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6" r:id="rId2"/>
  </p:sldMasterIdLst>
  <p:notesMasterIdLst>
    <p:notesMasterId r:id="rId77"/>
  </p:notesMasterIdLst>
  <p:handoutMasterIdLst>
    <p:handoutMasterId r:id="rId78"/>
  </p:handoutMasterIdLst>
  <p:sldIdLst>
    <p:sldId id="256" r:id="rId3"/>
    <p:sldId id="257" r:id="rId4"/>
    <p:sldId id="278" r:id="rId5"/>
    <p:sldId id="258" r:id="rId6"/>
    <p:sldId id="286" r:id="rId7"/>
    <p:sldId id="297" r:id="rId8"/>
    <p:sldId id="262" r:id="rId9"/>
    <p:sldId id="304" r:id="rId10"/>
    <p:sldId id="302" r:id="rId11"/>
    <p:sldId id="305" r:id="rId12"/>
    <p:sldId id="294" r:id="rId13"/>
    <p:sldId id="293" r:id="rId14"/>
    <p:sldId id="263" r:id="rId15"/>
    <p:sldId id="307" r:id="rId16"/>
    <p:sldId id="264" r:id="rId17"/>
    <p:sldId id="292" r:id="rId18"/>
    <p:sldId id="267" r:id="rId19"/>
    <p:sldId id="268" r:id="rId20"/>
    <p:sldId id="295" r:id="rId21"/>
    <p:sldId id="271" r:id="rId22"/>
    <p:sldId id="270" r:id="rId23"/>
    <p:sldId id="265" r:id="rId24"/>
    <p:sldId id="298" r:id="rId25"/>
    <p:sldId id="285" r:id="rId26"/>
    <p:sldId id="354" r:id="rId27"/>
    <p:sldId id="355" r:id="rId28"/>
    <p:sldId id="356" r:id="rId29"/>
    <p:sldId id="357" r:id="rId30"/>
    <p:sldId id="358" r:id="rId31"/>
    <p:sldId id="359" r:id="rId32"/>
    <p:sldId id="360" r:id="rId33"/>
    <p:sldId id="300" r:id="rId34"/>
    <p:sldId id="353" r:id="rId35"/>
    <p:sldId id="299" r:id="rId36"/>
    <p:sldId id="287" r:id="rId37"/>
    <p:sldId id="288" r:id="rId38"/>
    <p:sldId id="289" r:id="rId39"/>
    <p:sldId id="290" r:id="rId40"/>
    <p:sldId id="291" r:id="rId41"/>
    <p:sldId id="276" r:id="rId42"/>
    <p:sldId id="260" r:id="rId43"/>
    <p:sldId id="317" r:id="rId44"/>
    <p:sldId id="279" r:id="rId45"/>
    <p:sldId id="311" r:id="rId46"/>
    <p:sldId id="312" r:id="rId47"/>
    <p:sldId id="313" r:id="rId48"/>
    <p:sldId id="314" r:id="rId49"/>
    <p:sldId id="315" r:id="rId50"/>
    <p:sldId id="316" r:id="rId51"/>
    <p:sldId id="308" r:id="rId52"/>
    <p:sldId id="280"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06" r:id="rId72"/>
    <p:sldId id="309" r:id="rId73"/>
    <p:sldId id="282" r:id="rId74"/>
    <p:sldId id="362" r:id="rId75"/>
    <p:sldId id="296" r:id="rId7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4" autoAdjust="0"/>
    <p:restoredTop sz="92857" autoAdjust="0"/>
  </p:normalViewPr>
  <p:slideViewPr>
    <p:cSldViewPr snapToGrid="0" snapToObjects="1">
      <p:cViewPr>
        <p:scale>
          <a:sx n="80" d="100"/>
          <a:sy n="80" d="100"/>
        </p:scale>
        <p:origin x="-462"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Pre/Elementary</c:v>
                </c:pt>
                <c:pt idx="1">
                  <c:v>Middle</c:v>
                </c:pt>
                <c:pt idx="2">
                  <c:v>High</c:v>
                </c:pt>
                <c:pt idx="3">
                  <c:v>Charter</c:v>
                </c:pt>
                <c:pt idx="4">
                  <c:v>Community</c:v>
                </c:pt>
              </c:strCache>
            </c:strRef>
          </c:cat>
          <c:val>
            <c:numRef>
              <c:f>Sheet1!$B$2:$B$6</c:f>
              <c:numCache>
                <c:formatCode>0%</c:formatCode>
                <c:ptCount val="5"/>
                <c:pt idx="0">
                  <c:v>0.6</c:v>
                </c:pt>
                <c:pt idx="1">
                  <c:v>0.25</c:v>
                </c:pt>
                <c:pt idx="2">
                  <c:v>0.05</c:v>
                </c:pt>
                <c:pt idx="3">
                  <c:v>0.05</c:v>
                </c:pt>
                <c:pt idx="4">
                  <c:v>0.05</c:v>
                </c:pt>
              </c:numCache>
            </c:numRef>
          </c:val>
        </c:ser>
        <c:dLbls>
          <c:showLegendKey val="0"/>
          <c:showVal val="0"/>
          <c:showCatName val="0"/>
          <c:showSerName val="0"/>
          <c:showPercent val="0"/>
          <c:showBubbleSize val="0"/>
        </c:dLbls>
        <c:gapWidth val="150"/>
        <c:axId val="40421632"/>
        <c:axId val="40542208"/>
      </c:barChart>
      <c:catAx>
        <c:axId val="40421632"/>
        <c:scaling>
          <c:orientation val="minMax"/>
        </c:scaling>
        <c:delete val="0"/>
        <c:axPos val="b"/>
        <c:numFmt formatCode="General" sourceLinked="0"/>
        <c:majorTickMark val="out"/>
        <c:minorTickMark val="none"/>
        <c:tickLblPos val="nextTo"/>
        <c:txPr>
          <a:bodyPr/>
          <a:lstStyle/>
          <a:p>
            <a:pPr>
              <a:defRPr baseline="0">
                <a:latin typeface="Arial Black" panose="020B0A04020102020204" pitchFamily="34" charset="0"/>
              </a:defRPr>
            </a:pPr>
            <a:endParaRPr lang="en-US"/>
          </a:p>
        </c:txPr>
        <c:crossAx val="40542208"/>
        <c:crosses val="autoZero"/>
        <c:auto val="1"/>
        <c:lblAlgn val="ctr"/>
        <c:lblOffset val="100"/>
        <c:noMultiLvlLbl val="0"/>
      </c:catAx>
      <c:valAx>
        <c:axId val="40542208"/>
        <c:scaling>
          <c:orientation val="minMax"/>
        </c:scaling>
        <c:delete val="0"/>
        <c:axPos val="l"/>
        <c:majorGridlines/>
        <c:numFmt formatCode="0%" sourceLinked="1"/>
        <c:majorTickMark val="out"/>
        <c:minorTickMark val="none"/>
        <c:tickLblPos val="nextTo"/>
        <c:crossAx val="40421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C8862-B8B1-4C28-9C0F-1C063D52B063}" type="doc">
      <dgm:prSet loTypeId="urn:microsoft.com/office/officeart/2011/layout/ConvergingText" loCatId="process" qsTypeId="urn:microsoft.com/office/officeart/2005/8/quickstyle/simple1" qsCatId="simple" csTypeId="urn:microsoft.com/office/officeart/2005/8/colors/colorful3" csCatId="colorful" phldr="1"/>
      <dgm:spPr/>
      <dgm:t>
        <a:bodyPr/>
        <a:lstStyle/>
        <a:p>
          <a:endParaRPr lang="en-US"/>
        </a:p>
      </dgm:t>
    </dgm:pt>
    <dgm:pt modelId="{A50E60C4-E7CE-4389-9C69-E7DCA5E2245E}">
      <dgm:prSet phldrT="[Text]"/>
      <dgm:spPr/>
      <dgm:t>
        <a:bodyPr/>
        <a:lstStyle/>
        <a:p>
          <a:r>
            <a:rPr lang="en-US" dirty="0" smtClean="0"/>
            <a:t>State </a:t>
          </a:r>
          <a:br>
            <a:rPr lang="en-US" dirty="0" smtClean="0"/>
          </a:br>
          <a:r>
            <a:rPr lang="en-US" dirty="0" smtClean="0"/>
            <a:t>Coordinator</a:t>
          </a:r>
          <a:endParaRPr lang="en-US" dirty="0"/>
        </a:p>
      </dgm:t>
    </dgm:pt>
    <dgm:pt modelId="{A5790CAB-863F-441D-80FC-AB25C607DFB0}" type="parTrans" cxnId="{79763632-2B23-4084-BACA-AB10DA546845}">
      <dgm:prSet/>
      <dgm:spPr/>
      <dgm:t>
        <a:bodyPr/>
        <a:lstStyle/>
        <a:p>
          <a:endParaRPr lang="en-US"/>
        </a:p>
      </dgm:t>
    </dgm:pt>
    <dgm:pt modelId="{F6918DAF-EA40-4F78-B107-FBE31933322C}" type="sibTrans" cxnId="{79763632-2B23-4084-BACA-AB10DA546845}">
      <dgm:prSet/>
      <dgm:spPr/>
      <dgm:t>
        <a:bodyPr/>
        <a:lstStyle/>
        <a:p>
          <a:endParaRPr lang="en-US"/>
        </a:p>
      </dgm:t>
    </dgm:pt>
    <dgm:pt modelId="{37C597E4-6023-41A6-8800-174975C4A5BC}">
      <dgm:prSet phldrT="[Text]"/>
      <dgm:spPr/>
      <dgm:t>
        <a:bodyPr/>
        <a:lstStyle/>
        <a:p>
          <a:r>
            <a:rPr lang="en-US" dirty="0" smtClean="0"/>
            <a:t>Homeless Liaison Data (Duplicated)</a:t>
          </a:r>
          <a:endParaRPr lang="en-US" dirty="0"/>
        </a:p>
      </dgm:t>
    </dgm:pt>
    <dgm:pt modelId="{C1B0BAB6-3F4E-42F3-8CF0-186B597E3EEA}" type="parTrans" cxnId="{1F2A9AB6-86EC-4225-BE84-28B71958D8B3}">
      <dgm:prSet/>
      <dgm:spPr/>
      <dgm:t>
        <a:bodyPr/>
        <a:lstStyle/>
        <a:p>
          <a:endParaRPr lang="en-US"/>
        </a:p>
      </dgm:t>
    </dgm:pt>
    <dgm:pt modelId="{A17F2C29-5BE2-4140-86F7-E06F1AB5E2EA}" type="sibTrans" cxnId="{1F2A9AB6-86EC-4225-BE84-28B71958D8B3}">
      <dgm:prSet/>
      <dgm:spPr/>
      <dgm:t>
        <a:bodyPr/>
        <a:lstStyle/>
        <a:p>
          <a:endParaRPr lang="en-US"/>
        </a:p>
      </dgm:t>
    </dgm:pt>
    <dgm:pt modelId="{EC075C36-0614-4665-84CF-14AAE0D40872}">
      <dgm:prSet phldrT="[Text]"/>
      <dgm:spPr/>
      <dgm:t>
        <a:bodyPr/>
        <a:lstStyle/>
        <a:p>
          <a:r>
            <a:rPr lang="en-US" dirty="0" smtClean="0"/>
            <a:t>Data Pipeline to CDE from Local Access Manager (LAM)</a:t>
          </a:r>
          <a:endParaRPr lang="en-US" dirty="0"/>
        </a:p>
      </dgm:t>
    </dgm:pt>
    <dgm:pt modelId="{3C11BFD8-59A8-4BA5-BFDF-3CEA76016B4F}" type="parTrans" cxnId="{52A393C5-5908-4B4A-8590-DEFCCC51E92B}">
      <dgm:prSet/>
      <dgm:spPr/>
      <dgm:t>
        <a:bodyPr/>
        <a:lstStyle/>
        <a:p>
          <a:endParaRPr lang="en-US"/>
        </a:p>
      </dgm:t>
    </dgm:pt>
    <dgm:pt modelId="{288E308D-5154-4635-9DFA-178DFFE9600A}" type="sibTrans" cxnId="{52A393C5-5908-4B4A-8590-DEFCCC51E92B}">
      <dgm:prSet/>
      <dgm:spPr/>
      <dgm:t>
        <a:bodyPr/>
        <a:lstStyle/>
        <a:p>
          <a:endParaRPr lang="en-US"/>
        </a:p>
      </dgm:t>
    </dgm:pt>
    <dgm:pt modelId="{CB74F97C-50FF-4BCF-8A21-726733C7974C}" type="pres">
      <dgm:prSet presAssocID="{601C8862-B8B1-4C28-9C0F-1C063D52B063}" presName="Name0" presStyleCnt="0">
        <dgm:presLayoutVars>
          <dgm:chMax/>
          <dgm:chPref val="1"/>
          <dgm:dir/>
          <dgm:animOne val="branch"/>
          <dgm:animLvl val="lvl"/>
          <dgm:resizeHandles/>
        </dgm:presLayoutVars>
      </dgm:prSet>
      <dgm:spPr/>
      <dgm:t>
        <a:bodyPr/>
        <a:lstStyle/>
        <a:p>
          <a:endParaRPr lang="en-US"/>
        </a:p>
      </dgm:t>
    </dgm:pt>
    <dgm:pt modelId="{80DF35DF-9961-4D86-BEA4-89ADE2EDFD46}" type="pres">
      <dgm:prSet presAssocID="{A50E60C4-E7CE-4389-9C69-E7DCA5E2245E}" presName="composite" presStyleCnt="0"/>
      <dgm:spPr/>
    </dgm:pt>
    <dgm:pt modelId="{82B6CE8D-152B-4404-859D-4CDF6C2D0C62}" type="pres">
      <dgm:prSet presAssocID="{A50E60C4-E7CE-4389-9C69-E7DCA5E2245E}" presName="ParentAccent1" presStyleLbl="alignNode1" presStyleIdx="0" presStyleCnt="27"/>
      <dgm:spPr/>
    </dgm:pt>
    <dgm:pt modelId="{CDE6475A-47BB-4C3D-9945-4403B8D4C9C3}" type="pres">
      <dgm:prSet presAssocID="{A50E60C4-E7CE-4389-9C69-E7DCA5E2245E}" presName="ParentAccent2" presStyleLbl="alignNode1" presStyleIdx="1" presStyleCnt="27"/>
      <dgm:spPr/>
    </dgm:pt>
    <dgm:pt modelId="{025CF336-045A-4F75-9E83-50D377D6CA8A}" type="pres">
      <dgm:prSet presAssocID="{A50E60C4-E7CE-4389-9C69-E7DCA5E2245E}" presName="ParentAccent3" presStyleLbl="alignNode1" presStyleIdx="2" presStyleCnt="27"/>
      <dgm:spPr/>
    </dgm:pt>
    <dgm:pt modelId="{7D4AA5A3-0A91-412B-83CC-3E994C9AC78A}" type="pres">
      <dgm:prSet presAssocID="{A50E60C4-E7CE-4389-9C69-E7DCA5E2245E}" presName="ParentAccent4" presStyleLbl="alignNode1" presStyleIdx="3" presStyleCnt="27"/>
      <dgm:spPr/>
    </dgm:pt>
    <dgm:pt modelId="{EFC76137-FB2F-426B-960F-36F7B7D53B0F}" type="pres">
      <dgm:prSet presAssocID="{A50E60C4-E7CE-4389-9C69-E7DCA5E2245E}" presName="ParentAccent5" presStyleLbl="alignNode1" presStyleIdx="4" presStyleCnt="27"/>
      <dgm:spPr/>
    </dgm:pt>
    <dgm:pt modelId="{14D7D45F-8E2E-4090-8A4F-BD36CEB2DDC7}" type="pres">
      <dgm:prSet presAssocID="{A50E60C4-E7CE-4389-9C69-E7DCA5E2245E}" presName="ParentAccent6" presStyleLbl="alignNode1" presStyleIdx="5" presStyleCnt="27"/>
      <dgm:spPr/>
      <dgm:t>
        <a:bodyPr/>
        <a:lstStyle/>
        <a:p>
          <a:endParaRPr lang="en-US"/>
        </a:p>
      </dgm:t>
    </dgm:pt>
    <dgm:pt modelId="{5B078C54-0EDA-4B56-A3F1-56C56AF59F06}" type="pres">
      <dgm:prSet presAssocID="{A50E60C4-E7CE-4389-9C69-E7DCA5E2245E}" presName="ParentAccent7" presStyleLbl="alignNode1" presStyleIdx="6" presStyleCnt="27"/>
      <dgm:spPr/>
    </dgm:pt>
    <dgm:pt modelId="{64CA2E85-9B96-4983-8052-102CD0CF1A72}" type="pres">
      <dgm:prSet presAssocID="{A50E60C4-E7CE-4389-9C69-E7DCA5E2245E}" presName="ParentAccent8" presStyleLbl="alignNode1" presStyleIdx="7" presStyleCnt="27"/>
      <dgm:spPr/>
    </dgm:pt>
    <dgm:pt modelId="{7DFEDD28-21BE-41C1-BB1A-8B0047DF8CE3}" type="pres">
      <dgm:prSet presAssocID="{A50E60C4-E7CE-4389-9C69-E7DCA5E2245E}" presName="ParentAccent9" presStyleLbl="alignNode1" presStyleIdx="8" presStyleCnt="27"/>
      <dgm:spPr/>
    </dgm:pt>
    <dgm:pt modelId="{39D38253-D767-4F1F-805F-B8F072740891}" type="pres">
      <dgm:prSet presAssocID="{A50E60C4-E7CE-4389-9C69-E7DCA5E2245E}" presName="ParentAccent10" presStyleLbl="alignNode1" presStyleIdx="9" presStyleCnt="27"/>
      <dgm:spPr/>
    </dgm:pt>
    <dgm:pt modelId="{7E3154B1-E2C9-4602-955A-0F12C04D789F}" type="pres">
      <dgm:prSet presAssocID="{A50E60C4-E7CE-4389-9C69-E7DCA5E2245E}" presName="Parent" presStyleLbl="alignNode1" presStyleIdx="10" presStyleCnt="27">
        <dgm:presLayoutVars>
          <dgm:chMax val="5"/>
          <dgm:chPref val="3"/>
          <dgm:bulletEnabled val="1"/>
        </dgm:presLayoutVars>
      </dgm:prSet>
      <dgm:spPr/>
      <dgm:t>
        <a:bodyPr/>
        <a:lstStyle/>
        <a:p>
          <a:endParaRPr lang="en-US"/>
        </a:p>
      </dgm:t>
    </dgm:pt>
    <dgm:pt modelId="{E5387411-AC6F-46D7-BF84-3966155D5DF7}" type="pres">
      <dgm:prSet presAssocID="{37C597E4-6023-41A6-8800-174975C4A5BC}" presName="Child1Accent1" presStyleLbl="alignNode1" presStyleIdx="11" presStyleCnt="27"/>
      <dgm:spPr/>
    </dgm:pt>
    <dgm:pt modelId="{D9E01858-73B8-44C6-BDC4-985FA21C6AE8}" type="pres">
      <dgm:prSet presAssocID="{37C597E4-6023-41A6-8800-174975C4A5BC}" presName="Child1Accent2" presStyleLbl="alignNode1" presStyleIdx="12" presStyleCnt="27"/>
      <dgm:spPr/>
    </dgm:pt>
    <dgm:pt modelId="{597A027B-8B29-450B-A07F-AE47843B1245}" type="pres">
      <dgm:prSet presAssocID="{37C597E4-6023-41A6-8800-174975C4A5BC}" presName="Child1Accent3" presStyleLbl="alignNode1" presStyleIdx="13" presStyleCnt="27"/>
      <dgm:spPr/>
    </dgm:pt>
    <dgm:pt modelId="{F0912387-2292-4D2C-AD1F-394EE2BDAB38}" type="pres">
      <dgm:prSet presAssocID="{37C597E4-6023-41A6-8800-174975C4A5BC}" presName="Child1Accent4" presStyleLbl="alignNode1" presStyleIdx="14" presStyleCnt="27"/>
      <dgm:spPr/>
    </dgm:pt>
    <dgm:pt modelId="{DC3E3BB1-1D66-4C22-A942-FEC22402053C}" type="pres">
      <dgm:prSet presAssocID="{37C597E4-6023-41A6-8800-174975C4A5BC}" presName="Child1Accent5" presStyleLbl="alignNode1" presStyleIdx="15" presStyleCnt="27"/>
      <dgm:spPr/>
    </dgm:pt>
    <dgm:pt modelId="{7E6325EF-67A7-424D-930F-8FC4219833BD}" type="pres">
      <dgm:prSet presAssocID="{37C597E4-6023-41A6-8800-174975C4A5BC}" presName="Child1Accent6" presStyleLbl="alignNode1" presStyleIdx="16" presStyleCnt="27"/>
      <dgm:spPr/>
    </dgm:pt>
    <dgm:pt modelId="{432F82D2-E564-49B5-905E-8B370F796464}" type="pres">
      <dgm:prSet presAssocID="{37C597E4-6023-41A6-8800-174975C4A5BC}" presName="Child1Accent7" presStyleLbl="alignNode1" presStyleIdx="17" presStyleCnt="27"/>
      <dgm:spPr/>
    </dgm:pt>
    <dgm:pt modelId="{8C82C84F-8C93-4E12-BEFA-43820470F3EF}" type="pres">
      <dgm:prSet presAssocID="{37C597E4-6023-41A6-8800-174975C4A5BC}" presName="Child1Accent8" presStyleLbl="alignNode1" presStyleIdx="18" presStyleCnt="27"/>
      <dgm:spPr/>
    </dgm:pt>
    <dgm:pt modelId="{4A148196-41A2-481F-BD50-3C202B6ABCEF}" type="pres">
      <dgm:prSet presAssocID="{37C597E4-6023-41A6-8800-174975C4A5BC}" presName="Child1Accent9" presStyleLbl="alignNode1" presStyleIdx="19" presStyleCnt="27"/>
      <dgm:spPr/>
    </dgm:pt>
    <dgm:pt modelId="{94FBAA1E-7531-4BC5-A456-1DDF23FC809A}" type="pres">
      <dgm:prSet presAssocID="{37C597E4-6023-41A6-8800-174975C4A5BC}" presName="Child1" presStyleLbl="revTx" presStyleIdx="0" presStyleCnt="2">
        <dgm:presLayoutVars>
          <dgm:chMax/>
          <dgm:chPref val="0"/>
          <dgm:bulletEnabled val="1"/>
        </dgm:presLayoutVars>
      </dgm:prSet>
      <dgm:spPr/>
      <dgm:t>
        <a:bodyPr/>
        <a:lstStyle/>
        <a:p>
          <a:endParaRPr lang="en-US"/>
        </a:p>
      </dgm:t>
    </dgm:pt>
    <dgm:pt modelId="{F7D9CCB5-DAEA-48E8-91C2-2B6C1B2DD6DA}" type="pres">
      <dgm:prSet presAssocID="{EC075C36-0614-4665-84CF-14AAE0D40872}" presName="Child2Accent1" presStyleLbl="alignNode1" presStyleIdx="20" presStyleCnt="27"/>
      <dgm:spPr/>
    </dgm:pt>
    <dgm:pt modelId="{0500C161-09A8-461F-B208-903CB1AF9C68}" type="pres">
      <dgm:prSet presAssocID="{EC075C36-0614-4665-84CF-14AAE0D40872}" presName="Child2Accent2" presStyleLbl="alignNode1" presStyleIdx="21" presStyleCnt="27"/>
      <dgm:spPr/>
    </dgm:pt>
    <dgm:pt modelId="{91C5B357-A5B3-4B2A-939C-3EEF03B25BE7}" type="pres">
      <dgm:prSet presAssocID="{EC075C36-0614-4665-84CF-14AAE0D40872}" presName="Child2Accent3" presStyleLbl="alignNode1" presStyleIdx="22" presStyleCnt="27"/>
      <dgm:spPr/>
    </dgm:pt>
    <dgm:pt modelId="{0C56E577-01A0-4EC1-A657-1E5111D6DC9A}" type="pres">
      <dgm:prSet presAssocID="{EC075C36-0614-4665-84CF-14AAE0D40872}" presName="Child2Accent4" presStyleLbl="alignNode1" presStyleIdx="23" presStyleCnt="27"/>
      <dgm:spPr/>
    </dgm:pt>
    <dgm:pt modelId="{926242F4-C3E1-4C13-B12D-2EECF9515FD7}" type="pres">
      <dgm:prSet presAssocID="{EC075C36-0614-4665-84CF-14AAE0D40872}" presName="Child2Accent5" presStyleLbl="alignNode1" presStyleIdx="24" presStyleCnt="27"/>
      <dgm:spPr/>
    </dgm:pt>
    <dgm:pt modelId="{1267AFFE-1887-4355-AC48-DC0B5112F031}" type="pres">
      <dgm:prSet presAssocID="{EC075C36-0614-4665-84CF-14AAE0D40872}" presName="Child2Accent6" presStyleLbl="alignNode1" presStyleIdx="25" presStyleCnt="27"/>
      <dgm:spPr/>
    </dgm:pt>
    <dgm:pt modelId="{FE30600C-E513-472E-BA7A-968AFF5BE9AF}" type="pres">
      <dgm:prSet presAssocID="{EC075C36-0614-4665-84CF-14AAE0D40872}" presName="Child2Accent7" presStyleLbl="alignNode1" presStyleIdx="26" presStyleCnt="27"/>
      <dgm:spPr/>
    </dgm:pt>
    <dgm:pt modelId="{1AE28746-534E-4F38-B97C-EB3F42FDC983}" type="pres">
      <dgm:prSet presAssocID="{EC075C36-0614-4665-84CF-14AAE0D40872}" presName="Child2" presStyleLbl="revTx" presStyleIdx="1" presStyleCnt="2">
        <dgm:presLayoutVars>
          <dgm:chMax/>
          <dgm:chPref val="0"/>
          <dgm:bulletEnabled val="1"/>
        </dgm:presLayoutVars>
      </dgm:prSet>
      <dgm:spPr/>
      <dgm:t>
        <a:bodyPr/>
        <a:lstStyle/>
        <a:p>
          <a:endParaRPr lang="en-US"/>
        </a:p>
      </dgm:t>
    </dgm:pt>
  </dgm:ptLst>
  <dgm:cxnLst>
    <dgm:cxn modelId="{79763632-2B23-4084-BACA-AB10DA546845}" srcId="{601C8862-B8B1-4C28-9C0F-1C063D52B063}" destId="{A50E60C4-E7CE-4389-9C69-E7DCA5E2245E}" srcOrd="0" destOrd="0" parTransId="{A5790CAB-863F-441D-80FC-AB25C607DFB0}" sibTransId="{F6918DAF-EA40-4F78-B107-FBE31933322C}"/>
    <dgm:cxn modelId="{1F2A9AB6-86EC-4225-BE84-28B71958D8B3}" srcId="{A50E60C4-E7CE-4389-9C69-E7DCA5E2245E}" destId="{37C597E4-6023-41A6-8800-174975C4A5BC}" srcOrd="0" destOrd="0" parTransId="{C1B0BAB6-3F4E-42F3-8CF0-186B597E3EEA}" sibTransId="{A17F2C29-5BE2-4140-86F7-E06F1AB5E2EA}"/>
    <dgm:cxn modelId="{C24F3A74-1D54-447B-BCC4-086F2580B3EA}" type="presOf" srcId="{37C597E4-6023-41A6-8800-174975C4A5BC}" destId="{94FBAA1E-7531-4BC5-A456-1DDF23FC809A}" srcOrd="0" destOrd="0" presId="urn:microsoft.com/office/officeart/2011/layout/ConvergingText"/>
    <dgm:cxn modelId="{43EAF698-F3C7-4D33-8169-6F0630230093}" type="presOf" srcId="{A50E60C4-E7CE-4389-9C69-E7DCA5E2245E}" destId="{7E3154B1-E2C9-4602-955A-0F12C04D789F}" srcOrd="0" destOrd="0" presId="urn:microsoft.com/office/officeart/2011/layout/ConvergingText"/>
    <dgm:cxn modelId="{E9BE9D17-0469-482C-9339-2AC697605DEE}" type="presOf" srcId="{EC075C36-0614-4665-84CF-14AAE0D40872}" destId="{1AE28746-534E-4F38-B97C-EB3F42FDC983}" srcOrd="0" destOrd="0" presId="urn:microsoft.com/office/officeart/2011/layout/ConvergingText"/>
    <dgm:cxn modelId="{52A393C5-5908-4B4A-8590-DEFCCC51E92B}" srcId="{A50E60C4-E7CE-4389-9C69-E7DCA5E2245E}" destId="{EC075C36-0614-4665-84CF-14AAE0D40872}" srcOrd="1" destOrd="0" parTransId="{3C11BFD8-59A8-4BA5-BFDF-3CEA76016B4F}" sibTransId="{288E308D-5154-4635-9DFA-178DFFE9600A}"/>
    <dgm:cxn modelId="{D4F710AF-B2CD-4C16-844F-50929CD0BE72}" type="presOf" srcId="{601C8862-B8B1-4C28-9C0F-1C063D52B063}" destId="{CB74F97C-50FF-4BCF-8A21-726733C7974C}" srcOrd="0" destOrd="0" presId="urn:microsoft.com/office/officeart/2011/layout/ConvergingText"/>
    <dgm:cxn modelId="{D9025095-CAB6-45E4-8D10-70A5C4299DA6}" type="presParOf" srcId="{CB74F97C-50FF-4BCF-8A21-726733C7974C}" destId="{80DF35DF-9961-4D86-BEA4-89ADE2EDFD46}" srcOrd="0" destOrd="0" presId="urn:microsoft.com/office/officeart/2011/layout/ConvergingText"/>
    <dgm:cxn modelId="{DCBA3E2F-8469-4934-87C5-F12103456A4C}" type="presParOf" srcId="{80DF35DF-9961-4D86-BEA4-89ADE2EDFD46}" destId="{82B6CE8D-152B-4404-859D-4CDF6C2D0C62}" srcOrd="0" destOrd="0" presId="urn:microsoft.com/office/officeart/2011/layout/ConvergingText"/>
    <dgm:cxn modelId="{91F3C55B-211C-4D4E-B914-F39CB0D5ABB5}" type="presParOf" srcId="{80DF35DF-9961-4D86-BEA4-89ADE2EDFD46}" destId="{CDE6475A-47BB-4C3D-9945-4403B8D4C9C3}" srcOrd="1" destOrd="0" presId="urn:microsoft.com/office/officeart/2011/layout/ConvergingText"/>
    <dgm:cxn modelId="{3AAA38B5-2582-43A3-BF66-3FA81156659D}" type="presParOf" srcId="{80DF35DF-9961-4D86-BEA4-89ADE2EDFD46}" destId="{025CF336-045A-4F75-9E83-50D377D6CA8A}" srcOrd="2" destOrd="0" presId="urn:microsoft.com/office/officeart/2011/layout/ConvergingText"/>
    <dgm:cxn modelId="{728EA14A-813C-4FEC-8254-42C5E95CAFB7}" type="presParOf" srcId="{80DF35DF-9961-4D86-BEA4-89ADE2EDFD46}" destId="{7D4AA5A3-0A91-412B-83CC-3E994C9AC78A}" srcOrd="3" destOrd="0" presId="urn:microsoft.com/office/officeart/2011/layout/ConvergingText"/>
    <dgm:cxn modelId="{72F384A6-D196-4549-8708-BB42059F8CF2}" type="presParOf" srcId="{80DF35DF-9961-4D86-BEA4-89ADE2EDFD46}" destId="{EFC76137-FB2F-426B-960F-36F7B7D53B0F}" srcOrd="4" destOrd="0" presId="urn:microsoft.com/office/officeart/2011/layout/ConvergingText"/>
    <dgm:cxn modelId="{452FDAB0-B5FD-43DE-81EC-195253C5B5DD}" type="presParOf" srcId="{80DF35DF-9961-4D86-BEA4-89ADE2EDFD46}" destId="{14D7D45F-8E2E-4090-8A4F-BD36CEB2DDC7}" srcOrd="5" destOrd="0" presId="urn:microsoft.com/office/officeart/2011/layout/ConvergingText"/>
    <dgm:cxn modelId="{13205D68-6190-497B-AA8D-83672B935D34}" type="presParOf" srcId="{80DF35DF-9961-4D86-BEA4-89ADE2EDFD46}" destId="{5B078C54-0EDA-4B56-A3F1-56C56AF59F06}" srcOrd="6" destOrd="0" presId="urn:microsoft.com/office/officeart/2011/layout/ConvergingText"/>
    <dgm:cxn modelId="{E0C7B3E5-8C63-4041-A17F-FD88A9AFFC62}" type="presParOf" srcId="{80DF35DF-9961-4D86-BEA4-89ADE2EDFD46}" destId="{64CA2E85-9B96-4983-8052-102CD0CF1A72}" srcOrd="7" destOrd="0" presId="urn:microsoft.com/office/officeart/2011/layout/ConvergingText"/>
    <dgm:cxn modelId="{2E2CCAD9-6B9A-4AF9-AD4D-CB60C81D5F99}" type="presParOf" srcId="{80DF35DF-9961-4D86-BEA4-89ADE2EDFD46}" destId="{7DFEDD28-21BE-41C1-BB1A-8B0047DF8CE3}" srcOrd="8" destOrd="0" presId="urn:microsoft.com/office/officeart/2011/layout/ConvergingText"/>
    <dgm:cxn modelId="{7168EA90-0096-4162-ADC5-1EF3D85C6148}" type="presParOf" srcId="{80DF35DF-9961-4D86-BEA4-89ADE2EDFD46}" destId="{39D38253-D767-4F1F-805F-B8F072740891}" srcOrd="9" destOrd="0" presId="urn:microsoft.com/office/officeart/2011/layout/ConvergingText"/>
    <dgm:cxn modelId="{4181AC42-548B-4D77-904F-D42A65684180}" type="presParOf" srcId="{80DF35DF-9961-4D86-BEA4-89ADE2EDFD46}" destId="{7E3154B1-E2C9-4602-955A-0F12C04D789F}" srcOrd="10" destOrd="0" presId="urn:microsoft.com/office/officeart/2011/layout/ConvergingText"/>
    <dgm:cxn modelId="{624704C0-AA58-415C-BADD-4C334E06BE09}" type="presParOf" srcId="{80DF35DF-9961-4D86-BEA4-89ADE2EDFD46}" destId="{E5387411-AC6F-46D7-BF84-3966155D5DF7}" srcOrd="11" destOrd="0" presId="urn:microsoft.com/office/officeart/2011/layout/ConvergingText"/>
    <dgm:cxn modelId="{721F3D49-325F-4C75-A77C-38DD0A356056}" type="presParOf" srcId="{80DF35DF-9961-4D86-BEA4-89ADE2EDFD46}" destId="{D9E01858-73B8-44C6-BDC4-985FA21C6AE8}" srcOrd="12" destOrd="0" presId="urn:microsoft.com/office/officeart/2011/layout/ConvergingText"/>
    <dgm:cxn modelId="{9172B0A6-88A0-4294-AE31-8E6593E537FA}" type="presParOf" srcId="{80DF35DF-9961-4D86-BEA4-89ADE2EDFD46}" destId="{597A027B-8B29-450B-A07F-AE47843B1245}" srcOrd="13" destOrd="0" presId="urn:microsoft.com/office/officeart/2011/layout/ConvergingText"/>
    <dgm:cxn modelId="{FA65C606-5759-40A7-B7F8-F64DAAB02137}" type="presParOf" srcId="{80DF35DF-9961-4D86-BEA4-89ADE2EDFD46}" destId="{F0912387-2292-4D2C-AD1F-394EE2BDAB38}" srcOrd="14" destOrd="0" presId="urn:microsoft.com/office/officeart/2011/layout/ConvergingText"/>
    <dgm:cxn modelId="{E481F547-A2D1-4864-86D4-E4177BCA52FE}" type="presParOf" srcId="{80DF35DF-9961-4D86-BEA4-89ADE2EDFD46}" destId="{DC3E3BB1-1D66-4C22-A942-FEC22402053C}" srcOrd="15" destOrd="0" presId="urn:microsoft.com/office/officeart/2011/layout/ConvergingText"/>
    <dgm:cxn modelId="{F3EF5D98-D802-4E52-A1AE-D91D071B7FD1}" type="presParOf" srcId="{80DF35DF-9961-4D86-BEA4-89ADE2EDFD46}" destId="{7E6325EF-67A7-424D-930F-8FC4219833BD}" srcOrd="16" destOrd="0" presId="urn:microsoft.com/office/officeart/2011/layout/ConvergingText"/>
    <dgm:cxn modelId="{0947BDFF-F155-4963-AFB0-60695DE73165}" type="presParOf" srcId="{80DF35DF-9961-4D86-BEA4-89ADE2EDFD46}" destId="{432F82D2-E564-49B5-905E-8B370F796464}" srcOrd="17" destOrd="0" presId="urn:microsoft.com/office/officeart/2011/layout/ConvergingText"/>
    <dgm:cxn modelId="{5D3FA45B-6570-4F4E-8FEA-1BB61A088EE8}" type="presParOf" srcId="{80DF35DF-9961-4D86-BEA4-89ADE2EDFD46}" destId="{8C82C84F-8C93-4E12-BEFA-43820470F3EF}" srcOrd="18" destOrd="0" presId="urn:microsoft.com/office/officeart/2011/layout/ConvergingText"/>
    <dgm:cxn modelId="{E127E39F-CE9A-49AE-8CC9-C22731B11273}" type="presParOf" srcId="{80DF35DF-9961-4D86-BEA4-89ADE2EDFD46}" destId="{4A148196-41A2-481F-BD50-3C202B6ABCEF}" srcOrd="19" destOrd="0" presId="urn:microsoft.com/office/officeart/2011/layout/ConvergingText"/>
    <dgm:cxn modelId="{155E81E0-9A80-4CB4-99DD-AFE08B589440}" type="presParOf" srcId="{80DF35DF-9961-4D86-BEA4-89ADE2EDFD46}" destId="{94FBAA1E-7531-4BC5-A456-1DDF23FC809A}" srcOrd="20" destOrd="0" presId="urn:microsoft.com/office/officeart/2011/layout/ConvergingText"/>
    <dgm:cxn modelId="{B87ADBD6-9925-40A4-A173-4A9DDE5296B1}" type="presParOf" srcId="{80DF35DF-9961-4D86-BEA4-89ADE2EDFD46}" destId="{F7D9CCB5-DAEA-48E8-91C2-2B6C1B2DD6DA}" srcOrd="21" destOrd="0" presId="urn:microsoft.com/office/officeart/2011/layout/ConvergingText"/>
    <dgm:cxn modelId="{86D1E46E-BE74-4662-9134-18D94FD48EFF}" type="presParOf" srcId="{80DF35DF-9961-4D86-BEA4-89ADE2EDFD46}" destId="{0500C161-09A8-461F-B208-903CB1AF9C68}" srcOrd="22" destOrd="0" presId="urn:microsoft.com/office/officeart/2011/layout/ConvergingText"/>
    <dgm:cxn modelId="{C27DA970-93BC-4AAF-A003-C89C611EEC11}" type="presParOf" srcId="{80DF35DF-9961-4D86-BEA4-89ADE2EDFD46}" destId="{91C5B357-A5B3-4B2A-939C-3EEF03B25BE7}" srcOrd="23" destOrd="0" presId="urn:microsoft.com/office/officeart/2011/layout/ConvergingText"/>
    <dgm:cxn modelId="{F7BA0131-C113-4F48-B207-0DF7B96FD5DB}" type="presParOf" srcId="{80DF35DF-9961-4D86-BEA4-89ADE2EDFD46}" destId="{0C56E577-01A0-4EC1-A657-1E5111D6DC9A}" srcOrd="24" destOrd="0" presId="urn:microsoft.com/office/officeart/2011/layout/ConvergingText"/>
    <dgm:cxn modelId="{D8482BF7-2ABF-4B1B-B274-97FDB4843EB6}" type="presParOf" srcId="{80DF35DF-9961-4D86-BEA4-89ADE2EDFD46}" destId="{926242F4-C3E1-4C13-B12D-2EECF9515FD7}" srcOrd="25" destOrd="0" presId="urn:microsoft.com/office/officeart/2011/layout/ConvergingText"/>
    <dgm:cxn modelId="{23080D05-AFA9-4B61-97DE-451574C0224C}" type="presParOf" srcId="{80DF35DF-9961-4D86-BEA4-89ADE2EDFD46}" destId="{1267AFFE-1887-4355-AC48-DC0B5112F031}" srcOrd="26" destOrd="0" presId="urn:microsoft.com/office/officeart/2011/layout/ConvergingText"/>
    <dgm:cxn modelId="{2DDEC54B-68AE-44E5-95F6-4D4F2F6FE53E}" type="presParOf" srcId="{80DF35DF-9961-4D86-BEA4-89ADE2EDFD46}" destId="{FE30600C-E513-472E-BA7A-968AFF5BE9AF}" srcOrd="27" destOrd="0" presId="urn:microsoft.com/office/officeart/2011/layout/ConvergingText"/>
    <dgm:cxn modelId="{43A170B5-6F2E-48FF-BE37-2DB53CDD5900}" type="presParOf" srcId="{80DF35DF-9961-4D86-BEA4-89ADE2EDFD46}" destId="{1AE28746-534E-4F38-B97C-EB3F42FDC983}" srcOrd="28"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C8862-B8B1-4C28-9C0F-1C063D52B063}" type="doc">
      <dgm:prSet loTypeId="urn:microsoft.com/office/officeart/2011/layout/ConvergingText" loCatId="process" qsTypeId="urn:microsoft.com/office/officeart/2005/8/quickstyle/simple1" qsCatId="simple" csTypeId="urn:microsoft.com/office/officeart/2005/8/colors/colorful3" csCatId="colorful" phldr="1"/>
      <dgm:spPr/>
      <dgm:t>
        <a:bodyPr/>
        <a:lstStyle/>
        <a:p>
          <a:endParaRPr lang="en-US"/>
        </a:p>
      </dgm:t>
    </dgm:pt>
    <dgm:pt modelId="{A50E60C4-E7CE-4389-9C69-E7DCA5E2245E}">
      <dgm:prSet phldrT="[Text]"/>
      <dgm:spPr/>
      <dgm:t>
        <a:bodyPr/>
        <a:lstStyle/>
        <a:p>
          <a:r>
            <a:rPr lang="en-US" dirty="0" smtClean="0"/>
            <a:t>State </a:t>
          </a:r>
          <a:br>
            <a:rPr lang="en-US" dirty="0" smtClean="0"/>
          </a:br>
          <a:r>
            <a:rPr lang="en-US" dirty="0" smtClean="0"/>
            <a:t>Coordinator</a:t>
          </a:r>
          <a:endParaRPr lang="en-US" dirty="0"/>
        </a:p>
      </dgm:t>
    </dgm:pt>
    <dgm:pt modelId="{A5790CAB-863F-441D-80FC-AB25C607DFB0}" type="parTrans" cxnId="{79763632-2B23-4084-BACA-AB10DA546845}">
      <dgm:prSet/>
      <dgm:spPr/>
      <dgm:t>
        <a:bodyPr/>
        <a:lstStyle/>
        <a:p>
          <a:endParaRPr lang="en-US"/>
        </a:p>
      </dgm:t>
    </dgm:pt>
    <dgm:pt modelId="{F6918DAF-EA40-4F78-B107-FBE31933322C}" type="sibTrans" cxnId="{79763632-2B23-4084-BACA-AB10DA546845}">
      <dgm:prSet/>
      <dgm:spPr/>
      <dgm:t>
        <a:bodyPr/>
        <a:lstStyle/>
        <a:p>
          <a:endParaRPr lang="en-US"/>
        </a:p>
      </dgm:t>
    </dgm:pt>
    <dgm:pt modelId="{37C597E4-6023-41A6-8800-174975C4A5BC}">
      <dgm:prSet phldrT="[Text]"/>
      <dgm:spPr/>
      <dgm:t>
        <a:bodyPr/>
        <a:lstStyle/>
        <a:p>
          <a:r>
            <a:rPr lang="en-US" dirty="0" smtClean="0"/>
            <a:t>Homeless Liaison Data</a:t>
          </a:r>
          <a:endParaRPr lang="en-US" dirty="0"/>
        </a:p>
      </dgm:t>
    </dgm:pt>
    <dgm:pt modelId="{C1B0BAB6-3F4E-42F3-8CF0-186B597E3EEA}" type="parTrans" cxnId="{1F2A9AB6-86EC-4225-BE84-28B71958D8B3}">
      <dgm:prSet/>
      <dgm:spPr/>
      <dgm:t>
        <a:bodyPr/>
        <a:lstStyle/>
        <a:p>
          <a:endParaRPr lang="en-US"/>
        </a:p>
      </dgm:t>
    </dgm:pt>
    <dgm:pt modelId="{A17F2C29-5BE2-4140-86F7-E06F1AB5E2EA}" type="sibTrans" cxnId="{1F2A9AB6-86EC-4225-BE84-28B71958D8B3}">
      <dgm:prSet/>
      <dgm:spPr/>
      <dgm:t>
        <a:bodyPr/>
        <a:lstStyle/>
        <a:p>
          <a:endParaRPr lang="en-US"/>
        </a:p>
      </dgm:t>
    </dgm:pt>
    <dgm:pt modelId="{EC075C36-0614-4665-84CF-14AAE0D40872}">
      <dgm:prSet phldrT="[Text]"/>
      <dgm:spPr/>
      <dgm:t>
        <a:bodyPr/>
        <a:lstStyle/>
        <a:p>
          <a:r>
            <a:rPr lang="en-US" dirty="0" smtClean="0"/>
            <a:t>Data Pipeline to CDE from Local Access Manager (LAM)</a:t>
          </a:r>
          <a:endParaRPr lang="en-US" dirty="0"/>
        </a:p>
      </dgm:t>
    </dgm:pt>
    <dgm:pt modelId="{3C11BFD8-59A8-4BA5-BFDF-3CEA76016B4F}" type="parTrans" cxnId="{52A393C5-5908-4B4A-8590-DEFCCC51E92B}">
      <dgm:prSet/>
      <dgm:spPr/>
      <dgm:t>
        <a:bodyPr/>
        <a:lstStyle/>
        <a:p>
          <a:endParaRPr lang="en-US"/>
        </a:p>
      </dgm:t>
    </dgm:pt>
    <dgm:pt modelId="{288E308D-5154-4635-9DFA-178DFFE9600A}" type="sibTrans" cxnId="{52A393C5-5908-4B4A-8590-DEFCCC51E92B}">
      <dgm:prSet/>
      <dgm:spPr/>
      <dgm:t>
        <a:bodyPr/>
        <a:lstStyle/>
        <a:p>
          <a:endParaRPr lang="en-US"/>
        </a:p>
      </dgm:t>
    </dgm:pt>
    <dgm:pt modelId="{CB74F97C-50FF-4BCF-8A21-726733C7974C}" type="pres">
      <dgm:prSet presAssocID="{601C8862-B8B1-4C28-9C0F-1C063D52B063}" presName="Name0" presStyleCnt="0">
        <dgm:presLayoutVars>
          <dgm:chMax/>
          <dgm:chPref val="1"/>
          <dgm:dir/>
          <dgm:animOne val="branch"/>
          <dgm:animLvl val="lvl"/>
          <dgm:resizeHandles/>
        </dgm:presLayoutVars>
      </dgm:prSet>
      <dgm:spPr/>
      <dgm:t>
        <a:bodyPr/>
        <a:lstStyle/>
        <a:p>
          <a:endParaRPr lang="en-US"/>
        </a:p>
      </dgm:t>
    </dgm:pt>
    <dgm:pt modelId="{80DF35DF-9961-4D86-BEA4-89ADE2EDFD46}" type="pres">
      <dgm:prSet presAssocID="{A50E60C4-E7CE-4389-9C69-E7DCA5E2245E}" presName="composite" presStyleCnt="0"/>
      <dgm:spPr/>
    </dgm:pt>
    <dgm:pt modelId="{82B6CE8D-152B-4404-859D-4CDF6C2D0C62}" type="pres">
      <dgm:prSet presAssocID="{A50E60C4-E7CE-4389-9C69-E7DCA5E2245E}" presName="ParentAccent1" presStyleLbl="alignNode1" presStyleIdx="0" presStyleCnt="27"/>
      <dgm:spPr/>
    </dgm:pt>
    <dgm:pt modelId="{CDE6475A-47BB-4C3D-9945-4403B8D4C9C3}" type="pres">
      <dgm:prSet presAssocID="{A50E60C4-E7CE-4389-9C69-E7DCA5E2245E}" presName="ParentAccent2" presStyleLbl="alignNode1" presStyleIdx="1" presStyleCnt="27"/>
      <dgm:spPr/>
    </dgm:pt>
    <dgm:pt modelId="{025CF336-045A-4F75-9E83-50D377D6CA8A}" type="pres">
      <dgm:prSet presAssocID="{A50E60C4-E7CE-4389-9C69-E7DCA5E2245E}" presName="ParentAccent3" presStyleLbl="alignNode1" presStyleIdx="2" presStyleCnt="27"/>
      <dgm:spPr/>
    </dgm:pt>
    <dgm:pt modelId="{7D4AA5A3-0A91-412B-83CC-3E994C9AC78A}" type="pres">
      <dgm:prSet presAssocID="{A50E60C4-E7CE-4389-9C69-E7DCA5E2245E}" presName="ParentAccent4" presStyleLbl="alignNode1" presStyleIdx="3" presStyleCnt="27"/>
      <dgm:spPr/>
    </dgm:pt>
    <dgm:pt modelId="{EFC76137-FB2F-426B-960F-36F7B7D53B0F}" type="pres">
      <dgm:prSet presAssocID="{A50E60C4-E7CE-4389-9C69-E7DCA5E2245E}" presName="ParentAccent5" presStyleLbl="alignNode1" presStyleIdx="4" presStyleCnt="27"/>
      <dgm:spPr/>
    </dgm:pt>
    <dgm:pt modelId="{14D7D45F-8E2E-4090-8A4F-BD36CEB2DDC7}" type="pres">
      <dgm:prSet presAssocID="{A50E60C4-E7CE-4389-9C69-E7DCA5E2245E}" presName="ParentAccent6" presStyleLbl="alignNode1" presStyleIdx="5" presStyleCnt="27"/>
      <dgm:spPr/>
      <dgm:t>
        <a:bodyPr/>
        <a:lstStyle/>
        <a:p>
          <a:endParaRPr lang="en-US"/>
        </a:p>
      </dgm:t>
    </dgm:pt>
    <dgm:pt modelId="{5B078C54-0EDA-4B56-A3F1-56C56AF59F06}" type="pres">
      <dgm:prSet presAssocID="{A50E60C4-E7CE-4389-9C69-E7DCA5E2245E}" presName="ParentAccent7" presStyleLbl="alignNode1" presStyleIdx="6" presStyleCnt="27"/>
      <dgm:spPr/>
    </dgm:pt>
    <dgm:pt modelId="{64CA2E85-9B96-4983-8052-102CD0CF1A72}" type="pres">
      <dgm:prSet presAssocID="{A50E60C4-E7CE-4389-9C69-E7DCA5E2245E}" presName="ParentAccent8" presStyleLbl="alignNode1" presStyleIdx="7" presStyleCnt="27"/>
      <dgm:spPr/>
    </dgm:pt>
    <dgm:pt modelId="{7DFEDD28-21BE-41C1-BB1A-8B0047DF8CE3}" type="pres">
      <dgm:prSet presAssocID="{A50E60C4-E7CE-4389-9C69-E7DCA5E2245E}" presName="ParentAccent9" presStyleLbl="alignNode1" presStyleIdx="8" presStyleCnt="27"/>
      <dgm:spPr/>
    </dgm:pt>
    <dgm:pt modelId="{39D38253-D767-4F1F-805F-B8F072740891}" type="pres">
      <dgm:prSet presAssocID="{A50E60C4-E7CE-4389-9C69-E7DCA5E2245E}" presName="ParentAccent10" presStyleLbl="alignNode1" presStyleIdx="9" presStyleCnt="27"/>
      <dgm:spPr/>
    </dgm:pt>
    <dgm:pt modelId="{7E3154B1-E2C9-4602-955A-0F12C04D789F}" type="pres">
      <dgm:prSet presAssocID="{A50E60C4-E7CE-4389-9C69-E7DCA5E2245E}" presName="Parent" presStyleLbl="alignNode1" presStyleIdx="10" presStyleCnt="27">
        <dgm:presLayoutVars>
          <dgm:chMax val="5"/>
          <dgm:chPref val="3"/>
          <dgm:bulletEnabled val="1"/>
        </dgm:presLayoutVars>
      </dgm:prSet>
      <dgm:spPr/>
      <dgm:t>
        <a:bodyPr/>
        <a:lstStyle/>
        <a:p>
          <a:endParaRPr lang="en-US"/>
        </a:p>
      </dgm:t>
    </dgm:pt>
    <dgm:pt modelId="{E5387411-AC6F-46D7-BF84-3966155D5DF7}" type="pres">
      <dgm:prSet presAssocID="{37C597E4-6023-41A6-8800-174975C4A5BC}" presName="Child1Accent1" presStyleLbl="alignNode1" presStyleIdx="11" presStyleCnt="27"/>
      <dgm:spPr/>
    </dgm:pt>
    <dgm:pt modelId="{D9E01858-73B8-44C6-BDC4-985FA21C6AE8}" type="pres">
      <dgm:prSet presAssocID="{37C597E4-6023-41A6-8800-174975C4A5BC}" presName="Child1Accent2" presStyleLbl="alignNode1" presStyleIdx="12" presStyleCnt="27"/>
      <dgm:spPr/>
    </dgm:pt>
    <dgm:pt modelId="{597A027B-8B29-450B-A07F-AE47843B1245}" type="pres">
      <dgm:prSet presAssocID="{37C597E4-6023-41A6-8800-174975C4A5BC}" presName="Child1Accent3" presStyleLbl="alignNode1" presStyleIdx="13" presStyleCnt="27"/>
      <dgm:spPr/>
    </dgm:pt>
    <dgm:pt modelId="{F0912387-2292-4D2C-AD1F-394EE2BDAB38}" type="pres">
      <dgm:prSet presAssocID="{37C597E4-6023-41A6-8800-174975C4A5BC}" presName="Child1Accent4" presStyleLbl="alignNode1" presStyleIdx="14" presStyleCnt="27"/>
      <dgm:spPr/>
    </dgm:pt>
    <dgm:pt modelId="{DC3E3BB1-1D66-4C22-A942-FEC22402053C}" type="pres">
      <dgm:prSet presAssocID="{37C597E4-6023-41A6-8800-174975C4A5BC}" presName="Child1Accent5" presStyleLbl="alignNode1" presStyleIdx="15" presStyleCnt="27"/>
      <dgm:spPr/>
    </dgm:pt>
    <dgm:pt modelId="{7E6325EF-67A7-424D-930F-8FC4219833BD}" type="pres">
      <dgm:prSet presAssocID="{37C597E4-6023-41A6-8800-174975C4A5BC}" presName="Child1Accent6" presStyleLbl="alignNode1" presStyleIdx="16" presStyleCnt="27"/>
      <dgm:spPr/>
    </dgm:pt>
    <dgm:pt modelId="{432F82D2-E564-49B5-905E-8B370F796464}" type="pres">
      <dgm:prSet presAssocID="{37C597E4-6023-41A6-8800-174975C4A5BC}" presName="Child1Accent7" presStyleLbl="alignNode1" presStyleIdx="17" presStyleCnt="27"/>
      <dgm:spPr/>
    </dgm:pt>
    <dgm:pt modelId="{8C82C84F-8C93-4E12-BEFA-43820470F3EF}" type="pres">
      <dgm:prSet presAssocID="{37C597E4-6023-41A6-8800-174975C4A5BC}" presName="Child1Accent8" presStyleLbl="alignNode1" presStyleIdx="18" presStyleCnt="27"/>
      <dgm:spPr/>
    </dgm:pt>
    <dgm:pt modelId="{4A148196-41A2-481F-BD50-3C202B6ABCEF}" type="pres">
      <dgm:prSet presAssocID="{37C597E4-6023-41A6-8800-174975C4A5BC}" presName="Child1Accent9" presStyleLbl="alignNode1" presStyleIdx="19" presStyleCnt="27"/>
      <dgm:spPr/>
    </dgm:pt>
    <dgm:pt modelId="{94FBAA1E-7531-4BC5-A456-1DDF23FC809A}" type="pres">
      <dgm:prSet presAssocID="{37C597E4-6023-41A6-8800-174975C4A5BC}" presName="Child1" presStyleLbl="revTx" presStyleIdx="0" presStyleCnt="2">
        <dgm:presLayoutVars>
          <dgm:chMax/>
          <dgm:chPref val="0"/>
          <dgm:bulletEnabled val="1"/>
        </dgm:presLayoutVars>
      </dgm:prSet>
      <dgm:spPr/>
      <dgm:t>
        <a:bodyPr/>
        <a:lstStyle/>
        <a:p>
          <a:endParaRPr lang="en-US"/>
        </a:p>
      </dgm:t>
    </dgm:pt>
    <dgm:pt modelId="{F7D9CCB5-DAEA-48E8-91C2-2B6C1B2DD6DA}" type="pres">
      <dgm:prSet presAssocID="{EC075C36-0614-4665-84CF-14AAE0D40872}" presName="Child2Accent1" presStyleLbl="alignNode1" presStyleIdx="20" presStyleCnt="27"/>
      <dgm:spPr/>
    </dgm:pt>
    <dgm:pt modelId="{0500C161-09A8-461F-B208-903CB1AF9C68}" type="pres">
      <dgm:prSet presAssocID="{EC075C36-0614-4665-84CF-14AAE0D40872}" presName="Child2Accent2" presStyleLbl="alignNode1" presStyleIdx="21" presStyleCnt="27"/>
      <dgm:spPr/>
    </dgm:pt>
    <dgm:pt modelId="{91C5B357-A5B3-4B2A-939C-3EEF03B25BE7}" type="pres">
      <dgm:prSet presAssocID="{EC075C36-0614-4665-84CF-14AAE0D40872}" presName="Child2Accent3" presStyleLbl="alignNode1" presStyleIdx="22" presStyleCnt="27"/>
      <dgm:spPr/>
    </dgm:pt>
    <dgm:pt modelId="{0C56E577-01A0-4EC1-A657-1E5111D6DC9A}" type="pres">
      <dgm:prSet presAssocID="{EC075C36-0614-4665-84CF-14AAE0D40872}" presName="Child2Accent4" presStyleLbl="alignNode1" presStyleIdx="23" presStyleCnt="27"/>
      <dgm:spPr/>
    </dgm:pt>
    <dgm:pt modelId="{926242F4-C3E1-4C13-B12D-2EECF9515FD7}" type="pres">
      <dgm:prSet presAssocID="{EC075C36-0614-4665-84CF-14AAE0D40872}" presName="Child2Accent5" presStyleLbl="alignNode1" presStyleIdx="24" presStyleCnt="27"/>
      <dgm:spPr/>
    </dgm:pt>
    <dgm:pt modelId="{1267AFFE-1887-4355-AC48-DC0B5112F031}" type="pres">
      <dgm:prSet presAssocID="{EC075C36-0614-4665-84CF-14AAE0D40872}" presName="Child2Accent6" presStyleLbl="alignNode1" presStyleIdx="25" presStyleCnt="27"/>
      <dgm:spPr/>
    </dgm:pt>
    <dgm:pt modelId="{FE30600C-E513-472E-BA7A-968AFF5BE9AF}" type="pres">
      <dgm:prSet presAssocID="{EC075C36-0614-4665-84CF-14AAE0D40872}" presName="Child2Accent7" presStyleLbl="alignNode1" presStyleIdx="26" presStyleCnt="27"/>
      <dgm:spPr/>
    </dgm:pt>
    <dgm:pt modelId="{1AE28746-534E-4F38-B97C-EB3F42FDC983}" type="pres">
      <dgm:prSet presAssocID="{EC075C36-0614-4665-84CF-14AAE0D40872}" presName="Child2" presStyleLbl="revTx" presStyleIdx="1" presStyleCnt="2">
        <dgm:presLayoutVars>
          <dgm:chMax/>
          <dgm:chPref val="0"/>
          <dgm:bulletEnabled val="1"/>
        </dgm:presLayoutVars>
      </dgm:prSet>
      <dgm:spPr/>
      <dgm:t>
        <a:bodyPr/>
        <a:lstStyle/>
        <a:p>
          <a:endParaRPr lang="en-US"/>
        </a:p>
      </dgm:t>
    </dgm:pt>
  </dgm:ptLst>
  <dgm:cxnLst>
    <dgm:cxn modelId="{79763632-2B23-4084-BACA-AB10DA546845}" srcId="{601C8862-B8B1-4C28-9C0F-1C063D52B063}" destId="{A50E60C4-E7CE-4389-9C69-E7DCA5E2245E}" srcOrd="0" destOrd="0" parTransId="{A5790CAB-863F-441D-80FC-AB25C607DFB0}" sibTransId="{F6918DAF-EA40-4F78-B107-FBE31933322C}"/>
    <dgm:cxn modelId="{66C4C373-268D-4D25-8D13-BF010007445A}" type="presOf" srcId="{601C8862-B8B1-4C28-9C0F-1C063D52B063}" destId="{CB74F97C-50FF-4BCF-8A21-726733C7974C}" srcOrd="0" destOrd="0" presId="urn:microsoft.com/office/officeart/2011/layout/ConvergingText"/>
    <dgm:cxn modelId="{81BDDFCF-8C10-4602-A8B9-57A8B0E7405D}" type="presOf" srcId="{37C597E4-6023-41A6-8800-174975C4A5BC}" destId="{94FBAA1E-7531-4BC5-A456-1DDF23FC809A}" srcOrd="0" destOrd="0" presId="urn:microsoft.com/office/officeart/2011/layout/ConvergingText"/>
    <dgm:cxn modelId="{81287334-9276-4154-A4A2-1F69ED61716E}" type="presOf" srcId="{A50E60C4-E7CE-4389-9C69-E7DCA5E2245E}" destId="{7E3154B1-E2C9-4602-955A-0F12C04D789F}" srcOrd="0" destOrd="0" presId="urn:microsoft.com/office/officeart/2011/layout/ConvergingText"/>
    <dgm:cxn modelId="{52A393C5-5908-4B4A-8590-DEFCCC51E92B}" srcId="{A50E60C4-E7CE-4389-9C69-E7DCA5E2245E}" destId="{EC075C36-0614-4665-84CF-14AAE0D40872}" srcOrd="1" destOrd="0" parTransId="{3C11BFD8-59A8-4BA5-BFDF-3CEA76016B4F}" sibTransId="{288E308D-5154-4635-9DFA-178DFFE9600A}"/>
    <dgm:cxn modelId="{5BE82672-3326-4079-B9B4-B63E9CB76D35}" type="presOf" srcId="{EC075C36-0614-4665-84CF-14AAE0D40872}" destId="{1AE28746-534E-4F38-B97C-EB3F42FDC983}" srcOrd="0" destOrd="0" presId="urn:microsoft.com/office/officeart/2011/layout/ConvergingText"/>
    <dgm:cxn modelId="{1F2A9AB6-86EC-4225-BE84-28B71958D8B3}" srcId="{A50E60C4-E7CE-4389-9C69-E7DCA5E2245E}" destId="{37C597E4-6023-41A6-8800-174975C4A5BC}" srcOrd="0" destOrd="0" parTransId="{C1B0BAB6-3F4E-42F3-8CF0-186B597E3EEA}" sibTransId="{A17F2C29-5BE2-4140-86F7-E06F1AB5E2EA}"/>
    <dgm:cxn modelId="{D12238B4-F575-4B91-B88B-015C16F1EEDD}" type="presParOf" srcId="{CB74F97C-50FF-4BCF-8A21-726733C7974C}" destId="{80DF35DF-9961-4D86-BEA4-89ADE2EDFD46}" srcOrd="0" destOrd="0" presId="urn:microsoft.com/office/officeart/2011/layout/ConvergingText"/>
    <dgm:cxn modelId="{E9DC6C9D-E459-4609-84AF-48AB665444EA}" type="presParOf" srcId="{80DF35DF-9961-4D86-BEA4-89ADE2EDFD46}" destId="{82B6CE8D-152B-4404-859D-4CDF6C2D0C62}" srcOrd="0" destOrd="0" presId="urn:microsoft.com/office/officeart/2011/layout/ConvergingText"/>
    <dgm:cxn modelId="{B386D0F8-8658-4747-BBE4-F225B9853724}" type="presParOf" srcId="{80DF35DF-9961-4D86-BEA4-89ADE2EDFD46}" destId="{CDE6475A-47BB-4C3D-9945-4403B8D4C9C3}" srcOrd="1" destOrd="0" presId="urn:microsoft.com/office/officeart/2011/layout/ConvergingText"/>
    <dgm:cxn modelId="{36BD5B58-A814-4F8F-9958-A24C51465892}" type="presParOf" srcId="{80DF35DF-9961-4D86-BEA4-89ADE2EDFD46}" destId="{025CF336-045A-4F75-9E83-50D377D6CA8A}" srcOrd="2" destOrd="0" presId="urn:microsoft.com/office/officeart/2011/layout/ConvergingText"/>
    <dgm:cxn modelId="{4EAB8E4C-B32E-4118-B354-100F4555EE71}" type="presParOf" srcId="{80DF35DF-9961-4D86-BEA4-89ADE2EDFD46}" destId="{7D4AA5A3-0A91-412B-83CC-3E994C9AC78A}" srcOrd="3" destOrd="0" presId="urn:microsoft.com/office/officeart/2011/layout/ConvergingText"/>
    <dgm:cxn modelId="{8AB6C95B-8E6F-4289-B8B2-1E63FDC4E27D}" type="presParOf" srcId="{80DF35DF-9961-4D86-BEA4-89ADE2EDFD46}" destId="{EFC76137-FB2F-426B-960F-36F7B7D53B0F}" srcOrd="4" destOrd="0" presId="urn:microsoft.com/office/officeart/2011/layout/ConvergingText"/>
    <dgm:cxn modelId="{101F80E0-53F8-4A41-A3F8-CF43273C5F4A}" type="presParOf" srcId="{80DF35DF-9961-4D86-BEA4-89ADE2EDFD46}" destId="{14D7D45F-8E2E-4090-8A4F-BD36CEB2DDC7}" srcOrd="5" destOrd="0" presId="urn:microsoft.com/office/officeart/2011/layout/ConvergingText"/>
    <dgm:cxn modelId="{53AB25A0-347C-4B7A-914C-9D34790E83B8}" type="presParOf" srcId="{80DF35DF-9961-4D86-BEA4-89ADE2EDFD46}" destId="{5B078C54-0EDA-4B56-A3F1-56C56AF59F06}" srcOrd="6" destOrd="0" presId="urn:microsoft.com/office/officeart/2011/layout/ConvergingText"/>
    <dgm:cxn modelId="{3E06EE31-594D-497B-A8BC-6AB4F0D36F78}" type="presParOf" srcId="{80DF35DF-9961-4D86-BEA4-89ADE2EDFD46}" destId="{64CA2E85-9B96-4983-8052-102CD0CF1A72}" srcOrd="7" destOrd="0" presId="urn:microsoft.com/office/officeart/2011/layout/ConvergingText"/>
    <dgm:cxn modelId="{A1E9DD7E-17E5-4B0E-B5FD-2C4791131744}" type="presParOf" srcId="{80DF35DF-9961-4D86-BEA4-89ADE2EDFD46}" destId="{7DFEDD28-21BE-41C1-BB1A-8B0047DF8CE3}" srcOrd="8" destOrd="0" presId="urn:microsoft.com/office/officeart/2011/layout/ConvergingText"/>
    <dgm:cxn modelId="{79746516-766A-4B0D-90F4-81FEB3B00E11}" type="presParOf" srcId="{80DF35DF-9961-4D86-BEA4-89ADE2EDFD46}" destId="{39D38253-D767-4F1F-805F-B8F072740891}" srcOrd="9" destOrd="0" presId="urn:microsoft.com/office/officeart/2011/layout/ConvergingText"/>
    <dgm:cxn modelId="{C0C56E1B-AC60-43AE-8C46-967D94069D88}" type="presParOf" srcId="{80DF35DF-9961-4D86-BEA4-89ADE2EDFD46}" destId="{7E3154B1-E2C9-4602-955A-0F12C04D789F}" srcOrd="10" destOrd="0" presId="urn:microsoft.com/office/officeart/2011/layout/ConvergingText"/>
    <dgm:cxn modelId="{A9B14E7D-B492-4010-B95A-121522FDFC3D}" type="presParOf" srcId="{80DF35DF-9961-4D86-BEA4-89ADE2EDFD46}" destId="{E5387411-AC6F-46D7-BF84-3966155D5DF7}" srcOrd="11" destOrd="0" presId="urn:microsoft.com/office/officeart/2011/layout/ConvergingText"/>
    <dgm:cxn modelId="{864E974A-1B13-49F6-9CD4-FF2B733D711A}" type="presParOf" srcId="{80DF35DF-9961-4D86-BEA4-89ADE2EDFD46}" destId="{D9E01858-73B8-44C6-BDC4-985FA21C6AE8}" srcOrd="12" destOrd="0" presId="urn:microsoft.com/office/officeart/2011/layout/ConvergingText"/>
    <dgm:cxn modelId="{EC3D8351-DA1E-4F2F-9E9C-71B7FB44EA59}" type="presParOf" srcId="{80DF35DF-9961-4D86-BEA4-89ADE2EDFD46}" destId="{597A027B-8B29-450B-A07F-AE47843B1245}" srcOrd="13" destOrd="0" presId="urn:microsoft.com/office/officeart/2011/layout/ConvergingText"/>
    <dgm:cxn modelId="{D0EA8B3A-9570-4762-8A86-D646F5FD931F}" type="presParOf" srcId="{80DF35DF-9961-4D86-BEA4-89ADE2EDFD46}" destId="{F0912387-2292-4D2C-AD1F-394EE2BDAB38}" srcOrd="14" destOrd="0" presId="urn:microsoft.com/office/officeart/2011/layout/ConvergingText"/>
    <dgm:cxn modelId="{836B2D88-3D29-4BA4-A8CC-D0BDF78F6BF0}" type="presParOf" srcId="{80DF35DF-9961-4D86-BEA4-89ADE2EDFD46}" destId="{DC3E3BB1-1D66-4C22-A942-FEC22402053C}" srcOrd="15" destOrd="0" presId="urn:microsoft.com/office/officeart/2011/layout/ConvergingText"/>
    <dgm:cxn modelId="{3FD03CF6-C147-49E8-A301-FFAE7EC2F347}" type="presParOf" srcId="{80DF35DF-9961-4D86-BEA4-89ADE2EDFD46}" destId="{7E6325EF-67A7-424D-930F-8FC4219833BD}" srcOrd="16" destOrd="0" presId="urn:microsoft.com/office/officeart/2011/layout/ConvergingText"/>
    <dgm:cxn modelId="{61A14AE2-14F5-4787-9DB1-6A11A18F5387}" type="presParOf" srcId="{80DF35DF-9961-4D86-BEA4-89ADE2EDFD46}" destId="{432F82D2-E564-49B5-905E-8B370F796464}" srcOrd="17" destOrd="0" presId="urn:microsoft.com/office/officeart/2011/layout/ConvergingText"/>
    <dgm:cxn modelId="{8430FB64-78A4-4914-A72B-97CD49EC7FF8}" type="presParOf" srcId="{80DF35DF-9961-4D86-BEA4-89ADE2EDFD46}" destId="{8C82C84F-8C93-4E12-BEFA-43820470F3EF}" srcOrd="18" destOrd="0" presId="urn:microsoft.com/office/officeart/2011/layout/ConvergingText"/>
    <dgm:cxn modelId="{0447C7AB-15E2-4C47-9C55-CCF963F89A47}" type="presParOf" srcId="{80DF35DF-9961-4D86-BEA4-89ADE2EDFD46}" destId="{4A148196-41A2-481F-BD50-3C202B6ABCEF}" srcOrd="19" destOrd="0" presId="urn:microsoft.com/office/officeart/2011/layout/ConvergingText"/>
    <dgm:cxn modelId="{86C19FE8-603D-484B-AAE5-58B3C2585787}" type="presParOf" srcId="{80DF35DF-9961-4D86-BEA4-89ADE2EDFD46}" destId="{94FBAA1E-7531-4BC5-A456-1DDF23FC809A}" srcOrd="20" destOrd="0" presId="urn:microsoft.com/office/officeart/2011/layout/ConvergingText"/>
    <dgm:cxn modelId="{1671C9EA-1360-4B69-A81B-2613390DAF75}" type="presParOf" srcId="{80DF35DF-9961-4D86-BEA4-89ADE2EDFD46}" destId="{F7D9CCB5-DAEA-48E8-91C2-2B6C1B2DD6DA}" srcOrd="21" destOrd="0" presId="urn:microsoft.com/office/officeart/2011/layout/ConvergingText"/>
    <dgm:cxn modelId="{C3B58269-C5D3-40D1-876A-99A5BDD8460B}" type="presParOf" srcId="{80DF35DF-9961-4D86-BEA4-89ADE2EDFD46}" destId="{0500C161-09A8-461F-B208-903CB1AF9C68}" srcOrd="22" destOrd="0" presId="urn:microsoft.com/office/officeart/2011/layout/ConvergingText"/>
    <dgm:cxn modelId="{C89C2EB5-498A-43C8-A317-E788598656C5}" type="presParOf" srcId="{80DF35DF-9961-4D86-BEA4-89ADE2EDFD46}" destId="{91C5B357-A5B3-4B2A-939C-3EEF03B25BE7}" srcOrd="23" destOrd="0" presId="urn:microsoft.com/office/officeart/2011/layout/ConvergingText"/>
    <dgm:cxn modelId="{64F57443-B986-47F4-BD6B-C1573738C1BC}" type="presParOf" srcId="{80DF35DF-9961-4D86-BEA4-89ADE2EDFD46}" destId="{0C56E577-01A0-4EC1-A657-1E5111D6DC9A}" srcOrd="24" destOrd="0" presId="urn:microsoft.com/office/officeart/2011/layout/ConvergingText"/>
    <dgm:cxn modelId="{489C87F7-4971-401F-82A2-5B45712F9748}" type="presParOf" srcId="{80DF35DF-9961-4D86-BEA4-89ADE2EDFD46}" destId="{926242F4-C3E1-4C13-B12D-2EECF9515FD7}" srcOrd="25" destOrd="0" presId="urn:microsoft.com/office/officeart/2011/layout/ConvergingText"/>
    <dgm:cxn modelId="{DE6C2005-92BC-4980-8D9F-0354C6895F81}" type="presParOf" srcId="{80DF35DF-9961-4D86-BEA4-89ADE2EDFD46}" destId="{1267AFFE-1887-4355-AC48-DC0B5112F031}" srcOrd="26" destOrd="0" presId="urn:microsoft.com/office/officeart/2011/layout/ConvergingText"/>
    <dgm:cxn modelId="{6ABCF50F-205B-458C-8A81-097242320C6C}" type="presParOf" srcId="{80DF35DF-9961-4D86-BEA4-89ADE2EDFD46}" destId="{FE30600C-E513-472E-BA7A-968AFF5BE9AF}" srcOrd="27" destOrd="0" presId="urn:microsoft.com/office/officeart/2011/layout/ConvergingText"/>
    <dgm:cxn modelId="{B9C69298-5601-40AA-9A05-1967FF3DCC6E}" type="presParOf" srcId="{80DF35DF-9961-4D86-BEA4-89ADE2EDFD46}" destId="{1AE28746-534E-4F38-B97C-EB3F42FDC983}" srcOrd="28"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6051E-8B2F-4F36-A293-520FDE601D1C}" type="doc">
      <dgm:prSet loTypeId="urn:microsoft.com/office/officeart/2005/8/layout/pyramid1" loCatId="pyramid" qsTypeId="urn:microsoft.com/office/officeart/2005/8/quickstyle/simple1" qsCatId="simple" csTypeId="urn:microsoft.com/office/officeart/2005/8/colors/accent5_3" csCatId="accent5" phldr="1"/>
      <dgm:spPr/>
    </dgm:pt>
    <dgm:pt modelId="{394604FC-A14B-4DC3-A0FB-2F922F0C3D8C}">
      <dgm:prSet phldrT="[Text]"/>
      <dgm:spPr/>
      <dgm:t>
        <a:bodyPr/>
        <a:lstStyle/>
        <a:p>
          <a:r>
            <a:rPr lang="en-US" strike="noStrike" dirty="0" smtClean="0">
              <a:solidFill>
                <a:schemeClr val="bg1"/>
              </a:solidFill>
              <a:effectLst>
                <a:outerShdw blurRad="38100" dist="38100" dir="2700000" algn="tl">
                  <a:srgbClr val="000000">
                    <a:alpha val="43137"/>
                  </a:srgbClr>
                </a:outerShdw>
              </a:effectLst>
            </a:rPr>
            <a:t>U.S. ED</a:t>
          </a:r>
          <a:endParaRPr lang="en-US" strike="noStrike" dirty="0">
            <a:solidFill>
              <a:schemeClr val="bg1"/>
            </a:solidFill>
            <a:effectLst>
              <a:outerShdw blurRad="38100" dist="38100" dir="2700000" algn="tl">
                <a:srgbClr val="000000">
                  <a:alpha val="43137"/>
                </a:srgbClr>
              </a:outerShdw>
            </a:effectLst>
          </a:endParaRPr>
        </a:p>
      </dgm:t>
    </dgm:pt>
    <dgm:pt modelId="{E48595BC-86E5-4CF0-A9B7-4BA6F283A77B}" type="parTrans" cxnId="{FA5BDA76-A42F-4B6E-A13F-94B3062776D6}">
      <dgm:prSet/>
      <dgm:spPr/>
      <dgm:t>
        <a:bodyPr/>
        <a:lstStyle/>
        <a:p>
          <a:endParaRPr lang="en-US"/>
        </a:p>
      </dgm:t>
    </dgm:pt>
    <dgm:pt modelId="{C1911050-4903-48BC-8B33-5C93F2750A0A}" type="sibTrans" cxnId="{FA5BDA76-A42F-4B6E-A13F-94B3062776D6}">
      <dgm:prSet/>
      <dgm:spPr/>
      <dgm:t>
        <a:bodyPr/>
        <a:lstStyle/>
        <a:p>
          <a:endParaRPr lang="en-US"/>
        </a:p>
      </dgm:t>
    </dgm:pt>
    <dgm:pt modelId="{FE5DED4A-7BCE-42B4-9306-5C80988D1A39}">
      <dgm:prSet phldrT="[Text]"/>
      <dgm:spPr/>
      <dgm:t>
        <a:bodyPr/>
        <a:lstStyle/>
        <a:p>
          <a:r>
            <a:rPr lang="en-US" dirty="0" smtClean="0">
              <a:solidFill>
                <a:schemeClr val="bg1"/>
              </a:solidFill>
            </a:rPr>
            <a:t>State Coordinator</a:t>
          </a:r>
          <a:endParaRPr lang="en-US" dirty="0">
            <a:solidFill>
              <a:schemeClr val="bg1"/>
            </a:solidFill>
          </a:endParaRPr>
        </a:p>
      </dgm:t>
    </dgm:pt>
    <dgm:pt modelId="{E0F43955-184B-4B72-9BF9-D3E0155A0135}" type="parTrans" cxnId="{796F677F-B151-4F5B-98AF-D86681D69210}">
      <dgm:prSet/>
      <dgm:spPr/>
      <dgm:t>
        <a:bodyPr/>
        <a:lstStyle/>
        <a:p>
          <a:endParaRPr lang="en-US"/>
        </a:p>
      </dgm:t>
    </dgm:pt>
    <dgm:pt modelId="{D0D376E1-4EEC-4961-8733-2EC4D4AD3B49}" type="sibTrans" cxnId="{796F677F-B151-4F5B-98AF-D86681D69210}">
      <dgm:prSet/>
      <dgm:spPr/>
      <dgm:t>
        <a:bodyPr/>
        <a:lstStyle/>
        <a:p>
          <a:endParaRPr lang="en-US"/>
        </a:p>
      </dgm:t>
    </dgm:pt>
    <dgm:pt modelId="{D472631D-6264-41B8-AC95-0DE88F8E7CD3}">
      <dgm:prSet phldrT="[Text]"/>
      <dgm:spPr/>
      <dgm:t>
        <a:bodyPr/>
        <a:lstStyle/>
        <a:p>
          <a:r>
            <a:rPr lang="en-US" dirty="0" smtClean="0">
              <a:solidFill>
                <a:schemeClr val="bg1"/>
              </a:solidFill>
            </a:rPr>
            <a:t>Data Pipeline at CDE</a:t>
          </a:r>
          <a:endParaRPr lang="en-US" dirty="0">
            <a:solidFill>
              <a:schemeClr val="bg1"/>
            </a:solidFill>
          </a:endParaRPr>
        </a:p>
      </dgm:t>
    </dgm:pt>
    <dgm:pt modelId="{077BCBF5-9332-45E1-ABDC-16B581E144E4}" type="parTrans" cxnId="{7F466EE1-071B-47F5-8FC2-104FCB16EB66}">
      <dgm:prSet/>
      <dgm:spPr/>
      <dgm:t>
        <a:bodyPr/>
        <a:lstStyle/>
        <a:p>
          <a:endParaRPr lang="en-US"/>
        </a:p>
      </dgm:t>
    </dgm:pt>
    <dgm:pt modelId="{21070D90-C79E-4270-AAF0-EA29143EE040}" type="sibTrans" cxnId="{7F466EE1-071B-47F5-8FC2-104FCB16EB66}">
      <dgm:prSet/>
      <dgm:spPr/>
      <dgm:t>
        <a:bodyPr/>
        <a:lstStyle/>
        <a:p>
          <a:endParaRPr lang="en-US"/>
        </a:p>
      </dgm:t>
    </dgm:pt>
    <dgm:pt modelId="{DCDD8E0D-1CEB-4F05-AF81-F88C4B3A4E00}">
      <dgm:prSet phldrT="[Text]"/>
      <dgm:spPr/>
      <dgm:t>
        <a:bodyPr/>
        <a:lstStyle/>
        <a:p>
          <a:r>
            <a:rPr lang="en-US" dirty="0" smtClean="0">
              <a:solidFill>
                <a:schemeClr val="bg1"/>
              </a:solidFill>
            </a:rPr>
            <a:t>LAM</a:t>
          </a:r>
          <a:endParaRPr lang="en-US" dirty="0">
            <a:solidFill>
              <a:schemeClr val="bg1"/>
            </a:solidFill>
          </a:endParaRPr>
        </a:p>
      </dgm:t>
    </dgm:pt>
    <dgm:pt modelId="{27678198-E209-4D60-A784-A475D6353069}" type="parTrans" cxnId="{59204295-F54B-49AB-BB42-5495F6DEF23B}">
      <dgm:prSet/>
      <dgm:spPr/>
      <dgm:t>
        <a:bodyPr/>
        <a:lstStyle/>
        <a:p>
          <a:endParaRPr lang="en-US"/>
        </a:p>
      </dgm:t>
    </dgm:pt>
    <dgm:pt modelId="{B2DD11AD-8B49-4A67-B62D-EB3078A32229}" type="sibTrans" cxnId="{59204295-F54B-49AB-BB42-5495F6DEF23B}">
      <dgm:prSet/>
      <dgm:spPr/>
      <dgm:t>
        <a:bodyPr/>
        <a:lstStyle/>
        <a:p>
          <a:endParaRPr lang="en-US"/>
        </a:p>
      </dgm:t>
    </dgm:pt>
    <dgm:pt modelId="{9CA0CE60-399D-4A01-B9C9-5D3FFF70CC6F}">
      <dgm:prSet phldrT="[Text]"/>
      <dgm:spPr/>
      <dgm:t>
        <a:bodyPr/>
        <a:lstStyle/>
        <a:p>
          <a:r>
            <a:rPr lang="en-US" dirty="0" smtClean="0">
              <a:solidFill>
                <a:schemeClr val="bg1"/>
              </a:solidFill>
            </a:rPr>
            <a:t>Homeless Liaison/Those Identifying</a:t>
          </a:r>
          <a:endParaRPr lang="en-US" dirty="0">
            <a:solidFill>
              <a:schemeClr val="bg1"/>
            </a:solidFill>
          </a:endParaRPr>
        </a:p>
      </dgm:t>
    </dgm:pt>
    <dgm:pt modelId="{F86A6B2D-F910-48D7-9251-1214A8F914F7}" type="parTrans" cxnId="{1B4DEC34-EEEC-4018-ACFC-EDB4A07CF590}">
      <dgm:prSet/>
      <dgm:spPr/>
      <dgm:t>
        <a:bodyPr/>
        <a:lstStyle/>
        <a:p>
          <a:endParaRPr lang="en-US"/>
        </a:p>
      </dgm:t>
    </dgm:pt>
    <dgm:pt modelId="{43F96788-949E-4737-A152-127DD94FD46B}" type="sibTrans" cxnId="{1B4DEC34-EEEC-4018-ACFC-EDB4A07CF590}">
      <dgm:prSet/>
      <dgm:spPr/>
      <dgm:t>
        <a:bodyPr/>
        <a:lstStyle/>
        <a:p>
          <a:endParaRPr lang="en-US"/>
        </a:p>
      </dgm:t>
    </dgm:pt>
    <dgm:pt modelId="{2D68BD3F-1A51-4F1F-9A96-1C286FB3BF25}" type="pres">
      <dgm:prSet presAssocID="{3156051E-8B2F-4F36-A293-520FDE601D1C}" presName="Name0" presStyleCnt="0">
        <dgm:presLayoutVars>
          <dgm:dir/>
          <dgm:animLvl val="lvl"/>
          <dgm:resizeHandles val="exact"/>
        </dgm:presLayoutVars>
      </dgm:prSet>
      <dgm:spPr/>
    </dgm:pt>
    <dgm:pt modelId="{9289A47C-625F-40B0-8C44-5ECC91E9F04B}" type="pres">
      <dgm:prSet presAssocID="{394604FC-A14B-4DC3-A0FB-2F922F0C3D8C}" presName="Name8" presStyleCnt="0"/>
      <dgm:spPr/>
    </dgm:pt>
    <dgm:pt modelId="{E54E4523-32D7-4A4E-8679-31C5F97324F6}" type="pres">
      <dgm:prSet presAssocID="{394604FC-A14B-4DC3-A0FB-2F922F0C3D8C}" presName="level" presStyleLbl="node1" presStyleIdx="0" presStyleCnt="5">
        <dgm:presLayoutVars>
          <dgm:chMax val="1"/>
          <dgm:bulletEnabled val="1"/>
        </dgm:presLayoutVars>
      </dgm:prSet>
      <dgm:spPr/>
      <dgm:t>
        <a:bodyPr/>
        <a:lstStyle/>
        <a:p>
          <a:endParaRPr lang="en-US"/>
        </a:p>
      </dgm:t>
    </dgm:pt>
    <dgm:pt modelId="{B1D7B645-FB06-4FBD-A67A-94FD76744261}" type="pres">
      <dgm:prSet presAssocID="{394604FC-A14B-4DC3-A0FB-2F922F0C3D8C}" presName="levelTx" presStyleLbl="revTx" presStyleIdx="0" presStyleCnt="0">
        <dgm:presLayoutVars>
          <dgm:chMax val="1"/>
          <dgm:bulletEnabled val="1"/>
        </dgm:presLayoutVars>
      </dgm:prSet>
      <dgm:spPr/>
      <dgm:t>
        <a:bodyPr/>
        <a:lstStyle/>
        <a:p>
          <a:endParaRPr lang="en-US"/>
        </a:p>
      </dgm:t>
    </dgm:pt>
    <dgm:pt modelId="{774E4D59-3643-4C70-B287-0DC5C6A53E06}" type="pres">
      <dgm:prSet presAssocID="{FE5DED4A-7BCE-42B4-9306-5C80988D1A39}" presName="Name8" presStyleCnt="0"/>
      <dgm:spPr/>
    </dgm:pt>
    <dgm:pt modelId="{FB4DC7E4-9C30-4307-A04F-05E8F4DDBF2B}" type="pres">
      <dgm:prSet presAssocID="{FE5DED4A-7BCE-42B4-9306-5C80988D1A39}" presName="level" presStyleLbl="node1" presStyleIdx="1" presStyleCnt="5">
        <dgm:presLayoutVars>
          <dgm:chMax val="1"/>
          <dgm:bulletEnabled val="1"/>
        </dgm:presLayoutVars>
      </dgm:prSet>
      <dgm:spPr/>
      <dgm:t>
        <a:bodyPr/>
        <a:lstStyle/>
        <a:p>
          <a:endParaRPr lang="en-US"/>
        </a:p>
      </dgm:t>
    </dgm:pt>
    <dgm:pt modelId="{8E447501-8697-4A2B-986E-782777E85A95}" type="pres">
      <dgm:prSet presAssocID="{FE5DED4A-7BCE-42B4-9306-5C80988D1A39}" presName="levelTx" presStyleLbl="revTx" presStyleIdx="0" presStyleCnt="0">
        <dgm:presLayoutVars>
          <dgm:chMax val="1"/>
          <dgm:bulletEnabled val="1"/>
        </dgm:presLayoutVars>
      </dgm:prSet>
      <dgm:spPr/>
      <dgm:t>
        <a:bodyPr/>
        <a:lstStyle/>
        <a:p>
          <a:endParaRPr lang="en-US"/>
        </a:p>
      </dgm:t>
    </dgm:pt>
    <dgm:pt modelId="{3F8B193E-1604-40DC-A38D-A86D4F11E8F9}" type="pres">
      <dgm:prSet presAssocID="{D472631D-6264-41B8-AC95-0DE88F8E7CD3}" presName="Name8" presStyleCnt="0"/>
      <dgm:spPr/>
    </dgm:pt>
    <dgm:pt modelId="{515E7B48-74C1-4386-AD9E-4C220573903E}" type="pres">
      <dgm:prSet presAssocID="{D472631D-6264-41B8-AC95-0DE88F8E7CD3}" presName="level" presStyleLbl="node1" presStyleIdx="2" presStyleCnt="5">
        <dgm:presLayoutVars>
          <dgm:chMax val="1"/>
          <dgm:bulletEnabled val="1"/>
        </dgm:presLayoutVars>
      </dgm:prSet>
      <dgm:spPr/>
      <dgm:t>
        <a:bodyPr/>
        <a:lstStyle/>
        <a:p>
          <a:endParaRPr lang="en-US"/>
        </a:p>
      </dgm:t>
    </dgm:pt>
    <dgm:pt modelId="{9351992D-8D4F-4D82-B8B6-A6DA32B2A254}" type="pres">
      <dgm:prSet presAssocID="{D472631D-6264-41B8-AC95-0DE88F8E7CD3}" presName="levelTx" presStyleLbl="revTx" presStyleIdx="0" presStyleCnt="0">
        <dgm:presLayoutVars>
          <dgm:chMax val="1"/>
          <dgm:bulletEnabled val="1"/>
        </dgm:presLayoutVars>
      </dgm:prSet>
      <dgm:spPr/>
      <dgm:t>
        <a:bodyPr/>
        <a:lstStyle/>
        <a:p>
          <a:endParaRPr lang="en-US"/>
        </a:p>
      </dgm:t>
    </dgm:pt>
    <dgm:pt modelId="{6B7685A5-EE87-4377-ACE8-EC05B5CC8987}" type="pres">
      <dgm:prSet presAssocID="{DCDD8E0D-1CEB-4F05-AF81-F88C4B3A4E00}" presName="Name8" presStyleCnt="0"/>
      <dgm:spPr/>
    </dgm:pt>
    <dgm:pt modelId="{C44D7B12-2B6D-4CA8-ACF7-A0518A3ED385}" type="pres">
      <dgm:prSet presAssocID="{DCDD8E0D-1CEB-4F05-AF81-F88C4B3A4E00}" presName="level" presStyleLbl="node1" presStyleIdx="3" presStyleCnt="5">
        <dgm:presLayoutVars>
          <dgm:chMax val="1"/>
          <dgm:bulletEnabled val="1"/>
        </dgm:presLayoutVars>
      </dgm:prSet>
      <dgm:spPr/>
      <dgm:t>
        <a:bodyPr/>
        <a:lstStyle/>
        <a:p>
          <a:endParaRPr lang="en-US"/>
        </a:p>
      </dgm:t>
    </dgm:pt>
    <dgm:pt modelId="{38129ACC-9104-4D97-A1E5-394E63928A33}" type="pres">
      <dgm:prSet presAssocID="{DCDD8E0D-1CEB-4F05-AF81-F88C4B3A4E00}" presName="levelTx" presStyleLbl="revTx" presStyleIdx="0" presStyleCnt="0">
        <dgm:presLayoutVars>
          <dgm:chMax val="1"/>
          <dgm:bulletEnabled val="1"/>
        </dgm:presLayoutVars>
      </dgm:prSet>
      <dgm:spPr/>
      <dgm:t>
        <a:bodyPr/>
        <a:lstStyle/>
        <a:p>
          <a:endParaRPr lang="en-US"/>
        </a:p>
      </dgm:t>
    </dgm:pt>
    <dgm:pt modelId="{233B571C-FB62-49C0-B4A4-763D2738E49C}" type="pres">
      <dgm:prSet presAssocID="{9CA0CE60-399D-4A01-B9C9-5D3FFF70CC6F}" presName="Name8" presStyleCnt="0"/>
      <dgm:spPr/>
    </dgm:pt>
    <dgm:pt modelId="{664DB201-632D-4BB3-A233-F89A10C94BB1}" type="pres">
      <dgm:prSet presAssocID="{9CA0CE60-399D-4A01-B9C9-5D3FFF70CC6F}" presName="level" presStyleLbl="node1" presStyleIdx="4" presStyleCnt="5" custLinFactNeighborY="0">
        <dgm:presLayoutVars>
          <dgm:chMax val="1"/>
          <dgm:bulletEnabled val="1"/>
        </dgm:presLayoutVars>
      </dgm:prSet>
      <dgm:spPr/>
      <dgm:t>
        <a:bodyPr/>
        <a:lstStyle/>
        <a:p>
          <a:endParaRPr lang="en-US"/>
        </a:p>
      </dgm:t>
    </dgm:pt>
    <dgm:pt modelId="{991EB177-3E53-452B-9C83-7B4F54AAEE61}" type="pres">
      <dgm:prSet presAssocID="{9CA0CE60-399D-4A01-B9C9-5D3FFF70CC6F}" presName="levelTx" presStyleLbl="revTx" presStyleIdx="0" presStyleCnt="0">
        <dgm:presLayoutVars>
          <dgm:chMax val="1"/>
          <dgm:bulletEnabled val="1"/>
        </dgm:presLayoutVars>
      </dgm:prSet>
      <dgm:spPr/>
      <dgm:t>
        <a:bodyPr/>
        <a:lstStyle/>
        <a:p>
          <a:endParaRPr lang="en-US"/>
        </a:p>
      </dgm:t>
    </dgm:pt>
  </dgm:ptLst>
  <dgm:cxnLst>
    <dgm:cxn modelId="{7F466EE1-071B-47F5-8FC2-104FCB16EB66}" srcId="{3156051E-8B2F-4F36-A293-520FDE601D1C}" destId="{D472631D-6264-41B8-AC95-0DE88F8E7CD3}" srcOrd="2" destOrd="0" parTransId="{077BCBF5-9332-45E1-ABDC-16B581E144E4}" sibTransId="{21070D90-C79E-4270-AAF0-EA29143EE040}"/>
    <dgm:cxn modelId="{3D60DC48-4AAB-4BDC-B64B-C8CD4D051663}" type="presOf" srcId="{FE5DED4A-7BCE-42B4-9306-5C80988D1A39}" destId="{8E447501-8697-4A2B-986E-782777E85A95}" srcOrd="1" destOrd="0" presId="urn:microsoft.com/office/officeart/2005/8/layout/pyramid1"/>
    <dgm:cxn modelId="{E987BFCC-EAEB-4CC7-82C5-E4E8C40C58FB}" type="presOf" srcId="{D472631D-6264-41B8-AC95-0DE88F8E7CD3}" destId="{515E7B48-74C1-4386-AD9E-4C220573903E}" srcOrd="0" destOrd="0" presId="urn:microsoft.com/office/officeart/2005/8/layout/pyramid1"/>
    <dgm:cxn modelId="{361B1773-54C3-4D87-A9D0-016F060C6CA0}" type="presOf" srcId="{9CA0CE60-399D-4A01-B9C9-5D3FFF70CC6F}" destId="{991EB177-3E53-452B-9C83-7B4F54AAEE61}" srcOrd="1" destOrd="0" presId="urn:microsoft.com/office/officeart/2005/8/layout/pyramid1"/>
    <dgm:cxn modelId="{371D32AD-A1EF-49D4-93F7-333C399B73C7}" type="presOf" srcId="{394604FC-A14B-4DC3-A0FB-2F922F0C3D8C}" destId="{B1D7B645-FB06-4FBD-A67A-94FD76744261}" srcOrd="1" destOrd="0" presId="urn:microsoft.com/office/officeart/2005/8/layout/pyramid1"/>
    <dgm:cxn modelId="{7690ACCB-7021-4614-AA5D-AD7AA3A4C23F}" type="presOf" srcId="{D472631D-6264-41B8-AC95-0DE88F8E7CD3}" destId="{9351992D-8D4F-4D82-B8B6-A6DA32B2A254}" srcOrd="1" destOrd="0" presId="urn:microsoft.com/office/officeart/2005/8/layout/pyramid1"/>
    <dgm:cxn modelId="{1E8300C8-DA96-492C-9B84-810B862E2B1F}" type="presOf" srcId="{DCDD8E0D-1CEB-4F05-AF81-F88C4B3A4E00}" destId="{38129ACC-9104-4D97-A1E5-394E63928A33}" srcOrd="1" destOrd="0" presId="urn:microsoft.com/office/officeart/2005/8/layout/pyramid1"/>
    <dgm:cxn modelId="{3DF199BD-8E87-438E-83F6-30FC1C177B8C}" type="presOf" srcId="{9CA0CE60-399D-4A01-B9C9-5D3FFF70CC6F}" destId="{664DB201-632D-4BB3-A233-F89A10C94BB1}" srcOrd="0" destOrd="0" presId="urn:microsoft.com/office/officeart/2005/8/layout/pyramid1"/>
    <dgm:cxn modelId="{1B4DEC34-EEEC-4018-ACFC-EDB4A07CF590}" srcId="{3156051E-8B2F-4F36-A293-520FDE601D1C}" destId="{9CA0CE60-399D-4A01-B9C9-5D3FFF70CC6F}" srcOrd="4" destOrd="0" parTransId="{F86A6B2D-F910-48D7-9251-1214A8F914F7}" sibTransId="{43F96788-949E-4737-A152-127DD94FD46B}"/>
    <dgm:cxn modelId="{9578E8F9-BACD-4167-8A6D-A9163481C2C5}" type="presOf" srcId="{394604FC-A14B-4DC3-A0FB-2F922F0C3D8C}" destId="{E54E4523-32D7-4A4E-8679-31C5F97324F6}" srcOrd="0" destOrd="0" presId="urn:microsoft.com/office/officeart/2005/8/layout/pyramid1"/>
    <dgm:cxn modelId="{FA5BDA76-A42F-4B6E-A13F-94B3062776D6}" srcId="{3156051E-8B2F-4F36-A293-520FDE601D1C}" destId="{394604FC-A14B-4DC3-A0FB-2F922F0C3D8C}" srcOrd="0" destOrd="0" parTransId="{E48595BC-86E5-4CF0-A9B7-4BA6F283A77B}" sibTransId="{C1911050-4903-48BC-8B33-5C93F2750A0A}"/>
    <dgm:cxn modelId="{815284B7-6232-4808-88D0-B3F025B700FB}" type="presOf" srcId="{FE5DED4A-7BCE-42B4-9306-5C80988D1A39}" destId="{FB4DC7E4-9C30-4307-A04F-05E8F4DDBF2B}" srcOrd="0" destOrd="0" presId="urn:microsoft.com/office/officeart/2005/8/layout/pyramid1"/>
    <dgm:cxn modelId="{59204295-F54B-49AB-BB42-5495F6DEF23B}" srcId="{3156051E-8B2F-4F36-A293-520FDE601D1C}" destId="{DCDD8E0D-1CEB-4F05-AF81-F88C4B3A4E00}" srcOrd="3" destOrd="0" parTransId="{27678198-E209-4D60-A784-A475D6353069}" sibTransId="{B2DD11AD-8B49-4A67-B62D-EB3078A32229}"/>
    <dgm:cxn modelId="{47EEA00F-908E-4583-B105-5B6B3F98531C}" type="presOf" srcId="{DCDD8E0D-1CEB-4F05-AF81-F88C4B3A4E00}" destId="{C44D7B12-2B6D-4CA8-ACF7-A0518A3ED385}" srcOrd="0" destOrd="0" presId="urn:microsoft.com/office/officeart/2005/8/layout/pyramid1"/>
    <dgm:cxn modelId="{0EE94127-F14C-4056-8F06-05A792B943D9}" type="presOf" srcId="{3156051E-8B2F-4F36-A293-520FDE601D1C}" destId="{2D68BD3F-1A51-4F1F-9A96-1C286FB3BF25}" srcOrd="0" destOrd="0" presId="urn:microsoft.com/office/officeart/2005/8/layout/pyramid1"/>
    <dgm:cxn modelId="{796F677F-B151-4F5B-98AF-D86681D69210}" srcId="{3156051E-8B2F-4F36-A293-520FDE601D1C}" destId="{FE5DED4A-7BCE-42B4-9306-5C80988D1A39}" srcOrd="1" destOrd="0" parTransId="{E0F43955-184B-4B72-9BF9-D3E0155A0135}" sibTransId="{D0D376E1-4EEC-4961-8733-2EC4D4AD3B49}"/>
    <dgm:cxn modelId="{02D5DCE2-DB65-48F0-8593-F13B6AA9DBCC}" type="presParOf" srcId="{2D68BD3F-1A51-4F1F-9A96-1C286FB3BF25}" destId="{9289A47C-625F-40B0-8C44-5ECC91E9F04B}" srcOrd="0" destOrd="0" presId="urn:microsoft.com/office/officeart/2005/8/layout/pyramid1"/>
    <dgm:cxn modelId="{270FEA32-0CE1-42A6-9922-49755E262DCC}" type="presParOf" srcId="{9289A47C-625F-40B0-8C44-5ECC91E9F04B}" destId="{E54E4523-32D7-4A4E-8679-31C5F97324F6}" srcOrd="0" destOrd="0" presId="urn:microsoft.com/office/officeart/2005/8/layout/pyramid1"/>
    <dgm:cxn modelId="{E52E6613-40CA-4291-877D-0F5FFC6AB6D4}" type="presParOf" srcId="{9289A47C-625F-40B0-8C44-5ECC91E9F04B}" destId="{B1D7B645-FB06-4FBD-A67A-94FD76744261}" srcOrd="1" destOrd="0" presId="urn:microsoft.com/office/officeart/2005/8/layout/pyramid1"/>
    <dgm:cxn modelId="{C0A6FAA4-E0DB-4284-87A3-15449C9589A2}" type="presParOf" srcId="{2D68BD3F-1A51-4F1F-9A96-1C286FB3BF25}" destId="{774E4D59-3643-4C70-B287-0DC5C6A53E06}" srcOrd="1" destOrd="0" presId="urn:microsoft.com/office/officeart/2005/8/layout/pyramid1"/>
    <dgm:cxn modelId="{CC1AF1D1-B513-4D71-8501-2236B09E4AAA}" type="presParOf" srcId="{774E4D59-3643-4C70-B287-0DC5C6A53E06}" destId="{FB4DC7E4-9C30-4307-A04F-05E8F4DDBF2B}" srcOrd="0" destOrd="0" presId="urn:microsoft.com/office/officeart/2005/8/layout/pyramid1"/>
    <dgm:cxn modelId="{224B900C-F961-48CE-90D3-F0138E756B1F}" type="presParOf" srcId="{774E4D59-3643-4C70-B287-0DC5C6A53E06}" destId="{8E447501-8697-4A2B-986E-782777E85A95}" srcOrd="1" destOrd="0" presId="urn:microsoft.com/office/officeart/2005/8/layout/pyramid1"/>
    <dgm:cxn modelId="{55F940BA-CF90-45D2-8EAB-9F650E2D7FDB}" type="presParOf" srcId="{2D68BD3F-1A51-4F1F-9A96-1C286FB3BF25}" destId="{3F8B193E-1604-40DC-A38D-A86D4F11E8F9}" srcOrd="2" destOrd="0" presId="urn:microsoft.com/office/officeart/2005/8/layout/pyramid1"/>
    <dgm:cxn modelId="{5A78374E-21B8-422A-B7DB-1BDB34B452D4}" type="presParOf" srcId="{3F8B193E-1604-40DC-A38D-A86D4F11E8F9}" destId="{515E7B48-74C1-4386-AD9E-4C220573903E}" srcOrd="0" destOrd="0" presId="urn:microsoft.com/office/officeart/2005/8/layout/pyramid1"/>
    <dgm:cxn modelId="{3BB73FB5-05D4-44CD-A7BA-0F16629A4104}" type="presParOf" srcId="{3F8B193E-1604-40DC-A38D-A86D4F11E8F9}" destId="{9351992D-8D4F-4D82-B8B6-A6DA32B2A254}" srcOrd="1" destOrd="0" presId="urn:microsoft.com/office/officeart/2005/8/layout/pyramid1"/>
    <dgm:cxn modelId="{83382DF6-CB03-4135-952A-61630D899445}" type="presParOf" srcId="{2D68BD3F-1A51-4F1F-9A96-1C286FB3BF25}" destId="{6B7685A5-EE87-4377-ACE8-EC05B5CC8987}" srcOrd="3" destOrd="0" presId="urn:microsoft.com/office/officeart/2005/8/layout/pyramid1"/>
    <dgm:cxn modelId="{C2723DE7-F0DD-4C24-912C-AC3FD228D839}" type="presParOf" srcId="{6B7685A5-EE87-4377-ACE8-EC05B5CC8987}" destId="{C44D7B12-2B6D-4CA8-ACF7-A0518A3ED385}" srcOrd="0" destOrd="0" presId="urn:microsoft.com/office/officeart/2005/8/layout/pyramid1"/>
    <dgm:cxn modelId="{FED48BCF-A6B4-41BF-88F0-2BBDE39A704B}" type="presParOf" srcId="{6B7685A5-EE87-4377-ACE8-EC05B5CC8987}" destId="{38129ACC-9104-4D97-A1E5-394E63928A33}" srcOrd="1" destOrd="0" presId="urn:microsoft.com/office/officeart/2005/8/layout/pyramid1"/>
    <dgm:cxn modelId="{0D8193C5-E309-4E33-8EB4-F827B9CE183D}" type="presParOf" srcId="{2D68BD3F-1A51-4F1F-9A96-1C286FB3BF25}" destId="{233B571C-FB62-49C0-B4A4-763D2738E49C}" srcOrd="4" destOrd="0" presId="urn:microsoft.com/office/officeart/2005/8/layout/pyramid1"/>
    <dgm:cxn modelId="{75CA29E4-E0D9-4B5A-93C9-909C903608F8}" type="presParOf" srcId="{233B571C-FB62-49C0-B4A4-763D2738E49C}" destId="{664DB201-632D-4BB3-A233-F89A10C94BB1}" srcOrd="0" destOrd="0" presId="urn:microsoft.com/office/officeart/2005/8/layout/pyramid1"/>
    <dgm:cxn modelId="{070ED74A-6AE1-4A50-A042-0835A7B2E373}" type="presParOf" srcId="{233B571C-FB62-49C0-B4A4-763D2738E49C}" destId="{991EB177-3E53-452B-9C83-7B4F54AAEE6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CE8D-152B-4404-859D-4CDF6C2D0C62}">
      <dsp:nvSpPr>
        <dsp:cNvPr id="0" name=""/>
        <dsp:cNvSpPr/>
      </dsp:nvSpPr>
      <dsp:spPr>
        <a:xfrm>
          <a:off x="9961911" y="2414644"/>
          <a:ext cx="266399" cy="266395"/>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6475A-47BB-4C3D-9945-4403B8D4C9C3}">
      <dsp:nvSpPr>
        <dsp:cNvPr id="0" name=""/>
        <dsp:cNvSpPr/>
      </dsp:nvSpPr>
      <dsp:spPr>
        <a:xfrm>
          <a:off x="9473666" y="2414644"/>
          <a:ext cx="266399" cy="266395"/>
        </a:xfrm>
        <a:prstGeom prst="ellipse">
          <a:avLst/>
        </a:prstGeom>
        <a:solidFill>
          <a:schemeClr val="accent3">
            <a:hueOff val="538827"/>
            <a:satOff val="-911"/>
            <a:lumOff val="-709"/>
            <a:alphaOff val="0"/>
          </a:schemeClr>
        </a:solidFill>
        <a:ln w="19050" cap="flat" cmpd="sng" algn="ctr">
          <a:solidFill>
            <a:schemeClr val="accent3">
              <a:hueOff val="538827"/>
              <a:satOff val="-911"/>
              <a:lumOff val="-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CF336-045A-4F75-9E83-50D377D6CA8A}">
      <dsp:nvSpPr>
        <dsp:cNvPr id="0" name=""/>
        <dsp:cNvSpPr/>
      </dsp:nvSpPr>
      <dsp:spPr>
        <a:xfrm>
          <a:off x="8985422" y="2414644"/>
          <a:ext cx="266399" cy="266395"/>
        </a:xfrm>
        <a:prstGeom prst="ellipse">
          <a:avLst/>
        </a:prstGeom>
        <a:solidFill>
          <a:schemeClr val="accent3">
            <a:hueOff val="1077654"/>
            <a:satOff val="-1821"/>
            <a:lumOff val="-1418"/>
            <a:alphaOff val="0"/>
          </a:schemeClr>
        </a:solidFill>
        <a:ln w="19050" cap="flat" cmpd="sng" algn="ctr">
          <a:solidFill>
            <a:schemeClr val="accent3">
              <a:hueOff val="1077654"/>
              <a:satOff val="-1821"/>
              <a:lumOff val="-14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AA5A3-0A91-412B-83CC-3E994C9AC78A}">
      <dsp:nvSpPr>
        <dsp:cNvPr id="0" name=""/>
        <dsp:cNvSpPr/>
      </dsp:nvSpPr>
      <dsp:spPr>
        <a:xfrm>
          <a:off x="8498106" y="2414644"/>
          <a:ext cx="266399" cy="266395"/>
        </a:xfrm>
        <a:prstGeom prst="ellipse">
          <a:avLst/>
        </a:prstGeom>
        <a:solidFill>
          <a:schemeClr val="accent3">
            <a:hueOff val="1616482"/>
            <a:satOff val="-2732"/>
            <a:lumOff val="-2127"/>
            <a:alphaOff val="0"/>
          </a:schemeClr>
        </a:solidFill>
        <a:ln w="19050" cap="flat" cmpd="sng" algn="ctr">
          <a:solidFill>
            <a:schemeClr val="accent3">
              <a:hueOff val="1616482"/>
              <a:satOff val="-2732"/>
              <a:lumOff val="-21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76137-FB2F-426B-960F-36F7B7D53B0F}">
      <dsp:nvSpPr>
        <dsp:cNvPr id="0" name=""/>
        <dsp:cNvSpPr/>
      </dsp:nvSpPr>
      <dsp:spPr>
        <a:xfrm>
          <a:off x="8009862" y="2414644"/>
          <a:ext cx="266399" cy="266395"/>
        </a:xfrm>
        <a:prstGeom prst="ellipse">
          <a:avLst/>
        </a:prstGeom>
        <a:solidFill>
          <a:schemeClr val="accent3">
            <a:hueOff val="2155309"/>
            <a:satOff val="-3642"/>
            <a:lumOff val="-2836"/>
            <a:alphaOff val="0"/>
          </a:schemeClr>
        </a:solidFill>
        <a:ln w="19050" cap="flat" cmpd="sng" algn="ctr">
          <a:solidFill>
            <a:schemeClr val="accent3">
              <a:hueOff val="2155309"/>
              <a:satOff val="-3642"/>
              <a:lumOff val="-28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7D45F-8E2E-4090-8A4F-BD36CEB2DDC7}">
      <dsp:nvSpPr>
        <dsp:cNvPr id="0" name=""/>
        <dsp:cNvSpPr/>
      </dsp:nvSpPr>
      <dsp:spPr>
        <a:xfrm>
          <a:off x="7255219" y="2281447"/>
          <a:ext cx="532798" cy="533228"/>
        </a:xfrm>
        <a:prstGeom prst="ellipse">
          <a:avLst/>
        </a:prstGeom>
        <a:solidFill>
          <a:schemeClr val="accent3">
            <a:hueOff val="2694136"/>
            <a:satOff val="-4553"/>
            <a:lumOff val="-3545"/>
            <a:alphaOff val="0"/>
          </a:schemeClr>
        </a:solidFill>
        <a:ln w="19050" cap="flat" cmpd="sng" algn="ctr">
          <a:solidFill>
            <a:schemeClr val="accent3">
              <a:hueOff val="2694136"/>
              <a:satOff val="-4553"/>
              <a:lumOff val="-35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78C54-0EDA-4B56-A3F1-56C56AF59F06}">
      <dsp:nvSpPr>
        <dsp:cNvPr id="0" name=""/>
        <dsp:cNvSpPr/>
      </dsp:nvSpPr>
      <dsp:spPr>
        <a:xfrm>
          <a:off x="9527503" y="1864328"/>
          <a:ext cx="266399" cy="266395"/>
        </a:xfrm>
        <a:prstGeom prst="ellipse">
          <a:avLst/>
        </a:prstGeom>
        <a:solidFill>
          <a:schemeClr val="accent3">
            <a:hueOff val="3232963"/>
            <a:satOff val="-5464"/>
            <a:lumOff val="-4254"/>
            <a:alphaOff val="0"/>
          </a:schemeClr>
        </a:solidFill>
        <a:ln w="19050" cap="flat" cmpd="sng" algn="ctr">
          <a:solidFill>
            <a:schemeClr val="accent3">
              <a:hueOff val="3232963"/>
              <a:satOff val="-5464"/>
              <a:lumOff val="-42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A2E85-9B96-4983-8052-102CD0CF1A72}">
      <dsp:nvSpPr>
        <dsp:cNvPr id="0" name=""/>
        <dsp:cNvSpPr/>
      </dsp:nvSpPr>
      <dsp:spPr>
        <a:xfrm>
          <a:off x="9527503" y="2968904"/>
          <a:ext cx="266399" cy="266395"/>
        </a:xfrm>
        <a:prstGeom prst="ellipse">
          <a:avLst/>
        </a:prstGeom>
        <a:solidFill>
          <a:schemeClr val="accent3">
            <a:hueOff val="3771791"/>
            <a:satOff val="-6374"/>
            <a:lumOff val="-4962"/>
            <a:alphaOff val="0"/>
          </a:schemeClr>
        </a:solidFill>
        <a:ln w="19050" cap="flat" cmpd="sng" algn="ctr">
          <a:solidFill>
            <a:schemeClr val="accent3">
              <a:hueOff val="3771791"/>
              <a:satOff val="-6374"/>
              <a:lumOff val="-49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EDD28-21BE-41C1-BB1A-8B0047DF8CE3}">
      <dsp:nvSpPr>
        <dsp:cNvPr id="0" name=""/>
        <dsp:cNvSpPr/>
      </dsp:nvSpPr>
      <dsp:spPr>
        <a:xfrm>
          <a:off x="9765128" y="2103558"/>
          <a:ext cx="266399" cy="266395"/>
        </a:xfrm>
        <a:prstGeom prst="ellipse">
          <a:avLst/>
        </a:prstGeom>
        <a:solidFill>
          <a:schemeClr val="accent3">
            <a:hueOff val="4310618"/>
            <a:satOff val="-7285"/>
            <a:lumOff val="-5671"/>
            <a:alphaOff val="0"/>
          </a:schemeClr>
        </a:solidFill>
        <a:ln w="19050" cap="flat" cmpd="sng" algn="ctr">
          <a:solidFill>
            <a:schemeClr val="accent3">
              <a:hueOff val="4310618"/>
              <a:satOff val="-7285"/>
              <a:lumOff val="-56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D38253-D767-4F1F-805F-B8F072740891}">
      <dsp:nvSpPr>
        <dsp:cNvPr id="0" name=""/>
        <dsp:cNvSpPr/>
      </dsp:nvSpPr>
      <dsp:spPr>
        <a:xfrm>
          <a:off x="9780907" y="2730988"/>
          <a:ext cx="266399" cy="266395"/>
        </a:xfrm>
        <a:prstGeom prst="ellipse">
          <a:avLst/>
        </a:prstGeom>
        <a:solidFill>
          <a:schemeClr val="accent3">
            <a:hueOff val="4849445"/>
            <a:satOff val="-8196"/>
            <a:lumOff val="-6380"/>
            <a:alphaOff val="0"/>
          </a:schemeClr>
        </a:solidFill>
        <a:ln w="19050" cap="flat" cmpd="sng" algn="ctr">
          <a:solidFill>
            <a:schemeClr val="accent3">
              <a:hueOff val="4849445"/>
              <a:satOff val="-8196"/>
              <a:lumOff val="-6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154B1-E2C9-4602-955A-0F12C04D789F}">
      <dsp:nvSpPr>
        <dsp:cNvPr id="0" name=""/>
        <dsp:cNvSpPr/>
      </dsp:nvSpPr>
      <dsp:spPr>
        <a:xfrm>
          <a:off x="4336893" y="1199216"/>
          <a:ext cx="2697409" cy="2697689"/>
        </a:xfrm>
        <a:prstGeom prst="ellipse">
          <a:avLst/>
        </a:prstGeom>
        <a:solidFill>
          <a:schemeClr val="accent3">
            <a:hueOff val="5388272"/>
            <a:satOff val="-9106"/>
            <a:lumOff val="-7089"/>
            <a:alphaOff val="0"/>
          </a:schemeClr>
        </a:solidFill>
        <a:ln w="19050" cap="flat" cmpd="sng" algn="ctr">
          <a:solidFill>
            <a:schemeClr val="accent3">
              <a:hueOff val="5388272"/>
              <a:satOff val="-9106"/>
              <a:lumOff val="-70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State </a:t>
          </a:r>
          <a:br>
            <a:rPr lang="en-US" sz="2900" kern="1200" dirty="0" smtClean="0"/>
          </a:br>
          <a:r>
            <a:rPr lang="en-US" sz="2900" kern="1200" dirty="0" smtClean="0"/>
            <a:t>Coordinator</a:t>
          </a:r>
          <a:endParaRPr lang="en-US" sz="2900" kern="1200" dirty="0"/>
        </a:p>
      </dsp:txBody>
      <dsp:txXfrm>
        <a:off x="4731919" y="1594283"/>
        <a:ext cx="1907357" cy="1907555"/>
      </dsp:txXfrm>
    </dsp:sp>
    <dsp:sp modelId="{E5387411-AC6F-46D7-BF84-3966155D5DF7}">
      <dsp:nvSpPr>
        <dsp:cNvPr id="0" name=""/>
        <dsp:cNvSpPr/>
      </dsp:nvSpPr>
      <dsp:spPr>
        <a:xfrm>
          <a:off x="4135469" y="968749"/>
          <a:ext cx="532798" cy="533228"/>
        </a:xfrm>
        <a:prstGeom prst="ellipse">
          <a:avLst/>
        </a:prstGeom>
        <a:solidFill>
          <a:schemeClr val="accent3">
            <a:hueOff val="5927099"/>
            <a:satOff val="-10017"/>
            <a:lumOff val="-7798"/>
            <a:alphaOff val="0"/>
          </a:schemeClr>
        </a:solidFill>
        <a:ln w="19050" cap="flat" cmpd="sng" algn="ctr">
          <a:solidFill>
            <a:schemeClr val="accent3">
              <a:hueOff val="5927099"/>
              <a:satOff val="-10017"/>
              <a:lumOff val="-77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01858-73B8-44C6-BDC4-985FA21C6AE8}">
      <dsp:nvSpPr>
        <dsp:cNvPr id="0" name=""/>
        <dsp:cNvSpPr/>
      </dsp:nvSpPr>
      <dsp:spPr>
        <a:xfrm>
          <a:off x="3793883" y="687457"/>
          <a:ext cx="266399" cy="266395"/>
        </a:xfrm>
        <a:prstGeom prst="ellipse">
          <a:avLst/>
        </a:prstGeom>
        <a:solidFill>
          <a:schemeClr val="accent3">
            <a:hueOff val="6465927"/>
            <a:satOff val="-10927"/>
            <a:lumOff val="-8507"/>
            <a:alphaOff val="0"/>
          </a:schemeClr>
        </a:solidFill>
        <a:ln w="19050" cap="flat" cmpd="sng" algn="ctr">
          <a:solidFill>
            <a:schemeClr val="accent3">
              <a:hueOff val="6465927"/>
              <a:satOff val="-10927"/>
              <a:lumOff val="-85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A027B-8B29-450B-A07F-AE47843B1245}">
      <dsp:nvSpPr>
        <dsp:cNvPr id="0" name=""/>
        <dsp:cNvSpPr/>
      </dsp:nvSpPr>
      <dsp:spPr>
        <a:xfrm>
          <a:off x="3224884" y="687457"/>
          <a:ext cx="266399" cy="266395"/>
        </a:xfrm>
        <a:prstGeom prst="ellipse">
          <a:avLst/>
        </a:prstGeom>
        <a:solidFill>
          <a:schemeClr val="accent3">
            <a:hueOff val="7004754"/>
            <a:satOff val="-11838"/>
            <a:lumOff val="-9216"/>
            <a:alphaOff val="0"/>
          </a:schemeClr>
        </a:solidFill>
        <a:ln w="19050" cap="flat" cmpd="sng" algn="ctr">
          <a:solidFill>
            <a:schemeClr val="accent3">
              <a:hueOff val="7004754"/>
              <a:satOff val="-11838"/>
              <a:lumOff val="-9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12387-2292-4D2C-AD1F-394EE2BDAB38}">
      <dsp:nvSpPr>
        <dsp:cNvPr id="0" name=""/>
        <dsp:cNvSpPr/>
      </dsp:nvSpPr>
      <dsp:spPr>
        <a:xfrm>
          <a:off x="2655885" y="687457"/>
          <a:ext cx="266399" cy="266395"/>
        </a:xfrm>
        <a:prstGeom prst="ellipse">
          <a:avLst/>
        </a:prstGeom>
        <a:solidFill>
          <a:schemeClr val="accent3">
            <a:hueOff val="7543581"/>
            <a:satOff val="-12749"/>
            <a:lumOff val="-9925"/>
            <a:alphaOff val="0"/>
          </a:schemeClr>
        </a:solidFill>
        <a:ln w="19050" cap="flat" cmpd="sng" algn="ctr">
          <a:solidFill>
            <a:schemeClr val="accent3">
              <a:hueOff val="7543581"/>
              <a:satOff val="-12749"/>
              <a:lumOff val="-99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E3BB1-1D66-4C22-A942-FEC22402053C}">
      <dsp:nvSpPr>
        <dsp:cNvPr id="0" name=""/>
        <dsp:cNvSpPr/>
      </dsp:nvSpPr>
      <dsp:spPr>
        <a:xfrm>
          <a:off x="2086885" y="687457"/>
          <a:ext cx="266399" cy="266395"/>
        </a:xfrm>
        <a:prstGeom prst="ellipse">
          <a:avLst/>
        </a:prstGeom>
        <a:solidFill>
          <a:schemeClr val="accent3">
            <a:hueOff val="8082408"/>
            <a:satOff val="-13659"/>
            <a:lumOff val="-10634"/>
            <a:alphaOff val="0"/>
          </a:schemeClr>
        </a:solidFill>
        <a:ln w="19050" cap="flat" cmpd="sng" algn="ctr">
          <a:solidFill>
            <a:schemeClr val="accent3">
              <a:hueOff val="8082408"/>
              <a:satOff val="-13659"/>
              <a:lumOff val="-106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325EF-67A7-424D-930F-8FC4219833BD}">
      <dsp:nvSpPr>
        <dsp:cNvPr id="0" name=""/>
        <dsp:cNvSpPr/>
      </dsp:nvSpPr>
      <dsp:spPr>
        <a:xfrm>
          <a:off x="1516958" y="687457"/>
          <a:ext cx="266399" cy="266395"/>
        </a:xfrm>
        <a:prstGeom prst="ellipse">
          <a:avLst/>
        </a:prstGeom>
        <a:solidFill>
          <a:schemeClr val="accent3">
            <a:hueOff val="8621235"/>
            <a:satOff val="-14570"/>
            <a:lumOff val="-11343"/>
            <a:alphaOff val="0"/>
          </a:schemeClr>
        </a:solidFill>
        <a:ln w="19050" cap="flat" cmpd="sng" algn="ctr">
          <a:solidFill>
            <a:schemeClr val="accent3">
              <a:hueOff val="8621235"/>
              <a:satOff val="-14570"/>
              <a:lumOff val="-11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F82D2-E564-49B5-905E-8B370F796464}">
      <dsp:nvSpPr>
        <dsp:cNvPr id="0" name=""/>
        <dsp:cNvSpPr/>
      </dsp:nvSpPr>
      <dsp:spPr>
        <a:xfrm>
          <a:off x="947959" y="687457"/>
          <a:ext cx="266399" cy="266395"/>
        </a:xfrm>
        <a:prstGeom prst="ellipse">
          <a:avLst/>
        </a:prstGeom>
        <a:solidFill>
          <a:schemeClr val="accent3">
            <a:hueOff val="9160063"/>
            <a:satOff val="-15480"/>
            <a:lumOff val="-12052"/>
            <a:alphaOff val="0"/>
          </a:schemeClr>
        </a:solidFill>
        <a:ln w="19050" cap="flat" cmpd="sng" algn="ctr">
          <a:solidFill>
            <a:schemeClr val="accent3">
              <a:hueOff val="9160063"/>
              <a:satOff val="-15480"/>
              <a:lumOff val="-120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BAA1E-7531-4BC5-A456-1DDF23FC809A}">
      <dsp:nvSpPr>
        <dsp:cNvPr id="0" name=""/>
        <dsp:cNvSpPr/>
      </dsp:nvSpPr>
      <dsp:spPr>
        <a:xfrm>
          <a:off x="946102" y="0"/>
          <a:ext cx="3122534" cy="685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933450">
            <a:lnSpc>
              <a:spcPct val="90000"/>
            </a:lnSpc>
            <a:spcBef>
              <a:spcPct val="0"/>
            </a:spcBef>
            <a:spcAft>
              <a:spcPct val="35000"/>
            </a:spcAft>
          </a:pPr>
          <a:r>
            <a:rPr lang="en-US" sz="2100" kern="1200" dirty="0" smtClean="0"/>
            <a:t>Homeless Liaison Data (Duplicated)</a:t>
          </a:r>
          <a:endParaRPr lang="en-US" sz="2100" kern="1200" dirty="0"/>
        </a:p>
      </dsp:txBody>
      <dsp:txXfrm>
        <a:off x="946102" y="0"/>
        <a:ext cx="3122534" cy="685266"/>
      </dsp:txXfrm>
    </dsp:sp>
    <dsp:sp modelId="{F7D9CCB5-DAEA-48E8-91C2-2B6C1B2DD6DA}">
      <dsp:nvSpPr>
        <dsp:cNvPr id="0" name=""/>
        <dsp:cNvSpPr/>
      </dsp:nvSpPr>
      <dsp:spPr>
        <a:xfrm>
          <a:off x="4135469" y="3572236"/>
          <a:ext cx="532798" cy="533228"/>
        </a:xfrm>
        <a:prstGeom prst="ellipse">
          <a:avLst/>
        </a:prstGeom>
        <a:solidFill>
          <a:schemeClr val="accent3">
            <a:hueOff val="10776544"/>
            <a:satOff val="-18212"/>
            <a:lumOff val="-14178"/>
            <a:alphaOff val="0"/>
          </a:schemeClr>
        </a:solidFill>
        <a:ln w="19050" cap="flat" cmpd="sng" algn="ctr">
          <a:solidFill>
            <a:schemeClr val="accent3">
              <a:hueOff val="10776544"/>
              <a:satOff val="-18212"/>
              <a:lumOff val="-141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0C161-09A8-461F-B208-903CB1AF9C68}">
      <dsp:nvSpPr>
        <dsp:cNvPr id="0" name=""/>
        <dsp:cNvSpPr/>
      </dsp:nvSpPr>
      <dsp:spPr>
        <a:xfrm>
          <a:off x="3793883" y="4115104"/>
          <a:ext cx="266399" cy="266395"/>
        </a:xfrm>
        <a:prstGeom prst="ellipse">
          <a:avLst/>
        </a:prstGeom>
        <a:solidFill>
          <a:schemeClr val="accent3">
            <a:hueOff val="11315371"/>
            <a:satOff val="-19123"/>
            <a:lumOff val="-14887"/>
            <a:alphaOff val="0"/>
          </a:schemeClr>
        </a:solidFill>
        <a:ln w="19050" cap="flat" cmpd="sng" algn="ctr">
          <a:solidFill>
            <a:schemeClr val="accent3">
              <a:hueOff val="11315371"/>
              <a:satOff val="-19123"/>
              <a:lumOff val="-148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5B357-A5B3-4B2A-939C-3EEF03B25BE7}">
      <dsp:nvSpPr>
        <dsp:cNvPr id="0" name=""/>
        <dsp:cNvSpPr/>
      </dsp:nvSpPr>
      <dsp:spPr>
        <a:xfrm>
          <a:off x="3224884" y="4115104"/>
          <a:ext cx="266399" cy="266395"/>
        </a:xfrm>
        <a:prstGeom prst="ellipse">
          <a:avLst/>
        </a:prstGeom>
        <a:solidFill>
          <a:schemeClr val="accent3">
            <a:hueOff val="11854199"/>
            <a:satOff val="-20034"/>
            <a:lumOff val="-15596"/>
            <a:alphaOff val="0"/>
          </a:schemeClr>
        </a:solidFill>
        <a:ln w="19050" cap="flat" cmpd="sng" algn="ctr">
          <a:solidFill>
            <a:schemeClr val="accent3">
              <a:hueOff val="11854199"/>
              <a:satOff val="-20034"/>
              <a:lumOff val="-155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6E577-01A0-4EC1-A657-1E5111D6DC9A}">
      <dsp:nvSpPr>
        <dsp:cNvPr id="0" name=""/>
        <dsp:cNvSpPr/>
      </dsp:nvSpPr>
      <dsp:spPr>
        <a:xfrm>
          <a:off x="2655885" y="4115104"/>
          <a:ext cx="266399" cy="266395"/>
        </a:xfrm>
        <a:prstGeom prst="ellipse">
          <a:avLst/>
        </a:prstGeom>
        <a:solidFill>
          <a:schemeClr val="accent3">
            <a:hueOff val="12393026"/>
            <a:satOff val="-20944"/>
            <a:lumOff val="-16305"/>
            <a:alphaOff val="0"/>
          </a:schemeClr>
        </a:solidFill>
        <a:ln w="19050" cap="flat" cmpd="sng" algn="ctr">
          <a:solidFill>
            <a:schemeClr val="accent3">
              <a:hueOff val="12393026"/>
              <a:satOff val="-20944"/>
              <a:lumOff val="-163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242F4-C3E1-4C13-B12D-2EECF9515FD7}">
      <dsp:nvSpPr>
        <dsp:cNvPr id="0" name=""/>
        <dsp:cNvSpPr/>
      </dsp:nvSpPr>
      <dsp:spPr>
        <a:xfrm>
          <a:off x="2086885" y="4115104"/>
          <a:ext cx="266399" cy="266395"/>
        </a:xfrm>
        <a:prstGeom prst="ellipse">
          <a:avLst/>
        </a:prstGeom>
        <a:solidFill>
          <a:schemeClr val="accent3">
            <a:hueOff val="12931853"/>
            <a:satOff val="-21855"/>
            <a:lumOff val="-17014"/>
            <a:alphaOff val="0"/>
          </a:schemeClr>
        </a:solidFill>
        <a:ln w="19050" cap="flat" cmpd="sng" algn="ctr">
          <a:solidFill>
            <a:schemeClr val="accent3">
              <a:hueOff val="12931853"/>
              <a:satOff val="-21855"/>
              <a:lumOff val="-170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7AFFE-1887-4355-AC48-DC0B5112F031}">
      <dsp:nvSpPr>
        <dsp:cNvPr id="0" name=""/>
        <dsp:cNvSpPr/>
      </dsp:nvSpPr>
      <dsp:spPr>
        <a:xfrm>
          <a:off x="1516958" y="4115104"/>
          <a:ext cx="266399" cy="266395"/>
        </a:xfrm>
        <a:prstGeom prst="ellipse">
          <a:avLst/>
        </a:prstGeom>
        <a:solidFill>
          <a:schemeClr val="accent3">
            <a:hueOff val="13470680"/>
            <a:satOff val="-22765"/>
            <a:lumOff val="-17723"/>
            <a:alphaOff val="0"/>
          </a:schemeClr>
        </a:solidFill>
        <a:ln w="19050" cap="flat" cmpd="sng" algn="ctr">
          <a:solidFill>
            <a:schemeClr val="accent3">
              <a:hueOff val="13470680"/>
              <a:satOff val="-22765"/>
              <a:lumOff val="-177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0600C-E513-472E-BA7A-968AFF5BE9AF}">
      <dsp:nvSpPr>
        <dsp:cNvPr id="0" name=""/>
        <dsp:cNvSpPr/>
      </dsp:nvSpPr>
      <dsp:spPr>
        <a:xfrm>
          <a:off x="947959" y="4115104"/>
          <a:ext cx="266399" cy="266395"/>
        </a:xfrm>
        <a:prstGeom prst="ellipse">
          <a:avLst/>
        </a:prstGeom>
        <a:solidFill>
          <a:schemeClr val="accent3">
            <a:hueOff val="14009507"/>
            <a:satOff val="-23676"/>
            <a:lumOff val="-18432"/>
            <a:alphaOff val="0"/>
          </a:schemeClr>
        </a:solidFill>
        <a:ln w="19050" cap="flat" cmpd="sng" algn="ctr">
          <a:solidFill>
            <a:schemeClr val="accent3">
              <a:hueOff val="14009507"/>
              <a:satOff val="-23676"/>
              <a:lumOff val="-18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28746-534E-4F38-B97C-EB3F42FDC983}">
      <dsp:nvSpPr>
        <dsp:cNvPr id="0" name=""/>
        <dsp:cNvSpPr/>
      </dsp:nvSpPr>
      <dsp:spPr>
        <a:xfrm>
          <a:off x="946102" y="3427209"/>
          <a:ext cx="3122534" cy="685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933450">
            <a:lnSpc>
              <a:spcPct val="90000"/>
            </a:lnSpc>
            <a:spcBef>
              <a:spcPct val="0"/>
            </a:spcBef>
            <a:spcAft>
              <a:spcPct val="35000"/>
            </a:spcAft>
          </a:pPr>
          <a:r>
            <a:rPr lang="en-US" sz="2100" kern="1200" dirty="0" smtClean="0"/>
            <a:t>Data Pipeline to CDE from Local Access Manager (LAM)</a:t>
          </a:r>
          <a:endParaRPr lang="en-US" sz="2100" kern="1200" dirty="0"/>
        </a:p>
      </dsp:txBody>
      <dsp:txXfrm>
        <a:off x="946102" y="3427209"/>
        <a:ext cx="3122534" cy="685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CE8D-152B-4404-859D-4CDF6C2D0C62}">
      <dsp:nvSpPr>
        <dsp:cNvPr id="0" name=""/>
        <dsp:cNvSpPr/>
      </dsp:nvSpPr>
      <dsp:spPr>
        <a:xfrm>
          <a:off x="9961911" y="2414644"/>
          <a:ext cx="266399" cy="266395"/>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6475A-47BB-4C3D-9945-4403B8D4C9C3}">
      <dsp:nvSpPr>
        <dsp:cNvPr id="0" name=""/>
        <dsp:cNvSpPr/>
      </dsp:nvSpPr>
      <dsp:spPr>
        <a:xfrm>
          <a:off x="9473666" y="2414644"/>
          <a:ext cx="266399" cy="266395"/>
        </a:xfrm>
        <a:prstGeom prst="ellipse">
          <a:avLst/>
        </a:prstGeom>
        <a:solidFill>
          <a:schemeClr val="accent3">
            <a:hueOff val="538827"/>
            <a:satOff val="-911"/>
            <a:lumOff val="-709"/>
            <a:alphaOff val="0"/>
          </a:schemeClr>
        </a:solidFill>
        <a:ln w="19050" cap="flat" cmpd="sng" algn="ctr">
          <a:solidFill>
            <a:schemeClr val="accent3">
              <a:hueOff val="538827"/>
              <a:satOff val="-911"/>
              <a:lumOff val="-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CF336-045A-4F75-9E83-50D377D6CA8A}">
      <dsp:nvSpPr>
        <dsp:cNvPr id="0" name=""/>
        <dsp:cNvSpPr/>
      </dsp:nvSpPr>
      <dsp:spPr>
        <a:xfrm>
          <a:off x="8985422" y="2414644"/>
          <a:ext cx="266399" cy="266395"/>
        </a:xfrm>
        <a:prstGeom prst="ellipse">
          <a:avLst/>
        </a:prstGeom>
        <a:solidFill>
          <a:schemeClr val="accent3">
            <a:hueOff val="1077654"/>
            <a:satOff val="-1821"/>
            <a:lumOff val="-1418"/>
            <a:alphaOff val="0"/>
          </a:schemeClr>
        </a:solidFill>
        <a:ln w="19050" cap="flat" cmpd="sng" algn="ctr">
          <a:solidFill>
            <a:schemeClr val="accent3">
              <a:hueOff val="1077654"/>
              <a:satOff val="-1821"/>
              <a:lumOff val="-14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AA5A3-0A91-412B-83CC-3E994C9AC78A}">
      <dsp:nvSpPr>
        <dsp:cNvPr id="0" name=""/>
        <dsp:cNvSpPr/>
      </dsp:nvSpPr>
      <dsp:spPr>
        <a:xfrm>
          <a:off x="8498106" y="2414644"/>
          <a:ext cx="266399" cy="266395"/>
        </a:xfrm>
        <a:prstGeom prst="ellipse">
          <a:avLst/>
        </a:prstGeom>
        <a:solidFill>
          <a:schemeClr val="accent3">
            <a:hueOff val="1616482"/>
            <a:satOff val="-2732"/>
            <a:lumOff val="-2127"/>
            <a:alphaOff val="0"/>
          </a:schemeClr>
        </a:solidFill>
        <a:ln w="19050" cap="flat" cmpd="sng" algn="ctr">
          <a:solidFill>
            <a:schemeClr val="accent3">
              <a:hueOff val="1616482"/>
              <a:satOff val="-2732"/>
              <a:lumOff val="-21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76137-FB2F-426B-960F-36F7B7D53B0F}">
      <dsp:nvSpPr>
        <dsp:cNvPr id="0" name=""/>
        <dsp:cNvSpPr/>
      </dsp:nvSpPr>
      <dsp:spPr>
        <a:xfrm>
          <a:off x="8009862" y="2414644"/>
          <a:ext cx="266399" cy="266395"/>
        </a:xfrm>
        <a:prstGeom prst="ellipse">
          <a:avLst/>
        </a:prstGeom>
        <a:solidFill>
          <a:schemeClr val="accent3">
            <a:hueOff val="2155309"/>
            <a:satOff val="-3642"/>
            <a:lumOff val="-2836"/>
            <a:alphaOff val="0"/>
          </a:schemeClr>
        </a:solidFill>
        <a:ln w="19050" cap="flat" cmpd="sng" algn="ctr">
          <a:solidFill>
            <a:schemeClr val="accent3">
              <a:hueOff val="2155309"/>
              <a:satOff val="-3642"/>
              <a:lumOff val="-28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7D45F-8E2E-4090-8A4F-BD36CEB2DDC7}">
      <dsp:nvSpPr>
        <dsp:cNvPr id="0" name=""/>
        <dsp:cNvSpPr/>
      </dsp:nvSpPr>
      <dsp:spPr>
        <a:xfrm>
          <a:off x="7255219" y="2281447"/>
          <a:ext cx="532798" cy="533228"/>
        </a:xfrm>
        <a:prstGeom prst="ellipse">
          <a:avLst/>
        </a:prstGeom>
        <a:solidFill>
          <a:schemeClr val="accent3">
            <a:hueOff val="2694136"/>
            <a:satOff val="-4553"/>
            <a:lumOff val="-3545"/>
            <a:alphaOff val="0"/>
          </a:schemeClr>
        </a:solidFill>
        <a:ln w="19050" cap="flat" cmpd="sng" algn="ctr">
          <a:solidFill>
            <a:schemeClr val="accent3">
              <a:hueOff val="2694136"/>
              <a:satOff val="-4553"/>
              <a:lumOff val="-35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78C54-0EDA-4B56-A3F1-56C56AF59F06}">
      <dsp:nvSpPr>
        <dsp:cNvPr id="0" name=""/>
        <dsp:cNvSpPr/>
      </dsp:nvSpPr>
      <dsp:spPr>
        <a:xfrm>
          <a:off x="9527503" y="1864328"/>
          <a:ext cx="266399" cy="266395"/>
        </a:xfrm>
        <a:prstGeom prst="ellipse">
          <a:avLst/>
        </a:prstGeom>
        <a:solidFill>
          <a:schemeClr val="accent3">
            <a:hueOff val="3232963"/>
            <a:satOff val="-5464"/>
            <a:lumOff val="-4254"/>
            <a:alphaOff val="0"/>
          </a:schemeClr>
        </a:solidFill>
        <a:ln w="19050" cap="flat" cmpd="sng" algn="ctr">
          <a:solidFill>
            <a:schemeClr val="accent3">
              <a:hueOff val="3232963"/>
              <a:satOff val="-5464"/>
              <a:lumOff val="-42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A2E85-9B96-4983-8052-102CD0CF1A72}">
      <dsp:nvSpPr>
        <dsp:cNvPr id="0" name=""/>
        <dsp:cNvSpPr/>
      </dsp:nvSpPr>
      <dsp:spPr>
        <a:xfrm>
          <a:off x="9527503" y="2968904"/>
          <a:ext cx="266399" cy="266395"/>
        </a:xfrm>
        <a:prstGeom prst="ellipse">
          <a:avLst/>
        </a:prstGeom>
        <a:solidFill>
          <a:schemeClr val="accent3">
            <a:hueOff val="3771791"/>
            <a:satOff val="-6374"/>
            <a:lumOff val="-4962"/>
            <a:alphaOff val="0"/>
          </a:schemeClr>
        </a:solidFill>
        <a:ln w="19050" cap="flat" cmpd="sng" algn="ctr">
          <a:solidFill>
            <a:schemeClr val="accent3">
              <a:hueOff val="3771791"/>
              <a:satOff val="-6374"/>
              <a:lumOff val="-49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EDD28-21BE-41C1-BB1A-8B0047DF8CE3}">
      <dsp:nvSpPr>
        <dsp:cNvPr id="0" name=""/>
        <dsp:cNvSpPr/>
      </dsp:nvSpPr>
      <dsp:spPr>
        <a:xfrm>
          <a:off x="9765128" y="2103558"/>
          <a:ext cx="266399" cy="266395"/>
        </a:xfrm>
        <a:prstGeom prst="ellipse">
          <a:avLst/>
        </a:prstGeom>
        <a:solidFill>
          <a:schemeClr val="accent3">
            <a:hueOff val="4310618"/>
            <a:satOff val="-7285"/>
            <a:lumOff val="-5671"/>
            <a:alphaOff val="0"/>
          </a:schemeClr>
        </a:solidFill>
        <a:ln w="19050" cap="flat" cmpd="sng" algn="ctr">
          <a:solidFill>
            <a:schemeClr val="accent3">
              <a:hueOff val="4310618"/>
              <a:satOff val="-7285"/>
              <a:lumOff val="-56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D38253-D767-4F1F-805F-B8F072740891}">
      <dsp:nvSpPr>
        <dsp:cNvPr id="0" name=""/>
        <dsp:cNvSpPr/>
      </dsp:nvSpPr>
      <dsp:spPr>
        <a:xfrm>
          <a:off x="9780907" y="2730988"/>
          <a:ext cx="266399" cy="266395"/>
        </a:xfrm>
        <a:prstGeom prst="ellipse">
          <a:avLst/>
        </a:prstGeom>
        <a:solidFill>
          <a:schemeClr val="accent3">
            <a:hueOff val="4849445"/>
            <a:satOff val="-8196"/>
            <a:lumOff val="-6380"/>
            <a:alphaOff val="0"/>
          </a:schemeClr>
        </a:solidFill>
        <a:ln w="19050" cap="flat" cmpd="sng" algn="ctr">
          <a:solidFill>
            <a:schemeClr val="accent3">
              <a:hueOff val="4849445"/>
              <a:satOff val="-8196"/>
              <a:lumOff val="-6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154B1-E2C9-4602-955A-0F12C04D789F}">
      <dsp:nvSpPr>
        <dsp:cNvPr id="0" name=""/>
        <dsp:cNvSpPr/>
      </dsp:nvSpPr>
      <dsp:spPr>
        <a:xfrm>
          <a:off x="4336893" y="1199216"/>
          <a:ext cx="2697409" cy="2697689"/>
        </a:xfrm>
        <a:prstGeom prst="ellipse">
          <a:avLst/>
        </a:prstGeom>
        <a:solidFill>
          <a:schemeClr val="accent3">
            <a:hueOff val="5388272"/>
            <a:satOff val="-9106"/>
            <a:lumOff val="-7089"/>
            <a:alphaOff val="0"/>
          </a:schemeClr>
        </a:solidFill>
        <a:ln w="19050" cap="flat" cmpd="sng" algn="ctr">
          <a:solidFill>
            <a:schemeClr val="accent3">
              <a:hueOff val="5388272"/>
              <a:satOff val="-9106"/>
              <a:lumOff val="-70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State </a:t>
          </a:r>
          <a:br>
            <a:rPr lang="en-US" sz="2900" kern="1200" dirty="0" smtClean="0"/>
          </a:br>
          <a:r>
            <a:rPr lang="en-US" sz="2900" kern="1200" dirty="0" smtClean="0"/>
            <a:t>Coordinator</a:t>
          </a:r>
          <a:endParaRPr lang="en-US" sz="2900" kern="1200" dirty="0"/>
        </a:p>
      </dsp:txBody>
      <dsp:txXfrm>
        <a:off x="4731919" y="1594283"/>
        <a:ext cx="1907357" cy="1907555"/>
      </dsp:txXfrm>
    </dsp:sp>
    <dsp:sp modelId="{E5387411-AC6F-46D7-BF84-3966155D5DF7}">
      <dsp:nvSpPr>
        <dsp:cNvPr id="0" name=""/>
        <dsp:cNvSpPr/>
      </dsp:nvSpPr>
      <dsp:spPr>
        <a:xfrm>
          <a:off x="4135469" y="968749"/>
          <a:ext cx="532798" cy="533228"/>
        </a:xfrm>
        <a:prstGeom prst="ellipse">
          <a:avLst/>
        </a:prstGeom>
        <a:solidFill>
          <a:schemeClr val="accent3">
            <a:hueOff val="5927099"/>
            <a:satOff val="-10017"/>
            <a:lumOff val="-7798"/>
            <a:alphaOff val="0"/>
          </a:schemeClr>
        </a:solidFill>
        <a:ln w="19050" cap="flat" cmpd="sng" algn="ctr">
          <a:solidFill>
            <a:schemeClr val="accent3">
              <a:hueOff val="5927099"/>
              <a:satOff val="-10017"/>
              <a:lumOff val="-77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01858-73B8-44C6-BDC4-985FA21C6AE8}">
      <dsp:nvSpPr>
        <dsp:cNvPr id="0" name=""/>
        <dsp:cNvSpPr/>
      </dsp:nvSpPr>
      <dsp:spPr>
        <a:xfrm>
          <a:off x="3793883" y="687457"/>
          <a:ext cx="266399" cy="266395"/>
        </a:xfrm>
        <a:prstGeom prst="ellipse">
          <a:avLst/>
        </a:prstGeom>
        <a:solidFill>
          <a:schemeClr val="accent3">
            <a:hueOff val="6465927"/>
            <a:satOff val="-10927"/>
            <a:lumOff val="-8507"/>
            <a:alphaOff val="0"/>
          </a:schemeClr>
        </a:solidFill>
        <a:ln w="19050" cap="flat" cmpd="sng" algn="ctr">
          <a:solidFill>
            <a:schemeClr val="accent3">
              <a:hueOff val="6465927"/>
              <a:satOff val="-10927"/>
              <a:lumOff val="-85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A027B-8B29-450B-A07F-AE47843B1245}">
      <dsp:nvSpPr>
        <dsp:cNvPr id="0" name=""/>
        <dsp:cNvSpPr/>
      </dsp:nvSpPr>
      <dsp:spPr>
        <a:xfrm>
          <a:off x="3224884" y="687457"/>
          <a:ext cx="266399" cy="266395"/>
        </a:xfrm>
        <a:prstGeom prst="ellipse">
          <a:avLst/>
        </a:prstGeom>
        <a:solidFill>
          <a:schemeClr val="accent3">
            <a:hueOff val="7004754"/>
            <a:satOff val="-11838"/>
            <a:lumOff val="-9216"/>
            <a:alphaOff val="0"/>
          </a:schemeClr>
        </a:solidFill>
        <a:ln w="19050" cap="flat" cmpd="sng" algn="ctr">
          <a:solidFill>
            <a:schemeClr val="accent3">
              <a:hueOff val="7004754"/>
              <a:satOff val="-11838"/>
              <a:lumOff val="-9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12387-2292-4D2C-AD1F-394EE2BDAB38}">
      <dsp:nvSpPr>
        <dsp:cNvPr id="0" name=""/>
        <dsp:cNvSpPr/>
      </dsp:nvSpPr>
      <dsp:spPr>
        <a:xfrm>
          <a:off x="2655885" y="687457"/>
          <a:ext cx="266399" cy="266395"/>
        </a:xfrm>
        <a:prstGeom prst="ellipse">
          <a:avLst/>
        </a:prstGeom>
        <a:solidFill>
          <a:schemeClr val="accent3">
            <a:hueOff val="7543581"/>
            <a:satOff val="-12749"/>
            <a:lumOff val="-9925"/>
            <a:alphaOff val="0"/>
          </a:schemeClr>
        </a:solidFill>
        <a:ln w="19050" cap="flat" cmpd="sng" algn="ctr">
          <a:solidFill>
            <a:schemeClr val="accent3">
              <a:hueOff val="7543581"/>
              <a:satOff val="-12749"/>
              <a:lumOff val="-99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E3BB1-1D66-4C22-A942-FEC22402053C}">
      <dsp:nvSpPr>
        <dsp:cNvPr id="0" name=""/>
        <dsp:cNvSpPr/>
      </dsp:nvSpPr>
      <dsp:spPr>
        <a:xfrm>
          <a:off x="2086885" y="687457"/>
          <a:ext cx="266399" cy="266395"/>
        </a:xfrm>
        <a:prstGeom prst="ellipse">
          <a:avLst/>
        </a:prstGeom>
        <a:solidFill>
          <a:schemeClr val="accent3">
            <a:hueOff val="8082408"/>
            <a:satOff val="-13659"/>
            <a:lumOff val="-10634"/>
            <a:alphaOff val="0"/>
          </a:schemeClr>
        </a:solidFill>
        <a:ln w="19050" cap="flat" cmpd="sng" algn="ctr">
          <a:solidFill>
            <a:schemeClr val="accent3">
              <a:hueOff val="8082408"/>
              <a:satOff val="-13659"/>
              <a:lumOff val="-106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325EF-67A7-424D-930F-8FC4219833BD}">
      <dsp:nvSpPr>
        <dsp:cNvPr id="0" name=""/>
        <dsp:cNvSpPr/>
      </dsp:nvSpPr>
      <dsp:spPr>
        <a:xfrm>
          <a:off x="1516958" y="687457"/>
          <a:ext cx="266399" cy="266395"/>
        </a:xfrm>
        <a:prstGeom prst="ellipse">
          <a:avLst/>
        </a:prstGeom>
        <a:solidFill>
          <a:schemeClr val="accent3">
            <a:hueOff val="8621235"/>
            <a:satOff val="-14570"/>
            <a:lumOff val="-11343"/>
            <a:alphaOff val="0"/>
          </a:schemeClr>
        </a:solidFill>
        <a:ln w="19050" cap="flat" cmpd="sng" algn="ctr">
          <a:solidFill>
            <a:schemeClr val="accent3">
              <a:hueOff val="8621235"/>
              <a:satOff val="-14570"/>
              <a:lumOff val="-11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F82D2-E564-49B5-905E-8B370F796464}">
      <dsp:nvSpPr>
        <dsp:cNvPr id="0" name=""/>
        <dsp:cNvSpPr/>
      </dsp:nvSpPr>
      <dsp:spPr>
        <a:xfrm>
          <a:off x="947959" y="687457"/>
          <a:ext cx="266399" cy="266395"/>
        </a:xfrm>
        <a:prstGeom prst="ellipse">
          <a:avLst/>
        </a:prstGeom>
        <a:solidFill>
          <a:schemeClr val="accent3">
            <a:hueOff val="9160063"/>
            <a:satOff val="-15480"/>
            <a:lumOff val="-12052"/>
            <a:alphaOff val="0"/>
          </a:schemeClr>
        </a:solidFill>
        <a:ln w="19050" cap="flat" cmpd="sng" algn="ctr">
          <a:solidFill>
            <a:schemeClr val="accent3">
              <a:hueOff val="9160063"/>
              <a:satOff val="-15480"/>
              <a:lumOff val="-120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BAA1E-7531-4BC5-A456-1DDF23FC809A}">
      <dsp:nvSpPr>
        <dsp:cNvPr id="0" name=""/>
        <dsp:cNvSpPr/>
      </dsp:nvSpPr>
      <dsp:spPr>
        <a:xfrm>
          <a:off x="946102" y="0"/>
          <a:ext cx="3122534" cy="685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933450">
            <a:lnSpc>
              <a:spcPct val="90000"/>
            </a:lnSpc>
            <a:spcBef>
              <a:spcPct val="0"/>
            </a:spcBef>
            <a:spcAft>
              <a:spcPct val="35000"/>
            </a:spcAft>
          </a:pPr>
          <a:r>
            <a:rPr lang="en-US" sz="2100" kern="1200" dirty="0" smtClean="0"/>
            <a:t>Homeless Liaison Data</a:t>
          </a:r>
          <a:endParaRPr lang="en-US" sz="2100" kern="1200" dirty="0"/>
        </a:p>
      </dsp:txBody>
      <dsp:txXfrm>
        <a:off x="946102" y="0"/>
        <a:ext cx="3122534" cy="685266"/>
      </dsp:txXfrm>
    </dsp:sp>
    <dsp:sp modelId="{F7D9CCB5-DAEA-48E8-91C2-2B6C1B2DD6DA}">
      <dsp:nvSpPr>
        <dsp:cNvPr id="0" name=""/>
        <dsp:cNvSpPr/>
      </dsp:nvSpPr>
      <dsp:spPr>
        <a:xfrm>
          <a:off x="4135469" y="3572236"/>
          <a:ext cx="532798" cy="533228"/>
        </a:xfrm>
        <a:prstGeom prst="ellipse">
          <a:avLst/>
        </a:prstGeom>
        <a:solidFill>
          <a:schemeClr val="accent3">
            <a:hueOff val="10776544"/>
            <a:satOff val="-18212"/>
            <a:lumOff val="-14178"/>
            <a:alphaOff val="0"/>
          </a:schemeClr>
        </a:solidFill>
        <a:ln w="19050" cap="flat" cmpd="sng" algn="ctr">
          <a:solidFill>
            <a:schemeClr val="accent3">
              <a:hueOff val="10776544"/>
              <a:satOff val="-18212"/>
              <a:lumOff val="-141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0C161-09A8-461F-B208-903CB1AF9C68}">
      <dsp:nvSpPr>
        <dsp:cNvPr id="0" name=""/>
        <dsp:cNvSpPr/>
      </dsp:nvSpPr>
      <dsp:spPr>
        <a:xfrm>
          <a:off x="3793883" y="4115104"/>
          <a:ext cx="266399" cy="266395"/>
        </a:xfrm>
        <a:prstGeom prst="ellipse">
          <a:avLst/>
        </a:prstGeom>
        <a:solidFill>
          <a:schemeClr val="accent3">
            <a:hueOff val="11315371"/>
            <a:satOff val="-19123"/>
            <a:lumOff val="-14887"/>
            <a:alphaOff val="0"/>
          </a:schemeClr>
        </a:solidFill>
        <a:ln w="19050" cap="flat" cmpd="sng" algn="ctr">
          <a:solidFill>
            <a:schemeClr val="accent3">
              <a:hueOff val="11315371"/>
              <a:satOff val="-19123"/>
              <a:lumOff val="-148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5B357-A5B3-4B2A-939C-3EEF03B25BE7}">
      <dsp:nvSpPr>
        <dsp:cNvPr id="0" name=""/>
        <dsp:cNvSpPr/>
      </dsp:nvSpPr>
      <dsp:spPr>
        <a:xfrm>
          <a:off x="3224884" y="4115104"/>
          <a:ext cx="266399" cy="266395"/>
        </a:xfrm>
        <a:prstGeom prst="ellipse">
          <a:avLst/>
        </a:prstGeom>
        <a:solidFill>
          <a:schemeClr val="accent3">
            <a:hueOff val="11854199"/>
            <a:satOff val="-20034"/>
            <a:lumOff val="-15596"/>
            <a:alphaOff val="0"/>
          </a:schemeClr>
        </a:solidFill>
        <a:ln w="19050" cap="flat" cmpd="sng" algn="ctr">
          <a:solidFill>
            <a:schemeClr val="accent3">
              <a:hueOff val="11854199"/>
              <a:satOff val="-20034"/>
              <a:lumOff val="-155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6E577-01A0-4EC1-A657-1E5111D6DC9A}">
      <dsp:nvSpPr>
        <dsp:cNvPr id="0" name=""/>
        <dsp:cNvSpPr/>
      </dsp:nvSpPr>
      <dsp:spPr>
        <a:xfrm>
          <a:off x="2655885" y="4115104"/>
          <a:ext cx="266399" cy="266395"/>
        </a:xfrm>
        <a:prstGeom prst="ellipse">
          <a:avLst/>
        </a:prstGeom>
        <a:solidFill>
          <a:schemeClr val="accent3">
            <a:hueOff val="12393026"/>
            <a:satOff val="-20944"/>
            <a:lumOff val="-16305"/>
            <a:alphaOff val="0"/>
          </a:schemeClr>
        </a:solidFill>
        <a:ln w="19050" cap="flat" cmpd="sng" algn="ctr">
          <a:solidFill>
            <a:schemeClr val="accent3">
              <a:hueOff val="12393026"/>
              <a:satOff val="-20944"/>
              <a:lumOff val="-163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242F4-C3E1-4C13-B12D-2EECF9515FD7}">
      <dsp:nvSpPr>
        <dsp:cNvPr id="0" name=""/>
        <dsp:cNvSpPr/>
      </dsp:nvSpPr>
      <dsp:spPr>
        <a:xfrm>
          <a:off x="2086885" y="4115104"/>
          <a:ext cx="266399" cy="266395"/>
        </a:xfrm>
        <a:prstGeom prst="ellipse">
          <a:avLst/>
        </a:prstGeom>
        <a:solidFill>
          <a:schemeClr val="accent3">
            <a:hueOff val="12931853"/>
            <a:satOff val="-21855"/>
            <a:lumOff val="-17014"/>
            <a:alphaOff val="0"/>
          </a:schemeClr>
        </a:solidFill>
        <a:ln w="19050" cap="flat" cmpd="sng" algn="ctr">
          <a:solidFill>
            <a:schemeClr val="accent3">
              <a:hueOff val="12931853"/>
              <a:satOff val="-21855"/>
              <a:lumOff val="-170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7AFFE-1887-4355-AC48-DC0B5112F031}">
      <dsp:nvSpPr>
        <dsp:cNvPr id="0" name=""/>
        <dsp:cNvSpPr/>
      </dsp:nvSpPr>
      <dsp:spPr>
        <a:xfrm>
          <a:off x="1516958" y="4115104"/>
          <a:ext cx="266399" cy="266395"/>
        </a:xfrm>
        <a:prstGeom prst="ellipse">
          <a:avLst/>
        </a:prstGeom>
        <a:solidFill>
          <a:schemeClr val="accent3">
            <a:hueOff val="13470680"/>
            <a:satOff val="-22765"/>
            <a:lumOff val="-17723"/>
            <a:alphaOff val="0"/>
          </a:schemeClr>
        </a:solidFill>
        <a:ln w="19050" cap="flat" cmpd="sng" algn="ctr">
          <a:solidFill>
            <a:schemeClr val="accent3">
              <a:hueOff val="13470680"/>
              <a:satOff val="-22765"/>
              <a:lumOff val="-177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0600C-E513-472E-BA7A-968AFF5BE9AF}">
      <dsp:nvSpPr>
        <dsp:cNvPr id="0" name=""/>
        <dsp:cNvSpPr/>
      </dsp:nvSpPr>
      <dsp:spPr>
        <a:xfrm>
          <a:off x="947959" y="4115104"/>
          <a:ext cx="266399" cy="266395"/>
        </a:xfrm>
        <a:prstGeom prst="ellipse">
          <a:avLst/>
        </a:prstGeom>
        <a:solidFill>
          <a:schemeClr val="accent3">
            <a:hueOff val="14009507"/>
            <a:satOff val="-23676"/>
            <a:lumOff val="-18432"/>
            <a:alphaOff val="0"/>
          </a:schemeClr>
        </a:solidFill>
        <a:ln w="19050" cap="flat" cmpd="sng" algn="ctr">
          <a:solidFill>
            <a:schemeClr val="accent3">
              <a:hueOff val="14009507"/>
              <a:satOff val="-23676"/>
              <a:lumOff val="-18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28746-534E-4F38-B97C-EB3F42FDC983}">
      <dsp:nvSpPr>
        <dsp:cNvPr id="0" name=""/>
        <dsp:cNvSpPr/>
      </dsp:nvSpPr>
      <dsp:spPr>
        <a:xfrm>
          <a:off x="946102" y="3427209"/>
          <a:ext cx="3122534" cy="685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933450">
            <a:lnSpc>
              <a:spcPct val="90000"/>
            </a:lnSpc>
            <a:spcBef>
              <a:spcPct val="0"/>
            </a:spcBef>
            <a:spcAft>
              <a:spcPct val="35000"/>
            </a:spcAft>
          </a:pPr>
          <a:r>
            <a:rPr lang="en-US" sz="2100" kern="1200" dirty="0" smtClean="0"/>
            <a:t>Data Pipeline to CDE from Local Access Manager (LAM)</a:t>
          </a:r>
          <a:endParaRPr lang="en-US" sz="2100" kern="1200" dirty="0"/>
        </a:p>
      </dsp:txBody>
      <dsp:txXfrm>
        <a:off x="946102" y="3427209"/>
        <a:ext cx="3122534" cy="685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E4523-32D7-4A4E-8679-31C5F97324F6}">
      <dsp:nvSpPr>
        <dsp:cNvPr id="0" name=""/>
        <dsp:cNvSpPr/>
      </dsp:nvSpPr>
      <dsp:spPr>
        <a:xfrm>
          <a:off x="3576320" y="0"/>
          <a:ext cx="1788160" cy="904176"/>
        </a:xfrm>
        <a:prstGeom prst="trapezoid">
          <a:avLst>
            <a:gd name="adj" fmla="val 98883"/>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strike="noStrike" kern="1200" dirty="0" smtClean="0">
              <a:solidFill>
                <a:schemeClr val="bg1"/>
              </a:solidFill>
              <a:effectLst>
                <a:outerShdw blurRad="38100" dist="38100" dir="2700000" algn="tl">
                  <a:srgbClr val="000000">
                    <a:alpha val="43137"/>
                  </a:srgbClr>
                </a:outerShdw>
              </a:effectLst>
            </a:rPr>
            <a:t>U.S. ED</a:t>
          </a:r>
          <a:endParaRPr lang="en-US" sz="2900" strike="noStrike" kern="1200" dirty="0">
            <a:solidFill>
              <a:schemeClr val="bg1"/>
            </a:solidFill>
            <a:effectLst>
              <a:outerShdw blurRad="38100" dist="38100" dir="2700000" algn="tl">
                <a:srgbClr val="000000">
                  <a:alpha val="43137"/>
                </a:srgbClr>
              </a:outerShdw>
            </a:effectLst>
          </a:endParaRPr>
        </a:p>
      </dsp:txBody>
      <dsp:txXfrm>
        <a:off x="3576320" y="0"/>
        <a:ext cx="1788160" cy="904176"/>
      </dsp:txXfrm>
    </dsp:sp>
    <dsp:sp modelId="{FB4DC7E4-9C30-4307-A04F-05E8F4DDBF2B}">
      <dsp:nvSpPr>
        <dsp:cNvPr id="0" name=""/>
        <dsp:cNvSpPr/>
      </dsp:nvSpPr>
      <dsp:spPr>
        <a:xfrm>
          <a:off x="2682239" y="904176"/>
          <a:ext cx="3576320" cy="904176"/>
        </a:xfrm>
        <a:prstGeom prst="trapezoid">
          <a:avLst>
            <a:gd name="adj" fmla="val 98883"/>
          </a:avLst>
        </a:prstGeom>
        <a:solidFill>
          <a:schemeClr val="accent5">
            <a:shade val="80000"/>
            <a:hueOff val="4205"/>
            <a:satOff val="-4278"/>
            <a:lumOff val="79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solidFill>
            </a:rPr>
            <a:t>State Coordinator</a:t>
          </a:r>
          <a:endParaRPr lang="en-US" sz="2900" kern="1200" dirty="0">
            <a:solidFill>
              <a:schemeClr val="bg1"/>
            </a:solidFill>
          </a:endParaRPr>
        </a:p>
      </dsp:txBody>
      <dsp:txXfrm>
        <a:off x="3308096" y="904176"/>
        <a:ext cx="2324608" cy="904176"/>
      </dsp:txXfrm>
    </dsp:sp>
    <dsp:sp modelId="{515E7B48-74C1-4386-AD9E-4C220573903E}">
      <dsp:nvSpPr>
        <dsp:cNvPr id="0" name=""/>
        <dsp:cNvSpPr/>
      </dsp:nvSpPr>
      <dsp:spPr>
        <a:xfrm>
          <a:off x="1788159" y="1808353"/>
          <a:ext cx="5364480" cy="904176"/>
        </a:xfrm>
        <a:prstGeom prst="trapezoid">
          <a:avLst>
            <a:gd name="adj" fmla="val 98883"/>
          </a:avLst>
        </a:prstGeom>
        <a:solidFill>
          <a:schemeClr val="accent5">
            <a:shade val="80000"/>
            <a:hueOff val="8409"/>
            <a:satOff val="-8557"/>
            <a:lumOff val="158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solidFill>
            </a:rPr>
            <a:t>Data Pipeline at CDE</a:t>
          </a:r>
          <a:endParaRPr lang="en-US" sz="2900" kern="1200" dirty="0">
            <a:solidFill>
              <a:schemeClr val="bg1"/>
            </a:solidFill>
          </a:endParaRPr>
        </a:p>
      </dsp:txBody>
      <dsp:txXfrm>
        <a:off x="2726943" y="1808353"/>
        <a:ext cx="3486912" cy="904176"/>
      </dsp:txXfrm>
    </dsp:sp>
    <dsp:sp modelId="{C44D7B12-2B6D-4CA8-ACF7-A0518A3ED385}">
      <dsp:nvSpPr>
        <dsp:cNvPr id="0" name=""/>
        <dsp:cNvSpPr/>
      </dsp:nvSpPr>
      <dsp:spPr>
        <a:xfrm>
          <a:off x="894080" y="2712529"/>
          <a:ext cx="7152640" cy="904176"/>
        </a:xfrm>
        <a:prstGeom prst="trapezoid">
          <a:avLst>
            <a:gd name="adj" fmla="val 98883"/>
          </a:avLst>
        </a:prstGeom>
        <a:solidFill>
          <a:schemeClr val="accent5">
            <a:shade val="80000"/>
            <a:hueOff val="12614"/>
            <a:satOff val="-12835"/>
            <a:lumOff val="238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solidFill>
            </a:rPr>
            <a:t>LAM</a:t>
          </a:r>
          <a:endParaRPr lang="en-US" sz="2900" kern="1200" dirty="0">
            <a:solidFill>
              <a:schemeClr val="bg1"/>
            </a:solidFill>
          </a:endParaRPr>
        </a:p>
      </dsp:txBody>
      <dsp:txXfrm>
        <a:off x="2145791" y="2712529"/>
        <a:ext cx="4649216" cy="904176"/>
      </dsp:txXfrm>
    </dsp:sp>
    <dsp:sp modelId="{664DB201-632D-4BB3-A233-F89A10C94BB1}">
      <dsp:nvSpPr>
        <dsp:cNvPr id="0" name=""/>
        <dsp:cNvSpPr/>
      </dsp:nvSpPr>
      <dsp:spPr>
        <a:xfrm>
          <a:off x="0" y="3616706"/>
          <a:ext cx="8940800" cy="904176"/>
        </a:xfrm>
        <a:prstGeom prst="trapezoid">
          <a:avLst>
            <a:gd name="adj" fmla="val 98883"/>
          </a:avLst>
        </a:prstGeom>
        <a:solidFill>
          <a:schemeClr val="accent5">
            <a:shade val="80000"/>
            <a:hueOff val="16818"/>
            <a:satOff val="-17113"/>
            <a:lumOff val="3178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solidFill>
            </a:rPr>
            <a:t>Homeless Liaison/Those Identifying</a:t>
          </a:r>
          <a:endParaRPr lang="en-US" sz="2900" kern="1200" dirty="0">
            <a:solidFill>
              <a:schemeClr val="bg1"/>
            </a:solidFill>
          </a:endParaRPr>
        </a:p>
      </dsp:txBody>
      <dsp:txXfrm>
        <a:off x="1564639" y="3616706"/>
        <a:ext cx="5811520" cy="904176"/>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EC664B4-81F1-E24F-90AF-27DC019489E9}" type="datetime1">
              <a:rPr lang="en-US" smtClean="0"/>
              <a:t>1/25/2017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F7F1863-8423-8E48-8D02-88636C918AC7}" type="datetime1">
              <a:rPr lang="en-US" smtClean="0"/>
              <a:t>1/25/2017</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2939652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507999" y="4191023"/>
            <a:ext cx="11122468" cy="1167558"/>
          </a:xfrm>
          <a:prstGeom prst="rect">
            <a:avLst/>
          </a:prstGeo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11" name="Title 11"/>
          <p:cNvSpPr>
            <a:spLocks noGrp="1"/>
          </p:cNvSpPr>
          <p:nvPr>
            <p:ph type="title"/>
          </p:nvPr>
        </p:nvSpPr>
        <p:spPr>
          <a:xfrm>
            <a:off x="507999" y="2441770"/>
            <a:ext cx="11122468" cy="1645920"/>
          </a:xfrm>
        </p:spPr>
        <p:txBody>
          <a:bodyPr/>
          <a:lstStyle>
            <a:lvl1pPr algn="ctr">
              <a:defRPr sz="4200" spc="150" baseline="0">
                <a:solidFill>
                  <a:schemeClr val="accent5">
                    <a:lumMod val="75000"/>
                  </a:schemeClr>
                </a:solidFill>
              </a:defRPr>
            </a:lvl1pPr>
          </a:lstStyle>
          <a:p>
            <a:endParaRPr lang="en-US" dirty="0"/>
          </a:p>
        </p:txBody>
      </p:sp>
      <p:sp>
        <p:nvSpPr>
          <p:cNvPr id="3" name="Text Placeholder 2"/>
          <p:cNvSpPr>
            <a:spLocks noGrp="1"/>
          </p:cNvSpPr>
          <p:nvPr>
            <p:ph type="body" sz="quarter" idx="10" hasCustomPrompt="1"/>
          </p:nvPr>
        </p:nvSpPr>
        <p:spPr>
          <a:xfrm>
            <a:off x="507999" y="5995125"/>
            <a:ext cx="11122468" cy="407987"/>
          </a:xfrm>
          <a:prstGeom prst="rect">
            <a:avLst/>
          </a:prstGeo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3137573" y="1007896"/>
            <a:ext cx="5863319" cy="1261751"/>
          </a:xfrm>
          <a:prstGeom prst="rect">
            <a:avLst/>
          </a:prstGeom>
        </p:spPr>
      </p:pic>
    </p:spTree>
    <p:extLst>
      <p:ext uri="{BB962C8B-B14F-4D97-AF65-F5344CB8AC3E}">
        <p14:creationId xmlns:p14="http://schemas.microsoft.com/office/powerpoint/2010/main" val="37860834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Divider">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a:prstGeom prst="rect">
            <a:avLst/>
          </a:prstGeom>
        </p:spPr>
        <p:txBody>
          <a:bodyPr anchor="ctr">
            <a:normAutofit/>
          </a:bodyPr>
          <a:lstStyle>
            <a:lvl1pPr marL="0" indent="0" algn="ctr">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12" name="Title 11"/>
          <p:cNvSpPr>
            <a:spLocks noGrp="1"/>
          </p:cNvSpPr>
          <p:nvPr>
            <p:ph type="title"/>
          </p:nvPr>
        </p:nvSpPr>
        <p:spPr>
          <a:xfrm>
            <a:off x="507999" y="1740195"/>
            <a:ext cx="11122468" cy="1645920"/>
          </a:xfrm>
        </p:spPr>
        <p:txBody>
          <a:bodyPr/>
          <a:lstStyle>
            <a:lvl1pPr algn="ctr">
              <a:defRPr sz="4200" spc="150" baseline="0">
                <a:solidFill>
                  <a:srgbClr val="FFFFFF"/>
                </a:solidFill>
              </a:defRPr>
            </a:lvl1pPr>
          </a:lstStyle>
          <a:p>
            <a:endParaRPr lang="en-US" dirty="0"/>
          </a:p>
        </p:txBody>
      </p:sp>
      <p:pic>
        <p:nvPicPr>
          <p:cNvPr id="7" name="Picture 6"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Tree>
    <p:extLst>
      <p:ext uri="{BB962C8B-B14F-4D97-AF65-F5344CB8AC3E}">
        <p14:creationId xmlns:p14="http://schemas.microsoft.com/office/powerpoint/2010/main" val="320909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99922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A7444B-ECB8-4122-B3AB-7A63B525355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4732A0A-DE8C-4EF0-83F3-6297B6599758}" type="slidenum">
              <a:rPr lang="en-US" smtClean="0"/>
              <a:t>‹#›</a:t>
            </a:fld>
            <a:endParaRPr lang="en-US"/>
          </a:p>
        </p:txBody>
      </p:sp>
    </p:spTree>
    <p:extLst>
      <p:ext uri="{BB962C8B-B14F-4D97-AF65-F5344CB8AC3E}">
        <p14:creationId xmlns:p14="http://schemas.microsoft.com/office/powerpoint/2010/main" val="424215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6E0F51F-F4E8-4F48-B8C4-F88E401185AC}" type="datetimeFigureOut">
              <a:rPr lang="en-US" smtClean="0"/>
              <a:pPr/>
              <a:t>1/25/2017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236066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6E0F51F-F4E8-4F48-B8C4-F88E401185AC}"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2"/>
            <a:ext cx="609600" cy="441325"/>
          </a:xfrm>
        </p:spPr>
        <p:txBody>
          <a:body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9220123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6E0F51F-F4E8-4F48-B8C4-F88E401185AC}" type="datetimeFigureOut">
              <a:rPr lang="en-US" smtClean="0"/>
              <a:pPr/>
              <a:t>1/25/2017</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6811109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66E0F51F-F4E8-4F48-B8C4-F88E401185AC}"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2"/>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2334630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6E0F51F-F4E8-4F48-B8C4-F88E401185AC}" type="datetimeFigureOut">
              <a:rPr lang="en-US" smtClean="0"/>
              <a:pPr/>
              <a:t>1/25/2017</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77150338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E0F51F-F4E8-4F48-B8C4-F88E401185AC}" type="datetimeFigureOut">
              <a:rPr lang="en-US" smtClean="0"/>
              <a:pPr/>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17284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de)">
    <p:spTree>
      <p:nvGrpSpPr>
        <p:cNvPr id="1" name=""/>
        <p:cNvGrpSpPr/>
        <p:nvPr/>
      </p:nvGrpSpPr>
      <p:grpSpPr>
        <a:xfrm>
          <a:off x="0" y="0"/>
          <a:ext cx="0" cy="0"/>
          <a:chOff x="0" y="0"/>
          <a:chExt cx="0" cy="0"/>
        </a:xfrm>
      </p:grpSpPr>
      <p:sp>
        <p:nvSpPr>
          <p:cNvPr id="11" name="Rectangle 10"/>
          <p:cNvSpPr/>
          <p:nvPr userDrawn="1"/>
        </p:nvSpPr>
        <p:spPr>
          <a:xfrm>
            <a:off x="0" y="0"/>
            <a:ext cx="12192000" cy="1600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lvl1pPr>
              <a:defRPr b="0" i="0">
                <a:latin typeface="Museo Slab 500"/>
                <a:cs typeface="Museo Slab 500"/>
              </a:defRPr>
            </a:lvl1pPr>
          </a:lstStyle>
          <a:p>
            <a:endParaRPr lang="en-US" dirty="0"/>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
        <p:nvSpPr>
          <p:cNvPr id="8" name="Content Placeholder 2"/>
          <p:cNvSpPr>
            <a:spLocks noGrp="1"/>
          </p:cNvSpPr>
          <p:nvPr>
            <p:ph sz="half" idx="1"/>
          </p:nvPr>
        </p:nvSpPr>
        <p:spPr>
          <a:xfrm>
            <a:off x="507999" y="1745130"/>
            <a:ext cx="11175014" cy="4381350"/>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endParaRPr lang="en-US" dirty="0"/>
          </a:p>
        </p:txBody>
      </p:sp>
      <p:pic>
        <p:nvPicPr>
          <p:cNvPr id="10" name="Picture 9"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cxnSp>
        <p:nvCxnSpPr>
          <p:cNvPr id="12" name="Straight Connector 11"/>
          <p:cNvCxnSpPr/>
          <p:nvPr userDrawn="1"/>
        </p:nvCxnSpPr>
        <p:spPr>
          <a:xfrm>
            <a:off x="0" y="1603916"/>
            <a:ext cx="12192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66E0F51F-F4E8-4F48-B8C4-F88E401185AC}" type="datetimeFigureOut">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C184303F-FF70-4615-9370-0D276A9D9A8D}" type="slidenum">
              <a:rPr lang="en-US" smtClean="0"/>
              <a:pPr/>
              <a:t>‹#›</a:t>
            </a:fld>
            <a:endParaRPr lang="en-US"/>
          </a:p>
        </p:txBody>
      </p:sp>
    </p:spTree>
    <p:extLst>
      <p:ext uri="{BB962C8B-B14F-4D97-AF65-F5344CB8AC3E}">
        <p14:creationId xmlns:p14="http://schemas.microsoft.com/office/powerpoint/2010/main" val="4279177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66E0F51F-F4E8-4F48-B8C4-F88E401185AC}" type="datetimeFigureOut">
              <a:rPr lang="en-US" smtClean="0"/>
              <a:pPr/>
              <a:t>1/25/2017</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169113443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66E0F51F-F4E8-4F48-B8C4-F88E401185AC}" type="datetimeFigureOut">
              <a:rPr lang="en-US" smtClean="0"/>
              <a:pPr/>
              <a:t>1/25/2017</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402160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E0F51F-F4E8-4F48-B8C4-F88E401185AC}"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82159020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E0F51F-F4E8-4F48-B8C4-F88E401185AC}"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1"/>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849463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Wide)">
    <p:spTree>
      <p:nvGrpSpPr>
        <p:cNvPr id="1" name=""/>
        <p:cNvGrpSpPr/>
        <p:nvPr/>
      </p:nvGrpSpPr>
      <p:grpSpPr>
        <a:xfrm>
          <a:off x="0" y="0"/>
          <a:ext cx="0" cy="0"/>
          <a:chOff x="0" y="0"/>
          <a:chExt cx="0" cy="0"/>
        </a:xfrm>
      </p:grpSpPr>
      <p:sp>
        <p:nvSpPr>
          <p:cNvPr id="6" name="Rectangle 5"/>
          <p:cNvSpPr/>
          <p:nvPr userDrawn="1"/>
        </p:nvSpPr>
        <p:spPr>
          <a:xfrm>
            <a:off x="0" y="0"/>
            <a:ext cx="12192000" cy="1600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0" y="1603916"/>
            <a:ext cx="12192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07999" y="1745130"/>
            <a:ext cx="5398346" cy="4381349"/>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endParaRPr lang="en-US" dirty="0"/>
          </a:p>
        </p:txBody>
      </p:sp>
      <p:sp>
        <p:nvSpPr>
          <p:cNvPr id="10" name="Content Placeholder 2"/>
          <p:cNvSpPr>
            <a:spLocks noGrp="1"/>
          </p:cNvSpPr>
          <p:nvPr>
            <p:ph sz="half" idx="10"/>
          </p:nvPr>
        </p:nvSpPr>
        <p:spPr>
          <a:xfrm>
            <a:off x="6284667" y="1745130"/>
            <a:ext cx="5398346" cy="4381349"/>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endParaRPr lang="en-US" dirty="0"/>
          </a:p>
        </p:txBody>
      </p:sp>
      <p:sp>
        <p:nvSpPr>
          <p:cNvPr id="11"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pic>
        <p:nvPicPr>
          <p:cNvPr id="9" name="Picture 8"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
        <p:nvSpPr>
          <p:cNvPr id="12" name="Title 6"/>
          <p:cNvSpPr>
            <a:spLocks noGrp="1"/>
          </p:cNvSpPr>
          <p:nvPr>
            <p:ph type="title"/>
          </p:nvPr>
        </p:nvSpPr>
        <p:spPr>
          <a:xfrm>
            <a:off x="507999" y="410455"/>
            <a:ext cx="11175013" cy="1054394"/>
          </a:xfrm>
        </p:spPr>
        <p:txBody>
          <a:bodyPr/>
          <a:lstStyle>
            <a:lvl1pPr>
              <a:defRPr b="0" i="0">
                <a:latin typeface="Museo Slab 500"/>
                <a:cs typeface="Museo Slab 500"/>
              </a:defRPr>
            </a:lvl1pPr>
          </a:lstStyle>
          <a:p>
            <a:endParaRPr lang="en-US" dirty="0"/>
          </a:p>
        </p:txBody>
      </p:sp>
    </p:spTree>
    <p:extLst>
      <p:ext uri="{BB962C8B-B14F-4D97-AF65-F5344CB8AC3E}">
        <p14:creationId xmlns:p14="http://schemas.microsoft.com/office/powerpoint/2010/main" val="12748095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arrow)">
    <p:spTree>
      <p:nvGrpSpPr>
        <p:cNvPr id="1" name=""/>
        <p:cNvGrpSpPr/>
        <p:nvPr/>
      </p:nvGrpSpPr>
      <p:grpSpPr>
        <a:xfrm>
          <a:off x="0" y="0"/>
          <a:ext cx="0" cy="0"/>
          <a:chOff x="0" y="0"/>
          <a:chExt cx="0" cy="0"/>
        </a:xfrm>
      </p:grpSpPr>
      <p:pic>
        <p:nvPicPr>
          <p:cNvPr id="9" name="Picture 8"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
        <p:nvSpPr>
          <p:cNvPr id="2" name="Rectangle 1"/>
          <p:cNvSpPr/>
          <p:nvPr userDrawn="1"/>
        </p:nvSpPr>
        <p:spPr>
          <a:xfrm>
            <a:off x="0" y="0"/>
            <a:ext cx="12192000" cy="114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0" y="1143000"/>
            <a:ext cx="12192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507998" y="222250"/>
            <a:ext cx="11175013" cy="782073"/>
          </a:xfrm>
        </p:spPr>
        <p:txBody>
          <a:bodyPr/>
          <a:lstStyle/>
          <a:p>
            <a:endParaRPr lang="en-US" dirty="0"/>
          </a:p>
        </p:txBody>
      </p:sp>
      <p:sp>
        <p:nvSpPr>
          <p:cNvPr id="5" name="Content Placeholder 2"/>
          <p:cNvSpPr>
            <a:spLocks noGrp="1"/>
          </p:cNvSpPr>
          <p:nvPr>
            <p:ph sz="half" idx="1"/>
          </p:nvPr>
        </p:nvSpPr>
        <p:spPr>
          <a:xfrm>
            <a:off x="507999" y="1281677"/>
            <a:ext cx="11175013" cy="484480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endParaRPr lang="en-US" dirty="0"/>
          </a:p>
        </p:txBody>
      </p:sp>
      <p:sp>
        <p:nvSpPr>
          <p:cNvPr id="8"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Narrow)">
    <p:spTree>
      <p:nvGrpSpPr>
        <p:cNvPr id="1" name=""/>
        <p:cNvGrpSpPr/>
        <p:nvPr/>
      </p:nvGrpSpPr>
      <p:grpSpPr>
        <a:xfrm>
          <a:off x="0" y="0"/>
          <a:ext cx="0" cy="0"/>
          <a:chOff x="0" y="0"/>
          <a:chExt cx="0" cy="0"/>
        </a:xfrm>
      </p:grpSpPr>
      <p:sp>
        <p:nvSpPr>
          <p:cNvPr id="8"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
        <p:nvSpPr>
          <p:cNvPr id="10" name="Content Placeholder 2"/>
          <p:cNvSpPr>
            <a:spLocks noGrp="1"/>
          </p:cNvSpPr>
          <p:nvPr>
            <p:ph sz="half" idx="10"/>
          </p:nvPr>
        </p:nvSpPr>
        <p:spPr>
          <a:xfrm>
            <a:off x="507999" y="1281677"/>
            <a:ext cx="5398346" cy="484480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1"/>
          </p:nvPr>
        </p:nvSpPr>
        <p:spPr>
          <a:xfrm>
            <a:off x="6284667" y="1281677"/>
            <a:ext cx="5398346" cy="4832692"/>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endParaRPr lang="en-US" dirty="0"/>
          </a:p>
        </p:txBody>
      </p:sp>
      <p:sp>
        <p:nvSpPr>
          <p:cNvPr id="6" name="Rectangle 5"/>
          <p:cNvSpPr/>
          <p:nvPr userDrawn="1"/>
        </p:nvSpPr>
        <p:spPr>
          <a:xfrm>
            <a:off x="0" y="0"/>
            <a:ext cx="12192000" cy="114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0" y="1143000"/>
            <a:ext cx="12192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
        <p:nvSpPr>
          <p:cNvPr id="13" name="Title 5"/>
          <p:cNvSpPr>
            <a:spLocks noGrp="1"/>
          </p:cNvSpPr>
          <p:nvPr>
            <p:ph type="title"/>
          </p:nvPr>
        </p:nvSpPr>
        <p:spPr>
          <a:xfrm>
            <a:off x="507998" y="222250"/>
            <a:ext cx="11175013" cy="782073"/>
          </a:xfrm>
        </p:spPr>
        <p:txBody>
          <a:bodyPr/>
          <a:lstStyle/>
          <a:p>
            <a:endParaRPr lang="en-US" dirty="0"/>
          </a:p>
        </p:txBody>
      </p:sp>
    </p:spTree>
    <p:extLst>
      <p:ext uri="{BB962C8B-B14F-4D97-AF65-F5344CB8AC3E}">
        <p14:creationId xmlns:p14="http://schemas.microsoft.com/office/powerpoint/2010/main" val="2668625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aption (Lef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2971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flipV="1">
            <a:off x="2971800" y="0"/>
            <a:ext cx="0" cy="685800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210312" y="2286000"/>
            <a:ext cx="2560320" cy="2743200"/>
          </a:xfrm>
          <a:prstGeom prst="rect">
            <a:avLst/>
          </a:prstGeo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14" name="Title 10"/>
          <p:cNvSpPr>
            <a:spLocks noGrp="1"/>
          </p:cNvSpPr>
          <p:nvPr>
            <p:ph type="title"/>
          </p:nvPr>
        </p:nvSpPr>
        <p:spPr>
          <a:xfrm>
            <a:off x="210312" y="1097280"/>
            <a:ext cx="2560320" cy="914400"/>
          </a:xfrm>
        </p:spPr>
        <p:txBody>
          <a:bodyPr anchor="b"/>
          <a:lstStyle>
            <a:lvl1pPr algn="l">
              <a:defRPr sz="2000" spc="0" baseline="0"/>
            </a:lvl1pPr>
          </a:lstStyle>
          <a:p>
            <a:endParaRPr lang="en-US" dirty="0"/>
          </a:p>
        </p:txBody>
      </p:sp>
      <p:pic>
        <p:nvPicPr>
          <p:cNvPr id="10" name="Picture 9"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
        <p:nvSpPr>
          <p:cNvPr id="8" name="Content Placeholder 2"/>
          <p:cNvSpPr>
            <a:spLocks noGrp="1"/>
          </p:cNvSpPr>
          <p:nvPr>
            <p:ph idx="1"/>
          </p:nvPr>
        </p:nvSpPr>
        <p:spPr>
          <a:xfrm>
            <a:off x="3488923" y="1157286"/>
            <a:ext cx="8229600" cy="496919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endParaRPr lang="en-US" dirty="0"/>
          </a:p>
        </p:txBody>
      </p:sp>
      <p:sp>
        <p:nvSpPr>
          <p:cNvPr id="11" name="Text Placeholder 2"/>
          <p:cNvSpPr>
            <a:spLocks noGrp="1"/>
          </p:cNvSpPr>
          <p:nvPr>
            <p:ph type="body" idx="10"/>
          </p:nvPr>
        </p:nvSpPr>
        <p:spPr>
          <a:xfrm>
            <a:off x="3488924" y="425766"/>
            <a:ext cx="8229600" cy="639762"/>
          </a:xfrm>
          <a:prstGeom prst="rect">
            <a:avLst/>
          </a:prstGeo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smtClean="0"/>
          </a:p>
        </p:txBody>
      </p:sp>
      <p:sp>
        <p:nvSpPr>
          <p:cNvPr id="9" name="Footer Placeholder 6"/>
          <p:cNvSpPr>
            <a:spLocks noGrp="1"/>
          </p:cNvSpPr>
          <p:nvPr>
            <p:ph type="ftr" sz="quarter" idx="3"/>
          </p:nvPr>
        </p:nvSpPr>
        <p:spPr>
          <a:xfrm>
            <a:off x="508000" y="6265546"/>
            <a:ext cx="2024186" cy="365125"/>
          </a:xfrm>
          <a:prstGeom prst="rect">
            <a:avLst/>
          </a:prstGeom>
        </p:spPr>
        <p:txBody>
          <a:bodyPr vert="horz" lIns="91440" tIns="45720" rIns="91440" bIns="45720" rtlCol="0" anchor="ctr"/>
          <a:lstStyle>
            <a:lvl1pPr algn="l">
              <a:defRPr sz="1000">
                <a:solidFill>
                  <a:schemeClr val="bg1"/>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Caption (Left)">
    <p:bg>
      <p:bgPr>
        <a:solidFill>
          <a:schemeClr val="bg1"/>
        </a:solidFill>
        <a:effectLst/>
      </p:bgPr>
    </p:bg>
    <p:spTree>
      <p:nvGrpSpPr>
        <p:cNvPr id="1" name=""/>
        <p:cNvGrpSpPr/>
        <p:nvPr/>
      </p:nvGrpSpPr>
      <p:grpSpPr>
        <a:xfrm>
          <a:off x="0" y="0"/>
          <a:ext cx="0" cy="0"/>
          <a:chOff x="0" y="0"/>
          <a:chExt cx="0" cy="0"/>
        </a:xfrm>
      </p:grpSpPr>
      <p:pic>
        <p:nvPicPr>
          <p:cNvPr id="10" name="Picture 9"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
        <p:nvSpPr>
          <p:cNvPr id="9" name="Picture Placeholder 2"/>
          <p:cNvSpPr>
            <a:spLocks noGrp="1"/>
          </p:cNvSpPr>
          <p:nvPr>
            <p:ph type="pic" idx="11"/>
          </p:nvPr>
        </p:nvSpPr>
        <p:spPr>
          <a:xfrm>
            <a:off x="3488924" y="425766"/>
            <a:ext cx="8229599" cy="5700713"/>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6"/>
          <p:cNvSpPr/>
          <p:nvPr userDrawn="1"/>
        </p:nvSpPr>
        <p:spPr>
          <a:xfrm>
            <a:off x="0" y="0"/>
            <a:ext cx="2971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flipV="1">
            <a:off x="2971800" y="0"/>
            <a:ext cx="0" cy="685800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half" idx="2"/>
          </p:nvPr>
        </p:nvSpPr>
        <p:spPr>
          <a:xfrm>
            <a:off x="210312" y="2286000"/>
            <a:ext cx="2560320" cy="2743200"/>
          </a:xfrm>
          <a:prstGeom prst="rect">
            <a:avLst/>
          </a:prstGeo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15" name="Title 10"/>
          <p:cNvSpPr>
            <a:spLocks noGrp="1"/>
          </p:cNvSpPr>
          <p:nvPr>
            <p:ph type="title"/>
          </p:nvPr>
        </p:nvSpPr>
        <p:spPr>
          <a:xfrm>
            <a:off x="210312" y="1097280"/>
            <a:ext cx="2560320" cy="914400"/>
          </a:xfrm>
        </p:spPr>
        <p:txBody>
          <a:bodyPr anchor="b"/>
          <a:lstStyle>
            <a:lvl1pPr algn="l">
              <a:defRPr sz="2000" spc="0" baseline="0"/>
            </a:lvl1pPr>
          </a:lstStyle>
          <a:p>
            <a:endParaRPr lang="en-US" dirty="0"/>
          </a:p>
        </p:txBody>
      </p:sp>
      <p:sp>
        <p:nvSpPr>
          <p:cNvPr id="16" name="Footer Placeholder 6"/>
          <p:cNvSpPr>
            <a:spLocks noGrp="1"/>
          </p:cNvSpPr>
          <p:nvPr>
            <p:ph type="ftr" sz="quarter" idx="3"/>
          </p:nvPr>
        </p:nvSpPr>
        <p:spPr>
          <a:xfrm>
            <a:off x="508000" y="6265546"/>
            <a:ext cx="2024186" cy="365125"/>
          </a:xfrm>
          <a:prstGeom prst="rect">
            <a:avLst/>
          </a:prstGeom>
        </p:spPr>
        <p:txBody>
          <a:bodyPr vert="horz" lIns="91440" tIns="45720" rIns="91440" bIns="45720" rtlCol="0" anchor="ctr"/>
          <a:lstStyle>
            <a:lvl1pPr algn="l">
              <a:defRPr sz="1000">
                <a:solidFill>
                  <a:schemeClr val="bg1"/>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713246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aption (Righ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9220200" y="0"/>
            <a:ext cx="2971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
        <p:nvSpPr>
          <p:cNvPr id="8"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
        <p:nvSpPr>
          <p:cNvPr id="14" name="Text Placeholder 3"/>
          <p:cNvSpPr>
            <a:spLocks noGrp="1"/>
          </p:cNvSpPr>
          <p:nvPr>
            <p:ph type="body" sz="half" idx="11"/>
          </p:nvPr>
        </p:nvSpPr>
        <p:spPr>
          <a:xfrm>
            <a:off x="9430512" y="2286000"/>
            <a:ext cx="2560320" cy="2743200"/>
          </a:xfrm>
          <a:prstGeom prst="rect">
            <a:avLst/>
          </a:prstGeo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cxnSp>
        <p:nvCxnSpPr>
          <p:cNvPr id="12" name="Straight Connector 11"/>
          <p:cNvCxnSpPr/>
          <p:nvPr userDrawn="1"/>
        </p:nvCxnSpPr>
        <p:spPr>
          <a:xfrm flipV="1">
            <a:off x="9220200" y="0"/>
            <a:ext cx="0" cy="685800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0"/>
          <p:cNvSpPr>
            <a:spLocks noGrp="1"/>
          </p:cNvSpPr>
          <p:nvPr>
            <p:ph type="title"/>
          </p:nvPr>
        </p:nvSpPr>
        <p:spPr>
          <a:xfrm>
            <a:off x="9425940" y="1097280"/>
            <a:ext cx="2560320" cy="914400"/>
          </a:xfrm>
        </p:spPr>
        <p:txBody>
          <a:bodyPr anchor="b"/>
          <a:lstStyle>
            <a:lvl1pPr algn="l">
              <a:defRPr sz="2000" spc="0" baseline="0"/>
            </a:lvl1pPr>
          </a:lstStyle>
          <a:p>
            <a:endParaRPr lang="en-US" dirty="0"/>
          </a:p>
        </p:txBody>
      </p:sp>
      <p:sp>
        <p:nvSpPr>
          <p:cNvPr id="16" name="Content Placeholder 2"/>
          <p:cNvSpPr>
            <a:spLocks noGrp="1"/>
          </p:cNvSpPr>
          <p:nvPr>
            <p:ph idx="1"/>
          </p:nvPr>
        </p:nvSpPr>
        <p:spPr>
          <a:xfrm>
            <a:off x="507998" y="1157286"/>
            <a:ext cx="8229600" cy="496919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endParaRPr lang="en-US" dirty="0"/>
          </a:p>
        </p:txBody>
      </p:sp>
      <p:sp>
        <p:nvSpPr>
          <p:cNvPr id="17" name="Text Placeholder 2"/>
          <p:cNvSpPr>
            <a:spLocks noGrp="1"/>
          </p:cNvSpPr>
          <p:nvPr>
            <p:ph type="body" idx="10"/>
          </p:nvPr>
        </p:nvSpPr>
        <p:spPr>
          <a:xfrm>
            <a:off x="507999" y="425766"/>
            <a:ext cx="8229600" cy="639762"/>
          </a:xfrm>
          <a:prstGeom prst="rect">
            <a:avLst/>
          </a:prstGeo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and Caption (Right)">
    <p:bg>
      <p:bgPr>
        <a:solidFill>
          <a:schemeClr val="bg1"/>
        </a:solidFill>
        <a:effectLst/>
      </p:bgPr>
    </p:bg>
    <p:spTree>
      <p:nvGrpSpPr>
        <p:cNvPr id="1" name=""/>
        <p:cNvGrpSpPr/>
        <p:nvPr/>
      </p:nvGrpSpPr>
      <p:grpSpPr>
        <a:xfrm>
          <a:off x="0" y="0"/>
          <a:ext cx="0" cy="0"/>
          <a:chOff x="0" y="0"/>
          <a:chExt cx="0" cy="0"/>
        </a:xfrm>
      </p:grpSpPr>
      <p:sp>
        <p:nvSpPr>
          <p:cNvPr id="8"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
        <p:nvSpPr>
          <p:cNvPr id="9" name="Picture Placeholder 2"/>
          <p:cNvSpPr>
            <a:spLocks noGrp="1"/>
          </p:cNvSpPr>
          <p:nvPr>
            <p:ph type="pic" idx="11"/>
          </p:nvPr>
        </p:nvSpPr>
        <p:spPr>
          <a:xfrm>
            <a:off x="507997" y="425767"/>
            <a:ext cx="8229601" cy="5700712"/>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6"/>
          <p:cNvSpPr/>
          <p:nvPr userDrawn="1"/>
        </p:nvSpPr>
        <p:spPr>
          <a:xfrm>
            <a:off x="9220200" y="0"/>
            <a:ext cx="2971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
        <p:nvSpPr>
          <p:cNvPr id="12" name="Text Placeholder 3"/>
          <p:cNvSpPr>
            <a:spLocks noGrp="1"/>
          </p:cNvSpPr>
          <p:nvPr>
            <p:ph type="body" sz="half" idx="12"/>
          </p:nvPr>
        </p:nvSpPr>
        <p:spPr>
          <a:xfrm>
            <a:off x="9430512" y="2286000"/>
            <a:ext cx="2560320" cy="2743200"/>
          </a:xfrm>
          <a:prstGeom prst="rect">
            <a:avLst/>
          </a:prstGeo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cxnSp>
        <p:nvCxnSpPr>
          <p:cNvPr id="14" name="Straight Connector 13"/>
          <p:cNvCxnSpPr/>
          <p:nvPr userDrawn="1"/>
        </p:nvCxnSpPr>
        <p:spPr>
          <a:xfrm flipV="1">
            <a:off x="9220200" y="0"/>
            <a:ext cx="0" cy="685800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0"/>
          <p:cNvSpPr>
            <a:spLocks noGrp="1"/>
          </p:cNvSpPr>
          <p:nvPr>
            <p:ph type="title"/>
          </p:nvPr>
        </p:nvSpPr>
        <p:spPr>
          <a:xfrm>
            <a:off x="9425940" y="1097280"/>
            <a:ext cx="2560320" cy="914400"/>
          </a:xfrm>
        </p:spPr>
        <p:txBody>
          <a:bodyPr anchor="b"/>
          <a:lstStyle>
            <a:lvl1pPr algn="l">
              <a:defRPr sz="2000" spc="0" baseline="0"/>
            </a:lvl1pPr>
          </a:lstStyle>
          <a:p>
            <a:endParaRPr lang="en-US" dirty="0"/>
          </a:p>
        </p:txBody>
      </p:sp>
    </p:spTree>
    <p:extLst>
      <p:ext uri="{BB962C8B-B14F-4D97-AF65-F5344CB8AC3E}">
        <p14:creationId xmlns:p14="http://schemas.microsoft.com/office/powerpoint/2010/main" val="34556584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1600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7999" y="410455"/>
            <a:ext cx="11175013" cy="1054394"/>
          </a:xfrm>
          <a:prstGeom prst="rect">
            <a:avLst/>
          </a:prstGeom>
        </p:spPr>
        <p:txBody>
          <a:bodyPr vert="horz" lIns="91440" tIns="45720" rIns="91440" bIns="45720" rtlCol="0" anchor="ctr">
            <a:noAutofit/>
          </a:bodyPr>
          <a:lstStyle/>
          <a:p>
            <a:endParaRPr lang="en-US" dirty="0"/>
          </a:p>
        </p:txBody>
      </p:sp>
      <p:sp>
        <p:nvSpPr>
          <p:cNvPr id="7"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10424141" y="6126479"/>
            <a:ext cx="1294382" cy="762161"/>
          </a:xfrm>
          <a:prstGeom prst="rect">
            <a:avLst/>
          </a:prstGeom>
        </p:spPr>
      </p:pic>
      <p:sp>
        <p:nvSpPr>
          <p:cNvPr id="10" name="Text Placeholder 2"/>
          <p:cNvSpPr>
            <a:spLocks noGrp="1"/>
          </p:cNvSpPr>
          <p:nvPr>
            <p:ph type="body" idx="1"/>
          </p:nvPr>
        </p:nvSpPr>
        <p:spPr>
          <a:xfrm>
            <a:off x="507999" y="1745130"/>
            <a:ext cx="11175014" cy="4381350"/>
          </a:xfrm>
          <a:prstGeom prst="rect">
            <a:avLst/>
          </a:prstGeom>
        </p:spPr>
        <p:txBody>
          <a:bodyPr vert="horz" lIns="91440" tIns="45720" rIns="91440" bIns="45720" rtlCol="0">
            <a:normAutofit/>
          </a:bodyPr>
          <a:lstStyle/>
          <a:p>
            <a:pPr lvl="0"/>
            <a:endParaRPr lang="en-US" dirty="0"/>
          </a:p>
        </p:txBody>
      </p:sp>
      <p:cxnSp>
        <p:nvCxnSpPr>
          <p:cNvPr id="5" name="Straight Connector 4"/>
          <p:cNvCxnSpPr/>
          <p:nvPr userDrawn="1"/>
        </p:nvCxnSpPr>
        <p:spPr>
          <a:xfrm>
            <a:off x="0" y="1603916"/>
            <a:ext cx="12192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3" r:id="rId1"/>
    <p:sldLayoutId id="2147483662" r:id="rId2"/>
    <p:sldLayoutId id="2147483677" r:id="rId3"/>
    <p:sldLayoutId id="2147483678" r:id="rId4"/>
    <p:sldLayoutId id="2147483679" r:id="rId5"/>
    <p:sldLayoutId id="2147483670" r:id="rId6"/>
    <p:sldLayoutId id="2147483680" r:id="rId7"/>
    <p:sldLayoutId id="2147483668" r:id="rId8"/>
    <p:sldLayoutId id="2147483681" r:id="rId9"/>
    <p:sldLayoutId id="2147483675" r:id="rId10"/>
    <p:sldLayoutId id="2147483667" r:id="rId11"/>
    <p:sldLayoutId id="2147483684" r:id="rId12"/>
    <p:sldLayoutId id="2147483698" r:id="rId13"/>
  </p:sldLayoutIdLst>
  <p:timing>
    <p:tnLst>
      <p:par>
        <p:cTn id="1" dur="indefinite" restart="never" nodeType="tmRoot"/>
      </p:par>
    </p:tnLst>
  </p:timing>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45720" indent="0" algn="l" defTabSz="914400" rtl="0" eaLnBrk="1" latinLnBrk="0" hangingPunct="1">
        <a:spcBef>
          <a:spcPct val="20000"/>
        </a:spcBef>
        <a:buClr>
          <a:schemeClr val="accent1"/>
        </a:buClr>
        <a:buSzPct val="110000"/>
        <a:buFont typeface="Wingdings" charset="2"/>
        <a:buNone/>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6E0F51F-F4E8-4F48-B8C4-F88E401185AC}" type="datetimeFigureOut">
              <a:rPr lang="en-US" smtClean="0"/>
              <a:pPr/>
              <a:t>1/25/2017</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184303F-FF70-4615-9370-0D276A9D9A8D}"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234351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7.png"/><Relationship Id="rId4" Type="http://schemas.openxmlformats.org/officeDocument/2006/relationships/hyperlink" Target="https://nche.ed.gov/downloads/briefs/titlei.pdf"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http://tinyurl.com/zydkbq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hyperlink" Target="http://www.lovelandrotarykidspak.com/referral-form/" TargetMode="External"/><Relationship Id="rId2" Type="http://schemas.openxmlformats.org/officeDocument/2006/relationships/hyperlink" Target="http://www.lovelandrotarykidspak.com/wp-content/uploads/2015/07/Signs-of-Hunger-Form-Kids-Pak.pdf" TargetMode="Externa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aehcy.org/sites/default/files/dl/legis/eseafinalsummary12-4.pdf" TargetMode="External"/><Relationship Id="rId2" Type="http://schemas.openxmlformats.org/officeDocument/2006/relationships/hyperlink" Target="https://www2.ed.gov/policy/elsec/leg/essa/160240ehcyguidance072716.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Welcome, Superheroes </a:t>
            </a:r>
            <a:endParaRPr lang="en-US" dirty="0"/>
          </a:p>
        </p:txBody>
      </p:sp>
      <p:sp>
        <p:nvSpPr>
          <p:cNvPr id="7" name="Title 6"/>
          <p:cNvSpPr>
            <a:spLocks noGrp="1"/>
          </p:cNvSpPr>
          <p:nvPr>
            <p:ph type="title"/>
          </p:nvPr>
        </p:nvSpPr>
        <p:spPr/>
        <p:txBody>
          <a:bodyPr/>
          <a:lstStyle/>
          <a:p>
            <a:r>
              <a:rPr lang="en-US" dirty="0" smtClean="0"/>
              <a:t>McKinney-Vento Meeting</a:t>
            </a:r>
            <a:endParaRPr lang="en-US" dirty="0"/>
          </a:p>
        </p:txBody>
      </p:sp>
      <p:sp>
        <p:nvSpPr>
          <p:cNvPr id="9" name="Text Placeholder 8"/>
          <p:cNvSpPr>
            <a:spLocks noGrp="1"/>
          </p:cNvSpPr>
          <p:nvPr>
            <p:ph type="body" sz="quarter" idx="10"/>
          </p:nvPr>
        </p:nvSpPr>
        <p:spPr/>
        <p:txBody>
          <a:bodyPr/>
          <a:lstStyle/>
          <a:p>
            <a:r>
              <a:rPr lang="en-US" dirty="0" smtClean="0"/>
              <a:t>January 25, 2017</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7999" y="3935342"/>
            <a:ext cx="2263776" cy="226377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44311" y="4110763"/>
            <a:ext cx="1690489" cy="1931987"/>
          </a:xfrm>
          <a:prstGeom prst="rect">
            <a:avLst/>
          </a:prstGeom>
        </p:spPr>
      </p:pic>
    </p:spTree>
    <p:extLst>
      <p:ext uri="{BB962C8B-B14F-4D97-AF65-F5344CB8AC3E}">
        <p14:creationId xmlns:p14="http://schemas.microsoft.com/office/powerpoint/2010/main" val="1831246429"/>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Process!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10</a:t>
            </a:fld>
            <a:endParaRPr lang="en-US" dirty="0" smtClean="0"/>
          </a:p>
        </p:txBody>
      </p:sp>
      <p:sp>
        <p:nvSpPr>
          <p:cNvPr id="4" name="Content Placeholder 3"/>
          <p:cNvSpPr>
            <a:spLocks noGrp="1"/>
          </p:cNvSpPr>
          <p:nvPr>
            <p:ph sz="half" idx="1"/>
          </p:nvPr>
        </p:nvSpPr>
        <p:spPr/>
        <p:txBody>
          <a:bodyPr/>
          <a:lstStyle/>
          <a:p>
            <a:pPr marL="502920" indent="-457200">
              <a:buAutoNum type="arabicPeriod"/>
            </a:pPr>
            <a:r>
              <a:rPr lang="en-US" dirty="0" smtClean="0"/>
              <a:t>Find your Bionic Liaison partner</a:t>
            </a:r>
          </a:p>
          <a:p>
            <a:pPr marL="502920" indent="-457200">
              <a:buAutoNum type="arabicPeriod"/>
            </a:pPr>
            <a:r>
              <a:rPr lang="en-US" dirty="0" smtClean="0"/>
              <a:t>Shorter person goes first and you will have 3 minutes</a:t>
            </a:r>
          </a:p>
          <a:p>
            <a:r>
              <a:rPr lang="en-US" dirty="0" smtClean="0"/>
              <a:t>Superhero #1: Complete this sentence frame</a:t>
            </a:r>
          </a:p>
          <a:p>
            <a:r>
              <a:rPr lang="en-US" dirty="0" smtClean="0"/>
              <a:t>In my role as ___________________, I will gain further knowledge about ESSA by ______________________________.</a:t>
            </a:r>
          </a:p>
          <a:p>
            <a:endParaRPr lang="en-US" dirty="0"/>
          </a:p>
          <a:p>
            <a:r>
              <a:rPr lang="en-US" dirty="0" smtClean="0"/>
              <a:t>Superhero #2: Complete this sentence frame</a:t>
            </a:r>
          </a:p>
          <a:p>
            <a:r>
              <a:rPr lang="en-US" dirty="0" smtClean="0"/>
              <a:t>One way ESSA seeks to better serve students experiencing homelessness is by ______________________________________. </a:t>
            </a:r>
          </a:p>
        </p:txBody>
      </p:sp>
    </p:spTree>
    <p:extLst>
      <p:ext uri="{BB962C8B-B14F-4D97-AF65-F5344CB8AC3E}">
        <p14:creationId xmlns:p14="http://schemas.microsoft.com/office/powerpoint/2010/main" val="619475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Assuring District Data Reliability</a:t>
            </a:r>
            <a:endParaRPr lang="en-US" dirty="0"/>
          </a:p>
        </p:txBody>
      </p:sp>
      <p:sp>
        <p:nvSpPr>
          <p:cNvPr id="2" name="Title 1"/>
          <p:cNvSpPr>
            <a:spLocks noGrp="1"/>
          </p:cNvSpPr>
          <p:nvPr>
            <p:ph type="title"/>
          </p:nvPr>
        </p:nvSpPr>
        <p:spPr/>
        <p:txBody>
          <a:bodyPr/>
          <a:lstStyle/>
          <a:p>
            <a:r>
              <a:rPr lang="en-US" dirty="0" smtClean="0"/>
              <a:t>Data, Data, Data</a:t>
            </a:r>
            <a:endParaRPr lang="en-US" dirty="0"/>
          </a:p>
        </p:txBody>
      </p:sp>
      <p:sp>
        <p:nvSpPr>
          <p:cNvPr id="3" name="Footer Placeholder 2"/>
          <p:cNvSpPr>
            <a:spLocks noGrp="1"/>
          </p:cNvSpPr>
          <p:nvPr>
            <p:ph type="ftr" sz="quarter" idx="4294967295"/>
          </p:nvPr>
        </p:nvSpPr>
        <p:spPr>
          <a:xfrm>
            <a:off x="0" y="6265863"/>
            <a:ext cx="3860800" cy="365125"/>
          </a:xfrm>
        </p:spPr>
        <p:txBody>
          <a:bodyPr/>
          <a:lstStyle/>
          <a:p>
            <a:fld id="{757A2F4E-5D54-B04B-91BD-7E78EE1FE9FD}" type="slidenum">
              <a:rPr lang="en-US" smtClean="0"/>
              <a:pPr/>
              <a:t>11</a:t>
            </a:fld>
            <a:endParaRPr lang="en-US" dirty="0" smtClean="0"/>
          </a:p>
        </p:txBody>
      </p:sp>
    </p:spTree>
    <p:extLst>
      <p:ext uri="{BB962C8B-B14F-4D97-AF65-F5344CB8AC3E}">
        <p14:creationId xmlns:p14="http://schemas.microsoft.com/office/powerpoint/2010/main" val="509352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Background: Terms to Know</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12</a:t>
            </a:fld>
            <a:endParaRPr lang="en-US" dirty="0" smtClean="0"/>
          </a:p>
        </p:txBody>
      </p:sp>
      <p:sp>
        <p:nvSpPr>
          <p:cNvPr id="4" name="Content Placeholder 3"/>
          <p:cNvSpPr>
            <a:spLocks noGrp="1"/>
          </p:cNvSpPr>
          <p:nvPr>
            <p:ph sz="half" idx="1"/>
          </p:nvPr>
        </p:nvSpPr>
        <p:spPr/>
        <p:txBody>
          <a:bodyPr>
            <a:normAutofit fontScale="92500"/>
          </a:bodyPr>
          <a:lstStyle/>
          <a:p>
            <a:pPr marL="388620" indent="-342900">
              <a:buFont typeface="Arial" charset="0"/>
              <a:buChar char="•"/>
            </a:pPr>
            <a:r>
              <a:rPr lang="en-US" dirty="0" smtClean="0"/>
              <a:t>Local Access Manager (LAM)</a:t>
            </a:r>
          </a:p>
          <a:p>
            <a:pPr marL="1165860" lvl="1" indent="-342900">
              <a:buFont typeface="Arial" charset="0"/>
              <a:buChar char="•"/>
            </a:pPr>
            <a:r>
              <a:rPr lang="en-US" dirty="0" smtClean="0"/>
              <a:t>Individual responsible at the district level for submitting reports to CDE in the data pipeline</a:t>
            </a:r>
          </a:p>
          <a:p>
            <a:pPr marL="388620" indent="-342900">
              <a:buFont typeface="Arial" charset="0"/>
              <a:buChar char="•"/>
            </a:pPr>
            <a:r>
              <a:rPr lang="en-US" dirty="0" smtClean="0"/>
              <a:t>Student Information System(SIS)/Information Management System (IMS)</a:t>
            </a:r>
          </a:p>
          <a:p>
            <a:pPr marL="1165860" lvl="1" indent="-342900">
              <a:buFont typeface="Arial" charset="0"/>
              <a:buChar char="•"/>
            </a:pPr>
            <a:r>
              <a:rPr lang="en-US" dirty="0" smtClean="0"/>
              <a:t>Systems districts utilize to house student information (Infinite Campus, PowerSchool, etc.)</a:t>
            </a:r>
          </a:p>
          <a:p>
            <a:pPr marL="388620" indent="-342900">
              <a:buFont typeface="Arial" charset="0"/>
              <a:buChar char="•"/>
            </a:pPr>
            <a:r>
              <a:rPr lang="en-US" dirty="0" smtClean="0"/>
              <a:t>Data Pipeline</a:t>
            </a:r>
          </a:p>
          <a:p>
            <a:pPr marL="1165860" lvl="1" indent="-342900">
              <a:buFont typeface="Arial" charset="0"/>
              <a:buChar char="•"/>
            </a:pPr>
            <a:r>
              <a:rPr lang="en-US" dirty="0" smtClean="0"/>
              <a:t>Common term for the data pipeline which flows from district to CDE</a:t>
            </a:r>
          </a:p>
          <a:p>
            <a:pPr marL="1165860" lvl="1" indent="-342900">
              <a:buFont typeface="Arial" charset="0"/>
              <a:buChar char="•"/>
            </a:pPr>
            <a:r>
              <a:rPr lang="en-US" dirty="0" smtClean="0"/>
              <a:t>Secure portal to which LAMs upload data</a:t>
            </a:r>
          </a:p>
          <a:p>
            <a:pPr marL="388620" indent="-342900">
              <a:buFont typeface="Arial" charset="0"/>
              <a:buChar char="•"/>
            </a:pPr>
            <a:r>
              <a:rPr lang="en-US" dirty="0" smtClean="0"/>
              <a:t>Online Survey Instrument</a:t>
            </a:r>
          </a:p>
          <a:p>
            <a:pPr marL="1165860" lvl="1" indent="-342900">
              <a:buFont typeface="Arial" charset="0"/>
              <a:buChar char="•"/>
            </a:pPr>
            <a:r>
              <a:rPr lang="en-US" dirty="0" smtClean="0"/>
              <a:t>Statewide tool utilized by State Coordinator for Homeless Education</a:t>
            </a:r>
          </a:p>
          <a:p>
            <a:pPr marL="1165860" lvl="1" indent="-342900">
              <a:buFont typeface="Arial" charset="0"/>
              <a:buChar char="•"/>
            </a:pPr>
            <a:r>
              <a:rPr lang="en-US" dirty="0" smtClean="0"/>
              <a:t>Developed in partnership with NCHE</a:t>
            </a:r>
          </a:p>
        </p:txBody>
      </p:sp>
    </p:spTree>
    <p:extLst>
      <p:ext uri="{BB962C8B-B14F-4D97-AF65-F5344CB8AC3E}">
        <p14:creationId xmlns:p14="http://schemas.microsoft.com/office/powerpoint/2010/main" val="25634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Overview</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13</a:t>
            </a:fld>
            <a:endParaRPr lang="en-US" dirty="0" smtClean="0"/>
          </a:p>
        </p:txBody>
      </p:sp>
      <p:sp>
        <p:nvSpPr>
          <p:cNvPr id="4" name="Content Placeholder 3"/>
          <p:cNvSpPr>
            <a:spLocks noGrp="1"/>
          </p:cNvSpPr>
          <p:nvPr>
            <p:ph sz="half" idx="1"/>
          </p:nvPr>
        </p:nvSpPr>
        <p:spPr/>
        <p:txBody>
          <a:bodyPr>
            <a:normAutofit/>
          </a:bodyPr>
          <a:lstStyle/>
          <a:p>
            <a:pPr marL="388620" indent="-342900">
              <a:buFont typeface="Arial" panose="020B0604020202020204" pitchFamily="34" charset="0"/>
              <a:buChar char="•"/>
            </a:pPr>
            <a:r>
              <a:rPr lang="en-US" dirty="0" smtClean="0"/>
              <a:t>The “What” of what we are reporting</a:t>
            </a:r>
          </a:p>
          <a:p>
            <a:pPr marL="1165860" lvl="1" indent="-342900">
              <a:buFont typeface="Arial" panose="020B0604020202020204" pitchFamily="34" charset="0"/>
              <a:buChar char="•"/>
            </a:pPr>
            <a:r>
              <a:rPr lang="en-US" dirty="0" smtClean="0"/>
              <a:t>Under ESSA, we must report data on graduation rates and student assessment for McKinney-Vento students</a:t>
            </a:r>
          </a:p>
          <a:p>
            <a:pPr marL="1543050" lvl="3" indent="-342900">
              <a:buFont typeface="Arial" panose="020B0604020202020204" pitchFamily="34" charset="0"/>
              <a:buChar char="•"/>
            </a:pPr>
            <a:r>
              <a:rPr lang="en-US" dirty="0" smtClean="0"/>
              <a:t>Accurate data is now increasingly important</a:t>
            </a:r>
          </a:p>
          <a:p>
            <a:pPr marL="1543050" lvl="3" indent="-342900">
              <a:buFont typeface="Arial" panose="020B0604020202020204" pitchFamily="34" charset="0"/>
              <a:buChar char="•"/>
            </a:pPr>
            <a:r>
              <a:rPr lang="en-US" dirty="0"/>
              <a:t>W</a:t>
            </a:r>
            <a:r>
              <a:rPr lang="en-US" dirty="0" smtClean="0"/>
              <a:t>ill be compared nationally</a:t>
            </a:r>
          </a:p>
          <a:p>
            <a:pPr marL="1165860" lvl="1" indent="-342900">
              <a:buFont typeface="Arial" panose="020B0604020202020204" pitchFamily="34" charset="0"/>
              <a:buChar char="•"/>
            </a:pPr>
            <a:r>
              <a:rPr lang="en-US" dirty="0" smtClean="0"/>
              <a:t>Must be able to </a:t>
            </a:r>
            <a:r>
              <a:rPr lang="en-US" b="1" dirty="0" smtClean="0"/>
              <a:t>de-duplicate</a:t>
            </a:r>
            <a:r>
              <a:rPr lang="en-US" dirty="0" smtClean="0"/>
              <a:t> at the state level by SASID (State Assigned Student ID) before submission to U.S. Department of Education</a:t>
            </a:r>
          </a:p>
          <a:p>
            <a:pPr marL="1543050" lvl="3" indent="-342900">
              <a:buFont typeface="Arial" panose="020B0604020202020204" pitchFamily="34" charset="0"/>
              <a:buChar char="•"/>
            </a:pPr>
            <a:r>
              <a:rPr lang="en-US" dirty="0" smtClean="0">
                <a:solidFill>
                  <a:schemeClr val="tx1"/>
                </a:solidFill>
              </a:rPr>
              <a:t>Grade level, primary nighttime residence, subgroup status, 17-18 assessment data and graduation rates</a:t>
            </a:r>
          </a:p>
          <a:p>
            <a:pPr marL="1543050" lvl="3" indent="-342900">
              <a:buFont typeface="Arial" panose="020B0604020202020204" pitchFamily="34" charset="0"/>
              <a:buChar char="•"/>
            </a:pPr>
            <a:r>
              <a:rPr lang="en-US" dirty="0" smtClean="0">
                <a:solidFill>
                  <a:schemeClr val="tx1"/>
                </a:solidFill>
              </a:rPr>
              <a:t>Need to be tied to SASID to report accurately</a:t>
            </a:r>
          </a:p>
        </p:txBody>
      </p:sp>
    </p:spTree>
    <p:extLst>
      <p:ext uri="{BB962C8B-B14F-4D97-AF65-F5344CB8AC3E}">
        <p14:creationId xmlns:p14="http://schemas.microsoft.com/office/powerpoint/2010/main" val="70455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Overview</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14</a:t>
            </a:fld>
            <a:endParaRPr lang="en-US" dirty="0" smtClean="0"/>
          </a:p>
        </p:txBody>
      </p:sp>
      <p:sp>
        <p:nvSpPr>
          <p:cNvPr id="4" name="Content Placeholder 3"/>
          <p:cNvSpPr>
            <a:spLocks noGrp="1"/>
          </p:cNvSpPr>
          <p:nvPr>
            <p:ph sz="half" idx="1"/>
          </p:nvPr>
        </p:nvSpPr>
        <p:spPr/>
        <p:txBody>
          <a:bodyPr/>
          <a:lstStyle/>
          <a:p>
            <a:pPr marL="388620" indent="-342900">
              <a:buFont typeface="Arial" charset="0"/>
              <a:buChar char="•"/>
            </a:pPr>
            <a:r>
              <a:rPr lang="en-US" dirty="0" smtClean="0"/>
              <a:t>The “Why” of what we are reporting</a:t>
            </a:r>
          </a:p>
          <a:p>
            <a:pPr marL="1165860" lvl="1" indent="-342900">
              <a:buFont typeface="Arial" panose="020B0604020202020204" pitchFamily="34" charset="0"/>
              <a:buChar char="•"/>
            </a:pPr>
            <a:r>
              <a:rPr lang="en-US" dirty="0"/>
              <a:t>Numbers are submitted to U.S. Department of Education released to stakeholders (politicians, governor’s office, nonprofits, HUD, etc.) and the press </a:t>
            </a:r>
            <a:r>
              <a:rPr lang="en-US" dirty="0" smtClean="0"/>
              <a:t>by state, county and district levels</a:t>
            </a:r>
            <a:endParaRPr lang="en-US" dirty="0"/>
          </a:p>
          <a:p>
            <a:pPr marL="1165860" lvl="1" indent="-342900">
              <a:buFont typeface="Arial" panose="020B0604020202020204" pitchFamily="34" charset="0"/>
              <a:buChar char="•"/>
            </a:pPr>
            <a:r>
              <a:rPr lang="en-US" dirty="0"/>
              <a:t>Give us an accurate picture of the state, what we’re doing well, where we need improvements, resources, etc. </a:t>
            </a:r>
          </a:p>
          <a:p>
            <a:pPr marL="1543050" lvl="3" indent="-342900">
              <a:buFont typeface="Arial" panose="020B0604020202020204" pitchFamily="34" charset="0"/>
              <a:buChar char="•"/>
            </a:pPr>
            <a:r>
              <a:rPr lang="en-US" dirty="0"/>
              <a:t>Helps assist state and districts in strategic </a:t>
            </a:r>
            <a:r>
              <a:rPr lang="en-US" dirty="0" smtClean="0"/>
              <a:t>planning</a:t>
            </a:r>
          </a:p>
          <a:p>
            <a:pPr marL="1543050" lvl="3" indent="-342900">
              <a:buFont typeface="Arial" panose="020B0604020202020204" pitchFamily="34" charset="0"/>
              <a:buChar char="•"/>
            </a:pPr>
            <a:r>
              <a:rPr lang="en-US" dirty="0" smtClean="0"/>
              <a:t>Helps state articulate why and where we need more resources-ex. Liaison capacity</a:t>
            </a:r>
          </a:p>
          <a:p>
            <a:pPr marL="1543050" lvl="3" indent="-342900">
              <a:buFont typeface="Arial" panose="020B0604020202020204" pitchFamily="34" charset="0"/>
              <a:buChar char="•"/>
            </a:pPr>
            <a:r>
              <a:rPr lang="en-US" dirty="0" smtClean="0"/>
              <a:t>HUD: “Opening Doors”</a:t>
            </a:r>
          </a:p>
          <a:p>
            <a:pPr marL="1725930" lvl="4" indent="-342900">
              <a:buFont typeface="Arial" panose="020B0604020202020204" pitchFamily="34" charset="0"/>
              <a:buChar char="•"/>
            </a:pPr>
            <a:r>
              <a:rPr lang="en-US" dirty="0" smtClean="0"/>
              <a:t>Prevent and end homelessness for families with children and youth by 2020</a:t>
            </a:r>
          </a:p>
          <a:p>
            <a:pPr marL="1543050" lvl="3"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51717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Pipelines </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15</a:t>
            </a:fld>
            <a:endParaRPr lang="en-US" dirty="0" smtClean="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94782187"/>
              </p:ext>
            </p:extLst>
          </p:nvPr>
        </p:nvGraphicFramePr>
        <p:xfrm>
          <a:off x="508000" y="1744663"/>
          <a:ext cx="11174413"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940716" y="3842084"/>
            <a:ext cx="1114926" cy="738664"/>
          </a:xfrm>
          <a:prstGeom prst="rect">
            <a:avLst/>
          </a:prstGeom>
          <a:noFill/>
        </p:spPr>
        <p:txBody>
          <a:bodyPr wrap="square" rtlCol="0">
            <a:spAutoFit/>
          </a:bodyPr>
          <a:lstStyle/>
          <a:p>
            <a:r>
              <a:rPr lang="en-US" sz="1400" b="1" dirty="0" smtClean="0">
                <a:solidFill>
                  <a:schemeClr val="accent1">
                    <a:lumMod val="50000"/>
                  </a:schemeClr>
                </a:solidFill>
              </a:rPr>
              <a:t>U.S. Department of Education</a:t>
            </a:r>
            <a:endParaRPr lang="en-US" sz="1400" b="1" dirty="0">
              <a:solidFill>
                <a:schemeClr val="accent1">
                  <a:lumMod val="50000"/>
                </a:schemeClr>
              </a:solidFill>
            </a:endParaRPr>
          </a:p>
        </p:txBody>
      </p:sp>
      <p:sp>
        <p:nvSpPr>
          <p:cNvPr id="10" name="TextBox 9"/>
          <p:cNvSpPr txBox="1"/>
          <p:nvPr/>
        </p:nvSpPr>
        <p:spPr>
          <a:xfrm>
            <a:off x="10692063" y="5170494"/>
            <a:ext cx="1219200" cy="261610"/>
          </a:xfrm>
          <a:prstGeom prst="rect">
            <a:avLst/>
          </a:prstGeom>
          <a:noFill/>
        </p:spPr>
        <p:txBody>
          <a:bodyPr wrap="square" rtlCol="0">
            <a:spAutoFit/>
          </a:bodyPr>
          <a:lstStyle/>
          <a:p>
            <a:r>
              <a:rPr lang="en-US" sz="1100" b="1" dirty="0" smtClean="0">
                <a:solidFill>
                  <a:srgbClr val="7030A0"/>
                </a:solidFill>
              </a:rPr>
              <a:t>Stakeholders</a:t>
            </a:r>
            <a:endParaRPr lang="en-US" sz="1100" b="1" dirty="0">
              <a:solidFill>
                <a:srgbClr val="7030A0"/>
              </a:solidFill>
            </a:endParaRPr>
          </a:p>
        </p:txBody>
      </p:sp>
      <p:sp>
        <p:nvSpPr>
          <p:cNvPr id="11" name="TextBox 10"/>
          <p:cNvSpPr txBox="1"/>
          <p:nvPr/>
        </p:nvSpPr>
        <p:spPr>
          <a:xfrm>
            <a:off x="10603832" y="3104147"/>
            <a:ext cx="1395663" cy="307777"/>
          </a:xfrm>
          <a:prstGeom prst="rect">
            <a:avLst/>
          </a:prstGeom>
          <a:noFill/>
        </p:spPr>
        <p:txBody>
          <a:bodyPr wrap="square" rtlCol="0">
            <a:spAutoFit/>
          </a:bodyPr>
          <a:lstStyle/>
          <a:p>
            <a:r>
              <a:rPr lang="en-US" sz="1400" b="1" dirty="0" smtClean="0">
                <a:solidFill>
                  <a:schemeClr val="accent3">
                    <a:lumMod val="75000"/>
                  </a:schemeClr>
                </a:solidFill>
              </a:rPr>
              <a:t>Press</a:t>
            </a:r>
            <a:endParaRPr lang="en-US" sz="1400" b="1" dirty="0">
              <a:solidFill>
                <a:schemeClr val="accent3">
                  <a:lumMod val="75000"/>
                </a:schemeClr>
              </a:solidFill>
            </a:endParaRPr>
          </a:p>
        </p:txBody>
      </p:sp>
      <p:sp>
        <p:nvSpPr>
          <p:cNvPr id="12" name="TextBox 11"/>
          <p:cNvSpPr txBox="1"/>
          <p:nvPr/>
        </p:nvSpPr>
        <p:spPr>
          <a:xfrm>
            <a:off x="8245642" y="3613176"/>
            <a:ext cx="1748590" cy="369332"/>
          </a:xfrm>
          <a:prstGeom prst="rect">
            <a:avLst/>
          </a:prstGeom>
          <a:noFill/>
        </p:spPr>
        <p:txBody>
          <a:bodyPr wrap="square" rtlCol="0">
            <a:spAutoFit/>
          </a:bodyPr>
          <a:lstStyle/>
          <a:p>
            <a:r>
              <a:rPr lang="en-US" dirty="0" smtClean="0"/>
              <a:t>Reconcile at CDE </a:t>
            </a:r>
            <a:endParaRPr lang="en-US" dirty="0"/>
          </a:p>
        </p:txBody>
      </p:sp>
      <p:sp>
        <p:nvSpPr>
          <p:cNvPr id="13" name="TextBox 12"/>
          <p:cNvSpPr txBox="1"/>
          <p:nvPr/>
        </p:nvSpPr>
        <p:spPr>
          <a:xfrm>
            <a:off x="4668251" y="5401871"/>
            <a:ext cx="593558" cy="369332"/>
          </a:xfrm>
          <a:prstGeom prst="rect">
            <a:avLst/>
          </a:prstGeom>
          <a:noFill/>
        </p:spPr>
        <p:txBody>
          <a:bodyPr wrap="square" rtlCol="0">
            <a:spAutoFit/>
          </a:bodyPr>
          <a:lstStyle/>
          <a:p>
            <a:r>
              <a:rPr lang="en-US" dirty="0" smtClean="0">
                <a:solidFill>
                  <a:schemeClr val="bg1"/>
                </a:solidFill>
              </a:rPr>
              <a:t>IMS</a:t>
            </a:r>
            <a:endParaRPr lang="en-US" dirty="0">
              <a:solidFill>
                <a:schemeClr val="bg1"/>
              </a:solidFill>
            </a:endParaRPr>
          </a:p>
        </p:txBody>
      </p:sp>
      <p:sp>
        <p:nvSpPr>
          <p:cNvPr id="14" name="TextBox 13"/>
          <p:cNvSpPr txBox="1"/>
          <p:nvPr/>
        </p:nvSpPr>
        <p:spPr>
          <a:xfrm>
            <a:off x="4551946" y="2799347"/>
            <a:ext cx="826169" cy="368969"/>
          </a:xfrm>
          <a:prstGeom prst="rect">
            <a:avLst/>
          </a:prstGeom>
          <a:noFill/>
        </p:spPr>
        <p:txBody>
          <a:bodyPr wrap="square" rtlCol="0">
            <a:spAutoFit/>
          </a:bodyPr>
          <a:lstStyle/>
          <a:p>
            <a:r>
              <a:rPr lang="en-US" dirty="0" smtClean="0">
                <a:solidFill>
                  <a:schemeClr val="bg1"/>
                </a:solidFill>
              </a:rPr>
              <a:t>NCHE</a:t>
            </a:r>
            <a:endParaRPr lang="en-US" dirty="0">
              <a:solidFill>
                <a:schemeClr val="bg1"/>
              </a:solidFill>
            </a:endParaRPr>
          </a:p>
        </p:txBody>
      </p:sp>
      <p:sp>
        <p:nvSpPr>
          <p:cNvPr id="4" name="TextBox 3"/>
          <p:cNvSpPr txBox="1"/>
          <p:nvPr/>
        </p:nvSpPr>
        <p:spPr>
          <a:xfrm>
            <a:off x="1400175" y="6261339"/>
            <a:ext cx="2782886" cy="646331"/>
          </a:xfrm>
          <a:prstGeom prst="rect">
            <a:avLst/>
          </a:prstGeom>
          <a:noFill/>
        </p:spPr>
        <p:txBody>
          <a:bodyPr wrap="square" rtlCol="0">
            <a:spAutoFit/>
          </a:bodyPr>
          <a:lstStyle/>
          <a:p>
            <a:r>
              <a:rPr lang="en-US" dirty="0" smtClean="0"/>
              <a:t>Can De-Duplicate at State by SASID</a:t>
            </a:r>
            <a:endParaRPr lang="en-US" dirty="0"/>
          </a:p>
        </p:txBody>
      </p:sp>
    </p:spTree>
    <p:extLst>
      <p:ext uri="{BB962C8B-B14F-4D97-AF65-F5344CB8AC3E}">
        <p14:creationId xmlns:p14="http://schemas.microsoft.com/office/powerpoint/2010/main" val="211565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Process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16</a:t>
            </a:fld>
            <a:endParaRPr lang="en-US" dirty="0" smtClean="0"/>
          </a:p>
        </p:txBody>
      </p:sp>
      <p:sp>
        <p:nvSpPr>
          <p:cNvPr id="4" name="Content Placeholder 3"/>
          <p:cNvSpPr>
            <a:spLocks noGrp="1"/>
          </p:cNvSpPr>
          <p:nvPr>
            <p:ph sz="half" idx="1"/>
          </p:nvPr>
        </p:nvSpPr>
        <p:spPr/>
        <p:txBody>
          <a:bodyPr/>
          <a:lstStyle/>
          <a:p>
            <a:pPr marL="502920" indent="-457200">
              <a:buAutoNum type="arabicPeriod"/>
            </a:pPr>
            <a:r>
              <a:rPr lang="en-US" dirty="0" smtClean="0"/>
              <a:t>Find your Super </a:t>
            </a:r>
            <a:r>
              <a:rPr lang="en-US" dirty="0"/>
              <a:t>D</a:t>
            </a:r>
            <a:r>
              <a:rPr lang="en-US" dirty="0" smtClean="0"/>
              <a:t>irector </a:t>
            </a:r>
          </a:p>
          <a:p>
            <a:pPr marL="502920" indent="-457200">
              <a:buAutoNum type="arabicPeriod"/>
            </a:pPr>
            <a:r>
              <a:rPr lang="en-US" dirty="0" smtClean="0"/>
              <a:t>Individual with the earlier birthday </a:t>
            </a:r>
            <a:r>
              <a:rPr lang="en-US" u="sng" dirty="0" smtClean="0"/>
              <a:t>month</a:t>
            </a:r>
            <a:r>
              <a:rPr lang="en-US" dirty="0" smtClean="0"/>
              <a:t> (example: April versus September) goes first. You will have 5 minutes. </a:t>
            </a:r>
          </a:p>
          <a:p>
            <a:endParaRPr lang="en-US" dirty="0"/>
          </a:p>
          <a:p>
            <a:r>
              <a:rPr lang="en-US" dirty="0" smtClean="0"/>
              <a:t>Superhero #1: Explain the new data requirements under ESSA. </a:t>
            </a:r>
          </a:p>
          <a:p>
            <a:endParaRPr lang="en-US" dirty="0"/>
          </a:p>
          <a:p>
            <a:r>
              <a:rPr lang="en-US" dirty="0"/>
              <a:t>Superhero </a:t>
            </a:r>
            <a:r>
              <a:rPr lang="en-US" dirty="0" smtClean="0"/>
              <a:t>#2: </a:t>
            </a:r>
            <a:r>
              <a:rPr lang="en-US" dirty="0"/>
              <a:t>Explain the importance of assuring the data submitted through the data pipeline is </a:t>
            </a:r>
            <a:r>
              <a:rPr lang="en-US" dirty="0" smtClean="0"/>
              <a:t>correct and how it is used. </a:t>
            </a:r>
            <a:endParaRPr lang="en-US" dirty="0"/>
          </a:p>
          <a:p>
            <a:endParaRPr lang="en-US" dirty="0"/>
          </a:p>
        </p:txBody>
      </p:sp>
    </p:spTree>
    <p:extLst>
      <p:ext uri="{BB962C8B-B14F-4D97-AF65-F5344CB8AC3E}">
        <p14:creationId xmlns:p14="http://schemas.microsoft.com/office/powerpoint/2010/main" val="85102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Tool</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17</a:t>
            </a:fld>
            <a:endParaRPr lang="en-US" dirty="0" smtClean="0"/>
          </a:p>
        </p:txBody>
      </p:sp>
      <p:sp>
        <p:nvSpPr>
          <p:cNvPr id="4" name="Content Placeholder 3"/>
          <p:cNvSpPr>
            <a:spLocks noGrp="1"/>
          </p:cNvSpPr>
          <p:nvPr>
            <p:ph sz="half" idx="1"/>
          </p:nvPr>
        </p:nvSpPr>
        <p:spPr/>
        <p:txBody>
          <a:bodyPr/>
          <a:lstStyle/>
          <a:p>
            <a:pPr marL="388620" indent="-342900">
              <a:buFont typeface="Arial" panose="020B0604020202020204" pitchFamily="34" charset="0"/>
              <a:buChar char="•"/>
            </a:pPr>
            <a:r>
              <a:rPr lang="en-US" dirty="0" smtClean="0"/>
              <a:t>This is NOT a test. </a:t>
            </a:r>
          </a:p>
          <a:p>
            <a:pPr marL="388620" indent="-342900">
              <a:buFont typeface="Arial" panose="020B0604020202020204" pitchFamily="34" charset="0"/>
              <a:buChar char="•"/>
            </a:pPr>
            <a:r>
              <a:rPr lang="en-US" dirty="0" smtClean="0"/>
              <a:t>It will </a:t>
            </a:r>
            <a:r>
              <a:rPr lang="en-US" u="sng" dirty="0" smtClean="0"/>
              <a:t>not</a:t>
            </a:r>
            <a:r>
              <a:rPr lang="en-US" dirty="0" smtClean="0"/>
              <a:t> be collected. It’s for your district’s use. </a:t>
            </a:r>
          </a:p>
          <a:p>
            <a:pPr marL="388620" indent="-342900">
              <a:buFont typeface="Arial" panose="020B0604020202020204" pitchFamily="34" charset="0"/>
              <a:buChar char="•"/>
            </a:pPr>
            <a:r>
              <a:rPr lang="en-US" dirty="0" smtClean="0"/>
              <a:t>Please complete the top portion.</a:t>
            </a:r>
          </a:p>
          <a:p>
            <a:endParaRPr lang="en-US" dirty="0"/>
          </a:p>
          <a:p>
            <a:pPr marL="388620" indent="-342900">
              <a:buFont typeface="Arial" panose="020B0604020202020204" pitchFamily="34" charset="0"/>
              <a:buChar char="•"/>
            </a:pPr>
            <a:r>
              <a:rPr lang="en-US" dirty="0" smtClean="0"/>
              <a:t>When you’re done with the top portion, please go see Tricia for your district’s numbers (Section 2). </a:t>
            </a:r>
          </a:p>
          <a:p>
            <a:pPr marL="388620" indent="-342900">
              <a:buFont typeface="Arial" panose="020B0604020202020204" pitchFamily="34" charset="0"/>
              <a:buChar char="•"/>
            </a:pPr>
            <a:endParaRPr lang="en-US" dirty="0"/>
          </a:p>
          <a:p>
            <a:pPr marL="388620" indent="-342900">
              <a:buFont typeface="Arial" panose="020B0604020202020204" pitchFamily="34" charset="0"/>
              <a:buChar char="•"/>
            </a:pPr>
            <a:r>
              <a:rPr lang="en-US" dirty="0" smtClean="0"/>
              <a:t>Complete section on back (Section 3).</a:t>
            </a:r>
            <a:endParaRPr lang="en-US" dirty="0"/>
          </a:p>
        </p:txBody>
      </p:sp>
    </p:spTree>
    <p:extLst>
      <p:ext uri="{BB962C8B-B14F-4D97-AF65-F5344CB8AC3E}">
        <p14:creationId xmlns:p14="http://schemas.microsoft.com/office/powerpoint/2010/main" val="1861235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Reconcile with Actual Numbers: Discussion </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4" name="Content Placeholder 3"/>
          <p:cNvSpPr>
            <a:spLocks noGrp="1"/>
          </p:cNvSpPr>
          <p:nvPr>
            <p:ph sz="half" idx="1"/>
          </p:nvPr>
        </p:nvSpPr>
        <p:spPr/>
        <p:txBody>
          <a:bodyPr>
            <a:normAutofit fontScale="85000" lnSpcReduction="20000"/>
          </a:bodyPr>
          <a:lstStyle/>
          <a:p>
            <a:r>
              <a:rPr lang="en-US" dirty="0" smtClean="0"/>
              <a:t> Recurring Themes with Data Discrepancies at District Level</a:t>
            </a:r>
          </a:p>
          <a:p>
            <a:pPr marL="388620" indent="-342900">
              <a:buFont typeface="Arial" charset="0"/>
              <a:buChar char="•"/>
            </a:pPr>
            <a:r>
              <a:rPr lang="en-US" dirty="0" smtClean="0"/>
              <a:t>Need for closer communication between individuals identifying students and the LAM or those responsible for data reporting</a:t>
            </a:r>
          </a:p>
          <a:p>
            <a:pPr marL="1165860" lvl="1" indent="-342900">
              <a:buFont typeface="Arial" charset="0"/>
              <a:buChar char="•"/>
            </a:pPr>
            <a:r>
              <a:rPr lang="en-US" dirty="0" smtClean="0"/>
              <a:t>May be speaking different languages</a:t>
            </a:r>
          </a:p>
          <a:p>
            <a:pPr marL="388620" indent="-342900">
              <a:buFont typeface="Arial" charset="0"/>
              <a:buChar char="•"/>
            </a:pPr>
            <a:r>
              <a:rPr lang="en-US" dirty="0" smtClean="0"/>
              <a:t>Assuring student data is correct year-to-year (rollover) </a:t>
            </a:r>
          </a:p>
          <a:p>
            <a:pPr marL="1165860" lvl="1" indent="-342900">
              <a:buFont typeface="Arial" charset="0"/>
              <a:buChar char="•"/>
            </a:pPr>
            <a:r>
              <a:rPr lang="en-US" dirty="0" smtClean="0"/>
              <a:t>What is your district’s procedure for requalifying students? </a:t>
            </a:r>
          </a:p>
          <a:p>
            <a:pPr marL="388620" indent="-342900">
              <a:buFont typeface="Arial" charset="0"/>
              <a:buChar char="•"/>
            </a:pPr>
            <a:r>
              <a:rPr lang="en-US" dirty="0" smtClean="0"/>
              <a:t>ESSA provides new opportunity for data reliability-not seen before</a:t>
            </a:r>
          </a:p>
          <a:p>
            <a:pPr marL="1165860" lvl="1" indent="-342900">
              <a:buFont typeface="Arial" charset="0"/>
              <a:buChar char="•"/>
            </a:pPr>
            <a:r>
              <a:rPr lang="en-US" dirty="0" smtClean="0"/>
              <a:t>Online Survey Instrument has been sufficient in the past; no longer the case due to graduation, assessment and de-duplication requirements </a:t>
            </a:r>
          </a:p>
          <a:p>
            <a:pPr marL="388620" indent="-342900">
              <a:buFont typeface="Arial" charset="0"/>
              <a:buChar char="•"/>
            </a:pPr>
            <a:r>
              <a:rPr lang="en-US" dirty="0" smtClean="0"/>
              <a:t>Statewide Numbers (LEA Only)</a:t>
            </a:r>
          </a:p>
          <a:p>
            <a:pPr marL="1165860" lvl="1" indent="-342900">
              <a:buFont typeface="Arial" charset="0"/>
              <a:buChar char="•"/>
            </a:pPr>
            <a:r>
              <a:rPr lang="en-US" dirty="0" smtClean="0"/>
              <a:t>22,931 (liaison) vs 24,846 (IMS)=1,915</a:t>
            </a:r>
          </a:p>
          <a:p>
            <a:pPr marL="1165860" lvl="1" indent="-342900">
              <a:buFont typeface="Arial" charset="0"/>
              <a:buChar char="•"/>
            </a:pPr>
            <a:r>
              <a:rPr lang="en-US" dirty="0" smtClean="0"/>
              <a:t>3,394 by SASID</a:t>
            </a:r>
          </a:p>
          <a:p>
            <a:pPr marL="388620" indent="-342900">
              <a:buFont typeface="Arial" charset="0"/>
              <a:buChar char="•"/>
            </a:pPr>
            <a:endParaRPr lang="en-US" dirty="0" smtClean="0"/>
          </a:p>
          <a:p>
            <a:r>
              <a:rPr lang="en-US" dirty="0" smtClean="0"/>
              <a:t> </a:t>
            </a:r>
          </a:p>
          <a:p>
            <a:pPr marL="38862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77034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Capacity: LAM Data Pipeline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19</a:t>
            </a:fld>
            <a:endParaRPr lang="en-US" dirty="0" smtClean="0"/>
          </a:p>
        </p:txBody>
      </p:sp>
      <p:pic>
        <p:nvPicPr>
          <p:cNvPr id="5" name="Content Placeholder 4"/>
          <p:cNvPicPr>
            <a:picLocks noGrp="1" noChangeAspect="1"/>
          </p:cNvPicPr>
          <p:nvPr>
            <p:ph sz="half" idx="1"/>
          </p:nvPr>
        </p:nvPicPr>
        <p:blipFill rotWithShape="1">
          <a:blip r:embed="rId2"/>
          <a:srcRect l="11357" t="20467" r="9975"/>
          <a:stretch/>
        </p:blipFill>
        <p:spPr>
          <a:xfrm>
            <a:off x="1871664" y="1600200"/>
            <a:ext cx="7672386" cy="4847908"/>
          </a:xfrm>
          <a:prstGeom prst="rect">
            <a:avLst/>
          </a:prstGeom>
        </p:spPr>
      </p:pic>
    </p:spTree>
    <p:extLst>
      <p:ext uri="{BB962C8B-B14F-4D97-AF65-F5344CB8AC3E}">
        <p14:creationId xmlns:p14="http://schemas.microsoft.com/office/powerpoint/2010/main" val="75862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a:t>
            </a:fld>
            <a:endParaRPr lang="en-US" dirty="0" smtClean="0"/>
          </a:p>
        </p:txBody>
      </p:sp>
      <p:sp>
        <p:nvSpPr>
          <p:cNvPr id="4" name="Content Placeholder 3"/>
          <p:cNvSpPr>
            <a:spLocks noGrp="1"/>
          </p:cNvSpPr>
          <p:nvPr>
            <p:ph sz="half" idx="1"/>
          </p:nvPr>
        </p:nvSpPr>
        <p:spPr/>
        <p:txBody>
          <a:bodyPr>
            <a:normAutofit fontScale="77500" lnSpcReduction="20000"/>
          </a:bodyPr>
          <a:lstStyle/>
          <a:p>
            <a:r>
              <a:rPr lang="en-US" dirty="0" smtClean="0"/>
              <a:t>Today’s Agenda</a:t>
            </a:r>
          </a:p>
          <a:p>
            <a:r>
              <a:rPr lang="en-US" dirty="0"/>
              <a:t>8:30-9:00-Welcome, Learning Objectives, and CDE Program Updates</a:t>
            </a:r>
          </a:p>
          <a:p>
            <a:r>
              <a:rPr lang="en-US" dirty="0"/>
              <a:t>9:00-9:15-ESSA Updates</a:t>
            </a:r>
          </a:p>
          <a:p>
            <a:r>
              <a:rPr lang="en-US" dirty="0"/>
              <a:t>9:15-10:15 Data, data, data</a:t>
            </a:r>
          </a:p>
          <a:p>
            <a:r>
              <a:rPr lang="en-US" dirty="0"/>
              <a:t>10:15-10:30 Break</a:t>
            </a:r>
          </a:p>
          <a:p>
            <a:r>
              <a:rPr lang="en-US" dirty="0"/>
              <a:t>10:30-10:50 District Highlight </a:t>
            </a:r>
          </a:p>
          <a:p>
            <a:r>
              <a:rPr lang="en-US" dirty="0"/>
              <a:t>10:50-11:05 Data Conclusions and Next Steps</a:t>
            </a:r>
          </a:p>
          <a:p>
            <a:r>
              <a:rPr lang="en-US" dirty="0"/>
              <a:t>11:05-11:45 Determining a Title I Set Aside</a:t>
            </a:r>
          </a:p>
          <a:p>
            <a:r>
              <a:rPr lang="en-US" dirty="0"/>
              <a:t>11:45-1:00 Lunch</a:t>
            </a:r>
          </a:p>
          <a:p>
            <a:r>
              <a:rPr lang="en-US" dirty="0"/>
              <a:t>1:00-1:30 Early Childhood </a:t>
            </a:r>
          </a:p>
          <a:p>
            <a:r>
              <a:rPr lang="en-US" dirty="0"/>
              <a:t>1:30-2:15 McKinney-Vento State Plan Review and Feedback</a:t>
            </a:r>
          </a:p>
          <a:p>
            <a:r>
              <a:rPr lang="en-US" dirty="0"/>
              <a:t>2:15-2:30 Break</a:t>
            </a:r>
          </a:p>
          <a:p>
            <a:r>
              <a:rPr lang="en-US" dirty="0"/>
              <a:t>2:30-3:00 District Highlight on Community Partnerships</a:t>
            </a:r>
          </a:p>
          <a:p>
            <a:r>
              <a:rPr lang="en-US" dirty="0"/>
              <a:t>3:00-3:15 Wrap up</a:t>
            </a:r>
          </a:p>
          <a:p>
            <a:r>
              <a:rPr lang="en-US" dirty="0"/>
              <a:t>3:15-3:30 Grants Fiscal Update: </a:t>
            </a:r>
            <a:r>
              <a:rPr lang="en-US" dirty="0" err="1"/>
              <a:t>Subgrantees</a:t>
            </a:r>
            <a:endParaRPr lang="en-US" dirty="0"/>
          </a:p>
          <a:p>
            <a:endParaRPr lang="en-US" dirty="0" smtClean="0"/>
          </a:p>
        </p:txBody>
      </p:sp>
    </p:spTree>
    <p:extLst>
      <p:ext uri="{BB962C8B-B14F-4D97-AF65-F5344CB8AC3E}">
        <p14:creationId xmlns:p14="http://schemas.microsoft.com/office/powerpoint/2010/main" val="390891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Pipelines: What We Have Now </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20</a:t>
            </a:fld>
            <a:endParaRPr lang="en-US" dirty="0" smtClean="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274660233"/>
              </p:ext>
            </p:extLst>
          </p:nvPr>
        </p:nvGraphicFramePr>
        <p:xfrm>
          <a:off x="508000" y="1744663"/>
          <a:ext cx="11174413"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940716" y="3842084"/>
            <a:ext cx="1114926" cy="738664"/>
          </a:xfrm>
          <a:prstGeom prst="rect">
            <a:avLst/>
          </a:prstGeom>
          <a:noFill/>
        </p:spPr>
        <p:txBody>
          <a:bodyPr wrap="square" rtlCol="0">
            <a:spAutoFit/>
          </a:bodyPr>
          <a:lstStyle/>
          <a:p>
            <a:r>
              <a:rPr lang="en-US" sz="1400" b="1" dirty="0" smtClean="0">
                <a:solidFill>
                  <a:schemeClr val="accent1">
                    <a:lumMod val="50000"/>
                  </a:schemeClr>
                </a:solidFill>
              </a:rPr>
              <a:t>U.S. Department of Education</a:t>
            </a:r>
            <a:endParaRPr lang="en-US" sz="1400" b="1" dirty="0">
              <a:solidFill>
                <a:schemeClr val="accent1">
                  <a:lumMod val="50000"/>
                </a:schemeClr>
              </a:solidFill>
            </a:endParaRPr>
          </a:p>
        </p:txBody>
      </p:sp>
      <p:sp>
        <p:nvSpPr>
          <p:cNvPr id="10" name="TextBox 9"/>
          <p:cNvSpPr txBox="1"/>
          <p:nvPr/>
        </p:nvSpPr>
        <p:spPr>
          <a:xfrm>
            <a:off x="10692063" y="5170494"/>
            <a:ext cx="1219200" cy="261610"/>
          </a:xfrm>
          <a:prstGeom prst="rect">
            <a:avLst/>
          </a:prstGeom>
          <a:noFill/>
        </p:spPr>
        <p:txBody>
          <a:bodyPr wrap="square" rtlCol="0">
            <a:spAutoFit/>
          </a:bodyPr>
          <a:lstStyle/>
          <a:p>
            <a:r>
              <a:rPr lang="en-US" sz="1100" b="1" dirty="0" smtClean="0">
                <a:solidFill>
                  <a:srgbClr val="7030A0"/>
                </a:solidFill>
              </a:rPr>
              <a:t>Stakeholders</a:t>
            </a:r>
            <a:endParaRPr lang="en-US" sz="1100" b="1" dirty="0">
              <a:solidFill>
                <a:srgbClr val="7030A0"/>
              </a:solidFill>
            </a:endParaRPr>
          </a:p>
        </p:txBody>
      </p:sp>
      <p:sp>
        <p:nvSpPr>
          <p:cNvPr id="11" name="TextBox 10"/>
          <p:cNvSpPr txBox="1"/>
          <p:nvPr/>
        </p:nvSpPr>
        <p:spPr>
          <a:xfrm>
            <a:off x="10603832" y="3104147"/>
            <a:ext cx="1395663" cy="307777"/>
          </a:xfrm>
          <a:prstGeom prst="rect">
            <a:avLst/>
          </a:prstGeom>
          <a:noFill/>
        </p:spPr>
        <p:txBody>
          <a:bodyPr wrap="square" rtlCol="0">
            <a:spAutoFit/>
          </a:bodyPr>
          <a:lstStyle/>
          <a:p>
            <a:r>
              <a:rPr lang="en-US" sz="1400" b="1" dirty="0" smtClean="0">
                <a:solidFill>
                  <a:schemeClr val="accent3">
                    <a:lumMod val="75000"/>
                  </a:schemeClr>
                </a:solidFill>
              </a:rPr>
              <a:t>Press</a:t>
            </a:r>
            <a:endParaRPr lang="en-US" sz="1400" b="1" dirty="0">
              <a:solidFill>
                <a:schemeClr val="accent3">
                  <a:lumMod val="75000"/>
                </a:schemeClr>
              </a:solidFill>
            </a:endParaRPr>
          </a:p>
        </p:txBody>
      </p:sp>
      <p:sp>
        <p:nvSpPr>
          <p:cNvPr id="12" name="TextBox 11"/>
          <p:cNvSpPr txBox="1"/>
          <p:nvPr/>
        </p:nvSpPr>
        <p:spPr>
          <a:xfrm>
            <a:off x="8245642" y="3613176"/>
            <a:ext cx="1748590" cy="369332"/>
          </a:xfrm>
          <a:prstGeom prst="rect">
            <a:avLst/>
          </a:prstGeom>
          <a:noFill/>
        </p:spPr>
        <p:txBody>
          <a:bodyPr wrap="square" rtlCol="0">
            <a:spAutoFit/>
          </a:bodyPr>
          <a:lstStyle/>
          <a:p>
            <a:r>
              <a:rPr lang="en-US" dirty="0" smtClean="0"/>
              <a:t>Reconcile at CDE </a:t>
            </a:r>
            <a:endParaRPr lang="en-US" dirty="0"/>
          </a:p>
        </p:txBody>
      </p:sp>
      <p:sp>
        <p:nvSpPr>
          <p:cNvPr id="13" name="TextBox 12"/>
          <p:cNvSpPr txBox="1"/>
          <p:nvPr/>
        </p:nvSpPr>
        <p:spPr>
          <a:xfrm>
            <a:off x="4668251" y="5401871"/>
            <a:ext cx="593558" cy="369332"/>
          </a:xfrm>
          <a:prstGeom prst="rect">
            <a:avLst/>
          </a:prstGeom>
          <a:noFill/>
        </p:spPr>
        <p:txBody>
          <a:bodyPr wrap="square" rtlCol="0">
            <a:spAutoFit/>
          </a:bodyPr>
          <a:lstStyle/>
          <a:p>
            <a:r>
              <a:rPr lang="en-US" dirty="0" smtClean="0">
                <a:solidFill>
                  <a:schemeClr val="bg1"/>
                </a:solidFill>
              </a:rPr>
              <a:t>IMS</a:t>
            </a:r>
            <a:endParaRPr lang="en-US" dirty="0">
              <a:solidFill>
                <a:schemeClr val="bg1"/>
              </a:solidFill>
            </a:endParaRPr>
          </a:p>
        </p:txBody>
      </p:sp>
      <p:sp>
        <p:nvSpPr>
          <p:cNvPr id="14" name="TextBox 13"/>
          <p:cNvSpPr txBox="1"/>
          <p:nvPr/>
        </p:nvSpPr>
        <p:spPr>
          <a:xfrm>
            <a:off x="4551946" y="2799347"/>
            <a:ext cx="826169" cy="368969"/>
          </a:xfrm>
          <a:prstGeom prst="rect">
            <a:avLst/>
          </a:prstGeom>
          <a:noFill/>
        </p:spPr>
        <p:txBody>
          <a:bodyPr wrap="square" rtlCol="0">
            <a:spAutoFit/>
          </a:bodyPr>
          <a:lstStyle/>
          <a:p>
            <a:r>
              <a:rPr lang="en-US" dirty="0" smtClean="0">
                <a:solidFill>
                  <a:schemeClr val="bg1"/>
                </a:solidFill>
              </a:rPr>
              <a:t>NCHE</a:t>
            </a:r>
            <a:endParaRPr lang="en-US" dirty="0">
              <a:solidFill>
                <a:schemeClr val="bg1"/>
              </a:solidFill>
            </a:endParaRPr>
          </a:p>
        </p:txBody>
      </p:sp>
    </p:spTree>
    <p:extLst>
      <p:ext uri="{BB962C8B-B14F-4D97-AF65-F5344CB8AC3E}">
        <p14:creationId xmlns:p14="http://schemas.microsoft.com/office/powerpoint/2010/main" val="3973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Data Flow for Future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21</a:t>
            </a:fld>
            <a:endParaRPr lang="en-US" dirty="0" smtClean="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596267586"/>
              </p:ext>
            </p:extLst>
          </p:nvPr>
        </p:nvGraphicFramePr>
        <p:xfrm>
          <a:off x="1711159" y="1744662"/>
          <a:ext cx="8940800" cy="4520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26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Role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22</a:t>
            </a:fld>
            <a:endParaRPr lang="en-US" dirty="0" smtClean="0"/>
          </a:p>
        </p:txBody>
      </p:sp>
      <p:sp>
        <p:nvSpPr>
          <p:cNvPr id="4" name="Content Placeholder 3"/>
          <p:cNvSpPr>
            <a:spLocks noGrp="1"/>
          </p:cNvSpPr>
          <p:nvPr>
            <p:ph sz="half" idx="1"/>
          </p:nvPr>
        </p:nvSpPr>
        <p:spPr/>
        <p:txBody>
          <a:bodyPr/>
          <a:lstStyle/>
          <a:p>
            <a:pPr marL="388620" indent="-342900">
              <a:buFont typeface="Arial" panose="020B0604020202020204" pitchFamily="34" charset="0"/>
              <a:buChar char="•"/>
            </a:pPr>
            <a:r>
              <a:rPr lang="en-US" dirty="0" smtClean="0"/>
              <a:t>Help assure the two pipelines have accurate information and are equal at the local level</a:t>
            </a:r>
          </a:p>
          <a:p>
            <a:pPr marL="388620" indent="-342900">
              <a:buFont typeface="Arial" panose="020B0604020202020204" pitchFamily="34" charset="0"/>
              <a:buChar char="•"/>
            </a:pPr>
            <a:r>
              <a:rPr lang="en-US" dirty="0" smtClean="0"/>
              <a:t>Suggested activities</a:t>
            </a:r>
          </a:p>
          <a:p>
            <a:pPr marL="1165860" lvl="1" indent="-342900">
              <a:buFont typeface="Arial" panose="020B0604020202020204" pitchFamily="34" charset="0"/>
              <a:buChar char="•"/>
            </a:pPr>
            <a:r>
              <a:rPr lang="en-US" dirty="0" smtClean="0"/>
              <a:t>Determine your district’s LAM</a:t>
            </a:r>
          </a:p>
          <a:p>
            <a:pPr marL="1165860" lvl="1" indent="-342900">
              <a:buFont typeface="Arial" panose="020B0604020202020204" pitchFamily="34" charset="0"/>
              <a:buChar char="•"/>
            </a:pPr>
            <a:r>
              <a:rPr lang="en-US" dirty="0" smtClean="0"/>
              <a:t>Reconcile your MV list with what is in your IMS monthly</a:t>
            </a:r>
          </a:p>
          <a:p>
            <a:pPr marL="1165860" lvl="1" indent="-342900">
              <a:buFont typeface="Arial" panose="020B0604020202020204" pitchFamily="34" charset="0"/>
              <a:buChar char="•"/>
            </a:pPr>
            <a:r>
              <a:rPr lang="en-US" dirty="0" smtClean="0"/>
              <a:t>Create an internal procedure for letting Food and Nutrition know and marking in IMS MV students ASAP</a:t>
            </a:r>
          </a:p>
          <a:p>
            <a:pPr marL="1165860" lvl="1" indent="-342900">
              <a:buFont typeface="Arial" panose="020B0604020202020204" pitchFamily="34" charset="0"/>
              <a:buChar char="•"/>
            </a:pPr>
            <a:r>
              <a:rPr lang="en-US" dirty="0" smtClean="0"/>
              <a:t>Determine year-over-year procedures to end date students no longer MV eligible and requalify those that are still eligible</a:t>
            </a:r>
          </a:p>
          <a:p>
            <a:pPr marL="1543050" lvl="3" indent="-342900">
              <a:buFont typeface="Arial" panose="020B0604020202020204" pitchFamily="34" charset="0"/>
              <a:buChar char="•"/>
            </a:pPr>
            <a:r>
              <a:rPr lang="en-US" dirty="0" smtClean="0"/>
              <a:t>NCHE has a letter you can use and modify</a:t>
            </a:r>
          </a:p>
          <a:p>
            <a:pPr lvl="2" indent="0">
              <a:buNone/>
            </a:pPr>
            <a:r>
              <a:rPr lang="en-US" dirty="0" smtClean="0"/>
              <a:t> </a:t>
            </a:r>
            <a:endParaRPr lang="en-US" dirty="0"/>
          </a:p>
        </p:txBody>
      </p:sp>
    </p:spTree>
    <p:extLst>
      <p:ext uri="{BB962C8B-B14F-4D97-AF65-F5344CB8AC3E}">
        <p14:creationId xmlns:p14="http://schemas.microsoft.com/office/powerpoint/2010/main" val="1809015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smtClean="0"/>
              <a:t>Break </a:t>
            </a:r>
            <a:endParaRPr lang="en-US" dirty="0"/>
          </a:p>
        </p:txBody>
      </p:sp>
      <p:sp>
        <p:nvSpPr>
          <p:cNvPr id="3" name="Footer Placeholder 2"/>
          <p:cNvSpPr>
            <a:spLocks noGrp="1"/>
          </p:cNvSpPr>
          <p:nvPr>
            <p:ph type="ftr" sz="quarter" idx="4294967295"/>
          </p:nvPr>
        </p:nvSpPr>
        <p:spPr>
          <a:xfrm>
            <a:off x="0" y="6265863"/>
            <a:ext cx="3860800" cy="365125"/>
          </a:xfrm>
        </p:spPr>
        <p:txBody>
          <a:bodyPr/>
          <a:lstStyle/>
          <a:p>
            <a:fld id="{757A2F4E-5D54-B04B-91BD-7E78EE1FE9FD}" type="slidenum">
              <a:rPr lang="en-US" smtClean="0"/>
              <a:pPr/>
              <a:t>23</a:t>
            </a:fld>
            <a:endParaRPr lang="en-US" dirty="0" smtClean="0"/>
          </a:p>
        </p:txBody>
      </p:sp>
    </p:spTree>
    <p:extLst>
      <p:ext uri="{BB962C8B-B14F-4D97-AF65-F5344CB8AC3E}">
        <p14:creationId xmlns:p14="http://schemas.microsoft.com/office/powerpoint/2010/main" val="296500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Perspective on Rollover</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24</a:t>
            </a:fld>
            <a:endParaRPr lang="en-US" dirty="0" smtClean="0"/>
          </a:p>
        </p:txBody>
      </p:sp>
      <p:sp>
        <p:nvSpPr>
          <p:cNvPr id="4" name="Content Placeholder 3"/>
          <p:cNvSpPr>
            <a:spLocks noGrp="1"/>
          </p:cNvSpPr>
          <p:nvPr>
            <p:ph sz="half" idx="1"/>
          </p:nvPr>
        </p:nvSpPr>
        <p:spPr/>
        <p:txBody>
          <a:bodyPr/>
          <a:lstStyle/>
          <a:p>
            <a:r>
              <a:rPr lang="en-US" dirty="0" smtClean="0"/>
              <a:t>Cathy Ebel-Mesa County Valley School District 51 </a:t>
            </a:r>
            <a:endParaRPr lang="en-US" dirty="0"/>
          </a:p>
        </p:txBody>
      </p:sp>
    </p:spTree>
    <p:extLst>
      <p:ext uri="{BB962C8B-B14F-4D97-AF65-F5344CB8AC3E}">
        <p14:creationId xmlns:p14="http://schemas.microsoft.com/office/powerpoint/2010/main" val="143913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MV Data Management and Collection</a:t>
            </a:r>
          </a:p>
        </p:txBody>
      </p:sp>
      <p:sp>
        <p:nvSpPr>
          <p:cNvPr id="3" name="Subtitle 2"/>
          <p:cNvSpPr>
            <a:spLocks noGrp="1"/>
          </p:cNvSpPr>
          <p:nvPr>
            <p:ph type="subTitle" idx="1"/>
          </p:nvPr>
        </p:nvSpPr>
        <p:spPr>
          <a:xfrm>
            <a:off x="1524000" y="3518031"/>
            <a:ext cx="9144000" cy="1655762"/>
          </a:xfrm>
        </p:spPr>
        <p:txBody>
          <a:bodyPr/>
          <a:lstStyle/>
          <a:p>
            <a:r>
              <a:rPr lang="en-US" dirty="0"/>
              <a:t>In District 51, Mesa County CO</a:t>
            </a:r>
          </a:p>
        </p:txBody>
      </p:sp>
      <p:pic>
        <p:nvPicPr>
          <p:cNvPr id="1026" name="Picture 2" descr="reach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712106" y="4238886"/>
            <a:ext cx="1820863"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88223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Synergy SIS</a:t>
            </a:r>
          </a:p>
        </p:txBody>
      </p:sp>
      <p:sp>
        <p:nvSpPr>
          <p:cNvPr id="3" name="Content Placeholder 2"/>
          <p:cNvSpPr>
            <a:spLocks noGrp="1"/>
          </p:cNvSpPr>
          <p:nvPr>
            <p:ph idx="1"/>
          </p:nvPr>
        </p:nvSpPr>
        <p:spPr/>
        <p:txBody>
          <a:bodyPr/>
          <a:lstStyle/>
          <a:p>
            <a:r>
              <a:rPr lang="en-US" dirty="0"/>
              <a:t>Synergy student management system and REACH excel file</a:t>
            </a:r>
          </a:p>
          <a:p>
            <a:pPr lvl="1"/>
            <a:r>
              <a:rPr lang="en-US" dirty="0"/>
              <a:t>Students flagged in the system by REACH staff</a:t>
            </a:r>
          </a:p>
          <a:p>
            <a:pPr lvl="1"/>
            <a:r>
              <a:rPr lang="en-US" dirty="0"/>
              <a:t>Students added to excel file as they are identified</a:t>
            </a:r>
          </a:p>
          <a:p>
            <a:endParaRPr lang="en-US" dirty="0"/>
          </a:p>
        </p:txBody>
      </p:sp>
    </p:spTree>
    <p:extLst>
      <p:ext uri="{BB962C8B-B14F-4D97-AF65-F5344CB8AC3E}">
        <p14:creationId xmlns:p14="http://schemas.microsoft.com/office/powerpoint/2010/main" val="318741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920889" y="2257127"/>
            <a:ext cx="10515600" cy="3745157"/>
          </a:xfrm>
          <a:prstGeom prst="rect">
            <a:avLst/>
          </a:prstGeom>
        </p:spPr>
      </p:pic>
    </p:spTree>
    <p:extLst>
      <p:ext uri="{BB962C8B-B14F-4D97-AF65-F5344CB8AC3E}">
        <p14:creationId xmlns:p14="http://schemas.microsoft.com/office/powerpoint/2010/main" val="2986100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61110" y="3500158"/>
            <a:ext cx="3086100" cy="2762250"/>
          </a:xfrm>
          <a:prstGeom prst="rect">
            <a:avLst/>
          </a:prstGeom>
        </p:spPr>
      </p:pic>
      <p:pic>
        <p:nvPicPr>
          <p:cNvPr id="4" name="Picture 3"/>
          <p:cNvPicPr>
            <a:picLocks noChangeAspect="1"/>
          </p:cNvPicPr>
          <p:nvPr/>
        </p:nvPicPr>
        <p:blipFill rotWithShape="1">
          <a:blip r:embed="rId3"/>
          <a:srcRect b="82264"/>
          <a:stretch/>
        </p:blipFill>
        <p:spPr>
          <a:xfrm>
            <a:off x="217842" y="1922904"/>
            <a:ext cx="11734800" cy="510195"/>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663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Roll-Over data</a:t>
            </a:r>
          </a:p>
        </p:txBody>
      </p:sp>
      <p:sp>
        <p:nvSpPr>
          <p:cNvPr id="3" name="Content Placeholder 2"/>
          <p:cNvSpPr>
            <a:spLocks noGrp="1"/>
          </p:cNvSpPr>
          <p:nvPr>
            <p:ph idx="1"/>
          </p:nvPr>
        </p:nvSpPr>
        <p:spPr/>
        <p:txBody>
          <a:bodyPr/>
          <a:lstStyle/>
          <a:p>
            <a:r>
              <a:rPr lang="en-US" dirty="0"/>
              <a:t>Previously identified students from last school year are rolled over and coded with a “Z”</a:t>
            </a:r>
          </a:p>
          <a:p>
            <a:r>
              <a:rPr lang="en-US" dirty="0"/>
              <a:t>Staff pulls a Query for this code</a:t>
            </a:r>
          </a:p>
          <a:p>
            <a:r>
              <a:rPr lang="en-US" dirty="0"/>
              <a:t>Those families/youth are contacted to either remove from the lists or re-enroll for the new school year</a:t>
            </a:r>
          </a:p>
        </p:txBody>
      </p:sp>
    </p:spTree>
    <p:extLst>
      <p:ext uri="{BB962C8B-B14F-4D97-AF65-F5344CB8AC3E}">
        <p14:creationId xmlns:p14="http://schemas.microsoft.com/office/powerpoint/2010/main" val="115223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a:t>
            </a:fld>
            <a:endParaRPr lang="en-US" dirty="0" smtClean="0"/>
          </a:p>
        </p:txBody>
      </p:sp>
      <p:sp>
        <p:nvSpPr>
          <p:cNvPr id="4" name="Content Placeholder 3"/>
          <p:cNvSpPr>
            <a:spLocks noGrp="1"/>
          </p:cNvSpPr>
          <p:nvPr>
            <p:ph sz="half" idx="1"/>
          </p:nvPr>
        </p:nvSpPr>
        <p:spPr/>
        <p:txBody>
          <a:bodyPr/>
          <a:lstStyle/>
          <a:p>
            <a:pPr marL="388620" indent="-342900">
              <a:buFont typeface="Arial" charset="0"/>
              <a:buChar char="•"/>
            </a:pPr>
            <a:r>
              <a:rPr lang="en-US" dirty="0" smtClean="0"/>
              <a:t>Be able to understand your district’s data and create a plan for reliable submissions</a:t>
            </a:r>
          </a:p>
          <a:p>
            <a:pPr marL="388620" indent="-342900">
              <a:buFont typeface="Arial" charset="0"/>
              <a:buChar char="•"/>
            </a:pPr>
            <a:r>
              <a:rPr lang="en-US" dirty="0" smtClean="0"/>
              <a:t>Understand the heightened coordination between Title I and McKinney-Vento at the local level and how this assists your district in meeting the needs of students experiencing homelessness</a:t>
            </a:r>
          </a:p>
          <a:p>
            <a:pPr marL="388620" indent="-342900">
              <a:buFont typeface="Arial" charset="0"/>
              <a:buChar char="•"/>
            </a:pPr>
            <a:r>
              <a:rPr lang="en-US" dirty="0" smtClean="0"/>
              <a:t>Understand the new preschool regulations and how they relate to your role in serving young children experiencing homelessness</a:t>
            </a:r>
          </a:p>
          <a:p>
            <a:pPr marL="388620" indent="-342900">
              <a:buFont typeface="Arial" charset="0"/>
              <a:buChar char="•"/>
            </a:pPr>
            <a:r>
              <a:rPr lang="en-US" dirty="0" smtClean="0"/>
              <a:t>Understand the role the Consolidated State Plan plays in directing the work at the state and local level and provide meaningful feedback</a:t>
            </a:r>
          </a:p>
          <a:p>
            <a:pPr marL="388620" indent="-342900">
              <a:buFont typeface="Arial" charset="0"/>
              <a:buChar char="•"/>
            </a:pPr>
            <a:r>
              <a:rPr lang="en-US" dirty="0" smtClean="0"/>
              <a:t>Know how to access information that will assist you in your role</a:t>
            </a:r>
          </a:p>
        </p:txBody>
      </p:sp>
    </p:spTree>
    <p:extLst>
      <p:ext uri="{BB962C8B-B14F-4D97-AF65-F5344CB8AC3E}">
        <p14:creationId xmlns:p14="http://schemas.microsoft.com/office/powerpoint/2010/main" val="3307293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t>
            </a:r>
          </a:p>
        </p:txBody>
      </p:sp>
      <p:sp>
        <p:nvSpPr>
          <p:cNvPr id="3" name="Content Placeholder 2"/>
          <p:cNvSpPr>
            <a:spLocks noGrp="1"/>
          </p:cNvSpPr>
          <p:nvPr>
            <p:ph idx="1"/>
          </p:nvPr>
        </p:nvSpPr>
        <p:spPr/>
        <p:txBody>
          <a:bodyPr/>
          <a:lstStyle/>
          <a:p>
            <a:r>
              <a:rPr lang="en-US" dirty="0"/>
              <a:t>School numbers are monitored quarterly with 10% rule being used to identify which schools need some additional training and support</a:t>
            </a:r>
          </a:p>
          <a:p>
            <a:r>
              <a:rPr lang="en-US" dirty="0"/>
              <a:t>All youth/families given a survey regarding school based response and support to identify schools needing some additional training and support </a:t>
            </a:r>
          </a:p>
        </p:txBody>
      </p:sp>
    </p:spTree>
    <p:extLst>
      <p:ext uri="{BB962C8B-B14F-4D97-AF65-F5344CB8AC3E}">
        <p14:creationId xmlns:p14="http://schemas.microsoft.com/office/powerpoint/2010/main" val="368748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0371" y="903643"/>
            <a:ext cx="10466367" cy="4926950"/>
          </a:xfrm>
          <a:prstGeom prst="rect">
            <a:avLst/>
          </a:prstGeom>
        </p:spPr>
      </p:pic>
    </p:spTree>
    <p:extLst>
      <p:ext uri="{BB962C8B-B14F-4D97-AF65-F5344CB8AC3E}">
        <p14:creationId xmlns:p14="http://schemas.microsoft.com/office/powerpoint/2010/main" val="81438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Data, Data Conclusions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32</a:t>
            </a:fld>
            <a:endParaRPr lang="en-US" dirty="0" smtClean="0"/>
          </a:p>
        </p:txBody>
      </p:sp>
      <p:sp>
        <p:nvSpPr>
          <p:cNvPr id="4" name="Content Placeholder 3"/>
          <p:cNvSpPr>
            <a:spLocks noGrp="1"/>
          </p:cNvSpPr>
          <p:nvPr>
            <p:ph sz="half" idx="1"/>
          </p:nvPr>
        </p:nvSpPr>
        <p:spPr/>
        <p:txBody>
          <a:bodyPr/>
          <a:lstStyle/>
          <a:p>
            <a:pPr marL="388620" indent="-342900">
              <a:buFont typeface="Arial" charset="0"/>
              <a:buChar char="•"/>
            </a:pPr>
            <a:r>
              <a:rPr lang="en-US" dirty="0" smtClean="0"/>
              <a:t>Questions? </a:t>
            </a:r>
          </a:p>
          <a:p>
            <a:pPr marL="388620" indent="-342900">
              <a:buFont typeface="Arial" charset="0"/>
              <a:buChar char="•"/>
            </a:pPr>
            <a:r>
              <a:rPr lang="en-US" dirty="0" smtClean="0"/>
              <a:t>Think about next steps</a:t>
            </a:r>
          </a:p>
          <a:p>
            <a:pPr marL="388620" indent="-342900">
              <a:buFont typeface="Arial" charset="0"/>
              <a:buChar char="•"/>
            </a:pPr>
            <a:r>
              <a:rPr lang="en-US" dirty="0" smtClean="0"/>
              <a:t>Support from the State</a:t>
            </a:r>
          </a:p>
          <a:p>
            <a:pPr marL="1165860" lvl="1" indent="-342900">
              <a:buFont typeface="Arial" charset="0"/>
              <a:buChar char="•"/>
            </a:pPr>
            <a:r>
              <a:rPr lang="en-US" dirty="0" smtClean="0"/>
              <a:t>Will be working with IMS to disseminate information</a:t>
            </a:r>
          </a:p>
          <a:p>
            <a:pPr marL="1165860" lvl="1" indent="-342900">
              <a:buFont typeface="Arial" charset="0"/>
              <a:buChar char="•"/>
            </a:pPr>
            <a:r>
              <a:rPr lang="en-US" dirty="0" smtClean="0"/>
              <a:t>Coordination to assure LAMs receive the same information</a:t>
            </a:r>
          </a:p>
          <a:p>
            <a:pPr marL="1165860" lvl="1" indent="-342900">
              <a:buFont typeface="Arial" charset="0"/>
              <a:buChar char="•"/>
            </a:pPr>
            <a:r>
              <a:rPr lang="en-US" dirty="0" smtClean="0"/>
              <a:t>Will be creating benchmarks for state to meet data requirements </a:t>
            </a:r>
            <a:endParaRPr lang="en-US" dirty="0"/>
          </a:p>
        </p:txBody>
      </p:sp>
    </p:spTree>
    <p:extLst>
      <p:ext uri="{BB962C8B-B14F-4D97-AF65-F5344CB8AC3E}">
        <p14:creationId xmlns:p14="http://schemas.microsoft.com/office/powerpoint/2010/main" val="194759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Up, Stand Up, Pair Up</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33</a:t>
            </a:fld>
            <a:endParaRPr lang="en-US" dirty="0" smtClean="0"/>
          </a:p>
        </p:txBody>
      </p:sp>
      <p:sp>
        <p:nvSpPr>
          <p:cNvPr id="4" name="Content Placeholder 3"/>
          <p:cNvSpPr>
            <a:spLocks noGrp="1"/>
          </p:cNvSpPr>
          <p:nvPr>
            <p:ph sz="half" idx="1"/>
          </p:nvPr>
        </p:nvSpPr>
        <p:spPr/>
        <p:txBody>
          <a:bodyPr>
            <a:normAutofit/>
          </a:bodyPr>
          <a:lstStyle/>
          <a:p>
            <a:pPr marL="388620" indent="-342900">
              <a:buFont typeface="Arial" panose="020B0604020202020204" pitchFamily="34" charset="0"/>
              <a:buChar char="•"/>
            </a:pPr>
            <a:r>
              <a:rPr lang="en-US" sz="4000" dirty="0" smtClean="0"/>
              <a:t>Find 5 people to talk to </a:t>
            </a:r>
          </a:p>
          <a:p>
            <a:pPr marL="388620" indent="-342900">
              <a:buFont typeface="Arial" panose="020B0604020202020204" pitchFamily="34" charset="0"/>
              <a:buChar char="•"/>
            </a:pPr>
            <a:r>
              <a:rPr lang="en-US" sz="4000" dirty="0" smtClean="0"/>
              <a:t>What is your district’s procedure for assuring students are rolled over correctly? Or, if you aren’t sure, what are some ideas you’ve gotten today that you can utilize in your district?</a:t>
            </a:r>
            <a:endParaRPr lang="en-US" sz="4000" dirty="0"/>
          </a:p>
        </p:txBody>
      </p:sp>
    </p:spTree>
    <p:extLst>
      <p:ext uri="{BB962C8B-B14F-4D97-AF65-F5344CB8AC3E}">
        <p14:creationId xmlns:p14="http://schemas.microsoft.com/office/powerpoint/2010/main" val="3671847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New Provisions Under ESSA</a:t>
            </a:r>
            <a:endParaRPr lang="en-US" dirty="0"/>
          </a:p>
        </p:txBody>
      </p:sp>
      <p:sp>
        <p:nvSpPr>
          <p:cNvPr id="5" name="Title 4"/>
          <p:cNvSpPr>
            <a:spLocks noGrp="1"/>
          </p:cNvSpPr>
          <p:nvPr>
            <p:ph type="title"/>
          </p:nvPr>
        </p:nvSpPr>
        <p:spPr/>
        <p:txBody>
          <a:bodyPr/>
          <a:lstStyle/>
          <a:p>
            <a:r>
              <a:rPr lang="en-US" dirty="0" smtClean="0"/>
              <a:t>Title I Set Aside</a:t>
            </a:r>
            <a:endParaRPr lang="en-US" dirty="0"/>
          </a:p>
        </p:txBody>
      </p:sp>
      <p:sp>
        <p:nvSpPr>
          <p:cNvPr id="3" name="Footer Placeholder 2"/>
          <p:cNvSpPr>
            <a:spLocks noGrp="1"/>
          </p:cNvSpPr>
          <p:nvPr>
            <p:ph type="ftr" sz="quarter" idx="4294967295"/>
          </p:nvPr>
        </p:nvSpPr>
        <p:spPr>
          <a:xfrm>
            <a:off x="0" y="6265863"/>
            <a:ext cx="3860800" cy="365125"/>
          </a:xfrm>
        </p:spPr>
        <p:txBody>
          <a:bodyPr/>
          <a:lstStyle/>
          <a:p>
            <a:fld id="{757A2F4E-5D54-B04B-91BD-7E78EE1FE9FD}" type="slidenum">
              <a:rPr lang="en-US" smtClean="0"/>
              <a:pPr/>
              <a:t>34</a:t>
            </a:fld>
            <a:endParaRPr lang="en-US" dirty="0" smtClean="0"/>
          </a:p>
        </p:txBody>
      </p:sp>
    </p:spTree>
    <p:extLst>
      <p:ext uri="{BB962C8B-B14F-4D97-AF65-F5344CB8AC3E}">
        <p14:creationId xmlns:p14="http://schemas.microsoft.com/office/powerpoint/2010/main" val="590244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 Set Aside: Overview and Your Role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35</a:t>
            </a:fld>
            <a:endParaRPr lang="en-US" dirty="0" smtClean="0"/>
          </a:p>
        </p:txBody>
      </p:sp>
      <p:sp>
        <p:nvSpPr>
          <p:cNvPr id="4" name="Content Placeholder 3"/>
          <p:cNvSpPr>
            <a:spLocks noGrp="1"/>
          </p:cNvSpPr>
          <p:nvPr>
            <p:ph sz="half" idx="1"/>
          </p:nvPr>
        </p:nvSpPr>
        <p:spPr/>
        <p:txBody>
          <a:bodyPr>
            <a:normAutofit fontScale="85000" lnSpcReduction="20000"/>
          </a:bodyPr>
          <a:lstStyle/>
          <a:p>
            <a:pPr marL="388620" indent="-342900">
              <a:buFont typeface="Arial" panose="020B0604020202020204" pitchFamily="34" charset="0"/>
              <a:buChar char="•"/>
            </a:pPr>
            <a:r>
              <a:rPr lang="en-US" dirty="0" smtClean="0"/>
              <a:t>What’s a Set Aside? </a:t>
            </a:r>
          </a:p>
          <a:p>
            <a:pPr marL="1165860" lvl="1" indent="-342900">
              <a:buFont typeface="Arial" panose="020B0604020202020204" pitchFamily="34" charset="0"/>
              <a:buChar char="•"/>
            </a:pPr>
            <a:r>
              <a:rPr lang="en-US" dirty="0" smtClean="0"/>
              <a:t>Reservation of Title I funds to address the needs of children and youth experiencing homelessness</a:t>
            </a:r>
          </a:p>
          <a:p>
            <a:pPr marL="1165860" lvl="1" indent="-342900">
              <a:buFont typeface="Arial" panose="020B0604020202020204" pitchFamily="34" charset="0"/>
              <a:buChar char="•"/>
            </a:pPr>
            <a:endParaRPr lang="en-US" dirty="0" smtClean="0"/>
          </a:p>
          <a:p>
            <a:pPr marL="388620" indent="-342900">
              <a:buFont typeface="Arial" panose="020B0604020202020204" pitchFamily="34" charset="0"/>
              <a:buChar char="•"/>
            </a:pPr>
            <a:r>
              <a:rPr lang="en-US" dirty="0" smtClean="0"/>
              <a:t>MV students are automatically eligible for Title I services, regardless of if their school receives Title I funds (ESEA section 1115</a:t>
            </a:r>
            <a:r>
              <a:rPr lang="mr-IN" dirty="0" smtClean="0"/>
              <a:t>(</a:t>
            </a:r>
            <a:r>
              <a:rPr lang="mr-IN" dirty="0" err="1" smtClean="0"/>
              <a:t>c</a:t>
            </a:r>
            <a:r>
              <a:rPr lang="mr-IN" dirty="0" smtClean="0"/>
              <a:t>)</a:t>
            </a:r>
            <a:r>
              <a:rPr lang="en-US" dirty="0" smtClean="0"/>
              <a:t>(2)(E)</a:t>
            </a:r>
          </a:p>
          <a:p>
            <a:pPr marL="1165860" lvl="1" indent="-342900">
              <a:buFont typeface="Arial" panose="020B0604020202020204" pitchFamily="34" charset="0"/>
              <a:buChar char="•"/>
            </a:pPr>
            <a:r>
              <a:rPr lang="en-US" dirty="0" smtClean="0"/>
              <a:t>Over 90% of schools receive Title I Funds, only 22% receive MV grant*</a:t>
            </a:r>
          </a:p>
          <a:p>
            <a:pPr marL="1165860" lvl="1" indent="-342900">
              <a:buFont typeface="Arial" panose="020B0604020202020204" pitchFamily="34" charset="0"/>
              <a:buChar char="•"/>
            </a:pPr>
            <a:r>
              <a:rPr lang="en-US" dirty="0" smtClean="0"/>
              <a:t>Colorado has 16 </a:t>
            </a:r>
            <a:r>
              <a:rPr lang="en-US" dirty="0" err="1" smtClean="0"/>
              <a:t>subgrantees</a:t>
            </a:r>
            <a:r>
              <a:rPr lang="en-US" dirty="0" smtClean="0"/>
              <a:t> (14 districts and 2 BOCES)</a:t>
            </a:r>
          </a:p>
          <a:p>
            <a:pPr lvl="1" indent="0">
              <a:buNone/>
            </a:pPr>
            <a:endParaRPr lang="en-US" dirty="0" smtClean="0"/>
          </a:p>
          <a:p>
            <a:pPr marL="388620" indent="-342900">
              <a:buFont typeface="Arial" panose="020B0604020202020204" pitchFamily="34" charset="0"/>
              <a:buChar char="•"/>
            </a:pPr>
            <a:r>
              <a:rPr lang="en-US" dirty="0" smtClean="0"/>
              <a:t>Guidance from NCHE on determining set asides</a:t>
            </a:r>
          </a:p>
          <a:p>
            <a:pPr marL="1165860" lvl="1" indent="-342900">
              <a:buFont typeface="Arial" panose="020B0604020202020204" pitchFamily="34" charset="0"/>
              <a:buChar char="•"/>
            </a:pPr>
            <a:r>
              <a:rPr lang="en-US" dirty="0">
                <a:hlinkClick r:id="rId4"/>
              </a:rPr>
              <a:t>https://</a:t>
            </a:r>
            <a:r>
              <a:rPr lang="en-US" dirty="0" smtClean="0">
                <a:hlinkClick r:id="rId4"/>
              </a:rPr>
              <a:t>nche.ed.gov/downloads/briefs/titlei.pdf</a:t>
            </a:r>
            <a:endParaRPr lang="en-US" dirty="0" smtClean="0"/>
          </a:p>
          <a:p>
            <a:pPr marL="388620" indent="-342900">
              <a:buFont typeface="Arial" panose="020B0604020202020204" pitchFamily="34" charset="0"/>
              <a:buChar char="•"/>
            </a:pPr>
            <a:endParaRPr lang="en-US" dirty="0" smtClean="0"/>
          </a:p>
          <a:p>
            <a:pPr marL="388620" indent="-342900">
              <a:buFont typeface="Arial" panose="020B0604020202020204" pitchFamily="34" charset="0"/>
              <a:buChar char="•"/>
            </a:pPr>
            <a:endParaRPr lang="en-US" dirty="0"/>
          </a:p>
          <a:p>
            <a:pPr marL="388620" indent="-342900">
              <a:buFont typeface="Arial" panose="020B0604020202020204" pitchFamily="34" charset="0"/>
              <a:buChar char="•"/>
            </a:pPr>
            <a:endParaRPr lang="en-US" dirty="0" smtClean="0"/>
          </a:p>
          <a:p>
            <a:endParaRPr lang="en-US" sz="1100" dirty="0" smtClean="0"/>
          </a:p>
          <a:p>
            <a:endParaRPr lang="en-US" sz="1100" dirty="0" smtClean="0"/>
          </a:p>
          <a:p>
            <a:r>
              <a:rPr lang="en-US" sz="1100" dirty="0"/>
              <a:t>*National Center for Homeless Education. (2013). Education for Homeless Children and Youths Program data collection summary. Greensboro, NC: National Center for Homeless Education. Retrieved from http://center.serve.org/ </a:t>
            </a:r>
            <a:r>
              <a:rPr lang="en-US" sz="1100" dirty="0" err="1"/>
              <a:t>nche</a:t>
            </a:r>
            <a:r>
              <a:rPr lang="en-US" sz="1100" dirty="0"/>
              <a:t>/downloads/data-comp-0910-1112.pdf</a:t>
            </a:r>
            <a:endParaRPr lang="en-US" sz="1100" dirty="0" smtClean="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74190806"/>
      </p:ext>
    </p:extLst>
  </p:cSld>
  <p:clrMapOvr>
    <a:masterClrMapping/>
  </p:clrMapOvr>
  <mc:AlternateContent xmlns:mc="http://schemas.openxmlformats.org/markup-compatibility/2006" xmlns:p14="http://schemas.microsoft.com/office/powerpoint/2010/main">
    <mc:Choice Requires="p14">
      <p:transition spd="slow" p14:dur="2000" advTm="664"/>
    </mc:Choice>
    <mc:Fallback xmlns="">
      <p:transition spd="slow" advTm="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for Title I, Part A of ESEA Under ESSA (2017-2018)</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36</a:t>
            </a:fld>
            <a:endParaRPr lang="en-US" dirty="0" smtClean="0"/>
          </a:p>
        </p:txBody>
      </p:sp>
      <p:sp>
        <p:nvSpPr>
          <p:cNvPr id="4" name="Content Placeholder 3"/>
          <p:cNvSpPr>
            <a:spLocks noGrp="1"/>
          </p:cNvSpPr>
          <p:nvPr>
            <p:ph sz="half" idx="1"/>
          </p:nvPr>
        </p:nvSpPr>
        <p:spPr/>
        <p:txBody>
          <a:bodyPr>
            <a:normAutofit fontScale="92500" lnSpcReduction="10000"/>
          </a:bodyPr>
          <a:lstStyle/>
          <a:p>
            <a:pPr marL="388620" indent="-342900">
              <a:buFont typeface="Arial" charset="0"/>
              <a:buChar char="•"/>
            </a:pPr>
            <a:r>
              <a:rPr lang="en-US" dirty="0" smtClean="0"/>
              <a:t>State must include in its Title I State plan a description of how the plan is coordinated with the McKinney-Vento Act (ESEA Section 1115</a:t>
            </a:r>
            <a:r>
              <a:rPr lang="mr-IN" dirty="0" smtClean="0"/>
              <a:t>(</a:t>
            </a:r>
            <a:r>
              <a:rPr lang="mr-IN" dirty="0" err="1" smtClean="0"/>
              <a:t>c</a:t>
            </a:r>
            <a:r>
              <a:rPr lang="mr-IN" dirty="0" smtClean="0"/>
              <a:t>)</a:t>
            </a:r>
            <a:r>
              <a:rPr lang="de-DE" dirty="0" smtClean="0"/>
              <a:t>(2)(E))</a:t>
            </a:r>
          </a:p>
          <a:p>
            <a:pPr marL="388620" indent="-342900">
              <a:buFont typeface="Arial" charset="0"/>
              <a:buChar char="•"/>
            </a:pPr>
            <a:r>
              <a:rPr lang="en-US" dirty="0" smtClean="0"/>
              <a:t>LEA receiving Title I, Part A funds must include in its local plan a description of how the plan is coordinated with the McKinney-Vento Act and describe the services provided to homeless (ESEA sections 1112(a)(1)(B) and (b)(6))</a:t>
            </a:r>
          </a:p>
          <a:p>
            <a:pPr marL="388620" indent="-342900">
              <a:buFont typeface="Arial" charset="0"/>
              <a:buChar char="•"/>
            </a:pPr>
            <a:r>
              <a:rPr lang="en-US" dirty="0" smtClean="0"/>
              <a:t>LEA must reserve sufficient Title I funds to provide services to homeless students who attend non-Title I schools that are comparable to those provided to students in Title I schools (ESEA 1113</a:t>
            </a:r>
            <a:r>
              <a:rPr lang="mr-IN" dirty="0" smtClean="0"/>
              <a:t>(</a:t>
            </a:r>
            <a:r>
              <a:rPr lang="mr-IN" dirty="0" err="1" smtClean="0"/>
              <a:t>c</a:t>
            </a:r>
            <a:r>
              <a:rPr lang="mr-IN" dirty="0" smtClean="0"/>
              <a:t>)</a:t>
            </a:r>
            <a:r>
              <a:rPr lang="en-US" dirty="0" smtClean="0"/>
              <a:t>(3)(A))</a:t>
            </a:r>
          </a:p>
          <a:p>
            <a:pPr marL="388620" indent="-342900">
              <a:buFont typeface="Arial" charset="0"/>
              <a:buChar char="•"/>
            </a:pPr>
            <a:r>
              <a:rPr lang="en-US" dirty="0" smtClean="0"/>
              <a:t>LEA plans should include a a description of the method used for determining the amount reserved, whether by needs assessment or some other method and how the liaison was consulted or involved in determining the set-aside (U.S. ED Guidance, G8)*</a:t>
            </a:r>
          </a:p>
          <a:p>
            <a:pPr marL="388620" indent="-342900">
              <a:buFont typeface="Arial" charset="0"/>
              <a:buChar char="•"/>
            </a:pPr>
            <a:endParaRPr lang="en-US" dirty="0"/>
          </a:p>
          <a:p>
            <a:r>
              <a:rPr lang="en-US" sz="1000" dirty="0" smtClean="0">
                <a:solidFill>
                  <a:schemeClr val="tx1"/>
                </a:solidFill>
              </a:rPr>
              <a:t>U.S. Department of Education. (2016). Education for Homeless Children and Youths Program Non-Regulatory Guidance: Title VII-B of the McKinney-Vento Homeless Assistance Act, as amended by the Every Student Succeeds Act. Washington D.C.: U.S. Department of Education. </a:t>
            </a:r>
            <a:r>
              <a:rPr lang="en-US" sz="1000" dirty="0">
                <a:solidFill>
                  <a:schemeClr val="tx1"/>
                </a:solidFill>
              </a:rPr>
              <a:t>Retrieved from: https://</a:t>
            </a:r>
            <a:r>
              <a:rPr lang="en-US" sz="1000" dirty="0" smtClean="0">
                <a:solidFill>
                  <a:schemeClr val="tx1"/>
                </a:solidFill>
              </a:rPr>
              <a:t>www2.ed.gov/policy/</a:t>
            </a:r>
            <a:r>
              <a:rPr lang="en-US" sz="1000" dirty="0" err="1" smtClean="0">
                <a:solidFill>
                  <a:schemeClr val="tx1"/>
                </a:solidFill>
              </a:rPr>
              <a:t>elsec</a:t>
            </a:r>
            <a:r>
              <a:rPr lang="en-US" sz="1000" dirty="0" smtClean="0">
                <a:solidFill>
                  <a:schemeClr val="tx1"/>
                </a:solidFill>
              </a:rPr>
              <a:t>/leg/</a:t>
            </a:r>
            <a:r>
              <a:rPr lang="en-US" sz="1000" dirty="0" err="1" smtClean="0">
                <a:solidFill>
                  <a:schemeClr val="tx1"/>
                </a:solidFill>
              </a:rPr>
              <a:t>essa</a:t>
            </a:r>
            <a:r>
              <a:rPr lang="en-US" sz="1000" dirty="0" smtClean="0">
                <a:solidFill>
                  <a:schemeClr val="tx1"/>
                </a:solidFill>
              </a:rPr>
              <a:t>/160240ehcyguidance072716.pdf</a:t>
            </a:r>
            <a:r>
              <a:rPr lang="en-US" sz="1000" dirty="0"/>
              <a:t> </a:t>
            </a:r>
            <a:endParaRPr lang="en-US" sz="1000" dirty="0" smtClean="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01154870"/>
      </p:ext>
    </p:extLst>
  </p:cSld>
  <p:clrMapOvr>
    <a:masterClrMapping/>
  </p:clrMapOvr>
  <mc:AlternateContent xmlns:mc="http://schemas.openxmlformats.org/markup-compatibility/2006" xmlns:p14="http://schemas.microsoft.com/office/powerpoint/2010/main">
    <mc:Choice Requires="p14">
      <p:transition spd="slow" p14:dur="2000" advTm="7483"/>
    </mc:Choice>
    <mc:Fallback xmlns="">
      <p:transition spd="slow" advTm="7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 Set Aside </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4" name="Content Placeholder 3"/>
          <p:cNvSpPr>
            <a:spLocks noGrp="1"/>
          </p:cNvSpPr>
          <p:nvPr>
            <p:ph sz="half" idx="1"/>
          </p:nvPr>
        </p:nvSpPr>
        <p:spPr/>
        <p:txBody>
          <a:bodyPr>
            <a:normAutofit fontScale="92500"/>
          </a:bodyPr>
          <a:lstStyle/>
          <a:p>
            <a:r>
              <a:rPr lang="en-US" dirty="0" smtClean="0"/>
              <a:t>Strategies may include:</a:t>
            </a:r>
          </a:p>
          <a:p>
            <a:pPr marL="502920" indent="-457200">
              <a:buAutoNum type="arabicPeriod"/>
            </a:pPr>
            <a:r>
              <a:rPr lang="en-US" dirty="0" smtClean="0"/>
              <a:t>Look at homeless student enrollment averages or trends in the district over a two- or three-year period and average the per-pupil cost of providing Title I-funded services in the the current fiscal year and multiplying those two numbers (U.S. ED Guidance)*</a:t>
            </a:r>
          </a:p>
          <a:p>
            <a:pPr marL="502920" indent="-457200">
              <a:buAutoNum type="arabicPeriod"/>
            </a:pPr>
            <a:r>
              <a:rPr lang="en-US" dirty="0" smtClean="0"/>
              <a:t>Determining a percentage of Title I, Part A funds for the homeless set-aside (NCHE)**</a:t>
            </a:r>
          </a:p>
          <a:p>
            <a:pPr marL="502920" indent="-457200">
              <a:buAutoNum type="arabicPeriod"/>
            </a:pPr>
            <a:r>
              <a:rPr lang="en-US" dirty="0" smtClean="0"/>
              <a:t>Matching the amount of the McKinney-Vento </a:t>
            </a:r>
            <a:r>
              <a:rPr lang="en-US" dirty="0" err="1" smtClean="0"/>
              <a:t>subgrant</a:t>
            </a:r>
            <a:r>
              <a:rPr lang="en-US" dirty="0" smtClean="0"/>
              <a:t> dollars received by the LEA, if applicable (NCHE)**</a:t>
            </a:r>
          </a:p>
          <a:p>
            <a:pPr marL="502920" indent="-457200">
              <a:buAutoNum type="arabicPeriod"/>
            </a:pPr>
            <a:r>
              <a:rPr lang="en-US" dirty="0" smtClean="0"/>
              <a:t>Adjusting previous set-aside amounts based on past set-aside expenditures and trend data such as the number of homeless students identified, academic outcomes, and educationally related needs identified (NCHE)**</a:t>
            </a:r>
            <a:endParaRPr lang="en-US" dirty="0"/>
          </a:p>
          <a:p>
            <a:r>
              <a:rPr lang="en-US" sz="1000" dirty="0" smtClean="0">
                <a:solidFill>
                  <a:schemeClr val="tx1"/>
                </a:solidFill>
              </a:rPr>
              <a:t>*U.S</a:t>
            </a:r>
            <a:r>
              <a:rPr lang="en-US" sz="1000" dirty="0">
                <a:solidFill>
                  <a:schemeClr val="tx1"/>
                </a:solidFill>
              </a:rPr>
              <a:t>. Department of Education. (2016). Education for Homeless Children and Youths Program Non-Regulatory Guidance: Title VII-B of the McKinney-Vento Homeless Assistance Act, as amended by the Every Student Succeeds Act. Washington D.C.: U.S. Department of Education. Retrieved from: https://</a:t>
            </a:r>
            <a:r>
              <a:rPr lang="en-US" sz="1000" dirty="0" smtClean="0">
                <a:solidFill>
                  <a:schemeClr val="tx1"/>
                </a:solidFill>
              </a:rPr>
              <a:t>www2.ed.gov/policy/elsec/leg/essa/160240ehcyguidance072716.pdf</a:t>
            </a:r>
          </a:p>
          <a:p>
            <a:r>
              <a:rPr lang="en-US" sz="1000" dirty="0" smtClean="0"/>
              <a:t>**National </a:t>
            </a:r>
            <a:r>
              <a:rPr lang="en-US" sz="1000" dirty="0"/>
              <a:t>Center for Homeless Education. (2014). Serving Students Experiencing Homelessness Under Title I, Part A. Greensboro, NC: National Center for Homeless Education. Retrieved from https://</a:t>
            </a:r>
            <a:r>
              <a:rPr lang="en-US" sz="1000" dirty="0" err="1"/>
              <a:t>nche.ed.gov</a:t>
            </a:r>
            <a:r>
              <a:rPr lang="en-US" sz="1000" dirty="0"/>
              <a:t>/downloads/briefs/</a:t>
            </a:r>
            <a:r>
              <a:rPr lang="en-US" sz="1000" dirty="0" err="1"/>
              <a:t>titlei.pdf</a:t>
            </a:r>
            <a:endParaRPr lang="en-US" sz="1000" dirty="0">
              <a:solidFill>
                <a:schemeClr val="tx1"/>
              </a:solidFill>
            </a:endParaRPr>
          </a:p>
          <a:p>
            <a:endParaRPr lang="en-US" sz="1200" dirty="0">
              <a:solidFill>
                <a:schemeClr val="tx1"/>
              </a:solidFill>
            </a:endParaRPr>
          </a:p>
          <a:p>
            <a:endParaRPr lang="en-US" sz="1200" dirty="0" smtClean="0"/>
          </a:p>
        </p:txBody>
      </p:sp>
    </p:spTree>
    <p:extLst>
      <p:ext uri="{BB962C8B-B14F-4D97-AF65-F5344CB8AC3E}">
        <p14:creationId xmlns:p14="http://schemas.microsoft.com/office/powerpoint/2010/main" val="875525845"/>
      </p:ext>
    </p:extLst>
  </p:cSld>
  <p:clrMapOvr>
    <a:masterClrMapping/>
  </p:clrMapOvr>
  <mc:AlternateContent xmlns:mc="http://schemas.openxmlformats.org/markup-compatibility/2006" xmlns:p14="http://schemas.microsoft.com/office/powerpoint/2010/main">
    <mc:Choice Requires="p14">
      <p:transition spd="slow" p14:dur="2000" advTm="2296"/>
    </mc:Choice>
    <mc:Fallback xmlns="">
      <p:transition spd="slow" advTm="2296"/>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Uses and Supplanting</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38</a:t>
            </a:fld>
            <a:endParaRPr lang="en-US" dirty="0" smtClean="0"/>
          </a:p>
        </p:txBody>
      </p:sp>
      <p:sp>
        <p:nvSpPr>
          <p:cNvPr id="4" name="Content Placeholder 3"/>
          <p:cNvSpPr>
            <a:spLocks noGrp="1"/>
          </p:cNvSpPr>
          <p:nvPr>
            <p:ph sz="half" idx="1"/>
          </p:nvPr>
        </p:nvSpPr>
        <p:spPr/>
        <p:txBody>
          <a:bodyPr/>
          <a:lstStyle/>
          <a:p>
            <a:pPr marL="388620" indent="-342900">
              <a:buFont typeface="Arial" panose="020B0604020202020204" pitchFamily="34" charset="0"/>
              <a:buChar char="•"/>
            </a:pPr>
            <a:r>
              <a:rPr lang="en-US" dirty="0" smtClean="0"/>
              <a:t>Uses should include those designed to assist homeless students with meeting state academic standards or to help them effectively take advantage of educational opportunities. </a:t>
            </a:r>
          </a:p>
          <a:p>
            <a:pPr marL="388620" indent="-342900">
              <a:buFont typeface="Arial" panose="020B0604020202020204" pitchFamily="34" charset="0"/>
              <a:buChar char="•"/>
            </a:pPr>
            <a:r>
              <a:rPr lang="en-US" dirty="0" smtClean="0"/>
              <a:t>All other sources must be exhausted before utilizing the Title I, Part A set aside</a:t>
            </a:r>
          </a:p>
          <a:p>
            <a:pPr marL="1165860" lvl="1" indent="-342900">
              <a:buFont typeface="Arial" panose="020B0604020202020204" pitchFamily="34" charset="0"/>
              <a:buChar char="•"/>
            </a:pPr>
            <a:r>
              <a:rPr lang="en-US" dirty="0" smtClean="0"/>
              <a:t>If the activity is provided to non-homeless students by district or community partnerships, federal funds may not be utilized (supplanting)</a:t>
            </a:r>
          </a:p>
          <a:p>
            <a:pPr marL="1543050" lvl="3" indent="-342900">
              <a:buFont typeface="Arial" panose="020B0604020202020204" pitchFamily="34" charset="0"/>
              <a:buChar char="•"/>
            </a:pPr>
            <a:r>
              <a:rPr lang="en-US" dirty="0" smtClean="0"/>
              <a:t>Example: If a district has a nonprofit that provides AP test fees for economically disadvantaged students, the district cannot use Title I funds for this. </a:t>
            </a:r>
          </a:p>
          <a:p>
            <a:pPr marL="1543050" lvl="3" indent="-342900">
              <a:buFont typeface="Arial" panose="020B0604020202020204" pitchFamily="34" charset="0"/>
              <a:buChar char="•"/>
            </a:pPr>
            <a:r>
              <a:rPr lang="en-US" dirty="0"/>
              <a:t>Federal funds cannot be used to supplant—take the place of, replace—the state and local funds used to offer those programs and services.</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4927671"/>
      </p:ext>
    </p:extLst>
  </p:cSld>
  <p:clrMapOvr>
    <a:masterClrMapping/>
  </p:clrMapOvr>
  <mc:AlternateContent xmlns:mc="http://schemas.openxmlformats.org/markup-compatibility/2006" xmlns:p14="http://schemas.microsoft.com/office/powerpoint/2010/main">
    <mc:Choice Requires="p14">
      <p:transition spd="slow" p14:dur="2000" advTm="643"/>
    </mc:Choice>
    <mc:Fallback xmlns="">
      <p:transition spd="slow" advTm="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Process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39</a:t>
            </a:fld>
            <a:endParaRPr lang="en-US" dirty="0" smtClean="0"/>
          </a:p>
        </p:txBody>
      </p:sp>
      <p:sp>
        <p:nvSpPr>
          <p:cNvPr id="4" name="Content Placeholder 3"/>
          <p:cNvSpPr>
            <a:spLocks noGrp="1"/>
          </p:cNvSpPr>
          <p:nvPr>
            <p:ph sz="half" idx="1"/>
          </p:nvPr>
        </p:nvSpPr>
        <p:spPr/>
        <p:txBody>
          <a:bodyPr/>
          <a:lstStyle/>
          <a:p>
            <a:pPr marL="502920" indent="-457200">
              <a:buAutoNum type="arabicPeriod"/>
            </a:pPr>
            <a:r>
              <a:rPr lang="en-US" dirty="0" smtClean="0"/>
              <a:t>Find your Iron Counselor</a:t>
            </a:r>
          </a:p>
          <a:p>
            <a:pPr marL="388620" indent="-342900">
              <a:buFont typeface="Arial" panose="020B0604020202020204" pitchFamily="34" charset="0"/>
              <a:buChar char="•"/>
            </a:pPr>
            <a:r>
              <a:rPr lang="en-US" dirty="0" smtClean="0"/>
              <a:t>Taller person goes first and completes this sentence frame:</a:t>
            </a:r>
          </a:p>
          <a:p>
            <a:pPr marL="1165860" lvl="1" indent="-342900">
              <a:buFont typeface="Arial" panose="020B0604020202020204" pitchFamily="34" charset="0"/>
              <a:buChar char="•"/>
            </a:pPr>
            <a:r>
              <a:rPr lang="en-US" dirty="0" smtClean="0"/>
              <a:t>My district uses its Title I set aside to support MV students by __________________________________________________.</a:t>
            </a:r>
          </a:p>
          <a:p>
            <a:pPr marL="388620" indent="-342900">
              <a:buFont typeface="Arial" panose="020B0604020202020204" pitchFamily="34" charset="0"/>
              <a:buChar char="•"/>
            </a:pPr>
            <a:r>
              <a:rPr lang="en-US" dirty="0" smtClean="0"/>
              <a:t>Shorter person goes second and completes this sentence frame:</a:t>
            </a:r>
          </a:p>
          <a:p>
            <a:pPr marL="1165860" lvl="1" indent="-342900">
              <a:buFont typeface="Arial" panose="020B0604020202020204" pitchFamily="34" charset="0"/>
              <a:buChar char="•"/>
            </a:pPr>
            <a:r>
              <a:rPr lang="en-US" dirty="0" smtClean="0"/>
              <a:t>My district involves the liaison in determining its Title I set aside by __________________________________________________.</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3689154"/>
      </p:ext>
    </p:extLst>
  </p:cSld>
  <p:clrMapOvr>
    <a:masterClrMapping/>
  </p:clrMapOvr>
  <mc:AlternateContent xmlns:mc="http://schemas.openxmlformats.org/markup-compatibility/2006" xmlns:p14="http://schemas.microsoft.com/office/powerpoint/2010/main">
    <mc:Choice Requires="p14">
      <p:transition spd="slow" p14:dur="2000" advTm="2527"/>
    </mc:Choice>
    <mc:Fallback xmlns="">
      <p:transition spd="slow" advTm="2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Your Fellow Superheroes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a:t>
            </a:fld>
            <a:endParaRPr lang="en-US" dirty="0" smtClean="0"/>
          </a:p>
        </p:txBody>
      </p:sp>
      <p:pic>
        <p:nvPicPr>
          <p:cNvPr id="5" name="Content Placeholder 4"/>
          <p:cNvPicPr>
            <a:picLocks noGrp="1" noChangeAspect="1"/>
          </p:cNvPicPr>
          <p:nvPr>
            <p:ph sz="half" idx="1"/>
          </p:nvPr>
        </p:nvPicPr>
        <p:blipFill rotWithShape="1">
          <a:blip r:embed="rId2"/>
          <a:srcRect l="25373" t="17246" r="26279" b="3188"/>
          <a:stretch/>
        </p:blipFill>
        <p:spPr>
          <a:xfrm>
            <a:off x="5299349" y="1795572"/>
            <a:ext cx="4921809" cy="5062428"/>
          </a:xfrm>
          <a:prstGeom prst="rect">
            <a:avLst/>
          </a:prstGeom>
        </p:spPr>
      </p:pic>
      <p:sp>
        <p:nvSpPr>
          <p:cNvPr id="9" name="TextBox 8"/>
          <p:cNvSpPr txBox="1"/>
          <p:nvPr/>
        </p:nvSpPr>
        <p:spPr>
          <a:xfrm>
            <a:off x="0" y="1611106"/>
            <a:ext cx="5572125" cy="3693319"/>
          </a:xfrm>
          <a:prstGeom prst="rect">
            <a:avLst/>
          </a:prstGeom>
          <a:noFill/>
        </p:spPr>
        <p:txBody>
          <a:bodyPr wrap="square" rtlCol="0">
            <a:spAutoFit/>
          </a:bodyPr>
          <a:lstStyle/>
          <a:p>
            <a:endParaRPr lang="en-US" dirty="0" smtClean="0"/>
          </a:p>
          <a:p>
            <a:r>
              <a:rPr lang="en-US" sz="2400" dirty="0" smtClean="0"/>
              <a:t>Rules:</a:t>
            </a:r>
          </a:p>
          <a:p>
            <a:r>
              <a:rPr lang="en-US" sz="2400" dirty="0" smtClean="0"/>
              <a:t>-The four people must be from another district (go network!)</a:t>
            </a:r>
          </a:p>
          <a:p>
            <a:r>
              <a:rPr lang="en-US" sz="2400" dirty="0" smtClean="0"/>
              <a:t>-Introduce yourself, tell your district and your role</a:t>
            </a:r>
          </a:p>
          <a:p>
            <a:r>
              <a:rPr lang="en-US" sz="2400" dirty="0" smtClean="0"/>
              <a:t>-Write the individual’s name in the box </a:t>
            </a:r>
          </a:p>
          <a:p>
            <a:r>
              <a:rPr lang="en-US" sz="2400" dirty="0" smtClean="0"/>
              <a:t>-Once you have found </a:t>
            </a:r>
            <a:r>
              <a:rPr lang="en-US" sz="2400" dirty="0"/>
              <a:t>a</a:t>
            </a:r>
            <a:r>
              <a:rPr lang="en-US" sz="2400" dirty="0" smtClean="0"/>
              <a:t> “Bionic Liaison”, ”Super Director”, “Iron Counselor” and “Amazing Advocate”, please sit back down </a:t>
            </a:r>
            <a:endParaRPr lang="en-US" sz="2400" dirty="0"/>
          </a:p>
        </p:txBody>
      </p:sp>
    </p:spTree>
    <p:extLst>
      <p:ext uri="{BB962C8B-B14F-4D97-AF65-F5344CB8AC3E}">
        <p14:creationId xmlns:p14="http://schemas.microsoft.com/office/powerpoint/2010/main" val="110602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40</a:t>
            </a:fld>
            <a:endParaRPr lang="en-US" dirty="0" smtClean="0"/>
          </a:p>
        </p:txBody>
      </p:sp>
      <p:pic>
        <p:nvPicPr>
          <p:cNvPr id="102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2081" y="2506663"/>
            <a:ext cx="42862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428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Childhood</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4" name="Content Placeholder 3"/>
          <p:cNvSpPr>
            <a:spLocks noGrp="1"/>
          </p:cNvSpPr>
          <p:nvPr>
            <p:ph sz="half" idx="1"/>
          </p:nvPr>
        </p:nvSpPr>
        <p:spPr/>
        <p:txBody>
          <a:bodyPr/>
          <a:lstStyle/>
          <a:p>
            <a:r>
              <a:rPr lang="en-US" dirty="0" smtClean="0"/>
              <a:t>Heather </a:t>
            </a:r>
            <a:r>
              <a:rPr lang="en-US" dirty="0" err="1" smtClean="0"/>
              <a:t>Craiglow</a:t>
            </a:r>
            <a:r>
              <a:rPr lang="en-US" dirty="0" smtClean="0"/>
              <a:t>, CDHS, Head Start Collaboration Office Director</a:t>
            </a:r>
          </a:p>
          <a:p>
            <a:r>
              <a:rPr lang="en-US" dirty="0" smtClean="0"/>
              <a:t>Alberto Torres, Colorado Head Start Association, President</a:t>
            </a:r>
            <a:endParaRPr lang="en-US" dirty="0"/>
          </a:p>
        </p:txBody>
      </p:sp>
    </p:spTree>
    <p:extLst>
      <p:ext uri="{BB962C8B-B14F-4D97-AF65-F5344CB8AC3E}">
        <p14:creationId xmlns:p14="http://schemas.microsoft.com/office/powerpoint/2010/main" val="36169410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Process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42</a:t>
            </a:fld>
            <a:endParaRPr lang="en-US" dirty="0" smtClean="0"/>
          </a:p>
        </p:txBody>
      </p:sp>
      <p:sp>
        <p:nvSpPr>
          <p:cNvPr id="4" name="Content Placeholder 3"/>
          <p:cNvSpPr>
            <a:spLocks noGrp="1"/>
          </p:cNvSpPr>
          <p:nvPr>
            <p:ph sz="half" idx="1"/>
          </p:nvPr>
        </p:nvSpPr>
        <p:spPr/>
        <p:txBody>
          <a:bodyPr/>
          <a:lstStyle/>
          <a:p>
            <a:pPr marL="502920" indent="-457200">
              <a:buAutoNum type="arabicPeriod"/>
            </a:pPr>
            <a:r>
              <a:rPr lang="en-US" dirty="0" smtClean="0"/>
              <a:t>Find your Amazing Advocate partner</a:t>
            </a:r>
          </a:p>
          <a:p>
            <a:pPr marL="502920" indent="-457200">
              <a:buAutoNum type="arabicPeriod"/>
            </a:pPr>
            <a:r>
              <a:rPr lang="en-US" dirty="0" smtClean="0"/>
              <a:t>You choose who goes first</a:t>
            </a:r>
          </a:p>
          <a:p>
            <a:endParaRPr lang="en-US" dirty="0"/>
          </a:p>
          <a:p>
            <a:r>
              <a:rPr lang="en-US" dirty="0" smtClean="0"/>
              <a:t>Each of you share one thing new you learned about early childhood as it relates to students experiencing homelessness. </a:t>
            </a:r>
          </a:p>
          <a:p>
            <a:r>
              <a:rPr lang="en-US" dirty="0" smtClean="0"/>
              <a:t>Each of you share one thing you can (or currently) do to assist students in accessing ECE resources. </a:t>
            </a:r>
          </a:p>
        </p:txBody>
      </p:sp>
    </p:spTree>
    <p:extLst>
      <p:ext uri="{BB962C8B-B14F-4D97-AF65-F5344CB8AC3E}">
        <p14:creationId xmlns:p14="http://schemas.microsoft.com/office/powerpoint/2010/main" val="291536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Consolidated State Plan Review</a:t>
            </a:r>
            <a:endParaRPr lang="en-US" dirty="0"/>
          </a:p>
        </p:txBody>
      </p:sp>
      <p:sp>
        <p:nvSpPr>
          <p:cNvPr id="3" name="Footer Placeholder 2"/>
          <p:cNvSpPr>
            <a:spLocks noGrp="1"/>
          </p:cNvSpPr>
          <p:nvPr>
            <p:ph type="ftr" sz="quarter" idx="4294967295"/>
          </p:nvPr>
        </p:nvSpPr>
        <p:spPr>
          <a:xfrm>
            <a:off x="0" y="6265863"/>
            <a:ext cx="3860800" cy="365125"/>
          </a:xfrm>
        </p:spPr>
        <p:txBody>
          <a:bodyPr/>
          <a:lstStyle/>
          <a:p>
            <a:fld id="{757A2F4E-5D54-B04B-91BD-7E78EE1FE9FD}" type="slidenum">
              <a:rPr lang="en-US" smtClean="0"/>
              <a:pPr/>
              <a:t>43</a:t>
            </a:fld>
            <a:endParaRPr lang="en-US" dirty="0" smtClean="0"/>
          </a:p>
        </p:txBody>
      </p:sp>
    </p:spTree>
    <p:extLst>
      <p:ext uri="{BB962C8B-B14F-4D97-AF65-F5344CB8AC3E}">
        <p14:creationId xmlns:p14="http://schemas.microsoft.com/office/powerpoint/2010/main" val="3775493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2" y="1787525"/>
            <a:ext cx="11048998" cy="4231004"/>
          </a:xfrm>
        </p:spPr>
        <p:txBody>
          <a:bodyPr/>
          <a:lstStyle/>
          <a:p>
            <a:pPr>
              <a:buFont typeface="Arial" charset="0"/>
              <a:buChar char="•"/>
            </a:pPr>
            <a:r>
              <a:rPr lang="en-US" dirty="0" smtClean="0"/>
              <a:t>Number of Colorado Public School Students experiencing homelessness in 2014-15:  </a:t>
            </a:r>
            <a:r>
              <a:rPr lang="en-US" u="sng" dirty="0" smtClean="0"/>
              <a:t>24,685</a:t>
            </a:r>
            <a:r>
              <a:rPr lang="en-US" dirty="0" smtClean="0"/>
              <a:t> </a:t>
            </a:r>
            <a:r>
              <a:rPr lang="en-US" dirty="0"/>
              <a:t>students </a:t>
            </a:r>
            <a:r>
              <a:rPr lang="en-US" dirty="0" smtClean="0"/>
              <a:t>in </a:t>
            </a:r>
            <a:r>
              <a:rPr lang="en-US" dirty="0"/>
              <a:t>grades PK-12  </a:t>
            </a:r>
            <a:endParaRPr lang="en-US" dirty="0" smtClean="0"/>
          </a:p>
          <a:p>
            <a:pPr marL="365760" lvl="1" indent="0">
              <a:buNone/>
            </a:pPr>
            <a:endParaRPr lang="en-US" dirty="0" smtClean="0"/>
          </a:p>
          <a:p>
            <a:pPr>
              <a:buFont typeface="Arial" charset="0"/>
              <a:buChar char="•"/>
            </a:pPr>
            <a:endParaRPr lang="en-US" b="0" dirty="0"/>
          </a:p>
          <a:p>
            <a:pPr>
              <a:spcAft>
                <a:spcPts val="600"/>
              </a:spcAft>
              <a:buFont typeface="Arial" charset="0"/>
              <a:buChar char="•"/>
            </a:pPr>
            <a:r>
              <a:rPr lang="en-US" dirty="0"/>
              <a:t>The number of unaccompanied homeless youth identified and served in Colorado public </a:t>
            </a:r>
            <a:r>
              <a:rPr lang="en-US" dirty="0" smtClean="0"/>
              <a:t>schools in 2014-15: 2,052 students </a:t>
            </a:r>
            <a:r>
              <a:rPr lang="en-US" b="0" dirty="0"/>
              <a:t>(55% increase since 2009-10)</a:t>
            </a:r>
          </a:p>
        </p:txBody>
      </p:sp>
      <p:sp>
        <p:nvSpPr>
          <p:cNvPr id="3" name="Title 2"/>
          <p:cNvSpPr>
            <a:spLocks noGrp="1"/>
          </p:cNvSpPr>
          <p:nvPr>
            <p:ph type="title"/>
          </p:nvPr>
        </p:nvSpPr>
        <p:spPr/>
        <p:txBody>
          <a:bodyPr/>
          <a:lstStyle/>
          <a:p>
            <a:r>
              <a:rPr lang="en-US" dirty="0"/>
              <a:t>Homeless Education and </a:t>
            </a:r>
            <a:r>
              <a:rPr lang="en-US" dirty="0" smtClean="0"/>
              <a:t>McKinney-Vento </a:t>
            </a:r>
            <a:r>
              <a:rPr lang="en-US" dirty="0"/>
              <a:t>Overview</a:t>
            </a:r>
          </a:p>
        </p:txBody>
      </p:sp>
    </p:spTree>
    <p:extLst>
      <p:ext uri="{BB962C8B-B14F-4D97-AF65-F5344CB8AC3E}">
        <p14:creationId xmlns:p14="http://schemas.microsoft.com/office/powerpoint/2010/main" val="14263444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719071"/>
            <a:ext cx="11099800" cy="4407408"/>
          </a:xfrm>
        </p:spPr>
        <p:txBody>
          <a:bodyPr/>
          <a:lstStyle/>
          <a:p>
            <a:pPr>
              <a:buFont typeface="Arial" charset="0"/>
              <a:buChar char="•"/>
            </a:pPr>
            <a:r>
              <a:rPr lang="en-US" dirty="0" smtClean="0"/>
              <a:t>Title VII, B of McKinney-Vento Act reauthorized under ESSA has </a:t>
            </a:r>
            <a:r>
              <a:rPr lang="en-US" dirty="0"/>
              <a:t>federal educational rights for students experiencing homelessness that all LEAs must </a:t>
            </a:r>
            <a:r>
              <a:rPr lang="en-US" dirty="0" smtClean="0"/>
              <a:t>meet</a:t>
            </a:r>
          </a:p>
          <a:p>
            <a:pPr>
              <a:buFont typeface="Arial" charset="0"/>
              <a:buChar char="•"/>
            </a:pPr>
            <a:r>
              <a:rPr lang="en-US" dirty="0" smtClean="0"/>
              <a:t>Purpose</a:t>
            </a:r>
            <a:r>
              <a:rPr lang="en-US" dirty="0"/>
              <a:t>: To remove educational barriers facing children and youth experiencing homelessness, with an emphasis on educational enrollment, attendance, and </a:t>
            </a:r>
            <a:r>
              <a:rPr lang="en-US" dirty="0" smtClean="0"/>
              <a:t>success</a:t>
            </a:r>
          </a:p>
          <a:p>
            <a:pPr lvl="0">
              <a:buFont typeface="Arial" charset="0"/>
              <a:buChar char="•"/>
            </a:pPr>
            <a:r>
              <a:rPr lang="en-US" dirty="0"/>
              <a:t>All </a:t>
            </a:r>
            <a:r>
              <a:rPr lang="en-US" dirty="0" smtClean="0"/>
              <a:t>MV </a:t>
            </a:r>
            <a:r>
              <a:rPr lang="en-US" dirty="0"/>
              <a:t>students are categorically eligible for Title IA and LEAs must reserve set-aside funding to help meet their needs  </a:t>
            </a:r>
            <a:endParaRPr lang="en-US" dirty="0" smtClean="0"/>
          </a:p>
        </p:txBody>
      </p:sp>
      <p:sp>
        <p:nvSpPr>
          <p:cNvPr id="3" name="Title 2"/>
          <p:cNvSpPr>
            <a:spLocks noGrp="1"/>
          </p:cNvSpPr>
          <p:nvPr>
            <p:ph type="title"/>
          </p:nvPr>
        </p:nvSpPr>
        <p:spPr/>
        <p:txBody>
          <a:bodyPr/>
          <a:lstStyle/>
          <a:p>
            <a:r>
              <a:rPr lang="en-US" dirty="0"/>
              <a:t>Homeless Education and </a:t>
            </a:r>
            <a:r>
              <a:rPr lang="en-US" dirty="0" smtClean="0"/>
              <a:t>McKinney-Vento </a:t>
            </a:r>
            <a:r>
              <a:rPr lang="en-US" dirty="0"/>
              <a:t>Overview</a:t>
            </a:r>
          </a:p>
        </p:txBody>
      </p:sp>
    </p:spTree>
    <p:extLst>
      <p:ext uri="{BB962C8B-B14F-4D97-AF65-F5344CB8AC3E}">
        <p14:creationId xmlns:p14="http://schemas.microsoft.com/office/powerpoint/2010/main" val="210480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Aft>
                <a:spcPts val="600"/>
              </a:spcAft>
              <a:buFont typeface="Arial" charset="0"/>
              <a:buChar char="•"/>
            </a:pPr>
            <a:r>
              <a:rPr lang="en-US" sz="2200" dirty="0"/>
              <a:t>For FY16-17, Colorado received $</a:t>
            </a:r>
            <a:r>
              <a:rPr lang="en-US" sz="2200" dirty="0" smtClean="0"/>
              <a:t>696,654</a:t>
            </a:r>
          </a:p>
          <a:p>
            <a:pPr lvl="1">
              <a:spcAft>
                <a:spcPts val="600"/>
              </a:spcAft>
              <a:buFont typeface="Arial" charset="0"/>
              <a:buChar char="•"/>
            </a:pPr>
            <a:r>
              <a:rPr lang="en-US" sz="2000" dirty="0" smtClean="0"/>
              <a:t>Formula based on state poverty data</a:t>
            </a:r>
          </a:p>
          <a:p>
            <a:pPr lvl="1">
              <a:spcAft>
                <a:spcPts val="600"/>
              </a:spcAft>
              <a:buFont typeface="Arial" charset="0"/>
              <a:buChar char="•"/>
            </a:pPr>
            <a:r>
              <a:rPr lang="en-US" sz="2000" dirty="0" smtClean="0"/>
              <a:t>Approximately $27/student </a:t>
            </a:r>
            <a:endParaRPr lang="en-US" sz="2000" dirty="0"/>
          </a:p>
          <a:p>
            <a:pPr>
              <a:spcAft>
                <a:spcPts val="600"/>
              </a:spcAft>
              <a:buFont typeface="Arial" charset="0"/>
              <a:buChar char="•"/>
            </a:pPr>
            <a:r>
              <a:rPr lang="en-US" sz="2200" dirty="0"/>
              <a:t>Eligible entities: All Colorado LEAs and BOCES are eligible to apply</a:t>
            </a:r>
          </a:p>
          <a:p>
            <a:pPr>
              <a:spcAft>
                <a:spcPts val="600"/>
              </a:spcAft>
              <a:buFont typeface="Arial" charset="0"/>
              <a:buChar char="•"/>
            </a:pPr>
            <a:r>
              <a:rPr lang="en-US" sz="2200" dirty="0"/>
              <a:t>75% distributed through competitive grants to grantees, 25% state administration and activities</a:t>
            </a:r>
          </a:p>
          <a:p>
            <a:pPr>
              <a:buFont typeface="Arial" charset="0"/>
              <a:buChar char="•"/>
            </a:pPr>
            <a:r>
              <a:rPr lang="en-US" sz="2200" dirty="0"/>
              <a:t>State activities include: providing professional development, technical assistance, monitoring, evaluation,  coordination with other federal and state programs, responding to inquires from homeless parents and students, working with LEA Homeless Education Liaisons to improve identification and to heighten the awareness and capacity of the liaisons and personnel to respond to specific needs in the education of homeless children and youths</a:t>
            </a:r>
          </a:p>
          <a:p>
            <a:pPr lvl="0"/>
            <a:endParaRPr lang="en-US" sz="2200" dirty="0"/>
          </a:p>
          <a:p>
            <a:endParaRPr lang="en-US" dirty="0"/>
          </a:p>
        </p:txBody>
      </p:sp>
      <p:sp>
        <p:nvSpPr>
          <p:cNvPr id="3" name="Title 2"/>
          <p:cNvSpPr>
            <a:spLocks noGrp="1"/>
          </p:cNvSpPr>
          <p:nvPr>
            <p:ph type="title"/>
          </p:nvPr>
        </p:nvSpPr>
        <p:spPr/>
        <p:txBody>
          <a:bodyPr/>
          <a:lstStyle/>
          <a:p>
            <a:r>
              <a:rPr lang="en-US" dirty="0" smtClean="0"/>
              <a:t>MV Supplemental Grant Program Overview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46</a:t>
            </a:fld>
            <a:endParaRPr lang="en-US" dirty="0" smtClean="0"/>
          </a:p>
        </p:txBody>
      </p:sp>
    </p:spTree>
    <p:extLst>
      <p:ext uri="{BB962C8B-B14F-4D97-AF65-F5344CB8AC3E}">
        <p14:creationId xmlns:p14="http://schemas.microsoft.com/office/powerpoint/2010/main" val="634835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800" y="1680971"/>
            <a:ext cx="11226800" cy="4407408"/>
          </a:xfrm>
        </p:spPr>
        <p:txBody>
          <a:bodyPr>
            <a:normAutofit/>
          </a:bodyPr>
          <a:lstStyle/>
          <a:p>
            <a:pPr>
              <a:spcBef>
                <a:spcPts val="300"/>
              </a:spcBef>
              <a:spcAft>
                <a:spcPts val="300"/>
              </a:spcAft>
              <a:buFont typeface="Arial" charset="0"/>
              <a:buChar char="•"/>
            </a:pPr>
            <a:r>
              <a:rPr lang="en-US" sz="2000" dirty="0"/>
              <a:t>Colorado currently has 14 LEA grantees and 2 BOCES MV grantees</a:t>
            </a:r>
          </a:p>
          <a:p>
            <a:pPr>
              <a:spcBef>
                <a:spcPts val="300"/>
              </a:spcBef>
              <a:spcAft>
                <a:spcPts val="300"/>
              </a:spcAft>
              <a:buFont typeface="Arial" charset="0"/>
              <a:buChar char="•"/>
            </a:pPr>
            <a:r>
              <a:rPr lang="en-US" sz="2000" dirty="0"/>
              <a:t>Grant cycle:  3-year cohort </a:t>
            </a:r>
          </a:p>
          <a:p>
            <a:pPr>
              <a:spcBef>
                <a:spcPts val="300"/>
              </a:spcBef>
              <a:spcAft>
                <a:spcPts val="300"/>
              </a:spcAft>
              <a:buFont typeface="Arial" charset="0"/>
              <a:buChar char="•"/>
            </a:pPr>
            <a:r>
              <a:rPr lang="en-US" sz="2000" dirty="0"/>
              <a:t>Grant ranges are from $10,000 minimum and $40,000 maximum</a:t>
            </a:r>
          </a:p>
          <a:p>
            <a:pPr>
              <a:spcBef>
                <a:spcPts val="300"/>
              </a:spcBef>
              <a:spcAft>
                <a:spcPts val="300"/>
              </a:spcAft>
              <a:buFont typeface="Arial" charset="0"/>
              <a:buChar char="•"/>
            </a:pPr>
            <a:r>
              <a:rPr lang="en-US" sz="2000" dirty="0"/>
              <a:t>The average grant size: $32,656</a:t>
            </a:r>
          </a:p>
          <a:p>
            <a:pPr>
              <a:spcBef>
                <a:spcPts val="300"/>
              </a:spcBef>
              <a:spcAft>
                <a:spcPts val="300"/>
              </a:spcAft>
              <a:buFont typeface="Arial" charset="0"/>
              <a:buChar char="•"/>
            </a:pPr>
            <a:r>
              <a:rPr lang="en-US" sz="2000" dirty="0"/>
              <a:t>Grant program funds supplemental programming that tracks and evaluates academic progress; LEA/BOCES school support and collaboration </a:t>
            </a:r>
          </a:p>
          <a:p>
            <a:pPr>
              <a:spcBef>
                <a:spcPts val="300"/>
              </a:spcBef>
              <a:spcAft>
                <a:spcPts val="300"/>
              </a:spcAft>
              <a:buFont typeface="Arial" charset="0"/>
              <a:buChar char="•"/>
            </a:pPr>
            <a:r>
              <a:rPr lang="en-US" sz="2000" dirty="0"/>
              <a:t>Priority is given to applicants that:</a:t>
            </a:r>
          </a:p>
          <a:p>
            <a:pPr lvl="1">
              <a:spcBef>
                <a:spcPts val="300"/>
              </a:spcBef>
              <a:buFont typeface="Arial" charset="0"/>
              <a:buChar char="•"/>
            </a:pPr>
            <a:r>
              <a:rPr lang="en-US" sz="1800" dirty="0"/>
              <a:t>Serve the greatest need and are providing direct services to homeless children and youth (inclusive of preschool and high school age students)</a:t>
            </a:r>
          </a:p>
          <a:p>
            <a:pPr lvl="1">
              <a:spcBef>
                <a:spcPts val="300"/>
              </a:spcBef>
              <a:buFont typeface="Arial" charset="0"/>
              <a:buChar char="•"/>
            </a:pPr>
            <a:r>
              <a:rPr lang="en-US" sz="1800" dirty="0"/>
              <a:t>Demonstrate high-level collaboration with Title I, Part A</a:t>
            </a:r>
          </a:p>
          <a:p>
            <a:pPr lvl="1">
              <a:spcBef>
                <a:spcPts val="300"/>
              </a:spcBef>
              <a:buFont typeface="Arial" charset="0"/>
              <a:buChar char="•"/>
            </a:pPr>
            <a:r>
              <a:rPr lang="en-US" sz="1800" dirty="0"/>
              <a:t>Have established partnerships with homeless service providers and school personnel </a:t>
            </a:r>
          </a:p>
          <a:p>
            <a:pPr>
              <a:spcBef>
                <a:spcPts val="300"/>
              </a:spcBef>
              <a:buFont typeface="Arial" charset="0"/>
              <a:buChar char="•"/>
            </a:pPr>
            <a:r>
              <a:rPr lang="en-US" sz="2000" dirty="0"/>
              <a:t>Next RFP to fund programs will be released for programs starting 2019-20 school </a:t>
            </a:r>
            <a:r>
              <a:rPr lang="en-US" sz="2000" dirty="0" smtClean="0"/>
              <a:t>year</a:t>
            </a:r>
            <a:endParaRPr lang="en-US" sz="2000" dirty="0"/>
          </a:p>
        </p:txBody>
      </p:sp>
      <p:sp>
        <p:nvSpPr>
          <p:cNvPr id="3" name="Title 2"/>
          <p:cNvSpPr>
            <a:spLocks noGrp="1"/>
          </p:cNvSpPr>
          <p:nvPr>
            <p:ph type="title"/>
          </p:nvPr>
        </p:nvSpPr>
        <p:spPr/>
        <p:txBody>
          <a:bodyPr/>
          <a:lstStyle/>
          <a:p>
            <a:r>
              <a:rPr lang="en-US" dirty="0" smtClean="0"/>
              <a:t>MV Supplemental Grant Program </a:t>
            </a:r>
            <a:r>
              <a:rPr lang="en-US" sz="3200" dirty="0"/>
              <a:t>(cont.)</a:t>
            </a:r>
          </a:p>
        </p:txBody>
      </p:sp>
      <p:sp>
        <p:nvSpPr>
          <p:cNvPr id="4" name="Footer Placeholder 3"/>
          <p:cNvSpPr>
            <a:spLocks noGrp="1"/>
          </p:cNvSpPr>
          <p:nvPr>
            <p:ph type="ftr" sz="quarter" idx="3"/>
          </p:nvPr>
        </p:nvSpPr>
        <p:spPr/>
        <p:txBody>
          <a:bodyPr/>
          <a:lstStyle/>
          <a:p>
            <a:fld id="{757A2F4E-5D54-B04B-91BD-7E78EE1FE9FD}" type="slidenum">
              <a:rPr lang="en-US" smtClean="0"/>
              <a:pPr/>
              <a:t>47</a:t>
            </a:fld>
            <a:endParaRPr lang="en-US" dirty="0" smtClean="0"/>
          </a:p>
        </p:txBody>
      </p:sp>
    </p:spTree>
    <p:extLst>
      <p:ext uri="{BB962C8B-B14F-4D97-AF65-F5344CB8AC3E}">
        <p14:creationId xmlns:p14="http://schemas.microsoft.com/office/powerpoint/2010/main" val="980784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en-US" sz="2200" dirty="0"/>
              <a:t>ESSA requirements are connected with the consolidated state plan </a:t>
            </a:r>
            <a:endParaRPr lang="en-US" sz="2200" dirty="0" smtClean="0"/>
          </a:p>
          <a:p>
            <a:pPr lvl="1">
              <a:spcAft>
                <a:spcPts val="600"/>
              </a:spcAft>
            </a:pPr>
            <a:r>
              <a:rPr lang="en-US" sz="2000" dirty="0" smtClean="0"/>
              <a:t>Submitted to USED by April 3, 2017</a:t>
            </a:r>
          </a:p>
          <a:p>
            <a:pPr lvl="1">
              <a:spcAft>
                <a:spcPts val="600"/>
              </a:spcAft>
            </a:pPr>
            <a:r>
              <a:rPr lang="en-US" sz="2000" dirty="0" smtClean="0"/>
              <a:t>Will be how the state of Colorado implements ESSA</a:t>
            </a:r>
            <a:endParaRPr lang="en-US" sz="2000" dirty="0"/>
          </a:p>
          <a:p>
            <a:pPr>
              <a:spcAft>
                <a:spcPts val="600"/>
              </a:spcAft>
            </a:pPr>
            <a:r>
              <a:rPr lang="en-US" sz="2200" dirty="0"/>
              <a:t>New requirements under the ESSA MV state plan include:</a:t>
            </a:r>
          </a:p>
          <a:p>
            <a:pPr lvl="1">
              <a:spcBef>
                <a:spcPts val="0"/>
              </a:spcBef>
              <a:spcAft>
                <a:spcPts val="600"/>
              </a:spcAft>
            </a:pPr>
            <a:r>
              <a:rPr lang="en-US" sz="2000" dirty="0"/>
              <a:t>Removing foster care placement on 12/10/16</a:t>
            </a:r>
          </a:p>
          <a:p>
            <a:pPr lvl="1">
              <a:spcBef>
                <a:spcPts val="0"/>
              </a:spcBef>
              <a:spcAft>
                <a:spcPts val="600"/>
              </a:spcAft>
            </a:pPr>
            <a:r>
              <a:rPr lang="en-US" sz="2000" dirty="0"/>
              <a:t>Increased specificity and intention regarding liaison capacity</a:t>
            </a:r>
          </a:p>
          <a:p>
            <a:pPr lvl="1">
              <a:spcBef>
                <a:spcPts val="0"/>
              </a:spcBef>
              <a:spcAft>
                <a:spcPts val="600"/>
              </a:spcAft>
            </a:pPr>
            <a:r>
              <a:rPr lang="en-US" sz="2000" dirty="0"/>
              <a:t>Increased collaboration expectations with Title IA</a:t>
            </a:r>
          </a:p>
          <a:p>
            <a:pPr lvl="1">
              <a:spcBef>
                <a:spcPts val="0"/>
              </a:spcBef>
              <a:spcAft>
                <a:spcPts val="600"/>
              </a:spcAft>
            </a:pPr>
            <a:r>
              <a:rPr lang="en-US" sz="2000" dirty="0"/>
              <a:t>Clearer preschool provisions</a:t>
            </a:r>
          </a:p>
          <a:p>
            <a:pPr lvl="1">
              <a:spcBef>
                <a:spcPts val="0"/>
              </a:spcBef>
              <a:spcAft>
                <a:spcPts val="600"/>
              </a:spcAft>
            </a:pPr>
            <a:r>
              <a:rPr lang="en-US" sz="2000" dirty="0"/>
              <a:t>Increased credit accrual and college readiness assistance and procedures</a:t>
            </a:r>
          </a:p>
          <a:p>
            <a:pPr marL="45720" indent="0">
              <a:buNone/>
            </a:pPr>
            <a:endParaRPr lang="en-US" dirty="0"/>
          </a:p>
        </p:txBody>
      </p:sp>
      <p:sp>
        <p:nvSpPr>
          <p:cNvPr id="3" name="Title 2"/>
          <p:cNvSpPr>
            <a:spLocks noGrp="1"/>
          </p:cNvSpPr>
          <p:nvPr>
            <p:ph type="title"/>
          </p:nvPr>
        </p:nvSpPr>
        <p:spPr/>
        <p:txBody>
          <a:bodyPr/>
          <a:lstStyle/>
          <a:p>
            <a:r>
              <a:rPr lang="en-US" dirty="0" smtClean="0"/>
              <a:t>McKinney-Vento and ESSA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48</a:t>
            </a:fld>
            <a:endParaRPr lang="en-US" dirty="0" smtClean="0"/>
          </a:p>
        </p:txBody>
      </p:sp>
    </p:spTree>
    <p:extLst>
      <p:ext uri="{BB962C8B-B14F-4D97-AF65-F5344CB8AC3E}">
        <p14:creationId xmlns:p14="http://schemas.microsoft.com/office/powerpoint/2010/main" val="2104907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spcBef>
                <a:spcPts val="600"/>
              </a:spcBef>
              <a:spcAft>
                <a:spcPts val="300"/>
              </a:spcAft>
              <a:buFont typeface="Arial" charset="0"/>
              <a:buChar char="•"/>
            </a:pPr>
            <a:r>
              <a:rPr lang="en-US" sz="2900" dirty="0" smtClean="0"/>
              <a:t>McKinney-Vento Consolidated State Plan</a:t>
            </a:r>
            <a:endParaRPr lang="en-US" sz="2900" dirty="0"/>
          </a:p>
          <a:p>
            <a:pPr lvl="0">
              <a:buFont typeface="Arial" charset="0"/>
              <a:buChar char="•"/>
            </a:pPr>
            <a:endParaRPr lang="en-US" sz="1200" dirty="0"/>
          </a:p>
          <a:p>
            <a:pPr lvl="1">
              <a:buFont typeface="Arial" charset="0"/>
              <a:buChar char="•"/>
            </a:pPr>
            <a:r>
              <a:rPr lang="en-US" sz="2600" dirty="0"/>
              <a:t>What training or TA could CDE offer to build a more comprehensive program aimed at heightening the awareness of school personnel (liaisons, school leaders, attendance officers, teachers, enrollment personnel, and specialized instructional support personnel) on the specific needs of homeless children and youth? </a:t>
            </a:r>
          </a:p>
          <a:p>
            <a:pPr marL="365760" lvl="1" indent="0">
              <a:buNone/>
            </a:pPr>
            <a:endParaRPr lang="en-US" sz="1800" dirty="0"/>
          </a:p>
          <a:p>
            <a:pPr lvl="1">
              <a:buFont typeface="Arial" charset="0"/>
              <a:buChar char="•"/>
            </a:pPr>
            <a:r>
              <a:rPr lang="en-US" sz="2600" dirty="0"/>
              <a:t>What supports are needed to ensure McKinney-Vento students receive appropriate full or partial credit upon transfer or transition to a new school? Examples from stakeholders: </a:t>
            </a:r>
          </a:p>
          <a:p>
            <a:pPr lvl="2">
              <a:buFont typeface="Arial" charset="0"/>
              <a:buChar char="•"/>
            </a:pPr>
            <a:r>
              <a:rPr lang="en-US" sz="2100" dirty="0"/>
              <a:t>Awarding partial credit following district graduation/credit accrual policy</a:t>
            </a:r>
          </a:p>
          <a:p>
            <a:pPr lvl="2">
              <a:buFont typeface="Arial" charset="0"/>
              <a:buChar char="•"/>
            </a:pPr>
            <a:r>
              <a:rPr lang="en-US" sz="2100" dirty="0"/>
              <a:t>Heightened communication between districts, particularly for timely transcripts</a:t>
            </a:r>
          </a:p>
          <a:p>
            <a:pPr lvl="2">
              <a:buFont typeface="Arial" charset="0"/>
              <a:buChar char="•"/>
            </a:pPr>
            <a:r>
              <a:rPr lang="en-US" sz="2100" dirty="0"/>
              <a:t>Training across districts and sharing of best </a:t>
            </a:r>
            <a:r>
              <a:rPr lang="en-US" sz="2100" dirty="0" smtClean="0"/>
              <a:t>practices</a:t>
            </a:r>
          </a:p>
          <a:p>
            <a:pPr lvl="2">
              <a:buFont typeface="Arial" charset="0"/>
              <a:buChar char="•"/>
            </a:pPr>
            <a:r>
              <a:rPr lang="en-US" sz="2100" dirty="0" smtClean="0"/>
              <a:t>What does your district do currently? Or, how might the state support this provision of ESSA?</a:t>
            </a:r>
          </a:p>
          <a:p>
            <a:pPr marL="640080" lvl="2" indent="0">
              <a:buNone/>
            </a:pPr>
            <a:endParaRPr lang="en-US" sz="1600" dirty="0" smtClean="0"/>
          </a:p>
          <a:p>
            <a:pPr lvl="1">
              <a:buFont typeface="Arial" charset="0"/>
              <a:buChar char="•"/>
            </a:pPr>
            <a:r>
              <a:rPr lang="en-US" sz="2600" dirty="0" smtClean="0"/>
              <a:t>Other feedback on DRAFT</a:t>
            </a:r>
          </a:p>
          <a:p>
            <a:pPr marL="365760" lvl="1" indent="0">
              <a:buNone/>
            </a:pPr>
            <a:endParaRPr lang="en-US" sz="1800" dirty="0" smtClean="0"/>
          </a:p>
          <a:p>
            <a:pPr lvl="1">
              <a:buFont typeface="Arial" charset="0"/>
              <a:buChar char="•"/>
            </a:pPr>
            <a:r>
              <a:rPr lang="en-US" sz="2800" b="1" dirty="0">
                <a:hlinkClick r:id="rId2"/>
              </a:rPr>
              <a:t>http://</a:t>
            </a:r>
            <a:r>
              <a:rPr lang="en-US" sz="2800" b="1" dirty="0" smtClean="0">
                <a:hlinkClick r:id="rId2"/>
              </a:rPr>
              <a:t>tinyurl.com/zydkbqu</a:t>
            </a:r>
            <a:endParaRPr lang="en-US" sz="2800" b="1" dirty="0" smtClean="0"/>
          </a:p>
          <a:p>
            <a:pPr lvl="2"/>
            <a:r>
              <a:rPr lang="en-US" sz="2900" dirty="0" smtClean="0"/>
              <a:t>Please use the Note Catcher</a:t>
            </a:r>
            <a:endParaRPr lang="en-US" sz="2900" dirty="0"/>
          </a:p>
          <a:p>
            <a:pPr marL="594360" lvl="2" indent="0">
              <a:spcBef>
                <a:spcPts val="600"/>
              </a:spcBef>
              <a:spcAft>
                <a:spcPts val="300"/>
              </a:spcAft>
              <a:buNone/>
            </a:pPr>
            <a:endParaRPr lang="en-US" sz="2900" dirty="0"/>
          </a:p>
          <a:p>
            <a:pPr marL="45720" indent="0">
              <a:spcBef>
                <a:spcPts val="600"/>
              </a:spcBef>
              <a:spcAft>
                <a:spcPts val="300"/>
              </a:spcAft>
              <a:buNone/>
            </a:pPr>
            <a:r>
              <a:rPr lang="en-US" sz="2200" dirty="0"/>
              <a:t>	</a:t>
            </a:r>
          </a:p>
        </p:txBody>
      </p:sp>
      <p:sp>
        <p:nvSpPr>
          <p:cNvPr id="3" name="Title 2"/>
          <p:cNvSpPr>
            <a:spLocks noGrp="1"/>
          </p:cNvSpPr>
          <p:nvPr>
            <p:ph type="title"/>
          </p:nvPr>
        </p:nvSpPr>
        <p:spPr/>
        <p:txBody>
          <a:bodyPr/>
          <a:lstStyle/>
          <a:p>
            <a:r>
              <a:rPr lang="en-US" dirty="0" smtClean="0"/>
              <a:t>Key Decision Points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49</a:t>
            </a:fld>
            <a:endParaRPr lang="en-US" dirty="0" smtClean="0"/>
          </a:p>
        </p:txBody>
      </p:sp>
    </p:spTree>
    <p:extLst>
      <p:ext uri="{BB962C8B-B14F-4D97-AF65-F5344CB8AC3E}">
        <p14:creationId xmlns:p14="http://schemas.microsoft.com/office/powerpoint/2010/main" val="168131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CDE Responsiveness to Your Identified Needs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a:t>
            </a:fld>
            <a:endParaRPr lang="en-US" dirty="0" smtClean="0"/>
          </a:p>
        </p:txBody>
      </p:sp>
      <p:sp>
        <p:nvSpPr>
          <p:cNvPr id="4" name="Content Placeholder 3"/>
          <p:cNvSpPr>
            <a:spLocks noGrp="1"/>
          </p:cNvSpPr>
          <p:nvPr>
            <p:ph sz="half" idx="1"/>
          </p:nvPr>
        </p:nvSpPr>
        <p:spPr/>
        <p:txBody>
          <a:bodyPr/>
          <a:lstStyle/>
          <a:p>
            <a:pPr marL="388620" indent="-342900">
              <a:buFont typeface="Arial" charset="0"/>
              <a:buChar char="•"/>
            </a:pPr>
            <a:r>
              <a:rPr lang="en-US" dirty="0" smtClean="0"/>
              <a:t>Today’s agenda based on feedback from field</a:t>
            </a:r>
          </a:p>
          <a:p>
            <a:pPr marL="388620" indent="-342900">
              <a:buFont typeface="Arial" charset="0"/>
              <a:buChar char="•"/>
            </a:pPr>
            <a:r>
              <a:rPr lang="en-US" dirty="0" smtClean="0"/>
              <a:t>CDE training videos (</a:t>
            </a:r>
            <a:r>
              <a:rPr lang="en-US" dirty="0" err="1" smtClean="0"/>
              <a:t>emaze</a:t>
            </a:r>
            <a:r>
              <a:rPr lang="en-US" dirty="0" smtClean="0"/>
              <a:t>) release and status</a:t>
            </a:r>
          </a:p>
          <a:p>
            <a:pPr marL="1165860" lvl="1" indent="-342900">
              <a:buFont typeface="Arial" charset="0"/>
              <a:buChar char="•"/>
            </a:pPr>
            <a:r>
              <a:rPr lang="en-US" dirty="0" smtClean="0"/>
              <a:t>McKinney-Vento Overview</a:t>
            </a:r>
          </a:p>
          <a:p>
            <a:pPr marL="1165860" lvl="1" indent="-342900">
              <a:buFont typeface="Arial" charset="0"/>
              <a:buChar char="•"/>
            </a:pPr>
            <a:r>
              <a:rPr lang="en-US" dirty="0" smtClean="0"/>
              <a:t>McKinney-Vento for Transportation Staff</a:t>
            </a:r>
          </a:p>
          <a:p>
            <a:pPr marL="1165860" lvl="1" indent="-342900">
              <a:buFont typeface="Arial" charset="0"/>
              <a:buChar char="•"/>
            </a:pPr>
            <a:r>
              <a:rPr lang="en-US" dirty="0" smtClean="0"/>
              <a:t>McKinney-Vento for Food and Nutrition Staff</a:t>
            </a:r>
          </a:p>
          <a:p>
            <a:pPr marL="1165860" lvl="1" indent="-342900">
              <a:buFont typeface="Arial" charset="0"/>
              <a:buChar char="•"/>
            </a:pPr>
            <a:r>
              <a:rPr lang="en-US" dirty="0" smtClean="0"/>
              <a:t>McKinney-Vento for Registration Staff</a:t>
            </a:r>
          </a:p>
          <a:p>
            <a:pPr marL="1165860" lvl="1" indent="-342900">
              <a:buFont typeface="Arial" charset="0"/>
              <a:buChar char="•"/>
            </a:pPr>
            <a:r>
              <a:rPr lang="en-US" dirty="0" smtClean="0"/>
              <a:t>McKinney-Vento for School Staff </a:t>
            </a:r>
          </a:p>
          <a:p>
            <a:pPr marL="1165860" lvl="1" indent="-342900">
              <a:buFont typeface="Arial" charset="0"/>
              <a:buChar char="•"/>
            </a:pPr>
            <a:r>
              <a:rPr lang="en-US" dirty="0" smtClean="0"/>
              <a:t>Release later this spring</a:t>
            </a:r>
            <a:endParaRPr lang="en-US" dirty="0"/>
          </a:p>
          <a:p>
            <a:pPr marL="1268730" lvl="2" indent="-342900">
              <a:buFont typeface="Arial" charset="0"/>
              <a:buChar char="•"/>
            </a:pPr>
            <a:r>
              <a:rPr lang="en-US" dirty="0" smtClean="0"/>
              <a:t>Refining content and gaining final approval</a:t>
            </a:r>
          </a:p>
          <a:p>
            <a:pPr marL="1268730" lvl="2" indent="-342900">
              <a:buFont typeface="Arial" charset="0"/>
              <a:buChar char="•"/>
            </a:pPr>
            <a:r>
              <a:rPr lang="en-US" dirty="0" smtClean="0"/>
              <a:t>Just hit “play”</a:t>
            </a:r>
          </a:p>
        </p:txBody>
      </p:sp>
    </p:spTree>
    <p:extLst>
      <p:ext uri="{BB962C8B-B14F-4D97-AF65-F5344CB8AC3E}">
        <p14:creationId xmlns:p14="http://schemas.microsoft.com/office/powerpoint/2010/main" val="20339170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Break</a:t>
            </a:r>
            <a:endParaRPr lang="en-US" dirty="0"/>
          </a:p>
        </p:txBody>
      </p:sp>
      <p:sp>
        <p:nvSpPr>
          <p:cNvPr id="3" name="Footer Placeholder 2"/>
          <p:cNvSpPr>
            <a:spLocks noGrp="1"/>
          </p:cNvSpPr>
          <p:nvPr>
            <p:ph type="ftr" sz="quarter" idx="4294967295"/>
          </p:nvPr>
        </p:nvSpPr>
        <p:spPr>
          <a:xfrm>
            <a:off x="0" y="6265863"/>
            <a:ext cx="3860800" cy="365125"/>
          </a:xfrm>
        </p:spPr>
        <p:txBody>
          <a:bodyPr/>
          <a:lstStyle/>
          <a:p>
            <a:fld id="{757A2F4E-5D54-B04B-91BD-7E78EE1FE9FD}" type="slidenum">
              <a:rPr lang="en-US" smtClean="0"/>
              <a:pPr/>
              <a:t>50</a:t>
            </a:fld>
            <a:endParaRPr lang="en-US" dirty="0" smtClean="0"/>
          </a:p>
        </p:txBody>
      </p:sp>
    </p:spTree>
    <p:extLst>
      <p:ext uri="{BB962C8B-B14F-4D97-AF65-F5344CB8AC3E}">
        <p14:creationId xmlns:p14="http://schemas.microsoft.com/office/powerpoint/2010/main" val="1337486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Highlighting District Practices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51</a:t>
            </a:fld>
            <a:endParaRPr lang="en-US" dirty="0" smtClean="0"/>
          </a:p>
        </p:txBody>
      </p:sp>
      <p:sp>
        <p:nvSpPr>
          <p:cNvPr id="4" name="Content Placeholder 3"/>
          <p:cNvSpPr>
            <a:spLocks noGrp="1"/>
          </p:cNvSpPr>
          <p:nvPr>
            <p:ph sz="half" idx="1"/>
          </p:nvPr>
        </p:nvSpPr>
        <p:spPr/>
        <p:txBody>
          <a:bodyPr/>
          <a:lstStyle/>
          <a:p>
            <a:r>
              <a:rPr lang="en-US" dirty="0" smtClean="0"/>
              <a:t>Community Partnerships: Jana </a:t>
            </a:r>
            <a:r>
              <a:rPr lang="en-US" dirty="0" err="1" smtClean="0"/>
              <a:t>Ramchander</a:t>
            </a:r>
            <a:r>
              <a:rPr lang="en-US" dirty="0" smtClean="0"/>
              <a:t>, Homeless Education Liaison, Thompson School District </a:t>
            </a:r>
            <a:endParaRPr lang="en-US" dirty="0"/>
          </a:p>
        </p:txBody>
      </p:sp>
    </p:spTree>
    <p:extLst>
      <p:ext uri="{BB962C8B-B14F-4D97-AF65-F5344CB8AC3E}">
        <p14:creationId xmlns:p14="http://schemas.microsoft.com/office/powerpoint/2010/main" val="35541687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Jana Ramchander, MSW</a:t>
            </a:r>
          </a:p>
          <a:p>
            <a:r>
              <a:rPr lang="en-US" dirty="0" smtClean="0"/>
              <a:t>McKinney Liaison</a:t>
            </a:r>
          </a:p>
          <a:p>
            <a:r>
              <a:rPr lang="en-US" dirty="0" smtClean="0"/>
              <a:t>Thompson School District</a:t>
            </a:r>
          </a:p>
          <a:p>
            <a:endParaRPr lang="en-US" dirty="0"/>
          </a:p>
        </p:txBody>
      </p:sp>
      <p:sp>
        <p:nvSpPr>
          <p:cNvPr id="2" name="Title 1"/>
          <p:cNvSpPr>
            <a:spLocks noGrp="1"/>
          </p:cNvSpPr>
          <p:nvPr>
            <p:ph type="ctrTitle"/>
          </p:nvPr>
        </p:nvSpPr>
        <p:spPr/>
        <p:txBody>
          <a:bodyPr>
            <a:normAutofit/>
          </a:bodyPr>
          <a:lstStyle/>
          <a:p>
            <a:r>
              <a:rPr lang="en-US" sz="4800" b="1" dirty="0" smtClean="0"/>
              <a:t>Community Partnerships</a:t>
            </a:r>
            <a:endParaRPr lang="en-US" sz="4800" b="1" dirty="0"/>
          </a:p>
        </p:txBody>
      </p:sp>
      <p:pic>
        <p:nvPicPr>
          <p:cNvPr id="3074" name="Picture 2" descr="Image result for Thompson School distri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4038600"/>
            <a:ext cx="35814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099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1379200" cy="758952"/>
          </a:xfrm>
        </p:spPr>
        <p:txBody>
          <a:bodyPr>
            <a:noAutofit/>
          </a:bodyPr>
          <a:lstStyle/>
          <a:p>
            <a:r>
              <a:rPr lang="en-US" sz="5400" b="1" dirty="0" smtClean="0"/>
              <a:t>Purpose</a:t>
            </a:r>
            <a:endParaRPr lang="en-US" sz="5400" b="1" dirty="0"/>
          </a:p>
        </p:txBody>
      </p:sp>
      <p:sp>
        <p:nvSpPr>
          <p:cNvPr id="3" name="Content Placeholder 2"/>
          <p:cNvSpPr>
            <a:spLocks noGrp="1"/>
          </p:cNvSpPr>
          <p:nvPr>
            <p:ph sz="quarter" idx="1"/>
          </p:nvPr>
        </p:nvSpPr>
        <p:spPr/>
        <p:txBody>
          <a:bodyPr/>
          <a:lstStyle/>
          <a:p>
            <a:r>
              <a:rPr lang="en-US" dirty="0" smtClean="0"/>
              <a:t>Importance of Community Partnerships</a:t>
            </a:r>
          </a:p>
          <a:p>
            <a:r>
              <a:rPr lang="en-US" dirty="0" smtClean="0"/>
              <a:t>Two specific examples: KidsPak and Thompson Education Foundation</a:t>
            </a:r>
          </a:p>
          <a:p>
            <a:r>
              <a:rPr lang="en-US" dirty="0" smtClean="0"/>
              <a:t>Creative growth of programs</a:t>
            </a:r>
          </a:p>
          <a:p>
            <a:endParaRPr lang="en-US" dirty="0" smtClean="0"/>
          </a:p>
          <a:p>
            <a:endParaRPr lang="en-US" dirty="0"/>
          </a:p>
        </p:txBody>
      </p:sp>
      <p:pic>
        <p:nvPicPr>
          <p:cNvPr id="4098" name="Picture 2" descr="Image result for community partnershi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81403"/>
            <a:ext cx="9245600"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5262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379200" cy="758952"/>
          </a:xfrm>
        </p:spPr>
        <p:txBody>
          <a:bodyPr>
            <a:noAutofit/>
          </a:bodyPr>
          <a:lstStyle/>
          <a:p>
            <a:r>
              <a:rPr lang="en-US" sz="5400" b="1" dirty="0" smtClean="0"/>
              <a:t>KidsPak</a:t>
            </a:r>
            <a:endParaRPr lang="en-US" sz="5400" b="1" dirty="0"/>
          </a:p>
        </p:txBody>
      </p:sp>
      <p:sp>
        <p:nvSpPr>
          <p:cNvPr id="3" name="Content Placeholder 2"/>
          <p:cNvSpPr>
            <a:spLocks noGrp="1"/>
          </p:cNvSpPr>
          <p:nvPr>
            <p:ph sz="quarter" idx="1"/>
          </p:nvPr>
        </p:nvSpPr>
        <p:spPr/>
        <p:txBody>
          <a:bodyPr>
            <a:normAutofit/>
          </a:bodyPr>
          <a:lstStyle/>
          <a:p>
            <a:r>
              <a:rPr lang="en-US" dirty="0" smtClean="0"/>
              <a:t>KidsPak </a:t>
            </a:r>
            <a:r>
              <a:rPr lang="en-US" dirty="0"/>
              <a:t>is a weekend hunger relief program for children in the Thompson School </a:t>
            </a:r>
            <a:r>
              <a:rPr lang="en-US" dirty="0" smtClean="0"/>
              <a:t>District.</a:t>
            </a:r>
          </a:p>
          <a:p>
            <a:r>
              <a:rPr lang="en-US" dirty="0" smtClean="0"/>
              <a:t>The </a:t>
            </a:r>
            <a:r>
              <a:rPr lang="en-US" dirty="0"/>
              <a:t>program partners with each school in the District to provide </a:t>
            </a:r>
            <a:r>
              <a:rPr lang="en-US" dirty="0" smtClean="0"/>
              <a:t>weekend food packs </a:t>
            </a:r>
            <a:r>
              <a:rPr lang="en-US" dirty="0"/>
              <a:t>that meets the nutritional requirements for children.</a:t>
            </a:r>
            <a:endParaRPr lang="en-US" dirty="0" smtClean="0"/>
          </a:p>
          <a:p>
            <a:r>
              <a:rPr lang="en-US" dirty="0" smtClean="0"/>
              <a:t>KidsPak </a:t>
            </a:r>
            <a:r>
              <a:rPr lang="en-US" dirty="0"/>
              <a:t>is made up of Rotarians and community </a:t>
            </a:r>
            <a:r>
              <a:rPr lang="en-US" dirty="0" smtClean="0"/>
              <a:t>volunteers.</a:t>
            </a:r>
            <a:endParaRPr lang="en-US" dirty="0"/>
          </a:p>
        </p:txBody>
      </p:sp>
      <p:pic>
        <p:nvPicPr>
          <p:cNvPr id="5126" name="Picture 6" descr="http://50.28.39.210/~wwwlove2/wp-content/uploads/2013/04/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345" y="4876800"/>
            <a:ext cx="2794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840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758952"/>
          </a:xfrm>
        </p:spPr>
        <p:txBody>
          <a:bodyPr>
            <a:noAutofit/>
          </a:bodyPr>
          <a:lstStyle/>
          <a:p>
            <a:r>
              <a:rPr lang="en-US" sz="5400" b="1" dirty="0" smtClean="0"/>
              <a:t>History of Program</a:t>
            </a:r>
            <a:endParaRPr lang="en-US" sz="5400" b="1" dirty="0"/>
          </a:p>
        </p:txBody>
      </p:sp>
      <p:sp>
        <p:nvSpPr>
          <p:cNvPr id="3" name="Content Placeholder 2"/>
          <p:cNvSpPr>
            <a:spLocks noGrp="1"/>
          </p:cNvSpPr>
          <p:nvPr>
            <p:ph sz="quarter" idx="1"/>
          </p:nvPr>
        </p:nvSpPr>
        <p:spPr>
          <a:xfrm>
            <a:off x="406400" y="1905000"/>
            <a:ext cx="11338560" cy="4572000"/>
          </a:xfrm>
        </p:spPr>
        <p:txBody>
          <a:bodyPr/>
          <a:lstStyle/>
          <a:p>
            <a:r>
              <a:rPr lang="en-US" dirty="0" smtClean="0"/>
              <a:t>2009       Elementary Schools</a:t>
            </a:r>
          </a:p>
          <a:p>
            <a:r>
              <a:rPr lang="en-US" dirty="0" smtClean="0"/>
              <a:t>2011         Middle and High Schools</a:t>
            </a:r>
          </a:p>
          <a:p>
            <a:r>
              <a:rPr lang="en-US" dirty="0" smtClean="0"/>
              <a:t>2013        Homeless Gear Collaboration</a:t>
            </a:r>
          </a:p>
          <a:p>
            <a:r>
              <a:rPr lang="en-US" dirty="0" smtClean="0"/>
              <a:t>2015        Early Childhood students</a:t>
            </a:r>
          </a:p>
          <a:p>
            <a:r>
              <a:rPr lang="en-US" dirty="0" smtClean="0"/>
              <a:t>2016        Snack Program for 18 Non title schools</a:t>
            </a:r>
          </a:p>
          <a:p>
            <a:r>
              <a:rPr lang="en-US" dirty="0" smtClean="0"/>
              <a:t>2016        Turkey Meals for Holidays – (Albertsons            	          and Safeway)</a:t>
            </a:r>
            <a:endParaRPr lang="en-US" dirty="0"/>
          </a:p>
        </p:txBody>
      </p:sp>
      <p:sp>
        <p:nvSpPr>
          <p:cNvPr id="5" name="Right Arrow 4"/>
          <p:cNvSpPr/>
          <p:nvPr/>
        </p:nvSpPr>
        <p:spPr>
          <a:xfrm>
            <a:off x="1555750" y="213908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a:off x="1492250" y="25908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a:off x="1555750" y="3124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Arrow 8"/>
          <p:cNvSpPr/>
          <p:nvPr/>
        </p:nvSpPr>
        <p:spPr>
          <a:xfrm>
            <a:off x="1555750" y="3581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a:off x="1555750" y="4057128"/>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a:off x="1555750" y="4581525"/>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37923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KidsPak Distribution 2016-2017</a:t>
            </a:r>
            <a:endParaRPr lang="en-US" sz="4000"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07602719"/>
              </p:ext>
            </p:extLst>
          </p:nvPr>
        </p:nvGraphicFramePr>
        <p:xfrm>
          <a:off x="402167" y="1527175"/>
          <a:ext cx="11338984"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8246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Cost of Program</a:t>
            </a:r>
            <a:endParaRPr lang="en-US" sz="5400" b="1" dirty="0"/>
          </a:p>
        </p:txBody>
      </p:sp>
      <p:sp>
        <p:nvSpPr>
          <p:cNvPr id="3" name="Content Placeholder 2"/>
          <p:cNvSpPr>
            <a:spLocks noGrp="1"/>
          </p:cNvSpPr>
          <p:nvPr>
            <p:ph sz="quarter" idx="1"/>
          </p:nvPr>
        </p:nvSpPr>
        <p:spPr/>
        <p:txBody>
          <a:bodyPr/>
          <a:lstStyle/>
          <a:p>
            <a:r>
              <a:rPr lang="en-US" sz="3200" dirty="0" smtClean="0"/>
              <a:t>KidsPak </a:t>
            </a:r>
            <a:r>
              <a:rPr lang="en-US" sz="3200" dirty="0" smtClean="0">
                <a:sym typeface="Wingdings" panose="05000000000000000000" pitchFamily="2" charset="2"/>
              </a:rPr>
              <a:t></a:t>
            </a:r>
            <a:r>
              <a:rPr lang="en-US" sz="3200" dirty="0" smtClean="0"/>
              <a:t> $65,000</a:t>
            </a:r>
          </a:p>
          <a:p>
            <a:r>
              <a:rPr lang="en-US" sz="3200" dirty="0" smtClean="0"/>
              <a:t>Contributors:</a:t>
            </a:r>
          </a:p>
          <a:p>
            <a:pPr lvl="1">
              <a:buClr>
                <a:srgbClr val="002060"/>
              </a:buClr>
              <a:buFont typeface="Wingdings" panose="05000000000000000000" pitchFamily="2" charset="2"/>
              <a:buChar char="§"/>
            </a:pPr>
            <a:r>
              <a:rPr lang="en-US" sz="3200" dirty="0" smtClean="0"/>
              <a:t>Food Bank </a:t>
            </a:r>
          </a:p>
          <a:p>
            <a:pPr lvl="1">
              <a:buClr>
                <a:srgbClr val="002060"/>
              </a:buClr>
              <a:buFont typeface="Wingdings" panose="05000000000000000000" pitchFamily="2" charset="2"/>
              <a:buChar char="§"/>
            </a:pPr>
            <a:r>
              <a:rPr lang="en-US" sz="3200" dirty="0" smtClean="0"/>
              <a:t>Homeless Gear</a:t>
            </a:r>
          </a:p>
          <a:p>
            <a:pPr lvl="1">
              <a:buClr>
                <a:srgbClr val="002060"/>
              </a:buClr>
              <a:buFont typeface="Wingdings" panose="05000000000000000000" pitchFamily="2" charset="2"/>
              <a:buChar char="§"/>
            </a:pPr>
            <a:r>
              <a:rPr lang="en-US" sz="3200" dirty="0" smtClean="0"/>
              <a:t>Subaru of Loveland</a:t>
            </a:r>
          </a:p>
          <a:p>
            <a:pPr lvl="1">
              <a:buClr>
                <a:srgbClr val="002060"/>
              </a:buClr>
              <a:buFont typeface="Wingdings" panose="05000000000000000000" pitchFamily="2" charset="2"/>
              <a:buChar char="§"/>
            </a:pPr>
            <a:r>
              <a:rPr lang="en-US" sz="3200" dirty="0" smtClean="0"/>
              <a:t>Individual Donors</a:t>
            </a:r>
            <a:endParaRPr lang="en-US" sz="3200" dirty="0"/>
          </a:p>
          <a:p>
            <a:pPr marL="274320" lvl="1" indent="0">
              <a:buClr>
                <a:srgbClr val="002060"/>
              </a:buClr>
              <a:buNone/>
            </a:pPr>
            <a:endParaRPr lang="en-US" sz="3200" dirty="0" smtClean="0"/>
          </a:p>
        </p:txBody>
      </p:sp>
    </p:spTree>
    <p:extLst>
      <p:ext uri="{BB962C8B-B14F-4D97-AF65-F5344CB8AC3E}">
        <p14:creationId xmlns:p14="http://schemas.microsoft.com/office/powerpoint/2010/main" val="42490432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Process</a:t>
            </a:r>
            <a:endParaRPr lang="en-US" sz="5400" b="1" dirty="0"/>
          </a:p>
        </p:txBody>
      </p:sp>
      <p:sp>
        <p:nvSpPr>
          <p:cNvPr id="3" name="Content Placeholder 2"/>
          <p:cNvSpPr>
            <a:spLocks noGrp="1"/>
          </p:cNvSpPr>
          <p:nvPr>
            <p:ph sz="quarter" idx="1"/>
          </p:nvPr>
        </p:nvSpPr>
        <p:spPr/>
        <p:txBody>
          <a:bodyPr>
            <a:normAutofit/>
          </a:bodyPr>
          <a:lstStyle/>
          <a:p>
            <a:r>
              <a:rPr lang="en-US" sz="3200" dirty="0" smtClean="0">
                <a:hlinkClick r:id="rId2"/>
              </a:rPr>
              <a:t>Presentation on Signs of Hunger</a:t>
            </a:r>
            <a:endParaRPr lang="en-US" sz="3200" dirty="0" smtClean="0"/>
          </a:p>
          <a:p>
            <a:r>
              <a:rPr lang="en-US" sz="3200" dirty="0" smtClean="0"/>
              <a:t>Point of contact in each building</a:t>
            </a:r>
          </a:p>
          <a:p>
            <a:r>
              <a:rPr lang="en-US" sz="3200" dirty="0" smtClean="0"/>
              <a:t>Training provided at beginning of year</a:t>
            </a:r>
          </a:p>
          <a:p>
            <a:r>
              <a:rPr lang="en-US" sz="3200" dirty="0" smtClean="0">
                <a:hlinkClick r:id="rId3"/>
              </a:rPr>
              <a:t>Electronic Submission Form</a:t>
            </a:r>
            <a:endParaRPr lang="en-US" sz="3200" dirty="0" smtClean="0"/>
          </a:p>
          <a:p>
            <a:r>
              <a:rPr lang="en-US" sz="3200" dirty="0" smtClean="0"/>
              <a:t>Food packed by volunteers</a:t>
            </a:r>
          </a:p>
          <a:p>
            <a:r>
              <a:rPr lang="en-US" sz="3200" dirty="0" smtClean="0"/>
              <a:t>Delivered by volunteer drivers</a:t>
            </a:r>
            <a:endParaRPr lang="en-US" sz="3200" dirty="0"/>
          </a:p>
        </p:txBody>
      </p:sp>
    </p:spTree>
    <p:extLst>
      <p:ext uri="{BB962C8B-B14F-4D97-AF65-F5344CB8AC3E}">
        <p14:creationId xmlns:p14="http://schemas.microsoft.com/office/powerpoint/2010/main" val="4404731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79200" cy="758952"/>
          </a:xfrm>
        </p:spPr>
        <p:txBody>
          <a:bodyPr>
            <a:noAutofit/>
          </a:bodyPr>
          <a:lstStyle/>
          <a:p>
            <a:r>
              <a:rPr lang="en-US" sz="5400" b="1" dirty="0" smtClean="0"/>
              <a:t>Growth of Program</a:t>
            </a:r>
            <a:endParaRPr lang="en-US" sz="5400" b="1" dirty="0"/>
          </a:p>
        </p:txBody>
      </p:sp>
      <p:sp>
        <p:nvSpPr>
          <p:cNvPr id="3" name="Content Placeholder 2"/>
          <p:cNvSpPr>
            <a:spLocks noGrp="1"/>
          </p:cNvSpPr>
          <p:nvPr>
            <p:ph sz="quarter" idx="1"/>
          </p:nvPr>
        </p:nvSpPr>
        <p:spPr/>
        <p:txBody>
          <a:bodyPr>
            <a:normAutofit/>
          </a:bodyPr>
          <a:lstStyle/>
          <a:p>
            <a:r>
              <a:rPr lang="en-US" dirty="0" smtClean="0"/>
              <a:t>Unaccompanied Youth Packs</a:t>
            </a:r>
          </a:p>
          <a:p>
            <a:r>
              <a:rPr lang="en-US" dirty="0" smtClean="0"/>
              <a:t>Motel Packs</a:t>
            </a:r>
          </a:p>
          <a:p>
            <a:r>
              <a:rPr lang="en-US" dirty="0" smtClean="0"/>
              <a:t>Summer Food at Food Bank and Boys and Girls Club</a:t>
            </a:r>
          </a:p>
          <a:p>
            <a:r>
              <a:rPr lang="en-US" dirty="0" smtClean="0"/>
              <a:t>Teen Section of Library</a:t>
            </a:r>
          </a:p>
          <a:p>
            <a:r>
              <a:rPr lang="en-US" dirty="0" smtClean="0"/>
              <a:t>Salvation Army </a:t>
            </a:r>
          </a:p>
          <a:p>
            <a:r>
              <a:rPr lang="en-US" dirty="0" smtClean="0"/>
              <a:t>Food Pantry at Alternate High School</a:t>
            </a:r>
          </a:p>
          <a:p>
            <a:r>
              <a:rPr lang="en-US" dirty="0" smtClean="0"/>
              <a:t>Turkey Meals for Holidays</a:t>
            </a:r>
          </a:p>
          <a:p>
            <a:r>
              <a:rPr lang="en-US" dirty="0" smtClean="0"/>
              <a:t>Snack Program</a:t>
            </a:r>
            <a:endParaRPr lang="en-US" dirty="0"/>
          </a:p>
        </p:txBody>
      </p:sp>
    </p:spTree>
    <p:extLst>
      <p:ext uri="{BB962C8B-B14F-4D97-AF65-F5344CB8AC3E}">
        <p14:creationId xmlns:p14="http://schemas.microsoft.com/office/powerpoint/2010/main" val="143010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Resources: Introduction of Regional Consultants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6</a:t>
            </a:fld>
            <a:endParaRPr lang="en-US" dirty="0" smtClean="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219906" y="1744662"/>
            <a:ext cx="6724194" cy="5123301"/>
          </a:xfrm>
        </p:spPr>
      </p:pic>
    </p:spTree>
    <p:extLst>
      <p:ext uri="{BB962C8B-B14F-4D97-AF65-F5344CB8AC3E}">
        <p14:creationId xmlns:p14="http://schemas.microsoft.com/office/powerpoint/2010/main" val="4617616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Homeless Gear Collection</a:t>
            </a:r>
            <a:endParaRPr lang="en-US" b="1" dirty="0"/>
          </a:p>
        </p:txBody>
      </p:sp>
      <p:pic>
        <p:nvPicPr>
          <p:cNvPr id="2050"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bwMode="auto">
          <a:xfrm>
            <a:off x="2007659" y="1527175"/>
            <a:ext cx="812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860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Success</a:t>
            </a:r>
            <a:endParaRPr lang="en-US" sz="5400" b="1" dirty="0"/>
          </a:p>
        </p:txBody>
      </p:sp>
      <p:sp>
        <p:nvSpPr>
          <p:cNvPr id="3" name="Content Placeholder 2"/>
          <p:cNvSpPr>
            <a:spLocks noGrp="1"/>
          </p:cNvSpPr>
          <p:nvPr>
            <p:ph sz="quarter" idx="1"/>
          </p:nvPr>
        </p:nvSpPr>
        <p:spPr/>
        <p:txBody>
          <a:bodyPr/>
          <a:lstStyle/>
          <a:p>
            <a:r>
              <a:rPr lang="en-US" sz="3200" dirty="0" smtClean="0"/>
              <a:t>Key Volunteer collaboration</a:t>
            </a:r>
          </a:p>
          <a:p>
            <a:r>
              <a:rPr lang="en-US" sz="3200" dirty="0" smtClean="0"/>
              <a:t>Increased Awareness</a:t>
            </a:r>
          </a:p>
          <a:p>
            <a:r>
              <a:rPr lang="en-US" sz="3200" dirty="0" smtClean="0"/>
              <a:t>Support from Leadership</a:t>
            </a:r>
          </a:p>
          <a:p>
            <a:r>
              <a:rPr lang="en-US" sz="3200" dirty="0" smtClean="0"/>
              <a:t>Systematic district process</a:t>
            </a:r>
          </a:p>
          <a:p>
            <a:r>
              <a:rPr lang="en-US" sz="3200" dirty="0" smtClean="0"/>
              <a:t>Expansion of program</a:t>
            </a:r>
          </a:p>
          <a:p>
            <a:endParaRPr lang="en-US" dirty="0"/>
          </a:p>
        </p:txBody>
      </p:sp>
    </p:spTree>
    <p:extLst>
      <p:ext uri="{BB962C8B-B14F-4D97-AF65-F5344CB8AC3E}">
        <p14:creationId xmlns:p14="http://schemas.microsoft.com/office/powerpoint/2010/main" val="30783089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379200" cy="758952"/>
          </a:xfrm>
        </p:spPr>
        <p:txBody>
          <a:bodyPr>
            <a:normAutofit fontScale="90000"/>
          </a:bodyPr>
          <a:lstStyle/>
          <a:p>
            <a:r>
              <a:rPr lang="en-US" b="1" dirty="0" smtClean="0"/>
              <a:t>Thompson Education Foundation- Homeless Assistance Fund</a:t>
            </a:r>
            <a:endParaRPr lang="en-US" b="1" dirty="0"/>
          </a:p>
        </p:txBody>
      </p:sp>
      <p:sp>
        <p:nvSpPr>
          <p:cNvPr id="3" name="Content Placeholder 2"/>
          <p:cNvSpPr>
            <a:spLocks noGrp="1"/>
          </p:cNvSpPr>
          <p:nvPr>
            <p:ph sz="quarter" idx="1"/>
          </p:nvPr>
        </p:nvSpPr>
        <p:spPr/>
        <p:txBody>
          <a:bodyPr>
            <a:normAutofit/>
          </a:bodyPr>
          <a:lstStyle/>
          <a:p>
            <a:pPr fontAlgn="t"/>
            <a:r>
              <a:rPr lang="en-US" dirty="0"/>
              <a:t>Thompson Education Foundation supports initiatives for students and staff in Thompson School District, Loveland, Colorado</a:t>
            </a:r>
            <a:r>
              <a:rPr lang="en-US" dirty="0" smtClean="0"/>
              <a:t>.</a:t>
            </a:r>
          </a:p>
          <a:p>
            <a:pPr fontAlgn="t"/>
            <a:endParaRPr lang="en-US" dirty="0" smtClean="0"/>
          </a:p>
          <a:p>
            <a:pPr fontAlgn="t"/>
            <a:r>
              <a:rPr lang="en-US" dirty="0" smtClean="0"/>
              <a:t>The Foundation holds a collection of funds that support various programs, projects, events and scholarships for Thompson School District.</a:t>
            </a:r>
          </a:p>
          <a:p>
            <a:pPr fontAlgn="t"/>
            <a:endParaRPr lang="en-US" dirty="0" smtClean="0"/>
          </a:p>
          <a:p>
            <a:pPr fontAlgn="t"/>
            <a:r>
              <a:rPr lang="en-US" sz="2800" dirty="0" smtClean="0"/>
              <a:t>The Homeless Assistance Fund was set up in 1996.</a:t>
            </a:r>
            <a:endParaRPr lang="en-US" sz="4800" dirty="0">
              <a:solidFill>
                <a:srgbClr val="FF0000"/>
              </a:solidFill>
            </a:endParaRPr>
          </a:p>
        </p:txBody>
      </p:sp>
    </p:spTree>
    <p:extLst>
      <p:ext uri="{BB962C8B-B14F-4D97-AF65-F5344CB8AC3E}">
        <p14:creationId xmlns:p14="http://schemas.microsoft.com/office/powerpoint/2010/main" val="4179819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Donors</a:t>
            </a:r>
            <a:endParaRPr lang="en-US" sz="5400" b="1" dirty="0"/>
          </a:p>
        </p:txBody>
      </p:sp>
      <p:sp>
        <p:nvSpPr>
          <p:cNvPr id="3" name="Content Placeholder 2"/>
          <p:cNvSpPr>
            <a:spLocks noGrp="1"/>
          </p:cNvSpPr>
          <p:nvPr>
            <p:ph sz="quarter" idx="1"/>
          </p:nvPr>
        </p:nvSpPr>
        <p:spPr/>
        <p:txBody>
          <a:bodyPr/>
          <a:lstStyle/>
          <a:p>
            <a:r>
              <a:rPr lang="en-US" dirty="0" smtClean="0"/>
              <a:t>Staff at the Administration building</a:t>
            </a:r>
          </a:p>
          <a:p>
            <a:r>
              <a:rPr lang="en-US" dirty="0" smtClean="0"/>
              <a:t>Private Individual Donors</a:t>
            </a:r>
          </a:p>
          <a:p>
            <a:r>
              <a:rPr lang="en-US" dirty="0" smtClean="0"/>
              <a:t>Community Foundation </a:t>
            </a:r>
          </a:p>
          <a:p>
            <a:r>
              <a:rPr lang="en-US" dirty="0" smtClean="0"/>
              <a:t>Philo- retired teacher group</a:t>
            </a:r>
          </a:p>
          <a:p>
            <a:r>
              <a:rPr lang="en-US" dirty="0" smtClean="0"/>
              <a:t>Give Next Foundation</a:t>
            </a:r>
          </a:p>
          <a:p>
            <a:r>
              <a:rPr lang="en-US" dirty="0" smtClean="0"/>
              <a:t>Rotary </a:t>
            </a:r>
            <a:r>
              <a:rPr lang="en-US" dirty="0"/>
              <a:t>Club-Governor’s Art Show</a:t>
            </a:r>
            <a:endParaRPr lang="en-US" dirty="0" smtClean="0"/>
          </a:p>
          <a:p>
            <a:r>
              <a:rPr lang="en-US" dirty="0" smtClean="0"/>
              <a:t>Loveland Ale Works</a:t>
            </a:r>
          </a:p>
          <a:p>
            <a:r>
              <a:rPr lang="en-US" dirty="0" smtClean="0"/>
              <a:t>Cardboard Box City Fundraiser</a:t>
            </a:r>
          </a:p>
          <a:p>
            <a:r>
              <a:rPr lang="en-US" dirty="0" smtClean="0"/>
              <a:t>Otter Cares</a:t>
            </a:r>
          </a:p>
        </p:txBody>
      </p:sp>
    </p:spTree>
    <p:extLst>
      <p:ext uri="{BB962C8B-B14F-4D97-AF65-F5344CB8AC3E}">
        <p14:creationId xmlns:p14="http://schemas.microsoft.com/office/powerpoint/2010/main" val="3262558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Cardboard Box Fundraiser</a:t>
            </a:r>
            <a:endParaRPr lang="en-US" sz="3600" b="1" dirty="0"/>
          </a:p>
        </p:txBody>
      </p:sp>
      <p:pic>
        <p:nvPicPr>
          <p:cNvPr id="102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bwMode="auto">
          <a:xfrm>
            <a:off x="2007659" y="1527175"/>
            <a:ext cx="812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8302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Use of Funds</a:t>
            </a:r>
            <a:endParaRPr lang="en-US" sz="5400" dirty="0"/>
          </a:p>
        </p:txBody>
      </p:sp>
      <p:sp>
        <p:nvSpPr>
          <p:cNvPr id="3" name="Content Placeholder 2"/>
          <p:cNvSpPr>
            <a:spLocks noGrp="1"/>
          </p:cNvSpPr>
          <p:nvPr>
            <p:ph sz="quarter" idx="1"/>
          </p:nvPr>
        </p:nvSpPr>
        <p:spPr/>
        <p:txBody>
          <a:bodyPr/>
          <a:lstStyle/>
          <a:p>
            <a:r>
              <a:rPr lang="en-US" dirty="0" smtClean="0"/>
              <a:t>Gas/ Grocery Cards</a:t>
            </a:r>
          </a:p>
          <a:p>
            <a:r>
              <a:rPr lang="en-US" dirty="0" smtClean="0"/>
              <a:t>Walmart Cards</a:t>
            </a:r>
          </a:p>
          <a:p>
            <a:r>
              <a:rPr lang="en-US" dirty="0" smtClean="0"/>
              <a:t>Motel Vouchers</a:t>
            </a:r>
          </a:p>
          <a:p>
            <a:r>
              <a:rPr lang="en-US" dirty="0" smtClean="0"/>
              <a:t>Adult Bus Passes</a:t>
            </a:r>
          </a:p>
          <a:p>
            <a:r>
              <a:rPr lang="en-US" dirty="0" smtClean="0"/>
              <a:t>Car Repairs</a:t>
            </a:r>
          </a:p>
          <a:p>
            <a:r>
              <a:rPr lang="en-US" dirty="0" smtClean="0"/>
              <a:t>Family Shower Passes </a:t>
            </a:r>
          </a:p>
          <a:p>
            <a:r>
              <a:rPr lang="en-US" dirty="0" smtClean="0"/>
              <a:t>Unaccompanied Youth Needs:</a:t>
            </a:r>
          </a:p>
          <a:p>
            <a:pPr lvl="1">
              <a:buClr>
                <a:srgbClr val="002060"/>
              </a:buClr>
              <a:buFont typeface="Wingdings" panose="05000000000000000000" pitchFamily="2" charset="2"/>
              <a:buChar char="§"/>
            </a:pPr>
            <a:r>
              <a:rPr lang="en-US" sz="2800" dirty="0" smtClean="0"/>
              <a:t>Gas, medical, rent, car repairs, class trips</a:t>
            </a:r>
            <a:endParaRPr lang="en-US" sz="2800" dirty="0"/>
          </a:p>
        </p:txBody>
      </p:sp>
    </p:spTree>
    <p:extLst>
      <p:ext uri="{BB962C8B-B14F-4D97-AF65-F5344CB8AC3E}">
        <p14:creationId xmlns:p14="http://schemas.microsoft.com/office/powerpoint/2010/main" val="33244607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Collaboration Through TEF</a:t>
            </a:r>
            <a:endParaRPr lang="en-US" sz="4400" b="1" dirty="0"/>
          </a:p>
        </p:txBody>
      </p:sp>
      <p:sp>
        <p:nvSpPr>
          <p:cNvPr id="3" name="Content Placeholder 2"/>
          <p:cNvSpPr>
            <a:spLocks noGrp="1"/>
          </p:cNvSpPr>
          <p:nvPr>
            <p:ph sz="quarter" idx="1"/>
          </p:nvPr>
        </p:nvSpPr>
        <p:spPr/>
        <p:txBody>
          <a:bodyPr/>
          <a:lstStyle/>
          <a:p>
            <a:r>
              <a:rPr lang="en-US" dirty="0" smtClean="0"/>
              <a:t>TEF help advocate for Homeless Assistance Fund</a:t>
            </a:r>
          </a:p>
          <a:p>
            <a:r>
              <a:rPr lang="en-US" dirty="0" smtClean="0"/>
              <a:t>Sends donors to help meet other needs: 	toothbrushes, coats</a:t>
            </a:r>
          </a:p>
          <a:p>
            <a:r>
              <a:rPr lang="en-US" dirty="0" smtClean="0"/>
              <a:t>Flexibility with use of funds</a:t>
            </a:r>
          </a:p>
          <a:p>
            <a:r>
              <a:rPr lang="en-US" dirty="0" smtClean="0"/>
              <a:t>Backpacks are assigned for McKinney students every year through TEF’s Backpack Program</a:t>
            </a:r>
          </a:p>
          <a:p>
            <a:pPr marL="0" indent="0">
              <a:buNone/>
            </a:pPr>
            <a:endParaRPr lang="en-US" dirty="0" smtClean="0"/>
          </a:p>
          <a:p>
            <a:endParaRPr lang="en-US" dirty="0"/>
          </a:p>
        </p:txBody>
      </p:sp>
    </p:spTree>
    <p:extLst>
      <p:ext uri="{BB962C8B-B14F-4D97-AF65-F5344CB8AC3E}">
        <p14:creationId xmlns:p14="http://schemas.microsoft.com/office/powerpoint/2010/main" val="41685859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3583" y="2590803"/>
            <a:ext cx="9652000" cy="1323439"/>
          </a:xfrm>
          <a:prstGeom prst="rect">
            <a:avLst/>
          </a:prstGeom>
          <a:noFill/>
        </p:spPr>
        <p:txBody>
          <a:bodyPr wrap="square" rtlCol="0">
            <a:spAutoFit/>
          </a:bodyPr>
          <a:lstStyle/>
          <a:p>
            <a:r>
              <a:rPr lang="en-US" sz="8000" b="1" dirty="0" smtClean="0">
                <a:solidFill>
                  <a:prstClr val="black"/>
                </a:solidFill>
              </a:rPr>
              <a:t>Questions???</a:t>
            </a:r>
            <a:endParaRPr lang="en-US" sz="8000" b="1" dirty="0">
              <a:solidFill>
                <a:prstClr val="black"/>
              </a:solidFill>
            </a:endParaRPr>
          </a:p>
        </p:txBody>
      </p:sp>
    </p:spTree>
    <p:extLst>
      <p:ext uri="{BB962C8B-B14F-4D97-AF65-F5344CB8AC3E}">
        <p14:creationId xmlns:p14="http://schemas.microsoft.com/office/powerpoint/2010/main" val="31585817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52400"/>
            <a:ext cx="118110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0773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 Overview of Topics</a:t>
            </a:r>
            <a:endParaRPr lang="en-US" dirty="0"/>
          </a:p>
        </p:txBody>
      </p:sp>
      <p:sp>
        <p:nvSpPr>
          <p:cNvPr id="4" name="Content Placeholder 3"/>
          <p:cNvSpPr>
            <a:spLocks noGrp="1"/>
          </p:cNvSpPr>
          <p:nvPr>
            <p:ph sz="half" idx="1"/>
          </p:nvPr>
        </p:nvSpPr>
        <p:spPr>
          <a:xfrm>
            <a:off x="139204" y="1245623"/>
            <a:ext cx="4229596" cy="5019923"/>
          </a:xfrm>
        </p:spPr>
        <p:txBody>
          <a:bodyPr>
            <a:normAutofit fontScale="92500" lnSpcReduction="20000"/>
          </a:bodyPr>
          <a:lstStyle/>
          <a:p>
            <a:r>
              <a:rPr lang="en-US" dirty="0" smtClean="0"/>
              <a:t>What we’ve accomplished today:</a:t>
            </a:r>
          </a:p>
          <a:p>
            <a:pPr marL="502920" indent="-457200">
              <a:buFont typeface="+mj-lt"/>
              <a:buAutoNum type="arabicPeriod"/>
            </a:pPr>
            <a:r>
              <a:rPr lang="en-US" dirty="0" smtClean="0"/>
              <a:t>ESSA Updates (Other)</a:t>
            </a:r>
          </a:p>
          <a:p>
            <a:pPr marL="502920" indent="-457200">
              <a:buFont typeface="+mj-lt"/>
              <a:buAutoNum type="arabicPeriod"/>
            </a:pPr>
            <a:r>
              <a:rPr lang="en-US" dirty="0" smtClean="0"/>
              <a:t>Informational resources to access in your role</a:t>
            </a:r>
          </a:p>
          <a:p>
            <a:pPr marL="502920" indent="-457200">
              <a:buFont typeface="+mj-lt"/>
              <a:buAutoNum type="arabicPeriod"/>
            </a:pPr>
            <a:r>
              <a:rPr lang="en-US" dirty="0" smtClean="0"/>
              <a:t>Data collection and requirements</a:t>
            </a:r>
          </a:p>
          <a:p>
            <a:pPr marL="502920" indent="-457200">
              <a:buFont typeface="+mj-lt"/>
              <a:buAutoNum type="arabicPeriod"/>
            </a:pPr>
            <a:r>
              <a:rPr lang="en-US" dirty="0" smtClean="0"/>
              <a:t>Title I coordination and set asides</a:t>
            </a:r>
          </a:p>
          <a:p>
            <a:pPr marL="502920" indent="-457200">
              <a:buFont typeface="+mj-lt"/>
              <a:buAutoNum type="arabicPeriod"/>
            </a:pPr>
            <a:r>
              <a:rPr lang="en-US" dirty="0" smtClean="0"/>
              <a:t>Early childhood</a:t>
            </a:r>
          </a:p>
          <a:p>
            <a:pPr marL="502920" indent="-457200">
              <a:buFont typeface="+mj-lt"/>
              <a:buAutoNum type="arabicPeriod"/>
            </a:pPr>
            <a:r>
              <a:rPr lang="en-US" dirty="0" smtClean="0"/>
              <a:t>State plan</a:t>
            </a:r>
          </a:p>
          <a:p>
            <a:pPr marL="502920" indent="-457200">
              <a:buFont typeface="+mj-lt"/>
              <a:buAutoNum type="arabicPeriod"/>
            </a:pPr>
            <a:r>
              <a:rPr lang="en-US" dirty="0" smtClean="0"/>
              <a:t>Networking with other districts through Four Square</a:t>
            </a:r>
          </a:p>
          <a:p>
            <a:pPr marL="502920" indent="-457200">
              <a:buFont typeface="+mj-lt"/>
              <a:buAutoNum type="arabicPeriod"/>
            </a:pPr>
            <a:r>
              <a:rPr lang="en-US" dirty="0" smtClean="0"/>
              <a:t>Heard from districts on best practices (from meeting on October 4)</a:t>
            </a:r>
          </a:p>
          <a:p>
            <a:pPr marL="502920" indent="-457200">
              <a:buFont typeface="+mj-lt"/>
              <a:buAutoNum type="arabicPeriod"/>
            </a:pPr>
            <a:endParaRPr lang="en-US" dirty="0" smtClean="0"/>
          </a:p>
          <a:p>
            <a:pPr marL="502920" indent="-457200">
              <a:buFont typeface="+mj-lt"/>
              <a:buAutoNum type="arabicPeriod"/>
            </a:pPr>
            <a:endParaRPr lang="en-US" dirty="0" smtClean="0"/>
          </a:p>
          <a:p>
            <a:pPr marL="502920" indent="-457200">
              <a:buFont typeface="+mj-lt"/>
              <a:buAutoNum type="arabicPeriod"/>
            </a:pPr>
            <a:endParaRPr lang="en-US" dirty="0" smtClean="0"/>
          </a:p>
          <a:p>
            <a:pPr marL="388620" indent="-342900">
              <a:buFont typeface="Arial" charset="0"/>
              <a:buChar char="•"/>
            </a:pPr>
            <a:endParaRPr lang="en-US" dirty="0" smtClean="0"/>
          </a:p>
        </p:txBody>
      </p:sp>
      <p:sp>
        <p:nvSpPr>
          <p:cNvPr id="3" name="Footer Placeholder 2"/>
          <p:cNvSpPr>
            <a:spLocks noGrp="1"/>
          </p:cNvSpPr>
          <p:nvPr>
            <p:ph type="ftr" sz="quarter" idx="3"/>
          </p:nvPr>
        </p:nvSpPr>
        <p:spPr/>
        <p:txBody>
          <a:bodyPr/>
          <a:lstStyle/>
          <a:p>
            <a:fld id="{757A2F4E-5D54-B04B-91BD-7E78EE1FE9FD}" type="slidenum">
              <a:rPr lang="en-US" smtClean="0"/>
              <a:pPr/>
              <a:t>69</a:t>
            </a:fld>
            <a:endParaRPr lang="en-US" dirty="0" smtClean="0"/>
          </a:p>
        </p:txBody>
      </p:sp>
      <p:pic>
        <p:nvPicPr>
          <p:cNvPr id="5" name="Picture 4"/>
          <p:cNvPicPr>
            <a:picLocks noChangeAspect="1"/>
          </p:cNvPicPr>
          <p:nvPr/>
        </p:nvPicPr>
        <p:blipFill rotWithShape="1">
          <a:blip r:embed="rId2"/>
          <a:srcRect l="20717" t="42719" r="22453" b="13925"/>
          <a:stretch/>
        </p:blipFill>
        <p:spPr>
          <a:xfrm>
            <a:off x="5321300" y="2148241"/>
            <a:ext cx="6235700" cy="2973387"/>
          </a:xfrm>
          <a:prstGeom prst="rect">
            <a:avLst/>
          </a:prstGeom>
        </p:spPr>
      </p:pic>
    </p:spTree>
    <p:extLst>
      <p:ext uri="{BB962C8B-B14F-4D97-AF65-F5344CB8AC3E}">
        <p14:creationId xmlns:p14="http://schemas.microsoft.com/office/powerpoint/2010/main" val="163046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Updates: Big Picture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7</a:t>
            </a:fld>
            <a:endParaRPr lang="en-US" dirty="0" smtClean="0"/>
          </a:p>
        </p:txBody>
      </p:sp>
      <p:sp>
        <p:nvSpPr>
          <p:cNvPr id="4" name="Content Placeholder 3"/>
          <p:cNvSpPr>
            <a:spLocks noGrp="1"/>
          </p:cNvSpPr>
          <p:nvPr>
            <p:ph sz="half" idx="1"/>
          </p:nvPr>
        </p:nvSpPr>
        <p:spPr/>
        <p:txBody>
          <a:bodyPr/>
          <a:lstStyle/>
          <a:p>
            <a:pPr marL="388620" indent="-342900">
              <a:buFont typeface="Arial" panose="020B0604020202020204" pitchFamily="34" charset="0"/>
              <a:buChar char="•"/>
            </a:pPr>
            <a:r>
              <a:rPr lang="en-US" dirty="0" smtClean="0"/>
              <a:t>We are now Title IX, Part A</a:t>
            </a:r>
          </a:p>
          <a:p>
            <a:pPr marL="1165860" lvl="1" indent="-342900">
              <a:buFont typeface="Arial" panose="020B0604020202020204" pitchFamily="34" charset="0"/>
              <a:buChar char="•"/>
            </a:pPr>
            <a:r>
              <a:rPr lang="en-US" dirty="0" smtClean="0"/>
              <a:t>Please be sure to add “Part A”</a:t>
            </a:r>
          </a:p>
          <a:p>
            <a:pPr marL="1165860" lvl="1" indent="-342900">
              <a:buFont typeface="Arial" panose="020B0604020202020204" pitchFamily="34" charset="0"/>
              <a:buChar char="•"/>
            </a:pPr>
            <a:r>
              <a:rPr lang="en-US" dirty="0" smtClean="0"/>
              <a:t>We are transitioning to provisions under ESSA</a:t>
            </a:r>
          </a:p>
          <a:p>
            <a:pPr marL="1268730" lvl="2" indent="-342900">
              <a:buFont typeface="Arial" panose="020B0604020202020204" pitchFamily="34" charset="0"/>
              <a:buChar char="•"/>
            </a:pPr>
            <a:r>
              <a:rPr lang="en-US" dirty="0" smtClean="0"/>
              <a:t>McKinney-Vento: October 1, 2016</a:t>
            </a:r>
          </a:p>
          <a:p>
            <a:pPr marL="388620" indent="-342900">
              <a:buFont typeface="Arial" panose="020B0604020202020204" pitchFamily="34" charset="0"/>
              <a:buChar char="•"/>
            </a:pPr>
            <a:r>
              <a:rPr lang="en-US" dirty="0" smtClean="0"/>
              <a:t>Consolidated State Plan</a:t>
            </a:r>
          </a:p>
          <a:p>
            <a:pPr marL="1165860" lvl="1" indent="-342900">
              <a:buFont typeface="Arial" panose="020B0604020202020204" pitchFamily="34" charset="0"/>
              <a:buChar char="•"/>
            </a:pPr>
            <a:r>
              <a:rPr lang="en-US" dirty="0" smtClean="0"/>
              <a:t>The “how” of ESSA implementation</a:t>
            </a:r>
          </a:p>
          <a:p>
            <a:pPr marL="1165860" lvl="1" indent="-342900">
              <a:buFont typeface="Arial" panose="020B0604020202020204" pitchFamily="34" charset="0"/>
              <a:buChar char="•"/>
            </a:pPr>
            <a:r>
              <a:rPr lang="en-US" dirty="0" smtClean="0"/>
              <a:t>Submitted to U.S. Department of Education on April 3, 2017</a:t>
            </a:r>
          </a:p>
          <a:p>
            <a:pPr marL="1165860" lvl="1" indent="-342900">
              <a:buFont typeface="Arial" panose="020B0604020202020204" pitchFamily="34" charset="0"/>
              <a:buChar char="•"/>
            </a:pPr>
            <a:r>
              <a:rPr lang="en-US" dirty="0" smtClean="0"/>
              <a:t>Stakeholder input sought</a:t>
            </a:r>
          </a:p>
          <a:p>
            <a:pPr marL="1165860" lvl="1" indent="-342900">
              <a:buFont typeface="Arial" panose="020B0604020202020204" pitchFamily="34" charset="0"/>
              <a:buChar char="•"/>
            </a:pPr>
            <a:r>
              <a:rPr lang="en-US" dirty="0" smtClean="0"/>
              <a:t>Peer reviewed </a:t>
            </a:r>
          </a:p>
          <a:p>
            <a:pPr marL="1165860" lvl="1" indent="-342900">
              <a:buFont typeface="Arial" panose="020B0604020202020204" pitchFamily="34" charset="0"/>
              <a:buChar char="•"/>
            </a:pPr>
            <a:r>
              <a:rPr lang="en-US" dirty="0" smtClean="0"/>
              <a:t>Requires certain assurances and descriptions</a:t>
            </a:r>
          </a:p>
        </p:txBody>
      </p:sp>
    </p:spTree>
    <p:extLst>
      <p:ext uri="{BB962C8B-B14F-4D97-AF65-F5344CB8AC3E}">
        <p14:creationId xmlns:p14="http://schemas.microsoft.com/office/powerpoint/2010/main" val="3939908701"/>
      </p:ext>
    </p:extLst>
  </p:cSld>
  <p:clrMapOvr>
    <a:masterClrMapping/>
  </p:clrMapOvr>
  <mc:AlternateContent xmlns:mc="http://schemas.openxmlformats.org/markup-compatibility/2006" xmlns:p14="http://schemas.microsoft.com/office/powerpoint/2010/main">
    <mc:Choice Requires="p14">
      <p:transition spd="slow" p14:dur="2000" advTm="2958"/>
    </mc:Choice>
    <mc:Fallback xmlns="">
      <p:transition spd="slow" advTm="2958"/>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70</a:t>
            </a:fld>
            <a:endParaRPr lang="en-US" dirty="0" smtClean="0"/>
          </a:p>
        </p:txBody>
      </p:sp>
      <p:sp>
        <p:nvSpPr>
          <p:cNvPr id="4" name="Content Placeholder 3"/>
          <p:cNvSpPr>
            <a:spLocks noGrp="1"/>
          </p:cNvSpPr>
          <p:nvPr>
            <p:ph sz="half" idx="1"/>
          </p:nvPr>
        </p:nvSpPr>
        <p:spPr/>
        <p:txBody>
          <a:bodyPr/>
          <a:lstStyle/>
          <a:p>
            <a:pPr marL="388620" indent="-342900">
              <a:buFont typeface="Arial" charset="0"/>
              <a:buChar char="•"/>
            </a:pPr>
            <a:r>
              <a:rPr lang="en-US" dirty="0" smtClean="0"/>
              <a:t>Thank you, JEFFCO! </a:t>
            </a:r>
          </a:p>
          <a:p>
            <a:pPr marL="388620" indent="-342900">
              <a:buFont typeface="Arial" charset="0"/>
              <a:buChar char="•"/>
            </a:pPr>
            <a:r>
              <a:rPr lang="en-US" dirty="0" smtClean="0"/>
              <a:t>April 12</a:t>
            </a:r>
          </a:p>
          <a:p>
            <a:pPr marL="388620" indent="-342900">
              <a:buFont typeface="Arial" charset="0"/>
              <a:buChar char="•"/>
            </a:pPr>
            <a:r>
              <a:rPr lang="en-US" dirty="0" smtClean="0"/>
              <a:t>Potential Topics:</a:t>
            </a:r>
          </a:p>
          <a:p>
            <a:pPr marL="1165860" lvl="1" indent="-342900">
              <a:buFont typeface="Arial" charset="0"/>
              <a:buChar char="•"/>
            </a:pPr>
            <a:r>
              <a:rPr lang="en-US" dirty="0" smtClean="0"/>
              <a:t>Data privacy: MV status under FERPA and state statute with Jill Stacey (CDE)</a:t>
            </a:r>
          </a:p>
          <a:p>
            <a:pPr marL="1165860" lvl="1" indent="-342900">
              <a:buFont typeface="Arial" charset="0"/>
              <a:buChar char="•"/>
            </a:pPr>
            <a:r>
              <a:rPr lang="en-US" dirty="0" smtClean="0"/>
              <a:t>Transportation</a:t>
            </a:r>
          </a:p>
          <a:p>
            <a:pPr marL="1165860" lvl="1" indent="-342900">
              <a:buFont typeface="Arial" charset="0"/>
              <a:buChar char="•"/>
            </a:pPr>
            <a:r>
              <a:rPr lang="en-US" dirty="0" smtClean="0"/>
              <a:t>Disputes</a:t>
            </a:r>
          </a:p>
          <a:p>
            <a:pPr marL="1165860" lvl="1" indent="-342900">
              <a:buFont typeface="Arial" charset="0"/>
              <a:buChar char="•"/>
            </a:pPr>
            <a:r>
              <a:rPr lang="en-US" dirty="0" smtClean="0"/>
              <a:t>Credit Accrual</a:t>
            </a:r>
          </a:p>
          <a:p>
            <a:pPr marL="1165860" lvl="1" indent="-342900">
              <a:buFont typeface="Arial" charset="0"/>
              <a:buChar char="•"/>
            </a:pPr>
            <a:r>
              <a:rPr lang="en-US" dirty="0" smtClean="0"/>
              <a:t>Fees and fines</a:t>
            </a:r>
          </a:p>
          <a:p>
            <a:pPr marL="1165860" lvl="1" indent="-342900">
              <a:buFont typeface="Arial" charset="0"/>
              <a:buChar char="•"/>
            </a:pPr>
            <a:r>
              <a:rPr lang="en-US" dirty="0" smtClean="0"/>
              <a:t>MV and school choice</a:t>
            </a:r>
          </a:p>
          <a:p>
            <a:pPr marL="1165860" lvl="1" indent="-342900">
              <a:buFont typeface="Arial" charset="0"/>
              <a:buChar char="•"/>
            </a:pPr>
            <a:r>
              <a:rPr lang="en-US" dirty="0" smtClean="0"/>
              <a:t>Other? Please write on sticky note for parking lot</a:t>
            </a:r>
          </a:p>
          <a:p>
            <a:pPr marL="388620" indent="-342900">
              <a:buFont typeface="Arial" charset="0"/>
              <a:buChar char="•"/>
            </a:pPr>
            <a:endParaRPr lang="en-US" dirty="0"/>
          </a:p>
        </p:txBody>
      </p:sp>
    </p:spTree>
    <p:extLst>
      <p:ext uri="{BB962C8B-B14F-4D97-AF65-F5344CB8AC3E}">
        <p14:creationId xmlns:p14="http://schemas.microsoft.com/office/powerpoint/2010/main" val="7050006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Mileage Reimbursement</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71</a:t>
            </a:fld>
            <a:endParaRPr lang="en-US" dirty="0" smtClean="0"/>
          </a:p>
        </p:txBody>
      </p:sp>
      <p:sp>
        <p:nvSpPr>
          <p:cNvPr id="6" name="Content Placeholder 5"/>
          <p:cNvSpPr>
            <a:spLocks noGrp="1"/>
          </p:cNvSpPr>
          <p:nvPr>
            <p:ph sz="half" idx="1"/>
          </p:nvPr>
        </p:nvSpPr>
        <p:spPr/>
        <p:txBody>
          <a:bodyPr/>
          <a:lstStyle/>
          <a:p>
            <a:pPr marL="388620" indent="-342900">
              <a:buFont typeface="Arial" charset="0"/>
              <a:buChar char="•"/>
            </a:pPr>
            <a:r>
              <a:rPr lang="en-US" dirty="0" smtClean="0"/>
              <a:t>Please see Tricia </a:t>
            </a:r>
            <a:r>
              <a:rPr lang="en-US" dirty="0" err="1" smtClean="0"/>
              <a:t>Walz</a:t>
            </a:r>
            <a:r>
              <a:rPr lang="en-US" dirty="0" smtClean="0"/>
              <a:t>, Program and Evaluation Assistant, for the form</a:t>
            </a:r>
          </a:p>
          <a:p>
            <a:pPr marL="388620" indent="-342900">
              <a:buFont typeface="Arial" charset="0"/>
              <a:buChar char="•"/>
            </a:pPr>
            <a:r>
              <a:rPr lang="en-US" dirty="0" smtClean="0"/>
              <a:t>In order to process, must have a Google Map or </a:t>
            </a:r>
            <a:r>
              <a:rPr lang="en-US" dirty="0" err="1" smtClean="0"/>
              <a:t>Mapquest</a:t>
            </a:r>
            <a:r>
              <a:rPr lang="en-US" dirty="0" smtClean="0"/>
              <a:t> attached</a:t>
            </a:r>
          </a:p>
          <a:p>
            <a:pPr marL="388620" indent="-342900">
              <a:buFont typeface="Arial" charset="0"/>
              <a:buChar char="•"/>
            </a:pPr>
            <a:r>
              <a:rPr lang="en-US" dirty="0" smtClean="0"/>
              <a:t>Accounting prefers that each individual does their own request</a:t>
            </a:r>
          </a:p>
          <a:p>
            <a:pPr marL="1165860" lvl="1" indent="-342900">
              <a:buFont typeface="Arial" charset="0"/>
              <a:buChar char="•"/>
            </a:pPr>
            <a:r>
              <a:rPr lang="en-US" dirty="0" smtClean="0"/>
              <a:t>Only one per request</a:t>
            </a:r>
            <a:endParaRPr lang="en-US" dirty="0"/>
          </a:p>
        </p:txBody>
      </p:sp>
    </p:spTree>
    <p:extLst>
      <p:ext uri="{BB962C8B-B14F-4D97-AF65-F5344CB8AC3E}">
        <p14:creationId xmlns:p14="http://schemas.microsoft.com/office/powerpoint/2010/main" val="21383295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47706" y="2379469"/>
            <a:ext cx="2450986" cy="2450986"/>
          </a:xfrm>
        </p:spPr>
      </p:pic>
      <p:sp>
        <p:nvSpPr>
          <p:cNvPr id="6" name="Content Placeholder 5"/>
          <p:cNvSpPr>
            <a:spLocks noGrp="1"/>
          </p:cNvSpPr>
          <p:nvPr>
            <p:ph sz="half" idx="10"/>
          </p:nvPr>
        </p:nvSpPr>
        <p:spPr/>
        <p:txBody>
          <a:bodyPr/>
          <a:lstStyle/>
          <a:p>
            <a:r>
              <a:rPr lang="en-US" dirty="0" smtClean="0"/>
              <a:t>1. Please get out your smartphone, laptop, tablet, etc.</a:t>
            </a:r>
          </a:p>
          <a:p>
            <a:r>
              <a:rPr lang="en-US" dirty="0" smtClean="0"/>
              <a:t>2. In your web browser, navigate to: </a:t>
            </a:r>
            <a:r>
              <a:rPr lang="en-US" sz="3600" dirty="0" err="1" smtClean="0"/>
              <a:t>kahoot.it</a:t>
            </a:r>
            <a:r>
              <a:rPr lang="en-US" sz="3600" dirty="0" smtClean="0"/>
              <a:t> </a:t>
            </a:r>
          </a:p>
          <a:p>
            <a:r>
              <a:rPr lang="en-US" dirty="0" smtClean="0"/>
              <a:t>3. Enter PIN that appears on the screen</a:t>
            </a:r>
          </a:p>
          <a:p>
            <a:r>
              <a:rPr lang="en-US" dirty="0" smtClean="0"/>
              <a:t>4. Enter your screen name (everyone will see it!) </a:t>
            </a:r>
          </a:p>
          <a:p>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72</a:t>
            </a:fld>
            <a:endParaRPr lang="en-US" dirty="0" smtClean="0"/>
          </a:p>
        </p:txBody>
      </p:sp>
      <p:sp>
        <p:nvSpPr>
          <p:cNvPr id="2" name="Title 1"/>
          <p:cNvSpPr>
            <a:spLocks noGrp="1"/>
          </p:cNvSpPr>
          <p:nvPr>
            <p:ph type="title"/>
          </p:nvPr>
        </p:nvSpPr>
        <p:spPr/>
        <p:txBody>
          <a:bodyPr/>
          <a:lstStyle/>
          <a:p>
            <a:r>
              <a:rPr lang="en-US" dirty="0" err="1" smtClean="0"/>
              <a:t>Kahoot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692" y="1959810"/>
            <a:ext cx="2847975" cy="22002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75" y="4426210"/>
            <a:ext cx="2857500" cy="2143125"/>
          </a:xfrm>
          <a:prstGeom prst="rect">
            <a:avLst/>
          </a:prstGeom>
        </p:spPr>
      </p:pic>
    </p:spTree>
    <p:extLst>
      <p:ext uri="{BB962C8B-B14F-4D97-AF65-F5344CB8AC3E}">
        <p14:creationId xmlns:p14="http://schemas.microsoft.com/office/powerpoint/2010/main" val="33445371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Feedback Form</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73</a:t>
            </a:fld>
            <a:endParaRPr lang="en-US" dirty="0" smtClean="0"/>
          </a:p>
        </p:txBody>
      </p:sp>
      <p:sp>
        <p:nvSpPr>
          <p:cNvPr id="2" name="Content Placeholder 1"/>
          <p:cNvSpPr>
            <a:spLocks noGrp="1"/>
          </p:cNvSpPr>
          <p:nvPr>
            <p:ph sz="half" idx="1"/>
          </p:nvPr>
        </p:nvSpPr>
        <p:spPr/>
        <p:txBody>
          <a:bodyPr/>
          <a:lstStyle/>
          <a:p>
            <a:pPr marL="388620" indent="-342900">
              <a:buFont typeface="Arial" panose="020B0604020202020204" pitchFamily="34" charset="0"/>
              <a:buChar char="•"/>
            </a:pPr>
            <a:r>
              <a:rPr lang="en-US" dirty="0" smtClean="0"/>
              <a:t>Topics for next </a:t>
            </a:r>
            <a:r>
              <a:rPr lang="en-US" dirty="0" smtClean="0"/>
              <a:t>time</a:t>
            </a:r>
          </a:p>
          <a:p>
            <a:pPr marL="388620" indent="-342900">
              <a:buFont typeface="Arial" panose="020B0604020202020204" pitchFamily="34" charset="0"/>
              <a:buChar char="•"/>
            </a:pPr>
            <a:r>
              <a:rPr lang="en-US" dirty="0" smtClean="0"/>
              <a:t>What went well for today</a:t>
            </a:r>
            <a:endParaRPr lang="en-US" dirty="0" smtClean="0"/>
          </a:p>
          <a:p>
            <a:pPr marL="388620" indent="-342900">
              <a:buFont typeface="Arial" panose="020B0604020202020204" pitchFamily="34" charset="0"/>
              <a:buChar char="•"/>
            </a:pPr>
            <a:r>
              <a:rPr lang="en-US" dirty="0" smtClean="0"/>
              <a:t>Constructive feedback on how to improve trainings</a:t>
            </a:r>
          </a:p>
          <a:p>
            <a:pPr marL="388620" indent="-342900">
              <a:buFont typeface="Arial" panose="020B0604020202020204" pitchFamily="34" charset="0"/>
              <a:buChar char="•"/>
            </a:pPr>
            <a:r>
              <a:rPr lang="en-US" dirty="0" smtClean="0"/>
              <a:t>Other thoughts</a:t>
            </a:r>
            <a:endParaRPr lang="en-US" dirty="0"/>
          </a:p>
        </p:txBody>
      </p:sp>
    </p:spTree>
    <p:extLst>
      <p:ext uri="{BB962C8B-B14F-4D97-AF65-F5344CB8AC3E}">
        <p14:creationId xmlns:p14="http://schemas.microsoft.com/office/powerpoint/2010/main" val="34682325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Subgrantee</a:t>
            </a:r>
            <a:r>
              <a:rPr lang="en-US" dirty="0" smtClean="0"/>
              <a:t> Meeting with Grants Fiscal</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74</a:t>
            </a:fld>
            <a:endParaRPr lang="en-US" dirty="0" smtClean="0"/>
          </a:p>
        </p:txBody>
      </p:sp>
      <p:sp>
        <p:nvSpPr>
          <p:cNvPr id="4" name="Content Placeholder 3"/>
          <p:cNvSpPr>
            <a:spLocks noGrp="1"/>
          </p:cNvSpPr>
          <p:nvPr>
            <p:ph sz="half" idx="1"/>
          </p:nvPr>
        </p:nvSpPr>
        <p:spPr/>
        <p:txBody>
          <a:bodyPr/>
          <a:lstStyle/>
          <a:p>
            <a:endParaRPr lang="en-US"/>
          </a:p>
        </p:txBody>
      </p:sp>
    </p:spTree>
    <p:extLst>
      <p:ext uri="{BB962C8B-B14F-4D97-AF65-F5344CB8AC3E}">
        <p14:creationId xmlns:p14="http://schemas.microsoft.com/office/powerpoint/2010/main" val="73211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Major Changes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8</a:t>
            </a:fld>
            <a:endParaRPr lang="en-US" dirty="0" smtClean="0"/>
          </a:p>
        </p:txBody>
      </p:sp>
      <p:sp>
        <p:nvSpPr>
          <p:cNvPr id="4" name="Content Placeholder 3"/>
          <p:cNvSpPr>
            <a:spLocks noGrp="1"/>
          </p:cNvSpPr>
          <p:nvPr>
            <p:ph sz="half" idx="1"/>
          </p:nvPr>
        </p:nvSpPr>
        <p:spPr/>
        <p:txBody>
          <a:bodyPr>
            <a:normAutofit fontScale="77500" lnSpcReduction="20000"/>
          </a:bodyPr>
          <a:lstStyle/>
          <a:p>
            <a:pPr marL="388620" indent="-342900">
              <a:buFont typeface="Arial" charset="0"/>
              <a:buChar char="•"/>
            </a:pPr>
            <a:r>
              <a:rPr lang="en-US" dirty="0" smtClean="0"/>
              <a:t>Title I coordination at state and local levels</a:t>
            </a:r>
          </a:p>
          <a:p>
            <a:pPr marL="388620" indent="-342900">
              <a:buFont typeface="Arial" charset="0"/>
              <a:buChar char="•"/>
            </a:pPr>
            <a:r>
              <a:rPr lang="en-US" dirty="0" smtClean="0"/>
              <a:t>Local liaisons must be able to carry out their duties described in the law, disseminate public notices of rights, ensure school personnel receive professional development</a:t>
            </a:r>
          </a:p>
          <a:p>
            <a:pPr marL="388620" indent="-342900">
              <a:buFont typeface="Arial" charset="0"/>
              <a:buChar char="•"/>
            </a:pPr>
            <a:r>
              <a:rPr lang="en-US" dirty="0" smtClean="0"/>
              <a:t>School stability</a:t>
            </a:r>
          </a:p>
          <a:p>
            <a:pPr marL="1165860" lvl="1" indent="-342900">
              <a:buFont typeface="Arial" charset="0"/>
              <a:buChar char="•"/>
            </a:pPr>
            <a:r>
              <a:rPr lang="en-US" dirty="0" smtClean="0"/>
              <a:t>“Presume’ it is in the best interest to remain at school of origin</a:t>
            </a:r>
          </a:p>
          <a:p>
            <a:pPr marL="1165860" lvl="1" indent="-342900">
              <a:buFont typeface="Arial" charset="0"/>
              <a:buChar char="•"/>
            </a:pPr>
            <a:r>
              <a:rPr lang="en-US" dirty="0" smtClean="0"/>
              <a:t>Consider student-centered factors</a:t>
            </a:r>
          </a:p>
          <a:p>
            <a:pPr marL="1165860" lvl="1" indent="-342900">
              <a:buFont typeface="Arial" charset="0"/>
              <a:buChar char="•"/>
            </a:pPr>
            <a:r>
              <a:rPr lang="en-US" dirty="0" smtClean="0"/>
              <a:t>School of origin now includes feeder schools and preschools</a:t>
            </a:r>
          </a:p>
          <a:p>
            <a:pPr marL="388620" indent="-342900">
              <a:buFont typeface="Arial" charset="0"/>
              <a:buChar char="•"/>
            </a:pPr>
            <a:r>
              <a:rPr lang="en-US" dirty="0" smtClean="0"/>
              <a:t>Credit accrual and college readiness</a:t>
            </a:r>
          </a:p>
          <a:p>
            <a:pPr marL="1165860" lvl="1" indent="-342900">
              <a:buFont typeface="Arial" charset="0"/>
              <a:buChar char="•"/>
            </a:pPr>
            <a:r>
              <a:rPr lang="en-US" dirty="0" smtClean="0"/>
              <a:t>States must have procedures to to identify and remove barriers that prevent students from receiving appropriate full or partial coursework while attending a prior school</a:t>
            </a:r>
          </a:p>
          <a:p>
            <a:pPr marL="1165860" lvl="1" indent="-342900">
              <a:buFont typeface="Arial" charset="0"/>
              <a:buChar char="•"/>
            </a:pPr>
            <a:r>
              <a:rPr lang="en-US" dirty="0" smtClean="0"/>
              <a:t>Local liaisons must implement procedures to remove barriers that prevent homeless children and youth from receiving credit for full or partial coursework completed at prior school</a:t>
            </a:r>
          </a:p>
          <a:p>
            <a:pPr marL="1165860" lvl="1" indent="-342900">
              <a:buFont typeface="Arial" charset="0"/>
              <a:buChar char="•"/>
            </a:pPr>
            <a:r>
              <a:rPr lang="en-US" dirty="0" smtClean="0"/>
              <a:t>State plans must describe how homeless youth will receive assistance from school counselors to advise, prepare and improve their readiness for college</a:t>
            </a:r>
          </a:p>
          <a:p>
            <a:pPr marL="388620" indent="-342900">
              <a:buFont typeface="Arial" charset="0"/>
              <a:buChar char="•"/>
            </a:pPr>
            <a:r>
              <a:rPr lang="en-US" dirty="0" smtClean="0"/>
              <a:t>Not an exhaustive list</a:t>
            </a:r>
          </a:p>
          <a:p>
            <a:pPr marL="1165860" lvl="1" indent="-342900">
              <a:buFont typeface="Arial" charset="0"/>
              <a:buChar char="•"/>
            </a:pPr>
            <a:r>
              <a:rPr lang="en-US" dirty="0" smtClean="0"/>
              <a:t>Please see resources on next page</a:t>
            </a:r>
            <a:endParaRPr lang="en-US" dirty="0"/>
          </a:p>
        </p:txBody>
      </p:sp>
    </p:spTree>
    <p:extLst>
      <p:ext uri="{BB962C8B-B14F-4D97-AF65-F5344CB8AC3E}">
        <p14:creationId xmlns:p14="http://schemas.microsoft.com/office/powerpoint/2010/main" val="1708972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Resources for Implementation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9</a:t>
            </a:fld>
            <a:endParaRPr lang="en-US" dirty="0" smtClean="0"/>
          </a:p>
        </p:txBody>
      </p:sp>
      <p:sp>
        <p:nvSpPr>
          <p:cNvPr id="4" name="Content Placeholder 3"/>
          <p:cNvSpPr>
            <a:spLocks noGrp="1"/>
          </p:cNvSpPr>
          <p:nvPr>
            <p:ph sz="half" idx="1"/>
          </p:nvPr>
        </p:nvSpPr>
        <p:spPr/>
        <p:txBody>
          <a:bodyPr>
            <a:normAutofit fontScale="92500" lnSpcReduction="20000"/>
          </a:bodyPr>
          <a:lstStyle/>
          <a:p>
            <a:r>
              <a:rPr lang="en-US" dirty="0" smtClean="0"/>
              <a:t>NCHE (National Center for Homeless Education)</a:t>
            </a:r>
          </a:p>
          <a:p>
            <a:pPr marL="388620" indent="-342900">
              <a:buFont typeface="Arial" charset="0"/>
              <a:buChar char="•"/>
            </a:pPr>
            <a:r>
              <a:rPr lang="en-US" dirty="0" smtClean="0"/>
              <a:t>Technical assistance organization for U.S. Department of Education (USED)</a:t>
            </a:r>
          </a:p>
          <a:p>
            <a:pPr marL="388620" indent="-342900">
              <a:buFont typeface="Arial" charset="0"/>
              <a:buChar char="•"/>
            </a:pPr>
            <a:r>
              <a:rPr lang="en-US" dirty="0" smtClean="0"/>
              <a:t>Upcoming Webinars</a:t>
            </a:r>
          </a:p>
          <a:p>
            <a:pPr marL="1165860" lvl="1" indent="-342900">
              <a:buFont typeface="Arial" charset="0"/>
              <a:buChar char="•"/>
            </a:pPr>
            <a:r>
              <a:rPr lang="en-US" dirty="0" smtClean="0"/>
              <a:t>School Selection Changes Under ESSA: January 30 12:00-1:00 MT/February 21 12:00-1:00 MT</a:t>
            </a:r>
          </a:p>
          <a:p>
            <a:pPr marL="1165860" lvl="1" indent="-342900">
              <a:buFont typeface="Arial" charset="0"/>
              <a:buChar char="•"/>
            </a:pPr>
            <a:r>
              <a:rPr lang="en-US" dirty="0" smtClean="0"/>
              <a:t>Determining McKinney-Vento Eligibility: February 7 12:00-1:00 MT</a:t>
            </a:r>
          </a:p>
          <a:p>
            <a:pPr marL="1165860" lvl="1" indent="-342900">
              <a:buFont typeface="Arial" charset="0"/>
              <a:buChar char="•"/>
            </a:pPr>
            <a:r>
              <a:rPr lang="en-US" dirty="0" smtClean="0"/>
              <a:t>Paving the Way to College for Students Experiencing Homelessness: February 28 12:00-1:15 MT</a:t>
            </a:r>
          </a:p>
          <a:p>
            <a:r>
              <a:rPr lang="en-US" dirty="0" smtClean="0"/>
              <a:t>U.S. Department of Education </a:t>
            </a:r>
          </a:p>
          <a:p>
            <a:pPr marL="388620" indent="-342900">
              <a:buFont typeface="Arial" charset="0"/>
              <a:buChar char="•"/>
            </a:pPr>
            <a:r>
              <a:rPr lang="en-US" dirty="0" smtClean="0"/>
              <a:t>Education for Homeless Children and Youths Program Non-Regulatory Guidance released on July 27, </a:t>
            </a:r>
            <a:r>
              <a:rPr lang="en-US" dirty="0"/>
              <a:t>2016 found at: </a:t>
            </a:r>
            <a:r>
              <a:rPr lang="en-US" dirty="0">
                <a:hlinkClick r:id="rId2"/>
              </a:rPr>
              <a:t>https://</a:t>
            </a:r>
            <a:r>
              <a:rPr lang="en-US" dirty="0" smtClean="0">
                <a:hlinkClick r:id="rId2"/>
              </a:rPr>
              <a:t>www2.ed.gov/policy/elsec/leg/essa/160240ehcyguidance072716.pdf</a:t>
            </a:r>
            <a:endParaRPr lang="en-US" dirty="0" smtClean="0"/>
          </a:p>
          <a:p>
            <a:r>
              <a:rPr lang="en-US" dirty="0" smtClean="0"/>
              <a:t>NAEHCY (National Association for the Education of Homeless Children and Youth)</a:t>
            </a:r>
          </a:p>
          <a:p>
            <a:pPr marL="388620" indent="-342900">
              <a:buFont typeface="Arial" charset="0"/>
              <a:buChar char="•"/>
            </a:pPr>
            <a:r>
              <a:rPr lang="en-US" dirty="0" smtClean="0"/>
              <a:t>Summary of Major Amendments on Homelessness and Foster Care in “The Every </a:t>
            </a:r>
            <a:r>
              <a:rPr lang="en-US" dirty="0"/>
              <a:t>Student Succeeds Act of 2015” found at: </a:t>
            </a:r>
            <a:r>
              <a:rPr lang="en-US" dirty="0">
                <a:hlinkClick r:id="rId3"/>
              </a:rPr>
              <a:t>http://</a:t>
            </a:r>
            <a:r>
              <a:rPr lang="en-US" dirty="0" smtClean="0">
                <a:hlinkClick r:id="rId3"/>
              </a:rPr>
              <a:t>www.naehcy.org/sites/default/files/dl/legis/eseafinalsummary12-4.pdf</a:t>
            </a:r>
            <a:endParaRPr lang="en-US" dirty="0" smtClean="0"/>
          </a:p>
          <a:p>
            <a:endParaRPr lang="en-US" dirty="0" smtClean="0"/>
          </a:p>
          <a:p>
            <a:endParaRPr lang="en-US" dirty="0"/>
          </a:p>
        </p:txBody>
      </p:sp>
    </p:spTree>
    <p:extLst>
      <p:ext uri="{BB962C8B-B14F-4D97-AF65-F5344CB8AC3E}">
        <p14:creationId xmlns:p14="http://schemas.microsoft.com/office/powerpoint/2010/main" val="1166048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CDE Modern (Teal)">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14605</TotalTime>
  <Words>3682</Words>
  <Application>Microsoft Office PowerPoint</Application>
  <PresentationFormat>Custom</PresentationFormat>
  <Paragraphs>491</Paragraphs>
  <Slides>74</Slides>
  <Notes>1</Notes>
  <HiddenSlides>0</HiddenSlides>
  <MMClips>4</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CDE Modern (Teal)</vt:lpstr>
      <vt:lpstr>Civic</vt:lpstr>
      <vt:lpstr>McKinney-Vento Meeting</vt:lpstr>
      <vt:lpstr>Welcome!</vt:lpstr>
      <vt:lpstr>Learning Objectives</vt:lpstr>
      <vt:lpstr>Find Your Fellow Superheroes</vt:lpstr>
      <vt:lpstr>CDE Responsiveness to Your Identified Needs</vt:lpstr>
      <vt:lpstr>Accessing Resources: Introduction of Regional Consultants</vt:lpstr>
      <vt:lpstr>ESSA Updates: Big Picture</vt:lpstr>
      <vt:lpstr>Highlights of Major Changes</vt:lpstr>
      <vt:lpstr>ESSA Resources for Implementation</vt:lpstr>
      <vt:lpstr>Let’s Process!</vt:lpstr>
      <vt:lpstr>Data, Data, Data</vt:lpstr>
      <vt:lpstr>Building Background: Terms to Know</vt:lpstr>
      <vt:lpstr>Data Quality: Overview</vt:lpstr>
      <vt:lpstr>Data Quality: Overview</vt:lpstr>
      <vt:lpstr>Two Pipelines </vt:lpstr>
      <vt:lpstr>Let’s Process</vt:lpstr>
      <vt:lpstr>Self-Assessment Tool</vt:lpstr>
      <vt:lpstr>Reconcile with Actual Numbers: Discussion </vt:lpstr>
      <vt:lpstr>Building Capacity: LAM Data Pipeline</vt:lpstr>
      <vt:lpstr>Two Pipelines: What We Have Now </vt:lpstr>
      <vt:lpstr>Ideal Data Flow for Future</vt:lpstr>
      <vt:lpstr>Our Role</vt:lpstr>
      <vt:lpstr>Break </vt:lpstr>
      <vt:lpstr>District Perspective on Rollover</vt:lpstr>
      <vt:lpstr> MV Data Management and Collection</vt:lpstr>
      <vt:lpstr>Synergy SIS</vt:lpstr>
      <vt:lpstr>PowerPoint Presentation</vt:lpstr>
      <vt:lpstr>PowerPoint Presentation</vt:lpstr>
      <vt:lpstr>Roll-Over data</vt:lpstr>
      <vt:lpstr>Monitoring </vt:lpstr>
      <vt:lpstr>PowerPoint Presentation</vt:lpstr>
      <vt:lpstr>Data, Data, Data Conclusions</vt:lpstr>
      <vt:lpstr>Hand Up, Stand Up, Pair Up</vt:lpstr>
      <vt:lpstr>Title I Set Aside</vt:lpstr>
      <vt:lpstr>Title I Set Aside: Overview and Your Role</vt:lpstr>
      <vt:lpstr>Changes for Title I, Part A of ESEA Under ESSA (2017-2018)</vt:lpstr>
      <vt:lpstr>Determining a Set Aside </vt:lpstr>
      <vt:lpstr>Acceptable Uses and Supplanting</vt:lpstr>
      <vt:lpstr>Let’s Process</vt:lpstr>
      <vt:lpstr>Lunch!</vt:lpstr>
      <vt:lpstr>Early Childhood</vt:lpstr>
      <vt:lpstr>Let’s Process</vt:lpstr>
      <vt:lpstr>Consolidated State Plan Review</vt:lpstr>
      <vt:lpstr>Homeless Education and McKinney-Vento Overview</vt:lpstr>
      <vt:lpstr>Homeless Education and McKinney-Vento Overview</vt:lpstr>
      <vt:lpstr>MV Supplemental Grant Program Overview</vt:lpstr>
      <vt:lpstr>MV Supplemental Grant Program (cont.)</vt:lpstr>
      <vt:lpstr>McKinney-Vento and ESSA</vt:lpstr>
      <vt:lpstr>Key Decision Points</vt:lpstr>
      <vt:lpstr>Break</vt:lpstr>
      <vt:lpstr>Highlighting District Practices</vt:lpstr>
      <vt:lpstr>Community Partnerships</vt:lpstr>
      <vt:lpstr>Purpose</vt:lpstr>
      <vt:lpstr>KidsPak</vt:lpstr>
      <vt:lpstr>History of Program</vt:lpstr>
      <vt:lpstr>KidsPak Distribution 2016-2017</vt:lpstr>
      <vt:lpstr>Cost of Program</vt:lpstr>
      <vt:lpstr>Process</vt:lpstr>
      <vt:lpstr>Growth of Program</vt:lpstr>
      <vt:lpstr>Homeless Gear Collection</vt:lpstr>
      <vt:lpstr>Success</vt:lpstr>
      <vt:lpstr>Thompson Education Foundation- Homeless Assistance Fund</vt:lpstr>
      <vt:lpstr>Donors</vt:lpstr>
      <vt:lpstr>Cardboard Box Fundraiser</vt:lpstr>
      <vt:lpstr>Use of Funds</vt:lpstr>
      <vt:lpstr>Collaboration Through TEF</vt:lpstr>
      <vt:lpstr>PowerPoint Presentation</vt:lpstr>
      <vt:lpstr>Thank You! </vt:lpstr>
      <vt:lpstr>Wrap-up: Overview of Topics</vt:lpstr>
      <vt:lpstr>Next Meeting</vt:lpstr>
      <vt:lpstr>Mileage Reimbursement</vt:lpstr>
      <vt:lpstr>Kahoot</vt:lpstr>
      <vt:lpstr>Feedback Form</vt:lpstr>
      <vt:lpstr>Subgrantee Meeting with Grants Fiscal</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Mitchell_G@cde.state.co.us</dc:creator>
  <cp:lastModifiedBy>Rife, Jamie</cp:lastModifiedBy>
  <cp:revision>288</cp:revision>
  <cp:lastPrinted>2017-01-23T18:56:41Z</cp:lastPrinted>
  <dcterms:created xsi:type="dcterms:W3CDTF">2012-07-16T02:29:43Z</dcterms:created>
  <dcterms:modified xsi:type="dcterms:W3CDTF">2017-01-25T12:40:59Z</dcterms:modified>
</cp:coreProperties>
</file>