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63" r:id="rId2"/>
    <p:sldId id="264" r:id="rId3"/>
    <p:sldId id="271" r:id="rId4"/>
    <p:sldId id="272" r:id="rId5"/>
    <p:sldId id="276" r:id="rId6"/>
    <p:sldId id="277" r:id="rId7"/>
    <p:sldId id="266" r:id="rId8"/>
    <p:sldId id="286" r:id="rId9"/>
    <p:sldId id="288" r:id="rId10"/>
    <p:sldId id="289" r:id="rId11"/>
    <p:sldId id="287" r:id="rId12"/>
    <p:sldId id="290" r:id="rId13"/>
    <p:sldId id="291" r:id="rId14"/>
    <p:sldId id="292" r:id="rId15"/>
    <p:sldId id="293" r:id="rId16"/>
    <p:sldId id="294" r:id="rId17"/>
    <p:sldId id="295" r:id="rId18"/>
    <p:sldId id="296" r:id="rId19"/>
    <p:sldId id="297" r:id="rId20"/>
    <p:sldId id="298" r:id="rId21"/>
    <p:sldId id="299" r:id="rId22"/>
    <p:sldId id="300" r:id="rId23"/>
    <p:sldId id="301" r:id="rId24"/>
    <p:sldId id="302" r:id="rId25"/>
    <p:sldId id="303" r:id="rId26"/>
    <p:sldId id="304" r:id="rId27"/>
    <p:sldId id="305" r:id="rId28"/>
    <p:sldId id="306" r:id="rId29"/>
    <p:sldId id="265" r:id="rId30"/>
    <p:sldId id="307" r:id="rId31"/>
    <p:sldId id="270" r:id="rId32"/>
    <p:sldId id="278" r:id="rId33"/>
    <p:sldId id="279" r:id="rId34"/>
    <p:sldId id="285" r:id="rId35"/>
    <p:sldId id="280" r:id="rId36"/>
    <p:sldId id="281" r:id="rId37"/>
    <p:sldId id="282" r:id="rId38"/>
    <p:sldId id="283" r:id="rId39"/>
    <p:sldId id="284" r:id="rId40"/>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FF"/>
    <a:srgbClr val="CCFF66"/>
    <a:srgbClr val="6EC4E7"/>
    <a:srgbClr val="000000"/>
    <a:srgbClr val="EF7521"/>
    <a:srgbClr val="0066CC"/>
    <a:srgbClr val="5C6670"/>
    <a:srgbClr val="FFC846"/>
    <a:srgbClr val="101E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7664" autoAdjust="0"/>
  </p:normalViewPr>
  <p:slideViewPr>
    <p:cSldViewPr snapToGrid="0">
      <p:cViewPr varScale="1">
        <p:scale>
          <a:sx n="102" d="100"/>
          <a:sy n="102" d="100"/>
        </p:scale>
        <p:origin x="186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825264-1520-428B-AB1C-4DC9BC5420F0}" type="doc">
      <dgm:prSet loTypeId="urn:microsoft.com/office/officeart/2005/8/layout/radial4" loCatId="relationship" qsTypeId="urn:microsoft.com/office/officeart/2005/8/quickstyle/simple1" qsCatId="simple" csTypeId="urn:microsoft.com/office/officeart/2005/8/colors/accent1_2" csCatId="accent1" phldr="1"/>
      <dgm:spPr/>
    </dgm:pt>
    <dgm:pt modelId="{67509164-0680-4EF9-A5D3-ABBF25E6AC2E}">
      <dgm:prSet phldrT="[Text]"/>
      <dgm:spPr/>
      <dgm:t>
        <a:bodyPr/>
        <a:lstStyle/>
        <a:p>
          <a:r>
            <a:rPr lang="en-US" dirty="0" smtClean="0"/>
            <a:t>Cramped</a:t>
          </a:r>
          <a:endParaRPr lang="en-US" dirty="0"/>
        </a:p>
      </dgm:t>
    </dgm:pt>
    <dgm:pt modelId="{8F4DA2EC-4BB7-4C95-8451-E768C72BF836}" type="parTrans" cxnId="{D3B10C26-6AFB-4400-A715-F033CD14C30F}">
      <dgm:prSet/>
      <dgm:spPr/>
      <dgm:t>
        <a:bodyPr/>
        <a:lstStyle/>
        <a:p>
          <a:endParaRPr lang="en-US"/>
        </a:p>
      </dgm:t>
    </dgm:pt>
    <dgm:pt modelId="{E6B26E78-606A-4B4B-A51A-4348C53C8C73}" type="sibTrans" cxnId="{D3B10C26-6AFB-4400-A715-F033CD14C30F}">
      <dgm:prSet/>
      <dgm:spPr/>
      <dgm:t>
        <a:bodyPr/>
        <a:lstStyle/>
        <a:p>
          <a:endParaRPr lang="en-US"/>
        </a:p>
      </dgm:t>
    </dgm:pt>
    <dgm:pt modelId="{3CD38679-84DF-4679-BA10-C29297BAD972}">
      <dgm:prSet phldrT="[Text]"/>
      <dgm:spPr/>
      <dgm:t>
        <a:bodyPr/>
        <a:lstStyle/>
        <a:p>
          <a:endParaRPr lang="en-US"/>
        </a:p>
      </dgm:t>
    </dgm:pt>
    <dgm:pt modelId="{DD1C8089-27F4-496F-A211-1E6B15ABA2E7}" type="parTrans" cxnId="{4D02262B-1A48-44EA-8E3A-D0AF4AD5E0F9}">
      <dgm:prSet/>
      <dgm:spPr/>
      <dgm:t>
        <a:bodyPr/>
        <a:lstStyle/>
        <a:p>
          <a:endParaRPr lang="en-US"/>
        </a:p>
      </dgm:t>
    </dgm:pt>
    <dgm:pt modelId="{B79E0D05-6580-48C9-AA93-8A9F2914884C}" type="sibTrans" cxnId="{4D02262B-1A48-44EA-8E3A-D0AF4AD5E0F9}">
      <dgm:prSet/>
      <dgm:spPr/>
      <dgm:t>
        <a:bodyPr/>
        <a:lstStyle/>
        <a:p>
          <a:endParaRPr lang="en-US"/>
        </a:p>
      </dgm:t>
    </dgm:pt>
    <dgm:pt modelId="{6D83DABB-EBD3-447C-AD1F-3BC44AB9C41C}">
      <dgm:prSet phldrT="[Text]"/>
      <dgm:spPr/>
      <dgm:t>
        <a:bodyPr/>
        <a:lstStyle/>
        <a:p>
          <a:endParaRPr lang="en-US" dirty="0"/>
        </a:p>
      </dgm:t>
    </dgm:pt>
    <dgm:pt modelId="{76F85595-2E75-478C-8BC5-215C329058D6}" type="parTrans" cxnId="{B06F0619-A760-4993-A56B-C315BC9F2351}">
      <dgm:prSet/>
      <dgm:spPr/>
      <dgm:t>
        <a:bodyPr/>
        <a:lstStyle/>
        <a:p>
          <a:endParaRPr lang="en-US"/>
        </a:p>
      </dgm:t>
    </dgm:pt>
    <dgm:pt modelId="{A181C545-5A4C-4A80-9137-E5E084BDA7DA}" type="sibTrans" cxnId="{B06F0619-A760-4993-A56B-C315BC9F2351}">
      <dgm:prSet/>
      <dgm:spPr/>
      <dgm:t>
        <a:bodyPr/>
        <a:lstStyle/>
        <a:p>
          <a:endParaRPr lang="en-US"/>
        </a:p>
      </dgm:t>
    </dgm:pt>
    <dgm:pt modelId="{06AC0860-0CE7-470D-BA77-1BABF10E17C7}">
      <dgm:prSet/>
      <dgm:spPr/>
      <dgm:t>
        <a:bodyPr/>
        <a:lstStyle/>
        <a:p>
          <a:endParaRPr lang="en-US"/>
        </a:p>
      </dgm:t>
    </dgm:pt>
    <dgm:pt modelId="{1A1489F5-E218-4383-B503-A6DD5321732D}" type="parTrans" cxnId="{5F46F9D1-B7ED-47EE-9D71-D7D2B29533F2}">
      <dgm:prSet/>
      <dgm:spPr/>
      <dgm:t>
        <a:bodyPr/>
        <a:lstStyle/>
        <a:p>
          <a:endParaRPr lang="en-US"/>
        </a:p>
      </dgm:t>
    </dgm:pt>
    <dgm:pt modelId="{AB14F0FE-742B-4171-88B7-B4A4AF37AF34}" type="sibTrans" cxnId="{5F46F9D1-B7ED-47EE-9D71-D7D2B29533F2}">
      <dgm:prSet/>
      <dgm:spPr/>
      <dgm:t>
        <a:bodyPr/>
        <a:lstStyle/>
        <a:p>
          <a:endParaRPr lang="en-US"/>
        </a:p>
      </dgm:t>
    </dgm:pt>
    <dgm:pt modelId="{F30A5BA4-3F48-4643-B75A-58F11ECF99D5}">
      <dgm:prSet/>
      <dgm:spPr/>
      <dgm:t>
        <a:bodyPr/>
        <a:lstStyle/>
        <a:p>
          <a:endParaRPr lang="en-US"/>
        </a:p>
      </dgm:t>
    </dgm:pt>
    <dgm:pt modelId="{599A1110-9D7F-4F32-BC5D-8E80A2A1DA37}" type="parTrans" cxnId="{FCB67188-2A65-491E-AD0D-74A60276CB13}">
      <dgm:prSet/>
      <dgm:spPr/>
      <dgm:t>
        <a:bodyPr/>
        <a:lstStyle/>
        <a:p>
          <a:endParaRPr lang="en-US"/>
        </a:p>
      </dgm:t>
    </dgm:pt>
    <dgm:pt modelId="{1D123DCD-FDB8-4CF9-BEC6-B867AEC619AA}" type="sibTrans" cxnId="{FCB67188-2A65-491E-AD0D-74A60276CB13}">
      <dgm:prSet/>
      <dgm:spPr/>
      <dgm:t>
        <a:bodyPr/>
        <a:lstStyle/>
        <a:p>
          <a:endParaRPr lang="en-US"/>
        </a:p>
      </dgm:t>
    </dgm:pt>
    <dgm:pt modelId="{B2AFD20E-5FF9-457E-A0BA-A5B0FE77E91A}">
      <dgm:prSet/>
      <dgm:spPr/>
      <dgm:t>
        <a:bodyPr/>
        <a:lstStyle/>
        <a:p>
          <a:endParaRPr lang="en-US"/>
        </a:p>
      </dgm:t>
    </dgm:pt>
    <dgm:pt modelId="{43CFBCEE-61AE-4288-BCEC-2EF50354CDC1}" type="parTrans" cxnId="{6060E3AA-37A9-4EDC-8CA4-76CD2ADF3BD0}">
      <dgm:prSet/>
      <dgm:spPr/>
      <dgm:t>
        <a:bodyPr/>
        <a:lstStyle/>
        <a:p>
          <a:endParaRPr lang="en-US"/>
        </a:p>
      </dgm:t>
    </dgm:pt>
    <dgm:pt modelId="{B87C1E2C-134E-40CC-8EB3-214BEA833B64}" type="sibTrans" cxnId="{6060E3AA-37A9-4EDC-8CA4-76CD2ADF3BD0}">
      <dgm:prSet/>
      <dgm:spPr/>
      <dgm:t>
        <a:bodyPr/>
        <a:lstStyle/>
        <a:p>
          <a:endParaRPr lang="en-US"/>
        </a:p>
      </dgm:t>
    </dgm:pt>
    <dgm:pt modelId="{737001B7-9AF5-4B42-A99C-9629F52FE99F}">
      <dgm:prSet/>
      <dgm:spPr/>
      <dgm:t>
        <a:bodyPr/>
        <a:lstStyle/>
        <a:p>
          <a:endParaRPr lang="en-US"/>
        </a:p>
      </dgm:t>
    </dgm:pt>
    <dgm:pt modelId="{38E6F631-5CD2-4647-9ECF-534B63C2458B}" type="parTrans" cxnId="{AC50B222-892D-4DB6-88D3-22052F7EADD1}">
      <dgm:prSet/>
      <dgm:spPr/>
      <dgm:t>
        <a:bodyPr/>
        <a:lstStyle/>
        <a:p>
          <a:endParaRPr lang="en-US"/>
        </a:p>
      </dgm:t>
    </dgm:pt>
    <dgm:pt modelId="{6EBACC18-5696-40D8-8667-5A8B9A357057}" type="sibTrans" cxnId="{AC50B222-892D-4DB6-88D3-22052F7EADD1}">
      <dgm:prSet/>
      <dgm:spPr/>
      <dgm:t>
        <a:bodyPr/>
        <a:lstStyle/>
        <a:p>
          <a:endParaRPr lang="en-US"/>
        </a:p>
      </dgm:t>
    </dgm:pt>
    <dgm:pt modelId="{0E7B2F5F-5953-457B-95D8-C625CBCF6D34}">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Compromised health and development </a:t>
          </a:r>
        </a:p>
      </dgm:t>
    </dgm:pt>
    <dgm:pt modelId="{0AD4CCFF-A015-4304-9259-7C58C8193101}" type="parTrans" cxnId="{D6ADBD3F-5826-4FB1-A0E1-012CE66B6F60}">
      <dgm:prSet/>
      <dgm:spPr/>
      <dgm:t>
        <a:bodyPr/>
        <a:lstStyle/>
        <a:p>
          <a:endParaRPr lang="en-US"/>
        </a:p>
      </dgm:t>
    </dgm:pt>
    <dgm:pt modelId="{F9E8B63F-98AD-4264-B1D3-DEB8734A9153}" type="sibTrans" cxnId="{D6ADBD3F-5826-4FB1-A0E1-012CE66B6F60}">
      <dgm:prSet/>
      <dgm:spPr/>
      <dgm:t>
        <a:bodyPr/>
        <a:lstStyle/>
        <a:p>
          <a:endParaRPr lang="en-US"/>
        </a:p>
      </dgm:t>
    </dgm:pt>
    <dgm:pt modelId="{31428EB5-D779-4683-9799-D6EC8312B792}">
      <dgm:prSet/>
      <dgm:spPr/>
      <dgm:t>
        <a:bodyPr/>
        <a:lstStyle/>
        <a:p>
          <a:r>
            <a:rPr lang="en-US" dirty="0" smtClean="0"/>
            <a:t>Crowded</a:t>
          </a:r>
          <a:endParaRPr lang="en-US" dirty="0"/>
        </a:p>
      </dgm:t>
    </dgm:pt>
    <dgm:pt modelId="{98F8B0ED-AA52-41CC-95FE-C65928197963}" type="parTrans" cxnId="{72E6C6E4-8B45-4566-8721-C628FC1630E6}">
      <dgm:prSet/>
      <dgm:spPr/>
      <dgm:t>
        <a:bodyPr/>
        <a:lstStyle/>
        <a:p>
          <a:endParaRPr lang="en-US"/>
        </a:p>
      </dgm:t>
    </dgm:pt>
    <dgm:pt modelId="{D8D210FB-76D5-47BB-BDCF-7CA21FFF17B2}" type="sibTrans" cxnId="{72E6C6E4-8B45-4566-8721-C628FC1630E6}">
      <dgm:prSet/>
      <dgm:spPr/>
      <dgm:t>
        <a:bodyPr/>
        <a:lstStyle/>
        <a:p>
          <a:endParaRPr lang="en-US"/>
        </a:p>
      </dgm:t>
    </dgm:pt>
    <dgm:pt modelId="{2BB05661-31D8-480D-89B0-A439AB0EE687}">
      <dgm:prSet/>
      <dgm:spPr/>
      <dgm:t>
        <a:bodyPr/>
        <a:lstStyle/>
        <a:p>
          <a:r>
            <a:rPr lang="en-US" dirty="0" smtClean="0"/>
            <a:t>Chaotic</a:t>
          </a:r>
          <a:endParaRPr lang="en-US" dirty="0"/>
        </a:p>
      </dgm:t>
    </dgm:pt>
    <dgm:pt modelId="{E3118257-28C1-4772-8C8C-CA2333E85F7A}" type="parTrans" cxnId="{0DAFFEF9-7501-4960-A3FC-86FED8569F09}">
      <dgm:prSet/>
      <dgm:spPr/>
      <dgm:t>
        <a:bodyPr/>
        <a:lstStyle/>
        <a:p>
          <a:endParaRPr lang="en-US"/>
        </a:p>
      </dgm:t>
    </dgm:pt>
    <dgm:pt modelId="{3D861461-0094-4EEB-AC8E-A1434FB162AF}" type="sibTrans" cxnId="{0DAFFEF9-7501-4960-A3FC-86FED8569F09}">
      <dgm:prSet/>
      <dgm:spPr/>
      <dgm:t>
        <a:bodyPr/>
        <a:lstStyle/>
        <a:p>
          <a:endParaRPr lang="en-US"/>
        </a:p>
      </dgm:t>
    </dgm:pt>
    <dgm:pt modelId="{691FB087-32E6-43FA-870C-14B052F1D1EA}">
      <dgm:prSet/>
      <dgm:spPr/>
      <dgm:t>
        <a:bodyPr/>
        <a:lstStyle/>
        <a:p>
          <a:r>
            <a:rPr lang="en-US" dirty="0" smtClean="0"/>
            <a:t>Noisy</a:t>
          </a:r>
          <a:endParaRPr lang="en-US" dirty="0"/>
        </a:p>
      </dgm:t>
    </dgm:pt>
    <dgm:pt modelId="{9622AF24-9E5B-449A-891D-6E3D438806D7}" type="parTrans" cxnId="{F2CD7862-107E-4266-9E0F-9F97C440CD61}">
      <dgm:prSet/>
      <dgm:spPr/>
      <dgm:t>
        <a:bodyPr/>
        <a:lstStyle/>
        <a:p>
          <a:endParaRPr lang="en-US"/>
        </a:p>
      </dgm:t>
    </dgm:pt>
    <dgm:pt modelId="{386B1BED-8C37-45E1-AD47-AEF5962DEBBA}" type="sibTrans" cxnId="{F2CD7862-107E-4266-9E0F-9F97C440CD61}">
      <dgm:prSet/>
      <dgm:spPr/>
      <dgm:t>
        <a:bodyPr/>
        <a:lstStyle/>
        <a:p>
          <a:endParaRPr lang="en-US"/>
        </a:p>
      </dgm:t>
    </dgm:pt>
    <dgm:pt modelId="{53D940CC-CCF9-42BE-BDDF-4DEE149D912F}">
      <dgm:prSet/>
      <dgm:spPr/>
      <dgm:t>
        <a:bodyPr/>
        <a:lstStyle/>
        <a:p>
          <a:r>
            <a:rPr lang="en-US" dirty="0" smtClean="0"/>
            <a:t>Lack of child-friendly spaces/policies</a:t>
          </a:r>
          <a:endParaRPr lang="en-US" dirty="0"/>
        </a:p>
      </dgm:t>
    </dgm:pt>
    <dgm:pt modelId="{2A3E3D4B-CACF-45DF-ABA7-C4B01A8BF9FF}" type="parTrans" cxnId="{CF44503B-A1D2-4387-BDE4-8CCC10707E7D}">
      <dgm:prSet/>
      <dgm:spPr/>
      <dgm:t>
        <a:bodyPr/>
        <a:lstStyle/>
        <a:p>
          <a:endParaRPr lang="en-US"/>
        </a:p>
      </dgm:t>
    </dgm:pt>
    <dgm:pt modelId="{F6D6DA1C-4E2E-4EDB-A882-8FF58CCB8E3F}" type="sibTrans" cxnId="{CF44503B-A1D2-4387-BDE4-8CCC10707E7D}">
      <dgm:prSet/>
      <dgm:spPr/>
      <dgm:t>
        <a:bodyPr/>
        <a:lstStyle/>
        <a:p>
          <a:endParaRPr lang="en-US"/>
        </a:p>
      </dgm:t>
    </dgm:pt>
    <dgm:pt modelId="{597D564C-5DB0-4D05-ADBB-16FB417D5194}">
      <dgm:prSet/>
      <dgm:spPr/>
      <dgm:t>
        <a:bodyPr/>
        <a:lstStyle/>
        <a:p>
          <a:r>
            <a:rPr lang="en-US" dirty="0" smtClean="0"/>
            <a:t>Dirty</a:t>
          </a:r>
          <a:endParaRPr lang="en-US" dirty="0"/>
        </a:p>
      </dgm:t>
    </dgm:pt>
    <dgm:pt modelId="{9A89AD98-481E-45C2-B420-92B2DFBB9C93}" type="parTrans" cxnId="{22775741-D9D5-4BF5-A009-91947D890951}">
      <dgm:prSet/>
      <dgm:spPr/>
      <dgm:t>
        <a:bodyPr/>
        <a:lstStyle/>
        <a:p>
          <a:endParaRPr lang="en-US"/>
        </a:p>
      </dgm:t>
    </dgm:pt>
    <dgm:pt modelId="{1E67EE2C-0136-4EBB-85BE-A0A5A50DB282}" type="sibTrans" cxnId="{22775741-D9D5-4BF5-A009-91947D890951}">
      <dgm:prSet/>
      <dgm:spPr/>
      <dgm:t>
        <a:bodyPr/>
        <a:lstStyle/>
        <a:p>
          <a:endParaRPr lang="en-US"/>
        </a:p>
      </dgm:t>
    </dgm:pt>
    <dgm:pt modelId="{F70EC75D-13FE-44DB-8EDB-AF7FBF1C139C}">
      <dgm:prSet/>
      <dgm:spPr/>
      <dgm:t>
        <a:bodyPr/>
        <a:lstStyle/>
        <a:p>
          <a:r>
            <a:rPr lang="en-US" dirty="0" smtClean="0"/>
            <a:t>Dangerous</a:t>
          </a:r>
          <a:endParaRPr lang="en-US" dirty="0"/>
        </a:p>
      </dgm:t>
    </dgm:pt>
    <dgm:pt modelId="{F2CB3B08-A679-4362-99F4-4C2A7EBECC61}" type="parTrans" cxnId="{A6ED08B9-882A-4C0C-833D-299DB89B2868}">
      <dgm:prSet/>
      <dgm:spPr/>
      <dgm:t>
        <a:bodyPr/>
        <a:lstStyle/>
        <a:p>
          <a:endParaRPr lang="en-US"/>
        </a:p>
      </dgm:t>
    </dgm:pt>
    <dgm:pt modelId="{A3C369CC-E4CC-4BF5-AD85-B4C21A4845CC}" type="sibTrans" cxnId="{A6ED08B9-882A-4C0C-833D-299DB89B2868}">
      <dgm:prSet/>
      <dgm:spPr/>
      <dgm:t>
        <a:bodyPr/>
        <a:lstStyle/>
        <a:p>
          <a:endParaRPr lang="en-US"/>
        </a:p>
      </dgm:t>
    </dgm:pt>
    <dgm:pt modelId="{6A5FFD81-5E9F-4057-A415-661EA2BDA0D3}" type="pres">
      <dgm:prSet presAssocID="{9C825264-1520-428B-AB1C-4DC9BC5420F0}" presName="cycle" presStyleCnt="0">
        <dgm:presLayoutVars>
          <dgm:chMax val="1"/>
          <dgm:dir/>
          <dgm:animLvl val="ctr"/>
          <dgm:resizeHandles val="exact"/>
        </dgm:presLayoutVars>
      </dgm:prSet>
      <dgm:spPr/>
    </dgm:pt>
    <dgm:pt modelId="{AF9F3F67-E731-4032-8C4E-5FA614412534}" type="pres">
      <dgm:prSet presAssocID="{0E7B2F5F-5953-457B-95D8-C625CBCF6D34}" presName="centerShape" presStyleLbl="node0" presStyleIdx="0" presStyleCnt="1"/>
      <dgm:spPr/>
      <dgm:t>
        <a:bodyPr/>
        <a:lstStyle/>
        <a:p>
          <a:endParaRPr lang="en-US"/>
        </a:p>
      </dgm:t>
    </dgm:pt>
    <dgm:pt modelId="{6728F84B-2146-47EE-9D2D-25F5964C85DC}" type="pres">
      <dgm:prSet presAssocID="{8F4DA2EC-4BB7-4C95-8451-E768C72BF836}" presName="parTrans" presStyleLbl="bgSibTrans2D1" presStyleIdx="0" presStyleCnt="7"/>
      <dgm:spPr/>
      <dgm:t>
        <a:bodyPr/>
        <a:lstStyle/>
        <a:p>
          <a:endParaRPr lang="en-US"/>
        </a:p>
      </dgm:t>
    </dgm:pt>
    <dgm:pt modelId="{39E78BC9-6EDA-4E45-A673-E31F3AA20197}" type="pres">
      <dgm:prSet presAssocID="{67509164-0680-4EF9-A5D3-ABBF25E6AC2E}" presName="node" presStyleLbl="node1" presStyleIdx="0" presStyleCnt="7">
        <dgm:presLayoutVars>
          <dgm:bulletEnabled val="1"/>
        </dgm:presLayoutVars>
      </dgm:prSet>
      <dgm:spPr/>
      <dgm:t>
        <a:bodyPr/>
        <a:lstStyle/>
        <a:p>
          <a:endParaRPr lang="en-US"/>
        </a:p>
      </dgm:t>
    </dgm:pt>
    <dgm:pt modelId="{031F954B-CD22-4CFE-8F0C-C899D5F92094}" type="pres">
      <dgm:prSet presAssocID="{98F8B0ED-AA52-41CC-95FE-C65928197963}" presName="parTrans" presStyleLbl="bgSibTrans2D1" presStyleIdx="1" presStyleCnt="7"/>
      <dgm:spPr/>
      <dgm:t>
        <a:bodyPr/>
        <a:lstStyle/>
        <a:p>
          <a:endParaRPr lang="en-US"/>
        </a:p>
      </dgm:t>
    </dgm:pt>
    <dgm:pt modelId="{B9B1CF49-60D8-4F7A-98DF-B76E1DF30002}" type="pres">
      <dgm:prSet presAssocID="{31428EB5-D779-4683-9799-D6EC8312B792}" presName="node" presStyleLbl="node1" presStyleIdx="1" presStyleCnt="7">
        <dgm:presLayoutVars>
          <dgm:bulletEnabled val="1"/>
        </dgm:presLayoutVars>
      </dgm:prSet>
      <dgm:spPr/>
      <dgm:t>
        <a:bodyPr/>
        <a:lstStyle/>
        <a:p>
          <a:endParaRPr lang="en-US"/>
        </a:p>
      </dgm:t>
    </dgm:pt>
    <dgm:pt modelId="{B67905F3-9244-4508-B986-D8CCFEB61279}" type="pres">
      <dgm:prSet presAssocID="{E3118257-28C1-4772-8C8C-CA2333E85F7A}" presName="parTrans" presStyleLbl="bgSibTrans2D1" presStyleIdx="2" presStyleCnt="7"/>
      <dgm:spPr/>
      <dgm:t>
        <a:bodyPr/>
        <a:lstStyle/>
        <a:p>
          <a:endParaRPr lang="en-US"/>
        </a:p>
      </dgm:t>
    </dgm:pt>
    <dgm:pt modelId="{8C7A6FB2-1C03-43C6-BA68-0828E4609359}" type="pres">
      <dgm:prSet presAssocID="{2BB05661-31D8-480D-89B0-A439AB0EE687}" presName="node" presStyleLbl="node1" presStyleIdx="2" presStyleCnt="7">
        <dgm:presLayoutVars>
          <dgm:bulletEnabled val="1"/>
        </dgm:presLayoutVars>
      </dgm:prSet>
      <dgm:spPr/>
      <dgm:t>
        <a:bodyPr/>
        <a:lstStyle/>
        <a:p>
          <a:endParaRPr lang="en-US"/>
        </a:p>
      </dgm:t>
    </dgm:pt>
    <dgm:pt modelId="{0F9CCB9F-38A5-4CAE-BA0D-16AC08B04261}" type="pres">
      <dgm:prSet presAssocID="{9622AF24-9E5B-449A-891D-6E3D438806D7}" presName="parTrans" presStyleLbl="bgSibTrans2D1" presStyleIdx="3" presStyleCnt="7"/>
      <dgm:spPr/>
      <dgm:t>
        <a:bodyPr/>
        <a:lstStyle/>
        <a:p>
          <a:endParaRPr lang="en-US"/>
        </a:p>
      </dgm:t>
    </dgm:pt>
    <dgm:pt modelId="{4136E475-56AC-4CF8-9825-ADE312C89349}" type="pres">
      <dgm:prSet presAssocID="{691FB087-32E6-43FA-870C-14B052F1D1EA}" presName="node" presStyleLbl="node1" presStyleIdx="3" presStyleCnt="7">
        <dgm:presLayoutVars>
          <dgm:bulletEnabled val="1"/>
        </dgm:presLayoutVars>
      </dgm:prSet>
      <dgm:spPr/>
      <dgm:t>
        <a:bodyPr/>
        <a:lstStyle/>
        <a:p>
          <a:endParaRPr lang="en-US"/>
        </a:p>
      </dgm:t>
    </dgm:pt>
    <dgm:pt modelId="{5554136B-93DC-41CC-9B08-479FBC7FF9B0}" type="pres">
      <dgm:prSet presAssocID="{2A3E3D4B-CACF-45DF-ABA7-C4B01A8BF9FF}" presName="parTrans" presStyleLbl="bgSibTrans2D1" presStyleIdx="4" presStyleCnt="7"/>
      <dgm:spPr/>
      <dgm:t>
        <a:bodyPr/>
        <a:lstStyle/>
        <a:p>
          <a:endParaRPr lang="en-US"/>
        </a:p>
      </dgm:t>
    </dgm:pt>
    <dgm:pt modelId="{A506F074-F4D9-4A01-A877-A5F6482AF52C}" type="pres">
      <dgm:prSet presAssocID="{53D940CC-CCF9-42BE-BDDF-4DEE149D912F}" presName="node" presStyleLbl="node1" presStyleIdx="4" presStyleCnt="7">
        <dgm:presLayoutVars>
          <dgm:bulletEnabled val="1"/>
        </dgm:presLayoutVars>
      </dgm:prSet>
      <dgm:spPr/>
      <dgm:t>
        <a:bodyPr/>
        <a:lstStyle/>
        <a:p>
          <a:endParaRPr lang="en-US"/>
        </a:p>
      </dgm:t>
    </dgm:pt>
    <dgm:pt modelId="{46CA79E9-FFE0-4DF9-BBC2-3AF804E13F8B}" type="pres">
      <dgm:prSet presAssocID="{9A89AD98-481E-45C2-B420-92B2DFBB9C93}" presName="parTrans" presStyleLbl="bgSibTrans2D1" presStyleIdx="5" presStyleCnt="7"/>
      <dgm:spPr/>
      <dgm:t>
        <a:bodyPr/>
        <a:lstStyle/>
        <a:p>
          <a:endParaRPr lang="en-US"/>
        </a:p>
      </dgm:t>
    </dgm:pt>
    <dgm:pt modelId="{CDEC7A56-360A-4E94-A33C-840368764B54}" type="pres">
      <dgm:prSet presAssocID="{597D564C-5DB0-4D05-ADBB-16FB417D5194}" presName="node" presStyleLbl="node1" presStyleIdx="5" presStyleCnt="7">
        <dgm:presLayoutVars>
          <dgm:bulletEnabled val="1"/>
        </dgm:presLayoutVars>
      </dgm:prSet>
      <dgm:spPr/>
      <dgm:t>
        <a:bodyPr/>
        <a:lstStyle/>
        <a:p>
          <a:endParaRPr lang="en-US"/>
        </a:p>
      </dgm:t>
    </dgm:pt>
    <dgm:pt modelId="{7D955648-14FE-452C-AE66-72000A1EDF9D}" type="pres">
      <dgm:prSet presAssocID="{F2CB3B08-A679-4362-99F4-4C2A7EBECC61}" presName="parTrans" presStyleLbl="bgSibTrans2D1" presStyleIdx="6" presStyleCnt="7"/>
      <dgm:spPr/>
      <dgm:t>
        <a:bodyPr/>
        <a:lstStyle/>
        <a:p>
          <a:endParaRPr lang="en-US"/>
        </a:p>
      </dgm:t>
    </dgm:pt>
    <dgm:pt modelId="{3CB2B19B-EB65-44DF-A058-55E0AAFE6FCC}" type="pres">
      <dgm:prSet presAssocID="{F70EC75D-13FE-44DB-8EDB-AF7FBF1C139C}" presName="node" presStyleLbl="node1" presStyleIdx="6" presStyleCnt="7">
        <dgm:presLayoutVars>
          <dgm:bulletEnabled val="1"/>
        </dgm:presLayoutVars>
      </dgm:prSet>
      <dgm:spPr/>
      <dgm:t>
        <a:bodyPr/>
        <a:lstStyle/>
        <a:p>
          <a:endParaRPr lang="en-US"/>
        </a:p>
      </dgm:t>
    </dgm:pt>
  </dgm:ptLst>
  <dgm:cxnLst>
    <dgm:cxn modelId="{8A504509-0BBE-418B-8FAC-C64D25D0CCAE}" type="presOf" srcId="{53D940CC-CCF9-42BE-BDDF-4DEE149D912F}" destId="{A506F074-F4D9-4A01-A877-A5F6482AF52C}" srcOrd="0" destOrd="0" presId="urn:microsoft.com/office/officeart/2005/8/layout/radial4"/>
    <dgm:cxn modelId="{A6ED08B9-882A-4C0C-833D-299DB89B2868}" srcId="{0E7B2F5F-5953-457B-95D8-C625CBCF6D34}" destId="{F70EC75D-13FE-44DB-8EDB-AF7FBF1C139C}" srcOrd="6" destOrd="0" parTransId="{F2CB3B08-A679-4362-99F4-4C2A7EBECC61}" sibTransId="{A3C369CC-E4CC-4BF5-AD85-B4C21A4845CC}"/>
    <dgm:cxn modelId="{DA5A27FF-4E7F-4485-9349-3F67A132A648}" type="presOf" srcId="{F70EC75D-13FE-44DB-8EDB-AF7FBF1C139C}" destId="{3CB2B19B-EB65-44DF-A058-55E0AAFE6FCC}" srcOrd="0" destOrd="0" presId="urn:microsoft.com/office/officeart/2005/8/layout/radial4"/>
    <dgm:cxn modelId="{6BDD1F71-5E43-41B3-8CBB-A78FDE4E79B8}" type="presOf" srcId="{691FB087-32E6-43FA-870C-14B052F1D1EA}" destId="{4136E475-56AC-4CF8-9825-ADE312C89349}" srcOrd="0" destOrd="0" presId="urn:microsoft.com/office/officeart/2005/8/layout/radial4"/>
    <dgm:cxn modelId="{9B210F49-3BAE-431F-A68A-46CAFD26420E}" type="presOf" srcId="{2A3E3D4B-CACF-45DF-ABA7-C4B01A8BF9FF}" destId="{5554136B-93DC-41CC-9B08-479FBC7FF9B0}" srcOrd="0" destOrd="0" presId="urn:microsoft.com/office/officeart/2005/8/layout/radial4"/>
    <dgm:cxn modelId="{AC50B222-892D-4DB6-88D3-22052F7EADD1}" srcId="{9C825264-1520-428B-AB1C-4DC9BC5420F0}" destId="{737001B7-9AF5-4B42-A99C-9629F52FE99F}" srcOrd="5" destOrd="0" parTransId="{38E6F631-5CD2-4647-9ECF-534B63C2458B}" sibTransId="{6EBACC18-5696-40D8-8667-5A8B9A357057}"/>
    <dgm:cxn modelId="{E47DCA19-1AAF-400E-BBA9-1FFE248D0E6B}" type="presOf" srcId="{597D564C-5DB0-4D05-ADBB-16FB417D5194}" destId="{CDEC7A56-360A-4E94-A33C-840368764B54}" srcOrd="0" destOrd="0" presId="urn:microsoft.com/office/officeart/2005/8/layout/radial4"/>
    <dgm:cxn modelId="{CF44503B-A1D2-4387-BDE4-8CCC10707E7D}" srcId="{0E7B2F5F-5953-457B-95D8-C625CBCF6D34}" destId="{53D940CC-CCF9-42BE-BDDF-4DEE149D912F}" srcOrd="4" destOrd="0" parTransId="{2A3E3D4B-CACF-45DF-ABA7-C4B01A8BF9FF}" sibTransId="{F6D6DA1C-4E2E-4EDB-A882-8FF58CCB8E3F}"/>
    <dgm:cxn modelId="{5F46F9D1-B7ED-47EE-9D71-D7D2B29533F2}" srcId="{9C825264-1520-428B-AB1C-4DC9BC5420F0}" destId="{06AC0860-0CE7-470D-BA77-1BABF10E17C7}" srcOrd="2" destOrd="0" parTransId="{1A1489F5-E218-4383-B503-A6DD5321732D}" sibTransId="{AB14F0FE-742B-4171-88B7-B4A4AF37AF34}"/>
    <dgm:cxn modelId="{F9A37F96-10E5-4319-A431-2A68BABDEC87}" type="presOf" srcId="{2BB05661-31D8-480D-89B0-A439AB0EE687}" destId="{8C7A6FB2-1C03-43C6-BA68-0828E4609359}" srcOrd="0" destOrd="0" presId="urn:microsoft.com/office/officeart/2005/8/layout/radial4"/>
    <dgm:cxn modelId="{6060E3AA-37A9-4EDC-8CA4-76CD2ADF3BD0}" srcId="{9C825264-1520-428B-AB1C-4DC9BC5420F0}" destId="{B2AFD20E-5FF9-457E-A0BA-A5B0FE77E91A}" srcOrd="4" destOrd="0" parTransId="{43CFBCEE-61AE-4288-BCEC-2EF50354CDC1}" sibTransId="{B87C1E2C-134E-40CC-8EB3-214BEA833B64}"/>
    <dgm:cxn modelId="{0DAFFEF9-7501-4960-A3FC-86FED8569F09}" srcId="{0E7B2F5F-5953-457B-95D8-C625CBCF6D34}" destId="{2BB05661-31D8-480D-89B0-A439AB0EE687}" srcOrd="2" destOrd="0" parTransId="{E3118257-28C1-4772-8C8C-CA2333E85F7A}" sibTransId="{3D861461-0094-4EEB-AC8E-A1434FB162AF}"/>
    <dgm:cxn modelId="{22775741-D9D5-4BF5-A009-91947D890951}" srcId="{0E7B2F5F-5953-457B-95D8-C625CBCF6D34}" destId="{597D564C-5DB0-4D05-ADBB-16FB417D5194}" srcOrd="5" destOrd="0" parTransId="{9A89AD98-481E-45C2-B420-92B2DFBB9C93}" sibTransId="{1E67EE2C-0136-4EBB-85BE-A0A5A50DB282}"/>
    <dgm:cxn modelId="{F2CD7862-107E-4266-9E0F-9F97C440CD61}" srcId="{0E7B2F5F-5953-457B-95D8-C625CBCF6D34}" destId="{691FB087-32E6-43FA-870C-14B052F1D1EA}" srcOrd="3" destOrd="0" parTransId="{9622AF24-9E5B-449A-891D-6E3D438806D7}" sibTransId="{386B1BED-8C37-45E1-AD47-AEF5962DEBBA}"/>
    <dgm:cxn modelId="{2F6E7F21-D0B2-4BB7-98A5-B9F9103B0992}" type="presOf" srcId="{0E7B2F5F-5953-457B-95D8-C625CBCF6D34}" destId="{AF9F3F67-E731-4032-8C4E-5FA614412534}" srcOrd="0" destOrd="0" presId="urn:microsoft.com/office/officeart/2005/8/layout/radial4"/>
    <dgm:cxn modelId="{B06F0619-A760-4993-A56B-C315BC9F2351}" srcId="{9C825264-1520-428B-AB1C-4DC9BC5420F0}" destId="{6D83DABB-EBD3-447C-AD1F-3BC44AB9C41C}" srcOrd="6" destOrd="0" parTransId="{76F85595-2E75-478C-8BC5-215C329058D6}" sibTransId="{A181C545-5A4C-4A80-9137-E5E084BDA7DA}"/>
    <dgm:cxn modelId="{FA12D44D-FAF1-4807-B894-32E13BA39A64}" type="presOf" srcId="{F2CB3B08-A679-4362-99F4-4C2A7EBECC61}" destId="{7D955648-14FE-452C-AE66-72000A1EDF9D}" srcOrd="0" destOrd="0" presId="urn:microsoft.com/office/officeart/2005/8/layout/radial4"/>
    <dgm:cxn modelId="{D6ADBD3F-5826-4FB1-A0E1-012CE66B6F60}" srcId="{9C825264-1520-428B-AB1C-4DC9BC5420F0}" destId="{0E7B2F5F-5953-457B-95D8-C625CBCF6D34}" srcOrd="0" destOrd="0" parTransId="{0AD4CCFF-A015-4304-9259-7C58C8193101}" sibTransId="{F9E8B63F-98AD-4264-B1D3-DEB8734A9153}"/>
    <dgm:cxn modelId="{32FBFB49-07C2-49F0-A624-9A000E302D89}" type="presOf" srcId="{E3118257-28C1-4772-8C8C-CA2333E85F7A}" destId="{B67905F3-9244-4508-B986-D8CCFEB61279}" srcOrd="0" destOrd="0" presId="urn:microsoft.com/office/officeart/2005/8/layout/radial4"/>
    <dgm:cxn modelId="{7691AAD9-B2CE-4B84-94B7-1E7C7E8716F9}" type="presOf" srcId="{9A89AD98-481E-45C2-B420-92B2DFBB9C93}" destId="{46CA79E9-FFE0-4DF9-BBC2-3AF804E13F8B}" srcOrd="0" destOrd="0" presId="urn:microsoft.com/office/officeart/2005/8/layout/radial4"/>
    <dgm:cxn modelId="{B1A78A18-DF07-4D5A-BDE1-6264A01047DA}" type="presOf" srcId="{9622AF24-9E5B-449A-891D-6E3D438806D7}" destId="{0F9CCB9F-38A5-4CAE-BA0D-16AC08B04261}" srcOrd="0" destOrd="0" presId="urn:microsoft.com/office/officeart/2005/8/layout/radial4"/>
    <dgm:cxn modelId="{4D02262B-1A48-44EA-8E3A-D0AF4AD5E0F9}" srcId="{9C825264-1520-428B-AB1C-4DC9BC5420F0}" destId="{3CD38679-84DF-4679-BA10-C29297BAD972}" srcOrd="1" destOrd="0" parTransId="{DD1C8089-27F4-496F-A211-1E6B15ABA2E7}" sibTransId="{B79E0D05-6580-48C9-AA93-8A9F2914884C}"/>
    <dgm:cxn modelId="{D3B10C26-6AFB-4400-A715-F033CD14C30F}" srcId="{0E7B2F5F-5953-457B-95D8-C625CBCF6D34}" destId="{67509164-0680-4EF9-A5D3-ABBF25E6AC2E}" srcOrd="0" destOrd="0" parTransId="{8F4DA2EC-4BB7-4C95-8451-E768C72BF836}" sibTransId="{E6B26E78-606A-4B4B-A51A-4348C53C8C73}"/>
    <dgm:cxn modelId="{7EA70459-67B8-4ABC-898D-BC8237D5ED63}" type="presOf" srcId="{9C825264-1520-428B-AB1C-4DC9BC5420F0}" destId="{6A5FFD81-5E9F-4057-A415-661EA2BDA0D3}" srcOrd="0" destOrd="0" presId="urn:microsoft.com/office/officeart/2005/8/layout/radial4"/>
    <dgm:cxn modelId="{CFB02BDB-B158-4A89-AF13-A574F4DE901A}" type="presOf" srcId="{8F4DA2EC-4BB7-4C95-8451-E768C72BF836}" destId="{6728F84B-2146-47EE-9D2D-25F5964C85DC}" srcOrd="0" destOrd="0" presId="urn:microsoft.com/office/officeart/2005/8/layout/radial4"/>
    <dgm:cxn modelId="{3BA31F44-4EE5-475D-8A07-730402A881FE}" type="presOf" srcId="{98F8B0ED-AA52-41CC-95FE-C65928197963}" destId="{031F954B-CD22-4CFE-8F0C-C899D5F92094}" srcOrd="0" destOrd="0" presId="urn:microsoft.com/office/officeart/2005/8/layout/radial4"/>
    <dgm:cxn modelId="{FCB67188-2A65-491E-AD0D-74A60276CB13}" srcId="{9C825264-1520-428B-AB1C-4DC9BC5420F0}" destId="{F30A5BA4-3F48-4643-B75A-58F11ECF99D5}" srcOrd="3" destOrd="0" parTransId="{599A1110-9D7F-4F32-BC5D-8E80A2A1DA37}" sibTransId="{1D123DCD-FDB8-4CF9-BEC6-B867AEC619AA}"/>
    <dgm:cxn modelId="{A3E485B9-0B96-47A7-9138-8745790A7F91}" type="presOf" srcId="{67509164-0680-4EF9-A5D3-ABBF25E6AC2E}" destId="{39E78BC9-6EDA-4E45-A673-E31F3AA20197}" srcOrd="0" destOrd="0" presId="urn:microsoft.com/office/officeart/2005/8/layout/radial4"/>
    <dgm:cxn modelId="{C931DE12-82B6-4722-BF92-00F160C23829}" type="presOf" srcId="{31428EB5-D779-4683-9799-D6EC8312B792}" destId="{B9B1CF49-60D8-4F7A-98DF-B76E1DF30002}" srcOrd="0" destOrd="0" presId="urn:microsoft.com/office/officeart/2005/8/layout/radial4"/>
    <dgm:cxn modelId="{72E6C6E4-8B45-4566-8721-C628FC1630E6}" srcId="{0E7B2F5F-5953-457B-95D8-C625CBCF6D34}" destId="{31428EB5-D779-4683-9799-D6EC8312B792}" srcOrd="1" destOrd="0" parTransId="{98F8B0ED-AA52-41CC-95FE-C65928197963}" sibTransId="{D8D210FB-76D5-47BB-BDCF-7CA21FFF17B2}"/>
    <dgm:cxn modelId="{C8334CEF-4DCD-4DF8-843F-5BFFC4749355}" type="presParOf" srcId="{6A5FFD81-5E9F-4057-A415-661EA2BDA0D3}" destId="{AF9F3F67-E731-4032-8C4E-5FA614412534}" srcOrd="0" destOrd="0" presId="urn:microsoft.com/office/officeart/2005/8/layout/radial4"/>
    <dgm:cxn modelId="{2FCF9EC9-88E6-4ABE-A621-7AAD8532AF4A}" type="presParOf" srcId="{6A5FFD81-5E9F-4057-A415-661EA2BDA0D3}" destId="{6728F84B-2146-47EE-9D2D-25F5964C85DC}" srcOrd="1" destOrd="0" presId="urn:microsoft.com/office/officeart/2005/8/layout/radial4"/>
    <dgm:cxn modelId="{50E6F776-2719-4583-A1BC-D98DD78D16AC}" type="presParOf" srcId="{6A5FFD81-5E9F-4057-A415-661EA2BDA0D3}" destId="{39E78BC9-6EDA-4E45-A673-E31F3AA20197}" srcOrd="2" destOrd="0" presId="urn:microsoft.com/office/officeart/2005/8/layout/radial4"/>
    <dgm:cxn modelId="{5A89C416-77FE-4707-A4F9-5219D2A1AF73}" type="presParOf" srcId="{6A5FFD81-5E9F-4057-A415-661EA2BDA0D3}" destId="{031F954B-CD22-4CFE-8F0C-C899D5F92094}" srcOrd="3" destOrd="0" presId="urn:microsoft.com/office/officeart/2005/8/layout/radial4"/>
    <dgm:cxn modelId="{34CB3812-E7FD-4F10-B725-B1B7FE40F39E}" type="presParOf" srcId="{6A5FFD81-5E9F-4057-A415-661EA2BDA0D3}" destId="{B9B1CF49-60D8-4F7A-98DF-B76E1DF30002}" srcOrd="4" destOrd="0" presId="urn:microsoft.com/office/officeart/2005/8/layout/radial4"/>
    <dgm:cxn modelId="{14EFF0C6-1767-488E-8AD4-55986B679ECA}" type="presParOf" srcId="{6A5FFD81-5E9F-4057-A415-661EA2BDA0D3}" destId="{B67905F3-9244-4508-B986-D8CCFEB61279}" srcOrd="5" destOrd="0" presId="urn:microsoft.com/office/officeart/2005/8/layout/radial4"/>
    <dgm:cxn modelId="{0B581A8F-218D-4BF2-A42F-A0FBEC3A031F}" type="presParOf" srcId="{6A5FFD81-5E9F-4057-A415-661EA2BDA0D3}" destId="{8C7A6FB2-1C03-43C6-BA68-0828E4609359}" srcOrd="6" destOrd="0" presId="urn:microsoft.com/office/officeart/2005/8/layout/radial4"/>
    <dgm:cxn modelId="{78698B44-D5EE-4F4D-9FCC-5BDB0AF610E5}" type="presParOf" srcId="{6A5FFD81-5E9F-4057-A415-661EA2BDA0D3}" destId="{0F9CCB9F-38A5-4CAE-BA0D-16AC08B04261}" srcOrd="7" destOrd="0" presId="urn:microsoft.com/office/officeart/2005/8/layout/radial4"/>
    <dgm:cxn modelId="{A5A145BC-577D-4354-87C3-F0DE77434E4F}" type="presParOf" srcId="{6A5FFD81-5E9F-4057-A415-661EA2BDA0D3}" destId="{4136E475-56AC-4CF8-9825-ADE312C89349}" srcOrd="8" destOrd="0" presId="urn:microsoft.com/office/officeart/2005/8/layout/radial4"/>
    <dgm:cxn modelId="{D215A80D-CFFF-4E4C-AF89-574049D2C1F3}" type="presParOf" srcId="{6A5FFD81-5E9F-4057-A415-661EA2BDA0D3}" destId="{5554136B-93DC-41CC-9B08-479FBC7FF9B0}" srcOrd="9" destOrd="0" presId="urn:microsoft.com/office/officeart/2005/8/layout/radial4"/>
    <dgm:cxn modelId="{6EEC5B32-CCA2-4B10-BF49-51CCFBE6EEE5}" type="presParOf" srcId="{6A5FFD81-5E9F-4057-A415-661EA2BDA0D3}" destId="{A506F074-F4D9-4A01-A877-A5F6482AF52C}" srcOrd="10" destOrd="0" presId="urn:microsoft.com/office/officeart/2005/8/layout/radial4"/>
    <dgm:cxn modelId="{416F0A7E-80DD-481B-8541-AA1178A981BF}" type="presParOf" srcId="{6A5FFD81-5E9F-4057-A415-661EA2BDA0D3}" destId="{46CA79E9-FFE0-4DF9-BBC2-3AF804E13F8B}" srcOrd="11" destOrd="0" presId="urn:microsoft.com/office/officeart/2005/8/layout/radial4"/>
    <dgm:cxn modelId="{6990F2F0-D1F5-48AE-A2EE-80AD74100EAE}" type="presParOf" srcId="{6A5FFD81-5E9F-4057-A415-661EA2BDA0D3}" destId="{CDEC7A56-360A-4E94-A33C-840368764B54}" srcOrd="12" destOrd="0" presId="urn:microsoft.com/office/officeart/2005/8/layout/radial4"/>
    <dgm:cxn modelId="{D99FE0F8-5670-4F4A-824A-295FAA22120D}" type="presParOf" srcId="{6A5FFD81-5E9F-4057-A415-661EA2BDA0D3}" destId="{7D955648-14FE-452C-AE66-72000A1EDF9D}" srcOrd="13" destOrd="0" presId="urn:microsoft.com/office/officeart/2005/8/layout/radial4"/>
    <dgm:cxn modelId="{732F4C37-39C0-4AFF-926E-54852F43DEF2}" type="presParOf" srcId="{6A5FFD81-5E9F-4057-A415-661EA2BDA0D3}" destId="{3CB2B19B-EB65-44DF-A058-55E0AAFE6FCC}" srcOrd="1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F71C41A5-5806-4D8C-9101-87111F98DC19}" type="datetimeFigureOut">
              <a:rPr lang="en-US" smtClean="0"/>
              <a:t>9/25/2018</a:t>
            </a:fld>
            <a:endParaRPr lang="en-US"/>
          </a:p>
        </p:txBody>
      </p:sp>
      <p:sp>
        <p:nvSpPr>
          <p:cNvPr id="4" name="Slide Image Placeholder 3"/>
          <p:cNvSpPr>
            <a:spLocks noGrp="1" noRot="1" noChangeAspect="1"/>
          </p:cNvSpPr>
          <p:nvPr>
            <p:ph type="sldImg" idx="2"/>
          </p:nvPr>
        </p:nvSpPr>
        <p:spPr>
          <a:xfrm>
            <a:off x="1350963" y="1162050"/>
            <a:ext cx="4179887"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A995EF9D-2794-47AA-B87D-5B456456569E}" type="slidenum">
              <a:rPr lang="en-US" smtClean="0"/>
              <a:t>‹#›</a:t>
            </a:fld>
            <a:endParaRPr lang="en-US"/>
          </a:p>
        </p:txBody>
      </p:sp>
    </p:spTree>
    <p:extLst>
      <p:ext uri="{BB962C8B-B14F-4D97-AF65-F5344CB8AC3E}">
        <p14:creationId xmlns:p14="http://schemas.microsoft.com/office/powerpoint/2010/main" val="2050947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nche.bmetrack.com/c/l?u=6DE2421&amp;e=AE2BAE&amp;c=A98FB&amp;t=0&amp;l=23E0304B&amp;email=CtJnVgS9RIMmDKA1oaZtbw3ex9U/vEykE2AVIpPDx9g%3D&amp;seq=1"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95EF9D-2794-47AA-B87D-5B456456569E}" type="slidenum">
              <a:rPr lang="en-US" smtClean="0"/>
              <a:t>1</a:t>
            </a:fld>
            <a:endParaRPr lang="en-US"/>
          </a:p>
        </p:txBody>
      </p:sp>
    </p:spTree>
    <p:extLst>
      <p:ext uri="{BB962C8B-B14F-4D97-AF65-F5344CB8AC3E}">
        <p14:creationId xmlns:p14="http://schemas.microsoft.com/office/powerpoint/2010/main" val="4197976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3962" indent="-293709">
              <a:spcBef>
                <a:spcPct val="30000"/>
              </a:spcBef>
              <a:defRPr sz="1200">
                <a:solidFill>
                  <a:schemeClr val="tx1"/>
                </a:solidFill>
                <a:latin typeface="Calibri" panose="020F0502020204030204" pitchFamily="34" charset="0"/>
              </a:defRPr>
            </a:lvl2pPr>
            <a:lvl3pPr marL="1176438" indent="-234325">
              <a:spcBef>
                <a:spcPct val="30000"/>
              </a:spcBef>
              <a:defRPr sz="1200">
                <a:solidFill>
                  <a:schemeClr val="tx1"/>
                </a:solidFill>
                <a:latin typeface="Calibri" panose="020F0502020204030204" pitchFamily="34" charset="0"/>
              </a:defRPr>
            </a:lvl3pPr>
            <a:lvl4pPr marL="1648297" indent="-234325">
              <a:spcBef>
                <a:spcPct val="30000"/>
              </a:spcBef>
              <a:defRPr sz="1200">
                <a:solidFill>
                  <a:schemeClr val="tx1"/>
                </a:solidFill>
                <a:latin typeface="Calibri" panose="020F0502020204030204" pitchFamily="34" charset="0"/>
              </a:defRPr>
            </a:lvl4pPr>
            <a:lvl5pPr marL="2118551" indent="-234325">
              <a:spcBef>
                <a:spcPct val="30000"/>
              </a:spcBef>
              <a:defRPr sz="1200">
                <a:solidFill>
                  <a:schemeClr val="tx1"/>
                </a:solidFill>
                <a:latin typeface="Calibri" panose="020F0502020204030204" pitchFamily="34" charset="0"/>
              </a:defRPr>
            </a:lvl5pPr>
            <a:lvl6pPr marL="2580780" indent="-234325" eaLnBrk="0" fontAlgn="base" hangingPunct="0">
              <a:spcBef>
                <a:spcPct val="30000"/>
              </a:spcBef>
              <a:spcAft>
                <a:spcPct val="0"/>
              </a:spcAft>
              <a:defRPr sz="1200">
                <a:solidFill>
                  <a:schemeClr val="tx1"/>
                </a:solidFill>
                <a:latin typeface="Calibri" panose="020F0502020204030204" pitchFamily="34" charset="0"/>
              </a:defRPr>
            </a:lvl6pPr>
            <a:lvl7pPr marL="3043009" indent="-234325" eaLnBrk="0" fontAlgn="base" hangingPunct="0">
              <a:spcBef>
                <a:spcPct val="30000"/>
              </a:spcBef>
              <a:spcAft>
                <a:spcPct val="0"/>
              </a:spcAft>
              <a:defRPr sz="1200">
                <a:solidFill>
                  <a:schemeClr val="tx1"/>
                </a:solidFill>
                <a:latin typeface="Calibri" panose="020F0502020204030204" pitchFamily="34" charset="0"/>
              </a:defRPr>
            </a:lvl7pPr>
            <a:lvl8pPr marL="3505238" indent="-234325" eaLnBrk="0" fontAlgn="base" hangingPunct="0">
              <a:spcBef>
                <a:spcPct val="30000"/>
              </a:spcBef>
              <a:spcAft>
                <a:spcPct val="0"/>
              </a:spcAft>
              <a:defRPr sz="1200">
                <a:solidFill>
                  <a:schemeClr val="tx1"/>
                </a:solidFill>
                <a:latin typeface="Calibri" panose="020F0502020204030204" pitchFamily="34" charset="0"/>
              </a:defRPr>
            </a:lvl8pPr>
            <a:lvl9pPr marL="3967467" indent="-2343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6FCF03E-37A0-4275-B506-F8900A433AED}" type="slidenum">
              <a:rPr lang="en-US" altLang="en-US" smtClean="0"/>
              <a:pPr>
                <a:spcBef>
                  <a:spcPct val="0"/>
                </a:spcBef>
              </a:pPr>
              <a:t>10</a:t>
            </a:fld>
            <a:endParaRPr lang="en-US" altLang="en-US" smtClean="0"/>
          </a:p>
        </p:txBody>
      </p:sp>
    </p:spTree>
    <p:extLst>
      <p:ext uri="{BB962C8B-B14F-4D97-AF65-F5344CB8AC3E}">
        <p14:creationId xmlns:p14="http://schemas.microsoft.com/office/powerpoint/2010/main" val="3414651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Research also tells us that homelessness harms children in all sorts of ways. Homeless kids are sicker more often, more likely to experience developmental delays, are more likely to have severe emotional and behavioral problems, more likely to experience traumatic events, and little ones are more likely to experience stressed attachments to their caregivers. </a:t>
            </a:r>
          </a:p>
          <a:p>
            <a:pPr eaLnBrk="1" hangingPunct="1">
              <a:spcBef>
                <a:spcPct val="0"/>
              </a:spcBef>
            </a:pPr>
            <a:endParaRPr lang="en-US" altLang="en-US" dirty="0" smtClean="0"/>
          </a:p>
          <a:p>
            <a:pPr eaLnBrk="1" hangingPunct="1">
              <a:spcBef>
                <a:spcPct val="0"/>
              </a:spcBef>
            </a:pPr>
            <a:r>
              <a:rPr lang="en-US" altLang="en-US" dirty="0" smtClean="0"/>
              <a:t>Homelessness can also compromise brain development.</a:t>
            </a:r>
          </a:p>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11</a:t>
            </a:fld>
            <a:endParaRPr lang="en-US"/>
          </a:p>
        </p:txBody>
      </p:sp>
    </p:spTree>
    <p:extLst>
      <p:ext uri="{BB962C8B-B14F-4D97-AF65-F5344CB8AC3E}">
        <p14:creationId xmlns:p14="http://schemas.microsoft.com/office/powerpoint/2010/main" val="1593002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It’s becoming increasingly important to consider everything that we know about how homelessness impacts young children in the context of brain development and the importance of the early years.</a:t>
            </a:r>
          </a:p>
          <a:p>
            <a:pPr eaLnBrk="1" hangingPunct="1">
              <a:spcBef>
                <a:spcPct val="0"/>
              </a:spcBef>
            </a:pPr>
            <a:endParaRPr lang="en-US" altLang="en-US" dirty="0" smtClean="0"/>
          </a:p>
          <a:p>
            <a:pPr eaLnBrk="1" hangingPunct="1">
              <a:spcBef>
                <a:spcPct val="0"/>
              </a:spcBef>
            </a:pPr>
            <a:r>
              <a:rPr lang="en-US" altLang="en-US" dirty="0" smtClean="0"/>
              <a:t>I think everyone in this room knows that the first three years of life is the most rapid, critical, and vulnerable, period of development in the entire human lifespan and that all development happens in the context of relationships and experiences. We know that the quality of relationships and experiences matter a lot for small children, as do the environments in which they live. </a:t>
            </a:r>
          </a:p>
          <a:p>
            <a:pPr eaLnBrk="1" hangingPunct="1">
              <a:spcBef>
                <a:spcPct val="0"/>
              </a:spcBef>
            </a:pPr>
            <a:endParaRPr lang="en-US" altLang="en-US" dirty="0" smtClean="0"/>
          </a:p>
          <a:p>
            <a:pPr eaLnBrk="1" hangingPunct="1">
              <a:spcBef>
                <a:spcPct val="0"/>
              </a:spcBef>
            </a:pPr>
            <a:r>
              <a:rPr lang="en-US" altLang="en-US" dirty="0" smtClean="0"/>
              <a:t>In the homeless services world, there is a dominant service philosophy called housing first, which basically says we should focus first and foremost on getting homeless people into their own housing and then provide supportive services to help them stay there, which is a change from years ago where we would provide services on the front end while people were in shelter or transitional housing so that we could get people “housing ready.” </a:t>
            </a:r>
          </a:p>
          <a:p>
            <a:pPr eaLnBrk="1" hangingPunct="1">
              <a:spcBef>
                <a:spcPct val="0"/>
              </a:spcBef>
            </a:pPr>
            <a:endParaRPr lang="en-US" altLang="en-US" dirty="0" smtClean="0"/>
          </a:p>
          <a:p>
            <a:pPr eaLnBrk="1" hangingPunct="1">
              <a:spcBef>
                <a:spcPct val="0"/>
              </a:spcBef>
            </a:pPr>
            <a:r>
              <a:rPr lang="en-US" altLang="en-US" dirty="0" smtClean="0"/>
              <a:t>What this means is that in recent years, the homeless system is investing less and less in shelters, and more in interventions like rapid rehousing and permanent supportive housing. There has also been an increasing focus on changing how the extremely limited homeless services resources are allocated with efforts to first house the most vulnerable people first, which is often defined as those most likely to die on the streets. </a:t>
            </a:r>
          </a:p>
          <a:p>
            <a:pPr eaLnBrk="1" hangingPunct="1">
              <a:spcBef>
                <a:spcPct val="0"/>
              </a:spcBef>
            </a:pPr>
            <a:endParaRPr lang="en-US" altLang="en-US" dirty="0" smtClean="0"/>
          </a:p>
          <a:p>
            <a:pPr eaLnBrk="1" hangingPunct="1">
              <a:spcBef>
                <a:spcPct val="0"/>
              </a:spcBef>
            </a:pPr>
            <a:r>
              <a:rPr lang="en-US" altLang="en-US" dirty="0" smtClean="0"/>
              <a:t>Overall, I think housing first and prioritizing resources makes a lot of sense, but in my view, an unintended consequence of this movement has been less attention on the unique needs of children for the weeks and months that a family is waiting for housing in a shelter situation or if the family is in a homeless living situation that does not allow them access to homeless services resources. </a:t>
            </a:r>
          </a:p>
          <a:p>
            <a:pPr eaLnBrk="1" hangingPunct="1">
              <a:spcBef>
                <a:spcPct val="0"/>
              </a:spcBef>
            </a:pPr>
            <a:endParaRPr lang="en-US" altLang="en-US" dirty="0" smtClean="0"/>
          </a:p>
          <a:p>
            <a:pPr eaLnBrk="1" hangingPunct="1">
              <a:spcBef>
                <a:spcPct val="0"/>
              </a:spcBef>
            </a:pPr>
            <a:r>
              <a:rPr lang="en-US" altLang="en-US" dirty="0" smtClean="0"/>
              <a:t>For children, we know that it isn’t just the roof over their head that is important, but also what life is like under that roof. So I want to turn now to homeless living situations and take a closer look at how these environments can shape child development for better or worse. </a:t>
            </a:r>
          </a:p>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12</a:t>
            </a:fld>
            <a:endParaRPr lang="en-US"/>
          </a:p>
        </p:txBody>
      </p:sp>
    </p:spTree>
    <p:extLst>
      <p:ext uri="{BB962C8B-B14F-4D97-AF65-F5344CB8AC3E}">
        <p14:creationId xmlns:p14="http://schemas.microsoft.com/office/powerpoint/2010/main" val="4182404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These last two come from a Denver Post story about a family living in a doubled up situation. In these situations it’s pretty common for a family to sleep like this on the floor in one room or sometimes on a back porch, basement, or a common space.</a:t>
            </a: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3962" indent="-293709">
              <a:spcBef>
                <a:spcPct val="30000"/>
              </a:spcBef>
              <a:defRPr sz="1200">
                <a:solidFill>
                  <a:schemeClr val="tx1"/>
                </a:solidFill>
                <a:latin typeface="Calibri" panose="020F0502020204030204" pitchFamily="34" charset="0"/>
              </a:defRPr>
            </a:lvl2pPr>
            <a:lvl3pPr marL="1176438" indent="-234325">
              <a:spcBef>
                <a:spcPct val="30000"/>
              </a:spcBef>
              <a:defRPr sz="1200">
                <a:solidFill>
                  <a:schemeClr val="tx1"/>
                </a:solidFill>
                <a:latin typeface="Calibri" panose="020F0502020204030204" pitchFamily="34" charset="0"/>
              </a:defRPr>
            </a:lvl3pPr>
            <a:lvl4pPr marL="1648297" indent="-234325">
              <a:spcBef>
                <a:spcPct val="30000"/>
              </a:spcBef>
              <a:defRPr sz="1200">
                <a:solidFill>
                  <a:schemeClr val="tx1"/>
                </a:solidFill>
                <a:latin typeface="Calibri" panose="020F0502020204030204" pitchFamily="34" charset="0"/>
              </a:defRPr>
            </a:lvl4pPr>
            <a:lvl5pPr marL="2118551" indent="-234325">
              <a:spcBef>
                <a:spcPct val="30000"/>
              </a:spcBef>
              <a:defRPr sz="1200">
                <a:solidFill>
                  <a:schemeClr val="tx1"/>
                </a:solidFill>
                <a:latin typeface="Calibri" panose="020F0502020204030204" pitchFamily="34" charset="0"/>
              </a:defRPr>
            </a:lvl5pPr>
            <a:lvl6pPr marL="2580780" indent="-234325" eaLnBrk="0" fontAlgn="base" hangingPunct="0">
              <a:spcBef>
                <a:spcPct val="30000"/>
              </a:spcBef>
              <a:spcAft>
                <a:spcPct val="0"/>
              </a:spcAft>
              <a:defRPr sz="1200">
                <a:solidFill>
                  <a:schemeClr val="tx1"/>
                </a:solidFill>
                <a:latin typeface="Calibri" panose="020F0502020204030204" pitchFamily="34" charset="0"/>
              </a:defRPr>
            </a:lvl6pPr>
            <a:lvl7pPr marL="3043009" indent="-234325" eaLnBrk="0" fontAlgn="base" hangingPunct="0">
              <a:spcBef>
                <a:spcPct val="30000"/>
              </a:spcBef>
              <a:spcAft>
                <a:spcPct val="0"/>
              </a:spcAft>
              <a:defRPr sz="1200">
                <a:solidFill>
                  <a:schemeClr val="tx1"/>
                </a:solidFill>
                <a:latin typeface="Calibri" panose="020F0502020204030204" pitchFamily="34" charset="0"/>
              </a:defRPr>
            </a:lvl7pPr>
            <a:lvl8pPr marL="3505238" indent="-234325" eaLnBrk="0" fontAlgn="base" hangingPunct="0">
              <a:spcBef>
                <a:spcPct val="30000"/>
              </a:spcBef>
              <a:spcAft>
                <a:spcPct val="0"/>
              </a:spcAft>
              <a:defRPr sz="1200">
                <a:solidFill>
                  <a:schemeClr val="tx1"/>
                </a:solidFill>
                <a:latin typeface="Calibri" panose="020F0502020204030204" pitchFamily="34" charset="0"/>
              </a:defRPr>
            </a:lvl8pPr>
            <a:lvl9pPr marL="3967467" indent="-2343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404103E-301F-4176-9D5A-0A042931C172}" type="slidenum">
              <a:rPr lang="en-US" altLang="en-US" smtClean="0"/>
              <a:pPr>
                <a:spcBef>
                  <a:spcPct val="0"/>
                </a:spcBef>
              </a:pPr>
              <a:t>13</a:t>
            </a:fld>
            <a:endParaRPr lang="en-US" altLang="en-US" smtClean="0"/>
          </a:p>
        </p:txBody>
      </p:sp>
    </p:spTree>
    <p:extLst>
      <p:ext uri="{BB962C8B-B14F-4D97-AF65-F5344CB8AC3E}">
        <p14:creationId xmlns:p14="http://schemas.microsoft.com/office/powerpoint/2010/main" val="3154176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Here’s the same family at mealtime. </a:t>
            </a: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3962" indent="-293709">
              <a:spcBef>
                <a:spcPct val="30000"/>
              </a:spcBef>
              <a:defRPr sz="1200">
                <a:solidFill>
                  <a:schemeClr val="tx1"/>
                </a:solidFill>
                <a:latin typeface="Calibri" panose="020F0502020204030204" pitchFamily="34" charset="0"/>
              </a:defRPr>
            </a:lvl2pPr>
            <a:lvl3pPr marL="1176438" indent="-234325">
              <a:spcBef>
                <a:spcPct val="30000"/>
              </a:spcBef>
              <a:defRPr sz="1200">
                <a:solidFill>
                  <a:schemeClr val="tx1"/>
                </a:solidFill>
                <a:latin typeface="Calibri" panose="020F0502020204030204" pitchFamily="34" charset="0"/>
              </a:defRPr>
            </a:lvl3pPr>
            <a:lvl4pPr marL="1648297" indent="-234325">
              <a:spcBef>
                <a:spcPct val="30000"/>
              </a:spcBef>
              <a:defRPr sz="1200">
                <a:solidFill>
                  <a:schemeClr val="tx1"/>
                </a:solidFill>
                <a:latin typeface="Calibri" panose="020F0502020204030204" pitchFamily="34" charset="0"/>
              </a:defRPr>
            </a:lvl4pPr>
            <a:lvl5pPr marL="2118551" indent="-234325">
              <a:spcBef>
                <a:spcPct val="30000"/>
              </a:spcBef>
              <a:defRPr sz="1200">
                <a:solidFill>
                  <a:schemeClr val="tx1"/>
                </a:solidFill>
                <a:latin typeface="Calibri" panose="020F0502020204030204" pitchFamily="34" charset="0"/>
              </a:defRPr>
            </a:lvl5pPr>
            <a:lvl6pPr marL="2580780" indent="-234325" eaLnBrk="0" fontAlgn="base" hangingPunct="0">
              <a:spcBef>
                <a:spcPct val="30000"/>
              </a:spcBef>
              <a:spcAft>
                <a:spcPct val="0"/>
              </a:spcAft>
              <a:defRPr sz="1200">
                <a:solidFill>
                  <a:schemeClr val="tx1"/>
                </a:solidFill>
                <a:latin typeface="Calibri" panose="020F0502020204030204" pitchFamily="34" charset="0"/>
              </a:defRPr>
            </a:lvl6pPr>
            <a:lvl7pPr marL="3043009" indent="-234325" eaLnBrk="0" fontAlgn="base" hangingPunct="0">
              <a:spcBef>
                <a:spcPct val="30000"/>
              </a:spcBef>
              <a:spcAft>
                <a:spcPct val="0"/>
              </a:spcAft>
              <a:defRPr sz="1200">
                <a:solidFill>
                  <a:schemeClr val="tx1"/>
                </a:solidFill>
                <a:latin typeface="Calibri" panose="020F0502020204030204" pitchFamily="34" charset="0"/>
              </a:defRPr>
            </a:lvl7pPr>
            <a:lvl8pPr marL="3505238" indent="-234325" eaLnBrk="0" fontAlgn="base" hangingPunct="0">
              <a:spcBef>
                <a:spcPct val="30000"/>
              </a:spcBef>
              <a:spcAft>
                <a:spcPct val="0"/>
              </a:spcAft>
              <a:defRPr sz="1200">
                <a:solidFill>
                  <a:schemeClr val="tx1"/>
                </a:solidFill>
                <a:latin typeface="Calibri" panose="020F0502020204030204" pitchFamily="34" charset="0"/>
              </a:defRPr>
            </a:lvl8pPr>
            <a:lvl9pPr marL="3967467" indent="-2343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03C4685-44B8-4F4E-A3EF-904E2D65BA98}" type="slidenum">
              <a:rPr lang="en-US" altLang="en-US" smtClean="0"/>
              <a:pPr>
                <a:spcBef>
                  <a:spcPct val="0"/>
                </a:spcBef>
              </a:pPr>
              <a:t>14</a:t>
            </a:fld>
            <a:endParaRPr lang="en-US" altLang="en-US" smtClean="0"/>
          </a:p>
        </p:txBody>
      </p:sp>
    </p:spTree>
    <p:extLst>
      <p:ext uri="{BB962C8B-B14F-4D97-AF65-F5344CB8AC3E}">
        <p14:creationId xmlns:p14="http://schemas.microsoft.com/office/powerpoint/2010/main" val="3456535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a:p>
            <a:pPr eaLnBrk="1" hangingPunct="1">
              <a:spcBef>
                <a:spcPct val="0"/>
              </a:spcBef>
            </a:pPr>
            <a:r>
              <a:rPr lang="en-US" altLang="en-US" smtClean="0"/>
              <a:t>Even at their best, homeless living situations are cramped and crowded and probably chaotic and noisy. At their worst, they are dirty and dangerous—even some shelters lack resources for basic child proofing or safe sleep practices, and many don’t have child-friendly spaces or policies that create a child-friendly environment. </a:t>
            </a:r>
          </a:p>
          <a:p>
            <a:pPr eaLnBrk="1" hangingPunct="1">
              <a:spcBef>
                <a:spcPct val="0"/>
              </a:spcBef>
            </a:pPr>
            <a:endParaRPr lang="en-US" altLang="en-US" smtClean="0"/>
          </a:p>
          <a:p>
            <a:pPr eaLnBrk="1" hangingPunct="1">
              <a:spcBef>
                <a:spcPct val="0"/>
              </a:spcBef>
            </a:pPr>
            <a:r>
              <a:rPr lang="en-US" altLang="en-US" smtClean="0"/>
              <a:t>Anyone who works in early childhood knows that these are not the kind of environments that are conducive to healthy growth and development, and sadly, thousands of homeless infants, toddlers, and preschoolers are spending the majority of their time in places like these. </a:t>
            </a:r>
          </a:p>
          <a:p>
            <a:pPr eaLnBrk="1" hangingPunct="1">
              <a:spcBef>
                <a:spcPct val="0"/>
              </a:spcBef>
            </a:pPr>
            <a:endParaRPr lang="en-US" alt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3962" indent="-293709">
              <a:spcBef>
                <a:spcPct val="30000"/>
              </a:spcBef>
              <a:defRPr sz="1200">
                <a:solidFill>
                  <a:schemeClr val="tx1"/>
                </a:solidFill>
                <a:latin typeface="Calibri" panose="020F0502020204030204" pitchFamily="34" charset="0"/>
              </a:defRPr>
            </a:lvl2pPr>
            <a:lvl3pPr marL="1176438" indent="-234325">
              <a:spcBef>
                <a:spcPct val="30000"/>
              </a:spcBef>
              <a:defRPr sz="1200">
                <a:solidFill>
                  <a:schemeClr val="tx1"/>
                </a:solidFill>
                <a:latin typeface="Calibri" panose="020F0502020204030204" pitchFamily="34" charset="0"/>
              </a:defRPr>
            </a:lvl3pPr>
            <a:lvl4pPr marL="1648297" indent="-234325">
              <a:spcBef>
                <a:spcPct val="30000"/>
              </a:spcBef>
              <a:defRPr sz="1200">
                <a:solidFill>
                  <a:schemeClr val="tx1"/>
                </a:solidFill>
                <a:latin typeface="Calibri" panose="020F0502020204030204" pitchFamily="34" charset="0"/>
              </a:defRPr>
            </a:lvl4pPr>
            <a:lvl5pPr marL="2118551" indent="-234325">
              <a:spcBef>
                <a:spcPct val="30000"/>
              </a:spcBef>
              <a:defRPr sz="1200">
                <a:solidFill>
                  <a:schemeClr val="tx1"/>
                </a:solidFill>
                <a:latin typeface="Calibri" panose="020F0502020204030204" pitchFamily="34" charset="0"/>
              </a:defRPr>
            </a:lvl5pPr>
            <a:lvl6pPr marL="2580780" indent="-234325" eaLnBrk="0" fontAlgn="base" hangingPunct="0">
              <a:spcBef>
                <a:spcPct val="30000"/>
              </a:spcBef>
              <a:spcAft>
                <a:spcPct val="0"/>
              </a:spcAft>
              <a:defRPr sz="1200">
                <a:solidFill>
                  <a:schemeClr val="tx1"/>
                </a:solidFill>
                <a:latin typeface="Calibri" panose="020F0502020204030204" pitchFamily="34" charset="0"/>
              </a:defRPr>
            </a:lvl6pPr>
            <a:lvl7pPr marL="3043009" indent="-234325" eaLnBrk="0" fontAlgn="base" hangingPunct="0">
              <a:spcBef>
                <a:spcPct val="30000"/>
              </a:spcBef>
              <a:spcAft>
                <a:spcPct val="0"/>
              </a:spcAft>
              <a:defRPr sz="1200">
                <a:solidFill>
                  <a:schemeClr val="tx1"/>
                </a:solidFill>
                <a:latin typeface="Calibri" panose="020F0502020204030204" pitchFamily="34" charset="0"/>
              </a:defRPr>
            </a:lvl7pPr>
            <a:lvl8pPr marL="3505238" indent="-234325" eaLnBrk="0" fontAlgn="base" hangingPunct="0">
              <a:spcBef>
                <a:spcPct val="30000"/>
              </a:spcBef>
              <a:spcAft>
                <a:spcPct val="0"/>
              </a:spcAft>
              <a:defRPr sz="1200">
                <a:solidFill>
                  <a:schemeClr val="tx1"/>
                </a:solidFill>
                <a:latin typeface="Calibri" panose="020F0502020204030204" pitchFamily="34" charset="0"/>
              </a:defRPr>
            </a:lvl8pPr>
            <a:lvl9pPr marL="3967467" indent="-2343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E8FD974-FFF6-4EF4-8C82-8FC4E050F545}" type="slidenum">
              <a:rPr lang="en-US" altLang="en-US" smtClean="0"/>
              <a:pPr>
                <a:spcBef>
                  <a:spcPct val="0"/>
                </a:spcBef>
              </a:pPr>
              <a:t>15</a:t>
            </a:fld>
            <a:endParaRPr lang="en-US" altLang="en-US" smtClean="0"/>
          </a:p>
        </p:txBody>
      </p:sp>
    </p:spTree>
    <p:extLst>
      <p:ext uri="{BB962C8B-B14F-4D97-AF65-F5344CB8AC3E}">
        <p14:creationId xmlns:p14="http://schemas.microsoft.com/office/powerpoint/2010/main" val="4233310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What can we do? What role can early care and education play?</a:t>
            </a:r>
          </a:p>
          <a:p>
            <a:endParaRPr lang="en-US" altLang="en-US"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1122" indent="-288893">
              <a:defRPr>
                <a:solidFill>
                  <a:schemeClr val="tx1"/>
                </a:solidFill>
                <a:latin typeface="Arial" panose="020B0604020202020204" pitchFamily="34" charset="0"/>
              </a:defRPr>
            </a:lvl2pPr>
            <a:lvl3pPr marL="1155573" indent="-231115">
              <a:defRPr>
                <a:solidFill>
                  <a:schemeClr val="tx1"/>
                </a:solidFill>
                <a:latin typeface="Arial" panose="020B0604020202020204" pitchFamily="34" charset="0"/>
              </a:defRPr>
            </a:lvl3pPr>
            <a:lvl4pPr marL="1617802" indent="-231115">
              <a:defRPr>
                <a:solidFill>
                  <a:schemeClr val="tx1"/>
                </a:solidFill>
                <a:latin typeface="Arial" panose="020B0604020202020204" pitchFamily="34" charset="0"/>
              </a:defRPr>
            </a:lvl4pPr>
            <a:lvl5pPr marL="2080031" indent="-231115">
              <a:defRPr>
                <a:solidFill>
                  <a:schemeClr val="tx1"/>
                </a:solidFill>
                <a:latin typeface="Arial" panose="020B0604020202020204" pitchFamily="34" charset="0"/>
              </a:defRPr>
            </a:lvl5pPr>
            <a:lvl6pPr marL="2542261" indent="-231115" eaLnBrk="0" fontAlgn="base" hangingPunct="0">
              <a:spcBef>
                <a:spcPct val="0"/>
              </a:spcBef>
              <a:spcAft>
                <a:spcPct val="0"/>
              </a:spcAft>
              <a:defRPr>
                <a:solidFill>
                  <a:schemeClr val="tx1"/>
                </a:solidFill>
                <a:latin typeface="Arial" panose="020B0604020202020204" pitchFamily="34" charset="0"/>
              </a:defRPr>
            </a:lvl6pPr>
            <a:lvl7pPr marL="3004490" indent="-231115" eaLnBrk="0" fontAlgn="base" hangingPunct="0">
              <a:spcBef>
                <a:spcPct val="0"/>
              </a:spcBef>
              <a:spcAft>
                <a:spcPct val="0"/>
              </a:spcAft>
              <a:defRPr>
                <a:solidFill>
                  <a:schemeClr val="tx1"/>
                </a:solidFill>
                <a:latin typeface="Arial" panose="020B0604020202020204" pitchFamily="34" charset="0"/>
              </a:defRPr>
            </a:lvl7pPr>
            <a:lvl8pPr marL="3466719" indent="-231115" eaLnBrk="0" fontAlgn="base" hangingPunct="0">
              <a:spcBef>
                <a:spcPct val="0"/>
              </a:spcBef>
              <a:spcAft>
                <a:spcPct val="0"/>
              </a:spcAft>
              <a:defRPr>
                <a:solidFill>
                  <a:schemeClr val="tx1"/>
                </a:solidFill>
                <a:latin typeface="Arial" panose="020B0604020202020204" pitchFamily="34" charset="0"/>
              </a:defRPr>
            </a:lvl8pPr>
            <a:lvl9pPr marL="3928948" indent="-231115" eaLnBrk="0" fontAlgn="base" hangingPunct="0">
              <a:spcBef>
                <a:spcPct val="0"/>
              </a:spcBef>
              <a:spcAft>
                <a:spcPct val="0"/>
              </a:spcAft>
              <a:defRPr>
                <a:solidFill>
                  <a:schemeClr val="tx1"/>
                </a:solidFill>
                <a:latin typeface="Arial" panose="020B0604020202020204" pitchFamily="34" charset="0"/>
              </a:defRPr>
            </a:lvl9pPr>
          </a:lstStyle>
          <a:p>
            <a:fld id="{BFCE7FF2-E940-4692-8D32-96B08662149E}" type="slidenum">
              <a:rPr lang="en-US" altLang="en-US" smtClean="0">
                <a:latin typeface="Calibri" panose="020F0502020204030204" pitchFamily="34" charset="0"/>
              </a:rPr>
              <a:pPr/>
              <a:t>16</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8166865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US" altLang="en-US" dirty="0" smtClean="0"/>
              <a:t>They can’t necessarily put a family in housing, but high-quality early childhood programs can ameliorate or prevent the types of deficits and challenges that contribute to homeless children growing up to be homeless adults.</a:t>
            </a:r>
          </a:p>
          <a:p>
            <a:pPr eaLnBrk="1" hangingPunct="1">
              <a:spcBef>
                <a:spcPct val="0"/>
              </a:spcBef>
              <a:defRPr/>
            </a:pPr>
            <a:endParaRPr lang="en-US" altLang="en-US" dirty="0" smtClean="0"/>
          </a:p>
          <a:p>
            <a:pPr eaLnBrk="1" hangingPunct="1">
              <a:spcBef>
                <a:spcPct val="0"/>
              </a:spcBef>
              <a:defRPr/>
            </a:pPr>
            <a:r>
              <a:rPr lang="en-US" altLang="en-US" dirty="0" smtClean="0"/>
              <a:t>From home visiting to Head Start to child care, your programs can provide a stimulating and supportive environment, healthy meals, connections to health and other services, parenting support, and more. They also can provide children and families with positive relationships, a sense of normalcy, and in some cases, may be the only stable thing in a family’s life.</a:t>
            </a:r>
          </a:p>
          <a:p>
            <a:pPr eaLnBrk="1" hangingPunct="1">
              <a:spcBef>
                <a:spcPct val="0"/>
              </a:spcBef>
              <a:defRPr/>
            </a:pPr>
            <a:endParaRPr lang="en-US" altLang="en-US" dirty="0" smtClean="0"/>
          </a:p>
          <a:p>
            <a:pPr eaLnBrk="1" hangingPunct="1">
              <a:spcBef>
                <a:spcPct val="0"/>
              </a:spcBef>
              <a:defRPr/>
            </a:pPr>
            <a:r>
              <a:rPr lang="en-US" altLang="en-US" dirty="0" smtClean="0"/>
              <a:t>For homeless parents, access to safe and stable care for their children means having the ability to attend to the issues that contribute to their homelessness. It can allow them the time and space they need to address health and mental health issues, further their education, obtain employment, and search for housing. </a:t>
            </a:r>
          </a:p>
          <a:p>
            <a:pPr eaLnBrk="1" hangingPunct="1">
              <a:spcBef>
                <a:spcPct val="0"/>
              </a:spcBef>
              <a:defRPr/>
            </a:pPr>
            <a:endParaRPr lang="en-US" altLang="en-US" dirty="0" smtClean="0"/>
          </a:p>
          <a:p>
            <a:pPr eaLnBrk="1" hangingPunct="1">
              <a:spcBef>
                <a:spcPct val="0"/>
              </a:spcBef>
              <a:defRPr/>
            </a:pPr>
            <a:r>
              <a:rPr lang="en-US" altLang="en-US" dirty="0"/>
              <a:t>We also have research that backs this up. The office of Planning, Research, and Evaluation out of ACF recently examined data from the </a:t>
            </a:r>
            <a:r>
              <a:rPr lang="en-US" altLang="en-US" dirty="0">
                <a:solidFill>
                  <a:srgbClr val="002060"/>
                </a:solidFill>
                <a:ea typeface="Calibri" panose="020F0502020204030204" pitchFamily="34" charset="0"/>
                <a:cs typeface="Calibri" panose="020F0502020204030204" pitchFamily="34" charset="0"/>
              </a:rPr>
              <a:t>U.S. Department of Housing and Urban Development’s </a:t>
            </a:r>
            <a:r>
              <a:rPr lang="en-US" altLang="en-US" dirty="0">
                <a:solidFill>
                  <a:srgbClr val="002060"/>
                </a:solidFill>
                <a:ea typeface="Calibri" panose="020F0502020204030204" pitchFamily="34" charset="0"/>
                <a:cs typeface="Calibri" panose="020F0502020204030204" pitchFamily="34" charset="0"/>
                <a:hlinkClick r:id="rId3"/>
              </a:rPr>
              <a:t>Family Options Study</a:t>
            </a:r>
            <a:r>
              <a:rPr lang="en-US" altLang="en-US" dirty="0">
                <a:solidFill>
                  <a:srgbClr val="002060"/>
                </a:solidFill>
                <a:ea typeface="Calibri" panose="020F0502020204030204" pitchFamily="34" charset="0"/>
                <a:cs typeface="Calibri" panose="020F0502020204030204" pitchFamily="34" charset="0"/>
              </a:rPr>
              <a:t>, to learn more about the well-being of young children 20 months after staying in emergency homeless shelters with their families. Among the findings were that </a:t>
            </a:r>
            <a:r>
              <a:rPr lang="en-US" altLang="en-US" dirty="0"/>
              <a:t>children who had more stable recent housing situations and more stable child care arrangements displayed fewer behavior problems and children who were enrolled in Head Start or other early education and center-based care displayed stronger pre-math and pre-reading skills. </a:t>
            </a:r>
          </a:p>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17</a:t>
            </a:fld>
            <a:endParaRPr lang="en-US"/>
          </a:p>
        </p:txBody>
      </p:sp>
    </p:spTree>
    <p:extLst>
      <p:ext uri="{BB962C8B-B14F-4D97-AF65-F5344CB8AC3E}">
        <p14:creationId xmlns:p14="http://schemas.microsoft.com/office/powerpoint/2010/main" val="17715535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At the most basic level…</a:t>
            </a: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3962" indent="-293709">
              <a:spcBef>
                <a:spcPct val="30000"/>
              </a:spcBef>
              <a:defRPr sz="1200">
                <a:solidFill>
                  <a:schemeClr val="tx1"/>
                </a:solidFill>
                <a:latin typeface="Calibri" panose="020F0502020204030204" pitchFamily="34" charset="0"/>
              </a:defRPr>
            </a:lvl2pPr>
            <a:lvl3pPr marL="1176438" indent="-234325">
              <a:spcBef>
                <a:spcPct val="30000"/>
              </a:spcBef>
              <a:defRPr sz="1200">
                <a:solidFill>
                  <a:schemeClr val="tx1"/>
                </a:solidFill>
                <a:latin typeface="Calibri" panose="020F0502020204030204" pitchFamily="34" charset="0"/>
              </a:defRPr>
            </a:lvl3pPr>
            <a:lvl4pPr marL="1648297" indent="-234325">
              <a:spcBef>
                <a:spcPct val="30000"/>
              </a:spcBef>
              <a:defRPr sz="1200">
                <a:solidFill>
                  <a:schemeClr val="tx1"/>
                </a:solidFill>
                <a:latin typeface="Calibri" panose="020F0502020204030204" pitchFamily="34" charset="0"/>
              </a:defRPr>
            </a:lvl4pPr>
            <a:lvl5pPr marL="2118551" indent="-234325">
              <a:spcBef>
                <a:spcPct val="30000"/>
              </a:spcBef>
              <a:defRPr sz="1200">
                <a:solidFill>
                  <a:schemeClr val="tx1"/>
                </a:solidFill>
                <a:latin typeface="Calibri" panose="020F0502020204030204" pitchFamily="34" charset="0"/>
              </a:defRPr>
            </a:lvl5pPr>
            <a:lvl6pPr marL="2580780" indent="-234325" eaLnBrk="0" fontAlgn="base" hangingPunct="0">
              <a:spcBef>
                <a:spcPct val="30000"/>
              </a:spcBef>
              <a:spcAft>
                <a:spcPct val="0"/>
              </a:spcAft>
              <a:defRPr sz="1200">
                <a:solidFill>
                  <a:schemeClr val="tx1"/>
                </a:solidFill>
                <a:latin typeface="Calibri" panose="020F0502020204030204" pitchFamily="34" charset="0"/>
              </a:defRPr>
            </a:lvl6pPr>
            <a:lvl7pPr marL="3043009" indent="-234325" eaLnBrk="0" fontAlgn="base" hangingPunct="0">
              <a:spcBef>
                <a:spcPct val="30000"/>
              </a:spcBef>
              <a:spcAft>
                <a:spcPct val="0"/>
              </a:spcAft>
              <a:defRPr sz="1200">
                <a:solidFill>
                  <a:schemeClr val="tx1"/>
                </a:solidFill>
                <a:latin typeface="Calibri" panose="020F0502020204030204" pitchFamily="34" charset="0"/>
              </a:defRPr>
            </a:lvl7pPr>
            <a:lvl8pPr marL="3505238" indent="-234325" eaLnBrk="0" fontAlgn="base" hangingPunct="0">
              <a:spcBef>
                <a:spcPct val="30000"/>
              </a:spcBef>
              <a:spcAft>
                <a:spcPct val="0"/>
              </a:spcAft>
              <a:defRPr sz="1200">
                <a:solidFill>
                  <a:schemeClr val="tx1"/>
                </a:solidFill>
                <a:latin typeface="Calibri" panose="020F0502020204030204" pitchFamily="34" charset="0"/>
              </a:defRPr>
            </a:lvl8pPr>
            <a:lvl9pPr marL="3967467" indent="-2343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5DC458F-3050-41CC-95A0-16814314A6A9}" type="slidenum">
              <a:rPr lang="en-US" altLang="en-US" smtClean="0"/>
              <a:pPr>
                <a:spcBef>
                  <a:spcPct val="0"/>
                </a:spcBef>
              </a:pPr>
              <a:t>18</a:t>
            </a:fld>
            <a:endParaRPr lang="en-US" altLang="en-US" smtClean="0"/>
          </a:p>
        </p:txBody>
      </p:sp>
    </p:spTree>
    <p:extLst>
      <p:ext uri="{BB962C8B-B14F-4D97-AF65-F5344CB8AC3E}">
        <p14:creationId xmlns:p14="http://schemas.microsoft.com/office/powerpoint/2010/main" val="12164336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3962" indent="-293709">
              <a:spcBef>
                <a:spcPct val="30000"/>
              </a:spcBef>
              <a:defRPr sz="1200">
                <a:solidFill>
                  <a:schemeClr val="tx1"/>
                </a:solidFill>
                <a:latin typeface="Calibri" panose="020F0502020204030204" pitchFamily="34" charset="0"/>
              </a:defRPr>
            </a:lvl2pPr>
            <a:lvl3pPr marL="1176438" indent="-234325">
              <a:spcBef>
                <a:spcPct val="30000"/>
              </a:spcBef>
              <a:defRPr sz="1200">
                <a:solidFill>
                  <a:schemeClr val="tx1"/>
                </a:solidFill>
                <a:latin typeface="Calibri" panose="020F0502020204030204" pitchFamily="34" charset="0"/>
              </a:defRPr>
            </a:lvl3pPr>
            <a:lvl4pPr marL="1648297" indent="-234325">
              <a:spcBef>
                <a:spcPct val="30000"/>
              </a:spcBef>
              <a:defRPr sz="1200">
                <a:solidFill>
                  <a:schemeClr val="tx1"/>
                </a:solidFill>
                <a:latin typeface="Calibri" panose="020F0502020204030204" pitchFamily="34" charset="0"/>
              </a:defRPr>
            </a:lvl4pPr>
            <a:lvl5pPr marL="2118551" indent="-234325">
              <a:spcBef>
                <a:spcPct val="30000"/>
              </a:spcBef>
              <a:defRPr sz="1200">
                <a:solidFill>
                  <a:schemeClr val="tx1"/>
                </a:solidFill>
                <a:latin typeface="Calibri" panose="020F0502020204030204" pitchFamily="34" charset="0"/>
              </a:defRPr>
            </a:lvl5pPr>
            <a:lvl6pPr marL="2580780" indent="-234325" eaLnBrk="0" fontAlgn="base" hangingPunct="0">
              <a:spcBef>
                <a:spcPct val="30000"/>
              </a:spcBef>
              <a:spcAft>
                <a:spcPct val="0"/>
              </a:spcAft>
              <a:defRPr sz="1200">
                <a:solidFill>
                  <a:schemeClr val="tx1"/>
                </a:solidFill>
                <a:latin typeface="Calibri" panose="020F0502020204030204" pitchFamily="34" charset="0"/>
              </a:defRPr>
            </a:lvl6pPr>
            <a:lvl7pPr marL="3043009" indent="-234325" eaLnBrk="0" fontAlgn="base" hangingPunct="0">
              <a:spcBef>
                <a:spcPct val="30000"/>
              </a:spcBef>
              <a:spcAft>
                <a:spcPct val="0"/>
              </a:spcAft>
              <a:defRPr sz="1200">
                <a:solidFill>
                  <a:schemeClr val="tx1"/>
                </a:solidFill>
                <a:latin typeface="Calibri" panose="020F0502020204030204" pitchFamily="34" charset="0"/>
              </a:defRPr>
            </a:lvl7pPr>
            <a:lvl8pPr marL="3505238" indent="-234325" eaLnBrk="0" fontAlgn="base" hangingPunct="0">
              <a:spcBef>
                <a:spcPct val="30000"/>
              </a:spcBef>
              <a:spcAft>
                <a:spcPct val="0"/>
              </a:spcAft>
              <a:defRPr sz="1200">
                <a:solidFill>
                  <a:schemeClr val="tx1"/>
                </a:solidFill>
                <a:latin typeface="Calibri" panose="020F0502020204030204" pitchFamily="34" charset="0"/>
              </a:defRPr>
            </a:lvl8pPr>
            <a:lvl9pPr marL="3967467" indent="-2343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0FE3B6F-FC0B-4EAB-8A79-377FB565D62B}" type="slidenum">
              <a:rPr lang="en-US" altLang="en-US" smtClean="0"/>
              <a:pPr>
                <a:spcBef>
                  <a:spcPct val="0"/>
                </a:spcBef>
              </a:pPr>
              <a:t>19</a:t>
            </a:fld>
            <a:endParaRPr lang="en-US" altLang="en-US" smtClean="0"/>
          </a:p>
        </p:txBody>
      </p:sp>
    </p:spTree>
    <p:extLst>
      <p:ext uri="{BB962C8B-B14F-4D97-AF65-F5344CB8AC3E}">
        <p14:creationId xmlns:p14="http://schemas.microsoft.com/office/powerpoint/2010/main" val="174305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95EF9D-2794-47AA-B87D-5B456456569E}" type="slidenum">
              <a:rPr lang="en-US" smtClean="0"/>
              <a:t>2</a:t>
            </a:fld>
            <a:endParaRPr lang="en-US"/>
          </a:p>
        </p:txBody>
      </p:sp>
    </p:spTree>
    <p:extLst>
      <p:ext uri="{BB962C8B-B14F-4D97-AF65-F5344CB8AC3E}">
        <p14:creationId xmlns:p14="http://schemas.microsoft.com/office/powerpoint/2010/main" val="17112319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3962" indent="-293709">
              <a:spcBef>
                <a:spcPct val="30000"/>
              </a:spcBef>
              <a:defRPr sz="1200">
                <a:solidFill>
                  <a:schemeClr val="tx1"/>
                </a:solidFill>
                <a:latin typeface="Calibri" panose="020F0502020204030204" pitchFamily="34" charset="0"/>
              </a:defRPr>
            </a:lvl2pPr>
            <a:lvl3pPr marL="1176438" indent="-234325">
              <a:spcBef>
                <a:spcPct val="30000"/>
              </a:spcBef>
              <a:defRPr sz="1200">
                <a:solidFill>
                  <a:schemeClr val="tx1"/>
                </a:solidFill>
                <a:latin typeface="Calibri" panose="020F0502020204030204" pitchFamily="34" charset="0"/>
              </a:defRPr>
            </a:lvl3pPr>
            <a:lvl4pPr marL="1648297" indent="-234325">
              <a:spcBef>
                <a:spcPct val="30000"/>
              </a:spcBef>
              <a:defRPr sz="1200">
                <a:solidFill>
                  <a:schemeClr val="tx1"/>
                </a:solidFill>
                <a:latin typeface="Calibri" panose="020F0502020204030204" pitchFamily="34" charset="0"/>
              </a:defRPr>
            </a:lvl4pPr>
            <a:lvl5pPr marL="2118551" indent="-234325">
              <a:spcBef>
                <a:spcPct val="30000"/>
              </a:spcBef>
              <a:defRPr sz="1200">
                <a:solidFill>
                  <a:schemeClr val="tx1"/>
                </a:solidFill>
                <a:latin typeface="Calibri" panose="020F0502020204030204" pitchFamily="34" charset="0"/>
              </a:defRPr>
            </a:lvl5pPr>
            <a:lvl6pPr marL="2580780" indent="-234325" eaLnBrk="0" fontAlgn="base" hangingPunct="0">
              <a:spcBef>
                <a:spcPct val="30000"/>
              </a:spcBef>
              <a:spcAft>
                <a:spcPct val="0"/>
              </a:spcAft>
              <a:defRPr sz="1200">
                <a:solidFill>
                  <a:schemeClr val="tx1"/>
                </a:solidFill>
                <a:latin typeface="Calibri" panose="020F0502020204030204" pitchFamily="34" charset="0"/>
              </a:defRPr>
            </a:lvl6pPr>
            <a:lvl7pPr marL="3043009" indent="-234325" eaLnBrk="0" fontAlgn="base" hangingPunct="0">
              <a:spcBef>
                <a:spcPct val="30000"/>
              </a:spcBef>
              <a:spcAft>
                <a:spcPct val="0"/>
              </a:spcAft>
              <a:defRPr sz="1200">
                <a:solidFill>
                  <a:schemeClr val="tx1"/>
                </a:solidFill>
                <a:latin typeface="Calibri" panose="020F0502020204030204" pitchFamily="34" charset="0"/>
              </a:defRPr>
            </a:lvl7pPr>
            <a:lvl8pPr marL="3505238" indent="-234325" eaLnBrk="0" fontAlgn="base" hangingPunct="0">
              <a:spcBef>
                <a:spcPct val="30000"/>
              </a:spcBef>
              <a:spcAft>
                <a:spcPct val="0"/>
              </a:spcAft>
              <a:defRPr sz="1200">
                <a:solidFill>
                  <a:schemeClr val="tx1"/>
                </a:solidFill>
                <a:latin typeface="Calibri" panose="020F0502020204030204" pitchFamily="34" charset="0"/>
              </a:defRPr>
            </a:lvl8pPr>
            <a:lvl9pPr marL="3967467" indent="-2343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157716F-5449-4187-B935-723BB50F2621}" type="slidenum">
              <a:rPr lang="en-US" altLang="en-US" smtClean="0"/>
              <a:pPr>
                <a:spcBef>
                  <a:spcPct val="0"/>
                </a:spcBef>
              </a:pPr>
              <a:t>20</a:t>
            </a:fld>
            <a:endParaRPr lang="en-US" altLang="en-US" smtClean="0"/>
          </a:p>
        </p:txBody>
      </p:sp>
    </p:spTree>
    <p:extLst>
      <p:ext uri="{BB962C8B-B14F-4D97-AF65-F5344CB8AC3E}">
        <p14:creationId xmlns:p14="http://schemas.microsoft.com/office/powerpoint/2010/main" val="30015684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3962" indent="-293709">
              <a:spcBef>
                <a:spcPct val="30000"/>
              </a:spcBef>
              <a:defRPr sz="1200">
                <a:solidFill>
                  <a:schemeClr val="tx1"/>
                </a:solidFill>
                <a:latin typeface="Calibri" panose="020F0502020204030204" pitchFamily="34" charset="0"/>
              </a:defRPr>
            </a:lvl2pPr>
            <a:lvl3pPr marL="1176438" indent="-234325">
              <a:spcBef>
                <a:spcPct val="30000"/>
              </a:spcBef>
              <a:defRPr sz="1200">
                <a:solidFill>
                  <a:schemeClr val="tx1"/>
                </a:solidFill>
                <a:latin typeface="Calibri" panose="020F0502020204030204" pitchFamily="34" charset="0"/>
              </a:defRPr>
            </a:lvl3pPr>
            <a:lvl4pPr marL="1648297" indent="-234325">
              <a:spcBef>
                <a:spcPct val="30000"/>
              </a:spcBef>
              <a:defRPr sz="1200">
                <a:solidFill>
                  <a:schemeClr val="tx1"/>
                </a:solidFill>
                <a:latin typeface="Calibri" panose="020F0502020204030204" pitchFamily="34" charset="0"/>
              </a:defRPr>
            </a:lvl4pPr>
            <a:lvl5pPr marL="2118551" indent="-234325">
              <a:spcBef>
                <a:spcPct val="30000"/>
              </a:spcBef>
              <a:defRPr sz="1200">
                <a:solidFill>
                  <a:schemeClr val="tx1"/>
                </a:solidFill>
                <a:latin typeface="Calibri" panose="020F0502020204030204" pitchFamily="34" charset="0"/>
              </a:defRPr>
            </a:lvl5pPr>
            <a:lvl6pPr marL="2580780" indent="-234325" eaLnBrk="0" fontAlgn="base" hangingPunct="0">
              <a:spcBef>
                <a:spcPct val="30000"/>
              </a:spcBef>
              <a:spcAft>
                <a:spcPct val="0"/>
              </a:spcAft>
              <a:defRPr sz="1200">
                <a:solidFill>
                  <a:schemeClr val="tx1"/>
                </a:solidFill>
                <a:latin typeface="Calibri" panose="020F0502020204030204" pitchFamily="34" charset="0"/>
              </a:defRPr>
            </a:lvl6pPr>
            <a:lvl7pPr marL="3043009" indent="-234325" eaLnBrk="0" fontAlgn="base" hangingPunct="0">
              <a:spcBef>
                <a:spcPct val="30000"/>
              </a:spcBef>
              <a:spcAft>
                <a:spcPct val="0"/>
              </a:spcAft>
              <a:defRPr sz="1200">
                <a:solidFill>
                  <a:schemeClr val="tx1"/>
                </a:solidFill>
                <a:latin typeface="Calibri" panose="020F0502020204030204" pitchFamily="34" charset="0"/>
              </a:defRPr>
            </a:lvl7pPr>
            <a:lvl8pPr marL="3505238" indent="-234325" eaLnBrk="0" fontAlgn="base" hangingPunct="0">
              <a:spcBef>
                <a:spcPct val="30000"/>
              </a:spcBef>
              <a:spcAft>
                <a:spcPct val="0"/>
              </a:spcAft>
              <a:defRPr sz="1200">
                <a:solidFill>
                  <a:schemeClr val="tx1"/>
                </a:solidFill>
                <a:latin typeface="Calibri" panose="020F0502020204030204" pitchFamily="34" charset="0"/>
              </a:defRPr>
            </a:lvl8pPr>
            <a:lvl9pPr marL="3967467" indent="-2343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5F17DDE-605B-4CF9-AA5E-3D26210892C5}" type="slidenum">
              <a:rPr lang="en-US" altLang="en-US" smtClean="0"/>
              <a:pPr>
                <a:spcBef>
                  <a:spcPct val="0"/>
                </a:spcBef>
              </a:pPr>
              <a:t>21</a:t>
            </a:fld>
            <a:endParaRPr lang="en-US" altLang="en-US" smtClean="0"/>
          </a:p>
        </p:txBody>
      </p:sp>
    </p:spTree>
    <p:extLst>
      <p:ext uri="{BB962C8B-B14F-4D97-AF65-F5344CB8AC3E}">
        <p14:creationId xmlns:p14="http://schemas.microsoft.com/office/powerpoint/2010/main" val="4300071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1122" indent="-288893">
              <a:defRPr>
                <a:solidFill>
                  <a:schemeClr val="tx1"/>
                </a:solidFill>
                <a:latin typeface="Arial" panose="020B0604020202020204" pitchFamily="34" charset="0"/>
              </a:defRPr>
            </a:lvl2pPr>
            <a:lvl3pPr marL="1155573" indent="-231115">
              <a:defRPr>
                <a:solidFill>
                  <a:schemeClr val="tx1"/>
                </a:solidFill>
                <a:latin typeface="Arial" panose="020B0604020202020204" pitchFamily="34" charset="0"/>
              </a:defRPr>
            </a:lvl3pPr>
            <a:lvl4pPr marL="1617802" indent="-231115">
              <a:defRPr>
                <a:solidFill>
                  <a:schemeClr val="tx1"/>
                </a:solidFill>
                <a:latin typeface="Arial" panose="020B0604020202020204" pitchFamily="34" charset="0"/>
              </a:defRPr>
            </a:lvl4pPr>
            <a:lvl5pPr marL="2080031" indent="-231115">
              <a:defRPr>
                <a:solidFill>
                  <a:schemeClr val="tx1"/>
                </a:solidFill>
                <a:latin typeface="Arial" panose="020B0604020202020204" pitchFamily="34" charset="0"/>
              </a:defRPr>
            </a:lvl5pPr>
            <a:lvl6pPr marL="2542261" indent="-231115" eaLnBrk="0" fontAlgn="base" hangingPunct="0">
              <a:spcBef>
                <a:spcPct val="0"/>
              </a:spcBef>
              <a:spcAft>
                <a:spcPct val="0"/>
              </a:spcAft>
              <a:defRPr>
                <a:solidFill>
                  <a:schemeClr val="tx1"/>
                </a:solidFill>
                <a:latin typeface="Arial" panose="020B0604020202020204" pitchFamily="34" charset="0"/>
              </a:defRPr>
            </a:lvl6pPr>
            <a:lvl7pPr marL="3004490" indent="-231115" eaLnBrk="0" fontAlgn="base" hangingPunct="0">
              <a:spcBef>
                <a:spcPct val="0"/>
              </a:spcBef>
              <a:spcAft>
                <a:spcPct val="0"/>
              </a:spcAft>
              <a:defRPr>
                <a:solidFill>
                  <a:schemeClr val="tx1"/>
                </a:solidFill>
                <a:latin typeface="Arial" panose="020B0604020202020204" pitchFamily="34" charset="0"/>
              </a:defRPr>
            </a:lvl7pPr>
            <a:lvl8pPr marL="3466719" indent="-231115" eaLnBrk="0" fontAlgn="base" hangingPunct="0">
              <a:spcBef>
                <a:spcPct val="0"/>
              </a:spcBef>
              <a:spcAft>
                <a:spcPct val="0"/>
              </a:spcAft>
              <a:defRPr>
                <a:solidFill>
                  <a:schemeClr val="tx1"/>
                </a:solidFill>
                <a:latin typeface="Arial" panose="020B0604020202020204" pitchFamily="34" charset="0"/>
              </a:defRPr>
            </a:lvl8pPr>
            <a:lvl9pPr marL="3928948" indent="-231115" eaLnBrk="0" fontAlgn="base" hangingPunct="0">
              <a:spcBef>
                <a:spcPct val="0"/>
              </a:spcBef>
              <a:spcAft>
                <a:spcPct val="0"/>
              </a:spcAft>
              <a:defRPr>
                <a:solidFill>
                  <a:schemeClr val="tx1"/>
                </a:solidFill>
                <a:latin typeface="Arial" panose="020B0604020202020204" pitchFamily="34" charset="0"/>
              </a:defRPr>
            </a:lvl9pPr>
          </a:lstStyle>
          <a:p>
            <a:fld id="{D7691375-BB31-4644-906B-B047DFE9A9F7}" type="slidenum">
              <a:rPr lang="en-US" altLang="en-US" smtClean="0">
                <a:latin typeface="Calibri" panose="020F0502020204030204" pitchFamily="34" charset="0"/>
              </a:rPr>
              <a:pPr/>
              <a:t>22</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8656314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There are a lot of reasons we aren’t enrolling more homeless children in programs. </a:t>
            </a:r>
          </a:p>
          <a:p>
            <a:pPr eaLnBrk="1" hangingPunct="1">
              <a:spcBef>
                <a:spcPct val="0"/>
              </a:spcBef>
            </a:pPr>
            <a:endParaRPr lang="en-US" altLang="en-US" dirty="0" smtClean="0"/>
          </a:p>
          <a:p>
            <a:pPr eaLnBrk="1" hangingPunct="1">
              <a:spcBef>
                <a:spcPct val="0"/>
              </a:spcBef>
            </a:pPr>
            <a:r>
              <a:rPr lang="en-US" altLang="en-US" dirty="0" smtClean="0"/>
              <a:t>Some of that has to do with the tremendous barriers that homelessness creates for families, like high mobility, lack of required documentation, competing priorities, and distrust of service providers based on past negative experiences.</a:t>
            </a:r>
          </a:p>
          <a:p>
            <a:pPr eaLnBrk="1" hangingPunct="1">
              <a:spcBef>
                <a:spcPct val="0"/>
              </a:spcBef>
            </a:pPr>
            <a:endParaRPr lang="en-US" altLang="en-US" dirty="0" smtClean="0"/>
          </a:p>
          <a:p>
            <a:pPr eaLnBrk="1" hangingPunct="1">
              <a:spcBef>
                <a:spcPct val="0"/>
              </a:spcBef>
            </a:pPr>
            <a:r>
              <a:rPr lang="en-US" altLang="en-US" dirty="0" smtClean="0"/>
              <a:t>But at the same time, our system, like most service systems, isn’t really built with homeless families in mind and therefore presents some systemic barriers that tend to keep homeless families out. </a:t>
            </a:r>
          </a:p>
          <a:p>
            <a:pPr eaLnBrk="1" hangingPunct="1">
              <a:spcBef>
                <a:spcPct val="0"/>
              </a:spcBef>
            </a:pPr>
            <a:endParaRPr lang="en-US" altLang="en-US" dirty="0" smtClean="0"/>
          </a:p>
          <a:p>
            <a:pPr eaLnBrk="1" hangingPunct="1">
              <a:spcBef>
                <a:spcPct val="0"/>
              </a:spcBef>
            </a:pPr>
            <a:r>
              <a:rPr lang="en-US" altLang="en-US" dirty="0" smtClean="0"/>
              <a:t>I already mentioned the issue of under-identification and under-reporting. A lot of programs have pretty rigid enrollment and attendance requirements or multi-step, complicated enrollment procedures that make it hard for homeless families to navigate the process. Not enough programs are intentionally targeting outreach efforts to homeless families. </a:t>
            </a:r>
          </a:p>
          <a:p>
            <a:pPr eaLnBrk="1" hangingPunct="1">
              <a:spcBef>
                <a:spcPct val="0"/>
              </a:spcBef>
            </a:pPr>
            <a:endParaRPr lang="en-US" altLang="en-US" dirty="0" smtClean="0"/>
          </a:p>
          <a:p>
            <a:pPr eaLnBrk="1" hangingPunct="1">
              <a:spcBef>
                <a:spcPct val="0"/>
              </a:spcBef>
            </a:pPr>
            <a:r>
              <a:rPr lang="en-US" altLang="en-US" dirty="0" smtClean="0"/>
              <a:t>Most programs are unable to offer transportation, which is a key support that homeless families often need, and certainly there aren’t enough programs slots available in the first place to meet the demand, and those that are available might not be accessible for homeless families, perhaps because they are only part day or not available during the hours families need them.</a:t>
            </a:r>
          </a:p>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23</a:t>
            </a:fld>
            <a:endParaRPr lang="en-US"/>
          </a:p>
        </p:txBody>
      </p:sp>
    </p:spTree>
    <p:extLst>
      <p:ext uri="{BB962C8B-B14F-4D97-AF65-F5344CB8AC3E}">
        <p14:creationId xmlns:p14="http://schemas.microsoft.com/office/powerpoint/2010/main" val="36231083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Good news! Recent updates to federal policies provide opportunities to greatly improve our impact on children and families experiencing homelessness. </a:t>
            </a:r>
          </a:p>
          <a:p>
            <a:endParaRPr lang="en-US" altLang="en-US" dirty="0" smtClean="0"/>
          </a:p>
          <a:p>
            <a:r>
              <a:rPr lang="en-US" altLang="en-US" dirty="0" smtClean="0"/>
              <a:t>Many of the changes I’m going to talk to you about are meant to align early childhood programs with federal requirements that support school enrollment and participation among school-age children who experience homelessness. </a:t>
            </a:r>
          </a:p>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24</a:t>
            </a:fld>
            <a:endParaRPr lang="en-US"/>
          </a:p>
        </p:txBody>
      </p:sp>
    </p:spTree>
    <p:extLst>
      <p:ext uri="{BB962C8B-B14F-4D97-AF65-F5344CB8AC3E}">
        <p14:creationId xmlns:p14="http://schemas.microsoft.com/office/powerpoint/2010/main" val="27354090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solidFill>
                  <a:schemeClr val="tx2"/>
                </a:solidFill>
              </a:rPr>
              <a:t>In 2014, CCDBG was reauthorized for the first time in 18 years, making major changes to the program. The most significant changes included improvements to health and safety protections for children in child care, more eligibility practices that promote access to stable care, more funds to enhance quality of care, and increases to consumer education available to parents, providers, and the public. </a:t>
            </a:r>
          </a:p>
          <a:p>
            <a:pPr eaLnBrk="1" hangingPunct="1">
              <a:spcBef>
                <a:spcPct val="0"/>
              </a:spcBef>
            </a:pPr>
            <a:endParaRPr lang="en-US" altLang="en-US" dirty="0" smtClean="0">
              <a:solidFill>
                <a:schemeClr val="tx2"/>
              </a:solidFill>
            </a:endParaRPr>
          </a:p>
          <a:p>
            <a:pPr eaLnBrk="1" hangingPunct="1">
              <a:spcBef>
                <a:spcPct val="0"/>
              </a:spcBef>
            </a:pPr>
            <a:r>
              <a:rPr lang="en-US" altLang="en-US" dirty="0" smtClean="0">
                <a:solidFill>
                  <a:schemeClr val="tx2"/>
                </a:solidFill>
              </a:rPr>
              <a:t>A little more than a year ago, HHS published a final rule that updated the regulations for the Child Care and Development Fund program, which is the largest source of federal funding to help pay for child care for low-income working parents and serves about 1.4 million children under age 13 each month.</a:t>
            </a:r>
          </a:p>
          <a:p>
            <a:pPr eaLnBrk="1" hangingPunct="1">
              <a:spcBef>
                <a:spcPct val="0"/>
              </a:spcBef>
            </a:pPr>
            <a:endParaRPr lang="en-US" altLang="en-US" dirty="0" smtClean="0">
              <a:solidFill>
                <a:schemeClr val="tx2"/>
              </a:solidFill>
            </a:endParaRPr>
          </a:p>
          <a:p>
            <a:pPr eaLnBrk="1" hangingPunct="1">
              <a:spcBef>
                <a:spcPct val="0"/>
              </a:spcBef>
            </a:pPr>
            <a:r>
              <a:rPr lang="en-US" altLang="en-US" dirty="0" smtClean="0"/>
              <a:t>The latest reauthorization of the law represents a paradigm shift that many states are challenged to make, so I can’t underscore enough how significant these changes have been.</a:t>
            </a:r>
          </a:p>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25</a:t>
            </a:fld>
            <a:endParaRPr lang="en-US"/>
          </a:p>
        </p:txBody>
      </p:sp>
    </p:spTree>
    <p:extLst>
      <p:ext uri="{BB962C8B-B14F-4D97-AF65-F5344CB8AC3E}">
        <p14:creationId xmlns:p14="http://schemas.microsoft.com/office/powerpoint/2010/main" val="37049047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For the first time ever, the law includes a number of provisions that directly target children and families experiencing homelessness.</a:t>
            </a:r>
          </a:p>
          <a:p>
            <a:pPr marL="176630" indent="-176630">
              <a:buFont typeface="Arial" panose="020B0604020202020204" pitchFamily="34" charset="0"/>
              <a:buChar char="•"/>
              <a:defRPr/>
            </a:pPr>
            <a:endParaRPr lang="en-US" dirty="0" smtClean="0"/>
          </a:p>
          <a:p>
            <a:pPr marL="176630" indent="-176630">
              <a:buFont typeface="Arial" panose="020B0604020202020204" pitchFamily="34" charset="0"/>
              <a:buChar char="•"/>
              <a:defRPr/>
            </a:pPr>
            <a:r>
              <a:rPr lang="en-US" dirty="0" smtClean="0"/>
              <a:t>States are now required to:</a:t>
            </a:r>
          </a:p>
          <a:p>
            <a:pPr marL="647641" lvl="1" indent="-176630">
              <a:buFont typeface="Arial" panose="020B0604020202020204" pitchFamily="34" charset="0"/>
              <a:buChar char="•"/>
              <a:defRPr/>
            </a:pPr>
            <a:r>
              <a:rPr lang="en-US" dirty="0" smtClean="0"/>
              <a:t>Establish a grace period that allows children experiencing homelessness to receive child care while their families obtain any required documentation, like immunization records or birth certificates</a:t>
            </a:r>
          </a:p>
          <a:p>
            <a:pPr marL="647641" lvl="1" indent="-176630">
              <a:buFont typeface="Arial" panose="020B0604020202020204" pitchFamily="34" charset="0"/>
              <a:buChar char="•"/>
              <a:defRPr/>
            </a:pPr>
            <a:endParaRPr lang="en-US" dirty="0" smtClean="0"/>
          </a:p>
          <a:p>
            <a:pPr marL="647641" lvl="1" indent="-176630">
              <a:buFont typeface="Arial" panose="020B0604020202020204" pitchFamily="34" charset="0"/>
              <a:buChar char="•"/>
              <a:defRPr/>
            </a:pPr>
            <a:r>
              <a:rPr lang="en-US" dirty="0" smtClean="0"/>
              <a:t>States must fund activities that remove barriers to enrollment in child care, including training and TA on identifying and serving homeless children and specific outreach to homeless families </a:t>
            </a:r>
          </a:p>
          <a:p>
            <a:pPr marL="647641" lvl="1" indent="-176630">
              <a:buFont typeface="Arial" panose="020B0604020202020204" pitchFamily="34" charset="0"/>
              <a:buChar char="•"/>
              <a:defRPr/>
            </a:pPr>
            <a:endParaRPr lang="en-US" dirty="0" smtClean="0"/>
          </a:p>
          <a:p>
            <a:pPr marL="647641" lvl="1" indent="-176630">
              <a:buFont typeface="Arial" panose="020B0604020202020204" pitchFamily="34" charset="0"/>
              <a:buChar char="•"/>
              <a:defRPr/>
            </a:pPr>
            <a:r>
              <a:rPr lang="en-US" dirty="0" smtClean="0"/>
              <a:t>And states must also collect and submit data on the number of homeless children who receive child care assistance monthly</a:t>
            </a:r>
          </a:p>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26</a:t>
            </a:fld>
            <a:endParaRPr lang="en-US"/>
          </a:p>
        </p:txBody>
      </p:sp>
    </p:spTree>
    <p:extLst>
      <p:ext uri="{BB962C8B-B14F-4D97-AF65-F5344CB8AC3E}">
        <p14:creationId xmlns:p14="http://schemas.microsoft.com/office/powerpoint/2010/main" val="39370323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ACF published another final rule in September 2016, this time revising the Head Start Performance Standards. This was the first comprehensive revision of the standards in more than 35 years. </a:t>
            </a:r>
          </a:p>
          <a:p>
            <a:endParaRPr lang="en-US" altLang="en-US" dirty="0" smtClean="0"/>
          </a:p>
          <a:p>
            <a:r>
              <a:rPr lang="en-US" altLang="en-US" dirty="0" smtClean="0"/>
              <a:t>Some of the changes to the standards included efforts to move more programs to a full-day and full-year schedule, putting limits on suspension and prohibiting expulsion, focusing more attention on program attendance, providing more local flexibility to innovate, and streamlining requirements. </a:t>
            </a:r>
          </a:p>
          <a:p>
            <a:endParaRPr lang="en-US" altLang="en-US" dirty="0" smtClean="0"/>
          </a:p>
          <a:p>
            <a:r>
              <a:rPr lang="en-US" altLang="en-US" dirty="0" smtClean="0"/>
              <a:t>The revised standards also included some new provisions related to homelessness. </a:t>
            </a:r>
          </a:p>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27</a:t>
            </a:fld>
            <a:endParaRPr lang="en-US"/>
          </a:p>
        </p:txBody>
      </p:sp>
    </p:spTree>
    <p:extLst>
      <p:ext uri="{BB962C8B-B14F-4D97-AF65-F5344CB8AC3E}">
        <p14:creationId xmlns:p14="http://schemas.microsoft.com/office/powerpoint/2010/main" val="31542155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Probably the most significant opportunity presented by the standards is the option for Head Start programs to reserve up to 3% of slots specifically for children experiencing homelessness. </a:t>
            </a:r>
          </a:p>
          <a:p>
            <a:endParaRPr lang="en-US" altLang="en-US" dirty="0" smtClean="0"/>
          </a:p>
          <a:p>
            <a:r>
              <a:rPr lang="en-US" altLang="en-US" dirty="0" smtClean="0"/>
              <a:t>The revised standards also clarified that children can attend programs for up to 90 days without birth certificates or immunization records, as long as local licensing allows. </a:t>
            </a:r>
          </a:p>
          <a:p>
            <a:endParaRPr lang="en-US" altLang="en-US" dirty="0" smtClean="0"/>
          </a:p>
          <a:p>
            <a:r>
              <a:rPr lang="en-US" altLang="en-US" dirty="0" smtClean="0"/>
              <a:t>The standards also don’t specifically require but do ask programs to make efforts to maintain enrollment in the program when homeless children move or to help them transition to other programs if needed, to make efforts to provide transportation, and to develop relationships with relevant housing partners.</a:t>
            </a:r>
          </a:p>
          <a:p>
            <a:endParaRPr lang="en-US" altLang="en-US" dirty="0" smtClean="0"/>
          </a:p>
          <a:p>
            <a:r>
              <a:rPr lang="en-US" altLang="en-US" dirty="0" smtClean="0"/>
              <a:t>Not new but worth mentioning is that Head Start uses the McKinney-Vento definition of homelessness and children experiencing homelessness are categorically eligible for Head Start and must be prioritized for enrollment. </a:t>
            </a:r>
          </a:p>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28</a:t>
            </a:fld>
            <a:endParaRPr lang="en-US"/>
          </a:p>
        </p:txBody>
      </p:sp>
    </p:spTree>
    <p:extLst>
      <p:ext uri="{BB962C8B-B14F-4D97-AF65-F5344CB8AC3E}">
        <p14:creationId xmlns:p14="http://schemas.microsoft.com/office/powerpoint/2010/main" val="15922579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Bef>
                <a:spcPct val="0"/>
              </a:spcBef>
              <a:spcAft>
                <a:spcPts val="607"/>
              </a:spcAft>
            </a:pPr>
            <a:r>
              <a:rPr lang="en-US" altLang="en-US" dirty="0" smtClean="0"/>
              <a:t>States have long had to ensure that homeless children have access to public preschool programs and there has almost always been some mandate around collaboration among McKinney-Vento state coordinators and the early childhood community. </a:t>
            </a:r>
          </a:p>
          <a:p>
            <a:pPr>
              <a:lnSpc>
                <a:spcPct val="120000"/>
              </a:lnSpc>
              <a:spcBef>
                <a:spcPct val="0"/>
              </a:spcBef>
              <a:spcAft>
                <a:spcPts val="607"/>
              </a:spcAft>
            </a:pPr>
            <a:endParaRPr lang="en-US" altLang="en-US" dirty="0" smtClean="0"/>
          </a:p>
          <a:p>
            <a:pPr>
              <a:lnSpc>
                <a:spcPct val="120000"/>
              </a:lnSpc>
              <a:spcBef>
                <a:spcPct val="0"/>
              </a:spcBef>
              <a:spcAft>
                <a:spcPts val="607"/>
              </a:spcAft>
            </a:pPr>
            <a:r>
              <a:rPr lang="en-US" altLang="en-US" dirty="0" smtClean="0"/>
              <a:t>What is new is that preschool is now considered a school of origin, which means that preschool age children must now be allowed to remain enrolled in their LEA administered preschool programs even if they move outside of the attendance barriers and schools must provide transportation to and from that school of origin. </a:t>
            </a:r>
          </a:p>
          <a:p>
            <a:pPr>
              <a:lnSpc>
                <a:spcPct val="120000"/>
              </a:lnSpc>
              <a:spcBef>
                <a:spcPct val="0"/>
              </a:spcBef>
              <a:spcAft>
                <a:spcPts val="607"/>
              </a:spcAft>
            </a:pPr>
            <a:endParaRPr lang="en-US" altLang="en-US" dirty="0" smtClean="0"/>
          </a:p>
          <a:p>
            <a:pPr>
              <a:lnSpc>
                <a:spcPct val="120000"/>
              </a:lnSpc>
              <a:spcBef>
                <a:spcPct val="0"/>
              </a:spcBef>
              <a:spcAft>
                <a:spcPts val="607"/>
              </a:spcAft>
            </a:pPr>
            <a:r>
              <a:rPr lang="en-US" altLang="en-US" dirty="0" smtClean="0"/>
              <a:t>Another new item is that local school-based homeless liaisons must ensure that children have access to IDEA Part C or Early Intervention services, in addition to Head Start and preschool. This one is more of a heavy lift for liaisons because most of them already have very little experience with early childhood programs and services, so asking them to connect infants and toddlers to programs is new to a lot of folks. </a:t>
            </a:r>
          </a:p>
          <a:p>
            <a:pPr>
              <a:lnSpc>
                <a:spcPct val="120000"/>
              </a:lnSpc>
              <a:spcBef>
                <a:spcPct val="0"/>
              </a:spcBef>
              <a:spcAft>
                <a:spcPts val="607"/>
              </a:spcAft>
            </a:pPr>
            <a:endParaRPr lang="en-US" altLang="en-US" dirty="0" smtClean="0"/>
          </a:p>
          <a:p>
            <a:pPr>
              <a:lnSpc>
                <a:spcPct val="120000"/>
              </a:lnSpc>
              <a:spcBef>
                <a:spcPct val="0"/>
              </a:spcBef>
              <a:spcAft>
                <a:spcPts val="607"/>
              </a:spcAft>
            </a:pPr>
            <a:r>
              <a:rPr lang="en-US" altLang="en-US" dirty="0" smtClean="0"/>
              <a:t>****************</a:t>
            </a:r>
          </a:p>
          <a:p>
            <a:pPr>
              <a:lnSpc>
                <a:spcPct val="120000"/>
              </a:lnSpc>
              <a:spcBef>
                <a:spcPct val="0"/>
              </a:spcBef>
              <a:spcAft>
                <a:spcPts val="607"/>
              </a:spcAft>
            </a:pPr>
            <a:endParaRPr lang="en-US" altLang="en-US" dirty="0" smtClean="0"/>
          </a:p>
          <a:p>
            <a:pPr>
              <a:lnSpc>
                <a:spcPct val="120000"/>
              </a:lnSpc>
              <a:spcBef>
                <a:spcPct val="0"/>
              </a:spcBef>
              <a:spcAft>
                <a:spcPts val="607"/>
              </a:spcAft>
            </a:pPr>
            <a:r>
              <a:rPr lang="en-US" altLang="en-US" dirty="0" smtClean="0"/>
              <a:t>Homeless children have the right to continue their education in their “school of origin” for the duration of homelessness, and until the end of the academic year in which they become permanently housed, if it is determined to be in their best interest. </a:t>
            </a:r>
          </a:p>
          <a:p>
            <a:pPr>
              <a:lnSpc>
                <a:spcPct val="120000"/>
              </a:lnSpc>
              <a:spcBef>
                <a:spcPct val="0"/>
              </a:spcBef>
              <a:spcAft>
                <a:spcPts val="607"/>
              </a:spcAft>
            </a:pPr>
            <a:endParaRPr lang="en-US" altLang="en-US" dirty="0" smtClean="0"/>
          </a:p>
          <a:p>
            <a:pPr>
              <a:lnSpc>
                <a:spcPct val="120000"/>
              </a:lnSpc>
              <a:spcBef>
                <a:spcPct val="0"/>
              </a:spcBef>
              <a:spcAft>
                <a:spcPts val="607"/>
              </a:spcAft>
            </a:pPr>
            <a:r>
              <a:rPr lang="en-US" altLang="en-US" dirty="0" smtClean="0"/>
              <a:t>“School of origin” is defined as the school attended when permanently housed or school in which last enrolled, including a preschool. </a:t>
            </a:r>
          </a:p>
          <a:p>
            <a:pPr>
              <a:lnSpc>
                <a:spcPct val="120000"/>
              </a:lnSpc>
              <a:spcBef>
                <a:spcPct val="0"/>
              </a:spcBef>
              <a:spcAft>
                <a:spcPts val="607"/>
              </a:spcAft>
            </a:pPr>
            <a:r>
              <a:rPr lang="en-US" altLang="en-US" dirty="0" smtClean="0"/>
              <a:t>In determining a child’s best interest, LEAs must: presume that keeping the child in the school of origin is in the child’s best interest, unless contrary to the request of the parent or guardian; consider student-centered factors, including the impact of mobility on achievement, education, health, safety, the child’s attachment to preschool staff, and the availability and quality of services; and give priority to the parent/guardian’s request. </a:t>
            </a:r>
          </a:p>
          <a:p>
            <a:pPr>
              <a:lnSpc>
                <a:spcPct val="120000"/>
              </a:lnSpc>
              <a:spcBef>
                <a:spcPct val="0"/>
              </a:spcBef>
              <a:spcAft>
                <a:spcPts val="607"/>
              </a:spcAft>
            </a:pPr>
            <a:endParaRPr lang="en-US" altLang="en-US" dirty="0" smtClean="0"/>
          </a:p>
          <a:p>
            <a:pPr>
              <a:lnSpc>
                <a:spcPct val="120000"/>
              </a:lnSpc>
              <a:spcBef>
                <a:spcPct val="0"/>
              </a:spcBef>
              <a:spcAft>
                <a:spcPts val="607"/>
              </a:spcAft>
            </a:pPr>
            <a:r>
              <a:rPr lang="en-US" altLang="en-US" dirty="0" smtClean="0"/>
              <a:t>LEAs must provide transportation to and from the preschool of origin, including until the end of the year when the student obtains permanent housing, at a parent/guardian’s request. In addition to preschool of origin transportation, LEAs also must provide children in homeless situations with transportation services comparable to those provided to other children. </a:t>
            </a:r>
          </a:p>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29</a:t>
            </a:fld>
            <a:endParaRPr lang="en-US"/>
          </a:p>
        </p:txBody>
      </p:sp>
    </p:spTree>
    <p:extLst>
      <p:ext uri="{BB962C8B-B14F-4D97-AF65-F5344CB8AC3E}">
        <p14:creationId xmlns:p14="http://schemas.microsoft.com/office/powerpoint/2010/main" val="3838800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95EF9D-2794-47AA-B87D-5B456456569E}" type="slidenum">
              <a:rPr lang="en-US" smtClean="0"/>
              <a:t>3</a:t>
            </a:fld>
            <a:endParaRPr lang="en-US"/>
          </a:p>
        </p:txBody>
      </p:sp>
    </p:spTree>
    <p:extLst>
      <p:ext uri="{BB962C8B-B14F-4D97-AF65-F5344CB8AC3E}">
        <p14:creationId xmlns:p14="http://schemas.microsoft.com/office/powerpoint/2010/main" val="34947163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95EF9D-2794-47AA-B87D-5B456456569E}" type="slidenum">
              <a:rPr lang="en-US" smtClean="0"/>
              <a:t>30</a:t>
            </a:fld>
            <a:endParaRPr lang="en-US"/>
          </a:p>
        </p:txBody>
      </p:sp>
    </p:spTree>
    <p:extLst>
      <p:ext uri="{BB962C8B-B14F-4D97-AF65-F5344CB8AC3E}">
        <p14:creationId xmlns:p14="http://schemas.microsoft.com/office/powerpoint/2010/main" val="25198412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95EF9D-2794-47AA-B87D-5B456456569E}" type="slidenum">
              <a:rPr lang="en-US" smtClean="0"/>
              <a:t>31</a:t>
            </a:fld>
            <a:endParaRPr lang="en-US"/>
          </a:p>
        </p:txBody>
      </p:sp>
    </p:spTree>
    <p:extLst>
      <p:ext uri="{BB962C8B-B14F-4D97-AF65-F5344CB8AC3E}">
        <p14:creationId xmlns:p14="http://schemas.microsoft.com/office/powerpoint/2010/main" val="24411184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Training</a:t>
            </a:r>
            <a:r>
              <a:rPr lang="en-US" baseline="0" dirty="0" smtClean="0"/>
              <a:t> Opportunities</a:t>
            </a:r>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32</a:t>
            </a:fld>
            <a:endParaRPr lang="en-US"/>
          </a:p>
        </p:txBody>
      </p:sp>
    </p:spTree>
    <p:extLst>
      <p:ext uri="{BB962C8B-B14F-4D97-AF65-F5344CB8AC3E}">
        <p14:creationId xmlns:p14="http://schemas.microsoft.com/office/powerpoint/2010/main" val="37910786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95EF9D-2794-47AA-B87D-5B456456569E}" type="slidenum">
              <a:rPr lang="en-US" smtClean="0"/>
              <a:t>33</a:t>
            </a:fld>
            <a:endParaRPr lang="en-US"/>
          </a:p>
        </p:txBody>
      </p:sp>
    </p:spTree>
    <p:extLst>
      <p:ext uri="{BB962C8B-B14F-4D97-AF65-F5344CB8AC3E}">
        <p14:creationId xmlns:p14="http://schemas.microsoft.com/office/powerpoint/2010/main" val="2155430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about sports?</a:t>
            </a:r>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34</a:t>
            </a:fld>
            <a:endParaRPr lang="en-US"/>
          </a:p>
        </p:txBody>
      </p:sp>
    </p:spTree>
    <p:extLst>
      <p:ext uri="{BB962C8B-B14F-4D97-AF65-F5344CB8AC3E}">
        <p14:creationId xmlns:p14="http://schemas.microsoft.com/office/powerpoint/2010/main" val="41317486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95EF9D-2794-47AA-B87D-5B456456569E}" type="slidenum">
              <a:rPr lang="en-US" smtClean="0"/>
              <a:t>35</a:t>
            </a:fld>
            <a:endParaRPr lang="en-US"/>
          </a:p>
        </p:txBody>
      </p:sp>
    </p:spTree>
    <p:extLst>
      <p:ext uri="{BB962C8B-B14F-4D97-AF65-F5344CB8AC3E}">
        <p14:creationId xmlns:p14="http://schemas.microsoft.com/office/powerpoint/2010/main" val="22586729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95EF9D-2794-47AA-B87D-5B456456569E}" type="slidenum">
              <a:rPr lang="en-US" smtClean="0"/>
              <a:t>36</a:t>
            </a:fld>
            <a:endParaRPr lang="en-US"/>
          </a:p>
        </p:txBody>
      </p:sp>
    </p:spTree>
    <p:extLst>
      <p:ext uri="{BB962C8B-B14F-4D97-AF65-F5344CB8AC3E}">
        <p14:creationId xmlns:p14="http://schemas.microsoft.com/office/powerpoint/2010/main" val="473858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95EF9D-2794-47AA-B87D-5B456456569E}" type="slidenum">
              <a:rPr lang="en-US" smtClean="0"/>
              <a:t>37</a:t>
            </a:fld>
            <a:endParaRPr lang="en-US"/>
          </a:p>
        </p:txBody>
      </p:sp>
    </p:spTree>
    <p:extLst>
      <p:ext uri="{BB962C8B-B14F-4D97-AF65-F5344CB8AC3E}">
        <p14:creationId xmlns:p14="http://schemas.microsoft.com/office/powerpoint/2010/main" val="22769111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95EF9D-2794-47AA-B87D-5B456456569E}" type="slidenum">
              <a:rPr lang="en-US" smtClean="0"/>
              <a:t>38</a:t>
            </a:fld>
            <a:endParaRPr lang="en-US"/>
          </a:p>
        </p:txBody>
      </p:sp>
    </p:spTree>
    <p:extLst>
      <p:ext uri="{BB962C8B-B14F-4D97-AF65-F5344CB8AC3E}">
        <p14:creationId xmlns:p14="http://schemas.microsoft.com/office/powerpoint/2010/main" val="29318761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95EF9D-2794-47AA-B87D-5B456456569E}" type="slidenum">
              <a:rPr lang="en-US" smtClean="0"/>
              <a:t>39</a:t>
            </a:fld>
            <a:endParaRPr lang="en-US"/>
          </a:p>
        </p:txBody>
      </p:sp>
    </p:spTree>
    <p:extLst>
      <p:ext uri="{BB962C8B-B14F-4D97-AF65-F5344CB8AC3E}">
        <p14:creationId xmlns:p14="http://schemas.microsoft.com/office/powerpoint/2010/main" val="3483339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95EF9D-2794-47AA-B87D-5B456456569E}" type="slidenum">
              <a:rPr lang="en-US" smtClean="0"/>
              <a:t>4</a:t>
            </a:fld>
            <a:endParaRPr lang="en-US"/>
          </a:p>
        </p:txBody>
      </p:sp>
    </p:spTree>
    <p:extLst>
      <p:ext uri="{BB962C8B-B14F-4D97-AF65-F5344CB8AC3E}">
        <p14:creationId xmlns:p14="http://schemas.microsoft.com/office/powerpoint/2010/main" val="393978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95EF9D-2794-47AA-B87D-5B456456569E}" type="slidenum">
              <a:rPr lang="en-US" smtClean="0"/>
              <a:t>5</a:t>
            </a:fld>
            <a:endParaRPr lang="en-US"/>
          </a:p>
        </p:txBody>
      </p:sp>
    </p:spTree>
    <p:extLst>
      <p:ext uri="{BB962C8B-B14F-4D97-AF65-F5344CB8AC3E}">
        <p14:creationId xmlns:p14="http://schemas.microsoft.com/office/powerpoint/2010/main" val="3090250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95EF9D-2794-47AA-B87D-5B456456569E}" type="slidenum">
              <a:rPr lang="en-US" smtClean="0"/>
              <a:t>6</a:t>
            </a:fld>
            <a:endParaRPr lang="en-US"/>
          </a:p>
        </p:txBody>
      </p:sp>
    </p:spTree>
    <p:extLst>
      <p:ext uri="{BB962C8B-B14F-4D97-AF65-F5344CB8AC3E}">
        <p14:creationId xmlns:p14="http://schemas.microsoft.com/office/powerpoint/2010/main" val="1744106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95EF9D-2794-47AA-B87D-5B456456569E}" type="slidenum">
              <a:rPr lang="en-US" smtClean="0"/>
              <a:t>7</a:t>
            </a:fld>
            <a:endParaRPr lang="en-US"/>
          </a:p>
        </p:txBody>
      </p:sp>
    </p:spTree>
    <p:extLst>
      <p:ext uri="{BB962C8B-B14F-4D97-AF65-F5344CB8AC3E}">
        <p14:creationId xmlns:p14="http://schemas.microsoft.com/office/powerpoint/2010/main" val="2123578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95EF9D-2794-47AA-B87D-5B456456569E}" type="slidenum">
              <a:rPr lang="en-US" smtClean="0"/>
              <a:t>8</a:t>
            </a:fld>
            <a:endParaRPr lang="en-US"/>
          </a:p>
        </p:txBody>
      </p:sp>
    </p:spTree>
    <p:extLst>
      <p:ext uri="{BB962C8B-B14F-4D97-AF65-F5344CB8AC3E}">
        <p14:creationId xmlns:p14="http://schemas.microsoft.com/office/powerpoint/2010/main" val="2436157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Unfortunately, homelessness has a disproportionate impact on the youngest children, which often surprises people. You can see here that prevalence of homelessness is concentrated in the earlier years. </a:t>
            </a:r>
          </a:p>
          <a:p>
            <a:endParaRPr lang="en-US" altLang="en-US" dirty="0" smtClean="0"/>
          </a:p>
          <a:p>
            <a:pPr defTabSz="924458"/>
            <a:r>
              <a:rPr lang="en-US" altLang="en-US" dirty="0" smtClean="0">
                <a:solidFill>
                  <a:srgbClr val="000000"/>
                </a:solidFill>
                <a:cs typeface="Arial" panose="020B0604020202020204" pitchFamily="34" charset="0"/>
              </a:rPr>
              <a:t>HUD data shows that about half of all children living in federally-funded homeless shelters are age 5 and under.</a:t>
            </a:r>
          </a:p>
          <a:p>
            <a:endParaRPr lang="en-US" altLang="en-US" dirty="0" smtClean="0"/>
          </a:p>
          <a:p>
            <a:endParaRPr lang="en-US" altLang="en-US" dirty="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1122" indent="-288893">
              <a:defRPr>
                <a:solidFill>
                  <a:schemeClr val="tx1"/>
                </a:solidFill>
                <a:latin typeface="Arial" panose="020B0604020202020204" pitchFamily="34" charset="0"/>
              </a:defRPr>
            </a:lvl2pPr>
            <a:lvl3pPr marL="1155573" indent="-231115">
              <a:defRPr>
                <a:solidFill>
                  <a:schemeClr val="tx1"/>
                </a:solidFill>
                <a:latin typeface="Arial" panose="020B0604020202020204" pitchFamily="34" charset="0"/>
              </a:defRPr>
            </a:lvl3pPr>
            <a:lvl4pPr marL="1617802" indent="-231115">
              <a:defRPr>
                <a:solidFill>
                  <a:schemeClr val="tx1"/>
                </a:solidFill>
                <a:latin typeface="Arial" panose="020B0604020202020204" pitchFamily="34" charset="0"/>
              </a:defRPr>
            </a:lvl4pPr>
            <a:lvl5pPr marL="2080031" indent="-231115">
              <a:defRPr>
                <a:solidFill>
                  <a:schemeClr val="tx1"/>
                </a:solidFill>
                <a:latin typeface="Arial" panose="020B0604020202020204" pitchFamily="34" charset="0"/>
              </a:defRPr>
            </a:lvl5pPr>
            <a:lvl6pPr marL="2542261" indent="-231115" eaLnBrk="0" fontAlgn="base" hangingPunct="0">
              <a:spcBef>
                <a:spcPct val="0"/>
              </a:spcBef>
              <a:spcAft>
                <a:spcPct val="0"/>
              </a:spcAft>
              <a:defRPr>
                <a:solidFill>
                  <a:schemeClr val="tx1"/>
                </a:solidFill>
                <a:latin typeface="Arial" panose="020B0604020202020204" pitchFamily="34" charset="0"/>
              </a:defRPr>
            </a:lvl6pPr>
            <a:lvl7pPr marL="3004490" indent="-231115" eaLnBrk="0" fontAlgn="base" hangingPunct="0">
              <a:spcBef>
                <a:spcPct val="0"/>
              </a:spcBef>
              <a:spcAft>
                <a:spcPct val="0"/>
              </a:spcAft>
              <a:defRPr>
                <a:solidFill>
                  <a:schemeClr val="tx1"/>
                </a:solidFill>
                <a:latin typeface="Arial" panose="020B0604020202020204" pitchFamily="34" charset="0"/>
              </a:defRPr>
            </a:lvl7pPr>
            <a:lvl8pPr marL="3466719" indent="-231115" eaLnBrk="0" fontAlgn="base" hangingPunct="0">
              <a:spcBef>
                <a:spcPct val="0"/>
              </a:spcBef>
              <a:spcAft>
                <a:spcPct val="0"/>
              </a:spcAft>
              <a:defRPr>
                <a:solidFill>
                  <a:schemeClr val="tx1"/>
                </a:solidFill>
                <a:latin typeface="Arial" panose="020B0604020202020204" pitchFamily="34" charset="0"/>
              </a:defRPr>
            </a:lvl8pPr>
            <a:lvl9pPr marL="3928948" indent="-231115" eaLnBrk="0" fontAlgn="base" hangingPunct="0">
              <a:spcBef>
                <a:spcPct val="0"/>
              </a:spcBef>
              <a:spcAft>
                <a:spcPct val="0"/>
              </a:spcAft>
              <a:defRPr>
                <a:solidFill>
                  <a:schemeClr val="tx1"/>
                </a:solidFill>
                <a:latin typeface="Arial" panose="020B0604020202020204" pitchFamily="34" charset="0"/>
              </a:defRPr>
            </a:lvl9pPr>
          </a:lstStyle>
          <a:p>
            <a:fld id="{1D646CB9-9A0A-475F-9981-AF4CA9E100AE}" type="slidenum">
              <a:rPr lang="en-US" altLang="en-US" smtClean="0">
                <a:latin typeface="Calibri" panose="020F0502020204030204" pitchFamily="34" charset="0"/>
              </a:rPr>
              <a:pPr/>
              <a:t>9</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7249239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title="Headline bann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57300"/>
          </a:xfrm>
          <a:prstGeom prst="rect">
            <a:avLst/>
          </a:prstGeom>
        </p:spPr>
      </p:pic>
      <p:sp>
        <p:nvSpPr>
          <p:cNvPr id="2" name="Title 1"/>
          <p:cNvSpPr>
            <a:spLocks noGrp="1"/>
          </p:cNvSpPr>
          <p:nvPr>
            <p:ph type="ctrTitle" hasCustomPrompt="1"/>
          </p:nvPr>
        </p:nvSpPr>
        <p:spPr>
          <a:xfrm>
            <a:off x="685800" y="3355923"/>
            <a:ext cx="7772400" cy="1526927"/>
          </a:xfrm>
        </p:spPr>
        <p:txBody>
          <a:bodyPr lIns="0" tIns="0" rIns="0" bIns="0" anchor="t" anchorCtr="0">
            <a:noAutofit/>
          </a:bodyPr>
          <a:lstStyle>
            <a:lvl1pPr algn="ctr">
              <a:defRPr sz="5000">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1143000" y="5093063"/>
            <a:ext cx="6858000" cy="443429"/>
          </a:xfrm>
        </p:spPr>
        <p:txBody>
          <a:bodyPr>
            <a:noAutofit/>
          </a:bodyPr>
          <a:lstStyle>
            <a:lvl1pPr marL="0" indent="0" algn="ctr">
              <a:buNone/>
              <a:defRPr sz="2400">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9" name="Picture 8" title="Colorado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6382" y="1746979"/>
            <a:ext cx="4491235" cy="819024"/>
          </a:xfrm>
          <a:prstGeom prst="rect">
            <a:avLst/>
          </a:prstGeom>
        </p:spPr>
      </p:pic>
      <p:sp>
        <p:nvSpPr>
          <p:cNvPr id="7" name="Slide Number Placeholder 3"/>
          <p:cNvSpPr>
            <a:spLocks noGrp="1"/>
          </p:cNvSpPr>
          <p:nvPr>
            <p:ph type="sldNum" sz="quarter" idx="4"/>
          </p:nvPr>
        </p:nvSpPr>
        <p:spPr>
          <a:xfrm>
            <a:off x="220133" y="6356350"/>
            <a:ext cx="408517" cy="365125"/>
          </a:xfrm>
          <a:prstGeom prst="rect">
            <a:avLst/>
          </a:prstGeom>
        </p:spPr>
        <p:txBody>
          <a:bodyPr vert="horz" lIns="91440" tIns="45720" rIns="91440" bIns="45720" rtlCol="0" anchor="ctr"/>
          <a:lstStyle>
            <a:lvl1pPr algn="ctr">
              <a:defRPr sz="1200">
                <a:solidFill>
                  <a:schemeClr val="bg1">
                    <a:lumMod val="65000"/>
                  </a:schemeClr>
                </a:solidFill>
              </a:defRPr>
            </a:lvl1pPr>
          </a:lstStyle>
          <a:p>
            <a:fld id="{600BAA8B-998A-4793-9AB8-94EE2C3B2243}" type="slidenum">
              <a:rPr lang="en-US" smtClean="0"/>
              <a:pPr/>
              <a:t>‹#›</a:t>
            </a:fld>
            <a:endParaRPr lang="en-US" dirty="0"/>
          </a:p>
        </p:txBody>
      </p:sp>
    </p:spTree>
    <p:extLst>
      <p:ext uri="{BB962C8B-B14F-4D97-AF65-F5344CB8AC3E}">
        <p14:creationId xmlns:p14="http://schemas.microsoft.com/office/powerpoint/2010/main" val="1202925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02402"/>
            <a:ext cx="7886700" cy="5037025"/>
          </a:xfrm>
        </p:spPr>
        <p:txBody>
          <a:bodyPr/>
          <a:lstStyle>
            <a:lvl1pPr>
              <a:buClr>
                <a:srgbClr val="0D1E8E"/>
              </a:buClr>
              <a:defRPr sz="1800">
                <a:latin typeface="Trebuchet MS" panose="020B0603020202020204" pitchFamily="34" charset="0"/>
              </a:defRPr>
            </a:lvl1pPr>
            <a:lvl2pPr>
              <a:buClr>
                <a:srgbClr val="00953A"/>
              </a:buClr>
              <a:defRPr sz="1500">
                <a:latin typeface="Trebuchet MS" panose="020B0603020202020204" pitchFamily="34" charset="0"/>
              </a:defRPr>
            </a:lvl2pPr>
            <a:lvl3pPr>
              <a:buClr>
                <a:srgbClr val="EF7521"/>
              </a:buClr>
              <a:defRPr sz="1350">
                <a:latin typeface="Trebuchet MS" panose="020B0603020202020204" pitchFamily="34" charset="0"/>
              </a:defRPr>
            </a:lvl3pPr>
            <a:lvl4pPr>
              <a:buClr>
                <a:srgbClr val="82BC00"/>
              </a:buClr>
              <a:defRPr sz="1350">
                <a:latin typeface="Trebuchet MS" panose="020B0603020202020204" pitchFamily="34" charset="0"/>
              </a:defRPr>
            </a:lvl4pPr>
            <a:lvl5pPr>
              <a:buClr>
                <a:srgbClr val="8FC6E8"/>
              </a:buClr>
              <a:defRPr sz="135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3028950" y="6508800"/>
            <a:ext cx="3086100" cy="212676"/>
          </a:xfrm>
          <a:prstGeom prst="rect">
            <a:avLst/>
          </a:prstGeom>
        </p:spPr>
        <p:txBody>
          <a:bodyPr/>
          <a:lstStyle/>
          <a:p>
            <a:endParaRPr lang="en-US" dirty="0">
              <a:solidFill>
                <a:prstClr val="black">
                  <a:tint val="75000"/>
                </a:prstClr>
              </a:solidFill>
            </a:endParaRPr>
          </a:p>
        </p:txBody>
      </p:sp>
      <p:sp>
        <p:nvSpPr>
          <p:cNvPr id="12" name="Date Placeholder 2"/>
          <p:cNvSpPr txBox="1">
            <a:spLocks/>
          </p:cNvSpPr>
          <p:nvPr userDrawn="1"/>
        </p:nvSpPr>
        <p:spPr>
          <a:xfrm>
            <a:off x="628650" y="6508800"/>
            <a:ext cx="2057400" cy="212676"/>
          </a:xfrm>
          <a:prstGeom prst="rect">
            <a:avLst/>
          </a:prstGeom>
        </p:spPr>
        <p:txBody>
          <a:bodyPr vert="horz" lIns="68580" tIns="34290" rIns="68580" bIns="3429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z="900" smtClean="0">
                <a:solidFill>
                  <a:prstClr val="black">
                    <a:tint val="75000"/>
                  </a:prstClr>
                </a:solidFill>
                <a:sym typeface="Arial"/>
              </a:rPr>
              <a:pPr/>
              <a:t>9/25/2018</a:t>
            </a:fld>
            <a:endParaRPr lang="en-US" sz="900" dirty="0">
              <a:solidFill>
                <a:prstClr val="black">
                  <a:tint val="75000"/>
                </a:prstClr>
              </a:solidFill>
              <a:sym typeface="Arial"/>
            </a:endParaRPr>
          </a:p>
        </p:txBody>
      </p:sp>
      <p:sp>
        <p:nvSpPr>
          <p:cNvPr id="13" name="Rectangle 12"/>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sym typeface="Arial"/>
            </a:endParaRPr>
          </a:p>
        </p:txBody>
      </p:sp>
      <p:sp>
        <p:nvSpPr>
          <p:cNvPr id="14" name="Rectangle 13"/>
          <p:cNvSpPr/>
          <p:nvPr userDrawn="1"/>
        </p:nvSpPr>
        <p:spPr>
          <a:xfrm>
            <a:off x="0" y="787383"/>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sym typeface="Arial"/>
            </a:endParaRPr>
          </a:p>
        </p:txBody>
      </p:sp>
      <p:sp>
        <p:nvSpPr>
          <p:cNvPr id="15" name="Rectangle 14"/>
          <p:cNvSpPr/>
          <p:nvPr userDrawn="1"/>
        </p:nvSpPr>
        <p:spPr>
          <a:xfrm>
            <a:off x="0" y="6806229"/>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sym typeface="Arial"/>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30" y="6418098"/>
            <a:ext cx="626171" cy="322362"/>
          </a:xfrm>
          <a:prstGeom prst="rect">
            <a:avLst/>
          </a:prstGeom>
        </p:spPr>
      </p:pic>
      <p:sp>
        <p:nvSpPr>
          <p:cNvPr id="18" name="Slide Number Placeholder 5"/>
          <p:cNvSpPr txBox="1">
            <a:spLocks/>
          </p:cNvSpPr>
          <p:nvPr userDrawn="1"/>
        </p:nvSpPr>
        <p:spPr>
          <a:xfrm>
            <a:off x="6457951" y="6508800"/>
            <a:ext cx="1257674" cy="212676"/>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z="900" smtClean="0">
                <a:solidFill>
                  <a:prstClr val="black">
                    <a:tint val="75000"/>
                  </a:prstClr>
                </a:solidFill>
                <a:sym typeface="Arial"/>
              </a:rPr>
              <a:pPr/>
              <a:t>‹#›</a:t>
            </a:fld>
            <a:endParaRPr lang="en-US" sz="900" dirty="0">
              <a:solidFill>
                <a:prstClr val="black">
                  <a:tint val="75000"/>
                </a:prstClr>
              </a:solidFill>
              <a:sym typeface="Arial"/>
            </a:endParaRPr>
          </a:p>
        </p:txBody>
      </p:sp>
      <p:sp>
        <p:nvSpPr>
          <p:cNvPr id="11"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636565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pic>
        <p:nvPicPr>
          <p:cNvPr id="7" name="Picture 6" title="Headline bann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57300"/>
          </a:xfrm>
          <a:prstGeom prst="rect">
            <a:avLst/>
          </a:prstGeom>
        </p:spPr>
      </p:pic>
      <p:sp>
        <p:nvSpPr>
          <p:cNvPr id="2" name="Title 1"/>
          <p:cNvSpPr>
            <a:spLocks noGrp="1"/>
          </p:cNvSpPr>
          <p:nvPr>
            <p:ph type="title"/>
          </p:nvPr>
        </p:nvSpPr>
        <p:spPr>
          <a:xfrm>
            <a:off x="274320" y="274320"/>
            <a:ext cx="7886700" cy="710141"/>
          </a:xfrm>
        </p:spPr>
        <p:txBody>
          <a:bodyPr lIns="0" tIns="0" rIns="0" bIns="0" anchor="t" anchorCtr="0">
            <a:noAutofit/>
          </a:bodyPr>
          <a:lstStyle>
            <a:lvl1pPr>
              <a:lnSpc>
                <a:spcPct val="100000"/>
              </a:lnSpc>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351338"/>
          </a:xfrm>
        </p:spPr>
        <p:txBody>
          <a:bodyPr lIns="0" tIns="0" rIns="0" bIns="0">
            <a:noAutofit/>
          </a:bodyPr>
          <a:lstStyle>
            <a:lvl1pPr marL="0" indent="0">
              <a:lnSpc>
                <a:spcPct val="100000"/>
              </a:lnSpc>
              <a:buNone/>
              <a:defRPr sz="2400">
                <a:solidFill>
                  <a:srgbClr val="5C6670"/>
                </a:solidFill>
                <a:latin typeface="Trebuchet MS" panose="020B0603020202020204" pitchFamily="34" charset="0"/>
              </a:defRPr>
            </a:lvl1pPr>
            <a:lvl2pPr>
              <a:lnSpc>
                <a:spcPct val="100000"/>
              </a:lnSpc>
              <a:defRPr sz="2000"/>
            </a:lvl2pPr>
            <a:lvl3pPr>
              <a:lnSpc>
                <a:spcPct val="100000"/>
              </a:lnSpc>
              <a:defRPr sz="1800"/>
            </a:lvl3pPr>
            <a:lvl4pPr>
              <a:lnSpc>
                <a:spcPct val="100000"/>
              </a:lnSpc>
              <a:defRPr sz="1600"/>
            </a:lvl4pPr>
            <a:lvl5pPr>
              <a:lnSpc>
                <a:spcPct val="100000"/>
              </a:lnSpc>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title="CD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0973" y="6225630"/>
            <a:ext cx="1028753" cy="558829"/>
          </a:xfrm>
          <a:prstGeom prst="rect">
            <a:avLst/>
          </a:prstGeom>
        </p:spPr>
      </p:pic>
      <p:sp>
        <p:nvSpPr>
          <p:cNvPr id="9" name="Slide Number Placeholder 3"/>
          <p:cNvSpPr>
            <a:spLocks noGrp="1"/>
          </p:cNvSpPr>
          <p:nvPr>
            <p:ph type="sldNum" sz="quarter" idx="4"/>
          </p:nvPr>
        </p:nvSpPr>
        <p:spPr>
          <a:xfrm>
            <a:off x="220133" y="6356350"/>
            <a:ext cx="408517" cy="365125"/>
          </a:xfrm>
          <a:prstGeom prst="rect">
            <a:avLst/>
          </a:prstGeom>
        </p:spPr>
        <p:txBody>
          <a:bodyPr vert="horz" lIns="91440" tIns="45720" rIns="91440" bIns="45720" rtlCol="0" anchor="ctr"/>
          <a:lstStyle>
            <a:lvl1pPr algn="ctr">
              <a:defRPr sz="1200">
                <a:solidFill>
                  <a:schemeClr val="bg1">
                    <a:lumMod val="65000"/>
                  </a:schemeClr>
                </a:solidFill>
              </a:defRPr>
            </a:lvl1pPr>
          </a:lstStyle>
          <a:p>
            <a:fld id="{600BAA8B-998A-4793-9AB8-94EE2C3B2243}" type="slidenum">
              <a:rPr lang="en-US" smtClean="0"/>
              <a:pPr/>
              <a:t>‹#›</a:t>
            </a:fld>
            <a:endParaRPr lang="en-US" dirty="0"/>
          </a:p>
        </p:txBody>
      </p:sp>
    </p:spTree>
    <p:extLst>
      <p:ext uri="{BB962C8B-B14F-4D97-AF65-F5344CB8AC3E}">
        <p14:creationId xmlns:p14="http://schemas.microsoft.com/office/powerpoint/2010/main" val="35365618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4320" y="1463040"/>
            <a:ext cx="4011083" cy="4351338"/>
          </a:xfrm>
        </p:spPr>
        <p:txBody>
          <a:bodyPr lIns="0" tIns="0" rIns="0" bIns="0">
            <a:noAutofit/>
          </a:bodyPr>
          <a:lstStyle>
            <a:lvl1pPr marL="0" indent="0">
              <a:lnSpc>
                <a:spcPct val="100000"/>
              </a:lnSpc>
              <a:buNone/>
              <a:defRPr sz="2400"/>
            </a:lvl1pPr>
            <a:lvl2pPr>
              <a:lnSpc>
                <a:spcPct val="100000"/>
              </a:lnSpc>
              <a:defRPr sz="2000"/>
            </a:lvl2pPr>
          </a:lstStyle>
          <a:p>
            <a:pPr lvl="0"/>
            <a:r>
              <a:rPr lang="en-US" dirty="0" smtClean="0"/>
              <a:t>Click to edit Master text styles</a:t>
            </a:r>
          </a:p>
          <a:p>
            <a:pPr lvl="1"/>
            <a:r>
              <a:rPr lang="en-US" dirty="0" smtClean="0"/>
              <a:t>Second level</a:t>
            </a:r>
          </a:p>
        </p:txBody>
      </p:sp>
      <p:pic>
        <p:nvPicPr>
          <p:cNvPr id="8" name="Picture 7" title="Headline bann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57300"/>
          </a:xfrm>
          <a:prstGeom prst="rect">
            <a:avLst/>
          </a:prstGeom>
        </p:spPr>
      </p:pic>
      <p:sp>
        <p:nvSpPr>
          <p:cNvPr id="9" name="Title 1"/>
          <p:cNvSpPr>
            <a:spLocks noGrp="1"/>
          </p:cNvSpPr>
          <p:nvPr>
            <p:ph type="title"/>
          </p:nvPr>
        </p:nvSpPr>
        <p:spPr>
          <a:xfrm>
            <a:off x="274320" y="274320"/>
            <a:ext cx="7886700" cy="710141"/>
          </a:xfrm>
        </p:spPr>
        <p:txBody>
          <a:bodyPr lIns="0" tIns="0" rIns="0" bIns="0" anchor="t" anchorCtr="0">
            <a:noAutofit/>
          </a:bodyPr>
          <a:lstStyle>
            <a:lvl1pPr>
              <a:lnSpc>
                <a:spcPct val="100000"/>
              </a:lnSpc>
              <a:defRPr sz="2400" baseline="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11" name="Content Placeholder 2"/>
          <p:cNvSpPr>
            <a:spLocks noGrp="1"/>
          </p:cNvSpPr>
          <p:nvPr>
            <p:ph sz="half" idx="13"/>
          </p:nvPr>
        </p:nvSpPr>
        <p:spPr>
          <a:xfrm>
            <a:off x="4736254" y="1463040"/>
            <a:ext cx="4011083" cy="4351338"/>
          </a:xfrm>
        </p:spPr>
        <p:txBody>
          <a:bodyPr lIns="0" tIns="0" rIns="0" bIns="0">
            <a:noAutofit/>
          </a:bodyPr>
          <a:lstStyle>
            <a:lvl1pPr marL="0" indent="0">
              <a:lnSpc>
                <a:spcPct val="100000"/>
              </a:lnSpc>
              <a:buNone/>
              <a:defRPr sz="2400"/>
            </a:lvl1pPr>
            <a:lvl2pPr>
              <a:lnSpc>
                <a:spcPct val="100000"/>
              </a:lnSpc>
              <a:defRPr sz="2000"/>
            </a:lvl2pPr>
          </a:lstStyle>
          <a:p>
            <a:pPr lvl="0"/>
            <a:r>
              <a:rPr lang="en-US" dirty="0" smtClean="0"/>
              <a:t>Click to edit Master text styles</a:t>
            </a:r>
          </a:p>
          <a:p>
            <a:pPr lvl="1"/>
            <a:r>
              <a:rPr lang="en-US" dirty="0" smtClean="0"/>
              <a:t>Second level</a:t>
            </a:r>
          </a:p>
        </p:txBody>
      </p:sp>
      <p:pic>
        <p:nvPicPr>
          <p:cNvPr id="12" name="Picture 11" title="CD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0973" y="6225630"/>
            <a:ext cx="1028753" cy="558829"/>
          </a:xfrm>
          <a:prstGeom prst="rect">
            <a:avLst/>
          </a:prstGeom>
        </p:spPr>
      </p:pic>
      <p:sp>
        <p:nvSpPr>
          <p:cNvPr id="10" name="Slide Number Placeholder 3"/>
          <p:cNvSpPr>
            <a:spLocks noGrp="1"/>
          </p:cNvSpPr>
          <p:nvPr>
            <p:ph type="sldNum" sz="quarter" idx="4"/>
          </p:nvPr>
        </p:nvSpPr>
        <p:spPr>
          <a:xfrm>
            <a:off x="220133" y="6356350"/>
            <a:ext cx="408517" cy="365125"/>
          </a:xfrm>
          <a:prstGeom prst="rect">
            <a:avLst/>
          </a:prstGeom>
        </p:spPr>
        <p:txBody>
          <a:bodyPr vert="horz" lIns="91440" tIns="45720" rIns="91440" bIns="45720" rtlCol="0" anchor="ctr"/>
          <a:lstStyle>
            <a:lvl1pPr algn="ctr">
              <a:defRPr sz="1200">
                <a:solidFill>
                  <a:schemeClr val="bg1">
                    <a:lumMod val="65000"/>
                  </a:schemeClr>
                </a:solidFill>
              </a:defRPr>
            </a:lvl1pPr>
          </a:lstStyle>
          <a:p>
            <a:fld id="{600BAA8B-998A-4793-9AB8-94EE2C3B2243}" type="slidenum">
              <a:rPr lang="en-US" smtClean="0"/>
              <a:pPr/>
              <a:t>‹#›</a:t>
            </a:fld>
            <a:endParaRPr lang="en-US" dirty="0"/>
          </a:p>
        </p:txBody>
      </p:sp>
    </p:spTree>
    <p:extLst>
      <p:ext uri="{BB962C8B-B14F-4D97-AF65-F5344CB8AC3E}">
        <p14:creationId xmlns:p14="http://schemas.microsoft.com/office/powerpoint/2010/main" val="17686588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 Dk Green">
    <p:spTree>
      <p:nvGrpSpPr>
        <p:cNvPr id="1" name=""/>
        <p:cNvGrpSpPr/>
        <p:nvPr/>
      </p:nvGrpSpPr>
      <p:grpSpPr>
        <a:xfrm>
          <a:off x="0" y="0"/>
          <a:ext cx="0" cy="0"/>
          <a:chOff x="0" y="0"/>
          <a:chExt cx="0" cy="0"/>
        </a:xfrm>
      </p:grpSpPr>
      <p:pic>
        <p:nvPicPr>
          <p:cNvPr id="8" name="Picture 7" title="Dark Green section divi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Autofit/>
          </a:bodyPr>
          <a:lstStyle>
            <a:lvl1pPr algn="ctr">
              <a:defRPr sz="50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10" name="Picture 9"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9" name="Slide Number Placeholder 3"/>
          <p:cNvSpPr>
            <a:spLocks noGrp="1"/>
          </p:cNvSpPr>
          <p:nvPr>
            <p:ph type="sldNum" sz="quarter" idx="4"/>
          </p:nvPr>
        </p:nvSpPr>
        <p:spPr>
          <a:xfrm>
            <a:off x="220133" y="6356350"/>
            <a:ext cx="408517" cy="365125"/>
          </a:xfrm>
          <a:prstGeom prst="rect">
            <a:avLst/>
          </a:prstGeom>
        </p:spPr>
        <p:txBody>
          <a:bodyPr vert="horz" lIns="91440" tIns="45720" rIns="91440" bIns="45720" rtlCol="0" anchor="ctr"/>
          <a:lstStyle>
            <a:lvl1pPr algn="ctr">
              <a:defRPr sz="1200">
                <a:solidFill>
                  <a:schemeClr val="bg1"/>
                </a:solidFill>
              </a:defRPr>
            </a:lvl1pPr>
          </a:lstStyle>
          <a:p>
            <a:fld id="{600BAA8B-998A-4793-9AB8-94EE2C3B2243}" type="slidenum">
              <a:rPr lang="en-US" smtClean="0"/>
              <a:pPr/>
              <a:t>‹#›</a:t>
            </a:fld>
            <a:endParaRPr lang="en-US" dirty="0"/>
          </a:p>
        </p:txBody>
      </p:sp>
    </p:spTree>
    <p:extLst>
      <p:ext uri="{BB962C8B-B14F-4D97-AF65-F5344CB8AC3E}">
        <p14:creationId xmlns:p14="http://schemas.microsoft.com/office/powerpoint/2010/main" val="472591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 bright green">
    <p:spTree>
      <p:nvGrpSpPr>
        <p:cNvPr id="1" name=""/>
        <p:cNvGrpSpPr/>
        <p:nvPr/>
      </p:nvGrpSpPr>
      <p:grpSpPr>
        <a:xfrm>
          <a:off x="0" y="0"/>
          <a:ext cx="0" cy="0"/>
          <a:chOff x="0" y="0"/>
          <a:chExt cx="0" cy="0"/>
        </a:xfrm>
      </p:grpSpPr>
      <p:pic>
        <p:nvPicPr>
          <p:cNvPr id="6" name="Picture 5" title="Light Green section divi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Autofit/>
          </a:bodyPr>
          <a:lstStyle>
            <a:lvl1pPr algn="ctr">
              <a:defRPr sz="50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8" name="Picture 7"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10" name="Slide Number Placeholder 3"/>
          <p:cNvSpPr>
            <a:spLocks noGrp="1"/>
          </p:cNvSpPr>
          <p:nvPr>
            <p:ph type="sldNum" sz="quarter" idx="4"/>
          </p:nvPr>
        </p:nvSpPr>
        <p:spPr>
          <a:xfrm>
            <a:off x="220133" y="6356350"/>
            <a:ext cx="408517" cy="365125"/>
          </a:xfrm>
          <a:prstGeom prst="rect">
            <a:avLst/>
          </a:prstGeom>
        </p:spPr>
        <p:txBody>
          <a:bodyPr vert="horz" lIns="91440" tIns="45720" rIns="91440" bIns="45720" rtlCol="0" anchor="ctr"/>
          <a:lstStyle>
            <a:lvl1pPr algn="ctr">
              <a:defRPr sz="1200">
                <a:solidFill>
                  <a:schemeClr val="bg1"/>
                </a:solidFill>
              </a:defRPr>
            </a:lvl1pPr>
          </a:lstStyle>
          <a:p>
            <a:fld id="{600BAA8B-998A-4793-9AB8-94EE2C3B2243}" type="slidenum">
              <a:rPr lang="en-US" smtClean="0"/>
              <a:pPr/>
              <a:t>‹#›</a:t>
            </a:fld>
            <a:endParaRPr lang="en-US" dirty="0"/>
          </a:p>
        </p:txBody>
      </p:sp>
    </p:spTree>
    <p:extLst>
      <p:ext uri="{BB962C8B-B14F-4D97-AF65-F5344CB8AC3E}">
        <p14:creationId xmlns:p14="http://schemas.microsoft.com/office/powerpoint/2010/main" val="4145144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 Dkgreen to brightgreen">
    <p:spTree>
      <p:nvGrpSpPr>
        <p:cNvPr id="1" name=""/>
        <p:cNvGrpSpPr/>
        <p:nvPr/>
      </p:nvGrpSpPr>
      <p:grpSpPr>
        <a:xfrm>
          <a:off x="0" y="0"/>
          <a:ext cx="0" cy="0"/>
          <a:chOff x="0" y="0"/>
          <a:chExt cx="0" cy="0"/>
        </a:xfrm>
      </p:grpSpPr>
      <p:pic>
        <p:nvPicPr>
          <p:cNvPr id="6" name="Picture 5" title="Gradient section divi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Autofit/>
          </a:bodyPr>
          <a:lstStyle>
            <a:lvl1pPr algn="ctr">
              <a:defRPr sz="50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10" name="Slide Number Placeholder 3"/>
          <p:cNvSpPr>
            <a:spLocks noGrp="1"/>
          </p:cNvSpPr>
          <p:nvPr>
            <p:ph type="sldNum" sz="quarter" idx="4"/>
          </p:nvPr>
        </p:nvSpPr>
        <p:spPr>
          <a:xfrm>
            <a:off x="220133" y="6356350"/>
            <a:ext cx="408517" cy="365125"/>
          </a:xfrm>
          <a:prstGeom prst="rect">
            <a:avLst/>
          </a:prstGeom>
        </p:spPr>
        <p:txBody>
          <a:bodyPr vert="horz" lIns="91440" tIns="45720" rIns="91440" bIns="45720" rtlCol="0" anchor="ctr"/>
          <a:lstStyle>
            <a:lvl1pPr algn="ctr">
              <a:defRPr sz="1200">
                <a:solidFill>
                  <a:schemeClr val="bg1"/>
                </a:solidFill>
              </a:defRPr>
            </a:lvl1pPr>
          </a:lstStyle>
          <a:p>
            <a:fld id="{600BAA8B-998A-4793-9AB8-94EE2C3B2243}" type="slidenum">
              <a:rPr lang="en-US" smtClean="0"/>
              <a:pPr/>
              <a:t>‹#›</a:t>
            </a:fld>
            <a:endParaRPr lang="en-US" dirty="0"/>
          </a:p>
        </p:txBody>
      </p:sp>
    </p:spTree>
    <p:extLst>
      <p:ext uri="{BB962C8B-B14F-4D97-AF65-F5344CB8AC3E}">
        <p14:creationId xmlns:p14="http://schemas.microsoft.com/office/powerpoint/2010/main" val="3888426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title="Dark Green file folder section divi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8" name="Title 1"/>
          <p:cNvSpPr>
            <a:spLocks noGrp="1"/>
          </p:cNvSpPr>
          <p:nvPr>
            <p:ph type="ctrTitle" hasCustomPrompt="1"/>
          </p:nvPr>
        </p:nvSpPr>
        <p:spPr>
          <a:xfrm>
            <a:off x="685800" y="2062163"/>
            <a:ext cx="7772400" cy="2387600"/>
          </a:xfrm>
        </p:spPr>
        <p:txBody>
          <a:bodyPr lIns="0" tIns="0" rIns="0" bIns="0" anchor="ctr" anchorCtr="0">
            <a:noAutofit/>
          </a:bodyPr>
          <a:lstStyle>
            <a:lvl1pPr algn="ctr">
              <a:defRPr sz="50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6" name="Slide Number Placeholder 3"/>
          <p:cNvSpPr>
            <a:spLocks noGrp="1"/>
          </p:cNvSpPr>
          <p:nvPr>
            <p:ph type="sldNum" sz="quarter" idx="4"/>
          </p:nvPr>
        </p:nvSpPr>
        <p:spPr>
          <a:xfrm>
            <a:off x="220133" y="6356350"/>
            <a:ext cx="408517" cy="365125"/>
          </a:xfrm>
          <a:prstGeom prst="rect">
            <a:avLst/>
          </a:prstGeom>
        </p:spPr>
        <p:txBody>
          <a:bodyPr vert="horz" lIns="91440" tIns="45720" rIns="91440" bIns="45720" rtlCol="0" anchor="ctr"/>
          <a:lstStyle>
            <a:lvl1pPr algn="ctr">
              <a:defRPr sz="1200">
                <a:solidFill>
                  <a:schemeClr val="bg1"/>
                </a:solidFill>
              </a:defRPr>
            </a:lvl1pPr>
          </a:lstStyle>
          <a:p>
            <a:fld id="{600BAA8B-998A-4793-9AB8-94EE2C3B2243}" type="slidenum">
              <a:rPr lang="en-US" smtClean="0"/>
              <a:pPr/>
              <a:t>‹#›</a:t>
            </a:fld>
            <a:endParaRPr lang="en-US" dirty="0"/>
          </a:p>
        </p:txBody>
      </p:sp>
    </p:spTree>
    <p:extLst>
      <p:ext uri="{BB962C8B-B14F-4D97-AF65-F5344CB8AC3E}">
        <p14:creationId xmlns:p14="http://schemas.microsoft.com/office/powerpoint/2010/main" val="1780389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with page number">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220133" y="6356350"/>
            <a:ext cx="408517" cy="365125"/>
          </a:xfrm>
          <a:prstGeom prst="rect">
            <a:avLst/>
          </a:prstGeom>
        </p:spPr>
        <p:txBody>
          <a:bodyPr vert="horz" lIns="91440" tIns="45720" rIns="91440" bIns="45720" rtlCol="0" anchor="ctr"/>
          <a:lstStyle>
            <a:lvl1pPr algn="ctr">
              <a:defRPr sz="1200">
                <a:solidFill>
                  <a:schemeClr val="bg1">
                    <a:lumMod val="65000"/>
                  </a:schemeClr>
                </a:solidFill>
              </a:defRPr>
            </a:lvl1pPr>
          </a:lstStyle>
          <a:p>
            <a:fld id="{600BAA8B-998A-4793-9AB8-94EE2C3B2243}" type="slidenum">
              <a:rPr lang="en-US" smtClean="0"/>
              <a:pPr/>
              <a:t>‹#›</a:t>
            </a:fld>
            <a:endParaRPr lang="en-US" dirty="0"/>
          </a:p>
        </p:txBody>
      </p:sp>
    </p:spTree>
    <p:extLst>
      <p:ext uri="{BB962C8B-B14F-4D97-AF65-F5344CB8AC3E}">
        <p14:creationId xmlns:p14="http://schemas.microsoft.com/office/powerpoint/2010/main" val="1879411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 no page numb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4569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4"/>
          </p:nvPr>
        </p:nvSpPr>
        <p:spPr>
          <a:xfrm>
            <a:off x="220133" y="6356350"/>
            <a:ext cx="408517" cy="365125"/>
          </a:xfrm>
          <a:prstGeom prst="rect">
            <a:avLst/>
          </a:prstGeom>
        </p:spPr>
        <p:txBody>
          <a:bodyPr vert="horz" lIns="91440" tIns="45720" rIns="91440" bIns="45720" rtlCol="0" anchor="ctr"/>
          <a:lstStyle>
            <a:lvl1pPr algn="ctr">
              <a:defRPr sz="1200">
                <a:solidFill>
                  <a:schemeClr val="bg1">
                    <a:lumMod val="65000"/>
                  </a:schemeClr>
                </a:solidFill>
              </a:defRPr>
            </a:lvl1pPr>
          </a:lstStyle>
          <a:p>
            <a:fld id="{600BAA8B-998A-4793-9AB8-94EE2C3B2243}" type="slidenum">
              <a:rPr lang="en-US" smtClean="0"/>
              <a:pPr/>
              <a:t>‹#›</a:t>
            </a:fld>
            <a:endParaRPr lang="en-US" dirty="0"/>
          </a:p>
        </p:txBody>
      </p:sp>
    </p:spTree>
    <p:extLst>
      <p:ext uri="{BB962C8B-B14F-4D97-AF65-F5344CB8AC3E}">
        <p14:creationId xmlns:p14="http://schemas.microsoft.com/office/powerpoint/2010/main" val="35332270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73" r:id="rId4"/>
    <p:sldLayoutId id="2147483674" r:id="rId5"/>
    <p:sldLayoutId id="2147483672" r:id="rId6"/>
    <p:sldLayoutId id="2147483675" r:id="rId7"/>
    <p:sldLayoutId id="2147483667" r:id="rId8"/>
    <p:sldLayoutId id="2147483671" r:id="rId9"/>
    <p:sldLayoutId id="2147483676"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ecclacolorado.org/what-are-early-childhood-councils/" TargetMode="External"/><Relationship Id="rId7"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www.acf.hhs.gov/programs/ecd/interagency-projects/ece-services-for-homeless-children" TargetMode="External"/><Relationship Id="rId5" Type="http://schemas.openxmlformats.org/officeDocument/2006/relationships/hyperlink" Target="http://www.naehcy.org/" TargetMode="External"/><Relationship Id="rId4" Type="http://schemas.openxmlformats.org/officeDocument/2006/relationships/hyperlink" Target="http://www.serve.org/nche"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courts.ca.gov/documents/caregiver.pdf"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s://nche.ed.gov/downloads/briefs/guardianship.pdf"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nche.ed.gov/downloads/briefs/youth.pdf"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govtrack.us/congress/bills/110/hr2669/text"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csupueblo.edu/student-financial-services/_doc/forms/2018-2019/unaccompanied-homeless-youth-uhy.pdf" TargetMode="External"/><Relationship Id="rId7" Type="http://schemas.openxmlformats.org/officeDocument/2006/relationships/hyperlink" Target="https://nche.ed.gov/ibt/sch-couns.php"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s://nche.ed.gov/downloads/briefs/higher_ed.pdf" TargetMode="External"/><Relationship Id="rId5" Type="http://schemas.openxmlformats.org/officeDocument/2006/relationships/hyperlink" Target="https://naehcy.org/wp-content/uploads/2017/12/fafsa-tips-uhy2017-18.Dec2017.pdf" TargetMode="External"/><Relationship Id="rId4" Type="http://schemas.openxmlformats.org/officeDocument/2006/relationships/hyperlink" Target="https://nche.ed.gov/downloads/legis/avg-1819-uhy.pdf"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McKinney-Vento Liaisons Training</a:t>
            </a:r>
            <a:endParaRPr lang="en-US" dirty="0"/>
          </a:p>
        </p:txBody>
      </p:sp>
      <p:sp>
        <p:nvSpPr>
          <p:cNvPr id="3" name="Subtitle 2"/>
          <p:cNvSpPr>
            <a:spLocks noGrp="1"/>
          </p:cNvSpPr>
          <p:nvPr>
            <p:ph type="subTitle" idx="1"/>
          </p:nvPr>
        </p:nvSpPr>
        <p:spPr/>
        <p:txBody>
          <a:bodyPr/>
          <a:lstStyle/>
          <a:p>
            <a:r>
              <a:rPr lang="en-US" dirty="0" smtClean="0"/>
              <a:t>September 20, 2018</a:t>
            </a:r>
            <a:endParaRPr lang="en-US" dirty="0"/>
          </a:p>
        </p:txBody>
      </p:sp>
      <p:sp>
        <p:nvSpPr>
          <p:cNvPr id="4" name="Slide Number Placeholder 3"/>
          <p:cNvSpPr>
            <a:spLocks noGrp="1"/>
          </p:cNvSpPr>
          <p:nvPr>
            <p:ph type="sldNum" sz="quarter" idx="4"/>
          </p:nvPr>
        </p:nvSpPr>
        <p:spPr/>
        <p:txBody>
          <a:bodyPr/>
          <a:lstStyle/>
          <a:p>
            <a:fld id="{600BAA8B-998A-4793-9AB8-94EE2C3B2243}" type="slidenum">
              <a:rPr lang="en-US" smtClean="0"/>
              <a:pPr/>
              <a:t>1</a:t>
            </a:fld>
            <a:endParaRPr lang="en-US" dirty="0"/>
          </a:p>
        </p:txBody>
      </p:sp>
    </p:spTree>
    <p:extLst>
      <p:ext uri="{BB962C8B-B14F-4D97-AF65-F5344CB8AC3E}">
        <p14:creationId xmlns:p14="http://schemas.microsoft.com/office/powerpoint/2010/main" val="11967551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4"/>
          <p:cNvSpPr txBox="1">
            <a:spLocks noChangeArrowheads="1"/>
          </p:cNvSpPr>
          <p:nvPr/>
        </p:nvSpPr>
        <p:spPr bwMode="auto">
          <a:xfrm>
            <a:off x="990600" y="2514600"/>
            <a:ext cx="74676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1800"/>
              </a:spcAft>
              <a:buClr>
                <a:schemeClr val="tx1"/>
              </a:buClr>
              <a:buFont typeface="Arial" panose="020B0604020202020204" pitchFamily="34" charset="0"/>
              <a:buChar char="•"/>
              <a:defRPr sz="3200">
                <a:solidFill>
                  <a:schemeClr val="tx1"/>
                </a:solidFill>
                <a:latin typeface="Open Sans" pitchFamily="34" charset="0"/>
              </a:defRPr>
            </a:lvl1pPr>
            <a:lvl2pPr marL="742950" indent="-285750">
              <a:spcAft>
                <a:spcPts val="1800"/>
              </a:spcAft>
              <a:buClr>
                <a:schemeClr val="tx1"/>
              </a:buClr>
              <a:buFont typeface="Arial" panose="020B0604020202020204" pitchFamily="34" charset="0"/>
              <a:buChar char="–"/>
              <a:defRPr sz="2800">
                <a:solidFill>
                  <a:schemeClr val="tx1"/>
                </a:solidFill>
                <a:latin typeface="Open Sans" pitchFamily="34" charset="0"/>
              </a:defRPr>
            </a:lvl2pPr>
            <a:lvl3pPr marL="1143000" indent="-228600">
              <a:spcAft>
                <a:spcPts val="1800"/>
              </a:spcAft>
              <a:buClr>
                <a:schemeClr val="tx1"/>
              </a:buClr>
              <a:buFont typeface="Arial" panose="020B0604020202020204" pitchFamily="34" charset="0"/>
              <a:buChar char="•"/>
              <a:defRPr sz="2400">
                <a:solidFill>
                  <a:schemeClr val="tx1"/>
                </a:solidFill>
                <a:latin typeface="Open Sans" pitchFamily="34" charset="0"/>
              </a:defRPr>
            </a:lvl3pPr>
            <a:lvl4pPr marL="1600200" indent="-228600">
              <a:spcBef>
                <a:spcPct val="20000"/>
              </a:spcBef>
              <a:buFont typeface="Arial" panose="020B0604020202020204" pitchFamily="34" charset="0"/>
              <a:buChar char="–"/>
              <a:defRPr sz="2000">
                <a:solidFill>
                  <a:schemeClr val="tx1"/>
                </a:solidFill>
                <a:latin typeface="Open Sans" pitchFamily="34" charset="0"/>
              </a:defRPr>
            </a:lvl4pPr>
            <a:lvl5pPr marL="2057400" indent="-228600">
              <a:spcBef>
                <a:spcPct val="20000"/>
              </a:spcBef>
              <a:buFont typeface="Arial" panose="020B0604020202020204" pitchFamily="34" charset="0"/>
              <a:buChar char="»"/>
              <a:defRPr sz="2000">
                <a:solidFill>
                  <a:schemeClr val="tx1"/>
                </a:solidFill>
                <a:latin typeface="Open Sans"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itchFamily="34" charset="0"/>
              </a:defRPr>
            </a:lvl9pPr>
          </a:lstStyle>
          <a:p>
            <a:pPr algn="ctr" eaLnBrk="1" hangingPunct="1">
              <a:spcAft>
                <a:spcPct val="0"/>
              </a:spcAft>
              <a:buClrTx/>
              <a:buFontTx/>
              <a:buNone/>
            </a:pPr>
            <a:r>
              <a:rPr lang="en-US" altLang="en-US" sz="2600" dirty="0">
                <a:solidFill>
                  <a:srgbClr val="00B0F0"/>
                </a:solidFill>
                <a:latin typeface="Open Sans Light" pitchFamily="34" charset="0"/>
                <a:ea typeface="Open Sans Light" pitchFamily="34" charset="0"/>
                <a:cs typeface="Open Sans Light" pitchFamily="34" charset="0"/>
              </a:rPr>
              <a:t>Most incidents of homelessness occur during </a:t>
            </a:r>
            <a:r>
              <a:rPr lang="en-US" altLang="en-US" sz="2600" b="1" i="1" dirty="0">
                <a:solidFill>
                  <a:srgbClr val="00B0F0"/>
                </a:solidFill>
                <a:latin typeface="Open Sans Light" pitchFamily="34" charset="0"/>
                <a:ea typeface="Open Sans Light" pitchFamily="34" charset="0"/>
                <a:cs typeface="Open Sans Light" pitchFamily="34" charset="0"/>
              </a:rPr>
              <a:t>the most critical period of development </a:t>
            </a:r>
            <a:r>
              <a:rPr lang="en-US" altLang="en-US" sz="2600" dirty="0">
                <a:solidFill>
                  <a:srgbClr val="00B0F0"/>
                </a:solidFill>
                <a:latin typeface="Open Sans Light" pitchFamily="34" charset="0"/>
                <a:ea typeface="Open Sans Light" pitchFamily="34" charset="0"/>
                <a:cs typeface="Open Sans Light" pitchFamily="34" charset="0"/>
              </a:rPr>
              <a:t>in the entire human lifespan</a:t>
            </a:r>
          </a:p>
        </p:txBody>
      </p:sp>
    </p:spTree>
    <p:extLst>
      <p:ext uri="{BB962C8B-B14F-4D97-AF65-F5344CB8AC3E}">
        <p14:creationId xmlns:p14="http://schemas.microsoft.com/office/powerpoint/2010/main" val="1701745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Homelessness harms children</a:t>
            </a:r>
            <a:endParaRPr lang="en-US" dirty="0"/>
          </a:p>
        </p:txBody>
      </p:sp>
      <p:sp>
        <p:nvSpPr>
          <p:cNvPr id="3" name="Content Placeholder 2"/>
          <p:cNvSpPr>
            <a:spLocks noGrp="1"/>
          </p:cNvSpPr>
          <p:nvPr>
            <p:ph idx="1"/>
          </p:nvPr>
        </p:nvSpPr>
        <p:spPr/>
        <p:txBody>
          <a:bodyPr/>
          <a:lstStyle/>
          <a:p>
            <a:pPr marL="285750" indent="-285750">
              <a:lnSpc>
                <a:spcPct val="114000"/>
              </a:lnSpc>
              <a:spcAft>
                <a:spcPts val="1200"/>
              </a:spcAft>
              <a:buFont typeface="Arial" panose="020B0604020202020204" pitchFamily="34" charset="0"/>
              <a:buChar char="•"/>
              <a:defRPr/>
            </a:pPr>
            <a:r>
              <a:rPr lang="en-US" sz="1600" dirty="0">
                <a:solidFill>
                  <a:schemeClr val="tx1"/>
                </a:solidFill>
              </a:rPr>
              <a:t>Lower birth weights </a:t>
            </a:r>
          </a:p>
          <a:p>
            <a:pPr marL="285750" indent="-285750">
              <a:lnSpc>
                <a:spcPct val="114000"/>
              </a:lnSpc>
              <a:spcAft>
                <a:spcPts val="1200"/>
              </a:spcAft>
              <a:buFont typeface="Arial" panose="020B0604020202020204" pitchFamily="34" charset="0"/>
              <a:buChar char="•"/>
              <a:defRPr/>
            </a:pPr>
            <a:r>
              <a:rPr lang="en-US" sz="1600" dirty="0">
                <a:solidFill>
                  <a:schemeClr val="tx1"/>
                </a:solidFill>
              </a:rPr>
              <a:t>More likely to have moderate to severe acute or chronic health problems</a:t>
            </a:r>
          </a:p>
          <a:p>
            <a:pPr marL="285750" indent="-285750">
              <a:lnSpc>
                <a:spcPct val="114000"/>
              </a:lnSpc>
              <a:spcAft>
                <a:spcPts val="1200"/>
              </a:spcAft>
              <a:buFont typeface="Arial" panose="020B0604020202020204" pitchFamily="34" charset="0"/>
              <a:buChar char="•"/>
              <a:defRPr/>
            </a:pPr>
            <a:r>
              <a:rPr lang="en-US" sz="1600" dirty="0">
                <a:solidFill>
                  <a:schemeClr val="tx1"/>
                </a:solidFill>
              </a:rPr>
              <a:t>Three times the rate of emotional and behavioral problems</a:t>
            </a:r>
          </a:p>
          <a:p>
            <a:pPr marL="285750" indent="-285750">
              <a:lnSpc>
                <a:spcPct val="114000"/>
              </a:lnSpc>
              <a:spcAft>
                <a:spcPts val="1200"/>
              </a:spcAft>
              <a:buFont typeface="Arial" panose="020B0604020202020204" pitchFamily="34" charset="0"/>
              <a:buChar char="•"/>
              <a:defRPr/>
            </a:pPr>
            <a:r>
              <a:rPr lang="en-US" sz="1600" dirty="0">
                <a:solidFill>
                  <a:schemeClr val="tx1"/>
                </a:solidFill>
              </a:rPr>
              <a:t>Four times the rate of developmental delays</a:t>
            </a:r>
          </a:p>
          <a:p>
            <a:pPr marL="285750" indent="-285750">
              <a:lnSpc>
                <a:spcPct val="114000"/>
              </a:lnSpc>
              <a:spcAft>
                <a:spcPts val="1200"/>
              </a:spcAft>
              <a:buFont typeface="Arial" panose="020B0604020202020204" pitchFamily="34" charset="0"/>
              <a:buChar char="•"/>
              <a:defRPr/>
            </a:pPr>
            <a:r>
              <a:rPr lang="en-US" sz="1600" dirty="0">
                <a:solidFill>
                  <a:schemeClr val="tx1"/>
                </a:solidFill>
              </a:rPr>
              <a:t>Twice as likely to go hungry</a:t>
            </a:r>
          </a:p>
          <a:p>
            <a:pPr marL="285750" indent="-285750">
              <a:lnSpc>
                <a:spcPct val="114000"/>
              </a:lnSpc>
              <a:spcAft>
                <a:spcPts val="1200"/>
              </a:spcAft>
              <a:buFont typeface="Arial" panose="020B0604020202020204" pitchFamily="34" charset="0"/>
              <a:buChar char="•"/>
              <a:defRPr/>
            </a:pPr>
            <a:r>
              <a:rPr lang="en-US" sz="1600" dirty="0">
                <a:solidFill>
                  <a:schemeClr val="tx1"/>
                </a:solidFill>
              </a:rPr>
              <a:t>Twice as likely as others to repeat a school grade, be expelled or suspended, or drop out of high school</a:t>
            </a:r>
          </a:p>
          <a:p>
            <a:pPr marL="285750" indent="-285750">
              <a:lnSpc>
                <a:spcPct val="114000"/>
              </a:lnSpc>
              <a:spcAft>
                <a:spcPts val="1200"/>
              </a:spcAft>
              <a:buFont typeface="Arial" panose="020B0604020202020204" pitchFamily="34" charset="0"/>
              <a:buChar char="•"/>
              <a:defRPr/>
            </a:pPr>
            <a:r>
              <a:rPr lang="en-US" sz="1600" dirty="0">
                <a:solidFill>
                  <a:schemeClr val="tx1"/>
                </a:solidFill>
              </a:rPr>
              <a:t>More likely to experience a traumatic event</a:t>
            </a:r>
          </a:p>
          <a:p>
            <a:pPr marL="285750" indent="-285750">
              <a:lnSpc>
                <a:spcPct val="114000"/>
              </a:lnSpc>
              <a:spcAft>
                <a:spcPts val="1200"/>
              </a:spcAft>
              <a:buFont typeface="Arial" panose="020B0604020202020204" pitchFamily="34" charset="0"/>
              <a:buChar char="•"/>
              <a:defRPr/>
            </a:pPr>
            <a:r>
              <a:rPr lang="en-US" sz="1600" dirty="0">
                <a:solidFill>
                  <a:schemeClr val="tx1"/>
                </a:solidFill>
              </a:rPr>
              <a:t>Compromised brain development</a:t>
            </a:r>
          </a:p>
          <a:p>
            <a:endParaRPr lang="en-US" dirty="0"/>
          </a:p>
        </p:txBody>
      </p:sp>
      <p:sp>
        <p:nvSpPr>
          <p:cNvPr id="4" name="Slide Number Placeholder 3"/>
          <p:cNvSpPr>
            <a:spLocks noGrp="1"/>
          </p:cNvSpPr>
          <p:nvPr>
            <p:ph type="sldNum" sz="quarter" idx="4"/>
          </p:nvPr>
        </p:nvSpPr>
        <p:spPr/>
        <p:txBody>
          <a:bodyPr/>
          <a:lstStyle/>
          <a:p>
            <a:fld id="{600BAA8B-998A-4793-9AB8-94EE2C3B2243}" type="slidenum">
              <a:rPr lang="en-US" smtClean="0"/>
              <a:pPr/>
              <a:t>11</a:t>
            </a:fld>
            <a:endParaRPr lang="en-US" dirty="0"/>
          </a:p>
        </p:txBody>
      </p:sp>
    </p:spTree>
    <p:extLst>
      <p:ext uri="{BB962C8B-B14F-4D97-AF65-F5344CB8AC3E}">
        <p14:creationId xmlns:p14="http://schemas.microsoft.com/office/powerpoint/2010/main" val="793398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 we know, The early years matter!</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defRPr/>
            </a:pPr>
            <a:r>
              <a:rPr lang="en-US" dirty="0">
                <a:solidFill>
                  <a:schemeClr val="tx1"/>
                </a:solidFill>
              </a:rPr>
              <a:t>The first three years represent the most critical period of development </a:t>
            </a:r>
          </a:p>
          <a:p>
            <a:pPr marL="342900" indent="-342900">
              <a:buFont typeface="Arial" panose="020B0604020202020204" pitchFamily="34" charset="0"/>
              <a:buChar char="•"/>
              <a:defRPr/>
            </a:pPr>
            <a:r>
              <a:rPr lang="en-US" dirty="0">
                <a:solidFill>
                  <a:schemeClr val="tx1"/>
                </a:solidFill>
              </a:rPr>
              <a:t>Relationships, experiences, and environments shape development</a:t>
            </a:r>
          </a:p>
          <a:p>
            <a:pPr marL="342900" indent="-342900">
              <a:buFont typeface="Arial" panose="020B0604020202020204" pitchFamily="34" charset="0"/>
              <a:buChar char="•"/>
              <a:defRPr/>
            </a:pPr>
            <a:r>
              <a:rPr lang="en-US" dirty="0">
                <a:solidFill>
                  <a:schemeClr val="tx1"/>
                </a:solidFill>
              </a:rPr>
              <a:t>Early experiences lay the foundation for later success…or challenges</a:t>
            </a:r>
          </a:p>
          <a:p>
            <a:endParaRPr lang="en-US" dirty="0"/>
          </a:p>
        </p:txBody>
      </p:sp>
      <p:sp>
        <p:nvSpPr>
          <p:cNvPr id="4" name="Slide Number Placeholder 3"/>
          <p:cNvSpPr>
            <a:spLocks noGrp="1"/>
          </p:cNvSpPr>
          <p:nvPr>
            <p:ph type="sldNum" sz="quarter" idx="4"/>
          </p:nvPr>
        </p:nvSpPr>
        <p:spPr/>
        <p:txBody>
          <a:bodyPr/>
          <a:lstStyle/>
          <a:p>
            <a:fld id="{600BAA8B-998A-4793-9AB8-94EE2C3B2243}" type="slidenum">
              <a:rPr lang="en-US" smtClean="0"/>
              <a:pPr/>
              <a:t>12</a:t>
            </a:fld>
            <a:endParaRPr lang="en-US" dirty="0"/>
          </a:p>
        </p:txBody>
      </p:sp>
    </p:spTree>
    <p:extLst>
      <p:ext uri="{BB962C8B-B14F-4D97-AF65-F5344CB8AC3E}">
        <p14:creationId xmlns:p14="http://schemas.microsoft.com/office/powerpoint/2010/main" val="483694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925" y="146049"/>
            <a:ext cx="8763000" cy="583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TextBox 3"/>
          <p:cNvSpPr txBox="1">
            <a:spLocks noChangeArrowheads="1"/>
          </p:cNvSpPr>
          <p:nvPr/>
        </p:nvSpPr>
        <p:spPr bwMode="auto">
          <a:xfrm>
            <a:off x="1231900" y="6070600"/>
            <a:ext cx="66230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1800"/>
              </a:spcAft>
              <a:buClr>
                <a:schemeClr val="tx1"/>
              </a:buClr>
              <a:buFont typeface="Arial" panose="020B0604020202020204" pitchFamily="34" charset="0"/>
              <a:buChar char="•"/>
              <a:defRPr sz="3200">
                <a:solidFill>
                  <a:schemeClr val="tx1"/>
                </a:solidFill>
                <a:latin typeface="Open Sans" pitchFamily="34" charset="0"/>
              </a:defRPr>
            </a:lvl1pPr>
            <a:lvl2pPr marL="742950" indent="-285750">
              <a:spcAft>
                <a:spcPts val="1800"/>
              </a:spcAft>
              <a:buClr>
                <a:schemeClr val="tx1"/>
              </a:buClr>
              <a:buFont typeface="Arial" panose="020B0604020202020204" pitchFamily="34" charset="0"/>
              <a:buChar char="–"/>
              <a:defRPr sz="2800">
                <a:solidFill>
                  <a:schemeClr val="tx1"/>
                </a:solidFill>
                <a:latin typeface="Open Sans" pitchFamily="34" charset="0"/>
              </a:defRPr>
            </a:lvl2pPr>
            <a:lvl3pPr marL="1143000" indent="-228600">
              <a:spcAft>
                <a:spcPts val="1800"/>
              </a:spcAft>
              <a:buClr>
                <a:schemeClr val="tx1"/>
              </a:buClr>
              <a:buFont typeface="Arial" panose="020B0604020202020204" pitchFamily="34" charset="0"/>
              <a:buChar char="•"/>
              <a:defRPr sz="2400">
                <a:solidFill>
                  <a:schemeClr val="tx1"/>
                </a:solidFill>
                <a:latin typeface="Open Sans" pitchFamily="34" charset="0"/>
              </a:defRPr>
            </a:lvl3pPr>
            <a:lvl4pPr marL="1600200" indent="-228600">
              <a:spcBef>
                <a:spcPct val="20000"/>
              </a:spcBef>
              <a:buFont typeface="Arial" panose="020B0604020202020204" pitchFamily="34" charset="0"/>
              <a:buChar char="–"/>
              <a:defRPr sz="2000">
                <a:solidFill>
                  <a:schemeClr val="tx1"/>
                </a:solidFill>
                <a:latin typeface="Open Sans" pitchFamily="34" charset="0"/>
              </a:defRPr>
            </a:lvl4pPr>
            <a:lvl5pPr marL="2057400" indent="-228600">
              <a:spcBef>
                <a:spcPct val="20000"/>
              </a:spcBef>
              <a:buFont typeface="Arial" panose="020B0604020202020204" pitchFamily="34" charset="0"/>
              <a:buChar char="»"/>
              <a:defRPr sz="2000">
                <a:solidFill>
                  <a:schemeClr val="tx1"/>
                </a:solidFill>
                <a:latin typeface="Open Sans"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itchFamily="34" charset="0"/>
              </a:defRPr>
            </a:lvl9pPr>
          </a:lstStyle>
          <a:p>
            <a:pPr eaLnBrk="1" hangingPunct="1">
              <a:spcAft>
                <a:spcPct val="0"/>
              </a:spcAft>
              <a:buClrTx/>
              <a:buFontTx/>
              <a:buNone/>
            </a:pPr>
            <a:r>
              <a:rPr lang="en-US" altLang="en-US" sz="1200" dirty="0">
                <a:solidFill>
                  <a:srgbClr val="39207C"/>
                </a:solidFill>
                <a:latin typeface="Open Sans Light" pitchFamily="34" charset="0"/>
                <a:ea typeface="Open Sans Light" pitchFamily="34" charset="0"/>
                <a:cs typeface="Open Sans Light" pitchFamily="34" charset="0"/>
              </a:rPr>
              <a:t>“Trying to Live, Trying to Learn” Denver Post, http://extras.denverpost.com/homelessstudents/</a:t>
            </a:r>
          </a:p>
        </p:txBody>
      </p:sp>
    </p:spTree>
    <p:extLst>
      <p:ext uri="{BB962C8B-B14F-4D97-AF65-F5344CB8AC3E}">
        <p14:creationId xmlns:p14="http://schemas.microsoft.com/office/powerpoint/2010/main" val="29394051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13" y="-17463"/>
            <a:ext cx="9144001" cy="608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TextBox 2"/>
          <p:cNvSpPr txBox="1">
            <a:spLocks noChangeArrowheads="1"/>
          </p:cNvSpPr>
          <p:nvPr/>
        </p:nvSpPr>
        <p:spPr bwMode="auto">
          <a:xfrm>
            <a:off x="1249362" y="6238875"/>
            <a:ext cx="66230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1800"/>
              </a:spcAft>
              <a:buClr>
                <a:schemeClr val="tx1"/>
              </a:buClr>
              <a:buFont typeface="Arial" panose="020B0604020202020204" pitchFamily="34" charset="0"/>
              <a:buChar char="•"/>
              <a:defRPr sz="3200">
                <a:solidFill>
                  <a:schemeClr val="tx1"/>
                </a:solidFill>
                <a:latin typeface="Open Sans" pitchFamily="34" charset="0"/>
              </a:defRPr>
            </a:lvl1pPr>
            <a:lvl2pPr marL="742950" indent="-285750">
              <a:spcAft>
                <a:spcPts val="1800"/>
              </a:spcAft>
              <a:buClr>
                <a:schemeClr val="tx1"/>
              </a:buClr>
              <a:buFont typeface="Arial" panose="020B0604020202020204" pitchFamily="34" charset="0"/>
              <a:buChar char="–"/>
              <a:defRPr sz="2800">
                <a:solidFill>
                  <a:schemeClr val="tx1"/>
                </a:solidFill>
                <a:latin typeface="Open Sans" pitchFamily="34" charset="0"/>
              </a:defRPr>
            </a:lvl2pPr>
            <a:lvl3pPr marL="1143000" indent="-228600">
              <a:spcAft>
                <a:spcPts val="1800"/>
              </a:spcAft>
              <a:buClr>
                <a:schemeClr val="tx1"/>
              </a:buClr>
              <a:buFont typeface="Arial" panose="020B0604020202020204" pitchFamily="34" charset="0"/>
              <a:buChar char="•"/>
              <a:defRPr sz="2400">
                <a:solidFill>
                  <a:schemeClr val="tx1"/>
                </a:solidFill>
                <a:latin typeface="Open Sans" pitchFamily="34" charset="0"/>
              </a:defRPr>
            </a:lvl3pPr>
            <a:lvl4pPr marL="1600200" indent="-228600">
              <a:spcBef>
                <a:spcPct val="20000"/>
              </a:spcBef>
              <a:buFont typeface="Arial" panose="020B0604020202020204" pitchFamily="34" charset="0"/>
              <a:buChar char="–"/>
              <a:defRPr sz="2000">
                <a:solidFill>
                  <a:schemeClr val="tx1"/>
                </a:solidFill>
                <a:latin typeface="Open Sans" pitchFamily="34" charset="0"/>
              </a:defRPr>
            </a:lvl4pPr>
            <a:lvl5pPr marL="2057400" indent="-228600">
              <a:spcBef>
                <a:spcPct val="20000"/>
              </a:spcBef>
              <a:buFont typeface="Arial" panose="020B0604020202020204" pitchFamily="34" charset="0"/>
              <a:buChar char="»"/>
              <a:defRPr sz="2000">
                <a:solidFill>
                  <a:schemeClr val="tx1"/>
                </a:solidFill>
                <a:latin typeface="Open Sans"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itchFamily="34" charset="0"/>
              </a:defRPr>
            </a:lvl9pPr>
          </a:lstStyle>
          <a:p>
            <a:pPr eaLnBrk="1" hangingPunct="1">
              <a:spcAft>
                <a:spcPct val="0"/>
              </a:spcAft>
              <a:buClrTx/>
              <a:buFontTx/>
              <a:buNone/>
            </a:pPr>
            <a:r>
              <a:rPr lang="en-US" altLang="en-US" sz="1200" dirty="0">
                <a:solidFill>
                  <a:srgbClr val="39207C"/>
                </a:solidFill>
                <a:latin typeface="Open Sans Light" pitchFamily="34" charset="0"/>
                <a:ea typeface="Open Sans Light" pitchFamily="34" charset="0"/>
                <a:cs typeface="Open Sans Light" pitchFamily="34" charset="0"/>
              </a:rPr>
              <a:t>“Trying to Live, Trying to Learn” Denver Post, http://extras.denverpost.com/homelessstudents/</a:t>
            </a:r>
          </a:p>
        </p:txBody>
      </p:sp>
    </p:spTree>
    <p:extLst>
      <p:ext uri="{BB962C8B-B14F-4D97-AF65-F5344CB8AC3E}">
        <p14:creationId xmlns:p14="http://schemas.microsoft.com/office/powerpoint/2010/main" val="6821474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Diagram 22"/>
          <p:cNvGraphicFramePr/>
          <p:nvPr/>
        </p:nvGraphicFramePr>
        <p:xfrm>
          <a:off x="152400" y="-477078"/>
          <a:ext cx="8847667" cy="73350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66050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5"/>
          <p:cNvSpPr>
            <a:spLocks noGrp="1"/>
          </p:cNvSpPr>
          <p:nvPr>
            <p:ph type="title" idx="4294967295"/>
          </p:nvPr>
        </p:nvSpPr>
        <p:spPr>
          <a:xfrm>
            <a:off x="838200" y="1447800"/>
            <a:ext cx="7391400" cy="3078163"/>
          </a:xfrm>
        </p:spPr>
        <p:txBody>
          <a:bodyPr/>
          <a:lstStyle/>
          <a:p>
            <a:pPr algn="ctr"/>
            <a:r>
              <a:rPr lang="en-US" altLang="en-US" sz="3600" b="1" dirty="0" smtClean="0">
                <a:solidFill>
                  <a:schemeClr val="accent1"/>
                </a:solidFill>
              </a:rPr>
              <a:t>What do you think the role of early care and education is here?</a:t>
            </a:r>
          </a:p>
        </p:txBody>
      </p:sp>
    </p:spTree>
    <p:extLst>
      <p:ext uri="{BB962C8B-B14F-4D97-AF65-F5344CB8AC3E}">
        <p14:creationId xmlns:p14="http://schemas.microsoft.com/office/powerpoint/2010/main" val="2160100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lstStyle/>
          <a:p>
            <a:pPr marL="285750" indent="-285750">
              <a:buFont typeface="Arial" panose="020B0604020202020204" pitchFamily="34" charset="0"/>
              <a:buChar char="•"/>
              <a:defRPr/>
            </a:pPr>
            <a:r>
              <a:rPr lang="en-US" sz="1800" dirty="0"/>
              <a:t>Developmentally stimulating and supportive environment for children</a:t>
            </a:r>
          </a:p>
          <a:p>
            <a:pPr marL="285750" indent="-285750">
              <a:buFont typeface="Arial" panose="020B0604020202020204" pitchFamily="34" charset="0"/>
              <a:buChar char="•"/>
              <a:defRPr/>
            </a:pPr>
            <a:r>
              <a:rPr lang="en-US" sz="1800" dirty="0"/>
              <a:t>Healthy meals</a:t>
            </a:r>
          </a:p>
          <a:p>
            <a:pPr marL="285750" indent="-285750">
              <a:buFont typeface="Arial" panose="020B0604020202020204" pitchFamily="34" charset="0"/>
              <a:buChar char="•"/>
              <a:defRPr/>
            </a:pPr>
            <a:r>
              <a:rPr lang="en-US" sz="1800" dirty="0"/>
              <a:t>Build resilience and strengths in children and caregivers</a:t>
            </a:r>
          </a:p>
          <a:p>
            <a:pPr marL="285750" indent="-285750">
              <a:buFont typeface="Arial" panose="020B0604020202020204" pitchFamily="34" charset="0"/>
              <a:buChar char="•"/>
              <a:defRPr/>
            </a:pPr>
            <a:r>
              <a:rPr lang="en-US" sz="1800" dirty="0"/>
              <a:t>Protect and support brain development during critical period</a:t>
            </a:r>
          </a:p>
          <a:p>
            <a:pPr marL="285750" indent="-285750">
              <a:buFont typeface="Arial" panose="020B0604020202020204" pitchFamily="34" charset="0"/>
              <a:buChar char="•"/>
              <a:defRPr/>
            </a:pPr>
            <a:r>
              <a:rPr lang="en-US" sz="1800" dirty="0"/>
              <a:t>Protect and support health</a:t>
            </a:r>
          </a:p>
          <a:p>
            <a:pPr marL="285750" indent="-285750">
              <a:buFont typeface="Arial" panose="020B0604020202020204" pitchFamily="34" charset="0"/>
              <a:buChar char="•"/>
              <a:defRPr/>
            </a:pPr>
            <a:r>
              <a:rPr lang="en-US" sz="1800" dirty="0"/>
              <a:t>Comprehensive supports for parents and caregivers</a:t>
            </a:r>
          </a:p>
          <a:p>
            <a:endParaRPr lang="en-US" dirty="0"/>
          </a:p>
        </p:txBody>
      </p:sp>
      <p:sp>
        <p:nvSpPr>
          <p:cNvPr id="5" name="Title 4"/>
          <p:cNvSpPr>
            <a:spLocks noGrp="1"/>
          </p:cNvSpPr>
          <p:nvPr>
            <p:ph type="title"/>
          </p:nvPr>
        </p:nvSpPr>
        <p:spPr/>
        <p:txBody>
          <a:bodyPr/>
          <a:lstStyle/>
          <a:p>
            <a:r>
              <a:rPr lang="en-US" sz="2000" dirty="0" smtClean="0"/>
              <a:t>High-quality early care and education makes the difference!</a:t>
            </a:r>
            <a:endParaRPr lang="en-US" sz="2000" dirty="0"/>
          </a:p>
        </p:txBody>
      </p:sp>
      <p:sp>
        <p:nvSpPr>
          <p:cNvPr id="7" name="Content Placeholder 6"/>
          <p:cNvSpPr>
            <a:spLocks noGrp="1"/>
          </p:cNvSpPr>
          <p:nvPr>
            <p:ph sz="half" idx="13"/>
          </p:nvPr>
        </p:nvSpPr>
        <p:spPr/>
        <p:txBody>
          <a:bodyPr/>
          <a:lstStyle/>
          <a:p>
            <a:pPr marL="285750" indent="-285750">
              <a:buFont typeface="Arial" panose="020B0604020202020204" pitchFamily="34" charset="0"/>
              <a:buChar char="•"/>
              <a:defRPr/>
            </a:pPr>
            <a:r>
              <a:rPr lang="en-US" sz="1800" dirty="0"/>
              <a:t>Sense of normalcy</a:t>
            </a:r>
          </a:p>
          <a:p>
            <a:pPr marL="285750" indent="-285750">
              <a:buFont typeface="Arial" panose="020B0604020202020204" pitchFamily="34" charset="0"/>
              <a:buChar char="•"/>
              <a:defRPr/>
            </a:pPr>
            <a:r>
              <a:rPr lang="en-US" sz="1800" dirty="0"/>
              <a:t>Stability and routines</a:t>
            </a:r>
          </a:p>
          <a:p>
            <a:pPr marL="285750" indent="-285750">
              <a:buFont typeface="Arial" panose="020B0604020202020204" pitchFamily="34" charset="0"/>
              <a:buChar char="•"/>
              <a:defRPr/>
            </a:pPr>
            <a:r>
              <a:rPr lang="en-US" sz="1800" dirty="0"/>
              <a:t>Positive relationships</a:t>
            </a:r>
          </a:p>
          <a:p>
            <a:pPr marL="285750" indent="-285750">
              <a:buFont typeface="Arial" panose="020B0604020202020204" pitchFamily="34" charset="0"/>
              <a:buChar char="•"/>
              <a:defRPr/>
            </a:pPr>
            <a:r>
              <a:rPr lang="en-US" sz="1800" dirty="0"/>
              <a:t>End homelessness!</a:t>
            </a:r>
          </a:p>
          <a:p>
            <a:pPr marL="285750" indent="-285750">
              <a:buFont typeface="Arial" panose="020B0604020202020204" pitchFamily="34" charset="0"/>
              <a:buChar char="•"/>
              <a:defRPr/>
            </a:pPr>
            <a:r>
              <a:rPr lang="en-US" sz="1800" dirty="0"/>
              <a:t>Support parents in addressing health, mental heath, other needs that contribute to persistent homelessness</a:t>
            </a:r>
          </a:p>
          <a:p>
            <a:pPr marL="285750" indent="-285750">
              <a:buFont typeface="Arial" panose="020B0604020202020204" pitchFamily="34" charset="0"/>
              <a:buChar char="•"/>
              <a:defRPr/>
            </a:pPr>
            <a:r>
              <a:rPr lang="en-US" sz="1800" dirty="0"/>
              <a:t>Support parents in finding employment or furthering education</a:t>
            </a:r>
          </a:p>
          <a:p>
            <a:pPr marL="285750" indent="-285750">
              <a:buFont typeface="Arial" panose="020B0604020202020204" pitchFamily="34" charset="0"/>
              <a:buChar char="•"/>
              <a:defRPr/>
            </a:pPr>
            <a:r>
              <a:rPr lang="en-US" sz="1800" dirty="0"/>
              <a:t>Support families in finding safe, stable housing</a:t>
            </a:r>
          </a:p>
        </p:txBody>
      </p:sp>
      <p:sp>
        <p:nvSpPr>
          <p:cNvPr id="2" name="Slide Number Placeholder 1"/>
          <p:cNvSpPr>
            <a:spLocks noGrp="1"/>
          </p:cNvSpPr>
          <p:nvPr>
            <p:ph type="sldNum" sz="quarter" idx="4"/>
          </p:nvPr>
        </p:nvSpPr>
        <p:spPr/>
        <p:txBody>
          <a:bodyPr/>
          <a:lstStyle/>
          <a:p>
            <a:fld id="{600BAA8B-998A-4793-9AB8-94EE2C3B2243}" type="slidenum">
              <a:rPr lang="en-US" smtClean="0"/>
              <a:pPr/>
              <a:t>17</a:t>
            </a:fld>
            <a:endParaRPr lang="en-US" dirty="0"/>
          </a:p>
        </p:txBody>
      </p:sp>
    </p:spTree>
    <p:extLst>
      <p:ext uri="{BB962C8B-B14F-4D97-AF65-F5344CB8AC3E}">
        <p14:creationId xmlns:p14="http://schemas.microsoft.com/office/powerpoint/2010/main" val="928751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idx="4294967295"/>
          </p:nvPr>
        </p:nvSpPr>
        <p:spPr>
          <a:xfrm>
            <a:off x="1011238" y="2828925"/>
            <a:ext cx="7391400" cy="639763"/>
          </a:xfrm>
        </p:spPr>
        <p:txBody>
          <a:bodyPr>
            <a:normAutofit fontScale="90000"/>
          </a:bodyPr>
          <a:lstStyle/>
          <a:p>
            <a:pPr eaLnBrk="1" hangingPunct="1"/>
            <a:r>
              <a:rPr lang="en-US" altLang="en-US" sz="2800" b="1" smtClean="0">
                <a:solidFill>
                  <a:schemeClr val="accent1"/>
                </a:solidFill>
              </a:rPr>
              <a:t>Access to early care and education for homeless children means the difference between spending your day here…</a:t>
            </a:r>
          </a:p>
        </p:txBody>
      </p:sp>
    </p:spTree>
    <p:extLst>
      <p:ext uri="{BB962C8B-B14F-4D97-AF65-F5344CB8AC3E}">
        <p14:creationId xmlns:p14="http://schemas.microsoft.com/office/powerpoint/2010/main" val="41125732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875"/>
            <a:ext cx="9115425" cy="608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63846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Agenda</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smtClean="0"/>
              <a:t>Welcome and Connections Activity</a:t>
            </a:r>
          </a:p>
          <a:p>
            <a:pPr marL="342900" indent="-342900">
              <a:buFont typeface="Arial" panose="020B0604020202020204" pitchFamily="34" charset="0"/>
              <a:buChar char="•"/>
            </a:pPr>
            <a:r>
              <a:rPr lang="en-US" dirty="0" smtClean="0"/>
              <a:t>CDE Strategic Plan</a:t>
            </a:r>
          </a:p>
          <a:p>
            <a:pPr marL="342900" indent="-342900">
              <a:buFont typeface="Arial" panose="020B0604020202020204" pitchFamily="34" charset="0"/>
              <a:buChar char="•"/>
            </a:pPr>
            <a:r>
              <a:rPr lang="en-US" dirty="0" smtClean="0"/>
              <a:t>Education Milestones Activity</a:t>
            </a:r>
          </a:p>
          <a:p>
            <a:pPr marL="342900" indent="-342900">
              <a:buFont typeface="Arial" panose="020B0604020202020204" pitchFamily="34" charset="0"/>
              <a:buChar char="•"/>
            </a:pPr>
            <a:r>
              <a:rPr lang="en-US" dirty="0" smtClean="0"/>
              <a:t>The Importance of Early Childhood Education</a:t>
            </a:r>
          </a:p>
          <a:p>
            <a:pPr marL="342900" indent="-342900">
              <a:buFont typeface="Arial" panose="020B0604020202020204" pitchFamily="34" charset="0"/>
              <a:buChar char="•"/>
            </a:pPr>
            <a:r>
              <a:rPr lang="en-US" dirty="0" smtClean="0"/>
              <a:t>Lunch on your own</a:t>
            </a:r>
          </a:p>
          <a:p>
            <a:pPr marL="342900" indent="-342900">
              <a:buFont typeface="Arial" panose="020B0604020202020204" pitchFamily="34" charset="0"/>
              <a:buChar char="•"/>
            </a:pPr>
            <a:r>
              <a:rPr lang="en-US" dirty="0" smtClean="0"/>
              <a:t>Unaccompanied Youth</a:t>
            </a:r>
          </a:p>
          <a:p>
            <a:pPr marL="342900" indent="-342900">
              <a:buFont typeface="Arial" panose="020B0604020202020204" pitchFamily="34" charset="0"/>
              <a:buChar char="•"/>
            </a:pPr>
            <a:r>
              <a:rPr lang="en-US" dirty="0" smtClean="0"/>
              <a:t>Wrap-up</a:t>
            </a:r>
            <a:endParaRPr lang="en-US" dirty="0"/>
          </a:p>
        </p:txBody>
      </p:sp>
      <p:sp>
        <p:nvSpPr>
          <p:cNvPr id="4" name="Slide Number Placeholder 3"/>
          <p:cNvSpPr>
            <a:spLocks noGrp="1"/>
          </p:cNvSpPr>
          <p:nvPr>
            <p:ph type="sldNum" sz="quarter" idx="4"/>
          </p:nvPr>
        </p:nvSpPr>
        <p:spPr/>
        <p:txBody>
          <a:bodyPr/>
          <a:lstStyle/>
          <a:p>
            <a:fld id="{600BAA8B-998A-4793-9AB8-94EE2C3B2243}" type="slidenum">
              <a:rPr lang="en-US" smtClean="0"/>
              <a:pPr/>
              <a:t>2</a:t>
            </a:fld>
            <a:endParaRPr lang="en-US" dirty="0"/>
          </a:p>
        </p:txBody>
      </p:sp>
    </p:spTree>
    <p:extLst>
      <p:ext uri="{BB962C8B-B14F-4D97-AF65-F5344CB8AC3E}">
        <p14:creationId xmlns:p14="http://schemas.microsoft.com/office/powerpoint/2010/main" val="36407712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idx="4294967295"/>
          </p:nvPr>
        </p:nvSpPr>
        <p:spPr>
          <a:xfrm>
            <a:off x="1138238" y="2954338"/>
            <a:ext cx="7391400" cy="639762"/>
          </a:xfrm>
        </p:spPr>
        <p:txBody>
          <a:bodyPr/>
          <a:lstStyle/>
          <a:p>
            <a:pPr algn="ctr" eaLnBrk="1" hangingPunct="1"/>
            <a:r>
              <a:rPr lang="en-US" altLang="en-US" sz="2800" b="1" smtClean="0">
                <a:solidFill>
                  <a:schemeClr val="accent1"/>
                </a:solidFill>
              </a:rPr>
              <a:t>Or here…</a:t>
            </a:r>
          </a:p>
        </p:txBody>
      </p:sp>
    </p:spTree>
    <p:extLst>
      <p:ext uri="{BB962C8B-B14F-4D97-AF65-F5344CB8AC3E}">
        <p14:creationId xmlns:p14="http://schemas.microsoft.com/office/powerpoint/2010/main" val="37757086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9093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TextBox 2"/>
          <p:cNvSpPr txBox="1">
            <a:spLocks noChangeArrowheads="1"/>
          </p:cNvSpPr>
          <p:nvPr/>
        </p:nvSpPr>
        <p:spPr bwMode="auto">
          <a:xfrm>
            <a:off x="76200" y="5638800"/>
            <a:ext cx="76962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1800"/>
              </a:spcAft>
              <a:buClr>
                <a:schemeClr val="tx1"/>
              </a:buClr>
              <a:buFont typeface="Arial" panose="020B0604020202020204" pitchFamily="34" charset="0"/>
              <a:buChar char="•"/>
              <a:defRPr sz="3200">
                <a:solidFill>
                  <a:schemeClr val="tx1"/>
                </a:solidFill>
                <a:latin typeface="Open Sans" pitchFamily="34" charset="0"/>
              </a:defRPr>
            </a:lvl1pPr>
            <a:lvl2pPr marL="742950" indent="-285750">
              <a:spcAft>
                <a:spcPts val="1800"/>
              </a:spcAft>
              <a:buClr>
                <a:schemeClr val="tx1"/>
              </a:buClr>
              <a:buFont typeface="Arial" panose="020B0604020202020204" pitchFamily="34" charset="0"/>
              <a:buChar char="–"/>
              <a:defRPr sz="2800">
                <a:solidFill>
                  <a:schemeClr val="tx1"/>
                </a:solidFill>
                <a:latin typeface="Open Sans" pitchFamily="34" charset="0"/>
              </a:defRPr>
            </a:lvl2pPr>
            <a:lvl3pPr marL="1143000" indent="-228600">
              <a:spcAft>
                <a:spcPts val="1800"/>
              </a:spcAft>
              <a:buClr>
                <a:schemeClr val="tx1"/>
              </a:buClr>
              <a:buFont typeface="Arial" panose="020B0604020202020204" pitchFamily="34" charset="0"/>
              <a:buChar char="•"/>
              <a:defRPr sz="2400">
                <a:solidFill>
                  <a:schemeClr val="tx1"/>
                </a:solidFill>
                <a:latin typeface="Open Sans" pitchFamily="34" charset="0"/>
              </a:defRPr>
            </a:lvl3pPr>
            <a:lvl4pPr marL="1600200" indent="-228600">
              <a:spcBef>
                <a:spcPct val="20000"/>
              </a:spcBef>
              <a:buFont typeface="Arial" panose="020B0604020202020204" pitchFamily="34" charset="0"/>
              <a:buChar char="–"/>
              <a:defRPr sz="2000">
                <a:solidFill>
                  <a:schemeClr val="tx1"/>
                </a:solidFill>
                <a:latin typeface="Open Sans" pitchFamily="34" charset="0"/>
              </a:defRPr>
            </a:lvl4pPr>
            <a:lvl5pPr marL="2057400" indent="-228600">
              <a:spcBef>
                <a:spcPct val="20000"/>
              </a:spcBef>
              <a:buFont typeface="Arial" panose="020B0604020202020204" pitchFamily="34" charset="0"/>
              <a:buChar char="»"/>
              <a:defRPr sz="2000">
                <a:solidFill>
                  <a:schemeClr val="tx1"/>
                </a:solidFill>
                <a:latin typeface="Open Sans"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itchFamily="34" charset="0"/>
              </a:defRPr>
            </a:lvl9pPr>
          </a:lstStyle>
          <a:p>
            <a:pPr eaLnBrk="1" hangingPunct="1">
              <a:spcAft>
                <a:spcPct val="0"/>
              </a:spcAft>
              <a:buClrTx/>
              <a:buFontTx/>
              <a:buNone/>
            </a:pPr>
            <a:r>
              <a:rPr lang="en-US" altLang="en-US" sz="1100">
                <a:solidFill>
                  <a:srgbClr val="39207C"/>
                </a:solidFill>
                <a:latin typeface="Open Sans Light" pitchFamily="34" charset="0"/>
                <a:ea typeface="Open Sans Light" pitchFamily="34" charset="0"/>
                <a:cs typeface="Open Sans Light" pitchFamily="34" charset="0"/>
              </a:rPr>
              <a:t>“Homeless Babies and Toddlers Endure Tough, Long Days on San Diego Streets” KPBS, San Diego Rescue Mission, http://www.kpbs.org/news/2013/may/30/preschool-aged-homeless-children-endure-tough-time/</a:t>
            </a:r>
          </a:p>
        </p:txBody>
      </p:sp>
    </p:spTree>
    <p:extLst>
      <p:ext uri="{BB962C8B-B14F-4D97-AF65-F5344CB8AC3E}">
        <p14:creationId xmlns:p14="http://schemas.microsoft.com/office/powerpoint/2010/main" val="32358356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idx="4294967295"/>
          </p:nvPr>
        </p:nvSpPr>
        <p:spPr>
          <a:xfrm>
            <a:off x="990600" y="2438400"/>
            <a:ext cx="7391400" cy="639763"/>
          </a:xfrm>
        </p:spPr>
        <p:txBody>
          <a:bodyPr>
            <a:normAutofit fontScale="90000"/>
          </a:bodyPr>
          <a:lstStyle/>
          <a:p>
            <a:pPr algn="ctr"/>
            <a:r>
              <a:rPr lang="en-US" altLang="en-US" sz="3600" b="1" dirty="0" smtClean="0">
                <a:solidFill>
                  <a:schemeClr val="accent1"/>
                </a:solidFill>
              </a:rPr>
              <a:t>Why aren’t we serving more </a:t>
            </a:r>
            <a:br>
              <a:rPr lang="en-US" altLang="en-US" sz="3600" b="1" dirty="0" smtClean="0">
                <a:solidFill>
                  <a:schemeClr val="accent1"/>
                </a:solidFill>
              </a:rPr>
            </a:br>
            <a:r>
              <a:rPr lang="en-US" altLang="en-US" sz="3600" b="1" dirty="0" smtClean="0">
                <a:solidFill>
                  <a:schemeClr val="accent1"/>
                </a:solidFill>
              </a:rPr>
              <a:t>children and families?</a:t>
            </a:r>
          </a:p>
        </p:txBody>
      </p:sp>
    </p:spTree>
    <p:extLst>
      <p:ext uri="{BB962C8B-B14F-4D97-AF65-F5344CB8AC3E}">
        <p14:creationId xmlns:p14="http://schemas.microsoft.com/office/powerpoint/2010/main" val="25557313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lstStyle/>
          <a:p>
            <a:pPr>
              <a:defRPr/>
            </a:pPr>
            <a:r>
              <a:rPr lang="en-US" sz="1800" dirty="0" smtClean="0">
                <a:cs typeface="Arial" pitchFamily="34" charset="0"/>
              </a:rPr>
              <a:t>       Families </a:t>
            </a:r>
            <a:r>
              <a:rPr lang="en-US" sz="1800" dirty="0">
                <a:cs typeface="Arial" pitchFamily="34" charset="0"/>
              </a:rPr>
              <a:t>are highly mobile</a:t>
            </a:r>
          </a:p>
          <a:p>
            <a:pPr>
              <a:defRPr/>
            </a:pPr>
            <a:r>
              <a:rPr lang="en-US" sz="1800" dirty="0" smtClean="0">
                <a:cs typeface="Arial" pitchFamily="34" charset="0"/>
              </a:rPr>
              <a:t>       Families </a:t>
            </a:r>
            <a:r>
              <a:rPr lang="en-US" sz="1800" dirty="0">
                <a:cs typeface="Arial" pitchFamily="34" charset="0"/>
              </a:rPr>
              <a:t>lack documentation required </a:t>
            </a:r>
            <a:r>
              <a:rPr lang="en-US" sz="1800" dirty="0" smtClean="0">
                <a:cs typeface="Arial" pitchFamily="34" charset="0"/>
              </a:rPr>
              <a:t>     to </a:t>
            </a:r>
            <a:r>
              <a:rPr lang="en-US" sz="1800" dirty="0">
                <a:cs typeface="Arial" pitchFamily="34" charset="0"/>
              </a:rPr>
              <a:t>apply/enroll (birth certificates, health records, etc.)</a:t>
            </a:r>
          </a:p>
          <a:p>
            <a:pPr>
              <a:defRPr/>
            </a:pPr>
            <a:r>
              <a:rPr lang="en-US" sz="1800" dirty="0" smtClean="0">
                <a:cs typeface="Arial" pitchFamily="34" charset="0"/>
              </a:rPr>
              <a:t>        Families </a:t>
            </a:r>
            <a:r>
              <a:rPr lang="en-US" sz="1800" dirty="0">
                <a:cs typeface="Arial" pitchFamily="34" charset="0"/>
              </a:rPr>
              <a:t>have chaotic lives</a:t>
            </a:r>
          </a:p>
          <a:p>
            <a:pPr>
              <a:defRPr/>
            </a:pPr>
            <a:r>
              <a:rPr lang="en-US" sz="1800" dirty="0" smtClean="0">
                <a:cs typeface="Arial" pitchFamily="34" charset="0"/>
              </a:rPr>
              <a:t>        Families </a:t>
            </a:r>
            <a:r>
              <a:rPr lang="en-US" sz="1800" dirty="0">
                <a:cs typeface="Arial" pitchFamily="34" charset="0"/>
              </a:rPr>
              <a:t>have histories of negative </a:t>
            </a:r>
            <a:r>
              <a:rPr lang="en-US" sz="1800" dirty="0" smtClean="0">
                <a:cs typeface="Arial" pitchFamily="34" charset="0"/>
              </a:rPr>
              <a:t> experiences </a:t>
            </a:r>
            <a:r>
              <a:rPr lang="en-US" sz="1800" dirty="0">
                <a:cs typeface="Arial" pitchFamily="34" charset="0"/>
              </a:rPr>
              <a:t>with service providers</a:t>
            </a:r>
          </a:p>
          <a:p>
            <a:pPr>
              <a:defRPr/>
            </a:pPr>
            <a:r>
              <a:rPr lang="en-US" sz="1800" dirty="0" smtClean="0">
                <a:cs typeface="Arial" pitchFamily="34" charset="0"/>
              </a:rPr>
              <a:t>        Families </a:t>
            </a:r>
            <a:r>
              <a:rPr lang="en-US" sz="1800" dirty="0">
                <a:cs typeface="Arial" pitchFamily="34" charset="0"/>
              </a:rPr>
              <a:t>don’t believe they are eligible or don’t’ know about available programs</a:t>
            </a:r>
          </a:p>
          <a:p>
            <a:endParaRPr lang="en-US" dirty="0"/>
          </a:p>
        </p:txBody>
      </p:sp>
      <p:sp>
        <p:nvSpPr>
          <p:cNvPr id="3" name="Title 2"/>
          <p:cNvSpPr>
            <a:spLocks noGrp="1"/>
          </p:cNvSpPr>
          <p:nvPr>
            <p:ph type="title"/>
          </p:nvPr>
        </p:nvSpPr>
        <p:spPr/>
        <p:txBody>
          <a:bodyPr/>
          <a:lstStyle/>
          <a:p>
            <a:r>
              <a:rPr lang="en-US" dirty="0" smtClean="0"/>
              <a:t>Why aren’t we serving more children and families?</a:t>
            </a:r>
            <a:endParaRPr lang="en-US" dirty="0"/>
          </a:p>
        </p:txBody>
      </p:sp>
      <p:sp>
        <p:nvSpPr>
          <p:cNvPr id="5" name="Content Placeholder 4"/>
          <p:cNvSpPr>
            <a:spLocks noGrp="1"/>
          </p:cNvSpPr>
          <p:nvPr>
            <p:ph sz="half" idx="13"/>
          </p:nvPr>
        </p:nvSpPr>
        <p:spPr>
          <a:xfrm>
            <a:off x="4726729" y="1463040"/>
            <a:ext cx="4011083" cy="4351338"/>
          </a:xfrm>
        </p:spPr>
        <p:txBody>
          <a:bodyPr/>
          <a:lstStyle/>
          <a:p>
            <a:pPr>
              <a:defRPr/>
            </a:pPr>
            <a:r>
              <a:rPr lang="en-US" sz="1800" dirty="0" smtClean="0"/>
              <a:t>         Lack </a:t>
            </a:r>
            <a:r>
              <a:rPr lang="en-US" sz="1800" dirty="0"/>
              <a:t>of awareness and understanding </a:t>
            </a:r>
            <a:r>
              <a:rPr lang="en-US" sz="1800" dirty="0" smtClean="0"/>
              <a:t> of </a:t>
            </a:r>
            <a:r>
              <a:rPr lang="en-US" sz="1800" dirty="0"/>
              <a:t>homelessness </a:t>
            </a:r>
          </a:p>
          <a:p>
            <a:pPr>
              <a:defRPr/>
            </a:pPr>
            <a:r>
              <a:rPr lang="en-US" sz="1800" dirty="0" smtClean="0"/>
              <a:t>         Lack </a:t>
            </a:r>
            <a:r>
              <a:rPr lang="en-US" sz="1800" dirty="0"/>
              <a:t>of outreach to/identification of homeless families</a:t>
            </a:r>
          </a:p>
          <a:p>
            <a:pPr>
              <a:defRPr/>
            </a:pPr>
            <a:r>
              <a:rPr lang="en-US" sz="1800" dirty="0" smtClean="0"/>
              <a:t>         Lack </a:t>
            </a:r>
            <a:r>
              <a:rPr lang="en-US" sz="1800" dirty="0"/>
              <a:t>of program availability/capacity</a:t>
            </a:r>
          </a:p>
          <a:p>
            <a:pPr>
              <a:defRPr/>
            </a:pPr>
            <a:r>
              <a:rPr lang="en-US" sz="1800" dirty="0" smtClean="0"/>
              <a:t>         Rigid </a:t>
            </a:r>
            <a:r>
              <a:rPr lang="en-US" sz="1800" dirty="0"/>
              <a:t>program requirements and structures</a:t>
            </a:r>
          </a:p>
          <a:p>
            <a:pPr>
              <a:defRPr/>
            </a:pPr>
            <a:r>
              <a:rPr lang="en-US" sz="1800" dirty="0" smtClean="0"/>
              <a:t>         Complicated </a:t>
            </a:r>
            <a:r>
              <a:rPr lang="en-US" sz="1800" dirty="0"/>
              <a:t>program application/enrollment procedures</a:t>
            </a:r>
          </a:p>
          <a:p>
            <a:pPr>
              <a:defRPr/>
            </a:pPr>
            <a:r>
              <a:rPr lang="en-US" sz="1800" dirty="0" smtClean="0"/>
              <a:t>          Lack </a:t>
            </a:r>
            <a:r>
              <a:rPr lang="en-US" sz="1800" dirty="0"/>
              <a:t>of transportation </a:t>
            </a:r>
          </a:p>
          <a:p>
            <a:pPr>
              <a:defRPr/>
            </a:pPr>
            <a:r>
              <a:rPr lang="en-US" sz="1800" dirty="0" smtClean="0"/>
              <a:t>          Lack </a:t>
            </a:r>
            <a:r>
              <a:rPr lang="en-US" sz="1800" dirty="0"/>
              <a:t>of meaningful data on homeless families</a:t>
            </a:r>
          </a:p>
          <a:p>
            <a:r>
              <a:rPr lang="en-US" dirty="0" smtClean="0"/>
              <a:t> </a:t>
            </a:r>
            <a:endParaRPr lang="en-US" dirty="0"/>
          </a:p>
        </p:txBody>
      </p:sp>
      <p:sp>
        <p:nvSpPr>
          <p:cNvPr id="2" name="Slide Number Placeholder 1"/>
          <p:cNvSpPr>
            <a:spLocks noGrp="1"/>
          </p:cNvSpPr>
          <p:nvPr>
            <p:ph type="sldNum" sz="quarter" idx="4"/>
          </p:nvPr>
        </p:nvSpPr>
        <p:spPr/>
        <p:txBody>
          <a:bodyPr/>
          <a:lstStyle/>
          <a:p>
            <a:fld id="{600BAA8B-998A-4793-9AB8-94EE2C3B2243}" type="slidenum">
              <a:rPr lang="en-US" smtClean="0"/>
              <a:pPr/>
              <a:t>23</a:t>
            </a:fld>
            <a:endParaRPr lang="en-US" dirty="0"/>
          </a:p>
        </p:txBody>
      </p:sp>
      <p:pic>
        <p:nvPicPr>
          <p:cNvPr id="6" name="Picture 2" descr="http://ts3.mm.bing.net/th?id=HN.608054497451249376&amp;w=366&amp;h=366&amp;c=7&amp;rs=1&amp;qlt=80&amp;pe=1&amp;mo=10_30&amp;pid=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 y="1463040"/>
            <a:ext cx="293688"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ts3.mm.bing.net/th?id=HN.608054497451249376&amp;w=366&amp;h=366&amp;c=7&amp;rs=1&amp;qlt=80&amp;pe=1&amp;mo=10_30&amp;pid=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 y="1828324"/>
            <a:ext cx="293688"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ts3.mm.bing.net/th?id=HN.608054497451249376&amp;w=366&amp;h=366&amp;c=7&amp;rs=1&amp;qlt=80&amp;pe=1&amp;mo=10_30&amp;pid=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9403" y="2832787"/>
            <a:ext cx="293688"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http://ts3.mm.bing.net/th?id=HN.608054497451249376&amp;w=366&amp;h=366&amp;c=7&amp;rs=1&amp;qlt=80&amp;pe=1&amp;mo=10_30&amp;pid=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928" y="3173730"/>
            <a:ext cx="293688"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http://ts3.mm.bing.net/th?id=HN.608054497451249376&amp;w=366&amp;h=366&amp;c=7&amp;rs=1&amp;qlt=80&amp;pe=1&amp;mo=10_30&amp;pid=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421" y="3904298"/>
            <a:ext cx="293688"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http://ts3.mm.bing.net/th?id=HN.608054497451249376&amp;w=366&amp;h=366&amp;c=7&amp;rs=1&amp;qlt=80&amp;pe=1&amp;mo=10_30&amp;pid=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0502" y="1493361"/>
            <a:ext cx="293688"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http://ts3.mm.bing.net/th?id=HN.608054497451249376&amp;w=366&amp;h=366&amp;c=7&amp;rs=1&amp;qlt=80&amp;pe=1&amp;mo=10_30&amp;pid=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0502" y="2112286"/>
            <a:ext cx="293688"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http://ts3.mm.bing.net/th?id=HN.608054497451249376&amp;w=366&amp;h=366&amp;c=7&amp;rs=1&amp;qlt=80&amp;pe=1&amp;mo=10_30&amp;pid=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8651" y="2767302"/>
            <a:ext cx="293688"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http://ts3.mm.bing.net/th?id=HN.608054497451249376&amp;w=366&amp;h=366&amp;c=7&amp;rs=1&amp;qlt=80&amp;pe=1&amp;mo=10_30&amp;pid=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6535" y="3173730"/>
            <a:ext cx="293688"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http://ts3.mm.bing.net/th?id=HN.608054497451249376&amp;w=366&amp;h=366&amp;c=7&amp;rs=1&amp;qlt=80&amp;pe=1&amp;mo=10_30&amp;pid=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8651" y="3863578"/>
            <a:ext cx="293688"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http://ts3.mm.bing.net/th?id=HN.608054497451249376&amp;w=366&amp;h=366&amp;c=7&amp;rs=1&amp;qlt=80&amp;pe=1&amp;mo=10_30&amp;pid=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8651" y="4586235"/>
            <a:ext cx="293688"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http://ts3.mm.bing.net/th?id=HN.608054497451249376&amp;w=366&amp;h=366&amp;c=7&amp;rs=1&amp;qlt=80&amp;pe=1&amp;mo=10_30&amp;pid=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8651" y="4944877"/>
            <a:ext cx="293688"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7201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4"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cTn>
                              </p:par>
                              <p:par>
                                <p:cTn id="11" presetID="4" presetClass="entr" presetSubtype="16"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ox(in)">
                                      <p:cBhvr>
                                        <p:cTn id="13" dur="500"/>
                                        <p:tgtEl>
                                          <p:spTgt spid="8"/>
                                        </p:tgtEl>
                                      </p:cBhvr>
                                    </p:animEffect>
                                  </p:childTnLst>
                                </p:cTn>
                              </p:par>
                              <p:par>
                                <p:cTn id="14" presetID="4" presetClass="entr" presetSubtype="16"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ox(in)">
                                      <p:cBhvr>
                                        <p:cTn id="16" dur="500"/>
                                        <p:tgtEl>
                                          <p:spTgt spid="9"/>
                                        </p:tgtEl>
                                      </p:cBhvr>
                                    </p:animEffect>
                                  </p:childTnLst>
                                </p:cTn>
                              </p:par>
                              <p:par>
                                <p:cTn id="17" presetID="4" presetClass="entr" presetSubtype="16"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ox(in)">
                                      <p:cBhvr>
                                        <p:cTn id="19" dur="500"/>
                                        <p:tgtEl>
                                          <p:spTgt spid="10"/>
                                        </p:tgtEl>
                                      </p:cBhvr>
                                    </p:animEffect>
                                  </p:childTnLst>
                                </p:cTn>
                              </p:par>
                              <p:par>
                                <p:cTn id="20" presetID="4"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ox(in)">
                                      <p:cBhvr>
                                        <p:cTn id="22" dur="500"/>
                                        <p:tgtEl>
                                          <p:spTgt spid="11"/>
                                        </p:tgtEl>
                                      </p:cBhvr>
                                    </p:animEffect>
                                  </p:childTnLst>
                                </p:cTn>
                              </p:par>
                              <p:par>
                                <p:cTn id="23" presetID="4" presetClass="entr" presetSubtype="16"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ox(in)">
                                      <p:cBhvr>
                                        <p:cTn id="25" dur="500"/>
                                        <p:tgtEl>
                                          <p:spTgt spid="12"/>
                                        </p:tgtEl>
                                      </p:cBhvr>
                                    </p:animEffect>
                                  </p:childTnLst>
                                </p:cTn>
                              </p:par>
                              <p:par>
                                <p:cTn id="26" presetID="4" presetClass="entr" presetSubtype="16"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ox(in)">
                                      <p:cBhvr>
                                        <p:cTn id="28" dur="500"/>
                                        <p:tgtEl>
                                          <p:spTgt spid="13"/>
                                        </p:tgtEl>
                                      </p:cBhvr>
                                    </p:animEffect>
                                  </p:childTnLst>
                                </p:cTn>
                              </p:par>
                              <p:par>
                                <p:cTn id="29" presetID="4" presetClass="entr" presetSubtype="16"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ox(in)">
                                      <p:cBhvr>
                                        <p:cTn id="31" dur="500"/>
                                        <p:tgtEl>
                                          <p:spTgt spid="14"/>
                                        </p:tgtEl>
                                      </p:cBhvr>
                                    </p:animEffect>
                                  </p:childTnLst>
                                </p:cTn>
                              </p:par>
                              <p:par>
                                <p:cTn id="32" presetID="4" presetClass="entr" presetSubtype="16"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ox(in)">
                                      <p:cBhvr>
                                        <p:cTn id="34" dur="500"/>
                                        <p:tgtEl>
                                          <p:spTgt spid="15"/>
                                        </p:tgtEl>
                                      </p:cBhvr>
                                    </p:animEffect>
                                  </p:childTnLst>
                                </p:cTn>
                              </p:par>
                              <p:par>
                                <p:cTn id="35" presetID="4" presetClass="entr" presetSubtype="16"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ox(in)">
                                      <p:cBhvr>
                                        <p:cTn id="37" dur="500"/>
                                        <p:tgtEl>
                                          <p:spTgt spid="16"/>
                                        </p:tgtEl>
                                      </p:cBhvr>
                                    </p:animEffect>
                                  </p:childTnLst>
                                </p:cTn>
                              </p:par>
                              <p:par>
                                <p:cTn id="38" presetID="4" presetClass="entr" presetSubtype="16"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box(in)">
                                      <p:cBhvr>
                                        <p:cTn id="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200" dirty="0" smtClean="0"/>
              <a:t>Recent policy changes pave the way for improvement</a:t>
            </a:r>
            <a:endParaRPr lang="en-US" sz="2200" dirty="0"/>
          </a:p>
        </p:txBody>
      </p:sp>
      <p:sp>
        <p:nvSpPr>
          <p:cNvPr id="5" name="Slide Number Placeholder 4"/>
          <p:cNvSpPr>
            <a:spLocks noGrp="1"/>
          </p:cNvSpPr>
          <p:nvPr>
            <p:ph type="sldNum" sz="quarter" idx="4"/>
          </p:nvPr>
        </p:nvSpPr>
        <p:spPr/>
        <p:txBody>
          <a:bodyPr/>
          <a:lstStyle/>
          <a:p>
            <a:fld id="{600BAA8B-998A-4793-9AB8-94EE2C3B2243}" type="slidenum">
              <a:rPr lang="en-US" smtClean="0"/>
              <a:pPr/>
              <a:t>24</a:t>
            </a:fld>
            <a:endParaRPr lang="en-US" dirty="0"/>
          </a:p>
        </p:txBody>
      </p:sp>
      <p:sp>
        <p:nvSpPr>
          <p:cNvPr id="10" name="Content Placeholder 9"/>
          <p:cNvSpPr txBox="1">
            <a:spLocks noGrp="1"/>
          </p:cNvSpPr>
          <p:nvPr>
            <p:ph sz="half" idx="1"/>
          </p:nvPr>
        </p:nvSpPr>
        <p:spPr>
          <a:xfrm>
            <a:off x="274321" y="1463040"/>
            <a:ext cx="2926080" cy="3590727"/>
          </a:xfrm>
          <a:prstGeom prst="rect">
            <a:avLst/>
          </a:prstGeom>
          <a:noFill/>
        </p:spPr>
        <p:txBody>
          <a:bodyPr wrap="square">
            <a:spAutoFit/>
          </a:bodyPr>
          <a:lstStyle/>
          <a:p>
            <a:pPr marL="285750" indent="-285750">
              <a:buFont typeface="Arial" panose="020B0604020202020204" pitchFamily="34" charset="0"/>
              <a:buChar char="•"/>
              <a:defRPr/>
            </a:pPr>
            <a:r>
              <a:rPr lang="en-US" sz="2000" dirty="0">
                <a:latin typeface="Open Sans" panose="020B0606030504020204" pitchFamily="34" charset="0"/>
                <a:ea typeface="Open Sans" panose="020B0606030504020204" pitchFamily="34" charset="0"/>
                <a:cs typeface="Open Sans" panose="020B0606030504020204" pitchFamily="34" charset="0"/>
              </a:rPr>
              <a:t>Child Care and Development Block Grant</a:t>
            </a:r>
          </a:p>
          <a:p>
            <a:pPr>
              <a:defRPr/>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defRPr/>
            </a:pPr>
            <a:r>
              <a:rPr lang="en-US" sz="2000" dirty="0">
                <a:latin typeface="Open Sans" panose="020B0606030504020204" pitchFamily="34" charset="0"/>
                <a:ea typeface="Open Sans" panose="020B0606030504020204" pitchFamily="34" charset="0"/>
                <a:cs typeface="Open Sans" panose="020B0606030504020204" pitchFamily="34" charset="0"/>
              </a:rPr>
              <a:t>Head Start Performance Standards</a:t>
            </a:r>
          </a:p>
          <a:p>
            <a:pPr>
              <a:defRPr/>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defRPr/>
            </a:pPr>
            <a:r>
              <a:rPr lang="en-US" sz="2000" dirty="0">
                <a:latin typeface="Open Sans" panose="020B0606030504020204" pitchFamily="34" charset="0"/>
                <a:ea typeface="Open Sans" panose="020B0606030504020204" pitchFamily="34" charset="0"/>
                <a:cs typeface="Open Sans" panose="020B0606030504020204" pitchFamily="34" charset="0"/>
              </a:rPr>
              <a:t>Every Student Succeeds Act</a:t>
            </a:r>
          </a:p>
        </p:txBody>
      </p:sp>
      <p:pic>
        <p:nvPicPr>
          <p:cNvPr id="11" name="Picture Placeholder 4"/>
          <p:cNvPicPr>
            <a:picLocks noGrp="1" noChangeAspect="1"/>
          </p:cNvPicPr>
          <p:nvPr>
            <p:ph sz="half" idx="13"/>
          </p:nvPr>
        </p:nvPicPr>
        <p:blipFill>
          <a:blip r:embed="rId3">
            <a:extLst>
              <a:ext uri="{28A0092B-C50C-407E-A947-70E740481C1C}">
                <a14:useLocalDpi xmlns:a14="http://schemas.microsoft.com/office/drawing/2010/main" val="0"/>
              </a:ext>
            </a:extLst>
          </a:blip>
          <a:srcRect l="5333" r="5333"/>
          <a:stretch>
            <a:fillRect/>
          </a:stretch>
        </p:blipFill>
        <p:spPr>
          <a:xfrm>
            <a:off x="3714750" y="1602795"/>
            <a:ext cx="4784477" cy="3588330"/>
          </a:xfrm>
        </p:spPr>
      </p:pic>
    </p:spTree>
    <p:extLst>
      <p:ext uri="{BB962C8B-B14F-4D97-AF65-F5344CB8AC3E}">
        <p14:creationId xmlns:p14="http://schemas.microsoft.com/office/powerpoint/2010/main" val="23397031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p:txBody>
          <a:bodyPr/>
          <a:lstStyle/>
          <a:p>
            <a:pPr>
              <a:spcBef>
                <a:spcPts val="0"/>
              </a:spcBef>
              <a:spcAft>
                <a:spcPts val="600"/>
              </a:spcAft>
              <a:defRPr/>
            </a:pPr>
            <a:r>
              <a:rPr lang="en-US" sz="1800" b="1" dirty="0">
                <a:solidFill>
                  <a:schemeClr val="accent1"/>
                </a:solidFill>
              </a:rPr>
              <a:t>Reauthorization: </a:t>
            </a:r>
            <a:r>
              <a:rPr lang="en-US" sz="1800" dirty="0"/>
              <a:t>In 2014, on a bipartisan basis, Congress reauthorized the Child Care and Development Block Grant (CCDBG) Act and made sweeping changes.</a:t>
            </a:r>
          </a:p>
          <a:p>
            <a:pPr>
              <a:spcBef>
                <a:spcPts val="0"/>
              </a:spcBef>
              <a:spcAft>
                <a:spcPts val="600"/>
              </a:spcAft>
              <a:defRPr/>
            </a:pPr>
            <a:endParaRPr lang="en-US" sz="1800" b="1" dirty="0"/>
          </a:p>
          <a:p>
            <a:pPr>
              <a:spcBef>
                <a:spcPts val="0"/>
              </a:spcBef>
              <a:spcAft>
                <a:spcPts val="600"/>
              </a:spcAft>
              <a:defRPr/>
            </a:pPr>
            <a:r>
              <a:rPr lang="en-US" sz="1800" b="1" dirty="0">
                <a:solidFill>
                  <a:schemeClr val="accent1"/>
                </a:solidFill>
              </a:rPr>
              <a:t>Final Rule: </a:t>
            </a:r>
            <a:r>
              <a:rPr lang="en-US" sz="1800" dirty="0"/>
              <a:t>HHS published a final rule on September 30, 2016 to update Child Care and Development Fund (CCDF) regulations to follow the Act.</a:t>
            </a:r>
          </a:p>
          <a:p>
            <a:pPr>
              <a:spcBef>
                <a:spcPts val="0"/>
              </a:spcBef>
              <a:spcAft>
                <a:spcPts val="600"/>
              </a:spcAft>
              <a:defRPr/>
            </a:pPr>
            <a:endParaRPr lang="en-US" sz="1800" dirty="0"/>
          </a:p>
          <a:p>
            <a:pPr>
              <a:spcBef>
                <a:spcPts val="0"/>
              </a:spcBef>
              <a:spcAft>
                <a:spcPts val="600"/>
              </a:spcAft>
              <a:defRPr/>
            </a:pPr>
            <a:r>
              <a:rPr lang="en-US" sz="1800" dirty="0"/>
              <a:t>CCDF is the largest source of federal funding to help pay for child care for low-income working parents.</a:t>
            </a:r>
          </a:p>
          <a:p>
            <a:endParaRPr lang="en-US" dirty="0"/>
          </a:p>
        </p:txBody>
      </p:sp>
      <p:sp>
        <p:nvSpPr>
          <p:cNvPr id="6" name="Title 5"/>
          <p:cNvSpPr>
            <a:spLocks noGrp="1"/>
          </p:cNvSpPr>
          <p:nvPr>
            <p:ph type="title"/>
          </p:nvPr>
        </p:nvSpPr>
        <p:spPr/>
        <p:txBody>
          <a:bodyPr/>
          <a:lstStyle/>
          <a:p>
            <a:r>
              <a:rPr lang="en-US" dirty="0" smtClean="0"/>
              <a:t>Child Care Development Block Grant (CCDBG)</a:t>
            </a:r>
            <a:endParaRPr lang="en-US" dirty="0"/>
          </a:p>
        </p:txBody>
      </p:sp>
      <p:sp>
        <p:nvSpPr>
          <p:cNvPr id="5" name="Slide Number Placeholder 4"/>
          <p:cNvSpPr>
            <a:spLocks noGrp="1"/>
          </p:cNvSpPr>
          <p:nvPr>
            <p:ph type="sldNum" sz="quarter" idx="4"/>
          </p:nvPr>
        </p:nvSpPr>
        <p:spPr/>
        <p:txBody>
          <a:bodyPr/>
          <a:lstStyle/>
          <a:p>
            <a:fld id="{600BAA8B-998A-4793-9AB8-94EE2C3B2243}" type="slidenum">
              <a:rPr lang="en-US" smtClean="0"/>
              <a:pPr/>
              <a:t>25</a:t>
            </a:fld>
            <a:endParaRPr lang="en-US" dirty="0"/>
          </a:p>
        </p:txBody>
      </p:sp>
      <p:pic>
        <p:nvPicPr>
          <p:cNvPr id="9" name="Picture 4"/>
          <p:cNvPicPr>
            <a:picLocks noGrp="1" noChangeAspect="1"/>
          </p:cNvPicPr>
          <p:nvPr>
            <p:ph sz="half" idx="13"/>
          </p:nvPr>
        </p:nvPicPr>
        <p:blipFill>
          <a:blip r:embed="rId3">
            <a:extLst>
              <a:ext uri="{28A0092B-C50C-407E-A947-70E740481C1C}">
                <a14:useLocalDpi xmlns:a14="http://schemas.microsoft.com/office/drawing/2010/main" val="0"/>
              </a:ext>
            </a:extLst>
          </a:blip>
          <a:srcRect l="-2" t="6590" r="52" b="7715"/>
          <a:stretch>
            <a:fillRect/>
          </a:stretch>
        </p:blipFill>
        <p:spPr bwMode="auto">
          <a:xfrm>
            <a:off x="5076825" y="1463675"/>
            <a:ext cx="2513061"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22435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74320" y="2076450"/>
            <a:ext cx="4011083" cy="3000375"/>
          </a:xfrm>
        </p:spPr>
        <p:txBody>
          <a:bodyPr/>
          <a:lstStyle/>
          <a:p>
            <a:pPr marL="285750" indent="-285750">
              <a:buFont typeface="Arial" panose="020B0604020202020204" pitchFamily="34" charset="0"/>
              <a:buChar char="•"/>
              <a:defRPr/>
            </a:pPr>
            <a:r>
              <a:rPr lang="en-US" sz="1800" dirty="0"/>
              <a:t>Use the McKinney-Vento definition</a:t>
            </a:r>
          </a:p>
          <a:p>
            <a:pPr marL="285750" indent="-285750">
              <a:buFont typeface="Arial" panose="020B0604020202020204" pitchFamily="34" charset="0"/>
              <a:buChar char="•"/>
              <a:defRPr/>
            </a:pPr>
            <a:r>
              <a:rPr lang="en-US" sz="1800" dirty="0"/>
              <a:t>Prioritize children experiencing homelessness </a:t>
            </a:r>
          </a:p>
          <a:p>
            <a:pPr marL="285750" indent="-285750">
              <a:buFont typeface="Arial" panose="020B0604020202020204" pitchFamily="34" charset="0"/>
              <a:buChar char="•"/>
              <a:defRPr/>
            </a:pPr>
            <a:r>
              <a:rPr lang="en-US" sz="1800" dirty="0"/>
              <a:t>Establish a grace period for providing required documentation (birth certificates, immunization records, etc.)</a:t>
            </a:r>
          </a:p>
          <a:p>
            <a:pPr marL="285750" indent="-285750">
              <a:buFont typeface="Arial" panose="020B0604020202020204" pitchFamily="34" charset="0"/>
              <a:buChar char="•"/>
              <a:defRPr/>
            </a:pPr>
            <a:r>
              <a:rPr lang="en-US" sz="1800" dirty="0"/>
              <a:t>Provide support to families in obtaining required documentation </a:t>
            </a:r>
          </a:p>
          <a:p>
            <a:endParaRPr lang="en-US" dirty="0"/>
          </a:p>
        </p:txBody>
      </p:sp>
      <p:sp>
        <p:nvSpPr>
          <p:cNvPr id="3" name="Title 2"/>
          <p:cNvSpPr>
            <a:spLocks noGrp="1"/>
          </p:cNvSpPr>
          <p:nvPr>
            <p:ph type="title"/>
          </p:nvPr>
        </p:nvSpPr>
        <p:spPr/>
        <p:txBody>
          <a:bodyPr/>
          <a:lstStyle/>
          <a:p>
            <a:r>
              <a:rPr lang="en-US" dirty="0" smtClean="0"/>
              <a:t>CCDF and homeless children</a:t>
            </a:r>
            <a:endParaRPr lang="en-US" dirty="0"/>
          </a:p>
        </p:txBody>
      </p:sp>
      <p:sp>
        <p:nvSpPr>
          <p:cNvPr id="4" name="Content Placeholder 3"/>
          <p:cNvSpPr>
            <a:spLocks noGrp="1"/>
          </p:cNvSpPr>
          <p:nvPr>
            <p:ph sz="half" idx="13"/>
          </p:nvPr>
        </p:nvSpPr>
        <p:spPr/>
        <p:txBody>
          <a:bodyPr/>
          <a:lstStyle/>
          <a:p>
            <a:pPr marL="285750" indent="-285750">
              <a:buFont typeface="Arial" panose="020B0604020202020204" pitchFamily="34" charset="0"/>
              <a:buChar char="•"/>
              <a:defRPr/>
            </a:pPr>
            <a:r>
              <a:rPr lang="en-US" sz="1800" dirty="0"/>
              <a:t>Provide training and TA on identifying and serving homeless children and their families </a:t>
            </a:r>
          </a:p>
          <a:p>
            <a:pPr marL="285750" indent="-285750">
              <a:buFont typeface="Arial" panose="020B0604020202020204" pitchFamily="34" charset="0"/>
              <a:buChar char="•"/>
              <a:defRPr/>
            </a:pPr>
            <a:r>
              <a:rPr lang="en-US" sz="1800" dirty="0"/>
              <a:t>Conduct specific outreach to families experiencing homelessness</a:t>
            </a:r>
          </a:p>
          <a:p>
            <a:pPr marL="285750" indent="-285750">
              <a:buFont typeface="Arial" panose="020B0604020202020204" pitchFamily="34" charset="0"/>
              <a:buChar char="•"/>
              <a:defRPr/>
            </a:pPr>
            <a:r>
              <a:rPr lang="en-US" sz="1800" dirty="0"/>
              <a:t>Coordinate with early childhood programs serving children experiencing homelessness, McKinney-Vento liaisons, and homeless service providers</a:t>
            </a:r>
          </a:p>
          <a:p>
            <a:pPr marL="285750" indent="-285750">
              <a:buFont typeface="Arial" panose="020B0604020202020204" pitchFamily="34" charset="0"/>
              <a:buChar char="•"/>
              <a:defRPr/>
            </a:pPr>
            <a:r>
              <a:rPr lang="en-US" sz="1800" dirty="0"/>
              <a:t>Collect &amp; submit data on children experiencing homelessness who receive child care assistance</a:t>
            </a:r>
          </a:p>
          <a:p>
            <a:endParaRPr lang="en-US" dirty="0"/>
          </a:p>
        </p:txBody>
      </p:sp>
      <p:sp>
        <p:nvSpPr>
          <p:cNvPr id="5" name="Slide Number Placeholder 4"/>
          <p:cNvSpPr>
            <a:spLocks noGrp="1"/>
          </p:cNvSpPr>
          <p:nvPr>
            <p:ph type="sldNum" sz="quarter" idx="4"/>
          </p:nvPr>
        </p:nvSpPr>
        <p:spPr/>
        <p:txBody>
          <a:bodyPr/>
          <a:lstStyle/>
          <a:p>
            <a:fld id="{600BAA8B-998A-4793-9AB8-94EE2C3B2243}" type="slidenum">
              <a:rPr lang="en-US" smtClean="0"/>
              <a:pPr/>
              <a:t>26</a:t>
            </a:fld>
            <a:endParaRPr lang="en-US" dirty="0"/>
          </a:p>
        </p:txBody>
      </p:sp>
      <p:sp>
        <p:nvSpPr>
          <p:cNvPr id="6" name="TextBox 5"/>
          <p:cNvSpPr txBox="1"/>
          <p:nvPr/>
        </p:nvSpPr>
        <p:spPr>
          <a:xfrm>
            <a:off x="220133" y="1463040"/>
            <a:ext cx="3837517" cy="369332"/>
          </a:xfrm>
          <a:prstGeom prst="rect">
            <a:avLst/>
          </a:prstGeom>
          <a:noFill/>
        </p:spPr>
        <p:txBody>
          <a:bodyPr wrap="square" rtlCol="0">
            <a:spAutoFit/>
          </a:bodyPr>
          <a:lstStyle/>
          <a:p>
            <a:r>
              <a:rPr lang="en-US" dirty="0" smtClean="0">
                <a:solidFill>
                  <a:srgbClr val="00B0F0"/>
                </a:solidFill>
              </a:rPr>
              <a:t>States are required to:</a:t>
            </a:r>
            <a:endParaRPr lang="en-US" dirty="0">
              <a:solidFill>
                <a:srgbClr val="00B0F0"/>
              </a:solidFill>
            </a:endParaRPr>
          </a:p>
        </p:txBody>
      </p:sp>
      <p:pic>
        <p:nvPicPr>
          <p:cNvPr id="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9032" y="4595812"/>
            <a:ext cx="297497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23021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Head Start Performance Standards</a:t>
            </a:r>
            <a:endParaRPr lang="en-US" dirty="0"/>
          </a:p>
        </p:txBody>
      </p:sp>
      <p:sp>
        <p:nvSpPr>
          <p:cNvPr id="7" name="Content Placeholder 6"/>
          <p:cNvSpPr>
            <a:spLocks noGrp="1"/>
          </p:cNvSpPr>
          <p:nvPr>
            <p:ph idx="1"/>
          </p:nvPr>
        </p:nvSpPr>
        <p:spPr>
          <a:xfrm>
            <a:off x="628650" y="2800350"/>
            <a:ext cx="7886700" cy="3014028"/>
          </a:xfrm>
        </p:spPr>
        <p:txBody>
          <a:bodyPr/>
          <a:lstStyle/>
          <a:p>
            <a:pPr marL="342900" indent="-342900">
              <a:spcBef>
                <a:spcPct val="0"/>
              </a:spcBef>
              <a:buFont typeface="Arial" panose="020B0604020202020204" pitchFamily="34" charset="0"/>
              <a:buChar char="•"/>
            </a:pPr>
            <a:r>
              <a:rPr lang="en-US" altLang="en-US" sz="1800" dirty="0">
                <a:solidFill>
                  <a:schemeClr val="tx1"/>
                </a:solidFill>
              </a:rPr>
              <a:t>On September 1, 2016, ACF published a final rule revising the Head Start Performance </a:t>
            </a:r>
            <a:r>
              <a:rPr lang="en-US" altLang="en-US" sz="1800" dirty="0" smtClean="0">
                <a:solidFill>
                  <a:schemeClr val="tx1"/>
                </a:solidFill>
              </a:rPr>
              <a:t>Standards</a:t>
            </a:r>
          </a:p>
          <a:p>
            <a:pPr>
              <a:spcBef>
                <a:spcPct val="0"/>
              </a:spcBef>
            </a:pPr>
            <a:endParaRPr lang="en-US" altLang="en-US" sz="1800" dirty="0">
              <a:solidFill>
                <a:schemeClr val="tx1"/>
              </a:solidFill>
            </a:endParaRPr>
          </a:p>
          <a:p>
            <a:pPr marL="342900" indent="-342900">
              <a:spcBef>
                <a:spcPct val="0"/>
              </a:spcBef>
              <a:buFont typeface="Arial" panose="020B0604020202020204" pitchFamily="34" charset="0"/>
              <a:buChar char="•"/>
            </a:pPr>
            <a:r>
              <a:rPr lang="en-US" altLang="en-US" sz="1800" dirty="0">
                <a:solidFill>
                  <a:schemeClr val="tx1"/>
                </a:solidFill>
              </a:rPr>
              <a:t>First comprehensive revision since </a:t>
            </a:r>
            <a:r>
              <a:rPr lang="en-US" altLang="en-US" sz="1800" dirty="0" smtClean="0">
                <a:solidFill>
                  <a:schemeClr val="tx1"/>
                </a:solidFill>
              </a:rPr>
              <a:t>1975</a:t>
            </a:r>
          </a:p>
          <a:p>
            <a:pPr>
              <a:spcBef>
                <a:spcPct val="0"/>
              </a:spcBef>
            </a:pPr>
            <a:endParaRPr lang="en-US" altLang="en-US" sz="1800" dirty="0">
              <a:solidFill>
                <a:schemeClr val="tx1"/>
              </a:solidFill>
            </a:endParaRPr>
          </a:p>
          <a:p>
            <a:pPr marL="342900" indent="-342900">
              <a:spcBef>
                <a:spcPct val="0"/>
              </a:spcBef>
              <a:buFont typeface="Arial" panose="020B0604020202020204" pitchFamily="34" charset="0"/>
              <a:buChar char="•"/>
            </a:pPr>
            <a:r>
              <a:rPr lang="en-US" altLang="en-US" sz="1800" dirty="0">
                <a:solidFill>
                  <a:schemeClr val="tx1"/>
                </a:solidFill>
              </a:rPr>
              <a:t>Major changes included moving more programs to full-day and full-year, limiting suspension and prohibiting expulsion, more attention on attendance, more local flexibility to innovate, and streamlined </a:t>
            </a:r>
            <a:r>
              <a:rPr lang="en-US" altLang="en-US" sz="1800" dirty="0" smtClean="0">
                <a:solidFill>
                  <a:schemeClr val="tx1"/>
                </a:solidFill>
              </a:rPr>
              <a:t>requirements</a:t>
            </a:r>
          </a:p>
          <a:p>
            <a:pPr>
              <a:spcBef>
                <a:spcPct val="0"/>
              </a:spcBef>
            </a:pPr>
            <a:endParaRPr lang="en-US" altLang="en-US" sz="1800" dirty="0">
              <a:solidFill>
                <a:schemeClr val="tx1"/>
              </a:solidFill>
            </a:endParaRPr>
          </a:p>
          <a:p>
            <a:pPr marL="342900" indent="-342900">
              <a:spcBef>
                <a:spcPct val="0"/>
              </a:spcBef>
              <a:buFont typeface="Arial" panose="020B0604020202020204" pitchFamily="34" charset="0"/>
              <a:buChar char="•"/>
            </a:pPr>
            <a:r>
              <a:rPr lang="en-US" altLang="en-US" sz="1800" dirty="0">
                <a:solidFill>
                  <a:schemeClr val="tx1"/>
                </a:solidFill>
              </a:rPr>
              <a:t>Also included some new provisions related to serving children and families experiencing homelessness</a:t>
            </a:r>
          </a:p>
          <a:p>
            <a:endParaRPr lang="en-US" dirty="0"/>
          </a:p>
        </p:txBody>
      </p:sp>
      <p:sp>
        <p:nvSpPr>
          <p:cNvPr id="5" name="Slide Number Placeholder 4"/>
          <p:cNvSpPr>
            <a:spLocks noGrp="1"/>
          </p:cNvSpPr>
          <p:nvPr>
            <p:ph type="sldNum" sz="quarter" idx="4"/>
          </p:nvPr>
        </p:nvSpPr>
        <p:spPr/>
        <p:txBody>
          <a:bodyPr/>
          <a:lstStyle/>
          <a:p>
            <a:fld id="{600BAA8B-998A-4793-9AB8-94EE2C3B2243}" type="slidenum">
              <a:rPr lang="en-US" smtClean="0"/>
              <a:pPr/>
              <a:t>27</a:t>
            </a:fld>
            <a:endParaRPr lang="en-US" dirty="0"/>
          </a:p>
        </p:txBody>
      </p:sp>
      <p:pic>
        <p:nvPicPr>
          <p:cNvPr id="8"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1304925"/>
            <a:ext cx="238586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4281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Head Start Performance Standards and homeless children</a:t>
            </a:r>
            <a:endParaRPr lang="en-US" sz="2000" dirty="0"/>
          </a:p>
        </p:txBody>
      </p:sp>
      <p:sp>
        <p:nvSpPr>
          <p:cNvPr id="3" name="Content Placeholder 2"/>
          <p:cNvSpPr>
            <a:spLocks noGrp="1"/>
          </p:cNvSpPr>
          <p:nvPr>
            <p:ph idx="1"/>
          </p:nvPr>
        </p:nvSpPr>
        <p:spPr/>
        <p:txBody>
          <a:bodyPr/>
          <a:lstStyle/>
          <a:p>
            <a:pPr marL="285750" indent="-285750">
              <a:spcBef>
                <a:spcPct val="0"/>
              </a:spcBef>
              <a:spcAft>
                <a:spcPts val="600"/>
              </a:spcAft>
              <a:buFont typeface="Arial" panose="020B0604020202020204" pitchFamily="34" charset="0"/>
              <a:buChar char="•"/>
            </a:pPr>
            <a:r>
              <a:rPr lang="en-US" altLang="en-US" sz="1800" dirty="0">
                <a:solidFill>
                  <a:schemeClr val="tx1"/>
                </a:solidFill>
              </a:rPr>
              <a:t>McKinney-Vento definition</a:t>
            </a:r>
          </a:p>
          <a:p>
            <a:pPr marL="285750" indent="-285750">
              <a:spcBef>
                <a:spcPct val="0"/>
              </a:spcBef>
              <a:spcAft>
                <a:spcPts val="600"/>
              </a:spcAft>
              <a:buFont typeface="Arial" panose="020B0604020202020204" pitchFamily="34" charset="0"/>
              <a:buChar char="•"/>
            </a:pPr>
            <a:r>
              <a:rPr lang="en-US" altLang="en-US" sz="1800" dirty="0">
                <a:solidFill>
                  <a:schemeClr val="tx1"/>
                </a:solidFill>
              </a:rPr>
              <a:t>Categorically eligible</a:t>
            </a:r>
          </a:p>
          <a:p>
            <a:pPr marL="285750" indent="-285750">
              <a:spcBef>
                <a:spcPct val="0"/>
              </a:spcBef>
              <a:spcAft>
                <a:spcPts val="600"/>
              </a:spcAft>
              <a:buFont typeface="Arial" panose="020B0604020202020204" pitchFamily="34" charset="0"/>
              <a:buChar char="•"/>
            </a:pPr>
            <a:r>
              <a:rPr lang="en-US" altLang="en-US" sz="1800" dirty="0">
                <a:solidFill>
                  <a:schemeClr val="tx1"/>
                </a:solidFill>
              </a:rPr>
              <a:t>Must be prioritized for enrollment</a:t>
            </a:r>
          </a:p>
          <a:p>
            <a:pPr marL="285750" indent="-285750">
              <a:spcBef>
                <a:spcPct val="0"/>
              </a:spcBef>
              <a:spcAft>
                <a:spcPts val="600"/>
              </a:spcAft>
              <a:buFont typeface="Arial" panose="020B0604020202020204" pitchFamily="34" charset="0"/>
              <a:buChar char="•"/>
            </a:pPr>
            <a:r>
              <a:rPr lang="en-US" altLang="en-US" sz="1800" b="1" dirty="0">
                <a:solidFill>
                  <a:schemeClr val="accent1"/>
                </a:solidFill>
              </a:rPr>
              <a:t>Programs can reserve up to 3% of slots for children experiencing homelessness</a:t>
            </a:r>
          </a:p>
          <a:p>
            <a:pPr marL="285750" indent="-285750">
              <a:spcBef>
                <a:spcPct val="0"/>
              </a:spcBef>
              <a:spcAft>
                <a:spcPts val="600"/>
              </a:spcAft>
              <a:buFont typeface="Arial" panose="020B0604020202020204" pitchFamily="34" charset="0"/>
              <a:buChar char="•"/>
            </a:pPr>
            <a:r>
              <a:rPr lang="en-US" altLang="en-US" sz="1800" dirty="0">
                <a:solidFill>
                  <a:schemeClr val="tx1"/>
                </a:solidFill>
              </a:rPr>
              <a:t>Children can attend for up to 90 days while records are obtained</a:t>
            </a:r>
          </a:p>
          <a:p>
            <a:pPr marL="285750" indent="-285750">
              <a:spcBef>
                <a:spcPct val="0"/>
              </a:spcBef>
              <a:spcAft>
                <a:spcPts val="600"/>
              </a:spcAft>
              <a:buFont typeface="Arial" panose="020B0604020202020204" pitchFamily="34" charset="0"/>
              <a:buChar char="•"/>
            </a:pPr>
            <a:r>
              <a:rPr lang="en-US" altLang="en-US" sz="1800" dirty="0">
                <a:solidFill>
                  <a:schemeClr val="tx1"/>
                </a:solidFill>
              </a:rPr>
              <a:t>Community needs assessments must include data on homelessness</a:t>
            </a:r>
          </a:p>
          <a:p>
            <a:pPr marL="285750" indent="-285750">
              <a:spcBef>
                <a:spcPct val="0"/>
              </a:spcBef>
              <a:spcAft>
                <a:spcPts val="600"/>
              </a:spcAft>
              <a:buFont typeface="Arial" panose="020B0604020202020204" pitchFamily="34" charset="0"/>
              <a:buChar char="•"/>
            </a:pPr>
            <a:r>
              <a:rPr lang="en-US" altLang="en-US" sz="1800" dirty="0">
                <a:solidFill>
                  <a:schemeClr val="tx1"/>
                </a:solidFill>
              </a:rPr>
              <a:t>Programs must make efforts to help families 	</a:t>
            </a:r>
          </a:p>
          <a:p>
            <a:pPr lvl="1">
              <a:spcBef>
                <a:spcPct val="0"/>
              </a:spcBef>
              <a:spcAft>
                <a:spcPts val="600"/>
              </a:spcAft>
            </a:pPr>
            <a:r>
              <a:rPr lang="en-US" altLang="en-US" sz="1800" dirty="0"/>
              <a:t>maintain enrollment or transition to other programs </a:t>
            </a:r>
          </a:p>
          <a:p>
            <a:pPr lvl="1">
              <a:spcBef>
                <a:spcPct val="0"/>
              </a:spcBef>
              <a:spcAft>
                <a:spcPts val="600"/>
              </a:spcAft>
            </a:pPr>
            <a:r>
              <a:rPr lang="en-US" altLang="en-US" sz="1800" dirty="0"/>
              <a:t>if they move, arrange for transportation if needed, and </a:t>
            </a:r>
          </a:p>
          <a:p>
            <a:pPr lvl="1">
              <a:spcBef>
                <a:spcPct val="0"/>
              </a:spcBef>
              <a:spcAft>
                <a:spcPts val="600"/>
              </a:spcAft>
            </a:pPr>
            <a:r>
              <a:rPr lang="en-US" altLang="en-US" sz="1800" dirty="0"/>
              <a:t>Develop relationships with housing/ homelessness partners.</a:t>
            </a:r>
          </a:p>
          <a:p>
            <a:endParaRPr lang="en-US" dirty="0"/>
          </a:p>
        </p:txBody>
      </p:sp>
      <p:sp>
        <p:nvSpPr>
          <p:cNvPr id="4" name="Slide Number Placeholder 3"/>
          <p:cNvSpPr>
            <a:spLocks noGrp="1"/>
          </p:cNvSpPr>
          <p:nvPr>
            <p:ph type="sldNum" sz="quarter" idx="4"/>
          </p:nvPr>
        </p:nvSpPr>
        <p:spPr/>
        <p:txBody>
          <a:bodyPr/>
          <a:lstStyle/>
          <a:p>
            <a:fld id="{600BAA8B-998A-4793-9AB8-94EE2C3B2243}" type="slidenum">
              <a:rPr lang="en-US" smtClean="0"/>
              <a:pPr/>
              <a:t>28</a:t>
            </a:fld>
            <a:endParaRPr lang="en-US" dirty="0"/>
          </a:p>
        </p:txBody>
      </p:sp>
    </p:spTree>
    <p:extLst>
      <p:ext uri="{BB962C8B-B14F-4D97-AF65-F5344CB8AC3E}">
        <p14:creationId xmlns:p14="http://schemas.microsoft.com/office/powerpoint/2010/main" val="9262439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ESSA Reauthorization and early childhood homelessness</a:t>
            </a:r>
            <a:endParaRPr lang="en-US" dirty="0"/>
          </a:p>
        </p:txBody>
      </p:sp>
      <p:sp>
        <p:nvSpPr>
          <p:cNvPr id="2" name="Content Placeholder 1"/>
          <p:cNvSpPr>
            <a:spLocks noGrp="1"/>
          </p:cNvSpPr>
          <p:nvPr>
            <p:ph idx="1"/>
          </p:nvPr>
        </p:nvSpPr>
        <p:spPr/>
        <p:txBody>
          <a:bodyPr/>
          <a:lstStyle/>
          <a:p>
            <a:pPr marL="285750" indent="-285750">
              <a:lnSpc>
                <a:spcPct val="120000"/>
              </a:lnSpc>
              <a:spcBef>
                <a:spcPct val="0"/>
              </a:spcBef>
              <a:spcAft>
                <a:spcPts val="600"/>
              </a:spcAft>
              <a:buFont typeface="Arial" panose="020B0604020202020204" pitchFamily="34" charset="0"/>
              <a:buChar char="•"/>
            </a:pPr>
            <a:r>
              <a:rPr lang="en-US" altLang="en-US" sz="1800" dirty="0"/>
              <a:t>States must ensure that homeless children have access to public preschool programs</a:t>
            </a:r>
          </a:p>
          <a:p>
            <a:pPr marL="285750" indent="-285750">
              <a:lnSpc>
                <a:spcPct val="120000"/>
              </a:lnSpc>
              <a:spcBef>
                <a:spcPct val="0"/>
              </a:spcBef>
              <a:spcAft>
                <a:spcPts val="600"/>
              </a:spcAft>
              <a:buFont typeface="Arial" panose="020B0604020202020204" pitchFamily="34" charset="0"/>
              <a:buChar char="•"/>
            </a:pPr>
            <a:r>
              <a:rPr lang="en-US" altLang="en-US" sz="1800" dirty="0" smtClean="0"/>
              <a:t>McKinney-Vento </a:t>
            </a:r>
            <a:r>
              <a:rPr lang="en-US" altLang="en-US" sz="1800" dirty="0"/>
              <a:t>State Coordinators must collaborate with early childhood community</a:t>
            </a:r>
          </a:p>
          <a:p>
            <a:pPr marL="285750" indent="-285750">
              <a:lnSpc>
                <a:spcPct val="120000"/>
              </a:lnSpc>
              <a:spcBef>
                <a:spcPct val="0"/>
              </a:spcBef>
              <a:spcAft>
                <a:spcPts val="600"/>
              </a:spcAft>
              <a:buFont typeface="Arial" panose="020B0604020202020204" pitchFamily="34" charset="0"/>
              <a:buChar char="•"/>
            </a:pPr>
            <a:r>
              <a:rPr lang="en-US" altLang="en-US" sz="1800" dirty="0"/>
              <a:t>LEA homeless liaisons must ensure that homeless children have access to Head Start and Early Head Start programs, early intervention services under the Individuals with Disabilities Education Act (Part C), and other preschool programs administered by the LEA. </a:t>
            </a:r>
          </a:p>
          <a:p>
            <a:pPr marL="285750" indent="-285750">
              <a:lnSpc>
                <a:spcPct val="120000"/>
              </a:lnSpc>
              <a:spcBef>
                <a:spcPct val="0"/>
              </a:spcBef>
              <a:spcAft>
                <a:spcPts val="600"/>
              </a:spcAft>
              <a:buFont typeface="Arial" panose="020B0604020202020204" pitchFamily="34" charset="0"/>
              <a:buChar char="•"/>
            </a:pPr>
            <a:r>
              <a:rPr lang="en-US" altLang="en-US" sz="1800" dirty="0"/>
              <a:t>Added preschool to the definition of “school of origin” thus ensuring preschool age homeless students can continue in their school if they move due to homelessness </a:t>
            </a:r>
          </a:p>
          <a:p>
            <a:pPr marL="285750" indent="-285750">
              <a:lnSpc>
                <a:spcPct val="120000"/>
              </a:lnSpc>
              <a:spcBef>
                <a:spcPct val="0"/>
              </a:spcBef>
              <a:spcAft>
                <a:spcPts val="600"/>
              </a:spcAft>
              <a:buFont typeface="Arial" panose="020B0604020202020204" pitchFamily="34" charset="0"/>
              <a:buChar char="•"/>
            </a:pPr>
            <a:r>
              <a:rPr lang="en-US" altLang="en-US" sz="1800" b="1" dirty="0">
                <a:solidFill>
                  <a:schemeClr val="accent1"/>
                </a:solidFill>
              </a:rPr>
              <a:t>LEAs must provide transportation to and from preschool of origin</a:t>
            </a:r>
            <a:endParaRPr lang="en-US" altLang="en-US" sz="1800" dirty="0">
              <a:solidFill>
                <a:schemeClr val="accent1"/>
              </a:solidFill>
            </a:endParaRPr>
          </a:p>
          <a:p>
            <a:pPr marL="342900" indent="-342900">
              <a:buFont typeface="Arial" panose="020B0604020202020204" pitchFamily="34" charset="0"/>
              <a:buChar char="•"/>
            </a:pPr>
            <a:endParaRPr lang="en-US" dirty="0"/>
          </a:p>
        </p:txBody>
      </p:sp>
      <p:sp>
        <p:nvSpPr>
          <p:cNvPr id="5" name="Slide Number Placeholder 4"/>
          <p:cNvSpPr>
            <a:spLocks noGrp="1"/>
          </p:cNvSpPr>
          <p:nvPr>
            <p:ph type="sldNum" sz="quarter" idx="4"/>
          </p:nvPr>
        </p:nvSpPr>
        <p:spPr/>
        <p:txBody>
          <a:bodyPr/>
          <a:lstStyle/>
          <a:p>
            <a:fld id="{600BAA8B-998A-4793-9AB8-94EE2C3B2243}" type="slidenum">
              <a:rPr lang="en-US" smtClean="0"/>
              <a:pPr/>
              <a:t>29</a:t>
            </a:fld>
            <a:endParaRPr lang="en-US" dirty="0"/>
          </a:p>
        </p:txBody>
      </p:sp>
    </p:spTree>
    <p:extLst>
      <p:ext uri="{BB962C8B-B14F-4D97-AF65-F5344CB8AC3E}">
        <p14:creationId xmlns:p14="http://schemas.microsoft.com/office/powerpoint/2010/main" val="1220704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4320" y="1463040"/>
            <a:ext cx="4011083" cy="2737485"/>
          </a:xfrm>
        </p:spPr>
        <p:txBody>
          <a:bodyPr/>
          <a:lstStyle/>
          <a:p>
            <a:r>
              <a:rPr lang="en-US" b="1" dirty="0" smtClean="0">
                <a:solidFill>
                  <a:srgbClr val="CCFF66"/>
                </a:solidFill>
              </a:rPr>
              <a:t>Yellow/Green Post-it:</a:t>
            </a:r>
          </a:p>
          <a:p>
            <a:r>
              <a:rPr lang="en-US" dirty="0" smtClean="0"/>
              <a:t>A highlight or success you’ve experienced since the beginning of the academic year</a:t>
            </a:r>
          </a:p>
          <a:p>
            <a:endParaRPr lang="en-US" dirty="0"/>
          </a:p>
        </p:txBody>
      </p:sp>
      <p:sp>
        <p:nvSpPr>
          <p:cNvPr id="2" name="Title 1"/>
          <p:cNvSpPr>
            <a:spLocks noGrp="1"/>
          </p:cNvSpPr>
          <p:nvPr>
            <p:ph type="title"/>
          </p:nvPr>
        </p:nvSpPr>
        <p:spPr/>
        <p:txBody>
          <a:bodyPr/>
          <a:lstStyle/>
          <a:p>
            <a:r>
              <a:rPr lang="en-US" dirty="0" smtClean="0"/>
              <a:t>Connections Activity</a:t>
            </a:r>
            <a:endParaRPr lang="en-US" dirty="0"/>
          </a:p>
        </p:txBody>
      </p:sp>
      <p:sp>
        <p:nvSpPr>
          <p:cNvPr id="5" name="Content Placeholder 4"/>
          <p:cNvSpPr>
            <a:spLocks noGrp="1"/>
          </p:cNvSpPr>
          <p:nvPr>
            <p:ph sz="half" idx="13"/>
          </p:nvPr>
        </p:nvSpPr>
        <p:spPr>
          <a:xfrm>
            <a:off x="4736254" y="1463040"/>
            <a:ext cx="4011083" cy="2280285"/>
          </a:xfrm>
        </p:spPr>
        <p:txBody>
          <a:bodyPr/>
          <a:lstStyle/>
          <a:p>
            <a:r>
              <a:rPr lang="en-US" b="1" dirty="0">
                <a:solidFill>
                  <a:srgbClr val="FF0000"/>
                </a:solidFill>
              </a:rPr>
              <a:t>Red Post-it: </a:t>
            </a:r>
            <a:endParaRPr lang="en-US" b="1" dirty="0" smtClean="0">
              <a:solidFill>
                <a:srgbClr val="FF0000"/>
              </a:solidFill>
            </a:endParaRPr>
          </a:p>
          <a:p>
            <a:r>
              <a:rPr lang="en-US" dirty="0" smtClean="0"/>
              <a:t>One </a:t>
            </a:r>
            <a:r>
              <a:rPr lang="en-US" dirty="0"/>
              <a:t>struggle you’ve experienced since the </a:t>
            </a:r>
            <a:r>
              <a:rPr lang="en-US" dirty="0" smtClean="0"/>
              <a:t>beginning of the academic year</a:t>
            </a:r>
            <a:endParaRPr lang="en-US" dirty="0"/>
          </a:p>
        </p:txBody>
      </p:sp>
      <p:sp>
        <p:nvSpPr>
          <p:cNvPr id="4" name="Slide Number Placeholder 3"/>
          <p:cNvSpPr>
            <a:spLocks noGrp="1"/>
          </p:cNvSpPr>
          <p:nvPr>
            <p:ph type="sldNum" sz="quarter" idx="4"/>
          </p:nvPr>
        </p:nvSpPr>
        <p:spPr/>
        <p:txBody>
          <a:bodyPr/>
          <a:lstStyle/>
          <a:p>
            <a:fld id="{600BAA8B-998A-4793-9AB8-94EE2C3B2243}" type="slidenum">
              <a:rPr lang="en-US" smtClean="0"/>
              <a:pPr/>
              <a:t>3</a:t>
            </a:fld>
            <a:endParaRPr lang="en-US" dirty="0"/>
          </a:p>
        </p:txBody>
      </p:sp>
    </p:spTree>
    <p:extLst>
      <p:ext uri="{BB962C8B-B14F-4D97-AF65-F5344CB8AC3E}">
        <p14:creationId xmlns:p14="http://schemas.microsoft.com/office/powerpoint/2010/main" val="22501360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pPr marL="342900" indent="-342900">
              <a:spcBef>
                <a:spcPct val="0"/>
              </a:spcBef>
              <a:buFont typeface="Arial" panose="020B0604020202020204" pitchFamily="34" charset="0"/>
              <a:buChar char="•"/>
            </a:pPr>
            <a:r>
              <a:rPr lang="en-US" altLang="en-US" sz="2000" dirty="0" smtClean="0">
                <a:solidFill>
                  <a:srgbClr val="000000"/>
                </a:solidFill>
              </a:rPr>
              <a:t>Colorado Early </a:t>
            </a:r>
            <a:r>
              <a:rPr lang="en-US" altLang="en-US" sz="2000" dirty="0">
                <a:solidFill>
                  <a:srgbClr val="000000"/>
                </a:solidFill>
              </a:rPr>
              <a:t>Childhood Council: </a:t>
            </a:r>
            <a:r>
              <a:rPr lang="en-US" altLang="en-US" sz="2000" dirty="0">
                <a:solidFill>
                  <a:srgbClr val="000000"/>
                </a:solidFill>
                <a:hlinkClick r:id="rId3"/>
              </a:rPr>
              <a:t>https://ecclacolorado.org/what-are-early-childhood-councils</a:t>
            </a:r>
            <a:r>
              <a:rPr lang="en-US" altLang="en-US" sz="2000" dirty="0" smtClean="0">
                <a:solidFill>
                  <a:srgbClr val="000000"/>
                </a:solidFill>
                <a:hlinkClick r:id="rId3"/>
              </a:rPr>
              <a:t>/</a:t>
            </a:r>
            <a:endParaRPr lang="en-US" altLang="en-US" sz="2000" dirty="0" smtClean="0">
              <a:solidFill>
                <a:srgbClr val="000000"/>
              </a:solidFill>
            </a:endParaRPr>
          </a:p>
          <a:p>
            <a:pPr>
              <a:spcBef>
                <a:spcPct val="0"/>
              </a:spcBef>
            </a:pPr>
            <a:endParaRPr lang="en-US" altLang="en-US" sz="2000" dirty="0" smtClean="0">
              <a:solidFill>
                <a:srgbClr val="000000"/>
              </a:solidFill>
            </a:endParaRPr>
          </a:p>
          <a:p>
            <a:pPr marL="342900" indent="-342900">
              <a:spcBef>
                <a:spcPct val="0"/>
              </a:spcBef>
              <a:buFont typeface="Arial" panose="020B0604020202020204" pitchFamily="34" charset="0"/>
              <a:buChar char="•"/>
            </a:pPr>
            <a:r>
              <a:rPr lang="en-US" altLang="en-US" sz="2000" dirty="0" smtClean="0">
                <a:solidFill>
                  <a:srgbClr val="000000"/>
                </a:solidFill>
              </a:rPr>
              <a:t>National </a:t>
            </a:r>
            <a:r>
              <a:rPr lang="en-US" altLang="en-US" sz="2000" dirty="0">
                <a:solidFill>
                  <a:srgbClr val="000000"/>
                </a:solidFill>
              </a:rPr>
              <a:t>Center for Homeless Education: </a:t>
            </a:r>
            <a:r>
              <a:rPr lang="en-US" altLang="en-US" sz="2000" dirty="0">
                <a:hlinkClick r:id="rId4"/>
              </a:rPr>
              <a:t>www.serve.org/nche</a:t>
            </a:r>
            <a:r>
              <a:rPr lang="en-US" altLang="en-US" sz="2000" dirty="0"/>
              <a:t> </a:t>
            </a:r>
            <a:endParaRPr lang="en-US" altLang="en-US" sz="2000" dirty="0" smtClean="0"/>
          </a:p>
          <a:p>
            <a:pPr marL="342900" indent="-342900">
              <a:spcBef>
                <a:spcPct val="0"/>
              </a:spcBef>
              <a:buFont typeface="Arial" panose="020B0604020202020204" pitchFamily="34" charset="0"/>
              <a:buChar char="•"/>
            </a:pPr>
            <a:endParaRPr lang="en-US" altLang="en-US" sz="2000" dirty="0"/>
          </a:p>
          <a:p>
            <a:pPr marL="342900" indent="-342900">
              <a:spcBef>
                <a:spcPct val="0"/>
              </a:spcBef>
              <a:buFont typeface="Arial" panose="020B0604020202020204" pitchFamily="34" charset="0"/>
              <a:buChar char="•"/>
            </a:pPr>
            <a:r>
              <a:rPr lang="en-US" altLang="en-US" sz="2000" dirty="0">
                <a:solidFill>
                  <a:srgbClr val="000000"/>
                </a:solidFill>
              </a:rPr>
              <a:t>National Association for the Education of Homeless Children and Youth (NAEHCY): </a:t>
            </a:r>
            <a:r>
              <a:rPr lang="en-US" altLang="en-US" sz="2000" dirty="0">
                <a:hlinkClick r:id="rId5"/>
              </a:rPr>
              <a:t>www.naehcy.org</a:t>
            </a:r>
            <a:r>
              <a:rPr lang="en-US" altLang="en-US" sz="2000" dirty="0"/>
              <a:t> </a:t>
            </a:r>
            <a:endParaRPr lang="en-US" altLang="en-US" sz="2000" dirty="0" smtClean="0"/>
          </a:p>
          <a:p>
            <a:pPr>
              <a:spcBef>
                <a:spcPct val="0"/>
              </a:spcBef>
            </a:pPr>
            <a:endParaRPr lang="en-US" altLang="en-US" sz="2000" dirty="0"/>
          </a:p>
          <a:p>
            <a:pPr marL="342900" indent="-342900">
              <a:spcBef>
                <a:spcPct val="0"/>
              </a:spcBef>
              <a:buFont typeface="Arial" panose="020B0604020202020204" pitchFamily="34" charset="0"/>
              <a:buChar char="•"/>
            </a:pPr>
            <a:r>
              <a:rPr lang="en-US" altLang="en-US" sz="2000" dirty="0">
                <a:solidFill>
                  <a:srgbClr val="000000"/>
                </a:solidFill>
              </a:rPr>
              <a:t>ACF Early Childhood Homelessness resource page: </a:t>
            </a:r>
            <a:r>
              <a:rPr lang="en-US" altLang="en-US" sz="2000" dirty="0">
                <a:solidFill>
                  <a:srgbClr val="000000"/>
                </a:solidFill>
                <a:hlinkClick r:id="rId6"/>
              </a:rPr>
              <a:t>http://www.acf.hhs.gov/programs/ecd/interagency-projects/ece-services-for-homeless-children</a:t>
            </a:r>
            <a:endParaRPr lang="en-US" altLang="en-US" sz="2000" dirty="0">
              <a:solidFill>
                <a:srgbClr val="000000"/>
              </a:solidFill>
            </a:endParaRPr>
          </a:p>
          <a:p>
            <a:endParaRPr lang="en-US" dirty="0"/>
          </a:p>
        </p:txBody>
      </p:sp>
      <p:sp>
        <p:nvSpPr>
          <p:cNvPr id="4" name="Slide Number Placeholder 3"/>
          <p:cNvSpPr>
            <a:spLocks noGrp="1"/>
          </p:cNvSpPr>
          <p:nvPr>
            <p:ph type="sldNum" sz="quarter" idx="4"/>
          </p:nvPr>
        </p:nvSpPr>
        <p:spPr/>
        <p:txBody>
          <a:bodyPr/>
          <a:lstStyle/>
          <a:p>
            <a:fld id="{600BAA8B-998A-4793-9AB8-94EE2C3B2243}" type="slidenum">
              <a:rPr lang="en-US" smtClean="0"/>
              <a:pPr/>
              <a:t>30</a:t>
            </a:fld>
            <a:endParaRPr lang="en-US" dirty="0"/>
          </a:p>
        </p:txBody>
      </p:sp>
      <p:pic>
        <p:nvPicPr>
          <p:cNvPr id="5" name="Picture 3"/>
          <p:cNvPicPr>
            <a:picLocks noChangeAspect="1"/>
          </p:cNvPicPr>
          <p:nvPr/>
        </p:nvPicPr>
        <p:blipFill>
          <a:blip r:embed="rId7">
            <a:extLst>
              <a:ext uri="{28A0092B-C50C-407E-A947-70E740481C1C}">
                <a14:useLocalDpi xmlns:a14="http://schemas.microsoft.com/office/drawing/2010/main" val="0"/>
              </a:ext>
            </a:extLst>
          </a:blip>
          <a:srcRect l="15834" t="52777" r="16669" b="37222"/>
          <a:stretch>
            <a:fillRect/>
          </a:stretch>
        </p:blipFill>
        <p:spPr bwMode="auto">
          <a:xfrm>
            <a:off x="523875" y="4943475"/>
            <a:ext cx="8229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18479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Enjoy lunch!</a:t>
            </a:r>
            <a:endParaRPr lang="en-US" dirty="0"/>
          </a:p>
        </p:txBody>
      </p:sp>
      <p:sp>
        <p:nvSpPr>
          <p:cNvPr id="2" name="Slide Number Placeholder 1"/>
          <p:cNvSpPr>
            <a:spLocks noGrp="1"/>
          </p:cNvSpPr>
          <p:nvPr>
            <p:ph type="sldNum" sz="quarter" idx="4"/>
          </p:nvPr>
        </p:nvSpPr>
        <p:spPr/>
        <p:txBody>
          <a:bodyPr/>
          <a:lstStyle/>
          <a:p>
            <a:fld id="{600BAA8B-998A-4793-9AB8-94EE2C3B2243}" type="slidenum">
              <a:rPr lang="en-US" smtClean="0"/>
              <a:pPr/>
              <a:t>31</a:t>
            </a:fld>
            <a:endParaRPr lang="en-US" dirty="0"/>
          </a:p>
        </p:txBody>
      </p:sp>
    </p:spTree>
    <p:extLst>
      <p:ext uri="{BB962C8B-B14F-4D97-AF65-F5344CB8AC3E}">
        <p14:creationId xmlns:p14="http://schemas.microsoft.com/office/powerpoint/2010/main" val="25650332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Unaccompanied Homeless Youth</a:t>
            </a:r>
            <a:endParaRPr lang="en-US" dirty="0"/>
          </a:p>
        </p:txBody>
      </p:sp>
      <p:sp>
        <p:nvSpPr>
          <p:cNvPr id="4" name="Content Placeholder 3"/>
          <p:cNvSpPr>
            <a:spLocks noGrp="1"/>
          </p:cNvSpPr>
          <p:nvPr>
            <p:ph idx="1"/>
          </p:nvPr>
        </p:nvSpPr>
        <p:spPr/>
        <p:txBody>
          <a:bodyPr/>
          <a:lstStyle/>
          <a:p>
            <a:pPr>
              <a:lnSpc>
                <a:spcPct val="90000"/>
              </a:lnSpc>
              <a:spcAft>
                <a:spcPts val="600"/>
              </a:spcAft>
            </a:pPr>
            <a:r>
              <a:rPr lang="en-US" dirty="0">
                <a:solidFill>
                  <a:srgbClr val="000000"/>
                </a:solidFill>
                <a:latin typeface="Calibri" charset="0"/>
              </a:rPr>
              <a:t>Definition:</a:t>
            </a:r>
            <a:r>
              <a:rPr lang="en-US" dirty="0">
                <a:solidFill>
                  <a:srgbClr val="2A2D6C"/>
                </a:solidFill>
                <a:latin typeface="Calibri" charset="0"/>
              </a:rPr>
              <a:t> </a:t>
            </a:r>
            <a:r>
              <a:rPr lang="en-US" dirty="0">
                <a:solidFill>
                  <a:srgbClr val="C40000"/>
                </a:solidFill>
                <a:latin typeface="Calibri" charset="0"/>
              </a:rPr>
              <a:t>child or </a:t>
            </a:r>
            <a:r>
              <a:rPr lang="en-US" dirty="0">
                <a:solidFill>
                  <a:srgbClr val="000000"/>
                </a:solidFill>
                <a:latin typeface="Calibri" charset="0"/>
              </a:rPr>
              <a:t>youth</a:t>
            </a:r>
            <a:r>
              <a:rPr lang="en-US" dirty="0">
                <a:solidFill>
                  <a:srgbClr val="2A2D6C"/>
                </a:solidFill>
                <a:latin typeface="Calibri" charset="0"/>
              </a:rPr>
              <a:t> </a:t>
            </a:r>
            <a:r>
              <a:rPr lang="en-US" dirty="0">
                <a:solidFill>
                  <a:srgbClr val="C40000"/>
                </a:solidFill>
                <a:latin typeface="Calibri" charset="0"/>
              </a:rPr>
              <a:t>who meets the McKinney-Vento definition </a:t>
            </a:r>
            <a:r>
              <a:rPr lang="en-US" dirty="0">
                <a:solidFill>
                  <a:srgbClr val="000000"/>
                </a:solidFill>
                <a:latin typeface="Calibri" charset="0"/>
              </a:rPr>
              <a:t>and is not in the physical custody of a parent or guardian. </a:t>
            </a:r>
            <a:r>
              <a:rPr lang="en-US" dirty="0" smtClean="0">
                <a:solidFill>
                  <a:srgbClr val="000000"/>
                </a:solidFill>
                <a:latin typeface="Calibri" charset="0"/>
              </a:rPr>
              <a:t> </a:t>
            </a:r>
          </a:p>
          <a:p>
            <a:pPr lvl="1">
              <a:lnSpc>
                <a:spcPct val="90000"/>
              </a:lnSpc>
              <a:spcAft>
                <a:spcPts val="600"/>
              </a:spcAft>
            </a:pPr>
            <a:r>
              <a:rPr lang="en-US" dirty="0" smtClean="0">
                <a:solidFill>
                  <a:srgbClr val="000000"/>
                </a:solidFill>
                <a:latin typeface="Calibri" charset="0"/>
              </a:rPr>
              <a:t>Many youth become separated from parents due to lack of space in living situations or shelter policies.</a:t>
            </a:r>
          </a:p>
          <a:p>
            <a:pPr lvl="1">
              <a:spcAft>
                <a:spcPts val="600"/>
              </a:spcAft>
            </a:pPr>
            <a:r>
              <a:rPr lang="en-US" dirty="0" smtClean="0">
                <a:solidFill>
                  <a:srgbClr val="000000"/>
                </a:solidFill>
                <a:latin typeface="Calibri" charset="0"/>
              </a:rPr>
              <a:t>Many </a:t>
            </a:r>
            <a:r>
              <a:rPr lang="en-US" dirty="0">
                <a:solidFill>
                  <a:srgbClr val="000000"/>
                </a:solidFill>
                <a:latin typeface="Calibri" charset="0"/>
              </a:rPr>
              <a:t>flee abuse: 20-50% sexual; 40-60% physical.</a:t>
            </a:r>
          </a:p>
          <a:p>
            <a:pPr lvl="1">
              <a:lnSpc>
                <a:spcPct val="90000"/>
              </a:lnSpc>
              <a:spcAft>
                <a:spcPts val="600"/>
              </a:spcAft>
            </a:pPr>
            <a:r>
              <a:rPr lang="en-US" dirty="0">
                <a:solidFill>
                  <a:srgbClr val="000000"/>
                </a:solidFill>
                <a:latin typeface="Calibri" charset="0"/>
              </a:rPr>
              <a:t>Many flee family dysfunction: Over 2/3 Hotline callers report at least one parent abuses drugs or alcohol.</a:t>
            </a:r>
          </a:p>
          <a:p>
            <a:pPr lvl="1">
              <a:lnSpc>
                <a:spcPct val="90000"/>
              </a:lnSpc>
              <a:spcAft>
                <a:spcPts val="600"/>
              </a:spcAft>
            </a:pPr>
            <a:r>
              <a:rPr lang="en-US" dirty="0">
                <a:solidFill>
                  <a:srgbClr val="000000"/>
                </a:solidFill>
                <a:latin typeface="Calibri" charset="0"/>
              </a:rPr>
              <a:t>Roughly 1/3 homeless youth identify as LGBTQ.</a:t>
            </a:r>
          </a:p>
          <a:p>
            <a:pPr lvl="1">
              <a:lnSpc>
                <a:spcPct val="90000"/>
              </a:lnSpc>
              <a:spcAft>
                <a:spcPts val="600"/>
              </a:spcAft>
            </a:pPr>
            <a:r>
              <a:rPr lang="en-US" dirty="0">
                <a:solidFill>
                  <a:srgbClr val="000000"/>
                </a:solidFill>
                <a:latin typeface="Calibri" charset="0"/>
                <a:ea typeface="Calibri" charset="0"/>
                <a:cs typeface="Calibri" charset="0"/>
              </a:rPr>
              <a:t>10% of currently homeless female teens are pregnant.</a:t>
            </a:r>
          </a:p>
          <a:p>
            <a:pPr lvl="1">
              <a:lnSpc>
                <a:spcPct val="90000"/>
              </a:lnSpc>
              <a:spcAft>
                <a:spcPts val="600"/>
              </a:spcAft>
            </a:pPr>
            <a:r>
              <a:rPr lang="en-US" dirty="0">
                <a:solidFill>
                  <a:srgbClr val="000000"/>
                </a:solidFill>
                <a:latin typeface="Calibri" charset="0"/>
                <a:ea typeface="Calibri" charset="0"/>
                <a:cs typeface="Calibri" charset="0"/>
              </a:rPr>
              <a:t>Many are not enrolled in school.</a:t>
            </a:r>
          </a:p>
        </p:txBody>
      </p:sp>
      <p:sp>
        <p:nvSpPr>
          <p:cNvPr id="2" name="Slide Number Placeholder 1"/>
          <p:cNvSpPr>
            <a:spLocks noGrp="1"/>
          </p:cNvSpPr>
          <p:nvPr>
            <p:ph type="sldNum" sz="quarter" idx="4"/>
          </p:nvPr>
        </p:nvSpPr>
        <p:spPr/>
        <p:txBody>
          <a:bodyPr/>
          <a:lstStyle/>
          <a:p>
            <a:fld id="{600BAA8B-998A-4793-9AB8-94EE2C3B2243}" type="slidenum">
              <a:rPr lang="en-US" smtClean="0"/>
              <a:pPr/>
              <a:t>32</a:t>
            </a:fld>
            <a:endParaRPr lang="en-US" dirty="0"/>
          </a:p>
        </p:txBody>
      </p:sp>
    </p:spTree>
    <p:extLst>
      <p:ext uri="{BB962C8B-B14F-4D97-AF65-F5344CB8AC3E}">
        <p14:creationId xmlns:p14="http://schemas.microsoft.com/office/powerpoint/2010/main" val="31530965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Enrollment of Unaccompanied Youth</a:t>
            </a:r>
            <a:endParaRPr lang="en-US" dirty="0"/>
          </a:p>
        </p:txBody>
      </p:sp>
      <p:sp>
        <p:nvSpPr>
          <p:cNvPr id="4" name="Content Placeholder 3"/>
          <p:cNvSpPr>
            <a:spLocks noGrp="1"/>
          </p:cNvSpPr>
          <p:nvPr>
            <p:ph idx="1"/>
          </p:nvPr>
        </p:nvSpPr>
        <p:spPr/>
        <p:txBody>
          <a:bodyPr/>
          <a:lstStyle/>
          <a:p>
            <a:pPr marL="342900" indent="-342900">
              <a:buFont typeface="Arial" panose="020B0604020202020204" pitchFamily="34" charset="0"/>
              <a:buChar char="•"/>
            </a:pPr>
            <a:r>
              <a:rPr lang="en-US" dirty="0">
                <a:solidFill>
                  <a:srgbClr val="000000"/>
                </a:solidFill>
                <a:latin typeface="Calibri" charset="0"/>
              </a:rPr>
              <a:t>Immediate enrollment applies, even without parent or guardian. 			                           </a:t>
            </a:r>
            <a:endParaRPr lang="en-US" dirty="0" smtClean="0">
              <a:solidFill>
                <a:srgbClr val="000000"/>
              </a:solidFill>
              <a:latin typeface="Calibri" charset="0"/>
            </a:endParaRPr>
          </a:p>
          <a:p>
            <a:pPr marL="1028700" lvl="1" indent="-342900"/>
            <a:r>
              <a:rPr lang="en-US" sz="2000" dirty="0" smtClean="0">
                <a:solidFill>
                  <a:srgbClr val="000000"/>
                </a:solidFill>
                <a:latin typeface="Calibri" charset="0"/>
                <a:ea typeface="Calibri" charset="0"/>
                <a:cs typeface="Calibri" charset="0"/>
              </a:rPr>
              <a:t>Youth </a:t>
            </a:r>
            <a:r>
              <a:rPr lang="en-US" sz="2000" dirty="0">
                <a:solidFill>
                  <a:srgbClr val="000000"/>
                </a:solidFill>
                <a:latin typeface="Calibri" charset="0"/>
                <a:ea typeface="Calibri" charset="0"/>
                <a:cs typeface="Calibri" charset="0"/>
              </a:rPr>
              <a:t>self-enrollment; </a:t>
            </a:r>
            <a:r>
              <a:rPr lang="en-US" sz="1800" dirty="0" smtClean="0">
                <a:solidFill>
                  <a:srgbClr val="000000"/>
                </a:solidFill>
                <a:latin typeface="Calibri" charset="0"/>
                <a:ea typeface="Calibri" charset="0"/>
                <a:cs typeface="Calibri" charset="0"/>
                <a:hlinkClick r:id="rId3"/>
              </a:rPr>
              <a:t>Caregiver forms</a:t>
            </a:r>
            <a:endParaRPr lang="en-US" sz="1800" dirty="0" smtClean="0">
              <a:solidFill>
                <a:srgbClr val="000000"/>
              </a:solidFill>
              <a:latin typeface="Calibri" charset="0"/>
              <a:ea typeface="Calibri" charset="0"/>
              <a:cs typeface="Calibri" charset="0"/>
            </a:endParaRPr>
          </a:p>
          <a:p>
            <a:pPr lvl="1" indent="0">
              <a:buNone/>
            </a:pPr>
            <a:r>
              <a:rPr lang="en-US" dirty="0" smtClean="0">
                <a:hlinkClick r:id="rId4"/>
              </a:rPr>
              <a:t>NCHE </a:t>
            </a:r>
            <a:r>
              <a:rPr lang="en-US" dirty="0">
                <a:hlinkClick r:id="rId4"/>
              </a:rPr>
              <a:t>Brief: </a:t>
            </a:r>
            <a:r>
              <a:rPr lang="en-US" dirty="0" smtClean="0">
                <a:hlinkClick r:id="rId4"/>
              </a:rPr>
              <a:t>When Legal Guardians Re Not Present: Enrolling Students on Their Own</a:t>
            </a:r>
            <a:endParaRPr lang="en-US" dirty="0"/>
          </a:p>
          <a:p>
            <a:pPr marL="701675" lvl="1" indent="-171450"/>
            <a:endParaRPr lang="en-US" sz="900" dirty="0">
              <a:solidFill>
                <a:srgbClr val="000000"/>
              </a:solidFill>
              <a:latin typeface="Calibri" charset="0"/>
              <a:ea typeface="Calibri" charset="0"/>
              <a:cs typeface="Calibri" charset="0"/>
            </a:endParaRPr>
          </a:p>
          <a:p>
            <a:pPr marL="342900" indent="-342900">
              <a:buFont typeface="Arial" panose="020B0604020202020204" pitchFamily="34" charset="0"/>
              <a:buChar char="•"/>
            </a:pPr>
            <a:r>
              <a:rPr lang="en-US" dirty="0">
                <a:solidFill>
                  <a:srgbClr val="000000"/>
                </a:solidFill>
                <a:latin typeface="Calibri" charset="0"/>
              </a:rPr>
              <a:t>Liaisons must help unaccompanied youth choose and enroll in a school, </a:t>
            </a:r>
            <a:r>
              <a:rPr lang="en-US" dirty="0">
                <a:solidFill>
                  <a:schemeClr val="tx1"/>
                </a:solidFill>
                <a:latin typeface="Calibri" charset="0"/>
              </a:rPr>
              <a:t>give priority to the youth</a:t>
            </a:r>
            <a:r>
              <a:rPr lang="es-ES_tradnl" dirty="0">
                <a:solidFill>
                  <a:schemeClr val="tx1"/>
                </a:solidFill>
                <a:latin typeface="Calibri" charset="0"/>
              </a:rPr>
              <a:t>’</a:t>
            </a:r>
            <a:r>
              <a:rPr lang="en-US" altLang="ja-JP" dirty="0">
                <a:solidFill>
                  <a:schemeClr val="tx1"/>
                </a:solidFill>
                <a:latin typeface="Calibri" charset="0"/>
              </a:rPr>
              <a:t>s wishes, </a:t>
            </a:r>
            <a:r>
              <a:rPr lang="en-US" altLang="ja-JP" dirty="0">
                <a:solidFill>
                  <a:srgbClr val="000000"/>
                </a:solidFill>
                <a:latin typeface="Calibri" charset="0"/>
              </a:rPr>
              <a:t>and inform the youth of his or her appeal rights. 		</a:t>
            </a:r>
            <a:endParaRPr lang="en-US" altLang="ja-JP" sz="900" dirty="0">
              <a:solidFill>
                <a:srgbClr val="000000"/>
              </a:solidFill>
              <a:latin typeface="Calibri" charset="0"/>
            </a:endParaRPr>
          </a:p>
          <a:p>
            <a:pPr marL="342900" indent="-342900">
              <a:buFont typeface="Arial" panose="020B0604020202020204" pitchFamily="34" charset="0"/>
              <a:buChar char="•"/>
            </a:pPr>
            <a:r>
              <a:rPr lang="en-US" dirty="0">
                <a:solidFill>
                  <a:srgbClr val="000000"/>
                </a:solidFill>
                <a:latin typeface="Calibri" charset="0"/>
              </a:rPr>
              <a:t>School personnel (administrators, teachers, attendance officers, enrollment personnel) must be made aware of the specific needs of runaway and homeless youth. </a:t>
            </a:r>
            <a:endParaRPr lang="en-US" dirty="0"/>
          </a:p>
        </p:txBody>
      </p:sp>
      <p:sp>
        <p:nvSpPr>
          <p:cNvPr id="2" name="Slide Number Placeholder 1"/>
          <p:cNvSpPr>
            <a:spLocks noGrp="1"/>
          </p:cNvSpPr>
          <p:nvPr>
            <p:ph type="sldNum" sz="quarter" idx="4"/>
          </p:nvPr>
        </p:nvSpPr>
        <p:spPr/>
        <p:txBody>
          <a:bodyPr/>
          <a:lstStyle/>
          <a:p>
            <a:fld id="{600BAA8B-998A-4793-9AB8-94EE2C3B2243}" type="slidenum">
              <a:rPr lang="en-US" smtClean="0"/>
              <a:pPr/>
              <a:t>33</a:t>
            </a:fld>
            <a:endParaRPr lang="en-US" dirty="0"/>
          </a:p>
        </p:txBody>
      </p:sp>
    </p:spTree>
    <p:extLst>
      <p:ext uri="{BB962C8B-B14F-4D97-AF65-F5344CB8AC3E}">
        <p14:creationId xmlns:p14="http://schemas.microsoft.com/office/powerpoint/2010/main" val="37260827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Participation</a:t>
            </a:r>
            <a:endParaRPr lang="en-US" dirty="0"/>
          </a:p>
        </p:txBody>
      </p:sp>
      <p:sp>
        <p:nvSpPr>
          <p:cNvPr id="3" name="Content Placeholder 2"/>
          <p:cNvSpPr>
            <a:spLocks noGrp="1"/>
          </p:cNvSpPr>
          <p:nvPr>
            <p:ph idx="1"/>
          </p:nvPr>
        </p:nvSpPr>
        <p:spPr/>
        <p:txBody>
          <a:bodyPr/>
          <a:lstStyle/>
          <a:p>
            <a:r>
              <a:rPr lang="en-US" dirty="0"/>
              <a:t> </a:t>
            </a:r>
            <a:endParaRPr lang="en-US" sz="1400" dirty="0">
              <a:solidFill>
                <a:schemeClr val="tx1"/>
              </a:solidFill>
              <a:latin typeface="+mn-lt"/>
            </a:endParaRPr>
          </a:p>
          <a:p>
            <a:pPr marL="285750" indent="-285750">
              <a:buFont typeface="Arial" panose="020B0604020202020204" pitchFamily="34" charset="0"/>
              <a:buChar char="•"/>
            </a:pPr>
            <a:r>
              <a:rPr lang="en-US" sz="1400" dirty="0">
                <a:solidFill>
                  <a:schemeClr val="tx1"/>
                </a:solidFill>
                <a:latin typeface="+mn-lt"/>
              </a:rPr>
              <a:t>The McKinney-Vento Act requires schools to enroll children and youth experiencing homelessness in school immediately, even if the student is unable to produce records normally required for enrollment, or has missed application or enrollment deadlines during any period of homelessness [42 U.S.C. § 11432(g)(3)(C)(i)]. The Act defines </a:t>
            </a:r>
            <a:r>
              <a:rPr lang="en-US" sz="1400" b="1" i="1" dirty="0">
                <a:solidFill>
                  <a:schemeClr val="tx1"/>
                </a:solidFill>
                <a:latin typeface="+mn-lt"/>
              </a:rPr>
              <a:t>enroll </a:t>
            </a:r>
            <a:r>
              <a:rPr lang="en-US" sz="1400" b="1" dirty="0">
                <a:solidFill>
                  <a:schemeClr val="tx1"/>
                </a:solidFill>
                <a:latin typeface="+mn-lt"/>
              </a:rPr>
              <a:t>and </a:t>
            </a:r>
            <a:r>
              <a:rPr lang="en-US" sz="1400" b="1" i="1" dirty="0">
                <a:solidFill>
                  <a:schemeClr val="tx1"/>
                </a:solidFill>
                <a:latin typeface="+mn-lt"/>
              </a:rPr>
              <a:t>enrollment </a:t>
            </a:r>
            <a:r>
              <a:rPr lang="en-US" sz="1400" b="1" dirty="0">
                <a:solidFill>
                  <a:schemeClr val="tx1"/>
                </a:solidFill>
                <a:latin typeface="+mn-lt"/>
              </a:rPr>
              <a:t>as "attending classes and participating fully in school activities” </a:t>
            </a:r>
            <a:r>
              <a:rPr lang="en-US" sz="1400" dirty="0">
                <a:solidFill>
                  <a:schemeClr val="tx1"/>
                </a:solidFill>
                <a:latin typeface="+mn-lt"/>
              </a:rPr>
              <a:t>[42 U.S.C. § 11434a(1)]. Therefore, students experiencing homelessness must be able to enroll in school immediately, including attending classes and participating in extracurricular school activities, such as sports, performing arts, and clubs. </a:t>
            </a:r>
          </a:p>
          <a:p>
            <a:pPr marL="285750" indent="-285750">
              <a:buFont typeface="Arial" panose="020B0604020202020204" pitchFamily="34" charset="0"/>
              <a:buChar char="•"/>
            </a:pPr>
            <a:r>
              <a:rPr lang="en-US" sz="1400" dirty="0">
                <a:solidFill>
                  <a:schemeClr val="tx1"/>
                </a:solidFill>
                <a:latin typeface="+mn-lt"/>
              </a:rPr>
              <a:t>In addition, the McKinney-Vento Act requires State educational agencies (SEAs) and local educational agencies (LEAs; hereafter </a:t>
            </a:r>
            <a:r>
              <a:rPr lang="en-US" sz="1400" i="1" dirty="0">
                <a:solidFill>
                  <a:schemeClr val="tx1"/>
                </a:solidFill>
                <a:latin typeface="+mn-lt"/>
              </a:rPr>
              <a:t>school districts</a:t>
            </a:r>
            <a:r>
              <a:rPr lang="en-US" sz="1400" dirty="0">
                <a:solidFill>
                  <a:schemeClr val="tx1"/>
                </a:solidFill>
                <a:latin typeface="+mn-lt"/>
              </a:rPr>
              <a:t>) to develop, review, and revise policies to remove barriers to the identification, enrollment, and retention in school of children and youth experiencing homelessness [42 U.S.C. § 11432(g)(1)(I)]. Further, the Act requires schools to ensure that children and youth experiencing homelessness who meet the relevant eligibility criteria do not face barriers to accessing academic and extracurricular activities [42 U.S.C. § 11432(g)(1)(F)(iii)]. By proactively reviewing, revising, developing, and implementing policies to eliminate barriers to full school participation for McKinney-Vento students, States and school districts ensure that these students are able to participate in extracurricular activities, and provide these students with an added motivation for continued school engagement.</a:t>
            </a:r>
          </a:p>
          <a:p>
            <a:endParaRPr lang="en-US" dirty="0"/>
          </a:p>
        </p:txBody>
      </p:sp>
      <p:sp>
        <p:nvSpPr>
          <p:cNvPr id="4" name="Slide Number Placeholder 3"/>
          <p:cNvSpPr>
            <a:spLocks noGrp="1"/>
          </p:cNvSpPr>
          <p:nvPr>
            <p:ph type="sldNum" sz="quarter" idx="4"/>
          </p:nvPr>
        </p:nvSpPr>
        <p:spPr/>
        <p:txBody>
          <a:bodyPr/>
          <a:lstStyle/>
          <a:p>
            <a:fld id="{600BAA8B-998A-4793-9AB8-94EE2C3B2243}" type="slidenum">
              <a:rPr lang="en-US" smtClean="0"/>
              <a:pPr/>
              <a:t>34</a:t>
            </a:fld>
            <a:endParaRPr lang="en-US" dirty="0"/>
          </a:p>
        </p:txBody>
      </p:sp>
    </p:spTree>
    <p:extLst>
      <p:ext uri="{BB962C8B-B14F-4D97-AF65-F5344CB8AC3E}">
        <p14:creationId xmlns:p14="http://schemas.microsoft.com/office/powerpoint/2010/main" val="5677280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Support for Academic Success</a:t>
            </a:r>
            <a:endParaRPr lang="en-US" dirty="0"/>
          </a:p>
        </p:txBody>
      </p:sp>
      <p:sp>
        <p:nvSpPr>
          <p:cNvPr id="4" name="Content Placeholder 3"/>
          <p:cNvSpPr>
            <a:spLocks noGrp="1"/>
          </p:cNvSpPr>
          <p:nvPr>
            <p:ph idx="1"/>
          </p:nvPr>
        </p:nvSpPr>
        <p:spPr/>
        <p:txBody>
          <a:bodyPr/>
          <a:lstStyle/>
          <a:p>
            <a:pPr>
              <a:lnSpc>
                <a:spcPct val="80000"/>
              </a:lnSpc>
            </a:pPr>
            <a:r>
              <a:rPr lang="en-US" dirty="0">
                <a:solidFill>
                  <a:srgbClr val="000000"/>
                </a:solidFill>
                <a:latin typeface="Calibri" charset="0"/>
              </a:rPr>
              <a:t>Liaisons must ensure that—</a:t>
            </a:r>
          </a:p>
          <a:p>
            <a:pPr lvl="1">
              <a:spcBef>
                <a:spcPts val="600"/>
              </a:spcBef>
              <a:spcAft>
                <a:spcPts val="1200"/>
              </a:spcAft>
            </a:pPr>
            <a:r>
              <a:rPr lang="en-US" sz="2400" dirty="0">
                <a:ea typeface="Calibri" charset="0"/>
                <a:cs typeface="Calibri" charset="0"/>
              </a:rPr>
              <a:t>Unaccompanied youth are enrolled in school and that </a:t>
            </a:r>
            <a:r>
              <a:rPr lang="en-US" sz="2400" dirty="0"/>
              <a:t>procedures are implemented to identify and remove barriers that prevent them from receiving credit for full or partial coursework satisfactorily completed at a prior school, in accordance with State, local, and school policies.</a:t>
            </a:r>
            <a:endParaRPr lang="en-US" sz="2400" dirty="0">
              <a:ea typeface="Calibri" charset="0"/>
              <a:cs typeface="Calibri" charset="0"/>
            </a:endParaRPr>
          </a:p>
          <a:p>
            <a:pPr marL="184150"/>
            <a:endParaRPr lang="en-US" sz="2000" dirty="0">
              <a:hlinkClick r:id="rId3"/>
            </a:endParaRPr>
          </a:p>
          <a:p>
            <a:pPr marL="184150"/>
            <a:r>
              <a:rPr lang="en-US" sz="2000" dirty="0">
                <a:hlinkClick r:id="rId3"/>
              </a:rPr>
              <a:t>NCHE Brief: Supporting the Education of Unaccompanied Students Experiencing Homelessness</a:t>
            </a:r>
            <a:endParaRPr lang="en-US" sz="2000" dirty="0"/>
          </a:p>
          <a:p>
            <a:endParaRPr lang="en-US" dirty="0"/>
          </a:p>
        </p:txBody>
      </p:sp>
      <p:sp>
        <p:nvSpPr>
          <p:cNvPr id="2" name="Slide Number Placeholder 1"/>
          <p:cNvSpPr>
            <a:spLocks noGrp="1"/>
          </p:cNvSpPr>
          <p:nvPr>
            <p:ph type="sldNum" sz="quarter" idx="4"/>
          </p:nvPr>
        </p:nvSpPr>
        <p:spPr/>
        <p:txBody>
          <a:bodyPr/>
          <a:lstStyle/>
          <a:p>
            <a:fld id="{600BAA8B-998A-4793-9AB8-94EE2C3B2243}" type="slidenum">
              <a:rPr lang="en-US" smtClean="0"/>
              <a:pPr/>
              <a:t>35</a:t>
            </a:fld>
            <a:endParaRPr lang="en-US" dirty="0"/>
          </a:p>
        </p:txBody>
      </p:sp>
    </p:spTree>
    <p:extLst>
      <p:ext uri="{BB962C8B-B14F-4D97-AF65-F5344CB8AC3E}">
        <p14:creationId xmlns:p14="http://schemas.microsoft.com/office/powerpoint/2010/main" val="40591972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Unaccompanied Youth and Higher Education</a:t>
            </a:r>
            <a:endParaRPr lang="en-US" dirty="0"/>
          </a:p>
        </p:txBody>
      </p:sp>
      <p:sp>
        <p:nvSpPr>
          <p:cNvPr id="4" name="Content Placeholder 3"/>
          <p:cNvSpPr>
            <a:spLocks noGrp="1"/>
          </p:cNvSpPr>
          <p:nvPr>
            <p:ph idx="1"/>
          </p:nvPr>
        </p:nvSpPr>
        <p:spPr/>
        <p:txBody>
          <a:bodyPr/>
          <a:lstStyle/>
          <a:p>
            <a:pPr marL="184150"/>
            <a:r>
              <a:rPr lang="en-US" sz="2000" dirty="0">
                <a:solidFill>
                  <a:srgbClr val="000000"/>
                </a:solidFill>
              </a:rPr>
              <a:t>Higher education offers students experiencing homelessness the best hope for escaping poverty and homelessness as adults. The programs of the Higher Education Act (HEA) have the potential to assist these youth to graduate from high school, apply for and access postsecondary education, and complete their degrees</a:t>
            </a:r>
            <a:r>
              <a:rPr lang="en-US" sz="2000" dirty="0" smtClean="0">
                <a:solidFill>
                  <a:srgbClr val="000000"/>
                </a:solidFill>
              </a:rPr>
              <a:t>.</a:t>
            </a:r>
          </a:p>
          <a:p>
            <a:pPr marL="184150"/>
            <a:endParaRPr lang="en-US" sz="2000" dirty="0">
              <a:solidFill>
                <a:srgbClr val="000000"/>
              </a:solidFill>
            </a:endParaRPr>
          </a:p>
          <a:p>
            <a:pPr marL="342900" indent="-342900">
              <a:lnSpc>
                <a:spcPct val="80000"/>
              </a:lnSpc>
              <a:buFont typeface="Arial" panose="020B0604020202020204" pitchFamily="34" charset="0"/>
              <a:buChar char="•"/>
            </a:pPr>
            <a:r>
              <a:rPr lang="en-US" sz="2000" b="1" dirty="0" smtClean="0">
                <a:solidFill>
                  <a:srgbClr val="000000"/>
                </a:solidFill>
                <a:latin typeface="Calibri" charset="0"/>
              </a:rPr>
              <a:t>Liaisons </a:t>
            </a:r>
            <a:r>
              <a:rPr lang="en-US" sz="2000" b="1" dirty="0">
                <a:solidFill>
                  <a:srgbClr val="000000"/>
                </a:solidFill>
                <a:latin typeface="Calibri" charset="0"/>
              </a:rPr>
              <a:t>must ensure that—</a:t>
            </a:r>
          </a:p>
          <a:p>
            <a:pPr lvl="1">
              <a:spcAft>
                <a:spcPts val="1200"/>
              </a:spcAft>
            </a:pPr>
            <a:r>
              <a:rPr lang="en-US" sz="1800" dirty="0"/>
              <a:t>All McKinney-Vento youth must be able to receive individualized counseling from counselors to prepare and improve their readiness for college, including college selection, application, financial aid, and on-campus supports. 	  </a:t>
            </a:r>
            <a:endParaRPr lang="en-US" sz="1800" dirty="0" smtClean="0"/>
          </a:p>
          <a:p>
            <a:pPr lvl="1">
              <a:spcAft>
                <a:spcPts val="1200"/>
              </a:spcAft>
            </a:pPr>
            <a:r>
              <a:rPr lang="en-US" sz="1800" dirty="0" smtClean="0"/>
              <a:t>Liaisons </a:t>
            </a:r>
            <a:r>
              <a:rPr lang="en-US" sz="1800" dirty="0"/>
              <a:t>must ensure unaccompanied youth are informed of their status as independent students and obtain verification of that status.                                                </a:t>
            </a:r>
            <a:endParaRPr lang="en-US" dirty="0"/>
          </a:p>
        </p:txBody>
      </p:sp>
      <p:sp>
        <p:nvSpPr>
          <p:cNvPr id="2" name="Slide Number Placeholder 1"/>
          <p:cNvSpPr>
            <a:spLocks noGrp="1"/>
          </p:cNvSpPr>
          <p:nvPr>
            <p:ph type="sldNum" sz="quarter" idx="4"/>
          </p:nvPr>
        </p:nvSpPr>
        <p:spPr/>
        <p:txBody>
          <a:bodyPr/>
          <a:lstStyle/>
          <a:p>
            <a:fld id="{600BAA8B-998A-4793-9AB8-94EE2C3B2243}" type="slidenum">
              <a:rPr lang="en-US" smtClean="0"/>
              <a:pPr/>
              <a:t>36</a:t>
            </a:fld>
            <a:endParaRPr lang="en-US" dirty="0"/>
          </a:p>
        </p:txBody>
      </p:sp>
    </p:spTree>
    <p:extLst>
      <p:ext uri="{BB962C8B-B14F-4D97-AF65-F5344CB8AC3E}">
        <p14:creationId xmlns:p14="http://schemas.microsoft.com/office/powerpoint/2010/main" val="26532105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Unaccompanied Youth and Higher Education</a:t>
            </a:r>
          </a:p>
        </p:txBody>
      </p:sp>
      <p:sp>
        <p:nvSpPr>
          <p:cNvPr id="3" name="Content Placeholder 2"/>
          <p:cNvSpPr>
            <a:spLocks noGrp="1"/>
          </p:cNvSpPr>
          <p:nvPr>
            <p:ph idx="1"/>
          </p:nvPr>
        </p:nvSpPr>
        <p:spPr>
          <a:xfrm>
            <a:off x="628650" y="1463039"/>
            <a:ext cx="7886700" cy="4432935"/>
          </a:xfrm>
        </p:spPr>
        <p:txBody>
          <a:bodyPr/>
          <a:lstStyle/>
          <a:p>
            <a:pPr marL="184150"/>
            <a:r>
              <a:rPr lang="en-US" sz="2000" dirty="0">
                <a:solidFill>
                  <a:srgbClr val="000000"/>
                </a:solidFill>
              </a:rPr>
              <a:t>The </a:t>
            </a:r>
            <a:r>
              <a:rPr lang="en-US" sz="2000" dirty="0">
                <a:solidFill>
                  <a:srgbClr val="000000"/>
                </a:solidFill>
                <a:hlinkClick r:id="rId3"/>
              </a:rPr>
              <a:t>College Cost Reduction and Access Act (CCRAA) of 2007 </a:t>
            </a:r>
            <a:r>
              <a:rPr lang="en-US" sz="2000" dirty="0">
                <a:solidFill>
                  <a:srgbClr val="000000"/>
                </a:solidFill>
              </a:rPr>
              <a:t>made significant changes to the Free Student Application for Financial Aid (FAFSA) that makes it easier for unaccompanied homeless youth to obtain the financial support they need to pursue their education. This Act allows unaccompanied homeless youth to qualify as independent students for purposes of federal financial aid because they do not need to report their parents’ information, or have their parents sign the FAFSA.</a:t>
            </a:r>
          </a:p>
          <a:p>
            <a:endParaRPr lang="en-US" sz="1600" dirty="0" smtClean="0">
              <a:solidFill>
                <a:srgbClr val="000000"/>
              </a:solidFill>
            </a:endParaRPr>
          </a:p>
          <a:p>
            <a:r>
              <a:rPr lang="en-US" sz="1600" dirty="0" smtClean="0">
                <a:solidFill>
                  <a:srgbClr val="000000"/>
                </a:solidFill>
              </a:rPr>
              <a:t>Four </a:t>
            </a:r>
            <a:r>
              <a:rPr lang="en-US" sz="1600" dirty="0">
                <a:solidFill>
                  <a:srgbClr val="000000"/>
                </a:solidFill>
              </a:rPr>
              <a:t>authorized verifiers</a:t>
            </a:r>
          </a:p>
          <a:p>
            <a:pPr lvl="1"/>
            <a:r>
              <a:rPr lang="en-US" sz="1600" dirty="0">
                <a:solidFill>
                  <a:srgbClr val="000000"/>
                </a:solidFill>
              </a:rPr>
              <a:t>McKinney-Vento Homeless Education Liaison (Colorado UHY Verification Form)</a:t>
            </a:r>
          </a:p>
          <a:p>
            <a:pPr lvl="1"/>
            <a:r>
              <a:rPr lang="en-US" sz="1600" dirty="0">
                <a:solidFill>
                  <a:srgbClr val="000000"/>
                </a:solidFill>
              </a:rPr>
              <a:t>Runaway and Homeless Youth Act Director or Designee*</a:t>
            </a:r>
          </a:p>
          <a:p>
            <a:pPr lvl="1"/>
            <a:r>
              <a:rPr lang="en-US" sz="1600" dirty="0">
                <a:solidFill>
                  <a:srgbClr val="000000"/>
                </a:solidFill>
              </a:rPr>
              <a:t>HUD Director or Designee*</a:t>
            </a:r>
          </a:p>
          <a:p>
            <a:pPr lvl="1"/>
            <a:r>
              <a:rPr lang="en-US" sz="1600" dirty="0">
                <a:solidFill>
                  <a:srgbClr val="000000"/>
                </a:solidFill>
              </a:rPr>
              <a:t>Financial Aid Administrator</a:t>
            </a:r>
          </a:p>
          <a:p>
            <a:endParaRPr lang="en-US" dirty="0"/>
          </a:p>
        </p:txBody>
      </p:sp>
      <p:sp>
        <p:nvSpPr>
          <p:cNvPr id="4" name="Slide Number Placeholder 3"/>
          <p:cNvSpPr>
            <a:spLocks noGrp="1"/>
          </p:cNvSpPr>
          <p:nvPr>
            <p:ph type="sldNum" sz="quarter" idx="4"/>
          </p:nvPr>
        </p:nvSpPr>
        <p:spPr/>
        <p:txBody>
          <a:bodyPr/>
          <a:lstStyle/>
          <a:p>
            <a:fld id="{600BAA8B-998A-4793-9AB8-94EE2C3B2243}" type="slidenum">
              <a:rPr lang="en-US" smtClean="0"/>
              <a:pPr/>
              <a:t>37</a:t>
            </a:fld>
            <a:endParaRPr lang="en-US" dirty="0"/>
          </a:p>
        </p:txBody>
      </p:sp>
    </p:spTree>
    <p:extLst>
      <p:ext uri="{BB962C8B-B14F-4D97-AF65-F5344CB8AC3E}">
        <p14:creationId xmlns:p14="http://schemas.microsoft.com/office/powerpoint/2010/main" val="4869047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Unaccompanied Youth and Higher Education</a:t>
            </a:r>
            <a:endParaRPr lang="en-US" dirty="0"/>
          </a:p>
        </p:txBody>
      </p:sp>
      <p:sp>
        <p:nvSpPr>
          <p:cNvPr id="3" name="Content Placeholder 2"/>
          <p:cNvSpPr>
            <a:spLocks noGrp="1"/>
          </p:cNvSpPr>
          <p:nvPr>
            <p:ph idx="1"/>
          </p:nvPr>
        </p:nvSpPr>
        <p:spPr/>
        <p:txBody>
          <a:bodyPr/>
          <a:lstStyle/>
          <a:p>
            <a:pPr marL="184150"/>
            <a:r>
              <a:rPr lang="en-US" sz="2000" dirty="0">
                <a:hlinkClick r:id="rId3"/>
              </a:rPr>
              <a:t>Sample: Documentation of Independent Student Status for the FAFSA</a:t>
            </a:r>
            <a:endParaRPr lang="en-US" sz="2000" dirty="0"/>
          </a:p>
          <a:p>
            <a:pPr marL="184150"/>
            <a:r>
              <a:rPr lang="en-US" sz="2000" dirty="0">
                <a:hlinkClick r:id="rId4"/>
              </a:rPr>
              <a:t>Application and Verification Guide 2018-2019</a:t>
            </a:r>
            <a:endParaRPr lang="en-US" sz="2000" dirty="0"/>
          </a:p>
          <a:p>
            <a:pPr marL="184150"/>
            <a:r>
              <a:rPr lang="en-US" sz="2000" dirty="0">
                <a:hlinkClick r:id="rId5"/>
              </a:rPr>
              <a:t>FAFSA Tips for Unaccompanied Youth</a:t>
            </a:r>
            <a:endParaRPr lang="en-US" sz="2000" dirty="0"/>
          </a:p>
          <a:p>
            <a:pPr marL="527050" indent="-342900">
              <a:buFont typeface="Arial" panose="020B0604020202020204" pitchFamily="34" charset="0"/>
              <a:buChar char="•"/>
            </a:pPr>
            <a:endParaRPr lang="en-US" sz="2000" dirty="0"/>
          </a:p>
          <a:p>
            <a:pPr marL="184150"/>
            <a:r>
              <a:rPr lang="en-US" sz="2000" dirty="0">
                <a:solidFill>
                  <a:schemeClr val="tx1"/>
                </a:solidFill>
              </a:rPr>
              <a:t>NCHE Briefs: </a:t>
            </a:r>
            <a:endParaRPr lang="en-US" sz="2000" dirty="0" smtClean="0">
              <a:solidFill>
                <a:schemeClr val="tx1"/>
              </a:solidFill>
            </a:endParaRPr>
          </a:p>
          <a:p>
            <a:pPr marL="469900" indent="-285750">
              <a:buFont typeface="Arial" panose="020B0604020202020204" pitchFamily="34" charset="0"/>
              <a:buChar char="•"/>
            </a:pPr>
            <a:r>
              <a:rPr lang="en-US" sz="2000" dirty="0" smtClean="0">
                <a:hlinkClick r:id="rId6"/>
              </a:rPr>
              <a:t>Increasing </a:t>
            </a:r>
            <a:r>
              <a:rPr lang="en-US" sz="2000" dirty="0">
                <a:hlinkClick r:id="rId6"/>
              </a:rPr>
              <a:t>Access to Higher Education for Unaccompanied Youth: Information for Colleges and </a:t>
            </a:r>
            <a:r>
              <a:rPr lang="en-US" sz="2000" dirty="0" smtClean="0">
                <a:hlinkClick r:id="rId6"/>
              </a:rPr>
              <a:t>Universities</a:t>
            </a:r>
            <a:endParaRPr lang="en-US" sz="2000" dirty="0" smtClean="0"/>
          </a:p>
          <a:p>
            <a:pPr marL="469900" indent="-285750">
              <a:buFont typeface="Arial" panose="020B0604020202020204" pitchFamily="34" charset="0"/>
              <a:buChar char="•"/>
            </a:pPr>
            <a:r>
              <a:rPr lang="en-US" sz="2000" dirty="0" smtClean="0">
                <a:hlinkClick r:id="rId7"/>
              </a:rPr>
              <a:t>College </a:t>
            </a:r>
            <a:r>
              <a:rPr lang="en-US" sz="2000" dirty="0">
                <a:hlinkClick r:id="rId7"/>
              </a:rPr>
              <a:t>and Career Counseling for Students Experiencing Homelessness: Promising Practices for Secondary School Counselors</a:t>
            </a:r>
            <a:endParaRPr lang="en-US" sz="2000" dirty="0"/>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4"/>
          </p:nvPr>
        </p:nvSpPr>
        <p:spPr/>
        <p:txBody>
          <a:bodyPr/>
          <a:lstStyle/>
          <a:p>
            <a:fld id="{600BAA8B-998A-4793-9AB8-94EE2C3B2243}" type="slidenum">
              <a:rPr lang="en-US" smtClean="0"/>
              <a:pPr/>
              <a:t>38</a:t>
            </a:fld>
            <a:endParaRPr lang="en-US" dirty="0"/>
          </a:p>
        </p:txBody>
      </p:sp>
    </p:spTree>
    <p:extLst>
      <p:ext uri="{BB962C8B-B14F-4D97-AF65-F5344CB8AC3E}">
        <p14:creationId xmlns:p14="http://schemas.microsoft.com/office/powerpoint/2010/main" val="26639181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Unaccompanied Youth Strategies</a:t>
            </a:r>
            <a:endParaRPr lang="en-US" dirty="0"/>
          </a:p>
        </p:txBody>
      </p:sp>
      <p:sp>
        <p:nvSpPr>
          <p:cNvPr id="3" name="Content Placeholder 2"/>
          <p:cNvSpPr>
            <a:spLocks noGrp="1"/>
          </p:cNvSpPr>
          <p:nvPr>
            <p:ph idx="1"/>
          </p:nvPr>
        </p:nvSpPr>
        <p:spPr/>
        <p:txBody>
          <a:bodyPr/>
          <a:lstStyle/>
          <a:p>
            <a:r>
              <a:rPr lang="en-US" dirty="0">
                <a:solidFill>
                  <a:srgbClr val="000000"/>
                </a:solidFill>
                <a:latin typeface="Calibri" charset="0"/>
              </a:rPr>
              <a:t>	</a:t>
            </a:r>
            <a:r>
              <a:rPr lang="en-US" dirty="0" smtClean="0">
                <a:solidFill>
                  <a:srgbClr val="000000"/>
                </a:solidFill>
                <a:latin typeface="Calibri" charset="0"/>
              </a:rPr>
              <a:t>Develop </a:t>
            </a:r>
            <a:r>
              <a:rPr lang="en-US" dirty="0">
                <a:solidFill>
                  <a:srgbClr val="000000"/>
                </a:solidFill>
                <a:latin typeface="Calibri" charset="0"/>
              </a:rPr>
              <a:t>clear policies for enrolling unaccompanied youth immediately, whether youth enroll themselves, liaisons do enrollment, caretakers enroll youth in their care, or another procedure is in place. Offer youth an adult and peer mentor.</a:t>
            </a:r>
          </a:p>
          <a:p>
            <a:r>
              <a:rPr lang="en-US" dirty="0" smtClean="0">
                <a:solidFill>
                  <a:srgbClr val="000000"/>
                </a:solidFill>
                <a:latin typeface="Calibri" charset="0"/>
              </a:rPr>
              <a:t>	Establish </a:t>
            </a:r>
            <a:r>
              <a:rPr lang="en-US" dirty="0">
                <a:solidFill>
                  <a:srgbClr val="000000"/>
                </a:solidFill>
                <a:latin typeface="Calibri" charset="0"/>
              </a:rPr>
              <a:t>systems to monitor youth’</a:t>
            </a:r>
            <a:r>
              <a:rPr lang="en-US" altLang="ja-JP" dirty="0">
                <a:solidFill>
                  <a:srgbClr val="000000"/>
                </a:solidFill>
                <a:latin typeface="Calibri" charset="0"/>
              </a:rPr>
              <a:t>s attendance and performance, and let youth know you’ll be checking up on them.</a:t>
            </a:r>
          </a:p>
          <a:p>
            <a:r>
              <a:rPr lang="en-US" dirty="0" smtClean="0">
                <a:solidFill>
                  <a:srgbClr val="000000"/>
                </a:solidFill>
                <a:latin typeface="Calibri" charset="0"/>
              </a:rPr>
              <a:t>	Help </a:t>
            </a:r>
            <a:r>
              <a:rPr lang="en-US" dirty="0">
                <a:solidFill>
                  <a:srgbClr val="000000"/>
                </a:solidFill>
                <a:latin typeface="Calibri" charset="0"/>
              </a:rPr>
              <a:t>youth participate fully in school (clubs, sports, homework help, etc.)</a:t>
            </a:r>
          </a:p>
          <a:p>
            <a:r>
              <a:rPr lang="en-US" dirty="0" smtClean="0">
                <a:solidFill>
                  <a:srgbClr val="000000"/>
                </a:solidFill>
                <a:latin typeface="Calibri" charset="0"/>
              </a:rPr>
              <a:t>	Build </a:t>
            </a:r>
            <a:r>
              <a:rPr lang="en-US" dirty="0">
                <a:solidFill>
                  <a:srgbClr val="000000"/>
                </a:solidFill>
                <a:latin typeface="Calibri" charset="0"/>
              </a:rPr>
              <a:t>trust!  Be patient, and ensure discretion and confidentiality when working with youth.</a:t>
            </a:r>
          </a:p>
          <a:p>
            <a:endParaRPr lang="en-US" dirty="0"/>
          </a:p>
        </p:txBody>
      </p:sp>
      <p:sp>
        <p:nvSpPr>
          <p:cNvPr id="4" name="Slide Number Placeholder 3"/>
          <p:cNvSpPr>
            <a:spLocks noGrp="1"/>
          </p:cNvSpPr>
          <p:nvPr>
            <p:ph type="sldNum" sz="quarter" idx="4"/>
          </p:nvPr>
        </p:nvSpPr>
        <p:spPr/>
        <p:txBody>
          <a:bodyPr/>
          <a:lstStyle/>
          <a:p>
            <a:fld id="{600BAA8B-998A-4793-9AB8-94EE2C3B2243}" type="slidenum">
              <a:rPr lang="en-US" smtClean="0"/>
              <a:pPr/>
              <a:t>39</a:t>
            </a:fld>
            <a:endParaRPr lang="en-US" dirty="0"/>
          </a:p>
        </p:txBody>
      </p:sp>
      <p:pic>
        <p:nvPicPr>
          <p:cNvPr id="5" name="Picture 2" descr="http://ts3.mm.bing.net/th?id=HN.608054497451249376&amp;w=366&amp;h=366&amp;c=7&amp;rs=1&amp;qlt=80&amp;pe=1&amp;mo=10_30&amp;pid=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220" y="1463040"/>
            <a:ext cx="293688"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ts3.mm.bing.net/th?id=HN.608054497451249376&amp;w=366&amp;h=366&amp;c=7&amp;rs=1&amp;qlt=80&amp;pe=1&amp;mo=10_30&amp;pid=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220" y="3053715"/>
            <a:ext cx="293688"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ts3.mm.bing.net/th?id=HN.608054497451249376&amp;w=366&amp;h=366&amp;c=7&amp;rs=1&amp;qlt=80&amp;pe=1&amp;mo=10_30&amp;pid=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2505" y="4350702"/>
            <a:ext cx="293688"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ts3.mm.bing.net/th?id=HN.608054497451249376&amp;w=366&amp;h=366&amp;c=7&amp;rs=1&amp;qlt=80&amp;pe=1&amp;mo=10_30&amp;pid=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220" y="5139690"/>
            <a:ext cx="293688"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904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4"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in)">
                                      <p:cBhvr>
                                        <p:cTn id="10" dur="500"/>
                                        <p:tgtEl>
                                          <p:spTgt spid="6"/>
                                        </p:tgtEl>
                                      </p:cBhvr>
                                    </p:animEffect>
                                  </p:childTnLst>
                                </p:cTn>
                              </p:par>
                              <p:par>
                                <p:cTn id="11" presetID="4"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in)">
                                      <p:cBhvr>
                                        <p:cTn id="13" dur="500"/>
                                        <p:tgtEl>
                                          <p:spTgt spid="7"/>
                                        </p:tgtEl>
                                      </p:cBhvr>
                                    </p:animEffect>
                                  </p:childTnLst>
                                </p:cTn>
                              </p:par>
                              <p:par>
                                <p:cTn id="14" presetID="4"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ox(in)">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Connections Activity- Table Topics</a:t>
            </a:r>
            <a:endParaRPr lang="en-US" dirty="0"/>
          </a:p>
        </p:txBody>
      </p:sp>
      <p:sp>
        <p:nvSpPr>
          <p:cNvPr id="6" name="Content Placeholder 5"/>
          <p:cNvSpPr>
            <a:spLocks noGrp="1"/>
          </p:cNvSpPr>
          <p:nvPr>
            <p:ph idx="1"/>
          </p:nvPr>
        </p:nvSpPr>
        <p:spPr/>
        <p:txBody>
          <a:bodyPr/>
          <a:lstStyle/>
          <a:p>
            <a:pPr marL="457200" indent="-457200">
              <a:buFont typeface="+mj-lt"/>
              <a:buAutoNum type="arabicPeriod"/>
            </a:pPr>
            <a:r>
              <a:rPr lang="en-US" dirty="0" smtClean="0"/>
              <a:t>What does your intake/re-verification process look like?</a:t>
            </a:r>
          </a:p>
          <a:p>
            <a:pPr marL="457200" indent="-457200">
              <a:buFont typeface="+mj-lt"/>
              <a:buAutoNum type="arabicPeriod"/>
            </a:pPr>
            <a:endParaRPr lang="en-US" dirty="0"/>
          </a:p>
          <a:p>
            <a:pPr marL="457200" indent="-457200">
              <a:buFont typeface="+mj-lt"/>
              <a:buAutoNum type="arabicPeriod"/>
            </a:pPr>
            <a:r>
              <a:rPr lang="en-US" dirty="0" smtClean="0"/>
              <a:t>How do you ensure immediate enrollment?</a:t>
            </a:r>
          </a:p>
          <a:p>
            <a:pPr marL="457200" indent="-457200">
              <a:buFont typeface="+mj-lt"/>
              <a:buAutoNum type="arabicPeriod"/>
            </a:pPr>
            <a:endParaRPr lang="en-US" dirty="0"/>
          </a:p>
          <a:p>
            <a:pPr marL="457200" indent="-457200">
              <a:buFont typeface="+mj-lt"/>
              <a:buAutoNum type="arabicPeriod"/>
            </a:pPr>
            <a:r>
              <a:rPr lang="en-US" dirty="0" smtClean="0"/>
              <a:t>How does your district remove the barrier of fees?</a:t>
            </a:r>
          </a:p>
          <a:p>
            <a:pPr marL="457200" indent="-457200">
              <a:buFont typeface="+mj-lt"/>
              <a:buAutoNum type="arabicPeriod"/>
            </a:pPr>
            <a:endParaRPr lang="en-US" dirty="0"/>
          </a:p>
          <a:p>
            <a:r>
              <a:rPr lang="en-US" i="1" dirty="0" smtClean="0"/>
              <a:t>Reflection Question: What is something new that you could implement within your district?</a:t>
            </a:r>
            <a:endParaRPr lang="en-US" i="1" dirty="0"/>
          </a:p>
        </p:txBody>
      </p:sp>
      <p:sp>
        <p:nvSpPr>
          <p:cNvPr id="5" name="Slide Number Placeholder 4"/>
          <p:cNvSpPr>
            <a:spLocks noGrp="1"/>
          </p:cNvSpPr>
          <p:nvPr>
            <p:ph type="sldNum" sz="quarter" idx="4"/>
          </p:nvPr>
        </p:nvSpPr>
        <p:spPr/>
        <p:txBody>
          <a:bodyPr/>
          <a:lstStyle/>
          <a:p>
            <a:fld id="{600BAA8B-998A-4793-9AB8-94EE2C3B2243}" type="slidenum">
              <a:rPr lang="en-US" smtClean="0"/>
              <a:pPr/>
              <a:t>4</a:t>
            </a:fld>
            <a:endParaRPr lang="en-US" dirty="0"/>
          </a:p>
        </p:txBody>
      </p:sp>
    </p:spTree>
    <p:extLst>
      <p:ext uri="{BB962C8B-B14F-4D97-AF65-F5344CB8AC3E}">
        <p14:creationId xmlns:p14="http://schemas.microsoft.com/office/powerpoint/2010/main" val="2397726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endParaRPr lang="en-US"/>
          </a:p>
        </p:txBody>
      </p:sp>
      <p:sp>
        <p:nvSpPr>
          <p:cNvPr id="4" name="Slide Number Placeholder 3"/>
          <p:cNvSpPr>
            <a:spLocks noGrp="1"/>
          </p:cNvSpPr>
          <p:nvPr>
            <p:ph type="sldNum" sz="quarter" idx="4"/>
          </p:nvPr>
        </p:nvSpPr>
        <p:spPr/>
        <p:txBody>
          <a:bodyPr/>
          <a:lstStyle/>
          <a:p>
            <a:fld id="{600BAA8B-998A-4793-9AB8-94EE2C3B2243}" type="slidenum">
              <a:rPr lang="en-US" smtClean="0"/>
              <a:pPr/>
              <a:t>5</a:t>
            </a:fld>
            <a:endParaRPr lang="en-US" dirty="0"/>
          </a:p>
        </p:txBody>
      </p:sp>
      <p:pic>
        <p:nvPicPr>
          <p:cNvPr id="8" name="Picture 7"/>
          <p:cNvPicPr>
            <a:picLocks noChangeAspect="1"/>
          </p:cNvPicPr>
          <p:nvPr/>
        </p:nvPicPr>
        <p:blipFill>
          <a:blip r:embed="rId3"/>
          <a:stretch>
            <a:fillRect/>
          </a:stretch>
        </p:blipFill>
        <p:spPr>
          <a:xfrm>
            <a:off x="1914913" y="0"/>
            <a:ext cx="5314174" cy="6858000"/>
          </a:xfrm>
          <a:prstGeom prst="rect">
            <a:avLst/>
          </a:prstGeom>
        </p:spPr>
      </p:pic>
    </p:spTree>
    <p:extLst>
      <p:ext uri="{BB962C8B-B14F-4D97-AF65-F5344CB8AC3E}">
        <p14:creationId xmlns:p14="http://schemas.microsoft.com/office/powerpoint/2010/main" val="4088741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0" y="6356350"/>
            <a:ext cx="407988" cy="365125"/>
          </a:xfrm>
        </p:spPr>
        <p:txBody>
          <a:bodyPr/>
          <a:lstStyle/>
          <a:p>
            <a:fld id="{600BAA8B-998A-4793-9AB8-94EE2C3B2243}" type="slidenum">
              <a:rPr lang="en-US" smtClean="0"/>
              <a:pPr/>
              <a:t>6</a:t>
            </a:fld>
            <a:endParaRPr lang="en-US" dirty="0"/>
          </a:p>
        </p:txBody>
      </p:sp>
      <p:pic>
        <p:nvPicPr>
          <p:cNvPr id="4" name="Picture 3"/>
          <p:cNvPicPr>
            <a:picLocks noChangeAspect="1"/>
          </p:cNvPicPr>
          <p:nvPr/>
        </p:nvPicPr>
        <p:blipFill>
          <a:blip r:embed="rId3"/>
          <a:stretch>
            <a:fillRect/>
          </a:stretch>
        </p:blipFill>
        <p:spPr>
          <a:xfrm>
            <a:off x="0" y="466718"/>
            <a:ext cx="9144000" cy="5924564"/>
          </a:xfrm>
          <a:prstGeom prst="rect">
            <a:avLst/>
          </a:prstGeom>
        </p:spPr>
      </p:pic>
    </p:spTree>
    <p:extLst>
      <p:ext uri="{BB962C8B-B14F-4D97-AF65-F5344CB8AC3E}">
        <p14:creationId xmlns:p14="http://schemas.microsoft.com/office/powerpoint/2010/main" val="793297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Divider slide </a:t>
            </a:r>
            <a:r>
              <a:rPr lang="en-US" dirty="0" smtClean="0"/>
              <a:t>maximum</a:t>
            </a:r>
            <a:r>
              <a:rPr lang="en-US" dirty="0"/>
              <a:t/>
            </a:r>
            <a:br>
              <a:rPr lang="en-US" dirty="0"/>
            </a:br>
            <a:r>
              <a:rPr lang="en-US" dirty="0" err="1"/>
              <a:t>Mueso</a:t>
            </a:r>
            <a:r>
              <a:rPr lang="en-US" dirty="0"/>
              <a:t> Slab 500 / </a:t>
            </a:r>
            <a:br>
              <a:rPr lang="en-US" dirty="0"/>
            </a:br>
            <a:r>
              <a:rPr lang="en-US" dirty="0"/>
              <a:t>54 pt. or smaller</a:t>
            </a:r>
          </a:p>
        </p:txBody>
      </p:sp>
      <p:sp>
        <p:nvSpPr>
          <p:cNvPr id="3" name="Slide Number Placeholder 2"/>
          <p:cNvSpPr>
            <a:spLocks noGrp="1"/>
          </p:cNvSpPr>
          <p:nvPr>
            <p:ph type="sldNum" sz="quarter" idx="4"/>
          </p:nvPr>
        </p:nvSpPr>
        <p:spPr/>
        <p:txBody>
          <a:bodyPr/>
          <a:lstStyle/>
          <a:p>
            <a:fld id="{600BAA8B-998A-4793-9AB8-94EE2C3B2243}" type="slidenum">
              <a:rPr lang="en-US" smtClean="0"/>
              <a:pPr/>
              <a:t>7</a:t>
            </a:fld>
            <a:endParaRPr lang="en-US" dirty="0"/>
          </a:p>
        </p:txBody>
      </p:sp>
      <p:pic>
        <p:nvPicPr>
          <p:cNvPr id="4" name="Picture 3"/>
          <p:cNvPicPr>
            <a:picLocks noChangeAspect="1"/>
          </p:cNvPicPr>
          <p:nvPr/>
        </p:nvPicPr>
        <p:blipFill>
          <a:blip r:embed="rId3"/>
          <a:stretch>
            <a:fillRect/>
          </a:stretch>
        </p:blipFill>
        <p:spPr>
          <a:xfrm>
            <a:off x="9582" y="0"/>
            <a:ext cx="9124836" cy="6858000"/>
          </a:xfrm>
          <a:prstGeom prst="rect">
            <a:avLst/>
          </a:prstGeom>
        </p:spPr>
      </p:pic>
    </p:spTree>
    <p:extLst>
      <p:ext uri="{BB962C8B-B14F-4D97-AF65-F5344CB8AC3E}">
        <p14:creationId xmlns:p14="http://schemas.microsoft.com/office/powerpoint/2010/main" val="27588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Prevalence of homelessness by age</a:t>
            </a:r>
            <a:endParaRPr lang="en-US" dirty="0"/>
          </a:p>
        </p:txBody>
      </p:sp>
      <p:sp>
        <p:nvSpPr>
          <p:cNvPr id="5" name="Content Placeholder 4"/>
          <p:cNvSpPr>
            <a:spLocks noGrp="1"/>
          </p:cNvSpPr>
          <p:nvPr>
            <p:ph idx="1"/>
          </p:nvPr>
        </p:nvSpPr>
        <p:spPr/>
        <p:txBody>
          <a:bodyPr/>
          <a:lstStyle/>
          <a:p>
            <a:r>
              <a:rPr lang="en-US" dirty="0" smtClean="0">
                <a:solidFill>
                  <a:srgbClr val="00B0F0"/>
                </a:solidFill>
              </a:rPr>
              <a:t>Of children experiencing homelessness under the age of 18, what percentage are:</a:t>
            </a:r>
          </a:p>
          <a:p>
            <a:pPr marL="342900" indent="-342900">
              <a:buFont typeface="Arial" panose="020B0604020202020204" pitchFamily="34" charset="0"/>
              <a:buChar char="•"/>
            </a:pPr>
            <a:r>
              <a:rPr lang="en-US" dirty="0" smtClean="0">
                <a:solidFill>
                  <a:schemeClr val="tx1"/>
                </a:solidFill>
              </a:rPr>
              <a:t>Under 1</a:t>
            </a:r>
          </a:p>
          <a:p>
            <a:pPr marL="342900" indent="-342900">
              <a:buFont typeface="Arial" panose="020B0604020202020204" pitchFamily="34" charset="0"/>
              <a:buChar char="•"/>
            </a:pPr>
            <a:r>
              <a:rPr lang="en-US" dirty="0" smtClean="0">
                <a:solidFill>
                  <a:schemeClr val="tx1"/>
                </a:solidFill>
              </a:rPr>
              <a:t>1-5</a:t>
            </a:r>
          </a:p>
          <a:p>
            <a:pPr marL="342900" indent="-342900">
              <a:buFont typeface="Arial" panose="020B0604020202020204" pitchFamily="34" charset="0"/>
              <a:buChar char="•"/>
            </a:pPr>
            <a:r>
              <a:rPr lang="en-US" dirty="0" smtClean="0">
                <a:solidFill>
                  <a:schemeClr val="tx1"/>
                </a:solidFill>
              </a:rPr>
              <a:t>6-12</a:t>
            </a:r>
          </a:p>
          <a:p>
            <a:pPr marL="342900" indent="-342900">
              <a:buFont typeface="Arial" panose="020B0604020202020204" pitchFamily="34" charset="0"/>
              <a:buChar char="•"/>
            </a:pPr>
            <a:r>
              <a:rPr lang="en-US" dirty="0" smtClean="0">
                <a:solidFill>
                  <a:schemeClr val="tx1"/>
                </a:solidFill>
              </a:rPr>
              <a:t>13-18</a:t>
            </a:r>
          </a:p>
          <a:p>
            <a:endParaRPr lang="en-US" dirty="0"/>
          </a:p>
        </p:txBody>
      </p:sp>
      <p:sp>
        <p:nvSpPr>
          <p:cNvPr id="3" name="Slide Number Placeholder 2"/>
          <p:cNvSpPr>
            <a:spLocks noGrp="1"/>
          </p:cNvSpPr>
          <p:nvPr>
            <p:ph type="sldNum" sz="quarter" idx="4"/>
          </p:nvPr>
        </p:nvSpPr>
        <p:spPr/>
        <p:txBody>
          <a:bodyPr/>
          <a:lstStyle/>
          <a:p>
            <a:fld id="{600BAA8B-998A-4793-9AB8-94EE2C3B2243}" type="slidenum">
              <a:rPr lang="en-US" smtClean="0"/>
              <a:pPr/>
              <a:t>8</a:t>
            </a:fld>
            <a:endParaRPr lang="en-US" dirty="0"/>
          </a:p>
        </p:txBody>
      </p:sp>
    </p:spTree>
    <p:extLst>
      <p:ext uri="{BB962C8B-B14F-4D97-AF65-F5344CB8AC3E}">
        <p14:creationId xmlns:p14="http://schemas.microsoft.com/office/powerpoint/2010/main" val="76486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oup 5"/>
          <p:cNvGrpSpPr>
            <a:grpSpLocks/>
          </p:cNvGrpSpPr>
          <p:nvPr/>
        </p:nvGrpSpPr>
        <p:grpSpPr bwMode="auto">
          <a:xfrm>
            <a:off x="655638" y="5867400"/>
            <a:ext cx="7650162" cy="523875"/>
            <a:chOff x="655613" y="5867400"/>
            <a:chExt cx="7650187" cy="523254"/>
          </a:xfrm>
        </p:grpSpPr>
        <p:sp>
          <p:nvSpPr>
            <p:cNvPr id="34829" name="TextBox 10"/>
            <p:cNvSpPr txBox="1">
              <a:spLocks noChangeArrowheads="1"/>
            </p:cNvSpPr>
            <p:nvPr/>
          </p:nvSpPr>
          <p:spPr bwMode="auto">
            <a:xfrm>
              <a:off x="655613" y="5867400"/>
              <a:ext cx="1020787" cy="523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1800"/>
                </a:spcAft>
                <a:buClr>
                  <a:schemeClr val="tx1"/>
                </a:buClr>
                <a:buFont typeface="Arial" panose="020B0604020202020204" pitchFamily="34" charset="0"/>
                <a:buChar char="•"/>
                <a:defRPr sz="3200">
                  <a:solidFill>
                    <a:schemeClr val="tx1"/>
                  </a:solidFill>
                  <a:latin typeface="Open Sans" pitchFamily="34" charset="0"/>
                </a:defRPr>
              </a:lvl1pPr>
              <a:lvl2pPr marL="742950" indent="-285750">
                <a:spcAft>
                  <a:spcPts val="1800"/>
                </a:spcAft>
                <a:buClr>
                  <a:schemeClr val="tx1"/>
                </a:buClr>
                <a:buFont typeface="Arial" panose="020B0604020202020204" pitchFamily="34" charset="0"/>
                <a:buChar char="–"/>
                <a:defRPr sz="2800">
                  <a:solidFill>
                    <a:schemeClr val="tx1"/>
                  </a:solidFill>
                  <a:latin typeface="Open Sans" pitchFamily="34" charset="0"/>
                </a:defRPr>
              </a:lvl2pPr>
              <a:lvl3pPr marL="1143000" indent="-228600">
                <a:spcAft>
                  <a:spcPts val="1800"/>
                </a:spcAft>
                <a:buClr>
                  <a:schemeClr val="tx1"/>
                </a:buClr>
                <a:buFont typeface="Arial" panose="020B0604020202020204" pitchFamily="34" charset="0"/>
                <a:buChar char="•"/>
                <a:defRPr sz="2400">
                  <a:solidFill>
                    <a:schemeClr val="tx1"/>
                  </a:solidFill>
                  <a:latin typeface="Open Sans" pitchFamily="34" charset="0"/>
                </a:defRPr>
              </a:lvl3pPr>
              <a:lvl4pPr marL="1600200" indent="-228600">
                <a:spcBef>
                  <a:spcPct val="20000"/>
                </a:spcBef>
                <a:buFont typeface="Arial" panose="020B0604020202020204" pitchFamily="34" charset="0"/>
                <a:buChar char="–"/>
                <a:defRPr sz="2000">
                  <a:solidFill>
                    <a:schemeClr val="tx1"/>
                  </a:solidFill>
                  <a:latin typeface="Open Sans" pitchFamily="34" charset="0"/>
                </a:defRPr>
              </a:lvl4pPr>
              <a:lvl5pPr marL="2057400" indent="-228600">
                <a:spcBef>
                  <a:spcPct val="20000"/>
                </a:spcBef>
                <a:buFont typeface="Arial" panose="020B0604020202020204" pitchFamily="34" charset="0"/>
                <a:buChar char="»"/>
                <a:defRPr sz="2000">
                  <a:solidFill>
                    <a:schemeClr val="tx1"/>
                  </a:solidFill>
                  <a:latin typeface="Open Sans"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itchFamily="34" charset="0"/>
                </a:defRPr>
              </a:lvl9pPr>
            </a:lstStyle>
            <a:p>
              <a:pPr eaLnBrk="1" hangingPunct="1">
                <a:spcAft>
                  <a:spcPct val="0"/>
                </a:spcAft>
                <a:buClrTx/>
                <a:buFontTx/>
                <a:buNone/>
              </a:pPr>
              <a:r>
                <a:rPr lang="en-US" altLang="en-US" sz="2800" b="1">
                  <a:latin typeface="Calibri" panose="020F0502020204030204" pitchFamily="34" charset="0"/>
                  <a:cs typeface="Arial" panose="020B0604020202020204" pitchFamily="34" charset="0"/>
                </a:rPr>
                <a:t>&lt; 1</a:t>
              </a:r>
            </a:p>
          </p:txBody>
        </p:sp>
        <p:sp>
          <p:nvSpPr>
            <p:cNvPr id="34830" name="TextBox 11"/>
            <p:cNvSpPr txBox="1">
              <a:spLocks noChangeArrowheads="1"/>
            </p:cNvSpPr>
            <p:nvPr/>
          </p:nvSpPr>
          <p:spPr bwMode="auto">
            <a:xfrm>
              <a:off x="3094013" y="5867400"/>
              <a:ext cx="1020787" cy="523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1800"/>
                </a:spcAft>
                <a:buClr>
                  <a:schemeClr val="tx1"/>
                </a:buClr>
                <a:buFont typeface="Arial" panose="020B0604020202020204" pitchFamily="34" charset="0"/>
                <a:buChar char="•"/>
                <a:defRPr sz="3200">
                  <a:solidFill>
                    <a:schemeClr val="tx1"/>
                  </a:solidFill>
                  <a:latin typeface="Open Sans" pitchFamily="34" charset="0"/>
                </a:defRPr>
              </a:lvl1pPr>
              <a:lvl2pPr marL="742950" indent="-285750">
                <a:spcAft>
                  <a:spcPts val="1800"/>
                </a:spcAft>
                <a:buClr>
                  <a:schemeClr val="tx1"/>
                </a:buClr>
                <a:buFont typeface="Arial" panose="020B0604020202020204" pitchFamily="34" charset="0"/>
                <a:buChar char="–"/>
                <a:defRPr sz="2800">
                  <a:solidFill>
                    <a:schemeClr val="tx1"/>
                  </a:solidFill>
                  <a:latin typeface="Open Sans" pitchFamily="34" charset="0"/>
                </a:defRPr>
              </a:lvl2pPr>
              <a:lvl3pPr marL="1143000" indent="-228600">
                <a:spcAft>
                  <a:spcPts val="1800"/>
                </a:spcAft>
                <a:buClr>
                  <a:schemeClr val="tx1"/>
                </a:buClr>
                <a:buFont typeface="Arial" panose="020B0604020202020204" pitchFamily="34" charset="0"/>
                <a:buChar char="•"/>
                <a:defRPr sz="2400">
                  <a:solidFill>
                    <a:schemeClr val="tx1"/>
                  </a:solidFill>
                  <a:latin typeface="Open Sans" pitchFamily="34" charset="0"/>
                </a:defRPr>
              </a:lvl3pPr>
              <a:lvl4pPr marL="1600200" indent="-228600">
                <a:spcBef>
                  <a:spcPct val="20000"/>
                </a:spcBef>
                <a:buFont typeface="Arial" panose="020B0604020202020204" pitchFamily="34" charset="0"/>
                <a:buChar char="–"/>
                <a:defRPr sz="2000">
                  <a:solidFill>
                    <a:schemeClr val="tx1"/>
                  </a:solidFill>
                  <a:latin typeface="Open Sans" pitchFamily="34" charset="0"/>
                </a:defRPr>
              </a:lvl4pPr>
              <a:lvl5pPr marL="2057400" indent="-228600">
                <a:spcBef>
                  <a:spcPct val="20000"/>
                </a:spcBef>
                <a:buFont typeface="Arial" panose="020B0604020202020204" pitchFamily="34" charset="0"/>
                <a:buChar char="»"/>
                <a:defRPr sz="2000">
                  <a:solidFill>
                    <a:schemeClr val="tx1"/>
                  </a:solidFill>
                  <a:latin typeface="Open Sans"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itchFamily="34" charset="0"/>
                </a:defRPr>
              </a:lvl9pPr>
            </a:lstStyle>
            <a:p>
              <a:pPr eaLnBrk="1" hangingPunct="1">
                <a:spcAft>
                  <a:spcPct val="0"/>
                </a:spcAft>
                <a:buClrTx/>
                <a:buFontTx/>
                <a:buNone/>
              </a:pPr>
              <a:r>
                <a:rPr lang="en-US" altLang="en-US" sz="2800" b="1">
                  <a:latin typeface="Calibri" panose="020F0502020204030204" pitchFamily="34" charset="0"/>
                  <a:cs typeface="Arial" panose="020B0604020202020204" pitchFamily="34" charset="0"/>
                </a:rPr>
                <a:t>1-5</a:t>
              </a:r>
            </a:p>
          </p:txBody>
        </p:sp>
        <p:sp>
          <p:nvSpPr>
            <p:cNvPr id="34831" name="TextBox 12"/>
            <p:cNvSpPr txBox="1">
              <a:spLocks noChangeArrowheads="1"/>
            </p:cNvSpPr>
            <p:nvPr/>
          </p:nvSpPr>
          <p:spPr bwMode="auto">
            <a:xfrm>
              <a:off x="5075213" y="5867400"/>
              <a:ext cx="1020787" cy="523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1800"/>
                </a:spcAft>
                <a:buClr>
                  <a:schemeClr val="tx1"/>
                </a:buClr>
                <a:buFont typeface="Arial" panose="020B0604020202020204" pitchFamily="34" charset="0"/>
                <a:buChar char="•"/>
                <a:defRPr sz="3200">
                  <a:solidFill>
                    <a:schemeClr val="tx1"/>
                  </a:solidFill>
                  <a:latin typeface="Open Sans" pitchFamily="34" charset="0"/>
                </a:defRPr>
              </a:lvl1pPr>
              <a:lvl2pPr marL="742950" indent="-285750">
                <a:spcAft>
                  <a:spcPts val="1800"/>
                </a:spcAft>
                <a:buClr>
                  <a:schemeClr val="tx1"/>
                </a:buClr>
                <a:buFont typeface="Arial" panose="020B0604020202020204" pitchFamily="34" charset="0"/>
                <a:buChar char="–"/>
                <a:defRPr sz="2800">
                  <a:solidFill>
                    <a:schemeClr val="tx1"/>
                  </a:solidFill>
                  <a:latin typeface="Open Sans" pitchFamily="34" charset="0"/>
                </a:defRPr>
              </a:lvl2pPr>
              <a:lvl3pPr marL="1143000" indent="-228600">
                <a:spcAft>
                  <a:spcPts val="1800"/>
                </a:spcAft>
                <a:buClr>
                  <a:schemeClr val="tx1"/>
                </a:buClr>
                <a:buFont typeface="Arial" panose="020B0604020202020204" pitchFamily="34" charset="0"/>
                <a:buChar char="•"/>
                <a:defRPr sz="2400">
                  <a:solidFill>
                    <a:schemeClr val="tx1"/>
                  </a:solidFill>
                  <a:latin typeface="Open Sans" pitchFamily="34" charset="0"/>
                </a:defRPr>
              </a:lvl3pPr>
              <a:lvl4pPr marL="1600200" indent="-228600">
                <a:spcBef>
                  <a:spcPct val="20000"/>
                </a:spcBef>
                <a:buFont typeface="Arial" panose="020B0604020202020204" pitchFamily="34" charset="0"/>
                <a:buChar char="–"/>
                <a:defRPr sz="2000">
                  <a:solidFill>
                    <a:schemeClr val="tx1"/>
                  </a:solidFill>
                  <a:latin typeface="Open Sans" pitchFamily="34" charset="0"/>
                </a:defRPr>
              </a:lvl4pPr>
              <a:lvl5pPr marL="2057400" indent="-228600">
                <a:spcBef>
                  <a:spcPct val="20000"/>
                </a:spcBef>
                <a:buFont typeface="Arial" panose="020B0604020202020204" pitchFamily="34" charset="0"/>
                <a:buChar char="»"/>
                <a:defRPr sz="2000">
                  <a:solidFill>
                    <a:schemeClr val="tx1"/>
                  </a:solidFill>
                  <a:latin typeface="Open Sans"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itchFamily="34" charset="0"/>
                </a:defRPr>
              </a:lvl9pPr>
            </a:lstStyle>
            <a:p>
              <a:pPr eaLnBrk="1" hangingPunct="1">
                <a:spcAft>
                  <a:spcPct val="0"/>
                </a:spcAft>
                <a:buClrTx/>
                <a:buFontTx/>
                <a:buNone/>
              </a:pPr>
              <a:r>
                <a:rPr lang="en-US" altLang="en-US" sz="2800" b="1">
                  <a:latin typeface="Calibri" panose="020F0502020204030204" pitchFamily="34" charset="0"/>
                  <a:cs typeface="Arial" panose="020B0604020202020204" pitchFamily="34" charset="0"/>
                </a:rPr>
                <a:t>6-12</a:t>
              </a:r>
            </a:p>
          </p:txBody>
        </p:sp>
        <p:sp>
          <p:nvSpPr>
            <p:cNvPr id="34832" name="TextBox 13"/>
            <p:cNvSpPr txBox="1">
              <a:spLocks noChangeArrowheads="1"/>
            </p:cNvSpPr>
            <p:nvPr/>
          </p:nvSpPr>
          <p:spPr bwMode="auto">
            <a:xfrm>
              <a:off x="7285013" y="5867400"/>
              <a:ext cx="1020787" cy="523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1800"/>
                </a:spcAft>
                <a:buClr>
                  <a:schemeClr val="tx1"/>
                </a:buClr>
                <a:buFont typeface="Arial" panose="020B0604020202020204" pitchFamily="34" charset="0"/>
                <a:buChar char="•"/>
                <a:defRPr sz="3200">
                  <a:solidFill>
                    <a:schemeClr val="tx1"/>
                  </a:solidFill>
                  <a:latin typeface="Open Sans" pitchFamily="34" charset="0"/>
                </a:defRPr>
              </a:lvl1pPr>
              <a:lvl2pPr marL="742950" indent="-285750">
                <a:spcAft>
                  <a:spcPts val="1800"/>
                </a:spcAft>
                <a:buClr>
                  <a:schemeClr val="tx1"/>
                </a:buClr>
                <a:buFont typeface="Arial" panose="020B0604020202020204" pitchFamily="34" charset="0"/>
                <a:buChar char="–"/>
                <a:defRPr sz="2800">
                  <a:solidFill>
                    <a:schemeClr val="tx1"/>
                  </a:solidFill>
                  <a:latin typeface="Open Sans" pitchFamily="34" charset="0"/>
                </a:defRPr>
              </a:lvl2pPr>
              <a:lvl3pPr marL="1143000" indent="-228600">
                <a:spcAft>
                  <a:spcPts val="1800"/>
                </a:spcAft>
                <a:buClr>
                  <a:schemeClr val="tx1"/>
                </a:buClr>
                <a:buFont typeface="Arial" panose="020B0604020202020204" pitchFamily="34" charset="0"/>
                <a:buChar char="•"/>
                <a:defRPr sz="2400">
                  <a:solidFill>
                    <a:schemeClr val="tx1"/>
                  </a:solidFill>
                  <a:latin typeface="Open Sans" pitchFamily="34" charset="0"/>
                </a:defRPr>
              </a:lvl3pPr>
              <a:lvl4pPr marL="1600200" indent="-228600">
                <a:spcBef>
                  <a:spcPct val="20000"/>
                </a:spcBef>
                <a:buFont typeface="Arial" panose="020B0604020202020204" pitchFamily="34" charset="0"/>
                <a:buChar char="–"/>
                <a:defRPr sz="2000">
                  <a:solidFill>
                    <a:schemeClr val="tx1"/>
                  </a:solidFill>
                  <a:latin typeface="Open Sans" pitchFamily="34" charset="0"/>
                </a:defRPr>
              </a:lvl4pPr>
              <a:lvl5pPr marL="2057400" indent="-228600">
                <a:spcBef>
                  <a:spcPct val="20000"/>
                </a:spcBef>
                <a:buFont typeface="Arial" panose="020B0604020202020204" pitchFamily="34" charset="0"/>
                <a:buChar char="»"/>
                <a:defRPr sz="2000">
                  <a:solidFill>
                    <a:schemeClr val="tx1"/>
                  </a:solidFill>
                  <a:latin typeface="Open Sans"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itchFamily="34" charset="0"/>
                </a:defRPr>
              </a:lvl9pPr>
            </a:lstStyle>
            <a:p>
              <a:pPr eaLnBrk="1" hangingPunct="1">
                <a:spcAft>
                  <a:spcPct val="0"/>
                </a:spcAft>
                <a:buClrTx/>
                <a:buFontTx/>
                <a:buNone/>
              </a:pPr>
              <a:r>
                <a:rPr lang="en-US" altLang="en-US" sz="2800" b="1">
                  <a:latin typeface="Calibri" panose="020F0502020204030204" pitchFamily="34" charset="0"/>
                  <a:cs typeface="Arial" panose="020B0604020202020204" pitchFamily="34" charset="0"/>
                </a:rPr>
                <a:t>13-17</a:t>
              </a:r>
            </a:p>
          </p:txBody>
        </p:sp>
      </p:grpSp>
      <p:sp>
        <p:nvSpPr>
          <p:cNvPr id="2" name="Title 1"/>
          <p:cNvSpPr>
            <a:spLocks noGrp="1"/>
          </p:cNvSpPr>
          <p:nvPr>
            <p:ph type="title" idx="4294967295"/>
          </p:nvPr>
        </p:nvSpPr>
        <p:spPr>
          <a:xfrm>
            <a:off x="257175" y="71438"/>
            <a:ext cx="8686800" cy="1143000"/>
          </a:xfrm>
        </p:spPr>
        <p:txBody>
          <a:bodyPr rtlCol="0">
            <a:normAutofit/>
          </a:bodyPr>
          <a:lstStyle/>
          <a:p>
            <a:pPr eaLnBrk="1" fontAlgn="auto" hangingPunct="1">
              <a:spcAft>
                <a:spcPts val="0"/>
              </a:spcAft>
              <a:defRPr/>
            </a:pPr>
            <a:r>
              <a:rPr lang="en-US" sz="3600" b="1" dirty="0" smtClean="0">
                <a:solidFill>
                  <a:srgbClr val="00B0F0"/>
                </a:solidFill>
              </a:rPr>
              <a:t>Ages of Children Experiencing Homelessness</a:t>
            </a:r>
            <a:endParaRPr lang="en-US" sz="3600" b="1" dirty="0">
              <a:solidFill>
                <a:srgbClr val="00B0F0"/>
              </a:solidFill>
            </a:endParaRPr>
          </a:p>
        </p:txBody>
      </p:sp>
      <p:grpSp>
        <p:nvGrpSpPr>
          <p:cNvPr id="10" name="Group 9"/>
          <p:cNvGrpSpPr>
            <a:grpSpLocks/>
          </p:cNvGrpSpPr>
          <p:nvPr/>
        </p:nvGrpSpPr>
        <p:grpSpPr bwMode="auto">
          <a:xfrm>
            <a:off x="893763" y="1381125"/>
            <a:ext cx="7335837" cy="2962275"/>
            <a:chOff x="894231" y="1381709"/>
            <a:chExt cx="7335612" cy="2960799"/>
          </a:xfrm>
        </p:grpSpPr>
        <p:sp>
          <p:nvSpPr>
            <p:cNvPr id="34825" name="TextBox 3"/>
            <p:cNvSpPr txBox="1">
              <a:spLocks noChangeArrowheads="1"/>
            </p:cNvSpPr>
            <p:nvPr/>
          </p:nvSpPr>
          <p:spPr bwMode="auto">
            <a:xfrm>
              <a:off x="894231" y="3819413"/>
              <a:ext cx="934916" cy="523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1800"/>
                </a:spcAft>
                <a:buClr>
                  <a:schemeClr val="tx1"/>
                </a:buClr>
                <a:buFont typeface="Arial" panose="020B0604020202020204" pitchFamily="34" charset="0"/>
                <a:buChar char="•"/>
                <a:defRPr sz="3200">
                  <a:solidFill>
                    <a:schemeClr val="tx1"/>
                  </a:solidFill>
                  <a:latin typeface="Open Sans" pitchFamily="34" charset="0"/>
                </a:defRPr>
              </a:lvl1pPr>
              <a:lvl2pPr marL="742950" indent="-285750">
                <a:spcAft>
                  <a:spcPts val="1800"/>
                </a:spcAft>
                <a:buClr>
                  <a:schemeClr val="tx1"/>
                </a:buClr>
                <a:buFont typeface="Arial" panose="020B0604020202020204" pitchFamily="34" charset="0"/>
                <a:buChar char="–"/>
                <a:defRPr sz="2800">
                  <a:solidFill>
                    <a:schemeClr val="tx1"/>
                  </a:solidFill>
                  <a:latin typeface="Open Sans" pitchFamily="34" charset="0"/>
                </a:defRPr>
              </a:lvl2pPr>
              <a:lvl3pPr marL="1143000" indent="-228600">
                <a:spcAft>
                  <a:spcPts val="1800"/>
                </a:spcAft>
                <a:buClr>
                  <a:schemeClr val="tx1"/>
                </a:buClr>
                <a:buFont typeface="Arial" panose="020B0604020202020204" pitchFamily="34" charset="0"/>
                <a:buChar char="•"/>
                <a:defRPr sz="2400">
                  <a:solidFill>
                    <a:schemeClr val="tx1"/>
                  </a:solidFill>
                  <a:latin typeface="Open Sans" pitchFamily="34" charset="0"/>
                </a:defRPr>
              </a:lvl3pPr>
              <a:lvl4pPr marL="1600200" indent="-228600">
                <a:spcBef>
                  <a:spcPct val="20000"/>
                </a:spcBef>
                <a:buFont typeface="Arial" panose="020B0604020202020204" pitchFamily="34" charset="0"/>
                <a:buChar char="–"/>
                <a:defRPr sz="2000">
                  <a:solidFill>
                    <a:schemeClr val="tx1"/>
                  </a:solidFill>
                  <a:latin typeface="Open Sans" pitchFamily="34" charset="0"/>
                </a:defRPr>
              </a:lvl4pPr>
              <a:lvl5pPr marL="2057400" indent="-228600">
                <a:spcBef>
                  <a:spcPct val="20000"/>
                </a:spcBef>
                <a:buFont typeface="Arial" panose="020B0604020202020204" pitchFamily="34" charset="0"/>
                <a:buChar char="»"/>
                <a:defRPr sz="2000">
                  <a:solidFill>
                    <a:schemeClr val="tx1"/>
                  </a:solidFill>
                  <a:latin typeface="Open Sans"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itchFamily="34" charset="0"/>
                </a:defRPr>
              </a:lvl9pPr>
            </a:lstStyle>
            <a:p>
              <a:pPr eaLnBrk="1" hangingPunct="1">
                <a:spcAft>
                  <a:spcPct val="0"/>
                </a:spcAft>
                <a:buClrTx/>
                <a:buFontTx/>
                <a:buNone/>
              </a:pPr>
              <a:r>
                <a:rPr lang="en-US" altLang="en-US" sz="2800" b="1">
                  <a:solidFill>
                    <a:srgbClr val="953735"/>
                  </a:solidFill>
                  <a:latin typeface="Calibri" panose="020F0502020204030204" pitchFamily="34" charset="0"/>
                  <a:cs typeface="Arial" panose="020B0604020202020204" pitchFamily="34" charset="0"/>
                </a:rPr>
                <a:t>10%</a:t>
              </a:r>
            </a:p>
          </p:txBody>
        </p:sp>
        <p:sp>
          <p:nvSpPr>
            <p:cNvPr id="34826" name="TextBox 6"/>
            <p:cNvSpPr txBox="1">
              <a:spLocks noChangeArrowheads="1"/>
            </p:cNvSpPr>
            <p:nvPr/>
          </p:nvSpPr>
          <p:spPr bwMode="auto">
            <a:xfrm>
              <a:off x="3103994" y="3133808"/>
              <a:ext cx="934916" cy="523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1800"/>
                </a:spcAft>
                <a:buClr>
                  <a:schemeClr val="tx1"/>
                </a:buClr>
                <a:buFont typeface="Arial" panose="020B0604020202020204" pitchFamily="34" charset="0"/>
                <a:buChar char="•"/>
                <a:defRPr sz="3200">
                  <a:solidFill>
                    <a:schemeClr val="tx1"/>
                  </a:solidFill>
                  <a:latin typeface="Open Sans" pitchFamily="34" charset="0"/>
                </a:defRPr>
              </a:lvl1pPr>
              <a:lvl2pPr marL="742950" indent="-285750">
                <a:spcAft>
                  <a:spcPts val="1800"/>
                </a:spcAft>
                <a:buClr>
                  <a:schemeClr val="tx1"/>
                </a:buClr>
                <a:buFont typeface="Arial" panose="020B0604020202020204" pitchFamily="34" charset="0"/>
                <a:buChar char="–"/>
                <a:defRPr sz="2800">
                  <a:solidFill>
                    <a:schemeClr val="tx1"/>
                  </a:solidFill>
                  <a:latin typeface="Open Sans" pitchFamily="34" charset="0"/>
                </a:defRPr>
              </a:lvl2pPr>
              <a:lvl3pPr marL="1143000" indent="-228600">
                <a:spcAft>
                  <a:spcPts val="1800"/>
                </a:spcAft>
                <a:buClr>
                  <a:schemeClr val="tx1"/>
                </a:buClr>
                <a:buFont typeface="Arial" panose="020B0604020202020204" pitchFamily="34" charset="0"/>
                <a:buChar char="•"/>
                <a:defRPr sz="2400">
                  <a:solidFill>
                    <a:schemeClr val="tx1"/>
                  </a:solidFill>
                  <a:latin typeface="Open Sans" pitchFamily="34" charset="0"/>
                </a:defRPr>
              </a:lvl3pPr>
              <a:lvl4pPr marL="1600200" indent="-228600">
                <a:spcBef>
                  <a:spcPct val="20000"/>
                </a:spcBef>
                <a:buFont typeface="Arial" panose="020B0604020202020204" pitchFamily="34" charset="0"/>
                <a:buChar char="–"/>
                <a:defRPr sz="2000">
                  <a:solidFill>
                    <a:schemeClr val="tx1"/>
                  </a:solidFill>
                  <a:latin typeface="Open Sans" pitchFamily="34" charset="0"/>
                </a:defRPr>
              </a:lvl4pPr>
              <a:lvl5pPr marL="2057400" indent="-228600">
                <a:spcBef>
                  <a:spcPct val="20000"/>
                </a:spcBef>
                <a:buFont typeface="Arial" panose="020B0604020202020204" pitchFamily="34" charset="0"/>
                <a:buChar char="»"/>
                <a:defRPr sz="2000">
                  <a:solidFill>
                    <a:schemeClr val="tx1"/>
                  </a:solidFill>
                  <a:latin typeface="Open Sans"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itchFamily="34" charset="0"/>
                </a:defRPr>
              </a:lvl9pPr>
            </a:lstStyle>
            <a:p>
              <a:pPr eaLnBrk="1" hangingPunct="1">
                <a:spcAft>
                  <a:spcPct val="0"/>
                </a:spcAft>
                <a:buClrTx/>
                <a:buFontTx/>
                <a:buNone/>
              </a:pPr>
              <a:r>
                <a:rPr lang="en-US" altLang="en-US" sz="2800" b="1">
                  <a:solidFill>
                    <a:srgbClr val="953735"/>
                  </a:solidFill>
                  <a:latin typeface="Calibri" panose="020F0502020204030204" pitchFamily="34" charset="0"/>
                  <a:cs typeface="Arial" panose="020B0604020202020204" pitchFamily="34" charset="0"/>
                </a:rPr>
                <a:t>39%</a:t>
              </a:r>
            </a:p>
          </p:txBody>
        </p:sp>
        <p:sp>
          <p:nvSpPr>
            <p:cNvPr id="34827" name="TextBox 7"/>
            <p:cNvSpPr txBox="1">
              <a:spLocks noChangeArrowheads="1"/>
            </p:cNvSpPr>
            <p:nvPr/>
          </p:nvSpPr>
          <p:spPr bwMode="auto">
            <a:xfrm>
              <a:off x="5181892" y="2372026"/>
              <a:ext cx="934916" cy="523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1800"/>
                </a:spcAft>
                <a:buClr>
                  <a:schemeClr val="tx1"/>
                </a:buClr>
                <a:buFont typeface="Arial" panose="020B0604020202020204" pitchFamily="34" charset="0"/>
                <a:buChar char="•"/>
                <a:defRPr sz="3200">
                  <a:solidFill>
                    <a:schemeClr val="tx1"/>
                  </a:solidFill>
                  <a:latin typeface="Open Sans" pitchFamily="34" charset="0"/>
                </a:defRPr>
              </a:lvl1pPr>
              <a:lvl2pPr marL="742950" indent="-285750">
                <a:spcAft>
                  <a:spcPts val="1800"/>
                </a:spcAft>
                <a:buClr>
                  <a:schemeClr val="tx1"/>
                </a:buClr>
                <a:buFont typeface="Arial" panose="020B0604020202020204" pitchFamily="34" charset="0"/>
                <a:buChar char="–"/>
                <a:defRPr sz="2800">
                  <a:solidFill>
                    <a:schemeClr val="tx1"/>
                  </a:solidFill>
                  <a:latin typeface="Open Sans" pitchFamily="34" charset="0"/>
                </a:defRPr>
              </a:lvl2pPr>
              <a:lvl3pPr marL="1143000" indent="-228600">
                <a:spcAft>
                  <a:spcPts val="1800"/>
                </a:spcAft>
                <a:buClr>
                  <a:schemeClr val="tx1"/>
                </a:buClr>
                <a:buFont typeface="Arial" panose="020B0604020202020204" pitchFamily="34" charset="0"/>
                <a:buChar char="•"/>
                <a:defRPr sz="2400">
                  <a:solidFill>
                    <a:schemeClr val="tx1"/>
                  </a:solidFill>
                  <a:latin typeface="Open Sans" pitchFamily="34" charset="0"/>
                </a:defRPr>
              </a:lvl3pPr>
              <a:lvl4pPr marL="1600200" indent="-228600">
                <a:spcBef>
                  <a:spcPct val="20000"/>
                </a:spcBef>
                <a:buFont typeface="Arial" panose="020B0604020202020204" pitchFamily="34" charset="0"/>
                <a:buChar char="–"/>
                <a:defRPr sz="2000">
                  <a:solidFill>
                    <a:schemeClr val="tx1"/>
                  </a:solidFill>
                  <a:latin typeface="Open Sans" pitchFamily="34" charset="0"/>
                </a:defRPr>
              </a:lvl4pPr>
              <a:lvl5pPr marL="2057400" indent="-228600">
                <a:spcBef>
                  <a:spcPct val="20000"/>
                </a:spcBef>
                <a:buFont typeface="Arial" panose="020B0604020202020204" pitchFamily="34" charset="0"/>
                <a:buChar char="»"/>
                <a:defRPr sz="2000">
                  <a:solidFill>
                    <a:schemeClr val="tx1"/>
                  </a:solidFill>
                  <a:latin typeface="Open Sans"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itchFamily="34" charset="0"/>
                </a:defRPr>
              </a:lvl9pPr>
            </a:lstStyle>
            <a:p>
              <a:pPr eaLnBrk="1" hangingPunct="1">
                <a:spcAft>
                  <a:spcPct val="0"/>
                </a:spcAft>
                <a:buClrTx/>
                <a:buFontTx/>
                <a:buNone/>
              </a:pPr>
              <a:r>
                <a:rPr lang="en-US" altLang="en-US" sz="2800" b="1">
                  <a:solidFill>
                    <a:srgbClr val="953735"/>
                  </a:solidFill>
                  <a:latin typeface="Calibri" panose="020F0502020204030204" pitchFamily="34" charset="0"/>
                  <a:cs typeface="Arial" panose="020B0604020202020204" pitchFamily="34" charset="0"/>
                </a:rPr>
                <a:t>33%</a:t>
              </a:r>
            </a:p>
          </p:txBody>
        </p:sp>
        <p:sp>
          <p:nvSpPr>
            <p:cNvPr id="34828" name="TextBox 8"/>
            <p:cNvSpPr txBox="1">
              <a:spLocks noChangeArrowheads="1"/>
            </p:cNvSpPr>
            <p:nvPr/>
          </p:nvSpPr>
          <p:spPr bwMode="auto">
            <a:xfrm>
              <a:off x="7294927" y="1381709"/>
              <a:ext cx="934916" cy="523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1800"/>
                </a:spcAft>
                <a:buClr>
                  <a:schemeClr val="tx1"/>
                </a:buClr>
                <a:buFont typeface="Arial" panose="020B0604020202020204" pitchFamily="34" charset="0"/>
                <a:buChar char="•"/>
                <a:defRPr sz="3200">
                  <a:solidFill>
                    <a:schemeClr val="tx1"/>
                  </a:solidFill>
                  <a:latin typeface="Open Sans" pitchFamily="34" charset="0"/>
                </a:defRPr>
              </a:lvl1pPr>
              <a:lvl2pPr marL="742950" indent="-285750">
                <a:spcAft>
                  <a:spcPts val="1800"/>
                </a:spcAft>
                <a:buClr>
                  <a:schemeClr val="tx1"/>
                </a:buClr>
                <a:buFont typeface="Arial" panose="020B0604020202020204" pitchFamily="34" charset="0"/>
                <a:buChar char="–"/>
                <a:defRPr sz="2800">
                  <a:solidFill>
                    <a:schemeClr val="tx1"/>
                  </a:solidFill>
                  <a:latin typeface="Open Sans" pitchFamily="34" charset="0"/>
                </a:defRPr>
              </a:lvl2pPr>
              <a:lvl3pPr marL="1143000" indent="-228600">
                <a:spcAft>
                  <a:spcPts val="1800"/>
                </a:spcAft>
                <a:buClr>
                  <a:schemeClr val="tx1"/>
                </a:buClr>
                <a:buFont typeface="Arial" panose="020B0604020202020204" pitchFamily="34" charset="0"/>
                <a:buChar char="•"/>
                <a:defRPr sz="2400">
                  <a:solidFill>
                    <a:schemeClr val="tx1"/>
                  </a:solidFill>
                  <a:latin typeface="Open Sans" pitchFamily="34" charset="0"/>
                </a:defRPr>
              </a:lvl3pPr>
              <a:lvl4pPr marL="1600200" indent="-228600">
                <a:spcBef>
                  <a:spcPct val="20000"/>
                </a:spcBef>
                <a:buFont typeface="Arial" panose="020B0604020202020204" pitchFamily="34" charset="0"/>
                <a:buChar char="–"/>
                <a:defRPr sz="2000">
                  <a:solidFill>
                    <a:schemeClr val="tx1"/>
                  </a:solidFill>
                  <a:latin typeface="Open Sans" pitchFamily="34" charset="0"/>
                </a:defRPr>
              </a:lvl4pPr>
              <a:lvl5pPr marL="2057400" indent="-228600">
                <a:spcBef>
                  <a:spcPct val="20000"/>
                </a:spcBef>
                <a:buFont typeface="Arial" panose="020B0604020202020204" pitchFamily="34" charset="0"/>
                <a:buChar char="»"/>
                <a:defRPr sz="2000">
                  <a:solidFill>
                    <a:schemeClr val="tx1"/>
                  </a:solidFill>
                  <a:latin typeface="Open Sans"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itchFamily="34" charset="0"/>
                </a:defRPr>
              </a:lvl9pPr>
            </a:lstStyle>
            <a:p>
              <a:pPr eaLnBrk="1" hangingPunct="1">
                <a:spcAft>
                  <a:spcPct val="0"/>
                </a:spcAft>
                <a:buClrTx/>
                <a:buFontTx/>
                <a:buNone/>
              </a:pPr>
              <a:r>
                <a:rPr lang="en-US" altLang="en-US" sz="2800" b="1">
                  <a:solidFill>
                    <a:srgbClr val="953735"/>
                  </a:solidFill>
                  <a:latin typeface="Calibri" panose="020F0502020204030204" pitchFamily="34" charset="0"/>
                  <a:cs typeface="Arial" panose="020B0604020202020204" pitchFamily="34" charset="0"/>
                </a:rPr>
                <a:t>18%</a:t>
              </a:r>
            </a:p>
          </p:txBody>
        </p:sp>
      </p:grpSp>
      <p:pic>
        <p:nvPicPr>
          <p:cNvPr id="3482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5463" y="4676775"/>
            <a:ext cx="1303337"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08288" y="3983038"/>
            <a:ext cx="1154112" cy="173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14900" y="3286125"/>
            <a:ext cx="1243013"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2101850"/>
            <a:ext cx="1687513"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74673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ight Blue to Green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3100</TotalTime>
  <Words>3668</Words>
  <Application>Microsoft Office PowerPoint</Application>
  <PresentationFormat>On-screen Show (4:3)</PresentationFormat>
  <Paragraphs>355</Paragraphs>
  <Slides>39</Slides>
  <Notes>39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ＭＳ Ｐゴシック</vt:lpstr>
      <vt:lpstr>Arial</vt:lpstr>
      <vt:lpstr>Calibri</vt:lpstr>
      <vt:lpstr>Calibri Light</vt:lpstr>
      <vt:lpstr>Museo Slab 500</vt:lpstr>
      <vt:lpstr>Open Sans</vt:lpstr>
      <vt:lpstr>Open Sans Light</vt:lpstr>
      <vt:lpstr>Trebuchet MS</vt:lpstr>
      <vt:lpstr>Light Blue to Green Theme</vt:lpstr>
      <vt:lpstr> McKinney-Vento Liaisons Training</vt:lpstr>
      <vt:lpstr>Agenda</vt:lpstr>
      <vt:lpstr>Connections Activity</vt:lpstr>
      <vt:lpstr>Connections Activity- Table Topics</vt:lpstr>
      <vt:lpstr>PowerPoint Presentation</vt:lpstr>
      <vt:lpstr>PowerPoint Presentation</vt:lpstr>
      <vt:lpstr>Divider slide maximum Mueso Slab 500 /  54 pt. or smaller</vt:lpstr>
      <vt:lpstr>Prevalence of homelessness by age</vt:lpstr>
      <vt:lpstr>Ages of Children Experiencing Homelessness</vt:lpstr>
      <vt:lpstr>PowerPoint Presentation</vt:lpstr>
      <vt:lpstr>Homelessness harms children</vt:lpstr>
      <vt:lpstr>As we know, The early years matter!</vt:lpstr>
      <vt:lpstr>PowerPoint Presentation</vt:lpstr>
      <vt:lpstr>PowerPoint Presentation</vt:lpstr>
      <vt:lpstr>PowerPoint Presentation</vt:lpstr>
      <vt:lpstr>What do you think the role of early care and education is here?</vt:lpstr>
      <vt:lpstr>High-quality early care and education makes the difference!</vt:lpstr>
      <vt:lpstr>Access to early care and education for homeless children means the difference between spending your day here…</vt:lpstr>
      <vt:lpstr>PowerPoint Presentation</vt:lpstr>
      <vt:lpstr>Or here…</vt:lpstr>
      <vt:lpstr>PowerPoint Presentation</vt:lpstr>
      <vt:lpstr>Why aren’t we serving more  children and families?</vt:lpstr>
      <vt:lpstr>Why aren’t we serving more children and families?</vt:lpstr>
      <vt:lpstr>Recent policy changes pave the way for improvement</vt:lpstr>
      <vt:lpstr>Child Care Development Block Grant (CCDBG)</vt:lpstr>
      <vt:lpstr>CCDF and homeless children</vt:lpstr>
      <vt:lpstr>Head Start Performance Standards</vt:lpstr>
      <vt:lpstr>Head Start Performance Standards and homeless children</vt:lpstr>
      <vt:lpstr>ESSA Reauthorization and early childhood homelessness</vt:lpstr>
      <vt:lpstr>Resources</vt:lpstr>
      <vt:lpstr>Enjoy lunch!</vt:lpstr>
      <vt:lpstr>Unaccompanied Homeless Youth</vt:lpstr>
      <vt:lpstr>Enrollment of Unaccompanied Youth</vt:lpstr>
      <vt:lpstr>Full Participation</vt:lpstr>
      <vt:lpstr>Support for Academic Success</vt:lpstr>
      <vt:lpstr>Unaccompanied Youth and Higher Education</vt:lpstr>
      <vt:lpstr>Unaccompanied Youth and Higher Education</vt:lpstr>
      <vt:lpstr>Resources: Unaccompanied Youth and Higher Education</vt:lpstr>
      <vt:lpstr>Unaccompanied Youth Strategies</vt:lpstr>
    </vt:vector>
  </TitlesOfParts>
  <Company>Colorado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Wrenick, Kerry</cp:lastModifiedBy>
  <cp:revision>226</cp:revision>
  <cp:lastPrinted>2018-09-18T20:27:43Z</cp:lastPrinted>
  <dcterms:created xsi:type="dcterms:W3CDTF">2018-01-08T21:58:16Z</dcterms:created>
  <dcterms:modified xsi:type="dcterms:W3CDTF">2018-09-25T14:33:38Z</dcterms:modified>
</cp:coreProperties>
</file>