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59"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53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264" autoAdjust="0"/>
    <p:restoredTop sz="94680" autoAdjust="0"/>
  </p:normalViewPr>
  <p:slideViewPr>
    <p:cSldViewPr snapToGrid="0" snapToObjects="1">
      <p:cViewPr>
        <p:scale>
          <a:sx n="155" d="100"/>
          <a:sy n="155" d="100"/>
        </p:scale>
        <p:origin x="-82" y="17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Allocations!$D$1</c:f>
              <c:strCache>
                <c:ptCount val="1"/>
                <c:pt idx="0">
                  <c:v>Allocation</c:v>
                </c:pt>
              </c:strCache>
            </c:strRef>
          </c:tx>
          <c:invertIfNegative val="0"/>
          <c:val>
            <c:numRef>
              <c:f>Allocations!$D$2:$D$17</c:f>
              <c:numCache>
                <c:formatCode>_("$"* #,##0_);_("$"* \(#,##0\);_("$"* "-"??_);_(@_)</c:formatCode>
                <c:ptCount val="16"/>
                <c:pt idx="0">
                  <c:v>35000</c:v>
                </c:pt>
                <c:pt idx="1">
                  <c:v>24375</c:v>
                </c:pt>
                <c:pt idx="2">
                  <c:v>35000</c:v>
                </c:pt>
                <c:pt idx="3">
                  <c:v>35000</c:v>
                </c:pt>
                <c:pt idx="4">
                  <c:v>35000</c:v>
                </c:pt>
                <c:pt idx="5">
                  <c:v>35000</c:v>
                </c:pt>
                <c:pt idx="6">
                  <c:v>35000</c:v>
                </c:pt>
                <c:pt idx="7">
                  <c:v>35000</c:v>
                </c:pt>
                <c:pt idx="8">
                  <c:v>30000</c:v>
                </c:pt>
                <c:pt idx="9">
                  <c:v>28116</c:v>
                </c:pt>
                <c:pt idx="10">
                  <c:v>35000</c:v>
                </c:pt>
                <c:pt idx="11">
                  <c:v>35000</c:v>
                </c:pt>
                <c:pt idx="12">
                  <c:v>10000</c:v>
                </c:pt>
                <c:pt idx="13">
                  <c:v>35000</c:v>
                </c:pt>
                <c:pt idx="14">
                  <c:v>40000</c:v>
                </c:pt>
                <c:pt idx="15">
                  <c:v>40000</c:v>
                </c:pt>
              </c:numCache>
            </c:numRef>
          </c:val>
        </c:ser>
        <c:ser>
          <c:idx val="1"/>
          <c:order val="1"/>
          <c:tx>
            <c:strRef>
              <c:f>Allocations!$E$1</c:f>
              <c:strCache>
                <c:ptCount val="1"/>
                <c:pt idx="0">
                  <c:v>Total Expenditures per IFR</c:v>
                </c:pt>
              </c:strCache>
            </c:strRef>
          </c:tx>
          <c:invertIfNegative val="0"/>
          <c:val>
            <c:numRef>
              <c:f>Allocations!$E$2:$E$17</c:f>
              <c:numCache>
                <c:formatCode>_(* #,##0_);_(* \(#,##0\);_(* "-"??_);_(@_)</c:formatCode>
                <c:ptCount val="16"/>
                <c:pt idx="0">
                  <c:v>8822.6299999999992</c:v>
                </c:pt>
                <c:pt idx="1">
                  <c:v>5078.76</c:v>
                </c:pt>
                <c:pt idx="2">
                  <c:v>13644.78</c:v>
                </c:pt>
                <c:pt idx="3">
                  <c:v>7675</c:v>
                </c:pt>
                <c:pt idx="4">
                  <c:v>10974.06</c:v>
                </c:pt>
                <c:pt idx="5">
                  <c:v>7079</c:v>
                </c:pt>
                <c:pt idx="6">
                  <c:v>14937.28</c:v>
                </c:pt>
                <c:pt idx="7">
                  <c:v>8530.2099999999991</c:v>
                </c:pt>
                <c:pt idx="8">
                  <c:v>3772.23</c:v>
                </c:pt>
                <c:pt idx="9">
                  <c:v>5690</c:v>
                </c:pt>
                <c:pt idx="10">
                  <c:v>14249.82</c:v>
                </c:pt>
                <c:pt idx="11">
                  <c:v>17653</c:v>
                </c:pt>
                <c:pt idx="12">
                  <c:v>3082.89</c:v>
                </c:pt>
                <c:pt idx="13">
                  <c:v>9559.32</c:v>
                </c:pt>
                <c:pt idx="14">
                  <c:v>19563</c:v>
                </c:pt>
                <c:pt idx="15">
                  <c:v>17307.080000000002</c:v>
                </c:pt>
              </c:numCache>
            </c:numRef>
          </c:val>
        </c:ser>
        <c:ser>
          <c:idx val="2"/>
          <c:order val="2"/>
          <c:tx>
            <c:strRef>
              <c:f>Allocations!$F$1</c:f>
              <c:strCache>
                <c:ptCount val="1"/>
                <c:pt idx="0">
                  <c:v>Requested</c:v>
                </c:pt>
              </c:strCache>
            </c:strRef>
          </c:tx>
          <c:invertIfNegative val="0"/>
          <c:val>
            <c:numRef>
              <c:f>Allocations!$F$2:$F$17</c:f>
              <c:numCache>
                <c:formatCode>_(* #,##0_);_(* \(#,##0\);_(* "-"??_);_(@_)</c:formatCode>
                <c:ptCount val="16"/>
                <c:pt idx="0">
                  <c:v>5075</c:v>
                </c:pt>
                <c:pt idx="1">
                  <c:v>3835</c:v>
                </c:pt>
                <c:pt idx="2">
                  <c:v>10646</c:v>
                </c:pt>
                <c:pt idx="3">
                  <c:v>4920</c:v>
                </c:pt>
                <c:pt idx="4">
                  <c:v>2795</c:v>
                </c:pt>
                <c:pt idx="5">
                  <c:v>7079</c:v>
                </c:pt>
                <c:pt idx="6">
                  <c:v>12429</c:v>
                </c:pt>
                <c:pt idx="7">
                  <c:v>7969</c:v>
                </c:pt>
                <c:pt idx="8">
                  <c:v>545</c:v>
                </c:pt>
                <c:pt idx="9">
                  <c:v>3646</c:v>
                </c:pt>
                <c:pt idx="10">
                  <c:v>11983</c:v>
                </c:pt>
                <c:pt idx="11">
                  <c:v>15635</c:v>
                </c:pt>
                <c:pt idx="12">
                  <c:v>3000</c:v>
                </c:pt>
                <c:pt idx="13">
                  <c:v>7414</c:v>
                </c:pt>
                <c:pt idx="14">
                  <c:v>16343</c:v>
                </c:pt>
                <c:pt idx="15">
                  <c:v>9352</c:v>
                </c:pt>
              </c:numCache>
            </c:numRef>
          </c:val>
        </c:ser>
        <c:dLbls>
          <c:showLegendKey val="0"/>
          <c:showVal val="0"/>
          <c:showCatName val="0"/>
          <c:showSerName val="0"/>
          <c:showPercent val="0"/>
          <c:showBubbleSize val="0"/>
        </c:dLbls>
        <c:gapWidth val="150"/>
        <c:axId val="40457728"/>
        <c:axId val="40459264"/>
      </c:barChart>
      <c:catAx>
        <c:axId val="40457728"/>
        <c:scaling>
          <c:orientation val="minMax"/>
        </c:scaling>
        <c:delete val="1"/>
        <c:axPos val="b"/>
        <c:majorTickMark val="out"/>
        <c:minorTickMark val="none"/>
        <c:tickLblPos val="nextTo"/>
        <c:crossAx val="40459264"/>
        <c:crosses val="autoZero"/>
        <c:auto val="1"/>
        <c:lblAlgn val="ctr"/>
        <c:lblOffset val="100"/>
        <c:noMultiLvlLbl val="0"/>
      </c:catAx>
      <c:valAx>
        <c:axId val="40459264"/>
        <c:scaling>
          <c:orientation val="minMax"/>
        </c:scaling>
        <c:delete val="0"/>
        <c:axPos val="l"/>
        <c:majorGridlines/>
        <c:numFmt formatCode="_(&quot;$&quot;* #,##0_);_(&quot;$&quot;* \(#,##0\);_(&quot;$&quot;* &quot;-&quot;??_);_(@_)" sourceLinked="1"/>
        <c:majorTickMark val="out"/>
        <c:minorTickMark val="none"/>
        <c:tickLblPos val="nextTo"/>
        <c:crossAx val="404577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Allocations!$D$1</c:f>
              <c:strCache>
                <c:ptCount val="1"/>
                <c:pt idx="0">
                  <c:v>Allocation</c:v>
                </c:pt>
              </c:strCache>
            </c:strRef>
          </c:tx>
          <c:invertIfNegative val="0"/>
          <c:val>
            <c:numRef>
              <c:f>Allocations!$D$2:$D$17</c:f>
              <c:numCache>
                <c:formatCode>_("$"* #,##0_);_("$"* \(#,##0\);_("$"* "-"??_);_(@_)</c:formatCode>
                <c:ptCount val="16"/>
                <c:pt idx="0">
                  <c:v>35000</c:v>
                </c:pt>
                <c:pt idx="1">
                  <c:v>24375</c:v>
                </c:pt>
                <c:pt idx="2">
                  <c:v>35000</c:v>
                </c:pt>
                <c:pt idx="3">
                  <c:v>35000</c:v>
                </c:pt>
                <c:pt idx="4">
                  <c:v>35000</c:v>
                </c:pt>
                <c:pt idx="5">
                  <c:v>35000</c:v>
                </c:pt>
                <c:pt idx="6">
                  <c:v>35000</c:v>
                </c:pt>
                <c:pt idx="7">
                  <c:v>35000</c:v>
                </c:pt>
                <c:pt idx="8">
                  <c:v>30000</c:v>
                </c:pt>
                <c:pt idx="9">
                  <c:v>28116</c:v>
                </c:pt>
                <c:pt idx="10">
                  <c:v>35000</c:v>
                </c:pt>
                <c:pt idx="11">
                  <c:v>35000</c:v>
                </c:pt>
                <c:pt idx="12">
                  <c:v>10000</c:v>
                </c:pt>
                <c:pt idx="13">
                  <c:v>35000</c:v>
                </c:pt>
                <c:pt idx="14">
                  <c:v>40000</c:v>
                </c:pt>
                <c:pt idx="15">
                  <c:v>40000</c:v>
                </c:pt>
              </c:numCache>
            </c:numRef>
          </c:val>
        </c:ser>
        <c:ser>
          <c:idx val="1"/>
          <c:order val="1"/>
          <c:tx>
            <c:strRef>
              <c:f>Allocations!$E$1</c:f>
              <c:strCache>
                <c:ptCount val="1"/>
                <c:pt idx="0">
                  <c:v>Total Expenditures per IFR</c:v>
                </c:pt>
              </c:strCache>
            </c:strRef>
          </c:tx>
          <c:invertIfNegative val="0"/>
          <c:val>
            <c:numRef>
              <c:f>Allocations!$E$2:$E$17</c:f>
              <c:numCache>
                <c:formatCode>_(* #,##0_);_(* \(#,##0\);_(* "-"??_);_(@_)</c:formatCode>
                <c:ptCount val="16"/>
                <c:pt idx="0">
                  <c:v>8822.6299999999992</c:v>
                </c:pt>
                <c:pt idx="1">
                  <c:v>5078.76</c:v>
                </c:pt>
                <c:pt idx="2">
                  <c:v>13644.78</c:v>
                </c:pt>
                <c:pt idx="3">
                  <c:v>7675</c:v>
                </c:pt>
                <c:pt idx="4">
                  <c:v>10974.06</c:v>
                </c:pt>
                <c:pt idx="5">
                  <c:v>7079</c:v>
                </c:pt>
                <c:pt idx="6">
                  <c:v>14937.28</c:v>
                </c:pt>
                <c:pt idx="7">
                  <c:v>8530.2099999999991</c:v>
                </c:pt>
                <c:pt idx="8">
                  <c:v>3772.23</c:v>
                </c:pt>
                <c:pt idx="9">
                  <c:v>5690</c:v>
                </c:pt>
                <c:pt idx="10">
                  <c:v>14249.82</c:v>
                </c:pt>
                <c:pt idx="11">
                  <c:v>17653</c:v>
                </c:pt>
                <c:pt idx="12">
                  <c:v>3082.89</c:v>
                </c:pt>
                <c:pt idx="13">
                  <c:v>9559.32</c:v>
                </c:pt>
                <c:pt idx="14">
                  <c:v>19563</c:v>
                </c:pt>
                <c:pt idx="15">
                  <c:v>17307.080000000002</c:v>
                </c:pt>
              </c:numCache>
            </c:numRef>
          </c:val>
        </c:ser>
        <c:ser>
          <c:idx val="2"/>
          <c:order val="2"/>
          <c:tx>
            <c:strRef>
              <c:f>Allocations!$F$1</c:f>
              <c:strCache>
                <c:ptCount val="1"/>
                <c:pt idx="0">
                  <c:v>50% of Expenditures</c:v>
                </c:pt>
              </c:strCache>
            </c:strRef>
          </c:tx>
          <c:invertIfNegative val="0"/>
          <c:val>
            <c:numRef>
              <c:f>Allocations!$F$2:$F$17</c:f>
              <c:numCache>
                <c:formatCode>_(* #,##0_);_(* \(#,##0\);_(* "-"??_);_(@_)</c:formatCode>
                <c:ptCount val="16"/>
                <c:pt idx="0">
                  <c:v>17500</c:v>
                </c:pt>
                <c:pt idx="1">
                  <c:v>12187.5</c:v>
                </c:pt>
                <c:pt idx="2">
                  <c:v>17500</c:v>
                </c:pt>
                <c:pt idx="3">
                  <c:v>17500</c:v>
                </c:pt>
                <c:pt idx="4">
                  <c:v>17500</c:v>
                </c:pt>
                <c:pt idx="5">
                  <c:v>17500</c:v>
                </c:pt>
                <c:pt idx="6">
                  <c:v>17500</c:v>
                </c:pt>
                <c:pt idx="7">
                  <c:v>17500</c:v>
                </c:pt>
                <c:pt idx="8">
                  <c:v>15000</c:v>
                </c:pt>
                <c:pt idx="9">
                  <c:v>14058</c:v>
                </c:pt>
                <c:pt idx="10">
                  <c:v>17500</c:v>
                </c:pt>
                <c:pt idx="11">
                  <c:v>17500</c:v>
                </c:pt>
                <c:pt idx="12">
                  <c:v>5000</c:v>
                </c:pt>
                <c:pt idx="13">
                  <c:v>17500</c:v>
                </c:pt>
                <c:pt idx="14">
                  <c:v>20000</c:v>
                </c:pt>
                <c:pt idx="15">
                  <c:v>20000</c:v>
                </c:pt>
              </c:numCache>
            </c:numRef>
          </c:val>
        </c:ser>
        <c:dLbls>
          <c:showLegendKey val="0"/>
          <c:showVal val="0"/>
          <c:showCatName val="0"/>
          <c:showSerName val="0"/>
          <c:showPercent val="0"/>
          <c:showBubbleSize val="0"/>
        </c:dLbls>
        <c:gapWidth val="150"/>
        <c:axId val="40957056"/>
        <c:axId val="41149184"/>
      </c:barChart>
      <c:catAx>
        <c:axId val="40957056"/>
        <c:scaling>
          <c:orientation val="minMax"/>
        </c:scaling>
        <c:delete val="1"/>
        <c:axPos val="b"/>
        <c:majorTickMark val="out"/>
        <c:minorTickMark val="none"/>
        <c:tickLblPos val="nextTo"/>
        <c:crossAx val="41149184"/>
        <c:crosses val="autoZero"/>
        <c:auto val="1"/>
        <c:lblAlgn val="ctr"/>
        <c:lblOffset val="100"/>
        <c:noMultiLvlLbl val="0"/>
      </c:catAx>
      <c:valAx>
        <c:axId val="41149184"/>
        <c:scaling>
          <c:orientation val="minMax"/>
        </c:scaling>
        <c:delete val="0"/>
        <c:axPos val="l"/>
        <c:majorGridlines/>
        <c:numFmt formatCode="_(&quot;$&quot;* #,##0_);_(&quot;$&quot;* \(#,##0\);_(&quot;$&quot;* &quot;-&quot;??_);_(@_)" sourceLinked="1"/>
        <c:majorTickMark val="out"/>
        <c:minorTickMark val="none"/>
        <c:tickLblPos val="nextTo"/>
        <c:crossAx val="4095705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1/25/2017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1/25/2017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72" r:id="rId10"/>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rodriguez_m@cde.state.co.us" TargetMode="External"/><Relationship Id="rId2" Type="http://schemas.openxmlformats.org/officeDocument/2006/relationships/hyperlink" Target="mailto:rife_j@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cde.state.co.us/cdefisgrant/ideapreschoolfy17" TargetMode="External"/><Relationship Id="rId3" Type="http://schemas.openxmlformats.org/officeDocument/2006/relationships/hyperlink" Target="https://www.cde.state.co.us/cdefisgrant/grants-fiscal-payment-detail-report" TargetMode="External"/><Relationship Id="rId7" Type="http://schemas.openxmlformats.org/officeDocument/2006/relationships/hyperlink" Target="https://www.cde.state.co.us/cdefisgrant/ideapartbfy17" TargetMode="External"/><Relationship Id="rId2" Type="http://schemas.openxmlformats.org/officeDocument/2006/relationships/hyperlink" Target="https://www.cde.state.co.us/cdefisgrant/grant_distribution_reports" TargetMode="External"/><Relationship Id="rId1" Type="http://schemas.openxmlformats.org/officeDocument/2006/relationships/slideLayout" Target="../slideLayouts/slideLayout2.xml"/><Relationship Id="rId6" Type="http://schemas.openxmlformats.org/officeDocument/2006/relationships/hyperlink" Target="https://www.cde.state.co.us/cdefisgrant/competitive-fy2016-17-distributions" TargetMode="External"/><Relationship Id="rId5" Type="http://schemas.openxmlformats.org/officeDocument/2006/relationships/hyperlink" Target="https://www.cde.state.co.us/cdefisgrant/nclb-fy2016-17-distributions" TargetMode="External"/><Relationship Id="rId4" Type="http://schemas.openxmlformats.org/officeDocument/2006/relationships/hyperlink" Target="https://www.cde.state.co.us/cdefisgrant/grants-fiscal-payment-detail-report-purpos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Office of Grants Fiscal</a:t>
            </a:r>
            <a:endParaRPr lang="en-US" dirty="0"/>
          </a:p>
        </p:txBody>
      </p:sp>
      <p:sp>
        <p:nvSpPr>
          <p:cNvPr id="5" name="Title 4"/>
          <p:cNvSpPr>
            <a:spLocks noGrp="1"/>
          </p:cNvSpPr>
          <p:nvPr>
            <p:ph type="title"/>
          </p:nvPr>
        </p:nvSpPr>
        <p:spPr/>
        <p:txBody>
          <a:bodyPr/>
          <a:lstStyle/>
          <a:p>
            <a:r>
              <a:rPr lang="en-US" dirty="0" smtClean="0"/>
              <a:t>McKinney-Vento Homeless Directors Meeting</a:t>
            </a:r>
            <a:endParaRPr lang="en-US" dirty="0"/>
          </a:p>
        </p:txBody>
      </p:sp>
      <p:sp>
        <p:nvSpPr>
          <p:cNvPr id="7" name="Text Placeholder 6"/>
          <p:cNvSpPr>
            <a:spLocks noGrp="1"/>
          </p:cNvSpPr>
          <p:nvPr>
            <p:ph type="body" sz="quarter" idx="10"/>
          </p:nvPr>
        </p:nvSpPr>
        <p:spPr/>
        <p:txBody>
          <a:bodyPr/>
          <a:lstStyle/>
          <a:p>
            <a:r>
              <a:rPr lang="en-US" dirty="0" smtClean="0"/>
              <a:t>January 24, 2017</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reminder that changes in key staff at the program and fiscal level must be communicated to CDE.  Jamie and our office should be made aware of all changes to ensure we have current e-mail addresses.</a:t>
            </a:r>
          </a:p>
          <a:p>
            <a:r>
              <a:rPr lang="en-US" dirty="0" smtClean="0"/>
              <a:t>Districts have changed their e-mail extensions which is also essential to provide.</a:t>
            </a:r>
          </a:p>
          <a:p>
            <a:r>
              <a:rPr lang="en-US" dirty="0" smtClean="0"/>
              <a:t>We are reminding programs so we can ensure program documents will be e-mailed to the correct individuals.</a:t>
            </a:r>
            <a:endParaRPr lang="en-US" dirty="0"/>
          </a:p>
        </p:txBody>
      </p:sp>
      <p:sp>
        <p:nvSpPr>
          <p:cNvPr id="3" name="Title 2"/>
          <p:cNvSpPr>
            <a:spLocks noGrp="1"/>
          </p:cNvSpPr>
          <p:nvPr>
            <p:ph type="title"/>
          </p:nvPr>
        </p:nvSpPr>
        <p:spPr/>
        <p:txBody>
          <a:bodyPr/>
          <a:lstStyle/>
          <a:p>
            <a:r>
              <a:rPr lang="en-US" dirty="0" smtClean="0"/>
              <a:t>Changes in Key Personnel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3008129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Jamie Rife</a:t>
            </a:r>
          </a:p>
          <a:p>
            <a:pPr marL="45720" indent="0">
              <a:buNone/>
            </a:pPr>
            <a:r>
              <a:rPr lang="en-US" dirty="0" smtClean="0"/>
              <a:t>State Coordinator for the</a:t>
            </a:r>
          </a:p>
          <a:p>
            <a:pPr marL="45720" indent="0">
              <a:buNone/>
            </a:pPr>
            <a:r>
              <a:rPr lang="en-US" dirty="0" smtClean="0"/>
              <a:t>Education of Homeless Children &amp; Youth</a:t>
            </a:r>
          </a:p>
          <a:p>
            <a:pPr marL="45720" indent="0">
              <a:buNone/>
            </a:pPr>
            <a:r>
              <a:rPr lang="en-US" dirty="0" smtClean="0"/>
              <a:t>303-866-6930</a:t>
            </a:r>
          </a:p>
          <a:p>
            <a:pPr marL="45720" indent="0">
              <a:buNone/>
            </a:pPr>
            <a:r>
              <a:rPr lang="en-US" dirty="0">
                <a:hlinkClick r:id="rId2"/>
              </a:rPr>
              <a:t>r</a:t>
            </a:r>
            <a:r>
              <a:rPr lang="en-US" dirty="0" smtClean="0">
                <a:hlinkClick r:id="rId2"/>
              </a:rPr>
              <a:t>ife_j@cde.state.co.us</a:t>
            </a:r>
            <a:endParaRPr lang="en-US" dirty="0" smtClean="0"/>
          </a:p>
          <a:p>
            <a:pPr marL="45720" indent="0">
              <a:buNone/>
            </a:pPr>
            <a:endParaRPr lang="en-US" dirty="0"/>
          </a:p>
          <a:p>
            <a:pPr marL="45720" indent="0">
              <a:buNone/>
            </a:pPr>
            <a:r>
              <a:rPr lang="en-US" dirty="0" smtClean="0"/>
              <a:t>Marti Rodriguez			Brittany Shores</a:t>
            </a:r>
          </a:p>
          <a:p>
            <a:pPr marL="45720" indent="0">
              <a:buNone/>
            </a:pPr>
            <a:r>
              <a:rPr lang="en-US" dirty="0" smtClean="0"/>
              <a:t>Office of Grants Fiscal		Office of Grants Fiscal</a:t>
            </a:r>
          </a:p>
          <a:p>
            <a:pPr marL="45720" indent="0">
              <a:buNone/>
            </a:pPr>
            <a:r>
              <a:rPr lang="en-US" dirty="0" smtClean="0"/>
              <a:t>303-866-6769				303-866-6911</a:t>
            </a:r>
          </a:p>
          <a:p>
            <a:pPr marL="45720" indent="0">
              <a:buNone/>
            </a:pPr>
            <a:r>
              <a:rPr lang="en-US" dirty="0">
                <a:hlinkClick r:id="rId3"/>
              </a:rPr>
              <a:t>r</a:t>
            </a:r>
            <a:r>
              <a:rPr lang="en-US" dirty="0" smtClean="0">
                <a:hlinkClick r:id="rId3"/>
              </a:rPr>
              <a:t>odriguez_m@cde.state.co.us</a:t>
            </a:r>
            <a:r>
              <a:rPr lang="en-US" dirty="0" smtClean="0"/>
              <a:t>	shores_b@cde.state.co.us</a:t>
            </a:r>
            <a:endParaRPr lang="en-US" dirty="0"/>
          </a:p>
        </p:txBody>
      </p:sp>
      <p:sp>
        <p:nvSpPr>
          <p:cNvPr id="3" name="Title 2"/>
          <p:cNvSpPr>
            <a:spLocks noGrp="1"/>
          </p:cNvSpPr>
          <p:nvPr>
            <p:ph type="title"/>
          </p:nvPr>
        </p:nvSpPr>
        <p:spPr/>
        <p:txBody>
          <a:bodyPr/>
          <a:lstStyle/>
          <a:p>
            <a:r>
              <a:rPr lang="en-US" dirty="0" smtClean="0"/>
              <a:t>Questions – Contact Info</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361705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Interim Financial Reports</a:t>
            </a:r>
          </a:p>
          <a:p>
            <a:pPr marL="45720" indent="0">
              <a:buNone/>
            </a:pPr>
            <a:endParaRPr lang="en-US" dirty="0" smtClean="0"/>
          </a:p>
          <a:p>
            <a:r>
              <a:rPr lang="en-US" dirty="0" smtClean="0"/>
              <a:t>Distributions Reports</a:t>
            </a:r>
          </a:p>
          <a:p>
            <a:pPr marL="45720" indent="0">
              <a:buNone/>
            </a:pPr>
            <a:endParaRPr lang="en-US" dirty="0" smtClean="0"/>
          </a:p>
          <a:p>
            <a:r>
              <a:rPr lang="en-US" dirty="0" smtClean="0"/>
              <a:t>FY2017-18 Budget Submission</a:t>
            </a:r>
          </a:p>
          <a:p>
            <a:pPr marL="45720" indent="0">
              <a:buNone/>
            </a:pPr>
            <a:endParaRPr lang="en-US" dirty="0" smtClean="0"/>
          </a:p>
          <a:p>
            <a:r>
              <a:rPr lang="en-US" dirty="0" smtClean="0"/>
              <a:t>Changes Key to the McKinney-Vento Program</a:t>
            </a:r>
            <a:endParaRPr lang="en-US" dirty="0" smtClean="0"/>
          </a:p>
        </p:txBody>
      </p:sp>
      <p:sp>
        <p:nvSpPr>
          <p:cNvPr id="10" name="Title 9"/>
          <p:cNvSpPr>
            <a:spLocks noGrp="1"/>
          </p:cNvSpPr>
          <p:nvPr>
            <p:ph type="title"/>
          </p:nvPr>
        </p:nvSpPr>
        <p:spPr/>
        <p:txBody>
          <a:bodyPr/>
          <a:lstStyle/>
          <a:p>
            <a:r>
              <a:rPr lang="en-US" dirty="0" smtClean="0"/>
              <a:t>Agenda</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The period of review as July 1, 2016 through December 31, 2016.</a:t>
            </a:r>
          </a:p>
          <a:p>
            <a:pPr marL="45720" indent="0">
              <a:buNone/>
            </a:pPr>
            <a:endParaRPr lang="en-US" dirty="0" smtClean="0"/>
          </a:p>
          <a:p>
            <a:pPr marL="45720" indent="0">
              <a:buNone/>
            </a:pPr>
            <a:r>
              <a:rPr lang="en-US" dirty="0" smtClean="0"/>
              <a:t>Purpose of this report was for districts and CDE to determine the spending of grant funds through December 31, 2016.  </a:t>
            </a:r>
          </a:p>
          <a:p>
            <a:pPr marL="45720" indent="0">
              <a:buNone/>
            </a:pPr>
            <a:endParaRPr lang="en-US" dirty="0"/>
          </a:p>
          <a:p>
            <a:pPr marL="45720" indent="0">
              <a:buNone/>
            </a:pPr>
            <a:r>
              <a:rPr lang="en-US" dirty="0"/>
              <a:t>The report is system generated and should include the approved amounts on the budget, expenditures through December 31</a:t>
            </a:r>
            <a:r>
              <a:rPr lang="en-US" baseline="30000" dirty="0"/>
              <a:t>st</a:t>
            </a:r>
            <a:r>
              <a:rPr lang="en-US" dirty="0"/>
              <a:t> and remaining available funds.</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Interim Financial Reports (IFR)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3298273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100" dirty="0"/>
              <a:t>This report provides critical information that may identify areas on the budget that need revision:</a:t>
            </a:r>
          </a:p>
          <a:p>
            <a:pPr marL="45720" indent="0">
              <a:buNone/>
            </a:pPr>
            <a:r>
              <a:rPr lang="en-US" sz="2300" dirty="0"/>
              <a:t>	</a:t>
            </a:r>
            <a:r>
              <a:rPr lang="en-US" sz="2000" dirty="0"/>
              <a:t>Salary costs are lower than budgeted due to a late hire</a:t>
            </a:r>
          </a:p>
          <a:p>
            <a:pPr marL="45720" indent="0">
              <a:buNone/>
            </a:pPr>
            <a:r>
              <a:rPr lang="en-US" sz="2000" dirty="0"/>
              <a:t>	Supplies are lower due to </a:t>
            </a:r>
            <a:r>
              <a:rPr lang="en-US" sz="2000" dirty="0" smtClean="0"/>
              <a:t>donations </a:t>
            </a:r>
          </a:p>
          <a:p>
            <a:pPr marL="45720" indent="0">
              <a:buNone/>
            </a:pPr>
            <a:endParaRPr lang="en-US" sz="2000" dirty="0" smtClean="0"/>
          </a:p>
          <a:p>
            <a:pPr marL="45720" indent="0">
              <a:buNone/>
            </a:pPr>
            <a:r>
              <a:rPr lang="en-US" sz="2100" dirty="0" smtClean="0"/>
              <a:t>Consider submitting a budget revision if it is determined that the current budget lines need to be re-appropriated.  Last day to submit a revision is March 31, 2017.</a:t>
            </a:r>
          </a:p>
          <a:p>
            <a:pPr marL="45720" indent="0">
              <a:buNone/>
            </a:pPr>
            <a:r>
              <a:rPr lang="en-US" sz="2100" dirty="0" smtClean="0"/>
              <a:t>Funds are awarded to address the needs of students during the year of the award.  </a:t>
            </a:r>
          </a:p>
          <a:p>
            <a:pPr marL="45720" indent="0">
              <a:buNone/>
            </a:pPr>
            <a:r>
              <a:rPr lang="en-US" sz="2100" dirty="0" smtClean="0"/>
              <a:t>The grant does allow for a maximum of 15% carryover however do not forget these funds must be spent by September 30, 2017.</a:t>
            </a:r>
          </a:p>
          <a:p>
            <a:pPr marL="45720" indent="0">
              <a:buNone/>
            </a:pPr>
            <a:endParaRPr lang="en-US" dirty="0"/>
          </a:p>
          <a:p>
            <a:pPr marL="45720" indent="0">
              <a:buNone/>
            </a:pPr>
            <a:endParaRPr lang="en-US" dirty="0"/>
          </a:p>
          <a:p>
            <a:pPr marL="45720" indent="0">
              <a:buNone/>
            </a:pPr>
            <a:r>
              <a:rPr lang="en-US" dirty="0"/>
              <a:t>	</a:t>
            </a:r>
          </a:p>
          <a:p>
            <a:pPr marL="45720" indent="0">
              <a:buNone/>
            </a:pPr>
            <a:endParaRPr lang="en-US" dirty="0"/>
          </a:p>
        </p:txBody>
      </p:sp>
      <p:sp>
        <p:nvSpPr>
          <p:cNvPr id="3" name="Title 2"/>
          <p:cNvSpPr>
            <a:spLocks noGrp="1"/>
          </p:cNvSpPr>
          <p:nvPr>
            <p:ph type="title"/>
          </p:nvPr>
        </p:nvSpPr>
        <p:spPr/>
        <p:txBody>
          <a:bodyPr/>
          <a:lstStyle/>
          <a:p>
            <a:r>
              <a:rPr lang="en-US" dirty="0" smtClean="0"/>
              <a:t>IFR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150150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IFR – Summary</a:t>
            </a:r>
            <a:r>
              <a:rPr lang="en-US" sz="2400" dirty="0"/>
              <a:t/>
            </a:r>
            <a:br>
              <a:rPr lang="en-US" sz="2400" dirty="0"/>
            </a:br>
            <a:r>
              <a:rPr lang="en-US" sz="2400" dirty="0" smtClean="0"/>
              <a:t>Total Allocation-Expenditures-Amount Requested</a:t>
            </a:r>
            <a:r>
              <a:rPr lang="en-US" dirty="0" smtClean="0"/>
              <a:t/>
            </a:r>
            <a:br>
              <a:rPr lang="en-US" dirty="0" smtClean="0"/>
            </a:br>
            <a:r>
              <a:rPr lang="en-US" dirty="0" smtClean="0"/>
              <a:t>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graphicFrame>
        <p:nvGraphicFramePr>
          <p:cNvPr id="5" name="Content Placeholder 4"/>
          <p:cNvGraphicFramePr>
            <a:graphicFrameLocks noGrp="1"/>
          </p:cNvGraphicFramePr>
          <p:nvPr>
            <p:ph idx="1"/>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1580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IFR Cont.’</a:t>
            </a:r>
            <a:br>
              <a:rPr lang="en-US" sz="2400" dirty="0" smtClean="0"/>
            </a:br>
            <a:r>
              <a:rPr lang="en-US" sz="2400" dirty="0" smtClean="0"/>
              <a:t>Allocation-Expenditures-50% Expenditure</a:t>
            </a:r>
            <a:endParaRPr lang="en-US" sz="2400"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graphicFrame>
        <p:nvGraphicFramePr>
          <p:cNvPr id="5" name="Content Placeholder 4"/>
          <p:cNvGraphicFramePr>
            <a:graphicFrameLocks noGrp="1"/>
          </p:cNvGraphicFramePr>
          <p:nvPr>
            <p:ph idx="1"/>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523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Can be found at:  </a:t>
            </a:r>
          </a:p>
          <a:p>
            <a:pPr marL="45720" indent="0">
              <a:buNone/>
            </a:pPr>
            <a:endParaRPr lang="en-US" dirty="0" smtClean="0"/>
          </a:p>
          <a:p>
            <a:pPr marL="45720" indent="0">
              <a:buNone/>
            </a:pPr>
            <a:r>
              <a:rPr lang="en-US" dirty="0">
                <a:hlinkClick r:id="rId2"/>
              </a:rPr>
              <a:t>https://</a:t>
            </a:r>
            <a:r>
              <a:rPr lang="en-US" dirty="0" smtClean="0">
                <a:hlinkClick r:id="rId2"/>
              </a:rPr>
              <a:t>www.cde.state.co.us/cdefisgrant/grant_distribution_reports</a:t>
            </a:r>
            <a:endParaRPr lang="en-US" dirty="0" smtClean="0"/>
          </a:p>
          <a:p>
            <a:pPr marL="45720" indent="0">
              <a:buNone/>
            </a:pPr>
            <a:endParaRPr lang="en-US" dirty="0"/>
          </a:p>
          <a:p>
            <a:pPr marL="45720" indent="0">
              <a:buNone/>
            </a:pPr>
            <a:r>
              <a:rPr lang="en-US" sz="1000" dirty="0" smtClean="0"/>
              <a:t>State </a:t>
            </a:r>
            <a:r>
              <a:rPr lang="en-US" sz="1000" dirty="0"/>
              <a:t>and Federal Grant Distribution Reports</a:t>
            </a:r>
          </a:p>
          <a:p>
            <a:r>
              <a:rPr lang="en-US" sz="1000" dirty="0"/>
              <a:t>Grant Payment Detail Report</a:t>
            </a:r>
          </a:p>
          <a:p>
            <a:r>
              <a:rPr lang="en-US" sz="1000" dirty="0">
                <a:hlinkClick r:id="rId3"/>
              </a:rPr>
              <a:t>Grant Payment Detail Report</a:t>
            </a:r>
            <a:r>
              <a:rPr lang="en-US" sz="1000" dirty="0"/>
              <a:t> - </a:t>
            </a:r>
            <a:r>
              <a:rPr lang="en-US" sz="1000" i="1" dirty="0"/>
              <a:t>(Excel) 01/12/17</a:t>
            </a:r>
            <a:endParaRPr lang="en-US" sz="1000" dirty="0"/>
          </a:p>
          <a:p>
            <a:r>
              <a:rPr lang="en-US" sz="1000" dirty="0">
                <a:hlinkClick r:id="rId4"/>
              </a:rPr>
              <a:t>Grant Payment Detail Report Information</a:t>
            </a:r>
            <a:r>
              <a:rPr lang="en-US" sz="1000" dirty="0"/>
              <a:t> - </a:t>
            </a:r>
            <a:r>
              <a:rPr lang="en-US" sz="1000" i="1" dirty="0"/>
              <a:t>(PDF) 7/17/14</a:t>
            </a:r>
            <a:endParaRPr lang="en-US" sz="1000" dirty="0"/>
          </a:p>
          <a:p>
            <a:r>
              <a:rPr lang="en-US" sz="1000" dirty="0"/>
              <a:t>Fiscal Year 2016-17</a:t>
            </a:r>
          </a:p>
          <a:p>
            <a:r>
              <a:rPr lang="en-US" sz="1000" dirty="0">
                <a:hlinkClick r:id="rId5"/>
              </a:rPr>
              <a:t>NCLB Grant Distributions - FY17</a:t>
            </a:r>
            <a:r>
              <a:rPr lang="en-US" sz="1000" dirty="0"/>
              <a:t> </a:t>
            </a:r>
            <a:r>
              <a:rPr lang="en-US" sz="1000" i="1" dirty="0"/>
              <a:t>(Updated 12/14/16)</a:t>
            </a:r>
            <a:endParaRPr lang="en-US" sz="1000" dirty="0"/>
          </a:p>
          <a:p>
            <a:r>
              <a:rPr lang="en-US" sz="1000" dirty="0">
                <a:hlinkClick r:id="rId6"/>
              </a:rPr>
              <a:t>Competitive Grant Distributions - FY17</a:t>
            </a:r>
            <a:r>
              <a:rPr lang="en-US" sz="1000" dirty="0"/>
              <a:t> </a:t>
            </a:r>
            <a:r>
              <a:rPr lang="en-US" sz="1000" i="1" dirty="0"/>
              <a:t>(Updated 12/21/16</a:t>
            </a:r>
            <a:r>
              <a:rPr lang="en-US" sz="1000" i="1" dirty="0" smtClean="0"/>
              <a:t>)  </a:t>
            </a:r>
            <a:r>
              <a:rPr lang="en-US" sz="1000" i="1" dirty="0" smtClean="0">
                <a:solidFill>
                  <a:srgbClr val="FF0000"/>
                </a:solidFill>
              </a:rPr>
              <a:t>SELECT THIS REPORT</a:t>
            </a:r>
            <a:endParaRPr lang="en-US" sz="1000" dirty="0">
              <a:solidFill>
                <a:srgbClr val="FF0000"/>
              </a:solidFill>
            </a:endParaRPr>
          </a:p>
          <a:p>
            <a:r>
              <a:rPr lang="en-US" sz="1000" dirty="0">
                <a:hlinkClick r:id="rId7"/>
              </a:rPr>
              <a:t>IDEA Part B Distributions - FY17 </a:t>
            </a:r>
            <a:r>
              <a:rPr lang="en-US" sz="1000" i="1" dirty="0"/>
              <a:t>(Updated 12/21/16)</a:t>
            </a:r>
            <a:endParaRPr lang="en-US" sz="1000" dirty="0"/>
          </a:p>
          <a:p>
            <a:r>
              <a:rPr lang="en-US" sz="1000" dirty="0">
                <a:hlinkClick r:id="rId8"/>
              </a:rPr>
              <a:t>IDEA Preschool Distributions - FY17</a:t>
            </a:r>
            <a:r>
              <a:rPr lang="en-US" sz="1000" dirty="0"/>
              <a:t> </a:t>
            </a:r>
            <a:r>
              <a:rPr lang="en-US" sz="1000" i="1" dirty="0"/>
              <a:t>(Updated 12/21/16)</a:t>
            </a:r>
            <a:endParaRPr lang="en-US" sz="1000" dirty="0"/>
          </a:p>
          <a:p>
            <a:pPr marL="45720" indent="0">
              <a:buNone/>
            </a:pPr>
            <a:endParaRPr lang="en-US" sz="1000" dirty="0"/>
          </a:p>
          <a:p>
            <a:pPr marL="45720" indent="0">
              <a:buNone/>
            </a:pPr>
            <a:endParaRPr lang="en-US" dirty="0"/>
          </a:p>
        </p:txBody>
      </p:sp>
      <p:sp>
        <p:nvSpPr>
          <p:cNvPr id="3" name="Title 2"/>
          <p:cNvSpPr>
            <a:spLocks noGrp="1"/>
          </p:cNvSpPr>
          <p:nvPr>
            <p:ph type="title"/>
          </p:nvPr>
        </p:nvSpPr>
        <p:spPr/>
        <p:txBody>
          <a:bodyPr/>
          <a:lstStyle/>
          <a:p>
            <a:r>
              <a:rPr lang="en-US" dirty="0" smtClean="0"/>
              <a:t>Distribution Reports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851730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25953242"/>
              </p:ext>
            </p:extLst>
          </p:nvPr>
        </p:nvGraphicFramePr>
        <p:xfrm>
          <a:off x="1701800" y="1932940"/>
          <a:ext cx="5765800" cy="3979545"/>
        </p:xfrm>
        <a:graphic>
          <a:graphicData uri="http://schemas.openxmlformats.org/drawingml/2006/table">
            <a:tbl>
              <a:tblPr>
                <a:tableStyleId>{5C22544A-7EE6-4342-B048-85BDC9FD1C3A}</a:tableStyleId>
              </a:tblPr>
              <a:tblGrid>
                <a:gridCol w="622300"/>
                <a:gridCol w="2197100"/>
                <a:gridCol w="927100"/>
                <a:gridCol w="787400"/>
                <a:gridCol w="1231900"/>
              </a:tblGrid>
              <a:tr h="373380">
                <a:tc>
                  <a:txBody>
                    <a:bodyPr/>
                    <a:lstStyle/>
                    <a:p>
                      <a:pPr algn="ctr" fontAlgn="b"/>
                      <a:r>
                        <a:rPr lang="en-US" sz="1100" u="none" strike="noStrike" dirty="0">
                          <a:effectLst/>
                        </a:rPr>
                        <a:t>Code</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District/Agency Name</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ALLOCATION</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PAYMENTS TO DATE</a:t>
                      </a:r>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BALANCE</a:t>
                      </a:r>
                      <a:endParaRPr lang="en-US" sz="1100" b="1"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0020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Adams 12 Five Star Schools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0030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Adams County School District 14</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24,375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24,375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0070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Westminster Public Schools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0123</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Sheridan School District 2</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0470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St. Vrain Valley School District RE-1J</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0880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Denver Public Schools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1000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El Paso County School District 8</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1420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Jefferson County School District R-1</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1550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Poudre School District</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30,000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30,000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1560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Thompson School District R2J</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28,116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28,116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2000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Mesa County Valley School District #51</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2690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Pueblo City School District No. 60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2790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Mountain Valley School RE 1</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10,000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10,000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3120</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Weld County School District 6</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9035</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Centennial Board of Cooperative Educational Services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40,000 </a:t>
                      </a:r>
                      <a:endParaRPr lang="en-US" sz="1100" b="0" i="0" u="none" strike="noStrike" dirty="0">
                        <a:solidFill>
                          <a:srgbClr val="000000"/>
                        </a:solidFill>
                        <a:effectLst/>
                        <a:latin typeface="Calibri"/>
                      </a:endParaRPr>
                    </a:p>
                  </a:txBody>
                  <a:tcPr marL="0" marR="0" marT="0" marB="0" anchor="b"/>
                </a:tc>
              </a:tr>
              <a:tr h="200025">
                <a:tc>
                  <a:txBody>
                    <a:bodyPr/>
                    <a:lstStyle/>
                    <a:p>
                      <a:pPr algn="l" fontAlgn="b"/>
                      <a:r>
                        <a:rPr lang="en-US" sz="1100" u="none" strike="noStrike" dirty="0">
                          <a:effectLst/>
                        </a:rPr>
                        <a:t>9055</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San Luis Valley Board of Cooperative Services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40,000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40,000 </a:t>
                      </a:r>
                      <a:endParaRPr lang="en-US" sz="1100" b="0" i="0" u="none" strike="noStrike" dirty="0">
                        <a:solidFill>
                          <a:srgbClr val="000000"/>
                        </a:solidFill>
                        <a:effectLst/>
                        <a:latin typeface="Calibri"/>
                      </a:endParaRPr>
                    </a:p>
                  </a:txBody>
                  <a:tcPr marL="0" marR="0" marT="0" marB="0" anchor="b"/>
                </a:tc>
              </a:tr>
            </a:tbl>
          </a:graphicData>
        </a:graphic>
      </p:graphicFrame>
      <p:sp>
        <p:nvSpPr>
          <p:cNvPr id="3" name="Title 2"/>
          <p:cNvSpPr>
            <a:spLocks noGrp="1"/>
          </p:cNvSpPr>
          <p:nvPr>
            <p:ph type="title"/>
          </p:nvPr>
        </p:nvSpPr>
        <p:spPr/>
        <p:txBody>
          <a:bodyPr/>
          <a:lstStyle/>
          <a:p>
            <a:r>
              <a:rPr lang="en-US" dirty="0" smtClean="0"/>
              <a:t>Distribution Report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2133027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The Excel budget file will be e-mailed out in March.  Typically this has been e-mailed in May with the program documents however to assist your grant managers CDE will be providing them earlier.</a:t>
            </a:r>
          </a:p>
          <a:p>
            <a:pPr marL="45720" indent="0">
              <a:buNone/>
            </a:pPr>
            <a:endParaRPr lang="en-US" dirty="0"/>
          </a:p>
          <a:p>
            <a:pPr marL="45720" indent="0">
              <a:buNone/>
            </a:pPr>
            <a:r>
              <a:rPr lang="en-US" dirty="0" smtClean="0"/>
              <a:t>The due date will be determined and communicated when program reports are sent.</a:t>
            </a:r>
          </a:p>
          <a:p>
            <a:pPr marL="45720" indent="0">
              <a:buNone/>
            </a:pPr>
            <a:endParaRPr lang="en-US"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FY2017-18 Budgets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1863871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8308</TotalTime>
  <Words>503</Words>
  <Application>Microsoft Office PowerPoint</Application>
  <PresentationFormat>On-screen Show (4:3)</PresentationFormat>
  <Paragraphs>160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CDE THEME</vt:lpstr>
      <vt:lpstr>McKinney-Vento Homeless Directors Meeting</vt:lpstr>
      <vt:lpstr>Agenda</vt:lpstr>
      <vt:lpstr>Interim Financial Reports (IFR)</vt:lpstr>
      <vt:lpstr>IFR  Cont.’</vt:lpstr>
      <vt:lpstr>IFR – Summary Total Allocation-Expenditures-Amount Requested  </vt:lpstr>
      <vt:lpstr>IFR Cont.’ Allocation-Expenditures-50% Expenditure</vt:lpstr>
      <vt:lpstr>Distribution Reports</vt:lpstr>
      <vt:lpstr>Distribution Report  Cont.’</vt:lpstr>
      <vt:lpstr>FY2017-18 Budgets </vt:lpstr>
      <vt:lpstr>Changes in Key Personnel</vt:lpstr>
      <vt:lpstr>Questions – Contact Info</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Rodriguez, Marti</cp:lastModifiedBy>
  <cp:revision>130</cp:revision>
  <cp:lastPrinted>2017-01-25T17:08:34Z</cp:lastPrinted>
  <dcterms:created xsi:type="dcterms:W3CDTF">2012-07-16T02:29:43Z</dcterms:created>
  <dcterms:modified xsi:type="dcterms:W3CDTF">2017-01-25T17:46:58Z</dcterms:modified>
</cp:coreProperties>
</file>