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handoutMasterIdLst>
    <p:handoutMasterId r:id="rId37"/>
  </p:handoutMasterIdLst>
  <p:sldIdLst>
    <p:sldId id="264" r:id="rId2"/>
    <p:sldId id="265" r:id="rId3"/>
    <p:sldId id="286" r:id="rId4"/>
    <p:sldId id="289" r:id="rId5"/>
    <p:sldId id="262" r:id="rId6"/>
    <p:sldId id="261" r:id="rId7"/>
    <p:sldId id="263" r:id="rId8"/>
    <p:sldId id="257" r:id="rId9"/>
    <p:sldId id="258" r:id="rId10"/>
    <p:sldId id="259" r:id="rId11"/>
    <p:sldId id="260" r:id="rId12"/>
    <p:sldId id="266" r:id="rId13"/>
    <p:sldId id="267" r:id="rId14"/>
    <p:sldId id="268" r:id="rId15"/>
    <p:sldId id="270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90" r:id="rId28"/>
    <p:sldId id="281" r:id="rId29"/>
    <p:sldId id="282" r:id="rId30"/>
    <p:sldId id="283" r:id="rId31"/>
    <p:sldId id="284" r:id="rId32"/>
    <p:sldId id="285" r:id="rId33"/>
    <p:sldId id="288" r:id="rId34"/>
    <p:sldId id="287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84" autoAdjust="0"/>
  </p:normalViewPr>
  <p:slideViewPr>
    <p:cSldViewPr>
      <p:cViewPr>
        <p:scale>
          <a:sx n="77" d="100"/>
          <a:sy n="77" d="100"/>
        </p:scale>
        <p:origin x="-2604" y="-8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4D76E53-5D43-4983-ACCE-69E2A80531B0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09CAF0B-B868-4178-8475-A25B66578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89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B483FEE-3BB6-46CD-A73C-AAF4FFB367AC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AFE0F66-11E2-4DB0-B130-9BAC0685D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98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Title I/Family Engagement Program</a:t>
            </a:r>
            <a:endParaRPr lang="en-US" sz="1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District Departments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(Health Services, ESL, SPED, SEO, Counselor Corps)</a:t>
            </a:r>
            <a:endParaRPr lang="en-US" sz="1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School Staff</a:t>
            </a:r>
            <a:endParaRPr lang="en-US" sz="1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Leadership</a:t>
            </a:r>
            <a:endParaRPr lang="en-US" sz="1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District Events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(resource fairs, back to school nights, family nights, FSP, APTT)</a:t>
            </a:r>
            <a:endParaRPr lang="en-US" sz="1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Community Partners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(clinics, shelters, food banks, FT/HESS, Lakewood Faith Coalition, Edgewater Collective)</a:t>
            </a:r>
          </a:p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Free/Reduced Lunch </a:t>
            </a:r>
            <a:endParaRPr lang="en-US" sz="1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Enrollment</a:t>
            </a:r>
            <a:endParaRPr lang="en-US" sz="1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Website</a:t>
            </a:r>
            <a:endParaRPr lang="en-US" sz="1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District Newsletters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8C077-EAF9-4B02-A45F-FE49CACDCBB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88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McKinney-Vento supports</a:t>
            </a:r>
          </a:p>
          <a:p>
            <a:endParaRPr lang="en-US" sz="3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Easy Access: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Apply at school during breaks/lunch/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etc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Easy to call/troubleshoot with liaison</a:t>
            </a:r>
          </a:p>
          <a:p>
            <a:endParaRPr lang="en-US" sz="3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No age limit</a:t>
            </a:r>
          </a:p>
          <a:p>
            <a:endParaRPr lang="en-US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Address unmet needs: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Undocumented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Vision/dental – community partnership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8C077-EAF9-4B02-A45F-FE49CACDCBB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88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u="sng" dirty="0"/>
              <a:t>FERPA = Family Educational Rights and Privacy Act</a:t>
            </a:r>
          </a:p>
          <a:p>
            <a:r>
              <a:rPr lang="en-US" u="sng" dirty="0"/>
              <a:t>HIPAA = Health Insurance Portability and Accountability Act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8C077-EAF9-4B02-A45F-FE49CACDCBB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64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F57B5-5BD4-4913-9415-25CFADF2A2D5}" type="datetimeFigureOut">
              <a:rPr lang="en-US" smtClean="0"/>
              <a:t>4/12/2016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F680D7D-3B98-436A-9B88-8A2987EF0E0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F57B5-5BD4-4913-9415-25CFADF2A2D5}" type="datetimeFigureOut">
              <a:rPr lang="en-US" smtClean="0"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0D7D-3B98-436A-9B88-8A2987EF0E07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F680D7D-3B98-436A-9B88-8A2987EF0E0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F57B5-5BD4-4913-9415-25CFADF2A2D5}" type="datetimeFigureOut">
              <a:rPr lang="en-US" smtClean="0"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F57B5-5BD4-4913-9415-25CFADF2A2D5}" type="datetimeFigureOut">
              <a:rPr lang="en-US" smtClean="0"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F680D7D-3B98-436A-9B88-8A2987EF0E0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F57B5-5BD4-4913-9415-25CFADF2A2D5}" type="datetimeFigureOut">
              <a:rPr lang="en-US" smtClean="0"/>
              <a:t>4/12/2016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F680D7D-3B98-436A-9B88-8A2987EF0E0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96F57B5-5BD4-4913-9415-25CFADF2A2D5}" type="datetimeFigureOut">
              <a:rPr lang="en-US" smtClean="0"/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0D7D-3B98-436A-9B88-8A2987EF0E0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F57B5-5BD4-4913-9415-25CFADF2A2D5}" type="datetimeFigureOut">
              <a:rPr lang="en-US" smtClean="0"/>
              <a:t>4/12/2016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F680D7D-3B98-436A-9B88-8A2987EF0E0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F57B5-5BD4-4913-9415-25CFADF2A2D5}" type="datetimeFigureOut">
              <a:rPr lang="en-US" smtClean="0"/>
              <a:t>4/12/2016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F680D7D-3B98-436A-9B88-8A2987EF0E0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F57B5-5BD4-4913-9415-25CFADF2A2D5}" type="datetimeFigureOut">
              <a:rPr lang="en-US" smtClean="0"/>
              <a:t>4/12/2016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680D7D-3B98-436A-9B88-8A2987EF0E0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F680D7D-3B98-436A-9B88-8A2987EF0E0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F57B5-5BD4-4913-9415-25CFADF2A2D5}" type="datetimeFigureOut">
              <a:rPr lang="en-US" smtClean="0"/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F680D7D-3B98-436A-9B88-8A2987EF0E0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96F57B5-5BD4-4913-9415-25CFADF2A2D5}" type="datetimeFigureOut">
              <a:rPr lang="en-US" smtClean="0"/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96F57B5-5BD4-4913-9415-25CFADF2A2D5}" type="datetimeFigureOut">
              <a:rPr lang="en-US" smtClean="0"/>
              <a:t>4/12/2016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F680D7D-3B98-436A-9B88-8A2987EF0E0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7724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Supporting and Serving </a:t>
            </a:r>
          </a:p>
          <a:p>
            <a:r>
              <a:rPr lang="en-US" dirty="0" smtClean="0"/>
              <a:t>Youth Experiencing Homelessness While Not in the Physical Custody of a Parent or Guardian </a:t>
            </a:r>
          </a:p>
          <a:p>
            <a:endParaRPr lang="en-US" dirty="0"/>
          </a:p>
          <a:p>
            <a:r>
              <a:rPr lang="en-US" dirty="0" smtClean="0"/>
              <a:t>McKinney-Vento Sub-grantee District Meeting</a:t>
            </a:r>
          </a:p>
          <a:p>
            <a:r>
              <a:rPr lang="en-US" dirty="0" smtClean="0"/>
              <a:t>April 13, 2016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Unaccompanied Homeless Youth </a:t>
            </a:r>
            <a:br>
              <a:rPr lang="en-US" dirty="0" smtClean="0"/>
            </a:br>
            <a:r>
              <a:rPr lang="en-US" dirty="0" smtClean="0"/>
              <a:t>Panel of Peers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35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14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 smtClean="0"/>
              <a:t>Runaway &amp; Homeless Youth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0"/>
            <a:ext cx="8839200" cy="5334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CO Rural Collaborative = Basic Center Program </a:t>
            </a:r>
            <a:r>
              <a:rPr lang="en-US" sz="2400" dirty="0" smtClean="0"/>
              <a:t>Grant </a:t>
            </a:r>
            <a:endParaRPr lang="en-US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12-17 yr old youth, unaccompanied / previously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In-school</a:t>
            </a:r>
            <a:r>
              <a:rPr lang="en-US" sz="2400" dirty="0" smtClean="0"/>
              <a:t>, </a:t>
            </a:r>
            <a:r>
              <a:rPr lang="en-US" sz="2400" dirty="0" smtClean="0"/>
              <a:t>out-of-school</a:t>
            </a:r>
            <a:r>
              <a:rPr lang="en-US" sz="2400" dirty="0" smtClean="0"/>
              <a:t>, summer, winter break </a:t>
            </a:r>
            <a:r>
              <a:rPr lang="en-US" sz="2400" dirty="0" smtClean="0"/>
              <a:t>outreach</a:t>
            </a:r>
            <a:endParaRPr lang="en-US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Counsel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$250.00 VISA debit card = Survival goods, soothing hobbies, transportation (bike, skateboard, etc)…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“Family” advice for sustainability, comfort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Host Home - $30 / day up to 21 days = $650</a:t>
            </a:r>
          </a:p>
        </p:txBody>
      </p:sp>
    </p:spTree>
    <p:extLst>
      <p:ext uri="{BB962C8B-B14F-4D97-AF65-F5344CB8AC3E}">
        <p14:creationId xmlns:p14="http://schemas.microsoft.com/office/powerpoint/2010/main" val="43266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Youth Summit - RHYA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Annual, 12-21 yr olds</a:t>
            </a:r>
          </a:p>
          <a:p>
            <a:pPr>
              <a:defRPr/>
            </a:pPr>
            <a:r>
              <a:rPr lang="en-US" dirty="0" smtClean="0"/>
              <a:t>Topics: Mental Health, Nestlessness</a:t>
            </a:r>
          </a:p>
          <a:p>
            <a:pPr>
              <a:defRPr/>
            </a:pPr>
            <a:r>
              <a:rPr lang="en-US" dirty="0" smtClean="0"/>
              <a:t>1-3 days, own hotel room Denver, GJ</a:t>
            </a:r>
          </a:p>
          <a:p>
            <a:pPr>
              <a:defRPr/>
            </a:pPr>
            <a:r>
              <a:rPr lang="en-US" dirty="0" smtClean="0"/>
              <a:t>$200.00 Visa debit stipend for engagement</a:t>
            </a:r>
          </a:p>
          <a:p>
            <a:pPr>
              <a:defRPr/>
            </a:pPr>
            <a:r>
              <a:rPr lang="en-US" dirty="0" smtClean="0"/>
              <a:t>Service learning, </a:t>
            </a:r>
            <a:r>
              <a:rPr lang="en-US" dirty="0"/>
              <a:t>social emotional introspection, </a:t>
            </a:r>
            <a:r>
              <a:rPr lang="en-US" dirty="0" smtClean="0"/>
              <a:t>leadership </a:t>
            </a:r>
            <a:r>
              <a:rPr lang="en-US" dirty="0"/>
              <a:t>&amp; fun!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128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Fountain/Ft. Carson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008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534400" cy="8351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Fountain-Fort Carson D8</a:t>
            </a:r>
            <a:br>
              <a:rPr lang="en-US" dirty="0" smtClean="0"/>
            </a:br>
            <a:r>
              <a:rPr lang="en-US" dirty="0" smtClean="0"/>
              <a:t>Background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29508"/>
            <a:ext cx="3575539" cy="4496661"/>
          </a:xfrm>
        </p:spPr>
        <p:txBody>
          <a:bodyPr>
            <a:normAutofit/>
          </a:bodyPr>
          <a:lstStyle/>
          <a:p>
            <a:r>
              <a:rPr lang="en-US" sz="2200" dirty="0" smtClean="0"/>
              <a:t>Considered to be Urban living</a:t>
            </a:r>
          </a:p>
          <a:p>
            <a:r>
              <a:rPr lang="en-US" sz="2200" dirty="0" smtClean="0"/>
              <a:t>17 miles from Colorado Springs</a:t>
            </a:r>
          </a:p>
          <a:p>
            <a:r>
              <a:rPr lang="en-US" sz="2200" dirty="0" smtClean="0"/>
              <a:t>Government resources are housed in C/S. </a:t>
            </a:r>
          </a:p>
          <a:p>
            <a:pPr lvl="1"/>
            <a:r>
              <a:rPr lang="en-US" sz="2200" dirty="0" smtClean="0"/>
              <a:t>Select resources are housed in Fountain certain days of the week.  </a:t>
            </a:r>
          </a:p>
          <a:p>
            <a:pPr lvl="1"/>
            <a:r>
              <a:rPr lang="en-US" sz="2200" dirty="0" smtClean="0"/>
              <a:t>Limited public transportation</a:t>
            </a:r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582615"/>
            <a:ext cx="3792416" cy="552157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Staff and board members connected to this community.</a:t>
            </a:r>
          </a:p>
          <a:p>
            <a:pPr lvl="1"/>
            <a:r>
              <a:rPr lang="en-US" sz="2200" dirty="0" smtClean="0"/>
              <a:t> former teacher, child attended, military connected</a:t>
            </a:r>
          </a:p>
          <a:p>
            <a:pPr lvl="1"/>
            <a:r>
              <a:rPr lang="en-US" sz="2200" dirty="0" smtClean="0"/>
              <a:t>Small town living everyone knows everyone</a:t>
            </a:r>
          </a:p>
          <a:p>
            <a:pPr lvl="1"/>
            <a:r>
              <a:rPr lang="en-US" sz="2200" dirty="0" smtClean="0"/>
              <a:t>Graduation ceremony still resides at the HS stadium</a:t>
            </a:r>
          </a:p>
          <a:p>
            <a:pPr marL="457200" lvl="1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62753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Fountain-Fort Carson D8</a:t>
            </a:r>
            <a:br>
              <a:rPr lang="en-US" dirty="0" smtClean="0"/>
            </a:br>
            <a:r>
              <a:rPr lang="en-US" dirty="0" smtClean="0"/>
              <a:t>Best Practices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200" dirty="0" smtClean="0"/>
              <a:t>LEA- is housed at the High school</a:t>
            </a:r>
          </a:p>
          <a:p>
            <a:pPr lvl="1"/>
            <a:r>
              <a:rPr lang="en-US" sz="2200" dirty="0" smtClean="0"/>
              <a:t>Majority of UHY are HS age at FFC8</a:t>
            </a:r>
          </a:p>
          <a:p>
            <a:pPr lvl="1"/>
            <a:r>
              <a:rPr lang="en-US" sz="2200" dirty="0" smtClean="0"/>
              <a:t>Allows for timely follow up with students who become homeless</a:t>
            </a:r>
          </a:p>
          <a:p>
            <a:pPr lvl="1"/>
            <a:r>
              <a:rPr lang="en-US" sz="2400" dirty="0" smtClean="0"/>
              <a:t>Shower vouchers, clothing, hygiene, school supplies, student fees etc. </a:t>
            </a:r>
          </a:p>
          <a:p>
            <a:pPr lvl="1"/>
            <a:r>
              <a:rPr lang="en-US" sz="2200" dirty="0" smtClean="0"/>
              <a:t>Weekly/Bi-weekly check ins with UHY</a:t>
            </a:r>
          </a:p>
          <a:p>
            <a:pPr lvl="1"/>
            <a:r>
              <a:rPr lang="en-US" sz="2200" dirty="0" smtClean="0"/>
              <a:t>Direct involvement with HS counselors		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03949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8351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Fountain - Fort Carson D8 </a:t>
            </a:r>
            <a:br>
              <a:rPr lang="en-US" dirty="0" smtClean="0"/>
            </a:br>
            <a:r>
              <a:rPr lang="en-US" dirty="0" smtClean="0"/>
              <a:t>Best Practices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200" dirty="0" smtClean="0"/>
              <a:t>Immediate involvement with UHY</a:t>
            </a:r>
          </a:p>
          <a:p>
            <a:pPr lvl="1"/>
            <a:r>
              <a:rPr lang="en-US" sz="2200" dirty="0" smtClean="0"/>
              <a:t>who may have an IEP, on probation, truancy or other concerns</a:t>
            </a:r>
          </a:p>
          <a:p>
            <a:pPr lvl="1"/>
            <a:r>
              <a:rPr lang="en-US" sz="2200" dirty="0" smtClean="0"/>
              <a:t>Progress monitoring, connect with teachers/admin, counselors</a:t>
            </a:r>
          </a:p>
          <a:p>
            <a:pPr lvl="1"/>
            <a:r>
              <a:rPr lang="en-US" sz="2200" dirty="0" smtClean="0"/>
              <a:t>Provide direct resource referral to school and local agencies</a:t>
            </a:r>
          </a:p>
          <a:p>
            <a:pPr lvl="2"/>
            <a:r>
              <a:rPr lang="en-US" sz="2200" dirty="0" smtClean="0"/>
              <a:t>Teen shelter, clothing, DHS support, GED, Summer School info.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80531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875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Fountain-Fort Carson D8</a:t>
            </a:r>
            <a:br>
              <a:rPr lang="en-US" dirty="0" smtClean="0"/>
            </a:br>
            <a:r>
              <a:rPr lang="en-US" dirty="0" smtClean="0"/>
              <a:t>Process/Procedures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Ex. 1 </a:t>
            </a:r>
          </a:p>
          <a:p>
            <a:pPr lvl="1"/>
            <a:r>
              <a:rPr lang="en-US" dirty="0" smtClean="0"/>
              <a:t>When a student is identified by school staff. They will refer them directly to the LEA.</a:t>
            </a:r>
          </a:p>
          <a:p>
            <a:pPr lvl="1"/>
            <a:r>
              <a:rPr lang="en-US" dirty="0" smtClean="0"/>
              <a:t>LEA will identify the need(s),  and reach out to the appropriate resource.</a:t>
            </a:r>
          </a:p>
          <a:p>
            <a:pPr lvl="1"/>
            <a:r>
              <a:rPr lang="en-US" dirty="0" smtClean="0"/>
              <a:t>The LEA will schedule weekly/Bi-weekly check ins moving forward.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840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11352"/>
          </a:xfrm>
        </p:spPr>
        <p:txBody>
          <a:bodyPr>
            <a:normAutofit fontScale="90000"/>
          </a:bodyPr>
          <a:lstStyle/>
          <a:p>
            <a:r>
              <a:rPr lang="en-US" dirty="0"/>
              <a:t>Fountain-Fort Carson D8</a:t>
            </a:r>
            <a:br>
              <a:rPr lang="en-US" dirty="0"/>
            </a:br>
            <a:r>
              <a:rPr lang="en-US" dirty="0"/>
              <a:t>Process/Procedures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Ex. 2</a:t>
            </a:r>
          </a:p>
          <a:p>
            <a:pPr lvl="1"/>
            <a:r>
              <a:rPr lang="en-US" dirty="0" smtClean="0"/>
              <a:t>UHY stops coming to school, the LEA typically will know this before hearing from the school counselor or attendance.</a:t>
            </a:r>
          </a:p>
          <a:p>
            <a:pPr lvl="1"/>
            <a:r>
              <a:rPr lang="en-US" dirty="0" smtClean="0"/>
              <a:t>LEA will conduct home visit to all know addresses. Hopeful, to have student return to school. </a:t>
            </a:r>
          </a:p>
        </p:txBody>
      </p:sp>
    </p:spTree>
    <p:extLst>
      <p:ext uri="{BB962C8B-B14F-4D97-AF65-F5344CB8AC3E}">
        <p14:creationId xmlns:p14="http://schemas.microsoft.com/office/powerpoint/2010/main" val="4180630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295400" y="2743200"/>
            <a:ext cx="6480174" cy="1673225"/>
          </a:xfrm>
        </p:spPr>
        <p:txBody>
          <a:bodyPr>
            <a:noAutofit/>
          </a:bodyPr>
          <a:lstStyle/>
          <a:p>
            <a:r>
              <a:rPr lang="en-US" sz="3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Jeffco Schools</a:t>
            </a:r>
          </a:p>
          <a:p>
            <a:r>
              <a:rPr lang="en-US" sz="3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Community &amp; Family Connections (CFC)</a:t>
            </a:r>
            <a:endParaRPr lang="en-US" sz="3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 Supports for UHY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2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MA Site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525250"/>
            <a:ext cx="7543800" cy="4572000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Staffing: 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6 CFC staff (1 coordinator, 5 liaisons)</a:t>
            </a:r>
          </a:p>
          <a:p>
            <a:pPr lvl="1"/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 bilingual (Spanish-speaking) liaisons</a:t>
            </a:r>
          </a:p>
          <a:p>
            <a:pPr lvl="1"/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50/50 MV &amp; MA</a:t>
            </a:r>
            <a:endParaRPr lang="en-US" sz="24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Hours: 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Mon-Fri, 8a-4p</a:t>
            </a:r>
          </a:p>
          <a:p>
            <a:pPr lvl="1"/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Rotating intake line</a:t>
            </a:r>
          </a:p>
          <a:p>
            <a:pPr lvl="1"/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Walk-ins, phone, mail, by appointment </a:t>
            </a:r>
            <a:endParaRPr lang="en-US" sz="24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Processing Goal: 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5 business days</a:t>
            </a:r>
          </a:p>
          <a:p>
            <a:pPr lvl="1"/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Medicaid &amp; CHP+</a:t>
            </a:r>
          </a:p>
          <a:p>
            <a:pPr lvl="1"/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Able to expedite as needed</a:t>
            </a: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Denver Health Training &amp; QA Support</a:t>
            </a:r>
          </a:p>
        </p:txBody>
      </p:sp>
    </p:spTree>
    <p:extLst>
      <p:ext uri="{BB962C8B-B14F-4D97-AF65-F5344CB8AC3E}">
        <p14:creationId xmlns:p14="http://schemas.microsoft.com/office/powerpoint/2010/main" val="278886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Panel Presenters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Marc Fortney, Centennial BOCES</a:t>
            </a:r>
          </a:p>
          <a:p>
            <a:pPr lvl="1"/>
            <a:r>
              <a:rPr lang="en-US" dirty="0" smtClean="0"/>
              <a:t>Rural Perspective</a:t>
            </a:r>
          </a:p>
          <a:p>
            <a:pPr lvl="1"/>
            <a:r>
              <a:rPr lang="en-US" dirty="0" smtClean="0"/>
              <a:t>Partnership with Migrant Education Program</a:t>
            </a:r>
          </a:p>
          <a:p>
            <a:pPr lvl="1"/>
            <a:r>
              <a:rPr lang="en-US" dirty="0" smtClean="0"/>
              <a:t>Runaway &amp; Homeless Youth Services </a:t>
            </a:r>
          </a:p>
          <a:p>
            <a:r>
              <a:rPr lang="en-US" dirty="0" smtClean="0"/>
              <a:t>Promis Bruno, Fountain/Ft. Carson</a:t>
            </a:r>
            <a:endParaRPr lang="en-US" dirty="0"/>
          </a:p>
          <a:p>
            <a:pPr lvl="1"/>
            <a:r>
              <a:rPr lang="en-US" dirty="0" smtClean="0"/>
              <a:t>Protocols and Practices for Supporting UHY in Suburban Settings</a:t>
            </a:r>
          </a:p>
          <a:p>
            <a:r>
              <a:rPr lang="en-US" dirty="0" smtClean="0"/>
              <a:t>Jennifer Wilson, Jefferson County Public Schools</a:t>
            </a:r>
          </a:p>
          <a:p>
            <a:pPr lvl="1"/>
            <a:r>
              <a:rPr lang="en-US" dirty="0" smtClean="0"/>
              <a:t>Medicaid, CHP+ and Accessing Supports for UHY</a:t>
            </a:r>
          </a:p>
          <a:p>
            <a:r>
              <a:rPr lang="en-US" dirty="0" smtClean="0"/>
              <a:t>Dorothy </a:t>
            </a:r>
            <a:r>
              <a:rPr lang="en-US" dirty="0" err="1" smtClean="0"/>
              <a:t>Leyba</a:t>
            </a:r>
            <a:r>
              <a:rPr lang="en-US" dirty="0" smtClean="0"/>
              <a:t>, Denver Public Schools</a:t>
            </a:r>
          </a:p>
          <a:p>
            <a:pPr lvl="1"/>
            <a:r>
              <a:rPr lang="en-US" dirty="0" smtClean="0"/>
              <a:t>UHY and Government Issued Identification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520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476"/>
            <a:ext cx="8229600" cy="990600"/>
          </a:xfrm>
        </p:spPr>
        <p:txBody>
          <a:bodyPr/>
          <a:lstStyle/>
          <a:p>
            <a:r>
              <a:rPr lang="en-US" dirty="0" smtClean="0"/>
              <a:t>Outreach Efforts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1372850"/>
            <a:ext cx="6781800" cy="4572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2200" b="1" u="sng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Title I-A 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District Departments</a:t>
            </a:r>
            <a:endParaRPr lang="en-US" sz="400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School Staff</a:t>
            </a:r>
            <a:endParaRPr lang="en-US" sz="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400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District Events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4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Community Partners 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400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Free/Reduced Lunch 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Enrollment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400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Website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400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District Newsletters </a:t>
            </a:r>
          </a:p>
        </p:txBody>
      </p:sp>
    </p:spTree>
    <p:extLst>
      <p:ext uri="{BB962C8B-B14F-4D97-AF65-F5344CB8AC3E}">
        <p14:creationId xmlns:p14="http://schemas.microsoft.com/office/powerpoint/2010/main" val="62827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914400"/>
          </a:xfrm>
        </p:spPr>
        <p:txBody>
          <a:bodyPr/>
          <a:lstStyle/>
          <a:p>
            <a:r>
              <a:rPr lang="en-US" dirty="0" smtClean="0"/>
              <a:t>UHY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600200"/>
            <a:ext cx="7391400" cy="4572000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5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Stats: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2014-15: 26 UY apps (248 total)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2015-16: 23 UY apps (98 total)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1400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5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McKinney-Vento supports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1400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5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Easy access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1400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5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No age restriction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1400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5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Address unmet needs</a:t>
            </a:r>
          </a:p>
        </p:txBody>
      </p:sp>
    </p:spTree>
    <p:extLst>
      <p:ext uri="{BB962C8B-B14F-4D97-AF65-F5344CB8AC3E}">
        <p14:creationId xmlns:p14="http://schemas.microsoft.com/office/powerpoint/2010/main" val="299711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914400"/>
          </a:xfrm>
        </p:spPr>
        <p:txBody>
          <a:bodyPr/>
          <a:lstStyle/>
          <a:p>
            <a:r>
              <a:rPr lang="en-US" dirty="0" smtClean="0"/>
              <a:t>District Developments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525250"/>
            <a:ext cx="8001000" cy="4572000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2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Catalysts: </a:t>
            </a:r>
          </a:p>
          <a:p>
            <a:pPr lvl="1"/>
            <a:r>
              <a:rPr lang="en-US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Looking to expand MA &amp; MV outreach</a:t>
            </a:r>
          </a:p>
          <a:p>
            <a:pPr lvl="1"/>
            <a:r>
              <a:rPr lang="en-US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Reauthorization of NCLB (ESSA)</a:t>
            </a:r>
          </a:p>
          <a:p>
            <a:pPr lvl="1"/>
            <a:r>
              <a:rPr lang="en-US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Elevated community expectations – student data privacy and protections</a:t>
            </a:r>
          </a:p>
          <a:p>
            <a:pPr marL="320040" lvl="1" indent="0">
              <a:buNone/>
            </a:pPr>
            <a:endParaRPr lang="en-US" sz="800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Information Gathering:</a:t>
            </a:r>
          </a:p>
          <a:p>
            <a:pPr lvl="1"/>
            <a:r>
              <a:rPr lang="en-US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District Partners (Legal, Data Privacy &amp; Security, Health Services, Student Services, Student Engagement)</a:t>
            </a:r>
          </a:p>
          <a:p>
            <a:pPr lvl="1"/>
            <a:r>
              <a:rPr lang="en-US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Other Districts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800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Results:</a:t>
            </a:r>
          </a:p>
          <a:p>
            <a:pPr lvl="1"/>
            <a:r>
              <a:rPr lang="en-US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Increased awareness – FERPA &amp; HIPAA</a:t>
            </a:r>
          </a:p>
          <a:p>
            <a:pPr lvl="1"/>
            <a:r>
              <a:rPr lang="en-US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Identification at enrollment</a:t>
            </a:r>
          </a:p>
          <a:p>
            <a:pPr lvl="1"/>
            <a:r>
              <a:rPr lang="en-US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Leadership, administrator,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&amp; </a:t>
            </a:r>
            <a:r>
              <a:rPr lang="en-US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support staff training</a:t>
            </a:r>
          </a:p>
          <a:p>
            <a:pPr lvl="1"/>
            <a:r>
              <a:rPr lang="en-US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Refining language – district policy, website, leadership memos, etc.</a:t>
            </a:r>
          </a:p>
        </p:txBody>
      </p:sp>
    </p:spTree>
    <p:extLst>
      <p:ext uri="{BB962C8B-B14F-4D97-AF65-F5344CB8AC3E}">
        <p14:creationId xmlns:p14="http://schemas.microsoft.com/office/powerpoint/2010/main" val="88378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Dorothy D. </a:t>
            </a:r>
            <a:r>
              <a:rPr lang="en-US" sz="2000" dirty="0" err="1" smtClean="0"/>
              <a:t>Leyba</a:t>
            </a:r>
            <a:r>
              <a:rPr lang="en-US" sz="2000" dirty="0" smtClean="0"/>
              <a:t>, MSW </a:t>
            </a:r>
          </a:p>
          <a:p>
            <a:r>
              <a:rPr lang="en-US" sz="2000" dirty="0" smtClean="0"/>
              <a:t>Homeless Education Network </a:t>
            </a:r>
          </a:p>
          <a:p>
            <a:r>
              <a:rPr lang="en-US" sz="2000" dirty="0" smtClean="0"/>
              <a:t>Denver Public Schools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/>
              <a:t>Assisting </a:t>
            </a:r>
            <a:r>
              <a:rPr lang="en-US" sz="3800" dirty="0" smtClean="0"/>
              <a:t>Unaccompanied Homeless Youth (UHY) with Government Issued Identification 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387691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75" y="3172154"/>
            <a:ext cx="8120063" cy="33310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215" y="152400"/>
            <a:ext cx="88313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sz="2800" dirty="0"/>
              <a:t>Colorado Identification Cards/Driver’s Licenses</a:t>
            </a:r>
          </a:p>
          <a:p>
            <a:pPr algn="ctr"/>
            <a:r>
              <a:rPr lang="en-US" b="1" dirty="0"/>
              <a:t> </a:t>
            </a:r>
            <a:endParaRPr lang="en-US" dirty="0"/>
          </a:p>
          <a:p>
            <a:r>
              <a:rPr lang="en-US" dirty="0"/>
              <a:t> </a:t>
            </a:r>
            <a:r>
              <a:rPr lang="en-US" dirty="0" smtClean="0"/>
              <a:t>	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0215" y="1447800"/>
            <a:ext cx="86789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</a:t>
            </a:r>
            <a:r>
              <a:rPr lang="en-US" sz="2400" dirty="0" smtClean="0"/>
              <a:t>n </a:t>
            </a:r>
            <a:r>
              <a:rPr lang="en-US" sz="2400" dirty="0"/>
              <a:t>order to obtain a CO </a:t>
            </a:r>
            <a:r>
              <a:rPr lang="en-US" sz="2400" dirty="0" smtClean="0"/>
              <a:t>ID </a:t>
            </a:r>
            <a:r>
              <a:rPr lang="en-US" sz="2400" dirty="0"/>
              <a:t>one must </a:t>
            </a:r>
            <a:r>
              <a:rPr lang="en-US" sz="2400" dirty="0" smtClean="0"/>
              <a:t>prove 4 elements:</a:t>
            </a:r>
          </a:p>
          <a:p>
            <a:r>
              <a:rPr lang="en-US" dirty="0" smtClean="0"/>
              <a:t>1.) Identity </a:t>
            </a:r>
            <a:br>
              <a:rPr lang="en-US" dirty="0" smtClean="0"/>
            </a:br>
            <a:r>
              <a:rPr lang="en-US" dirty="0" smtClean="0"/>
              <a:t>2.) Age </a:t>
            </a:r>
            <a:br>
              <a:rPr lang="en-US" dirty="0" smtClean="0"/>
            </a:br>
            <a:r>
              <a:rPr lang="en-US" dirty="0" smtClean="0"/>
              <a:t>3.) Name and </a:t>
            </a:r>
            <a:br>
              <a:rPr lang="en-US" dirty="0" smtClean="0"/>
            </a:br>
            <a:r>
              <a:rPr lang="en-US" dirty="0" smtClean="0"/>
              <a:t>4.) Lawful presence </a:t>
            </a:r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51935" y="3209225"/>
            <a:ext cx="1657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Handout #1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92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1940"/>
            <a:ext cx="6019800" cy="61831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33577" y="103689"/>
            <a:ext cx="1630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Handout #2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8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32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/>
              <a:t>UHY who have never had a Colorado ID, or a state-issued </a:t>
            </a:r>
            <a:r>
              <a:rPr lang="en-US" sz="2400" dirty="0" smtClean="0"/>
              <a:t>ID</a:t>
            </a:r>
            <a:br>
              <a:rPr lang="en-US" sz="2400" dirty="0" smtClean="0"/>
            </a:br>
            <a:r>
              <a:rPr lang="en-US" sz="2400" dirty="0" smtClean="0"/>
              <a:t>in </a:t>
            </a:r>
            <a:r>
              <a:rPr lang="en-US" sz="2400" dirty="0"/>
              <a:t>general, struggle the most with obtaining an </a:t>
            </a:r>
            <a:r>
              <a:rPr lang="en-US" sz="2400" dirty="0" smtClean="0"/>
              <a:t>ID/DL </a:t>
            </a:r>
            <a:r>
              <a:rPr lang="en-US" sz="2400" dirty="0"/>
              <a:t>card.  </a:t>
            </a: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79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01" y="1616676"/>
            <a:ext cx="8742363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31" y="2246872"/>
            <a:ext cx="86264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01" y="5177568"/>
            <a:ext cx="8750601" cy="35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796619"/>
            <a:ext cx="1600200" cy="35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2006" y="228600"/>
            <a:ext cx="8534400" cy="835152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Typically they will have Birth Certificate and Social </a:t>
            </a:r>
            <a:r>
              <a:rPr lang="en-US" dirty="0" smtClean="0"/>
              <a:t>Security Card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7078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135" y="1447800"/>
            <a:ext cx="8318091" cy="506375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600" dirty="0" smtClean="0"/>
              <a:t>The </a:t>
            </a:r>
            <a:r>
              <a:rPr lang="en-US" sz="2600" dirty="0"/>
              <a:t>Exceptions Process requires </a:t>
            </a:r>
            <a:r>
              <a:rPr lang="en-US" sz="2600" dirty="0" smtClean="0"/>
              <a:t>UHY </a:t>
            </a:r>
            <a:r>
              <a:rPr lang="en-US" sz="2600" dirty="0"/>
              <a:t>to gather as many identifying documents as </a:t>
            </a:r>
            <a:r>
              <a:rPr lang="en-US" sz="2600" dirty="0" smtClean="0"/>
              <a:t>possible.</a:t>
            </a:r>
          </a:p>
          <a:p>
            <a:pPr marL="0" indent="0">
              <a:buNone/>
            </a:pPr>
            <a:r>
              <a:rPr lang="en-US" sz="2600" dirty="0" smtClean="0"/>
              <a:t>UHY must provide Birth Certificate, Social Security Card </a:t>
            </a:r>
            <a:r>
              <a:rPr lang="en-US" sz="2600" u="sng" dirty="0" smtClean="0"/>
              <a:t>PLUS</a:t>
            </a:r>
            <a:r>
              <a:rPr lang="en-US" sz="2600" dirty="0" smtClean="0"/>
              <a:t> 3-5 documents from the list numbered 1 – 14. </a:t>
            </a:r>
            <a:r>
              <a:rPr lang="en-US" sz="2600" dirty="0"/>
              <a:t>(Handout #5</a:t>
            </a:r>
            <a:r>
              <a:rPr lang="en-US" sz="2600" dirty="0" smtClean="0"/>
              <a:t>).</a:t>
            </a:r>
          </a:p>
          <a:p>
            <a:pPr marL="0" indent="0">
              <a:buNone/>
            </a:pPr>
            <a:r>
              <a:rPr lang="en-US" sz="2600" u="sng" dirty="0" smtClean="0"/>
              <a:t>Police records</a:t>
            </a:r>
            <a:r>
              <a:rPr lang="en-US" sz="2600" dirty="0" smtClean="0"/>
              <a:t>: court, booking photos, DOC ID cards. </a:t>
            </a:r>
          </a:p>
          <a:p>
            <a:pPr marL="0" indent="0">
              <a:buNone/>
            </a:pPr>
            <a:r>
              <a:rPr lang="en-US" sz="2600" u="sng" dirty="0" smtClean="0"/>
              <a:t>School Records</a:t>
            </a:r>
            <a:r>
              <a:rPr lang="en-US" sz="2600" dirty="0" smtClean="0"/>
              <a:t>: face sheet, transcripts, yearbook photo</a:t>
            </a:r>
          </a:p>
          <a:p>
            <a:pPr marL="0" indent="0">
              <a:buNone/>
            </a:pPr>
            <a:r>
              <a:rPr lang="en-US" sz="2600" u="sng" dirty="0" smtClean="0"/>
              <a:t>Medical:</a:t>
            </a:r>
            <a:r>
              <a:rPr lang="en-US" sz="2600" dirty="0" smtClean="0"/>
              <a:t> Medicaid Card, immunization records</a:t>
            </a:r>
          </a:p>
          <a:p>
            <a:pPr marL="0" indent="0">
              <a:buNone/>
            </a:pPr>
            <a:r>
              <a:rPr lang="en-US" sz="2600" u="sng" dirty="0" smtClean="0"/>
              <a:t>Employment Records</a:t>
            </a:r>
            <a:r>
              <a:rPr lang="en-US" sz="2600" dirty="0" smtClean="0"/>
              <a:t>: W2 forms, employee ID, tax returns.</a:t>
            </a:r>
          </a:p>
          <a:p>
            <a:pPr marL="0" indent="0">
              <a:buNone/>
            </a:pPr>
            <a:r>
              <a:rPr lang="en-US" sz="2600" u="sng" dirty="0" smtClean="0"/>
              <a:t>Religious Records</a:t>
            </a:r>
            <a:r>
              <a:rPr lang="en-US" sz="2600" dirty="0" smtClean="0"/>
              <a:t>: Baptismal records</a:t>
            </a:r>
          </a:p>
          <a:p>
            <a:pPr marL="0" indent="0">
              <a:buNone/>
            </a:pPr>
            <a:r>
              <a:rPr lang="en-US" sz="2600" u="sng" dirty="0" smtClean="0"/>
              <a:t>Tribal Documents</a:t>
            </a:r>
            <a:r>
              <a:rPr lang="en-US" sz="2600" dirty="0" smtClean="0"/>
              <a:t>: Certificate of Indian blood, Tribal ID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85133" y="195479"/>
            <a:ext cx="8706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Exception Process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3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sz="3200" u="sng" dirty="0" smtClean="0"/>
              <a:t/>
            </a:r>
            <a:br>
              <a:rPr lang="en-US" sz="3200" u="sng" dirty="0" smtClean="0"/>
            </a:br>
            <a:r>
              <a:rPr lang="en-US" sz="3200" u="sng" dirty="0"/>
              <a:t/>
            </a:r>
            <a:br>
              <a:rPr lang="en-US" sz="3200" u="sng" dirty="0"/>
            </a:br>
            <a:r>
              <a:rPr lang="en-US" sz="3200" u="sng" dirty="0"/>
              <a:t/>
            </a:r>
            <a:br>
              <a:rPr lang="en-US" sz="3200" u="sng" dirty="0"/>
            </a:br>
            <a:r>
              <a:rPr lang="en-US" sz="3600" dirty="0"/>
              <a:t>Exception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4724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2000" dirty="0"/>
              <a:t>UHY need to make an appointment online at </a:t>
            </a:r>
            <a:r>
              <a:rPr lang="en-US" sz="2000" u="sng" dirty="0"/>
              <a:t>www.colorado.gov/revenue</a:t>
            </a:r>
            <a:r>
              <a:rPr lang="en-US" sz="2000" dirty="0"/>
              <a:t>  or call </a:t>
            </a:r>
            <a:r>
              <a:rPr lang="en-US" sz="2000" dirty="0" smtClean="0"/>
              <a:t>303-205-5842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2000" dirty="0" smtClean="0"/>
              <a:t>Walk in Hours M-F 8am-3pm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2000" dirty="0" smtClean="0"/>
              <a:t>Exceptions</a:t>
            </a:r>
            <a:r>
              <a:rPr lang="en-US" sz="2000" dirty="0"/>
              <a:t> Processing applications may be submitted at one of the four regional driver license offices. (Same day reviews</a:t>
            </a:r>
            <a:r>
              <a:rPr lang="en-US" sz="2000" dirty="0" smtClean="0"/>
              <a:t>)</a:t>
            </a: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Denver </a:t>
            </a:r>
            <a:r>
              <a:rPr lang="en-US" sz="2000" b="1" dirty="0"/>
              <a:t>Central - 1865 West Mississippi Avenue., Unit C, </a:t>
            </a:r>
            <a:r>
              <a:rPr lang="en-US" sz="2000" b="1" dirty="0" smtClean="0"/>
              <a:t>Denver CO </a:t>
            </a:r>
            <a:r>
              <a:rPr lang="en-US" sz="2000" b="1" dirty="0"/>
              <a:t>80223</a:t>
            </a:r>
          </a:p>
          <a:p>
            <a:pPr marL="0" indent="0">
              <a:buNone/>
            </a:pPr>
            <a:r>
              <a:rPr lang="en-US" sz="2000" b="1" dirty="0" smtClean="0"/>
              <a:t>Colorado </a:t>
            </a:r>
            <a:r>
              <a:rPr lang="en-US" sz="2000" b="1" dirty="0"/>
              <a:t>Springs - 2447 North Union Blvd., Colorado </a:t>
            </a:r>
            <a:r>
              <a:rPr lang="en-US" sz="2000" b="1" dirty="0" smtClean="0"/>
              <a:t>Springs CO </a:t>
            </a:r>
            <a:r>
              <a:rPr lang="en-US" sz="2000" b="1" dirty="0"/>
              <a:t>80909</a:t>
            </a:r>
          </a:p>
          <a:p>
            <a:pPr marL="0" indent="0">
              <a:buNone/>
            </a:pPr>
            <a:r>
              <a:rPr lang="en-US" sz="2000" b="1" dirty="0" smtClean="0"/>
              <a:t>Fort </a:t>
            </a:r>
            <a:r>
              <a:rPr lang="en-US" sz="2000" b="1" dirty="0"/>
              <a:t>Collins -3030 South College Avenue.,  Suite 100, Fort </a:t>
            </a:r>
            <a:r>
              <a:rPr lang="en-US" sz="2000" b="1" dirty="0" smtClean="0"/>
              <a:t>Collins </a:t>
            </a:r>
            <a:r>
              <a:rPr lang="en-US" sz="2000" b="1" dirty="0"/>
              <a:t>CO 80525</a:t>
            </a:r>
          </a:p>
          <a:p>
            <a:pPr marL="0" indent="0">
              <a:buNone/>
            </a:pPr>
            <a:r>
              <a:rPr lang="en-US" sz="2000" b="1" dirty="0" smtClean="0"/>
              <a:t>Grand </a:t>
            </a:r>
            <a:r>
              <a:rPr lang="en-US" sz="2000" b="1" dirty="0"/>
              <a:t>Junction - 222 South 6th., Suite 111, Grand Junction </a:t>
            </a:r>
            <a:r>
              <a:rPr lang="en-US" sz="2000" b="1" dirty="0" smtClean="0"/>
              <a:t>Colorado </a:t>
            </a:r>
            <a:r>
              <a:rPr lang="en-US" sz="2000" b="1" dirty="0"/>
              <a:t>81501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853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Panel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Each Panel Member Presents (15 minutes 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Hold questions and Comments for the End</a:t>
            </a:r>
          </a:p>
          <a:p>
            <a:r>
              <a:rPr lang="en-US" dirty="0" smtClean="0"/>
              <a:t>Think, Pair, Share</a:t>
            </a:r>
          </a:p>
        </p:txBody>
      </p:sp>
    </p:spTree>
    <p:extLst>
      <p:ext uri="{BB962C8B-B14F-4D97-AF65-F5344CB8AC3E}">
        <p14:creationId xmlns:p14="http://schemas.microsoft.com/office/powerpoint/2010/main" val="13858999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924800" cy="655638"/>
          </a:xfrm>
        </p:spPr>
        <p:txBody>
          <a:bodyPr>
            <a:normAutofit/>
          </a:bodyPr>
          <a:lstStyle/>
          <a:p>
            <a:r>
              <a:rPr lang="en-US" dirty="0" smtClean="0"/>
              <a:t>Barriers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UHY </a:t>
            </a:r>
            <a:r>
              <a:rPr lang="en-US" sz="2400" dirty="0"/>
              <a:t>who have never had a Colorado ID, or a state-issued </a:t>
            </a:r>
            <a:r>
              <a:rPr lang="en-US" sz="2400" dirty="0" smtClean="0"/>
              <a:t>ID.</a:t>
            </a:r>
          </a:p>
          <a:p>
            <a:r>
              <a:rPr lang="en-US" sz="2400" dirty="0"/>
              <a:t>Colorado is a “full name state” meaning </a:t>
            </a:r>
            <a:r>
              <a:rPr lang="en-US" sz="2400" dirty="0" smtClean="0"/>
              <a:t>any </a:t>
            </a:r>
            <a:r>
              <a:rPr lang="en-US" sz="2400" dirty="0"/>
              <a:t>identifying document must have one’s full first, middle, and last </a:t>
            </a:r>
            <a:r>
              <a:rPr lang="en-US" sz="2400" dirty="0" smtClean="0"/>
              <a:t>name. </a:t>
            </a:r>
            <a:r>
              <a:rPr lang="en-US" sz="2400" dirty="0"/>
              <a:t>For instance, California ID’s use the middle initial instead of the full middle name so clients with California ID’s cannot use these to identify themselves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Documents must have the full name spelled correctly and punctuation must match. For example a Native American UHY had </a:t>
            </a:r>
            <a:r>
              <a:rPr lang="en-US" sz="2400" dirty="0"/>
              <a:t>issue with </a:t>
            </a:r>
            <a:r>
              <a:rPr lang="en-US" sz="2400" dirty="0" smtClean="0"/>
              <a:t>last </a:t>
            </a:r>
            <a:r>
              <a:rPr lang="en-US" sz="2400" dirty="0"/>
              <a:t>name being four </a:t>
            </a:r>
            <a:r>
              <a:rPr lang="en-US" sz="2400" dirty="0" smtClean="0"/>
              <a:t>words, to </a:t>
            </a:r>
            <a:r>
              <a:rPr lang="en-US" sz="2400" dirty="0"/>
              <a:t>protect confidentiality, </a:t>
            </a:r>
            <a:r>
              <a:rPr lang="en-US" sz="2400" dirty="0" smtClean="0"/>
              <a:t>were </a:t>
            </a:r>
            <a:r>
              <a:rPr lang="en-US" sz="2400" dirty="0"/>
              <a:t>Tree Bear Fly Wind. S</a:t>
            </a:r>
            <a:r>
              <a:rPr lang="en-US" sz="2400" dirty="0" smtClean="0"/>
              <a:t>ome </a:t>
            </a:r>
            <a:r>
              <a:rPr lang="en-US" sz="2400" dirty="0"/>
              <a:t>of </a:t>
            </a:r>
            <a:r>
              <a:rPr lang="en-US" sz="2400" dirty="0" smtClean="0"/>
              <a:t>his </a:t>
            </a:r>
            <a:r>
              <a:rPr lang="en-US" sz="2400" dirty="0"/>
              <a:t>documents for the Exceptions Process spelled this last name as all one word or used hyphens. This disqualified the youth from the process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708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7924800" cy="1143000"/>
          </a:xfrm>
        </p:spPr>
        <p:txBody>
          <a:bodyPr/>
          <a:lstStyle/>
          <a:p>
            <a:r>
              <a:rPr lang="en-US" sz="3200" dirty="0"/>
              <a:t>Barriers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382000" cy="51054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r>
              <a:rPr lang="en-US" sz="2800" dirty="0"/>
              <a:t>As of August 2015, the Colorado DMV now requires </a:t>
            </a:r>
            <a:r>
              <a:rPr lang="en-US" sz="2800" b="1" dirty="0"/>
              <a:t>2 documents </a:t>
            </a:r>
            <a:r>
              <a:rPr lang="en-US" sz="2800" b="1" dirty="0" smtClean="0"/>
              <a:t>proving </a:t>
            </a:r>
            <a:r>
              <a:rPr lang="en-US" sz="2800" b="1" dirty="0"/>
              <a:t>residency</a:t>
            </a:r>
            <a:r>
              <a:rPr lang="en-US" sz="2800" dirty="0"/>
              <a:t> in order to apply for </a:t>
            </a:r>
            <a:r>
              <a:rPr lang="en-US" sz="2800" dirty="0" smtClean="0"/>
              <a:t>a license </a:t>
            </a:r>
            <a:r>
              <a:rPr lang="en-US" sz="2800" dirty="0"/>
              <a:t>for the first time. These documents </a:t>
            </a:r>
            <a:r>
              <a:rPr lang="en-US" sz="2800" b="1" dirty="0"/>
              <a:t>must be within 1 year</a:t>
            </a:r>
            <a:r>
              <a:rPr lang="en-US" sz="2800" dirty="0"/>
              <a:t> of the date of </a:t>
            </a:r>
            <a:r>
              <a:rPr lang="en-US" sz="2800" dirty="0" smtClean="0"/>
              <a:t>issuance. </a:t>
            </a:r>
          </a:p>
          <a:p>
            <a:r>
              <a:rPr lang="en-US" sz="2800" dirty="0" smtClean="0"/>
              <a:t>Remote Exception Process can take 2-3 weeks for result.</a:t>
            </a:r>
            <a:endParaRPr lang="en-US" sz="2800" dirty="0"/>
          </a:p>
          <a:p>
            <a:r>
              <a:rPr lang="en-US" sz="2800" dirty="0"/>
              <a:t>Cost: ID cards are $11.50 and driver’s licenses are $25.00.</a:t>
            </a:r>
          </a:p>
          <a:p>
            <a:r>
              <a:rPr lang="en-US" sz="2800" dirty="0" smtClean="0"/>
              <a:t>Transportation</a:t>
            </a:r>
          </a:p>
          <a:p>
            <a:r>
              <a:rPr lang="en-US" sz="2800" dirty="0" smtClean="0"/>
              <a:t>Hours of walk ins and appointments are during school/work hours</a:t>
            </a:r>
            <a:endParaRPr lang="en-US" sz="2800" dirty="0"/>
          </a:p>
          <a:p>
            <a:r>
              <a:rPr lang="en-US" sz="2800" dirty="0"/>
              <a:t>Legal Guardian Affidavit: Not living with parent/guardian or no contact</a:t>
            </a:r>
          </a:p>
          <a:p>
            <a:r>
              <a:rPr lang="en-US" sz="2800" dirty="0"/>
              <a:t>UHY who do not have birth certificates or Social Security </a:t>
            </a:r>
            <a:r>
              <a:rPr lang="en-US" sz="2800" dirty="0" smtClean="0"/>
              <a:t>Cards or knowledge of original documents. 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20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92162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upports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5800" cy="457200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en-US" sz="9600" dirty="0" smtClean="0"/>
              <a:t>Colorado </a:t>
            </a:r>
            <a:r>
              <a:rPr lang="en-US" sz="9600" dirty="0"/>
              <a:t>Legal </a:t>
            </a:r>
            <a:r>
              <a:rPr lang="en-US" sz="9600" dirty="0" smtClean="0"/>
              <a:t>Services 1905 </a:t>
            </a:r>
            <a:r>
              <a:rPr lang="en-US" sz="9600" dirty="0"/>
              <a:t>Sherman </a:t>
            </a:r>
            <a:r>
              <a:rPr lang="en-US" sz="9600" dirty="0" smtClean="0"/>
              <a:t>St. Denver</a:t>
            </a:r>
            <a:r>
              <a:rPr lang="en-US" sz="9600" dirty="0"/>
              <a:t>, CO </a:t>
            </a:r>
            <a:r>
              <a:rPr lang="en-US" sz="9600" dirty="0" smtClean="0"/>
              <a:t>80203 (303</a:t>
            </a:r>
            <a:r>
              <a:rPr lang="en-US" sz="9600" dirty="0"/>
              <a:t>) </a:t>
            </a:r>
            <a:r>
              <a:rPr lang="en-US" sz="9600" dirty="0" smtClean="0"/>
              <a:t>837-1313</a:t>
            </a:r>
          </a:p>
          <a:p>
            <a:r>
              <a:rPr lang="en-US" sz="9600" dirty="0" smtClean="0"/>
              <a:t>Colorado Poverty Law Project (CPLP) organizes a monthly pro bono legal clinic 3</a:t>
            </a:r>
            <a:r>
              <a:rPr lang="en-US" sz="9600" baseline="30000" dirty="0" smtClean="0"/>
              <a:t>rd</a:t>
            </a:r>
            <a:r>
              <a:rPr lang="en-US" sz="9600" dirty="0" smtClean="0"/>
              <a:t> Wednesday of each month from 4pm-6pm 2130 Stout Street Denver CO</a:t>
            </a:r>
          </a:p>
          <a:p>
            <a:r>
              <a:rPr lang="en-US" sz="9600" dirty="0"/>
              <a:t>Exceptions Processing </a:t>
            </a:r>
            <a:r>
              <a:rPr lang="en-US" sz="9600" dirty="0" smtClean="0"/>
              <a:t>Coordinator Rhonda Bliss (303</a:t>
            </a:r>
            <a:r>
              <a:rPr lang="en-US" sz="9600" dirty="0"/>
              <a:t>) </a:t>
            </a:r>
            <a:r>
              <a:rPr lang="en-US" sz="9600" dirty="0" smtClean="0"/>
              <a:t>922-0629</a:t>
            </a:r>
          </a:p>
          <a:p>
            <a:r>
              <a:rPr lang="en-US" sz="9600" dirty="0" smtClean="0"/>
              <a:t>Urban Peak – Outreach Case manager does weekly visits to DMV when youth request.</a:t>
            </a:r>
          </a:p>
          <a:p>
            <a:r>
              <a:rPr lang="en-US" sz="9600" dirty="0" smtClean="0"/>
              <a:t>Assisting UHY with checklist of documents before appt. </a:t>
            </a:r>
          </a:p>
          <a:p>
            <a:r>
              <a:rPr lang="en-US" sz="9600" dirty="0" smtClean="0"/>
              <a:t>Cover cost of ID or DL</a:t>
            </a:r>
          </a:p>
          <a:p>
            <a:r>
              <a:rPr lang="en-US" sz="9600" dirty="0" smtClean="0"/>
              <a:t>Become a Notary. </a:t>
            </a:r>
            <a:endParaRPr lang="en-US" sz="9600" dirty="0"/>
          </a:p>
          <a:p>
            <a:r>
              <a:rPr lang="en-US" sz="9600" dirty="0" smtClean="0"/>
              <a:t>Have patience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4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9042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Think, Pair, 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dirty="0"/>
              <a:t>Think: </a:t>
            </a:r>
            <a:endParaRPr lang="en-US" dirty="0" smtClean="0"/>
          </a:p>
          <a:p>
            <a:pPr marL="548640" lvl="2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dirty="0" smtClean="0"/>
              <a:t>Write </a:t>
            </a:r>
            <a:r>
              <a:rPr lang="en-US" dirty="0"/>
              <a:t>down one new piece of information you gained from </a:t>
            </a:r>
            <a:r>
              <a:rPr lang="en-US" dirty="0" smtClean="0"/>
              <a:t>today’s presentations AND</a:t>
            </a:r>
          </a:p>
          <a:p>
            <a:pPr marL="548640" lvl="2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dirty="0" smtClean="0"/>
              <a:t>one </a:t>
            </a:r>
            <a:r>
              <a:rPr lang="en-US" dirty="0"/>
              <a:t>practice or support </a:t>
            </a:r>
            <a:r>
              <a:rPr lang="en-US" dirty="0" smtClean="0"/>
              <a:t>for UHY you </a:t>
            </a:r>
            <a:r>
              <a:rPr lang="en-US" dirty="0"/>
              <a:t>implement that you would like to </a:t>
            </a:r>
            <a:r>
              <a:rPr lang="en-US" dirty="0" smtClean="0"/>
              <a:t>share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dirty="0" smtClean="0"/>
              <a:t>Pair: </a:t>
            </a:r>
          </a:p>
          <a:p>
            <a:pPr marL="548640" lvl="2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dirty="0" smtClean="0"/>
              <a:t>Stand up and find a partner who is not from your district</a:t>
            </a:r>
          </a:p>
          <a:p>
            <a:pPr marL="548640" lvl="2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dirty="0" smtClean="0"/>
              <a:t>Share your new piece of information and the practice you implement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dirty="0" smtClean="0"/>
              <a:t>Share:</a:t>
            </a:r>
          </a:p>
          <a:p>
            <a:pPr marL="548640" lvl="2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dirty="0" smtClean="0"/>
              <a:t>Return to your district or school group and share out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466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Centennial BOCES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228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9113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Centennial Board of Cooperative Educational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Northeast </a:t>
            </a:r>
            <a:r>
              <a:rPr lang="en-US" dirty="0" smtClean="0"/>
              <a:t>Quadrant </a:t>
            </a:r>
            <a:r>
              <a:rPr lang="en-US" dirty="0" smtClean="0"/>
              <a:t>of Colorado</a:t>
            </a:r>
          </a:p>
          <a:p>
            <a:r>
              <a:rPr lang="en-US" dirty="0" smtClean="0"/>
              <a:t>13 Counties</a:t>
            </a:r>
          </a:p>
          <a:p>
            <a:r>
              <a:rPr lang="en-US" dirty="0" smtClean="0"/>
              <a:t>53 </a:t>
            </a:r>
            <a:r>
              <a:rPr lang="en-US" dirty="0"/>
              <a:t>S</a:t>
            </a:r>
            <a:r>
              <a:rPr lang="en-US" dirty="0" smtClean="0"/>
              <a:t>chool </a:t>
            </a:r>
            <a:r>
              <a:rPr lang="en-US" dirty="0"/>
              <a:t>D</a:t>
            </a:r>
            <a:r>
              <a:rPr lang="en-US" dirty="0" smtClean="0"/>
              <a:t>istricts</a:t>
            </a:r>
            <a:endParaRPr lang="en-US" dirty="0" smtClean="0"/>
          </a:p>
          <a:p>
            <a:r>
              <a:rPr lang="en-US" dirty="0" smtClean="0"/>
              <a:t>100+ </a:t>
            </a:r>
            <a:r>
              <a:rPr lang="en-US" dirty="0"/>
              <a:t>C</a:t>
            </a:r>
            <a:r>
              <a:rPr lang="en-US" dirty="0" smtClean="0"/>
              <a:t>ommunities</a:t>
            </a:r>
            <a:r>
              <a:rPr lang="en-US" dirty="0" smtClean="0"/>
              <a:t>, </a:t>
            </a:r>
            <a:r>
              <a:rPr lang="en-US" dirty="0" smtClean="0"/>
              <a:t>Villages</a:t>
            </a:r>
            <a:endParaRPr lang="en-US" dirty="0" smtClean="0"/>
          </a:p>
          <a:p>
            <a:r>
              <a:rPr lang="en-US" dirty="0" smtClean="0"/>
              <a:t>Summertime, </a:t>
            </a:r>
            <a:r>
              <a:rPr lang="en-US" dirty="0" smtClean="0"/>
              <a:t>Winter </a:t>
            </a:r>
            <a:r>
              <a:rPr lang="en-US" dirty="0"/>
              <a:t>B</a:t>
            </a:r>
            <a:r>
              <a:rPr lang="en-US" dirty="0" smtClean="0"/>
              <a:t>reak </a:t>
            </a:r>
            <a:r>
              <a:rPr lang="en-US" dirty="0" smtClean="0"/>
              <a:t>&amp; </a:t>
            </a:r>
            <a:r>
              <a:rPr lang="en-US" dirty="0" smtClean="0"/>
              <a:t>School </a:t>
            </a:r>
            <a:r>
              <a:rPr lang="en-US" dirty="0"/>
              <a:t>Y</a:t>
            </a:r>
            <a:r>
              <a:rPr lang="en-US" dirty="0" smtClean="0"/>
              <a:t>ear</a:t>
            </a:r>
            <a:endParaRPr lang="en-US" dirty="0" smtClean="0"/>
          </a:p>
          <a:p>
            <a:r>
              <a:rPr lang="en-US" dirty="0" smtClean="0"/>
              <a:t>Rural, </a:t>
            </a:r>
            <a:r>
              <a:rPr lang="en-US" dirty="0"/>
              <a:t>R</a:t>
            </a:r>
            <a:r>
              <a:rPr lang="en-US" dirty="0" smtClean="0"/>
              <a:t>emote </a:t>
            </a:r>
            <a:r>
              <a:rPr lang="en-US" dirty="0" smtClean="0"/>
              <a:t>= 1 hr for Sheriff to </a:t>
            </a:r>
            <a:r>
              <a:rPr lang="en-US" dirty="0" smtClean="0"/>
              <a:t>Arrive</a:t>
            </a:r>
            <a:endParaRPr lang="en-US" dirty="0" smtClean="0"/>
          </a:p>
          <a:p>
            <a:r>
              <a:rPr lang="en-US" dirty="0" smtClean="0"/>
              <a:t>Grover, Greeley, Sterling, Sedgwick, Kit Carson, Deer Trail, Fort Morgan, Fort Collins…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59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 + </a:t>
            </a:r>
            <a:r>
              <a:rPr lang="en-US" dirty="0" smtClean="0"/>
              <a:t>Years </a:t>
            </a:r>
            <a:r>
              <a:rPr lang="en-US" dirty="0" smtClean="0"/>
              <a:t>with YU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13 runaway, 15 living w/ girlfriend &amp; other teens, 18 chronic year outside in Denver Metro/Boulder</a:t>
            </a:r>
          </a:p>
          <a:p>
            <a:r>
              <a:rPr lang="en-US" dirty="0" smtClean="0"/>
              <a:t>Street outreach to dirt county road outreach</a:t>
            </a:r>
          </a:p>
          <a:p>
            <a:r>
              <a:rPr lang="en-US" dirty="0" smtClean="0"/>
              <a:t>Consultation for building &amp; sustaining Outreach programs for Youth w/out habitat from Chicago, Denver, Boulder, Tuscan, Las Vegas, San Diego…</a:t>
            </a:r>
          </a:p>
          <a:p>
            <a:r>
              <a:rPr lang="en-US" dirty="0" smtClean="0"/>
              <a:t>10 years with Centennial BOCES</a:t>
            </a:r>
          </a:p>
          <a:p>
            <a:r>
              <a:rPr lang="en-US" dirty="0" smtClean="0"/>
              <a:t>Bachelors and Masters in Eclectic Social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975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762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Migrant Agricultural Advocates</a:t>
            </a:r>
            <a:br>
              <a:rPr lang="en-US" dirty="0" smtClean="0"/>
            </a:br>
            <a:r>
              <a:rPr lang="en-US" dirty="0" smtClean="0"/>
              <a:t>    	      via Migrant Education Program	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Outreach &amp; Language Accuracy 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 smtClean="0">
                <a:solidFill>
                  <a:schemeClr val="tx1"/>
                </a:solidFill>
              </a:rPr>
              <a:t>= Fields, dairies, schools, labor camps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  (rural ag-ghetto), youth referring youth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Outreach with educational iPod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>
                <a:solidFill>
                  <a:schemeClr val="tx1"/>
                </a:solidFill>
              </a:rPr>
              <a:t>&amp; health resources to Out of School Youth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i="1" dirty="0" smtClean="0">
                <a:solidFill>
                  <a:schemeClr val="tx1"/>
                </a:solidFill>
              </a:rPr>
              <a:t>18%+ students of MEP are Houseless</a:t>
            </a:r>
            <a:endParaRPr lang="en-US" i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38200" y="4757530"/>
            <a:ext cx="457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663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6868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Holistic Counsel</a:t>
            </a:r>
          </a:p>
          <a:p>
            <a:r>
              <a:rPr lang="en-US" dirty="0" smtClean="0"/>
              <a:t>Flexible funding: “What’s getting in your way? As longs as it’s worthy, let’s unite!”</a:t>
            </a:r>
          </a:p>
          <a:p>
            <a:r>
              <a:rPr lang="en-US" dirty="0" smtClean="0"/>
              <a:t>Identification documents, hygiene, bedding, GED, academic advice, food security…</a:t>
            </a:r>
          </a:p>
          <a:p>
            <a:r>
              <a:rPr lang="en-US" dirty="0" smtClean="0"/>
              <a:t>Youth without documentation / SS#</a:t>
            </a:r>
          </a:p>
          <a:p>
            <a:pPr lvl="1"/>
            <a:r>
              <a:rPr lang="en-US" dirty="0" smtClean="0"/>
              <a:t>Highly venerable for Human Trafficking, Exploitation</a:t>
            </a:r>
          </a:p>
          <a:p>
            <a:pPr lvl="1"/>
            <a:r>
              <a:rPr lang="en-US" dirty="0" smtClean="0"/>
              <a:t>Not eligible for most Human Service</a:t>
            </a:r>
          </a:p>
          <a:p>
            <a:pPr lvl="1"/>
            <a:r>
              <a:rPr lang="en-US" dirty="0" smtClean="0"/>
              <a:t>ICE is THREAT to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438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Unique, </a:t>
            </a:r>
            <a:r>
              <a:rPr lang="en-US" dirty="0" smtClean="0"/>
              <a:t>Stand-out</a:t>
            </a:r>
            <a:r>
              <a:rPr lang="en-US" dirty="0" smtClean="0"/>
              <a:t>, Successful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8839200" cy="4953000"/>
          </a:xfrm>
        </p:spPr>
        <p:txBody>
          <a:bodyPr>
            <a:noAutofit/>
          </a:bodyPr>
          <a:lstStyle/>
          <a:p>
            <a:r>
              <a:rPr lang="en-US" sz="2200" dirty="0" smtClean="0"/>
              <a:t>Go anywhere, anytime, again and again differently</a:t>
            </a:r>
          </a:p>
          <a:p>
            <a:r>
              <a:rPr lang="en-US" sz="2200" dirty="0" smtClean="0"/>
              <a:t>Personalismo = building a trusting relationship</a:t>
            </a:r>
          </a:p>
          <a:p>
            <a:r>
              <a:rPr lang="en-US" sz="2200" dirty="0" smtClean="0"/>
              <a:t>Our times are of Love, Raw, Fun, Emotion, Foci</a:t>
            </a:r>
          </a:p>
          <a:p>
            <a:r>
              <a:rPr lang="en-US" sz="2200" dirty="0" smtClean="0"/>
              <a:t>Mental, biological, spiritual, emotional counsel is infused </a:t>
            </a:r>
          </a:p>
          <a:p>
            <a:r>
              <a:rPr lang="en-US" sz="2200" dirty="0" smtClean="0"/>
              <a:t>Eliminating reality barriers</a:t>
            </a:r>
          </a:p>
          <a:p>
            <a:r>
              <a:rPr lang="en-US" sz="2200" dirty="0" smtClean="0"/>
              <a:t>Acknowledging context / environmental phenomenon, addiction, gangsterism, racism, time</a:t>
            </a:r>
          </a:p>
          <a:p>
            <a:r>
              <a:rPr lang="en-US" sz="2200" dirty="0" smtClean="0"/>
              <a:t>Patience, grace, being present</a:t>
            </a:r>
          </a:p>
          <a:p>
            <a:r>
              <a:rPr lang="en-US" sz="2200" dirty="0" smtClean="0"/>
              <a:t>I’m not your uncle, mother, yet I can kind of help with what they should do…let’s problem solve together…</a:t>
            </a:r>
          </a:p>
          <a:p>
            <a:r>
              <a:rPr lang="en-US" sz="2200" dirty="0" smtClean="0"/>
              <a:t>Text, Facebook, write letters to jail, out of state…</a:t>
            </a:r>
          </a:p>
          <a:p>
            <a:r>
              <a:rPr lang="en-US" sz="2200" dirty="0"/>
              <a:t>Never, ever give up, as we change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034996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640</TotalTime>
  <Words>1623</Words>
  <Application>Microsoft Office PowerPoint</Application>
  <PresentationFormat>On-screen Show (4:3)</PresentationFormat>
  <Paragraphs>263</Paragraphs>
  <Slides>34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Civic</vt:lpstr>
      <vt:lpstr>Unaccompanied Homeless Youth  Panel of Peers </vt:lpstr>
      <vt:lpstr>Panel Presenters </vt:lpstr>
      <vt:lpstr>Panel Process</vt:lpstr>
      <vt:lpstr>Centennial BOCES</vt:lpstr>
      <vt:lpstr>   Centennial Board of Cooperative Educational Services</vt:lpstr>
      <vt:lpstr>20 + Years with YU</vt:lpstr>
      <vt:lpstr>Migrant Agricultural Advocates            via Migrant Education Program  </vt:lpstr>
      <vt:lpstr>MEP</vt:lpstr>
      <vt:lpstr>Unique, Stand-out, Successful</vt:lpstr>
      <vt:lpstr>Runaway &amp; Homeless Youth Act</vt:lpstr>
      <vt:lpstr>Youth Summit - RHYA</vt:lpstr>
      <vt:lpstr>Fountain/Ft. Carson</vt:lpstr>
      <vt:lpstr>Fountain-Fort Carson D8 Background </vt:lpstr>
      <vt:lpstr>  Fountain-Fort Carson D8 Best Practices </vt:lpstr>
      <vt:lpstr> Fountain - Fort Carson D8  Best Practices </vt:lpstr>
      <vt:lpstr>Fountain-Fort Carson D8 Process/Procedures</vt:lpstr>
      <vt:lpstr>Fountain-Fort Carson D8 Process/Procedures</vt:lpstr>
      <vt:lpstr>MA Supports for UHY</vt:lpstr>
      <vt:lpstr>MA Site Overview</vt:lpstr>
      <vt:lpstr>Outreach Efforts</vt:lpstr>
      <vt:lpstr>UHY Impact</vt:lpstr>
      <vt:lpstr>District Developments</vt:lpstr>
      <vt:lpstr>Assisting Unaccompanied Homeless Youth (UHY) with Government Issued Identification </vt:lpstr>
      <vt:lpstr>PowerPoint Presentation</vt:lpstr>
      <vt:lpstr>PowerPoint Presentation</vt:lpstr>
      <vt:lpstr>Challenges</vt:lpstr>
      <vt:lpstr> Typically they will have Birth Certificate and Social Security Card </vt:lpstr>
      <vt:lpstr>PowerPoint Presentation</vt:lpstr>
      <vt:lpstr>   Exception Process</vt:lpstr>
      <vt:lpstr>Barriers</vt:lpstr>
      <vt:lpstr>Barriers</vt:lpstr>
      <vt:lpstr>Supports</vt:lpstr>
      <vt:lpstr>Questions </vt:lpstr>
      <vt:lpstr>Think, Pair, Share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Migrant Agricultural Advocates via Migrant Education Program</dc:title>
  <dc:creator>Marc Fortney</dc:creator>
  <cp:lastModifiedBy>Gumina, Paula</cp:lastModifiedBy>
  <cp:revision>26</cp:revision>
  <cp:lastPrinted>2016-04-12T17:00:33Z</cp:lastPrinted>
  <dcterms:created xsi:type="dcterms:W3CDTF">2016-04-06T03:12:28Z</dcterms:created>
  <dcterms:modified xsi:type="dcterms:W3CDTF">2016-04-12T17:32:53Z</dcterms:modified>
</cp:coreProperties>
</file>