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6" r:id="rId3"/>
    <p:sldId id="262" r:id="rId4"/>
    <p:sldId id="260" r:id="rId5"/>
    <p:sldId id="261" r:id="rId6"/>
    <p:sldId id="263" r:id="rId7"/>
    <p:sldId id="278" r:id="rId8"/>
    <p:sldId id="282" r:id="rId9"/>
    <p:sldId id="281" r:id="rId10"/>
    <p:sldId id="280" r:id="rId11"/>
    <p:sldId id="283" r:id="rId12"/>
    <p:sldId id="279" r:id="rId13"/>
    <p:sldId id="277" r:id="rId14"/>
    <p:sldId id="288" r:id="rId15"/>
    <p:sldId id="265" r:id="rId16"/>
    <p:sldId id="285" r:id="rId17"/>
    <p:sldId id="287" r:id="rId18"/>
    <p:sldId id="266" r:id="rId19"/>
    <p:sldId id="269" r:id="rId20"/>
    <p:sldId id="270" r:id="rId21"/>
    <p:sldId id="268" r:id="rId22"/>
    <p:sldId id="291" r:id="rId23"/>
    <p:sldId id="290" r:id="rId24"/>
    <p:sldId id="275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4" autoAdjust="0"/>
    <p:restoredTop sz="89401" autoAdjust="0"/>
  </p:normalViewPr>
  <p:slideViewPr>
    <p:cSldViewPr snapToGrid="0" snapToObjects="1">
      <p:cViewPr>
        <p:scale>
          <a:sx n="81" d="100"/>
          <a:sy n="81" d="100"/>
        </p:scale>
        <p:origin x="-248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in</a:t>
            </a:r>
            <a:r>
              <a:rPr lang="en-US" baseline="0" dirty="0" smtClean="0"/>
              <a:t> or use the white board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all necessary to make a good decision.  How do you facilitate?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C11A3F-6B71-411C-AF2F-44B77A7102EE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E1F0D0-A5EB-4EF6-BA0C-B6B08A3A44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opportunity to create the SPACE you want.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Space</a:t>
            </a:r>
            <a:br>
              <a:rPr lang="en-US" dirty="0" smtClean="0"/>
            </a:br>
            <a:r>
              <a:rPr lang="en-US" sz="2400" dirty="0" smtClean="0"/>
              <a:t>Webinar # 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0999" y="5533534"/>
            <a:ext cx="8341851" cy="869577"/>
          </a:xfrm>
        </p:spPr>
        <p:txBody>
          <a:bodyPr/>
          <a:lstStyle/>
          <a:p>
            <a:r>
              <a:rPr lang="en-US" sz="2000" dirty="0" smtClean="0"/>
              <a:t>December 2, 2014 Colorado School Counselor Corps Grant</a:t>
            </a:r>
          </a:p>
          <a:p>
            <a:r>
              <a:rPr lang="en-US" sz="2000" dirty="0" smtClean="0"/>
              <a:t>Pamela Decker and John Happs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5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Internal showed that no one in the counseling office had training around post-secondary readiness</a:t>
            </a:r>
          </a:p>
          <a:p>
            <a:r>
              <a:rPr lang="en-US" dirty="0" smtClean="0"/>
              <a:t>Micro External showed that the school had a reputation of turning out gangsters rather than college grads.</a:t>
            </a:r>
          </a:p>
          <a:p>
            <a:r>
              <a:rPr lang="en-US" dirty="0" smtClean="0"/>
              <a:t>Macro Internal showed that there were no programs for first generation and low income students.</a:t>
            </a:r>
          </a:p>
          <a:p>
            <a:r>
              <a:rPr lang="en-US" dirty="0" smtClean="0"/>
              <a:t>Macro External showed that the community’s socio-economic status was mostly below the poverty level and filled with many high school dropouts.</a:t>
            </a:r>
            <a:endParaRPr lang="en-US" dirty="0"/>
          </a:p>
          <a:p>
            <a:r>
              <a:rPr lang="en-US" dirty="0" smtClean="0"/>
              <a:t>Are you tired of seeing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looked at their Environmental Scan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3" y="5090746"/>
            <a:ext cx="2178146" cy="16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52093" y="57809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15% of the students missed more than 20 classes each semester</a:t>
            </a:r>
          </a:p>
          <a:p>
            <a:r>
              <a:rPr lang="en-US" dirty="0" smtClean="0"/>
              <a:t>The freshman “F” rate was 38% last year.</a:t>
            </a:r>
          </a:p>
          <a:p>
            <a:r>
              <a:rPr lang="en-US" dirty="0" smtClean="0"/>
              <a:t>The school had a 20% dropout rate for the 2010 cohort</a:t>
            </a:r>
          </a:p>
          <a:p>
            <a:r>
              <a:rPr lang="en-US" dirty="0" smtClean="0"/>
              <a:t>The school has 80% free and reduced lunch</a:t>
            </a:r>
          </a:p>
          <a:p>
            <a:r>
              <a:rPr lang="en-US" dirty="0" smtClean="0"/>
              <a:t>The school has a 23% CER</a:t>
            </a:r>
          </a:p>
          <a:p>
            <a:r>
              <a:rPr lang="en-US" dirty="0" smtClean="0"/>
              <a:t>The school is 15% white students and 90% white staff</a:t>
            </a:r>
          </a:p>
          <a:p>
            <a:r>
              <a:rPr lang="en-US" dirty="0" smtClean="0"/>
              <a:t>The school has 115 students that are ELL and Spanish speaking and only one bi-lingual staff member.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School’s School Profile Data Showed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11" y="5288208"/>
            <a:ext cx="16383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2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UC Berkeley:</a:t>
            </a:r>
          </a:p>
          <a:p>
            <a:pPr algn="ctr"/>
            <a:r>
              <a:rPr lang="en-US" dirty="0"/>
              <a:t>College-Going Culture Rubric</a:t>
            </a:r>
          </a:p>
          <a:p>
            <a:pPr algn="ctr"/>
            <a:r>
              <a:rPr lang="en-US" dirty="0"/>
              <a:t>Center for Educational Outreach at UC Berkeley</a:t>
            </a:r>
          </a:p>
          <a:p>
            <a:pPr algn="ctr"/>
            <a:r>
              <a:rPr lang="en-US" dirty="0"/>
              <a:t>The 9 Elements to Support and Encourage a College-Going Culture</a:t>
            </a:r>
          </a:p>
          <a:p>
            <a:r>
              <a:rPr lang="en-US" dirty="0" smtClean="0"/>
              <a:t>And they found many areas of need around creating a culture that promotes their students to go on to college.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Counselors did a College Going Culture Assessment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05" y="471450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List 3-5 Questions on whiteboard that seem to keep emerging from your data sources?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(not answers)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28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 Worksheet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3" y="1800520"/>
            <a:ext cx="7258639" cy="46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can we do to change what is going on?</a:t>
            </a:r>
          </a:p>
          <a:p>
            <a:pPr lvl="1"/>
            <a:r>
              <a:rPr lang="en-US" sz="2400" dirty="0" smtClean="0"/>
              <a:t>Who do you want to ask—stakeholders???????</a:t>
            </a:r>
          </a:p>
          <a:p>
            <a:pPr lvl="1"/>
            <a:r>
              <a:rPr lang="en-US" sz="2400" dirty="0" smtClean="0"/>
              <a:t>Are there several possibilities to the same problem?</a:t>
            </a:r>
          </a:p>
          <a:p>
            <a:pPr lvl="1"/>
            <a:r>
              <a:rPr lang="en-US" sz="2400" dirty="0" smtClean="0"/>
              <a:t>Are there several possibilities to several identified problems?</a:t>
            </a:r>
          </a:p>
          <a:p>
            <a:pPr lvl="1"/>
            <a:r>
              <a:rPr lang="en-US" sz="2400" dirty="0"/>
              <a:t>Don’t bite off more than you can </a:t>
            </a:r>
            <a:r>
              <a:rPr lang="en-US" sz="2400" dirty="0" smtClean="0"/>
              <a:t>chew</a:t>
            </a:r>
          </a:p>
          <a:p>
            <a:pPr lvl="1"/>
            <a:r>
              <a:rPr lang="en-US" sz="2400" dirty="0" smtClean="0"/>
              <a:t>For now “visualize anything”  Please don’t say “we can’t”</a:t>
            </a:r>
          </a:p>
          <a:p>
            <a:pPr lvl="1"/>
            <a:r>
              <a:rPr lang="en-US" sz="2400" dirty="0" smtClean="0"/>
              <a:t>Remember that the solutions need to be systemic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160645"/>
            <a:ext cx="163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Relationship People			Data People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Process </a:t>
            </a:r>
            <a:r>
              <a:rPr lang="en-US" dirty="0"/>
              <a:t>People</a:t>
            </a:r>
          </a:p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People for Decisions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2836984" y="1666316"/>
            <a:ext cx="3334981" cy="28369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46" y="3640014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85" y="3598983"/>
            <a:ext cx="1752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24" y="5055870"/>
            <a:ext cx="1562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8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in the beginning as to who has the ability to decide</a:t>
            </a:r>
          </a:p>
          <a:p>
            <a:r>
              <a:rPr lang="en-US" dirty="0" smtClean="0"/>
              <a:t>Do all stakeholders have equal decision making ability, or do some of them just give input.</a:t>
            </a:r>
          </a:p>
          <a:p>
            <a:r>
              <a:rPr lang="en-US" dirty="0" smtClean="0"/>
              <a:t>Does the person or persons that hold the “purse strings” have the ultimate decision making power.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Who Makes the Decision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20" y="404629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898656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2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trying to change anything remember:</a:t>
            </a:r>
          </a:p>
          <a:p>
            <a:pPr lvl="1"/>
            <a:r>
              <a:rPr lang="en-US" dirty="0" smtClean="0"/>
              <a:t>Great communication to all stakeholders</a:t>
            </a:r>
          </a:p>
          <a:p>
            <a:pPr lvl="1"/>
            <a:r>
              <a:rPr lang="en-US" dirty="0" smtClean="0"/>
              <a:t>Be a great listener</a:t>
            </a:r>
          </a:p>
          <a:p>
            <a:pPr lvl="1"/>
            <a:r>
              <a:rPr lang="en-US" dirty="0" smtClean="0"/>
              <a:t>Be flexible</a:t>
            </a:r>
          </a:p>
          <a:p>
            <a:pPr lvl="1"/>
            <a:r>
              <a:rPr lang="en-US" dirty="0" smtClean="0"/>
              <a:t>Be transparent</a:t>
            </a:r>
          </a:p>
          <a:p>
            <a:pPr lvl="1"/>
            <a:r>
              <a:rPr lang="en-US" dirty="0" smtClean="0"/>
              <a:t>Be open to other’s ideas</a:t>
            </a:r>
          </a:p>
          <a:p>
            <a:pPr lvl="1"/>
            <a:r>
              <a:rPr lang="en-US" dirty="0" smtClean="0"/>
              <a:t>Be a great facilitator</a:t>
            </a:r>
          </a:p>
          <a:p>
            <a:pPr lvl="1"/>
            <a:r>
              <a:rPr lang="en-US" dirty="0" smtClean="0"/>
              <a:t>Look for “buy in”</a:t>
            </a:r>
          </a:p>
          <a:p>
            <a:pPr lvl="1"/>
            <a:r>
              <a:rPr lang="en-US" dirty="0" smtClean="0"/>
              <a:t>Educate your stakeholders about the data collected and reasons for the 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Hard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2" y="2753825"/>
            <a:ext cx="2680554" cy="20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The purpose is to generate an image for the future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The agreement is that the program that we envision reflects what we want to do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The vision must be different from the status quo.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Is the vision systemic?</a:t>
            </a:r>
            <a:endParaRPr lang="en-US" sz="3200" dirty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Phase of Working Through the Vision 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8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15741"/>
          </a:xfrm>
        </p:spPr>
        <p:txBody>
          <a:bodyPr/>
          <a:lstStyle/>
          <a:p>
            <a:pPr lvl="0"/>
            <a:r>
              <a:rPr lang="en-US" sz="2800" i="1" dirty="0" smtClean="0"/>
              <a:t>An example of this project and how to focus on your vision</a:t>
            </a:r>
          </a:p>
          <a:p>
            <a:pPr lvl="0"/>
            <a:r>
              <a:rPr lang="en-US" sz="2800" i="1" dirty="0"/>
              <a:t>V</a:t>
            </a:r>
            <a:r>
              <a:rPr lang="en-US" sz="2800" i="1" dirty="0" smtClean="0"/>
              <a:t>isualizing </a:t>
            </a:r>
            <a:r>
              <a:rPr lang="en-US" sz="2800" i="1" dirty="0"/>
              <a:t>where </a:t>
            </a:r>
            <a:r>
              <a:rPr lang="en-US" sz="2800" i="1" dirty="0" smtClean="0"/>
              <a:t>you </a:t>
            </a:r>
            <a:r>
              <a:rPr lang="en-US" sz="2800" i="1" dirty="0"/>
              <a:t>need to be according to the data </a:t>
            </a:r>
            <a:r>
              <a:rPr lang="en-US" sz="2800" i="1" dirty="0" smtClean="0"/>
              <a:t>you have </a:t>
            </a:r>
            <a:r>
              <a:rPr lang="en-US" sz="2800" i="1" dirty="0"/>
              <a:t>collected</a:t>
            </a:r>
          </a:p>
          <a:p>
            <a:pPr lvl="0"/>
            <a:r>
              <a:rPr lang="en-US" sz="2800" i="1" dirty="0" smtClean="0"/>
              <a:t>Themes, </a:t>
            </a:r>
            <a:r>
              <a:rPr lang="en-US" sz="2800" i="1" dirty="0"/>
              <a:t>patterns and </a:t>
            </a:r>
            <a:r>
              <a:rPr lang="en-US" sz="2800" i="1" dirty="0" smtClean="0"/>
              <a:t>trends you have discovered</a:t>
            </a:r>
            <a:endParaRPr lang="en-US" sz="2800" i="1" dirty="0"/>
          </a:p>
          <a:p>
            <a:pPr lvl="0"/>
            <a:r>
              <a:rPr lang="en-US" sz="2800" i="1" dirty="0"/>
              <a:t>L</a:t>
            </a:r>
            <a:r>
              <a:rPr lang="en-US" sz="2800" i="1" dirty="0" smtClean="0"/>
              <a:t>ist </a:t>
            </a:r>
            <a:r>
              <a:rPr lang="en-US" sz="2800" i="1" dirty="0"/>
              <a:t>the top 3-5 questions that seem to be emerging from multiple data sources</a:t>
            </a:r>
          </a:p>
          <a:p>
            <a:pPr lvl="0"/>
            <a:r>
              <a:rPr lang="en-US" sz="2800" i="1" dirty="0"/>
              <a:t>U</a:t>
            </a:r>
            <a:r>
              <a:rPr lang="en-US" sz="2800" i="1" dirty="0" smtClean="0"/>
              <a:t>se </a:t>
            </a:r>
            <a:r>
              <a:rPr lang="en-US" sz="2800" i="1" dirty="0"/>
              <a:t>guiding questions worksheet </a:t>
            </a:r>
          </a:p>
          <a:p>
            <a:pPr lvl="0"/>
            <a:r>
              <a:rPr lang="en-US" sz="2800" i="1" dirty="0"/>
              <a:t>P</a:t>
            </a:r>
            <a:r>
              <a:rPr lang="en-US" sz="2800" i="1" dirty="0" smtClean="0"/>
              <a:t>rioritizing </a:t>
            </a:r>
            <a:r>
              <a:rPr lang="en-US" sz="2800" i="1" dirty="0"/>
              <a:t>data </a:t>
            </a:r>
            <a:r>
              <a:rPr lang="en-US" sz="2800" i="1" dirty="0" smtClean="0"/>
              <a:t>results</a:t>
            </a:r>
            <a:endParaRPr lang="en-US" sz="2800" i="1" dirty="0"/>
          </a:p>
          <a:p>
            <a:pPr lvl="0"/>
            <a:r>
              <a:rPr lang="en-US" sz="2800" i="1" dirty="0" smtClean="0"/>
              <a:t>Understanding and accepting Change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80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Identify common elements based on the data</a:t>
            </a:r>
          </a:p>
          <a:p>
            <a:r>
              <a:rPr lang="en-US" sz="4000" dirty="0" smtClean="0"/>
              <a:t>Reach consensus with your stakeholders that the identified problem is an area worth changing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Phase is the Thematic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 for Themes in your data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Explore the themes—disaggregate  </a:t>
            </a:r>
          </a:p>
          <a:p>
            <a:pPr lvl="2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What kinds of systemic interventions would you use for a particular theme?</a:t>
            </a:r>
          </a:p>
          <a:p>
            <a:pPr lvl="3"/>
            <a:r>
              <a:rPr lang="en-US" sz="2800" dirty="0" smtClean="0">
                <a:solidFill>
                  <a:srgbClr val="7030A0"/>
                </a:solidFill>
              </a:rPr>
              <a:t>Facilitate and look for collaboration.</a:t>
            </a:r>
          </a:p>
          <a:p>
            <a:pPr lvl="4"/>
            <a:r>
              <a:rPr lang="en-US" sz="2800" dirty="0" smtClean="0"/>
              <a:t>Agree</a:t>
            </a:r>
          </a:p>
          <a:p>
            <a:pPr lvl="6"/>
            <a:r>
              <a:rPr lang="en-US" sz="2800" dirty="0">
                <a:solidFill>
                  <a:srgbClr val="92D050"/>
                </a:solidFill>
              </a:rPr>
              <a:t>Educate your populations</a:t>
            </a:r>
            <a:endParaRPr lang="en-US" sz="2800" dirty="0" smtClean="0">
              <a:solidFill>
                <a:srgbClr val="92D050"/>
              </a:solidFill>
            </a:endParaRPr>
          </a:p>
          <a:p>
            <a:pPr lvl="4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3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VISION???????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22</a:t>
            </a:fld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19" y="1545996"/>
            <a:ext cx="3299381" cy="46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1187"/>
            <a:ext cx="3276598" cy="41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06" y="1914525"/>
            <a:ext cx="2571407" cy="46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2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 Accomplished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23</a:t>
            </a:fld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719264"/>
            <a:ext cx="2946224" cy="22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8" y="4015820"/>
            <a:ext cx="3280528" cy="27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64" y="3982458"/>
            <a:ext cx="2657180" cy="26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4" y="1410241"/>
            <a:ext cx="3403077" cy="27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3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Answer the questions that your data identifies</a:t>
            </a:r>
          </a:p>
          <a:p>
            <a:r>
              <a:rPr lang="en-US" dirty="0" smtClean="0"/>
              <a:t>Solve the problems that your data identifies</a:t>
            </a:r>
          </a:p>
          <a:p>
            <a:r>
              <a:rPr lang="en-US" dirty="0" smtClean="0"/>
              <a:t>Get Ready for “Action Planning”.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Ready to Start your Engines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24</a:t>
            </a:fld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22" y="3562787"/>
            <a:ext cx="3143250" cy="24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572000"/>
            <a:ext cx="6553200" cy="1473200"/>
          </a:xfrm>
        </p:spPr>
        <p:txBody>
          <a:bodyPr>
            <a:normAutofit/>
          </a:bodyPr>
          <a:lstStyle/>
          <a:p>
            <a:r>
              <a:rPr lang="en-US" dirty="0" smtClean="0"/>
              <a:t>Have a great December and we will see you virtually </a:t>
            </a:r>
            <a:r>
              <a:rPr lang="en-US" dirty="0" err="1" smtClean="0"/>
              <a:t>iN</a:t>
            </a:r>
            <a:r>
              <a:rPr lang="en-US" dirty="0" smtClean="0"/>
              <a:t> January  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Pam and john and eve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2971801"/>
            <a:ext cx="6629400" cy="1474434"/>
          </a:xfrm>
        </p:spPr>
        <p:txBody>
          <a:bodyPr/>
          <a:lstStyle/>
          <a:p>
            <a:r>
              <a:rPr lang="en-US" dirty="0" smtClean="0"/>
              <a:t>THANK YOU SO MUCH!</a:t>
            </a:r>
            <a:endParaRPr lang="en-US" dirty="0"/>
          </a:p>
        </p:txBody>
      </p:sp>
      <p:pic>
        <p:nvPicPr>
          <p:cNvPr id="4" name="Picture 3" descr="CDE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012134"/>
            <a:ext cx="2124075" cy="952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05" y="5893753"/>
            <a:ext cx="1438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76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to be an educator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2476501"/>
            <a:ext cx="3047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Now You See It</a:t>
            </a:r>
            <a:br>
              <a:rPr lang="en-US" sz="3200" dirty="0" smtClean="0"/>
            </a:br>
            <a:r>
              <a:rPr lang="en-US" sz="3200" dirty="0" smtClean="0"/>
              <a:t>Now you Don’t</a:t>
            </a:r>
            <a:br>
              <a:rPr lang="en-US" sz="3200" dirty="0" smtClean="0"/>
            </a:br>
            <a:r>
              <a:rPr lang="en-US" sz="3200" dirty="0" smtClean="0"/>
              <a:t>Welcome to the Vision Space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99" y="1719263"/>
            <a:ext cx="4092801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See Me Now?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851150"/>
            <a:ext cx="4286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You have now gathered all your data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You have analyzed all the data you have collected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You have the opportunity to do anything you want </a:t>
            </a:r>
            <a:r>
              <a:rPr lang="en-US" dirty="0" smtClean="0">
                <a:solidFill>
                  <a:srgbClr val="00B0F0"/>
                </a:solidFill>
              </a:rPr>
              <a:t>–really do you OR Not really???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You have the chance to bring all of your stakeholders or some of your stakeholders together to “Brainstorm”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Space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24" y="4176074"/>
            <a:ext cx="2190750" cy="169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Once was a High School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03" y="2692650"/>
            <a:ext cx="5594610" cy="29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4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Counselor- got a Grant?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0998" y="6013939"/>
            <a:ext cx="7309339" cy="616732"/>
          </a:xfrm>
        </p:spPr>
        <p:txBody>
          <a:bodyPr/>
          <a:lstStyle/>
          <a:p>
            <a:r>
              <a:rPr lang="en-US" sz="2400" dirty="0" smtClean="0"/>
              <a:t>                    Pam                                                </a:t>
            </a:r>
            <a:r>
              <a:rPr lang="en-US" sz="2400" dirty="0"/>
              <a:t>John</a:t>
            </a:r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6" y="1858645"/>
            <a:ext cx="2883163" cy="38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17" y="1555506"/>
            <a:ext cx="2957152" cy="41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8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Nobody knew what ICAP meant</a:t>
            </a:r>
          </a:p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2.  Everybody knew their name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3.  40% of the student’s surveyed had </a:t>
            </a:r>
          </a:p>
          <a:p>
            <a:pPr marL="365760" lvl="1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    no idea about options beyond high school.</a:t>
            </a:r>
          </a:p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4.  None of the Students/parents/staff</a:t>
            </a:r>
          </a:p>
          <a:p>
            <a:pPr marL="365760" lvl="1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   understood financial aid.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and Pam looked at the survey data and found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57" y="1848025"/>
            <a:ext cx="1411166" cy="14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9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BCo CDE MS Color Palette FINAL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101E8E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9706</TotalTime>
  <Words>861</Words>
  <Application>Microsoft Office PowerPoint</Application>
  <PresentationFormat>On-screen Show (4:3)</PresentationFormat>
  <Paragraphs>137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CDE THEME</vt:lpstr>
      <vt:lpstr>The Vision Space Webinar # 4</vt:lpstr>
      <vt:lpstr>AGENDA</vt:lpstr>
      <vt:lpstr>Oh to be an educator</vt:lpstr>
      <vt:lpstr>Now You See It Now you Don’t Welcome to the Vision Space</vt:lpstr>
      <vt:lpstr>Can You See Me Now?</vt:lpstr>
      <vt:lpstr>The Vision Space </vt:lpstr>
      <vt:lpstr>The Once was a High School</vt:lpstr>
      <vt:lpstr>Whose Counselor- got a Grant?</vt:lpstr>
      <vt:lpstr>John and Pam looked at the survey data and found</vt:lpstr>
      <vt:lpstr>They looked at their Environmental Scan</vt:lpstr>
      <vt:lpstr>The School’s School Profile Data Showed</vt:lpstr>
      <vt:lpstr>The Counselors did a College Going Culture Assessment </vt:lpstr>
      <vt:lpstr>Questions (not answers)</vt:lpstr>
      <vt:lpstr>Guiding Questions Worksheet</vt:lpstr>
      <vt:lpstr>Possibilities </vt:lpstr>
      <vt:lpstr>Types of People for Decisions</vt:lpstr>
      <vt:lpstr>    Who Makes the Decision </vt:lpstr>
      <vt:lpstr>Change is Hard</vt:lpstr>
      <vt:lpstr>The First Phase of Working Through the Vision Space</vt:lpstr>
      <vt:lpstr>The Second Phase is the Thematic Phase</vt:lpstr>
      <vt:lpstr>What to Do </vt:lpstr>
      <vt:lpstr>VISION???????</vt:lpstr>
      <vt:lpstr>Our Vision Accomplished</vt:lpstr>
      <vt:lpstr>Get Ready to Start your Engines</vt:lpstr>
      <vt:lpstr>THANK YOU SO MUCH!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Pugh, Eva</cp:lastModifiedBy>
  <cp:revision>154</cp:revision>
  <cp:lastPrinted>2012-08-20T17:42:27Z</cp:lastPrinted>
  <dcterms:created xsi:type="dcterms:W3CDTF">2012-07-16T02:29:43Z</dcterms:created>
  <dcterms:modified xsi:type="dcterms:W3CDTF">2015-03-26T16:05:11Z</dcterms:modified>
</cp:coreProperties>
</file>