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63" r:id="rId2"/>
    <p:sldId id="364" r:id="rId3"/>
    <p:sldId id="273" r:id="rId4"/>
    <p:sldId id="344" r:id="rId5"/>
    <p:sldId id="345" r:id="rId6"/>
    <p:sldId id="274" r:id="rId7"/>
    <p:sldId id="275" r:id="rId8"/>
    <p:sldId id="338" r:id="rId9"/>
    <p:sldId id="339" r:id="rId10"/>
    <p:sldId id="342" r:id="rId11"/>
    <p:sldId id="343" r:id="rId12"/>
    <p:sldId id="281" r:id="rId13"/>
    <p:sldId id="283" r:id="rId14"/>
    <p:sldId id="282" r:id="rId15"/>
    <p:sldId id="284" r:id="rId16"/>
    <p:sldId id="349" r:id="rId17"/>
    <p:sldId id="286" r:id="rId18"/>
    <p:sldId id="287" r:id="rId19"/>
    <p:sldId id="340" r:id="rId20"/>
    <p:sldId id="288" r:id="rId21"/>
    <p:sldId id="293" r:id="rId22"/>
    <p:sldId id="294" r:id="rId23"/>
    <p:sldId id="295" r:id="rId24"/>
    <p:sldId id="298" r:id="rId25"/>
    <p:sldId id="341" r:id="rId26"/>
    <p:sldId id="300" r:id="rId27"/>
    <p:sldId id="301" r:id="rId28"/>
    <p:sldId id="304" r:id="rId29"/>
    <p:sldId id="305" r:id="rId30"/>
    <p:sldId id="306" r:id="rId31"/>
    <p:sldId id="307" r:id="rId32"/>
    <p:sldId id="308" r:id="rId33"/>
    <p:sldId id="309" r:id="rId34"/>
    <p:sldId id="310" r:id="rId35"/>
    <p:sldId id="311" r:id="rId36"/>
    <p:sldId id="312" r:id="rId37"/>
    <p:sldId id="313" r:id="rId38"/>
    <p:sldId id="316" r:id="rId39"/>
    <p:sldId id="317" r:id="rId40"/>
    <p:sldId id="318" r:id="rId41"/>
    <p:sldId id="319" r:id="rId42"/>
    <p:sldId id="320" r:id="rId43"/>
    <p:sldId id="321" r:id="rId44"/>
    <p:sldId id="322" r:id="rId45"/>
    <p:sldId id="323" r:id="rId46"/>
    <p:sldId id="350" r:id="rId47"/>
    <p:sldId id="351" r:id="rId48"/>
    <p:sldId id="352" r:id="rId49"/>
    <p:sldId id="353" r:id="rId50"/>
    <p:sldId id="354" r:id="rId51"/>
    <p:sldId id="361" r:id="rId52"/>
    <p:sldId id="355" r:id="rId53"/>
    <p:sldId id="328" r:id="rId54"/>
    <p:sldId id="329" r:id="rId55"/>
    <p:sldId id="330" r:id="rId56"/>
    <p:sldId id="356" r:id="rId57"/>
    <p:sldId id="360" r:id="rId58"/>
    <p:sldId id="358" r:id="rId59"/>
    <p:sldId id="331" r:id="rId60"/>
    <p:sldId id="334" r:id="rId61"/>
    <p:sldId id="366" r:id="rId62"/>
    <p:sldId id="369" r:id="rId63"/>
    <p:sldId id="367" r:id="rId64"/>
    <p:sldId id="332" r:id="rId65"/>
    <p:sldId id="333" r:id="rId66"/>
    <p:sldId id="368" r:id="rId67"/>
    <p:sldId id="337" r:id="rId68"/>
    <p:sldId id="365" r:id="rId6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EC4E7"/>
    <a:srgbClr val="33CCFF"/>
    <a:srgbClr val="EF7521"/>
    <a:srgbClr val="0066CC"/>
    <a:srgbClr val="5C6670"/>
    <a:srgbClr val="FFC846"/>
    <a:srgbClr val="101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664" autoAdjust="0"/>
  </p:normalViewPr>
  <p:slideViewPr>
    <p:cSldViewPr snapToGrid="0">
      <p:cViewPr varScale="1">
        <p:scale>
          <a:sx n="102" d="100"/>
          <a:sy n="102" d="100"/>
        </p:scale>
        <p:origin x="1866" y="10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102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701F16-B6DC-45E4-A342-8B40B035ECB0}" type="doc">
      <dgm:prSet loTypeId="urn:microsoft.com/office/officeart/2005/8/layout/process1" loCatId="process" qsTypeId="urn:microsoft.com/office/officeart/2005/8/quickstyle/simple1" qsCatId="simple" csTypeId="urn:microsoft.com/office/officeart/2005/8/colors/accent1_2" csCatId="accent1" phldr="1"/>
      <dgm:spPr/>
    </dgm:pt>
    <dgm:pt modelId="{596CCBC7-6E2C-4637-85FE-B225F99082A1}">
      <dgm:prSet phldrT="[Text]"/>
      <dgm:spPr/>
      <dgm:t>
        <a:bodyPr/>
        <a:lstStyle/>
        <a:p>
          <a:r>
            <a:rPr lang="en-US" dirty="0" smtClean="0"/>
            <a:t>Upload Student Demographic File</a:t>
          </a:r>
          <a:endParaRPr lang="en-US" dirty="0"/>
        </a:p>
      </dgm:t>
    </dgm:pt>
    <dgm:pt modelId="{AFAB6D98-5554-49B8-B66B-64ABCD75B19C}" type="parTrans" cxnId="{0D7C767A-FAD1-4040-B964-D1A28EC88E32}">
      <dgm:prSet/>
      <dgm:spPr/>
      <dgm:t>
        <a:bodyPr/>
        <a:lstStyle/>
        <a:p>
          <a:endParaRPr lang="en-US"/>
        </a:p>
      </dgm:t>
    </dgm:pt>
    <dgm:pt modelId="{5D17F026-736A-4DC8-8233-90DE5B9EF0E2}" type="sibTrans" cxnId="{0D7C767A-FAD1-4040-B964-D1A28EC88E32}">
      <dgm:prSet/>
      <dgm:spPr/>
      <dgm:t>
        <a:bodyPr/>
        <a:lstStyle/>
        <a:p>
          <a:endParaRPr lang="en-US"/>
        </a:p>
      </dgm:t>
    </dgm:pt>
    <dgm:pt modelId="{A66980B4-304A-4A79-B886-F87D52D16135}">
      <dgm:prSet phldrT="[Text]"/>
      <dgm:spPr/>
      <dgm:t>
        <a:bodyPr/>
        <a:lstStyle/>
        <a:p>
          <a:r>
            <a:rPr lang="en-US" dirty="0" smtClean="0"/>
            <a:t>Upload Student School Association File</a:t>
          </a:r>
          <a:endParaRPr lang="en-US" dirty="0"/>
        </a:p>
      </dgm:t>
    </dgm:pt>
    <dgm:pt modelId="{120A8482-6058-4BEE-9495-E85D37B5448C}" type="parTrans" cxnId="{D1EB53A6-0ED6-4269-89FF-D44D73EA5107}">
      <dgm:prSet/>
      <dgm:spPr/>
      <dgm:t>
        <a:bodyPr/>
        <a:lstStyle/>
        <a:p>
          <a:endParaRPr lang="en-US"/>
        </a:p>
      </dgm:t>
    </dgm:pt>
    <dgm:pt modelId="{336B0B5A-FED2-47F5-B182-AE3146CB1A8C}" type="sibTrans" cxnId="{D1EB53A6-0ED6-4269-89FF-D44D73EA5107}">
      <dgm:prSet/>
      <dgm:spPr/>
      <dgm:t>
        <a:bodyPr/>
        <a:lstStyle/>
        <a:p>
          <a:endParaRPr lang="en-US"/>
        </a:p>
      </dgm:t>
    </dgm:pt>
    <dgm:pt modelId="{26AC9FEF-EA72-4374-A096-E9597AE216CF}">
      <dgm:prSet phldrT="[Text]"/>
      <dgm:spPr/>
      <dgm:t>
        <a:bodyPr/>
        <a:lstStyle/>
        <a:p>
          <a:r>
            <a:rPr lang="en-US" dirty="0" smtClean="0"/>
            <a:t>Upload Advanced Course Completion File</a:t>
          </a:r>
          <a:endParaRPr lang="en-US" dirty="0"/>
        </a:p>
      </dgm:t>
    </dgm:pt>
    <dgm:pt modelId="{6B21FC1B-A778-4CED-8417-82FE026102E8}" type="parTrans" cxnId="{5A961393-ED3C-4B39-ACB2-C74C9172DE17}">
      <dgm:prSet/>
      <dgm:spPr/>
      <dgm:t>
        <a:bodyPr/>
        <a:lstStyle/>
        <a:p>
          <a:endParaRPr lang="en-US"/>
        </a:p>
      </dgm:t>
    </dgm:pt>
    <dgm:pt modelId="{A41EB25E-F039-4969-9B7F-F34FE01EDE57}" type="sibTrans" cxnId="{5A961393-ED3C-4B39-ACB2-C74C9172DE17}">
      <dgm:prSet/>
      <dgm:spPr/>
      <dgm:t>
        <a:bodyPr/>
        <a:lstStyle/>
        <a:p>
          <a:endParaRPr lang="en-US"/>
        </a:p>
      </dgm:t>
    </dgm:pt>
    <dgm:pt modelId="{0B88CF45-1C35-40F5-AC5F-306237560F9D}" type="pres">
      <dgm:prSet presAssocID="{7C701F16-B6DC-45E4-A342-8B40B035ECB0}" presName="Name0" presStyleCnt="0">
        <dgm:presLayoutVars>
          <dgm:dir/>
          <dgm:resizeHandles val="exact"/>
        </dgm:presLayoutVars>
      </dgm:prSet>
      <dgm:spPr/>
    </dgm:pt>
    <dgm:pt modelId="{5AED1F91-96C4-4CC1-B957-7A2C0A6587AC}" type="pres">
      <dgm:prSet presAssocID="{596CCBC7-6E2C-4637-85FE-B225F99082A1}" presName="node" presStyleLbl="node1" presStyleIdx="0" presStyleCnt="3" custScaleX="72087" custScaleY="34395" custLinFactNeighborX="35523" custLinFactNeighborY="-22055">
        <dgm:presLayoutVars>
          <dgm:bulletEnabled val="1"/>
        </dgm:presLayoutVars>
      </dgm:prSet>
      <dgm:spPr/>
      <dgm:t>
        <a:bodyPr/>
        <a:lstStyle/>
        <a:p>
          <a:endParaRPr lang="en-US"/>
        </a:p>
      </dgm:t>
    </dgm:pt>
    <dgm:pt modelId="{5F865482-3315-453A-A566-A4B88F32C3FE}" type="pres">
      <dgm:prSet presAssocID="{5D17F026-736A-4DC8-8233-90DE5B9EF0E2}" presName="sibTrans" presStyleLbl="sibTrans2D1" presStyleIdx="0" presStyleCnt="2"/>
      <dgm:spPr/>
      <dgm:t>
        <a:bodyPr/>
        <a:lstStyle/>
        <a:p>
          <a:endParaRPr lang="en-US"/>
        </a:p>
      </dgm:t>
    </dgm:pt>
    <dgm:pt modelId="{2DF86103-4C22-4FA3-854F-92F982E603EA}" type="pres">
      <dgm:prSet presAssocID="{5D17F026-736A-4DC8-8233-90DE5B9EF0E2}" presName="connectorText" presStyleLbl="sibTrans2D1" presStyleIdx="0" presStyleCnt="2"/>
      <dgm:spPr/>
      <dgm:t>
        <a:bodyPr/>
        <a:lstStyle/>
        <a:p>
          <a:endParaRPr lang="en-US"/>
        </a:p>
      </dgm:t>
    </dgm:pt>
    <dgm:pt modelId="{C7981B03-DCAD-4A71-83A5-5D8779FFF8F7}" type="pres">
      <dgm:prSet presAssocID="{A66980B4-304A-4A79-B886-F87D52D16135}" presName="node" presStyleLbl="node1" presStyleIdx="1" presStyleCnt="3" custScaleX="71095" custScaleY="34442" custLinFactNeighborX="12938" custLinFactNeighborY="-24898">
        <dgm:presLayoutVars>
          <dgm:bulletEnabled val="1"/>
        </dgm:presLayoutVars>
      </dgm:prSet>
      <dgm:spPr/>
      <dgm:t>
        <a:bodyPr/>
        <a:lstStyle/>
        <a:p>
          <a:endParaRPr lang="en-US"/>
        </a:p>
      </dgm:t>
    </dgm:pt>
    <dgm:pt modelId="{CA1B49D8-53CB-4608-A2A6-68038DF5BC5C}" type="pres">
      <dgm:prSet presAssocID="{336B0B5A-FED2-47F5-B182-AE3146CB1A8C}" presName="sibTrans" presStyleLbl="sibTrans2D1" presStyleIdx="1" presStyleCnt="2"/>
      <dgm:spPr/>
      <dgm:t>
        <a:bodyPr/>
        <a:lstStyle/>
        <a:p>
          <a:endParaRPr lang="en-US"/>
        </a:p>
      </dgm:t>
    </dgm:pt>
    <dgm:pt modelId="{31F166BB-73CC-4A46-B568-A5C920A03523}" type="pres">
      <dgm:prSet presAssocID="{336B0B5A-FED2-47F5-B182-AE3146CB1A8C}" presName="connectorText" presStyleLbl="sibTrans2D1" presStyleIdx="1" presStyleCnt="2"/>
      <dgm:spPr/>
      <dgm:t>
        <a:bodyPr/>
        <a:lstStyle/>
        <a:p>
          <a:endParaRPr lang="en-US"/>
        </a:p>
      </dgm:t>
    </dgm:pt>
    <dgm:pt modelId="{07F406D6-8C54-4332-AA87-1D716050910C}" type="pres">
      <dgm:prSet presAssocID="{26AC9FEF-EA72-4374-A096-E9597AE216CF}" presName="node" presStyleLbl="node1" presStyleIdx="2" presStyleCnt="3" custScaleX="65652" custScaleY="31646" custLinFactNeighborX="-20861" custLinFactNeighborY="-23787">
        <dgm:presLayoutVars>
          <dgm:bulletEnabled val="1"/>
        </dgm:presLayoutVars>
      </dgm:prSet>
      <dgm:spPr/>
      <dgm:t>
        <a:bodyPr/>
        <a:lstStyle/>
        <a:p>
          <a:endParaRPr lang="en-US"/>
        </a:p>
      </dgm:t>
    </dgm:pt>
  </dgm:ptLst>
  <dgm:cxnLst>
    <dgm:cxn modelId="{BDBE21D9-9EF0-48EE-AFD0-4DF9BB992F5E}" type="presOf" srcId="{26AC9FEF-EA72-4374-A096-E9597AE216CF}" destId="{07F406D6-8C54-4332-AA87-1D716050910C}" srcOrd="0" destOrd="0" presId="urn:microsoft.com/office/officeart/2005/8/layout/process1"/>
    <dgm:cxn modelId="{F5A009BE-315F-48DC-9938-5DBC909609D8}" type="presOf" srcId="{5D17F026-736A-4DC8-8233-90DE5B9EF0E2}" destId="{2DF86103-4C22-4FA3-854F-92F982E603EA}" srcOrd="1" destOrd="0" presId="urn:microsoft.com/office/officeart/2005/8/layout/process1"/>
    <dgm:cxn modelId="{6DD2654E-B709-4976-A885-7EE58F626DE9}" type="presOf" srcId="{336B0B5A-FED2-47F5-B182-AE3146CB1A8C}" destId="{CA1B49D8-53CB-4608-A2A6-68038DF5BC5C}" srcOrd="0" destOrd="0" presId="urn:microsoft.com/office/officeart/2005/8/layout/process1"/>
    <dgm:cxn modelId="{0D7C767A-FAD1-4040-B964-D1A28EC88E32}" srcId="{7C701F16-B6DC-45E4-A342-8B40B035ECB0}" destId="{596CCBC7-6E2C-4637-85FE-B225F99082A1}" srcOrd="0" destOrd="0" parTransId="{AFAB6D98-5554-49B8-B66B-64ABCD75B19C}" sibTransId="{5D17F026-736A-4DC8-8233-90DE5B9EF0E2}"/>
    <dgm:cxn modelId="{574D8118-787F-47CE-B67E-F95F6CE6E60A}" type="presOf" srcId="{7C701F16-B6DC-45E4-A342-8B40B035ECB0}" destId="{0B88CF45-1C35-40F5-AC5F-306237560F9D}" srcOrd="0" destOrd="0" presId="urn:microsoft.com/office/officeart/2005/8/layout/process1"/>
    <dgm:cxn modelId="{62612ED3-41CF-4795-91F1-3C7EA8F3DF21}" type="presOf" srcId="{A66980B4-304A-4A79-B886-F87D52D16135}" destId="{C7981B03-DCAD-4A71-83A5-5D8779FFF8F7}" srcOrd="0" destOrd="0" presId="urn:microsoft.com/office/officeart/2005/8/layout/process1"/>
    <dgm:cxn modelId="{98751DE7-4C6C-4FC6-8468-D7B1AF3B79EC}" type="presOf" srcId="{5D17F026-736A-4DC8-8233-90DE5B9EF0E2}" destId="{5F865482-3315-453A-A566-A4B88F32C3FE}" srcOrd="0" destOrd="0" presId="urn:microsoft.com/office/officeart/2005/8/layout/process1"/>
    <dgm:cxn modelId="{5A961393-ED3C-4B39-ACB2-C74C9172DE17}" srcId="{7C701F16-B6DC-45E4-A342-8B40B035ECB0}" destId="{26AC9FEF-EA72-4374-A096-E9597AE216CF}" srcOrd="2" destOrd="0" parTransId="{6B21FC1B-A778-4CED-8417-82FE026102E8}" sibTransId="{A41EB25E-F039-4969-9B7F-F34FE01EDE57}"/>
    <dgm:cxn modelId="{AA2C5FFB-A98B-430D-A3FC-86571D97AF8F}" type="presOf" srcId="{596CCBC7-6E2C-4637-85FE-B225F99082A1}" destId="{5AED1F91-96C4-4CC1-B957-7A2C0A6587AC}" srcOrd="0" destOrd="0" presId="urn:microsoft.com/office/officeart/2005/8/layout/process1"/>
    <dgm:cxn modelId="{FBA28D05-68B5-4BE3-AF22-368D04244D5F}" type="presOf" srcId="{336B0B5A-FED2-47F5-B182-AE3146CB1A8C}" destId="{31F166BB-73CC-4A46-B568-A5C920A03523}" srcOrd="1" destOrd="0" presId="urn:microsoft.com/office/officeart/2005/8/layout/process1"/>
    <dgm:cxn modelId="{D1EB53A6-0ED6-4269-89FF-D44D73EA5107}" srcId="{7C701F16-B6DC-45E4-A342-8B40B035ECB0}" destId="{A66980B4-304A-4A79-B886-F87D52D16135}" srcOrd="1" destOrd="0" parTransId="{120A8482-6058-4BEE-9495-E85D37B5448C}" sibTransId="{336B0B5A-FED2-47F5-B182-AE3146CB1A8C}"/>
    <dgm:cxn modelId="{908271C6-4E19-4AB5-A348-71D40BF05EF9}" type="presParOf" srcId="{0B88CF45-1C35-40F5-AC5F-306237560F9D}" destId="{5AED1F91-96C4-4CC1-B957-7A2C0A6587AC}" srcOrd="0" destOrd="0" presId="urn:microsoft.com/office/officeart/2005/8/layout/process1"/>
    <dgm:cxn modelId="{CDAEFD4E-27F3-4F47-A237-308D4F475C6D}" type="presParOf" srcId="{0B88CF45-1C35-40F5-AC5F-306237560F9D}" destId="{5F865482-3315-453A-A566-A4B88F32C3FE}" srcOrd="1" destOrd="0" presId="urn:microsoft.com/office/officeart/2005/8/layout/process1"/>
    <dgm:cxn modelId="{C693539A-58B9-4104-97A4-41493EBDD61F}" type="presParOf" srcId="{5F865482-3315-453A-A566-A4B88F32C3FE}" destId="{2DF86103-4C22-4FA3-854F-92F982E603EA}" srcOrd="0" destOrd="0" presId="urn:microsoft.com/office/officeart/2005/8/layout/process1"/>
    <dgm:cxn modelId="{17C12754-79DE-478F-8376-21445A52BFF8}" type="presParOf" srcId="{0B88CF45-1C35-40F5-AC5F-306237560F9D}" destId="{C7981B03-DCAD-4A71-83A5-5D8779FFF8F7}" srcOrd="2" destOrd="0" presId="urn:microsoft.com/office/officeart/2005/8/layout/process1"/>
    <dgm:cxn modelId="{CE6A451D-2117-4242-A2EA-EBC532CA5817}" type="presParOf" srcId="{0B88CF45-1C35-40F5-AC5F-306237560F9D}" destId="{CA1B49D8-53CB-4608-A2A6-68038DF5BC5C}" srcOrd="3" destOrd="0" presId="urn:microsoft.com/office/officeart/2005/8/layout/process1"/>
    <dgm:cxn modelId="{9039393C-1A32-4B00-BF95-BA914877BB86}" type="presParOf" srcId="{CA1B49D8-53CB-4608-A2A6-68038DF5BC5C}" destId="{31F166BB-73CC-4A46-B568-A5C920A03523}" srcOrd="0" destOrd="0" presId="urn:microsoft.com/office/officeart/2005/8/layout/process1"/>
    <dgm:cxn modelId="{0130638E-ECA3-41A7-8627-A3D0568D6870}" type="presParOf" srcId="{0B88CF45-1C35-40F5-AC5F-306237560F9D}" destId="{07F406D6-8C54-4332-AA87-1D716050910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71C41A5-5806-4D8C-9101-87111F98DC19}" type="datetimeFigureOut">
              <a:rPr lang="en-US" smtClean="0"/>
              <a:t>6/10/2019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995EF9D-2794-47AA-B87D-5B456456569E}" type="slidenum">
              <a:rPr lang="en-US" smtClean="0"/>
              <a:t>‹#›</a:t>
            </a:fld>
            <a:endParaRPr lang="en-US"/>
          </a:p>
        </p:txBody>
      </p:sp>
    </p:spTree>
    <p:extLst>
      <p:ext uri="{BB962C8B-B14F-4D97-AF65-F5344CB8AC3E}">
        <p14:creationId xmlns:p14="http://schemas.microsoft.com/office/powerpoint/2010/main" val="205094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71450" indent="-296711" eaLnBrk="0" hangingPunct="0">
              <a:defRPr>
                <a:solidFill>
                  <a:schemeClr val="tx1"/>
                </a:solidFill>
                <a:latin typeface="Arial" charset="0"/>
              </a:defRPr>
            </a:lvl2pPr>
            <a:lvl3pPr marL="1186847" indent="-237369" eaLnBrk="0" hangingPunct="0">
              <a:defRPr>
                <a:solidFill>
                  <a:schemeClr val="tx1"/>
                </a:solidFill>
                <a:latin typeface="Arial" charset="0"/>
              </a:defRPr>
            </a:lvl3pPr>
            <a:lvl4pPr marL="1661585" indent="-237369" eaLnBrk="0" hangingPunct="0">
              <a:defRPr>
                <a:solidFill>
                  <a:schemeClr val="tx1"/>
                </a:solidFill>
                <a:latin typeface="Arial" charset="0"/>
              </a:defRPr>
            </a:lvl4pPr>
            <a:lvl5pPr marL="2136324" indent="-237369" eaLnBrk="0" hangingPunct="0">
              <a:defRPr>
                <a:solidFill>
                  <a:schemeClr val="tx1"/>
                </a:solidFill>
                <a:latin typeface="Arial" charset="0"/>
              </a:defRPr>
            </a:lvl5pPr>
            <a:lvl6pPr marL="2611062" indent="-237369" eaLnBrk="0" fontAlgn="base" hangingPunct="0">
              <a:spcBef>
                <a:spcPct val="0"/>
              </a:spcBef>
              <a:spcAft>
                <a:spcPct val="0"/>
              </a:spcAft>
              <a:defRPr>
                <a:solidFill>
                  <a:schemeClr val="tx1"/>
                </a:solidFill>
                <a:latin typeface="Arial" charset="0"/>
              </a:defRPr>
            </a:lvl6pPr>
            <a:lvl7pPr marL="3085801" indent="-237369" eaLnBrk="0" fontAlgn="base" hangingPunct="0">
              <a:spcBef>
                <a:spcPct val="0"/>
              </a:spcBef>
              <a:spcAft>
                <a:spcPct val="0"/>
              </a:spcAft>
              <a:defRPr>
                <a:solidFill>
                  <a:schemeClr val="tx1"/>
                </a:solidFill>
                <a:latin typeface="Arial" charset="0"/>
              </a:defRPr>
            </a:lvl7pPr>
            <a:lvl8pPr marL="3560540" indent="-237369" eaLnBrk="0" fontAlgn="base" hangingPunct="0">
              <a:spcBef>
                <a:spcPct val="0"/>
              </a:spcBef>
              <a:spcAft>
                <a:spcPct val="0"/>
              </a:spcAft>
              <a:defRPr>
                <a:solidFill>
                  <a:schemeClr val="tx1"/>
                </a:solidFill>
                <a:latin typeface="Arial" charset="0"/>
              </a:defRPr>
            </a:lvl8pPr>
            <a:lvl9pPr marL="4035279" indent="-237369" eaLnBrk="0" fontAlgn="base" hangingPunct="0">
              <a:spcBef>
                <a:spcPct val="0"/>
              </a:spcBef>
              <a:spcAft>
                <a:spcPct val="0"/>
              </a:spcAft>
              <a:defRPr>
                <a:solidFill>
                  <a:schemeClr val="tx1"/>
                </a:solidFill>
                <a:latin typeface="Arial" charset="0"/>
              </a:defRPr>
            </a:lvl9pPr>
          </a:lstStyle>
          <a:p>
            <a:pPr eaLnBrk="1" hangingPunct="1"/>
            <a:fld id="{13E108E2-6105-4264-A249-32FE921E46F7}" type="slidenum">
              <a:rPr lang="en-US" altLang="en-US">
                <a:solidFill>
                  <a:prstClr val="black"/>
                </a:solidFill>
              </a:rPr>
              <a:pPr eaLnBrk="1" hangingPunct="1"/>
              <a:t>2</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t>Duncan Anderson 303-866-6970 anderson_d@cde.state.co.us</a:t>
            </a:r>
            <a:endParaRPr lang="en-US" dirty="0"/>
          </a:p>
        </p:txBody>
      </p:sp>
    </p:spTree>
    <p:extLst>
      <p:ext uri="{BB962C8B-B14F-4D97-AF65-F5344CB8AC3E}">
        <p14:creationId xmlns:p14="http://schemas.microsoft.com/office/powerpoint/2010/main" val="4195683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71450" indent="-296711" eaLnBrk="0" hangingPunct="0">
              <a:defRPr>
                <a:solidFill>
                  <a:schemeClr val="tx1"/>
                </a:solidFill>
                <a:latin typeface="Arial" charset="0"/>
              </a:defRPr>
            </a:lvl2pPr>
            <a:lvl3pPr marL="1186847" indent="-237369" eaLnBrk="0" hangingPunct="0">
              <a:defRPr>
                <a:solidFill>
                  <a:schemeClr val="tx1"/>
                </a:solidFill>
                <a:latin typeface="Arial" charset="0"/>
              </a:defRPr>
            </a:lvl3pPr>
            <a:lvl4pPr marL="1661585" indent="-237369" eaLnBrk="0" hangingPunct="0">
              <a:defRPr>
                <a:solidFill>
                  <a:schemeClr val="tx1"/>
                </a:solidFill>
                <a:latin typeface="Arial" charset="0"/>
              </a:defRPr>
            </a:lvl4pPr>
            <a:lvl5pPr marL="2136324" indent="-237369" eaLnBrk="0" hangingPunct="0">
              <a:defRPr>
                <a:solidFill>
                  <a:schemeClr val="tx1"/>
                </a:solidFill>
                <a:latin typeface="Arial" charset="0"/>
              </a:defRPr>
            </a:lvl5pPr>
            <a:lvl6pPr marL="2611062" indent="-237369" eaLnBrk="0" fontAlgn="base" hangingPunct="0">
              <a:spcBef>
                <a:spcPct val="0"/>
              </a:spcBef>
              <a:spcAft>
                <a:spcPct val="0"/>
              </a:spcAft>
              <a:defRPr>
                <a:solidFill>
                  <a:schemeClr val="tx1"/>
                </a:solidFill>
                <a:latin typeface="Arial" charset="0"/>
              </a:defRPr>
            </a:lvl6pPr>
            <a:lvl7pPr marL="3085801" indent="-237369" eaLnBrk="0" fontAlgn="base" hangingPunct="0">
              <a:spcBef>
                <a:spcPct val="0"/>
              </a:spcBef>
              <a:spcAft>
                <a:spcPct val="0"/>
              </a:spcAft>
              <a:defRPr>
                <a:solidFill>
                  <a:schemeClr val="tx1"/>
                </a:solidFill>
                <a:latin typeface="Arial" charset="0"/>
              </a:defRPr>
            </a:lvl7pPr>
            <a:lvl8pPr marL="3560540" indent="-237369" eaLnBrk="0" fontAlgn="base" hangingPunct="0">
              <a:spcBef>
                <a:spcPct val="0"/>
              </a:spcBef>
              <a:spcAft>
                <a:spcPct val="0"/>
              </a:spcAft>
              <a:defRPr>
                <a:solidFill>
                  <a:schemeClr val="tx1"/>
                </a:solidFill>
                <a:latin typeface="Arial" charset="0"/>
              </a:defRPr>
            </a:lvl8pPr>
            <a:lvl9pPr marL="4035279" indent="-237369" eaLnBrk="0" fontAlgn="base" hangingPunct="0">
              <a:spcBef>
                <a:spcPct val="0"/>
              </a:spcBef>
              <a:spcAft>
                <a:spcPct val="0"/>
              </a:spcAft>
              <a:defRPr>
                <a:solidFill>
                  <a:schemeClr val="tx1"/>
                </a:solidFill>
                <a:latin typeface="Arial" charset="0"/>
              </a:defRPr>
            </a:lvl9pPr>
          </a:lstStyle>
          <a:p>
            <a:pPr eaLnBrk="1" hangingPunct="1"/>
            <a:fld id="{6F9FCC6C-9486-4E49-B4D6-F6F04631955E}" type="slidenum">
              <a:rPr lang="en-US" altLang="en-US">
                <a:solidFill>
                  <a:prstClr val="black"/>
                </a:solidFill>
              </a:rPr>
              <a:pPr eaLnBrk="1" hangingPunct="1"/>
              <a:t>20</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2960965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71450" indent="-296711" eaLnBrk="0" hangingPunct="0">
              <a:defRPr>
                <a:solidFill>
                  <a:schemeClr val="tx1"/>
                </a:solidFill>
                <a:latin typeface="Arial" charset="0"/>
              </a:defRPr>
            </a:lvl2pPr>
            <a:lvl3pPr marL="1186847" indent="-237369" eaLnBrk="0" hangingPunct="0">
              <a:defRPr>
                <a:solidFill>
                  <a:schemeClr val="tx1"/>
                </a:solidFill>
                <a:latin typeface="Arial" charset="0"/>
              </a:defRPr>
            </a:lvl3pPr>
            <a:lvl4pPr marL="1661585" indent="-237369" eaLnBrk="0" hangingPunct="0">
              <a:defRPr>
                <a:solidFill>
                  <a:schemeClr val="tx1"/>
                </a:solidFill>
                <a:latin typeface="Arial" charset="0"/>
              </a:defRPr>
            </a:lvl4pPr>
            <a:lvl5pPr marL="2136324" indent="-237369" eaLnBrk="0" hangingPunct="0">
              <a:defRPr>
                <a:solidFill>
                  <a:schemeClr val="tx1"/>
                </a:solidFill>
                <a:latin typeface="Arial" charset="0"/>
              </a:defRPr>
            </a:lvl5pPr>
            <a:lvl6pPr marL="2611062" indent="-237369" eaLnBrk="0" fontAlgn="base" hangingPunct="0">
              <a:spcBef>
                <a:spcPct val="0"/>
              </a:spcBef>
              <a:spcAft>
                <a:spcPct val="0"/>
              </a:spcAft>
              <a:defRPr>
                <a:solidFill>
                  <a:schemeClr val="tx1"/>
                </a:solidFill>
                <a:latin typeface="Arial" charset="0"/>
              </a:defRPr>
            </a:lvl6pPr>
            <a:lvl7pPr marL="3085801" indent="-237369" eaLnBrk="0" fontAlgn="base" hangingPunct="0">
              <a:spcBef>
                <a:spcPct val="0"/>
              </a:spcBef>
              <a:spcAft>
                <a:spcPct val="0"/>
              </a:spcAft>
              <a:defRPr>
                <a:solidFill>
                  <a:schemeClr val="tx1"/>
                </a:solidFill>
                <a:latin typeface="Arial" charset="0"/>
              </a:defRPr>
            </a:lvl7pPr>
            <a:lvl8pPr marL="3560540" indent="-237369" eaLnBrk="0" fontAlgn="base" hangingPunct="0">
              <a:spcBef>
                <a:spcPct val="0"/>
              </a:spcBef>
              <a:spcAft>
                <a:spcPct val="0"/>
              </a:spcAft>
              <a:defRPr>
                <a:solidFill>
                  <a:schemeClr val="tx1"/>
                </a:solidFill>
                <a:latin typeface="Arial" charset="0"/>
              </a:defRPr>
            </a:lvl8pPr>
            <a:lvl9pPr marL="4035279" indent="-237369" eaLnBrk="0" fontAlgn="base" hangingPunct="0">
              <a:spcBef>
                <a:spcPct val="0"/>
              </a:spcBef>
              <a:spcAft>
                <a:spcPct val="0"/>
              </a:spcAft>
              <a:defRPr>
                <a:solidFill>
                  <a:schemeClr val="tx1"/>
                </a:solidFill>
                <a:latin typeface="Arial" charset="0"/>
              </a:defRPr>
            </a:lvl9pPr>
          </a:lstStyle>
          <a:p>
            <a:pPr eaLnBrk="1" hangingPunct="1"/>
            <a:fld id="{13E108E2-6105-4264-A249-32FE921E46F7}" type="slidenum">
              <a:rPr lang="en-US" altLang="en-US">
                <a:solidFill>
                  <a:prstClr val="black"/>
                </a:solidFill>
              </a:rPr>
              <a:pPr eaLnBrk="1" hangingPunct="1"/>
              <a:t>21</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3859322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71450" indent="-296711" eaLnBrk="0" hangingPunct="0">
              <a:defRPr>
                <a:solidFill>
                  <a:schemeClr val="tx1"/>
                </a:solidFill>
                <a:latin typeface="Arial" charset="0"/>
              </a:defRPr>
            </a:lvl2pPr>
            <a:lvl3pPr marL="1186847" indent="-237369" eaLnBrk="0" hangingPunct="0">
              <a:defRPr>
                <a:solidFill>
                  <a:schemeClr val="tx1"/>
                </a:solidFill>
                <a:latin typeface="Arial" charset="0"/>
              </a:defRPr>
            </a:lvl3pPr>
            <a:lvl4pPr marL="1661585" indent="-237369" eaLnBrk="0" hangingPunct="0">
              <a:defRPr>
                <a:solidFill>
                  <a:schemeClr val="tx1"/>
                </a:solidFill>
                <a:latin typeface="Arial" charset="0"/>
              </a:defRPr>
            </a:lvl4pPr>
            <a:lvl5pPr marL="2136324" indent="-237369" eaLnBrk="0" hangingPunct="0">
              <a:defRPr>
                <a:solidFill>
                  <a:schemeClr val="tx1"/>
                </a:solidFill>
                <a:latin typeface="Arial" charset="0"/>
              </a:defRPr>
            </a:lvl5pPr>
            <a:lvl6pPr marL="2611062" indent="-237369" eaLnBrk="0" fontAlgn="base" hangingPunct="0">
              <a:spcBef>
                <a:spcPct val="0"/>
              </a:spcBef>
              <a:spcAft>
                <a:spcPct val="0"/>
              </a:spcAft>
              <a:defRPr>
                <a:solidFill>
                  <a:schemeClr val="tx1"/>
                </a:solidFill>
                <a:latin typeface="Arial" charset="0"/>
              </a:defRPr>
            </a:lvl6pPr>
            <a:lvl7pPr marL="3085801" indent="-237369" eaLnBrk="0" fontAlgn="base" hangingPunct="0">
              <a:spcBef>
                <a:spcPct val="0"/>
              </a:spcBef>
              <a:spcAft>
                <a:spcPct val="0"/>
              </a:spcAft>
              <a:defRPr>
                <a:solidFill>
                  <a:schemeClr val="tx1"/>
                </a:solidFill>
                <a:latin typeface="Arial" charset="0"/>
              </a:defRPr>
            </a:lvl7pPr>
            <a:lvl8pPr marL="3560540" indent="-237369" eaLnBrk="0" fontAlgn="base" hangingPunct="0">
              <a:spcBef>
                <a:spcPct val="0"/>
              </a:spcBef>
              <a:spcAft>
                <a:spcPct val="0"/>
              </a:spcAft>
              <a:defRPr>
                <a:solidFill>
                  <a:schemeClr val="tx1"/>
                </a:solidFill>
                <a:latin typeface="Arial" charset="0"/>
              </a:defRPr>
            </a:lvl8pPr>
            <a:lvl9pPr marL="4035279" indent="-237369" eaLnBrk="0" fontAlgn="base" hangingPunct="0">
              <a:spcBef>
                <a:spcPct val="0"/>
              </a:spcBef>
              <a:spcAft>
                <a:spcPct val="0"/>
              </a:spcAft>
              <a:defRPr>
                <a:solidFill>
                  <a:schemeClr val="tx1"/>
                </a:solidFill>
                <a:latin typeface="Arial" charset="0"/>
              </a:defRPr>
            </a:lvl9pPr>
          </a:lstStyle>
          <a:p>
            <a:pPr eaLnBrk="1" hangingPunct="1"/>
            <a:fld id="{1D84E415-4ED6-479D-A3C6-A8DABF4B9113}" type="slidenum">
              <a:rPr lang="en-US" altLang="en-US">
                <a:solidFill>
                  <a:prstClr val="black"/>
                </a:solidFill>
              </a:rPr>
              <a:pPr eaLnBrk="1" hangingPunct="1"/>
              <a:t>24</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t>Duncan Anderson 303-866-6970 anderson_d@cde.state.co.us</a:t>
            </a:r>
            <a:endParaRPr lang="en-US" dirty="0"/>
          </a:p>
        </p:txBody>
      </p:sp>
    </p:spTree>
    <p:extLst>
      <p:ext uri="{BB962C8B-B14F-4D97-AF65-F5344CB8AC3E}">
        <p14:creationId xmlns:p14="http://schemas.microsoft.com/office/powerpoint/2010/main" val="888156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71450" indent="-296711" eaLnBrk="0" hangingPunct="0">
              <a:defRPr>
                <a:solidFill>
                  <a:schemeClr val="tx1"/>
                </a:solidFill>
                <a:latin typeface="Arial" charset="0"/>
              </a:defRPr>
            </a:lvl2pPr>
            <a:lvl3pPr marL="1186847" indent="-237369" eaLnBrk="0" hangingPunct="0">
              <a:defRPr>
                <a:solidFill>
                  <a:schemeClr val="tx1"/>
                </a:solidFill>
                <a:latin typeface="Arial" charset="0"/>
              </a:defRPr>
            </a:lvl3pPr>
            <a:lvl4pPr marL="1661585" indent="-237369" eaLnBrk="0" hangingPunct="0">
              <a:defRPr>
                <a:solidFill>
                  <a:schemeClr val="tx1"/>
                </a:solidFill>
                <a:latin typeface="Arial" charset="0"/>
              </a:defRPr>
            </a:lvl4pPr>
            <a:lvl5pPr marL="2136324" indent="-237369" eaLnBrk="0" hangingPunct="0">
              <a:defRPr>
                <a:solidFill>
                  <a:schemeClr val="tx1"/>
                </a:solidFill>
                <a:latin typeface="Arial" charset="0"/>
              </a:defRPr>
            </a:lvl5pPr>
            <a:lvl6pPr marL="2611062" indent="-237369" eaLnBrk="0" fontAlgn="base" hangingPunct="0">
              <a:spcBef>
                <a:spcPct val="0"/>
              </a:spcBef>
              <a:spcAft>
                <a:spcPct val="0"/>
              </a:spcAft>
              <a:defRPr>
                <a:solidFill>
                  <a:schemeClr val="tx1"/>
                </a:solidFill>
                <a:latin typeface="Arial" charset="0"/>
              </a:defRPr>
            </a:lvl6pPr>
            <a:lvl7pPr marL="3085801" indent="-237369" eaLnBrk="0" fontAlgn="base" hangingPunct="0">
              <a:spcBef>
                <a:spcPct val="0"/>
              </a:spcBef>
              <a:spcAft>
                <a:spcPct val="0"/>
              </a:spcAft>
              <a:defRPr>
                <a:solidFill>
                  <a:schemeClr val="tx1"/>
                </a:solidFill>
                <a:latin typeface="Arial" charset="0"/>
              </a:defRPr>
            </a:lvl7pPr>
            <a:lvl8pPr marL="3560540" indent="-237369" eaLnBrk="0" fontAlgn="base" hangingPunct="0">
              <a:spcBef>
                <a:spcPct val="0"/>
              </a:spcBef>
              <a:spcAft>
                <a:spcPct val="0"/>
              </a:spcAft>
              <a:defRPr>
                <a:solidFill>
                  <a:schemeClr val="tx1"/>
                </a:solidFill>
                <a:latin typeface="Arial" charset="0"/>
              </a:defRPr>
            </a:lvl8pPr>
            <a:lvl9pPr marL="4035279" indent="-237369" eaLnBrk="0" fontAlgn="base" hangingPunct="0">
              <a:spcBef>
                <a:spcPct val="0"/>
              </a:spcBef>
              <a:spcAft>
                <a:spcPct val="0"/>
              </a:spcAft>
              <a:defRPr>
                <a:solidFill>
                  <a:schemeClr val="tx1"/>
                </a:solidFill>
                <a:latin typeface="Arial" charset="0"/>
              </a:defRPr>
            </a:lvl9pPr>
          </a:lstStyle>
          <a:p>
            <a:pPr eaLnBrk="1" hangingPunct="1"/>
            <a:fld id="{13E108E2-6105-4264-A249-32FE921E46F7}" type="slidenum">
              <a:rPr lang="en-US" altLang="en-US">
                <a:solidFill>
                  <a:prstClr val="black"/>
                </a:solidFill>
              </a:rPr>
              <a:pPr eaLnBrk="1" hangingPunct="1"/>
              <a:t>28</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2138656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7BB9DF-AC9C-41EB-B0F5-36068D058B65}" type="slidenum">
              <a:rPr lang="en-US" smtClean="0">
                <a:solidFill>
                  <a:prstClr val="black"/>
                </a:solidFill>
              </a:rPr>
              <a:pPr/>
              <a:t>29</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2466688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7BB9DF-AC9C-41EB-B0F5-36068D058B65}" type="slidenum">
              <a:rPr lang="en-US" smtClean="0">
                <a:solidFill>
                  <a:prstClr val="black"/>
                </a:solidFill>
              </a:rPr>
              <a:pPr/>
              <a:t>30</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3497476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7BB9DF-AC9C-41EB-B0F5-36068D058B65}" type="slidenum">
              <a:rPr lang="en-US" smtClean="0">
                <a:solidFill>
                  <a:prstClr val="black"/>
                </a:solidFill>
              </a:rPr>
              <a:pPr/>
              <a:t>31</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2305994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F7BB9DF-AC9C-41EB-B0F5-36068D058B65}" type="slidenum">
              <a:rPr lang="en-US" smtClean="0">
                <a:solidFill>
                  <a:prstClr val="black"/>
                </a:solidFill>
              </a:rPr>
              <a:pPr/>
              <a:t>32</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3035379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F7BB9DF-AC9C-41EB-B0F5-36068D058B65}" type="slidenum">
              <a:rPr lang="en-US" smtClean="0">
                <a:solidFill>
                  <a:prstClr val="black"/>
                </a:solidFill>
              </a:rPr>
              <a:pPr/>
              <a:t>33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3842899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71450" indent="-296711" eaLnBrk="0" hangingPunct="0">
              <a:defRPr>
                <a:solidFill>
                  <a:schemeClr val="tx1"/>
                </a:solidFill>
                <a:latin typeface="Arial" charset="0"/>
              </a:defRPr>
            </a:lvl2pPr>
            <a:lvl3pPr marL="1186847" indent="-237369" eaLnBrk="0" hangingPunct="0">
              <a:defRPr>
                <a:solidFill>
                  <a:schemeClr val="tx1"/>
                </a:solidFill>
                <a:latin typeface="Arial" charset="0"/>
              </a:defRPr>
            </a:lvl3pPr>
            <a:lvl4pPr marL="1661585" indent="-237369" eaLnBrk="0" hangingPunct="0">
              <a:defRPr>
                <a:solidFill>
                  <a:schemeClr val="tx1"/>
                </a:solidFill>
                <a:latin typeface="Arial" charset="0"/>
              </a:defRPr>
            </a:lvl4pPr>
            <a:lvl5pPr marL="2136324" indent="-237369" eaLnBrk="0" hangingPunct="0">
              <a:defRPr>
                <a:solidFill>
                  <a:schemeClr val="tx1"/>
                </a:solidFill>
                <a:latin typeface="Arial" charset="0"/>
              </a:defRPr>
            </a:lvl5pPr>
            <a:lvl6pPr marL="2611062" indent="-237369" eaLnBrk="0" fontAlgn="base" hangingPunct="0">
              <a:spcBef>
                <a:spcPct val="0"/>
              </a:spcBef>
              <a:spcAft>
                <a:spcPct val="0"/>
              </a:spcAft>
              <a:defRPr>
                <a:solidFill>
                  <a:schemeClr val="tx1"/>
                </a:solidFill>
                <a:latin typeface="Arial" charset="0"/>
              </a:defRPr>
            </a:lvl6pPr>
            <a:lvl7pPr marL="3085801" indent="-237369" eaLnBrk="0" fontAlgn="base" hangingPunct="0">
              <a:spcBef>
                <a:spcPct val="0"/>
              </a:spcBef>
              <a:spcAft>
                <a:spcPct val="0"/>
              </a:spcAft>
              <a:defRPr>
                <a:solidFill>
                  <a:schemeClr val="tx1"/>
                </a:solidFill>
                <a:latin typeface="Arial" charset="0"/>
              </a:defRPr>
            </a:lvl7pPr>
            <a:lvl8pPr marL="3560540" indent="-237369" eaLnBrk="0" fontAlgn="base" hangingPunct="0">
              <a:spcBef>
                <a:spcPct val="0"/>
              </a:spcBef>
              <a:spcAft>
                <a:spcPct val="0"/>
              </a:spcAft>
              <a:defRPr>
                <a:solidFill>
                  <a:schemeClr val="tx1"/>
                </a:solidFill>
                <a:latin typeface="Arial" charset="0"/>
              </a:defRPr>
            </a:lvl8pPr>
            <a:lvl9pPr marL="4035279" indent="-237369" eaLnBrk="0" fontAlgn="base" hangingPunct="0">
              <a:spcBef>
                <a:spcPct val="0"/>
              </a:spcBef>
              <a:spcAft>
                <a:spcPct val="0"/>
              </a:spcAft>
              <a:defRPr>
                <a:solidFill>
                  <a:schemeClr val="tx1"/>
                </a:solidFill>
                <a:latin typeface="Arial" charset="0"/>
              </a:defRPr>
            </a:lvl9pPr>
          </a:lstStyle>
          <a:p>
            <a:pPr eaLnBrk="1" hangingPunct="1"/>
            <a:fld id="{13E108E2-6105-4264-A249-32FE921E46F7}" type="slidenum">
              <a:rPr lang="en-US" altLang="en-US">
                <a:solidFill>
                  <a:prstClr val="black"/>
                </a:solidFill>
              </a:rPr>
              <a:pPr eaLnBrk="1" hangingPunct="1"/>
              <a:t>34</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t>Duncan Anderson 303-866-6970 anderson_d@cde.state.co.us</a:t>
            </a:r>
            <a:endParaRPr lang="en-US" dirty="0"/>
          </a:p>
        </p:txBody>
      </p:sp>
    </p:spTree>
    <p:extLst>
      <p:ext uri="{BB962C8B-B14F-4D97-AF65-F5344CB8AC3E}">
        <p14:creationId xmlns:p14="http://schemas.microsoft.com/office/powerpoint/2010/main" val="3190984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71450" indent="-296711" eaLnBrk="0" hangingPunct="0">
              <a:defRPr>
                <a:solidFill>
                  <a:schemeClr val="tx1"/>
                </a:solidFill>
                <a:latin typeface="Arial" charset="0"/>
              </a:defRPr>
            </a:lvl2pPr>
            <a:lvl3pPr marL="1186847" indent="-237369" eaLnBrk="0" hangingPunct="0">
              <a:defRPr>
                <a:solidFill>
                  <a:schemeClr val="tx1"/>
                </a:solidFill>
                <a:latin typeface="Arial" charset="0"/>
              </a:defRPr>
            </a:lvl3pPr>
            <a:lvl4pPr marL="1661585" indent="-237369" eaLnBrk="0" hangingPunct="0">
              <a:defRPr>
                <a:solidFill>
                  <a:schemeClr val="tx1"/>
                </a:solidFill>
                <a:latin typeface="Arial" charset="0"/>
              </a:defRPr>
            </a:lvl4pPr>
            <a:lvl5pPr marL="2136324" indent="-237369" eaLnBrk="0" hangingPunct="0">
              <a:defRPr>
                <a:solidFill>
                  <a:schemeClr val="tx1"/>
                </a:solidFill>
                <a:latin typeface="Arial" charset="0"/>
              </a:defRPr>
            </a:lvl5pPr>
            <a:lvl6pPr marL="2611062" indent="-237369" eaLnBrk="0" fontAlgn="base" hangingPunct="0">
              <a:spcBef>
                <a:spcPct val="0"/>
              </a:spcBef>
              <a:spcAft>
                <a:spcPct val="0"/>
              </a:spcAft>
              <a:defRPr>
                <a:solidFill>
                  <a:schemeClr val="tx1"/>
                </a:solidFill>
                <a:latin typeface="Arial" charset="0"/>
              </a:defRPr>
            </a:lvl6pPr>
            <a:lvl7pPr marL="3085801" indent="-237369" eaLnBrk="0" fontAlgn="base" hangingPunct="0">
              <a:spcBef>
                <a:spcPct val="0"/>
              </a:spcBef>
              <a:spcAft>
                <a:spcPct val="0"/>
              </a:spcAft>
              <a:defRPr>
                <a:solidFill>
                  <a:schemeClr val="tx1"/>
                </a:solidFill>
                <a:latin typeface="Arial" charset="0"/>
              </a:defRPr>
            </a:lvl7pPr>
            <a:lvl8pPr marL="3560540" indent="-237369" eaLnBrk="0" fontAlgn="base" hangingPunct="0">
              <a:spcBef>
                <a:spcPct val="0"/>
              </a:spcBef>
              <a:spcAft>
                <a:spcPct val="0"/>
              </a:spcAft>
              <a:defRPr>
                <a:solidFill>
                  <a:schemeClr val="tx1"/>
                </a:solidFill>
                <a:latin typeface="Arial" charset="0"/>
              </a:defRPr>
            </a:lvl8pPr>
            <a:lvl9pPr marL="4035279" indent="-237369" eaLnBrk="0" fontAlgn="base" hangingPunct="0">
              <a:spcBef>
                <a:spcPct val="0"/>
              </a:spcBef>
              <a:spcAft>
                <a:spcPct val="0"/>
              </a:spcAft>
              <a:defRPr>
                <a:solidFill>
                  <a:schemeClr val="tx1"/>
                </a:solidFill>
                <a:latin typeface="Arial" charset="0"/>
              </a:defRPr>
            </a:lvl9pPr>
          </a:lstStyle>
          <a:p>
            <a:pPr eaLnBrk="1" hangingPunct="1"/>
            <a:fld id="{13E108E2-6105-4264-A249-32FE921E46F7}" type="slidenum">
              <a:rPr lang="en-US" altLang="en-US">
                <a:solidFill>
                  <a:prstClr val="black"/>
                </a:solidFill>
              </a:rPr>
              <a:pPr eaLnBrk="1" hangingPunct="1"/>
              <a:t>6</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t>Duncan Anderson 303-866-6970 anderson_d@cde.state.co.us</a:t>
            </a:r>
            <a:endParaRPr lang="en-US" dirty="0"/>
          </a:p>
        </p:txBody>
      </p:sp>
    </p:spTree>
    <p:extLst>
      <p:ext uri="{BB962C8B-B14F-4D97-AF65-F5344CB8AC3E}">
        <p14:creationId xmlns:p14="http://schemas.microsoft.com/office/powerpoint/2010/main" val="3429517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F7BB9DF-AC9C-41EB-B0F5-36068D058B65}" type="slidenum">
              <a:rPr lang="en-US" smtClean="0">
                <a:solidFill>
                  <a:prstClr val="black"/>
                </a:solidFill>
              </a:rPr>
              <a:pPr/>
              <a:t>38</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114672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7BB9DF-AC9C-41EB-B0F5-36068D058B65}" type="slidenum">
              <a:rPr lang="en-US" smtClean="0">
                <a:solidFill>
                  <a:prstClr val="black"/>
                </a:solidFill>
              </a:rPr>
              <a:pPr/>
              <a:t>40</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1515572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F7BB9DF-AC9C-41EB-B0F5-36068D058B65}" type="slidenum">
              <a:rPr lang="en-US" smtClean="0">
                <a:solidFill>
                  <a:prstClr val="black"/>
                </a:solidFill>
              </a:rPr>
              <a:pPr/>
              <a:t>41</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1831920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71450" indent="-296711" eaLnBrk="0" hangingPunct="0">
              <a:defRPr>
                <a:solidFill>
                  <a:schemeClr val="tx1"/>
                </a:solidFill>
                <a:latin typeface="Arial" charset="0"/>
              </a:defRPr>
            </a:lvl2pPr>
            <a:lvl3pPr marL="1186847" indent="-237369" eaLnBrk="0" hangingPunct="0">
              <a:defRPr>
                <a:solidFill>
                  <a:schemeClr val="tx1"/>
                </a:solidFill>
                <a:latin typeface="Arial" charset="0"/>
              </a:defRPr>
            </a:lvl3pPr>
            <a:lvl4pPr marL="1661585" indent="-237369" eaLnBrk="0" hangingPunct="0">
              <a:defRPr>
                <a:solidFill>
                  <a:schemeClr val="tx1"/>
                </a:solidFill>
                <a:latin typeface="Arial" charset="0"/>
              </a:defRPr>
            </a:lvl4pPr>
            <a:lvl5pPr marL="2136324" indent="-237369" eaLnBrk="0" hangingPunct="0">
              <a:defRPr>
                <a:solidFill>
                  <a:schemeClr val="tx1"/>
                </a:solidFill>
                <a:latin typeface="Arial" charset="0"/>
              </a:defRPr>
            </a:lvl5pPr>
            <a:lvl6pPr marL="2611062" indent="-237369" eaLnBrk="0" fontAlgn="base" hangingPunct="0">
              <a:spcBef>
                <a:spcPct val="0"/>
              </a:spcBef>
              <a:spcAft>
                <a:spcPct val="0"/>
              </a:spcAft>
              <a:defRPr>
                <a:solidFill>
                  <a:schemeClr val="tx1"/>
                </a:solidFill>
                <a:latin typeface="Arial" charset="0"/>
              </a:defRPr>
            </a:lvl6pPr>
            <a:lvl7pPr marL="3085801" indent="-237369" eaLnBrk="0" fontAlgn="base" hangingPunct="0">
              <a:spcBef>
                <a:spcPct val="0"/>
              </a:spcBef>
              <a:spcAft>
                <a:spcPct val="0"/>
              </a:spcAft>
              <a:defRPr>
                <a:solidFill>
                  <a:schemeClr val="tx1"/>
                </a:solidFill>
                <a:latin typeface="Arial" charset="0"/>
              </a:defRPr>
            </a:lvl7pPr>
            <a:lvl8pPr marL="3560540" indent="-237369" eaLnBrk="0" fontAlgn="base" hangingPunct="0">
              <a:spcBef>
                <a:spcPct val="0"/>
              </a:spcBef>
              <a:spcAft>
                <a:spcPct val="0"/>
              </a:spcAft>
              <a:defRPr>
                <a:solidFill>
                  <a:schemeClr val="tx1"/>
                </a:solidFill>
                <a:latin typeface="Arial" charset="0"/>
              </a:defRPr>
            </a:lvl8pPr>
            <a:lvl9pPr marL="4035279" indent="-237369" eaLnBrk="0" fontAlgn="base" hangingPunct="0">
              <a:spcBef>
                <a:spcPct val="0"/>
              </a:spcBef>
              <a:spcAft>
                <a:spcPct val="0"/>
              </a:spcAft>
              <a:defRPr>
                <a:solidFill>
                  <a:schemeClr val="tx1"/>
                </a:solidFill>
                <a:latin typeface="Arial" charset="0"/>
              </a:defRPr>
            </a:lvl9pPr>
          </a:lstStyle>
          <a:p>
            <a:pPr eaLnBrk="1" hangingPunct="1"/>
            <a:fld id="{13E108E2-6105-4264-A249-32FE921E46F7}" type="slidenum">
              <a:rPr lang="en-US" altLang="en-US">
                <a:solidFill>
                  <a:prstClr val="black"/>
                </a:solidFill>
              </a:rPr>
              <a:pPr eaLnBrk="1" hangingPunct="1"/>
              <a:t>42</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110461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71450" indent="-296711" eaLnBrk="0" hangingPunct="0">
              <a:defRPr>
                <a:solidFill>
                  <a:schemeClr val="tx1"/>
                </a:solidFill>
                <a:latin typeface="Arial" charset="0"/>
              </a:defRPr>
            </a:lvl2pPr>
            <a:lvl3pPr marL="1186847" indent="-237369" eaLnBrk="0" hangingPunct="0">
              <a:defRPr>
                <a:solidFill>
                  <a:schemeClr val="tx1"/>
                </a:solidFill>
                <a:latin typeface="Arial" charset="0"/>
              </a:defRPr>
            </a:lvl3pPr>
            <a:lvl4pPr marL="1661585" indent="-237369" eaLnBrk="0" hangingPunct="0">
              <a:defRPr>
                <a:solidFill>
                  <a:schemeClr val="tx1"/>
                </a:solidFill>
                <a:latin typeface="Arial" charset="0"/>
              </a:defRPr>
            </a:lvl4pPr>
            <a:lvl5pPr marL="2136324" indent="-237369" eaLnBrk="0" hangingPunct="0">
              <a:defRPr>
                <a:solidFill>
                  <a:schemeClr val="tx1"/>
                </a:solidFill>
                <a:latin typeface="Arial" charset="0"/>
              </a:defRPr>
            </a:lvl5pPr>
            <a:lvl6pPr marL="2611062" indent="-237369" eaLnBrk="0" fontAlgn="base" hangingPunct="0">
              <a:spcBef>
                <a:spcPct val="0"/>
              </a:spcBef>
              <a:spcAft>
                <a:spcPct val="0"/>
              </a:spcAft>
              <a:defRPr>
                <a:solidFill>
                  <a:schemeClr val="tx1"/>
                </a:solidFill>
                <a:latin typeface="Arial" charset="0"/>
              </a:defRPr>
            </a:lvl6pPr>
            <a:lvl7pPr marL="3085801" indent="-237369" eaLnBrk="0" fontAlgn="base" hangingPunct="0">
              <a:spcBef>
                <a:spcPct val="0"/>
              </a:spcBef>
              <a:spcAft>
                <a:spcPct val="0"/>
              </a:spcAft>
              <a:defRPr>
                <a:solidFill>
                  <a:schemeClr val="tx1"/>
                </a:solidFill>
                <a:latin typeface="Arial" charset="0"/>
              </a:defRPr>
            </a:lvl7pPr>
            <a:lvl8pPr marL="3560540" indent="-237369" eaLnBrk="0" fontAlgn="base" hangingPunct="0">
              <a:spcBef>
                <a:spcPct val="0"/>
              </a:spcBef>
              <a:spcAft>
                <a:spcPct val="0"/>
              </a:spcAft>
              <a:defRPr>
                <a:solidFill>
                  <a:schemeClr val="tx1"/>
                </a:solidFill>
                <a:latin typeface="Arial" charset="0"/>
              </a:defRPr>
            </a:lvl8pPr>
            <a:lvl9pPr marL="4035279" indent="-237369" eaLnBrk="0" fontAlgn="base" hangingPunct="0">
              <a:spcBef>
                <a:spcPct val="0"/>
              </a:spcBef>
              <a:spcAft>
                <a:spcPct val="0"/>
              </a:spcAft>
              <a:defRPr>
                <a:solidFill>
                  <a:schemeClr val="tx1"/>
                </a:solidFill>
                <a:latin typeface="Arial" charset="0"/>
              </a:defRPr>
            </a:lvl9pPr>
          </a:lstStyle>
          <a:p>
            <a:pPr eaLnBrk="1" hangingPunct="1"/>
            <a:fld id="{13E108E2-6105-4264-A249-32FE921E46F7}" type="slidenum">
              <a:rPr lang="en-US" altLang="en-US">
                <a:solidFill>
                  <a:prstClr val="black"/>
                </a:solidFill>
              </a:rPr>
              <a:pPr eaLnBrk="1" hangingPunct="1"/>
              <a:t>45</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1550955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71450" indent="-296711" eaLnBrk="0" hangingPunct="0">
              <a:defRPr>
                <a:solidFill>
                  <a:schemeClr val="tx1"/>
                </a:solidFill>
                <a:latin typeface="Arial" charset="0"/>
              </a:defRPr>
            </a:lvl2pPr>
            <a:lvl3pPr marL="1186847" indent="-237369" eaLnBrk="0" hangingPunct="0">
              <a:defRPr>
                <a:solidFill>
                  <a:schemeClr val="tx1"/>
                </a:solidFill>
                <a:latin typeface="Arial" charset="0"/>
              </a:defRPr>
            </a:lvl3pPr>
            <a:lvl4pPr marL="1661585" indent="-237369" eaLnBrk="0" hangingPunct="0">
              <a:defRPr>
                <a:solidFill>
                  <a:schemeClr val="tx1"/>
                </a:solidFill>
                <a:latin typeface="Arial" charset="0"/>
              </a:defRPr>
            </a:lvl4pPr>
            <a:lvl5pPr marL="2136324" indent="-237369" eaLnBrk="0" hangingPunct="0">
              <a:defRPr>
                <a:solidFill>
                  <a:schemeClr val="tx1"/>
                </a:solidFill>
                <a:latin typeface="Arial" charset="0"/>
              </a:defRPr>
            </a:lvl5pPr>
            <a:lvl6pPr marL="2611062" indent="-237369" eaLnBrk="0" fontAlgn="base" hangingPunct="0">
              <a:spcBef>
                <a:spcPct val="0"/>
              </a:spcBef>
              <a:spcAft>
                <a:spcPct val="0"/>
              </a:spcAft>
              <a:defRPr>
                <a:solidFill>
                  <a:schemeClr val="tx1"/>
                </a:solidFill>
                <a:latin typeface="Arial" charset="0"/>
              </a:defRPr>
            </a:lvl6pPr>
            <a:lvl7pPr marL="3085801" indent="-237369" eaLnBrk="0" fontAlgn="base" hangingPunct="0">
              <a:spcBef>
                <a:spcPct val="0"/>
              </a:spcBef>
              <a:spcAft>
                <a:spcPct val="0"/>
              </a:spcAft>
              <a:defRPr>
                <a:solidFill>
                  <a:schemeClr val="tx1"/>
                </a:solidFill>
                <a:latin typeface="Arial" charset="0"/>
              </a:defRPr>
            </a:lvl7pPr>
            <a:lvl8pPr marL="3560540" indent="-237369" eaLnBrk="0" fontAlgn="base" hangingPunct="0">
              <a:spcBef>
                <a:spcPct val="0"/>
              </a:spcBef>
              <a:spcAft>
                <a:spcPct val="0"/>
              </a:spcAft>
              <a:defRPr>
                <a:solidFill>
                  <a:schemeClr val="tx1"/>
                </a:solidFill>
                <a:latin typeface="Arial" charset="0"/>
              </a:defRPr>
            </a:lvl8pPr>
            <a:lvl9pPr marL="4035279" indent="-237369" eaLnBrk="0" fontAlgn="base" hangingPunct="0">
              <a:spcBef>
                <a:spcPct val="0"/>
              </a:spcBef>
              <a:spcAft>
                <a:spcPct val="0"/>
              </a:spcAft>
              <a:defRPr>
                <a:solidFill>
                  <a:schemeClr val="tx1"/>
                </a:solidFill>
                <a:latin typeface="Arial" charset="0"/>
              </a:defRPr>
            </a:lvl9pPr>
          </a:lstStyle>
          <a:p>
            <a:pPr eaLnBrk="1" hangingPunct="1"/>
            <a:fld id="{13E108E2-6105-4264-A249-32FE921E46F7}" type="slidenum">
              <a:rPr lang="en-US" altLang="en-US">
                <a:solidFill>
                  <a:prstClr val="black"/>
                </a:solidFill>
              </a:rPr>
              <a:pPr eaLnBrk="1" hangingPunct="1"/>
              <a:t>51</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722417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71450" indent="-296711" eaLnBrk="0" hangingPunct="0">
              <a:defRPr>
                <a:solidFill>
                  <a:schemeClr val="tx1"/>
                </a:solidFill>
                <a:latin typeface="Arial" charset="0"/>
              </a:defRPr>
            </a:lvl2pPr>
            <a:lvl3pPr marL="1186847" indent="-237369" eaLnBrk="0" hangingPunct="0">
              <a:defRPr>
                <a:solidFill>
                  <a:schemeClr val="tx1"/>
                </a:solidFill>
                <a:latin typeface="Arial" charset="0"/>
              </a:defRPr>
            </a:lvl3pPr>
            <a:lvl4pPr marL="1661585" indent="-237369" eaLnBrk="0" hangingPunct="0">
              <a:defRPr>
                <a:solidFill>
                  <a:schemeClr val="tx1"/>
                </a:solidFill>
                <a:latin typeface="Arial" charset="0"/>
              </a:defRPr>
            </a:lvl4pPr>
            <a:lvl5pPr marL="2136324" indent="-237369" eaLnBrk="0" hangingPunct="0">
              <a:defRPr>
                <a:solidFill>
                  <a:schemeClr val="tx1"/>
                </a:solidFill>
                <a:latin typeface="Arial" charset="0"/>
              </a:defRPr>
            </a:lvl5pPr>
            <a:lvl6pPr marL="2611062" indent="-237369" eaLnBrk="0" fontAlgn="base" hangingPunct="0">
              <a:spcBef>
                <a:spcPct val="0"/>
              </a:spcBef>
              <a:spcAft>
                <a:spcPct val="0"/>
              </a:spcAft>
              <a:defRPr>
                <a:solidFill>
                  <a:schemeClr val="tx1"/>
                </a:solidFill>
                <a:latin typeface="Arial" charset="0"/>
              </a:defRPr>
            </a:lvl6pPr>
            <a:lvl7pPr marL="3085801" indent="-237369" eaLnBrk="0" fontAlgn="base" hangingPunct="0">
              <a:spcBef>
                <a:spcPct val="0"/>
              </a:spcBef>
              <a:spcAft>
                <a:spcPct val="0"/>
              </a:spcAft>
              <a:defRPr>
                <a:solidFill>
                  <a:schemeClr val="tx1"/>
                </a:solidFill>
                <a:latin typeface="Arial" charset="0"/>
              </a:defRPr>
            </a:lvl7pPr>
            <a:lvl8pPr marL="3560540" indent="-237369" eaLnBrk="0" fontAlgn="base" hangingPunct="0">
              <a:spcBef>
                <a:spcPct val="0"/>
              </a:spcBef>
              <a:spcAft>
                <a:spcPct val="0"/>
              </a:spcAft>
              <a:defRPr>
                <a:solidFill>
                  <a:schemeClr val="tx1"/>
                </a:solidFill>
                <a:latin typeface="Arial" charset="0"/>
              </a:defRPr>
            </a:lvl8pPr>
            <a:lvl9pPr marL="4035279" indent="-237369" eaLnBrk="0" fontAlgn="base" hangingPunct="0">
              <a:spcBef>
                <a:spcPct val="0"/>
              </a:spcBef>
              <a:spcAft>
                <a:spcPct val="0"/>
              </a:spcAft>
              <a:defRPr>
                <a:solidFill>
                  <a:schemeClr val="tx1"/>
                </a:solidFill>
                <a:latin typeface="Arial" charset="0"/>
              </a:defRPr>
            </a:lvl9pPr>
          </a:lstStyle>
          <a:p>
            <a:pPr eaLnBrk="1" hangingPunct="1"/>
            <a:fld id="{01E80913-0768-4847-8648-B20CF5A0397E}" type="slidenum">
              <a:rPr lang="en-US" altLang="en-US">
                <a:solidFill>
                  <a:prstClr val="black"/>
                </a:solidFill>
              </a:rPr>
              <a:pPr eaLnBrk="1" hangingPunct="1"/>
              <a:t>55</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t>Duncan Anderson 303-866-6970 anderson_d@cde.state.co.us</a:t>
            </a:r>
            <a:endParaRPr lang="en-US" dirty="0"/>
          </a:p>
        </p:txBody>
      </p:sp>
    </p:spTree>
    <p:extLst>
      <p:ext uri="{BB962C8B-B14F-4D97-AF65-F5344CB8AC3E}">
        <p14:creationId xmlns:p14="http://schemas.microsoft.com/office/powerpoint/2010/main" val="237326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178307" indent="-17830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57</a:t>
            </a:fld>
            <a:endParaRPr lang="en-US"/>
          </a:p>
        </p:txBody>
      </p:sp>
    </p:spTree>
    <p:extLst>
      <p:ext uri="{BB962C8B-B14F-4D97-AF65-F5344CB8AC3E}">
        <p14:creationId xmlns:p14="http://schemas.microsoft.com/office/powerpoint/2010/main" val="972307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71450" indent="-296711" eaLnBrk="0" hangingPunct="0">
              <a:defRPr>
                <a:solidFill>
                  <a:schemeClr val="tx1"/>
                </a:solidFill>
                <a:latin typeface="Arial" charset="0"/>
              </a:defRPr>
            </a:lvl2pPr>
            <a:lvl3pPr marL="1186847" indent="-237369" eaLnBrk="0" hangingPunct="0">
              <a:defRPr>
                <a:solidFill>
                  <a:schemeClr val="tx1"/>
                </a:solidFill>
                <a:latin typeface="Arial" charset="0"/>
              </a:defRPr>
            </a:lvl3pPr>
            <a:lvl4pPr marL="1661585" indent="-237369" eaLnBrk="0" hangingPunct="0">
              <a:defRPr>
                <a:solidFill>
                  <a:schemeClr val="tx1"/>
                </a:solidFill>
                <a:latin typeface="Arial" charset="0"/>
              </a:defRPr>
            </a:lvl4pPr>
            <a:lvl5pPr marL="2136324" indent="-237369" eaLnBrk="0" hangingPunct="0">
              <a:defRPr>
                <a:solidFill>
                  <a:schemeClr val="tx1"/>
                </a:solidFill>
                <a:latin typeface="Arial" charset="0"/>
              </a:defRPr>
            </a:lvl5pPr>
            <a:lvl6pPr marL="2611062" indent="-237369" eaLnBrk="0" fontAlgn="base" hangingPunct="0">
              <a:spcBef>
                <a:spcPct val="0"/>
              </a:spcBef>
              <a:spcAft>
                <a:spcPct val="0"/>
              </a:spcAft>
              <a:defRPr>
                <a:solidFill>
                  <a:schemeClr val="tx1"/>
                </a:solidFill>
                <a:latin typeface="Arial" charset="0"/>
              </a:defRPr>
            </a:lvl6pPr>
            <a:lvl7pPr marL="3085801" indent="-237369" eaLnBrk="0" fontAlgn="base" hangingPunct="0">
              <a:spcBef>
                <a:spcPct val="0"/>
              </a:spcBef>
              <a:spcAft>
                <a:spcPct val="0"/>
              </a:spcAft>
              <a:defRPr>
                <a:solidFill>
                  <a:schemeClr val="tx1"/>
                </a:solidFill>
                <a:latin typeface="Arial" charset="0"/>
              </a:defRPr>
            </a:lvl7pPr>
            <a:lvl8pPr marL="3560540" indent="-237369" eaLnBrk="0" fontAlgn="base" hangingPunct="0">
              <a:spcBef>
                <a:spcPct val="0"/>
              </a:spcBef>
              <a:spcAft>
                <a:spcPct val="0"/>
              </a:spcAft>
              <a:defRPr>
                <a:solidFill>
                  <a:schemeClr val="tx1"/>
                </a:solidFill>
                <a:latin typeface="Arial" charset="0"/>
              </a:defRPr>
            </a:lvl8pPr>
            <a:lvl9pPr marL="4035279" indent="-237369" eaLnBrk="0" fontAlgn="base" hangingPunct="0">
              <a:spcBef>
                <a:spcPct val="0"/>
              </a:spcBef>
              <a:spcAft>
                <a:spcPct val="0"/>
              </a:spcAft>
              <a:defRPr>
                <a:solidFill>
                  <a:schemeClr val="tx1"/>
                </a:solidFill>
                <a:latin typeface="Arial" charset="0"/>
              </a:defRPr>
            </a:lvl9pPr>
          </a:lstStyle>
          <a:p>
            <a:pPr eaLnBrk="1" hangingPunct="1"/>
            <a:fld id="{13E108E2-6105-4264-A249-32FE921E46F7}" type="slidenum">
              <a:rPr lang="en-US" altLang="en-US">
                <a:solidFill>
                  <a:prstClr val="black"/>
                </a:solidFill>
              </a:rPr>
              <a:pPr eaLnBrk="1" hangingPunct="1"/>
              <a:t>59</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536535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61</a:t>
            </a:fld>
            <a:endParaRPr lang="en-US"/>
          </a:p>
        </p:txBody>
      </p:sp>
    </p:spTree>
    <p:extLst>
      <p:ext uri="{BB962C8B-B14F-4D97-AF65-F5344CB8AC3E}">
        <p14:creationId xmlns:p14="http://schemas.microsoft.com/office/powerpoint/2010/main" val="730756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7BB9DF-AC9C-41EB-B0F5-36068D058B65}" type="slidenum">
              <a:rPr lang="en-US" smtClean="0"/>
              <a:pPr/>
              <a:t>7</a:t>
            </a:fld>
            <a:endParaRPr lang="en-US" dirty="0"/>
          </a:p>
        </p:txBody>
      </p:sp>
      <p:sp>
        <p:nvSpPr>
          <p:cNvPr id="5" name="Footer Placeholder 4"/>
          <p:cNvSpPr>
            <a:spLocks noGrp="1"/>
          </p:cNvSpPr>
          <p:nvPr>
            <p:ph type="ftr" sz="quarter" idx="11"/>
          </p:nvPr>
        </p:nvSpPr>
        <p:spPr/>
        <p:txBody>
          <a:bodyPr/>
          <a:lstStyle/>
          <a:p>
            <a:r>
              <a:rPr lang="en-US" smtClean="0"/>
              <a:t>Duncan Anderson 303-866-6970 anderson_d@cde.state.co.us</a:t>
            </a:r>
            <a:endParaRPr lang="en-US" dirty="0"/>
          </a:p>
        </p:txBody>
      </p:sp>
    </p:spTree>
    <p:extLst>
      <p:ext uri="{BB962C8B-B14F-4D97-AF65-F5344CB8AC3E}">
        <p14:creationId xmlns:p14="http://schemas.microsoft.com/office/powerpoint/2010/main" val="2859628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62</a:t>
            </a:fld>
            <a:endParaRPr lang="en-US"/>
          </a:p>
        </p:txBody>
      </p:sp>
    </p:spTree>
    <p:extLst>
      <p:ext uri="{BB962C8B-B14F-4D97-AF65-F5344CB8AC3E}">
        <p14:creationId xmlns:p14="http://schemas.microsoft.com/office/powerpoint/2010/main" val="2059910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71450" indent="-296711" eaLnBrk="0" hangingPunct="0">
              <a:defRPr>
                <a:solidFill>
                  <a:schemeClr val="tx1"/>
                </a:solidFill>
                <a:latin typeface="Arial" charset="0"/>
              </a:defRPr>
            </a:lvl2pPr>
            <a:lvl3pPr marL="1186847" indent="-237369" eaLnBrk="0" hangingPunct="0">
              <a:defRPr>
                <a:solidFill>
                  <a:schemeClr val="tx1"/>
                </a:solidFill>
                <a:latin typeface="Arial" charset="0"/>
              </a:defRPr>
            </a:lvl3pPr>
            <a:lvl4pPr marL="1661585" indent="-237369" eaLnBrk="0" hangingPunct="0">
              <a:defRPr>
                <a:solidFill>
                  <a:schemeClr val="tx1"/>
                </a:solidFill>
                <a:latin typeface="Arial" charset="0"/>
              </a:defRPr>
            </a:lvl4pPr>
            <a:lvl5pPr marL="2136324" indent="-237369" eaLnBrk="0" hangingPunct="0">
              <a:defRPr>
                <a:solidFill>
                  <a:schemeClr val="tx1"/>
                </a:solidFill>
                <a:latin typeface="Arial" charset="0"/>
              </a:defRPr>
            </a:lvl5pPr>
            <a:lvl6pPr marL="2611062" indent="-237369" eaLnBrk="0" fontAlgn="base" hangingPunct="0">
              <a:spcBef>
                <a:spcPct val="0"/>
              </a:spcBef>
              <a:spcAft>
                <a:spcPct val="0"/>
              </a:spcAft>
              <a:defRPr>
                <a:solidFill>
                  <a:schemeClr val="tx1"/>
                </a:solidFill>
                <a:latin typeface="Arial" charset="0"/>
              </a:defRPr>
            </a:lvl6pPr>
            <a:lvl7pPr marL="3085801" indent="-237369" eaLnBrk="0" fontAlgn="base" hangingPunct="0">
              <a:spcBef>
                <a:spcPct val="0"/>
              </a:spcBef>
              <a:spcAft>
                <a:spcPct val="0"/>
              </a:spcAft>
              <a:defRPr>
                <a:solidFill>
                  <a:schemeClr val="tx1"/>
                </a:solidFill>
                <a:latin typeface="Arial" charset="0"/>
              </a:defRPr>
            </a:lvl7pPr>
            <a:lvl8pPr marL="3560540" indent="-237369" eaLnBrk="0" fontAlgn="base" hangingPunct="0">
              <a:spcBef>
                <a:spcPct val="0"/>
              </a:spcBef>
              <a:spcAft>
                <a:spcPct val="0"/>
              </a:spcAft>
              <a:defRPr>
                <a:solidFill>
                  <a:schemeClr val="tx1"/>
                </a:solidFill>
                <a:latin typeface="Arial" charset="0"/>
              </a:defRPr>
            </a:lvl8pPr>
            <a:lvl9pPr marL="4035279" indent="-237369" eaLnBrk="0" fontAlgn="base" hangingPunct="0">
              <a:spcBef>
                <a:spcPct val="0"/>
              </a:spcBef>
              <a:spcAft>
                <a:spcPct val="0"/>
              </a:spcAft>
              <a:defRPr>
                <a:solidFill>
                  <a:schemeClr val="tx1"/>
                </a:solidFill>
                <a:latin typeface="Arial" charset="0"/>
              </a:defRPr>
            </a:lvl9pPr>
          </a:lstStyle>
          <a:p>
            <a:pPr eaLnBrk="1" hangingPunct="1"/>
            <a:fld id="{13E108E2-6105-4264-A249-32FE921E46F7}" type="slidenum">
              <a:rPr lang="en-US" altLang="en-US">
                <a:solidFill>
                  <a:prstClr val="black"/>
                </a:solidFill>
              </a:rPr>
              <a:pPr eaLnBrk="1" hangingPunct="1"/>
              <a:t>63</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36514543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71450" indent="-296711" eaLnBrk="0" hangingPunct="0">
              <a:defRPr>
                <a:solidFill>
                  <a:schemeClr val="tx1"/>
                </a:solidFill>
                <a:latin typeface="Arial" charset="0"/>
              </a:defRPr>
            </a:lvl2pPr>
            <a:lvl3pPr marL="1186847" indent="-237369" eaLnBrk="0" hangingPunct="0">
              <a:defRPr>
                <a:solidFill>
                  <a:schemeClr val="tx1"/>
                </a:solidFill>
                <a:latin typeface="Arial" charset="0"/>
              </a:defRPr>
            </a:lvl3pPr>
            <a:lvl4pPr marL="1661585" indent="-237369" eaLnBrk="0" hangingPunct="0">
              <a:defRPr>
                <a:solidFill>
                  <a:schemeClr val="tx1"/>
                </a:solidFill>
                <a:latin typeface="Arial" charset="0"/>
              </a:defRPr>
            </a:lvl4pPr>
            <a:lvl5pPr marL="2136324" indent="-237369" eaLnBrk="0" hangingPunct="0">
              <a:defRPr>
                <a:solidFill>
                  <a:schemeClr val="tx1"/>
                </a:solidFill>
                <a:latin typeface="Arial" charset="0"/>
              </a:defRPr>
            </a:lvl5pPr>
            <a:lvl6pPr marL="2611062" indent="-237369" eaLnBrk="0" fontAlgn="base" hangingPunct="0">
              <a:spcBef>
                <a:spcPct val="0"/>
              </a:spcBef>
              <a:spcAft>
                <a:spcPct val="0"/>
              </a:spcAft>
              <a:defRPr>
                <a:solidFill>
                  <a:schemeClr val="tx1"/>
                </a:solidFill>
                <a:latin typeface="Arial" charset="0"/>
              </a:defRPr>
            </a:lvl6pPr>
            <a:lvl7pPr marL="3085801" indent="-237369" eaLnBrk="0" fontAlgn="base" hangingPunct="0">
              <a:spcBef>
                <a:spcPct val="0"/>
              </a:spcBef>
              <a:spcAft>
                <a:spcPct val="0"/>
              </a:spcAft>
              <a:defRPr>
                <a:solidFill>
                  <a:schemeClr val="tx1"/>
                </a:solidFill>
                <a:latin typeface="Arial" charset="0"/>
              </a:defRPr>
            </a:lvl7pPr>
            <a:lvl8pPr marL="3560540" indent="-237369" eaLnBrk="0" fontAlgn="base" hangingPunct="0">
              <a:spcBef>
                <a:spcPct val="0"/>
              </a:spcBef>
              <a:spcAft>
                <a:spcPct val="0"/>
              </a:spcAft>
              <a:defRPr>
                <a:solidFill>
                  <a:schemeClr val="tx1"/>
                </a:solidFill>
                <a:latin typeface="Arial" charset="0"/>
              </a:defRPr>
            </a:lvl8pPr>
            <a:lvl9pPr marL="4035279" indent="-237369" eaLnBrk="0" fontAlgn="base" hangingPunct="0">
              <a:spcBef>
                <a:spcPct val="0"/>
              </a:spcBef>
              <a:spcAft>
                <a:spcPct val="0"/>
              </a:spcAft>
              <a:defRPr>
                <a:solidFill>
                  <a:schemeClr val="tx1"/>
                </a:solidFill>
                <a:latin typeface="Arial" charset="0"/>
              </a:defRPr>
            </a:lvl9pPr>
          </a:lstStyle>
          <a:p>
            <a:pPr eaLnBrk="1" hangingPunct="1"/>
            <a:fld id="{13E108E2-6105-4264-A249-32FE921E46F7}" type="slidenum">
              <a:rPr lang="en-US" altLang="en-US">
                <a:solidFill>
                  <a:prstClr val="black"/>
                </a:solidFill>
              </a:rPr>
              <a:pPr eaLnBrk="1" hangingPunct="1"/>
              <a:t>66</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3475905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67</a:t>
            </a:fld>
            <a:endParaRPr lang="en-US"/>
          </a:p>
        </p:txBody>
      </p:sp>
    </p:spTree>
    <p:extLst>
      <p:ext uri="{BB962C8B-B14F-4D97-AF65-F5344CB8AC3E}">
        <p14:creationId xmlns:p14="http://schemas.microsoft.com/office/powerpoint/2010/main" val="3952518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11</a:t>
            </a:fld>
            <a:endParaRPr lang="en-US"/>
          </a:p>
        </p:txBody>
      </p:sp>
    </p:spTree>
    <p:extLst>
      <p:ext uri="{BB962C8B-B14F-4D97-AF65-F5344CB8AC3E}">
        <p14:creationId xmlns:p14="http://schemas.microsoft.com/office/powerpoint/2010/main" val="1181164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F7BB9DF-AC9C-41EB-B0F5-36068D058B65}"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smtClean="0"/>
              <a:t>Duncan Anderson 303-866-6970 anderson_d@cde.state.co.us</a:t>
            </a:r>
            <a:endParaRPr lang="en-US" dirty="0"/>
          </a:p>
        </p:txBody>
      </p:sp>
    </p:spTree>
    <p:extLst>
      <p:ext uri="{BB962C8B-B14F-4D97-AF65-F5344CB8AC3E}">
        <p14:creationId xmlns:p14="http://schemas.microsoft.com/office/powerpoint/2010/main" val="4204112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F7BB9DF-AC9C-41EB-B0F5-36068D058B65}"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smtClean="0"/>
              <a:t>Duncan Anderson 303-866-6970 anderson_d@cde.state.co.us</a:t>
            </a:r>
            <a:endParaRPr lang="en-US" dirty="0"/>
          </a:p>
        </p:txBody>
      </p:sp>
    </p:spTree>
    <p:extLst>
      <p:ext uri="{BB962C8B-B14F-4D97-AF65-F5344CB8AC3E}">
        <p14:creationId xmlns:p14="http://schemas.microsoft.com/office/powerpoint/2010/main" val="1475322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F7BB9DF-AC9C-41EB-B0F5-36068D058B65}" type="slidenum">
              <a:rPr lang="en-US" smtClean="0">
                <a:solidFill>
                  <a:prstClr val="black"/>
                </a:solidFill>
              </a:rPr>
              <a:pPr/>
              <a:t>15</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Duncan Anderson 303-866-6970 anderson_d@cde.state.co.us</a:t>
            </a:r>
            <a:endParaRPr lang="en-US" dirty="0"/>
          </a:p>
        </p:txBody>
      </p:sp>
    </p:spTree>
    <p:extLst>
      <p:ext uri="{BB962C8B-B14F-4D97-AF65-F5344CB8AC3E}">
        <p14:creationId xmlns:p14="http://schemas.microsoft.com/office/powerpoint/2010/main" val="488000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7BB9DF-AC9C-41EB-B0F5-36068D058B65}" type="slidenum">
              <a:rPr lang="en-US" smtClean="0">
                <a:solidFill>
                  <a:prstClr val="black"/>
                </a:solidFill>
              </a:rPr>
              <a:pPr/>
              <a:t>17</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Duncan Anderson 303-866-6970 anderson_d@cde.state.co.us</a:t>
            </a:r>
            <a:endParaRPr lang="en-US" dirty="0"/>
          </a:p>
        </p:txBody>
      </p:sp>
    </p:spTree>
    <p:extLst>
      <p:ext uri="{BB962C8B-B14F-4D97-AF65-F5344CB8AC3E}">
        <p14:creationId xmlns:p14="http://schemas.microsoft.com/office/powerpoint/2010/main" val="2394099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71450" indent="-296711" eaLnBrk="0" hangingPunct="0">
              <a:defRPr>
                <a:solidFill>
                  <a:schemeClr val="tx1"/>
                </a:solidFill>
                <a:latin typeface="Arial" charset="0"/>
              </a:defRPr>
            </a:lvl2pPr>
            <a:lvl3pPr marL="1186847" indent="-237369" eaLnBrk="0" hangingPunct="0">
              <a:defRPr>
                <a:solidFill>
                  <a:schemeClr val="tx1"/>
                </a:solidFill>
                <a:latin typeface="Arial" charset="0"/>
              </a:defRPr>
            </a:lvl3pPr>
            <a:lvl4pPr marL="1661585" indent="-237369" eaLnBrk="0" hangingPunct="0">
              <a:defRPr>
                <a:solidFill>
                  <a:schemeClr val="tx1"/>
                </a:solidFill>
                <a:latin typeface="Arial" charset="0"/>
              </a:defRPr>
            </a:lvl4pPr>
            <a:lvl5pPr marL="2136324" indent="-237369" eaLnBrk="0" hangingPunct="0">
              <a:defRPr>
                <a:solidFill>
                  <a:schemeClr val="tx1"/>
                </a:solidFill>
                <a:latin typeface="Arial" charset="0"/>
              </a:defRPr>
            </a:lvl5pPr>
            <a:lvl6pPr marL="2611062" indent="-237369" eaLnBrk="0" fontAlgn="base" hangingPunct="0">
              <a:spcBef>
                <a:spcPct val="0"/>
              </a:spcBef>
              <a:spcAft>
                <a:spcPct val="0"/>
              </a:spcAft>
              <a:defRPr>
                <a:solidFill>
                  <a:schemeClr val="tx1"/>
                </a:solidFill>
                <a:latin typeface="Arial" charset="0"/>
              </a:defRPr>
            </a:lvl6pPr>
            <a:lvl7pPr marL="3085801" indent="-237369" eaLnBrk="0" fontAlgn="base" hangingPunct="0">
              <a:spcBef>
                <a:spcPct val="0"/>
              </a:spcBef>
              <a:spcAft>
                <a:spcPct val="0"/>
              </a:spcAft>
              <a:defRPr>
                <a:solidFill>
                  <a:schemeClr val="tx1"/>
                </a:solidFill>
                <a:latin typeface="Arial" charset="0"/>
              </a:defRPr>
            </a:lvl7pPr>
            <a:lvl8pPr marL="3560540" indent="-237369" eaLnBrk="0" fontAlgn="base" hangingPunct="0">
              <a:spcBef>
                <a:spcPct val="0"/>
              </a:spcBef>
              <a:spcAft>
                <a:spcPct val="0"/>
              </a:spcAft>
              <a:defRPr>
                <a:solidFill>
                  <a:schemeClr val="tx1"/>
                </a:solidFill>
                <a:latin typeface="Arial" charset="0"/>
              </a:defRPr>
            </a:lvl8pPr>
            <a:lvl9pPr marL="4035279" indent="-237369" eaLnBrk="0" fontAlgn="base" hangingPunct="0">
              <a:spcBef>
                <a:spcPct val="0"/>
              </a:spcBef>
              <a:spcAft>
                <a:spcPct val="0"/>
              </a:spcAft>
              <a:defRPr>
                <a:solidFill>
                  <a:schemeClr val="tx1"/>
                </a:solidFill>
                <a:latin typeface="Arial" charset="0"/>
              </a:defRPr>
            </a:lvl9pPr>
          </a:lstStyle>
          <a:p>
            <a:pPr eaLnBrk="1" hangingPunct="1"/>
            <a:fld id="{13E108E2-6105-4264-A249-32FE921E46F7}" type="slidenum">
              <a:rPr lang="en-US" altLang="en-US">
                <a:solidFill>
                  <a:prstClr val="black"/>
                </a:solidFill>
              </a:rPr>
              <a:pPr eaLnBrk="1" hangingPunct="1"/>
              <a:t>18</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44762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title="Headline bann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Autofit/>
          </a:bodyPr>
          <a:lstStyle>
            <a:lvl1pPr algn="ctr">
              <a:defRPr sz="50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093063"/>
            <a:ext cx="6858000" cy="443429"/>
          </a:xfrm>
        </p:spPr>
        <p:txBody>
          <a:bodyPr>
            <a:noAutofit/>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7"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Tree>
    <p:extLst>
      <p:ext uri="{BB962C8B-B14F-4D97-AF65-F5344CB8AC3E}">
        <p14:creationId xmlns:p14="http://schemas.microsoft.com/office/powerpoint/2010/main" val="120292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black">
                  <a:tint val="75000"/>
                </a:prst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065288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line bann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Autofit/>
          </a:bodyPr>
          <a:lstStyle>
            <a:lvl1pPr>
              <a:lnSpc>
                <a:spcPct val="100000"/>
              </a:lnSpc>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noAutofit/>
          </a:bodyPr>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35365618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noAutofit/>
          </a:bodyPr>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8" name="Picture 7" title="Headline bann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Autofit/>
          </a:bodyPr>
          <a:lstStyle>
            <a:lvl1pPr>
              <a:lnSpc>
                <a:spcPct val="100000"/>
              </a:lnSpc>
              <a:defRPr sz="2400" baseline="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sp>
        <p:nvSpPr>
          <p:cNvPr id="11" name="Content Placeholder 2"/>
          <p:cNvSpPr>
            <a:spLocks noGrp="1"/>
          </p:cNvSpPr>
          <p:nvPr>
            <p:ph sz="half" idx="13"/>
          </p:nvPr>
        </p:nvSpPr>
        <p:spPr>
          <a:xfrm>
            <a:off x="4736254" y="1463040"/>
            <a:ext cx="4011083" cy="4351338"/>
          </a:xfrm>
        </p:spPr>
        <p:txBody>
          <a:bodyPr lIns="0" tIns="0" rIns="0" bIns="0">
            <a:noAutofit/>
          </a:bodyPr>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17686588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Dk Green">
    <p:spTree>
      <p:nvGrpSpPr>
        <p:cNvPr id="1" name=""/>
        <p:cNvGrpSpPr/>
        <p:nvPr/>
      </p:nvGrpSpPr>
      <p:grpSpPr>
        <a:xfrm>
          <a:off x="0" y="0"/>
          <a:ext cx="0" cy="0"/>
          <a:chOff x="0" y="0"/>
          <a:chExt cx="0" cy="0"/>
        </a:xfrm>
      </p:grpSpPr>
      <p:pic>
        <p:nvPicPr>
          <p:cNvPr id="8" name="Picture 7" title="Dark Green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7259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bright green">
    <p:spTree>
      <p:nvGrpSpPr>
        <p:cNvPr id="1" name=""/>
        <p:cNvGrpSpPr/>
        <p:nvPr/>
      </p:nvGrpSpPr>
      <p:grpSpPr>
        <a:xfrm>
          <a:off x="0" y="0"/>
          <a:ext cx="0" cy="0"/>
          <a:chOff x="0" y="0"/>
          <a:chExt cx="0" cy="0"/>
        </a:xfrm>
      </p:grpSpPr>
      <p:pic>
        <p:nvPicPr>
          <p:cNvPr id="6" name="Picture 5" title="Light Green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14514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Dkgreen to brightgreen">
    <p:spTree>
      <p:nvGrpSpPr>
        <p:cNvPr id="1" name=""/>
        <p:cNvGrpSpPr/>
        <p:nvPr/>
      </p:nvGrpSpPr>
      <p:grpSpPr>
        <a:xfrm>
          <a:off x="0" y="0"/>
          <a:ext cx="0" cy="0"/>
          <a:chOff x="0" y="0"/>
          <a:chExt cx="0" cy="0"/>
        </a:xfrm>
      </p:grpSpPr>
      <p:pic>
        <p:nvPicPr>
          <p:cNvPr id="6" name="Picture 5" title="Gradient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88842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title="Dark Green file folder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
        <p:nvSpPr>
          <p:cNvPr id="8"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Tree>
    <p:extLst>
      <p:ext uri="{BB962C8B-B14F-4D97-AF65-F5344CB8AC3E}">
        <p14:creationId xmlns:p14="http://schemas.microsoft.com/office/powerpoint/2010/main" val="178038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87941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56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D9A9D-8D96-4F61-8BE6-3E8248424252}" type="datetimeFigureOut">
              <a:rPr lang="en-US" smtClean="0"/>
              <a:t>6/10/2019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3533227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3" r:id="rId4"/>
    <p:sldLayoutId id="2147483674" r:id="rId5"/>
    <p:sldLayoutId id="2147483672" r:id="rId6"/>
    <p:sldLayoutId id="2147483675" r:id="rId7"/>
    <p:sldLayoutId id="2147483667" r:id="rId8"/>
    <p:sldLayoutId id="2147483671" r:id="rId9"/>
    <p:sldLayoutId id="214748367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deapps.cde.state.co.us/IdentityManagementGroups.xls" TargetMode="External"/><Relationship Id="rId2" Type="http://schemas.openxmlformats.org/officeDocument/2006/relationships/hyperlink" Target="https://cdeapps.cde.state.co.us/faqs.html"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www.cde.state.co.us/datapipeline/assigneoyrol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de.state.co.us/datapipeline/yr_rit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cde.state.co.us/datapipeline/inter_student"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cde.state.co.us/datapipeline/eoycommonfaq" TargetMode="External"/><Relationship Id="rId2" Type="http://schemas.openxmlformats.org/officeDocument/2006/relationships/hyperlink" Target="http://www.cde.state.co.us/datapipeline/seychecklis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Hunter_Mary@cde.state.co.u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Martinez_j@cde.state.co.u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www.cde.state.co.us/datapipeline/exceptionrequesttemplateinstruction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callinan_a@cde.state.co.u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de.state.co.us/datapipeline/snap_eo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cde.state.co.us/datapipeline/inter_studen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cde.state.co.us/datapipeline/snap_eoy"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hyperlink" Target="http://www.cde.state.co.us/datapipeline/snap_eoy"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cde.state.co.us/datapipeline/snap_eoy"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cde.state.co.us/dropoutprevention/homeless_index"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www.cde.state.co.us/cdereval/dropoutcurrent" TargetMode="External"/><Relationship Id="rId2" Type="http://schemas.openxmlformats.org/officeDocument/2006/relationships/hyperlink" Target="http://www.cde.state.co.us/cdereval/gradratecurrent" TargetMode="External"/><Relationship Id="rId1" Type="http://schemas.openxmlformats.org/officeDocument/2006/relationships/slideLayout" Target="../slideLayouts/slideLayout2.xml"/><Relationship Id="rId4" Type="http://schemas.openxmlformats.org/officeDocument/2006/relationships/hyperlink" Target="http://www.cde.state.co.us/cdereval/mobility-stabilitycurrent"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cde.state.co.us/code/graduationrate"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www.cde.state.co.us/code/dropoutrat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mailto:Callinan_A@cde.state.co.us" TargetMode="External"/><Relationship Id="rId7" Type="http://schemas.openxmlformats.org/officeDocument/2006/relationships/hyperlink" Target="mailto:Wrenick_K@cde.state.co.u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mailto:Martinez_J@cde.state.co.us" TargetMode="External"/><Relationship Id="rId5" Type="http://schemas.openxmlformats.org/officeDocument/2006/relationships/hyperlink" Target="mailto:Hunter_Mary@cde.state.co.us" TargetMode="External"/><Relationship Id="rId4" Type="http://schemas.openxmlformats.org/officeDocument/2006/relationships/hyperlink" Target="mailto:Hale_G@cde.state.co.us"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2624" y="3242801"/>
            <a:ext cx="6195767" cy="2007929"/>
          </a:xfrm>
        </p:spPr>
        <p:txBody>
          <a:bodyPr/>
          <a:lstStyle/>
          <a:p>
            <a:pPr algn="l">
              <a:lnSpc>
                <a:spcPct val="100000"/>
              </a:lnSpc>
              <a:spcBef>
                <a:spcPts val="1200"/>
              </a:spcBef>
              <a:spcAft>
                <a:spcPts val="1200"/>
              </a:spcAft>
            </a:pPr>
            <a:r>
              <a:rPr lang="en-US" sz="3200" dirty="0" smtClean="0">
                <a:latin typeface="Trebuchet MS" panose="020B0603020202020204" pitchFamily="34" charset="0"/>
                <a:ea typeface="+mn-ea"/>
                <a:cs typeface="+mn-cs"/>
              </a:rPr>
              <a:t>Student </a:t>
            </a:r>
            <a:r>
              <a:rPr lang="en-US" sz="3200" dirty="0">
                <a:latin typeface="Trebuchet MS" panose="020B0603020202020204" pitchFamily="34" charset="0"/>
                <a:ea typeface="+mn-ea"/>
                <a:cs typeface="+mn-cs"/>
              </a:rPr>
              <a:t>End of </a:t>
            </a:r>
            <a:r>
              <a:rPr lang="en-US" sz="3200" dirty="0" smtClean="0">
                <a:latin typeface="Trebuchet MS" panose="020B0603020202020204" pitchFamily="34" charset="0"/>
                <a:ea typeface="+mn-ea"/>
                <a:cs typeface="+mn-cs"/>
              </a:rPr>
              <a:t>Year</a:t>
            </a:r>
            <a:br>
              <a:rPr lang="en-US" sz="3200" dirty="0" smtClean="0">
                <a:latin typeface="Trebuchet MS" panose="020B0603020202020204" pitchFamily="34" charset="0"/>
                <a:ea typeface="+mn-ea"/>
                <a:cs typeface="+mn-cs"/>
              </a:rPr>
            </a:br>
            <a:r>
              <a:rPr lang="en-US" sz="3200" dirty="0" smtClean="0">
                <a:latin typeface="Trebuchet MS" panose="020B0603020202020204" pitchFamily="34" charset="0"/>
                <a:ea typeface="+mn-ea"/>
                <a:cs typeface="+mn-cs"/>
              </a:rPr>
              <a:t>Data Collection Overview</a:t>
            </a:r>
            <a:br>
              <a:rPr lang="en-US" sz="3200" dirty="0" smtClean="0">
                <a:latin typeface="Trebuchet MS" panose="020B0603020202020204" pitchFamily="34" charset="0"/>
                <a:ea typeface="+mn-ea"/>
                <a:cs typeface="+mn-cs"/>
              </a:rPr>
            </a:br>
            <a:r>
              <a:rPr lang="en-US" sz="3200" dirty="0" smtClean="0">
                <a:latin typeface="Trebuchet MS" panose="020B0603020202020204" pitchFamily="34" charset="0"/>
                <a:ea typeface="+mn-ea"/>
                <a:cs typeface="+mn-cs"/>
              </a:rPr>
              <a:t>(</a:t>
            </a:r>
            <a:r>
              <a:rPr lang="en-US" sz="3200" dirty="0" smtClean="0">
                <a:latin typeface="Trebuchet MS" panose="020B0603020202020204" pitchFamily="34" charset="0"/>
              </a:rPr>
              <a:t>2018-2019)</a:t>
            </a:r>
            <a:endParaRPr lang="en-US" sz="3200" dirty="0">
              <a:latin typeface="Trebuchet MS" panose="020B0603020202020204" pitchFamily="34" charset="0"/>
              <a:ea typeface="+mn-ea"/>
              <a:cs typeface="+mn-cs"/>
            </a:endParaRPr>
          </a:p>
        </p:txBody>
      </p:sp>
      <p:sp>
        <p:nvSpPr>
          <p:cNvPr id="3" name="Subtitle 2"/>
          <p:cNvSpPr>
            <a:spLocks noGrp="1"/>
          </p:cNvSpPr>
          <p:nvPr>
            <p:ph type="subTitle" idx="1"/>
          </p:nvPr>
        </p:nvSpPr>
        <p:spPr>
          <a:xfrm>
            <a:off x="1143000" y="5635323"/>
            <a:ext cx="6858000" cy="443429"/>
          </a:xfrm>
        </p:spPr>
        <p:txBody>
          <a:bodyPr/>
          <a:lstStyle/>
          <a:p>
            <a:endParaRPr lang="en-US" dirty="0" smtClean="0"/>
          </a:p>
        </p:txBody>
      </p:sp>
    </p:spTree>
    <p:extLst>
      <p:ext uri="{BB962C8B-B14F-4D97-AF65-F5344CB8AC3E}">
        <p14:creationId xmlns:p14="http://schemas.microsoft.com/office/powerpoint/2010/main" val="1196755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b="1" dirty="0" smtClean="0"/>
              <a:t>Colorado Department of Education Identity Management</a:t>
            </a:r>
            <a:endParaRPr lang="en-US" sz="2000" b="1" dirty="0"/>
          </a:p>
        </p:txBody>
      </p:sp>
      <p:sp>
        <p:nvSpPr>
          <p:cNvPr id="2" name="Content Placeholder 1"/>
          <p:cNvSpPr>
            <a:spLocks noGrp="1"/>
          </p:cNvSpPr>
          <p:nvPr>
            <p:ph idx="1"/>
          </p:nvPr>
        </p:nvSpPr>
        <p:spPr>
          <a:xfrm>
            <a:off x="628650" y="1463040"/>
            <a:ext cx="4198531" cy="4351338"/>
          </a:xfrm>
        </p:spPr>
        <p:txBody>
          <a:bodyPr>
            <a:normAutofit/>
          </a:bodyPr>
          <a:lstStyle/>
          <a:p>
            <a:pPr marL="0" indent="0">
              <a:buNone/>
            </a:pPr>
            <a:r>
              <a:rPr lang="en-US" sz="1800" dirty="0">
                <a:latin typeface="+mn-lt"/>
                <a:hlinkClick r:id="rId2"/>
              </a:rPr>
              <a:t>https://</a:t>
            </a:r>
            <a:r>
              <a:rPr lang="en-US" sz="1800" dirty="0" smtClean="0">
                <a:latin typeface="+mn-lt"/>
                <a:hlinkClick r:id="rId2"/>
              </a:rPr>
              <a:t>cdeapps.cde.state.co.us/faqs.html</a:t>
            </a:r>
            <a:r>
              <a:rPr lang="en-US" sz="1800" dirty="0" smtClean="0">
                <a:latin typeface="+mn-lt"/>
              </a:rPr>
              <a:t> </a:t>
            </a:r>
          </a:p>
          <a:p>
            <a:pPr marL="0" indent="0">
              <a:buNone/>
            </a:pPr>
            <a:r>
              <a:rPr lang="en-US" sz="1800" dirty="0" smtClean="0">
                <a:latin typeface="+mn-lt"/>
              </a:rPr>
              <a:t>Frequently Asked Questions 1-12</a:t>
            </a:r>
          </a:p>
          <a:p>
            <a:pPr marL="0" indent="0">
              <a:buNone/>
            </a:pPr>
            <a:r>
              <a:rPr lang="en-US" sz="1800" dirty="0" smtClean="0">
                <a:latin typeface="+mn-lt"/>
              </a:rPr>
              <a:t>#12 Where can I find the Identity Management role mappings for Data Pipeline and other applications? </a:t>
            </a:r>
          </a:p>
          <a:p>
            <a:pPr marL="0" indent="0">
              <a:buNone/>
            </a:pPr>
            <a:endParaRPr lang="en-US" sz="1800" dirty="0" smtClean="0">
              <a:latin typeface="+mn-lt"/>
              <a:hlinkClick r:id=""/>
            </a:endParaRPr>
          </a:p>
          <a:p>
            <a:pPr marL="0" indent="0">
              <a:buNone/>
            </a:pPr>
            <a:r>
              <a:rPr lang="en-US" sz="1800" dirty="0" smtClean="0">
                <a:latin typeface="+mn-lt"/>
                <a:hlinkClick r:id=""/>
              </a:rPr>
              <a:t>https</a:t>
            </a:r>
            <a:r>
              <a:rPr lang="en-US" sz="1800" dirty="0">
                <a:latin typeface="+mn-lt"/>
                <a:hlinkClick r:id="rId3"/>
              </a:rPr>
              <a:t>://</a:t>
            </a:r>
            <a:r>
              <a:rPr lang="en-US" sz="1800" dirty="0" smtClean="0">
                <a:latin typeface="+mn-lt"/>
                <a:hlinkClick r:id="rId3"/>
              </a:rPr>
              <a:t>cdeapps.cde.state.co.us/IdentityManagementGroups.xls</a:t>
            </a:r>
            <a:r>
              <a:rPr lang="en-US" sz="1800" dirty="0" smtClean="0">
                <a:latin typeface="+mn-lt"/>
              </a:rPr>
              <a:t> </a:t>
            </a:r>
          </a:p>
          <a:p>
            <a:endParaRPr lang="en-US" dirty="0">
              <a:latin typeface="+mn-lt"/>
            </a:endParaRPr>
          </a:p>
          <a:p>
            <a:pPr marL="0" indent="0">
              <a:buNone/>
            </a:pPr>
            <a:endParaRPr lang="en-US" dirty="0">
              <a:solidFill>
                <a:srgbClr val="FF0000"/>
              </a:solidFill>
              <a:latin typeface="+mn-lt"/>
            </a:endParaRPr>
          </a:p>
        </p:txBody>
      </p:sp>
      <p:sp>
        <p:nvSpPr>
          <p:cNvPr id="4" name="Footer Placeholder 3"/>
          <p:cNvSpPr>
            <a:spLocks noGrp="1"/>
          </p:cNvSpPr>
          <p:nvPr>
            <p:ph type="ftr" sz="quarter" idx="4294967295"/>
          </p:nvPr>
        </p:nvSpPr>
        <p:spPr>
          <a:xfrm>
            <a:off x="0" y="6508750"/>
            <a:ext cx="3086100" cy="212725"/>
          </a:xfrm>
          <a:prstGeom prst="rect">
            <a:avLst/>
          </a:prstGeom>
        </p:spPr>
        <p:txBody>
          <a:bodyPr/>
          <a:lstStyle/>
          <a:p>
            <a:endParaRPr lang="en-US" dirty="0" smtClean="0"/>
          </a:p>
        </p:txBody>
      </p:sp>
      <p:sp>
        <p:nvSpPr>
          <p:cNvPr id="6" name="Content Placeholder 5"/>
          <p:cNvSpPr>
            <a:spLocks noGrp="1"/>
          </p:cNvSpPr>
          <p:nvPr>
            <p:ph idx="4294967295"/>
          </p:nvPr>
        </p:nvSpPr>
        <p:spPr>
          <a:xfrm>
            <a:off x="5291528" y="1369333"/>
            <a:ext cx="3852472" cy="4939650"/>
          </a:xfrm>
        </p:spPr>
        <p:txBody>
          <a:bodyPr/>
          <a:lstStyle/>
          <a:p>
            <a:r>
              <a:rPr lang="en-US" dirty="0" smtClean="0"/>
              <a:t>Access Management</a:t>
            </a:r>
            <a:endParaRPr lang="en-US" dirty="0"/>
          </a:p>
        </p:txBody>
      </p:sp>
      <p:pic>
        <p:nvPicPr>
          <p:cNvPr id="5" name="Picture 4"/>
          <p:cNvPicPr>
            <a:picLocks noChangeAspect="1"/>
          </p:cNvPicPr>
          <p:nvPr/>
        </p:nvPicPr>
        <p:blipFill rotWithShape="1">
          <a:blip r:embed="rId4"/>
          <a:srcRect l="20118" t="20105" r="22262"/>
          <a:stretch/>
        </p:blipFill>
        <p:spPr>
          <a:xfrm>
            <a:off x="4676312" y="1822890"/>
            <a:ext cx="3791856" cy="4206240"/>
          </a:xfrm>
          <a:prstGeom prst="rect">
            <a:avLst/>
          </a:prstGeom>
        </p:spPr>
      </p:pic>
      <p:sp>
        <p:nvSpPr>
          <p:cNvPr id="9" name="Right Arrow 8"/>
          <p:cNvSpPr/>
          <p:nvPr/>
        </p:nvSpPr>
        <p:spPr>
          <a:xfrm>
            <a:off x="3953080" y="5199320"/>
            <a:ext cx="692806" cy="5373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3968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b="1" dirty="0" smtClean="0"/>
              <a:t>Colorado Department of Education </a:t>
            </a:r>
            <a:br>
              <a:rPr lang="en-US" sz="2000" b="1" dirty="0" smtClean="0"/>
            </a:br>
            <a:r>
              <a:rPr lang="en-US" sz="2000" b="1" dirty="0" smtClean="0"/>
              <a:t>Identity Management</a:t>
            </a:r>
            <a:endParaRPr lang="en-US" sz="2000"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62017766"/>
              </p:ext>
            </p:extLst>
          </p:nvPr>
        </p:nvGraphicFramePr>
        <p:xfrm>
          <a:off x="274320" y="1463675"/>
          <a:ext cx="8518806" cy="3042920"/>
        </p:xfrm>
        <a:graphic>
          <a:graphicData uri="http://schemas.openxmlformats.org/drawingml/2006/table">
            <a:tbl>
              <a:tblPr firstRow="1" bandRow="1">
                <a:tableStyleId>{93296810-A885-4BE3-A3E7-6D5BEEA58F35}</a:tableStyleId>
              </a:tblPr>
              <a:tblGrid>
                <a:gridCol w="1267401"/>
                <a:gridCol w="2232837"/>
                <a:gridCol w="1594884"/>
                <a:gridCol w="3423684"/>
              </a:tblGrid>
              <a:tr h="370840">
                <a:tc>
                  <a:txBody>
                    <a:bodyPr/>
                    <a:lstStyle/>
                    <a:p>
                      <a:r>
                        <a:rPr lang="en-US" dirty="0" smtClean="0"/>
                        <a:t>Application</a:t>
                      </a:r>
                      <a:endParaRPr lang="en-US" dirty="0"/>
                    </a:p>
                  </a:txBody>
                  <a:tcPr/>
                </a:tc>
                <a:tc>
                  <a:txBody>
                    <a:bodyPr/>
                    <a:lstStyle/>
                    <a:p>
                      <a:r>
                        <a:rPr lang="en-US" dirty="0" smtClean="0"/>
                        <a:t>Collection</a:t>
                      </a:r>
                      <a:endParaRPr lang="en-US" dirty="0"/>
                    </a:p>
                  </a:txBody>
                  <a:tcPr/>
                </a:tc>
                <a:tc>
                  <a:txBody>
                    <a:bodyPr/>
                    <a:lstStyle/>
                    <a:p>
                      <a:r>
                        <a:rPr lang="en-US" dirty="0" smtClean="0"/>
                        <a:t>Role</a:t>
                      </a:r>
                      <a:endParaRPr lang="en-US" dirty="0"/>
                    </a:p>
                  </a:txBody>
                  <a:tcPr/>
                </a:tc>
                <a:tc>
                  <a:txBody>
                    <a:bodyPr/>
                    <a:lstStyle/>
                    <a:p>
                      <a:r>
                        <a:rPr lang="en-US" dirty="0" smtClean="0"/>
                        <a:t>Access Level</a:t>
                      </a:r>
                      <a:endParaRPr lang="en-US" dirty="0"/>
                    </a:p>
                  </a:txBody>
                  <a:tcPr/>
                </a:tc>
              </a:tr>
              <a:tr h="370840">
                <a:tc>
                  <a:txBody>
                    <a:bodyPr/>
                    <a:lstStyle/>
                    <a:p>
                      <a:r>
                        <a:rPr lang="en-US" dirty="0" smtClean="0"/>
                        <a:t>Pipeline</a:t>
                      </a:r>
                      <a:endParaRPr lang="en-US" dirty="0"/>
                    </a:p>
                  </a:txBody>
                  <a:tcPr/>
                </a:tc>
                <a:tc>
                  <a:txBody>
                    <a:bodyPr/>
                    <a:lstStyle/>
                    <a:p>
                      <a:r>
                        <a:rPr lang="en-US" dirty="0" smtClean="0"/>
                        <a:t>Student Interchange</a:t>
                      </a:r>
                      <a:endParaRPr lang="en-US" dirty="0"/>
                    </a:p>
                  </a:txBody>
                  <a:tcPr/>
                </a:tc>
                <a:tc>
                  <a:txBody>
                    <a:bodyPr/>
                    <a:lstStyle/>
                    <a:p>
                      <a:r>
                        <a:rPr lang="en-US" dirty="0" smtClean="0"/>
                        <a:t>LEA User</a:t>
                      </a:r>
                      <a:endParaRPr lang="en-US" dirty="0"/>
                    </a:p>
                  </a:txBody>
                  <a:tcPr/>
                </a:tc>
                <a:tc>
                  <a:txBody>
                    <a:bodyPr/>
                    <a:lstStyle/>
                    <a:p>
                      <a:r>
                        <a:rPr lang="en-US" dirty="0" smtClean="0"/>
                        <a:t>Upload</a:t>
                      </a:r>
                      <a:r>
                        <a:rPr lang="en-US" baseline="0" dirty="0" smtClean="0"/>
                        <a:t> and Edit Records for the Student Demographic, School Association, and Advanced Course Completion files</a:t>
                      </a:r>
                      <a:endParaRPr lang="en-US" dirty="0"/>
                    </a:p>
                  </a:txBody>
                  <a:tcPr/>
                </a:tc>
              </a:tr>
              <a:tr h="370840">
                <a:tc>
                  <a:txBody>
                    <a:bodyPr/>
                    <a:lstStyle/>
                    <a:p>
                      <a:r>
                        <a:rPr lang="en-US" dirty="0" smtClean="0"/>
                        <a:t>Pipeline</a:t>
                      </a:r>
                      <a:endParaRPr lang="en-US" dirty="0"/>
                    </a:p>
                  </a:txBody>
                  <a:tcPr/>
                </a:tc>
                <a:tc>
                  <a:txBody>
                    <a:bodyPr/>
                    <a:lstStyle/>
                    <a:p>
                      <a:r>
                        <a:rPr lang="en-US" dirty="0" smtClean="0"/>
                        <a:t>Student End of Year</a:t>
                      </a:r>
                      <a:r>
                        <a:rPr lang="en-US" baseline="0" dirty="0" smtClean="0"/>
                        <a:t> </a:t>
                      </a:r>
                      <a:endParaRPr lang="en-US" dirty="0"/>
                    </a:p>
                  </a:txBody>
                  <a:tcPr/>
                </a:tc>
                <a:tc>
                  <a:txBody>
                    <a:bodyPr/>
                    <a:lstStyle/>
                    <a:p>
                      <a:r>
                        <a:rPr lang="en-US" dirty="0" smtClean="0"/>
                        <a:t>LEA User</a:t>
                      </a:r>
                      <a:endParaRPr lang="en-US" dirty="0"/>
                    </a:p>
                  </a:txBody>
                  <a:tcPr/>
                </a:tc>
                <a:tc>
                  <a:txBody>
                    <a:bodyPr/>
                    <a:lstStyle/>
                    <a:p>
                      <a:r>
                        <a:rPr lang="en-US" dirty="0" smtClean="0"/>
                        <a:t>Create</a:t>
                      </a:r>
                      <a:r>
                        <a:rPr lang="en-US" baseline="0" dirty="0" smtClean="0"/>
                        <a:t> Snapshot - cannot submit</a:t>
                      </a:r>
                      <a:endParaRPr lang="en-US" dirty="0"/>
                    </a:p>
                  </a:txBody>
                  <a:tcPr/>
                </a:tc>
              </a:tr>
              <a:tr h="370840">
                <a:tc>
                  <a:txBody>
                    <a:bodyPr/>
                    <a:lstStyle/>
                    <a:p>
                      <a:r>
                        <a:rPr lang="en-US" dirty="0" smtClean="0"/>
                        <a:t>Pipeline</a:t>
                      </a:r>
                      <a:endParaRPr lang="en-US" dirty="0"/>
                    </a:p>
                  </a:txBody>
                  <a:tcPr/>
                </a:tc>
                <a:tc>
                  <a:txBody>
                    <a:bodyPr/>
                    <a:lstStyle/>
                    <a:p>
                      <a:r>
                        <a:rPr lang="en-US" dirty="0" smtClean="0"/>
                        <a:t>Student End of Year</a:t>
                      </a:r>
                      <a:endParaRPr lang="en-US" dirty="0"/>
                    </a:p>
                  </a:txBody>
                  <a:tcPr/>
                </a:tc>
                <a:tc>
                  <a:txBody>
                    <a:bodyPr/>
                    <a:lstStyle/>
                    <a:p>
                      <a:r>
                        <a:rPr lang="en-US" dirty="0" smtClean="0"/>
                        <a:t>LEAAPPROVER</a:t>
                      </a:r>
                      <a:endParaRPr lang="en-US" dirty="0"/>
                    </a:p>
                  </a:txBody>
                  <a:tcPr/>
                </a:tc>
                <a:tc>
                  <a:txBody>
                    <a:bodyPr/>
                    <a:lstStyle/>
                    <a:p>
                      <a:r>
                        <a:rPr lang="en-US" dirty="0" smtClean="0"/>
                        <a:t>Create Snapshot</a:t>
                      </a:r>
                      <a:r>
                        <a:rPr lang="en-US" baseline="0" dirty="0" smtClean="0"/>
                        <a:t> and submit</a:t>
                      </a:r>
                      <a:endParaRPr lang="en-US" dirty="0"/>
                    </a:p>
                  </a:txBody>
                  <a:tcPr/>
                </a:tc>
              </a:tr>
              <a:tr h="370840">
                <a:tc>
                  <a:txBody>
                    <a:bodyPr/>
                    <a:lstStyle/>
                    <a:p>
                      <a:r>
                        <a:rPr lang="en-US" dirty="0" smtClean="0"/>
                        <a:t>Pipeline</a:t>
                      </a:r>
                      <a:endParaRPr lang="en-US" dirty="0"/>
                    </a:p>
                  </a:txBody>
                  <a:tcPr/>
                </a:tc>
                <a:tc>
                  <a:txBody>
                    <a:bodyPr/>
                    <a:lstStyle/>
                    <a:p>
                      <a:r>
                        <a:rPr lang="en-US" dirty="0" smtClean="0"/>
                        <a:t>Any</a:t>
                      </a:r>
                      <a:endParaRPr lang="en-US" dirty="0"/>
                    </a:p>
                  </a:txBody>
                  <a:tcPr/>
                </a:tc>
                <a:tc>
                  <a:txBody>
                    <a:bodyPr/>
                    <a:lstStyle/>
                    <a:p>
                      <a:r>
                        <a:rPr lang="en-US" dirty="0" smtClean="0"/>
                        <a:t>LEA Viewer</a:t>
                      </a:r>
                      <a:endParaRPr lang="en-US" dirty="0"/>
                    </a:p>
                  </a:txBody>
                  <a:tcPr/>
                </a:tc>
                <a:tc>
                  <a:txBody>
                    <a:bodyPr/>
                    <a:lstStyle/>
                    <a:p>
                      <a:r>
                        <a:rPr lang="en-US" dirty="0" smtClean="0"/>
                        <a:t>View</a:t>
                      </a:r>
                      <a:r>
                        <a:rPr lang="en-US" baseline="0" dirty="0" smtClean="0"/>
                        <a:t> </a:t>
                      </a:r>
                      <a:r>
                        <a:rPr lang="en-US" baseline="0" dirty="0" err="1" smtClean="0"/>
                        <a:t>Cognos</a:t>
                      </a:r>
                      <a:r>
                        <a:rPr lang="en-US" baseline="0" dirty="0" smtClean="0"/>
                        <a:t> reports – cannot edit</a:t>
                      </a:r>
                      <a:endParaRPr lang="en-US" dirty="0"/>
                    </a:p>
                  </a:txBody>
                  <a:tcPr/>
                </a:tc>
              </a:tr>
              <a:tr h="370840">
                <a:tc>
                  <a:txBody>
                    <a:bodyPr/>
                    <a:lstStyle/>
                    <a:p>
                      <a:r>
                        <a:rPr lang="en-US" dirty="0" smtClean="0"/>
                        <a:t>Pipeline</a:t>
                      </a:r>
                      <a:endParaRPr lang="en-US" dirty="0"/>
                    </a:p>
                  </a:txBody>
                  <a:tcPr/>
                </a:tc>
                <a:tc>
                  <a:txBody>
                    <a:bodyPr/>
                    <a:lstStyle/>
                    <a:p>
                      <a:r>
                        <a:rPr lang="en-US" dirty="0" smtClean="0"/>
                        <a:t>Title I Interchange</a:t>
                      </a:r>
                      <a:endParaRPr lang="en-US" dirty="0"/>
                    </a:p>
                  </a:txBody>
                  <a:tcPr/>
                </a:tc>
                <a:tc>
                  <a:txBody>
                    <a:bodyPr/>
                    <a:lstStyle/>
                    <a:p>
                      <a:r>
                        <a:rPr lang="en-US" dirty="0" smtClean="0"/>
                        <a:t>LEA User</a:t>
                      </a:r>
                      <a:endParaRPr lang="en-US" dirty="0"/>
                    </a:p>
                  </a:txBody>
                  <a:tcPr/>
                </a:tc>
                <a:tc>
                  <a:txBody>
                    <a:bodyPr/>
                    <a:lstStyle/>
                    <a:p>
                      <a:r>
                        <a:rPr lang="en-US" dirty="0" smtClean="0"/>
                        <a:t>Upload and Edit Records</a:t>
                      </a:r>
                      <a:endParaRPr lang="en-US" dirty="0"/>
                    </a:p>
                  </a:txBody>
                  <a:tcPr/>
                </a:tc>
              </a:tr>
            </a:tbl>
          </a:graphicData>
        </a:graphic>
      </p:graphicFrame>
      <p:sp>
        <p:nvSpPr>
          <p:cNvPr id="11" name="TextBox 10"/>
          <p:cNvSpPr txBox="1"/>
          <p:nvPr/>
        </p:nvSpPr>
        <p:spPr>
          <a:xfrm>
            <a:off x="669852" y="4784651"/>
            <a:ext cx="690053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rebuchet MS" panose="020B0603020202020204" pitchFamily="34" charset="0"/>
              </a:rPr>
              <a:t>You can only have one role for each Collection. </a:t>
            </a:r>
          </a:p>
          <a:p>
            <a:pPr marL="285750" indent="-285750">
              <a:buFont typeface="Arial" panose="020B0604020202020204" pitchFamily="34" charset="0"/>
              <a:buChar char="•"/>
            </a:pPr>
            <a:endParaRPr lang="en-US" dirty="0" smtClean="0">
              <a:latin typeface="Trebuchet MS" panose="020B0603020202020204" pitchFamily="34" charset="0"/>
            </a:endParaRPr>
          </a:p>
          <a:p>
            <a:pPr marL="285750" indent="-285750">
              <a:buFont typeface="Arial" panose="020B0604020202020204" pitchFamily="34" charset="0"/>
              <a:buChar char="•"/>
            </a:pPr>
            <a:r>
              <a:rPr lang="en-US" dirty="0" smtClean="0">
                <a:latin typeface="Trebuchet MS" panose="020B0603020202020204" pitchFamily="34" charset="0"/>
              </a:rPr>
              <a:t>An LEAAPPROVER can do all the things an LEA User can do.</a:t>
            </a:r>
          </a:p>
          <a:p>
            <a:pPr marL="285750" indent="-285750">
              <a:buFont typeface="Arial" panose="020B0604020202020204" pitchFamily="34" charset="0"/>
              <a:buChar char="•"/>
            </a:pPr>
            <a:endParaRPr lang="en-US" dirty="0">
              <a:latin typeface="Trebuchet MS" panose="020B0603020202020204" pitchFamily="34" charset="0"/>
            </a:endParaRPr>
          </a:p>
          <a:p>
            <a:pPr marL="285750" indent="-285750">
              <a:buFont typeface="Arial" panose="020B0604020202020204" pitchFamily="34" charset="0"/>
              <a:buChar char="•"/>
            </a:pPr>
            <a:r>
              <a:rPr lang="en-US" dirty="0" smtClean="0">
                <a:solidFill>
                  <a:srgbClr val="000000"/>
                </a:solidFill>
              </a:rPr>
              <a:t>Link to full instructions: </a:t>
            </a:r>
            <a:r>
              <a:rPr lang="en-US" b="1" dirty="0">
                <a:solidFill>
                  <a:srgbClr val="000000"/>
                </a:solidFill>
                <a:hlinkClick r:id="rId3"/>
              </a:rPr>
              <a:t>http://www.cde.state.co.us/datapipeline/assigneoyroles</a:t>
            </a:r>
            <a:r>
              <a:rPr lang="en-US" b="1" dirty="0">
                <a:solidFill>
                  <a:srgbClr val="000000"/>
                </a:solidFill>
              </a:rPr>
              <a:t> </a:t>
            </a:r>
            <a:endParaRPr lang="en-US" b="1" dirty="0" smtClean="0">
              <a:latin typeface="Trebuchet MS" panose="020B0603020202020204" pitchFamily="34" charset="0"/>
            </a:endParaRPr>
          </a:p>
        </p:txBody>
      </p:sp>
    </p:spTree>
    <p:extLst>
      <p:ext uri="{BB962C8B-B14F-4D97-AF65-F5344CB8AC3E}">
        <p14:creationId xmlns:p14="http://schemas.microsoft.com/office/powerpoint/2010/main" val="1789775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800" dirty="0" smtClean="0"/>
              <a:t>Submission </a:t>
            </a:r>
            <a:r>
              <a:rPr lang="en-US" sz="2800" dirty="0"/>
              <a:t>Process</a:t>
            </a:r>
            <a:br>
              <a:rPr lang="en-US" sz="2800" dirty="0"/>
            </a:br>
            <a:r>
              <a:rPr lang="en-US" sz="2800" dirty="0"/>
              <a:t>Student Interchange Preparation</a:t>
            </a:r>
            <a:br>
              <a:rPr lang="en-US" sz="2800" dirty="0"/>
            </a:br>
            <a:endParaRPr lang="en-US" sz="2800" dirty="0"/>
          </a:p>
        </p:txBody>
      </p:sp>
      <p:sp>
        <p:nvSpPr>
          <p:cNvPr id="2" name="Content Placeholder 1"/>
          <p:cNvSpPr>
            <a:spLocks noGrp="1"/>
          </p:cNvSpPr>
          <p:nvPr>
            <p:ph idx="1"/>
          </p:nvPr>
        </p:nvSpPr>
        <p:spPr>
          <a:noFill/>
          <a:effectLst>
            <a:outerShdw blurRad="101600" dist="63500" dir="18900000" algn="bl" rotWithShape="0">
              <a:schemeClr val="tx2">
                <a:lumMod val="20000"/>
                <a:lumOff val="80000"/>
                <a:alpha val="40000"/>
              </a:schemeClr>
            </a:outerShdw>
            <a:softEdge rad="31750"/>
          </a:effectLst>
        </p:spPr>
        <p:style>
          <a:lnRef idx="2">
            <a:schemeClr val="accent1"/>
          </a:lnRef>
          <a:fillRef idx="1">
            <a:schemeClr val="lt1"/>
          </a:fillRef>
          <a:effectRef idx="0">
            <a:schemeClr val="accent1"/>
          </a:effectRef>
          <a:fontRef idx="minor">
            <a:schemeClr val="dk1"/>
          </a:fontRef>
        </p:style>
        <p:txBody>
          <a:bodyPr/>
          <a:lstStyle/>
          <a:p>
            <a:r>
              <a:rPr lang="en-US" sz="1800" dirty="0"/>
              <a:t>Get SASIDs for your new students</a:t>
            </a:r>
          </a:p>
          <a:p>
            <a:pPr lvl="1"/>
            <a:r>
              <a:rPr lang="en-US" sz="1600" dirty="0"/>
              <a:t>You can do this through RITS or Data </a:t>
            </a:r>
            <a:r>
              <a:rPr lang="en-US" sz="1600" dirty="0" smtClean="0"/>
              <a:t>Pipeline</a:t>
            </a:r>
            <a:endParaRPr lang="en-US" sz="1600" dirty="0"/>
          </a:p>
          <a:p>
            <a:pPr lvl="1"/>
            <a:r>
              <a:rPr lang="en-US" sz="1600" dirty="0"/>
              <a:t>Resources on getting SASIDs can be found here:</a:t>
            </a:r>
          </a:p>
          <a:p>
            <a:pPr lvl="2"/>
            <a:r>
              <a:rPr lang="en-US" sz="1400" dirty="0">
                <a:hlinkClick r:id="rId3"/>
              </a:rPr>
              <a:t>http://www.cde.state.co.us/datapipeline/yr_rits</a:t>
            </a:r>
            <a:r>
              <a:rPr lang="en-US" sz="1400" dirty="0"/>
              <a:t> </a:t>
            </a:r>
          </a:p>
          <a:p>
            <a:pPr lvl="2"/>
            <a:r>
              <a:rPr lang="en-US" sz="1400" dirty="0"/>
              <a:t>Go down to trainings for information on different methods of adding students and getting </a:t>
            </a:r>
            <a:r>
              <a:rPr lang="en-US" sz="1400" dirty="0" smtClean="0"/>
              <a:t>SASIDs</a:t>
            </a:r>
          </a:p>
          <a:p>
            <a:r>
              <a:rPr lang="en-US" sz="1800" dirty="0"/>
              <a:t>Create Extracts from your Student Information System</a:t>
            </a:r>
          </a:p>
          <a:p>
            <a:pPr lvl="1"/>
            <a:r>
              <a:rPr lang="en-US" sz="1600" dirty="0"/>
              <a:t>Pull data for the Student Demographic/Profile file and Student School Association</a:t>
            </a:r>
          </a:p>
          <a:p>
            <a:pPr lvl="2"/>
            <a:r>
              <a:rPr lang="en-US" sz="1400" dirty="0"/>
              <a:t>You don’t need to do this simultaneously</a:t>
            </a:r>
          </a:p>
          <a:p>
            <a:pPr lvl="2"/>
            <a:r>
              <a:rPr lang="en-US" sz="1400" dirty="0"/>
              <a:t>Data Pipeline accepts .csv, .</a:t>
            </a:r>
            <a:r>
              <a:rPr lang="en-US" sz="1400" dirty="0" err="1"/>
              <a:t>xls</a:t>
            </a:r>
            <a:r>
              <a:rPr lang="en-US" sz="1400" dirty="0"/>
              <a:t>, .</a:t>
            </a:r>
            <a:r>
              <a:rPr lang="en-US" sz="1400" dirty="0" err="1"/>
              <a:t>xlsx</a:t>
            </a:r>
            <a:r>
              <a:rPr lang="en-US" sz="1400" dirty="0"/>
              <a:t> formats</a:t>
            </a:r>
          </a:p>
          <a:p>
            <a:pPr lvl="3"/>
            <a:r>
              <a:rPr lang="en-US" sz="1200" dirty="0"/>
              <a:t>.</a:t>
            </a:r>
            <a:r>
              <a:rPr lang="en-US" sz="1200" dirty="0" err="1"/>
              <a:t>xls</a:t>
            </a:r>
            <a:r>
              <a:rPr lang="en-US" sz="1200" dirty="0"/>
              <a:t> is the recommended format</a:t>
            </a:r>
          </a:p>
          <a:p>
            <a:pPr lvl="1"/>
            <a:r>
              <a:rPr lang="en-US" sz="1600" dirty="0"/>
              <a:t>If opening file in excel please make sure you don’t lose leading zeros</a:t>
            </a:r>
          </a:p>
          <a:p>
            <a:pPr lvl="2"/>
            <a:r>
              <a:rPr lang="en-US" sz="1400" dirty="0"/>
              <a:t>CDE has a guide to keeping leading zeros on </a:t>
            </a:r>
            <a:r>
              <a:rPr lang="en-US" sz="1400" dirty="0">
                <a:hlinkClick r:id="rId4"/>
              </a:rPr>
              <a:t>Student Interchange website</a:t>
            </a:r>
            <a:endParaRPr lang="en-US" sz="1400" dirty="0"/>
          </a:p>
          <a:p>
            <a:pPr lvl="1"/>
            <a:r>
              <a:rPr lang="en-US" sz="1600" dirty="0"/>
              <a:t>CDE recommends using a file naming convention:</a:t>
            </a:r>
          </a:p>
          <a:p>
            <a:pPr lvl="2"/>
            <a:r>
              <a:rPr lang="en-US" sz="1400" dirty="0"/>
              <a:t>Example: 0110_DEM_OCTtag_10112016.xls</a:t>
            </a:r>
          </a:p>
          <a:p>
            <a:pPr lvl="2"/>
            <a:r>
              <a:rPr lang="en-US" sz="1400" dirty="0"/>
              <a:t>No spaces in file name are allowed</a:t>
            </a:r>
          </a:p>
          <a:p>
            <a:pPr lvl="2"/>
            <a:endParaRPr lang="en-US" sz="1600" dirty="0"/>
          </a:p>
          <a:p>
            <a:pPr lvl="1">
              <a:buFont typeface="Arial" charset="0"/>
              <a:buChar char="•"/>
            </a:pPr>
            <a:endParaRPr lang="en-US" sz="1600" dirty="0" smtClean="0"/>
          </a:p>
          <a:p>
            <a:pPr marL="0" indent="0">
              <a:buNone/>
            </a:pPr>
            <a:endParaRPr lang="en-US" sz="1600" dirty="0" smtClean="0"/>
          </a:p>
        </p:txBody>
      </p:sp>
    </p:spTree>
    <p:extLst>
      <p:ext uri="{BB962C8B-B14F-4D97-AF65-F5344CB8AC3E}">
        <p14:creationId xmlns:p14="http://schemas.microsoft.com/office/powerpoint/2010/main" val="3591092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800" dirty="0" smtClean="0"/>
              <a:t>Submission </a:t>
            </a:r>
            <a:r>
              <a:rPr lang="en-US" sz="2800" dirty="0"/>
              <a:t>Process</a:t>
            </a:r>
            <a:br>
              <a:rPr lang="en-US" sz="2800" dirty="0"/>
            </a:br>
            <a:r>
              <a:rPr lang="en-US" sz="2800" dirty="0"/>
              <a:t>Student Interchange Preparation</a:t>
            </a:r>
            <a:br>
              <a:rPr lang="en-US" sz="2800" dirty="0"/>
            </a:br>
            <a:endParaRPr lang="en-US" sz="2800" dirty="0"/>
          </a:p>
        </p:txBody>
      </p:sp>
      <p:sp>
        <p:nvSpPr>
          <p:cNvPr id="2" name="Content Placeholder 1"/>
          <p:cNvSpPr>
            <a:spLocks noGrp="1"/>
          </p:cNvSpPr>
          <p:nvPr>
            <p:ph idx="1"/>
          </p:nvPr>
        </p:nvSpPr>
        <p:spPr>
          <a:noFill/>
          <a:effectLst>
            <a:outerShdw blurRad="101600" dist="63500" dir="18900000" algn="bl" rotWithShape="0">
              <a:schemeClr val="tx2">
                <a:lumMod val="20000"/>
                <a:lumOff val="80000"/>
                <a:alpha val="40000"/>
              </a:schemeClr>
            </a:outerShdw>
            <a:softEdge rad="31750"/>
          </a:effectLst>
        </p:spPr>
        <p:style>
          <a:lnRef idx="2">
            <a:schemeClr val="accent1"/>
          </a:lnRef>
          <a:fillRef idx="1">
            <a:schemeClr val="lt1"/>
          </a:fillRef>
          <a:effectRef idx="0">
            <a:schemeClr val="accent1"/>
          </a:effectRef>
          <a:fontRef idx="minor">
            <a:schemeClr val="dk1"/>
          </a:fontRef>
        </p:style>
        <p:txBody>
          <a:bodyPr/>
          <a:lstStyle/>
          <a:p>
            <a:r>
              <a:rPr lang="en-US" sz="2000" b="1" dirty="0" smtClean="0"/>
              <a:t>Districts </a:t>
            </a:r>
            <a:r>
              <a:rPr lang="en-US" sz="2000" b="1" dirty="0"/>
              <a:t>upload the interchange </a:t>
            </a:r>
            <a:r>
              <a:rPr lang="en-US" sz="2000" b="1" dirty="0" smtClean="0"/>
              <a:t>files</a:t>
            </a:r>
          </a:p>
          <a:p>
            <a:endParaRPr lang="en-US" sz="2000" b="1" dirty="0"/>
          </a:p>
          <a:p>
            <a:endParaRPr lang="en-US" sz="2000" b="1" dirty="0" smtClean="0"/>
          </a:p>
          <a:p>
            <a:r>
              <a:rPr lang="en-US" sz="2000" b="1" dirty="0" smtClean="0"/>
              <a:t>Wait for a Confirmation Email from the Pipeline System</a:t>
            </a:r>
            <a:endParaRPr lang="en-US" sz="2000" b="1" dirty="0"/>
          </a:p>
          <a:p>
            <a:pPr lvl="1"/>
            <a:r>
              <a:rPr lang="en-US" dirty="0"/>
              <a:t>The email will show you </a:t>
            </a:r>
            <a:r>
              <a:rPr lang="en-US" dirty="0" smtClean="0"/>
              <a:t>the number of errors in your upload</a:t>
            </a:r>
          </a:p>
          <a:p>
            <a:pPr lvl="1"/>
            <a:r>
              <a:rPr lang="en-US" dirty="0" smtClean="0"/>
              <a:t>You’ll want to resolve ALL errors in your interchange files</a:t>
            </a:r>
          </a:p>
          <a:p>
            <a:pPr lvl="1"/>
            <a:r>
              <a:rPr lang="en-US" dirty="0" smtClean="0"/>
              <a:t>Check your error reports</a:t>
            </a:r>
          </a:p>
          <a:p>
            <a:pPr lvl="1"/>
            <a:r>
              <a:rPr lang="en-US" dirty="0" smtClean="0"/>
              <a:t>Upload files in the correct order, otherwise you will get unnecessary errors</a:t>
            </a:r>
            <a:endParaRPr lang="en-US" dirty="0"/>
          </a:p>
          <a:p>
            <a:r>
              <a:rPr lang="en-US" sz="2000" b="1" dirty="0" smtClean="0"/>
              <a:t>Update your Interchange files to address the errors</a:t>
            </a:r>
            <a:endParaRPr lang="en-US" sz="2000" b="1" dirty="0"/>
          </a:p>
          <a:p>
            <a:pPr lvl="1"/>
            <a:r>
              <a:rPr lang="en-US" dirty="0" smtClean="0"/>
              <a:t>I would suggest updating your </a:t>
            </a:r>
            <a:r>
              <a:rPr lang="en-US" dirty="0"/>
              <a:t>s</a:t>
            </a:r>
            <a:r>
              <a:rPr lang="en-US" dirty="0" smtClean="0"/>
              <a:t>tudent </a:t>
            </a:r>
            <a:r>
              <a:rPr lang="en-US" dirty="0"/>
              <a:t>i</a:t>
            </a:r>
            <a:r>
              <a:rPr lang="en-US" dirty="0" smtClean="0"/>
              <a:t>nformation system so the data in your system matches that supplied to the state</a:t>
            </a:r>
          </a:p>
          <a:p>
            <a:pPr lvl="1"/>
            <a:r>
              <a:rPr lang="en-US" dirty="0" smtClean="0"/>
              <a:t>You can also update records directly in the pipeline using the Edit Record tool</a:t>
            </a:r>
          </a:p>
          <a:p>
            <a:pPr lvl="1"/>
            <a:endParaRPr lang="en-US" sz="1600" dirty="0" smtClean="0"/>
          </a:p>
        </p:txBody>
      </p:sp>
      <p:graphicFrame>
        <p:nvGraphicFramePr>
          <p:cNvPr id="5" name="Diagram 4"/>
          <p:cNvGraphicFramePr/>
          <p:nvPr>
            <p:extLst>
              <p:ext uri="{D42A27DB-BD31-4B8C-83A1-F6EECF244321}">
                <p14:modId xmlns:p14="http://schemas.microsoft.com/office/powerpoint/2010/main" val="1761303151"/>
              </p:ext>
            </p:extLst>
          </p:nvPr>
        </p:nvGraphicFramePr>
        <p:xfrm>
          <a:off x="-202019" y="1570883"/>
          <a:ext cx="9144000" cy="2275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7936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Step by Step documentation</a:t>
            </a:r>
            <a:endParaRPr lang="en-US" sz="2800" dirty="0"/>
          </a:p>
        </p:txBody>
      </p:sp>
      <p:sp>
        <p:nvSpPr>
          <p:cNvPr id="2" name="Content Placeholder 1"/>
          <p:cNvSpPr>
            <a:spLocks noGrp="1"/>
          </p:cNvSpPr>
          <p:nvPr>
            <p:ph idx="1"/>
          </p:nvPr>
        </p:nvSpPr>
        <p:spPr/>
        <p:txBody>
          <a:bodyPr/>
          <a:lstStyle/>
          <a:p>
            <a:r>
              <a:rPr lang="en-US" dirty="0" smtClean="0">
                <a:solidFill>
                  <a:srgbClr val="000000"/>
                </a:solidFill>
              </a:rPr>
              <a:t>Student End of Year checklist</a:t>
            </a:r>
          </a:p>
          <a:p>
            <a:pPr lvl="1"/>
            <a:r>
              <a:rPr lang="en-US" dirty="0" smtClean="0"/>
              <a:t>Step by step document of process</a:t>
            </a:r>
          </a:p>
          <a:p>
            <a:pPr lvl="1"/>
            <a:r>
              <a:rPr lang="en-US" dirty="0">
                <a:hlinkClick r:id="rId2"/>
              </a:rPr>
              <a:t>http</a:t>
            </a:r>
            <a:r>
              <a:rPr lang="en-US" dirty="0" smtClean="0">
                <a:hlinkClick r:id="rId2"/>
              </a:rPr>
              <a:t>://www.cde.state.co.us/datapipeline/seychecklist</a:t>
            </a:r>
            <a:endParaRPr lang="en-US" dirty="0" smtClean="0"/>
          </a:p>
          <a:p>
            <a:pPr marL="365760" lvl="1" indent="0">
              <a:buNone/>
            </a:pPr>
            <a:endParaRPr lang="en-US" dirty="0" smtClean="0"/>
          </a:p>
          <a:p>
            <a:r>
              <a:rPr lang="en-US" dirty="0" smtClean="0">
                <a:solidFill>
                  <a:srgbClr val="000000"/>
                </a:solidFill>
              </a:rPr>
              <a:t>Frequently Asked Questions</a:t>
            </a:r>
          </a:p>
          <a:p>
            <a:pPr lvl="1"/>
            <a:r>
              <a:rPr lang="en-US" dirty="0" smtClean="0"/>
              <a:t>Useful information on common questions</a:t>
            </a:r>
          </a:p>
          <a:p>
            <a:pPr lvl="1"/>
            <a:r>
              <a:rPr lang="en-US" dirty="0">
                <a:hlinkClick r:id="rId3"/>
              </a:rPr>
              <a:t>http://</a:t>
            </a:r>
            <a:r>
              <a:rPr lang="en-US" dirty="0" smtClean="0">
                <a:hlinkClick r:id="rId3"/>
              </a:rPr>
              <a:t>www.cde.state.co.us/datapipeline/eoycommonfaq</a:t>
            </a:r>
            <a:endParaRPr lang="en-US" dirty="0" smtClean="0"/>
          </a:p>
          <a:p>
            <a:pPr lvl="1"/>
            <a:endParaRPr lang="en-US" dirty="0" smtClean="0"/>
          </a:p>
          <a:p>
            <a:pPr lvl="1"/>
            <a:endParaRPr lang="en-US" dirty="0"/>
          </a:p>
          <a:p>
            <a:endParaRPr lang="en-US" dirty="0"/>
          </a:p>
        </p:txBody>
      </p:sp>
    </p:spTree>
    <p:extLst>
      <p:ext uri="{BB962C8B-B14F-4D97-AF65-F5344CB8AC3E}">
        <p14:creationId xmlns:p14="http://schemas.microsoft.com/office/powerpoint/2010/main" val="934470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Data File Upload</a:t>
            </a:r>
            <a:endParaRPr lang="en-US" sz="2800" dirty="0"/>
          </a:p>
        </p:txBody>
      </p:sp>
      <p:sp>
        <p:nvSpPr>
          <p:cNvPr id="5" name="Content Placeholder 4"/>
          <p:cNvSpPr>
            <a:spLocks noGrp="1"/>
          </p:cNvSpPr>
          <p:nvPr>
            <p:ph idx="1"/>
          </p:nvPr>
        </p:nvSpPr>
        <p:spPr/>
        <p:txBody>
          <a:bodyPr/>
          <a:lstStyle/>
          <a:p>
            <a:endParaRPr lang="en-US"/>
          </a:p>
        </p:txBody>
      </p:sp>
      <p:pic>
        <p:nvPicPr>
          <p:cNvPr id="2" name="Picture 1"/>
          <p:cNvPicPr>
            <a:picLocks noChangeAspect="1"/>
          </p:cNvPicPr>
          <p:nvPr/>
        </p:nvPicPr>
        <p:blipFill>
          <a:blip r:embed="rId3"/>
          <a:stretch>
            <a:fillRect/>
          </a:stretch>
        </p:blipFill>
        <p:spPr>
          <a:xfrm>
            <a:off x="628650" y="1570883"/>
            <a:ext cx="7762875" cy="4476750"/>
          </a:xfrm>
          <a:prstGeom prst="rect">
            <a:avLst/>
          </a:prstGeom>
        </p:spPr>
      </p:pic>
    </p:spTree>
    <p:extLst>
      <p:ext uri="{BB962C8B-B14F-4D97-AF65-F5344CB8AC3E}">
        <p14:creationId xmlns:p14="http://schemas.microsoft.com/office/powerpoint/2010/main" val="1643771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Pipeline Reports: Error Report</a:t>
            </a:r>
            <a:endParaRPr lang="en-US" dirty="0"/>
          </a:p>
        </p:txBody>
      </p:sp>
      <p:sp>
        <p:nvSpPr>
          <p:cNvPr id="2" name="Content Placeholder 1"/>
          <p:cNvSpPr>
            <a:spLocks noGrp="1"/>
          </p:cNvSpPr>
          <p:nvPr>
            <p:ph idx="1"/>
          </p:nvPr>
        </p:nvSpPr>
        <p:spPr/>
        <p:txBody>
          <a:bodyPr>
            <a:normAutofit fontScale="92500" lnSpcReduction="20000"/>
          </a:bodyPr>
          <a:lstStyle/>
          <a:p>
            <a:r>
              <a:rPr lang="en-US" dirty="0" smtClean="0"/>
              <a:t>Review your errors</a:t>
            </a:r>
          </a:p>
          <a:p>
            <a:pPr lvl="1"/>
            <a:r>
              <a:rPr lang="en-US" dirty="0" smtClean="0"/>
              <a:t>View error reports:</a:t>
            </a:r>
          </a:p>
          <a:p>
            <a:pPr lvl="2"/>
            <a:r>
              <a:rPr lang="en-US" dirty="0" smtClean="0"/>
              <a:t>1) Within pipeline -&gt; Pipeline Reports -&gt; Error Report</a:t>
            </a:r>
          </a:p>
          <a:p>
            <a:pPr lvl="3"/>
            <a:r>
              <a:rPr lang="en-US" dirty="0" smtClean="0"/>
              <a:t>Make sure to select a ‘Tag’ option (none for Student End of Year)</a:t>
            </a:r>
          </a:p>
          <a:p>
            <a:pPr lvl="2"/>
            <a:endParaRPr lang="en-US" dirty="0"/>
          </a:p>
          <a:p>
            <a:pPr lvl="2"/>
            <a:endParaRPr lang="en-US" dirty="0" smtClean="0"/>
          </a:p>
          <a:p>
            <a:pPr lvl="2"/>
            <a:endParaRPr lang="en-US" dirty="0"/>
          </a:p>
          <a:p>
            <a:pPr marL="640080" lvl="2" indent="0">
              <a:buNone/>
            </a:pPr>
            <a:endParaRPr lang="en-US" dirty="0"/>
          </a:p>
          <a:p>
            <a:pPr marL="640080" lvl="2" indent="0">
              <a:buNone/>
            </a:pPr>
            <a:endParaRPr lang="en-US" dirty="0" smtClean="0"/>
          </a:p>
          <a:p>
            <a:pPr marL="640080" lvl="2" indent="0">
              <a:buNone/>
            </a:pPr>
            <a:endParaRPr lang="en-US" dirty="0" smtClean="0"/>
          </a:p>
          <a:p>
            <a:pPr lvl="2"/>
            <a:endParaRPr lang="en-US" dirty="0" smtClean="0"/>
          </a:p>
          <a:p>
            <a:pPr lvl="2"/>
            <a:endParaRPr lang="en-US" dirty="0"/>
          </a:p>
          <a:p>
            <a:pPr lvl="2"/>
            <a:endParaRPr lang="en-US" dirty="0" smtClean="0"/>
          </a:p>
          <a:p>
            <a:pPr lvl="2"/>
            <a:endParaRPr lang="en-US" dirty="0" smtClean="0"/>
          </a:p>
          <a:p>
            <a:pPr lvl="2"/>
            <a:r>
              <a:rPr lang="en-US" dirty="0" smtClean="0"/>
              <a:t>2) Within </a:t>
            </a:r>
            <a:r>
              <a:rPr lang="en-US" dirty="0" err="1" smtClean="0"/>
              <a:t>Cognos</a:t>
            </a:r>
            <a:r>
              <a:rPr lang="en-US" dirty="0" smtClean="0"/>
              <a:t> Report -&gt; Student Profile -&gt; Error Detail Reports</a:t>
            </a:r>
          </a:p>
          <a:p>
            <a:pPr marL="640080" lvl="2" indent="0">
              <a:buNone/>
            </a:pPr>
            <a:endParaRPr lang="en-US" dirty="0" smtClean="0"/>
          </a:p>
        </p:txBody>
      </p:sp>
      <p:pic>
        <p:nvPicPr>
          <p:cNvPr id="6" name="Picture 5"/>
          <p:cNvPicPr>
            <a:picLocks noChangeAspect="1"/>
          </p:cNvPicPr>
          <p:nvPr/>
        </p:nvPicPr>
        <p:blipFill>
          <a:blip r:embed="rId2"/>
          <a:stretch>
            <a:fillRect/>
          </a:stretch>
        </p:blipFill>
        <p:spPr>
          <a:xfrm>
            <a:off x="0" y="2680024"/>
            <a:ext cx="9144000" cy="2411693"/>
          </a:xfrm>
          <a:prstGeom prst="rect">
            <a:avLst/>
          </a:prstGeom>
        </p:spPr>
      </p:pic>
      <p:cxnSp>
        <p:nvCxnSpPr>
          <p:cNvPr id="9" name="Straight Arrow Connector 8"/>
          <p:cNvCxnSpPr/>
          <p:nvPr/>
        </p:nvCxnSpPr>
        <p:spPr>
          <a:xfrm flipH="1" flipV="1">
            <a:off x="466725" y="4648200"/>
            <a:ext cx="1190626" cy="753684"/>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20340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Interchange Cognos Reports</a:t>
            </a:r>
            <a:endParaRPr lang="en-US" sz="2800" dirty="0"/>
          </a:p>
        </p:txBody>
      </p:sp>
      <p:pic>
        <p:nvPicPr>
          <p:cNvPr id="6" name="Picture 5"/>
          <p:cNvPicPr>
            <a:picLocks noChangeAspect="1"/>
          </p:cNvPicPr>
          <p:nvPr/>
        </p:nvPicPr>
        <p:blipFill>
          <a:blip r:embed="rId3"/>
          <a:stretch>
            <a:fillRect/>
          </a:stretch>
        </p:blipFill>
        <p:spPr>
          <a:xfrm>
            <a:off x="2157412" y="1754664"/>
            <a:ext cx="4829175" cy="4352925"/>
          </a:xfrm>
          <a:prstGeom prst="rect">
            <a:avLst/>
          </a:prstGeom>
        </p:spPr>
      </p:pic>
    </p:spTree>
    <p:extLst>
      <p:ext uri="{BB962C8B-B14F-4D97-AF65-F5344CB8AC3E}">
        <p14:creationId xmlns:p14="http://schemas.microsoft.com/office/powerpoint/2010/main" val="2801049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a:xfrm>
            <a:off x="685800" y="4395537"/>
            <a:ext cx="7772400" cy="542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44450" indent="0">
              <a:defRPr/>
            </a:pPr>
            <a:r>
              <a:rPr lang="en-US" sz="3600" dirty="0" smtClean="0">
                <a:cs typeface="Times New Roman" pitchFamily="18" charset="0"/>
              </a:rPr>
              <a:t>Common Demographic Errors</a:t>
            </a:r>
            <a:r>
              <a:rPr lang="en-US" dirty="0" smtClean="0">
                <a:cs typeface="Times New Roman" pitchFamily="18" charset="0"/>
              </a:rPr>
              <a:t/>
            </a:r>
            <a:br>
              <a:rPr lang="en-US" dirty="0" smtClean="0">
                <a:cs typeface="Times New Roman" pitchFamily="18" charset="0"/>
              </a:rPr>
            </a:br>
            <a:r>
              <a:rPr lang="en-US" dirty="0">
                <a:cs typeface="Times New Roman" pitchFamily="18" charset="0"/>
              </a:rPr>
              <a:t/>
            </a:r>
            <a:br>
              <a:rPr lang="en-US" dirty="0">
                <a:cs typeface="Times New Roman" pitchFamily="18" charset="0"/>
              </a:rPr>
            </a:br>
            <a:r>
              <a:rPr lang="en-US" altLang="en-US" sz="3600" dirty="0" smtClean="0">
                <a:solidFill>
                  <a:srgbClr val="336699"/>
                </a:solidFill>
                <a:latin typeface="Century Gothic" pitchFamily="34" charset="0"/>
              </a:rPr>
              <a:t/>
            </a:r>
            <a:br>
              <a:rPr lang="en-US" altLang="en-US" sz="3600" dirty="0" smtClean="0">
                <a:solidFill>
                  <a:srgbClr val="336699"/>
                </a:solidFill>
                <a:latin typeface="Century Gothic" pitchFamily="34" charset="0"/>
              </a:rPr>
            </a:br>
            <a:endParaRPr lang="en-US" altLang="en-US" dirty="0" smtClean="0"/>
          </a:p>
        </p:txBody>
      </p:sp>
    </p:spTree>
    <p:extLst>
      <p:ext uri="{BB962C8B-B14F-4D97-AF65-F5344CB8AC3E}">
        <p14:creationId xmlns:p14="http://schemas.microsoft.com/office/powerpoint/2010/main" val="2776525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an English Learner?</a:t>
            </a:r>
            <a:endParaRPr lang="en-US" dirty="0"/>
          </a:p>
        </p:txBody>
      </p:sp>
      <p:sp>
        <p:nvSpPr>
          <p:cNvPr id="3" name="Content Placeholder 2"/>
          <p:cNvSpPr>
            <a:spLocks noGrp="1"/>
          </p:cNvSpPr>
          <p:nvPr>
            <p:ph idx="1"/>
          </p:nvPr>
        </p:nvSpPr>
        <p:spPr>
          <a:xfrm>
            <a:off x="197963" y="1272619"/>
            <a:ext cx="8317387" cy="4983801"/>
          </a:xfrm>
        </p:spPr>
        <p:txBody>
          <a:bodyPr/>
          <a:lstStyle/>
          <a:p>
            <a:r>
              <a:rPr lang="en-US" sz="2000" b="1" dirty="0"/>
              <a:t>Language </a:t>
            </a:r>
            <a:r>
              <a:rPr lang="en-US" sz="2000" b="1" dirty="0" smtClean="0"/>
              <a:t>Proficiency – </a:t>
            </a:r>
            <a:r>
              <a:rPr lang="en-US" sz="2000" dirty="0"/>
              <a:t>A student's English language proficiency is described by his or her ability to speak, listen, read, and write in English.  </a:t>
            </a:r>
            <a:endParaRPr lang="en-US" sz="2000" dirty="0" smtClean="0"/>
          </a:p>
          <a:p>
            <a:r>
              <a:rPr lang="en-US" sz="2000" dirty="0" smtClean="0"/>
              <a:t>English </a:t>
            </a:r>
            <a:r>
              <a:rPr lang="en-US" sz="2000" dirty="0"/>
              <a:t>Learners (EL</a:t>
            </a:r>
            <a:r>
              <a:rPr lang="en-US" sz="2000" dirty="0" smtClean="0"/>
              <a:t>):</a:t>
            </a:r>
            <a:br>
              <a:rPr lang="en-US" sz="2000" dirty="0" smtClean="0"/>
            </a:br>
            <a:r>
              <a:rPr lang="en-US" sz="2000" dirty="0" smtClean="0"/>
              <a:t>(1) </a:t>
            </a:r>
            <a:r>
              <a:rPr lang="en-US" sz="2000" b="1" dirty="0" smtClean="0"/>
              <a:t>NEP </a:t>
            </a:r>
            <a:r>
              <a:rPr lang="en-US" sz="2000" i="1" dirty="0" smtClean="0"/>
              <a:t>Non-English Proficient</a:t>
            </a:r>
            <a:r>
              <a:rPr lang="en-US" sz="2000" b="1" dirty="0" smtClean="0"/>
              <a:t/>
            </a:r>
            <a:br>
              <a:rPr lang="en-US" sz="2000" b="1" dirty="0" smtClean="0"/>
            </a:br>
            <a:r>
              <a:rPr lang="en-US" sz="2000" b="1" dirty="0" smtClean="0"/>
              <a:t>(</a:t>
            </a:r>
            <a:r>
              <a:rPr lang="en-US" sz="2000" dirty="0" smtClean="0"/>
              <a:t>2) </a:t>
            </a:r>
            <a:r>
              <a:rPr lang="en-US" sz="2000" b="1" dirty="0" smtClean="0"/>
              <a:t>LEP </a:t>
            </a:r>
            <a:r>
              <a:rPr lang="en-US" sz="2000" i="1" dirty="0" smtClean="0"/>
              <a:t>Limited </a:t>
            </a:r>
            <a:r>
              <a:rPr lang="en-US" sz="2000" i="1" dirty="0"/>
              <a:t>English </a:t>
            </a:r>
            <a:r>
              <a:rPr lang="en-US" sz="2000" i="1" dirty="0" smtClean="0"/>
              <a:t>Proficient</a:t>
            </a:r>
            <a:br>
              <a:rPr lang="en-US" sz="2000" i="1" dirty="0" smtClean="0"/>
            </a:br>
            <a:r>
              <a:rPr lang="en-US" sz="2000" b="1" dirty="0" smtClean="0"/>
              <a:t>(</a:t>
            </a:r>
            <a:r>
              <a:rPr lang="en-US" sz="2000" dirty="0" smtClean="0"/>
              <a:t>6) </a:t>
            </a:r>
            <a:r>
              <a:rPr lang="en-US" sz="2000" b="1" dirty="0" smtClean="0"/>
              <a:t>FEP </a:t>
            </a:r>
            <a:r>
              <a:rPr lang="en-US" sz="2000" i="1" dirty="0" smtClean="0"/>
              <a:t>Fluent English Proficient </a:t>
            </a:r>
            <a:r>
              <a:rPr lang="en-US" sz="2000" b="1" dirty="0" smtClean="0"/>
              <a:t>Monitor </a:t>
            </a:r>
            <a:r>
              <a:rPr lang="en-US" sz="2000" b="1" dirty="0"/>
              <a:t>Year </a:t>
            </a:r>
            <a:r>
              <a:rPr lang="en-US" sz="2000" b="1" dirty="0" smtClean="0"/>
              <a:t>1</a:t>
            </a:r>
            <a:br>
              <a:rPr lang="en-US" sz="2000" b="1" dirty="0" smtClean="0"/>
            </a:br>
            <a:r>
              <a:rPr lang="en-US" sz="2000" dirty="0" smtClean="0"/>
              <a:t>(7) </a:t>
            </a:r>
            <a:r>
              <a:rPr lang="en-US" sz="2000" b="1" dirty="0" smtClean="0"/>
              <a:t>FEP </a:t>
            </a:r>
            <a:r>
              <a:rPr lang="en-US" sz="2000" i="1" dirty="0"/>
              <a:t>Fluent English Proficient </a:t>
            </a:r>
            <a:r>
              <a:rPr lang="en-US" sz="2000" b="1" dirty="0" smtClean="0"/>
              <a:t>Monitor </a:t>
            </a:r>
            <a:r>
              <a:rPr lang="en-US" sz="2000" b="1" dirty="0"/>
              <a:t>Year </a:t>
            </a:r>
            <a:r>
              <a:rPr lang="en-US" sz="2000" b="1" dirty="0" smtClean="0"/>
              <a:t>2</a:t>
            </a:r>
            <a:br>
              <a:rPr lang="en-US" sz="2000" b="1" dirty="0" smtClean="0"/>
            </a:br>
            <a:r>
              <a:rPr lang="en-US" sz="2000" dirty="0" smtClean="0"/>
              <a:t>(8) </a:t>
            </a:r>
            <a:r>
              <a:rPr lang="en-US" sz="2000" b="1" dirty="0" smtClean="0"/>
              <a:t>FEP </a:t>
            </a:r>
            <a:r>
              <a:rPr lang="en-US" sz="2000" i="1" dirty="0"/>
              <a:t>Fluent English Proficient </a:t>
            </a:r>
            <a:r>
              <a:rPr lang="en-US" sz="2000" b="1" dirty="0" smtClean="0"/>
              <a:t>Exited </a:t>
            </a:r>
            <a:r>
              <a:rPr lang="en-US" sz="2000" b="1" dirty="0"/>
              <a:t>Year </a:t>
            </a:r>
            <a:r>
              <a:rPr lang="en-US" sz="2000" b="1" dirty="0" smtClean="0"/>
              <a:t>1</a:t>
            </a:r>
            <a:br>
              <a:rPr lang="en-US" sz="2000" b="1" dirty="0" smtClean="0"/>
            </a:br>
            <a:r>
              <a:rPr lang="en-US" sz="2000" dirty="0" smtClean="0"/>
              <a:t>(9) </a:t>
            </a:r>
            <a:r>
              <a:rPr lang="en-US" sz="2000" b="1" dirty="0" smtClean="0"/>
              <a:t>FEP </a:t>
            </a:r>
            <a:r>
              <a:rPr lang="en-US" sz="2000" i="1" dirty="0"/>
              <a:t>Fluent English Proficient </a:t>
            </a:r>
            <a:r>
              <a:rPr lang="en-US" sz="2000" b="1" dirty="0" smtClean="0"/>
              <a:t>Exited </a:t>
            </a:r>
            <a:r>
              <a:rPr lang="en-US" sz="2000" b="1" dirty="0"/>
              <a:t>Year 2 </a:t>
            </a:r>
            <a:r>
              <a:rPr lang="en-US" sz="2000" b="1" dirty="0" smtClean="0"/>
              <a:t> </a:t>
            </a:r>
          </a:p>
          <a:p>
            <a:r>
              <a:rPr lang="en-US" sz="2000" dirty="0"/>
              <a:t>N</a:t>
            </a:r>
            <a:r>
              <a:rPr lang="en-US" sz="2000" dirty="0" smtClean="0"/>
              <a:t>on-EL </a:t>
            </a:r>
            <a:r>
              <a:rPr lang="en-US" sz="2000" dirty="0"/>
              <a:t>students must be coded as </a:t>
            </a:r>
            <a:r>
              <a:rPr lang="en-US" sz="2000" dirty="0" smtClean="0"/>
              <a:t>(0) </a:t>
            </a:r>
            <a:r>
              <a:rPr lang="en-US" sz="2000" b="1" dirty="0" smtClean="0"/>
              <a:t>NA</a:t>
            </a:r>
            <a:r>
              <a:rPr lang="en-US" sz="2000" dirty="0" smtClean="0"/>
              <a:t> </a:t>
            </a:r>
            <a:r>
              <a:rPr lang="en-US" sz="2000" dirty="0"/>
              <a:t>or </a:t>
            </a:r>
            <a:r>
              <a:rPr lang="en-US" sz="2000" dirty="0" smtClean="0"/>
              <a:t>(4) </a:t>
            </a:r>
            <a:r>
              <a:rPr lang="en-US" sz="2000" b="1" dirty="0" smtClean="0"/>
              <a:t>PHOLTE</a:t>
            </a:r>
            <a:r>
              <a:rPr lang="en-US" sz="2000" dirty="0" smtClean="0"/>
              <a:t> </a:t>
            </a:r>
            <a:r>
              <a:rPr lang="en-US" sz="2000" i="1" dirty="0"/>
              <a:t>Primary or Home Language Other Than English</a:t>
            </a:r>
            <a:r>
              <a:rPr lang="en-US" sz="2000" dirty="0" smtClean="0"/>
              <a:t> </a:t>
            </a:r>
          </a:p>
          <a:p>
            <a:r>
              <a:rPr lang="en-US" sz="2000" dirty="0" smtClean="0"/>
              <a:t>Former </a:t>
            </a:r>
            <a:r>
              <a:rPr lang="en-US" sz="2000" dirty="0"/>
              <a:t>English Learners are coded </a:t>
            </a:r>
            <a:r>
              <a:rPr lang="en-US" sz="2000" dirty="0" smtClean="0"/>
              <a:t>as (5) </a:t>
            </a:r>
            <a:r>
              <a:rPr lang="en-US" sz="2000" b="1" dirty="0"/>
              <a:t>FELL- Former </a:t>
            </a:r>
            <a:r>
              <a:rPr lang="en-US" sz="2000" b="1" dirty="0" smtClean="0"/>
              <a:t>EL</a:t>
            </a:r>
            <a:r>
              <a:rPr lang="en-US" sz="2000" dirty="0" smtClean="0"/>
              <a:t> </a:t>
            </a:r>
            <a:endParaRPr lang="en-US" sz="2000" dirty="0"/>
          </a:p>
        </p:txBody>
      </p:sp>
    </p:spTree>
    <p:extLst>
      <p:ext uri="{BB962C8B-B14F-4D97-AF65-F5344CB8AC3E}">
        <p14:creationId xmlns:p14="http://schemas.microsoft.com/office/powerpoint/2010/main" val="4042056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a:xfrm>
            <a:off x="685800" y="3221665"/>
            <a:ext cx="7772400" cy="12280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4450" indent="0">
              <a:defRPr/>
            </a:pPr>
            <a:r>
              <a:rPr lang="en-US" altLang="en-US" sz="3600" dirty="0" smtClean="0">
                <a:solidFill>
                  <a:srgbClr val="336699"/>
                </a:solidFill>
                <a:latin typeface="Century Gothic" pitchFamily="34" charset="0"/>
              </a:rPr>
              <a:t/>
            </a:r>
            <a:br>
              <a:rPr lang="en-US" altLang="en-US" sz="3600" dirty="0" smtClean="0">
                <a:solidFill>
                  <a:srgbClr val="336699"/>
                </a:solidFill>
                <a:latin typeface="Century Gothic" pitchFamily="34" charset="0"/>
              </a:rPr>
            </a:br>
            <a:endParaRPr lang="en-US" altLang="en-US" dirty="0" smtClean="0"/>
          </a:p>
        </p:txBody>
      </p:sp>
      <p:sp>
        <p:nvSpPr>
          <p:cNvPr id="2" name="Rectangle 1"/>
          <p:cNvSpPr/>
          <p:nvPr/>
        </p:nvSpPr>
        <p:spPr>
          <a:xfrm>
            <a:off x="367646" y="150830"/>
            <a:ext cx="7739405" cy="6370975"/>
          </a:xfrm>
          <a:prstGeom prst="rect">
            <a:avLst/>
          </a:prstGeom>
        </p:spPr>
        <p:txBody>
          <a:bodyPr wrap="square">
            <a:spAutoFit/>
          </a:bodyPr>
          <a:lstStyle/>
          <a:p>
            <a:pPr lvl="1">
              <a:defRPr/>
            </a:pPr>
            <a:r>
              <a:rPr lang="en-US" sz="2400" dirty="0">
                <a:solidFill>
                  <a:schemeClr val="bg1"/>
                </a:solidFill>
              </a:rPr>
              <a:t>Collection Summary</a:t>
            </a:r>
          </a:p>
          <a:p>
            <a:pPr lvl="1">
              <a:defRPr/>
            </a:pPr>
            <a:r>
              <a:rPr lang="en-US" sz="2400" dirty="0">
                <a:solidFill>
                  <a:schemeClr val="bg1"/>
                </a:solidFill>
              </a:rPr>
              <a:t>Collection Schedule</a:t>
            </a:r>
          </a:p>
          <a:p>
            <a:pPr lvl="1">
              <a:defRPr/>
            </a:pPr>
            <a:r>
              <a:rPr lang="en-US" sz="2400" dirty="0">
                <a:solidFill>
                  <a:schemeClr val="bg1"/>
                </a:solidFill>
              </a:rPr>
              <a:t>Regular </a:t>
            </a:r>
            <a:r>
              <a:rPr lang="en-US" sz="2400" dirty="0" smtClean="0">
                <a:solidFill>
                  <a:schemeClr val="bg1"/>
                </a:solidFill>
              </a:rPr>
              <a:t>Process Phase</a:t>
            </a:r>
            <a:endParaRPr lang="en-US" sz="2400" dirty="0">
              <a:solidFill>
                <a:schemeClr val="bg1"/>
              </a:solidFill>
            </a:endParaRPr>
          </a:p>
          <a:p>
            <a:pPr lvl="2">
              <a:defRPr/>
            </a:pPr>
            <a:r>
              <a:rPr lang="en-US" sz="2400" dirty="0">
                <a:solidFill>
                  <a:schemeClr val="bg1"/>
                </a:solidFill>
              </a:rPr>
              <a:t>Interchange Uploads</a:t>
            </a:r>
          </a:p>
          <a:p>
            <a:pPr lvl="2">
              <a:defRPr/>
            </a:pPr>
            <a:r>
              <a:rPr lang="en-US" sz="2400" dirty="0">
                <a:solidFill>
                  <a:schemeClr val="bg1"/>
                </a:solidFill>
              </a:rPr>
              <a:t>Interchange Errors</a:t>
            </a:r>
          </a:p>
          <a:p>
            <a:pPr lvl="2">
              <a:defRPr/>
            </a:pPr>
            <a:r>
              <a:rPr lang="en-US" sz="2400" dirty="0">
                <a:solidFill>
                  <a:schemeClr val="bg1"/>
                </a:solidFill>
              </a:rPr>
              <a:t>Exceptions</a:t>
            </a:r>
          </a:p>
          <a:p>
            <a:pPr lvl="2">
              <a:defRPr/>
            </a:pPr>
            <a:r>
              <a:rPr lang="en-US" sz="2400" dirty="0">
                <a:solidFill>
                  <a:schemeClr val="bg1"/>
                </a:solidFill>
              </a:rPr>
              <a:t>Snapshot</a:t>
            </a:r>
          </a:p>
          <a:p>
            <a:pPr lvl="2">
              <a:defRPr/>
            </a:pPr>
            <a:r>
              <a:rPr lang="en-US" sz="2400" dirty="0">
                <a:solidFill>
                  <a:schemeClr val="bg1"/>
                </a:solidFill>
              </a:rPr>
              <a:t>Snapshot Errors</a:t>
            </a:r>
          </a:p>
          <a:p>
            <a:pPr lvl="2">
              <a:defRPr/>
            </a:pPr>
            <a:r>
              <a:rPr lang="en-US" sz="2400" dirty="0">
                <a:solidFill>
                  <a:schemeClr val="bg1"/>
                </a:solidFill>
              </a:rPr>
              <a:t>Submission</a:t>
            </a:r>
          </a:p>
          <a:p>
            <a:pPr lvl="1">
              <a:defRPr/>
            </a:pPr>
            <a:r>
              <a:rPr lang="en-US" sz="2400" dirty="0">
                <a:solidFill>
                  <a:schemeClr val="bg1"/>
                </a:solidFill>
              </a:rPr>
              <a:t>Cross LEA Validation Phase</a:t>
            </a:r>
          </a:p>
          <a:p>
            <a:pPr lvl="2">
              <a:defRPr/>
            </a:pPr>
            <a:r>
              <a:rPr lang="en-US" sz="2400" dirty="0">
                <a:solidFill>
                  <a:schemeClr val="bg1"/>
                </a:solidFill>
              </a:rPr>
              <a:t>Adjustments</a:t>
            </a:r>
          </a:p>
          <a:p>
            <a:pPr lvl="1">
              <a:defRPr/>
            </a:pPr>
            <a:r>
              <a:rPr lang="en-US" sz="2400" dirty="0">
                <a:solidFill>
                  <a:schemeClr val="bg1"/>
                </a:solidFill>
              </a:rPr>
              <a:t>Post-Cross LEA Validation Phase</a:t>
            </a:r>
          </a:p>
          <a:p>
            <a:pPr lvl="2">
              <a:defRPr/>
            </a:pPr>
            <a:r>
              <a:rPr lang="en-US" sz="2400" dirty="0">
                <a:solidFill>
                  <a:schemeClr val="bg1"/>
                </a:solidFill>
              </a:rPr>
              <a:t>Adequate Documentation</a:t>
            </a:r>
          </a:p>
          <a:p>
            <a:pPr lvl="1">
              <a:defRPr/>
            </a:pPr>
            <a:r>
              <a:rPr lang="en-US" sz="2400" dirty="0">
                <a:solidFill>
                  <a:schemeClr val="bg1"/>
                </a:solidFill>
              </a:rPr>
              <a:t>Reminders for the 2018-2019 Collection</a:t>
            </a:r>
          </a:p>
          <a:p>
            <a:pPr lvl="1">
              <a:defRPr/>
            </a:pPr>
            <a:r>
              <a:rPr lang="en-US" sz="2400" dirty="0">
                <a:solidFill>
                  <a:schemeClr val="bg1"/>
                </a:solidFill>
              </a:rPr>
              <a:t>Rates and </a:t>
            </a:r>
            <a:r>
              <a:rPr lang="en-US" sz="2400" dirty="0" smtClean="0">
                <a:solidFill>
                  <a:schemeClr val="bg1"/>
                </a:solidFill>
              </a:rPr>
              <a:t>Reports</a:t>
            </a:r>
          </a:p>
          <a:p>
            <a:pPr lvl="1">
              <a:defRPr/>
            </a:pPr>
            <a:r>
              <a:rPr lang="en-US" sz="2400" dirty="0" smtClean="0">
                <a:solidFill>
                  <a:schemeClr val="bg1"/>
                </a:solidFill>
              </a:rPr>
              <a:t>Glossary</a:t>
            </a:r>
          </a:p>
          <a:p>
            <a:pPr lvl="1">
              <a:defRPr/>
            </a:pPr>
            <a:r>
              <a:rPr lang="en-US" sz="2400" dirty="0" smtClean="0">
                <a:solidFill>
                  <a:schemeClr val="bg1"/>
                </a:solidFill>
              </a:rPr>
              <a:t>Contact Information</a:t>
            </a:r>
            <a:endParaRPr lang="en-US" sz="2400" dirty="0">
              <a:solidFill>
                <a:schemeClr val="bg1"/>
              </a:solidFill>
            </a:endParaRPr>
          </a:p>
        </p:txBody>
      </p:sp>
    </p:spTree>
    <p:extLst>
      <p:ext uri="{BB962C8B-B14F-4D97-AF65-F5344CB8AC3E}">
        <p14:creationId xmlns:p14="http://schemas.microsoft.com/office/powerpoint/2010/main" val="3394088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3200" dirty="0" smtClean="0">
                <a:cs typeface="Times New Roman" pitchFamily="18" charset="0"/>
              </a:rPr>
              <a:t>Edits For ELL</a:t>
            </a:r>
            <a:endParaRPr lang="en-US" altLang="en-US" sz="3200" dirty="0" smtClean="0"/>
          </a:p>
        </p:txBody>
      </p:sp>
      <p:sp>
        <p:nvSpPr>
          <p:cNvPr id="2" name="Content Placeholder 1"/>
          <p:cNvSpPr>
            <a:spLocks noGrp="1"/>
          </p:cNvSpPr>
          <p:nvPr>
            <p:ph idx="1"/>
          </p:nvPr>
        </p:nvSpPr>
        <p:spPr>
          <a:xfrm>
            <a:off x="514350" y="1647855"/>
            <a:ext cx="7886700" cy="4351338"/>
          </a:xfrm>
        </p:spPr>
        <p:txBody>
          <a:bodyPr/>
          <a:lstStyle/>
          <a:p>
            <a:pPr lvl="1" fontAlgn="base">
              <a:spcBef>
                <a:spcPct val="0"/>
              </a:spcBef>
              <a:spcAft>
                <a:spcPct val="0"/>
              </a:spcAft>
            </a:pPr>
            <a:r>
              <a:rPr lang="en-US" altLang="en-US" dirty="0">
                <a:solidFill>
                  <a:srgbClr val="000000"/>
                </a:solidFill>
              </a:rPr>
              <a:t>The goal of EOY is to collect whether or not a student has received ELL services throughout the year, not just the status at the end of the year.  </a:t>
            </a:r>
            <a:endParaRPr lang="en-US" altLang="en-US" dirty="0" smtClean="0">
              <a:solidFill>
                <a:srgbClr val="000000"/>
              </a:solidFill>
            </a:endParaRPr>
          </a:p>
          <a:p>
            <a:pPr lvl="2" fontAlgn="base">
              <a:spcBef>
                <a:spcPct val="0"/>
              </a:spcBef>
              <a:spcAft>
                <a:spcPct val="0"/>
              </a:spcAft>
            </a:pPr>
            <a:r>
              <a:rPr lang="en-US" altLang="en-US" dirty="0" smtClean="0">
                <a:solidFill>
                  <a:srgbClr val="000000"/>
                </a:solidFill>
              </a:rPr>
              <a:t>There are a large number of EL edits to ensure accurate coding. Hopefully you have already cleared most edits earlier in the year. </a:t>
            </a:r>
          </a:p>
          <a:p>
            <a:pPr lvl="2" fontAlgn="base">
              <a:spcBef>
                <a:spcPct val="0"/>
              </a:spcBef>
              <a:spcAft>
                <a:spcPct val="0"/>
              </a:spcAft>
            </a:pPr>
            <a:r>
              <a:rPr lang="en-US" altLang="en-US" dirty="0" smtClean="0">
                <a:solidFill>
                  <a:srgbClr val="000000"/>
                </a:solidFill>
              </a:rPr>
              <a:t>Warning SP470 will trigger if a student goes from being an English Learner (EL) in October to </a:t>
            </a:r>
            <a:r>
              <a:rPr lang="en-US" altLang="en-US" dirty="0">
                <a:solidFill>
                  <a:srgbClr val="000000"/>
                </a:solidFill>
              </a:rPr>
              <a:t>N</a:t>
            </a:r>
            <a:r>
              <a:rPr lang="en-US" altLang="en-US" dirty="0" smtClean="0">
                <a:solidFill>
                  <a:srgbClr val="000000"/>
                </a:solidFill>
              </a:rPr>
              <a:t>ot EL in End of Year</a:t>
            </a:r>
          </a:p>
          <a:p>
            <a:pPr lvl="2" fontAlgn="base">
              <a:spcBef>
                <a:spcPct val="0"/>
              </a:spcBef>
              <a:spcAft>
                <a:spcPct val="0"/>
              </a:spcAft>
            </a:pPr>
            <a:endParaRPr lang="en-US" altLang="en-US" dirty="0">
              <a:solidFill>
                <a:srgbClr val="000000"/>
              </a:solidFill>
            </a:endParaRPr>
          </a:p>
          <a:p>
            <a:pPr lvl="1" fontAlgn="base">
              <a:spcBef>
                <a:spcPct val="0"/>
              </a:spcBef>
              <a:spcAft>
                <a:spcPct val="0"/>
              </a:spcAft>
            </a:pPr>
            <a:r>
              <a:rPr lang="en-US" altLang="en-US" dirty="0">
                <a:solidFill>
                  <a:srgbClr val="000000"/>
                </a:solidFill>
              </a:rPr>
              <a:t>ELL Status must be </a:t>
            </a:r>
            <a:r>
              <a:rPr lang="en-US" altLang="en-US" dirty="0" smtClean="0">
                <a:solidFill>
                  <a:srgbClr val="000000"/>
                </a:solidFill>
              </a:rPr>
              <a:t>1 (</a:t>
            </a:r>
            <a:r>
              <a:rPr lang="en-US" altLang="en-US" dirty="0">
                <a:solidFill>
                  <a:srgbClr val="000000"/>
                </a:solidFill>
              </a:rPr>
              <a:t>Yes) if it was also </a:t>
            </a:r>
            <a:r>
              <a:rPr lang="en-US" altLang="en-US" dirty="0" smtClean="0">
                <a:solidFill>
                  <a:srgbClr val="000000"/>
                </a:solidFill>
              </a:rPr>
              <a:t>1 (</a:t>
            </a:r>
            <a:r>
              <a:rPr lang="en-US" altLang="en-US" dirty="0">
                <a:solidFill>
                  <a:srgbClr val="000000"/>
                </a:solidFill>
              </a:rPr>
              <a:t>Yes) in Student October for the current year. </a:t>
            </a:r>
          </a:p>
          <a:p>
            <a:pPr lvl="1" fontAlgn="base">
              <a:spcBef>
                <a:spcPct val="0"/>
              </a:spcBef>
              <a:spcAft>
                <a:spcPct val="0"/>
              </a:spcAft>
            </a:pPr>
            <a:endParaRPr lang="en-US" altLang="en-US" dirty="0">
              <a:solidFill>
                <a:srgbClr val="000000"/>
              </a:solidFill>
            </a:endParaRPr>
          </a:p>
          <a:p>
            <a:pPr lvl="1" fontAlgn="base">
              <a:spcBef>
                <a:spcPct val="0"/>
              </a:spcBef>
              <a:spcAft>
                <a:spcPct val="0"/>
              </a:spcAft>
            </a:pPr>
            <a:r>
              <a:rPr lang="en-US" altLang="en-US" dirty="0">
                <a:solidFill>
                  <a:srgbClr val="000000"/>
                </a:solidFill>
              </a:rPr>
              <a:t>Properly coding the students receiving languages services through your district can impact the funding your district receives.</a:t>
            </a:r>
          </a:p>
          <a:p>
            <a:endParaRPr lang="en-US" dirty="0"/>
          </a:p>
        </p:txBody>
      </p:sp>
    </p:spTree>
    <p:extLst>
      <p:ext uri="{BB962C8B-B14F-4D97-AF65-F5344CB8AC3E}">
        <p14:creationId xmlns:p14="http://schemas.microsoft.com/office/powerpoint/2010/main" val="3402964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a:xfrm>
            <a:off x="0" y="2765039"/>
            <a:ext cx="9134573" cy="238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4450" indent="0">
              <a:defRPr/>
            </a:pPr>
            <a:r>
              <a:rPr lang="en-US" sz="3600" dirty="0" smtClean="0">
                <a:cs typeface="Times New Roman" pitchFamily="18" charset="0"/>
              </a:rPr>
              <a:t>Common School Association Errors</a:t>
            </a:r>
            <a:r>
              <a:rPr lang="en-US" dirty="0" smtClean="0">
                <a:cs typeface="Times New Roman" pitchFamily="18" charset="0"/>
              </a:rPr>
              <a:t/>
            </a:r>
            <a:br>
              <a:rPr lang="en-US" dirty="0" smtClean="0">
                <a:cs typeface="Times New Roman" pitchFamily="18" charset="0"/>
              </a:rPr>
            </a:br>
            <a:r>
              <a:rPr lang="en-US" dirty="0">
                <a:cs typeface="Times New Roman" pitchFamily="18" charset="0"/>
              </a:rPr>
              <a:t/>
            </a:r>
            <a:br>
              <a:rPr lang="en-US" dirty="0">
                <a:cs typeface="Times New Roman" pitchFamily="18" charset="0"/>
              </a:rPr>
            </a:br>
            <a:r>
              <a:rPr lang="en-US" altLang="en-US" sz="3600" dirty="0" smtClean="0">
                <a:solidFill>
                  <a:srgbClr val="336699"/>
                </a:solidFill>
                <a:latin typeface="Century Gothic" pitchFamily="34" charset="0"/>
              </a:rPr>
              <a:t/>
            </a:r>
            <a:br>
              <a:rPr lang="en-US" altLang="en-US" sz="3600" dirty="0" smtClean="0">
                <a:solidFill>
                  <a:srgbClr val="336699"/>
                </a:solidFill>
                <a:latin typeface="Century Gothic" pitchFamily="34" charset="0"/>
              </a:rPr>
            </a:br>
            <a:endParaRPr lang="en-US" altLang="en-US" dirty="0" smtClean="0"/>
          </a:p>
        </p:txBody>
      </p:sp>
    </p:spTree>
    <p:extLst>
      <p:ext uri="{BB962C8B-B14F-4D97-AF65-F5344CB8AC3E}">
        <p14:creationId xmlns:p14="http://schemas.microsoft.com/office/powerpoint/2010/main" val="3430167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3200" b="1" dirty="0" smtClean="0"/>
              <a:t>Key Terms</a:t>
            </a:r>
            <a:endParaRPr lang="en-US" altLang="en-US" sz="2800" b="1" dirty="0" smtClean="0"/>
          </a:p>
        </p:txBody>
      </p:sp>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000" b="1" dirty="0" smtClean="0">
                <a:solidFill>
                  <a:srgbClr val="000000"/>
                </a:solidFill>
              </a:rPr>
              <a:t>Date First Enrolled in the United States -</a:t>
            </a:r>
          </a:p>
          <a:p>
            <a:pPr lvl="1"/>
            <a:endParaRPr lang="en-US" dirty="0" smtClean="0"/>
          </a:p>
          <a:p>
            <a:pPr lvl="1"/>
            <a:r>
              <a:rPr lang="en-US" dirty="0" smtClean="0"/>
              <a:t>Districts </a:t>
            </a:r>
            <a:r>
              <a:rPr lang="en-US" dirty="0"/>
              <a:t>may zero-fill this field and CDE will calculate the date of first enrollment based upon the date a student first had an entry date in a CDE student interchange data collection. </a:t>
            </a:r>
            <a:endParaRPr lang="en-US" dirty="0" smtClean="0"/>
          </a:p>
          <a:p>
            <a:pPr lvl="1"/>
            <a:r>
              <a:rPr lang="en-US" dirty="0"/>
              <a:t>Student’s date of first enrollment will be calculated based on the earliest entry date in the grades kindergarten and greater. </a:t>
            </a:r>
          </a:p>
          <a:p>
            <a:pPr lvl="1"/>
            <a:r>
              <a:rPr lang="en-US" dirty="0" smtClean="0"/>
              <a:t>If </a:t>
            </a:r>
            <a:r>
              <a:rPr lang="en-US" dirty="0"/>
              <a:t>a date has been entered for a </a:t>
            </a:r>
            <a:r>
              <a:rPr lang="en-US" dirty="0" smtClean="0"/>
              <a:t>student, </a:t>
            </a:r>
            <a:r>
              <a:rPr lang="en-US" dirty="0"/>
              <a:t>CDE will not override that field with a calculated value, though the entered value may not be more recent than the date CDE calculates. </a:t>
            </a:r>
            <a:endParaRPr lang="en-US" dirty="0" smtClean="0"/>
          </a:p>
          <a:p>
            <a:pPr lvl="1"/>
            <a:endParaRPr lang="en-US" dirty="0" smtClean="0"/>
          </a:p>
        </p:txBody>
      </p:sp>
    </p:spTree>
    <p:extLst>
      <p:ext uri="{BB962C8B-B14F-4D97-AF65-F5344CB8AC3E}">
        <p14:creationId xmlns:p14="http://schemas.microsoft.com/office/powerpoint/2010/main" val="15083452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3200" b="1" dirty="0" smtClean="0"/>
              <a:t>Key Terms</a:t>
            </a:r>
            <a:endParaRPr lang="en-US" altLang="en-US" sz="2800" b="1" dirty="0" smtClean="0"/>
          </a:p>
        </p:txBody>
      </p:sp>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dirty="0" smtClean="0">
                <a:solidFill>
                  <a:srgbClr val="000000"/>
                </a:solidFill>
              </a:rPr>
              <a:t>Common Questions</a:t>
            </a:r>
          </a:p>
          <a:p>
            <a:pPr lvl="1"/>
            <a:r>
              <a:rPr lang="en-US" dirty="0" smtClean="0"/>
              <a:t>Students </a:t>
            </a:r>
            <a:r>
              <a:rPr lang="en-US" dirty="0"/>
              <a:t>with an entry type of 14 (Entry from another state) as their earliest entry in their educational history may not have this field zero-filled. </a:t>
            </a:r>
            <a:endParaRPr lang="en-US" dirty="0" smtClean="0"/>
          </a:p>
          <a:p>
            <a:pPr lvl="1"/>
            <a:r>
              <a:rPr lang="en-US" dirty="0" smtClean="0"/>
              <a:t>Schools </a:t>
            </a:r>
            <a:r>
              <a:rPr lang="en-US" dirty="0"/>
              <a:t>on US military bases count as US schools </a:t>
            </a:r>
            <a:endParaRPr lang="en-US" dirty="0" smtClean="0"/>
          </a:p>
          <a:p>
            <a:pPr lvl="1"/>
            <a:r>
              <a:rPr lang="en-US" dirty="0" smtClean="0"/>
              <a:t>Home </a:t>
            </a:r>
            <a:r>
              <a:rPr lang="en-US" dirty="0"/>
              <a:t>School does not count as a “public or non-public school.” </a:t>
            </a:r>
            <a:endParaRPr lang="en-US" dirty="0" smtClean="0"/>
          </a:p>
          <a:p>
            <a:pPr lvl="1"/>
            <a:r>
              <a:rPr lang="en-US" dirty="0" smtClean="0"/>
              <a:t>Students </a:t>
            </a:r>
            <a:r>
              <a:rPr lang="en-US" dirty="0"/>
              <a:t>with an entry code of 05 (Entry from another country) and 16 (Entry from homeschool) will generate a warning asking a district to confirm the Date of First Enrollment. </a:t>
            </a:r>
            <a:endParaRPr lang="en-US" dirty="0" smtClean="0"/>
          </a:p>
          <a:p>
            <a:pPr lvl="1"/>
            <a:r>
              <a:rPr lang="en-US" dirty="0" smtClean="0"/>
              <a:t>Student’s </a:t>
            </a:r>
            <a:r>
              <a:rPr lang="en-US" dirty="0"/>
              <a:t>date of first enrollment will be calculated based on entry type and date in the grades kindergarten and greater. </a:t>
            </a:r>
            <a:endParaRPr lang="en-US" altLang="en-US" dirty="0"/>
          </a:p>
        </p:txBody>
      </p:sp>
    </p:spTree>
    <p:extLst>
      <p:ext uri="{BB962C8B-B14F-4D97-AF65-F5344CB8AC3E}">
        <p14:creationId xmlns:p14="http://schemas.microsoft.com/office/powerpoint/2010/main" val="1974649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950878898"/>
              </p:ext>
            </p:extLst>
          </p:nvPr>
        </p:nvGraphicFramePr>
        <p:xfrm>
          <a:off x="585470" y="1219200"/>
          <a:ext cx="7886700" cy="5273040"/>
        </p:xfrm>
        <a:graphic>
          <a:graphicData uri="http://schemas.openxmlformats.org/drawingml/2006/table">
            <a:tbl>
              <a:tblPr firstRow="1" bandRow="1">
                <a:tableStyleId>{93296810-A885-4BE3-A3E7-6D5BEEA58F35}</a:tableStyleId>
              </a:tblPr>
              <a:tblGrid>
                <a:gridCol w="566281"/>
                <a:gridCol w="2703354"/>
                <a:gridCol w="1168400"/>
                <a:gridCol w="3448665"/>
              </a:tblGrid>
              <a:tr h="521208">
                <a:tc>
                  <a:txBody>
                    <a:bodyPr/>
                    <a:lstStyle/>
                    <a:p>
                      <a:pPr marL="0" marR="0" algn="ctr">
                        <a:lnSpc>
                          <a:spcPct val="115000"/>
                        </a:lnSpc>
                        <a:spcBef>
                          <a:spcPts val="0"/>
                        </a:spcBef>
                        <a:spcAft>
                          <a:spcPts val="0"/>
                        </a:spcAft>
                      </a:pPr>
                      <a:r>
                        <a:rPr lang="en-US" sz="1400" b="1" u="sng" dirty="0">
                          <a:latin typeface="+mj-lt"/>
                          <a:ea typeface="Times New Roman"/>
                          <a:cs typeface="Times New Roman"/>
                        </a:rPr>
                        <a:t>Code</a:t>
                      </a:r>
                      <a:endParaRPr lang="en-US" sz="1400" b="1" u="sng" dirty="0">
                        <a:latin typeface="+mj-lt"/>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400" b="1" u="sng" dirty="0">
                          <a:latin typeface="+mj-lt"/>
                          <a:ea typeface="Times New Roman"/>
                          <a:cs typeface="Times New Roman"/>
                        </a:rPr>
                        <a:t>Program</a:t>
                      </a:r>
                      <a:endParaRPr lang="en-US" sz="1400" b="1" u="sng" dirty="0">
                        <a:latin typeface="+mj-lt"/>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400" b="1" u="sng" dirty="0">
                          <a:latin typeface="+mj-lt"/>
                          <a:ea typeface="Times New Roman"/>
                          <a:cs typeface="Times New Roman"/>
                        </a:rPr>
                        <a:t>Grade</a:t>
                      </a:r>
                      <a:endParaRPr lang="en-US" sz="1400" b="1" u="sng" dirty="0">
                        <a:latin typeface="+mj-lt"/>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400" b="1" u="sng" dirty="0" smtClean="0">
                          <a:latin typeface="+mj-lt"/>
                          <a:ea typeface="Calibri"/>
                          <a:cs typeface="Times New Roman"/>
                        </a:rPr>
                        <a:t>CDE Contact</a:t>
                      </a:r>
                      <a:endParaRPr lang="en-US" sz="1400" b="1" u="sng" dirty="0">
                        <a:latin typeface="+mj-lt"/>
                        <a:ea typeface="Calibri"/>
                        <a:cs typeface="Times New Roman"/>
                      </a:endParaRPr>
                    </a:p>
                  </a:txBody>
                  <a:tcPr marL="19050" marR="19050" marT="19050" marB="19050" anchor="ctr"/>
                </a:tc>
              </a:tr>
              <a:tr h="521208">
                <a:tc>
                  <a:txBody>
                    <a:bodyPr/>
                    <a:lstStyle/>
                    <a:p>
                      <a:pPr marL="0" marR="0" algn="ctr">
                        <a:lnSpc>
                          <a:spcPct val="115000"/>
                        </a:lnSpc>
                        <a:spcBef>
                          <a:spcPts val="0"/>
                        </a:spcBef>
                        <a:spcAft>
                          <a:spcPts val="0"/>
                        </a:spcAft>
                      </a:pPr>
                      <a:r>
                        <a:rPr lang="en-US" sz="1400" b="1" dirty="0" smtClean="0">
                          <a:latin typeface="+mj-lt"/>
                          <a:ea typeface="Times New Roman"/>
                          <a:cs typeface="Times New Roman"/>
                        </a:rPr>
                        <a:t>00</a:t>
                      </a:r>
                      <a:endParaRPr lang="en-US" sz="1400" dirty="0">
                        <a:latin typeface="+mj-lt"/>
                        <a:ea typeface="Calibri"/>
                        <a:cs typeface="Times New Roman"/>
                      </a:endParaRPr>
                    </a:p>
                  </a:txBody>
                  <a:tcPr marL="19050" marR="19050" marT="19050" marB="19050" anchor="ctr"/>
                </a:tc>
                <a:tc>
                  <a:txBody>
                    <a:bodyPr/>
                    <a:lstStyle/>
                    <a:p>
                      <a:pPr marL="0" marR="0">
                        <a:lnSpc>
                          <a:spcPct val="115000"/>
                        </a:lnSpc>
                        <a:spcBef>
                          <a:spcPts val="0"/>
                        </a:spcBef>
                        <a:spcAft>
                          <a:spcPts val="0"/>
                        </a:spcAft>
                      </a:pPr>
                      <a:r>
                        <a:rPr lang="en-US" sz="1400" b="1" dirty="0" smtClean="0">
                          <a:latin typeface="+mj-lt"/>
                          <a:ea typeface="Times New Roman"/>
                          <a:cs typeface="Times New Roman"/>
                        </a:rPr>
                        <a:t>  Not </a:t>
                      </a:r>
                      <a:r>
                        <a:rPr lang="en-US" sz="1400" b="1" dirty="0">
                          <a:latin typeface="+mj-lt"/>
                          <a:ea typeface="Times New Roman"/>
                          <a:cs typeface="Times New Roman"/>
                        </a:rPr>
                        <a:t>Applicable</a:t>
                      </a:r>
                      <a:endParaRPr lang="en-US" sz="1400" b="1" dirty="0">
                        <a:latin typeface="+mj-lt"/>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endParaRPr lang="en-US" sz="1400" dirty="0">
                        <a:latin typeface="+mj-lt"/>
                        <a:ea typeface="Calibri"/>
                        <a:cs typeface="Times New Roman"/>
                      </a:endParaRPr>
                    </a:p>
                  </a:txBody>
                  <a:tcPr marL="19050" marR="19050" marT="19050" marB="19050" anchor="ctr"/>
                </a:tc>
                <a:tc>
                  <a:txBody>
                    <a:bodyPr/>
                    <a:lstStyle/>
                    <a:p>
                      <a:pPr marL="0" marR="0" algn="l">
                        <a:lnSpc>
                          <a:spcPct val="115000"/>
                        </a:lnSpc>
                        <a:spcBef>
                          <a:spcPts val="0"/>
                        </a:spcBef>
                        <a:spcAft>
                          <a:spcPts val="0"/>
                        </a:spcAft>
                      </a:pPr>
                      <a:endParaRPr lang="en-US" sz="1400" dirty="0">
                        <a:latin typeface="+mj-lt"/>
                        <a:ea typeface="Calibri"/>
                        <a:cs typeface="Times New Roman"/>
                      </a:endParaRPr>
                    </a:p>
                  </a:txBody>
                  <a:tcPr marL="19050" marR="19050" marT="19050" marB="19050" anchor="ctr"/>
                </a:tc>
              </a:tr>
              <a:tr h="521208">
                <a:tc>
                  <a:txBody>
                    <a:bodyPr/>
                    <a:lstStyle/>
                    <a:p>
                      <a:pPr marL="0" marR="0" algn="ctr">
                        <a:lnSpc>
                          <a:spcPct val="115000"/>
                        </a:lnSpc>
                        <a:spcBef>
                          <a:spcPts val="0"/>
                        </a:spcBef>
                        <a:spcAft>
                          <a:spcPts val="0"/>
                        </a:spcAft>
                      </a:pPr>
                      <a:r>
                        <a:rPr lang="en-US" sz="1400" b="1" dirty="0" smtClean="0">
                          <a:latin typeface="+mj-lt"/>
                          <a:ea typeface="Times New Roman"/>
                          <a:cs typeface="Times New Roman"/>
                        </a:rPr>
                        <a:t>01</a:t>
                      </a:r>
                      <a:endParaRPr lang="en-US" sz="1400" dirty="0">
                        <a:latin typeface="+mj-lt"/>
                        <a:ea typeface="Calibri"/>
                        <a:cs typeface="Times New Roman"/>
                      </a:endParaRPr>
                    </a:p>
                  </a:txBody>
                  <a:tcPr marL="19050" marR="19050" marT="19050" marB="19050" anchor="ctr"/>
                </a:tc>
                <a:tc>
                  <a:txBody>
                    <a:bodyPr/>
                    <a:lstStyle/>
                    <a:p>
                      <a:pPr marL="0" marR="0">
                        <a:lnSpc>
                          <a:spcPct val="115000"/>
                        </a:lnSpc>
                        <a:spcBef>
                          <a:spcPts val="0"/>
                        </a:spcBef>
                        <a:spcAft>
                          <a:spcPts val="0"/>
                        </a:spcAft>
                      </a:pPr>
                      <a:r>
                        <a:rPr lang="en-US" sz="1400" b="1" dirty="0" smtClean="0">
                          <a:latin typeface="+mj-lt"/>
                          <a:ea typeface="Times New Roman"/>
                          <a:cs typeface="Times New Roman"/>
                        </a:rPr>
                        <a:t>  ASCENT Program</a:t>
                      </a:r>
                      <a:endParaRPr lang="en-US" sz="1400" dirty="0">
                        <a:latin typeface="+mj-lt"/>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400" b="0" dirty="0">
                          <a:latin typeface="+mj-lt"/>
                          <a:ea typeface="Times New Roman"/>
                          <a:cs typeface="Times New Roman"/>
                        </a:rPr>
                        <a:t>12 </a:t>
                      </a:r>
                      <a:r>
                        <a:rPr lang="en-US" sz="1400" b="0" dirty="0" smtClean="0">
                          <a:latin typeface="+mj-lt"/>
                          <a:ea typeface="Times New Roman"/>
                          <a:cs typeface="Times New Roman"/>
                        </a:rPr>
                        <a:t>only</a:t>
                      </a:r>
                      <a:endParaRPr lang="en-US" sz="1400" b="0" dirty="0">
                        <a:latin typeface="+mj-lt"/>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400" dirty="0" smtClean="0">
                          <a:solidFill>
                            <a:schemeClr val="accent6">
                              <a:lumMod val="75000"/>
                            </a:schemeClr>
                          </a:solidFill>
                          <a:latin typeface="+mj-lt"/>
                          <a:ea typeface="Calibri"/>
                          <a:cs typeface="Times New Roman"/>
                        </a:rPr>
                        <a:t> Mary Anne Hunter</a:t>
                      </a:r>
                      <a:r>
                        <a:rPr lang="en-US" sz="1400" baseline="0" dirty="0" smtClean="0">
                          <a:solidFill>
                            <a:schemeClr val="accent6">
                              <a:lumMod val="75000"/>
                            </a:schemeClr>
                          </a:solidFill>
                          <a:latin typeface="+mj-lt"/>
                          <a:ea typeface="Calibri"/>
                          <a:cs typeface="Times New Roman"/>
                        </a:rPr>
                        <a:t> (</a:t>
                      </a:r>
                      <a:r>
                        <a:rPr lang="en-US" sz="1400" baseline="0" dirty="0" smtClean="0">
                          <a:solidFill>
                            <a:schemeClr val="accent6">
                              <a:lumMod val="75000"/>
                            </a:schemeClr>
                          </a:solidFill>
                          <a:latin typeface="+mj-lt"/>
                          <a:ea typeface="Calibri"/>
                          <a:cs typeface="Times New Roman"/>
                          <a:hlinkClick r:id="rId3"/>
                        </a:rPr>
                        <a:t>Hunter_Mary@cde.state.co.us</a:t>
                      </a:r>
                      <a:r>
                        <a:rPr lang="en-US" sz="1400" baseline="0" dirty="0" smtClean="0">
                          <a:solidFill>
                            <a:schemeClr val="accent6">
                              <a:lumMod val="75000"/>
                            </a:schemeClr>
                          </a:solidFill>
                          <a:latin typeface="+mj-lt"/>
                          <a:ea typeface="Calibri"/>
                          <a:cs typeface="Times New Roman"/>
                        </a:rPr>
                        <a:t>) </a:t>
                      </a:r>
                      <a:endParaRPr lang="en-US" sz="1400" dirty="0">
                        <a:solidFill>
                          <a:schemeClr val="accent6">
                            <a:lumMod val="75000"/>
                          </a:schemeClr>
                        </a:solidFill>
                        <a:latin typeface="+mj-lt"/>
                        <a:ea typeface="Calibri"/>
                        <a:cs typeface="Times New Roman"/>
                      </a:endParaRPr>
                    </a:p>
                  </a:txBody>
                  <a:tcPr marL="19050" marR="19050" marT="19050" marB="19050" anchor="ctr"/>
                </a:tc>
              </a:tr>
              <a:tr h="521208">
                <a:tc>
                  <a:txBody>
                    <a:bodyPr/>
                    <a:lstStyle/>
                    <a:p>
                      <a:pPr marL="0" marR="0" algn="ctr">
                        <a:lnSpc>
                          <a:spcPct val="115000"/>
                        </a:lnSpc>
                        <a:spcBef>
                          <a:spcPts val="0"/>
                        </a:spcBef>
                        <a:spcAft>
                          <a:spcPts val="0"/>
                        </a:spcAft>
                      </a:pPr>
                      <a:r>
                        <a:rPr lang="en-US" sz="1400" b="1" dirty="0" smtClean="0">
                          <a:latin typeface="+mj-lt"/>
                          <a:ea typeface="Times New Roman"/>
                          <a:cs typeface="Times New Roman"/>
                        </a:rPr>
                        <a:t>02</a:t>
                      </a:r>
                      <a:endParaRPr lang="en-US" sz="1400" dirty="0">
                        <a:latin typeface="+mj-lt"/>
                        <a:ea typeface="Calibri"/>
                        <a:cs typeface="Times New Roman"/>
                      </a:endParaRPr>
                    </a:p>
                  </a:txBody>
                  <a:tcPr marL="19050" marR="19050" marT="19050" marB="19050" anchor="ctr"/>
                </a:tc>
                <a:tc>
                  <a:txBody>
                    <a:bodyPr/>
                    <a:lstStyle/>
                    <a:p>
                      <a:pPr marL="0" marR="0">
                        <a:lnSpc>
                          <a:spcPct val="115000"/>
                        </a:lnSpc>
                        <a:spcBef>
                          <a:spcPts val="0"/>
                        </a:spcBef>
                        <a:spcAft>
                          <a:spcPts val="0"/>
                        </a:spcAft>
                      </a:pPr>
                      <a:r>
                        <a:rPr lang="en-US" sz="1400" b="1" dirty="0" smtClean="0">
                          <a:latin typeface="+mj-lt"/>
                          <a:ea typeface="Times New Roman"/>
                          <a:cs typeface="Times New Roman"/>
                        </a:rPr>
                        <a:t>  Concurrent Enrollment</a:t>
                      </a:r>
                      <a:endParaRPr lang="en-US" sz="1400" dirty="0">
                        <a:latin typeface="+mj-lt"/>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400" b="0" dirty="0">
                          <a:latin typeface="+mj-lt"/>
                          <a:ea typeface="Times New Roman"/>
                          <a:cs typeface="Times New Roman"/>
                        </a:rPr>
                        <a:t>9 - 12</a:t>
                      </a:r>
                      <a:endParaRPr lang="en-US" sz="1400" b="0" dirty="0">
                        <a:latin typeface="+mj-lt"/>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400" dirty="0" smtClean="0">
                          <a:solidFill>
                            <a:schemeClr val="accent6">
                              <a:lumMod val="75000"/>
                            </a:schemeClr>
                          </a:solidFill>
                          <a:latin typeface="+mj-lt"/>
                          <a:ea typeface="Calibri"/>
                          <a:cs typeface="Times New Roman"/>
                        </a:rPr>
                        <a:t>  </a:t>
                      </a:r>
                      <a:r>
                        <a:rPr lang="en-US" sz="1400" kern="1200" dirty="0" smtClean="0">
                          <a:solidFill>
                            <a:schemeClr val="accent6">
                              <a:lumMod val="75000"/>
                            </a:schemeClr>
                          </a:solidFill>
                          <a:latin typeface="+mn-lt"/>
                          <a:ea typeface="Calibri"/>
                          <a:cs typeface="Times New Roman"/>
                        </a:rPr>
                        <a:t>Mary Anne Hunter</a:t>
                      </a:r>
                      <a:r>
                        <a:rPr lang="en-US" sz="1400" kern="1200" baseline="0" dirty="0" smtClean="0">
                          <a:solidFill>
                            <a:schemeClr val="accent6">
                              <a:lumMod val="75000"/>
                            </a:schemeClr>
                          </a:solidFill>
                          <a:latin typeface="+mn-lt"/>
                          <a:ea typeface="Calibri"/>
                          <a:cs typeface="Times New Roman"/>
                        </a:rPr>
                        <a:t> (</a:t>
                      </a:r>
                      <a:r>
                        <a:rPr lang="en-US" sz="1400" kern="1200" baseline="0" dirty="0" smtClean="0">
                          <a:solidFill>
                            <a:schemeClr val="accent6">
                              <a:lumMod val="75000"/>
                            </a:schemeClr>
                          </a:solidFill>
                          <a:latin typeface="+mn-lt"/>
                          <a:ea typeface="Calibri"/>
                          <a:cs typeface="Times New Roman"/>
                          <a:hlinkClick r:id="rId3"/>
                        </a:rPr>
                        <a:t>Hunter_Mary@cde.state.co.us</a:t>
                      </a:r>
                      <a:r>
                        <a:rPr lang="en-US" sz="1400" kern="1200" baseline="0" dirty="0" smtClean="0">
                          <a:solidFill>
                            <a:schemeClr val="accent6">
                              <a:lumMod val="75000"/>
                            </a:schemeClr>
                          </a:solidFill>
                          <a:latin typeface="+mn-lt"/>
                          <a:ea typeface="Calibri"/>
                          <a:cs typeface="Times New Roman"/>
                        </a:rPr>
                        <a:t>) </a:t>
                      </a:r>
                      <a:endParaRPr lang="en-US" sz="1400" dirty="0">
                        <a:solidFill>
                          <a:schemeClr val="accent6">
                            <a:lumMod val="75000"/>
                          </a:schemeClr>
                        </a:solidFill>
                        <a:latin typeface="+mj-lt"/>
                        <a:ea typeface="Calibri"/>
                        <a:cs typeface="Times New Roman"/>
                      </a:endParaRPr>
                    </a:p>
                  </a:txBody>
                  <a:tcPr marL="19050" marR="19050" marT="19050" marB="19050" anchor="ctr"/>
                </a:tc>
              </a:tr>
              <a:tr h="521208">
                <a:tc>
                  <a:txBody>
                    <a:bodyPr/>
                    <a:lstStyle/>
                    <a:p>
                      <a:pPr marL="0" marR="0" algn="ctr">
                        <a:lnSpc>
                          <a:spcPct val="115000"/>
                        </a:lnSpc>
                        <a:spcBef>
                          <a:spcPts val="0"/>
                        </a:spcBef>
                        <a:spcAft>
                          <a:spcPts val="0"/>
                        </a:spcAft>
                      </a:pPr>
                      <a:r>
                        <a:rPr lang="en-US" sz="1400" b="1" dirty="0" smtClean="0">
                          <a:solidFill>
                            <a:schemeClr val="tx1"/>
                          </a:solidFill>
                          <a:latin typeface="+mj-lt"/>
                          <a:ea typeface="Calibri"/>
                          <a:cs typeface="Times New Roman"/>
                        </a:rPr>
                        <a:t>07</a:t>
                      </a:r>
                      <a:endParaRPr lang="en-US" sz="1400" b="1" dirty="0">
                        <a:solidFill>
                          <a:schemeClr val="tx1"/>
                        </a:solidFill>
                        <a:latin typeface="+mj-lt"/>
                        <a:ea typeface="Calibri"/>
                        <a:cs typeface="Times New Roman"/>
                      </a:endParaRPr>
                    </a:p>
                  </a:txBody>
                  <a:tcPr marL="19050" marR="19050" marT="19050" marB="19050" anchor="ctr"/>
                </a:tc>
                <a:tc>
                  <a:txBody>
                    <a:bodyPr/>
                    <a:lstStyle/>
                    <a:p>
                      <a:pPr marL="0" marR="0">
                        <a:lnSpc>
                          <a:spcPct val="115000"/>
                        </a:lnSpc>
                        <a:spcBef>
                          <a:spcPts val="0"/>
                        </a:spcBef>
                        <a:spcAft>
                          <a:spcPts val="0"/>
                        </a:spcAft>
                      </a:pPr>
                      <a:r>
                        <a:rPr lang="en-US" sz="1400" b="1" baseline="0" dirty="0" smtClean="0">
                          <a:solidFill>
                            <a:schemeClr val="tx1"/>
                          </a:solidFill>
                          <a:latin typeface="+mj-lt"/>
                          <a:ea typeface="Calibri"/>
                          <a:cs typeface="Times New Roman"/>
                        </a:rPr>
                        <a:t> Early College</a:t>
                      </a:r>
                      <a:endParaRPr lang="en-US" sz="1400" b="1" dirty="0">
                        <a:solidFill>
                          <a:schemeClr val="tx1"/>
                        </a:solidFill>
                        <a:latin typeface="+mj-lt"/>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400" b="0" dirty="0" smtClean="0">
                          <a:solidFill>
                            <a:schemeClr val="tx1"/>
                          </a:solidFill>
                          <a:latin typeface="+mj-lt"/>
                          <a:ea typeface="Calibri"/>
                          <a:cs typeface="Times New Roman"/>
                        </a:rPr>
                        <a:t>9-12</a:t>
                      </a:r>
                      <a:endParaRPr lang="en-US" sz="1400" b="0" dirty="0">
                        <a:solidFill>
                          <a:schemeClr val="tx1"/>
                        </a:solidFill>
                        <a:latin typeface="+mj-lt"/>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400" kern="1200" dirty="0" smtClean="0">
                          <a:solidFill>
                            <a:schemeClr val="accent6">
                              <a:lumMod val="75000"/>
                            </a:schemeClr>
                          </a:solidFill>
                          <a:latin typeface="+mn-lt"/>
                          <a:ea typeface="Calibri"/>
                          <a:cs typeface="Times New Roman"/>
                        </a:rPr>
                        <a:t>Mary Anne Hunter</a:t>
                      </a:r>
                      <a:r>
                        <a:rPr lang="en-US" sz="1400" kern="1200" baseline="0" dirty="0" smtClean="0">
                          <a:solidFill>
                            <a:schemeClr val="accent6">
                              <a:lumMod val="75000"/>
                            </a:schemeClr>
                          </a:solidFill>
                          <a:latin typeface="+mn-lt"/>
                          <a:ea typeface="Calibri"/>
                          <a:cs typeface="Times New Roman"/>
                        </a:rPr>
                        <a:t> (</a:t>
                      </a:r>
                      <a:r>
                        <a:rPr lang="en-US" sz="1400" kern="1200" baseline="0" dirty="0" smtClean="0">
                          <a:solidFill>
                            <a:schemeClr val="accent6">
                              <a:lumMod val="75000"/>
                            </a:schemeClr>
                          </a:solidFill>
                          <a:latin typeface="+mn-lt"/>
                          <a:ea typeface="Calibri"/>
                          <a:cs typeface="Times New Roman"/>
                          <a:hlinkClick r:id="rId3"/>
                        </a:rPr>
                        <a:t>Hunter_Mary@cde.state.co.us</a:t>
                      </a:r>
                      <a:r>
                        <a:rPr lang="en-US" sz="1400" kern="1200" baseline="0" dirty="0" smtClean="0">
                          <a:solidFill>
                            <a:schemeClr val="accent6">
                              <a:lumMod val="75000"/>
                            </a:schemeClr>
                          </a:solidFill>
                          <a:latin typeface="+mn-lt"/>
                          <a:ea typeface="Calibri"/>
                          <a:cs typeface="Times New Roman"/>
                        </a:rPr>
                        <a:t>) </a:t>
                      </a:r>
                      <a:endParaRPr lang="en-US" sz="1400" dirty="0">
                        <a:solidFill>
                          <a:srgbClr val="C00000"/>
                        </a:solidFill>
                        <a:latin typeface="+mj-lt"/>
                        <a:ea typeface="Calibri"/>
                        <a:cs typeface="Times New Roman"/>
                      </a:endParaRPr>
                    </a:p>
                  </a:txBody>
                  <a:tcPr marL="19050" marR="19050" marT="19050" marB="19050" anchor="ctr"/>
                </a:tc>
              </a:tr>
              <a:tr h="521208">
                <a:tc>
                  <a:txBody>
                    <a:bodyPr/>
                    <a:lstStyle/>
                    <a:p>
                      <a:pPr marL="0" marR="0" algn="ctr">
                        <a:lnSpc>
                          <a:spcPct val="115000"/>
                        </a:lnSpc>
                        <a:spcBef>
                          <a:spcPts val="0"/>
                        </a:spcBef>
                        <a:spcAft>
                          <a:spcPts val="0"/>
                        </a:spcAft>
                      </a:pPr>
                      <a:r>
                        <a:rPr lang="en-US" sz="1400" b="1" dirty="0" smtClean="0">
                          <a:solidFill>
                            <a:schemeClr val="tx1"/>
                          </a:solidFill>
                          <a:latin typeface="+mj-lt"/>
                          <a:ea typeface="Calibri"/>
                          <a:cs typeface="Times New Roman"/>
                        </a:rPr>
                        <a:t>08</a:t>
                      </a:r>
                      <a:endParaRPr lang="en-US" sz="1400" b="1" dirty="0">
                        <a:solidFill>
                          <a:schemeClr val="tx1"/>
                        </a:solidFill>
                        <a:latin typeface="+mj-lt"/>
                        <a:ea typeface="Calibri"/>
                        <a:cs typeface="Times New Roman"/>
                      </a:endParaRPr>
                    </a:p>
                  </a:txBody>
                  <a:tcPr marL="19050" marR="19050" marT="19050" marB="19050" anchor="ctr"/>
                </a:tc>
                <a:tc>
                  <a:txBody>
                    <a:bodyPr/>
                    <a:lstStyle/>
                    <a:p>
                      <a:pPr marL="0" marR="0">
                        <a:lnSpc>
                          <a:spcPct val="115000"/>
                        </a:lnSpc>
                        <a:spcBef>
                          <a:spcPts val="0"/>
                        </a:spcBef>
                        <a:spcAft>
                          <a:spcPts val="0"/>
                        </a:spcAft>
                      </a:pPr>
                      <a:r>
                        <a:rPr lang="en-US" sz="1400" b="1" dirty="0" smtClean="0">
                          <a:solidFill>
                            <a:schemeClr val="tx1"/>
                          </a:solidFill>
                          <a:latin typeface="+mj-lt"/>
                          <a:ea typeface="Calibri"/>
                          <a:cs typeface="Times New Roman"/>
                        </a:rPr>
                        <a:t> Community College Dropout    </a:t>
                      </a:r>
                      <a:r>
                        <a:rPr lang="en-US" sz="1400" b="1" baseline="0" dirty="0" smtClean="0">
                          <a:solidFill>
                            <a:schemeClr val="tx1"/>
                          </a:solidFill>
                          <a:latin typeface="+mj-lt"/>
                          <a:ea typeface="Calibri"/>
                          <a:cs typeface="Times New Roman"/>
                        </a:rPr>
                        <a:t> </a:t>
                      </a:r>
                      <a:r>
                        <a:rPr lang="en-US" sz="1400" b="1" dirty="0" smtClean="0">
                          <a:solidFill>
                            <a:schemeClr val="tx1"/>
                          </a:solidFill>
                          <a:latin typeface="+mj-lt"/>
                          <a:ea typeface="Calibri"/>
                          <a:cs typeface="Times New Roman"/>
                        </a:rPr>
                        <a:t>Recovery</a:t>
                      </a:r>
                      <a:endParaRPr lang="en-US" sz="1400" b="1" dirty="0">
                        <a:solidFill>
                          <a:schemeClr val="tx1"/>
                        </a:solidFill>
                        <a:latin typeface="+mj-lt"/>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400" b="0" dirty="0" smtClean="0">
                          <a:solidFill>
                            <a:schemeClr val="tx1"/>
                          </a:solidFill>
                          <a:latin typeface="+mj-lt"/>
                          <a:ea typeface="Calibri"/>
                          <a:cs typeface="Times New Roman"/>
                        </a:rPr>
                        <a:t>Age</a:t>
                      </a:r>
                      <a:r>
                        <a:rPr lang="en-US" sz="1400" b="0" baseline="0" dirty="0" smtClean="0">
                          <a:solidFill>
                            <a:schemeClr val="tx1"/>
                          </a:solidFill>
                          <a:latin typeface="+mj-lt"/>
                          <a:ea typeface="Calibri"/>
                          <a:cs typeface="Times New Roman"/>
                        </a:rPr>
                        <a:t> 16-21</a:t>
                      </a:r>
                      <a:endParaRPr lang="en-US" sz="1400" b="0" dirty="0">
                        <a:solidFill>
                          <a:schemeClr val="tx1"/>
                        </a:solidFill>
                        <a:latin typeface="+mj-lt"/>
                        <a:ea typeface="Calibri"/>
                        <a:cs typeface="Times New Roman"/>
                      </a:endParaRPr>
                    </a:p>
                  </a:txBody>
                  <a:tcPr marL="19050" marR="19050" marT="19050" marB="1905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accent6">
                              <a:lumMod val="75000"/>
                            </a:schemeClr>
                          </a:solidFill>
                          <a:latin typeface="+mn-lt"/>
                          <a:ea typeface="Calibri"/>
                          <a:cs typeface="Times New Roman"/>
                        </a:rPr>
                        <a:t>Judith Martinez </a:t>
                      </a:r>
                    </a:p>
                    <a:p>
                      <a:pPr marL="0" marR="0" indent="0" algn="ctr"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accent6">
                              <a:lumMod val="75000"/>
                            </a:schemeClr>
                          </a:solidFill>
                          <a:latin typeface="+mn-lt"/>
                          <a:ea typeface="Calibri"/>
                          <a:cs typeface="Times New Roman"/>
                        </a:rPr>
                        <a:t>(</a:t>
                      </a:r>
                      <a:r>
                        <a:rPr lang="en-US" sz="1400" kern="1200" dirty="0" smtClean="0">
                          <a:solidFill>
                            <a:schemeClr val="accent6">
                              <a:lumMod val="75000"/>
                            </a:schemeClr>
                          </a:solidFill>
                          <a:latin typeface="+mn-lt"/>
                          <a:ea typeface="Calibri"/>
                          <a:cs typeface="Times New Roman"/>
                          <a:hlinkClick r:id="rId4"/>
                        </a:rPr>
                        <a:t>Martinez_j@cde.state.co.us</a:t>
                      </a:r>
                      <a:r>
                        <a:rPr lang="en-US" sz="1400" kern="1200" dirty="0" smtClean="0">
                          <a:solidFill>
                            <a:schemeClr val="accent6">
                              <a:lumMod val="75000"/>
                            </a:schemeClr>
                          </a:solidFill>
                          <a:latin typeface="+mn-lt"/>
                          <a:ea typeface="Calibri"/>
                          <a:cs typeface="Times New Roman"/>
                        </a:rPr>
                        <a:t>) </a:t>
                      </a:r>
                      <a:endParaRPr lang="en-US" sz="1400" dirty="0">
                        <a:solidFill>
                          <a:srgbClr val="C00000"/>
                        </a:solidFill>
                        <a:latin typeface="+mj-lt"/>
                        <a:ea typeface="Calibri"/>
                        <a:cs typeface="Times New Roman"/>
                      </a:endParaRPr>
                    </a:p>
                  </a:txBody>
                  <a:tcPr marL="19050" marR="19050" marT="19050" marB="19050" anchor="ctr"/>
                </a:tc>
              </a:tr>
              <a:tr h="521208">
                <a:tc>
                  <a:txBody>
                    <a:bodyPr/>
                    <a:lstStyle/>
                    <a:p>
                      <a:pPr marL="0" marR="0" algn="ctr">
                        <a:lnSpc>
                          <a:spcPct val="115000"/>
                        </a:lnSpc>
                        <a:spcBef>
                          <a:spcPts val="0"/>
                        </a:spcBef>
                        <a:spcAft>
                          <a:spcPts val="0"/>
                        </a:spcAft>
                      </a:pPr>
                      <a:r>
                        <a:rPr lang="en-US" sz="1400" b="1" dirty="0" smtClean="0">
                          <a:solidFill>
                            <a:srgbClr val="000000"/>
                          </a:solidFill>
                          <a:latin typeface="+mj-lt"/>
                          <a:ea typeface="Calibri"/>
                          <a:cs typeface="Times New Roman"/>
                        </a:rPr>
                        <a:t>09</a:t>
                      </a:r>
                      <a:endParaRPr lang="en-US" sz="1400" b="1" dirty="0">
                        <a:solidFill>
                          <a:srgbClr val="000000"/>
                        </a:solidFill>
                        <a:latin typeface="+mj-lt"/>
                        <a:ea typeface="Calibri"/>
                        <a:cs typeface="Times New Roman"/>
                      </a:endParaRPr>
                    </a:p>
                  </a:txBody>
                  <a:tcPr marL="19050" marR="19050" marT="19050" marB="19050" anchor="ctr"/>
                </a:tc>
                <a:tc>
                  <a:txBody>
                    <a:bodyPr/>
                    <a:lstStyle/>
                    <a:p>
                      <a:pPr marL="0" marR="0">
                        <a:lnSpc>
                          <a:spcPct val="115000"/>
                        </a:lnSpc>
                        <a:spcBef>
                          <a:spcPts val="0"/>
                        </a:spcBef>
                        <a:spcAft>
                          <a:spcPts val="0"/>
                        </a:spcAft>
                      </a:pPr>
                      <a:r>
                        <a:rPr lang="en-US" sz="1400" b="1" dirty="0" smtClean="0">
                          <a:solidFill>
                            <a:srgbClr val="000000"/>
                          </a:solidFill>
                          <a:latin typeface="+mj-lt"/>
                          <a:ea typeface="Calibri"/>
                          <a:cs typeface="Times New Roman"/>
                        </a:rPr>
                        <a:t> Carry Forward</a:t>
                      </a:r>
                      <a:r>
                        <a:rPr lang="en-US" sz="1400" b="1" baseline="0" dirty="0" smtClean="0">
                          <a:solidFill>
                            <a:srgbClr val="000000"/>
                          </a:solidFill>
                          <a:latin typeface="+mj-lt"/>
                          <a:ea typeface="Calibri"/>
                          <a:cs typeface="Times New Roman"/>
                        </a:rPr>
                        <a:t> ASCENT Full Time</a:t>
                      </a:r>
                      <a:endParaRPr lang="en-US" sz="1400" b="1" dirty="0">
                        <a:solidFill>
                          <a:srgbClr val="000000"/>
                        </a:solidFill>
                        <a:latin typeface="+mj-lt"/>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400" b="0" kern="1200" dirty="0" smtClean="0">
                          <a:solidFill>
                            <a:srgbClr val="000000"/>
                          </a:solidFill>
                          <a:latin typeface="+mn-lt"/>
                          <a:ea typeface="Times New Roman"/>
                          <a:cs typeface="Times New Roman"/>
                        </a:rPr>
                        <a:t>12 only</a:t>
                      </a:r>
                      <a:endParaRPr lang="en-US" sz="1400" b="0" kern="1200" dirty="0">
                        <a:solidFill>
                          <a:srgbClr val="000000"/>
                        </a:solidFill>
                        <a:latin typeface="+mn-lt"/>
                        <a:ea typeface="Calibri"/>
                        <a:cs typeface="Times New Roman"/>
                      </a:endParaRPr>
                    </a:p>
                  </a:txBody>
                  <a:tcPr marL="19050" marR="19050" marT="19050" marB="1905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accent6">
                              <a:lumMod val="75000"/>
                            </a:schemeClr>
                          </a:solidFill>
                          <a:latin typeface="+mn-lt"/>
                          <a:ea typeface="Calibri"/>
                          <a:cs typeface="Times New Roman"/>
                        </a:rPr>
                        <a:t>Mary Anne Hunter</a:t>
                      </a:r>
                      <a:r>
                        <a:rPr lang="en-US" sz="1400" kern="1200" baseline="0" dirty="0" smtClean="0">
                          <a:solidFill>
                            <a:schemeClr val="accent6">
                              <a:lumMod val="75000"/>
                            </a:schemeClr>
                          </a:solidFill>
                          <a:latin typeface="+mn-lt"/>
                          <a:ea typeface="Calibri"/>
                          <a:cs typeface="Times New Roman"/>
                        </a:rPr>
                        <a:t> (</a:t>
                      </a:r>
                      <a:r>
                        <a:rPr lang="en-US" sz="1400" kern="1200" baseline="0" dirty="0" smtClean="0">
                          <a:solidFill>
                            <a:schemeClr val="accent6">
                              <a:lumMod val="75000"/>
                            </a:schemeClr>
                          </a:solidFill>
                          <a:latin typeface="+mn-lt"/>
                          <a:ea typeface="Calibri"/>
                          <a:cs typeface="Times New Roman"/>
                          <a:hlinkClick r:id="rId3"/>
                        </a:rPr>
                        <a:t>Hunter_Mary@cde.state.co.us</a:t>
                      </a:r>
                      <a:r>
                        <a:rPr lang="en-US" sz="1400" kern="1200" baseline="0" dirty="0" smtClean="0">
                          <a:solidFill>
                            <a:schemeClr val="accent6">
                              <a:lumMod val="75000"/>
                            </a:schemeClr>
                          </a:solidFill>
                          <a:latin typeface="+mn-lt"/>
                          <a:ea typeface="Calibri"/>
                          <a:cs typeface="Times New Roman"/>
                        </a:rPr>
                        <a:t>) </a:t>
                      </a:r>
                      <a:endParaRPr lang="en-US" sz="1400" kern="1200" dirty="0" smtClean="0">
                        <a:solidFill>
                          <a:srgbClr val="C00000"/>
                        </a:solidFill>
                        <a:latin typeface="+mn-lt"/>
                        <a:ea typeface="Calibri"/>
                        <a:cs typeface="Times New Roman"/>
                      </a:endParaRPr>
                    </a:p>
                  </a:txBody>
                  <a:tcPr marL="19050" marR="19050" marT="19050" marB="19050" anchor="ctr"/>
                </a:tc>
              </a:tr>
              <a:tr h="521208">
                <a:tc>
                  <a:txBody>
                    <a:bodyPr/>
                    <a:lstStyle/>
                    <a:p>
                      <a:pPr marL="0" marR="0" algn="ctr">
                        <a:lnSpc>
                          <a:spcPct val="115000"/>
                        </a:lnSpc>
                        <a:spcBef>
                          <a:spcPts val="0"/>
                        </a:spcBef>
                        <a:spcAft>
                          <a:spcPts val="0"/>
                        </a:spcAft>
                      </a:pPr>
                      <a:r>
                        <a:rPr lang="en-US" sz="1400" b="1" dirty="0" smtClean="0">
                          <a:solidFill>
                            <a:srgbClr val="000000"/>
                          </a:solidFill>
                          <a:latin typeface="+mj-lt"/>
                          <a:ea typeface="Calibri"/>
                          <a:cs typeface="Times New Roman"/>
                        </a:rPr>
                        <a:t>10</a:t>
                      </a:r>
                      <a:endParaRPr lang="en-US" sz="1400" b="1" dirty="0">
                        <a:solidFill>
                          <a:srgbClr val="000000"/>
                        </a:solidFill>
                        <a:latin typeface="+mj-lt"/>
                        <a:ea typeface="Calibri"/>
                        <a:cs typeface="Times New Roman"/>
                      </a:endParaRPr>
                    </a:p>
                  </a:txBody>
                  <a:tcPr marL="19050" marR="19050" marT="19050" marB="19050" anchor="ctr"/>
                </a:tc>
                <a:tc>
                  <a:txBody>
                    <a:bodyPr/>
                    <a:lstStyle/>
                    <a:p>
                      <a:pPr marL="0" marR="0">
                        <a:lnSpc>
                          <a:spcPct val="115000"/>
                        </a:lnSpc>
                        <a:spcBef>
                          <a:spcPts val="0"/>
                        </a:spcBef>
                        <a:spcAft>
                          <a:spcPts val="0"/>
                        </a:spcAft>
                      </a:pPr>
                      <a:r>
                        <a:rPr lang="en-US" sz="1400" b="1" dirty="0" smtClean="0">
                          <a:solidFill>
                            <a:srgbClr val="000000"/>
                          </a:solidFill>
                          <a:latin typeface="+mj-lt"/>
                          <a:ea typeface="Calibri"/>
                          <a:cs typeface="Times New Roman"/>
                        </a:rPr>
                        <a:t>Carry</a:t>
                      </a:r>
                      <a:r>
                        <a:rPr lang="en-US" sz="1400" b="1" baseline="0" dirty="0" smtClean="0">
                          <a:solidFill>
                            <a:srgbClr val="000000"/>
                          </a:solidFill>
                          <a:latin typeface="+mj-lt"/>
                          <a:ea typeface="Calibri"/>
                          <a:cs typeface="Times New Roman"/>
                        </a:rPr>
                        <a:t> Forward ASCENT Part Time</a:t>
                      </a:r>
                      <a:endParaRPr lang="en-US" sz="1400" b="1" dirty="0">
                        <a:solidFill>
                          <a:srgbClr val="000000"/>
                        </a:solidFill>
                        <a:latin typeface="+mj-lt"/>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400" kern="1200" dirty="0" smtClean="0">
                          <a:solidFill>
                            <a:srgbClr val="000000"/>
                          </a:solidFill>
                          <a:latin typeface="+mn-lt"/>
                          <a:ea typeface="Calibri"/>
                          <a:cs typeface="Times New Roman"/>
                        </a:rPr>
                        <a:t>12 only</a:t>
                      </a:r>
                      <a:endParaRPr lang="en-US" sz="1400" kern="1200" dirty="0">
                        <a:solidFill>
                          <a:srgbClr val="000000"/>
                        </a:solidFill>
                        <a:latin typeface="+mn-lt"/>
                        <a:ea typeface="Calibri"/>
                        <a:cs typeface="Times New Roman"/>
                      </a:endParaRPr>
                    </a:p>
                  </a:txBody>
                  <a:tcPr marL="19050" marR="19050" marT="19050" marB="1905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accent6">
                              <a:lumMod val="75000"/>
                            </a:schemeClr>
                          </a:solidFill>
                          <a:latin typeface="+mn-lt"/>
                          <a:ea typeface="Calibri"/>
                          <a:cs typeface="Times New Roman"/>
                        </a:rPr>
                        <a:t>Mary Anne Hunter</a:t>
                      </a:r>
                      <a:r>
                        <a:rPr lang="en-US" sz="1400" kern="1200" baseline="0" dirty="0" smtClean="0">
                          <a:solidFill>
                            <a:schemeClr val="accent6">
                              <a:lumMod val="75000"/>
                            </a:schemeClr>
                          </a:solidFill>
                          <a:latin typeface="+mn-lt"/>
                          <a:ea typeface="Calibri"/>
                          <a:cs typeface="Times New Roman"/>
                        </a:rPr>
                        <a:t> (</a:t>
                      </a:r>
                      <a:r>
                        <a:rPr lang="en-US" sz="1400" kern="1200" baseline="0" dirty="0" smtClean="0">
                          <a:solidFill>
                            <a:schemeClr val="accent6">
                              <a:lumMod val="75000"/>
                            </a:schemeClr>
                          </a:solidFill>
                          <a:latin typeface="+mn-lt"/>
                          <a:ea typeface="Calibri"/>
                          <a:cs typeface="Times New Roman"/>
                          <a:hlinkClick r:id="rId3"/>
                        </a:rPr>
                        <a:t>Hunter_Mary@cde.state.co.us</a:t>
                      </a:r>
                      <a:r>
                        <a:rPr lang="en-US" sz="1400" kern="1200" baseline="0" dirty="0" smtClean="0">
                          <a:solidFill>
                            <a:schemeClr val="accent6">
                              <a:lumMod val="75000"/>
                            </a:schemeClr>
                          </a:solidFill>
                          <a:latin typeface="+mn-lt"/>
                          <a:ea typeface="Calibri"/>
                          <a:cs typeface="Times New Roman"/>
                        </a:rPr>
                        <a:t>) </a:t>
                      </a:r>
                      <a:endParaRPr lang="en-US" sz="1400" kern="1200" dirty="0" smtClean="0">
                        <a:solidFill>
                          <a:srgbClr val="FF0000"/>
                        </a:solidFill>
                        <a:latin typeface="+mn-lt"/>
                        <a:ea typeface="Calibri"/>
                        <a:cs typeface="Times New Roman"/>
                      </a:endParaRPr>
                    </a:p>
                  </a:txBody>
                  <a:tcPr marL="19050" marR="19050" marT="19050" marB="19050" anchor="ctr"/>
                </a:tc>
              </a:tr>
              <a:tr h="521208">
                <a:tc>
                  <a:txBody>
                    <a:bodyPr/>
                    <a:lstStyle/>
                    <a:p>
                      <a:pPr marL="0" marR="0" algn="ctr">
                        <a:lnSpc>
                          <a:spcPct val="115000"/>
                        </a:lnSpc>
                        <a:spcBef>
                          <a:spcPts val="0"/>
                        </a:spcBef>
                        <a:spcAft>
                          <a:spcPts val="0"/>
                        </a:spcAft>
                      </a:pPr>
                      <a:r>
                        <a:rPr lang="en-US" sz="1400" b="1" dirty="0" smtClean="0">
                          <a:solidFill>
                            <a:srgbClr val="000000"/>
                          </a:solidFill>
                          <a:latin typeface="+mj-lt"/>
                          <a:ea typeface="Calibri"/>
                          <a:cs typeface="Times New Roman"/>
                        </a:rPr>
                        <a:t>15</a:t>
                      </a:r>
                      <a:endParaRPr lang="en-US" sz="1400" b="1" dirty="0">
                        <a:solidFill>
                          <a:srgbClr val="000000"/>
                        </a:solidFill>
                        <a:latin typeface="+mj-lt"/>
                        <a:ea typeface="Calibri"/>
                        <a:cs typeface="Times New Roman"/>
                      </a:endParaRPr>
                    </a:p>
                  </a:txBody>
                  <a:tcPr marL="19050" marR="19050" marT="19050" marB="19050" anchor="ctr"/>
                </a:tc>
                <a:tc>
                  <a:txBody>
                    <a:bodyPr/>
                    <a:lstStyle/>
                    <a:p>
                      <a:pPr marL="0" marR="0">
                        <a:lnSpc>
                          <a:spcPct val="115000"/>
                        </a:lnSpc>
                        <a:spcBef>
                          <a:spcPts val="0"/>
                        </a:spcBef>
                        <a:spcAft>
                          <a:spcPts val="0"/>
                        </a:spcAft>
                      </a:pPr>
                      <a:r>
                        <a:rPr lang="en-US" sz="1400" b="1" dirty="0" smtClean="0">
                          <a:solidFill>
                            <a:srgbClr val="000000"/>
                          </a:solidFill>
                          <a:latin typeface="+mj-lt"/>
                          <a:ea typeface="Calibri"/>
                          <a:cs typeface="Times New Roman"/>
                        </a:rPr>
                        <a:t>P-TECH Years 1-4</a:t>
                      </a:r>
                      <a:endParaRPr lang="en-US" sz="1400" b="1" dirty="0">
                        <a:solidFill>
                          <a:srgbClr val="000000"/>
                        </a:solidFill>
                        <a:latin typeface="+mj-lt"/>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400" kern="1200" dirty="0" smtClean="0">
                          <a:solidFill>
                            <a:srgbClr val="000000"/>
                          </a:solidFill>
                          <a:latin typeface="+mn-lt"/>
                          <a:ea typeface="Calibri"/>
                          <a:cs typeface="Times New Roman"/>
                        </a:rPr>
                        <a:t>9-12</a:t>
                      </a:r>
                      <a:endParaRPr lang="en-US" sz="1400" kern="1200" dirty="0">
                        <a:solidFill>
                          <a:srgbClr val="000000"/>
                        </a:solidFill>
                        <a:latin typeface="+mn-lt"/>
                        <a:ea typeface="Calibri"/>
                        <a:cs typeface="Times New Roman"/>
                      </a:endParaRPr>
                    </a:p>
                  </a:txBody>
                  <a:tcPr marL="19050" marR="19050" marT="19050" marB="1905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accent6">
                              <a:lumMod val="75000"/>
                            </a:schemeClr>
                          </a:solidFill>
                          <a:latin typeface="+mn-lt"/>
                          <a:ea typeface="Calibri"/>
                          <a:cs typeface="Times New Roman"/>
                        </a:rPr>
                        <a:t>Mary Anne Hunter</a:t>
                      </a:r>
                      <a:r>
                        <a:rPr lang="en-US" sz="1400" kern="1200" baseline="0" dirty="0" smtClean="0">
                          <a:solidFill>
                            <a:schemeClr val="accent6">
                              <a:lumMod val="75000"/>
                            </a:schemeClr>
                          </a:solidFill>
                          <a:latin typeface="+mn-lt"/>
                          <a:ea typeface="Calibri"/>
                          <a:cs typeface="Times New Roman"/>
                        </a:rPr>
                        <a:t> (</a:t>
                      </a:r>
                      <a:r>
                        <a:rPr lang="en-US" sz="1400" kern="1200" baseline="0" dirty="0" smtClean="0">
                          <a:solidFill>
                            <a:schemeClr val="accent6">
                              <a:lumMod val="75000"/>
                            </a:schemeClr>
                          </a:solidFill>
                          <a:latin typeface="+mn-lt"/>
                          <a:ea typeface="Calibri"/>
                          <a:cs typeface="Times New Roman"/>
                          <a:hlinkClick r:id="rId3"/>
                        </a:rPr>
                        <a:t>Hunter_Mary@cde.state.co.us</a:t>
                      </a:r>
                      <a:r>
                        <a:rPr lang="en-US" sz="1400" kern="1200" baseline="0" dirty="0" smtClean="0">
                          <a:solidFill>
                            <a:schemeClr val="accent6">
                              <a:lumMod val="75000"/>
                            </a:schemeClr>
                          </a:solidFill>
                          <a:latin typeface="+mn-lt"/>
                          <a:ea typeface="Calibri"/>
                          <a:cs typeface="Times New Roman"/>
                        </a:rPr>
                        <a:t>) </a:t>
                      </a:r>
                      <a:endParaRPr lang="en-US" sz="1400" kern="1200" dirty="0" smtClean="0">
                        <a:solidFill>
                          <a:srgbClr val="FF0000"/>
                        </a:solidFill>
                        <a:latin typeface="+mn-lt"/>
                        <a:ea typeface="Calibri"/>
                        <a:cs typeface="Times New Roman"/>
                      </a:endParaRPr>
                    </a:p>
                  </a:txBody>
                  <a:tcPr marL="19050" marR="19050" marT="19050" marB="19050" anchor="ctr"/>
                </a:tc>
              </a:tr>
              <a:tr h="521208">
                <a:tc>
                  <a:txBody>
                    <a:bodyPr/>
                    <a:lstStyle/>
                    <a:p>
                      <a:pPr marL="0" marR="0" algn="ctr">
                        <a:lnSpc>
                          <a:spcPct val="115000"/>
                        </a:lnSpc>
                        <a:spcBef>
                          <a:spcPts val="0"/>
                        </a:spcBef>
                        <a:spcAft>
                          <a:spcPts val="0"/>
                        </a:spcAft>
                      </a:pPr>
                      <a:r>
                        <a:rPr lang="en-US" sz="1400" b="1" dirty="0" smtClean="0">
                          <a:solidFill>
                            <a:srgbClr val="000000"/>
                          </a:solidFill>
                          <a:latin typeface="+mj-lt"/>
                          <a:ea typeface="Calibri"/>
                          <a:cs typeface="Times New Roman"/>
                        </a:rPr>
                        <a:t>16</a:t>
                      </a:r>
                      <a:endParaRPr lang="en-US" sz="1400" b="1" dirty="0">
                        <a:solidFill>
                          <a:srgbClr val="000000"/>
                        </a:solidFill>
                        <a:latin typeface="+mj-lt"/>
                        <a:ea typeface="Calibri"/>
                        <a:cs typeface="Times New Roman"/>
                      </a:endParaRPr>
                    </a:p>
                  </a:txBody>
                  <a:tcPr marL="19050" marR="19050" marT="19050" marB="19050" anchor="ctr"/>
                </a:tc>
                <a:tc>
                  <a:txBody>
                    <a:bodyPr/>
                    <a:lstStyle/>
                    <a:p>
                      <a:pPr marL="0" marR="0">
                        <a:lnSpc>
                          <a:spcPct val="115000"/>
                        </a:lnSpc>
                        <a:spcBef>
                          <a:spcPts val="0"/>
                        </a:spcBef>
                        <a:spcAft>
                          <a:spcPts val="0"/>
                        </a:spcAft>
                      </a:pPr>
                      <a:r>
                        <a:rPr lang="en-US" sz="1400" b="1" dirty="0" smtClean="0">
                          <a:solidFill>
                            <a:srgbClr val="000000"/>
                          </a:solidFill>
                          <a:latin typeface="+mj-lt"/>
                          <a:ea typeface="Calibri"/>
                          <a:cs typeface="Times New Roman"/>
                        </a:rPr>
                        <a:t>P-TECH</a:t>
                      </a:r>
                      <a:r>
                        <a:rPr lang="en-US" sz="1400" b="1" baseline="0" dirty="0" smtClean="0">
                          <a:solidFill>
                            <a:srgbClr val="000000"/>
                          </a:solidFill>
                          <a:latin typeface="+mj-lt"/>
                          <a:ea typeface="Calibri"/>
                          <a:cs typeface="Times New Roman"/>
                        </a:rPr>
                        <a:t> Years 5-6</a:t>
                      </a:r>
                      <a:endParaRPr lang="en-US" sz="1400" b="1" dirty="0">
                        <a:solidFill>
                          <a:srgbClr val="000000"/>
                        </a:solidFill>
                        <a:latin typeface="+mj-lt"/>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400" kern="1200" dirty="0" smtClean="0">
                          <a:solidFill>
                            <a:srgbClr val="000000"/>
                          </a:solidFill>
                          <a:latin typeface="+mn-lt"/>
                          <a:ea typeface="Calibri"/>
                          <a:cs typeface="Times New Roman"/>
                        </a:rPr>
                        <a:t>12 only</a:t>
                      </a:r>
                      <a:endParaRPr lang="en-US" sz="1400" kern="1200" dirty="0">
                        <a:solidFill>
                          <a:srgbClr val="000000"/>
                        </a:solidFill>
                        <a:latin typeface="+mn-lt"/>
                        <a:ea typeface="Calibri"/>
                        <a:cs typeface="Times New Roman"/>
                      </a:endParaRPr>
                    </a:p>
                  </a:txBody>
                  <a:tcPr marL="19050" marR="19050" marT="19050" marB="1905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accent6">
                              <a:lumMod val="75000"/>
                            </a:schemeClr>
                          </a:solidFill>
                          <a:latin typeface="+mn-lt"/>
                          <a:ea typeface="Calibri"/>
                          <a:cs typeface="Times New Roman"/>
                        </a:rPr>
                        <a:t>Mary Anne Hunter</a:t>
                      </a:r>
                      <a:r>
                        <a:rPr lang="en-US" sz="1400" kern="1200" baseline="0" dirty="0" smtClean="0">
                          <a:solidFill>
                            <a:schemeClr val="accent6">
                              <a:lumMod val="75000"/>
                            </a:schemeClr>
                          </a:solidFill>
                          <a:latin typeface="+mn-lt"/>
                          <a:ea typeface="Calibri"/>
                          <a:cs typeface="Times New Roman"/>
                        </a:rPr>
                        <a:t> (</a:t>
                      </a:r>
                      <a:r>
                        <a:rPr lang="en-US" sz="1400" kern="1200" baseline="0" dirty="0" smtClean="0">
                          <a:solidFill>
                            <a:schemeClr val="accent6">
                              <a:lumMod val="75000"/>
                            </a:schemeClr>
                          </a:solidFill>
                          <a:latin typeface="+mn-lt"/>
                          <a:ea typeface="Calibri"/>
                          <a:cs typeface="Times New Roman"/>
                          <a:hlinkClick r:id="rId3"/>
                        </a:rPr>
                        <a:t>Hunter_Mary@cde.state.co.us</a:t>
                      </a:r>
                      <a:r>
                        <a:rPr lang="en-US" sz="1400" kern="1200" baseline="0" dirty="0" smtClean="0">
                          <a:solidFill>
                            <a:schemeClr val="accent6">
                              <a:lumMod val="75000"/>
                            </a:schemeClr>
                          </a:solidFill>
                          <a:latin typeface="+mn-lt"/>
                          <a:ea typeface="Calibri"/>
                          <a:cs typeface="Times New Roman"/>
                        </a:rPr>
                        <a:t>) </a:t>
                      </a:r>
                      <a:endParaRPr lang="en-US" sz="1400" kern="1200" dirty="0" smtClean="0">
                        <a:solidFill>
                          <a:srgbClr val="FF0000"/>
                        </a:solidFill>
                        <a:latin typeface="+mn-lt"/>
                        <a:ea typeface="Calibri"/>
                        <a:cs typeface="Times New Roman"/>
                      </a:endParaRPr>
                    </a:p>
                  </a:txBody>
                  <a:tcPr marL="19050" marR="19050" marT="19050" marB="19050" anchor="ctr"/>
                </a:tc>
              </a:tr>
            </a:tbl>
          </a:graphicData>
        </a:graphic>
      </p:graphicFrame>
      <p:sp>
        <p:nvSpPr>
          <p:cNvPr id="2" name="Title 1"/>
          <p:cNvSpPr>
            <a:spLocks noGrp="1"/>
          </p:cNvSpPr>
          <p:nvPr>
            <p:ph type="title"/>
          </p:nvPr>
        </p:nvSpPr>
        <p:spPr/>
        <p:txBody>
          <a:bodyPr/>
          <a:lstStyle/>
          <a:p>
            <a:r>
              <a:rPr lang="en-US" dirty="0" smtClean="0"/>
              <a:t>Postsecondary Program Field</a:t>
            </a:r>
            <a:endParaRPr lang="en-US" dirty="0"/>
          </a:p>
        </p:txBody>
      </p:sp>
    </p:spTree>
    <p:extLst>
      <p:ext uri="{BB962C8B-B14F-4D97-AF65-F5344CB8AC3E}">
        <p14:creationId xmlns:p14="http://schemas.microsoft.com/office/powerpoint/2010/main" val="132208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Creating Exceptions</a:t>
            </a:r>
            <a:endParaRPr lang="en-US" sz="3600" dirty="0"/>
          </a:p>
        </p:txBody>
      </p:sp>
    </p:spTree>
    <p:extLst>
      <p:ext uri="{BB962C8B-B14F-4D97-AF65-F5344CB8AC3E}">
        <p14:creationId xmlns:p14="http://schemas.microsoft.com/office/powerpoint/2010/main" val="31835116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3200" b="1" dirty="0" smtClean="0"/>
              <a:t>Exceptions</a:t>
            </a:r>
            <a:endParaRPr lang="en-US" altLang="en-US" sz="2800" b="1" dirty="0" smtClean="0"/>
          </a:p>
        </p:txBody>
      </p:sp>
      <p:sp>
        <p:nvSpPr>
          <p:cNvPr id="7171" name="Content Placeholder 2"/>
          <p:cNvSpPr>
            <a:spLocks noGrp="1"/>
          </p:cNvSpPr>
          <p:nvPr>
            <p:ph idx="1"/>
          </p:nvPr>
        </p:nvSpPr>
        <p:spPr bwMode="auto">
          <a:xfrm>
            <a:off x="671180" y="1463040"/>
            <a:ext cx="7886700"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anose="020B0604020202020204" pitchFamily="34" charset="0"/>
              <a:buChar char="•"/>
            </a:pPr>
            <a:r>
              <a:rPr lang="en-US" altLang="en-US" dirty="0" smtClean="0"/>
              <a:t>Make sure you have access to a syncplicity folder at my.syncplicity.com</a:t>
            </a:r>
          </a:p>
          <a:p>
            <a:pPr lvl="1"/>
            <a:r>
              <a:rPr lang="en-US" altLang="en-US" sz="1800" dirty="0" smtClean="0"/>
              <a:t>You may need to create a free Syncplicity account if you haven’t already</a:t>
            </a:r>
          </a:p>
          <a:p>
            <a:pPr lvl="1"/>
            <a:r>
              <a:rPr lang="en-US" altLang="en-US" sz="1800" dirty="0" smtClean="0"/>
              <a:t>The folder used for EOY exceptions is called:</a:t>
            </a:r>
            <a:br>
              <a:rPr lang="en-US" altLang="en-US" sz="1800" dirty="0" smtClean="0"/>
            </a:br>
            <a:r>
              <a:rPr lang="en-US" altLang="en-US" sz="1800" dirty="0" smtClean="0"/>
              <a:t>	 District Number- District Name- Student</a:t>
            </a:r>
          </a:p>
          <a:p>
            <a:pPr marL="457200" indent="-457200">
              <a:buFont typeface="Arial" panose="020B0604020202020204" pitchFamily="34" charset="0"/>
              <a:buChar char="•"/>
            </a:pPr>
            <a:r>
              <a:rPr lang="en-US" altLang="en-US" dirty="0" smtClean="0"/>
              <a:t>Copy the key fields from your error report into the exception template</a:t>
            </a:r>
            <a:endParaRPr lang="en-US" altLang="en-US" dirty="0"/>
          </a:p>
          <a:p>
            <a:pPr lvl="1"/>
            <a:r>
              <a:rPr lang="en-US" sz="1800" u="sng" dirty="0" smtClean="0">
                <a:hlinkClick r:id="rId2"/>
              </a:rPr>
              <a:t>Exception Request Template and Instructions - Link (XLSX)</a:t>
            </a:r>
            <a:r>
              <a:rPr lang="en-US" sz="1800" dirty="0" smtClean="0"/>
              <a:t> </a:t>
            </a:r>
          </a:p>
          <a:p>
            <a:pPr marL="457200" indent="-457200">
              <a:buFont typeface="Arial" panose="020B0604020202020204" pitchFamily="34" charset="0"/>
              <a:buChar char="•"/>
            </a:pPr>
            <a:r>
              <a:rPr lang="en-US" altLang="en-US" dirty="0" smtClean="0"/>
              <a:t>Explanations do not need to be long</a:t>
            </a:r>
          </a:p>
          <a:p>
            <a:pPr marL="457200" indent="-457200">
              <a:buFont typeface="Arial" panose="020B0604020202020204" pitchFamily="34" charset="0"/>
              <a:buChar char="•"/>
            </a:pPr>
            <a:r>
              <a:rPr lang="en-US" altLang="en-US" dirty="0" smtClean="0"/>
              <a:t>Please create a unique file for exceptions for each file (DEM, SSA, and SEY)</a:t>
            </a:r>
            <a:endParaRPr lang="en-US" altLang="en-US" sz="800" dirty="0" smtClean="0"/>
          </a:p>
        </p:txBody>
      </p:sp>
    </p:spTree>
    <p:extLst>
      <p:ext uri="{BB962C8B-B14F-4D97-AF65-F5344CB8AC3E}">
        <p14:creationId xmlns:p14="http://schemas.microsoft.com/office/powerpoint/2010/main" val="20829457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3200" b="1" dirty="0" smtClean="0"/>
              <a:t>Exceptions</a:t>
            </a:r>
            <a:endParaRPr lang="en-US" altLang="en-US" sz="2800" b="1" dirty="0" smtClean="0"/>
          </a:p>
        </p:txBody>
      </p:sp>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Upload your exception template to the requested exception folder on </a:t>
            </a:r>
            <a:r>
              <a:rPr lang="en-US" altLang="en-US" dirty="0" err="1"/>
              <a:t>S</a:t>
            </a:r>
            <a:r>
              <a:rPr lang="en-US" altLang="en-US" dirty="0" err="1" smtClean="0"/>
              <a:t>yncplicity</a:t>
            </a:r>
            <a:r>
              <a:rPr lang="en-US" altLang="en-US" dirty="0" smtClean="0"/>
              <a:t>. </a:t>
            </a:r>
          </a:p>
          <a:p>
            <a:endParaRPr lang="en-US" altLang="en-US" sz="2800" dirty="0"/>
          </a:p>
          <a:p>
            <a:endParaRPr lang="en-US" altLang="en-US" sz="2800" dirty="0" smtClean="0"/>
          </a:p>
          <a:p>
            <a:endParaRPr lang="en-US" altLang="en-US" dirty="0" smtClean="0"/>
          </a:p>
          <a:p>
            <a:r>
              <a:rPr lang="en-US" altLang="en-US" dirty="0" smtClean="0"/>
              <a:t>Once your file has been uploaded, you’ll need to email me to let me know you have an exception request: </a:t>
            </a:r>
            <a:r>
              <a:rPr lang="en-US" altLang="en-US" dirty="0" smtClean="0">
                <a:hlinkClick r:id="rId2"/>
              </a:rPr>
              <a:t>callinan_a@cde.state.co.us</a:t>
            </a:r>
            <a:r>
              <a:rPr lang="en-US" altLang="en-US" dirty="0" smtClean="0"/>
              <a:t> </a:t>
            </a:r>
          </a:p>
          <a:p>
            <a:r>
              <a:rPr lang="en-US" altLang="en-US" sz="2000" dirty="0" smtClean="0"/>
              <a:t>(Depending on the volume of requests from districts across </a:t>
            </a:r>
            <a:br>
              <a:rPr lang="en-US" altLang="en-US" sz="2000" dirty="0" smtClean="0"/>
            </a:br>
            <a:r>
              <a:rPr lang="en-US" altLang="en-US" sz="2000" dirty="0" smtClean="0"/>
              <a:t>the state, exceptions may take a few days to complete.)  </a:t>
            </a:r>
          </a:p>
        </p:txBody>
      </p:sp>
      <p:pic>
        <p:nvPicPr>
          <p:cNvPr id="2" name="Picture 1"/>
          <p:cNvPicPr>
            <a:picLocks noChangeAspect="1"/>
          </p:cNvPicPr>
          <p:nvPr/>
        </p:nvPicPr>
        <p:blipFill>
          <a:blip r:embed="rId3"/>
          <a:stretch>
            <a:fillRect/>
          </a:stretch>
        </p:blipFill>
        <p:spPr>
          <a:xfrm>
            <a:off x="364331" y="2373198"/>
            <a:ext cx="8415338" cy="920298"/>
          </a:xfrm>
          <a:prstGeom prst="rect">
            <a:avLst/>
          </a:prstGeom>
          <a:ln w="12700">
            <a:solidFill>
              <a:schemeClr val="accent4"/>
            </a:solidFill>
            <a:prstDash val="dash"/>
          </a:ln>
        </p:spPr>
      </p:pic>
    </p:spTree>
    <p:extLst>
      <p:ext uri="{BB962C8B-B14F-4D97-AF65-F5344CB8AC3E}">
        <p14:creationId xmlns:p14="http://schemas.microsoft.com/office/powerpoint/2010/main" val="1041570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a:xfrm>
            <a:off x="0" y="3204353"/>
            <a:ext cx="9143999" cy="5534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44450" indent="0">
              <a:defRPr/>
            </a:pPr>
            <a:r>
              <a:rPr lang="en-US" sz="3600" dirty="0" smtClean="0">
                <a:cs typeface="Times New Roman" pitchFamily="18" charset="0"/>
              </a:rPr>
              <a:t>Creating a Snapshot</a:t>
            </a:r>
            <a:endParaRPr lang="en-US" altLang="en-US" dirty="0" smtClean="0"/>
          </a:p>
        </p:txBody>
      </p:sp>
    </p:spTree>
    <p:extLst>
      <p:ext uri="{BB962C8B-B14F-4D97-AF65-F5344CB8AC3E}">
        <p14:creationId xmlns:p14="http://schemas.microsoft.com/office/powerpoint/2010/main" val="16893220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Snapshot Submission Process</a:t>
            </a:r>
            <a:endParaRPr lang="en-US" sz="2800" dirty="0"/>
          </a:p>
        </p:txBody>
      </p:sp>
      <p:sp>
        <p:nvSpPr>
          <p:cNvPr id="2" name="Content Placeholder 1"/>
          <p:cNvSpPr>
            <a:spLocks noGrp="1"/>
          </p:cNvSpPr>
          <p:nvPr>
            <p:ph idx="1"/>
          </p:nvPr>
        </p:nvSpPr>
        <p:spPr>
          <a:noFill/>
          <a:effectLst>
            <a:outerShdw blurRad="101600" dist="63500" dir="18900000" algn="bl" rotWithShape="0">
              <a:schemeClr val="tx2">
                <a:lumMod val="20000"/>
                <a:lumOff val="80000"/>
                <a:alpha val="40000"/>
              </a:schemeClr>
            </a:outerShdw>
            <a:softEdge rad="31750"/>
          </a:effectLst>
        </p:spPr>
        <p:style>
          <a:lnRef idx="2">
            <a:schemeClr val="accent1"/>
          </a:lnRef>
          <a:fillRef idx="1">
            <a:schemeClr val="lt1"/>
          </a:fillRef>
          <a:effectRef idx="0">
            <a:schemeClr val="accent1"/>
          </a:effectRef>
          <a:fontRef idx="minor">
            <a:schemeClr val="dk1"/>
          </a:fontRef>
        </p:style>
        <p:txBody>
          <a:bodyPr/>
          <a:lstStyle/>
          <a:p>
            <a:r>
              <a:rPr lang="en-US" sz="1600" dirty="0"/>
              <a:t>Create Student </a:t>
            </a:r>
            <a:r>
              <a:rPr lang="en-US" sz="1600" dirty="0" smtClean="0"/>
              <a:t>End of Year snapshot  </a:t>
            </a:r>
            <a:r>
              <a:rPr lang="en-US" sz="1600" dirty="0"/>
              <a:t>(Student Profile → Snapshot)</a:t>
            </a:r>
          </a:p>
          <a:p>
            <a:pPr lvl="1"/>
            <a:r>
              <a:rPr lang="en-US" sz="1600" dirty="0" smtClean="0"/>
              <a:t>Snapshot </a:t>
            </a:r>
            <a:r>
              <a:rPr lang="en-US" sz="1600" dirty="0"/>
              <a:t>of previously submitted Student Profile </a:t>
            </a:r>
            <a:r>
              <a:rPr lang="en-US" sz="1600" dirty="0" smtClean="0"/>
              <a:t>Interchanges</a:t>
            </a:r>
          </a:p>
          <a:p>
            <a:pPr lvl="1"/>
            <a:r>
              <a:rPr lang="en-US" sz="1600" dirty="0" smtClean="0">
                <a:solidFill>
                  <a:srgbClr val="FF0000"/>
                </a:solidFill>
              </a:rPr>
              <a:t>Creating a new snapshot will remove your previous snapshot</a:t>
            </a:r>
            <a:endParaRPr lang="en-US" sz="1600" dirty="0">
              <a:solidFill>
                <a:srgbClr val="FF0000"/>
              </a:solidFill>
            </a:endParaRPr>
          </a:p>
          <a:p>
            <a:r>
              <a:rPr lang="en-US" sz="1600" dirty="0" smtClean="0"/>
              <a:t>Go </a:t>
            </a:r>
            <a:r>
              <a:rPr lang="en-US" sz="1600" dirty="0"/>
              <a:t>to “</a:t>
            </a:r>
            <a:r>
              <a:rPr lang="en-US" sz="1600" dirty="0" err="1"/>
              <a:t>Cognos</a:t>
            </a:r>
            <a:r>
              <a:rPr lang="en-US" sz="1600" dirty="0"/>
              <a:t> Report” on the Pipeline menu to download errors and warnings</a:t>
            </a:r>
          </a:p>
          <a:p>
            <a:r>
              <a:rPr lang="en-US" sz="1600" dirty="0" smtClean="0"/>
              <a:t>Correct errors (within the Pipeline or by loading new interchange files)</a:t>
            </a:r>
            <a:endParaRPr lang="en-US" sz="1600" dirty="0"/>
          </a:p>
          <a:p>
            <a:pPr lvl="0"/>
            <a:r>
              <a:rPr lang="en-US" sz="1600" dirty="0" smtClean="0"/>
              <a:t>Once all edit checks have passed, submit approval of your data to CDE</a:t>
            </a:r>
          </a:p>
          <a:p>
            <a:pPr lvl="1"/>
            <a:r>
              <a:rPr lang="en-US" sz="1600" dirty="0" smtClean="0"/>
              <a:t>Use </a:t>
            </a:r>
            <a:r>
              <a:rPr lang="en-US" sz="1600" dirty="0" err="1"/>
              <a:t>Cognos</a:t>
            </a:r>
            <a:r>
              <a:rPr lang="en-US" sz="1600" dirty="0"/>
              <a:t> Report to validate data</a:t>
            </a:r>
          </a:p>
          <a:p>
            <a:pPr lvl="1"/>
            <a:r>
              <a:rPr lang="en-US" sz="1600" dirty="0" smtClean="0"/>
              <a:t>Student Profile -&gt; Status Dashboard -&gt; Submit to CDE</a:t>
            </a:r>
          </a:p>
          <a:p>
            <a:pPr lvl="1"/>
            <a:r>
              <a:rPr lang="en-US" sz="1600" dirty="0" smtClean="0">
                <a:solidFill>
                  <a:schemeClr val="tx1"/>
                </a:solidFill>
              </a:rPr>
              <a:t>You cannot download the signoff form until </a:t>
            </a:r>
            <a:r>
              <a:rPr lang="en-US" sz="1600" dirty="0">
                <a:solidFill>
                  <a:schemeClr val="tx1"/>
                </a:solidFill>
              </a:rPr>
              <a:t>D</a:t>
            </a:r>
            <a:r>
              <a:rPr lang="en-US" sz="1600" dirty="0" smtClean="0">
                <a:solidFill>
                  <a:schemeClr val="tx1"/>
                </a:solidFill>
              </a:rPr>
              <a:t>ecember </a:t>
            </a:r>
          </a:p>
          <a:p>
            <a:r>
              <a:rPr lang="en-US" sz="1600" dirty="0" smtClean="0"/>
              <a:t>CDE identifies dropouts from prior years showing up in other districts</a:t>
            </a:r>
          </a:p>
          <a:p>
            <a:r>
              <a:rPr lang="en-US" sz="1600" dirty="0" smtClean="0"/>
              <a:t>CDE checks across all districts to make sure student exit type is valid</a:t>
            </a:r>
          </a:p>
          <a:p>
            <a:pPr>
              <a:buNone/>
            </a:pPr>
            <a:r>
              <a:rPr lang="en-US" sz="1800" dirty="0" smtClean="0">
                <a:solidFill>
                  <a:schemeClr val="accent1">
                    <a:lumMod val="75000"/>
                  </a:schemeClr>
                </a:solidFill>
              </a:rPr>
              <a:t>Note: all errors must be resolved before continuing to the next step in the process</a:t>
            </a:r>
          </a:p>
          <a:p>
            <a:endParaRPr lang="en-US" dirty="0" smtClean="0"/>
          </a:p>
        </p:txBody>
      </p:sp>
    </p:spTree>
    <p:extLst>
      <p:ext uri="{BB962C8B-B14F-4D97-AF65-F5344CB8AC3E}">
        <p14:creationId xmlns:p14="http://schemas.microsoft.com/office/powerpoint/2010/main" val="3323369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a:r>
              <a:rPr lang="en-US" altLang="en-US" sz="3200" b="1" dirty="0" smtClean="0"/>
              <a:t>What is the End of Year Snapshot?</a:t>
            </a:r>
            <a:endParaRPr lang="en-US" altLang="en-US" sz="2800" b="1" dirty="0" smtClean="0"/>
          </a:p>
        </p:txBody>
      </p:sp>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smtClean="0"/>
              <a:t>The </a:t>
            </a:r>
            <a:r>
              <a:rPr lang="en-US" sz="2800" dirty="0"/>
              <a:t>purpose of the Student End of Year Snapshot is to </a:t>
            </a:r>
            <a:r>
              <a:rPr lang="en-US" sz="2800" dirty="0" smtClean="0"/>
              <a:t>summarize the </a:t>
            </a:r>
            <a:r>
              <a:rPr lang="en-US" sz="2800" dirty="0"/>
              <a:t>annual educational history for students </a:t>
            </a:r>
            <a:r>
              <a:rPr lang="en-US" sz="2800" dirty="0" smtClean="0"/>
              <a:t>throughout</a:t>
            </a:r>
            <a:br>
              <a:rPr lang="en-US" sz="2800" dirty="0" smtClean="0"/>
            </a:br>
            <a:r>
              <a:rPr lang="en-US" sz="2800" dirty="0" smtClean="0"/>
              <a:t> the school </a:t>
            </a:r>
            <a:r>
              <a:rPr lang="en-US" sz="2800" dirty="0"/>
              <a:t>year. The data from this collection is used to derive the graduation, </a:t>
            </a:r>
            <a:r>
              <a:rPr lang="en-US" sz="2800" dirty="0" smtClean="0"/>
              <a:t>completion, dropout</a:t>
            </a:r>
            <a:r>
              <a:rPr lang="en-US" sz="2800" dirty="0"/>
              <a:t>, mobility, and stability rates. </a:t>
            </a:r>
            <a:r>
              <a:rPr lang="en-US" sz="2800" dirty="0" smtClean="0"/>
              <a:t>The </a:t>
            </a:r>
            <a:br>
              <a:rPr lang="en-US" sz="2800" dirty="0" smtClean="0"/>
            </a:br>
            <a:r>
              <a:rPr lang="en-US" sz="2800" dirty="0" smtClean="0"/>
              <a:t>End of Year snapshot also pulls in </a:t>
            </a:r>
            <a:r>
              <a:rPr lang="en-US" altLang="en-US" sz="2800" dirty="0" smtClean="0"/>
              <a:t> Advanced </a:t>
            </a:r>
            <a:r>
              <a:rPr lang="en-US" altLang="en-US" sz="2800" dirty="0"/>
              <a:t>Placement course </a:t>
            </a:r>
            <a:r>
              <a:rPr lang="en-US" altLang="en-US" sz="2800" dirty="0" smtClean="0"/>
              <a:t>completion</a:t>
            </a:r>
            <a:r>
              <a:rPr lang="en-US" altLang="en-US" sz="2600" dirty="0" smtClean="0"/>
              <a:t> and p</a:t>
            </a:r>
            <a:r>
              <a:rPr lang="en-US" altLang="en-US" sz="2800" dirty="0" smtClean="0"/>
              <a:t>ost- </a:t>
            </a:r>
            <a:r>
              <a:rPr lang="en-US" altLang="en-US" sz="2800" dirty="0"/>
              <a:t>secondary </a:t>
            </a:r>
            <a:r>
              <a:rPr lang="en-US" altLang="en-US" sz="2800" dirty="0" smtClean="0"/>
              <a:t>program information.</a:t>
            </a:r>
            <a:endParaRPr lang="en-US" altLang="en-US" sz="2800" dirty="0"/>
          </a:p>
          <a:p>
            <a:endParaRPr lang="en-US" altLang="en-US" sz="2800" dirty="0"/>
          </a:p>
          <a:p>
            <a:endParaRPr lang="en-US" altLang="en-US" sz="2800" dirty="0"/>
          </a:p>
          <a:p>
            <a:endParaRPr lang="en-US" altLang="en-US" sz="2800" dirty="0" smtClean="0"/>
          </a:p>
          <a:p>
            <a:endParaRPr lang="en-US" altLang="en-US" sz="900" dirty="0" smtClean="0"/>
          </a:p>
        </p:txBody>
      </p:sp>
    </p:spTree>
    <p:extLst>
      <p:ext uri="{BB962C8B-B14F-4D97-AF65-F5344CB8AC3E}">
        <p14:creationId xmlns:p14="http://schemas.microsoft.com/office/powerpoint/2010/main" val="2843171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Creating a New Snapshot</a:t>
            </a:r>
            <a:endParaRPr lang="en-US" sz="2800" dirty="0"/>
          </a:p>
        </p:txBody>
      </p:sp>
      <p:sp>
        <p:nvSpPr>
          <p:cNvPr id="5" name="Content Placeholder 4"/>
          <p:cNvSpPr>
            <a:spLocks noGrp="1"/>
          </p:cNvSpPr>
          <p:nvPr>
            <p:ph idx="1"/>
          </p:nvPr>
        </p:nvSpPr>
        <p:spPr/>
        <p:txBody>
          <a:bodyPr/>
          <a:lstStyle/>
          <a:p>
            <a:endParaRPr lang="en-US"/>
          </a:p>
        </p:txBody>
      </p:sp>
      <p:pic>
        <p:nvPicPr>
          <p:cNvPr id="2" name="Picture 1"/>
          <p:cNvPicPr>
            <a:picLocks noChangeAspect="1"/>
          </p:cNvPicPr>
          <p:nvPr/>
        </p:nvPicPr>
        <p:blipFill>
          <a:blip r:embed="rId3"/>
          <a:stretch>
            <a:fillRect/>
          </a:stretch>
        </p:blipFill>
        <p:spPr>
          <a:xfrm>
            <a:off x="76200" y="1828800"/>
            <a:ext cx="8895375" cy="2652713"/>
          </a:xfrm>
          <a:prstGeom prst="rect">
            <a:avLst/>
          </a:prstGeom>
        </p:spPr>
      </p:pic>
    </p:spTree>
    <p:extLst>
      <p:ext uri="{BB962C8B-B14F-4D97-AF65-F5344CB8AC3E}">
        <p14:creationId xmlns:p14="http://schemas.microsoft.com/office/powerpoint/2010/main" val="35343455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Snapshot Pipeline Reports</a:t>
            </a:r>
            <a:endParaRPr lang="en-US" sz="2800" dirty="0"/>
          </a:p>
        </p:txBody>
      </p:sp>
      <p:pic>
        <p:nvPicPr>
          <p:cNvPr id="7" name="Picture 6"/>
          <p:cNvPicPr>
            <a:picLocks noChangeAspect="1"/>
          </p:cNvPicPr>
          <p:nvPr/>
        </p:nvPicPr>
        <p:blipFill>
          <a:blip r:embed="rId3"/>
          <a:stretch>
            <a:fillRect/>
          </a:stretch>
        </p:blipFill>
        <p:spPr>
          <a:xfrm>
            <a:off x="66674" y="2209800"/>
            <a:ext cx="9010650" cy="2143125"/>
          </a:xfrm>
          <a:prstGeom prst="rect">
            <a:avLst/>
          </a:prstGeom>
        </p:spPr>
      </p:pic>
    </p:spTree>
    <p:extLst>
      <p:ext uri="{BB962C8B-B14F-4D97-AF65-F5344CB8AC3E}">
        <p14:creationId xmlns:p14="http://schemas.microsoft.com/office/powerpoint/2010/main" val="31270757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Snapshot Cognos Reports</a:t>
            </a:r>
            <a:endParaRPr lang="en-US" sz="2800" dirty="0"/>
          </a:p>
        </p:txBody>
      </p:sp>
      <p:pic>
        <p:nvPicPr>
          <p:cNvPr id="2" name="Picture 1"/>
          <p:cNvPicPr>
            <a:picLocks noChangeAspect="1"/>
          </p:cNvPicPr>
          <p:nvPr/>
        </p:nvPicPr>
        <p:blipFill>
          <a:blip r:embed="rId3"/>
          <a:stretch>
            <a:fillRect/>
          </a:stretch>
        </p:blipFill>
        <p:spPr>
          <a:xfrm>
            <a:off x="947695" y="1371600"/>
            <a:ext cx="3850363" cy="4675441"/>
          </a:xfrm>
          <a:prstGeom prst="rect">
            <a:avLst/>
          </a:prstGeom>
        </p:spPr>
      </p:pic>
      <p:sp>
        <p:nvSpPr>
          <p:cNvPr id="5" name="Right Arrow 4"/>
          <p:cNvSpPr/>
          <p:nvPr/>
        </p:nvSpPr>
        <p:spPr>
          <a:xfrm rot="10800000">
            <a:off x="3684180" y="5257800"/>
            <a:ext cx="4171949"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4180750" y="5339834"/>
            <a:ext cx="3675379" cy="369332"/>
          </a:xfrm>
          <a:prstGeom prst="rect">
            <a:avLst/>
          </a:prstGeom>
          <a:noFill/>
        </p:spPr>
        <p:txBody>
          <a:bodyPr wrap="square" rtlCol="0">
            <a:spAutoFit/>
          </a:bodyPr>
          <a:lstStyle/>
          <a:p>
            <a:r>
              <a:rPr lang="en-US" dirty="0" smtClean="0">
                <a:solidFill>
                  <a:prstClr val="black"/>
                </a:solidFill>
              </a:rPr>
              <a:t>These are the Snapshot Error Reports </a:t>
            </a:r>
            <a:endParaRPr lang="en-US" dirty="0">
              <a:solidFill>
                <a:prstClr val="black"/>
              </a:solidFill>
            </a:endParaRPr>
          </a:p>
        </p:txBody>
      </p:sp>
    </p:spTree>
    <p:extLst>
      <p:ext uri="{BB962C8B-B14F-4D97-AF65-F5344CB8AC3E}">
        <p14:creationId xmlns:p14="http://schemas.microsoft.com/office/powerpoint/2010/main" val="20807315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Common Errors</a:t>
            </a:r>
            <a:endParaRPr lang="en-US" sz="2800" dirty="0"/>
          </a:p>
        </p:txBody>
      </p:sp>
      <p:sp>
        <p:nvSpPr>
          <p:cNvPr id="5" name="Content Placeholder 1"/>
          <p:cNvSpPr>
            <a:spLocks noGrp="1"/>
          </p:cNvSpPr>
          <p:nvPr>
            <p:ph idx="1"/>
          </p:nvPr>
        </p:nvSpPr>
        <p:spPr/>
        <p:txBody>
          <a:bodyPr/>
          <a:lstStyle/>
          <a:p>
            <a:endParaRPr lang="en-US" dirty="0" smtClean="0">
              <a:solidFill>
                <a:srgbClr val="FF0000"/>
              </a:solidFill>
            </a:endParaRPr>
          </a:p>
          <a:p>
            <a:pPr marL="342900" indent="-342900">
              <a:buFont typeface="Arial" panose="020B0604020202020204" pitchFamily="34" charset="0"/>
              <a:buChar char="•"/>
            </a:pPr>
            <a:r>
              <a:rPr lang="en-US" dirty="0" smtClean="0"/>
              <a:t>All Snapshot level errors are posted on the Student End of Year Business Rules file. </a:t>
            </a:r>
          </a:p>
          <a:p>
            <a:pPr marL="1028700" lvl="1" indent="-342900"/>
            <a:r>
              <a:rPr lang="en-US" dirty="0" smtClean="0"/>
              <a:t>You can find the file on the Student End of Year website:</a:t>
            </a:r>
          </a:p>
          <a:p>
            <a:pPr marL="1028700" lvl="1" indent="-342900"/>
            <a:r>
              <a:rPr lang="en-US" dirty="0">
                <a:hlinkClick r:id="rId3"/>
              </a:rPr>
              <a:t>http://</a:t>
            </a:r>
            <a:r>
              <a:rPr lang="en-US" dirty="0" smtClean="0">
                <a:hlinkClick r:id="rId3"/>
              </a:rPr>
              <a:t>www.cde.state.co.us/datapipeline/snap_eoy</a:t>
            </a:r>
            <a:r>
              <a:rPr lang="en-US" dirty="0" smtClean="0"/>
              <a:t> </a:t>
            </a:r>
          </a:p>
          <a:p>
            <a:endParaRPr lang="en-US" dirty="0"/>
          </a:p>
        </p:txBody>
      </p:sp>
    </p:spTree>
    <p:extLst>
      <p:ext uri="{BB962C8B-B14F-4D97-AF65-F5344CB8AC3E}">
        <p14:creationId xmlns:p14="http://schemas.microsoft.com/office/powerpoint/2010/main" val="1264295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marL="44450" indent="0">
              <a:defRPr/>
            </a:pPr>
            <a:r>
              <a:rPr lang="en-US" sz="3200" dirty="0" smtClean="0">
                <a:cs typeface="Times New Roman" pitchFamily="18" charset="0"/>
              </a:rPr>
              <a:t>Common Errors - Enter and Exit types</a:t>
            </a:r>
            <a:br>
              <a:rPr lang="en-US" sz="3200" dirty="0" smtClean="0">
                <a:cs typeface="Times New Roman" pitchFamily="18" charset="0"/>
              </a:rPr>
            </a:br>
            <a:r>
              <a:rPr lang="en-US" dirty="0">
                <a:cs typeface="Times New Roman" pitchFamily="18" charset="0"/>
              </a:rPr>
              <a:t/>
            </a:r>
            <a:br>
              <a:rPr lang="en-US" dirty="0">
                <a:cs typeface="Times New Roman" pitchFamily="18" charset="0"/>
              </a:rPr>
            </a:br>
            <a:r>
              <a:rPr lang="en-US" altLang="en-US" sz="3600" dirty="0" smtClean="0">
                <a:solidFill>
                  <a:srgbClr val="336699"/>
                </a:solidFill>
                <a:latin typeface="Century Gothic" pitchFamily="34" charset="0"/>
              </a:rPr>
              <a:t/>
            </a:r>
            <a:br>
              <a:rPr lang="en-US" altLang="en-US" sz="3600" dirty="0" smtClean="0">
                <a:solidFill>
                  <a:srgbClr val="336699"/>
                </a:solidFill>
                <a:latin typeface="Century Gothic" pitchFamily="34" charset="0"/>
              </a:rPr>
            </a:br>
            <a:endParaRPr lang="en-US" altLang="en-US" dirty="0" smtClean="0"/>
          </a:p>
        </p:txBody>
      </p:sp>
      <p:sp>
        <p:nvSpPr>
          <p:cNvPr id="2" name="Content Placeholder 1"/>
          <p:cNvSpPr>
            <a:spLocks noGrp="1"/>
          </p:cNvSpPr>
          <p:nvPr>
            <p:ph idx="1"/>
          </p:nvPr>
        </p:nvSpPr>
        <p:spPr/>
        <p:txBody>
          <a:bodyPr/>
          <a:lstStyle/>
          <a:p>
            <a:r>
              <a:rPr lang="en-US" dirty="0" smtClean="0"/>
              <a:t>Entry and exit types and dates are used to track an overview of a student’s attendance throughout the year. </a:t>
            </a:r>
          </a:p>
          <a:p>
            <a:endParaRPr lang="en-US" dirty="0" smtClean="0"/>
          </a:p>
          <a:p>
            <a:r>
              <a:rPr lang="en-US" dirty="0" smtClean="0"/>
              <a:t>A full list of the possible Entry and Exit types are available in the SSA </a:t>
            </a:r>
            <a:r>
              <a:rPr lang="en-US" dirty="0"/>
              <a:t>file format</a:t>
            </a:r>
            <a:r>
              <a:rPr lang="en-US" dirty="0" smtClean="0"/>
              <a:t>:</a:t>
            </a:r>
          </a:p>
          <a:p>
            <a:pPr marL="1028700" lvl="1" indent="-342900"/>
            <a:r>
              <a:rPr lang="en-US" dirty="0" smtClean="0"/>
              <a:t>Which can be found on the Student Interchange website</a:t>
            </a:r>
          </a:p>
          <a:p>
            <a:pPr marL="1028700" lvl="1" indent="-342900"/>
            <a:r>
              <a:rPr lang="en-US" dirty="0">
                <a:hlinkClick r:id="rId3"/>
              </a:rPr>
              <a:t>http://</a:t>
            </a:r>
            <a:r>
              <a:rPr lang="en-US" dirty="0" smtClean="0">
                <a:hlinkClick r:id="rId3"/>
              </a:rPr>
              <a:t>www.cde.state.co.us/datapipeline/inter_student</a:t>
            </a:r>
            <a:endParaRPr lang="en-US" dirty="0" smtClean="0"/>
          </a:p>
          <a:p>
            <a:pPr marL="1485900" lvl="2" indent="-342900">
              <a:buFont typeface="Wingdings" panose="05000000000000000000" pitchFamily="2" charset="2"/>
              <a:buChar char="Ø"/>
            </a:pPr>
            <a:r>
              <a:rPr lang="en-US" dirty="0" smtClean="0"/>
              <a:t>Make sure to look at the 2018-2019 file</a:t>
            </a:r>
          </a:p>
          <a:p>
            <a:endParaRPr lang="en-US" dirty="0" smtClean="0"/>
          </a:p>
          <a:p>
            <a:endParaRPr lang="en-US" dirty="0"/>
          </a:p>
          <a:p>
            <a:endParaRPr lang="en-US" dirty="0"/>
          </a:p>
        </p:txBody>
      </p:sp>
    </p:spTree>
    <p:extLst>
      <p:ext uri="{BB962C8B-B14F-4D97-AF65-F5344CB8AC3E}">
        <p14:creationId xmlns:p14="http://schemas.microsoft.com/office/powerpoint/2010/main" val="39501152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a:r>
              <a:rPr lang="en-US" altLang="en-US" sz="3200" b="1" dirty="0" smtClean="0"/>
              <a:t>Why do we use entry and exit types?</a:t>
            </a:r>
            <a:endParaRPr lang="en-US" altLang="en-US" sz="2800" b="1" dirty="0" smtClean="0"/>
          </a:p>
        </p:txBody>
      </p:sp>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Entry Type – Indicates how a student entered the school or district</a:t>
            </a:r>
          </a:p>
          <a:p>
            <a:pPr lvl="1"/>
            <a:r>
              <a:rPr lang="en-US" altLang="en-US" dirty="0" smtClean="0"/>
              <a:t>02 – Continuous in same school (start of year)</a:t>
            </a:r>
          </a:p>
          <a:p>
            <a:pPr lvl="1"/>
            <a:r>
              <a:rPr lang="en-US" altLang="en-US" dirty="0" smtClean="0"/>
              <a:t>05 – Transfer from out of country </a:t>
            </a:r>
          </a:p>
          <a:p>
            <a:pPr lvl="1"/>
            <a:r>
              <a:rPr lang="en-US" altLang="en-US" dirty="0" smtClean="0"/>
              <a:t>11 </a:t>
            </a:r>
            <a:r>
              <a:rPr lang="en-US" altLang="en-US" dirty="0"/>
              <a:t>– Transfer </a:t>
            </a:r>
            <a:r>
              <a:rPr lang="en-US" altLang="en-US" dirty="0" smtClean="0"/>
              <a:t>from </a:t>
            </a:r>
            <a:r>
              <a:rPr lang="en-US" altLang="en-US" dirty="0"/>
              <a:t>school in same district</a:t>
            </a:r>
          </a:p>
          <a:p>
            <a:pPr lvl="1"/>
            <a:r>
              <a:rPr lang="en-US" altLang="en-US" dirty="0" smtClean="0"/>
              <a:t>13 </a:t>
            </a:r>
            <a:r>
              <a:rPr lang="en-US" altLang="en-US" dirty="0"/>
              <a:t>- Transfer </a:t>
            </a:r>
            <a:r>
              <a:rPr lang="en-US" altLang="en-US" dirty="0" smtClean="0"/>
              <a:t>from </a:t>
            </a:r>
            <a:r>
              <a:rPr lang="en-US" altLang="en-US" dirty="0"/>
              <a:t>another </a:t>
            </a:r>
            <a:r>
              <a:rPr lang="en-US" altLang="en-US" dirty="0" smtClean="0"/>
              <a:t>district</a:t>
            </a:r>
          </a:p>
          <a:p>
            <a:pPr lvl="1"/>
            <a:r>
              <a:rPr lang="en-US" altLang="en-US" dirty="0" smtClean="0"/>
              <a:t>14 – Transfer from out of state </a:t>
            </a:r>
          </a:p>
          <a:p>
            <a:pPr lvl="1"/>
            <a:r>
              <a:rPr lang="en-US" altLang="en-US" dirty="0" smtClean="0"/>
              <a:t>70 </a:t>
            </a:r>
            <a:r>
              <a:rPr lang="en-US" altLang="en-US" dirty="0"/>
              <a:t>– </a:t>
            </a:r>
            <a:r>
              <a:rPr lang="en-US" altLang="en-US" dirty="0" smtClean="0"/>
              <a:t>Return to school after transferring to a GED program</a:t>
            </a:r>
            <a:endParaRPr lang="en-US" altLang="en-US" dirty="0"/>
          </a:p>
          <a:p>
            <a:pPr marL="365760" lvl="1" indent="0">
              <a:buNone/>
            </a:pPr>
            <a:endParaRPr lang="en-US" altLang="en-US" sz="2600" dirty="0" smtClean="0"/>
          </a:p>
        </p:txBody>
      </p:sp>
    </p:spTree>
    <p:extLst>
      <p:ext uri="{BB962C8B-B14F-4D97-AF65-F5344CB8AC3E}">
        <p14:creationId xmlns:p14="http://schemas.microsoft.com/office/powerpoint/2010/main" val="37500922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3200" b="1" dirty="0" smtClean="0"/>
              <a:t>Why do we use entry and exit types?</a:t>
            </a:r>
            <a:endParaRPr lang="en-US" altLang="en-US" sz="2800" b="1" dirty="0" smtClean="0"/>
          </a:p>
        </p:txBody>
      </p:sp>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Exit Type – Indicates how a student exits the school or district</a:t>
            </a:r>
          </a:p>
          <a:p>
            <a:pPr lvl="1"/>
            <a:r>
              <a:rPr lang="en-US" altLang="en-US" dirty="0"/>
              <a:t>1</a:t>
            </a:r>
            <a:r>
              <a:rPr lang="en-US" altLang="en-US" dirty="0" smtClean="0"/>
              <a:t>1 – Transfer to school in same district</a:t>
            </a:r>
          </a:p>
          <a:p>
            <a:pPr lvl="1"/>
            <a:r>
              <a:rPr lang="en-US" altLang="en-US" dirty="0"/>
              <a:t>13 – Transfer </a:t>
            </a:r>
            <a:r>
              <a:rPr lang="en-US" altLang="en-US" dirty="0" smtClean="0"/>
              <a:t>to another district</a:t>
            </a:r>
          </a:p>
          <a:p>
            <a:pPr lvl="1"/>
            <a:r>
              <a:rPr lang="en-US" altLang="en-US" dirty="0" smtClean="0"/>
              <a:t>40 – Drop out</a:t>
            </a:r>
          </a:p>
          <a:p>
            <a:pPr lvl="1"/>
            <a:r>
              <a:rPr lang="en-US" altLang="en-US" dirty="0" smtClean="0"/>
              <a:t>90 – Graduate</a:t>
            </a:r>
          </a:p>
          <a:p>
            <a:pPr lvl="1"/>
            <a:r>
              <a:rPr lang="en-US" altLang="en-US" dirty="0" smtClean="0"/>
              <a:t>00 – Student finished the year at the school or left in the last three weeks of the school year</a:t>
            </a:r>
          </a:p>
          <a:p>
            <a:pPr lvl="1"/>
            <a:endParaRPr lang="en-US" dirty="0" smtClean="0"/>
          </a:p>
          <a:p>
            <a:pPr marL="457200" lvl="1" indent="0">
              <a:buNone/>
            </a:pPr>
            <a:endParaRPr lang="en-US" altLang="en-US" dirty="0" smtClean="0"/>
          </a:p>
          <a:p>
            <a:pPr marL="365760" lvl="1" indent="0">
              <a:buNone/>
            </a:pPr>
            <a:endParaRPr lang="en-US" altLang="en-US" dirty="0"/>
          </a:p>
          <a:p>
            <a:endParaRPr lang="en-US" altLang="en-US" sz="2800" dirty="0" smtClean="0"/>
          </a:p>
          <a:p>
            <a:endParaRPr lang="en-US" altLang="en-US" sz="900" dirty="0" smtClean="0"/>
          </a:p>
        </p:txBody>
      </p:sp>
    </p:spTree>
    <p:extLst>
      <p:ext uri="{BB962C8B-B14F-4D97-AF65-F5344CB8AC3E}">
        <p14:creationId xmlns:p14="http://schemas.microsoft.com/office/powerpoint/2010/main" val="3223254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a:r>
              <a:rPr lang="en-US" altLang="en-US" sz="3200" b="1" dirty="0" smtClean="0"/>
              <a:t>Why do we use entry and exit types?</a:t>
            </a:r>
            <a:endParaRPr lang="en-US" altLang="en-US" sz="2800" b="1" dirty="0" smtClean="0"/>
          </a:p>
        </p:txBody>
      </p:sp>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buFont typeface="Wingdings" panose="05000000000000000000" pitchFamily="2" charset="2"/>
              <a:buChar char="Ø"/>
            </a:pPr>
            <a:r>
              <a:rPr lang="en-US" altLang="en-US" sz="2000" dirty="0" smtClean="0"/>
              <a:t>Student returns from prior year (Entry </a:t>
            </a:r>
            <a:r>
              <a:rPr lang="en-US" altLang="en-US" sz="2000" dirty="0"/>
              <a:t>T</a:t>
            </a:r>
            <a:r>
              <a:rPr lang="en-US" altLang="en-US" sz="2000" dirty="0" smtClean="0"/>
              <a:t>ype 02)</a:t>
            </a:r>
          </a:p>
          <a:p>
            <a:pPr marL="342900" indent="-342900">
              <a:buFont typeface="Wingdings" panose="05000000000000000000" pitchFamily="2" charset="2"/>
              <a:buChar char="Ø"/>
            </a:pPr>
            <a:r>
              <a:rPr lang="en-US" altLang="en-US" sz="2000" dirty="0" smtClean="0"/>
              <a:t>Student exits to transfer to another district (</a:t>
            </a:r>
            <a:r>
              <a:rPr lang="en-US" altLang="en-US" sz="2000" dirty="0"/>
              <a:t>E</a:t>
            </a:r>
            <a:r>
              <a:rPr lang="en-US" altLang="en-US" sz="2000" dirty="0" smtClean="0"/>
              <a:t>xit Type 13)</a:t>
            </a:r>
          </a:p>
          <a:p>
            <a:pPr marL="342900" indent="-342900">
              <a:buFont typeface="Wingdings" panose="05000000000000000000" pitchFamily="2" charset="2"/>
              <a:buChar char="Ø"/>
            </a:pPr>
            <a:r>
              <a:rPr lang="en-US" altLang="en-US" sz="2000" dirty="0" smtClean="0"/>
              <a:t>Later in the year student comes back from another district (Entry Type 13)</a:t>
            </a:r>
          </a:p>
          <a:p>
            <a:pPr marL="342900" indent="-342900">
              <a:buFont typeface="Wingdings" panose="05000000000000000000" pitchFamily="2" charset="2"/>
              <a:buChar char="Ø"/>
            </a:pPr>
            <a:r>
              <a:rPr lang="en-US" altLang="en-US" sz="2000" dirty="0" smtClean="0"/>
              <a:t>Student exits for the summer (Exit Type 00)</a:t>
            </a:r>
          </a:p>
        </p:txBody>
      </p:sp>
      <p:graphicFrame>
        <p:nvGraphicFramePr>
          <p:cNvPr id="2" name="Table 1"/>
          <p:cNvGraphicFramePr>
            <a:graphicFrameLocks noGrp="1"/>
          </p:cNvGraphicFramePr>
          <p:nvPr>
            <p:extLst>
              <p:ext uri="{D42A27DB-BD31-4B8C-83A1-F6EECF244321}">
                <p14:modId xmlns:p14="http://schemas.microsoft.com/office/powerpoint/2010/main" val="691831166"/>
              </p:ext>
            </p:extLst>
          </p:nvPr>
        </p:nvGraphicFramePr>
        <p:xfrm>
          <a:off x="501174" y="4054049"/>
          <a:ext cx="7432992" cy="1168848"/>
        </p:xfrm>
        <a:graphic>
          <a:graphicData uri="http://schemas.openxmlformats.org/drawingml/2006/table">
            <a:tbl>
              <a:tblPr firstRow="1" bandRow="1">
                <a:tableStyleId>{5C22544A-7EE6-4342-B048-85BDC9FD1C3A}</a:tableStyleId>
              </a:tblPr>
              <a:tblGrid>
                <a:gridCol w="990600"/>
                <a:gridCol w="1524000"/>
                <a:gridCol w="1295400"/>
                <a:gridCol w="1219200"/>
                <a:gridCol w="1295400"/>
                <a:gridCol w="1108392"/>
              </a:tblGrid>
              <a:tr h="337256">
                <a:tc>
                  <a:txBody>
                    <a:bodyPr/>
                    <a:lstStyle/>
                    <a:p>
                      <a:r>
                        <a:rPr lang="en-US" dirty="0" smtClean="0"/>
                        <a:t>District</a:t>
                      </a:r>
                      <a:endParaRPr lang="en-US" dirty="0"/>
                    </a:p>
                  </a:txBody>
                  <a:tcPr/>
                </a:tc>
                <a:tc>
                  <a:txBody>
                    <a:bodyPr/>
                    <a:lstStyle/>
                    <a:p>
                      <a:r>
                        <a:rPr lang="en-US" dirty="0" smtClean="0"/>
                        <a:t>SASID</a:t>
                      </a:r>
                      <a:endParaRPr lang="en-US" dirty="0"/>
                    </a:p>
                  </a:txBody>
                  <a:tcPr/>
                </a:tc>
                <a:tc>
                  <a:txBody>
                    <a:bodyPr/>
                    <a:lstStyle/>
                    <a:p>
                      <a:r>
                        <a:rPr lang="en-US" dirty="0" smtClean="0"/>
                        <a:t>Entry Date</a:t>
                      </a:r>
                      <a:endParaRPr lang="en-US" dirty="0"/>
                    </a:p>
                  </a:txBody>
                  <a:tcPr/>
                </a:tc>
                <a:tc>
                  <a:txBody>
                    <a:bodyPr/>
                    <a:lstStyle/>
                    <a:p>
                      <a:r>
                        <a:rPr lang="en-US" dirty="0" smtClean="0"/>
                        <a:t>Entry Type</a:t>
                      </a:r>
                      <a:endParaRPr lang="en-US" dirty="0"/>
                    </a:p>
                  </a:txBody>
                  <a:tcPr/>
                </a:tc>
                <a:tc>
                  <a:txBody>
                    <a:bodyPr/>
                    <a:lstStyle/>
                    <a:p>
                      <a:r>
                        <a:rPr lang="en-US" dirty="0" smtClean="0"/>
                        <a:t>Exit Date</a:t>
                      </a:r>
                      <a:endParaRPr lang="en-US" dirty="0"/>
                    </a:p>
                  </a:txBody>
                  <a:tcPr/>
                </a:tc>
                <a:tc>
                  <a:txBody>
                    <a:bodyPr/>
                    <a:lstStyle/>
                    <a:p>
                      <a:r>
                        <a:rPr lang="en-US" dirty="0" smtClean="0"/>
                        <a:t>Exit Type</a:t>
                      </a:r>
                      <a:endParaRPr lang="en-US" dirty="0"/>
                    </a:p>
                  </a:txBody>
                  <a:tcPr/>
                </a:tc>
              </a:tr>
              <a:tr h="337256">
                <a:tc>
                  <a:txBody>
                    <a:bodyPr/>
                    <a:lstStyle/>
                    <a:p>
                      <a:pPr algn="ctr"/>
                      <a:r>
                        <a:rPr lang="en-US" dirty="0" smtClean="0"/>
                        <a:t>0180</a:t>
                      </a:r>
                      <a:endParaRPr lang="en-US" dirty="0"/>
                    </a:p>
                  </a:txBody>
                  <a:tcPr/>
                </a:tc>
                <a:tc>
                  <a:txBody>
                    <a:bodyPr/>
                    <a:lstStyle/>
                    <a:p>
                      <a:pPr algn="ctr"/>
                      <a:r>
                        <a:rPr lang="en-US" dirty="0" smtClean="0"/>
                        <a:t>1234567890</a:t>
                      </a:r>
                      <a:endParaRPr lang="en-US" dirty="0"/>
                    </a:p>
                  </a:txBody>
                  <a:tcPr/>
                </a:tc>
                <a:tc>
                  <a:txBody>
                    <a:bodyPr/>
                    <a:lstStyle/>
                    <a:p>
                      <a:pPr algn="ctr"/>
                      <a:r>
                        <a:rPr lang="en-US" dirty="0" smtClean="0"/>
                        <a:t>08212016</a:t>
                      </a:r>
                      <a:endParaRPr lang="en-US" dirty="0"/>
                    </a:p>
                  </a:txBody>
                  <a:tcPr/>
                </a:tc>
                <a:tc>
                  <a:txBody>
                    <a:bodyPr/>
                    <a:lstStyle/>
                    <a:p>
                      <a:pPr algn="ctr"/>
                      <a:r>
                        <a:rPr lang="en-US" dirty="0" smtClean="0"/>
                        <a:t>02</a:t>
                      </a:r>
                      <a:endParaRPr lang="en-US" dirty="0"/>
                    </a:p>
                  </a:txBody>
                  <a:tcPr/>
                </a:tc>
                <a:tc>
                  <a:txBody>
                    <a:bodyPr/>
                    <a:lstStyle/>
                    <a:p>
                      <a:pPr algn="ctr"/>
                      <a:r>
                        <a:rPr lang="en-US" dirty="0" smtClean="0"/>
                        <a:t>10022016</a:t>
                      </a:r>
                      <a:endParaRPr lang="en-US" dirty="0"/>
                    </a:p>
                  </a:txBody>
                  <a:tcPr/>
                </a:tc>
                <a:tc>
                  <a:txBody>
                    <a:bodyPr/>
                    <a:lstStyle/>
                    <a:p>
                      <a:pPr algn="ctr"/>
                      <a:r>
                        <a:rPr lang="en-US" dirty="0" smtClean="0"/>
                        <a:t>13</a:t>
                      </a:r>
                      <a:endParaRPr lang="en-US" dirty="0"/>
                    </a:p>
                  </a:txBody>
                  <a:tcPr/>
                </a:tc>
              </a:tr>
              <a:tr h="4373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0180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1234567890</a:t>
                      </a:r>
                    </a:p>
                  </a:txBody>
                  <a:tcPr/>
                </a:tc>
                <a:tc>
                  <a:txBody>
                    <a:bodyPr/>
                    <a:lstStyle/>
                    <a:p>
                      <a:pPr algn="ctr"/>
                      <a:r>
                        <a:rPr lang="en-US" dirty="0" smtClean="0"/>
                        <a:t>12102016</a:t>
                      </a:r>
                      <a:endParaRPr lang="en-US" dirty="0"/>
                    </a:p>
                  </a:txBody>
                  <a:tcPr/>
                </a:tc>
                <a:tc>
                  <a:txBody>
                    <a:bodyPr/>
                    <a:lstStyle/>
                    <a:p>
                      <a:pPr algn="ctr"/>
                      <a:r>
                        <a:rPr lang="en-US" dirty="0" smtClean="0"/>
                        <a:t>13</a:t>
                      </a:r>
                      <a:endParaRPr lang="en-US" dirty="0"/>
                    </a:p>
                  </a:txBody>
                  <a:tcPr/>
                </a:tc>
                <a:tc>
                  <a:txBody>
                    <a:bodyPr/>
                    <a:lstStyle/>
                    <a:p>
                      <a:pPr algn="ctr"/>
                      <a:r>
                        <a:rPr lang="en-US" dirty="0" smtClean="0"/>
                        <a:t>00000000</a:t>
                      </a:r>
                      <a:endParaRPr lang="en-US" dirty="0"/>
                    </a:p>
                  </a:txBody>
                  <a:tcPr/>
                </a:tc>
                <a:tc>
                  <a:txBody>
                    <a:bodyPr/>
                    <a:lstStyle/>
                    <a:p>
                      <a:pPr algn="ctr"/>
                      <a:r>
                        <a:rPr lang="en-US" dirty="0" smtClean="0"/>
                        <a:t>00</a:t>
                      </a:r>
                      <a:endParaRPr lang="en-US" dirty="0"/>
                    </a:p>
                  </a:txBody>
                  <a:tcPr/>
                </a:tc>
              </a:tr>
            </a:tbl>
          </a:graphicData>
        </a:graphic>
      </p:graphicFrame>
    </p:spTree>
    <p:extLst>
      <p:ext uri="{BB962C8B-B14F-4D97-AF65-F5344CB8AC3E}">
        <p14:creationId xmlns:p14="http://schemas.microsoft.com/office/powerpoint/2010/main" val="14617496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800" dirty="0" smtClean="0"/>
              <a:t>Common Errors</a:t>
            </a:r>
            <a:endParaRPr lang="en-US" sz="2800" dirty="0"/>
          </a:p>
        </p:txBody>
      </p:sp>
      <p:graphicFrame>
        <p:nvGraphicFramePr>
          <p:cNvPr id="6" name="Table 5"/>
          <p:cNvGraphicFramePr>
            <a:graphicFrameLocks noGrp="1"/>
          </p:cNvGraphicFramePr>
          <p:nvPr>
            <p:extLst>
              <p:ext uri="{D42A27DB-BD31-4B8C-83A1-F6EECF244321}">
                <p14:modId xmlns:p14="http://schemas.microsoft.com/office/powerpoint/2010/main" val="2450335134"/>
              </p:ext>
            </p:extLst>
          </p:nvPr>
        </p:nvGraphicFramePr>
        <p:xfrm>
          <a:off x="180753" y="1586037"/>
          <a:ext cx="8814391" cy="5048081"/>
        </p:xfrm>
        <a:graphic>
          <a:graphicData uri="http://schemas.openxmlformats.org/drawingml/2006/table">
            <a:tbl>
              <a:tblPr>
                <a:tableStyleId>{10A1B5D5-9B99-4C35-A422-299274C87663}</a:tableStyleId>
              </a:tblPr>
              <a:tblGrid>
                <a:gridCol w="664063"/>
                <a:gridCol w="8150328"/>
              </a:tblGrid>
              <a:tr h="221211">
                <a:tc>
                  <a:txBody>
                    <a:bodyPr/>
                    <a:lstStyle/>
                    <a:p>
                      <a:r>
                        <a:rPr lang="en-US" sz="1400" dirty="0" smtClean="0"/>
                        <a:t>SE091</a:t>
                      </a:r>
                      <a:endParaRPr lang="en-US" sz="1400" dirty="0"/>
                    </a:p>
                  </a:txBody>
                  <a:tcPr marL="14700" marR="14700" marT="7350" marB="735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400" dirty="0"/>
                        <a:t>Students with Exit Type Code 11 should be followed by record with Entry Type Code 11 or 12. </a:t>
                      </a:r>
                    </a:p>
                  </a:txBody>
                  <a:tcPr marL="14700" marR="14700" marT="7350" marB="7350" anchor="ctr">
                    <a:lnL>
                      <a:noFill/>
                    </a:lnL>
                    <a:lnR w="12700" cmpd="sng">
                      <a:noFill/>
                    </a:lnR>
                    <a:lnT w="12700" cmpd="sng">
                      <a:noFill/>
                    </a:lnT>
                    <a:lnB w="12700" cmpd="sng">
                      <a:noFill/>
                    </a:lnB>
                    <a:lnTlToBr w="12700" cmpd="sng">
                      <a:noFill/>
                      <a:prstDash val="solid"/>
                    </a:lnTlToBr>
                    <a:lnBlToTr w="12700" cmpd="sng">
                      <a:noFill/>
                      <a:prstDash val="solid"/>
                    </a:lnBlToTr>
                  </a:tcPr>
                </a:tc>
              </a:tr>
              <a:tr h="635115">
                <a:tc>
                  <a:txBody>
                    <a:bodyPr/>
                    <a:lstStyle/>
                    <a:p>
                      <a:r>
                        <a:rPr lang="en-US" sz="1400" dirty="0" smtClean="0"/>
                        <a:t>SE099</a:t>
                      </a:r>
                      <a:endParaRPr lang="en-US" sz="1400" dirty="0"/>
                    </a:p>
                  </a:txBody>
                  <a:tcPr marL="14700" marR="14700" marT="7350" marB="735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en-US" sz="1400" dirty="0" smtClean="0"/>
                    </a:p>
                    <a:p>
                      <a:r>
                        <a:rPr lang="en-US" sz="1400" dirty="0" smtClean="0"/>
                        <a:t>Entry </a:t>
                      </a:r>
                      <a:r>
                        <a:rPr lang="en-US" sz="1400" dirty="0"/>
                        <a:t>Code must &lt;&gt; 11 where Grade &lt;&gt; lowest grade for the school code and where no previous </a:t>
                      </a:r>
                      <a:r>
                        <a:rPr lang="en-US" sz="1400" dirty="0" smtClean="0"/>
                        <a:t>record</a:t>
                      </a:r>
                    </a:p>
                    <a:p>
                      <a:r>
                        <a:rPr lang="en-US" sz="1400" dirty="0" smtClean="0"/>
                        <a:t>exists </a:t>
                      </a:r>
                      <a:r>
                        <a:rPr lang="en-US" sz="1400" dirty="0"/>
                        <a:t>with the same SASID, district with Exit Type = 11 in the same school year.</a:t>
                      </a:r>
                    </a:p>
                  </a:txBody>
                  <a:tcPr marL="14700" marR="14700" marT="7350" marB="7350" anchor="ctr">
                    <a:lnL>
                      <a:noFill/>
                    </a:lnL>
                    <a:lnR w="12700" cmpd="sng">
                      <a:noFill/>
                    </a:lnR>
                    <a:lnT w="12700" cmpd="sng">
                      <a:noFill/>
                    </a:lnT>
                    <a:lnB w="12700" cmpd="sng">
                      <a:noFill/>
                    </a:lnB>
                    <a:lnTlToBr w="12700" cmpd="sng">
                      <a:noFill/>
                      <a:prstDash val="solid"/>
                    </a:lnTlToBr>
                    <a:lnBlToTr w="12700" cmpd="sng">
                      <a:noFill/>
                      <a:prstDash val="solid"/>
                    </a:lnBlToTr>
                  </a:tcPr>
                </a:tc>
              </a:tr>
              <a:tr h="635115">
                <a:tc>
                  <a:txBody>
                    <a:bodyPr/>
                    <a:lstStyle/>
                    <a:p>
                      <a:r>
                        <a:rPr lang="en-US" sz="1400" dirty="0" smtClean="0"/>
                        <a:t>SE109</a:t>
                      </a:r>
                      <a:endParaRPr lang="en-US" sz="1400" dirty="0"/>
                    </a:p>
                  </a:txBody>
                  <a:tcPr marL="14700" marR="14700" marT="7350" marB="735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en-US" sz="1400" dirty="0" smtClean="0"/>
                    </a:p>
                    <a:p>
                      <a:r>
                        <a:rPr lang="en-US" sz="1400" dirty="0" smtClean="0"/>
                        <a:t>Entry </a:t>
                      </a:r>
                      <a:r>
                        <a:rPr lang="en-US" sz="1400" dirty="0"/>
                        <a:t>Type may be 11 (Transfer from a public school in the same district) for the first detail record, only if the student finished the prior year at a different School Building Code with Exit Type Code = 00. </a:t>
                      </a:r>
                    </a:p>
                  </a:txBody>
                  <a:tcPr marL="14700" marR="14700" marT="7350" marB="7350" anchor="ctr">
                    <a:lnL>
                      <a:noFill/>
                    </a:lnL>
                    <a:lnR w="12700" cmpd="sng">
                      <a:noFill/>
                    </a:lnR>
                    <a:lnT w="12700" cmpd="sng">
                      <a:noFill/>
                    </a:lnT>
                    <a:lnB w="12700" cmpd="sng">
                      <a:noFill/>
                    </a:lnB>
                    <a:lnTlToBr w="12700" cmpd="sng">
                      <a:noFill/>
                      <a:prstDash val="solid"/>
                    </a:lnTlToBr>
                    <a:lnBlToTr w="12700" cmpd="sng">
                      <a:noFill/>
                      <a:prstDash val="solid"/>
                    </a:lnBlToTr>
                  </a:tcPr>
                </a:tc>
              </a:tr>
              <a:tr h="842067">
                <a:tc>
                  <a:txBody>
                    <a:bodyPr/>
                    <a:lstStyle/>
                    <a:p>
                      <a:r>
                        <a:rPr lang="en-US" sz="1400" dirty="0" smtClean="0"/>
                        <a:t>SE102</a:t>
                      </a:r>
                      <a:endParaRPr lang="en-US" sz="1400" dirty="0"/>
                    </a:p>
                  </a:txBody>
                  <a:tcPr marL="14700" marR="14700" marT="7350" marB="7350" anchor="ctr">
                    <a:lnL w="12700" cmpd="sng">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smtClean="0"/>
                    </a:p>
                    <a:p>
                      <a:r>
                        <a:rPr lang="en-US" sz="1400" dirty="0" smtClean="0"/>
                        <a:t>Entry </a:t>
                      </a:r>
                      <a:r>
                        <a:rPr lang="en-US" sz="1400" dirty="0"/>
                        <a:t>Type may be 02 (Continuous in same school with no interruption of schooling) for the first detail </a:t>
                      </a:r>
                      <a:endParaRPr lang="en-US" sz="1400" dirty="0" smtClean="0"/>
                    </a:p>
                    <a:p>
                      <a:r>
                        <a:rPr lang="en-US" sz="1400" dirty="0" smtClean="0"/>
                        <a:t>record </a:t>
                      </a:r>
                      <a:r>
                        <a:rPr lang="en-US" sz="1400" dirty="0"/>
                        <a:t>only if the student was reported in the prior year as finishing at the same School Building Code with Exit Type Code = 00.</a:t>
                      </a:r>
                    </a:p>
                  </a:txBody>
                  <a:tcPr marL="14700" marR="14700" marT="7350" marB="7350" anchor="ctr">
                    <a:lnL>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35115">
                <a:tc>
                  <a:txBody>
                    <a:bodyPr/>
                    <a:lstStyle/>
                    <a:p>
                      <a:pPr marL="0" algn="l" defTabSz="914400" rtl="0" eaLnBrk="1" latinLnBrk="0" hangingPunct="1"/>
                      <a:r>
                        <a:rPr lang="en-US" sz="1400" kern="1200" dirty="0" smtClean="0">
                          <a:solidFill>
                            <a:schemeClr val="dk1"/>
                          </a:solidFill>
                          <a:latin typeface="+mn-lt"/>
                          <a:ea typeface="+mn-ea"/>
                          <a:cs typeface="+mn-cs"/>
                        </a:rPr>
                        <a:t>SE104</a:t>
                      </a:r>
                      <a:endParaRPr lang="en-US" sz="1400" kern="1200" dirty="0">
                        <a:solidFill>
                          <a:schemeClr val="dk1"/>
                        </a:solidFill>
                        <a:latin typeface="+mn-lt"/>
                        <a:ea typeface="+mn-ea"/>
                        <a:cs typeface="+mn-cs"/>
                      </a:endParaRPr>
                    </a:p>
                  </a:txBody>
                  <a:tcPr marL="14700" marR="14700" marT="7350" marB="73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endParaRPr lang="en-US" sz="1400" kern="1200" dirty="0" smtClean="0">
                        <a:solidFill>
                          <a:schemeClr val="dk1"/>
                        </a:solidFill>
                        <a:latin typeface="+mn-lt"/>
                        <a:ea typeface="+mn-ea"/>
                        <a:cs typeface="+mn-cs"/>
                      </a:endParaRPr>
                    </a:p>
                    <a:p>
                      <a:pPr marL="0" algn="l" defTabSz="914400" rtl="0" eaLnBrk="1" latinLnBrk="0" hangingPunct="1"/>
                      <a:r>
                        <a:rPr lang="en-US" sz="1400" kern="1200" dirty="0" smtClean="0">
                          <a:solidFill>
                            <a:schemeClr val="dk1"/>
                          </a:solidFill>
                          <a:latin typeface="+mn-lt"/>
                          <a:ea typeface="+mn-ea"/>
                          <a:cs typeface="+mn-cs"/>
                        </a:rPr>
                        <a:t>If </a:t>
                      </a:r>
                      <a:r>
                        <a:rPr lang="en-US" sz="1400" kern="1200" dirty="0">
                          <a:solidFill>
                            <a:schemeClr val="dk1"/>
                          </a:solidFill>
                          <a:latin typeface="+mn-lt"/>
                          <a:ea typeface="+mn-ea"/>
                          <a:cs typeface="+mn-cs"/>
                        </a:rPr>
                        <a:t>a grade K-12 student was reported last year with Exit Type=00 in the last detail record, they must be reported this year with an Entry Type = 00, 02, 03</a:t>
                      </a:r>
                      <a:r>
                        <a:rPr lang="en-US" sz="1400" kern="1200" dirty="0" smtClean="0">
                          <a:solidFill>
                            <a:schemeClr val="dk1"/>
                          </a:solidFill>
                          <a:latin typeface="+mn-lt"/>
                          <a:ea typeface="+mn-ea"/>
                          <a:cs typeface="+mn-cs"/>
                        </a:rPr>
                        <a:t>, 10, </a:t>
                      </a:r>
                      <a:r>
                        <a:rPr lang="en-US" sz="1400" kern="1200" dirty="0">
                          <a:solidFill>
                            <a:schemeClr val="dk1"/>
                          </a:solidFill>
                          <a:latin typeface="+mn-lt"/>
                          <a:ea typeface="+mn-ea"/>
                          <a:cs typeface="+mn-cs"/>
                        </a:rPr>
                        <a:t>11, 90 or 91, in the first detail record.</a:t>
                      </a:r>
                    </a:p>
                  </a:txBody>
                  <a:tcPr marL="14700" marR="14700" marT="7350" marB="73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52473">
                <a:tc>
                  <a:txBody>
                    <a:bodyPr/>
                    <a:lstStyle/>
                    <a:p>
                      <a:pPr marL="0" algn="l" defTabSz="914400" rtl="0" eaLnBrk="1" latinLnBrk="0" hangingPunct="1"/>
                      <a:r>
                        <a:rPr lang="en-US" sz="1400" kern="1200" dirty="0" smtClean="0">
                          <a:solidFill>
                            <a:schemeClr val="dk1"/>
                          </a:solidFill>
                          <a:latin typeface="+mn-lt"/>
                          <a:ea typeface="+mn-ea"/>
                          <a:cs typeface="+mn-cs"/>
                        </a:rPr>
                        <a:t>SE171</a:t>
                      </a:r>
                      <a:endParaRPr lang="en-US" sz="1400" kern="1200" dirty="0">
                        <a:solidFill>
                          <a:schemeClr val="dk1"/>
                        </a:solidFill>
                        <a:latin typeface="+mn-lt"/>
                        <a:ea typeface="+mn-ea"/>
                        <a:cs typeface="+mn-cs"/>
                      </a:endParaRPr>
                    </a:p>
                  </a:txBody>
                  <a:tcPr marL="14700" marR="14700" marT="7350" marB="73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sz="1400" kern="1200" dirty="0">
                          <a:solidFill>
                            <a:schemeClr val="dk1"/>
                          </a:solidFill>
                          <a:latin typeface="+mn-lt"/>
                          <a:ea typeface="+mn-ea"/>
                          <a:cs typeface="+mn-cs"/>
                        </a:rPr>
                        <a:t>Exit Type cannot be 00 if Entry Grade </a:t>
                      </a:r>
                      <a:r>
                        <a:rPr lang="en-US" sz="1400" kern="1200" dirty="0" smtClean="0">
                          <a:solidFill>
                            <a:schemeClr val="dk1"/>
                          </a:solidFill>
                          <a:latin typeface="+mn-lt"/>
                          <a:ea typeface="+mn-ea"/>
                          <a:cs typeface="+mn-cs"/>
                        </a:rPr>
                        <a:t>Level </a:t>
                      </a:r>
                      <a:r>
                        <a:rPr lang="en-US" sz="1400" kern="1200" dirty="0">
                          <a:solidFill>
                            <a:schemeClr val="dk1"/>
                          </a:solidFill>
                          <a:latin typeface="+mn-lt"/>
                          <a:ea typeface="+mn-ea"/>
                          <a:cs typeface="+mn-cs"/>
                        </a:rPr>
                        <a:t>= 120 and Retention Code = </a:t>
                      </a:r>
                      <a:r>
                        <a:rPr lang="en-US" sz="1400" kern="1200" dirty="0" smtClean="0">
                          <a:solidFill>
                            <a:schemeClr val="dk1"/>
                          </a:solidFill>
                          <a:latin typeface="+mn-lt"/>
                          <a:ea typeface="+mn-ea"/>
                          <a:cs typeface="+mn-cs"/>
                        </a:rPr>
                        <a:t>0</a:t>
                      </a:r>
                      <a:endParaRPr lang="en-US" sz="1400" kern="1200" dirty="0">
                        <a:solidFill>
                          <a:schemeClr val="dk1"/>
                        </a:solidFill>
                        <a:latin typeface="+mn-lt"/>
                        <a:ea typeface="+mn-ea"/>
                        <a:cs typeface="+mn-cs"/>
                      </a:endParaRPr>
                    </a:p>
                  </a:txBody>
                  <a:tcPr marL="14700" marR="14700" marT="7350" marB="73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435068">
                <a:tc gridSpan="2">
                  <a:txBody>
                    <a:bodyPr/>
                    <a:lstStyle/>
                    <a:p>
                      <a:pPr marL="0" algn="l" defTabSz="914400" rtl="0" eaLnBrk="1" latinLnBrk="0" hangingPunct="1"/>
                      <a:r>
                        <a:rPr lang="en-US" sz="1400" kern="1200" dirty="0" smtClean="0">
                          <a:solidFill>
                            <a:schemeClr val="dk1"/>
                          </a:solidFill>
                          <a:latin typeface="+mn-lt"/>
                          <a:ea typeface="+mn-ea"/>
                          <a:cs typeface="+mn-cs"/>
                        </a:rPr>
                        <a:t>SE171 errors will be resolved once you’ve recorded the graduation of seniors. Seniors have until August 31st to graduate during the 2018-19 school year. Please record seniors who graduate after summer school with an exit date of the graduation with the rest of their class.</a:t>
                      </a:r>
                    </a:p>
                  </a:txBody>
                  <a:tcPr marL="14700" marR="14700" marT="7350" marB="73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dirty="0"/>
                    </a:p>
                  </a:txBody>
                  <a:tcPr marL="14700" marR="14700" marT="7350" marB="7350" anchor="ctr"/>
                </a:tc>
              </a:tr>
            </a:tbl>
          </a:graphicData>
        </a:graphic>
      </p:graphicFrame>
    </p:spTree>
    <p:extLst>
      <p:ext uri="{BB962C8B-B14F-4D97-AF65-F5344CB8AC3E}">
        <p14:creationId xmlns:p14="http://schemas.microsoft.com/office/powerpoint/2010/main" val="11874917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Common issues</a:t>
            </a:r>
            <a:endParaRPr lang="en-US" dirty="0"/>
          </a:p>
        </p:txBody>
      </p:sp>
      <p:sp>
        <p:nvSpPr>
          <p:cNvPr id="2" name="Content Placeholder 1"/>
          <p:cNvSpPr>
            <a:spLocks noGrp="1"/>
          </p:cNvSpPr>
          <p:nvPr>
            <p:ph idx="1"/>
          </p:nvPr>
        </p:nvSpPr>
        <p:spPr/>
        <p:txBody>
          <a:bodyPr/>
          <a:lstStyle/>
          <a:p>
            <a:r>
              <a:rPr lang="en-US" dirty="0"/>
              <a:t>SE 400’s </a:t>
            </a:r>
            <a:r>
              <a:rPr lang="en-US" dirty="0" smtClean="0"/>
              <a:t>Records not getting into snapshot</a:t>
            </a:r>
          </a:p>
          <a:p>
            <a:pPr lvl="1"/>
            <a:r>
              <a:rPr lang="en-US" dirty="0" smtClean="0"/>
              <a:t>Please make sure primary school flag is set correctly in student school association file. The primary school flag must be set to 1 for the student to appear</a:t>
            </a:r>
          </a:p>
          <a:p>
            <a:pPr lvl="1"/>
            <a:r>
              <a:rPr lang="en-US" dirty="0" smtClean="0"/>
              <a:t>Check to see if the record is in error in student interchange file</a:t>
            </a:r>
          </a:p>
          <a:p>
            <a:pPr lvl="1"/>
            <a:r>
              <a:rPr lang="en-US" dirty="0" smtClean="0"/>
              <a:t>Validate the pupils attendance code is correct</a:t>
            </a:r>
          </a:p>
          <a:p>
            <a:pPr lvl="1"/>
            <a:endParaRPr lang="en-US" dirty="0" smtClean="0"/>
          </a:p>
          <a:p>
            <a:r>
              <a:rPr lang="en-US" dirty="0" smtClean="0"/>
              <a:t>SE060 Student reported on Student October not in Student End of Year</a:t>
            </a:r>
          </a:p>
          <a:p>
            <a:pPr lvl="1"/>
            <a:r>
              <a:rPr lang="en-US" dirty="0" smtClean="0"/>
              <a:t>If a student was reported on Student October,  system expects record for student on October 1</a:t>
            </a:r>
            <a:r>
              <a:rPr lang="en-US" baseline="30000" dirty="0" smtClean="0"/>
              <a:t>st</a:t>
            </a:r>
            <a:r>
              <a:rPr lang="en-US" dirty="0" smtClean="0"/>
              <a:t> in Student End of Year</a:t>
            </a:r>
          </a:p>
          <a:p>
            <a:pPr lvl="2"/>
            <a:r>
              <a:rPr lang="en-US" dirty="0" smtClean="0"/>
              <a:t>Use Syncplicity to request an exception</a:t>
            </a:r>
            <a:endParaRPr lang="en-US" dirty="0"/>
          </a:p>
          <a:p>
            <a:endParaRPr lang="en-US" dirty="0"/>
          </a:p>
        </p:txBody>
      </p:sp>
    </p:spTree>
    <p:extLst>
      <p:ext uri="{BB962C8B-B14F-4D97-AF65-F5344CB8AC3E}">
        <p14:creationId xmlns:p14="http://schemas.microsoft.com/office/powerpoint/2010/main" val="1881405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Purpose of the Student End of Year data collection</a:t>
            </a:r>
            <a:endParaRPr lang="en-US" dirty="0"/>
          </a:p>
        </p:txBody>
      </p:sp>
      <p:sp>
        <p:nvSpPr>
          <p:cNvPr id="2" name="Content Placeholder 1"/>
          <p:cNvSpPr>
            <a:spLocks noGrp="1"/>
          </p:cNvSpPr>
          <p:nvPr>
            <p:ph idx="1"/>
          </p:nvPr>
        </p:nvSpPr>
        <p:spPr/>
        <p:txBody>
          <a:bodyPr/>
          <a:lstStyle/>
          <a:p>
            <a:r>
              <a:rPr lang="en-US" dirty="0"/>
              <a:t>Accuracy is </a:t>
            </a:r>
            <a:r>
              <a:rPr lang="en-US" dirty="0" smtClean="0"/>
              <a:t>essential:</a:t>
            </a:r>
            <a:endParaRPr lang="en-US" dirty="0"/>
          </a:p>
          <a:p>
            <a:pPr marL="342900" indent="-342900">
              <a:buFont typeface="Arial" panose="020B0604020202020204" pitchFamily="34" charset="0"/>
              <a:buChar char="•"/>
            </a:pPr>
            <a:r>
              <a:rPr lang="en-US" dirty="0" smtClean="0"/>
              <a:t>Data from the Student End of Year snapshot produces graduation, completion, and dropout rates. This information informs policy at the state and federal level and becomes public information that is used in official reports and news articles. </a:t>
            </a:r>
          </a:p>
          <a:p>
            <a:pPr marL="342900" indent="-342900">
              <a:buFont typeface="Arial" panose="020B0604020202020204" pitchFamily="34" charset="0"/>
              <a:buChar char="•"/>
            </a:pPr>
            <a:r>
              <a:rPr lang="en-US" dirty="0" smtClean="0"/>
              <a:t>Data from the Student End of Year snapshot is used in school and district-level accountability measures.</a:t>
            </a:r>
          </a:p>
          <a:p>
            <a:endParaRPr lang="en-US" dirty="0" smtClean="0"/>
          </a:p>
        </p:txBody>
      </p:sp>
    </p:spTree>
    <p:extLst>
      <p:ext uri="{BB962C8B-B14F-4D97-AF65-F5344CB8AC3E}">
        <p14:creationId xmlns:p14="http://schemas.microsoft.com/office/powerpoint/2010/main" val="39955135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Common Errors</a:t>
            </a:r>
            <a:endParaRPr lang="en-US" sz="2800" dirty="0"/>
          </a:p>
        </p:txBody>
      </p:sp>
      <p:sp>
        <p:nvSpPr>
          <p:cNvPr id="2" name="Content Placeholder 1"/>
          <p:cNvSpPr>
            <a:spLocks noGrp="1"/>
          </p:cNvSpPr>
          <p:nvPr>
            <p:ph idx="1"/>
          </p:nvPr>
        </p:nvSpPr>
        <p:spPr/>
        <p:txBody>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81502619"/>
              </p:ext>
            </p:extLst>
          </p:nvPr>
        </p:nvGraphicFramePr>
        <p:xfrm>
          <a:off x="628650" y="1463040"/>
          <a:ext cx="8091487" cy="4537200"/>
        </p:xfrm>
        <a:graphic>
          <a:graphicData uri="http://schemas.openxmlformats.org/drawingml/2006/table">
            <a:tbl>
              <a:tblPr>
                <a:tableStyleId>{10A1B5D5-9B99-4C35-A422-299274C87663}</a:tableStyleId>
              </a:tblPr>
              <a:tblGrid>
                <a:gridCol w="762001"/>
                <a:gridCol w="7329486"/>
              </a:tblGrid>
              <a:tr h="367512">
                <a:tc>
                  <a:txBody>
                    <a:bodyPr/>
                    <a:lstStyle/>
                    <a:p>
                      <a:r>
                        <a:rPr lang="en-US" sz="1400" dirty="0" smtClean="0"/>
                        <a:t>SE104</a:t>
                      </a:r>
                      <a:endParaRPr lang="en-US" sz="1400" dirty="0">
                        <a:solidFill>
                          <a:srgbClr val="FF0000"/>
                        </a:solidFill>
                      </a:endParaRPr>
                    </a:p>
                  </a:txBody>
                  <a:tcPr marL="14700" marR="14700" marT="7350" marB="7350"/>
                </a:tc>
                <a:tc>
                  <a:txBody>
                    <a:bodyPr/>
                    <a:lstStyle/>
                    <a:p>
                      <a:r>
                        <a:rPr lang="en-US" sz="1400" dirty="0"/>
                        <a:t>If a grade K-12 student was reported last year with Exit Type=00 in the last detail record, they must be reported this year with an Entry Type = 00, 02, 03, 11, 90 or 91, in the first detail record</a:t>
                      </a:r>
                      <a:r>
                        <a:rPr lang="en-US" sz="1400" dirty="0" smtClean="0"/>
                        <a:t>.</a:t>
                      </a:r>
                      <a:endParaRPr lang="en-US" sz="1400" dirty="0">
                        <a:solidFill>
                          <a:srgbClr val="FF0000"/>
                        </a:solidFill>
                      </a:endParaRPr>
                    </a:p>
                  </a:txBody>
                  <a:tcPr marL="14700" marR="14700" marT="7350" marB="7350"/>
                </a:tc>
              </a:tr>
              <a:tr h="128559">
                <a:tc>
                  <a:txBody>
                    <a:bodyPr/>
                    <a:lstStyle/>
                    <a:p>
                      <a:r>
                        <a:rPr lang="en-US" sz="1400" dirty="0" smtClean="0"/>
                        <a:t>SE049</a:t>
                      </a:r>
                      <a:endParaRPr lang="en-US" sz="1400" dirty="0"/>
                    </a:p>
                  </a:txBody>
                  <a:tcPr marL="14700" marR="14700" marT="7350" marB="7350"/>
                </a:tc>
                <a:tc>
                  <a:txBody>
                    <a:bodyPr/>
                    <a:lstStyle/>
                    <a:p>
                      <a:r>
                        <a:rPr lang="en-US" sz="1400" dirty="0"/>
                        <a:t>If a student was reported in Student October in grade K-12 with Attendance Code 01-08 they must have at least 1 record in EOY. Note: Pre-K students who did not complete the school year in your district do not have to be reported on the Student End of Year. </a:t>
                      </a:r>
                    </a:p>
                  </a:txBody>
                  <a:tcPr marL="14700" marR="14700" marT="7350" marB="7350"/>
                </a:tc>
              </a:tr>
              <a:tr h="147005">
                <a:tc>
                  <a:txBody>
                    <a:bodyPr/>
                    <a:lstStyle/>
                    <a:p>
                      <a:r>
                        <a:rPr lang="en-US" sz="1400"/>
                        <a:t>SE404</a:t>
                      </a:r>
                    </a:p>
                  </a:txBody>
                  <a:tcPr marL="14700" marR="14700" marT="7350" marB="7350"/>
                </a:tc>
                <a:tc>
                  <a:txBody>
                    <a:bodyPr/>
                    <a:lstStyle/>
                    <a:p>
                      <a:r>
                        <a:rPr lang="en-US" sz="1400" dirty="0" smtClean="0"/>
                        <a:t>A </a:t>
                      </a:r>
                      <a:r>
                        <a:rPr lang="en-US" sz="1400" dirty="0"/>
                        <a:t>K-12 student was reported last year with Exit Type=00 in the last detail record, they must have a record in your current year School Association file.</a:t>
                      </a:r>
                    </a:p>
                  </a:txBody>
                  <a:tcPr marL="14700" marR="14700" marT="7350" marB="7350"/>
                </a:tc>
              </a:tr>
              <a:tr h="147005">
                <a:tc>
                  <a:txBody>
                    <a:bodyPr/>
                    <a:lstStyle/>
                    <a:p>
                      <a:r>
                        <a:rPr lang="en-US" sz="1400" dirty="0"/>
                        <a:t>SE401</a:t>
                      </a:r>
                    </a:p>
                  </a:txBody>
                  <a:tcPr marL="14700" marR="14700" marT="7350" marB="7350"/>
                </a:tc>
                <a:tc>
                  <a:txBody>
                    <a:bodyPr/>
                    <a:lstStyle/>
                    <a:p>
                      <a:r>
                        <a:rPr lang="en-US" sz="1400" dirty="0" smtClean="0"/>
                        <a:t>A </a:t>
                      </a:r>
                      <a:r>
                        <a:rPr lang="en-US" sz="1400" dirty="0"/>
                        <a:t>PK-12 grade student has errors at the interchange level (SSA).</a:t>
                      </a:r>
                    </a:p>
                  </a:txBody>
                  <a:tcPr marL="14700" marR="14700" marT="7350" marB="7350"/>
                </a:tc>
              </a:tr>
              <a:tr h="147005">
                <a:tc>
                  <a:txBody>
                    <a:bodyPr/>
                    <a:lstStyle/>
                    <a:p>
                      <a:r>
                        <a:rPr lang="en-US" sz="1400" dirty="0"/>
                        <a:t>SE405</a:t>
                      </a:r>
                    </a:p>
                  </a:txBody>
                  <a:tcPr marL="14700" marR="14700" marT="7350" marB="7350"/>
                </a:tc>
                <a:tc>
                  <a:txBody>
                    <a:bodyPr/>
                    <a:lstStyle/>
                    <a:p>
                      <a:r>
                        <a:rPr lang="en-US" sz="1400" dirty="0" smtClean="0"/>
                        <a:t>A </a:t>
                      </a:r>
                      <a:r>
                        <a:rPr lang="en-US" sz="1400" dirty="0"/>
                        <a:t>PK-12 grade student has errors at the interchange level (DEM).</a:t>
                      </a:r>
                    </a:p>
                  </a:txBody>
                  <a:tcPr marL="14700" marR="14700" marT="7350" marB="7350"/>
                </a:tc>
              </a:tr>
              <a:tr h="455714">
                <a:tc>
                  <a:txBody>
                    <a:bodyPr/>
                    <a:lstStyle/>
                    <a:p>
                      <a:r>
                        <a:rPr lang="en-US" sz="1400" dirty="0" smtClean="0"/>
                        <a:t>WSE412</a:t>
                      </a:r>
                      <a:endParaRPr lang="en-US" sz="1400" dirty="0"/>
                    </a:p>
                  </a:txBody>
                  <a:tcPr marL="14700" marR="14700" marT="7350" marB="7350"/>
                </a:tc>
                <a:tc>
                  <a:txBody>
                    <a:bodyPr/>
                    <a:lstStyle/>
                    <a:p>
                      <a:r>
                        <a:rPr lang="en-US" sz="1400"/>
                        <a:t>A grade PK-12 student was reported in the student school association file with a primary school flag set to zero. Please confirm that this status is approrpiate as the record will not be included in the End of Year snapshot.</a:t>
                      </a:r>
                    </a:p>
                  </a:txBody>
                  <a:tcPr marL="14700" marR="14700" marT="7350" marB="7350"/>
                </a:tc>
              </a:tr>
              <a:tr h="499816">
                <a:tc>
                  <a:txBody>
                    <a:bodyPr/>
                    <a:lstStyle/>
                    <a:p>
                      <a:r>
                        <a:rPr lang="en-US" sz="1400" dirty="0" smtClean="0"/>
                        <a:t>WSE413</a:t>
                      </a:r>
                      <a:endParaRPr lang="en-US" sz="1400" dirty="0"/>
                    </a:p>
                  </a:txBody>
                  <a:tcPr marL="14700" marR="14700" marT="7350" marB="7350"/>
                </a:tc>
                <a:tc>
                  <a:txBody>
                    <a:bodyPr/>
                    <a:lstStyle/>
                    <a:p>
                      <a:r>
                        <a:rPr lang="en-US" sz="1400" dirty="0"/>
                        <a:t>A grade PK-12 student was reported in the student school association file with a pupil attendance code that is not between 01 and 08. Please confirm that this status is </a:t>
                      </a:r>
                      <a:r>
                        <a:rPr lang="en-US" sz="1400" dirty="0" err="1" smtClean="0"/>
                        <a:t>approrpriate</a:t>
                      </a:r>
                      <a:r>
                        <a:rPr lang="en-US" sz="1400" dirty="0" smtClean="0"/>
                        <a:t> </a:t>
                      </a:r>
                      <a:r>
                        <a:rPr lang="en-US" sz="1400" dirty="0"/>
                        <a:t>as the record will not be included in the End of Year snapshot.</a:t>
                      </a:r>
                    </a:p>
                  </a:txBody>
                  <a:tcPr marL="14700" marR="14700" marT="7350" marB="7350"/>
                </a:tc>
              </a:tr>
              <a:tr h="499816">
                <a:tc gridSpan="2">
                  <a:txBody>
                    <a:bodyPr/>
                    <a:lstStyle/>
                    <a:p>
                      <a:r>
                        <a:rPr lang="en-US" sz="1600" dirty="0" smtClean="0"/>
                        <a:t>Missing Record errors have mostly been changed to the SE400 range. SE104 now only triggers on an inappropriate</a:t>
                      </a:r>
                      <a:r>
                        <a:rPr lang="en-US" sz="1600" baseline="0" dirty="0" smtClean="0"/>
                        <a:t> entry type. </a:t>
                      </a:r>
                    </a:p>
                    <a:p>
                      <a:endParaRPr lang="en-US" sz="1600" baseline="0" dirty="0" smtClean="0"/>
                    </a:p>
                    <a:p>
                      <a:r>
                        <a:rPr lang="en-US" sz="1600" baseline="0" dirty="0" smtClean="0"/>
                        <a:t>SE049 and SE404 indicate a missing record. Please create a new record as appropriate, even if it’s just a one day record returning the student to school and then exiting them the same day.</a:t>
                      </a:r>
                      <a:endParaRPr lang="en-US" sz="1600" dirty="0"/>
                    </a:p>
                  </a:txBody>
                  <a:tcPr marL="14700" marR="14700" marT="7350" marB="7350" anchor="ctr"/>
                </a:tc>
                <a:tc hMerge="1">
                  <a:txBody>
                    <a:bodyPr/>
                    <a:lstStyle/>
                    <a:p>
                      <a:endParaRPr lang="en-US" sz="1400" dirty="0"/>
                    </a:p>
                  </a:txBody>
                  <a:tcPr marL="14700" marR="14700" marT="7350" marB="7350" anchor="ctr">
                    <a:lnL>
                      <a:noFill/>
                    </a:lnL>
                    <a:lnR>
                      <a:noFill/>
                    </a:lnR>
                    <a:lnT>
                      <a:noFill/>
                    </a:lnT>
                    <a:lnB>
                      <a:noFill/>
                    </a:lnB>
                  </a:tcPr>
                </a:tc>
              </a:tr>
            </a:tbl>
          </a:graphicData>
        </a:graphic>
      </p:graphicFrame>
    </p:spTree>
    <p:extLst>
      <p:ext uri="{BB962C8B-B14F-4D97-AF65-F5344CB8AC3E}">
        <p14:creationId xmlns:p14="http://schemas.microsoft.com/office/powerpoint/2010/main" val="17606604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SE404 One-Day Records</a:t>
            </a:r>
            <a:endParaRPr lang="en-US" sz="2800" dirty="0"/>
          </a:p>
        </p:txBody>
      </p:sp>
      <p:sp>
        <p:nvSpPr>
          <p:cNvPr id="2" name="TextBox 1"/>
          <p:cNvSpPr txBox="1"/>
          <p:nvPr/>
        </p:nvSpPr>
        <p:spPr>
          <a:xfrm>
            <a:off x="325596" y="1502735"/>
            <a:ext cx="8458200"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rPr>
              <a:t>SE404 errors trigger when a student exited the previous year with a 00 exit type</a:t>
            </a:r>
          </a:p>
          <a:p>
            <a:pPr marL="285750" indent="-285750">
              <a:buFont typeface="Arial" panose="020B0604020202020204" pitchFamily="34" charset="0"/>
              <a:buChar char="•"/>
            </a:pPr>
            <a:r>
              <a:rPr lang="en-US" dirty="0" smtClean="0">
                <a:solidFill>
                  <a:prstClr val="black"/>
                </a:solidFill>
              </a:rPr>
              <a:t>Over the summer, the student left and never attended during the 2017-18 school year</a:t>
            </a:r>
          </a:p>
          <a:p>
            <a:pPr marL="285750" indent="-285750">
              <a:buFont typeface="Arial" panose="020B0604020202020204" pitchFamily="34" charset="0"/>
              <a:buChar char="•"/>
            </a:pPr>
            <a:r>
              <a:rPr lang="en-US" dirty="0" smtClean="0">
                <a:solidFill>
                  <a:prstClr val="black"/>
                </a:solidFill>
              </a:rPr>
              <a:t>The student will still need a record indicating where they are attending school</a:t>
            </a:r>
          </a:p>
          <a:p>
            <a:pPr marL="285750" indent="-285750">
              <a:buFont typeface="Arial" panose="020B0604020202020204" pitchFamily="34" charset="0"/>
              <a:buChar char="•"/>
            </a:pPr>
            <a:endParaRPr lang="en-US" dirty="0">
              <a:solidFill>
                <a:prstClr val="black"/>
              </a:solidFill>
            </a:endParaRPr>
          </a:p>
          <a:p>
            <a:r>
              <a:rPr lang="en-US" dirty="0" smtClean="0">
                <a:solidFill>
                  <a:prstClr val="black"/>
                </a:solidFill>
              </a:rPr>
              <a:t>For example:</a:t>
            </a:r>
          </a:p>
          <a:p>
            <a:endParaRPr lang="en-US" dirty="0">
              <a:solidFill>
                <a:prstClr val="black"/>
              </a:solidFill>
            </a:endParaRPr>
          </a:p>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endParaRPr lang="en-US"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287385178"/>
              </p:ext>
            </p:extLst>
          </p:nvPr>
        </p:nvGraphicFramePr>
        <p:xfrm>
          <a:off x="646814" y="3258093"/>
          <a:ext cx="7432992" cy="736600"/>
        </p:xfrm>
        <a:graphic>
          <a:graphicData uri="http://schemas.openxmlformats.org/drawingml/2006/table">
            <a:tbl>
              <a:tblPr firstRow="1" bandRow="1">
                <a:tableStyleId>{5C22544A-7EE6-4342-B048-85BDC9FD1C3A}</a:tableStyleId>
              </a:tblPr>
              <a:tblGrid>
                <a:gridCol w="990600"/>
                <a:gridCol w="1504950"/>
                <a:gridCol w="1314450"/>
                <a:gridCol w="1219200"/>
                <a:gridCol w="1295400"/>
                <a:gridCol w="1108392"/>
              </a:tblGrid>
              <a:tr h="200719">
                <a:tc>
                  <a:txBody>
                    <a:bodyPr/>
                    <a:lstStyle/>
                    <a:p>
                      <a:r>
                        <a:rPr lang="en-US" dirty="0" smtClean="0"/>
                        <a:t>District</a:t>
                      </a:r>
                      <a:endParaRPr lang="en-US" dirty="0"/>
                    </a:p>
                  </a:txBody>
                  <a:tcPr/>
                </a:tc>
                <a:tc>
                  <a:txBody>
                    <a:bodyPr/>
                    <a:lstStyle/>
                    <a:p>
                      <a:r>
                        <a:rPr lang="en-US" dirty="0" err="1" smtClean="0"/>
                        <a:t>Sasid</a:t>
                      </a:r>
                      <a:endParaRPr lang="en-US" dirty="0"/>
                    </a:p>
                  </a:txBody>
                  <a:tcPr/>
                </a:tc>
                <a:tc>
                  <a:txBody>
                    <a:bodyPr/>
                    <a:lstStyle/>
                    <a:p>
                      <a:r>
                        <a:rPr lang="en-US" dirty="0" smtClean="0"/>
                        <a:t>Entry Date</a:t>
                      </a:r>
                      <a:endParaRPr lang="en-US" dirty="0"/>
                    </a:p>
                  </a:txBody>
                  <a:tcPr/>
                </a:tc>
                <a:tc>
                  <a:txBody>
                    <a:bodyPr/>
                    <a:lstStyle/>
                    <a:p>
                      <a:r>
                        <a:rPr lang="en-US" dirty="0" smtClean="0"/>
                        <a:t>Entry Type</a:t>
                      </a:r>
                      <a:endParaRPr lang="en-US" dirty="0"/>
                    </a:p>
                  </a:txBody>
                  <a:tcPr/>
                </a:tc>
                <a:tc>
                  <a:txBody>
                    <a:bodyPr/>
                    <a:lstStyle/>
                    <a:p>
                      <a:r>
                        <a:rPr lang="en-US" dirty="0" smtClean="0"/>
                        <a:t>Exit Date</a:t>
                      </a:r>
                      <a:endParaRPr lang="en-US" dirty="0"/>
                    </a:p>
                  </a:txBody>
                  <a:tcPr/>
                </a:tc>
                <a:tc>
                  <a:txBody>
                    <a:bodyPr/>
                    <a:lstStyle/>
                    <a:p>
                      <a:r>
                        <a:rPr lang="en-US" dirty="0" smtClean="0"/>
                        <a:t>Exit Type</a:t>
                      </a:r>
                      <a:endParaRPr lang="en-US" dirty="0"/>
                    </a:p>
                  </a:txBody>
                  <a:tcPr/>
                </a:tc>
              </a:tr>
              <a:tr h="370840">
                <a:tc>
                  <a:txBody>
                    <a:bodyPr/>
                    <a:lstStyle/>
                    <a:p>
                      <a:pPr algn="ctr"/>
                      <a:r>
                        <a:rPr lang="en-US" dirty="0" smtClean="0"/>
                        <a:t>0180</a:t>
                      </a:r>
                      <a:endParaRPr lang="en-US" dirty="0"/>
                    </a:p>
                  </a:txBody>
                  <a:tcPr/>
                </a:tc>
                <a:tc>
                  <a:txBody>
                    <a:bodyPr/>
                    <a:lstStyle/>
                    <a:p>
                      <a:pPr algn="ctr"/>
                      <a:r>
                        <a:rPr lang="en-US" dirty="0" smtClean="0"/>
                        <a:t>1234567890</a:t>
                      </a:r>
                      <a:endParaRPr lang="en-US" dirty="0"/>
                    </a:p>
                  </a:txBody>
                  <a:tcPr/>
                </a:tc>
                <a:tc>
                  <a:txBody>
                    <a:bodyPr/>
                    <a:lstStyle/>
                    <a:p>
                      <a:pPr algn="ctr"/>
                      <a:r>
                        <a:rPr lang="en-US" dirty="0" smtClean="0"/>
                        <a:t>08212018</a:t>
                      </a:r>
                      <a:endParaRPr lang="en-US" dirty="0"/>
                    </a:p>
                  </a:txBody>
                  <a:tcPr/>
                </a:tc>
                <a:tc>
                  <a:txBody>
                    <a:bodyPr/>
                    <a:lstStyle/>
                    <a:p>
                      <a:pPr algn="ctr"/>
                      <a:r>
                        <a:rPr lang="en-US" dirty="0" smtClean="0"/>
                        <a:t>02</a:t>
                      </a:r>
                      <a:endParaRPr lang="en-US" dirty="0"/>
                    </a:p>
                  </a:txBody>
                  <a:tcPr/>
                </a:tc>
                <a:tc>
                  <a:txBody>
                    <a:bodyPr/>
                    <a:lstStyle/>
                    <a:p>
                      <a:pPr algn="ctr"/>
                      <a:r>
                        <a:rPr lang="en-US" dirty="0" smtClean="0"/>
                        <a:t>08212018</a:t>
                      </a:r>
                      <a:endParaRPr lang="en-US" dirty="0"/>
                    </a:p>
                  </a:txBody>
                  <a:tcPr/>
                </a:tc>
                <a:tc>
                  <a:txBody>
                    <a:bodyPr/>
                    <a:lstStyle/>
                    <a:p>
                      <a:pPr algn="ctr"/>
                      <a:r>
                        <a:rPr lang="en-US" dirty="0" smtClean="0"/>
                        <a:t>15</a:t>
                      </a:r>
                      <a:endParaRPr lang="en-US" dirty="0"/>
                    </a:p>
                  </a:txBody>
                  <a:tcPr/>
                </a:tc>
              </a:tr>
            </a:tbl>
          </a:graphicData>
        </a:graphic>
      </p:graphicFrame>
    </p:spTree>
    <p:extLst>
      <p:ext uri="{BB962C8B-B14F-4D97-AF65-F5344CB8AC3E}">
        <p14:creationId xmlns:p14="http://schemas.microsoft.com/office/powerpoint/2010/main" val="26250639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a:xfrm>
            <a:off x="0" y="3146684"/>
            <a:ext cx="9144000" cy="5747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4450" indent="0">
              <a:defRPr/>
            </a:pPr>
            <a:r>
              <a:rPr lang="en-US" sz="3600" dirty="0" smtClean="0">
                <a:cs typeface="Times New Roman" pitchFamily="18" charset="0"/>
              </a:rPr>
              <a:t>Submit Your Snapshot</a:t>
            </a:r>
            <a:endParaRPr lang="en-US" altLang="en-US" dirty="0" smtClean="0"/>
          </a:p>
        </p:txBody>
      </p:sp>
    </p:spTree>
    <p:extLst>
      <p:ext uri="{BB962C8B-B14F-4D97-AF65-F5344CB8AC3E}">
        <p14:creationId xmlns:p14="http://schemas.microsoft.com/office/powerpoint/2010/main" val="8516203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Submit your Snapshot to CDE</a:t>
            </a:r>
            <a:endParaRPr lang="en-US" dirty="0"/>
          </a:p>
        </p:txBody>
      </p:sp>
      <p:sp>
        <p:nvSpPr>
          <p:cNvPr id="2" name="Content Placeholder 1"/>
          <p:cNvSpPr>
            <a:spLocks noGrp="1"/>
          </p:cNvSpPr>
          <p:nvPr>
            <p:ph idx="1"/>
          </p:nvPr>
        </p:nvSpPr>
        <p:spPr/>
        <p:txBody>
          <a:bodyPr/>
          <a:lstStyle/>
          <a:p>
            <a:r>
              <a:rPr lang="en-US" sz="2000" dirty="0" smtClean="0"/>
              <a:t>Once you’ve completed resolving your snapshot errors, you will want to submit your snapshot.</a:t>
            </a:r>
          </a:p>
          <a:p>
            <a:pPr lvl="1" indent="0" algn="ctr">
              <a:buNone/>
            </a:pPr>
            <a:endParaRPr lang="en-US" dirty="0"/>
          </a:p>
          <a:p>
            <a:pPr lvl="1" indent="0">
              <a:buNone/>
            </a:pPr>
            <a:r>
              <a:rPr lang="en-US" sz="2800" dirty="0" smtClean="0"/>
              <a:t>Deadline is Thursday, September 12</a:t>
            </a:r>
            <a:r>
              <a:rPr lang="en-US" sz="2800" baseline="30000" dirty="0" smtClean="0"/>
              <a:t>th</a:t>
            </a:r>
            <a:endParaRPr lang="en-US" sz="2800" dirty="0" smtClean="0"/>
          </a:p>
          <a:p>
            <a:pPr lvl="1" indent="0">
              <a:buNone/>
            </a:pPr>
            <a:r>
              <a:rPr lang="en-US" sz="1800" dirty="0" smtClean="0">
                <a:solidFill>
                  <a:srgbClr val="5C6670"/>
                </a:solidFill>
                <a:latin typeface="Trebuchet MS" panose="020B0603020202020204" pitchFamily="34" charset="0"/>
              </a:rPr>
              <a:t>	(</a:t>
            </a:r>
            <a:r>
              <a:rPr lang="en-US" sz="1800" dirty="0">
                <a:solidFill>
                  <a:srgbClr val="5C6670"/>
                </a:solidFill>
                <a:latin typeface="Trebuchet MS" panose="020B0603020202020204" pitchFamily="34" charset="0"/>
              </a:rPr>
              <a:t>Soft Deadline is Thursday, September 5th)</a:t>
            </a:r>
          </a:p>
          <a:p>
            <a:pPr marL="1028700" lvl="1" indent="-342900" algn="ctr"/>
            <a:endParaRPr lang="en-US" sz="1800" dirty="0">
              <a:solidFill>
                <a:srgbClr val="5C6670"/>
              </a:solidFill>
              <a:latin typeface="Trebuchet MS" panose="020B0603020202020204" pitchFamily="34" charset="0"/>
            </a:endParaRPr>
          </a:p>
          <a:p>
            <a:pPr marL="342900" indent="-342900">
              <a:buFont typeface="Arial" panose="020B0604020202020204" pitchFamily="34" charset="0"/>
              <a:buChar char="•"/>
            </a:pPr>
            <a:r>
              <a:rPr lang="en-US" sz="2000" dirty="0" smtClean="0"/>
              <a:t>Submit your snapshot through the status dashboard</a:t>
            </a:r>
          </a:p>
          <a:p>
            <a:pPr marL="342900" indent="-342900">
              <a:buFont typeface="Arial" panose="020B0604020202020204" pitchFamily="34" charset="0"/>
              <a:buChar char="•"/>
            </a:pPr>
            <a:r>
              <a:rPr lang="en-US" sz="2000" dirty="0" smtClean="0"/>
              <a:t>The collection is not over at that point. There are two additional phases for data validation: 1) The Cross-LEA Phase and the </a:t>
            </a:r>
            <a:br>
              <a:rPr lang="en-US" sz="2000" dirty="0" smtClean="0"/>
            </a:br>
            <a:r>
              <a:rPr lang="en-US" sz="2000" dirty="0" smtClean="0"/>
              <a:t>2) Post-Cross LEA Phase.  </a:t>
            </a: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5332795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Submit your Snapshot to CDE</a:t>
            </a:r>
            <a:endParaRPr lang="en-US" dirty="0"/>
          </a:p>
        </p:txBody>
      </p:sp>
      <p:sp>
        <p:nvSpPr>
          <p:cNvPr id="2" name="Content Placeholder 1"/>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47687" y="1572895"/>
            <a:ext cx="8048625" cy="4131628"/>
          </a:xfrm>
          <a:prstGeom prst="rect">
            <a:avLst/>
          </a:prstGeom>
        </p:spPr>
      </p:pic>
    </p:spTree>
    <p:extLst>
      <p:ext uri="{BB962C8B-B14F-4D97-AF65-F5344CB8AC3E}">
        <p14:creationId xmlns:p14="http://schemas.microsoft.com/office/powerpoint/2010/main" val="40085523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a:xfrm>
            <a:off x="0" y="3199847"/>
            <a:ext cx="9144000" cy="8086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4450" indent="0">
              <a:defRPr/>
            </a:pPr>
            <a:r>
              <a:rPr lang="en-US" sz="3600" dirty="0" smtClean="0">
                <a:cs typeface="Times New Roman" pitchFamily="18" charset="0"/>
              </a:rPr>
              <a:t>Cross LEA Validation Phase</a:t>
            </a:r>
            <a:r>
              <a:rPr lang="en-US" dirty="0" smtClean="0">
                <a:cs typeface="Times New Roman" pitchFamily="18" charset="0"/>
              </a:rPr>
              <a:t/>
            </a:r>
            <a:br>
              <a:rPr lang="en-US" dirty="0" smtClean="0">
                <a:cs typeface="Times New Roman" pitchFamily="18" charset="0"/>
              </a:rPr>
            </a:br>
            <a:r>
              <a:rPr lang="en-US" dirty="0">
                <a:cs typeface="Times New Roman" pitchFamily="18" charset="0"/>
              </a:rPr>
              <a:t/>
            </a:r>
            <a:br>
              <a:rPr lang="en-US" dirty="0">
                <a:cs typeface="Times New Roman" pitchFamily="18" charset="0"/>
              </a:rPr>
            </a:br>
            <a:r>
              <a:rPr lang="en-US" altLang="en-US" sz="3600" dirty="0" smtClean="0">
                <a:solidFill>
                  <a:srgbClr val="336699"/>
                </a:solidFill>
                <a:latin typeface="Century Gothic" pitchFamily="34" charset="0"/>
              </a:rPr>
              <a:t/>
            </a:r>
            <a:br>
              <a:rPr lang="en-US" altLang="en-US" sz="3600" dirty="0" smtClean="0">
                <a:solidFill>
                  <a:srgbClr val="336699"/>
                </a:solidFill>
                <a:latin typeface="Century Gothic" pitchFamily="34" charset="0"/>
              </a:rPr>
            </a:br>
            <a:endParaRPr lang="en-US" altLang="en-US" dirty="0" smtClean="0"/>
          </a:p>
        </p:txBody>
      </p:sp>
    </p:spTree>
    <p:extLst>
      <p:ext uri="{BB962C8B-B14F-4D97-AF65-F5344CB8AC3E}">
        <p14:creationId xmlns:p14="http://schemas.microsoft.com/office/powerpoint/2010/main" val="30863240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LEA Process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Once all districts have their data submitted and locked CDE will run the Cross LEA process</a:t>
            </a:r>
          </a:p>
          <a:p>
            <a:pPr marL="342900" indent="-342900">
              <a:buFont typeface="Arial" panose="020B0604020202020204" pitchFamily="34" charset="0"/>
              <a:buChar char="•"/>
            </a:pPr>
            <a:r>
              <a:rPr lang="en-US" dirty="0" smtClean="0"/>
              <a:t>Once the </a:t>
            </a:r>
            <a:r>
              <a:rPr lang="en-US" dirty="0"/>
              <a:t>C</a:t>
            </a:r>
            <a:r>
              <a:rPr lang="en-US" dirty="0" smtClean="0"/>
              <a:t>ross LEA Validation is complete, districts will receive an email</a:t>
            </a:r>
          </a:p>
          <a:p>
            <a:pPr marL="1028700" lvl="1" indent="-342900"/>
            <a:r>
              <a:rPr lang="en-US" dirty="0" smtClean="0"/>
              <a:t>New errors are generated during this process</a:t>
            </a:r>
          </a:p>
          <a:p>
            <a:pPr marL="1028700" lvl="1" indent="-342900"/>
            <a:r>
              <a:rPr lang="en-US" dirty="0" smtClean="0"/>
              <a:t>Two types of Errors</a:t>
            </a:r>
          </a:p>
          <a:p>
            <a:pPr marL="1485900" lvl="2" indent="-342900">
              <a:buFont typeface="+mj-lt"/>
              <a:buAutoNum type="arabicPeriod"/>
            </a:pPr>
            <a:r>
              <a:rPr lang="en-US" dirty="0" smtClean="0"/>
              <a:t>Current Year Errors</a:t>
            </a:r>
          </a:p>
          <a:p>
            <a:pPr marL="1485900" lvl="2" indent="-342900">
              <a:buFont typeface="+mj-lt"/>
              <a:buAutoNum type="arabicPeriod"/>
            </a:pPr>
            <a:r>
              <a:rPr lang="en-US" dirty="0" smtClean="0"/>
              <a:t>Prior Year Errors</a:t>
            </a:r>
            <a:endParaRPr lang="en-US" dirty="0"/>
          </a:p>
        </p:txBody>
      </p:sp>
    </p:spTree>
    <p:extLst>
      <p:ext uri="{BB962C8B-B14F-4D97-AF65-F5344CB8AC3E}">
        <p14:creationId xmlns:p14="http://schemas.microsoft.com/office/powerpoint/2010/main" val="39641628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LEA Process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Current Year Errors</a:t>
            </a:r>
          </a:p>
          <a:p>
            <a:pPr marL="1028700" lvl="1" indent="-342900"/>
            <a:r>
              <a:rPr lang="en-US" dirty="0" smtClean="0"/>
              <a:t>May require editing records to change the exit type of a student</a:t>
            </a:r>
          </a:p>
          <a:p>
            <a:pPr marL="1028700" lvl="1" indent="-342900"/>
            <a:r>
              <a:rPr lang="en-US" dirty="0" smtClean="0"/>
              <a:t>Edit Record Screen is in data pipeline under Student Profile</a:t>
            </a:r>
          </a:p>
          <a:p>
            <a:pPr marL="1485900" lvl="2" indent="-342900"/>
            <a:r>
              <a:rPr lang="en-US" dirty="0" smtClean="0"/>
              <a:t>Just make sure you select the correct school year by the time we get to Cross LEA the 2018-2019 school year will be the default option</a:t>
            </a:r>
          </a:p>
          <a:p>
            <a:pPr marL="342900" indent="-342900">
              <a:buFont typeface="Arial" panose="020B0604020202020204" pitchFamily="34" charset="0"/>
              <a:buChar char="•"/>
            </a:pPr>
            <a:r>
              <a:rPr lang="en-US" dirty="0" smtClean="0"/>
              <a:t>Prior Year Errors</a:t>
            </a:r>
          </a:p>
          <a:p>
            <a:pPr marL="1028700" lvl="1" indent="-342900"/>
            <a:r>
              <a:rPr lang="en-US" dirty="0" smtClean="0"/>
              <a:t>How your district reported a student in the previous Student End of Year does not match this year’s records. </a:t>
            </a:r>
          </a:p>
          <a:p>
            <a:pPr marL="1028700" lvl="1" indent="-342900"/>
            <a:r>
              <a:rPr lang="en-US" dirty="0" smtClean="0"/>
              <a:t>You may need to add </a:t>
            </a:r>
            <a:r>
              <a:rPr lang="en-US" smtClean="0"/>
              <a:t>a one-day </a:t>
            </a:r>
            <a:r>
              <a:rPr lang="en-US" dirty="0" smtClean="0"/>
              <a:t>record</a:t>
            </a:r>
          </a:p>
          <a:p>
            <a:pPr marL="1028700" lvl="1" indent="-342900"/>
            <a:r>
              <a:rPr lang="en-US" dirty="0" smtClean="0"/>
              <a:t>Submit an Adjustment</a:t>
            </a:r>
          </a:p>
          <a:p>
            <a:pPr marL="1028700" lvl="1" indent="-342900"/>
            <a:endParaRPr lang="en-US" dirty="0"/>
          </a:p>
        </p:txBody>
      </p:sp>
    </p:spTree>
    <p:extLst>
      <p:ext uri="{BB962C8B-B14F-4D97-AF65-F5344CB8AC3E}">
        <p14:creationId xmlns:p14="http://schemas.microsoft.com/office/powerpoint/2010/main" val="28131477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LEA Adjustment File</a:t>
            </a:r>
            <a:endParaRPr lang="en-US" dirty="0"/>
          </a:p>
        </p:txBody>
      </p:sp>
      <p:sp>
        <p:nvSpPr>
          <p:cNvPr id="3" name="Content Placeholder 2"/>
          <p:cNvSpPr>
            <a:spLocks noGrp="1"/>
          </p:cNvSpPr>
          <p:nvPr>
            <p:ph idx="1"/>
          </p:nvPr>
        </p:nvSpPr>
        <p:spPr/>
        <p:txBody>
          <a:bodyPr/>
          <a:lstStyle/>
          <a:p>
            <a:r>
              <a:rPr lang="en-US" altLang="en-US" sz="2000" dirty="0" smtClean="0"/>
              <a:t>Two ways to make adjustments:</a:t>
            </a:r>
          </a:p>
          <a:p>
            <a:pPr marL="457200" indent="-457200">
              <a:buAutoNum type="arabicPeriod"/>
            </a:pPr>
            <a:r>
              <a:rPr lang="en-US" altLang="en-US" sz="2000" dirty="0" smtClean="0"/>
              <a:t>Upload an Adjustment File</a:t>
            </a:r>
          </a:p>
          <a:p>
            <a:pPr marL="1143000" lvl="1" indent="-457200"/>
            <a:r>
              <a:rPr lang="en-US" altLang="en-US" sz="1800" dirty="0" smtClean="0"/>
              <a:t>If you have more than a couple of adjustments to make it is probably easier to complete a file upload. </a:t>
            </a:r>
          </a:p>
          <a:p>
            <a:pPr marL="1143000" lvl="1" indent="-457200"/>
            <a:r>
              <a:rPr lang="en-US" altLang="en-US" sz="1800" dirty="0" smtClean="0"/>
              <a:t>This upload works just like a student interchange upload</a:t>
            </a:r>
          </a:p>
          <a:p>
            <a:pPr marL="1143000" lvl="1" indent="-457200"/>
            <a:r>
              <a:rPr lang="en-US" altLang="en-US" sz="1800" dirty="0" smtClean="0"/>
              <a:t>The file layout can be found: </a:t>
            </a:r>
            <a:r>
              <a:rPr lang="en-US" altLang="en-US" sz="1400" dirty="0" smtClean="0">
                <a:hlinkClick r:id="rId2"/>
              </a:rPr>
              <a:t>http</a:t>
            </a:r>
            <a:r>
              <a:rPr lang="en-US" altLang="en-US" sz="1400" dirty="0">
                <a:hlinkClick r:id="rId2"/>
              </a:rPr>
              <a:t>://</a:t>
            </a:r>
            <a:r>
              <a:rPr lang="en-US" altLang="en-US" sz="1400" dirty="0" smtClean="0">
                <a:hlinkClick r:id="rId2"/>
              </a:rPr>
              <a:t>www.cde.state.co.us/datapipeline/snap_eoy</a:t>
            </a:r>
            <a:endParaRPr lang="en-US" altLang="en-US" sz="1600" dirty="0" smtClean="0"/>
          </a:p>
          <a:p>
            <a:pPr marL="457200" indent="-457200">
              <a:buAutoNum type="arabicPeriod"/>
            </a:pPr>
            <a:r>
              <a:rPr lang="en-US" altLang="en-US" sz="2000" dirty="0" smtClean="0"/>
              <a:t>Create an Adjustment Record within Pipeline</a:t>
            </a:r>
          </a:p>
          <a:p>
            <a:pPr marL="1143000" lvl="1" indent="-457200"/>
            <a:r>
              <a:rPr lang="en-US" altLang="en-US" sz="1800" dirty="0" smtClean="0"/>
              <a:t>If you only have to create an adjustment for one or two students then it might be easier to create an adjustment record within pipeline</a:t>
            </a:r>
          </a:p>
          <a:p>
            <a:pPr marL="1143000" lvl="1" indent="-457200"/>
            <a:r>
              <a:rPr lang="en-US" altLang="en-US" sz="1800" dirty="0" smtClean="0"/>
              <a:t>Just use the </a:t>
            </a:r>
            <a:r>
              <a:rPr lang="en-US" altLang="en-US" sz="1800" u="sng" dirty="0" smtClean="0"/>
              <a:t>Add Record </a:t>
            </a:r>
            <a:r>
              <a:rPr lang="en-US" altLang="en-US" sz="1800" dirty="0" smtClean="0"/>
              <a:t>option under Student Profile and select Adjustment</a:t>
            </a:r>
          </a:p>
          <a:p>
            <a:pPr marL="457200" indent="-457200"/>
            <a:r>
              <a:rPr lang="en-US" altLang="en-US" sz="1800" dirty="0" smtClean="0">
                <a:solidFill>
                  <a:schemeClr val="tx1"/>
                </a:solidFill>
              </a:rPr>
              <a:t>In both you will need to submit fields that match the error record you received including: </a:t>
            </a:r>
          </a:p>
          <a:p>
            <a:pPr marL="457200" indent="-457200">
              <a:buFont typeface="Arial" panose="020B0604020202020204" pitchFamily="34" charset="0"/>
              <a:buChar char="•"/>
            </a:pPr>
            <a:r>
              <a:rPr lang="en-US" altLang="en-US" sz="1800" dirty="0" smtClean="0">
                <a:solidFill>
                  <a:schemeClr val="tx1"/>
                </a:solidFill>
              </a:rPr>
              <a:t>district </a:t>
            </a:r>
            <a:r>
              <a:rPr lang="en-US" altLang="en-US" sz="1800" dirty="0">
                <a:solidFill>
                  <a:schemeClr val="tx1"/>
                </a:solidFill>
              </a:rPr>
              <a:t>code, </a:t>
            </a:r>
            <a:r>
              <a:rPr lang="en-US" altLang="en-US" sz="1800" dirty="0" err="1">
                <a:solidFill>
                  <a:schemeClr val="tx1"/>
                </a:solidFill>
              </a:rPr>
              <a:t>sasid</a:t>
            </a:r>
            <a:r>
              <a:rPr lang="en-US" altLang="en-US" sz="1800" dirty="0">
                <a:solidFill>
                  <a:schemeClr val="tx1"/>
                </a:solidFill>
              </a:rPr>
              <a:t>, student first name, student last name, student gender, birth date student, adjustment code, adjustment school, adjustment year</a:t>
            </a:r>
          </a:p>
          <a:p>
            <a:pPr marL="457200" indent="-457200"/>
            <a:endParaRPr lang="en-US" altLang="en-US" dirty="0" smtClean="0"/>
          </a:p>
          <a:p>
            <a:endParaRPr lang="en-US" altLang="en-US" dirty="0" smtClean="0"/>
          </a:p>
          <a:p>
            <a:endParaRPr lang="en-US" altLang="en-US" dirty="0"/>
          </a:p>
          <a:p>
            <a:r>
              <a:rPr lang="en-US" altLang="en-US" dirty="0" smtClean="0"/>
              <a:t>Adjustments </a:t>
            </a:r>
            <a:r>
              <a:rPr lang="en-US" altLang="en-US" dirty="0"/>
              <a:t>for prior year dropouts, expulsions and GED transfers</a:t>
            </a:r>
          </a:p>
          <a:p>
            <a:endParaRPr lang="en-US" altLang="en-US" dirty="0"/>
          </a:p>
          <a:p>
            <a:r>
              <a:rPr lang="en-US" altLang="en-US" dirty="0"/>
              <a:t>File loaded same as the student interchange files</a:t>
            </a:r>
          </a:p>
          <a:p>
            <a:endParaRPr lang="en-US" altLang="en-US" dirty="0"/>
          </a:p>
          <a:p>
            <a:r>
              <a:rPr lang="en-US" altLang="en-US" dirty="0"/>
              <a:t>File layout at the following link:  </a:t>
            </a:r>
            <a:r>
              <a:rPr lang="en-US" altLang="en-US" dirty="0">
                <a:hlinkClick r:id="rId2"/>
              </a:rPr>
              <a:t>http://www.cde.state.co.us/datapipeline/snap_eoy</a:t>
            </a:r>
            <a:endParaRPr lang="en-US" altLang="en-US" dirty="0"/>
          </a:p>
          <a:p>
            <a:endParaRPr lang="en-US" altLang="en-US" dirty="0"/>
          </a:p>
          <a:p>
            <a:r>
              <a:rPr lang="en-US" altLang="en-US" dirty="0"/>
              <a:t>Fields are: district code, </a:t>
            </a:r>
            <a:r>
              <a:rPr lang="en-US" altLang="en-US" dirty="0" err="1"/>
              <a:t>sasid</a:t>
            </a:r>
            <a:r>
              <a:rPr lang="en-US" altLang="en-US" dirty="0"/>
              <a:t>, </a:t>
            </a:r>
            <a:r>
              <a:rPr lang="en-US" altLang="en-US" dirty="0">
                <a:solidFill>
                  <a:srgbClr val="FF0000"/>
                </a:solidFill>
              </a:rPr>
              <a:t>student first name, student last name, </a:t>
            </a:r>
            <a:r>
              <a:rPr lang="en-US" altLang="en-US" dirty="0"/>
              <a:t>student gender, birth date student, adjustment code, adjustment school, adjustment </a:t>
            </a:r>
            <a:r>
              <a:rPr lang="en-US" altLang="en-US" dirty="0" smtClean="0"/>
              <a:t>year</a:t>
            </a:r>
            <a:endParaRPr lang="en-US" altLang="en-US" dirty="0"/>
          </a:p>
        </p:txBody>
      </p:sp>
    </p:spTree>
    <p:extLst>
      <p:ext uri="{BB962C8B-B14F-4D97-AF65-F5344CB8AC3E}">
        <p14:creationId xmlns:p14="http://schemas.microsoft.com/office/powerpoint/2010/main" val="3798627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LEA Adjustment File</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altLang="en-US" sz="2000" dirty="0" smtClean="0">
                <a:solidFill>
                  <a:schemeClr val="tx1"/>
                </a:solidFill>
              </a:rPr>
              <a:t>Adjustments are used to modify records from the prior year for students who were reported as dropouts, expulsions, and HSED transfers</a:t>
            </a:r>
          </a:p>
          <a:p>
            <a:pPr marL="342900" indent="-342900">
              <a:buFont typeface="Arial" panose="020B0604020202020204" pitchFamily="34" charset="0"/>
              <a:buChar char="•"/>
            </a:pPr>
            <a:r>
              <a:rPr lang="en-US" altLang="en-US" sz="2000" dirty="0" smtClean="0">
                <a:solidFill>
                  <a:schemeClr val="tx1"/>
                </a:solidFill>
              </a:rPr>
              <a:t>Adjustments may have errors and you will need to correct them to get the adjustment to work</a:t>
            </a:r>
          </a:p>
          <a:p>
            <a:pPr marL="342900" indent="-342900">
              <a:buFont typeface="Arial" panose="020B0604020202020204" pitchFamily="34" charset="0"/>
              <a:buChar char="•"/>
            </a:pPr>
            <a:r>
              <a:rPr lang="en-US" altLang="en-US" sz="2000" dirty="0" smtClean="0">
                <a:solidFill>
                  <a:schemeClr val="tx1"/>
                </a:solidFill>
              </a:rPr>
              <a:t>Once your adjustments file is error free you will need to create a new Student End of Year snapshot to clear the errors/warnings that were triggered in the cross LEA process</a:t>
            </a:r>
          </a:p>
          <a:p>
            <a:pPr marL="342900" indent="-342900">
              <a:buFont typeface="Arial" panose="020B0604020202020204" pitchFamily="34" charset="0"/>
              <a:buChar char="•"/>
            </a:pPr>
            <a:endParaRPr lang="en-US" altLang="en-US" sz="2000" dirty="0">
              <a:solidFill>
                <a:schemeClr val="tx1"/>
              </a:solidFill>
            </a:endParaRPr>
          </a:p>
          <a:p>
            <a:pPr marL="457200" indent="-457200"/>
            <a:endParaRPr lang="en-US" altLang="en-US" dirty="0" smtClean="0"/>
          </a:p>
        </p:txBody>
      </p:sp>
    </p:spTree>
    <p:extLst>
      <p:ext uri="{BB962C8B-B14F-4D97-AF65-F5344CB8AC3E}">
        <p14:creationId xmlns:p14="http://schemas.microsoft.com/office/powerpoint/2010/main" val="2829180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Purpose of Student End of Year</a:t>
            </a:r>
            <a:endParaRPr lang="en-US" dirty="0"/>
          </a:p>
        </p:txBody>
      </p:sp>
      <p:sp>
        <p:nvSpPr>
          <p:cNvPr id="2" name="Content Placeholder 1"/>
          <p:cNvSpPr>
            <a:spLocks noGrp="1"/>
          </p:cNvSpPr>
          <p:nvPr>
            <p:ph idx="1"/>
          </p:nvPr>
        </p:nvSpPr>
        <p:spPr/>
        <p:txBody>
          <a:bodyPr/>
          <a:lstStyle/>
          <a:p>
            <a:r>
              <a:rPr lang="en-US" sz="2000" dirty="0" smtClean="0"/>
              <a:t>How to ensure your data is accurate?</a:t>
            </a:r>
          </a:p>
          <a:p>
            <a:pPr lvl="1"/>
            <a:r>
              <a:rPr lang="en-US" sz="1800" dirty="0" smtClean="0"/>
              <a:t>Thoroughly review your data</a:t>
            </a:r>
          </a:p>
          <a:p>
            <a:pPr lvl="1"/>
            <a:r>
              <a:rPr lang="en-US" sz="1800" dirty="0" smtClean="0"/>
              <a:t>Ask your district’s subject area experts to assist in verifying data</a:t>
            </a:r>
          </a:p>
          <a:p>
            <a:pPr lvl="2"/>
            <a:r>
              <a:rPr lang="en-US" sz="1600" dirty="0" smtClean="0"/>
              <a:t>That might include people from: Finance Department, English Learner Department, Special Education, and Registrar</a:t>
            </a:r>
          </a:p>
          <a:p>
            <a:pPr lvl="1"/>
            <a:r>
              <a:rPr lang="en-US" sz="1800" dirty="0" smtClean="0"/>
              <a:t>Use the COGNOS reports available through Data Pipeline to assist in data verification</a:t>
            </a:r>
          </a:p>
          <a:p>
            <a:pPr lvl="1"/>
            <a:r>
              <a:rPr lang="en-US" sz="1800" dirty="0"/>
              <a:t>An error free snapshot </a:t>
            </a:r>
            <a:r>
              <a:rPr lang="en-US" sz="1800" u="sng" dirty="0"/>
              <a:t>does not</a:t>
            </a:r>
            <a:r>
              <a:rPr lang="en-US" sz="1800" dirty="0"/>
              <a:t> guarantee accurately reported </a:t>
            </a:r>
            <a:r>
              <a:rPr lang="en-US" sz="1800" dirty="0" smtClean="0"/>
              <a:t>data</a:t>
            </a:r>
            <a:endParaRPr lang="en-US" sz="1800" dirty="0"/>
          </a:p>
          <a:p>
            <a:endParaRPr lang="en-US" sz="2000" dirty="0" smtClean="0"/>
          </a:p>
          <a:p>
            <a:r>
              <a:rPr lang="en-US" sz="2000" dirty="0" smtClean="0"/>
              <a:t>Do </a:t>
            </a:r>
            <a:r>
              <a:rPr lang="en-US" sz="2000" dirty="0"/>
              <a:t>NOT report inaccurate data to avoid errors:</a:t>
            </a:r>
          </a:p>
          <a:p>
            <a:pPr lvl="1"/>
            <a:r>
              <a:rPr lang="en-US" sz="1800" dirty="0"/>
              <a:t>If a student is generating errors please request an exception</a:t>
            </a:r>
          </a:p>
          <a:p>
            <a:pPr lvl="1"/>
            <a:r>
              <a:rPr lang="en-US" sz="1800" dirty="0"/>
              <a:t>Call CDE if you have questions about how to properly code a student</a:t>
            </a:r>
          </a:p>
          <a:p>
            <a:pPr lvl="1"/>
            <a:r>
              <a:rPr lang="en-US" sz="1800" dirty="0"/>
              <a:t>We will do our best to ensure allow you to submit accurate data</a:t>
            </a:r>
          </a:p>
          <a:p>
            <a:pPr marL="457200" lvl="1" indent="0">
              <a:buNone/>
            </a:pPr>
            <a:endParaRPr lang="en-US" dirty="0" smtClean="0"/>
          </a:p>
        </p:txBody>
      </p:sp>
      <p:sp>
        <p:nvSpPr>
          <p:cNvPr id="4" name="Footer Placeholder 3"/>
          <p:cNvSpPr>
            <a:spLocks noGrp="1"/>
          </p:cNvSpPr>
          <p:nvPr>
            <p:ph type="ftr" sz="quarter" idx="4294967295"/>
          </p:nvPr>
        </p:nvSpPr>
        <p:spPr>
          <a:xfrm>
            <a:off x="0" y="6265863"/>
            <a:ext cx="2895600" cy="365125"/>
          </a:xfrm>
          <a:prstGeom prst="rect">
            <a:avLst/>
          </a:prstGeom>
        </p:spPr>
        <p:txBody>
          <a:bodyPr/>
          <a:lstStyle/>
          <a:p>
            <a:endParaRPr lang="en-US" dirty="0" smtClean="0"/>
          </a:p>
        </p:txBody>
      </p:sp>
    </p:spTree>
    <p:extLst>
      <p:ext uri="{BB962C8B-B14F-4D97-AF65-F5344CB8AC3E}">
        <p14:creationId xmlns:p14="http://schemas.microsoft.com/office/powerpoint/2010/main" val="28715931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LEA Process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altLang="en-US" sz="2000" dirty="0" smtClean="0">
                <a:solidFill>
                  <a:schemeClr val="tx1"/>
                </a:solidFill>
              </a:rPr>
              <a:t>Once you have made changes to your data as a part of the Cross LEA process and added any necessary adjustments. </a:t>
            </a:r>
          </a:p>
          <a:p>
            <a:pPr marL="342900" indent="-342900">
              <a:buFont typeface="Arial" panose="020B0604020202020204" pitchFamily="34" charset="0"/>
              <a:buChar char="•"/>
            </a:pPr>
            <a:r>
              <a:rPr lang="en-US" altLang="en-US" sz="2000" dirty="0" smtClean="0">
                <a:solidFill>
                  <a:schemeClr val="tx1"/>
                </a:solidFill>
              </a:rPr>
              <a:t>You will need to get your Student End of Year snapshot back to zero (0) errors</a:t>
            </a:r>
          </a:p>
          <a:p>
            <a:pPr marL="1028700" lvl="1" indent="-342900"/>
            <a:r>
              <a:rPr lang="en-US" altLang="en-US" sz="1600" dirty="0" smtClean="0"/>
              <a:t>This may mean making changes to your SSA file or adding more adjustments</a:t>
            </a:r>
          </a:p>
          <a:p>
            <a:pPr marL="342900" indent="-342900">
              <a:buFont typeface="Arial" panose="020B0604020202020204" pitchFamily="34" charset="0"/>
              <a:buChar char="•"/>
            </a:pPr>
            <a:r>
              <a:rPr lang="en-US" altLang="en-US" dirty="0" smtClean="0">
                <a:solidFill>
                  <a:schemeClr val="tx1"/>
                </a:solidFill>
              </a:rPr>
              <a:t>When you have another error-free snapshot you will want to:</a:t>
            </a:r>
          </a:p>
          <a:p>
            <a:pPr marL="1143000" lvl="1" indent="-457200">
              <a:buFont typeface="+mj-lt"/>
              <a:buAutoNum type="arabicPeriod"/>
            </a:pPr>
            <a:r>
              <a:rPr lang="en-US" altLang="en-US" dirty="0" smtClean="0"/>
              <a:t>Validate your data using </a:t>
            </a:r>
            <a:r>
              <a:rPr lang="en-US" altLang="en-US" dirty="0" err="1" smtClean="0"/>
              <a:t>Cognos</a:t>
            </a:r>
            <a:r>
              <a:rPr lang="en-US" altLang="en-US" dirty="0" smtClean="0"/>
              <a:t> reports to ensure your rates and other information is accurate</a:t>
            </a:r>
          </a:p>
          <a:p>
            <a:pPr marL="1143000" lvl="1" indent="-457200">
              <a:buFont typeface="+mj-lt"/>
              <a:buAutoNum type="arabicPeriod"/>
            </a:pPr>
            <a:r>
              <a:rPr lang="en-US" altLang="en-US" dirty="0" smtClean="0">
                <a:solidFill>
                  <a:schemeClr val="tx1"/>
                </a:solidFill>
              </a:rPr>
              <a:t>Submit snapshot to CDE again</a:t>
            </a:r>
            <a:endParaRPr lang="en-US" altLang="en-US" dirty="0">
              <a:solidFill>
                <a:schemeClr val="tx1"/>
              </a:solidFill>
            </a:endParaRPr>
          </a:p>
          <a:p>
            <a:pPr marL="457200" indent="-457200"/>
            <a:endParaRPr lang="en-US" altLang="en-US" dirty="0" smtClean="0"/>
          </a:p>
        </p:txBody>
      </p:sp>
    </p:spTree>
    <p:extLst>
      <p:ext uri="{BB962C8B-B14F-4D97-AF65-F5344CB8AC3E}">
        <p14:creationId xmlns:p14="http://schemas.microsoft.com/office/powerpoint/2010/main" val="30195626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a:xfrm>
            <a:off x="0" y="3199847"/>
            <a:ext cx="9144000" cy="8086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4450" indent="0">
              <a:defRPr/>
            </a:pPr>
            <a:r>
              <a:rPr lang="en-US" sz="3600" dirty="0" smtClean="0">
                <a:cs typeface="Times New Roman" pitchFamily="18" charset="0"/>
              </a:rPr>
              <a:t>Post Cross LEA Validation Phase</a:t>
            </a:r>
            <a:r>
              <a:rPr lang="en-US" dirty="0" smtClean="0">
                <a:cs typeface="Times New Roman" pitchFamily="18" charset="0"/>
              </a:rPr>
              <a:t/>
            </a:r>
            <a:br>
              <a:rPr lang="en-US" dirty="0" smtClean="0">
                <a:cs typeface="Times New Roman" pitchFamily="18" charset="0"/>
              </a:rPr>
            </a:br>
            <a:r>
              <a:rPr lang="en-US" dirty="0">
                <a:cs typeface="Times New Roman" pitchFamily="18" charset="0"/>
              </a:rPr>
              <a:t/>
            </a:r>
            <a:br>
              <a:rPr lang="en-US" dirty="0">
                <a:cs typeface="Times New Roman" pitchFamily="18" charset="0"/>
              </a:rPr>
            </a:br>
            <a:r>
              <a:rPr lang="en-US" altLang="en-US" sz="3600" dirty="0" smtClean="0">
                <a:solidFill>
                  <a:srgbClr val="336699"/>
                </a:solidFill>
                <a:latin typeface="Century Gothic" pitchFamily="34" charset="0"/>
              </a:rPr>
              <a:t/>
            </a:r>
            <a:br>
              <a:rPr lang="en-US" altLang="en-US" sz="3600" dirty="0" smtClean="0">
                <a:solidFill>
                  <a:srgbClr val="336699"/>
                </a:solidFill>
                <a:latin typeface="Century Gothic" pitchFamily="34" charset="0"/>
              </a:rPr>
            </a:br>
            <a:endParaRPr lang="en-US" altLang="en-US" dirty="0" smtClean="0"/>
          </a:p>
        </p:txBody>
      </p:sp>
    </p:spTree>
    <p:extLst>
      <p:ext uri="{BB962C8B-B14F-4D97-AF65-F5344CB8AC3E}">
        <p14:creationId xmlns:p14="http://schemas.microsoft.com/office/powerpoint/2010/main" val="33509071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Cross LEA Process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altLang="en-US" sz="2000" dirty="0" smtClean="0">
                <a:solidFill>
                  <a:schemeClr val="tx1"/>
                </a:solidFill>
              </a:rPr>
              <a:t>Once all districts have resubmitted their data to CDE after the Cross LEA process CDE will run the Post Cross LEA process</a:t>
            </a:r>
          </a:p>
          <a:p>
            <a:pPr marL="342900" indent="-342900">
              <a:buFont typeface="Arial" panose="020B0604020202020204" pitchFamily="34" charset="0"/>
              <a:buChar char="•"/>
            </a:pPr>
            <a:endParaRPr lang="en-US" altLang="en-US" sz="2000" dirty="0" smtClean="0">
              <a:solidFill>
                <a:schemeClr val="tx1"/>
              </a:solidFill>
            </a:endParaRPr>
          </a:p>
          <a:p>
            <a:pPr marL="342900" indent="-342900">
              <a:buFont typeface="Arial" panose="020B0604020202020204" pitchFamily="34" charset="0"/>
              <a:buChar char="•"/>
            </a:pPr>
            <a:r>
              <a:rPr lang="en-US" altLang="en-US" sz="2000" dirty="0" smtClean="0">
                <a:solidFill>
                  <a:schemeClr val="tx1"/>
                </a:solidFill>
              </a:rPr>
              <a:t>The Post Cross LEA process </a:t>
            </a:r>
            <a:r>
              <a:rPr lang="en-US" altLang="en-US" sz="2000" dirty="0">
                <a:solidFill>
                  <a:schemeClr val="tx1"/>
                </a:solidFill>
              </a:rPr>
              <a:t>identifies students </a:t>
            </a:r>
            <a:r>
              <a:rPr lang="en-US" altLang="en-US" sz="2000" dirty="0" smtClean="0">
                <a:solidFill>
                  <a:schemeClr val="tx1"/>
                </a:solidFill>
              </a:rPr>
              <a:t>that:</a:t>
            </a:r>
          </a:p>
          <a:p>
            <a:pPr marL="1028700" lvl="1" indent="-342900"/>
            <a:r>
              <a:rPr lang="en-US" altLang="en-US" sz="1800" dirty="0" smtClean="0">
                <a:solidFill>
                  <a:schemeClr val="tx1"/>
                </a:solidFill>
              </a:rPr>
              <a:t>were </a:t>
            </a:r>
            <a:r>
              <a:rPr lang="en-US" altLang="en-US" sz="1800" dirty="0">
                <a:solidFill>
                  <a:schemeClr val="tx1"/>
                </a:solidFill>
              </a:rPr>
              <a:t>listed as transfers but were not recovered by other </a:t>
            </a:r>
            <a:r>
              <a:rPr lang="en-US" altLang="en-US" sz="1800" dirty="0" smtClean="0">
                <a:solidFill>
                  <a:schemeClr val="tx1"/>
                </a:solidFill>
              </a:rPr>
              <a:t>districts</a:t>
            </a:r>
            <a:endParaRPr lang="en-US" altLang="en-US" sz="1800" dirty="0">
              <a:solidFill>
                <a:schemeClr val="tx1"/>
              </a:solidFill>
            </a:endParaRPr>
          </a:p>
          <a:p>
            <a:pPr marL="1028700" lvl="1" indent="-342900"/>
            <a:r>
              <a:rPr lang="en-US" altLang="en-US" sz="1800" dirty="0"/>
              <a:t>i</a:t>
            </a:r>
            <a:r>
              <a:rPr lang="en-US" altLang="en-US" sz="1800" dirty="0" smtClean="0">
                <a:solidFill>
                  <a:schemeClr val="tx1"/>
                </a:solidFill>
              </a:rPr>
              <a:t>t </a:t>
            </a:r>
            <a:r>
              <a:rPr lang="en-US" altLang="en-US" sz="1800" dirty="0">
                <a:solidFill>
                  <a:schemeClr val="tx1"/>
                </a:solidFill>
              </a:rPr>
              <a:t>also identifies dropouts who were recovered by other </a:t>
            </a:r>
            <a:r>
              <a:rPr lang="en-US" altLang="en-US" sz="1800" dirty="0" smtClean="0">
                <a:solidFill>
                  <a:schemeClr val="tx1"/>
                </a:solidFill>
              </a:rPr>
              <a:t>districts</a:t>
            </a:r>
          </a:p>
          <a:p>
            <a:pPr marL="342900" indent="-342900">
              <a:buFont typeface="Arial" panose="020B0604020202020204" pitchFamily="34" charset="0"/>
              <a:buChar char="•"/>
            </a:pPr>
            <a:endParaRPr lang="en-US" altLang="en-US" sz="2000" dirty="0">
              <a:solidFill>
                <a:schemeClr val="tx1"/>
              </a:solidFill>
            </a:endParaRPr>
          </a:p>
          <a:p>
            <a:pPr marL="342900" indent="-342900">
              <a:buFont typeface="Arial" panose="020B0604020202020204" pitchFamily="34" charset="0"/>
              <a:buChar char="•"/>
            </a:pPr>
            <a:r>
              <a:rPr lang="en-US" altLang="en-US" sz="2000" dirty="0" smtClean="0">
                <a:solidFill>
                  <a:schemeClr val="tx1"/>
                </a:solidFill>
              </a:rPr>
              <a:t>The Post Cross LEA process will trigger three errors and two warnings:</a:t>
            </a:r>
          </a:p>
          <a:p>
            <a:pPr marL="1028700" lvl="1" indent="-342900"/>
            <a:r>
              <a:rPr lang="en-US" altLang="en-US" sz="1800" dirty="0" smtClean="0"/>
              <a:t>SE 901, 902, 903, 904 (W), 905 (W)</a:t>
            </a:r>
          </a:p>
          <a:p>
            <a:pPr marL="1028700" lvl="1" indent="-342900"/>
            <a:r>
              <a:rPr lang="en-US" altLang="en-US" sz="1800" dirty="0" smtClean="0">
                <a:solidFill>
                  <a:schemeClr val="tx1"/>
                </a:solidFill>
              </a:rPr>
              <a:t>There are instructions on how to resolve these errors on the Student End of Year Website</a:t>
            </a:r>
          </a:p>
          <a:p>
            <a:pPr marL="1485900" lvl="2" indent="-342900"/>
            <a:r>
              <a:rPr lang="en-US" altLang="en-US" sz="1600" dirty="0">
                <a:hlinkClick r:id="rId2"/>
              </a:rPr>
              <a:t>http://www.cde.state.co.us/datapipeline/snap_eoy</a:t>
            </a:r>
            <a:endParaRPr lang="en-US" altLang="en-US" sz="1600" dirty="0"/>
          </a:p>
          <a:p>
            <a:pPr marL="1485900" lvl="2" indent="-342900"/>
            <a:endParaRPr lang="en-US" altLang="en-US" sz="1600" dirty="0">
              <a:solidFill>
                <a:schemeClr val="tx1"/>
              </a:solidFill>
            </a:endParaRPr>
          </a:p>
          <a:p>
            <a:pPr marL="457200" indent="-457200"/>
            <a:endParaRPr lang="en-US" altLang="en-US" dirty="0" smtClean="0"/>
          </a:p>
        </p:txBody>
      </p:sp>
    </p:spTree>
    <p:extLst>
      <p:ext uri="{BB962C8B-B14F-4D97-AF65-F5344CB8AC3E}">
        <p14:creationId xmlns:p14="http://schemas.microsoft.com/office/powerpoint/2010/main" val="11985423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z="2800" b="1" dirty="0" smtClean="0"/>
              <a:t>Record Request/ Confirmation of Enrollment and Attendance Template</a:t>
            </a:r>
          </a:p>
        </p:txBody>
      </p:sp>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anose="020B0604020202020204" pitchFamily="34" charset="0"/>
              <a:buChar char="•"/>
            </a:pPr>
            <a:r>
              <a:rPr lang="en-US" altLang="en-US" dirty="0">
                <a:solidFill>
                  <a:schemeClr val="tx1"/>
                </a:solidFill>
              </a:rPr>
              <a:t>U</a:t>
            </a:r>
            <a:r>
              <a:rPr lang="en-US" altLang="en-US" dirty="0" smtClean="0">
                <a:solidFill>
                  <a:schemeClr val="tx1"/>
                </a:solidFill>
              </a:rPr>
              <a:t>sed by the receiving district when the student has begun attending the receiving school</a:t>
            </a:r>
          </a:p>
          <a:p>
            <a:pPr marL="457200" indent="-457200">
              <a:buFont typeface="Arial" panose="020B0604020202020204" pitchFamily="34" charset="0"/>
              <a:buChar char="•"/>
            </a:pPr>
            <a:r>
              <a:rPr lang="en-US" altLang="en-US" dirty="0" smtClean="0">
                <a:solidFill>
                  <a:schemeClr val="tx1"/>
                </a:solidFill>
              </a:rPr>
              <a:t>Can be used as documentation of transfer ONLY if Date of Enrollment and Date of Attendance are provided</a:t>
            </a:r>
          </a:p>
          <a:p>
            <a:pPr marL="457200" indent="-457200">
              <a:buFont typeface="Arial" panose="020B0604020202020204" pitchFamily="34" charset="0"/>
              <a:buChar char="•"/>
            </a:pPr>
            <a:r>
              <a:rPr lang="en-US" altLang="en-US" dirty="0" smtClean="0">
                <a:solidFill>
                  <a:schemeClr val="tx1"/>
                </a:solidFill>
              </a:rPr>
              <a:t>Other record request forms without that information will not be accepted</a:t>
            </a:r>
          </a:p>
          <a:p>
            <a:pPr marL="457200" indent="-457200">
              <a:buFont typeface="Arial" panose="020B0604020202020204" pitchFamily="34" charset="0"/>
              <a:buChar char="•"/>
            </a:pPr>
            <a:r>
              <a:rPr lang="en-US" altLang="en-US" dirty="0" smtClean="0">
                <a:solidFill>
                  <a:schemeClr val="tx1"/>
                </a:solidFill>
              </a:rPr>
              <a:t>If the former district lacks this documentation, please use the Request for Confirmation of Enrollment and Attendance</a:t>
            </a:r>
            <a:endParaRPr lang="en-US" altLang="en-US" dirty="0">
              <a:solidFill>
                <a:schemeClr val="tx1"/>
              </a:solidFill>
            </a:endParaRPr>
          </a:p>
        </p:txBody>
      </p:sp>
    </p:spTree>
    <p:extLst>
      <p:ext uri="{BB962C8B-B14F-4D97-AF65-F5344CB8AC3E}">
        <p14:creationId xmlns:p14="http://schemas.microsoft.com/office/powerpoint/2010/main" val="37903296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b="1" dirty="0" smtClean="0"/>
              <a:t>Where</a:t>
            </a:r>
            <a:r>
              <a:rPr lang="en-US" altLang="en-US" sz="3200" b="1" dirty="0" smtClean="0"/>
              <a:t> can I find more information?</a:t>
            </a:r>
            <a:endParaRPr lang="en-US" altLang="en-US" sz="2800" b="1" dirty="0" smtClean="0"/>
          </a:p>
        </p:txBody>
      </p:sp>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solidFill>
                  <a:schemeClr val="tx1"/>
                </a:solidFill>
              </a:rPr>
              <a:t>Adequate documentation</a:t>
            </a:r>
          </a:p>
          <a:p>
            <a:pPr lvl="1"/>
            <a:r>
              <a:rPr lang="en-US" altLang="en-US" sz="2400" dirty="0">
                <a:hlinkClick r:id="rId2"/>
              </a:rPr>
              <a:t>http://</a:t>
            </a:r>
            <a:r>
              <a:rPr lang="en-US" altLang="en-US" sz="2400" dirty="0" smtClean="0">
                <a:hlinkClick r:id="rId2"/>
              </a:rPr>
              <a:t>www.cde.state.co.us/datapipeline/snap_eoy</a:t>
            </a:r>
            <a:endParaRPr lang="en-US" altLang="en-US" sz="2400" dirty="0" smtClean="0"/>
          </a:p>
          <a:p>
            <a:pPr lvl="1"/>
            <a:endParaRPr lang="en-US" altLang="en-US" sz="2400" dirty="0" smtClean="0"/>
          </a:p>
          <a:p>
            <a:r>
              <a:rPr lang="en-US" altLang="en-US" dirty="0" smtClean="0">
                <a:solidFill>
                  <a:schemeClr val="tx1"/>
                </a:solidFill>
              </a:rPr>
              <a:t>Documents</a:t>
            </a:r>
          </a:p>
          <a:p>
            <a:pPr lvl="1"/>
            <a:r>
              <a:rPr lang="en-US" altLang="en-US" sz="2400" dirty="0" smtClean="0"/>
              <a:t>Adequate Documentation of Transfer List</a:t>
            </a:r>
          </a:p>
          <a:p>
            <a:pPr lvl="1"/>
            <a:r>
              <a:rPr lang="en-US" altLang="en-US" sz="2400" dirty="0" smtClean="0"/>
              <a:t>Record Request/Confirmation of Enrollment and Attendance</a:t>
            </a:r>
          </a:p>
          <a:p>
            <a:pPr lvl="1"/>
            <a:r>
              <a:rPr lang="en-US" altLang="en-US" sz="2400" dirty="0" smtClean="0"/>
              <a:t>Request for Confirmation of Enrollment and Attendance</a:t>
            </a:r>
          </a:p>
          <a:p>
            <a:pPr lvl="1"/>
            <a:r>
              <a:rPr lang="en-US" altLang="en-US" sz="2400" dirty="0" smtClean="0"/>
              <a:t>Notification of Withdrawal</a:t>
            </a:r>
          </a:p>
          <a:p>
            <a:pPr lvl="1"/>
            <a:r>
              <a:rPr lang="en-US" altLang="en-US" sz="2400" dirty="0" smtClean="0"/>
              <a:t>Student Transfer Follow up</a:t>
            </a:r>
            <a:endParaRPr lang="en-US" altLang="en-US" sz="2400" dirty="0"/>
          </a:p>
        </p:txBody>
      </p:sp>
    </p:spTree>
    <p:extLst>
      <p:ext uri="{BB962C8B-B14F-4D97-AF65-F5344CB8AC3E}">
        <p14:creationId xmlns:p14="http://schemas.microsoft.com/office/powerpoint/2010/main" val="11385571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3200" dirty="0" smtClean="0">
                <a:cs typeface="Times New Roman" pitchFamily="18" charset="0"/>
              </a:rPr>
              <a:t>Reminder About Transfer Students</a:t>
            </a:r>
          </a:p>
        </p:txBody>
      </p:sp>
      <p:sp>
        <p:nvSpPr>
          <p:cNvPr id="2" name="Content Placeholder 1"/>
          <p:cNvSpPr>
            <a:spLocks noGrp="1"/>
          </p:cNvSpPr>
          <p:nvPr>
            <p:ph idx="1"/>
          </p:nvPr>
        </p:nvSpPr>
        <p:spPr/>
        <p:txBody>
          <a:bodyPr/>
          <a:lstStyle/>
          <a:p>
            <a:pPr marL="800100" indent="-342900" fontAlgn="base">
              <a:spcBef>
                <a:spcPct val="0"/>
              </a:spcBef>
              <a:spcAft>
                <a:spcPct val="0"/>
              </a:spcAft>
              <a:buFont typeface="Arial" panose="020B0604020202020204" pitchFamily="34" charset="0"/>
              <a:buChar char="•"/>
              <a:defRPr/>
            </a:pPr>
            <a:r>
              <a:rPr lang="en-US" sz="2000" dirty="0">
                <a:solidFill>
                  <a:srgbClr val="000000"/>
                </a:solidFill>
              </a:rPr>
              <a:t>Students who tell you that they are transferring in the next school year but who complete all coursework in your district (up to three weeks before the end of school) should have an exit code of ‘00’.  If they are coded with exit code ‘13’ they will be counted as a dropout because they will not have time to show up in another school/district before the end of the year.</a:t>
            </a:r>
          </a:p>
          <a:p>
            <a:pPr marL="457200" fontAlgn="base">
              <a:spcBef>
                <a:spcPct val="0"/>
              </a:spcBef>
              <a:spcAft>
                <a:spcPct val="0"/>
              </a:spcAft>
              <a:buFont typeface="Arial" charset="0"/>
              <a:buChar char="•"/>
              <a:defRPr/>
            </a:pPr>
            <a:endParaRPr lang="en-US" sz="2000" dirty="0">
              <a:solidFill>
                <a:srgbClr val="000000"/>
              </a:solidFill>
            </a:endParaRPr>
          </a:p>
          <a:p>
            <a:pPr marL="457200" fontAlgn="base">
              <a:spcBef>
                <a:spcPct val="0"/>
              </a:spcBef>
              <a:spcAft>
                <a:spcPct val="0"/>
              </a:spcAft>
              <a:buFont typeface="Arial" charset="0"/>
              <a:buChar char="•"/>
              <a:defRPr/>
            </a:pPr>
            <a:endParaRPr lang="en-US" sz="2000" dirty="0">
              <a:solidFill>
                <a:srgbClr val="000000"/>
              </a:solidFill>
            </a:endParaRPr>
          </a:p>
          <a:p>
            <a:pPr marL="800100" indent="-342900" fontAlgn="base">
              <a:spcBef>
                <a:spcPct val="0"/>
              </a:spcBef>
              <a:spcAft>
                <a:spcPct val="0"/>
              </a:spcAft>
              <a:buFont typeface="Arial" panose="020B0604020202020204" pitchFamily="34" charset="0"/>
              <a:buChar char="•"/>
              <a:defRPr/>
            </a:pPr>
            <a:r>
              <a:rPr lang="en-US" sz="2000" dirty="0">
                <a:solidFill>
                  <a:srgbClr val="000000"/>
                </a:solidFill>
              </a:rPr>
              <a:t>When a student is transferring, make sure to follow up with that student immediately to get adequate documentation of the transfer.  This way, you can avoid students unnecessarily being coded as dropouts.</a:t>
            </a:r>
            <a:endParaRPr lang="en-US" sz="2000" b="1" dirty="0">
              <a:solidFill>
                <a:srgbClr val="000000"/>
              </a:solidFill>
            </a:endParaRPr>
          </a:p>
          <a:p>
            <a:pPr marL="457200" indent="-457200" fontAlgn="base">
              <a:spcBef>
                <a:spcPct val="0"/>
              </a:spcBef>
              <a:spcAft>
                <a:spcPct val="0"/>
              </a:spcAft>
              <a:buFont typeface="Arial" panose="020B0604020202020204" pitchFamily="34" charset="0"/>
              <a:buChar char="•"/>
              <a:defRPr/>
            </a:pPr>
            <a:endParaRPr lang="en-US" sz="2000" b="1" dirty="0">
              <a:solidFill>
                <a:srgbClr val="000000"/>
              </a:solidFill>
            </a:endParaRPr>
          </a:p>
          <a:p>
            <a:pPr lvl="1" fontAlgn="base">
              <a:spcBef>
                <a:spcPct val="0"/>
              </a:spcBef>
              <a:spcAft>
                <a:spcPct val="0"/>
              </a:spcAft>
              <a:buFont typeface="Arial" charset="0"/>
              <a:buChar char="•"/>
              <a:defRPr/>
            </a:pPr>
            <a:endParaRPr lang="en-US" dirty="0">
              <a:solidFill>
                <a:srgbClr val="000000"/>
              </a:solidFill>
            </a:endParaRPr>
          </a:p>
          <a:p>
            <a:endParaRPr lang="en-US" dirty="0"/>
          </a:p>
        </p:txBody>
      </p:sp>
    </p:spTree>
    <p:extLst>
      <p:ext uri="{BB962C8B-B14F-4D97-AF65-F5344CB8AC3E}">
        <p14:creationId xmlns:p14="http://schemas.microsoft.com/office/powerpoint/2010/main" val="33128296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Reminders for the </a:t>
            </a:r>
            <a:br>
              <a:rPr lang="en-US" sz="3600" dirty="0" smtClean="0"/>
            </a:br>
            <a:r>
              <a:rPr lang="en-US" sz="3600" dirty="0" smtClean="0"/>
              <a:t>2018-2019 Collection</a:t>
            </a:r>
            <a:endParaRPr lang="en-US" sz="3600" dirty="0"/>
          </a:p>
        </p:txBody>
      </p:sp>
    </p:spTree>
    <p:extLst>
      <p:ext uri="{BB962C8B-B14F-4D97-AF65-F5344CB8AC3E}">
        <p14:creationId xmlns:p14="http://schemas.microsoft.com/office/powerpoint/2010/main" val="12569718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ASCENT and P-TECH</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New Exit Codes for Concurrent Enrollment Students</a:t>
            </a:r>
          </a:p>
          <a:p>
            <a:endParaRPr lang="en-US" sz="800" dirty="0" smtClean="0"/>
          </a:p>
          <a:p>
            <a:pPr lvl="1" indent="0">
              <a:buNone/>
            </a:pPr>
            <a:r>
              <a:rPr lang="en-US" dirty="0" smtClean="0"/>
              <a:t>23 - previous graduate </a:t>
            </a:r>
            <a:r>
              <a:rPr lang="en-US" dirty="0"/>
              <a:t>did not </a:t>
            </a:r>
            <a:r>
              <a:rPr lang="en-US" dirty="0" smtClean="0"/>
              <a:t>complete a postsecondary program</a:t>
            </a:r>
          </a:p>
          <a:p>
            <a:pPr lvl="1" indent="0">
              <a:buNone/>
            </a:pPr>
            <a:r>
              <a:rPr lang="en-US" dirty="0" smtClean="0"/>
              <a:t>24 - previous graduate </a:t>
            </a:r>
            <a:r>
              <a:rPr lang="en-US" dirty="0"/>
              <a:t>completed </a:t>
            </a:r>
            <a:r>
              <a:rPr lang="en-US" dirty="0" smtClean="0"/>
              <a:t>a postsecondary program</a:t>
            </a:r>
          </a:p>
          <a:p>
            <a:pPr lvl="1" indent="0">
              <a:buNone/>
            </a:pPr>
            <a:r>
              <a:rPr lang="en-US" dirty="0" smtClean="0"/>
              <a:t>96 - graduated </a:t>
            </a:r>
            <a:r>
              <a:rPr lang="en-US" dirty="0"/>
              <a:t>and completed a </a:t>
            </a:r>
            <a:r>
              <a:rPr lang="en-US" dirty="0" smtClean="0"/>
              <a:t>postsecondary program</a:t>
            </a:r>
          </a:p>
          <a:p>
            <a:pPr marL="1028700" lvl="1" indent="-342900"/>
            <a:endParaRPr lang="en-US" i="1" dirty="0" smtClean="0"/>
          </a:p>
          <a:p>
            <a:pPr marL="1028700" lvl="1" indent="-342900"/>
            <a:endParaRPr lang="en-US" i="1" dirty="0" smtClean="0">
              <a:solidFill>
                <a:schemeClr val="tx1">
                  <a:lumMod val="50000"/>
                  <a:lumOff val="50000"/>
                </a:schemeClr>
              </a:solidFill>
            </a:endParaRPr>
          </a:p>
          <a:p>
            <a:r>
              <a:rPr lang="en-US" sz="2000" i="1" dirty="0">
                <a:solidFill>
                  <a:schemeClr val="tx1">
                    <a:lumMod val="50000"/>
                    <a:lumOff val="50000"/>
                  </a:schemeClr>
                </a:solidFill>
              </a:rPr>
              <a:t>Remember to use the retention code of ‘2’ for 12th Graders </a:t>
            </a:r>
            <a:r>
              <a:rPr lang="en-US" sz="2000" i="1" dirty="0" smtClean="0">
                <a:solidFill>
                  <a:schemeClr val="tx1">
                    <a:lumMod val="50000"/>
                    <a:lumOff val="50000"/>
                  </a:schemeClr>
                </a:solidFill>
              </a:rPr>
              <a:t>being </a:t>
            </a:r>
            <a:r>
              <a:rPr lang="en-US" sz="2000" i="1" dirty="0">
                <a:solidFill>
                  <a:schemeClr val="tx1">
                    <a:lumMod val="50000"/>
                    <a:lumOff val="50000"/>
                  </a:schemeClr>
                </a:solidFill>
              </a:rPr>
              <a:t>retained for P-Tech and ASCENT. This coding </a:t>
            </a:r>
            <a:r>
              <a:rPr lang="en-US" sz="2000" i="1" dirty="0" smtClean="0">
                <a:solidFill>
                  <a:schemeClr val="tx1">
                    <a:lumMod val="50000"/>
                    <a:lumOff val="50000"/>
                  </a:schemeClr>
                </a:solidFill>
              </a:rPr>
              <a:t>ensures they </a:t>
            </a:r>
            <a:r>
              <a:rPr lang="en-US" sz="2000" i="1" dirty="0">
                <a:solidFill>
                  <a:schemeClr val="tx1">
                    <a:lumMod val="50000"/>
                    <a:lumOff val="50000"/>
                  </a:schemeClr>
                </a:solidFill>
              </a:rPr>
              <a:t>are included </a:t>
            </a:r>
            <a:r>
              <a:rPr lang="en-US" sz="2000" i="1" dirty="0" smtClean="0">
                <a:solidFill>
                  <a:schemeClr val="tx1">
                    <a:lumMod val="50000"/>
                    <a:lumOff val="50000"/>
                  </a:schemeClr>
                </a:solidFill>
              </a:rPr>
              <a:t>in </a:t>
            </a:r>
            <a:r>
              <a:rPr lang="en-US" sz="2000" i="1" dirty="0">
                <a:solidFill>
                  <a:schemeClr val="tx1">
                    <a:lumMod val="50000"/>
                    <a:lumOff val="50000"/>
                  </a:schemeClr>
                </a:solidFill>
              </a:rPr>
              <a:t>your 4-year graduation cohort </a:t>
            </a:r>
            <a:r>
              <a:rPr lang="en-US" sz="2000" i="1" dirty="0" smtClean="0">
                <a:solidFill>
                  <a:schemeClr val="tx1">
                    <a:lumMod val="50000"/>
                    <a:lumOff val="50000"/>
                  </a:schemeClr>
                </a:solidFill>
              </a:rPr>
              <a:t>rate. Once a student is exited with a ‘90’, an entry type of ‘90’ will be used the next school year.   </a:t>
            </a:r>
            <a:endParaRPr lang="en-US" sz="2000" i="1" dirty="0">
              <a:solidFill>
                <a:schemeClr val="tx1">
                  <a:lumMod val="50000"/>
                  <a:lumOff val="50000"/>
                </a:schemeClr>
              </a:solidFill>
            </a:endParaRPr>
          </a:p>
          <a:p>
            <a:endParaRPr lang="en-US" dirty="0" smtClean="0"/>
          </a:p>
          <a:p>
            <a:endParaRPr lang="en-US" dirty="0" smtClean="0"/>
          </a:p>
        </p:txBody>
      </p:sp>
      <p:sp>
        <p:nvSpPr>
          <p:cNvPr id="4" name="Slide Number Placeholder 3"/>
          <p:cNvSpPr>
            <a:spLocks noGrp="1"/>
          </p:cNvSpPr>
          <p:nvPr>
            <p:ph type="sldNum" sz="quarter" idx="4294967295"/>
          </p:nvPr>
        </p:nvSpPr>
        <p:spPr>
          <a:xfrm>
            <a:off x="133349" y="6356351"/>
            <a:ext cx="6238875" cy="365125"/>
          </a:xfrm>
          <a:prstGeom prst="rect">
            <a:avLst/>
          </a:prstGeom>
        </p:spPr>
        <p:txBody>
          <a:bodyPr/>
          <a:lstStyle/>
          <a:p>
            <a:endParaRPr lang="en-US" dirty="0">
              <a:solidFill>
                <a:schemeClr val="tx1"/>
              </a:solidFill>
            </a:endParaRPr>
          </a:p>
        </p:txBody>
      </p:sp>
    </p:spTree>
    <p:extLst>
      <p:ext uri="{BB962C8B-B14F-4D97-AF65-F5344CB8AC3E}">
        <p14:creationId xmlns:p14="http://schemas.microsoft.com/office/powerpoint/2010/main" val="12231229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McKinney-Vento</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solidFill>
                  <a:schemeClr val="tx1"/>
                </a:solidFill>
              </a:rPr>
              <a:t>McKinney-Vento Homeless Student Data</a:t>
            </a:r>
          </a:p>
          <a:p>
            <a:pPr marL="1028700" lvl="1" indent="-342900"/>
            <a:r>
              <a:rPr lang="en-US" dirty="0" smtClean="0"/>
              <a:t>The K-12 data on homeless students will be collected through the totals in the Student End of Year collection going forward</a:t>
            </a:r>
          </a:p>
          <a:p>
            <a:pPr marL="1028700" lvl="1" indent="-342900"/>
            <a:r>
              <a:rPr lang="en-US" dirty="0" smtClean="0">
                <a:solidFill>
                  <a:schemeClr val="tx1"/>
                </a:solidFill>
              </a:rPr>
              <a:t>That means that making sure you are capturing all of your homeless students in the Student End of Year collection is more important than ever</a:t>
            </a:r>
          </a:p>
          <a:p>
            <a:pPr marL="1028700" lvl="1" indent="-342900"/>
            <a:r>
              <a:rPr lang="en-US" dirty="0" smtClean="0"/>
              <a:t>Please coordinate with the McKinney-Vento Liaison in your district to ensure that all of the identified students are showing up on the </a:t>
            </a:r>
            <a:r>
              <a:rPr lang="en-US" u="sng" dirty="0" smtClean="0"/>
              <a:t>Homeless Detail Report </a:t>
            </a:r>
            <a:r>
              <a:rPr lang="en-US" dirty="0" smtClean="0"/>
              <a:t>(under Student Profile) in </a:t>
            </a:r>
            <a:r>
              <a:rPr lang="en-US" dirty="0" err="1" smtClean="0"/>
              <a:t>Cognos</a:t>
            </a:r>
            <a:endParaRPr lang="en-US" dirty="0" smtClean="0"/>
          </a:p>
          <a:p>
            <a:pPr marL="1028700" lvl="1" indent="-342900"/>
            <a:r>
              <a:rPr lang="en-US" dirty="0" smtClean="0">
                <a:solidFill>
                  <a:schemeClr val="tx1"/>
                </a:solidFill>
              </a:rPr>
              <a:t>Students are identified as Homeless in the Student Demographic file using the </a:t>
            </a:r>
            <a:r>
              <a:rPr lang="en-US" i="1" dirty="0" smtClean="0">
                <a:solidFill>
                  <a:schemeClr val="tx1"/>
                </a:solidFill>
              </a:rPr>
              <a:t>Homeless</a:t>
            </a:r>
            <a:r>
              <a:rPr lang="en-US" dirty="0" smtClean="0">
                <a:solidFill>
                  <a:schemeClr val="tx1"/>
                </a:solidFill>
              </a:rPr>
              <a:t> and </a:t>
            </a:r>
            <a:r>
              <a:rPr lang="en-US" i="1" dirty="0" smtClean="0">
                <a:solidFill>
                  <a:schemeClr val="tx1"/>
                </a:solidFill>
              </a:rPr>
              <a:t>Primary Nighttime Residence</a:t>
            </a:r>
            <a:r>
              <a:rPr lang="en-US" dirty="0" smtClean="0">
                <a:solidFill>
                  <a:schemeClr val="tx1"/>
                </a:solidFill>
              </a:rPr>
              <a:t> fields</a:t>
            </a:r>
          </a:p>
          <a:p>
            <a:pPr marL="1028700" lvl="1" indent="-342900"/>
            <a:r>
              <a:rPr lang="en-US" dirty="0" smtClean="0"/>
              <a:t>For more information on the homeless data requirements: </a:t>
            </a:r>
          </a:p>
          <a:p>
            <a:pPr marL="1485900" lvl="2" indent="-342900"/>
            <a:r>
              <a:rPr lang="en-US" dirty="0">
                <a:hlinkClick r:id="rId2"/>
              </a:rPr>
              <a:t>http://</a:t>
            </a:r>
            <a:r>
              <a:rPr lang="en-US" dirty="0" smtClean="0">
                <a:hlinkClick r:id="rId2"/>
              </a:rPr>
              <a:t>www.cde.state.co.us/dropoutprevention/homeless_index</a:t>
            </a:r>
            <a:r>
              <a:rPr lang="en-US" dirty="0" smtClean="0"/>
              <a:t> </a:t>
            </a:r>
            <a:endParaRPr lang="en-US" dirty="0" smtClean="0">
              <a:solidFill>
                <a:schemeClr val="tx1"/>
              </a:solidFill>
            </a:endParaRPr>
          </a:p>
        </p:txBody>
      </p:sp>
    </p:spTree>
    <p:extLst>
      <p:ext uri="{BB962C8B-B14F-4D97-AF65-F5344CB8AC3E}">
        <p14:creationId xmlns:p14="http://schemas.microsoft.com/office/powerpoint/2010/main" val="37902940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a:xfrm>
            <a:off x="0" y="2707242"/>
            <a:ext cx="9144000" cy="6491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4450" indent="0">
              <a:defRPr/>
            </a:pPr>
            <a:r>
              <a:rPr lang="en-US" altLang="en-US" sz="3600" dirty="0" smtClean="0">
                <a:cs typeface="Times New Roman" pitchFamily="18" charset="0"/>
              </a:rPr>
              <a:t>Rates and Reports </a:t>
            </a:r>
            <a:r>
              <a:rPr lang="en-US" altLang="en-US" sz="3600" dirty="0" smtClean="0">
                <a:solidFill>
                  <a:srgbClr val="336699"/>
                </a:solidFill>
                <a:latin typeface="Century Gothic" pitchFamily="34" charset="0"/>
              </a:rPr>
              <a:t/>
            </a:r>
            <a:br>
              <a:rPr lang="en-US" altLang="en-US" sz="3600" dirty="0" smtClean="0">
                <a:solidFill>
                  <a:srgbClr val="336699"/>
                </a:solidFill>
                <a:latin typeface="Century Gothic" pitchFamily="34" charset="0"/>
              </a:rPr>
            </a:br>
            <a:endParaRPr lang="en-US" altLang="en-US" dirty="0" smtClean="0"/>
          </a:p>
        </p:txBody>
      </p:sp>
    </p:spTree>
    <p:extLst>
      <p:ext uri="{BB962C8B-B14F-4D97-AF65-F5344CB8AC3E}">
        <p14:creationId xmlns:p14="http://schemas.microsoft.com/office/powerpoint/2010/main" val="1936492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a:xfrm>
            <a:off x="685800" y="3221665"/>
            <a:ext cx="7772400" cy="12280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4450" indent="0">
              <a:defRPr/>
            </a:pPr>
            <a:r>
              <a:rPr lang="en-US" sz="3600" dirty="0" smtClean="0">
                <a:cs typeface="Times New Roman" pitchFamily="18" charset="0"/>
              </a:rPr>
              <a:t>End of Year Collection Schedule</a:t>
            </a:r>
            <a:r>
              <a:rPr lang="en-US" dirty="0" smtClean="0">
                <a:cs typeface="Times New Roman" pitchFamily="18" charset="0"/>
              </a:rPr>
              <a:t/>
            </a:r>
            <a:br>
              <a:rPr lang="en-US" dirty="0" smtClean="0">
                <a:cs typeface="Times New Roman" pitchFamily="18" charset="0"/>
              </a:rPr>
            </a:br>
            <a:r>
              <a:rPr lang="en-US" dirty="0">
                <a:cs typeface="Times New Roman" pitchFamily="18" charset="0"/>
              </a:rPr>
              <a:t/>
            </a:r>
            <a:br>
              <a:rPr lang="en-US" dirty="0">
                <a:cs typeface="Times New Roman" pitchFamily="18" charset="0"/>
              </a:rPr>
            </a:br>
            <a:r>
              <a:rPr lang="en-US" altLang="en-US" sz="3600" dirty="0" smtClean="0">
                <a:solidFill>
                  <a:srgbClr val="336699"/>
                </a:solidFill>
                <a:latin typeface="Century Gothic" pitchFamily="34" charset="0"/>
              </a:rPr>
              <a:t/>
            </a:r>
            <a:br>
              <a:rPr lang="en-US" altLang="en-US" sz="3600" dirty="0" smtClean="0">
                <a:solidFill>
                  <a:srgbClr val="336699"/>
                </a:solidFill>
                <a:latin typeface="Century Gothic" pitchFamily="34" charset="0"/>
              </a:rPr>
            </a:br>
            <a:endParaRPr lang="en-US" altLang="en-US" dirty="0" smtClean="0"/>
          </a:p>
        </p:txBody>
      </p:sp>
    </p:spTree>
    <p:extLst>
      <p:ext uri="{BB962C8B-B14F-4D97-AF65-F5344CB8AC3E}">
        <p14:creationId xmlns:p14="http://schemas.microsoft.com/office/powerpoint/2010/main" val="41373443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b="1" dirty="0"/>
              <a:t>End of Year Data Online</a:t>
            </a:r>
            <a:endParaRPr lang="en-US" altLang="en-US" sz="2800" b="1" dirty="0" smtClean="0"/>
          </a:p>
        </p:txBody>
      </p:sp>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Used </a:t>
            </a:r>
            <a:r>
              <a:rPr lang="en-US" altLang="en-US" sz="2800" dirty="0"/>
              <a:t>for </a:t>
            </a:r>
            <a:r>
              <a:rPr lang="en-US" altLang="en-US" sz="2800" dirty="0" smtClean="0"/>
              <a:t>school, district and state rates</a:t>
            </a:r>
            <a:endParaRPr lang="en-US" altLang="en-US" sz="2800" dirty="0"/>
          </a:p>
          <a:p>
            <a:pPr lvl="1"/>
            <a:r>
              <a:rPr lang="en-US" altLang="en-US" sz="2600" dirty="0" smtClean="0"/>
              <a:t>Graduation &amp; Completion Rates</a:t>
            </a:r>
          </a:p>
          <a:p>
            <a:pPr lvl="2"/>
            <a:r>
              <a:rPr lang="en-US" altLang="en-US" sz="2000" dirty="0">
                <a:hlinkClick r:id="rId2"/>
              </a:rPr>
              <a:t>http://</a:t>
            </a:r>
            <a:r>
              <a:rPr lang="en-US" altLang="en-US" sz="2000" dirty="0" smtClean="0">
                <a:hlinkClick r:id="rId2"/>
              </a:rPr>
              <a:t>www.cde.state.co.us/cdereval/gradratecurrent</a:t>
            </a:r>
            <a:r>
              <a:rPr lang="en-US" altLang="en-US" sz="2000" dirty="0" smtClean="0"/>
              <a:t> </a:t>
            </a:r>
            <a:endParaRPr lang="en-US" altLang="en-US" sz="2000" dirty="0"/>
          </a:p>
          <a:p>
            <a:pPr lvl="1"/>
            <a:r>
              <a:rPr lang="en-US" altLang="en-US" sz="2600" dirty="0" smtClean="0"/>
              <a:t>Dropout Rates</a:t>
            </a:r>
          </a:p>
          <a:p>
            <a:pPr lvl="2"/>
            <a:r>
              <a:rPr lang="en-US" altLang="en-US" sz="2000" dirty="0">
                <a:hlinkClick r:id="rId3"/>
              </a:rPr>
              <a:t>http://</a:t>
            </a:r>
            <a:r>
              <a:rPr lang="en-US" altLang="en-US" sz="2000" dirty="0" smtClean="0">
                <a:hlinkClick r:id="rId3"/>
              </a:rPr>
              <a:t>www.cde.state.co.us/cdereval/dropoutcurrent</a:t>
            </a:r>
            <a:r>
              <a:rPr lang="en-US" altLang="en-US" sz="2000" dirty="0" smtClean="0"/>
              <a:t> </a:t>
            </a:r>
            <a:endParaRPr lang="en-US" altLang="en-US" sz="2400" dirty="0"/>
          </a:p>
          <a:p>
            <a:pPr lvl="1"/>
            <a:r>
              <a:rPr lang="en-US" altLang="en-US" sz="2600" dirty="0" smtClean="0"/>
              <a:t>Mobility / Stability Rates</a:t>
            </a:r>
          </a:p>
          <a:p>
            <a:pPr lvl="2"/>
            <a:r>
              <a:rPr lang="en-US" altLang="en-US" dirty="0">
                <a:hlinkClick r:id="rId4"/>
              </a:rPr>
              <a:t>http://</a:t>
            </a:r>
            <a:r>
              <a:rPr lang="en-US" altLang="en-US" dirty="0" smtClean="0">
                <a:hlinkClick r:id="rId4"/>
              </a:rPr>
              <a:t>www.cde.state.co.us/cdereval/mobility-stabilitycurrent</a:t>
            </a:r>
            <a:r>
              <a:rPr lang="en-US" altLang="en-US" dirty="0" smtClean="0"/>
              <a:t> </a:t>
            </a:r>
            <a:endParaRPr lang="en-US" altLang="en-US" dirty="0"/>
          </a:p>
          <a:p>
            <a:pPr marL="914400" lvl="2" indent="0">
              <a:buNone/>
            </a:pPr>
            <a:endParaRPr lang="en-US" altLang="en-US" sz="2800" dirty="0" smtClean="0"/>
          </a:p>
          <a:p>
            <a:r>
              <a:rPr lang="en-US" altLang="en-US" sz="2800" dirty="0" smtClean="0"/>
              <a:t>You have access to early versions of these rates in your Cognos reports.</a:t>
            </a:r>
          </a:p>
          <a:p>
            <a:endParaRPr lang="en-US" altLang="en-US" sz="900" dirty="0" smtClean="0"/>
          </a:p>
        </p:txBody>
      </p:sp>
    </p:spTree>
    <p:extLst>
      <p:ext uri="{BB962C8B-B14F-4D97-AF65-F5344CB8AC3E}">
        <p14:creationId xmlns:p14="http://schemas.microsoft.com/office/powerpoint/2010/main" val="6446207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b="1" dirty="0"/>
              <a:t>End of Year Data Online</a:t>
            </a:r>
            <a:endParaRPr lang="en-US" altLang="en-US" b="1" dirty="0" smtClean="0"/>
          </a:p>
        </p:txBody>
      </p:sp>
      <p:sp>
        <p:nvSpPr>
          <p:cNvPr id="7171" name="Content Placeholder 2"/>
          <p:cNvSpPr>
            <a:spLocks noGrp="1"/>
          </p:cNvSpPr>
          <p:nvPr>
            <p:ph idx="1"/>
          </p:nvPr>
        </p:nvSpPr>
        <p:spPr bwMode="auto">
          <a:xfrm>
            <a:off x="628650" y="1244338"/>
            <a:ext cx="7886700" cy="45700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dirty="0" smtClean="0"/>
          </a:p>
          <a:p>
            <a:endParaRPr lang="en-US" altLang="en-US" dirty="0"/>
          </a:p>
          <a:p>
            <a:endParaRPr lang="en-US" alt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048" y="1371017"/>
            <a:ext cx="5845636" cy="4881106"/>
          </a:xfrm>
          <a:prstGeom prst="rect">
            <a:avLst/>
          </a:prstGeom>
        </p:spPr>
      </p:pic>
      <p:sp>
        <p:nvSpPr>
          <p:cNvPr id="3" name="Rectangle 2"/>
          <p:cNvSpPr/>
          <p:nvPr/>
        </p:nvSpPr>
        <p:spPr>
          <a:xfrm>
            <a:off x="274320" y="6252123"/>
            <a:ext cx="5571316" cy="338554"/>
          </a:xfrm>
          <a:prstGeom prst="rect">
            <a:avLst/>
          </a:prstGeom>
        </p:spPr>
        <p:txBody>
          <a:bodyPr wrap="square">
            <a:spAutoFit/>
          </a:bodyPr>
          <a:lstStyle/>
          <a:p>
            <a:r>
              <a:rPr lang="en-US" altLang="en-US" sz="1600" dirty="0">
                <a:hlinkClick r:id="rId4"/>
              </a:rPr>
              <a:t>http://www.cde.state.co.us/code/graduationrate</a:t>
            </a:r>
            <a:endParaRPr lang="en-US" altLang="en-US" sz="1600" dirty="0"/>
          </a:p>
        </p:txBody>
      </p:sp>
    </p:spTree>
    <p:extLst>
      <p:ext uri="{BB962C8B-B14F-4D97-AF65-F5344CB8AC3E}">
        <p14:creationId xmlns:p14="http://schemas.microsoft.com/office/powerpoint/2010/main" val="27725873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b="1" dirty="0"/>
              <a:t>End of Year Data Online</a:t>
            </a:r>
            <a:endParaRPr lang="en-US" altLang="en-US" b="1" dirty="0" smtClean="0"/>
          </a:p>
        </p:txBody>
      </p:sp>
      <p:sp>
        <p:nvSpPr>
          <p:cNvPr id="7171" name="Content Placeholder 2"/>
          <p:cNvSpPr>
            <a:spLocks noGrp="1"/>
          </p:cNvSpPr>
          <p:nvPr>
            <p:ph idx="1"/>
          </p:nvPr>
        </p:nvSpPr>
        <p:spPr bwMode="auto">
          <a:xfrm>
            <a:off x="628650" y="1244338"/>
            <a:ext cx="7886700" cy="45700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dirty="0" smtClean="0"/>
          </a:p>
          <a:p>
            <a:endParaRPr lang="en-US" altLang="en-US" dirty="0"/>
          </a:p>
          <a:p>
            <a:endParaRPr lang="en-US" altLang="en-US" dirty="0" smtClean="0"/>
          </a:p>
        </p:txBody>
      </p:sp>
      <p:sp>
        <p:nvSpPr>
          <p:cNvPr id="3" name="Rectangle 2"/>
          <p:cNvSpPr/>
          <p:nvPr/>
        </p:nvSpPr>
        <p:spPr>
          <a:xfrm>
            <a:off x="542547" y="6462494"/>
            <a:ext cx="5571316" cy="338554"/>
          </a:xfrm>
          <a:prstGeom prst="rect">
            <a:avLst/>
          </a:prstGeom>
        </p:spPr>
        <p:txBody>
          <a:bodyPr wrap="square">
            <a:spAutoFit/>
          </a:bodyPr>
          <a:lstStyle/>
          <a:p>
            <a:r>
              <a:rPr lang="en-US" altLang="en-US" sz="1600" dirty="0">
                <a:hlinkClick r:id="rId3"/>
              </a:rPr>
              <a:t>http://www.cde.state.co.us/code/dropoutrate</a:t>
            </a:r>
            <a:endParaRPr lang="en-US" altLang="en-US" sz="16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547" y="1299369"/>
            <a:ext cx="5839400" cy="5109476"/>
          </a:xfrm>
          <a:prstGeom prst="rect">
            <a:avLst/>
          </a:prstGeom>
        </p:spPr>
      </p:pic>
    </p:spTree>
    <p:extLst>
      <p:ext uri="{BB962C8B-B14F-4D97-AF65-F5344CB8AC3E}">
        <p14:creationId xmlns:p14="http://schemas.microsoft.com/office/powerpoint/2010/main" val="36904963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a:xfrm>
            <a:off x="0" y="2707242"/>
            <a:ext cx="9144000" cy="6491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4450" indent="0">
              <a:defRPr/>
            </a:pPr>
            <a:r>
              <a:rPr lang="en-US" altLang="en-US" sz="3600" dirty="0" smtClean="0">
                <a:cs typeface="Times New Roman" pitchFamily="18" charset="0"/>
              </a:rPr>
              <a:t>Glossary</a:t>
            </a:r>
            <a:r>
              <a:rPr lang="en-US" altLang="en-US" sz="3600" dirty="0" smtClean="0">
                <a:solidFill>
                  <a:srgbClr val="336699"/>
                </a:solidFill>
                <a:latin typeface="Century Gothic" pitchFamily="34" charset="0"/>
              </a:rPr>
              <a:t/>
            </a:r>
            <a:br>
              <a:rPr lang="en-US" altLang="en-US" sz="3600" dirty="0" smtClean="0">
                <a:solidFill>
                  <a:srgbClr val="336699"/>
                </a:solidFill>
                <a:latin typeface="Century Gothic" pitchFamily="34" charset="0"/>
              </a:rPr>
            </a:br>
            <a:endParaRPr lang="en-US" altLang="en-US" dirty="0" smtClean="0"/>
          </a:p>
        </p:txBody>
      </p:sp>
    </p:spTree>
    <p:extLst>
      <p:ext uri="{BB962C8B-B14F-4D97-AF65-F5344CB8AC3E}">
        <p14:creationId xmlns:p14="http://schemas.microsoft.com/office/powerpoint/2010/main" val="18539801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b="1" dirty="0" smtClean="0"/>
              <a:t>Key Terms</a:t>
            </a:r>
            <a:endParaRPr lang="en-US" altLang="en-US" b="1" dirty="0" smtClean="0"/>
          </a:p>
        </p:txBody>
      </p:sp>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AYG – Anticipated Year of Graduation (4 years after enter 9</a:t>
            </a:r>
            <a:r>
              <a:rPr lang="en-US" altLang="en-US" baseline="30000" dirty="0" smtClean="0"/>
              <a:t>th</a:t>
            </a:r>
            <a:r>
              <a:rPr lang="en-US" altLang="en-US" dirty="0" smtClean="0"/>
              <a:t> grade)</a:t>
            </a:r>
          </a:p>
          <a:p>
            <a:endParaRPr lang="en-US" altLang="en-US" dirty="0"/>
          </a:p>
          <a:p>
            <a:r>
              <a:rPr lang="en-US" altLang="en-US" dirty="0" smtClean="0"/>
              <a:t>IPST – Instructional Program Service Type (Free and Reduced </a:t>
            </a:r>
            <a:r>
              <a:rPr lang="en-US" altLang="en-US" dirty="0"/>
              <a:t>L</a:t>
            </a:r>
            <a:r>
              <a:rPr lang="en-US" altLang="en-US" dirty="0" smtClean="0"/>
              <a:t>unch, Title I, Migrant, etc.)</a:t>
            </a:r>
          </a:p>
          <a:p>
            <a:endParaRPr lang="en-US" altLang="en-US" dirty="0"/>
          </a:p>
          <a:p>
            <a:r>
              <a:rPr lang="en-US" altLang="en-US" dirty="0" smtClean="0"/>
              <a:t>Cohort – Group of students with same AYG and/or common IPST category.</a:t>
            </a:r>
            <a:endParaRPr lang="en-US" altLang="en-US" dirty="0"/>
          </a:p>
          <a:p>
            <a:endParaRPr lang="en-US" altLang="en-US" dirty="0" smtClean="0"/>
          </a:p>
          <a:p>
            <a:r>
              <a:rPr lang="en-US" altLang="en-US" dirty="0" smtClean="0"/>
              <a:t>Graduate – Student receiving High School diploma</a:t>
            </a:r>
          </a:p>
          <a:p>
            <a:endParaRPr lang="en-US" altLang="en-US" dirty="0" smtClean="0"/>
          </a:p>
        </p:txBody>
      </p:sp>
    </p:spTree>
    <p:extLst>
      <p:ext uri="{BB962C8B-B14F-4D97-AF65-F5344CB8AC3E}">
        <p14:creationId xmlns:p14="http://schemas.microsoft.com/office/powerpoint/2010/main" val="23816439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3200" b="1" dirty="0" smtClean="0"/>
              <a:t>Key Terms</a:t>
            </a:r>
            <a:endParaRPr lang="en-US" altLang="en-US" sz="2800" b="1" dirty="0" smtClean="0"/>
          </a:p>
        </p:txBody>
      </p:sp>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Completer – Student receiving High School diploma, or GED, or certificate of completion</a:t>
            </a:r>
          </a:p>
          <a:p>
            <a:endParaRPr lang="en-US" altLang="en-US" sz="2800" dirty="0"/>
          </a:p>
          <a:p>
            <a:r>
              <a:rPr lang="en-US" altLang="en-US" sz="2800" dirty="0" smtClean="0"/>
              <a:t>SPF and DPF – School Performance Framework or District Performance Framework</a:t>
            </a:r>
          </a:p>
          <a:p>
            <a:endParaRPr lang="en-US" altLang="en-US" sz="2800" dirty="0"/>
          </a:p>
          <a:p>
            <a:r>
              <a:rPr lang="en-US" altLang="en-US" sz="2800" dirty="0" smtClean="0"/>
              <a:t>Summer dropout – Student leaves 8</a:t>
            </a:r>
            <a:r>
              <a:rPr lang="en-US" altLang="en-US" sz="2800" baseline="30000" dirty="0" smtClean="0"/>
              <a:t>th</a:t>
            </a:r>
            <a:r>
              <a:rPr lang="en-US" altLang="en-US" sz="2800" dirty="0" smtClean="0"/>
              <a:t> grade and is not reported at a public school in the state of Colorado the following school year</a:t>
            </a:r>
            <a:endParaRPr lang="en-US" altLang="en-US" sz="2600" dirty="0"/>
          </a:p>
          <a:p>
            <a:endParaRPr lang="en-US" altLang="en-US" sz="2800" dirty="0" smtClean="0"/>
          </a:p>
          <a:p>
            <a:endParaRPr lang="en-US" altLang="en-US" sz="900" dirty="0" smtClean="0"/>
          </a:p>
        </p:txBody>
      </p:sp>
    </p:spTree>
    <p:extLst>
      <p:ext uri="{BB962C8B-B14F-4D97-AF65-F5344CB8AC3E}">
        <p14:creationId xmlns:p14="http://schemas.microsoft.com/office/powerpoint/2010/main" val="40226300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a:xfrm>
            <a:off x="0" y="2707242"/>
            <a:ext cx="9144000" cy="6491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4450" indent="0">
              <a:defRPr/>
            </a:pPr>
            <a:r>
              <a:rPr lang="en-US" altLang="en-US" sz="3600" dirty="0" smtClean="0">
                <a:cs typeface="Times New Roman" pitchFamily="18" charset="0"/>
              </a:rPr>
              <a:t>Thank you </a:t>
            </a:r>
            <a:r>
              <a:rPr lang="en-US" altLang="en-US" sz="3600" dirty="0" smtClean="0">
                <a:solidFill>
                  <a:srgbClr val="336699"/>
                </a:solidFill>
                <a:latin typeface="Century Gothic" pitchFamily="34" charset="0"/>
              </a:rPr>
              <a:t/>
            </a:r>
            <a:br>
              <a:rPr lang="en-US" altLang="en-US" sz="3600" dirty="0" smtClean="0">
                <a:solidFill>
                  <a:srgbClr val="336699"/>
                </a:solidFill>
                <a:latin typeface="Century Gothic" pitchFamily="34" charset="0"/>
              </a:rPr>
            </a:br>
            <a:endParaRPr lang="en-US" altLang="en-US" dirty="0" smtClean="0"/>
          </a:p>
        </p:txBody>
      </p:sp>
    </p:spTree>
    <p:extLst>
      <p:ext uri="{BB962C8B-B14F-4D97-AF65-F5344CB8AC3E}">
        <p14:creationId xmlns:p14="http://schemas.microsoft.com/office/powerpoint/2010/main" val="34990958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30956" y="92394"/>
            <a:ext cx="906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3200" dirty="0" smtClean="0">
                <a:solidFill>
                  <a:schemeClr val="bg1"/>
                </a:solidFill>
                <a:latin typeface="Times New Roman" pitchFamily="18" charset="0"/>
                <a:cs typeface="Times New Roman" pitchFamily="18" charset="0"/>
              </a:rPr>
              <a:t>Who to Contact at CDE</a:t>
            </a:r>
          </a:p>
        </p:txBody>
      </p:sp>
      <p:sp>
        <p:nvSpPr>
          <p:cNvPr id="33795" name="Text Box 4"/>
          <p:cNvSpPr txBox="1">
            <a:spLocks noChangeArrowheads="1"/>
          </p:cNvSpPr>
          <p:nvPr/>
        </p:nvSpPr>
        <p:spPr bwMode="auto">
          <a:xfrm>
            <a:off x="3048000" y="1295400"/>
            <a:ext cx="25828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dirty="0" smtClean="0">
                <a:solidFill>
                  <a:schemeClr val="bg1"/>
                </a:solidFill>
              </a:rPr>
              <a:t>DATA SERVICES UNIT</a:t>
            </a:r>
          </a:p>
        </p:txBody>
      </p:sp>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21506" y="1664732"/>
            <a:ext cx="7886700" cy="4351338"/>
          </a:xfrm>
        </p:spPr>
        <p:txBody>
          <a:bodyPr/>
          <a:lstStyle/>
          <a:p>
            <a:pPr marL="342900" indent="-342900">
              <a:buFont typeface="Arial" panose="020B0604020202020204" pitchFamily="34" charset="0"/>
              <a:buChar char="•"/>
            </a:pPr>
            <a:r>
              <a:rPr lang="en-US" dirty="0" smtClean="0"/>
              <a:t>Student </a:t>
            </a:r>
            <a:r>
              <a:rPr lang="en-US" dirty="0"/>
              <a:t>End of Year data collection: Amanda Callinan</a:t>
            </a:r>
          </a:p>
          <a:p>
            <a:pPr marL="1028700" lvl="1" indent="-342900"/>
            <a:r>
              <a:rPr lang="en-US" dirty="0" smtClean="0">
                <a:hlinkClick r:id="rId3"/>
              </a:rPr>
              <a:t>Callinan_A@cde.state.co.us</a:t>
            </a:r>
            <a:r>
              <a:rPr lang="en-US" dirty="0" smtClean="0"/>
              <a:t>, 303-866-6961</a:t>
            </a:r>
          </a:p>
          <a:p>
            <a:pPr marL="342900" indent="-342900">
              <a:buFont typeface="Arial" panose="020B0604020202020204" pitchFamily="34" charset="0"/>
              <a:buChar char="•"/>
            </a:pPr>
            <a:r>
              <a:rPr lang="en-US" dirty="0" smtClean="0"/>
              <a:t>October Count data collection: Genevieve Hale</a:t>
            </a:r>
          </a:p>
          <a:p>
            <a:pPr marL="1028700" lvl="1" indent="-342900"/>
            <a:r>
              <a:rPr lang="en-US" dirty="0" smtClean="0">
                <a:hlinkClick r:id="rId4"/>
              </a:rPr>
              <a:t>Hale_G@cde.state.co.us</a:t>
            </a:r>
            <a:r>
              <a:rPr lang="en-US" dirty="0" smtClean="0"/>
              <a:t>, 303-866-6970</a:t>
            </a:r>
            <a:endParaRPr lang="en-US" dirty="0"/>
          </a:p>
          <a:p>
            <a:pPr marL="342900" indent="-342900">
              <a:buFont typeface="Arial" panose="020B0604020202020204" pitchFamily="34" charset="0"/>
              <a:buChar char="•"/>
            </a:pPr>
            <a:r>
              <a:rPr lang="en-US" dirty="0" smtClean="0"/>
              <a:t>Postsecondary Programs: Mary Anne Hunter</a:t>
            </a:r>
          </a:p>
          <a:p>
            <a:pPr marL="1028700" lvl="1" indent="-342900"/>
            <a:r>
              <a:rPr lang="en-US" dirty="0" smtClean="0">
                <a:hlinkClick r:id="rId5"/>
              </a:rPr>
              <a:t>Hunter_Mary@cde.state.co.us</a:t>
            </a:r>
            <a:r>
              <a:rPr lang="en-US" dirty="0" smtClean="0"/>
              <a:t>, 303-866-6596</a:t>
            </a:r>
          </a:p>
          <a:p>
            <a:pPr marL="342900" indent="-342900">
              <a:buFont typeface="Arial" panose="020B0604020202020204" pitchFamily="34" charset="0"/>
              <a:buChar char="•"/>
            </a:pPr>
            <a:r>
              <a:rPr lang="en-US" dirty="0" smtClean="0"/>
              <a:t>Dropout and Dropout Recovery: Judith Martinez</a:t>
            </a:r>
          </a:p>
          <a:p>
            <a:pPr marL="1028700" lvl="1" indent="-342900"/>
            <a:r>
              <a:rPr lang="en-US" dirty="0" smtClean="0">
                <a:hlinkClick r:id="rId6"/>
              </a:rPr>
              <a:t>Martinez_J@cde.state.co.us</a:t>
            </a:r>
            <a:r>
              <a:rPr lang="en-US" dirty="0" smtClean="0"/>
              <a:t>, 303-866-6127</a:t>
            </a:r>
          </a:p>
          <a:p>
            <a:pPr marL="342900" indent="-342900">
              <a:buFont typeface="Arial" panose="020B0604020202020204" pitchFamily="34" charset="0"/>
              <a:buChar char="•"/>
            </a:pPr>
            <a:r>
              <a:rPr lang="en-US" dirty="0" smtClean="0"/>
              <a:t>Homeless Reporting (McKinney-Vento): Kerry Wrenick</a:t>
            </a:r>
            <a:endParaRPr lang="en-US" dirty="0"/>
          </a:p>
          <a:p>
            <a:pPr marL="1028700" lvl="1" indent="-342900"/>
            <a:r>
              <a:rPr lang="en-US" dirty="0" smtClean="0">
                <a:hlinkClick r:id="rId7"/>
              </a:rPr>
              <a:t>Wrenick_K@cde.state.co.us</a:t>
            </a:r>
            <a:r>
              <a:rPr lang="en-US" dirty="0" smtClean="0"/>
              <a:t>, 303-866-6930</a:t>
            </a:r>
            <a:endParaRPr lang="en-US" dirty="0"/>
          </a:p>
          <a:p>
            <a:pPr marL="1028700" lvl="1" indent="-342900"/>
            <a:endParaRPr lang="en-US" dirty="0" smtClean="0"/>
          </a:p>
          <a:p>
            <a:pPr lvl="1" indent="0">
              <a:buNone/>
            </a:pPr>
            <a:endParaRPr lang="en-US" dirty="0" smtClean="0"/>
          </a:p>
          <a:p>
            <a:pPr marL="1028700" lvl="1" indent="-342900"/>
            <a:endParaRPr lang="en-US" dirty="0" smtClean="0"/>
          </a:p>
          <a:p>
            <a:pPr marL="1028700" lvl="1" indent="-342900"/>
            <a:endParaRPr lang="en-US" dirty="0" smtClean="0"/>
          </a:p>
        </p:txBody>
      </p:sp>
    </p:spTree>
    <p:extLst>
      <p:ext uri="{BB962C8B-B14F-4D97-AF65-F5344CB8AC3E}">
        <p14:creationId xmlns:p14="http://schemas.microsoft.com/office/powerpoint/2010/main" val="3484766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30956" y="92394"/>
            <a:ext cx="906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3200" dirty="0" smtClean="0">
                <a:solidFill>
                  <a:schemeClr val="bg1"/>
                </a:solidFill>
                <a:latin typeface="Times New Roman" pitchFamily="18" charset="0"/>
                <a:cs typeface="Times New Roman" pitchFamily="18" charset="0"/>
              </a:rPr>
              <a:t>Thank you! </a:t>
            </a:r>
          </a:p>
        </p:txBody>
      </p:sp>
      <p:sp>
        <p:nvSpPr>
          <p:cNvPr id="33795" name="Text Box 4"/>
          <p:cNvSpPr txBox="1">
            <a:spLocks noChangeArrowheads="1"/>
          </p:cNvSpPr>
          <p:nvPr/>
        </p:nvSpPr>
        <p:spPr bwMode="auto">
          <a:xfrm>
            <a:off x="3048000" y="1295400"/>
            <a:ext cx="25828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dirty="0" smtClean="0">
                <a:solidFill>
                  <a:schemeClr val="bg1"/>
                </a:solidFill>
              </a:rPr>
              <a:t>DATA SERVICES UNIT</a:t>
            </a:r>
          </a:p>
        </p:txBody>
      </p:sp>
      <p:sp>
        <p:nvSpPr>
          <p:cNvPr id="3" name="Content Placeholder 2"/>
          <p:cNvSpPr>
            <a:spLocks noGrp="1"/>
          </p:cNvSpPr>
          <p:nvPr>
            <p:ph idx="1"/>
          </p:nvPr>
        </p:nvSpPr>
        <p:spPr>
          <a:xfrm>
            <a:off x="396093" y="1400781"/>
            <a:ext cx="7886700" cy="4351338"/>
          </a:xfrm>
        </p:spPr>
        <p:txBody>
          <a:bodyPr/>
          <a:lstStyle/>
          <a:p>
            <a:r>
              <a:rPr lang="en-US" dirty="0" smtClean="0"/>
              <a:t>Thank you to all of the Student End of Year Contacts for all of the hard work you do to submit your district’s data accurately and on time!</a:t>
            </a:r>
          </a:p>
          <a:p>
            <a:endParaRPr lang="en-US" dirty="0"/>
          </a:p>
          <a:p>
            <a:endParaRPr lang="en-US" dirty="0" smtClean="0"/>
          </a:p>
          <a:p>
            <a:endParaRPr lang="en-US" dirty="0"/>
          </a:p>
          <a:p>
            <a:endParaRPr lang="en-US" dirty="0" smtClean="0"/>
          </a:p>
          <a:p>
            <a:endParaRPr lang="en-US" dirty="0" smtClean="0"/>
          </a:p>
          <a:p>
            <a:pPr lvl="1" indent="0">
              <a:buNone/>
            </a:pPr>
            <a:endParaRPr lang="en-US" dirty="0" smtClean="0"/>
          </a:p>
          <a:p>
            <a:pPr marL="1028700" lvl="1" indent="-342900"/>
            <a:endParaRPr lang="en-US" dirty="0" smtClean="0"/>
          </a:p>
          <a:p>
            <a:pPr marL="1028700" lvl="1" indent="-342900"/>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0205" y="2611225"/>
            <a:ext cx="5356293" cy="3790476"/>
          </a:xfrm>
          <a:prstGeom prst="rect">
            <a:avLst/>
          </a:prstGeom>
        </p:spPr>
      </p:pic>
    </p:spTree>
    <p:extLst>
      <p:ext uri="{BB962C8B-B14F-4D97-AF65-F5344CB8AC3E}">
        <p14:creationId xmlns:p14="http://schemas.microsoft.com/office/powerpoint/2010/main" val="2821492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3200" b="1" dirty="0" smtClean="0"/>
              <a:t>Collection Schedule</a:t>
            </a:r>
            <a:endParaRPr lang="en-US" altLang="en-US" sz="2800" b="1"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6791162"/>
              </p:ext>
            </p:extLst>
          </p:nvPr>
        </p:nvGraphicFramePr>
        <p:xfrm>
          <a:off x="274320" y="2030823"/>
          <a:ext cx="8548576" cy="2979899"/>
        </p:xfrm>
        <a:graphic>
          <a:graphicData uri="http://schemas.openxmlformats.org/drawingml/2006/table">
            <a:tbl>
              <a:tblPr firstRow="1" firstCol="1" bandRow="1">
                <a:tableStyleId>{5C22544A-7EE6-4342-B048-85BDC9FD1C3A}</a:tableStyleId>
              </a:tblPr>
              <a:tblGrid>
                <a:gridCol w="742363"/>
                <a:gridCol w="1291733"/>
                <a:gridCol w="6514480"/>
              </a:tblGrid>
              <a:tr h="240410">
                <a:tc>
                  <a:txBody>
                    <a:bodyPr/>
                    <a:lstStyle/>
                    <a:p>
                      <a:pPr marL="0" marR="0">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44" marR="41844" marT="0" marB="0"/>
                </a:tc>
                <a:tc>
                  <a:txBody>
                    <a:bodyPr/>
                    <a:lstStyle/>
                    <a:p>
                      <a:pPr marL="0" marR="0">
                        <a:lnSpc>
                          <a:spcPct val="115000"/>
                        </a:lnSpc>
                        <a:spcBef>
                          <a:spcPts val="0"/>
                        </a:spcBef>
                        <a:spcAft>
                          <a:spcPts val="0"/>
                        </a:spcAft>
                      </a:pPr>
                      <a:r>
                        <a:rPr lang="en-US" sz="1400" dirty="0">
                          <a:effectLst/>
                        </a:rPr>
                        <a:t>Date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44" marR="41844" marT="0" marB="0"/>
                </a:tc>
                <a:tc>
                  <a:txBody>
                    <a:bodyPr/>
                    <a:lstStyle/>
                    <a:p>
                      <a:pPr marL="0" marR="0">
                        <a:lnSpc>
                          <a:spcPct val="115000"/>
                        </a:lnSpc>
                        <a:spcBef>
                          <a:spcPts val="0"/>
                        </a:spcBef>
                        <a:spcAft>
                          <a:spcPts val="0"/>
                        </a:spcAft>
                      </a:pPr>
                      <a:r>
                        <a:rPr lang="en-US" sz="1400">
                          <a:effectLst/>
                        </a:rPr>
                        <a:t>Event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844" marR="41844" marT="0" marB="0"/>
                </a:tc>
              </a:tr>
              <a:tr h="495824">
                <a:tc rowSpan="5">
                  <a:txBody>
                    <a:bodyPr/>
                    <a:lstStyle/>
                    <a:p>
                      <a:pPr marL="71755" marR="71755" algn="ctr">
                        <a:lnSpc>
                          <a:spcPct val="115000"/>
                        </a:lnSpc>
                        <a:spcBef>
                          <a:spcPts val="0"/>
                        </a:spcBef>
                        <a:spcAft>
                          <a:spcPts val="0"/>
                        </a:spcAft>
                      </a:pPr>
                      <a:r>
                        <a:rPr lang="en-US" sz="1400" dirty="0">
                          <a:effectLst/>
                        </a:rPr>
                        <a:t>Data Collection and Cleanup Phase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44" marR="41844" marT="0" marB="0" vert="vert270"/>
                </a:tc>
                <a:tc>
                  <a:txBody>
                    <a:bodyPr/>
                    <a:lstStyle/>
                    <a:p>
                      <a:pPr marL="0" marR="0">
                        <a:lnSpc>
                          <a:spcPct val="115000"/>
                        </a:lnSpc>
                        <a:spcBef>
                          <a:spcPts val="0"/>
                        </a:spcBef>
                        <a:spcAft>
                          <a:spcPts val="0"/>
                        </a:spcAft>
                      </a:pPr>
                      <a:r>
                        <a:rPr lang="en-US" sz="1400" dirty="0">
                          <a:effectLst/>
                        </a:rPr>
                        <a:t>Thursday</a:t>
                      </a:r>
                    </a:p>
                    <a:p>
                      <a:pPr marL="0" marR="0">
                        <a:lnSpc>
                          <a:spcPct val="115000"/>
                        </a:lnSpc>
                        <a:spcBef>
                          <a:spcPts val="0"/>
                        </a:spcBef>
                        <a:spcAft>
                          <a:spcPts val="0"/>
                        </a:spcAft>
                      </a:pPr>
                      <a:r>
                        <a:rPr lang="en-US" sz="1400" dirty="0" smtClean="0">
                          <a:effectLst/>
                        </a:rPr>
                        <a:t>06/06/2019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44" marR="41844" marT="0" marB="0"/>
                </a:tc>
                <a:tc>
                  <a:txBody>
                    <a:bodyPr/>
                    <a:lstStyle/>
                    <a:p>
                      <a:pPr marL="0" marR="0">
                        <a:lnSpc>
                          <a:spcPct val="115000"/>
                        </a:lnSpc>
                        <a:spcBef>
                          <a:spcPts val="0"/>
                        </a:spcBef>
                        <a:spcAft>
                          <a:spcPts val="0"/>
                        </a:spcAft>
                      </a:pPr>
                      <a:r>
                        <a:rPr lang="en-US" sz="1400" b="1" dirty="0">
                          <a:effectLst/>
                        </a:rPr>
                        <a:t>Target: </a:t>
                      </a:r>
                      <a:r>
                        <a:rPr lang="en-US" sz="1400" dirty="0">
                          <a:effectLst/>
                        </a:rPr>
                        <a:t>Create first End of Year Snapshot</a:t>
                      </a:r>
                    </a:p>
                    <a:p>
                      <a:pPr marL="342900" marR="0" lvl="0" indent="-342900">
                        <a:lnSpc>
                          <a:spcPct val="115000"/>
                        </a:lnSpc>
                        <a:spcBef>
                          <a:spcPts val="0"/>
                        </a:spcBef>
                        <a:spcAft>
                          <a:spcPts val="0"/>
                        </a:spcAft>
                        <a:buFont typeface="Calibri" panose="020F0502020204030204" pitchFamily="34" charset="0"/>
                        <a:buChar char="-"/>
                      </a:pPr>
                      <a:r>
                        <a:rPr lang="en-US" sz="1400" dirty="0">
                          <a:effectLst/>
                        </a:rPr>
                        <a:t>Snapshot should include </a:t>
                      </a:r>
                      <a:r>
                        <a:rPr lang="en-US" sz="1400" dirty="0" smtClean="0">
                          <a:effectLst/>
                        </a:rPr>
                        <a:t>records</a:t>
                      </a:r>
                      <a:endParaRPr lang="en-US" sz="1400" dirty="0">
                        <a:effectLst/>
                      </a:endParaRPr>
                    </a:p>
                  </a:txBody>
                  <a:tcPr marL="41844" marR="41844" marT="0" marB="0"/>
                </a:tc>
              </a:tr>
              <a:tr h="495824">
                <a:tc vMerge="1">
                  <a:txBody>
                    <a:bodyPr/>
                    <a:lstStyle/>
                    <a:p>
                      <a:endParaRPr lang="en-US"/>
                    </a:p>
                  </a:txBody>
                  <a:tcPr/>
                </a:tc>
                <a:tc>
                  <a:txBody>
                    <a:bodyPr/>
                    <a:lstStyle/>
                    <a:p>
                      <a:pPr marL="0" marR="0">
                        <a:lnSpc>
                          <a:spcPct val="115000"/>
                        </a:lnSpc>
                        <a:spcBef>
                          <a:spcPts val="0"/>
                        </a:spcBef>
                        <a:spcAft>
                          <a:spcPts val="0"/>
                        </a:spcAft>
                      </a:pPr>
                      <a:r>
                        <a:rPr lang="en-US" sz="1400" dirty="0">
                          <a:effectLst/>
                        </a:rPr>
                        <a:t>Thursday</a:t>
                      </a:r>
                    </a:p>
                    <a:p>
                      <a:pPr marL="0" marR="0">
                        <a:lnSpc>
                          <a:spcPct val="115000"/>
                        </a:lnSpc>
                        <a:spcBef>
                          <a:spcPts val="0"/>
                        </a:spcBef>
                        <a:spcAft>
                          <a:spcPts val="0"/>
                        </a:spcAft>
                      </a:pPr>
                      <a:r>
                        <a:rPr lang="en-US" sz="1400" dirty="0" smtClean="0">
                          <a:effectLst/>
                        </a:rPr>
                        <a:t>06/27/2019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44" marR="41844" marT="0" marB="0"/>
                </a:tc>
                <a:tc>
                  <a:txBody>
                    <a:bodyPr/>
                    <a:lstStyle/>
                    <a:p>
                      <a:pPr marL="0" marR="0">
                        <a:lnSpc>
                          <a:spcPct val="115000"/>
                        </a:lnSpc>
                        <a:spcBef>
                          <a:spcPts val="0"/>
                        </a:spcBef>
                        <a:spcAft>
                          <a:spcPts val="0"/>
                        </a:spcAft>
                      </a:pPr>
                      <a:r>
                        <a:rPr lang="en-US" sz="1400" b="1" dirty="0">
                          <a:effectLst/>
                        </a:rPr>
                        <a:t>Target: </a:t>
                      </a:r>
                      <a:r>
                        <a:rPr lang="en-US" sz="1400" dirty="0" smtClean="0">
                          <a:effectLst/>
                        </a:rPr>
                        <a:t>Interchanges </a:t>
                      </a:r>
                      <a:r>
                        <a:rPr lang="en-US" sz="1400" dirty="0">
                          <a:effectLst/>
                        </a:rPr>
                        <a:t>are error free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44" marR="41844" marT="0" marB="0"/>
                </a:tc>
              </a:tr>
              <a:tr h="495824">
                <a:tc vMerge="1">
                  <a:txBody>
                    <a:bodyPr/>
                    <a:lstStyle/>
                    <a:p>
                      <a:endParaRPr lang="en-US"/>
                    </a:p>
                  </a:txBody>
                  <a:tcPr/>
                </a:tc>
                <a:tc>
                  <a:txBody>
                    <a:bodyPr/>
                    <a:lstStyle/>
                    <a:p>
                      <a:pPr marL="0" marR="0">
                        <a:lnSpc>
                          <a:spcPct val="115000"/>
                        </a:lnSpc>
                        <a:spcBef>
                          <a:spcPts val="0"/>
                        </a:spcBef>
                        <a:spcAft>
                          <a:spcPts val="0"/>
                        </a:spcAft>
                      </a:pPr>
                      <a:r>
                        <a:rPr lang="en-US" sz="1400" dirty="0">
                          <a:effectLst/>
                        </a:rPr>
                        <a:t>Thursday</a:t>
                      </a:r>
                    </a:p>
                    <a:p>
                      <a:pPr marL="0" marR="0">
                        <a:lnSpc>
                          <a:spcPct val="115000"/>
                        </a:lnSpc>
                        <a:spcBef>
                          <a:spcPts val="0"/>
                        </a:spcBef>
                        <a:spcAft>
                          <a:spcPts val="0"/>
                        </a:spcAft>
                      </a:pPr>
                      <a:r>
                        <a:rPr lang="en-US" sz="1400" dirty="0" smtClean="0">
                          <a:effectLst/>
                        </a:rPr>
                        <a:t>07/25/2019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44" marR="41844" marT="0" marB="0"/>
                </a:tc>
                <a:tc>
                  <a:txBody>
                    <a:bodyPr/>
                    <a:lstStyle/>
                    <a:p>
                      <a:pPr marL="0" marR="0">
                        <a:lnSpc>
                          <a:spcPct val="115000"/>
                        </a:lnSpc>
                        <a:spcBef>
                          <a:spcPts val="0"/>
                        </a:spcBef>
                        <a:spcAft>
                          <a:spcPts val="0"/>
                        </a:spcAft>
                      </a:pPr>
                      <a:r>
                        <a:rPr lang="en-US" sz="1400" b="1" dirty="0">
                          <a:effectLst/>
                        </a:rPr>
                        <a:t>Target: </a:t>
                      </a:r>
                      <a:r>
                        <a:rPr lang="en-US" sz="1400" dirty="0">
                          <a:effectLst/>
                        </a:rPr>
                        <a:t>Error free Student End of Year Snapshot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44" marR="41844" marT="0" marB="0"/>
                </a:tc>
              </a:tr>
              <a:tr h="495824">
                <a:tc vMerge="1">
                  <a:txBody>
                    <a:bodyPr/>
                    <a:lstStyle/>
                    <a:p>
                      <a:endParaRPr lang="en-US"/>
                    </a:p>
                  </a:txBody>
                  <a:tcPr/>
                </a:tc>
                <a:tc>
                  <a:txBody>
                    <a:bodyPr/>
                    <a:lstStyle/>
                    <a:p>
                      <a:pPr marL="0" marR="0">
                        <a:lnSpc>
                          <a:spcPct val="115000"/>
                        </a:lnSpc>
                        <a:spcBef>
                          <a:spcPts val="0"/>
                        </a:spcBef>
                        <a:spcAft>
                          <a:spcPts val="0"/>
                        </a:spcAft>
                      </a:pPr>
                      <a:r>
                        <a:rPr lang="en-US" sz="1400" dirty="0">
                          <a:effectLst/>
                        </a:rPr>
                        <a:t>Thursday</a:t>
                      </a:r>
                    </a:p>
                    <a:p>
                      <a:pPr marL="0" marR="0">
                        <a:lnSpc>
                          <a:spcPct val="115000"/>
                        </a:lnSpc>
                        <a:spcBef>
                          <a:spcPts val="0"/>
                        </a:spcBef>
                        <a:spcAft>
                          <a:spcPts val="0"/>
                        </a:spcAft>
                      </a:pPr>
                      <a:r>
                        <a:rPr lang="en-US" sz="1400" dirty="0" smtClean="0">
                          <a:effectLst/>
                        </a:rPr>
                        <a:t>09/05/2019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44" marR="41844" marT="0" marB="0"/>
                </a:tc>
                <a:tc>
                  <a:txBody>
                    <a:bodyPr/>
                    <a:lstStyle/>
                    <a:p>
                      <a:pPr marL="0" marR="0">
                        <a:lnSpc>
                          <a:spcPct val="115000"/>
                        </a:lnSpc>
                        <a:spcBef>
                          <a:spcPts val="0"/>
                        </a:spcBef>
                        <a:spcAft>
                          <a:spcPts val="0"/>
                        </a:spcAft>
                      </a:pPr>
                      <a:r>
                        <a:rPr lang="en-US" sz="1400" b="1" dirty="0">
                          <a:effectLst/>
                        </a:rPr>
                        <a:t>Soft Deadline: </a:t>
                      </a:r>
                      <a:r>
                        <a:rPr lang="en-US" sz="1400" dirty="0">
                          <a:effectLst/>
                        </a:rPr>
                        <a:t>Submit Student End of Year Snapshot</a:t>
                      </a:r>
                    </a:p>
                    <a:p>
                      <a:pPr marL="0" marR="0">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44" marR="41844" marT="0" marB="0"/>
                </a:tc>
              </a:tr>
              <a:tr h="751239">
                <a:tc vMerge="1">
                  <a:txBody>
                    <a:bodyPr/>
                    <a:lstStyle/>
                    <a:p>
                      <a:endParaRPr lang="en-US"/>
                    </a:p>
                  </a:txBody>
                  <a:tcPr/>
                </a:tc>
                <a:tc>
                  <a:txBody>
                    <a:bodyPr/>
                    <a:lstStyle/>
                    <a:p>
                      <a:pPr marL="0" marR="0">
                        <a:lnSpc>
                          <a:spcPct val="115000"/>
                        </a:lnSpc>
                        <a:spcBef>
                          <a:spcPts val="0"/>
                        </a:spcBef>
                        <a:spcAft>
                          <a:spcPts val="0"/>
                        </a:spcAft>
                      </a:pPr>
                      <a:r>
                        <a:rPr lang="en-US" sz="1400" dirty="0">
                          <a:effectLst/>
                        </a:rPr>
                        <a:t>Thursday</a:t>
                      </a:r>
                    </a:p>
                    <a:p>
                      <a:pPr marL="0" marR="0">
                        <a:lnSpc>
                          <a:spcPct val="115000"/>
                        </a:lnSpc>
                        <a:spcBef>
                          <a:spcPts val="0"/>
                        </a:spcBef>
                        <a:spcAft>
                          <a:spcPts val="0"/>
                        </a:spcAft>
                      </a:pPr>
                      <a:r>
                        <a:rPr lang="en-US" sz="1400" dirty="0" smtClean="0">
                          <a:effectLst/>
                        </a:rPr>
                        <a:t>09/12/2019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44" marR="41844" marT="0" marB="0"/>
                </a:tc>
                <a:tc>
                  <a:txBody>
                    <a:bodyPr/>
                    <a:lstStyle/>
                    <a:p>
                      <a:pPr marL="0" marR="0">
                        <a:lnSpc>
                          <a:spcPct val="115000"/>
                        </a:lnSpc>
                        <a:spcBef>
                          <a:spcPts val="0"/>
                        </a:spcBef>
                        <a:spcAft>
                          <a:spcPts val="0"/>
                        </a:spcAft>
                      </a:pPr>
                      <a:r>
                        <a:rPr lang="en-US" sz="1400" b="1" dirty="0">
                          <a:effectLst/>
                        </a:rPr>
                        <a:t>Deadline: </a:t>
                      </a:r>
                      <a:r>
                        <a:rPr lang="en-US" sz="1400" dirty="0">
                          <a:effectLst/>
                        </a:rPr>
                        <a:t>Submit Student End of Year Snapshot</a:t>
                      </a:r>
                    </a:p>
                    <a:p>
                      <a:pPr marL="342900" marR="0" lvl="0" indent="-342900">
                        <a:lnSpc>
                          <a:spcPct val="115000"/>
                        </a:lnSpc>
                        <a:spcBef>
                          <a:spcPts val="0"/>
                        </a:spcBef>
                        <a:spcAft>
                          <a:spcPts val="0"/>
                        </a:spcAft>
                        <a:buFont typeface="Calibri" panose="020F0502020204030204" pitchFamily="34" charset="0"/>
                        <a:buChar char="-"/>
                      </a:pPr>
                      <a:r>
                        <a:rPr lang="en-US" sz="1400" dirty="0">
                          <a:effectLst/>
                        </a:rPr>
                        <a:t>Approve initial data summary reports</a:t>
                      </a:r>
                    </a:p>
                    <a:p>
                      <a:pPr marL="342900" marR="0" lvl="0" indent="-342900">
                        <a:lnSpc>
                          <a:spcPct val="115000"/>
                        </a:lnSpc>
                        <a:spcBef>
                          <a:spcPts val="0"/>
                        </a:spcBef>
                        <a:spcAft>
                          <a:spcPts val="0"/>
                        </a:spcAft>
                        <a:buFont typeface="Calibri" panose="020F0502020204030204" pitchFamily="34" charset="0"/>
                        <a:buChar char="-"/>
                      </a:pPr>
                      <a:r>
                        <a:rPr lang="en-US" sz="1400" dirty="0">
                          <a:effectLst/>
                        </a:rPr>
                        <a:t>Deadline is mandated under Colorado Administrative Rules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44" marR="41844" marT="0" marB="0"/>
                </a:tc>
              </a:tr>
            </a:tbl>
          </a:graphicData>
        </a:graphic>
      </p:graphicFrame>
    </p:spTree>
    <p:extLst>
      <p:ext uri="{BB962C8B-B14F-4D97-AF65-F5344CB8AC3E}">
        <p14:creationId xmlns:p14="http://schemas.microsoft.com/office/powerpoint/2010/main" val="100858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a:p>
        </p:txBody>
      </p:sp>
      <p:graphicFrame>
        <p:nvGraphicFramePr>
          <p:cNvPr id="8" name="Content Placeholder 3"/>
          <p:cNvGraphicFramePr>
            <a:graphicFrameLocks/>
          </p:cNvGraphicFramePr>
          <p:nvPr>
            <p:extLst>
              <p:ext uri="{D42A27DB-BD31-4B8C-83A1-F6EECF244321}">
                <p14:modId xmlns:p14="http://schemas.microsoft.com/office/powerpoint/2010/main" val="4243016388"/>
              </p:ext>
            </p:extLst>
          </p:nvPr>
        </p:nvGraphicFramePr>
        <p:xfrm>
          <a:off x="1" y="1265279"/>
          <a:ext cx="9143998" cy="4737790"/>
        </p:xfrm>
        <a:graphic>
          <a:graphicData uri="http://schemas.openxmlformats.org/drawingml/2006/table">
            <a:tbl>
              <a:tblPr firstRow="1" firstCol="1" bandRow="1">
                <a:tableStyleId>{5C22544A-7EE6-4342-B048-85BDC9FD1C3A}</a:tableStyleId>
              </a:tblPr>
              <a:tblGrid>
                <a:gridCol w="1069586"/>
                <a:gridCol w="1517165"/>
                <a:gridCol w="6557247"/>
              </a:tblGrid>
              <a:tr h="240410">
                <a:tc>
                  <a:txBody>
                    <a:bodyPr/>
                    <a:lstStyle/>
                    <a:p>
                      <a:pPr marL="0" marR="0">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44" marR="41844" marT="0" marB="0"/>
                </a:tc>
                <a:tc>
                  <a:txBody>
                    <a:bodyPr/>
                    <a:lstStyle/>
                    <a:p>
                      <a:pPr marL="0" marR="0">
                        <a:lnSpc>
                          <a:spcPct val="115000"/>
                        </a:lnSpc>
                        <a:spcBef>
                          <a:spcPts val="0"/>
                        </a:spcBef>
                        <a:spcAft>
                          <a:spcPts val="0"/>
                        </a:spcAft>
                      </a:pPr>
                      <a:r>
                        <a:rPr lang="en-US" sz="1400" dirty="0">
                          <a:effectLst/>
                        </a:rPr>
                        <a:t>Date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44" marR="41844" marT="0" marB="0"/>
                </a:tc>
                <a:tc>
                  <a:txBody>
                    <a:bodyPr/>
                    <a:lstStyle/>
                    <a:p>
                      <a:pPr marL="0" marR="0">
                        <a:lnSpc>
                          <a:spcPct val="115000"/>
                        </a:lnSpc>
                        <a:spcBef>
                          <a:spcPts val="0"/>
                        </a:spcBef>
                        <a:spcAft>
                          <a:spcPts val="0"/>
                        </a:spcAft>
                      </a:pPr>
                      <a:r>
                        <a:rPr lang="en-US" sz="1400">
                          <a:effectLst/>
                        </a:rPr>
                        <a:t>Event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844" marR="41844" marT="0" marB="0"/>
                </a:tc>
              </a:tr>
              <a:tr h="1006653">
                <a:tc rowSpan="2">
                  <a:txBody>
                    <a:bodyPr/>
                    <a:lstStyle/>
                    <a:p>
                      <a:pPr marL="71755" marR="71755" algn="ctr">
                        <a:lnSpc>
                          <a:spcPct val="115000"/>
                        </a:lnSpc>
                        <a:spcBef>
                          <a:spcPts val="0"/>
                        </a:spcBef>
                        <a:spcAft>
                          <a:spcPts val="0"/>
                        </a:spcAft>
                      </a:pPr>
                      <a:r>
                        <a:rPr lang="en-US" sz="1400" dirty="0">
                          <a:effectLst/>
                        </a:rPr>
                        <a:t>Cross LEA Validation Phase 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44" marR="41844" marT="0" marB="0" vert="vert270"/>
                </a:tc>
                <a:tc>
                  <a:txBody>
                    <a:bodyPr/>
                    <a:lstStyle/>
                    <a:p>
                      <a:pPr marL="0" marR="0">
                        <a:lnSpc>
                          <a:spcPct val="115000"/>
                        </a:lnSpc>
                        <a:spcBef>
                          <a:spcPts val="0"/>
                        </a:spcBef>
                        <a:spcAft>
                          <a:spcPts val="0"/>
                        </a:spcAft>
                      </a:pPr>
                      <a:r>
                        <a:rPr lang="en-US" sz="1400" dirty="0">
                          <a:effectLst/>
                        </a:rPr>
                        <a:t>Monday</a:t>
                      </a:r>
                    </a:p>
                    <a:p>
                      <a:pPr marL="0" marR="0">
                        <a:lnSpc>
                          <a:spcPct val="115000"/>
                        </a:lnSpc>
                        <a:spcBef>
                          <a:spcPts val="0"/>
                        </a:spcBef>
                        <a:spcAft>
                          <a:spcPts val="0"/>
                        </a:spcAft>
                      </a:pPr>
                      <a:r>
                        <a:rPr lang="en-US" sz="1400" dirty="0" smtClean="0">
                          <a:effectLst/>
                        </a:rPr>
                        <a:t>09/23/2019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44" marR="41844" marT="0" marB="0"/>
                </a:tc>
                <a:tc>
                  <a:txBody>
                    <a:bodyPr/>
                    <a:lstStyle/>
                    <a:p>
                      <a:pPr marL="0" marR="0">
                        <a:lnSpc>
                          <a:spcPct val="115000"/>
                        </a:lnSpc>
                        <a:spcBef>
                          <a:spcPts val="0"/>
                        </a:spcBef>
                        <a:spcAft>
                          <a:spcPts val="0"/>
                        </a:spcAft>
                      </a:pPr>
                      <a:r>
                        <a:rPr lang="en-US" sz="1400" dirty="0">
                          <a:effectLst/>
                        </a:rPr>
                        <a:t>Snapshots reopen after running Cross LEA validation</a:t>
                      </a:r>
                    </a:p>
                    <a:p>
                      <a:pPr marL="342900" marR="0" lvl="0" indent="-342900">
                        <a:lnSpc>
                          <a:spcPct val="115000"/>
                        </a:lnSpc>
                        <a:spcBef>
                          <a:spcPts val="0"/>
                        </a:spcBef>
                        <a:spcAft>
                          <a:spcPts val="0"/>
                        </a:spcAft>
                        <a:buFont typeface="Calibri" panose="020F0502020204030204" pitchFamily="34" charset="0"/>
                        <a:buChar char="-"/>
                      </a:pPr>
                      <a:r>
                        <a:rPr lang="en-US" sz="1400" dirty="0">
                          <a:effectLst/>
                        </a:rPr>
                        <a:t>Districts may now reclaim dropouts from prior collection years</a:t>
                      </a:r>
                    </a:p>
                    <a:p>
                      <a:pPr marL="342900" marR="0" lvl="0" indent="-342900">
                        <a:lnSpc>
                          <a:spcPct val="115000"/>
                        </a:lnSpc>
                        <a:spcBef>
                          <a:spcPts val="0"/>
                        </a:spcBef>
                        <a:spcAft>
                          <a:spcPts val="0"/>
                        </a:spcAft>
                        <a:buFont typeface="Calibri" panose="020F0502020204030204" pitchFamily="34" charset="0"/>
                        <a:buChar char="-"/>
                      </a:pPr>
                      <a:r>
                        <a:rPr lang="en-US" sz="1400" dirty="0">
                          <a:effectLst/>
                        </a:rPr>
                        <a:t>If applicable, districts will be asked to participate in the mini-phase A post collection concerning transfers to </a:t>
                      </a:r>
                      <a:r>
                        <a:rPr lang="en-US" sz="1400" dirty="0" smtClean="0">
                          <a:effectLst/>
                        </a:rPr>
                        <a:t>facilities</a:t>
                      </a:r>
                      <a:endParaRPr lang="en-US" sz="1400" dirty="0">
                        <a:effectLst/>
                      </a:endParaRPr>
                    </a:p>
                  </a:txBody>
                  <a:tcPr marL="41844" marR="41844" marT="0" marB="0"/>
                </a:tc>
              </a:tr>
              <a:tr h="495824">
                <a:tc vMerge="1">
                  <a:txBody>
                    <a:bodyPr/>
                    <a:lstStyle/>
                    <a:p>
                      <a:endParaRPr lang="en-US"/>
                    </a:p>
                  </a:txBody>
                  <a:tcPr/>
                </a:tc>
                <a:tc>
                  <a:txBody>
                    <a:bodyPr/>
                    <a:lstStyle/>
                    <a:p>
                      <a:pPr marL="0" marR="0">
                        <a:lnSpc>
                          <a:spcPct val="115000"/>
                        </a:lnSpc>
                        <a:spcBef>
                          <a:spcPts val="0"/>
                        </a:spcBef>
                        <a:spcAft>
                          <a:spcPts val="0"/>
                        </a:spcAft>
                      </a:pPr>
                      <a:r>
                        <a:rPr lang="en-US" sz="1400" dirty="0">
                          <a:effectLst/>
                        </a:rPr>
                        <a:t>Thursday</a:t>
                      </a:r>
                    </a:p>
                    <a:p>
                      <a:pPr marL="0" marR="0">
                        <a:lnSpc>
                          <a:spcPct val="115000"/>
                        </a:lnSpc>
                        <a:spcBef>
                          <a:spcPts val="0"/>
                        </a:spcBef>
                        <a:spcAft>
                          <a:spcPts val="0"/>
                        </a:spcAft>
                      </a:pPr>
                      <a:r>
                        <a:rPr lang="en-US" sz="1400" dirty="0" smtClean="0">
                          <a:effectLst/>
                        </a:rPr>
                        <a:t>10/17/2019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44" marR="41844" marT="0" marB="0"/>
                </a:tc>
                <a:tc>
                  <a:txBody>
                    <a:bodyPr/>
                    <a:lstStyle/>
                    <a:p>
                      <a:pPr marL="0" marR="0">
                        <a:lnSpc>
                          <a:spcPct val="115000"/>
                        </a:lnSpc>
                        <a:spcBef>
                          <a:spcPts val="0"/>
                        </a:spcBef>
                        <a:spcAft>
                          <a:spcPts val="0"/>
                        </a:spcAft>
                      </a:pPr>
                      <a:r>
                        <a:rPr lang="en-US" sz="1400" b="1" dirty="0">
                          <a:effectLst/>
                        </a:rPr>
                        <a:t>Deadline: </a:t>
                      </a:r>
                      <a:r>
                        <a:rPr lang="en-US" sz="1400" dirty="0">
                          <a:effectLst/>
                        </a:rPr>
                        <a:t>Resubmit data to CDE</a:t>
                      </a:r>
                    </a:p>
                    <a:p>
                      <a:pPr marL="0" marR="0">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44" marR="41844" marT="0" marB="0"/>
                </a:tc>
              </a:tr>
              <a:tr h="1006653">
                <a:tc rowSpan="2">
                  <a:txBody>
                    <a:bodyPr/>
                    <a:lstStyle/>
                    <a:p>
                      <a:pPr marL="71755" marR="71755" algn="ctr">
                        <a:lnSpc>
                          <a:spcPct val="115000"/>
                        </a:lnSpc>
                        <a:spcBef>
                          <a:spcPts val="0"/>
                        </a:spcBef>
                        <a:spcAft>
                          <a:spcPts val="0"/>
                        </a:spcAft>
                      </a:pPr>
                      <a:r>
                        <a:rPr lang="en-US" sz="1400">
                          <a:effectLst/>
                        </a:rPr>
                        <a:t>Post Cross LEA Validation Phase 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844" marR="41844" marT="0" marB="0" vert="vert270" anchor="ctr"/>
                </a:tc>
                <a:tc>
                  <a:txBody>
                    <a:bodyPr/>
                    <a:lstStyle/>
                    <a:p>
                      <a:pPr marL="0" marR="0">
                        <a:lnSpc>
                          <a:spcPct val="115000"/>
                        </a:lnSpc>
                        <a:spcBef>
                          <a:spcPts val="0"/>
                        </a:spcBef>
                        <a:spcAft>
                          <a:spcPts val="0"/>
                        </a:spcAft>
                      </a:pPr>
                      <a:r>
                        <a:rPr lang="en-US" sz="1400" dirty="0">
                          <a:effectLst/>
                        </a:rPr>
                        <a:t>Thursday</a:t>
                      </a:r>
                    </a:p>
                    <a:p>
                      <a:pPr marL="0" marR="0">
                        <a:lnSpc>
                          <a:spcPct val="115000"/>
                        </a:lnSpc>
                        <a:spcBef>
                          <a:spcPts val="0"/>
                        </a:spcBef>
                        <a:spcAft>
                          <a:spcPts val="0"/>
                        </a:spcAft>
                      </a:pPr>
                      <a:r>
                        <a:rPr lang="en-US" sz="1400" dirty="0" smtClean="0">
                          <a:effectLst/>
                        </a:rPr>
                        <a:t>10/24/2019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44" marR="41844" marT="0" marB="0"/>
                </a:tc>
                <a:tc>
                  <a:txBody>
                    <a:bodyPr/>
                    <a:lstStyle/>
                    <a:p>
                      <a:pPr marL="0" marR="0">
                        <a:lnSpc>
                          <a:spcPct val="115000"/>
                        </a:lnSpc>
                        <a:spcBef>
                          <a:spcPts val="0"/>
                        </a:spcBef>
                        <a:spcAft>
                          <a:spcPts val="0"/>
                        </a:spcAft>
                      </a:pPr>
                      <a:r>
                        <a:rPr lang="en-US" sz="1400" dirty="0">
                          <a:effectLst/>
                        </a:rPr>
                        <a:t>Post Cross LEA validation phase begins (formerly Post Collection Phase </a:t>
                      </a:r>
                      <a:r>
                        <a:rPr lang="en-US" sz="1400" dirty="0" smtClean="0">
                          <a:effectLst/>
                        </a:rPr>
                        <a:t>B)</a:t>
                      </a:r>
                      <a:endParaRPr lang="en-US" sz="1400" dirty="0">
                        <a:effectLst/>
                      </a:endParaRPr>
                    </a:p>
                    <a:p>
                      <a:pPr marL="342900" marR="0" lvl="0" indent="-342900">
                        <a:lnSpc>
                          <a:spcPct val="115000"/>
                        </a:lnSpc>
                        <a:spcBef>
                          <a:spcPts val="0"/>
                        </a:spcBef>
                        <a:spcAft>
                          <a:spcPts val="0"/>
                        </a:spcAft>
                        <a:buFont typeface="Calibri" panose="020F0502020204030204" pitchFamily="34" charset="0"/>
                        <a:buChar char="-"/>
                      </a:pPr>
                      <a:r>
                        <a:rPr lang="en-US" sz="1400" dirty="0">
                          <a:effectLst/>
                        </a:rPr>
                        <a:t>Verifying transfers and dropouts within Colorado</a:t>
                      </a:r>
                    </a:p>
                    <a:p>
                      <a:pPr marL="342900" marR="0" lvl="0" indent="-342900">
                        <a:lnSpc>
                          <a:spcPct val="115000"/>
                        </a:lnSpc>
                        <a:spcBef>
                          <a:spcPts val="0"/>
                        </a:spcBef>
                        <a:spcAft>
                          <a:spcPts val="0"/>
                        </a:spcAft>
                        <a:buFont typeface="Calibri" panose="020F0502020204030204" pitchFamily="34" charset="0"/>
                        <a:buChar char="-"/>
                      </a:pPr>
                      <a:r>
                        <a:rPr lang="en-US" sz="1400" dirty="0">
                          <a:effectLst/>
                        </a:rPr>
                        <a:t>If applicable, districts will be asked to participate in the </a:t>
                      </a:r>
                      <a:r>
                        <a:rPr lang="en-US" sz="1400" dirty="0" smtClean="0">
                          <a:effectLst/>
                        </a:rPr>
                        <a:t>mini-phase </a:t>
                      </a:r>
                      <a:r>
                        <a:rPr lang="en-US" sz="1400" dirty="0">
                          <a:effectLst/>
                        </a:rPr>
                        <a:t>B post collection concerning transfers to facilities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44" marR="41844" marT="0" marB="0"/>
                </a:tc>
              </a:tr>
              <a:tr h="495824">
                <a:tc vMerge="1">
                  <a:txBody>
                    <a:bodyPr/>
                    <a:lstStyle/>
                    <a:p>
                      <a:endParaRPr lang="en-US"/>
                    </a:p>
                  </a:txBody>
                  <a:tcPr/>
                </a:tc>
                <a:tc>
                  <a:txBody>
                    <a:bodyPr/>
                    <a:lstStyle/>
                    <a:p>
                      <a:pPr marL="0" marR="0">
                        <a:lnSpc>
                          <a:spcPct val="115000"/>
                        </a:lnSpc>
                        <a:spcBef>
                          <a:spcPts val="0"/>
                        </a:spcBef>
                        <a:spcAft>
                          <a:spcPts val="0"/>
                        </a:spcAft>
                      </a:pPr>
                      <a:r>
                        <a:rPr lang="en-US" sz="1400" dirty="0">
                          <a:effectLst/>
                        </a:rPr>
                        <a:t>Thursday</a:t>
                      </a:r>
                    </a:p>
                    <a:p>
                      <a:pPr marL="0" marR="0">
                        <a:lnSpc>
                          <a:spcPct val="115000"/>
                        </a:lnSpc>
                        <a:spcBef>
                          <a:spcPts val="0"/>
                        </a:spcBef>
                        <a:spcAft>
                          <a:spcPts val="0"/>
                        </a:spcAft>
                      </a:pPr>
                      <a:r>
                        <a:rPr lang="en-US" sz="1400" dirty="0" smtClean="0">
                          <a:effectLst/>
                        </a:rPr>
                        <a:t>11/21/2019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44" marR="41844" marT="0" marB="0"/>
                </a:tc>
                <a:tc>
                  <a:txBody>
                    <a:bodyPr/>
                    <a:lstStyle/>
                    <a:p>
                      <a:pPr marL="0" marR="0">
                        <a:lnSpc>
                          <a:spcPct val="115000"/>
                        </a:lnSpc>
                        <a:spcBef>
                          <a:spcPts val="0"/>
                        </a:spcBef>
                        <a:spcAft>
                          <a:spcPts val="0"/>
                        </a:spcAft>
                      </a:pPr>
                      <a:r>
                        <a:rPr lang="en-US" sz="1400" b="1" dirty="0">
                          <a:effectLst/>
                        </a:rPr>
                        <a:t>Deadline:</a:t>
                      </a:r>
                      <a:r>
                        <a:rPr lang="en-US" sz="1400" dirty="0">
                          <a:effectLst/>
                        </a:rPr>
                        <a:t> End of Post Cross LEA validation phase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44" marR="41844" marT="0" marB="0"/>
                </a:tc>
              </a:tr>
              <a:tr h="495824">
                <a:tc rowSpan="3">
                  <a:txBody>
                    <a:bodyPr/>
                    <a:lstStyle/>
                    <a:p>
                      <a:pPr marL="71755" marR="71755" algn="ctr">
                        <a:lnSpc>
                          <a:spcPct val="115000"/>
                        </a:lnSpc>
                        <a:spcBef>
                          <a:spcPts val="0"/>
                        </a:spcBef>
                        <a:spcAft>
                          <a:spcPts val="0"/>
                        </a:spcAft>
                      </a:pPr>
                      <a:r>
                        <a:rPr lang="en-US" sz="1400" dirty="0">
                          <a:effectLst/>
                        </a:rPr>
                        <a:t>Final Dates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44" marR="41844" marT="0" marB="0" vert="vert270"/>
                </a:tc>
                <a:tc>
                  <a:txBody>
                    <a:bodyPr/>
                    <a:lstStyle/>
                    <a:p>
                      <a:pPr marL="0" marR="0">
                        <a:lnSpc>
                          <a:spcPct val="115000"/>
                        </a:lnSpc>
                        <a:spcBef>
                          <a:spcPts val="0"/>
                        </a:spcBef>
                        <a:spcAft>
                          <a:spcPts val="0"/>
                        </a:spcAft>
                      </a:pPr>
                      <a:r>
                        <a:rPr lang="en-US" sz="1400" dirty="0">
                          <a:effectLst/>
                        </a:rPr>
                        <a:t>Monday</a:t>
                      </a:r>
                    </a:p>
                    <a:p>
                      <a:pPr marL="0" marR="0">
                        <a:lnSpc>
                          <a:spcPct val="115000"/>
                        </a:lnSpc>
                        <a:spcBef>
                          <a:spcPts val="0"/>
                        </a:spcBef>
                        <a:spcAft>
                          <a:spcPts val="0"/>
                        </a:spcAft>
                      </a:pPr>
                      <a:r>
                        <a:rPr lang="en-US" sz="1400" dirty="0" smtClean="0">
                          <a:effectLst/>
                        </a:rPr>
                        <a:t>12/02/2019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44" marR="41844" marT="0" marB="0"/>
                </a:tc>
                <a:tc>
                  <a:txBody>
                    <a:bodyPr/>
                    <a:lstStyle/>
                    <a:p>
                      <a:pPr marL="0" marR="0">
                        <a:lnSpc>
                          <a:spcPct val="115000"/>
                        </a:lnSpc>
                        <a:spcBef>
                          <a:spcPts val="0"/>
                        </a:spcBef>
                        <a:spcAft>
                          <a:spcPts val="0"/>
                        </a:spcAft>
                      </a:pPr>
                      <a:r>
                        <a:rPr lang="en-US" sz="1400" dirty="0">
                          <a:effectLst/>
                        </a:rPr>
                        <a:t>Begin final review of graduation and dropout rates after the AYG reconciliation</a:t>
                      </a:r>
                    </a:p>
                    <a:p>
                      <a:pPr marL="342900" marR="0" lvl="0" indent="-342900">
                        <a:lnSpc>
                          <a:spcPct val="115000"/>
                        </a:lnSpc>
                        <a:spcBef>
                          <a:spcPts val="0"/>
                        </a:spcBef>
                        <a:spcAft>
                          <a:spcPts val="0"/>
                        </a:spcAft>
                        <a:buFont typeface="Calibri" panose="020F0502020204030204" pitchFamily="34" charset="0"/>
                        <a:buChar char="-"/>
                      </a:pPr>
                      <a:r>
                        <a:rPr lang="en-US" sz="1400" dirty="0">
                          <a:effectLst/>
                        </a:rPr>
                        <a:t>Any changes will require a new sign-off page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44" marR="41844" marT="0" marB="0"/>
                </a:tc>
              </a:tr>
              <a:tr h="495824">
                <a:tc vMerge="1">
                  <a:txBody>
                    <a:bodyPr/>
                    <a:lstStyle/>
                    <a:p>
                      <a:endParaRPr lang="en-US"/>
                    </a:p>
                  </a:txBody>
                  <a:tcPr/>
                </a:tc>
                <a:tc>
                  <a:txBody>
                    <a:bodyPr/>
                    <a:lstStyle/>
                    <a:p>
                      <a:pPr marL="0" marR="0">
                        <a:lnSpc>
                          <a:spcPct val="115000"/>
                        </a:lnSpc>
                        <a:spcBef>
                          <a:spcPts val="0"/>
                        </a:spcBef>
                        <a:spcAft>
                          <a:spcPts val="0"/>
                        </a:spcAft>
                      </a:pPr>
                      <a:r>
                        <a:rPr lang="en-US" sz="1400" dirty="0">
                          <a:effectLst/>
                        </a:rPr>
                        <a:t>Thursday</a:t>
                      </a:r>
                    </a:p>
                    <a:p>
                      <a:pPr marL="0" marR="0">
                        <a:lnSpc>
                          <a:spcPct val="115000"/>
                        </a:lnSpc>
                        <a:spcBef>
                          <a:spcPts val="0"/>
                        </a:spcBef>
                        <a:spcAft>
                          <a:spcPts val="0"/>
                        </a:spcAft>
                      </a:pPr>
                      <a:r>
                        <a:rPr lang="en-US" sz="1400" dirty="0" smtClean="0">
                          <a:effectLst/>
                        </a:rPr>
                        <a:t>12/05/2019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44" marR="41844" marT="0" marB="0"/>
                </a:tc>
                <a:tc>
                  <a:txBody>
                    <a:bodyPr/>
                    <a:lstStyle/>
                    <a:p>
                      <a:pPr marL="0" marR="0">
                        <a:lnSpc>
                          <a:spcPct val="115000"/>
                        </a:lnSpc>
                        <a:spcBef>
                          <a:spcPts val="0"/>
                        </a:spcBef>
                        <a:spcAft>
                          <a:spcPts val="0"/>
                        </a:spcAft>
                      </a:pPr>
                      <a:r>
                        <a:rPr lang="en-US" sz="1400" b="1" dirty="0">
                          <a:effectLst/>
                        </a:rPr>
                        <a:t>Deadline: </a:t>
                      </a:r>
                      <a:r>
                        <a:rPr lang="en-US" sz="1400" dirty="0">
                          <a:effectLst/>
                        </a:rPr>
                        <a:t>Superintendents must approve final Data Summary Reports (collection closes)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44" marR="41844" marT="0" marB="0"/>
                </a:tc>
              </a:tr>
              <a:tr h="495824">
                <a:tc vMerge="1">
                  <a:txBody>
                    <a:bodyPr/>
                    <a:lstStyle/>
                    <a:p>
                      <a:endParaRPr lang="en-US"/>
                    </a:p>
                  </a:txBody>
                  <a:tcPr/>
                </a:tc>
                <a:tc>
                  <a:txBody>
                    <a:bodyPr/>
                    <a:lstStyle/>
                    <a:p>
                      <a:pPr marL="0" marR="0">
                        <a:lnSpc>
                          <a:spcPct val="115000"/>
                        </a:lnSpc>
                        <a:spcBef>
                          <a:spcPts val="0"/>
                        </a:spcBef>
                        <a:spcAft>
                          <a:spcPts val="0"/>
                        </a:spcAft>
                      </a:pPr>
                      <a:r>
                        <a:rPr lang="en-US" sz="1400" dirty="0">
                          <a:effectLst/>
                        </a:rPr>
                        <a:t>Thursday</a:t>
                      </a:r>
                    </a:p>
                    <a:p>
                      <a:pPr marL="0" marR="0">
                        <a:lnSpc>
                          <a:spcPct val="115000"/>
                        </a:lnSpc>
                        <a:spcBef>
                          <a:spcPts val="0"/>
                        </a:spcBef>
                        <a:spcAft>
                          <a:spcPts val="0"/>
                        </a:spcAft>
                      </a:pPr>
                      <a:r>
                        <a:rPr lang="en-US" sz="1400" dirty="0" smtClean="0">
                          <a:effectLst/>
                        </a:rPr>
                        <a:t>01/16/2020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44" marR="41844" marT="0" marB="0"/>
                </a:tc>
                <a:tc>
                  <a:txBody>
                    <a:bodyPr/>
                    <a:lstStyle/>
                    <a:p>
                      <a:pPr marL="0" marR="0">
                        <a:lnSpc>
                          <a:spcPct val="115000"/>
                        </a:lnSpc>
                        <a:spcBef>
                          <a:spcPts val="0"/>
                        </a:spcBef>
                        <a:spcAft>
                          <a:spcPts val="0"/>
                        </a:spcAft>
                      </a:pPr>
                      <a:r>
                        <a:rPr lang="en-US" sz="1400" dirty="0">
                          <a:effectLst/>
                        </a:rPr>
                        <a:t>Official/final data and rates posted on the CDE website and released to the public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44" marR="41844" marT="0" marB="0"/>
                </a:tc>
              </a:tr>
            </a:tbl>
          </a:graphicData>
        </a:graphic>
      </p:graphicFrame>
      <p:sp>
        <p:nvSpPr>
          <p:cNvPr id="9" name="Title 1"/>
          <p:cNvSpPr txBox="1">
            <a:spLocks/>
          </p:cNvSpPr>
          <p:nvPr/>
        </p:nvSpPr>
        <p:spPr bwMode="auto">
          <a:xfrm>
            <a:off x="309762" y="298948"/>
            <a:ext cx="7886700" cy="7101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100000"/>
              </a:lnSpc>
              <a:spcBef>
                <a:spcPct val="0"/>
              </a:spcBef>
              <a:buNone/>
              <a:defRPr sz="2400" kern="1200">
                <a:solidFill>
                  <a:schemeClr val="bg1"/>
                </a:solidFill>
                <a:latin typeface="Museo Slab 500" panose="02000000000000000000" pitchFamily="50" charset="0"/>
                <a:ea typeface="+mj-ea"/>
                <a:cs typeface="+mj-cs"/>
              </a:defRPr>
            </a:lvl1pPr>
          </a:lstStyle>
          <a:p>
            <a:r>
              <a:rPr lang="en-US" altLang="en-US" sz="3200" b="1" dirty="0" smtClean="0"/>
              <a:t>Collection Schedule</a:t>
            </a:r>
            <a:endParaRPr lang="en-US" altLang="en-US" sz="2800" b="1" dirty="0" smtClean="0"/>
          </a:p>
        </p:txBody>
      </p:sp>
    </p:spTree>
    <p:extLst>
      <p:ext uri="{BB962C8B-B14F-4D97-AF65-F5344CB8AC3E}">
        <p14:creationId xmlns:p14="http://schemas.microsoft.com/office/powerpoint/2010/main" val="1110657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cs typeface="Times New Roman" pitchFamily="18" charset="0"/>
              </a:rPr>
              <a:t>Regular </a:t>
            </a:r>
            <a:r>
              <a:rPr lang="en-US" sz="3600" dirty="0" smtClean="0">
                <a:cs typeface="Times New Roman" pitchFamily="18" charset="0"/>
              </a:rPr>
              <a:t>Process Phase</a:t>
            </a:r>
            <a:br>
              <a:rPr lang="en-US" sz="3600" dirty="0" smtClean="0">
                <a:cs typeface="Times New Roman" pitchFamily="18" charset="0"/>
              </a:rPr>
            </a:br>
            <a:r>
              <a:rPr lang="en-US" sz="3600" dirty="0" smtClean="0">
                <a:cs typeface="Times New Roman" pitchFamily="18" charset="0"/>
              </a:rPr>
              <a:t> </a:t>
            </a:r>
            <a:endParaRPr lang="en-US" sz="3600" dirty="0">
              <a:cs typeface="Times New Roman" pitchFamily="18" charset="0"/>
            </a:endParaRPr>
          </a:p>
        </p:txBody>
      </p:sp>
    </p:spTree>
    <p:extLst>
      <p:ext uri="{BB962C8B-B14F-4D97-AF65-F5344CB8AC3E}">
        <p14:creationId xmlns:p14="http://schemas.microsoft.com/office/powerpoint/2010/main" val="97156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2018</TotalTime>
  <Words>4214</Words>
  <Application>Microsoft Office PowerPoint</Application>
  <PresentationFormat>On-screen Show (4:3)</PresentationFormat>
  <Paragraphs>655</Paragraphs>
  <Slides>68</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Arial</vt:lpstr>
      <vt:lpstr>Calibri</vt:lpstr>
      <vt:lpstr>Calibri Light</vt:lpstr>
      <vt:lpstr>Century Gothic</vt:lpstr>
      <vt:lpstr>Museo Slab 500</vt:lpstr>
      <vt:lpstr>Times New Roman</vt:lpstr>
      <vt:lpstr>Trebuchet MS</vt:lpstr>
      <vt:lpstr>Wingdings</vt:lpstr>
      <vt:lpstr>Light Blue to Green Theme</vt:lpstr>
      <vt:lpstr>Student End of Year Data Collection Overview (2018-2019)</vt:lpstr>
      <vt:lpstr> </vt:lpstr>
      <vt:lpstr>What is the End of Year Snapshot?</vt:lpstr>
      <vt:lpstr>Purpose of the Student End of Year data collection</vt:lpstr>
      <vt:lpstr>Purpose of Student End of Year</vt:lpstr>
      <vt:lpstr>End of Year Collection Schedule   </vt:lpstr>
      <vt:lpstr>Collection Schedule</vt:lpstr>
      <vt:lpstr>PowerPoint Presentation</vt:lpstr>
      <vt:lpstr>Regular Process Phase  </vt:lpstr>
      <vt:lpstr>Colorado Department of Education Identity Management</vt:lpstr>
      <vt:lpstr>Colorado Department of Education  Identity Management</vt:lpstr>
      <vt:lpstr>Submission Process Student Interchange Preparation </vt:lpstr>
      <vt:lpstr>Submission Process Student Interchange Preparation </vt:lpstr>
      <vt:lpstr>Step by Step documentation</vt:lpstr>
      <vt:lpstr>Data File Upload</vt:lpstr>
      <vt:lpstr>Pipeline Reports: Error Report</vt:lpstr>
      <vt:lpstr>Interchange Cognos Reports</vt:lpstr>
      <vt:lpstr>Common Demographic Errors   </vt:lpstr>
      <vt:lpstr>Who is an English Learner?</vt:lpstr>
      <vt:lpstr>Edits For ELL</vt:lpstr>
      <vt:lpstr>Common School Association Errors   </vt:lpstr>
      <vt:lpstr>Key Terms</vt:lpstr>
      <vt:lpstr>Key Terms</vt:lpstr>
      <vt:lpstr>Postsecondary Program Field</vt:lpstr>
      <vt:lpstr>Creating Exceptions</vt:lpstr>
      <vt:lpstr>Exceptions</vt:lpstr>
      <vt:lpstr>Exceptions</vt:lpstr>
      <vt:lpstr>Creating a Snapshot</vt:lpstr>
      <vt:lpstr>Snapshot Submission Process</vt:lpstr>
      <vt:lpstr>Creating a New Snapshot</vt:lpstr>
      <vt:lpstr>Snapshot Pipeline Reports</vt:lpstr>
      <vt:lpstr>Snapshot Cognos Reports</vt:lpstr>
      <vt:lpstr>Common Errors</vt:lpstr>
      <vt:lpstr>Common Errors - Enter and Exit types   </vt:lpstr>
      <vt:lpstr>Why do we use entry and exit types?</vt:lpstr>
      <vt:lpstr>Why do we use entry and exit types?</vt:lpstr>
      <vt:lpstr>Why do we use entry and exit types?</vt:lpstr>
      <vt:lpstr>Common Errors</vt:lpstr>
      <vt:lpstr>Common issues</vt:lpstr>
      <vt:lpstr>Common Errors</vt:lpstr>
      <vt:lpstr>SE404 One-Day Records</vt:lpstr>
      <vt:lpstr>Submit Your Snapshot</vt:lpstr>
      <vt:lpstr>Submit your Snapshot to CDE</vt:lpstr>
      <vt:lpstr>Submit your Snapshot to CDE</vt:lpstr>
      <vt:lpstr>Cross LEA Validation Phase   </vt:lpstr>
      <vt:lpstr>Cross LEA Process</vt:lpstr>
      <vt:lpstr>Cross LEA Process</vt:lpstr>
      <vt:lpstr>Cross LEA Adjustment File</vt:lpstr>
      <vt:lpstr>Cross LEA Adjustment File</vt:lpstr>
      <vt:lpstr>Cross LEA Process</vt:lpstr>
      <vt:lpstr>Post Cross LEA Validation Phase   </vt:lpstr>
      <vt:lpstr>Post Cross LEA Process</vt:lpstr>
      <vt:lpstr>Record Request/ Confirmation of Enrollment and Attendance Template</vt:lpstr>
      <vt:lpstr>Where can I find more information?</vt:lpstr>
      <vt:lpstr>Reminder About Transfer Students</vt:lpstr>
      <vt:lpstr>Reminders for the  2018-2019 Collection</vt:lpstr>
      <vt:lpstr>ASCENT and P-TECH</vt:lpstr>
      <vt:lpstr>McKinney-Vento</vt:lpstr>
      <vt:lpstr>Rates and Reports  </vt:lpstr>
      <vt:lpstr>End of Year Data Online</vt:lpstr>
      <vt:lpstr>End of Year Data Online</vt:lpstr>
      <vt:lpstr>End of Year Data Online</vt:lpstr>
      <vt:lpstr>Glossary </vt:lpstr>
      <vt:lpstr>Key Terms</vt:lpstr>
      <vt:lpstr>Key Terms</vt:lpstr>
      <vt:lpstr>Thank you  </vt:lpstr>
      <vt:lpstr>PowerPoint Presentation</vt:lpstr>
      <vt:lpstr>PowerPoint Presentation</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Callinan, Amanda</cp:lastModifiedBy>
  <cp:revision>228</cp:revision>
  <cp:lastPrinted>2019-06-10T21:37:07Z</cp:lastPrinted>
  <dcterms:created xsi:type="dcterms:W3CDTF">2018-01-08T21:58:16Z</dcterms:created>
  <dcterms:modified xsi:type="dcterms:W3CDTF">2019-06-10T21:42:28Z</dcterms:modified>
</cp:coreProperties>
</file>