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588" r:id="rId2"/>
    <p:sldId id="650" r:id="rId3"/>
    <p:sldId id="723" r:id="rId4"/>
    <p:sldId id="722" r:id="rId5"/>
    <p:sldId id="653" r:id="rId6"/>
    <p:sldId id="704" r:id="rId7"/>
    <p:sldId id="724" r:id="rId8"/>
    <p:sldId id="730" r:id="rId9"/>
    <p:sldId id="725" r:id="rId10"/>
    <p:sldId id="673" r:id="rId11"/>
    <p:sldId id="726" r:id="rId12"/>
    <p:sldId id="727" r:id="rId13"/>
    <p:sldId id="729" r:id="rId14"/>
    <p:sldId id="732" r:id="rId15"/>
    <p:sldId id="733" r:id="rId16"/>
    <p:sldId id="734" r:id="rId17"/>
    <p:sldId id="735" r:id="rId18"/>
    <p:sldId id="738" r:id="rId19"/>
    <p:sldId id="745" r:id="rId20"/>
    <p:sldId id="737" r:id="rId21"/>
    <p:sldId id="739" r:id="rId22"/>
    <p:sldId id="741" r:id="rId23"/>
    <p:sldId id="740" r:id="rId24"/>
    <p:sldId id="743" r:id="rId25"/>
    <p:sldId id="744" r:id="rId26"/>
    <p:sldId id="668" r:id="rId27"/>
    <p:sldId id="663" r:id="rId28"/>
    <p:sldId id="664" r:id="rId29"/>
    <p:sldId id="746" r:id="rId30"/>
    <p:sldId id="750" r:id="rId31"/>
    <p:sldId id="684" r:id="rId32"/>
    <p:sldId id="748" r:id="rId33"/>
    <p:sldId id="747" r:id="rId34"/>
    <p:sldId id="712" r:id="rId35"/>
    <p:sldId id="608" r:id="rId36"/>
    <p:sldId id="713" r:id="rId37"/>
    <p:sldId id="686" r:id="rId38"/>
    <p:sldId id="749" r:id="rId39"/>
    <p:sldId id="688" r:id="rId40"/>
    <p:sldId id="751" r:id="rId41"/>
    <p:sldId id="752" r:id="rId42"/>
    <p:sldId id="584" r:id="rId4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arson, Alyssa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52D91"/>
    <a:srgbClr val="D6C2D2"/>
    <a:srgbClr val="D969BC"/>
    <a:srgbClr val="6EC4E8"/>
    <a:srgbClr val="B97DB2"/>
    <a:srgbClr val="B90747"/>
    <a:srgbClr val="85477E"/>
    <a:srgbClr val="BA491C"/>
    <a:srgbClr val="468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198" autoAdjust="0"/>
  </p:normalViewPr>
  <p:slideViewPr>
    <p:cSldViewPr snapToGrid="0" showGuides="1">
      <p:cViewPr varScale="1">
        <p:scale>
          <a:sx n="104" d="100"/>
          <a:sy n="104" d="100"/>
        </p:scale>
        <p:origin x="10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35450-7BE8-45EB-8EA4-C1FD12299EE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FEA870-349B-43A6-AAD7-A17583842ABE}">
      <dgm:prSet phldrT="[Text]"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Create/Update Data Files</a:t>
          </a:r>
          <a:endParaRPr lang="en-US" b="1" dirty="0">
            <a:solidFill>
              <a:schemeClr val="tx1"/>
            </a:solidFill>
          </a:endParaRPr>
        </a:p>
      </dgm:t>
    </dgm:pt>
    <dgm:pt modelId="{2BFA5A84-2179-4D26-B1A5-D4931A974DE9}" type="parTrans" cxnId="{828D6936-D334-4BD1-9D89-2C837686C00B}">
      <dgm:prSet/>
      <dgm:spPr/>
      <dgm:t>
        <a:bodyPr/>
        <a:lstStyle/>
        <a:p>
          <a:endParaRPr lang="en-US"/>
        </a:p>
      </dgm:t>
    </dgm:pt>
    <dgm:pt modelId="{69D22DE2-51A7-4B07-8D04-FC3778FDCEE4}" type="sibTrans" cxnId="{828D6936-D334-4BD1-9D89-2C837686C00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427587D-CE7C-4C2D-BF7F-83486B17660F}">
      <dgm:prSet phldrT="[Text]"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Upload files in Data File Upload</a:t>
          </a:r>
          <a:endParaRPr lang="en-US" b="1" dirty="0">
            <a:solidFill>
              <a:schemeClr val="tx1"/>
            </a:solidFill>
          </a:endParaRPr>
        </a:p>
      </dgm:t>
    </dgm:pt>
    <dgm:pt modelId="{87D7FAE8-28B0-4892-893C-959235F12561}" type="parTrans" cxnId="{1933106E-48BA-4B68-88B4-F438823CD2DD}">
      <dgm:prSet/>
      <dgm:spPr/>
      <dgm:t>
        <a:bodyPr/>
        <a:lstStyle/>
        <a:p>
          <a:endParaRPr lang="en-US"/>
        </a:p>
      </dgm:t>
    </dgm:pt>
    <dgm:pt modelId="{922E96A8-AF81-4A61-8C60-63817B9280F8}" type="sibTrans" cxnId="{1933106E-48BA-4B68-88B4-F438823CD2D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9C7EAD3-E90E-484D-91D9-0405026FBA5A}">
      <dgm:prSet phldrT="[Text]"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Check Email</a:t>
          </a:r>
        </a:p>
        <a:p>
          <a:r>
            <a:rPr lang="en-US" b="1" dirty="0" smtClean="0">
              <a:solidFill>
                <a:schemeClr val="tx1"/>
              </a:solidFill>
            </a:rPr>
            <a:t>Review Batch Maintenance</a:t>
          </a:r>
          <a:endParaRPr lang="en-US" b="1" dirty="0">
            <a:solidFill>
              <a:schemeClr val="tx1"/>
            </a:solidFill>
          </a:endParaRPr>
        </a:p>
      </dgm:t>
    </dgm:pt>
    <dgm:pt modelId="{C60D841D-8744-4089-8AB5-07734AD657F7}" type="parTrans" cxnId="{C655710B-C81F-4829-BEE9-0E2504DD72CC}">
      <dgm:prSet/>
      <dgm:spPr/>
      <dgm:t>
        <a:bodyPr/>
        <a:lstStyle/>
        <a:p>
          <a:endParaRPr lang="en-US"/>
        </a:p>
      </dgm:t>
    </dgm:pt>
    <dgm:pt modelId="{6DAC399E-4CF6-41E1-9D9F-1FF2A74B8BBF}" type="sibTrans" cxnId="{C655710B-C81F-4829-BEE9-0E2504DD72C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D82C355A-0CBB-427A-9B3F-3276C89D05C9}">
      <dgm:prSet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Review Error Reports in Cognos Or Pipeline Reports</a:t>
          </a:r>
          <a:endParaRPr lang="en-US" b="1" dirty="0">
            <a:solidFill>
              <a:schemeClr val="tx1"/>
            </a:solidFill>
          </a:endParaRPr>
        </a:p>
      </dgm:t>
    </dgm:pt>
    <dgm:pt modelId="{133FA631-CE2F-4428-99C7-D31F3A4D3B84}" type="parTrans" cxnId="{42BBF680-9E03-4BF7-9D53-09E0B6538F15}">
      <dgm:prSet/>
      <dgm:spPr/>
      <dgm:t>
        <a:bodyPr/>
        <a:lstStyle/>
        <a:p>
          <a:endParaRPr lang="en-US"/>
        </a:p>
      </dgm:t>
    </dgm:pt>
    <dgm:pt modelId="{22E3D24D-8258-44D4-8172-26BCB47B914D}" type="sibTrans" cxnId="{42BBF680-9E03-4BF7-9D53-09E0B6538F1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76381823-0A0E-4B66-9B02-89F7F31C1E3E}">
      <dgm:prSet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Correct Data Files in Source System</a:t>
          </a:r>
          <a:endParaRPr lang="en-US" b="1" dirty="0">
            <a:solidFill>
              <a:schemeClr val="tx1"/>
            </a:solidFill>
          </a:endParaRPr>
        </a:p>
      </dgm:t>
    </dgm:pt>
    <dgm:pt modelId="{6C9FB708-2B72-4053-9241-066E6448DCA1}" type="parTrans" cxnId="{C9FAF22C-9794-4B4C-8038-D30CD0612F24}">
      <dgm:prSet/>
      <dgm:spPr/>
      <dgm:t>
        <a:bodyPr/>
        <a:lstStyle/>
        <a:p>
          <a:endParaRPr lang="en-US"/>
        </a:p>
      </dgm:t>
    </dgm:pt>
    <dgm:pt modelId="{5CE50CAC-DA27-4639-ACE0-9BF60CBBCF92}" type="sibTrans" cxnId="{C9FAF22C-9794-4B4C-8038-D30CD0612F24}">
      <dgm:prSet/>
      <dgm:spPr/>
      <dgm:t>
        <a:bodyPr/>
        <a:lstStyle/>
        <a:p>
          <a:endParaRPr lang="en-US"/>
        </a:p>
      </dgm:t>
    </dgm:pt>
    <dgm:pt modelId="{702D1D68-DF5A-4A74-9EA7-7A8D98AC084B}">
      <dgm:prSet phldrT="[Text]"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Upload files in Format Checker</a:t>
          </a:r>
          <a:endParaRPr lang="en-US" b="1" dirty="0">
            <a:solidFill>
              <a:schemeClr val="tx1"/>
            </a:solidFill>
          </a:endParaRPr>
        </a:p>
      </dgm:t>
    </dgm:pt>
    <dgm:pt modelId="{1B3697FD-0BA3-42EB-875B-184F4808DD7D}" type="parTrans" cxnId="{B9DC3D55-4914-44AB-B906-99B73918D338}">
      <dgm:prSet/>
      <dgm:spPr/>
      <dgm:t>
        <a:bodyPr/>
        <a:lstStyle/>
        <a:p>
          <a:endParaRPr lang="en-US"/>
        </a:p>
      </dgm:t>
    </dgm:pt>
    <dgm:pt modelId="{0A892FA2-E74C-4523-8A55-9E07FEC043F5}" type="sibTrans" cxnId="{B9DC3D55-4914-44AB-B906-99B73918D33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F68F898B-99B1-4DC0-869B-0086926AEF57}" type="pres">
      <dgm:prSet presAssocID="{68635450-7BE8-45EB-8EA4-C1FD12299E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1D115F-5BFC-4FB0-AF5F-4A0F5AB1F7AE}" type="pres">
      <dgm:prSet presAssocID="{1FFEA870-349B-43A6-AAD7-A17583842AB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03AA4-7E71-42A0-A8FC-EA5B8BF84102}" type="pres">
      <dgm:prSet presAssocID="{69D22DE2-51A7-4B07-8D04-FC3778FDCEE4}" presName="sibTrans" presStyleLbl="sibTrans2D1" presStyleIdx="0" presStyleCnt="5" custLinFactNeighborX="8642" custLinFactNeighborY="11003"/>
      <dgm:spPr/>
      <dgm:t>
        <a:bodyPr/>
        <a:lstStyle/>
        <a:p>
          <a:endParaRPr lang="en-US"/>
        </a:p>
      </dgm:t>
    </dgm:pt>
    <dgm:pt modelId="{2DAC7929-F0E9-40EA-B97F-DB97443826E0}" type="pres">
      <dgm:prSet presAssocID="{69D22DE2-51A7-4B07-8D04-FC3778FDCEE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7CF8226-B476-4B80-9EB2-9623636373BC}" type="pres">
      <dgm:prSet presAssocID="{702D1D68-DF5A-4A74-9EA7-7A8D98AC084B}" presName="node" presStyleLbl="node1" presStyleIdx="1" presStyleCnt="6" custLinFactNeighborX="-1457" custLinFactNeighborY="1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5754F-7CF2-4102-A9DA-589D098DC85A}" type="pres">
      <dgm:prSet presAssocID="{0A892FA2-E74C-4523-8A55-9E07FEC043F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636D710-A13D-4DC4-B202-320C18B8497F}" type="pres">
      <dgm:prSet presAssocID="{0A892FA2-E74C-4523-8A55-9E07FEC043F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BE2D3E8-1A1B-433F-9481-1194DD23023A}" type="pres">
      <dgm:prSet presAssocID="{8427587D-CE7C-4C2D-BF7F-83486B17660F}" presName="node" presStyleLbl="node1" presStyleIdx="2" presStyleCnt="6" custLinFactNeighborX="-1457" custLinFactNeighborY="1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3DBF7-9724-4AFB-A41C-AFC7588AD9E8}" type="pres">
      <dgm:prSet presAssocID="{922E96A8-AF81-4A61-8C60-63817B9280F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FB26292-BB01-4D13-80A0-DD2699AFFDDE}" type="pres">
      <dgm:prSet presAssocID="{922E96A8-AF81-4A61-8C60-63817B9280F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BAF1FF5-3558-4DA0-BD61-E09E17F54DD7}" type="pres">
      <dgm:prSet presAssocID="{89C7EAD3-E90E-484D-91D9-0405026FBA5A}" presName="node" presStyleLbl="node1" presStyleIdx="3" presStyleCnt="6" custLinFactNeighborX="-1122" custLinFactNeighborY="-12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CCD06-BC59-491B-91DB-495DA1DB0465}" type="pres">
      <dgm:prSet presAssocID="{6DAC399E-4CF6-41E1-9D9F-1FF2A74B8BB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7B3F665-EB31-4841-8525-C530049F6DB1}" type="pres">
      <dgm:prSet presAssocID="{6DAC399E-4CF6-41E1-9D9F-1FF2A74B8BB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149379C-96A8-4935-820E-5D8EFAD92B1A}" type="pres">
      <dgm:prSet presAssocID="{D82C355A-0CBB-427A-9B3F-3276C89D05C9}" presName="node" presStyleLbl="node1" presStyleIdx="4" presStyleCnt="6" custLinFactNeighborX="-800" custLinFactNeighborY="-12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54141-F69A-43B7-B59D-C447D65EBC05}" type="pres">
      <dgm:prSet presAssocID="{22E3D24D-8258-44D4-8172-26BCB47B914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B780073-D4A1-4A5C-AE77-8C77B6F8676D}" type="pres">
      <dgm:prSet presAssocID="{22E3D24D-8258-44D4-8172-26BCB47B914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050DC38-CDD3-4059-B425-4ECA51E4FEFF}" type="pres">
      <dgm:prSet presAssocID="{76381823-0A0E-4B66-9B02-89F7F31C1E3E}" presName="node" presStyleLbl="node1" presStyleIdx="5" presStyleCnt="6" custLinFactNeighborX="-696" custLinFactNeighborY="-12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190DBF-7BC7-4E7C-BCFA-DE3C2C0AAFDC}" type="presOf" srcId="{8427587D-CE7C-4C2D-BF7F-83486B17660F}" destId="{2BE2D3E8-1A1B-433F-9481-1194DD23023A}" srcOrd="0" destOrd="0" presId="urn:microsoft.com/office/officeart/2005/8/layout/process5"/>
    <dgm:cxn modelId="{1F36A3BD-4FC4-4C49-BF5E-68E12122B12E}" type="presOf" srcId="{69D22DE2-51A7-4B07-8D04-FC3778FDCEE4}" destId="{2DAC7929-F0E9-40EA-B97F-DB97443826E0}" srcOrd="1" destOrd="0" presId="urn:microsoft.com/office/officeart/2005/8/layout/process5"/>
    <dgm:cxn modelId="{C655710B-C81F-4829-BEE9-0E2504DD72CC}" srcId="{68635450-7BE8-45EB-8EA4-C1FD12299EE0}" destId="{89C7EAD3-E90E-484D-91D9-0405026FBA5A}" srcOrd="3" destOrd="0" parTransId="{C60D841D-8744-4089-8AB5-07734AD657F7}" sibTransId="{6DAC399E-4CF6-41E1-9D9F-1FF2A74B8BBF}"/>
    <dgm:cxn modelId="{3EFFC707-CCE8-4FA4-9ADB-459E07ED6573}" type="presOf" srcId="{6DAC399E-4CF6-41E1-9D9F-1FF2A74B8BBF}" destId="{B7B3F665-EB31-4841-8525-C530049F6DB1}" srcOrd="1" destOrd="0" presId="urn:microsoft.com/office/officeart/2005/8/layout/process5"/>
    <dgm:cxn modelId="{8558253D-14D1-45B6-AA94-D8B0DBC23939}" type="presOf" srcId="{922E96A8-AF81-4A61-8C60-63817B9280F8}" destId="{1FB26292-BB01-4D13-80A0-DD2699AFFDDE}" srcOrd="1" destOrd="0" presId="urn:microsoft.com/office/officeart/2005/8/layout/process5"/>
    <dgm:cxn modelId="{016A9640-2699-49D7-88DF-D11F77849F4C}" type="presOf" srcId="{69D22DE2-51A7-4B07-8D04-FC3778FDCEE4}" destId="{4E303AA4-7E71-42A0-A8FC-EA5B8BF84102}" srcOrd="0" destOrd="0" presId="urn:microsoft.com/office/officeart/2005/8/layout/process5"/>
    <dgm:cxn modelId="{B9DC3D55-4914-44AB-B906-99B73918D338}" srcId="{68635450-7BE8-45EB-8EA4-C1FD12299EE0}" destId="{702D1D68-DF5A-4A74-9EA7-7A8D98AC084B}" srcOrd="1" destOrd="0" parTransId="{1B3697FD-0BA3-42EB-875B-184F4808DD7D}" sibTransId="{0A892FA2-E74C-4523-8A55-9E07FEC043F5}"/>
    <dgm:cxn modelId="{19FA43F6-F144-4390-821E-C32677464DBE}" type="presOf" srcId="{922E96A8-AF81-4A61-8C60-63817B9280F8}" destId="{DD63DBF7-9724-4AFB-A41C-AFC7588AD9E8}" srcOrd="0" destOrd="0" presId="urn:microsoft.com/office/officeart/2005/8/layout/process5"/>
    <dgm:cxn modelId="{61A5241B-118F-492B-825F-AADA3E2DD6B6}" type="presOf" srcId="{68635450-7BE8-45EB-8EA4-C1FD12299EE0}" destId="{F68F898B-99B1-4DC0-869B-0086926AEF57}" srcOrd="0" destOrd="0" presId="urn:microsoft.com/office/officeart/2005/8/layout/process5"/>
    <dgm:cxn modelId="{AB6FBC98-CCDF-41BB-B14B-D65CA482BCF5}" type="presOf" srcId="{0A892FA2-E74C-4523-8A55-9E07FEC043F5}" destId="{8636D710-A13D-4DC4-B202-320C18B8497F}" srcOrd="1" destOrd="0" presId="urn:microsoft.com/office/officeart/2005/8/layout/process5"/>
    <dgm:cxn modelId="{828D6936-D334-4BD1-9D89-2C837686C00B}" srcId="{68635450-7BE8-45EB-8EA4-C1FD12299EE0}" destId="{1FFEA870-349B-43A6-AAD7-A17583842ABE}" srcOrd="0" destOrd="0" parTransId="{2BFA5A84-2179-4D26-B1A5-D4931A974DE9}" sibTransId="{69D22DE2-51A7-4B07-8D04-FC3778FDCEE4}"/>
    <dgm:cxn modelId="{8B96EEE8-C6A4-4B73-B163-7851CFA74FAF}" type="presOf" srcId="{6DAC399E-4CF6-41E1-9D9F-1FF2A74B8BBF}" destId="{F34CCD06-BC59-491B-91DB-495DA1DB0465}" srcOrd="0" destOrd="0" presId="urn:microsoft.com/office/officeart/2005/8/layout/process5"/>
    <dgm:cxn modelId="{BD1306DB-7594-47A0-A280-9A11E7E95A45}" type="presOf" srcId="{0A892FA2-E74C-4523-8A55-9E07FEC043F5}" destId="{D565754F-7CF2-4102-A9DA-589D098DC85A}" srcOrd="0" destOrd="0" presId="urn:microsoft.com/office/officeart/2005/8/layout/process5"/>
    <dgm:cxn modelId="{513C175E-2F24-4FCF-B8F9-DA1526C85924}" type="presOf" srcId="{89C7EAD3-E90E-484D-91D9-0405026FBA5A}" destId="{ABAF1FF5-3558-4DA0-BD61-E09E17F54DD7}" srcOrd="0" destOrd="0" presId="urn:microsoft.com/office/officeart/2005/8/layout/process5"/>
    <dgm:cxn modelId="{C9FAF22C-9794-4B4C-8038-D30CD0612F24}" srcId="{68635450-7BE8-45EB-8EA4-C1FD12299EE0}" destId="{76381823-0A0E-4B66-9B02-89F7F31C1E3E}" srcOrd="5" destOrd="0" parTransId="{6C9FB708-2B72-4053-9241-066E6448DCA1}" sibTransId="{5CE50CAC-DA27-4639-ACE0-9BF60CBBCF92}"/>
    <dgm:cxn modelId="{A0BD2ACE-0E36-41CF-BB3E-696581717832}" type="presOf" srcId="{22E3D24D-8258-44D4-8172-26BCB47B914D}" destId="{D0E54141-F69A-43B7-B59D-C447D65EBC05}" srcOrd="0" destOrd="0" presId="urn:microsoft.com/office/officeart/2005/8/layout/process5"/>
    <dgm:cxn modelId="{42BBF680-9E03-4BF7-9D53-09E0B6538F15}" srcId="{68635450-7BE8-45EB-8EA4-C1FD12299EE0}" destId="{D82C355A-0CBB-427A-9B3F-3276C89D05C9}" srcOrd="4" destOrd="0" parTransId="{133FA631-CE2F-4428-99C7-D31F3A4D3B84}" sibTransId="{22E3D24D-8258-44D4-8172-26BCB47B914D}"/>
    <dgm:cxn modelId="{D46929B7-E22A-407C-B4B8-467A3B92D17F}" type="presOf" srcId="{D82C355A-0CBB-427A-9B3F-3276C89D05C9}" destId="{B149379C-96A8-4935-820E-5D8EFAD92B1A}" srcOrd="0" destOrd="0" presId="urn:microsoft.com/office/officeart/2005/8/layout/process5"/>
    <dgm:cxn modelId="{F4A82CC4-00EB-4679-A3A0-6F24BD68C942}" type="presOf" srcId="{1FFEA870-349B-43A6-AAD7-A17583842ABE}" destId="{BA1D115F-5BFC-4FB0-AF5F-4A0F5AB1F7AE}" srcOrd="0" destOrd="0" presId="urn:microsoft.com/office/officeart/2005/8/layout/process5"/>
    <dgm:cxn modelId="{AF70F86A-5BBA-48BE-A751-4B924866ED75}" type="presOf" srcId="{22E3D24D-8258-44D4-8172-26BCB47B914D}" destId="{CB780073-D4A1-4A5C-AE77-8C77B6F8676D}" srcOrd="1" destOrd="0" presId="urn:microsoft.com/office/officeart/2005/8/layout/process5"/>
    <dgm:cxn modelId="{EE666C1D-4D1F-42FF-9547-4EF1D1A47B67}" type="presOf" srcId="{702D1D68-DF5A-4A74-9EA7-7A8D98AC084B}" destId="{77CF8226-B476-4B80-9EB2-9623636373BC}" srcOrd="0" destOrd="0" presId="urn:microsoft.com/office/officeart/2005/8/layout/process5"/>
    <dgm:cxn modelId="{1933106E-48BA-4B68-88B4-F438823CD2DD}" srcId="{68635450-7BE8-45EB-8EA4-C1FD12299EE0}" destId="{8427587D-CE7C-4C2D-BF7F-83486B17660F}" srcOrd="2" destOrd="0" parTransId="{87D7FAE8-28B0-4892-893C-959235F12561}" sibTransId="{922E96A8-AF81-4A61-8C60-63817B9280F8}"/>
    <dgm:cxn modelId="{33D5AF77-2CD6-46DE-ADC2-6476CAD0BDD1}" type="presOf" srcId="{76381823-0A0E-4B66-9B02-89F7F31C1E3E}" destId="{C050DC38-CDD3-4059-B425-4ECA51E4FEFF}" srcOrd="0" destOrd="0" presId="urn:microsoft.com/office/officeart/2005/8/layout/process5"/>
    <dgm:cxn modelId="{6B92EEDC-E2DC-4840-A070-0FA4152D8F3A}" type="presParOf" srcId="{F68F898B-99B1-4DC0-869B-0086926AEF57}" destId="{BA1D115F-5BFC-4FB0-AF5F-4A0F5AB1F7AE}" srcOrd="0" destOrd="0" presId="urn:microsoft.com/office/officeart/2005/8/layout/process5"/>
    <dgm:cxn modelId="{02A22DB1-DB8F-430C-9D4B-AE678646E7DF}" type="presParOf" srcId="{F68F898B-99B1-4DC0-869B-0086926AEF57}" destId="{4E303AA4-7E71-42A0-A8FC-EA5B8BF84102}" srcOrd="1" destOrd="0" presId="urn:microsoft.com/office/officeart/2005/8/layout/process5"/>
    <dgm:cxn modelId="{F57B3A13-75F3-4250-AAB3-EDFFB23D7075}" type="presParOf" srcId="{4E303AA4-7E71-42A0-A8FC-EA5B8BF84102}" destId="{2DAC7929-F0E9-40EA-B97F-DB97443826E0}" srcOrd="0" destOrd="0" presId="urn:microsoft.com/office/officeart/2005/8/layout/process5"/>
    <dgm:cxn modelId="{E3C33C20-8839-489A-9AAA-7CC08554595B}" type="presParOf" srcId="{F68F898B-99B1-4DC0-869B-0086926AEF57}" destId="{77CF8226-B476-4B80-9EB2-9623636373BC}" srcOrd="2" destOrd="0" presId="urn:microsoft.com/office/officeart/2005/8/layout/process5"/>
    <dgm:cxn modelId="{2E490F96-587E-4062-B3E5-D74514CE1AA3}" type="presParOf" srcId="{F68F898B-99B1-4DC0-869B-0086926AEF57}" destId="{D565754F-7CF2-4102-A9DA-589D098DC85A}" srcOrd="3" destOrd="0" presId="urn:microsoft.com/office/officeart/2005/8/layout/process5"/>
    <dgm:cxn modelId="{4221A5A5-8A57-4835-8E74-C0CD84737377}" type="presParOf" srcId="{D565754F-7CF2-4102-A9DA-589D098DC85A}" destId="{8636D710-A13D-4DC4-B202-320C18B8497F}" srcOrd="0" destOrd="0" presId="urn:microsoft.com/office/officeart/2005/8/layout/process5"/>
    <dgm:cxn modelId="{40AFB7C1-8CF3-48D2-9669-D885AE48BDF4}" type="presParOf" srcId="{F68F898B-99B1-4DC0-869B-0086926AEF57}" destId="{2BE2D3E8-1A1B-433F-9481-1194DD23023A}" srcOrd="4" destOrd="0" presId="urn:microsoft.com/office/officeart/2005/8/layout/process5"/>
    <dgm:cxn modelId="{4FBCA9AE-CDA1-487B-B69E-977E41D6AC67}" type="presParOf" srcId="{F68F898B-99B1-4DC0-869B-0086926AEF57}" destId="{DD63DBF7-9724-4AFB-A41C-AFC7588AD9E8}" srcOrd="5" destOrd="0" presId="urn:microsoft.com/office/officeart/2005/8/layout/process5"/>
    <dgm:cxn modelId="{106AD54A-FF93-404E-970F-818DF016478D}" type="presParOf" srcId="{DD63DBF7-9724-4AFB-A41C-AFC7588AD9E8}" destId="{1FB26292-BB01-4D13-80A0-DD2699AFFDDE}" srcOrd="0" destOrd="0" presId="urn:microsoft.com/office/officeart/2005/8/layout/process5"/>
    <dgm:cxn modelId="{CF72B648-A9BF-4D57-8DDC-E262579DD3DB}" type="presParOf" srcId="{F68F898B-99B1-4DC0-869B-0086926AEF57}" destId="{ABAF1FF5-3558-4DA0-BD61-E09E17F54DD7}" srcOrd="6" destOrd="0" presId="urn:microsoft.com/office/officeart/2005/8/layout/process5"/>
    <dgm:cxn modelId="{4D47DE4F-32DA-4A9F-BAB4-A73CFD1EFDB6}" type="presParOf" srcId="{F68F898B-99B1-4DC0-869B-0086926AEF57}" destId="{F34CCD06-BC59-491B-91DB-495DA1DB0465}" srcOrd="7" destOrd="0" presId="urn:microsoft.com/office/officeart/2005/8/layout/process5"/>
    <dgm:cxn modelId="{32822D43-B24D-44F6-812C-93E28352015B}" type="presParOf" srcId="{F34CCD06-BC59-491B-91DB-495DA1DB0465}" destId="{B7B3F665-EB31-4841-8525-C530049F6DB1}" srcOrd="0" destOrd="0" presId="urn:microsoft.com/office/officeart/2005/8/layout/process5"/>
    <dgm:cxn modelId="{28035172-2988-4F06-8568-6E52F2CBB8EA}" type="presParOf" srcId="{F68F898B-99B1-4DC0-869B-0086926AEF57}" destId="{B149379C-96A8-4935-820E-5D8EFAD92B1A}" srcOrd="8" destOrd="0" presId="urn:microsoft.com/office/officeart/2005/8/layout/process5"/>
    <dgm:cxn modelId="{B7D51A7E-97F9-4CCF-AFA1-8DDF4516C8BE}" type="presParOf" srcId="{F68F898B-99B1-4DC0-869B-0086926AEF57}" destId="{D0E54141-F69A-43B7-B59D-C447D65EBC05}" srcOrd="9" destOrd="0" presId="urn:microsoft.com/office/officeart/2005/8/layout/process5"/>
    <dgm:cxn modelId="{F8259FFB-DD66-4DDE-82B4-1863BC0B27DB}" type="presParOf" srcId="{D0E54141-F69A-43B7-B59D-C447D65EBC05}" destId="{CB780073-D4A1-4A5C-AE77-8C77B6F8676D}" srcOrd="0" destOrd="0" presId="urn:microsoft.com/office/officeart/2005/8/layout/process5"/>
    <dgm:cxn modelId="{76302663-1A28-4625-B322-9E346C068CC3}" type="presParOf" srcId="{F68F898B-99B1-4DC0-869B-0086926AEF57}" destId="{C050DC38-CDD3-4059-B425-4ECA51E4FEF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10601-0856-4D42-8E8F-6E40547713F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B6BCE-20BC-4276-ADCC-C3316740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91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68FDDF-4F05-43AA-A352-D3BC014618CA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6AB643-1C83-46B1-A4FF-8E4A58FA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6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6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7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5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21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00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40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51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15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6CB3C28-2903-4BB6-977E-677766CE887E}" type="datetime1">
              <a:rPr lang="en-US" smtClean="0"/>
              <a:pPr>
                <a:defRPr/>
              </a:pPr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2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5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7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7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0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81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76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7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43056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60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1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159" y="1719072"/>
            <a:ext cx="4038600" cy="4407408"/>
          </a:xfrm>
        </p:spPr>
        <p:txBody>
          <a:bodyPr/>
          <a:lstStyle>
            <a:lvl1pPr>
              <a:defRPr sz="2400" spc="0">
                <a:latin typeface="Gill Sans MT" pitchFamily="34" charset="0"/>
              </a:defRPr>
            </a:lvl1pPr>
            <a:lvl2pPr>
              <a:defRPr sz="2200" spc="0">
                <a:latin typeface="Gill Sans MT" pitchFamily="34" charset="0"/>
              </a:defRPr>
            </a:lvl2pPr>
            <a:lvl3pPr>
              <a:defRPr sz="2000" spc="0">
                <a:latin typeface="Gill Sans MT" pitchFamily="34" charset="0"/>
              </a:defRPr>
            </a:lvl3pPr>
            <a:lvl4pPr>
              <a:defRPr sz="1800" spc="0">
                <a:latin typeface="Gill Sans MT" pitchFamily="34" charset="0"/>
              </a:defRPr>
            </a:lvl4pPr>
            <a:lvl5pPr>
              <a:defRPr sz="1600" spc="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660" y="1719072"/>
            <a:ext cx="4038600" cy="4407408"/>
          </a:xfrm>
        </p:spPr>
        <p:txBody>
          <a:bodyPr/>
          <a:lstStyle>
            <a:lvl1pPr>
              <a:defRPr sz="2400" b="1" i="0" spc="0">
                <a:latin typeface="Gill Sans MT" pitchFamily="34" charset="0"/>
              </a:defRPr>
            </a:lvl1pPr>
            <a:lvl2pPr>
              <a:defRPr sz="2200" b="0" i="0" spc="0">
                <a:latin typeface="Gill Sans MT" pitchFamily="34" charset="0"/>
              </a:defRPr>
            </a:lvl2pPr>
            <a:lvl3pPr>
              <a:defRPr sz="2000" b="0" i="0" spc="0">
                <a:latin typeface="Gill Sans MT" pitchFamily="34" charset="0"/>
              </a:defRPr>
            </a:lvl3pPr>
            <a:lvl4pPr>
              <a:defRPr sz="1800" b="0" i="0" spc="0">
                <a:latin typeface="Gill Sans MT" pitchFamily="34" charset="0"/>
              </a:defRPr>
            </a:lvl4pPr>
            <a:lvl5pPr>
              <a:defRPr sz="1600" b="0" i="0" spc="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884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Divid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3412607"/>
            <a:ext cx="8341851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404040"/>
                </a:solidFill>
                <a:latin typeface="Gill Sans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0999" y="1740195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rgbClr val="FFFFFF"/>
                </a:solidFill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o_cde_shield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2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611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5" name="Picture 4" descr="co_cde_shield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29" y="6078532"/>
            <a:ext cx="1161161" cy="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69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" y="2669749"/>
            <a:ext cx="2700533" cy="36819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08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843"/>
            <a:ext cx="6108204" cy="3965456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07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4838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63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6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37600"/>
            <a:ext cx="2057400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37600"/>
            <a:ext cx="3086100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37600"/>
            <a:ext cx="1620774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22824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aseline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 smtClean="0"/>
              <a:t>Transition slide. Insert image or graphic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0999" y="4191023"/>
            <a:ext cx="8341851" cy="1167558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rgbClr val="4545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80999" y="2441770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5995124"/>
            <a:ext cx="8341851" cy="407987"/>
          </a:xfrm>
        </p:spPr>
        <p:txBody>
          <a:bodyPr/>
          <a:lstStyle>
            <a:lvl1pPr marL="45720" indent="0" algn="ctr">
              <a:buFontTx/>
              <a:buNone/>
              <a:defRPr sz="1600" b="0" spc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Month Day Year</a:t>
            </a:r>
            <a:endParaRPr lang="en-US" dirty="0"/>
          </a:p>
        </p:txBody>
      </p:sp>
      <p:pic>
        <p:nvPicPr>
          <p:cNvPr id="13" name="Picture 12" descr="co_cde__dept_rgb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4383" r="28033" b="44574"/>
          <a:stretch/>
        </p:blipFill>
        <p:spPr>
          <a:xfrm>
            <a:off x="1657019" y="1007895"/>
            <a:ext cx="5825528" cy="12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8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00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37600"/>
            <a:ext cx="2057400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37600"/>
            <a:ext cx="3086100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37600"/>
            <a:ext cx="1620774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4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4" r:id="rId5"/>
    <p:sldLayoutId id="2147483671" r:id="rId6"/>
    <p:sldLayoutId id="2147483670" r:id="rId7"/>
    <p:sldLayoutId id="2147483669" r:id="rId8"/>
    <p:sldLayoutId id="2147483674" r:id="rId9"/>
    <p:sldLayoutId id="2147483676" r:id="rId10"/>
    <p:sldLayoutId id="2147483678" r:id="rId11"/>
    <p:sldLayoutId id="2147483679" r:id="rId12"/>
    <p:sldLayoutId id="214748368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Museo Slab 5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datapipeline/inter_interchang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datapipeline/snap_snapsho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org_orgcod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e.state.co.us/datapipeline/2016-17administrativeunitanddistrictcodes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2017-2018specialeducationdecembercounttimeline" TargetMode="External"/><Relationship Id="rId2" Type="http://schemas.openxmlformats.org/officeDocument/2006/relationships/hyperlink" Target="http://www.cde.state.co.us/datapipeline/inter_sped-ie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e.state.co.us/datapipeline/2017-2018specialeducationparticipationfilelayoutanddefinitions" TargetMode="External"/><Relationship Id="rId4" Type="http://schemas.openxmlformats.org/officeDocument/2006/relationships/hyperlink" Target="http://www.cde.state.co.us/datapipeline/2017-2018specialeducationchildfilelayoutanddefinit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datapipeline/inter_sped-ie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einfotech.adobeconnect.com/data_servic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bolger_o@cde.state.co.us" TargetMode="External"/><Relationship Id="rId5" Type="http://schemas.openxmlformats.org/officeDocument/2006/relationships/hyperlink" Target="mailto:heitman_l@cde.state.co.us" TargetMode="External"/><Relationship Id="rId4" Type="http://schemas.openxmlformats.org/officeDocument/2006/relationships/hyperlink" Target="mailto:gleason_k@cde.state.co.u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datapipeline/howtoloadthespecialeducationiepfil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deapps.cde.state.co.us/faqs.html#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deapps.cde.state.co.us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deapps.cde.state.co.us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heitman_l@cde.state.co.us" TargetMode="External"/><Relationship Id="rId2" Type="http://schemas.openxmlformats.org/officeDocument/2006/relationships/hyperlink" Target="mailto:gleason_k@cde.state.co.u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bolger_o@cde.state.co.u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deinfotech.adobeconnect.com/cde-data-pipeline/" TargetMode="External"/><Relationship Id="rId2" Type="http://schemas.openxmlformats.org/officeDocument/2006/relationships/hyperlink" Target="http://www.cde.state.co.us/datapipeline/train_schedul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datapipeline/resourc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3767959"/>
            <a:ext cx="7886700" cy="261844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2017-2018</a:t>
            </a:r>
          </a:p>
          <a:p>
            <a:r>
              <a:rPr lang="en-US" b="1" dirty="0" smtClean="0"/>
              <a:t>Special Education IEP Introduction</a:t>
            </a:r>
          </a:p>
          <a:p>
            <a:endParaRPr lang="en-US" b="1" dirty="0" smtClean="0"/>
          </a:p>
          <a:p>
            <a:r>
              <a:rPr lang="en-US" sz="1600" dirty="0" smtClean="0"/>
              <a:t>Kristi A. Gleason</a:t>
            </a:r>
            <a:endParaRPr lang="en-US" sz="1600" dirty="0"/>
          </a:p>
          <a:p>
            <a:r>
              <a:rPr lang="en-US" sz="1600" dirty="0" smtClean="0"/>
              <a:t>Gleason_k@cde.state.co.us</a:t>
            </a:r>
            <a:endParaRPr lang="en-US" sz="1600" dirty="0"/>
          </a:p>
          <a:p>
            <a:r>
              <a:rPr lang="en-US" sz="1600" dirty="0"/>
              <a:t>(303) </a:t>
            </a:r>
            <a:r>
              <a:rPr lang="en-US" sz="1600" dirty="0" smtClean="0"/>
              <a:t>866-4620</a:t>
            </a:r>
            <a:endParaRPr lang="en-US" sz="1600" dirty="0"/>
          </a:p>
          <a:p>
            <a:r>
              <a:rPr lang="en-US" sz="1600" dirty="0" smtClean="0"/>
              <a:t>October 11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2017</a:t>
            </a:r>
            <a:endParaRPr lang="en-US" sz="1600" dirty="0"/>
          </a:p>
          <a:p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321683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434788"/>
              </p:ext>
            </p:extLst>
          </p:nvPr>
        </p:nvGraphicFramePr>
        <p:xfrm>
          <a:off x="433552" y="985345"/>
          <a:ext cx="8354848" cy="502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360"/>
                <a:gridCol w="6341488"/>
              </a:tblGrid>
              <a:tr h="45598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Term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68F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68FB0"/>
                    </a:solidFill>
                  </a:tcPr>
                </a:tc>
              </a:tr>
              <a:tr h="562171">
                <a:tc>
                  <a:txBody>
                    <a:bodyPr/>
                    <a:lstStyle/>
                    <a:p>
                      <a:r>
                        <a:rPr lang="en-US" sz="1300" b="0" dirty="0" err="1" smtClean="0">
                          <a:solidFill>
                            <a:schemeClr val="tx1"/>
                          </a:solidFill>
                        </a:rPr>
                        <a:t>Cognos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A type of report in which the user can view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applicable reports that are formatted in a user friendly environment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217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Data Pipeline</a:t>
                      </a:r>
                      <a:endParaRPr lang="en-US" sz="13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 streamlined approach to efficiently move required education information</a:t>
                      </a:r>
                      <a:r>
                        <a:rPr lang="en-US" sz="1300" baseline="0" dirty="0" smtClean="0"/>
                        <a:t> from school districts to the CDE </a:t>
                      </a:r>
                      <a:endParaRPr lang="en-US" sz="13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840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ESSU Data Management System</a:t>
                      </a:r>
                      <a:endParaRPr lang="en-US" sz="13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Statewide</a:t>
                      </a:r>
                      <a:r>
                        <a:rPr lang="en-US" sz="1300" baseline="0" dirty="0" smtClean="0"/>
                        <a:t> system for students receiving Special Education and other services</a:t>
                      </a:r>
                      <a:endParaRPr lang="en-US" sz="13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6217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Interchange</a:t>
                      </a:r>
                      <a:endParaRPr lang="en-US" sz="13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The method</a:t>
                      </a:r>
                      <a:r>
                        <a:rPr lang="en-US" sz="1300" baseline="0" dirty="0" smtClean="0"/>
                        <a:t> of providing data to CDE in which  LEA’s may choose from multiple file formats to submit data transactions throughout the year.  </a:t>
                      </a:r>
                      <a:endParaRPr lang="en-US" sz="13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598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LAM</a:t>
                      </a:r>
                      <a:endParaRPr lang="en-US" sz="13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Local Access</a:t>
                      </a:r>
                      <a:r>
                        <a:rPr lang="en-US" sz="1300" baseline="0" dirty="0" smtClean="0"/>
                        <a:t> Manager responsible for assigning the appropriate access to CDE applications</a:t>
                      </a:r>
                      <a:endParaRPr lang="en-US" sz="13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5598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LEA</a:t>
                      </a:r>
                      <a:endParaRPr lang="en-US" sz="13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Local Education Agencies</a:t>
                      </a:r>
                      <a:endParaRPr lang="en-US" sz="13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2171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IdM</a:t>
                      </a:r>
                      <a:endParaRPr lang="en-US" sz="13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Identity</a:t>
                      </a:r>
                      <a:r>
                        <a:rPr lang="en-US" sz="1300" baseline="0" dirty="0" smtClean="0"/>
                        <a:t> Management.  A single sign on system, allowing the user to navigate between the applications without entering user ID information a second time. </a:t>
                      </a:r>
                      <a:endParaRPr lang="en-US" sz="13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5109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Snapshot</a:t>
                      </a:r>
                      <a:endParaRPr lang="en-US" sz="13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 date in time when data is pulled from the appropriate interchanges, validated by additional business rules, and approval given that signifies</a:t>
                      </a:r>
                      <a:r>
                        <a:rPr lang="en-US" sz="1300" baseline="0" dirty="0" smtClean="0"/>
                        <a:t> it was accurately reported for a specific point in time by an LEA</a:t>
                      </a:r>
                      <a:endParaRPr lang="en-US" sz="13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Glossary of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0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2425" y="2257425"/>
            <a:ext cx="3782949" cy="590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5" y="1059525"/>
            <a:ext cx="7886700" cy="50370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www.cde.state.co.us/datapipeline/inter_interchanges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Discipline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Special Education IEP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Staff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Standard Course Codes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Student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Teacher/Student Data Link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Title 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5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024" y="1030950"/>
            <a:ext cx="7886700" cy="50370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www.cde.state.co.us/datapipeline/snap_snapshots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End of Year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Human Resources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Special Education December Count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Special Education Discipline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Special Education End of Year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Student October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Teacher Student Data Link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6366" y="5470793"/>
            <a:ext cx="1265622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IEP Intro Q3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6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069050"/>
            <a:ext cx="7886700" cy="5037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www.cde.state.co.us/datapipeline/org_orgcodes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Requested Codes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7181" t="26812" r="5559" b="35788"/>
          <a:stretch/>
        </p:blipFill>
        <p:spPr>
          <a:xfrm>
            <a:off x="166991" y="1763625"/>
            <a:ext cx="8200418" cy="3647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525" y="5506748"/>
            <a:ext cx="8334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Welcome 2 New Administrative Units: Durango &amp; Colorado River BOCES</a:t>
            </a:r>
          </a:p>
          <a:p>
            <a:r>
              <a:rPr lang="en-US" sz="1600" dirty="0" smtClean="0"/>
              <a:t>Go to this link to find </a:t>
            </a:r>
            <a:r>
              <a:rPr lang="en-US" sz="1600" dirty="0"/>
              <a:t>out more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www.cde.state.co.us/datapipeline/2016-17administrativeunitanddistrictcodes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207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1002375"/>
            <a:ext cx="7886700" cy="5037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www.cde.state.co.us/datapipeline/inter_sped-iep</a:t>
            </a:r>
            <a:endParaRPr lang="en-US" sz="2000" dirty="0" smtClean="0"/>
          </a:p>
          <a:p>
            <a:r>
              <a:rPr lang="en-US" dirty="0" smtClean="0"/>
              <a:t>Overview</a:t>
            </a:r>
          </a:p>
          <a:p>
            <a:r>
              <a:rPr lang="en-US" dirty="0" smtClean="0"/>
              <a:t>Deadlines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www.cde.state.co.us/datapipeline/2017-2018specialeducationdecembercounttimeline</a:t>
            </a:r>
            <a:r>
              <a:rPr lang="en-US" sz="1400" dirty="0" smtClean="0"/>
              <a:t> </a:t>
            </a:r>
          </a:p>
          <a:p>
            <a:r>
              <a:rPr lang="en-US" dirty="0" smtClean="0"/>
              <a:t>File Layout and </a:t>
            </a:r>
            <a:r>
              <a:rPr lang="en-US" dirty="0" smtClean="0"/>
              <a:t>Definitions</a:t>
            </a:r>
          </a:p>
          <a:p>
            <a:pPr lvl="1"/>
            <a:r>
              <a:rPr lang="en-US" dirty="0"/>
              <a:t>Child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www.cde.state.co.us/datapipeline/2017-2018specialeducationchildfilelayoutanddefinitions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Participation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www.cde.state.co.us/datapipeline/2017-2018specialeducationparticipationfilelayoutanddefinitions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Business Rules</a:t>
            </a:r>
          </a:p>
          <a:p>
            <a:r>
              <a:rPr lang="en-US" dirty="0" smtClean="0"/>
              <a:t>File Formatting</a:t>
            </a:r>
          </a:p>
          <a:p>
            <a:r>
              <a:rPr lang="en-US" dirty="0" smtClean="0"/>
              <a:t>Templates</a:t>
            </a:r>
          </a:p>
          <a:p>
            <a:r>
              <a:rPr lang="en-US" dirty="0" smtClean="0"/>
              <a:t>Trainings</a:t>
            </a:r>
          </a:p>
          <a:p>
            <a:r>
              <a:rPr lang="en-US" dirty="0" smtClean="0"/>
              <a:t>Additional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IEP Interchange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0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7330" y="1207007"/>
            <a:ext cx="3791607" cy="2718608"/>
          </a:xfrm>
          <a:solidFill>
            <a:srgbClr val="6EC4E8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 smtClean="0"/>
              <a:t>Child File</a:t>
            </a:r>
          </a:p>
          <a:p>
            <a:r>
              <a:rPr lang="en-US" sz="1600" dirty="0" smtClean="0"/>
              <a:t>Demographic information</a:t>
            </a:r>
          </a:p>
          <a:p>
            <a:r>
              <a:rPr lang="en-US" sz="1600" dirty="0" smtClean="0"/>
              <a:t>1 record per student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776952" y="1228572"/>
            <a:ext cx="4106917" cy="2704925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 smtClean="0"/>
              <a:t>Participation File </a:t>
            </a:r>
          </a:p>
          <a:p>
            <a:r>
              <a:rPr lang="en-US" sz="1600" dirty="0" smtClean="0"/>
              <a:t>Special Education </a:t>
            </a:r>
            <a:r>
              <a:rPr lang="en-US" sz="1600" dirty="0"/>
              <a:t>s</a:t>
            </a:r>
            <a:r>
              <a:rPr lang="en-US" sz="1600" dirty="0" smtClean="0"/>
              <a:t>ervices information</a:t>
            </a:r>
          </a:p>
          <a:p>
            <a:r>
              <a:rPr lang="en-US" sz="1600" dirty="0" smtClean="0"/>
              <a:t>1 record per student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IEP Interchange – 2 Files</a:t>
            </a:r>
            <a:endParaRPr lang="en-US" dirty="0"/>
          </a:p>
        </p:txBody>
      </p:sp>
      <p:pic>
        <p:nvPicPr>
          <p:cNvPr id="1026" name="Picture 2" descr="C:\Users\Heitman_L\AppData\Local\Microsoft\Windows\Temporary Internet Files\Content.IE5\Z4WKUL07\childr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16" y="2355998"/>
            <a:ext cx="2227480" cy="13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itman_L\AppData\Local\Microsoft\Windows\Temporary Internet Files\Content.IE5\TFPDHF5P\1069991-Clipart-Female-Teacher-And-A-Line-Of-Diverse-Stick-Students-Royalty-Free-Vector-Illustr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47" y="2355998"/>
            <a:ext cx="2455479" cy="144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682" y="5046980"/>
            <a:ext cx="8166539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Student data is used to meet federal reporting requirements, calculate Indicators 5,6,9, 10 Significant Disproportionality, generate sample lists for Indicator 8 Parent Surveys and record review, and determine ECEA funding        for Students with Disabilities.</a:t>
            </a:r>
            <a:endParaRPr lang="en-US" dirty="0"/>
          </a:p>
        </p:txBody>
      </p:sp>
      <p:pic>
        <p:nvPicPr>
          <p:cNvPr id="11" name="Picture 5" descr="C:\Users\Heitman_L\AppData\Local\Microsoft\Windows\Temporary Internet Files\Content.IE5\G531FJ0Q\money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78" y="4992043"/>
            <a:ext cx="457397" cy="4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2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" y="1040475"/>
            <a:ext cx="7886700" cy="50370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Purpose </a:t>
            </a:r>
          </a:p>
          <a:p>
            <a:pPr marL="0" indent="0">
              <a:buNone/>
            </a:pPr>
            <a:r>
              <a:rPr lang="en-US" b="1" dirty="0" smtClean="0"/>
              <a:t>Dependencies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SASID &amp; LASID MUST MATCH between the Child &amp; Participation files.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Record Expectation</a:t>
            </a:r>
          </a:p>
          <a:p>
            <a:pPr marL="0" indent="0">
              <a:buNone/>
            </a:pPr>
            <a:r>
              <a:rPr lang="en-US" b="1" dirty="0" smtClean="0"/>
              <a:t>Use Summary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/>
              <a:t>Special Education December Count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/>
              <a:t>Special Education Discipline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/>
              <a:t>Special Education End of Year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Layout and Definition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6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Shot of the Child File Layout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2024" y="1045083"/>
            <a:ext cx="4341876" cy="5056992"/>
          </a:xfr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File Layout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516" t="12350" r="6596"/>
          <a:stretch/>
        </p:blipFill>
        <p:spPr>
          <a:xfrm>
            <a:off x="192024" y="1449420"/>
            <a:ext cx="4141851" cy="48145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640199" y="1045083"/>
            <a:ext cx="4341876" cy="5056992"/>
          </a:xfr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Definitions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Every Field Name included in the File Layout will have a corresponding “Definition”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also include any changes in the document at the bottom of it.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9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Excel</a:t>
            </a:r>
            <a:r>
              <a:rPr lang="en-US" sz="1600" dirty="0"/>
              <a:t>, CSV, or Text </a:t>
            </a:r>
            <a:r>
              <a:rPr lang="en-US" sz="1600" dirty="0" smtClean="0"/>
              <a:t>formats are accepted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Simple Excel template for Child and Participation Files posted online </a:t>
            </a:r>
            <a:r>
              <a:rPr lang="en-US" sz="1600" dirty="0">
                <a:hlinkClick r:id="rId2"/>
              </a:rPr>
              <a:t>http://www.cde.state.co.us/datapipeline/inter_sped-iep</a:t>
            </a:r>
            <a:r>
              <a:rPr lang="en-US" sz="1600" dirty="0"/>
              <a:t> under Templates </a:t>
            </a:r>
            <a:r>
              <a:rPr lang="en-US" sz="1600" dirty="0" smtClean="0"/>
              <a:t>(however, it </a:t>
            </a:r>
            <a:r>
              <a:rPr lang="en-US" sz="1600" dirty="0"/>
              <a:t>is not necessary to use a template if your file already extracts in one of the accepted </a:t>
            </a:r>
            <a:r>
              <a:rPr lang="en-US" sz="1600" dirty="0" smtClean="0"/>
              <a:t>formats)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No spaces in file name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N</a:t>
            </a:r>
            <a:r>
              <a:rPr lang="en-US" sz="1600" dirty="0" smtClean="0"/>
              <a:t>o blank fields 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Be sure the file is not open when uploading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Be </a:t>
            </a:r>
            <a:r>
              <a:rPr lang="en-US" sz="1600" dirty="0" smtClean="0"/>
              <a:t>sure you haven’t lost all your leading zeros on a CSV file or it won’t upload (steps for saving them posted online)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1 </a:t>
            </a:r>
            <a:r>
              <a:rPr lang="en-US" sz="1600" dirty="0"/>
              <a:t>record per student and should reflect the student’s latest Sped status within the reporting </a:t>
            </a:r>
            <a:r>
              <a:rPr lang="en-US" sz="1600" dirty="0" smtClean="0"/>
              <a:t>year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Be sure your SASIDs and LASIDs match between the record on Child and on Participation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on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2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IEP Record (in excel)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7A2F4E-5D54-B04B-91BD-7E78EE1FE9FD}" type="slidenum">
              <a:rPr lang="en-US" smtClean="0"/>
              <a:pPr/>
              <a:t>19</a:t>
            </a:fld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32034" y="1714635"/>
          <a:ext cx="6554804" cy="173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526"/>
                <a:gridCol w="1312095"/>
                <a:gridCol w="1424984"/>
                <a:gridCol w="1388415"/>
                <a:gridCol w="1466784"/>
              </a:tblGrid>
              <a:tr h="1365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AU/SOP Code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SASID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LASID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effectLst/>
                          <a:latin typeface="Arial"/>
                        </a:rPr>
                        <a:t>First Name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 smtClean="0">
                          <a:effectLst/>
                          <a:latin typeface="Arial"/>
                        </a:rPr>
                        <a:t>Middle Name</a:t>
                      </a:r>
                      <a:endParaRPr lang="en-US" sz="1200" b="1" i="0" u="sng" strike="noStrike" dirty="0">
                        <a:effectLst/>
                        <a:latin typeface="Arial"/>
                      </a:endParaRPr>
                    </a:p>
                  </a:txBody>
                  <a:tcPr marL="0" marR="0" marT="0" marB="0" vert="vert27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234567899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1111111111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Spongebob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Snicklefritz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49141" y="1212782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15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CHILD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349141" y="3695032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15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893092"/>
              </p:ext>
            </p:extLst>
          </p:nvPr>
        </p:nvGraphicFramePr>
        <p:xfrm>
          <a:off x="1232034" y="4339924"/>
          <a:ext cx="6554804" cy="187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402"/>
                <a:gridCol w="1260909"/>
                <a:gridCol w="1472666"/>
                <a:gridCol w="1405288"/>
                <a:gridCol w="1424539"/>
              </a:tblGrid>
              <a:tr h="15002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AU/SOP Code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SASID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LASID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effectLst/>
                          <a:latin typeface="Arial"/>
                        </a:rPr>
                        <a:t>First Name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effectLst/>
                          <a:latin typeface="Arial"/>
                        </a:rPr>
                        <a:t>Last Name</a:t>
                      </a:r>
                    </a:p>
                  </a:txBody>
                  <a:tcPr marL="0" marR="0" marT="0" marB="0" vert="vert27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254367899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0000000000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Spongebob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Snicklefritz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21216" y="144070"/>
            <a:ext cx="1265622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IEP Intro Q4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xfrm>
            <a:off x="192024" y="983325"/>
            <a:ext cx="7886700" cy="5037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47688" lvl="1" indent="-257175" eaLnBrk="1" hangingPunct="1">
              <a:spcBef>
                <a:spcPts val="0"/>
              </a:spcBef>
              <a:buNone/>
              <a:defRPr/>
            </a:pPr>
            <a:r>
              <a:rPr lang="en-US" sz="1800" dirty="0" smtClean="0"/>
              <a:t>Welcome to the Special Education IEP Introduction Training!</a:t>
            </a:r>
          </a:p>
          <a:p>
            <a:pPr marL="547688" lvl="1" indent="-257175" eaLnBrk="1" hangingPunct="1">
              <a:spcBef>
                <a:spcPts val="0"/>
              </a:spcBef>
              <a:buNone/>
              <a:defRPr/>
            </a:pPr>
            <a:endParaRPr lang="en-US" sz="1800" dirty="0"/>
          </a:p>
          <a:p>
            <a:pPr marL="547688" lvl="1" indent="-257175" eaLnBrk="1" hangingPunct="1">
              <a:spcBef>
                <a:spcPts val="0"/>
              </a:spcBef>
              <a:buNone/>
              <a:defRPr/>
            </a:pPr>
            <a:endParaRPr lang="en-US" sz="1800" dirty="0" smtClean="0"/>
          </a:p>
          <a:p>
            <a:pPr marL="547688" lvl="1" indent="-257175" eaLnBrk="1" hangingPunct="1">
              <a:spcBef>
                <a:spcPts val="0"/>
              </a:spcBef>
              <a:buNone/>
              <a:defRPr/>
            </a:pPr>
            <a:endParaRPr lang="en-US" sz="1800" dirty="0" smtClean="0"/>
          </a:p>
          <a:p>
            <a:pPr marL="547688" lvl="1" indent="-257175" eaLnBrk="1" hangingPunct="1">
              <a:spcBef>
                <a:spcPts val="0"/>
              </a:spcBef>
              <a:buNone/>
              <a:defRPr/>
            </a:pPr>
            <a:endParaRPr lang="en-US" sz="1800" dirty="0" smtClean="0"/>
          </a:p>
          <a:p>
            <a:pPr marL="547688" lvl="1" indent="-182563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URL </a:t>
            </a:r>
            <a:r>
              <a:rPr lang="en-US" sz="1800" u="sng" dirty="0">
                <a:hlinkClick r:id="rId3"/>
              </a:rPr>
              <a:t>https://cdeinfotech.adobeconnect.com/data_services</a:t>
            </a:r>
            <a:r>
              <a:rPr lang="en-US" sz="1800" u="sng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</a:p>
          <a:p>
            <a:pPr marL="547688" lvl="1" indent="-182563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800" dirty="0"/>
              <a:t>Dial in number </a:t>
            </a:r>
            <a:r>
              <a:rPr lang="en-US" sz="1800" dirty="0" smtClean="0"/>
              <a:t>is 1-855-397-4421</a:t>
            </a:r>
            <a:endParaRPr lang="en-US" sz="1800" dirty="0"/>
          </a:p>
          <a:p>
            <a:pPr marL="365125" lvl="1" indent="0" eaLnBrk="1" hangingPunct="1">
              <a:spcBef>
                <a:spcPts val="0"/>
              </a:spcBef>
              <a:buNone/>
              <a:defRPr/>
            </a:pPr>
            <a:r>
              <a:rPr lang="en-US" sz="1800" b="1" dirty="0" smtClean="0"/>
              <a:t>	</a:t>
            </a:r>
          </a:p>
          <a:p>
            <a:pPr marL="574675" lvl="1" indent="-209550" eaLnBrk="1" hangingPunct="1">
              <a:spcBef>
                <a:spcPts val="0"/>
              </a:spcBef>
              <a:tabLst>
                <a:tab pos="574675" algn="l"/>
              </a:tabLst>
              <a:defRPr/>
            </a:pPr>
            <a:endParaRPr lang="en-US" sz="1800" b="1" dirty="0" smtClean="0"/>
          </a:p>
          <a:p>
            <a:pPr marL="365125" lvl="1" indent="0" eaLnBrk="1" hangingPunct="1">
              <a:spcBef>
                <a:spcPts val="0"/>
              </a:spcBef>
              <a:buNone/>
              <a:tabLst>
                <a:tab pos="574675" algn="l"/>
              </a:tabLst>
              <a:defRPr/>
            </a:pPr>
            <a:endParaRPr lang="en-US" dirty="0" smtClean="0"/>
          </a:p>
          <a:p>
            <a:pPr marL="365125" lvl="1" indent="0" eaLnBrk="1" hangingPunct="1">
              <a:spcBef>
                <a:spcPts val="0"/>
              </a:spcBef>
              <a:buNone/>
              <a:defRPr/>
            </a:pPr>
            <a:endParaRPr lang="en-US" dirty="0" smtClean="0"/>
          </a:p>
          <a:p>
            <a:pPr marL="547688" lvl="1" indent="-182563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latin typeface="Palatino Linotype" pitchFamily="18" charset="0"/>
              </a:rPr>
              <a:t>Special Education IEP</a:t>
            </a:r>
            <a:endParaRPr lang="en-US" dirty="0">
              <a:latin typeface="Palatino Linotype" pitchFamily="18" charset="0"/>
            </a:endParaRPr>
          </a:p>
        </p:txBody>
      </p:sp>
      <p:sp useBgFill="1">
        <p:nvSpPr>
          <p:cNvPr id="7" name="Content Placeholder 1"/>
          <p:cNvSpPr txBox="1">
            <a:spLocks/>
          </p:cNvSpPr>
          <p:nvPr/>
        </p:nvSpPr>
        <p:spPr bwMode="auto">
          <a:xfrm>
            <a:off x="3105150" y="4193251"/>
            <a:ext cx="5372100" cy="1559850"/>
          </a:xfrm>
          <a:prstGeom prst="rect">
            <a:avLst/>
          </a:prstGeom>
          <a:ln>
            <a:solidFill>
              <a:srgbClr val="B52D91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800" u="sng" dirty="0" smtClean="0">
                <a:solidFill>
                  <a:srgbClr val="0070C0"/>
                </a:solidFill>
              </a:rPr>
              <a:t>Special Education IEP contact information</a:t>
            </a:r>
          </a:p>
          <a:p>
            <a:pPr marL="44450" indent="0">
              <a:buNone/>
            </a:pPr>
            <a:r>
              <a:rPr lang="en-US" altLang="en-US" sz="1600" dirty="0">
                <a:solidFill>
                  <a:srgbClr val="6EC4E8"/>
                </a:solidFill>
              </a:rPr>
              <a:t>Kristi Gleason </a:t>
            </a:r>
            <a:r>
              <a:rPr lang="en-US" altLang="en-US" sz="1600" dirty="0"/>
              <a:t>– </a:t>
            </a:r>
            <a:r>
              <a:rPr lang="en-US" altLang="en-US" sz="1600" dirty="0">
                <a:hlinkClick r:id="rId4"/>
              </a:rPr>
              <a:t>gleason_k@cde.state.co.us</a:t>
            </a:r>
            <a:r>
              <a:rPr lang="en-US" altLang="en-US" sz="1600" dirty="0"/>
              <a:t>  </a:t>
            </a:r>
            <a:r>
              <a:rPr lang="en-US" altLang="en-US" sz="1600" b="1" dirty="0"/>
              <a:t>303-866-4620</a:t>
            </a:r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6EC4E8"/>
                </a:solidFill>
              </a:rPr>
              <a:t>Lindsey Heitman </a:t>
            </a:r>
            <a:r>
              <a:rPr lang="en-US" altLang="en-US" sz="1600" dirty="0" smtClean="0"/>
              <a:t>– </a:t>
            </a:r>
            <a:r>
              <a:rPr lang="en-US" altLang="en-US" sz="1600" u="sng" dirty="0" smtClean="0">
                <a:hlinkClick r:id="rId5"/>
              </a:rPr>
              <a:t>heitman_l@cde.state.co.us</a:t>
            </a:r>
            <a:r>
              <a:rPr lang="en-US" altLang="en-US" sz="1600" dirty="0" smtClean="0"/>
              <a:t>  </a:t>
            </a:r>
            <a:r>
              <a:rPr lang="en-US" altLang="en-US" sz="1600" b="1" dirty="0" smtClean="0"/>
              <a:t>303-866-5759 </a:t>
            </a:r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6EC4E8"/>
                </a:solidFill>
              </a:rPr>
              <a:t>Orla Bolger </a:t>
            </a:r>
            <a:r>
              <a:rPr lang="en-US" altLang="en-US" sz="1600" dirty="0" smtClean="0"/>
              <a:t>– </a:t>
            </a:r>
            <a:r>
              <a:rPr lang="en-US" altLang="en-US" sz="1600" dirty="0" smtClean="0">
                <a:hlinkClick r:id="rId6"/>
              </a:rPr>
              <a:t>bolger_o@cde.state.co.us</a:t>
            </a:r>
            <a:r>
              <a:rPr lang="en-US" altLang="en-US" sz="1600" dirty="0" smtClean="0"/>
              <a:t>  </a:t>
            </a:r>
            <a:r>
              <a:rPr lang="en-US" altLang="en-US" sz="1600" b="1" dirty="0" smtClean="0"/>
              <a:t>303-866-6896</a:t>
            </a:r>
          </a:p>
          <a:p>
            <a:pPr marL="44450" indent="0">
              <a:buFont typeface="Arial" panose="020B0604020202020204" pitchFamily="34" charset="0"/>
              <a:buNone/>
            </a:pPr>
            <a:r>
              <a:rPr lang="en-US" altLang="en-US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1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5275" y="1050000"/>
            <a:ext cx="7886700" cy="5037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Under Additional Resources on the IEP Page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to load the Special Education IEP Files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www.cde.state.co.us/datapipeline/howtoloadthespecialeducationiepfiles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Data Collection Guide for Enrich Users</a:t>
            </a:r>
          </a:p>
          <a:p>
            <a:pPr marL="0" indent="0">
              <a:buNone/>
            </a:pPr>
            <a:r>
              <a:rPr lang="en-US" dirty="0" smtClean="0"/>
              <a:t>Save CSV Leading Zeros</a:t>
            </a:r>
          </a:p>
          <a:p>
            <a:pPr marL="0" indent="0">
              <a:buNone/>
            </a:pPr>
            <a:r>
              <a:rPr lang="en-US" dirty="0" smtClean="0"/>
              <a:t>Grade to Age Table</a:t>
            </a:r>
          </a:p>
          <a:p>
            <a:pPr marL="0" indent="0">
              <a:buNone/>
            </a:pPr>
            <a:r>
              <a:rPr lang="en-US" dirty="0" smtClean="0"/>
              <a:t>Pupil’s Attendance Information Code Flow Chart</a:t>
            </a:r>
          </a:p>
          <a:p>
            <a:pPr marL="0" indent="0">
              <a:buNone/>
            </a:pPr>
            <a:r>
              <a:rPr lang="en-US" dirty="0" smtClean="0"/>
              <a:t>Pupil’s Attendance Information Codes</a:t>
            </a:r>
          </a:p>
          <a:p>
            <a:pPr marL="0" indent="0">
              <a:buNone/>
            </a:pPr>
            <a:r>
              <a:rPr lang="en-US" dirty="0" smtClean="0"/>
              <a:t>December Count Educational Environment Guidance</a:t>
            </a:r>
          </a:p>
          <a:p>
            <a:pPr marL="0" indent="0">
              <a:buNone/>
            </a:pPr>
            <a:r>
              <a:rPr lang="en-US" dirty="0" smtClean="0"/>
              <a:t>Allowable Approved Facility Schools and Other Agency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 Documents You May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76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5275" y="1050000"/>
            <a:ext cx="8515350" cy="5037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Under Special Education December Count Page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Process Manual</a:t>
            </a:r>
          </a:p>
          <a:p>
            <a:pPr marL="0" indent="0">
              <a:buNone/>
            </a:pPr>
            <a:r>
              <a:rPr lang="en-US" dirty="0" smtClean="0"/>
              <a:t>Student Data Content Guide</a:t>
            </a:r>
          </a:p>
          <a:p>
            <a:pPr marL="0" indent="0">
              <a:buNone/>
            </a:pPr>
            <a:r>
              <a:rPr lang="en-US" dirty="0" smtClean="0"/>
              <a:t>Student Code Table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 Documents You May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41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1097625"/>
            <a:ext cx="7886700" cy="5037025"/>
          </a:xfrm>
        </p:spPr>
        <p:txBody>
          <a:bodyPr/>
          <a:lstStyle/>
          <a:p>
            <a:r>
              <a:rPr lang="en-US" dirty="0" smtClean="0"/>
              <a:t>Create a folder to save your files into</a:t>
            </a:r>
          </a:p>
          <a:p>
            <a:r>
              <a:rPr lang="en-US" dirty="0" smtClean="0"/>
              <a:t>We recommend a simple versioning process to keep track of the files uploaded.</a:t>
            </a:r>
          </a:p>
          <a:p>
            <a:r>
              <a:rPr lang="en-US" dirty="0" smtClean="0"/>
              <a:t>We suggest you “Create a Rule” for handling the Data Pipeline System Generated Emails as you will need to refer to them throughout the Data Pipeline Process.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 few tips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9666" y="4258870"/>
            <a:ext cx="1265622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IEP Intro Q5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07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DATA PIPELINE SYSTEM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6212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  - Access Privileges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825" y="992188"/>
            <a:ext cx="7886700" cy="413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80" indent="0">
              <a:spcBef>
                <a:spcPts val="479"/>
              </a:spcBef>
              <a:buClrTx/>
              <a:buNone/>
            </a:pPr>
            <a:r>
              <a:rPr lang="en-US" sz="2400" dirty="0" smtClean="0">
                <a:solidFill>
                  <a:srgbClr val="1F4669"/>
                </a:solidFill>
              </a:rPr>
              <a:t>In order to Access the Data Pipeline System, you </a:t>
            </a:r>
            <a:r>
              <a:rPr lang="en-US" sz="2400" dirty="0" smtClean="0">
                <a:solidFill>
                  <a:srgbClr val="1F4669"/>
                </a:solidFill>
              </a:rPr>
              <a:t>must first </a:t>
            </a:r>
            <a:r>
              <a:rPr lang="en-US" sz="2400" dirty="0" smtClean="0">
                <a:solidFill>
                  <a:srgbClr val="1F4669"/>
                </a:solidFill>
              </a:rPr>
              <a:t>be given a role in Access Management or Identity Management (IdM) </a:t>
            </a:r>
          </a:p>
          <a:p>
            <a:pPr marL="44280" indent="0">
              <a:spcBef>
                <a:spcPts val="479"/>
              </a:spcBef>
              <a:buClrTx/>
              <a:buNone/>
            </a:pPr>
            <a:endParaRPr lang="en-US" dirty="0">
              <a:solidFill>
                <a:srgbClr val="1F4669"/>
              </a:solidFill>
            </a:endParaRPr>
          </a:p>
          <a:p>
            <a:pPr marL="44280" indent="0">
              <a:spcBef>
                <a:spcPts val="479"/>
              </a:spcBef>
              <a:buClrTx/>
              <a:buNone/>
            </a:pPr>
            <a:r>
              <a:rPr lang="en-US" sz="2400" dirty="0" smtClean="0">
                <a:solidFill>
                  <a:srgbClr val="1F4669"/>
                </a:solidFill>
              </a:rPr>
              <a:t>Superintendents create a user or a group of users known as the Local Access Manager (LAM) group. </a:t>
            </a:r>
          </a:p>
          <a:p>
            <a:pPr marL="44280" indent="0">
              <a:spcBef>
                <a:spcPts val="479"/>
              </a:spcBef>
              <a:buClrTx/>
              <a:buNone/>
            </a:pPr>
            <a:endParaRPr lang="en-US" dirty="0">
              <a:solidFill>
                <a:srgbClr val="1F4669"/>
              </a:solidFill>
            </a:endParaRPr>
          </a:p>
          <a:p>
            <a:pPr marL="44280" indent="0">
              <a:spcBef>
                <a:spcPts val="479"/>
              </a:spcBef>
              <a:buClrTx/>
              <a:buNone/>
            </a:pPr>
            <a:r>
              <a:rPr lang="en-US" sz="2400" dirty="0" smtClean="0">
                <a:solidFill>
                  <a:srgbClr val="1F4669"/>
                </a:solidFill>
              </a:rPr>
              <a:t>The Admin Unit LAM is responsible for approving and administering access to CDE systems</a:t>
            </a:r>
          </a:p>
          <a:p>
            <a:pPr marL="44280" indent="0">
              <a:spcBef>
                <a:spcPts val="479"/>
              </a:spcBef>
              <a:buClrTx/>
              <a:buNone/>
            </a:pPr>
            <a:endParaRPr lang="en-US" dirty="0">
              <a:solidFill>
                <a:srgbClr val="1F4669"/>
              </a:solidFill>
            </a:endParaRPr>
          </a:p>
          <a:p>
            <a:pPr marL="44280" indent="0">
              <a:spcBef>
                <a:spcPts val="479"/>
              </a:spcBef>
              <a:buClrTx/>
              <a:buNone/>
            </a:pPr>
            <a:endParaRPr lang="en-US" sz="2400" dirty="0">
              <a:solidFill>
                <a:srgbClr val="1F4669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9"/>
          <a:stretch/>
        </p:blipFill>
        <p:spPr>
          <a:xfrm>
            <a:off x="6578973" y="4202113"/>
            <a:ext cx="112400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3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Single-Sign On and the SPE Role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2024" y="1069050"/>
            <a:ext cx="7886700" cy="5037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Special Education IEP Interchange has ONLY 1 Role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PIPELINE-#####-SPE~LEAUSER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##### = 5 Digit Administrative Unit Code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You’ll Create a Single-Sign On User Account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User Name = Email</a:t>
            </a:r>
          </a:p>
          <a:p>
            <a:pPr marL="0" indent="0">
              <a:buNone/>
            </a:pPr>
            <a:r>
              <a:rPr lang="en-US" dirty="0" smtClean="0"/>
              <a:t>Password = see this link for more information on passwords, LAMs, roles and groups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cdeapps.cde.state.co.us/faqs.html#7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8517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"/>
            <a:ext cx="7886700" cy="60769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cdeapps.cde.state.co.us/index.html</a:t>
            </a:r>
            <a:r>
              <a:rPr lang="en-US" sz="2000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717" y="638504"/>
            <a:ext cx="1567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B52D91"/>
                </a:solidFill>
              </a:rPr>
              <a:t>*single sign-on used for all CDE applications listed here</a:t>
            </a:r>
            <a:endParaRPr lang="en-US" sz="1600" dirty="0">
              <a:solidFill>
                <a:srgbClr val="B52D9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9" t="13175" r="27612" b="12191"/>
          <a:stretch/>
        </p:blipFill>
        <p:spPr bwMode="auto">
          <a:xfrm>
            <a:off x="1788417" y="323194"/>
            <a:ext cx="5775158" cy="568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/>
          <p:cNvSpPr/>
          <p:nvPr/>
        </p:nvSpPr>
        <p:spPr>
          <a:xfrm rot="10800000">
            <a:off x="1134756" y="5484125"/>
            <a:ext cx="653662" cy="228600"/>
          </a:xfrm>
          <a:prstGeom prst="leftArrow">
            <a:avLst/>
          </a:prstGeom>
          <a:solidFill>
            <a:srgbClr val="B97D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1476" y="5257799"/>
            <a:ext cx="5328746" cy="738664"/>
          </a:xfrm>
          <a:prstGeom prst="rect">
            <a:avLst/>
          </a:prstGeom>
          <a:solidFill>
            <a:srgbClr val="D6C2D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*LAMS: Click </a:t>
            </a:r>
            <a:r>
              <a:rPr lang="en-US" sz="1400" u="sng" dirty="0" smtClean="0"/>
              <a:t>Access Management</a:t>
            </a:r>
            <a:r>
              <a:rPr lang="en-US" sz="1400" dirty="0" smtClean="0"/>
              <a:t> to add or modify </a:t>
            </a:r>
            <a:r>
              <a:rPr lang="en-US" sz="1400" dirty="0" err="1" smtClean="0"/>
              <a:t>IdM</a:t>
            </a:r>
            <a:r>
              <a:rPr lang="en-US" sz="1400" dirty="0" smtClean="0"/>
              <a:t> accounts </a:t>
            </a:r>
          </a:p>
          <a:p>
            <a:r>
              <a:rPr lang="en-US" sz="1400" dirty="0" smtClean="0"/>
              <a:t>*Special Education Directors click </a:t>
            </a:r>
            <a:r>
              <a:rPr lang="en-US" sz="1400" u="sng" dirty="0" smtClean="0"/>
              <a:t>Executive Director Registration</a:t>
            </a:r>
            <a:r>
              <a:rPr lang="en-US" sz="1400" dirty="0" smtClean="0"/>
              <a:t> to register as AU User Manager in </a:t>
            </a:r>
            <a:r>
              <a:rPr lang="en-US" sz="1400" dirty="0" err="1" smtClean="0"/>
              <a:t>IdM</a:t>
            </a:r>
            <a:r>
              <a:rPr lang="en-US" sz="1400" dirty="0" smtClean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7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475" y="1040475"/>
            <a:ext cx="7886700" cy="5037025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cdeapps.cde.state.co.us/index.html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Data Pipeline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364" t="10981" r="20763" b="2637"/>
          <a:stretch/>
        </p:blipFill>
        <p:spPr>
          <a:xfrm>
            <a:off x="2771775" y="1543050"/>
            <a:ext cx="4076700" cy="470535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10800000">
            <a:off x="2040255" y="4107750"/>
            <a:ext cx="73152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552" y="2033752"/>
            <a:ext cx="2338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*single sign-on login used for all CDE applications listed here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920" t="7264" r="19362" b="42071"/>
          <a:stretch/>
        </p:blipFill>
        <p:spPr>
          <a:xfrm>
            <a:off x="192024" y="1069984"/>
            <a:ext cx="7402749" cy="49416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Sign 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1377" y="3127484"/>
            <a:ext cx="5604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</a:t>
            </a:r>
            <a:r>
              <a:rPr lang="en-US" sz="1400" b="1" dirty="0" smtClean="0">
                <a:solidFill>
                  <a:srgbClr val="FF0000"/>
                </a:solidFill>
              </a:rPr>
              <a:t>Username is the email address associated with your </a:t>
            </a:r>
            <a:r>
              <a:rPr lang="en-US" sz="1400" b="1" dirty="0" err="1" smtClean="0">
                <a:solidFill>
                  <a:srgbClr val="FF0000"/>
                </a:solidFill>
              </a:rPr>
              <a:t>IdM</a:t>
            </a:r>
            <a:r>
              <a:rPr lang="en-US" sz="1400" b="1" dirty="0" smtClean="0">
                <a:solidFill>
                  <a:srgbClr val="FF0000"/>
                </a:solidFill>
              </a:rPr>
              <a:t> account</a:t>
            </a:r>
          </a:p>
          <a:p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52322" y="3404483"/>
            <a:ext cx="558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Password specified by you 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21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78575"/>
            <a:ext cx="7886700" cy="50370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File Upload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Batch Maintenance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Format Checker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Data File Upload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Validation Report</a:t>
            </a:r>
          </a:p>
          <a:p>
            <a:r>
              <a:rPr lang="en-US" b="1" dirty="0" smtClean="0"/>
              <a:t>Special Education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Status Dashboard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Snapshot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File Extract Download</a:t>
            </a:r>
          </a:p>
          <a:p>
            <a:r>
              <a:rPr lang="en-US" b="1" dirty="0" smtClean="0"/>
              <a:t>Pipeline Reports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Error Report</a:t>
            </a:r>
          </a:p>
          <a:p>
            <a:r>
              <a:rPr lang="en-US" b="1" dirty="0" smtClean="0"/>
              <a:t>Cognos Reports </a:t>
            </a:r>
            <a:r>
              <a:rPr lang="en-US" i="1" dirty="0" smtClean="0"/>
              <a:t>(A type of report in which the user can view applicable reports that are formatted in a user friendly environment)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Special Education IEP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Pipeline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5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877219"/>
            <a:ext cx="4762500" cy="34194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Webinar Housekeeping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81625" y="2017295"/>
            <a:ext cx="3305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to Mute Your Phones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You can put them in Chat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Raise Your Hand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We’ll Open the Phones Periodically to Answer Any Questions You May 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24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DATA PIPELINE PROCESSES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19475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825" y="916650"/>
            <a:ext cx="7886700" cy="50370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Once the file is created, you have the option to run it through the </a:t>
            </a:r>
            <a:r>
              <a:rPr lang="en-US" sz="1400" i="1" dirty="0" smtClean="0">
                <a:solidFill>
                  <a:srgbClr val="101E8E"/>
                </a:solidFill>
              </a:rPr>
              <a:t>Format Checker</a:t>
            </a:r>
            <a:r>
              <a:rPr lang="en-US" sz="1400" dirty="0" smtClean="0"/>
              <a:t> to ensure all the bytes are correct.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The system checks the first row of data only.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All fields PASS = Ready to upload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Step: Format Checker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0800000">
            <a:off x="1121948" y="2732807"/>
            <a:ext cx="73152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4345" r="48404" b="48155"/>
          <a:stretch/>
        </p:blipFill>
        <p:spPr>
          <a:xfrm>
            <a:off x="1977958" y="2130358"/>
            <a:ext cx="629055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451" r="2610" b="5927"/>
          <a:stretch/>
        </p:blipFill>
        <p:spPr>
          <a:xfrm>
            <a:off x="851526" y="1276350"/>
            <a:ext cx="7711128" cy="46634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Passed Format Checker but did it really?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0800000">
            <a:off x="3636548" y="3809132"/>
            <a:ext cx="73152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15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825" y="916650"/>
            <a:ext cx="7886700" cy="50370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Click on </a:t>
            </a:r>
            <a:r>
              <a:rPr lang="en-US" sz="1400" i="1" dirty="0">
                <a:solidFill>
                  <a:srgbClr val="0070C0"/>
                </a:solidFill>
              </a:rPr>
              <a:t>File Upload/</a:t>
            </a:r>
            <a:r>
              <a:rPr lang="en-US" sz="1400" i="1" dirty="0">
                <a:solidFill>
                  <a:srgbClr val="101E8E"/>
                </a:solidFill>
              </a:rPr>
              <a:t>Data File Upload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Choose File Type and School Year. Organization should populate with your AU.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Click on </a:t>
            </a:r>
            <a:r>
              <a:rPr lang="en-US" sz="1400" dirty="0">
                <a:solidFill>
                  <a:srgbClr val="0070C0"/>
                </a:solidFill>
              </a:rPr>
              <a:t>Browse</a:t>
            </a:r>
            <a:r>
              <a:rPr lang="en-US" sz="1400" dirty="0"/>
              <a:t> to locate File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Choose </a:t>
            </a:r>
            <a:r>
              <a:rPr lang="en-US" sz="1400" i="1" dirty="0">
                <a:solidFill>
                  <a:srgbClr val="101E8E"/>
                </a:solidFill>
              </a:rPr>
              <a:t>Replace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Hit</a:t>
            </a:r>
            <a:r>
              <a:rPr lang="en-US" sz="1400" i="1" dirty="0">
                <a:solidFill>
                  <a:srgbClr val="101E8E"/>
                </a:solidFill>
              </a:rPr>
              <a:t> </a:t>
            </a:r>
            <a:r>
              <a:rPr lang="en-US" sz="1400" i="1" dirty="0">
                <a:solidFill>
                  <a:srgbClr val="00B050"/>
                </a:solidFill>
              </a:rPr>
              <a:t>Submit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Note message in green below.  A </a:t>
            </a:r>
            <a:r>
              <a:rPr lang="en-US" sz="1400" i="1" dirty="0">
                <a:solidFill>
                  <a:srgbClr val="101E8E"/>
                </a:solidFill>
              </a:rPr>
              <a:t>Batch ID </a:t>
            </a:r>
            <a:r>
              <a:rPr lang="en-US" sz="1400" dirty="0"/>
              <a:t>will be created. </a:t>
            </a:r>
            <a:endParaRPr lang="en-US" sz="1400" i="1" dirty="0">
              <a:solidFill>
                <a:srgbClr val="101E8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Data File Upload</a:t>
            </a:r>
          </a:p>
        </p:txBody>
      </p:sp>
      <p:sp>
        <p:nvSpPr>
          <p:cNvPr id="5" name="Left Arrow 4"/>
          <p:cNvSpPr/>
          <p:nvPr/>
        </p:nvSpPr>
        <p:spPr>
          <a:xfrm rot="10800000">
            <a:off x="123825" y="3121427"/>
            <a:ext cx="73152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246" r="43936" b="43767"/>
          <a:stretch/>
        </p:blipFill>
        <p:spPr>
          <a:xfrm>
            <a:off x="931295" y="2315530"/>
            <a:ext cx="6835302" cy="4095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3909" t="33394" r="23670" b="53342"/>
          <a:stretch/>
        </p:blipFill>
        <p:spPr>
          <a:xfrm>
            <a:off x="5499249" y="5745613"/>
            <a:ext cx="3161898" cy="64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6889" t="24717" r="5000" b="71593"/>
          <a:stretch/>
        </p:blipFill>
        <p:spPr>
          <a:xfrm>
            <a:off x="3598424" y="3487187"/>
            <a:ext cx="4838899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024" y="954750"/>
            <a:ext cx="7886700" cy="5037025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Check email to ensure file was successfully uploaded</a:t>
            </a: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Below is an email in a case where the file didn’t successfully upload. Additional details are provided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File Upload: Email Confirmation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95" t="44411" r="31647" b="18089"/>
          <a:stretch/>
        </p:blipFill>
        <p:spPr>
          <a:xfrm>
            <a:off x="1063561" y="2743200"/>
            <a:ext cx="6143626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041" r="2527" b="42669"/>
          <a:stretch/>
        </p:blipFill>
        <p:spPr>
          <a:xfrm>
            <a:off x="628650" y="2520879"/>
            <a:ext cx="8364698" cy="283464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Check </a:t>
            </a:r>
            <a:r>
              <a:rPr lang="en-US" sz="1400" dirty="0"/>
              <a:t>Batch </a:t>
            </a:r>
            <a:r>
              <a:rPr lang="en-US" sz="1400" dirty="0" smtClean="0"/>
              <a:t>Maintenance </a:t>
            </a:r>
            <a:r>
              <a:rPr lang="en-US" sz="1400" dirty="0"/>
              <a:t>to ensure files have </a:t>
            </a:r>
            <a:r>
              <a:rPr lang="en-US" sz="1400" dirty="0" smtClean="0"/>
              <a:t>processed </a:t>
            </a:r>
            <a:r>
              <a:rPr lang="en-US" sz="1400" dirty="0"/>
              <a:t>successfully</a:t>
            </a:r>
            <a:r>
              <a:rPr lang="en-US" sz="1400" dirty="0" smtClean="0"/>
              <a:t>. </a:t>
            </a:r>
            <a:endParaRPr lang="en-US" sz="1400" dirty="0"/>
          </a:p>
          <a:p>
            <a:r>
              <a:rPr lang="en-US" sz="1400" dirty="0"/>
              <a:t>Processed Indicator will say “YES”. </a:t>
            </a:r>
            <a:r>
              <a:rPr lang="en-US" sz="1400" dirty="0" smtClean="0"/>
              <a:t>  If blank or “No”, file did </a:t>
            </a:r>
            <a:r>
              <a:rPr lang="en-US" sz="1400" u="sng" dirty="0" smtClean="0"/>
              <a:t>not </a:t>
            </a:r>
            <a:r>
              <a:rPr lang="en-US" sz="1400" dirty="0" smtClean="0"/>
              <a:t>upload </a:t>
            </a:r>
          </a:p>
          <a:p>
            <a:pPr lvl="0"/>
            <a:r>
              <a:rPr lang="en-US" sz="1400" dirty="0"/>
              <a:t>Check Record Count, Error Count, and make sure submitted date and time look accurate. </a:t>
            </a:r>
          </a:p>
          <a:p>
            <a:pPr marL="4572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Batch Maintenance – Very Important Step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10800000">
            <a:off x="124831" y="2713091"/>
            <a:ext cx="488731" cy="2393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6200000">
            <a:off x="4768091" y="3834869"/>
            <a:ext cx="450843" cy="23167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29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11900"/>
            <a:ext cx="7886700" cy="503702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If this happens be sure:</a:t>
            </a:r>
          </a:p>
          <a:p>
            <a:r>
              <a:rPr lang="en-US" sz="1800" dirty="0" smtClean="0"/>
              <a:t>there are no spaces in the name of the file</a:t>
            </a:r>
          </a:p>
          <a:p>
            <a:r>
              <a:rPr lang="en-US" sz="1800" dirty="0" smtClean="0"/>
              <a:t>the file isn’t open when you upload it</a:t>
            </a:r>
          </a:p>
          <a:p>
            <a:r>
              <a:rPr lang="en-US" sz="1800" dirty="0" smtClean="0"/>
              <a:t>the bytes/fields are accurate and there are no blank fields</a:t>
            </a:r>
          </a:p>
          <a:p>
            <a:r>
              <a:rPr lang="en-US" sz="1800" dirty="0" smtClean="0"/>
              <a:t>Run file through </a:t>
            </a:r>
            <a:r>
              <a:rPr lang="en-US" sz="1800" i="1" dirty="0" smtClean="0">
                <a:solidFill>
                  <a:srgbClr val="101E8E"/>
                </a:solidFill>
              </a:rPr>
              <a:t>Format Checker </a:t>
            </a:r>
            <a:r>
              <a:rPr lang="en-US" sz="1800" dirty="0" smtClean="0"/>
              <a:t>again. If file </a:t>
            </a:r>
            <a:r>
              <a:rPr lang="en-US" sz="1800" dirty="0" smtClean="0">
                <a:solidFill>
                  <a:srgbClr val="00B050"/>
                </a:solidFill>
              </a:rPr>
              <a:t>Passes</a:t>
            </a:r>
            <a:r>
              <a:rPr lang="en-US" sz="1800" dirty="0" smtClean="0"/>
              <a:t> re-upload to </a:t>
            </a:r>
            <a:r>
              <a:rPr lang="en-US" sz="1800" i="1" dirty="0" smtClean="0">
                <a:solidFill>
                  <a:srgbClr val="101E8E"/>
                </a:solidFill>
              </a:rPr>
              <a:t>Data File Upload  </a:t>
            </a:r>
            <a:endParaRPr lang="en-US" sz="1800" i="1" dirty="0">
              <a:solidFill>
                <a:srgbClr val="101E8E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Did Not Process</a:t>
            </a:r>
            <a:endParaRPr lang="en-US" dirty="0"/>
          </a:p>
        </p:txBody>
      </p:sp>
      <p:pic>
        <p:nvPicPr>
          <p:cNvPr id="6146" name="Picture 2" descr="C:\Users\Heitman_L\AppData\Local\Microsoft\Windows\Temporary Internet Files\Content.IE5\TFPDHF5P\crazy_mo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82" y="3082157"/>
            <a:ext cx="1886213" cy="25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r>
              <a:rPr lang="en-US" sz="1600" dirty="0" smtClean="0"/>
              <a:t>1. Data Pipeline-Cognos Reports-Special Education IEP:</a:t>
            </a:r>
          </a:p>
          <a:p>
            <a:pPr marL="925830" lvl="2" indent="-285750"/>
            <a:r>
              <a:rPr lang="en-US" sz="1600" dirty="0" smtClean="0"/>
              <a:t>Detail and Summary Error Report for each File</a:t>
            </a:r>
          </a:p>
          <a:p>
            <a:pPr marL="925830" lvl="2" indent="-285750"/>
            <a:r>
              <a:rPr lang="en-US" sz="1600" dirty="0" smtClean="0"/>
              <a:t>All errors located here so be sure to check before final submission</a:t>
            </a:r>
          </a:p>
          <a:p>
            <a:pPr marL="640080" lvl="2" indent="0">
              <a:buNone/>
            </a:pPr>
            <a:endParaRPr lang="en-US" sz="1600" b="1" dirty="0" smtClean="0"/>
          </a:p>
          <a:p>
            <a:pPr marL="640080" lvl="2" indent="0">
              <a:buNone/>
            </a:pPr>
            <a:endParaRPr lang="en-US" sz="1200" b="1" dirty="0" smtClean="0"/>
          </a:p>
          <a:p>
            <a:pPr marL="365760" lvl="1" indent="0">
              <a:buNone/>
            </a:pPr>
            <a:r>
              <a:rPr lang="en-US" sz="1400" dirty="0" smtClean="0"/>
              <a:t>                                          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IEP Interchange </a:t>
            </a:r>
            <a:r>
              <a:rPr lang="en-US" dirty="0" smtClean="0"/>
              <a:t>Errors – 2 places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0" r="76227" b="39941"/>
          <a:stretch/>
        </p:blipFill>
        <p:spPr bwMode="auto">
          <a:xfrm>
            <a:off x="236481" y="2264845"/>
            <a:ext cx="2743201" cy="272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5" r="79347" b="33630"/>
          <a:stretch/>
        </p:blipFill>
        <p:spPr bwMode="auto">
          <a:xfrm>
            <a:off x="1679027" y="2256086"/>
            <a:ext cx="2857251" cy="3461656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7" name="Frame 6"/>
          <p:cNvSpPr/>
          <p:nvPr/>
        </p:nvSpPr>
        <p:spPr>
          <a:xfrm>
            <a:off x="157655" y="4176361"/>
            <a:ext cx="1371600" cy="31205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692947" y="4406586"/>
            <a:ext cx="1741714" cy="31205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t="12960" r="69166" b="51414"/>
          <a:stretch/>
        </p:blipFill>
        <p:spPr bwMode="auto">
          <a:xfrm>
            <a:off x="3753006" y="2187778"/>
            <a:ext cx="4946101" cy="359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82814" y="3894083"/>
            <a:ext cx="2356945" cy="438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82814" y="4650828"/>
            <a:ext cx="3160986" cy="488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02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024" y="983325"/>
            <a:ext cx="7886700" cy="50370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Example: Special Ed Child Error Detail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Cognos Reports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580" r="17447" b="51745"/>
          <a:stretch/>
        </p:blipFill>
        <p:spPr>
          <a:xfrm>
            <a:off x="192025" y="1509003"/>
            <a:ext cx="6792465" cy="27432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/>
          <a:srcRect t="6209" b="68452"/>
          <a:stretch/>
        </p:blipFill>
        <p:spPr>
          <a:xfrm>
            <a:off x="334898" y="4474671"/>
            <a:ext cx="6766303" cy="13716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3254871">
            <a:off x="5629275" y="4508768"/>
            <a:ext cx="499262" cy="23933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0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18758"/>
            <a:ext cx="8458200" cy="5037025"/>
          </a:xfrm>
        </p:spPr>
        <p:txBody>
          <a:bodyPr/>
          <a:lstStyle/>
          <a:p>
            <a:pPr marL="45720" indent="0">
              <a:buNone/>
            </a:pPr>
            <a:r>
              <a:rPr lang="en-US" sz="1600" dirty="0" smtClean="0"/>
              <a:t>Another option for accessing Interchange and Snapshot level error reports</a:t>
            </a:r>
          </a:p>
          <a:p>
            <a:pPr marL="331470" indent="-285750"/>
            <a:r>
              <a:rPr lang="en-US" sz="1600" dirty="0"/>
              <a:t>Dataset: Special Education </a:t>
            </a:r>
            <a:r>
              <a:rPr lang="en-US" sz="1600" dirty="0" smtClean="0"/>
              <a:t>IEP Interchange </a:t>
            </a:r>
            <a:endParaRPr lang="en-US" sz="1600" dirty="0"/>
          </a:p>
          <a:p>
            <a:pPr marL="331470" indent="-285750"/>
            <a:r>
              <a:rPr lang="en-US" sz="1600" dirty="0"/>
              <a:t>File Type: choose the file name for Interchange errors and </a:t>
            </a:r>
            <a:r>
              <a:rPr lang="en-US" sz="1600" dirty="0" smtClean="0"/>
              <a:t>“Special Education Child” </a:t>
            </a:r>
            <a:endParaRPr lang="en-US" sz="1600" dirty="0"/>
          </a:p>
          <a:p>
            <a:pPr marL="331470" indent="-285750"/>
            <a:r>
              <a:rPr lang="en-US" sz="1600" dirty="0" smtClean="0"/>
              <a:t>Choose Error Type: Errors and Warnings, Errors, Warnings</a:t>
            </a:r>
          </a:p>
          <a:p>
            <a:pPr marL="331470" indent="-285750"/>
            <a:r>
              <a:rPr lang="en-US" sz="1600" dirty="0" smtClean="0"/>
              <a:t>Search</a:t>
            </a:r>
          </a:p>
          <a:p>
            <a:pPr marL="331470" indent="-285750"/>
            <a:r>
              <a:rPr lang="en-US" sz="1600" dirty="0" smtClean="0"/>
              <a:t>Export </a:t>
            </a:r>
            <a:r>
              <a:rPr lang="en-US" sz="1600" dirty="0"/>
              <a:t>to Excel to view errors in detail</a:t>
            </a:r>
          </a:p>
          <a:p>
            <a:endParaRPr lang="en-US" sz="1600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Error Reports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445" r="15771" b="49352"/>
          <a:stretch/>
        </p:blipFill>
        <p:spPr>
          <a:xfrm>
            <a:off x="427819" y="3412583"/>
            <a:ext cx="7977697" cy="27432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6200000">
            <a:off x="3003154" y="4880978"/>
            <a:ext cx="274320" cy="1828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508229" y="5862053"/>
            <a:ext cx="274320" cy="1828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62" y="2452687"/>
            <a:ext cx="28860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16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437128"/>
              </p:ext>
            </p:extLst>
          </p:nvPr>
        </p:nvGraphicFramePr>
        <p:xfrm>
          <a:off x="380999" y="1271633"/>
          <a:ext cx="8407400" cy="37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Interchange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/>
          <a:lstStyle/>
          <a:p>
            <a:fld id="{757A2F4E-5D54-B04B-91BD-7E78EE1FE9FD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7" name="Up Arrow 6"/>
          <p:cNvSpPr/>
          <p:nvPr/>
        </p:nvSpPr>
        <p:spPr>
          <a:xfrm>
            <a:off x="1172513" y="2795883"/>
            <a:ext cx="609600" cy="48920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342241" y="5307821"/>
            <a:ext cx="4484916" cy="1173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Once No Errors in All Files Needed -&gt; Create Snapshot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1118020" y="5107373"/>
            <a:ext cx="1008899" cy="852986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Joining Us Today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1216" y="129462"/>
            <a:ext cx="1265622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IEP Intro Q6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7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Special Education IEP Interchange: 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2024" y="906463"/>
            <a:ext cx="7886700" cy="55748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1600" dirty="0" smtClean="0"/>
              <a:t>If you have </a:t>
            </a:r>
            <a:r>
              <a:rPr lang="en-US" sz="1600" dirty="0" smtClean="0">
                <a:solidFill>
                  <a:srgbClr val="00B0F0"/>
                </a:solidFill>
              </a:rPr>
              <a:t>ANY</a:t>
            </a:r>
            <a:r>
              <a:rPr lang="en-US" sz="1600" dirty="0" smtClean="0"/>
              <a:t> questions about the Special Education IEP Interchange please feel free to contact us. No question or concern should remain unanswered of unresolved. 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1600" dirty="0" smtClean="0"/>
              <a:t>We are just a phone call or email away!</a:t>
            </a:r>
          </a:p>
          <a:p>
            <a:pPr marL="45720" indent="0">
              <a:buNone/>
            </a:pPr>
            <a:endParaRPr lang="en-US" sz="1600" dirty="0" smtClean="0"/>
          </a:p>
          <a:p>
            <a:pPr marL="45720" indent="0">
              <a:buNone/>
            </a:pPr>
            <a:r>
              <a:rPr lang="en-US" sz="1600" dirty="0" smtClean="0"/>
              <a:t>Kristi </a:t>
            </a:r>
            <a:r>
              <a:rPr lang="en-US" sz="1600" dirty="0"/>
              <a:t>Gleason (303) 866-4620 </a:t>
            </a:r>
            <a:r>
              <a:rPr lang="en-US" sz="1600" dirty="0">
                <a:hlinkClick r:id="rId2"/>
              </a:rPr>
              <a:t>gleason_k@cde.state.co.us</a:t>
            </a:r>
            <a:endParaRPr lang="en-US" sz="1600" dirty="0"/>
          </a:p>
          <a:p>
            <a:pPr marL="45720" indent="0">
              <a:buNone/>
            </a:pPr>
            <a:r>
              <a:rPr lang="en-US" sz="1600" dirty="0"/>
              <a:t>Lindsey Heitman (303) 866-5759 </a:t>
            </a:r>
            <a:r>
              <a:rPr lang="en-US" sz="1600" dirty="0">
                <a:hlinkClick r:id="rId3"/>
              </a:rPr>
              <a:t>heitman_l@cde.state.co.us</a:t>
            </a:r>
            <a:endParaRPr lang="en-US" sz="1600" dirty="0"/>
          </a:p>
          <a:p>
            <a:pPr marL="45720" indent="0">
              <a:buNone/>
            </a:pPr>
            <a:r>
              <a:rPr lang="en-US" sz="1600" dirty="0"/>
              <a:t>Orla Bolger (303) 866-6896 </a:t>
            </a:r>
            <a:r>
              <a:rPr lang="en-US" sz="1600" dirty="0">
                <a:hlinkClick r:id="rId4"/>
              </a:rPr>
              <a:t>bolger_o@cde.state.co.us</a:t>
            </a:r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pPr marL="45720" indent="0">
              <a:spcBef>
                <a:spcPts val="0"/>
              </a:spcBef>
              <a:buNone/>
            </a:pPr>
            <a:r>
              <a:rPr lang="en-US" sz="1600" dirty="0" smtClean="0"/>
              <a:t>Email </a:t>
            </a:r>
            <a:r>
              <a:rPr lang="en-US" sz="1600" dirty="0"/>
              <a:t>protocol – please include: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Administrative </a:t>
            </a:r>
            <a:r>
              <a:rPr lang="en-US" sz="1600" dirty="0"/>
              <a:t>Unit #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Phone number where you may be </a:t>
            </a:r>
            <a:r>
              <a:rPr lang="en-US" sz="1600" dirty="0" smtClean="0"/>
              <a:t>reached. Be sure to get that added in Access Management.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Subject of the email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 marL="45720" indent="0">
              <a:spcBef>
                <a:spcPts val="0"/>
              </a:spcBef>
              <a:buNone/>
            </a:pPr>
            <a:r>
              <a:rPr lang="en-US" sz="1600" i="1" dirty="0"/>
              <a:t>NOTE:</a:t>
            </a:r>
            <a:r>
              <a:rPr lang="en-US" sz="1600" dirty="0"/>
              <a:t>  Never send files or reports via email – contact us to determine best technical assistance avenue.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1600" b="1" u="sng" dirty="0"/>
          </a:p>
          <a:p>
            <a:pPr lvl="0" algn="ctr"/>
            <a:r>
              <a:rPr lang="en-US" sz="1600" b="1" u="sng" dirty="0" smtClean="0"/>
              <a:t>Thank you for joining us today! 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6011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TRAINING TOPICS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33375" y="1428750"/>
            <a:ext cx="8381998" cy="4441825"/>
            <a:chOff x="333375" y="1428750"/>
            <a:chExt cx="8381998" cy="4441825"/>
          </a:xfrm>
        </p:grpSpPr>
        <p:sp>
          <p:nvSpPr>
            <p:cNvPr id="5" name="Pie 4"/>
            <p:cNvSpPr/>
            <p:nvPr/>
          </p:nvSpPr>
          <p:spPr>
            <a:xfrm>
              <a:off x="333375" y="1428750"/>
              <a:ext cx="4441825" cy="4441825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00B05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2554287" y="1428750"/>
              <a:ext cx="6161086" cy="4441825"/>
            </a:xfrm>
            <a:custGeom>
              <a:avLst/>
              <a:gdLst>
                <a:gd name="connsiteX0" fmla="*/ 0 w 6161086"/>
                <a:gd name="connsiteY0" fmla="*/ 0 h 4441825"/>
                <a:gd name="connsiteX1" fmla="*/ 6161086 w 6161086"/>
                <a:gd name="connsiteY1" fmla="*/ 0 h 4441825"/>
                <a:gd name="connsiteX2" fmla="*/ 6161086 w 6161086"/>
                <a:gd name="connsiteY2" fmla="*/ 4441825 h 4441825"/>
                <a:gd name="connsiteX3" fmla="*/ 0 w 6161086"/>
                <a:gd name="connsiteY3" fmla="*/ 4441825 h 4441825"/>
                <a:gd name="connsiteX4" fmla="*/ 0 w 6161086"/>
                <a:gd name="connsiteY4" fmla="*/ 0 h 444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1086" h="4441825">
                  <a:moveTo>
                    <a:pt x="0" y="0"/>
                  </a:moveTo>
                  <a:lnTo>
                    <a:pt x="6161086" y="0"/>
                  </a:lnTo>
                  <a:lnTo>
                    <a:pt x="6161086" y="4441825"/>
                  </a:lnTo>
                  <a:lnTo>
                    <a:pt x="0" y="4441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3202463" bIns="3231195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Museo Slab 500" panose="02000000000000000000" pitchFamily="50" charset="0"/>
                </a:rPr>
                <a:t>Date Pipeline Website</a:t>
              </a:r>
              <a:endParaRPr lang="en-US" sz="3200" kern="1200" dirty="0">
                <a:latin typeface="Museo Slab 500" panose="02000000000000000000" pitchFamily="50" charset="0"/>
              </a:endParaRPr>
            </a:p>
          </p:txBody>
        </p:sp>
        <p:sp>
          <p:nvSpPr>
            <p:cNvPr id="7" name="Pie 6"/>
            <p:cNvSpPr/>
            <p:nvPr/>
          </p:nvSpPr>
          <p:spPr>
            <a:xfrm>
              <a:off x="1110695" y="2761300"/>
              <a:ext cx="2887183" cy="288718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554287" y="2761300"/>
              <a:ext cx="6161086" cy="2887183"/>
            </a:xfrm>
            <a:custGeom>
              <a:avLst/>
              <a:gdLst>
                <a:gd name="connsiteX0" fmla="*/ 0 w 6161086"/>
                <a:gd name="connsiteY0" fmla="*/ 0 h 2887183"/>
                <a:gd name="connsiteX1" fmla="*/ 6161086 w 6161086"/>
                <a:gd name="connsiteY1" fmla="*/ 0 h 2887183"/>
                <a:gd name="connsiteX2" fmla="*/ 6161086 w 6161086"/>
                <a:gd name="connsiteY2" fmla="*/ 2887183 h 2887183"/>
                <a:gd name="connsiteX3" fmla="*/ 0 w 6161086"/>
                <a:gd name="connsiteY3" fmla="*/ 2887183 h 2887183"/>
                <a:gd name="connsiteX4" fmla="*/ 0 w 6161086"/>
                <a:gd name="connsiteY4" fmla="*/ 0 h 288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1086" h="2887183">
                  <a:moveTo>
                    <a:pt x="0" y="0"/>
                  </a:moveTo>
                  <a:lnTo>
                    <a:pt x="6161086" y="0"/>
                  </a:lnTo>
                  <a:lnTo>
                    <a:pt x="6161086" y="2887183"/>
                  </a:lnTo>
                  <a:lnTo>
                    <a:pt x="0" y="288718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3202463" bIns="167655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Museo Slab 500" panose="02000000000000000000" pitchFamily="50" charset="0"/>
                </a:rPr>
                <a:t>Data Pipeline System</a:t>
              </a:r>
              <a:endParaRPr lang="en-US" sz="3200" kern="1200" dirty="0">
                <a:latin typeface="Museo Slab 500" panose="02000000000000000000" pitchFamily="50" charset="0"/>
              </a:endParaRPr>
            </a:p>
          </p:txBody>
        </p:sp>
        <p:sp>
          <p:nvSpPr>
            <p:cNvPr id="9" name="Pie 8"/>
            <p:cNvSpPr/>
            <p:nvPr/>
          </p:nvSpPr>
          <p:spPr>
            <a:xfrm>
              <a:off x="1888014" y="4093846"/>
              <a:ext cx="1332546" cy="1332546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554287" y="4093846"/>
              <a:ext cx="6161086" cy="1332546"/>
            </a:xfrm>
            <a:custGeom>
              <a:avLst/>
              <a:gdLst>
                <a:gd name="connsiteX0" fmla="*/ 0 w 6161086"/>
                <a:gd name="connsiteY0" fmla="*/ 0 h 1332546"/>
                <a:gd name="connsiteX1" fmla="*/ 6161086 w 6161086"/>
                <a:gd name="connsiteY1" fmla="*/ 0 h 1332546"/>
                <a:gd name="connsiteX2" fmla="*/ 6161086 w 6161086"/>
                <a:gd name="connsiteY2" fmla="*/ 1332546 h 1332546"/>
                <a:gd name="connsiteX3" fmla="*/ 0 w 6161086"/>
                <a:gd name="connsiteY3" fmla="*/ 1332546 h 1332546"/>
                <a:gd name="connsiteX4" fmla="*/ 0 w 6161086"/>
                <a:gd name="connsiteY4" fmla="*/ 0 h 133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1086" h="1332546">
                  <a:moveTo>
                    <a:pt x="0" y="0"/>
                  </a:moveTo>
                  <a:lnTo>
                    <a:pt x="6161086" y="0"/>
                  </a:lnTo>
                  <a:lnTo>
                    <a:pt x="6161086" y="1332546"/>
                  </a:lnTo>
                  <a:lnTo>
                    <a:pt x="0" y="1332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3202463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Museo Slab 500" panose="02000000000000000000" pitchFamily="50" charset="0"/>
                </a:rPr>
                <a:t>Data Pipeline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Museo Slab 500" panose="02000000000000000000" pitchFamily="50" charset="0"/>
                </a:rPr>
                <a:t>Processes</a:t>
              </a:r>
              <a:endParaRPr lang="en-US" sz="3200" kern="1200" dirty="0">
                <a:latin typeface="Museo Slab 500" panose="02000000000000000000" pitchFamily="50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634830" y="1428750"/>
              <a:ext cx="3080543" cy="1332550"/>
            </a:xfrm>
            <a:custGeom>
              <a:avLst/>
              <a:gdLst>
                <a:gd name="connsiteX0" fmla="*/ 0 w 3080543"/>
                <a:gd name="connsiteY0" fmla="*/ 0 h 1332550"/>
                <a:gd name="connsiteX1" fmla="*/ 3080543 w 3080543"/>
                <a:gd name="connsiteY1" fmla="*/ 0 h 1332550"/>
                <a:gd name="connsiteX2" fmla="*/ 3080543 w 3080543"/>
                <a:gd name="connsiteY2" fmla="*/ 1332550 h 1332550"/>
                <a:gd name="connsiteX3" fmla="*/ 0 w 3080543"/>
                <a:gd name="connsiteY3" fmla="*/ 1332550 h 1332550"/>
                <a:gd name="connsiteX4" fmla="*/ 0 w 3080543"/>
                <a:gd name="connsiteY4" fmla="*/ 0 h 133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0543" h="1332550">
                  <a:moveTo>
                    <a:pt x="0" y="0"/>
                  </a:moveTo>
                  <a:lnTo>
                    <a:pt x="3080543" y="0"/>
                  </a:lnTo>
                  <a:lnTo>
                    <a:pt x="3080543" y="1332550"/>
                  </a:lnTo>
                  <a:lnTo>
                    <a:pt x="0" y="133255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latin typeface="Trebuchet MS" panose="020B0603020202020204" pitchFamily="34" charset="0"/>
                </a:rPr>
                <a:t>Home Page</a:t>
              </a:r>
              <a:endParaRPr lang="en-US" sz="14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>
                  <a:latin typeface="Trebuchet MS" panose="020B0603020202020204" pitchFamily="34" charset="0"/>
                </a:rPr>
                <a:t>Town Hall Trainings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latin typeface="Trebuchet MS" panose="020B0603020202020204" pitchFamily="34" charset="0"/>
                </a:rPr>
                <a:t>Resources</a:t>
              </a:r>
              <a:endParaRPr lang="en-US" sz="14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latin typeface="Trebuchet MS" panose="020B0603020202020204" pitchFamily="34" charset="0"/>
                </a:rPr>
                <a:t>Interchanges</a:t>
              </a:r>
              <a:endParaRPr lang="en-US" sz="14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latin typeface="Trebuchet MS" panose="020B0603020202020204" pitchFamily="34" charset="0"/>
                </a:rPr>
                <a:t>Snapshot</a:t>
              </a:r>
              <a:endParaRPr lang="en-US" sz="14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latin typeface="Trebuchet MS" panose="020B0603020202020204" pitchFamily="34" charset="0"/>
                </a:rPr>
                <a:t>Frequently Requested Codes</a:t>
              </a:r>
              <a:endParaRPr lang="en-US" sz="14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634830" y="2761300"/>
              <a:ext cx="3080543" cy="1332545"/>
            </a:xfrm>
            <a:custGeom>
              <a:avLst/>
              <a:gdLst>
                <a:gd name="connsiteX0" fmla="*/ 0 w 3080543"/>
                <a:gd name="connsiteY0" fmla="*/ 0 h 1332545"/>
                <a:gd name="connsiteX1" fmla="*/ 3080543 w 3080543"/>
                <a:gd name="connsiteY1" fmla="*/ 0 h 1332545"/>
                <a:gd name="connsiteX2" fmla="*/ 3080543 w 3080543"/>
                <a:gd name="connsiteY2" fmla="*/ 1332545 h 1332545"/>
                <a:gd name="connsiteX3" fmla="*/ 0 w 3080543"/>
                <a:gd name="connsiteY3" fmla="*/ 1332545 h 1332545"/>
                <a:gd name="connsiteX4" fmla="*/ 0 w 3080543"/>
                <a:gd name="connsiteY4" fmla="*/ 0 h 133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0543" h="1332545">
                  <a:moveTo>
                    <a:pt x="0" y="0"/>
                  </a:moveTo>
                  <a:lnTo>
                    <a:pt x="3080543" y="0"/>
                  </a:lnTo>
                  <a:lnTo>
                    <a:pt x="3080543" y="1332545"/>
                  </a:lnTo>
                  <a:lnTo>
                    <a:pt x="0" y="13325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latin typeface="Trebuchet MS" panose="020B0603020202020204" pitchFamily="34" charset="0"/>
                </a:rPr>
                <a:t>Identity Management</a:t>
              </a:r>
              <a:endParaRPr lang="en-US" sz="14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latin typeface="Trebuchet MS" panose="020B0603020202020204" pitchFamily="34" charset="0"/>
                </a:rPr>
                <a:t>Accessing the System</a:t>
              </a:r>
              <a:endParaRPr lang="en-US" sz="14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latin typeface="Trebuchet MS" panose="020B0603020202020204" pitchFamily="34" charset="0"/>
                </a:rPr>
                <a:t>System Elements</a:t>
              </a:r>
              <a:endParaRPr lang="en-US" sz="14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smtClean="0">
                  <a:latin typeface="Trebuchet MS" panose="020B0603020202020204" pitchFamily="34" charset="0"/>
                </a:rPr>
                <a:t>Cognos </a:t>
              </a:r>
              <a:endParaRPr lang="en-US" sz="14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634830" y="4093846"/>
              <a:ext cx="3080543" cy="1332546"/>
            </a:xfrm>
            <a:custGeom>
              <a:avLst/>
              <a:gdLst>
                <a:gd name="connsiteX0" fmla="*/ 0 w 3080543"/>
                <a:gd name="connsiteY0" fmla="*/ 0 h 1332546"/>
                <a:gd name="connsiteX1" fmla="*/ 3080543 w 3080543"/>
                <a:gd name="connsiteY1" fmla="*/ 0 h 1332546"/>
                <a:gd name="connsiteX2" fmla="*/ 3080543 w 3080543"/>
                <a:gd name="connsiteY2" fmla="*/ 1332546 h 1332546"/>
                <a:gd name="connsiteX3" fmla="*/ 0 w 3080543"/>
                <a:gd name="connsiteY3" fmla="*/ 1332546 h 1332546"/>
                <a:gd name="connsiteX4" fmla="*/ 0 w 3080543"/>
                <a:gd name="connsiteY4" fmla="*/ 0 h 133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0543" h="1332546">
                  <a:moveTo>
                    <a:pt x="0" y="0"/>
                  </a:moveTo>
                  <a:lnTo>
                    <a:pt x="3080543" y="0"/>
                  </a:lnTo>
                  <a:lnTo>
                    <a:pt x="3080543" y="1332546"/>
                  </a:lnTo>
                  <a:lnTo>
                    <a:pt x="0" y="13325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latin typeface="Trebuchet MS" panose="020B0603020202020204" pitchFamily="34" charset="0"/>
                </a:rPr>
                <a:t>File Upload</a:t>
              </a:r>
              <a:endParaRPr lang="en-US" sz="14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latin typeface="Trebuchet MS" panose="020B0603020202020204" pitchFamily="34" charset="0"/>
                </a:rPr>
                <a:t>Special Education</a:t>
              </a:r>
              <a:endParaRPr lang="en-US" sz="14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latin typeface="Trebuchet MS" panose="020B0603020202020204" pitchFamily="34" charset="0"/>
                </a:rPr>
                <a:t>Pipeline Reports</a:t>
              </a:r>
              <a:endParaRPr lang="en-US" sz="1400" kern="1200" dirty="0">
                <a:latin typeface="Trebuchet MS" panose="020B0603020202020204" pitchFamily="34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latin typeface="Trebuchet MS" panose="020B0603020202020204" pitchFamily="34" charset="0"/>
                </a:rPr>
                <a:t>Cognos</a:t>
              </a:r>
              <a:endParaRPr lang="en-US" sz="1400" kern="120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9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DATA PIPELINE WEBSITE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749441" y="4468420"/>
            <a:ext cx="1265622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IEP Intro Q2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2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2024" y="964275"/>
            <a:ext cx="7886700" cy="5037025"/>
          </a:xfrm>
        </p:spPr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www.cde.state.co.us/datapipeline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Overview</a:t>
            </a:r>
          </a:p>
          <a:p>
            <a:endParaRPr lang="en-US" dirty="0" smtClean="0"/>
          </a:p>
          <a:p>
            <a:r>
              <a:rPr lang="en-US" dirty="0" smtClean="0"/>
              <a:t>Single Sign-On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Pipeline Home Page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2819" t="36885" r="5798" b="51845"/>
          <a:stretch/>
        </p:blipFill>
        <p:spPr>
          <a:xfrm>
            <a:off x="2665379" y="2383561"/>
            <a:ext cx="2607012" cy="10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1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775" y="1088100"/>
            <a:ext cx="8820150" cy="50370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www.cde.state.co.us/datapipeline/train_schedule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Town Hall’s occur every Thursday from 9-10 am during the school year with a modified summer schedule.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 smtClean="0"/>
              <a:t>URL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://cdeinfotech.adobeconnect.com/cde-data-pipeline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Dial in number is 1-866-764-6750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 Hall Trainings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0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024" y="1040475"/>
            <a:ext cx="7886700" cy="5037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www.cde.state.co.us/datapipeline/resources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Data Pipeline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Definitions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Mandatory Data Pipeline Collections: Legislation &amp; Uses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Collection Dates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CSIS Presentation on New Data Elements &amp; ESSA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Configure Internet Explorer to download Excel Files from Cognos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Convert CSV file to Excel and not lose the leading zeros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Identity Management (IdM)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Identity Management Groups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/>
              <a:t>Identity Management Access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6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20109</TotalTime>
  <Words>1632</Words>
  <Application>Microsoft Office PowerPoint</Application>
  <PresentationFormat>On-screen Show (4:3)</PresentationFormat>
  <Paragraphs>358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Gill Sans MT</vt:lpstr>
      <vt:lpstr>Museo Slab 500</vt:lpstr>
      <vt:lpstr>Palatino Linotype</vt:lpstr>
      <vt:lpstr>Trebuchet MS</vt:lpstr>
      <vt:lpstr>Wingdings</vt:lpstr>
      <vt:lpstr>Office Theme</vt:lpstr>
      <vt:lpstr>PowerPoint Presentation</vt:lpstr>
      <vt:lpstr>Special Education IEP</vt:lpstr>
      <vt:lpstr>A Little Webinar Housekeeping</vt:lpstr>
      <vt:lpstr>Poll Q1</vt:lpstr>
      <vt:lpstr>TRAINING TOPICS</vt:lpstr>
      <vt:lpstr>PowerPoint Presentation</vt:lpstr>
      <vt:lpstr>Data Pipeline Home Page</vt:lpstr>
      <vt:lpstr>Town Hall Trainings</vt:lpstr>
      <vt:lpstr>Resources</vt:lpstr>
      <vt:lpstr>Glossary of Terms</vt:lpstr>
      <vt:lpstr>INTERCHANGES</vt:lpstr>
      <vt:lpstr>SNAPSHOTS</vt:lpstr>
      <vt:lpstr>Frequently Requested Codes</vt:lpstr>
      <vt:lpstr>Special Education IEP Interchange</vt:lpstr>
      <vt:lpstr>Special Education IEP Interchange – 2 Files</vt:lpstr>
      <vt:lpstr>File Layout and Definition Documents</vt:lpstr>
      <vt:lpstr>Screen Shot of the Child File Layout</vt:lpstr>
      <vt:lpstr>Tips on Files</vt:lpstr>
      <vt:lpstr>Example of IEP Record (in excel)</vt:lpstr>
      <vt:lpstr>Other Resource Documents You May Need</vt:lpstr>
      <vt:lpstr>Other Resource Documents You May Need</vt:lpstr>
      <vt:lpstr> A few tips</vt:lpstr>
      <vt:lpstr>PowerPoint Presentation</vt:lpstr>
      <vt:lpstr>1st Step  - Access Privileges</vt:lpstr>
      <vt:lpstr>Single-Sign On and the SPE Role</vt:lpstr>
      <vt:lpstr>PowerPoint Presentation</vt:lpstr>
      <vt:lpstr>Accessing the Data Pipeline</vt:lpstr>
      <vt:lpstr>Single Sign On</vt:lpstr>
      <vt:lpstr>Data Pipeline System</vt:lpstr>
      <vt:lpstr>PowerPoint Presentation</vt:lpstr>
      <vt:lpstr>1st Step: Format Checker</vt:lpstr>
      <vt:lpstr>Passed Format Checker but did it really?</vt:lpstr>
      <vt:lpstr>Step 2: Data File Upload</vt:lpstr>
      <vt:lpstr> File Upload: Email Confirmation </vt:lpstr>
      <vt:lpstr>Step 3: Batch Maintenance – Very Important Step</vt:lpstr>
      <vt:lpstr>File Did Not Process</vt:lpstr>
      <vt:lpstr>Checking IEP Interchange Errors – 2 places</vt:lpstr>
      <vt:lpstr>Cognos Reports</vt:lpstr>
      <vt:lpstr>Pipeline Error Reports</vt:lpstr>
      <vt:lpstr>Interchange Process</vt:lpstr>
      <vt:lpstr>Thank you for Joining Us Today</vt:lpstr>
      <vt:lpstr>Special Education IEP Interchange: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Acacia</dc:creator>
  <cp:lastModifiedBy>Gleason, Kristi</cp:lastModifiedBy>
  <cp:revision>501</cp:revision>
  <cp:lastPrinted>2017-10-11T15:34:38Z</cp:lastPrinted>
  <dcterms:created xsi:type="dcterms:W3CDTF">2016-08-31T23:11:11Z</dcterms:created>
  <dcterms:modified xsi:type="dcterms:W3CDTF">2017-10-11T15:35:48Z</dcterms:modified>
</cp:coreProperties>
</file>