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7"/>
  </p:notesMasterIdLst>
  <p:handoutMasterIdLst>
    <p:handoutMasterId r:id="rId48"/>
  </p:handoutMasterIdLst>
  <p:sldIdLst>
    <p:sldId id="261" r:id="rId2"/>
    <p:sldId id="262" r:id="rId3"/>
    <p:sldId id="1055" r:id="rId4"/>
    <p:sldId id="263" r:id="rId5"/>
    <p:sldId id="1419" r:id="rId6"/>
    <p:sldId id="1420" r:id="rId7"/>
    <p:sldId id="1454" r:id="rId8"/>
    <p:sldId id="1430" r:id="rId9"/>
    <p:sldId id="1426" r:id="rId10"/>
    <p:sldId id="1427" r:id="rId11"/>
    <p:sldId id="1421" r:id="rId12"/>
    <p:sldId id="1423" r:id="rId13"/>
    <p:sldId id="1422" r:id="rId14"/>
    <p:sldId id="1424" r:id="rId15"/>
    <p:sldId id="1425" r:id="rId16"/>
    <p:sldId id="1457" r:id="rId17"/>
    <p:sldId id="1431" r:id="rId18"/>
    <p:sldId id="1416" r:id="rId19"/>
    <p:sldId id="1418" r:id="rId20"/>
    <p:sldId id="1432" r:id="rId21"/>
    <p:sldId id="1452" r:id="rId22"/>
    <p:sldId id="1433" r:id="rId23"/>
    <p:sldId id="1453" r:id="rId24"/>
    <p:sldId id="1441" r:id="rId25"/>
    <p:sldId id="1434" r:id="rId26"/>
    <p:sldId id="1460" r:id="rId27"/>
    <p:sldId id="1437" r:id="rId28"/>
    <p:sldId id="1435" r:id="rId29"/>
    <p:sldId id="1415" r:id="rId30"/>
    <p:sldId id="1438" r:id="rId31"/>
    <p:sldId id="1458" r:id="rId32"/>
    <p:sldId id="1442" r:id="rId33"/>
    <p:sldId id="1459" r:id="rId34"/>
    <p:sldId id="1443" r:id="rId35"/>
    <p:sldId id="1444" r:id="rId36"/>
    <p:sldId id="1445" r:id="rId37"/>
    <p:sldId id="1446" r:id="rId38"/>
    <p:sldId id="1447" r:id="rId39"/>
    <p:sldId id="1448" r:id="rId40"/>
    <p:sldId id="1449" r:id="rId41"/>
    <p:sldId id="1450" r:id="rId42"/>
    <p:sldId id="1451" r:id="rId43"/>
    <p:sldId id="1455" r:id="rId44"/>
    <p:sldId id="1456" r:id="rId45"/>
    <p:sldId id="1403" r:id="rId46"/>
  </p:sldIdLst>
  <p:sldSz cx="9144000" cy="6858000" type="screen4x3"/>
  <p:notesSz cx="7010400" cy="9296400"/>
  <p:custDataLst>
    <p:tags r:id="rId4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5050"/>
    <a:srgbClr val="000000"/>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93" autoAdjust="0"/>
    <p:restoredTop sz="94253" autoAdjust="0"/>
  </p:normalViewPr>
  <p:slideViewPr>
    <p:cSldViewPr snapToGrid="0" snapToObjects="1">
      <p:cViewPr>
        <p:scale>
          <a:sx n="80" d="100"/>
          <a:sy n="80" d="100"/>
        </p:scale>
        <p:origin x="-882" y="-498"/>
      </p:cViewPr>
      <p:guideLst>
        <p:guide orient="horz" pos="2160"/>
        <p:guide pos="2880"/>
      </p:guideLst>
    </p:cSldViewPr>
  </p:slideViewPr>
  <p:outlineViewPr>
    <p:cViewPr>
      <p:scale>
        <a:sx n="33" d="100"/>
        <a:sy n="33" d="100"/>
      </p:scale>
      <p:origin x="54" y="2394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0940" y="0"/>
            <a:ext cx="3037840" cy="464820"/>
          </a:xfrm>
          <a:prstGeom prst="rect">
            <a:avLst/>
          </a:prstGeom>
        </p:spPr>
        <p:txBody>
          <a:bodyPr vert="horz" lIns="92446" tIns="46223" rIns="92446" bIns="46223" rtlCol="0"/>
          <a:lstStyle>
            <a:lvl1pPr algn="r">
              <a:defRPr sz="1200"/>
            </a:lvl1pPr>
          </a:lstStyle>
          <a:p>
            <a:fld id="{EEC664B4-81F1-E24F-90AF-27DC019489E9}" type="datetime1">
              <a:rPr lang="en-US" smtClean="0"/>
              <a:t>12/14/2015</a:t>
            </a:fld>
            <a:endParaRPr lang="en-US"/>
          </a:p>
        </p:txBody>
      </p:sp>
      <p:sp>
        <p:nvSpPr>
          <p:cNvPr id="4" name="Footer Placeholder 3"/>
          <p:cNvSpPr>
            <a:spLocks noGrp="1"/>
          </p:cNvSpPr>
          <p:nvPr>
            <p:ph type="ftr" sz="quarter" idx="2"/>
          </p:nvPr>
        </p:nvSpPr>
        <p:spPr>
          <a:xfrm>
            <a:off x="2"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0940" y="8829967"/>
            <a:ext cx="3037840" cy="464820"/>
          </a:xfrm>
          <a:prstGeom prst="rect">
            <a:avLst/>
          </a:prstGeom>
        </p:spPr>
        <p:txBody>
          <a:bodyPr vert="horz" lIns="92446" tIns="46223" rIns="92446" bIns="46223" rtlCol="0" anchor="b"/>
          <a:lstStyle>
            <a:lvl1pPr algn="r">
              <a:defRPr sz="1200"/>
            </a:lvl1pPr>
          </a:lstStyle>
          <a:p>
            <a:fld id="{2EABA64B-06F0-2A40-A38F-AA9E1DC38B75}" type="slidenum">
              <a:rPr lang="en-US" smtClean="0"/>
              <a:t>‹#›</a:t>
            </a:fld>
            <a:endParaRPr lang="en-US"/>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40" y="0"/>
            <a:ext cx="3037840" cy="464820"/>
          </a:xfrm>
          <a:prstGeom prst="rect">
            <a:avLst/>
          </a:prstGeom>
        </p:spPr>
        <p:txBody>
          <a:bodyPr vert="horz" lIns="92446" tIns="46223" rIns="92446" bIns="46223" rtlCol="0"/>
          <a:lstStyle>
            <a:lvl1pPr algn="r">
              <a:defRPr sz="1200"/>
            </a:lvl1pPr>
          </a:lstStyle>
          <a:p>
            <a:fld id="{DF7F1863-8423-8E48-8D02-88636C918AC7}" type="datetime1">
              <a:rPr lang="en-US" smtClean="0"/>
              <a:t>12/14/2015</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2446" tIns="46223" rIns="92446" bIns="46223" rtlCol="0" anchor="b"/>
          <a:lstStyle>
            <a:lvl1pPr algn="r">
              <a:defRPr sz="1200"/>
            </a:lvl1pPr>
          </a:lstStyle>
          <a:p>
            <a:fld id="{3F7242FB-F25E-544B-B72F-E0B5A499AB48}" type="slidenum">
              <a:rPr lang="en-US" smtClean="0"/>
              <a:t>‹#›</a:t>
            </a:fld>
            <a:endParaRPr lang="en-US"/>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589"/>
            <a:endParaRPr lang="en-US" dirty="0"/>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12/14/2015</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a:t>
            </a:fld>
            <a:endParaRPr lang="en-US"/>
          </a:p>
        </p:txBody>
      </p:sp>
    </p:spTree>
    <p:extLst>
      <p:ext uri="{BB962C8B-B14F-4D97-AF65-F5344CB8AC3E}">
        <p14:creationId xmlns:p14="http://schemas.microsoft.com/office/powerpoint/2010/main" val="2336014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Linda</a:t>
            </a:r>
            <a:r>
              <a:rPr lang="en-US" baseline="0" dirty="0" smtClean="0"/>
              <a:t> Lamirande and I am your contact person for the 11</a:t>
            </a:r>
            <a:r>
              <a:rPr lang="en-US" baseline="30000" dirty="0" smtClean="0"/>
              <a:t>th</a:t>
            </a:r>
            <a:r>
              <a:rPr lang="en-US" baseline="0" dirty="0" smtClean="0"/>
              <a:t> Grade Alternate.  </a:t>
            </a:r>
            <a:endParaRPr lang="en-US"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12/14/2015</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649097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p:spPr>
      </p:sp>
      <p:sp>
        <p:nvSpPr>
          <p:cNvPr id="152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2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D6BE54-2D68-4F9E-B000-09D968ADE2E0}" type="slidenum">
              <a:rPr lang="en-US" smtClean="0">
                <a:latin typeface="Arial" charset="0"/>
              </a:rPr>
              <a:pPr fontAlgn="base">
                <a:spcBef>
                  <a:spcPct val="0"/>
                </a:spcBef>
                <a:spcAft>
                  <a:spcPct val="0"/>
                </a:spcAft>
              </a:pPr>
              <a:t>10</a:t>
            </a:fld>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Linda</a:t>
            </a:r>
            <a:r>
              <a:rPr lang="en-US" baseline="0" dirty="0" smtClean="0"/>
              <a:t> Lamirande and I am your contact person for the 11</a:t>
            </a:r>
            <a:r>
              <a:rPr lang="en-US" baseline="30000" dirty="0" smtClean="0"/>
              <a:t>th</a:t>
            </a:r>
            <a:r>
              <a:rPr lang="en-US" baseline="0" dirty="0" smtClean="0"/>
              <a:t> Grade Alternate.  </a:t>
            </a:r>
            <a:endParaRPr lang="en-US"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12/14/2015</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649097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Linda</a:t>
            </a:r>
            <a:r>
              <a:rPr lang="en-US" baseline="0" dirty="0" smtClean="0"/>
              <a:t> Lamirande and I am your contact person for the 11</a:t>
            </a:r>
            <a:r>
              <a:rPr lang="en-US" baseline="30000" dirty="0" smtClean="0"/>
              <a:t>th</a:t>
            </a:r>
            <a:r>
              <a:rPr lang="en-US" baseline="0" dirty="0" smtClean="0"/>
              <a:t> Grade Alternate.  </a:t>
            </a:r>
            <a:endParaRPr lang="en-US"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12/14/2015</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649097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Linda</a:t>
            </a:r>
            <a:r>
              <a:rPr lang="en-US" baseline="0" dirty="0" smtClean="0"/>
              <a:t> Lamirande and I am your contact person for the 11</a:t>
            </a:r>
            <a:r>
              <a:rPr lang="en-US" baseline="30000" dirty="0" smtClean="0"/>
              <a:t>th</a:t>
            </a:r>
            <a:r>
              <a:rPr lang="en-US" baseline="0" dirty="0" smtClean="0"/>
              <a:t> Grade Alternate.  </a:t>
            </a:r>
            <a:endParaRPr lang="en-US"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12/14/2015</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3649097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Linda</a:t>
            </a:r>
            <a:r>
              <a:rPr lang="en-US" baseline="0" dirty="0" smtClean="0"/>
              <a:t> Lamirande and I am your contact person for the 11</a:t>
            </a:r>
            <a:r>
              <a:rPr lang="en-US" baseline="30000" dirty="0" smtClean="0"/>
              <a:t>th</a:t>
            </a:r>
            <a:r>
              <a:rPr lang="en-US" baseline="0" dirty="0" smtClean="0"/>
              <a:t> Grade Alternate.  </a:t>
            </a:r>
            <a:endParaRPr lang="en-US"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12/14/2015</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3649097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8DD9C7C4-AECC-4285-8F31-C39F91C9704B}" type="slidenum">
              <a:rPr lang="en-US" altLang="en-US" smtClean="0"/>
              <a:pPr eaLnBrk="1" hangingPunct="1"/>
              <a:t>36</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EADA8F18-176C-432F-B93C-69C510952CD0}" type="slidenum">
              <a:rPr lang="en-US" altLang="en-US" smtClean="0"/>
              <a:pPr eaLnBrk="1" hangingPunct="1"/>
              <a:t>39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Gill Sans MT" pitchFamily="34" charset="0"/>
                <a:cs typeface="Gill Sans M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s">
    <p:spTree>
      <p:nvGrpSpPr>
        <p:cNvPr id="1" name=""/>
        <p:cNvGrpSpPr/>
        <p:nvPr/>
      </p:nvGrpSpPr>
      <p:grpSpPr>
        <a:xfrm>
          <a:off x="0" y="0"/>
          <a:ext cx="0" cy="0"/>
          <a:chOff x="0" y="0"/>
          <a:chExt cx="0" cy="0"/>
        </a:xfrm>
      </p:grpSpPr>
      <p:sp>
        <p:nvSpPr>
          <p:cNvPr id="21" name="Content Placeholder 20"/>
          <p:cNvSpPr>
            <a:spLocks noGrp="1"/>
          </p:cNvSpPr>
          <p:nvPr>
            <p:ph sz="quarter" idx="11"/>
          </p:nvPr>
        </p:nvSpPr>
        <p:spPr bwMode="gray">
          <a:xfrm>
            <a:off x="411479" y="1399029"/>
            <a:ext cx="3999155"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914400" rtl="0" eaLnBrk="1" fontAlgn="base" latinLnBrk="0" hangingPunct="1">
              <a:lnSpc>
                <a:spcPct val="100000"/>
              </a:lnSpc>
              <a:spcAft>
                <a:spcPct val="0"/>
              </a:spcAft>
              <a:buFont typeface="Arial" pitchFamily="34" charset="0"/>
              <a:tabLst>
                <a:tab pos="3889375" algn="r"/>
              </a:tabLst>
              <a:defRPr kumimoji="0" lang="en-US" sz="1800" b="0" i="0" u="none" strike="noStrike" kern="1200" cap="none" normalizeH="0" baseline="0" dirty="0" smtClean="0">
                <a:ln>
                  <a:noFill/>
                </a:ln>
                <a:solidFill>
                  <a:schemeClr val="tx2"/>
                </a:solidFill>
                <a:effectLst/>
                <a:latin typeface="Calibri" pitchFamily="34" charset="0"/>
                <a:ea typeface="+mn-ea"/>
                <a:cs typeface="Calibri" pitchFamily="34" charset="0"/>
              </a:defRPr>
            </a:lvl1pPr>
            <a:lvl2pPr marL="285750" marR="0" indent="-285750" algn="l" defTabSz="914400" rtl="0" eaLnBrk="1" fontAlgn="base" latinLnBrk="0" hangingPunct="1">
              <a:lnSpc>
                <a:spcPct val="100000"/>
              </a:lnSpc>
              <a:spcAft>
                <a:spcPct val="0"/>
              </a:spcAft>
              <a:buFont typeface="Wingdings" pitchFamily="2" charset="2"/>
              <a:buChar char="§"/>
              <a:tabLst>
                <a:tab pos="3889375" algn="r"/>
              </a:tabLst>
              <a:defRPr kumimoji="0" lang="en-US" sz="1800" b="0" i="0" u="none" strike="noStrike" kern="1200" cap="none" normalizeH="0" baseline="0" dirty="0" smtClean="0">
                <a:ln>
                  <a:noFill/>
                </a:ln>
                <a:solidFill>
                  <a:schemeClr val="tx2"/>
                </a:solidFill>
                <a:effectLst/>
                <a:latin typeface="Calibri" pitchFamily="34" charset="0"/>
                <a:ea typeface="+mn-ea"/>
                <a:cs typeface="Calibri" pitchFamily="34" charset="0"/>
              </a:defRPr>
            </a:lvl2pPr>
            <a:lvl3pPr marR="0" algn="l" defTabSz="914400" rtl="0" eaLnBrk="1" fontAlgn="base" latinLnBrk="0" hangingPunct="1">
              <a:lnSpc>
                <a:spcPct val="100000"/>
              </a:lnSpc>
              <a:spcAft>
                <a:spcPct val="0"/>
              </a:spcAft>
              <a:buFont typeface="Arial" pitchFamily="34" charset="0"/>
              <a:tabLst>
                <a:tab pos="3883025" algn="r"/>
              </a:tabLst>
              <a:defRPr kumimoji="0" lang="en-US" sz="1600" b="0" i="0" u="none" strike="noStrike" kern="1200" cap="none" normalizeH="0" baseline="0" dirty="0" smtClean="0">
                <a:ln>
                  <a:noFill/>
                </a:ln>
                <a:solidFill>
                  <a:schemeClr val="tx2"/>
                </a:solidFill>
                <a:effectLst/>
                <a:latin typeface="Calibri" pitchFamily="34" charset="0"/>
                <a:ea typeface="+mn-ea"/>
                <a:cs typeface="Calibri" pitchFamily="34" charset="0"/>
              </a:defRPr>
            </a:lvl3pPr>
            <a:lvl4pPr marR="0" algn="l" defTabSz="914400" rtl="0" eaLnBrk="1" fontAlgn="base" latinLnBrk="0" hangingPunct="1">
              <a:lnSpc>
                <a:spcPct val="100000"/>
              </a:lnSpc>
              <a:spcAft>
                <a:spcPct val="0"/>
              </a:spcAft>
              <a:buFont typeface="Arial" pitchFamily="34" charset="0"/>
              <a:tabLst>
                <a:tab pos="3889375" algn="r"/>
              </a:tabLst>
              <a:defRPr kumimoji="0" lang="en-US" sz="1600" b="0" i="0" u="none" strike="noStrike" kern="1200" cap="none" normalizeH="0" baseline="0" dirty="0" smtClean="0">
                <a:ln>
                  <a:noFill/>
                </a:ln>
                <a:solidFill>
                  <a:schemeClr val="tx2"/>
                </a:solidFill>
                <a:effectLst/>
                <a:latin typeface="Calibri" pitchFamily="34" charset="0"/>
                <a:ea typeface="+mn-ea"/>
                <a:cs typeface="Calibri" pitchFamily="34" charset="0"/>
              </a:defRPr>
            </a:lvl4pPr>
            <a:lvl5pPr marR="0" algn="l" defTabSz="914400" rtl="0" eaLnBrk="1" fontAlgn="base" latinLnBrk="0" hangingPunct="1">
              <a:lnSpc>
                <a:spcPct val="100000"/>
              </a:lnSpc>
              <a:spcAft>
                <a:spcPct val="0"/>
              </a:spcAft>
              <a:buFont typeface="Arial" pitchFamily="34" charset="0"/>
              <a:tabLst>
                <a:tab pos="3889375" algn="r"/>
              </a:tabLst>
              <a:defRPr kumimoji="0" lang="en-US" sz="1600" b="0" i="0" u="none" strike="noStrike" kern="1200" cap="none" normalizeH="0" baseline="0" dirty="0">
                <a:ln>
                  <a:noFill/>
                </a:ln>
                <a:solidFill>
                  <a:schemeClr val="tx2"/>
                </a:solidFill>
                <a:effectLst/>
                <a:latin typeface="Calibri" pitchFamily="34" charset="0"/>
                <a:ea typeface="+mn-ea"/>
                <a:cs typeface="Calibri" pitchFamily="34" charset="0"/>
              </a:defRPr>
            </a:lvl5pPr>
            <a:lvl6pPr>
              <a:tabLst>
                <a:tab pos="3889375" algn="r"/>
              </a:tabLst>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Placeholder 10"/>
          <p:cNvSpPr>
            <a:spLocks noGrp="1"/>
          </p:cNvSpPr>
          <p:nvPr>
            <p:ph type="title"/>
          </p:nvPr>
        </p:nvSpPr>
        <p:spPr bwMode="gray">
          <a:xfrm>
            <a:off x="414338" y="661416"/>
            <a:ext cx="8330184" cy="329184"/>
          </a:xfrm>
          <a:prstGeom prst="rect">
            <a:avLst/>
          </a:prstGeom>
        </p:spPr>
        <p:txBody>
          <a:bodyPr lIns="0" tIns="0" rIns="0" bIns="0" anchor="b" anchorCtr="0">
            <a:spAutoFit/>
          </a:bodyPr>
          <a:lstStyle>
            <a:lvl1pPr>
              <a:defRPr>
                <a:latin typeface="Calibri" pitchFamily="34" charset="0"/>
                <a:cs typeface="Calibri" pitchFamily="34" charset="0"/>
              </a:defRPr>
            </a:lvl1p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extLst>
      <p:ext uri="{BB962C8B-B14F-4D97-AF65-F5344CB8AC3E}">
        <p14:creationId xmlns:p14="http://schemas.microsoft.com/office/powerpoint/2010/main" val="2776975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0CFEF12C-4EB6-4238-91B2-B61FED10B01B}" type="datetimeFigureOut">
              <a:rPr lang="en-US"/>
              <a:pPr>
                <a:defRPr/>
              </a:pPr>
              <a:t>12/14/2015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221C069B-D1A7-48C5-A1CC-8AB64EA43A92}" type="slidenum">
              <a:rPr lang="en-US"/>
              <a:pPr>
                <a:defRPr/>
              </a:pPr>
              <a:t>‹#›</a:t>
            </a:fld>
            <a:endParaRPr lang="en-US"/>
          </a:p>
        </p:txBody>
      </p:sp>
    </p:spTree>
    <p:extLst>
      <p:ext uri="{BB962C8B-B14F-4D97-AF65-F5344CB8AC3E}">
        <p14:creationId xmlns:p14="http://schemas.microsoft.com/office/powerpoint/2010/main" val="1686898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atin typeface="Gill Sans MT" pitchFamily="34" charset="0"/>
              </a:defRPr>
            </a:lvl1pPr>
            <a:lvl2pPr marL="548640" indent="-182880">
              <a:buFont typeface="Wingdings" charset="2"/>
              <a:buChar char="§"/>
              <a:defRPr spc="0">
                <a:latin typeface="Gill Sans MT" pitchFamily="34" charset="0"/>
              </a:defRPr>
            </a:lvl2pPr>
            <a:lvl3pPr marL="822960" indent="-182880">
              <a:buFont typeface="Wingdings" charset="2"/>
              <a:buChar char="§"/>
              <a:defRPr spc="0">
                <a:latin typeface="Gill Sans MT" pitchFamily="34" charset="0"/>
              </a:defRPr>
            </a:lvl3pPr>
            <a:lvl4pPr marL="1097280" indent="-182880">
              <a:buFont typeface="Wingdings" charset="2"/>
              <a:buChar char="§"/>
              <a:defRPr spc="0">
                <a:latin typeface="Gill Sans MT" pitchFamily="34" charset="0"/>
              </a:defRPr>
            </a:lvl4pPr>
            <a:lvl5pPr marL="1280160" indent="-182880">
              <a:buFont typeface="Wingdings" charset="2"/>
              <a:buChar char="§"/>
              <a:defRPr spc="0">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Gill Sans MT" pitchFamily="34" charset="0"/>
                <a:cs typeface="Gill Sans MT" pitchFamily="34" charset="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latin typeface="Gill Sans MT"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latin typeface="Gill Sans MT" pitchFamily="34" charset="0"/>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atin typeface="Gill Sans MT" pitchFamily="34" charset="0"/>
              </a:defRPr>
            </a:lvl1pPr>
            <a:lvl2pPr>
              <a:defRPr sz="2200" spc="0">
                <a:latin typeface="Gill Sans MT" pitchFamily="34" charset="0"/>
              </a:defRPr>
            </a:lvl2pPr>
            <a:lvl3pPr>
              <a:defRPr sz="2000" spc="0">
                <a:latin typeface="Gill Sans MT" pitchFamily="34" charset="0"/>
              </a:defRPr>
            </a:lvl3pPr>
            <a:lvl4pPr>
              <a:defRPr sz="1800" spc="0">
                <a:latin typeface="Gill Sans MT" pitchFamily="34" charset="0"/>
              </a:defRPr>
            </a:lvl4pPr>
            <a:lvl5pPr>
              <a:defRPr sz="1600" spc="0">
                <a:latin typeface="Gill Sans MT"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atin typeface="Gill Sans MT" pitchFamily="34" charset="0"/>
              </a:defRPr>
            </a:lvl1pPr>
            <a:lvl2pPr>
              <a:defRPr sz="2200" b="0" i="0" spc="0">
                <a:latin typeface="Gill Sans MT" pitchFamily="34" charset="0"/>
              </a:defRPr>
            </a:lvl2pPr>
            <a:lvl3pPr>
              <a:defRPr sz="2000" b="0" i="0" spc="0">
                <a:latin typeface="Gill Sans MT" pitchFamily="34" charset="0"/>
              </a:defRPr>
            </a:lvl3pPr>
            <a:lvl4pPr>
              <a:defRPr sz="1800" b="0" i="0" spc="0">
                <a:latin typeface="Gill Sans MT" pitchFamily="34" charset="0"/>
              </a:defRPr>
            </a:lvl4pPr>
            <a:lvl5pPr>
              <a:defRPr sz="1600" b="0" i="0" spc="0">
                <a:latin typeface="Gill Sans MT"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lvl1pPr>
              <a:defRPr>
                <a:latin typeface="Gill Sans MT" pitchFamily="34" charset="0"/>
              </a:defRPr>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0999" y="166066"/>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atin typeface="Gill Sans MT" pitchFamily="34" charset="0"/>
              </a:defRPr>
            </a:lvl1pPr>
            <a:lvl2pPr>
              <a:defRPr sz="2200" spc="0">
                <a:latin typeface="Gill Sans MT" pitchFamily="34" charset="0"/>
              </a:defRPr>
            </a:lvl2pPr>
            <a:lvl3pPr>
              <a:defRPr sz="2000" spc="0">
                <a:latin typeface="Gill Sans MT" pitchFamily="34" charset="0"/>
              </a:defRPr>
            </a:lvl3pPr>
            <a:lvl4pPr>
              <a:defRPr sz="1800" spc="0">
                <a:latin typeface="Gill Sans MT" pitchFamily="34" charset="0"/>
              </a:defRPr>
            </a:lvl4pPr>
            <a:lvl5pPr>
              <a:defRPr sz="1600" spc="0">
                <a:latin typeface="Gill Sans MT"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Gill Sans MT" pitchFamily="34" charset="0"/>
                <a:cs typeface="Gill Sans M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7"/>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pic>
        <p:nvPicPr>
          <p:cNvPr id="6" name="Picture 5" descr="co_cde_shield_rgb.eps"/>
          <p:cNvPicPr>
            <a:picLocks noChangeAspect="1"/>
          </p:cNvPicPr>
          <p:nvPr/>
        </p:nvPicPr>
        <p:blipFill>
          <a:blip r:embed="rId18"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 id="2147483681" r:id="rId14"/>
    <p:sldLayoutId id="2147483682" r:id="rId15"/>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Gill Sans MT" pitchFamily="34" charset="0"/>
          <a:ea typeface="+mj-ea"/>
          <a:cs typeface="Gill Sans MT" pitchFamily="34" charset="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Gill Sans MT" pitchFamily="34" charset="0"/>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Gill Sans MT" pitchFamily="34" charset="0"/>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Gill Sans MT" pitchFamily="34" charset="0"/>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Gill Sans MT" pitchFamily="34" charset="0"/>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Gill Sans MT" pitchFamily="34" charset="0"/>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etlearning.adobeconnect.com/data_services/" TargetMode="External"/><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www.cde.state.co.us/datapipeline/decembercounteducationalenvironments2015"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www.cde.state.co.us/datapipeline/decembercountpaicodes"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www.cde.state.co.us/datapipeline/snap_sped-december"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mailto:Simons_J@cde.state.co.u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www.cde.state.co.us/sites/default/files/COHQHandbookforDistricts10_13_0.pdf" TargetMode="External"/><Relationship Id="rId2" Type="http://schemas.openxmlformats.org/officeDocument/2006/relationships/hyperlink" Target="http://www.cde.state.co.us/FedPrograms/tii/ahqtdc" TargetMode="External"/><Relationship Id="rId1" Type="http://schemas.openxmlformats.org/officeDocument/2006/relationships/slideLayout" Target="../slideLayouts/slideLayout6.xml"/><Relationship Id="rId4" Type="http://schemas.openxmlformats.org/officeDocument/2006/relationships/hyperlink" Target="mailto:Simons_J@cde.state.co.us"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mailto:heitman_l@cde.state.co.us" TargetMode="External"/><Relationship Id="rId2" Type="http://schemas.openxmlformats.org/officeDocument/2006/relationships/hyperlink" Target="mailto:gleason_k@cde.state.co.us" TargetMode="External"/><Relationship Id="rId1" Type="http://schemas.openxmlformats.org/officeDocument/2006/relationships/slideLayout" Target="../slideLayouts/slideLayout6.xml"/><Relationship Id="rId4" Type="http://schemas.openxmlformats.org/officeDocument/2006/relationships/hyperlink" Target="mailto:bolger_o@cde.state.co.us"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www.cde.state.co.us/datapipeline/2015-16staffreportingtimeline"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www.cde.state.co.us/datapipeline/snap_sped-december"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hyperlink" Target="http://www.cde.state.co.us/datapipeline/2015-16decembercountfilelayoutanddefinitions"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defRPr/>
            </a:pPr>
            <a:r>
              <a:rPr lang="en-US" dirty="0" smtClean="0">
                <a:latin typeface="Gill Sans MT" pitchFamily="34" charset="0"/>
              </a:rPr>
              <a:t>Special Education December Count</a:t>
            </a:r>
            <a:br>
              <a:rPr lang="en-US" dirty="0" smtClean="0">
                <a:latin typeface="Gill Sans MT" pitchFamily="34" charset="0"/>
              </a:rPr>
            </a:br>
            <a:r>
              <a:rPr lang="en-US" dirty="0" smtClean="0">
                <a:latin typeface="Gill Sans MT" pitchFamily="34" charset="0"/>
              </a:rPr>
              <a:t>“Huddle” </a:t>
            </a:r>
            <a:r>
              <a:rPr lang="en-US" dirty="0" smtClean="0"/>
              <a:t>December 15</a:t>
            </a:r>
            <a:r>
              <a:rPr lang="en-US" baseline="30000" dirty="0" smtClean="0"/>
              <a:t>th</a:t>
            </a:r>
            <a:r>
              <a:rPr lang="en-US" dirty="0" smtClean="0"/>
              <a:t> </a:t>
            </a:r>
            <a:r>
              <a:rPr lang="en-US" dirty="0" smtClean="0">
                <a:latin typeface="Gill Sans MT" pitchFamily="34" charset="0"/>
              </a:rPr>
              <a:t>, 2015</a:t>
            </a:r>
            <a:endParaRPr lang="en-US" dirty="0">
              <a:latin typeface="Gill Sans MT" pitchFamily="34" charset="0"/>
            </a:endParaRPr>
          </a:p>
        </p:txBody>
      </p:sp>
      <p:pic>
        <p:nvPicPr>
          <p:cNvPr id="2055" name="Picture 7"/>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31464" y="1827940"/>
            <a:ext cx="6770088" cy="87626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TextBox 1"/>
          <p:cNvSpPr txBox="1"/>
          <p:nvPr/>
        </p:nvSpPr>
        <p:spPr>
          <a:xfrm>
            <a:off x="556078" y="2953600"/>
            <a:ext cx="8587922" cy="584775"/>
          </a:xfrm>
          <a:prstGeom prst="rect">
            <a:avLst/>
          </a:prstGeom>
          <a:noFill/>
        </p:spPr>
        <p:txBody>
          <a:bodyPr wrap="square" rtlCol="0">
            <a:spAutoFit/>
          </a:bodyPr>
          <a:lstStyle/>
          <a:p>
            <a:r>
              <a:rPr lang="en-US" sz="1600" dirty="0" smtClean="0"/>
              <a:t>Adobe </a:t>
            </a:r>
            <a:r>
              <a:rPr lang="en-US" sz="1600" dirty="0"/>
              <a:t>Connect web address: </a:t>
            </a:r>
            <a:r>
              <a:rPr lang="en-US" sz="1600" u="sng" dirty="0">
                <a:hlinkClick r:id="rId3"/>
              </a:rPr>
              <a:t>https://enetlearning.adobeconnect.com/data_services/</a:t>
            </a:r>
            <a:r>
              <a:rPr lang="en-US" sz="1600" dirty="0"/>
              <a:t>   </a:t>
            </a:r>
            <a:endParaRPr lang="en-US" sz="1600" dirty="0" smtClean="0"/>
          </a:p>
          <a:p>
            <a:r>
              <a:rPr lang="en-US" sz="1600" dirty="0" smtClean="0"/>
              <a:t>Call-in </a:t>
            </a:r>
            <a:r>
              <a:rPr lang="en-US" sz="1600" dirty="0"/>
              <a:t>number: 1-866-764-6750 </a:t>
            </a:r>
          </a:p>
        </p:txBody>
      </p:sp>
      <p:pic>
        <p:nvPicPr>
          <p:cNvPr id="4" name="Picture 3"/>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309505" y="3841585"/>
            <a:ext cx="3538827" cy="2651760"/>
          </a:xfrm>
          <a:prstGeom prst="rect">
            <a:avLst/>
          </a:prstGeom>
        </p:spPr>
      </p:pic>
    </p:spTree>
    <p:extLst>
      <p:ext uri="{BB962C8B-B14F-4D97-AF65-F5344CB8AC3E}">
        <p14:creationId xmlns:p14="http://schemas.microsoft.com/office/powerpoint/2010/main" val="3110452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bwMode="auto">
          <a:extLst/>
        </p:spPr>
        <p:txBody>
          <a:bodyPr wrap="square" numCol="1" anchor="t" anchorCtr="0" compatLnSpc="1">
            <a:prstTxWarp prst="textNoShape">
              <a:avLst/>
            </a:prstTxWarp>
          </a:bodyPr>
          <a:lstStyle/>
          <a:p>
            <a:pPr eaLnBrk="1" fontAlgn="auto" hangingPunct="1">
              <a:spcAft>
                <a:spcPts val="0"/>
              </a:spcAft>
              <a:defRPr/>
            </a:pPr>
            <a:r>
              <a:rPr lang="en-US" dirty="0" smtClean="0">
                <a:ea typeface="+mj-ea"/>
              </a:rPr>
              <a:t>Interchanges and Snapshots</a:t>
            </a:r>
          </a:p>
        </p:txBody>
      </p:sp>
      <p:graphicFrame>
        <p:nvGraphicFramePr>
          <p:cNvPr id="4" name="Table 3"/>
          <p:cNvGraphicFramePr>
            <a:graphicFrameLocks noGrp="1"/>
          </p:cNvGraphicFramePr>
          <p:nvPr>
            <p:extLst>
              <p:ext uri="{D42A27DB-BD31-4B8C-83A1-F6EECF244321}">
                <p14:modId xmlns:p14="http://schemas.microsoft.com/office/powerpoint/2010/main" val="3910585553"/>
              </p:ext>
            </p:extLst>
          </p:nvPr>
        </p:nvGraphicFramePr>
        <p:xfrm>
          <a:off x="649184" y="1332015"/>
          <a:ext cx="7889174" cy="5122196"/>
        </p:xfrm>
        <a:graphic>
          <a:graphicData uri="http://schemas.openxmlformats.org/drawingml/2006/table">
            <a:tbl>
              <a:tblPr/>
              <a:tblGrid>
                <a:gridCol w="1911133"/>
                <a:gridCol w="2408781"/>
                <a:gridCol w="3569260"/>
              </a:tblGrid>
              <a:tr h="245396">
                <a:tc>
                  <a:txBody>
                    <a:bodyPr/>
                    <a:lstStyle/>
                    <a:p>
                      <a:pPr marL="0" marR="0">
                        <a:lnSpc>
                          <a:spcPct val="115000"/>
                        </a:lnSpc>
                        <a:spcBef>
                          <a:spcPts val="0"/>
                        </a:spcBef>
                        <a:spcAft>
                          <a:spcPts val="0"/>
                        </a:spcAft>
                      </a:pPr>
                      <a:r>
                        <a:rPr lang="en-US" sz="1400" b="1" dirty="0">
                          <a:latin typeface="Calibri"/>
                          <a:ea typeface="Calibri"/>
                          <a:cs typeface="Times New Roman"/>
                        </a:rPr>
                        <a:t>Interchange </a:t>
                      </a: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1400" b="1" dirty="0" smtClean="0">
                          <a:latin typeface="Calibri"/>
                          <a:ea typeface="Calibri"/>
                          <a:cs typeface="Times New Roman"/>
                        </a:rPr>
                        <a:t>Files</a:t>
                      </a:r>
                      <a:r>
                        <a:rPr lang="en-US" sz="1400" b="1" baseline="0" dirty="0" smtClean="0">
                          <a:latin typeface="Calibri"/>
                          <a:ea typeface="Calibri"/>
                          <a:cs typeface="Times New Roman"/>
                        </a:rPr>
                        <a:t> Required</a:t>
                      </a:r>
                      <a:endParaRPr lang="en-US" sz="1400" b="1" dirty="0">
                        <a:latin typeface="Calibri"/>
                        <a:ea typeface="Calibri"/>
                        <a:cs typeface="Times New Roman"/>
                      </a:endParaRP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1400" b="1" dirty="0">
                          <a:latin typeface="Calibri"/>
                          <a:ea typeface="Calibri"/>
                          <a:cs typeface="Times New Roman"/>
                        </a:rPr>
                        <a:t>Collections Represented </a:t>
                      </a: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500770">
                <a:tc>
                  <a:txBody>
                    <a:bodyPr/>
                    <a:lstStyle/>
                    <a:p>
                      <a:pPr marL="0" marR="0">
                        <a:lnSpc>
                          <a:spcPct val="100000"/>
                        </a:lnSpc>
                        <a:spcBef>
                          <a:spcPts val="0"/>
                        </a:spcBef>
                        <a:spcAft>
                          <a:spcPts val="0"/>
                        </a:spcAft>
                      </a:pPr>
                      <a:r>
                        <a:rPr lang="en-US" sz="2000" b="1" dirty="0">
                          <a:latin typeface="Gill Sans MT" panose="020B0502020104020203" pitchFamily="34" charset="0"/>
                          <a:ea typeface="Calibri"/>
                          <a:cs typeface="Times New Roman"/>
                        </a:rPr>
                        <a:t>Student &amp; </a:t>
                      </a:r>
                      <a:r>
                        <a:rPr lang="en-US" sz="2000" b="1" dirty="0" smtClean="0">
                          <a:latin typeface="Gill Sans MT" panose="020B0502020104020203" pitchFamily="34" charset="0"/>
                          <a:ea typeface="Calibri"/>
                          <a:cs typeface="Times New Roman"/>
                        </a:rPr>
                        <a:t>Enrollment</a:t>
                      </a:r>
                    </a:p>
                    <a:p>
                      <a:pPr marL="0" marR="0">
                        <a:lnSpc>
                          <a:spcPct val="100000"/>
                        </a:lnSpc>
                        <a:spcBef>
                          <a:spcPts val="0"/>
                        </a:spcBef>
                        <a:spcAft>
                          <a:spcPts val="0"/>
                        </a:spcAft>
                      </a:pPr>
                      <a:r>
                        <a:rPr lang="en-US" sz="2000" b="0" dirty="0" smtClean="0">
                          <a:latin typeface="Gill Sans MT" panose="020B0502020104020203" pitchFamily="34" charset="0"/>
                          <a:ea typeface="Calibri"/>
                          <a:cs typeface="Times New Roman"/>
                        </a:rPr>
                        <a:t>(Authoritative Source for Demographic Data)</a:t>
                      </a:r>
                      <a:endParaRPr lang="en-US" sz="2000" b="0" dirty="0">
                        <a:latin typeface="Gill Sans MT" panose="020B0502020104020203" pitchFamily="34" charset="0"/>
                        <a:ea typeface="Calibri"/>
                        <a:cs typeface="Times New Roman"/>
                      </a:endParaRP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indent="-342900">
                        <a:lnSpc>
                          <a:spcPct val="100000"/>
                        </a:lnSpc>
                        <a:spcBef>
                          <a:spcPts val="0"/>
                        </a:spcBef>
                        <a:spcAft>
                          <a:spcPts val="0"/>
                        </a:spcAft>
                        <a:buFont typeface="Arial" panose="020B0604020202020204" pitchFamily="34" charset="0"/>
                        <a:buChar char="•"/>
                      </a:pPr>
                      <a:r>
                        <a:rPr lang="en-US" sz="2000" b="1" dirty="0" smtClean="0">
                          <a:latin typeface="Gill Sans MT" panose="020B0502020104020203" pitchFamily="34" charset="0"/>
                          <a:ea typeface="Calibri"/>
                          <a:cs typeface="Times New Roman"/>
                        </a:rPr>
                        <a:t>Student</a:t>
                      </a:r>
                    </a:p>
                    <a:p>
                      <a:pPr marL="342900" marR="0" indent="-342900">
                        <a:lnSpc>
                          <a:spcPct val="100000"/>
                        </a:lnSpc>
                        <a:spcBef>
                          <a:spcPts val="0"/>
                        </a:spcBef>
                        <a:spcAft>
                          <a:spcPts val="0"/>
                        </a:spcAft>
                        <a:buFont typeface="Arial" panose="020B0604020202020204" pitchFamily="34" charset="0"/>
                        <a:buChar char="•"/>
                      </a:pPr>
                      <a:r>
                        <a:rPr lang="en-US" sz="2000" b="1" dirty="0" smtClean="0">
                          <a:latin typeface="Gill Sans MT" panose="020B0502020104020203" pitchFamily="34" charset="0"/>
                          <a:ea typeface="Calibri"/>
                          <a:cs typeface="Times New Roman"/>
                        </a:rPr>
                        <a:t>Student</a:t>
                      </a:r>
                      <a:r>
                        <a:rPr lang="en-US" sz="2000" b="1" baseline="0" dirty="0" smtClean="0">
                          <a:latin typeface="Gill Sans MT" panose="020B0502020104020203" pitchFamily="34" charset="0"/>
                          <a:ea typeface="Calibri"/>
                          <a:cs typeface="Times New Roman"/>
                        </a:rPr>
                        <a:t> School Association</a:t>
                      </a: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2000" b="1" dirty="0" smtClean="0">
                          <a:latin typeface="Gill Sans MT" panose="020B0502020104020203" pitchFamily="34" charset="0"/>
                          <a:ea typeface="Calibri"/>
                          <a:cs typeface="Times New Roman"/>
                        </a:rPr>
                        <a:t>Special </a:t>
                      </a:r>
                      <a:r>
                        <a:rPr lang="en-US" sz="2000" b="1" dirty="0">
                          <a:latin typeface="Gill Sans MT" panose="020B0502020104020203" pitchFamily="34" charset="0"/>
                          <a:ea typeface="Calibri"/>
                          <a:cs typeface="Times New Roman"/>
                        </a:rPr>
                        <a:t>Education December Count (student</a:t>
                      </a:r>
                      <a:r>
                        <a:rPr lang="en-US" sz="2000" b="1" dirty="0" smtClean="0">
                          <a:latin typeface="Gill Sans MT" panose="020B0502020104020203" pitchFamily="34" charset="0"/>
                          <a:ea typeface="Calibri"/>
                          <a:cs typeface="Times New Roman"/>
                        </a:rPr>
                        <a:t>)</a:t>
                      </a:r>
                      <a:r>
                        <a:rPr lang="en-US" sz="2000" b="1" dirty="0" smtClean="0">
                          <a:solidFill>
                            <a:srgbClr val="FF0000"/>
                          </a:solidFill>
                          <a:latin typeface="Gill Sans MT" panose="020B0502020104020203" pitchFamily="34" charset="0"/>
                          <a:ea typeface="Calibri"/>
                          <a:cs typeface="Times New Roman"/>
                        </a:rPr>
                        <a:t>*</a:t>
                      </a:r>
                      <a:endParaRPr lang="en-US" sz="2000" b="1" dirty="0">
                        <a:solidFill>
                          <a:srgbClr val="FF0000"/>
                        </a:solidFill>
                        <a:latin typeface="Gill Sans MT" panose="020B0502020104020203" pitchFamily="34" charset="0"/>
                        <a:ea typeface="Calibri"/>
                        <a:cs typeface="Times New Roman"/>
                      </a:endParaRP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776">
                <a:tc>
                  <a:txBody>
                    <a:bodyPr/>
                    <a:lstStyle/>
                    <a:p>
                      <a:pPr marL="0" marR="0">
                        <a:lnSpc>
                          <a:spcPct val="100000"/>
                        </a:lnSpc>
                        <a:spcBef>
                          <a:spcPts val="0"/>
                        </a:spcBef>
                        <a:spcAft>
                          <a:spcPts val="0"/>
                        </a:spcAft>
                      </a:pPr>
                      <a:r>
                        <a:rPr lang="en-US" sz="2000" b="1" dirty="0">
                          <a:latin typeface="Gill Sans MT" panose="020B0502020104020203" pitchFamily="34" charset="0"/>
                          <a:ea typeface="Calibri"/>
                          <a:cs typeface="Times New Roman"/>
                        </a:rPr>
                        <a:t>Staff &amp; </a:t>
                      </a:r>
                      <a:r>
                        <a:rPr lang="en-US" sz="2000" b="1" dirty="0" smtClean="0">
                          <a:latin typeface="Gill Sans MT" panose="020B0502020104020203" pitchFamily="34" charset="0"/>
                          <a:ea typeface="Calibri"/>
                          <a:cs typeface="Times New Roman"/>
                        </a:rPr>
                        <a:t>Assignments</a:t>
                      </a:r>
                      <a:endParaRPr lang="en-US" sz="2000" b="1" dirty="0">
                        <a:latin typeface="Gill Sans MT" panose="020B0502020104020203" pitchFamily="34" charset="0"/>
                        <a:ea typeface="Calibri"/>
                        <a:cs typeface="Times New Roman"/>
                      </a:endParaRP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indent="-342900">
                        <a:lnSpc>
                          <a:spcPct val="100000"/>
                        </a:lnSpc>
                        <a:spcBef>
                          <a:spcPts val="0"/>
                        </a:spcBef>
                        <a:spcAft>
                          <a:spcPts val="0"/>
                        </a:spcAft>
                        <a:buFont typeface="Arial" panose="020B0604020202020204" pitchFamily="34" charset="0"/>
                        <a:buChar char="•"/>
                      </a:pPr>
                      <a:r>
                        <a:rPr lang="en-US" sz="2000" b="1" dirty="0" smtClean="0">
                          <a:latin typeface="Gill Sans MT" panose="020B0502020104020203" pitchFamily="34" charset="0"/>
                          <a:ea typeface="Calibri"/>
                          <a:cs typeface="Times New Roman"/>
                        </a:rPr>
                        <a:t>Staff</a:t>
                      </a:r>
                    </a:p>
                    <a:p>
                      <a:pPr marL="342900" marR="0" indent="-342900">
                        <a:lnSpc>
                          <a:spcPct val="100000"/>
                        </a:lnSpc>
                        <a:spcBef>
                          <a:spcPts val="0"/>
                        </a:spcBef>
                        <a:spcAft>
                          <a:spcPts val="0"/>
                        </a:spcAft>
                        <a:buFont typeface="Arial" panose="020B0604020202020204" pitchFamily="34" charset="0"/>
                        <a:buChar char="•"/>
                      </a:pPr>
                      <a:r>
                        <a:rPr lang="en-US" sz="2000" b="1" dirty="0" smtClean="0">
                          <a:latin typeface="Gill Sans MT" panose="020B0502020104020203" pitchFamily="34" charset="0"/>
                          <a:ea typeface="Calibri"/>
                          <a:cs typeface="Times New Roman"/>
                        </a:rPr>
                        <a:t>Staff Assignment Association</a:t>
                      </a:r>
                      <a:endParaRPr lang="en-US" sz="2000" b="1" dirty="0">
                        <a:latin typeface="Gill Sans MT" panose="020B0502020104020203" pitchFamily="34" charset="0"/>
                        <a:ea typeface="Calibri"/>
                        <a:cs typeface="Times New Roman"/>
                      </a:endParaRP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2000" b="1" dirty="0" smtClean="0">
                          <a:latin typeface="Gill Sans MT" panose="020B0502020104020203" pitchFamily="34" charset="0"/>
                          <a:ea typeface="Calibri"/>
                          <a:cs typeface="Times New Roman"/>
                        </a:rPr>
                        <a:t>Human Resource</a:t>
                      </a:r>
                      <a:r>
                        <a:rPr lang="en-US" sz="2000" b="1" dirty="0" smtClean="0">
                          <a:solidFill>
                            <a:srgbClr val="FF0000"/>
                          </a:solidFill>
                          <a:latin typeface="Gill Sans MT" panose="020B0502020104020203" pitchFamily="34" charset="0"/>
                          <a:ea typeface="Calibri"/>
                          <a:cs typeface="Times New Roman"/>
                        </a:rPr>
                        <a:t>*</a:t>
                      </a:r>
                    </a:p>
                    <a:p>
                      <a:pPr marL="0" marR="0">
                        <a:lnSpc>
                          <a:spcPct val="100000"/>
                        </a:lnSpc>
                        <a:spcBef>
                          <a:spcPts val="0"/>
                        </a:spcBef>
                        <a:spcAft>
                          <a:spcPts val="0"/>
                        </a:spcAft>
                      </a:pPr>
                      <a:r>
                        <a:rPr lang="en-US" sz="2000" b="1" dirty="0" smtClean="0">
                          <a:latin typeface="Gill Sans MT" panose="020B0502020104020203" pitchFamily="34" charset="0"/>
                          <a:ea typeface="Calibri"/>
                          <a:cs typeface="Times New Roman"/>
                        </a:rPr>
                        <a:t>Special </a:t>
                      </a:r>
                      <a:r>
                        <a:rPr lang="en-US" sz="2000" b="1" dirty="0">
                          <a:latin typeface="Gill Sans MT" panose="020B0502020104020203" pitchFamily="34" charset="0"/>
                          <a:ea typeface="Calibri"/>
                          <a:cs typeface="Times New Roman"/>
                        </a:rPr>
                        <a:t>Education December Count (staff</a:t>
                      </a:r>
                      <a:r>
                        <a:rPr lang="en-US" sz="2000" b="1" dirty="0" smtClean="0">
                          <a:latin typeface="Gill Sans MT" panose="020B0502020104020203" pitchFamily="34" charset="0"/>
                          <a:ea typeface="Calibri"/>
                          <a:cs typeface="Times New Roman"/>
                        </a:rPr>
                        <a:t>)</a:t>
                      </a:r>
                      <a:r>
                        <a:rPr lang="en-US" sz="2000" b="1" dirty="0" smtClean="0">
                          <a:solidFill>
                            <a:srgbClr val="FF0000"/>
                          </a:solidFill>
                          <a:latin typeface="Gill Sans MT" panose="020B0502020104020203" pitchFamily="34" charset="0"/>
                          <a:ea typeface="Calibri"/>
                          <a:cs typeface="Times New Roman"/>
                        </a:rPr>
                        <a:t> *</a:t>
                      </a:r>
                      <a:endParaRPr lang="en-US" sz="2000" b="1" dirty="0">
                        <a:latin typeface="Gill Sans MT" panose="020B0502020104020203" pitchFamily="34" charset="0"/>
                        <a:ea typeface="Calibri"/>
                        <a:cs typeface="Times New Roman"/>
                      </a:endParaRP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7470">
                <a:tc>
                  <a:txBody>
                    <a:bodyPr/>
                    <a:lstStyle/>
                    <a:p>
                      <a:pPr marL="0" marR="0">
                        <a:lnSpc>
                          <a:spcPct val="100000"/>
                        </a:lnSpc>
                        <a:spcBef>
                          <a:spcPts val="0"/>
                        </a:spcBef>
                        <a:spcAft>
                          <a:spcPts val="0"/>
                        </a:spcAft>
                      </a:pPr>
                      <a:r>
                        <a:rPr lang="en-US" sz="2000" b="1" dirty="0">
                          <a:latin typeface="Gill Sans MT" panose="020B0502020104020203" pitchFamily="34" charset="0"/>
                          <a:ea typeface="Calibri"/>
                          <a:cs typeface="Times New Roman"/>
                        </a:rPr>
                        <a:t>Special Education </a:t>
                      </a:r>
                      <a:r>
                        <a:rPr lang="en-US" sz="2000" b="1" dirty="0" smtClean="0">
                          <a:latin typeface="Gill Sans MT" panose="020B0502020104020203" pitchFamily="34" charset="0"/>
                          <a:ea typeface="Calibri"/>
                          <a:cs typeface="Times New Roman"/>
                        </a:rPr>
                        <a:t>IEP’s</a:t>
                      </a:r>
                    </a:p>
                    <a:p>
                      <a:pPr marL="0" marR="0">
                        <a:lnSpc>
                          <a:spcPct val="100000"/>
                        </a:lnSpc>
                        <a:spcBef>
                          <a:spcPts val="0"/>
                        </a:spcBef>
                        <a:spcAft>
                          <a:spcPts val="0"/>
                        </a:spcAft>
                      </a:pPr>
                      <a:r>
                        <a:rPr lang="en-US" sz="2000" b="0" dirty="0" smtClean="0">
                          <a:latin typeface="Gill Sans MT" panose="020B0502020104020203" pitchFamily="34" charset="0"/>
                          <a:ea typeface="Calibri"/>
                          <a:cs typeface="Times New Roman"/>
                        </a:rPr>
                        <a:t>(Authoritative Source for Primary Disability)</a:t>
                      </a:r>
                      <a:endParaRPr lang="en-US" sz="2000" b="0" dirty="0">
                        <a:latin typeface="Gill Sans MT" panose="020B0502020104020203" pitchFamily="34" charset="0"/>
                        <a:ea typeface="Calibri"/>
                        <a:cs typeface="Times New Roman"/>
                      </a:endParaRP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indent="-342900">
                        <a:lnSpc>
                          <a:spcPct val="100000"/>
                        </a:lnSpc>
                        <a:spcBef>
                          <a:spcPts val="0"/>
                        </a:spcBef>
                        <a:spcAft>
                          <a:spcPts val="0"/>
                        </a:spcAft>
                        <a:buFont typeface="Arial" panose="020B0604020202020204" pitchFamily="34" charset="0"/>
                        <a:buChar char="•"/>
                      </a:pPr>
                      <a:r>
                        <a:rPr lang="en-US" sz="2000" b="1" dirty="0" smtClean="0">
                          <a:latin typeface="Gill Sans MT" panose="020B0502020104020203" pitchFamily="34" charset="0"/>
                          <a:ea typeface="Calibri"/>
                          <a:cs typeface="Times New Roman"/>
                        </a:rPr>
                        <a:t>Special Education Child</a:t>
                      </a:r>
                    </a:p>
                    <a:p>
                      <a:pPr marL="342900" marR="0" indent="-342900">
                        <a:lnSpc>
                          <a:spcPct val="100000"/>
                        </a:lnSpc>
                        <a:spcBef>
                          <a:spcPts val="0"/>
                        </a:spcBef>
                        <a:spcAft>
                          <a:spcPts val="0"/>
                        </a:spcAft>
                        <a:buFont typeface="Arial" panose="020B0604020202020204" pitchFamily="34" charset="0"/>
                        <a:buChar char="•"/>
                      </a:pPr>
                      <a:r>
                        <a:rPr lang="en-US" sz="2000" b="1" baseline="0" dirty="0" smtClean="0">
                          <a:latin typeface="Gill Sans MT" panose="020B0502020104020203" pitchFamily="34" charset="0"/>
                          <a:ea typeface="Calibri"/>
                          <a:cs typeface="Times New Roman"/>
                        </a:rPr>
                        <a:t>Special Education Participation</a:t>
                      </a:r>
                      <a:endParaRPr lang="en-US" sz="2000" b="1" dirty="0">
                        <a:latin typeface="Gill Sans MT" panose="020B0502020104020203" pitchFamily="34" charset="0"/>
                        <a:ea typeface="Calibri"/>
                        <a:cs typeface="Times New Roman"/>
                      </a:endParaRP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2000" b="1" dirty="0">
                          <a:latin typeface="Gill Sans MT" panose="020B0502020104020203" pitchFamily="34" charset="0"/>
                          <a:ea typeface="Calibri"/>
                          <a:cs typeface="Times New Roman"/>
                        </a:rPr>
                        <a:t>Special Education December Count (student</a:t>
                      </a:r>
                      <a:r>
                        <a:rPr lang="en-US" sz="2000" b="1" dirty="0" smtClean="0">
                          <a:latin typeface="Gill Sans MT" panose="020B0502020104020203" pitchFamily="34" charset="0"/>
                          <a:ea typeface="Calibri"/>
                          <a:cs typeface="Times New Roman"/>
                        </a:rPr>
                        <a:t>)</a:t>
                      </a:r>
                      <a:r>
                        <a:rPr lang="en-US" sz="2000" b="1" dirty="0" smtClean="0">
                          <a:solidFill>
                            <a:srgbClr val="FF0000"/>
                          </a:solidFill>
                          <a:latin typeface="Gill Sans MT" panose="020B0502020104020203" pitchFamily="34" charset="0"/>
                          <a:ea typeface="Calibri"/>
                          <a:cs typeface="Times New Roman"/>
                        </a:rPr>
                        <a:t> *</a:t>
                      </a:r>
                      <a:endParaRPr lang="en-US" sz="2000" b="1" dirty="0">
                        <a:latin typeface="Gill Sans MT" panose="020B0502020104020203" pitchFamily="34" charset="0"/>
                        <a:ea typeface="Calibri"/>
                        <a:cs typeface="Times New Roman"/>
                      </a:endParaRPr>
                    </a:p>
                  </a:txBody>
                  <a:tcPr marL="41413" marR="41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00844" y="2590800"/>
            <a:ext cx="8342312" cy="1646238"/>
          </a:xfrm>
        </p:spPr>
        <p:txBody>
          <a:bodyPr/>
          <a:lstStyle/>
          <a:p>
            <a:r>
              <a:rPr lang="en-US" sz="3600" dirty="0" smtClean="0">
                <a:solidFill>
                  <a:schemeClr val="accent1">
                    <a:lumMod val="75000"/>
                  </a:schemeClr>
                </a:solidFill>
              </a:rPr>
              <a:t>Student</a:t>
            </a:r>
            <a:endParaRPr lang="en-US" sz="3600" dirty="0">
              <a:solidFill>
                <a:schemeClr val="accent1">
                  <a:lumMod val="75000"/>
                </a:schemeClr>
              </a:solidFill>
            </a:endParaRPr>
          </a:p>
        </p:txBody>
      </p:sp>
    </p:spTree>
    <p:extLst>
      <p:ext uri="{BB962C8B-B14F-4D97-AF65-F5344CB8AC3E}">
        <p14:creationId xmlns:p14="http://schemas.microsoft.com/office/powerpoint/2010/main" val="2631427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Who is reported</a:t>
            </a:r>
            <a:endParaRPr lang="en-US" dirty="0"/>
          </a:p>
        </p:txBody>
      </p:sp>
      <p:sp>
        <p:nvSpPr>
          <p:cNvPr id="2" name="Footer Placeholder 1"/>
          <p:cNvSpPr>
            <a:spLocks noGrp="1"/>
          </p:cNvSpPr>
          <p:nvPr>
            <p:ph type="ftr" sz="quarter" idx="3"/>
          </p:nvPr>
        </p:nvSpPr>
        <p:spPr/>
        <p:txBody>
          <a:bodyPr/>
          <a:lstStyle/>
          <a:p>
            <a:fld id="{757A2F4E-5D54-B04B-91BD-7E78EE1FE9FD}" type="slidenum">
              <a:rPr lang="en-US" smtClean="0"/>
              <a:pPr/>
              <a:t>12</a:t>
            </a:fld>
            <a:endParaRPr lang="en-US" dirty="0" smtClean="0"/>
          </a:p>
        </p:txBody>
      </p:sp>
      <p:sp>
        <p:nvSpPr>
          <p:cNvPr id="4" name="Content Placeholder 3"/>
          <p:cNvSpPr>
            <a:spLocks noGrp="1"/>
          </p:cNvSpPr>
          <p:nvPr>
            <p:ph idx="4294967295"/>
          </p:nvPr>
        </p:nvSpPr>
        <p:spPr>
          <a:xfrm>
            <a:off x="487218" y="1446131"/>
            <a:ext cx="8407400" cy="4406900"/>
          </a:xfrm>
        </p:spPr>
        <p:txBody>
          <a:bodyPr/>
          <a:lstStyle/>
          <a:p>
            <a:pPr lvl="0"/>
            <a:r>
              <a:rPr lang="en-US" sz="2000" b="0" dirty="0"/>
              <a:t>Students who were receiving Special Education services in your Administrative Unit on the count date of 12/1, regardless of where they reside. This may include some students who reside in other Administrative Units, but attend your Administrative Unit. This includes students attending public schools, non-public schools, detention centers or programs located within your Administrative Unit.</a:t>
            </a:r>
          </a:p>
          <a:p>
            <a:pPr lvl="0"/>
            <a:r>
              <a:rPr lang="en-US" sz="2000" b="0" dirty="0"/>
              <a:t>Resident students who attend in other Administrative Units.</a:t>
            </a:r>
          </a:p>
          <a:p>
            <a:pPr lvl="0"/>
            <a:r>
              <a:rPr lang="en-US" sz="2000" b="0" dirty="0"/>
              <a:t>Resident students who are attending an allowed eligible facility that you pay tuition.</a:t>
            </a:r>
          </a:p>
          <a:p>
            <a:pPr lvl="0"/>
            <a:r>
              <a:rPr lang="en-US" sz="2000" b="0" dirty="0"/>
              <a:t>Resident students for whom you are paying tuition to attend a non-public school or out of state school.</a:t>
            </a:r>
          </a:p>
          <a:p>
            <a:endParaRPr lang="en-US" sz="2000" b="0" dirty="0"/>
          </a:p>
        </p:txBody>
      </p:sp>
    </p:spTree>
    <p:extLst>
      <p:ext uri="{BB962C8B-B14F-4D97-AF65-F5344CB8AC3E}">
        <p14:creationId xmlns:p14="http://schemas.microsoft.com/office/powerpoint/2010/main" val="2896707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Who is NOT reported</a:t>
            </a:r>
            <a:endParaRPr lang="en-US" dirty="0"/>
          </a:p>
        </p:txBody>
      </p:sp>
      <p:sp>
        <p:nvSpPr>
          <p:cNvPr id="2" name="Footer Placeholder 1"/>
          <p:cNvSpPr>
            <a:spLocks noGrp="1"/>
          </p:cNvSpPr>
          <p:nvPr>
            <p:ph type="ftr" sz="quarter" idx="3"/>
          </p:nvPr>
        </p:nvSpPr>
        <p:spPr/>
        <p:txBody>
          <a:bodyPr/>
          <a:lstStyle/>
          <a:p>
            <a:fld id="{757A2F4E-5D54-B04B-91BD-7E78EE1FE9FD}" type="slidenum">
              <a:rPr lang="en-US" smtClean="0"/>
              <a:pPr/>
              <a:t>13</a:t>
            </a:fld>
            <a:endParaRPr lang="en-US" dirty="0" smtClean="0"/>
          </a:p>
        </p:txBody>
      </p:sp>
      <p:sp>
        <p:nvSpPr>
          <p:cNvPr id="4" name="Content Placeholder 3"/>
          <p:cNvSpPr>
            <a:spLocks noGrp="1"/>
          </p:cNvSpPr>
          <p:nvPr>
            <p:ph idx="4294967295"/>
          </p:nvPr>
        </p:nvSpPr>
        <p:spPr>
          <a:xfrm>
            <a:off x="354859" y="1363003"/>
            <a:ext cx="8407400" cy="4406900"/>
          </a:xfrm>
        </p:spPr>
        <p:txBody>
          <a:bodyPr/>
          <a:lstStyle/>
          <a:p>
            <a:pPr lvl="0"/>
            <a:r>
              <a:rPr lang="en-US" b="0" dirty="0" smtClean="0"/>
              <a:t>Students </a:t>
            </a:r>
            <a:r>
              <a:rPr lang="en-US" b="0" dirty="0"/>
              <a:t>who are attending a Charter School operated by the Charter School Institute. These students are only reported by CSI.</a:t>
            </a:r>
          </a:p>
          <a:p>
            <a:pPr lvl="0"/>
            <a:r>
              <a:rPr lang="en-US" b="0" dirty="0"/>
              <a:t>Students who are attending Rocky Mountain Deaf School in </a:t>
            </a:r>
            <a:r>
              <a:rPr lang="en-US" b="0" dirty="0" err="1"/>
              <a:t>Jeffco</a:t>
            </a:r>
            <a:r>
              <a:rPr lang="en-US" b="0" dirty="0"/>
              <a:t>. These students are only reported by </a:t>
            </a:r>
            <a:r>
              <a:rPr lang="en-US" b="0" dirty="0" err="1"/>
              <a:t>Jeffco</a:t>
            </a:r>
            <a:r>
              <a:rPr lang="en-US" b="0" dirty="0"/>
              <a:t>.</a:t>
            </a:r>
          </a:p>
          <a:p>
            <a:endParaRPr lang="en-US" dirty="0"/>
          </a:p>
        </p:txBody>
      </p:sp>
    </p:spTree>
    <p:extLst>
      <p:ext uri="{BB962C8B-B14F-4D97-AF65-F5344CB8AC3E}">
        <p14:creationId xmlns:p14="http://schemas.microsoft.com/office/powerpoint/2010/main" val="1426211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Criteria</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14</a:t>
            </a:fld>
            <a:endParaRPr lang="en-US" dirty="0" smtClean="0"/>
          </a:p>
        </p:txBody>
      </p:sp>
      <p:sp>
        <p:nvSpPr>
          <p:cNvPr id="2" name="Content Placeholder 1"/>
          <p:cNvSpPr>
            <a:spLocks noGrp="1"/>
          </p:cNvSpPr>
          <p:nvPr>
            <p:ph idx="4294967295"/>
          </p:nvPr>
        </p:nvSpPr>
        <p:spPr>
          <a:xfrm>
            <a:off x="535378" y="1229715"/>
            <a:ext cx="8407400" cy="4406900"/>
          </a:xfrm>
        </p:spPr>
        <p:txBody>
          <a:bodyPr/>
          <a:lstStyle/>
          <a:p>
            <a:pPr marL="344488" indent="-300038"/>
            <a:r>
              <a:rPr lang="en-US" sz="2000" b="0" dirty="0" smtClean="0"/>
              <a:t>Date </a:t>
            </a:r>
            <a:r>
              <a:rPr lang="en-US" sz="2000" b="0" dirty="0"/>
              <a:t>of Entry to Special Education is </a:t>
            </a:r>
            <a:r>
              <a:rPr lang="en-US" sz="2000" b="0" dirty="0" smtClean="0"/>
              <a:t>12/1 or </a:t>
            </a:r>
            <a:r>
              <a:rPr lang="en-US" sz="2000" b="0" dirty="0"/>
              <a:t>prior </a:t>
            </a:r>
            <a:r>
              <a:rPr lang="en-US" sz="2000" b="0" dirty="0" smtClean="0"/>
              <a:t>of </a:t>
            </a:r>
            <a:r>
              <a:rPr lang="en-US" sz="2000" b="0" dirty="0"/>
              <a:t>the reporting school year. </a:t>
            </a:r>
            <a:r>
              <a:rPr lang="en-US" sz="2000" b="0" dirty="0" smtClean="0"/>
              <a:t> A </a:t>
            </a:r>
            <a:r>
              <a:rPr lang="en-US" sz="2000" b="0" dirty="0"/>
              <a:t>record with a Date of Exit from Special Education prior to December 1st would not be included in the December Count. </a:t>
            </a:r>
          </a:p>
          <a:p>
            <a:pPr marL="344488" indent="-300038"/>
            <a:r>
              <a:rPr lang="en-US" sz="2000" b="0" dirty="0" smtClean="0"/>
              <a:t>The </a:t>
            </a:r>
            <a:r>
              <a:rPr lang="en-US" sz="2000" b="0" dirty="0"/>
              <a:t>Special Education Child file, the Special Education </a:t>
            </a:r>
            <a:r>
              <a:rPr lang="en-US" sz="2000" b="0" dirty="0" smtClean="0"/>
              <a:t>Participation </a:t>
            </a:r>
            <a:r>
              <a:rPr lang="en-US" sz="2000" b="0" dirty="0"/>
              <a:t>file and the Student Profile file will be joined based on the following criteria: SASID, LASID, school year, district (or Admin Unit), and error free records. </a:t>
            </a:r>
            <a:r>
              <a:rPr lang="en-US" sz="2000" b="0" dirty="0" smtClean="0"/>
              <a:t> If </a:t>
            </a:r>
            <a:r>
              <a:rPr lang="en-US" sz="2000" b="0" dirty="0"/>
              <a:t>the student is not part of a district then these fields will be pulled from the Special Education Child file. </a:t>
            </a:r>
          </a:p>
          <a:p>
            <a:pPr marL="344488" indent="-300038"/>
            <a:r>
              <a:rPr lang="en-US" sz="2000" b="0" dirty="0" smtClean="0"/>
              <a:t>All </a:t>
            </a:r>
            <a:r>
              <a:rPr lang="en-US" sz="2000" b="0" dirty="0"/>
              <a:t>additional fields will be pulled from the Special Education Student Participation file, except for federal race student and the ELL status, which are calculated. </a:t>
            </a:r>
            <a:endParaRPr lang="en-US" sz="2000" b="0" dirty="0" smtClean="0"/>
          </a:p>
          <a:p>
            <a:pPr marL="344488" indent="-300038"/>
            <a:r>
              <a:rPr lang="en-US" sz="2000" b="0" dirty="0" smtClean="0"/>
              <a:t>SASID and LASID in Child and Participation must match exactly for the student (DC187/DC188 – Pipeline Reports Records Not Included in Snapshot)</a:t>
            </a:r>
            <a:endParaRPr lang="en-US" sz="2000" b="0" dirty="0"/>
          </a:p>
          <a:p>
            <a:pPr marL="45720" indent="0">
              <a:buNone/>
            </a:pPr>
            <a:r>
              <a:rPr lang="en-US" sz="1600" b="0" dirty="0"/>
              <a:t>	</a:t>
            </a:r>
          </a:p>
          <a:p>
            <a:endParaRPr lang="en-US" sz="1600" dirty="0"/>
          </a:p>
        </p:txBody>
      </p:sp>
    </p:spTree>
    <p:extLst>
      <p:ext uri="{BB962C8B-B14F-4D97-AF65-F5344CB8AC3E}">
        <p14:creationId xmlns:p14="http://schemas.microsoft.com/office/powerpoint/2010/main" val="2626120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IEP and Student Interchanges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15</a:t>
            </a:fld>
            <a:endParaRPr lang="en-US" dirty="0" smtClean="0"/>
          </a:p>
        </p:txBody>
      </p:sp>
      <p:sp>
        <p:nvSpPr>
          <p:cNvPr id="2" name="Content Placeholder 1"/>
          <p:cNvSpPr>
            <a:spLocks noGrp="1"/>
          </p:cNvSpPr>
          <p:nvPr>
            <p:ph idx="4294967295"/>
          </p:nvPr>
        </p:nvSpPr>
        <p:spPr>
          <a:xfrm>
            <a:off x="354859" y="1279876"/>
            <a:ext cx="8407400" cy="4406900"/>
          </a:xfrm>
        </p:spPr>
        <p:txBody>
          <a:bodyPr/>
          <a:lstStyle/>
          <a:p>
            <a:r>
              <a:rPr lang="en-US" sz="2800" b="0" dirty="0"/>
              <a:t>Data from the Student Enrollment Interchange will be based on the default tagging.  </a:t>
            </a:r>
            <a:endParaRPr lang="en-US" sz="2800" b="0" dirty="0" smtClean="0"/>
          </a:p>
          <a:p>
            <a:r>
              <a:rPr lang="en-US" sz="2800" b="0" dirty="0" smtClean="0"/>
              <a:t>Pull </a:t>
            </a:r>
            <a:r>
              <a:rPr lang="en-US" sz="2800" b="0" dirty="0"/>
              <a:t>all error-free records from the Student Participation file </a:t>
            </a:r>
            <a:r>
              <a:rPr lang="en-US" sz="2800" b="0" dirty="0" smtClean="0"/>
              <a:t>&amp;  </a:t>
            </a:r>
            <a:r>
              <a:rPr lang="en-US" sz="2800" b="0" dirty="0"/>
              <a:t>match them with records in the Student Profile interchange </a:t>
            </a:r>
            <a:endParaRPr lang="en-US" sz="2800" b="0" dirty="0" smtClean="0"/>
          </a:p>
          <a:p>
            <a:endParaRPr lang="en-US" sz="2800" dirty="0"/>
          </a:p>
        </p:txBody>
      </p:sp>
    </p:spTree>
    <p:extLst>
      <p:ext uri="{BB962C8B-B14F-4D97-AF65-F5344CB8AC3E}">
        <p14:creationId xmlns:p14="http://schemas.microsoft.com/office/powerpoint/2010/main" val="1734115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IEP and Student Interchanges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16</a:t>
            </a:fld>
            <a:endParaRPr lang="en-US" dirty="0" smtClean="0"/>
          </a:p>
        </p:txBody>
      </p:sp>
      <p:sp>
        <p:nvSpPr>
          <p:cNvPr id="2" name="Content Placeholder 1"/>
          <p:cNvSpPr>
            <a:spLocks noGrp="1"/>
          </p:cNvSpPr>
          <p:nvPr>
            <p:ph idx="4294967295"/>
          </p:nvPr>
        </p:nvSpPr>
        <p:spPr>
          <a:xfrm>
            <a:off x="354859" y="1279876"/>
            <a:ext cx="8407400" cy="4406900"/>
          </a:xfrm>
        </p:spPr>
        <p:txBody>
          <a:bodyPr/>
          <a:lstStyle/>
          <a:p>
            <a:r>
              <a:rPr lang="en-US" sz="1700" b="0" dirty="0" smtClean="0"/>
              <a:t>The </a:t>
            </a:r>
            <a:r>
              <a:rPr lang="en-US" sz="1700" b="0" dirty="0">
                <a:solidFill>
                  <a:srgbClr val="0000FF"/>
                </a:solidFill>
              </a:rPr>
              <a:t>Student Profile</a:t>
            </a:r>
            <a:r>
              <a:rPr lang="en-US" sz="1700" b="0" dirty="0"/>
              <a:t> Interchange is the </a:t>
            </a:r>
            <a:r>
              <a:rPr lang="en-US" sz="1700" b="0" dirty="0" smtClean="0"/>
              <a:t>“</a:t>
            </a:r>
            <a:r>
              <a:rPr lang="en-US" sz="1700" b="0" dirty="0" smtClean="0">
                <a:solidFill>
                  <a:srgbClr val="0000FF"/>
                </a:solidFill>
              </a:rPr>
              <a:t>A</a:t>
            </a:r>
            <a:r>
              <a:rPr lang="en-US" sz="1700" b="0" dirty="0" smtClean="0">
                <a:solidFill>
                  <a:srgbClr val="0000FF"/>
                </a:solidFill>
              </a:rPr>
              <a:t>uthoritative </a:t>
            </a:r>
            <a:r>
              <a:rPr lang="en-US" sz="1700" b="0" dirty="0" smtClean="0">
                <a:solidFill>
                  <a:srgbClr val="0000FF"/>
                </a:solidFill>
              </a:rPr>
              <a:t>S</a:t>
            </a:r>
            <a:r>
              <a:rPr lang="en-US" sz="1700" b="0" dirty="0" smtClean="0">
                <a:solidFill>
                  <a:srgbClr val="0000FF"/>
                </a:solidFill>
              </a:rPr>
              <a:t>ource” </a:t>
            </a:r>
            <a:r>
              <a:rPr lang="en-US" sz="1700" b="0" dirty="0" smtClean="0"/>
              <a:t>for</a:t>
            </a:r>
          </a:p>
          <a:p>
            <a:pPr lvl="1">
              <a:buFont typeface="Arial" panose="020B0604020202020204" pitchFamily="34" charset="0"/>
              <a:buChar char="•"/>
            </a:pPr>
            <a:r>
              <a:rPr lang="en-US" sz="1700" b="0" dirty="0" smtClean="0"/>
              <a:t>SASID</a:t>
            </a:r>
          </a:p>
          <a:p>
            <a:pPr lvl="1">
              <a:buFont typeface="Arial" panose="020B0604020202020204" pitchFamily="34" charset="0"/>
              <a:buChar char="•"/>
            </a:pPr>
            <a:r>
              <a:rPr lang="en-US" sz="1700" b="0" dirty="0" smtClean="0"/>
              <a:t>LASID</a:t>
            </a:r>
          </a:p>
          <a:p>
            <a:pPr lvl="1">
              <a:buFont typeface="Arial" panose="020B0604020202020204" pitchFamily="34" charset="0"/>
              <a:buChar char="•"/>
            </a:pPr>
            <a:r>
              <a:rPr lang="en-US" sz="1700" b="0" dirty="0" smtClean="0"/>
              <a:t>Student’s </a:t>
            </a:r>
            <a:r>
              <a:rPr lang="en-US" sz="1700" b="0" dirty="0"/>
              <a:t>First Name, Student’s Middle Name, Student’s Last </a:t>
            </a:r>
            <a:r>
              <a:rPr lang="en-US" sz="1700" b="0" dirty="0" smtClean="0"/>
              <a:t>Name,</a:t>
            </a:r>
          </a:p>
          <a:p>
            <a:pPr lvl="1">
              <a:buFont typeface="Arial" panose="020B0604020202020204" pitchFamily="34" charset="0"/>
              <a:buChar char="•"/>
            </a:pPr>
            <a:r>
              <a:rPr lang="en-US" sz="1700" b="0" dirty="0" smtClean="0"/>
              <a:t>Student’s </a:t>
            </a:r>
            <a:r>
              <a:rPr lang="en-US" sz="1700" b="0" dirty="0"/>
              <a:t>Gender, </a:t>
            </a:r>
            <a:endParaRPr lang="en-US" sz="1700" b="0" dirty="0" smtClean="0"/>
          </a:p>
          <a:p>
            <a:pPr lvl="1">
              <a:buFont typeface="Arial" panose="020B0604020202020204" pitchFamily="34" charset="0"/>
              <a:buChar char="•"/>
            </a:pPr>
            <a:r>
              <a:rPr lang="en-US" sz="1700" b="0" dirty="0" smtClean="0"/>
              <a:t>Student </a:t>
            </a:r>
            <a:r>
              <a:rPr lang="en-US" sz="1700" b="0" dirty="0"/>
              <a:t>Date of birth, </a:t>
            </a:r>
            <a:endParaRPr lang="en-US" sz="1700" b="0" dirty="0" smtClean="0"/>
          </a:p>
          <a:p>
            <a:pPr lvl="1">
              <a:buFont typeface="Arial" panose="020B0604020202020204" pitchFamily="34" charset="0"/>
              <a:buChar char="•"/>
            </a:pPr>
            <a:r>
              <a:rPr lang="en-US" sz="1700" b="0" dirty="0" smtClean="0"/>
              <a:t>Student’s </a:t>
            </a:r>
            <a:r>
              <a:rPr lang="en-US" sz="1700" b="0" dirty="0"/>
              <a:t>Ethnicity, Student Race American Indian, Student Race Asian, Student Race Black, Student Race White, Student’s Race Native Hawaiian or Other Pacific Islander, Grade level). </a:t>
            </a:r>
            <a:endParaRPr lang="en-US" sz="1700" b="0" dirty="0" smtClean="0"/>
          </a:p>
          <a:p>
            <a:r>
              <a:rPr lang="en-US" sz="1700" b="0" dirty="0" smtClean="0"/>
              <a:t>The </a:t>
            </a:r>
            <a:r>
              <a:rPr lang="en-US" sz="1700" b="0" dirty="0" smtClean="0">
                <a:solidFill>
                  <a:srgbClr val="0000FF"/>
                </a:solidFill>
              </a:rPr>
              <a:t>Student School Association </a:t>
            </a:r>
            <a:r>
              <a:rPr lang="en-US" sz="1700" b="0" dirty="0" smtClean="0"/>
              <a:t>Interchange is the “</a:t>
            </a:r>
            <a:r>
              <a:rPr lang="en-US" sz="1700" b="0" dirty="0" smtClean="0">
                <a:solidFill>
                  <a:srgbClr val="0000FF"/>
                </a:solidFill>
              </a:rPr>
              <a:t>Authoritative Source”</a:t>
            </a:r>
            <a:r>
              <a:rPr lang="en-US" sz="1700" b="0" dirty="0" smtClean="0"/>
              <a:t> for</a:t>
            </a:r>
          </a:p>
          <a:p>
            <a:pPr lvl="1"/>
            <a:r>
              <a:rPr lang="en-US" sz="1700" dirty="0" smtClean="0"/>
              <a:t>Grade Level</a:t>
            </a:r>
            <a:endParaRPr lang="en-US" sz="1700" b="0" dirty="0" smtClean="0"/>
          </a:p>
          <a:p>
            <a:r>
              <a:rPr lang="en-US" sz="1700" b="0" dirty="0" smtClean="0"/>
              <a:t>The </a:t>
            </a:r>
            <a:r>
              <a:rPr lang="en-US" sz="1700" b="0" dirty="0" smtClean="0">
                <a:solidFill>
                  <a:srgbClr val="0000FF"/>
                </a:solidFill>
              </a:rPr>
              <a:t>IEP Participation </a:t>
            </a:r>
            <a:r>
              <a:rPr lang="en-US" sz="1700" b="0" dirty="0" smtClean="0"/>
              <a:t>File is the </a:t>
            </a:r>
            <a:r>
              <a:rPr lang="en-US" sz="1700" b="0" dirty="0" smtClean="0">
                <a:solidFill>
                  <a:srgbClr val="0000FF"/>
                </a:solidFill>
              </a:rPr>
              <a:t>“Authoritative Source” </a:t>
            </a:r>
            <a:r>
              <a:rPr lang="en-US" sz="1700" b="0" dirty="0" smtClean="0"/>
              <a:t>for </a:t>
            </a:r>
            <a:endParaRPr lang="en-US" sz="1700" b="0" dirty="0" smtClean="0"/>
          </a:p>
          <a:p>
            <a:pPr lvl="1"/>
            <a:r>
              <a:rPr lang="en-US" sz="1700" b="0" dirty="0" smtClean="0"/>
              <a:t>Primary </a:t>
            </a:r>
            <a:r>
              <a:rPr lang="en-US" sz="1700" b="0" dirty="0" smtClean="0"/>
              <a:t>Disability</a:t>
            </a:r>
          </a:p>
          <a:p>
            <a:r>
              <a:rPr lang="en-US" sz="1700" b="0" dirty="0" smtClean="0"/>
              <a:t>In cases where the student is NOT in the Student Interchange the system looks to the IEP Child and Participation data</a:t>
            </a:r>
            <a:endParaRPr lang="en-US" sz="1700" b="0" dirty="0"/>
          </a:p>
          <a:p>
            <a:endParaRPr lang="en-US" sz="1700" dirty="0"/>
          </a:p>
        </p:txBody>
      </p:sp>
    </p:spTree>
    <p:extLst>
      <p:ext uri="{BB962C8B-B14F-4D97-AF65-F5344CB8AC3E}">
        <p14:creationId xmlns:p14="http://schemas.microsoft.com/office/powerpoint/2010/main" val="2002267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400" dirty="0" smtClean="0"/>
              <a:t>IEP Participation and Staff Interchanges</a:t>
            </a:r>
            <a:endParaRPr lang="en-US" sz="3400" dirty="0"/>
          </a:p>
        </p:txBody>
      </p:sp>
      <p:sp>
        <p:nvSpPr>
          <p:cNvPr id="3" name="Footer Placeholder 2"/>
          <p:cNvSpPr>
            <a:spLocks noGrp="1"/>
          </p:cNvSpPr>
          <p:nvPr>
            <p:ph type="ftr" sz="quarter" idx="3"/>
          </p:nvPr>
        </p:nvSpPr>
        <p:spPr/>
        <p:txBody>
          <a:bodyPr/>
          <a:lstStyle/>
          <a:p>
            <a:fld id="{757A2F4E-5D54-B04B-91BD-7E78EE1FE9FD}" type="slidenum">
              <a:rPr lang="en-US" smtClean="0"/>
              <a:pPr/>
              <a:t>17</a:t>
            </a:fld>
            <a:endParaRPr lang="en-US" dirty="0" smtClean="0"/>
          </a:p>
        </p:txBody>
      </p:sp>
      <p:sp>
        <p:nvSpPr>
          <p:cNvPr id="5" name="Content Placeholder 4"/>
          <p:cNvSpPr>
            <a:spLocks noGrp="1"/>
          </p:cNvSpPr>
          <p:nvPr>
            <p:ph idx="4294967295"/>
          </p:nvPr>
        </p:nvSpPr>
        <p:spPr>
          <a:xfrm>
            <a:off x="354859" y="1469881"/>
            <a:ext cx="8407400" cy="4406900"/>
          </a:xfrm>
        </p:spPr>
        <p:txBody>
          <a:bodyPr/>
          <a:lstStyle/>
          <a:p>
            <a:r>
              <a:rPr lang="en-US" b="0" dirty="0" smtClean="0"/>
              <a:t>Provider fields are included in the IEP Participation File. </a:t>
            </a:r>
          </a:p>
          <a:p>
            <a:r>
              <a:rPr lang="en-US" b="0" dirty="0" smtClean="0"/>
              <a:t>Only Special Education Staff are to be reported in </a:t>
            </a:r>
            <a:r>
              <a:rPr lang="en-US" b="0" dirty="0" smtClean="0"/>
              <a:t>the provider fields in the IEP Participation </a:t>
            </a:r>
            <a:r>
              <a:rPr lang="en-US" b="0" dirty="0" smtClean="0"/>
              <a:t>Interchange</a:t>
            </a:r>
          </a:p>
          <a:p>
            <a:r>
              <a:rPr lang="en-US" b="0" dirty="0" smtClean="0"/>
              <a:t>All EDIDs reported in the IEP Participation file must have a corresponding record in the Staff Interchange</a:t>
            </a:r>
          </a:p>
          <a:p>
            <a:r>
              <a:rPr lang="en-US" b="0" dirty="0" smtClean="0"/>
              <a:t>Every student will have a 202 &amp; 238 associated with their record</a:t>
            </a:r>
          </a:p>
          <a:p>
            <a:r>
              <a:rPr lang="en-US" b="0" dirty="0" smtClean="0"/>
              <a:t>Grades of the students must coincide with the grades reported in the staff for that EDID correlating to the student</a:t>
            </a:r>
            <a:endParaRPr lang="en-US" b="0" dirty="0"/>
          </a:p>
        </p:txBody>
      </p:sp>
    </p:spTree>
    <p:extLst>
      <p:ext uri="{BB962C8B-B14F-4D97-AF65-F5344CB8AC3E}">
        <p14:creationId xmlns:p14="http://schemas.microsoft.com/office/powerpoint/2010/main" val="1609261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Educational Environments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18</a:t>
            </a:fld>
            <a:endParaRPr lang="en-US" dirty="0" smtClean="0"/>
          </a:p>
        </p:txBody>
      </p:sp>
      <p:sp>
        <p:nvSpPr>
          <p:cNvPr id="2" name="Content Placeholder 1"/>
          <p:cNvSpPr>
            <a:spLocks noGrp="1"/>
          </p:cNvSpPr>
          <p:nvPr>
            <p:ph idx="4294967295"/>
          </p:nvPr>
        </p:nvSpPr>
        <p:spPr>
          <a:xfrm>
            <a:off x="522844" y="1315502"/>
            <a:ext cx="8407400" cy="4406900"/>
          </a:xfrm>
        </p:spPr>
        <p:txBody>
          <a:bodyPr/>
          <a:lstStyle/>
          <a:p>
            <a:pPr marL="45720" indent="0">
              <a:buNone/>
            </a:pPr>
            <a:r>
              <a:rPr lang="en-US" dirty="0" smtClean="0"/>
              <a:t>Strictly goes by AGE of the student as of December 1</a:t>
            </a:r>
          </a:p>
          <a:p>
            <a:endParaRPr lang="en-US" dirty="0"/>
          </a:p>
          <a:p>
            <a:pPr marL="45720" indent="0">
              <a:buNone/>
            </a:pPr>
            <a:r>
              <a:rPr lang="en-US" b="0" dirty="0" smtClean="0"/>
              <a:t>This </a:t>
            </a:r>
            <a:r>
              <a:rPr lang="en-US" b="0" dirty="0"/>
              <a:t>document contains the definitions of the Educational Environment Codes that will be reported in the 2015 Special Education December Count Snapshot. </a:t>
            </a:r>
            <a:endParaRPr lang="en-US" dirty="0"/>
          </a:p>
          <a:p>
            <a:pPr marL="45720" indent="0">
              <a:buNone/>
            </a:pPr>
            <a:r>
              <a:rPr lang="en-US" dirty="0" smtClean="0">
                <a:hlinkClick r:id="rId2"/>
              </a:rPr>
              <a:t>http</a:t>
            </a:r>
            <a:r>
              <a:rPr lang="en-US" dirty="0">
                <a:hlinkClick r:id="rId2"/>
              </a:rPr>
              <a:t>://</a:t>
            </a:r>
            <a:r>
              <a:rPr lang="en-US" dirty="0" smtClean="0">
                <a:hlinkClick r:id="rId2"/>
              </a:rPr>
              <a:t>www.cde.state.co.us/datapipeline/decembercounteducationalenvironments2015</a:t>
            </a:r>
            <a:r>
              <a:rPr lang="en-US" dirty="0" smtClean="0"/>
              <a:t> </a:t>
            </a:r>
          </a:p>
          <a:p>
            <a:pPr lvl="1"/>
            <a:endParaRPr lang="en-US" dirty="0"/>
          </a:p>
          <a:p>
            <a:pPr lvl="1">
              <a:buFont typeface="Wingdings" panose="05000000000000000000" pitchFamily="2" charset="2"/>
              <a:buChar char="v"/>
            </a:pPr>
            <a:r>
              <a:rPr lang="en-US" dirty="0" smtClean="0"/>
              <a:t>Birth through Two – 100 Series</a:t>
            </a:r>
          </a:p>
          <a:p>
            <a:pPr lvl="1">
              <a:buFont typeface="Wingdings" panose="05000000000000000000" pitchFamily="2" charset="2"/>
              <a:buChar char="v"/>
            </a:pPr>
            <a:r>
              <a:rPr lang="en-US" dirty="0" smtClean="0"/>
              <a:t>Ages Three through Five – 200 Series</a:t>
            </a:r>
          </a:p>
          <a:p>
            <a:pPr lvl="1">
              <a:buFont typeface="Wingdings" panose="05000000000000000000" pitchFamily="2" charset="2"/>
              <a:buChar char="v"/>
            </a:pPr>
            <a:r>
              <a:rPr lang="en-US" dirty="0" smtClean="0"/>
              <a:t>Ages Six through Twenty-One – 300 Series</a:t>
            </a:r>
          </a:p>
          <a:p>
            <a:pPr lvl="1">
              <a:buFont typeface="Wingdings" panose="05000000000000000000" pitchFamily="2" charset="2"/>
              <a:buChar char="v"/>
            </a:pPr>
            <a:endParaRPr lang="en-US" dirty="0" smtClean="0"/>
          </a:p>
          <a:p>
            <a:pPr lvl="1">
              <a:buFont typeface="Wingdings" panose="05000000000000000000" pitchFamily="2" charset="2"/>
              <a:buChar char="v"/>
            </a:pPr>
            <a:endParaRPr lang="en-US" dirty="0" smtClean="0"/>
          </a:p>
        </p:txBody>
      </p:sp>
    </p:spTree>
    <p:extLst>
      <p:ext uri="{BB962C8B-B14F-4D97-AF65-F5344CB8AC3E}">
        <p14:creationId xmlns:p14="http://schemas.microsoft.com/office/powerpoint/2010/main" val="3741921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PAI</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19</a:t>
            </a:fld>
            <a:endParaRPr lang="en-US" dirty="0" smtClean="0"/>
          </a:p>
        </p:txBody>
      </p:sp>
      <p:sp>
        <p:nvSpPr>
          <p:cNvPr id="2" name="Content Placeholder 1"/>
          <p:cNvSpPr>
            <a:spLocks noGrp="1"/>
          </p:cNvSpPr>
          <p:nvPr>
            <p:ph idx="4294967295"/>
          </p:nvPr>
        </p:nvSpPr>
        <p:spPr>
          <a:xfrm>
            <a:off x="380999" y="1315502"/>
            <a:ext cx="8407400" cy="4406900"/>
          </a:xfrm>
        </p:spPr>
        <p:txBody>
          <a:bodyPr/>
          <a:lstStyle/>
          <a:p>
            <a:r>
              <a:rPr lang="en-US" dirty="0">
                <a:hlinkClick r:id="rId2"/>
              </a:rPr>
              <a:t>http://</a:t>
            </a:r>
            <a:r>
              <a:rPr lang="en-US" dirty="0" smtClean="0">
                <a:hlinkClick r:id="rId2"/>
              </a:rPr>
              <a:t>www.cde.state.co.us/datapipeline/decembercountpaicodes</a:t>
            </a:r>
            <a:endParaRPr lang="en-US" dirty="0" smtClean="0"/>
          </a:p>
          <a:p>
            <a:r>
              <a:rPr lang="en-US" dirty="0" smtClean="0"/>
              <a:t>Be sure to download the latest guidance fo</a:t>
            </a:r>
            <a:r>
              <a:rPr lang="en-US" dirty="0" smtClean="0"/>
              <a:t>r your reference.</a:t>
            </a:r>
          </a:p>
          <a:p>
            <a:r>
              <a:rPr lang="en-US" dirty="0" smtClean="0"/>
              <a:t>Not All A sides have to or will have a B side and vice a versa.  PAI 19 doesn’t necessarily have to have a corresponding PAI 32 – but it would be GREAT if it did!</a:t>
            </a:r>
            <a:endParaRPr lang="en-US" dirty="0"/>
          </a:p>
          <a:p>
            <a:r>
              <a:rPr lang="en-US" dirty="0" smtClean="0"/>
              <a:t>PAI 30 – Provider Fields Zero-Fill EDID.  Make sure you are coding PAI correctly and have a caseload match for every student (202 or 238)</a:t>
            </a:r>
          </a:p>
          <a:p>
            <a:endParaRPr lang="en-US" dirty="0"/>
          </a:p>
          <a:p>
            <a:endParaRPr lang="en-US" dirty="0"/>
          </a:p>
        </p:txBody>
      </p:sp>
    </p:spTree>
    <p:extLst>
      <p:ext uri="{BB962C8B-B14F-4D97-AF65-F5344CB8AC3E}">
        <p14:creationId xmlns:p14="http://schemas.microsoft.com/office/powerpoint/2010/main" val="1077371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p:txBody>
          <a:bodyPr/>
          <a:lstStyle/>
          <a:p>
            <a:pPr>
              <a:defRPr/>
            </a:pPr>
            <a:r>
              <a:rPr lang="en-US" sz="2000" dirty="0">
                <a:solidFill>
                  <a:schemeClr val="accent6">
                    <a:lumMod val="75000"/>
                  </a:schemeClr>
                </a:solidFill>
                <a:latin typeface="Gill Sans MT" pitchFamily="34" charset="0"/>
              </a:rPr>
              <a:t>Mute Your Phone  </a:t>
            </a:r>
            <a:r>
              <a:rPr lang="en-US" sz="2000" dirty="0">
                <a:latin typeface="Gill Sans MT" pitchFamily="34" charset="0"/>
              </a:rPr>
              <a:t>(*# Mutes and Un-mutes Individual Phones</a:t>
            </a:r>
            <a:r>
              <a:rPr lang="en-US" sz="2000" dirty="0" smtClean="0">
                <a:latin typeface="Gill Sans MT" pitchFamily="34" charset="0"/>
              </a:rPr>
              <a:t>); many phones have a mute button on them.</a:t>
            </a:r>
          </a:p>
          <a:p>
            <a:pPr>
              <a:defRPr/>
            </a:pPr>
            <a:r>
              <a:rPr lang="en-US" sz="2000" dirty="0" smtClean="0">
                <a:latin typeface="Gill Sans MT" pitchFamily="34" charset="0"/>
              </a:rPr>
              <a:t>If you receive a call and need to pick up, please disconnect from the webinar.  Otherwise, all town hall participants hear your hold music! </a:t>
            </a:r>
            <a:endParaRPr lang="en-US" sz="2000" dirty="0">
              <a:latin typeface="Gill Sans MT" pitchFamily="34" charset="0"/>
            </a:endParaRPr>
          </a:p>
          <a:p>
            <a:pPr>
              <a:defRPr/>
            </a:pPr>
            <a:r>
              <a:rPr lang="en-US" sz="2000" dirty="0" smtClean="0">
                <a:latin typeface="Gill Sans MT" pitchFamily="34" charset="0"/>
              </a:rPr>
              <a:t>We </a:t>
            </a:r>
            <a:r>
              <a:rPr lang="en-US" sz="2000" dirty="0">
                <a:latin typeface="Gill Sans MT" pitchFamily="34" charset="0"/>
              </a:rPr>
              <a:t>will hold the Q&amp;A session at the end of the presentation:</a:t>
            </a:r>
          </a:p>
          <a:p>
            <a:pPr marL="617220" lvl="1" indent="-342900">
              <a:lnSpc>
                <a:spcPct val="50000"/>
              </a:lnSpc>
              <a:spcBef>
                <a:spcPts val="1200"/>
              </a:spcBef>
              <a:buClr>
                <a:srgbClr val="FAAB67"/>
              </a:buClr>
              <a:buFont typeface="Wingdings" pitchFamily="2" charset="2"/>
              <a:buChar char="§"/>
              <a:defRPr/>
            </a:pPr>
            <a:r>
              <a:rPr lang="en-US" sz="2000" dirty="0">
                <a:latin typeface="Gill Sans MT" pitchFamily="34" charset="0"/>
              </a:rPr>
              <a:t>Type it in the Chat Box for a response OR</a:t>
            </a:r>
          </a:p>
          <a:p>
            <a:pPr marL="617220" lvl="1" indent="-342900">
              <a:lnSpc>
                <a:spcPct val="50000"/>
              </a:lnSpc>
              <a:spcBef>
                <a:spcPts val="1200"/>
              </a:spcBef>
              <a:buClr>
                <a:srgbClr val="FAAB67"/>
              </a:buClr>
              <a:buFont typeface="Wingdings" pitchFamily="2" charset="2"/>
              <a:buChar char="§"/>
              <a:defRPr/>
            </a:pPr>
            <a:r>
              <a:rPr lang="en-US" sz="2000" dirty="0">
                <a:latin typeface="Gill Sans MT" pitchFamily="34" charset="0"/>
              </a:rPr>
              <a:t>Raise Your Hand:</a:t>
            </a:r>
          </a:p>
          <a:p>
            <a:pPr marL="981075" lvl="2" indent="-342900" eaLnBrk="1" fontAlgn="auto" hangingPunct="1">
              <a:spcAft>
                <a:spcPts val="0"/>
              </a:spcAft>
              <a:buClr>
                <a:schemeClr val="accent3"/>
              </a:buClr>
              <a:buFont typeface="Arial" pitchFamily="34" charset="0"/>
              <a:buChar char="•"/>
              <a:defRPr/>
            </a:pPr>
            <a:r>
              <a:rPr lang="en-US" dirty="0" smtClean="0">
                <a:solidFill>
                  <a:schemeClr val="accent6">
                    <a:lumMod val="50000"/>
                  </a:schemeClr>
                </a:solidFill>
                <a:latin typeface="Gill Sans MT" pitchFamily="34" charset="0"/>
              </a:rPr>
              <a:t>A presenter will call your name</a:t>
            </a:r>
          </a:p>
          <a:p>
            <a:pPr marL="981075" lvl="2" indent="-342900" eaLnBrk="1" fontAlgn="auto" hangingPunct="1">
              <a:spcAft>
                <a:spcPts val="0"/>
              </a:spcAft>
              <a:buClr>
                <a:schemeClr val="accent3"/>
              </a:buClr>
              <a:buFont typeface="Arial" pitchFamily="34" charset="0"/>
              <a:buChar char="•"/>
              <a:defRPr/>
            </a:pPr>
            <a:r>
              <a:rPr lang="en-US" dirty="0" smtClean="0">
                <a:solidFill>
                  <a:schemeClr val="accent6">
                    <a:lumMod val="50000"/>
                  </a:schemeClr>
                </a:solidFill>
                <a:latin typeface="Gill Sans MT" pitchFamily="34" charset="0"/>
              </a:rPr>
              <a:t>After your name is called, un-mute your phone and speak your question/comment</a:t>
            </a:r>
          </a:p>
          <a:p>
            <a:pPr>
              <a:defRPr/>
            </a:pPr>
            <a:r>
              <a:rPr lang="en-US" sz="2000" dirty="0">
                <a:latin typeface="Gill Sans MT" pitchFamily="34" charset="0"/>
              </a:rPr>
              <a:t>Please be respectful of others time; we may need to have a separate conversation later to best help you</a:t>
            </a:r>
          </a:p>
          <a:p>
            <a:pPr eaLnBrk="1" fontAlgn="auto" hangingPunct="1">
              <a:spcAft>
                <a:spcPts val="0"/>
              </a:spcAft>
              <a:defRPr/>
            </a:pPr>
            <a:endParaRPr lang="en-US" dirty="0">
              <a:solidFill>
                <a:schemeClr val="accent6">
                  <a:lumMod val="50000"/>
                </a:schemeClr>
              </a:solidFill>
            </a:endParaRPr>
          </a:p>
        </p:txBody>
      </p:sp>
      <p:sp>
        <p:nvSpPr>
          <p:cNvPr id="3" name="Title 2"/>
          <p:cNvSpPr>
            <a:spLocks noGrp="1"/>
          </p:cNvSpPr>
          <p:nvPr>
            <p:ph type="title"/>
          </p:nvPr>
        </p:nvSpPr>
        <p:spPr/>
        <p:txBody>
          <a:bodyPr/>
          <a:lstStyle/>
          <a:p>
            <a:pPr>
              <a:defRPr/>
            </a:pPr>
            <a:r>
              <a:rPr lang="en-US" dirty="0" smtClean="0"/>
              <a:t>Webinar Etiquette</a:t>
            </a:r>
            <a:endParaRPr lang="en-US" dirty="0"/>
          </a:p>
        </p:txBody>
      </p:sp>
      <p:sp>
        <p:nvSpPr>
          <p:cNvPr id="5" name="Footer Placeholder 4"/>
          <p:cNvSpPr>
            <a:spLocks noGrp="1"/>
          </p:cNvSpPr>
          <p:nvPr>
            <p:ph type="ftr" sz="quarter" idx="3"/>
          </p:nvPr>
        </p:nvSpPr>
        <p:spPr/>
        <p:txBody>
          <a:bodyPr/>
          <a:lstStyle/>
          <a:p>
            <a:fld id="{757A2F4E-5D54-B04B-91BD-7E78EE1FE9FD}" type="slidenum">
              <a:rPr lang="en-US" smtClean="0"/>
              <a:pPr/>
              <a:t>2</a:t>
            </a:fld>
            <a:endParaRPr lang="en-US" dirty="0" smtClean="0"/>
          </a:p>
        </p:txBody>
      </p:sp>
    </p:spTree>
    <p:extLst>
      <p:ext uri="{BB962C8B-B14F-4D97-AF65-F5344CB8AC3E}">
        <p14:creationId xmlns:p14="http://schemas.microsoft.com/office/powerpoint/2010/main" val="25255167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00844" y="2590800"/>
            <a:ext cx="8342312" cy="1646238"/>
          </a:xfrm>
        </p:spPr>
        <p:txBody>
          <a:bodyPr/>
          <a:lstStyle/>
          <a:p>
            <a:r>
              <a:rPr lang="en-US" sz="3600" dirty="0" smtClean="0">
                <a:solidFill>
                  <a:schemeClr val="accent1">
                    <a:lumMod val="75000"/>
                  </a:schemeClr>
                </a:solidFill>
              </a:rPr>
              <a:t>Staff</a:t>
            </a:r>
            <a:endParaRPr lang="en-US" sz="3600" dirty="0">
              <a:solidFill>
                <a:schemeClr val="accent1">
                  <a:lumMod val="75000"/>
                </a:schemeClr>
              </a:solidFill>
            </a:endParaRPr>
          </a:p>
        </p:txBody>
      </p:sp>
    </p:spTree>
    <p:extLst>
      <p:ext uri="{BB962C8B-B14F-4D97-AF65-F5344CB8AC3E}">
        <p14:creationId xmlns:p14="http://schemas.microsoft.com/office/powerpoint/2010/main" val="24466020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Who is/isn’t reported?</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21</a:t>
            </a:fld>
            <a:endParaRPr lang="en-US" dirty="0" smtClean="0"/>
          </a:p>
        </p:txBody>
      </p:sp>
      <p:sp>
        <p:nvSpPr>
          <p:cNvPr id="2" name="Content Placeholder 1"/>
          <p:cNvSpPr>
            <a:spLocks noGrp="1"/>
          </p:cNvSpPr>
          <p:nvPr>
            <p:ph idx="4294967295"/>
          </p:nvPr>
        </p:nvSpPr>
        <p:spPr>
          <a:xfrm>
            <a:off x="582220" y="1303626"/>
            <a:ext cx="8407400" cy="4406900"/>
          </a:xfrm>
        </p:spPr>
        <p:txBody>
          <a:bodyPr/>
          <a:lstStyle/>
          <a:p>
            <a:r>
              <a:rPr lang="en-US" dirty="0" smtClean="0"/>
              <a:t>Included:</a:t>
            </a:r>
          </a:p>
          <a:p>
            <a:pPr lvl="1"/>
            <a:r>
              <a:rPr lang="en-US" dirty="0" smtClean="0"/>
              <a:t>All special education staff employed as of December 1</a:t>
            </a:r>
            <a:r>
              <a:rPr lang="en-US" baseline="30000" dirty="0" smtClean="0"/>
              <a:t>st</a:t>
            </a:r>
            <a:r>
              <a:rPr lang="en-US" dirty="0" smtClean="0"/>
              <a:t> </a:t>
            </a:r>
          </a:p>
          <a:p>
            <a:pPr lvl="1"/>
            <a:r>
              <a:rPr lang="en-US" dirty="0" smtClean="0"/>
              <a:t>Full or part time</a:t>
            </a:r>
          </a:p>
          <a:p>
            <a:pPr lvl="1"/>
            <a:r>
              <a:rPr lang="en-US" dirty="0" smtClean="0"/>
              <a:t>Office/clerical, teachers, administrators, etc.</a:t>
            </a:r>
          </a:p>
          <a:p>
            <a:endParaRPr lang="en-US" dirty="0"/>
          </a:p>
          <a:p>
            <a:r>
              <a:rPr lang="en-US" dirty="0" smtClean="0"/>
              <a:t>Excluded</a:t>
            </a:r>
          </a:p>
          <a:p>
            <a:pPr lvl="1"/>
            <a:r>
              <a:rPr lang="en-US" dirty="0" smtClean="0"/>
              <a:t>Substitutes unless they are permanent (90 days or more in the same classroom)</a:t>
            </a:r>
          </a:p>
          <a:p>
            <a:pPr lvl="1"/>
            <a:r>
              <a:rPr lang="en-US" dirty="0" smtClean="0"/>
              <a:t>Temporary workers, such as after school coaches</a:t>
            </a:r>
          </a:p>
          <a:p>
            <a:pPr lvl="1"/>
            <a:r>
              <a:rPr lang="en-US" dirty="0" smtClean="0"/>
              <a:t>Regular Education Staff (State Operated Programs are exempt )</a:t>
            </a:r>
          </a:p>
          <a:p>
            <a:pPr lvl="1"/>
            <a:r>
              <a:rPr lang="en-US" dirty="0" smtClean="0"/>
              <a:t>Staff not employed December 1st</a:t>
            </a:r>
          </a:p>
          <a:p>
            <a:pPr marL="45720" indent="0">
              <a:buNone/>
            </a:pPr>
            <a:endParaRPr lang="en-US" dirty="0"/>
          </a:p>
        </p:txBody>
      </p:sp>
    </p:spTree>
    <p:extLst>
      <p:ext uri="{BB962C8B-B14F-4D97-AF65-F5344CB8AC3E}">
        <p14:creationId xmlns:p14="http://schemas.microsoft.com/office/powerpoint/2010/main" val="8943964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Criteria</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22</a:t>
            </a:fld>
            <a:endParaRPr lang="en-US" dirty="0" smtClean="0"/>
          </a:p>
        </p:txBody>
      </p:sp>
      <p:sp>
        <p:nvSpPr>
          <p:cNvPr id="2" name="Content Placeholder 1"/>
          <p:cNvSpPr>
            <a:spLocks noGrp="1"/>
          </p:cNvSpPr>
          <p:nvPr>
            <p:ph idx="4294967295"/>
          </p:nvPr>
        </p:nvSpPr>
        <p:spPr>
          <a:xfrm>
            <a:off x="380999" y="1303627"/>
            <a:ext cx="8407400" cy="4406900"/>
          </a:xfrm>
        </p:spPr>
        <p:txBody>
          <a:bodyPr/>
          <a:lstStyle/>
          <a:p>
            <a:r>
              <a:rPr lang="en-US" b="0" dirty="0" smtClean="0"/>
              <a:t>Special </a:t>
            </a:r>
            <a:r>
              <a:rPr lang="en-US" b="0" dirty="0"/>
              <a:t>Education Flag = 1 </a:t>
            </a:r>
          </a:p>
          <a:p>
            <a:r>
              <a:rPr lang="en-US" b="0" dirty="0" smtClean="0"/>
              <a:t>Start </a:t>
            </a:r>
            <a:r>
              <a:rPr lang="en-US" b="0" dirty="0"/>
              <a:t>date is December 1st or prior to December 1st of reporting school year </a:t>
            </a:r>
          </a:p>
          <a:p>
            <a:r>
              <a:rPr lang="en-US" b="0" dirty="0" smtClean="0"/>
              <a:t>End </a:t>
            </a:r>
            <a:r>
              <a:rPr lang="en-US" b="0" dirty="0"/>
              <a:t>Date is either blank (not ended) or post December 1st of the reporting school year </a:t>
            </a:r>
            <a:endParaRPr lang="en-US" b="0" dirty="0" smtClean="0"/>
          </a:p>
          <a:p>
            <a:r>
              <a:rPr lang="en-US" b="0" dirty="0" smtClean="0"/>
              <a:t>Administrative Unit must be included in the Staff Profile and Staff Assignment Association File.  </a:t>
            </a:r>
          </a:p>
          <a:p>
            <a:r>
              <a:rPr lang="en-US" b="0" dirty="0" smtClean="0"/>
              <a:t>Codes reported must be valid Special Education Staff codes (See Special Education December Count Staff Code Tables listed </a:t>
            </a:r>
            <a:r>
              <a:rPr lang="en-US" b="0" dirty="0"/>
              <a:t>under Additional Links </a:t>
            </a:r>
            <a:r>
              <a:rPr lang="en-US" b="0" dirty="0">
                <a:hlinkClick r:id="rId2"/>
              </a:rPr>
              <a:t>http://</a:t>
            </a:r>
            <a:r>
              <a:rPr lang="en-US" b="0" dirty="0" smtClean="0">
                <a:hlinkClick r:id="rId2"/>
              </a:rPr>
              <a:t>www.cde.state.co.us/datapipeline/snap_sped-december</a:t>
            </a:r>
            <a:r>
              <a:rPr lang="en-US" b="0" dirty="0" smtClean="0"/>
              <a:t> )</a:t>
            </a:r>
            <a:endParaRPr lang="en-US" b="0" dirty="0"/>
          </a:p>
          <a:p>
            <a:pPr marL="45720" indent="0">
              <a:buNone/>
            </a:pPr>
            <a:r>
              <a:rPr lang="en-US" b="0" dirty="0"/>
              <a:t>	</a:t>
            </a:r>
          </a:p>
          <a:p>
            <a:endParaRPr lang="en-US" dirty="0"/>
          </a:p>
        </p:txBody>
      </p:sp>
    </p:spTree>
    <p:extLst>
      <p:ext uri="{BB962C8B-B14F-4D97-AF65-F5344CB8AC3E}">
        <p14:creationId xmlns:p14="http://schemas.microsoft.com/office/powerpoint/2010/main" val="35326182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Special Education Staff Valid Codes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23</a:t>
            </a:fld>
            <a:endParaRPr lang="en-US" dirty="0" smtClean="0"/>
          </a:p>
        </p:txBody>
      </p:sp>
      <p:sp>
        <p:nvSpPr>
          <p:cNvPr id="2" name="Content Placeholder 1"/>
          <p:cNvSpPr>
            <a:spLocks noGrp="1"/>
          </p:cNvSpPr>
          <p:nvPr>
            <p:ph idx="4294967295"/>
          </p:nvPr>
        </p:nvSpPr>
        <p:spPr>
          <a:xfrm>
            <a:off x="534719" y="1422380"/>
            <a:ext cx="8407400" cy="4406900"/>
          </a:xfrm>
        </p:spPr>
        <p:txBody>
          <a:bodyPr/>
          <a:lstStyle/>
          <a:p>
            <a:r>
              <a:rPr lang="en-US" dirty="0" smtClean="0"/>
              <a:t>Job Classification Codes</a:t>
            </a:r>
          </a:p>
          <a:p>
            <a:r>
              <a:rPr lang="en-US" dirty="0" smtClean="0"/>
              <a:t>Employment Status Codes</a:t>
            </a:r>
          </a:p>
          <a:p>
            <a:r>
              <a:rPr lang="en-US" dirty="0" smtClean="0"/>
              <a:t>Teaching Subject Area Codes</a:t>
            </a:r>
          </a:p>
          <a:p>
            <a:r>
              <a:rPr lang="en-US" dirty="0" smtClean="0"/>
              <a:t>Administrative Instructional Area Codes</a:t>
            </a:r>
          </a:p>
          <a:p>
            <a:r>
              <a:rPr lang="en-US" dirty="0" smtClean="0"/>
              <a:t>Grant Funding Codes</a:t>
            </a:r>
          </a:p>
          <a:p>
            <a:endParaRPr lang="en-US" dirty="0"/>
          </a:p>
          <a:p>
            <a:pPr marL="45720" indent="0">
              <a:buNone/>
            </a:pPr>
            <a:r>
              <a:rPr lang="en-US" dirty="0" smtClean="0"/>
              <a:t>Snapshot: </a:t>
            </a:r>
          </a:p>
          <a:p>
            <a:pPr marL="45720" indent="0">
              <a:buNone/>
            </a:pPr>
            <a:r>
              <a:rPr lang="en-US" dirty="0" smtClean="0"/>
              <a:t>Special Education December Count </a:t>
            </a:r>
          </a:p>
          <a:p>
            <a:pPr marL="45720" indent="0">
              <a:buNone/>
            </a:pPr>
            <a:r>
              <a:rPr lang="en-US" dirty="0" smtClean="0"/>
              <a:t>Additional Resources </a:t>
            </a:r>
            <a:endParaRPr lang="en-US" dirty="0"/>
          </a:p>
        </p:txBody>
      </p:sp>
    </p:spTree>
    <p:extLst>
      <p:ext uri="{BB962C8B-B14F-4D97-AF65-F5344CB8AC3E}">
        <p14:creationId xmlns:p14="http://schemas.microsoft.com/office/powerpoint/2010/main" val="3947279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sz="2000" dirty="0" smtClean="0"/>
              <a:t>You may find information about Special Education Personnel Qualifications &amp; Reporting Guidelines under Snapshot Special Education December Count Training. </a:t>
            </a:r>
          </a:p>
          <a:p>
            <a:pPr lvl="1"/>
            <a:r>
              <a:rPr lang="en-US" sz="2000" dirty="0" smtClean="0"/>
              <a:t>Be sure you are reporting the primary provider EDID in the primary provider field in the Special Education IEP Participation file.</a:t>
            </a:r>
          </a:p>
          <a:p>
            <a:pPr lvl="1"/>
            <a:endParaRPr lang="en-US" sz="2000" dirty="0"/>
          </a:p>
          <a:p>
            <a:pPr marL="45720" indent="0">
              <a:buNone/>
            </a:pPr>
            <a:r>
              <a:rPr lang="en-US" sz="2000" b="0" dirty="0"/>
              <a:t>For Additional Information Contact:</a:t>
            </a:r>
          </a:p>
          <a:p>
            <a:pPr marL="45720" indent="0">
              <a:buNone/>
            </a:pPr>
            <a:r>
              <a:rPr lang="en-US" sz="2000" b="0" dirty="0" smtClean="0"/>
              <a:t>Lauren Rossini</a:t>
            </a:r>
            <a:r>
              <a:rPr lang="en-US" sz="2000" b="0" dirty="0"/>
              <a:t/>
            </a:r>
            <a:br>
              <a:rPr lang="en-US" sz="2000" b="0" dirty="0"/>
            </a:br>
            <a:r>
              <a:rPr lang="en-US" sz="2000" b="0" dirty="0" smtClean="0"/>
              <a:t>303-866-6688</a:t>
            </a:r>
            <a:r>
              <a:rPr lang="en-US" sz="2000" b="0" dirty="0"/>
              <a:t/>
            </a:r>
            <a:br>
              <a:rPr lang="en-US" sz="2000" b="0" dirty="0"/>
            </a:br>
            <a:r>
              <a:rPr lang="en-US" sz="2000" b="0" dirty="0" smtClean="0">
                <a:hlinkClick r:id="rId2"/>
              </a:rPr>
              <a:t/>
            </a:r>
            <a:br>
              <a:rPr lang="en-US" sz="2000" b="0" dirty="0" smtClean="0">
                <a:hlinkClick r:id="rId2"/>
              </a:rPr>
            </a:br>
            <a:r>
              <a:rPr lang="en-US" sz="2000" b="0" dirty="0" smtClean="0">
                <a:hlinkClick r:id="rId2"/>
              </a:rPr>
              <a:t>Rossini_l@cde.state.co.us</a:t>
            </a:r>
            <a:r>
              <a:rPr lang="en-US" sz="2000" b="0" dirty="0" smtClean="0"/>
              <a:t> </a:t>
            </a:r>
            <a:endParaRPr lang="en-US" sz="2000" b="0" dirty="0"/>
          </a:p>
          <a:p>
            <a:pPr lvl="1"/>
            <a:endParaRPr lang="en-US" dirty="0" smtClean="0"/>
          </a:p>
          <a:p>
            <a:pPr marL="365760" lvl="1" indent="0">
              <a:buNone/>
            </a:pPr>
            <a:endParaRPr lang="en-US" dirty="0" smtClean="0"/>
          </a:p>
          <a:p>
            <a:pPr marL="365760" lvl="1" indent="0">
              <a:buNone/>
            </a:pPr>
            <a:r>
              <a:rPr lang="en-US" dirty="0" smtClean="0"/>
              <a:t> </a:t>
            </a:r>
            <a:endParaRPr lang="en-US" dirty="0"/>
          </a:p>
        </p:txBody>
      </p:sp>
      <p:sp>
        <p:nvSpPr>
          <p:cNvPr id="2" name="Title 1"/>
          <p:cNvSpPr>
            <a:spLocks noGrp="1"/>
          </p:cNvSpPr>
          <p:nvPr>
            <p:ph type="title"/>
          </p:nvPr>
        </p:nvSpPr>
        <p:spPr/>
        <p:txBody>
          <a:bodyPr/>
          <a:lstStyle/>
          <a:p>
            <a:r>
              <a:rPr lang="en-US" sz="2800" dirty="0" smtClean="0"/>
              <a:t>Special Education </a:t>
            </a:r>
            <a:br>
              <a:rPr lang="en-US" sz="2800" dirty="0" smtClean="0"/>
            </a:br>
            <a:r>
              <a:rPr lang="en-US" sz="2800" dirty="0" smtClean="0"/>
              <a:t>Personnel Qualifications &amp; Reporting Guidelines</a:t>
            </a:r>
            <a:endParaRPr lang="en-US" sz="2800" dirty="0"/>
          </a:p>
        </p:txBody>
      </p:sp>
      <p:sp>
        <p:nvSpPr>
          <p:cNvPr id="3" name="Footer Placeholder 2"/>
          <p:cNvSpPr>
            <a:spLocks noGrp="1"/>
          </p:cNvSpPr>
          <p:nvPr>
            <p:ph type="ftr" sz="quarter" idx="3"/>
          </p:nvPr>
        </p:nvSpPr>
        <p:spPr/>
        <p:txBody>
          <a:bodyPr/>
          <a:lstStyle/>
          <a:p>
            <a:fld id="{757A2F4E-5D54-B04B-91BD-7E78EE1FE9FD}" type="slidenum">
              <a:rPr lang="en-US" smtClean="0"/>
              <a:pPr/>
              <a:t>24</a:t>
            </a:fld>
            <a:endParaRPr lang="en-US" dirty="0" smtClean="0"/>
          </a:p>
        </p:txBody>
      </p:sp>
    </p:spTree>
    <p:extLst>
      <p:ext uri="{BB962C8B-B14F-4D97-AF65-F5344CB8AC3E}">
        <p14:creationId xmlns:p14="http://schemas.microsoft.com/office/powerpoint/2010/main" val="1582630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FTE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25</a:t>
            </a:fld>
            <a:endParaRPr lang="en-US" dirty="0" smtClean="0"/>
          </a:p>
        </p:txBody>
      </p:sp>
      <p:sp>
        <p:nvSpPr>
          <p:cNvPr id="2" name="Content Placeholder 1"/>
          <p:cNvSpPr>
            <a:spLocks noGrp="1"/>
          </p:cNvSpPr>
          <p:nvPr>
            <p:ph idx="4294967295"/>
          </p:nvPr>
        </p:nvSpPr>
        <p:spPr>
          <a:xfrm>
            <a:off x="456460" y="1351128"/>
            <a:ext cx="8407400" cy="4406900"/>
          </a:xfrm>
        </p:spPr>
        <p:txBody>
          <a:bodyPr/>
          <a:lstStyle/>
          <a:p>
            <a:r>
              <a:rPr lang="en-US" dirty="0"/>
              <a:t>Mode Contract Days/Hours per Day by Job Class </a:t>
            </a:r>
            <a:r>
              <a:rPr lang="en-US" dirty="0" smtClean="0"/>
              <a:t>Category*</a:t>
            </a:r>
          </a:p>
          <a:p>
            <a:pPr lvl="1"/>
            <a:r>
              <a:rPr lang="en-US" dirty="0" smtClean="0"/>
              <a:t>Provides Mode Contract Days per job classification category</a:t>
            </a:r>
          </a:p>
          <a:p>
            <a:pPr lvl="1"/>
            <a:r>
              <a:rPr lang="en-US" dirty="0" smtClean="0"/>
              <a:t>Provides Mode Hours per Day by job classification category</a:t>
            </a:r>
          </a:p>
          <a:p>
            <a:pPr lvl="1"/>
            <a:r>
              <a:rPr lang="en-US" dirty="0" smtClean="0"/>
              <a:t>Both of these numbers are used to determine FTE</a:t>
            </a:r>
          </a:p>
          <a:p>
            <a:pPr marL="45720" indent="0">
              <a:buNone/>
            </a:pPr>
            <a:r>
              <a:rPr lang="en-US" dirty="0" smtClean="0"/>
              <a:t>FTE Calculation: </a:t>
            </a:r>
          </a:p>
          <a:p>
            <a:pPr marL="45720" indent="0">
              <a:buNone/>
            </a:pPr>
            <a:endParaRPr lang="en-US" dirty="0"/>
          </a:p>
          <a:p>
            <a:endParaRPr lang="en-US" dirty="0"/>
          </a:p>
        </p:txBody>
      </p:sp>
      <p:sp>
        <p:nvSpPr>
          <p:cNvPr id="5" name="Rectangle 5"/>
          <p:cNvSpPr>
            <a:spLocks noChangeArrowheads="1"/>
          </p:cNvSpPr>
          <p:nvPr/>
        </p:nvSpPr>
        <p:spPr bwMode="auto">
          <a:xfrm>
            <a:off x="456459" y="4729843"/>
            <a:ext cx="830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lnSpc>
                <a:spcPct val="90000"/>
              </a:lnSpc>
              <a:spcBef>
                <a:spcPct val="20000"/>
              </a:spcBef>
              <a:buSzPct val="75000"/>
              <a:buFont typeface="Wingdings" pitchFamily="2" charset="2"/>
              <a:buNone/>
            </a:pPr>
            <a:r>
              <a:rPr lang="en-US" altLang="en-US" sz="3600" dirty="0">
                <a:solidFill>
                  <a:srgbClr val="016C86"/>
                </a:solidFill>
                <a:latin typeface="Garamond" pitchFamily="18" charset="0"/>
              </a:rPr>
              <a:t>(Contract Days) x (Hours/Day)</a:t>
            </a:r>
          </a:p>
        </p:txBody>
      </p:sp>
      <p:sp>
        <p:nvSpPr>
          <p:cNvPr id="6" name="Rectangle 6"/>
          <p:cNvSpPr>
            <a:spLocks noChangeArrowheads="1"/>
          </p:cNvSpPr>
          <p:nvPr/>
        </p:nvSpPr>
        <p:spPr bwMode="auto">
          <a:xfrm>
            <a:off x="456460" y="5666096"/>
            <a:ext cx="830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lnSpc>
                <a:spcPct val="90000"/>
              </a:lnSpc>
              <a:spcBef>
                <a:spcPct val="20000"/>
              </a:spcBef>
              <a:buSzPct val="75000"/>
              <a:buFont typeface="Wingdings" pitchFamily="2" charset="2"/>
              <a:buNone/>
            </a:pPr>
            <a:r>
              <a:rPr lang="en-US" altLang="en-US" sz="3600" dirty="0">
                <a:solidFill>
                  <a:srgbClr val="016C86"/>
                </a:solidFill>
                <a:latin typeface="Garamond" pitchFamily="18" charset="0"/>
              </a:rPr>
              <a:t>(Mode Contract Days) x (Mode Hours/Day)</a:t>
            </a:r>
          </a:p>
        </p:txBody>
      </p:sp>
      <p:cxnSp>
        <p:nvCxnSpPr>
          <p:cNvPr id="8" name="Straight Connector 7"/>
          <p:cNvCxnSpPr/>
          <p:nvPr/>
        </p:nvCxnSpPr>
        <p:spPr>
          <a:xfrm>
            <a:off x="754742" y="5480297"/>
            <a:ext cx="8007517"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17170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Contract Days Report</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26</a:t>
            </a:fld>
            <a:endParaRPr lang="en-US" dirty="0" smtClean="0"/>
          </a:p>
        </p:txBody>
      </p:sp>
      <p:sp>
        <p:nvSpPr>
          <p:cNvPr id="4" name="Content Placeholder 3"/>
          <p:cNvSpPr>
            <a:spLocks noGrp="1"/>
          </p:cNvSpPr>
          <p:nvPr>
            <p:ph idx="4294967295"/>
          </p:nvPr>
        </p:nvSpPr>
        <p:spPr>
          <a:xfrm>
            <a:off x="522844" y="1422380"/>
            <a:ext cx="8407400" cy="4406900"/>
          </a:xfrm>
        </p:spPr>
        <p:txBody>
          <a:bodyPr/>
          <a:lstStyle/>
          <a:p>
            <a:r>
              <a:rPr lang="en-US" b="0" dirty="0" smtClean="0"/>
              <a:t>The Mode Contract Days and Hours Per Day by Job Classification Category Report will help you with the FTE calculation</a:t>
            </a:r>
          </a:p>
          <a:p>
            <a:r>
              <a:rPr lang="en-US" b="0" dirty="0" smtClean="0"/>
              <a:t>The report is broken down by district and job classification category</a:t>
            </a:r>
          </a:p>
          <a:p>
            <a:r>
              <a:rPr lang="en-US" b="0" dirty="0" smtClean="0"/>
              <a:t>Where there is an asterisk in the report state totals are used. (State figures used since district mode is less than acceptable minimum – 140 contract days and 6.5 hours per day(</a:t>
            </a:r>
            <a:endParaRPr lang="en-US" b="0" dirty="0"/>
          </a:p>
        </p:txBody>
      </p:sp>
    </p:spTree>
    <p:extLst>
      <p:ext uri="{BB962C8B-B14F-4D97-AF65-F5344CB8AC3E}">
        <p14:creationId xmlns:p14="http://schemas.microsoft.com/office/powerpoint/2010/main" val="25772610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Highly Qualified</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27</a:t>
            </a:fld>
            <a:endParaRPr lang="en-US" dirty="0" smtClean="0"/>
          </a:p>
        </p:txBody>
      </p:sp>
      <p:sp>
        <p:nvSpPr>
          <p:cNvPr id="2" name="Content Placeholder 1"/>
          <p:cNvSpPr>
            <a:spLocks noGrp="1"/>
          </p:cNvSpPr>
          <p:nvPr>
            <p:ph idx="4294967295"/>
          </p:nvPr>
        </p:nvSpPr>
        <p:spPr>
          <a:xfrm>
            <a:off x="380999" y="1374878"/>
            <a:ext cx="8407400" cy="4406900"/>
          </a:xfrm>
        </p:spPr>
        <p:txBody>
          <a:bodyPr/>
          <a:lstStyle/>
          <a:p>
            <a:r>
              <a:rPr lang="en-US" sz="2000" b="0" dirty="0">
                <a:hlinkClick r:id="rId2"/>
              </a:rPr>
              <a:t>http://</a:t>
            </a:r>
            <a:r>
              <a:rPr lang="en-US" sz="2000" b="0" dirty="0" smtClean="0">
                <a:hlinkClick r:id="rId2"/>
              </a:rPr>
              <a:t>www.cde.state.co.us/FedPrograms/tii/ahqtdc</a:t>
            </a:r>
            <a:r>
              <a:rPr lang="en-US" sz="2000" b="0" dirty="0" smtClean="0"/>
              <a:t> </a:t>
            </a:r>
          </a:p>
          <a:p>
            <a:r>
              <a:rPr lang="en-US" sz="2000" b="0" dirty="0" smtClean="0">
                <a:hlinkClick r:id="rId3"/>
              </a:rPr>
              <a:t>http</a:t>
            </a:r>
            <a:r>
              <a:rPr lang="en-US" sz="2000" b="0" dirty="0">
                <a:hlinkClick r:id="rId3"/>
              </a:rPr>
              <a:t>://</a:t>
            </a:r>
            <a:r>
              <a:rPr lang="en-US" sz="2000" b="0" dirty="0" smtClean="0">
                <a:hlinkClick r:id="rId3"/>
              </a:rPr>
              <a:t>www.cde.state.co.us/sites/default/files/COHQHandbookforDistricts10_13_0.pdf</a:t>
            </a:r>
            <a:r>
              <a:rPr lang="en-US" sz="2000" b="0" dirty="0" smtClean="0"/>
              <a:t>  </a:t>
            </a:r>
          </a:p>
          <a:p>
            <a:endParaRPr lang="en-US" sz="2000" b="0" dirty="0"/>
          </a:p>
          <a:p>
            <a:r>
              <a:rPr lang="en-US" sz="2000" b="0" dirty="0" smtClean="0"/>
              <a:t>The Highly Qualified On-Line System (HQOS) </a:t>
            </a:r>
            <a:r>
              <a:rPr lang="en-US" sz="2000" b="0" dirty="0" smtClean="0"/>
              <a:t>was </a:t>
            </a:r>
            <a:r>
              <a:rPr lang="en-US" sz="2000" b="0" dirty="0" smtClean="0"/>
              <a:t>eliminated last year requiring districts to self report highly qualified status</a:t>
            </a:r>
            <a:endParaRPr lang="en-US" sz="2000" b="0" dirty="0" smtClean="0"/>
          </a:p>
          <a:p>
            <a:r>
              <a:rPr lang="en-US" sz="2000" b="0" dirty="0" smtClean="0"/>
              <a:t>Fields were moved from Profile to Assignment to assist</a:t>
            </a:r>
          </a:p>
          <a:p>
            <a:r>
              <a:rPr lang="en-US" sz="2000" b="0" dirty="0" smtClean="0"/>
              <a:t>Lack of evidence supporting a highly qualified status of 1 will result in an error for Title 1 school records and a Warning for Non-Title 1 Schools</a:t>
            </a:r>
            <a:endParaRPr lang="en-US" sz="2000" b="0" dirty="0" smtClean="0"/>
          </a:p>
          <a:p>
            <a:pPr marL="45720" indent="0">
              <a:buNone/>
            </a:pPr>
            <a:endParaRPr lang="en-US" sz="2000" b="0" dirty="0" smtClean="0"/>
          </a:p>
          <a:p>
            <a:pPr marL="45720" indent="0">
              <a:buNone/>
            </a:pPr>
            <a:r>
              <a:rPr lang="en-US" sz="2000" b="0" dirty="0" smtClean="0"/>
              <a:t>	For </a:t>
            </a:r>
            <a:r>
              <a:rPr lang="en-US" sz="2000" b="0" dirty="0"/>
              <a:t>Additional Information Contact:</a:t>
            </a:r>
          </a:p>
          <a:p>
            <a:pPr marL="45720" indent="0">
              <a:buNone/>
            </a:pPr>
            <a:r>
              <a:rPr lang="en-US" sz="2000" b="0" dirty="0" smtClean="0"/>
              <a:t>	Jennifer </a:t>
            </a:r>
            <a:r>
              <a:rPr lang="en-US" sz="2000" b="0" dirty="0"/>
              <a:t>Phillips Simons</a:t>
            </a:r>
            <a:br>
              <a:rPr lang="en-US" sz="2000" b="0" dirty="0"/>
            </a:br>
            <a:r>
              <a:rPr lang="en-US" sz="2000" b="0" dirty="0" smtClean="0"/>
              <a:t>	303-866-3905</a:t>
            </a:r>
            <a:r>
              <a:rPr lang="en-US" sz="2000" b="0" dirty="0"/>
              <a:t/>
            </a:r>
            <a:br>
              <a:rPr lang="en-US" sz="2000" b="0" dirty="0"/>
            </a:br>
            <a:r>
              <a:rPr lang="en-US" sz="2000" b="0" dirty="0" smtClean="0"/>
              <a:t>	</a:t>
            </a:r>
            <a:r>
              <a:rPr lang="en-US" sz="2000" b="0" dirty="0" smtClean="0">
                <a:hlinkClick r:id="rId4"/>
              </a:rPr>
              <a:t>Simons_J@cde.state.co.us</a:t>
            </a:r>
            <a:r>
              <a:rPr lang="en-US" sz="2000" b="0" dirty="0" smtClean="0"/>
              <a:t> </a:t>
            </a:r>
            <a:endParaRPr lang="en-US" sz="2000" b="0" dirty="0"/>
          </a:p>
        </p:txBody>
      </p:sp>
    </p:spTree>
    <p:extLst>
      <p:ext uri="{BB962C8B-B14F-4D97-AF65-F5344CB8AC3E}">
        <p14:creationId xmlns:p14="http://schemas.microsoft.com/office/powerpoint/2010/main" val="22560900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00844" y="2590800"/>
            <a:ext cx="8342312" cy="1646238"/>
          </a:xfrm>
        </p:spPr>
        <p:txBody>
          <a:bodyPr/>
          <a:lstStyle/>
          <a:p>
            <a:r>
              <a:rPr lang="en-US" sz="3600" dirty="0" smtClean="0">
                <a:solidFill>
                  <a:schemeClr val="accent1">
                    <a:lumMod val="75000"/>
                  </a:schemeClr>
                </a:solidFill>
              </a:rPr>
              <a:t>Business Rules</a:t>
            </a:r>
            <a:endParaRPr lang="en-US" sz="3600" dirty="0">
              <a:solidFill>
                <a:schemeClr val="accent1">
                  <a:lumMod val="75000"/>
                </a:schemeClr>
              </a:solidFill>
            </a:endParaRPr>
          </a:p>
        </p:txBody>
      </p:sp>
    </p:spTree>
    <p:extLst>
      <p:ext uri="{BB962C8B-B14F-4D97-AF65-F5344CB8AC3E}">
        <p14:creationId xmlns:p14="http://schemas.microsoft.com/office/powerpoint/2010/main" val="12557902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Hints &amp; Tips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29</a:t>
            </a:fld>
            <a:endParaRPr lang="en-US" dirty="0" smtClean="0"/>
          </a:p>
        </p:txBody>
      </p:sp>
      <p:sp>
        <p:nvSpPr>
          <p:cNvPr id="2" name="Content Placeholder 1"/>
          <p:cNvSpPr>
            <a:spLocks noGrp="1"/>
          </p:cNvSpPr>
          <p:nvPr>
            <p:ph idx="4294967295"/>
          </p:nvPr>
        </p:nvSpPr>
        <p:spPr>
          <a:xfrm>
            <a:off x="380999" y="1256125"/>
            <a:ext cx="8407400" cy="4406900"/>
          </a:xfrm>
        </p:spPr>
        <p:txBody>
          <a:bodyPr/>
          <a:lstStyle/>
          <a:p>
            <a:r>
              <a:rPr lang="en-US" dirty="0" smtClean="0"/>
              <a:t>DC132 - </a:t>
            </a:r>
            <a:r>
              <a:rPr lang="en-US" dirty="0"/>
              <a:t>Grade level must be a valid Grade level for the reported school based on the School Master Table unless the school code is </a:t>
            </a:r>
            <a:r>
              <a:rPr lang="en-US" dirty="0" smtClean="0"/>
              <a:t>zero-filled</a:t>
            </a:r>
          </a:p>
          <a:p>
            <a:pPr lvl="1"/>
            <a:r>
              <a:rPr lang="en-US" dirty="0" smtClean="0"/>
              <a:t>Grade Level comes from Student School Enrollment.  You will see that grade in the error report.  If there is a discrepancy between IEP and Student please work with the district counter part to align the data</a:t>
            </a:r>
          </a:p>
          <a:p>
            <a:r>
              <a:rPr lang="en-US" dirty="0" smtClean="0"/>
              <a:t>DC178 – </a:t>
            </a:r>
            <a:r>
              <a:rPr lang="en-US" b="0" dirty="0" smtClean="0"/>
              <a:t>Students who are receiving Special Education Services in you AU on 12/1 </a:t>
            </a:r>
            <a:r>
              <a:rPr lang="en-US" u="sng" dirty="0" smtClean="0"/>
              <a:t>MUST</a:t>
            </a:r>
            <a:r>
              <a:rPr lang="en-US" b="0" dirty="0" smtClean="0"/>
              <a:t> have a Funding Status reported</a:t>
            </a:r>
          </a:p>
        </p:txBody>
      </p:sp>
    </p:spTree>
    <p:extLst>
      <p:ext uri="{BB962C8B-B14F-4D97-AF65-F5344CB8AC3E}">
        <p14:creationId xmlns:p14="http://schemas.microsoft.com/office/powerpoint/2010/main" val="2597770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Importance of Data Privacy</a:t>
            </a:r>
            <a:endParaRPr lang="en-US" dirty="0">
              <a:latin typeface="Museo Slab 500"/>
              <a:cs typeface="Museo Slab 500"/>
            </a:endParaRPr>
          </a:p>
        </p:txBody>
      </p:sp>
      <p:sp>
        <p:nvSpPr>
          <p:cNvPr id="4" name="Footer Placeholder 3"/>
          <p:cNvSpPr>
            <a:spLocks noGrp="1"/>
          </p:cNvSpPr>
          <p:nvPr>
            <p:ph type="ftr" sz="quarter" idx="3"/>
          </p:nvPr>
        </p:nvSpPr>
        <p:spPr/>
        <p:txBody>
          <a:bodyPr/>
          <a:lstStyle/>
          <a:p>
            <a:fld id="{757A2F4E-5D54-B04B-91BD-7E78EE1FE9FD}" type="slidenum">
              <a:rPr lang="en-US" smtClean="0"/>
              <a:pPr/>
              <a:t>3</a:t>
            </a:fld>
            <a:endParaRPr lang="en-US" dirty="0" smtClean="0"/>
          </a:p>
        </p:txBody>
      </p:sp>
      <p:sp>
        <p:nvSpPr>
          <p:cNvPr id="11" name="Content Placeholder 10"/>
          <p:cNvSpPr>
            <a:spLocks noGrp="1"/>
          </p:cNvSpPr>
          <p:nvPr>
            <p:ph idx="4294967295"/>
          </p:nvPr>
        </p:nvSpPr>
        <p:spPr>
          <a:xfrm>
            <a:off x="221673" y="1317481"/>
            <a:ext cx="8756072" cy="4406900"/>
          </a:xfrm>
        </p:spPr>
        <p:txBody>
          <a:bodyPr/>
          <a:lstStyle/>
          <a:p>
            <a:pPr marL="45720" indent="0">
              <a:buNone/>
            </a:pPr>
            <a:r>
              <a:rPr lang="en-US" b="0" dirty="0" smtClean="0"/>
              <a:t>Federal </a:t>
            </a:r>
            <a:r>
              <a:rPr lang="en-US" b="0" dirty="0"/>
              <a:t>and state laws govern data </a:t>
            </a:r>
            <a:r>
              <a:rPr lang="en-US" b="0" dirty="0" smtClean="0"/>
              <a:t>privacy, confidentiality </a:t>
            </a:r>
            <a:r>
              <a:rPr lang="en-US" b="0" dirty="0"/>
              <a:t>and </a:t>
            </a:r>
            <a:r>
              <a:rPr lang="en-US" b="0" dirty="0" smtClean="0"/>
              <a:t>security and require CDE to collect data that may include personally identifiable information (PII).  </a:t>
            </a:r>
          </a:p>
          <a:p>
            <a:pPr lvl="1">
              <a:buFont typeface="Wingdings" panose="05000000000000000000" pitchFamily="2" charset="2"/>
              <a:buChar char="Ø"/>
            </a:pPr>
            <a:r>
              <a:rPr lang="en-US" dirty="0"/>
              <a:t>Name, address, personal identifier</a:t>
            </a:r>
          </a:p>
          <a:p>
            <a:pPr lvl="1">
              <a:buFont typeface="Wingdings" panose="05000000000000000000" pitchFamily="2" charset="2"/>
              <a:buChar char="Ø"/>
            </a:pPr>
            <a:r>
              <a:rPr lang="en-US" dirty="0"/>
              <a:t>Other indirect identifiers (e.g., date or place of birth</a:t>
            </a:r>
            <a:r>
              <a:rPr lang="en-US" dirty="0" smtClean="0"/>
              <a:t>)</a:t>
            </a:r>
          </a:p>
          <a:p>
            <a:pPr lvl="1">
              <a:buFont typeface="Wingdings" panose="05000000000000000000" pitchFamily="2" charset="2"/>
              <a:buChar char="Ø"/>
            </a:pPr>
            <a:endParaRPr lang="en-US" dirty="0" smtClean="0"/>
          </a:p>
          <a:p>
            <a:pPr marL="365760" lvl="1" indent="0">
              <a:buNone/>
            </a:pPr>
            <a:r>
              <a:rPr lang="en-US" b="1" i="1" dirty="0">
                <a:solidFill>
                  <a:schemeClr val="tx2">
                    <a:lumMod val="50000"/>
                  </a:schemeClr>
                </a:solidFill>
              </a:rPr>
              <a:t>Information that, alone or in combination, is </a:t>
            </a:r>
            <a:r>
              <a:rPr lang="en-US" b="1" i="1" u="sng" dirty="0">
                <a:solidFill>
                  <a:schemeClr val="tx2">
                    <a:lumMod val="50000"/>
                  </a:schemeClr>
                </a:solidFill>
              </a:rPr>
              <a:t>linked or linkable</a:t>
            </a:r>
            <a:r>
              <a:rPr lang="en-US" b="1" i="1" dirty="0">
                <a:solidFill>
                  <a:schemeClr val="tx2">
                    <a:lumMod val="50000"/>
                  </a:schemeClr>
                </a:solidFill>
              </a:rPr>
              <a:t> to a specific student that would allow a </a:t>
            </a:r>
            <a:r>
              <a:rPr lang="en-US" b="1" i="1" u="sng" dirty="0">
                <a:solidFill>
                  <a:schemeClr val="tx2">
                    <a:lumMod val="50000"/>
                  </a:schemeClr>
                </a:solidFill>
              </a:rPr>
              <a:t>reasonable person in the school community</a:t>
            </a:r>
            <a:r>
              <a:rPr lang="en-US" b="1" i="1" dirty="0">
                <a:solidFill>
                  <a:schemeClr val="tx2">
                    <a:lumMod val="50000"/>
                  </a:schemeClr>
                </a:solidFill>
              </a:rPr>
              <a:t>, who does not have personal knowledge of the relevant circumstances, to identify the student with reasonable certainty. (§ 99.3</a:t>
            </a:r>
            <a:r>
              <a:rPr lang="en-US" b="1" i="1" dirty="0" smtClean="0">
                <a:solidFill>
                  <a:schemeClr val="tx2">
                    <a:lumMod val="50000"/>
                  </a:schemeClr>
                </a:solidFill>
              </a:rPr>
              <a:t>)</a:t>
            </a:r>
            <a:endParaRPr lang="en-US" b="0" dirty="0" smtClean="0"/>
          </a:p>
          <a:p>
            <a:pPr>
              <a:buFont typeface="Wingdings" pitchFamily="2" charset="2"/>
              <a:buChar char="Ø"/>
            </a:pPr>
            <a:endParaRPr lang="en-US" b="0" dirty="0"/>
          </a:p>
        </p:txBody>
      </p:sp>
    </p:spTree>
    <p:extLst>
      <p:ext uri="{BB962C8B-B14F-4D97-AF65-F5344CB8AC3E}">
        <p14:creationId xmlns:p14="http://schemas.microsoft.com/office/powerpoint/2010/main" val="36229389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12719" y="2153392"/>
            <a:ext cx="8342312" cy="1646238"/>
          </a:xfrm>
        </p:spPr>
        <p:txBody>
          <a:bodyPr/>
          <a:lstStyle/>
          <a:p>
            <a:r>
              <a:rPr lang="en-US" sz="3600" dirty="0" smtClean="0">
                <a:solidFill>
                  <a:schemeClr val="accent1">
                    <a:lumMod val="75000"/>
                  </a:schemeClr>
                </a:solidFill>
              </a:rPr>
              <a:t>Caseload Match</a:t>
            </a:r>
            <a:endParaRPr lang="en-US" sz="3600" dirty="0">
              <a:solidFill>
                <a:schemeClr val="accent1">
                  <a:lumMod val="75000"/>
                </a:schemeClr>
              </a:solidFill>
            </a:endParaRPr>
          </a:p>
        </p:txBody>
      </p:sp>
    </p:spTree>
    <p:extLst>
      <p:ext uri="{BB962C8B-B14F-4D97-AF65-F5344CB8AC3E}">
        <p14:creationId xmlns:p14="http://schemas.microsoft.com/office/powerpoint/2010/main" val="32069798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smtClean="0"/>
              <a:t>CDE has business rules in place to assist Districts and Administrative Units with their caseload matches. </a:t>
            </a:r>
          </a:p>
          <a:p>
            <a:r>
              <a:rPr lang="en-US" b="0" dirty="0" smtClean="0"/>
              <a:t>Districts and Administrative Units should have a process, report, or some other kind of mechanism in place for identifying the students reported in the IEP and the Staff that serve them as well. </a:t>
            </a:r>
            <a:endParaRPr lang="en-US" b="0" dirty="0"/>
          </a:p>
        </p:txBody>
      </p:sp>
      <p:sp>
        <p:nvSpPr>
          <p:cNvPr id="3" name="Title 2"/>
          <p:cNvSpPr>
            <a:spLocks noGrp="1"/>
          </p:cNvSpPr>
          <p:nvPr>
            <p:ph type="title"/>
          </p:nvPr>
        </p:nvSpPr>
        <p:spPr/>
        <p:txBody>
          <a:bodyPr/>
          <a:lstStyle/>
          <a:p>
            <a:r>
              <a:rPr lang="en-US" dirty="0" smtClean="0"/>
              <a:t>Student and Staff </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31</a:t>
            </a:fld>
            <a:endParaRPr lang="en-US" dirty="0" smtClean="0"/>
          </a:p>
        </p:txBody>
      </p:sp>
    </p:spTree>
    <p:extLst>
      <p:ext uri="{BB962C8B-B14F-4D97-AF65-F5344CB8AC3E}">
        <p14:creationId xmlns:p14="http://schemas.microsoft.com/office/powerpoint/2010/main" val="3814712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Caseload Business Rules</a:t>
            </a:r>
            <a:br>
              <a:rPr lang="en-US" dirty="0" smtClean="0"/>
            </a:br>
            <a:r>
              <a:rPr lang="en-US" dirty="0" smtClean="0"/>
              <a:t>Staff</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32</a:t>
            </a:fld>
            <a:endParaRPr lang="en-US" dirty="0" smtClean="0"/>
          </a:p>
        </p:txBody>
      </p:sp>
      <p:sp>
        <p:nvSpPr>
          <p:cNvPr id="2" name="Content Placeholder 1"/>
          <p:cNvSpPr>
            <a:spLocks noGrp="1"/>
          </p:cNvSpPr>
          <p:nvPr>
            <p:ph idx="4294967295"/>
          </p:nvPr>
        </p:nvSpPr>
        <p:spPr>
          <a:xfrm>
            <a:off x="594096" y="1315502"/>
            <a:ext cx="8407400" cy="4406900"/>
          </a:xfrm>
        </p:spPr>
        <p:txBody>
          <a:bodyPr/>
          <a:lstStyle/>
          <a:p>
            <a:r>
              <a:rPr lang="en-US" sz="1800" dirty="0" smtClean="0">
                <a:latin typeface="Gill Sans MT" panose="020B0502020104020203" pitchFamily="34" charset="0"/>
              </a:rPr>
              <a:t>DC19</a:t>
            </a:r>
          </a:p>
          <a:p>
            <a:pPr lvl="1"/>
            <a:r>
              <a:rPr lang="en-US" sz="1800" dirty="0" smtClean="0">
                <a:latin typeface="Gill Sans MT" panose="020B0502020104020203" pitchFamily="34" charset="0"/>
              </a:rPr>
              <a:t>Message: Job Classification Codes 202 and </a:t>
            </a:r>
            <a:r>
              <a:rPr lang="en-US" sz="1800" dirty="0">
                <a:latin typeface="Gill Sans MT" panose="020B0502020104020203" pitchFamily="34" charset="0"/>
              </a:rPr>
              <a:t>238 </a:t>
            </a:r>
            <a:r>
              <a:rPr lang="en-US" sz="1800" dirty="0" smtClean="0">
                <a:latin typeface="Gill Sans MT" panose="020B0502020104020203" pitchFamily="34" charset="0"/>
              </a:rPr>
              <a:t>must </a:t>
            </a:r>
            <a:r>
              <a:rPr lang="en-US" sz="1800" dirty="0">
                <a:latin typeface="Gill Sans MT" panose="020B0502020104020203" pitchFamily="34" charset="0"/>
              </a:rPr>
              <a:t>have a student caseload</a:t>
            </a:r>
            <a:r>
              <a:rPr lang="en-US" sz="1800" dirty="0" smtClean="0">
                <a:latin typeface="Gill Sans MT" panose="020B0502020104020203" pitchFamily="34" charset="0"/>
              </a:rPr>
              <a:t>.</a:t>
            </a:r>
          </a:p>
          <a:p>
            <a:r>
              <a:rPr lang="en-US" sz="1800" dirty="0" smtClean="0">
                <a:latin typeface="Gill Sans MT" panose="020B0502020104020203" pitchFamily="34" charset="0"/>
              </a:rPr>
              <a:t>DC20</a:t>
            </a:r>
          </a:p>
          <a:p>
            <a:pPr lvl="1"/>
            <a:r>
              <a:rPr lang="en-US" sz="1800" dirty="0">
                <a:latin typeface="Gill Sans MT" panose="020B0502020104020203" pitchFamily="34" charset="0"/>
              </a:rPr>
              <a:t>Teaching grade level must be an </a:t>
            </a:r>
            <a:r>
              <a:rPr lang="en-US" sz="1800" dirty="0" smtClean="0">
                <a:latin typeface="Gill Sans MT" panose="020B0502020104020203" pitchFamily="34" charset="0"/>
              </a:rPr>
              <a:t>EXACT </a:t>
            </a:r>
            <a:r>
              <a:rPr lang="en-US" sz="1800" dirty="0">
                <a:latin typeface="Gill Sans MT" panose="020B0502020104020203" pitchFamily="34" charset="0"/>
              </a:rPr>
              <a:t>match to the grades of the students reported on the caseload</a:t>
            </a:r>
            <a:r>
              <a:rPr lang="en-US" sz="1800" dirty="0" smtClean="0">
                <a:latin typeface="Gill Sans MT" panose="020B0502020104020203" pitchFamily="34" charset="0"/>
              </a:rPr>
              <a:t>.</a:t>
            </a:r>
          </a:p>
          <a:p>
            <a:r>
              <a:rPr lang="en-US" sz="1800" dirty="0" smtClean="0">
                <a:latin typeface="Gill Sans MT" panose="020B0502020104020203" pitchFamily="34" charset="0"/>
              </a:rPr>
              <a:t>DC191</a:t>
            </a:r>
          </a:p>
          <a:p>
            <a:pPr lvl="1"/>
            <a:r>
              <a:rPr lang="en-US" sz="1800" dirty="0" smtClean="0">
                <a:latin typeface="Gill Sans MT" panose="020B0502020104020203" pitchFamily="34" charset="0"/>
              </a:rPr>
              <a:t>Message:  These </a:t>
            </a:r>
            <a:r>
              <a:rPr lang="en-US" sz="1800" dirty="0">
                <a:latin typeface="Gill Sans MT" panose="020B0502020104020203" pitchFamily="34" charset="0"/>
              </a:rPr>
              <a:t>staff </a:t>
            </a:r>
            <a:r>
              <a:rPr lang="en-US" sz="1800" dirty="0" smtClean="0">
                <a:latin typeface="Gill Sans MT" panose="020B0502020104020203" pitchFamily="34" charset="0"/>
              </a:rPr>
              <a:t>have 1st </a:t>
            </a:r>
            <a:r>
              <a:rPr lang="en-US" sz="1800" dirty="0">
                <a:latin typeface="Gill Sans MT" panose="020B0502020104020203" pitchFamily="34" charset="0"/>
              </a:rPr>
              <a:t>graders on the student side, but 1st grade is not marked yes in the </a:t>
            </a:r>
            <a:r>
              <a:rPr lang="en-US" sz="1800" dirty="0" smtClean="0">
                <a:latin typeface="Gill Sans MT" panose="020B0502020104020203" pitchFamily="34" charset="0"/>
              </a:rPr>
              <a:t>snapshot</a:t>
            </a:r>
            <a:r>
              <a:rPr lang="en-US" sz="1800" dirty="0">
                <a:latin typeface="Gill Sans MT" panose="020B0502020104020203" pitchFamily="34" charset="0"/>
              </a:rPr>
              <a:t>, please verify the assignment record is included in the snapshot and has 1st grade </a:t>
            </a:r>
            <a:r>
              <a:rPr lang="en-US" sz="1800" dirty="0" smtClean="0">
                <a:latin typeface="Gill Sans MT" panose="020B0502020104020203" pitchFamily="34" charset="0"/>
              </a:rPr>
              <a:t>marked</a:t>
            </a:r>
          </a:p>
          <a:p>
            <a:pPr lvl="1"/>
            <a:r>
              <a:rPr lang="en-US" sz="1800" dirty="0" smtClean="0">
                <a:latin typeface="Gill Sans MT" panose="020B0502020104020203" pitchFamily="34" charset="0"/>
              </a:rPr>
              <a:t>Logic:  If an EDID is associated with a 1</a:t>
            </a:r>
            <a:r>
              <a:rPr lang="en-US" sz="1800" baseline="30000" dirty="0" smtClean="0">
                <a:latin typeface="Gill Sans MT" panose="020B0502020104020203" pitchFamily="34" charset="0"/>
              </a:rPr>
              <a:t>st</a:t>
            </a:r>
            <a:r>
              <a:rPr lang="en-US" sz="1800" dirty="0" smtClean="0">
                <a:latin typeface="Gill Sans MT" panose="020B0502020104020203" pitchFamily="34" charset="0"/>
              </a:rPr>
              <a:t> grader on any of the provider fields in the participation file there must be a detail record for the staff with 1</a:t>
            </a:r>
            <a:r>
              <a:rPr lang="en-US" sz="1800" baseline="30000" dirty="0" smtClean="0">
                <a:latin typeface="Gill Sans MT" panose="020B0502020104020203" pitchFamily="34" charset="0"/>
              </a:rPr>
              <a:t>st</a:t>
            </a:r>
            <a:r>
              <a:rPr lang="en-US" sz="1800" dirty="0" smtClean="0">
                <a:latin typeface="Gill Sans MT" panose="020B0502020104020203" pitchFamily="34" charset="0"/>
              </a:rPr>
              <a:t> grade marked as 1 (yes).  Student record marked with 1</a:t>
            </a:r>
            <a:r>
              <a:rPr lang="en-US" sz="1800" baseline="30000" dirty="0" smtClean="0">
                <a:latin typeface="Gill Sans MT" panose="020B0502020104020203" pitchFamily="34" charset="0"/>
              </a:rPr>
              <a:t>st</a:t>
            </a:r>
            <a:r>
              <a:rPr lang="en-US" sz="1800" dirty="0" smtClean="0">
                <a:latin typeface="Gill Sans MT" panose="020B0502020104020203" pitchFamily="34" charset="0"/>
              </a:rPr>
              <a:t> grade must make it to snapshot. </a:t>
            </a:r>
          </a:p>
          <a:p>
            <a:pPr marL="274320" lvl="1" indent="-228600">
              <a:buClr>
                <a:schemeClr val="accent1"/>
              </a:buClr>
            </a:pPr>
            <a:r>
              <a:rPr lang="en-US" sz="1800" b="1" dirty="0" smtClean="0">
                <a:latin typeface="Gill Sans MT" panose="020B0502020104020203" pitchFamily="34" charset="0"/>
              </a:rPr>
              <a:t>DC192-205</a:t>
            </a:r>
          </a:p>
          <a:p>
            <a:pPr lvl="1"/>
            <a:r>
              <a:rPr lang="en-US" sz="1800" dirty="0" smtClean="0">
                <a:latin typeface="Gill Sans MT" panose="020B0502020104020203" pitchFamily="34" charset="0"/>
              </a:rPr>
              <a:t>Same </a:t>
            </a:r>
            <a:r>
              <a:rPr lang="en-US" sz="1800" dirty="0">
                <a:latin typeface="Gill Sans MT" panose="020B0502020104020203" pitchFamily="34" charset="0"/>
              </a:rPr>
              <a:t>as DC191 for each grade level</a:t>
            </a:r>
          </a:p>
          <a:p>
            <a:pPr marL="365760" lvl="1" indent="0">
              <a:buNone/>
            </a:pPr>
            <a:endParaRPr lang="en-US" sz="1800" dirty="0" smtClean="0">
              <a:latin typeface="Gill Sans MT" panose="020B0502020104020203" pitchFamily="34" charset="0"/>
            </a:endParaRPr>
          </a:p>
        </p:txBody>
      </p:sp>
    </p:spTree>
    <p:extLst>
      <p:ext uri="{BB962C8B-B14F-4D97-AF65-F5344CB8AC3E}">
        <p14:creationId xmlns:p14="http://schemas.microsoft.com/office/powerpoint/2010/main" val="11320045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Caseload Business Rules</a:t>
            </a:r>
            <a:br>
              <a:rPr lang="en-US" dirty="0"/>
            </a:br>
            <a:r>
              <a:rPr lang="en-US" dirty="0"/>
              <a:t>Student</a:t>
            </a:r>
          </a:p>
        </p:txBody>
      </p:sp>
      <p:sp>
        <p:nvSpPr>
          <p:cNvPr id="4" name="Footer Placeholder 3"/>
          <p:cNvSpPr>
            <a:spLocks noGrp="1"/>
          </p:cNvSpPr>
          <p:nvPr>
            <p:ph type="ftr" sz="quarter" idx="3"/>
          </p:nvPr>
        </p:nvSpPr>
        <p:spPr/>
        <p:txBody>
          <a:bodyPr/>
          <a:lstStyle/>
          <a:p>
            <a:fld id="{757A2F4E-5D54-B04B-91BD-7E78EE1FE9FD}" type="slidenum">
              <a:rPr lang="en-US" smtClean="0"/>
              <a:pPr/>
              <a:t>33</a:t>
            </a:fld>
            <a:endParaRPr lang="en-US" dirty="0" smtClean="0"/>
          </a:p>
        </p:txBody>
      </p:sp>
      <p:sp>
        <p:nvSpPr>
          <p:cNvPr id="2" name="Content Placeholder 1"/>
          <p:cNvSpPr>
            <a:spLocks noGrp="1"/>
          </p:cNvSpPr>
          <p:nvPr>
            <p:ph idx="4294967295"/>
          </p:nvPr>
        </p:nvSpPr>
        <p:spPr>
          <a:xfrm>
            <a:off x="354859" y="1434255"/>
            <a:ext cx="8407400" cy="4406900"/>
          </a:xfrm>
        </p:spPr>
        <p:txBody>
          <a:bodyPr/>
          <a:lstStyle/>
          <a:p>
            <a:r>
              <a:rPr lang="en-US" dirty="0" smtClean="0"/>
              <a:t>DC114 – For all students, at least one provider must have a job class code of 202 or 238</a:t>
            </a:r>
          </a:p>
          <a:p>
            <a:pPr lvl="1"/>
            <a:r>
              <a:rPr lang="en-US" dirty="0" smtClean="0"/>
              <a:t>The system looks at the Student Included Report and then goes out to the Staff Included reported to ensure that the EDIDs reported in the Participation file in one of the provider fields is either a 202 or a 238</a:t>
            </a:r>
          </a:p>
          <a:p>
            <a:r>
              <a:rPr lang="en-US" dirty="0" smtClean="0"/>
              <a:t>DC115 – The Student grade level being reported are not consistent with the reported grade range of the associated staff</a:t>
            </a:r>
          </a:p>
          <a:p>
            <a:pPr lvl="1"/>
            <a:r>
              <a:rPr lang="en-US" dirty="0" smtClean="0"/>
              <a:t>In other words the grades for student and associated staff need to be consistent</a:t>
            </a:r>
            <a:endParaRPr lang="en-US" dirty="0"/>
          </a:p>
        </p:txBody>
      </p:sp>
    </p:spTree>
    <p:extLst>
      <p:ext uri="{BB962C8B-B14F-4D97-AF65-F5344CB8AC3E}">
        <p14:creationId xmlns:p14="http://schemas.microsoft.com/office/powerpoint/2010/main" val="33389158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Caseload Business Rules</a:t>
            </a:r>
            <a:br>
              <a:rPr lang="en-US" dirty="0" smtClean="0"/>
            </a:br>
            <a:r>
              <a:rPr lang="en-US" dirty="0" smtClean="0"/>
              <a:t>Student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34</a:t>
            </a:fld>
            <a:endParaRPr lang="en-US" dirty="0" smtClean="0"/>
          </a:p>
        </p:txBody>
      </p:sp>
      <p:sp>
        <p:nvSpPr>
          <p:cNvPr id="2" name="Content Placeholder 1"/>
          <p:cNvSpPr>
            <a:spLocks noGrp="1"/>
          </p:cNvSpPr>
          <p:nvPr>
            <p:ph idx="4294967295"/>
          </p:nvPr>
        </p:nvSpPr>
        <p:spPr>
          <a:xfrm>
            <a:off x="354859" y="1339253"/>
            <a:ext cx="8407400" cy="4406900"/>
          </a:xfrm>
        </p:spPr>
        <p:txBody>
          <a:bodyPr/>
          <a:lstStyle/>
          <a:p>
            <a:pPr lvl="1"/>
            <a:r>
              <a:rPr lang="en-US" sz="2400" b="1" dirty="0" smtClean="0">
                <a:latin typeface="Gill Sans MT" panose="020B0502020104020203" pitchFamily="34" charset="0"/>
              </a:rPr>
              <a:t>DC221: </a:t>
            </a:r>
          </a:p>
          <a:p>
            <a:pPr lvl="2"/>
            <a:r>
              <a:rPr lang="en-US" sz="2400" dirty="0" smtClean="0">
                <a:latin typeface="Gill Sans MT" panose="020B0502020104020203" pitchFamily="34" charset="0"/>
              </a:rPr>
              <a:t>Message: The </a:t>
            </a:r>
            <a:r>
              <a:rPr lang="en-US" sz="2400" dirty="0">
                <a:latin typeface="Gill Sans MT" panose="020B0502020104020203" pitchFamily="34" charset="0"/>
              </a:rPr>
              <a:t>following students have no staff reported in the snapshot, please verify your interchange data and errors to be sure the staff records are included in the file and error free at the </a:t>
            </a:r>
            <a:r>
              <a:rPr lang="en-US" sz="2400" dirty="0" smtClean="0">
                <a:latin typeface="Gill Sans MT" panose="020B0502020104020203" pitchFamily="34" charset="0"/>
              </a:rPr>
              <a:t>interchange</a:t>
            </a:r>
          </a:p>
          <a:p>
            <a:pPr lvl="2"/>
            <a:r>
              <a:rPr lang="en-US" sz="2400" dirty="0" smtClean="0">
                <a:latin typeface="Gill Sans MT" panose="020B0502020104020203" pitchFamily="34" charset="0"/>
              </a:rPr>
              <a:t>Logic: Provider EDID </a:t>
            </a:r>
            <a:r>
              <a:rPr lang="en-US" sz="2400" dirty="0">
                <a:latin typeface="Gill Sans MT" panose="020B0502020104020203" pitchFamily="34" charset="0"/>
              </a:rPr>
              <a:t>reported on December Student Snapshot records does not appear in December Staff </a:t>
            </a:r>
            <a:r>
              <a:rPr lang="en-US" sz="2400" dirty="0" smtClean="0">
                <a:latin typeface="Gill Sans MT" panose="020B0502020104020203" pitchFamily="34" charset="0"/>
              </a:rPr>
              <a:t>Snapshot.</a:t>
            </a:r>
          </a:p>
          <a:p>
            <a:pPr lvl="2"/>
            <a:endParaRPr lang="en-US" sz="2400" dirty="0"/>
          </a:p>
          <a:p>
            <a:pPr marL="639763" lvl="2" indent="-295275">
              <a:buNone/>
            </a:pPr>
            <a:r>
              <a:rPr lang="en-US" sz="2400" i="1" dirty="0" smtClean="0">
                <a:solidFill>
                  <a:srgbClr val="0000FF"/>
                </a:solidFill>
              </a:rPr>
              <a:t>We are looking into modifications to the error to help </a:t>
            </a:r>
          </a:p>
          <a:p>
            <a:pPr marL="639763" lvl="2" indent="-295275">
              <a:buNone/>
            </a:pPr>
            <a:r>
              <a:rPr lang="en-US" sz="2400" i="1" dirty="0" smtClean="0">
                <a:solidFill>
                  <a:srgbClr val="0000FF"/>
                </a:solidFill>
              </a:rPr>
              <a:t>districts and administrative units with their caseloads.  </a:t>
            </a:r>
            <a:endParaRPr lang="en-US" sz="2400" i="1" dirty="0">
              <a:solidFill>
                <a:srgbClr val="0000FF"/>
              </a:solidFill>
            </a:endParaRPr>
          </a:p>
        </p:txBody>
      </p:sp>
    </p:spTree>
    <p:extLst>
      <p:ext uri="{BB962C8B-B14F-4D97-AF65-F5344CB8AC3E}">
        <p14:creationId xmlns:p14="http://schemas.microsoft.com/office/powerpoint/2010/main" val="5940926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pPr>
              <a:defRPr/>
            </a:pPr>
            <a:r>
              <a:rPr lang="en-US" dirty="0"/>
              <a:t>Staff Caseloads</a:t>
            </a:r>
          </a:p>
        </p:txBody>
      </p:sp>
      <p:sp>
        <p:nvSpPr>
          <p:cNvPr id="89091" name="Content Placeholder 2"/>
          <p:cNvSpPr>
            <a:spLocks noGrp="1"/>
          </p:cNvSpPr>
          <p:nvPr>
            <p:ph idx="4294967295"/>
          </p:nvPr>
        </p:nvSpPr>
        <p:spPr>
          <a:xfrm>
            <a:off x="510639" y="1325604"/>
            <a:ext cx="8124825" cy="4845050"/>
          </a:xfrm>
        </p:spPr>
        <p:txBody>
          <a:bodyPr/>
          <a:lstStyle/>
          <a:p>
            <a:pPr marL="0" indent="-354622">
              <a:spcBef>
                <a:spcPts val="0"/>
              </a:spcBef>
              <a:spcAft>
                <a:spcPts val="0"/>
              </a:spcAft>
              <a:buFont typeface="Arial" charset="0"/>
              <a:buNone/>
              <a:defRPr/>
            </a:pPr>
            <a:r>
              <a:rPr lang="en-US" sz="1800" u="sng" dirty="0">
                <a:latin typeface="Gill Sans MT" panose="020B0502020104020203" pitchFamily="34" charset="0"/>
              </a:rPr>
              <a:t>ALL</a:t>
            </a:r>
            <a:r>
              <a:rPr lang="en-US" sz="1800" dirty="0">
                <a:latin typeface="Gill Sans MT" panose="020B0502020104020203" pitchFamily="34" charset="0"/>
              </a:rPr>
              <a:t> staff reported as Teachers (Job Class Code 202) or Speech Language Pathologists (Job Class Code 238) </a:t>
            </a:r>
            <a:r>
              <a:rPr lang="en-US" sz="1800" u="sng" dirty="0">
                <a:latin typeface="Gill Sans MT" panose="020B0502020104020203" pitchFamily="34" charset="0"/>
              </a:rPr>
              <a:t>MUST</a:t>
            </a:r>
            <a:r>
              <a:rPr lang="en-US" sz="1800" dirty="0">
                <a:latin typeface="Gill Sans MT" panose="020B0502020104020203" pitchFamily="34" charset="0"/>
              </a:rPr>
              <a:t> have a student caseload (SSN must be reported in either the primary provider/service coordinator or secondary provider field of at least one student record).</a:t>
            </a:r>
          </a:p>
          <a:p>
            <a:pPr>
              <a:buFont typeface="Wingdings" pitchFamily="2" charset="2"/>
              <a:buChar char="§"/>
              <a:defRPr/>
            </a:pPr>
            <a:endParaRPr lang="en-US" sz="1800" dirty="0">
              <a:latin typeface="Gill Sans MT" panose="020B0502020104020203" pitchFamily="34" charset="0"/>
            </a:endParaRPr>
          </a:p>
          <a:p>
            <a:pPr>
              <a:buFont typeface="Wingdings" pitchFamily="2" charset="2"/>
              <a:buNone/>
              <a:defRPr/>
            </a:pPr>
            <a:r>
              <a:rPr lang="en-US" sz="1800" dirty="0" smtClean="0">
                <a:latin typeface="Gill Sans MT" panose="020B0502020104020203" pitchFamily="34" charset="0"/>
              </a:rPr>
              <a:t>Two </a:t>
            </a:r>
            <a:r>
              <a:rPr lang="en-US" sz="1800" dirty="0">
                <a:latin typeface="Gill Sans MT" panose="020B0502020104020203" pitchFamily="34" charset="0"/>
              </a:rPr>
              <a:t>ways to report:</a:t>
            </a:r>
          </a:p>
          <a:p>
            <a:pPr>
              <a:buFont typeface="Wingdings" pitchFamily="2" charset="2"/>
              <a:buChar char="§"/>
              <a:defRPr/>
            </a:pPr>
            <a:r>
              <a:rPr lang="en-US" sz="1800" dirty="0">
                <a:latin typeface="Gill Sans MT" panose="020B0502020104020203" pitchFamily="34" charset="0"/>
              </a:rPr>
              <a:t>Method A </a:t>
            </a:r>
            <a:r>
              <a:rPr lang="en-US" sz="1800" dirty="0" smtClean="0">
                <a:latin typeface="Gill Sans MT" panose="020B0502020104020203" pitchFamily="34" charset="0"/>
              </a:rPr>
              <a:t>– Exact Caseload Grade Match</a:t>
            </a:r>
            <a:r>
              <a:rPr lang="en-US" sz="1800" dirty="0">
                <a:latin typeface="Gill Sans MT" panose="020B0502020104020203" pitchFamily="34" charset="0"/>
              </a:rPr>
              <a:t>	</a:t>
            </a:r>
          </a:p>
          <a:p>
            <a:pPr lvl="1">
              <a:buFont typeface="Wingdings" pitchFamily="2" charset="2"/>
              <a:buChar char="§"/>
              <a:defRPr/>
            </a:pPr>
            <a:r>
              <a:rPr lang="en-US" sz="1800" dirty="0">
                <a:latin typeface="Gill Sans MT" panose="020B0502020104020203" pitchFamily="34" charset="0"/>
              </a:rPr>
              <a:t>Most accurate (preferred method)</a:t>
            </a:r>
          </a:p>
          <a:p>
            <a:pPr lvl="1">
              <a:buFont typeface="Wingdings" pitchFamily="2" charset="2"/>
              <a:buChar char="§"/>
              <a:defRPr/>
            </a:pPr>
            <a:r>
              <a:rPr lang="en-US" sz="1800" dirty="0">
                <a:latin typeface="Gill Sans MT" panose="020B0502020104020203" pitchFamily="34" charset="0"/>
              </a:rPr>
              <a:t>Grades selected on staff record must </a:t>
            </a:r>
            <a:r>
              <a:rPr lang="en-US" sz="1800" u="sng" dirty="0">
                <a:latin typeface="Gill Sans MT" panose="020B0502020104020203" pitchFamily="34" charset="0"/>
              </a:rPr>
              <a:t>exactly</a:t>
            </a:r>
            <a:r>
              <a:rPr lang="en-US" sz="1800" dirty="0">
                <a:latin typeface="Gill Sans MT" panose="020B0502020104020203" pitchFamily="34" charset="0"/>
              </a:rPr>
              <a:t> match the grades of the individual  students on the caseload</a:t>
            </a:r>
          </a:p>
          <a:p>
            <a:pPr>
              <a:buFont typeface="Wingdings" pitchFamily="2" charset="2"/>
              <a:buChar char="§"/>
              <a:defRPr/>
            </a:pPr>
            <a:r>
              <a:rPr lang="en-US" sz="1800" dirty="0" smtClean="0">
                <a:latin typeface="Gill Sans MT" panose="020B0502020104020203" pitchFamily="34" charset="0"/>
              </a:rPr>
              <a:t>Method </a:t>
            </a:r>
            <a:r>
              <a:rPr lang="en-US" sz="1800" dirty="0">
                <a:latin typeface="Gill Sans MT" panose="020B0502020104020203" pitchFamily="34" charset="0"/>
              </a:rPr>
              <a:t>B – By </a:t>
            </a:r>
            <a:r>
              <a:rPr lang="en-US" sz="1800" dirty="0" smtClean="0">
                <a:latin typeface="Gill Sans MT" panose="020B0502020104020203" pitchFamily="34" charset="0"/>
              </a:rPr>
              <a:t>Elementary/Middle/High School Grade Range</a:t>
            </a:r>
            <a:endParaRPr lang="en-US" sz="1800" dirty="0">
              <a:latin typeface="Gill Sans MT" panose="020B0502020104020203" pitchFamily="34" charset="0"/>
            </a:endParaRPr>
          </a:p>
          <a:p>
            <a:pPr lvl="1">
              <a:buFont typeface="Wingdings" pitchFamily="2" charset="2"/>
              <a:buChar char="§"/>
              <a:defRPr/>
            </a:pPr>
            <a:r>
              <a:rPr lang="en-US" sz="1800" dirty="0">
                <a:latin typeface="Gill Sans MT" panose="020B0502020104020203" pitchFamily="34" charset="0"/>
              </a:rPr>
              <a:t>Should be used for staff who serve</a:t>
            </a:r>
            <a:r>
              <a:rPr lang="en-US" sz="1800" dirty="0">
                <a:solidFill>
                  <a:srgbClr val="FF0000"/>
                </a:solidFill>
                <a:latin typeface="Gill Sans MT" panose="020B0502020104020203" pitchFamily="34" charset="0"/>
              </a:rPr>
              <a:t> </a:t>
            </a:r>
            <a:r>
              <a:rPr lang="en-US" sz="1800" dirty="0">
                <a:latin typeface="Gill Sans MT" panose="020B0502020104020203" pitchFamily="34" charset="0"/>
              </a:rPr>
              <a:t>a particular school building</a:t>
            </a:r>
          </a:p>
          <a:p>
            <a:pPr lvl="1">
              <a:buFont typeface="Wingdings" pitchFamily="2" charset="2"/>
              <a:buChar char="§"/>
              <a:defRPr/>
            </a:pPr>
            <a:r>
              <a:rPr lang="en-US" sz="1800" dirty="0">
                <a:latin typeface="Gill Sans MT" panose="020B0502020104020203" pitchFamily="34" charset="0"/>
              </a:rPr>
              <a:t>Grades selected on staff record must cover the </a:t>
            </a:r>
            <a:r>
              <a:rPr lang="en-US" sz="1800" u="sng" dirty="0">
                <a:latin typeface="Gill Sans MT" panose="020B0502020104020203" pitchFamily="34" charset="0"/>
              </a:rPr>
              <a:t>entire</a:t>
            </a:r>
            <a:r>
              <a:rPr lang="en-US" sz="1800" dirty="0">
                <a:latin typeface="Gill Sans MT" panose="020B0502020104020203" pitchFamily="34" charset="0"/>
              </a:rPr>
              <a:t> grade </a:t>
            </a:r>
            <a:r>
              <a:rPr lang="en-US" sz="1800" dirty="0" smtClean="0">
                <a:latin typeface="Gill Sans MT" panose="020B0502020104020203" pitchFamily="34" charset="0"/>
              </a:rPr>
              <a:t>range and may not include any grades not specified in the range.</a:t>
            </a:r>
            <a:endParaRPr lang="en-US" sz="1800" dirty="0">
              <a:latin typeface="Gill Sans MT" panose="020B0502020104020203" pitchFamily="34" charset="0"/>
            </a:endParaRPr>
          </a:p>
          <a:p>
            <a:pPr lvl="2">
              <a:buFontTx/>
              <a:buNone/>
              <a:defRPr/>
            </a:pPr>
            <a:endParaRPr lang="en-US" sz="1800" dirty="0">
              <a:latin typeface="Gill Sans MT" panose="020B0502020104020203" pitchFamily="34" charset="0"/>
            </a:endParaRPr>
          </a:p>
          <a:p>
            <a:pPr lvl="1">
              <a:buFont typeface="Calibri" pitchFamily="34" charset="0"/>
              <a:buAutoNum type="arabicPeriod"/>
              <a:defRPr/>
            </a:pPr>
            <a:endParaRPr lang="en-US" sz="1800" dirty="0">
              <a:latin typeface="Gill Sans MT" panose="020B0502020104020203" pitchFamily="34" charset="0"/>
            </a:endParaRPr>
          </a:p>
        </p:txBody>
      </p:sp>
      <p:sp>
        <p:nvSpPr>
          <p:cNvPr id="7" name="Slide Number Placeholder 6"/>
          <p:cNvSpPr>
            <a:spLocks noGrp="1"/>
          </p:cNvSpPr>
          <p:nvPr>
            <p:ph type="sldNum" sz="quarter" idx="4294967295"/>
          </p:nvPr>
        </p:nvSpPr>
        <p:spPr>
          <a:xfrm>
            <a:off x="0" y="6356350"/>
            <a:ext cx="2895600" cy="365125"/>
          </a:xfrm>
          <a:prstGeom prst="rect">
            <a:avLst/>
          </a:prstGeom>
        </p:spPr>
        <p:txBody>
          <a:bodyPr/>
          <a:lstStyle/>
          <a:p>
            <a:pPr algn="ctr">
              <a:defRPr/>
            </a:pPr>
            <a:fld id="{BB482EEC-78D8-4E52-9FAC-9547B71DC14C}" type="slidenum">
              <a:rPr lang="en-US" smtClean="0"/>
              <a:pPr algn="ctr">
                <a:defRPr/>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342900"/>
            <a:ext cx="8077200" cy="584775"/>
          </a:xfrm>
          <a:prstGeom prst="rect">
            <a:avLst/>
          </a:prstGeom>
          <a:solidFill>
            <a:schemeClr val="accent4">
              <a:lumMod val="40000"/>
              <a:lumOff val="60000"/>
            </a:schemeClr>
          </a:solidFill>
          <a:ln>
            <a:solidFill>
              <a:schemeClr val="accent4">
                <a:lumMod val="75000"/>
              </a:schemeClr>
            </a:solidFill>
          </a:ln>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en-US" sz="3200" dirty="0">
                <a:solidFill>
                  <a:schemeClr val="bg1"/>
                </a:solidFill>
                <a:latin typeface="Museo Slab 500" pitchFamily="50" charset="0"/>
              </a:rPr>
              <a:t>How is caseload being reported?</a:t>
            </a:r>
          </a:p>
        </p:txBody>
      </p:sp>
      <p:sp>
        <p:nvSpPr>
          <p:cNvPr id="7" name="TextBox 6"/>
          <p:cNvSpPr txBox="1"/>
          <p:nvPr/>
        </p:nvSpPr>
        <p:spPr>
          <a:xfrm>
            <a:off x="3662363" y="1320433"/>
            <a:ext cx="1447800" cy="923330"/>
          </a:xfrm>
          <a:prstGeom prst="rect">
            <a:avLst/>
          </a:prstGeom>
          <a:solidFill>
            <a:schemeClr val="accent3">
              <a:lumMod val="40000"/>
              <a:lumOff val="60000"/>
            </a:schemeClr>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latin typeface="Gill Sans MT" panose="020B0502020104020203" pitchFamily="34" charset="0"/>
              </a:rPr>
              <a:t>EXACT caseload grade match</a:t>
            </a:r>
          </a:p>
        </p:txBody>
      </p:sp>
      <p:sp>
        <p:nvSpPr>
          <p:cNvPr id="9" name="TextBox 8"/>
          <p:cNvSpPr txBox="1"/>
          <p:nvPr/>
        </p:nvSpPr>
        <p:spPr>
          <a:xfrm>
            <a:off x="3462338" y="3962400"/>
            <a:ext cx="1905000" cy="2862322"/>
          </a:xfrm>
          <a:prstGeom prst="rect">
            <a:avLst/>
          </a:prstGeom>
          <a:solidFill>
            <a:schemeClr val="accent3">
              <a:lumMod val="40000"/>
              <a:lumOff val="60000"/>
            </a:schemeClr>
          </a:solidFill>
          <a:effectLst/>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latin typeface="Gill Sans MT" panose="020B0502020104020203" pitchFamily="34" charset="0"/>
              </a:rPr>
              <a:t>Grades of EACH student on a teacher/SLP caseload must be marked as </a:t>
            </a:r>
            <a:r>
              <a:rPr lang="en-US" dirty="0" smtClean="0">
                <a:solidFill>
                  <a:schemeClr val="tx1"/>
                </a:solidFill>
                <a:latin typeface="Gill Sans MT" panose="020B0502020104020203" pitchFamily="34" charset="0"/>
              </a:rPr>
              <a:t>‘1</a:t>
            </a:r>
            <a:r>
              <a:rPr lang="en-US" dirty="0">
                <a:solidFill>
                  <a:schemeClr val="tx1"/>
                </a:solidFill>
                <a:latin typeface="Gill Sans MT" panose="020B0502020104020203" pitchFamily="34" charset="0"/>
              </a:rPr>
              <a:t>’ – yes on the staff detail record. ALL other grades must be marked ‘</a:t>
            </a:r>
            <a:r>
              <a:rPr lang="en-US" dirty="0" smtClean="0">
                <a:solidFill>
                  <a:schemeClr val="tx1"/>
                </a:solidFill>
                <a:latin typeface="Gill Sans MT" panose="020B0502020104020203" pitchFamily="34" charset="0"/>
              </a:rPr>
              <a:t>0’ </a:t>
            </a:r>
            <a:r>
              <a:rPr lang="en-US" dirty="0">
                <a:solidFill>
                  <a:schemeClr val="tx1"/>
                </a:solidFill>
                <a:latin typeface="Gill Sans MT" panose="020B0502020104020203" pitchFamily="34" charset="0"/>
              </a:rPr>
              <a:t>– no.</a:t>
            </a:r>
          </a:p>
        </p:txBody>
      </p:sp>
      <p:sp>
        <p:nvSpPr>
          <p:cNvPr id="54" name="Rectangle 53"/>
          <p:cNvSpPr/>
          <p:nvPr/>
        </p:nvSpPr>
        <p:spPr>
          <a:xfrm>
            <a:off x="3352800" y="2589213"/>
            <a:ext cx="2286000" cy="1200329"/>
          </a:xfrm>
          <a:prstGeom prst="rect">
            <a:avLst/>
          </a:prstGeom>
          <a:solidFill>
            <a:schemeClr val="accent3">
              <a:lumMod val="40000"/>
              <a:lumOff val="60000"/>
            </a:schemeClr>
          </a:solidFill>
          <a:ln w="25400">
            <a:solidFill>
              <a:schemeClr val="accent3">
                <a:lumMod val="75000"/>
              </a:schemeClr>
            </a:solidFill>
          </a:ln>
        </p:spPr>
        <p:txBody>
          <a:bodyPr>
            <a:spAutoFit/>
          </a:bodyPr>
          <a:lstStyle/>
          <a:p>
            <a:pPr algn="ctr">
              <a:defRPr/>
            </a:pPr>
            <a:r>
              <a:rPr lang="en-US" dirty="0">
                <a:latin typeface="Gill Sans MT" panose="020B0502020104020203" pitchFamily="34" charset="0"/>
              </a:rPr>
              <a:t>Teacher/SLP reported with specific grade levels of individual students</a:t>
            </a:r>
          </a:p>
        </p:txBody>
      </p:sp>
      <p:cxnSp>
        <p:nvCxnSpPr>
          <p:cNvPr id="25" name="Straight Arrow Connector 24"/>
          <p:cNvCxnSpPr/>
          <p:nvPr/>
        </p:nvCxnSpPr>
        <p:spPr>
          <a:xfrm rot="5100000">
            <a:off x="4242594" y="3796507"/>
            <a:ext cx="306387" cy="25400"/>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100000">
            <a:off x="4214019" y="2401094"/>
            <a:ext cx="306387" cy="22225"/>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7363" y="1690688"/>
            <a:ext cx="1524000" cy="707886"/>
          </a:xfrm>
          <a:prstGeom prst="rect">
            <a:avLst/>
          </a:prstGeom>
          <a:solidFill>
            <a:schemeClr val="accent2">
              <a:lumMod val="40000"/>
              <a:lumOff val="60000"/>
            </a:schemeClr>
          </a:solidFill>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en-US" sz="2000" dirty="0">
                <a:latin typeface="Gill Sans MT" panose="020B0502020104020203" pitchFamily="34" charset="0"/>
              </a:rPr>
              <a:t>Elementary School</a:t>
            </a:r>
          </a:p>
        </p:txBody>
      </p:sp>
      <p:sp>
        <p:nvSpPr>
          <p:cNvPr id="3" name="TextBox 2"/>
          <p:cNvSpPr txBox="1"/>
          <p:nvPr/>
        </p:nvSpPr>
        <p:spPr>
          <a:xfrm>
            <a:off x="4119563" y="1690688"/>
            <a:ext cx="1219200" cy="707886"/>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dirty="0">
                <a:latin typeface="Gill Sans MT" panose="020B0502020104020203" pitchFamily="34" charset="0"/>
              </a:rPr>
              <a:t>Middle School</a:t>
            </a:r>
          </a:p>
        </p:txBody>
      </p:sp>
      <p:sp>
        <p:nvSpPr>
          <p:cNvPr id="4" name="TextBox 3"/>
          <p:cNvSpPr txBox="1"/>
          <p:nvPr/>
        </p:nvSpPr>
        <p:spPr>
          <a:xfrm>
            <a:off x="1524000" y="2820988"/>
            <a:ext cx="2036763" cy="2308324"/>
          </a:xfrm>
          <a:prstGeom prst="rect">
            <a:avLst/>
          </a:prstGeom>
          <a:solidFill>
            <a:schemeClr val="accent2">
              <a:lumMod val="40000"/>
              <a:lumOff val="60000"/>
            </a:schemeClr>
          </a:solidFill>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en-US" dirty="0">
                <a:latin typeface="Gill Sans MT" panose="020B0502020104020203" pitchFamily="34" charset="0"/>
              </a:rPr>
              <a:t>Grades K-5</a:t>
            </a:r>
            <a:r>
              <a:rPr lang="en-US" baseline="30000" dirty="0">
                <a:latin typeface="Gill Sans MT" panose="020B0502020104020203" pitchFamily="34" charset="0"/>
              </a:rPr>
              <a:t>th</a:t>
            </a:r>
            <a:r>
              <a:rPr lang="en-US" dirty="0">
                <a:latin typeface="Gill Sans MT" panose="020B0502020104020203" pitchFamily="34" charset="0"/>
              </a:rPr>
              <a:t> must be marked </a:t>
            </a:r>
            <a:r>
              <a:rPr lang="en-US" dirty="0" smtClean="0">
                <a:latin typeface="Gill Sans MT" panose="020B0502020104020203" pitchFamily="34" charset="0"/>
              </a:rPr>
              <a:t>’1</a:t>
            </a:r>
            <a:r>
              <a:rPr lang="en-US" dirty="0">
                <a:latin typeface="Gill Sans MT" panose="020B0502020104020203" pitchFamily="34" charset="0"/>
              </a:rPr>
              <a:t>’ –yes </a:t>
            </a:r>
            <a:r>
              <a:rPr lang="en-US" b="1" dirty="0">
                <a:latin typeface="Gill Sans MT" panose="020B0502020104020203" pitchFamily="34" charset="0"/>
              </a:rPr>
              <a:t>OR </a:t>
            </a:r>
            <a:r>
              <a:rPr lang="en-US" dirty="0">
                <a:latin typeface="Gill Sans MT" panose="020B0502020104020203" pitchFamily="34" charset="0"/>
              </a:rPr>
              <a:t>Grades K-6</a:t>
            </a:r>
            <a:r>
              <a:rPr lang="en-US" baseline="30000" dirty="0">
                <a:latin typeface="Gill Sans MT" panose="020B0502020104020203" pitchFamily="34" charset="0"/>
              </a:rPr>
              <a:t>th</a:t>
            </a:r>
            <a:r>
              <a:rPr lang="en-US" dirty="0">
                <a:latin typeface="Gill Sans MT" panose="020B0502020104020203" pitchFamily="34" charset="0"/>
              </a:rPr>
              <a:t> must be marked </a:t>
            </a:r>
            <a:r>
              <a:rPr lang="en-US" dirty="0" smtClean="0">
                <a:latin typeface="Gill Sans MT" panose="020B0502020104020203" pitchFamily="34" charset="0"/>
              </a:rPr>
              <a:t>‘1</a:t>
            </a:r>
            <a:r>
              <a:rPr lang="en-US" dirty="0">
                <a:latin typeface="Gill Sans MT" panose="020B0502020104020203" pitchFamily="34" charset="0"/>
              </a:rPr>
              <a:t>’ – yes. </a:t>
            </a:r>
          </a:p>
          <a:p>
            <a:pPr algn="ctr" fontAlgn="auto">
              <a:spcBef>
                <a:spcPts val="0"/>
              </a:spcBef>
              <a:spcAft>
                <a:spcPts val="0"/>
              </a:spcAft>
              <a:defRPr/>
            </a:pPr>
            <a:r>
              <a:rPr lang="en-US" dirty="0">
                <a:latin typeface="Gill Sans MT" panose="020B0502020104020203" pitchFamily="34" charset="0"/>
              </a:rPr>
              <a:t>All other grades MUST be marked ‘</a:t>
            </a:r>
            <a:r>
              <a:rPr lang="en-US" dirty="0" smtClean="0">
                <a:latin typeface="Gill Sans MT" panose="020B0502020104020203" pitchFamily="34" charset="0"/>
              </a:rPr>
              <a:t>0’ </a:t>
            </a:r>
            <a:r>
              <a:rPr lang="en-US" dirty="0">
                <a:latin typeface="Gill Sans MT" panose="020B0502020104020203" pitchFamily="34" charset="0"/>
              </a:rPr>
              <a:t>- no</a:t>
            </a:r>
          </a:p>
        </p:txBody>
      </p:sp>
      <p:sp>
        <p:nvSpPr>
          <p:cNvPr id="5" name="Rectangle 4"/>
          <p:cNvSpPr/>
          <p:nvPr/>
        </p:nvSpPr>
        <p:spPr>
          <a:xfrm>
            <a:off x="6176963" y="1690688"/>
            <a:ext cx="1219200" cy="707886"/>
          </a:xfrm>
          <a:prstGeom prst="rect">
            <a:avLst/>
          </a:prstGeom>
          <a:solidFill>
            <a:schemeClr val="accent6">
              <a:lumMod val="60000"/>
              <a:lumOff val="40000"/>
            </a:schemeClr>
          </a:solidFill>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en-US" sz="2000" dirty="0">
                <a:latin typeface="Gill Sans MT" panose="020B0502020104020203" pitchFamily="34" charset="0"/>
              </a:rPr>
              <a:t>High School</a:t>
            </a:r>
          </a:p>
        </p:txBody>
      </p:sp>
      <p:sp>
        <p:nvSpPr>
          <p:cNvPr id="4102" name="Rectangle 48"/>
          <p:cNvSpPr>
            <a:spLocks noChangeArrowheads="1"/>
          </p:cNvSpPr>
          <p:nvPr/>
        </p:nvSpPr>
        <p:spPr bwMode="auto">
          <a:xfrm>
            <a:off x="1693863" y="796925"/>
            <a:ext cx="5994400" cy="400110"/>
          </a:xfrm>
          <a:prstGeom prst="rect">
            <a:avLst/>
          </a:prstGeom>
          <a:solidFill>
            <a:srgbClr val="FFFFCC"/>
          </a:solidFill>
          <a:ln w="25400">
            <a:solidFill>
              <a:srgbClr val="002060"/>
            </a:solidFill>
            <a:round/>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dirty="0">
                <a:latin typeface="Museo Slab 500" pitchFamily="50" charset="0"/>
              </a:rPr>
              <a:t>Teacher/SLP reported by grade range</a:t>
            </a:r>
          </a:p>
        </p:txBody>
      </p:sp>
      <p:sp>
        <p:nvSpPr>
          <p:cNvPr id="7" name="Rectangle 6"/>
          <p:cNvSpPr/>
          <p:nvPr/>
        </p:nvSpPr>
        <p:spPr>
          <a:xfrm>
            <a:off x="3729038" y="2832100"/>
            <a:ext cx="2038350" cy="2277547"/>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en-US" dirty="0">
                <a:latin typeface="Gill Sans MT" panose="020B0502020104020203" pitchFamily="34" charset="0"/>
              </a:rPr>
              <a:t>Grades 6</a:t>
            </a:r>
            <a:r>
              <a:rPr lang="en-US" baseline="30000" dirty="0">
                <a:latin typeface="Gill Sans MT" panose="020B0502020104020203" pitchFamily="34" charset="0"/>
              </a:rPr>
              <a:t>th</a:t>
            </a:r>
            <a:r>
              <a:rPr lang="en-US" dirty="0">
                <a:latin typeface="Gill Sans MT" panose="020B0502020104020203" pitchFamily="34" charset="0"/>
              </a:rPr>
              <a:t>-8</a:t>
            </a:r>
            <a:r>
              <a:rPr lang="en-US" baseline="30000" dirty="0">
                <a:latin typeface="Gill Sans MT" panose="020B0502020104020203" pitchFamily="34" charset="0"/>
              </a:rPr>
              <a:t>th</a:t>
            </a:r>
            <a:r>
              <a:rPr lang="en-US" dirty="0">
                <a:latin typeface="Gill Sans MT" panose="020B0502020104020203" pitchFamily="34" charset="0"/>
              </a:rPr>
              <a:t> must be marked </a:t>
            </a:r>
            <a:r>
              <a:rPr lang="en-US" dirty="0" smtClean="0">
                <a:latin typeface="Gill Sans MT" panose="020B0502020104020203" pitchFamily="34" charset="0"/>
              </a:rPr>
              <a:t>’1</a:t>
            </a:r>
            <a:r>
              <a:rPr lang="en-US" dirty="0">
                <a:latin typeface="Gill Sans MT" panose="020B0502020104020203" pitchFamily="34" charset="0"/>
              </a:rPr>
              <a:t>’ –yes </a:t>
            </a:r>
            <a:r>
              <a:rPr lang="en-US" b="1" dirty="0">
                <a:latin typeface="Gill Sans MT" panose="020B0502020104020203" pitchFamily="34" charset="0"/>
              </a:rPr>
              <a:t>OR </a:t>
            </a:r>
            <a:r>
              <a:rPr lang="en-US" dirty="0">
                <a:latin typeface="Gill Sans MT" panose="020B0502020104020203" pitchFamily="34" charset="0"/>
              </a:rPr>
              <a:t>Grades 7</a:t>
            </a:r>
            <a:r>
              <a:rPr lang="en-US" baseline="30000" dirty="0">
                <a:latin typeface="Gill Sans MT" panose="020B0502020104020203" pitchFamily="34" charset="0"/>
              </a:rPr>
              <a:t>th</a:t>
            </a:r>
            <a:r>
              <a:rPr lang="en-US" dirty="0">
                <a:latin typeface="Gill Sans MT" panose="020B0502020104020203" pitchFamily="34" charset="0"/>
              </a:rPr>
              <a:t>-8</a:t>
            </a:r>
            <a:r>
              <a:rPr lang="en-US" baseline="30000" dirty="0">
                <a:latin typeface="Gill Sans MT" panose="020B0502020104020203" pitchFamily="34" charset="0"/>
              </a:rPr>
              <a:t>th</a:t>
            </a:r>
            <a:r>
              <a:rPr lang="en-US" dirty="0">
                <a:latin typeface="Gill Sans MT" panose="020B0502020104020203" pitchFamily="34" charset="0"/>
              </a:rPr>
              <a:t> must be marked </a:t>
            </a:r>
            <a:r>
              <a:rPr lang="en-US" dirty="0" smtClean="0">
                <a:latin typeface="Gill Sans MT" panose="020B0502020104020203" pitchFamily="34" charset="0"/>
              </a:rPr>
              <a:t>‘1</a:t>
            </a:r>
            <a:r>
              <a:rPr lang="en-US" dirty="0">
                <a:latin typeface="Gill Sans MT" panose="020B0502020104020203" pitchFamily="34" charset="0"/>
              </a:rPr>
              <a:t>’ – yes.</a:t>
            </a:r>
          </a:p>
          <a:p>
            <a:pPr algn="ctr" fontAlgn="auto">
              <a:spcBef>
                <a:spcPts val="0"/>
              </a:spcBef>
              <a:spcAft>
                <a:spcPts val="0"/>
              </a:spcAft>
              <a:defRPr/>
            </a:pPr>
            <a:r>
              <a:rPr lang="en-US" dirty="0">
                <a:latin typeface="Gill Sans MT" panose="020B0502020104020203" pitchFamily="34" charset="0"/>
              </a:rPr>
              <a:t> All other grades MUST be marke</a:t>
            </a:r>
            <a:r>
              <a:rPr lang="en-US" sz="1600" dirty="0">
                <a:latin typeface="Verdana" pitchFamily="34" charset="0"/>
              </a:rPr>
              <a:t>d ‘</a:t>
            </a:r>
            <a:r>
              <a:rPr lang="en-US" sz="1600" dirty="0" smtClean="0">
                <a:latin typeface="Verdana" pitchFamily="34" charset="0"/>
              </a:rPr>
              <a:t>0’ </a:t>
            </a:r>
            <a:r>
              <a:rPr lang="en-US" sz="1600" dirty="0">
                <a:latin typeface="Verdana" pitchFamily="34" charset="0"/>
              </a:rPr>
              <a:t>- no</a:t>
            </a:r>
          </a:p>
        </p:txBody>
      </p:sp>
      <p:sp>
        <p:nvSpPr>
          <p:cNvPr id="8" name="Rectangle 7"/>
          <p:cNvSpPr/>
          <p:nvPr/>
        </p:nvSpPr>
        <p:spPr>
          <a:xfrm>
            <a:off x="5943600" y="2822575"/>
            <a:ext cx="2038350" cy="1477328"/>
          </a:xfrm>
          <a:prstGeom prst="rect">
            <a:avLst/>
          </a:prstGeom>
          <a:solidFill>
            <a:schemeClr val="accent6">
              <a:lumMod val="60000"/>
              <a:lumOff val="40000"/>
            </a:schemeClr>
          </a:solidFill>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a:latin typeface="Gill Sans MT" panose="020B0502020104020203" pitchFamily="34" charset="0"/>
              </a:rPr>
              <a:t>Grades 9th-12th must be marked </a:t>
            </a:r>
            <a:r>
              <a:rPr lang="en-US" dirty="0" smtClean="0">
                <a:latin typeface="Gill Sans MT" panose="020B0502020104020203" pitchFamily="34" charset="0"/>
              </a:rPr>
              <a:t>’1</a:t>
            </a:r>
            <a:r>
              <a:rPr lang="en-US" dirty="0">
                <a:latin typeface="Gill Sans MT" panose="020B0502020104020203" pitchFamily="34" charset="0"/>
              </a:rPr>
              <a:t>’ –yes. All other grades MUST be marked ‘</a:t>
            </a:r>
            <a:r>
              <a:rPr lang="en-US" dirty="0" smtClean="0">
                <a:latin typeface="Gill Sans MT" panose="020B0502020104020203" pitchFamily="34" charset="0"/>
              </a:rPr>
              <a:t>0’ </a:t>
            </a:r>
            <a:r>
              <a:rPr lang="en-US" dirty="0">
                <a:latin typeface="Gill Sans MT" panose="020B0502020104020203" pitchFamily="34" charset="0"/>
              </a:rPr>
              <a:t>- no</a:t>
            </a:r>
          </a:p>
        </p:txBody>
      </p:sp>
      <p:cxnSp>
        <p:nvCxnSpPr>
          <p:cNvPr id="9" name="Straight Arrow Connector 8"/>
          <p:cNvCxnSpPr/>
          <p:nvPr/>
        </p:nvCxnSpPr>
        <p:spPr>
          <a:xfrm rot="16200000" flipH="1">
            <a:off x="4475163" y="1417638"/>
            <a:ext cx="381000" cy="0"/>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6596063" y="1420813"/>
            <a:ext cx="381000" cy="0"/>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2252663" y="1416050"/>
            <a:ext cx="381000" cy="0"/>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6980000" flipH="1">
            <a:off x="2339976" y="2525712"/>
            <a:ext cx="381000" cy="92075"/>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980000" flipH="1">
            <a:off x="4527551" y="2525712"/>
            <a:ext cx="381000" cy="92075"/>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980000" flipH="1">
            <a:off x="6661151" y="2528887"/>
            <a:ext cx="381000" cy="92075"/>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4111" name="Rectangle 48"/>
          <p:cNvSpPr>
            <a:spLocks noChangeArrowheads="1"/>
          </p:cNvSpPr>
          <p:nvPr/>
        </p:nvSpPr>
        <p:spPr bwMode="auto">
          <a:xfrm>
            <a:off x="750888" y="5632450"/>
            <a:ext cx="7978775" cy="923330"/>
          </a:xfrm>
          <a:prstGeom prst="rect">
            <a:avLst/>
          </a:prstGeom>
          <a:solidFill>
            <a:srgbClr val="FFFFCC"/>
          </a:solidFill>
          <a:ln w="25400">
            <a:solidFill>
              <a:srgbClr val="002060"/>
            </a:solidFill>
            <a:round/>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latin typeface="Gill Sans MT" panose="020B0502020104020203" pitchFamily="34" charset="0"/>
              </a:rPr>
              <a:t>NOTE: the grade range option may only be used if the grades within a range (elementary, middle, high school) fall within the low/high grades of the reported school building for that staff member. </a:t>
            </a:r>
            <a:r>
              <a:rPr lang="en-US" altLang="en-US" dirty="0" smtClean="0">
                <a:latin typeface="Gill Sans MT" panose="020B0502020104020203" pitchFamily="34" charset="0"/>
              </a:rPr>
              <a:t> </a:t>
            </a:r>
            <a:endParaRPr lang="en-US" altLang="en-US" dirty="0">
              <a:latin typeface="Gill Sans MT" panose="020B0502020104020203"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29616697"/>
              </p:ext>
            </p:extLst>
          </p:nvPr>
        </p:nvGraphicFramePr>
        <p:xfrm>
          <a:off x="1953490" y="1872818"/>
          <a:ext cx="5029200" cy="2499264"/>
        </p:xfrm>
        <a:graphic>
          <a:graphicData uri="http://schemas.openxmlformats.org/drawingml/2006/table">
            <a:tbl>
              <a:tblPr firstRow="1" bandRow="1">
                <a:tableStyleId>{F5AB1C69-6EDB-4FF4-983F-18BD219EF322}</a:tableStyleId>
              </a:tblPr>
              <a:tblGrid>
                <a:gridCol w="1447800"/>
                <a:gridCol w="1752600"/>
                <a:gridCol w="1828800"/>
              </a:tblGrid>
              <a:tr h="370742">
                <a:tc>
                  <a:txBody>
                    <a:bodyPr/>
                    <a:lstStyle/>
                    <a:p>
                      <a:r>
                        <a:rPr lang="en-US" sz="2800" dirty="0" smtClean="0">
                          <a:latin typeface="Gill Sans MT" panose="020B0502020104020203" pitchFamily="34" charset="0"/>
                        </a:rPr>
                        <a:t>School</a:t>
                      </a:r>
                      <a:r>
                        <a:rPr lang="en-US" sz="2800" baseline="0" dirty="0" smtClean="0">
                          <a:latin typeface="Gill Sans MT" panose="020B0502020104020203" pitchFamily="34" charset="0"/>
                        </a:rPr>
                        <a:t> Code</a:t>
                      </a:r>
                      <a:endParaRPr lang="en-US" sz="2800" dirty="0">
                        <a:latin typeface="Gill Sans MT" panose="020B0502020104020203" pitchFamily="34" charset="0"/>
                      </a:endParaRPr>
                    </a:p>
                  </a:txBody>
                  <a:tcPr marT="45708" marB="45708">
                    <a:solidFill>
                      <a:schemeClr val="accent3">
                        <a:lumMod val="60000"/>
                        <a:lumOff val="40000"/>
                      </a:schemeClr>
                    </a:solidFill>
                  </a:tcPr>
                </a:tc>
                <a:tc>
                  <a:txBody>
                    <a:bodyPr/>
                    <a:lstStyle/>
                    <a:p>
                      <a:r>
                        <a:rPr lang="en-US" sz="2800" dirty="0" smtClean="0">
                          <a:latin typeface="Gill Sans MT" panose="020B0502020104020203" pitchFamily="34" charset="0"/>
                        </a:rPr>
                        <a:t>Low Grade</a:t>
                      </a:r>
                      <a:endParaRPr lang="en-US" sz="2800" dirty="0">
                        <a:latin typeface="Gill Sans MT" panose="020B0502020104020203" pitchFamily="34" charset="0"/>
                      </a:endParaRPr>
                    </a:p>
                  </a:txBody>
                  <a:tcPr marT="45708" marB="45708">
                    <a:solidFill>
                      <a:schemeClr val="accent3">
                        <a:lumMod val="60000"/>
                        <a:lumOff val="40000"/>
                      </a:schemeClr>
                    </a:solidFill>
                  </a:tcPr>
                </a:tc>
                <a:tc>
                  <a:txBody>
                    <a:bodyPr/>
                    <a:lstStyle/>
                    <a:p>
                      <a:r>
                        <a:rPr lang="en-US" sz="2800" dirty="0" smtClean="0">
                          <a:latin typeface="Gill Sans MT" panose="020B0502020104020203" pitchFamily="34" charset="0"/>
                        </a:rPr>
                        <a:t>High Grade</a:t>
                      </a:r>
                      <a:endParaRPr lang="en-US" sz="2800" dirty="0">
                        <a:latin typeface="Gill Sans MT" panose="020B0502020104020203" pitchFamily="34" charset="0"/>
                      </a:endParaRPr>
                    </a:p>
                  </a:txBody>
                  <a:tcPr marT="45708" marB="45708">
                    <a:solidFill>
                      <a:schemeClr val="accent3">
                        <a:lumMod val="60000"/>
                        <a:lumOff val="40000"/>
                      </a:schemeClr>
                    </a:solidFill>
                  </a:tcPr>
                </a:tc>
              </a:tr>
              <a:tr h="370742">
                <a:tc>
                  <a:txBody>
                    <a:bodyPr/>
                    <a:lstStyle/>
                    <a:p>
                      <a:r>
                        <a:rPr lang="en-US" sz="2800" dirty="0" smtClean="0">
                          <a:latin typeface="Gill Sans MT" panose="020B0502020104020203" pitchFamily="34" charset="0"/>
                        </a:rPr>
                        <a:t>6286</a:t>
                      </a:r>
                      <a:endParaRPr lang="en-US" sz="2800" dirty="0">
                        <a:latin typeface="Gill Sans MT" panose="020B0502020104020203" pitchFamily="34" charset="0"/>
                      </a:endParaRPr>
                    </a:p>
                  </a:txBody>
                  <a:tcPr marT="45708" marB="45708">
                    <a:solidFill>
                      <a:schemeClr val="accent3">
                        <a:lumMod val="60000"/>
                        <a:lumOff val="40000"/>
                      </a:schemeClr>
                    </a:solidFill>
                  </a:tcPr>
                </a:tc>
                <a:tc>
                  <a:txBody>
                    <a:bodyPr/>
                    <a:lstStyle/>
                    <a:p>
                      <a:r>
                        <a:rPr lang="en-US" sz="2800" dirty="0" smtClean="0">
                          <a:latin typeface="Gill Sans MT" panose="020B0502020104020203" pitchFamily="34" charset="0"/>
                        </a:rPr>
                        <a:t>K</a:t>
                      </a:r>
                      <a:endParaRPr lang="en-US" sz="2800" dirty="0">
                        <a:latin typeface="Gill Sans MT" panose="020B0502020104020203" pitchFamily="34" charset="0"/>
                      </a:endParaRPr>
                    </a:p>
                  </a:txBody>
                  <a:tcPr marT="45708" marB="45708">
                    <a:solidFill>
                      <a:schemeClr val="accent3">
                        <a:lumMod val="60000"/>
                        <a:lumOff val="40000"/>
                      </a:schemeClr>
                    </a:solidFill>
                  </a:tcPr>
                </a:tc>
                <a:tc>
                  <a:txBody>
                    <a:bodyPr/>
                    <a:lstStyle/>
                    <a:p>
                      <a:r>
                        <a:rPr lang="en-US" sz="2800" dirty="0" smtClean="0">
                          <a:latin typeface="Gill Sans MT" panose="020B0502020104020203" pitchFamily="34" charset="0"/>
                        </a:rPr>
                        <a:t>6</a:t>
                      </a:r>
                      <a:endParaRPr lang="en-US" sz="2800" dirty="0">
                        <a:latin typeface="Gill Sans MT" panose="020B0502020104020203" pitchFamily="34" charset="0"/>
                      </a:endParaRPr>
                    </a:p>
                  </a:txBody>
                  <a:tcPr marT="45708" marB="45708">
                    <a:solidFill>
                      <a:schemeClr val="accent3">
                        <a:lumMod val="60000"/>
                        <a:lumOff val="40000"/>
                      </a:schemeClr>
                    </a:solidFill>
                  </a:tcPr>
                </a:tc>
              </a:tr>
              <a:tr h="370742">
                <a:tc>
                  <a:txBody>
                    <a:bodyPr/>
                    <a:lstStyle/>
                    <a:p>
                      <a:r>
                        <a:rPr lang="en-US" sz="2800" dirty="0" smtClean="0">
                          <a:latin typeface="Gill Sans MT" panose="020B0502020104020203" pitchFamily="34" charset="0"/>
                        </a:rPr>
                        <a:t>4548</a:t>
                      </a:r>
                      <a:endParaRPr lang="en-US" sz="2800" dirty="0">
                        <a:latin typeface="Gill Sans MT" panose="020B0502020104020203" pitchFamily="34" charset="0"/>
                      </a:endParaRPr>
                    </a:p>
                  </a:txBody>
                  <a:tcPr marT="45708" marB="45708">
                    <a:solidFill>
                      <a:schemeClr val="accent3">
                        <a:lumMod val="60000"/>
                        <a:lumOff val="40000"/>
                      </a:schemeClr>
                    </a:solidFill>
                  </a:tcPr>
                </a:tc>
                <a:tc>
                  <a:txBody>
                    <a:bodyPr/>
                    <a:lstStyle/>
                    <a:p>
                      <a:r>
                        <a:rPr lang="en-US" sz="2800" dirty="0" smtClean="0">
                          <a:latin typeface="Gill Sans MT" panose="020B0502020104020203" pitchFamily="34" charset="0"/>
                        </a:rPr>
                        <a:t>7</a:t>
                      </a:r>
                      <a:endParaRPr lang="en-US" sz="2800" dirty="0">
                        <a:latin typeface="Gill Sans MT" panose="020B0502020104020203" pitchFamily="34" charset="0"/>
                      </a:endParaRPr>
                    </a:p>
                  </a:txBody>
                  <a:tcPr marT="45708" marB="45708">
                    <a:solidFill>
                      <a:schemeClr val="accent3">
                        <a:lumMod val="60000"/>
                        <a:lumOff val="40000"/>
                      </a:schemeClr>
                    </a:solidFill>
                  </a:tcPr>
                </a:tc>
                <a:tc>
                  <a:txBody>
                    <a:bodyPr/>
                    <a:lstStyle/>
                    <a:p>
                      <a:r>
                        <a:rPr lang="en-US" sz="2800" dirty="0" smtClean="0">
                          <a:latin typeface="Gill Sans MT" panose="020B0502020104020203" pitchFamily="34" charset="0"/>
                        </a:rPr>
                        <a:t>8</a:t>
                      </a:r>
                      <a:endParaRPr lang="en-US" sz="2800" dirty="0">
                        <a:latin typeface="Gill Sans MT" panose="020B0502020104020203" pitchFamily="34" charset="0"/>
                      </a:endParaRPr>
                    </a:p>
                  </a:txBody>
                  <a:tcPr marT="45708" marB="45708">
                    <a:solidFill>
                      <a:schemeClr val="accent3">
                        <a:lumMod val="60000"/>
                        <a:lumOff val="40000"/>
                      </a:schemeClr>
                    </a:solidFill>
                  </a:tcPr>
                </a:tc>
              </a:tr>
              <a:tr h="365735">
                <a:tc>
                  <a:txBody>
                    <a:bodyPr/>
                    <a:lstStyle/>
                    <a:p>
                      <a:r>
                        <a:rPr lang="en-US" sz="2800" dirty="0" smtClean="0">
                          <a:latin typeface="Gill Sans MT" panose="020B0502020104020203" pitchFamily="34" charset="0"/>
                        </a:rPr>
                        <a:t>1864</a:t>
                      </a:r>
                      <a:endParaRPr lang="en-US" sz="2800" dirty="0">
                        <a:latin typeface="Gill Sans MT" panose="020B0502020104020203" pitchFamily="34" charset="0"/>
                      </a:endParaRPr>
                    </a:p>
                  </a:txBody>
                  <a:tcPr marT="45708" marB="45708">
                    <a:solidFill>
                      <a:schemeClr val="accent3">
                        <a:lumMod val="60000"/>
                        <a:lumOff val="40000"/>
                      </a:schemeClr>
                    </a:solidFill>
                  </a:tcPr>
                </a:tc>
                <a:tc>
                  <a:txBody>
                    <a:bodyPr/>
                    <a:lstStyle/>
                    <a:p>
                      <a:r>
                        <a:rPr lang="en-US" sz="2800" dirty="0" smtClean="0">
                          <a:latin typeface="Gill Sans MT" panose="020B0502020104020203" pitchFamily="34" charset="0"/>
                        </a:rPr>
                        <a:t>9</a:t>
                      </a:r>
                      <a:endParaRPr lang="en-US" sz="2800" dirty="0">
                        <a:latin typeface="Gill Sans MT" panose="020B0502020104020203" pitchFamily="34" charset="0"/>
                      </a:endParaRPr>
                    </a:p>
                  </a:txBody>
                  <a:tcPr marT="45708" marB="45708">
                    <a:solidFill>
                      <a:schemeClr val="accent3">
                        <a:lumMod val="60000"/>
                        <a:lumOff val="40000"/>
                      </a:schemeClr>
                    </a:solidFill>
                  </a:tcPr>
                </a:tc>
                <a:tc>
                  <a:txBody>
                    <a:bodyPr/>
                    <a:lstStyle/>
                    <a:p>
                      <a:r>
                        <a:rPr lang="en-US" sz="2800" dirty="0" smtClean="0">
                          <a:latin typeface="Gill Sans MT" panose="020B0502020104020203" pitchFamily="34" charset="0"/>
                        </a:rPr>
                        <a:t>12</a:t>
                      </a:r>
                      <a:endParaRPr lang="en-US" sz="2800" dirty="0">
                        <a:latin typeface="Gill Sans MT" panose="020B0502020104020203" pitchFamily="34" charset="0"/>
                      </a:endParaRPr>
                    </a:p>
                  </a:txBody>
                  <a:tcPr marT="45708" marB="45708">
                    <a:solidFill>
                      <a:schemeClr val="accent3">
                        <a:lumMod val="60000"/>
                        <a:lumOff val="40000"/>
                      </a:schemeClr>
                    </a:solidFill>
                  </a:tcPr>
                </a:tc>
              </a:tr>
            </a:tbl>
          </a:graphicData>
        </a:graphic>
      </p:graphicFrame>
      <p:sp>
        <p:nvSpPr>
          <p:cNvPr id="5144" name="Rectangle 6"/>
          <p:cNvSpPr>
            <a:spLocks noChangeArrowheads="1"/>
          </p:cNvSpPr>
          <p:nvPr/>
        </p:nvSpPr>
        <p:spPr bwMode="auto">
          <a:xfrm>
            <a:off x="900545" y="4606925"/>
            <a:ext cx="760614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dirty="0">
                <a:latin typeface="Gill Sans MT" panose="020B0502020104020203" pitchFamily="34" charset="0"/>
              </a:rPr>
              <a:t>All grades reported on either student or staff records must be </a:t>
            </a:r>
            <a:r>
              <a:rPr lang="en-US" altLang="en-US" sz="2000" b="1" dirty="0">
                <a:latin typeface="Gill Sans MT" panose="020B0502020104020203" pitchFamily="34" charset="0"/>
              </a:rPr>
              <a:t>within</a:t>
            </a:r>
            <a:r>
              <a:rPr lang="en-US" altLang="en-US" sz="2000" dirty="0">
                <a:latin typeface="Gill Sans MT" panose="020B0502020104020203" pitchFamily="34" charset="0"/>
              </a:rPr>
              <a:t> the grade range assigned to the reported school code. </a:t>
            </a:r>
          </a:p>
        </p:txBody>
      </p:sp>
      <p:sp>
        <p:nvSpPr>
          <p:cNvPr id="2" name="Title 1"/>
          <p:cNvSpPr>
            <a:spLocks noGrp="1"/>
          </p:cNvSpPr>
          <p:nvPr>
            <p:ph type="title"/>
          </p:nvPr>
        </p:nvSpPr>
        <p:spPr/>
        <p:txBody>
          <a:bodyPr/>
          <a:lstStyle/>
          <a:p>
            <a:r>
              <a:rPr lang="en-US" dirty="0" smtClean="0"/>
              <a:t>School Grade Match</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34272" y="1893600"/>
            <a:ext cx="8027988" cy="3139321"/>
          </a:xfrm>
          <a:prstGeom prst="rect">
            <a:avLst/>
          </a:prstGeom>
          <a:solidFill>
            <a:srgbClr val="F2ACE3"/>
          </a:solidFill>
          <a:ln>
            <a:solidFill>
              <a:srgbClr val="002060"/>
            </a:solidFill>
          </a:ln>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b="1" dirty="0" smtClean="0">
                <a:latin typeface="Gill Sans MT" panose="020B0502020104020203" pitchFamily="34" charset="0"/>
              </a:rPr>
              <a:t>Administrative staff who </a:t>
            </a:r>
            <a:r>
              <a:rPr lang="en-US" b="1" i="1" dirty="0" smtClean="0">
                <a:latin typeface="Gill Sans MT" panose="020B0502020104020203" pitchFamily="34" charset="0"/>
              </a:rPr>
              <a:t>are not assigned to a specific elementary or secondary setting and who are reported with the following </a:t>
            </a:r>
            <a:r>
              <a:rPr lang="en-US" b="1" dirty="0" smtClean="0">
                <a:latin typeface="Gill Sans MT" panose="020B0502020104020203" pitchFamily="34" charset="0"/>
              </a:rPr>
              <a:t>Job Class Codes: </a:t>
            </a:r>
          </a:p>
          <a:p>
            <a:pPr>
              <a:defRPr/>
            </a:pPr>
            <a:endParaRPr lang="en-US" dirty="0" smtClean="0">
              <a:latin typeface="Gill Sans MT" panose="020B0502020104020203" pitchFamily="34" charset="0"/>
            </a:endParaRPr>
          </a:p>
          <a:p>
            <a:pPr>
              <a:defRPr/>
            </a:pPr>
            <a:r>
              <a:rPr lang="en-US" dirty="0" smtClean="0">
                <a:solidFill>
                  <a:schemeClr val="tx1"/>
                </a:solidFill>
                <a:latin typeface="Gill Sans MT" panose="020B0502020104020203" pitchFamily="34" charset="0"/>
              </a:rPr>
              <a:t>102, 104 (SPED Director/Assistant Director) </a:t>
            </a:r>
          </a:p>
          <a:p>
            <a:pPr>
              <a:defRPr/>
            </a:pPr>
            <a:endParaRPr lang="en-US" dirty="0" smtClean="0">
              <a:latin typeface="Gill Sans MT" panose="020B0502020104020203" pitchFamily="34" charset="0"/>
            </a:endParaRPr>
          </a:p>
          <a:p>
            <a:pPr>
              <a:defRPr/>
            </a:pPr>
            <a:r>
              <a:rPr lang="en-US" dirty="0" smtClean="0">
                <a:latin typeface="Gill Sans MT" panose="020B0502020104020203" pitchFamily="34" charset="0"/>
              </a:rPr>
              <a:t>320, 322, 344 (Accountant, Admin/Executive Assistant, Personnel Officer)</a:t>
            </a:r>
          </a:p>
          <a:p>
            <a:pPr>
              <a:defRPr/>
            </a:pPr>
            <a:endParaRPr lang="en-US" dirty="0" smtClean="0">
              <a:latin typeface="Gill Sans MT" panose="020B0502020104020203" pitchFamily="34" charset="0"/>
            </a:endParaRPr>
          </a:p>
          <a:p>
            <a:pPr>
              <a:defRPr/>
            </a:pPr>
            <a:r>
              <a:rPr lang="en-US" dirty="0" smtClean="0">
                <a:latin typeface="Gill Sans MT" panose="020B0502020104020203" pitchFamily="34" charset="0"/>
              </a:rPr>
              <a:t>380, 381, 382 (Computer Technology)</a:t>
            </a:r>
          </a:p>
          <a:p>
            <a:pPr>
              <a:defRPr/>
            </a:pPr>
            <a:endParaRPr lang="en-US" dirty="0" smtClean="0">
              <a:latin typeface="Gill Sans MT" panose="020B0502020104020203" pitchFamily="34" charset="0"/>
            </a:endParaRPr>
          </a:p>
          <a:p>
            <a:pPr>
              <a:defRPr/>
            </a:pPr>
            <a:r>
              <a:rPr lang="en-US" dirty="0" smtClean="0">
                <a:latin typeface="Gill Sans MT" panose="020B0502020104020203" pitchFamily="34" charset="0"/>
              </a:rPr>
              <a:t>501-515 (Office/Administrative Support)</a:t>
            </a:r>
          </a:p>
          <a:p>
            <a:pPr lvl="1">
              <a:defRPr/>
            </a:pPr>
            <a:endParaRPr lang="en-US" dirty="0"/>
          </a:p>
        </p:txBody>
      </p:sp>
      <p:sp>
        <p:nvSpPr>
          <p:cNvPr id="8" name="TextBox 7"/>
          <p:cNvSpPr txBox="1"/>
          <p:nvPr/>
        </p:nvSpPr>
        <p:spPr>
          <a:xfrm>
            <a:off x="823966" y="5239491"/>
            <a:ext cx="7848600" cy="1323439"/>
          </a:xfrm>
          <a:prstGeom prst="rect">
            <a:avLst/>
          </a:prstGeom>
          <a:solidFill>
            <a:srgbClr val="FFFF66"/>
          </a:solidFill>
          <a:ln>
            <a:solidFill>
              <a:srgbClr val="002060"/>
            </a:solidFill>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en-US" sz="1600" b="1" dirty="0">
                <a:latin typeface="Gill Sans MT" panose="020B0502020104020203" pitchFamily="34" charset="0"/>
              </a:rPr>
              <a:t>Must be reported as: </a:t>
            </a:r>
          </a:p>
          <a:p>
            <a:pPr algn="ctr" fontAlgn="auto">
              <a:spcBef>
                <a:spcPts val="0"/>
              </a:spcBef>
              <a:spcAft>
                <a:spcPts val="0"/>
              </a:spcAft>
              <a:defRPr/>
            </a:pPr>
            <a:endParaRPr lang="en-US" sz="1600" dirty="0">
              <a:latin typeface="Gill Sans MT" panose="020B0502020104020203" pitchFamily="34" charset="0"/>
            </a:endParaRPr>
          </a:p>
          <a:p>
            <a:pPr algn="ctr" fontAlgn="auto">
              <a:spcBef>
                <a:spcPts val="0"/>
              </a:spcBef>
              <a:spcAft>
                <a:spcPts val="0"/>
              </a:spcAft>
              <a:defRPr/>
            </a:pPr>
            <a:r>
              <a:rPr lang="en-US" sz="1600" dirty="0">
                <a:latin typeface="Gill Sans MT" panose="020B0502020104020203" pitchFamily="34" charset="0"/>
              </a:rPr>
              <a:t>School Code = ‘9980’ – District Wide</a:t>
            </a:r>
          </a:p>
          <a:p>
            <a:pPr algn="ctr" fontAlgn="auto">
              <a:spcBef>
                <a:spcPts val="0"/>
              </a:spcBef>
              <a:spcAft>
                <a:spcPts val="0"/>
              </a:spcAft>
              <a:defRPr/>
            </a:pPr>
            <a:endParaRPr lang="en-US" sz="1600" dirty="0">
              <a:latin typeface="Gill Sans MT" panose="020B0502020104020203" pitchFamily="34" charset="0"/>
            </a:endParaRPr>
          </a:p>
          <a:p>
            <a:pPr algn="ctr" fontAlgn="auto">
              <a:spcBef>
                <a:spcPts val="0"/>
              </a:spcBef>
              <a:spcAft>
                <a:spcPts val="0"/>
              </a:spcAft>
              <a:defRPr/>
            </a:pPr>
            <a:r>
              <a:rPr lang="en-US" sz="1600" dirty="0">
                <a:latin typeface="Gill Sans MT" panose="020B0502020104020203" pitchFamily="34" charset="0"/>
              </a:rPr>
              <a:t>Grades K-12 = </a:t>
            </a:r>
            <a:r>
              <a:rPr lang="en-US" sz="1600" dirty="0" smtClean="0">
                <a:latin typeface="Gill Sans MT" panose="020B0502020104020203" pitchFamily="34" charset="0"/>
              </a:rPr>
              <a:t>‘1</a:t>
            </a:r>
            <a:r>
              <a:rPr lang="en-US" sz="1600" dirty="0">
                <a:latin typeface="Gill Sans MT" panose="020B0502020104020203" pitchFamily="34" charset="0"/>
              </a:rPr>
              <a:t>’ – Yes</a:t>
            </a:r>
            <a:r>
              <a:rPr lang="en-US" sz="1600" dirty="0">
                <a:solidFill>
                  <a:srgbClr val="FF0000"/>
                </a:solidFill>
                <a:latin typeface="Gill Sans MT" panose="020B0502020104020203" pitchFamily="34" charset="0"/>
              </a:rPr>
              <a:t> </a:t>
            </a:r>
          </a:p>
        </p:txBody>
      </p:sp>
      <p:sp>
        <p:nvSpPr>
          <p:cNvPr id="2" name="Title 1"/>
          <p:cNvSpPr>
            <a:spLocks noGrp="1"/>
          </p:cNvSpPr>
          <p:nvPr>
            <p:ph type="title"/>
          </p:nvPr>
        </p:nvSpPr>
        <p:spPr/>
        <p:txBody>
          <a:bodyPr/>
          <a:lstStyle/>
          <a:p>
            <a:r>
              <a:rPr lang="en-US" sz="3200" dirty="0" smtClean="0"/>
              <a:t>Staff not assigned to specific elementary or secondary setting</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en-US" dirty="0" smtClean="0">
                <a:latin typeface="Gill Sans MT" pitchFamily="34" charset="0"/>
              </a:rPr>
              <a:t>Talking Points</a:t>
            </a:r>
            <a:endParaRPr lang="en-US" dirty="0">
              <a:latin typeface="Gill Sans MT" pitchFamily="34" charset="0"/>
            </a:endParaRPr>
          </a:p>
        </p:txBody>
      </p:sp>
      <p:sp>
        <p:nvSpPr>
          <p:cNvPr id="6" name="Footer Placeholder 4"/>
          <p:cNvSpPr>
            <a:spLocks noGrp="1"/>
          </p:cNvSpPr>
          <p:nvPr>
            <p:ph type="ftr" sz="quarter" idx="3"/>
          </p:nvPr>
        </p:nvSpPr>
        <p:spPr/>
        <p:txBody>
          <a:bodyPr/>
          <a:lstStyle/>
          <a:p>
            <a:fld id="{757A2F4E-5D54-B04B-91BD-7E78EE1FE9FD}" type="slidenum">
              <a:rPr lang="en-US" smtClean="0"/>
              <a:pPr/>
              <a:t>4</a:t>
            </a:fld>
            <a:endParaRPr lang="en-US" dirty="0" smtClean="0"/>
          </a:p>
        </p:txBody>
      </p:sp>
      <p:sp>
        <p:nvSpPr>
          <p:cNvPr id="2" name="Content Placeholder 1"/>
          <p:cNvSpPr>
            <a:spLocks noGrp="1"/>
          </p:cNvSpPr>
          <p:nvPr>
            <p:ph idx="4294967295"/>
          </p:nvPr>
        </p:nvSpPr>
        <p:spPr>
          <a:xfrm>
            <a:off x="380999" y="2274887"/>
            <a:ext cx="7991475" cy="4583113"/>
          </a:xfrm>
        </p:spPr>
        <p:txBody>
          <a:bodyPr/>
          <a:lstStyle/>
          <a:p>
            <a:pPr lvl="0"/>
            <a:r>
              <a:rPr lang="en-US" sz="1800" cap="all" dirty="0" smtClean="0"/>
              <a:t>Timeline</a:t>
            </a:r>
          </a:p>
          <a:p>
            <a:pPr lvl="0"/>
            <a:r>
              <a:rPr lang="en-US" sz="1800" cap="all" dirty="0" smtClean="0"/>
              <a:t>Interchange Interplay</a:t>
            </a:r>
          </a:p>
          <a:p>
            <a:pPr lvl="0"/>
            <a:r>
              <a:rPr lang="en-US" sz="1800" cap="all" dirty="0" smtClean="0"/>
              <a:t>Student</a:t>
            </a:r>
          </a:p>
          <a:p>
            <a:pPr lvl="1"/>
            <a:r>
              <a:rPr lang="en-US" sz="1600" cap="all" dirty="0" smtClean="0"/>
              <a:t>Criteria</a:t>
            </a:r>
          </a:p>
          <a:p>
            <a:pPr lvl="1"/>
            <a:r>
              <a:rPr lang="en-US" sz="1600" cap="all" dirty="0" smtClean="0"/>
              <a:t>Educational Environments</a:t>
            </a:r>
          </a:p>
          <a:p>
            <a:pPr lvl="1"/>
            <a:r>
              <a:rPr lang="en-US" sz="1600" cap="all" dirty="0"/>
              <a:t>PAI</a:t>
            </a:r>
          </a:p>
          <a:p>
            <a:pPr lvl="0"/>
            <a:r>
              <a:rPr lang="en-US" sz="1800" cap="all" dirty="0" smtClean="0"/>
              <a:t>Staff</a:t>
            </a:r>
          </a:p>
          <a:p>
            <a:pPr lvl="1"/>
            <a:r>
              <a:rPr lang="en-US" sz="1600" cap="all" dirty="0" smtClean="0"/>
              <a:t>Criteria</a:t>
            </a:r>
          </a:p>
          <a:p>
            <a:pPr lvl="1"/>
            <a:r>
              <a:rPr lang="en-US" sz="1600" cap="all" dirty="0" smtClean="0"/>
              <a:t>Valid CODES</a:t>
            </a:r>
          </a:p>
          <a:p>
            <a:pPr lvl="1"/>
            <a:r>
              <a:rPr lang="en-US" sz="1600" cap="all" dirty="0" smtClean="0"/>
              <a:t>FTE</a:t>
            </a:r>
            <a:endParaRPr lang="en-US" sz="1600" cap="all" dirty="0"/>
          </a:p>
          <a:p>
            <a:pPr lvl="0"/>
            <a:r>
              <a:rPr lang="en-US" sz="1800" cap="all" dirty="0" smtClean="0"/>
              <a:t>Business RULES</a:t>
            </a:r>
          </a:p>
          <a:p>
            <a:pPr lvl="0"/>
            <a:r>
              <a:rPr lang="en-US" sz="1800" cap="all" dirty="0" smtClean="0"/>
              <a:t>Caseload Matches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 y="166066"/>
            <a:ext cx="8572500" cy="2343150"/>
          </a:xfrm>
          <a:prstGeom prst="rect">
            <a:avLst/>
          </a:prstGeom>
        </p:spPr>
      </p:pic>
    </p:spTree>
    <p:extLst>
      <p:ext uri="{BB962C8B-B14F-4D97-AF65-F5344CB8AC3E}">
        <p14:creationId xmlns:p14="http://schemas.microsoft.com/office/powerpoint/2010/main" val="9566344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nvGraphicFramePr>
        <p:xfrm>
          <a:off x="47625" y="152400"/>
          <a:ext cx="9096375" cy="1463676"/>
        </p:xfrm>
        <a:graphic>
          <a:graphicData uri="http://schemas.openxmlformats.org/drawingml/2006/table">
            <a:tbl>
              <a:tblPr firstRow="1" bandRow="1">
                <a:tableStyleId>{F5AB1C69-6EDB-4FF4-983F-18BD219EF322}</a:tableStyleId>
              </a:tblPr>
              <a:tblGrid>
                <a:gridCol w="1400664"/>
                <a:gridCol w="1498181"/>
                <a:gridCol w="999601"/>
                <a:gridCol w="2499004"/>
                <a:gridCol w="2698925"/>
              </a:tblGrid>
              <a:tr h="350697">
                <a:tc>
                  <a:txBody>
                    <a:bodyPr/>
                    <a:lstStyle/>
                    <a:p>
                      <a:r>
                        <a:rPr lang="en-US" sz="1700" dirty="0" smtClean="0">
                          <a:solidFill>
                            <a:schemeClr val="tx1"/>
                          </a:solidFill>
                        </a:rPr>
                        <a:t>SASID</a:t>
                      </a:r>
                      <a:endParaRPr lang="en-US" sz="1700" dirty="0">
                        <a:solidFill>
                          <a:schemeClr val="tx1"/>
                        </a:solidFill>
                      </a:endParaRPr>
                    </a:p>
                  </a:txBody>
                  <a:tcPr marL="91434" marR="91434" marT="45739" marB="45739">
                    <a:solidFill>
                      <a:schemeClr val="accent3">
                        <a:lumMod val="40000"/>
                        <a:lumOff val="60000"/>
                      </a:schemeClr>
                    </a:solidFill>
                  </a:tcPr>
                </a:tc>
                <a:tc>
                  <a:txBody>
                    <a:bodyPr/>
                    <a:lstStyle/>
                    <a:p>
                      <a:r>
                        <a:rPr lang="en-US" sz="1700" dirty="0" smtClean="0">
                          <a:solidFill>
                            <a:schemeClr val="tx1"/>
                          </a:solidFill>
                        </a:rPr>
                        <a:t>School Code</a:t>
                      </a:r>
                      <a:endParaRPr lang="en-US" sz="1700" dirty="0">
                        <a:solidFill>
                          <a:schemeClr val="tx1"/>
                        </a:solidFill>
                      </a:endParaRPr>
                    </a:p>
                  </a:txBody>
                  <a:tcPr marL="91434" marR="91434" marT="45739" marB="45739">
                    <a:solidFill>
                      <a:schemeClr val="accent3">
                        <a:lumMod val="40000"/>
                        <a:lumOff val="60000"/>
                      </a:schemeClr>
                    </a:solidFill>
                  </a:tcPr>
                </a:tc>
                <a:tc>
                  <a:txBody>
                    <a:bodyPr/>
                    <a:lstStyle/>
                    <a:p>
                      <a:r>
                        <a:rPr lang="en-US" sz="1700" dirty="0" smtClean="0">
                          <a:solidFill>
                            <a:schemeClr val="tx1"/>
                          </a:solidFill>
                        </a:rPr>
                        <a:t>Grade</a:t>
                      </a:r>
                      <a:endParaRPr lang="en-US" sz="1700" dirty="0">
                        <a:solidFill>
                          <a:schemeClr val="tx1"/>
                        </a:solidFill>
                      </a:endParaRPr>
                    </a:p>
                  </a:txBody>
                  <a:tcPr marL="91434" marR="91434" marT="45739" marB="45739">
                    <a:solidFill>
                      <a:schemeClr val="accent3">
                        <a:lumMod val="40000"/>
                        <a:lumOff val="60000"/>
                      </a:schemeClr>
                    </a:solidFill>
                  </a:tcPr>
                </a:tc>
                <a:tc>
                  <a:txBody>
                    <a:bodyPr/>
                    <a:lstStyle/>
                    <a:p>
                      <a:r>
                        <a:rPr lang="en-US" sz="1700" dirty="0" smtClean="0">
                          <a:solidFill>
                            <a:schemeClr val="tx1"/>
                          </a:solidFill>
                        </a:rPr>
                        <a:t>Primary Provider EDID</a:t>
                      </a:r>
                      <a:endParaRPr lang="en-US" sz="1700" dirty="0">
                        <a:solidFill>
                          <a:schemeClr val="tx1"/>
                        </a:solidFill>
                      </a:endParaRPr>
                    </a:p>
                  </a:txBody>
                  <a:tcPr marL="91434" marR="91434" marT="45739" marB="45739">
                    <a:solidFill>
                      <a:schemeClr val="accent3">
                        <a:lumMod val="40000"/>
                        <a:lumOff val="60000"/>
                      </a:schemeClr>
                    </a:solidFill>
                  </a:tcPr>
                </a:tc>
                <a:tc>
                  <a:txBody>
                    <a:bodyPr/>
                    <a:lstStyle/>
                    <a:p>
                      <a:r>
                        <a:rPr lang="en-US" sz="1700" dirty="0" smtClean="0">
                          <a:solidFill>
                            <a:schemeClr val="tx1"/>
                          </a:solidFill>
                        </a:rPr>
                        <a:t>Secondary Provider EDID</a:t>
                      </a:r>
                      <a:endParaRPr lang="en-US" sz="1700" dirty="0">
                        <a:solidFill>
                          <a:schemeClr val="tx1"/>
                        </a:solidFill>
                      </a:endParaRPr>
                    </a:p>
                  </a:txBody>
                  <a:tcPr marL="91434" marR="91434" marT="45739" marB="45739">
                    <a:solidFill>
                      <a:schemeClr val="accent3">
                        <a:lumMod val="40000"/>
                        <a:lumOff val="60000"/>
                      </a:schemeClr>
                    </a:solidFill>
                  </a:tcPr>
                </a:tc>
              </a:tr>
              <a:tr h="370993">
                <a:tc>
                  <a:txBody>
                    <a:bodyPr/>
                    <a:lstStyle/>
                    <a:p>
                      <a:r>
                        <a:rPr lang="en-US" sz="1700" dirty="0" smtClean="0">
                          <a:solidFill>
                            <a:schemeClr val="tx1"/>
                          </a:solidFill>
                        </a:rPr>
                        <a:t>1111111111</a:t>
                      </a:r>
                      <a:endParaRPr lang="en-US" sz="1700" dirty="0">
                        <a:solidFill>
                          <a:schemeClr val="tx1"/>
                        </a:solidFill>
                      </a:endParaRPr>
                    </a:p>
                  </a:txBody>
                  <a:tcPr marL="91434" marR="91434" marT="45739" marB="45739">
                    <a:solidFill>
                      <a:schemeClr val="accent3">
                        <a:lumMod val="40000"/>
                        <a:lumOff val="60000"/>
                      </a:schemeClr>
                    </a:solidFill>
                  </a:tcPr>
                </a:tc>
                <a:tc>
                  <a:txBody>
                    <a:bodyPr/>
                    <a:lstStyle/>
                    <a:p>
                      <a:r>
                        <a:rPr lang="en-US" sz="1700" dirty="0" smtClean="0">
                          <a:solidFill>
                            <a:schemeClr val="tx1"/>
                          </a:solidFill>
                        </a:rPr>
                        <a:t>6286</a:t>
                      </a:r>
                      <a:endParaRPr lang="en-US" sz="1700" dirty="0">
                        <a:solidFill>
                          <a:schemeClr val="tx1"/>
                        </a:solidFill>
                      </a:endParaRPr>
                    </a:p>
                  </a:txBody>
                  <a:tcPr marL="91434" marR="91434" marT="45739" marB="45739">
                    <a:solidFill>
                      <a:schemeClr val="accent3">
                        <a:lumMod val="40000"/>
                        <a:lumOff val="60000"/>
                      </a:schemeClr>
                    </a:solidFill>
                  </a:tcPr>
                </a:tc>
                <a:tc>
                  <a:txBody>
                    <a:bodyPr/>
                    <a:lstStyle/>
                    <a:p>
                      <a:r>
                        <a:rPr lang="en-US" sz="1700" dirty="0" smtClean="0">
                          <a:solidFill>
                            <a:schemeClr val="tx1"/>
                          </a:solidFill>
                        </a:rPr>
                        <a:t>1</a:t>
                      </a:r>
                      <a:r>
                        <a:rPr lang="en-US" sz="1700" baseline="30000" dirty="0" smtClean="0">
                          <a:solidFill>
                            <a:schemeClr val="tx1"/>
                          </a:solidFill>
                        </a:rPr>
                        <a:t>st</a:t>
                      </a:r>
                      <a:endParaRPr lang="en-US" sz="1700" dirty="0">
                        <a:solidFill>
                          <a:schemeClr val="tx1"/>
                        </a:solidFill>
                      </a:endParaRPr>
                    </a:p>
                  </a:txBody>
                  <a:tcPr marL="91434" marR="91434" marT="45739" marB="45739">
                    <a:solidFill>
                      <a:schemeClr val="accent3">
                        <a:lumMod val="40000"/>
                        <a:lumOff val="60000"/>
                      </a:schemeClr>
                    </a:solidFill>
                  </a:tcPr>
                </a:tc>
                <a:tc>
                  <a:txBody>
                    <a:bodyPr/>
                    <a:lstStyle/>
                    <a:p>
                      <a:r>
                        <a:rPr lang="en-US" sz="1700" dirty="0" smtClean="0">
                          <a:solidFill>
                            <a:schemeClr val="tx1"/>
                          </a:solidFill>
                        </a:rPr>
                        <a:t>AAAAAAAA</a:t>
                      </a:r>
                      <a:endParaRPr lang="en-US" sz="1700" dirty="0">
                        <a:solidFill>
                          <a:schemeClr val="tx1"/>
                        </a:solidFill>
                      </a:endParaRPr>
                    </a:p>
                  </a:txBody>
                  <a:tcPr marL="91434" marR="91434" marT="45739" marB="45739">
                    <a:solidFill>
                      <a:schemeClr val="accent3">
                        <a:lumMod val="40000"/>
                        <a:lumOff val="60000"/>
                      </a:schemeClr>
                    </a:solidFill>
                  </a:tcPr>
                </a:tc>
                <a:tc>
                  <a:txBody>
                    <a:bodyPr/>
                    <a:lstStyle/>
                    <a:p>
                      <a:r>
                        <a:rPr lang="en-US" sz="1700" dirty="0" smtClean="0">
                          <a:solidFill>
                            <a:schemeClr val="tx1"/>
                          </a:solidFill>
                        </a:rPr>
                        <a:t>BBBBBBBB</a:t>
                      </a:r>
                      <a:endParaRPr lang="en-US" sz="1700" dirty="0">
                        <a:solidFill>
                          <a:schemeClr val="tx1"/>
                        </a:solidFill>
                      </a:endParaRPr>
                    </a:p>
                  </a:txBody>
                  <a:tcPr marL="91434" marR="91434" marT="45739" marB="45739">
                    <a:solidFill>
                      <a:schemeClr val="accent3">
                        <a:lumMod val="40000"/>
                        <a:lumOff val="60000"/>
                      </a:schemeClr>
                    </a:solidFill>
                  </a:tcPr>
                </a:tc>
              </a:tr>
              <a:tr h="370993">
                <a:tc>
                  <a:txBody>
                    <a:bodyPr/>
                    <a:lstStyle/>
                    <a:p>
                      <a:r>
                        <a:rPr lang="en-US" sz="1700" dirty="0" smtClean="0">
                          <a:solidFill>
                            <a:schemeClr val="tx1"/>
                          </a:solidFill>
                        </a:rPr>
                        <a:t>2222222222</a:t>
                      </a:r>
                      <a:endParaRPr lang="en-US" sz="1700" dirty="0">
                        <a:solidFill>
                          <a:schemeClr val="tx1"/>
                        </a:solidFill>
                      </a:endParaRPr>
                    </a:p>
                  </a:txBody>
                  <a:tcPr marL="91434" marR="91434" marT="45739" marB="45739">
                    <a:solidFill>
                      <a:schemeClr val="accent3">
                        <a:lumMod val="40000"/>
                        <a:lumOff val="60000"/>
                      </a:schemeClr>
                    </a:solidFill>
                  </a:tcPr>
                </a:tc>
                <a:tc>
                  <a:txBody>
                    <a:bodyPr/>
                    <a:lstStyle/>
                    <a:p>
                      <a:r>
                        <a:rPr lang="en-US" sz="1700" dirty="0" smtClean="0">
                          <a:solidFill>
                            <a:schemeClr val="tx1"/>
                          </a:solidFill>
                        </a:rPr>
                        <a:t>6286</a:t>
                      </a:r>
                      <a:endParaRPr lang="en-US" sz="1700" dirty="0">
                        <a:solidFill>
                          <a:schemeClr val="tx1"/>
                        </a:solidFill>
                      </a:endParaRPr>
                    </a:p>
                  </a:txBody>
                  <a:tcPr marL="91434" marR="91434" marT="45739" marB="45739">
                    <a:solidFill>
                      <a:schemeClr val="accent3">
                        <a:lumMod val="40000"/>
                        <a:lumOff val="60000"/>
                      </a:schemeClr>
                    </a:solidFill>
                  </a:tcPr>
                </a:tc>
                <a:tc>
                  <a:txBody>
                    <a:bodyPr/>
                    <a:lstStyle/>
                    <a:p>
                      <a:r>
                        <a:rPr lang="en-US" sz="1700" dirty="0" smtClean="0">
                          <a:solidFill>
                            <a:schemeClr val="tx1"/>
                          </a:solidFill>
                        </a:rPr>
                        <a:t>3</a:t>
                      </a:r>
                      <a:r>
                        <a:rPr lang="en-US" sz="1700" baseline="30000" dirty="0" smtClean="0">
                          <a:solidFill>
                            <a:schemeClr val="tx1"/>
                          </a:solidFill>
                        </a:rPr>
                        <a:t>rd</a:t>
                      </a:r>
                      <a:endParaRPr lang="en-US" sz="1700" dirty="0">
                        <a:solidFill>
                          <a:schemeClr val="tx1"/>
                        </a:solidFill>
                      </a:endParaRPr>
                    </a:p>
                  </a:txBody>
                  <a:tcPr marL="91434" marR="91434" marT="45739" marB="45739">
                    <a:solidFill>
                      <a:schemeClr val="accent3">
                        <a:lumMod val="40000"/>
                        <a:lumOff val="60000"/>
                      </a:schemeClr>
                    </a:solidFill>
                  </a:tcPr>
                </a:tc>
                <a:tc>
                  <a:txBody>
                    <a:bodyPr/>
                    <a:lstStyle/>
                    <a:p>
                      <a:r>
                        <a:rPr lang="en-US" sz="1700" dirty="0" smtClean="0">
                          <a:solidFill>
                            <a:schemeClr val="tx1"/>
                          </a:solidFill>
                        </a:rPr>
                        <a:t>AAAAAAAA</a:t>
                      </a:r>
                      <a:endParaRPr lang="en-US" sz="1700" dirty="0">
                        <a:solidFill>
                          <a:schemeClr val="tx1"/>
                        </a:solidFill>
                      </a:endParaRPr>
                    </a:p>
                  </a:txBody>
                  <a:tcPr marL="91434" marR="91434" marT="45739" marB="45739">
                    <a:solidFill>
                      <a:schemeClr val="accent3">
                        <a:lumMod val="40000"/>
                        <a:lumOff val="60000"/>
                      </a:schemeClr>
                    </a:solidFill>
                  </a:tcPr>
                </a:tc>
                <a:tc>
                  <a:txBody>
                    <a:bodyPr/>
                    <a:lstStyle/>
                    <a:p>
                      <a:r>
                        <a:rPr lang="en-US" sz="1700" dirty="0" smtClean="0">
                          <a:solidFill>
                            <a:schemeClr val="tx1"/>
                          </a:solidFill>
                        </a:rPr>
                        <a:t>CCCCCCCC</a:t>
                      </a:r>
                      <a:endParaRPr lang="en-US" sz="1700" dirty="0">
                        <a:solidFill>
                          <a:schemeClr val="tx1"/>
                        </a:solidFill>
                      </a:endParaRPr>
                    </a:p>
                  </a:txBody>
                  <a:tcPr marL="91434" marR="91434" marT="45739" marB="45739">
                    <a:solidFill>
                      <a:schemeClr val="accent3">
                        <a:lumMod val="40000"/>
                        <a:lumOff val="60000"/>
                      </a:schemeClr>
                    </a:solidFill>
                  </a:tcPr>
                </a:tc>
              </a:tr>
              <a:tr h="370993">
                <a:tc>
                  <a:txBody>
                    <a:bodyPr/>
                    <a:lstStyle/>
                    <a:p>
                      <a:r>
                        <a:rPr lang="en-US" sz="1700" dirty="0" smtClean="0">
                          <a:solidFill>
                            <a:schemeClr val="tx1"/>
                          </a:solidFill>
                        </a:rPr>
                        <a:t>3333333333</a:t>
                      </a:r>
                      <a:endParaRPr lang="en-US" sz="1700" dirty="0">
                        <a:solidFill>
                          <a:schemeClr val="tx1"/>
                        </a:solidFill>
                      </a:endParaRPr>
                    </a:p>
                  </a:txBody>
                  <a:tcPr marL="91434" marR="91434" marT="45739" marB="45739">
                    <a:solidFill>
                      <a:schemeClr val="accent3">
                        <a:lumMod val="40000"/>
                        <a:lumOff val="60000"/>
                      </a:schemeClr>
                    </a:solidFill>
                  </a:tcPr>
                </a:tc>
                <a:tc>
                  <a:txBody>
                    <a:bodyPr/>
                    <a:lstStyle/>
                    <a:p>
                      <a:r>
                        <a:rPr lang="en-US" sz="1700" dirty="0" smtClean="0">
                          <a:solidFill>
                            <a:schemeClr val="tx1"/>
                          </a:solidFill>
                        </a:rPr>
                        <a:t>4548</a:t>
                      </a:r>
                      <a:endParaRPr lang="en-US" sz="1700" dirty="0">
                        <a:solidFill>
                          <a:schemeClr val="tx1"/>
                        </a:solidFill>
                      </a:endParaRPr>
                    </a:p>
                  </a:txBody>
                  <a:tcPr marL="91434" marR="91434" marT="45739" marB="45739">
                    <a:solidFill>
                      <a:schemeClr val="accent3">
                        <a:lumMod val="40000"/>
                        <a:lumOff val="60000"/>
                      </a:schemeClr>
                    </a:solidFill>
                  </a:tcPr>
                </a:tc>
                <a:tc>
                  <a:txBody>
                    <a:bodyPr/>
                    <a:lstStyle/>
                    <a:p>
                      <a:r>
                        <a:rPr lang="en-US" sz="1700" dirty="0" smtClean="0">
                          <a:solidFill>
                            <a:schemeClr val="tx1"/>
                          </a:solidFill>
                        </a:rPr>
                        <a:t>8</a:t>
                      </a:r>
                      <a:r>
                        <a:rPr lang="en-US" sz="1700" baseline="30000" dirty="0" smtClean="0">
                          <a:solidFill>
                            <a:schemeClr val="tx1"/>
                          </a:solidFill>
                        </a:rPr>
                        <a:t>th</a:t>
                      </a:r>
                      <a:endParaRPr lang="en-US" sz="1700" dirty="0">
                        <a:solidFill>
                          <a:schemeClr val="tx1"/>
                        </a:solidFill>
                      </a:endParaRPr>
                    </a:p>
                  </a:txBody>
                  <a:tcPr marL="91434" marR="91434" marT="45739" marB="45739">
                    <a:solidFill>
                      <a:schemeClr val="accent3">
                        <a:lumMod val="40000"/>
                        <a:lumOff val="60000"/>
                      </a:schemeClr>
                    </a:solidFill>
                  </a:tcPr>
                </a:tc>
                <a:tc>
                  <a:txBody>
                    <a:bodyPr/>
                    <a:lstStyle/>
                    <a:p>
                      <a:r>
                        <a:rPr lang="en-US" sz="1700" dirty="0" smtClean="0">
                          <a:solidFill>
                            <a:schemeClr val="tx1"/>
                          </a:solidFill>
                        </a:rPr>
                        <a:t>Different</a:t>
                      </a:r>
                      <a:r>
                        <a:rPr lang="en-US" sz="1700" baseline="0" dirty="0" smtClean="0">
                          <a:solidFill>
                            <a:schemeClr val="tx1"/>
                          </a:solidFill>
                        </a:rPr>
                        <a:t> Primary</a:t>
                      </a:r>
                      <a:endParaRPr lang="en-US" sz="1700" dirty="0">
                        <a:solidFill>
                          <a:schemeClr val="tx1"/>
                        </a:solidFill>
                      </a:endParaRPr>
                    </a:p>
                  </a:txBody>
                  <a:tcPr marL="91434" marR="91434" marT="45739" marB="45739">
                    <a:solidFill>
                      <a:schemeClr val="accent3">
                        <a:lumMod val="40000"/>
                        <a:lumOff val="60000"/>
                      </a:schemeClr>
                    </a:solidFill>
                  </a:tcPr>
                </a:tc>
                <a:tc>
                  <a:txBody>
                    <a:bodyPr/>
                    <a:lstStyle/>
                    <a:p>
                      <a:r>
                        <a:rPr lang="en-US" sz="1700" dirty="0" smtClean="0">
                          <a:solidFill>
                            <a:schemeClr val="tx1"/>
                          </a:solidFill>
                        </a:rPr>
                        <a:t>AAAAAAAA</a:t>
                      </a:r>
                      <a:endParaRPr lang="en-US" sz="1700" dirty="0">
                        <a:solidFill>
                          <a:schemeClr val="tx1"/>
                        </a:solidFill>
                      </a:endParaRPr>
                    </a:p>
                  </a:txBody>
                  <a:tcPr marL="91434" marR="91434" marT="45739" marB="45739">
                    <a:solidFill>
                      <a:schemeClr val="accent3">
                        <a:lumMod val="40000"/>
                        <a:lumOff val="60000"/>
                      </a:schemeClr>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769996956"/>
              </p:ext>
            </p:extLst>
          </p:nvPr>
        </p:nvGraphicFramePr>
        <p:xfrm>
          <a:off x="0" y="2563813"/>
          <a:ext cx="9182100" cy="2143298"/>
        </p:xfrm>
        <a:graphic>
          <a:graphicData uri="http://schemas.openxmlformats.org/drawingml/2006/table">
            <a:tbl>
              <a:tblPr firstRow="1" bandRow="1">
                <a:tableStyleId>{5C22544A-7EE6-4342-B048-85BDC9FD1C3A}</a:tableStyleId>
              </a:tblPr>
              <a:tblGrid>
                <a:gridCol w="887487"/>
                <a:gridCol w="446394"/>
                <a:gridCol w="478957"/>
                <a:gridCol w="473162"/>
                <a:gridCol w="441194"/>
                <a:gridCol w="511595"/>
                <a:gridCol w="525587"/>
                <a:gridCol w="473609"/>
                <a:gridCol w="468600"/>
                <a:gridCol w="473137"/>
                <a:gridCol w="470868"/>
                <a:gridCol w="549346"/>
                <a:gridCol w="470868"/>
                <a:gridCol w="627824"/>
                <a:gridCol w="627824"/>
                <a:gridCol w="627824"/>
                <a:gridCol w="627824"/>
              </a:tblGrid>
              <a:tr h="579007">
                <a:tc>
                  <a:txBody>
                    <a:bodyPr/>
                    <a:lstStyle/>
                    <a:p>
                      <a:r>
                        <a:rPr lang="en-US" sz="1600" dirty="0" smtClean="0"/>
                        <a:t>School code</a:t>
                      </a:r>
                      <a:endParaRPr lang="en-US" sz="1600" dirty="0"/>
                    </a:p>
                  </a:txBody>
                  <a:tcPr marL="91441" marR="91441" marT="45698" marB="45698"/>
                </a:tc>
                <a:tc>
                  <a:txBody>
                    <a:bodyPr/>
                    <a:lstStyle/>
                    <a:p>
                      <a:r>
                        <a:rPr lang="en-US" sz="1600" dirty="0" smtClean="0"/>
                        <a:t>IN</a:t>
                      </a:r>
                      <a:endParaRPr lang="en-US" sz="1600" dirty="0"/>
                    </a:p>
                  </a:txBody>
                  <a:tcPr marL="91441" marR="91441" marT="45698" marB="45698"/>
                </a:tc>
                <a:tc>
                  <a:txBody>
                    <a:bodyPr/>
                    <a:lstStyle/>
                    <a:p>
                      <a:r>
                        <a:rPr lang="en-US" sz="1600" dirty="0" smtClean="0"/>
                        <a:t>PK</a:t>
                      </a:r>
                      <a:endParaRPr lang="en-US" sz="1600" dirty="0"/>
                    </a:p>
                  </a:txBody>
                  <a:tcPr marL="91441" marR="91441" marT="45698" marB="45698"/>
                </a:tc>
                <a:tc>
                  <a:txBody>
                    <a:bodyPr/>
                    <a:lstStyle/>
                    <a:p>
                      <a:r>
                        <a:rPr lang="en-US" sz="1600" dirty="0" smtClean="0"/>
                        <a:t>K</a:t>
                      </a:r>
                      <a:endParaRPr lang="en-US" sz="1600" dirty="0"/>
                    </a:p>
                  </a:txBody>
                  <a:tcPr marL="91441" marR="91441" marT="45698" marB="45698"/>
                </a:tc>
                <a:tc>
                  <a:txBody>
                    <a:bodyPr/>
                    <a:lstStyle/>
                    <a:p>
                      <a:r>
                        <a:rPr lang="en-US" sz="1600" dirty="0" smtClean="0"/>
                        <a:t>1st</a:t>
                      </a:r>
                      <a:endParaRPr lang="en-US" sz="1600" dirty="0"/>
                    </a:p>
                  </a:txBody>
                  <a:tcPr marL="91441" marR="91441" marT="45698" marB="45698"/>
                </a:tc>
                <a:tc>
                  <a:txBody>
                    <a:bodyPr/>
                    <a:lstStyle/>
                    <a:p>
                      <a:r>
                        <a:rPr lang="en-US" sz="1600" dirty="0" smtClean="0"/>
                        <a:t>2</a:t>
                      </a:r>
                      <a:r>
                        <a:rPr lang="en-US" sz="1600" baseline="30000" dirty="0" smtClean="0"/>
                        <a:t>nd</a:t>
                      </a:r>
                      <a:endParaRPr lang="en-US" sz="1600" dirty="0"/>
                    </a:p>
                  </a:txBody>
                  <a:tcPr marL="91441" marR="91441" marT="45698" marB="45698"/>
                </a:tc>
                <a:tc>
                  <a:txBody>
                    <a:bodyPr/>
                    <a:lstStyle/>
                    <a:p>
                      <a:r>
                        <a:rPr lang="en-US" sz="1600" dirty="0" smtClean="0"/>
                        <a:t>3</a:t>
                      </a:r>
                      <a:r>
                        <a:rPr lang="en-US" sz="1600" baseline="30000" dirty="0" smtClean="0"/>
                        <a:t>rd</a:t>
                      </a:r>
                      <a:endParaRPr lang="en-US" sz="1600" dirty="0"/>
                    </a:p>
                  </a:txBody>
                  <a:tcPr marL="91441" marR="91441" marT="45698" marB="45698"/>
                </a:tc>
                <a:tc>
                  <a:txBody>
                    <a:bodyPr/>
                    <a:lstStyle/>
                    <a:p>
                      <a:r>
                        <a:rPr lang="en-US" sz="1600" dirty="0" smtClean="0"/>
                        <a:t>4</a:t>
                      </a:r>
                      <a:r>
                        <a:rPr lang="en-US" sz="1600" baseline="30000" dirty="0" smtClean="0"/>
                        <a:t>th</a:t>
                      </a:r>
                      <a:endParaRPr lang="en-US" sz="1600" dirty="0"/>
                    </a:p>
                  </a:txBody>
                  <a:tcPr marL="91441" marR="91441" marT="45698" marB="45698"/>
                </a:tc>
                <a:tc>
                  <a:txBody>
                    <a:bodyPr/>
                    <a:lstStyle/>
                    <a:p>
                      <a:r>
                        <a:rPr lang="en-US" sz="1600" dirty="0" smtClean="0"/>
                        <a:t>5</a:t>
                      </a:r>
                      <a:r>
                        <a:rPr lang="en-US" sz="1600" baseline="30000" dirty="0" smtClean="0"/>
                        <a:t>th</a:t>
                      </a:r>
                      <a:endParaRPr lang="en-US" sz="1600" dirty="0"/>
                    </a:p>
                  </a:txBody>
                  <a:tcPr marL="91441" marR="91441" marT="45698" marB="45698"/>
                </a:tc>
                <a:tc>
                  <a:txBody>
                    <a:bodyPr/>
                    <a:lstStyle/>
                    <a:p>
                      <a:r>
                        <a:rPr lang="en-US" sz="1600" dirty="0" smtClean="0"/>
                        <a:t>6</a:t>
                      </a:r>
                      <a:r>
                        <a:rPr lang="en-US" sz="1600" baseline="30000" dirty="0" smtClean="0"/>
                        <a:t>th</a:t>
                      </a:r>
                      <a:endParaRPr lang="en-US" sz="1600" dirty="0"/>
                    </a:p>
                  </a:txBody>
                  <a:tcPr marL="91441" marR="91441" marT="45698" marB="45698"/>
                </a:tc>
                <a:tc>
                  <a:txBody>
                    <a:bodyPr/>
                    <a:lstStyle/>
                    <a:p>
                      <a:r>
                        <a:rPr lang="en-US" sz="1600" dirty="0" smtClean="0"/>
                        <a:t>7</a:t>
                      </a:r>
                      <a:r>
                        <a:rPr lang="en-US" sz="1600" baseline="30000" dirty="0" smtClean="0"/>
                        <a:t>th</a:t>
                      </a:r>
                      <a:endParaRPr lang="en-US" sz="1600" dirty="0"/>
                    </a:p>
                  </a:txBody>
                  <a:tcPr marL="91441" marR="91441" marT="45698" marB="45698"/>
                </a:tc>
                <a:tc>
                  <a:txBody>
                    <a:bodyPr/>
                    <a:lstStyle/>
                    <a:p>
                      <a:r>
                        <a:rPr lang="en-US" sz="1600" dirty="0" smtClean="0"/>
                        <a:t>8</a:t>
                      </a:r>
                      <a:r>
                        <a:rPr lang="en-US" sz="1600" baseline="30000" dirty="0" smtClean="0"/>
                        <a:t>th</a:t>
                      </a:r>
                      <a:endParaRPr lang="en-US" sz="1600" dirty="0"/>
                    </a:p>
                  </a:txBody>
                  <a:tcPr marL="91441" marR="91441" marT="45698" marB="45698"/>
                </a:tc>
                <a:tc>
                  <a:txBody>
                    <a:bodyPr/>
                    <a:lstStyle/>
                    <a:p>
                      <a:r>
                        <a:rPr lang="en-US" sz="1600" dirty="0" smtClean="0"/>
                        <a:t>9</a:t>
                      </a:r>
                      <a:r>
                        <a:rPr lang="en-US" sz="1600" baseline="30000" dirty="0" smtClean="0"/>
                        <a:t>th</a:t>
                      </a:r>
                      <a:endParaRPr lang="en-US" sz="1600" dirty="0"/>
                    </a:p>
                  </a:txBody>
                  <a:tcPr marL="91441" marR="91441" marT="45698" marB="45698"/>
                </a:tc>
                <a:tc>
                  <a:txBody>
                    <a:bodyPr/>
                    <a:lstStyle/>
                    <a:p>
                      <a:r>
                        <a:rPr lang="en-US" sz="1600" dirty="0" smtClean="0"/>
                        <a:t>10</a:t>
                      </a:r>
                      <a:r>
                        <a:rPr lang="en-US" sz="1600" baseline="30000" dirty="0" smtClean="0"/>
                        <a:t>th</a:t>
                      </a:r>
                      <a:endParaRPr lang="en-US" sz="1600" dirty="0"/>
                    </a:p>
                  </a:txBody>
                  <a:tcPr marL="91441" marR="91441" marT="45698" marB="45698"/>
                </a:tc>
                <a:tc>
                  <a:txBody>
                    <a:bodyPr/>
                    <a:lstStyle/>
                    <a:p>
                      <a:r>
                        <a:rPr lang="en-US" sz="1600" dirty="0" smtClean="0"/>
                        <a:t>11</a:t>
                      </a:r>
                      <a:r>
                        <a:rPr lang="en-US" sz="1600" baseline="30000" dirty="0" smtClean="0"/>
                        <a:t>th</a:t>
                      </a:r>
                      <a:endParaRPr lang="en-US" sz="1600" dirty="0"/>
                    </a:p>
                  </a:txBody>
                  <a:tcPr marL="91441" marR="91441" marT="45698" marB="45698"/>
                </a:tc>
                <a:tc>
                  <a:txBody>
                    <a:bodyPr/>
                    <a:lstStyle/>
                    <a:p>
                      <a:r>
                        <a:rPr lang="en-US" sz="1600" dirty="0" smtClean="0"/>
                        <a:t>12</a:t>
                      </a:r>
                      <a:r>
                        <a:rPr lang="en-US" sz="1600" baseline="30000" dirty="0" smtClean="0"/>
                        <a:t>th</a:t>
                      </a:r>
                      <a:endParaRPr lang="en-US" sz="1600" dirty="0"/>
                    </a:p>
                  </a:txBody>
                  <a:tcPr marL="91441" marR="91441" marT="45698" marB="45698"/>
                </a:tc>
                <a:tc>
                  <a:txBody>
                    <a:bodyPr/>
                    <a:lstStyle/>
                    <a:p>
                      <a:r>
                        <a:rPr lang="en-US" sz="1600" dirty="0" smtClean="0"/>
                        <a:t>Pass/Fail</a:t>
                      </a:r>
                    </a:p>
                  </a:txBody>
                  <a:tcPr marL="91441" marR="91441" marT="45698" marB="45698"/>
                </a:tc>
              </a:tr>
              <a:tr h="370653">
                <a:tc>
                  <a:txBody>
                    <a:bodyPr/>
                    <a:lstStyle/>
                    <a:p>
                      <a:r>
                        <a:rPr lang="en-US" sz="1600" dirty="0" smtClean="0"/>
                        <a:t>6286</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1</a:t>
                      </a:r>
                      <a:endParaRPr lang="en-US" sz="1600" dirty="0"/>
                    </a:p>
                  </a:txBody>
                  <a:tcPr marL="91441" marR="91441" marT="45698" marB="45698">
                    <a:solidFill>
                      <a:srgbClr val="00B050"/>
                    </a:solidFill>
                  </a:tcPr>
                </a:tc>
                <a:tc>
                  <a:txBody>
                    <a:bodyPr/>
                    <a:lstStyle/>
                    <a:p>
                      <a:r>
                        <a:rPr lang="en-US" sz="1600" dirty="0" smtClean="0"/>
                        <a:t>0</a:t>
                      </a:r>
                      <a:endParaRPr lang="en-US" sz="1600" dirty="0"/>
                    </a:p>
                  </a:txBody>
                  <a:tcPr marL="91441" marR="91441" marT="45698" marB="45698"/>
                </a:tc>
                <a:tc>
                  <a:txBody>
                    <a:bodyPr/>
                    <a:lstStyle/>
                    <a:p>
                      <a:r>
                        <a:rPr lang="en-US" sz="1600" dirty="0" smtClean="0"/>
                        <a:t>1</a:t>
                      </a:r>
                      <a:endParaRPr lang="en-US" sz="1600" dirty="0"/>
                    </a:p>
                  </a:txBody>
                  <a:tcPr marL="91441" marR="91441" marT="45698" marB="45698">
                    <a:solidFill>
                      <a:srgbClr val="00B050"/>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P</a:t>
                      </a:r>
                    </a:p>
                  </a:txBody>
                  <a:tcPr marL="91441" marR="91441" marT="45698" marB="45698">
                    <a:solidFill>
                      <a:srgbClr val="00B050"/>
                    </a:solidFill>
                  </a:tcPr>
                </a:tc>
              </a:tr>
              <a:tr h="370653">
                <a:tc>
                  <a:txBody>
                    <a:bodyPr/>
                    <a:lstStyle/>
                    <a:p>
                      <a:r>
                        <a:rPr lang="en-US" sz="1600" dirty="0" smtClean="0"/>
                        <a:t>4548</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rgbClr val="CCCCFF"/>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1</a:t>
                      </a:r>
                      <a:endParaRPr lang="en-US" sz="1600" dirty="0"/>
                    </a:p>
                  </a:txBody>
                  <a:tcPr marL="91441" marR="91441" marT="45698" marB="45698">
                    <a:solidFill>
                      <a:srgbClr val="00B050"/>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0</a:t>
                      </a:r>
                      <a:endParaRPr lang="en-US" sz="1600" dirty="0"/>
                    </a:p>
                  </a:txBody>
                  <a:tcPr marL="91441" marR="91441" marT="45698" marB="45698">
                    <a:solidFill>
                      <a:schemeClr val="accent1">
                        <a:lumMod val="40000"/>
                        <a:lumOff val="60000"/>
                      </a:schemeClr>
                    </a:solidFill>
                  </a:tcPr>
                </a:tc>
                <a:tc>
                  <a:txBody>
                    <a:bodyPr/>
                    <a:lstStyle/>
                    <a:p>
                      <a:r>
                        <a:rPr lang="en-US" sz="1600" dirty="0" smtClean="0"/>
                        <a:t>P</a:t>
                      </a:r>
                      <a:endParaRPr lang="en-US" sz="1600" dirty="0"/>
                    </a:p>
                  </a:txBody>
                  <a:tcPr marL="91441" marR="91441" marT="45698" marB="45698">
                    <a:solidFill>
                      <a:srgbClr val="00B050"/>
                    </a:solidFill>
                  </a:tcPr>
                </a:tc>
              </a:tr>
              <a:tr h="822812">
                <a:tc gridSpan="17">
                  <a:txBody>
                    <a:bodyPr/>
                    <a:lstStyle/>
                    <a:p>
                      <a:r>
                        <a:rPr lang="en-US" sz="1600" b="1" baseline="0" dirty="0" smtClean="0"/>
                        <a:t>PASS:</a:t>
                      </a:r>
                      <a:r>
                        <a:rPr lang="en-US" sz="1600" baseline="0" dirty="0" smtClean="0"/>
                        <a:t> Whether the Provider is Primary or Secondary on a student’s record the grade of </a:t>
                      </a:r>
                      <a:r>
                        <a:rPr lang="en-US" sz="1600" b="1" baseline="0" dirty="0" smtClean="0"/>
                        <a:t>each</a:t>
                      </a:r>
                      <a:r>
                        <a:rPr lang="en-US" sz="1600" baseline="0" dirty="0" smtClean="0"/>
                        <a:t> student on the caseload must be accounted for.  A separate detail record is required for elementary and middle school, therefore, both records are required in order to pass.</a:t>
                      </a:r>
                      <a:endParaRPr lang="en-US" sz="1600" dirty="0"/>
                    </a:p>
                  </a:txBody>
                  <a:tcPr marL="91441" marR="91441" marT="45698" marB="45698">
                    <a:solidFill>
                      <a:schemeClr val="accent1">
                        <a:lumMod val="40000"/>
                        <a:lumOff val="60000"/>
                      </a:schemeClr>
                    </a:solidFill>
                  </a:tcPr>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solidFill>
                      <a:srgbClr val="FF0000"/>
                    </a:solidFill>
                  </a:tcPr>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r>
            </a:tbl>
          </a:graphicData>
        </a:graphic>
      </p:graphicFrame>
      <p:sp>
        <p:nvSpPr>
          <p:cNvPr id="5" name="TextBox 4"/>
          <p:cNvSpPr txBox="1"/>
          <p:nvPr/>
        </p:nvSpPr>
        <p:spPr>
          <a:xfrm>
            <a:off x="2808288" y="1820863"/>
            <a:ext cx="2563812" cy="307975"/>
          </a:xfrm>
          <a:prstGeom prst="rect">
            <a:avLst/>
          </a:prstGeom>
          <a:no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sz="1400" b="1" dirty="0">
                <a:latin typeface="Verdana" pitchFamily="34" charset="0"/>
              </a:rPr>
              <a:t>EDID: </a:t>
            </a:r>
            <a:r>
              <a:rPr lang="en-US" sz="1200" b="1" dirty="0">
                <a:latin typeface="Verdana" pitchFamily="34" charset="0"/>
              </a:rPr>
              <a:t>AAAAAAAA</a:t>
            </a:r>
          </a:p>
        </p:txBody>
      </p:sp>
      <p:graphicFrame>
        <p:nvGraphicFramePr>
          <p:cNvPr id="13" name="Table 12"/>
          <p:cNvGraphicFramePr>
            <a:graphicFrameLocks noGrp="1"/>
          </p:cNvGraphicFramePr>
          <p:nvPr>
            <p:extLst>
              <p:ext uri="{D42A27DB-BD31-4B8C-83A1-F6EECF244321}">
                <p14:modId xmlns:p14="http://schemas.microsoft.com/office/powerpoint/2010/main" val="3409516389"/>
              </p:ext>
            </p:extLst>
          </p:nvPr>
        </p:nvGraphicFramePr>
        <p:xfrm>
          <a:off x="7938" y="5222875"/>
          <a:ext cx="9183688" cy="1565275"/>
        </p:xfrm>
        <a:graphic>
          <a:graphicData uri="http://schemas.openxmlformats.org/drawingml/2006/table">
            <a:tbl>
              <a:tblPr firstRow="1" bandRow="1">
                <a:tableStyleId>{5C22544A-7EE6-4342-B048-85BDC9FD1C3A}</a:tableStyleId>
              </a:tblPr>
              <a:tblGrid>
                <a:gridCol w="887641"/>
                <a:gridCol w="446471"/>
                <a:gridCol w="479040"/>
                <a:gridCol w="464910"/>
                <a:gridCol w="449605"/>
                <a:gridCol w="511684"/>
                <a:gridCol w="525678"/>
                <a:gridCol w="473691"/>
                <a:gridCol w="468680"/>
                <a:gridCol w="473219"/>
                <a:gridCol w="470950"/>
                <a:gridCol w="549441"/>
                <a:gridCol w="470950"/>
                <a:gridCol w="627932"/>
                <a:gridCol w="627932"/>
                <a:gridCol w="627932"/>
                <a:gridCol w="627932"/>
              </a:tblGrid>
              <a:tr h="371010">
                <a:tc>
                  <a:txBody>
                    <a:bodyPr/>
                    <a:lstStyle/>
                    <a:p>
                      <a:r>
                        <a:rPr lang="en-US" sz="1600" b="0" dirty="0" smtClean="0">
                          <a:solidFill>
                            <a:schemeClr val="tx1"/>
                          </a:solidFill>
                        </a:rPr>
                        <a:t>6286</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1</a:t>
                      </a:r>
                      <a:endParaRPr lang="en-US" sz="1600" b="0" dirty="0">
                        <a:solidFill>
                          <a:schemeClr val="tx1"/>
                        </a:solidFill>
                      </a:endParaRPr>
                    </a:p>
                  </a:txBody>
                  <a:tcPr marL="91456" marR="91456" marT="45741" marB="45741">
                    <a:solidFill>
                      <a:srgbClr val="00B050"/>
                    </a:solidFill>
                  </a:tcPr>
                </a:tc>
                <a:tc>
                  <a:txBody>
                    <a:bodyPr/>
                    <a:lstStyle/>
                    <a:p>
                      <a:r>
                        <a:rPr lang="en-US" sz="1600" b="0" dirty="0" smtClean="0">
                          <a:solidFill>
                            <a:schemeClr val="tx1"/>
                          </a:solidFill>
                        </a:rPr>
                        <a:t>1</a:t>
                      </a:r>
                      <a:endParaRPr lang="en-US" sz="1600" b="0" dirty="0">
                        <a:solidFill>
                          <a:schemeClr val="tx1"/>
                        </a:solidFill>
                      </a:endParaRPr>
                    </a:p>
                  </a:txBody>
                  <a:tcPr marL="91456" marR="91456" marT="45741" marB="45741">
                    <a:solidFill>
                      <a:srgbClr val="00B050"/>
                    </a:solidFill>
                  </a:tcPr>
                </a:tc>
                <a:tc>
                  <a:txBody>
                    <a:bodyPr/>
                    <a:lstStyle/>
                    <a:p>
                      <a:r>
                        <a:rPr lang="en-US" sz="1600" b="0" dirty="0" smtClean="0">
                          <a:solidFill>
                            <a:schemeClr val="tx1"/>
                          </a:solidFill>
                        </a:rPr>
                        <a:t>1</a:t>
                      </a:r>
                      <a:endParaRPr lang="en-US" sz="1600" b="0" dirty="0">
                        <a:solidFill>
                          <a:schemeClr val="tx1"/>
                        </a:solidFill>
                      </a:endParaRPr>
                    </a:p>
                  </a:txBody>
                  <a:tcPr marL="91456" marR="91456" marT="45741" marB="45741">
                    <a:solidFill>
                      <a:srgbClr val="00B050"/>
                    </a:solidFill>
                  </a:tcPr>
                </a:tc>
                <a:tc>
                  <a:txBody>
                    <a:bodyPr/>
                    <a:lstStyle/>
                    <a:p>
                      <a:r>
                        <a:rPr lang="en-US" sz="1600" b="0" dirty="0" smtClean="0">
                          <a:solidFill>
                            <a:schemeClr val="tx1"/>
                          </a:solidFill>
                        </a:rPr>
                        <a:t>1</a:t>
                      </a:r>
                      <a:endParaRPr lang="en-US" sz="1600" b="0" dirty="0">
                        <a:solidFill>
                          <a:schemeClr val="tx1"/>
                        </a:solidFill>
                      </a:endParaRPr>
                    </a:p>
                  </a:txBody>
                  <a:tcPr marL="91456" marR="91456" marT="45741" marB="45741">
                    <a:solidFill>
                      <a:srgbClr val="00B050"/>
                    </a:solidFill>
                  </a:tcPr>
                </a:tc>
                <a:tc>
                  <a:txBody>
                    <a:bodyPr/>
                    <a:lstStyle/>
                    <a:p>
                      <a:r>
                        <a:rPr lang="en-US" sz="1600" b="0" dirty="0" smtClean="0">
                          <a:solidFill>
                            <a:schemeClr val="tx1"/>
                          </a:solidFill>
                        </a:rPr>
                        <a:t>1</a:t>
                      </a:r>
                      <a:endParaRPr lang="en-US" sz="1600" b="0" dirty="0">
                        <a:solidFill>
                          <a:schemeClr val="tx1"/>
                        </a:solidFill>
                      </a:endParaRPr>
                    </a:p>
                  </a:txBody>
                  <a:tcPr marL="91456" marR="91456" marT="45741" marB="45741">
                    <a:solidFill>
                      <a:srgbClr val="00B050"/>
                    </a:solidFill>
                  </a:tcPr>
                </a:tc>
                <a:tc>
                  <a:txBody>
                    <a:bodyPr/>
                    <a:lstStyle/>
                    <a:p>
                      <a:r>
                        <a:rPr lang="en-US" sz="1600" b="0" dirty="0" smtClean="0">
                          <a:solidFill>
                            <a:schemeClr val="tx1"/>
                          </a:solidFill>
                        </a:rPr>
                        <a:t>1</a:t>
                      </a:r>
                      <a:endParaRPr lang="en-US" sz="1600" b="0" dirty="0">
                        <a:solidFill>
                          <a:schemeClr val="tx1"/>
                        </a:solidFill>
                      </a:endParaRPr>
                    </a:p>
                  </a:txBody>
                  <a:tcPr marL="91456" marR="91456" marT="45741" marB="45741">
                    <a:solidFill>
                      <a:srgbClr val="00B050"/>
                    </a:solidFill>
                  </a:tcPr>
                </a:tc>
                <a:tc>
                  <a:txBody>
                    <a:bodyPr/>
                    <a:lstStyle/>
                    <a:p>
                      <a:r>
                        <a:rPr lang="en-US" sz="1600" b="0" dirty="0" smtClean="0">
                          <a:solidFill>
                            <a:schemeClr val="tx1"/>
                          </a:solidFill>
                        </a:rPr>
                        <a:t>1</a:t>
                      </a:r>
                      <a:endParaRPr lang="en-US" sz="1600" b="0" dirty="0">
                        <a:solidFill>
                          <a:schemeClr val="tx1"/>
                        </a:solidFill>
                      </a:endParaRPr>
                    </a:p>
                  </a:txBody>
                  <a:tcPr marL="91456" marR="91456" marT="45741" marB="45741">
                    <a:solidFill>
                      <a:srgbClr val="00B050"/>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P</a:t>
                      </a:r>
                    </a:p>
                  </a:txBody>
                  <a:tcPr marL="91456" marR="91456" marT="45741" marB="45741">
                    <a:solidFill>
                      <a:srgbClr val="00B050"/>
                    </a:solidFill>
                  </a:tcPr>
                </a:tc>
              </a:tr>
              <a:tr h="371010">
                <a:tc>
                  <a:txBody>
                    <a:bodyPr/>
                    <a:lstStyle/>
                    <a:p>
                      <a:r>
                        <a:rPr lang="en-US" sz="1600" b="0" dirty="0" smtClean="0">
                          <a:solidFill>
                            <a:schemeClr val="tx1"/>
                          </a:solidFill>
                        </a:rPr>
                        <a:t>4548</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1</a:t>
                      </a:r>
                      <a:endParaRPr lang="en-US" sz="1600" b="0" dirty="0">
                        <a:solidFill>
                          <a:schemeClr val="tx1"/>
                        </a:solidFill>
                      </a:endParaRPr>
                    </a:p>
                  </a:txBody>
                  <a:tcPr marL="91456" marR="91456" marT="45741" marB="45741">
                    <a:solidFill>
                      <a:srgbClr val="00B050"/>
                    </a:solidFill>
                  </a:tcPr>
                </a:tc>
                <a:tc>
                  <a:txBody>
                    <a:bodyPr/>
                    <a:lstStyle/>
                    <a:p>
                      <a:r>
                        <a:rPr lang="en-US" sz="1600" b="0" dirty="0" smtClean="0">
                          <a:solidFill>
                            <a:schemeClr val="tx1"/>
                          </a:solidFill>
                        </a:rPr>
                        <a:t>1</a:t>
                      </a:r>
                      <a:endParaRPr lang="en-US" sz="1600" b="0" dirty="0">
                        <a:solidFill>
                          <a:schemeClr val="tx1"/>
                        </a:solidFill>
                      </a:endParaRPr>
                    </a:p>
                  </a:txBody>
                  <a:tcPr marL="91456" marR="91456" marT="45741" marB="45741">
                    <a:solidFill>
                      <a:srgbClr val="00B050"/>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41" marB="45741">
                    <a:solidFill>
                      <a:schemeClr val="accent1">
                        <a:lumMod val="40000"/>
                        <a:lumOff val="60000"/>
                      </a:schemeClr>
                    </a:solidFill>
                  </a:tcPr>
                </a:tc>
                <a:tc>
                  <a:txBody>
                    <a:bodyPr/>
                    <a:lstStyle/>
                    <a:p>
                      <a:r>
                        <a:rPr lang="en-US" sz="1600" b="0" dirty="0" smtClean="0">
                          <a:solidFill>
                            <a:schemeClr val="tx1"/>
                          </a:solidFill>
                        </a:rPr>
                        <a:t>P</a:t>
                      </a:r>
                      <a:endParaRPr lang="en-US" sz="1600" b="0" dirty="0">
                        <a:solidFill>
                          <a:schemeClr val="tx1"/>
                        </a:solidFill>
                      </a:endParaRPr>
                    </a:p>
                  </a:txBody>
                  <a:tcPr marL="91456" marR="91456" marT="45741" marB="45741">
                    <a:solidFill>
                      <a:srgbClr val="00B050"/>
                    </a:solidFill>
                  </a:tcPr>
                </a:tc>
              </a:tr>
              <a:tr h="823255">
                <a:tc gridSpan="17">
                  <a:txBody>
                    <a:bodyPr/>
                    <a:lstStyle/>
                    <a:p>
                      <a:r>
                        <a:rPr lang="en-US" sz="1600" b="1" dirty="0" smtClean="0"/>
                        <a:t>PASS: </a:t>
                      </a:r>
                      <a:r>
                        <a:rPr lang="en-US" sz="1600" dirty="0" smtClean="0"/>
                        <a:t>Elementary detail record</a:t>
                      </a:r>
                      <a:r>
                        <a:rPr lang="en-US" sz="1600" baseline="0" dirty="0" smtClean="0"/>
                        <a:t> accounts for the 1</a:t>
                      </a:r>
                      <a:r>
                        <a:rPr lang="en-US" sz="1600" baseline="30000" dirty="0" smtClean="0"/>
                        <a:t>st</a:t>
                      </a:r>
                      <a:r>
                        <a:rPr lang="en-US" sz="1600" baseline="0" dirty="0" smtClean="0"/>
                        <a:t> and 3</a:t>
                      </a:r>
                      <a:r>
                        <a:rPr lang="en-US" sz="1600" baseline="30000" dirty="0" smtClean="0"/>
                        <a:t>rd</a:t>
                      </a:r>
                      <a:r>
                        <a:rPr lang="en-US" sz="1600" baseline="0" dirty="0" smtClean="0"/>
                        <a:t> grader (grade range can be K-5</a:t>
                      </a:r>
                      <a:r>
                        <a:rPr lang="en-US" sz="1600" baseline="30000" dirty="0" smtClean="0"/>
                        <a:t>th</a:t>
                      </a:r>
                      <a:r>
                        <a:rPr lang="en-US" sz="1600" baseline="0" dirty="0" smtClean="0"/>
                        <a:t> OR K-6</a:t>
                      </a:r>
                      <a:r>
                        <a:rPr lang="en-US" sz="1600" baseline="30000" dirty="0" smtClean="0"/>
                        <a:t>th</a:t>
                      </a:r>
                      <a:r>
                        <a:rPr lang="en-US" sz="1600" baseline="0" dirty="0" smtClean="0"/>
                        <a:t>). Middle  school detail record accounts for the 8</a:t>
                      </a:r>
                      <a:r>
                        <a:rPr lang="en-US" sz="1600" baseline="30000" dirty="0" smtClean="0"/>
                        <a:t>th</a:t>
                      </a:r>
                      <a:r>
                        <a:rPr lang="en-US" sz="1600" baseline="0" dirty="0" smtClean="0"/>
                        <a:t> grader (grade range can be 6</a:t>
                      </a:r>
                      <a:r>
                        <a:rPr lang="en-US" sz="1600" baseline="30000" dirty="0" smtClean="0"/>
                        <a:t>th</a:t>
                      </a:r>
                      <a:r>
                        <a:rPr lang="en-US" sz="1600" baseline="0" dirty="0" smtClean="0"/>
                        <a:t>-8</a:t>
                      </a:r>
                      <a:r>
                        <a:rPr lang="en-US" sz="1600" baseline="30000" dirty="0" smtClean="0"/>
                        <a:t>th</a:t>
                      </a:r>
                      <a:r>
                        <a:rPr lang="en-US" sz="1600" baseline="0" dirty="0" smtClean="0"/>
                        <a:t> OR 7</a:t>
                      </a:r>
                      <a:r>
                        <a:rPr lang="en-US" sz="1600" baseline="30000" dirty="0" smtClean="0"/>
                        <a:t>th</a:t>
                      </a:r>
                      <a:r>
                        <a:rPr lang="en-US" sz="1600" baseline="0" dirty="0" smtClean="0"/>
                        <a:t>-8</a:t>
                      </a:r>
                      <a:r>
                        <a:rPr lang="en-US" sz="1600" baseline="30000" dirty="0" smtClean="0"/>
                        <a:t>th</a:t>
                      </a:r>
                      <a:r>
                        <a:rPr lang="en-US" sz="1600" baseline="0" dirty="0" smtClean="0"/>
                        <a:t>). All grades within the assigned grade range must be marked as 01, all other grades must be marked 02.</a:t>
                      </a:r>
                      <a:endParaRPr lang="en-US" sz="1600" dirty="0"/>
                    </a:p>
                  </a:txBody>
                  <a:tcPr marL="91456" marR="91456" marT="45741" marB="45741">
                    <a:solidFill>
                      <a:schemeClr val="accent1">
                        <a:lumMod val="40000"/>
                        <a:lumOff val="60000"/>
                      </a:schemeClr>
                    </a:solid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pPr algn="l"/>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r>
            </a:tbl>
          </a:graphicData>
        </a:graphic>
      </p:graphicFrame>
      <p:sp>
        <p:nvSpPr>
          <p:cNvPr id="15" name="TextBox 14"/>
          <p:cNvSpPr txBox="1"/>
          <p:nvPr/>
        </p:nvSpPr>
        <p:spPr>
          <a:xfrm>
            <a:off x="0" y="2270125"/>
            <a:ext cx="3890963" cy="277813"/>
          </a:xfrm>
          <a:prstGeom prst="rect">
            <a:avLst/>
          </a:prstGeom>
          <a:noFill/>
        </p:spPr>
        <p:style>
          <a:lnRef idx="2">
            <a:schemeClr val="accent3"/>
          </a:lnRef>
          <a:fillRef idx="1">
            <a:schemeClr val="lt1"/>
          </a:fillRef>
          <a:effectRef idx="0">
            <a:schemeClr val="accent3"/>
          </a:effectRef>
          <a:fontRef idx="minor">
            <a:schemeClr val="dk1"/>
          </a:fontRef>
        </p:style>
        <p:txBody>
          <a:bodyPr>
            <a:spAutoFit/>
          </a:bodyPr>
          <a:lstStyle/>
          <a:p>
            <a:pPr fontAlgn="auto">
              <a:spcBef>
                <a:spcPts val="0"/>
              </a:spcBef>
              <a:spcAft>
                <a:spcPts val="0"/>
              </a:spcAft>
              <a:defRPr/>
            </a:pPr>
            <a:r>
              <a:rPr lang="en-US" sz="1200" b="1" dirty="0">
                <a:latin typeface="Verdana" pitchFamily="34" charset="0"/>
              </a:rPr>
              <a:t>Example of  EXACT caseload grade match:</a:t>
            </a:r>
          </a:p>
        </p:txBody>
      </p:sp>
      <p:sp>
        <p:nvSpPr>
          <p:cNvPr id="16" name="TextBox 15"/>
          <p:cNvSpPr txBox="1"/>
          <p:nvPr/>
        </p:nvSpPr>
        <p:spPr>
          <a:xfrm>
            <a:off x="7938" y="4926013"/>
            <a:ext cx="5695950" cy="287337"/>
          </a:xfrm>
          <a:prstGeom prst="rect">
            <a:avLst/>
          </a:prstGeom>
          <a:noFill/>
        </p:spPr>
        <p:style>
          <a:lnRef idx="2">
            <a:schemeClr val="accent3"/>
          </a:lnRef>
          <a:fillRef idx="1">
            <a:schemeClr val="lt1"/>
          </a:fillRef>
          <a:effectRef idx="0">
            <a:schemeClr val="accent3"/>
          </a:effectRef>
          <a:fontRef idx="minor">
            <a:schemeClr val="dk1"/>
          </a:fontRef>
        </p:style>
        <p:txBody>
          <a:bodyPr>
            <a:spAutoFit/>
          </a:bodyPr>
          <a:lstStyle/>
          <a:p>
            <a:pPr fontAlgn="auto">
              <a:spcBef>
                <a:spcPts val="0"/>
              </a:spcBef>
              <a:spcAft>
                <a:spcPts val="0"/>
              </a:spcAft>
              <a:defRPr/>
            </a:pPr>
            <a:r>
              <a:rPr lang="en-US" sz="1200" b="1" dirty="0">
                <a:latin typeface="Verdana" pitchFamily="34" charset="0"/>
              </a:rPr>
              <a:t>Example of  Elementary/Middle/High School Grade Range: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16023851"/>
              </p:ext>
            </p:extLst>
          </p:nvPr>
        </p:nvGraphicFramePr>
        <p:xfrm>
          <a:off x="-15875" y="2727325"/>
          <a:ext cx="9183689" cy="950913"/>
        </p:xfrm>
        <a:graphic>
          <a:graphicData uri="http://schemas.openxmlformats.org/drawingml/2006/table">
            <a:tbl>
              <a:tblPr firstRow="1" bandRow="1">
                <a:tableStyleId>{5C22544A-7EE6-4342-B048-85BDC9FD1C3A}</a:tableStyleId>
              </a:tblPr>
              <a:tblGrid>
                <a:gridCol w="887641"/>
                <a:gridCol w="446471"/>
                <a:gridCol w="479040"/>
                <a:gridCol w="412813"/>
                <a:gridCol w="501702"/>
                <a:gridCol w="511684"/>
                <a:gridCol w="525678"/>
                <a:gridCol w="473691"/>
                <a:gridCol w="468681"/>
                <a:gridCol w="473219"/>
                <a:gridCol w="470950"/>
                <a:gridCol w="549441"/>
                <a:gridCol w="470950"/>
                <a:gridCol w="627932"/>
                <a:gridCol w="627932"/>
                <a:gridCol w="627932"/>
                <a:gridCol w="627932"/>
              </a:tblGrid>
              <a:tr h="371538">
                <a:tc>
                  <a:txBody>
                    <a:bodyPr/>
                    <a:lstStyle/>
                    <a:p>
                      <a:r>
                        <a:rPr lang="en-US" sz="1600" b="0" dirty="0" smtClean="0">
                          <a:solidFill>
                            <a:schemeClr val="tx1"/>
                          </a:solidFill>
                        </a:rPr>
                        <a:t>6286</a:t>
                      </a:r>
                      <a:endParaRPr lang="en-US" sz="1600" b="0" dirty="0">
                        <a:solidFill>
                          <a:schemeClr val="tx1"/>
                        </a:solidFill>
                      </a:endParaRPr>
                    </a:p>
                  </a:txBody>
                  <a:tcPr marL="91456" marR="91456" marT="45807" marB="4580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807" marB="4580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807" marB="4580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807" marB="45807">
                    <a:solidFill>
                      <a:schemeClr val="accent1">
                        <a:lumMod val="40000"/>
                        <a:lumOff val="60000"/>
                      </a:schemeClr>
                    </a:solidFill>
                  </a:tcPr>
                </a:tc>
                <a:tc>
                  <a:txBody>
                    <a:bodyPr/>
                    <a:lstStyle/>
                    <a:p>
                      <a:r>
                        <a:rPr lang="en-US" sz="1600" b="0" dirty="0" smtClean="0">
                          <a:solidFill>
                            <a:schemeClr val="tx1"/>
                          </a:solidFill>
                        </a:rPr>
                        <a:t>1</a:t>
                      </a:r>
                      <a:endParaRPr lang="en-US" sz="1600" b="0" dirty="0">
                        <a:solidFill>
                          <a:schemeClr val="tx1"/>
                        </a:solidFill>
                      </a:endParaRPr>
                    </a:p>
                  </a:txBody>
                  <a:tcPr marL="91456" marR="91456" marT="45807" marB="45807">
                    <a:solidFill>
                      <a:schemeClr val="accent1">
                        <a:lumMod val="40000"/>
                        <a:lumOff val="60000"/>
                      </a:schemeClr>
                    </a:solidFill>
                  </a:tcPr>
                </a:tc>
                <a:tc>
                  <a:txBody>
                    <a:bodyPr/>
                    <a:lstStyle/>
                    <a:p>
                      <a:r>
                        <a:rPr lang="en-US" sz="1600" b="0" dirty="0" smtClean="0">
                          <a:solidFill>
                            <a:schemeClr val="tx1"/>
                          </a:solidFill>
                        </a:rPr>
                        <a:t>1</a:t>
                      </a:r>
                      <a:endParaRPr lang="en-US" sz="1600" b="0" dirty="0">
                        <a:solidFill>
                          <a:schemeClr val="tx1"/>
                        </a:solidFill>
                      </a:endParaRPr>
                    </a:p>
                  </a:txBody>
                  <a:tcPr marL="91456" marR="91456" marT="45807" marB="45807">
                    <a:solidFill>
                      <a:srgbClr val="FF0000"/>
                    </a:solidFill>
                  </a:tcPr>
                </a:tc>
                <a:tc>
                  <a:txBody>
                    <a:bodyPr/>
                    <a:lstStyle/>
                    <a:p>
                      <a:r>
                        <a:rPr lang="en-US" sz="1600" b="0" dirty="0" smtClean="0">
                          <a:solidFill>
                            <a:schemeClr val="tx1"/>
                          </a:solidFill>
                        </a:rPr>
                        <a:t>1</a:t>
                      </a:r>
                      <a:endParaRPr lang="en-US" sz="1600" b="0" dirty="0">
                        <a:solidFill>
                          <a:schemeClr val="tx1"/>
                        </a:solidFill>
                      </a:endParaRPr>
                    </a:p>
                  </a:txBody>
                  <a:tcPr marL="91456" marR="91456" marT="45807" marB="4580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807" marB="4580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807" marB="4580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807" marB="4580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807" marB="4580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807" marB="4580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807" marB="4580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807" marB="4580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807" marB="4580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807" marB="45807">
                    <a:solidFill>
                      <a:schemeClr val="accent1">
                        <a:lumMod val="40000"/>
                        <a:lumOff val="60000"/>
                      </a:schemeClr>
                    </a:solidFill>
                  </a:tcPr>
                </a:tc>
                <a:tc>
                  <a:txBody>
                    <a:bodyPr/>
                    <a:lstStyle/>
                    <a:p>
                      <a:r>
                        <a:rPr lang="en-US" sz="1600" b="0" dirty="0" smtClean="0">
                          <a:solidFill>
                            <a:schemeClr val="tx1"/>
                          </a:solidFill>
                        </a:rPr>
                        <a:t>F</a:t>
                      </a:r>
                      <a:endParaRPr lang="en-US" sz="1600" b="0" dirty="0">
                        <a:solidFill>
                          <a:schemeClr val="tx1"/>
                        </a:solidFill>
                      </a:endParaRPr>
                    </a:p>
                  </a:txBody>
                  <a:tcPr marL="91456" marR="91456" marT="45807" marB="45807">
                    <a:solidFill>
                      <a:srgbClr val="FF0000"/>
                    </a:solidFill>
                  </a:tcPr>
                </a:tc>
              </a:tr>
              <a:tr h="579375">
                <a:tc gridSpan="17">
                  <a:txBody>
                    <a:bodyPr/>
                    <a:lstStyle/>
                    <a:p>
                      <a:r>
                        <a:rPr lang="en-US" sz="1600" b="1" baseline="0" dirty="0" smtClean="0">
                          <a:solidFill>
                            <a:schemeClr val="tx1"/>
                          </a:solidFill>
                        </a:rPr>
                        <a:t>FAIL</a:t>
                      </a:r>
                      <a:r>
                        <a:rPr lang="en-US" sz="1600" b="0" baseline="0" dirty="0" smtClean="0">
                          <a:solidFill>
                            <a:schemeClr val="tx1"/>
                          </a:solidFill>
                        </a:rPr>
                        <a:t>: No 2</a:t>
                      </a:r>
                      <a:r>
                        <a:rPr lang="en-US" sz="1600" b="0" baseline="30000" dirty="0" smtClean="0">
                          <a:solidFill>
                            <a:schemeClr val="tx1"/>
                          </a:solidFill>
                        </a:rPr>
                        <a:t>nd</a:t>
                      </a:r>
                      <a:r>
                        <a:rPr lang="en-US" sz="1600" b="0" baseline="0" dirty="0" smtClean="0">
                          <a:solidFill>
                            <a:schemeClr val="tx1"/>
                          </a:solidFill>
                        </a:rPr>
                        <a:t> grade students  on this  teacher’s caseload.  Also, an additional detail record with 8</a:t>
                      </a:r>
                      <a:r>
                        <a:rPr lang="en-US" sz="1600" b="0" baseline="30000" dirty="0" smtClean="0">
                          <a:solidFill>
                            <a:schemeClr val="tx1"/>
                          </a:solidFill>
                        </a:rPr>
                        <a:t>th</a:t>
                      </a:r>
                      <a:r>
                        <a:rPr lang="en-US" sz="1600" b="0" baseline="0" dirty="0" smtClean="0">
                          <a:solidFill>
                            <a:schemeClr val="tx1"/>
                          </a:solidFill>
                        </a:rPr>
                        <a:t> grade would be required.</a:t>
                      </a:r>
                      <a:endParaRPr lang="en-US" sz="1600" b="0" dirty="0">
                        <a:solidFill>
                          <a:schemeClr val="tx1"/>
                        </a:solidFill>
                      </a:endParaRPr>
                    </a:p>
                  </a:txBody>
                  <a:tcPr marL="91456" marR="91456" marT="45807" marB="45807">
                    <a:solidFill>
                      <a:schemeClr val="accent1">
                        <a:lumMod val="40000"/>
                        <a:lumOff val="60000"/>
                      </a:schemeClr>
                    </a:solidFill>
                  </a:tcPr>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solidFill>
                      <a:srgbClr val="FF0000"/>
                    </a:solidFill>
                  </a:tcPr>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85643958"/>
              </p:ext>
            </p:extLst>
          </p:nvPr>
        </p:nvGraphicFramePr>
        <p:xfrm>
          <a:off x="0" y="3832225"/>
          <a:ext cx="9182099" cy="1112838"/>
        </p:xfrm>
        <a:graphic>
          <a:graphicData uri="http://schemas.openxmlformats.org/drawingml/2006/table">
            <a:tbl>
              <a:tblPr firstRow="1" bandRow="1">
                <a:tableStyleId>{5C22544A-7EE6-4342-B048-85BDC9FD1C3A}</a:tableStyleId>
              </a:tblPr>
              <a:tblGrid>
                <a:gridCol w="887487"/>
                <a:gridCol w="446394"/>
                <a:gridCol w="478957"/>
                <a:gridCol w="473162"/>
                <a:gridCol w="441194"/>
                <a:gridCol w="511595"/>
                <a:gridCol w="525587"/>
                <a:gridCol w="473609"/>
                <a:gridCol w="468599"/>
                <a:gridCol w="473137"/>
                <a:gridCol w="470868"/>
                <a:gridCol w="549346"/>
                <a:gridCol w="470868"/>
                <a:gridCol w="627824"/>
                <a:gridCol w="627824"/>
                <a:gridCol w="627824"/>
                <a:gridCol w="627824"/>
              </a:tblGrid>
              <a:tr h="370946">
                <a:tc>
                  <a:txBody>
                    <a:bodyPr/>
                    <a:lstStyle/>
                    <a:p>
                      <a:r>
                        <a:rPr lang="en-US" sz="1600" b="0" dirty="0" smtClean="0">
                          <a:solidFill>
                            <a:schemeClr val="tx1"/>
                          </a:solidFill>
                        </a:rPr>
                        <a:t>6286</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1</a:t>
                      </a:r>
                      <a:endParaRPr lang="en-US" sz="1600" b="0" dirty="0">
                        <a:solidFill>
                          <a:schemeClr val="tx1"/>
                        </a:solidFill>
                      </a:endParaRPr>
                    </a:p>
                  </a:txBody>
                  <a:tcPr marL="91441" marR="91441" marT="45733" marB="45733">
                    <a:solidFill>
                      <a:srgbClr val="00B050"/>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1</a:t>
                      </a:r>
                      <a:endParaRPr lang="en-US" sz="1600" b="0" dirty="0">
                        <a:solidFill>
                          <a:schemeClr val="tx1"/>
                        </a:solidFill>
                      </a:endParaRPr>
                    </a:p>
                  </a:txBody>
                  <a:tcPr marL="91441" marR="91441" marT="45733" marB="45733">
                    <a:solidFill>
                      <a:srgbClr val="00B050"/>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P</a:t>
                      </a:r>
                    </a:p>
                  </a:txBody>
                  <a:tcPr marL="91441" marR="91441" marT="45733" marB="45733">
                    <a:solidFill>
                      <a:srgbClr val="00B050"/>
                    </a:solidFill>
                  </a:tcPr>
                </a:tc>
              </a:tr>
              <a:tr h="370946">
                <a:tc>
                  <a:txBody>
                    <a:bodyPr/>
                    <a:lstStyle/>
                    <a:p>
                      <a:r>
                        <a:rPr lang="en-US" sz="1600" b="0" dirty="0" smtClean="0">
                          <a:solidFill>
                            <a:schemeClr val="tx1"/>
                          </a:solidFill>
                        </a:rPr>
                        <a:t>4548</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1</a:t>
                      </a:r>
                      <a:endParaRPr lang="en-US" sz="1600" b="0" dirty="0">
                        <a:solidFill>
                          <a:schemeClr val="tx1"/>
                        </a:solidFill>
                      </a:endParaRPr>
                    </a:p>
                  </a:txBody>
                  <a:tcPr marL="91441" marR="91441" marT="45733" marB="45733">
                    <a:solidFill>
                      <a:srgbClr val="FF0000"/>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41" marR="91441" marT="45733" marB="45733">
                    <a:solidFill>
                      <a:schemeClr val="accent1">
                        <a:lumMod val="40000"/>
                        <a:lumOff val="60000"/>
                      </a:schemeClr>
                    </a:solidFill>
                  </a:tcPr>
                </a:tc>
                <a:tc>
                  <a:txBody>
                    <a:bodyPr/>
                    <a:lstStyle/>
                    <a:p>
                      <a:r>
                        <a:rPr lang="en-US" sz="1600" b="0" dirty="0" smtClean="0">
                          <a:solidFill>
                            <a:schemeClr val="tx1"/>
                          </a:solidFill>
                        </a:rPr>
                        <a:t>F</a:t>
                      </a:r>
                      <a:endParaRPr lang="en-US" sz="1600" b="0" dirty="0">
                        <a:solidFill>
                          <a:schemeClr val="tx1"/>
                        </a:solidFill>
                      </a:endParaRPr>
                    </a:p>
                  </a:txBody>
                  <a:tcPr marL="91441" marR="91441" marT="45733" marB="45733">
                    <a:solidFill>
                      <a:srgbClr val="FF0000"/>
                    </a:solidFill>
                  </a:tcPr>
                </a:tc>
              </a:tr>
              <a:tr h="370946">
                <a:tc gridSpan="17">
                  <a:txBody>
                    <a:bodyPr/>
                    <a:lstStyle/>
                    <a:p>
                      <a:r>
                        <a:rPr lang="en-US" sz="1600" b="1" dirty="0" smtClean="0">
                          <a:solidFill>
                            <a:schemeClr val="tx1"/>
                          </a:solidFill>
                        </a:rPr>
                        <a:t>FAIL:</a:t>
                      </a:r>
                      <a:r>
                        <a:rPr lang="en-US" sz="1600" b="0" dirty="0" smtClean="0">
                          <a:solidFill>
                            <a:schemeClr val="tx1"/>
                          </a:solidFill>
                        </a:rPr>
                        <a:t> School</a:t>
                      </a:r>
                      <a:r>
                        <a:rPr lang="en-US" sz="1600" b="0" baseline="0" dirty="0" smtClean="0">
                          <a:solidFill>
                            <a:schemeClr val="tx1"/>
                          </a:solidFill>
                        </a:rPr>
                        <a:t> code </a:t>
                      </a:r>
                      <a:r>
                        <a:rPr lang="en-US" sz="1600" b="0" dirty="0" smtClean="0">
                          <a:solidFill>
                            <a:schemeClr val="tx1"/>
                          </a:solidFill>
                        </a:rPr>
                        <a:t>4548 detail record must have 8</a:t>
                      </a:r>
                      <a:r>
                        <a:rPr lang="en-US" sz="1600" b="0" baseline="30000" dirty="0" smtClean="0">
                          <a:solidFill>
                            <a:schemeClr val="tx1"/>
                          </a:solidFill>
                        </a:rPr>
                        <a:t>th</a:t>
                      </a:r>
                      <a:r>
                        <a:rPr lang="en-US" sz="1600" b="0" dirty="0" smtClean="0">
                          <a:solidFill>
                            <a:schemeClr val="tx1"/>
                          </a:solidFill>
                        </a:rPr>
                        <a:t> grade selected</a:t>
                      </a:r>
                      <a:r>
                        <a:rPr lang="en-US" sz="1600" b="0" baseline="0" dirty="0" smtClean="0">
                          <a:solidFill>
                            <a:schemeClr val="tx1"/>
                          </a:solidFill>
                        </a:rPr>
                        <a:t> instead of 9</a:t>
                      </a:r>
                      <a:r>
                        <a:rPr lang="en-US" sz="1600" b="0" baseline="30000" dirty="0" smtClean="0">
                          <a:solidFill>
                            <a:schemeClr val="tx1"/>
                          </a:solidFill>
                        </a:rPr>
                        <a:t>th</a:t>
                      </a:r>
                      <a:r>
                        <a:rPr lang="en-US" sz="1600" b="0" baseline="0" dirty="0" smtClean="0">
                          <a:solidFill>
                            <a:schemeClr val="tx1"/>
                          </a:solidFill>
                        </a:rPr>
                        <a:t> grade. </a:t>
                      </a:r>
                      <a:endParaRPr lang="en-US" sz="1600" b="0" dirty="0">
                        <a:solidFill>
                          <a:schemeClr val="tx1"/>
                        </a:solidFill>
                      </a:endParaRPr>
                    </a:p>
                  </a:txBody>
                  <a:tcPr marL="91441" marR="91441" marT="45733" marB="45733">
                    <a:solidFill>
                      <a:schemeClr val="accent1">
                        <a:lumMod val="40000"/>
                        <a:lumOff val="60000"/>
                      </a:schemeClr>
                    </a:solid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pPr algn="l"/>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c hMerge="1">
                  <a:txBody>
                    <a:bodyPr/>
                    <a:lstStyle/>
                    <a:p>
                      <a:endParaRPr lang="en-US" sz="1800" dirty="0"/>
                    </a:p>
                  </a:txBody>
                  <a:tcPr marL="91445" marR="91445" marT="45734" marB="45734">
                    <a:noFill/>
                  </a:tcPr>
                </a:tc>
              </a:tr>
            </a:tbl>
          </a:graphicData>
        </a:graphic>
      </p:graphicFrame>
      <p:graphicFrame>
        <p:nvGraphicFramePr>
          <p:cNvPr id="8" name="Table 7"/>
          <p:cNvGraphicFramePr>
            <a:graphicFrameLocks noGrp="1"/>
          </p:cNvGraphicFramePr>
          <p:nvPr/>
        </p:nvGraphicFramePr>
        <p:xfrm>
          <a:off x="47625" y="49213"/>
          <a:ext cx="9096375" cy="1447799"/>
        </p:xfrm>
        <a:graphic>
          <a:graphicData uri="http://schemas.openxmlformats.org/drawingml/2006/table">
            <a:tbl>
              <a:tblPr firstRow="1" bandRow="1">
                <a:tableStyleId>{F5AB1C69-6EDB-4FF4-983F-18BD219EF322}</a:tableStyleId>
              </a:tblPr>
              <a:tblGrid>
                <a:gridCol w="1400664"/>
                <a:gridCol w="1498181"/>
                <a:gridCol w="999601"/>
                <a:gridCol w="2499004"/>
                <a:gridCol w="2698925"/>
              </a:tblGrid>
              <a:tr h="335303">
                <a:tc>
                  <a:txBody>
                    <a:bodyPr/>
                    <a:lstStyle/>
                    <a:p>
                      <a:r>
                        <a:rPr lang="en-US" sz="1600" dirty="0" smtClean="0">
                          <a:solidFill>
                            <a:schemeClr val="tx1"/>
                          </a:solidFill>
                          <a:latin typeface="+mn-lt"/>
                        </a:rPr>
                        <a:t>SASID</a:t>
                      </a:r>
                      <a:endParaRPr lang="en-US" sz="1600" dirty="0">
                        <a:solidFill>
                          <a:schemeClr val="tx1"/>
                        </a:solidFill>
                        <a:latin typeface="+mn-lt"/>
                      </a:endParaRPr>
                    </a:p>
                  </a:txBody>
                  <a:tcPr marL="91434" marR="91434" marT="45719" marB="45719">
                    <a:solidFill>
                      <a:schemeClr val="accent3">
                        <a:lumMod val="40000"/>
                        <a:lumOff val="60000"/>
                      </a:schemeClr>
                    </a:solidFill>
                  </a:tcPr>
                </a:tc>
                <a:tc>
                  <a:txBody>
                    <a:bodyPr/>
                    <a:lstStyle/>
                    <a:p>
                      <a:r>
                        <a:rPr lang="en-US" sz="1600" dirty="0" smtClean="0">
                          <a:solidFill>
                            <a:schemeClr val="tx1"/>
                          </a:solidFill>
                          <a:latin typeface="+mn-lt"/>
                        </a:rPr>
                        <a:t>School Code</a:t>
                      </a:r>
                      <a:endParaRPr lang="en-US" sz="1600" dirty="0">
                        <a:solidFill>
                          <a:schemeClr val="tx1"/>
                        </a:solidFill>
                        <a:latin typeface="+mn-lt"/>
                      </a:endParaRPr>
                    </a:p>
                  </a:txBody>
                  <a:tcPr marL="91434" marR="91434" marT="45719" marB="45719">
                    <a:solidFill>
                      <a:schemeClr val="accent3">
                        <a:lumMod val="40000"/>
                        <a:lumOff val="60000"/>
                      </a:schemeClr>
                    </a:solidFill>
                  </a:tcPr>
                </a:tc>
                <a:tc>
                  <a:txBody>
                    <a:bodyPr/>
                    <a:lstStyle/>
                    <a:p>
                      <a:r>
                        <a:rPr lang="en-US" sz="1600" dirty="0" smtClean="0">
                          <a:solidFill>
                            <a:schemeClr val="tx1"/>
                          </a:solidFill>
                          <a:latin typeface="+mn-lt"/>
                        </a:rPr>
                        <a:t>Grade</a:t>
                      </a:r>
                      <a:endParaRPr lang="en-US" sz="1600" dirty="0">
                        <a:solidFill>
                          <a:schemeClr val="tx1"/>
                        </a:solidFill>
                        <a:latin typeface="+mn-lt"/>
                      </a:endParaRPr>
                    </a:p>
                  </a:txBody>
                  <a:tcPr marL="91434" marR="91434" marT="45719" marB="45719">
                    <a:solidFill>
                      <a:schemeClr val="accent3">
                        <a:lumMod val="40000"/>
                        <a:lumOff val="60000"/>
                      </a:schemeClr>
                    </a:solidFill>
                  </a:tcPr>
                </a:tc>
                <a:tc>
                  <a:txBody>
                    <a:bodyPr/>
                    <a:lstStyle/>
                    <a:p>
                      <a:r>
                        <a:rPr lang="en-US" sz="1600" dirty="0" smtClean="0">
                          <a:solidFill>
                            <a:schemeClr val="tx1"/>
                          </a:solidFill>
                          <a:latin typeface="+mn-lt"/>
                        </a:rPr>
                        <a:t>Primary Provider EDID</a:t>
                      </a:r>
                      <a:endParaRPr lang="en-US" sz="1600" dirty="0">
                        <a:solidFill>
                          <a:schemeClr val="tx1"/>
                        </a:solidFill>
                        <a:latin typeface="+mn-lt"/>
                      </a:endParaRPr>
                    </a:p>
                  </a:txBody>
                  <a:tcPr marL="91434" marR="91434" marT="45719" marB="45719">
                    <a:solidFill>
                      <a:schemeClr val="accent3">
                        <a:lumMod val="40000"/>
                        <a:lumOff val="60000"/>
                      </a:schemeClr>
                    </a:solidFill>
                  </a:tcPr>
                </a:tc>
                <a:tc>
                  <a:txBody>
                    <a:bodyPr/>
                    <a:lstStyle/>
                    <a:p>
                      <a:r>
                        <a:rPr lang="en-US" sz="1600" dirty="0" smtClean="0">
                          <a:solidFill>
                            <a:schemeClr val="tx1"/>
                          </a:solidFill>
                          <a:latin typeface="+mn-lt"/>
                        </a:rPr>
                        <a:t>Secondary Provider EDID</a:t>
                      </a:r>
                      <a:endParaRPr lang="en-US" sz="1600" dirty="0">
                        <a:solidFill>
                          <a:schemeClr val="tx1"/>
                        </a:solidFill>
                        <a:latin typeface="+mn-lt"/>
                      </a:endParaRPr>
                    </a:p>
                  </a:txBody>
                  <a:tcPr marL="91434" marR="91434" marT="45719" marB="45719">
                    <a:solidFill>
                      <a:schemeClr val="accent3">
                        <a:lumMod val="40000"/>
                        <a:lumOff val="60000"/>
                      </a:schemeClr>
                    </a:solidFill>
                  </a:tcPr>
                </a:tc>
              </a:tr>
              <a:tr h="370832">
                <a:tc>
                  <a:txBody>
                    <a:bodyPr/>
                    <a:lstStyle/>
                    <a:p>
                      <a:r>
                        <a:rPr lang="en-US" sz="1600" dirty="0" smtClean="0">
                          <a:solidFill>
                            <a:schemeClr val="tx1"/>
                          </a:solidFill>
                          <a:latin typeface="+mn-lt"/>
                        </a:rPr>
                        <a:t>1111111111</a:t>
                      </a:r>
                      <a:endParaRPr lang="en-US" sz="1600" dirty="0">
                        <a:solidFill>
                          <a:schemeClr val="tx1"/>
                        </a:solidFill>
                        <a:latin typeface="+mn-lt"/>
                      </a:endParaRPr>
                    </a:p>
                  </a:txBody>
                  <a:tcPr marL="91434" marR="91434" marT="45719" marB="45719">
                    <a:solidFill>
                      <a:schemeClr val="accent3">
                        <a:lumMod val="40000"/>
                        <a:lumOff val="60000"/>
                      </a:schemeClr>
                    </a:solidFill>
                  </a:tcPr>
                </a:tc>
                <a:tc>
                  <a:txBody>
                    <a:bodyPr/>
                    <a:lstStyle/>
                    <a:p>
                      <a:r>
                        <a:rPr lang="en-US" sz="1600" dirty="0" smtClean="0">
                          <a:solidFill>
                            <a:schemeClr val="tx1"/>
                          </a:solidFill>
                          <a:latin typeface="+mn-lt"/>
                        </a:rPr>
                        <a:t>6286</a:t>
                      </a:r>
                      <a:endParaRPr lang="en-US" sz="1600" dirty="0">
                        <a:solidFill>
                          <a:schemeClr val="tx1"/>
                        </a:solidFill>
                        <a:latin typeface="+mn-lt"/>
                      </a:endParaRPr>
                    </a:p>
                  </a:txBody>
                  <a:tcPr marL="91434" marR="91434" marT="45719" marB="45719">
                    <a:solidFill>
                      <a:schemeClr val="accent3">
                        <a:lumMod val="40000"/>
                        <a:lumOff val="60000"/>
                      </a:schemeClr>
                    </a:solidFill>
                  </a:tcPr>
                </a:tc>
                <a:tc>
                  <a:txBody>
                    <a:bodyPr/>
                    <a:lstStyle/>
                    <a:p>
                      <a:r>
                        <a:rPr lang="en-US" sz="1600" dirty="0" smtClean="0">
                          <a:solidFill>
                            <a:schemeClr val="tx1"/>
                          </a:solidFill>
                          <a:latin typeface="+mn-lt"/>
                        </a:rPr>
                        <a:t>1</a:t>
                      </a:r>
                      <a:r>
                        <a:rPr lang="en-US" sz="1600" baseline="30000" dirty="0" smtClean="0">
                          <a:solidFill>
                            <a:schemeClr val="tx1"/>
                          </a:solidFill>
                          <a:latin typeface="+mn-lt"/>
                        </a:rPr>
                        <a:t>st</a:t>
                      </a:r>
                      <a:endParaRPr lang="en-US" sz="1600" dirty="0">
                        <a:solidFill>
                          <a:schemeClr val="tx1"/>
                        </a:solidFill>
                        <a:latin typeface="+mn-lt"/>
                      </a:endParaRPr>
                    </a:p>
                  </a:txBody>
                  <a:tcPr marL="91434" marR="91434" marT="45719" marB="45719">
                    <a:solidFill>
                      <a:schemeClr val="accent3">
                        <a:lumMod val="40000"/>
                        <a:lumOff val="60000"/>
                      </a:schemeClr>
                    </a:solidFill>
                  </a:tcPr>
                </a:tc>
                <a:tc>
                  <a:txBody>
                    <a:bodyPr/>
                    <a:lstStyle/>
                    <a:p>
                      <a:r>
                        <a:rPr lang="en-US" sz="1600" dirty="0" smtClean="0">
                          <a:solidFill>
                            <a:schemeClr val="tx1"/>
                          </a:solidFill>
                          <a:latin typeface="+mn-lt"/>
                        </a:rPr>
                        <a:t>AAAAAAAA</a:t>
                      </a:r>
                      <a:endParaRPr lang="en-US" sz="1600" dirty="0">
                        <a:solidFill>
                          <a:schemeClr val="tx1"/>
                        </a:solidFill>
                        <a:latin typeface="+mn-lt"/>
                      </a:endParaRPr>
                    </a:p>
                  </a:txBody>
                  <a:tcPr marL="91434" marR="91434" marT="45719" marB="45719">
                    <a:solidFill>
                      <a:schemeClr val="accent3">
                        <a:lumMod val="40000"/>
                        <a:lumOff val="60000"/>
                      </a:schemeClr>
                    </a:solidFill>
                  </a:tcPr>
                </a:tc>
                <a:tc>
                  <a:txBody>
                    <a:bodyPr/>
                    <a:lstStyle/>
                    <a:p>
                      <a:r>
                        <a:rPr lang="en-US" sz="1600" dirty="0" smtClean="0">
                          <a:solidFill>
                            <a:schemeClr val="tx1"/>
                          </a:solidFill>
                          <a:latin typeface="+mn-lt"/>
                        </a:rPr>
                        <a:t>BBBBBBBB</a:t>
                      </a:r>
                      <a:endParaRPr lang="en-US" sz="1600" dirty="0">
                        <a:solidFill>
                          <a:schemeClr val="tx1"/>
                        </a:solidFill>
                        <a:latin typeface="+mn-lt"/>
                      </a:endParaRPr>
                    </a:p>
                  </a:txBody>
                  <a:tcPr marL="91434" marR="91434" marT="45719" marB="45719">
                    <a:solidFill>
                      <a:schemeClr val="accent3">
                        <a:lumMod val="40000"/>
                        <a:lumOff val="60000"/>
                      </a:schemeClr>
                    </a:solidFill>
                  </a:tcPr>
                </a:tc>
              </a:tr>
              <a:tr h="370832">
                <a:tc>
                  <a:txBody>
                    <a:bodyPr/>
                    <a:lstStyle/>
                    <a:p>
                      <a:r>
                        <a:rPr lang="en-US" sz="1600" dirty="0" smtClean="0">
                          <a:solidFill>
                            <a:schemeClr val="tx1"/>
                          </a:solidFill>
                          <a:latin typeface="+mn-lt"/>
                        </a:rPr>
                        <a:t>2222222222</a:t>
                      </a:r>
                      <a:endParaRPr lang="en-US" sz="1600" dirty="0">
                        <a:solidFill>
                          <a:schemeClr val="tx1"/>
                        </a:solidFill>
                        <a:latin typeface="+mn-lt"/>
                      </a:endParaRPr>
                    </a:p>
                  </a:txBody>
                  <a:tcPr marL="91434" marR="91434" marT="45719" marB="45719">
                    <a:solidFill>
                      <a:schemeClr val="accent3">
                        <a:lumMod val="40000"/>
                        <a:lumOff val="60000"/>
                      </a:schemeClr>
                    </a:solidFill>
                  </a:tcPr>
                </a:tc>
                <a:tc>
                  <a:txBody>
                    <a:bodyPr/>
                    <a:lstStyle/>
                    <a:p>
                      <a:r>
                        <a:rPr lang="en-US" sz="1600" dirty="0" smtClean="0">
                          <a:solidFill>
                            <a:schemeClr val="tx1"/>
                          </a:solidFill>
                          <a:latin typeface="+mn-lt"/>
                        </a:rPr>
                        <a:t>6286</a:t>
                      </a:r>
                      <a:endParaRPr lang="en-US" sz="1600" dirty="0">
                        <a:solidFill>
                          <a:schemeClr val="tx1"/>
                        </a:solidFill>
                        <a:latin typeface="+mn-lt"/>
                      </a:endParaRPr>
                    </a:p>
                  </a:txBody>
                  <a:tcPr marL="91434" marR="91434" marT="45719" marB="45719">
                    <a:solidFill>
                      <a:schemeClr val="accent3">
                        <a:lumMod val="40000"/>
                        <a:lumOff val="60000"/>
                      </a:schemeClr>
                    </a:solidFill>
                  </a:tcPr>
                </a:tc>
                <a:tc>
                  <a:txBody>
                    <a:bodyPr/>
                    <a:lstStyle/>
                    <a:p>
                      <a:r>
                        <a:rPr lang="en-US" sz="1600" dirty="0" smtClean="0">
                          <a:solidFill>
                            <a:schemeClr val="tx1"/>
                          </a:solidFill>
                          <a:latin typeface="+mn-lt"/>
                        </a:rPr>
                        <a:t>3</a:t>
                      </a:r>
                      <a:r>
                        <a:rPr lang="en-US" sz="1600" baseline="30000" dirty="0" smtClean="0">
                          <a:solidFill>
                            <a:schemeClr val="tx1"/>
                          </a:solidFill>
                          <a:latin typeface="+mn-lt"/>
                        </a:rPr>
                        <a:t>rd</a:t>
                      </a:r>
                      <a:endParaRPr lang="en-US" sz="1600" dirty="0">
                        <a:solidFill>
                          <a:schemeClr val="tx1"/>
                        </a:solidFill>
                        <a:latin typeface="+mn-lt"/>
                      </a:endParaRPr>
                    </a:p>
                  </a:txBody>
                  <a:tcPr marL="91434" marR="91434" marT="45719" marB="45719">
                    <a:solidFill>
                      <a:schemeClr val="accent3">
                        <a:lumMod val="40000"/>
                        <a:lumOff val="60000"/>
                      </a:schemeClr>
                    </a:solidFill>
                  </a:tcPr>
                </a:tc>
                <a:tc>
                  <a:txBody>
                    <a:bodyPr/>
                    <a:lstStyle/>
                    <a:p>
                      <a:r>
                        <a:rPr lang="en-US" sz="1600" dirty="0" smtClean="0">
                          <a:solidFill>
                            <a:schemeClr val="tx1"/>
                          </a:solidFill>
                          <a:latin typeface="+mn-lt"/>
                        </a:rPr>
                        <a:t>AAAAAAAA</a:t>
                      </a:r>
                      <a:endParaRPr lang="en-US" sz="1600" dirty="0">
                        <a:solidFill>
                          <a:schemeClr val="tx1"/>
                        </a:solidFill>
                        <a:latin typeface="+mn-lt"/>
                      </a:endParaRPr>
                    </a:p>
                  </a:txBody>
                  <a:tcPr marL="91434" marR="91434" marT="45719" marB="45719">
                    <a:solidFill>
                      <a:schemeClr val="accent3">
                        <a:lumMod val="40000"/>
                        <a:lumOff val="60000"/>
                      </a:schemeClr>
                    </a:solidFill>
                  </a:tcPr>
                </a:tc>
                <a:tc>
                  <a:txBody>
                    <a:bodyPr/>
                    <a:lstStyle/>
                    <a:p>
                      <a:r>
                        <a:rPr lang="en-US" sz="1600" dirty="0" smtClean="0">
                          <a:solidFill>
                            <a:schemeClr val="tx1"/>
                          </a:solidFill>
                          <a:latin typeface="+mn-lt"/>
                        </a:rPr>
                        <a:t>CCCCCCCC</a:t>
                      </a:r>
                      <a:endParaRPr lang="en-US" sz="1600" dirty="0">
                        <a:solidFill>
                          <a:schemeClr val="tx1"/>
                        </a:solidFill>
                        <a:latin typeface="+mn-lt"/>
                      </a:endParaRPr>
                    </a:p>
                  </a:txBody>
                  <a:tcPr marL="91434" marR="91434" marT="45719" marB="45719">
                    <a:solidFill>
                      <a:schemeClr val="accent3">
                        <a:lumMod val="40000"/>
                        <a:lumOff val="60000"/>
                      </a:schemeClr>
                    </a:solidFill>
                  </a:tcPr>
                </a:tc>
              </a:tr>
              <a:tr h="370832">
                <a:tc>
                  <a:txBody>
                    <a:bodyPr/>
                    <a:lstStyle/>
                    <a:p>
                      <a:r>
                        <a:rPr lang="en-US" sz="1600" dirty="0" smtClean="0">
                          <a:solidFill>
                            <a:schemeClr val="tx1"/>
                          </a:solidFill>
                          <a:latin typeface="+mn-lt"/>
                        </a:rPr>
                        <a:t>3333333333</a:t>
                      </a:r>
                      <a:endParaRPr lang="en-US" sz="1600" dirty="0">
                        <a:solidFill>
                          <a:schemeClr val="tx1"/>
                        </a:solidFill>
                        <a:latin typeface="+mn-lt"/>
                      </a:endParaRPr>
                    </a:p>
                  </a:txBody>
                  <a:tcPr marL="91434" marR="91434" marT="45719" marB="45719">
                    <a:solidFill>
                      <a:schemeClr val="accent3">
                        <a:lumMod val="40000"/>
                        <a:lumOff val="60000"/>
                      </a:schemeClr>
                    </a:solidFill>
                  </a:tcPr>
                </a:tc>
                <a:tc>
                  <a:txBody>
                    <a:bodyPr/>
                    <a:lstStyle/>
                    <a:p>
                      <a:r>
                        <a:rPr lang="en-US" sz="1600" dirty="0" smtClean="0">
                          <a:solidFill>
                            <a:schemeClr val="tx1"/>
                          </a:solidFill>
                          <a:latin typeface="+mn-lt"/>
                        </a:rPr>
                        <a:t>4548</a:t>
                      </a:r>
                      <a:endParaRPr lang="en-US" sz="1600" dirty="0">
                        <a:solidFill>
                          <a:schemeClr val="tx1"/>
                        </a:solidFill>
                        <a:latin typeface="+mn-lt"/>
                      </a:endParaRPr>
                    </a:p>
                  </a:txBody>
                  <a:tcPr marL="91434" marR="91434" marT="45719" marB="45719">
                    <a:solidFill>
                      <a:schemeClr val="accent3">
                        <a:lumMod val="40000"/>
                        <a:lumOff val="60000"/>
                      </a:schemeClr>
                    </a:solidFill>
                  </a:tcPr>
                </a:tc>
                <a:tc>
                  <a:txBody>
                    <a:bodyPr/>
                    <a:lstStyle/>
                    <a:p>
                      <a:r>
                        <a:rPr lang="en-US" sz="1600" dirty="0" smtClean="0">
                          <a:solidFill>
                            <a:schemeClr val="tx1"/>
                          </a:solidFill>
                          <a:latin typeface="+mn-lt"/>
                        </a:rPr>
                        <a:t>8</a:t>
                      </a:r>
                      <a:r>
                        <a:rPr lang="en-US" sz="1600" baseline="30000" dirty="0" smtClean="0">
                          <a:solidFill>
                            <a:schemeClr val="tx1"/>
                          </a:solidFill>
                          <a:latin typeface="+mn-lt"/>
                        </a:rPr>
                        <a:t>th</a:t>
                      </a:r>
                      <a:endParaRPr lang="en-US" sz="1600" dirty="0">
                        <a:solidFill>
                          <a:schemeClr val="tx1"/>
                        </a:solidFill>
                        <a:latin typeface="+mn-lt"/>
                      </a:endParaRPr>
                    </a:p>
                  </a:txBody>
                  <a:tcPr marL="91434" marR="91434" marT="45719" marB="45719">
                    <a:solidFill>
                      <a:schemeClr val="accent3">
                        <a:lumMod val="40000"/>
                        <a:lumOff val="60000"/>
                      </a:schemeClr>
                    </a:solidFill>
                  </a:tcPr>
                </a:tc>
                <a:tc>
                  <a:txBody>
                    <a:bodyPr/>
                    <a:lstStyle/>
                    <a:p>
                      <a:r>
                        <a:rPr lang="en-US" sz="1600" dirty="0" smtClean="0">
                          <a:solidFill>
                            <a:schemeClr val="tx1"/>
                          </a:solidFill>
                          <a:latin typeface="+mn-lt"/>
                        </a:rPr>
                        <a:t>Different</a:t>
                      </a:r>
                      <a:r>
                        <a:rPr lang="en-US" sz="1600" baseline="0" dirty="0" smtClean="0">
                          <a:solidFill>
                            <a:schemeClr val="tx1"/>
                          </a:solidFill>
                          <a:latin typeface="+mn-lt"/>
                        </a:rPr>
                        <a:t> Primary</a:t>
                      </a:r>
                      <a:endParaRPr lang="en-US" sz="1600" dirty="0">
                        <a:solidFill>
                          <a:schemeClr val="tx1"/>
                        </a:solidFill>
                        <a:latin typeface="+mn-lt"/>
                      </a:endParaRPr>
                    </a:p>
                  </a:txBody>
                  <a:tcPr marL="91434" marR="91434" marT="45719" marB="45719">
                    <a:solidFill>
                      <a:schemeClr val="accent3">
                        <a:lumMod val="40000"/>
                        <a:lumOff val="60000"/>
                      </a:schemeClr>
                    </a:solidFill>
                  </a:tcPr>
                </a:tc>
                <a:tc>
                  <a:txBody>
                    <a:bodyPr/>
                    <a:lstStyle/>
                    <a:p>
                      <a:r>
                        <a:rPr lang="en-US" sz="1600" dirty="0" smtClean="0">
                          <a:solidFill>
                            <a:schemeClr val="tx1"/>
                          </a:solidFill>
                          <a:latin typeface="+mn-lt"/>
                        </a:rPr>
                        <a:t>AAAAAAAA</a:t>
                      </a:r>
                      <a:endParaRPr lang="en-US" sz="1600" dirty="0">
                        <a:solidFill>
                          <a:schemeClr val="tx1"/>
                        </a:solidFill>
                        <a:latin typeface="+mn-lt"/>
                      </a:endParaRPr>
                    </a:p>
                  </a:txBody>
                  <a:tcPr marL="91434" marR="91434" marT="45719" marB="45719">
                    <a:solidFill>
                      <a:schemeClr val="accent3">
                        <a:lumMod val="40000"/>
                        <a:lumOff val="60000"/>
                      </a:schemeClr>
                    </a:solidFill>
                  </a:tcPr>
                </a:tc>
              </a:tr>
            </a:tbl>
          </a:graphicData>
        </a:graphic>
      </p:graphicFrame>
      <p:graphicFrame>
        <p:nvGraphicFramePr>
          <p:cNvPr id="9" name="Table 8"/>
          <p:cNvGraphicFramePr>
            <a:graphicFrameLocks noGrp="1"/>
          </p:cNvGraphicFramePr>
          <p:nvPr/>
        </p:nvGraphicFramePr>
        <p:xfrm>
          <a:off x="-15875" y="2174875"/>
          <a:ext cx="9183689" cy="579438"/>
        </p:xfrm>
        <a:graphic>
          <a:graphicData uri="http://schemas.openxmlformats.org/drawingml/2006/table">
            <a:tbl>
              <a:tblPr firstRow="1" bandRow="1">
                <a:tableStyleId>{5C22544A-7EE6-4342-B048-85BDC9FD1C3A}</a:tableStyleId>
              </a:tblPr>
              <a:tblGrid>
                <a:gridCol w="887641"/>
                <a:gridCol w="446471"/>
                <a:gridCol w="479040"/>
                <a:gridCol w="412813"/>
                <a:gridCol w="501702"/>
                <a:gridCol w="511684"/>
                <a:gridCol w="525678"/>
                <a:gridCol w="473691"/>
                <a:gridCol w="468681"/>
                <a:gridCol w="473219"/>
                <a:gridCol w="470950"/>
                <a:gridCol w="549441"/>
                <a:gridCol w="470950"/>
                <a:gridCol w="627932"/>
                <a:gridCol w="627932"/>
                <a:gridCol w="627932"/>
                <a:gridCol w="627932"/>
              </a:tblGrid>
              <a:tr h="579438">
                <a:tc>
                  <a:txBody>
                    <a:bodyPr/>
                    <a:lstStyle/>
                    <a:p>
                      <a:r>
                        <a:rPr lang="en-US" sz="1600" dirty="0" smtClean="0"/>
                        <a:t>School code</a:t>
                      </a:r>
                      <a:endParaRPr lang="en-US" sz="1600" dirty="0"/>
                    </a:p>
                  </a:txBody>
                  <a:tcPr marL="91456" marR="91456" marT="45757" marB="45757"/>
                </a:tc>
                <a:tc>
                  <a:txBody>
                    <a:bodyPr/>
                    <a:lstStyle/>
                    <a:p>
                      <a:r>
                        <a:rPr lang="en-US" sz="1600" dirty="0" smtClean="0"/>
                        <a:t>IN</a:t>
                      </a:r>
                      <a:endParaRPr lang="en-US" sz="1600" dirty="0"/>
                    </a:p>
                  </a:txBody>
                  <a:tcPr marL="91456" marR="91456" marT="45757" marB="45757"/>
                </a:tc>
                <a:tc>
                  <a:txBody>
                    <a:bodyPr/>
                    <a:lstStyle/>
                    <a:p>
                      <a:r>
                        <a:rPr lang="en-US" sz="1600" dirty="0" smtClean="0"/>
                        <a:t>PK</a:t>
                      </a:r>
                      <a:endParaRPr lang="en-US" sz="1600" dirty="0"/>
                    </a:p>
                  </a:txBody>
                  <a:tcPr marL="91456" marR="91456" marT="45757" marB="45757"/>
                </a:tc>
                <a:tc>
                  <a:txBody>
                    <a:bodyPr/>
                    <a:lstStyle/>
                    <a:p>
                      <a:r>
                        <a:rPr lang="en-US" sz="1600" dirty="0" smtClean="0"/>
                        <a:t>K</a:t>
                      </a:r>
                      <a:endParaRPr lang="en-US" sz="1600" dirty="0"/>
                    </a:p>
                  </a:txBody>
                  <a:tcPr marL="91456" marR="91456" marT="45757" marB="45757"/>
                </a:tc>
                <a:tc>
                  <a:txBody>
                    <a:bodyPr/>
                    <a:lstStyle/>
                    <a:p>
                      <a:r>
                        <a:rPr lang="en-US" sz="1600" dirty="0" smtClean="0"/>
                        <a:t>1st</a:t>
                      </a:r>
                      <a:endParaRPr lang="en-US" sz="1600" dirty="0"/>
                    </a:p>
                  </a:txBody>
                  <a:tcPr marL="91456" marR="91456" marT="45757" marB="45757"/>
                </a:tc>
                <a:tc>
                  <a:txBody>
                    <a:bodyPr/>
                    <a:lstStyle/>
                    <a:p>
                      <a:r>
                        <a:rPr lang="en-US" sz="1600" dirty="0" smtClean="0"/>
                        <a:t>2</a:t>
                      </a:r>
                      <a:r>
                        <a:rPr lang="en-US" sz="1600" baseline="30000" dirty="0" smtClean="0"/>
                        <a:t>nd</a:t>
                      </a:r>
                      <a:endParaRPr lang="en-US" sz="1600" dirty="0"/>
                    </a:p>
                  </a:txBody>
                  <a:tcPr marL="91456" marR="91456" marT="45757" marB="45757"/>
                </a:tc>
                <a:tc>
                  <a:txBody>
                    <a:bodyPr/>
                    <a:lstStyle/>
                    <a:p>
                      <a:r>
                        <a:rPr lang="en-US" sz="1600" dirty="0" smtClean="0"/>
                        <a:t>3</a:t>
                      </a:r>
                      <a:r>
                        <a:rPr lang="en-US" sz="1600" baseline="30000" dirty="0" smtClean="0"/>
                        <a:t>rd</a:t>
                      </a:r>
                      <a:endParaRPr lang="en-US" sz="1600" dirty="0"/>
                    </a:p>
                  </a:txBody>
                  <a:tcPr marL="91456" marR="91456" marT="45757" marB="45757"/>
                </a:tc>
                <a:tc>
                  <a:txBody>
                    <a:bodyPr/>
                    <a:lstStyle/>
                    <a:p>
                      <a:r>
                        <a:rPr lang="en-US" sz="1600" dirty="0" smtClean="0"/>
                        <a:t>4</a:t>
                      </a:r>
                      <a:r>
                        <a:rPr lang="en-US" sz="1600" baseline="30000" dirty="0" smtClean="0"/>
                        <a:t>th</a:t>
                      </a:r>
                      <a:endParaRPr lang="en-US" sz="1600" dirty="0"/>
                    </a:p>
                  </a:txBody>
                  <a:tcPr marL="91456" marR="91456" marT="45757" marB="45757"/>
                </a:tc>
                <a:tc>
                  <a:txBody>
                    <a:bodyPr/>
                    <a:lstStyle/>
                    <a:p>
                      <a:r>
                        <a:rPr lang="en-US" sz="1600" dirty="0" smtClean="0"/>
                        <a:t>5</a:t>
                      </a:r>
                      <a:r>
                        <a:rPr lang="en-US" sz="1600" baseline="30000" dirty="0" smtClean="0"/>
                        <a:t>th</a:t>
                      </a:r>
                      <a:endParaRPr lang="en-US" sz="1600" dirty="0"/>
                    </a:p>
                  </a:txBody>
                  <a:tcPr marL="91456" marR="91456" marT="45757" marB="45757"/>
                </a:tc>
                <a:tc>
                  <a:txBody>
                    <a:bodyPr/>
                    <a:lstStyle/>
                    <a:p>
                      <a:r>
                        <a:rPr lang="en-US" sz="1600" dirty="0" smtClean="0"/>
                        <a:t>6</a:t>
                      </a:r>
                      <a:r>
                        <a:rPr lang="en-US" sz="1600" baseline="30000" dirty="0" smtClean="0"/>
                        <a:t>th</a:t>
                      </a:r>
                      <a:endParaRPr lang="en-US" sz="1600" dirty="0"/>
                    </a:p>
                  </a:txBody>
                  <a:tcPr marL="91456" marR="91456" marT="45757" marB="45757"/>
                </a:tc>
                <a:tc>
                  <a:txBody>
                    <a:bodyPr/>
                    <a:lstStyle/>
                    <a:p>
                      <a:r>
                        <a:rPr lang="en-US" sz="1600" dirty="0" smtClean="0"/>
                        <a:t>7</a:t>
                      </a:r>
                      <a:r>
                        <a:rPr lang="en-US" sz="1600" baseline="30000" dirty="0" smtClean="0"/>
                        <a:t>th</a:t>
                      </a:r>
                      <a:endParaRPr lang="en-US" sz="1600" dirty="0"/>
                    </a:p>
                  </a:txBody>
                  <a:tcPr marL="91456" marR="91456" marT="45757" marB="45757"/>
                </a:tc>
                <a:tc>
                  <a:txBody>
                    <a:bodyPr/>
                    <a:lstStyle/>
                    <a:p>
                      <a:r>
                        <a:rPr lang="en-US" sz="1600" dirty="0" smtClean="0"/>
                        <a:t>8</a:t>
                      </a:r>
                      <a:r>
                        <a:rPr lang="en-US" sz="1600" baseline="30000" dirty="0" smtClean="0"/>
                        <a:t>th</a:t>
                      </a:r>
                      <a:endParaRPr lang="en-US" sz="1600" dirty="0"/>
                    </a:p>
                  </a:txBody>
                  <a:tcPr marL="91456" marR="91456" marT="45757" marB="45757"/>
                </a:tc>
                <a:tc>
                  <a:txBody>
                    <a:bodyPr/>
                    <a:lstStyle/>
                    <a:p>
                      <a:r>
                        <a:rPr lang="en-US" sz="1600" dirty="0" smtClean="0"/>
                        <a:t>9</a:t>
                      </a:r>
                      <a:r>
                        <a:rPr lang="en-US" sz="1600" baseline="30000" dirty="0" smtClean="0"/>
                        <a:t>th</a:t>
                      </a:r>
                      <a:endParaRPr lang="en-US" sz="1600" dirty="0"/>
                    </a:p>
                  </a:txBody>
                  <a:tcPr marL="91456" marR="91456" marT="45757" marB="45757"/>
                </a:tc>
                <a:tc>
                  <a:txBody>
                    <a:bodyPr/>
                    <a:lstStyle/>
                    <a:p>
                      <a:r>
                        <a:rPr lang="en-US" sz="1600" dirty="0" smtClean="0"/>
                        <a:t>10</a:t>
                      </a:r>
                      <a:r>
                        <a:rPr lang="en-US" sz="1600" baseline="30000" dirty="0" smtClean="0"/>
                        <a:t>th</a:t>
                      </a:r>
                      <a:endParaRPr lang="en-US" sz="1600" dirty="0"/>
                    </a:p>
                  </a:txBody>
                  <a:tcPr marL="91456" marR="91456" marT="45757" marB="45757"/>
                </a:tc>
                <a:tc>
                  <a:txBody>
                    <a:bodyPr/>
                    <a:lstStyle/>
                    <a:p>
                      <a:r>
                        <a:rPr lang="en-US" sz="1600" dirty="0" smtClean="0"/>
                        <a:t>11</a:t>
                      </a:r>
                      <a:r>
                        <a:rPr lang="en-US" sz="1600" baseline="30000" dirty="0" smtClean="0"/>
                        <a:t>th</a:t>
                      </a:r>
                      <a:endParaRPr lang="en-US" sz="1600" dirty="0"/>
                    </a:p>
                  </a:txBody>
                  <a:tcPr marL="91456" marR="91456" marT="45757" marB="45757"/>
                </a:tc>
                <a:tc>
                  <a:txBody>
                    <a:bodyPr/>
                    <a:lstStyle/>
                    <a:p>
                      <a:r>
                        <a:rPr lang="en-US" sz="1600" dirty="0" smtClean="0"/>
                        <a:t>12</a:t>
                      </a:r>
                      <a:r>
                        <a:rPr lang="en-US" sz="1600" baseline="30000" dirty="0" smtClean="0"/>
                        <a:t>th</a:t>
                      </a:r>
                      <a:endParaRPr lang="en-US" sz="1600" dirty="0"/>
                    </a:p>
                  </a:txBody>
                  <a:tcPr marL="91456" marR="91456" marT="45757" marB="45757"/>
                </a:tc>
                <a:tc>
                  <a:txBody>
                    <a:bodyPr/>
                    <a:lstStyle/>
                    <a:p>
                      <a:r>
                        <a:rPr lang="en-US" sz="1600" dirty="0" smtClean="0"/>
                        <a:t>Pass/Fail</a:t>
                      </a:r>
                    </a:p>
                  </a:txBody>
                  <a:tcPr marL="91456" marR="91456" marT="45757" marB="45757"/>
                </a:tc>
              </a:tr>
            </a:tbl>
          </a:graphicData>
        </a:graphic>
      </p:graphicFrame>
      <p:sp>
        <p:nvSpPr>
          <p:cNvPr id="12" name="TextBox 11"/>
          <p:cNvSpPr txBox="1"/>
          <p:nvPr/>
        </p:nvSpPr>
        <p:spPr>
          <a:xfrm>
            <a:off x="0" y="1839913"/>
            <a:ext cx="3890963" cy="338137"/>
          </a:xfrm>
          <a:prstGeom prst="rect">
            <a:avLst/>
          </a:prstGeom>
          <a:noFill/>
        </p:spPr>
        <p:style>
          <a:lnRef idx="2">
            <a:schemeClr val="accent3"/>
          </a:lnRef>
          <a:fillRef idx="1">
            <a:schemeClr val="lt1"/>
          </a:fillRef>
          <a:effectRef idx="0">
            <a:schemeClr val="accent3"/>
          </a:effectRef>
          <a:fontRef idx="minor">
            <a:schemeClr val="dk1"/>
          </a:fontRef>
        </p:style>
        <p:txBody>
          <a:bodyPr>
            <a:spAutoFit/>
          </a:bodyPr>
          <a:lstStyle/>
          <a:p>
            <a:pPr fontAlgn="auto">
              <a:spcBef>
                <a:spcPts val="0"/>
              </a:spcBef>
              <a:spcAft>
                <a:spcPts val="0"/>
              </a:spcAft>
              <a:defRPr/>
            </a:pPr>
            <a:r>
              <a:rPr lang="en-US" sz="1600" b="1" dirty="0"/>
              <a:t>Examples of  EXACT caseload grade match:</a:t>
            </a:r>
          </a:p>
        </p:txBody>
      </p:sp>
      <p:graphicFrame>
        <p:nvGraphicFramePr>
          <p:cNvPr id="13" name="Table 12"/>
          <p:cNvGraphicFramePr>
            <a:graphicFrameLocks noGrp="1"/>
          </p:cNvGraphicFramePr>
          <p:nvPr>
            <p:extLst>
              <p:ext uri="{D42A27DB-BD31-4B8C-83A1-F6EECF244321}">
                <p14:modId xmlns:p14="http://schemas.microsoft.com/office/powerpoint/2010/main" val="3015259350"/>
              </p:ext>
            </p:extLst>
          </p:nvPr>
        </p:nvGraphicFramePr>
        <p:xfrm>
          <a:off x="0" y="5476875"/>
          <a:ext cx="9129714" cy="1382714"/>
        </p:xfrm>
        <a:graphic>
          <a:graphicData uri="http://schemas.openxmlformats.org/drawingml/2006/table">
            <a:tbl>
              <a:tblPr firstRow="1" bandRow="1">
                <a:tableStyleId>{5C22544A-7EE6-4342-B048-85BDC9FD1C3A}</a:tableStyleId>
              </a:tblPr>
              <a:tblGrid>
                <a:gridCol w="833666"/>
                <a:gridCol w="446471"/>
                <a:gridCol w="479040"/>
                <a:gridCol w="450623"/>
                <a:gridCol w="463892"/>
                <a:gridCol w="511684"/>
                <a:gridCol w="525678"/>
                <a:gridCol w="473691"/>
                <a:gridCol w="468681"/>
                <a:gridCol w="473219"/>
                <a:gridCol w="470950"/>
                <a:gridCol w="549441"/>
                <a:gridCol w="470950"/>
                <a:gridCol w="627932"/>
                <a:gridCol w="627932"/>
                <a:gridCol w="627932"/>
                <a:gridCol w="627932"/>
              </a:tblGrid>
              <a:tr h="371140">
                <a:tc>
                  <a:txBody>
                    <a:bodyPr/>
                    <a:lstStyle/>
                    <a:p>
                      <a:r>
                        <a:rPr lang="en-US" sz="1600" b="0" dirty="0" smtClean="0">
                          <a:solidFill>
                            <a:schemeClr val="tx1"/>
                          </a:solidFill>
                        </a:rPr>
                        <a:t>6286</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1</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1</a:t>
                      </a:r>
                      <a:endParaRPr lang="en-US" sz="1600" b="0" dirty="0">
                        <a:solidFill>
                          <a:schemeClr val="tx1"/>
                        </a:solidFill>
                      </a:endParaRPr>
                    </a:p>
                  </a:txBody>
                  <a:tcPr marL="91456" marR="91456" marT="45757" marB="45757">
                    <a:solidFill>
                      <a:srgbClr val="00B050"/>
                    </a:solidFill>
                  </a:tcPr>
                </a:tc>
                <a:tc>
                  <a:txBody>
                    <a:bodyPr/>
                    <a:lstStyle/>
                    <a:p>
                      <a:r>
                        <a:rPr lang="en-US" sz="1600" b="0" dirty="0" smtClean="0">
                          <a:solidFill>
                            <a:schemeClr val="tx1"/>
                          </a:solidFill>
                        </a:rPr>
                        <a:t>1</a:t>
                      </a:r>
                      <a:endParaRPr lang="en-US" sz="1600" b="0" dirty="0">
                        <a:solidFill>
                          <a:schemeClr val="tx1"/>
                        </a:solidFill>
                      </a:endParaRPr>
                    </a:p>
                  </a:txBody>
                  <a:tcPr marL="91456" marR="91456" marT="45757" marB="45757">
                    <a:solidFill>
                      <a:srgbClr val="00B050"/>
                    </a:solidFill>
                  </a:tcPr>
                </a:tc>
                <a:tc>
                  <a:txBody>
                    <a:bodyPr/>
                    <a:lstStyle/>
                    <a:p>
                      <a:r>
                        <a:rPr lang="en-US" sz="1600" b="0" dirty="0" smtClean="0">
                          <a:solidFill>
                            <a:schemeClr val="tx1"/>
                          </a:solidFill>
                        </a:rPr>
                        <a:t>1</a:t>
                      </a:r>
                      <a:endParaRPr lang="en-US" sz="1600" b="0" dirty="0">
                        <a:solidFill>
                          <a:schemeClr val="tx1"/>
                        </a:solidFill>
                      </a:endParaRPr>
                    </a:p>
                  </a:txBody>
                  <a:tcPr marL="91456" marR="91456" marT="45757" marB="45757">
                    <a:solidFill>
                      <a:srgbClr val="00B050"/>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rgbClr val="FF0000"/>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rgbClr val="FF0000"/>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rgbClr val="FF0000"/>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F</a:t>
                      </a:r>
                    </a:p>
                  </a:txBody>
                  <a:tcPr marL="91456" marR="91456" marT="45757" marB="45757">
                    <a:solidFill>
                      <a:srgbClr val="FF0000"/>
                    </a:solidFill>
                  </a:tcPr>
                </a:tc>
              </a:tr>
              <a:tr h="371140">
                <a:tc>
                  <a:txBody>
                    <a:bodyPr/>
                    <a:lstStyle/>
                    <a:p>
                      <a:r>
                        <a:rPr lang="en-US" sz="1600" b="0" dirty="0" smtClean="0">
                          <a:solidFill>
                            <a:schemeClr val="tx1"/>
                          </a:solidFill>
                        </a:rPr>
                        <a:t>4548</a:t>
                      </a:r>
                      <a:endParaRPr lang="en-US" sz="1600" b="0" dirty="0">
                        <a:solidFill>
                          <a:schemeClr val="tx1"/>
                        </a:solidFill>
                      </a:endParaRPr>
                    </a:p>
                  </a:txBody>
                  <a:tcPr marL="91456" marR="91456" marT="45757" marB="45757"/>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1</a:t>
                      </a:r>
                      <a:endParaRPr lang="en-US" sz="1600" b="0" dirty="0">
                        <a:solidFill>
                          <a:schemeClr val="tx1"/>
                        </a:solidFill>
                      </a:endParaRPr>
                    </a:p>
                  </a:txBody>
                  <a:tcPr marL="91456" marR="91456" marT="45757" marB="45757">
                    <a:solidFill>
                      <a:srgbClr val="00B050"/>
                    </a:solidFill>
                  </a:tcPr>
                </a:tc>
                <a:tc>
                  <a:txBody>
                    <a:bodyPr/>
                    <a:lstStyle/>
                    <a:p>
                      <a:r>
                        <a:rPr lang="en-US" sz="1600" b="0" dirty="0" smtClean="0">
                          <a:solidFill>
                            <a:schemeClr val="tx1"/>
                          </a:solidFill>
                        </a:rPr>
                        <a:t>1</a:t>
                      </a:r>
                      <a:endParaRPr lang="en-US" sz="1600" b="0" dirty="0">
                        <a:solidFill>
                          <a:schemeClr val="tx1"/>
                        </a:solidFill>
                      </a:endParaRPr>
                    </a:p>
                  </a:txBody>
                  <a:tcPr marL="91456" marR="91456" marT="45757" marB="45757">
                    <a:solidFill>
                      <a:srgbClr val="00B050"/>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0</a:t>
                      </a:r>
                      <a:endParaRPr lang="en-US" sz="1600" b="0" dirty="0">
                        <a:solidFill>
                          <a:schemeClr val="tx1"/>
                        </a:solidFill>
                      </a:endParaRPr>
                    </a:p>
                  </a:txBody>
                  <a:tcPr marL="91456" marR="91456" marT="45757" marB="45757">
                    <a:solidFill>
                      <a:schemeClr val="accent1">
                        <a:lumMod val="40000"/>
                        <a:lumOff val="60000"/>
                      </a:schemeClr>
                    </a:solidFill>
                  </a:tcPr>
                </a:tc>
                <a:tc>
                  <a:txBody>
                    <a:bodyPr/>
                    <a:lstStyle/>
                    <a:p>
                      <a:r>
                        <a:rPr lang="en-US" sz="1600" b="0" dirty="0" smtClean="0">
                          <a:solidFill>
                            <a:schemeClr val="tx1"/>
                          </a:solidFill>
                        </a:rPr>
                        <a:t>P</a:t>
                      </a:r>
                      <a:endParaRPr lang="en-US" sz="1600" b="0" dirty="0">
                        <a:solidFill>
                          <a:schemeClr val="tx1"/>
                        </a:solidFill>
                      </a:endParaRPr>
                    </a:p>
                  </a:txBody>
                  <a:tcPr marL="91456" marR="91456" marT="45757" marB="45757">
                    <a:solidFill>
                      <a:srgbClr val="00B050"/>
                    </a:solidFill>
                  </a:tcPr>
                </a:tc>
              </a:tr>
              <a:tr h="640434">
                <a:tc gridSpan="17">
                  <a:txBody>
                    <a:bodyPr/>
                    <a:lstStyle/>
                    <a:p>
                      <a:r>
                        <a:rPr lang="en-US" sz="1600" b="1" dirty="0" smtClean="0"/>
                        <a:t>FAIL: </a:t>
                      </a:r>
                      <a:r>
                        <a:rPr lang="en-US" sz="1600" b="0" dirty="0" smtClean="0"/>
                        <a:t>All</a:t>
                      </a:r>
                      <a:r>
                        <a:rPr lang="en-US" sz="1600" b="0" baseline="0" dirty="0" smtClean="0"/>
                        <a:t> grades within the Elementary Grade Range (K-5</a:t>
                      </a:r>
                      <a:r>
                        <a:rPr lang="en-US" sz="1600" b="0" baseline="30000" dirty="0" smtClean="0"/>
                        <a:t>th</a:t>
                      </a:r>
                      <a:r>
                        <a:rPr lang="en-US" sz="1600" b="0" baseline="0" dirty="0" smtClean="0"/>
                        <a:t> OR K-6</a:t>
                      </a:r>
                      <a:r>
                        <a:rPr lang="en-US" sz="1600" b="0" baseline="30000" dirty="0" smtClean="0"/>
                        <a:t>th</a:t>
                      </a:r>
                      <a:r>
                        <a:rPr lang="en-US" sz="1600" b="0" baseline="0" dirty="0" smtClean="0"/>
                        <a:t>) must be selected on school code 6286 detail record. </a:t>
                      </a:r>
                      <a:endParaRPr lang="en-US" sz="1600" b="0" dirty="0"/>
                    </a:p>
                  </a:txBody>
                  <a:tcPr marL="91456" marR="91456" marT="45757" marB="45757"/>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solidFill>
                      <a:srgbClr val="CCCCFF"/>
                    </a:solidFill>
                  </a:tcPr>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solidFill>
                      <a:srgbClr val="00B050"/>
                    </a:solidFill>
                  </a:tcPr>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tc>
                <a:tc hMerge="1">
                  <a:txBody>
                    <a:bodyPr/>
                    <a:lstStyle/>
                    <a:p>
                      <a:endParaRPr lang="en-US" sz="1800" dirty="0"/>
                    </a:p>
                  </a:txBody>
                  <a:tcPr marL="91445" marR="91445" marT="45734" marB="45734">
                    <a:solidFill>
                      <a:srgbClr val="00B050"/>
                    </a:solidFill>
                  </a:tcPr>
                </a:tc>
              </a:tr>
            </a:tbl>
          </a:graphicData>
        </a:graphic>
      </p:graphicFrame>
      <p:sp>
        <p:nvSpPr>
          <p:cNvPr id="15" name="TextBox 14"/>
          <p:cNvSpPr txBox="1"/>
          <p:nvPr/>
        </p:nvSpPr>
        <p:spPr>
          <a:xfrm>
            <a:off x="-4763" y="5148263"/>
            <a:ext cx="5695951" cy="338137"/>
          </a:xfrm>
          <a:prstGeom prst="rect">
            <a:avLst/>
          </a:prstGeom>
          <a:noFill/>
        </p:spPr>
        <p:style>
          <a:lnRef idx="2">
            <a:schemeClr val="accent3"/>
          </a:lnRef>
          <a:fillRef idx="1">
            <a:schemeClr val="lt1"/>
          </a:fillRef>
          <a:effectRef idx="0">
            <a:schemeClr val="accent3"/>
          </a:effectRef>
          <a:fontRef idx="minor">
            <a:schemeClr val="dk1"/>
          </a:fontRef>
        </p:style>
        <p:txBody>
          <a:bodyPr>
            <a:spAutoFit/>
          </a:bodyPr>
          <a:lstStyle/>
          <a:p>
            <a:pPr fontAlgn="auto">
              <a:spcBef>
                <a:spcPts val="0"/>
              </a:spcBef>
              <a:spcAft>
                <a:spcPts val="0"/>
              </a:spcAft>
              <a:defRPr/>
            </a:pPr>
            <a:r>
              <a:rPr lang="en-US" sz="1600" b="1" dirty="0"/>
              <a:t>Example of  Elementary/Middle/High School Grade Range: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Tips/Hints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42</a:t>
            </a:fld>
            <a:endParaRPr lang="en-US" dirty="0" smtClean="0"/>
          </a:p>
        </p:txBody>
      </p:sp>
      <p:sp>
        <p:nvSpPr>
          <p:cNvPr id="2" name="Content Placeholder 1"/>
          <p:cNvSpPr>
            <a:spLocks noGrp="1"/>
          </p:cNvSpPr>
          <p:nvPr>
            <p:ph idx="4294967295"/>
          </p:nvPr>
        </p:nvSpPr>
        <p:spPr>
          <a:xfrm>
            <a:off x="380999" y="1446130"/>
            <a:ext cx="8407400" cy="4406900"/>
          </a:xfrm>
        </p:spPr>
        <p:txBody>
          <a:bodyPr/>
          <a:lstStyle/>
          <a:p>
            <a:pPr marL="45720" indent="0">
              <a:buNone/>
            </a:pPr>
            <a:r>
              <a:rPr lang="en-US" dirty="0" smtClean="0"/>
              <a:t>Before researching Caseload Match Errors be sure the following criteria is met please</a:t>
            </a:r>
          </a:p>
          <a:p>
            <a:r>
              <a:rPr lang="en-US" b="0" dirty="0" smtClean="0"/>
              <a:t>All records that are to be reported are reported</a:t>
            </a:r>
          </a:p>
          <a:p>
            <a:r>
              <a:rPr lang="en-US" b="0" dirty="0" smtClean="0"/>
              <a:t>All records are error free at the interchange</a:t>
            </a:r>
          </a:p>
          <a:p>
            <a:r>
              <a:rPr lang="en-US" b="0" dirty="0" smtClean="0"/>
              <a:t>All records meet the Special Education December Count Snapshot criteria for student and staff. </a:t>
            </a:r>
          </a:p>
          <a:p>
            <a:pPr lvl="1"/>
            <a:r>
              <a:rPr lang="en-US" sz="2400" dirty="0" smtClean="0"/>
              <a:t>Ensure there are no records in the Pipeline report “Records Not in Dec.”</a:t>
            </a:r>
            <a:endParaRPr lang="en-US" sz="2400" b="0" dirty="0" smtClean="0"/>
          </a:p>
          <a:p>
            <a:r>
              <a:rPr lang="en-US" b="0" dirty="0" smtClean="0"/>
              <a:t>All interchange files (IEP, Staff, Student) have successfully uploaded</a:t>
            </a:r>
          </a:p>
        </p:txBody>
      </p:sp>
    </p:spTree>
    <p:extLst>
      <p:ext uri="{BB962C8B-B14F-4D97-AF65-F5344CB8AC3E}">
        <p14:creationId xmlns:p14="http://schemas.microsoft.com/office/powerpoint/2010/main" val="10904533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fld id="{757A2F4E-5D54-B04B-91BD-7E78EE1FE9FD}" type="slidenum">
              <a:rPr lang="en-US" smtClean="0"/>
              <a:pPr/>
              <a:t>43</a:t>
            </a:fld>
            <a:endParaRPr lang="en-US" dirty="0" smtClean="0"/>
          </a:p>
        </p:txBody>
      </p:sp>
      <p:sp>
        <p:nvSpPr>
          <p:cNvPr id="3" name="Title 2"/>
          <p:cNvSpPr>
            <a:spLocks noGrp="1"/>
          </p:cNvSpPr>
          <p:nvPr>
            <p:ph type="title" idx="4294967295"/>
          </p:nvPr>
        </p:nvSpPr>
        <p:spPr>
          <a:xfrm>
            <a:off x="273132" y="2303153"/>
            <a:ext cx="8382000" cy="1054100"/>
          </a:xfrm>
        </p:spPr>
        <p:txBody>
          <a:bodyPr/>
          <a:lstStyle/>
          <a:p>
            <a:r>
              <a:rPr lang="en-US" dirty="0" smtClean="0">
                <a:solidFill>
                  <a:schemeClr val="tx1"/>
                </a:solidFill>
              </a:rPr>
              <a:t>Questions????</a:t>
            </a:r>
            <a:endParaRPr lang="en-US" dirty="0">
              <a:solidFill>
                <a:schemeClr val="tx1"/>
              </a:solidFill>
            </a:endParaRPr>
          </a:p>
        </p:txBody>
      </p:sp>
    </p:spTree>
    <p:extLst>
      <p:ext uri="{BB962C8B-B14F-4D97-AF65-F5344CB8AC3E}">
        <p14:creationId xmlns:p14="http://schemas.microsoft.com/office/powerpoint/2010/main" val="258065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2" cstate="email">
            <a:extLst>
              <a:ext uri="{28A0092B-C50C-407E-A947-70E740481C1C}">
                <a14:useLocalDpi xmlns:a14="http://schemas.microsoft.com/office/drawing/2010/main" val="0"/>
              </a:ext>
            </a:extLst>
          </a:blip>
          <a:srcRect l="4499" r="24146" b="26104"/>
          <a:stretch/>
        </p:blipFill>
        <p:spPr>
          <a:xfrm>
            <a:off x="2327564" y="2170525"/>
            <a:ext cx="3930732" cy="3256498"/>
          </a:xfrm>
        </p:spPr>
      </p:pic>
      <p:sp>
        <p:nvSpPr>
          <p:cNvPr id="3" name="Title 2"/>
          <p:cNvSpPr>
            <a:spLocks noGrp="1"/>
          </p:cNvSpPr>
          <p:nvPr>
            <p:ph type="title"/>
          </p:nvPr>
        </p:nvSpPr>
        <p:spPr/>
        <p:txBody>
          <a:bodyPr/>
          <a:lstStyle/>
          <a:p>
            <a:r>
              <a:rPr lang="en-US" dirty="0" smtClean="0"/>
              <a:t>Thanks for Joining Us!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44</a:t>
            </a:fld>
            <a:endParaRPr lang="en-US" dirty="0" smtClean="0"/>
          </a:p>
        </p:txBody>
      </p:sp>
    </p:spTree>
    <p:extLst>
      <p:ext uri="{BB962C8B-B14F-4D97-AF65-F5344CB8AC3E}">
        <p14:creationId xmlns:p14="http://schemas.microsoft.com/office/powerpoint/2010/main" val="4728018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Contact information</a:t>
            </a:r>
            <a:endParaRPr lang="en-US" dirty="0"/>
          </a:p>
        </p:txBody>
      </p:sp>
      <p:sp>
        <p:nvSpPr>
          <p:cNvPr id="5" name="Footer Placeholder 3"/>
          <p:cNvSpPr>
            <a:spLocks noGrp="1"/>
          </p:cNvSpPr>
          <p:nvPr>
            <p:ph type="ftr" sz="quarter" idx="3"/>
          </p:nvPr>
        </p:nvSpPr>
        <p:spPr/>
        <p:txBody>
          <a:bodyPr/>
          <a:lstStyle/>
          <a:p>
            <a:fld id="{757A2F4E-5D54-B04B-91BD-7E78EE1FE9FD}" type="slidenum">
              <a:rPr lang="en-US" smtClean="0"/>
              <a:pPr/>
              <a:t>45</a:t>
            </a:fld>
            <a:endParaRPr lang="en-US" dirty="0" smtClean="0"/>
          </a:p>
        </p:txBody>
      </p:sp>
      <p:sp>
        <p:nvSpPr>
          <p:cNvPr id="2" name="Content Placeholder 1"/>
          <p:cNvSpPr>
            <a:spLocks noGrp="1"/>
          </p:cNvSpPr>
          <p:nvPr>
            <p:ph idx="4294967295"/>
          </p:nvPr>
        </p:nvSpPr>
        <p:spPr>
          <a:xfrm>
            <a:off x="354859" y="1302741"/>
            <a:ext cx="8407400" cy="4406900"/>
          </a:xfrm>
        </p:spPr>
        <p:txBody>
          <a:bodyPr/>
          <a:lstStyle/>
          <a:p>
            <a:pPr marL="45720" indent="0">
              <a:buNone/>
            </a:pPr>
            <a:r>
              <a:rPr lang="en-US" sz="2000" b="0" dirty="0" smtClean="0"/>
              <a:t>Kristi Gleason (303) 866-4620 </a:t>
            </a:r>
            <a:r>
              <a:rPr lang="en-US" sz="2000" b="0" dirty="0" smtClean="0">
                <a:hlinkClick r:id="rId2"/>
              </a:rPr>
              <a:t>gleason_k@cde.state.co.us</a:t>
            </a:r>
            <a:endParaRPr lang="en-US" sz="2000" b="0" dirty="0" smtClean="0"/>
          </a:p>
          <a:p>
            <a:pPr marL="45720" indent="0">
              <a:buNone/>
            </a:pPr>
            <a:r>
              <a:rPr lang="en-US" sz="2000" b="0" dirty="0" smtClean="0"/>
              <a:t>Lindsey Heitman (303) 866-5759 </a:t>
            </a:r>
            <a:r>
              <a:rPr lang="en-US" sz="2000" b="0" dirty="0" smtClean="0">
                <a:hlinkClick r:id="rId3"/>
              </a:rPr>
              <a:t>heitman_l@cde.state.co.us</a:t>
            </a:r>
            <a:endParaRPr lang="en-US" sz="2000" b="0" dirty="0" smtClean="0"/>
          </a:p>
          <a:p>
            <a:pPr marL="45720" indent="0">
              <a:buNone/>
            </a:pPr>
            <a:r>
              <a:rPr lang="en-US" sz="2000" b="0" dirty="0" smtClean="0"/>
              <a:t>Orla Bolger (303) 866-6896 </a:t>
            </a:r>
            <a:r>
              <a:rPr lang="en-US" sz="2000" b="0" dirty="0" smtClean="0">
                <a:hlinkClick r:id="rId4"/>
              </a:rPr>
              <a:t>bolger_o@cde.state.co.us</a:t>
            </a:r>
            <a:endParaRPr lang="en-US" sz="2000" b="0" dirty="0" smtClean="0"/>
          </a:p>
          <a:p>
            <a:pPr marL="45720" indent="0">
              <a:buNone/>
            </a:pPr>
            <a:endParaRPr lang="en-US" sz="2000" b="0" dirty="0" smtClean="0"/>
          </a:p>
          <a:p>
            <a:pPr marL="45720" indent="0">
              <a:buNone/>
            </a:pPr>
            <a:r>
              <a:rPr lang="en-US" sz="2000" b="0" dirty="0" smtClean="0"/>
              <a:t>EMAILS</a:t>
            </a:r>
            <a:endParaRPr lang="en-US" sz="2000" b="0" dirty="0"/>
          </a:p>
          <a:p>
            <a:pPr marL="45720" indent="0">
              <a:buNone/>
            </a:pPr>
            <a:r>
              <a:rPr lang="en-US" sz="2000" b="0" dirty="0" smtClean="0"/>
              <a:t>Include District # and Administrative Unit #</a:t>
            </a:r>
          </a:p>
          <a:p>
            <a:pPr marL="45720" indent="0">
              <a:buNone/>
            </a:pPr>
            <a:r>
              <a:rPr lang="en-US" sz="2000" b="0" dirty="0" smtClean="0"/>
              <a:t>Phone Number in your email</a:t>
            </a:r>
          </a:p>
          <a:p>
            <a:pPr marL="45720" indent="0">
              <a:buNone/>
            </a:pPr>
            <a:r>
              <a:rPr lang="en-US" sz="2000" b="0" dirty="0" smtClean="0"/>
              <a:t>Subject of the email </a:t>
            </a:r>
          </a:p>
          <a:p>
            <a:pPr marL="45720" indent="0">
              <a:buNone/>
            </a:pPr>
            <a:endParaRPr lang="en-US" sz="2000" b="0" dirty="0"/>
          </a:p>
          <a:p>
            <a:pPr marL="45720" indent="0">
              <a:buNone/>
            </a:pPr>
            <a:r>
              <a:rPr lang="en-US" sz="2000" b="0" dirty="0" smtClean="0"/>
              <a:t>(This information helps us so much upfront – thank you!)</a:t>
            </a:r>
          </a:p>
          <a:p>
            <a:pPr marL="45720" indent="0">
              <a:buNone/>
            </a:pPr>
            <a:endParaRPr lang="en-US" sz="2000" b="0" dirty="0"/>
          </a:p>
          <a:p>
            <a:pPr marL="45720" indent="0">
              <a:buNone/>
            </a:pPr>
            <a:r>
              <a:rPr lang="en-US" sz="2000" b="0" dirty="0" smtClean="0"/>
              <a:t>Communication to the field will be provided on an as needed basis to keep folks up to date on bugs and other matters!</a:t>
            </a:r>
          </a:p>
          <a:p>
            <a:pPr marL="45720" indent="0">
              <a:buNone/>
            </a:pPr>
            <a:endParaRPr lang="en-US" sz="2000" dirty="0"/>
          </a:p>
          <a:p>
            <a:pPr marL="45720" indent="0">
              <a:buNone/>
            </a:pPr>
            <a:endParaRPr lang="en-US" sz="2000" dirty="0"/>
          </a:p>
        </p:txBody>
      </p:sp>
    </p:spTree>
    <p:extLst>
      <p:ext uri="{BB962C8B-B14F-4D97-AF65-F5344CB8AC3E}">
        <p14:creationId xmlns:p14="http://schemas.microsoft.com/office/powerpoint/2010/main" val="1715945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TIMELINE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a:t>
            </a:fld>
            <a:endParaRPr lang="en-US" dirty="0" smtClean="0"/>
          </a:p>
        </p:txBody>
      </p:sp>
      <p:sp>
        <p:nvSpPr>
          <p:cNvPr id="2" name="Content Placeholder 1"/>
          <p:cNvSpPr>
            <a:spLocks noGrp="1"/>
          </p:cNvSpPr>
          <p:nvPr>
            <p:ph idx="4294967295"/>
          </p:nvPr>
        </p:nvSpPr>
        <p:spPr>
          <a:xfrm>
            <a:off x="380999" y="1220499"/>
            <a:ext cx="8407400" cy="4406900"/>
          </a:xfrm>
        </p:spPr>
        <p:txBody>
          <a:bodyPr/>
          <a:lstStyle/>
          <a:p>
            <a:pPr marL="45720" indent="0">
              <a:buNone/>
            </a:pPr>
            <a:r>
              <a:rPr lang="en-US" sz="2000" b="0" dirty="0" smtClean="0"/>
              <a:t>If you haven’t done so already, be sure to download the timeline in it’s entirety and structure your efforts accordingly.  Similar to most collections there are specific deadlines interspersed in the timeline in order to meet Federal Reporting deadlines. </a:t>
            </a:r>
          </a:p>
          <a:p>
            <a:pPr marL="45720" indent="0">
              <a:buNone/>
            </a:pPr>
            <a:endParaRPr lang="en-US" sz="2000" b="0" dirty="0" smtClean="0"/>
          </a:p>
          <a:p>
            <a:pPr marL="45720" indent="0">
              <a:buNone/>
            </a:pPr>
            <a:r>
              <a:rPr lang="en-US" sz="2000" b="0" dirty="0" smtClean="0"/>
              <a:t>While the </a:t>
            </a:r>
            <a:r>
              <a:rPr lang="en-US" sz="2000" dirty="0" smtClean="0">
                <a:solidFill>
                  <a:srgbClr val="0000FF"/>
                </a:solidFill>
              </a:rPr>
              <a:t>Special Education December Count </a:t>
            </a:r>
            <a:r>
              <a:rPr lang="en-US" sz="2000" b="0" dirty="0" smtClean="0"/>
              <a:t>and </a:t>
            </a:r>
            <a:r>
              <a:rPr lang="en-US" sz="2000" dirty="0">
                <a:solidFill>
                  <a:srgbClr val="0000FF"/>
                </a:solidFill>
              </a:rPr>
              <a:t>Human Resources</a:t>
            </a:r>
            <a:r>
              <a:rPr lang="en-US" sz="2000" b="0" dirty="0" smtClean="0"/>
              <a:t> collections are Finalized mid-February.  You need to be </a:t>
            </a:r>
            <a:r>
              <a:rPr lang="en-US" sz="2000" dirty="0">
                <a:solidFill>
                  <a:srgbClr val="0000FF"/>
                </a:solidFill>
              </a:rPr>
              <a:t>error free at the snapshot for both collections by January </a:t>
            </a:r>
            <a:r>
              <a:rPr lang="en-US" sz="2000" dirty="0" smtClean="0">
                <a:solidFill>
                  <a:srgbClr val="0000FF"/>
                </a:solidFill>
              </a:rPr>
              <a:t>13</a:t>
            </a:r>
            <a:r>
              <a:rPr lang="en-US" sz="2000" baseline="30000" dirty="0" smtClean="0">
                <a:solidFill>
                  <a:srgbClr val="0000FF"/>
                </a:solidFill>
              </a:rPr>
              <a:t>th</a:t>
            </a:r>
            <a:r>
              <a:rPr lang="en-US" sz="2000" dirty="0" smtClean="0">
                <a:solidFill>
                  <a:srgbClr val="0000FF"/>
                </a:solidFill>
              </a:rPr>
              <a:t> </a:t>
            </a:r>
            <a:r>
              <a:rPr lang="en-US" sz="2000" b="0" dirty="0" smtClean="0"/>
              <a:t>as laid out in the timeline and relayed in numerous trainings.  The overall timelines only provide Start and End – refer to collection specific timelines for deadlines and pertinent information. </a:t>
            </a:r>
          </a:p>
          <a:p>
            <a:pPr marL="45720" indent="0">
              <a:buNone/>
            </a:pPr>
            <a:endParaRPr lang="en-US" sz="2000" dirty="0"/>
          </a:p>
          <a:p>
            <a:pPr marL="45720" indent="0">
              <a:buNone/>
            </a:pPr>
            <a:r>
              <a:rPr lang="en-US" sz="2000" dirty="0">
                <a:hlinkClick r:id="rId2"/>
              </a:rPr>
              <a:t>http://</a:t>
            </a:r>
            <a:r>
              <a:rPr lang="en-US" sz="2000" dirty="0" smtClean="0">
                <a:hlinkClick r:id="rId2"/>
              </a:rPr>
              <a:t>www.cde.state.co.us/datapipeline/2015-16staffreportingtimeline</a:t>
            </a:r>
            <a:r>
              <a:rPr lang="en-US" sz="2000" dirty="0" smtClean="0"/>
              <a:t> </a:t>
            </a:r>
            <a:endParaRPr lang="en-US" sz="2000" dirty="0"/>
          </a:p>
        </p:txBody>
      </p:sp>
    </p:spTree>
    <p:extLst>
      <p:ext uri="{BB962C8B-B14F-4D97-AF65-F5344CB8AC3E}">
        <p14:creationId xmlns:p14="http://schemas.microsoft.com/office/powerpoint/2010/main" val="979487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Focus for the next several weeks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6</a:t>
            </a:fld>
            <a:endParaRPr lang="en-US" dirty="0" smtClean="0"/>
          </a:p>
        </p:txBody>
      </p:sp>
      <p:sp>
        <p:nvSpPr>
          <p:cNvPr id="2" name="Content Placeholder 1"/>
          <p:cNvSpPr>
            <a:spLocks noGrp="1"/>
          </p:cNvSpPr>
          <p:nvPr>
            <p:ph idx="4294967295"/>
          </p:nvPr>
        </p:nvSpPr>
        <p:spPr>
          <a:xfrm>
            <a:off x="354859" y="1386754"/>
            <a:ext cx="8407400" cy="4406900"/>
          </a:xfrm>
        </p:spPr>
        <p:txBody>
          <a:bodyPr/>
          <a:lstStyle/>
          <a:p>
            <a:r>
              <a:rPr lang="en-US" sz="2200" b="0" dirty="0" smtClean="0"/>
              <a:t>Today is December 15</a:t>
            </a:r>
            <a:r>
              <a:rPr lang="en-US" sz="2200" b="0" baseline="30000" dirty="0" smtClean="0"/>
              <a:t>th</a:t>
            </a:r>
            <a:r>
              <a:rPr lang="en-US" sz="2200" b="0" dirty="0" smtClean="0"/>
              <a:t> – you have roughly a month to be error free at the Interchange and Snapshot and have the records you should have in the Special Education December Count and Human Resources snapshot </a:t>
            </a:r>
            <a:r>
              <a:rPr lang="en-US" sz="2200" b="0" dirty="0" smtClean="0"/>
              <a:t>included reports. </a:t>
            </a:r>
          </a:p>
          <a:p>
            <a:r>
              <a:rPr lang="en-US" sz="2200" b="0" dirty="0" smtClean="0"/>
              <a:t>If </a:t>
            </a:r>
            <a:r>
              <a:rPr lang="en-US" sz="2200" b="0" dirty="0" smtClean="0"/>
              <a:t>you have Age to grade exceptions you’ll need to get those in well before January 13</a:t>
            </a:r>
            <a:r>
              <a:rPr lang="en-US" sz="2200" b="0" baseline="30000" dirty="0" smtClean="0"/>
              <a:t>th</a:t>
            </a:r>
            <a:r>
              <a:rPr lang="en-US" sz="2200" b="0" dirty="0" smtClean="0"/>
              <a:t> to ensure you are error free by that date.  </a:t>
            </a:r>
          </a:p>
          <a:p>
            <a:pPr lvl="1"/>
            <a:r>
              <a:rPr lang="en-US" b="0" dirty="0" smtClean="0"/>
              <a:t>You may find the exception template under Snapshot Special Education December Count Additional Resources. (</a:t>
            </a:r>
            <a:r>
              <a:rPr lang="en-US" b="0" i="1" dirty="0" smtClean="0">
                <a:solidFill>
                  <a:srgbClr val="0000FF"/>
                </a:solidFill>
              </a:rPr>
              <a:t>DC104</a:t>
            </a:r>
            <a:r>
              <a:rPr lang="en-US" b="0" dirty="0" smtClean="0"/>
              <a:t>)</a:t>
            </a:r>
          </a:p>
          <a:p>
            <a:endParaRPr lang="en-US" b="0" dirty="0"/>
          </a:p>
        </p:txBody>
      </p:sp>
    </p:spTree>
    <p:extLst>
      <p:ext uri="{BB962C8B-B14F-4D97-AF65-F5344CB8AC3E}">
        <p14:creationId xmlns:p14="http://schemas.microsoft.com/office/powerpoint/2010/main" val="1264000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7</a:t>
            </a:fld>
            <a:endParaRPr lang="en-US" dirty="0" smtClean="0"/>
          </a:p>
        </p:txBody>
      </p:sp>
      <p:sp>
        <p:nvSpPr>
          <p:cNvPr id="4" name="Content Placeholder 3"/>
          <p:cNvSpPr>
            <a:spLocks noGrp="1"/>
          </p:cNvSpPr>
          <p:nvPr>
            <p:ph idx="4294967295"/>
          </p:nvPr>
        </p:nvSpPr>
        <p:spPr>
          <a:xfrm>
            <a:off x="475343" y="1481757"/>
            <a:ext cx="8407400" cy="4406900"/>
          </a:xfrm>
        </p:spPr>
        <p:txBody>
          <a:bodyPr/>
          <a:lstStyle/>
          <a:p>
            <a:r>
              <a:rPr lang="en-US" dirty="0">
                <a:hlinkClick r:id="rId2"/>
              </a:rPr>
              <a:t>http://</a:t>
            </a:r>
            <a:r>
              <a:rPr lang="en-US" dirty="0" smtClean="0">
                <a:hlinkClick r:id="rId2"/>
              </a:rPr>
              <a:t>www.cde.state.co.us/datapipeline/snap_sped-december</a:t>
            </a:r>
            <a:r>
              <a:rPr lang="en-US" dirty="0" smtClean="0"/>
              <a:t> under Additional Links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85608391"/>
              </p:ext>
            </p:extLst>
          </p:nvPr>
        </p:nvGraphicFramePr>
        <p:xfrm>
          <a:off x="381000" y="2968832"/>
          <a:ext cx="8407399" cy="2386940"/>
        </p:xfrm>
        <a:graphic>
          <a:graphicData uri="http://schemas.openxmlformats.org/drawingml/2006/table">
            <a:tbl>
              <a:tblPr/>
              <a:tblGrid>
                <a:gridCol w="520791"/>
                <a:gridCol w="511147"/>
                <a:gridCol w="600357"/>
                <a:gridCol w="578656"/>
                <a:gridCol w="629289"/>
                <a:gridCol w="675099"/>
                <a:gridCol w="954783"/>
                <a:gridCol w="366483"/>
                <a:gridCol w="513558"/>
                <a:gridCol w="3057236"/>
              </a:tblGrid>
              <a:tr h="871422">
                <a:tc>
                  <a:txBody>
                    <a:bodyPr/>
                    <a:lstStyle/>
                    <a:p>
                      <a:pPr algn="ctr" fontAlgn="b"/>
                      <a:r>
                        <a:rPr lang="en-US" sz="800" b="1" i="0" u="none" strike="noStrike" dirty="0">
                          <a:solidFill>
                            <a:srgbClr val="000000"/>
                          </a:solidFill>
                          <a:effectLst/>
                          <a:latin typeface="Calibri"/>
                        </a:rPr>
                        <a:t>Error Code</a:t>
                      </a:r>
                    </a:p>
                  </a:txBody>
                  <a:tcPr marL="7239" marR="7239" marT="72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Error Type</a:t>
                      </a:r>
                    </a:p>
                  </a:txBody>
                  <a:tcPr marL="7239" marR="7239" marT="72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DistrictCode</a:t>
                      </a:r>
                    </a:p>
                  </a:txBody>
                  <a:tcPr marL="7239" marR="7239" marT="72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1" i="0" u="none" strike="noStrike">
                          <a:solidFill>
                            <a:srgbClr val="000000"/>
                          </a:solidFill>
                          <a:effectLst/>
                          <a:latin typeface="Calibri"/>
                        </a:rPr>
                        <a:t>AdminCode</a:t>
                      </a:r>
                    </a:p>
                  </a:txBody>
                  <a:tcPr marL="7239" marR="7239" marT="72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SchoolCode</a:t>
                      </a:r>
                    </a:p>
                  </a:txBody>
                  <a:tcPr marL="7239" marR="7239" marT="72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1" i="0" u="none" strike="noStrike">
                          <a:solidFill>
                            <a:srgbClr val="000000"/>
                          </a:solidFill>
                          <a:effectLst/>
                          <a:latin typeface="Calibri"/>
                        </a:rPr>
                        <a:t>GradeLevel</a:t>
                      </a:r>
                    </a:p>
                  </a:txBody>
                  <a:tcPr marL="7239" marR="7239" marT="72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Sasid</a:t>
                      </a:r>
                    </a:p>
                  </a:txBody>
                  <a:tcPr marL="7239" marR="7239" marT="72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Edid</a:t>
                      </a:r>
                    </a:p>
                  </a:txBody>
                  <a:tcPr marL="7239" marR="7239" marT="72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1" i="0" u="none" strike="noStrike">
                          <a:solidFill>
                            <a:srgbClr val="000000"/>
                          </a:solidFill>
                          <a:effectLst/>
                          <a:latin typeface="Calibri"/>
                        </a:rPr>
                        <a:t>Disability</a:t>
                      </a:r>
                    </a:p>
                  </a:txBody>
                  <a:tcPr marL="7239" marR="7239" marT="72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a:rPr>
                        <a:t>Comments and Explanation</a:t>
                      </a:r>
                    </a:p>
                  </a:txBody>
                  <a:tcPr marL="7239" marR="7239" marT="72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5518">
                <a:tc>
                  <a:txBody>
                    <a:bodyPr/>
                    <a:lstStyle/>
                    <a:p>
                      <a:pPr algn="ctr" fontAlgn="b"/>
                      <a:r>
                        <a:rPr lang="en-US" sz="800" b="0" i="1" u="none" strike="noStrike">
                          <a:solidFill>
                            <a:srgbClr val="000000"/>
                          </a:solidFill>
                          <a:effectLst/>
                          <a:latin typeface="Calibri"/>
                        </a:rPr>
                        <a:t>DC104</a:t>
                      </a:r>
                    </a:p>
                  </a:txBody>
                  <a:tcPr marL="7239" marR="7239" marT="72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1" u="none" strike="noStrike">
                          <a:solidFill>
                            <a:srgbClr val="000000"/>
                          </a:solidFill>
                          <a:effectLst/>
                          <a:latin typeface="Calibri"/>
                        </a:rPr>
                        <a:t>E</a:t>
                      </a:r>
                    </a:p>
                  </a:txBody>
                  <a:tcPr marL="7239" marR="7239" marT="72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1" u="none" strike="noStrike">
                          <a:solidFill>
                            <a:srgbClr val="000000"/>
                          </a:solidFill>
                          <a:effectLst/>
                          <a:latin typeface="Calibri"/>
                        </a:rPr>
                        <a:t> </a:t>
                      </a:r>
                    </a:p>
                  </a:txBody>
                  <a:tcPr marL="7239" marR="7239" marT="72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1" u="none" strike="noStrike">
                          <a:solidFill>
                            <a:srgbClr val="000000"/>
                          </a:solidFill>
                          <a:effectLst/>
                          <a:latin typeface="Calibri"/>
                        </a:rPr>
                        <a:t>12345</a:t>
                      </a:r>
                    </a:p>
                  </a:txBody>
                  <a:tcPr marL="7239" marR="7239" marT="72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1" u="none" strike="noStrike">
                          <a:solidFill>
                            <a:srgbClr val="000000"/>
                          </a:solidFill>
                          <a:effectLst/>
                          <a:latin typeface="Calibri"/>
                        </a:rPr>
                        <a:t> </a:t>
                      </a:r>
                    </a:p>
                  </a:txBody>
                  <a:tcPr marL="7239" marR="7239" marT="72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1" u="none" strike="noStrike">
                          <a:solidFill>
                            <a:srgbClr val="000000"/>
                          </a:solidFill>
                          <a:effectLst/>
                          <a:latin typeface="Calibri"/>
                        </a:rPr>
                        <a:t>080</a:t>
                      </a:r>
                    </a:p>
                  </a:txBody>
                  <a:tcPr marL="7239" marR="7239" marT="72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1" u="none" strike="noStrike">
                          <a:solidFill>
                            <a:srgbClr val="000000"/>
                          </a:solidFill>
                          <a:effectLst/>
                          <a:latin typeface="Calibri"/>
                        </a:rPr>
                        <a:t>1234567890</a:t>
                      </a:r>
                    </a:p>
                  </a:txBody>
                  <a:tcPr marL="7239" marR="7239" marT="72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1" u="none" strike="noStrike">
                          <a:solidFill>
                            <a:srgbClr val="000000"/>
                          </a:solidFill>
                          <a:effectLst/>
                          <a:latin typeface="Calibri"/>
                        </a:rPr>
                        <a:t> </a:t>
                      </a:r>
                    </a:p>
                  </a:txBody>
                  <a:tcPr marL="7239" marR="7239" marT="72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1" u="none" strike="noStrike" dirty="0">
                          <a:solidFill>
                            <a:srgbClr val="000000"/>
                          </a:solidFill>
                          <a:effectLst/>
                          <a:latin typeface="Calibri"/>
                        </a:rPr>
                        <a:t>10</a:t>
                      </a:r>
                    </a:p>
                  </a:txBody>
                  <a:tcPr marL="7239" marR="7239" marT="72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800" b="0" i="1" u="none" strike="noStrike" dirty="0">
                          <a:solidFill>
                            <a:srgbClr val="000000"/>
                          </a:solidFill>
                          <a:effectLst/>
                          <a:latin typeface="Calibri"/>
                        </a:rPr>
                        <a:t>EXAMPLE:  Student is 18 years old in 11th grade, grade level is reflective of credits earned, or, student was detained in grade 6  twice.[Be sure to include student Age and details of grade placement.]</a:t>
                      </a:r>
                    </a:p>
                  </a:txBody>
                  <a:tcPr marL="7239" marR="7239" marT="72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bl>
          </a:graphicData>
        </a:graphic>
      </p:graphicFrame>
    </p:spTree>
    <p:extLst>
      <p:ext uri="{BB962C8B-B14F-4D97-AF65-F5344CB8AC3E}">
        <p14:creationId xmlns:p14="http://schemas.microsoft.com/office/powerpoint/2010/main" val="2964666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00844" y="2258291"/>
            <a:ext cx="8342312" cy="1646238"/>
          </a:xfrm>
        </p:spPr>
        <p:txBody>
          <a:bodyPr/>
          <a:lstStyle/>
          <a:p>
            <a:r>
              <a:rPr lang="en-US" sz="3600" dirty="0" smtClean="0">
                <a:solidFill>
                  <a:schemeClr val="accent1">
                    <a:lumMod val="75000"/>
                  </a:schemeClr>
                </a:solidFill>
              </a:rPr>
              <a:t>Interchange Interplay</a:t>
            </a:r>
            <a:endParaRPr lang="en-US" sz="3600" dirty="0">
              <a:solidFill>
                <a:schemeClr val="accent1">
                  <a:lumMod val="75000"/>
                </a:schemeClr>
              </a:solidFill>
            </a:endParaRPr>
          </a:p>
        </p:txBody>
      </p:sp>
    </p:spTree>
    <p:extLst>
      <p:ext uri="{BB962C8B-B14F-4D97-AF65-F5344CB8AC3E}">
        <p14:creationId xmlns:p14="http://schemas.microsoft.com/office/powerpoint/2010/main" val="3760809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Interchange Interplay</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9</a:t>
            </a:fld>
            <a:endParaRPr lang="en-US" dirty="0" smtClean="0"/>
          </a:p>
        </p:txBody>
      </p:sp>
      <p:sp>
        <p:nvSpPr>
          <p:cNvPr id="2" name="Content Placeholder 1"/>
          <p:cNvSpPr>
            <a:spLocks noGrp="1"/>
          </p:cNvSpPr>
          <p:nvPr>
            <p:ph idx="4294967295"/>
          </p:nvPr>
        </p:nvSpPr>
        <p:spPr>
          <a:xfrm>
            <a:off x="380999" y="1374879"/>
            <a:ext cx="8407400" cy="4406900"/>
          </a:xfrm>
        </p:spPr>
        <p:txBody>
          <a:bodyPr/>
          <a:lstStyle/>
          <a:p>
            <a:r>
              <a:rPr lang="en-US" dirty="0">
                <a:hlinkClick r:id="rId2"/>
              </a:rPr>
              <a:t>http://</a:t>
            </a:r>
            <a:r>
              <a:rPr lang="en-US" dirty="0" smtClean="0">
                <a:hlinkClick r:id="rId2"/>
              </a:rPr>
              <a:t>www.cde.state.co.us/datapipeline/2015-16decembercountfilelayoutanddefinitions</a:t>
            </a:r>
            <a:endParaRPr lang="en-US" dirty="0" smtClean="0"/>
          </a:p>
          <a:p>
            <a:endParaRPr lang="en-US" dirty="0"/>
          </a:p>
          <a:p>
            <a:r>
              <a:rPr lang="en-US" dirty="0" smtClean="0"/>
              <a:t>Staff Data</a:t>
            </a:r>
            <a:endParaRPr lang="en-US" dirty="0"/>
          </a:p>
          <a:p>
            <a:pPr lvl="1"/>
            <a:r>
              <a:rPr lang="en-US" dirty="0" smtClean="0"/>
              <a:t>Staff Profile</a:t>
            </a:r>
          </a:p>
          <a:p>
            <a:pPr lvl="1"/>
            <a:r>
              <a:rPr lang="en-US" dirty="0" smtClean="0"/>
              <a:t>Staff Assignment Association</a:t>
            </a:r>
            <a:endParaRPr lang="en-US" dirty="0"/>
          </a:p>
          <a:p>
            <a:r>
              <a:rPr lang="en-US" dirty="0" smtClean="0"/>
              <a:t>Student Data</a:t>
            </a:r>
          </a:p>
          <a:p>
            <a:pPr lvl="1"/>
            <a:r>
              <a:rPr lang="en-US" dirty="0" smtClean="0"/>
              <a:t>IEP Child</a:t>
            </a:r>
          </a:p>
          <a:p>
            <a:pPr lvl="1"/>
            <a:r>
              <a:rPr lang="en-US" dirty="0" smtClean="0"/>
              <a:t>IEP Participation</a:t>
            </a:r>
          </a:p>
          <a:p>
            <a:pPr lvl="1"/>
            <a:r>
              <a:rPr lang="en-US" dirty="0" smtClean="0"/>
              <a:t>Student Demographics</a:t>
            </a:r>
          </a:p>
          <a:p>
            <a:pPr lvl="1"/>
            <a:r>
              <a:rPr lang="en-US" dirty="0" smtClean="0"/>
              <a:t>Student School Association</a:t>
            </a:r>
          </a:p>
          <a:p>
            <a:pPr lvl="1"/>
            <a:endParaRPr lang="en-US" dirty="0"/>
          </a:p>
        </p:txBody>
      </p:sp>
    </p:spTree>
    <p:extLst>
      <p:ext uri="{BB962C8B-B14F-4D97-AF65-F5344CB8AC3E}">
        <p14:creationId xmlns:p14="http://schemas.microsoft.com/office/powerpoint/2010/main" val="27504990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18564</TotalTime>
  <Words>3275</Words>
  <Application>Microsoft Office PowerPoint</Application>
  <PresentationFormat>On-screen Show (4:3)</PresentationFormat>
  <Paragraphs>600</Paragraphs>
  <Slides>45</Slides>
  <Notes>9</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CDE THEME</vt:lpstr>
      <vt:lpstr>Special Education December Count “Huddle” December 15th , 2015</vt:lpstr>
      <vt:lpstr>Webinar Etiquette</vt:lpstr>
      <vt:lpstr>Importance of Data Privacy</vt:lpstr>
      <vt:lpstr>Talking Points</vt:lpstr>
      <vt:lpstr>TIMELINE</vt:lpstr>
      <vt:lpstr>Focus for the next several weeks</vt:lpstr>
      <vt:lpstr>Exceptions</vt:lpstr>
      <vt:lpstr>Interchange Interplay</vt:lpstr>
      <vt:lpstr>Interchange Interplay</vt:lpstr>
      <vt:lpstr>Interchanges and Snapshots</vt:lpstr>
      <vt:lpstr>Student</vt:lpstr>
      <vt:lpstr>Who is reported</vt:lpstr>
      <vt:lpstr>Who is NOT reported</vt:lpstr>
      <vt:lpstr>Criteria</vt:lpstr>
      <vt:lpstr>IEP and Student Interchanges</vt:lpstr>
      <vt:lpstr>IEP and Student Interchanges</vt:lpstr>
      <vt:lpstr>IEP Participation and Staff Interchanges</vt:lpstr>
      <vt:lpstr>Educational Environments</vt:lpstr>
      <vt:lpstr>PAI</vt:lpstr>
      <vt:lpstr>Staff</vt:lpstr>
      <vt:lpstr>Who is/isn’t reported?</vt:lpstr>
      <vt:lpstr>Criteria</vt:lpstr>
      <vt:lpstr>Special Education Staff Valid Codes</vt:lpstr>
      <vt:lpstr>Special Education  Personnel Qualifications &amp; Reporting Guidelines</vt:lpstr>
      <vt:lpstr>FTE</vt:lpstr>
      <vt:lpstr>MODE Contract Days Report</vt:lpstr>
      <vt:lpstr>Highly Qualified</vt:lpstr>
      <vt:lpstr>Business Rules</vt:lpstr>
      <vt:lpstr>Hints &amp; Tips</vt:lpstr>
      <vt:lpstr>Caseload Match</vt:lpstr>
      <vt:lpstr>Student and Staff </vt:lpstr>
      <vt:lpstr>Caseload Business Rules Staff</vt:lpstr>
      <vt:lpstr>Caseload Business Rules Student</vt:lpstr>
      <vt:lpstr>Caseload Business Rules Student</vt:lpstr>
      <vt:lpstr>Staff Caseloads</vt:lpstr>
      <vt:lpstr>PowerPoint Presentation</vt:lpstr>
      <vt:lpstr>PowerPoint Presentation</vt:lpstr>
      <vt:lpstr>School Grade Match</vt:lpstr>
      <vt:lpstr>Staff not assigned to specific elementary or secondary setting</vt:lpstr>
      <vt:lpstr>PowerPoint Presentation</vt:lpstr>
      <vt:lpstr>PowerPoint Presentation</vt:lpstr>
      <vt:lpstr>Tips/Hints</vt:lpstr>
      <vt:lpstr>Questions????</vt:lpstr>
      <vt:lpstr>Thanks for Joining Us!</vt:lpstr>
      <vt:lpstr>Contact information</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Gleason, Kristi</cp:lastModifiedBy>
  <cp:revision>1388</cp:revision>
  <cp:lastPrinted>2015-11-30T21:53:21Z</cp:lastPrinted>
  <dcterms:created xsi:type="dcterms:W3CDTF">2012-07-16T02:29:43Z</dcterms:created>
  <dcterms:modified xsi:type="dcterms:W3CDTF">2015-12-14T23:47:19Z</dcterms:modified>
</cp:coreProperties>
</file>