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9"/>
  </p:notesMasterIdLst>
  <p:handoutMasterIdLst>
    <p:handoutMasterId r:id="rId70"/>
  </p:handoutMasterIdLst>
  <p:sldIdLst>
    <p:sldId id="259" r:id="rId2"/>
    <p:sldId id="261" r:id="rId3"/>
    <p:sldId id="262" r:id="rId4"/>
    <p:sldId id="263" r:id="rId5"/>
    <p:sldId id="264" r:id="rId6"/>
    <p:sldId id="266" r:id="rId7"/>
    <p:sldId id="267" r:id="rId8"/>
    <p:sldId id="271" r:id="rId9"/>
    <p:sldId id="272" r:id="rId10"/>
    <p:sldId id="273" r:id="rId11"/>
    <p:sldId id="274" r:id="rId12"/>
    <p:sldId id="275" r:id="rId13"/>
    <p:sldId id="276" r:id="rId14"/>
    <p:sldId id="277" r:id="rId15"/>
    <p:sldId id="278" r:id="rId16"/>
    <p:sldId id="279" r:id="rId17"/>
    <p:sldId id="282" r:id="rId18"/>
    <p:sldId id="283" r:id="rId19"/>
    <p:sldId id="280" r:id="rId20"/>
    <p:sldId id="281"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4" r:id="rId40"/>
    <p:sldId id="316" r:id="rId41"/>
    <p:sldId id="321" r:id="rId42"/>
    <p:sldId id="318" r:id="rId43"/>
    <p:sldId id="306" r:id="rId44"/>
    <p:sldId id="307" r:id="rId45"/>
    <p:sldId id="310" r:id="rId46"/>
    <p:sldId id="311" r:id="rId47"/>
    <p:sldId id="334" r:id="rId48"/>
    <p:sldId id="312" r:id="rId49"/>
    <p:sldId id="313" r:id="rId50"/>
    <p:sldId id="314" r:id="rId51"/>
    <p:sldId id="309" r:id="rId52"/>
    <p:sldId id="315" r:id="rId53"/>
    <p:sldId id="308" r:id="rId54"/>
    <p:sldId id="302" r:id="rId55"/>
    <p:sldId id="319" r:id="rId56"/>
    <p:sldId id="320" r:id="rId57"/>
    <p:sldId id="322" r:id="rId58"/>
    <p:sldId id="323" r:id="rId59"/>
    <p:sldId id="325" r:id="rId60"/>
    <p:sldId id="326" r:id="rId61"/>
    <p:sldId id="327" r:id="rId62"/>
    <p:sldId id="328" r:id="rId63"/>
    <p:sldId id="331" r:id="rId64"/>
    <p:sldId id="332" r:id="rId65"/>
    <p:sldId id="333" r:id="rId66"/>
    <p:sldId id="329" r:id="rId67"/>
    <p:sldId id="33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64" autoAdjust="0"/>
    <p:restoredTop sz="94219" autoAdjust="0"/>
  </p:normalViewPr>
  <p:slideViewPr>
    <p:cSldViewPr snapToGrid="0" snapToObjects="1">
      <p:cViewPr varScale="1">
        <p:scale>
          <a:sx n="96" d="100"/>
          <a:sy n="96" d="100"/>
        </p:scale>
        <p:origin x="7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74D92-624A-4DEA-A011-B4E0F84FBB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A5AE9CA-B776-4372-BA1A-D5314108ADB2}">
      <dgm:prSet phldrT="[Text]"/>
      <dgm:spPr>
        <a:solidFill>
          <a:schemeClr val="accent2">
            <a:lumMod val="75000"/>
          </a:schemeClr>
        </a:solidFill>
      </dgm:spPr>
      <dgm:t>
        <a:bodyPr/>
        <a:lstStyle/>
        <a:p>
          <a:r>
            <a:rPr lang="en-US" cap="all" baseline="0" dirty="0" smtClean="0"/>
            <a:t>General Overview</a:t>
          </a:r>
          <a:endParaRPr lang="en-US" cap="all" baseline="0" dirty="0"/>
        </a:p>
      </dgm:t>
    </dgm:pt>
    <dgm:pt modelId="{7FEE46F8-78CA-4FC6-8C2E-86146E21EDF7}" type="parTrans" cxnId="{D9C80FDB-B4E4-4FC9-BBF8-DE2D2DAEAB70}">
      <dgm:prSet/>
      <dgm:spPr/>
      <dgm:t>
        <a:bodyPr/>
        <a:lstStyle/>
        <a:p>
          <a:endParaRPr lang="en-US"/>
        </a:p>
      </dgm:t>
    </dgm:pt>
    <dgm:pt modelId="{A02C973E-0B0B-41D5-8FEA-1E513640ABB4}" type="sibTrans" cxnId="{D9C80FDB-B4E4-4FC9-BBF8-DE2D2DAEAB70}">
      <dgm:prSet/>
      <dgm:spPr/>
      <dgm:t>
        <a:bodyPr/>
        <a:lstStyle/>
        <a:p>
          <a:endParaRPr lang="en-US"/>
        </a:p>
      </dgm:t>
    </dgm:pt>
    <dgm:pt modelId="{FB341C59-093A-47B4-A345-23400DB76FB5}">
      <dgm:prSet phldrT="[Text]"/>
      <dgm:spPr>
        <a:solidFill>
          <a:srgbClr val="00B050"/>
        </a:solidFill>
      </dgm:spPr>
      <dgm:t>
        <a:bodyPr/>
        <a:lstStyle/>
        <a:p>
          <a:r>
            <a:rPr lang="en-US" cap="all" baseline="0" dirty="0" smtClean="0"/>
            <a:t>Accessing the Data Pipeline</a:t>
          </a:r>
          <a:endParaRPr lang="en-US" cap="all" baseline="0" dirty="0"/>
        </a:p>
      </dgm:t>
    </dgm:pt>
    <dgm:pt modelId="{922FE4DD-61CE-4783-A79F-87FEC9179ED4}" type="parTrans" cxnId="{C029BD09-541C-41D8-8CB0-40B8E74194D4}">
      <dgm:prSet/>
      <dgm:spPr/>
      <dgm:t>
        <a:bodyPr/>
        <a:lstStyle/>
        <a:p>
          <a:endParaRPr lang="en-US"/>
        </a:p>
      </dgm:t>
    </dgm:pt>
    <dgm:pt modelId="{AE1D2C98-BB48-4B44-9E5B-5FAE8F0E49E3}" type="sibTrans" cxnId="{C029BD09-541C-41D8-8CB0-40B8E74194D4}">
      <dgm:prSet/>
      <dgm:spPr/>
      <dgm:t>
        <a:bodyPr/>
        <a:lstStyle/>
        <a:p>
          <a:endParaRPr lang="en-US"/>
        </a:p>
      </dgm:t>
    </dgm:pt>
    <dgm:pt modelId="{986890FD-133E-4BEB-A968-DAFEA0D44236}">
      <dgm:prSet phldrT="[Text]"/>
      <dgm:spPr>
        <a:solidFill>
          <a:srgbClr val="0000FF"/>
        </a:solidFill>
      </dgm:spPr>
      <dgm:t>
        <a:bodyPr/>
        <a:lstStyle/>
        <a:p>
          <a:r>
            <a:rPr lang="en-US" cap="all" baseline="0" dirty="0" smtClean="0"/>
            <a:t>Snapshot Process</a:t>
          </a:r>
          <a:endParaRPr lang="en-US" cap="all" baseline="0" dirty="0"/>
        </a:p>
      </dgm:t>
    </dgm:pt>
    <dgm:pt modelId="{42BC7B25-4CF6-4519-BBA8-9ADA2DC16EA9}" type="parTrans" cxnId="{DDE1439D-D7BE-46D5-9566-B28DDC44CE49}">
      <dgm:prSet/>
      <dgm:spPr/>
      <dgm:t>
        <a:bodyPr/>
        <a:lstStyle/>
        <a:p>
          <a:endParaRPr lang="en-US"/>
        </a:p>
      </dgm:t>
    </dgm:pt>
    <dgm:pt modelId="{0045145A-76DE-473A-B375-1AA00FA0CBA2}" type="sibTrans" cxnId="{DDE1439D-D7BE-46D5-9566-B28DDC44CE49}">
      <dgm:prSet/>
      <dgm:spPr/>
      <dgm:t>
        <a:bodyPr/>
        <a:lstStyle/>
        <a:p>
          <a:endParaRPr lang="en-US"/>
        </a:p>
      </dgm:t>
    </dgm:pt>
    <dgm:pt modelId="{FF570AF7-34F9-4011-8D4E-5EB0B5F60B4A}">
      <dgm:prSet phldrT="[Text]"/>
      <dgm:spPr>
        <a:solidFill>
          <a:srgbClr val="CC3300"/>
        </a:solidFill>
      </dgm:spPr>
      <dgm:t>
        <a:bodyPr/>
        <a:lstStyle/>
        <a:p>
          <a:r>
            <a:rPr lang="en-US" dirty="0" smtClean="0"/>
            <a:t>TIMELINE/RESOURCES/ASSISTANCE</a:t>
          </a:r>
          <a:endParaRPr lang="en-US" dirty="0"/>
        </a:p>
      </dgm:t>
    </dgm:pt>
    <dgm:pt modelId="{94BEC6C7-0167-404C-87C9-18C283376335}" type="parTrans" cxnId="{D74132D1-25A5-4B75-B091-3C3113961615}">
      <dgm:prSet/>
      <dgm:spPr/>
      <dgm:t>
        <a:bodyPr/>
        <a:lstStyle/>
        <a:p>
          <a:endParaRPr lang="en-US"/>
        </a:p>
      </dgm:t>
    </dgm:pt>
    <dgm:pt modelId="{723CC610-1732-4167-B29A-858E8FCCCAD7}" type="sibTrans" cxnId="{D74132D1-25A5-4B75-B091-3C3113961615}">
      <dgm:prSet/>
      <dgm:spPr/>
      <dgm:t>
        <a:bodyPr/>
        <a:lstStyle/>
        <a:p>
          <a:endParaRPr lang="en-US"/>
        </a:p>
      </dgm:t>
    </dgm:pt>
    <dgm:pt modelId="{A0F77CD3-409E-4CE7-8E15-2B3B4296A04F}" type="pres">
      <dgm:prSet presAssocID="{06774D92-624A-4DEA-A011-B4E0F84FBB66}" presName="linearFlow" presStyleCnt="0">
        <dgm:presLayoutVars>
          <dgm:dir/>
          <dgm:resizeHandles val="exact"/>
        </dgm:presLayoutVars>
      </dgm:prSet>
      <dgm:spPr/>
      <dgm:t>
        <a:bodyPr/>
        <a:lstStyle/>
        <a:p>
          <a:endParaRPr lang="en-US"/>
        </a:p>
      </dgm:t>
    </dgm:pt>
    <dgm:pt modelId="{9DE316F8-676C-4C7F-8F1B-EA3D08887DBB}" type="pres">
      <dgm:prSet presAssocID="{DA5AE9CA-B776-4372-BA1A-D5314108ADB2}" presName="composite" presStyleCnt="0"/>
      <dgm:spPr/>
    </dgm:pt>
    <dgm:pt modelId="{AA7C4588-3F1C-4A2E-8F0E-7A3C12CF8AA2}" type="pres">
      <dgm:prSet presAssocID="{DA5AE9CA-B776-4372-BA1A-D5314108ADB2}" presName="imgShp"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984FEBFB-42AD-4654-B9CA-92C15DF1A89D}" type="pres">
      <dgm:prSet presAssocID="{DA5AE9CA-B776-4372-BA1A-D5314108ADB2}" presName="txShp" presStyleLbl="node1" presStyleIdx="0" presStyleCnt="4">
        <dgm:presLayoutVars>
          <dgm:bulletEnabled val="1"/>
        </dgm:presLayoutVars>
      </dgm:prSet>
      <dgm:spPr/>
      <dgm:t>
        <a:bodyPr/>
        <a:lstStyle/>
        <a:p>
          <a:endParaRPr lang="en-US"/>
        </a:p>
      </dgm:t>
    </dgm:pt>
    <dgm:pt modelId="{F29F9269-1384-4E5D-872B-7EA7EA4EA843}" type="pres">
      <dgm:prSet presAssocID="{A02C973E-0B0B-41D5-8FEA-1E513640ABB4}" presName="spacing" presStyleCnt="0"/>
      <dgm:spPr/>
    </dgm:pt>
    <dgm:pt modelId="{7256FB16-6C2E-4F02-A613-6A9943C9B413}" type="pres">
      <dgm:prSet presAssocID="{FB341C59-093A-47B4-A345-23400DB76FB5}" presName="composite" presStyleCnt="0"/>
      <dgm:spPr/>
    </dgm:pt>
    <dgm:pt modelId="{5884D8E4-4076-4DEE-BA1E-5E3AC766120E}" type="pres">
      <dgm:prSet presAssocID="{FB341C59-093A-47B4-A345-23400DB76FB5}" presName="imgShp"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44000" r="-44000"/>
          </a:stretch>
        </a:blipFill>
      </dgm:spPr>
    </dgm:pt>
    <dgm:pt modelId="{A187D19D-9C6A-4553-A5D0-C2878607332B}" type="pres">
      <dgm:prSet presAssocID="{FB341C59-093A-47B4-A345-23400DB76FB5}" presName="txShp" presStyleLbl="node1" presStyleIdx="1" presStyleCnt="4">
        <dgm:presLayoutVars>
          <dgm:bulletEnabled val="1"/>
        </dgm:presLayoutVars>
      </dgm:prSet>
      <dgm:spPr/>
      <dgm:t>
        <a:bodyPr/>
        <a:lstStyle/>
        <a:p>
          <a:endParaRPr lang="en-US"/>
        </a:p>
      </dgm:t>
    </dgm:pt>
    <dgm:pt modelId="{024D9EB8-8AE5-449B-ADD8-B8CDB519E914}" type="pres">
      <dgm:prSet presAssocID="{AE1D2C98-BB48-4B44-9E5B-5FAE8F0E49E3}" presName="spacing" presStyleCnt="0"/>
      <dgm:spPr/>
    </dgm:pt>
    <dgm:pt modelId="{F4A2DA6F-52D5-4A73-975F-90BE5277D2A2}" type="pres">
      <dgm:prSet presAssocID="{986890FD-133E-4BEB-A968-DAFEA0D44236}" presName="composite" presStyleCnt="0"/>
      <dgm:spPr/>
    </dgm:pt>
    <dgm:pt modelId="{215CB070-B9DC-4B43-A358-17F63E6DAE52}" type="pres">
      <dgm:prSet presAssocID="{986890FD-133E-4BEB-A968-DAFEA0D44236}" presName="imgShp"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2000" r="-12000"/>
          </a:stretch>
        </a:blipFill>
      </dgm:spPr>
    </dgm:pt>
    <dgm:pt modelId="{D4E2F88E-9DB4-4EEE-930D-4014BCB55DD1}" type="pres">
      <dgm:prSet presAssocID="{986890FD-133E-4BEB-A968-DAFEA0D44236}" presName="txShp" presStyleLbl="node1" presStyleIdx="2" presStyleCnt="4">
        <dgm:presLayoutVars>
          <dgm:bulletEnabled val="1"/>
        </dgm:presLayoutVars>
      </dgm:prSet>
      <dgm:spPr/>
      <dgm:t>
        <a:bodyPr/>
        <a:lstStyle/>
        <a:p>
          <a:endParaRPr lang="en-US"/>
        </a:p>
      </dgm:t>
    </dgm:pt>
    <dgm:pt modelId="{92D877C6-9DE3-489E-A6CA-5D5A8F6BD685}" type="pres">
      <dgm:prSet presAssocID="{0045145A-76DE-473A-B375-1AA00FA0CBA2}" presName="spacing" presStyleCnt="0"/>
      <dgm:spPr/>
    </dgm:pt>
    <dgm:pt modelId="{BFE24773-68B4-471D-AB63-0D564C2C6219}" type="pres">
      <dgm:prSet presAssocID="{FF570AF7-34F9-4011-8D4E-5EB0B5F60B4A}" presName="composite" presStyleCnt="0"/>
      <dgm:spPr/>
    </dgm:pt>
    <dgm:pt modelId="{40FC0085-B1C1-40A8-94E6-F9612F97726F}" type="pres">
      <dgm:prSet presAssocID="{FF570AF7-34F9-4011-8D4E-5EB0B5F60B4A}" presName="imgShp"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7CFBE67C-B9DF-44EA-A49A-0B3C61E3DA76}" type="pres">
      <dgm:prSet presAssocID="{FF570AF7-34F9-4011-8D4E-5EB0B5F60B4A}" presName="txShp" presStyleLbl="node1" presStyleIdx="3" presStyleCnt="4">
        <dgm:presLayoutVars>
          <dgm:bulletEnabled val="1"/>
        </dgm:presLayoutVars>
      </dgm:prSet>
      <dgm:spPr/>
      <dgm:t>
        <a:bodyPr/>
        <a:lstStyle/>
        <a:p>
          <a:endParaRPr lang="en-US"/>
        </a:p>
      </dgm:t>
    </dgm:pt>
  </dgm:ptLst>
  <dgm:cxnLst>
    <dgm:cxn modelId="{C97566ED-2B9B-48EF-973B-5F6689447E2E}" type="presOf" srcId="{FF570AF7-34F9-4011-8D4E-5EB0B5F60B4A}" destId="{7CFBE67C-B9DF-44EA-A49A-0B3C61E3DA76}" srcOrd="0" destOrd="0" presId="urn:microsoft.com/office/officeart/2005/8/layout/vList3"/>
    <dgm:cxn modelId="{BEEE1595-9862-4C18-A9B7-498A4E56EB7F}" type="presOf" srcId="{FB341C59-093A-47B4-A345-23400DB76FB5}" destId="{A187D19D-9C6A-4553-A5D0-C2878607332B}" srcOrd="0" destOrd="0" presId="urn:microsoft.com/office/officeart/2005/8/layout/vList3"/>
    <dgm:cxn modelId="{DDE1439D-D7BE-46D5-9566-B28DDC44CE49}" srcId="{06774D92-624A-4DEA-A011-B4E0F84FBB66}" destId="{986890FD-133E-4BEB-A968-DAFEA0D44236}" srcOrd="2" destOrd="0" parTransId="{42BC7B25-4CF6-4519-BBA8-9ADA2DC16EA9}" sibTransId="{0045145A-76DE-473A-B375-1AA00FA0CBA2}"/>
    <dgm:cxn modelId="{C029BD09-541C-41D8-8CB0-40B8E74194D4}" srcId="{06774D92-624A-4DEA-A011-B4E0F84FBB66}" destId="{FB341C59-093A-47B4-A345-23400DB76FB5}" srcOrd="1" destOrd="0" parTransId="{922FE4DD-61CE-4783-A79F-87FEC9179ED4}" sibTransId="{AE1D2C98-BB48-4B44-9E5B-5FAE8F0E49E3}"/>
    <dgm:cxn modelId="{7C7431DC-4C07-4F5A-8C40-BE1042474C88}" type="presOf" srcId="{DA5AE9CA-B776-4372-BA1A-D5314108ADB2}" destId="{984FEBFB-42AD-4654-B9CA-92C15DF1A89D}" srcOrd="0" destOrd="0" presId="urn:microsoft.com/office/officeart/2005/8/layout/vList3"/>
    <dgm:cxn modelId="{B213BAC4-6A3A-4DC8-AFE8-1E02A2FB28C3}" type="presOf" srcId="{986890FD-133E-4BEB-A968-DAFEA0D44236}" destId="{D4E2F88E-9DB4-4EEE-930D-4014BCB55DD1}" srcOrd="0" destOrd="0" presId="urn:microsoft.com/office/officeart/2005/8/layout/vList3"/>
    <dgm:cxn modelId="{D74132D1-25A5-4B75-B091-3C3113961615}" srcId="{06774D92-624A-4DEA-A011-B4E0F84FBB66}" destId="{FF570AF7-34F9-4011-8D4E-5EB0B5F60B4A}" srcOrd="3" destOrd="0" parTransId="{94BEC6C7-0167-404C-87C9-18C283376335}" sibTransId="{723CC610-1732-4167-B29A-858E8FCCCAD7}"/>
    <dgm:cxn modelId="{7DA1773D-A633-41EF-915E-0875123B073D}" type="presOf" srcId="{06774D92-624A-4DEA-A011-B4E0F84FBB66}" destId="{A0F77CD3-409E-4CE7-8E15-2B3B4296A04F}" srcOrd="0" destOrd="0" presId="urn:microsoft.com/office/officeart/2005/8/layout/vList3"/>
    <dgm:cxn modelId="{D9C80FDB-B4E4-4FC9-BBF8-DE2D2DAEAB70}" srcId="{06774D92-624A-4DEA-A011-B4E0F84FBB66}" destId="{DA5AE9CA-B776-4372-BA1A-D5314108ADB2}" srcOrd="0" destOrd="0" parTransId="{7FEE46F8-78CA-4FC6-8C2E-86146E21EDF7}" sibTransId="{A02C973E-0B0B-41D5-8FEA-1E513640ABB4}"/>
    <dgm:cxn modelId="{EB345C9A-D3D4-4435-B979-894539C79224}" type="presParOf" srcId="{A0F77CD3-409E-4CE7-8E15-2B3B4296A04F}" destId="{9DE316F8-676C-4C7F-8F1B-EA3D08887DBB}" srcOrd="0" destOrd="0" presId="urn:microsoft.com/office/officeart/2005/8/layout/vList3"/>
    <dgm:cxn modelId="{B5B52E52-5B42-4EA5-9F2C-69FB842B0794}" type="presParOf" srcId="{9DE316F8-676C-4C7F-8F1B-EA3D08887DBB}" destId="{AA7C4588-3F1C-4A2E-8F0E-7A3C12CF8AA2}" srcOrd="0" destOrd="0" presId="urn:microsoft.com/office/officeart/2005/8/layout/vList3"/>
    <dgm:cxn modelId="{E41C199D-A20F-43E6-8DEA-AB7326DA8020}" type="presParOf" srcId="{9DE316F8-676C-4C7F-8F1B-EA3D08887DBB}" destId="{984FEBFB-42AD-4654-B9CA-92C15DF1A89D}" srcOrd="1" destOrd="0" presId="urn:microsoft.com/office/officeart/2005/8/layout/vList3"/>
    <dgm:cxn modelId="{ADBED947-A2DA-478F-B6E6-EA3DDAD1CF36}" type="presParOf" srcId="{A0F77CD3-409E-4CE7-8E15-2B3B4296A04F}" destId="{F29F9269-1384-4E5D-872B-7EA7EA4EA843}" srcOrd="1" destOrd="0" presId="urn:microsoft.com/office/officeart/2005/8/layout/vList3"/>
    <dgm:cxn modelId="{B0B59C7E-2F18-48BF-9D73-575AA2F08292}" type="presParOf" srcId="{A0F77CD3-409E-4CE7-8E15-2B3B4296A04F}" destId="{7256FB16-6C2E-4F02-A613-6A9943C9B413}" srcOrd="2" destOrd="0" presId="urn:microsoft.com/office/officeart/2005/8/layout/vList3"/>
    <dgm:cxn modelId="{34D6A475-E86D-404B-97C0-EDA113B98141}" type="presParOf" srcId="{7256FB16-6C2E-4F02-A613-6A9943C9B413}" destId="{5884D8E4-4076-4DEE-BA1E-5E3AC766120E}" srcOrd="0" destOrd="0" presId="urn:microsoft.com/office/officeart/2005/8/layout/vList3"/>
    <dgm:cxn modelId="{9775E671-41FC-49EF-988D-A601D899988A}" type="presParOf" srcId="{7256FB16-6C2E-4F02-A613-6A9943C9B413}" destId="{A187D19D-9C6A-4553-A5D0-C2878607332B}" srcOrd="1" destOrd="0" presId="urn:microsoft.com/office/officeart/2005/8/layout/vList3"/>
    <dgm:cxn modelId="{F7EDA1F6-E5EA-4E4B-B6F7-DD3F03F1DC19}" type="presParOf" srcId="{A0F77CD3-409E-4CE7-8E15-2B3B4296A04F}" destId="{024D9EB8-8AE5-449B-ADD8-B8CDB519E914}" srcOrd="3" destOrd="0" presId="urn:microsoft.com/office/officeart/2005/8/layout/vList3"/>
    <dgm:cxn modelId="{7E56BC78-D637-43BE-B1A1-CB572A2D5FD7}" type="presParOf" srcId="{A0F77CD3-409E-4CE7-8E15-2B3B4296A04F}" destId="{F4A2DA6F-52D5-4A73-975F-90BE5277D2A2}" srcOrd="4" destOrd="0" presId="urn:microsoft.com/office/officeart/2005/8/layout/vList3"/>
    <dgm:cxn modelId="{219B45FC-26C1-4CC1-9916-608FFBB3F278}" type="presParOf" srcId="{F4A2DA6F-52D5-4A73-975F-90BE5277D2A2}" destId="{215CB070-B9DC-4B43-A358-17F63E6DAE52}" srcOrd="0" destOrd="0" presId="urn:microsoft.com/office/officeart/2005/8/layout/vList3"/>
    <dgm:cxn modelId="{8A410C17-F151-4FD2-A4D0-57F8319E1B21}" type="presParOf" srcId="{F4A2DA6F-52D5-4A73-975F-90BE5277D2A2}" destId="{D4E2F88E-9DB4-4EEE-930D-4014BCB55DD1}" srcOrd="1" destOrd="0" presId="urn:microsoft.com/office/officeart/2005/8/layout/vList3"/>
    <dgm:cxn modelId="{CFD33E93-4D46-4B6B-B443-4D06C7B5AED0}" type="presParOf" srcId="{A0F77CD3-409E-4CE7-8E15-2B3B4296A04F}" destId="{92D877C6-9DE3-489E-A6CA-5D5A8F6BD685}" srcOrd="5" destOrd="0" presId="urn:microsoft.com/office/officeart/2005/8/layout/vList3"/>
    <dgm:cxn modelId="{D802277A-9F93-460E-A243-24B329CB5882}" type="presParOf" srcId="{A0F77CD3-409E-4CE7-8E15-2B3B4296A04F}" destId="{BFE24773-68B4-471D-AB63-0D564C2C6219}" srcOrd="6" destOrd="0" presId="urn:microsoft.com/office/officeart/2005/8/layout/vList3"/>
    <dgm:cxn modelId="{9F9705A6-AF86-4ED7-8677-E6782D85674F}" type="presParOf" srcId="{BFE24773-68B4-471D-AB63-0D564C2C6219}" destId="{40FC0085-B1C1-40A8-94E6-F9612F97726F}" srcOrd="0" destOrd="0" presId="urn:microsoft.com/office/officeart/2005/8/layout/vList3"/>
    <dgm:cxn modelId="{B5E879A4-41B5-4BFD-B0D4-178D73846AC7}" type="presParOf" srcId="{BFE24773-68B4-471D-AB63-0D564C2C6219}" destId="{7CFBE67C-B9DF-44EA-A49A-0B3C61E3DA76}"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87CEA-32C7-463C-BD33-A072EDE8428F}" type="doc">
      <dgm:prSet loTypeId="urn:microsoft.com/office/officeart/2005/8/layout/process5" loCatId="process" qsTypeId="urn:microsoft.com/office/officeart/2005/8/quickstyle/simple2" qsCatId="simple" csTypeId="urn:microsoft.com/office/officeart/2005/8/colors/accent1_2" csCatId="accent1" phldr="1"/>
      <dgm:spPr/>
      <dgm:t>
        <a:bodyPr/>
        <a:lstStyle/>
        <a:p>
          <a:endParaRPr lang="en-US"/>
        </a:p>
      </dgm:t>
    </dgm:pt>
    <dgm:pt modelId="{960A10A2-F401-4223-8272-90B83F1A2511}">
      <dgm:prSet phldrT="[Text]"/>
      <dgm:spPr/>
      <dgm:t>
        <a:bodyPr/>
        <a:lstStyle/>
        <a:p>
          <a:r>
            <a:rPr lang="en-US" b="1" dirty="0" smtClean="0">
              <a:latin typeface="Gill Sans MT" panose="020B0502020104020203" pitchFamily="34" charset="0"/>
            </a:rPr>
            <a:t>Interchange files successfully uploaded &amp;  error free</a:t>
          </a:r>
          <a:endParaRPr lang="en-US" b="1" dirty="0">
            <a:latin typeface="Gill Sans MT" panose="020B0502020104020203" pitchFamily="34" charset="0"/>
          </a:endParaRPr>
        </a:p>
      </dgm:t>
    </dgm:pt>
    <dgm:pt modelId="{10642D05-701E-4385-A382-DA822944EF18}" type="parTrans" cxnId="{0CE4D649-D24E-4C62-9208-942A64ECE0F6}">
      <dgm:prSet/>
      <dgm:spPr/>
      <dgm:t>
        <a:bodyPr/>
        <a:lstStyle/>
        <a:p>
          <a:endParaRPr lang="en-US"/>
        </a:p>
      </dgm:t>
    </dgm:pt>
    <dgm:pt modelId="{19294094-E226-427E-BDF7-A4EA145C9742}" type="sibTrans" cxnId="{0CE4D649-D24E-4C62-9208-942A64ECE0F6}">
      <dgm:prSet/>
      <dgm:spPr/>
      <dgm:t>
        <a:bodyPr/>
        <a:lstStyle/>
        <a:p>
          <a:endParaRPr lang="en-US" dirty="0"/>
        </a:p>
      </dgm:t>
    </dgm:pt>
    <dgm:pt modelId="{B96A4533-0DBD-4DFE-B5B7-CF636D811FF5}">
      <dgm:prSet phldrT="[Text]"/>
      <dgm:spPr/>
      <dgm:t>
        <a:bodyPr/>
        <a:lstStyle/>
        <a:p>
          <a:r>
            <a:rPr lang="en-US" b="1" dirty="0" smtClean="0">
              <a:latin typeface="Gill Sans MT" panose="020B0502020104020203" pitchFamily="34" charset="0"/>
            </a:rPr>
            <a:t>Create Snapshot      (pipeline step)</a:t>
          </a:r>
          <a:endParaRPr lang="en-US" b="1" dirty="0">
            <a:latin typeface="Gill Sans MT" panose="020B0502020104020203" pitchFamily="34" charset="0"/>
          </a:endParaRPr>
        </a:p>
      </dgm:t>
    </dgm:pt>
    <dgm:pt modelId="{2E4C2682-0834-4B9B-B186-9993FDA911F4}" type="parTrans" cxnId="{B23D068C-963B-4A1C-A09D-0408C4024276}">
      <dgm:prSet/>
      <dgm:spPr/>
      <dgm:t>
        <a:bodyPr/>
        <a:lstStyle/>
        <a:p>
          <a:endParaRPr lang="en-US"/>
        </a:p>
      </dgm:t>
    </dgm:pt>
    <dgm:pt modelId="{A9235AD7-BDA6-4489-ADE0-06F80210BA46}" type="sibTrans" cxnId="{B23D068C-963B-4A1C-A09D-0408C4024276}">
      <dgm:prSet/>
      <dgm:spPr/>
      <dgm:t>
        <a:bodyPr/>
        <a:lstStyle/>
        <a:p>
          <a:endParaRPr lang="en-US" dirty="0"/>
        </a:p>
      </dgm:t>
    </dgm:pt>
    <dgm:pt modelId="{6A77862E-DC6E-4972-A4C5-913BEA4DCA70}">
      <dgm:prSet phldrT="[Text]"/>
      <dgm:spPr/>
      <dgm:t>
        <a:bodyPr/>
        <a:lstStyle/>
        <a:p>
          <a:r>
            <a:rPr lang="en-US" b="1" dirty="0" smtClean="0">
              <a:latin typeface="Gill Sans MT" panose="020B0502020104020203" pitchFamily="34" charset="0"/>
            </a:rPr>
            <a:t>Additional Business Rules</a:t>
          </a:r>
          <a:endParaRPr lang="en-US" b="1" dirty="0">
            <a:latin typeface="Gill Sans MT" panose="020B0502020104020203" pitchFamily="34" charset="0"/>
          </a:endParaRPr>
        </a:p>
      </dgm:t>
    </dgm:pt>
    <dgm:pt modelId="{8906A7E4-1285-4A76-A5EA-FE1113CDF5F7}" type="parTrans" cxnId="{7EB02607-44C3-4332-B467-C9D11C4C423B}">
      <dgm:prSet/>
      <dgm:spPr/>
      <dgm:t>
        <a:bodyPr/>
        <a:lstStyle/>
        <a:p>
          <a:endParaRPr lang="en-US"/>
        </a:p>
      </dgm:t>
    </dgm:pt>
    <dgm:pt modelId="{BC9E920F-53D1-4553-BBCE-DAFEBBB5C4AA}" type="sibTrans" cxnId="{7EB02607-44C3-4332-B467-C9D11C4C423B}">
      <dgm:prSet/>
      <dgm:spPr/>
      <dgm:t>
        <a:bodyPr/>
        <a:lstStyle/>
        <a:p>
          <a:endParaRPr lang="en-US" dirty="0"/>
        </a:p>
      </dgm:t>
    </dgm:pt>
    <dgm:pt modelId="{63F42AD2-6D67-4B9F-8277-3BAC6A285AEB}">
      <dgm:prSet phldrT="[Text]"/>
      <dgm:spPr/>
      <dgm:t>
        <a:bodyPr/>
        <a:lstStyle/>
        <a:p>
          <a:r>
            <a:rPr lang="en-US" b="1" dirty="0" smtClean="0">
              <a:latin typeface="Gill Sans MT" panose="020B0502020104020203" pitchFamily="34" charset="0"/>
            </a:rPr>
            <a:t>Errors? Correct Errors in Interchange Files</a:t>
          </a:r>
          <a:endParaRPr lang="en-US" b="1" dirty="0">
            <a:latin typeface="Gill Sans MT" panose="020B0502020104020203" pitchFamily="34" charset="0"/>
          </a:endParaRPr>
        </a:p>
      </dgm:t>
    </dgm:pt>
    <dgm:pt modelId="{F7307AC3-8197-4152-AE63-479304008516}" type="parTrans" cxnId="{07F9F163-B451-404C-8864-15F211703898}">
      <dgm:prSet/>
      <dgm:spPr/>
      <dgm:t>
        <a:bodyPr/>
        <a:lstStyle/>
        <a:p>
          <a:endParaRPr lang="en-US"/>
        </a:p>
      </dgm:t>
    </dgm:pt>
    <dgm:pt modelId="{7F4B3EEE-49F0-4FF3-87BC-EECCADF27DE2}" type="sibTrans" cxnId="{07F9F163-B451-404C-8864-15F211703898}">
      <dgm:prSet/>
      <dgm:spPr/>
      <dgm:t>
        <a:bodyPr/>
        <a:lstStyle/>
        <a:p>
          <a:endParaRPr lang="en-US" dirty="0"/>
        </a:p>
      </dgm:t>
    </dgm:pt>
    <dgm:pt modelId="{B4ACFBD9-E32C-4532-A83D-73149D628375}">
      <dgm:prSet phldrT="[Text]"/>
      <dgm:spPr/>
      <dgm:t>
        <a:bodyPr/>
        <a:lstStyle/>
        <a:p>
          <a:r>
            <a:rPr lang="en-US" b="1" dirty="0" smtClean="0">
              <a:latin typeface="Gill Sans MT" panose="020B0502020104020203" pitchFamily="34" charset="0"/>
            </a:rPr>
            <a:t>Upload corrected interchange files</a:t>
          </a:r>
          <a:endParaRPr lang="en-US" b="1" dirty="0">
            <a:latin typeface="Gill Sans MT" panose="020B0502020104020203" pitchFamily="34" charset="0"/>
          </a:endParaRPr>
        </a:p>
      </dgm:t>
    </dgm:pt>
    <dgm:pt modelId="{B8829DD2-83EF-4C1A-A39E-672529A77A8C}" type="parTrans" cxnId="{C41A991C-0D26-4A3E-ABBE-88B9FEA1925D}">
      <dgm:prSet/>
      <dgm:spPr/>
      <dgm:t>
        <a:bodyPr/>
        <a:lstStyle/>
        <a:p>
          <a:endParaRPr lang="en-US"/>
        </a:p>
      </dgm:t>
    </dgm:pt>
    <dgm:pt modelId="{70EC710C-FB76-429B-A7DE-A576A463A0E4}" type="sibTrans" cxnId="{C41A991C-0D26-4A3E-ABBE-88B9FEA1925D}">
      <dgm:prSet/>
      <dgm:spPr/>
      <dgm:t>
        <a:bodyPr/>
        <a:lstStyle/>
        <a:p>
          <a:endParaRPr lang="en-US"/>
        </a:p>
      </dgm:t>
    </dgm:pt>
    <dgm:pt modelId="{E3811A39-48B2-4457-AEDC-9D0F0FDF38C9}" type="pres">
      <dgm:prSet presAssocID="{0AF87CEA-32C7-463C-BD33-A072EDE8428F}" presName="diagram" presStyleCnt="0">
        <dgm:presLayoutVars>
          <dgm:dir/>
          <dgm:resizeHandles val="exact"/>
        </dgm:presLayoutVars>
      </dgm:prSet>
      <dgm:spPr/>
      <dgm:t>
        <a:bodyPr/>
        <a:lstStyle/>
        <a:p>
          <a:endParaRPr lang="en-US"/>
        </a:p>
      </dgm:t>
    </dgm:pt>
    <dgm:pt modelId="{69189AAE-4646-4E93-8CCF-2B6A20C1BBFB}" type="pres">
      <dgm:prSet presAssocID="{960A10A2-F401-4223-8272-90B83F1A2511}" presName="node" presStyleLbl="node1" presStyleIdx="0" presStyleCnt="5">
        <dgm:presLayoutVars>
          <dgm:bulletEnabled val="1"/>
        </dgm:presLayoutVars>
      </dgm:prSet>
      <dgm:spPr/>
      <dgm:t>
        <a:bodyPr/>
        <a:lstStyle/>
        <a:p>
          <a:endParaRPr lang="en-US"/>
        </a:p>
      </dgm:t>
    </dgm:pt>
    <dgm:pt modelId="{8C770B9C-B761-41A4-B914-4580766332CB}" type="pres">
      <dgm:prSet presAssocID="{19294094-E226-427E-BDF7-A4EA145C9742}" presName="sibTrans" presStyleLbl="sibTrans2D1" presStyleIdx="0" presStyleCnt="4"/>
      <dgm:spPr/>
      <dgm:t>
        <a:bodyPr/>
        <a:lstStyle/>
        <a:p>
          <a:endParaRPr lang="en-US"/>
        </a:p>
      </dgm:t>
    </dgm:pt>
    <dgm:pt modelId="{259327AB-FFE6-4C50-8523-180D0FAAB013}" type="pres">
      <dgm:prSet presAssocID="{19294094-E226-427E-BDF7-A4EA145C9742}" presName="connectorText" presStyleLbl="sibTrans2D1" presStyleIdx="0" presStyleCnt="4"/>
      <dgm:spPr/>
      <dgm:t>
        <a:bodyPr/>
        <a:lstStyle/>
        <a:p>
          <a:endParaRPr lang="en-US"/>
        </a:p>
      </dgm:t>
    </dgm:pt>
    <dgm:pt modelId="{ABCE8414-C8AB-4205-8A77-9DF4E9EFFE4D}" type="pres">
      <dgm:prSet presAssocID="{B96A4533-0DBD-4DFE-B5B7-CF636D811FF5}" presName="node" presStyleLbl="node1" presStyleIdx="1" presStyleCnt="5" custLinFactNeighborY="3286">
        <dgm:presLayoutVars>
          <dgm:bulletEnabled val="1"/>
        </dgm:presLayoutVars>
      </dgm:prSet>
      <dgm:spPr/>
      <dgm:t>
        <a:bodyPr/>
        <a:lstStyle/>
        <a:p>
          <a:endParaRPr lang="en-US"/>
        </a:p>
      </dgm:t>
    </dgm:pt>
    <dgm:pt modelId="{6EA4A86E-F07E-4487-8776-D658975BE1DE}" type="pres">
      <dgm:prSet presAssocID="{A9235AD7-BDA6-4489-ADE0-06F80210BA46}" presName="sibTrans" presStyleLbl="sibTrans2D1" presStyleIdx="1" presStyleCnt="4"/>
      <dgm:spPr/>
      <dgm:t>
        <a:bodyPr/>
        <a:lstStyle/>
        <a:p>
          <a:endParaRPr lang="en-US"/>
        </a:p>
      </dgm:t>
    </dgm:pt>
    <dgm:pt modelId="{158BBC52-29E1-422B-A03E-FDE0CDD8AB79}" type="pres">
      <dgm:prSet presAssocID="{A9235AD7-BDA6-4489-ADE0-06F80210BA46}" presName="connectorText" presStyleLbl="sibTrans2D1" presStyleIdx="1" presStyleCnt="4"/>
      <dgm:spPr/>
      <dgm:t>
        <a:bodyPr/>
        <a:lstStyle/>
        <a:p>
          <a:endParaRPr lang="en-US"/>
        </a:p>
      </dgm:t>
    </dgm:pt>
    <dgm:pt modelId="{D45CA5A7-477D-4B4B-A4D1-12404AB4AAA9}" type="pres">
      <dgm:prSet presAssocID="{6A77862E-DC6E-4972-A4C5-913BEA4DCA70}" presName="node" presStyleLbl="node1" presStyleIdx="2" presStyleCnt="5">
        <dgm:presLayoutVars>
          <dgm:bulletEnabled val="1"/>
        </dgm:presLayoutVars>
      </dgm:prSet>
      <dgm:spPr/>
      <dgm:t>
        <a:bodyPr/>
        <a:lstStyle/>
        <a:p>
          <a:endParaRPr lang="en-US"/>
        </a:p>
      </dgm:t>
    </dgm:pt>
    <dgm:pt modelId="{61333AA3-DA91-40CF-892D-E02E3E692602}" type="pres">
      <dgm:prSet presAssocID="{BC9E920F-53D1-4553-BBCE-DAFEBBB5C4AA}" presName="sibTrans" presStyleLbl="sibTrans2D1" presStyleIdx="2" presStyleCnt="4" custScaleX="140598" custLinFactNeighborX="-42556" custLinFactNeighborY="-15089"/>
      <dgm:spPr/>
      <dgm:t>
        <a:bodyPr/>
        <a:lstStyle/>
        <a:p>
          <a:endParaRPr lang="en-US"/>
        </a:p>
      </dgm:t>
    </dgm:pt>
    <dgm:pt modelId="{144830C7-A992-45D5-8759-59A0955926B8}" type="pres">
      <dgm:prSet presAssocID="{BC9E920F-53D1-4553-BBCE-DAFEBBB5C4AA}" presName="connectorText" presStyleLbl="sibTrans2D1" presStyleIdx="2" presStyleCnt="4"/>
      <dgm:spPr/>
      <dgm:t>
        <a:bodyPr/>
        <a:lstStyle/>
        <a:p>
          <a:endParaRPr lang="en-US"/>
        </a:p>
      </dgm:t>
    </dgm:pt>
    <dgm:pt modelId="{A424AAC5-5C0E-4DE0-9CAC-3AD64F5524B8}" type="pres">
      <dgm:prSet presAssocID="{63F42AD2-6D67-4B9F-8277-3BAC6A285AEB}" presName="node" presStyleLbl="node1" presStyleIdx="3" presStyleCnt="5" custLinFactX="-21477" custLinFactNeighborX="-100000" custLinFactNeighborY="5569">
        <dgm:presLayoutVars>
          <dgm:bulletEnabled val="1"/>
        </dgm:presLayoutVars>
      </dgm:prSet>
      <dgm:spPr/>
      <dgm:t>
        <a:bodyPr/>
        <a:lstStyle/>
        <a:p>
          <a:endParaRPr lang="en-US"/>
        </a:p>
      </dgm:t>
    </dgm:pt>
    <dgm:pt modelId="{48A68E1A-E738-4FA3-B1BA-1F8BFE16206B}" type="pres">
      <dgm:prSet presAssocID="{7F4B3EEE-49F0-4FF3-87BC-EECCADF27DE2}" presName="sibTrans" presStyleLbl="sibTrans2D1" presStyleIdx="3" presStyleCnt="4"/>
      <dgm:spPr/>
      <dgm:t>
        <a:bodyPr/>
        <a:lstStyle/>
        <a:p>
          <a:endParaRPr lang="en-US"/>
        </a:p>
      </dgm:t>
    </dgm:pt>
    <dgm:pt modelId="{815A0A2E-34EE-4D92-A358-934F7ADE10CC}" type="pres">
      <dgm:prSet presAssocID="{7F4B3EEE-49F0-4FF3-87BC-EECCADF27DE2}" presName="connectorText" presStyleLbl="sibTrans2D1" presStyleIdx="3" presStyleCnt="4"/>
      <dgm:spPr/>
      <dgm:t>
        <a:bodyPr/>
        <a:lstStyle/>
        <a:p>
          <a:endParaRPr lang="en-US"/>
        </a:p>
      </dgm:t>
    </dgm:pt>
    <dgm:pt modelId="{D98DDA16-E9DD-4062-B564-7F805FF5DAE3}" type="pres">
      <dgm:prSet presAssocID="{B4ACFBD9-E32C-4532-A83D-73149D628375}" presName="node" presStyleLbl="node1" presStyleIdx="4" presStyleCnt="5" custLinFactX="-9189" custLinFactNeighborX="-100000" custLinFactNeighborY="-1503">
        <dgm:presLayoutVars>
          <dgm:bulletEnabled val="1"/>
        </dgm:presLayoutVars>
      </dgm:prSet>
      <dgm:spPr/>
      <dgm:t>
        <a:bodyPr/>
        <a:lstStyle/>
        <a:p>
          <a:endParaRPr lang="en-US"/>
        </a:p>
      </dgm:t>
    </dgm:pt>
  </dgm:ptLst>
  <dgm:cxnLst>
    <dgm:cxn modelId="{375B68F1-3600-4FC6-B78A-012A67CF087F}" type="presOf" srcId="{A9235AD7-BDA6-4489-ADE0-06F80210BA46}" destId="{158BBC52-29E1-422B-A03E-FDE0CDD8AB79}" srcOrd="1" destOrd="0" presId="urn:microsoft.com/office/officeart/2005/8/layout/process5"/>
    <dgm:cxn modelId="{C893B0A0-D5D4-46A9-8FF1-968B398F1ABE}" type="presOf" srcId="{19294094-E226-427E-BDF7-A4EA145C9742}" destId="{259327AB-FFE6-4C50-8523-180D0FAAB013}" srcOrd="1" destOrd="0" presId="urn:microsoft.com/office/officeart/2005/8/layout/process5"/>
    <dgm:cxn modelId="{FD0C16AC-1E46-4065-A0E9-19D70755EB9F}" type="presOf" srcId="{7F4B3EEE-49F0-4FF3-87BC-EECCADF27DE2}" destId="{815A0A2E-34EE-4D92-A358-934F7ADE10CC}" srcOrd="1" destOrd="0" presId="urn:microsoft.com/office/officeart/2005/8/layout/process5"/>
    <dgm:cxn modelId="{7CB59D1A-4821-43AD-960A-6CD5F1F93CD5}" type="presOf" srcId="{6A77862E-DC6E-4972-A4C5-913BEA4DCA70}" destId="{D45CA5A7-477D-4B4B-A4D1-12404AB4AAA9}" srcOrd="0" destOrd="0" presId="urn:microsoft.com/office/officeart/2005/8/layout/process5"/>
    <dgm:cxn modelId="{6BEF4E95-82C4-47B1-81B0-9FDC49E066FD}" type="presOf" srcId="{7F4B3EEE-49F0-4FF3-87BC-EECCADF27DE2}" destId="{48A68E1A-E738-4FA3-B1BA-1F8BFE16206B}" srcOrd="0" destOrd="0" presId="urn:microsoft.com/office/officeart/2005/8/layout/process5"/>
    <dgm:cxn modelId="{A509815B-70F9-40E4-9963-D8A99C64FFAE}" type="presOf" srcId="{A9235AD7-BDA6-4489-ADE0-06F80210BA46}" destId="{6EA4A86E-F07E-4487-8776-D658975BE1DE}" srcOrd="0" destOrd="0" presId="urn:microsoft.com/office/officeart/2005/8/layout/process5"/>
    <dgm:cxn modelId="{7EB02607-44C3-4332-B467-C9D11C4C423B}" srcId="{0AF87CEA-32C7-463C-BD33-A072EDE8428F}" destId="{6A77862E-DC6E-4972-A4C5-913BEA4DCA70}" srcOrd="2" destOrd="0" parTransId="{8906A7E4-1285-4A76-A5EA-FE1113CDF5F7}" sibTransId="{BC9E920F-53D1-4553-BBCE-DAFEBBB5C4AA}"/>
    <dgm:cxn modelId="{513C9199-53D4-4785-80A9-6EE080C47868}" type="presOf" srcId="{19294094-E226-427E-BDF7-A4EA145C9742}" destId="{8C770B9C-B761-41A4-B914-4580766332CB}" srcOrd="0" destOrd="0" presId="urn:microsoft.com/office/officeart/2005/8/layout/process5"/>
    <dgm:cxn modelId="{23EA904F-FC95-4DD3-94F4-CCDD8CB4D8E9}" type="presOf" srcId="{960A10A2-F401-4223-8272-90B83F1A2511}" destId="{69189AAE-4646-4E93-8CCF-2B6A20C1BBFB}" srcOrd="0" destOrd="0" presId="urn:microsoft.com/office/officeart/2005/8/layout/process5"/>
    <dgm:cxn modelId="{C41A991C-0D26-4A3E-ABBE-88B9FEA1925D}" srcId="{0AF87CEA-32C7-463C-BD33-A072EDE8428F}" destId="{B4ACFBD9-E32C-4532-A83D-73149D628375}" srcOrd="4" destOrd="0" parTransId="{B8829DD2-83EF-4C1A-A39E-672529A77A8C}" sibTransId="{70EC710C-FB76-429B-A7DE-A576A463A0E4}"/>
    <dgm:cxn modelId="{B23D068C-963B-4A1C-A09D-0408C4024276}" srcId="{0AF87CEA-32C7-463C-BD33-A072EDE8428F}" destId="{B96A4533-0DBD-4DFE-B5B7-CF636D811FF5}" srcOrd="1" destOrd="0" parTransId="{2E4C2682-0834-4B9B-B186-9993FDA911F4}" sibTransId="{A9235AD7-BDA6-4489-ADE0-06F80210BA46}"/>
    <dgm:cxn modelId="{3AB29116-C106-45DD-BA26-641FB89867FC}" type="presOf" srcId="{63F42AD2-6D67-4B9F-8277-3BAC6A285AEB}" destId="{A424AAC5-5C0E-4DE0-9CAC-3AD64F5524B8}" srcOrd="0" destOrd="0" presId="urn:microsoft.com/office/officeart/2005/8/layout/process5"/>
    <dgm:cxn modelId="{A30A67FB-A387-4DA8-8608-B526FF0C59D0}" type="presOf" srcId="{BC9E920F-53D1-4553-BBCE-DAFEBBB5C4AA}" destId="{144830C7-A992-45D5-8759-59A0955926B8}" srcOrd="1" destOrd="0" presId="urn:microsoft.com/office/officeart/2005/8/layout/process5"/>
    <dgm:cxn modelId="{0C925CC7-DDB3-4F95-9333-B38B1EAEABAE}" type="presOf" srcId="{B96A4533-0DBD-4DFE-B5B7-CF636D811FF5}" destId="{ABCE8414-C8AB-4205-8A77-9DF4E9EFFE4D}" srcOrd="0" destOrd="0" presId="urn:microsoft.com/office/officeart/2005/8/layout/process5"/>
    <dgm:cxn modelId="{0CE4D649-D24E-4C62-9208-942A64ECE0F6}" srcId="{0AF87CEA-32C7-463C-BD33-A072EDE8428F}" destId="{960A10A2-F401-4223-8272-90B83F1A2511}" srcOrd="0" destOrd="0" parTransId="{10642D05-701E-4385-A382-DA822944EF18}" sibTransId="{19294094-E226-427E-BDF7-A4EA145C9742}"/>
    <dgm:cxn modelId="{8DC5A63B-3CDC-49E3-A157-5108ECCBB0AF}" type="presOf" srcId="{0AF87CEA-32C7-463C-BD33-A072EDE8428F}" destId="{E3811A39-48B2-4457-AEDC-9D0F0FDF38C9}" srcOrd="0" destOrd="0" presId="urn:microsoft.com/office/officeart/2005/8/layout/process5"/>
    <dgm:cxn modelId="{B4037AF9-E5B9-4B6B-B968-07B8E3AD4366}" type="presOf" srcId="{B4ACFBD9-E32C-4532-A83D-73149D628375}" destId="{D98DDA16-E9DD-4062-B564-7F805FF5DAE3}" srcOrd="0" destOrd="0" presId="urn:microsoft.com/office/officeart/2005/8/layout/process5"/>
    <dgm:cxn modelId="{0808CBB1-28F9-4439-A26D-A77060B20DD3}" type="presOf" srcId="{BC9E920F-53D1-4553-BBCE-DAFEBBB5C4AA}" destId="{61333AA3-DA91-40CF-892D-E02E3E692602}" srcOrd="0" destOrd="0" presId="urn:microsoft.com/office/officeart/2005/8/layout/process5"/>
    <dgm:cxn modelId="{07F9F163-B451-404C-8864-15F211703898}" srcId="{0AF87CEA-32C7-463C-BD33-A072EDE8428F}" destId="{63F42AD2-6D67-4B9F-8277-3BAC6A285AEB}" srcOrd="3" destOrd="0" parTransId="{F7307AC3-8197-4152-AE63-479304008516}" sibTransId="{7F4B3EEE-49F0-4FF3-87BC-EECCADF27DE2}"/>
    <dgm:cxn modelId="{5DF83046-6491-4C2B-AF9F-416EA311E854}" type="presParOf" srcId="{E3811A39-48B2-4457-AEDC-9D0F0FDF38C9}" destId="{69189AAE-4646-4E93-8CCF-2B6A20C1BBFB}" srcOrd="0" destOrd="0" presId="urn:microsoft.com/office/officeart/2005/8/layout/process5"/>
    <dgm:cxn modelId="{3910F540-94CA-4398-BE15-2FBF2D7D0E60}" type="presParOf" srcId="{E3811A39-48B2-4457-AEDC-9D0F0FDF38C9}" destId="{8C770B9C-B761-41A4-B914-4580766332CB}" srcOrd="1" destOrd="0" presId="urn:microsoft.com/office/officeart/2005/8/layout/process5"/>
    <dgm:cxn modelId="{4AF33DD8-3E1F-45FF-9A33-ED12046C5F0C}" type="presParOf" srcId="{8C770B9C-B761-41A4-B914-4580766332CB}" destId="{259327AB-FFE6-4C50-8523-180D0FAAB013}" srcOrd="0" destOrd="0" presId="urn:microsoft.com/office/officeart/2005/8/layout/process5"/>
    <dgm:cxn modelId="{1467924E-00BA-4A60-AC07-31FB3761E2C3}" type="presParOf" srcId="{E3811A39-48B2-4457-AEDC-9D0F0FDF38C9}" destId="{ABCE8414-C8AB-4205-8A77-9DF4E9EFFE4D}" srcOrd="2" destOrd="0" presId="urn:microsoft.com/office/officeart/2005/8/layout/process5"/>
    <dgm:cxn modelId="{DF95A10E-9C6E-4462-A084-1862F9CE9202}" type="presParOf" srcId="{E3811A39-48B2-4457-AEDC-9D0F0FDF38C9}" destId="{6EA4A86E-F07E-4487-8776-D658975BE1DE}" srcOrd="3" destOrd="0" presId="urn:microsoft.com/office/officeart/2005/8/layout/process5"/>
    <dgm:cxn modelId="{0298C833-A0FA-47B7-98B8-3905BCEB1616}" type="presParOf" srcId="{6EA4A86E-F07E-4487-8776-D658975BE1DE}" destId="{158BBC52-29E1-422B-A03E-FDE0CDD8AB79}" srcOrd="0" destOrd="0" presId="urn:microsoft.com/office/officeart/2005/8/layout/process5"/>
    <dgm:cxn modelId="{4D31EA2A-4057-4B46-8330-4D927AD32687}" type="presParOf" srcId="{E3811A39-48B2-4457-AEDC-9D0F0FDF38C9}" destId="{D45CA5A7-477D-4B4B-A4D1-12404AB4AAA9}" srcOrd="4" destOrd="0" presId="urn:microsoft.com/office/officeart/2005/8/layout/process5"/>
    <dgm:cxn modelId="{CFBF5758-9817-4775-8A1E-F66AD9F15742}" type="presParOf" srcId="{E3811A39-48B2-4457-AEDC-9D0F0FDF38C9}" destId="{61333AA3-DA91-40CF-892D-E02E3E692602}" srcOrd="5" destOrd="0" presId="urn:microsoft.com/office/officeart/2005/8/layout/process5"/>
    <dgm:cxn modelId="{6E83834E-F789-43CD-A706-756400CFFEDA}" type="presParOf" srcId="{61333AA3-DA91-40CF-892D-E02E3E692602}" destId="{144830C7-A992-45D5-8759-59A0955926B8}" srcOrd="0" destOrd="0" presId="urn:microsoft.com/office/officeart/2005/8/layout/process5"/>
    <dgm:cxn modelId="{3F6786F4-381E-43B0-8484-F36C041BFA8E}" type="presParOf" srcId="{E3811A39-48B2-4457-AEDC-9D0F0FDF38C9}" destId="{A424AAC5-5C0E-4DE0-9CAC-3AD64F5524B8}" srcOrd="6" destOrd="0" presId="urn:microsoft.com/office/officeart/2005/8/layout/process5"/>
    <dgm:cxn modelId="{A7F6FC77-542C-4DC9-A30E-9AB5793162F7}" type="presParOf" srcId="{E3811A39-48B2-4457-AEDC-9D0F0FDF38C9}" destId="{48A68E1A-E738-4FA3-B1BA-1F8BFE16206B}" srcOrd="7" destOrd="0" presId="urn:microsoft.com/office/officeart/2005/8/layout/process5"/>
    <dgm:cxn modelId="{BC9071BE-B3EC-46E9-BDCE-982DFECE29AC}" type="presParOf" srcId="{48A68E1A-E738-4FA3-B1BA-1F8BFE16206B}" destId="{815A0A2E-34EE-4D92-A358-934F7ADE10CC}" srcOrd="0" destOrd="0" presId="urn:microsoft.com/office/officeart/2005/8/layout/process5"/>
    <dgm:cxn modelId="{DD8121CB-4890-4A8F-AB17-A2BDFCDED2E8}" type="presParOf" srcId="{E3811A39-48B2-4457-AEDC-9D0F0FDF38C9}" destId="{D98DDA16-E9DD-4062-B564-7F805FF5DAE3}"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B1F725-6658-46A6-AB43-A024D517FF8F}" type="doc">
      <dgm:prSet loTypeId="urn:microsoft.com/office/officeart/2005/8/layout/arrow2" loCatId="process" qsTypeId="urn:microsoft.com/office/officeart/2005/8/quickstyle/simple1" qsCatId="simple" csTypeId="urn:microsoft.com/office/officeart/2005/8/colors/accent1_2" csCatId="accent1" phldr="1"/>
      <dgm:spPr/>
    </dgm:pt>
    <dgm:pt modelId="{EB5E2E4D-08FB-4D41-ABC1-DE652F47F2E5}">
      <dgm:prSet phldrT="[Text]" custT="1"/>
      <dgm:spPr/>
      <dgm:t>
        <a:bodyPr/>
        <a:lstStyle/>
        <a:p>
          <a:pPr>
            <a:lnSpc>
              <a:spcPct val="90000"/>
            </a:lnSpc>
            <a:spcAft>
              <a:spcPct val="35000"/>
            </a:spcAft>
          </a:pPr>
          <a:r>
            <a:rPr lang="en-US" sz="1800" cap="all" baseline="0" dirty="0" smtClean="0">
              <a:solidFill>
                <a:srgbClr val="0000FF"/>
              </a:solidFill>
              <a:latin typeface="Gill Sans MT" panose="020B0502020104020203" pitchFamily="34" charset="0"/>
            </a:rPr>
            <a:t>   </a:t>
          </a:r>
          <a:r>
            <a:rPr lang="en-US" sz="2000" cap="all" baseline="0" dirty="0" smtClean="0">
              <a:solidFill>
                <a:srgbClr val="0000FF"/>
              </a:solidFill>
              <a:latin typeface="Gill Sans MT" panose="020B0502020104020203" pitchFamily="34" charset="0"/>
            </a:rPr>
            <a:t>IEP</a:t>
          </a:r>
          <a:r>
            <a:rPr lang="en-US" sz="1800" cap="all" baseline="0" dirty="0" smtClean="0">
              <a:solidFill>
                <a:srgbClr val="0000FF"/>
              </a:solidFill>
              <a:latin typeface="Gill Sans MT" panose="020B0502020104020203" pitchFamily="34" charset="0"/>
            </a:rPr>
            <a:t> </a:t>
          </a:r>
        </a:p>
        <a:p>
          <a:pPr marL="174625" indent="-174625">
            <a:lnSpc>
              <a:spcPct val="90000"/>
            </a:lnSpc>
            <a:spcAft>
              <a:spcPct val="35000"/>
            </a:spcAft>
          </a:pPr>
          <a:r>
            <a:rPr lang="en-US" sz="2800" dirty="0" smtClean="0">
              <a:latin typeface="Gill Sans MT" panose="020B0502020104020203" pitchFamily="34" charset="0"/>
            </a:rPr>
            <a:t>   </a:t>
          </a:r>
          <a:endParaRPr lang="en-US" sz="2800" dirty="0">
            <a:latin typeface="Gill Sans MT" panose="020B0502020104020203" pitchFamily="34" charset="0"/>
          </a:endParaRPr>
        </a:p>
      </dgm:t>
    </dgm:pt>
    <dgm:pt modelId="{6AB6A00C-B0D2-4C41-85B7-DB52FF240C75}" type="parTrans" cxnId="{84B39A00-4C92-4BA9-8CF5-226970F49D71}">
      <dgm:prSet/>
      <dgm:spPr/>
      <dgm:t>
        <a:bodyPr/>
        <a:lstStyle/>
        <a:p>
          <a:endParaRPr lang="en-US"/>
        </a:p>
      </dgm:t>
    </dgm:pt>
    <dgm:pt modelId="{D2BD2B52-E079-4878-8F16-320298F42625}" type="sibTrans" cxnId="{84B39A00-4C92-4BA9-8CF5-226970F49D71}">
      <dgm:prSet/>
      <dgm:spPr/>
      <dgm:t>
        <a:bodyPr/>
        <a:lstStyle/>
        <a:p>
          <a:endParaRPr lang="en-US"/>
        </a:p>
      </dgm:t>
    </dgm:pt>
    <dgm:pt modelId="{C8A71940-520D-4114-8712-0F04A3C207DA}">
      <dgm:prSet phldrT="[Text]" custT="1"/>
      <dgm:spPr/>
      <dgm:t>
        <a:bodyPr/>
        <a:lstStyle/>
        <a:p>
          <a:pPr>
            <a:lnSpc>
              <a:spcPct val="90000"/>
            </a:lnSpc>
            <a:spcAft>
              <a:spcPct val="35000"/>
            </a:spcAft>
          </a:pPr>
          <a:r>
            <a:rPr lang="en-US" sz="1300" cap="all" baseline="0" dirty="0" smtClean="0">
              <a:solidFill>
                <a:srgbClr val="0000FF"/>
              </a:solidFill>
            </a:rPr>
            <a:t> </a:t>
          </a:r>
          <a:r>
            <a:rPr lang="en-US" sz="1800" cap="all" baseline="0" dirty="0" smtClean="0">
              <a:solidFill>
                <a:srgbClr val="0000FF"/>
              </a:solidFill>
              <a:latin typeface="Gill Sans MT" panose="020B0502020104020203" pitchFamily="34" charset="0"/>
            </a:rPr>
            <a:t>Staff</a:t>
          </a:r>
        </a:p>
        <a:p>
          <a:pPr>
            <a:lnSpc>
              <a:spcPct val="100000"/>
            </a:lnSpc>
            <a:spcAft>
              <a:spcPts val="0"/>
            </a:spcAft>
          </a:pPr>
          <a:r>
            <a:rPr lang="en-US" dirty="0" smtClean="0">
              <a:latin typeface="Gill Sans MT" panose="020B0502020104020203" pitchFamily="34" charset="0"/>
            </a:rPr>
            <a:t>  </a:t>
          </a:r>
          <a:endParaRPr lang="en-US" dirty="0">
            <a:latin typeface="Gill Sans MT" panose="020B0502020104020203" pitchFamily="34" charset="0"/>
          </a:endParaRPr>
        </a:p>
      </dgm:t>
    </dgm:pt>
    <dgm:pt modelId="{8BBDFB27-B79E-460A-8A79-112CB62ACC3E}" type="parTrans" cxnId="{88BFD21B-5A73-4C64-AA84-55C313CBB7F3}">
      <dgm:prSet/>
      <dgm:spPr/>
      <dgm:t>
        <a:bodyPr/>
        <a:lstStyle/>
        <a:p>
          <a:endParaRPr lang="en-US"/>
        </a:p>
      </dgm:t>
    </dgm:pt>
    <dgm:pt modelId="{4BE6860C-9F72-4ADF-AC2B-16860DD382FF}" type="sibTrans" cxnId="{88BFD21B-5A73-4C64-AA84-55C313CBB7F3}">
      <dgm:prSet/>
      <dgm:spPr/>
      <dgm:t>
        <a:bodyPr/>
        <a:lstStyle/>
        <a:p>
          <a:endParaRPr lang="en-US"/>
        </a:p>
      </dgm:t>
    </dgm:pt>
    <dgm:pt modelId="{9DCC7A48-F8C9-48AA-A8DC-D9FE78D43B81}">
      <dgm:prSet phldrT="[Text]" custT="1"/>
      <dgm:spPr/>
      <dgm:t>
        <a:bodyPr/>
        <a:lstStyle/>
        <a:p>
          <a:r>
            <a:rPr lang="en-US" sz="1300" cap="all" baseline="0" dirty="0" smtClean="0">
              <a:solidFill>
                <a:srgbClr val="0000FF"/>
              </a:solidFill>
            </a:rPr>
            <a:t>                 </a:t>
          </a:r>
          <a:r>
            <a:rPr lang="en-US" sz="1800" cap="all" baseline="0" dirty="0" smtClean="0">
              <a:solidFill>
                <a:srgbClr val="0000FF"/>
              </a:solidFill>
              <a:latin typeface="Gill Sans MT" panose="020B0502020104020203" pitchFamily="34" charset="0"/>
            </a:rPr>
            <a:t>Student</a:t>
          </a:r>
        </a:p>
        <a:p>
          <a:r>
            <a:rPr lang="en-US" sz="1800" dirty="0" smtClean="0">
              <a:latin typeface="Gill Sans MT" panose="020B0502020104020203" pitchFamily="34" charset="0"/>
            </a:rPr>
            <a:t>                            </a:t>
          </a:r>
          <a:endParaRPr lang="en-US" sz="1300" dirty="0">
            <a:latin typeface="Gill Sans MT" panose="020B0502020104020203" pitchFamily="34" charset="0"/>
          </a:endParaRPr>
        </a:p>
      </dgm:t>
    </dgm:pt>
    <dgm:pt modelId="{9F474CA3-2E4D-4711-B39C-3011F9F5ABDA}" type="parTrans" cxnId="{43BAFB0D-D83F-4530-BF7B-CEF5AEAFD097}">
      <dgm:prSet/>
      <dgm:spPr/>
      <dgm:t>
        <a:bodyPr/>
        <a:lstStyle/>
        <a:p>
          <a:endParaRPr lang="en-US"/>
        </a:p>
      </dgm:t>
    </dgm:pt>
    <dgm:pt modelId="{8264F0D8-585E-495A-AFC5-C96B3573F4DE}" type="sibTrans" cxnId="{43BAFB0D-D83F-4530-BF7B-CEF5AEAFD097}">
      <dgm:prSet/>
      <dgm:spPr/>
      <dgm:t>
        <a:bodyPr/>
        <a:lstStyle/>
        <a:p>
          <a:endParaRPr lang="en-US"/>
        </a:p>
      </dgm:t>
    </dgm:pt>
    <dgm:pt modelId="{D70B8D5C-4934-4D4E-A3C0-BA649AF7FA26}" type="pres">
      <dgm:prSet presAssocID="{55B1F725-6658-46A6-AB43-A024D517FF8F}" presName="arrowDiagram" presStyleCnt="0">
        <dgm:presLayoutVars>
          <dgm:chMax val="5"/>
          <dgm:dir/>
          <dgm:resizeHandles val="exact"/>
        </dgm:presLayoutVars>
      </dgm:prSet>
      <dgm:spPr/>
    </dgm:pt>
    <dgm:pt modelId="{5FBEF960-2386-4A6C-8B56-8B135CFBF350}" type="pres">
      <dgm:prSet presAssocID="{55B1F725-6658-46A6-AB43-A024D517FF8F}" presName="arrow" presStyleLbl="bgShp" presStyleIdx="0" presStyleCnt="1" custLinFactNeighborX="-144" custLinFactNeighborY="-2834"/>
      <dgm:spPr/>
    </dgm:pt>
    <dgm:pt modelId="{1DAEC4EC-3053-40F4-AC82-97F8A28489CC}" type="pres">
      <dgm:prSet presAssocID="{55B1F725-6658-46A6-AB43-A024D517FF8F}" presName="arrowDiagram3" presStyleCnt="0"/>
      <dgm:spPr/>
    </dgm:pt>
    <dgm:pt modelId="{A742568C-B1EF-4CBE-9F60-CDD8AC962111}" type="pres">
      <dgm:prSet presAssocID="{EB5E2E4D-08FB-4D41-ABC1-DE652F47F2E5}" presName="bullet3a" presStyleLbl="node1" presStyleIdx="0" presStyleCnt="3" custScaleX="252113" custScaleY="252113"/>
      <dgm:spPr>
        <a:solidFill>
          <a:srgbClr val="FFC000"/>
        </a:solidFill>
      </dgm:spPr>
    </dgm:pt>
    <dgm:pt modelId="{3422DC83-274B-4849-9996-8E0C0764BD55}" type="pres">
      <dgm:prSet presAssocID="{EB5E2E4D-08FB-4D41-ABC1-DE652F47F2E5}" presName="textBox3a" presStyleLbl="revTx" presStyleIdx="0" presStyleCnt="3" custAng="19948812" custScaleX="184205" custLinFactNeighborX="52097" custLinFactNeighborY="-78405">
        <dgm:presLayoutVars>
          <dgm:bulletEnabled val="1"/>
        </dgm:presLayoutVars>
      </dgm:prSet>
      <dgm:spPr/>
      <dgm:t>
        <a:bodyPr/>
        <a:lstStyle/>
        <a:p>
          <a:endParaRPr lang="en-US"/>
        </a:p>
      </dgm:t>
    </dgm:pt>
    <dgm:pt modelId="{93F2A8C7-908C-405D-9965-0F786F62E16B}" type="pres">
      <dgm:prSet presAssocID="{C8A71940-520D-4114-8712-0F04A3C207DA}" presName="bullet3b" presStyleLbl="node1" presStyleIdx="1" presStyleCnt="3" custScaleX="139466" custScaleY="139466"/>
      <dgm:spPr>
        <a:solidFill>
          <a:schemeClr val="accent3"/>
        </a:solidFill>
      </dgm:spPr>
    </dgm:pt>
    <dgm:pt modelId="{1DF616FF-B98D-4440-A4DD-1B99B2D3E849}" type="pres">
      <dgm:prSet presAssocID="{C8A71940-520D-4114-8712-0F04A3C207DA}" presName="textBox3b" presStyleLbl="revTx" presStyleIdx="1" presStyleCnt="3" custAng="20702972" custScaleX="161970" custLinFactNeighborX="61416" custLinFactNeighborY="-22951">
        <dgm:presLayoutVars>
          <dgm:bulletEnabled val="1"/>
        </dgm:presLayoutVars>
      </dgm:prSet>
      <dgm:spPr/>
      <dgm:t>
        <a:bodyPr/>
        <a:lstStyle/>
        <a:p>
          <a:endParaRPr lang="en-US"/>
        </a:p>
      </dgm:t>
    </dgm:pt>
    <dgm:pt modelId="{471BB19B-2232-4B6C-9B60-798C76D88EFA}" type="pres">
      <dgm:prSet presAssocID="{9DCC7A48-F8C9-48AA-A8DC-D9FE78D43B81}" presName="bullet3c" presStyleLbl="node1" presStyleIdx="2" presStyleCnt="3"/>
      <dgm:spPr/>
      <dgm:t>
        <a:bodyPr/>
        <a:lstStyle/>
        <a:p>
          <a:endParaRPr lang="en-US"/>
        </a:p>
      </dgm:t>
    </dgm:pt>
    <dgm:pt modelId="{E1E438F2-C69D-47CC-AB59-10339DE19B2C}" type="pres">
      <dgm:prSet presAssocID="{9DCC7A48-F8C9-48AA-A8DC-D9FE78D43B81}" presName="textBox3c" presStyleLbl="revTx" presStyleIdx="2" presStyleCnt="3" custAng="21310216" custScaleX="179167" custLinFactNeighborX="4817" custLinFactNeighborY="-5323">
        <dgm:presLayoutVars>
          <dgm:bulletEnabled val="1"/>
        </dgm:presLayoutVars>
      </dgm:prSet>
      <dgm:spPr/>
      <dgm:t>
        <a:bodyPr/>
        <a:lstStyle/>
        <a:p>
          <a:endParaRPr lang="en-US"/>
        </a:p>
      </dgm:t>
    </dgm:pt>
  </dgm:ptLst>
  <dgm:cxnLst>
    <dgm:cxn modelId="{88BFD21B-5A73-4C64-AA84-55C313CBB7F3}" srcId="{55B1F725-6658-46A6-AB43-A024D517FF8F}" destId="{C8A71940-520D-4114-8712-0F04A3C207DA}" srcOrd="1" destOrd="0" parTransId="{8BBDFB27-B79E-460A-8A79-112CB62ACC3E}" sibTransId="{4BE6860C-9F72-4ADF-AC2B-16860DD382FF}"/>
    <dgm:cxn modelId="{9C10468E-1141-42B4-8856-5B2CD487B079}" type="presOf" srcId="{EB5E2E4D-08FB-4D41-ABC1-DE652F47F2E5}" destId="{3422DC83-274B-4849-9996-8E0C0764BD55}" srcOrd="0" destOrd="0" presId="urn:microsoft.com/office/officeart/2005/8/layout/arrow2"/>
    <dgm:cxn modelId="{063AC09F-6855-4D74-9A70-884D8A5CE2E6}" type="presOf" srcId="{C8A71940-520D-4114-8712-0F04A3C207DA}" destId="{1DF616FF-B98D-4440-A4DD-1B99B2D3E849}" srcOrd="0" destOrd="0" presId="urn:microsoft.com/office/officeart/2005/8/layout/arrow2"/>
    <dgm:cxn modelId="{83602BC7-BB7E-4EA0-AA29-7741E610C9AB}" type="presOf" srcId="{9DCC7A48-F8C9-48AA-A8DC-D9FE78D43B81}" destId="{E1E438F2-C69D-47CC-AB59-10339DE19B2C}" srcOrd="0" destOrd="0" presId="urn:microsoft.com/office/officeart/2005/8/layout/arrow2"/>
    <dgm:cxn modelId="{43BAFB0D-D83F-4530-BF7B-CEF5AEAFD097}" srcId="{55B1F725-6658-46A6-AB43-A024D517FF8F}" destId="{9DCC7A48-F8C9-48AA-A8DC-D9FE78D43B81}" srcOrd="2" destOrd="0" parTransId="{9F474CA3-2E4D-4711-B39C-3011F9F5ABDA}" sibTransId="{8264F0D8-585E-495A-AFC5-C96B3573F4DE}"/>
    <dgm:cxn modelId="{84B39A00-4C92-4BA9-8CF5-226970F49D71}" srcId="{55B1F725-6658-46A6-AB43-A024D517FF8F}" destId="{EB5E2E4D-08FB-4D41-ABC1-DE652F47F2E5}" srcOrd="0" destOrd="0" parTransId="{6AB6A00C-B0D2-4C41-85B7-DB52FF240C75}" sibTransId="{D2BD2B52-E079-4878-8F16-320298F42625}"/>
    <dgm:cxn modelId="{2E51DE6B-AA1C-47FB-A8D6-A2687BBBFF55}" type="presOf" srcId="{55B1F725-6658-46A6-AB43-A024D517FF8F}" destId="{D70B8D5C-4934-4D4E-A3C0-BA649AF7FA26}" srcOrd="0" destOrd="0" presId="urn:microsoft.com/office/officeart/2005/8/layout/arrow2"/>
    <dgm:cxn modelId="{DC56906F-895A-4E1A-966D-9082E8E11227}" type="presParOf" srcId="{D70B8D5C-4934-4D4E-A3C0-BA649AF7FA26}" destId="{5FBEF960-2386-4A6C-8B56-8B135CFBF350}" srcOrd="0" destOrd="0" presId="urn:microsoft.com/office/officeart/2005/8/layout/arrow2"/>
    <dgm:cxn modelId="{C20DD56C-119A-41FB-8449-412A117985BB}" type="presParOf" srcId="{D70B8D5C-4934-4D4E-A3C0-BA649AF7FA26}" destId="{1DAEC4EC-3053-40F4-AC82-97F8A28489CC}" srcOrd="1" destOrd="0" presId="urn:microsoft.com/office/officeart/2005/8/layout/arrow2"/>
    <dgm:cxn modelId="{8E36A904-7009-41EE-A826-30AB051B30BD}" type="presParOf" srcId="{1DAEC4EC-3053-40F4-AC82-97F8A28489CC}" destId="{A742568C-B1EF-4CBE-9F60-CDD8AC962111}" srcOrd="0" destOrd="0" presId="urn:microsoft.com/office/officeart/2005/8/layout/arrow2"/>
    <dgm:cxn modelId="{F0C6AC1F-B874-4BDC-97DD-3762F266AC2C}" type="presParOf" srcId="{1DAEC4EC-3053-40F4-AC82-97F8A28489CC}" destId="{3422DC83-274B-4849-9996-8E0C0764BD55}" srcOrd="1" destOrd="0" presId="urn:microsoft.com/office/officeart/2005/8/layout/arrow2"/>
    <dgm:cxn modelId="{37988A12-C0A4-4031-BD89-213A1C770FD4}" type="presParOf" srcId="{1DAEC4EC-3053-40F4-AC82-97F8A28489CC}" destId="{93F2A8C7-908C-405D-9965-0F786F62E16B}" srcOrd="2" destOrd="0" presId="urn:microsoft.com/office/officeart/2005/8/layout/arrow2"/>
    <dgm:cxn modelId="{73D6897F-FB7D-41C5-862C-DAD329A922FA}" type="presParOf" srcId="{1DAEC4EC-3053-40F4-AC82-97F8A28489CC}" destId="{1DF616FF-B98D-4440-A4DD-1B99B2D3E849}" srcOrd="3" destOrd="0" presId="urn:microsoft.com/office/officeart/2005/8/layout/arrow2"/>
    <dgm:cxn modelId="{D1A2898A-5054-451A-8F99-157948381BB8}" type="presParOf" srcId="{1DAEC4EC-3053-40F4-AC82-97F8A28489CC}" destId="{471BB19B-2232-4B6C-9B60-798C76D88EFA}" srcOrd="4" destOrd="0" presId="urn:microsoft.com/office/officeart/2005/8/layout/arrow2"/>
    <dgm:cxn modelId="{FA82A4ED-ABED-4049-8DB1-262AB7FB034E}" type="presParOf" srcId="{1DAEC4EC-3053-40F4-AC82-97F8A28489CC}" destId="{E1E438F2-C69D-47CC-AB59-10339DE19B2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836C77-87DE-4DF6-B6F6-FB935ADE5DCE}"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en-US"/>
        </a:p>
      </dgm:t>
    </dgm:pt>
    <dgm:pt modelId="{8288A397-63EE-48E5-AA38-43C895990C1A}">
      <dgm:prSet phldrT="[Text]"/>
      <dgm:spPr/>
      <dgm:t>
        <a:bodyPr/>
        <a:lstStyle/>
        <a:p>
          <a:r>
            <a:rPr lang="en-US" dirty="0" smtClean="0"/>
            <a:t>November</a:t>
          </a:r>
          <a:endParaRPr lang="en-US" dirty="0"/>
        </a:p>
      </dgm:t>
    </dgm:pt>
    <dgm:pt modelId="{9CAED3CE-20E9-4CB9-B58F-EAB488327560}" type="parTrans" cxnId="{475DA47B-97C1-4B86-A2EC-014CC0ED3FE2}">
      <dgm:prSet/>
      <dgm:spPr/>
      <dgm:t>
        <a:bodyPr/>
        <a:lstStyle/>
        <a:p>
          <a:endParaRPr lang="en-US"/>
        </a:p>
      </dgm:t>
    </dgm:pt>
    <dgm:pt modelId="{F6B0E8DF-BFAF-4C8B-AAD2-F77A6E177A70}" type="sibTrans" cxnId="{475DA47B-97C1-4B86-A2EC-014CC0ED3FE2}">
      <dgm:prSet/>
      <dgm:spPr/>
      <dgm:t>
        <a:bodyPr/>
        <a:lstStyle/>
        <a:p>
          <a:endParaRPr lang="en-US"/>
        </a:p>
      </dgm:t>
    </dgm:pt>
    <dgm:pt modelId="{4D8E21FF-CD23-46C0-85DA-7DCB1A7D11F1}">
      <dgm:prSet phldrT="[Text]"/>
      <dgm:spPr/>
      <dgm:t>
        <a:bodyPr/>
        <a:lstStyle/>
        <a:p>
          <a:r>
            <a:rPr lang="en-US" dirty="0" smtClean="0"/>
            <a:t>3</a:t>
          </a:r>
          <a:r>
            <a:rPr lang="en-US" baseline="30000" dirty="0" smtClean="0"/>
            <a:t>rd</a:t>
          </a:r>
          <a:r>
            <a:rPr lang="en-US" dirty="0" smtClean="0"/>
            <a:t>: Snapshot Open </a:t>
          </a:r>
          <a:endParaRPr lang="en-US" dirty="0"/>
        </a:p>
      </dgm:t>
    </dgm:pt>
    <dgm:pt modelId="{BDF764A1-C897-4110-812A-D453047DD1F5}" type="parTrans" cxnId="{A56D8866-F146-4B18-9DD5-30E00BDDEDA6}">
      <dgm:prSet/>
      <dgm:spPr/>
      <dgm:t>
        <a:bodyPr/>
        <a:lstStyle/>
        <a:p>
          <a:endParaRPr lang="en-US"/>
        </a:p>
      </dgm:t>
    </dgm:pt>
    <dgm:pt modelId="{2FD85B98-8164-42A8-B95C-665C2B55A892}" type="sibTrans" cxnId="{A56D8866-F146-4B18-9DD5-30E00BDDEDA6}">
      <dgm:prSet/>
      <dgm:spPr/>
      <dgm:t>
        <a:bodyPr/>
        <a:lstStyle/>
        <a:p>
          <a:endParaRPr lang="en-US"/>
        </a:p>
      </dgm:t>
    </dgm:pt>
    <dgm:pt modelId="{E180DE29-2088-4AB7-B929-B8EAA6168533}">
      <dgm:prSet phldrT="[Text]"/>
      <dgm:spPr/>
      <dgm:t>
        <a:bodyPr/>
        <a:lstStyle/>
        <a:p>
          <a:r>
            <a:rPr lang="en-US" dirty="0" smtClean="0"/>
            <a:t>December</a:t>
          </a:r>
          <a:endParaRPr lang="en-US" dirty="0"/>
        </a:p>
      </dgm:t>
    </dgm:pt>
    <dgm:pt modelId="{51483556-2A82-4A94-940F-BA35783D7204}" type="parTrans" cxnId="{CCDAAC13-F586-48BF-BA01-73520C0AD7FA}">
      <dgm:prSet/>
      <dgm:spPr/>
      <dgm:t>
        <a:bodyPr/>
        <a:lstStyle/>
        <a:p>
          <a:endParaRPr lang="en-US"/>
        </a:p>
      </dgm:t>
    </dgm:pt>
    <dgm:pt modelId="{A8BEF5C0-78B8-43C8-953A-E7FFD87335CA}" type="sibTrans" cxnId="{CCDAAC13-F586-48BF-BA01-73520C0AD7FA}">
      <dgm:prSet/>
      <dgm:spPr/>
      <dgm:t>
        <a:bodyPr/>
        <a:lstStyle/>
        <a:p>
          <a:endParaRPr lang="en-US"/>
        </a:p>
      </dgm:t>
    </dgm:pt>
    <dgm:pt modelId="{807618E2-FF43-4239-9C46-77402D59D47F}">
      <dgm:prSet phldrT="[Text]"/>
      <dgm:spPr/>
      <dgm:t>
        <a:bodyPr/>
        <a:lstStyle/>
        <a:p>
          <a:r>
            <a:rPr lang="en-US" dirty="0" smtClean="0"/>
            <a:t>1</a:t>
          </a:r>
          <a:r>
            <a:rPr lang="en-US" baseline="30000" dirty="0" smtClean="0"/>
            <a:t>st</a:t>
          </a:r>
          <a:r>
            <a:rPr lang="en-US" dirty="0" smtClean="0"/>
            <a:t>: Official Count Date</a:t>
          </a:r>
          <a:endParaRPr lang="en-US" dirty="0"/>
        </a:p>
      </dgm:t>
    </dgm:pt>
    <dgm:pt modelId="{510EB633-5EFF-4E2F-829B-4E11AF88F9D7}" type="parTrans" cxnId="{118769C1-9960-4C56-BD17-701EC1FB9B7A}">
      <dgm:prSet/>
      <dgm:spPr/>
      <dgm:t>
        <a:bodyPr/>
        <a:lstStyle/>
        <a:p>
          <a:endParaRPr lang="en-US"/>
        </a:p>
      </dgm:t>
    </dgm:pt>
    <dgm:pt modelId="{B941C4E2-0007-4084-ABE0-14812B4494A3}" type="sibTrans" cxnId="{118769C1-9960-4C56-BD17-701EC1FB9B7A}">
      <dgm:prSet/>
      <dgm:spPr/>
      <dgm:t>
        <a:bodyPr/>
        <a:lstStyle/>
        <a:p>
          <a:endParaRPr lang="en-US"/>
        </a:p>
      </dgm:t>
    </dgm:pt>
    <dgm:pt modelId="{E8D2174A-3300-4389-83EA-FD3C202266AE}">
      <dgm:prSet phldrT="[Text]"/>
      <dgm:spPr/>
      <dgm:t>
        <a:bodyPr/>
        <a:lstStyle/>
        <a:p>
          <a:r>
            <a:rPr lang="en-US" dirty="0" smtClean="0"/>
            <a:t>17</a:t>
          </a:r>
          <a:r>
            <a:rPr lang="en-US" baseline="30000" dirty="0" smtClean="0"/>
            <a:t>th</a:t>
          </a:r>
          <a:r>
            <a:rPr lang="en-US" dirty="0" smtClean="0"/>
            <a:t>: Interchange Files uploaded at least once</a:t>
          </a:r>
          <a:endParaRPr lang="en-US" dirty="0"/>
        </a:p>
      </dgm:t>
    </dgm:pt>
    <dgm:pt modelId="{CCF7FAC4-EA07-43BD-AC81-B4149C448910}" type="parTrans" cxnId="{71F271FD-7FD9-411B-9CFB-8FE6924ED17D}">
      <dgm:prSet/>
      <dgm:spPr/>
      <dgm:t>
        <a:bodyPr/>
        <a:lstStyle/>
        <a:p>
          <a:endParaRPr lang="en-US"/>
        </a:p>
      </dgm:t>
    </dgm:pt>
    <dgm:pt modelId="{D20DC79F-F7C2-4AF2-84C1-CA383D140698}" type="sibTrans" cxnId="{71F271FD-7FD9-411B-9CFB-8FE6924ED17D}">
      <dgm:prSet/>
      <dgm:spPr/>
      <dgm:t>
        <a:bodyPr/>
        <a:lstStyle/>
        <a:p>
          <a:endParaRPr lang="en-US"/>
        </a:p>
      </dgm:t>
    </dgm:pt>
    <dgm:pt modelId="{29BE4E10-199D-4C93-81D1-2430AD703C31}">
      <dgm:prSet phldrT="[Text]"/>
      <dgm:spPr/>
      <dgm:t>
        <a:bodyPr/>
        <a:lstStyle/>
        <a:p>
          <a:r>
            <a:rPr lang="en-US" dirty="0" smtClean="0"/>
            <a:t>8</a:t>
          </a:r>
          <a:r>
            <a:rPr lang="en-US" baseline="30000" dirty="0" smtClean="0"/>
            <a:t>th</a:t>
          </a:r>
          <a:r>
            <a:rPr lang="en-US" dirty="0" smtClean="0"/>
            <a:t>: Snapshot created at least once</a:t>
          </a:r>
          <a:endParaRPr lang="en-US" dirty="0"/>
        </a:p>
      </dgm:t>
    </dgm:pt>
    <dgm:pt modelId="{A28A864E-DB71-4B92-BEAA-91ABCECE3FDE}" type="parTrans" cxnId="{8E6E73AB-0C07-4CBC-80B0-931A8A2C59C8}">
      <dgm:prSet/>
      <dgm:spPr/>
      <dgm:t>
        <a:bodyPr/>
        <a:lstStyle/>
        <a:p>
          <a:endParaRPr lang="en-US"/>
        </a:p>
      </dgm:t>
    </dgm:pt>
    <dgm:pt modelId="{80585D8C-36C7-421D-A6F7-DE79E019381F}" type="sibTrans" cxnId="{8E6E73AB-0C07-4CBC-80B0-931A8A2C59C8}">
      <dgm:prSet/>
      <dgm:spPr/>
      <dgm:t>
        <a:bodyPr/>
        <a:lstStyle/>
        <a:p>
          <a:endParaRPr lang="en-US"/>
        </a:p>
      </dgm:t>
    </dgm:pt>
    <dgm:pt modelId="{FAE26D9D-313C-4880-B01E-CE2CB222DA4A}">
      <dgm:prSet phldrT="[Text]"/>
      <dgm:spPr/>
      <dgm:t>
        <a:bodyPr/>
        <a:lstStyle/>
        <a:p>
          <a:r>
            <a:rPr lang="en-US" dirty="0" smtClean="0"/>
            <a:t>January</a:t>
          </a:r>
          <a:endParaRPr lang="en-US" dirty="0"/>
        </a:p>
      </dgm:t>
    </dgm:pt>
    <dgm:pt modelId="{6CCC81B3-7D2F-458E-A7EA-372EDD9768AE}" type="parTrans" cxnId="{75BC2F84-1AB3-40DA-A4E0-8FF63993F76B}">
      <dgm:prSet/>
      <dgm:spPr/>
      <dgm:t>
        <a:bodyPr/>
        <a:lstStyle/>
        <a:p>
          <a:endParaRPr lang="en-US"/>
        </a:p>
      </dgm:t>
    </dgm:pt>
    <dgm:pt modelId="{35601DFD-0710-4110-BFB4-DD973C8A72BA}" type="sibTrans" cxnId="{75BC2F84-1AB3-40DA-A4E0-8FF63993F76B}">
      <dgm:prSet/>
      <dgm:spPr/>
      <dgm:t>
        <a:bodyPr/>
        <a:lstStyle/>
        <a:p>
          <a:endParaRPr lang="en-US"/>
        </a:p>
      </dgm:t>
    </dgm:pt>
    <dgm:pt modelId="{8B17FF10-30E1-46CD-AC91-6B0EFEFB6831}">
      <dgm:prSet phldrT="[Text]"/>
      <dgm:spPr/>
      <dgm:t>
        <a:bodyPr/>
        <a:lstStyle/>
        <a:p>
          <a:r>
            <a:rPr lang="en-US" dirty="0" smtClean="0"/>
            <a:t>19</a:t>
          </a:r>
          <a:r>
            <a:rPr lang="en-US" baseline="30000" dirty="0" smtClean="0"/>
            <a:t>th</a:t>
          </a:r>
          <a:r>
            <a:rPr lang="en-US" dirty="0" smtClean="0"/>
            <a:t>: Interchange and Snapshot Errors must be resolved</a:t>
          </a:r>
          <a:endParaRPr lang="en-US" dirty="0"/>
        </a:p>
      </dgm:t>
    </dgm:pt>
    <dgm:pt modelId="{27D27B45-4586-4632-A806-B71F3CD22250}" type="parTrans" cxnId="{11889F60-F34D-404A-86DC-B8C0C19C73A6}">
      <dgm:prSet/>
      <dgm:spPr/>
      <dgm:t>
        <a:bodyPr/>
        <a:lstStyle/>
        <a:p>
          <a:endParaRPr lang="en-US"/>
        </a:p>
      </dgm:t>
    </dgm:pt>
    <dgm:pt modelId="{78CC34B4-19F8-4689-88CF-091F49B77B7C}" type="sibTrans" cxnId="{11889F60-F34D-404A-86DC-B8C0C19C73A6}">
      <dgm:prSet/>
      <dgm:spPr/>
      <dgm:t>
        <a:bodyPr/>
        <a:lstStyle/>
        <a:p>
          <a:endParaRPr lang="en-US"/>
        </a:p>
      </dgm:t>
    </dgm:pt>
    <dgm:pt modelId="{246C3939-8369-4437-A482-B5552B259905}">
      <dgm:prSet phldrT="[Text]"/>
      <dgm:spPr/>
      <dgm:t>
        <a:bodyPr/>
        <a:lstStyle/>
        <a:p>
          <a:r>
            <a:rPr lang="en-US" dirty="0" smtClean="0"/>
            <a:t>20</a:t>
          </a:r>
          <a:r>
            <a:rPr lang="en-US" baseline="30000" dirty="0" smtClean="0"/>
            <a:t>th</a:t>
          </a:r>
          <a:r>
            <a:rPr lang="en-US" dirty="0" smtClean="0"/>
            <a:t> - 26</a:t>
          </a:r>
          <a:r>
            <a:rPr lang="en-US" baseline="30000" dirty="0" smtClean="0"/>
            <a:t>th</a:t>
          </a:r>
          <a:r>
            <a:rPr lang="en-US" dirty="0" smtClean="0"/>
            <a:t>: Review Staff and Student Reports</a:t>
          </a:r>
          <a:endParaRPr lang="en-US" dirty="0"/>
        </a:p>
      </dgm:t>
    </dgm:pt>
    <dgm:pt modelId="{07D9A112-F4F4-4B3E-940F-9DF63F4BDBC5}" type="parTrans" cxnId="{287F7A5D-50B6-445A-8CC3-FC21802EC120}">
      <dgm:prSet/>
      <dgm:spPr/>
      <dgm:t>
        <a:bodyPr/>
        <a:lstStyle/>
        <a:p>
          <a:endParaRPr lang="en-US"/>
        </a:p>
      </dgm:t>
    </dgm:pt>
    <dgm:pt modelId="{3D8AA2AB-3773-41EC-8BC6-CD3011AD6E22}" type="sibTrans" cxnId="{287F7A5D-50B6-445A-8CC3-FC21802EC120}">
      <dgm:prSet/>
      <dgm:spPr/>
      <dgm:t>
        <a:bodyPr/>
        <a:lstStyle/>
        <a:p>
          <a:endParaRPr lang="en-US"/>
        </a:p>
      </dgm:t>
    </dgm:pt>
    <dgm:pt modelId="{6085B26A-AD3C-4E38-852F-14C02C86CE86}">
      <dgm:prSet phldrT="[Text]"/>
      <dgm:spPr/>
      <dgm:t>
        <a:bodyPr/>
        <a:lstStyle/>
        <a:p>
          <a:r>
            <a:rPr lang="en-US" dirty="0" smtClean="0"/>
            <a:t>February</a:t>
          </a:r>
          <a:endParaRPr lang="en-US" dirty="0"/>
        </a:p>
      </dgm:t>
    </dgm:pt>
    <dgm:pt modelId="{55EFBC4C-1055-4FA6-AEA7-54CB22F49A01}" type="parTrans" cxnId="{6E8E296D-FE8A-456E-8CD0-1C896C6DAB91}">
      <dgm:prSet/>
      <dgm:spPr/>
      <dgm:t>
        <a:bodyPr/>
        <a:lstStyle/>
        <a:p>
          <a:endParaRPr lang="en-US"/>
        </a:p>
      </dgm:t>
    </dgm:pt>
    <dgm:pt modelId="{C5E8C599-D99A-4612-8F3B-0EFD9AE5C468}" type="sibTrans" cxnId="{6E8E296D-FE8A-456E-8CD0-1C896C6DAB91}">
      <dgm:prSet/>
      <dgm:spPr/>
      <dgm:t>
        <a:bodyPr/>
        <a:lstStyle/>
        <a:p>
          <a:endParaRPr lang="en-US"/>
        </a:p>
      </dgm:t>
    </dgm:pt>
    <dgm:pt modelId="{9F2E771D-A91A-45CF-A665-5E987B4BFD70}">
      <dgm:prSet phldrT="[Text]"/>
      <dgm:spPr/>
      <dgm:t>
        <a:bodyPr/>
        <a:lstStyle/>
        <a:p>
          <a:r>
            <a:rPr lang="en-US" dirty="0" smtClean="0"/>
            <a:t>9</a:t>
          </a:r>
          <a:r>
            <a:rPr lang="en-US" baseline="30000" dirty="0" smtClean="0"/>
            <a:t>th</a:t>
          </a:r>
          <a:r>
            <a:rPr lang="en-US" dirty="0" smtClean="0"/>
            <a:t>: All duplicates resolved, new snapshot created and all Interchange and Snapshot errors resolved</a:t>
          </a:r>
          <a:endParaRPr lang="en-US" dirty="0"/>
        </a:p>
      </dgm:t>
    </dgm:pt>
    <dgm:pt modelId="{52CED888-60ED-4245-8675-2FBCA1215B6A}" type="parTrans" cxnId="{40BD018D-9A66-4337-938B-953F2DC2196A}">
      <dgm:prSet/>
      <dgm:spPr/>
      <dgm:t>
        <a:bodyPr/>
        <a:lstStyle/>
        <a:p>
          <a:endParaRPr lang="en-US"/>
        </a:p>
      </dgm:t>
    </dgm:pt>
    <dgm:pt modelId="{91F60F0C-4A32-42D7-BD87-3237946B04E1}" type="sibTrans" cxnId="{40BD018D-9A66-4337-938B-953F2DC2196A}">
      <dgm:prSet/>
      <dgm:spPr/>
      <dgm:t>
        <a:bodyPr/>
        <a:lstStyle/>
        <a:p>
          <a:endParaRPr lang="en-US"/>
        </a:p>
      </dgm:t>
    </dgm:pt>
    <dgm:pt modelId="{92CAAC1A-DACA-45B9-8E8D-B28944AD7BEE}">
      <dgm:prSet phldrT="[Text]"/>
      <dgm:spPr/>
      <dgm:t>
        <a:bodyPr/>
        <a:lstStyle/>
        <a:p>
          <a:r>
            <a:rPr lang="en-US" dirty="0" smtClean="0"/>
            <a:t>15</a:t>
          </a:r>
          <a:r>
            <a:rPr lang="en-US" baseline="30000" dirty="0" smtClean="0"/>
            <a:t>th</a:t>
          </a:r>
          <a:r>
            <a:rPr lang="en-US" dirty="0" smtClean="0"/>
            <a:t>: Interchange files error free</a:t>
          </a:r>
          <a:endParaRPr lang="en-US" dirty="0"/>
        </a:p>
      </dgm:t>
    </dgm:pt>
    <dgm:pt modelId="{929179B9-9DDB-4465-90E6-1D56E6CA1774}" type="parTrans" cxnId="{C6FAF142-72AC-439B-B090-D3DCCA4A42E4}">
      <dgm:prSet/>
      <dgm:spPr/>
      <dgm:t>
        <a:bodyPr/>
        <a:lstStyle/>
        <a:p>
          <a:endParaRPr lang="en-US"/>
        </a:p>
      </dgm:t>
    </dgm:pt>
    <dgm:pt modelId="{124D8C59-896C-49ED-86CC-F1D2F7778810}" type="sibTrans" cxnId="{C6FAF142-72AC-439B-B090-D3DCCA4A42E4}">
      <dgm:prSet/>
      <dgm:spPr/>
      <dgm:t>
        <a:bodyPr/>
        <a:lstStyle/>
        <a:p>
          <a:endParaRPr lang="en-US"/>
        </a:p>
      </dgm:t>
    </dgm:pt>
    <dgm:pt modelId="{AA7EC750-B3D4-4DB4-A9D1-A42CF12D1839}">
      <dgm:prSet phldrT="[Text]"/>
      <dgm:spPr/>
      <dgm:t>
        <a:bodyPr/>
        <a:lstStyle/>
        <a:p>
          <a:r>
            <a:rPr lang="en-US" dirty="0" smtClean="0"/>
            <a:t>1</a:t>
          </a:r>
          <a:r>
            <a:rPr lang="en-US" baseline="30000" dirty="0" smtClean="0"/>
            <a:t>st</a:t>
          </a:r>
          <a:r>
            <a:rPr lang="en-US" dirty="0" smtClean="0"/>
            <a:t>-9</a:t>
          </a:r>
          <a:r>
            <a:rPr lang="en-US" baseline="30000" dirty="0" smtClean="0"/>
            <a:t>th</a:t>
          </a:r>
          <a:r>
            <a:rPr lang="en-US" dirty="0" smtClean="0"/>
            <a:t>: Research and resolve duplicates and data validity issues</a:t>
          </a:r>
          <a:endParaRPr lang="en-US" dirty="0"/>
        </a:p>
      </dgm:t>
    </dgm:pt>
    <dgm:pt modelId="{288D723F-0D31-4A09-BC28-C92C0DBB58E2}" type="parTrans" cxnId="{E80AFB87-7FC1-495F-A1A4-FB4B83CB3239}">
      <dgm:prSet/>
      <dgm:spPr/>
      <dgm:t>
        <a:bodyPr/>
        <a:lstStyle/>
        <a:p>
          <a:endParaRPr lang="en-US"/>
        </a:p>
      </dgm:t>
    </dgm:pt>
    <dgm:pt modelId="{55D9F867-E75E-4807-92F8-347079785A43}" type="sibTrans" cxnId="{E80AFB87-7FC1-495F-A1A4-FB4B83CB3239}">
      <dgm:prSet/>
      <dgm:spPr/>
      <dgm:t>
        <a:bodyPr/>
        <a:lstStyle/>
        <a:p>
          <a:endParaRPr lang="en-US"/>
        </a:p>
      </dgm:t>
    </dgm:pt>
    <dgm:pt modelId="{B491364B-F977-4ECF-9C37-DED89600CF46}">
      <dgm:prSet phldrT="[Text]"/>
      <dgm:spPr/>
      <dgm:t>
        <a:bodyPr/>
        <a:lstStyle/>
        <a:p>
          <a:r>
            <a:rPr lang="en-US" dirty="0" smtClean="0"/>
            <a:t>9</a:t>
          </a:r>
          <a:r>
            <a:rPr lang="en-US" baseline="30000" dirty="0" smtClean="0"/>
            <a:t>th</a:t>
          </a:r>
          <a:r>
            <a:rPr lang="en-US" dirty="0" smtClean="0"/>
            <a:t>-16</a:t>
          </a:r>
          <a:r>
            <a:rPr lang="en-US" baseline="30000" dirty="0" smtClean="0"/>
            <a:t>th</a:t>
          </a:r>
          <a:r>
            <a:rPr lang="en-US" dirty="0" smtClean="0"/>
            <a:t>: Final Report review</a:t>
          </a:r>
          <a:endParaRPr lang="en-US" dirty="0"/>
        </a:p>
      </dgm:t>
    </dgm:pt>
    <dgm:pt modelId="{7E8A0D4C-7C55-4312-A023-713FD85C585A}" type="parTrans" cxnId="{2BA64768-D42B-423C-8630-D59748950B04}">
      <dgm:prSet/>
      <dgm:spPr/>
      <dgm:t>
        <a:bodyPr/>
        <a:lstStyle/>
        <a:p>
          <a:endParaRPr lang="en-US"/>
        </a:p>
      </dgm:t>
    </dgm:pt>
    <dgm:pt modelId="{77C70E93-4A65-4A92-AEE2-4CAA8B27A0BD}" type="sibTrans" cxnId="{2BA64768-D42B-423C-8630-D59748950B04}">
      <dgm:prSet/>
      <dgm:spPr/>
      <dgm:t>
        <a:bodyPr/>
        <a:lstStyle/>
        <a:p>
          <a:endParaRPr lang="en-US"/>
        </a:p>
      </dgm:t>
    </dgm:pt>
    <dgm:pt modelId="{B8F27B8A-CD25-4984-953A-B6B90973958E}">
      <dgm:prSet phldrT="[Text]"/>
      <dgm:spPr/>
      <dgm:t>
        <a:bodyPr/>
        <a:lstStyle/>
        <a:p>
          <a:r>
            <a:rPr lang="en-US" dirty="0" smtClean="0"/>
            <a:t>26</a:t>
          </a:r>
          <a:r>
            <a:rPr lang="en-US" baseline="30000" dirty="0" smtClean="0"/>
            <a:t>th</a:t>
          </a:r>
          <a:r>
            <a:rPr lang="en-US" dirty="0" smtClean="0"/>
            <a:t>: Complete December Count Snapshot, Interchange and Snapshot Errors must be resolved, Staff and Student Data Validity Certifications signed and uploaded to DMS</a:t>
          </a:r>
          <a:endParaRPr lang="en-US" dirty="0"/>
        </a:p>
      </dgm:t>
    </dgm:pt>
    <dgm:pt modelId="{010868AD-111F-473A-9613-D5C63F5D2ABE}" type="parTrans" cxnId="{89BC6A5E-84DD-4D09-9C82-098B3397D37D}">
      <dgm:prSet/>
      <dgm:spPr/>
      <dgm:t>
        <a:bodyPr/>
        <a:lstStyle/>
        <a:p>
          <a:endParaRPr lang="en-US"/>
        </a:p>
      </dgm:t>
    </dgm:pt>
    <dgm:pt modelId="{BA55947C-5177-4026-BC83-513EDD29263F}" type="sibTrans" cxnId="{89BC6A5E-84DD-4D09-9C82-098B3397D37D}">
      <dgm:prSet/>
      <dgm:spPr/>
      <dgm:t>
        <a:bodyPr/>
        <a:lstStyle/>
        <a:p>
          <a:endParaRPr lang="en-US"/>
        </a:p>
      </dgm:t>
    </dgm:pt>
    <dgm:pt modelId="{F2CB1E20-C498-4BD2-A43C-8BCD30103B67}">
      <dgm:prSet phldrT="[Text]"/>
      <dgm:spPr/>
      <dgm:t>
        <a:bodyPr/>
        <a:lstStyle/>
        <a:p>
          <a:r>
            <a:rPr lang="en-US" dirty="0" smtClean="0"/>
            <a:t>16</a:t>
          </a:r>
          <a:r>
            <a:rPr lang="en-US" baseline="30000" dirty="0" smtClean="0"/>
            <a:t>th</a:t>
          </a:r>
          <a:r>
            <a:rPr lang="en-US" dirty="0" smtClean="0"/>
            <a:t>: Special Education Closed, Data Submitted to CDE, ALL Final Reports are signed and submitted to DMS</a:t>
          </a:r>
          <a:endParaRPr lang="en-US" dirty="0"/>
        </a:p>
      </dgm:t>
    </dgm:pt>
    <dgm:pt modelId="{4A4A7305-1A0C-4374-AFA9-7DDDE531B410}" type="parTrans" cxnId="{ABAF03C9-2A9B-49A8-9D93-994EDD445760}">
      <dgm:prSet/>
      <dgm:spPr/>
      <dgm:t>
        <a:bodyPr/>
        <a:lstStyle/>
        <a:p>
          <a:endParaRPr lang="en-US"/>
        </a:p>
      </dgm:t>
    </dgm:pt>
    <dgm:pt modelId="{0A7B3498-82E6-4BEE-B96C-19423B86846B}" type="sibTrans" cxnId="{ABAF03C9-2A9B-49A8-9D93-994EDD445760}">
      <dgm:prSet/>
      <dgm:spPr/>
      <dgm:t>
        <a:bodyPr/>
        <a:lstStyle/>
        <a:p>
          <a:endParaRPr lang="en-US"/>
        </a:p>
      </dgm:t>
    </dgm:pt>
    <dgm:pt modelId="{21E96ED2-0CD4-4614-B0B5-79C8F25B13CE}" type="pres">
      <dgm:prSet presAssocID="{9A836C77-87DE-4DF6-B6F6-FB935ADE5DCE}" presName="Name0" presStyleCnt="0">
        <dgm:presLayoutVars>
          <dgm:dir/>
          <dgm:animLvl val="lvl"/>
          <dgm:resizeHandles val="exact"/>
        </dgm:presLayoutVars>
      </dgm:prSet>
      <dgm:spPr/>
      <dgm:t>
        <a:bodyPr/>
        <a:lstStyle/>
        <a:p>
          <a:endParaRPr lang="en-US"/>
        </a:p>
      </dgm:t>
    </dgm:pt>
    <dgm:pt modelId="{FDCF6FCD-5B1F-48AB-86C0-43A1A1A1DA43}" type="pres">
      <dgm:prSet presAssocID="{8288A397-63EE-48E5-AA38-43C895990C1A}" presName="linNode" presStyleCnt="0"/>
      <dgm:spPr/>
      <dgm:t>
        <a:bodyPr/>
        <a:lstStyle/>
        <a:p>
          <a:endParaRPr lang="en-US"/>
        </a:p>
      </dgm:t>
    </dgm:pt>
    <dgm:pt modelId="{5D287170-8D1A-4D6B-8ECE-B2D8E06567C0}" type="pres">
      <dgm:prSet presAssocID="{8288A397-63EE-48E5-AA38-43C895990C1A}" presName="parTx" presStyleLbl="revTx" presStyleIdx="0" presStyleCnt="4">
        <dgm:presLayoutVars>
          <dgm:chMax val="1"/>
          <dgm:bulletEnabled val="1"/>
        </dgm:presLayoutVars>
      </dgm:prSet>
      <dgm:spPr/>
      <dgm:t>
        <a:bodyPr/>
        <a:lstStyle/>
        <a:p>
          <a:endParaRPr lang="en-US"/>
        </a:p>
      </dgm:t>
    </dgm:pt>
    <dgm:pt modelId="{D30363C7-3F24-4DF9-B8B5-FC8FEC0AA6A4}" type="pres">
      <dgm:prSet presAssocID="{8288A397-63EE-48E5-AA38-43C895990C1A}" presName="bracket" presStyleLbl="parChTrans1D1" presStyleIdx="0" presStyleCnt="4"/>
      <dgm:spPr/>
      <dgm:t>
        <a:bodyPr/>
        <a:lstStyle/>
        <a:p>
          <a:endParaRPr lang="en-US"/>
        </a:p>
      </dgm:t>
    </dgm:pt>
    <dgm:pt modelId="{12ADAA74-AABB-4197-9A06-F790DAA812BD}" type="pres">
      <dgm:prSet presAssocID="{8288A397-63EE-48E5-AA38-43C895990C1A}" presName="spH" presStyleCnt="0"/>
      <dgm:spPr/>
      <dgm:t>
        <a:bodyPr/>
        <a:lstStyle/>
        <a:p>
          <a:endParaRPr lang="en-US"/>
        </a:p>
      </dgm:t>
    </dgm:pt>
    <dgm:pt modelId="{FF534BAA-CCF7-4A39-955F-43D8B94E469F}" type="pres">
      <dgm:prSet presAssocID="{8288A397-63EE-48E5-AA38-43C895990C1A}" presName="desTx" presStyleLbl="node1" presStyleIdx="0" presStyleCnt="4">
        <dgm:presLayoutVars>
          <dgm:bulletEnabled val="1"/>
        </dgm:presLayoutVars>
      </dgm:prSet>
      <dgm:spPr/>
      <dgm:t>
        <a:bodyPr/>
        <a:lstStyle/>
        <a:p>
          <a:endParaRPr lang="en-US"/>
        </a:p>
      </dgm:t>
    </dgm:pt>
    <dgm:pt modelId="{2D9B9BBE-F782-458C-841F-3188889FF8B2}" type="pres">
      <dgm:prSet presAssocID="{F6B0E8DF-BFAF-4C8B-AAD2-F77A6E177A70}" presName="spV" presStyleCnt="0"/>
      <dgm:spPr/>
      <dgm:t>
        <a:bodyPr/>
        <a:lstStyle/>
        <a:p>
          <a:endParaRPr lang="en-US"/>
        </a:p>
      </dgm:t>
    </dgm:pt>
    <dgm:pt modelId="{F6834C1E-CAA2-4927-A97F-16F2575ADF3C}" type="pres">
      <dgm:prSet presAssocID="{E180DE29-2088-4AB7-B929-B8EAA6168533}" presName="linNode" presStyleCnt="0"/>
      <dgm:spPr/>
      <dgm:t>
        <a:bodyPr/>
        <a:lstStyle/>
        <a:p>
          <a:endParaRPr lang="en-US"/>
        </a:p>
      </dgm:t>
    </dgm:pt>
    <dgm:pt modelId="{0567F2E2-2011-43D5-95EF-BBFAF81B1CA3}" type="pres">
      <dgm:prSet presAssocID="{E180DE29-2088-4AB7-B929-B8EAA6168533}" presName="parTx" presStyleLbl="revTx" presStyleIdx="1" presStyleCnt="4">
        <dgm:presLayoutVars>
          <dgm:chMax val="1"/>
          <dgm:bulletEnabled val="1"/>
        </dgm:presLayoutVars>
      </dgm:prSet>
      <dgm:spPr/>
      <dgm:t>
        <a:bodyPr/>
        <a:lstStyle/>
        <a:p>
          <a:endParaRPr lang="en-US"/>
        </a:p>
      </dgm:t>
    </dgm:pt>
    <dgm:pt modelId="{4F73F933-BFCD-4BAD-92A7-030451EBFC49}" type="pres">
      <dgm:prSet presAssocID="{E180DE29-2088-4AB7-B929-B8EAA6168533}" presName="bracket" presStyleLbl="parChTrans1D1" presStyleIdx="1" presStyleCnt="4"/>
      <dgm:spPr/>
      <dgm:t>
        <a:bodyPr/>
        <a:lstStyle/>
        <a:p>
          <a:endParaRPr lang="en-US"/>
        </a:p>
      </dgm:t>
    </dgm:pt>
    <dgm:pt modelId="{C59E2EB4-C994-4B94-802E-2FD812B49765}" type="pres">
      <dgm:prSet presAssocID="{E180DE29-2088-4AB7-B929-B8EAA6168533}" presName="spH" presStyleCnt="0"/>
      <dgm:spPr/>
      <dgm:t>
        <a:bodyPr/>
        <a:lstStyle/>
        <a:p>
          <a:endParaRPr lang="en-US"/>
        </a:p>
      </dgm:t>
    </dgm:pt>
    <dgm:pt modelId="{83D5FA29-5534-4026-95BE-9F4EBA1A896F}" type="pres">
      <dgm:prSet presAssocID="{E180DE29-2088-4AB7-B929-B8EAA6168533}" presName="desTx" presStyleLbl="node1" presStyleIdx="1" presStyleCnt="4">
        <dgm:presLayoutVars>
          <dgm:bulletEnabled val="1"/>
        </dgm:presLayoutVars>
      </dgm:prSet>
      <dgm:spPr/>
      <dgm:t>
        <a:bodyPr/>
        <a:lstStyle/>
        <a:p>
          <a:endParaRPr lang="en-US"/>
        </a:p>
      </dgm:t>
    </dgm:pt>
    <dgm:pt modelId="{D0C76983-70FD-4512-BB6A-D1460444C505}" type="pres">
      <dgm:prSet presAssocID="{A8BEF5C0-78B8-43C8-953A-E7FFD87335CA}" presName="spV" presStyleCnt="0"/>
      <dgm:spPr/>
      <dgm:t>
        <a:bodyPr/>
        <a:lstStyle/>
        <a:p>
          <a:endParaRPr lang="en-US"/>
        </a:p>
      </dgm:t>
    </dgm:pt>
    <dgm:pt modelId="{0D48F374-AF75-4923-B4B4-92E779459469}" type="pres">
      <dgm:prSet presAssocID="{FAE26D9D-313C-4880-B01E-CE2CB222DA4A}" presName="linNode" presStyleCnt="0"/>
      <dgm:spPr/>
      <dgm:t>
        <a:bodyPr/>
        <a:lstStyle/>
        <a:p>
          <a:endParaRPr lang="en-US"/>
        </a:p>
      </dgm:t>
    </dgm:pt>
    <dgm:pt modelId="{13C785B1-D609-4AFE-935C-742EB3C72D4B}" type="pres">
      <dgm:prSet presAssocID="{FAE26D9D-313C-4880-B01E-CE2CB222DA4A}" presName="parTx" presStyleLbl="revTx" presStyleIdx="2" presStyleCnt="4">
        <dgm:presLayoutVars>
          <dgm:chMax val="1"/>
          <dgm:bulletEnabled val="1"/>
        </dgm:presLayoutVars>
      </dgm:prSet>
      <dgm:spPr/>
      <dgm:t>
        <a:bodyPr/>
        <a:lstStyle/>
        <a:p>
          <a:endParaRPr lang="en-US"/>
        </a:p>
      </dgm:t>
    </dgm:pt>
    <dgm:pt modelId="{55743BE6-BDC3-4FAB-9172-26459B4ABAC6}" type="pres">
      <dgm:prSet presAssocID="{FAE26D9D-313C-4880-B01E-CE2CB222DA4A}" presName="bracket" presStyleLbl="parChTrans1D1" presStyleIdx="2" presStyleCnt="4"/>
      <dgm:spPr/>
      <dgm:t>
        <a:bodyPr/>
        <a:lstStyle/>
        <a:p>
          <a:endParaRPr lang="en-US"/>
        </a:p>
      </dgm:t>
    </dgm:pt>
    <dgm:pt modelId="{FBE52A30-6D41-43AC-9BCE-AA3A69F840D9}" type="pres">
      <dgm:prSet presAssocID="{FAE26D9D-313C-4880-B01E-CE2CB222DA4A}" presName="spH" presStyleCnt="0"/>
      <dgm:spPr/>
      <dgm:t>
        <a:bodyPr/>
        <a:lstStyle/>
        <a:p>
          <a:endParaRPr lang="en-US"/>
        </a:p>
      </dgm:t>
    </dgm:pt>
    <dgm:pt modelId="{6EA5FF06-9307-4CC1-89F9-90C2F65BF963}" type="pres">
      <dgm:prSet presAssocID="{FAE26D9D-313C-4880-B01E-CE2CB222DA4A}" presName="desTx" presStyleLbl="node1" presStyleIdx="2" presStyleCnt="4">
        <dgm:presLayoutVars>
          <dgm:bulletEnabled val="1"/>
        </dgm:presLayoutVars>
      </dgm:prSet>
      <dgm:spPr/>
      <dgm:t>
        <a:bodyPr/>
        <a:lstStyle/>
        <a:p>
          <a:endParaRPr lang="en-US"/>
        </a:p>
      </dgm:t>
    </dgm:pt>
    <dgm:pt modelId="{C09E5C7B-D6E2-4005-908D-796BC28BBEC1}" type="pres">
      <dgm:prSet presAssocID="{35601DFD-0710-4110-BFB4-DD973C8A72BA}" presName="spV" presStyleCnt="0"/>
      <dgm:spPr/>
      <dgm:t>
        <a:bodyPr/>
        <a:lstStyle/>
        <a:p>
          <a:endParaRPr lang="en-US"/>
        </a:p>
      </dgm:t>
    </dgm:pt>
    <dgm:pt modelId="{4949C9B1-BA77-45DC-A3C9-73E7707AF54D}" type="pres">
      <dgm:prSet presAssocID="{6085B26A-AD3C-4E38-852F-14C02C86CE86}" presName="linNode" presStyleCnt="0"/>
      <dgm:spPr/>
      <dgm:t>
        <a:bodyPr/>
        <a:lstStyle/>
        <a:p>
          <a:endParaRPr lang="en-US"/>
        </a:p>
      </dgm:t>
    </dgm:pt>
    <dgm:pt modelId="{11DF3F29-802B-4EA4-BFFE-69A6CDDE7CDD}" type="pres">
      <dgm:prSet presAssocID="{6085B26A-AD3C-4E38-852F-14C02C86CE86}" presName="parTx" presStyleLbl="revTx" presStyleIdx="3" presStyleCnt="4">
        <dgm:presLayoutVars>
          <dgm:chMax val="1"/>
          <dgm:bulletEnabled val="1"/>
        </dgm:presLayoutVars>
      </dgm:prSet>
      <dgm:spPr/>
      <dgm:t>
        <a:bodyPr/>
        <a:lstStyle/>
        <a:p>
          <a:endParaRPr lang="en-US"/>
        </a:p>
      </dgm:t>
    </dgm:pt>
    <dgm:pt modelId="{735EC5F5-5839-4F57-9580-B6E120C0A7DD}" type="pres">
      <dgm:prSet presAssocID="{6085B26A-AD3C-4E38-852F-14C02C86CE86}" presName="bracket" presStyleLbl="parChTrans1D1" presStyleIdx="3" presStyleCnt="4"/>
      <dgm:spPr/>
      <dgm:t>
        <a:bodyPr/>
        <a:lstStyle/>
        <a:p>
          <a:endParaRPr lang="en-US"/>
        </a:p>
      </dgm:t>
    </dgm:pt>
    <dgm:pt modelId="{1B9E54D5-941D-452A-9D9B-7EA2EEB14FD3}" type="pres">
      <dgm:prSet presAssocID="{6085B26A-AD3C-4E38-852F-14C02C86CE86}" presName="spH" presStyleCnt="0"/>
      <dgm:spPr/>
      <dgm:t>
        <a:bodyPr/>
        <a:lstStyle/>
        <a:p>
          <a:endParaRPr lang="en-US"/>
        </a:p>
      </dgm:t>
    </dgm:pt>
    <dgm:pt modelId="{B6AF0B4E-0270-4A25-B06B-DCED48889BB0}" type="pres">
      <dgm:prSet presAssocID="{6085B26A-AD3C-4E38-852F-14C02C86CE86}" presName="desTx" presStyleLbl="node1" presStyleIdx="3" presStyleCnt="4">
        <dgm:presLayoutVars>
          <dgm:bulletEnabled val="1"/>
        </dgm:presLayoutVars>
      </dgm:prSet>
      <dgm:spPr/>
      <dgm:t>
        <a:bodyPr/>
        <a:lstStyle/>
        <a:p>
          <a:endParaRPr lang="en-US"/>
        </a:p>
      </dgm:t>
    </dgm:pt>
  </dgm:ptLst>
  <dgm:cxnLst>
    <dgm:cxn modelId="{9394C6C8-555A-4FB2-A805-C19E7EDF7978}" type="presOf" srcId="{6085B26A-AD3C-4E38-852F-14C02C86CE86}" destId="{11DF3F29-802B-4EA4-BFFE-69A6CDDE7CDD}" srcOrd="0" destOrd="0" presId="urn:diagrams.loki3.com/BracketList+Icon"/>
    <dgm:cxn modelId="{5FD60FF0-10B2-4680-A332-6D0C1EE27169}" type="presOf" srcId="{8288A397-63EE-48E5-AA38-43C895990C1A}" destId="{5D287170-8D1A-4D6B-8ECE-B2D8E06567C0}" srcOrd="0" destOrd="0" presId="urn:diagrams.loki3.com/BracketList+Icon"/>
    <dgm:cxn modelId="{A04076E7-A27D-403E-8E16-5095FA5EF57D}" type="presOf" srcId="{9F2E771D-A91A-45CF-A665-5E987B4BFD70}" destId="{B6AF0B4E-0270-4A25-B06B-DCED48889BB0}" srcOrd="0" destOrd="1" presId="urn:diagrams.loki3.com/BracketList+Icon"/>
    <dgm:cxn modelId="{CCF105A4-5494-46AD-B379-CCD7D1E105DC}" type="presOf" srcId="{92CAAC1A-DACA-45B9-8E8D-B28944AD7BEE}" destId="{83D5FA29-5534-4026-95BE-9F4EBA1A896F}" srcOrd="0" destOrd="2" presId="urn:diagrams.loki3.com/BracketList+Icon"/>
    <dgm:cxn modelId="{F6EC366E-1A15-4BB4-BA78-66E1789C8BD3}" type="presOf" srcId="{4D8E21FF-CD23-46C0-85DA-7DCB1A7D11F1}" destId="{FF534BAA-CCF7-4A39-955F-43D8B94E469F}" srcOrd="0" destOrd="0" presId="urn:diagrams.loki3.com/BracketList+Icon"/>
    <dgm:cxn modelId="{A56D8866-F146-4B18-9DD5-30E00BDDEDA6}" srcId="{8288A397-63EE-48E5-AA38-43C895990C1A}" destId="{4D8E21FF-CD23-46C0-85DA-7DCB1A7D11F1}" srcOrd="0" destOrd="0" parTransId="{BDF764A1-C897-4110-812A-D453047DD1F5}" sibTransId="{2FD85B98-8164-42A8-B95C-665C2B55A892}"/>
    <dgm:cxn modelId="{C6FAF142-72AC-439B-B090-D3DCCA4A42E4}" srcId="{E180DE29-2088-4AB7-B929-B8EAA6168533}" destId="{92CAAC1A-DACA-45B9-8E8D-B28944AD7BEE}" srcOrd="2" destOrd="0" parTransId="{929179B9-9DDB-4465-90E6-1D56E6CA1774}" sibTransId="{124D8C59-896C-49ED-86CC-F1D2F7778810}"/>
    <dgm:cxn modelId="{6E8E296D-FE8A-456E-8CD0-1C896C6DAB91}" srcId="{9A836C77-87DE-4DF6-B6F6-FB935ADE5DCE}" destId="{6085B26A-AD3C-4E38-852F-14C02C86CE86}" srcOrd="3" destOrd="0" parTransId="{55EFBC4C-1055-4FA6-AEA7-54CB22F49A01}" sibTransId="{C5E8C599-D99A-4612-8F3B-0EFD9AE5C468}"/>
    <dgm:cxn modelId="{B0791B8D-C8DF-4697-B097-B328B2AA3227}" type="presOf" srcId="{9A836C77-87DE-4DF6-B6F6-FB935ADE5DCE}" destId="{21E96ED2-0CD4-4614-B0B5-79C8F25B13CE}" srcOrd="0" destOrd="0" presId="urn:diagrams.loki3.com/BracketList+Icon"/>
    <dgm:cxn modelId="{287F7A5D-50B6-445A-8CC3-FC21802EC120}" srcId="{FAE26D9D-313C-4880-B01E-CE2CB222DA4A}" destId="{246C3939-8369-4437-A482-B5552B259905}" srcOrd="1" destOrd="0" parTransId="{07D9A112-F4F4-4B3E-940F-9DF63F4BDBC5}" sibTransId="{3D8AA2AB-3773-41EC-8BC6-CD3011AD6E22}"/>
    <dgm:cxn modelId="{58497211-8FC6-4C6B-B1CD-47E1C54BF9F1}" type="presOf" srcId="{B8F27B8A-CD25-4984-953A-B6B90973958E}" destId="{6EA5FF06-9307-4CC1-89F9-90C2F65BF963}" srcOrd="0" destOrd="2" presId="urn:diagrams.loki3.com/BracketList+Icon"/>
    <dgm:cxn modelId="{11889F60-F34D-404A-86DC-B8C0C19C73A6}" srcId="{FAE26D9D-313C-4880-B01E-CE2CB222DA4A}" destId="{8B17FF10-30E1-46CD-AC91-6B0EFEFB6831}" srcOrd="0" destOrd="0" parTransId="{27D27B45-4586-4632-A806-B71F3CD22250}" sibTransId="{78CC34B4-19F8-4689-88CF-091F49B77B7C}"/>
    <dgm:cxn modelId="{CCDAAC13-F586-48BF-BA01-73520C0AD7FA}" srcId="{9A836C77-87DE-4DF6-B6F6-FB935ADE5DCE}" destId="{E180DE29-2088-4AB7-B929-B8EAA6168533}" srcOrd="1" destOrd="0" parTransId="{51483556-2A82-4A94-940F-BA35783D7204}" sibTransId="{A8BEF5C0-78B8-43C8-953A-E7FFD87335CA}"/>
    <dgm:cxn modelId="{89BC6A5E-84DD-4D09-9C82-098B3397D37D}" srcId="{FAE26D9D-313C-4880-B01E-CE2CB222DA4A}" destId="{B8F27B8A-CD25-4984-953A-B6B90973958E}" srcOrd="2" destOrd="0" parTransId="{010868AD-111F-473A-9613-D5C63F5D2ABE}" sibTransId="{BA55947C-5177-4026-BC83-513EDD29263F}"/>
    <dgm:cxn modelId="{39F8CA48-FBBD-4EAA-8BB9-C9C7B136CFFF}" type="presOf" srcId="{E8D2174A-3300-4389-83EA-FD3C202266AE}" destId="{FF534BAA-CCF7-4A39-955F-43D8B94E469F}" srcOrd="0" destOrd="1" presId="urn:diagrams.loki3.com/BracketList+Icon"/>
    <dgm:cxn modelId="{7B0F8CF8-7DAE-4084-AE6A-638715CBDE1A}" type="presOf" srcId="{AA7EC750-B3D4-4DB4-A9D1-A42CF12D1839}" destId="{B6AF0B4E-0270-4A25-B06B-DCED48889BB0}" srcOrd="0" destOrd="0" presId="urn:diagrams.loki3.com/BracketList+Icon"/>
    <dgm:cxn modelId="{7E13CFA6-9905-4A20-81A3-3A397D4805EC}" type="presOf" srcId="{B491364B-F977-4ECF-9C37-DED89600CF46}" destId="{B6AF0B4E-0270-4A25-B06B-DCED48889BB0}" srcOrd="0" destOrd="2" presId="urn:diagrams.loki3.com/BracketList+Icon"/>
    <dgm:cxn modelId="{38F7916B-AB69-4DF2-9F44-01537EBE5202}" type="presOf" srcId="{FAE26D9D-313C-4880-B01E-CE2CB222DA4A}" destId="{13C785B1-D609-4AFE-935C-742EB3C72D4B}" srcOrd="0" destOrd="0" presId="urn:diagrams.loki3.com/BracketList+Icon"/>
    <dgm:cxn modelId="{BC10C65F-12AD-4765-9D6A-2069D6F6FB44}" type="presOf" srcId="{F2CB1E20-C498-4BD2-A43C-8BCD30103B67}" destId="{B6AF0B4E-0270-4A25-B06B-DCED48889BB0}" srcOrd="0" destOrd="3" presId="urn:diagrams.loki3.com/BracketList+Icon"/>
    <dgm:cxn modelId="{71F271FD-7FD9-411B-9CFB-8FE6924ED17D}" srcId="{8288A397-63EE-48E5-AA38-43C895990C1A}" destId="{E8D2174A-3300-4389-83EA-FD3C202266AE}" srcOrd="1" destOrd="0" parTransId="{CCF7FAC4-EA07-43BD-AC81-B4149C448910}" sibTransId="{D20DC79F-F7C2-4AF2-84C1-CA383D140698}"/>
    <dgm:cxn modelId="{A3CFBC82-F424-48BC-A0A2-202A54DA895F}" type="presOf" srcId="{807618E2-FF43-4239-9C46-77402D59D47F}" destId="{83D5FA29-5534-4026-95BE-9F4EBA1A896F}" srcOrd="0" destOrd="0" presId="urn:diagrams.loki3.com/BracketList+Icon"/>
    <dgm:cxn modelId="{CA0A94B3-F6C3-4DE2-9617-EEDD67169DE8}" type="presOf" srcId="{E180DE29-2088-4AB7-B929-B8EAA6168533}" destId="{0567F2E2-2011-43D5-95EF-BBFAF81B1CA3}" srcOrd="0" destOrd="0" presId="urn:diagrams.loki3.com/BracketList+Icon"/>
    <dgm:cxn modelId="{2BA64768-D42B-423C-8630-D59748950B04}" srcId="{6085B26A-AD3C-4E38-852F-14C02C86CE86}" destId="{B491364B-F977-4ECF-9C37-DED89600CF46}" srcOrd="2" destOrd="0" parTransId="{7E8A0D4C-7C55-4312-A023-713FD85C585A}" sibTransId="{77C70E93-4A65-4A92-AEE2-4CAA8B27A0BD}"/>
    <dgm:cxn modelId="{8E6E73AB-0C07-4CBC-80B0-931A8A2C59C8}" srcId="{E180DE29-2088-4AB7-B929-B8EAA6168533}" destId="{29BE4E10-199D-4C93-81D1-2430AD703C31}" srcOrd="1" destOrd="0" parTransId="{A28A864E-DB71-4B92-BEAA-91ABCECE3FDE}" sibTransId="{80585D8C-36C7-421D-A6F7-DE79E019381F}"/>
    <dgm:cxn modelId="{ABAF03C9-2A9B-49A8-9D93-994EDD445760}" srcId="{6085B26A-AD3C-4E38-852F-14C02C86CE86}" destId="{F2CB1E20-C498-4BD2-A43C-8BCD30103B67}" srcOrd="3" destOrd="0" parTransId="{4A4A7305-1A0C-4374-AFA9-7DDDE531B410}" sibTransId="{0A7B3498-82E6-4BEE-B96C-19423B86846B}"/>
    <dgm:cxn modelId="{16EC843F-0175-4E99-900E-9ECA1318266C}" type="presOf" srcId="{8B17FF10-30E1-46CD-AC91-6B0EFEFB6831}" destId="{6EA5FF06-9307-4CC1-89F9-90C2F65BF963}" srcOrd="0" destOrd="0" presId="urn:diagrams.loki3.com/BracketList+Icon"/>
    <dgm:cxn modelId="{DBD965B5-90A8-4EE0-957D-150CEC9B6549}" type="presOf" srcId="{29BE4E10-199D-4C93-81D1-2430AD703C31}" destId="{83D5FA29-5534-4026-95BE-9F4EBA1A896F}" srcOrd="0" destOrd="1" presId="urn:diagrams.loki3.com/BracketList+Icon"/>
    <dgm:cxn modelId="{75BC2F84-1AB3-40DA-A4E0-8FF63993F76B}" srcId="{9A836C77-87DE-4DF6-B6F6-FB935ADE5DCE}" destId="{FAE26D9D-313C-4880-B01E-CE2CB222DA4A}" srcOrd="2" destOrd="0" parTransId="{6CCC81B3-7D2F-458E-A7EA-372EDD9768AE}" sibTransId="{35601DFD-0710-4110-BFB4-DD973C8A72BA}"/>
    <dgm:cxn modelId="{E80AFB87-7FC1-495F-A1A4-FB4B83CB3239}" srcId="{6085B26A-AD3C-4E38-852F-14C02C86CE86}" destId="{AA7EC750-B3D4-4DB4-A9D1-A42CF12D1839}" srcOrd="0" destOrd="0" parTransId="{288D723F-0D31-4A09-BC28-C92C0DBB58E2}" sibTransId="{55D9F867-E75E-4807-92F8-347079785A43}"/>
    <dgm:cxn modelId="{40BD018D-9A66-4337-938B-953F2DC2196A}" srcId="{6085B26A-AD3C-4E38-852F-14C02C86CE86}" destId="{9F2E771D-A91A-45CF-A665-5E987B4BFD70}" srcOrd="1" destOrd="0" parTransId="{52CED888-60ED-4245-8675-2FBCA1215B6A}" sibTransId="{91F60F0C-4A32-42D7-BD87-3237946B04E1}"/>
    <dgm:cxn modelId="{118769C1-9960-4C56-BD17-701EC1FB9B7A}" srcId="{E180DE29-2088-4AB7-B929-B8EAA6168533}" destId="{807618E2-FF43-4239-9C46-77402D59D47F}" srcOrd="0" destOrd="0" parTransId="{510EB633-5EFF-4E2F-829B-4E11AF88F9D7}" sibTransId="{B941C4E2-0007-4084-ABE0-14812B4494A3}"/>
    <dgm:cxn modelId="{49EC3F56-9782-4CD7-8345-026578EE08EF}" type="presOf" srcId="{246C3939-8369-4437-A482-B5552B259905}" destId="{6EA5FF06-9307-4CC1-89F9-90C2F65BF963}" srcOrd="0" destOrd="1" presId="urn:diagrams.loki3.com/BracketList+Icon"/>
    <dgm:cxn modelId="{475DA47B-97C1-4B86-A2EC-014CC0ED3FE2}" srcId="{9A836C77-87DE-4DF6-B6F6-FB935ADE5DCE}" destId="{8288A397-63EE-48E5-AA38-43C895990C1A}" srcOrd="0" destOrd="0" parTransId="{9CAED3CE-20E9-4CB9-B58F-EAB488327560}" sibTransId="{F6B0E8DF-BFAF-4C8B-AAD2-F77A6E177A70}"/>
    <dgm:cxn modelId="{B1D5094E-9AC7-458C-8A5A-12E0DF29FD4A}" type="presParOf" srcId="{21E96ED2-0CD4-4614-B0B5-79C8F25B13CE}" destId="{FDCF6FCD-5B1F-48AB-86C0-43A1A1A1DA43}" srcOrd="0" destOrd="0" presId="urn:diagrams.loki3.com/BracketList+Icon"/>
    <dgm:cxn modelId="{270381AA-403B-4B76-B0C5-F07AFC038F4F}" type="presParOf" srcId="{FDCF6FCD-5B1F-48AB-86C0-43A1A1A1DA43}" destId="{5D287170-8D1A-4D6B-8ECE-B2D8E06567C0}" srcOrd="0" destOrd="0" presId="urn:diagrams.loki3.com/BracketList+Icon"/>
    <dgm:cxn modelId="{63488B9F-93CD-4A55-9433-95B36B79CF28}" type="presParOf" srcId="{FDCF6FCD-5B1F-48AB-86C0-43A1A1A1DA43}" destId="{D30363C7-3F24-4DF9-B8B5-FC8FEC0AA6A4}" srcOrd="1" destOrd="0" presId="urn:diagrams.loki3.com/BracketList+Icon"/>
    <dgm:cxn modelId="{1691CA6D-1D50-4B83-88CB-BE6EB7360281}" type="presParOf" srcId="{FDCF6FCD-5B1F-48AB-86C0-43A1A1A1DA43}" destId="{12ADAA74-AABB-4197-9A06-F790DAA812BD}" srcOrd="2" destOrd="0" presId="urn:diagrams.loki3.com/BracketList+Icon"/>
    <dgm:cxn modelId="{CB0D76F0-34B3-4E7C-8A03-C6B3941FE8E7}" type="presParOf" srcId="{FDCF6FCD-5B1F-48AB-86C0-43A1A1A1DA43}" destId="{FF534BAA-CCF7-4A39-955F-43D8B94E469F}" srcOrd="3" destOrd="0" presId="urn:diagrams.loki3.com/BracketList+Icon"/>
    <dgm:cxn modelId="{C0518EDC-EC8A-4FF4-A55E-2F240EB7C8FA}" type="presParOf" srcId="{21E96ED2-0CD4-4614-B0B5-79C8F25B13CE}" destId="{2D9B9BBE-F782-458C-841F-3188889FF8B2}" srcOrd="1" destOrd="0" presId="urn:diagrams.loki3.com/BracketList+Icon"/>
    <dgm:cxn modelId="{2C9B047E-5F00-4C47-9D80-C77A861F7C3E}" type="presParOf" srcId="{21E96ED2-0CD4-4614-B0B5-79C8F25B13CE}" destId="{F6834C1E-CAA2-4927-A97F-16F2575ADF3C}" srcOrd="2" destOrd="0" presId="urn:diagrams.loki3.com/BracketList+Icon"/>
    <dgm:cxn modelId="{454811D1-90DA-4B6D-9F61-921BAF91B939}" type="presParOf" srcId="{F6834C1E-CAA2-4927-A97F-16F2575ADF3C}" destId="{0567F2E2-2011-43D5-95EF-BBFAF81B1CA3}" srcOrd="0" destOrd="0" presId="urn:diagrams.loki3.com/BracketList+Icon"/>
    <dgm:cxn modelId="{8D2A5AD4-96E0-4A43-B410-DD1ED13B6A7B}" type="presParOf" srcId="{F6834C1E-CAA2-4927-A97F-16F2575ADF3C}" destId="{4F73F933-BFCD-4BAD-92A7-030451EBFC49}" srcOrd="1" destOrd="0" presId="urn:diagrams.loki3.com/BracketList+Icon"/>
    <dgm:cxn modelId="{69E535B1-DC94-489A-AE31-797EC9B018AF}" type="presParOf" srcId="{F6834C1E-CAA2-4927-A97F-16F2575ADF3C}" destId="{C59E2EB4-C994-4B94-802E-2FD812B49765}" srcOrd="2" destOrd="0" presId="urn:diagrams.loki3.com/BracketList+Icon"/>
    <dgm:cxn modelId="{87AF74BC-6914-47EA-97F2-0962602304D5}" type="presParOf" srcId="{F6834C1E-CAA2-4927-A97F-16F2575ADF3C}" destId="{83D5FA29-5534-4026-95BE-9F4EBA1A896F}" srcOrd="3" destOrd="0" presId="urn:diagrams.loki3.com/BracketList+Icon"/>
    <dgm:cxn modelId="{BAC5A5D7-B980-4660-9E4C-B8E22707A1D2}" type="presParOf" srcId="{21E96ED2-0CD4-4614-B0B5-79C8F25B13CE}" destId="{D0C76983-70FD-4512-BB6A-D1460444C505}" srcOrd="3" destOrd="0" presId="urn:diagrams.loki3.com/BracketList+Icon"/>
    <dgm:cxn modelId="{48F1D7D7-30F8-46F0-9B97-CA717417FEEE}" type="presParOf" srcId="{21E96ED2-0CD4-4614-B0B5-79C8F25B13CE}" destId="{0D48F374-AF75-4923-B4B4-92E779459469}" srcOrd="4" destOrd="0" presId="urn:diagrams.loki3.com/BracketList+Icon"/>
    <dgm:cxn modelId="{2A38FEFA-4CE0-411C-BC0A-51C7138842E5}" type="presParOf" srcId="{0D48F374-AF75-4923-B4B4-92E779459469}" destId="{13C785B1-D609-4AFE-935C-742EB3C72D4B}" srcOrd="0" destOrd="0" presId="urn:diagrams.loki3.com/BracketList+Icon"/>
    <dgm:cxn modelId="{776711B6-B340-4FF1-AF07-12BA4703745F}" type="presParOf" srcId="{0D48F374-AF75-4923-B4B4-92E779459469}" destId="{55743BE6-BDC3-4FAB-9172-26459B4ABAC6}" srcOrd="1" destOrd="0" presId="urn:diagrams.loki3.com/BracketList+Icon"/>
    <dgm:cxn modelId="{4348BB14-80DA-447F-BCDD-E6EA2D2E54E5}" type="presParOf" srcId="{0D48F374-AF75-4923-B4B4-92E779459469}" destId="{FBE52A30-6D41-43AC-9BCE-AA3A69F840D9}" srcOrd="2" destOrd="0" presId="urn:diagrams.loki3.com/BracketList+Icon"/>
    <dgm:cxn modelId="{FD18BD41-746B-40FD-B804-BB24648FE0CB}" type="presParOf" srcId="{0D48F374-AF75-4923-B4B4-92E779459469}" destId="{6EA5FF06-9307-4CC1-89F9-90C2F65BF963}" srcOrd="3" destOrd="0" presId="urn:diagrams.loki3.com/BracketList+Icon"/>
    <dgm:cxn modelId="{21A51170-763B-443C-AD7B-897DB8AB0D2A}" type="presParOf" srcId="{21E96ED2-0CD4-4614-B0B5-79C8F25B13CE}" destId="{C09E5C7B-D6E2-4005-908D-796BC28BBEC1}" srcOrd="5" destOrd="0" presId="urn:diagrams.loki3.com/BracketList+Icon"/>
    <dgm:cxn modelId="{FBBD62F2-956E-401D-8ADF-374F7E657053}" type="presParOf" srcId="{21E96ED2-0CD4-4614-B0B5-79C8F25B13CE}" destId="{4949C9B1-BA77-45DC-A3C9-73E7707AF54D}" srcOrd="6" destOrd="0" presId="urn:diagrams.loki3.com/BracketList+Icon"/>
    <dgm:cxn modelId="{DF3A7F6D-86A2-4A1E-9D63-8B61BF0862B3}" type="presParOf" srcId="{4949C9B1-BA77-45DC-A3C9-73E7707AF54D}" destId="{11DF3F29-802B-4EA4-BFFE-69A6CDDE7CDD}" srcOrd="0" destOrd="0" presId="urn:diagrams.loki3.com/BracketList+Icon"/>
    <dgm:cxn modelId="{04C6CFA0-FB14-4713-8BED-B30BA9DF417B}" type="presParOf" srcId="{4949C9B1-BA77-45DC-A3C9-73E7707AF54D}" destId="{735EC5F5-5839-4F57-9580-B6E120C0A7DD}" srcOrd="1" destOrd="0" presId="urn:diagrams.loki3.com/BracketList+Icon"/>
    <dgm:cxn modelId="{1ED36F81-60E7-4E51-9108-2462113B6183}" type="presParOf" srcId="{4949C9B1-BA77-45DC-A3C9-73E7707AF54D}" destId="{1B9E54D5-941D-452A-9D9B-7EA2EEB14FD3}" srcOrd="2" destOrd="0" presId="urn:diagrams.loki3.com/BracketList+Icon"/>
    <dgm:cxn modelId="{293791F5-E64D-40F7-97E5-77B1D5EABC8B}" type="presParOf" srcId="{4949C9B1-BA77-45DC-A3C9-73E7707AF54D}" destId="{B6AF0B4E-0270-4A25-B06B-DCED48889BB0}"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FEBFB-42AD-4654-B9CA-92C15DF1A89D}">
      <dsp:nvSpPr>
        <dsp:cNvPr id="0" name=""/>
        <dsp:cNvSpPr/>
      </dsp:nvSpPr>
      <dsp:spPr>
        <a:xfrm rot="10800000">
          <a:off x="1641685" y="320"/>
          <a:ext cx="5590921" cy="933783"/>
        </a:xfrm>
        <a:prstGeom prst="homePlat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73" tIns="72390" rIns="135128" bIns="72390" numCol="1" spcCol="1270" anchor="ctr" anchorCtr="0">
          <a:noAutofit/>
        </a:bodyPr>
        <a:lstStyle/>
        <a:p>
          <a:pPr lvl="0" algn="ctr" defTabSz="844550">
            <a:lnSpc>
              <a:spcPct val="90000"/>
            </a:lnSpc>
            <a:spcBef>
              <a:spcPct val="0"/>
            </a:spcBef>
            <a:spcAft>
              <a:spcPct val="35000"/>
            </a:spcAft>
          </a:pPr>
          <a:r>
            <a:rPr lang="en-US" sz="1900" kern="1200" cap="all" baseline="0" dirty="0" smtClean="0"/>
            <a:t>General Overview</a:t>
          </a:r>
          <a:endParaRPr lang="en-US" sz="1900" kern="1200" cap="all" baseline="0" dirty="0"/>
        </a:p>
      </dsp:txBody>
      <dsp:txXfrm rot="10800000">
        <a:off x="1875131" y="320"/>
        <a:ext cx="5357475" cy="933783"/>
      </dsp:txXfrm>
    </dsp:sp>
    <dsp:sp modelId="{AA7C4588-3F1C-4A2E-8F0E-7A3C12CF8AA2}">
      <dsp:nvSpPr>
        <dsp:cNvPr id="0" name=""/>
        <dsp:cNvSpPr/>
      </dsp:nvSpPr>
      <dsp:spPr>
        <a:xfrm>
          <a:off x="1174793" y="320"/>
          <a:ext cx="933783" cy="933783"/>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7D19D-9C6A-4553-A5D0-C2878607332B}">
      <dsp:nvSpPr>
        <dsp:cNvPr id="0" name=""/>
        <dsp:cNvSpPr/>
      </dsp:nvSpPr>
      <dsp:spPr>
        <a:xfrm rot="10800000">
          <a:off x="1641685" y="1212845"/>
          <a:ext cx="5590921" cy="933783"/>
        </a:xfrm>
        <a:prstGeom prst="homePlat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73" tIns="72390" rIns="135128" bIns="72390" numCol="1" spcCol="1270" anchor="ctr" anchorCtr="0">
          <a:noAutofit/>
        </a:bodyPr>
        <a:lstStyle/>
        <a:p>
          <a:pPr lvl="0" algn="ctr" defTabSz="844550">
            <a:lnSpc>
              <a:spcPct val="90000"/>
            </a:lnSpc>
            <a:spcBef>
              <a:spcPct val="0"/>
            </a:spcBef>
            <a:spcAft>
              <a:spcPct val="35000"/>
            </a:spcAft>
          </a:pPr>
          <a:r>
            <a:rPr lang="en-US" sz="1900" kern="1200" cap="all" baseline="0" dirty="0" smtClean="0"/>
            <a:t>Accessing the Data Pipeline</a:t>
          </a:r>
          <a:endParaRPr lang="en-US" sz="1900" kern="1200" cap="all" baseline="0" dirty="0"/>
        </a:p>
      </dsp:txBody>
      <dsp:txXfrm rot="10800000">
        <a:off x="1875131" y="1212845"/>
        <a:ext cx="5357475" cy="933783"/>
      </dsp:txXfrm>
    </dsp:sp>
    <dsp:sp modelId="{5884D8E4-4076-4DEE-BA1E-5E3AC766120E}">
      <dsp:nvSpPr>
        <dsp:cNvPr id="0" name=""/>
        <dsp:cNvSpPr/>
      </dsp:nvSpPr>
      <dsp:spPr>
        <a:xfrm>
          <a:off x="1174793" y="1212845"/>
          <a:ext cx="933783" cy="933783"/>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44000" r="-4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E2F88E-9DB4-4EEE-930D-4014BCB55DD1}">
      <dsp:nvSpPr>
        <dsp:cNvPr id="0" name=""/>
        <dsp:cNvSpPr/>
      </dsp:nvSpPr>
      <dsp:spPr>
        <a:xfrm rot="10800000">
          <a:off x="1641685" y="2425370"/>
          <a:ext cx="5590921" cy="933783"/>
        </a:xfrm>
        <a:prstGeom prst="homePlate">
          <a:avLst/>
        </a:prstGeom>
        <a:solidFill>
          <a:srgbClr val="0000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73" tIns="72390" rIns="135128" bIns="72390" numCol="1" spcCol="1270" anchor="ctr" anchorCtr="0">
          <a:noAutofit/>
        </a:bodyPr>
        <a:lstStyle/>
        <a:p>
          <a:pPr lvl="0" algn="ctr" defTabSz="844550">
            <a:lnSpc>
              <a:spcPct val="90000"/>
            </a:lnSpc>
            <a:spcBef>
              <a:spcPct val="0"/>
            </a:spcBef>
            <a:spcAft>
              <a:spcPct val="35000"/>
            </a:spcAft>
          </a:pPr>
          <a:r>
            <a:rPr lang="en-US" sz="1900" kern="1200" cap="all" baseline="0" dirty="0" smtClean="0"/>
            <a:t>Snapshot Process</a:t>
          </a:r>
          <a:endParaRPr lang="en-US" sz="1900" kern="1200" cap="all" baseline="0" dirty="0"/>
        </a:p>
      </dsp:txBody>
      <dsp:txXfrm rot="10800000">
        <a:off x="1875131" y="2425370"/>
        <a:ext cx="5357475" cy="933783"/>
      </dsp:txXfrm>
    </dsp:sp>
    <dsp:sp modelId="{215CB070-B9DC-4B43-A358-17F63E6DAE52}">
      <dsp:nvSpPr>
        <dsp:cNvPr id="0" name=""/>
        <dsp:cNvSpPr/>
      </dsp:nvSpPr>
      <dsp:spPr>
        <a:xfrm>
          <a:off x="1174793" y="2425370"/>
          <a:ext cx="933783" cy="933783"/>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2000" r="-1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BE67C-B9DF-44EA-A49A-0B3C61E3DA76}">
      <dsp:nvSpPr>
        <dsp:cNvPr id="0" name=""/>
        <dsp:cNvSpPr/>
      </dsp:nvSpPr>
      <dsp:spPr>
        <a:xfrm rot="10800000">
          <a:off x="1641685" y="3637895"/>
          <a:ext cx="5590921" cy="933783"/>
        </a:xfrm>
        <a:prstGeom prst="homePlate">
          <a:avLst/>
        </a:prstGeom>
        <a:solidFill>
          <a:srgbClr val="CC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73"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TIMELINE/RESOURCES/ASSISTANCE</a:t>
          </a:r>
          <a:endParaRPr lang="en-US" sz="1900" kern="1200" dirty="0"/>
        </a:p>
      </dsp:txBody>
      <dsp:txXfrm rot="10800000">
        <a:off x="1875131" y="3637895"/>
        <a:ext cx="5357475" cy="933783"/>
      </dsp:txXfrm>
    </dsp:sp>
    <dsp:sp modelId="{40FC0085-B1C1-40A8-94E6-F9612F97726F}">
      <dsp:nvSpPr>
        <dsp:cNvPr id="0" name=""/>
        <dsp:cNvSpPr/>
      </dsp:nvSpPr>
      <dsp:spPr>
        <a:xfrm>
          <a:off x="1174793" y="3637895"/>
          <a:ext cx="933783" cy="933783"/>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89AAE-4646-4E93-8CCF-2B6A20C1BBFB}">
      <dsp:nvSpPr>
        <dsp:cNvPr id="0" name=""/>
        <dsp:cNvSpPr/>
      </dsp:nvSpPr>
      <dsp:spPr>
        <a:xfrm>
          <a:off x="7389" y="298469"/>
          <a:ext cx="2208584" cy="132515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Interchange files successfully uploaded &amp;  error free</a:t>
          </a:r>
          <a:endParaRPr lang="en-US" sz="2000" b="1" kern="1200" dirty="0">
            <a:latin typeface="Gill Sans MT" panose="020B0502020104020203" pitchFamily="34" charset="0"/>
          </a:endParaRPr>
        </a:p>
      </dsp:txBody>
      <dsp:txXfrm>
        <a:off x="46201" y="337281"/>
        <a:ext cx="2130960" cy="1247526"/>
      </dsp:txXfrm>
    </dsp:sp>
    <dsp:sp modelId="{8C770B9C-B761-41A4-B914-4580766332CB}">
      <dsp:nvSpPr>
        <dsp:cNvPr id="0" name=""/>
        <dsp:cNvSpPr/>
      </dsp:nvSpPr>
      <dsp:spPr>
        <a:xfrm rot="48410">
          <a:off x="2410306" y="708766"/>
          <a:ext cx="468266" cy="5477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2410313" y="817323"/>
        <a:ext cx="327786" cy="328636"/>
      </dsp:txXfrm>
    </dsp:sp>
    <dsp:sp modelId="{ABCE8414-C8AB-4205-8A77-9DF4E9EFFE4D}">
      <dsp:nvSpPr>
        <dsp:cNvPr id="0" name=""/>
        <dsp:cNvSpPr/>
      </dsp:nvSpPr>
      <dsp:spPr>
        <a:xfrm>
          <a:off x="3099407" y="342014"/>
          <a:ext cx="2208584" cy="132515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Create Snapshot      (pipeline step)</a:t>
          </a:r>
          <a:endParaRPr lang="en-US" sz="2000" b="1" kern="1200" dirty="0">
            <a:latin typeface="Gill Sans MT" panose="020B0502020104020203" pitchFamily="34" charset="0"/>
          </a:endParaRPr>
        </a:p>
      </dsp:txBody>
      <dsp:txXfrm>
        <a:off x="3138219" y="380826"/>
        <a:ext cx="2130960" cy="1247526"/>
      </dsp:txXfrm>
    </dsp:sp>
    <dsp:sp modelId="{6EA4A86E-F07E-4487-8776-D658975BE1DE}">
      <dsp:nvSpPr>
        <dsp:cNvPr id="0" name=""/>
        <dsp:cNvSpPr/>
      </dsp:nvSpPr>
      <dsp:spPr>
        <a:xfrm rot="21551590">
          <a:off x="5502324" y="709139"/>
          <a:ext cx="468266" cy="5477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5502331" y="819674"/>
        <a:ext cx="327786" cy="328636"/>
      </dsp:txXfrm>
    </dsp:sp>
    <dsp:sp modelId="{D45CA5A7-477D-4B4B-A4D1-12404AB4AAA9}">
      <dsp:nvSpPr>
        <dsp:cNvPr id="0" name=""/>
        <dsp:cNvSpPr/>
      </dsp:nvSpPr>
      <dsp:spPr>
        <a:xfrm>
          <a:off x="6191426" y="298469"/>
          <a:ext cx="2208584" cy="132515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Additional Business Rules</a:t>
          </a:r>
          <a:endParaRPr lang="en-US" sz="2000" b="1" kern="1200" dirty="0">
            <a:latin typeface="Gill Sans MT" panose="020B0502020104020203" pitchFamily="34" charset="0"/>
          </a:endParaRPr>
        </a:p>
      </dsp:txBody>
      <dsp:txXfrm>
        <a:off x="6230238" y="337281"/>
        <a:ext cx="2130960" cy="1247526"/>
      </dsp:txXfrm>
    </dsp:sp>
    <dsp:sp modelId="{61333AA3-DA91-40CF-892D-E02E3E692602}">
      <dsp:nvSpPr>
        <dsp:cNvPr id="0" name=""/>
        <dsp:cNvSpPr/>
      </dsp:nvSpPr>
      <dsp:spPr>
        <a:xfrm rot="8376716">
          <a:off x="5087517" y="1731366"/>
          <a:ext cx="1100836" cy="5477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5232254" y="1787676"/>
        <a:ext cx="936518" cy="328636"/>
      </dsp:txXfrm>
    </dsp:sp>
    <dsp:sp modelId="{A424AAC5-5C0E-4DE0-9CAC-3AD64F5524B8}">
      <dsp:nvSpPr>
        <dsp:cNvPr id="0" name=""/>
        <dsp:cNvSpPr/>
      </dsp:nvSpPr>
      <dsp:spPr>
        <a:xfrm>
          <a:off x="3508503" y="2580852"/>
          <a:ext cx="2208584" cy="132515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Errors? Correct Errors in Interchange Files</a:t>
          </a:r>
          <a:endParaRPr lang="en-US" sz="2000" b="1" kern="1200" dirty="0">
            <a:latin typeface="Gill Sans MT" panose="020B0502020104020203" pitchFamily="34" charset="0"/>
          </a:endParaRPr>
        </a:p>
      </dsp:txBody>
      <dsp:txXfrm>
        <a:off x="3547315" y="2619664"/>
        <a:ext cx="2130960" cy="1247526"/>
      </dsp:txXfrm>
    </dsp:sp>
    <dsp:sp modelId="{48A68E1A-E738-4FA3-B1BA-1F8BFE16206B}">
      <dsp:nvSpPr>
        <dsp:cNvPr id="0" name=""/>
        <dsp:cNvSpPr/>
      </dsp:nvSpPr>
      <dsp:spPr>
        <a:xfrm rot="10914176">
          <a:off x="3049382" y="2923010"/>
          <a:ext cx="324561" cy="5477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3146723" y="3034173"/>
        <a:ext cx="227193" cy="328636"/>
      </dsp:txXfrm>
    </dsp:sp>
    <dsp:sp modelId="{D98DDA16-E9DD-4062-B564-7F805FF5DAE3}">
      <dsp:nvSpPr>
        <dsp:cNvPr id="0" name=""/>
        <dsp:cNvSpPr/>
      </dsp:nvSpPr>
      <dsp:spPr>
        <a:xfrm>
          <a:off x="687876" y="2487137"/>
          <a:ext cx="2208584" cy="132515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Upload corrected interchange files</a:t>
          </a:r>
          <a:endParaRPr lang="en-US" sz="2000" b="1" kern="1200" dirty="0">
            <a:latin typeface="Gill Sans MT" panose="020B0502020104020203" pitchFamily="34" charset="0"/>
          </a:endParaRPr>
        </a:p>
      </dsp:txBody>
      <dsp:txXfrm>
        <a:off x="726688" y="2525949"/>
        <a:ext cx="2130960" cy="1247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EF960-2386-4A6C-8B56-8B135CFBF350}">
      <dsp:nvSpPr>
        <dsp:cNvPr id="0" name=""/>
        <dsp:cNvSpPr/>
      </dsp:nvSpPr>
      <dsp:spPr>
        <a:xfrm>
          <a:off x="-1" y="47120"/>
          <a:ext cx="5021943" cy="31387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2568C-B1EF-4CBE-9F60-CDD8AC962111}">
      <dsp:nvSpPr>
        <dsp:cNvPr id="0" name=""/>
        <dsp:cNvSpPr/>
      </dsp:nvSpPr>
      <dsp:spPr>
        <a:xfrm>
          <a:off x="538478" y="2203104"/>
          <a:ext cx="329185" cy="329185"/>
        </a:xfrm>
        <a:prstGeom prst="ellipse">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22DC83-274B-4849-9996-8E0C0764BD55}">
      <dsp:nvSpPr>
        <dsp:cNvPr id="0" name=""/>
        <dsp:cNvSpPr/>
      </dsp:nvSpPr>
      <dsp:spPr>
        <a:xfrm rot="19948812">
          <a:off x="820017" y="1656494"/>
          <a:ext cx="2155406" cy="90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7" tIns="0" rIns="0" bIns="0" numCol="1" spcCol="1270" anchor="t" anchorCtr="0">
          <a:noAutofit/>
        </a:bodyPr>
        <a:lstStyle/>
        <a:p>
          <a:pPr lvl="0" algn="l" defTabSz="800100">
            <a:lnSpc>
              <a:spcPct val="90000"/>
            </a:lnSpc>
            <a:spcBef>
              <a:spcPct val="0"/>
            </a:spcBef>
            <a:spcAft>
              <a:spcPct val="35000"/>
            </a:spcAft>
          </a:pPr>
          <a:r>
            <a:rPr lang="en-US" sz="1800" kern="1200" cap="all" baseline="0" dirty="0" smtClean="0">
              <a:solidFill>
                <a:srgbClr val="0000FF"/>
              </a:solidFill>
              <a:latin typeface="Gill Sans MT" panose="020B0502020104020203" pitchFamily="34" charset="0"/>
            </a:rPr>
            <a:t>   </a:t>
          </a:r>
          <a:r>
            <a:rPr lang="en-US" sz="2000" kern="1200" cap="all" baseline="0" dirty="0" smtClean="0">
              <a:solidFill>
                <a:srgbClr val="0000FF"/>
              </a:solidFill>
              <a:latin typeface="Gill Sans MT" panose="020B0502020104020203" pitchFamily="34" charset="0"/>
            </a:rPr>
            <a:t>IEP</a:t>
          </a:r>
          <a:r>
            <a:rPr lang="en-US" sz="1800" kern="1200" cap="all" baseline="0" dirty="0" smtClean="0">
              <a:solidFill>
                <a:srgbClr val="0000FF"/>
              </a:solidFill>
              <a:latin typeface="Gill Sans MT" panose="020B0502020104020203" pitchFamily="34" charset="0"/>
            </a:rPr>
            <a:t> </a:t>
          </a:r>
        </a:p>
        <a:p>
          <a:pPr marL="174625" lvl="0" indent="-174625" algn="l" defTabSz="800100">
            <a:lnSpc>
              <a:spcPct val="90000"/>
            </a:lnSpc>
            <a:spcBef>
              <a:spcPct val="0"/>
            </a:spcBef>
            <a:spcAft>
              <a:spcPct val="35000"/>
            </a:spcAft>
          </a:pPr>
          <a:r>
            <a:rPr lang="en-US" sz="2800" kern="1200" dirty="0" smtClean="0">
              <a:latin typeface="Gill Sans MT" panose="020B0502020104020203" pitchFamily="34" charset="0"/>
            </a:rPr>
            <a:t>   </a:t>
          </a:r>
          <a:endParaRPr lang="en-US" sz="2800" kern="1200" dirty="0">
            <a:latin typeface="Gill Sans MT" panose="020B0502020104020203" pitchFamily="34" charset="0"/>
          </a:endParaRPr>
        </a:p>
      </dsp:txBody>
      <dsp:txXfrm>
        <a:off x="820017" y="1656494"/>
        <a:ext cx="2155406" cy="907088"/>
      </dsp:txXfrm>
    </dsp:sp>
    <dsp:sp modelId="{93F2A8C7-908C-405D-9965-0F786F62E16B}">
      <dsp:nvSpPr>
        <dsp:cNvPr id="0" name=""/>
        <dsp:cNvSpPr/>
      </dsp:nvSpPr>
      <dsp:spPr>
        <a:xfrm>
          <a:off x="1743745" y="1402733"/>
          <a:ext cx="329183" cy="329183"/>
        </a:xfrm>
        <a:prstGeom prst="ellipse">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616FF-B98D-4440-A4DD-1B99B2D3E849}">
      <dsp:nvSpPr>
        <dsp:cNvPr id="0" name=""/>
        <dsp:cNvSpPr/>
      </dsp:nvSpPr>
      <dsp:spPr>
        <a:xfrm rot="20702972">
          <a:off x="2275111" y="1175445"/>
          <a:ext cx="1952169" cy="170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68" tIns="0" rIns="0" bIns="0" numCol="1" spcCol="1270" anchor="t" anchorCtr="0">
          <a:noAutofit/>
        </a:bodyPr>
        <a:lstStyle/>
        <a:p>
          <a:pPr lvl="0" algn="l" defTabSz="577850">
            <a:lnSpc>
              <a:spcPct val="90000"/>
            </a:lnSpc>
            <a:spcBef>
              <a:spcPct val="0"/>
            </a:spcBef>
            <a:spcAft>
              <a:spcPct val="35000"/>
            </a:spcAft>
          </a:pPr>
          <a:r>
            <a:rPr lang="en-US" sz="1300" kern="1200" cap="all" baseline="0" dirty="0" smtClean="0">
              <a:solidFill>
                <a:srgbClr val="0000FF"/>
              </a:solidFill>
            </a:rPr>
            <a:t> </a:t>
          </a:r>
          <a:r>
            <a:rPr lang="en-US" sz="1800" kern="1200" cap="all" baseline="0" dirty="0" smtClean="0">
              <a:solidFill>
                <a:srgbClr val="0000FF"/>
              </a:solidFill>
              <a:latin typeface="Gill Sans MT" panose="020B0502020104020203" pitchFamily="34" charset="0"/>
            </a:rPr>
            <a:t>Staff</a:t>
          </a:r>
        </a:p>
        <a:p>
          <a:pPr lvl="0" algn="l" defTabSz="577850">
            <a:lnSpc>
              <a:spcPct val="100000"/>
            </a:lnSpc>
            <a:spcBef>
              <a:spcPct val="0"/>
            </a:spcBef>
            <a:spcAft>
              <a:spcPts val="0"/>
            </a:spcAft>
          </a:pPr>
          <a:r>
            <a:rPr lang="en-US" kern="1200" dirty="0" smtClean="0">
              <a:latin typeface="Gill Sans MT" panose="020B0502020104020203" pitchFamily="34" charset="0"/>
            </a:rPr>
            <a:t>  </a:t>
          </a:r>
          <a:endParaRPr lang="en-US" kern="1200" dirty="0">
            <a:latin typeface="Gill Sans MT" panose="020B0502020104020203" pitchFamily="34" charset="0"/>
          </a:endParaRPr>
        </a:p>
      </dsp:txBody>
      <dsp:txXfrm>
        <a:off x="2275111" y="1175445"/>
        <a:ext cx="1952169" cy="1707460"/>
      </dsp:txXfrm>
    </dsp:sp>
    <dsp:sp modelId="{471BB19B-2232-4B6C-9B60-798C76D88EFA}">
      <dsp:nvSpPr>
        <dsp:cNvPr id="0" name=""/>
        <dsp:cNvSpPr/>
      </dsp:nvSpPr>
      <dsp:spPr>
        <a:xfrm>
          <a:off x="3176377" y="930166"/>
          <a:ext cx="326426" cy="3264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E438F2-C69D-47CC-AB59-10339DE19B2C}">
      <dsp:nvSpPr>
        <dsp:cNvPr id="0" name=""/>
        <dsp:cNvSpPr/>
      </dsp:nvSpPr>
      <dsp:spPr>
        <a:xfrm rot="21310216">
          <a:off x="2862504" y="977262"/>
          <a:ext cx="2159439" cy="218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7" tIns="0" rIns="0" bIns="0" numCol="1" spcCol="1270" anchor="t" anchorCtr="0">
          <a:noAutofit/>
        </a:bodyPr>
        <a:lstStyle/>
        <a:p>
          <a:pPr lvl="0" algn="l" defTabSz="577850">
            <a:lnSpc>
              <a:spcPct val="90000"/>
            </a:lnSpc>
            <a:spcBef>
              <a:spcPct val="0"/>
            </a:spcBef>
            <a:spcAft>
              <a:spcPct val="35000"/>
            </a:spcAft>
          </a:pPr>
          <a:r>
            <a:rPr lang="en-US" sz="1300" kern="1200" cap="all" baseline="0" dirty="0" smtClean="0">
              <a:solidFill>
                <a:srgbClr val="0000FF"/>
              </a:solidFill>
            </a:rPr>
            <a:t>                 </a:t>
          </a:r>
          <a:r>
            <a:rPr lang="en-US" sz="1800" kern="1200" cap="all" baseline="0" dirty="0" smtClean="0">
              <a:solidFill>
                <a:srgbClr val="0000FF"/>
              </a:solidFill>
              <a:latin typeface="Gill Sans MT" panose="020B0502020104020203" pitchFamily="34" charset="0"/>
            </a:rPr>
            <a:t>Student</a:t>
          </a:r>
        </a:p>
        <a:p>
          <a:pPr lvl="0" algn="l" defTabSz="577850">
            <a:lnSpc>
              <a:spcPct val="90000"/>
            </a:lnSpc>
            <a:spcBef>
              <a:spcPct val="0"/>
            </a:spcBef>
            <a:spcAft>
              <a:spcPct val="35000"/>
            </a:spcAft>
          </a:pPr>
          <a:r>
            <a:rPr lang="en-US" sz="1800" kern="1200" dirty="0" smtClean="0">
              <a:latin typeface="Gill Sans MT" panose="020B0502020104020203" pitchFamily="34" charset="0"/>
            </a:rPr>
            <a:t>                            </a:t>
          </a:r>
          <a:endParaRPr lang="en-US" sz="1300" kern="1200" dirty="0">
            <a:latin typeface="Gill Sans MT" panose="020B0502020104020203" pitchFamily="34" charset="0"/>
          </a:endParaRPr>
        </a:p>
      </dsp:txBody>
      <dsp:txXfrm>
        <a:off x="2862504" y="977262"/>
        <a:ext cx="2159439" cy="2181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7170-8D1A-4D6B-8ECE-B2D8E06567C0}">
      <dsp:nvSpPr>
        <dsp:cNvPr id="0" name=""/>
        <dsp:cNvSpPr/>
      </dsp:nvSpPr>
      <dsp:spPr>
        <a:xfrm>
          <a:off x="3216" y="157374"/>
          <a:ext cx="1645422"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kern="1200" dirty="0" smtClean="0"/>
            <a:t>November</a:t>
          </a:r>
          <a:endParaRPr lang="en-US" sz="1500" kern="1200" dirty="0"/>
        </a:p>
      </dsp:txBody>
      <dsp:txXfrm>
        <a:off x="3216" y="157374"/>
        <a:ext cx="1645422" cy="297000"/>
      </dsp:txXfrm>
    </dsp:sp>
    <dsp:sp modelId="{D30363C7-3F24-4DF9-B8B5-FC8FEC0AA6A4}">
      <dsp:nvSpPr>
        <dsp:cNvPr id="0" name=""/>
        <dsp:cNvSpPr/>
      </dsp:nvSpPr>
      <dsp:spPr>
        <a:xfrm>
          <a:off x="1648639" y="18156"/>
          <a:ext cx="329084" cy="575437"/>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34BAA-CCF7-4A39-955F-43D8B94E469F}">
      <dsp:nvSpPr>
        <dsp:cNvPr id="0" name=""/>
        <dsp:cNvSpPr/>
      </dsp:nvSpPr>
      <dsp:spPr>
        <a:xfrm>
          <a:off x="2109358" y="18156"/>
          <a:ext cx="4475550" cy="57543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3</a:t>
          </a:r>
          <a:r>
            <a:rPr lang="en-US" sz="1500" kern="1200" baseline="30000" dirty="0" smtClean="0"/>
            <a:t>rd</a:t>
          </a:r>
          <a:r>
            <a:rPr lang="en-US" sz="1500" kern="1200" dirty="0" smtClean="0"/>
            <a:t>: Snapshot Open </a:t>
          </a:r>
          <a:endParaRPr lang="en-US" sz="1500" kern="1200" dirty="0"/>
        </a:p>
        <a:p>
          <a:pPr marL="114300" lvl="1" indent="-114300" algn="l" defTabSz="666750">
            <a:lnSpc>
              <a:spcPct val="90000"/>
            </a:lnSpc>
            <a:spcBef>
              <a:spcPct val="0"/>
            </a:spcBef>
            <a:spcAft>
              <a:spcPct val="15000"/>
            </a:spcAft>
            <a:buChar char="••"/>
          </a:pPr>
          <a:r>
            <a:rPr lang="en-US" sz="1500" kern="1200" dirty="0" smtClean="0"/>
            <a:t>17</a:t>
          </a:r>
          <a:r>
            <a:rPr lang="en-US" sz="1500" kern="1200" baseline="30000" dirty="0" smtClean="0"/>
            <a:t>th</a:t>
          </a:r>
          <a:r>
            <a:rPr lang="en-US" sz="1500" kern="1200" dirty="0" smtClean="0"/>
            <a:t>: Interchange Files uploaded at least once</a:t>
          </a:r>
          <a:endParaRPr lang="en-US" sz="1500" kern="1200" dirty="0"/>
        </a:p>
      </dsp:txBody>
      <dsp:txXfrm>
        <a:off x="2109358" y="18156"/>
        <a:ext cx="4475550" cy="575437"/>
      </dsp:txXfrm>
    </dsp:sp>
    <dsp:sp modelId="{0567F2E2-2011-43D5-95EF-BBFAF81B1CA3}">
      <dsp:nvSpPr>
        <dsp:cNvPr id="0" name=""/>
        <dsp:cNvSpPr/>
      </dsp:nvSpPr>
      <dsp:spPr>
        <a:xfrm>
          <a:off x="3216" y="907468"/>
          <a:ext cx="1645422"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kern="1200" dirty="0" smtClean="0"/>
            <a:t>December</a:t>
          </a:r>
          <a:endParaRPr lang="en-US" sz="1500" kern="1200" dirty="0"/>
        </a:p>
      </dsp:txBody>
      <dsp:txXfrm>
        <a:off x="3216" y="907468"/>
        <a:ext cx="1645422" cy="297000"/>
      </dsp:txXfrm>
    </dsp:sp>
    <dsp:sp modelId="{4F73F933-BFCD-4BAD-92A7-030451EBFC49}">
      <dsp:nvSpPr>
        <dsp:cNvPr id="0" name=""/>
        <dsp:cNvSpPr/>
      </dsp:nvSpPr>
      <dsp:spPr>
        <a:xfrm>
          <a:off x="1648639" y="647593"/>
          <a:ext cx="329084" cy="816750"/>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5FA29-5534-4026-95BE-9F4EBA1A896F}">
      <dsp:nvSpPr>
        <dsp:cNvPr id="0" name=""/>
        <dsp:cNvSpPr/>
      </dsp:nvSpPr>
      <dsp:spPr>
        <a:xfrm>
          <a:off x="2109358" y="647593"/>
          <a:ext cx="4475550" cy="816750"/>
        </a:xfrm>
        <a:prstGeom prst="rect">
          <a:avLst/>
        </a:prstGeom>
        <a:solidFill>
          <a:schemeClr val="accent4">
            <a:hueOff val="-2753396"/>
            <a:satOff val="-1153"/>
            <a:lumOff val="163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1</a:t>
          </a:r>
          <a:r>
            <a:rPr lang="en-US" sz="1500" kern="1200" baseline="30000" dirty="0" smtClean="0"/>
            <a:t>st</a:t>
          </a:r>
          <a:r>
            <a:rPr lang="en-US" sz="1500" kern="1200" dirty="0" smtClean="0"/>
            <a:t>: Official Count Date</a:t>
          </a:r>
          <a:endParaRPr lang="en-US" sz="1500" kern="1200" dirty="0"/>
        </a:p>
        <a:p>
          <a:pPr marL="114300" lvl="1" indent="-114300" algn="l" defTabSz="666750">
            <a:lnSpc>
              <a:spcPct val="90000"/>
            </a:lnSpc>
            <a:spcBef>
              <a:spcPct val="0"/>
            </a:spcBef>
            <a:spcAft>
              <a:spcPct val="15000"/>
            </a:spcAft>
            <a:buChar char="••"/>
          </a:pPr>
          <a:r>
            <a:rPr lang="en-US" sz="1500" kern="1200" dirty="0" smtClean="0"/>
            <a:t>8</a:t>
          </a:r>
          <a:r>
            <a:rPr lang="en-US" sz="1500" kern="1200" baseline="30000" dirty="0" smtClean="0"/>
            <a:t>th</a:t>
          </a:r>
          <a:r>
            <a:rPr lang="en-US" sz="1500" kern="1200" dirty="0" smtClean="0"/>
            <a:t>: Snapshot created at least once</a:t>
          </a:r>
          <a:endParaRPr lang="en-US" sz="1500" kern="1200" dirty="0"/>
        </a:p>
        <a:p>
          <a:pPr marL="114300" lvl="1" indent="-114300" algn="l" defTabSz="666750">
            <a:lnSpc>
              <a:spcPct val="90000"/>
            </a:lnSpc>
            <a:spcBef>
              <a:spcPct val="0"/>
            </a:spcBef>
            <a:spcAft>
              <a:spcPct val="15000"/>
            </a:spcAft>
            <a:buChar char="••"/>
          </a:pPr>
          <a:r>
            <a:rPr lang="en-US" sz="1500" kern="1200" dirty="0" smtClean="0"/>
            <a:t>15</a:t>
          </a:r>
          <a:r>
            <a:rPr lang="en-US" sz="1500" kern="1200" baseline="30000" dirty="0" smtClean="0"/>
            <a:t>th</a:t>
          </a:r>
          <a:r>
            <a:rPr lang="en-US" sz="1500" kern="1200" dirty="0" smtClean="0"/>
            <a:t>: Interchange files error free</a:t>
          </a:r>
          <a:endParaRPr lang="en-US" sz="1500" kern="1200" dirty="0"/>
        </a:p>
      </dsp:txBody>
      <dsp:txXfrm>
        <a:off x="2109358" y="647593"/>
        <a:ext cx="4475550" cy="816750"/>
      </dsp:txXfrm>
    </dsp:sp>
    <dsp:sp modelId="{13C785B1-D609-4AFE-935C-742EB3C72D4B}">
      <dsp:nvSpPr>
        <dsp:cNvPr id="0" name=""/>
        <dsp:cNvSpPr/>
      </dsp:nvSpPr>
      <dsp:spPr>
        <a:xfrm>
          <a:off x="3216" y="2205156"/>
          <a:ext cx="1645422"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kern="1200" dirty="0" smtClean="0"/>
            <a:t>January</a:t>
          </a:r>
          <a:endParaRPr lang="en-US" sz="1500" kern="1200" dirty="0"/>
        </a:p>
      </dsp:txBody>
      <dsp:txXfrm>
        <a:off x="3216" y="2205156"/>
        <a:ext cx="1645422" cy="297000"/>
      </dsp:txXfrm>
    </dsp:sp>
    <dsp:sp modelId="{55743BE6-BDC3-4FAB-9172-26459B4ABAC6}">
      <dsp:nvSpPr>
        <dsp:cNvPr id="0" name=""/>
        <dsp:cNvSpPr/>
      </dsp:nvSpPr>
      <dsp:spPr>
        <a:xfrm>
          <a:off x="1648639" y="1518343"/>
          <a:ext cx="329084" cy="1670625"/>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5FF06-9307-4CC1-89F9-90C2F65BF963}">
      <dsp:nvSpPr>
        <dsp:cNvPr id="0" name=""/>
        <dsp:cNvSpPr/>
      </dsp:nvSpPr>
      <dsp:spPr>
        <a:xfrm>
          <a:off x="2109358" y="1518343"/>
          <a:ext cx="4475550" cy="1670625"/>
        </a:xfrm>
        <a:prstGeom prst="rect">
          <a:avLst/>
        </a:prstGeom>
        <a:solidFill>
          <a:schemeClr val="accent4">
            <a:hueOff val="-5506793"/>
            <a:satOff val="-2305"/>
            <a:lumOff val="32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19</a:t>
          </a:r>
          <a:r>
            <a:rPr lang="en-US" sz="1500" kern="1200" baseline="30000" dirty="0" smtClean="0"/>
            <a:t>th</a:t>
          </a:r>
          <a:r>
            <a:rPr lang="en-US" sz="1500" kern="1200" dirty="0" smtClean="0"/>
            <a:t>: Interchange and Snapshot Errors must be resolved</a:t>
          </a:r>
          <a:endParaRPr lang="en-US" sz="1500" kern="1200" dirty="0"/>
        </a:p>
        <a:p>
          <a:pPr marL="114300" lvl="1" indent="-114300" algn="l" defTabSz="666750">
            <a:lnSpc>
              <a:spcPct val="90000"/>
            </a:lnSpc>
            <a:spcBef>
              <a:spcPct val="0"/>
            </a:spcBef>
            <a:spcAft>
              <a:spcPct val="15000"/>
            </a:spcAft>
            <a:buChar char="••"/>
          </a:pPr>
          <a:r>
            <a:rPr lang="en-US" sz="1500" kern="1200" dirty="0" smtClean="0"/>
            <a:t>20</a:t>
          </a:r>
          <a:r>
            <a:rPr lang="en-US" sz="1500" kern="1200" baseline="30000" dirty="0" smtClean="0"/>
            <a:t>th</a:t>
          </a:r>
          <a:r>
            <a:rPr lang="en-US" sz="1500" kern="1200" dirty="0" smtClean="0"/>
            <a:t> - 26</a:t>
          </a:r>
          <a:r>
            <a:rPr lang="en-US" sz="1500" kern="1200" baseline="30000" dirty="0" smtClean="0"/>
            <a:t>th</a:t>
          </a:r>
          <a:r>
            <a:rPr lang="en-US" sz="1500" kern="1200" dirty="0" smtClean="0"/>
            <a:t>: Review Staff and Student Reports</a:t>
          </a:r>
          <a:endParaRPr lang="en-US" sz="1500" kern="1200" dirty="0"/>
        </a:p>
        <a:p>
          <a:pPr marL="114300" lvl="1" indent="-114300" algn="l" defTabSz="666750">
            <a:lnSpc>
              <a:spcPct val="90000"/>
            </a:lnSpc>
            <a:spcBef>
              <a:spcPct val="0"/>
            </a:spcBef>
            <a:spcAft>
              <a:spcPct val="15000"/>
            </a:spcAft>
            <a:buChar char="••"/>
          </a:pPr>
          <a:r>
            <a:rPr lang="en-US" sz="1500" kern="1200" dirty="0" smtClean="0"/>
            <a:t>26</a:t>
          </a:r>
          <a:r>
            <a:rPr lang="en-US" sz="1500" kern="1200" baseline="30000" dirty="0" smtClean="0"/>
            <a:t>th</a:t>
          </a:r>
          <a:r>
            <a:rPr lang="en-US" sz="1500" kern="1200" dirty="0" smtClean="0"/>
            <a:t>: Complete December Count Snapshot, Interchange and Snapshot Errors must be resolved, Staff and Student Data Validity Certifications signed and uploaded to DMS</a:t>
          </a:r>
          <a:endParaRPr lang="en-US" sz="1500" kern="1200" dirty="0"/>
        </a:p>
      </dsp:txBody>
      <dsp:txXfrm>
        <a:off x="2109358" y="1518343"/>
        <a:ext cx="4475550" cy="1670625"/>
      </dsp:txXfrm>
    </dsp:sp>
    <dsp:sp modelId="{11DF3F29-802B-4EA4-BFFE-69A6CDDE7CDD}">
      <dsp:nvSpPr>
        <dsp:cNvPr id="0" name=""/>
        <dsp:cNvSpPr/>
      </dsp:nvSpPr>
      <dsp:spPr>
        <a:xfrm>
          <a:off x="3216" y="3948343"/>
          <a:ext cx="1645422"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kern="1200" dirty="0" smtClean="0"/>
            <a:t>February</a:t>
          </a:r>
          <a:endParaRPr lang="en-US" sz="1500" kern="1200" dirty="0"/>
        </a:p>
      </dsp:txBody>
      <dsp:txXfrm>
        <a:off x="3216" y="3948343"/>
        <a:ext cx="1645422" cy="297000"/>
      </dsp:txXfrm>
    </dsp:sp>
    <dsp:sp modelId="{735EC5F5-5839-4F57-9580-B6E120C0A7DD}">
      <dsp:nvSpPr>
        <dsp:cNvPr id="0" name=""/>
        <dsp:cNvSpPr/>
      </dsp:nvSpPr>
      <dsp:spPr>
        <a:xfrm>
          <a:off x="1648639" y="3242968"/>
          <a:ext cx="329084" cy="1707750"/>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F0B4E-0270-4A25-B06B-DCED48889BB0}">
      <dsp:nvSpPr>
        <dsp:cNvPr id="0" name=""/>
        <dsp:cNvSpPr/>
      </dsp:nvSpPr>
      <dsp:spPr>
        <a:xfrm>
          <a:off x="2109358" y="3242968"/>
          <a:ext cx="4475550" cy="1707750"/>
        </a:xfrm>
        <a:prstGeom prst="rect">
          <a:avLst/>
        </a:prstGeom>
        <a:solidFill>
          <a:schemeClr val="accent4">
            <a:hueOff val="-8260189"/>
            <a:satOff val="-3458"/>
            <a:lumOff val="490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1</a:t>
          </a:r>
          <a:r>
            <a:rPr lang="en-US" sz="1500" kern="1200" baseline="30000" dirty="0" smtClean="0"/>
            <a:t>st</a:t>
          </a:r>
          <a:r>
            <a:rPr lang="en-US" sz="1500" kern="1200" dirty="0" smtClean="0"/>
            <a:t>-9</a:t>
          </a:r>
          <a:r>
            <a:rPr lang="en-US" sz="1500" kern="1200" baseline="30000" dirty="0" smtClean="0"/>
            <a:t>th</a:t>
          </a:r>
          <a:r>
            <a:rPr lang="en-US" sz="1500" kern="1200" dirty="0" smtClean="0"/>
            <a:t>: Research and resolve duplicates and data validity issues</a:t>
          </a:r>
          <a:endParaRPr lang="en-US" sz="1500" kern="1200" dirty="0"/>
        </a:p>
        <a:p>
          <a:pPr marL="114300" lvl="1" indent="-114300" algn="l" defTabSz="666750">
            <a:lnSpc>
              <a:spcPct val="90000"/>
            </a:lnSpc>
            <a:spcBef>
              <a:spcPct val="0"/>
            </a:spcBef>
            <a:spcAft>
              <a:spcPct val="15000"/>
            </a:spcAft>
            <a:buChar char="••"/>
          </a:pPr>
          <a:r>
            <a:rPr lang="en-US" sz="1500" kern="1200" dirty="0" smtClean="0"/>
            <a:t>9</a:t>
          </a:r>
          <a:r>
            <a:rPr lang="en-US" sz="1500" kern="1200" baseline="30000" dirty="0" smtClean="0"/>
            <a:t>th</a:t>
          </a:r>
          <a:r>
            <a:rPr lang="en-US" sz="1500" kern="1200" dirty="0" smtClean="0"/>
            <a:t>: All duplicates resolved, new snapshot created and all Interchange and Snapshot errors resolved</a:t>
          </a:r>
          <a:endParaRPr lang="en-US" sz="1500" kern="1200" dirty="0"/>
        </a:p>
        <a:p>
          <a:pPr marL="114300" lvl="1" indent="-114300" algn="l" defTabSz="666750">
            <a:lnSpc>
              <a:spcPct val="90000"/>
            </a:lnSpc>
            <a:spcBef>
              <a:spcPct val="0"/>
            </a:spcBef>
            <a:spcAft>
              <a:spcPct val="15000"/>
            </a:spcAft>
            <a:buChar char="••"/>
          </a:pPr>
          <a:r>
            <a:rPr lang="en-US" sz="1500" kern="1200" dirty="0" smtClean="0"/>
            <a:t>9</a:t>
          </a:r>
          <a:r>
            <a:rPr lang="en-US" sz="1500" kern="1200" baseline="30000" dirty="0" smtClean="0"/>
            <a:t>th</a:t>
          </a:r>
          <a:r>
            <a:rPr lang="en-US" sz="1500" kern="1200" dirty="0" smtClean="0"/>
            <a:t>-16</a:t>
          </a:r>
          <a:r>
            <a:rPr lang="en-US" sz="1500" kern="1200" baseline="30000" dirty="0" smtClean="0"/>
            <a:t>th</a:t>
          </a:r>
          <a:r>
            <a:rPr lang="en-US" sz="1500" kern="1200" dirty="0" smtClean="0"/>
            <a:t>: Final Report review</a:t>
          </a:r>
          <a:endParaRPr lang="en-US" sz="1500" kern="1200" dirty="0"/>
        </a:p>
        <a:p>
          <a:pPr marL="114300" lvl="1" indent="-114300" algn="l" defTabSz="666750">
            <a:lnSpc>
              <a:spcPct val="90000"/>
            </a:lnSpc>
            <a:spcBef>
              <a:spcPct val="0"/>
            </a:spcBef>
            <a:spcAft>
              <a:spcPct val="15000"/>
            </a:spcAft>
            <a:buChar char="••"/>
          </a:pPr>
          <a:r>
            <a:rPr lang="en-US" sz="1500" kern="1200" dirty="0" smtClean="0"/>
            <a:t>16</a:t>
          </a:r>
          <a:r>
            <a:rPr lang="en-US" sz="1500" kern="1200" baseline="30000" dirty="0" smtClean="0"/>
            <a:t>th</a:t>
          </a:r>
          <a:r>
            <a:rPr lang="en-US" sz="1500" kern="1200" dirty="0" smtClean="0"/>
            <a:t>: Special Education Closed, Data Submitted to CDE, ALL Final Reports are signed and submitted to DMS</a:t>
          </a:r>
          <a:endParaRPr lang="en-US" sz="1500" kern="1200" dirty="0"/>
        </a:p>
      </dsp:txBody>
      <dsp:txXfrm>
        <a:off x="2109358" y="3242968"/>
        <a:ext cx="4475550" cy="170775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11/29/2016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11/29/2016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dirty="0"/>
          </a:p>
        </p:txBody>
      </p:sp>
    </p:spTree>
    <p:extLst>
      <p:ext uri="{BB962C8B-B14F-4D97-AF65-F5344CB8AC3E}">
        <p14:creationId xmlns:p14="http://schemas.microsoft.com/office/powerpoint/2010/main" val="82282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59</a:t>
            </a:fld>
            <a:endParaRPr lang="en-US" dirty="0"/>
          </a:p>
        </p:txBody>
      </p:sp>
    </p:spTree>
    <p:extLst>
      <p:ext uri="{BB962C8B-B14F-4D97-AF65-F5344CB8AC3E}">
        <p14:creationId xmlns:p14="http://schemas.microsoft.com/office/powerpoint/2010/main" val="415993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dirty="0"/>
          </a:p>
        </p:txBody>
      </p:sp>
    </p:spTree>
    <p:extLst>
      <p:ext uri="{BB962C8B-B14F-4D97-AF65-F5344CB8AC3E}">
        <p14:creationId xmlns:p14="http://schemas.microsoft.com/office/powerpoint/2010/main" val="369015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dirty="0"/>
          </a:p>
        </p:txBody>
      </p:sp>
    </p:spTree>
    <p:extLst>
      <p:ext uri="{BB962C8B-B14F-4D97-AF65-F5344CB8AC3E}">
        <p14:creationId xmlns:p14="http://schemas.microsoft.com/office/powerpoint/2010/main" val="26052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dirty="0"/>
          </a:p>
        </p:txBody>
      </p:sp>
    </p:spTree>
    <p:extLst>
      <p:ext uri="{BB962C8B-B14F-4D97-AF65-F5344CB8AC3E}">
        <p14:creationId xmlns:p14="http://schemas.microsoft.com/office/powerpoint/2010/main" val="38329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dirty="0"/>
          </a:p>
        </p:txBody>
      </p:sp>
    </p:spTree>
    <p:extLst>
      <p:ext uri="{BB962C8B-B14F-4D97-AF65-F5344CB8AC3E}">
        <p14:creationId xmlns:p14="http://schemas.microsoft.com/office/powerpoint/2010/main" val="123814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dirty="0"/>
          </a:p>
        </p:txBody>
      </p:sp>
    </p:spTree>
    <p:extLst>
      <p:ext uri="{BB962C8B-B14F-4D97-AF65-F5344CB8AC3E}">
        <p14:creationId xmlns:p14="http://schemas.microsoft.com/office/powerpoint/2010/main" val="340798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dirty="0"/>
          </a:p>
        </p:txBody>
      </p:sp>
    </p:spTree>
    <p:extLst>
      <p:ext uri="{BB962C8B-B14F-4D97-AF65-F5344CB8AC3E}">
        <p14:creationId xmlns:p14="http://schemas.microsoft.com/office/powerpoint/2010/main" val="137556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dirty="0"/>
          </a:p>
        </p:txBody>
      </p:sp>
    </p:spTree>
    <p:extLst>
      <p:ext uri="{BB962C8B-B14F-4D97-AF65-F5344CB8AC3E}">
        <p14:creationId xmlns:p14="http://schemas.microsoft.com/office/powerpoint/2010/main" val="371147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11/29/2016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56</a:t>
            </a:fld>
            <a:endParaRPr lang="en-US" dirty="0"/>
          </a:p>
        </p:txBody>
      </p:sp>
    </p:spTree>
    <p:extLst>
      <p:ext uri="{BB962C8B-B14F-4D97-AF65-F5344CB8AC3E}">
        <p14:creationId xmlns:p14="http://schemas.microsoft.com/office/powerpoint/2010/main" val="555817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www.cde.state.co.us/datapipeline/2016-2017specialeducationiepinterchangesummaryofchange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cdeapps.cde.state.co.us/index.html"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cdeapps.cde.state.co.us/index.html"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cdeapps.cde.state.co.us/faqs.html#2"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cdeapps.cde.state.co.us/index.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hyperlink" Target="http://www.cde.state.co.us/datapipeline/pipelinedatauses"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hyperlink" Target="http://www.cde.state.co.us/datapipeline/decctexceptioninstructionsandtemplate"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datapipeline/2016-17_staff_assignment_file_layout" TargetMode="External"/><Relationship Id="rId2" Type="http://schemas.openxmlformats.org/officeDocument/2006/relationships/hyperlink" Target="http://www.cde.state.co.us/datapipeline/2016-17_staff_profile_file_layout" TargetMode="External"/><Relationship Id="rId1" Type="http://schemas.openxmlformats.org/officeDocument/2006/relationships/slideLayout" Target="../slideLayouts/slideLayout13.xml"/><Relationship Id="rId4" Type="http://schemas.openxmlformats.org/officeDocument/2006/relationships/hyperlink" Target="http://www.cde.state.co.us/datapipeline/inter_staff"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4.jp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3" Type="http://schemas.openxmlformats.org/officeDocument/2006/relationships/hyperlink" Target="http://www.cde.state.co.us/datapipeline/inter_staff" TargetMode="External"/><Relationship Id="rId2" Type="http://schemas.openxmlformats.org/officeDocument/2006/relationships/hyperlink" Target="http://www.cde.state.co.us/datapipeline/inter_sped-iep" TargetMode="External"/><Relationship Id="rId1" Type="http://schemas.openxmlformats.org/officeDocument/2006/relationships/slideLayout" Target="../slideLayouts/slideLayout11.xml"/><Relationship Id="rId4" Type="http://schemas.openxmlformats.org/officeDocument/2006/relationships/hyperlink" Target="http://www.cde.state.co.us/datapipeline/snap_sped-december"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www.cde.state.co.us/datapipeline/decembercounteducationalenvironments2015" TargetMode="Externa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gleason_k@cde.state.co.us" TargetMode="External"/><Relationship Id="rId1" Type="http://schemas.openxmlformats.org/officeDocument/2006/relationships/slideLayout" Target="../slideLayouts/slideLayout2.xml"/><Relationship Id="rId4" Type="http://schemas.openxmlformats.org/officeDocument/2006/relationships/hyperlink" Target="mailto:bolger_o@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datapipeline/2016-2017specialeducationchildfile-0" TargetMode="External"/><Relationship Id="rId2" Type="http://schemas.openxmlformats.org/officeDocument/2006/relationships/hyperlink" Target="http://www.cde.state.co.us/datapipeline/201617studdemlayout"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datapipeline/2016-2017specialeducationparticipationfile-0" TargetMode="External"/><Relationship Id="rId2" Type="http://schemas.openxmlformats.org/officeDocument/2006/relationships/hyperlink" Target="http://www.cde.state.co.us/datapipeline/201617studssalayout"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datapipeline/2016-2017specialeducationparticipationfile-0"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SPECIAL EDUCATION DECEMBER COUNT</a:t>
            </a:r>
            <a:endParaRPr lang="en-US" dirty="0"/>
          </a:p>
        </p:txBody>
      </p:sp>
      <p:sp>
        <p:nvSpPr>
          <p:cNvPr id="7" name="Text Placeholder 6"/>
          <p:cNvSpPr>
            <a:spLocks noGrp="1"/>
          </p:cNvSpPr>
          <p:nvPr>
            <p:ph type="body" sz="quarter" idx="10"/>
          </p:nvPr>
        </p:nvSpPr>
        <p:spPr/>
        <p:txBody>
          <a:bodyPr/>
          <a:lstStyle/>
          <a:p>
            <a:r>
              <a:rPr lang="en-US" sz="3200" dirty="0"/>
              <a:t>2016-2017</a:t>
            </a:r>
          </a:p>
          <a:p>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251" t="-15359" r="251" b="20890"/>
          <a:stretch/>
        </p:blipFill>
        <p:spPr>
          <a:xfrm>
            <a:off x="2560785" y="4087690"/>
            <a:ext cx="3962400" cy="1589433"/>
          </a:xfrm>
          <a:prstGeom prst="rect">
            <a:avLst/>
          </a:prstGeom>
        </p:spPr>
      </p:pic>
    </p:spTree>
    <p:extLst>
      <p:ext uri="{BB962C8B-B14F-4D97-AF65-F5344CB8AC3E}">
        <p14:creationId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10</a:t>
            </a:fld>
            <a:endParaRPr lang="en-US" dirty="0" smtClean="0"/>
          </a:p>
        </p:txBody>
      </p:sp>
      <p:sp>
        <p:nvSpPr>
          <p:cNvPr id="4" name="Text Placeholder 3"/>
          <p:cNvSpPr>
            <a:spLocks noGrp="1"/>
          </p:cNvSpPr>
          <p:nvPr>
            <p:ph type="body" sz="half" idx="2"/>
          </p:nvPr>
        </p:nvSpPr>
        <p:spPr/>
        <p:txBody>
          <a:bodyPr/>
          <a:lstStyle/>
          <a:p>
            <a:r>
              <a:rPr lang="en-US" sz="2800" dirty="0" smtClean="0"/>
              <a:t>Staff Snapshot Criteria</a:t>
            </a:r>
            <a:endParaRPr lang="en-US" sz="2800"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Content Placeholder 1"/>
          <p:cNvSpPr txBox="1">
            <a:spLocks/>
          </p:cNvSpPr>
          <p:nvPr/>
        </p:nvSpPr>
        <p:spPr>
          <a:xfrm>
            <a:off x="2173530" y="193701"/>
            <a:ext cx="6612661" cy="5898985"/>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charset="2"/>
              <a:buNone/>
            </a:pPr>
            <a:r>
              <a:rPr lang="en-US" sz="2000" b="0" dirty="0" smtClean="0"/>
              <a:t>In order for a staff record to be included in the Special Education December Count Data Collection the following must be true:</a:t>
            </a:r>
          </a:p>
          <a:p>
            <a:pPr marL="45720" indent="0">
              <a:buFont typeface="Wingdings" charset="2"/>
              <a:buNone/>
            </a:pPr>
            <a:endParaRPr lang="en-US" sz="2000" dirty="0" smtClean="0"/>
          </a:p>
          <a:p>
            <a:r>
              <a:rPr lang="en-US" sz="2000" b="0" dirty="0" smtClean="0"/>
              <a:t>Must be Error free at the Interchange</a:t>
            </a:r>
          </a:p>
          <a:p>
            <a:r>
              <a:rPr lang="en-US" sz="2000" b="0" dirty="0" smtClean="0"/>
              <a:t>Special Education Flag = </a:t>
            </a:r>
            <a:r>
              <a:rPr lang="en-US" sz="2000" b="0" dirty="0" smtClean="0">
                <a:solidFill>
                  <a:srgbClr val="0000FF"/>
                </a:solidFill>
              </a:rPr>
              <a:t>1 </a:t>
            </a:r>
          </a:p>
          <a:p>
            <a:r>
              <a:rPr lang="en-US" sz="2000" b="0" dirty="0" smtClean="0">
                <a:solidFill>
                  <a:srgbClr val="0000FF"/>
                </a:solidFill>
              </a:rPr>
              <a:t>Start date is December 1st or prior </a:t>
            </a:r>
            <a:r>
              <a:rPr lang="en-US" sz="2000" b="0" dirty="0" smtClean="0"/>
              <a:t>to December 1st of reporting school year </a:t>
            </a:r>
          </a:p>
          <a:p>
            <a:r>
              <a:rPr lang="en-US" sz="2000" b="0" dirty="0" smtClean="0">
                <a:solidFill>
                  <a:srgbClr val="0000FF"/>
                </a:solidFill>
              </a:rPr>
              <a:t>End Date is either blank </a:t>
            </a:r>
            <a:r>
              <a:rPr lang="en-US" sz="2000" b="0" dirty="0" smtClean="0"/>
              <a:t>(not ended) or </a:t>
            </a:r>
            <a:r>
              <a:rPr lang="en-US" sz="2000" b="0" dirty="0" smtClean="0">
                <a:solidFill>
                  <a:srgbClr val="0000FF"/>
                </a:solidFill>
              </a:rPr>
              <a:t>post December 1st </a:t>
            </a:r>
            <a:r>
              <a:rPr lang="en-US" sz="2000" b="0" dirty="0" smtClean="0"/>
              <a:t>of the reporting school year </a:t>
            </a:r>
          </a:p>
          <a:p>
            <a:r>
              <a:rPr lang="en-US" sz="2000" b="0" dirty="0" smtClean="0">
                <a:solidFill>
                  <a:srgbClr val="0000FF"/>
                </a:solidFill>
              </a:rPr>
              <a:t>EDID</a:t>
            </a:r>
            <a:r>
              <a:rPr lang="en-US" sz="2000" b="0" dirty="0" smtClean="0"/>
              <a:t> is reported in both </a:t>
            </a:r>
            <a:r>
              <a:rPr lang="en-US" sz="2000" b="0" dirty="0" smtClean="0">
                <a:solidFill>
                  <a:srgbClr val="0000FF"/>
                </a:solidFill>
              </a:rPr>
              <a:t>Staff Profile </a:t>
            </a:r>
            <a:r>
              <a:rPr lang="en-US" sz="2000" b="0" dirty="0" smtClean="0"/>
              <a:t>&amp; </a:t>
            </a:r>
            <a:r>
              <a:rPr lang="en-US" sz="2000" b="0" dirty="0" smtClean="0">
                <a:solidFill>
                  <a:srgbClr val="0000FF"/>
                </a:solidFill>
              </a:rPr>
              <a:t>Assignment</a:t>
            </a:r>
            <a:r>
              <a:rPr lang="en-US" sz="2000" b="0" dirty="0" smtClean="0"/>
              <a:t>s Interchange</a:t>
            </a:r>
          </a:p>
          <a:p>
            <a:r>
              <a:rPr lang="en-US" sz="2000" b="0" dirty="0" smtClean="0"/>
              <a:t>Records with the following </a:t>
            </a:r>
            <a:r>
              <a:rPr lang="en-US" sz="2000" b="0" dirty="0" smtClean="0">
                <a:solidFill>
                  <a:srgbClr val="0000FF"/>
                </a:solidFill>
              </a:rPr>
              <a:t>Employment Status Codes</a:t>
            </a:r>
            <a:r>
              <a:rPr lang="en-US" sz="2000" b="0" dirty="0" smtClean="0"/>
              <a:t> will be included: </a:t>
            </a:r>
            <a:r>
              <a:rPr lang="en-US" sz="2000" b="0" dirty="0" smtClean="0">
                <a:solidFill>
                  <a:srgbClr val="0000FF"/>
                </a:solidFill>
              </a:rPr>
              <a:t>11, 12, 13, 23, 25 or 26 </a:t>
            </a:r>
          </a:p>
          <a:p>
            <a:r>
              <a:rPr lang="en-US" sz="2000" b="0" dirty="0" smtClean="0"/>
              <a:t>The Staff Profile and Staff Assignment Association File will be joined based on the School year, the teachers EDID, the sped assignment flag = 1, the district (or Admin Unit), and the records being error free. </a:t>
            </a:r>
          </a:p>
          <a:p>
            <a:endParaRPr lang="en-US" sz="1800" b="0" dirty="0" smtClean="0"/>
          </a:p>
          <a:p>
            <a:pPr marL="45720" indent="0">
              <a:buFont typeface="Wingdings" charset="2"/>
              <a:buNone/>
            </a:pPr>
            <a:endParaRPr lang="en-US" sz="2000" b="0" dirty="0" smtClean="0"/>
          </a:p>
          <a:p>
            <a:pPr marL="45720" indent="0">
              <a:buFont typeface="Wingdings" charset="2"/>
              <a:buNone/>
            </a:pPr>
            <a:endParaRPr lang="en-US" sz="2000" dirty="0">
              <a:latin typeface="Gill Sans MT" panose="020B0502020104020203" pitchFamily="34" charset="0"/>
            </a:endParaRPr>
          </a:p>
        </p:txBody>
      </p:sp>
    </p:spTree>
    <p:extLst>
      <p:ext uri="{BB962C8B-B14F-4D97-AF65-F5344CB8AC3E}">
        <p14:creationId xmlns:p14="http://schemas.microsoft.com/office/powerpoint/2010/main" val="587740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11</a:t>
            </a:fld>
            <a:endParaRPr lang="en-US" dirty="0" smtClean="0"/>
          </a:p>
        </p:txBody>
      </p:sp>
      <p:sp>
        <p:nvSpPr>
          <p:cNvPr id="4" name="Text Placeholder 3"/>
          <p:cNvSpPr>
            <a:spLocks noGrp="1"/>
          </p:cNvSpPr>
          <p:nvPr>
            <p:ph type="body" sz="half" idx="2"/>
          </p:nvPr>
        </p:nvSpPr>
        <p:spPr/>
        <p:txBody>
          <a:bodyPr/>
          <a:lstStyle/>
          <a:p>
            <a:r>
              <a:rPr lang="en-US" sz="2800" dirty="0" smtClean="0"/>
              <a:t>Student Snapshot Criteria</a:t>
            </a:r>
            <a:endParaRPr lang="en-US" sz="2800"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Content Placeholder 1"/>
          <p:cNvSpPr txBox="1">
            <a:spLocks/>
          </p:cNvSpPr>
          <p:nvPr/>
        </p:nvSpPr>
        <p:spPr>
          <a:xfrm>
            <a:off x="2173530" y="114189"/>
            <a:ext cx="5936801" cy="4406900"/>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b="0" dirty="0"/>
              <a:t>In order for a IEP records to be included in the Special Education December Count Data Collection the following must be </a:t>
            </a:r>
            <a:r>
              <a:rPr lang="en-US" b="0" dirty="0" smtClean="0"/>
              <a:t>true:</a:t>
            </a:r>
            <a:endParaRPr lang="en-US" b="0" dirty="0"/>
          </a:p>
          <a:p>
            <a:pPr marL="45720" indent="0">
              <a:buNone/>
            </a:pPr>
            <a:r>
              <a:rPr lang="en-US" b="0" dirty="0" smtClean="0">
                <a:solidFill>
                  <a:srgbClr val="0000FF"/>
                </a:solidFill>
              </a:rPr>
              <a:t> </a:t>
            </a:r>
          </a:p>
          <a:p>
            <a:pPr lvl="0"/>
            <a:r>
              <a:rPr lang="en-US" b="0" dirty="0" smtClean="0"/>
              <a:t>Date of Entry to Special Education is December 1st or prior to December 1st of the reporting school year. A record with a Date of Exit from Special Education prior to December 1st would not be included in the December Count.</a:t>
            </a:r>
          </a:p>
          <a:p>
            <a:pPr lvl="0"/>
            <a:r>
              <a:rPr lang="en-US" b="0" dirty="0" smtClean="0"/>
              <a:t>Data </a:t>
            </a:r>
            <a:r>
              <a:rPr lang="en-US" b="0" dirty="0"/>
              <a:t>from the Student Enrollment Interchange will be based on the default tagging.</a:t>
            </a:r>
          </a:p>
          <a:p>
            <a:pPr marL="45720" indent="0">
              <a:buFont typeface="Wingdings" charset="2"/>
              <a:buNone/>
            </a:pPr>
            <a:endParaRPr lang="en-US" sz="2000" dirty="0" smtClean="0">
              <a:latin typeface="Gill Sans MT" panose="020B0502020104020203" pitchFamily="34" charset="0"/>
            </a:endParaRPr>
          </a:p>
          <a:p>
            <a:endParaRPr lang="en-US" sz="2000" b="0" dirty="0" smtClean="0"/>
          </a:p>
          <a:p>
            <a:pPr marL="45720" indent="0">
              <a:buFont typeface="Wingdings" charset="2"/>
              <a:buNone/>
            </a:pPr>
            <a:endParaRPr lang="en-US" sz="2000" b="0" dirty="0" smtClean="0"/>
          </a:p>
          <a:p>
            <a:pPr marL="45720" indent="0">
              <a:buFont typeface="Wingdings" charset="2"/>
              <a:buNone/>
            </a:pPr>
            <a:endParaRPr lang="en-US" sz="2000" dirty="0">
              <a:latin typeface="Gill Sans MT" panose="020B0502020104020203" pitchFamily="34" charset="0"/>
            </a:endParaRPr>
          </a:p>
        </p:txBody>
      </p:sp>
    </p:spTree>
    <p:extLst>
      <p:ext uri="{BB962C8B-B14F-4D97-AF65-F5344CB8AC3E}">
        <p14:creationId xmlns:p14="http://schemas.microsoft.com/office/powerpoint/2010/main" val="2281448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12</a:t>
            </a:fld>
            <a:endParaRPr lang="en-US" dirty="0" smtClean="0"/>
          </a:p>
        </p:txBody>
      </p:sp>
      <p:sp>
        <p:nvSpPr>
          <p:cNvPr id="4" name="Text Placeholder 3"/>
          <p:cNvSpPr>
            <a:spLocks noGrp="1"/>
          </p:cNvSpPr>
          <p:nvPr>
            <p:ph type="body" sz="half" idx="2"/>
          </p:nvPr>
        </p:nvSpPr>
        <p:spPr/>
        <p:txBody>
          <a:bodyPr/>
          <a:lstStyle/>
          <a:p>
            <a:r>
              <a:rPr lang="en-US" sz="2800" dirty="0" smtClean="0"/>
              <a:t>Student Snapshot </a:t>
            </a:r>
            <a:r>
              <a:rPr lang="en-US" sz="2800" dirty="0" err="1" smtClean="0"/>
              <a:t>Addtn’l</a:t>
            </a:r>
            <a:r>
              <a:rPr lang="en-US" sz="2800" dirty="0" smtClean="0"/>
              <a:t> Criteria</a:t>
            </a:r>
            <a:endParaRPr lang="en-US" sz="2800"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Content Placeholder 1"/>
          <p:cNvSpPr txBox="1">
            <a:spLocks/>
          </p:cNvSpPr>
          <p:nvPr/>
        </p:nvSpPr>
        <p:spPr>
          <a:xfrm>
            <a:off x="2173530" y="114189"/>
            <a:ext cx="6562966" cy="5998376"/>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0"/>
            <a:r>
              <a:rPr lang="en-US" sz="1800" b="0" dirty="0" smtClean="0"/>
              <a:t>Pull </a:t>
            </a:r>
            <a:r>
              <a:rPr lang="en-US" sz="1800" b="0" dirty="0"/>
              <a:t>all error-free records from the Student Participation file </a:t>
            </a:r>
            <a:r>
              <a:rPr lang="en-US" sz="1800" b="0" dirty="0" smtClean="0"/>
              <a:t>match </a:t>
            </a:r>
            <a:r>
              <a:rPr lang="en-US" sz="1800" b="0" dirty="0"/>
              <a:t>them with records in the Student Profile </a:t>
            </a:r>
            <a:r>
              <a:rPr lang="en-US" sz="1800" b="0" dirty="0" smtClean="0"/>
              <a:t>interchange. </a:t>
            </a:r>
            <a:r>
              <a:rPr lang="en-US" sz="1800" b="0" dirty="0"/>
              <a:t>The Student Profile Interchange is the authoritative source for (SASID, LASID, Student’s First Name, Student’s Middle Name, Student’s Last Name, Student’s Gender, Student Date of birth, Student’s Ethnicity, Student Race American Indian, Student Race Asian, Student Race Black, Student Race White, Student’s Race Native Hawaiian or Other Pacific Islander, Grade level).  </a:t>
            </a:r>
          </a:p>
          <a:p>
            <a:pPr lvl="0"/>
            <a:r>
              <a:rPr lang="en-US" sz="1800" b="0" dirty="0"/>
              <a:t>The Special Education Child file, the Special Education participation file and the Student Profile file will be joined based on the following criteria:  SASID, LASID, school year, district (or Admin Unit), and error free records.</a:t>
            </a:r>
          </a:p>
          <a:p>
            <a:pPr lvl="0"/>
            <a:r>
              <a:rPr lang="en-US" sz="1800" b="0" dirty="0"/>
              <a:t>If the student is not part of a district then these fields will be pulled from the Special Education Child file.</a:t>
            </a:r>
          </a:p>
          <a:p>
            <a:pPr lvl="0"/>
            <a:r>
              <a:rPr lang="en-US" sz="1800" b="0" dirty="0"/>
              <a:t>All additional fields will be pulled from the Special Education Student Participation file, except for federal race student and the ELL status, which </a:t>
            </a:r>
            <a:r>
              <a:rPr lang="en-US" sz="1800" b="0" dirty="0" smtClean="0"/>
              <a:t>     are </a:t>
            </a:r>
            <a:r>
              <a:rPr lang="en-US" sz="1800" b="0" dirty="0"/>
              <a:t>calculated.</a:t>
            </a:r>
          </a:p>
          <a:p>
            <a:pPr marL="45720" indent="0">
              <a:buFont typeface="Wingdings" charset="2"/>
              <a:buNone/>
            </a:pPr>
            <a:endParaRPr lang="en-US" sz="2000" dirty="0" smtClean="0">
              <a:latin typeface="Gill Sans MT" panose="020B0502020104020203" pitchFamily="34" charset="0"/>
            </a:endParaRPr>
          </a:p>
          <a:p>
            <a:endParaRPr lang="en-US" sz="2000" b="0" dirty="0" smtClean="0"/>
          </a:p>
          <a:p>
            <a:pPr marL="45720" indent="0">
              <a:buFont typeface="Wingdings" charset="2"/>
              <a:buNone/>
            </a:pPr>
            <a:endParaRPr lang="en-US" sz="2000" b="0" dirty="0" smtClean="0"/>
          </a:p>
          <a:p>
            <a:pPr marL="45720" indent="0">
              <a:buFont typeface="Wingdings" charset="2"/>
              <a:buNone/>
            </a:pPr>
            <a:endParaRPr lang="en-US" sz="2000" dirty="0">
              <a:latin typeface="Gill Sans MT" panose="020B0502020104020203" pitchFamily="34" charset="0"/>
            </a:endParaRPr>
          </a:p>
        </p:txBody>
      </p:sp>
    </p:spTree>
    <p:extLst>
      <p:ext uri="{BB962C8B-B14F-4D97-AF65-F5344CB8AC3E}">
        <p14:creationId xmlns:p14="http://schemas.microsoft.com/office/powerpoint/2010/main" val="22515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13</a:t>
            </a:fld>
            <a:endParaRPr lang="en-US" dirty="0" smtClean="0"/>
          </a:p>
        </p:txBody>
      </p:sp>
      <p:sp>
        <p:nvSpPr>
          <p:cNvPr id="4" name="Text Placeholder 3"/>
          <p:cNvSpPr>
            <a:spLocks noGrp="1"/>
          </p:cNvSpPr>
          <p:nvPr>
            <p:ph type="body" sz="half" idx="2"/>
          </p:nvPr>
        </p:nvSpPr>
        <p:spPr/>
        <p:txBody>
          <a:bodyPr/>
          <a:lstStyle/>
          <a:p>
            <a:r>
              <a:rPr lang="en-US" sz="2800" dirty="0" smtClean="0"/>
              <a:t>2016-2017 “Staff Profile” </a:t>
            </a:r>
          </a:p>
          <a:p>
            <a:r>
              <a:rPr lang="en-US" sz="2800" dirty="0" smtClean="0"/>
              <a:t>Changes</a:t>
            </a:r>
            <a:endParaRPr lang="en-US" sz="2800"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Rectangle 5"/>
          <p:cNvSpPr/>
          <p:nvPr/>
        </p:nvSpPr>
        <p:spPr>
          <a:xfrm>
            <a:off x="2285999" y="469158"/>
            <a:ext cx="6480313" cy="4524315"/>
          </a:xfrm>
          <a:prstGeom prst="rect">
            <a:avLst/>
          </a:prstGeom>
        </p:spPr>
        <p:txBody>
          <a:bodyPr wrap="square">
            <a:spAutoFit/>
          </a:bodyPr>
          <a:lstStyle/>
          <a:p>
            <a:pPr lvl="0"/>
            <a:r>
              <a:rPr lang="en-US" sz="2400" b="1" dirty="0"/>
              <a:t>Removed Fields:</a:t>
            </a:r>
          </a:p>
          <a:p>
            <a:pPr marL="800100" lvl="1" indent="-342900">
              <a:buFont typeface="Arial" panose="020B0604020202020204" pitchFamily="34" charset="0"/>
              <a:buChar char="•"/>
            </a:pPr>
            <a:r>
              <a:rPr lang="en-US" sz="2400" dirty="0"/>
              <a:t>Staff’s Middle Name</a:t>
            </a:r>
          </a:p>
          <a:p>
            <a:pPr marL="800100" lvl="1" indent="-342900">
              <a:buFont typeface="Arial" panose="020B0604020202020204" pitchFamily="34" charset="0"/>
              <a:buChar char="•"/>
            </a:pPr>
            <a:r>
              <a:rPr lang="en-US" sz="2400" dirty="0"/>
              <a:t>Ending (end) Date at School District</a:t>
            </a:r>
          </a:p>
          <a:p>
            <a:pPr marL="800100" lvl="1" indent="-342900">
              <a:buFont typeface="Arial" panose="020B0604020202020204" pitchFamily="34" charset="0"/>
              <a:buChar char="•"/>
            </a:pPr>
            <a:r>
              <a:rPr lang="en-US" sz="2400" dirty="0"/>
              <a:t>Educator Preparation Program</a:t>
            </a:r>
          </a:p>
          <a:p>
            <a:pPr lvl="1"/>
            <a:endParaRPr lang="en-US" sz="2400" dirty="0"/>
          </a:p>
          <a:p>
            <a:pPr marL="274320" lvl="1" indent="-228600">
              <a:buClr>
                <a:schemeClr val="accent1"/>
              </a:buClr>
            </a:pPr>
            <a:r>
              <a:rPr lang="en-US" sz="2400" b="1" dirty="0"/>
              <a:t>Updated Definition: </a:t>
            </a:r>
          </a:p>
          <a:p>
            <a:pPr marL="548640" lvl="2" indent="-228600">
              <a:buClr>
                <a:schemeClr val="accent1"/>
              </a:buClr>
            </a:pPr>
            <a:r>
              <a:rPr lang="en-US" sz="2400" u="sng" dirty="0"/>
              <a:t>Teacher Probationary Status</a:t>
            </a:r>
            <a:r>
              <a:rPr lang="en-US" sz="2400" b="1" dirty="0"/>
              <a:t> </a:t>
            </a:r>
            <a:r>
              <a:rPr lang="en-US" sz="2400" b="1" dirty="0" smtClean="0"/>
              <a:t>–</a:t>
            </a:r>
            <a:r>
              <a:rPr lang="en-US" sz="2400" dirty="0" smtClean="0"/>
              <a:t> </a:t>
            </a:r>
          </a:p>
          <a:p>
            <a:pPr marL="347663" lvl="2" indent="-28575">
              <a:buClr>
                <a:schemeClr val="accent1"/>
              </a:buClr>
            </a:pPr>
            <a:r>
              <a:rPr lang="en-US" sz="2400" dirty="0" smtClean="0"/>
              <a:t>The </a:t>
            </a:r>
            <a:r>
              <a:rPr lang="en-US" sz="2400" dirty="0"/>
              <a:t>probationary status of the teacher as defined in district/BOCES policy. The local policy should be compliant with Senate Bill 10-191. (Note: Required for All Teachers; job class codes between 201 and 206).   </a:t>
            </a:r>
          </a:p>
        </p:txBody>
      </p:sp>
    </p:spTree>
    <p:extLst>
      <p:ext uri="{BB962C8B-B14F-4D97-AF65-F5344CB8AC3E}">
        <p14:creationId xmlns:p14="http://schemas.microsoft.com/office/powerpoint/2010/main" val="657531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14</a:t>
            </a:fld>
            <a:endParaRPr lang="en-US" dirty="0" smtClean="0"/>
          </a:p>
        </p:txBody>
      </p:sp>
      <p:sp>
        <p:nvSpPr>
          <p:cNvPr id="4" name="Text Placeholder 3"/>
          <p:cNvSpPr>
            <a:spLocks noGrp="1"/>
          </p:cNvSpPr>
          <p:nvPr>
            <p:ph type="body" sz="half" idx="2"/>
          </p:nvPr>
        </p:nvSpPr>
        <p:spPr/>
        <p:txBody>
          <a:bodyPr/>
          <a:lstStyle/>
          <a:p>
            <a:r>
              <a:rPr lang="en-US" sz="2700" dirty="0" smtClean="0"/>
              <a:t>2016-2017 “Staff Assignment Association”</a:t>
            </a:r>
          </a:p>
          <a:p>
            <a:r>
              <a:rPr lang="en-US" sz="2700" dirty="0" smtClean="0"/>
              <a:t>Changes</a:t>
            </a:r>
            <a:endParaRPr lang="en-US" sz="2700"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Rectangle 5"/>
          <p:cNvSpPr/>
          <p:nvPr/>
        </p:nvSpPr>
        <p:spPr>
          <a:xfrm>
            <a:off x="2285999" y="469158"/>
            <a:ext cx="6480313" cy="4893647"/>
          </a:xfrm>
          <a:prstGeom prst="rect">
            <a:avLst/>
          </a:prstGeom>
        </p:spPr>
        <p:txBody>
          <a:bodyPr wrap="square">
            <a:spAutoFit/>
          </a:bodyPr>
          <a:lstStyle/>
          <a:p>
            <a:r>
              <a:rPr lang="en-US" sz="2400" b="1" dirty="0"/>
              <a:t>Field Names Updated:</a:t>
            </a:r>
          </a:p>
          <a:p>
            <a:pPr marL="800100" lvl="1" indent="-342900">
              <a:buFont typeface="Arial" panose="020B0604020202020204" pitchFamily="34" charset="0"/>
              <a:buChar char="•"/>
            </a:pPr>
            <a:r>
              <a:rPr lang="en-US" sz="2400" dirty="0"/>
              <a:t>Passed Colorado State Board of Education Approved Elementary Or Early Childhood Core Content Test</a:t>
            </a:r>
          </a:p>
          <a:p>
            <a:pPr marL="800100" lvl="1" indent="-342900">
              <a:buFont typeface="Arial" panose="020B0604020202020204" pitchFamily="34" charset="0"/>
              <a:buChar char="•"/>
            </a:pPr>
            <a:r>
              <a:rPr lang="en-US" sz="2400" dirty="0"/>
              <a:t>Passed Colorado State Board of Education Approved Secondary Core Content Test In Teaching Area</a:t>
            </a:r>
          </a:p>
          <a:p>
            <a:endParaRPr lang="en-US" sz="2400" dirty="0"/>
          </a:p>
          <a:p>
            <a:r>
              <a:rPr lang="en-US" sz="2400" b="1" dirty="0"/>
              <a:t>Removed fields:</a:t>
            </a:r>
          </a:p>
          <a:p>
            <a:pPr marL="800100" lvl="1" indent="-342900">
              <a:buFont typeface="Arial" panose="020B0604020202020204" pitchFamily="34" charset="0"/>
              <a:buChar char="•"/>
            </a:pPr>
            <a:r>
              <a:rPr lang="en-US" sz="2400" dirty="0"/>
              <a:t>Passed HOUSSE Provision</a:t>
            </a:r>
          </a:p>
          <a:p>
            <a:pPr marL="800100" lvl="1" indent="-342900">
              <a:buFont typeface="Arial" panose="020B0604020202020204" pitchFamily="34" charset="0"/>
              <a:buChar char="•"/>
            </a:pPr>
            <a:r>
              <a:rPr lang="en-US" sz="2400" dirty="0"/>
              <a:t>Highly Qualified for Assignment</a:t>
            </a:r>
          </a:p>
          <a:p>
            <a:pPr marL="1257300" lvl="2" indent="-342900">
              <a:buFont typeface="Arial" panose="020B0604020202020204" pitchFamily="34" charset="0"/>
              <a:buChar char="•"/>
            </a:pPr>
            <a:r>
              <a:rPr lang="en-US" sz="2400" dirty="0"/>
              <a:t>These fields were removed as they are no longer required</a:t>
            </a:r>
          </a:p>
        </p:txBody>
      </p:sp>
    </p:spTree>
    <p:extLst>
      <p:ext uri="{BB962C8B-B14F-4D97-AF65-F5344CB8AC3E}">
        <p14:creationId xmlns:p14="http://schemas.microsoft.com/office/powerpoint/2010/main" val="3997201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15</a:t>
            </a:fld>
            <a:endParaRPr lang="en-US" dirty="0" smtClean="0"/>
          </a:p>
        </p:txBody>
      </p:sp>
      <p:sp>
        <p:nvSpPr>
          <p:cNvPr id="4" name="Text Placeholder 3"/>
          <p:cNvSpPr>
            <a:spLocks noGrp="1"/>
          </p:cNvSpPr>
          <p:nvPr>
            <p:ph type="body" sz="half" idx="2"/>
          </p:nvPr>
        </p:nvSpPr>
        <p:spPr/>
        <p:txBody>
          <a:bodyPr/>
          <a:lstStyle/>
          <a:p>
            <a:r>
              <a:rPr lang="en-US" sz="2700" dirty="0"/>
              <a:t>2016-2017 “Staff Assignment Association”</a:t>
            </a:r>
          </a:p>
          <a:p>
            <a:r>
              <a:rPr lang="en-US" sz="2700" dirty="0"/>
              <a:t>Changes</a:t>
            </a:r>
          </a:p>
          <a:p>
            <a:endParaRPr lang="en-US"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Rectangle 5"/>
          <p:cNvSpPr/>
          <p:nvPr/>
        </p:nvSpPr>
        <p:spPr>
          <a:xfrm>
            <a:off x="2126973" y="500548"/>
            <a:ext cx="6887817" cy="7325082"/>
          </a:xfrm>
          <a:prstGeom prst="rect">
            <a:avLst/>
          </a:prstGeom>
        </p:spPr>
        <p:txBody>
          <a:bodyPr wrap="square">
            <a:spAutoFit/>
          </a:bodyPr>
          <a:lstStyle/>
          <a:p>
            <a:r>
              <a:rPr lang="en-US" sz="2000" dirty="0" smtClean="0"/>
              <a:t>Added </a:t>
            </a:r>
            <a:r>
              <a:rPr lang="en-US" sz="2000" dirty="0"/>
              <a:t>2 Job Classification Codes: </a:t>
            </a:r>
            <a:endParaRPr lang="en-US" sz="2000" dirty="0" smtClean="0"/>
          </a:p>
          <a:p>
            <a:r>
              <a:rPr lang="en-US" sz="2000" dirty="0" smtClean="0"/>
              <a:t>Required </a:t>
            </a:r>
            <a:r>
              <a:rPr lang="en-US" sz="2000" dirty="0"/>
              <a:t>to Report Teacher Overall Rating and Quality </a:t>
            </a:r>
            <a:r>
              <a:rPr lang="en-US" sz="2000" dirty="0" smtClean="0"/>
              <a:t>Standards</a:t>
            </a:r>
          </a:p>
          <a:p>
            <a:pPr>
              <a:tabLst>
                <a:tab pos="288925" algn="l"/>
              </a:tabLst>
            </a:pPr>
            <a:endParaRPr lang="en-US" sz="2000" dirty="0"/>
          </a:p>
          <a:p>
            <a:pPr>
              <a:tabLst>
                <a:tab pos="288925" algn="l"/>
              </a:tabLst>
            </a:pPr>
            <a:endParaRPr lang="en-US" sz="2000" dirty="0" smtClean="0"/>
          </a:p>
          <a:p>
            <a:pPr fontAlgn="ctr"/>
            <a:r>
              <a:rPr lang="en-US" sz="2000" b="1" dirty="0" smtClean="0"/>
              <a:t>222 - Reading </a:t>
            </a:r>
            <a:r>
              <a:rPr lang="en-US" sz="2000" b="1" dirty="0"/>
              <a:t>Interventionists</a:t>
            </a:r>
            <a:endParaRPr lang="en-US" sz="2000" dirty="0"/>
          </a:p>
          <a:p>
            <a:pPr fontAlgn="ctr"/>
            <a:r>
              <a:rPr lang="en-US" sz="2000" dirty="0"/>
              <a:t>Teachers who conduct assessments and provide consultative or direct services (interventions and instruction) in the area of reading to meet the individual needs of students through the use of evidence-based practices to improve reading achievement.</a:t>
            </a:r>
          </a:p>
          <a:p>
            <a:pPr fontAlgn="ctr"/>
            <a:r>
              <a:rPr lang="en-US" sz="2000" dirty="0"/>
              <a:t>Special Education Assignment Flag = 0 or 1</a:t>
            </a:r>
          </a:p>
          <a:p>
            <a:pPr fontAlgn="ctr"/>
            <a:endParaRPr lang="en-US" sz="2000" b="1" dirty="0" smtClean="0"/>
          </a:p>
          <a:p>
            <a:pPr fontAlgn="ctr"/>
            <a:r>
              <a:rPr lang="en-US" sz="2000" b="1" dirty="0" smtClean="0"/>
              <a:t>223 - Math </a:t>
            </a:r>
            <a:r>
              <a:rPr lang="en-US" sz="2000" b="1" dirty="0"/>
              <a:t>Interventionists</a:t>
            </a:r>
          </a:p>
          <a:p>
            <a:pPr fontAlgn="ctr"/>
            <a:r>
              <a:rPr lang="en-US" sz="2000" dirty="0"/>
              <a:t>Teachers who conduct assessments and provide consultative or direct services (interventions and instruction) in the area of mathematics to meet the individual needs of students through the use of evidence based practices to improve mathematics achievement.</a:t>
            </a:r>
          </a:p>
          <a:p>
            <a:pPr fontAlgn="ctr"/>
            <a:r>
              <a:rPr lang="en-US" sz="2000" dirty="0"/>
              <a:t>Special Education Assignment Flag = 0 or 1</a:t>
            </a:r>
          </a:p>
          <a:p>
            <a:pPr>
              <a:tabLst>
                <a:tab pos="288925" algn="l"/>
              </a:tabLst>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40911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16</a:t>
            </a:fld>
            <a:endParaRPr lang="en-US" dirty="0" smtClean="0"/>
          </a:p>
        </p:txBody>
      </p:sp>
      <p:sp>
        <p:nvSpPr>
          <p:cNvPr id="4" name="Text Placeholder 3"/>
          <p:cNvSpPr>
            <a:spLocks noGrp="1"/>
          </p:cNvSpPr>
          <p:nvPr>
            <p:ph type="body" sz="half" idx="2"/>
          </p:nvPr>
        </p:nvSpPr>
        <p:spPr/>
        <p:txBody>
          <a:bodyPr/>
          <a:lstStyle/>
          <a:p>
            <a:r>
              <a:rPr lang="en-US" sz="2700" dirty="0"/>
              <a:t>2016-2017 “Staff Assignment Association”</a:t>
            </a:r>
          </a:p>
          <a:p>
            <a:r>
              <a:rPr lang="en-US" sz="2700" dirty="0"/>
              <a:t>Changes</a:t>
            </a:r>
          </a:p>
          <a:p>
            <a:endParaRPr lang="en-US"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2" name="Rectangle 1"/>
          <p:cNvSpPr/>
          <p:nvPr/>
        </p:nvSpPr>
        <p:spPr>
          <a:xfrm>
            <a:off x="2077277" y="74400"/>
            <a:ext cx="6808305" cy="4431983"/>
          </a:xfrm>
          <a:prstGeom prst="rect">
            <a:avLst/>
          </a:prstGeom>
        </p:spPr>
        <p:txBody>
          <a:bodyPr wrap="square">
            <a:spAutoFit/>
          </a:bodyPr>
          <a:lstStyle/>
          <a:p>
            <a:r>
              <a:rPr lang="en-US" sz="2400" dirty="0"/>
              <a:t>Business </a:t>
            </a:r>
            <a:r>
              <a:rPr lang="en-US" sz="2400" dirty="0" smtClean="0"/>
              <a:t>Rules</a:t>
            </a:r>
          </a:p>
          <a:p>
            <a:endParaRPr lang="en-US" sz="2400" dirty="0"/>
          </a:p>
          <a:p>
            <a:r>
              <a:rPr lang="en-US" sz="2400" dirty="0"/>
              <a:t>Educator Evaluation fields:</a:t>
            </a:r>
          </a:p>
          <a:p>
            <a:pPr marL="742950" lvl="1" indent="-285750">
              <a:buFont typeface="Arial" panose="020B0604020202020204" pitchFamily="34" charset="0"/>
              <a:buChar char="•"/>
            </a:pPr>
            <a:r>
              <a:rPr lang="en-US" sz="2400" dirty="0"/>
              <a:t>Quality Standards 1-6 are required when Teacher/SSP Overall Performance Rating is provided</a:t>
            </a:r>
          </a:p>
          <a:p>
            <a:pPr marL="742950" lvl="1" indent="-285750">
              <a:buFont typeface="Arial" panose="020B0604020202020204" pitchFamily="34" charset="0"/>
              <a:buChar char="•"/>
            </a:pPr>
            <a:r>
              <a:rPr lang="en-US" sz="2400" dirty="0"/>
              <a:t>Warning added when code 06 (Not rated for reason other than being new) is reported for Teacher/SSP Overall Performance Rating</a:t>
            </a:r>
          </a:p>
          <a:p>
            <a:endParaRPr lang="en-US" sz="2400" dirty="0"/>
          </a:p>
          <a:p>
            <a:r>
              <a:rPr lang="en-US" sz="2400" dirty="0"/>
              <a:t>HQ related business rules deactivated</a:t>
            </a:r>
          </a:p>
          <a:p>
            <a:endParaRPr lang="en-US" dirty="0">
              <a:latin typeface="Gill Sans MT" panose="020B0502020104020203" pitchFamily="34" charset="0"/>
            </a:endParaRPr>
          </a:p>
        </p:txBody>
      </p:sp>
    </p:spTree>
    <p:extLst>
      <p:ext uri="{BB962C8B-B14F-4D97-AF65-F5344CB8AC3E}">
        <p14:creationId xmlns:p14="http://schemas.microsoft.com/office/powerpoint/2010/main" val="645368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17</a:t>
            </a:fld>
            <a:endParaRPr lang="en-US" dirty="0" smtClean="0"/>
          </a:p>
        </p:txBody>
      </p:sp>
      <p:sp>
        <p:nvSpPr>
          <p:cNvPr id="4" name="Text Placeholder 3"/>
          <p:cNvSpPr>
            <a:spLocks noGrp="1"/>
          </p:cNvSpPr>
          <p:nvPr>
            <p:ph type="body" sz="half" idx="2"/>
          </p:nvPr>
        </p:nvSpPr>
        <p:spPr/>
        <p:txBody>
          <a:bodyPr/>
          <a:lstStyle/>
          <a:p>
            <a:r>
              <a:rPr lang="en-US" sz="2700" dirty="0"/>
              <a:t>2016-2017 “Staff Assignment Association”</a:t>
            </a:r>
          </a:p>
          <a:p>
            <a:r>
              <a:rPr lang="en-US" sz="2700" dirty="0"/>
              <a:t>Changes</a:t>
            </a:r>
          </a:p>
          <a:p>
            <a:endParaRPr lang="en-US"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2" name="Rectangle 1"/>
          <p:cNvSpPr/>
          <p:nvPr/>
        </p:nvSpPr>
        <p:spPr>
          <a:xfrm>
            <a:off x="2077277" y="74400"/>
            <a:ext cx="6808305" cy="5170646"/>
          </a:xfrm>
          <a:prstGeom prst="rect">
            <a:avLst/>
          </a:prstGeom>
        </p:spPr>
        <p:txBody>
          <a:bodyPr wrap="square">
            <a:spAutoFit/>
          </a:bodyPr>
          <a:lstStyle/>
          <a:p>
            <a:r>
              <a:rPr lang="en-US" sz="2400" dirty="0"/>
              <a:t>Business </a:t>
            </a:r>
            <a:r>
              <a:rPr lang="en-US" sz="2400" dirty="0" smtClean="0"/>
              <a:t>Rules – Highly Qualified Status</a:t>
            </a:r>
          </a:p>
          <a:p>
            <a:endParaRPr lang="en-US" sz="2400" dirty="0"/>
          </a:p>
          <a:p>
            <a:pPr marL="342900" indent="-342900">
              <a:buFont typeface="Arial" panose="020B0604020202020204" pitchFamily="34" charset="0"/>
              <a:buChar char="•"/>
            </a:pPr>
            <a:r>
              <a:rPr lang="en-US" sz="2400" dirty="0"/>
              <a:t>No longer required as it was under No Child Left Behind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Continuing to collect data elements that might be needed for Every Student Succeeds Acts (ESSA) requirements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ESSA requirements are currently being determined and will be implemented for 2017-18 reporting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More information will be provided when available</a:t>
            </a:r>
          </a:p>
          <a:p>
            <a:endParaRPr lang="en-US" dirty="0">
              <a:latin typeface="Gill Sans MT" panose="020B0502020104020203" pitchFamily="34" charset="0"/>
            </a:endParaRPr>
          </a:p>
        </p:txBody>
      </p:sp>
    </p:spTree>
    <p:extLst>
      <p:ext uri="{BB962C8B-B14F-4D97-AF65-F5344CB8AC3E}">
        <p14:creationId xmlns:p14="http://schemas.microsoft.com/office/powerpoint/2010/main" val="3951030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4" name="Text Placeholder 3"/>
          <p:cNvSpPr>
            <a:spLocks noGrp="1"/>
          </p:cNvSpPr>
          <p:nvPr>
            <p:ph type="body" sz="half" idx="2"/>
          </p:nvPr>
        </p:nvSpPr>
        <p:spPr/>
        <p:txBody>
          <a:bodyPr/>
          <a:lstStyle/>
          <a:p>
            <a:r>
              <a:rPr lang="en-US" sz="2700" dirty="0"/>
              <a:t>2016-2017 “Staff Assignment Association”</a:t>
            </a:r>
          </a:p>
          <a:p>
            <a:r>
              <a:rPr lang="en-US" sz="2700" dirty="0"/>
              <a:t>Changes</a:t>
            </a:r>
          </a:p>
          <a:p>
            <a:endParaRPr lang="en-US"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2" name="Rectangle 1"/>
          <p:cNvSpPr/>
          <p:nvPr/>
        </p:nvSpPr>
        <p:spPr>
          <a:xfrm>
            <a:off x="2077277" y="74400"/>
            <a:ext cx="6808305" cy="4431983"/>
          </a:xfrm>
          <a:prstGeom prst="rect">
            <a:avLst/>
          </a:prstGeom>
        </p:spPr>
        <p:txBody>
          <a:bodyPr wrap="square">
            <a:spAutoFit/>
          </a:bodyPr>
          <a:lstStyle/>
          <a:p>
            <a:r>
              <a:rPr lang="en-US" sz="2400" dirty="0"/>
              <a:t>Business </a:t>
            </a:r>
            <a:r>
              <a:rPr lang="en-US" sz="2400" dirty="0" smtClean="0"/>
              <a:t>Rules</a:t>
            </a:r>
          </a:p>
          <a:p>
            <a:endParaRPr lang="en-US" sz="2400" dirty="0"/>
          </a:p>
          <a:p>
            <a:pPr marL="285750" indent="-285750">
              <a:buFont typeface="Arial" panose="020B0604020202020204" pitchFamily="34" charset="0"/>
              <a:buChar char="•"/>
            </a:pPr>
            <a:r>
              <a:rPr lang="en-US" sz="2400" dirty="0"/>
              <a:t>Not all business rules worked correctly last year which has been corrected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All fields, except ‘End Date of Assignment’ cannot be blank</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Evaluation fields must be reported </a:t>
            </a:r>
          </a:p>
          <a:p>
            <a:pPr marL="742950" lvl="1" indent="-285750">
              <a:buFont typeface="Arial" panose="020B0604020202020204" pitchFamily="34" charset="0"/>
              <a:buChar char="•"/>
            </a:pPr>
            <a:r>
              <a:rPr lang="en-US" sz="2400" dirty="0"/>
              <a:t>If Overall Rating is reported then the Quality Standard Ratings must also be reported</a:t>
            </a:r>
          </a:p>
          <a:p>
            <a:endParaRPr lang="en-US" dirty="0">
              <a:latin typeface="Gill Sans MT" panose="020B0502020104020203" pitchFamily="34" charset="0"/>
            </a:endParaRPr>
          </a:p>
        </p:txBody>
      </p:sp>
    </p:spTree>
    <p:extLst>
      <p:ext uri="{BB962C8B-B14F-4D97-AF65-F5344CB8AC3E}">
        <p14:creationId xmlns:p14="http://schemas.microsoft.com/office/powerpoint/2010/main" val="2634244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19</a:t>
            </a:fld>
            <a:endParaRPr lang="en-US" dirty="0" smtClean="0"/>
          </a:p>
        </p:txBody>
      </p:sp>
      <p:sp>
        <p:nvSpPr>
          <p:cNvPr id="4" name="Text Placeholder 3"/>
          <p:cNvSpPr>
            <a:spLocks noGrp="1"/>
          </p:cNvSpPr>
          <p:nvPr>
            <p:ph type="body" sz="half" idx="2"/>
          </p:nvPr>
        </p:nvSpPr>
        <p:spPr/>
        <p:txBody>
          <a:bodyPr/>
          <a:lstStyle/>
          <a:p>
            <a:r>
              <a:rPr lang="en-US" sz="2700" dirty="0"/>
              <a:t>2016-2017 </a:t>
            </a:r>
            <a:r>
              <a:rPr lang="en-US" sz="2700" dirty="0" smtClean="0"/>
              <a:t>“IEP”</a:t>
            </a:r>
            <a:endParaRPr lang="en-US" sz="2700" dirty="0"/>
          </a:p>
          <a:p>
            <a:r>
              <a:rPr lang="en-US" sz="2700" dirty="0"/>
              <a:t>Changes</a:t>
            </a:r>
          </a:p>
          <a:p>
            <a:endParaRPr lang="en-US"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Rectangle 5"/>
          <p:cNvSpPr/>
          <p:nvPr/>
        </p:nvSpPr>
        <p:spPr>
          <a:xfrm>
            <a:off x="2077277" y="42523"/>
            <a:ext cx="6798365" cy="5816977"/>
          </a:xfrm>
          <a:prstGeom prst="rect">
            <a:avLst/>
          </a:prstGeom>
        </p:spPr>
        <p:txBody>
          <a:bodyPr wrap="square">
            <a:spAutoFit/>
          </a:bodyPr>
          <a:lstStyle/>
          <a:p>
            <a:pPr marL="342900" indent="-342900">
              <a:buFont typeface="Arial" panose="020B0604020202020204" pitchFamily="34" charset="0"/>
              <a:buChar char="•"/>
            </a:pPr>
            <a:r>
              <a:rPr lang="en-US" sz="2400" dirty="0"/>
              <a:t>PRIMARY DISABILITY CODE REMOVED </a:t>
            </a:r>
            <a:endParaRPr lang="en-US" sz="2400" dirty="0" smtClean="0"/>
          </a:p>
          <a:p>
            <a:pPr marL="45720" indent="0">
              <a:buNone/>
            </a:pPr>
            <a:endParaRPr lang="en-US" sz="2400" dirty="0"/>
          </a:p>
          <a:p>
            <a:pPr marL="347663">
              <a:buNone/>
            </a:pPr>
            <a:r>
              <a:rPr lang="en-US" sz="2400" dirty="0"/>
              <a:t>Primary Disability code 07, phased out over the last few years, is to be officially removed on June 30, 2016 as specified in bill HB11-1277 Statutory Changes to Eligibility Categories in order to better align Colorado with federal IDEA definitions. The broad category of Physical Disability was divided into 4 distinct definition categories- Traumatic Brain Injury, Autism Spectrum Disorder, Orthopedic Impairment, and Other Health Impaired. </a:t>
            </a:r>
          </a:p>
          <a:p>
            <a:pPr marL="45720" indent="0">
              <a:buNone/>
            </a:pPr>
            <a:endParaRPr lang="en-US" sz="2400" dirty="0" smtClean="0"/>
          </a:p>
          <a:p>
            <a:pPr marL="45720" indent="0">
              <a:buNone/>
            </a:pPr>
            <a:r>
              <a:rPr lang="en-US" sz="2000" dirty="0" smtClean="0"/>
              <a:t>2016-17 Special </a:t>
            </a:r>
            <a:r>
              <a:rPr lang="en-US" sz="2000" dirty="0"/>
              <a:t>Education </a:t>
            </a:r>
            <a:r>
              <a:rPr lang="en-US" sz="2000" dirty="0" smtClean="0"/>
              <a:t>IEP Summary of Changes </a:t>
            </a:r>
            <a:r>
              <a:rPr lang="en-US" sz="2000" i="1" dirty="0" smtClean="0">
                <a:solidFill>
                  <a:srgbClr val="0000FF"/>
                </a:solidFill>
                <a:hlinkClick r:id="rId2"/>
              </a:rPr>
              <a:t>http</a:t>
            </a:r>
            <a:r>
              <a:rPr lang="en-US" sz="2000" i="1" dirty="0">
                <a:solidFill>
                  <a:srgbClr val="0000FF"/>
                </a:solidFill>
                <a:hlinkClick r:id="rId2"/>
              </a:rPr>
              <a:t>://www.cde.state.co.us/datapipeline/2016-2017specialeducationiepinterchangesummaryofchanges</a:t>
            </a:r>
            <a:r>
              <a:rPr lang="en-US" sz="2000" i="1" dirty="0">
                <a:solidFill>
                  <a:srgbClr val="0000FF"/>
                </a:solidFill>
              </a:rPr>
              <a:t> </a:t>
            </a:r>
          </a:p>
        </p:txBody>
      </p:sp>
    </p:spTree>
    <p:extLst>
      <p:ext uri="{BB962C8B-B14F-4D97-AF65-F5344CB8AC3E}">
        <p14:creationId xmlns:p14="http://schemas.microsoft.com/office/powerpoint/2010/main" val="459302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27475384"/>
              </p:ext>
            </p:extLst>
          </p:nvPr>
        </p:nvGraphicFramePr>
        <p:xfrm>
          <a:off x="381000" y="1719263"/>
          <a:ext cx="8407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3"/>
          </p:nvPr>
        </p:nvSpPr>
        <p:spPr/>
        <p:txBody>
          <a:bodyPr/>
          <a:lstStyle/>
          <a:p>
            <a:pPr lvl="0"/>
            <a:r>
              <a:rPr lang="en-US" dirty="0" smtClean="0"/>
              <a:t>Slide: </a:t>
            </a:r>
            <a:endParaRPr lang="en-US" dirty="0"/>
          </a:p>
        </p:txBody>
      </p:sp>
    </p:spTree>
    <p:extLst>
      <p:ext uri="{BB962C8B-B14F-4D97-AF65-F5344CB8AC3E}">
        <p14:creationId xmlns:p14="http://schemas.microsoft.com/office/powerpoint/2010/main" val="2525724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20</a:t>
            </a:fld>
            <a:endParaRPr lang="en-US" dirty="0" smtClean="0"/>
          </a:p>
        </p:txBody>
      </p:sp>
      <p:sp>
        <p:nvSpPr>
          <p:cNvPr id="4" name="Text Placeholder 3"/>
          <p:cNvSpPr>
            <a:spLocks noGrp="1"/>
          </p:cNvSpPr>
          <p:nvPr>
            <p:ph type="body" sz="half" idx="2"/>
          </p:nvPr>
        </p:nvSpPr>
        <p:spPr/>
        <p:txBody>
          <a:bodyPr/>
          <a:lstStyle/>
          <a:p>
            <a:r>
              <a:rPr lang="en-US" sz="2700" dirty="0"/>
              <a:t>2016-2017 </a:t>
            </a:r>
            <a:r>
              <a:rPr lang="en-US" sz="2700" dirty="0" smtClean="0"/>
              <a:t>“IEP”</a:t>
            </a:r>
            <a:endParaRPr lang="en-US" sz="2700" dirty="0"/>
          </a:p>
          <a:p>
            <a:r>
              <a:rPr lang="en-US" sz="2700" dirty="0"/>
              <a:t>Changes</a:t>
            </a:r>
          </a:p>
          <a:p>
            <a:endParaRPr lang="en-US" dirty="0"/>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Rectangle 5"/>
          <p:cNvSpPr/>
          <p:nvPr/>
        </p:nvSpPr>
        <p:spPr>
          <a:xfrm>
            <a:off x="2077277" y="42523"/>
            <a:ext cx="6798365" cy="5201424"/>
          </a:xfrm>
          <a:prstGeom prst="rect">
            <a:avLst/>
          </a:prstGeom>
        </p:spPr>
        <p:txBody>
          <a:bodyPr wrap="square">
            <a:spAutoFit/>
          </a:bodyPr>
          <a:lstStyle/>
          <a:p>
            <a:r>
              <a:rPr lang="en-US" sz="2400" dirty="0" smtClean="0"/>
              <a:t>Business Rules</a:t>
            </a:r>
          </a:p>
          <a:p>
            <a:endParaRPr lang="en-US" sz="2400" dirty="0"/>
          </a:p>
          <a:p>
            <a:endParaRPr lang="en-US" sz="2400" dirty="0" smtClean="0"/>
          </a:p>
          <a:p>
            <a:r>
              <a:rPr lang="en-US" sz="2400" spc="150" dirty="0" smtClean="0"/>
              <a:t>A </a:t>
            </a:r>
            <a:r>
              <a:rPr lang="en-US" sz="2400" spc="150" dirty="0"/>
              <a:t>number of Special Education IEP Participation Business Rules were converted from an </a:t>
            </a:r>
            <a:r>
              <a:rPr lang="en-US" sz="2400" spc="150" dirty="0">
                <a:solidFill>
                  <a:srgbClr val="0000FF"/>
                </a:solidFill>
              </a:rPr>
              <a:t>ERROR </a:t>
            </a:r>
            <a:r>
              <a:rPr lang="en-US" sz="2400" spc="150" dirty="0"/>
              <a:t>to a</a:t>
            </a:r>
            <a:r>
              <a:rPr lang="en-US" sz="2400" spc="150" dirty="0">
                <a:solidFill>
                  <a:srgbClr val="0000FF"/>
                </a:solidFill>
              </a:rPr>
              <a:t> WARNING </a:t>
            </a:r>
            <a:r>
              <a:rPr lang="en-US" sz="2400" spc="150" dirty="0"/>
              <a:t>to ease the Burden of reporting data in the Participation file that is more appropriate for the Special Education End of Year Collection in order to allow Administrative Units the ability to report data and pass Interchange errors required for the Special Education December Count Data Collection</a:t>
            </a:r>
          </a:p>
          <a:p>
            <a:endParaRPr lang="en-US" sz="2000" dirty="0"/>
          </a:p>
        </p:txBody>
      </p:sp>
    </p:spTree>
    <p:extLst>
      <p:ext uri="{BB962C8B-B14F-4D97-AF65-F5344CB8AC3E}">
        <p14:creationId xmlns:p14="http://schemas.microsoft.com/office/powerpoint/2010/main" val="43179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Accessing the Data Pipeline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sp>
        <p:nvSpPr>
          <p:cNvPr id="6" name="Content Placeholder 5"/>
          <p:cNvSpPr>
            <a:spLocks noGrp="1"/>
          </p:cNvSpPr>
          <p:nvPr>
            <p:ph idx="4294967295"/>
          </p:nvPr>
        </p:nvSpPr>
        <p:spPr>
          <a:xfrm>
            <a:off x="468244" y="1361455"/>
            <a:ext cx="8407400" cy="4406900"/>
          </a:xfrm>
        </p:spPr>
        <p:txBody>
          <a:bodyPr/>
          <a:lstStyle/>
          <a:p>
            <a:r>
              <a:rPr lang="en-US" sz="2800" b="0" dirty="0" smtClean="0"/>
              <a:t>Identity Management</a:t>
            </a:r>
          </a:p>
          <a:p>
            <a:r>
              <a:rPr lang="en-US" sz="2800" b="0" dirty="0" smtClean="0"/>
              <a:t>LOGIN</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1206" y="472563"/>
            <a:ext cx="1028700" cy="548640"/>
          </a:xfrm>
          <a:prstGeom prst="rect">
            <a:avLst/>
          </a:prstGeom>
        </p:spPr>
      </p:pic>
    </p:spTree>
    <p:extLst>
      <p:ext uri="{BB962C8B-B14F-4D97-AF65-F5344CB8AC3E}">
        <p14:creationId xmlns:p14="http://schemas.microsoft.com/office/powerpoint/2010/main" val="2384167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22</a:t>
            </a:fld>
            <a:endParaRPr lang="en-US" dirty="0" smtClean="0"/>
          </a:p>
        </p:txBody>
      </p:sp>
      <p:sp>
        <p:nvSpPr>
          <p:cNvPr id="3" name="Text Placeholder 2"/>
          <p:cNvSpPr>
            <a:spLocks noGrp="1"/>
          </p:cNvSpPr>
          <p:nvPr>
            <p:ph type="body" sz="half" idx="2"/>
          </p:nvPr>
        </p:nvSpPr>
        <p:spPr/>
        <p:txBody>
          <a:bodyPr/>
          <a:lstStyle/>
          <a:p>
            <a:r>
              <a:rPr lang="en-US" sz="2400" dirty="0" smtClean="0"/>
              <a:t>Identity Management (IdM)</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5" name="Rectangle 4"/>
          <p:cNvSpPr/>
          <p:nvPr/>
        </p:nvSpPr>
        <p:spPr>
          <a:xfrm>
            <a:off x="2166730" y="244662"/>
            <a:ext cx="6808305" cy="1569660"/>
          </a:xfrm>
          <a:prstGeom prst="rect">
            <a:avLst/>
          </a:prstGeom>
        </p:spPr>
        <p:txBody>
          <a:bodyPr wrap="square">
            <a:spAutoFit/>
          </a:bodyPr>
          <a:lstStyle/>
          <a:p>
            <a:r>
              <a:rPr lang="en-US" sz="2400" dirty="0"/>
              <a:t>The first Hurdle for Accessing the Data Pipeline system is having the right privileges which is managed through CDE’s Identity Management System (IdM)</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9797"/>
          <a:stretch/>
        </p:blipFill>
        <p:spPr>
          <a:xfrm>
            <a:off x="3734507" y="2462618"/>
            <a:ext cx="3413070" cy="3291840"/>
          </a:xfrm>
          <a:prstGeom prst="rect">
            <a:avLst/>
          </a:prstGeom>
        </p:spPr>
      </p:pic>
    </p:spTree>
    <p:extLst>
      <p:ext uri="{BB962C8B-B14F-4D97-AF65-F5344CB8AC3E}">
        <p14:creationId xmlns:p14="http://schemas.microsoft.com/office/powerpoint/2010/main" val="560199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23</a:t>
            </a:fld>
            <a:endParaRPr lang="en-US" dirty="0" smtClean="0"/>
          </a:p>
        </p:txBody>
      </p:sp>
      <p:sp>
        <p:nvSpPr>
          <p:cNvPr id="3" name="Text Placeholder 2"/>
          <p:cNvSpPr>
            <a:spLocks noGrp="1"/>
          </p:cNvSpPr>
          <p:nvPr>
            <p:ph type="body" sz="half" idx="2"/>
          </p:nvPr>
        </p:nvSpPr>
        <p:spPr/>
        <p:txBody>
          <a:bodyPr/>
          <a:lstStyle/>
          <a:p>
            <a:r>
              <a:rPr lang="en-US" sz="2400" dirty="0" smtClean="0"/>
              <a:t>Identity Management (IdM)</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5" name="Rectangle 4"/>
          <p:cNvSpPr/>
          <p:nvPr/>
        </p:nvSpPr>
        <p:spPr>
          <a:xfrm>
            <a:off x="2166730" y="244662"/>
            <a:ext cx="6808305" cy="461665"/>
          </a:xfrm>
          <a:prstGeom prst="rect">
            <a:avLst/>
          </a:prstGeom>
        </p:spPr>
        <p:txBody>
          <a:bodyPr wrap="square">
            <a:spAutoFit/>
          </a:bodyPr>
          <a:lstStyle/>
          <a:p>
            <a:pPr marL="45720" indent="0">
              <a:buNone/>
            </a:pPr>
            <a:r>
              <a:rPr lang="en-US" sz="2400" dirty="0">
                <a:hlinkClick r:id="rId2"/>
              </a:rPr>
              <a:t>https://cdeapps.cde.state.co.us/index.html</a:t>
            </a:r>
            <a:r>
              <a:rPr lang="en-US" sz="2400" dirty="0"/>
              <a:t> </a:t>
            </a:r>
          </a:p>
        </p:txBody>
      </p:sp>
      <p:sp>
        <p:nvSpPr>
          <p:cNvPr id="7" name="Rectangle 6"/>
          <p:cNvSpPr/>
          <p:nvPr/>
        </p:nvSpPr>
        <p:spPr>
          <a:xfrm>
            <a:off x="2166730" y="1111781"/>
            <a:ext cx="6341166" cy="3544560"/>
          </a:xfrm>
          <a:prstGeom prst="rect">
            <a:avLst/>
          </a:prstGeom>
        </p:spPr>
        <p:txBody>
          <a:bodyPr wrap="square">
            <a:spAutoFit/>
          </a:bodyPr>
          <a:lstStyle/>
          <a:p>
            <a:pPr marL="44280" indent="0">
              <a:spcBef>
                <a:spcPts val="479"/>
              </a:spcBef>
              <a:buClrTx/>
              <a:buNone/>
            </a:pPr>
            <a:r>
              <a:rPr lang="en-US" sz="2400" dirty="0">
                <a:solidFill>
                  <a:srgbClr val="1F4669"/>
                </a:solidFill>
              </a:rPr>
              <a:t>CDE provides Local Education Agencies (LEAs) a means of administering and maintaining user access to integrated CDE data systems. </a:t>
            </a:r>
          </a:p>
          <a:p>
            <a:pPr marL="44280" indent="0">
              <a:spcBef>
                <a:spcPts val="479"/>
              </a:spcBef>
              <a:buClrTx/>
              <a:buNone/>
            </a:pPr>
            <a:endParaRPr lang="en-US" sz="2400" dirty="0">
              <a:solidFill>
                <a:srgbClr val="1F4669"/>
              </a:solidFill>
            </a:endParaRPr>
          </a:p>
          <a:p>
            <a:pPr marL="44280" indent="0">
              <a:spcBef>
                <a:spcPts val="479"/>
              </a:spcBef>
              <a:buClrTx/>
              <a:buNone/>
            </a:pPr>
            <a:r>
              <a:rPr lang="en-US" sz="2400" dirty="0">
                <a:solidFill>
                  <a:srgbClr val="1F4669"/>
                </a:solidFill>
              </a:rPr>
              <a:t>IdM ensures protection of data received, collected, developed, and used by CDE in compliance with the Family Educational Rights and Privacy Act as well as other privacy mandates. </a:t>
            </a:r>
          </a:p>
        </p:txBody>
      </p:sp>
    </p:spTree>
    <p:extLst>
      <p:ext uri="{BB962C8B-B14F-4D97-AF65-F5344CB8AC3E}">
        <p14:creationId xmlns:p14="http://schemas.microsoft.com/office/powerpoint/2010/main" val="2997046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24</a:t>
            </a:fld>
            <a:endParaRPr lang="en-US" dirty="0" smtClean="0"/>
          </a:p>
        </p:txBody>
      </p:sp>
      <p:sp>
        <p:nvSpPr>
          <p:cNvPr id="3" name="Text Placeholder 2"/>
          <p:cNvSpPr>
            <a:spLocks noGrp="1"/>
          </p:cNvSpPr>
          <p:nvPr>
            <p:ph type="body" sz="half" idx="2"/>
          </p:nvPr>
        </p:nvSpPr>
        <p:spPr/>
        <p:txBody>
          <a:bodyPr/>
          <a:lstStyle/>
          <a:p>
            <a:r>
              <a:rPr lang="en-US" sz="2400" dirty="0" smtClean="0"/>
              <a:t>Identity Management (IdM)</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5" name="Rectangle 4"/>
          <p:cNvSpPr/>
          <p:nvPr/>
        </p:nvSpPr>
        <p:spPr>
          <a:xfrm>
            <a:off x="2166730" y="244662"/>
            <a:ext cx="6808305" cy="461665"/>
          </a:xfrm>
          <a:prstGeom prst="rect">
            <a:avLst/>
          </a:prstGeom>
        </p:spPr>
        <p:txBody>
          <a:bodyPr wrap="square">
            <a:spAutoFit/>
          </a:bodyPr>
          <a:lstStyle/>
          <a:p>
            <a:pPr marL="45720" indent="0">
              <a:buNone/>
            </a:pPr>
            <a:r>
              <a:rPr lang="en-US" sz="2400" dirty="0">
                <a:hlinkClick r:id="rId2"/>
              </a:rPr>
              <a:t>https://cdeapps.cde.state.co.us/index.html</a:t>
            </a:r>
            <a:r>
              <a:rPr lang="en-US" sz="2400" dirty="0"/>
              <a:t> </a:t>
            </a:r>
          </a:p>
        </p:txBody>
      </p:sp>
      <p:sp>
        <p:nvSpPr>
          <p:cNvPr id="7" name="Rectangle 6"/>
          <p:cNvSpPr/>
          <p:nvPr/>
        </p:nvSpPr>
        <p:spPr>
          <a:xfrm>
            <a:off x="2166730" y="1111781"/>
            <a:ext cx="6341166" cy="3544560"/>
          </a:xfrm>
          <a:prstGeom prst="rect">
            <a:avLst/>
          </a:prstGeom>
        </p:spPr>
        <p:txBody>
          <a:bodyPr wrap="square">
            <a:spAutoFit/>
          </a:bodyPr>
          <a:lstStyle/>
          <a:p>
            <a:pPr marL="44280" indent="0">
              <a:spcBef>
                <a:spcPts val="479"/>
              </a:spcBef>
              <a:buClrTx/>
              <a:buNone/>
            </a:pPr>
            <a:r>
              <a:rPr lang="en-US" sz="2400" dirty="0">
                <a:solidFill>
                  <a:srgbClr val="1F4669"/>
                </a:solidFill>
              </a:rPr>
              <a:t>CDE provides Local Education Agencies (LEAs) a means of administering and maintaining user access to integrated CDE data systems. </a:t>
            </a:r>
          </a:p>
          <a:p>
            <a:pPr marL="44280" indent="0">
              <a:spcBef>
                <a:spcPts val="479"/>
              </a:spcBef>
              <a:buClrTx/>
              <a:buNone/>
            </a:pPr>
            <a:endParaRPr lang="en-US" sz="2400" dirty="0">
              <a:solidFill>
                <a:srgbClr val="1F4669"/>
              </a:solidFill>
            </a:endParaRPr>
          </a:p>
          <a:p>
            <a:pPr marL="44280" indent="0">
              <a:spcBef>
                <a:spcPts val="479"/>
              </a:spcBef>
              <a:buClrTx/>
              <a:buNone/>
            </a:pPr>
            <a:r>
              <a:rPr lang="en-US" sz="2400" dirty="0">
                <a:solidFill>
                  <a:srgbClr val="1F4669"/>
                </a:solidFill>
              </a:rPr>
              <a:t>IdM ensures protection of data received, collected, developed, and used by CDE in compliance with the Family Educational Rights and Privacy Act as well as other privacy mandates. </a:t>
            </a:r>
          </a:p>
        </p:txBody>
      </p:sp>
    </p:spTree>
    <p:extLst>
      <p:ext uri="{BB962C8B-B14F-4D97-AF65-F5344CB8AC3E}">
        <p14:creationId xmlns:p14="http://schemas.microsoft.com/office/powerpoint/2010/main" val="4102643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25</a:t>
            </a:fld>
            <a:endParaRPr lang="en-US" dirty="0" smtClean="0"/>
          </a:p>
        </p:txBody>
      </p:sp>
      <p:sp>
        <p:nvSpPr>
          <p:cNvPr id="3" name="Text Placeholder 2"/>
          <p:cNvSpPr>
            <a:spLocks noGrp="1"/>
          </p:cNvSpPr>
          <p:nvPr>
            <p:ph type="body" sz="half" idx="2"/>
          </p:nvPr>
        </p:nvSpPr>
        <p:spPr/>
        <p:txBody>
          <a:bodyPr/>
          <a:lstStyle/>
          <a:p>
            <a:r>
              <a:rPr lang="en-US" sz="2400" dirty="0" smtClean="0"/>
              <a:t>Identity Management (IdM)</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6" name="Rectangle 5"/>
          <p:cNvSpPr/>
          <p:nvPr/>
        </p:nvSpPr>
        <p:spPr>
          <a:xfrm>
            <a:off x="2136912" y="184813"/>
            <a:ext cx="6758610" cy="5632311"/>
          </a:xfrm>
          <a:prstGeom prst="rect">
            <a:avLst/>
          </a:prstGeom>
        </p:spPr>
        <p:txBody>
          <a:bodyPr wrap="square">
            <a:spAutoFit/>
          </a:bodyPr>
          <a:lstStyle/>
          <a:p>
            <a:r>
              <a:rPr lang="en-US" sz="2400" dirty="0">
                <a:hlinkClick r:id="rId2"/>
              </a:rPr>
              <a:t>https://</a:t>
            </a:r>
            <a:r>
              <a:rPr lang="en-US" sz="2400" dirty="0" smtClean="0">
                <a:hlinkClick r:id="rId2"/>
              </a:rPr>
              <a:t>cdeapps.cde.state.co.us/faqs.html#2</a:t>
            </a:r>
            <a:endParaRPr lang="en-US" sz="2400" dirty="0" smtClean="0"/>
          </a:p>
          <a:p>
            <a:endParaRPr lang="en-US" sz="2400" dirty="0"/>
          </a:p>
          <a:p>
            <a:pPr marL="342900" indent="-342900">
              <a:buFont typeface="Arial" panose="020B0604020202020204" pitchFamily="34" charset="0"/>
              <a:buChar char="•"/>
            </a:pPr>
            <a:r>
              <a:rPr lang="en-US" sz="2400" dirty="0"/>
              <a:t>Single Sign-On</a:t>
            </a:r>
          </a:p>
          <a:p>
            <a:pPr marL="342900" indent="-342900">
              <a:buFont typeface="Arial" panose="020B0604020202020204" pitchFamily="34" charset="0"/>
              <a:buChar char="•"/>
            </a:pPr>
            <a:r>
              <a:rPr lang="en-US" sz="2400" dirty="0"/>
              <a:t>District Superintendent Role </a:t>
            </a:r>
          </a:p>
          <a:p>
            <a:pPr marL="342900" indent="-342900">
              <a:buFont typeface="Arial" panose="020B0604020202020204" pitchFamily="34" charset="0"/>
              <a:buChar char="•"/>
            </a:pPr>
            <a:r>
              <a:rPr lang="en-US" sz="2400" dirty="0"/>
              <a:t>Local Access Manager (LAM) Role</a:t>
            </a:r>
          </a:p>
          <a:p>
            <a:pPr marL="342900" indent="-342900">
              <a:buFont typeface="Arial" panose="020B0604020202020204" pitchFamily="34" charset="0"/>
              <a:buChar char="•"/>
            </a:pPr>
            <a:r>
              <a:rPr lang="en-US" sz="2400" dirty="0"/>
              <a:t>System Logon</a:t>
            </a:r>
          </a:p>
          <a:p>
            <a:pPr marL="800100" lvl="1" indent="-342900">
              <a:buFont typeface="Arial" panose="020B0604020202020204" pitchFamily="34" charset="0"/>
              <a:buChar char="•"/>
            </a:pPr>
            <a:r>
              <a:rPr lang="en-US" sz="2400" dirty="0"/>
              <a:t>User Name – Email Address</a:t>
            </a:r>
          </a:p>
          <a:p>
            <a:pPr marL="800100" lvl="1" indent="-342900">
              <a:buFont typeface="Arial" panose="020B0604020202020204" pitchFamily="34" charset="0"/>
              <a:buChar char="•"/>
            </a:pPr>
            <a:r>
              <a:rPr lang="en-US" sz="2400" dirty="0"/>
              <a:t>Password – complex and expiration after 90 days</a:t>
            </a:r>
          </a:p>
          <a:p>
            <a:pPr marL="342900" indent="-342900">
              <a:buFont typeface="Arial" panose="020B0604020202020204" pitchFamily="34" charset="0"/>
              <a:buChar char="•"/>
            </a:pPr>
            <a:r>
              <a:rPr lang="en-US" sz="2400" dirty="0"/>
              <a:t>Privileges – Roles Assigned to </a:t>
            </a:r>
            <a:r>
              <a:rPr lang="en-US" sz="2400" i="1" dirty="0">
                <a:solidFill>
                  <a:srgbClr val="00B050"/>
                </a:solidFill>
              </a:rPr>
              <a:t>Users </a:t>
            </a:r>
            <a:r>
              <a:rPr lang="en-US" sz="2400" dirty="0"/>
              <a:t>by the LAM</a:t>
            </a:r>
          </a:p>
          <a:p>
            <a:pPr marL="342900" indent="-342900">
              <a:buFont typeface="Arial" panose="020B0604020202020204" pitchFamily="34" charset="0"/>
              <a:buChar char="•"/>
            </a:pPr>
            <a:r>
              <a:rPr lang="en-US" sz="2400" dirty="0"/>
              <a:t>Collection Group Mappings</a:t>
            </a:r>
          </a:p>
          <a:p>
            <a:pPr marL="800100" lvl="1" indent="-342900">
              <a:buFont typeface="Arial" panose="020B0604020202020204" pitchFamily="34" charset="0"/>
              <a:buChar char="•"/>
            </a:pPr>
            <a:r>
              <a:rPr lang="en-US" sz="2400" dirty="0"/>
              <a:t>See 12.  Where can I find Data Pipeline Identity Management collection/group mappings </a:t>
            </a:r>
            <a:r>
              <a:rPr lang="en-US" sz="2400" dirty="0">
                <a:hlinkClick r:id="rId2"/>
              </a:rPr>
              <a:t>https://cdeapps.cde.state.co.us/faqs.html#2</a:t>
            </a:r>
            <a:r>
              <a:rPr lang="en-US" sz="2400" dirty="0"/>
              <a:t> </a:t>
            </a:r>
          </a:p>
        </p:txBody>
      </p:sp>
    </p:spTree>
    <p:extLst>
      <p:ext uri="{BB962C8B-B14F-4D97-AF65-F5344CB8AC3E}">
        <p14:creationId xmlns:p14="http://schemas.microsoft.com/office/powerpoint/2010/main" val="1974744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26</a:t>
            </a:fld>
            <a:endParaRPr lang="en-US" dirty="0" smtClean="0"/>
          </a:p>
        </p:txBody>
      </p:sp>
      <p:sp>
        <p:nvSpPr>
          <p:cNvPr id="3" name="Text Placeholder 2"/>
          <p:cNvSpPr>
            <a:spLocks noGrp="1"/>
          </p:cNvSpPr>
          <p:nvPr>
            <p:ph type="body" sz="half" idx="2"/>
          </p:nvPr>
        </p:nvSpPr>
        <p:spPr/>
        <p:txBody>
          <a:bodyPr/>
          <a:lstStyle/>
          <a:p>
            <a:r>
              <a:rPr lang="en-US" sz="2400" dirty="0" smtClean="0"/>
              <a:t>Identity Management (IdM)</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6" name="Rectangle 5"/>
          <p:cNvSpPr/>
          <p:nvPr/>
        </p:nvSpPr>
        <p:spPr>
          <a:xfrm>
            <a:off x="2136912" y="184813"/>
            <a:ext cx="6758610" cy="5940088"/>
          </a:xfrm>
          <a:prstGeom prst="rect">
            <a:avLst/>
          </a:prstGeom>
        </p:spPr>
        <p:txBody>
          <a:bodyPr wrap="square">
            <a:spAutoFit/>
          </a:bodyPr>
          <a:lstStyle/>
          <a:p>
            <a:r>
              <a:rPr lang="en-US" sz="2000" dirty="0" smtClean="0"/>
              <a:t>Responsibilities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i="1" cap="all" dirty="0">
                <a:solidFill>
                  <a:srgbClr val="00B050"/>
                </a:solidFill>
              </a:rPr>
              <a:t>District Superintendent</a:t>
            </a:r>
          </a:p>
          <a:p>
            <a:pPr marL="800100" lvl="1" indent="-342900">
              <a:buFont typeface="Arial" panose="020B0604020202020204" pitchFamily="34" charset="0"/>
              <a:buChar char="•"/>
            </a:pPr>
            <a:r>
              <a:rPr lang="en-US" sz="2000" dirty="0"/>
              <a:t>Responsible for creating and managing a user or a group of users known as the Local Access Managers (LAMs) </a:t>
            </a:r>
          </a:p>
          <a:p>
            <a:pPr marL="342900" indent="-342900">
              <a:buFont typeface="Arial" panose="020B0604020202020204" pitchFamily="34" charset="0"/>
              <a:buChar char="•"/>
            </a:pPr>
            <a:r>
              <a:rPr lang="en-US" sz="2000" i="1" cap="all" dirty="0">
                <a:solidFill>
                  <a:srgbClr val="00B050"/>
                </a:solidFill>
              </a:rPr>
              <a:t>Local Access Manager (LAM)</a:t>
            </a:r>
          </a:p>
          <a:p>
            <a:pPr marL="800100" lvl="1" indent="-342900">
              <a:buFont typeface="Arial" panose="020B0604020202020204" pitchFamily="34" charset="0"/>
              <a:buChar char="•"/>
            </a:pPr>
            <a:r>
              <a:rPr lang="en-US" sz="2000" dirty="0"/>
              <a:t>Responsible for approving and administering access to CDE systems for all users within their organization.</a:t>
            </a:r>
          </a:p>
          <a:p>
            <a:pPr marL="800100" lvl="1" indent="-342900">
              <a:buFont typeface="Arial" panose="020B0604020202020204" pitchFamily="34" charset="0"/>
              <a:buChar char="•"/>
            </a:pPr>
            <a:r>
              <a:rPr lang="en-US" sz="2000" dirty="0"/>
              <a:t>District and Administrative Unit LAM</a:t>
            </a:r>
          </a:p>
          <a:p>
            <a:pPr marL="342900" indent="-342900">
              <a:buFont typeface="Arial" panose="020B0604020202020204" pitchFamily="34" charset="0"/>
              <a:buChar char="•"/>
            </a:pPr>
            <a:r>
              <a:rPr lang="en-US" sz="2000" i="1" cap="all" dirty="0">
                <a:solidFill>
                  <a:srgbClr val="00B050"/>
                </a:solidFill>
              </a:rPr>
              <a:t>Data Pipeline Groups (for the purpose of this training)</a:t>
            </a:r>
          </a:p>
          <a:p>
            <a:pPr marL="800100" lvl="1" indent="-342900">
              <a:buFont typeface="Arial" panose="020B0604020202020204" pitchFamily="34" charset="0"/>
              <a:buChar char="•"/>
            </a:pPr>
            <a:r>
              <a:rPr lang="en-US" sz="2000" i="1" dirty="0">
                <a:solidFill>
                  <a:srgbClr val="00B050"/>
                </a:solidFill>
              </a:rPr>
              <a:t>Interchanges</a:t>
            </a:r>
          </a:p>
          <a:p>
            <a:pPr marL="1257300" lvl="2" indent="-342900">
              <a:buFont typeface="Arial" panose="020B0604020202020204" pitchFamily="34" charset="0"/>
              <a:buChar char="•"/>
            </a:pPr>
            <a:r>
              <a:rPr lang="en-US" sz="2000" i="1" dirty="0">
                <a:solidFill>
                  <a:srgbClr val="00B050"/>
                </a:solidFill>
              </a:rPr>
              <a:t>SPE – Special Education IEP</a:t>
            </a:r>
          </a:p>
          <a:p>
            <a:pPr marL="800100" lvl="1" indent="-342900">
              <a:buFont typeface="Arial" panose="020B0604020202020204" pitchFamily="34" charset="0"/>
              <a:buChar char="•"/>
            </a:pPr>
            <a:r>
              <a:rPr lang="en-US" sz="2000" i="1" dirty="0">
                <a:solidFill>
                  <a:srgbClr val="00B050"/>
                </a:solidFill>
              </a:rPr>
              <a:t>Snapshot </a:t>
            </a:r>
          </a:p>
          <a:p>
            <a:pPr marL="1257300" lvl="2" indent="-342900">
              <a:buFont typeface="Arial" panose="020B0604020202020204" pitchFamily="34" charset="0"/>
              <a:buChar char="•"/>
            </a:pPr>
            <a:r>
              <a:rPr lang="en-US" sz="2000" i="1" dirty="0">
                <a:solidFill>
                  <a:srgbClr val="00B050"/>
                </a:solidFill>
              </a:rPr>
              <a:t>DEC – Special Education December Count</a:t>
            </a:r>
          </a:p>
          <a:p>
            <a:pPr marL="342900" indent="-342900">
              <a:buFont typeface="Arial" panose="020B0604020202020204" pitchFamily="34" charset="0"/>
              <a:buChar char="•"/>
            </a:pPr>
            <a:r>
              <a:rPr lang="en-US" sz="2000" i="1" cap="all" dirty="0">
                <a:solidFill>
                  <a:srgbClr val="00B050"/>
                </a:solidFill>
              </a:rPr>
              <a:t>User</a:t>
            </a:r>
            <a:r>
              <a:rPr lang="en-US" sz="2000" i="1" dirty="0">
                <a:solidFill>
                  <a:srgbClr val="00B050"/>
                </a:solidFill>
              </a:rPr>
              <a:t> </a:t>
            </a:r>
            <a:r>
              <a:rPr lang="en-US" sz="2000" dirty="0"/>
              <a:t>- employee of a local education agency (LEA) who has been granted CDE application access by either the         District or the Administrative Unit LAM</a:t>
            </a:r>
          </a:p>
        </p:txBody>
      </p:sp>
    </p:spTree>
    <p:extLst>
      <p:ext uri="{BB962C8B-B14F-4D97-AF65-F5344CB8AC3E}">
        <p14:creationId xmlns:p14="http://schemas.microsoft.com/office/powerpoint/2010/main" val="4118573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27</a:t>
            </a:fld>
            <a:endParaRPr lang="en-US" dirty="0" smtClean="0"/>
          </a:p>
        </p:txBody>
      </p:sp>
      <p:sp>
        <p:nvSpPr>
          <p:cNvPr id="3" name="Text Placeholder 2"/>
          <p:cNvSpPr>
            <a:spLocks noGrp="1"/>
          </p:cNvSpPr>
          <p:nvPr>
            <p:ph type="body" sz="half" idx="2"/>
          </p:nvPr>
        </p:nvSpPr>
        <p:spPr/>
        <p:txBody>
          <a:bodyPr/>
          <a:lstStyle/>
          <a:p>
            <a:r>
              <a:rPr lang="en-US" sz="2400" dirty="0" smtClean="0"/>
              <a:t>Identity Management (IdM)</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6" name="Rectangle 5"/>
          <p:cNvSpPr/>
          <p:nvPr/>
        </p:nvSpPr>
        <p:spPr>
          <a:xfrm>
            <a:off x="2136912" y="184813"/>
            <a:ext cx="6758610" cy="400110"/>
          </a:xfrm>
          <a:prstGeom prst="rect">
            <a:avLst/>
          </a:prstGeom>
        </p:spPr>
        <p:txBody>
          <a:bodyPr wrap="square">
            <a:spAutoFit/>
          </a:bodyPr>
          <a:lstStyle/>
          <a:p>
            <a:r>
              <a:rPr lang="en-US" sz="2000" dirty="0"/>
              <a:t>Special Education December Count </a:t>
            </a:r>
            <a:r>
              <a:rPr lang="en-US" sz="2000" dirty="0" smtClean="0"/>
              <a:t>Roles</a:t>
            </a:r>
            <a:endParaRPr lang="en-US" sz="2000" dirty="0"/>
          </a:p>
        </p:txBody>
      </p:sp>
      <p:sp>
        <p:nvSpPr>
          <p:cNvPr id="5" name="Rectangle 4"/>
          <p:cNvSpPr/>
          <p:nvPr/>
        </p:nvSpPr>
        <p:spPr>
          <a:xfrm>
            <a:off x="2176666" y="584923"/>
            <a:ext cx="6718855" cy="2862322"/>
          </a:xfrm>
          <a:prstGeom prst="rect">
            <a:avLst/>
          </a:prstGeom>
        </p:spPr>
        <p:txBody>
          <a:bodyPr wrap="square">
            <a:spAutoFit/>
          </a:bodyPr>
          <a:lstStyle/>
          <a:p>
            <a:pPr marL="285750" indent="-285750">
              <a:buFont typeface="Arial" panose="020B0604020202020204" pitchFamily="34" charset="0"/>
              <a:buChar char="•"/>
            </a:pPr>
            <a:r>
              <a:rPr lang="en-US" sz="2000" dirty="0"/>
              <a:t>Every Administrative Unit will have at least 1 personnel member with the DEC “Approver” role</a:t>
            </a:r>
          </a:p>
          <a:p>
            <a:pPr marL="285750" indent="-285750">
              <a:buFont typeface="Arial" panose="020B0604020202020204" pitchFamily="34" charset="0"/>
              <a:buChar char="•"/>
            </a:pPr>
            <a:r>
              <a:rPr lang="en-US" sz="2000" dirty="0"/>
              <a:t>The Special Education Director does not have to be the person with the Approver role. The director is responsible for authorizing reports and validating accuracy of reporting. </a:t>
            </a:r>
          </a:p>
          <a:p>
            <a:pPr marL="285750" indent="-285750">
              <a:buFont typeface="Arial" panose="020B0604020202020204" pitchFamily="34" charset="0"/>
              <a:buChar char="•"/>
            </a:pPr>
            <a:r>
              <a:rPr lang="en-US" sz="2000" dirty="0"/>
              <a:t>There can only be one DEC role associated with a User Name (Email)</a:t>
            </a:r>
          </a:p>
          <a:p>
            <a:pPr marL="285750" indent="-285750">
              <a:buFont typeface="Arial" panose="020B0604020202020204" pitchFamily="34" charset="0"/>
              <a:buChar char="•"/>
            </a:pPr>
            <a:r>
              <a:rPr lang="en-US" sz="2000" dirty="0"/>
              <a:t>There can be several staff members in your Admin Unit with a DEC role</a:t>
            </a:r>
          </a:p>
        </p:txBody>
      </p:sp>
      <p:graphicFrame>
        <p:nvGraphicFramePr>
          <p:cNvPr id="7" name="Table 6"/>
          <p:cNvGraphicFramePr>
            <a:graphicFrameLocks noGrp="1"/>
          </p:cNvGraphicFramePr>
          <p:nvPr>
            <p:extLst>
              <p:ext uri="{D42A27DB-BD31-4B8C-83A1-F6EECF244321}">
                <p14:modId xmlns:p14="http://schemas.microsoft.com/office/powerpoint/2010/main" val="817111406"/>
              </p:ext>
            </p:extLst>
          </p:nvPr>
        </p:nvGraphicFramePr>
        <p:xfrm>
          <a:off x="2176666" y="3823923"/>
          <a:ext cx="6599584" cy="1896745"/>
        </p:xfrm>
        <a:graphic>
          <a:graphicData uri="http://schemas.openxmlformats.org/drawingml/2006/table">
            <a:tbl>
              <a:tblPr firstRow="1" bandRow="1">
                <a:tableStyleId>{5C22544A-7EE6-4342-B048-85BDC9FD1C3A}</a:tableStyleId>
              </a:tblPr>
              <a:tblGrid>
                <a:gridCol w="3279914"/>
                <a:gridCol w="3319670"/>
              </a:tblGrid>
              <a:tr h="469297">
                <a:tc gridSpan="2">
                  <a:txBody>
                    <a:bodyPr/>
                    <a:lstStyle/>
                    <a:p>
                      <a:r>
                        <a:rPr lang="en-US" cap="all" baseline="0" dirty="0" smtClean="0">
                          <a:latin typeface="Gill Sans MT" panose="020B0502020104020203" pitchFamily="34" charset="0"/>
                        </a:rPr>
                        <a:t>Special Education December Count Snapshot</a:t>
                      </a:r>
                      <a:endParaRPr lang="en-US" cap="all" baseline="0" dirty="0">
                        <a:latin typeface="Gill Sans MT" panose="020B0502020104020203" pitchFamily="34" charset="0"/>
                      </a:endParaRPr>
                    </a:p>
                  </a:txBody>
                  <a:tcPr/>
                </a:tc>
                <a:tc hMerge="1">
                  <a:txBody>
                    <a:bodyPr/>
                    <a:lstStyle/>
                    <a:p>
                      <a:endParaRPr lang="en-US" dirty="0"/>
                    </a:p>
                  </a:txBody>
                  <a:tcPr/>
                </a:tc>
              </a:tr>
              <a:tr h="475816">
                <a:tc>
                  <a:txBody>
                    <a:bodyPr/>
                    <a:lstStyle/>
                    <a:p>
                      <a:r>
                        <a:rPr lang="en-US" dirty="0" smtClean="0">
                          <a:latin typeface="Gill Sans MT" panose="020B0502020104020203" pitchFamily="34" charset="0"/>
                        </a:rPr>
                        <a:t>VIEW ONLY</a:t>
                      </a:r>
                      <a:endParaRPr lang="en-US" dirty="0">
                        <a:latin typeface="Gill Sans MT" panose="020B0502020104020203" pitchFamily="34" charset="0"/>
                      </a:endParaRPr>
                    </a:p>
                  </a:txBody>
                  <a:tcPr/>
                </a:tc>
                <a:tc>
                  <a:txBody>
                    <a:bodyPr/>
                    <a:lstStyle/>
                    <a:p>
                      <a:r>
                        <a:rPr lang="en-US" dirty="0" smtClean="0">
                          <a:latin typeface="Gill Sans MT" panose="020B0502020104020203" pitchFamily="34" charset="0"/>
                        </a:rPr>
                        <a:t>DEC~LEAVIEWER</a:t>
                      </a:r>
                      <a:endParaRPr lang="en-US" dirty="0">
                        <a:latin typeface="Gill Sans MT" panose="020B0502020104020203" pitchFamily="34" charset="0"/>
                      </a:endParaRPr>
                    </a:p>
                  </a:txBody>
                  <a:tcPr/>
                </a:tc>
              </a:tr>
              <a:tr h="475816">
                <a:tc>
                  <a:txBody>
                    <a:bodyPr/>
                    <a:lstStyle/>
                    <a:p>
                      <a:r>
                        <a:rPr lang="en-US" dirty="0" smtClean="0">
                          <a:latin typeface="Gill Sans MT" panose="020B0502020104020203" pitchFamily="34" charset="0"/>
                        </a:rPr>
                        <a:t>CREATE</a:t>
                      </a:r>
                      <a:endParaRPr lang="en-US" dirty="0">
                        <a:latin typeface="Gill Sans MT" panose="020B0502020104020203" pitchFamily="34" charset="0"/>
                      </a:endParaRPr>
                    </a:p>
                  </a:txBody>
                  <a:tcPr/>
                </a:tc>
                <a:tc>
                  <a:txBody>
                    <a:bodyPr/>
                    <a:lstStyle/>
                    <a:p>
                      <a:r>
                        <a:rPr lang="en-US" dirty="0" smtClean="0">
                          <a:latin typeface="Gill Sans MT" panose="020B0502020104020203" pitchFamily="34" charset="0"/>
                        </a:rPr>
                        <a:t>DEC~LEAUSER</a:t>
                      </a:r>
                      <a:endParaRPr lang="en-US" dirty="0">
                        <a:latin typeface="Gill Sans MT" panose="020B0502020104020203" pitchFamily="34" charset="0"/>
                      </a:endParaRPr>
                    </a:p>
                  </a:txBody>
                  <a:tcPr/>
                </a:tc>
              </a:tr>
              <a:tr h="475816">
                <a:tc>
                  <a:txBody>
                    <a:bodyPr/>
                    <a:lstStyle/>
                    <a:p>
                      <a:r>
                        <a:rPr lang="en-US" dirty="0" smtClean="0">
                          <a:latin typeface="Gill Sans MT" panose="020B0502020104020203" pitchFamily="34" charset="0"/>
                        </a:rPr>
                        <a:t>FINALIZE/SUBMIT</a:t>
                      </a:r>
                      <a:r>
                        <a:rPr lang="en-US" baseline="0" dirty="0" smtClean="0">
                          <a:latin typeface="Gill Sans MT" panose="020B0502020104020203" pitchFamily="34" charset="0"/>
                        </a:rPr>
                        <a:t> TO CDE</a:t>
                      </a:r>
                      <a:endParaRPr lang="en-US" dirty="0">
                        <a:latin typeface="Gill Sans MT" panose="020B0502020104020203" pitchFamily="34" charset="0"/>
                      </a:endParaRPr>
                    </a:p>
                  </a:txBody>
                  <a:tcPr/>
                </a:tc>
                <a:tc>
                  <a:txBody>
                    <a:bodyPr/>
                    <a:lstStyle/>
                    <a:p>
                      <a:r>
                        <a:rPr lang="en-US" dirty="0" smtClean="0">
                          <a:latin typeface="Gill Sans MT" panose="020B0502020104020203" pitchFamily="34" charset="0"/>
                        </a:rPr>
                        <a:t>DEC~LEAAPPROVER</a:t>
                      </a:r>
                      <a:endParaRPr lang="en-US" dirty="0">
                        <a:latin typeface="Gill Sans MT" panose="020B0502020104020203" pitchFamily="34" charset="0"/>
                      </a:endParaRPr>
                    </a:p>
                  </a:txBody>
                  <a:tcPr/>
                </a:tc>
              </a:tr>
            </a:tbl>
          </a:graphicData>
        </a:graphic>
      </p:graphicFrame>
    </p:spTree>
    <p:extLst>
      <p:ext uri="{BB962C8B-B14F-4D97-AF65-F5344CB8AC3E}">
        <p14:creationId xmlns:p14="http://schemas.microsoft.com/office/powerpoint/2010/main" val="3180949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28</a:t>
            </a:fld>
            <a:endParaRPr lang="en-US" dirty="0" smtClean="0"/>
          </a:p>
        </p:txBody>
      </p:sp>
      <p:sp>
        <p:nvSpPr>
          <p:cNvPr id="3" name="Text Placeholder 2"/>
          <p:cNvSpPr>
            <a:spLocks noGrp="1"/>
          </p:cNvSpPr>
          <p:nvPr>
            <p:ph type="body" sz="half" idx="2"/>
          </p:nvPr>
        </p:nvSpPr>
        <p:spPr/>
        <p:txBody>
          <a:bodyPr/>
          <a:lstStyle/>
          <a:p>
            <a:r>
              <a:rPr lang="en-US" sz="2400" dirty="0" smtClean="0"/>
              <a:t>Identity Management (IdM)</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6" name="Rectangle 5"/>
          <p:cNvSpPr/>
          <p:nvPr/>
        </p:nvSpPr>
        <p:spPr>
          <a:xfrm>
            <a:off x="2136912" y="184813"/>
            <a:ext cx="6758610" cy="461665"/>
          </a:xfrm>
          <a:prstGeom prst="rect">
            <a:avLst/>
          </a:prstGeom>
        </p:spPr>
        <p:txBody>
          <a:bodyPr wrap="square">
            <a:spAutoFit/>
          </a:bodyPr>
          <a:lstStyle/>
          <a:p>
            <a:r>
              <a:rPr lang="en-US" sz="2400" dirty="0" smtClean="0"/>
              <a:t>Staff Roles</a:t>
            </a:r>
            <a:endParaRPr lang="en-US" sz="2400" dirty="0"/>
          </a:p>
        </p:txBody>
      </p:sp>
      <p:sp>
        <p:nvSpPr>
          <p:cNvPr id="5" name="Rectangle 4"/>
          <p:cNvSpPr/>
          <p:nvPr/>
        </p:nvSpPr>
        <p:spPr>
          <a:xfrm>
            <a:off x="2136912" y="976702"/>
            <a:ext cx="6639340" cy="5262979"/>
          </a:xfrm>
          <a:prstGeom prst="rect">
            <a:avLst/>
          </a:prstGeom>
        </p:spPr>
        <p:txBody>
          <a:bodyPr wrap="square">
            <a:spAutoFit/>
          </a:bodyPr>
          <a:lstStyle/>
          <a:p>
            <a:pPr marL="285750" indent="-285750">
              <a:buFont typeface="Arial" panose="020B0604020202020204" pitchFamily="34" charset="0"/>
              <a:buChar char="•"/>
            </a:pPr>
            <a:r>
              <a:rPr lang="en-US" sz="2400" dirty="0" smtClean="0"/>
              <a:t>STF </a:t>
            </a:r>
            <a:r>
              <a:rPr lang="en-US" sz="2400" dirty="0"/>
              <a:t>Associated with the 5 Digit AU Code</a:t>
            </a:r>
          </a:p>
          <a:p>
            <a:pPr marL="742950" lvl="1" indent="-285750">
              <a:buFont typeface="Arial" panose="020B0604020202020204" pitchFamily="34" charset="0"/>
              <a:buChar char="•"/>
            </a:pPr>
            <a:r>
              <a:rPr lang="en-US" sz="2400" dirty="0"/>
              <a:t>User can Only report Special Education Staff</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STF </a:t>
            </a:r>
            <a:r>
              <a:rPr lang="en-US" sz="2400" dirty="0"/>
              <a:t>Associated with the 4 Digit BOCES Code</a:t>
            </a:r>
          </a:p>
          <a:p>
            <a:pPr marL="742950" lvl="1" indent="-285750">
              <a:buFont typeface="Arial" panose="020B0604020202020204" pitchFamily="34" charset="0"/>
              <a:buChar char="•"/>
            </a:pPr>
            <a:r>
              <a:rPr lang="en-US" sz="2400" dirty="0"/>
              <a:t>User can report ALL staff for the BOCES – regular education and special education.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STF </a:t>
            </a:r>
            <a:r>
              <a:rPr lang="en-US" sz="2400" dirty="0"/>
              <a:t>Associated with the 4 Digit District Code</a:t>
            </a:r>
          </a:p>
          <a:p>
            <a:pPr marL="742950" lvl="1" indent="-285750">
              <a:buFont typeface="Arial" panose="020B0604020202020204" pitchFamily="34" charset="0"/>
              <a:buChar char="•"/>
            </a:pPr>
            <a:r>
              <a:rPr lang="en-US" sz="2400" dirty="0"/>
              <a:t>User may report ALL staff data for the District</a:t>
            </a:r>
          </a:p>
          <a:p>
            <a:endParaRPr lang="en-US" sz="2400" dirty="0" smtClean="0"/>
          </a:p>
          <a:p>
            <a:pPr>
              <a:buFont typeface="Wingdings" panose="05000000000000000000" pitchFamily="2" charset="2"/>
              <a:buChar char="§"/>
            </a:pPr>
            <a:r>
              <a:rPr lang="en-US" sz="2400" dirty="0" smtClean="0"/>
              <a:t>A </a:t>
            </a:r>
            <a:r>
              <a:rPr lang="en-US" sz="2400" dirty="0"/>
              <a:t>User can only have 1 STF role associated with their login</a:t>
            </a:r>
          </a:p>
          <a:p>
            <a:pPr>
              <a:buFont typeface="Wingdings" panose="05000000000000000000" pitchFamily="2" charset="2"/>
              <a:buChar char="§"/>
            </a:pPr>
            <a:r>
              <a:rPr lang="en-US" sz="2400" dirty="0"/>
              <a:t>Districts and Administrative Units to determine structure</a:t>
            </a:r>
          </a:p>
        </p:txBody>
      </p:sp>
    </p:spTree>
    <p:extLst>
      <p:ext uri="{BB962C8B-B14F-4D97-AF65-F5344CB8AC3E}">
        <p14:creationId xmlns:p14="http://schemas.microsoft.com/office/powerpoint/2010/main" val="2240890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29</a:t>
            </a:fld>
            <a:endParaRPr lang="en-US" dirty="0" smtClean="0"/>
          </a:p>
        </p:txBody>
      </p:sp>
      <p:sp>
        <p:nvSpPr>
          <p:cNvPr id="3" name="Text Placeholder 2"/>
          <p:cNvSpPr>
            <a:spLocks noGrp="1"/>
          </p:cNvSpPr>
          <p:nvPr>
            <p:ph type="body" sz="half" idx="2"/>
          </p:nvPr>
        </p:nvSpPr>
        <p:spPr/>
        <p:txBody>
          <a:bodyPr/>
          <a:lstStyle/>
          <a:p>
            <a:r>
              <a:rPr lang="en-US" sz="2400" dirty="0" smtClean="0"/>
              <a:t>Logging In</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6" name="Rectangle 5"/>
          <p:cNvSpPr/>
          <p:nvPr/>
        </p:nvSpPr>
        <p:spPr>
          <a:xfrm>
            <a:off x="2136912" y="184813"/>
            <a:ext cx="6758610" cy="3416320"/>
          </a:xfrm>
          <a:prstGeom prst="rect">
            <a:avLst/>
          </a:prstGeom>
        </p:spPr>
        <p:txBody>
          <a:bodyPr wrap="square">
            <a:spAutoFit/>
          </a:bodyPr>
          <a:lstStyle/>
          <a:p>
            <a:r>
              <a:rPr lang="en-US" sz="2400" dirty="0"/>
              <a:t>Pre-Step: Accessing the Data </a:t>
            </a:r>
            <a:r>
              <a:rPr lang="en-US" sz="2400" dirty="0" smtClean="0"/>
              <a:t>Pipeline</a:t>
            </a:r>
          </a:p>
          <a:p>
            <a:endParaRPr lang="en-US" sz="2400" dirty="0"/>
          </a:p>
          <a:p>
            <a:pPr marL="45720" indent="0">
              <a:buNone/>
            </a:pPr>
            <a:r>
              <a:rPr lang="en-US" sz="2400" dirty="0"/>
              <a:t>Now that you have the appropriate DEC role in IdM you now  have access to the Data Pipeline to view elements of the Special Education December Count </a:t>
            </a:r>
          </a:p>
          <a:p>
            <a:pPr marL="45720" indent="0">
              <a:buNone/>
            </a:pPr>
            <a:r>
              <a:rPr lang="en-US" sz="2400" dirty="0">
                <a:hlinkClick r:id="rId3"/>
              </a:rPr>
              <a:t>https://</a:t>
            </a:r>
            <a:r>
              <a:rPr lang="en-US" sz="2400" dirty="0" smtClean="0">
                <a:hlinkClick r:id="rId3"/>
              </a:rPr>
              <a:t>cdeapps.cde.state.co.us/index.html</a:t>
            </a:r>
            <a:endParaRPr lang="en-US" sz="2400" dirty="0" smtClean="0"/>
          </a:p>
          <a:p>
            <a:pPr marL="45720" indent="0">
              <a:buNone/>
            </a:pPr>
            <a:endParaRPr lang="en-US" sz="2400" dirty="0">
              <a:latin typeface="Gill Sans MT" panose="020B0502020104020203" pitchFamily="34" charset="0"/>
            </a:endParaRPr>
          </a:p>
          <a:p>
            <a:pPr marL="45720" indent="0">
              <a:buNone/>
            </a:pPr>
            <a:endParaRPr lang="en-US" sz="2400" dirty="0">
              <a:latin typeface="Gill Sans MT" panose="020B0502020104020203" pitchFamily="34" charset="0"/>
            </a:endParaRPr>
          </a:p>
          <a:p>
            <a:endParaRPr lang="en-US" sz="2400" dirty="0"/>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91126" y="2744501"/>
            <a:ext cx="6650182" cy="401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791449" y="6356806"/>
            <a:ext cx="468266" cy="547728"/>
            <a:chOff x="2410306" y="708766"/>
            <a:chExt cx="468266" cy="547728"/>
          </a:xfrm>
          <a:solidFill>
            <a:srgbClr val="0000FF"/>
          </a:solidFill>
        </p:grpSpPr>
        <p:sp>
          <p:nvSpPr>
            <p:cNvPr id="9" name="Right Arrow 8"/>
            <p:cNvSpPr/>
            <p:nvPr/>
          </p:nvSpPr>
          <p:spPr>
            <a:xfrm rot="48410">
              <a:off x="2410306" y="708766"/>
              <a:ext cx="468266" cy="547728"/>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0" name="Right Arrow 4"/>
            <p:cNvSpPr/>
            <p:nvPr/>
          </p:nvSpPr>
          <p:spPr>
            <a:xfrm rot="48410">
              <a:off x="2410313" y="817323"/>
              <a:ext cx="327786" cy="3286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spTree>
    <p:extLst>
      <p:ext uri="{BB962C8B-B14F-4D97-AF65-F5344CB8AC3E}">
        <p14:creationId xmlns:p14="http://schemas.microsoft.com/office/powerpoint/2010/main" val="3940949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General Overview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
        <p:nvSpPr>
          <p:cNvPr id="6" name="Content Placeholder 5"/>
          <p:cNvSpPr>
            <a:spLocks noGrp="1"/>
          </p:cNvSpPr>
          <p:nvPr>
            <p:ph idx="4294967295"/>
          </p:nvPr>
        </p:nvSpPr>
        <p:spPr>
          <a:xfrm>
            <a:off x="468244" y="1361455"/>
            <a:ext cx="8407400" cy="4406900"/>
          </a:xfrm>
        </p:spPr>
        <p:txBody>
          <a:bodyPr/>
          <a:lstStyle/>
          <a:p>
            <a:r>
              <a:rPr lang="en-US" sz="2800" b="0" dirty="0" smtClean="0"/>
              <a:t>What is the Special Education December Count</a:t>
            </a:r>
          </a:p>
          <a:p>
            <a:r>
              <a:rPr lang="en-US" sz="2800" b="0" dirty="0" smtClean="0"/>
              <a:t>Staff Data</a:t>
            </a:r>
          </a:p>
          <a:p>
            <a:r>
              <a:rPr lang="en-US" sz="2800" b="0" dirty="0" smtClean="0"/>
              <a:t>Student Data</a:t>
            </a:r>
          </a:p>
          <a:p>
            <a:r>
              <a:rPr lang="en-US" sz="2800" b="0" dirty="0" smtClean="0"/>
              <a:t>2016-17 Changes</a:t>
            </a:r>
          </a:p>
          <a:p>
            <a:pPr marL="662940" lvl="2" indent="-342900">
              <a:buClr>
                <a:schemeClr val="accent1"/>
              </a:buClr>
              <a:buFont typeface="Wingdings" panose="05000000000000000000" pitchFamily="2" charset="2"/>
              <a:buChar char="v"/>
            </a:pPr>
            <a:r>
              <a:rPr lang="en-US" sz="2800" spc="150" dirty="0"/>
              <a:t>Staff</a:t>
            </a:r>
          </a:p>
          <a:p>
            <a:pPr marL="662940" lvl="2" indent="-342900">
              <a:buClr>
                <a:schemeClr val="accent1"/>
              </a:buClr>
              <a:buFont typeface="Wingdings" panose="05000000000000000000" pitchFamily="2" charset="2"/>
              <a:buChar char="v"/>
            </a:pPr>
            <a:r>
              <a:rPr lang="en-US" sz="2800" spc="150" dirty="0"/>
              <a:t>Student</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559" y="70716"/>
            <a:ext cx="1005840" cy="1005840"/>
          </a:xfrm>
          <a:prstGeom prst="rect">
            <a:avLst/>
          </a:prstGeom>
        </p:spPr>
      </p:pic>
    </p:spTree>
    <p:extLst>
      <p:ext uri="{BB962C8B-B14F-4D97-AF65-F5344CB8AC3E}">
        <p14:creationId xmlns:p14="http://schemas.microsoft.com/office/powerpoint/2010/main" val="2721272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30</a:t>
            </a:fld>
            <a:endParaRPr lang="en-US" dirty="0" smtClean="0"/>
          </a:p>
        </p:txBody>
      </p:sp>
      <p:sp>
        <p:nvSpPr>
          <p:cNvPr id="3" name="Text Placeholder 2"/>
          <p:cNvSpPr>
            <a:spLocks noGrp="1"/>
          </p:cNvSpPr>
          <p:nvPr>
            <p:ph type="body" sz="half" idx="2"/>
          </p:nvPr>
        </p:nvSpPr>
        <p:spPr/>
        <p:txBody>
          <a:bodyPr/>
          <a:lstStyle/>
          <a:p>
            <a:r>
              <a:rPr lang="en-US" sz="2400" dirty="0" smtClean="0"/>
              <a:t>Logging In</a:t>
            </a:r>
            <a:endParaRPr lang="en-US" sz="2400" dirty="0"/>
          </a:p>
        </p:txBody>
      </p:sp>
      <p:sp>
        <p:nvSpPr>
          <p:cNvPr id="4" name="Title 3"/>
          <p:cNvSpPr>
            <a:spLocks noGrp="1"/>
          </p:cNvSpPr>
          <p:nvPr>
            <p:ph type="title"/>
          </p:nvPr>
        </p:nvSpPr>
        <p:spPr/>
        <p:txBody>
          <a:bodyPr/>
          <a:lstStyle/>
          <a:p>
            <a:r>
              <a:rPr lang="en-US" dirty="0" smtClean="0"/>
              <a:t>Accessing the Data Pipeline</a:t>
            </a:r>
            <a:endParaRPr lang="en-US" dirty="0"/>
          </a:p>
        </p:txBody>
      </p:sp>
      <p:sp>
        <p:nvSpPr>
          <p:cNvPr id="6" name="Rectangle 5"/>
          <p:cNvSpPr/>
          <p:nvPr/>
        </p:nvSpPr>
        <p:spPr>
          <a:xfrm>
            <a:off x="2136912" y="184813"/>
            <a:ext cx="6758610" cy="830997"/>
          </a:xfrm>
          <a:prstGeom prst="rect">
            <a:avLst/>
          </a:prstGeom>
        </p:spPr>
        <p:txBody>
          <a:bodyPr wrap="square">
            <a:spAutoFit/>
          </a:bodyPr>
          <a:lstStyle/>
          <a:p>
            <a:r>
              <a:rPr lang="en-US" sz="2400" dirty="0" smtClean="0"/>
              <a:t>Logging into the Data Pipeline</a:t>
            </a:r>
          </a:p>
          <a:p>
            <a:endParaRPr lang="en-US" sz="2400"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22386" y="1020721"/>
            <a:ext cx="4916942" cy="39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136912" y="2053777"/>
            <a:ext cx="2044798" cy="830997"/>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Username = Email Address</a:t>
            </a:r>
            <a:endParaRPr lang="en-US" sz="2400" dirty="0"/>
          </a:p>
        </p:txBody>
      </p:sp>
      <p:sp>
        <p:nvSpPr>
          <p:cNvPr id="13" name="TextBox 12"/>
          <p:cNvSpPr txBox="1"/>
          <p:nvPr/>
        </p:nvSpPr>
        <p:spPr>
          <a:xfrm>
            <a:off x="2136912" y="3496960"/>
            <a:ext cx="2011398" cy="830997"/>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Password – you created it</a:t>
            </a:r>
            <a:endParaRPr lang="en-US" sz="2400" dirty="0"/>
          </a:p>
        </p:txBody>
      </p:sp>
      <p:sp>
        <p:nvSpPr>
          <p:cNvPr id="14" name="TextBox 13"/>
          <p:cNvSpPr txBox="1"/>
          <p:nvPr/>
        </p:nvSpPr>
        <p:spPr>
          <a:xfrm>
            <a:off x="2136912" y="5004521"/>
            <a:ext cx="6168287" cy="830997"/>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If forgotten password, use ‘I forgot my password’</a:t>
            </a:r>
            <a:endParaRPr lang="en-US" sz="2400" dirty="0"/>
          </a:p>
        </p:txBody>
      </p:sp>
      <p:cxnSp>
        <p:nvCxnSpPr>
          <p:cNvPr id="15" name="Straight Connector 14"/>
          <p:cNvCxnSpPr/>
          <p:nvPr/>
        </p:nvCxnSpPr>
        <p:spPr>
          <a:xfrm flipH="1" flipV="1">
            <a:off x="3830510" y="2979064"/>
            <a:ext cx="702399" cy="179614"/>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3" idx="3"/>
          </p:cNvCxnSpPr>
          <p:nvPr/>
        </p:nvCxnSpPr>
        <p:spPr>
          <a:xfrm flipH="1">
            <a:off x="4148310" y="3499948"/>
            <a:ext cx="337816" cy="412511"/>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94420" y="4169166"/>
            <a:ext cx="843594" cy="893496"/>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584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SNAPSHOT PROCESS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sp>
        <p:nvSpPr>
          <p:cNvPr id="6" name="Content Placeholder 5"/>
          <p:cNvSpPr>
            <a:spLocks noGrp="1"/>
          </p:cNvSpPr>
          <p:nvPr>
            <p:ph idx="4294967295"/>
          </p:nvPr>
        </p:nvSpPr>
        <p:spPr>
          <a:xfrm>
            <a:off x="468244" y="1361455"/>
            <a:ext cx="8407400" cy="4406900"/>
          </a:xfrm>
        </p:spPr>
        <p:txBody>
          <a:bodyPr/>
          <a:lstStyle/>
          <a:p>
            <a:r>
              <a:rPr lang="en-US" sz="2800" b="0" dirty="0" smtClean="0"/>
              <a:t>Creating a Snapshot</a:t>
            </a:r>
          </a:p>
          <a:p>
            <a:r>
              <a:rPr lang="en-US" sz="2800" b="0" dirty="0" smtClean="0"/>
              <a:t>Checking Status of Snapshot</a:t>
            </a:r>
          </a:p>
          <a:p>
            <a:r>
              <a:rPr lang="en-US" sz="2800" b="0" dirty="0" smtClean="0"/>
              <a:t>Where to Find Errors</a:t>
            </a:r>
          </a:p>
          <a:p>
            <a:r>
              <a:rPr lang="en-US" sz="2800" b="0" dirty="0" smtClean="0"/>
              <a:t>Reports</a:t>
            </a:r>
          </a:p>
          <a:p>
            <a:r>
              <a:rPr lang="en-US" sz="2800" b="0" dirty="0" smtClean="0"/>
              <a:t>Finalizing Data and Submitting to CDE</a:t>
            </a:r>
          </a:p>
          <a:p>
            <a:pPr marL="45720" indent="0">
              <a:buNone/>
            </a:pPr>
            <a:endParaRPr lang="en-US" sz="2800" b="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1898" y="132312"/>
            <a:ext cx="1125125" cy="914400"/>
          </a:xfrm>
          <a:prstGeom prst="rect">
            <a:avLst/>
          </a:prstGeom>
        </p:spPr>
      </p:pic>
    </p:spTree>
    <p:extLst>
      <p:ext uri="{BB962C8B-B14F-4D97-AF65-F5344CB8AC3E}">
        <p14:creationId xmlns:p14="http://schemas.microsoft.com/office/powerpoint/2010/main" val="4192772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800" dirty="0" smtClean="0"/>
              <a:t>Creating a “Snapshot” </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32</a:t>
            </a:fld>
            <a:endParaRPr lang="en-US" dirty="0" smtClean="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31" r="36932" b="69744"/>
          <a:stretch/>
        </p:blipFill>
        <p:spPr bwMode="auto">
          <a:xfrm>
            <a:off x="760018" y="389709"/>
            <a:ext cx="5489558" cy="249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802835" y="2047460"/>
            <a:ext cx="3697356" cy="3508653"/>
          </a:xfrm>
          <a:prstGeom prst="rect">
            <a:avLst/>
          </a:prstGeom>
          <a:solidFill>
            <a:schemeClr val="accent3">
              <a:alpha val="25000"/>
            </a:schemeClr>
          </a:solidFill>
          <a:ln>
            <a:solidFill>
              <a:schemeClr val="accent3"/>
            </a:solidFill>
          </a:ln>
        </p:spPr>
        <p:txBody>
          <a:bodyPr wrap="square" rtlCol="0">
            <a:spAutoFit/>
          </a:bodyPr>
          <a:lstStyle/>
          <a:p>
            <a:pPr indent="0">
              <a:buNone/>
            </a:pPr>
            <a:r>
              <a:rPr lang="en-US" sz="2200" dirty="0">
                <a:latin typeface="+mj-lt"/>
              </a:rPr>
              <a:t>The menu and sub-menu items on the left depend upon the roles in IdM  </a:t>
            </a:r>
          </a:p>
          <a:p>
            <a:pPr indent="0">
              <a:buNone/>
            </a:pPr>
            <a:endParaRPr lang="en-US" sz="2200" dirty="0">
              <a:latin typeface="+mj-lt"/>
            </a:endParaRPr>
          </a:p>
          <a:p>
            <a:pPr indent="0">
              <a:buNone/>
            </a:pPr>
            <a:r>
              <a:rPr lang="en-US" sz="2200" dirty="0">
                <a:latin typeface="+mj-lt"/>
              </a:rPr>
              <a:t>Be sure you see the Menu </a:t>
            </a:r>
            <a:r>
              <a:rPr lang="en-US" sz="2200" dirty="0" smtClean="0">
                <a:latin typeface="+mj-lt"/>
              </a:rPr>
              <a:t>items: </a:t>
            </a:r>
          </a:p>
          <a:p>
            <a:pPr marL="342900" indent="-342900">
              <a:buFont typeface="Arial" panose="020B0604020202020204" pitchFamily="34" charset="0"/>
              <a:buChar char="•"/>
            </a:pPr>
            <a:r>
              <a:rPr lang="en-US" sz="2200" dirty="0" smtClean="0">
                <a:latin typeface="+mj-lt"/>
              </a:rPr>
              <a:t>Special Education</a:t>
            </a:r>
            <a:endParaRPr lang="en-US" sz="2200" dirty="0">
              <a:latin typeface="+mj-lt"/>
            </a:endParaRPr>
          </a:p>
          <a:p>
            <a:pPr marL="800100" lvl="1" indent="-342900">
              <a:buFont typeface="Arial" panose="020B0604020202020204" pitchFamily="34" charset="0"/>
              <a:buChar char="•"/>
              <a:tabLst>
                <a:tab pos="401638" algn="l"/>
              </a:tabLst>
            </a:pPr>
            <a:r>
              <a:rPr lang="en-US" sz="2200" dirty="0" smtClean="0">
                <a:latin typeface="+mj-lt"/>
              </a:rPr>
              <a:t>Status Dashboard</a:t>
            </a:r>
          </a:p>
          <a:p>
            <a:pPr marL="800100" lvl="1" indent="-342900">
              <a:buFont typeface="Arial" panose="020B0604020202020204" pitchFamily="34" charset="0"/>
              <a:buChar char="•"/>
              <a:tabLst>
                <a:tab pos="401638" algn="l"/>
              </a:tabLst>
            </a:pPr>
            <a:r>
              <a:rPr lang="en-US" sz="2200" dirty="0" smtClean="0">
                <a:latin typeface="+mj-lt"/>
              </a:rPr>
              <a:t>Snapsh</a:t>
            </a:r>
            <a:r>
              <a:rPr lang="en-US" sz="2200" dirty="0" smtClean="0">
                <a:latin typeface="Gill Sans MT" panose="020B0502020104020203" pitchFamily="34" charset="0"/>
              </a:rPr>
              <a:t>ot </a:t>
            </a:r>
            <a:endParaRPr lang="en-US" sz="2200" dirty="0">
              <a:latin typeface="Gill Sans MT" panose="020B0502020104020203" pitchFamily="34" charset="0"/>
            </a:endParaRPr>
          </a:p>
          <a:p>
            <a:pPr indent="0">
              <a:buFont typeface="Wingdings" charset="2"/>
              <a:buNone/>
            </a:pPr>
            <a:r>
              <a:rPr lang="en-US" sz="2400" dirty="0">
                <a:latin typeface="Gill Sans MT" panose="020B0502020104020203" pitchFamily="34" charset="0"/>
              </a:rPr>
              <a:t> </a:t>
            </a:r>
          </a:p>
        </p:txBody>
      </p:sp>
    </p:spTree>
    <p:extLst>
      <p:ext uri="{BB962C8B-B14F-4D97-AF65-F5344CB8AC3E}">
        <p14:creationId xmlns:p14="http://schemas.microsoft.com/office/powerpoint/2010/main" val="1389770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800" dirty="0" smtClean="0"/>
              <a:t>Creating a “Snapshot” </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33</a:t>
            </a:fld>
            <a:endParaRPr lang="en-US" dirty="0" smtClean="0"/>
          </a:p>
        </p:txBody>
      </p:sp>
      <p:sp>
        <p:nvSpPr>
          <p:cNvPr id="7" name="Content Placeholder 1"/>
          <p:cNvSpPr>
            <a:spLocks noGrp="1"/>
          </p:cNvSpPr>
          <p:nvPr>
            <p:ph idx="4294967295"/>
          </p:nvPr>
        </p:nvSpPr>
        <p:spPr>
          <a:xfrm>
            <a:off x="0" y="156711"/>
            <a:ext cx="6569765" cy="4406900"/>
          </a:xfrm>
        </p:spPr>
        <p:txBody>
          <a:bodyPr/>
          <a:lstStyle/>
          <a:p>
            <a:pPr marL="45720" indent="0">
              <a:buNone/>
            </a:pPr>
            <a:r>
              <a:rPr lang="en-US" b="0" dirty="0" smtClean="0"/>
              <a:t>#1 Choose Special Education </a:t>
            </a:r>
          </a:p>
          <a:p>
            <a:pPr marL="45720" indent="0">
              <a:buNone/>
            </a:pPr>
            <a:r>
              <a:rPr lang="en-US" b="0" dirty="0" smtClean="0"/>
              <a:t>#2 Snapshot</a:t>
            </a: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25" t="13909" r="61918" b="66948"/>
          <a:stretch/>
        </p:blipFill>
        <p:spPr bwMode="auto">
          <a:xfrm>
            <a:off x="380999" y="1583365"/>
            <a:ext cx="6119192"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284424" y="3334136"/>
            <a:ext cx="546945" cy="523220"/>
          </a:xfrm>
          <a:prstGeom prst="rect">
            <a:avLst/>
          </a:prstGeom>
          <a:solidFill>
            <a:srgbClr val="0000FF">
              <a:alpha val="99000"/>
            </a:srgbClr>
          </a:solidFill>
          <a:ln>
            <a:solidFill>
              <a:schemeClr val="accent1"/>
            </a:solidFill>
          </a:ln>
        </p:spPr>
        <p:txBody>
          <a:bodyPr wrap="none" rtlCol="0">
            <a:spAutoFit/>
          </a:bodyPr>
          <a:lstStyle/>
          <a:p>
            <a:r>
              <a:rPr lang="en-US" sz="2800" dirty="0" smtClean="0">
                <a:solidFill>
                  <a:schemeClr val="bg1"/>
                </a:solidFill>
              </a:rPr>
              <a:t>#1</a:t>
            </a:r>
            <a:endParaRPr lang="en-US" sz="2800" dirty="0">
              <a:solidFill>
                <a:schemeClr val="bg1"/>
              </a:solidFill>
            </a:endParaRPr>
          </a:p>
        </p:txBody>
      </p:sp>
      <p:sp>
        <p:nvSpPr>
          <p:cNvPr id="13" name="TextBox 12"/>
          <p:cNvSpPr txBox="1"/>
          <p:nvPr/>
        </p:nvSpPr>
        <p:spPr>
          <a:xfrm>
            <a:off x="1877447" y="4292965"/>
            <a:ext cx="546945" cy="523220"/>
          </a:xfrm>
          <a:prstGeom prst="rect">
            <a:avLst/>
          </a:prstGeom>
          <a:solidFill>
            <a:srgbClr val="0000FF">
              <a:alpha val="99000"/>
            </a:srgbClr>
          </a:solidFill>
          <a:ln>
            <a:solidFill>
              <a:schemeClr val="accent1"/>
            </a:solidFill>
          </a:ln>
        </p:spPr>
        <p:txBody>
          <a:bodyPr wrap="none" rtlCol="0">
            <a:spAutoFit/>
          </a:bodyPr>
          <a:lstStyle/>
          <a:p>
            <a:r>
              <a:rPr lang="en-US" sz="2800" dirty="0" smtClean="0">
                <a:solidFill>
                  <a:schemeClr val="bg1"/>
                </a:solidFill>
              </a:rPr>
              <a:t>#2</a:t>
            </a:r>
            <a:endParaRPr lang="en-US" sz="2800" dirty="0">
              <a:solidFill>
                <a:schemeClr val="bg1"/>
              </a:solidFill>
            </a:endParaRPr>
          </a:p>
        </p:txBody>
      </p:sp>
      <p:sp>
        <p:nvSpPr>
          <p:cNvPr id="6" name="Left Arrow 5"/>
          <p:cNvSpPr/>
          <p:nvPr/>
        </p:nvSpPr>
        <p:spPr>
          <a:xfrm>
            <a:off x="1706601" y="3326400"/>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a:off x="1310917" y="4344670"/>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8659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800" dirty="0" smtClean="0"/>
              <a:t>Creating a “Snapshot” </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34</a:t>
            </a:fld>
            <a:endParaRPr lang="en-US" dirty="0" smtClean="0"/>
          </a:p>
        </p:txBody>
      </p:sp>
      <p:sp>
        <p:nvSpPr>
          <p:cNvPr id="7" name="Content Placeholder 1"/>
          <p:cNvSpPr>
            <a:spLocks noGrp="1"/>
          </p:cNvSpPr>
          <p:nvPr>
            <p:ph idx="4294967295"/>
          </p:nvPr>
        </p:nvSpPr>
        <p:spPr>
          <a:xfrm>
            <a:off x="0" y="156711"/>
            <a:ext cx="6569765" cy="3232532"/>
          </a:xfrm>
        </p:spPr>
        <p:txBody>
          <a:bodyPr/>
          <a:lstStyle/>
          <a:p>
            <a:pPr marL="45720" indent="0">
              <a:buNone/>
            </a:pPr>
            <a:r>
              <a:rPr lang="en-US" b="0" dirty="0" smtClean="0"/>
              <a:t>#</a:t>
            </a:r>
            <a:r>
              <a:rPr lang="en-US" b="0" dirty="0"/>
              <a:t>3 Enter appropriate search </a:t>
            </a:r>
            <a:r>
              <a:rPr lang="en-US" b="0" dirty="0" smtClean="0"/>
              <a:t>criteria</a:t>
            </a:r>
          </a:p>
          <a:p>
            <a:pPr marL="777240" lvl="1">
              <a:buFont typeface="Wingdings" panose="05000000000000000000" pitchFamily="2" charset="2"/>
              <a:buChar char="v"/>
            </a:pPr>
            <a:r>
              <a:rPr lang="en-US" sz="2100" dirty="0">
                <a:latin typeface="Gill Sans MT" panose="020B0502020104020203" pitchFamily="34" charset="0"/>
              </a:rPr>
              <a:t>File Type – Sp. Ed Dec Count snapshot</a:t>
            </a:r>
          </a:p>
          <a:p>
            <a:pPr marL="777240" lvl="1">
              <a:buFont typeface="Wingdings" panose="05000000000000000000" pitchFamily="2" charset="2"/>
              <a:buChar char="v"/>
            </a:pPr>
            <a:r>
              <a:rPr lang="en-US" sz="2100" dirty="0">
                <a:latin typeface="Gill Sans MT" panose="020B0502020104020203" pitchFamily="34" charset="0"/>
              </a:rPr>
              <a:t>School Year – automatically populates with 2015-16</a:t>
            </a:r>
          </a:p>
          <a:p>
            <a:pPr marL="777240" lvl="1">
              <a:buFont typeface="Wingdings" panose="05000000000000000000" pitchFamily="2" charset="2"/>
              <a:buChar char="v"/>
            </a:pPr>
            <a:r>
              <a:rPr lang="en-US" sz="2100" dirty="0">
                <a:latin typeface="Gill Sans MT" panose="020B0502020104020203" pitchFamily="34" charset="0"/>
              </a:rPr>
              <a:t>Organization/LEA – automatically populates based on IdM role</a:t>
            </a:r>
          </a:p>
          <a:p>
            <a:pPr marL="0" indent="0">
              <a:buNone/>
              <a:tabLst>
                <a:tab pos="342900" algn="l"/>
              </a:tabLst>
            </a:pPr>
            <a:r>
              <a:rPr lang="en-US" b="0" dirty="0" smtClean="0"/>
              <a:t>#4 </a:t>
            </a:r>
            <a:r>
              <a:rPr lang="en-US" b="0" dirty="0"/>
              <a:t>Click on Search (green button on bottom)</a:t>
            </a:r>
          </a:p>
        </p:txBody>
      </p:sp>
      <p:pic>
        <p:nvPicPr>
          <p:cNvPr id="15" name="Picture 14"/>
          <p:cNvPicPr>
            <a:picLocks noChangeAspect="1"/>
          </p:cNvPicPr>
          <p:nvPr/>
        </p:nvPicPr>
        <p:blipFill rotWithShape="1">
          <a:blip r:embed="rId2"/>
          <a:srcRect l="14907" t="21289" r="16398" b="58008"/>
          <a:stretch/>
        </p:blipFill>
        <p:spPr>
          <a:xfrm>
            <a:off x="219234" y="3056650"/>
            <a:ext cx="6288008" cy="1737360"/>
          </a:xfrm>
          <a:prstGeom prst="rect">
            <a:avLst/>
          </a:prstGeom>
        </p:spPr>
      </p:pic>
      <p:sp>
        <p:nvSpPr>
          <p:cNvPr id="16" name="TextBox 15"/>
          <p:cNvSpPr txBox="1"/>
          <p:nvPr/>
        </p:nvSpPr>
        <p:spPr>
          <a:xfrm>
            <a:off x="4033711" y="3204927"/>
            <a:ext cx="546945" cy="523220"/>
          </a:xfrm>
          <a:prstGeom prst="rect">
            <a:avLst/>
          </a:prstGeom>
          <a:solidFill>
            <a:srgbClr val="0000FF">
              <a:alpha val="99000"/>
            </a:srgbClr>
          </a:solidFill>
          <a:ln>
            <a:solidFill>
              <a:schemeClr val="accent1"/>
            </a:solidFill>
          </a:ln>
        </p:spPr>
        <p:txBody>
          <a:bodyPr wrap="none" rtlCol="0">
            <a:spAutoFit/>
          </a:bodyPr>
          <a:lstStyle/>
          <a:p>
            <a:r>
              <a:rPr lang="en-US" sz="2800" dirty="0" smtClean="0">
                <a:solidFill>
                  <a:schemeClr val="bg1"/>
                </a:solidFill>
              </a:rPr>
              <a:t>#3</a:t>
            </a:r>
            <a:endParaRPr lang="en-US" sz="2800" dirty="0">
              <a:solidFill>
                <a:schemeClr val="bg1"/>
              </a:solidFill>
            </a:endParaRPr>
          </a:p>
        </p:txBody>
      </p:sp>
      <p:sp>
        <p:nvSpPr>
          <p:cNvPr id="17" name="Left Arrow 16"/>
          <p:cNvSpPr/>
          <p:nvPr/>
        </p:nvSpPr>
        <p:spPr>
          <a:xfrm rot="19209503">
            <a:off x="3455888" y="3197191"/>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336264" y="4532400"/>
            <a:ext cx="546945" cy="523220"/>
          </a:xfrm>
          <a:prstGeom prst="rect">
            <a:avLst/>
          </a:prstGeom>
          <a:solidFill>
            <a:srgbClr val="0000FF">
              <a:alpha val="99000"/>
            </a:srgbClr>
          </a:solidFill>
          <a:ln>
            <a:solidFill>
              <a:schemeClr val="accent1"/>
            </a:solidFill>
          </a:ln>
        </p:spPr>
        <p:txBody>
          <a:bodyPr wrap="none" rtlCol="0">
            <a:spAutoFit/>
          </a:bodyPr>
          <a:lstStyle/>
          <a:p>
            <a:r>
              <a:rPr lang="en-US" sz="2800" dirty="0" smtClean="0">
                <a:solidFill>
                  <a:schemeClr val="bg1"/>
                </a:solidFill>
              </a:rPr>
              <a:t>#4</a:t>
            </a:r>
            <a:endParaRPr lang="en-US" sz="2800" dirty="0">
              <a:solidFill>
                <a:schemeClr val="bg1"/>
              </a:solidFill>
            </a:endParaRPr>
          </a:p>
        </p:txBody>
      </p:sp>
      <p:sp>
        <p:nvSpPr>
          <p:cNvPr id="19" name="Left Arrow 18"/>
          <p:cNvSpPr/>
          <p:nvPr/>
        </p:nvSpPr>
        <p:spPr>
          <a:xfrm rot="1039390">
            <a:off x="4769734" y="4415514"/>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8455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800" dirty="0" smtClean="0"/>
              <a:t>Creating a “Snapshot” </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35</a:t>
            </a:fld>
            <a:endParaRPr lang="en-US" dirty="0" smtClean="0"/>
          </a:p>
        </p:txBody>
      </p:sp>
      <p:sp>
        <p:nvSpPr>
          <p:cNvPr id="2" name="Rectangle 1"/>
          <p:cNvSpPr/>
          <p:nvPr/>
        </p:nvSpPr>
        <p:spPr>
          <a:xfrm>
            <a:off x="222988" y="302352"/>
            <a:ext cx="6625981" cy="830997"/>
          </a:xfrm>
          <a:prstGeom prst="rect">
            <a:avLst/>
          </a:prstGeom>
        </p:spPr>
        <p:txBody>
          <a:bodyPr wrap="none">
            <a:spAutoFit/>
          </a:bodyPr>
          <a:lstStyle/>
          <a:p>
            <a:pPr>
              <a:tabLst>
                <a:tab pos="342900" algn="l"/>
              </a:tabLst>
            </a:pPr>
            <a:r>
              <a:rPr lang="en-US" sz="2400" dirty="0" smtClean="0"/>
              <a:t>#5 Select “Create Snapshot”</a:t>
            </a:r>
          </a:p>
          <a:p>
            <a:pPr marL="342900" indent="-342900">
              <a:buFont typeface="Wingdings" panose="05000000000000000000" pitchFamily="2" charset="2"/>
              <a:buChar char="v"/>
              <a:tabLst>
                <a:tab pos="342900" algn="l"/>
              </a:tabLst>
            </a:pPr>
            <a:r>
              <a:rPr lang="en-US" sz="2400" dirty="0" smtClean="0"/>
              <a:t>Record Type: </a:t>
            </a:r>
            <a:r>
              <a:rPr lang="en-US" sz="2400" dirty="0" smtClean="0">
                <a:solidFill>
                  <a:srgbClr val="0000FF"/>
                </a:solidFill>
              </a:rPr>
              <a:t>Choose Tagged and Untagged ONLY</a:t>
            </a:r>
            <a:endParaRPr lang="en-US" sz="2400" dirty="0">
              <a:solidFill>
                <a:srgbClr val="0000FF"/>
              </a:solidFill>
            </a:endParaRPr>
          </a:p>
        </p:txBody>
      </p:sp>
      <p:pic>
        <p:nvPicPr>
          <p:cNvPr id="12" name="Picture 11"/>
          <p:cNvPicPr>
            <a:picLocks noChangeAspect="1"/>
          </p:cNvPicPr>
          <p:nvPr/>
        </p:nvPicPr>
        <p:blipFill rotWithShape="1">
          <a:blip r:embed="rId2"/>
          <a:srcRect l="-9102" t="20746" r="9102" b="43596"/>
          <a:stretch/>
        </p:blipFill>
        <p:spPr>
          <a:xfrm>
            <a:off x="-265517" y="1694447"/>
            <a:ext cx="6592120" cy="2103120"/>
          </a:xfrm>
          <a:prstGeom prst="rect">
            <a:avLst/>
          </a:prstGeom>
        </p:spPr>
      </p:pic>
      <p:sp>
        <p:nvSpPr>
          <p:cNvPr id="13" name="TextBox 12"/>
          <p:cNvSpPr txBox="1"/>
          <p:nvPr/>
        </p:nvSpPr>
        <p:spPr>
          <a:xfrm>
            <a:off x="5021882" y="3448139"/>
            <a:ext cx="546945" cy="523220"/>
          </a:xfrm>
          <a:prstGeom prst="rect">
            <a:avLst/>
          </a:prstGeom>
          <a:solidFill>
            <a:srgbClr val="0000FF">
              <a:alpha val="99000"/>
            </a:srgbClr>
          </a:solidFill>
          <a:ln>
            <a:solidFill>
              <a:schemeClr val="accent1"/>
            </a:solidFill>
          </a:ln>
        </p:spPr>
        <p:txBody>
          <a:bodyPr wrap="none" rtlCol="0">
            <a:spAutoFit/>
          </a:bodyPr>
          <a:lstStyle/>
          <a:p>
            <a:r>
              <a:rPr lang="en-US" sz="2800" dirty="0" smtClean="0">
                <a:solidFill>
                  <a:schemeClr val="bg1"/>
                </a:solidFill>
              </a:rPr>
              <a:t>#5</a:t>
            </a:r>
            <a:endParaRPr lang="en-US" sz="2800" dirty="0">
              <a:solidFill>
                <a:schemeClr val="bg1"/>
              </a:solidFill>
            </a:endParaRPr>
          </a:p>
        </p:txBody>
      </p:sp>
      <p:sp>
        <p:nvSpPr>
          <p:cNvPr id="20" name="Explosion 2 19"/>
          <p:cNvSpPr/>
          <p:nvPr/>
        </p:nvSpPr>
        <p:spPr>
          <a:xfrm>
            <a:off x="3090379" y="3036659"/>
            <a:ext cx="1785257" cy="822960"/>
          </a:xfrm>
          <a:prstGeom prst="irregularSeal2">
            <a:avLst/>
          </a:pr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rot="685844">
            <a:off x="4394471" y="3352851"/>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778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800" dirty="0" smtClean="0"/>
              <a:t>Creating a “Snapshot” </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36</a:t>
            </a:fld>
            <a:endParaRPr lang="en-US" dirty="0" smtClean="0"/>
          </a:p>
        </p:txBody>
      </p:sp>
      <p:sp>
        <p:nvSpPr>
          <p:cNvPr id="2" name="Rectangle 1"/>
          <p:cNvSpPr/>
          <p:nvPr/>
        </p:nvSpPr>
        <p:spPr>
          <a:xfrm>
            <a:off x="222988" y="302352"/>
            <a:ext cx="3734484" cy="461665"/>
          </a:xfrm>
          <a:prstGeom prst="rect">
            <a:avLst/>
          </a:prstGeom>
        </p:spPr>
        <p:txBody>
          <a:bodyPr wrap="none">
            <a:spAutoFit/>
          </a:bodyPr>
          <a:lstStyle/>
          <a:p>
            <a:pPr>
              <a:tabLst>
                <a:tab pos="342900" algn="l"/>
              </a:tabLst>
            </a:pPr>
            <a:r>
              <a:rPr lang="en-US" sz="2400" dirty="0" smtClean="0"/>
              <a:t>#6 New message will appear</a:t>
            </a:r>
            <a:endParaRPr lang="en-US" sz="2400" dirty="0">
              <a:solidFill>
                <a:srgbClr val="0000FF"/>
              </a:solidFill>
            </a:endParaRPr>
          </a:p>
        </p:txBody>
      </p:sp>
      <p:sp>
        <p:nvSpPr>
          <p:cNvPr id="13" name="TextBox 12"/>
          <p:cNvSpPr txBox="1"/>
          <p:nvPr/>
        </p:nvSpPr>
        <p:spPr>
          <a:xfrm>
            <a:off x="5021882" y="3448139"/>
            <a:ext cx="546945" cy="523220"/>
          </a:xfrm>
          <a:prstGeom prst="rect">
            <a:avLst/>
          </a:prstGeom>
          <a:solidFill>
            <a:srgbClr val="0000FF">
              <a:alpha val="99000"/>
            </a:srgbClr>
          </a:solidFill>
          <a:ln>
            <a:solidFill>
              <a:schemeClr val="accent1"/>
            </a:solidFill>
          </a:ln>
        </p:spPr>
        <p:txBody>
          <a:bodyPr wrap="none" rtlCol="0">
            <a:spAutoFit/>
          </a:bodyPr>
          <a:lstStyle/>
          <a:p>
            <a:r>
              <a:rPr lang="en-US" sz="2800" dirty="0" smtClean="0">
                <a:solidFill>
                  <a:schemeClr val="bg1"/>
                </a:solidFill>
              </a:rPr>
              <a:t>#5</a:t>
            </a:r>
            <a:endParaRPr lang="en-US" sz="2800" dirty="0">
              <a:solidFill>
                <a:schemeClr val="bg1"/>
              </a:solidFill>
            </a:endParaRPr>
          </a:p>
        </p:txBody>
      </p:sp>
      <p:pic>
        <p:nvPicPr>
          <p:cNvPr id="10" name="Picture 9"/>
          <p:cNvPicPr>
            <a:picLocks noChangeAspect="1"/>
          </p:cNvPicPr>
          <p:nvPr/>
        </p:nvPicPr>
        <p:blipFill rotWithShape="1">
          <a:blip r:embed="rId2"/>
          <a:srcRect l="14515" t="28740" r="33871" b="47460"/>
          <a:stretch/>
        </p:blipFill>
        <p:spPr>
          <a:xfrm>
            <a:off x="1" y="1567002"/>
            <a:ext cx="6444388" cy="2834640"/>
          </a:xfrm>
          <a:prstGeom prst="rect">
            <a:avLst/>
          </a:prstGeom>
        </p:spPr>
      </p:pic>
      <p:sp>
        <p:nvSpPr>
          <p:cNvPr id="11" name="TextBox 10"/>
          <p:cNvSpPr txBox="1"/>
          <p:nvPr/>
        </p:nvSpPr>
        <p:spPr>
          <a:xfrm>
            <a:off x="6032004" y="2315078"/>
            <a:ext cx="546945" cy="523220"/>
          </a:xfrm>
          <a:prstGeom prst="rect">
            <a:avLst/>
          </a:prstGeom>
          <a:solidFill>
            <a:srgbClr val="0000FF">
              <a:alpha val="99000"/>
            </a:srgbClr>
          </a:solidFill>
          <a:ln>
            <a:solidFill>
              <a:schemeClr val="accent1"/>
            </a:solidFill>
          </a:ln>
        </p:spPr>
        <p:txBody>
          <a:bodyPr wrap="none" rtlCol="0">
            <a:spAutoFit/>
          </a:bodyPr>
          <a:lstStyle/>
          <a:p>
            <a:r>
              <a:rPr lang="en-US" sz="2800" dirty="0" smtClean="0">
                <a:solidFill>
                  <a:schemeClr val="bg1"/>
                </a:solidFill>
              </a:rPr>
              <a:t>#6</a:t>
            </a:r>
            <a:endParaRPr lang="en-US" sz="2800" dirty="0">
              <a:solidFill>
                <a:schemeClr val="bg1"/>
              </a:solidFill>
            </a:endParaRPr>
          </a:p>
        </p:txBody>
      </p:sp>
      <p:sp>
        <p:nvSpPr>
          <p:cNvPr id="15" name="Left Arrow 14"/>
          <p:cNvSpPr/>
          <p:nvPr/>
        </p:nvSpPr>
        <p:spPr>
          <a:xfrm>
            <a:off x="5465474" y="2366783"/>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8436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800" dirty="0" smtClean="0"/>
              <a:t>Checking the Status of the “Snapshot” </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7" name="Rectangle 6"/>
          <p:cNvSpPr/>
          <p:nvPr/>
        </p:nvSpPr>
        <p:spPr>
          <a:xfrm>
            <a:off x="181791" y="342108"/>
            <a:ext cx="2857001" cy="369332"/>
          </a:xfrm>
          <a:prstGeom prst="rect">
            <a:avLst/>
          </a:prstGeom>
        </p:spPr>
        <p:txBody>
          <a:bodyPr wrap="none">
            <a:spAutoFit/>
          </a:bodyPr>
          <a:lstStyle/>
          <a:p>
            <a:r>
              <a:rPr lang="en-US" dirty="0" smtClean="0"/>
              <a:t>#7  Status </a:t>
            </a:r>
            <a:r>
              <a:rPr lang="en-US" dirty="0"/>
              <a:t>Dashboard Screen</a:t>
            </a:r>
          </a:p>
        </p:txBody>
      </p:sp>
      <p:pic>
        <p:nvPicPr>
          <p:cNvPr id="9" name="Picture 8"/>
          <p:cNvPicPr>
            <a:picLocks noChangeAspect="1"/>
          </p:cNvPicPr>
          <p:nvPr/>
        </p:nvPicPr>
        <p:blipFill rotWithShape="1">
          <a:blip r:embed="rId3"/>
          <a:srcRect l="30393" t="40115" r="5675" b="18411"/>
          <a:stretch/>
        </p:blipFill>
        <p:spPr>
          <a:xfrm>
            <a:off x="79516" y="1087023"/>
            <a:ext cx="6559823" cy="3383280"/>
          </a:xfrm>
          <a:prstGeom prst="rect">
            <a:avLst/>
          </a:prstGeom>
        </p:spPr>
      </p:pic>
    </p:spTree>
    <p:extLst>
      <p:ext uri="{BB962C8B-B14F-4D97-AF65-F5344CB8AC3E}">
        <p14:creationId xmlns:p14="http://schemas.microsoft.com/office/powerpoint/2010/main" val="2660864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ERROR REPORTS</a:t>
            </a:r>
          </a:p>
          <a:p>
            <a:pPr lvl="1"/>
            <a:r>
              <a:rPr lang="en-US" dirty="0" smtClean="0"/>
              <a:t>COGNOS</a:t>
            </a:r>
          </a:p>
          <a:p>
            <a:pPr lvl="1"/>
            <a:r>
              <a:rPr lang="en-US" dirty="0" smtClean="0"/>
              <a:t>PIPELINE</a:t>
            </a:r>
          </a:p>
          <a:p>
            <a:pPr marL="502920" lvl="1">
              <a:buClr>
                <a:schemeClr val="accent1"/>
              </a:buClr>
            </a:pPr>
            <a:r>
              <a:rPr lang="en-US" sz="2400" dirty="0" smtClean="0"/>
              <a:t>EXCLUDED REPORT</a:t>
            </a:r>
          </a:p>
          <a:p>
            <a:pPr marL="502920" lvl="1">
              <a:buClr>
                <a:schemeClr val="accent1"/>
              </a:buClr>
            </a:pPr>
            <a:r>
              <a:rPr lang="en-US" sz="2400" dirty="0" smtClean="0"/>
              <a:t>INCLUDED REPORT</a:t>
            </a:r>
          </a:p>
          <a:p>
            <a:pPr marL="502920" lvl="1">
              <a:buClr>
                <a:schemeClr val="accent1"/>
              </a:buClr>
            </a:pPr>
            <a:r>
              <a:rPr lang="en-US" sz="2400" dirty="0" smtClean="0"/>
              <a:t>RECORDS NOT IN DEC.</a:t>
            </a:r>
          </a:p>
          <a:p>
            <a:pPr marL="502920" lvl="1">
              <a:buClr>
                <a:schemeClr val="accent1"/>
              </a:buClr>
            </a:pPr>
            <a:r>
              <a:rPr lang="en-US" sz="2400" dirty="0" smtClean="0"/>
              <a:t>MODE REPORT</a:t>
            </a:r>
            <a:endParaRPr lang="en-US" sz="2400" dirty="0"/>
          </a:p>
          <a:p>
            <a:pPr lvl="1"/>
            <a:endParaRPr lang="en-US" dirty="0"/>
          </a:p>
        </p:txBody>
      </p:sp>
      <p:sp>
        <p:nvSpPr>
          <p:cNvPr id="3" name="Text Placeholder 2"/>
          <p:cNvSpPr>
            <a:spLocks noGrp="1"/>
          </p:cNvSpPr>
          <p:nvPr>
            <p:ph type="body" sz="half" idx="2"/>
          </p:nvPr>
        </p:nvSpPr>
        <p:spPr/>
        <p:txBody>
          <a:bodyPr/>
          <a:lstStyle/>
          <a:p>
            <a:r>
              <a:rPr lang="en-US" sz="2800" dirty="0" smtClean="0"/>
              <a:t>REPORTS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38</a:t>
            </a:fld>
            <a:endParaRPr lang="en-US" dirty="0" smtClean="0"/>
          </a:p>
        </p:txBody>
      </p:sp>
      <p:sp>
        <p:nvSpPr>
          <p:cNvPr id="6" name="Text Placeholder 5"/>
          <p:cNvSpPr>
            <a:spLocks noGrp="1"/>
          </p:cNvSpPr>
          <p:nvPr>
            <p:ph type="body" idx="10"/>
          </p:nvPr>
        </p:nvSpPr>
        <p:spPr/>
        <p:txBody>
          <a:bodyPr/>
          <a:lstStyle/>
          <a:p>
            <a:r>
              <a:rPr lang="en-US" dirty="0" smtClean="0"/>
              <a:t>SNAPSHOT REPORTS</a:t>
            </a:r>
            <a:endParaRPr lang="en-US" dirty="0"/>
          </a:p>
        </p:txBody>
      </p:sp>
    </p:spTree>
    <p:extLst>
      <p:ext uri="{BB962C8B-B14F-4D97-AF65-F5344CB8AC3E}">
        <p14:creationId xmlns:p14="http://schemas.microsoft.com/office/powerpoint/2010/main" val="2598803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400" dirty="0" smtClean="0"/>
              <a:t>ERROR REPORTS</a:t>
            </a:r>
          </a:p>
          <a:p>
            <a:r>
              <a:rPr lang="en-US" sz="2400" dirty="0" smtClean="0"/>
              <a:t>“COGNOS”</a:t>
            </a:r>
            <a:endParaRPr lang="en-US" sz="24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39</a:t>
            </a:fld>
            <a:endParaRPr lang="en-US" dirty="0" smtClean="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417" r="78333" b="59821"/>
          <a:stretch/>
        </p:blipFill>
        <p:spPr bwMode="auto">
          <a:xfrm>
            <a:off x="1027691" y="3251201"/>
            <a:ext cx="3387467" cy="30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06" y="1320800"/>
            <a:ext cx="3474933" cy="168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nt Arrow 8"/>
          <p:cNvSpPr/>
          <p:nvPr/>
        </p:nvSpPr>
        <p:spPr>
          <a:xfrm rot="5400000">
            <a:off x="2984027" y="2505335"/>
            <a:ext cx="1600023" cy="1491732"/>
          </a:xfrm>
          <a:prstGeom prst="bentArrow">
            <a:avLst>
              <a:gd name="adj1" fmla="val 25000"/>
              <a:gd name="adj2" fmla="val 25000"/>
              <a:gd name="adj3" fmla="val 25000"/>
              <a:gd name="adj4" fmla="val 48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3598982" y="583873"/>
            <a:ext cx="3193143" cy="523220"/>
          </a:xfrm>
          <a:prstGeom prst="rect">
            <a:avLst/>
          </a:prstGeom>
          <a:noFill/>
        </p:spPr>
        <p:txBody>
          <a:bodyPr wrap="square" rtlCol="0">
            <a:spAutoFit/>
          </a:bodyPr>
          <a:lstStyle/>
          <a:p>
            <a:r>
              <a:rPr lang="en-US" sz="2800" dirty="0" smtClean="0"/>
              <a:t>Opens new window</a:t>
            </a:r>
            <a:endParaRPr lang="en-US" sz="2800" dirty="0"/>
          </a:p>
        </p:txBody>
      </p:sp>
      <p:sp>
        <p:nvSpPr>
          <p:cNvPr id="11" name="Line Callout 2 (No Border) 10"/>
          <p:cNvSpPr/>
          <p:nvPr/>
        </p:nvSpPr>
        <p:spPr>
          <a:xfrm>
            <a:off x="4511435" y="3896139"/>
            <a:ext cx="1801310" cy="1933437"/>
          </a:xfrm>
          <a:prstGeom prs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Special Education December </a:t>
            </a:r>
            <a:endParaRPr lang="en-US" sz="2400" dirty="0"/>
          </a:p>
        </p:txBody>
      </p:sp>
    </p:spTree>
    <p:extLst>
      <p:ext uri="{BB962C8B-B14F-4D97-AF65-F5344CB8AC3E}">
        <p14:creationId xmlns:p14="http://schemas.microsoft.com/office/powerpoint/2010/main" val="940852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4" name="Text Placeholder 3"/>
          <p:cNvSpPr>
            <a:spLocks noGrp="1"/>
          </p:cNvSpPr>
          <p:nvPr>
            <p:ph type="body" sz="half" idx="2"/>
          </p:nvPr>
        </p:nvSpPr>
        <p:spPr/>
        <p:txBody>
          <a:bodyPr/>
          <a:lstStyle/>
          <a:p>
            <a:r>
              <a:rPr lang="en-US" sz="2800" i="1" dirty="0" smtClean="0">
                <a:solidFill>
                  <a:srgbClr val="00B050"/>
                </a:solidFill>
              </a:rPr>
              <a:t>What is the Special Education December Count?</a:t>
            </a:r>
            <a:endParaRPr lang="en-US" sz="2800" i="1" dirty="0">
              <a:solidFill>
                <a:srgbClr val="00B050"/>
              </a:solidFill>
            </a:endParaRPr>
          </a:p>
        </p:txBody>
      </p:sp>
      <p:sp>
        <p:nvSpPr>
          <p:cNvPr id="5" name="Title 4"/>
          <p:cNvSpPr>
            <a:spLocks noGrp="1"/>
          </p:cNvSpPr>
          <p:nvPr>
            <p:ph type="title"/>
          </p:nvPr>
        </p:nvSpPr>
        <p:spPr/>
        <p:txBody>
          <a:bodyPr/>
          <a:lstStyle/>
          <a:p>
            <a:r>
              <a:rPr lang="en-US" dirty="0" smtClean="0"/>
              <a:t>General Overview</a:t>
            </a:r>
            <a:endParaRPr lang="en-US" dirty="0"/>
          </a:p>
        </p:txBody>
      </p:sp>
      <p:sp>
        <p:nvSpPr>
          <p:cNvPr id="9" name="Content Placeholder 1"/>
          <p:cNvSpPr txBox="1">
            <a:spLocks/>
          </p:cNvSpPr>
          <p:nvPr/>
        </p:nvSpPr>
        <p:spPr>
          <a:xfrm>
            <a:off x="2385391" y="685069"/>
            <a:ext cx="6146599" cy="4406900"/>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34950" indent="-190500"/>
            <a:r>
              <a:rPr lang="en-US" sz="2000" b="0" dirty="0" smtClean="0"/>
              <a:t>The Special Education December Count collection is an annual count of Eligible Students Under Part B of the Individuals with Disabilities Education Act (IDEA) as of December 1st used to </a:t>
            </a:r>
            <a:r>
              <a:rPr lang="en-US" sz="2000" b="0" cap="small" dirty="0" smtClean="0">
                <a:solidFill>
                  <a:srgbClr val="0000FF"/>
                </a:solidFill>
              </a:rPr>
              <a:t>generate federal funding</a:t>
            </a:r>
            <a:r>
              <a:rPr lang="en-US" sz="2000" b="0" dirty="0" smtClean="0"/>
              <a:t> to provide specialized student services. </a:t>
            </a:r>
          </a:p>
          <a:p>
            <a:pPr marL="234950" indent="-190500"/>
            <a:endParaRPr lang="en-US" sz="2000" b="0" dirty="0" smtClean="0"/>
          </a:p>
          <a:p>
            <a:pPr marL="234950" indent="-190500"/>
            <a:r>
              <a:rPr lang="en-US" sz="2000" b="0" dirty="0" smtClean="0"/>
              <a:t>Special Education December Staff Data is also required to obtain actual data on special education staff employed by administrative units on December 1st of each year so that appropriate licensure and endorsement of staff can be verified; and reports can be made to the State Legislature, Federal government, local administrative units, and the public.</a:t>
            </a:r>
          </a:p>
          <a:p>
            <a:pPr marL="234950" indent="-190500"/>
            <a:endParaRPr lang="en-US" sz="1800" b="0" dirty="0" smtClean="0">
              <a:latin typeface="Gill Sans MT" panose="020B0502020104020203" pitchFamily="34" charset="0"/>
            </a:endParaRPr>
          </a:p>
          <a:p>
            <a:pPr marL="45720" indent="0">
              <a:buFont typeface="Wingdings" charset="2"/>
              <a:buNone/>
            </a:pPr>
            <a:endParaRPr lang="en-US" sz="1600" b="0" dirty="0" smtClean="0">
              <a:latin typeface="Gill Sans MT" panose="020B0502020104020203" pitchFamily="34" charset="0"/>
            </a:endParaRPr>
          </a:p>
          <a:p>
            <a:pPr marL="45720" indent="0">
              <a:buFont typeface="Wingdings" charset="2"/>
              <a:buNone/>
            </a:pPr>
            <a:r>
              <a:rPr lang="en-US" sz="1400" b="0" dirty="0" smtClean="0">
                <a:latin typeface="Gill Sans MT" panose="020B0502020104020203" pitchFamily="34" charset="0"/>
              </a:rPr>
              <a:t>Mandatory Data Pipeline Collections – Legislation and Uses</a:t>
            </a:r>
          </a:p>
          <a:p>
            <a:pPr marL="45720" indent="0">
              <a:buFont typeface="Wingdings" charset="2"/>
              <a:buNone/>
            </a:pPr>
            <a:r>
              <a:rPr lang="en-US" sz="1400" b="0" dirty="0" smtClean="0">
                <a:latin typeface="Gill Sans MT" panose="020B0502020104020203" pitchFamily="34" charset="0"/>
                <a:hlinkClick r:id="rId2"/>
              </a:rPr>
              <a:t>http://www.cde.state.co.us/datapipeline/pipelinedatauses</a:t>
            </a:r>
            <a:r>
              <a:rPr lang="en-US" sz="1600" b="0" dirty="0" smtClean="0">
                <a:latin typeface="Gill Sans MT" panose="020B0502020104020203" pitchFamily="34" charset="0"/>
              </a:rPr>
              <a:t> </a:t>
            </a:r>
            <a:endParaRPr lang="en-US" sz="1600" b="0" dirty="0">
              <a:latin typeface="Gill Sans MT" panose="020B0502020104020203" pitchFamily="34" charset="0"/>
            </a:endParaRPr>
          </a:p>
        </p:txBody>
      </p:sp>
    </p:spTree>
    <p:extLst>
      <p:ext uri="{BB962C8B-B14F-4D97-AF65-F5344CB8AC3E}">
        <p14:creationId xmlns:p14="http://schemas.microsoft.com/office/powerpoint/2010/main" val="3218406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t="19104" r="46413"/>
          <a:stretch/>
        </p:blipFill>
        <p:spPr>
          <a:xfrm>
            <a:off x="241852" y="138430"/>
            <a:ext cx="5375703" cy="6492240"/>
          </a:xfrm>
          <a:prstGeom prst="rect">
            <a:avLst/>
          </a:prstGeom>
        </p:spPr>
      </p:pic>
      <p:sp>
        <p:nvSpPr>
          <p:cNvPr id="3" name="Text Placeholder 2"/>
          <p:cNvSpPr>
            <a:spLocks noGrp="1"/>
          </p:cNvSpPr>
          <p:nvPr>
            <p:ph type="body" sz="half" idx="2"/>
          </p:nvPr>
        </p:nvSpPr>
        <p:spPr/>
        <p:txBody>
          <a:bodyPr/>
          <a:lstStyle/>
          <a:p>
            <a:r>
              <a:rPr lang="en-US" sz="2800" dirty="0" smtClean="0"/>
              <a:t>INCLUDED REPORT AND EXCLUDED REPORTS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40</a:t>
            </a:fld>
            <a:endParaRPr lang="en-US" dirty="0" smtClean="0"/>
          </a:p>
        </p:txBody>
      </p:sp>
      <p:sp>
        <p:nvSpPr>
          <p:cNvPr id="8" name="Left Arrow 7"/>
          <p:cNvSpPr/>
          <p:nvPr/>
        </p:nvSpPr>
        <p:spPr>
          <a:xfrm>
            <a:off x="2782957" y="2698474"/>
            <a:ext cx="950842" cy="4273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2782957" y="3278256"/>
            <a:ext cx="950842" cy="4273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06687" y="983974"/>
            <a:ext cx="1480930" cy="2031325"/>
          </a:xfrm>
          <a:prstGeom prst="rect">
            <a:avLst/>
          </a:prstGeom>
          <a:solidFill>
            <a:schemeClr val="accent1">
              <a:lumMod val="60000"/>
              <a:lumOff val="40000"/>
            </a:schemeClr>
          </a:solidFill>
        </p:spPr>
        <p:txBody>
          <a:bodyPr wrap="square" rtlCol="0">
            <a:spAutoFit/>
          </a:bodyPr>
          <a:lstStyle/>
          <a:p>
            <a:r>
              <a:rPr lang="en-US" dirty="0" smtClean="0"/>
              <a:t>Excluded Report: Includes records that have interchange errors</a:t>
            </a:r>
            <a:endParaRPr lang="en-US" dirty="0"/>
          </a:p>
        </p:txBody>
      </p:sp>
      <p:sp>
        <p:nvSpPr>
          <p:cNvPr id="11" name="TextBox 10"/>
          <p:cNvSpPr txBox="1"/>
          <p:nvPr/>
        </p:nvSpPr>
        <p:spPr>
          <a:xfrm>
            <a:off x="3806687" y="3384550"/>
            <a:ext cx="1480930" cy="2031325"/>
          </a:xfrm>
          <a:prstGeom prst="rect">
            <a:avLst/>
          </a:prstGeom>
          <a:solidFill>
            <a:schemeClr val="accent1">
              <a:lumMod val="60000"/>
              <a:lumOff val="40000"/>
            </a:schemeClr>
          </a:solidFill>
        </p:spPr>
        <p:txBody>
          <a:bodyPr wrap="square" rtlCol="0">
            <a:spAutoFit/>
          </a:bodyPr>
          <a:lstStyle/>
          <a:p>
            <a:r>
              <a:rPr lang="en-US" dirty="0" smtClean="0"/>
              <a:t>Included Report: Includes records that are included in the Snapshot</a:t>
            </a:r>
            <a:endParaRPr lang="en-US" dirty="0"/>
          </a:p>
        </p:txBody>
      </p:sp>
      <p:sp>
        <p:nvSpPr>
          <p:cNvPr id="2" name="TextBox 1"/>
          <p:cNvSpPr txBox="1"/>
          <p:nvPr/>
        </p:nvSpPr>
        <p:spPr>
          <a:xfrm>
            <a:off x="765313" y="2822713"/>
            <a:ext cx="1931497" cy="369332"/>
          </a:xfrm>
          <a:prstGeom prst="rect">
            <a:avLst/>
          </a:prstGeom>
          <a:solidFill>
            <a:srgbClr val="FFC000">
              <a:alpha val="23000"/>
            </a:srgbClr>
          </a:solidFill>
        </p:spPr>
        <p:txBody>
          <a:bodyPr wrap="square" rtlCol="0">
            <a:spAutoFit/>
          </a:bodyPr>
          <a:lstStyle/>
          <a:p>
            <a:endParaRPr lang="en-US" dirty="0"/>
          </a:p>
        </p:txBody>
      </p:sp>
      <p:sp>
        <p:nvSpPr>
          <p:cNvPr id="12" name="TextBox 11"/>
          <p:cNvSpPr txBox="1"/>
          <p:nvPr/>
        </p:nvSpPr>
        <p:spPr>
          <a:xfrm>
            <a:off x="765312" y="3336306"/>
            <a:ext cx="1931497" cy="369332"/>
          </a:xfrm>
          <a:prstGeom prst="rect">
            <a:avLst/>
          </a:prstGeom>
          <a:solidFill>
            <a:srgbClr val="FFC000">
              <a:alpha val="23000"/>
            </a:srgbClr>
          </a:solidFill>
        </p:spPr>
        <p:txBody>
          <a:bodyPr wrap="square" rtlCol="0">
            <a:spAutoFit/>
          </a:bodyPr>
          <a:lstStyle/>
          <a:p>
            <a:endParaRPr lang="en-US" dirty="0"/>
          </a:p>
        </p:txBody>
      </p:sp>
    </p:spTree>
    <p:extLst>
      <p:ext uri="{BB962C8B-B14F-4D97-AF65-F5344CB8AC3E}">
        <p14:creationId xmlns:p14="http://schemas.microsoft.com/office/powerpoint/2010/main" val="3003348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latin typeface="Gill Sans MT" panose="020B0502020104020203" pitchFamily="34" charset="0"/>
              </a:rPr>
              <a:t>In order for records from interchange files to be included in the Special Education December Count Snapshot they must</a:t>
            </a:r>
          </a:p>
          <a:p>
            <a:endParaRPr lang="en-US" dirty="0">
              <a:latin typeface="Gill Sans MT" panose="020B0502020104020203" pitchFamily="34" charset="0"/>
            </a:endParaRPr>
          </a:p>
          <a:p>
            <a:pPr>
              <a:buAutoNum type="arabicParenR"/>
            </a:pPr>
            <a:r>
              <a:rPr lang="en-US" b="0" dirty="0">
                <a:latin typeface="Gill Sans MT" panose="020B0502020104020203" pitchFamily="34" charset="0"/>
              </a:rPr>
              <a:t>Be Error Free at the Interchange</a:t>
            </a:r>
          </a:p>
          <a:p>
            <a:pPr>
              <a:buAutoNum type="arabicParenR"/>
            </a:pPr>
            <a:r>
              <a:rPr lang="en-US" b="0" dirty="0" smtClean="0">
                <a:latin typeface="Gill Sans MT" panose="020B0502020104020203" pitchFamily="34" charset="0"/>
              </a:rPr>
              <a:t>Meet </a:t>
            </a:r>
            <a:r>
              <a:rPr lang="en-US" b="0" dirty="0">
                <a:latin typeface="Gill Sans MT" panose="020B0502020104020203" pitchFamily="34" charset="0"/>
              </a:rPr>
              <a:t>the Special Education December Count </a:t>
            </a:r>
            <a:r>
              <a:rPr lang="en-US" b="0" dirty="0" smtClean="0">
                <a:latin typeface="Gill Sans MT" panose="020B0502020104020203" pitchFamily="34" charset="0"/>
              </a:rPr>
              <a:t>Criteria</a:t>
            </a:r>
          </a:p>
          <a:p>
            <a:pPr>
              <a:buAutoNum type="arabicParenR"/>
            </a:pPr>
            <a:endParaRPr lang="en-US" b="0" dirty="0">
              <a:latin typeface="Gill Sans MT" panose="020B0502020104020203" pitchFamily="34" charset="0"/>
            </a:endParaRPr>
          </a:p>
          <a:p>
            <a:pPr marL="45720" indent="0">
              <a:buNone/>
            </a:pPr>
            <a:r>
              <a:rPr lang="en-US" b="0" dirty="0" smtClean="0">
                <a:latin typeface="Gill Sans MT" panose="020B0502020104020203" pitchFamily="34" charset="0"/>
              </a:rPr>
              <a:t>For Caseload Matches be sure all records are included in the Included reports to ensure the error is valid. </a:t>
            </a:r>
            <a:endParaRPr lang="en-US" b="0" dirty="0">
              <a:latin typeface="Gill Sans MT" panose="020B0502020104020203" pitchFamily="34" charset="0"/>
            </a:endParaRPr>
          </a:p>
          <a:p>
            <a:endParaRPr lang="en-US" dirty="0"/>
          </a:p>
        </p:txBody>
      </p:sp>
      <p:sp>
        <p:nvSpPr>
          <p:cNvPr id="3" name="Text Placeholder 2"/>
          <p:cNvSpPr>
            <a:spLocks noGrp="1"/>
          </p:cNvSpPr>
          <p:nvPr>
            <p:ph type="body" sz="half" idx="2"/>
          </p:nvPr>
        </p:nvSpPr>
        <p:spPr/>
        <p:txBody>
          <a:bodyPr/>
          <a:lstStyle/>
          <a:p>
            <a:r>
              <a:rPr lang="en-US" sz="2800" dirty="0" smtClean="0"/>
              <a:t>RECORDS THAT MAKE IT TO THE SNAPSHOT</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6" name="Text Placeholder 5"/>
          <p:cNvSpPr>
            <a:spLocks noGrp="1"/>
          </p:cNvSpPr>
          <p:nvPr>
            <p:ph type="body" idx="10"/>
          </p:nvPr>
        </p:nvSpPr>
        <p:spPr/>
        <p:txBody>
          <a:bodyPr>
            <a:normAutofit fontScale="92500"/>
          </a:bodyPr>
          <a:lstStyle/>
          <a:p>
            <a:r>
              <a:rPr lang="en-US" dirty="0" smtClean="0"/>
              <a:t>Records that make it to the snapshot</a:t>
            </a:r>
            <a:endParaRPr lang="en-US" dirty="0"/>
          </a:p>
        </p:txBody>
      </p:sp>
    </p:spTree>
    <p:extLst>
      <p:ext uri="{BB962C8B-B14F-4D97-AF65-F5344CB8AC3E}">
        <p14:creationId xmlns:p14="http://schemas.microsoft.com/office/powerpoint/2010/main" val="2951748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400" dirty="0" smtClean="0"/>
              <a:t>ERROR REPORTS</a:t>
            </a:r>
          </a:p>
          <a:p>
            <a:r>
              <a:rPr lang="en-US" sz="2400" dirty="0" smtClean="0"/>
              <a:t>“COGNOS”</a:t>
            </a:r>
            <a:endParaRPr lang="en-US" sz="24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42</a:t>
            </a:fld>
            <a:endParaRPr lang="en-US" dirty="0" smtClean="0"/>
          </a:p>
        </p:txBody>
      </p:sp>
      <p:sp>
        <p:nvSpPr>
          <p:cNvPr id="2" name="Text Placeholder 1"/>
          <p:cNvSpPr>
            <a:spLocks noGrp="1"/>
          </p:cNvSpPr>
          <p:nvPr>
            <p:ph type="body" idx="10"/>
          </p:nvPr>
        </p:nvSpPr>
        <p:spPr/>
        <p:txBody>
          <a:bodyPr>
            <a:normAutofit fontScale="62500" lnSpcReduction="20000"/>
          </a:bodyPr>
          <a:lstStyle/>
          <a:p>
            <a:pPr algn="ctr"/>
            <a:r>
              <a:rPr lang="en-US" dirty="0" smtClean="0"/>
              <a:t>STAFF AND STUDENT </a:t>
            </a:r>
          </a:p>
          <a:p>
            <a:pPr algn="ctr"/>
            <a:r>
              <a:rPr lang="en-US" dirty="0" smtClean="0"/>
              <a:t>SUMMARY AND DETAIL ERROR REPORTS</a:t>
            </a:r>
            <a:endParaRPr lang="en-US" dirty="0"/>
          </a:p>
        </p:txBody>
      </p:sp>
      <p:pic>
        <p:nvPicPr>
          <p:cNvPr id="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8462" r="71688" b="40936"/>
          <a:stretch/>
        </p:blipFill>
        <p:spPr bwMode="auto">
          <a:xfrm>
            <a:off x="224071" y="1720087"/>
            <a:ext cx="6409853" cy="31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228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400" dirty="0" smtClean="0"/>
              <a:t>ERROR REPORTS</a:t>
            </a:r>
          </a:p>
          <a:p>
            <a:r>
              <a:rPr lang="en-US" sz="2400" dirty="0" smtClean="0"/>
              <a:t>“COGNOS”</a:t>
            </a:r>
            <a:endParaRPr lang="en-US" sz="24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43</a:t>
            </a:fld>
            <a:endParaRPr lang="en-US" dirty="0" smtClean="0"/>
          </a:p>
        </p:txBody>
      </p:sp>
      <p:sp>
        <p:nvSpPr>
          <p:cNvPr id="2" name="Text Placeholder 1"/>
          <p:cNvSpPr>
            <a:spLocks noGrp="1"/>
          </p:cNvSpPr>
          <p:nvPr>
            <p:ph type="body" idx="10"/>
          </p:nvPr>
        </p:nvSpPr>
        <p:spPr/>
        <p:txBody>
          <a:bodyPr>
            <a:normAutofit/>
          </a:bodyPr>
          <a:lstStyle/>
          <a:p>
            <a:pPr algn="ctr"/>
            <a:r>
              <a:rPr lang="en-US" dirty="0" smtClean="0"/>
              <a:t>DETAIL ERROR REPORT</a:t>
            </a:r>
            <a:endParaRPr lang="en-US" dirty="0"/>
          </a:p>
        </p:txBody>
      </p:sp>
      <p:pic>
        <p:nvPicPr>
          <p:cNvPr id="13" name="Content Placeholder 12"/>
          <p:cNvPicPr>
            <a:picLocks noGrp="1" noChangeAspect="1"/>
          </p:cNvPicPr>
          <p:nvPr>
            <p:ph idx="1"/>
          </p:nvPr>
        </p:nvPicPr>
        <p:blipFill rotWithShape="1">
          <a:blip r:embed="rId3"/>
          <a:srcRect l="-596" t="6153" r="12338" b="51048"/>
          <a:stretch/>
        </p:blipFill>
        <p:spPr>
          <a:xfrm>
            <a:off x="90714" y="1262267"/>
            <a:ext cx="6386285" cy="4055168"/>
          </a:xfrm>
          <a:prstGeom prst="rect">
            <a:avLst/>
          </a:prstGeom>
        </p:spPr>
      </p:pic>
    </p:spTree>
    <p:extLst>
      <p:ext uri="{BB962C8B-B14F-4D97-AF65-F5344CB8AC3E}">
        <p14:creationId xmlns:p14="http://schemas.microsoft.com/office/powerpoint/2010/main" val="776456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400" dirty="0" smtClean="0"/>
              <a:t>ERROR REPORTS</a:t>
            </a:r>
          </a:p>
          <a:p>
            <a:r>
              <a:rPr lang="en-US" sz="2400" dirty="0" smtClean="0"/>
              <a:t>“COGNOS”</a:t>
            </a:r>
            <a:endParaRPr lang="en-US" sz="24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44</a:t>
            </a:fld>
            <a:endParaRPr lang="en-US" dirty="0" smtClean="0"/>
          </a:p>
        </p:txBody>
      </p:sp>
      <p:sp>
        <p:nvSpPr>
          <p:cNvPr id="2" name="Text Placeholder 1"/>
          <p:cNvSpPr>
            <a:spLocks noGrp="1"/>
          </p:cNvSpPr>
          <p:nvPr>
            <p:ph type="body" idx="10"/>
          </p:nvPr>
        </p:nvSpPr>
        <p:spPr/>
        <p:txBody>
          <a:bodyPr>
            <a:normAutofit/>
          </a:bodyPr>
          <a:lstStyle/>
          <a:p>
            <a:pPr algn="ctr"/>
            <a:r>
              <a:rPr lang="en-US" dirty="0" smtClean="0"/>
              <a:t>View In Excel</a:t>
            </a:r>
          </a:p>
        </p:txBody>
      </p:sp>
      <p:pic>
        <p:nvPicPr>
          <p:cNvPr id="10"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60751"/>
          <a:stretch/>
        </p:blipFill>
        <p:spPr bwMode="auto">
          <a:xfrm>
            <a:off x="145153" y="1226311"/>
            <a:ext cx="6539518" cy="269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5320579" y="2086241"/>
            <a:ext cx="638629" cy="580571"/>
          </a:xfrm>
          <a:prstGeom prst="ellipse">
            <a:avLst/>
          </a:prstGeom>
          <a:solidFill>
            <a:schemeClr val="accent2">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p:nvPr/>
        </p:nvPicPr>
        <p:blipFill rotWithShape="1">
          <a:blip r:embed="rId4"/>
          <a:srcRect l="84081" t="15625" r="13889" b="82505"/>
          <a:stretch/>
        </p:blipFill>
        <p:spPr bwMode="auto">
          <a:xfrm>
            <a:off x="5463336" y="1190352"/>
            <a:ext cx="914400" cy="731520"/>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1759154" y="4298257"/>
            <a:ext cx="4925517" cy="1938992"/>
          </a:xfrm>
          <a:prstGeom prst="rect">
            <a:avLst/>
          </a:prstGeom>
          <a:solidFill>
            <a:schemeClr val="accent3">
              <a:alpha val="25000"/>
            </a:schemeClr>
          </a:solidFill>
          <a:ln>
            <a:solidFill>
              <a:schemeClr val="accent3"/>
            </a:solidFill>
          </a:ln>
        </p:spPr>
        <p:txBody>
          <a:bodyPr wrap="square" rtlCol="0">
            <a:spAutoFit/>
          </a:bodyPr>
          <a:lstStyle/>
          <a:p>
            <a:pPr marL="285750" indent="-285750">
              <a:buFont typeface="Arial" panose="020B0604020202020204" pitchFamily="34" charset="0"/>
              <a:buChar char="•"/>
            </a:pPr>
            <a:r>
              <a:rPr lang="en-US" sz="2000" dirty="0"/>
              <a:t>Click on button HTML button located on the far right top of the screen</a:t>
            </a:r>
          </a:p>
          <a:p>
            <a:pPr marL="285750" indent="-285750">
              <a:buFont typeface="Arial" panose="020B0604020202020204" pitchFamily="34" charset="0"/>
              <a:buChar char="•"/>
            </a:pPr>
            <a:r>
              <a:rPr lang="en-US" sz="2000" dirty="0"/>
              <a:t>View in HTML, </a:t>
            </a:r>
            <a:r>
              <a:rPr lang="en-US" sz="2000" dirty="0" smtClean="0"/>
              <a:t> PDF</a:t>
            </a:r>
            <a:r>
              <a:rPr lang="en-US" sz="2000" dirty="0"/>
              <a:t>, </a:t>
            </a:r>
            <a:r>
              <a:rPr lang="en-US" sz="2000" dirty="0" smtClean="0"/>
              <a:t> XML</a:t>
            </a:r>
            <a:r>
              <a:rPr lang="en-US" sz="2000" dirty="0"/>
              <a:t>, or Excel Format</a:t>
            </a:r>
          </a:p>
          <a:p>
            <a:pPr marL="742950" lvl="1" indent="-285750">
              <a:buFont typeface="Arial" panose="020B0604020202020204" pitchFamily="34" charset="0"/>
              <a:buChar char="•"/>
            </a:pPr>
            <a:r>
              <a:rPr lang="en-US" sz="2000" dirty="0"/>
              <a:t>Excel Options</a:t>
            </a:r>
          </a:p>
          <a:p>
            <a:pPr marL="1200150" lvl="2" indent="-285750">
              <a:buFont typeface="Arial" panose="020B0604020202020204" pitchFamily="34" charset="0"/>
              <a:buChar char="•"/>
            </a:pPr>
            <a:r>
              <a:rPr lang="en-US" sz="2000" dirty="0"/>
              <a:t>2007 Data,  2007 Format, 2002 Format. CSV Format</a:t>
            </a:r>
          </a:p>
        </p:txBody>
      </p:sp>
      <p:sp>
        <p:nvSpPr>
          <p:cNvPr id="15" name="Left Arrow 14"/>
          <p:cNvSpPr/>
          <p:nvPr/>
        </p:nvSpPr>
        <p:spPr>
          <a:xfrm rot="12284373">
            <a:off x="5072101" y="1938475"/>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16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0" dirty="0"/>
              <a:t>Edits are in place to assist with providing the most accurate information to CDE which is published, analyzed and reviewed by legislators, federal government, researchers, </a:t>
            </a:r>
            <a:r>
              <a:rPr lang="en-US" sz="2000" b="0" dirty="0" smtClean="0"/>
              <a:t>etc.. </a:t>
            </a:r>
            <a:endParaRPr lang="en-US" sz="2000" b="0" dirty="0"/>
          </a:p>
          <a:p>
            <a:r>
              <a:rPr lang="en-US" sz="2000" b="0" dirty="0"/>
              <a:t>Edits should provide adequate information to assist you with determining corrections needed.  </a:t>
            </a:r>
          </a:p>
          <a:p>
            <a:pPr marL="45720" indent="0">
              <a:buNone/>
            </a:pPr>
            <a:endParaRPr lang="en-US" sz="2000" dirty="0" smtClean="0"/>
          </a:p>
          <a:p>
            <a:pPr marL="45720" indent="0">
              <a:buNone/>
            </a:pPr>
            <a:r>
              <a:rPr lang="en-US" sz="2000" dirty="0" smtClean="0"/>
              <a:t>Example</a:t>
            </a:r>
          </a:p>
          <a:p>
            <a:endParaRPr lang="en-US" sz="2000" dirty="0"/>
          </a:p>
          <a:p>
            <a:pPr marL="45720" indent="0">
              <a:buNone/>
            </a:pPr>
            <a:r>
              <a:rPr lang="en-US" sz="2000" dirty="0" smtClean="0"/>
              <a:t>DC010 </a:t>
            </a:r>
            <a:r>
              <a:rPr lang="en-US" sz="2000" b="0" dirty="0"/>
              <a:t>If Highest Level of Education Completed is 16 or above, and Job Class Code is 202, </a:t>
            </a:r>
            <a:r>
              <a:rPr lang="en-US" sz="2000" b="0" dirty="0">
                <a:solidFill>
                  <a:srgbClr val="0000FF"/>
                </a:solidFill>
              </a:rPr>
              <a:t>Subject Area of Degree </a:t>
            </a:r>
            <a:r>
              <a:rPr lang="en-US" sz="2000" b="0" dirty="0"/>
              <a:t>cannot be 2100 </a:t>
            </a:r>
            <a:r>
              <a:rPr lang="en-US" sz="2000" b="0" dirty="0" smtClean="0"/>
              <a:t>zero-filled</a:t>
            </a:r>
          </a:p>
          <a:p>
            <a:pPr marL="45720" indent="0">
              <a:buNone/>
            </a:pPr>
            <a:endParaRPr lang="en-US" sz="2000" b="0" dirty="0"/>
          </a:p>
          <a:p>
            <a:pPr marL="45720" indent="0">
              <a:buNone/>
            </a:pPr>
            <a:r>
              <a:rPr lang="en-US" sz="2000" b="0" dirty="0" smtClean="0"/>
              <a:t>In this case the issue is with the Subject Area of Degree</a:t>
            </a:r>
            <a:endParaRPr lang="en-US" sz="2000" dirty="0"/>
          </a:p>
        </p:txBody>
      </p:sp>
      <p:sp>
        <p:nvSpPr>
          <p:cNvPr id="3" name="Text Placeholder 2"/>
          <p:cNvSpPr>
            <a:spLocks noGrp="1"/>
          </p:cNvSpPr>
          <p:nvPr>
            <p:ph type="body" sz="half" idx="2"/>
          </p:nvPr>
        </p:nvSpPr>
        <p:spPr/>
        <p:txBody>
          <a:bodyPr/>
          <a:lstStyle/>
          <a:p>
            <a:r>
              <a:rPr lang="en-US" sz="2800" dirty="0" smtClean="0"/>
              <a:t>ERROR REPORTS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45</a:t>
            </a:fld>
            <a:endParaRPr lang="en-US" dirty="0" smtClean="0"/>
          </a:p>
        </p:txBody>
      </p:sp>
      <p:sp>
        <p:nvSpPr>
          <p:cNvPr id="6" name="Text Placeholder 5"/>
          <p:cNvSpPr>
            <a:spLocks noGrp="1"/>
          </p:cNvSpPr>
          <p:nvPr>
            <p:ph type="body" idx="10"/>
          </p:nvPr>
        </p:nvSpPr>
        <p:spPr/>
        <p:txBody>
          <a:bodyPr/>
          <a:lstStyle/>
          <a:p>
            <a:r>
              <a:rPr lang="en-US" dirty="0" smtClean="0"/>
              <a:t>Reading Error Reports</a:t>
            </a:r>
            <a:endParaRPr lang="en-US" dirty="0"/>
          </a:p>
        </p:txBody>
      </p:sp>
    </p:spTree>
    <p:extLst>
      <p:ext uri="{BB962C8B-B14F-4D97-AF65-F5344CB8AC3E}">
        <p14:creationId xmlns:p14="http://schemas.microsoft.com/office/powerpoint/2010/main" val="3390721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000" b="0" dirty="0" smtClean="0"/>
              <a:t>Summary Warnings work a little differently than other detail errors as they may pertain to a certain select group of records or even the entire set of data depending on the warning.</a:t>
            </a:r>
          </a:p>
          <a:p>
            <a:pPr marL="45720" indent="0">
              <a:buNone/>
            </a:pPr>
            <a:endParaRPr lang="en-US" sz="2000" b="0" dirty="0"/>
          </a:p>
          <a:p>
            <a:pPr marL="45720" indent="0">
              <a:buNone/>
            </a:pPr>
            <a:r>
              <a:rPr lang="en-US" sz="2000" b="0" dirty="0" smtClean="0">
                <a:solidFill>
                  <a:srgbClr val="0000FF"/>
                </a:solidFill>
              </a:rPr>
              <a:t>Example:</a:t>
            </a:r>
          </a:p>
          <a:p>
            <a:pPr marL="45720" indent="0">
              <a:buNone/>
            </a:pPr>
            <a:r>
              <a:rPr lang="en-US" sz="2000" dirty="0" smtClean="0"/>
              <a:t>DC042</a:t>
            </a:r>
            <a:r>
              <a:rPr lang="en-US" sz="2000" b="0" dirty="0" smtClean="0"/>
              <a:t>-Warning: More than 5 FTE Paraprofessionals (416) were reported as district-wide (9980). Paraprofessionals should be attributed to the buildings they serve</a:t>
            </a:r>
          </a:p>
          <a:p>
            <a:pPr marL="45720" indent="0">
              <a:buNone/>
            </a:pPr>
            <a:endParaRPr lang="en-US" sz="2000" b="0" dirty="0"/>
          </a:p>
          <a:p>
            <a:pPr marL="45720" indent="0">
              <a:buNone/>
            </a:pPr>
            <a:r>
              <a:rPr lang="en-US" sz="2000" b="0" dirty="0" smtClean="0"/>
              <a:t>You can see which paraprofessionals are reported as school-wide in the “Included” report. </a:t>
            </a:r>
            <a:endParaRPr lang="en-US" sz="2000" b="0" dirty="0"/>
          </a:p>
        </p:txBody>
      </p:sp>
      <p:sp>
        <p:nvSpPr>
          <p:cNvPr id="3" name="Text Placeholder 2"/>
          <p:cNvSpPr>
            <a:spLocks noGrp="1"/>
          </p:cNvSpPr>
          <p:nvPr>
            <p:ph type="body" sz="half" idx="2"/>
          </p:nvPr>
        </p:nvSpPr>
        <p:spPr/>
        <p:txBody>
          <a:bodyPr/>
          <a:lstStyle/>
          <a:p>
            <a:r>
              <a:rPr lang="en-US" sz="2800" dirty="0" smtClean="0"/>
              <a:t>ERROR REPORTS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46</a:t>
            </a:fld>
            <a:endParaRPr lang="en-US" dirty="0" smtClean="0"/>
          </a:p>
        </p:txBody>
      </p:sp>
      <p:sp>
        <p:nvSpPr>
          <p:cNvPr id="6" name="Text Placeholder 5"/>
          <p:cNvSpPr>
            <a:spLocks noGrp="1"/>
          </p:cNvSpPr>
          <p:nvPr>
            <p:ph type="body" idx="10"/>
          </p:nvPr>
        </p:nvSpPr>
        <p:spPr/>
        <p:txBody>
          <a:bodyPr/>
          <a:lstStyle/>
          <a:p>
            <a:r>
              <a:rPr lang="en-US" dirty="0" smtClean="0"/>
              <a:t>Summary Errors</a:t>
            </a:r>
            <a:endParaRPr lang="en-US" dirty="0"/>
          </a:p>
        </p:txBody>
      </p:sp>
    </p:spTree>
    <p:extLst>
      <p:ext uri="{BB962C8B-B14F-4D97-AF65-F5344CB8AC3E}">
        <p14:creationId xmlns:p14="http://schemas.microsoft.com/office/powerpoint/2010/main" val="3948541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8" y="1188720"/>
            <a:ext cx="6096001" cy="4969193"/>
          </a:xfrm>
        </p:spPr>
        <p:txBody>
          <a:bodyPr/>
          <a:lstStyle/>
          <a:p>
            <a:pPr marL="45720" indent="0">
              <a:buNone/>
            </a:pPr>
            <a:r>
              <a:rPr lang="en-US" sz="1600" b="0" dirty="0" smtClean="0"/>
              <a:t>The Special Education December Count has 3 Allowable Exceptions</a:t>
            </a:r>
          </a:p>
          <a:p>
            <a:pPr marL="45720" indent="0">
              <a:buNone/>
            </a:pPr>
            <a:endParaRPr lang="en-US" sz="1600" b="0" dirty="0" smtClean="0"/>
          </a:p>
          <a:p>
            <a:pPr marL="45720" indent="0">
              <a:buNone/>
            </a:pPr>
            <a:r>
              <a:rPr lang="en-US" sz="1600" b="0" dirty="0" smtClean="0"/>
              <a:t>If you receive one of the following errors it will be necessary to send us in an Exception.  You may find the template under Additional Resources </a:t>
            </a:r>
            <a:r>
              <a:rPr lang="en-US" sz="1600" b="0" dirty="0"/>
              <a:t>here: </a:t>
            </a:r>
            <a:r>
              <a:rPr lang="en-US" sz="1600" b="0" dirty="0">
                <a:hlinkClick r:id="rId2"/>
              </a:rPr>
              <a:t>http://</a:t>
            </a:r>
            <a:r>
              <a:rPr lang="en-US" sz="1600" b="0" dirty="0" smtClean="0">
                <a:hlinkClick r:id="rId2"/>
              </a:rPr>
              <a:t>www.cde.state.co.us/datapipeline/decctexceptioninstructionsandtemplate</a:t>
            </a:r>
            <a:r>
              <a:rPr lang="en-US" sz="1600" b="0" dirty="0" smtClean="0"/>
              <a:t> </a:t>
            </a:r>
            <a:endParaRPr lang="en-US" sz="1600" b="0" dirty="0"/>
          </a:p>
          <a:p>
            <a:pPr marL="45720" indent="0">
              <a:buNone/>
            </a:pPr>
            <a:endParaRPr lang="en-US" sz="1600" b="0" dirty="0"/>
          </a:p>
          <a:p>
            <a:pPr marL="45720" indent="0">
              <a:buNone/>
            </a:pPr>
            <a:r>
              <a:rPr lang="en-US" sz="1600" dirty="0"/>
              <a:t>DC104</a:t>
            </a:r>
            <a:r>
              <a:rPr lang="en-US" sz="1600" b="0" dirty="0"/>
              <a:t> </a:t>
            </a:r>
            <a:r>
              <a:rPr lang="en-US" sz="1600" b="0" dirty="0" smtClean="0"/>
              <a:t>Age </a:t>
            </a:r>
            <a:r>
              <a:rPr lang="en-US" sz="1600" b="0" dirty="0"/>
              <a:t>is outside of the min/max range for this grade level.</a:t>
            </a:r>
          </a:p>
          <a:p>
            <a:pPr marL="45720" indent="0">
              <a:buNone/>
            </a:pPr>
            <a:r>
              <a:rPr lang="en-US" sz="1600" dirty="0" smtClean="0"/>
              <a:t>DC033</a:t>
            </a:r>
            <a:r>
              <a:rPr lang="en-US" sz="1600" b="0" dirty="0" smtClean="0"/>
              <a:t> No Special Education Director was </a:t>
            </a:r>
            <a:r>
              <a:rPr lang="en-US" sz="1600" b="0" dirty="0"/>
              <a:t>reported. </a:t>
            </a:r>
            <a:endParaRPr lang="en-US" sz="1600" b="0" dirty="0" smtClean="0"/>
          </a:p>
          <a:p>
            <a:pPr marL="45720" indent="0">
              <a:buNone/>
            </a:pPr>
            <a:r>
              <a:rPr lang="en-US" sz="1600" dirty="0"/>
              <a:t>DC043</a:t>
            </a:r>
            <a:r>
              <a:rPr lang="en-US" sz="1600" b="0" dirty="0"/>
              <a:t> No Child Find Coordinator </a:t>
            </a:r>
            <a:r>
              <a:rPr lang="en-US" sz="1600" b="0" dirty="0" smtClean="0"/>
              <a:t>was </a:t>
            </a:r>
            <a:r>
              <a:rPr lang="en-US" sz="1600" b="0" dirty="0"/>
              <a:t>reported.</a:t>
            </a:r>
          </a:p>
          <a:p>
            <a:pPr marL="45720" indent="0">
              <a:buNone/>
            </a:pPr>
            <a:endParaRPr lang="en-US" sz="1600" b="0" dirty="0"/>
          </a:p>
          <a:p>
            <a:pPr marL="45720" indent="0">
              <a:buNone/>
            </a:pPr>
            <a:r>
              <a:rPr lang="en-US" sz="1600" b="0" dirty="0" smtClean="0"/>
              <a:t>Please see the Instructions tab for directions in completing the form.  </a:t>
            </a:r>
            <a:r>
              <a:rPr lang="en-US" sz="1600" b="0" dirty="0" smtClean="0"/>
              <a:t>Paste the template into the </a:t>
            </a:r>
            <a:r>
              <a:rPr lang="en-US" sz="1600" b="0" dirty="0" err="1" smtClean="0"/>
              <a:t>Syncplicity</a:t>
            </a:r>
            <a:r>
              <a:rPr lang="en-US" sz="1600" b="0" dirty="0" smtClean="0"/>
              <a:t> folder and let us know via email to look for it. Once approved, CDE will upload the exceptions and let you know to recreate the snapshot bypassing the business rule for the approved record. </a:t>
            </a:r>
            <a:endParaRPr lang="en-US" sz="1600" b="0" dirty="0"/>
          </a:p>
        </p:txBody>
      </p:sp>
      <p:sp>
        <p:nvSpPr>
          <p:cNvPr id="3" name="Text Placeholder 2"/>
          <p:cNvSpPr>
            <a:spLocks noGrp="1"/>
          </p:cNvSpPr>
          <p:nvPr>
            <p:ph type="body" sz="half" idx="2"/>
          </p:nvPr>
        </p:nvSpPr>
        <p:spPr/>
        <p:txBody>
          <a:bodyPr/>
          <a:lstStyle/>
          <a:p>
            <a:r>
              <a:rPr lang="en-US" sz="2400" dirty="0" smtClean="0"/>
              <a:t>EXCEPTIONS</a:t>
            </a:r>
            <a:endParaRPr lang="en-US" sz="24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47</a:t>
            </a:fld>
            <a:endParaRPr lang="en-US" dirty="0" smtClean="0"/>
          </a:p>
        </p:txBody>
      </p:sp>
      <p:sp>
        <p:nvSpPr>
          <p:cNvPr id="7" name="Text Placeholder 6"/>
          <p:cNvSpPr>
            <a:spLocks noGrp="1"/>
          </p:cNvSpPr>
          <p:nvPr>
            <p:ph type="body" idx="10"/>
          </p:nvPr>
        </p:nvSpPr>
        <p:spPr/>
        <p:txBody>
          <a:bodyPr/>
          <a:lstStyle/>
          <a:p>
            <a:r>
              <a:rPr lang="en-US" dirty="0" smtClean="0"/>
              <a:t>EXCEPTIONS</a:t>
            </a:r>
            <a:endParaRPr lang="en-US" dirty="0"/>
          </a:p>
        </p:txBody>
      </p:sp>
    </p:spTree>
    <p:extLst>
      <p:ext uri="{BB962C8B-B14F-4D97-AF65-F5344CB8AC3E}">
        <p14:creationId xmlns:p14="http://schemas.microsoft.com/office/powerpoint/2010/main" val="617050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t="15435"/>
          <a:stretch/>
        </p:blipFill>
        <p:spPr>
          <a:xfrm>
            <a:off x="117508" y="848482"/>
            <a:ext cx="6622979" cy="5507867"/>
          </a:xfrm>
          <a:prstGeom prst="rect">
            <a:avLst/>
          </a:prstGeom>
        </p:spPr>
      </p:pic>
      <p:sp>
        <p:nvSpPr>
          <p:cNvPr id="3" name="Text Placeholder 2"/>
          <p:cNvSpPr>
            <a:spLocks noGrp="1"/>
          </p:cNvSpPr>
          <p:nvPr>
            <p:ph type="body" sz="half" idx="2"/>
          </p:nvPr>
        </p:nvSpPr>
        <p:spPr/>
        <p:txBody>
          <a:bodyPr/>
          <a:lstStyle/>
          <a:p>
            <a:r>
              <a:rPr lang="en-US" sz="2800" dirty="0" smtClean="0"/>
              <a:t>PIPELINE REPORTS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48</a:t>
            </a:fld>
            <a:endParaRPr lang="en-US" dirty="0" smtClean="0"/>
          </a:p>
        </p:txBody>
      </p:sp>
      <p:sp>
        <p:nvSpPr>
          <p:cNvPr id="6" name="Text Placeholder 5"/>
          <p:cNvSpPr>
            <a:spLocks noGrp="1"/>
          </p:cNvSpPr>
          <p:nvPr>
            <p:ph type="body" idx="10"/>
          </p:nvPr>
        </p:nvSpPr>
        <p:spPr>
          <a:xfrm>
            <a:off x="380998" y="208722"/>
            <a:ext cx="6096001" cy="639762"/>
          </a:xfrm>
        </p:spPr>
        <p:txBody>
          <a:bodyPr>
            <a:normAutofit/>
          </a:bodyPr>
          <a:lstStyle/>
          <a:p>
            <a:r>
              <a:rPr lang="en-US" sz="2000" dirty="0" smtClean="0"/>
              <a:t>PIPELINE – ERROR REPORT</a:t>
            </a:r>
            <a:endParaRPr lang="en-US" sz="2000" dirty="0"/>
          </a:p>
        </p:txBody>
      </p:sp>
    </p:spTree>
    <p:extLst>
      <p:ext uri="{BB962C8B-B14F-4D97-AF65-F5344CB8AC3E}">
        <p14:creationId xmlns:p14="http://schemas.microsoft.com/office/powerpoint/2010/main" val="19593080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800" dirty="0" smtClean="0"/>
              <a:t>PIPELINE REPORTS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49</a:t>
            </a:fld>
            <a:endParaRPr lang="en-US" dirty="0" smtClean="0"/>
          </a:p>
        </p:txBody>
      </p:sp>
      <p:sp>
        <p:nvSpPr>
          <p:cNvPr id="6" name="Text Placeholder 5"/>
          <p:cNvSpPr>
            <a:spLocks noGrp="1"/>
          </p:cNvSpPr>
          <p:nvPr>
            <p:ph type="body" idx="10"/>
          </p:nvPr>
        </p:nvSpPr>
        <p:spPr/>
        <p:txBody>
          <a:bodyPr/>
          <a:lstStyle/>
          <a:p>
            <a:r>
              <a:rPr lang="en-US" dirty="0" smtClean="0"/>
              <a:t>PIPELINE – ERROR REPORT</a:t>
            </a:r>
            <a:endParaRPr lang="en-US" dirty="0"/>
          </a:p>
        </p:txBody>
      </p:sp>
      <p:pic>
        <p:nvPicPr>
          <p:cNvPr id="8" name="Content Placeholder 7"/>
          <p:cNvPicPr>
            <a:picLocks noGrp="1" noChangeAspect="1"/>
          </p:cNvPicPr>
          <p:nvPr>
            <p:ph idx="1"/>
          </p:nvPr>
        </p:nvPicPr>
        <p:blipFill rotWithShape="1">
          <a:blip r:embed="rId2"/>
          <a:srcRect l="15598" r="3044" b="8138"/>
          <a:stretch/>
        </p:blipFill>
        <p:spPr>
          <a:xfrm>
            <a:off x="380998" y="1235075"/>
            <a:ext cx="5930349" cy="4957003"/>
          </a:xfrm>
          <a:prstGeom prst="rect">
            <a:avLst/>
          </a:prstGeom>
        </p:spPr>
      </p:pic>
      <p:sp>
        <p:nvSpPr>
          <p:cNvPr id="9" name="TextBox 8"/>
          <p:cNvSpPr txBox="1"/>
          <p:nvPr/>
        </p:nvSpPr>
        <p:spPr>
          <a:xfrm>
            <a:off x="3975652" y="6092687"/>
            <a:ext cx="2335695" cy="369332"/>
          </a:xfrm>
          <a:prstGeom prst="rect">
            <a:avLst/>
          </a:prstGeom>
          <a:solidFill>
            <a:schemeClr val="accent1">
              <a:lumMod val="60000"/>
              <a:lumOff val="40000"/>
            </a:schemeClr>
          </a:solidFill>
        </p:spPr>
        <p:txBody>
          <a:bodyPr wrap="square" rtlCol="0">
            <a:spAutoFit/>
          </a:bodyPr>
          <a:lstStyle/>
          <a:p>
            <a:r>
              <a:rPr lang="en-US" b="1" dirty="0" smtClean="0"/>
              <a:t>Select “View Details”</a:t>
            </a:r>
            <a:endParaRPr lang="en-US" b="1" dirty="0"/>
          </a:p>
        </p:txBody>
      </p:sp>
      <p:sp>
        <p:nvSpPr>
          <p:cNvPr id="10" name="Left Arrow 9"/>
          <p:cNvSpPr/>
          <p:nvPr/>
        </p:nvSpPr>
        <p:spPr>
          <a:xfrm rot="19209503">
            <a:off x="3612871" y="5557971"/>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814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4" name="Text Placeholder 3"/>
          <p:cNvSpPr>
            <a:spLocks noGrp="1"/>
          </p:cNvSpPr>
          <p:nvPr>
            <p:ph type="body" sz="half" idx="2"/>
          </p:nvPr>
        </p:nvSpPr>
        <p:spPr/>
        <p:txBody>
          <a:bodyPr/>
          <a:lstStyle/>
          <a:p>
            <a:r>
              <a:rPr lang="en-US" sz="2800" i="1" dirty="0" smtClean="0">
                <a:solidFill>
                  <a:srgbClr val="00B050"/>
                </a:solidFill>
              </a:rPr>
              <a:t>Staff Data</a:t>
            </a:r>
            <a:endParaRPr lang="en-US" sz="2800" i="1" dirty="0">
              <a:solidFill>
                <a:srgbClr val="00B050"/>
              </a:solidFill>
            </a:endParaRPr>
          </a:p>
        </p:txBody>
      </p:sp>
      <p:sp>
        <p:nvSpPr>
          <p:cNvPr id="5" name="Title 4"/>
          <p:cNvSpPr>
            <a:spLocks noGrp="1"/>
          </p:cNvSpPr>
          <p:nvPr>
            <p:ph type="title"/>
          </p:nvPr>
        </p:nvSpPr>
        <p:spPr/>
        <p:txBody>
          <a:bodyPr/>
          <a:lstStyle/>
          <a:p>
            <a:r>
              <a:rPr lang="en-US" dirty="0" smtClean="0"/>
              <a:t>General Overview</a:t>
            </a:r>
            <a:endParaRPr lang="en-US" dirty="0"/>
          </a:p>
        </p:txBody>
      </p:sp>
      <p:sp>
        <p:nvSpPr>
          <p:cNvPr id="2" name="Rectangle 1"/>
          <p:cNvSpPr/>
          <p:nvPr/>
        </p:nvSpPr>
        <p:spPr>
          <a:xfrm>
            <a:off x="2286000" y="289679"/>
            <a:ext cx="6788426" cy="5632311"/>
          </a:xfrm>
          <a:prstGeom prst="rect">
            <a:avLst/>
          </a:prstGeom>
        </p:spPr>
        <p:txBody>
          <a:bodyPr wrap="square">
            <a:spAutoFit/>
          </a:bodyPr>
          <a:lstStyle/>
          <a:p>
            <a:pPr marL="57150" indent="-1588">
              <a:buNone/>
            </a:pPr>
            <a:r>
              <a:rPr lang="en-US" sz="2400" dirty="0"/>
              <a:t>Staff data comes from the </a:t>
            </a:r>
            <a:r>
              <a:rPr lang="en-US" sz="2400" dirty="0" smtClean="0"/>
              <a:t>“Staff Interchange”</a:t>
            </a:r>
            <a:endParaRPr lang="en-US" sz="2400" dirty="0"/>
          </a:p>
          <a:p>
            <a:pPr marL="57150" lvl="1" indent="-1588"/>
            <a:r>
              <a:rPr lang="en-US" sz="2400" dirty="0"/>
              <a:t>Set of two files which contain all staff data</a:t>
            </a:r>
          </a:p>
          <a:p>
            <a:pPr marL="57150" lvl="2" indent="-1588"/>
            <a:endParaRPr lang="en-US" sz="2400" cap="all" dirty="0">
              <a:solidFill>
                <a:srgbClr val="0000FF"/>
              </a:solidFill>
            </a:endParaRPr>
          </a:p>
          <a:p>
            <a:pPr marL="57150" lvl="2" indent="-1588">
              <a:buFont typeface="Wingdings" panose="05000000000000000000" pitchFamily="2" charset="2"/>
              <a:buChar char="v"/>
            </a:pPr>
            <a:r>
              <a:rPr lang="en-US" sz="2400" u="sng" cap="all" dirty="0">
                <a:solidFill>
                  <a:srgbClr val="0000FF"/>
                </a:solidFill>
              </a:rPr>
              <a:t>Staff Profile </a:t>
            </a:r>
          </a:p>
          <a:p>
            <a:pPr marL="57150" lvl="2" indent="-1588">
              <a:buNone/>
            </a:pPr>
            <a:r>
              <a:rPr lang="en-US" sz="1600" dirty="0">
                <a:hlinkClick r:id="rId2"/>
              </a:rPr>
              <a:t>http://www.cde.state.co.us/datapipeline/2016-17_staff_profile_file_layout</a:t>
            </a:r>
            <a:r>
              <a:rPr lang="en-US" sz="1600" dirty="0"/>
              <a:t> </a:t>
            </a:r>
            <a:endParaRPr lang="en-US" sz="1600" dirty="0" smtClean="0"/>
          </a:p>
          <a:p>
            <a:pPr marL="57150" lvl="2" indent="-1588">
              <a:buNone/>
            </a:pPr>
            <a:endParaRPr lang="en-US" sz="2400" dirty="0"/>
          </a:p>
          <a:p>
            <a:pPr marL="57150" lvl="2" indent="-1588">
              <a:buNone/>
            </a:pPr>
            <a:endParaRPr lang="en-US" sz="2400" dirty="0"/>
          </a:p>
          <a:p>
            <a:pPr marL="57150" lvl="2" indent="-1588">
              <a:buFont typeface="Wingdings" panose="05000000000000000000" pitchFamily="2" charset="2"/>
              <a:buChar char="v"/>
            </a:pPr>
            <a:r>
              <a:rPr lang="en-US" sz="2400" u="sng" cap="all" dirty="0">
                <a:solidFill>
                  <a:srgbClr val="0000FF"/>
                </a:solidFill>
              </a:rPr>
              <a:t>Staff Assignment </a:t>
            </a:r>
          </a:p>
          <a:p>
            <a:pPr marL="57150" lvl="2" indent="-1588"/>
            <a:r>
              <a:rPr lang="en-US" sz="1600" dirty="0">
                <a:hlinkClick r:id="rId3"/>
              </a:rPr>
              <a:t>http://www.cde.state.co.us/datapipeline/2016-17_staff_assignment_file_layout</a:t>
            </a:r>
            <a:r>
              <a:rPr lang="en-US" sz="1600" dirty="0"/>
              <a:t> </a:t>
            </a:r>
          </a:p>
          <a:p>
            <a:pPr marL="57150" lvl="2" indent="-1588">
              <a:buNone/>
            </a:pPr>
            <a:endParaRPr lang="en-US" sz="2400" dirty="0"/>
          </a:p>
          <a:p>
            <a:pPr marL="57150" lvl="1" indent="-1588">
              <a:buNone/>
            </a:pPr>
            <a:r>
              <a:rPr lang="en-US" sz="2400" dirty="0"/>
              <a:t>	</a:t>
            </a:r>
            <a:endParaRPr lang="en-US" sz="2400" dirty="0" smtClean="0"/>
          </a:p>
          <a:p>
            <a:pPr marL="57150" lvl="1" indent="-1588">
              <a:buNone/>
            </a:pPr>
            <a:endParaRPr lang="en-US" sz="2400" dirty="0"/>
          </a:p>
          <a:p>
            <a:pPr marL="57150" lvl="1" indent="-1588">
              <a:buNone/>
            </a:pPr>
            <a:endParaRPr lang="en-US" sz="2400" dirty="0" smtClean="0"/>
          </a:p>
          <a:p>
            <a:pPr marL="57150" lvl="1" indent="-1588">
              <a:buNone/>
            </a:pPr>
            <a:r>
              <a:rPr lang="en-US" sz="2400" dirty="0" smtClean="0"/>
              <a:t>Additional </a:t>
            </a:r>
            <a:r>
              <a:rPr lang="en-US" sz="2400" dirty="0"/>
              <a:t>Information may be found here </a:t>
            </a:r>
            <a:endParaRPr lang="en-US" sz="2400" dirty="0" smtClean="0"/>
          </a:p>
          <a:p>
            <a:pPr marL="57150" lvl="1" indent="-1588">
              <a:buNone/>
            </a:pPr>
            <a:r>
              <a:rPr lang="en-US" sz="1600" dirty="0" smtClean="0">
                <a:hlinkClick r:id="rId4"/>
              </a:rPr>
              <a:t>http</a:t>
            </a:r>
            <a:r>
              <a:rPr lang="en-US" sz="1600" dirty="0">
                <a:hlinkClick r:id="rId4"/>
              </a:rPr>
              <a:t>://www.cde.state.co.us/datapipeline/inter_staff</a:t>
            </a:r>
            <a:r>
              <a:rPr lang="en-US" sz="1600" dirty="0"/>
              <a:t> </a:t>
            </a:r>
          </a:p>
        </p:txBody>
      </p:sp>
    </p:spTree>
    <p:extLst>
      <p:ext uri="{BB962C8B-B14F-4D97-AF65-F5344CB8AC3E}">
        <p14:creationId xmlns:p14="http://schemas.microsoft.com/office/powerpoint/2010/main" val="19668644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t="16659" r="1739" b="53993"/>
          <a:stretch/>
        </p:blipFill>
        <p:spPr>
          <a:xfrm>
            <a:off x="380998" y="2047461"/>
            <a:ext cx="5989983" cy="1431235"/>
          </a:xfrm>
          <a:prstGeom prst="rect">
            <a:avLst/>
          </a:prstGeom>
        </p:spPr>
      </p:pic>
      <p:sp>
        <p:nvSpPr>
          <p:cNvPr id="3" name="Text Placeholder 2"/>
          <p:cNvSpPr>
            <a:spLocks noGrp="1"/>
          </p:cNvSpPr>
          <p:nvPr>
            <p:ph type="body" sz="half" idx="2"/>
          </p:nvPr>
        </p:nvSpPr>
        <p:spPr/>
        <p:txBody>
          <a:bodyPr/>
          <a:lstStyle/>
          <a:p>
            <a:r>
              <a:rPr lang="en-US" sz="2800" dirty="0" smtClean="0"/>
              <a:t>PIPELINE REPORTS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50</a:t>
            </a:fld>
            <a:endParaRPr lang="en-US" dirty="0" smtClean="0"/>
          </a:p>
        </p:txBody>
      </p:sp>
      <p:sp>
        <p:nvSpPr>
          <p:cNvPr id="6" name="Text Placeholder 5"/>
          <p:cNvSpPr>
            <a:spLocks noGrp="1"/>
          </p:cNvSpPr>
          <p:nvPr>
            <p:ph type="body" idx="10"/>
          </p:nvPr>
        </p:nvSpPr>
        <p:spPr/>
        <p:txBody>
          <a:bodyPr/>
          <a:lstStyle/>
          <a:p>
            <a:r>
              <a:rPr lang="en-US" dirty="0" smtClean="0"/>
              <a:t>PIPELINE – ERROR REPORT</a:t>
            </a:r>
            <a:endParaRPr lang="en-US" dirty="0"/>
          </a:p>
        </p:txBody>
      </p:sp>
      <p:sp>
        <p:nvSpPr>
          <p:cNvPr id="9" name="TextBox 8"/>
          <p:cNvSpPr txBox="1"/>
          <p:nvPr/>
        </p:nvSpPr>
        <p:spPr>
          <a:xfrm>
            <a:off x="2057399" y="1623696"/>
            <a:ext cx="2335695" cy="369332"/>
          </a:xfrm>
          <a:prstGeom prst="rect">
            <a:avLst/>
          </a:prstGeom>
          <a:solidFill>
            <a:schemeClr val="accent1">
              <a:lumMod val="60000"/>
              <a:lumOff val="40000"/>
            </a:schemeClr>
          </a:solidFill>
        </p:spPr>
        <p:txBody>
          <a:bodyPr wrap="square" rtlCol="0">
            <a:spAutoFit/>
          </a:bodyPr>
          <a:lstStyle/>
          <a:p>
            <a:r>
              <a:rPr lang="en-US" b="1" dirty="0" smtClean="0"/>
              <a:t>Select “Excel”</a:t>
            </a:r>
            <a:endParaRPr lang="en-US" b="1" dirty="0"/>
          </a:p>
        </p:txBody>
      </p:sp>
      <p:sp>
        <p:nvSpPr>
          <p:cNvPr id="10" name="Left Arrow 9"/>
          <p:cNvSpPr/>
          <p:nvPr/>
        </p:nvSpPr>
        <p:spPr>
          <a:xfrm rot="19209503">
            <a:off x="1446023" y="2128971"/>
            <a:ext cx="496956" cy="53729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072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yes</a:t>
            </a:r>
          </a:p>
          <a:p>
            <a:pPr lvl="1"/>
            <a:r>
              <a:rPr lang="en-US" sz="2400" dirty="0" smtClean="0"/>
              <a:t>Do you have Snapshot Errors?</a:t>
            </a:r>
          </a:p>
          <a:p>
            <a:pPr lvl="2"/>
            <a:r>
              <a:rPr lang="en-US" sz="2400" dirty="0" smtClean="0"/>
              <a:t>If Yes, check the Error Report</a:t>
            </a:r>
          </a:p>
          <a:p>
            <a:r>
              <a:rPr lang="en-US" dirty="0" smtClean="0"/>
              <a:t>If no</a:t>
            </a:r>
          </a:p>
          <a:p>
            <a:pPr lvl="1"/>
            <a:r>
              <a:rPr lang="en-US" sz="2400" dirty="0" smtClean="0"/>
              <a:t>Are there interchange errors in the file where the data comes from? </a:t>
            </a:r>
          </a:p>
          <a:p>
            <a:pPr lvl="2"/>
            <a:r>
              <a:rPr lang="en-US" sz="2400" dirty="0" smtClean="0"/>
              <a:t>Fix Interchange errors and Recreate the Snapshot</a:t>
            </a:r>
          </a:p>
          <a:p>
            <a:pPr lvl="1"/>
            <a:r>
              <a:rPr lang="en-US" sz="2400" dirty="0" smtClean="0"/>
              <a:t>Are there records that didn’t meet the “Criteria” for the Snapshot?</a:t>
            </a:r>
          </a:p>
          <a:p>
            <a:pPr lvl="2"/>
            <a:r>
              <a:rPr lang="en-US" sz="2400" dirty="0" smtClean="0"/>
              <a:t>Check the Pipeline Report “Records </a:t>
            </a:r>
            <a:r>
              <a:rPr lang="en-US" sz="2400" dirty="0"/>
              <a:t>N</a:t>
            </a:r>
            <a:r>
              <a:rPr lang="en-US" sz="2400" dirty="0" smtClean="0"/>
              <a:t>ot in Dec”</a:t>
            </a:r>
            <a:endParaRPr lang="en-US" sz="2400" dirty="0"/>
          </a:p>
        </p:txBody>
      </p:sp>
      <p:sp>
        <p:nvSpPr>
          <p:cNvPr id="3" name="Text Placeholder 2"/>
          <p:cNvSpPr>
            <a:spLocks noGrp="1"/>
          </p:cNvSpPr>
          <p:nvPr>
            <p:ph type="body" sz="half" idx="2"/>
          </p:nvPr>
        </p:nvSpPr>
        <p:spPr/>
        <p:txBody>
          <a:bodyPr/>
          <a:lstStyle/>
          <a:p>
            <a:r>
              <a:rPr lang="en-US" sz="2800" dirty="0" smtClean="0"/>
              <a:t>RECORD COUNT</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51</a:t>
            </a:fld>
            <a:endParaRPr lang="en-US" dirty="0" smtClean="0"/>
          </a:p>
        </p:txBody>
      </p:sp>
      <p:sp>
        <p:nvSpPr>
          <p:cNvPr id="6" name="Text Placeholder 5"/>
          <p:cNvSpPr>
            <a:spLocks noGrp="1"/>
          </p:cNvSpPr>
          <p:nvPr>
            <p:ph type="body" idx="10"/>
          </p:nvPr>
        </p:nvSpPr>
        <p:spPr/>
        <p:txBody>
          <a:bodyPr>
            <a:normAutofit fontScale="92500"/>
          </a:bodyPr>
          <a:lstStyle/>
          <a:p>
            <a:r>
              <a:rPr lang="en-US" dirty="0" smtClean="0"/>
              <a:t>Is the # of records the # expected?</a:t>
            </a:r>
            <a:endParaRPr lang="en-US" dirty="0"/>
          </a:p>
        </p:txBody>
      </p:sp>
    </p:spTree>
    <p:extLst>
      <p:ext uri="{BB962C8B-B14F-4D97-AF65-F5344CB8AC3E}">
        <p14:creationId xmlns:p14="http://schemas.microsoft.com/office/powerpoint/2010/main" val="5530606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400" dirty="0" smtClean="0"/>
              <a:t>RECORDS NOT IN DEC</a:t>
            </a:r>
            <a:endParaRPr lang="en-US" sz="24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52</a:t>
            </a:fld>
            <a:endParaRPr lang="en-US" dirty="0" smtClean="0"/>
          </a:p>
        </p:txBody>
      </p:sp>
      <p:sp>
        <p:nvSpPr>
          <p:cNvPr id="6" name="Text Placeholder 5"/>
          <p:cNvSpPr>
            <a:spLocks noGrp="1"/>
          </p:cNvSpPr>
          <p:nvPr>
            <p:ph type="body" idx="10"/>
          </p:nvPr>
        </p:nvSpPr>
        <p:spPr>
          <a:xfrm>
            <a:off x="380998" y="301628"/>
            <a:ext cx="6096001" cy="361466"/>
          </a:xfrm>
        </p:spPr>
        <p:txBody>
          <a:bodyPr>
            <a:normAutofit fontScale="25000" lnSpcReduction="20000"/>
          </a:bodyPr>
          <a:lstStyle/>
          <a:p>
            <a:endParaRPr lang="en-US" dirty="0"/>
          </a:p>
          <a:p>
            <a:r>
              <a:rPr lang="en-US" sz="7400" dirty="0"/>
              <a:t>Record not found in Snapshot</a:t>
            </a:r>
          </a:p>
          <a:p>
            <a:endParaRPr lang="en-US" dirty="0"/>
          </a:p>
        </p:txBody>
      </p:sp>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2372" r="26136" b="55256"/>
          <a:stretch/>
        </p:blipFill>
        <p:spPr bwMode="auto">
          <a:xfrm>
            <a:off x="138546" y="3124200"/>
            <a:ext cx="6550490"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38546" y="5474172"/>
            <a:ext cx="6646284" cy="830997"/>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Pipeline Reports: Records not Found in December Count Snapshot</a:t>
            </a:r>
            <a:endParaRPr lang="en-US" sz="2400" dirty="0"/>
          </a:p>
        </p:txBody>
      </p:sp>
      <p:cxnSp>
        <p:nvCxnSpPr>
          <p:cNvPr id="12" name="Straight Connector 11"/>
          <p:cNvCxnSpPr/>
          <p:nvPr/>
        </p:nvCxnSpPr>
        <p:spPr>
          <a:xfrm flipH="1" flipV="1">
            <a:off x="1372921" y="4977314"/>
            <a:ext cx="982353" cy="625631"/>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53515" y="4396743"/>
            <a:ext cx="503884" cy="580571"/>
          </a:xfrm>
          <a:prstGeom prst="ellipse">
            <a:avLst/>
          </a:prstGeom>
          <a:solidFill>
            <a:schemeClr val="accent2">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46651" y="1003852"/>
            <a:ext cx="5930347" cy="1908215"/>
          </a:xfrm>
          <a:prstGeom prst="rect">
            <a:avLst/>
          </a:prstGeom>
          <a:noFill/>
        </p:spPr>
        <p:txBody>
          <a:bodyPr wrap="square" rtlCol="0">
            <a:spAutoFit/>
          </a:bodyPr>
          <a:lstStyle/>
          <a:p>
            <a:r>
              <a:rPr lang="en-US" sz="2000" dirty="0">
                <a:latin typeface="Gill Sans MT" panose="020B0502020104020203" pitchFamily="34" charset="0"/>
              </a:rPr>
              <a:t>Records that are not included in the snapshot included report may be found in the report below.  </a:t>
            </a:r>
            <a:endParaRPr lang="en-US" sz="2000" dirty="0" smtClean="0">
              <a:latin typeface="Gill Sans MT" panose="020B0502020104020203" pitchFamily="34" charset="0"/>
            </a:endParaRPr>
          </a:p>
          <a:p>
            <a:endParaRPr lang="en-US" sz="2000" dirty="0">
              <a:latin typeface="Gill Sans MT" panose="020B0502020104020203" pitchFamily="34" charset="0"/>
            </a:endParaRPr>
          </a:p>
          <a:p>
            <a:r>
              <a:rPr lang="en-US" sz="2000" dirty="0" smtClean="0">
                <a:latin typeface="Gill Sans MT" panose="020B0502020104020203" pitchFamily="34" charset="0"/>
              </a:rPr>
              <a:t>Either </a:t>
            </a:r>
            <a:r>
              <a:rPr lang="en-US" sz="2000" dirty="0">
                <a:latin typeface="Gill Sans MT" panose="020B0502020104020203" pitchFamily="34" charset="0"/>
              </a:rPr>
              <a:t>there is an error at the interchange or the record doesn’t meet the criteria</a:t>
            </a:r>
          </a:p>
          <a:p>
            <a:endParaRPr lang="en-US" dirty="0"/>
          </a:p>
        </p:txBody>
      </p:sp>
    </p:spTree>
    <p:extLst>
      <p:ext uri="{BB962C8B-B14F-4D97-AF65-F5344CB8AC3E}">
        <p14:creationId xmlns:p14="http://schemas.microsoft.com/office/powerpoint/2010/main" val="2778253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851" y="433346"/>
            <a:ext cx="6096001" cy="4969193"/>
          </a:xfrm>
        </p:spPr>
        <p:txBody>
          <a:bodyPr/>
          <a:lstStyle/>
          <a:p>
            <a:r>
              <a:rPr lang="en-US" sz="2000" b="0" dirty="0"/>
              <a:t>You may find Special Education December Count related errors in a number of interchanges: </a:t>
            </a:r>
            <a:endParaRPr lang="en-US" sz="2000" b="0" dirty="0" smtClean="0"/>
          </a:p>
          <a:p>
            <a:pPr lvl="1"/>
            <a:r>
              <a:rPr lang="en-US" sz="2000" b="0" dirty="0" smtClean="0"/>
              <a:t>Staff </a:t>
            </a:r>
            <a:r>
              <a:rPr lang="en-US" sz="2000" b="0" dirty="0"/>
              <a:t>Profile and/or </a:t>
            </a:r>
            <a:r>
              <a:rPr lang="en-US" sz="2000" b="0" dirty="0" smtClean="0"/>
              <a:t>Assignment</a:t>
            </a:r>
          </a:p>
          <a:p>
            <a:pPr lvl="1"/>
            <a:r>
              <a:rPr lang="en-US" sz="2000" b="0" dirty="0" smtClean="0"/>
              <a:t>Special </a:t>
            </a:r>
            <a:r>
              <a:rPr lang="en-US" sz="2000" b="0" dirty="0"/>
              <a:t>Education IEP Child and/or Participation.  </a:t>
            </a:r>
            <a:endParaRPr lang="en-US" sz="2000" b="0" dirty="0" smtClean="0"/>
          </a:p>
          <a:p>
            <a:pPr lvl="1"/>
            <a:r>
              <a:rPr lang="en-US" sz="2000" b="0" dirty="0" smtClean="0"/>
              <a:t>Student </a:t>
            </a:r>
            <a:r>
              <a:rPr lang="en-US" sz="2000" b="0" dirty="0"/>
              <a:t>Demographic </a:t>
            </a:r>
            <a:r>
              <a:rPr lang="en-US" sz="2000" dirty="0" smtClean="0"/>
              <a:t>and/</a:t>
            </a:r>
            <a:r>
              <a:rPr lang="en-US" sz="2000" b="0" dirty="0" smtClean="0"/>
              <a:t>or </a:t>
            </a:r>
            <a:r>
              <a:rPr lang="en-US" sz="2000" b="0" dirty="0"/>
              <a:t>Student School Association Records </a:t>
            </a:r>
            <a:endParaRPr lang="en-US" sz="2000" b="0" dirty="0" smtClean="0"/>
          </a:p>
          <a:p>
            <a:pPr marL="365760" lvl="1" indent="0">
              <a:buNone/>
            </a:pPr>
            <a:r>
              <a:rPr lang="en-US" sz="2000" b="0" dirty="0" smtClean="0"/>
              <a:t>First </a:t>
            </a:r>
            <a:r>
              <a:rPr lang="en-US" sz="2000" b="0" dirty="0"/>
              <a:t>make the change in your source (Peoplesoft, Alpine, Infinite Campus, Enrich, PowerSchool, </a:t>
            </a:r>
            <a:r>
              <a:rPr lang="en-US" sz="2000" b="0" dirty="0" smtClean="0"/>
              <a:t>etc.). </a:t>
            </a:r>
            <a:endParaRPr lang="en-US" sz="2000" b="0" dirty="0"/>
          </a:p>
          <a:p>
            <a:r>
              <a:rPr lang="en-US" sz="2000" b="0" dirty="0"/>
              <a:t>Once you’ve updated the records in the source system update the data in the file you will be uploading. </a:t>
            </a:r>
          </a:p>
          <a:p>
            <a:r>
              <a:rPr lang="en-US" sz="2000" b="0" dirty="0"/>
              <a:t>Be sure the updated file has processed by verifying under Status Dashboard under Special Education before creating a snapshot.</a:t>
            </a:r>
          </a:p>
          <a:p>
            <a:endParaRPr lang="en-US" sz="2000" b="0" dirty="0"/>
          </a:p>
        </p:txBody>
      </p:sp>
      <p:sp>
        <p:nvSpPr>
          <p:cNvPr id="3" name="Text Placeholder 2"/>
          <p:cNvSpPr>
            <a:spLocks noGrp="1"/>
          </p:cNvSpPr>
          <p:nvPr>
            <p:ph type="body" sz="half" idx="2"/>
          </p:nvPr>
        </p:nvSpPr>
        <p:spPr/>
        <p:txBody>
          <a:bodyPr/>
          <a:lstStyle/>
          <a:p>
            <a:r>
              <a:rPr lang="en-US" sz="2800" dirty="0" smtClean="0"/>
              <a:t>ERROR REPORTS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53</a:t>
            </a:fld>
            <a:endParaRPr lang="en-US" dirty="0" smtClean="0"/>
          </a:p>
        </p:txBody>
      </p:sp>
    </p:spTree>
    <p:extLst>
      <p:ext uri="{BB962C8B-B14F-4D97-AF65-F5344CB8AC3E}">
        <p14:creationId xmlns:p14="http://schemas.microsoft.com/office/powerpoint/2010/main" val="2376911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400" dirty="0" smtClean="0"/>
              <a:t>MODE CONTRACT DAYS/HOURS PER DAY BY JOB CLASS CATEGORY</a:t>
            </a:r>
            <a:endParaRPr lang="en-US" sz="24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54</a:t>
            </a:fld>
            <a:endParaRPr lang="en-US" dirty="0" smtClean="0"/>
          </a:p>
        </p:txBody>
      </p:sp>
      <p:sp>
        <p:nvSpPr>
          <p:cNvPr id="6" name="Text Placeholder 5"/>
          <p:cNvSpPr>
            <a:spLocks noGrp="1"/>
          </p:cNvSpPr>
          <p:nvPr>
            <p:ph type="body" idx="10"/>
          </p:nvPr>
        </p:nvSpPr>
        <p:spPr/>
        <p:txBody>
          <a:bodyPr>
            <a:normAutofit fontScale="77500" lnSpcReduction="20000"/>
          </a:bodyPr>
          <a:lstStyle/>
          <a:p>
            <a:r>
              <a:rPr lang="en-US" dirty="0"/>
              <a:t>DC157 The FTE for an individual must be between .005 and 1.71.  </a:t>
            </a:r>
          </a:p>
        </p:txBody>
      </p:sp>
      <p:sp>
        <p:nvSpPr>
          <p:cNvPr id="7" name="Content Placeholder 2"/>
          <p:cNvSpPr>
            <a:spLocks noGrp="1"/>
          </p:cNvSpPr>
          <p:nvPr>
            <p:ph idx="1"/>
          </p:nvPr>
        </p:nvSpPr>
        <p:spPr/>
        <p:txBody>
          <a:bodyPr/>
          <a:lstStyle/>
          <a:p>
            <a:r>
              <a:rPr lang="en-US" b="0" dirty="0"/>
              <a:t>Provides Mode Contract </a:t>
            </a:r>
            <a:r>
              <a:rPr lang="en-US" b="0" dirty="0" smtClean="0"/>
              <a:t>Days and Mode Hours per Day by </a:t>
            </a:r>
            <a:r>
              <a:rPr lang="en-US" b="0" dirty="0"/>
              <a:t>job classification category</a:t>
            </a:r>
          </a:p>
          <a:p>
            <a:r>
              <a:rPr lang="en-US" b="0" dirty="0" smtClean="0"/>
              <a:t>Both </a:t>
            </a:r>
            <a:r>
              <a:rPr lang="en-US" b="0" dirty="0"/>
              <a:t>of these numbers are used to determine </a:t>
            </a:r>
            <a:r>
              <a:rPr lang="en-US" b="0" dirty="0" smtClean="0"/>
              <a:t>FTE</a:t>
            </a:r>
          </a:p>
          <a:p>
            <a:pPr marL="45720" indent="0">
              <a:buNone/>
            </a:pPr>
            <a:endParaRPr lang="en-US" dirty="0"/>
          </a:p>
          <a:p>
            <a:pPr marL="45720" indent="0">
              <a:buNone/>
            </a:pPr>
            <a:r>
              <a:rPr lang="en-US" dirty="0" smtClean="0"/>
              <a:t>FTE </a:t>
            </a:r>
            <a:r>
              <a:rPr lang="en-US" dirty="0"/>
              <a:t>Calculation: </a:t>
            </a:r>
          </a:p>
        </p:txBody>
      </p:sp>
      <p:sp>
        <p:nvSpPr>
          <p:cNvPr id="8" name="Rectangle 5"/>
          <p:cNvSpPr>
            <a:spLocks noChangeArrowheads="1"/>
          </p:cNvSpPr>
          <p:nvPr/>
        </p:nvSpPr>
        <p:spPr bwMode="auto">
          <a:xfrm>
            <a:off x="-542473" y="4356282"/>
            <a:ext cx="7565571" cy="111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spcBef>
                <a:spcPct val="20000"/>
              </a:spcBef>
              <a:buSzPct val="75000"/>
              <a:buFont typeface="Wingdings" pitchFamily="2" charset="2"/>
              <a:buNone/>
            </a:pPr>
            <a:r>
              <a:rPr lang="en-US" altLang="en-US" sz="2800" dirty="0">
                <a:solidFill>
                  <a:srgbClr val="016C86"/>
                </a:solidFill>
                <a:latin typeface="Garamond" pitchFamily="18" charset="0"/>
              </a:rPr>
              <a:t>(Contract Days) x (Hours/Day)</a:t>
            </a:r>
          </a:p>
        </p:txBody>
      </p:sp>
      <p:cxnSp>
        <p:nvCxnSpPr>
          <p:cNvPr id="9" name="Straight Connector 8"/>
          <p:cNvCxnSpPr/>
          <p:nvPr/>
        </p:nvCxnSpPr>
        <p:spPr>
          <a:xfrm>
            <a:off x="444499" y="4941375"/>
            <a:ext cx="6234597" cy="5523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145010" y="4996613"/>
            <a:ext cx="756557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spcBef>
                <a:spcPct val="20000"/>
              </a:spcBef>
              <a:buSzPct val="75000"/>
              <a:buFont typeface="Wingdings" pitchFamily="2" charset="2"/>
              <a:buNone/>
            </a:pPr>
            <a:r>
              <a:rPr lang="en-US" altLang="en-US" sz="2800" dirty="0">
                <a:solidFill>
                  <a:srgbClr val="016C86"/>
                </a:solidFill>
                <a:latin typeface="Garamond" pitchFamily="18" charset="0"/>
              </a:rPr>
              <a:t>(Mode Contract Days) x (Mode Hours/Day)</a:t>
            </a:r>
          </a:p>
        </p:txBody>
      </p:sp>
    </p:spTree>
    <p:extLst>
      <p:ext uri="{BB962C8B-B14F-4D97-AF65-F5344CB8AC3E}">
        <p14:creationId xmlns:p14="http://schemas.microsoft.com/office/powerpoint/2010/main" val="42160998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400" dirty="0" smtClean="0"/>
              <a:t>MODE CONTRACT DAYS/HOURS PER DAY BY JOB CLASS CATEGORY</a:t>
            </a:r>
            <a:endParaRPr lang="en-US" sz="24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55</a:t>
            </a:fld>
            <a:endParaRPr lang="en-US" dirty="0" smtClean="0"/>
          </a:p>
        </p:txBody>
      </p:sp>
      <p:sp>
        <p:nvSpPr>
          <p:cNvPr id="7" name="Content Placeholder 2"/>
          <p:cNvSpPr>
            <a:spLocks noGrp="1"/>
          </p:cNvSpPr>
          <p:nvPr>
            <p:ph idx="1"/>
          </p:nvPr>
        </p:nvSpPr>
        <p:spPr>
          <a:xfrm>
            <a:off x="311425" y="463163"/>
            <a:ext cx="6096001" cy="4969193"/>
          </a:xfrm>
        </p:spPr>
        <p:txBody>
          <a:bodyPr/>
          <a:lstStyle/>
          <a:p>
            <a:r>
              <a:rPr lang="en-US" b="0" dirty="0" smtClean="0"/>
              <a:t>Go to the “Mode Contract Days and Hours Per Day by Job Classification Category” Report</a:t>
            </a:r>
          </a:p>
          <a:p>
            <a:r>
              <a:rPr lang="en-US" b="0" dirty="0" smtClean="0"/>
              <a:t>Find the “District” of the record getting the error</a:t>
            </a:r>
          </a:p>
          <a:p>
            <a:r>
              <a:rPr lang="en-US" b="0" dirty="0" smtClean="0"/>
              <a:t>Find the Job Classification Category of the record getting the error.</a:t>
            </a:r>
          </a:p>
          <a:p>
            <a:r>
              <a:rPr lang="en-US" b="0" dirty="0" smtClean="0"/>
              <a:t>What is the Mode Contract Days and Mode Hours Per Day? </a:t>
            </a:r>
          </a:p>
          <a:p>
            <a:r>
              <a:rPr lang="en-US" b="0" dirty="0" smtClean="0"/>
              <a:t>Take the Staffs Contact Days X the Hours Per Day and divide it by the Mode Contract Days X Mode Hours Per Day Total to get the FTE. </a:t>
            </a:r>
          </a:p>
          <a:p>
            <a:r>
              <a:rPr lang="en-US" b="0" dirty="0" smtClean="0"/>
              <a:t>The FTE is also located at the end of the error report. </a:t>
            </a:r>
          </a:p>
        </p:txBody>
      </p:sp>
    </p:spTree>
    <p:extLst>
      <p:ext uri="{BB962C8B-B14F-4D97-AF65-F5344CB8AC3E}">
        <p14:creationId xmlns:p14="http://schemas.microsoft.com/office/powerpoint/2010/main" val="37105257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000" dirty="0" smtClean="0"/>
              <a:t>MODE CONTRACT DAYS/HOURS PER DAY BY JOB CLASS CATEGORY</a:t>
            </a:r>
            <a:endParaRPr lang="en-US" sz="20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56</a:t>
            </a:fld>
            <a:endParaRPr lang="en-US" dirty="0" smtClean="0"/>
          </a:p>
        </p:txBody>
      </p:sp>
      <p:graphicFrame>
        <p:nvGraphicFramePr>
          <p:cNvPr id="11" name="Table 10"/>
          <p:cNvGraphicFramePr>
            <a:graphicFrameLocks noGrp="1"/>
          </p:cNvGraphicFramePr>
          <p:nvPr>
            <p:extLst>
              <p:ext uri="{D42A27DB-BD31-4B8C-83A1-F6EECF244321}">
                <p14:modId xmlns:p14="http://schemas.microsoft.com/office/powerpoint/2010/main" val="2950500577"/>
              </p:ext>
            </p:extLst>
          </p:nvPr>
        </p:nvGraphicFramePr>
        <p:xfrm>
          <a:off x="231912" y="1220870"/>
          <a:ext cx="6096000" cy="1381760"/>
        </p:xfrm>
        <a:graphic>
          <a:graphicData uri="http://schemas.openxmlformats.org/drawingml/2006/table">
            <a:tbl>
              <a:tblPr firstRow="1" bandRow="1">
                <a:tableStyleId>{5C22544A-7EE6-4342-B048-85BDC9FD1C3A}</a:tableStyleId>
              </a:tblPr>
              <a:tblGrid>
                <a:gridCol w="2322444"/>
                <a:gridCol w="1741556"/>
                <a:gridCol w="2032000"/>
              </a:tblGrid>
              <a:tr h="370840">
                <a:tc gridSpan="3">
                  <a:txBody>
                    <a:bodyPr/>
                    <a:lstStyle/>
                    <a:p>
                      <a:r>
                        <a:rPr lang="en-US" dirty="0" smtClean="0"/>
                        <a:t>District Number and Name</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dirty="0" smtClean="0"/>
                        <a:t>Job Class Category Description</a:t>
                      </a:r>
                      <a:endParaRPr lang="en-US" sz="1200" dirty="0"/>
                    </a:p>
                  </a:txBody>
                  <a:tcPr/>
                </a:tc>
                <a:tc>
                  <a:txBody>
                    <a:bodyPr/>
                    <a:lstStyle/>
                    <a:p>
                      <a:r>
                        <a:rPr lang="en-US" sz="1200" dirty="0" smtClean="0"/>
                        <a:t>Mode Contract Days</a:t>
                      </a:r>
                      <a:endParaRPr lang="en-US" sz="1200" dirty="0"/>
                    </a:p>
                  </a:txBody>
                  <a:tcPr/>
                </a:tc>
                <a:tc>
                  <a:txBody>
                    <a:bodyPr/>
                    <a:lstStyle/>
                    <a:p>
                      <a:r>
                        <a:rPr lang="en-US" sz="1200" dirty="0" smtClean="0"/>
                        <a:t>Mode</a:t>
                      </a:r>
                      <a:r>
                        <a:rPr lang="en-US" sz="1200" baseline="0" dirty="0" smtClean="0"/>
                        <a:t> Hours Per Day</a:t>
                      </a:r>
                      <a:endParaRPr lang="en-US" sz="1200" dirty="0"/>
                    </a:p>
                  </a:txBody>
                  <a:tcPr/>
                </a:tc>
              </a:tr>
              <a:tr h="370840">
                <a:tc>
                  <a:txBody>
                    <a:bodyPr/>
                    <a:lstStyle/>
                    <a:p>
                      <a:endParaRPr lang="en-US" sz="1200" dirty="0"/>
                    </a:p>
                  </a:txBody>
                  <a:tcPr/>
                </a:tc>
                <a:tc>
                  <a:txBody>
                    <a:bodyPr/>
                    <a:lstStyle/>
                    <a:p>
                      <a:endParaRPr lang="en-US" sz="1200" dirty="0"/>
                    </a:p>
                  </a:txBody>
                  <a:tcPr/>
                </a:tc>
                <a:tc>
                  <a:txBody>
                    <a:bodyPr/>
                    <a:lstStyle/>
                    <a:p>
                      <a:endParaRPr lang="en-US" sz="1200" dirty="0" smtClean="0"/>
                    </a:p>
                    <a:p>
                      <a:endParaRPr lang="en-US" sz="1200" dirty="0" smtClean="0"/>
                    </a:p>
                    <a:p>
                      <a:endParaRPr lang="en-US" sz="1200" dirty="0"/>
                    </a:p>
                  </a:txBody>
                  <a:tcPr/>
                </a:tc>
              </a:tr>
            </a:tbl>
          </a:graphicData>
        </a:graphic>
      </p:graphicFrame>
      <p:sp>
        <p:nvSpPr>
          <p:cNvPr id="12" name="TextBox 11"/>
          <p:cNvSpPr txBox="1"/>
          <p:nvPr/>
        </p:nvSpPr>
        <p:spPr>
          <a:xfrm>
            <a:off x="1361660" y="2961861"/>
            <a:ext cx="4403035" cy="923330"/>
          </a:xfrm>
          <a:prstGeom prst="rect">
            <a:avLst/>
          </a:prstGeom>
          <a:solidFill>
            <a:schemeClr val="accent1">
              <a:lumMod val="60000"/>
              <a:lumOff val="40000"/>
            </a:schemeClr>
          </a:solidFill>
        </p:spPr>
        <p:txBody>
          <a:bodyPr wrap="square" rtlCol="0">
            <a:spAutoFit/>
          </a:bodyPr>
          <a:lstStyle/>
          <a:p>
            <a:r>
              <a:rPr lang="en-US" dirty="0" smtClean="0"/>
              <a:t>* </a:t>
            </a:r>
            <a:r>
              <a:rPr lang="en-US" dirty="0"/>
              <a:t>State figures used since district mode is less than acceptable minimum (140 </a:t>
            </a:r>
            <a:r>
              <a:rPr lang="en-US" dirty="0" smtClean="0"/>
              <a:t>contract days </a:t>
            </a:r>
            <a:r>
              <a:rPr lang="en-US" dirty="0"/>
              <a:t>and 6.5 hours per day).</a:t>
            </a:r>
          </a:p>
        </p:txBody>
      </p:sp>
      <p:sp>
        <p:nvSpPr>
          <p:cNvPr id="13" name="TextBox 12"/>
          <p:cNvSpPr txBox="1"/>
          <p:nvPr/>
        </p:nvSpPr>
        <p:spPr>
          <a:xfrm>
            <a:off x="874643" y="248478"/>
            <a:ext cx="4790661" cy="516835"/>
          </a:xfrm>
          <a:prstGeom prst="rect">
            <a:avLst/>
          </a:prstGeom>
          <a:noFill/>
        </p:spPr>
        <p:txBody>
          <a:bodyPr wrap="square" rtlCol="0">
            <a:spAutoFit/>
          </a:bodyPr>
          <a:lstStyle/>
          <a:p>
            <a:endParaRPr lang="en-US" dirty="0"/>
          </a:p>
        </p:txBody>
      </p:sp>
      <p:pic>
        <p:nvPicPr>
          <p:cNvPr id="14" name="Picture 13"/>
          <p:cNvPicPr>
            <a:picLocks noChangeAspect="1"/>
          </p:cNvPicPr>
          <p:nvPr/>
        </p:nvPicPr>
        <p:blipFill rotWithShape="1">
          <a:blip r:embed="rId3"/>
          <a:srcRect l="23016" t="13519" r="16739" b="81998"/>
          <a:stretch/>
        </p:blipFill>
        <p:spPr>
          <a:xfrm>
            <a:off x="61290" y="209826"/>
            <a:ext cx="6143101" cy="365760"/>
          </a:xfrm>
          <a:prstGeom prst="rect">
            <a:avLst/>
          </a:prstGeom>
        </p:spPr>
      </p:pic>
    </p:spTree>
    <p:extLst>
      <p:ext uri="{BB962C8B-B14F-4D97-AF65-F5344CB8AC3E}">
        <p14:creationId xmlns:p14="http://schemas.microsoft.com/office/powerpoint/2010/main" val="1002840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730" y="801093"/>
            <a:ext cx="6096001" cy="4969193"/>
          </a:xfrm>
        </p:spPr>
        <p:txBody>
          <a:bodyPr/>
          <a:lstStyle/>
          <a:p>
            <a:r>
              <a:rPr lang="en-US" dirty="0"/>
              <a:t>Once all Errors are resolved in Snapshot…</a:t>
            </a:r>
          </a:p>
          <a:p>
            <a:endParaRPr lang="en-US" dirty="0"/>
          </a:p>
          <a:p>
            <a:r>
              <a:rPr lang="en-US" dirty="0"/>
              <a:t>Review, review, review data reports for accuracy!</a:t>
            </a:r>
          </a:p>
          <a:p>
            <a:pPr lvl="1"/>
            <a:r>
              <a:rPr lang="en-US" dirty="0"/>
              <a:t>If mistakes/misreporting is found, correct files again and create new snapshot</a:t>
            </a:r>
          </a:p>
          <a:p>
            <a:pPr lvl="1"/>
            <a:r>
              <a:rPr lang="en-US" dirty="0"/>
              <a:t>If data reports are all accurate- you may finalize the data by submitting it to CDE around February </a:t>
            </a:r>
            <a:r>
              <a:rPr lang="en-US" dirty="0" smtClean="0"/>
              <a:t>16</a:t>
            </a:r>
            <a:r>
              <a:rPr lang="en-US" baseline="30000" dirty="0" smtClean="0"/>
              <a:t>th</a:t>
            </a:r>
            <a:endParaRPr lang="en-US" baseline="30000" dirty="0"/>
          </a:p>
          <a:p>
            <a:pPr lvl="1"/>
            <a:endParaRPr lang="en-US" sz="2400" b="1" baseline="30000" dirty="0"/>
          </a:p>
          <a:p>
            <a:pPr marL="274320" lvl="1" indent="-228600">
              <a:buClr>
                <a:schemeClr val="accent1"/>
              </a:buClr>
            </a:pPr>
            <a:r>
              <a:rPr lang="en-US" sz="2400" b="1" dirty="0"/>
              <a:t>Report Training will be conducted under separate </a:t>
            </a:r>
            <a:r>
              <a:rPr lang="en-US" sz="2400" b="1" dirty="0" smtClean="0"/>
              <a:t>cover. </a:t>
            </a:r>
            <a:endParaRPr lang="en-US" sz="2400" b="1" dirty="0"/>
          </a:p>
          <a:p>
            <a:endParaRPr lang="en-US" dirty="0"/>
          </a:p>
        </p:txBody>
      </p:sp>
      <p:sp>
        <p:nvSpPr>
          <p:cNvPr id="3" name="Text Placeholder 2"/>
          <p:cNvSpPr>
            <a:spLocks noGrp="1"/>
          </p:cNvSpPr>
          <p:nvPr>
            <p:ph type="body" sz="half" idx="2"/>
          </p:nvPr>
        </p:nvSpPr>
        <p:spPr/>
        <p:txBody>
          <a:bodyPr/>
          <a:lstStyle/>
          <a:p>
            <a:r>
              <a:rPr lang="en-US" sz="2800" dirty="0" smtClean="0"/>
              <a:t>FINALIZING STEPS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57</a:t>
            </a:fld>
            <a:endParaRPr lang="en-US" dirty="0" smtClean="0"/>
          </a:p>
        </p:txBody>
      </p:sp>
    </p:spTree>
    <p:extLst>
      <p:ext uri="{BB962C8B-B14F-4D97-AF65-F5344CB8AC3E}">
        <p14:creationId xmlns:p14="http://schemas.microsoft.com/office/powerpoint/2010/main" val="7742341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800" dirty="0" smtClean="0"/>
              <a:t>FINALIZING STEPS</a:t>
            </a:r>
            <a:endParaRPr lang="en-US" sz="2800" dirty="0"/>
          </a:p>
        </p:txBody>
      </p:sp>
      <p:sp>
        <p:nvSpPr>
          <p:cNvPr id="4" name="Title 3"/>
          <p:cNvSpPr>
            <a:spLocks noGrp="1"/>
          </p:cNvSpPr>
          <p:nvPr>
            <p:ph type="title"/>
          </p:nvPr>
        </p:nvSpPr>
        <p:spPr/>
        <p:txBody>
          <a:bodyPr/>
          <a:lstStyle/>
          <a:p>
            <a:r>
              <a:rPr lang="en-US" dirty="0" smtClean="0"/>
              <a:t>SNAPSHOT PROCESS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58</a:t>
            </a:fld>
            <a:endParaRPr lang="en-US" dirty="0" smtClean="0"/>
          </a:p>
        </p:txBody>
      </p:sp>
      <p:sp>
        <p:nvSpPr>
          <p:cNvPr id="6" name="Content Placeholder 5"/>
          <p:cNvSpPr>
            <a:spLocks noGrp="1"/>
          </p:cNvSpPr>
          <p:nvPr>
            <p:ph idx="1"/>
          </p:nvPr>
        </p:nvSpPr>
        <p:spPr>
          <a:xfrm>
            <a:off x="380999" y="224624"/>
            <a:ext cx="6208644" cy="4969193"/>
          </a:xfrm>
        </p:spPr>
        <p:txBody>
          <a:bodyPr/>
          <a:lstStyle/>
          <a:p>
            <a:pPr marL="45720" indent="0">
              <a:buNone/>
            </a:pPr>
            <a:r>
              <a:rPr lang="en-US" sz="1600" b="0" dirty="0"/>
              <a:t>Once data is accurate-all reports reviewed and correct the DEC~LEAAPPROVER for Administrative Unit will need to ‘Submit to CDE’.  </a:t>
            </a:r>
          </a:p>
          <a:p>
            <a:pPr marL="45720" indent="0">
              <a:buNone/>
            </a:pPr>
            <a:r>
              <a:rPr lang="en-US" sz="1600" dirty="0"/>
              <a:t>Data Exists</a:t>
            </a:r>
            <a:r>
              <a:rPr lang="en-US" sz="1600" b="0" dirty="0"/>
              <a:t>:  Y; </a:t>
            </a:r>
            <a:r>
              <a:rPr lang="en-US" sz="1600" dirty="0"/>
              <a:t>Validation Errors</a:t>
            </a:r>
            <a:r>
              <a:rPr lang="en-US" sz="1600" b="0" dirty="0"/>
              <a:t>: No; </a:t>
            </a:r>
            <a:r>
              <a:rPr lang="en-US" sz="1600" dirty="0"/>
              <a:t>Overall Status</a:t>
            </a:r>
            <a:r>
              <a:rPr lang="en-US" sz="1600" b="0" dirty="0"/>
              <a:t> will change to: S </a:t>
            </a:r>
          </a:p>
          <a:p>
            <a:endParaRPr lang="en-US" dirty="0"/>
          </a:p>
        </p:txBody>
      </p:sp>
      <p:sp>
        <p:nvSpPr>
          <p:cNvPr id="10" name="Rectangle 9"/>
          <p:cNvSpPr/>
          <p:nvPr/>
        </p:nvSpPr>
        <p:spPr>
          <a:xfrm>
            <a:off x="4325944" y="5594992"/>
            <a:ext cx="879530" cy="513938"/>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Submit to CDE</a:t>
            </a:r>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9318" r="12841" b="26846"/>
          <a:stretch/>
        </p:blipFill>
        <p:spPr bwMode="auto">
          <a:xfrm>
            <a:off x="38531" y="1727530"/>
            <a:ext cx="6633048"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5-Point Star 11"/>
          <p:cNvSpPr/>
          <p:nvPr/>
        </p:nvSpPr>
        <p:spPr>
          <a:xfrm>
            <a:off x="3839604" y="5183039"/>
            <a:ext cx="527718" cy="5160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345786" y="1963685"/>
            <a:ext cx="4764598" cy="276999"/>
          </a:xfrm>
          <a:prstGeom prst="rect">
            <a:avLst/>
          </a:prstGeom>
          <a:solidFill>
            <a:schemeClr val="tx1"/>
          </a:solidFill>
        </p:spPr>
        <p:txBody>
          <a:bodyPr wrap="square" rtlCol="0">
            <a:spAutoFit/>
          </a:bodyPr>
          <a:lstStyle/>
          <a:p>
            <a:r>
              <a:rPr lang="en-US" sz="1200" dirty="0" smtClean="0">
                <a:solidFill>
                  <a:schemeClr val="bg1"/>
                </a:solidFill>
              </a:rPr>
              <a:t>Sp. Ed Dec Count Snapshot Status Dashboard (2016-17: ADMIN UNIT</a:t>
            </a:r>
            <a:endParaRPr lang="en-US" sz="1200" dirty="0">
              <a:solidFill>
                <a:schemeClr val="bg1"/>
              </a:solidFill>
            </a:endParaRPr>
          </a:p>
        </p:txBody>
      </p:sp>
    </p:spTree>
    <p:extLst>
      <p:ext uri="{BB962C8B-B14F-4D97-AF65-F5344CB8AC3E}">
        <p14:creationId xmlns:p14="http://schemas.microsoft.com/office/powerpoint/2010/main" val="9352614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Snapshot Process Overview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59</a:t>
            </a:fld>
            <a:endParaRPr lang="en-US" dirty="0" smtClean="0"/>
          </a:p>
        </p:txBody>
      </p:sp>
      <p:graphicFrame>
        <p:nvGraphicFramePr>
          <p:cNvPr id="5" name="Content Placeholder 4"/>
          <p:cNvGraphicFramePr>
            <a:graphicFrameLocks noGrp="1"/>
          </p:cNvGraphicFramePr>
          <p:nvPr>
            <p:ph idx="4294967295"/>
            <p:extLst/>
          </p:nvPr>
        </p:nvGraphicFramePr>
        <p:xfrm>
          <a:off x="354860" y="1305057"/>
          <a:ext cx="8407400" cy="413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a:xfrm rot="2726695">
            <a:off x="3276599" y="3237508"/>
            <a:ext cx="609600" cy="489204"/>
          </a:xfrm>
          <a:prstGeom prs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6589485" y="4045218"/>
            <a:ext cx="2336801" cy="20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1"/>
                </a:solidFill>
                <a:latin typeface="Gill Sans MT" panose="020B0502020104020203" pitchFamily="34" charset="0"/>
              </a:rPr>
              <a:t>No errors?  Review Reports and Finalize if Accurate</a:t>
            </a:r>
            <a:endParaRPr lang="en-US" sz="2300" b="1" dirty="0">
              <a:solidFill>
                <a:schemeClr val="bg1"/>
              </a:solidFill>
              <a:latin typeface="Gill Sans MT" panose="020B0502020104020203" pitchFamily="34" charset="0"/>
            </a:endParaRPr>
          </a:p>
        </p:txBody>
      </p:sp>
      <p:sp>
        <p:nvSpPr>
          <p:cNvPr id="8" name="Up Arrow 7"/>
          <p:cNvSpPr/>
          <p:nvPr/>
        </p:nvSpPr>
        <p:spPr>
          <a:xfrm rot="8979727">
            <a:off x="7460563" y="3196604"/>
            <a:ext cx="609600" cy="739818"/>
          </a:xfrm>
          <a:prstGeom prs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943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6</a:t>
            </a:fld>
            <a:endParaRPr lang="en-US" dirty="0" smtClean="0"/>
          </a:p>
        </p:txBody>
      </p:sp>
      <p:sp>
        <p:nvSpPr>
          <p:cNvPr id="4" name="Text Placeholder 3"/>
          <p:cNvSpPr>
            <a:spLocks noGrp="1"/>
          </p:cNvSpPr>
          <p:nvPr>
            <p:ph type="body" sz="half" idx="2"/>
          </p:nvPr>
        </p:nvSpPr>
        <p:spPr/>
        <p:txBody>
          <a:bodyPr/>
          <a:lstStyle/>
          <a:p>
            <a:r>
              <a:rPr lang="en-US" sz="2800" i="1" dirty="0" smtClean="0">
                <a:solidFill>
                  <a:srgbClr val="00B050"/>
                </a:solidFill>
              </a:rPr>
              <a:t>Staff Data</a:t>
            </a:r>
            <a:endParaRPr lang="en-US" sz="2800" i="1" dirty="0">
              <a:solidFill>
                <a:srgbClr val="00B050"/>
              </a:solidFill>
            </a:endParaRPr>
          </a:p>
        </p:txBody>
      </p:sp>
      <p:sp>
        <p:nvSpPr>
          <p:cNvPr id="5" name="Title 4"/>
          <p:cNvSpPr>
            <a:spLocks noGrp="1"/>
          </p:cNvSpPr>
          <p:nvPr>
            <p:ph type="title"/>
          </p:nvPr>
        </p:nvSpPr>
        <p:spPr/>
        <p:txBody>
          <a:bodyPr/>
          <a:lstStyle/>
          <a:p>
            <a:r>
              <a:rPr lang="en-US" dirty="0" smtClean="0"/>
              <a:t>General Overview</a:t>
            </a:r>
            <a:endParaRPr lang="en-US" dirty="0"/>
          </a:p>
        </p:txBody>
      </p:sp>
      <p:sp>
        <p:nvSpPr>
          <p:cNvPr id="2" name="Rectangle 1"/>
          <p:cNvSpPr/>
          <p:nvPr/>
        </p:nvSpPr>
        <p:spPr>
          <a:xfrm>
            <a:off x="2286000" y="289679"/>
            <a:ext cx="6788426" cy="6370975"/>
          </a:xfrm>
          <a:prstGeom prst="rect">
            <a:avLst/>
          </a:prstGeom>
        </p:spPr>
        <p:txBody>
          <a:bodyPr wrap="square">
            <a:spAutoFit/>
          </a:bodyPr>
          <a:lstStyle/>
          <a:p>
            <a:r>
              <a:rPr lang="en-US" sz="2400" dirty="0">
                <a:solidFill>
                  <a:srgbClr val="00B050"/>
                </a:solidFill>
              </a:rPr>
              <a:t>Included:</a:t>
            </a:r>
          </a:p>
          <a:p>
            <a:pPr marL="800100" lvl="1" indent="-342900">
              <a:buFont typeface="Arial" panose="020B0604020202020204" pitchFamily="34" charset="0"/>
              <a:buChar char="•"/>
            </a:pPr>
            <a:r>
              <a:rPr lang="en-US" sz="2400" dirty="0"/>
              <a:t>All Special Education staff employed as of December 1</a:t>
            </a:r>
            <a:r>
              <a:rPr lang="en-US" sz="2400" baseline="30000" dirty="0"/>
              <a:t>st</a:t>
            </a:r>
            <a:r>
              <a:rPr lang="en-US" sz="2400" dirty="0"/>
              <a:t> </a:t>
            </a:r>
          </a:p>
          <a:p>
            <a:pPr marL="800100" lvl="1" indent="-342900">
              <a:buFont typeface="Arial" panose="020B0604020202020204" pitchFamily="34" charset="0"/>
              <a:buChar char="•"/>
            </a:pPr>
            <a:r>
              <a:rPr lang="en-US" sz="2400" dirty="0"/>
              <a:t>Full or </a:t>
            </a:r>
            <a:r>
              <a:rPr lang="en-US" sz="2400" dirty="0" smtClean="0"/>
              <a:t>Part-time</a:t>
            </a:r>
            <a:endParaRPr lang="en-US" sz="2400" dirty="0"/>
          </a:p>
          <a:p>
            <a:pPr marL="800100" lvl="1" indent="-342900">
              <a:buFont typeface="Arial" panose="020B0604020202020204" pitchFamily="34" charset="0"/>
              <a:buChar char="•"/>
            </a:pPr>
            <a:r>
              <a:rPr lang="en-US" sz="2400" dirty="0"/>
              <a:t>Office/clerical, teachers, administrators, purchased staff</a:t>
            </a:r>
          </a:p>
          <a:p>
            <a:endParaRPr lang="en-US" sz="2400" dirty="0"/>
          </a:p>
          <a:p>
            <a:r>
              <a:rPr lang="en-US" sz="2400" dirty="0" smtClean="0">
                <a:solidFill>
                  <a:srgbClr val="FF0000"/>
                </a:solidFill>
              </a:rPr>
              <a:t>Excluded:</a:t>
            </a:r>
            <a:endParaRPr lang="en-US" sz="2400" dirty="0">
              <a:solidFill>
                <a:srgbClr val="FF0000"/>
              </a:solidFill>
            </a:endParaRPr>
          </a:p>
          <a:p>
            <a:pPr marL="800100" lvl="1" indent="-342900">
              <a:buFont typeface="Arial" panose="020B0604020202020204" pitchFamily="34" charset="0"/>
              <a:buChar char="•"/>
            </a:pPr>
            <a:r>
              <a:rPr lang="en-US" sz="2400" dirty="0"/>
              <a:t>Substitutes unless they are permanent (90 days or more in the same classroom consecutively)</a:t>
            </a:r>
          </a:p>
          <a:p>
            <a:pPr marL="800100" lvl="1" indent="-342900">
              <a:buFont typeface="Arial" panose="020B0604020202020204" pitchFamily="34" charset="0"/>
              <a:buChar char="•"/>
            </a:pPr>
            <a:r>
              <a:rPr lang="en-US" sz="2400" dirty="0"/>
              <a:t>Temporary workers, such as after school coaches</a:t>
            </a:r>
          </a:p>
          <a:p>
            <a:pPr marL="800100" lvl="1" indent="-342900">
              <a:buFont typeface="Arial" panose="020B0604020202020204" pitchFamily="34" charset="0"/>
              <a:buChar char="•"/>
            </a:pPr>
            <a:r>
              <a:rPr lang="en-US" sz="2400" dirty="0"/>
              <a:t>Regular Education staff – they are reported in the Human Resources snapshot</a:t>
            </a:r>
          </a:p>
          <a:p>
            <a:pPr marL="800100" lvl="1" indent="-342900">
              <a:buFont typeface="Arial" panose="020B0604020202020204" pitchFamily="34" charset="0"/>
              <a:buChar char="•"/>
            </a:pPr>
            <a:r>
              <a:rPr lang="en-US" sz="2400" dirty="0"/>
              <a:t>Staff not employed December 1st</a:t>
            </a:r>
          </a:p>
          <a:p>
            <a:pPr marL="57150" indent="-1588">
              <a:buNone/>
            </a:pPr>
            <a:endParaRPr lang="en-US" sz="2400" dirty="0">
              <a:latin typeface="Gill Sans MT" panose="020B0502020104020203" pitchFamily="34" charset="0"/>
            </a:endParaRPr>
          </a:p>
        </p:txBody>
      </p:sp>
    </p:spTree>
    <p:extLst>
      <p:ext uri="{BB962C8B-B14F-4D97-AF65-F5344CB8AC3E}">
        <p14:creationId xmlns:p14="http://schemas.microsoft.com/office/powerpoint/2010/main" val="2682124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7257" y="445910"/>
          <a:ext cx="5021943" cy="3410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fld id="{757A2F4E-5D54-B04B-91BD-7E78EE1FE9FD}" type="slidenum">
              <a:rPr lang="en-US" smtClean="0"/>
              <a:pPr/>
              <a:t>60</a:t>
            </a:fld>
            <a:endParaRPr lang="en-US" dirty="0" smtClean="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5116">
            <a:off x="4991454" y="1540453"/>
            <a:ext cx="2381250" cy="1838325"/>
          </a:xfrm>
          <a:prstGeom prst="rect">
            <a:avLst/>
          </a:prstGeom>
        </p:spPr>
      </p:pic>
      <p:sp>
        <p:nvSpPr>
          <p:cNvPr id="13" name="Curved Down Arrow 12"/>
          <p:cNvSpPr/>
          <p:nvPr/>
        </p:nvSpPr>
        <p:spPr>
          <a:xfrm rot="7360536">
            <a:off x="5614623" y="2915058"/>
            <a:ext cx="3502844" cy="14019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246741" y="215078"/>
            <a:ext cx="5021944" cy="461665"/>
          </a:xfrm>
          <a:prstGeom prst="rect">
            <a:avLst/>
          </a:prstGeom>
          <a:noFill/>
        </p:spPr>
        <p:txBody>
          <a:bodyPr wrap="square" rtlCol="0">
            <a:spAutoFit/>
          </a:bodyPr>
          <a:lstStyle/>
          <a:p>
            <a:r>
              <a:rPr lang="en-US" sz="2400" cap="all" dirty="0" smtClean="0">
                <a:solidFill>
                  <a:srgbClr val="0000FF"/>
                </a:solidFill>
              </a:rPr>
              <a:t>Step 1: </a:t>
            </a:r>
            <a:r>
              <a:rPr lang="en-US" sz="2400" b="1" dirty="0" smtClean="0"/>
              <a:t>UPLOAD INTERCHANGE FILES</a:t>
            </a:r>
          </a:p>
        </p:txBody>
      </p:sp>
      <p:sp>
        <p:nvSpPr>
          <p:cNvPr id="15" name="TextBox 14"/>
          <p:cNvSpPr txBox="1"/>
          <p:nvPr/>
        </p:nvSpPr>
        <p:spPr>
          <a:xfrm>
            <a:off x="5088418" y="841510"/>
            <a:ext cx="3614057" cy="461665"/>
          </a:xfrm>
          <a:prstGeom prst="rect">
            <a:avLst/>
          </a:prstGeom>
          <a:noFill/>
        </p:spPr>
        <p:txBody>
          <a:bodyPr wrap="square" rtlCol="0">
            <a:spAutoFit/>
          </a:bodyPr>
          <a:lstStyle/>
          <a:p>
            <a:r>
              <a:rPr lang="en-US" sz="2400" cap="all" dirty="0">
                <a:solidFill>
                  <a:srgbClr val="0000FF"/>
                </a:solidFill>
              </a:rPr>
              <a:t>Step 2: </a:t>
            </a:r>
            <a:r>
              <a:rPr lang="en-US" sz="2400" b="1" cap="all" dirty="0" smtClean="0"/>
              <a:t>Create Snapshot</a:t>
            </a:r>
            <a:endParaRPr lang="en-US" sz="2400" b="1" cap="all" dirty="0"/>
          </a:p>
        </p:txBody>
      </p:sp>
      <p:sp>
        <p:nvSpPr>
          <p:cNvPr id="16" name="TextBox 15"/>
          <p:cNvSpPr txBox="1"/>
          <p:nvPr/>
        </p:nvSpPr>
        <p:spPr>
          <a:xfrm>
            <a:off x="910081" y="4064535"/>
            <a:ext cx="4920343" cy="461665"/>
          </a:xfrm>
          <a:prstGeom prst="rect">
            <a:avLst/>
          </a:prstGeom>
          <a:noFill/>
        </p:spPr>
        <p:txBody>
          <a:bodyPr wrap="square" rtlCol="0">
            <a:spAutoFit/>
          </a:bodyPr>
          <a:lstStyle/>
          <a:p>
            <a:r>
              <a:rPr lang="en-US" sz="2400" cap="all" dirty="0">
                <a:solidFill>
                  <a:srgbClr val="0000FF"/>
                </a:solidFill>
              </a:rPr>
              <a:t>Step 3: </a:t>
            </a:r>
            <a:r>
              <a:rPr lang="en-US" sz="2400" b="1" cap="all" dirty="0" smtClean="0"/>
              <a:t>Check Status Dashboard</a:t>
            </a:r>
            <a:endParaRPr lang="en-US" sz="2400" b="1" cap="all" dirty="0"/>
          </a:p>
        </p:txBody>
      </p:sp>
      <p:sp>
        <p:nvSpPr>
          <p:cNvPr id="17" name="TextBox 16"/>
          <p:cNvSpPr txBox="1"/>
          <p:nvPr/>
        </p:nvSpPr>
        <p:spPr>
          <a:xfrm>
            <a:off x="1264721" y="4769345"/>
            <a:ext cx="5466291" cy="461665"/>
          </a:xfrm>
          <a:prstGeom prst="rect">
            <a:avLst/>
          </a:prstGeom>
          <a:noFill/>
        </p:spPr>
        <p:txBody>
          <a:bodyPr wrap="square" rtlCol="0">
            <a:spAutoFit/>
          </a:bodyPr>
          <a:lstStyle/>
          <a:p>
            <a:r>
              <a:rPr lang="en-US" sz="2400" cap="all" dirty="0">
                <a:solidFill>
                  <a:srgbClr val="0000FF"/>
                </a:solidFill>
              </a:rPr>
              <a:t>Step </a:t>
            </a:r>
            <a:r>
              <a:rPr lang="en-US" sz="2400" cap="all" dirty="0" smtClean="0">
                <a:solidFill>
                  <a:srgbClr val="0000FF"/>
                </a:solidFill>
              </a:rPr>
              <a:t>4: </a:t>
            </a:r>
            <a:r>
              <a:rPr lang="en-US" sz="2400" b="1" cap="all" dirty="0" smtClean="0"/>
              <a:t>resolve validation errors</a:t>
            </a:r>
            <a:endParaRPr lang="en-US" sz="2400" b="1" cap="all" dirty="0"/>
          </a:p>
        </p:txBody>
      </p:sp>
      <p:sp>
        <p:nvSpPr>
          <p:cNvPr id="10" name="TextBox 9"/>
          <p:cNvSpPr txBox="1"/>
          <p:nvPr/>
        </p:nvSpPr>
        <p:spPr>
          <a:xfrm>
            <a:off x="1643334" y="5525353"/>
            <a:ext cx="6350739" cy="461665"/>
          </a:xfrm>
          <a:prstGeom prst="rect">
            <a:avLst/>
          </a:prstGeom>
          <a:noFill/>
        </p:spPr>
        <p:txBody>
          <a:bodyPr wrap="square" rtlCol="0">
            <a:spAutoFit/>
          </a:bodyPr>
          <a:lstStyle/>
          <a:p>
            <a:r>
              <a:rPr lang="en-US" sz="2400" cap="all" dirty="0">
                <a:solidFill>
                  <a:srgbClr val="0000FF"/>
                </a:solidFill>
              </a:rPr>
              <a:t>Step </a:t>
            </a:r>
            <a:r>
              <a:rPr lang="en-US" sz="2400" cap="all" dirty="0" smtClean="0">
                <a:solidFill>
                  <a:srgbClr val="0000FF"/>
                </a:solidFill>
              </a:rPr>
              <a:t>5: </a:t>
            </a:r>
            <a:r>
              <a:rPr lang="en-US" sz="2400" b="1" cap="all" dirty="0" smtClean="0"/>
              <a:t>UPLOAD UPDATED INTERCHANGE FILES</a:t>
            </a:r>
            <a:endParaRPr lang="en-US" sz="2400" b="1" cap="all" dirty="0"/>
          </a:p>
        </p:txBody>
      </p:sp>
    </p:spTree>
    <p:extLst>
      <p:ext uri="{BB962C8B-B14F-4D97-AF65-F5344CB8AC3E}">
        <p14:creationId xmlns:p14="http://schemas.microsoft.com/office/powerpoint/2010/main" val="40066180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61</a:t>
            </a:fld>
            <a:endParaRPr lang="en-US" dirty="0" smtClean="0"/>
          </a:p>
        </p:txBody>
      </p:sp>
      <p:sp>
        <p:nvSpPr>
          <p:cNvPr id="4" name="Text Placeholder 3"/>
          <p:cNvSpPr>
            <a:spLocks noGrp="1"/>
          </p:cNvSpPr>
          <p:nvPr>
            <p:ph type="body" idx="10"/>
          </p:nvPr>
        </p:nvSpPr>
        <p:spPr/>
        <p:txBody>
          <a:bodyPr/>
          <a:lstStyle/>
          <a:p>
            <a:r>
              <a:rPr lang="en-US" dirty="0" smtClean="0"/>
              <a:t>TIMELINE</a:t>
            </a:r>
            <a:endParaRPr lang="en-US" dirty="0"/>
          </a:p>
        </p:txBody>
      </p:sp>
      <p:sp>
        <p:nvSpPr>
          <p:cNvPr id="6" name="Title 5"/>
          <p:cNvSpPr>
            <a:spLocks noGrp="1"/>
          </p:cNvSpPr>
          <p:nvPr>
            <p:ph type="title"/>
          </p:nvPr>
        </p:nvSpPr>
        <p:spPr/>
        <p:txBody>
          <a:bodyPr/>
          <a:lstStyle/>
          <a:p>
            <a:r>
              <a:rPr lang="en-US" dirty="0" smtClean="0"/>
              <a:t>TIMELINE</a:t>
            </a:r>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14105817"/>
              </p:ext>
            </p:extLst>
          </p:nvPr>
        </p:nvGraphicFramePr>
        <p:xfrm>
          <a:off x="2200275" y="1036638"/>
          <a:ext cx="6588125"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1132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62</a:t>
            </a:fld>
            <a:endParaRPr lang="en-US" dirty="0" smtClean="0"/>
          </a:p>
        </p:txBody>
      </p:sp>
      <p:sp>
        <p:nvSpPr>
          <p:cNvPr id="3" name="Content Placeholder 2"/>
          <p:cNvSpPr>
            <a:spLocks noGrp="1"/>
          </p:cNvSpPr>
          <p:nvPr>
            <p:ph idx="1"/>
          </p:nvPr>
        </p:nvSpPr>
        <p:spPr/>
        <p:txBody>
          <a:bodyPr/>
          <a:lstStyle/>
          <a:p>
            <a:r>
              <a:rPr lang="en-US" dirty="0"/>
              <a:t>Interchange</a:t>
            </a:r>
          </a:p>
          <a:p>
            <a:pPr lvl="1"/>
            <a:r>
              <a:rPr lang="en-US" sz="2400" dirty="0"/>
              <a:t>Special Education IEP</a:t>
            </a:r>
          </a:p>
          <a:p>
            <a:pPr lvl="2"/>
            <a:r>
              <a:rPr lang="en-US" sz="1600" dirty="0">
                <a:hlinkClick r:id="rId2"/>
              </a:rPr>
              <a:t>http://www.cde.state.co.us/datapipeline/inter_sped-iep</a:t>
            </a:r>
            <a:r>
              <a:rPr lang="en-US" sz="1600" dirty="0"/>
              <a:t> </a:t>
            </a:r>
            <a:endParaRPr lang="en-US" sz="1600" dirty="0" smtClean="0"/>
          </a:p>
          <a:p>
            <a:pPr marL="640080" lvl="2" indent="0">
              <a:buNone/>
            </a:pPr>
            <a:endParaRPr lang="en-US" sz="1600" dirty="0"/>
          </a:p>
          <a:p>
            <a:pPr lvl="1"/>
            <a:r>
              <a:rPr lang="en-US" sz="2400" dirty="0"/>
              <a:t>Staff</a:t>
            </a:r>
          </a:p>
          <a:p>
            <a:pPr lvl="2"/>
            <a:r>
              <a:rPr lang="en-US" sz="1600" dirty="0">
                <a:hlinkClick r:id="rId3"/>
              </a:rPr>
              <a:t>http://www.cde.state.co.us/datapipeline/inter_staff</a:t>
            </a:r>
            <a:r>
              <a:rPr lang="en-US" sz="1600" dirty="0"/>
              <a:t> </a:t>
            </a:r>
            <a:endParaRPr lang="en-US" sz="1600" dirty="0" smtClean="0"/>
          </a:p>
          <a:p>
            <a:pPr lvl="2"/>
            <a:endParaRPr lang="en-US" sz="1600" dirty="0"/>
          </a:p>
          <a:p>
            <a:r>
              <a:rPr lang="en-US" dirty="0"/>
              <a:t>Snapshot</a:t>
            </a:r>
          </a:p>
          <a:p>
            <a:pPr lvl="1"/>
            <a:r>
              <a:rPr lang="en-US" sz="1600" dirty="0">
                <a:hlinkClick r:id="rId4"/>
              </a:rPr>
              <a:t>http://www.cde.state.co.us/datapipeline/snap_sped-december</a:t>
            </a:r>
            <a:r>
              <a:rPr lang="en-US" sz="1600" dirty="0"/>
              <a:t> </a:t>
            </a:r>
          </a:p>
          <a:p>
            <a:endParaRPr lang="en-US" dirty="0"/>
          </a:p>
        </p:txBody>
      </p:sp>
      <p:sp>
        <p:nvSpPr>
          <p:cNvPr id="4" name="Text Placeholder 3"/>
          <p:cNvSpPr>
            <a:spLocks noGrp="1"/>
          </p:cNvSpPr>
          <p:nvPr>
            <p:ph type="body" idx="10"/>
          </p:nvPr>
        </p:nvSpPr>
        <p:spPr/>
        <p:txBody>
          <a:bodyPr/>
          <a:lstStyle/>
          <a:p>
            <a:r>
              <a:rPr lang="en-US" dirty="0" smtClean="0"/>
              <a:t>ADDITIONAL RESOURCES</a:t>
            </a:r>
            <a:endParaRPr lang="en-US" dirty="0"/>
          </a:p>
        </p:txBody>
      </p:sp>
      <p:sp>
        <p:nvSpPr>
          <p:cNvPr id="6" name="Title 5"/>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1715320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63</a:t>
            </a:fld>
            <a:endParaRPr lang="en-US" dirty="0" smtClean="0"/>
          </a:p>
        </p:txBody>
      </p:sp>
      <p:sp>
        <p:nvSpPr>
          <p:cNvPr id="3" name="Content Placeholder 2"/>
          <p:cNvSpPr>
            <a:spLocks noGrp="1"/>
          </p:cNvSpPr>
          <p:nvPr>
            <p:ph idx="1"/>
          </p:nvPr>
        </p:nvSpPr>
        <p:spPr/>
        <p:txBody>
          <a:bodyPr/>
          <a:lstStyle/>
          <a:p>
            <a:pPr marL="45720" indent="0">
              <a:buNone/>
            </a:pPr>
            <a:r>
              <a:rPr lang="en-US" b="0" dirty="0" smtClean="0"/>
              <a:t>There is a great deal of confusion around this setting code. </a:t>
            </a:r>
          </a:p>
          <a:p>
            <a:pPr marL="45720" indent="0">
              <a:buNone/>
            </a:pPr>
            <a:endParaRPr lang="en-US" b="0" dirty="0"/>
          </a:p>
          <a:p>
            <a:pPr marL="45720" indent="0">
              <a:buNone/>
            </a:pPr>
            <a:r>
              <a:rPr lang="en-US" b="0" dirty="0" smtClean="0"/>
              <a:t>The Educational Environment Code goes strictly by the whole age of the student as of December 1</a:t>
            </a:r>
            <a:r>
              <a:rPr lang="en-US" b="0" baseline="30000" dirty="0" smtClean="0"/>
              <a:t>st</a:t>
            </a:r>
            <a:r>
              <a:rPr lang="en-US" b="0" dirty="0" smtClean="0"/>
              <a:t>.  </a:t>
            </a:r>
          </a:p>
          <a:p>
            <a:pPr marL="45720" indent="0">
              <a:buNone/>
            </a:pPr>
            <a:endParaRPr lang="en-US" b="0" dirty="0"/>
          </a:p>
          <a:p>
            <a:pPr marL="45720" indent="0">
              <a:buNone/>
            </a:pPr>
            <a:r>
              <a:rPr lang="en-US" b="0" dirty="0" smtClean="0"/>
              <a:t>Please see guidance around the codes under IEP Interchang</a:t>
            </a:r>
            <a:r>
              <a:rPr lang="en-US" b="0" dirty="0" smtClean="0"/>
              <a:t>e Additional Resources.</a:t>
            </a:r>
            <a:endParaRPr lang="en-US" b="0" dirty="0" smtClean="0"/>
          </a:p>
          <a:p>
            <a:pPr marL="45720" indent="0">
              <a:buNone/>
            </a:pPr>
            <a:endParaRPr lang="en-US" b="0" dirty="0"/>
          </a:p>
          <a:p>
            <a:pPr marL="45720" indent="0">
              <a:buNone/>
            </a:pPr>
            <a:r>
              <a:rPr lang="en-US" b="0" dirty="0">
                <a:hlinkClick r:id="rId2"/>
              </a:rPr>
              <a:t>http://</a:t>
            </a:r>
            <a:r>
              <a:rPr lang="en-US" b="0" dirty="0" smtClean="0">
                <a:hlinkClick r:id="rId2"/>
              </a:rPr>
              <a:t>www.cde.state.co.us/datapipeline/decembercounteducationalenvironments2015</a:t>
            </a:r>
            <a:r>
              <a:rPr lang="en-US" b="0" dirty="0" smtClean="0"/>
              <a:t> </a:t>
            </a:r>
            <a:endParaRPr lang="en-US" b="0" dirty="0"/>
          </a:p>
        </p:txBody>
      </p:sp>
      <p:sp>
        <p:nvSpPr>
          <p:cNvPr id="4" name="Text Placeholder 3"/>
          <p:cNvSpPr>
            <a:spLocks noGrp="1"/>
          </p:cNvSpPr>
          <p:nvPr>
            <p:ph type="body" idx="10"/>
          </p:nvPr>
        </p:nvSpPr>
        <p:spPr/>
        <p:txBody>
          <a:bodyPr/>
          <a:lstStyle/>
          <a:p>
            <a:r>
              <a:rPr lang="en-US" dirty="0" smtClean="0"/>
              <a:t>Educational Environments</a:t>
            </a:r>
            <a:endParaRPr lang="en-US" dirty="0"/>
          </a:p>
        </p:txBody>
      </p:sp>
      <p:sp>
        <p:nvSpPr>
          <p:cNvPr id="6" name="Title 5"/>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398268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64</a:t>
            </a:fld>
            <a:endParaRPr lang="en-US" dirty="0" smtClean="0"/>
          </a:p>
        </p:txBody>
      </p:sp>
      <p:sp>
        <p:nvSpPr>
          <p:cNvPr id="3" name="Content Placeholder 2"/>
          <p:cNvSpPr>
            <a:spLocks noGrp="1"/>
          </p:cNvSpPr>
          <p:nvPr>
            <p:ph idx="1"/>
          </p:nvPr>
        </p:nvSpPr>
        <p:spPr/>
        <p:txBody>
          <a:bodyPr/>
          <a:lstStyle/>
          <a:p>
            <a:pPr marL="45720" indent="0">
              <a:buNone/>
            </a:pPr>
            <a:r>
              <a:rPr lang="en-US" b="0" dirty="0" smtClean="0"/>
              <a:t>You may find the Special Education Valid Staff and Student codes here under Additional Links</a:t>
            </a:r>
          </a:p>
          <a:p>
            <a:pPr marL="45720" indent="0">
              <a:buNone/>
            </a:pPr>
            <a:endParaRPr lang="en-US" b="0" dirty="0"/>
          </a:p>
          <a:p>
            <a:pPr marL="45720" indent="0">
              <a:buNone/>
            </a:pPr>
            <a:r>
              <a:rPr lang="en-US" b="0" dirty="0">
                <a:hlinkClick r:id="rId2"/>
              </a:rPr>
              <a:t>http://</a:t>
            </a:r>
            <a:r>
              <a:rPr lang="en-US" b="0" dirty="0" smtClean="0">
                <a:hlinkClick r:id="rId2"/>
              </a:rPr>
              <a:t>www.cde.state.co.us/datapipeline/snap_sped-december</a:t>
            </a:r>
            <a:r>
              <a:rPr lang="en-US" b="0" dirty="0" smtClean="0"/>
              <a:t> </a:t>
            </a:r>
            <a:endParaRPr lang="en-US" b="0" dirty="0"/>
          </a:p>
        </p:txBody>
      </p:sp>
      <p:sp>
        <p:nvSpPr>
          <p:cNvPr id="4" name="Text Placeholder 3"/>
          <p:cNvSpPr>
            <a:spLocks noGrp="1"/>
          </p:cNvSpPr>
          <p:nvPr>
            <p:ph type="body" idx="10"/>
          </p:nvPr>
        </p:nvSpPr>
        <p:spPr/>
        <p:txBody>
          <a:bodyPr/>
          <a:lstStyle/>
          <a:p>
            <a:r>
              <a:rPr lang="en-US" dirty="0" smtClean="0"/>
              <a:t>Staff and Student Valid Code Tables</a:t>
            </a:r>
            <a:endParaRPr lang="en-US" dirty="0"/>
          </a:p>
        </p:txBody>
      </p:sp>
      <p:sp>
        <p:nvSpPr>
          <p:cNvPr id="6" name="Title 5"/>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3006814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65</a:t>
            </a:fld>
            <a:endParaRPr lang="en-US" dirty="0" smtClean="0"/>
          </a:p>
        </p:txBody>
      </p:sp>
      <p:sp>
        <p:nvSpPr>
          <p:cNvPr id="3" name="Content Placeholder 2"/>
          <p:cNvSpPr>
            <a:spLocks noGrp="1"/>
          </p:cNvSpPr>
          <p:nvPr>
            <p:ph idx="1"/>
          </p:nvPr>
        </p:nvSpPr>
        <p:spPr/>
        <p:txBody>
          <a:bodyPr/>
          <a:lstStyle/>
          <a:p>
            <a:pPr marL="45720" indent="0">
              <a:buNone/>
            </a:pPr>
            <a:r>
              <a:rPr lang="en-US" b="0" dirty="0" smtClean="0"/>
              <a:t>You may find the Special Education Staff and Student Content Guides here under Additional Links. </a:t>
            </a:r>
          </a:p>
          <a:p>
            <a:pPr marL="45720" indent="0">
              <a:buNone/>
            </a:pPr>
            <a:endParaRPr lang="en-US" b="0" dirty="0"/>
          </a:p>
          <a:p>
            <a:pPr marL="45720" indent="0">
              <a:buNone/>
            </a:pPr>
            <a:r>
              <a:rPr lang="en-US" b="0" dirty="0" smtClean="0"/>
              <a:t>These guidance resources provide information around each field in the snapshot and coding requirements. </a:t>
            </a:r>
          </a:p>
          <a:p>
            <a:pPr marL="45720" indent="0">
              <a:buNone/>
            </a:pPr>
            <a:endParaRPr lang="en-US" b="0" dirty="0"/>
          </a:p>
          <a:p>
            <a:pPr marL="45720" indent="0">
              <a:buNone/>
            </a:pPr>
            <a:r>
              <a:rPr lang="en-US" b="0" dirty="0">
                <a:hlinkClick r:id="rId2"/>
              </a:rPr>
              <a:t>http://</a:t>
            </a:r>
            <a:r>
              <a:rPr lang="en-US" b="0" dirty="0" smtClean="0">
                <a:hlinkClick r:id="rId2"/>
              </a:rPr>
              <a:t>www.cde.state.co.us/datapipeline/snap_sped-december</a:t>
            </a:r>
            <a:r>
              <a:rPr lang="en-US" b="0" dirty="0" smtClean="0"/>
              <a:t> </a:t>
            </a:r>
            <a:endParaRPr lang="en-US" b="0" dirty="0"/>
          </a:p>
        </p:txBody>
      </p:sp>
      <p:sp>
        <p:nvSpPr>
          <p:cNvPr id="4" name="Text Placeholder 3"/>
          <p:cNvSpPr>
            <a:spLocks noGrp="1"/>
          </p:cNvSpPr>
          <p:nvPr>
            <p:ph type="body" idx="10"/>
          </p:nvPr>
        </p:nvSpPr>
        <p:spPr/>
        <p:txBody>
          <a:bodyPr/>
          <a:lstStyle/>
          <a:p>
            <a:r>
              <a:rPr lang="en-US" dirty="0" smtClean="0"/>
              <a:t>Staff and Student Content Guides</a:t>
            </a:r>
            <a:endParaRPr lang="en-US" dirty="0"/>
          </a:p>
        </p:txBody>
      </p:sp>
      <p:sp>
        <p:nvSpPr>
          <p:cNvPr id="6" name="Title 5"/>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5707039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6112"/>
            <a:ext cx="8407893" cy="4546474"/>
          </a:xfrm>
        </p:spPr>
        <p:txBody>
          <a:bodyPr/>
          <a:lstStyle/>
          <a:p>
            <a:pPr marL="45720" indent="0">
              <a:spcBef>
                <a:spcPts val="0"/>
              </a:spcBef>
              <a:buNone/>
            </a:pPr>
            <a:r>
              <a:rPr lang="en-US" sz="2000" b="0" dirty="0" smtClean="0">
                <a:latin typeface="Gill Sans MT" panose="020B0502020104020203" pitchFamily="34" charset="0"/>
              </a:rPr>
              <a:t>We are here to help…send an email or pick up the phone!</a:t>
            </a:r>
          </a:p>
          <a:p>
            <a:pPr marL="45720" indent="0">
              <a:spcBef>
                <a:spcPts val="0"/>
              </a:spcBef>
              <a:buNone/>
            </a:pPr>
            <a:endParaRPr lang="en-US" sz="2000" b="0" dirty="0">
              <a:latin typeface="Gill Sans MT" panose="020B0502020104020203" pitchFamily="34" charset="0"/>
            </a:endParaRPr>
          </a:p>
          <a:p>
            <a:pPr marL="45720" indent="0">
              <a:spcBef>
                <a:spcPts val="0"/>
              </a:spcBef>
              <a:buNone/>
            </a:pPr>
            <a:r>
              <a:rPr lang="en-US" sz="2000" b="0" dirty="0" smtClean="0">
                <a:latin typeface="Gill Sans MT" panose="020B0502020104020203" pitchFamily="34" charset="0"/>
              </a:rPr>
              <a:t>No question or concern should remain unanswered or unresolved.  There may be something you uncover in your Snapshot data that missed internal CDE testing.</a:t>
            </a:r>
          </a:p>
          <a:p>
            <a:pPr marL="45720" indent="0">
              <a:spcBef>
                <a:spcPts val="0"/>
              </a:spcBef>
              <a:buNone/>
            </a:pPr>
            <a:endParaRPr lang="en-US" sz="2000" b="0" dirty="0">
              <a:latin typeface="Gill Sans MT" panose="020B0502020104020203" pitchFamily="34" charset="0"/>
            </a:endParaRPr>
          </a:p>
          <a:p>
            <a:pPr marL="45720" indent="0">
              <a:spcBef>
                <a:spcPts val="0"/>
              </a:spcBef>
              <a:buNone/>
            </a:pPr>
            <a:r>
              <a:rPr lang="en-US" sz="2000" b="0" dirty="0" smtClean="0">
                <a:latin typeface="Gill Sans MT" panose="020B0502020104020203" pitchFamily="34" charset="0"/>
              </a:rPr>
              <a:t>Please contact us to help you navigate through proper coding and with any warning messages related to the SAM process.</a:t>
            </a:r>
          </a:p>
          <a:p>
            <a:pPr marL="45720" indent="0">
              <a:spcBef>
                <a:spcPts val="0"/>
              </a:spcBef>
              <a:buNone/>
            </a:pPr>
            <a:endParaRPr lang="en-US" sz="2000" b="0" i="1" dirty="0">
              <a:latin typeface="Gill Sans MT" panose="020B0502020104020203" pitchFamily="34" charset="0"/>
            </a:endParaRPr>
          </a:p>
          <a:p>
            <a:pPr marL="45720" indent="0">
              <a:spcBef>
                <a:spcPts val="0"/>
              </a:spcBef>
              <a:buNone/>
            </a:pPr>
            <a:r>
              <a:rPr lang="en-US" sz="2000" b="0" dirty="0" smtClean="0">
                <a:latin typeface="Gill Sans MT" panose="020B0502020104020203" pitchFamily="34" charset="0"/>
              </a:rPr>
              <a:t>Email protocol – please include:</a:t>
            </a:r>
          </a:p>
          <a:p>
            <a:pPr>
              <a:spcBef>
                <a:spcPts val="0"/>
              </a:spcBef>
              <a:buFont typeface="Arial" panose="020B0604020202020204" pitchFamily="34" charset="0"/>
              <a:buChar char="•"/>
            </a:pPr>
            <a:r>
              <a:rPr lang="en-US" sz="2000" b="0" dirty="0" smtClean="0">
                <a:latin typeface="Gill Sans MT" panose="020B0502020104020203" pitchFamily="34" charset="0"/>
              </a:rPr>
              <a:t>District # and Administrative Unit #</a:t>
            </a:r>
          </a:p>
          <a:p>
            <a:pPr>
              <a:spcBef>
                <a:spcPts val="0"/>
              </a:spcBef>
              <a:buFont typeface="Arial" panose="020B0604020202020204" pitchFamily="34" charset="0"/>
              <a:buChar char="•"/>
            </a:pPr>
            <a:r>
              <a:rPr lang="en-US" sz="2000" b="0" dirty="0" smtClean="0">
                <a:latin typeface="Gill Sans MT" panose="020B0502020104020203" pitchFamily="34" charset="0"/>
              </a:rPr>
              <a:t>Phone number where you may be reached </a:t>
            </a:r>
          </a:p>
          <a:p>
            <a:pPr>
              <a:spcBef>
                <a:spcPts val="0"/>
              </a:spcBef>
              <a:buFont typeface="Arial" panose="020B0604020202020204" pitchFamily="34" charset="0"/>
              <a:buChar char="•"/>
            </a:pPr>
            <a:r>
              <a:rPr lang="en-US" sz="2000" b="0" dirty="0" smtClean="0">
                <a:latin typeface="Gill Sans MT" panose="020B0502020104020203" pitchFamily="34" charset="0"/>
              </a:rPr>
              <a:t>Subject of the email</a:t>
            </a:r>
          </a:p>
          <a:p>
            <a:pPr>
              <a:spcBef>
                <a:spcPts val="0"/>
              </a:spcBef>
              <a:buFont typeface="Arial" panose="020B0604020202020204" pitchFamily="34" charset="0"/>
              <a:buChar char="•"/>
            </a:pPr>
            <a:endParaRPr lang="en-US" sz="2000" b="0" dirty="0">
              <a:latin typeface="Gill Sans MT" panose="020B0502020104020203" pitchFamily="34" charset="0"/>
            </a:endParaRPr>
          </a:p>
          <a:p>
            <a:pPr marL="45720" indent="0">
              <a:spcBef>
                <a:spcPts val="0"/>
              </a:spcBef>
              <a:buNone/>
            </a:pPr>
            <a:r>
              <a:rPr lang="en-US" sz="2000" i="1" dirty="0" smtClean="0">
                <a:latin typeface="Gill Sans MT" panose="020B0502020104020203" pitchFamily="34" charset="0"/>
              </a:rPr>
              <a:t>NOTE:</a:t>
            </a:r>
            <a:r>
              <a:rPr lang="en-US" sz="2000" b="0" dirty="0" smtClean="0">
                <a:latin typeface="Gill Sans MT" panose="020B0502020104020203" pitchFamily="34" charset="0"/>
              </a:rPr>
              <a:t>  Never send files or reports via email – contact us to determine best technical assistance avenue.</a:t>
            </a:r>
          </a:p>
          <a:p>
            <a:pPr marL="45720" indent="0">
              <a:spcBef>
                <a:spcPts val="0"/>
              </a:spcBef>
              <a:buNone/>
            </a:pPr>
            <a:endParaRPr lang="en-US" sz="1800" b="0" dirty="0"/>
          </a:p>
          <a:p>
            <a:pPr marL="45720" indent="0">
              <a:spcBef>
                <a:spcPts val="0"/>
              </a:spcBef>
              <a:buNone/>
            </a:pPr>
            <a:r>
              <a:rPr lang="en-US" sz="1800" b="0" dirty="0" smtClean="0"/>
              <a:t> </a:t>
            </a:r>
          </a:p>
        </p:txBody>
      </p:sp>
      <p:sp>
        <p:nvSpPr>
          <p:cNvPr id="3" name="Title 2"/>
          <p:cNvSpPr>
            <a:spLocks noGrp="1"/>
          </p:cNvSpPr>
          <p:nvPr>
            <p:ph type="title"/>
          </p:nvPr>
        </p:nvSpPr>
        <p:spPr/>
        <p:txBody>
          <a:bodyPr/>
          <a:lstStyle/>
          <a:p>
            <a:r>
              <a:rPr lang="en-US" sz="3200" dirty="0" smtClean="0"/>
              <a:t>Special Education December Count</a:t>
            </a:r>
            <a:br>
              <a:rPr lang="en-US" sz="3200" dirty="0" smtClean="0"/>
            </a:br>
            <a:r>
              <a:rPr lang="en-US" sz="3200" dirty="0" smtClean="0"/>
              <a:t>Assistance Needed?</a:t>
            </a:r>
            <a:endParaRPr lang="en-US" sz="3200" dirty="0"/>
          </a:p>
        </p:txBody>
      </p:sp>
      <p:sp>
        <p:nvSpPr>
          <p:cNvPr id="4" name="Footer Placeholder 3"/>
          <p:cNvSpPr>
            <a:spLocks noGrp="1"/>
          </p:cNvSpPr>
          <p:nvPr>
            <p:ph type="ftr" sz="quarter" idx="3"/>
          </p:nvPr>
        </p:nvSpPr>
        <p:spPr/>
        <p:txBody>
          <a:bodyPr/>
          <a:lstStyle/>
          <a:p>
            <a:fld id="{757A2F4E-5D54-B04B-91BD-7E78EE1FE9FD}" type="slidenum">
              <a:rPr lang="en-US" smtClean="0"/>
              <a:pPr/>
              <a:t>66</a:t>
            </a:fld>
            <a:endParaRPr lang="en-US" dirty="0" smtClean="0"/>
          </a:p>
        </p:txBody>
      </p:sp>
    </p:spTree>
    <p:extLst>
      <p:ext uri="{BB962C8B-B14F-4D97-AF65-F5344CB8AC3E}">
        <p14:creationId xmlns:p14="http://schemas.microsoft.com/office/powerpoint/2010/main" val="29235097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sz="1800" b="0" dirty="0" smtClean="0">
                <a:solidFill>
                  <a:schemeClr val="tx1"/>
                </a:solidFill>
              </a:rPr>
              <a:t>Kristi Gleason – Special Education December Count Collection Lead</a:t>
            </a:r>
          </a:p>
          <a:p>
            <a:pPr marL="45720" indent="0" algn="ctr">
              <a:buNone/>
            </a:pPr>
            <a:r>
              <a:rPr lang="en-US" sz="1800" b="0" dirty="0" smtClean="0">
                <a:solidFill>
                  <a:schemeClr val="tx1"/>
                </a:solidFill>
              </a:rPr>
              <a:t>Data Services Office</a:t>
            </a:r>
          </a:p>
          <a:p>
            <a:pPr marL="45720" indent="0" algn="ctr">
              <a:buNone/>
            </a:pPr>
            <a:r>
              <a:rPr lang="en-US" sz="1800" b="0" dirty="0" smtClean="0">
                <a:solidFill>
                  <a:schemeClr val="tx1"/>
                </a:solidFill>
              </a:rPr>
              <a:t>Email:  </a:t>
            </a:r>
            <a:r>
              <a:rPr lang="en-US" sz="1800" b="0" dirty="0" smtClean="0">
                <a:solidFill>
                  <a:schemeClr val="tx1"/>
                </a:solidFill>
                <a:hlinkClick r:id="rId2"/>
              </a:rPr>
              <a:t>gleason_k@cde.state.co.us</a:t>
            </a:r>
            <a:endParaRPr lang="en-US" sz="1800" b="0" dirty="0" smtClean="0">
              <a:solidFill>
                <a:schemeClr val="tx1"/>
              </a:solidFill>
            </a:endParaRPr>
          </a:p>
          <a:p>
            <a:pPr marL="45720" indent="0" algn="ctr">
              <a:buNone/>
            </a:pPr>
            <a:r>
              <a:rPr lang="en-US" sz="1800" b="0" dirty="0" smtClean="0">
                <a:solidFill>
                  <a:schemeClr val="tx1"/>
                </a:solidFill>
              </a:rPr>
              <a:t>Phone:  303-866-4620</a:t>
            </a:r>
          </a:p>
          <a:p>
            <a:pPr marL="45720" indent="0" algn="ctr">
              <a:buNone/>
            </a:pPr>
            <a:endParaRPr lang="en-US" sz="1800" b="0" dirty="0" smtClean="0">
              <a:solidFill>
                <a:schemeClr val="tx1"/>
              </a:solidFill>
            </a:endParaRPr>
          </a:p>
          <a:p>
            <a:pPr marL="45720" indent="0" algn="ctr">
              <a:buNone/>
            </a:pPr>
            <a:r>
              <a:rPr lang="en-US" sz="1800" b="0" dirty="0" smtClean="0">
                <a:solidFill>
                  <a:schemeClr val="tx1"/>
                </a:solidFill>
              </a:rPr>
              <a:t>Lindsey Heitman</a:t>
            </a:r>
          </a:p>
          <a:p>
            <a:pPr marL="45720" indent="0" algn="ctr">
              <a:buNone/>
            </a:pPr>
            <a:r>
              <a:rPr lang="en-US" sz="1800" b="0" dirty="0" smtClean="0">
                <a:solidFill>
                  <a:schemeClr val="tx1"/>
                </a:solidFill>
              </a:rPr>
              <a:t>Data Services</a:t>
            </a:r>
          </a:p>
          <a:p>
            <a:pPr marL="45720" indent="0" algn="ctr">
              <a:buNone/>
            </a:pPr>
            <a:r>
              <a:rPr lang="en-US" sz="1800" b="0" dirty="0" smtClean="0">
                <a:solidFill>
                  <a:schemeClr val="tx1"/>
                </a:solidFill>
              </a:rPr>
              <a:t>Email: </a:t>
            </a:r>
            <a:r>
              <a:rPr lang="en-US" sz="1800" b="0" dirty="0" smtClean="0">
                <a:solidFill>
                  <a:schemeClr val="tx1"/>
                </a:solidFill>
                <a:hlinkClick r:id="rId3"/>
              </a:rPr>
              <a:t>heitman_l@cde.state.co.us</a:t>
            </a:r>
            <a:r>
              <a:rPr lang="en-US" sz="1800" b="0" dirty="0" smtClean="0">
                <a:solidFill>
                  <a:schemeClr val="tx1"/>
                </a:solidFill>
              </a:rPr>
              <a:t> </a:t>
            </a:r>
          </a:p>
          <a:p>
            <a:pPr marL="45720" indent="0" algn="ctr">
              <a:buNone/>
            </a:pPr>
            <a:r>
              <a:rPr lang="en-US" sz="1800" b="0" dirty="0" smtClean="0">
                <a:solidFill>
                  <a:schemeClr val="tx1"/>
                </a:solidFill>
              </a:rPr>
              <a:t>Phone: 303-866-5759</a:t>
            </a:r>
          </a:p>
          <a:p>
            <a:pPr marL="45720" indent="0" algn="ctr">
              <a:buNone/>
            </a:pPr>
            <a:endParaRPr lang="en-US" sz="1800" b="0" dirty="0" smtClean="0">
              <a:solidFill>
                <a:schemeClr val="tx1"/>
              </a:solidFill>
            </a:endParaRPr>
          </a:p>
          <a:p>
            <a:pPr marL="45720" indent="0" algn="ctr">
              <a:buNone/>
            </a:pPr>
            <a:r>
              <a:rPr lang="en-US" sz="1800" b="0" dirty="0" smtClean="0">
                <a:solidFill>
                  <a:schemeClr val="tx1"/>
                </a:solidFill>
              </a:rPr>
              <a:t>Orla Bolger</a:t>
            </a:r>
          </a:p>
          <a:p>
            <a:pPr marL="45720" indent="0" algn="ctr">
              <a:buNone/>
            </a:pPr>
            <a:r>
              <a:rPr lang="en-US" sz="1800" b="0" dirty="0" smtClean="0">
                <a:solidFill>
                  <a:schemeClr val="tx1"/>
                </a:solidFill>
              </a:rPr>
              <a:t>Exceptional Student Services Unit</a:t>
            </a:r>
          </a:p>
          <a:p>
            <a:pPr marL="45720" indent="0" algn="ctr">
              <a:buNone/>
            </a:pPr>
            <a:r>
              <a:rPr lang="en-US" sz="1800" b="0" dirty="0" smtClean="0">
                <a:solidFill>
                  <a:schemeClr val="tx1"/>
                </a:solidFill>
              </a:rPr>
              <a:t>Email: </a:t>
            </a:r>
            <a:r>
              <a:rPr lang="en-US" sz="1800" b="0" dirty="0" smtClean="0">
                <a:solidFill>
                  <a:schemeClr val="tx1"/>
                </a:solidFill>
                <a:hlinkClick r:id="rId4"/>
              </a:rPr>
              <a:t>bolger_o@cde.state.co.us</a:t>
            </a:r>
            <a:r>
              <a:rPr lang="en-US" sz="1800" b="0" dirty="0" smtClean="0">
                <a:solidFill>
                  <a:schemeClr val="tx1"/>
                </a:solidFill>
              </a:rPr>
              <a:t> </a:t>
            </a:r>
          </a:p>
          <a:p>
            <a:pPr marL="45720" indent="0" algn="ctr">
              <a:buNone/>
            </a:pPr>
            <a:r>
              <a:rPr lang="en-US" sz="1800" dirty="0" smtClean="0">
                <a:solidFill>
                  <a:schemeClr val="tx1"/>
                </a:solidFill>
              </a:rPr>
              <a:t>Phone: 303-866-6896</a:t>
            </a:r>
            <a:endParaRPr lang="en-US" sz="1800" dirty="0">
              <a:solidFill>
                <a:schemeClr val="tx1"/>
              </a:solidFill>
            </a:endParaRPr>
          </a:p>
        </p:txBody>
      </p:sp>
      <p:sp>
        <p:nvSpPr>
          <p:cNvPr id="3" name="Title 2"/>
          <p:cNvSpPr>
            <a:spLocks noGrp="1"/>
          </p:cNvSpPr>
          <p:nvPr>
            <p:ph type="title"/>
          </p:nvPr>
        </p:nvSpPr>
        <p:spPr/>
        <p:txBody>
          <a:bodyPr/>
          <a:lstStyle/>
          <a:p>
            <a:r>
              <a:rPr lang="en-US" dirty="0" smtClean="0"/>
              <a:t>Special Education December Count Contact Information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67</a:t>
            </a:fld>
            <a:endParaRPr lang="en-US" dirty="0" smtClean="0"/>
          </a:p>
        </p:txBody>
      </p:sp>
    </p:spTree>
    <p:extLst>
      <p:ext uri="{BB962C8B-B14F-4D97-AF65-F5344CB8AC3E}">
        <p14:creationId xmlns:p14="http://schemas.microsoft.com/office/powerpoint/2010/main" val="155689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7</a:t>
            </a:fld>
            <a:endParaRPr lang="en-US" dirty="0" smtClean="0"/>
          </a:p>
        </p:txBody>
      </p:sp>
      <p:sp>
        <p:nvSpPr>
          <p:cNvPr id="4" name="Text Placeholder 3"/>
          <p:cNvSpPr>
            <a:spLocks noGrp="1"/>
          </p:cNvSpPr>
          <p:nvPr>
            <p:ph type="body" sz="half" idx="2"/>
          </p:nvPr>
        </p:nvSpPr>
        <p:spPr/>
        <p:txBody>
          <a:bodyPr/>
          <a:lstStyle/>
          <a:p>
            <a:r>
              <a:rPr lang="en-US" sz="2800" i="1" dirty="0" smtClean="0">
                <a:solidFill>
                  <a:srgbClr val="00B050"/>
                </a:solidFill>
              </a:rPr>
              <a:t>Student Data</a:t>
            </a:r>
            <a:endParaRPr lang="en-US" sz="2800" i="1" dirty="0">
              <a:solidFill>
                <a:srgbClr val="00B050"/>
              </a:solidFill>
            </a:endParaRPr>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Rectangle 5"/>
          <p:cNvSpPr/>
          <p:nvPr/>
        </p:nvSpPr>
        <p:spPr>
          <a:xfrm>
            <a:off x="2087218" y="609988"/>
            <a:ext cx="6858000" cy="3539430"/>
          </a:xfrm>
          <a:prstGeom prst="rect">
            <a:avLst/>
          </a:prstGeom>
        </p:spPr>
        <p:txBody>
          <a:bodyPr wrap="square">
            <a:spAutoFit/>
          </a:bodyPr>
          <a:lstStyle/>
          <a:p>
            <a:pPr marL="45720" indent="0">
              <a:buNone/>
            </a:pPr>
            <a:endParaRPr lang="en-US" sz="2400" dirty="0">
              <a:latin typeface="Gill Sans MT" panose="020B0502020104020203" pitchFamily="34" charset="0"/>
            </a:endParaRPr>
          </a:p>
          <a:p>
            <a:pPr marL="45720" indent="0">
              <a:buNone/>
            </a:pPr>
            <a:r>
              <a:rPr lang="en-US" sz="2400" dirty="0" smtClean="0"/>
              <a:t>If a student </a:t>
            </a:r>
            <a:r>
              <a:rPr lang="en-US" sz="2400" i="1" dirty="0">
                <a:solidFill>
                  <a:srgbClr val="00B050"/>
                </a:solidFill>
              </a:rPr>
              <a:t>is enrolled in the district </a:t>
            </a:r>
            <a:r>
              <a:rPr lang="en-US" sz="2400" dirty="0" smtClean="0"/>
              <a:t>the “</a:t>
            </a:r>
            <a:r>
              <a:rPr lang="en-US" sz="2400" i="1" dirty="0" smtClean="0"/>
              <a:t>Demographic”</a:t>
            </a:r>
            <a:r>
              <a:rPr lang="en-US" sz="2400" dirty="0" smtClean="0"/>
              <a:t> data comes from the </a:t>
            </a:r>
            <a:r>
              <a:rPr lang="en-US" sz="2400" i="1" u="sng" dirty="0" smtClean="0"/>
              <a:t>“Student Demographic” </a:t>
            </a:r>
            <a:r>
              <a:rPr lang="en-US" sz="2400" dirty="0" smtClean="0"/>
              <a:t>File.</a:t>
            </a:r>
          </a:p>
          <a:p>
            <a:pPr marL="45720" indent="0">
              <a:buNone/>
            </a:pPr>
            <a:r>
              <a:rPr lang="en-US" sz="1600" dirty="0">
                <a:hlinkClick r:id="rId2"/>
              </a:rPr>
              <a:t>http://</a:t>
            </a:r>
            <a:r>
              <a:rPr lang="en-US" sz="1600" dirty="0" smtClean="0">
                <a:hlinkClick r:id="rId2"/>
              </a:rPr>
              <a:t>www.cde.state.co.us/datapipeline/201617studdemlayout</a:t>
            </a:r>
            <a:r>
              <a:rPr lang="en-US" sz="1600" dirty="0" smtClean="0"/>
              <a:t>   </a:t>
            </a:r>
          </a:p>
          <a:p>
            <a:pPr marL="45720" indent="0">
              <a:buNone/>
            </a:pPr>
            <a:endParaRPr lang="en-US" sz="2400" dirty="0"/>
          </a:p>
          <a:p>
            <a:pPr marL="45720" indent="0">
              <a:buNone/>
            </a:pPr>
            <a:r>
              <a:rPr lang="en-US" sz="2400" dirty="0" smtClean="0"/>
              <a:t>If a student </a:t>
            </a:r>
            <a:r>
              <a:rPr lang="en-US" sz="2400" dirty="0" smtClean="0">
                <a:solidFill>
                  <a:srgbClr val="FF0000"/>
                </a:solidFill>
              </a:rPr>
              <a:t>is not </a:t>
            </a:r>
            <a:r>
              <a:rPr lang="en-US" sz="2400" dirty="0" smtClean="0"/>
              <a:t>enrolled in the district, the </a:t>
            </a:r>
            <a:r>
              <a:rPr lang="en-US" sz="2400" i="1" dirty="0" smtClean="0"/>
              <a:t>“Demographic” </a:t>
            </a:r>
            <a:r>
              <a:rPr lang="en-US" sz="2400" dirty="0" smtClean="0"/>
              <a:t>data comes from the </a:t>
            </a:r>
            <a:r>
              <a:rPr lang="en-US" sz="2400" i="1" u="sng" dirty="0" smtClean="0"/>
              <a:t>“IEP Child” </a:t>
            </a:r>
            <a:r>
              <a:rPr lang="en-US" sz="2400" dirty="0" smtClean="0"/>
              <a:t>File</a:t>
            </a:r>
          </a:p>
          <a:p>
            <a:pPr marL="45720"/>
            <a:r>
              <a:rPr lang="en-US" sz="1600" dirty="0">
                <a:hlinkClick r:id="rId3"/>
              </a:rPr>
              <a:t>http://www.cde.state.co.us/datapipeline/2016-2017specialeducationchildfile-0</a:t>
            </a:r>
            <a:r>
              <a:rPr lang="en-US" sz="1600" dirty="0"/>
              <a:t> </a:t>
            </a:r>
          </a:p>
          <a:p>
            <a:pPr marL="45720" indent="0">
              <a:buNone/>
            </a:pPr>
            <a:endParaRPr lang="en-US" sz="2400" dirty="0">
              <a:latin typeface="+mj-lt"/>
            </a:endParaRPr>
          </a:p>
        </p:txBody>
      </p:sp>
    </p:spTree>
    <p:extLst>
      <p:ext uri="{BB962C8B-B14F-4D97-AF65-F5344CB8AC3E}">
        <p14:creationId xmlns:p14="http://schemas.microsoft.com/office/powerpoint/2010/main" val="1218940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8</a:t>
            </a:fld>
            <a:endParaRPr lang="en-US" dirty="0" smtClean="0"/>
          </a:p>
        </p:txBody>
      </p:sp>
      <p:sp>
        <p:nvSpPr>
          <p:cNvPr id="4" name="Text Placeholder 3"/>
          <p:cNvSpPr>
            <a:spLocks noGrp="1"/>
          </p:cNvSpPr>
          <p:nvPr>
            <p:ph type="body" sz="half" idx="2"/>
          </p:nvPr>
        </p:nvSpPr>
        <p:spPr/>
        <p:txBody>
          <a:bodyPr/>
          <a:lstStyle/>
          <a:p>
            <a:r>
              <a:rPr lang="en-US" sz="2800" i="1" dirty="0" smtClean="0">
                <a:solidFill>
                  <a:srgbClr val="00B050"/>
                </a:solidFill>
              </a:rPr>
              <a:t>Student “Grade Level” </a:t>
            </a:r>
          </a:p>
        </p:txBody>
      </p:sp>
      <p:sp>
        <p:nvSpPr>
          <p:cNvPr id="5" name="Title 4"/>
          <p:cNvSpPr>
            <a:spLocks noGrp="1"/>
          </p:cNvSpPr>
          <p:nvPr>
            <p:ph type="title"/>
          </p:nvPr>
        </p:nvSpPr>
        <p:spPr/>
        <p:txBody>
          <a:bodyPr/>
          <a:lstStyle/>
          <a:p>
            <a:r>
              <a:rPr lang="en-US" dirty="0" smtClean="0"/>
              <a:t>General Overview</a:t>
            </a:r>
            <a:endParaRPr lang="en-US" dirty="0"/>
          </a:p>
        </p:txBody>
      </p:sp>
      <p:sp>
        <p:nvSpPr>
          <p:cNvPr id="6" name="Rectangle 5"/>
          <p:cNvSpPr/>
          <p:nvPr/>
        </p:nvSpPr>
        <p:spPr>
          <a:xfrm>
            <a:off x="2166731" y="739197"/>
            <a:ext cx="6858000" cy="3416320"/>
          </a:xfrm>
          <a:prstGeom prst="rect">
            <a:avLst/>
          </a:prstGeom>
        </p:spPr>
        <p:txBody>
          <a:bodyPr wrap="square">
            <a:spAutoFit/>
          </a:bodyPr>
          <a:lstStyle/>
          <a:p>
            <a:pPr marL="45720" indent="0">
              <a:buNone/>
            </a:pPr>
            <a:r>
              <a:rPr lang="en-US" sz="2400" dirty="0"/>
              <a:t>If a student </a:t>
            </a:r>
            <a:r>
              <a:rPr lang="en-US" sz="2400" i="1" dirty="0">
                <a:solidFill>
                  <a:srgbClr val="00B050"/>
                </a:solidFill>
              </a:rPr>
              <a:t>is enrolled in the district, </a:t>
            </a:r>
            <a:r>
              <a:rPr lang="en-US" sz="2400" dirty="0"/>
              <a:t>the “</a:t>
            </a:r>
            <a:r>
              <a:rPr lang="en-US" sz="2400" dirty="0" smtClean="0"/>
              <a:t>Grade Level” </a:t>
            </a:r>
            <a:r>
              <a:rPr lang="en-US" sz="2400" dirty="0"/>
              <a:t>comes from the </a:t>
            </a:r>
            <a:r>
              <a:rPr lang="en-US" sz="2400" i="1" u="sng" dirty="0"/>
              <a:t>“Student School Association</a:t>
            </a:r>
            <a:r>
              <a:rPr lang="en-US" sz="2400" dirty="0"/>
              <a:t>” File.</a:t>
            </a:r>
          </a:p>
          <a:p>
            <a:pPr marL="45720" indent="0">
              <a:buNone/>
            </a:pPr>
            <a:r>
              <a:rPr lang="en-US" sz="1600" dirty="0">
                <a:hlinkClick r:id="rId2"/>
              </a:rPr>
              <a:t>http://www.cde.state.co.us/datapipeline/201617studssalayout</a:t>
            </a:r>
            <a:r>
              <a:rPr lang="en-US" sz="1600" dirty="0"/>
              <a:t>  </a:t>
            </a:r>
          </a:p>
          <a:p>
            <a:pPr marL="45720" indent="0">
              <a:buNone/>
            </a:pPr>
            <a:endParaRPr lang="en-US" sz="2400" dirty="0"/>
          </a:p>
          <a:p>
            <a:pPr marL="45720" indent="0">
              <a:buNone/>
            </a:pPr>
            <a:r>
              <a:rPr lang="en-US" sz="2400" dirty="0"/>
              <a:t>If the student </a:t>
            </a:r>
            <a:r>
              <a:rPr lang="en-US" sz="2400" dirty="0">
                <a:solidFill>
                  <a:srgbClr val="FF0000"/>
                </a:solidFill>
              </a:rPr>
              <a:t>is not </a:t>
            </a:r>
            <a:r>
              <a:rPr lang="en-US" sz="2400" dirty="0"/>
              <a:t>enrolled in the district, the </a:t>
            </a:r>
            <a:r>
              <a:rPr lang="en-US" sz="2400" i="1" dirty="0"/>
              <a:t>“</a:t>
            </a:r>
            <a:r>
              <a:rPr lang="en-US" sz="2400" i="1" dirty="0" smtClean="0"/>
              <a:t>Grade Level” </a:t>
            </a:r>
            <a:r>
              <a:rPr lang="en-US" sz="2400" dirty="0"/>
              <a:t>comes from the </a:t>
            </a:r>
            <a:r>
              <a:rPr lang="en-US" sz="2400" u="sng" dirty="0"/>
              <a:t>“IEP Participation” </a:t>
            </a:r>
            <a:r>
              <a:rPr lang="en-US" sz="2400" dirty="0"/>
              <a:t>File. </a:t>
            </a:r>
          </a:p>
          <a:p>
            <a:pPr marL="45720" indent="0">
              <a:buNone/>
            </a:pPr>
            <a:r>
              <a:rPr lang="en-US" sz="1600" dirty="0">
                <a:hlinkClick r:id="rId3"/>
              </a:rPr>
              <a:t>http://www.cde.state.co.us/datapipeline/2016-2017specialeducationparticipationfile-0</a:t>
            </a:r>
            <a:r>
              <a:rPr lang="en-US" sz="1600" dirty="0"/>
              <a:t> </a:t>
            </a:r>
          </a:p>
        </p:txBody>
      </p:sp>
    </p:spTree>
    <p:extLst>
      <p:ext uri="{BB962C8B-B14F-4D97-AF65-F5344CB8AC3E}">
        <p14:creationId xmlns:p14="http://schemas.microsoft.com/office/powerpoint/2010/main" val="23781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9</a:t>
            </a:fld>
            <a:endParaRPr lang="en-US" dirty="0" smtClean="0"/>
          </a:p>
        </p:txBody>
      </p:sp>
      <p:sp>
        <p:nvSpPr>
          <p:cNvPr id="4" name="Text Placeholder 3"/>
          <p:cNvSpPr>
            <a:spLocks noGrp="1"/>
          </p:cNvSpPr>
          <p:nvPr>
            <p:ph type="body" sz="half" idx="2"/>
          </p:nvPr>
        </p:nvSpPr>
        <p:spPr/>
        <p:txBody>
          <a:bodyPr/>
          <a:lstStyle/>
          <a:p>
            <a:r>
              <a:rPr lang="en-US" sz="2400" i="1" dirty="0" smtClean="0">
                <a:solidFill>
                  <a:srgbClr val="00B050"/>
                </a:solidFill>
              </a:rPr>
              <a:t>IEP Participation</a:t>
            </a:r>
            <a:endParaRPr lang="en-US" sz="2400" i="1" dirty="0">
              <a:solidFill>
                <a:srgbClr val="00B050"/>
              </a:solidFill>
            </a:endParaRPr>
          </a:p>
        </p:txBody>
      </p:sp>
      <p:sp>
        <p:nvSpPr>
          <p:cNvPr id="5" name="Title 4"/>
          <p:cNvSpPr>
            <a:spLocks noGrp="1"/>
          </p:cNvSpPr>
          <p:nvPr>
            <p:ph type="title"/>
          </p:nvPr>
        </p:nvSpPr>
        <p:spPr/>
        <p:txBody>
          <a:bodyPr/>
          <a:lstStyle/>
          <a:p>
            <a:r>
              <a:rPr lang="en-US" dirty="0" smtClean="0"/>
              <a:t>General Overview</a:t>
            </a:r>
            <a:endParaRPr lang="en-US" dirty="0"/>
          </a:p>
        </p:txBody>
      </p:sp>
      <p:sp>
        <p:nvSpPr>
          <p:cNvPr id="2" name="Rectangle 1"/>
          <p:cNvSpPr/>
          <p:nvPr/>
        </p:nvSpPr>
        <p:spPr>
          <a:xfrm>
            <a:off x="2286000" y="593340"/>
            <a:ext cx="6788426" cy="3046988"/>
          </a:xfrm>
          <a:prstGeom prst="rect">
            <a:avLst/>
          </a:prstGeom>
        </p:spPr>
        <p:txBody>
          <a:bodyPr wrap="square">
            <a:spAutoFit/>
          </a:bodyPr>
          <a:lstStyle/>
          <a:p>
            <a:pPr marL="57150" indent="-1588">
              <a:buNone/>
            </a:pPr>
            <a:r>
              <a:rPr lang="en-US" sz="2400" dirty="0" smtClean="0"/>
              <a:t>The Purpose of the Special Education Participation File is to collect information on the services students in Special Education are receiving. </a:t>
            </a:r>
            <a:endParaRPr lang="en-US" sz="2400" dirty="0"/>
          </a:p>
          <a:p>
            <a:pPr marL="57150" indent="-1588">
              <a:buNone/>
            </a:pPr>
            <a:endParaRPr lang="en-US" sz="2400" dirty="0"/>
          </a:p>
          <a:p>
            <a:pPr marL="57150" indent="-1588">
              <a:buNone/>
            </a:pPr>
            <a:r>
              <a:rPr lang="en-US" sz="2400" dirty="0" smtClean="0"/>
              <a:t>2016-2017 Special Education IEP Interchange -  Participation </a:t>
            </a:r>
            <a:r>
              <a:rPr lang="en-US" sz="2400" dirty="0"/>
              <a:t>File </a:t>
            </a:r>
            <a:r>
              <a:rPr lang="en-US" sz="2400" dirty="0">
                <a:hlinkClick r:id="rId2"/>
              </a:rPr>
              <a:t>http://</a:t>
            </a:r>
            <a:r>
              <a:rPr lang="en-US" sz="2400" dirty="0" smtClean="0">
                <a:hlinkClick r:id="rId2"/>
              </a:rPr>
              <a:t>www.cde.state.co.us/datapipeline/2016-2017specialeducationparticipationfile-0</a:t>
            </a:r>
            <a:r>
              <a:rPr lang="en-US" sz="2400" dirty="0" smtClean="0"/>
              <a:t> </a:t>
            </a:r>
          </a:p>
        </p:txBody>
      </p:sp>
    </p:spTree>
    <p:extLst>
      <p:ext uri="{BB962C8B-B14F-4D97-AF65-F5344CB8AC3E}">
        <p14:creationId xmlns:p14="http://schemas.microsoft.com/office/powerpoint/2010/main" val="759461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8547</TotalTime>
  <Words>3807</Words>
  <Application>Microsoft Office PowerPoint</Application>
  <PresentationFormat>On-screen Show (4:3)</PresentationFormat>
  <Paragraphs>657</Paragraphs>
  <Slides>67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Garamond</vt:lpstr>
      <vt:lpstr>Gill Sans MT</vt:lpstr>
      <vt:lpstr>Museo Slab 500</vt:lpstr>
      <vt:lpstr>Wingdings</vt:lpstr>
      <vt:lpstr>CDE THEME</vt:lpstr>
      <vt:lpstr>SPECIAL EDUCATION DECEMBER COUNT</vt:lpstr>
      <vt:lpstr>AGENDA</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General Overview</vt:lpstr>
      <vt:lpstr>   Accessing the Data Pipeline</vt:lpstr>
      <vt:lpstr>Accessing the Data Pipeline</vt:lpstr>
      <vt:lpstr>Accessing the Data Pipeline</vt:lpstr>
      <vt:lpstr>Accessing the Data Pipeline</vt:lpstr>
      <vt:lpstr>Accessing the Data Pipeline</vt:lpstr>
      <vt:lpstr>Accessing the Data Pipeline</vt:lpstr>
      <vt:lpstr>Accessing the Data Pipeline</vt:lpstr>
      <vt:lpstr>Accessing the Data Pipeline</vt:lpstr>
      <vt:lpstr>Accessing the Data Pipeline</vt:lpstr>
      <vt:lpstr>Accessing the Data Pipeline</vt:lpstr>
      <vt:lpstr>   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vt:lpstr>
      <vt:lpstr>Snapshot Process Overview</vt:lpstr>
      <vt:lpstr>PowerPoint Presentation</vt:lpstr>
      <vt:lpstr>TIMELINE</vt:lpstr>
      <vt:lpstr>RESOURCES</vt:lpstr>
      <vt:lpstr>RESOURCES</vt:lpstr>
      <vt:lpstr>RESOURCES</vt:lpstr>
      <vt:lpstr>RESOURCES</vt:lpstr>
      <vt:lpstr>Special Education December Count Assistance Needed?</vt:lpstr>
      <vt:lpstr>Special Education December Count Contact Information</vt:lpstr>
    </vt:vector>
  </TitlesOfParts>
  <Company>Colorado State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Gleason, Kristi</cp:lastModifiedBy>
  <cp:revision>172</cp:revision>
  <cp:lastPrinted>2012-08-20T17:42:27Z</cp:lastPrinted>
  <dcterms:created xsi:type="dcterms:W3CDTF">2012-07-16T02:29:43Z</dcterms:created>
  <dcterms:modified xsi:type="dcterms:W3CDTF">2016-11-29T19:14:01Z</dcterms:modified>
</cp:coreProperties>
</file>