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4" r:id="rId1"/>
    <p:sldMasterId id="2147483678" r:id="rId2"/>
  </p:sldMasterIdLst>
  <p:notesMasterIdLst>
    <p:notesMasterId r:id="rId70"/>
  </p:notesMasterIdLst>
  <p:handoutMasterIdLst>
    <p:handoutMasterId r:id="rId71"/>
  </p:handoutMasterIdLst>
  <p:sldIdLst>
    <p:sldId id="257" r:id="rId3"/>
    <p:sldId id="259" r:id="rId4"/>
    <p:sldId id="350" r:id="rId5"/>
    <p:sldId id="289" r:id="rId6"/>
    <p:sldId id="335" r:id="rId7"/>
    <p:sldId id="261" r:id="rId8"/>
    <p:sldId id="262" r:id="rId9"/>
    <p:sldId id="347" r:id="rId10"/>
    <p:sldId id="357" r:id="rId11"/>
    <p:sldId id="381" r:id="rId12"/>
    <p:sldId id="360" r:id="rId13"/>
    <p:sldId id="419" r:id="rId14"/>
    <p:sldId id="422" r:id="rId15"/>
    <p:sldId id="309" r:id="rId16"/>
    <p:sldId id="382" r:id="rId17"/>
    <p:sldId id="362" r:id="rId18"/>
    <p:sldId id="383" r:id="rId19"/>
    <p:sldId id="384" r:id="rId20"/>
    <p:sldId id="385" r:id="rId21"/>
    <p:sldId id="386" r:id="rId22"/>
    <p:sldId id="387" r:id="rId23"/>
    <p:sldId id="388" r:id="rId24"/>
    <p:sldId id="423" r:id="rId25"/>
    <p:sldId id="406" r:id="rId26"/>
    <p:sldId id="424" r:id="rId27"/>
    <p:sldId id="425" r:id="rId28"/>
    <p:sldId id="420" r:id="rId29"/>
    <p:sldId id="421" r:id="rId30"/>
    <p:sldId id="432" r:id="rId31"/>
    <p:sldId id="433" r:id="rId32"/>
    <p:sldId id="434" r:id="rId33"/>
    <p:sldId id="435" r:id="rId34"/>
    <p:sldId id="436" r:id="rId35"/>
    <p:sldId id="389" r:id="rId36"/>
    <p:sldId id="390" r:id="rId37"/>
    <p:sldId id="391" r:id="rId38"/>
    <p:sldId id="392" r:id="rId39"/>
    <p:sldId id="393" r:id="rId40"/>
    <p:sldId id="394" r:id="rId41"/>
    <p:sldId id="427" r:id="rId42"/>
    <p:sldId id="428" r:id="rId43"/>
    <p:sldId id="429" r:id="rId44"/>
    <p:sldId id="430" r:id="rId45"/>
    <p:sldId id="431" r:id="rId46"/>
    <p:sldId id="400" r:id="rId47"/>
    <p:sldId id="395" r:id="rId48"/>
    <p:sldId id="396" r:id="rId49"/>
    <p:sldId id="397" r:id="rId50"/>
    <p:sldId id="398" r:id="rId51"/>
    <p:sldId id="416" r:id="rId52"/>
    <p:sldId id="377" r:id="rId53"/>
    <p:sldId id="417" r:id="rId54"/>
    <p:sldId id="414" r:id="rId55"/>
    <p:sldId id="408" r:id="rId56"/>
    <p:sldId id="409" r:id="rId57"/>
    <p:sldId id="410" r:id="rId58"/>
    <p:sldId id="415" r:id="rId59"/>
    <p:sldId id="411" r:id="rId60"/>
    <p:sldId id="412" r:id="rId61"/>
    <p:sldId id="413" r:id="rId62"/>
    <p:sldId id="354" r:id="rId63"/>
    <p:sldId id="304" r:id="rId64"/>
    <p:sldId id="306" r:id="rId65"/>
    <p:sldId id="404" r:id="rId66"/>
    <p:sldId id="405" r:id="rId67"/>
    <p:sldId id="418" r:id="rId68"/>
    <p:sldId id="288" r:id="rId69"/>
  </p:sldIdLst>
  <p:sldSz cx="9144000" cy="6858000" type="screen4x3"/>
  <p:notesSz cx="7010400" cy="9296400"/>
  <p:custDataLst>
    <p:tags r:id="rId7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AA1"/>
    <a:srgbClr val="749BCA"/>
    <a:srgbClr val="89AA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4" autoAdjust="0"/>
    <p:restoredTop sz="79789" autoAdjust="0"/>
  </p:normalViewPr>
  <p:slideViewPr>
    <p:cSldViewPr>
      <p:cViewPr varScale="1">
        <p:scale>
          <a:sx n="75" d="100"/>
          <a:sy n="75" d="100"/>
        </p:scale>
        <p:origin x="1723" y="53"/>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1992"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D92D33F-0DA1-438E-BE6A-926FF41EBB78}" type="datetimeFigureOut">
              <a:rPr lang="en-US" smtClean="0"/>
              <a:t>5/10/2017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Duncan Anderson 303-866-6970 anderson_d@cde.state.co.us</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46775F3-5B5F-47AF-912F-688A84187367}" type="slidenum">
              <a:rPr lang="en-US" smtClean="0"/>
              <a:t>‹#›</a:t>
            </a:fld>
            <a:endParaRPr lang="en-US"/>
          </a:p>
        </p:txBody>
      </p:sp>
    </p:spTree>
    <p:extLst>
      <p:ext uri="{BB962C8B-B14F-4D97-AF65-F5344CB8AC3E}">
        <p14:creationId xmlns:p14="http://schemas.microsoft.com/office/powerpoint/2010/main" val="10806779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4742F9A-1BF9-4ADF-8571-3CF2B3FF8532}" type="datetimeFigureOut">
              <a:rPr lang="en-US" smtClean="0"/>
              <a:pPr/>
              <a:t>5/10/2017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Duncan Anderson 303-866-6970 anderson_d@cde.state.co.us</a:t>
            </a: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F7BB9DF-AC9C-41EB-B0F5-36068D058B65}" type="slidenum">
              <a:rPr lang="en-US" smtClean="0"/>
              <a:pPr/>
              <a:t>‹#›</a:t>
            </a:fld>
            <a:endParaRPr lang="en-US" dirty="0"/>
          </a:p>
        </p:txBody>
      </p:sp>
    </p:spTree>
    <p:extLst>
      <p:ext uri="{BB962C8B-B14F-4D97-AF65-F5344CB8AC3E}">
        <p14:creationId xmlns:p14="http://schemas.microsoft.com/office/powerpoint/2010/main" val="203616367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cde.state.co.us/DataPipeline/download/Snapshots/Student%20October/Student_October_PhaseII_directions.pdf"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fld id="{92F2C68C-7116-491D-8900-274C71113056}" type="slidenum">
              <a:rPr lang="en-US" smtClean="0"/>
              <a:t>1</a:t>
            </a:fld>
            <a:endParaRPr lang="en-US" dirty="0" smtClean="0"/>
          </a:p>
        </p:txBody>
      </p:sp>
      <p:sp>
        <p:nvSpPr>
          <p:cNvPr id="4" name="Header Placeholder 3"/>
          <p:cNvSpPr>
            <a:spLocks noGrp="1"/>
          </p:cNvSpPr>
          <p:nvPr>
            <p:ph type="hdr" sz="quarter"/>
          </p:nvPr>
        </p:nvSpPr>
        <p:spPr/>
        <p:txBody>
          <a:bodyPr/>
          <a:lstStyle/>
          <a:p>
            <a:pPr>
              <a:defRPr/>
            </a:pPr>
            <a:endParaRPr lang="en-US" dirty="0">
              <a:solidFill>
                <a:prstClr val="black"/>
              </a:solidFill>
            </a:endParaRPr>
          </a:p>
        </p:txBody>
      </p:sp>
      <p:sp>
        <p:nvSpPr>
          <p:cNvPr id="5" name="Date Placeholder 4"/>
          <p:cNvSpPr>
            <a:spLocks noGrp="1"/>
          </p:cNvSpPr>
          <p:nvPr>
            <p:ph type="dt" sz="quarter" idx="1"/>
          </p:nvPr>
        </p:nvSpPr>
        <p:spPr/>
        <p:txBody>
          <a:bodyPr/>
          <a:lstStyle/>
          <a:p>
            <a:pPr>
              <a:defRPr/>
            </a:pPr>
            <a:fld id="{11138AB4-D1AB-4219-94BC-30CCECD56F57}" type="datetime1">
              <a:rPr lang="en-US">
                <a:solidFill>
                  <a:prstClr val="black"/>
                </a:solidFill>
              </a:rPr>
              <a:pPr>
                <a:defRPr/>
              </a:pPr>
              <a:t>5/10/2017</a:t>
            </a:fld>
            <a:endParaRPr lang="en-US" dirty="0">
              <a:solidFill>
                <a:prstClr val="black"/>
              </a:solidFill>
            </a:endParaRPr>
          </a:p>
        </p:txBody>
      </p:sp>
      <p:sp>
        <p:nvSpPr>
          <p:cNvPr id="6" name="Footer Placeholder 5"/>
          <p:cNvSpPr>
            <a:spLocks noGrp="1"/>
          </p:cNvSpPr>
          <p:nvPr>
            <p:ph type="ftr" sz="quarter" idx="4"/>
          </p:nvPr>
        </p:nvSpPr>
        <p:spPr/>
        <p:txBody>
          <a:bodyPr/>
          <a:lstStyle/>
          <a:p>
            <a:pPr>
              <a:defRPr/>
            </a:pPr>
            <a:r>
              <a:rPr lang="en-US" smtClean="0">
                <a:solidFill>
                  <a:prstClr val="black"/>
                </a:solidFill>
              </a:rPr>
              <a:t>Duncan Anderson 303-866-6970 anderson_d@cde.state.co.us</a:t>
            </a:r>
            <a:endParaRPr lang="en-US" dirty="0">
              <a:solidFill>
                <a:prstClr val="black"/>
              </a:solidFill>
            </a:endParaRPr>
          </a:p>
        </p:txBody>
      </p:sp>
      <p:sp>
        <p:nvSpPr>
          <p:cNvPr id="7" name="Slide Number Placeholder 6"/>
          <p:cNvSpPr>
            <a:spLocks noGrp="1"/>
          </p:cNvSpPr>
          <p:nvPr>
            <p:ph type="sldNum" sz="quarter" idx="5"/>
          </p:nvPr>
        </p:nvSpPr>
        <p:spPr/>
        <p:txBody>
          <a:bodyPr/>
          <a:lstStyle/>
          <a:p>
            <a:pPr>
              <a:defRPr/>
            </a:pPr>
            <a:fld id="{BD36F550-55E8-4B8D-9DFC-A63D9F772806}" type="slidenum">
              <a:rPr lang="en-US">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2486406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file upload instructions, please see</a:t>
            </a:r>
          </a:p>
          <a:p>
            <a:pPr defTabSz="931774">
              <a:defRPr/>
            </a:pPr>
            <a:r>
              <a:rPr lang="en-US" b="1" dirty="0" smtClean="0"/>
              <a:t>Trainings:</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F7BB9DF-AC9C-41EB-B0F5-36068D058B65}" type="slidenum">
              <a:rPr lang="en-US" smtClean="0">
                <a:solidFill>
                  <a:prstClr val="black"/>
                </a:solidFill>
              </a:rPr>
              <a:pPr/>
              <a:t>16</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t>Duncan Anderson 303-866-6970 anderson_d@cde.state.co.us</a:t>
            </a:r>
            <a:endParaRPr lang="en-US" dirty="0"/>
          </a:p>
        </p:txBody>
      </p:sp>
    </p:spTree>
    <p:extLst>
      <p:ext uri="{BB962C8B-B14F-4D97-AF65-F5344CB8AC3E}">
        <p14:creationId xmlns:p14="http://schemas.microsoft.com/office/powerpoint/2010/main" val="2308809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3E108E2-6105-4264-A249-32FE921E46F7}" type="slidenum">
              <a:rPr lang="en-US" altLang="en-US">
                <a:solidFill>
                  <a:prstClr val="black"/>
                </a:solidFill>
              </a:rPr>
              <a:pPr eaLnBrk="1" hangingPunct="1"/>
              <a:t>17</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2038828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6F9FCC6C-9486-4E49-B4D6-F6F04631955E}" type="slidenum">
              <a:rPr lang="en-US" altLang="en-US">
                <a:solidFill>
                  <a:prstClr val="black"/>
                </a:solidFill>
              </a:rPr>
              <a:pPr eaLnBrk="1" hangingPunct="1"/>
              <a:t>18</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3546496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6F9FCC6C-9486-4E49-B4D6-F6F04631955E}" type="slidenum">
              <a:rPr lang="en-US" altLang="en-US">
                <a:solidFill>
                  <a:prstClr val="black"/>
                </a:solidFill>
              </a:rPr>
              <a:pPr eaLnBrk="1" hangingPunct="1"/>
              <a:t>19</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672506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21715E05-19B0-4D5F-998D-B16ED79E4CB7}" type="slidenum">
              <a:rPr lang="en-US" altLang="en-US">
                <a:solidFill>
                  <a:prstClr val="black"/>
                </a:solidFill>
              </a:rPr>
              <a:pPr eaLnBrk="1" hangingPunct="1"/>
              <a:t>21</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1933117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a:p>
            <a:pPr eaLnBrk="1" hangingPunct="1"/>
            <a:r>
              <a:rPr lang="en-US" altLang="en-US" smtClean="0"/>
              <a:t>Question on Categories:  Morgan Cox: cox_m@cde.state.co.us</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08F0541C-D520-47F4-A819-792E79F55BF9}" type="slidenum">
              <a:rPr lang="en-US" altLang="en-US">
                <a:solidFill>
                  <a:prstClr val="black"/>
                </a:solidFill>
              </a:rPr>
              <a:pPr eaLnBrk="1" hangingPunct="1"/>
              <a:t>22</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2371259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3E108E2-6105-4264-A249-32FE921E46F7}" type="slidenum">
              <a:rPr lang="en-US" altLang="en-US">
                <a:solidFill>
                  <a:prstClr val="black"/>
                </a:solidFill>
              </a:rPr>
              <a:pPr eaLnBrk="1" hangingPunct="1"/>
              <a:t>23</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26737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3E108E2-6105-4264-A249-32FE921E46F7}" type="slidenum">
              <a:rPr lang="en-US" altLang="en-US">
                <a:solidFill>
                  <a:prstClr val="black"/>
                </a:solidFill>
              </a:rPr>
              <a:pPr eaLnBrk="1" hangingPunct="1"/>
              <a:t>26</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1752824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D84E415-4ED6-479D-A3C6-A8DABF4B9113}" type="slidenum">
              <a:rPr lang="en-US" altLang="en-US">
                <a:solidFill>
                  <a:prstClr val="black"/>
                </a:solidFill>
              </a:rPr>
              <a:pPr eaLnBrk="1" hangingPunct="1"/>
              <a:t>28</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smtClean="0"/>
              <a:t>Duncan Anderson 303-866-6970 anderson_d@cde.state.co.us</a:t>
            </a:r>
            <a:endParaRPr lang="en-US" dirty="0"/>
          </a:p>
        </p:txBody>
      </p:sp>
    </p:spTree>
    <p:extLst>
      <p:ext uri="{BB962C8B-B14F-4D97-AF65-F5344CB8AC3E}">
        <p14:creationId xmlns:p14="http://schemas.microsoft.com/office/powerpoint/2010/main" val="2964490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3E108E2-6105-4264-A249-32FE921E46F7}" type="slidenum">
              <a:rPr lang="en-US" altLang="en-US">
                <a:solidFill>
                  <a:prstClr val="black"/>
                </a:solidFill>
              </a:rPr>
              <a:pPr eaLnBrk="1" hangingPunct="1"/>
              <a:t>29</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410462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3E108E2-6105-4264-A249-32FE921E46F7}" type="slidenum">
              <a:rPr lang="en-US" altLang="en-US">
                <a:solidFill>
                  <a:prstClr val="black"/>
                </a:solidFill>
              </a:rPr>
              <a:pPr eaLnBrk="1" hangingPunct="1"/>
              <a:t>4</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smtClean="0"/>
              <a:t>Duncan Anderson 303-866-6970 anderson_d@cde.state.co.us</a:t>
            </a:r>
            <a:endParaRPr lang="en-US" dirty="0"/>
          </a:p>
        </p:txBody>
      </p:sp>
    </p:spTree>
    <p:extLst>
      <p:ext uri="{BB962C8B-B14F-4D97-AF65-F5344CB8AC3E}">
        <p14:creationId xmlns:p14="http://schemas.microsoft.com/office/powerpoint/2010/main" val="1873170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3E108E2-6105-4264-A249-32FE921E46F7}" type="slidenum">
              <a:rPr lang="en-US" altLang="en-US">
                <a:solidFill>
                  <a:prstClr val="black"/>
                </a:solidFill>
              </a:rPr>
              <a:pPr eaLnBrk="1" hangingPunct="1"/>
              <a:t>34</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1832656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file upload instructions, please see</a:t>
            </a:r>
          </a:p>
          <a:p>
            <a:pPr defTabSz="931774">
              <a:defRPr/>
            </a:pPr>
            <a:r>
              <a:rPr lang="en-US" b="1" dirty="0" smtClean="0"/>
              <a:t>Trainings:</a:t>
            </a:r>
            <a:r>
              <a:rPr lang="en-US" dirty="0" smtClean="0"/>
              <a:t/>
            </a:r>
            <a:br>
              <a:rPr lang="en-US" dirty="0" smtClean="0"/>
            </a:br>
            <a:r>
              <a:rPr lang="en-US" dirty="0" smtClean="0">
                <a:hlinkClick r:id="rId3" action="ppaction://hlinkfile"/>
              </a:rPr>
              <a:t>Student End of Year directions (PDF)</a:t>
            </a:r>
            <a:endParaRPr lang="en-US" dirty="0" smtClean="0"/>
          </a:p>
          <a:p>
            <a:r>
              <a:rPr lang="en-US" dirty="0" smtClean="0"/>
              <a:t>On the Data Pipeline Snapshots</a:t>
            </a:r>
            <a:r>
              <a:rPr lang="en-US" baseline="0" dirty="0" smtClean="0"/>
              <a:t> webpage, http://www.cde.state.co.us/DataPipeline/snap_studentOctober.asp</a:t>
            </a:r>
          </a:p>
          <a:p>
            <a:endParaRPr lang="en-US" dirty="0"/>
          </a:p>
        </p:txBody>
      </p:sp>
      <p:sp>
        <p:nvSpPr>
          <p:cNvPr id="4" name="Slide Number Placeholder 3"/>
          <p:cNvSpPr>
            <a:spLocks noGrp="1"/>
          </p:cNvSpPr>
          <p:nvPr>
            <p:ph type="sldNum" sz="quarter" idx="10"/>
          </p:nvPr>
        </p:nvSpPr>
        <p:spPr/>
        <p:txBody>
          <a:bodyPr/>
          <a:lstStyle/>
          <a:p>
            <a:fld id="{BF7BB9DF-AC9C-41EB-B0F5-36068D058B65}" type="slidenum">
              <a:rPr lang="en-US" smtClean="0">
                <a:solidFill>
                  <a:prstClr val="black"/>
                </a:solidFill>
              </a:rPr>
              <a:pPr/>
              <a:t>35</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1732529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file upload instructions, please see</a:t>
            </a:r>
          </a:p>
          <a:p>
            <a:pPr defTabSz="931774">
              <a:defRPr/>
            </a:pPr>
            <a:r>
              <a:rPr lang="en-US" b="1" dirty="0" smtClean="0"/>
              <a:t>Trainings:</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F7BB9DF-AC9C-41EB-B0F5-36068D058B65}" type="slidenum">
              <a:rPr lang="en-US" smtClean="0">
                <a:solidFill>
                  <a:prstClr val="black"/>
                </a:solidFill>
              </a:rPr>
              <a:pPr/>
              <a:t>36</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220691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file upload instructions, please see</a:t>
            </a:r>
          </a:p>
          <a:p>
            <a:pPr defTabSz="931774">
              <a:defRPr/>
            </a:pPr>
            <a:r>
              <a:rPr lang="en-US" b="1" dirty="0" smtClean="0"/>
              <a:t>Trainings:</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F7BB9DF-AC9C-41EB-B0F5-36068D058B65}" type="slidenum">
              <a:rPr lang="en-US" smtClean="0">
                <a:solidFill>
                  <a:prstClr val="black"/>
                </a:solidFill>
              </a:rPr>
              <a:pPr/>
              <a:t>37</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2912803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file upload instructions, please see</a:t>
            </a:r>
          </a:p>
          <a:p>
            <a:pPr defTabSz="931774">
              <a:defRPr/>
            </a:pPr>
            <a:r>
              <a:rPr lang="en-US" b="1" dirty="0" smtClean="0"/>
              <a:t>Trainings:</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F7BB9DF-AC9C-41EB-B0F5-36068D058B65}" type="slidenum">
              <a:rPr lang="en-US" smtClean="0">
                <a:solidFill>
                  <a:prstClr val="black"/>
                </a:solidFill>
              </a:rPr>
              <a:pPr/>
              <a:t>38</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2796571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file upload instructions, please see</a:t>
            </a:r>
          </a:p>
          <a:p>
            <a:pPr defTabSz="931774">
              <a:defRPr/>
            </a:pPr>
            <a:r>
              <a:rPr lang="en-US" b="1" dirty="0" smtClean="0"/>
              <a:t>Trainings:</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F7BB9DF-AC9C-41EB-B0F5-36068D058B65}" type="slidenum">
              <a:rPr lang="en-US" smtClean="0">
                <a:solidFill>
                  <a:prstClr val="black"/>
                </a:solidFill>
              </a:rPr>
              <a:pPr/>
              <a:t>39</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2312318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3E108E2-6105-4264-A249-32FE921E46F7}" type="slidenum">
              <a:rPr lang="en-US" altLang="en-US">
                <a:solidFill>
                  <a:prstClr val="black"/>
                </a:solidFill>
              </a:rPr>
              <a:pPr eaLnBrk="1" hangingPunct="1"/>
              <a:t>40</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smtClean="0"/>
              <a:t>Duncan Anderson 303-866-6970 anderson_d@cde.state.co.us</a:t>
            </a:r>
            <a:endParaRPr lang="en-US" dirty="0"/>
          </a:p>
        </p:txBody>
      </p:sp>
    </p:spTree>
    <p:extLst>
      <p:ext uri="{BB962C8B-B14F-4D97-AF65-F5344CB8AC3E}">
        <p14:creationId xmlns:p14="http://schemas.microsoft.com/office/powerpoint/2010/main" val="2282112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3E108E2-6105-4264-A249-32FE921E46F7}" type="slidenum">
              <a:rPr lang="en-US" altLang="en-US">
                <a:solidFill>
                  <a:prstClr val="black"/>
                </a:solidFill>
              </a:rPr>
              <a:pPr eaLnBrk="1" hangingPunct="1"/>
              <a:t>44</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smtClean="0"/>
              <a:t>Duncan Anderson 303-866-6970 anderson_d@cde.state.co.us</a:t>
            </a:r>
            <a:endParaRPr lang="en-US" dirty="0"/>
          </a:p>
        </p:txBody>
      </p:sp>
    </p:spTree>
    <p:extLst>
      <p:ext uri="{BB962C8B-B14F-4D97-AF65-F5344CB8AC3E}">
        <p14:creationId xmlns:p14="http://schemas.microsoft.com/office/powerpoint/2010/main" val="2462860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file upload instructions, please see</a:t>
            </a:r>
          </a:p>
          <a:p>
            <a:pPr defTabSz="931774">
              <a:defRPr/>
            </a:pPr>
            <a:r>
              <a:rPr lang="en-US" b="1" dirty="0" smtClean="0"/>
              <a:t>Trainings:</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F7BB9DF-AC9C-41EB-B0F5-36068D058B65}" type="slidenum">
              <a:rPr lang="en-US" smtClean="0">
                <a:solidFill>
                  <a:prstClr val="black"/>
                </a:solidFill>
              </a:rPr>
              <a:pPr/>
              <a:t>45</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38484124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file upload instructions, please see</a:t>
            </a:r>
          </a:p>
          <a:p>
            <a:pPr defTabSz="931774">
              <a:defRPr/>
            </a:pPr>
            <a:r>
              <a:rPr lang="en-US" b="1" dirty="0" smtClean="0"/>
              <a:t>Trainings:</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F7BB9DF-AC9C-41EB-B0F5-36068D058B65}" type="slidenum">
              <a:rPr lang="en-US" smtClean="0">
                <a:solidFill>
                  <a:prstClr val="black"/>
                </a:solidFill>
              </a:rPr>
              <a:pPr/>
              <a:t>46</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4275781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7BB9DF-AC9C-41EB-B0F5-36068D058B65}" type="slidenum">
              <a:rPr lang="en-US" smtClean="0"/>
              <a:pPr/>
              <a:t>5</a:t>
            </a:fld>
            <a:endParaRPr lang="en-US" dirty="0"/>
          </a:p>
        </p:txBody>
      </p:sp>
      <p:sp>
        <p:nvSpPr>
          <p:cNvPr id="5" name="Footer Placeholder 4"/>
          <p:cNvSpPr>
            <a:spLocks noGrp="1"/>
          </p:cNvSpPr>
          <p:nvPr>
            <p:ph type="ftr" sz="quarter" idx="11"/>
          </p:nvPr>
        </p:nvSpPr>
        <p:spPr/>
        <p:txBody>
          <a:bodyPr/>
          <a:lstStyle/>
          <a:p>
            <a:r>
              <a:rPr lang="en-US" smtClean="0"/>
              <a:t>Duncan Anderson 303-866-6970 anderson_d@cde.state.co.us</a:t>
            </a:r>
            <a:endParaRPr lang="en-US" dirty="0"/>
          </a:p>
        </p:txBody>
      </p:sp>
    </p:spTree>
    <p:extLst>
      <p:ext uri="{BB962C8B-B14F-4D97-AF65-F5344CB8AC3E}">
        <p14:creationId xmlns:p14="http://schemas.microsoft.com/office/powerpoint/2010/main" val="3242211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file upload instructions, please see</a:t>
            </a:r>
          </a:p>
          <a:p>
            <a:pPr defTabSz="931774">
              <a:defRPr/>
            </a:pPr>
            <a:r>
              <a:rPr lang="en-US" b="1" dirty="0" smtClean="0"/>
              <a:t>Trainings:</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F7BB9DF-AC9C-41EB-B0F5-36068D058B65}" type="slidenum">
              <a:rPr lang="en-US" smtClean="0">
                <a:solidFill>
                  <a:prstClr val="black"/>
                </a:solidFill>
              </a:rPr>
              <a:pPr/>
              <a:t>48</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149943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file upload instructions, please see</a:t>
            </a:r>
          </a:p>
          <a:p>
            <a:pPr defTabSz="931774">
              <a:defRPr/>
            </a:pPr>
            <a:r>
              <a:rPr lang="en-US" b="1" dirty="0" smtClean="0"/>
              <a:t>Trainings:</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F7BB9DF-AC9C-41EB-B0F5-36068D058B65}" type="slidenum">
              <a:rPr lang="en-US" smtClean="0">
                <a:solidFill>
                  <a:prstClr val="black"/>
                </a:solidFill>
              </a:rPr>
              <a:pPr/>
              <a:t>49</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2826439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3E108E2-6105-4264-A249-32FE921E46F7}" type="slidenum">
              <a:rPr lang="en-US" altLang="en-US">
                <a:solidFill>
                  <a:prstClr val="black"/>
                </a:solidFill>
              </a:rPr>
              <a:pPr eaLnBrk="1" hangingPunct="1"/>
              <a:t>50</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10106499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3E108E2-6105-4264-A249-32FE921E46F7}" type="slidenum">
              <a:rPr lang="en-US" altLang="en-US">
                <a:solidFill>
                  <a:prstClr val="black"/>
                </a:solidFill>
              </a:rPr>
              <a:pPr eaLnBrk="1" hangingPunct="1"/>
              <a:t>53</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12058476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F03A919C-63D4-41E5-BA09-37612F7511FC}" type="slidenum">
              <a:rPr lang="en-US" altLang="en-US">
                <a:solidFill>
                  <a:prstClr val="black"/>
                </a:solidFill>
              </a:rPr>
              <a:pPr eaLnBrk="1" hangingPunct="1"/>
              <a:t>55</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smtClean="0"/>
              <a:t>Duncan Anderson 303-866-6970 anderson_d@cde.state.co.us</a:t>
            </a:r>
            <a:endParaRPr lang="en-US" dirty="0"/>
          </a:p>
        </p:txBody>
      </p:sp>
    </p:spTree>
    <p:extLst>
      <p:ext uri="{BB962C8B-B14F-4D97-AF65-F5344CB8AC3E}">
        <p14:creationId xmlns:p14="http://schemas.microsoft.com/office/powerpoint/2010/main" val="4636788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F03A919C-63D4-41E5-BA09-37612F7511FC}" type="slidenum">
              <a:rPr lang="en-US" altLang="en-US">
                <a:solidFill>
                  <a:prstClr val="black"/>
                </a:solidFill>
              </a:rPr>
              <a:pPr eaLnBrk="1" hangingPunct="1"/>
              <a:t>56</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smtClean="0"/>
              <a:t>Duncan Anderson 303-866-6970 anderson_d@cde.state.co.us</a:t>
            </a:r>
            <a:endParaRPr lang="en-US" dirty="0"/>
          </a:p>
        </p:txBody>
      </p:sp>
    </p:spTree>
    <p:extLst>
      <p:ext uri="{BB962C8B-B14F-4D97-AF65-F5344CB8AC3E}">
        <p14:creationId xmlns:p14="http://schemas.microsoft.com/office/powerpoint/2010/main" val="25690201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F03A919C-63D4-41E5-BA09-37612F7511FC}" type="slidenum">
              <a:rPr lang="en-US" altLang="en-US">
                <a:solidFill>
                  <a:prstClr val="black"/>
                </a:solidFill>
              </a:rPr>
              <a:pPr eaLnBrk="1" hangingPunct="1"/>
              <a:t>57</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smtClean="0"/>
              <a:t>Duncan Anderson 303-866-6970 anderson_d@cde.state.co.us</a:t>
            </a:r>
            <a:endParaRPr lang="en-US" dirty="0"/>
          </a:p>
        </p:txBody>
      </p:sp>
    </p:spTree>
    <p:extLst>
      <p:ext uri="{BB962C8B-B14F-4D97-AF65-F5344CB8AC3E}">
        <p14:creationId xmlns:p14="http://schemas.microsoft.com/office/powerpoint/2010/main" val="3962097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01E80913-0768-4847-8648-B20CF5A0397E}" type="slidenum">
              <a:rPr lang="en-US" altLang="en-US">
                <a:solidFill>
                  <a:prstClr val="black"/>
                </a:solidFill>
              </a:rPr>
              <a:pPr eaLnBrk="1" hangingPunct="1"/>
              <a:t>60</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smtClean="0"/>
              <a:t>Duncan Anderson 303-866-6970 anderson_d@cde.state.co.us</a:t>
            </a:r>
            <a:endParaRPr lang="en-US" dirty="0"/>
          </a:p>
        </p:txBody>
      </p:sp>
    </p:spTree>
    <p:extLst>
      <p:ext uri="{BB962C8B-B14F-4D97-AF65-F5344CB8AC3E}">
        <p14:creationId xmlns:p14="http://schemas.microsoft.com/office/powerpoint/2010/main" val="10956106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3E108E2-6105-4264-A249-32FE921E46F7}" type="slidenum">
              <a:rPr lang="en-US" altLang="en-US">
                <a:solidFill>
                  <a:prstClr val="black"/>
                </a:solidFill>
              </a:rPr>
              <a:pPr eaLnBrk="1" hangingPunct="1"/>
              <a:t>61</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3083703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3E108E2-6105-4264-A249-32FE921E46F7}" type="slidenum">
              <a:rPr lang="en-US" altLang="en-US">
                <a:solidFill>
                  <a:prstClr val="black"/>
                </a:solidFill>
              </a:rPr>
              <a:pPr eaLnBrk="1" hangingPunct="1"/>
              <a:t>9</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2060950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3E108E2-6105-4264-A249-32FE921E46F7}" type="slidenum">
              <a:rPr lang="en-US" altLang="en-US">
                <a:solidFill>
                  <a:prstClr val="black"/>
                </a:solidFill>
              </a:rPr>
              <a:pPr eaLnBrk="1" hangingPunct="1"/>
              <a:t>10</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smtClean="0">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800961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file upload instructions, please see</a:t>
            </a:r>
          </a:p>
          <a:p>
            <a:pPr defTabSz="931774">
              <a:defRPr/>
            </a:pPr>
            <a:r>
              <a:rPr lang="en-US" b="1" dirty="0" smtClean="0"/>
              <a:t>Trainings:</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F7BB9DF-AC9C-41EB-B0F5-36068D058B65}"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smtClean="0"/>
              <a:t>Duncan Anderson 303-866-6970 anderson_d@cde.state.co.us</a:t>
            </a:r>
            <a:endParaRPr lang="en-US" dirty="0"/>
          </a:p>
        </p:txBody>
      </p:sp>
    </p:spTree>
    <p:extLst>
      <p:ext uri="{BB962C8B-B14F-4D97-AF65-F5344CB8AC3E}">
        <p14:creationId xmlns:p14="http://schemas.microsoft.com/office/powerpoint/2010/main" val="3139281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file upload instructions, please see</a:t>
            </a:r>
          </a:p>
          <a:p>
            <a:pPr defTabSz="931774">
              <a:defRPr/>
            </a:pPr>
            <a:r>
              <a:rPr lang="en-US" b="1" dirty="0" smtClean="0"/>
              <a:t>Trainings:</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F7BB9DF-AC9C-41EB-B0F5-36068D058B65}" type="slidenum">
              <a:rPr lang="en-US" smtClean="0"/>
              <a:pPr/>
              <a:t>13</a:t>
            </a:fld>
            <a:endParaRPr lang="en-US" dirty="0"/>
          </a:p>
        </p:txBody>
      </p:sp>
      <p:sp>
        <p:nvSpPr>
          <p:cNvPr id="5" name="Footer Placeholder 4"/>
          <p:cNvSpPr>
            <a:spLocks noGrp="1"/>
          </p:cNvSpPr>
          <p:nvPr>
            <p:ph type="ftr" sz="quarter" idx="11"/>
          </p:nvPr>
        </p:nvSpPr>
        <p:spPr/>
        <p:txBody>
          <a:bodyPr/>
          <a:lstStyle/>
          <a:p>
            <a:r>
              <a:rPr lang="en-US" smtClean="0"/>
              <a:t>Duncan Anderson 303-866-6970 anderson_d@cde.state.co.us</a:t>
            </a:r>
            <a:endParaRPr lang="en-US" dirty="0"/>
          </a:p>
        </p:txBody>
      </p:sp>
    </p:spTree>
    <p:extLst>
      <p:ext uri="{BB962C8B-B14F-4D97-AF65-F5344CB8AC3E}">
        <p14:creationId xmlns:p14="http://schemas.microsoft.com/office/powerpoint/2010/main" val="1559907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file upload instructions, please see</a:t>
            </a:r>
          </a:p>
          <a:p>
            <a:pPr defTabSz="931774">
              <a:defRPr/>
            </a:pPr>
            <a:r>
              <a:rPr lang="en-US" b="1" dirty="0" smtClean="0"/>
              <a:t>Trainings:</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F7BB9DF-AC9C-41EB-B0F5-36068D058B65}" type="slidenum">
              <a:rPr lang="en-US" smtClean="0">
                <a:solidFill>
                  <a:prstClr val="black"/>
                </a:solidFill>
              </a:rPr>
              <a:pPr/>
              <a:t>14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t>Duncan Anderson 303-866-6970 anderson_d@cde.state.co.us</a:t>
            </a:r>
            <a:endParaRPr lang="en-US" dirty="0"/>
          </a:p>
        </p:txBody>
      </p:sp>
    </p:spTree>
    <p:extLst>
      <p:ext uri="{BB962C8B-B14F-4D97-AF65-F5344CB8AC3E}">
        <p14:creationId xmlns:p14="http://schemas.microsoft.com/office/powerpoint/2010/main" val="3652508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file upload instructions, please see</a:t>
            </a:r>
          </a:p>
          <a:p>
            <a:pPr defTabSz="931774">
              <a:defRPr/>
            </a:pPr>
            <a:r>
              <a:rPr lang="en-US" b="1" dirty="0" smtClean="0"/>
              <a:t>Trainings:</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F7BB9DF-AC9C-41EB-B0F5-36068D058B65}" type="slidenum">
              <a:rPr lang="en-US" smtClean="0">
                <a:solidFill>
                  <a:prstClr val="black"/>
                </a:solidFill>
              </a:rPr>
              <a:pPr/>
              <a:t>15</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t>Duncan Anderson 303-866-6970 anderson_d@cde.state.co.us</a:t>
            </a:r>
            <a:endParaRPr lang="en-US" dirty="0"/>
          </a:p>
        </p:txBody>
      </p:sp>
    </p:spTree>
    <p:extLst>
      <p:ext uri="{BB962C8B-B14F-4D97-AF65-F5344CB8AC3E}">
        <p14:creationId xmlns:p14="http://schemas.microsoft.com/office/powerpoint/2010/main" val="302538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57852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1703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7051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8594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517140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solidFill>
                <a:prstClr val="black">
                  <a:tint val="75000"/>
                </a:prstClr>
              </a:solidFill>
            </a:endParaRPr>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prstClr val="black">
                  <a:tint val="75000"/>
                </a:prst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194178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solidFill>
                <a:prstClr val="black">
                  <a:tint val="75000"/>
                </a:prstClr>
              </a:solidFill>
            </a:endParaRPr>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112125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p:spPr>
        <p:txBody>
          <a:bodyPr/>
          <a:lstStyle/>
          <a:p>
            <a:endParaRPr lang="en-US" dirty="0">
              <a:solidFill>
                <a:prstClr val="black">
                  <a:tint val="75000"/>
                </a:prstClr>
              </a:solidFill>
            </a:endParaRPr>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288594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dirty="0">
              <a:solidFill>
                <a:prstClr val="black">
                  <a:tint val="75000"/>
                </a:prstClr>
              </a:solidFill>
            </a:endParaRPr>
          </a:p>
        </p:txBody>
      </p:sp>
      <p:sp>
        <p:nvSpPr>
          <p:cNvPr id="2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prstClr val="black">
                    <a:tint val="75000"/>
                  </a:prstClr>
                </a:solidFill>
              </a:rPr>
              <a:pPr/>
              <a:t>5/10/2017</a:t>
            </a:fld>
            <a:endParaRPr lang="en-US">
              <a:solidFill>
                <a:prstClr val="black">
                  <a:tint val="75000"/>
                </a:prstClr>
              </a:solidFill>
            </a:endParaRPr>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3" name="Rectangle 22"/>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4" name="Rectangle 23"/>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7"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
        <p:nvSpPr>
          <p:cNvPr id="10" name="Content Placeholder 2"/>
          <p:cNvSpPr>
            <a:spLocks noGrp="1"/>
          </p:cNvSpPr>
          <p:nvPr>
            <p:ph idx="1"/>
          </p:nvPr>
        </p:nvSpPr>
        <p:spPr>
          <a:xfrm>
            <a:off x="628650"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303366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Rectangle 8"/>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9B24EC9-D412-49F8-B26B-B7E454A540B6}" type="datetimeFigureOut">
              <a:rPr lang="en-US" smtClean="0">
                <a:solidFill>
                  <a:prstClr val="white">
                    <a:lumMod val="85000"/>
                  </a:prstClr>
                </a:solidFill>
              </a:rPr>
              <a:pPr/>
              <a:t>5/10/2017</a:t>
            </a:fld>
            <a:endParaRPr lang="en-US" dirty="0">
              <a:solidFill>
                <a:prstClr val="white">
                  <a:lumMod val="85000"/>
                </a:prstClr>
              </a:solidFill>
            </a:endParaRPr>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solidFill>
                <a:prstClr val="white">
                  <a:lumMod val="85000"/>
                </a:prstClr>
              </a:solidFill>
            </a:endParaRPr>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2714214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9B24EC9-D412-49F8-B26B-B7E454A540B6}" type="datetimeFigureOut">
              <a:rPr lang="en-US" smtClean="0">
                <a:solidFill>
                  <a:prstClr val="white">
                    <a:lumMod val="85000"/>
                  </a:prstClr>
                </a:solidFill>
              </a:rPr>
              <a:pPr/>
              <a:t>5/10/2017</a:t>
            </a:fld>
            <a:endParaRPr lang="en-US" dirty="0">
              <a:solidFill>
                <a:prstClr val="white">
                  <a:lumMod val="85000"/>
                </a:prstClr>
              </a:solidFill>
            </a:endParaRPr>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solidFill>
                <a:prstClr val="white">
                  <a:lumMod val="85000"/>
                </a:prstClr>
              </a:solidFill>
            </a:endParaRPr>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solidFill>
                  <a:prstClr val="white">
                    <a:lumMod val="85000"/>
                  </a:prstClr>
                </a:solidFill>
              </a:rPr>
              <a:pPr/>
              <a:t>‹#›</a:t>
            </a:fld>
            <a:endParaRPr lang="en-US" dirty="0">
              <a:solidFill>
                <a:prstClr val="white">
                  <a:lumMod val="85000"/>
                </a:prstClr>
              </a:solidFill>
            </a:endParaRPr>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464961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649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solidFill>
                  <a:prstClr val="black">
                    <a:tint val="75000"/>
                  </a:prstClr>
                </a:solidFill>
              </a:rPr>
              <a:pPr/>
              <a:t>5/10/2017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4230304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2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55880612"/>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46484" y="375047"/>
            <a:ext cx="7715250" cy="878681"/>
          </a:xfrm>
          <a:prstGeom prst="rect">
            <a:avLst/>
          </a:prstGeom>
        </p:spPr>
        <p:txBody>
          <a:bodyPr anchor="t"/>
          <a:lstStyle>
            <a:lvl1pPr algn="l">
              <a:defRPr sz="4219" b="0">
                <a:solidFill>
                  <a:srgbClr val="53585F"/>
                </a:solidFill>
              </a:defRPr>
            </a:lvl1pPr>
          </a:lstStyle>
          <a:p>
            <a:r>
              <a:rPr lang="en-US" dirty="0" smtClean="0"/>
              <a:t>Click to edit Master title style</a:t>
            </a:r>
            <a:endParaRPr lang="en-US" dirty="0"/>
          </a:p>
        </p:txBody>
      </p:sp>
      <p:sp>
        <p:nvSpPr>
          <p:cNvPr id="7" name="Content Placeholder 2"/>
          <p:cNvSpPr>
            <a:spLocks noGrp="1"/>
          </p:cNvSpPr>
          <p:nvPr>
            <p:ph idx="1" hasCustomPrompt="1"/>
          </p:nvPr>
        </p:nvSpPr>
        <p:spPr>
          <a:xfrm>
            <a:off x="457646" y="1339453"/>
            <a:ext cx="7715250" cy="4607719"/>
          </a:xfrm>
          <a:prstGeom prst="rect">
            <a:avLst/>
          </a:prstGeom>
        </p:spPr>
        <p:txBody>
          <a:bodyPr vert="horz"/>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smtClean="0"/>
              <a:t>Click to edit Master text styles for long amount of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7274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7" y="2669751"/>
            <a:ext cx="2700533" cy="3681991"/>
          </a:xfrm>
          <a:prstGeom prst="rect">
            <a:avLst/>
          </a:prstGeom>
        </p:spPr>
      </p:pic>
      <p:sp>
        <p:nvSpPr>
          <p:cNvPr id="9" name="Content Placeholder 2"/>
          <p:cNvSpPr>
            <a:spLocks noGrp="1"/>
          </p:cNvSpPr>
          <p:nvPr>
            <p:ph idx="1"/>
          </p:nvPr>
        </p:nvSpPr>
        <p:spPr>
          <a:xfrm>
            <a:off x="628650" y="1202402"/>
            <a:ext cx="7886700" cy="5037025"/>
          </a:xfrm>
        </p:spPr>
        <p:txBody>
          <a:bodyPr/>
          <a:lstStyle>
            <a:lvl1pPr>
              <a:buClr>
                <a:srgbClr val="0D1E8E"/>
              </a:buClr>
              <a:defRPr sz="1800">
                <a:latin typeface="Trebuchet MS" panose="020B0603020202020204" pitchFamily="34" charset="0"/>
              </a:defRPr>
            </a:lvl1pPr>
            <a:lvl2pPr>
              <a:buClr>
                <a:srgbClr val="00953A"/>
              </a:buClr>
              <a:defRPr sz="1500">
                <a:latin typeface="Trebuchet MS" panose="020B0603020202020204" pitchFamily="34" charset="0"/>
              </a:defRPr>
            </a:lvl2pPr>
            <a:lvl3pPr>
              <a:buClr>
                <a:srgbClr val="EF7521"/>
              </a:buClr>
              <a:defRPr sz="1350">
                <a:latin typeface="Trebuchet MS" panose="020B0603020202020204" pitchFamily="34" charset="0"/>
              </a:defRPr>
            </a:lvl3pPr>
            <a:lvl4pPr>
              <a:buClr>
                <a:srgbClr val="82BC00"/>
              </a:buClr>
              <a:defRPr sz="1350">
                <a:latin typeface="Trebuchet MS" panose="020B0603020202020204" pitchFamily="34" charset="0"/>
              </a:defRPr>
            </a:lvl4pPr>
            <a:lvl5pPr>
              <a:buClr>
                <a:srgbClr val="8FC6E8"/>
              </a:buClr>
              <a:defRPr sz="135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solidFill>
                <a:prstClr val="black">
                  <a:tint val="75000"/>
                </a:prstClr>
              </a:solidFill>
            </a:endParaRPr>
          </a:p>
        </p:txBody>
      </p:sp>
      <p:sp>
        <p:nvSpPr>
          <p:cNvPr id="11" name="Date Placeholder 2"/>
          <p:cNvSpPr txBox="1">
            <a:spLocks/>
          </p:cNvSpPr>
          <p:nvPr userDrawn="1"/>
        </p:nvSpPr>
        <p:spPr>
          <a:xfrm>
            <a:off x="628650" y="6508800"/>
            <a:ext cx="2057400" cy="212676"/>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z="900" smtClean="0">
                <a:solidFill>
                  <a:prstClr val="black">
                    <a:tint val="75000"/>
                  </a:prstClr>
                </a:solidFill>
              </a:rPr>
              <a:pPr/>
              <a:t>5/10/2017</a:t>
            </a:fld>
            <a:endParaRPr lang="en-US" sz="900">
              <a:solidFill>
                <a:prstClr val="black">
                  <a:tint val="75000"/>
                </a:prstClr>
              </a:solidFill>
            </a:endParaRPr>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prstClr val="white"/>
              </a:solidFill>
            </a:endParaRPr>
          </a:p>
        </p:txBody>
      </p:sp>
      <p:sp>
        <p:nvSpPr>
          <p:cNvPr id="14" name="Rectangle 13"/>
          <p:cNvSpPr/>
          <p:nvPr userDrawn="1"/>
        </p:nvSpPr>
        <p:spPr>
          <a:xfrm>
            <a:off x="0" y="787383"/>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a:solidFill>
                <a:prstClr val="white"/>
              </a:solidFill>
            </a:endParaRPr>
          </a:p>
        </p:txBody>
      </p:sp>
      <p:sp>
        <p:nvSpPr>
          <p:cNvPr id="18" name="Rectangle 17"/>
          <p:cNvSpPr/>
          <p:nvPr userDrawn="1"/>
        </p:nvSpPr>
        <p:spPr>
          <a:xfrm>
            <a:off x="0" y="6806229"/>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a:solidFill>
                <a:prstClr val="white"/>
              </a:solidFill>
            </a:endParaRP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sp>
        <p:nvSpPr>
          <p:cNvPr id="21" name="Slide Number Placeholder 5"/>
          <p:cNvSpPr txBox="1">
            <a:spLocks/>
          </p:cNvSpPr>
          <p:nvPr userDrawn="1"/>
        </p:nvSpPr>
        <p:spPr>
          <a:xfrm>
            <a:off x="6457951" y="6508800"/>
            <a:ext cx="1257674" cy="212676"/>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900" smtClean="0">
                <a:solidFill>
                  <a:prstClr val="black">
                    <a:tint val="75000"/>
                  </a:prstClr>
                </a:solidFill>
              </a:rPr>
              <a:pPr/>
              <a:t>‹#›</a:t>
            </a:fld>
            <a:endParaRPr lang="en-US" sz="900" dirty="0">
              <a:solidFill>
                <a:prstClr val="black">
                  <a:tint val="75000"/>
                </a:prstClr>
              </a:solidFill>
            </a:endParaRPr>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616430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13540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97803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90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2473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829203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63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84865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68207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8" descr="PPTemplate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482566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p>
            <a:r>
              <a:rPr lang="en-US" dirty="0"/>
              <a:t>Click to edit </a:t>
            </a:r>
            <a:r>
              <a:rPr lang="en-US" dirty="0" smtClean="0"/>
              <a:t>master </a:t>
            </a:r>
            <a:r>
              <a:rPr lang="en-US" dirty="0"/>
              <a:t>title style</a:t>
            </a:r>
          </a:p>
        </p:txBody>
      </p:sp>
      <p:sp>
        <p:nvSpPr>
          <p:cNvPr id="3" name="Text Placeholder 2"/>
          <p:cNvSpPr>
            <a:spLocks noGrp="1"/>
          </p:cNvSpPr>
          <p:nvPr>
            <p:ph type="body" idx="1"/>
          </p:nvPr>
        </p:nvSpPr>
        <p:spPr>
          <a:xfrm>
            <a:off x="628650"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457200"/>
            <a:fld id="{49B24EC9-D412-49F8-B26B-B7E454A540B6}" type="datetimeFigureOut">
              <a:rPr lang="en-US" smtClean="0">
                <a:solidFill>
                  <a:prstClr val="black">
                    <a:tint val="75000"/>
                  </a:prstClr>
                </a:solidFill>
              </a:rPr>
              <a:pPr defTabSz="457200"/>
              <a:t>5/10/2017</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537600"/>
            <a:ext cx="1620774" cy="183876"/>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4A3F748-31DA-4297-96EF-69DC737B5DDE}"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57520648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derson_d@cde.state.co.us"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cde.state.co.us/datapipeline/assigneoyroles"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www.cde.state.co.us/datapipeline/eoycommonfaq" TargetMode="External"/><Relationship Id="rId2" Type="http://schemas.openxmlformats.org/officeDocument/2006/relationships/hyperlink" Target="http://www.cde.state.co.us/datapipeline/seychecklis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mailto:audit@cde.state.co.us"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hyperlink" Target="http://www.cde.state.co.us/datapipeline/exceptionrequesttemplateinstructions" TargetMode="Externa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Anderson_d@cde.state.co.us" TargetMode="Externa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mailto:anderson_d@cde.state.co.us" TargetMode="External"/><Relationship Id="rId2" Type="http://schemas.openxmlformats.org/officeDocument/2006/relationships/hyperlink" Target="https://my.syncplicity.com/" TargetMode="Externa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hyperlink" Target="http://www.cde.state.co.us/datapipeline/eoysnapshotbusinessrules"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www.cde.state.co.us/datapipeline/201617studssalayout"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www.cde.state.co.us/datapipeline/snap_eoy#Post Cross LEA Validation Instructions" TargetMode="External"/><Relationship Id="rId2" Type="http://schemas.openxmlformats.org/officeDocument/2006/relationships/hyperlink" Target="http://www.cde.state.co.us/datapipeline/snap_eoy#Cross LEA Process" TargetMode="External"/><Relationship Id="rId1" Type="http://schemas.openxmlformats.org/officeDocument/2006/relationships/slideLayout" Target="../slideLayouts/slideLayout14.xml"/><Relationship Id="rId4" Type="http://schemas.openxmlformats.org/officeDocument/2006/relationships/hyperlink" Target="http://www.cde.state.co.us/sites/default/files/docs/datapipeline/2016-2017%20End%20of%20Year%20schedule_1.pdf" TargetMode="External"/></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hyperlink" Target="http://www.cde.state.co.us/datapipeline/snap_eoy" TargetMode="External"/></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hyperlink" Target="http://www.cde.state.co.us/datapipeline/snap_eoy"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www.cde.state.co.us/datapipeline/snap_eoy" TargetMode="External"/><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hyperlink" Target="http://www.cde.state.co.us/cdereval/dropoutcurrent" TargetMode="External"/><Relationship Id="rId2" Type="http://schemas.openxmlformats.org/officeDocument/2006/relationships/hyperlink" Target="http://www.cde.state.co.us/cdereval/gradratecurrent" TargetMode="External"/><Relationship Id="rId1" Type="http://schemas.openxmlformats.org/officeDocument/2006/relationships/slideLayout" Target="../slideLayouts/slideLayout14.xml"/><Relationship Id="rId4" Type="http://schemas.openxmlformats.org/officeDocument/2006/relationships/hyperlink" Target="http://www.cde.state.co.us/cdereval/mobility-stabilitycurrent"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hyperlink" Target="http://www.cde.state.co.us/sites/default/files/docs/datapipeline/2016-2017%20End%20of%20Year%20schedule_1.pdf"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006" y="3943159"/>
            <a:ext cx="7886700" cy="2080800"/>
          </a:xfrm>
        </p:spPr>
        <p:txBody>
          <a:bodyPr>
            <a:normAutofit lnSpcReduction="10000"/>
          </a:bodyPr>
          <a:lstStyle/>
          <a:p>
            <a:r>
              <a:rPr lang="en-US" dirty="0" smtClean="0"/>
              <a:t>2017</a:t>
            </a:r>
          </a:p>
          <a:p>
            <a:r>
              <a:rPr lang="en-US" sz="3000" dirty="0" smtClean="0"/>
              <a:t>End of Year Snapshot</a:t>
            </a:r>
          </a:p>
          <a:p>
            <a:r>
              <a:rPr lang="en-US" sz="2600" dirty="0" smtClean="0"/>
              <a:t>Custodian - Duncan Anderson</a:t>
            </a:r>
          </a:p>
          <a:p>
            <a:r>
              <a:rPr lang="en-US" sz="2600" dirty="0" smtClean="0">
                <a:hlinkClick r:id="rId3"/>
              </a:rPr>
              <a:t>Anderson_d@cde.state.co.us</a:t>
            </a:r>
            <a:r>
              <a:rPr lang="en-US" sz="2600" dirty="0" smtClean="0"/>
              <a:t> </a:t>
            </a:r>
            <a:endParaRPr lang="en-US" sz="2600" dirty="0"/>
          </a:p>
        </p:txBody>
      </p:sp>
      <p:sp>
        <p:nvSpPr>
          <p:cNvPr id="7" name="Title 4"/>
          <p:cNvSpPr txBox="1">
            <a:spLocks/>
          </p:cNvSpPr>
          <p:nvPr/>
        </p:nvSpPr>
        <p:spPr>
          <a:xfrm>
            <a:off x="457200" y="4572000"/>
            <a:ext cx="8342313" cy="823119"/>
          </a:xfrm>
          <a:prstGeom prst="rect">
            <a:avLst/>
          </a:prstGeom>
        </p:spPr>
        <p:txBody>
          <a:bodyPr vert="horz" lIns="91440" tIns="45720" rIns="91440" bIns="45720" rtlCol="0" anchor="ctr">
            <a:noAutofit/>
          </a:bodyPr>
          <a:lstStyle>
            <a:lvl1pPr algn="ctr" rtl="0" eaLnBrk="0" fontAlgn="base" hangingPunct="0">
              <a:spcBef>
                <a:spcPct val="0"/>
              </a:spcBef>
              <a:spcAft>
                <a:spcPct val="0"/>
              </a:spcAft>
              <a:defRPr sz="4000" kern="1200" spc="150" baseline="0">
                <a:solidFill>
                  <a:schemeClr val="accent1">
                    <a:lumMod val="50000"/>
                  </a:schemeClr>
                </a:solidFill>
                <a:latin typeface="Palatino Linotype"/>
                <a:ea typeface="Palatino Linotype" pitchFamily="18" charset="0"/>
                <a:cs typeface="Palatino Linotype"/>
              </a:defRPr>
            </a:lvl1pPr>
            <a:lvl2pPr algn="l" rtl="0" eaLnBrk="0" fontAlgn="base" hangingPunct="0">
              <a:spcBef>
                <a:spcPct val="0"/>
              </a:spcBef>
              <a:spcAft>
                <a:spcPct val="0"/>
              </a:spcAft>
              <a:defRPr sz="3600">
                <a:solidFill>
                  <a:schemeClr val="bg1"/>
                </a:solidFill>
                <a:latin typeface="Palatino Linotype" pitchFamily="18" charset="0"/>
                <a:ea typeface="Palatino Linotype" pitchFamily="18" charset="0"/>
                <a:cs typeface="Palatino Linotype" pitchFamily="18" charset="0"/>
              </a:defRPr>
            </a:lvl2pPr>
            <a:lvl3pPr algn="l" rtl="0" eaLnBrk="0" fontAlgn="base" hangingPunct="0">
              <a:spcBef>
                <a:spcPct val="0"/>
              </a:spcBef>
              <a:spcAft>
                <a:spcPct val="0"/>
              </a:spcAft>
              <a:defRPr sz="3600">
                <a:solidFill>
                  <a:schemeClr val="bg1"/>
                </a:solidFill>
                <a:latin typeface="Palatino Linotype" pitchFamily="18" charset="0"/>
                <a:ea typeface="Palatino Linotype" pitchFamily="18" charset="0"/>
                <a:cs typeface="Palatino Linotype" pitchFamily="18" charset="0"/>
              </a:defRPr>
            </a:lvl3pPr>
            <a:lvl4pPr algn="l" rtl="0" eaLnBrk="0" fontAlgn="base" hangingPunct="0">
              <a:spcBef>
                <a:spcPct val="0"/>
              </a:spcBef>
              <a:spcAft>
                <a:spcPct val="0"/>
              </a:spcAft>
              <a:defRPr sz="3600">
                <a:solidFill>
                  <a:schemeClr val="bg1"/>
                </a:solidFill>
                <a:latin typeface="Palatino Linotype" pitchFamily="18" charset="0"/>
                <a:ea typeface="Palatino Linotype" pitchFamily="18" charset="0"/>
                <a:cs typeface="Palatino Linotype" pitchFamily="18" charset="0"/>
              </a:defRPr>
            </a:lvl4pPr>
            <a:lvl5pPr algn="l" rtl="0" eaLnBrk="0" fontAlgn="base" hangingPunct="0">
              <a:spcBef>
                <a:spcPct val="0"/>
              </a:spcBef>
              <a:spcAft>
                <a:spcPct val="0"/>
              </a:spcAft>
              <a:defRPr sz="3600">
                <a:solidFill>
                  <a:schemeClr val="bg1"/>
                </a:solidFill>
                <a:latin typeface="Palatino Linotype" pitchFamily="18" charset="0"/>
                <a:ea typeface="Palatino Linotype" pitchFamily="18" charset="0"/>
                <a:cs typeface="Palatino Linotype" pitchFamily="18" charset="0"/>
              </a:defRPr>
            </a:lvl5pPr>
            <a:lvl6pPr marL="457200" algn="ctr" rtl="0" fontAlgn="base">
              <a:spcBef>
                <a:spcPct val="0"/>
              </a:spcBef>
              <a:spcAft>
                <a:spcPct val="0"/>
              </a:spcAft>
              <a:defRPr sz="3600">
                <a:solidFill>
                  <a:schemeClr val="bg1"/>
                </a:solidFill>
                <a:latin typeface="Palatino Linotype" pitchFamily="18" charset="0"/>
                <a:ea typeface="Palatino Linotype" pitchFamily="18" charset="0"/>
                <a:cs typeface="Palatino Linotype" pitchFamily="18" charset="0"/>
              </a:defRPr>
            </a:lvl6pPr>
            <a:lvl7pPr marL="914400" algn="ctr" rtl="0" fontAlgn="base">
              <a:spcBef>
                <a:spcPct val="0"/>
              </a:spcBef>
              <a:spcAft>
                <a:spcPct val="0"/>
              </a:spcAft>
              <a:defRPr sz="3600">
                <a:solidFill>
                  <a:schemeClr val="bg1"/>
                </a:solidFill>
                <a:latin typeface="Palatino Linotype" pitchFamily="18" charset="0"/>
                <a:ea typeface="Palatino Linotype" pitchFamily="18" charset="0"/>
                <a:cs typeface="Palatino Linotype" pitchFamily="18" charset="0"/>
              </a:defRPr>
            </a:lvl7pPr>
            <a:lvl8pPr marL="1371600" algn="ctr" rtl="0" fontAlgn="base">
              <a:spcBef>
                <a:spcPct val="0"/>
              </a:spcBef>
              <a:spcAft>
                <a:spcPct val="0"/>
              </a:spcAft>
              <a:defRPr sz="3600">
                <a:solidFill>
                  <a:schemeClr val="bg1"/>
                </a:solidFill>
                <a:latin typeface="Palatino Linotype" pitchFamily="18" charset="0"/>
                <a:ea typeface="Palatino Linotype" pitchFamily="18" charset="0"/>
                <a:cs typeface="Palatino Linotype" pitchFamily="18" charset="0"/>
              </a:defRPr>
            </a:lvl8pPr>
            <a:lvl9pPr marL="1828800" algn="ctr" rtl="0" fontAlgn="base">
              <a:spcBef>
                <a:spcPct val="0"/>
              </a:spcBef>
              <a:spcAft>
                <a:spcPct val="0"/>
              </a:spcAft>
              <a:defRPr sz="3600">
                <a:solidFill>
                  <a:schemeClr val="bg1"/>
                </a:solidFill>
                <a:latin typeface="Palatino Linotype" pitchFamily="18" charset="0"/>
                <a:ea typeface="Palatino Linotype" pitchFamily="18" charset="0"/>
                <a:cs typeface="Palatino Linotype" pitchFamily="18" charset="0"/>
              </a:defRPr>
            </a:lvl9pPr>
          </a:lstStyle>
          <a:p>
            <a:pPr>
              <a:defRPr/>
            </a:pPr>
            <a:endParaRPr lang="en-US" sz="3200" dirty="0"/>
          </a:p>
        </p:txBody>
      </p:sp>
      <p:sp>
        <p:nvSpPr>
          <p:cNvPr id="4" name="TextBox 3"/>
          <p:cNvSpPr txBox="1"/>
          <p:nvPr/>
        </p:nvSpPr>
        <p:spPr>
          <a:xfrm>
            <a:off x="228600" y="6172200"/>
            <a:ext cx="2057400" cy="307777"/>
          </a:xfrm>
          <a:prstGeom prst="rect">
            <a:avLst/>
          </a:prstGeom>
          <a:noFill/>
        </p:spPr>
        <p:txBody>
          <a:bodyPr wrap="square" rtlCol="0">
            <a:spAutoFit/>
          </a:bodyPr>
          <a:lstStyle/>
          <a:p>
            <a:r>
              <a:rPr lang="en-US" sz="1400" dirty="0" smtClean="0">
                <a:latin typeface="Arial" pitchFamily="34" charset="0"/>
                <a:cs typeface="Arial" pitchFamily="34" charset="0"/>
              </a:rPr>
              <a:t>Last updated: 4/5/17</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58236947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bwMode="auto">
          <a:xfrm>
            <a:off x="762000" y="2514600"/>
            <a:ext cx="7772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4450" indent="0">
              <a:defRPr/>
            </a:pPr>
            <a:r>
              <a:rPr lang="en-US" sz="3600" dirty="0" smtClean="0">
                <a:cs typeface="Times New Roman" pitchFamily="18" charset="0"/>
              </a:rPr>
              <a:t>Uploading Files</a:t>
            </a:r>
            <a:endParaRPr lang="en-US" altLang="en-US" dirty="0" smtClean="0"/>
          </a:p>
        </p:txBody>
      </p:sp>
    </p:spTree>
    <p:extLst>
      <p:ext uri="{BB962C8B-B14F-4D97-AF65-F5344CB8AC3E}">
        <p14:creationId xmlns:p14="http://schemas.microsoft.com/office/powerpoint/2010/main" val="2731085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noFill/>
          <a:effectLst>
            <a:outerShdw blurRad="101600" dist="63500" dir="18900000" algn="bl" rotWithShape="0">
              <a:schemeClr val="tx2">
                <a:lumMod val="20000"/>
                <a:lumOff val="80000"/>
                <a:alpha val="40000"/>
              </a:schemeClr>
            </a:outerShdw>
            <a:softEdge rad="31750"/>
          </a:effectLst>
        </p:spPr>
        <p:style>
          <a:lnRef idx="2">
            <a:schemeClr val="accent1"/>
          </a:lnRef>
          <a:fillRef idx="1">
            <a:schemeClr val="lt1"/>
          </a:fillRef>
          <a:effectRef idx="0">
            <a:schemeClr val="accent1"/>
          </a:effectRef>
          <a:fontRef idx="minor">
            <a:schemeClr val="dk1"/>
          </a:fontRef>
        </p:style>
        <p:txBody>
          <a:bodyPr/>
          <a:lstStyle/>
          <a:p>
            <a:r>
              <a:rPr lang="en-US" sz="2000" b="1" dirty="0" smtClean="0"/>
              <a:t>Obtain Student Identifiers (SASIDs)</a:t>
            </a:r>
          </a:p>
          <a:p>
            <a:r>
              <a:rPr lang="en-US" sz="2000" b="1" dirty="0"/>
              <a:t>Update school information in Directory </a:t>
            </a:r>
            <a:r>
              <a:rPr lang="en-US" sz="2000" b="1" dirty="0" smtClean="0"/>
              <a:t>(web form)</a:t>
            </a:r>
            <a:endParaRPr lang="en-US" sz="2000" b="1" dirty="0"/>
          </a:p>
          <a:p>
            <a:r>
              <a:rPr lang="en-US" sz="2000" b="1" dirty="0" smtClean="0"/>
              <a:t>Extract Interchange files </a:t>
            </a:r>
            <a:r>
              <a:rPr lang="en-US" sz="2000" b="1" dirty="0"/>
              <a:t>in correct format from </a:t>
            </a:r>
            <a:r>
              <a:rPr lang="en-US" sz="2000" b="1" dirty="0" smtClean="0"/>
              <a:t>your Student Information System</a:t>
            </a:r>
          </a:p>
          <a:p>
            <a:r>
              <a:rPr lang="en-US" sz="2000" b="1" dirty="0" smtClean="0"/>
              <a:t>Make sure you have the proper IdM role </a:t>
            </a:r>
          </a:p>
          <a:p>
            <a:pPr lvl="1"/>
            <a:r>
              <a:rPr lang="en-US" sz="1600" b="1" dirty="0" smtClean="0"/>
              <a:t>Only the </a:t>
            </a:r>
            <a:r>
              <a:rPr lang="en-US" sz="1600" dirty="0" smtClean="0"/>
              <a:t>SEY~LEAAPROVER role is able to submit the snapshot</a:t>
            </a:r>
          </a:p>
          <a:p>
            <a:pPr lvl="1"/>
            <a:r>
              <a:rPr lang="en-US" sz="1600" dirty="0" smtClean="0"/>
              <a:t>SEY~LEAUSER role is used for staff that upload and edit files</a:t>
            </a:r>
          </a:p>
          <a:p>
            <a:pPr lvl="1"/>
            <a:r>
              <a:rPr lang="en-US" sz="1600" dirty="0" smtClean="0"/>
              <a:t>SEY~LEAVIEW role only has access to reports, but cannot upload files</a:t>
            </a:r>
            <a:endParaRPr lang="en-US" sz="1600" b="1" dirty="0" smtClean="0"/>
          </a:p>
          <a:p>
            <a:pPr lvl="1"/>
            <a:r>
              <a:rPr lang="en-US" sz="1600" b="1" dirty="0" smtClean="0"/>
              <a:t>Full </a:t>
            </a:r>
            <a:r>
              <a:rPr lang="en-US" sz="1600" b="1" dirty="0" err="1" smtClean="0"/>
              <a:t>instuctions</a:t>
            </a:r>
            <a:r>
              <a:rPr lang="en-US" sz="1600" b="1" dirty="0"/>
              <a:t> here: </a:t>
            </a:r>
            <a:r>
              <a:rPr lang="en-US" sz="1600" b="1" dirty="0">
                <a:hlinkClick r:id="rId3"/>
              </a:rPr>
              <a:t>http://</a:t>
            </a:r>
            <a:r>
              <a:rPr lang="en-US" sz="1600" b="1" dirty="0" smtClean="0">
                <a:hlinkClick r:id="rId3"/>
              </a:rPr>
              <a:t>www.cde.state.co.us/datapipeline/assigneoyroles</a:t>
            </a:r>
            <a:r>
              <a:rPr lang="en-US" sz="1600" b="1" dirty="0" smtClean="0"/>
              <a:t> </a:t>
            </a:r>
            <a:endParaRPr lang="en-US" sz="1600" b="1" dirty="0"/>
          </a:p>
          <a:p>
            <a:pPr>
              <a:buFont typeface="Arial" charset="0"/>
              <a:buChar char="•"/>
            </a:pPr>
            <a:endParaRPr lang="en-US" sz="1600" dirty="0"/>
          </a:p>
          <a:p>
            <a:pPr lvl="1">
              <a:buFont typeface="Arial" charset="0"/>
              <a:buChar char="•"/>
            </a:pPr>
            <a:endParaRPr lang="en-US" sz="1600" dirty="0" smtClean="0"/>
          </a:p>
          <a:p>
            <a:pPr marL="0" indent="0">
              <a:buNone/>
            </a:pPr>
            <a:endParaRPr lang="en-US" sz="1600" dirty="0" smtClean="0"/>
          </a:p>
        </p:txBody>
      </p:sp>
      <p:sp>
        <p:nvSpPr>
          <p:cNvPr id="3" name="Title 2"/>
          <p:cNvSpPr>
            <a:spLocks noGrp="1"/>
          </p:cNvSpPr>
          <p:nvPr>
            <p:ph type="title"/>
          </p:nvPr>
        </p:nvSpPr>
        <p:spPr/>
        <p:txBody>
          <a:bodyPr>
            <a:normAutofit fontScale="90000"/>
          </a:bodyPr>
          <a:lstStyle/>
          <a:p>
            <a:pPr algn="ctr"/>
            <a:r>
              <a:rPr lang="en-US" sz="2800" dirty="0" smtClean="0"/>
              <a:t/>
            </a:r>
            <a:br>
              <a:rPr lang="en-US" sz="2800" dirty="0" smtClean="0"/>
            </a:br>
            <a:r>
              <a:rPr lang="en-US" sz="2800" dirty="0" smtClean="0"/>
              <a:t>Submission </a:t>
            </a:r>
            <a:r>
              <a:rPr lang="en-US" sz="2800" dirty="0"/>
              <a:t>Process</a:t>
            </a:r>
            <a:br>
              <a:rPr lang="en-US" sz="2800" dirty="0"/>
            </a:br>
            <a:r>
              <a:rPr lang="en-US" sz="2800" dirty="0"/>
              <a:t>Student Interchange Preparation</a:t>
            </a:r>
            <a:br>
              <a:rPr lang="en-US" sz="2800" dirty="0"/>
            </a:br>
            <a:endParaRPr lang="en-US" sz="2800" dirty="0"/>
          </a:p>
        </p:txBody>
      </p:sp>
      <p:sp>
        <p:nvSpPr>
          <p:cNvPr id="4" name="Text Box 240"/>
          <p:cNvSpPr txBox="1">
            <a:spLocks noChangeArrowheads="1"/>
          </p:cNvSpPr>
          <p:nvPr/>
        </p:nvSpPr>
        <p:spPr bwMode="auto">
          <a:xfrm>
            <a:off x="13493" y="6400800"/>
            <a:ext cx="8247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fld id="{7DDAAE97-B2B0-4322-AA1F-AA5F09E04A90}" type="slidenum">
              <a:rPr lang="en-US">
                <a:latin typeface="Palatino Linotype" pitchFamily="18" charset="0"/>
              </a:rPr>
              <a:pPr algn="ctr" eaLnBrk="1" hangingPunct="1">
                <a:spcBef>
                  <a:spcPct val="50000"/>
                </a:spcBef>
              </a:pPr>
              <a:t>11</a:t>
            </a:fld>
            <a:endParaRPr lang="en-US" dirty="0">
              <a:latin typeface="Palatino Linotype" pitchFamily="18" charset="0"/>
            </a:endParaRPr>
          </a:p>
        </p:txBody>
      </p:sp>
    </p:spTree>
    <p:extLst>
      <p:ext uri="{BB962C8B-B14F-4D97-AF65-F5344CB8AC3E}">
        <p14:creationId xmlns:p14="http://schemas.microsoft.com/office/powerpoint/2010/main" val="1914097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Student End of Year checklist</a:t>
            </a:r>
          </a:p>
          <a:p>
            <a:pPr lvl="1"/>
            <a:r>
              <a:rPr lang="en-US" dirty="0" smtClean="0"/>
              <a:t>Step by step document of process</a:t>
            </a:r>
          </a:p>
          <a:p>
            <a:pPr lvl="1"/>
            <a:r>
              <a:rPr lang="en-US" dirty="0">
                <a:hlinkClick r:id="rId2"/>
              </a:rPr>
              <a:t>http://</a:t>
            </a:r>
            <a:r>
              <a:rPr lang="en-US" dirty="0" smtClean="0">
                <a:hlinkClick r:id="rId2"/>
              </a:rPr>
              <a:t>www.cde.state.co.us/datapipeline/seychecklist</a:t>
            </a:r>
            <a:endParaRPr lang="en-US" dirty="0" smtClean="0"/>
          </a:p>
          <a:p>
            <a:pPr marL="365760" lvl="1" indent="0">
              <a:buNone/>
            </a:pPr>
            <a:endParaRPr lang="en-US" dirty="0" smtClean="0"/>
          </a:p>
          <a:p>
            <a:r>
              <a:rPr lang="en-US" dirty="0" smtClean="0"/>
              <a:t>Frequently Asked Questions</a:t>
            </a:r>
          </a:p>
          <a:p>
            <a:pPr lvl="1"/>
            <a:r>
              <a:rPr lang="en-US" dirty="0" smtClean="0"/>
              <a:t>Good information on common questions</a:t>
            </a:r>
          </a:p>
          <a:p>
            <a:pPr lvl="1"/>
            <a:r>
              <a:rPr lang="en-US" dirty="0">
                <a:hlinkClick r:id="rId3"/>
              </a:rPr>
              <a:t>http://</a:t>
            </a:r>
            <a:r>
              <a:rPr lang="en-US" dirty="0" smtClean="0">
                <a:hlinkClick r:id="rId3"/>
              </a:rPr>
              <a:t>www.cde.state.co.us/datapipeline/eoycommonfaq</a:t>
            </a:r>
            <a:endParaRPr lang="en-US" dirty="0" smtClean="0"/>
          </a:p>
          <a:p>
            <a:pPr lvl="1"/>
            <a:endParaRPr lang="en-US" dirty="0" smtClean="0"/>
          </a:p>
          <a:p>
            <a:pPr lvl="1"/>
            <a:endParaRPr lang="en-US" dirty="0"/>
          </a:p>
          <a:p>
            <a:endParaRPr lang="en-US" dirty="0"/>
          </a:p>
        </p:txBody>
      </p:sp>
      <p:sp>
        <p:nvSpPr>
          <p:cNvPr id="3" name="Title 2"/>
          <p:cNvSpPr>
            <a:spLocks noGrp="1"/>
          </p:cNvSpPr>
          <p:nvPr>
            <p:ph type="title"/>
          </p:nvPr>
        </p:nvSpPr>
        <p:spPr/>
        <p:txBody>
          <a:bodyPr/>
          <a:lstStyle/>
          <a:p>
            <a:pPr algn="ctr"/>
            <a:r>
              <a:rPr lang="en-US" dirty="0" smtClean="0"/>
              <a:t>Step by Step documentation</a:t>
            </a:r>
            <a:endParaRPr lang="en-US" dirty="0"/>
          </a:p>
        </p:txBody>
      </p:sp>
    </p:spTree>
    <p:extLst>
      <p:ext uri="{BB962C8B-B14F-4D97-AF65-F5344CB8AC3E}">
        <p14:creationId xmlns:p14="http://schemas.microsoft.com/office/powerpoint/2010/main" val="3921328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noFill/>
          <a:effectLst>
            <a:outerShdw blurRad="101600" dist="63500" dir="18900000" algn="bl" rotWithShape="0">
              <a:schemeClr val="tx2">
                <a:lumMod val="20000"/>
                <a:lumOff val="80000"/>
                <a:alpha val="40000"/>
              </a:schemeClr>
            </a:outerShdw>
            <a:softEdge rad="31750"/>
          </a:effectLst>
        </p:spPr>
        <p:style>
          <a:lnRef idx="2">
            <a:schemeClr val="accent1"/>
          </a:lnRef>
          <a:fillRef idx="1">
            <a:schemeClr val="lt1"/>
          </a:fillRef>
          <a:effectRef idx="0">
            <a:schemeClr val="accent1"/>
          </a:effectRef>
          <a:fontRef idx="minor">
            <a:schemeClr val="dk1"/>
          </a:fontRef>
        </p:style>
        <p:txBody>
          <a:bodyPr/>
          <a:lstStyle/>
          <a:p>
            <a:r>
              <a:rPr lang="en-US" sz="2000" b="1" dirty="0" smtClean="0"/>
              <a:t>Districts </a:t>
            </a:r>
            <a:r>
              <a:rPr lang="en-US" sz="2000" b="1" dirty="0"/>
              <a:t>upload the interchange file</a:t>
            </a:r>
            <a:endParaRPr lang="en-US" sz="2000" b="1" dirty="0"/>
          </a:p>
          <a:p>
            <a:pPr lvl="1"/>
            <a:r>
              <a:rPr lang="en-US" dirty="0" smtClean="0"/>
              <a:t>Upload the Demographic file, then School Association file, then the Advanced Course Completion file</a:t>
            </a:r>
          </a:p>
          <a:p>
            <a:r>
              <a:rPr lang="en-US" sz="2000" b="1" dirty="0" smtClean="0"/>
              <a:t>Wait for a Confirmation Email from the Pipeline System</a:t>
            </a:r>
            <a:endParaRPr lang="en-US" sz="2000" b="1" dirty="0"/>
          </a:p>
          <a:p>
            <a:pPr lvl="1"/>
            <a:r>
              <a:rPr lang="en-US" dirty="0"/>
              <a:t>The email will show you </a:t>
            </a:r>
            <a:r>
              <a:rPr lang="en-US" dirty="0" smtClean="0"/>
              <a:t>the number of errors in your upload</a:t>
            </a:r>
          </a:p>
          <a:p>
            <a:pPr lvl="1"/>
            <a:r>
              <a:rPr lang="en-US" dirty="0" smtClean="0"/>
              <a:t>You’ll want to resolve ALL errors in your interchange files</a:t>
            </a:r>
          </a:p>
          <a:p>
            <a:pPr lvl="1"/>
            <a:r>
              <a:rPr lang="en-US" dirty="0" smtClean="0"/>
              <a:t>Check your error reports</a:t>
            </a:r>
            <a:endParaRPr lang="en-US" dirty="0"/>
          </a:p>
          <a:p>
            <a:r>
              <a:rPr lang="en-US" sz="2000" b="1" dirty="0" smtClean="0"/>
              <a:t>Update your Interchange files to address the errors</a:t>
            </a:r>
            <a:endParaRPr lang="en-US" sz="2000" b="1" dirty="0"/>
          </a:p>
          <a:p>
            <a:pPr lvl="1"/>
            <a:r>
              <a:rPr lang="en-US" dirty="0" smtClean="0"/>
              <a:t>I would suggest updating your </a:t>
            </a:r>
            <a:r>
              <a:rPr lang="en-US" dirty="0"/>
              <a:t>s</a:t>
            </a:r>
            <a:r>
              <a:rPr lang="en-US" dirty="0" smtClean="0"/>
              <a:t>tudent </a:t>
            </a:r>
            <a:r>
              <a:rPr lang="en-US" dirty="0"/>
              <a:t>i</a:t>
            </a:r>
            <a:r>
              <a:rPr lang="en-US" dirty="0" smtClean="0"/>
              <a:t>nformation system so the data in your system matches that supplied to the state</a:t>
            </a:r>
          </a:p>
          <a:p>
            <a:pPr lvl="1"/>
            <a:r>
              <a:rPr lang="en-US" dirty="0" smtClean="0"/>
              <a:t>You can also update records directly in the pipeline using the Edit Record tool</a:t>
            </a:r>
          </a:p>
          <a:p>
            <a:pPr lvl="1"/>
            <a:endParaRPr lang="en-US" sz="1600" dirty="0" smtClean="0"/>
          </a:p>
        </p:txBody>
      </p:sp>
      <p:sp>
        <p:nvSpPr>
          <p:cNvPr id="3" name="Title 2"/>
          <p:cNvSpPr>
            <a:spLocks noGrp="1"/>
          </p:cNvSpPr>
          <p:nvPr>
            <p:ph type="title"/>
          </p:nvPr>
        </p:nvSpPr>
        <p:spPr/>
        <p:txBody>
          <a:bodyPr>
            <a:normAutofit fontScale="90000"/>
          </a:bodyPr>
          <a:lstStyle/>
          <a:p>
            <a:pPr algn="ctr"/>
            <a:r>
              <a:rPr lang="en-US" sz="2800" dirty="0" smtClean="0"/>
              <a:t/>
            </a:r>
            <a:br>
              <a:rPr lang="en-US" sz="2800" dirty="0" smtClean="0"/>
            </a:br>
            <a:r>
              <a:rPr lang="en-US" sz="2800" dirty="0" smtClean="0"/>
              <a:t>Submission </a:t>
            </a:r>
            <a:r>
              <a:rPr lang="en-US" sz="2800" dirty="0"/>
              <a:t>Process</a:t>
            </a:r>
            <a:br>
              <a:rPr lang="en-US" sz="2800" dirty="0"/>
            </a:br>
            <a:r>
              <a:rPr lang="en-US" sz="2800" dirty="0"/>
              <a:t>Student Interchange Preparation</a:t>
            </a:r>
            <a:br>
              <a:rPr lang="en-US" sz="2800" dirty="0"/>
            </a:br>
            <a:endParaRPr lang="en-US" sz="2800" dirty="0"/>
          </a:p>
        </p:txBody>
      </p:sp>
      <p:sp>
        <p:nvSpPr>
          <p:cNvPr id="4" name="Text Box 240"/>
          <p:cNvSpPr txBox="1">
            <a:spLocks noChangeArrowheads="1"/>
          </p:cNvSpPr>
          <p:nvPr/>
        </p:nvSpPr>
        <p:spPr bwMode="auto">
          <a:xfrm>
            <a:off x="13493" y="6400800"/>
            <a:ext cx="8247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fld id="{7DDAAE97-B2B0-4322-AA1F-AA5F09E04A90}" type="slidenum">
              <a:rPr lang="en-US">
                <a:latin typeface="Palatino Linotype" pitchFamily="18" charset="0"/>
              </a:rPr>
              <a:pPr algn="ctr" eaLnBrk="1" hangingPunct="1">
                <a:spcBef>
                  <a:spcPct val="50000"/>
                </a:spcBef>
              </a:pPr>
              <a:t>13</a:t>
            </a:fld>
            <a:endParaRPr lang="en-US" dirty="0">
              <a:latin typeface="Palatino Linotype" pitchFamily="18" charset="0"/>
            </a:endParaRPr>
          </a:p>
        </p:txBody>
      </p:sp>
    </p:spTree>
    <p:extLst>
      <p:ext uri="{BB962C8B-B14F-4D97-AF65-F5344CB8AC3E}">
        <p14:creationId xmlns:p14="http://schemas.microsoft.com/office/powerpoint/2010/main" val="4011310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49" y="152400"/>
            <a:ext cx="7886700" cy="521208"/>
          </a:xfrm>
        </p:spPr>
        <p:txBody>
          <a:bodyPr>
            <a:normAutofit/>
          </a:bodyPr>
          <a:lstStyle/>
          <a:p>
            <a:pPr algn="ctr"/>
            <a:r>
              <a:rPr lang="en-US" sz="2800" dirty="0" smtClean="0"/>
              <a:t>Data File Upload</a:t>
            </a:r>
            <a:endParaRPr lang="en-US" sz="2800" dirty="0"/>
          </a:p>
        </p:txBody>
      </p:sp>
      <p:sp>
        <p:nvSpPr>
          <p:cNvPr id="4" name="Text Box 240"/>
          <p:cNvSpPr txBox="1">
            <a:spLocks noChangeArrowheads="1"/>
          </p:cNvSpPr>
          <p:nvPr/>
        </p:nvSpPr>
        <p:spPr bwMode="auto">
          <a:xfrm>
            <a:off x="13493" y="6400800"/>
            <a:ext cx="8247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fld id="{7DDAAE97-B2B0-4322-AA1F-AA5F09E04A90}" type="slidenum">
              <a:rPr lang="en-US">
                <a:solidFill>
                  <a:prstClr val="black"/>
                </a:solidFill>
                <a:latin typeface="Palatino Linotype" pitchFamily="18" charset="0"/>
              </a:rPr>
              <a:pPr algn="ctr" eaLnBrk="1" hangingPunct="1">
                <a:spcBef>
                  <a:spcPct val="50000"/>
                </a:spcBef>
              </a:pPr>
              <a:t>14</a:t>
            </a:fld>
            <a:endParaRPr lang="en-US" dirty="0">
              <a:solidFill>
                <a:prstClr val="black"/>
              </a:solidFill>
              <a:latin typeface="Palatino Linotype" pitchFamily="18" charset="0"/>
            </a:endParaRPr>
          </a:p>
        </p:txBody>
      </p:sp>
      <p:pic>
        <p:nvPicPr>
          <p:cNvPr id="2" name="Picture 1"/>
          <p:cNvPicPr>
            <a:picLocks noChangeAspect="1"/>
          </p:cNvPicPr>
          <p:nvPr/>
        </p:nvPicPr>
        <p:blipFill>
          <a:blip r:embed="rId3"/>
          <a:stretch>
            <a:fillRect/>
          </a:stretch>
        </p:blipFill>
        <p:spPr>
          <a:xfrm>
            <a:off x="690562" y="1190625"/>
            <a:ext cx="7762875" cy="4476750"/>
          </a:xfrm>
          <a:prstGeom prst="rect">
            <a:avLst/>
          </a:prstGeom>
        </p:spPr>
      </p:pic>
    </p:spTree>
    <p:extLst>
      <p:ext uri="{BB962C8B-B14F-4D97-AF65-F5344CB8AC3E}">
        <p14:creationId xmlns:p14="http://schemas.microsoft.com/office/powerpoint/2010/main" val="3640727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49" y="152400"/>
            <a:ext cx="7886700" cy="521208"/>
          </a:xfrm>
        </p:spPr>
        <p:txBody>
          <a:bodyPr>
            <a:normAutofit/>
          </a:bodyPr>
          <a:lstStyle/>
          <a:p>
            <a:pPr algn="ctr"/>
            <a:r>
              <a:rPr lang="en-US" sz="2800" dirty="0" smtClean="0"/>
              <a:t>Interchange Pipeline Reports</a:t>
            </a:r>
            <a:endParaRPr lang="en-US" sz="2800" dirty="0"/>
          </a:p>
        </p:txBody>
      </p:sp>
      <p:sp>
        <p:nvSpPr>
          <p:cNvPr id="4" name="Text Box 240"/>
          <p:cNvSpPr txBox="1">
            <a:spLocks noChangeArrowheads="1"/>
          </p:cNvSpPr>
          <p:nvPr/>
        </p:nvSpPr>
        <p:spPr bwMode="auto">
          <a:xfrm>
            <a:off x="13493" y="6400800"/>
            <a:ext cx="8247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fld id="{7DDAAE97-B2B0-4322-AA1F-AA5F09E04A90}" type="slidenum">
              <a:rPr lang="en-US">
                <a:solidFill>
                  <a:prstClr val="black"/>
                </a:solidFill>
                <a:latin typeface="Palatino Linotype" pitchFamily="18" charset="0"/>
              </a:rPr>
              <a:pPr algn="ctr" eaLnBrk="1" hangingPunct="1">
                <a:spcBef>
                  <a:spcPct val="50000"/>
                </a:spcBef>
              </a:pPr>
              <a:t>15</a:t>
            </a:fld>
            <a:endParaRPr lang="en-US" dirty="0">
              <a:solidFill>
                <a:prstClr val="black"/>
              </a:solidFill>
              <a:latin typeface="Palatino Linotype" pitchFamily="18" charset="0"/>
            </a:endParaRPr>
          </a:p>
        </p:txBody>
      </p:sp>
      <p:pic>
        <p:nvPicPr>
          <p:cNvPr id="7" name="Picture 6"/>
          <p:cNvPicPr>
            <a:picLocks noChangeAspect="1"/>
          </p:cNvPicPr>
          <p:nvPr/>
        </p:nvPicPr>
        <p:blipFill>
          <a:blip r:embed="rId3"/>
          <a:stretch>
            <a:fillRect/>
          </a:stretch>
        </p:blipFill>
        <p:spPr>
          <a:xfrm>
            <a:off x="66674" y="2209800"/>
            <a:ext cx="9010650" cy="2143125"/>
          </a:xfrm>
          <a:prstGeom prst="rect">
            <a:avLst/>
          </a:prstGeom>
        </p:spPr>
      </p:pic>
    </p:spTree>
    <p:extLst>
      <p:ext uri="{BB962C8B-B14F-4D97-AF65-F5344CB8AC3E}">
        <p14:creationId xmlns:p14="http://schemas.microsoft.com/office/powerpoint/2010/main" val="442545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49" y="152400"/>
            <a:ext cx="7886700" cy="521208"/>
          </a:xfrm>
        </p:spPr>
        <p:txBody>
          <a:bodyPr>
            <a:normAutofit/>
          </a:bodyPr>
          <a:lstStyle/>
          <a:p>
            <a:pPr algn="ctr"/>
            <a:r>
              <a:rPr lang="en-US" sz="2800" dirty="0" smtClean="0"/>
              <a:t>Interchange Cognos Reports</a:t>
            </a:r>
            <a:endParaRPr lang="en-US" sz="2800" dirty="0"/>
          </a:p>
        </p:txBody>
      </p:sp>
      <p:sp>
        <p:nvSpPr>
          <p:cNvPr id="4" name="Text Box 240"/>
          <p:cNvSpPr txBox="1">
            <a:spLocks noChangeArrowheads="1"/>
          </p:cNvSpPr>
          <p:nvPr/>
        </p:nvSpPr>
        <p:spPr bwMode="auto">
          <a:xfrm>
            <a:off x="13493" y="6400800"/>
            <a:ext cx="8247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fld id="{7DDAAE97-B2B0-4322-AA1F-AA5F09E04A90}" type="slidenum">
              <a:rPr lang="en-US">
                <a:solidFill>
                  <a:prstClr val="black"/>
                </a:solidFill>
                <a:latin typeface="Palatino Linotype" pitchFamily="18" charset="0"/>
              </a:rPr>
              <a:pPr algn="ctr" eaLnBrk="1" hangingPunct="1">
                <a:spcBef>
                  <a:spcPct val="50000"/>
                </a:spcBef>
              </a:pPr>
              <a:t>16</a:t>
            </a:fld>
            <a:endParaRPr lang="en-US" dirty="0">
              <a:solidFill>
                <a:prstClr val="black"/>
              </a:solidFill>
              <a:latin typeface="Palatino Linotype" pitchFamily="18" charset="0"/>
            </a:endParaRPr>
          </a:p>
        </p:txBody>
      </p:sp>
      <p:pic>
        <p:nvPicPr>
          <p:cNvPr id="6" name="Picture 5"/>
          <p:cNvPicPr>
            <a:picLocks noChangeAspect="1"/>
          </p:cNvPicPr>
          <p:nvPr/>
        </p:nvPicPr>
        <p:blipFill>
          <a:blip r:embed="rId3"/>
          <a:stretch>
            <a:fillRect/>
          </a:stretch>
        </p:blipFill>
        <p:spPr>
          <a:xfrm>
            <a:off x="2157412" y="1252537"/>
            <a:ext cx="4829175" cy="4352925"/>
          </a:xfrm>
          <a:prstGeom prst="rect">
            <a:avLst/>
          </a:prstGeom>
        </p:spPr>
      </p:pic>
    </p:spTree>
    <p:extLst>
      <p:ext uri="{BB962C8B-B14F-4D97-AF65-F5344CB8AC3E}">
        <p14:creationId xmlns:p14="http://schemas.microsoft.com/office/powerpoint/2010/main" val="23981675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bwMode="auto">
          <a:xfrm>
            <a:off x="762000" y="1447800"/>
            <a:ext cx="77724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4450" indent="0">
              <a:defRPr/>
            </a:pPr>
            <a:r>
              <a:rPr lang="en-US" sz="3600" dirty="0" smtClean="0">
                <a:cs typeface="Times New Roman" pitchFamily="18" charset="0"/>
              </a:rPr>
              <a:t>Common Demographic Errors:</a:t>
            </a:r>
            <a:br>
              <a:rPr lang="en-US" sz="3600" dirty="0" smtClean="0">
                <a:cs typeface="Times New Roman" pitchFamily="18" charset="0"/>
              </a:rPr>
            </a:br>
            <a:r>
              <a:rPr lang="en-US" sz="3600" dirty="0" smtClean="0">
                <a:cs typeface="Times New Roman" pitchFamily="18" charset="0"/>
              </a:rPr>
              <a:t>Language </a:t>
            </a:r>
            <a:r>
              <a:rPr lang="en-US" sz="3600" dirty="0" smtClean="0">
                <a:cs typeface="Times New Roman" pitchFamily="18" charset="0"/>
              </a:rPr>
              <a:t>Edits</a:t>
            </a:r>
            <a:r>
              <a:rPr lang="en-US" dirty="0" smtClean="0">
                <a:cs typeface="Times New Roman" pitchFamily="18" charset="0"/>
              </a:rPr>
              <a:t/>
            </a:r>
            <a:br>
              <a:rPr lang="en-US" dirty="0" smtClean="0">
                <a:cs typeface="Times New Roman" pitchFamily="18" charset="0"/>
              </a:rPr>
            </a:br>
            <a:r>
              <a:rPr lang="en-US" dirty="0">
                <a:cs typeface="Times New Roman" pitchFamily="18" charset="0"/>
              </a:rPr>
              <a:t/>
            </a:r>
            <a:br>
              <a:rPr lang="en-US" dirty="0">
                <a:cs typeface="Times New Roman" pitchFamily="18" charset="0"/>
              </a:rPr>
            </a:br>
            <a:r>
              <a:rPr lang="en-US" altLang="en-US" sz="3600" dirty="0" smtClean="0">
                <a:solidFill>
                  <a:srgbClr val="336699"/>
                </a:solidFill>
                <a:latin typeface="Century Gothic" pitchFamily="34" charset="0"/>
              </a:rPr>
              <a:t/>
            </a:r>
            <a:br>
              <a:rPr lang="en-US" altLang="en-US" sz="3600" dirty="0" smtClean="0">
                <a:solidFill>
                  <a:srgbClr val="336699"/>
                </a:solidFill>
                <a:latin typeface="Century Gothic" pitchFamily="34" charset="0"/>
              </a:rPr>
            </a:br>
            <a:endParaRPr lang="en-US" altLang="en-US" dirty="0" smtClean="0"/>
          </a:p>
        </p:txBody>
      </p:sp>
    </p:spTree>
    <p:extLst>
      <p:ext uri="{BB962C8B-B14F-4D97-AF65-F5344CB8AC3E}">
        <p14:creationId xmlns:p14="http://schemas.microsoft.com/office/powerpoint/2010/main" val="3849927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76200" y="1447800"/>
            <a:ext cx="90678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fontAlgn="base" hangingPunct="1">
              <a:spcBef>
                <a:spcPct val="0"/>
              </a:spcBef>
              <a:spcAft>
                <a:spcPct val="0"/>
              </a:spcAft>
              <a:buFont typeface="Arial" panose="020B0604020202020204" pitchFamily="34" charset="0"/>
              <a:buChar char="•"/>
            </a:pPr>
            <a:r>
              <a:rPr lang="en-US" altLang="en-US" sz="2000" dirty="0" smtClean="0">
                <a:solidFill>
                  <a:srgbClr val="000000"/>
                </a:solidFill>
              </a:rPr>
              <a:t>The goal of EOY is to collect whether or not a student has received ELL services throughout the year, not just the status at the end of the year.  The SP180 edit has been implemented to insure that student status is properly captured.</a:t>
            </a:r>
          </a:p>
          <a:p>
            <a:pPr lvl="1" eaLnBrk="1" fontAlgn="base" hangingPunct="1">
              <a:spcBef>
                <a:spcPct val="0"/>
              </a:spcBef>
              <a:spcAft>
                <a:spcPct val="0"/>
              </a:spcAft>
              <a:buFont typeface="Arial" panose="020B0604020202020204" pitchFamily="34" charset="0"/>
              <a:buChar char="•"/>
            </a:pPr>
            <a:endParaRPr lang="en-US" altLang="en-US" sz="2000" dirty="0" smtClean="0">
              <a:solidFill>
                <a:srgbClr val="000000"/>
              </a:solidFill>
            </a:endParaRPr>
          </a:p>
          <a:p>
            <a:pPr lvl="1" eaLnBrk="1" fontAlgn="base" hangingPunct="1">
              <a:spcBef>
                <a:spcPct val="0"/>
              </a:spcBef>
              <a:spcAft>
                <a:spcPct val="0"/>
              </a:spcAft>
              <a:buFont typeface="Arial" panose="020B0604020202020204" pitchFamily="34" charset="0"/>
              <a:buChar char="•"/>
            </a:pPr>
            <a:r>
              <a:rPr lang="en-US" altLang="en-US" sz="2000" dirty="0" smtClean="0">
                <a:solidFill>
                  <a:srgbClr val="000000"/>
                </a:solidFill>
              </a:rPr>
              <a:t>ELL Status must be 1(Yes) if it was also 1(Yes) in Student October for the current year. </a:t>
            </a:r>
            <a:endParaRPr lang="en-US" altLang="en-US" sz="2000" dirty="0">
              <a:solidFill>
                <a:srgbClr val="000000"/>
              </a:solidFill>
            </a:endParaRPr>
          </a:p>
          <a:p>
            <a:pPr lvl="1" eaLnBrk="1" fontAlgn="base" hangingPunct="1">
              <a:spcBef>
                <a:spcPct val="0"/>
              </a:spcBef>
              <a:spcAft>
                <a:spcPct val="0"/>
              </a:spcAft>
              <a:buFont typeface="Arial" panose="020B0604020202020204" pitchFamily="34" charset="0"/>
              <a:buChar char="•"/>
            </a:pPr>
            <a:endParaRPr lang="en-US" altLang="en-US" dirty="0">
              <a:solidFill>
                <a:srgbClr val="000000"/>
              </a:solidFill>
            </a:endParaRPr>
          </a:p>
          <a:p>
            <a:pPr lvl="1" eaLnBrk="1" fontAlgn="base" hangingPunct="1">
              <a:spcBef>
                <a:spcPct val="0"/>
              </a:spcBef>
              <a:spcAft>
                <a:spcPct val="0"/>
              </a:spcAft>
              <a:buFont typeface="Arial" panose="020B0604020202020204" pitchFamily="34" charset="0"/>
              <a:buChar char="•"/>
            </a:pPr>
            <a:r>
              <a:rPr lang="en-US" altLang="en-US" sz="2000" dirty="0" smtClean="0">
                <a:solidFill>
                  <a:srgbClr val="000000"/>
                </a:solidFill>
              </a:rPr>
              <a:t>Properly coding the students receiving languages services through your district can impact the funding your district receives.</a:t>
            </a:r>
          </a:p>
        </p:txBody>
      </p:sp>
      <p:sp>
        <p:nvSpPr>
          <p:cNvPr id="153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sz="3200" dirty="0" smtClean="0">
                <a:cs typeface="Times New Roman" pitchFamily="18" charset="0"/>
              </a:rPr>
              <a:t>Edits For ELL</a:t>
            </a:r>
            <a:endParaRPr lang="en-US" altLang="en-US" sz="3200" dirty="0" smtClean="0"/>
          </a:p>
        </p:txBody>
      </p:sp>
    </p:spTree>
    <p:extLst>
      <p:ext uri="{BB962C8B-B14F-4D97-AF65-F5344CB8AC3E}">
        <p14:creationId xmlns:p14="http://schemas.microsoft.com/office/powerpoint/2010/main" val="2595893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24063" y="1676400"/>
            <a:ext cx="91440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fontAlgn="base" hangingPunct="1">
              <a:spcBef>
                <a:spcPct val="0"/>
              </a:spcBef>
              <a:spcAft>
                <a:spcPct val="0"/>
              </a:spcAft>
            </a:pPr>
            <a:endParaRPr lang="en-US" altLang="en-US" sz="2000" dirty="0" smtClean="0">
              <a:solidFill>
                <a:srgbClr val="000000"/>
              </a:solidFill>
            </a:endParaRPr>
          </a:p>
          <a:p>
            <a:pPr lvl="1" algn="ctr" eaLnBrk="1" fontAlgn="base" hangingPunct="1">
              <a:spcBef>
                <a:spcPct val="0"/>
              </a:spcBef>
              <a:spcAft>
                <a:spcPct val="0"/>
              </a:spcAft>
            </a:pPr>
            <a:r>
              <a:rPr lang="en-US" altLang="en-US" sz="2000" dirty="0" smtClean="0">
                <a:solidFill>
                  <a:srgbClr val="000000"/>
                </a:solidFill>
              </a:rPr>
              <a:t>Note: A student is calculated as an ELL in the following way</a:t>
            </a:r>
            <a:r>
              <a:rPr lang="en-US" altLang="en-US" dirty="0" smtClean="0">
                <a:solidFill>
                  <a:srgbClr val="000000"/>
                </a:solidFill>
              </a:rPr>
              <a:t>:</a:t>
            </a:r>
          </a:p>
          <a:p>
            <a:pPr lvl="1" algn="ctr" eaLnBrk="1" fontAlgn="base" hangingPunct="1">
              <a:spcBef>
                <a:spcPct val="0"/>
              </a:spcBef>
              <a:spcAft>
                <a:spcPct val="0"/>
              </a:spcAft>
            </a:pPr>
            <a:endParaRPr lang="en-US" altLang="en-US" dirty="0" smtClean="0">
              <a:solidFill>
                <a:srgbClr val="000000"/>
              </a:solidFill>
            </a:endParaRPr>
          </a:p>
        </p:txBody>
      </p:sp>
      <p:sp>
        <p:nvSpPr>
          <p:cNvPr id="153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sz="3200" dirty="0" smtClean="0">
                <a:cs typeface="Times New Roman" pitchFamily="18" charset="0"/>
              </a:rPr>
              <a:t>Definition of ELL student</a:t>
            </a:r>
            <a:endParaRPr lang="en-US" altLang="en-US" sz="3200" dirty="0" smtClean="0"/>
          </a:p>
        </p:txBody>
      </p:sp>
      <p:graphicFrame>
        <p:nvGraphicFramePr>
          <p:cNvPr id="4" name="Table 3"/>
          <p:cNvGraphicFramePr>
            <a:graphicFrameLocks noGrp="1"/>
          </p:cNvGraphicFramePr>
          <p:nvPr>
            <p:extLst/>
          </p:nvPr>
        </p:nvGraphicFramePr>
        <p:xfrm>
          <a:off x="2667000" y="2673317"/>
          <a:ext cx="4144963" cy="2427282"/>
        </p:xfrm>
        <a:graphic>
          <a:graphicData uri="http://schemas.openxmlformats.org/drawingml/2006/table">
            <a:tbl>
              <a:tblPr/>
              <a:tblGrid>
                <a:gridCol w="1504835"/>
                <a:gridCol w="761942"/>
                <a:gridCol w="638126"/>
                <a:gridCol w="1240060"/>
              </a:tblGrid>
              <a:tr h="186714">
                <a:tc>
                  <a:txBody>
                    <a:bodyPr/>
                    <a:lstStyle/>
                    <a:p>
                      <a:pPr algn="ctr"/>
                      <a:r>
                        <a:rPr lang="en-US" sz="1100" dirty="0">
                          <a:solidFill>
                            <a:schemeClr val="tx1"/>
                          </a:solidFill>
                          <a:latin typeface="Calibri"/>
                          <a:ea typeface="Times New Roman"/>
                          <a:cs typeface="Times New Roman"/>
                        </a:rPr>
                        <a:t>Language Background</a:t>
                      </a: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a:solidFill>
                            <a:schemeClr val="tx1"/>
                          </a:solidFill>
                          <a:latin typeface="Calibri"/>
                          <a:ea typeface="Times New Roman"/>
                          <a:cs typeface="Times New Roman"/>
                        </a:rPr>
                        <a:t>Bilingual</a:t>
                      </a: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a:solidFill>
                            <a:schemeClr val="tx1"/>
                          </a:solidFill>
                          <a:latin typeface="Calibri"/>
                          <a:ea typeface="Times New Roman"/>
                          <a:cs typeface="Times New Roman"/>
                        </a:rPr>
                        <a:t>ESL</a:t>
                      </a: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a:solidFill>
                            <a:schemeClr val="tx1"/>
                          </a:solidFill>
                          <a:latin typeface="Calibri"/>
                          <a:ea typeface="Times New Roman"/>
                          <a:cs typeface="Times New Roman"/>
                        </a:rPr>
                        <a:t>ELL Status</a:t>
                      </a:r>
                      <a:endParaRPr lang="en-US" sz="1100">
                        <a:solidFill>
                          <a:schemeClr val="tx1"/>
                        </a:solidFill>
                        <a:latin typeface="Calibri"/>
                        <a:ea typeface="Times New Roman"/>
                        <a:cs typeface="Times New Roman"/>
                      </a:endParaRP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6714">
                <a:tc rowSpan="2">
                  <a:txBody>
                    <a:bodyPr/>
                    <a:lstStyle/>
                    <a:p>
                      <a:pPr algn="ctr"/>
                      <a:r>
                        <a:rPr lang="en-US" sz="1100" dirty="0">
                          <a:solidFill>
                            <a:schemeClr val="tx1"/>
                          </a:solidFill>
                          <a:latin typeface="Calibri"/>
                          <a:ea typeface="Times New Roman"/>
                          <a:cs typeface="Times New Roman"/>
                        </a:rPr>
                        <a:t>ENG</a:t>
                      </a:r>
                    </a:p>
                    <a:p>
                      <a:pPr algn="ctr"/>
                      <a:r>
                        <a:rPr lang="en-US" sz="1100" dirty="0">
                          <a:solidFill>
                            <a:schemeClr val="tx1"/>
                          </a:solidFill>
                          <a:latin typeface="Calibri"/>
                          <a:ea typeface="Times New Roman"/>
                          <a:cs typeface="Times New Roman"/>
                        </a:rPr>
                        <a:t>(English)</a:t>
                      </a: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latin typeface="Calibri"/>
                          <a:ea typeface="Times New Roman"/>
                          <a:cs typeface="Times New Roman"/>
                        </a:rPr>
                        <a:t>0</a:t>
                      </a: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a:solidFill>
                            <a:schemeClr val="tx1"/>
                          </a:solidFill>
                          <a:latin typeface="Calibri"/>
                          <a:ea typeface="Times New Roman"/>
                          <a:cs typeface="Times New Roman"/>
                        </a:rPr>
                        <a:t>0</a:t>
                      </a: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solidFill>
                            <a:schemeClr val="tx1"/>
                          </a:solidFill>
                          <a:latin typeface="Calibri"/>
                          <a:ea typeface="Times New Roman"/>
                          <a:cs typeface="Times New Roman"/>
                        </a:rPr>
                        <a:t>No (0)</a:t>
                      </a:r>
                      <a:endParaRPr lang="en-US" sz="1100" dirty="0">
                        <a:solidFill>
                          <a:schemeClr val="tx1"/>
                        </a:solidFill>
                        <a:latin typeface="Calibri"/>
                        <a:ea typeface="Times New Roman"/>
                        <a:cs typeface="Times New Roman"/>
                      </a:endParaRP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6714">
                <a:tc vMerge="1">
                  <a:txBody>
                    <a:bodyPr/>
                    <a:lstStyle/>
                    <a:p>
                      <a:endParaRPr lang="en-US"/>
                    </a:p>
                  </a:txBody>
                  <a:tcPr/>
                </a:tc>
                <a:tc>
                  <a:txBody>
                    <a:bodyPr/>
                    <a:lstStyle/>
                    <a:p>
                      <a:pPr algn="ctr">
                        <a:spcAft>
                          <a:spcPts val="0"/>
                        </a:spcAft>
                      </a:pPr>
                      <a:r>
                        <a:rPr lang="en-US" sz="1100" dirty="0">
                          <a:solidFill>
                            <a:schemeClr val="tx1"/>
                          </a:solidFill>
                          <a:latin typeface="Calibri"/>
                          <a:ea typeface="Times New Roman"/>
                          <a:cs typeface="Times New Roman"/>
                        </a:rPr>
                        <a:t>1</a:t>
                      </a: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solidFill>
                            <a:schemeClr val="tx1"/>
                          </a:solidFill>
                          <a:latin typeface="Calibri"/>
                          <a:ea typeface="Times New Roman"/>
                          <a:cs typeface="Times New Roman"/>
                        </a:rPr>
                        <a:t>0</a:t>
                      </a: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solidFill>
                            <a:schemeClr val="tx1"/>
                          </a:solidFill>
                          <a:latin typeface="Calibri"/>
                          <a:ea typeface="Times New Roman"/>
                          <a:cs typeface="Times New Roman"/>
                        </a:rPr>
                        <a:t>No (0)</a:t>
                      </a:r>
                      <a:endParaRPr lang="en-US" sz="1100" dirty="0">
                        <a:solidFill>
                          <a:schemeClr val="tx1"/>
                        </a:solidFill>
                        <a:latin typeface="Calibri"/>
                        <a:ea typeface="Times New Roman"/>
                        <a:cs typeface="Times New Roman"/>
                      </a:endParaRP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6714">
                <a:tc rowSpan="10">
                  <a:txBody>
                    <a:bodyPr/>
                    <a:lstStyle/>
                    <a:p>
                      <a:pPr algn="ctr"/>
                      <a:r>
                        <a:rPr lang="en-US" sz="1100" dirty="0">
                          <a:solidFill>
                            <a:schemeClr val="tx1"/>
                          </a:solidFill>
                          <a:latin typeface="Calibri"/>
                          <a:ea typeface="Times New Roman"/>
                          <a:cs typeface="Times New Roman"/>
                        </a:rPr>
                        <a:t>Not ENG</a:t>
                      </a:r>
                    </a:p>
                    <a:p>
                      <a:pPr algn="ctr"/>
                      <a:r>
                        <a:rPr lang="en-US" sz="1100" dirty="0">
                          <a:solidFill>
                            <a:schemeClr val="tx1"/>
                          </a:solidFill>
                          <a:latin typeface="Calibri"/>
                          <a:ea typeface="Times New Roman"/>
                          <a:cs typeface="Times New Roman"/>
                        </a:rPr>
                        <a:t>(Not English)</a:t>
                      </a: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a:solidFill>
                            <a:schemeClr val="tx1"/>
                          </a:solidFill>
                          <a:latin typeface="Calibri"/>
                          <a:ea typeface="Times New Roman"/>
                          <a:cs typeface="Times New Roman"/>
                        </a:rPr>
                        <a:t>1</a:t>
                      </a: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latin typeface="Calibri"/>
                          <a:ea typeface="Times New Roman"/>
                          <a:cs typeface="Times New Roman"/>
                        </a:rPr>
                        <a:t>0</a:t>
                      </a: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solidFill>
                            <a:schemeClr val="tx1"/>
                          </a:solidFill>
                          <a:latin typeface="Calibri"/>
                          <a:ea typeface="Times New Roman"/>
                          <a:cs typeface="Times New Roman"/>
                        </a:rPr>
                        <a:t>Yes (1)</a:t>
                      </a:r>
                      <a:endParaRPr lang="en-US" sz="1100" dirty="0">
                        <a:solidFill>
                          <a:schemeClr val="tx1"/>
                        </a:solidFill>
                        <a:latin typeface="Calibri"/>
                        <a:ea typeface="Times New Roman"/>
                        <a:cs typeface="Times New Roman"/>
                      </a:endParaRP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6714">
                <a:tc vMerge="1">
                  <a:txBody>
                    <a:bodyPr/>
                    <a:lstStyle/>
                    <a:p>
                      <a:endParaRPr lang="en-US"/>
                    </a:p>
                  </a:txBody>
                  <a:tcPr/>
                </a:tc>
                <a:tc>
                  <a:txBody>
                    <a:bodyPr/>
                    <a:lstStyle/>
                    <a:p>
                      <a:pPr algn="ctr">
                        <a:spcAft>
                          <a:spcPts val="0"/>
                        </a:spcAft>
                      </a:pPr>
                      <a:r>
                        <a:rPr lang="en-US" sz="1100">
                          <a:solidFill>
                            <a:schemeClr val="tx1"/>
                          </a:solidFill>
                          <a:latin typeface="Calibri"/>
                          <a:ea typeface="Times New Roman"/>
                          <a:cs typeface="Times New Roman"/>
                        </a:rPr>
                        <a:t>2</a:t>
                      </a: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dirty="0">
                          <a:solidFill>
                            <a:schemeClr val="tx1"/>
                          </a:solidFill>
                          <a:latin typeface="Calibri"/>
                          <a:ea typeface="Times New Roman"/>
                          <a:cs typeface="Times New Roman"/>
                        </a:rPr>
                        <a:t>0</a:t>
                      </a: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b="1" dirty="0">
                          <a:solidFill>
                            <a:schemeClr val="tx1"/>
                          </a:solidFill>
                          <a:latin typeface="Calibri"/>
                          <a:ea typeface="Times New Roman"/>
                          <a:cs typeface="Times New Roman"/>
                        </a:rPr>
                        <a:t>Yes (1)</a:t>
                      </a:r>
                      <a:endParaRPr lang="en-US" sz="1100" dirty="0">
                        <a:solidFill>
                          <a:schemeClr val="tx1"/>
                        </a:solidFill>
                        <a:latin typeface="Calibri"/>
                        <a:ea typeface="Times New Roman"/>
                        <a:cs typeface="Times New Roman"/>
                      </a:endParaRP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6714">
                <a:tc vMerge="1">
                  <a:txBody>
                    <a:bodyPr/>
                    <a:lstStyle/>
                    <a:p>
                      <a:endParaRPr lang="en-US"/>
                    </a:p>
                  </a:txBody>
                  <a:tcPr/>
                </a:tc>
                <a:tc>
                  <a:txBody>
                    <a:bodyPr/>
                    <a:lstStyle/>
                    <a:p>
                      <a:pPr algn="ctr">
                        <a:spcAft>
                          <a:spcPts val="0"/>
                        </a:spcAft>
                      </a:pPr>
                      <a:r>
                        <a:rPr lang="en-US" sz="1100">
                          <a:solidFill>
                            <a:schemeClr val="tx1"/>
                          </a:solidFill>
                          <a:latin typeface="Calibri"/>
                          <a:ea typeface="Times New Roman"/>
                          <a:cs typeface="Times New Roman"/>
                        </a:rPr>
                        <a:t>3</a:t>
                      </a: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solidFill>
                            <a:schemeClr val="tx1"/>
                          </a:solidFill>
                          <a:latin typeface="Calibri"/>
                          <a:ea typeface="Times New Roman"/>
                          <a:cs typeface="Times New Roman"/>
                        </a:rPr>
                        <a:t>0</a:t>
                      </a: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b="1" dirty="0">
                          <a:solidFill>
                            <a:schemeClr val="tx1"/>
                          </a:solidFill>
                          <a:latin typeface="Calibri"/>
                          <a:ea typeface="Times New Roman"/>
                          <a:cs typeface="Times New Roman"/>
                        </a:rPr>
                        <a:t>Yes (1)</a:t>
                      </a:r>
                      <a:endParaRPr lang="en-US" sz="1100" dirty="0">
                        <a:solidFill>
                          <a:schemeClr val="tx1"/>
                        </a:solidFill>
                        <a:latin typeface="Calibri"/>
                        <a:ea typeface="Times New Roman"/>
                        <a:cs typeface="Times New Roman"/>
                      </a:endParaRP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6714">
                <a:tc vMerge="1">
                  <a:txBody>
                    <a:bodyPr/>
                    <a:lstStyle/>
                    <a:p>
                      <a:endParaRPr lang="en-US"/>
                    </a:p>
                  </a:txBody>
                  <a:tcPr/>
                </a:tc>
                <a:tc>
                  <a:txBody>
                    <a:bodyPr/>
                    <a:lstStyle/>
                    <a:p>
                      <a:pPr algn="ctr">
                        <a:spcAft>
                          <a:spcPts val="0"/>
                        </a:spcAft>
                      </a:pPr>
                      <a:r>
                        <a:rPr lang="en-US" sz="1100" dirty="0">
                          <a:solidFill>
                            <a:schemeClr val="tx1"/>
                          </a:solidFill>
                          <a:latin typeface="Calibri"/>
                          <a:ea typeface="Times New Roman"/>
                          <a:cs typeface="Times New Roman"/>
                        </a:rPr>
                        <a:t>4</a:t>
                      </a: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solidFill>
                            <a:schemeClr val="tx1"/>
                          </a:solidFill>
                          <a:latin typeface="Calibri"/>
                          <a:ea typeface="Times New Roman"/>
                          <a:cs typeface="Times New Roman"/>
                        </a:rPr>
                        <a:t>0</a:t>
                      </a: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solidFill>
                            <a:schemeClr val="tx1"/>
                          </a:solidFill>
                          <a:latin typeface="Calibri"/>
                          <a:ea typeface="Times New Roman"/>
                          <a:cs typeface="Times New Roman"/>
                        </a:rPr>
                        <a:t>No (0)</a:t>
                      </a:r>
                      <a:endParaRPr lang="en-US" sz="1100" dirty="0">
                        <a:solidFill>
                          <a:schemeClr val="tx1"/>
                        </a:solidFill>
                        <a:latin typeface="Calibri"/>
                        <a:ea typeface="Times New Roman"/>
                        <a:cs typeface="Times New Roman"/>
                      </a:endParaRP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6714">
                <a:tc vMerge="1">
                  <a:txBody>
                    <a:bodyPr/>
                    <a:lstStyle/>
                    <a:p>
                      <a:endParaRPr lang="en-US"/>
                    </a:p>
                  </a:txBody>
                  <a:tcPr/>
                </a:tc>
                <a:tc>
                  <a:txBody>
                    <a:bodyPr/>
                    <a:lstStyle/>
                    <a:p>
                      <a:pPr algn="ctr">
                        <a:spcAft>
                          <a:spcPts val="0"/>
                        </a:spcAft>
                      </a:pPr>
                      <a:r>
                        <a:rPr lang="en-US" sz="1100">
                          <a:solidFill>
                            <a:schemeClr val="tx1"/>
                          </a:solidFill>
                          <a:latin typeface="Calibri"/>
                          <a:ea typeface="Times New Roman"/>
                          <a:cs typeface="Times New Roman"/>
                        </a:rPr>
                        <a:t>5</a:t>
                      </a: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solidFill>
                            <a:schemeClr val="tx1"/>
                          </a:solidFill>
                          <a:latin typeface="Calibri"/>
                          <a:ea typeface="Times New Roman"/>
                          <a:cs typeface="Times New Roman"/>
                        </a:rPr>
                        <a:t>0</a:t>
                      </a: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b="1" dirty="0">
                          <a:solidFill>
                            <a:schemeClr val="tx1"/>
                          </a:solidFill>
                          <a:latin typeface="Calibri"/>
                          <a:ea typeface="Times New Roman"/>
                          <a:cs typeface="Times New Roman"/>
                        </a:rPr>
                        <a:t>Yes (1)</a:t>
                      </a:r>
                      <a:endParaRPr lang="en-US" sz="1100" dirty="0">
                        <a:solidFill>
                          <a:schemeClr val="tx1"/>
                        </a:solidFill>
                        <a:latin typeface="Calibri"/>
                        <a:ea typeface="Times New Roman"/>
                        <a:cs typeface="Times New Roman"/>
                      </a:endParaRP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6714">
                <a:tc vMerge="1">
                  <a:txBody>
                    <a:bodyPr/>
                    <a:lstStyle/>
                    <a:p>
                      <a:endParaRPr lang="en-US"/>
                    </a:p>
                  </a:txBody>
                  <a:tcPr/>
                </a:tc>
                <a:tc>
                  <a:txBody>
                    <a:bodyPr/>
                    <a:lstStyle/>
                    <a:p>
                      <a:pPr algn="ctr">
                        <a:spcAft>
                          <a:spcPts val="0"/>
                        </a:spcAft>
                      </a:pPr>
                      <a:r>
                        <a:rPr lang="en-US" sz="1100">
                          <a:solidFill>
                            <a:schemeClr val="tx1"/>
                          </a:solidFill>
                          <a:latin typeface="Calibri"/>
                          <a:ea typeface="Times New Roman"/>
                          <a:cs typeface="Times New Roman"/>
                        </a:rPr>
                        <a:t>0</a:t>
                      </a: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solidFill>
                            <a:schemeClr val="tx1"/>
                          </a:solidFill>
                          <a:latin typeface="Calibri"/>
                          <a:ea typeface="Times New Roman"/>
                          <a:cs typeface="Times New Roman"/>
                        </a:rPr>
                        <a:t>1</a:t>
                      </a: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b="1" dirty="0">
                          <a:solidFill>
                            <a:schemeClr val="tx1"/>
                          </a:solidFill>
                          <a:latin typeface="Calibri"/>
                          <a:ea typeface="Times New Roman"/>
                          <a:cs typeface="Times New Roman"/>
                        </a:rPr>
                        <a:t>Yes (1)</a:t>
                      </a:r>
                      <a:endParaRPr lang="en-US" sz="1100" dirty="0">
                        <a:solidFill>
                          <a:schemeClr val="tx1"/>
                        </a:solidFill>
                        <a:latin typeface="Calibri"/>
                        <a:ea typeface="Times New Roman"/>
                        <a:cs typeface="Times New Roman"/>
                      </a:endParaRP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6714">
                <a:tc vMerge="1">
                  <a:txBody>
                    <a:bodyPr/>
                    <a:lstStyle/>
                    <a:p>
                      <a:endParaRPr lang="en-US"/>
                    </a:p>
                  </a:txBody>
                  <a:tcPr/>
                </a:tc>
                <a:tc>
                  <a:txBody>
                    <a:bodyPr/>
                    <a:lstStyle/>
                    <a:p>
                      <a:pPr algn="ctr">
                        <a:spcAft>
                          <a:spcPts val="0"/>
                        </a:spcAft>
                      </a:pPr>
                      <a:r>
                        <a:rPr lang="en-US" sz="1100">
                          <a:solidFill>
                            <a:schemeClr val="tx1"/>
                          </a:solidFill>
                          <a:latin typeface="Calibri"/>
                          <a:ea typeface="Times New Roman"/>
                          <a:cs typeface="Times New Roman"/>
                        </a:rPr>
                        <a:t>0</a:t>
                      </a: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solidFill>
                            <a:schemeClr val="tx1"/>
                          </a:solidFill>
                          <a:latin typeface="Calibri"/>
                          <a:ea typeface="Times New Roman"/>
                          <a:cs typeface="Times New Roman"/>
                        </a:rPr>
                        <a:t>2</a:t>
                      </a: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b="1" dirty="0">
                          <a:solidFill>
                            <a:schemeClr val="tx1"/>
                          </a:solidFill>
                          <a:latin typeface="Calibri"/>
                          <a:ea typeface="Times New Roman"/>
                          <a:cs typeface="Times New Roman"/>
                        </a:rPr>
                        <a:t>Yes (1)</a:t>
                      </a:r>
                      <a:endParaRPr lang="en-US" sz="1100" dirty="0">
                        <a:solidFill>
                          <a:schemeClr val="tx1"/>
                        </a:solidFill>
                        <a:latin typeface="Calibri"/>
                        <a:ea typeface="Times New Roman"/>
                        <a:cs typeface="Times New Roman"/>
                      </a:endParaRP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6714">
                <a:tc vMerge="1">
                  <a:txBody>
                    <a:bodyPr/>
                    <a:lstStyle/>
                    <a:p>
                      <a:endParaRPr lang="en-US"/>
                    </a:p>
                  </a:txBody>
                  <a:tcPr/>
                </a:tc>
                <a:tc>
                  <a:txBody>
                    <a:bodyPr/>
                    <a:lstStyle/>
                    <a:p>
                      <a:pPr algn="ctr">
                        <a:spcAft>
                          <a:spcPts val="0"/>
                        </a:spcAft>
                      </a:pPr>
                      <a:r>
                        <a:rPr lang="en-US" sz="1100">
                          <a:solidFill>
                            <a:schemeClr val="tx1"/>
                          </a:solidFill>
                          <a:latin typeface="Calibri"/>
                          <a:ea typeface="Times New Roman"/>
                          <a:cs typeface="Times New Roman"/>
                        </a:rPr>
                        <a:t>0</a:t>
                      </a: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solidFill>
                            <a:schemeClr val="tx1"/>
                          </a:solidFill>
                          <a:latin typeface="Calibri"/>
                          <a:ea typeface="Times New Roman"/>
                          <a:cs typeface="Times New Roman"/>
                        </a:rPr>
                        <a:t>3</a:t>
                      </a: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b="1" dirty="0">
                          <a:solidFill>
                            <a:schemeClr val="tx1"/>
                          </a:solidFill>
                          <a:latin typeface="Calibri"/>
                          <a:ea typeface="Times New Roman"/>
                          <a:cs typeface="Times New Roman"/>
                        </a:rPr>
                        <a:t>Yes (1)</a:t>
                      </a:r>
                      <a:endParaRPr lang="en-US" sz="1100" dirty="0">
                        <a:solidFill>
                          <a:schemeClr val="tx1"/>
                        </a:solidFill>
                        <a:latin typeface="Calibri"/>
                        <a:ea typeface="Times New Roman"/>
                        <a:cs typeface="Times New Roman"/>
                      </a:endParaRP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6714">
                <a:tc vMerge="1">
                  <a:txBody>
                    <a:bodyPr/>
                    <a:lstStyle/>
                    <a:p>
                      <a:endParaRPr lang="en-US"/>
                    </a:p>
                  </a:txBody>
                  <a:tcPr/>
                </a:tc>
                <a:tc>
                  <a:txBody>
                    <a:bodyPr/>
                    <a:lstStyle/>
                    <a:p>
                      <a:pPr algn="ctr">
                        <a:spcAft>
                          <a:spcPts val="0"/>
                        </a:spcAft>
                      </a:pPr>
                      <a:r>
                        <a:rPr lang="en-US" sz="1100">
                          <a:solidFill>
                            <a:schemeClr val="tx1"/>
                          </a:solidFill>
                          <a:latin typeface="Calibri"/>
                          <a:ea typeface="Times New Roman"/>
                          <a:cs typeface="Times New Roman"/>
                        </a:rPr>
                        <a:t>0</a:t>
                      </a: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solidFill>
                            <a:schemeClr val="tx1"/>
                          </a:solidFill>
                          <a:latin typeface="Calibri"/>
                          <a:ea typeface="Times New Roman"/>
                          <a:cs typeface="Times New Roman"/>
                        </a:rPr>
                        <a:t>4</a:t>
                      </a: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solidFill>
                            <a:schemeClr val="tx1"/>
                          </a:solidFill>
                          <a:latin typeface="Calibri"/>
                          <a:ea typeface="Times New Roman"/>
                          <a:cs typeface="Times New Roman"/>
                        </a:rPr>
                        <a:t>No (0)</a:t>
                      </a:r>
                      <a:endParaRPr lang="en-US" sz="1100" dirty="0">
                        <a:solidFill>
                          <a:schemeClr val="tx1"/>
                        </a:solidFill>
                        <a:latin typeface="Calibri"/>
                        <a:ea typeface="Times New Roman"/>
                        <a:cs typeface="Times New Roman"/>
                      </a:endParaRP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6714">
                <a:tc vMerge="1">
                  <a:txBody>
                    <a:bodyPr/>
                    <a:lstStyle/>
                    <a:p>
                      <a:endParaRPr lang="en-US"/>
                    </a:p>
                  </a:txBody>
                  <a:tcPr/>
                </a:tc>
                <a:tc>
                  <a:txBody>
                    <a:bodyPr/>
                    <a:lstStyle/>
                    <a:p>
                      <a:pPr algn="ctr">
                        <a:spcAft>
                          <a:spcPts val="0"/>
                        </a:spcAft>
                      </a:pPr>
                      <a:r>
                        <a:rPr lang="en-US" sz="1100" dirty="0">
                          <a:solidFill>
                            <a:schemeClr val="tx1"/>
                          </a:solidFill>
                          <a:latin typeface="Calibri"/>
                          <a:ea typeface="Times New Roman"/>
                          <a:cs typeface="Times New Roman"/>
                        </a:rPr>
                        <a:t>0</a:t>
                      </a: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a:solidFill>
                            <a:schemeClr val="tx1"/>
                          </a:solidFill>
                          <a:latin typeface="Calibri"/>
                          <a:ea typeface="Times New Roman"/>
                          <a:cs typeface="Times New Roman"/>
                        </a:rPr>
                        <a:t>5</a:t>
                      </a: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b="1" dirty="0">
                          <a:solidFill>
                            <a:schemeClr val="tx1"/>
                          </a:solidFill>
                          <a:latin typeface="Calibri"/>
                          <a:ea typeface="Times New Roman"/>
                          <a:cs typeface="Times New Roman"/>
                        </a:rPr>
                        <a:t>Yes (1)</a:t>
                      </a:r>
                      <a:endParaRPr lang="en-US" sz="1100" dirty="0">
                        <a:solidFill>
                          <a:schemeClr val="tx1"/>
                        </a:solidFill>
                        <a:latin typeface="Calibri"/>
                        <a:ea typeface="Times New Roman"/>
                        <a:cs typeface="Times New Roman"/>
                      </a:endParaRPr>
                    </a:p>
                  </a:txBody>
                  <a:tcPr marL="9524" marR="9524" marT="9526" marB="95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81807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1">
              <a:defRPr/>
            </a:pPr>
            <a:r>
              <a:rPr lang="en-US" sz="2400" dirty="0"/>
              <a:t>Collection overview</a:t>
            </a:r>
          </a:p>
          <a:p>
            <a:pPr lvl="1">
              <a:defRPr/>
            </a:pPr>
            <a:r>
              <a:rPr lang="en-US" sz="2400" dirty="0" smtClean="0"/>
              <a:t>Schedule</a:t>
            </a:r>
          </a:p>
          <a:p>
            <a:pPr lvl="1">
              <a:defRPr/>
            </a:pPr>
            <a:r>
              <a:rPr lang="en-US" sz="2400" dirty="0" smtClean="0"/>
              <a:t>Regular Process</a:t>
            </a:r>
          </a:p>
          <a:p>
            <a:pPr lvl="2">
              <a:defRPr/>
            </a:pPr>
            <a:r>
              <a:rPr lang="en-US" sz="2200" dirty="0" smtClean="0"/>
              <a:t>Interchange Uploads</a:t>
            </a:r>
            <a:endParaRPr lang="en-US" sz="2200" dirty="0" smtClean="0"/>
          </a:p>
          <a:p>
            <a:pPr lvl="2">
              <a:defRPr/>
            </a:pPr>
            <a:r>
              <a:rPr lang="en-US" sz="2200" dirty="0"/>
              <a:t>Interchange Errors</a:t>
            </a:r>
            <a:endParaRPr lang="en-US" sz="2200" dirty="0" smtClean="0"/>
          </a:p>
          <a:p>
            <a:pPr lvl="2">
              <a:defRPr/>
            </a:pPr>
            <a:r>
              <a:rPr lang="en-US" sz="2200" dirty="0" smtClean="0"/>
              <a:t>Exceptions</a:t>
            </a:r>
          </a:p>
          <a:p>
            <a:pPr lvl="2">
              <a:defRPr/>
            </a:pPr>
            <a:r>
              <a:rPr lang="en-US" sz="2200" dirty="0" smtClean="0"/>
              <a:t>Snapshot</a:t>
            </a:r>
          </a:p>
          <a:p>
            <a:pPr lvl="2">
              <a:defRPr/>
            </a:pPr>
            <a:r>
              <a:rPr lang="en-US" sz="2200" smtClean="0"/>
              <a:t>Snapshot Errors</a:t>
            </a:r>
            <a:endParaRPr lang="en-US" sz="2200" dirty="0" smtClean="0"/>
          </a:p>
          <a:p>
            <a:pPr lvl="2">
              <a:defRPr/>
            </a:pPr>
            <a:r>
              <a:rPr lang="en-US" sz="2200" dirty="0" smtClean="0"/>
              <a:t>Submission</a:t>
            </a:r>
          </a:p>
          <a:p>
            <a:pPr lvl="1">
              <a:defRPr/>
            </a:pPr>
            <a:r>
              <a:rPr lang="en-US" sz="2400" dirty="0" smtClean="0"/>
              <a:t>Cross LEA Process</a:t>
            </a:r>
            <a:endParaRPr lang="en-US" sz="2400" dirty="0"/>
          </a:p>
          <a:p>
            <a:pPr lvl="2">
              <a:defRPr/>
            </a:pPr>
            <a:r>
              <a:rPr lang="en-US" sz="2200" dirty="0" smtClean="0"/>
              <a:t>Adjustments</a:t>
            </a:r>
            <a:endParaRPr lang="en-US" sz="2200" dirty="0"/>
          </a:p>
          <a:p>
            <a:pPr lvl="1">
              <a:defRPr/>
            </a:pPr>
            <a:r>
              <a:rPr lang="en-US" sz="2400" dirty="0" smtClean="0"/>
              <a:t>Post-Cross </a:t>
            </a:r>
            <a:r>
              <a:rPr lang="en-US" sz="2400" dirty="0"/>
              <a:t>LEA Process</a:t>
            </a:r>
          </a:p>
          <a:p>
            <a:pPr lvl="2">
              <a:defRPr/>
            </a:pPr>
            <a:r>
              <a:rPr lang="en-US" sz="2200" dirty="0" smtClean="0"/>
              <a:t>Adequate Documentation</a:t>
            </a:r>
          </a:p>
          <a:p>
            <a:pPr lvl="1">
              <a:defRPr/>
            </a:pPr>
            <a:r>
              <a:rPr lang="en-US" sz="2400" dirty="0" smtClean="0"/>
              <a:t>Rates and Reports</a:t>
            </a:r>
            <a:endParaRPr lang="en-US" sz="2200" dirty="0"/>
          </a:p>
          <a:p>
            <a:pPr marL="45720" indent="0">
              <a:buNone/>
            </a:pPr>
            <a:endParaRPr lang="en-US" dirty="0"/>
          </a:p>
        </p:txBody>
      </p:sp>
      <p:sp>
        <p:nvSpPr>
          <p:cNvPr id="2" name="Title 1"/>
          <p:cNvSpPr>
            <a:spLocks noGrp="1"/>
          </p:cNvSpPr>
          <p:nvPr>
            <p:ph type="title"/>
          </p:nvPr>
        </p:nvSpPr>
        <p:spPr/>
        <p:txBody>
          <a:bodyPr/>
          <a:lstStyle/>
          <a:p>
            <a:pPr algn="ctr"/>
            <a:r>
              <a:rPr lang="en-US" dirty="0" smtClean="0"/>
              <a:t>Agenda</a:t>
            </a:r>
            <a:endParaRPr lang="en-US" dirty="0"/>
          </a:p>
        </p:txBody>
      </p:sp>
    </p:spTree>
    <p:extLst>
      <p:ext uri="{BB962C8B-B14F-4D97-AF65-F5344CB8AC3E}">
        <p14:creationId xmlns:p14="http://schemas.microsoft.com/office/powerpoint/2010/main" val="4096483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en-US" sz="2000" b="1" dirty="0" smtClean="0">
                <a:latin typeface="+mj-lt"/>
                <a:cs typeface="Times New Roman" pitchFamily="18" charset="0"/>
              </a:rPr>
              <a:t>Reminder of the two codes (in addition to NEP, LEP and FEP)</a:t>
            </a:r>
          </a:p>
          <a:p>
            <a:pPr lvl="1">
              <a:defRPr/>
            </a:pPr>
            <a:r>
              <a:rPr lang="en-US" sz="1800" dirty="0" smtClean="0">
                <a:latin typeface="+mj-lt"/>
                <a:cs typeface="Times New Roman" pitchFamily="18" charset="0"/>
              </a:rPr>
              <a:t>PHLOTE, English Proficient</a:t>
            </a:r>
          </a:p>
          <a:p>
            <a:pPr lvl="1">
              <a:defRPr/>
            </a:pPr>
            <a:r>
              <a:rPr lang="en-US" sz="1800" dirty="0" smtClean="0">
                <a:latin typeface="+mj-lt"/>
                <a:cs typeface="Times New Roman" pitchFamily="18" charset="0"/>
              </a:rPr>
              <a:t>FELL- Former ELL</a:t>
            </a:r>
          </a:p>
          <a:p>
            <a:pPr lvl="1">
              <a:buFontTx/>
              <a:buNone/>
              <a:defRPr/>
            </a:pPr>
            <a:endParaRPr lang="en-US" sz="2000" dirty="0" smtClean="0">
              <a:latin typeface="+mj-lt"/>
              <a:cs typeface="Times New Roman" pitchFamily="18" charset="0"/>
            </a:endParaRPr>
          </a:p>
          <a:p>
            <a:pPr>
              <a:defRPr/>
            </a:pPr>
            <a:r>
              <a:rPr lang="en-US" sz="2000" b="1" dirty="0" smtClean="0">
                <a:latin typeface="+mj-lt"/>
                <a:cs typeface="Times New Roman" pitchFamily="18" charset="0"/>
              </a:rPr>
              <a:t>Why: </a:t>
            </a:r>
          </a:p>
          <a:p>
            <a:pPr lvl="1">
              <a:defRPr/>
            </a:pPr>
            <a:r>
              <a:rPr lang="en-US" sz="1800" dirty="0" smtClean="0">
                <a:latin typeface="+mj-lt"/>
                <a:cs typeface="Times New Roman" pitchFamily="18" charset="0"/>
              </a:rPr>
              <a:t>Currently, when students leave a district, information is lost. These codes will insure that student data is not left out when he/she moves to a different district.</a:t>
            </a:r>
          </a:p>
          <a:p>
            <a:pPr lvl="1">
              <a:defRPr/>
            </a:pPr>
            <a:r>
              <a:rPr lang="en-US" sz="1800" dirty="0" smtClean="0">
                <a:latin typeface="+mj-lt"/>
                <a:cs typeface="Times New Roman" pitchFamily="18" charset="0"/>
              </a:rPr>
              <a:t>Student history is preserved.</a:t>
            </a:r>
          </a:p>
          <a:p>
            <a:pPr lvl="1">
              <a:buFontTx/>
              <a:buNone/>
              <a:defRPr/>
            </a:pPr>
            <a:endParaRPr lang="en-US" sz="2000" dirty="0" smtClean="0">
              <a:latin typeface="+mj-lt"/>
              <a:cs typeface="Times New Roman" pitchFamily="18" charset="0"/>
            </a:endParaRPr>
          </a:p>
          <a:p>
            <a:pPr>
              <a:defRPr/>
            </a:pPr>
            <a:r>
              <a:rPr lang="en-US" sz="2000" b="1" dirty="0" smtClean="0">
                <a:latin typeface="+mj-lt"/>
                <a:cs typeface="Times New Roman" pitchFamily="18" charset="0"/>
              </a:rPr>
              <a:t>When: </a:t>
            </a:r>
          </a:p>
          <a:p>
            <a:pPr lvl="1">
              <a:defRPr/>
            </a:pPr>
            <a:r>
              <a:rPr lang="en-US" sz="1800" dirty="0" smtClean="0">
                <a:latin typeface="+mj-lt"/>
                <a:cs typeface="Times New Roman" pitchFamily="18" charset="0"/>
              </a:rPr>
              <a:t>These codes should only be used when a student is new to a district.  Exceptions will be made in the first year for districts who would like to go back and correct their data.</a:t>
            </a:r>
          </a:p>
          <a:p>
            <a:pPr>
              <a:buFontTx/>
              <a:buNone/>
              <a:defRPr/>
            </a:pPr>
            <a:endParaRPr lang="en-US" sz="2000" dirty="0" smtClean="0">
              <a:latin typeface="Times New Roman" pitchFamily="18" charset="0"/>
              <a:cs typeface="Times New Roman" pitchFamily="18" charset="0"/>
            </a:endParaRPr>
          </a:p>
          <a:p>
            <a:pPr>
              <a:defRPr/>
            </a:pPr>
            <a:endParaRPr lang="en-US" sz="2000" dirty="0" smtClean="0">
              <a:latin typeface="Times New Roman" pitchFamily="18" charset="0"/>
              <a:cs typeface="Times New Roman" pitchFamily="18" charset="0"/>
            </a:endParaRPr>
          </a:p>
          <a:p>
            <a:pPr lvl="1">
              <a:defRPr/>
            </a:pPr>
            <a:endParaRPr lang="en-US" dirty="0" smtClean="0"/>
          </a:p>
        </p:txBody>
      </p:sp>
      <p:sp>
        <p:nvSpPr>
          <p:cNvPr id="225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sz="3200" dirty="0" smtClean="0">
                <a:cs typeface="Times New Roman" pitchFamily="18" charset="0"/>
              </a:rPr>
              <a:t>Language Proficiency Codes</a:t>
            </a:r>
            <a:r>
              <a:rPr lang="en-US" altLang="en-US" sz="4000" b="1" dirty="0" smtClean="0">
                <a:solidFill>
                  <a:schemeClr val="tx1"/>
                </a:solidFill>
              </a:rPr>
              <a:t/>
            </a:r>
            <a:br>
              <a:rPr lang="en-US" altLang="en-US" sz="4000" b="1" dirty="0" smtClean="0">
                <a:solidFill>
                  <a:schemeClr val="tx1"/>
                </a:solidFill>
              </a:rPr>
            </a:br>
            <a:endParaRPr lang="en-US" altLang="en-US" sz="4000" b="1" dirty="0" smtClean="0">
              <a:solidFill>
                <a:schemeClr val="tx1"/>
              </a:solidFill>
            </a:endParaRPr>
          </a:p>
        </p:txBody>
      </p:sp>
    </p:spTree>
    <p:extLst>
      <p:ext uri="{BB962C8B-B14F-4D97-AF65-F5344CB8AC3E}">
        <p14:creationId xmlns:p14="http://schemas.microsoft.com/office/powerpoint/2010/main" val="3983703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b="1" smtClean="0"/>
              <a:t>Primary or Home Language Other Than English (PHLOTE)</a:t>
            </a:r>
          </a:p>
          <a:p>
            <a:pPr>
              <a:buFontTx/>
              <a:buNone/>
            </a:pPr>
            <a:endParaRPr lang="en-US" altLang="en-US" sz="2000" smtClean="0"/>
          </a:p>
          <a:p>
            <a:pPr lvl="1"/>
            <a:r>
              <a:rPr lang="en-US" altLang="en-US" sz="1800" smtClean="0"/>
              <a:t>Never been served in (or no information that the student has been served in) an English language instruction education program (i.e., ELA, ESL, Bilingual) in another district, state, or country.</a:t>
            </a:r>
          </a:p>
          <a:p>
            <a:pPr lvl="1">
              <a:buFontTx/>
              <a:buNone/>
            </a:pPr>
            <a:endParaRPr lang="en-US" altLang="en-US" sz="1800" smtClean="0"/>
          </a:p>
          <a:p>
            <a:pPr lvl="1"/>
            <a:r>
              <a:rPr lang="en-US" altLang="en-US" sz="1800" smtClean="0"/>
              <a:t>Proficient in English, via WIDA and body of evidence.</a:t>
            </a:r>
          </a:p>
        </p:txBody>
      </p:sp>
      <p:sp>
        <p:nvSpPr>
          <p:cNvPr id="235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sz="3200" dirty="0" smtClean="0">
                <a:cs typeface="Times New Roman" pitchFamily="18" charset="0"/>
              </a:rPr>
              <a:t>PHLOTE, English Proficient</a:t>
            </a:r>
            <a:r>
              <a:rPr lang="en-US" altLang="en-US" sz="3200" dirty="0" smtClean="0">
                <a:solidFill>
                  <a:srgbClr val="FF0000"/>
                </a:solidFill>
                <a:latin typeface="Times New Roman" pitchFamily="18" charset="0"/>
                <a:cs typeface="Times New Roman" pitchFamily="18" charset="0"/>
              </a:rPr>
              <a:t/>
            </a:r>
            <a:br>
              <a:rPr lang="en-US" altLang="en-US" sz="3200" dirty="0" smtClean="0">
                <a:solidFill>
                  <a:srgbClr val="FF0000"/>
                </a:solidFill>
                <a:latin typeface="Times New Roman" pitchFamily="18" charset="0"/>
                <a:cs typeface="Times New Roman" pitchFamily="18" charset="0"/>
              </a:rPr>
            </a:br>
            <a:endParaRPr lang="en-US" altLang="en-US" sz="3200"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878296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en-US" sz="2000" b="1" dirty="0" smtClean="0">
                <a:latin typeface="+mj-lt"/>
                <a:cs typeface="Times New Roman" pitchFamily="18" charset="0"/>
              </a:rPr>
              <a:t>Former English Language Learner (FELL)</a:t>
            </a:r>
          </a:p>
          <a:p>
            <a:pPr>
              <a:defRPr/>
            </a:pPr>
            <a:endParaRPr lang="en-US" sz="2000" dirty="0" smtClean="0">
              <a:latin typeface="+mj-lt"/>
              <a:cs typeface="Times New Roman" pitchFamily="18" charset="0"/>
            </a:endParaRPr>
          </a:p>
          <a:p>
            <a:pPr lvl="1">
              <a:defRPr/>
            </a:pPr>
            <a:r>
              <a:rPr lang="en-US" sz="1800" dirty="0" smtClean="0">
                <a:latin typeface="+mj-lt"/>
                <a:cs typeface="Times New Roman" pitchFamily="18" charset="0"/>
              </a:rPr>
              <a:t>Previously received English language instruction education program (</a:t>
            </a:r>
            <a:r>
              <a:rPr lang="en-US" sz="1800" dirty="0" err="1" smtClean="0">
                <a:latin typeface="+mj-lt"/>
                <a:cs typeface="Times New Roman" pitchFamily="18" charset="0"/>
              </a:rPr>
              <a:t>i.e</a:t>
            </a:r>
            <a:r>
              <a:rPr lang="en-US" sz="1800" dirty="0" smtClean="0">
                <a:latin typeface="+mj-lt"/>
                <a:cs typeface="Times New Roman" pitchFamily="18" charset="0"/>
              </a:rPr>
              <a:t>: ELA, ESL, Bilingual) in another district, state, or country</a:t>
            </a:r>
          </a:p>
          <a:p>
            <a:pPr lvl="1">
              <a:buFontTx/>
              <a:buNone/>
              <a:defRPr/>
            </a:pPr>
            <a:endParaRPr lang="en-US" sz="1800" dirty="0" smtClean="0">
              <a:latin typeface="+mj-lt"/>
              <a:cs typeface="Times New Roman" pitchFamily="18" charset="0"/>
            </a:endParaRPr>
          </a:p>
          <a:p>
            <a:pPr lvl="1">
              <a:defRPr/>
            </a:pPr>
            <a:r>
              <a:rPr lang="en-US" sz="1800" dirty="0" smtClean="0">
                <a:latin typeface="+mj-lt"/>
                <a:cs typeface="Times New Roman" pitchFamily="18" charset="0"/>
              </a:rPr>
              <a:t>Proficient in English, via WIDA and body of evidence</a:t>
            </a:r>
            <a:br>
              <a:rPr lang="en-US" sz="1800" dirty="0" smtClean="0">
                <a:latin typeface="+mj-lt"/>
                <a:cs typeface="Times New Roman" pitchFamily="18" charset="0"/>
              </a:rPr>
            </a:br>
            <a:endParaRPr lang="en-US" sz="1800" dirty="0" smtClean="0">
              <a:latin typeface="+mj-lt"/>
              <a:cs typeface="Times New Roman" pitchFamily="18" charset="0"/>
            </a:endParaRPr>
          </a:p>
          <a:p>
            <a:pPr lvl="1">
              <a:defRPr/>
            </a:pPr>
            <a:r>
              <a:rPr lang="en-US" sz="1800" dirty="0" smtClean="0">
                <a:latin typeface="+mj-lt"/>
                <a:cs typeface="Times New Roman" pitchFamily="18" charset="0"/>
              </a:rPr>
              <a:t>Note: You may receive an error that this student is reported as receiving language services in another district. In that case, you can count the student for additional funding if you place them into monitoring them (2 bilingual or ESL status)</a:t>
            </a:r>
            <a:r>
              <a:rPr lang="en-US" sz="1800" dirty="0">
                <a:latin typeface="+mj-lt"/>
                <a:cs typeface="Times New Roman" pitchFamily="18" charset="0"/>
              </a:rPr>
              <a:t/>
            </a:r>
            <a:br>
              <a:rPr lang="en-US" sz="1800" dirty="0">
                <a:latin typeface="+mj-lt"/>
                <a:cs typeface="Times New Roman" pitchFamily="18" charset="0"/>
              </a:rPr>
            </a:br>
            <a:endParaRPr lang="en-US" sz="1800" dirty="0" smtClean="0">
              <a:latin typeface="+mj-lt"/>
              <a:cs typeface="Times New Roman" pitchFamily="18" charset="0"/>
            </a:endParaRPr>
          </a:p>
          <a:p>
            <a:pPr>
              <a:defRPr/>
            </a:pPr>
            <a:endParaRPr lang="en-US" sz="2000" dirty="0" smtClean="0">
              <a:latin typeface="Times New Roman" pitchFamily="18" charset="0"/>
              <a:cs typeface="Times New Roman" pitchFamily="18" charset="0"/>
            </a:endParaRPr>
          </a:p>
          <a:p>
            <a:pPr>
              <a:defRPr/>
            </a:pPr>
            <a:endParaRPr lang="en-US" sz="2000" dirty="0" smtClean="0">
              <a:latin typeface="Times New Roman" pitchFamily="18" charset="0"/>
              <a:cs typeface="Times New Roman" pitchFamily="18" charset="0"/>
            </a:endParaRPr>
          </a:p>
          <a:p>
            <a:pPr>
              <a:buFontTx/>
              <a:buNone/>
              <a:defRPr/>
            </a:pPr>
            <a:endParaRPr lang="en-US" sz="2000" dirty="0" smtClean="0">
              <a:latin typeface="Times New Roman" pitchFamily="18" charset="0"/>
              <a:cs typeface="Times New Roman" pitchFamily="18" charset="0"/>
            </a:endParaRPr>
          </a:p>
          <a:p>
            <a:pPr>
              <a:defRPr/>
            </a:pPr>
            <a:endParaRPr lang="en-US" dirty="0" smtClean="0"/>
          </a:p>
        </p:txBody>
      </p:sp>
      <p:sp>
        <p:nvSpPr>
          <p:cNvPr id="2457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sz="3200" dirty="0" smtClean="0">
                <a:cs typeface="Times New Roman" pitchFamily="18" charset="0"/>
              </a:rPr>
              <a:t>FELL- Former ELL</a:t>
            </a:r>
          </a:p>
        </p:txBody>
      </p:sp>
    </p:spTree>
    <p:extLst>
      <p:ext uri="{BB962C8B-B14F-4D97-AF65-F5344CB8AC3E}">
        <p14:creationId xmlns:p14="http://schemas.microsoft.com/office/powerpoint/2010/main" val="36483170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bwMode="auto">
          <a:xfrm>
            <a:off x="762000" y="1447800"/>
            <a:ext cx="77724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4450" indent="0">
              <a:defRPr/>
            </a:pPr>
            <a:r>
              <a:rPr lang="en-US" sz="3600" dirty="0" smtClean="0">
                <a:cs typeface="Times New Roman" pitchFamily="18" charset="0"/>
              </a:rPr>
              <a:t>Common School Association Errors:</a:t>
            </a:r>
            <a:br>
              <a:rPr lang="en-US" sz="3600" dirty="0" smtClean="0">
                <a:cs typeface="Times New Roman" pitchFamily="18" charset="0"/>
              </a:rPr>
            </a:br>
            <a:r>
              <a:rPr lang="en-US" sz="3600" dirty="0" smtClean="0">
                <a:cs typeface="Times New Roman" pitchFamily="18" charset="0"/>
              </a:rPr>
              <a:t>Date First Enrolled in the US</a:t>
            </a:r>
            <a:r>
              <a:rPr lang="en-US" dirty="0" smtClean="0">
                <a:cs typeface="Times New Roman" pitchFamily="18" charset="0"/>
              </a:rPr>
              <a:t/>
            </a:r>
            <a:br>
              <a:rPr lang="en-US" dirty="0" smtClean="0">
                <a:cs typeface="Times New Roman" pitchFamily="18" charset="0"/>
              </a:rPr>
            </a:br>
            <a:r>
              <a:rPr lang="en-US" dirty="0">
                <a:cs typeface="Times New Roman" pitchFamily="18" charset="0"/>
              </a:rPr>
              <a:t/>
            </a:r>
            <a:br>
              <a:rPr lang="en-US" dirty="0">
                <a:cs typeface="Times New Roman" pitchFamily="18" charset="0"/>
              </a:rPr>
            </a:br>
            <a:r>
              <a:rPr lang="en-US" altLang="en-US" sz="3600" dirty="0" smtClean="0">
                <a:solidFill>
                  <a:srgbClr val="336699"/>
                </a:solidFill>
                <a:latin typeface="Century Gothic" pitchFamily="34" charset="0"/>
              </a:rPr>
              <a:t/>
            </a:r>
            <a:br>
              <a:rPr lang="en-US" altLang="en-US" sz="3600" dirty="0" smtClean="0">
                <a:solidFill>
                  <a:srgbClr val="336699"/>
                </a:solidFill>
                <a:latin typeface="Century Gothic" pitchFamily="34" charset="0"/>
              </a:rPr>
            </a:br>
            <a:endParaRPr lang="en-US" altLang="en-US" dirty="0" smtClean="0"/>
          </a:p>
        </p:txBody>
      </p:sp>
    </p:spTree>
    <p:extLst>
      <p:ext uri="{BB962C8B-B14F-4D97-AF65-F5344CB8AC3E}">
        <p14:creationId xmlns:p14="http://schemas.microsoft.com/office/powerpoint/2010/main" val="127666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800" dirty="0" smtClean="0">
                <a:solidFill>
                  <a:srgbClr val="FF0000"/>
                </a:solidFill>
              </a:rPr>
              <a:t>Date First Enrolled in the United States -</a:t>
            </a:r>
          </a:p>
          <a:p>
            <a:pPr lvl="1"/>
            <a:r>
              <a:rPr lang="en-US" dirty="0" smtClean="0"/>
              <a:t>This </a:t>
            </a:r>
            <a:r>
              <a:rPr lang="en-US" dirty="0"/>
              <a:t>field collects the date a student first enrolled in any public or non-public US school (not including Puerto Rico</a:t>
            </a:r>
            <a:r>
              <a:rPr lang="en-US" dirty="0" smtClean="0"/>
              <a:t>)</a:t>
            </a:r>
          </a:p>
          <a:p>
            <a:pPr lvl="1"/>
            <a:r>
              <a:rPr lang="en-US" dirty="0" smtClean="0"/>
              <a:t>Districts </a:t>
            </a:r>
            <a:r>
              <a:rPr lang="en-US" dirty="0"/>
              <a:t>may zero-fill this field and CDE will calculate the date of first enrollment based upon the date a student first had an entry date in a CDE student interchange data collection. </a:t>
            </a:r>
            <a:endParaRPr lang="en-US" dirty="0" smtClean="0"/>
          </a:p>
          <a:p>
            <a:pPr lvl="1"/>
            <a:r>
              <a:rPr lang="en-US" dirty="0" smtClean="0"/>
              <a:t>If </a:t>
            </a:r>
            <a:r>
              <a:rPr lang="en-US" dirty="0"/>
              <a:t>a date has been entered for a student CDE will not override that field with a calculated value, though the entered value may not be more recent than the date CDE calculates. </a:t>
            </a:r>
            <a:endParaRPr lang="en-US" dirty="0" smtClean="0"/>
          </a:p>
        </p:txBody>
      </p:sp>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sz="3200" b="1" dirty="0" smtClean="0"/>
              <a:t>Key Terms</a:t>
            </a:r>
            <a:endParaRPr lang="en-US" altLang="en-US" sz="2800" b="1" dirty="0" smtClean="0"/>
          </a:p>
        </p:txBody>
      </p:sp>
    </p:spTree>
    <p:extLst>
      <p:ext uri="{BB962C8B-B14F-4D97-AF65-F5344CB8AC3E}">
        <p14:creationId xmlns:p14="http://schemas.microsoft.com/office/powerpoint/2010/main" val="36009738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800" dirty="0" smtClean="0">
                <a:solidFill>
                  <a:srgbClr val="FF0000"/>
                </a:solidFill>
              </a:rPr>
              <a:t>Common Questions</a:t>
            </a:r>
            <a:endParaRPr lang="en-US" altLang="en-US" sz="2800" dirty="0" smtClean="0">
              <a:solidFill>
                <a:srgbClr val="FF0000"/>
              </a:solidFill>
            </a:endParaRPr>
          </a:p>
          <a:p>
            <a:pPr lvl="1"/>
            <a:r>
              <a:rPr lang="en-US" dirty="0" smtClean="0"/>
              <a:t>Students </a:t>
            </a:r>
            <a:r>
              <a:rPr lang="en-US" dirty="0"/>
              <a:t>with an entry type of 14 (Entry from another state) as their earliest entry in their educational history may not have this field zero-filled. </a:t>
            </a:r>
            <a:endParaRPr lang="en-US" dirty="0" smtClean="0"/>
          </a:p>
          <a:p>
            <a:pPr lvl="1"/>
            <a:r>
              <a:rPr lang="en-US" dirty="0" smtClean="0"/>
              <a:t>Schools </a:t>
            </a:r>
            <a:r>
              <a:rPr lang="en-US" dirty="0"/>
              <a:t>on US military bases count as US schools </a:t>
            </a:r>
            <a:endParaRPr lang="en-US" dirty="0" smtClean="0"/>
          </a:p>
          <a:p>
            <a:pPr lvl="1"/>
            <a:r>
              <a:rPr lang="en-US" dirty="0" smtClean="0"/>
              <a:t>Home </a:t>
            </a:r>
            <a:r>
              <a:rPr lang="en-US" dirty="0"/>
              <a:t>School does not count as a “public or non-public school.” </a:t>
            </a:r>
            <a:endParaRPr lang="en-US" dirty="0" smtClean="0"/>
          </a:p>
          <a:p>
            <a:pPr lvl="1"/>
            <a:r>
              <a:rPr lang="en-US" dirty="0" smtClean="0"/>
              <a:t>Students </a:t>
            </a:r>
            <a:r>
              <a:rPr lang="en-US" dirty="0"/>
              <a:t>with an entry code of 05 (Entry from another country) and 16 (Entry from homeschool) will generate a warning asking a district to confirm the Date of First Enrollment. </a:t>
            </a:r>
            <a:endParaRPr lang="en-US" dirty="0" smtClean="0"/>
          </a:p>
          <a:p>
            <a:pPr lvl="1"/>
            <a:r>
              <a:rPr lang="en-US" dirty="0" smtClean="0"/>
              <a:t>Student </a:t>
            </a:r>
            <a:r>
              <a:rPr lang="en-US" dirty="0"/>
              <a:t>in grades greater than 010 (first grade) will generate a warning if their entry type is 01 (new to educational system) or 06 (entry from unknown educational setting). </a:t>
            </a:r>
            <a:endParaRPr lang="en-US" dirty="0" smtClean="0"/>
          </a:p>
          <a:p>
            <a:pPr lvl="1"/>
            <a:r>
              <a:rPr lang="en-US" dirty="0" smtClean="0"/>
              <a:t>Student’s </a:t>
            </a:r>
            <a:r>
              <a:rPr lang="en-US" dirty="0"/>
              <a:t>date of first enrollment will be calculated based on entry type and date in the grades kindergarten and greater. </a:t>
            </a:r>
            <a:endParaRPr lang="en-US" altLang="en-US" dirty="0"/>
          </a:p>
        </p:txBody>
      </p:sp>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sz="3200" b="1" dirty="0" smtClean="0"/>
              <a:t>Key Terms</a:t>
            </a:r>
            <a:endParaRPr lang="en-US" altLang="en-US" sz="2800" b="1" dirty="0" smtClean="0"/>
          </a:p>
        </p:txBody>
      </p:sp>
    </p:spTree>
    <p:extLst>
      <p:ext uri="{BB962C8B-B14F-4D97-AF65-F5344CB8AC3E}">
        <p14:creationId xmlns:p14="http://schemas.microsoft.com/office/powerpoint/2010/main" val="19699224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bwMode="auto">
          <a:xfrm>
            <a:off x="762000" y="1447800"/>
            <a:ext cx="77724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4450" indent="0">
              <a:defRPr/>
            </a:pPr>
            <a:r>
              <a:rPr lang="en-US" sz="3600" dirty="0" smtClean="0">
                <a:cs typeface="Times New Roman" pitchFamily="18" charset="0"/>
              </a:rPr>
              <a:t>Common Advanced Course Errors:</a:t>
            </a:r>
            <a:br>
              <a:rPr lang="en-US" sz="3600" dirty="0" smtClean="0">
                <a:cs typeface="Times New Roman" pitchFamily="18" charset="0"/>
              </a:rPr>
            </a:br>
            <a:r>
              <a:rPr lang="en-US" sz="3600" dirty="0" smtClean="0">
                <a:cs typeface="Times New Roman" pitchFamily="18" charset="0"/>
              </a:rPr>
              <a:t>Post Secondary Programs</a:t>
            </a:r>
            <a:r>
              <a:rPr lang="en-US" dirty="0" smtClean="0">
                <a:cs typeface="Times New Roman" pitchFamily="18" charset="0"/>
              </a:rPr>
              <a:t/>
            </a:r>
            <a:br>
              <a:rPr lang="en-US" dirty="0" smtClean="0">
                <a:cs typeface="Times New Roman" pitchFamily="18" charset="0"/>
              </a:rPr>
            </a:br>
            <a:r>
              <a:rPr lang="en-US" dirty="0">
                <a:cs typeface="Times New Roman" pitchFamily="18" charset="0"/>
              </a:rPr>
              <a:t/>
            </a:r>
            <a:br>
              <a:rPr lang="en-US" dirty="0">
                <a:cs typeface="Times New Roman" pitchFamily="18" charset="0"/>
              </a:rPr>
            </a:br>
            <a:r>
              <a:rPr lang="en-US" altLang="en-US" sz="3600" dirty="0" smtClean="0">
                <a:solidFill>
                  <a:srgbClr val="336699"/>
                </a:solidFill>
                <a:latin typeface="Century Gothic" pitchFamily="34" charset="0"/>
              </a:rPr>
              <a:t/>
            </a:r>
            <a:br>
              <a:rPr lang="en-US" altLang="en-US" sz="3600" dirty="0" smtClean="0">
                <a:solidFill>
                  <a:srgbClr val="336699"/>
                </a:solidFill>
                <a:latin typeface="Century Gothic" pitchFamily="34" charset="0"/>
              </a:rPr>
            </a:br>
            <a:endParaRPr lang="en-US" altLang="en-US" dirty="0" smtClean="0"/>
          </a:p>
        </p:txBody>
      </p:sp>
    </p:spTree>
    <p:extLst>
      <p:ext uri="{BB962C8B-B14F-4D97-AF65-F5344CB8AC3E}">
        <p14:creationId xmlns:p14="http://schemas.microsoft.com/office/powerpoint/2010/main" val="25221447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676400"/>
            <a:ext cx="8763000" cy="3447098"/>
          </a:xfrm>
          <a:prstGeom prst="rect">
            <a:avLst/>
          </a:prstGeom>
          <a:noFill/>
        </p:spPr>
        <p:txBody>
          <a:bodyPr>
            <a:spAutoFit/>
          </a:bodyPr>
          <a:lstStyle/>
          <a:p>
            <a:pPr marL="342900" indent="-342900" fontAlgn="base">
              <a:spcBef>
                <a:spcPct val="0"/>
              </a:spcBef>
              <a:spcAft>
                <a:spcPct val="0"/>
              </a:spcAft>
              <a:buFont typeface="Arial" pitchFamily="34" charset="0"/>
              <a:buChar char="•"/>
              <a:defRPr/>
            </a:pPr>
            <a:endParaRPr lang="en-US" sz="2000" dirty="0">
              <a:solidFill>
                <a:srgbClr val="000000"/>
              </a:solidFill>
            </a:endParaRPr>
          </a:p>
          <a:p>
            <a:pPr marL="342900" indent="-342900" fontAlgn="base">
              <a:spcBef>
                <a:spcPct val="0"/>
              </a:spcBef>
              <a:spcAft>
                <a:spcPct val="0"/>
              </a:spcAft>
              <a:buFont typeface="Arial" pitchFamily="34" charset="0"/>
              <a:buChar char="•"/>
              <a:defRPr/>
            </a:pPr>
            <a:r>
              <a:rPr lang="en-US" sz="2000" dirty="0" smtClean="0">
                <a:solidFill>
                  <a:srgbClr val="000000"/>
                </a:solidFill>
              </a:rPr>
              <a:t>Participation types Aligned with student October.</a:t>
            </a:r>
            <a:endParaRPr lang="en-US" sz="2000" dirty="0">
              <a:solidFill>
                <a:srgbClr val="000000"/>
              </a:solidFill>
            </a:endParaRPr>
          </a:p>
          <a:p>
            <a:pPr marL="342900" indent="-342900" fontAlgn="base">
              <a:spcBef>
                <a:spcPct val="0"/>
              </a:spcBef>
              <a:spcAft>
                <a:spcPct val="0"/>
              </a:spcAft>
              <a:defRPr/>
            </a:pPr>
            <a:endParaRPr lang="en-US" sz="2000" dirty="0">
              <a:solidFill>
                <a:srgbClr val="000000"/>
              </a:solidFill>
            </a:endParaRPr>
          </a:p>
          <a:p>
            <a:pPr marL="342900" indent="-342900" fontAlgn="base">
              <a:spcBef>
                <a:spcPct val="0"/>
              </a:spcBef>
              <a:spcAft>
                <a:spcPct val="0"/>
              </a:spcAft>
              <a:buFont typeface="Arial" pitchFamily="34" charset="0"/>
              <a:buChar char="•"/>
              <a:defRPr/>
            </a:pPr>
            <a:r>
              <a:rPr lang="en-US" sz="2000" dirty="0">
                <a:solidFill>
                  <a:srgbClr val="000000"/>
                </a:solidFill>
              </a:rPr>
              <a:t>The Institute of Higher Education that a student attends will still need to be reported.  An updated list has been provided. This is the only field that has not experienced a change.</a:t>
            </a:r>
          </a:p>
          <a:p>
            <a:pPr marL="342900" indent="-342900" fontAlgn="base">
              <a:spcBef>
                <a:spcPct val="0"/>
              </a:spcBef>
              <a:spcAft>
                <a:spcPct val="0"/>
              </a:spcAft>
              <a:buFont typeface="Arial" pitchFamily="34" charset="0"/>
              <a:buChar char="•"/>
              <a:defRPr/>
            </a:pPr>
            <a:endParaRPr lang="en-US" sz="2000" dirty="0">
              <a:solidFill>
                <a:srgbClr val="000000"/>
              </a:solidFill>
            </a:endParaRPr>
          </a:p>
          <a:p>
            <a:pPr marL="342900" indent="-342900" fontAlgn="base">
              <a:spcBef>
                <a:spcPct val="0"/>
              </a:spcBef>
              <a:spcAft>
                <a:spcPct val="0"/>
              </a:spcAft>
              <a:buFont typeface="Arial" pitchFamily="34" charset="0"/>
              <a:buChar char="•"/>
              <a:defRPr/>
            </a:pPr>
            <a:r>
              <a:rPr lang="en-US" sz="2000" dirty="0" smtClean="0">
                <a:solidFill>
                  <a:srgbClr val="000000"/>
                </a:solidFill>
              </a:rPr>
              <a:t>If </a:t>
            </a:r>
            <a:r>
              <a:rPr lang="en-US" sz="2000" dirty="0">
                <a:solidFill>
                  <a:srgbClr val="000000"/>
                </a:solidFill>
              </a:rPr>
              <a:t>a student attends more than one Institute of Higher Education or participates in more than one post-secondary program type, the Semester ‘A’ and Semester ‘B’ designations should be used.</a:t>
            </a:r>
          </a:p>
          <a:p>
            <a:pPr fontAlgn="base">
              <a:spcBef>
                <a:spcPct val="0"/>
              </a:spcBef>
              <a:spcAft>
                <a:spcPct val="0"/>
              </a:spcAft>
              <a:defRPr/>
            </a:pPr>
            <a:endParaRPr lang="en-US" dirty="0">
              <a:solidFill>
                <a:srgbClr val="000000"/>
              </a:solidFill>
            </a:endParaRPr>
          </a:p>
        </p:txBody>
      </p:sp>
      <p:sp>
        <p:nvSpPr>
          <p:cNvPr id="194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sz="3200" dirty="0" smtClean="0">
                <a:cs typeface="Times New Roman" pitchFamily="18" charset="0"/>
              </a:rPr>
              <a:t>Post Secondary Program Field </a:t>
            </a:r>
            <a:r>
              <a:rPr lang="en-US" altLang="en-US" b="1" dirty="0" smtClean="0">
                <a:cs typeface="Times New Roman" pitchFamily="18" charset="0"/>
              </a:rPr>
              <a:t/>
            </a:r>
            <a:br>
              <a:rPr lang="en-US" altLang="en-US" b="1" dirty="0" smtClean="0">
                <a:cs typeface="Times New Roman" pitchFamily="18" charset="0"/>
              </a:rPr>
            </a:br>
            <a:endParaRPr lang="en-US" altLang="en-US" dirty="0" smtClean="0"/>
          </a:p>
        </p:txBody>
      </p:sp>
    </p:spTree>
    <p:extLst>
      <p:ext uri="{BB962C8B-B14F-4D97-AF65-F5344CB8AC3E}">
        <p14:creationId xmlns:p14="http://schemas.microsoft.com/office/powerpoint/2010/main" val="4823630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2"/>
          <p:cNvSpPr txBox="1">
            <a:spLocks noChangeArrowheads="1"/>
          </p:cNvSpPr>
          <p:nvPr/>
        </p:nvSpPr>
        <p:spPr bwMode="auto">
          <a:xfrm>
            <a:off x="-5080" y="152400"/>
            <a:ext cx="906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3200" dirty="0" smtClean="0">
                <a:solidFill>
                  <a:schemeClr val="bg1"/>
                </a:solidFill>
                <a:latin typeface="Times New Roman" pitchFamily="18" charset="0"/>
                <a:cs typeface="Times New Roman" pitchFamily="18" charset="0"/>
              </a:rPr>
              <a:t>Post Secondary Program Field </a:t>
            </a:r>
            <a:endParaRPr lang="en-US" altLang="en-US" sz="3200" b="1" dirty="0" smtClean="0">
              <a:solidFill>
                <a:schemeClr val="bg1"/>
              </a:solidFill>
              <a:latin typeface="Times New Roman" pitchFamily="18" charset="0"/>
              <a:cs typeface="Times New Roman" pitchFamily="18" charset="0"/>
            </a:endParaRPr>
          </a:p>
        </p:txBody>
      </p:sp>
      <p:graphicFrame>
        <p:nvGraphicFramePr>
          <p:cNvPr id="7" name="Table 6"/>
          <p:cNvGraphicFramePr>
            <a:graphicFrameLocks noGrp="1"/>
          </p:cNvGraphicFramePr>
          <p:nvPr>
            <p:extLst/>
          </p:nvPr>
        </p:nvGraphicFramePr>
        <p:xfrm>
          <a:off x="585470" y="1219200"/>
          <a:ext cx="7886700" cy="5243819"/>
        </p:xfrm>
        <a:graphic>
          <a:graphicData uri="http://schemas.openxmlformats.org/drawingml/2006/table">
            <a:tbl>
              <a:tblPr firstRow="1" bandRow="1">
                <a:tableStyleId>{93296810-A885-4BE3-A3E7-6D5BEEA58F35}</a:tableStyleId>
              </a:tblPr>
              <a:tblGrid>
                <a:gridCol w="566281"/>
                <a:gridCol w="2703354"/>
                <a:gridCol w="1168400"/>
                <a:gridCol w="3448665"/>
              </a:tblGrid>
              <a:tr h="482645">
                <a:tc>
                  <a:txBody>
                    <a:bodyPr/>
                    <a:lstStyle/>
                    <a:p>
                      <a:pPr marL="0" marR="0" algn="ctr">
                        <a:lnSpc>
                          <a:spcPct val="115000"/>
                        </a:lnSpc>
                        <a:spcBef>
                          <a:spcPts val="0"/>
                        </a:spcBef>
                        <a:spcAft>
                          <a:spcPts val="0"/>
                        </a:spcAft>
                      </a:pPr>
                      <a:r>
                        <a:rPr lang="en-US" sz="1400" b="1" u="sng" dirty="0">
                          <a:latin typeface="+mj-lt"/>
                          <a:ea typeface="Times New Roman"/>
                          <a:cs typeface="Times New Roman"/>
                        </a:rPr>
                        <a:t>Code</a:t>
                      </a:r>
                      <a:endParaRPr lang="en-US" sz="1400" b="1" u="sng" dirty="0">
                        <a:latin typeface="+mj-lt"/>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400" b="1" u="sng" dirty="0">
                          <a:latin typeface="+mj-lt"/>
                          <a:ea typeface="Times New Roman"/>
                          <a:cs typeface="Times New Roman"/>
                        </a:rPr>
                        <a:t>Program</a:t>
                      </a:r>
                      <a:endParaRPr lang="en-US" sz="1400" b="1" u="sng" dirty="0">
                        <a:latin typeface="+mj-lt"/>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400" b="1" u="sng" dirty="0">
                          <a:latin typeface="+mj-lt"/>
                          <a:ea typeface="Times New Roman"/>
                          <a:cs typeface="Times New Roman"/>
                        </a:rPr>
                        <a:t>Grade</a:t>
                      </a:r>
                      <a:endParaRPr lang="en-US" sz="1400" b="1" u="sng" dirty="0">
                        <a:latin typeface="+mj-lt"/>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400" b="1" u="sng" dirty="0" smtClean="0">
                          <a:latin typeface="+mj-lt"/>
                          <a:ea typeface="Calibri"/>
                          <a:cs typeface="Times New Roman"/>
                        </a:rPr>
                        <a:t>CDE Contact</a:t>
                      </a:r>
                      <a:endParaRPr lang="en-US" sz="1400" b="1" u="sng" dirty="0">
                        <a:latin typeface="+mj-lt"/>
                        <a:ea typeface="Calibri"/>
                        <a:cs typeface="Times New Roman"/>
                      </a:endParaRPr>
                    </a:p>
                  </a:txBody>
                  <a:tcPr marL="19050" marR="19050" marT="19050" marB="19050" anchor="ctr"/>
                </a:tc>
              </a:tr>
              <a:tr h="740084">
                <a:tc>
                  <a:txBody>
                    <a:bodyPr/>
                    <a:lstStyle/>
                    <a:p>
                      <a:pPr marL="0" marR="0" algn="ctr">
                        <a:lnSpc>
                          <a:spcPct val="115000"/>
                        </a:lnSpc>
                        <a:spcBef>
                          <a:spcPts val="0"/>
                        </a:spcBef>
                        <a:spcAft>
                          <a:spcPts val="0"/>
                        </a:spcAft>
                      </a:pPr>
                      <a:r>
                        <a:rPr lang="en-US" sz="1400" b="1" dirty="0">
                          <a:latin typeface="+mj-lt"/>
                          <a:ea typeface="Times New Roman"/>
                          <a:cs typeface="Times New Roman"/>
                        </a:rPr>
                        <a:t>0</a:t>
                      </a:r>
                      <a:endParaRPr lang="en-US" sz="1400" dirty="0">
                        <a:latin typeface="+mj-lt"/>
                        <a:ea typeface="Calibri"/>
                        <a:cs typeface="Times New Roman"/>
                      </a:endParaRPr>
                    </a:p>
                  </a:txBody>
                  <a:tcPr marL="19050" marR="19050" marT="19050" marB="19050" anchor="ctr"/>
                </a:tc>
                <a:tc>
                  <a:txBody>
                    <a:bodyPr/>
                    <a:lstStyle/>
                    <a:p>
                      <a:pPr marL="0" marR="0">
                        <a:lnSpc>
                          <a:spcPct val="115000"/>
                        </a:lnSpc>
                        <a:spcBef>
                          <a:spcPts val="0"/>
                        </a:spcBef>
                        <a:spcAft>
                          <a:spcPts val="0"/>
                        </a:spcAft>
                      </a:pPr>
                      <a:r>
                        <a:rPr lang="en-US" sz="1400" b="1" dirty="0" smtClean="0">
                          <a:latin typeface="+mj-lt"/>
                          <a:ea typeface="Times New Roman"/>
                          <a:cs typeface="Times New Roman"/>
                        </a:rPr>
                        <a:t>  Not </a:t>
                      </a:r>
                      <a:r>
                        <a:rPr lang="en-US" sz="1400" b="1" dirty="0">
                          <a:latin typeface="+mj-lt"/>
                          <a:ea typeface="Times New Roman"/>
                          <a:cs typeface="Times New Roman"/>
                        </a:rPr>
                        <a:t>Applicable</a:t>
                      </a:r>
                      <a:endParaRPr lang="en-US" sz="1400" b="1" dirty="0">
                        <a:latin typeface="+mj-lt"/>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endParaRPr lang="en-US" sz="1400" dirty="0">
                        <a:latin typeface="+mj-lt"/>
                        <a:ea typeface="Calibri"/>
                        <a:cs typeface="Times New Roman"/>
                      </a:endParaRPr>
                    </a:p>
                  </a:txBody>
                  <a:tcPr marL="19050" marR="19050" marT="19050" marB="19050" anchor="ctr"/>
                </a:tc>
                <a:tc>
                  <a:txBody>
                    <a:bodyPr/>
                    <a:lstStyle/>
                    <a:p>
                      <a:pPr marL="0" marR="0" algn="l">
                        <a:lnSpc>
                          <a:spcPct val="115000"/>
                        </a:lnSpc>
                        <a:spcBef>
                          <a:spcPts val="0"/>
                        </a:spcBef>
                        <a:spcAft>
                          <a:spcPts val="0"/>
                        </a:spcAft>
                      </a:pPr>
                      <a:endParaRPr lang="en-US" sz="1400" dirty="0">
                        <a:latin typeface="+mj-lt"/>
                        <a:ea typeface="Calibri"/>
                        <a:cs typeface="Times New Roman"/>
                      </a:endParaRPr>
                    </a:p>
                  </a:txBody>
                  <a:tcPr marL="19050" marR="19050" marT="19050" marB="19050" anchor="ctr"/>
                </a:tc>
              </a:tr>
              <a:tr h="740084">
                <a:tc>
                  <a:txBody>
                    <a:bodyPr/>
                    <a:lstStyle/>
                    <a:p>
                      <a:pPr marL="0" marR="0" algn="ctr">
                        <a:lnSpc>
                          <a:spcPct val="115000"/>
                        </a:lnSpc>
                        <a:spcBef>
                          <a:spcPts val="0"/>
                        </a:spcBef>
                        <a:spcAft>
                          <a:spcPts val="0"/>
                        </a:spcAft>
                      </a:pPr>
                      <a:r>
                        <a:rPr lang="en-US" sz="1400" b="1" dirty="0">
                          <a:latin typeface="+mj-lt"/>
                          <a:ea typeface="Times New Roman"/>
                          <a:cs typeface="Times New Roman"/>
                        </a:rPr>
                        <a:t>1</a:t>
                      </a:r>
                      <a:endParaRPr lang="en-US" sz="1400" dirty="0">
                        <a:latin typeface="+mj-lt"/>
                        <a:ea typeface="Calibri"/>
                        <a:cs typeface="Times New Roman"/>
                      </a:endParaRPr>
                    </a:p>
                  </a:txBody>
                  <a:tcPr marL="19050" marR="19050" marT="19050" marB="19050" anchor="ctr"/>
                </a:tc>
                <a:tc>
                  <a:txBody>
                    <a:bodyPr/>
                    <a:lstStyle/>
                    <a:p>
                      <a:pPr marL="0" marR="0">
                        <a:lnSpc>
                          <a:spcPct val="115000"/>
                        </a:lnSpc>
                        <a:spcBef>
                          <a:spcPts val="0"/>
                        </a:spcBef>
                        <a:spcAft>
                          <a:spcPts val="0"/>
                        </a:spcAft>
                      </a:pPr>
                      <a:r>
                        <a:rPr lang="en-US" sz="1400" b="1" dirty="0" smtClean="0">
                          <a:latin typeface="+mj-lt"/>
                          <a:ea typeface="Times New Roman"/>
                          <a:cs typeface="Times New Roman"/>
                        </a:rPr>
                        <a:t>  ASCENT Program</a:t>
                      </a:r>
                      <a:endParaRPr lang="en-US" sz="1400" dirty="0">
                        <a:latin typeface="+mj-lt"/>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400" b="1" dirty="0">
                          <a:latin typeface="+mj-lt"/>
                          <a:ea typeface="Times New Roman"/>
                          <a:cs typeface="Times New Roman"/>
                        </a:rPr>
                        <a:t>12 </a:t>
                      </a:r>
                      <a:r>
                        <a:rPr lang="en-US" sz="1400" b="1" dirty="0" smtClean="0">
                          <a:latin typeface="+mj-lt"/>
                          <a:ea typeface="Times New Roman"/>
                          <a:cs typeface="Times New Roman"/>
                        </a:rPr>
                        <a:t>only</a:t>
                      </a:r>
                      <a:endParaRPr lang="en-US" sz="1400" dirty="0">
                        <a:latin typeface="+mj-lt"/>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400" dirty="0" smtClean="0">
                          <a:solidFill>
                            <a:schemeClr val="accent6">
                              <a:lumMod val="75000"/>
                            </a:schemeClr>
                          </a:solidFill>
                          <a:latin typeface="+mj-lt"/>
                          <a:ea typeface="Calibri"/>
                          <a:cs typeface="Times New Roman"/>
                        </a:rPr>
                        <a:t>  Judith Martinez  </a:t>
                      </a:r>
                      <a:r>
                        <a:rPr lang="en-US" sz="1400" dirty="0" smtClean="0">
                          <a:solidFill>
                            <a:schemeClr val="accent6">
                              <a:lumMod val="75000"/>
                            </a:schemeClr>
                          </a:solidFill>
                        </a:rPr>
                        <a:t>(303) 866-6127</a:t>
                      </a:r>
                      <a:endParaRPr lang="en-US" sz="1400" dirty="0">
                        <a:solidFill>
                          <a:schemeClr val="accent6">
                            <a:lumMod val="75000"/>
                          </a:schemeClr>
                        </a:solidFill>
                        <a:latin typeface="+mj-lt"/>
                        <a:ea typeface="Calibri"/>
                        <a:cs typeface="Times New Roman"/>
                      </a:endParaRPr>
                    </a:p>
                  </a:txBody>
                  <a:tcPr marL="19050" marR="19050" marT="19050" marB="19050" anchor="ctr"/>
                </a:tc>
              </a:tr>
              <a:tr h="740084">
                <a:tc>
                  <a:txBody>
                    <a:bodyPr/>
                    <a:lstStyle/>
                    <a:p>
                      <a:pPr marL="0" marR="0" algn="ctr">
                        <a:lnSpc>
                          <a:spcPct val="115000"/>
                        </a:lnSpc>
                        <a:spcBef>
                          <a:spcPts val="0"/>
                        </a:spcBef>
                        <a:spcAft>
                          <a:spcPts val="0"/>
                        </a:spcAft>
                      </a:pPr>
                      <a:r>
                        <a:rPr lang="en-US" sz="1400" b="1" dirty="0">
                          <a:latin typeface="+mj-lt"/>
                          <a:ea typeface="Times New Roman"/>
                          <a:cs typeface="Times New Roman"/>
                        </a:rPr>
                        <a:t>2</a:t>
                      </a:r>
                      <a:endParaRPr lang="en-US" sz="1400" dirty="0">
                        <a:latin typeface="+mj-lt"/>
                        <a:ea typeface="Calibri"/>
                        <a:cs typeface="Times New Roman"/>
                      </a:endParaRPr>
                    </a:p>
                  </a:txBody>
                  <a:tcPr marL="19050" marR="19050" marT="19050" marB="19050" anchor="ctr"/>
                </a:tc>
                <a:tc>
                  <a:txBody>
                    <a:bodyPr/>
                    <a:lstStyle/>
                    <a:p>
                      <a:pPr marL="0" marR="0">
                        <a:lnSpc>
                          <a:spcPct val="115000"/>
                        </a:lnSpc>
                        <a:spcBef>
                          <a:spcPts val="0"/>
                        </a:spcBef>
                        <a:spcAft>
                          <a:spcPts val="0"/>
                        </a:spcAft>
                      </a:pPr>
                      <a:r>
                        <a:rPr lang="en-US" sz="1400" b="1" dirty="0" smtClean="0">
                          <a:latin typeface="+mj-lt"/>
                          <a:ea typeface="Times New Roman"/>
                          <a:cs typeface="Times New Roman"/>
                        </a:rPr>
                        <a:t>  Concurrent Enrollment</a:t>
                      </a:r>
                      <a:endParaRPr lang="en-US" sz="1400" dirty="0">
                        <a:latin typeface="+mj-lt"/>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400" b="1" dirty="0">
                          <a:latin typeface="+mj-lt"/>
                          <a:ea typeface="Times New Roman"/>
                          <a:cs typeface="Times New Roman"/>
                        </a:rPr>
                        <a:t>9 - 12</a:t>
                      </a:r>
                      <a:endParaRPr lang="en-US" sz="1400" dirty="0">
                        <a:latin typeface="+mj-lt"/>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400" dirty="0" smtClean="0">
                          <a:solidFill>
                            <a:schemeClr val="accent6">
                              <a:lumMod val="75000"/>
                            </a:schemeClr>
                          </a:solidFill>
                          <a:latin typeface="+mj-lt"/>
                          <a:ea typeface="Calibri"/>
                          <a:cs typeface="Times New Roman"/>
                        </a:rPr>
                        <a:t>  Judith Martinez</a:t>
                      </a:r>
                      <a:r>
                        <a:rPr lang="en-US" sz="1400" kern="1200" dirty="0" smtClean="0">
                          <a:solidFill>
                            <a:schemeClr val="accent6">
                              <a:lumMod val="75000"/>
                            </a:schemeClr>
                          </a:solidFill>
                          <a:latin typeface="+mn-lt"/>
                          <a:ea typeface="Calibri"/>
                          <a:cs typeface="Times New Roman"/>
                        </a:rPr>
                        <a:t>  </a:t>
                      </a:r>
                      <a:r>
                        <a:rPr lang="en-US" sz="1400" dirty="0" smtClean="0">
                          <a:solidFill>
                            <a:schemeClr val="accent6">
                              <a:lumMod val="75000"/>
                            </a:schemeClr>
                          </a:solidFill>
                        </a:rPr>
                        <a:t>(303) 866-6127</a:t>
                      </a:r>
                      <a:endParaRPr lang="en-US" sz="1400" dirty="0">
                        <a:solidFill>
                          <a:schemeClr val="accent6">
                            <a:lumMod val="75000"/>
                          </a:schemeClr>
                        </a:solidFill>
                        <a:latin typeface="+mj-lt"/>
                        <a:ea typeface="Calibri"/>
                        <a:cs typeface="Times New Roman"/>
                      </a:endParaRPr>
                    </a:p>
                  </a:txBody>
                  <a:tcPr marL="19050" marR="19050" marT="19050" marB="19050" anchor="ctr"/>
                </a:tc>
              </a:tr>
              <a:tr h="740084">
                <a:tc>
                  <a:txBody>
                    <a:bodyPr/>
                    <a:lstStyle/>
                    <a:p>
                      <a:pPr marL="0" marR="0" algn="ctr">
                        <a:lnSpc>
                          <a:spcPct val="115000"/>
                        </a:lnSpc>
                        <a:spcBef>
                          <a:spcPts val="0"/>
                        </a:spcBef>
                        <a:spcAft>
                          <a:spcPts val="0"/>
                        </a:spcAft>
                      </a:pPr>
                      <a:r>
                        <a:rPr lang="en-US" sz="1400" b="1" dirty="0" smtClean="0">
                          <a:solidFill>
                            <a:schemeClr val="tx1"/>
                          </a:solidFill>
                          <a:latin typeface="+mj-lt"/>
                          <a:ea typeface="Calibri"/>
                          <a:cs typeface="Times New Roman"/>
                        </a:rPr>
                        <a:t>7</a:t>
                      </a:r>
                      <a:endParaRPr lang="en-US" sz="1400" b="1" dirty="0">
                        <a:solidFill>
                          <a:schemeClr val="tx1"/>
                        </a:solidFill>
                        <a:latin typeface="+mj-lt"/>
                        <a:ea typeface="Calibri"/>
                        <a:cs typeface="Times New Roman"/>
                      </a:endParaRPr>
                    </a:p>
                  </a:txBody>
                  <a:tcPr marL="19050" marR="19050" marT="19050" marB="19050" anchor="ctr"/>
                </a:tc>
                <a:tc>
                  <a:txBody>
                    <a:bodyPr/>
                    <a:lstStyle/>
                    <a:p>
                      <a:pPr marL="0" marR="0">
                        <a:lnSpc>
                          <a:spcPct val="115000"/>
                        </a:lnSpc>
                        <a:spcBef>
                          <a:spcPts val="0"/>
                        </a:spcBef>
                        <a:spcAft>
                          <a:spcPts val="0"/>
                        </a:spcAft>
                      </a:pPr>
                      <a:r>
                        <a:rPr lang="en-US" sz="1400" b="1" baseline="0" dirty="0" smtClean="0">
                          <a:solidFill>
                            <a:schemeClr val="tx1"/>
                          </a:solidFill>
                          <a:latin typeface="+mj-lt"/>
                          <a:ea typeface="Calibri"/>
                          <a:cs typeface="Times New Roman"/>
                        </a:rPr>
                        <a:t> Early College</a:t>
                      </a:r>
                      <a:endParaRPr lang="en-US" sz="1400" b="1" dirty="0">
                        <a:solidFill>
                          <a:schemeClr val="tx1"/>
                        </a:solidFill>
                        <a:latin typeface="+mj-lt"/>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400" b="1" dirty="0" smtClean="0">
                          <a:solidFill>
                            <a:schemeClr val="tx1"/>
                          </a:solidFill>
                          <a:latin typeface="+mj-lt"/>
                          <a:ea typeface="Calibri"/>
                          <a:cs typeface="Times New Roman"/>
                        </a:rPr>
                        <a:t>9-12</a:t>
                      </a:r>
                      <a:endParaRPr lang="en-US" sz="1400" b="1" dirty="0">
                        <a:solidFill>
                          <a:schemeClr val="tx1"/>
                        </a:solidFill>
                        <a:latin typeface="+mj-lt"/>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400" kern="1200" dirty="0" smtClean="0">
                          <a:solidFill>
                            <a:schemeClr val="accent6">
                              <a:lumMod val="75000"/>
                            </a:schemeClr>
                          </a:solidFill>
                          <a:latin typeface="+mn-lt"/>
                          <a:ea typeface="Calibri"/>
                          <a:cs typeface="Times New Roman"/>
                        </a:rPr>
                        <a:t>Audit Team (</a:t>
                      </a:r>
                      <a:r>
                        <a:rPr lang="en-US" sz="1400" u="sng" kern="1200" dirty="0" smtClean="0">
                          <a:solidFill>
                            <a:schemeClr val="dk1"/>
                          </a:solidFill>
                          <a:latin typeface="+mn-lt"/>
                          <a:ea typeface="+mn-ea"/>
                          <a:cs typeface="+mn-cs"/>
                          <a:hlinkClick r:id="rId3"/>
                        </a:rPr>
                        <a:t>audit@cde.state.co.us</a:t>
                      </a:r>
                      <a:r>
                        <a:rPr lang="en-US" sz="1400" u="sng" kern="1200" dirty="0" smtClean="0">
                          <a:solidFill>
                            <a:schemeClr val="dk1"/>
                          </a:solidFill>
                          <a:latin typeface="+mn-lt"/>
                          <a:ea typeface="+mn-ea"/>
                          <a:cs typeface="+mn-cs"/>
                        </a:rPr>
                        <a:t>)</a:t>
                      </a:r>
                      <a:endParaRPr lang="en-US" sz="1400" dirty="0">
                        <a:solidFill>
                          <a:srgbClr val="C00000"/>
                        </a:solidFill>
                        <a:latin typeface="+mj-lt"/>
                        <a:ea typeface="Calibri"/>
                        <a:cs typeface="Times New Roman"/>
                      </a:endParaRPr>
                    </a:p>
                  </a:txBody>
                  <a:tcPr marL="19050" marR="19050" marT="19050" marB="19050" anchor="ctr"/>
                </a:tc>
              </a:tr>
              <a:tr h="900419">
                <a:tc>
                  <a:txBody>
                    <a:bodyPr/>
                    <a:lstStyle/>
                    <a:p>
                      <a:pPr marL="0" marR="0" algn="ctr">
                        <a:lnSpc>
                          <a:spcPct val="115000"/>
                        </a:lnSpc>
                        <a:spcBef>
                          <a:spcPts val="0"/>
                        </a:spcBef>
                        <a:spcAft>
                          <a:spcPts val="0"/>
                        </a:spcAft>
                      </a:pPr>
                      <a:r>
                        <a:rPr lang="en-US" sz="1400" b="1" dirty="0" smtClean="0">
                          <a:solidFill>
                            <a:schemeClr val="tx1"/>
                          </a:solidFill>
                          <a:latin typeface="+mj-lt"/>
                          <a:ea typeface="Calibri"/>
                          <a:cs typeface="Times New Roman"/>
                        </a:rPr>
                        <a:t>8</a:t>
                      </a:r>
                      <a:endParaRPr lang="en-US" sz="1400" b="1" dirty="0">
                        <a:solidFill>
                          <a:schemeClr val="tx1"/>
                        </a:solidFill>
                        <a:latin typeface="+mj-lt"/>
                        <a:ea typeface="Calibri"/>
                        <a:cs typeface="Times New Roman"/>
                      </a:endParaRPr>
                    </a:p>
                  </a:txBody>
                  <a:tcPr marL="19050" marR="19050" marT="19050" marB="19050" anchor="ctr"/>
                </a:tc>
                <a:tc>
                  <a:txBody>
                    <a:bodyPr/>
                    <a:lstStyle/>
                    <a:p>
                      <a:pPr marL="0" marR="0">
                        <a:lnSpc>
                          <a:spcPct val="115000"/>
                        </a:lnSpc>
                        <a:spcBef>
                          <a:spcPts val="0"/>
                        </a:spcBef>
                        <a:spcAft>
                          <a:spcPts val="0"/>
                        </a:spcAft>
                      </a:pPr>
                      <a:r>
                        <a:rPr lang="en-US" sz="1400" b="1" dirty="0" smtClean="0">
                          <a:solidFill>
                            <a:schemeClr val="tx1"/>
                          </a:solidFill>
                          <a:latin typeface="+mj-lt"/>
                          <a:ea typeface="Calibri"/>
                          <a:cs typeface="Times New Roman"/>
                        </a:rPr>
                        <a:t> Community College Dropout    </a:t>
                      </a:r>
                      <a:r>
                        <a:rPr lang="en-US" sz="1400" b="1" baseline="0" dirty="0" smtClean="0">
                          <a:solidFill>
                            <a:schemeClr val="tx1"/>
                          </a:solidFill>
                          <a:latin typeface="+mj-lt"/>
                          <a:ea typeface="Calibri"/>
                          <a:cs typeface="Times New Roman"/>
                        </a:rPr>
                        <a:t> </a:t>
                      </a:r>
                      <a:r>
                        <a:rPr lang="en-US" sz="1400" b="1" dirty="0" smtClean="0">
                          <a:solidFill>
                            <a:schemeClr val="tx1"/>
                          </a:solidFill>
                          <a:latin typeface="+mj-lt"/>
                          <a:ea typeface="Calibri"/>
                          <a:cs typeface="Times New Roman"/>
                        </a:rPr>
                        <a:t>Recovery</a:t>
                      </a:r>
                      <a:endParaRPr lang="en-US" sz="1400" b="1" dirty="0">
                        <a:solidFill>
                          <a:schemeClr val="tx1"/>
                        </a:solidFill>
                        <a:latin typeface="+mj-lt"/>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400" b="1" dirty="0" smtClean="0">
                          <a:solidFill>
                            <a:schemeClr val="tx1"/>
                          </a:solidFill>
                          <a:latin typeface="+mj-lt"/>
                          <a:ea typeface="Calibri"/>
                          <a:cs typeface="Times New Roman"/>
                        </a:rPr>
                        <a:t>Age</a:t>
                      </a:r>
                      <a:r>
                        <a:rPr lang="en-US" sz="1400" b="1" baseline="0" dirty="0" smtClean="0">
                          <a:solidFill>
                            <a:schemeClr val="tx1"/>
                          </a:solidFill>
                          <a:latin typeface="+mj-lt"/>
                          <a:ea typeface="Calibri"/>
                          <a:cs typeface="Times New Roman"/>
                        </a:rPr>
                        <a:t> 16-21</a:t>
                      </a:r>
                      <a:endParaRPr lang="en-US" sz="1400" b="1" dirty="0">
                        <a:solidFill>
                          <a:schemeClr val="tx1"/>
                        </a:solidFill>
                        <a:latin typeface="+mj-lt"/>
                        <a:ea typeface="Calibri"/>
                        <a:cs typeface="Times New Roman"/>
                      </a:endParaRPr>
                    </a:p>
                  </a:txBody>
                  <a:tcPr marL="19050" marR="19050" marT="19050" marB="1905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accent6">
                              <a:lumMod val="75000"/>
                            </a:schemeClr>
                          </a:solidFill>
                          <a:latin typeface="+mn-lt"/>
                          <a:ea typeface="Calibri"/>
                          <a:cs typeface="Times New Roman"/>
                        </a:rPr>
                        <a:t>Audit Team (</a:t>
                      </a:r>
                      <a:r>
                        <a:rPr lang="en-US" sz="1400" u="sng" kern="1200" dirty="0" smtClean="0">
                          <a:solidFill>
                            <a:schemeClr val="dk1"/>
                          </a:solidFill>
                          <a:latin typeface="+mn-lt"/>
                          <a:ea typeface="+mn-ea"/>
                          <a:cs typeface="+mn-cs"/>
                          <a:hlinkClick r:id="rId3"/>
                        </a:rPr>
                        <a:t>audit@cde.state.co.us</a:t>
                      </a:r>
                      <a:r>
                        <a:rPr lang="en-US" sz="1400" u="sng" kern="1200" dirty="0" smtClean="0">
                          <a:solidFill>
                            <a:schemeClr val="dk1"/>
                          </a:solidFill>
                          <a:latin typeface="+mn-lt"/>
                          <a:ea typeface="+mn-ea"/>
                          <a:cs typeface="+mn-cs"/>
                        </a:rPr>
                        <a:t>)</a:t>
                      </a:r>
                      <a:endParaRPr lang="en-US" sz="1400" kern="1200" dirty="0" smtClean="0">
                        <a:solidFill>
                          <a:srgbClr val="C00000"/>
                        </a:solidFill>
                        <a:latin typeface="+mn-lt"/>
                        <a:ea typeface="Calibri"/>
                        <a:cs typeface="Times New Roman"/>
                      </a:endParaRPr>
                    </a:p>
                    <a:p>
                      <a:pPr marL="0" marR="0" algn="ctr">
                        <a:lnSpc>
                          <a:spcPct val="115000"/>
                        </a:lnSpc>
                        <a:spcBef>
                          <a:spcPts val="0"/>
                        </a:spcBef>
                        <a:spcAft>
                          <a:spcPts val="0"/>
                        </a:spcAft>
                      </a:pPr>
                      <a:endParaRPr lang="en-US" sz="1400" dirty="0">
                        <a:solidFill>
                          <a:srgbClr val="C00000"/>
                        </a:solidFill>
                        <a:latin typeface="+mj-lt"/>
                        <a:ea typeface="Calibri"/>
                        <a:cs typeface="Times New Roman"/>
                      </a:endParaRPr>
                    </a:p>
                  </a:txBody>
                  <a:tcPr marL="19050" marR="19050" marT="19050" marB="19050" anchor="ctr"/>
                </a:tc>
              </a:tr>
              <a:tr h="900419">
                <a:tc>
                  <a:txBody>
                    <a:bodyPr/>
                    <a:lstStyle/>
                    <a:p>
                      <a:pPr marL="0" marR="0" algn="ctr">
                        <a:lnSpc>
                          <a:spcPct val="115000"/>
                        </a:lnSpc>
                        <a:spcBef>
                          <a:spcPts val="0"/>
                        </a:spcBef>
                        <a:spcAft>
                          <a:spcPts val="0"/>
                        </a:spcAft>
                      </a:pPr>
                      <a:r>
                        <a:rPr lang="en-US" sz="1400" b="1" dirty="0" smtClean="0">
                          <a:solidFill>
                            <a:srgbClr val="FF0000"/>
                          </a:solidFill>
                          <a:latin typeface="+mj-lt"/>
                          <a:ea typeface="Calibri"/>
                          <a:cs typeface="Times New Roman"/>
                        </a:rPr>
                        <a:t>9</a:t>
                      </a:r>
                      <a:endParaRPr lang="en-US" sz="1400" b="1" dirty="0">
                        <a:solidFill>
                          <a:srgbClr val="FF0000"/>
                        </a:solidFill>
                        <a:latin typeface="+mj-lt"/>
                        <a:ea typeface="Calibri"/>
                        <a:cs typeface="Times New Roman"/>
                      </a:endParaRPr>
                    </a:p>
                  </a:txBody>
                  <a:tcPr marL="19050" marR="19050" marT="19050" marB="19050" anchor="ctr"/>
                </a:tc>
                <a:tc>
                  <a:txBody>
                    <a:bodyPr/>
                    <a:lstStyle/>
                    <a:p>
                      <a:pPr marL="0" marR="0">
                        <a:lnSpc>
                          <a:spcPct val="115000"/>
                        </a:lnSpc>
                        <a:spcBef>
                          <a:spcPts val="0"/>
                        </a:spcBef>
                        <a:spcAft>
                          <a:spcPts val="0"/>
                        </a:spcAft>
                      </a:pPr>
                      <a:r>
                        <a:rPr lang="en-US" sz="1400" b="1" dirty="0" smtClean="0">
                          <a:solidFill>
                            <a:srgbClr val="FF0000"/>
                          </a:solidFill>
                          <a:latin typeface="+mj-lt"/>
                          <a:ea typeface="Calibri"/>
                          <a:cs typeface="Times New Roman"/>
                        </a:rPr>
                        <a:t> Carry Forward</a:t>
                      </a:r>
                      <a:r>
                        <a:rPr lang="en-US" sz="1400" b="1" baseline="0" dirty="0" smtClean="0">
                          <a:solidFill>
                            <a:srgbClr val="FF0000"/>
                          </a:solidFill>
                          <a:latin typeface="+mj-lt"/>
                          <a:ea typeface="Calibri"/>
                          <a:cs typeface="Times New Roman"/>
                        </a:rPr>
                        <a:t> Ascent</a:t>
                      </a:r>
                      <a:endParaRPr lang="en-US" sz="1400" b="1" dirty="0">
                        <a:solidFill>
                          <a:srgbClr val="FF0000"/>
                        </a:solidFill>
                        <a:latin typeface="+mj-lt"/>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400" b="1" kern="1200" dirty="0" smtClean="0">
                          <a:solidFill>
                            <a:srgbClr val="FF0000"/>
                          </a:solidFill>
                          <a:latin typeface="+mn-lt"/>
                          <a:ea typeface="Times New Roman"/>
                          <a:cs typeface="Times New Roman"/>
                        </a:rPr>
                        <a:t>12 only</a:t>
                      </a:r>
                      <a:endParaRPr lang="en-US" sz="1400" kern="1200" dirty="0">
                        <a:solidFill>
                          <a:srgbClr val="FF0000"/>
                        </a:solidFill>
                        <a:latin typeface="+mn-lt"/>
                        <a:ea typeface="Calibri"/>
                        <a:cs typeface="Times New Roman"/>
                      </a:endParaRPr>
                    </a:p>
                  </a:txBody>
                  <a:tcPr marL="19050" marR="19050" marT="19050" marB="1905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kern="1200" dirty="0" smtClean="0">
                          <a:solidFill>
                            <a:srgbClr val="FF0000"/>
                          </a:solidFill>
                          <a:latin typeface="+mn-lt"/>
                          <a:ea typeface="Calibri"/>
                          <a:cs typeface="Times New Roman"/>
                        </a:rPr>
                        <a:t>Audit Team (</a:t>
                      </a:r>
                      <a:r>
                        <a:rPr lang="en-US" sz="1400" u="sng" kern="1200" dirty="0" smtClean="0">
                          <a:solidFill>
                            <a:srgbClr val="FF0000"/>
                          </a:solidFill>
                          <a:latin typeface="+mn-lt"/>
                          <a:ea typeface="+mn-ea"/>
                          <a:cs typeface="+mn-cs"/>
                          <a:hlinkClick r:id="rId3"/>
                        </a:rPr>
                        <a:t>audit@cde.state.co.us</a:t>
                      </a:r>
                      <a:r>
                        <a:rPr lang="en-US" sz="1400" u="sng" kern="1200" dirty="0" smtClean="0">
                          <a:solidFill>
                            <a:srgbClr val="FF0000"/>
                          </a:solidFill>
                          <a:latin typeface="+mn-lt"/>
                          <a:ea typeface="+mn-ea"/>
                          <a:cs typeface="+mn-cs"/>
                        </a:rPr>
                        <a:t>)</a:t>
                      </a:r>
                      <a:endParaRPr lang="en-US" sz="1400" kern="1200" dirty="0" smtClean="0">
                        <a:solidFill>
                          <a:srgbClr val="FF0000"/>
                        </a:solidFill>
                        <a:latin typeface="+mn-lt"/>
                        <a:ea typeface="Calibri"/>
                        <a:cs typeface="Times New Roman"/>
                      </a:endParaRPr>
                    </a:p>
                  </a:txBody>
                  <a:tcPr marL="19050" marR="19050" marT="19050" marB="19050" anchor="ctr"/>
                </a:tc>
              </a:tr>
            </a:tbl>
          </a:graphicData>
        </a:graphic>
      </p:graphicFrame>
    </p:spTree>
    <p:extLst>
      <p:ext uri="{BB962C8B-B14F-4D97-AF65-F5344CB8AC3E}">
        <p14:creationId xmlns:p14="http://schemas.microsoft.com/office/powerpoint/2010/main" val="36368411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bwMode="auto">
          <a:xfrm>
            <a:off x="762000" y="2514600"/>
            <a:ext cx="7772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marL="44450" indent="0">
              <a:defRPr/>
            </a:pPr>
            <a:r>
              <a:rPr lang="en-US" sz="3600" dirty="0" smtClean="0">
                <a:cs typeface="Times New Roman" pitchFamily="18" charset="0"/>
              </a:rPr>
              <a:t>Creating Exceptions</a:t>
            </a:r>
            <a:r>
              <a:rPr lang="en-US" dirty="0" smtClean="0">
                <a:cs typeface="Times New Roman" pitchFamily="18" charset="0"/>
              </a:rPr>
              <a:t/>
            </a:r>
            <a:br>
              <a:rPr lang="en-US" dirty="0" smtClean="0">
                <a:cs typeface="Times New Roman" pitchFamily="18" charset="0"/>
              </a:rPr>
            </a:br>
            <a:r>
              <a:rPr lang="en-US" dirty="0">
                <a:cs typeface="Times New Roman" pitchFamily="18" charset="0"/>
              </a:rPr>
              <a:t/>
            </a:r>
            <a:br>
              <a:rPr lang="en-US" dirty="0">
                <a:cs typeface="Times New Roman" pitchFamily="18" charset="0"/>
              </a:rPr>
            </a:br>
            <a:r>
              <a:rPr lang="en-US" altLang="en-US" sz="3600" dirty="0" smtClean="0">
                <a:solidFill>
                  <a:srgbClr val="336699"/>
                </a:solidFill>
                <a:latin typeface="Century Gothic" pitchFamily="34" charset="0"/>
              </a:rPr>
              <a:t/>
            </a:r>
            <a:br>
              <a:rPr lang="en-US" altLang="en-US" sz="3600" dirty="0" smtClean="0">
                <a:solidFill>
                  <a:srgbClr val="336699"/>
                </a:solidFill>
                <a:latin typeface="Century Gothic" pitchFamily="34" charset="0"/>
              </a:rPr>
            </a:br>
            <a:endParaRPr lang="en-US" altLang="en-US" dirty="0" smtClean="0"/>
          </a:p>
        </p:txBody>
      </p:sp>
    </p:spTree>
    <p:extLst>
      <p:ext uri="{BB962C8B-B14F-4D97-AF65-F5344CB8AC3E}">
        <p14:creationId xmlns:p14="http://schemas.microsoft.com/office/powerpoint/2010/main" val="2855359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smtClean="0"/>
              <a:t>The </a:t>
            </a:r>
            <a:r>
              <a:rPr lang="en-US" sz="2800" dirty="0"/>
              <a:t>purpose of the Student End of Year Snapshot is to see the annual educational history for students throughout the year. The data from this collection is used to derive the graduation, dropout, mobility, and stability rates. </a:t>
            </a:r>
            <a:endParaRPr lang="en-US" altLang="en-US" sz="2600" b="1" dirty="0" smtClean="0"/>
          </a:p>
          <a:p>
            <a:pPr lvl="0">
              <a:buClr>
                <a:srgbClr val="4F81BD"/>
              </a:buClr>
            </a:pPr>
            <a:r>
              <a:rPr lang="en-US" altLang="en-US" sz="2800" dirty="0" smtClean="0"/>
              <a:t>It also collects Advanced </a:t>
            </a:r>
            <a:r>
              <a:rPr lang="en-US" altLang="en-US" sz="2800" dirty="0"/>
              <a:t>Placement course </a:t>
            </a:r>
            <a:r>
              <a:rPr lang="en-US" altLang="en-US" sz="2800" dirty="0" smtClean="0"/>
              <a:t>completion</a:t>
            </a:r>
            <a:r>
              <a:rPr lang="en-US" altLang="en-US" sz="2600" dirty="0" smtClean="0"/>
              <a:t> and p</a:t>
            </a:r>
            <a:r>
              <a:rPr lang="en-US" altLang="en-US" sz="2800" dirty="0" smtClean="0"/>
              <a:t>ost </a:t>
            </a:r>
            <a:r>
              <a:rPr lang="en-US" altLang="en-US" sz="2800" dirty="0"/>
              <a:t>secondary information</a:t>
            </a:r>
          </a:p>
          <a:p>
            <a:endParaRPr lang="en-US" altLang="en-US" sz="2800" dirty="0"/>
          </a:p>
          <a:p>
            <a:endParaRPr lang="en-US" altLang="en-US" sz="2800" dirty="0"/>
          </a:p>
          <a:p>
            <a:endParaRPr lang="en-US" altLang="en-US" sz="2800" dirty="0" smtClean="0"/>
          </a:p>
          <a:p>
            <a:endParaRPr lang="en-US" altLang="en-US" sz="900" dirty="0" smtClean="0"/>
          </a:p>
        </p:txBody>
      </p:sp>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sz="3200" b="1" dirty="0" smtClean="0"/>
              <a:t>What is the End of Year Snapshot?</a:t>
            </a:r>
            <a:endParaRPr lang="en-US" altLang="en-US" sz="2800" b="1" dirty="0" smtClean="0"/>
          </a:p>
        </p:txBody>
      </p:sp>
    </p:spTree>
    <p:extLst>
      <p:ext uri="{BB962C8B-B14F-4D97-AF65-F5344CB8AC3E}">
        <p14:creationId xmlns:p14="http://schemas.microsoft.com/office/powerpoint/2010/main" val="11291570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Make sure you have access to a syncplicity folder at my.syncplicity.com</a:t>
            </a:r>
          </a:p>
          <a:p>
            <a:pPr lvl="1"/>
            <a:r>
              <a:rPr lang="en-US" altLang="en-US" dirty="0" smtClean="0"/>
              <a:t>You may need to create a free Syncplicity account if you haven’t already</a:t>
            </a:r>
          </a:p>
          <a:p>
            <a:pPr lvl="1"/>
            <a:r>
              <a:rPr lang="en-US" altLang="en-US" dirty="0" smtClean="0"/>
              <a:t>The folder used for EOY exceptions is called:</a:t>
            </a:r>
            <a:br>
              <a:rPr lang="en-US" altLang="en-US" dirty="0" smtClean="0"/>
            </a:br>
            <a:r>
              <a:rPr lang="en-US" altLang="en-US" dirty="0" smtClean="0"/>
              <a:t>	 District Number- District Name- Student</a:t>
            </a:r>
          </a:p>
          <a:p>
            <a:r>
              <a:rPr lang="en-US" altLang="en-US" sz="2800" dirty="0" smtClean="0"/>
              <a:t>Copy the key fields from your error report into the exception template</a:t>
            </a:r>
            <a:endParaRPr lang="en-US" altLang="en-US" sz="2800" dirty="0"/>
          </a:p>
          <a:p>
            <a:pPr lvl="1"/>
            <a:r>
              <a:rPr lang="en-US" u="sng" dirty="0" smtClean="0">
                <a:hlinkClick r:id="rId2"/>
              </a:rPr>
              <a:t>Exception Request Template and Instructions - Link (XLSX)</a:t>
            </a:r>
            <a:r>
              <a:rPr lang="en-US" dirty="0" smtClean="0"/>
              <a:t> </a:t>
            </a:r>
          </a:p>
          <a:p>
            <a:r>
              <a:rPr lang="en-US" altLang="en-US" sz="2800" dirty="0" smtClean="0"/>
              <a:t>Explanations do not need to be long, but please include if it’s an SSA, DEM or Snapshot exception</a:t>
            </a:r>
            <a:endParaRPr lang="en-US" altLang="en-US" sz="900" dirty="0"/>
          </a:p>
          <a:p>
            <a:pPr lvl="1"/>
            <a:endParaRPr lang="en-US" altLang="en-US" sz="900" dirty="0" smtClean="0"/>
          </a:p>
        </p:txBody>
      </p:sp>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sz="3200" b="1" dirty="0" smtClean="0"/>
              <a:t>Exceptions</a:t>
            </a:r>
            <a:endParaRPr lang="en-US" altLang="en-US" sz="2800" b="1" dirty="0" smtClean="0"/>
          </a:p>
        </p:txBody>
      </p:sp>
    </p:spTree>
    <p:extLst>
      <p:ext uri="{BB962C8B-B14F-4D97-AF65-F5344CB8AC3E}">
        <p14:creationId xmlns:p14="http://schemas.microsoft.com/office/powerpoint/2010/main" val="2374734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Upload your exception template to the requested exception folder on syncplicity </a:t>
            </a:r>
          </a:p>
          <a:p>
            <a:endParaRPr lang="en-US" altLang="en-US" sz="2800" dirty="0"/>
          </a:p>
          <a:p>
            <a:endParaRPr lang="en-US" altLang="en-US" sz="2800" dirty="0" smtClean="0"/>
          </a:p>
          <a:p>
            <a:endParaRPr lang="en-US" altLang="en-US" sz="2800" dirty="0"/>
          </a:p>
          <a:p>
            <a:endParaRPr lang="en-US" altLang="en-US" sz="2800" dirty="0" smtClean="0"/>
          </a:p>
          <a:p>
            <a:r>
              <a:rPr lang="en-US" altLang="en-US" sz="2800" dirty="0" smtClean="0"/>
              <a:t>Once your file has been uploaded, you’ll need to email me to let me know you have an exception request: </a:t>
            </a:r>
            <a:r>
              <a:rPr lang="en-US" altLang="en-US" sz="2800" dirty="0" smtClean="0">
                <a:hlinkClick r:id="rId2"/>
              </a:rPr>
              <a:t>Anderson_d@cde.state.co.us</a:t>
            </a:r>
            <a:r>
              <a:rPr lang="en-US" altLang="en-US" sz="2800" dirty="0" smtClean="0"/>
              <a:t> </a:t>
            </a:r>
            <a:endParaRPr lang="en-US" altLang="en-US" sz="900" dirty="0" smtClean="0"/>
          </a:p>
        </p:txBody>
      </p:sp>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sz="3200" b="1" dirty="0" smtClean="0"/>
              <a:t>Exceptions</a:t>
            </a:r>
            <a:endParaRPr lang="en-US" altLang="en-US" sz="2800" b="1" dirty="0" smtClean="0"/>
          </a:p>
        </p:txBody>
      </p:sp>
      <p:pic>
        <p:nvPicPr>
          <p:cNvPr id="2" name="Picture 1"/>
          <p:cNvPicPr>
            <a:picLocks noChangeAspect="1"/>
          </p:cNvPicPr>
          <p:nvPr/>
        </p:nvPicPr>
        <p:blipFill>
          <a:blip r:embed="rId3"/>
          <a:stretch>
            <a:fillRect/>
          </a:stretch>
        </p:blipFill>
        <p:spPr>
          <a:xfrm>
            <a:off x="364331" y="2514600"/>
            <a:ext cx="8415338" cy="920298"/>
          </a:xfrm>
          <a:prstGeom prst="rect">
            <a:avLst/>
          </a:prstGeom>
        </p:spPr>
      </p:pic>
    </p:spTree>
    <p:extLst>
      <p:ext uri="{BB962C8B-B14F-4D97-AF65-F5344CB8AC3E}">
        <p14:creationId xmlns:p14="http://schemas.microsoft.com/office/powerpoint/2010/main" val="2731165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Personally Identifiable Information (PII)</a:t>
            </a:r>
          </a:p>
          <a:p>
            <a:pPr lvl="1"/>
            <a:r>
              <a:rPr lang="en-US" altLang="en-US" sz="2600" dirty="0" smtClean="0"/>
              <a:t>Information about a student that allow or in combination could be used to identify that student</a:t>
            </a:r>
          </a:p>
          <a:p>
            <a:pPr lvl="1"/>
            <a:r>
              <a:rPr lang="en-US" altLang="en-US" sz="2800" dirty="0" smtClean="0"/>
              <a:t>Federal and Colorado laws govern the inappropriate disclosure of student PII</a:t>
            </a:r>
          </a:p>
          <a:p>
            <a:pPr lvl="1"/>
            <a:r>
              <a:rPr lang="en-US" altLang="en-US" sz="2800" dirty="0" smtClean="0"/>
              <a:t>CDE data collections require the secure transmission of a great deal of personally identifiable information</a:t>
            </a:r>
            <a:endParaRPr lang="en-US" altLang="en-US" sz="2800" dirty="0"/>
          </a:p>
        </p:txBody>
      </p:sp>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sz="3200" b="1" dirty="0" smtClean="0"/>
              <a:t>Key Terms</a:t>
            </a:r>
            <a:endParaRPr lang="en-US" altLang="en-US" sz="2800" b="1" dirty="0" smtClean="0"/>
          </a:p>
        </p:txBody>
      </p:sp>
    </p:spTree>
    <p:extLst>
      <p:ext uri="{BB962C8B-B14F-4D97-AF65-F5344CB8AC3E}">
        <p14:creationId xmlns:p14="http://schemas.microsoft.com/office/powerpoint/2010/main" val="32028778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Instead please use the Student folder that has been set up for your district </a:t>
            </a:r>
            <a:r>
              <a:rPr lang="en-US" dirty="0"/>
              <a:t>in Syncplicity: </a:t>
            </a:r>
            <a:r>
              <a:rPr lang="en-US" dirty="0">
                <a:hlinkClick r:id="rId2"/>
              </a:rPr>
              <a:t>https://my.syncplicity.com</a:t>
            </a:r>
            <a:r>
              <a:rPr lang="en-US" dirty="0" smtClean="0">
                <a:hlinkClick r:id="rId2"/>
              </a:rPr>
              <a:t>/</a:t>
            </a:r>
            <a:endParaRPr lang="en-US" dirty="0" smtClean="0"/>
          </a:p>
          <a:p>
            <a:r>
              <a:rPr lang="en-US" dirty="0" smtClean="0"/>
              <a:t>This is the same folder that was used for Student October and with districts during last years End of Year</a:t>
            </a:r>
          </a:p>
          <a:p>
            <a:r>
              <a:rPr lang="en-US" dirty="0" smtClean="0"/>
              <a:t>Please contact me, </a:t>
            </a:r>
            <a:r>
              <a:rPr lang="en-US" dirty="0" smtClean="0">
                <a:hlinkClick r:id="rId3"/>
              </a:rPr>
              <a:t>anderson_d@cde.state.co.us</a:t>
            </a:r>
            <a:r>
              <a:rPr lang="en-US" dirty="0" smtClean="0"/>
              <a:t>, if you need to have the permissions set to access your </a:t>
            </a:r>
            <a:r>
              <a:rPr lang="en-US" dirty="0" err="1" smtClean="0"/>
              <a:t>syncplicity</a:t>
            </a:r>
            <a:r>
              <a:rPr lang="en-US" dirty="0" smtClean="0"/>
              <a:t> folder</a:t>
            </a:r>
          </a:p>
          <a:p>
            <a:r>
              <a:rPr lang="en-US" dirty="0" smtClean="0"/>
              <a:t>Once documents have been submitted to Syncplicity, please contact me to make sure that they have been reviewed prior to creating adjustments</a:t>
            </a:r>
            <a:endParaRPr lang="en-US" dirty="0"/>
          </a:p>
        </p:txBody>
      </p:sp>
      <p:sp>
        <p:nvSpPr>
          <p:cNvPr id="3" name="Title 2"/>
          <p:cNvSpPr>
            <a:spLocks noGrp="1"/>
          </p:cNvSpPr>
          <p:nvPr>
            <p:ph type="title"/>
          </p:nvPr>
        </p:nvSpPr>
        <p:spPr/>
        <p:txBody>
          <a:bodyPr/>
          <a:lstStyle/>
          <a:p>
            <a:pPr algn="ctr"/>
            <a:r>
              <a:rPr lang="en-US" dirty="0" smtClean="0"/>
              <a:t>Do not send PII over email</a:t>
            </a:r>
            <a:endParaRPr lang="en-US" dirty="0"/>
          </a:p>
        </p:txBody>
      </p:sp>
    </p:spTree>
    <p:extLst>
      <p:ext uri="{BB962C8B-B14F-4D97-AF65-F5344CB8AC3E}">
        <p14:creationId xmlns:p14="http://schemas.microsoft.com/office/powerpoint/2010/main" val="3780554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bwMode="auto">
          <a:xfrm>
            <a:off x="762000" y="2514600"/>
            <a:ext cx="7772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4450" indent="0">
              <a:defRPr/>
            </a:pPr>
            <a:r>
              <a:rPr lang="en-US" sz="3600" dirty="0" smtClean="0">
                <a:cs typeface="Times New Roman" pitchFamily="18" charset="0"/>
              </a:rPr>
              <a:t>Creating a Snapshot</a:t>
            </a:r>
            <a:r>
              <a:rPr lang="en-US" altLang="en-US" sz="3600" dirty="0" smtClean="0">
                <a:solidFill>
                  <a:srgbClr val="336699"/>
                </a:solidFill>
                <a:latin typeface="Century Gothic" pitchFamily="34" charset="0"/>
              </a:rPr>
              <a:t/>
            </a:r>
            <a:br>
              <a:rPr lang="en-US" altLang="en-US" sz="3600" dirty="0" smtClean="0">
                <a:solidFill>
                  <a:srgbClr val="336699"/>
                </a:solidFill>
                <a:latin typeface="Century Gothic" pitchFamily="34" charset="0"/>
              </a:rPr>
            </a:br>
            <a:endParaRPr lang="en-US" altLang="en-US" dirty="0" smtClean="0"/>
          </a:p>
        </p:txBody>
      </p:sp>
    </p:spTree>
    <p:extLst>
      <p:ext uri="{BB962C8B-B14F-4D97-AF65-F5344CB8AC3E}">
        <p14:creationId xmlns:p14="http://schemas.microsoft.com/office/powerpoint/2010/main" val="11999146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noFill/>
          <a:effectLst>
            <a:outerShdw blurRad="101600" dist="63500" dir="18900000" algn="bl" rotWithShape="0">
              <a:schemeClr val="tx2">
                <a:lumMod val="20000"/>
                <a:lumOff val="80000"/>
                <a:alpha val="40000"/>
              </a:schemeClr>
            </a:outerShdw>
            <a:softEdge rad="31750"/>
          </a:effectLst>
        </p:spPr>
        <p:style>
          <a:lnRef idx="2">
            <a:schemeClr val="accent1"/>
          </a:lnRef>
          <a:fillRef idx="1">
            <a:schemeClr val="lt1"/>
          </a:fillRef>
          <a:effectRef idx="0">
            <a:schemeClr val="accent1"/>
          </a:effectRef>
          <a:fontRef idx="minor">
            <a:schemeClr val="dk1"/>
          </a:fontRef>
        </p:style>
        <p:txBody>
          <a:bodyPr/>
          <a:lstStyle/>
          <a:p>
            <a:r>
              <a:rPr lang="en-US" sz="1600" dirty="0"/>
              <a:t>Create Student </a:t>
            </a:r>
            <a:r>
              <a:rPr lang="en-US" sz="1600" dirty="0" smtClean="0"/>
              <a:t>End of Year snapshot  </a:t>
            </a:r>
            <a:r>
              <a:rPr lang="en-US" sz="1600" dirty="0"/>
              <a:t>(Student Profile → Snapshot)</a:t>
            </a:r>
          </a:p>
          <a:p>
            <a:pPr lvl="1"/>
            <a:r>
              <a:rPr lang="en-US" sz="1600" dirty="0"/>
              <a:t>Not a new file submission</a:t>
            </a:r>
          </a:p>
          <a:p>
            <a:pPr lvl="1"/>
            <a:r>
              <a:rPr lang="en-US" sz="1600" dirty="0"/>
              <a:t>Snapshot of previously submitted Student Profile </a:t>
            </a:r>
            <a:r>
              <a:rPr lang="en-US" sz="1600" dirty="0" smtClean="0"/>
              <a:t>Interchanges</a:t>
            </a:r>
          </a:p>
          <a:p>
            <a:pPr lvl="1"/>
            <a:r>
              <a:rPr lang="en-US" sz="1600" dirty="0" smtClean="0">
                <a:solidFill>
                  <a:srgbClr val="FF0000"/>
                </a:solidFill>
              </a:rPr>
              <a:t>Creating a new snapshot will remove your previous snapshot</a:t>
            </a:r>
            <a:endParaRPr lang="en-US" sz="1600" dirty="0">
              <a:solidFill>
                <a:srgbClr val="FF0000"/>
              </a:solidFill>
            </a:endParaRPr>
          </a:p>
          <a:p>
            <a:r>
              <a:rPr lang="en-US" sz="1600" dirty="0" smtClean="0"/>
              <a:t>Go </a:t>
            </a:r>
            <a:r>
              <a:rPr lang="en-US" sz="1600" dirty="0"/>
              <a:t>to “</a:t>
            </a:r>
            <a:r>
              <a:rPr lang="en-US" sz="1600" dirty="0" err="1"/>
              <a:t>Cognos</a:t>
            </a:r>
            <a:r>
              <a:rPr lang="en-US" sz="1600" dirty="0"/>
              <a:t> Report” on the Pipeline menu to download errors and warnings</a:t>
            </a:r>
          </a:p>
          <a:p>
            <a:r>
              <a:rPr lang="en-US" sz="1600" dirty="0" smtClean="0"/>
              <a:t>Correct errors (within the Pipeline or by loading new interchange files)</a:t>
            </a:r>
            <a:endParaRPr lang="en-US" sz="1600" dirty="0"/>
          </a:p>
          <a:p>
            <a:pPr lvl="0"/>
            <a:r>
              <a:rPr lang="en-US" sz="1600" dirty="0" smtClean="0"/>
              <a:t>Once all edit checks have passed, submit approval of your data to CDE</a:t>
            </a:r>
          </a:p>
          <a:p>
            <a:pPr lvl="1"/>
            <a:r>
              <a:rPr lang="en-US" sz="1600" dirty="0" smtClean="0"/>
              <a:t>Use </a:t>
            </a:r>
            <a:r>
              <a:rPr lang="en-US" sz="1600" dirty="0" err="1"/>
              <a:t>Cognos</a:t>
            </a:r>
            <a:r>
              <a:rPr lang="en-US" sz="1600" dirty="0"/>
              <a:t> Report to validate data</a:t>
            </a:r>
          </a:p>
          <a:p>
            <a:pPr lvl="1"/>
            <a:r>
              <a:rPr lang="en-US" sz="1600" dirty="0" smtClean="0"/>
              <a:t>Student Profile -&gt; Status Dashboard -&gt; Submit to CDE</a:t>
            </a:r>
          </a:p>
          <a:p>
            <a:pPr lvl="1"/>
            <a:r>
              <a:rPr lang="en-US" sz="1600" dirty="0" smtClean="0">
                <a:solidFill>
                  <a:srgbClr val="FF0000"/>
                </a:solidFill>
              </a:rPr>
              <a:t>YOU CANNOT DOWNLOAD THE SIGNOFF FORM UNTIL DECEMBER </a:t>
            </a:r>
          </a:p>
          <a:p>
            <a:r>
              <a:rPr lang="en-US" sz="1600" dirty="0" smtClean="0"/>
              <a:t>CDE identifies dropouts from prior years showing up in other districts</a:t>
            </a:r>
          </a:p>
          <a:p>
            <a:r>
              <a:rPr lang="en-US" sz="1600" dirty="0" smtClean="0"/>
              <a:t>CDE checks across all districts to make sure student exit type is valid</a:t>
            </a:r>
          </a:p>
          <a:p>
            <a:pPr>
              <a:buNone/>
            </a:pPr>
            <a:r>
              <a:rPr lang="en-US" sz="1800" dirty="0" smtClean="0">
                <a:solidFill>
                  <a:schemeClr val="accent1">
                    <a:lumMod val="75000"/>
                  </a:schemeClr>
                </a:solidFill>
              </a:rPr>
              <a:t>Note: all errors must be resolved before continuing to the next step in the process</a:t>
            </a:r>
          </a:p>
          <a:p>
            <a:endParaRPr lang="en-US" dirty="0" smtClean="0"/>
          </a:p>
        </p:txBody>
      </p:sp>
      <p:sp>
        <p:nvSpPr>
          <p:cNvPr id="3" name="Title 2"/>
          <p:cNvSpPr>
            <a:spLocks noGrp="1"/>
          </p:cNvSpPr>
          <p:nvPr>
            <p:ph type="title"/>
          </p:nvPr>
        </p:nvSpPr>
        <p:spPr/>
        <p:txBody>
          <a:bodyPr>
            <a:normAutofit fontScale="90000"/>
          </a:bodyPr>
          <a:lstStyle/>
          <a:p>
            <a:pPr algn="ctr"/>
            <a:r>
              <a:rPr lang="en-US" sz="2800" dirty="0" smtClean="0"/>
              <a:t/>
            </a:r>
            <a:br>
              <a:rPr lang="en-US" sz="2800" dirty="0" smtClean="0"/>
            </a:br>
            <a:r>
              <a:rPr lang="en-US" sz="2800" dirty="0" smtClean="0"/>
              <a:t>Submission Process</a:t>
            </a:r>
            <a:br>
              <a:rPr lang="en-US" sz="2800" dirty="0" smtClean="0"/>
            </a:br>
            <a:r>
              <a:rPr lang="en-US" sz="2800" dirty="0" smtClean="0"/>
              <a:t>Student End of Year</a:t>
            </a:r>
            <a:r>
              <a:rPr lang="en-US" sz="2800" dirty="0"/>
              <a:t/>
            </a:r>
            <a:br>
              <a:rPr lang="en-US" sz="2800" dirty="0"/>
            </a:br>
            <a:endParaRPr lang="en-US" sz="2800" dirty="0"/>
          </a:p>
        </p:txBody>
      </p:sp>
      <p:sp>
        <p:nvSpPr>
          <p:cNvPr id="4" name="Text Box 240"/>
          <p:cNvSpPr txBox="1">
            <a:spLocks noChangeArrowheads="1"/>
          </p:cNvSpPr>
          <p:nvPr/>
        </p:nvSpPr>
        <p:spPr bwMode="auto">
          <a:xfrm>
            <a:off x="13493" y="6400800"/>
            <a:ext cx="8247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fld id="{7DDAAE97-B2B0-4322-AA1F-AA5F09E04A90}" type="slidenum">
              <a:rPr lang="en-US">
                <a:solidFill>
                  <a:prstClr val="black"/>
                </a:solidFill>
                <a:latin typeface="Palatino Linotype" pitchFamily="18" charset="0"/>
              </a:rPr>
              <a:pPr algn="ctr" eaLnBrk="1" hangingPunct="1">
                <a:spcBef>
                  <a:spcPct val="50000"/>
                </a:spcBef>
              </a:pPr>
              <a:t>35</a:t>
            </a:fld>
            <a:endParaRPr lang="en-US" dirty="0">
              <a:solidFill>
                <a:prstClr val="black"/>
              </a:solidFill>
              <a:latin typeface="Palatino Linotype" pitchFamily="18" charset="0"/>
            </a:endParaRPr>
          </a:p>
        </p:txBody>
      </p:sp>
    </p:spTree>
    <p:extLst>
      <p:ext uri="{BB962C8B-B14F-4D97-AF65-F5344CB8AC3E}">
        <p14:creationId xmlns:p14="http://schemas.microsoft.com/office/powerpoint/2010/main" val="3859954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49" y="152400"/>
            <a:ext cx="7886700" cy="521208"/>
          </a:xfrm>
        </p:spPr>
        <p:txBody>
          <a:bodyPr>
            <a:normAutofit/>
          </a:bodyPr>
          <a:lstStyle/>
          <a:p>
            <a:pPr algn="ctr"/>
            <a:r>
              <a:rPr lang="en-US" sz="2800" dirty="0" smtClean="0"/>
              <a:t>Creating a New Snapshot</a:t>
            </a:r>
            <a:endParaRPr lang="en-US" sz="2800" dirty="0"/>
          </a:p>
        </p:txBody>
      </p:sp>
      <p:sp>
        <p:nvSpPr>
          <p:cNvPr id="4" name="Text Box 240"/>
          <p:cNvSpPr txBox="1">
            <a:spLocks noChangeArrowheads="1"/>
          </p:cNvSpPr>
          <p:nvPr/>
        </p:nvSpPr>
        <p:spPr bwMode="auto">
          <a:xfrm>
            <a:off x="13493" y="6400800"/>
            <a:ext cx="8247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fld id="{7DDAAE97-B2B0-4322-AA1F-AA5F09E04A90}" type="slidenum">
              <a:rPr lang="en-US">
                <a:solidFill>
                  <a:prstClr val="black"/>
                </a:solidFill>
                <a:latin typeface="Palatino Linotype" pitchFamily="18" charset="0"/>
              </a:rPr>
              <a:pPr algn="ctr" eaLnBrk="1" hangingPunct="1">
                <a:spcBef>
                  <a:spcPct val="50000"/>
                </a:spcBef>
              </a:pPr>
              <a:t>36</a:t>
            </a:fld>
            <a:endParaRPr lang="en-US" dirty="0">
              <a:solidFill>
                <a:prstClr val="black"/>
              </a:solidFill>
              <a:latin typeface="Palatino Linotype" pitchFamily="18" charset="0"/>
            </a:endParaRPr>
          </a:p>
        </p:txBody>
      </p:sp>
      <p:pic>
        <p:nvPicPr>
          <p:cNvPr id="2" name="Picture 1"/>
          <p:cNvPicPr>
            <a:picLocks noChangeAspect="1"/>
          </p:cNvPicPr>
          <p:nvPr/>
        </p:nvPicPr>
        <p:blipFill>
          <a:blip r:embed="rId3"/>
          <a:stretch>
            <a:fillRect/>
          </a:stretch>
        </p:blipFill>
        <p:spPr>
          <a:xfrm>
            <a:off x="76200" y="1828800"/>
            <a:ext cx="8895375" cy="2652713"/>
          </a:xfrm>
          <a:prstGeom prst="rect">
            <a:avLst/>
          </a:prstGeom>
        </p:spPr>
      </p:pic>
    </p:spTree>
    <p:extLst>
      <p:ext uri="{BB962C8B-B14F-4D97-AF65-F5344CB8AC3E}">
        <p14:creationId xmlns:p14="http://schemas.microsoft.com/office/powerpoint/2010/main" val="7607074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49" y="152400"/>
            <a:ext cx="7886700" cy="521208"/>
          </a:xfrm>
        </p:spPr>
        <p:txBody>
          <a:bodyPr>
            <a:normAutofit/>
          </a:bodyPr>
          <a:lstStyle/>
          <a:p>
            <a:pPr algn="ctr"/>
            <a:r>
              <a:rPr lang="en-US" sz="2800" dirty="0" smtClean="0"/>
              <a:t>Snapshot Pipeline Reports</a:t>
            </a:r>
            <a:endParaRPr lang="en-US" sz="2800" dirty="0"/>
          </a:p>
        </p:txBody>
      </p:sp>
      <p:sp>
        <p:nvSpPr>
          <p:cNvPr id="4" name="Text Box 240"/>
          <p:cNvSpPr txBox="1">
            <a:spLocks noChangeArrowheads="1"/>
          </p:cNvSpPr>
          <p:nvPr/>
        </p:nvSpPr>
        <p:spPr bwMode="auto">
          <a:xfrm>
            <a:off x="13493" y="6400800"/>
            <a:ext cx="8247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fld id="{7DDAAE97-B2B0-4322-AA1F-AA5F09E04A90}" type="slidenum">
              <a:rPr lang="en-US">
                <a:solidFill>
                  <a:prstClr val="black"/>
                </a:solidFill>
                <a:latin typeface="Palatino Linotype" pitchFamily="18" charset="0"/>
              </a:rPr>
              <a:pPr algn="ctr" eaLnBrk="1" hangingPunct="1">
                <a:spcBef>
                  <a:spcPct val="50000"/>
                </a:spcBef>
              </a:pPr>
              <a:t>37</a:t>
            </a:fld>
            <a:endParaRPr lang="en-US" dirty="0">
              <a:solidFill>
                <a:prstClr val="black"/>
              </a:solidFill>
              <a:latin typeface="Palatino Linotype" pitchFamily="18" charset="0"/>
            </a:endParaRPr>
          </a:p>
        </p:txBody>
      </p:sp>
      <p:pic>
        <p:nvPicPr>
          <p:cNvPr id="7" name="Picture 6"/>
          <p:cNvPicPr>
            <a:picLocks noChangeAspect="1"/>
          </p:cNvPicPr>
          <p:nvPr/>
        </p:nvPicPr>
        <p:blipFill>
          <a:blip r:embed="rId3"/>
          <a:stretch>
            <a:fillRect/>
          </a:stretch>
        </p:blipFill>
        <p:spPr>
          <a:xfrm>
            <a:off x="66674" y="2209800"/>
            <a:ext cx="9010650" cy="2143125"/>
          </a:xfrm>
          <a:prstGeom prst="rect">
            <a:avLst/>
          </a:prstGeom>
        </p:spPr>
      </p:pic>
    </p:spTree>
    <p:extLst>
      <p:ext uri="{BB962C8B-B14F-4D97-AF65-F5344CB8AC3E}">
        <p14:creationId xmlns:p14="http://schemas.microsoft.com/office/powerpoint/2010/main" val="18959506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49" y="152400"/>
            <a:ext cx="7886700" cy="521208"/>
          </a:xfrm>
        </p:spPr>
        <p:txBody>
          <a:bodyPr>
            <a:normAutofit/>
          </a:bodyPr>
          <a:lstStyle/>
          <a:p>
            <a:pPr algn="ctr"/>
            <a:r>
              <a:rPr lang="en-US" sz="2800" dirty="0" smtClean="0"/>
              <a:t>Interchange Cognos Reports</a:t>
            </a:r>
            <a:endParaRPr lang="en-US" sz="2800" dirty="0"/>
          </a:p>
        </p:txBody>
      </p:sp>
      <p:sp>
        <p:nvSpPr>
          <p:cNvPr id="4" name="Text Box 240"/>
          <p:cNvSpPr txBox="1">
            <a:spLocks noChangeArrowheads="1"/>
          </p:cNvSpPr>
          <p:nvPr/>
        </p:nvSpPr>
        <p:spPr bwMode="auto">
          <a:xfrm>
            <a:off x="13493" y="6400800"/>
            <a:ext cx="8247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fld id="{7DDAAE97-B2B0-4322-AA1F-AA5F09E04A90}" type="slidenum">
              <a:rPr lang="en-US">
                <a:solidFill>
                  <a:prstClr val="black"/>
                </a:solidFill>
                <a:latin typeface="Palatino Linotype" pitchFamily="18" charset="0"/>
              </a:rPr>
              <a:pPr algn="ctr" eaLnBrk="1" hangingPunct="1">
                <a:spcBef>
                  <a:spcPct val="50000"/>
                </a:spcBef>
              </a:pPr>
              <a:t>38</a:t>
            </a:fld>
            <a:endParaRPr lang="en-US" dirty="0">
              <a:solidFill>
                <a:prstClr val="black"/>
              </a:solidFill>
              <a:latin typeface="Palatino Linotype" pitchFamily="18" charset="0"/>
            </a:endParaRPr>
          </a:p>
        </p:txBody>
      </p:sp>
      <p:pic>
        <p:nvPicPr>
          <p:cNvPr id="2" name="Picture 1"/>
          <p:cNvPicPr>
            <a:picLocks noChangeAspect="1"/>
          </p:cNvPicPr>
          <p:nvPr/>
        </p:nvPicPr>
        <p:blipFill>
          <a:blip r:embed="rId3"/>
          <a:stretch>
            <a:fillRect/>
          </a:stretch>
        </p:blipFill>
        <p:spPr>
          <a:xfrm>
            <a:off x="664209" y="1027366"/>
            <a:ext cx="4133850" cy="5019675"/>
          </a:xfrm>
          <a:prstGeom prst="rect">
            <a:avLst/>
          </a:prstGeom>
        </p:spPr>
      </p:pic>
      <p:sp>
        <p:nvSpPr>
          <p:cNvPr id="5" name="Right Arrow 4"/>
          <p:cNvSpPr/>
          <p:nvPr/>
        </p:nvSpPr>
        <p:spPr>
          <a:xfrm rot="10800000">
            <a:off x="4343399" y="5257800"/>
            <a:ext cx="4171949"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4648200" y="5339834"/>
            <a:ext cx="3675379" cy="369332"/>
          </a:xfrm>
          <a:prstGeom prst="rect">
            <a:avLst/>
          </a:prstGeom>
          <a:noFill/>
        </p:spPr>
        <p:txBody>
          <a:bodyPr wrap="square" rtlCol="0">
            <a:spAutoFit/>
          </a:bodyPr>
          <a:lstStyle/>
          <a:p>
            <a:r>
              <a:rPr lang="en-US" dirty="0" smtClean="0">
                <a:solidFill>
                  <a:prstClr val="black"/>
                </a:solidFill>
              </a:rPr>
              <a:t>These are the Snapshot Error Reports </a:t>
            </a:r>
            <a:endParaRPr lang="en-US" dirty="0">
              <a:solidFill>
                <a:prstClr val="black"/>
              </a:solidFill>
            </a:endParaRPr>
          </a:p>
        </p:txBody>
      </p:sp>
    </p:spTree>
    <p:extLst>
      <p:ext uri="{BB962C8B-B14F-4D97-AF65-F5344CB8AC3E}">
        <p14:creationId xmlns:p14="http://schemas.microsoft.com/office/powerpoint/2010/main" val="11883554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49" y="152400"/>
            <a:ext cx="7886700" cy="521208"/>
          </a:xfrm>
        </p:spPr>
        <p:txBody>
          <a:bodyPr>
            <a:normAutofit/>
          </a:bodyPr>
          <a:lstStyle/>
          <a:p>
            <a:pPr algn="ctr"/>
            <a:r>
              <a:rPr lang="en-US" sz="2800" dirty="0" smtClean="0"/>
              <a:t>Common Errors</a:t>
            </a:r>
            <a:endParaRPr lang="en-US" sz="2800" dirty="0"/>
          </a:p>
        </p:txBody>
      </p:sp>
      <p:sp>
        <p:nvSpPr>
          <p:cNvPr id="4" name="Text Box 240"/>
          <p:cNvSpPr txBox="1">
            <a:spLocks noChangeArrowheads="1"/>
          </p:cNvSpPr>
          <p:nvPr/>
        </p:nvSpPr>
        <p:spPr bwMode="auto">
          <a:xfrm>
            <a:off x="13493" y="6400800"/>
            <a:ext cx="8247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fld id="{7DDAAE97-B2B0-4322-AA1F-AA5F09E04A90}" type="slidenum">
              <a:rPr lang="en-US">
                <a:solidFill>
                  <a:prstClr val="black"/>
                </a:solidFill>
                <a:latin typeface="Palatino Linotype" pitchFamily="18" charset="0"/>
              </a:rPr>
              <a:pPr algn="ctr" eaLnBrk="1" hangingPunct="1">
                <a:spcBef>
                  <a:spcPct val="50000"/>
                </a:spcBef>
              </a:pPr>
              <a:t>39</a:t>
            </a:fld>
            <a:endParaRPr lang="en-US" dirty="0">
              <a:solidFill>
                <a:prstClr val="black"/>
              </a:solidFill>
              <a:latin typeface="Palatino Linotype" pitchFamily="18" charset="0"/>
            </a:endParaRPr>
          </a:p>
        </p:txBody>
      </p:sp>
      <p:sp>
        <p:nvSpPr>
          <p:cNvPr id="5" name="Content Placeholder 1"/>
          <p:cNvSpPr>
            <a:spLocks noGrp="1"/>
          </p:cNvSpPr>
          <p:nvPr>
            <p:ph idx="1"/>
          </p:nvPr>
        </p:nvSpPr>
        <p:spPr>
          <a:xfrm>
            <a:off x="628650" y="1202400"/>
            <a:ext cx="7886700" cy="5037025"/>
          </a:xfrm>
        </p:spPr>
        <p:txBody>
          <a:bodyPr/>
          <a:lstStyle/>
          <a:p>
            <a:endParaRPr lang="en-US" dirty="0" smtClean="0">
              <a:solidFill>
                <a:srgbClr val="FF0000"/>
              </a:solidFill>
            </a:endParaRPr>
          </a:p>
          <a:p>
            <a:r>
              <a:rPr lang="en-US" u="sng" dirty="0" smtClean="0">
                <a:hlinkClick r:id="rId3"/>
              </a:rPr>
              <a:t>Student </a:t>
            </a:r>
            <a:r>
              <a:rPr lang="en-US" u="sng" dirty="0">
                <a:hlinkClick r:id="rId3"/>
              </a:rPr>
              <a:t>End of Year Snapshot Business Rules (XLS)</a:t>
            </a:r>
            <a:r>
              <a:rPr lang="en-US" dirty="0"/>
              <a:t> </a:t>
            </a:r>
            <a:endParaRPr lang="en-US" dirty="0" smtClean="0"/>
          </a:p>
          <a:p>
            <a:r>
              <a:rPr lang="en-US" dirty="0" smtClean="0"/>
              <a:t>Check that links to see any updates to </a:t>
            </a:r>
            <a:r>
              <a:rPr lang="en-US" dirty="0" err="1" smtClean="0"/>
              <a:t>Businesss</a:t>
            </a:r>
            <a:r>
              <a:rPr lang="en-US" dirty="0" smtClean="0"/>
              <a:t> Rules</a:t>
            </a:r>
          </a:p>
          <a:p>
            <a:r>
              <a:rPr lang="en-US" dirty="0" smtClean="0"/>
              <a:t>Some rules have been inactivated for the 2016-17 due to improvements in the process</a:t>
            </a:r>
            <a:endParaRPr lang="en-US" dirty="0"/>
          </a:p>
          <a:p>
            <a:endParaRPr lang="en-US" dirty="0"/>
          </a:p>
        </p:txBody>
      </p:sp>
    </p:spTree>
    <p:extLst>
      <p:ext uri="{BB962C8B-B14F-4D97-AF65-F5344CB8AC3E}">
        <p14:creationId xmlns:p14="http://schemas.microsoft.com/office/powerpoint/2010/main" val="1919326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bwMode="auto">
          <a:xfrm>
            <a:off x="762000" y="2514600"/>
            <a:ext cx="7772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4450" indent="0">
              <a:defRPr/>
            </a:pPr>
            <a:r>
              <a:rPr lang="en-US" sz="3600" dirty="0" smtClean="0">
                <a:cs typeface="Times New Roman" pitchFamily="18" charset="0"/>
              </a:rPr>
              <a:t>End of Year Collection Schedule</a:t>
            </a:r>
            <a:r>
              <a:rPr lang="en-US" dirty="0" smtClean="0">
                <a:cs typeface="Times New Roman" pitchFamily="18" charset="0"/>
              </a:rPr>
              <a:t/>
            </a:r>
            <a:br>
              <a:rPr lang="en-US" dirty="0" smtClean="0">
                <a:cs typeface="Times New Roman" pitchFamily="18" charset="0"/>
              </a:rPr>
            </a:br>
            <a:r>
              <a:rPr lang="en-US" dirty="0">
                <a:cs typeface="Times New Roman" pitchFamily="18" charset="0"/>
              </a:rPr>
              <a:t/>
            </a:r>
            <a:br>
              <a:rPr lang="en-US" dirty="0">
                <a:cs typeface="Times New Roman" pitchFamily="18" charset="0"/>
              </a:rPr>
            </a:br>
            <a:r>
              <a:rPr lang="en-US" altLang="en-US" sz="3600" dirty="0" smtClean="0">
                <a:solidFill>
                  <a:srgbClr val="336699"/>
                </a:solidFill>
                <a:latin typeface="Century Gothic" pitchFamily="34" charset="0"/>
              </a:rPr>
              <a:t/>
            </a:r>
            <a:br>
              <a:rPr lang="en-US" altLang="en-US" sz="3600" dirty="0" smtClean="0">
                <a:solidFill>
                  <a:srgbClr val="336699"/>
                </a:solidFill>
                <a:latin typeface="Century Gothic" pitchFamily="34" charset="0"/>
              </a:rPr>
            </a:br>
            <a:endParaRPr lang="en-US" altLang="en-US" dirty="0" smtClean="0"/>
          </a:p>
        </p:txBody>
      </p:sp>
    </p:spTree>
    <p:extLst>
      <p:ext uri="{BB962C8B-B14F-4D97-AF65-F5344CB8AC3E}">
        <p14:creationId xmlns:p14="http://schemas.microsoft.com/office/powerpoint/2010/main" val="11064894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Entry and exit types and dates are used to track an overview of a student’s attendance throughout the year. </a:t>
            </a:r>
          </a:p>
          <a:p>
            <a:endParaRPr lang="en-US" dirty="0" smtClean="0"/>
          </a:p>
          <a:p>
            <a:r>
              <a:rPr lang="en-US" dirty="0" smtClean="0"/>
              <a:t>A full list of the possible Entry and Exit types are available in the SSA </a:t>
            </a:r>
            <a:r>
              <a:rPr lang="en-US" dirty="0"/>
              <a:t>file format: </a:t>
            </a:r>
            <a:r>
              <a:rPr lang="en-US" dirty="0">
                <a:hlinkClick r:id="rId3"/>
              </a:rPr>
              <a:t>http://</a:t>
            </a:r>
            <a:r>
              <a:rPr lang="en-US" dirty="0" smtClean="0">
                <a:hlinkClick r:id="rId3"/>
              </a:rPr>
              <a:t>www.cde.state.co.us/datapipeline/201617studssalayout</a:t>
            </a:r>
            <a:endParaRPr lang="en-US" dirty="0" smtClean="0"/>
          </a:p>
          <a:p>
            <a:endParaRPr lang="en-US" dirty="0"/>
          </a:p>
          <a:p>
            <a:endParaRPr lang="en-US" dirty="0" smtClean="0"/>
          </a:p>
          <a:p>
            <a:endParaRPr lang="en-US" dirty="0"/>
          </a:p>
          <a:p>
            <a:endParaRPr lang="en-US" dirty="0"/>
          </a:p>
        </p:txBody>
      </p:sp>
      <p:sp>
        <p:nvSpPr>
          <p:cNvPr id="30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marL="44450" indent="0">
              <a:defRPr/>
            </a:pPr>
            <a:r>
              <a:rPr lang="en-US" sz="3200" dirty="0" smtClean="0">
                <a:cs typeface="Times New Roman" pitchFamily="18" charset="0"/>
              </a:rPr>
              <a:t>Common Errors - Enter </a:t>
            </a:r>
            <a:r>
              <a:rPr lang="en-US" sz="3200" dirty="0" smtClean="0">
                <a:cs typeface="Times New Roman" pitchFamily="18" charset="0"/>
              </a:rPr>
              <a:t>and Exit types</a:t>
            </a:r>
            <a:br>
              <a:rPr lang="en-US" sz="3200" dirty="0" smtClean="0">
                <a:cs typeface="Times New Roman" pitchFamily="18" charset="0"/>
              </a:rPr>
            </a:br>
            <a:r>
              <a:rPr lang="en-US" dirty="0">
                <a:cs typeface="Times New Roman" pitchFamily="18" charset="0"/>
              </a:rPr>
              <a:t/>
            </a:r>
            <a:br>
              <a:rPr lang="en-US" dirty="0">
                <a:cs typeface="Times New Roman" pitchFamily="18" charset="0"/>
              </a:rPr>
            </a:br>
            <a:r>
              <a:rPr lang="en-US" altLang="en-US" sz="3600" dirty="0" smtClean="0">
                <a:solidFill>
                  <a:srgbClr val="336699"/>
                </a:solidFill>
                <a:latin typeface="Century Gothic" pitchFamily="34" charset="0"/>
              </a:rPr>
              <a:t/>
            </a:r>
            <a:br>
              <a:rPr lang="en-US" altLang="en-US" sz="3600" dirty="0" smtClean="0">
                <a:solidFill>
                  <a:srgbClr val="336699"/>
                </a:solidFill>
                <a:latin typeface="Century Gothic" pitchFamily="34" charset="0"/>
              </a:rPr>
            </a:br>
            <a:endParaRPr lang="en-US" altLang="en-US" dirty="0" smtClean="0"/>
          </a:p>
        </p:txBody>
      </p:sp>
    </p:spTree>
    <p:extLst>
      <p:ext uri="{BB962C8B-B14F-4D97-AF65-F5344CB8AC3E}">
        <p14:creationId xmlns:p14="http://schemas.microsoft.com/office/powerpoint/2010/main" val="37844723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Entry Type – Indicates how a student entered the school or district</a:t>
            </a:r>
          </a:p>
          <a:p>
            <a:pPr lvl="1"/>
            <a:r>
              <a:rPr lang="en-US" altLang="en-US" dirty="0" smtClean="0"/>
              <a:t>Code = 02 – Continuous in same school (Start of year)</a:t>
            </a:r>
          </a:p>
          <a:p>
            <a:pPr lvl="1"/>
            <a:r>
              <a:rPr lang="en-US" altLang="en-US" dirty="0" smtClean="0"/>
              <a:t>Code = 05 – Transfer from out of country </a:t>
            </a:r>
          </a:p>
          <a:p>
            <a:pPr lvl="1"/>
            <a:r>
              <a:rPr lang="en-US" altLang="en-US" dirty="0" smtClean="0"/>
              <a:t>Code </a:t>
            </a:r>
            <a:r>
              <a:rPr lang="en-US" altLang="en-US" dirty="0"/>
              <a:t>= 11 – Transfer </a:t>
            </a:r>
            <a:r>
              <a:rPr lang="en-US" altLang="en-US" dirty="0" smtClean="0"/>
              <a:t>from </a:t>
            </a:r>
            <a:r>
              <a:rPr lang="en-US" altLang="en-US" dirty="0"/>
              <a:t>school in same district</a:t>
            </a:r>
          </a:p>
          <a:p>
            <a:pPr lvl="1"/>
            <a:r>
              <a:rPr lang="en-US" altLang="en-US" dirty="0"/>
              <a:t>Code = 13 - Transfer </a:t>
            </a:r>
            <a:r>
              <a:rPr lang="en-US" altLang="en-US" dirty="0" smtClean="0"/>
              <a:t>from </a:t>
            </a:r>
            <a:r>
              <a:rPr lang="en-US" altLang="en-US" dirty="0"/>
              <a:t>another </a:t>
            </a:r>
            <a:r>
              <a:rPr lang="en-US" altLang="en-US" dirty="0" smtClean="0"/>
              <a:t>district</a:t>
            </a:r>
          </a:p>
          <a:p>
            <a:pPr lvl="1"/>
            <a:r>
              <a:rPr lang="en-US" altLang="en-US" dirty="0" smtClean="0"/>
              <a:t>Code = 14 – Transfer from out of state </a:t>
            </a:r>
          </a:p>
          <a:p>
            <a:pPr lvl="1"/>
            <a:r>
              <a:rPr lang="en-US" altLang="en-US" dirty="0" smtClean="0"/>
              <a:t>Code </a:t>
            </a:r>
            <a:r>
              <a:rPr lang="en-US" altLang="en-US" dirty="0"/>
              <a:t>= </a:t>
            </a:r>
            <a:r>
              <a:rPr lang="en-US" altLang="en-US" dirty="0" smtClean="0"/>
              <a:t>70 </a:t>
            </a:r>
            <a:r>
              <a:rPr lang="en-US" altLang="en-US" dirty="0"/>
              <a:t>– </a:t>
            </a:r>
            <a:r>
              <a:rPr lang="en-US" altLang="en-US" dirty="0" smtClean="0"/>
              <a:t>Return to school after transferring to a GED program</a:t>
            </a:r>
            <a:endParaRPr lang="en-US" altLang="en-US" dirty="0"/>
          </a:p>
          <a:p>
            <a:pPr marL="365760" lvl="1" indent="0">
              <a:buNone/>
            </a:pPr>
            <a:endParaRPr lang="en-US" altLang="en-US" sz="2600" dirty="0" smtClean="0"/>
          </a:p>
        </p:txBody>
      </p:sp>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sz="3200" b="1" dirty="0" smtClean="0"/>
              <a:t>Why do we use entry and exit types?</a:t>
            </a:r>
            <a:endParaRPr lang="en-US" altLang="en-US" sz="2800" b="1" dirty="0" smtClean="0"/>
          </a:p>
        </p:txBody>
      </p:sp>
    </p:spTree>
    <p:extLst>
      <p:ext uri="{BB962C8B-B14F-4D97-AF65-F5344CB8AC3E}">
        <p14:creationId xmlns:p14="http://schemas.microsoft.com/office/powerpoint/2010/main" val="42345093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Exit Type – Indicates how a student exits the school or district</a:t>
            </a:r>
          </a:p>
          <a:p>
            <a:pPr lvl="1"/>
            <a:r>
              <a:rPr lang="en-US" altLang="en-US" dirty="0" smtClean="0"/>
              <a:t>Code = 11 – Transfer to school in same district</a:t>
            </a:r>
          </a:p>
          <a:p>
            <a:pPr lvl="1"/>
            <a:r>
              <a:rPr lang="en-US" altLang="en-US" dirty="0" smtClean="0"/>
              <a:t>Code = 13 - Transfer to another district</a:t>
            </a:r>
          </a:p>
          <a:p>
            <a:pPr lvl="1"/>
            <a:r>
              <a:rPr lang="en-US" altLang="en-US" dirty="0" smtClean="0"/>
              <a:t>Code = 40 – Drop out</a:t>
            </a:r>
          </a:p>
          <a:p>
            <a:pPr lvl="1"/>
            <a:r>
              <a:rPr lang="en-US" altLang="en-US" dirty="0" smtClean="0"/>
              <a:t>Code = 90 – Graduate</a:t>
            </a:r>
          </a:p>
          <a:p>
            <a:pPr lvl="1"/>
            <a:r>
              <a:rPr lang="en-US" altLang="en-US" dirty="0" smtClean="0"/>
              <a:t>Code = 00 – Student finished the year at the school or left in the last three weeks of the school year</a:t>
            </a:r>
          </a:p>
          <a:p>
            <a:pPr lvl="1"/>
            <a:endParaRPr lang="en-US" dirty="0" smtClean="0"/>
          </a:p>
          <a:p>
            <a:pPr lvl="1"/>
            <a:r>
              <a:rPr lang="en-US" dirty="0" smtClean="0"/>
              <a:t>When </a:t>
            </a:r>
            <a:r>
              <a:rPr lang="en-US" dirty="0"/>
              <a:t>in doubt, please refer to the SSA guide. For k-6 students, you can use a 06 when in doubt. For 7-12 students, you will need to use a dropout exit (40) in situations where you don’t have documentation</a:t>
            </a:r>
          </a:p>
          <a:p>
            <a:pPr lvl="1"/>
            <a:endParaRPr lang="en-US" altLang="en-US" dirty="0" smtClean="0"/>
          </a:p>
          <a:p>
            <a:pPr marL="365760" lvl="1" indent="0">
              <a:buNone/>
            </a:pPr>
            <a:endParaRPr lang="en-US" altLang="en-US" dirty="0"/>
          </a:p>
          <a:p>
            <a:endParaRPr lang="en-US" altLang="en-US" sz="2800" dirty="0" smtClean="0"/>
          </a:p>
          <a:p>
            <a:endParaRPr lang="en-US" altLang="en-US" sz="900" dirty="0" smtClean="0"/>
          </a:p>
        </p:txBody>
      </p:sp>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sz="3200" b="1" dirty="0" smtClean="0"/>
              <a:t>Why do we use entry and exit types?</a:t>
            </a:r>
            <a:endParaRPr lang="en-US" altLang="en-US" sz="2800" b="1" dirty="0" smtClean="0"/>
          </a:p>
        </p:txBody>
      </p:sp>
    </p:spTree>
    <p:extLst>
      <p:ext uri="{BB962C8B-B14F-4D97-AF65-F5344CB8AC3E}">
        <p14:creationId xmlns:p14="http://schemas.microsoft.com/office/powerpoint/2010/main" val="31526825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Student returns from prior year (entry type 02).</a:t>
            </a:r>
          </a:p>
          <a:p>
            <a:r>
              <a:rPr lang="en-US" altLang="en-US" dirty="0" smtClean="0"/>
              <a:t>Student exits to transfer to another district (exit type 13)</a:t>
            </a:r>
          </a:p>
          <a:p>
            <a:r>
              <a:rPr lang="en-US" altLang="en-US" dirty="0" smtClean="0"/>
              <a:t>Later in the year student comes back from another district (entry type 13)</a:t>
            </a:r>
          </a:p>
          <a:p>
            <a:r>
              <a:rPr lang="en-US" altLang="en-US" dirty="0" smtClean="0"/>
              <a:t>Student exits for the summer (exit 00)</a:t>
            </a:r>
          </a:p>
          <a:p>
            <a:endParaRPr lang="en-US" altLang="en-US" dirty="0" smtClean="0"/>
          </a:p>
          <a:p>
            <a:pPr marL="365760" lvl="1" indent="0">
              <a:buNone/>
            </a:pPr>
            <a:endParaRPr lang="en-US" altLang="en-US" dirty="0"/>
          </a:p>
          <a:p>
            <a:endParaRPr lang="en-US" altLang="en-US" sz="2800" dirty="0" smtClean="0"/>
          </a:p>
          <a:p>
            <a:endParaRPr lang="en-US" altLang="en-US" sz="900" dirty="0" smtClean="0"/>
          </a:p>
        </p:txBody>
      </p:sp>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sz="3200" b="1" dirty="0" smtClean="0"/>
              <a:t>Why do we use entry and exit types?</a:t>
            </a:r>
            <a:endParaRPr lang="en-US" altLang="en-US" sz="2800" b="1" dirty="0" smtClean="0"/>
          </a:p>
        </p:txBody>
      </p:sp>
      <p:graphicFrame>
        <p:nvGraphicFramePr>
          <p:cNvPr id="2" name="Table 1"/>
          <p:cNvGraphicFramePr>
            <a:graphicFrameLocks noGrp="1"/>
          </p:cNvGraphicFramePr>
          <p:nvPr>
            <p:extLst/>
          </p:nvPr>
        </p:nvGraphicFramePr>
        <p:xfrm>
          <a:off x="762000" y="4267200"/>
          <a:ext cx="7432992" cy="1381760"/>
        </p:xfrm>
        <a:graphic>
          <a:graphicData uri="http://schemas.openxmlformats.org/drawingml/2006/table">
            <a:tbl>
              <a:tblPr firstRow="1" bandRow="1">
                <a:tableStyleId>{5C22544A-7EE6-4342-B048-85BDC9FD1C3A}</a:tableStyleId>
              </a:tblPr>
              <a:tblGrid>
                <a:gridCol w="990600"/>
                <a:gridCol w="1524000"/>
                <a:gridCol w="1295400"/>
                <a:gridCol w="1219200"/>
                <a:gridCol w="1295400"/>
                <a:gridCol w="1108392"/>
              </a:tblGrid>
              <a:tr h="370840">
                <a:tc>
                  <a:txBody>
                    <a:bodyPr/>
                    <a:lstStyle/>
                    <a:p>
                      <a:r>
                        <a:rPr lang="en-US" dirty="0" smtClean="0"/>
                        <a:t>District</a:t>
                      </a:r>
                      <a:endParaRPr lang="en-US" dirty="0"/>
                    </a:p>
                  </a:txBody>
                  <a:tcPr/>
                </a:tc>
                <a:tc>
                  <a:txBody>
                    <a:bodyPr/>
                    <a:lstStyle/>
                    <a:p>
                      <a:r>
                        <a:rPr lang="en-US" dirty="0" err="1" smtClean="0"/>
                        <a:t>Sasid</a:t>
                      </a:r>
                      <a:endParaRPr lang="en-US" dirty="0"/>
                    </a:p>
                  </a:txBody>
                  <a:tcPr/>
                </a:tc>
                <a:tc>
                  <a:txBody>
                    <a:bodyPr/>
                    <a:lstStyle/>
                    <a:p>
                      <a:r>
                        <a:rPr lang="en-US" dirty="0" smtClean="0"/>
                        <a:t>Entry Date</a:t>
                      </a:r>
                      <a:endParaRPr lang="en-US" dirty="0"/>
                    </a:p>
                  </a:txBody>
                  <a:tcPr/>
                </a:tc>
                <a:tc>
                  <a:txBody>
                    <a:bodyPr/>
                    <a:lstStyle/>
                    <a:p>
                      <a:r>
                        <a:rPr lang="en-US" dirty="0" smtClean="0"/>
                        <a:t>Entry Type</a:t>
                      </a:r>
                      <a:endParaRPr lang="en-US" dirty="0"/>
                    </a:p>
                  </a:txBody>
                  <a:tcPr/>
                </a:tc>
                <a:tc>
                  <a:txBody>
                    <a:bodyPr/>
                    <a:lstStyle/>
                    <a:p>
                      <a:r>
                        <a:rPr lang="en-US" dirty="0" smtClean="0"/>
                        <a:t>Exit Date</a:t>
                      </a:r>
                      <a:endParaRPr lang="en-US" dirty="0"/>
                    </a:p>
                  </a:txBody>
                  <a:tcPr/>
                </a:tc>
                <a:tc>
                  <a:txBody>
                    <a:bodyPr/>
                    <a:lstStyle/>
                    <a:p>
                      <a:r>
                        <a:rPr lang="en-US" dirty="0" smtClean="0"/>
                        <a:t>Exit Type</a:t>
                      </a:r>
                      <a:endParaRPr lang="en-US" dirty="0"/>
                    </a:p>
                  </a:txBody>
                  <a:tcPr/>
                </a:tc>
              </a:tr>
              <a:tr h="370840">
                <a:tc>
                  <a:txBody>
                    <a:bodyPr/>
                    <a:lstStyle/>
                    <a:p>
                      <a:pPr algn="ctr"/>
                      <a:r>
                        <a:rPr lang="en-US" dirty="0" smtClean="0"/>
                        <a:t>0180</a:t>
                      </a:r>
                      <a:endParaRPr lang="en-US" dirty="0"/>
                    </a:p>
                  </a:txBody>
                  <a:tcPr/>
                </a:tc>
                <a:tc>
                  <a:txBody>
                    <a:bodyPr/>
                    <a:lstStyle/>
                    <a:p>
                      <a:pPr algn="ctr"/>
                      <a:r>
                        <a:rPr lang="en-US" dirty="0" smtClean="0"/>
                        <a:t>1234567890</a:t>
                      </a:r>
                      <a:endParaRPr lang="en-US" dirty="0"/>
                    </a:p>
                  </a:txBody>
                  <a:tcPr/>
                </a:tc>
                <a:tc>
                  <a:txBody>
                    <a:bodyPr/>
                    <a:lstStyle/>
                    <a:p>
                      <a:pPr algn="ctr"/>
                      <a:r>
                        <a:rPr lang="en-US" dirty="0" smtClean="0"/>
                        <a:t>08212016</a:t>
                      </a:r>
                      <a:endParaRPr lang="en-US" dirty="0"/>
                    </a:p>
                  </a:txBody>
                  <a:tcPr/>
                </a:tc>
                <a:tc>
                  <a:txBody>
                    <a:bodyPr/>
                    <a:lstStyle/>
                    <a:p>
                      <a:pPr algn="ctr"/>
                      <a:r>
                        <a:rPr lang="en-US" dirty="0" smtClean="0"/>
                        <a:t>02</a:t>
                      </a:r>
                      <a:endParaRPr lang="en-US" dirty="0"/>
                    </a:p>
                  </a:txBody>
                  <a:tcPr/>
                </a:tc>
                <a:tc>
                  <a:txBody>
                    <a:bodyPr/>
                    <a:lstStyle/>
                    <a:p>
                      <a:pPr algn="ctr"/>
                      <a:r>
                        <a:rPr lang="en-US" dirty="0" smtClean="0"/>
                        <a:t>10022016</a:t>
                      </a:r>
                      <a:endParaRPr lang="en-US" dirty="0"/>
                    </a:p>
                  </a:txBody>
                  <a:tcPr/>
                </a:tc>
                <a:tc>
                  <a:txBody>
                    <a:bodyPr/>
                    <a:lstStyle/>
                    <a:p>
                      <a:pPr algn="ctr"/>
                      <a:r>
                        <a:rPr lang="en-US" dirty="0" smtClean="0"/>
                        <a:t>13</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0180</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1234567890</a:t>
                      </a:r>
                    </a:p>
                  </a:txBody>
                  <a:tcPr/>
                </a:tc>
                <a:tc>
                  <a:txBody>
                    <a:bodyPr/>
                    <a:lstStyle/>
                    <a:p>
                      <a:pPr algn="ctr"/>
                      <a:r>
                        <a:rPr lang="en-US" dirty="0" smtClean="0"/>
                        <a:t>12102016</a:t>
                      </a:r>
                      <a:endParaRPr lang="en-US" dirty="0"/>
                    </a:p>
                  </a:txBody>
                  <a:tcPr/>
                </a:tc>
                <a:tc>
                  <a:txBody>
                    <a:bodyPr/>
                    <a:lstStyle/>
                    <a:p>
                      <a:pPr algn="ctr"/>
                      <a:r>
                        <a:rPr lang="en-US" dirty="0" smtClean="0"/>
                        <a:t>13</a:t>
                      </a:r>
                      <a:endParaRPr lang="en-US" dirty="0"/>
                    </a:p>
                  </a:txBody>
                  <a:tcPr/>
                </a:tc>
                <a:tc>
                  <a:txBody>
                    <a:bodyPr/>
                    <a:lstStyle/>
                    <a:p>
                      <a:pPr algn="ctr"/>
                      <a:r>
                        <a:rPr lang="en-US" dirty="0" smtClean="0"/>
                        <a:t>00000000</a:t>
                      </a:r>
                      <a:endParaRPr lang="en-US" dirty="0"/>
                    </a:p>
                  </a:txBody>
                  <a:tcPr/>
                </a:tc>
                <a:tc>
                  <a:txBody>
                    <a:bodyPr/>
                    <a:lstStyle/>
                    <a:p>
                      <a:pPr algn="ctr"/>
                      <a:r>
                        <a:rPr lang="en-US" dirty="0" smtClean="0"/>
                        <a:t>00</a:t>
                      </a:r>
                      <a:endParaRPr lang="en-US" dirty="0"/>
                    </a:p>
                  </a:txBody>
                  <a:tcPr/>
                </a:tc>
              </a:tr>
            </a:tbl>
          </a:graphicData>
        </a:graphic>
      </p:graphicFrame>
    </p:spTree>
    <p:extLst>
      <p:ext uri="{BB962C8B-B14F-4D97-AF65-F5344CB8AC3E}">
        <p14:creationId xmlns:p14="http://schemas.microsoft.com/office/powerpoint/2010/main" val="41881159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43000"/>
            <a:ext cx="7886700" cy="5037025"/>
          </a:xfrm>
        </p:spPr>
        <p:txBody>
          <a:bodyPr/>
          <a:lstStyle/>
          <a:p>
            <a:r>
              <a:rPr lang="en-US" dirty="0" smtClean="0"/>
              <a:t>Most exit types that end in 0 are terminal exit types, meaning that the student is not expected to return during the school year:</a:t>
            </a:r>
          </a:p>
          <a:p>
            <a:pPr lvl="1"/>
            <a:r>
              <a:rPr lang="en-US" dirty="0" smtClean="0">
                <a:solidFill>
                  <a:srgbClr val="FF0000"/>
                </a:solidFill>
              </a:rPr>
              <a:t>00 – No Exit</a:t>
            </a:r>
          </a:p>
          <a:p>
            <a:pPr lvl="1"/>
            <a:r>
              <a:rPr lang="en-US" dirty="0" smtClean="0">
                <a:solidFill>
                  <a:schemeClr val="accent6"/>
                </a:solidFill>
              </a:rPr>
              <a:t>10 – Grade Reassignment (Reentry Required)</a:t>
            </a:r>
          </a:p>
          <a:p>
            <a:pPr lvl="1"/>
            <a:r>
              <a:rPr lang="en-US" dirty="0" smtClean="0">
                <a:solidFill>
                  <a:schemeClr val="accent6"/>
                </a:solidFill>
              </a:rPr>
              <a:t>20 – Transfer To A District Facility</a:t>
            </a:r>
          </a:p>
          <a:p>
            <a:pPr lvl="1"/>
            <a:r>
              <a:rPr lang="en-US" dirty="0" smtClean="0">
                <a:solidFill>
                  <a:srgbClr val="FF0000"/>
                </a:solidFill>
              </a:rPr>
              <a:t>30 – Permanent Exit due to Illness</a:t>
            </a:r>
          </a:p>
          <a:p>
            <a:pPr lvl="1"/>
            <a:r>
              <a:rPr lang="en-US" dirty="0" smtClean="0">
                <a:solidFill>
                  <a:srgbClr val="FF0000"/>
                </a:solidFill>
              </a:rPr>
              <a:t>40 – Permanent Dropout</a:t>
            </a:r>
          </a:p>
          <a:p>
            <a:pPr lvl="1"/>
            <a:r>
              <a:rPr lang="en-US" dirty="0" smtClean="0">
                <a:solidFill>
                  <a:srgbClr val="FF0000"/>
                </a:solidFill>
              </a:rPr>
              <a:t>50 – Permanent Expulsion without Services</a:t>
            </a:r>
          </a:p>
          <a:p>
            <a:pPr lvl="1"/>
            <a:r>
              <a:rPr lang="en-US" dirty="0" smtClean="0">
                <a:solidFill>
                  <a:schemeClr val="accent6"/>
                </a:solidFill>
              </a:rPr>
              <a:t>70 – Exit to a HSED prep program</a:t>
            </a:r>
            <a:endParaRPr lang="en-US" dirty="0" smtClean="0">
              <a:solidFill>
                <a:schemeClr val="accent6"/>
              </a:solidFill>
            </a:endParaRPr>
          </a:p>
          <a:p>
            <a:pPr lvl="1"/>
            <a:r>
              <a:rPr lang="en-US" dirty="0" smtClean="0">
                <a:solidFill>
                  <a:srgbClr val="FF0000"/>
                </a:solidFill>
              </a:rPr>
              <a:t>90 </a:t>
            </a:r>
            <a:r>
              <a:rPr lang="en-US" dirty="0">
                <a:solidFill>
                  <a:srgbClr val="FF0000"/>
                </a:solidFill>
              </a:rPr>
              <a:t>– </a:t>
            </a:r>
            <a:r>
              <a:rPr lang="en-US" dirty="0" smtClean="0">
                <a:solidFill>
                  <a:srgbClr val="FF0000"/>
                </a:solidFill>
              </a:rPr>
              <a:t>Graduate</a:t>
            </a:r>
            <a:endParaRPr lang="en-US" dirty="0">
              <a:solidFill>
                <a:srgbClr val="FF0000"/>
              </a:solidFill>
            </a:endParaRPr>
          </a:p>
          <a:p>
            <a:pPr lvl="1"/>
            <a:endParaRPr lang="en-US" dirty="0" smtClean="0">
              <a:solidFill>
                <a:srgbClr val="FF0000"/>
              </a:solidFill>
            </a:endParaRPr>
          </a:p>
          <a:p>
            <a:endParaRPr lang="en-US" dirty="0" smtClean="0"/>
          </a:p>
          <a:p>
            <a:endParaRPr lang="en-US" dirty="0"/>
          </a:p>
        </p:txBody>
      </p:sp>
      <p:sp>
        <p:nvSpPr>
          <p:cNvPr id="30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marL="44450" indent="0">
              <a:defRPr/>
            </a:pPr>
            <a:r>
              <a:rPr lang="en-US" sz="3200" dirty="0" smtClean="0">
                <a:cs typeface="Times New Roman" pitchFamily="18" charset="0"/>
              </a:rPr>
              <a:t>Enter and Exit types</a:t>
            </a:r>
            <a:br>
              <a:rPr lang="en-US" sz="3200" dirty="0" smtClean="0">
                <a:cs typeface="Times New Roman" pitchFamily="18" charset="0"/>
              </a:rPr>
            </a:br>
            <a:r>
              <a:rPr lang="en-US" dirty="0">
                <a:cs typeface="Times New Roman" pitchFamily="18" charset="0"/>
              </a:rPr>
              <a:t/>
            </a:r>
            <a:br>
              <a:rPr lang="en-US" dirty="0">
                <a:cs typeface="Times New Roman" pitchFamily="18" charset="0"/>
              </a:rPr>
            </a:br>
            <a:r>
              <a:rPr lang="en-US" altLang="en-US" sz="3600" dirty="0" smtClean="0">
                <a:solidFill>
                  <a:srgbClr val="336699"/>
                </a:solidFill>
                <a:latin typeface="Century Gothic" pitchFamily="34" charset="0"/>
              </a:rPr>
              <a:t/>
            </a:r>
            <a:br>
              <a:rPr lang="en-US" altLang="en-US" sz="3600" dirty="0" smtClean="0">
                <a:solidFill>
                  <a:srgbClr val="336699"/>
                </a:solidFill>
                <a:latin typeface="Century Gothic" pitchFamily="34" charset="0"/>
              </a:rPr>
            </a:br>
            <a:endParaRPr lang="en-US" altLang="en-US" dirty="0" smtClean="0"/>
          </a:p>
        </p:txBody>
      </p:sp>
    </p:spTree>
    <p:extLst>
      <p:ext uri="{BB962C8B-B14F-4D97-AF65-F5344CB8AC3E}">
        <p14:creationId xmlns:p14="http://schemas.microsoft.com/office/powerpoint/2010/main" val="37333339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49" y="152400"/>
            <a:ext cx="7886700" cy="521208"/>
          </a:xfrm>
        </p:spPr>
        <p:txBody>
          <a:bodyPr>
            <a:normAutofit/>
          </a:bodyPr>
          <a:lstStyle/>
          <a:p>
            <a:pPr algn="ctr"/>
            <a:r>
              <a:rPr lang="en-US" sz="2800" dirty="0" smtClean="0"/>
              <a:t>Common Errors</a:t>
            </a:r>
            <a:endParaRPr lang="en-US" sz="2800" dirty="0"/>
          </a:p>
        </p:txBody>
      </p:sp>
      <p:sp>
        <p:nvSpPr>
          <p:cNvPr id="4" name="Text Box 240"/>
          <p:cNvSpPr txBox="1">
            <a:spLocks noChangeArrowheads="1"/>
          </p:cNvSpPr>
          <p:nvPr/>
        </p:nvSpPr>
        <p:spPr bwMode="auto">
          <a:xfrm>
            <a:off x="13493" y="6400800"/>
            <a:ext cx="8247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fld id="{7DDAAE97-B2B0-4322-AA1F-AA5F09E04A90}" type="slidenum">
              <a:rPr lang="en-US">
                <a:solidFill>
                  <a:prstClr val="black"/>
                </a:solidFill>
                <a:latin typeface="Palatino Linotype" pitchFamily="18" charset="0"/>
              </a:rPr>
              <a:pPr algn="ctr" eaLnBrk="1" hangingPunct="1">
                <a:spcBef>
                  <a:spcPct val="50000"/>
                </a:spcBef>
              </a:pPr>
              <a:t>45</a:t>
            </a:fld>
            <a:endParaRPr lang="en-US" dirty="0">
              <a:solidFill>
                <a:prstClr val="black"/>
              </a:solidFill>
              <a:latin typeface="Palatino Linotype"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064474824"/>
              </p:ext>
            </p:extLst>
          </p:nvPr>
        </p:nvGraphicFramePr>
        <p:xfrm>
          <a:off x="533400" y="1600200"/>
          <a:ext cx="8091486" cy="4343401"/>
        </p:xfrm>
        <a:graphic>
          <a:graphicData uri="http://schemas.openxmlformats.org/drawingml/2006/table">
            <a:tbl>
              <a:tblPr/>
              <a:tblGrid>
                <a:gridCol w="609599"/>
                <a:gridCol w="7481887"/>
              </a:tblGrid>
              <a:tr h="873794">
                <a:tc>
                  <a:txBody>
                    <a:bodyPr/>
                    <a:lstStyle/>
                    <a:p>
                      <a:r>
                        <a:rPr lang="en-US" sz="1600" strike="sngStrike" dirty="0" smtClean="0">
                          <a:solidFill>
                            <a:srgbClr val="FF0000"/>
                          </a:solidFill>
                        </a:rPr>
                        <a:t>SE083</a:t>
                      </a:r>
                      <a:endParaRPr lang="en-US" sz="1600" strike="sngStrike" dirty="0">
                        <a:solidFill>
                          <a:srgbClr val="FF0000"/>
                        </a:solidFill>
                      </a:endParaRPr>
                    </a:p>
                  </a:txBody>
                  <a:tcPr marL="14700" marR="14700" marT="7350" marB="7350" anchor="ctr">
                    <a:lnL>
                      <a:noFill/>
                    </a:lnL>
                    <a:lnR>
                      <a:noFill/>
                    </a:lnR>
                    <a:lnT>
                      <a:noFill/>
                    </a:lnT>
                    <a:lnB>
                      <a:noFill/>
                    </a:lnB>
                  </a:tcPr>
                </a:tc>
                <a:tc>
                  <a:txBody>
                    <a:bodyPr/>
                    <a:lstStyle/>
                    <a:p>
                      <a:r>
                        <a:rPr lang="en-US" sz="1600" strike="sngStrike" dirty="0">
                          <a:solidFill>
                            <a:srgbClr val="FF0000"/>
                          </a:solidFill>
                        </a:rPr>
                        <a:t>12th grade students must either be retained (Retention Code&lt;&gt; 0) or have an appropriate Exit Type (Exit Type other than 00).</a:t>
                      </a:r>
                    </a:p>
                  </a:txBody>
                  <a:tcPr marL="14700" marR="14700" marT="7350" marB="7350" anchor="ctr">
                    <a:lnL>
                      <a:noFill/>
                    </a:lnL>
                    <a:lnR>
                      <a:noFill/>
                    </a:lnR>
                    <a:lnT>
                      <a:noFill/>
                    </a:lnT>
                    <a:lnB>
                      <a:noFill/>
                    </a:lnB>
                  </a:tcPr>
                </a:tc>
              </a:tr>
              <a:tr h="449681">
                <a:tc>
                  <a:txBody>
                    <a:bodyPr/>
                    <a:lstStyle/>
                    <a:p>
                      <a:r>
                        <a:rPr lang="en-US" sz="1600" dirty="0" smtClean="0"/>
                        <a:t>SE171</a:t>
                      </a:r>
                      <a:endParaRPr lang="en-US" sz="1600" dirty="0"/>
                    </a:p>
                  </a:txBody>
                  <a:tcPr marL="14700" marR="14700" marT="7350" marB="7350" anchor="ctr">
                    <a:lnL>
                      <a:noFill/>
                    </a:lnL>
                    <a:lnR>
                      <a:noFill/>
                    </a:lnR>
                    <a:lnT>
                      <a:noFill/>
                    </a:lnT>
                    <a:lnB>
                      <a:noFill/>
                    </a:lnB>
                  </a:tcPr>
                </a:tc>
                <a:tc>
                  <a:txBody>
                    <a:bodyPr/>
                    <a:lstStyle/>
                    <a:p>
                      <a:r>
                        <a:rPr lang="en-US" sz="1600" dirty="0"/>
                        <a:t>Exit Type cannot be 00 if Entry Grade Level = 120 and Retention Code = </a:t>
                      </a:r>
                      <a:r>
                        <a:rPr lang="en-US" sz="1600" dirty="0" smtClean="0"/>
                        <a:t>0</a:t>
                      </a:r>
                      <a:endParaRPr lang="en-US" sz="1600" dirty="0"/>
                    </a:p>
                  </a:txBody>
                  <a:tcPr marL="14700" marR="14700" marT="7350" marB="7350" anchor="ctr">
                    <a:lnL>
                      <a:noFill/>
                    </a:lnL>
                    <a:lnR>
                      <a:noFill/>
                    </a:lnR>
                    <a:lnT>
                      <a:noFill/>
                    </a:lnT>
                    <a:lnB>
                      <a:noFill/>
                    </a:lnB>
                  </a:tcPr>
                </a:tc>
              </a:tr>
              <a:tr h="449681">
                <a:tc>
                  <a:txBody>
                    <a:bodyPr/>
                    <a:lstStyle/>
                    <a:p>
                      <a:endParaRPr lang="en-US" sz="1600" dirty="0"/>
                    </a:p>
                  </a:txBody>
                  <a:tcPr marL="14700" marR="14700" marT="7350" marB="7350" anchor="ctr">
                    <a:lnL>
                      <a:noFill/>
                    </a:lnL>
                    <a:lnR>
                      <a:noFill/>
                    </a:lnR>
                    <a:lnT>
                      <a:noFill/>
                    </a:lnT>
                    <a:lnB>
                      <a:noFill/>
                    </a:lnB>
                  </a:tcPr>
                </a:tc>
                <a:tc>
                  <a:txBody>
                    <a:bodyPr/>
                    <a:lstStyle/>
                    <a:p>
                      <a:endParaRPr lang="en-US" sz="1600" dirty="0"/>
                    </a:p>
                  </a:txBody>
                  <a:tcPr marL="14700" marR="14700" marT="7350" marB="7350" anchor="ctr">
                    <a:lnL>
                      <a:noFill/>
                    </a:lnL>
                    <a:lnR>
                      <a:noFill/>
                    </a:lnR>
                    <a:lnT>
                      <a:noFill/>
                    </a:lnT>
                    <a:lnB>
                      <a:noFill/>
                    </a:lnB>
                  </a:tcPr>
                </a:tc>
              </a:tr>
              <a:tr h="2570245">
                <a:tc gridSpan="2">
                  <a:txBody>
                    <a:bodyPr/>
                    <a:lstStyle/>
                    <a:p>
                      <a:r>
                        <a:rPr lang="en-US" sz="1600" dirty="0" smtClean="0"/>
                        <a:t>SE083 and SE171 are identical</a:t>
                      </a:r>
                      <a:r>
                        <a:rPr lang="en-US" sz="1600" baseline="0" dirty="0" smtClean="0"/>
                        <a:t> errors, and now SE083 has been inactivated so that your error counts are more accurate. </a:t>
                      </a:r>
                    </a:p>
                    <a:p>
                      <a:endParaRPr lang="en-US" sz="1600" baseline="0" dirty="0" smtClean="0"/>
                    </a:p>
                    <a:p>
                      <a:r>
                        <a:rPr lang="en-US" sz="1600" baseline="0" dirty="0" smtClean="0"/>
                        <a:t>SE171 errors will be resolved once you’ve recorded the graduation of seniors. Seniors have until August 31</a:t>
                      </a:r>
                      <a:r>
                        <a:rPr lang="en-US" sz="1600" baseline="30000" dirty="0" smtClean="0"/>
                        <a:t>st</a:t>
                      </a:r>
                      <a:r>
                        <a:rPr lang="en-US" sz="1600" baseline="0" dirty="0" smtClean="0"/>
                        <a:t> to graduate during the 2016-17 school year. Please record seniors who graduate after summer school with an exit date of the graduation with the rest of their class.</a:t>
                      </a:r>
                    </a:p>
                    <a:p>
                      <a:endParaRPr lang="en-US" sz="1600" baseline="0" dirty="0" smtClean="0"/>
                    </a:p>
                  </a:txBody>
                  <a:tcPr marL="14700" marR="14700" marT="7350" marB="7350" anchor="ctr">
                    <a:lnL>
                      <a:noFill/>
                    </a:lnL>
                    <a:lnR>
                      <a:noFill/>
                    </a:lnR>
                    <a:lnT>
                      <a:noFill/>
                    </a:lnT>
                    <a:lnB>
                      <a:noFill/>
                    </a:lnB>
                  </a:tcPr>
                </a:tc>
                <a:tc hMerge="1">
                  <a:txBody>
                    <a:bodyPr/>
                    <a:lstStyle/>
                    <a:p>
                      <a:endParaRPr lang="en-US" sz="1600" dirty="0"/>
                    </a:p>
                  </a:txBody>
                  <a:tcPr marL="14700" marR="14700" marT="7350" marB="7350" anchor="ctr">
                    <a:lnL>
                      <a:noFill/>
                    </a:lnL>
                    <a:lnR>
                      <a:noFill/>
                    </a:lnR>
                    <a:lnT>
                      <a:noFill/>
                    </a:lnT>
                    <a:lnB>
                      <a:noFill/>
                    </a:lnB>
                  </a:tcPr>
                </a:tc>
              </a:tr>
            </a:tbl>
          </a:graphicData>
        </a:graphic>
      </p:graphicFrame>
    </p:spTree>
    <p:extLst>
      <p:ext uri="{BB962C8B-B14F-4D97-AF65-F5344CB8AC3E}">
        <p14:creationId xmlns:p14="http://schemas.microsoft.com/office/powerpoint/2010/main" val="18324460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49" y="152400"/>
            <a:ext cx="7886700" cy="521208"/>
          </a:xfrm>
        </p:spPr>
        <p:txBody>
          <a:bodyPr>
            <a:normAutofit/>
          </a:bodyPr>
          <a:lstStyle/>
          <a:p>
            <a:pPr algn="ctr"/>
            <a:r>
              <a:rPr lang="en-US" sz="2800" dirty="0" smtClean="0"/>
              <a:t>Common Errors</a:t>
            </a:r>
            <a:endParaRPr lang="en-US" sz="2800" dirty="0"/>
          </a:p>
        </p:txBody>
      </p:sp>
      <p:sp>
        <p:nvSpPr>
          <p:cNvPr id="4" name="Text Box 240"/>
          <p:cNvSpPr txBox="1">
            <a:spLocks noChangeArrowheads="1"/>
          </p:cNvSpPr>
          <p:nvPr/>
        </p:nvSpPr>
        <p:spPr bwMode="auto">
          <a:xfrm>
            <a:off x="13493" y="6400800"/>
            <a:ext cx="8247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fld id="{7DDAAE97-B2B0-4322-AA1F-AA5F09E04A90}" type="slidenum">
              <a:rPr lang="en-US">
                <a:solidFill>
                  <a:prstClr val="black"/>
                </a:solidFill>
                <a:latin typeface="Palatino Linotype" pitchFamily="18" charset="0"/>
              </a:rPr>
              <a:pPr algn="ctr" eaLnBrk="1" hangingPunct="1">
                <a:spcBef>
                  <a:spcPct val="50000"/>
                </a:spcBef>
              </a:pPr>
              <a:t>46</a:t>
            </a:fld>
            <a:endParaRPr lang="en-US" dirty="0">
              <a:solidFill>
                <a:prstClr val="black"/>
              </a:solidFill>
              <a:latin typeface="Palatino Linotype"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752431640"/>
              </p:ext>
            </p:extLst>
          </p:nvPr>
        </p:nvGraphicFramePr>
        <p:xfrm>
          <a:off x="533399" y="972774"/>
          <a:ext cx="8091487" cy="6256074"/>
        </p:xfrm>
        <a:graphic>
          <a:graphicData uri="http://schemas.openxmlformats.org/drawingml/2006/table">
            <a:tbl>
              <a:tblPr/>
              <a:tblGrid>
                <a:gridCol w="609600"/>
                <a:gridCol w="7481887"/>
              </a:tblGrid>
              <a:tr h="191106">
                <a:tc>
                  <a:txBody>
                    <a:bodyPr/>
                    <a:lstStyle/>
                    <a:p>
                      <a:r>
                        <a:rPr lang="en-US" sz="1400" dirty="0" smtClean="0"/>
                        <a:t>SE091</a:t>
                      </a:r>
                      <a:endParaRPr lang="en-US" sz="1400" dirty="0"/>
                    </a:p>
                  </a:txBody>
                  <a:tcPr marL="14700" marR="14700" marT="7350" marB="7350" anchor="ctr">
                    <a:lnL>
                      <a:noFill/>
                    </a:lnL>
                    <a:lnR>
                      <a:noFill/>
                    </a:lnR>
                    <a:lnT>
                      <a:noFill/>
                    </a:lnT>
                    <a:lnB>
                      <a:noFill/>
                    </a:lnB>
                  </a:tcPr>
                </a:tc>
                <a:tc>
                  <a:txBody>
                    <a:bodyPr/>
                    <a:lstStyle/>
                    <a:p>
                      <a:r>
                        <a:rPr lang="en-US" sz="1400"/>
                        <a:t>Students with Exit Type Code 11 should be followed by record with Entry Type Code 11 or 12. </a:t>
                      </a:r>
                    </a:p>
                  </a:txBody>
                  <a:tcPr marL="14700" marR="14700" marT="7350" marB="7350" anchor="ctr">
                    <a:lnL>
                      <a:noFill/>
                    </a:lnL>
                    <a:lnR>
                      <a:noFill/>
                    </a:lnR>
                    <a:lnT>
                      <a:noFill/>
                    </a:lnT>
                    <a:lnB>
                      <a:noFill/>
                    </a:lnB>
                  </a:tcPr>
                </a:tc>
              </a:tr>
              <a:tr h="367512">
                <a:tc>
                  <a:txBody>
                    <a:bodyPr/>
                    <a:lstStyle/>
                    <a:p>
                      <a:r>
                        <a:rPr lang="en-US" sz="1400" dirty="0" smtClean="0"/>
                        <a:t>SE099</a:t>
                      </a:r>
                      <a:endParaRPr lang="en-US" sz="1400" dirty="0"/>
                    </a:p>
                  </a:txBody>
                  <a:tcPr marL="14700" marR="14700" marT="7350" marB="7350" anchor="ctr">
                    <a:lnL>
                      <a:noFill/>
                    </a:lnL>
                    <a:lnR>
                      <a:noFill/>
                    </a:lnR>
                    <a:lnT>
                      <a:noFill/>
                    </a:lnT>
                    <a:lnB>
                      <a:noFill/>
                    </a:lnB>
                  </a:tcPr>
                </a:tc>
                <a:tc>
                  <a:txBody>
                    <a:bodyPr/>
                    <a:lstStyle/>
                    <a:p>
                      <a:r>
                        <a:rPr lang="en-US" sz="1400"/>
                        <a:t>Entry Code must &lt;&gt; 11 where Grade &lt;&gt; lowest grade for the school code and where no previous record exists with the same SASID, district with Exit Type = 11 in the same school year.</a:t>
                      </a:r>
                    </a:p>
                  </a:txBody>
                  <a:tcPr marL="14700" marR="14700" marT="7350" marB="7350" anchor="ctr">
                    <a:lnL>
                      <a:noFill/>
                    </a:lnL>
                    <a:lnR>
                      <a:noFill/>
                    </a:lnR>
                    <a:lnT>
                      <a:noFill/>
                    </a:lnT>
                    <a:lnB>
                      <a:noFill/>
                    </a:lnB>
                  </a:tcPr>
                </a:tc>
              </a:tr>
              <a:tr h="455714">
                <a:tc>
                  <a:txBody>
                    <a:bodyPr/>
                    <a:lstStyle/>
                    <a:p>
                      <a:r>
                        <a:rPr lang="en-US" sz="1400" dirty="0" smtClean="0"/>
                        <a:t>SE109</a:t>
                      </a:r>
                      <a:endParaRPr lang="en-US" sz="1400" dirty="0"/>
                    </a:p>
                  </a:txBody>
                  <a:tcPr marL="14700" marR="14700" marT="7350" marB="7350" anchor="ctr">
                    <a:lnL>
                      <a:noFill/>
                    </a:lnL>
                    <a:lnR>
                      <a:noFill/>
                    </a:lnR>
                    <a:lnT>
                      <a:noFill/>
                    </a:lnT>
                    <a:lnB>
                      <a:noFill/>
                    </a:lnB>
                  </a:tcPr>
                </a:tc>
                <a:tc>
                  <a:txBody>
                    <a:bodyPr/>
                    <a:lstStyle/>
                    <a:p>
                      <a:r>
                        <a:rPr lang="en-US" sz="1400" dirty="0"/>
                        <a:t>Entry Type may be 11 (Transfer from a public school in the same district) for the first detail record, only if the student finished the prior year at a different School Building Code with Exit Type Code = 00. </a:t>
                      </a:r>
                    </a:p>
                  </a:txBody>
                  <a:tcPr marL="14700" marR="14700" marT="7350" marB="7350" anchor="ctr">
                    <a:lnL>
                      <a:noFill/>
                    </a:lnL>
                    <a:lnR>
                      <a:noFill/>
                    </a:lnR>
                    <a:lnT>
                      <a:noFill/>
                    </a:lnT>
                    <a:lnB>
                      <a:noFill/>
                    </a:lnB>
                  </a:tcPr>
                </a:tc>
              </a:tr>
              <a:tr h="455714">
                <a:tc>
                  <a:txBody>
                    <a:bodyPr/>
                    <a:lstStyle/>
                    <a:p>
                      <a:r>
                        <a:rPr lang="en-US" sz="1400" dirty="0" smtClean="0"/>
                        <a:t>SE102</a:t>
                      </a:r>
                      <a:endParaRPr lang="en-US" sz="1400" dirty="0"/>
                    </a:p>
                  </a:txBody>
                  <a:tcPr marL="14700" marR="14700" marT="7350" marB="7350" anchor="ctr">
                    <a:lnL>
                      <a:noFill/>
                    </a:lnL>
                    <a:lnR>
                      <a:noFill/>
                    </a:lnR>
                    <a:lnT>
                      <a:noFill/>
                    </a:lnT>
                    <a:lnB>
                      <a:noFill/>
                    </a:lnB>
                  </a:tcPr>
                </a:tc>
                <a:tc>
                  <a:txBody>
                    <a:bodyPr/>
                    <a:lstStyle/>
                    <a:p>
                      <a:r>
                        <a:rPr lang="en-US" sz="1400" dirty="0"/>
                        <a:t>Entry Type may be 02 (Continuous in same school with no interruption of schooling) for the first detail record only if the student was reported in the prior year as finishing at the same School Building Code with Exit Type Code = 00.</a:t>
                      </a:r>
                    </a:p>
                  </a:txBody>
                  <a:tcPr marL="14700" marR="14700" marT="7350" marB="7350" anchor="ctr">
                    <a:lnL>
                      <a:noFill/>
                    </a:lnL>
                    <a:lnR>
                      <a:noFill/>
                    </a:lnR>
                    <a:lnT>
                      <a:noFill/>
                    </a:lnT>
                    <a:lnB>
                      <a:noFill/>
                    </a:lnB>
                  </a:tcPr>
                </a:tc>
              </a:tr>
              <a:tr h="367512">
                <a:tc>
                  <a:txBody>
                    <a:bodyPr/>
                    <a:lstStyle/>
                    <a:p>
                      <a:r>
                        <a:rPr lang="en-US" sz="1400" dirty="0" smtClean="0"/>
                        <a:t>SE104</a:t>
                      </a:r>
                      <a:endParaRPr lang="en-US" sz="1400" dirty="0"/>
                    </a:p>
                  </a:txBody>
                  <a:tcPr marL="14700" marR="14700" marT="7350" marB="7350" anchor="ctr">
                    <a:lnL>
                      <a:noFill/>
                    </a:lnL>
                    <a:lnR>
                      <a:noFill/>
                    </a:lnR>
                    <a:lnT>
                      <a:noFill/>
                    </a:lnT>
                    <a:lnB>
                      <a:noFill/>
                    </a:lnB>
                  </a:tcPr>
                </a:tc>
                <a:tc>
                  <a:txBody>
                    <a:bodyPr/>
                    <a:lstStyle/>
                    <a:p>
                      <a:r>
                        <a:rPr lang="en-US" sz="1400" dirty="0"/>
                        <a:t>If a grade K-12 student was reported last year with Exit Type=00 in the last detail record, they must be reported this year with an Entry Type = 00, 02, 03</a:t>
                      </a:r>
                      <a:r>
                        <a:rPr lang="en-US" sz="1400" dirty="0" smtClean="0"/>
                        <a:t>, 10, </a:t>
                      </a:r>
                      <a:r>
                        <a:rPr lang="en-US" sz="1400" dirty="0"/>
                        <a:t>11, 90 or 91, in the first detail record.</a:t>
                      </a:r>
                    </a:p>
                  </a:txBody>
                  <a:tcPr marL="14700" marR="14700" marT="7350" marB="7350" anchor="ctr">
                    <a:lnL>
                      <a:noFill/>
                    </a:lnL>
                    <a:lnR>
                      <a:noFill/>
                    </a:lnR>
                    <a:lnT>
                      <a:noFill/>
                    </a:lnT>
                    <a:lnB>
                      <a:noFill/>
                    </a:lnB>
                  </a:tcPr>
                </a:tc>
              </a:tr>
              <a:tr h="147005">
                <a:tc>
                  <a:txBody>
                    <a:bodyPr/>
                    <a:lstStyle/>
                    <a:p>
                      <a:endParaRPr lang="en-US" sz="1200" dirty="0"/>
                    </a:p>
                  </a:txBody>
                  <a:tcPr marL="14700" marR="14700" marT="7350" marB="7350" anchor="ctr">
                    <a:lnL>
                      <a:noFill/>
                    </a:lnL>
                    <a:lnR>
                      <a:noFill/>
                    </a:lnR>
                    <a:lnT>
                      <a:noFill/>
                    </a:lnT>
                    <a:lnB>
                      <a:noFill/>
                    </a:lnB>
                  </a:tcPr>
                </a:tc>
                <a:tc>
                  <a:txBody>
                    <a:bodyPr/>
                    <a:lstStyle/>
                    <a:p>
                      <a:endParaRPr lang="en-US" sz="1200" dirty="0"/>
                    </a:p>
                  </a:txBody>
                  <a:tcPr marL="14700" marR="14700" marT="7350" marB="7350" anchor="ctr">
                    <a:lnL>
                      <a:noFill/>
                    </a:lnL>
                    <a:lnR>
                      <a:noFill/>
                    </a:lnR>
                    <a:lnT>
                      <a:noFill/>
                    </a:lnT>
                    <a:lnB>
                      <a:noFill/>
                    </a:lnB>
                  </a:tcPr>
                </a:tc>
              </a:tr>
              <a:tr h="147005">
                <a:tc>
                  <a:txBody>
                    <a:bodyPr/>
                    <a:lstStyle/>
                    <a:p>
                      <a:endParaRPr lang="en-US" sz="1200" dirty="0"/>
                    </a:p>
                  </a:txBody>
                  <a:tcPr marL="14700" marR="14700" marT="7350" marB="7350" anchor="ctr">
                    <a:lnL>
                      <a:noFill/>
                    </a:lnL>
                    <a:lnR>
                      <a:noFill/>
                    </a:lnR>
                    <a:lnT>
                      <a:noFill/>
                    </a:lnT>
                    <a:lnB>
                      <a:noFill/>
                    </a:lnB>
                  </a:tcPr>
                </a:tc>
                <a:tc>
                  <a:txBody>
                    <a:bodyPr/>
                    <a:lstStyle/>
                    <a:p>
                      <a:endParaRPr lang="en-US" sz="1200" dirty="0"/>
                    </a:p>
                  </a:txBody>
                  <a:tcPr marL="14700" marR="14700" marT="7350" marB="7350" anchor="ctr">
                    <a:lnL>
                      <a:noFill/>
                    </a:lnL>
                    <a:lnR>
                      <a:noFill/>
                    </a:lnR>
                    <a:lnT>
                      <a:noFill/>
                    </a:lnT>
                    <a:lnB>
                      <a:noFill/>
                    </a:lnB>
                  </a:tcPr>
                </a:tc>
              </a:tr>
              <a:tr h="128559">
                <a:tc gridSpan="2">
                  <a:txBody>
                    <a:bodyPr/>
                    <a:lstStyle/>
                    <a:p>
                      <a:r>
                        <a:rPr lang="en-US" sz="1600" dirty="0" smtClean="0"/>
                        <a:t>The 11 entry type should be used for students that finished the year in one school</a:t>
                      </a:r>
                      <a:r>
                        <a:rPr lang="en-US" sz="1600" baseline="0" dirty="0" smtClean="0"/>
                        <a:t> and begin the year in another school. </a:t>
                      </a:r>
                    </a:p>
                    <a:p>
                      <a:endParaRPr lang="en-US" sz="1600" baseline="0" dirty="0" smtClean="0"/>
                    </a:p>
                    <a:p>
                      <a:r>
                        <a:rPr lang="en-US" sz="1600" baseline="0" dirty="0" smtClean="0"/>
                        <a:t>If a student finished with a 00 in the last year, most will have a start status of 02 (Continuous in the same school) or 11 (In district transfer). If a student </a:t>
                      </a:r>
                    </a:p>
                    <a:p>
                      <a:endParaRPr lang="en-US" sz="1600" baseline="0" dirty="0" smtClean="0"/>
                    </a:p>
                    <a:p>
                      <a:r>
                        <a:rPr lang="en-US" sz="1600" baseline="0" dirty="0" smtClean="0"/>
                        <a:t>SE104 gives the full list: 00 is only for summer dropouts, 03 is only for a school closure, and 90 or 91 are only used for misreported graduates.</a:t>
                      </a:r>
                      <a:endParaRPr lang="en-US" sz="1600" dirty="0"/>
                    </a:p>
                  </a:txBody>
                  <a:tcPr marL="14700" marR="14700" marT="7350" marB="7350" anchor="ctr">
                    <a:lnL>
                      <a:noFill/>
                    </a:lnL>
                    <a:lnR>
                      <a:noFill/>
                    </a:lnR>
                    <a:lnT>
                      <a:noFill/>
                    </a:lnT>
                    <a:lnB>
                      <a:noFill/>
                    </a:lnB>
                  </a:tcPr>
                </a:tc>
                <a:tc hMerge="1">
                  <a:txBody>
                    <a:bodyPr/>
                    <a:lstStyle/>
                    <a:p>
                      <a:endParaRPr lang="en-US" sz="1200" dirty="0"/>
                    </a:p>
                  </a:txBody>
                  <a:tcPr marL="14700" marR="14700" marT="7350" marB="7350" anchor="ctr">
                    <a:lnL>
                      <a:noFill/>
                    </a:lnL>
                    <a:lnR>
                      <a:noFill/>
                    </a:lnR>
                    <a:lnT>
                      <a:noFill/>
                    </a:lnT>
                    <a:lnB>
                      <a:noFill/>
                    </a:lnB>
                  </a:tcPr>
                </a:tc>
              </a:tr>
              <a:tr h="147005">
                <a:tc>
                  <a:txBody>
                    <a:bodyPr/>
                    <a:lstStyle/>
                    <a:p>
                      <a:endParaRPr lang="en-US" sz="1200"/>
                    </a:p>
                  </a:txBody>
                  <a:tcPr marL="14700" marR="14700" marT="7350" marB="7350" anchor="ctr">
                    <a:lnL>
                      <a:noFill/>
                    </a:lnL>
                    <a:lnR>
                      <a:noFill/>
                    </a:lnR>
                    <a:lnT>
                      <a:noFill/>
                    </a:lnT>
                    <a:lnB>
                      <a:noFill/>
                    </a:lnB>
                  </a:tcPr>
                </a:tc>
                <a:tc>
                  <a:txBody>
                    <a:bodyPr/>
                    <a:lstStyle/>
                    <a:p>
                      <a:endParaRPr lang="en-US" sz="1200" dirty="0"/>
                    </a:p>
                  </a:txBody>
                  <a:tcPr marL="14700" marR="14700" marT="7350" marB="7350" anchor="ctr">
                    <a:lnL>
                      <a:noFill/>
                    </a:lnL>
                    <a:lnR>
                      <a:noFill/>
                    </a:lnR>
                    <a:lnT>
                      <a:noFill/>
                    </a:lnT>
                    <a:lnB>
                      <a:noFill/>
                    </a:lnB>
                  </a:tcPr>
                </a:tc>
              </a:tr>
              <a:tr h="323410">
                <a:tc>
                  <a:txBody>
                    <a:bodyPr/>
                    <a:lstStyle/>
                    <a:p>
                      <a:endParaRPr lang="en-US" sz="1200"/>
                    </a:p>
                  </a:txBody>
                  <a:tcPr marL="14700" marR="14700" marT="7350" marB="7350" anchor="ctr">
                    <a:lnL>
                      <a:noFill/>
                    </a:lnL>
                    <a:lnR>
                      <a:noFill/>
                    </a:lnR>
                    <a:lnT>
                      <a:noFill/>
                    </a:lnT>
                    <a:lnB>
                      <a:noFill/>
                    </a:lnB>
                  </a:tcPr>
                </a:tc>
                <a:tc>
                  <a:txBody>
                    <a:bodyPr/>
                    <a:lstStyle/>
                    <a:p>
                      <a:endParaRPr lang="en-US" sz="1200"/>
                    </a:p>
                  </a:txBody>
                  <a:tcPr marL="14700" marR="14700" marT="7350" marB="7350" anchor="ctr">
                    <a:lnL>
                      <a:noFill/>
                    </a:lnL>
                    <a:lnR>
                      <a:noFill/>
                    </a:lnR>
                    <a:lnT>
                      <a:noFill/>
                    </a:lnT>
                    <a:lnB>
                      <a:noFill/>
                    </a:lnB>
                  </a:tcPr>
                </a:tc>
              </a:tr>
              <a:tr h="147005">
                <a:tc>
                  <a:txBody>
                    <a:bodyPr/>
                    <a:lstStyle/>
                    <a:p>
                      <a:endParaRPr lang="en-US" sz="1200"/>
                    </a:p>
                  </a:txBody>
                  <a:tcPr marL="14700" marR="14700" marT="7350" marB="7350" anchor="ctr">
                    <a:lnL>
                      <a:noFill/>
                    </a:lnL>
                    <a:lnR>
                      <a:noFill/>
                    </a:lnR>
                    <a:lnT>
                      <a:noFill/>
                    </a:lnT>
                    <a:lnB>
                      <a:noFill/>
                    </a:lnB>
                  </a:tcPr>
                </a:tc>
                <a:tc>
                  <a:txBody>
                    <a:bodyPr/>
                    <a:lstStyle/>
                    <a:p>
                      <a:endParaRPr lang="en-US" sz="1200" dirty="0"/>
                    </a:p>
                  </a:txBody>
                  <a:tcPr marL="14700" marR="14700" marT="7350" marB="7350" anchor="ctr">
                    <a:lnL>
                      <a:noFill/>
                    </a:lnL>
                    <a:lnR>
                      <a:noFill/>
                    </a:lnR>
                    <a:lnT>
                      <a:noFill/>
                    </a:lnT>
                    <a:lnB>
                      <a:noFill/>
                    </a:lnB>
                  </a:tcPr>
                </a:tc>
              </a:tr>
              <a:tr h="455714">
                <a:tc>
                  <a:txBody>
                    <a:bodyPr/>
                    <a:lstStyle/>
                    <a:p>
                      <a:endParaRPr lang="en-US" sz="1200"/>
                    </a:p>
                  </a:txBody>
                  <a:tcPr marL="14700" marR="14700" marT="7350" marB="7350" anchor="ctr">
                    <a:lnL>
                      <a:noFill/>
                    </a:lnL>
                    <a:lnR>
                      <a:noFill/>
                    </a:lnR>
                    <a:lnT>
                      <a:noFill/>
                    </a:lnT>
                    <a:lnB>
                      <a:noFill/>
                    </a:lnB>
                  </a:tcPr>
                </a:tc>
                <a:tc>
                  <a:txBody>
                    <a:bodyPr/>
                    <a:lstStyle/>
                    <a:p>
                      <a:endParaRPr lang="en-US" sz="1200"/>
                    </a:p>
                  </a:txBody>
                  <a:tcPr marL="14700" marR="14700" marT="7350" marB="7350" anchor="ctr">
                    <a:lnL>
                      <a:noFill/>
                    </a:lnL>
                    <a:lnR>
                      <a:noFill/>
                    </a:lnR>
                    <a:lnT>
                      <a:noFill/>
                    </a:lnT>
                    <a:lnB>
                      <a:noFill/>
                    </a:lnB>
                  </a:tcPr>
                </a:tc>
              </a:tr>
              <a:tr h="499816">
                <a:tc>
                  <a:txBody>
                    <a:bodyPr/>
                    <a:lstStyle/>
                    <a:p>
                      <a:endParaRPr lang="en-US" sz="1200"/>
                    </a:p>
                  </a:txBody>
                  <a:tcPr marL="14700" marR="14700" marT="7350" marB="7350" anchor="ctr">
                    <a:lnL>
                      <a:noFill/>
                    </a:lnL>
                    <a:lnR>
                      <a:noFill/>
                    </a:lnR>
                    <a:lnT>
                      <a:noFill/>
                    </a:lnT>
                    <a:lnB>
                      <a:noFill/>
                    </a:lnB>
                  </a:tcPr>
                </a:tc>
                <a:tc>
                  <a:txBody>
                    <a:bodyPr/>
                    <a:lstStyle/>
                    <a:p>
                      <a:endParaRPr lang="en-US" sz="1200" dirty="0"/>
                    </a:p>
                  </a:txBody>
                  <a:tcPr marL="14700" marR="14700" marT="7350" marB="7350" anchor="ctr">
                    <a:lnL>
                      <a:noFill/>
                    </a:lnL>
                    <a:lnR>
                      <a:noFill/>
                    </a:lnR>
                    <a:lnT>
                      <a:noFill/>
                    </a:lnT>
                    <a:lnB>
                      <a:noFill/>
                    </a:lnB>
                  </a:tcPr>
                </a:tc>
              </a:tr>
            </a:tbl>
          </a:graphicData>
        </a:graphic>
      </p:graphicFrame>
    </p:spTree>
    <p:extLst>
      <p:ext uri="{BB962C8B-B14F-4D97-AF65-F5344CB8AC3E}">
        <p14:creationId xmlns:p14="http://schemas.microsoft.com/office/powerpoint/2010/main" val="28677759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FF0000"/>
                </a:solidFill>
              </a:rPr>
              <a:t>NEW SE 400’s</a:t>
            </a:r>
            <a:r>
              <a:rPr lang="en-US" dirty="0" smtClean="0"/>
              <a:t> Records not getting into snapshot</a:t>
            </a:r>
          </a:p>
          <a:p>
            <a:pPr lvl="1"/>
            <a:r>
              <a:rPr lang="en-US" dirty="0" smtClean="0"/>
              <a:t>Please make sure primary school flag is set correctly in student school association file. The primary school flag must be set to 1 for the student to appear</a:t>
            </a:r>
          </a:p>
          <a:p>
            <a:pPr lvl="1"/>
            <a:r>
              <a:rPr lang="en-US" dirty="0" smtClean="0"/>
              <a:t>Check to see if the record is in error in student interchange file</a:t>
            </a:r>
          </a:p>
          <a:p>
            <a:pPr lvl="1"/>
            <a:r>
              <a:rPr lang="en-US" dirty="0" smtClean="0"/>
              <a:t>Validate the pupils attendance code is correct</a:t>
            </a:r>
          </a:p>
          <a:p>
            <a:pPr lvl="1"/>
            <a:endParaRPr lang="en-US" dirty="0" smtClean="0"/>
          </a:p>
          <a:p>
            <a:r>
              <a:rPr lang="en-US" dirty="0" smtClean="0"/>
              <a:t>SE060 Student reported on Student October not in Student End of Year</a:t>
            </a:r>
          </a:p>
          <a:p>
            <a:pPr lvl="1"/>
            <a:r>
              <a:rPr lang="en-US" dirty="0" smtClean="0"/>
              <a:t>If a student was reported on Student October,  system expects record for student on October 1</a:t>
            </a:r>
            <a:r>
              <a:rPr lang="en-US" baseline="30000" dirty="0" smtClean="0"/>
              <a:t>st</a:t>
            </a:r>
            <a:r>
              <a:rPr lang="en-US" dirty="0" smtClean="0"/>
              <a:t> in Student End of Year</a:t>
            </a:r>
          </a:p>
          <a:p>
            <a:pPr lvl="2"/>
            <a:r>
              <a:rPr lang="en-US" dirty="0" smtClean="0"/>
              <a:t>Use Syncplicity to request an exception</a:t>
            </a:r>
            <a:endParaRPr lang="en-US" dirty="0"/>
          </a:p>
          <a:p>
            <a:endParaRPr lang="en-US" dirty="0"/>
          </a:p>
        </p:txBody>
      </p:sp>
      <p:sp>
        <p:nvSpPr>
          <p:cNvPr id="3" name="Title 2"/>
          <p:cNvSpPr>
            <a:spLocks noGrp="1"/>
          </p:cNvSpPr>
          <p:nvPr>
            <p:ph type="title"/>
          </p:nvPr>
        </p:nvSpPr>
        <p:spPr/>
        <p:txBody>
          <a:bodyPr/>
          <a:lstStyle/>
          <a:p>
            <a:pPr algn="ctr"/>
            <a:r>
              <a:rPr lang="en-US" dirty="0" smtClean="0"/>
              <a:t>Common issues</a:t>
            </a:r>
            <a:endParaRPr lang="en-US" dirty="0"/>
          </a:p>
        </p:txBody>
      </p:sp>
    </p:spTree>
    <p:extLst>
      <p:ext uri="{BB962C8B-B14F-4D97-AF65-F5344CB8AC3E}">
        <p14:creationId xmlns:p14="http://schemas.microsoft.com/office/powerpoint/2010/main" val="41555610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49" y="152400"/>
            <a:ext cx="7886700" cy="521208"/>
          </a:xfrm>
        </p:spPr>
        <p:txBody>
          <a:bodyPr>
            <a:normAutofit/>
          </a:bodyPr>
          <a:lstStyle/>
          <a:p>
            <a:pPr algn="ctr"/>
            <a:r>
              <a:rPr lang="en-US" sz="2800" dirty="0" smtClean="0"/>
              <a:t>Common Errors</a:t>
            </a:r>
            <a:endParaRPr lang="en-US" sz="2800" dirty="0"/>
          </a:p>
        </p:txBody>
      </p:sp>
      <p:sp>
        <p:nvSpPr>
          <p:cNvPr id="4" name="Text Box 240"/>
          <p:cNvSpPr txBox="1">
            <a:spLocks noChangeArrowheads="1"/>
          </p:cNvSpPr>
          <p:nvPr/>
        </p:nvSpPr>
        <p:spPr bwMode="auto">
          <a:xfrm>
            <a:off x="13493" y="6400800"/>
            <a:ext cx="8247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fld id="{7DDAAE97-B2B0-4322-AA1F-AA5F09E04A90}" type="slidenum">
              <a:rPr lang="en-US">
                <a:solidFill>
                  <a:prstClr val="black"/>
                </a:solidFill>
                <a:latin typeface="Palatino Linotype" pitchFamily="18" charset="0"/>
              </a:rPr>
              <a:pPr algn="ctr" eaLnBrk="1" hangingPunct="1">
                <a:spcBef>
                  <a:spcPct val="50000"/>
                </a:spcBef>
              </a:pPr>
              <a:t>48</a:t>
            </a:fld>
            <a:endParaRPr lang="en-US" dirty="0">
              <a:solidFill>
                <a:prstClr val="black"/>
              </a:solidFill>
              <a:latin typeface="Palatino Linotype" pitchFamily="18" charset="0"/>
            </a:endParaRPr>
          </a:p>
        </p:txBody>
      </p:sp>
      <p:graphicFrame>
        <p:nvGraphicFramePr>
          <p:cNvPr id="6" name="Table 5"/>
          <p:cNvGraphicFramePr>
            <a:graphicFrameLocks noGrp="1"/>
          </p:cNvGraphicFramePr>
          <p:nvPr>
            <p:extLst/>
          </p:nvPr>
        </p:nvGraphicFramePr>
        <p:xfrm>
          <a:off x="533399" y="972774"/>
          <a:ext cx="8091487" cy="5037016"/>
        </p:xfrm>
        <a:graphic>
          <a:graphicData uri="http://schemas.openxmlformats.org/drawingml/2006/table">
            <a:tbl>
              <a:tblPr/>
              <a:tblGrid>
                <a:gridCol w="762001"/>
                <a:gridCol w="7329486"/>
              </a:tblGrid>
              <a:tr h="367512">
                <a:tc>
                  <a:txBody>
                    <a:bodyPr/>
                    <a:lstStyle/>
                    <a:p>
                      <a:r>
                        <a:rPr lang="en-US" sz="1400" dirty="0" smtClean="0">
                          <a:solidFill>
                            <a:srgbClr val="FF0000"/>
                          </a:solidFill>
                        </a:rPr>
                        <a:t>SE104</a:t>
                      </a:r>
                      <a:endParaRPr lang="en-US" sz="1400" dirty="0">
                        <a:solidFill>
                          <a:srgbClr val="FF0000"/>
                        </a:solidFill>
                      </a:endParaRPr>
                    </a:p>
                  </a:txBody>
                  <a:tcPr marL="14700" marR="14700" marT="7350" marB="7350" anchor="ctr">
                    <a:lnL>
                      <a:noFill/>
                    </a:lnL>
                    <a:lnR>
                      <a:noFill/>
                    </a:lnR>
                    <a:lnT>
                      <a:noFill/>
                    </a:lnT>
                    <a:lnB>
                      <a:noFill/>
                    </a:lnB>
                  </a:tcPr>
                </a:tc>
                <a:tc>
                  <a:txBody>
                    <a:bodyPr/>
                    <a:lstStyle/>
                    <a:p>
                      <a:r>
                        <a:rPr lang="en-US" sz="1400" dirty="0">
                          <a:solidFill>
                            <a:srgbClr val="FF0000"/>
                          </a:solidFill>
                        </a:rPr>
                        <a:t>If a grade K-12 student was reported last year with Exit Type=00 in the last detail record, they must be reported this year with an Entry Type = 00, 02, 03, 11, 90 or 91, in the first detail record.</a:t>
                      </a:r>
                    </a:p>
                  </a:txBody>
                  <a:tcPr marL="14700" marR="14700" marT="7350" marB="7350" anchor="ctr">
                    <a:lnL>
                      <a:noFill/>
                    </a:lnL>
                    <a:lnR>
                      <a:noFill/>
                    </a:lnR>
                    <a:lnT>
                      <a:noFill/>
                    </a:lnT>
                    <a:lnB>
                      <a:noFill/>
                    </a:lnB>
                  </a:tcPr>
                </a:tc>
              </a:tr>
              <a:tr h="128559">
                <a:tc>
                  <a:txBody>
                    <a:bodyPr/>
                    <a:lstStyle/>
                    <a:p>
                      <a:r>
                        <a:rPr lang="en-US" sz="1400" dirty="0" smtClean="0"/>
                        <a:t>SE049</a:t>
                      </a:r>
                      <a:endParaRPr lang="en-US" sz="1400" dirty="0"/>
                    </a:p>
                  </a:txBody>
                  <a:tcPr marL="14700" marR="14700" marT="7350" marB="7350" anchor="ctr">
                    <a:lnL>
                      <a:noFill/>
                    </a:lnL>
                    <a:lnR>
                      <a:noFill/>
                    </a:lnR>
                    <a:lnT>
                      <a:noFill/>
                    </a:lnT>
                    <a:lnB>
                      <a:noFill/>
                    </a:lnB>
                  </a:tcPr>
                </a:tc>
                <a:tc>
                  <a:txBody>
                    <a:bodyPr/>
                    <a:lstStyle/>
                    <a:p>
                      <a:r>
                        <a:rPr lang="en-US" sz="1400" dirty="0"/>
                        <a:t>If a student was reported in Student October in grade K-12 with Attendance Code 01-08 they must have at least 1 record in EOY. Note: Pre-K students who did not complete the school year in your district do not have to be reported on the Student End of Year. </a:t>
                      </a:r>
                    </a:p>
                  </a:txBody>
                  <a:tcPr marL="14700" marR="14700" marT="7350" marB="7350" anchor="ctr">
                    <a:lnL>
                      <a:noFill/>
                    </a:lnL>
                    <a:lnR>
                      <a:noFill/>
                    </a:lnR>
                    <a:lnT>
                      <a:noFill/>
                    </a:lnT>
                    <a:lnB>
                      <a:noFill/>
                    </a:lnB>
                  </a:tcPr>
                </a:tc>
              </a:tr>
              <a:tr h="147005">
                <a:tc>
                  <a:txBody>
                    <a:bodyPr/>
                    <a:lstStyle/>
                    <a:p>
                      <a:r>
                        <a:rPr lang="en-US" sz="1400"/>
                        <a:t>SE404</a:t>
                      </a:r>
                    </a:p>
                  </a:txBody>
                  <a:tcPr marL="14700" marR="14700" marT="7350" marB="7350" anchor="ctr">
                    <a:lnL>
                      <a:noFill/>
                    </a:lnL>
                    <a:lnR>
                      <a:noFill/>
                    </a:lnR>
                    <a:lnT>
                      <a:noFill/>
                    </a:lnT>
                    <a:lnB>
                      <a:noFill/>
                    </a:lnB>
                  </a:tcPr>
                </a:tc>
                <a:tc>
                  <a:txBody>
                    <a:bodyPr/>
                    <a:lstStyle/>
                    <a:p>
                      <a:r>
                        <a:rPr lang="en-US" sz="1400" dirty="0"/>
                        <a:t>A K-12 student was reported last year with Exit Type=00 in the last detail record, they must have a record in your current year School Association file.</a:t>
                      </a:r>
                    </a:p>
                  </a:txBody>
                  <a:tcPr marL="14700" marR="14700" marT="7350" marB="7350" anchor="ctr">
                    <a:lnL>
                      <a:noFill/>
                    </a:lnL>
                    <a:lnR>
                      <a:noFill/>
                    </a:lnR>
                    <a:lnT>
                      <a:noFill/>
                    </a:lnT>
                    <a:lnB>
                      <a:noFill/>
                    </a:lnB>
                  </a:tcPr>
                </a:tc>
              </a:tr>
              <a:tr h="147005">
                <a:tc>
                  <a:txBody>
                    <a:bodyPr/>
                    <a:lstStyle/>
                    <a:p>
                      <a:r>
                        <a:rPr lang="en-US" sz="1400" dirty="0"/>
                        <a:t>SE401</a:t>
                      </a:r>
                    </a:p>
                  </a:txBody>
                  <a:tcPr marL="14700" marR="14700" marT="7350" marB="7350" anchor="ctr">
                    <a:lnL>
                      <a:noFill/>
                    </a:lnL>
                    <a:lnR>
                      <a:noFill/>
                    </a:lnR>
                    <a:lnT>
                      <a:noFill/>
                    </a:lnT>
                    <a:lnB>
                      <a:noFill/>
                    </a:lnB>
                  </a:tcPr>
                </a:tc>
                <a:tc>
                  <a:txBody>
                    <a:bodyPr/>
                    <a:lstStyle/>
                    <a:p>
                      <a:r>
                        <a:rPr lang="en-US" sz="1400" dirty="0"/>
                        <a:t>A PK-12 grade student has errors at the interchange level (SSA).</a:t>
                      </a:r>
                    </a:p>
                  </a:txBody>
                  <a:tcPr marL="14700" marR="14700" marT="7350" marB="7350" anchor="ctr">
                    <a:lnL>
                      <a:noFill/>
                    </a:lnL>
                    <a:lnR>
                      <a:noFill/>
                    </a:lnR>
                    <a:lnT>
                      <a:noFill/>
                    </a:lnT>
                    <a:lnB>
                      <a:noFill/>
                    </a:lnB>
                  </a:tcPr>
                </a:tc>
              </a:tr>
              <a:tr h="147005">
                <a:tc>
                  <a:txBody>
                    <a:bodyPr/>
                    <a:lstStyle/>
                    <a:p>
                      <a:r>
                        <a:rPr lang="en-US" sz="1400" dirty="0"/>
                        <a:t>SE405</a:t>
                      </a:r>
                    </a:p>
                  </a:txBody>
                  <a:tcPr marL="14700" marR="14700" marT="7350" marB="7350" anchor="ctr">
                    <a:lnL>
                      <a:noFill/>
                    </a:lnL>
                    <a:lnR>
                      <a:noFill/>
                    </a:lnR>
                    <a:lnT>
                      <a:noFill/>
                    </a:lnT>
                    <a:lnB>
                      <a:noFill/>
                    </a:lnB>
                  </a:tcPr>
                </a:tc>
                <a:tc>
                  <a:txBody>
                    <a:bodyPr/>
                    <a:lstStyle/>
                    <a:p>
                      <a:r>
                        <a:rPr lang="en-US" sz="1400"/>
                        <a:t>A PK-12 grade student has errors at the interchange level (DEM).</a:t>
                      </a:r>
                    </a:p>
                  </a:txBody>
                  <a:tcPr marL="14700" marR="14700" marT="7350" marB="7350" anchor="ctr">
                    <a:lnL>
                      <a:noFill/>
                    </a:lnL>
                    <a:lnR>
                      <a:noFill/>
                    </a:lnR>
                    <a:lnT>
                      <a:noFill/>
                    </a:lnT>
                    <a:lnB>
                      <a:noFill/>
                    </a:lnB>
                  </a:tcPr>
                </a:tc>
              </a:tr>
              <a:tr h="455714">
                <a:tc>
                  <a:txBody>
                    <a:bodyPr/>
                    <a:lstStyle/>
                    <a:p>
                      <a:r>
                        <a:rPr lang="en-US" sz="1400" dirty="0" smtClean="0"/>
                        <a:t>WSE412</a:t>
                      </a:r>
                      <a:endParaRPr lang="en-US" sz="1400" dirty="0"/>
                    </a:p>
                  </a:txBody>
                  <a:tcPr marL="14700" marR="14700" marT="7350" marB="7350" anchor="ctr">
                    <a:lnL>
                      <a:noFill/>
                    </a:lnL>
                    <a:lnR>
                      <a:noFill/>
                    </a:lnR>
                    <a:lnT>
                      <a:noFill/>
                    </a:lnT>
                    <a:lnB>
                      <a:noFill/>
                    </a:lnB>
                    <a:solidFill>
                      <a:schemeClr val="accent4">
                        <a:lumMod val="20000"/>
                        <a:lumOff val="80000"/>
                      </a:schemeClr>
                    </a:solidFill>
                  </a:tcPr>
                </a:tc>
                <a:tc>
                  <a:txBody>
                    <a:bodyPr/>
                    <a:lstStyle/>
                    <a:p>
                      <a:r>
                        <a:rPr lang="en-US" sz="1400"/>
                        <a:t>A grade PK-12 student was reported in the student school association file with a primary school flag set to zero. Please confirm that this status is approrpiate as the record will not be included in the End of Year snapshot.</a:t>
                      </a:r>
                    </a:p>
                  </a:txBody>
                  <a:tcPr marL="14700" marR="14700" marT="7350" marB="7350" anchor="ctr">
                    <a:lnL>
                      <a:noFill/>
                    </a:lnL>
                    <a:lnR>
                      <a:noFill/>
                    </a:lnR>
                    <a:lnT>
                      <a:noFill/>
                    </a:lnT>
                    <a:lnB>
                      <a:noFill/>
                    </a:lnB>
                    <a:solidFill>
                      <a:schemeClr val="accent4">
                        <a:lumMod val="20000"/>
                        <a:lumOff val="80000"/>
                      </a:schemeClr>
                    </a:solidFill>
                  </a:tcPr>
                </a:tc>
              </a:tr>
              <a:tr h="499816">
                <a:tc>
                  <a:txBody>
                    <a:bodyPr/>
                    <a:lstStyle/>
                    <a:p>
                      <a:r>
                        <a:rPr lang="en-US" sz="1400" dirty="0" smtClean="0"/>
                        <a:t>WSE413</a:t>
                      </a:r>
                      <a:endParaRPr lang="en-US" sz="1400" dirty="0"/>
                    </a:p>
                  </a:txBody>
                  <a:tcPr marL="14700" marR="14700" marT="7350" marB="7350" anchor="ctr">
                    <a:lnL>
                      <a:noFill/>
                    </a:lnL>
                    <a:lnR>
                      <a:noFill/>
                    </a:lnR>
                    <a:lnT>
                      <a:noFill/>
                    </a:lnT>
                    <a:lnB>
                      <a:noFill/>
                    </a:lnB>
                    <a:solidFill>
                      <a:schemeClr val="accent4">
                        <a:lumMod val="20000"/>
                        <a:lumOff val="80000"/>
                      </a:schemeClr>
                    </a:solidFill>
                  </a:tcPr>
                </a:tc>
                <a:tc>
                  <a:txBody>
                    <a:bodyPr/>
                    <a:lstStyle/>
                    <a:p>
                      <a:r>
                        <a:rPr lang="en-US" sz="1400" dirty="0"/>
                        <a:t>A grade PK-12 student was reported in the student school association file with a pupil attendance code that is not between 01 and 08. Please confirm that this status is </a:t>
                      </a:r>
                      <a:r>
                        <a:rPr lang="en-US" sz="1400" dirty="0" err="1"/>
                        <a:t>approrpiate</a:t>
                      </a:r>
                      <a:r>
                        <a:rPr lang="en-US" sz="1400" dirty="0"/>
                        <a:t> as the record will not be included in the End of Year snapshot.</a:t>
                      </a:r>
                    </a:p>
                  </a:txBody>
                  <a:tcPr marL="14700" marR="14700" marT="7350" marB="7350" anchor="ctr">
                    <a:lnL>
                      <a:noFill/>
                    </a:lnL>
                    <a:lnR>
                      <a:noFill/>
                    </a:lnR>
                    <a:lnT>
                      <a:noFill/>
                    </a:lnT>
                    <a:lnB>
                      <a:noFill/>
                    </a:lnB>
                    <a:solidFill>
                      <a:schemeClr val="accent4">
                        <a:lumMod val="20000"/>
                        <a:lumOff val="80000"/>
                      </a:schemeClr>
                    </a:solidFill>
                  </a:tcPr>
                </a:tc>
              </a:tr>
              <a:tr h="499816">
                <a:tc>
                  <a:txBody>
                    <a:bodyPr/>
                    <a:lstStyle/>
                    <a:p>
                      <a:endParaRPr lang="en-US" sz="1400"/>
                    </a:p>
                  </a:txBody>
                  <a:tcPr marL="14700" marR="14700" marT="7350" marB="7350" anchor="ctr">
                    <a:lnL>
                      <a:noFill/>
                    </a:lnL>
                    <a:lnR>
                      <a:noFill/>
                    </a:lnR>
                    <a:lnT>
                      <a:noFill/>
                    </a:lnT>
                    <a:lnB>
                      <a:noFill/>
                    </a:lnB>
                  </a:tcPr>
                </a:tc>
                <a:tc>
                  <a:txBody>
                    <a:bodyPr/>
                    <a:lstStyle/>
                    <a:p>
                      <a:endParaRPr lang="en-US" sz="1400" dirty="0"/>
                    </a:p>
                  </a:txBody>
                  <a:tcPr marL="14700" marR="14700" marT="7350" marB="7350" anchor="ctr">
                    <a:lnL>
                      <a:noFill/>
                    </a:lnL>
                    <a:lnR>
                      <a:noFill/>
                    </a:lnR>
                    <a:lnT>
                      <a:noFill/>
                    </a:lnT>
                    <a:lnB>
                      <a:noFill/>
                    </a:lnB>
                  </a:tcPr>
                </a:tc>
              </a:tr>
              <a:tr h="499816">
                <a:tc gridSpan="2">
                  <a:txBody>
                    <a:bodyPr/>
                    <a:lstStyle/>
                    <a:p>
                      <a:r>
                        <a:rPr lang="en-US" sz="1600" dirty="0" smtClean="0"/>
                        <a:t>Missing Record errors have mostly been changed to the SE400 range. SE104 now only triggers on an inappropriate</a:t>
                      </a:r>
                      <a:r>
                        <a:rPr lang="en-US" sz="1600" baseline="0" dirty="0" smtClean="0"/>
                        <a:t> entry type. </a:t>
                      </a:r>
                    </a:p>
                    <a:p>
                      <a:endParaRPr lang="en-US" sz="1600" baseline="0" dirty="0" smtClean="0"/>
                    </a:p>
                    <a:p>
                      <a:r>
                        <a:rPr lang="en-US" sz="1600" baseline="0" dirty="0" smtClean="0"/>
                        <a:t>SE049 and SE404 indicate a missing record. Please create a new record as appropriate, even if it’s just a one day record returning the student to school and then exiting them the same day.</a:t>
                      </a:r>
                      <a:endParaRPr lang="en-US" sz="1600" dirty="0"/>
                    </a:p>
                  </a:txBody>
                  <a:tcPr marL="14700" marR="14700" marT="7350" marB="7350" anchor="ctr">
                    <a:lnL>
                      <a:noFill/>
                    </a:lnL>
                    <a:lnR>
                      <a:noFill/>
                    </a:lnR>
                    <a:lnT>
                      <a:noFill/>
                    </a:lnT>
                    <a:lnB>
                      <a:noFill/>
                    </a:lnB>
                  </a:tcPr>
                </a:tc>
                <a:tc hMerge="1">
                  <a:txBody>
                    <a:bodyPr/>
                    <a:lstStyle/>
                    <a:p>
                      <a:endParaRPr lang="en-US" sz="1400" dirty="0"/>
                    </a:p>
                  </a:txBody>
                  <a:tcPr marL="14700" marR="14700" marT="7350" marB="7350" anchor="ctr">
                    <a:lnL>
                      <a:noFill/>
                    </a:lnL>
                    <a:lnR>
                      <a:noFill/>
                    </a:lnR>
                    <a:lnT>
                      <a:noFill/>
                    </a:lnT>
                    <a:lnB>
                      <a:noFill/>
                    </a:lnB>
                  </a:tcPr>
                </a:tc>
              </a:tr>
            </a:tbl>
          </a:graphicData>
        </a:graphic>
      </p:graphicFrame>
    </p:spTree>
    <p:extLst>
      <p:ext uri="{BB962C8B-B14F-4D97-AF65-F5344CB8AC3E}">
        <p14:creationId xmlns:p14="http://schemas.microsoft.com/office/powerpoint/2010/main" val="31412587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49" y="152400"/>
            <a:ext cx="7886700" cy="521208"/>
          </a:xfrm>
        </p:spPr>
        <p:txBody>
          <a:bodyPr>
            <a:normAutofit/>
          </a:bodyPr>
          <a:lstStyle/>
          <a:p>
            <a:pPr algn="ctr"/>
            <a:r>
              <a:rPr lang="en-US" sz="2800" dirty="0" smtClean="0"/>
              <a:t>SE404 Stitching Records</a:t>
            </a:r>
            <a:endParaRPr lang="en-US" sz="2800" dirty="0"/>
          </a:p>
        </p:txBody>
      </p:sp>
      <p:sp>
        <p:nvSpPr>
          <p:cNvPr id="4" name="Text Box 240"/>
          <p:cNvSpPr txBox="1">
            <a:spLocks noChangeArrowheads="1"/>
          </p:cNvSpPr>
          <p:nvPr/>
        </p:nvSpPr>
        <p:spPr bwMode="auto">
          <a:xfrm>
            <a:off x="13493" y="6400800"/>
            <a:ext cx="8247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fld id="{7DDAAE97-B2B0-4322-AA1F-AA5F09E04A90}" type="slidenum">
              <a:rPr lang="en-US">
                <a:solidFill>
                  <a:prstClr val="black"/>
                </a:solidFill>
                <a:latin typeface="Palatino Linotype" pitchFamily="18" charset="0"/>
              </a:rPr>
              <a:pPr algn="ctr" eaLnBrk="1" hangingPunct="1">
                <a:spcBef>
                  <a:spcPct val="50000"/>
                </a:spcBef>
              </a:pPr>
              <a:t>49</a:t>
            </a:fld>
            <a:endParaRPr lang="en-US" dirty="0">
              <a:solidFill>
                <a:prstClr val="black"/>
              </a:solidFill>
              <a:latin typeface="Palatino Linotype" pitchFamily="18" charset="0"/>
            </a:endParaRPr>
          </a:p>
        </p:txBody>
      </p:sp>
      <p:sp>
        <p:nvSpPr>
          <p:cNvPr id="2" name="TextBox 1"/>
          <p:cNvSpPr txBox="1"/>
          <p:nvPr/>
        </p:nvSpPr>
        <p:spPr>
          <a:xfrm>
            <a:off x="342899" y="1066800"/>
            <a:ext cx="8458200"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solidFill>
              </a:rPr>
              <a:t>SE404 errors trigger when a student exited the previous year with a 00 exit type</a:t>
            </a:r>
          </a:p>
          <a:p>
            <a:pPr marL="285750" indent="-285750">
              <a:buFont typeface="Arial" panose="020B0604020202020204" pitchFamily="34" charset="0"/>
              <a:buChar char="•"/>
            </a:pPr>
            <a:r>
              <a:rPr lang="en-US" dirty="0" smtClean="0">
                <a:solidFill>
                  <a:prstClr val="black"/>
                </a:solidFill>
              </a:rPr>
              <a:t>Over the summer, the student left and never attended during the 2016-17 school year</a:t>
            </a:r>
          </a:p>
          <a:p>
            <a:pPr marL="285750" indent="-285750">
              <a:buFont typeface="Arial" panose="020B0604020202020204" pitchFamily="34" charset="0"/>
              <a:buChar char="•"/>
            </a:pPr>
            <a:r>
              <a:rPr lang="en-US" dirty="0" smtClean="0">
                <a:solidFill>
                  <a:prstClr val="black"/>
                </a:solidFill>
              </a:rPr>
              <a:t>The student will still need a record indicating where they are attending school</a:t>
            </a:r>
          </a:p>
          <a:p>
            <a:pPr marL="285750" indent="-285750">
              <a:buFont typeface="Arial" panose="020B0604020202020204" pitchFamily="34" charset="0"/>
              <a:buChar char="•"/>
            </a:pPr>
            <a:endParaRPr lang="en-US" dirty="0">
              <a:solidFill>
                <a:prstClr val="black"/>
              </a:solidFill>
            </a:endParaRPr>
          </a:p>
          <a:p>
            <a:r>
              <a:rPr lang="en-US" dirty="0" smtClean="0">
                <a:solidFill>
                  <a:prstClr val="black"/>
                </a:solidFill>
              </a:rPr>
              <a:t>For example:</a:t>
            </a:r>
          </a:p>
          <a:p>
            <a:endParaRPr lang="en-US" dirty="0">
              <a:solidFill>
                <a:prstClr val="black"/>
              </a:solidFill>
            </a:endParaRPr>
          </a:p>
          <a:p>
            <a:endParaRPr lang="en-US" dirty="0" smtClean="0">
              <a:solidFill>
                <a:prstClr val="black"/>
              </a:solidFill>
            </a:endParaRPr>
          </a:p>
          <a:p>
            <a:endParaRPr lang="en-US" dirty="0">
              <a:solidFill>
                <a:prstClr val="black"/>
              </a:solidFill>
            </a:endParaRPr>
          </a:p>
          <a:p>
            <a:endParaRPr lang="en-US" dirty="0" smtClean="0">
              <a:solidFill>
                <a:prstClr val="black"/>
              </a:solidFill>
            </a:endParaRPr>
          </a:p>
          <a:p>
            <a:endParaRPr lang="en-US" dirty="0">
              <a:solidFill>
                <a:prstClr val="black"/>
              </a:solidFill>
            </a:endParaRPr>
          </a:p>
          <a:p>
            <a:endParaRPr lang="en-US" dirty="0" smtClean="0">
              <a:solidFill>
                <a:prstClr val="black"/>
              </a:solidFill>
            </a:endParaRPr>
          </a:p>
          <a:p>
            <a:r>
              <a:rPr lang="en-US" dirty="0" smtClean="0">
                <a:solidFill>
                  <a:prstClr val="black"/>
                </a:solidFill>
              </a:rPr>
              <a:t>This is only required for students in 7-12</a:t>
            </a:r>
            <a:r>
              <a:rPr lang="en-US" baseline="30000" dirty="0" smtClean="0">
                <a:solidFill>
                  <a:prstClr val="black"/>
                </a:solidFill>
              </a:rPr>
              <a:t>th</a:t>
            </a:r>
            <a:r>
              <a:rPr lang="en-US" dirty="0" smtClean="0">
                <a:solidFill>
                  <a:prstClr val="black"/>
                </a:solidFill>
              </a:rPr>
              <a:t> grade to accurately document dropouts. </a:t>
            </a:r>
          </a:p>
          <a:p>
            <a:r>
              <a:rPr lang="en-US" dirty="0" smtClean="0">
                <a:solidFill>
                  <a:prstClr val="black"/>
                </a:solidFill>
              </a:rPr>
              <a:t>Other students in k-6 are treated as 06 (Unknown status) if they don’t have a record.</a:t>
            </a:r>
            <a:endParaRPr lang="en-US" dirty="0">
              <a:solidFill>
                <a:prstClr val="black"/>
              </a:solidFill>
            </a:endParaRPr>
          </a:p>
          <a:p>
            <a:endParaRPr lang="en-US" dirty="0" smtClean="0">
              <a:solidFill>
                <a:prstClr val="black"/>
              </a:solidFill>
            </a:endParaRPr>
          </a:p>
          <a:p>
            <a:endParaRPr lang="en-US" dirty="0">
              <a:solidFill>
                <a:prstClr val="black"/>
              </a:solidFill>
            </a:endParaRPr>
          </a:p>
        </p:txBody>
      </p:sp>
      <p:graphicFrame>
        <p:nvGraphicFramePr>
          <p:cNvPr id="5" name="Table 4"/>
          <p:cNvGraphicFramePr>
            <a:graphicFrameLocks noGrp="1"/>
          </p:cNvGraphicFramePr>
          <p:nvPr>
            <p:extLst/>
          </p:nvPr>
        </p:nvGraphicFramePr>
        <p:xfrm>
          <a:off x="838200" y="2743200"/>
          <a:ext cx="7432992" cy="741680"/>
        </p:xfrm>
        <a:graphic>
          <a:graphicData uri="http://schemas.openxmlformats.org/drawingml/2006/table">
            <a:tbl>
              <a:tblPr firstRow="1" bandRow="1">
                <a:tableStyleId>{5C22544A-7EE6-4342-B048-85BDC9FD1C3A}</a:tableStyleId>
              </a:tblPr>
              <a:tblGrid>
                <a:gridCol w="990600"/>
                <a:gridCol w="1504950"/>
                <a:gridCol w="1314450"/>
                <a:gridCol w="1219200"/>
                <a:gridCol w="1295400"/>
                <a:gridCol w="1108392"/>
              </a:tblGrid>
              <a:tr h="370840">
                <a:tc>
                  <a:txBody>
                    <a:bodyPr/>
                    <a:lstStyle/>
                    <a:p>
                      <a:r>
                        <a:rPr lang="en-US" dirty="0" smtClean="0"/>
                        <a:t>District</a:t>
                      </a:r>
                      <a:endParaRPr lang="en-US" dirty="0"/>
                    </a:p>
                  </a:txBody>
                  <a:tcPr/>
                </a:tc>
                <a:tc>
                  <a:txBody>
                    <a:bodyPr/>
                    <a:lstStyle/>
                    <a:p>
                      <a:r>
                        <a:rPr lang="en-US" dirty="0" err="1" smtClean="0"/>
                        <a:t>Sasid</a:t>
                      </a:r>
                      <a:endParaRPr lang="en-US" dirty="0"/>
                    </a:p>
                  </a:txBody>
                  <a:tcPr/>
                </a:tc>
                <a:tc>
                  <a:txBody>
                    <a:bodyPr/>
                    <a:lstStyle/>
                    <a:p>
                      <a:r>
                        <a:rPr lang="en-US" dirty="0" smtClean="0"/>
                        <a:t>Entry Date</a:t>
                      </a:r>
                      <a:endParaRPr lang="en-US" dirty="0"/>
                    </a:p>
                  </a:txBody>
                  <a:tcPr/>
                </a:tc>
                <a:tc>
                  <a:txBody>
                    <a:bodyPr/>
                    <a:lstStyle/>
                    <a:p>
                      <a:r>
                        <a:rPr lang="en-US" dirty="0" smtClean="0"/>
                        <a:t>Entry Type</a:t>
                      </a:r>
                      <a:endParaRPr lang="en-US" dirty="0"/>
                    </a:p>
                  </a:txBody>
                  <a:tcPr/>
                </a:tc>
                <a:tc>
                  <a:txBody>
                    <a:bodyPr/>
                    <a:lstStyle/>
                    <a:p>
                      <a:r>
                        <a:rPr lang="en-US" dirty="0" smtClean="0"/>
                        <a:t>Exit Date</a:t>
                      </a:r>
                      <a:endParaRPr lang="en-US" dirty="0"/>
                    </a:p>
                  </a:txBody>
                  <a:tcPr/>
                </a:tc>
                <a:tc>
                  <a:txBody>
                    <a:bodyPr/>
                    <a:lstStyle/>
                    <a:p>
                      <a:r>
                        <a:rPr lang="en-US" dirty="0" smtClean="0"/>
                        <a:t>Exit Type</a:t>
                      </a:r>
                      <a:endParaRPr lang="en-US" dirty="0"/>
                    </a:p>
                  </a:txBody>
                  <a:tcPr/>
                </a:tc>
              </a:tr>
              <a:tr h="370840">
                <a:tc>
                  <a:txBody>
                    <a:bodyPr/>
                    <a:lstStyle/>
                    <a:p>
                      <a:pPr algn="ctr"/>
                      <a:r>
                        <a:rPr lang="en-US" dirty="0" smtClean="0"/>
                        <a:t>0180</a:t>
                      </a:r>
                      <a:endParaRPr lang="en-US" dirty="0"/>
                    </a:p>
                  </a:txBody>
                  <a:tcPr/>
                </a:tc>
                <a:tc>
                  <a:txBody>
                    <a:bodyPr/>
                    <a:lstStyle/>
                    <a:p>
                      <a:pPr algn="ctr"/>
                      <a:r>
                        <a:rPr lang="en-US" dirty="0" smtClean="0"/>
                        <a:t>1234567890</a:t>
                      </a:r>
                      <a:endParaRPr lang="en-US" dirty="0"/>
                    </a:p>
                  </a:txBody>
                  <a:tcPr/>
                </a:tc>
                <a:tc>
                  <a:txBody>
                    <a:bodyPr/>
                    <a:lstStyle/>
                    <a:p>
                      <a:pPr algn="ctr"/>
                      <a:r>
                        <a:rPr lang="en-US" dirty="0" smtClean="0"/>
                        <a:t>08212016</a:t>
                      </a:r>
                      <a:endParaRPr lang="en-US" dirty="0"/>
                    </a:p>
                  </a:txBody>
                  <a:tcPr/>
                </a:tc>
                <a:tc>
                  <a:txBody>
                    <a:bodyPr/>
                    <a:lstStyle/>
                    <a:p>
                      <a:pPr algn="ctr"/>
                      <a:r>
                        <a:rPr lang="en-US" dirty="0" smtClean="0"/>
                        <a:t>02</a:t>
                      </a:r>
                      <a:endParaRPr lang="en-US" dirty="0"/>
                    </a:p>
                  </a:txBody>
                  <a:tcPr/>
                </a:tc>
                <a:tc>
                  <a:txBody>
                    <a:bodyPr/>
                    <a:lstStyle/>
                    <a:p>
                      <a:pPr algn="ctr"/>
                      <a:r>
                        <a:rPr lang="en-US" dirty="0" smtClean="0"/>
                        <a:t>08212016</a:t>
                      </a:r>
                      <a:endParaRPr lang="en-US" dirty="0"/>
                    </a:p>
                  </a:txBody>
                  <a:tcPr/>
                </a:tc>
                <a:tc>
                  <a:txBody>
                    <a:bodyPr/>
                    <a:lstStyle/>
                    <a:p>
                      <a:pPr algn="ctr"/>
                      <a:r>
                        <a:rPr lang="en-US" dirty="0" smtClean="0"/>
                        <a:t>15</a:t>
                      </a:r>
                      <a:endParaRPr lang="en-US" dirty="0"/>
                    </a:p>
                  </a:txBody>
                  <a:tcPr/>
                </a:tc>
              </a:tr>
            </a:tbl>
          </a:graphicData>
        </a:graphic>
      </p:graphicFrame>
    </p:spTree>
    <p:extLst>
      <p:ext uri="{BB962C8B-B14F-4D97-AF65-F5344CB8AC3E}">
        <p14:creationId xmlns:p14="http://schemas.microsoft.com/office/powerpoint/2010/main" val="4012920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533400" y="228600"/>
            <a:ext cx="7886700" cy="5212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sz="3200" b="1" dirty="0" smtClean="0"/>
              <a:t>At A Glace</a:t>
            </a:r>
            <a:endParaRPr lang="en-US" altLang="en-US" sz="2800" b="1" dirty="0" smtClean="0"/>
          </a:p>
        </p:txBody>
      </p:sp>
      <p:pic>
        <p:nvPicPr>
          <p:cNvPr id="2" name="Picture 1"/>
          <p:cNvPicPr>
            <a:picLocks noChangeAspect="1"/>
          </p:cNvPicPr>
          <p:nvPr/>
        </p:nvPicPr>
        <p:blipFill>
          <a:blip r:embed="rId3"/>
          <a:stretch>
            <a:fillRect/>
          </a:stretch>
        </p:blipFill>
        <p:spPr>
          <a:xfrm>
            <a:off x="1676400" y="1566081"/>
            <a:ext cx="5563913" cy="4997674"/>
          </a:xfrm>
          <a:prstGeom prst="rect">
            <a:avLst/>
          </a:prstGeom>
        </p:spPr>
      </p:pic>
      <p:pic>
        <p:nvPicPr>
          <p:cNvPr id="6" name="Picture 5"/>
          <p:cNvPicPr>
            <a:picLocks noChangeAspect="1"/>
          </p:cNvPicPr>
          <p:nvPr/>
        </p:nvPicPr>
        <p:blipFill>
          <a:blip r:embed="rId4"/>
          <a:stretch>
            <a:fillRect/>
          </a:stretch>
        </p:blipFill>
        <p:spPr>
          <a:xfrm>
            <a:off x="1319212" y="972207"/>
            <a:ext cx="6315075" cy="371475"/>
          </a:xfrm>
          <a:prstGeom prst="rect">
            <a:avLst/>
          </a:prstGeom>
        </p:spPr>
      </p:pic>
    </p:spTree>
    <p:extLst>
      <p:ext uri="{BB962C8B-B14F-4D97-AF65-F5344CB8AC3E}">
        <p14:creationId xmlns:p14="http://schemas.microsoft.com/office/powerpoint/2010/main" val="28039755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bwMode="auto">
          <a:xfrm>
            <a:off x="762000" y="2514600"/>
            <a:ext cx="7772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4450" indent="0">
              <a:defRPr/>
            </a:pPr>
            <a:r>
              <a:rPr lang="en-US" sz="3600" dirty="0" smtClean="0">
                <a:cs typeface="Times New Roman" pitchFamily="18" charset="0"/>
              </a:rPr>
              <a:t>Submit Your Snapshot!</a:t>
            </a:r>
            <a:r>
              <a:rPr lang="en-US" dirty="0" smtClean="0">
                <a:cs typeface="Times New Roman" pitchFamily="18" charset="0"/>
              </a:rPr>
              <a:t/>
            </a:r>
            <a:br>
              <a:rPr lang="en-US" dirty="0" smtClean="0">
                <a:cs typeface="Times New Roman" pitchFamily="18" charset="0"/>
              </a:rPr>
            </a:br>
            <a:r>
              <a:rPr lang="en-US" dirty="0">
                <a:cs typeface="Times New Roman" pitchFamily="18" charset="0"/>
              </a:rPr>
              <a:t/>
            </a:r>
            <a:br>
              <a:rPr lang="en-US" dirty="0">
                <a:cs typeface="Times New Roman" pitchFamily="18" charset="0"/>
              </a:rPr>
            </a:br>
            <a:r>
              <a:rPr lang="en-US" altLang="en-US" sz="3600" dirty="0" smtClean="0">
                <a:solidFill>
                  <a:srgbClr val="336699"/>
                </a:solidFill>
                <a:latin typeface="Century Gothic" pitchFamily="34" charset="0"/>
              </a:rPr>
              <a:t/>
            </a:r>
            <a:br>
              <a:rPr lang="en-US" altLang="en-US" sz="3600" dirty="0" smtClean="0">
                <a:solidFill>
                  <a:srgbClr val="336699"/>
                </a:solidFill>
                <a:latin typeface="Century Gothic" pitchFamily="34" charset="0"/>
              </a:rPr>
            </a:br>
            <a:endParaRPr lang="en-US" altLang="en-US" dirty="0" smtClean="0"/>
          </a:p>
        </p:txBody>
      </p:sp>
    </p:spTree>
    <p:extLst>
      <p:ext uri="{BB962C8B-B14F-4D97-AF65-F5344CB8AC3E}">
        <p14:creationId xmlns:p14="http://schemas.microsoft.com/office/powerpoint/2010/main" val="28171962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Once you’ve completed resolving your snapshot errors, you will need to submit your snapshot by September 14</a:t>
            </a:r>
            <a:r>
              <a:rPr lang="en-US" baseline="30000" dirty="0" smtClean="0"/>
              <a:t>th</a:t>
            </a:r>
            <a:r>
              <a:rPr lang="en-US" dirty="0" smtClean="0"/>
              <a:t>!</a:t>
            </a:r>
          </a:p>
          <a:p>
            <a:r>
              <a:rPr lang="en-US" dirty="0" smtClean="0"/>
              <a:t>Submit your snapshot through the status dashboard</a:t>
            </a:r>
          </a:p>
          <a:p>
            <a:r>
              <a:rPr lang="en-US" dirty="0" smtClean="0"/>
              <a:t>The collection is not over at that point. There are two additional phases for data validation </a:t>
            </a:r>
          </a:p>
          <a:p>
            <a:pPr lvl="1"/>
            <a:endParaRPr lang="en-US" dirty="0" smtClean="0"/>
          </a:p>
          <a:p>
            <a:pPr lvl="1"/>
            <a:endParaRPr lang="en-US" dirty="0"/>
          </a:p>
          <a:p>
            <a:endParaRPr lang="en-US" dirty="0"/>
          </a:p>
        </p:txBody>
      </p:sp>
      <p:sp>
        <p:nvSpPr>
          <p:cNvPr id="3" name="Title 2"/>
          <p:cNvSpPr>
            <a:spLocks noGrp="1"/>
          </p:cNvSpPr>
          <p:nvPr>
            <p:ph type="title"/>
          </p:nvPr>
        </p:nvSpPr>
        <p:spPr/>
        <p:txBody>
          <a:bodyPr/>
          <a:lstStyle/>
          <a:p>
            <a:pPr algn="ctr"/>
            <a:r>
              <a:rPr lang="en-US" dirty="0" smtClean="0"/>
              <a:t>Submit your Snapshot to CDE</a:t>
            </a:r>
            <a:endParaRPr lang="en-US" dirty="0"/>
          </a:p>
        </p:txBody>
      </p:sp>
    </p:spTree>
    <p:extLst>
      <p:ext uri="{BB962C8B-B14F-4D97-AF65-F5344CB8AC3E}">
        <p14:creationId xmlns:p14="http://schemas.microsoft.com/office/powerpoint/2010/main" val="7845898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Submit your Snapshot to CDE</a:t>
            </a:r>
            <a:endParaRPr lang="en-US" dirty="0"/>
          </a:p>
        </p:txBody>
      </p:sp>
      <p:pic>
        <p:nvPicPr>
          <p:cNvPr id="4" name="Picture 3"/>
          <p:cNvPicPr>
            <a:picLocks noChangeAspect="1"/>
          </p:cNvPicPr>
          <p:nvPr/>
        </p:nvPicPr>
        <p:blipFill>
          <a:blip r:embed="rId2"/>
          <a:stretch>
            <a:fillRect/>
          </a:stretch>
        </p:blipFill>
        <p:spPr>
          <a:xfrm>
            <a:off x="609600" y="1219200"/>
            <a:ext cx="8048625" cy="4131628"/>
          </a:xfrm>
          <a:prstGeom prst="rect">
            <a:avLst/>
          </a:prstGeom>
        </p:spPr>
      </p:pic>
    </p:spTree>
    <p:extLst>
      <p:ext uri="{BB962C8B-B14F-4D97-AF65-F5344CB8AC3E}">
        <p14:creationId xmlns:p14="http://schemas.microsoft.com/office/powerpoint/2010/main" val="32328471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bwMode="auto">
          <a:xfrm>
            <a:off x="762000" y="2514600"/>
            <a:ext cx="7772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4450" indent="0">
              <a:defRPr/>
            </a:pPr>
            <a:r>
              <a:rPr lang="en-US" sz="3600" dirty="0" smtClean="0">
                <a:cs typeface="Times New Roman" pitchFamily="18" charset="0"/>
              </a:rPr>
              <a:t>Cross and Post Cross</a:t>
            </a:r>
            <a:r>
              <a:rPr lang="en-US" dirty="0" smtClean="0">
                <a:cs typeface="Times New Roman" pitchFamily="18" charset="0"/>
              </a:rPr>
              <a:t/>
            </a:r>
            <a:br>
              <a:rPr lang="en-US" dirty="0" smtClean="0">
                <a:cs typeface="Times New Roman" pitchFamily="18" charset="0"/>
              </a:rPr>
            </a:br>
            <a:r>
              <a:rPr lang="en-US" dirty="0">
                <a:cs typeface="Times New Roman" pitchFamily="18" charset="0"/>
              </a:rPr>
              <a:t/>
            </a:r>
            <a:br>
              <a:rPr lang="en-US" dirty="0">
                <a:cs typeface="Times New Roman" pitchFamily="18" charset="0"/>
              </a:rPr>
            </a:br>
            <a:r>
              <a:rPr lang="en-US" altLang="en-US" sz="3600" dirty="0" smtClean="0">
                <a:solidFill>
                  <a:srgbClr val="336699"/>
                </a:solidFill>
                <a:latin typeface="Century Gothic" pitchFamily="34" charset="0"/>
              </a:rPr>
              <a:t/>
            </a:r>
            <a:br>
              <a:rPr lang="en-US" altLang="en-US" sz="3600" dirty="0" smtClean="0">
                <a:solidFill>
                  <a:srgbClr val="336699"/>
                </a:solidFill>
                <a:latin typeface="Century Gothic" pitchFamily="34" charset="0"/>
              </a:rPr>
            </a:br>
            <a:endParaRPr lang="en-US" altLang="en-US" dirty="0" smtClean="0"/>
          </a:p>
        </p:txBody>
      </p:sp>
    </p:spTree>
    <p:extLst>
      <p:ext uri="{BB962C8B-B14F-4D97-AF65-F5344CB8AC3E}">
        <p14:creationId xmlns:p14="http://schemas.microsoft.com/office/powerpoint/2010/main" val="13253022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algn="ctr">
              <a:buFontTx/>
              <a:buNone/>
            </a:pPr>
            <a:r>
              <a:rPr lang="en-US" altLang="en-US" sz="1800" b="1" dirty="0" smtClean="0"/>
              <a:t>Cross LEA Validation Phase</a:t>
            </a:r>
          </a:p>
          <a:p>
            <a:r>
              <a:rPr lang="en-US" altLang="en-US" sz="1600" b="1" dirty="0" smtClean="0"/>
              <a:t>September 25</a:t>
            </a:r>
            <a:r>
              <a:rPr lang="en-US" altLang="en-US" sz="1600" b="1" baseline="30000" dirty="0" smtClean="0"/>
              <a:t>th</a:t>
            </a:r>
            <a:r>
              <a:rPr lang="en-US" altLang="en-US" sz="1600" b="1" dirty="0" smtClean="0"/>
              <a:t>  through October 19</a:t>
            </a:r>
            <a:r>
              <a:rPr lang="en-US" altLang="en-US" sz="1600" b="1" baseline="30000" dirty="0" smtClean="0"/>
              <a:t>th</a:t>
            </a:r>
            <a:r>
              <a:rPr lang="en-US" altLang="en-US" sz="1600" b="1" dirty="0" smtClean="0"/>
              <a:t> </a:t>
            </a:r>
            <a:r>
              <a:rPr lang="en-US" altLang="en-US" sz="1600" dirty="0" smtClean="0"/>
              <a:t>– Cross LEA validation (reclaiming dropouts from prior collection years). </a:t>
            </a:r>
          </a:p>
          <a:p>
            <a:r>
              <a:rPr lang="en-US" sz="1600" u="sng" dirty="0">
                <a:hlinkClick r:id="rId2"/>
              </a:rPr>
              <a:t>Cross LEA phase (Oct</a:t>
            </a:r>
            <a:r>
              <a:rPr lang="en-US" sz="1600" u="sng" dirty="0" smtClean="0">
                <a:hlinkClick r:id="rId2"/>
              </a:rPr>
              <a:t>)</a:t>
            </a:r>
            <a:endParaRPr lang="en-US" altLang="en-US" sz="1600" dirty="0"/>
          </a:p>
          <a:p>
            <a:pPr marL="45720" indent="0" algn="ctr">
              <a:buNone/>
            </a:pPr>
            <a:r>
              <a:rPr lang="en-US" altLang="en-US" sz="1800" b="1" dirty="0" smtClean="0"/>
              <a:t>Post Cross LEA Validation Phase</a:t>
            </a:r>
            <a:endParaRPr lang="en-US" altLang="en-US" sz="2000" dirty="0" smtClean="0"/>
          </a:p>
          <a:p>
            <a:r>
              <a:rPr lang="en-US" altLang="en-US" sz="1600" b="1" dirty="0" smtClean="0"/>
              <a:t>October 26</a:t>
            </a:r>
            <a:r>
              <a:rPr lang="en-US" altLang="en-US" sz="1600" b="1" baseline="30000" dirty="0" smtClean="0"/>
              <a:t>th</a:t>
            </a:r>
            <a:r>
              <a:rPr lang="en-US" altLang="en-US" sz="1600" b="1" dirty="0" smtClean="0"/>
              <a:t>  through November 30</a:t>
            </a:r>
            <a:r>
              <a:rPr lang="en-US" altLang="en-US" sz="1600" b="1" baseline="30000" dirty="0" smtClean="0"/>
              <a:t>th</a:t>
            </a:r>
            <a:r>
              <a:rPr lang="en-US" altLang="en-US" sz="1600" b="1" dirty="0" smtClean="0"/>
              <a:t> </a:t>
            </a:r>
            <a:r>
              <a:rPr lang="en-US" altLang="en-US" sz="1600" dirty="0" smtClean="0"/>
              <a:t>– Post Cross LEA validation (verifying transfers and dropouts within Colorado)</a:t>
            </a:r>
          </a:p>
          <a:p>
            <a:r>
              <a:rPr lang="en-US" sz="1400" u="sng" dirty="0">
                <a:hlinkClick r:id="rId3"/>
              </a:rPr>
              <a:t>Post-Cross LEA phase (Nov</a:t>
            </a:r>
            <a:r>
              <a:rPr lang="en-US" sz="1400" u="sng" dirty="0" smtClean="0">
                <a:hlinkClick r:id="rId3"/>
              </a:rPr>
              <a:t>)</a:t>
            </a:r>
            <a:endParaRPr lang="en-US" altLang="en-US" sz="1600" dirty="0" smtClean="0"/>
          </a:p>
          <a:p>
            <a:pPr marL="45720" indent="0" algn="ctr">
              <a:buNone/>
            </a:pPr>
            <a:endParaRPr lang="en-US" altLang="en-US" sz="1600" b="1" dirty="0"/>
          </a:p>
          <a:p>
            <a:pPr marL="45720" indent="0" algn="ctr">
              <a:buNone/>
            </a:pPr>
            <a:r>
              <a:rPr lang="en-US" altLang="en-US" sz="1800" b="1" dirty="0" smtClean="0"/>
              <a:t>Final Dates</a:t>
            </a:r>
          </a:p>
          <a:p>
            <a:r>
              <a:rPr lang="en-US" altLang="en-US" sz="1600" b="1" dirty="0" smtClean="0"/>
              <a:t>December 4</a:t>
            </a:r>
            <a:r>
              <a:rPr lang="en-US" altLang="en-US" sz="1600" b="1" baseline="30000" dirty="0" smtClean="0"/>
              <a:t>th</a:t>
            </a:r>
            <a:r>
              <a:rPr lang="en-US" altLang="en-US" sz="1600" b="1" dirty="0" smtClean="0"/>
              <a:t> – </a:t>
            </a:r>
            <a:r>
              <a:rPr lang="en-US" altLang="en-US" sz="1600" b="1" dirty="0"/>
              <a:t>7</a:t>
            </a:r>
            <a:r>
              <a:rPr lang="en-US" altLang="en-US" sz="1600" b="1" baseline="30000" dirty="0" smtClean="0"/>
              <a:t>th</a:t>
            </a:r>
            <a:r>
              <a:rPr lang="en-US" altLang="en-US" sz="1600" b="1" dirty="0" smtClean="0"/>
              <a:t> </a:t>
            </a:r>
            <a:r>
              <a:rPr lang="en-US" altLang="en-US" sz="1600" dirty="0" smtClean="0"/>
              <a:t>– Districts review final rates after AYG reconciliation.  New sign off page required if rates changed.</a:t>
            </a:r>
          </a:p>
          <a:p>
            <a:r>
              <a:rPr lang="en-US" altLang="en-US" sz="1600" b="1" dirty="0" smtClean="0"/>
              <a:t>December 7</a:t>
            </a:r>
            <a:r>
              <a:rPr lang="en-US" altLang="en-US" sz="1600" b="1" baseline="30000" dirty="0" smtClean="0"/>
              <a:t>th</a:t>
            </a:r>
            <a:r>
              <a:rPr lang="en-US" altLang="en-US" sz="1600" b="1" dirty="0" smtClean="0"/>
              <a:t> </a:t>
            </a:r>
            <a:r>
              <a:rPr lang="en-US" altLang="en-US" sz="1600" dirty="0" smtClean="0"/>
              <a:t>– Superintendents must approve final Data Summary Reports  (collection closes)</a:t>
            </a:r>
          </a:p>
          <a:p>
            <a:r>
              <a:rPr lang="en-US" altLang="en-US" sz="1600" b="1" dirty="0" smtClean="0"/>
              <a:t>January </a:t>
            </a:r>
            <a:r>
              <a:rPr lang="en-US" altLang="en-US" sz="1600" dirty="0" smtClean="0"/>
              <a:t>18</a:t>
            </a:r>
            <a:r>
              <a:rPr lang="en-US" altLang="en-US" sz="1600" b="1" baseline="30000" dirty="0" smtClean="0"/>
              <a:t>st</a:t>
            </a:r>
            <a:r>
              <a:rPr lang="en-US" altLang="en-US" sz="1600" b="1" dirty="0" smtClean="0"/>
              <a:t>, 2016</a:t>
            </a:r>
            <a:r>
              <a:rPr lang="en-US" altLang="en-US" sz="1600" dirty="0" smtClean="0"/>
              <a:t> – Official/final data and rates posted on the CDE web site and released to the public</a:t>
            </a:r>
          </a:p>
          <a:p>
            <a:endParaRPr lang="en-US" altLang="en-US" sz="1600" dirty="0"/>
          </a:p>
          <a:p>
            <a:pPr marL="228600" lvl="1">
              <a:spcBef>
                <a:spcPts val="1000"/>
              </a:spcBef>
              <a:buClr>
                <a:srgbClr val="0D1E8E"/>
              </a:buClr>
            </a:pPr>
            <a:r>
              <a:rPr lang="en-US" altLang="en-US" sz="1800" dirty="0" smtClean="0"/>
              <a:t>Download: </a:t>
            </a:r>
            <a:r>
              <a:rPr lang="en-US" altLang="en-US" sz="1800" dirty="0" smtClean="0">
                <a:hlinkClick r:id="rId4"/>
              </a:rPr>
              <a:t>http</a:t>
            </a:r>
            <a:r>
              <a:rPr lang="en-US" altLang="en-US" sz="1800" dirty="0">
                <a:hlinkClick r:id="rId4"/>
              </a:rPr>
              <a:t>://www.cde.state.co.us/sites/default/files/docs/datapipeline/2016-2017%20End%20of%20Year%20schedule_1.pdf</a:t>
            </a:r>
            <a:r>
              <a:rPr lang="en-US" altLang="en-US" sz="1800" dirty="0"/>
              <a:t> </a:t>
            </a:r>
            <a:endParaRPr lang="en-US" altLang="en-US" sz="800" dirty="0"/>
          </a:p>
          <a:p>
            <a:endParaRPr lang="en-US" altLang="en-US" sz="1600" dirty="0" smtClean="0"/>
          </a:p>
          <a:p>
            <a:endParaRPr lang="en-US" altLang="en-US" sz="900" dirty="0" smtClean="0"/>
          </a:p>
        </p:txBody>
      </p:sp>
      <p:sp>
        <p:nvSpPr>
          <p:cNvPr id="7170" name="Title 1"/>
          <p:cNvSpPr>
            <a:spLocks noGrp="1"/>
          </p:cNvSpPr>
          <p:nvPr>
            <p:ph type="title"/>
          </p:nvPr>
        </p:nvSpPr>
        <p:spPr bwMode="auto">
          <a:xfrm>
            <a:off x="-132588" y="228600"/>
            <a:ext cx="9409176" cy="5212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sz="3200" b="1" dirty="0" smtClean="0"/>
              <a:t>Important Dates for the 2015-16 Collection</a:t>
            </a:r>
            <a:r>
              <a:rPr lang="en-US" altLang="en-US" sz="2800" b="1" dirty="0" smtClean="0">
                <a:solidFill>
                  <a:srgbClr val="414159"/>
                </a:solidFill>
                <a:latin typeface="Century Gothic" pitchFamily="34" charset="0"/>
              </a:rPr>
              <a:t/>
            </a:r>
            <a:br>
              <a:rPr lang="en-US" altLang="en-US" sz="2800" b="1" dirty="0" smtClean="0">
                <a:solidFill>
                  <a:srgbClr val="414159"/>
                </a:solidFill>
                <a:latin typeface="Century Gothic" pitchFamily="34" charset="0"/>
              </a:rPr>
            </a:br>
            <a:r>
              <a:rPr lang="en-US" altLang="en-US" sz="2800" b="1" dirty="0" smtClean="0">
                <a:solidFill>
                  <a:srgbClr val="414159"/>
                </a:solidFill>
                <a:latin typeface="Century Gothic" pitchFamily="34" charset="0"/>
              </a:rPr>
              <a:t>	</a:t>
            </a:r>
            <a:endParaRPr lang="en-US" altLang="en-US" sz="2800" b="1" dirty="0" smtClean="0"/>
          </a:p>
        </p:txBody>
      </p:sp>
    </p:spTree>
    <p:extLst>
      <p:ext uri="{BB962C8B-B14F-4D97-AF65-F5344CB8AC3E}">
        <p14:creationId xmlns:p14="http://schemas.microsoft.com/office/powerpoint/2010/main" val="23639230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dirty="0" smtClean="0"/>
              <a:t>Adjustments for prior year dropouts, expulsions and GED transfers</a:t>
            </a:r>
          </a:p>
          <a:p>
            <a:endParaRPr lang="en-US" altLang="en-US" sz="2000" dirty="0"/>
          </a:p>
          <a:p>
            <a:r>
              <a:rPr lang="en-US" altLang="en-US" sz="2000" dirty="0" smtClean="0"/>
              <a:t>File loaded same as the student interchange files</a:t>
            </a:r>
          </a:p>
          <a:p>
            <a:endParaRPr lang="en-US" altLang="en-US" sz="2000" dirty="0"/>
          </a:p>
          <a:p>
            <a:r>
              <a:rPr lang="en-US" altLang="en-US" sz="2000" dirty="0" smtClean="0"/>
              <a:t>File layout at </a:t>
            </a:r>
            <a:r>
              <a:rPr lang="en-US" altLang="en-US" sz="2000" dirty="0"/>
              <a:t>the following link:  </a:t>
            </a:r>
            <a:r>
              <a:rPr lang="en-US" altLang="en-US" sz="2000" dirty="0">
                <a:hlinkClick r:id="rId4"/>
              </a:rPr>
              <a:t>http://</a:t>
            </a:r>
            <a:r>
              <a:rPr lang="en-US" altLang="en-US" sz="2000" dirty="0" smtClean="0">
                <a:hlinkClick r:id="rId4"/>
              </a:rPr>
              <a:t>www.cde.state.co.us/datapipeline/snap_eoy</a:t>
            </a:r>
            <a:endParaRPr lang="en-US" altLang="en-US" sz="2000" dirty="0" smtClean="0"/>
          </a:p>
          <a:p>
            <a:endParaRPr lang="en-US" altLang="en-US" sz="2000" dirty="0"/>
          </a:p>
          <a:p>
            <a:r>
              <a:rPr lang="en-US" altLang="en-US" sz="2000" dirty="0" smtClean="0"/>
              <a:t>Fields are: district code, sasid, </a:t>
            </a:r>
            <a:r>
              <a:rPr lang="en-US" altLang="en-US" sz="2000" dirty="0" smtClean="0">
                <a:solidFill>
                  <a:srgbClr val="FF0000"/>
                </a:solidFill>
              </a:rPr>
              <a:t>student first name, </a:t>
            </a:r>
            <a:r>
              <a:rPr lang="en-US" altLang="en-US" sz="2000" dirty="0">
                <a:solidFill>
                  <a:srgbClr val="FF0000"/>
                </a:solidFill>
              </a:rPr>
              <a:t>student last name, </a:t>
            </a:r>
            <a:r>
              <a:rPr lang="en-US" altLang="en-US" sz="2000" dirty="0"/>
              <a:t>student </a:t>
            </a:r>
            <a:r>
              <a:rPr lang="en-US" altLang="en-US" sz="2000" dirty="0" smtClean="0"/>
              <a:t>gender, birth date student, adjustment code, adjustment school, adjustment year</a:t>
            </a:r>
          </a:p>
          <a:p>
            <a:endParaRPr lang="en-US" altLang="en-US" sz="2000" dirty="0" smtClean="0"/>
          </a:p>
          <a:p>
            <a:pPr>
              <a:buFontTx/>
              <a:buNone/>
            </a:pPr>
            <a:endParaRPr lang="en-US" altLang="en-US" dirty="0" smtClean="0"/>
          </a:p>
        </p:txBody>
      </p:sp>
      <p:sp>
        <p:nvSpPr>
          <p:cNvPr id="2662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sz="3200" dirty="0" smtClean="0">
                <a:cs typeface="Times New Roman" pitchFamily="18" charset="0"/>
              </a:rPr>
              <a:t>Cross LEA Adjustment File</a:t>
            </a:r>
          </a:p>
        </p:txBody>
      </p:sp>
    </p:spTree>
    <p:extLst>
      <p:ext uri="{BB962C8B-B14F-4D97-AF65-F5344CB8AC3E}">
        <p14:creationId xmlns:p14="http://schemas.microsoft.com/office/powerpoint/2010/main" val="2345240255"/>
      </p:ext>
    </p:extLst>
  </p:cSld>
  <p:clrMapOvr>
    <a:masterClrMapping/>
  </p:clrMapOvr>
  <p:transition>
    <p:wedge/>
    <p:sndAc>
      <p:stSnd>
        <p:snd r:embed="rId3" name="applause.wav"/>
      </p:stSnd>
    </p:sndAc>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Fields are used to link back to prior year information</a:t>
            </a:r>
          </a:p>
          <a:p>
            <a:endParaRPr lang="en-US" altLang="en-US" sz="2800" dirty="0"/>
          </a:p>
          <a:p>
            <a:r>
              <a:rPr lang="en-US" altLang="en-US" sz="2800" dirty="0" smtClean="0"/>
              <a:t>Removes student from graduation base</a:t>
            </a:r>
          </a:p>
          <a:p>
            <a:endParaRPr lang="en-US" altLang="en-US" sz="2800" dirty="0" smtClean="0"/>
          </a:p>
          <a:p>
            <a:pPr>
              <a:buFontTx/>
              <a:buNone/>
            </a:pPr>
            <a:endParaRPr lang="en-US" altLang="en-US" dirty="0" smtClean="0"/>
          </a:p>
        </p:txBody>
      </p:sp>
      <p:sp>
        <p:nvSpPr>
          <p:cNvPr id="2662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sz="3200" dirty="0" smtClean="0">
                <a:cs typeface="Times New Roman" pitchFamily="18" charset="0"/>
              </a:rPr>
              <a:t>Adjustment File</a:t>
            </a:r>
          </a:p>
        </p:txBody>
      </p:sp>
    </p:spTree>
    <p:extLst>
      <p:ext uri="{BB962C8B-B14F-4D97-AF65-F5344CB8AC3E}">
        <p14:creationId xmlns:p14="http://schemas.microsoft.com/office/powerpoint/2010/main" val="1926282644"/>
      </p:ext>
    </p:extLst>
  </p:cSld>
  <p:clrMapOvr>
    <a:masterClrMapping/>
  </p:clrMapOvr>
  <p:transition>
    <p:wedge/>
    <p:sndAc>
      <p:stSnd>
        <p:snd r:embed="rId3" name="applause.wav"/>
      </p:stSnd>
    </p:sndAc>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This identifies students that were listed as transfers but were not recovered by other districts</a:t>
            </a:r>
          </a:p>
          <a:p>
            <a:endParaRPr lang="en-US" altLang="en-US" sz="2800" dirty="0"/>
          </a:p>
          <a:p>
            <a:r>
              <a:rPr lang="en-US" altLang="en-US" sz="2800" dirty="0" smtClean="0"/>
              <a:t>It also identifies dropouts who were recovered by other districts</a:t>
            </a:r>
          </a:p>
          <a:p>
            <a:endParaRPr lang="en-US" altLang="en-US" sz="2800" dirty="0" smtClean="0"/>
          </a:p>
          <a:p>
            <a:pPr>
              <a:buFontTx/>
              <a:buNone/>
            </a:pPr>
            <a:endParaRPr lang="en-US" altLang="en-US" dirty="0" smtClean="0"/>
          </a:p>
        </p:txBody>
      </p:sp>
      <p:sp>
        <p:nvSpPr>
          <p:cNvPr id="2662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sz="3200" dirty="0" smtClean="0">
                <a:cs typeface="Times New Roman" pitchFamily="18" charset="0"/>
              </a:rPr>
              <a:t>Post Cross LEA</a:t>
            </a:r>
          </a:p>
        </p:txBody>
      </p:sp>
    </p:spTree>
    <p:extLst>
      <p:ext uri="{BB962C8B-B14F-4D97-AF65-F5344CB8AC3E}">
        <p14:creationId xmlns:p14="http://schemas.microsoft.com/office/powerpoint/2010/main" val="1273360004"/>
      </p:ext>
    </p:extLst>
  </p:cSld>
  <p:clrMapOvr>
    <a:masterClrMapping/>
  </p:clrMapOvr>
  <p:transition>
    <p:wedge/>
    <p:sndAc>
      <p:stSnd>
        <p:snd r:embed="rId3" name="applause.wav"/>
      </p:stSnd>
    </p:sndAc>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To be used by the receiving district when the student has begun attending the receiving school</a:t>
            </a:r>
          </a:p>
          <a:p>
            <a:r>
              <a:rPr lang="en-US" altLang="en-US" sz="2800" dirty="0" smtClean="0"/>
              <a:t>Can be used as documentation of transfer ONLY if Date of Enrollment and Date of Attendance are provided</a:t>
            </a:r>
          </a:p>
          <a:p>
            <a:r>
              <a:rPr lang="en-US" altLang="en-US" sz="2800" dirty="0" smtClean="0"/>
              <a:t>Other record request forms without that information will not be accepted</a:t>
            </a:r>
          </a:p>
          <a:p>
            <a:r>
              <a:rPr lang="en-US" altLang="en-US" sz="2800" dirty="0" smtClean="0"/>
              <a:t>If the former district lacks this documentation, please use the Request for Confirmation of Enrollment and Attendance</a:t>
            </a:r>
            <a:endParaRPr lang="en-US" altLang="en-US" sz="2800" dirty="0"/>
          </a:p>
        </p:txBody>
      </p:sp>
      <p:sp>
        <p:nvSpPr>
          <p:cNvPr id="7170" name="Title 1"/>
          <p:cNvSpPr>
            <a:spLocks noGrp="1"/>
          </p:cNvSpPr>
          <p:nvPr>
            <p:ph type="title"/>
          </p:nvPr>
        </p:nvSpPr>
        <p:spPr bwMode="auto">
          <a:xfrm>
            <a:off x="228600" y="76200"/>
            <a:ext cx="8189976" cy="5212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sz="2800" b="1" dirty="0" smtClean="0"/>
              <a:t>Record Request/ Confirmation of Enrollment and Attendance template</a:t>
            </a:r>
          </a:p>
        </p:txBody>
      </p:sp>
    </p:spTree>
    <p:extLst>
      <p:ext uri="{BB962C8B-B14F-4D97-AF65-F5344CB8AC3E}">
        <p14:creationId xmlns:p14="http://schemas.microsoft.com/office/powerpoint/2010/main" val="5883745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Adequate documentation</a:t>
            </a:r>
          </a:p>
          <a:p>
            <a:pPr lvl="1"/>
            <a:r>
              <a:rPr lang="en-US" altLang="en-US" sz="2600" dirty="0">
                <a:hlinkClick r:id="rId2"/>
              </a:rPr>
              <a:t>http://</a:t>
            </a:r>
            <a:r>
              <a:rPr lang="en-US" altLang="en-US" sz="2600" dirty="0" smtClean="0">
                <a:hlinkClick r:id="rId2"/>
              </a:rPr>
              <a:t>www.cde.state.co.us/datapipeline/snap_eoy</a:t>
            </a:r>
            <a:endParaRPr lang="en-US" altLang="en-US" sz="2600" dirty="0" smtClean="0"/>
          </a:p>
          <a:p>
            <a:pPr lvl="1"/>
            <a:endParaRPr lang="en-US" altLang="en-US" sz="2600" dirty="0" smtClean="0"/>
          </a:p>
          <a:p>
            <a:r>
              <a:rPr lang="en-US" altLang="en-US" sz="2800" dirty="0" smtClean="0"/>
              <a:t>Documents</a:t>
            </a:r>
          </a:p>
          <a:p>
            <a:pPr lvl="1"/>
            <a:r>
              <a:rPr lang="en-US" altLang="en-US" sz="2600" dirty="0" smtClean="0"/>
              <a:t>Adequate Documentation of Transfer List</a:t>
            </a:r>
          </a:p>
          <a:p>
            <a:pPr lvl="1"/>
            <a:r>
              <a:rPr lang="en-US" altLang="en-US" sz="2600" dirty="0" smtClean="0"/>
              <a:t>Record Request/Confirmation of Enrollment and Attendance</a:t>
            </a:r>
          </a:p>
          <a:p>
            <a:pPr lvl="1"/>
            <a:r>
              <a:rPr lang="en-US" altLang="en-US" sz="2600" dirty="0" smtClean="0"/>
              <a:t>Request for Confirmation of Enrollment and Attendance</a:t>
            </a:r>
          </a:p>
          <a:p>
            <a:pPr lvl="1"/>
            <a:r>
              <a:rPr lang="en-US" altLang="en-US" sz="2600" dirty="0" smtClean="0"/>
              <a:t>Notification of Withdrawal</a:t>
            </a:r>
          </a:p>
          <a:p>
            <a:pPr lvl="1"/>
            <a:r>
              <a:rPr lang="en-US" altLang="en-US" sz="2600" dirty="0" smtClean="0"/>
              <a:t>Student Transfer Follow up</a:t>
            </a:r>
            <a:endParaRPr lang="en-US" altLang="en-US" sz="2600" dirty="0"/>
          </a:p>
        </p:txBody>
      </p:sp>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sz="3200" b="1" dirty="0" smtClean="0"/>
              <a:t>Where can I find more information</a:t>
            </a:r>
            <a:endParaRPr lang="en-US" altLang="en-US" sz="2800" b="1" dirty="0" smtClean="0"/>
          </a:p>
        </p:txBody>
      </p:sp>
    </p:spTree>
    <p:extLst>
      <p:ext uri="{BB962C8B-B14F-4D97-AF65-F5344CB8AC3E}">
        <p14:creationId xmlns:p14="http://schemas.microsoft.com/office/powerpoint/2010/main" val="3399559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bwMode="auto">
          <a:xfrm>
            <a:off x="628650" y="1143000"/>
            <a:ext cx="7886700" cy="5037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ctr">
              <a:buFontTx/>
              <a:buNone/>
            </a:pPr>
            <a:r>
              <a:rPr lang="en-US" altLang="en-US" sz="2000" b="1" dirty="0" smtClean="0"/>
              <a:t>Regular Process</a:t>
            </a:r>
          </a:p>
          <a:p>
            <a:pPr algn="ctr">
              <a:buFontTx/>
              <a:buNone/>
            </a:pPr>
            <a:endParaRPr lang="en-US" altLang="en-US" sz="2000" b="1" dirty="0" smtClean="0"/>
          </a:p>
          <a:p>
            <a:pPr lvl="0"/>
            <a:r>
              <a:rPr lang="en-US" altLang="en-US" sz="1800" b="1" dirty="0" smtClean="0"/>
              <a:t>June 1</a:t>
            </a:r>
            <a:r>
              <a:rPr lang="en-US" altLang="en-US" sz="1800" b="1" baseline="30000" dirty="0" smtClean="0"/>
              <a:t>th</a:t>
            </a:r>
            <a:r>
              <a:rPr lang="en-US" altLang="en-US" sz="1800" dirty="0" smtClean="0"/>
              <a:t>  – </a:t>
            </a:r>
            <a:r>
              <a:rPr lang="en-US" sz="1800" dirty="0" smtClean="0"/>
              <a:t>All </a:t>
            </a:r>
            <a:r>
              <a:rPr lang="en-US" sz="1800" dirty="0"/>
              <a:t>districts create an End of Year snapshot. Snapshot must contain </a:t>
            </a:r>
            <a:r>
              <a:rPr lang="en-US" sz="1800" dirty="0" smtClean="0"/>
              <a:t>records.</a:t>
            </a:r>
            <a:endParaRPr lang="en-US" sz="1800" dirty="0"/>
          </a:p>
          <a:p>
            <a:endParaRPr lang="en-US" altLang="en-US" sz="1800" b="1" dirty="0" smtClean="0"/>
          </a:p>
          <a:p>
            <a:r>
              <a:rPr lang="en-US" altLang="en-US" sz="1800" b="1" dirty="0" smtClean="0"/>
              <a:t>June </a:t>
            </a:r>
            <a:r>
              <a:rPr lang="en-US" altLang="en-US" sz="1800" dirty="0" smtClean="0"/>
              <a:t>22</a:t>
            </a:r>
            <a:r>
              <a:rPr lang="en-US" altLang="en-US" sz="1800" baseline="30000" dirty="0" smtClean="0"/>
              <a:t>nd</a:t>
            </a:r>
            <a:r>
              <a:rPr lang="en-US" altLang="en-US" sz="1800" dirty="0" smtClean="0"/>
              <a:t> – </a:t>
            </a:r>
            <a:r>
              <a:rPr lang="en-US" sz="1800" dirty="0" smtClean="0"/>
              <a:t>All </a:t>
            </a:r>
            <a:r>
              <a:rPr lang="en-US" sz="1800" dirty="0"/>
              <a:t>districts pass Student Interchange and Title I interchange level edits.  Majority of data flows through to the snapshot.</a:t>
            </a:r>
            <a:r>
              <a:rPr lang="en-US" altLang="en-US" sz="1800" dirty="0" smtClean="0"/>
              <a:t> </a:t>
            </a:r>
          </a:p>
          <a:p>
            <a:endParaRPr lang="en-US" altLang="en-US" sz="1800" b="1" dirty="0" smtClean="0"/>
          </a:p>
          <a:p>
            <a:r>
              <a:rPr lang="en-US" altLang="en-US" sz="1800" b="1" dirty="0" smtClean="0"/>
              <a:t>July </a:t>
            </a:r>
            <a:r>
              <a:rPr lang="en-US" altLang="en-US" sz="1800" dirty="0" smtClean="0"/>
              <a:t>27</a:t>
            </a:r>
            <a:r>
              <a:rPr lang="en-US" altLang="en-US" sz="1800" baseline="30000" dirty="0" smtClean="0"/>
              <a:t>th</a:t>
            </a:r>
            <a:r>
              <a:rPr lang="en-US" altLang="en-US" sz="1800" dirty="0" smtClean="0"/>
              <a:t> - All districts have clean snapshot with no errors</a:t>
            </a:r>
          </a:p>
          <a:p>
            <a:endParaRPr lang="en-US" altLang="en-US" sz="1800" dirty="0" smtClean="0"/>
          </a:p>
          <a:p>
            <a:pPr lvl="0"/>
            <a:r>
              <a:rPr lang="en-US" altLang="en-US" sz="1800" b="1" dirty="0" smtClean="0">
                <a:solidFill>
                  <a:srgbClr val="FF0000"/>
                </a:solidFill>
              </a:rPr>
              <a:t>September 14</a:t>
            </a:r>
            <a:r>
              <a:rPr lang="en-US" altLang="en-US" sz="1800" b="1" baseline="30000" dirty="0" smtClean="0">
                <a:solidFill>
                  <a:srgbClr val="FF0000"/>
                </a:solidFill>
              </a:rPr>
              <a:t>th</a:t>
            </a:r>
            <a:r>
              <a:rPr lang="en-US" altLang="en-US" sz="1800" b="1" dirty="0" smtClean="0">
                <a:solidFill>
                  <a:srgbClr val="FF0000"/>
                </a:solidFill>
              </a:rPr>
              <a:t> </a:t>
            </a:r>
            <a:r>
              <a:rPr lang="en-US" altLang="en-US" sz="1800" dirty="0" smtClean="0"/>
              <a:t> –  </a:t>
            </a:r>
            <a:r>
              <a:rPr lang="en-US" sz="1800" dirty="0"/>
              <a:t>All districts submit their End of Year snapshots and approve initial Data Summary reports.  This deadline is mandated under Colorado Administrative Rules.</a:t>
            </a:r>
          </a:p>
          <a:p>
            <a:endParaRPr lang="en-US" altLang="en-US" sz="1000" dirty="0" smtClean="0"/>
          </a:p>
        </p:txBody>
      </p:sp>
      <p:sp>
        <p:nvSpPr>
          <p:cNvPr id="6146" name="Title 1"/>
          <p:cNvSpPr>
            <a:spLocks noGrp="1"/>
          </p:cNvSpPr>
          <p:nvPr>
            <p:ph type="title"/>
          </p:nvPr>
        </p:nvSpPr>
        <p:spPr bwMode="auto">
          <a:xfrm>
            <a:off x="172212" y="152400"/>
            <a:ext cx="8799576" cy="5212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sz="3200" b="1" dirty="0" smtClean="0"/>
              <a:t>Important Dates for the 2016-17 Collection</a:t>
            </a:r>
            <a:r>
              <a:rPr lang="en-US" altLang="en-US" sz="2800" b="1" dirty="0" smtClean="0">
                <a:solidFill>
                  <a:srgbClr val="414159"/>
                </a:solidFill>
                <a:latin typeface="Century Gothic" pitchFamily="34" charset="0"/>
              </a:rPr>
              <a:t/>
            </a:r>
            <a:br>
              <a:rPr lang="en-US" altLang="en-US" sz="2800" b="1" dirty="0" smtClean="0">
                <a:solidFill>
                  <a:srgbClr val="414159"/>
                </a:solidFill>
                <a:latin typeface="Century Gothic" pitchFamily="34" charset="0"/>
              </a:rPr>
            </a:br>
            <a:endParaRPr lang="en-US" altLang="en-US" sz="2800" b="1" dirty="0" smtClean="0"/>
          </a:p>
        </p:txBody>
      </p:sp>
    </p:spTree>
    <p:extLst>
      <p:ext uri="{BB962C8B-B14F-4D97-AF65-F5344CB8AC3E}">
        <p14:creationId xmlns:p14="http://schemas.microsoft.com/office/powerpoint/2010/main" val="23942631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2"/>
          <p:cNvSpPr txBox="1">
            <a:spLocks noChangeArrowheads="1"/>
          </p:cNvSpPr>
          <p:nvPr/>
        </p:nvSpPr>
        <p:spPr bwMode="auto">
          <a:xfrm>
            <a:off x="-152400" y="1524000"/>
            <a:ext cx="9144000" cy="4216539"/>
          </a:xfrm>
          <a:prstGeom prst="rect">
            <a:avLst/>
          </a:prstGeom>
          <a:noFill/>
          <a:ln w="9525">
            <a:noFill/>
            <a:miter lim="800000"/>
            <a:headEnd/>
            <a:tailEnd/>
          </a:ln>
        </p:spPr>
        <p:txBody>
          <a:bodyPr>
            <a:spAutoFit/>
          </a:bodyPr>
          <a:lstStyle/>
          <a:p>
            <a:pPr marL="457200" algn="ctr" fontAlgn="base">
              <a:spcBef>
                <a:spcPct val="0"/>
              </a:spcBef>
              <a:spcAft>
                <a:spcPct val="0"/>
              </a:spcAft>
              <a:defRPr/>
            </a:pPr>
            <a:r>
              <a:rPr lang="en-US" sz="2000" dirty="0">
                <a:solidFill>
                  <a:srgbClr val="000000"/>
                </a:solidFill>
              </a:rPr>
              <a:t>Students who tell you that they are transferring in the next school year but who complete all coursework in your district (up to three weeks before the end of school) should have an exit code of ‘00’.  If they are coded with exit code ‘13’ they will be counted as a dropout because they will not have time to show up in another school/district before the end of the year.</a:t>
            </a:r>
          </a:p>
          <a:p>
            <a:pPr marL="457200" algn="ctr" fontAlgn="base">
              <a:spcBef>
                <a:spcPct val="0"/>
              </a:spcBef>
              <a:spcAft>
                <a:spcPct val="0"/>
              </a:spcAft>
              <a:buFont typeface="Arial" charset="0"/>
              <a:buChar char="•"/>
              <a:defRPr/>
            </a:pPr>
            <a:endParaRPr lang="en-US" sz="2000" dirty="0">
              <a:solidFill>
                <a:srgbClr val="000000"/>
              </a:solidFill>
            </a:endParaRPr>
          </a:p>
          <a:p>
            <a:pPr marL="457200" algn="ctr" fontAlgn="base">
              <a:spcBef>
                <a:spcPct val="0"/>
              </a:spcBef>
              <a:spcAft>
                <a:spcPct val="0"/>
              </a:spcAft>
              <a:buFont typeface="Arial" charset="0"/>
              <a:buChar char="•"/>
              <a:defRPr/>
            </a:pPr>
            <a:endParaRPr lang="en-US" sz="2000" dirty="0">
              <a:solidFill>
                <a:srgbClr val="000000"/>
              </a:solidFill>
            </a:endParaRPr>
          </a:p>
          <a:p>
            <a:pPr marL="457200" algn="ctr" fontAlgn="base">
              <a:spcBef>
                <a:spcPct val="0"/>
              </a:spcBef>
              <a:spcAft>
                <a:spcPct val="0"/>
              </a:spcAft>
              <a:defRPr/>
            </a:pPr>
            <a:r>
              <a:rPr lang="en-US" sz="2000" dirty="0">
                <a:solidFill>
                  <a:srgbClr val="000000"/>
                </a:solidFill>
              </a:rPr>
              <a:t>When a student is transferring, insure to follow up with that student immediately to get adequate documentation of the transfer.  This way, you can avoid students unnecessarily being coded as dropouts</a:t>
            </a:r>
            <a:r>
              <a:rPr lang="en-US" sz="2000" dirty="0" smtClean="0">
                <a:solidFill>
                  <a:srgbClr val="000000"/>
                </a:solidFill>
              </a:rPr>
              <a:t>.</a:t>
            </a:r>
            <a:endParaRPr lang="en-US" sz="2000" b="1" dirty="0">
              <a:solidFill>
                <a:srgbClr val="000000"/>
              </a:solidFill>
            </a:endParaRPr>
          </a:p>
          <a:p>
            <a:pPr marL="457200" indent="-457200" algn="ctr" fontAlgn="base">
              <a:spcBef>
                <a:spcPct val="0"/>
              </a:spcBef>
              <a:spcAft>
                <a:spcPct val="0"/>
              </a:spcAft>
              <a:defRPr/>
            </a:pPr>
            <a:endParaRPr lang="en-US" sz="2000" b="1" dirty="0">
              <a:solidFill>
                <a:srgbClr val="000000"/>
              </a:solidFill>
            </a:endParaRPr>
          </a:p>
          <a:p>
            <a:pPr marL="457200" indent="-457200" algn="ctr" fontAlgn="base">
              <a:spcBef>
                <a:spcPct val="0"/>
              </a:spcBef>
              <a:spcAft>
                <a:spcPct val="0"/>
              </a:spcAft>
              <a:defRPr/>
            </a:pPr>
            <a:r>
              <a:rPr lang="en-US" sz="1400" b="1" dirty="0">
                <a:solidFill>
                  <a:srgbClr val="000000"/>
                </a:solidFill>
              </a:rPr>
              <a:t>Note: </a:t>
            </a:r>
            <a:r>
              <a:rPr lang="en-US" sz="1400" dirty="0">
                <a:solidFill>
                  <a:srgbClr val="FF0000"/>
                </a:solidFill>
              </a:rPr>
              <a:t>Please see </a:t>
            </a:r>
            <a:r>
              <a:rPr lang="en-US" sz="1400" dirty="0">
                <a:solidFill>
                  <a:srgbClr val="FF0000"/>
                </a:solidFill>
                <a:hlinkClick r:id="rId3"/>
              </a:rPr>
              <a:t>http://</a:t>
            </a:r>
            <a:r>
              <a:rPr lang="en-US" sz="1400" dirty="0" smtClean="0">
                <a:solidFill>
                  <a:srgbClr val="FF0000"/>
                </a:solidFill>
                <a:hlinkClick r:id="rId3"/>
              </a:rPr>
              <a:t>www.cde.state.co.us/datapipeline/snap_eoy</a:t>
            </a:r>
            <a:r>
              <a:rPr lang="en-US" sz="1400" dirty="0" smtClean="0">
                <a:solidFill>
                  <a:srgbClr val="FF0000"/>
                </a:solidFill>
              </a:rPr>
              <a:t>  for </a:t>
            </a:r>
            <a:r>
              <a:rPr lang="en-US" sz="1400" dirty="0">
                <a:solidFill>
                  <a:srgbClr val="FF0000"/>
                </a:solidFill>
              </a:rPr>
              <a:t>an adequate documentation list complete with exit codes.  </a:t>
            </a:r>
            <a:endParaRPr lang="en-US" sz="1400" dirty="0">
              <a:solidFill>
                <a:srgbClr val="000000"/>
              </a:solidFill>
            </a:endParaRPr>
          </a:p>
          <a:p>
            <a:pPr lvl="1" fontAlgn="base">
              <a:spcBef>
                <a:spcPct val="0"/>
              </a:spcBef>
              <a:spcAft>
                <a:spcPct val="0"/>
              </a:spcAft>
              <a:buFont typeface="Arial" charset="0"/>
              <a:buChar char="•"/>
              <a:defRPr/>
            </a:pPr>
            <a:endParaRPr lang="en-US" sz="2000" dirty="0">
              <a:solidFill>
                <a:srgbClr val="000000"/>
              </a:solidFill>
            </a:endParaRPr>
          </a:p>
        </p:txBody>
      </p:sp>
      <p:sp>
        <p:nvSpPr>
          <p:cNvPr id="143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sz="3200" dirty="0" smtClean="0">
                <a:cs typeface="Times New Roman" pitchFamily="18" charset="0"/>
              </a:rPr>
              <a:t>Reminder About Transfer Students</a:t>
            </a:r>
          </a:p>
        </p:txBody>
      </p:sp>
    </p:spTree>
    <p:extLst>
      <p:ext uri="{BB962C8B-B14F-4D97-AF65-F5344CB8AC3E}">
        <p14:creationId xmlns:p14="http://schemas.microsoft.com/office/powerpoint/2010/main" val="38071119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bwMode="auto">
          <a:xfrm>
            <a:off x="762000" y="2514600"/>
            <a:ext cx="7772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4450" indent="0">
              <a:defRPr/>
            </a:pPr>
            <a:r>
              <a:rPr lang="en-US" altLang="en-US" sz="3600" dirty="0" smtClean="0">
                <a:cs typeface="Times New Roman" pitchFamily="18" charset="0"/>
              </a:rPr>
              <a:t>Rates and Reports </a:t>
            </a:r>
            <a:r>
              <a:rPr lang="en-US" altLang="en-US" sz="3600" dirty="0" smtClean="0">
                <a:solidFill>
                  <a:srgbClr val="336699"/>
                </a:solidFill>
                <a:latin typeface="Century Gothic" pitchFamily="34" charset="0"/>
              </a:rPr>
              <a:t/>
            </a:r>
            <a:br>
              <a:rPr lang="en-US" altLang="en-US" sz="3600" dirty="0" smtClean="0">
                <a:solidFill>
                  <a:srgbClr val="336699"/>
                </a:solidFill>
                <a:latin typeface="Century Gothic" pitchFamily="34" charset="0"/>
              </a:rPr>
            </a:br>
            <a:endParaRPr lang="en-US" altLang="en-US" dirty="0" smtClean="0"/>
          </a:p>
        </p:txBody>
      </p:sp>
    </p:spTree>
    <p:extLst>
      <p:ext uri="{BB962C8B-B14F-4D97-AF65-F5344CB8AC3E}">
        <p14:creationId xmlns:p14="http://schemas.microsoft.com/office/powerpoint/2010/main" val="10113418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AYG – Anticipated Year of Graduation (4 years after enter 9</a:t>
            </a:r>
            <a:r>
              <a:rPr lang="en-US" altLang="en-US" baseline="30000" dirty="0" smtClean="0"/>
              <a:t>th</a:t>
            </a:r>
            <a:r>
              <a:rPr lang="en-US" altLang="en-US" dirty="0" smtClean="0"/>
              <a:t> grade)</a:t>
            </a:r>
          </a:p>
          <a:p>
            <a:endParaRPr lang="en-US" altLang="en-US" dirty="0"/>
          </a:p>
          <a:p>
            <a:r>
              <a:rPr lang="en-US" altLang="en-US" dirty="0" smtClean="0"/>
              <a:t>IPST – Instructional Program Service Type (Free and reduced lunch, Title I, Migrant, </a:t>
            </a:r>
            <a:r>
              <a:rPr lang="en-US" altLang="en-US" dirty="0" err="1" smtClean="0"/>
              <a:t>etc</a:t>
            </a:r>
            <a:r>
              <a:rPr lang="en-US" altLang="en-US" dirty="0" smtClean="0"/>
              <a:t>)</a:t>
            </a:r>
          </a:p>
          <a:p>
            <a:endParaRPr lang="en-US" altLang="en-US" dirty="0"/>
          </a:p>
          <a:p>
            <a:r>
              <a:rPr lang="en-US" altLang="en-US" dirty="0" smtClean="0"/>
              <a:t>Cohort – Group of students with same AYG and common IPST category.</a:t>
            </a:r>
            <a:endParaRPr lang="en-US" altLang="en-US" dirty="0"/>
          </a:p>
          <a:p>
            <a:endParaRPr lang="en-US" altLang="en-US" dirty="0" smtClean="0"/>
          </a:p>
          <a:p>
            <a:r>
              <a:rPr lang="en-US" altLang="en-US" dirty="0" smtClean="0"/>
              <a:t>Graduate – Student receiving High School diploma</a:t>
            </a:r>
          </a:p>
          <a:p>
            <a:endParaRPr lang="en-US" altLang="en-US" dirty="0" smtClean="0"/>
          </a:p>
        </p:txBody>
      </p:sp>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sz="3200" b="1" dirty="0" smtClean="0"/>
              <a:t>Key Terms</a:t>
            </a:r>
            <a:endParaRPr lang="en-US" altLang="en-US" sz="2800" b="1" dirty="0" smtClean="0"/>
          </a:p>
        </p:txBody>
      </p:sp>
    </p:spTree>
    <p:extLst>
      <p:ext uri="{BB962C8B-B14F-4D97-AF65-F5344CB8AC3E}">
        <p14:creationId xmlns:p14="http://schemas.microsoft.com/office/powerpoint/2010/main" val="5657817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Completer – Student receiving High School diploma, or GED, or certificate of completion</a:t>
            </a:r>
          </a:p>
          <a:p>
            <a:endParaRPr lang="en-US" altLang="en-US" sz="2800" dirty="0"/>
          </a:p>
          <a:p>
            <a:r>
              <a:rPr lang="en-US" altLang="en-US" sz="2800" dirty="0" smtClean="0"/>
              <a:t>SPF and DPF – School Performance Framework or District Performance Framework</a:t>
            </a:r>
          </a:p>
          <a:p>
            <a:endParaRPr lang="en-US" altLang="en-US" sz="2800" dirty="0"/>
          </a:p>
          <a:p>
            <a:r>
              <a:rPr lang="en-US" altLang="en-US" sz="2800" dirty="0" smtClean="0"/>
              <a:t>Summer dropout – Student leaves 8</a:t>
            </a:r>
            <a:r>
              <a:rPr lang="en-US" altLang="en-US" sz="2800" baseline="30000" dirty="0" smtClean="0"/>
              <a:t>th</a:t>
            </a:r>
            <a:r>
              <a:rPr lang="en-US" altLang="en-US" sz="2800" dirty="0" smtClean="0"/>
              <a:t> grade and is not reported at a public school in the state of Colorado the following school year</a:t>
            </a:r>
            <a:endParaRPr lang="en-US" altLang="en-US" sz="2600" dirty="0"/>
          </a:p>
          <a:p>
            <a:endParaRPr lang="en-US" altLang="en-US" sz="2800" dirty="0" smtClean="0"/>
          </a:p>
          <a:p>
            <a:endParaRPr lang="en-US" altLang="en-US" sz="900" dirty="0" smtClean="0"/>
          </a:p>
        </p:txBody>
      </p:sp>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sz="3200" b="1" dirty="0" smtClean="0"/>
              <a:t>Key Terms</a:t>
            </a:r>
            <a:endParaRPr lang="en-US" altLang="en-US" sz="2800" b="1" dirty="0" smtClean="0"/>
          </a:p>
        </p:txBody>
      </p:sp>
    </p:spTree>
    <p:extLst>
      <p:ext uri="{BB962C8B-B14F-4D97-AF65-F5344CB8AC3E}">
        <p14:creationId xmlns:p14="http://schemas.microsoft.com/office/powerpoint/2010/main" val="23911106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Used </a:t>
            </a:r>
            <a:r>
              <a:rPr lang="en-US" altLang="en-US" sz="2800" dirty="0"/>
              <a:t>for </a:t>
            </a:r>
            <a:r>
              <a:rPr lang="en-US" altLang="en-US" sz="2800" dirty="0" smtClean="0"/>
              <a:t>school, district and state rates</a:t>
            </a:r>
            <a:endParaRPr lang="en-US" altLang="en-US" sz="2800" dirty="0"/>
          </a:p>
          <a:p>
            <a:pPr lvl="1"/>
            <a:r>
              <a:rPr lang="en-US" altLang="en-US" sz="2600" dirty="0" smtClean="0"/>
              <a:t>Graduation -</a:t>
            </a:r>
            <a:endParaRPr lang="en-US" altLang="en-US" sz="2600" dirty="0"/>
          </a:p>
          <a:p>
            <a:pPr lvl="1"/>
            <a:r>
              <a:rPr lang="en-US" altLang="en-US" sz="2600" dirty="0" smtClean="0"/>
              <a:t>Completion</a:t>
            </a:r>
          </a:p>
          <a:p>
            <a:pPr lvl="2"/>
            <a:r>
              <a:rPr lang="en-US" altLang="en-US" sz="2000" dirty="0">
                <a:hlinkClick r:id="rId2"/>
              </a:rPr>
              <a:t>http://</a:t>
            </a:r>
            <a:r>
              <a:rPr lang="en-US" altLang="en-US" sz="2000" dirty="0" smtClean="0">
                <a:hlinkClick r:id="rId2"/>
              </a:rPr>
              <a:t>www.cde.state.co.us/cdereval/gradratecurrent</a:t>
            </a:r>
            <a:r>
              <a:rPr lang="en-US" altLang="en-US" sz="2000" dirty="0" smtClean="0"/>
              <a:t> </a:t>
            </a:r>
            <a:endParaRPr lang="en-US" altLang="en-US" sz="2000" dirty="0"/>
          </a:p>
          <a:p>
            <a:pPr lvl="1"/>
            <a:r>
              <a:rPr lang="en-US" altLang="en-US" sz="2600" dirty="0" smtClean="0"/>
              <a:t>Dropout</a:t>
            </a:r>
          </a:p>
          <a:p>
            <a:pPr lvl="2"/>
            <a:r>
              <a:rPr lang="en-US" altLang="en-US" sz="2000" dirty="0">
                <a:hlinkClick r:id="rId3"/>
              </a:rPr>
              <a:t>http://</a:t>
            </a:r>
            <a:r>
              <a:rPr lang="en-US" altLang="en-US" sz="2000" dirty="0" smtClean="0">
                <a:hlinkClick r:id="rId3"/>
              </a:rPr>
              <a:t>www.cde.state.co.us/cdereval/dropoutcurrent</a:t>
            </a:r>
            <a:r>
              <a:rPr lang="en-US" altLang="en-US" sz="2000" dirty="0" smtClean="0"/>
              <a:t> </a:t>
            </a:r>
            <a:endParaRPr lang="en-US" altLang="en-US" sz="2400" dirty="0"/>
          </a:p>
          <a:p>
            <a:pPr lvl="1"/>
            <a:r>
              <a:rPr lang="en-US" altLang="en-US" sz="2600" dirty="0"/>
              <a:t>Mobility</a:t>
            </a:r>
          </a:p>
          <a:p>
            <a:pPr lvl="1"/>
            <a:r>
              <a:rPr lang="en-US" altLang="en-US" sz="2600" dirty="0" smtClean="0"/>
              <a:t>Stability</a:t>
            </a:r>
          </a:p>
          <a:p>
            <a:pPr lvl="2"/>
            <a:r>
              <a:rPr lang="en-US" altLang="en-US" dirty="0">
                <a:hlinkClick r:id="rId4"/>
              </a:rPr>
              <a:t>http://</a:t>
            </a:r>
            <a:r>
              <a:rPr lang="en-US" altLang="en-US" dirty="0" smtClean="0">
                <a:hlinkClick r:id="rId4"/>
              </a:rPr>
              <a:t>www.cde.state.co.us/cdereval/mobility-stabilitycurrent</a:t>
            </a:r>
            <a:r>
              <a:rPr lang="en-US" altLang="en-US" dirty="0" smtClean="0"/>
              <a:t> </a:t>
            </a:r>
            <a:endParaRPr lang="en-US" altLang="en-US" dirty="0"/>
          </a:p>
          <a:p>
            <a:pPr marL="914400" lvl="2" indent="0">
              <a:buNone/>
            </a:pPr>
            <a:endParaRPr lang="en-US" altLang="en-US" sz="2800" dirty="0" smtClean="0"/>
          </a:p>
          <a:p>
            <a:r>
              <a:rPr lang="en-US" altLang="en-US" sz="2800" dirty="0" smtClean="0"/>
              <a:t>You have access to early versions of these rates in your Cognos reports</a:t>
            </a:r>
          </a:p>
          <a:p>
            <a:endParaRPr lang="en-US" altLang="en-US" sz="900" dirty="0" smtClean="0"/>
          </a:p>
        </p:txBody>
      </p:sp>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sz="3200" b="1" dirty="0" smtClean="0"/>
              <a:t>How is data used?</a:t>
            </a:r>
            <a:endParaRPr lang="en-US" altLang="en-US" sz="2800" b="1" dirty="0" smtClean="0"/>
          </a:p>
        </p:txBody>
      </p:sp>
    </p:spTree>
    <p:extLst>
      <p:ext uri="{BB962C8B-B14F-4D97-AF65-F5344CB8AC3E}">
        <p14:creationId xmlns:p14="http://schemas.microsoft.com/office/powerpoint/2010/main" val="38512974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sz="3200" b="1" dirty="0" smtClean="0"/>
              <a:t>Where is this data used?</a:t>
            </a:r>
            <a:endParaRPr lang="en-US" altLang="en-US" sz="2800" b="1" dirty="0" smtClean="0"/>
          </a:p>
        </p:txBody>
      </p:sp>
      <p:pic>
        <p:nvPicPr>
          <p:cNvPr id="3" name="Picture 2"/>
          <p:cNvPicPr>
            <a:picLocks noChangeAspect="1"/>
          </p:cNvPicPr>
          <p:nvPr/>
        </p:nvPicPr>
        <p:blipFill>
          <a:blip r:embed="rId2"/>
          <a:stretch>
            <a:fillRect/>
          </a:stretch>
        </p:blipFill>
        <p:spPr>
          <a:xfrm>
            <a:off x="222504" y="1219200"/>
            <a:ext cx="8375663" cy="4195763"/>
          </a:xfrm>
          <a:prstGeom prst="rect">
            <a:avLst/>
          </a:prstGeom>
        </p:spPr>
      </p:pic>
    </p:spTree>
    <p:extLst>
      <p:ext uri="{BB962C8B-B14F-4D97-AF65-F5344CB8AC3E}">
        <p14:creationId xmlns:p14="http://schemas.microsoft.com/office/powerpoint/2010/main" val="28363493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School and District Performance Frameworks</a:t>
            </a:r>
          </a:p>
          <a:p>
            <a:endParaRPr lang="en-US" altLang="en-US" dirty="0"/>
          </a:p>
          <a:p>
            <a:r>
              <a:rPr lang="en-US" altLang="en-US" sz="2800" dirty="0" smtClean="0"/>
              <a:t>Community uses it for evaluation purposes</a:t>
            </a:r>
          </a:p>
          <a:p>
            <a:endParaRPr lang="en-US" altLang="en-US" dirty="0"/>
          </a:p>
          <a:p>
            <a:r>
              <a:rPr lang="en-US" altLang="en-US" sz="2800" dirty="0" smtClean="0"/>
              <a:t>Reported to the Federal Government</a:t>
            </a:r>
          </a:p>
          <a:p>
            <a:endParaRPr lang="en-US" altLang="en-US" dirty="0"/>
          </a:p>
          <a:p>
            <a:r>
              <a:rPr lang="en-US" altLang="en-US" sz="2800" dirty="0" smtClean="0"/>
              <a:t>Research and data analysis</a:t>
            </a:r>
          </a:p>
          <a:p>
            <a:endParaRPr lang="en-US" altLang="en-US" dirty="0"/>
          </a:p>
          <a:p>
            <a:r>
              <a:rPr lang="en-US" altLang="en-US" sz="2800" dirty="0" smtClean="0"/>
              <a:t>Media reports it</a:t>
            </a:r>
            <a:endParaRPr lang="en-US" altLang="en-US" sz="2600" dirty="0"/>
          </a:p>
          <a:p>
            <a:endParaRPr lang="en-US" altLang="en-US" sz="2800" dirty="0" smtClean="0"/>
          </a:p>
          <a:p>
            <a:endParaRPr lang="en-US" altLang="en-US" sz="900" dirty="0" smtClean="0"/>
          </a:p>
        </p:txBody>
      </p:sp>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sz="3200" b="1" dirty="0" smtClean="0"/>
              <a:t>Where is this data used?</a:t>
            </a:r>
            <a:endParaRPr lang="en-US" altLang="en-US" sz="2800" b="1" dirty="0" smtClean="0"/>
          </a:p>
        </p:txBody>
      </p:sp>
    </p:spTree>
    <p:extLst>
      <p:ext uri="{BB962C8B-B14F-4D97-AF65-F5344CB8AC3E}">
        <p14:creationId xmlns:p14="http://schemas.microsoft.com/office/powerpoint/2010/main" val="27633996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30956" y="92394"/>
            <a:ext cx="906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3200" dirty="0" smtClean="0">
                <a:solidFill>
                  <a:schemeClr val="bg1"/>
                </a:solidFill>
                <a:latin typeface="Times New Roman" pitchFamily="18" charset="0"/>
                <a:cs typeface="Times New Roman" pitchFamily="18" charset="0"/>
              </a:rPr>
              <a:t>Who to Contact at CDE</a:t>
            </a:r>
          </a:p>
        </p:txBody>
      </p:sp>
      <p:sp>
        <p:nvSpPr>
          <p:cNvPr id="33795" name="Text Box 4"/>
          <p:cNvSpPr txBox="1">
            <a:spLocks noChangeArrowheads="1"/>
          </p:cNvSpPr>
          <p:nvPr/>
        </p:nvSpPr>
        <p:spPr bwMode="auto">
          <a:xfrm>
            <a:off x="3048000" y="1295400"/>
            <a:ext cx="25828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dirty="0" smtClean="0">
                <a:solidFill>
                  <a:schemeClr val="bg1"/>
                </a:solidFill>
              </a:rPr>
              <a:t>DATA SERVICES UNIT</a:t>
            </a:r>
          </a:p>
        </p:txBody>
      </p:sp>
      <p:sp>
        <p:nvSpPr>
          <p:cNvPr id="33796" name="Text Box 5"/>
          <p:cNvSpPr txBox="1">
            <a:spLocks noChangeArrowheads="1"/>
          </p:cNvSpPr>
          <p:nvPr/>
        </p:nvSpPr>
        <p:spPr bwMode="auto">
          <a:xfrm>
            <a:off x="1600200" y="1676400"/>
            <a:ext cx="57007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600" dirty="0" smtClean="0"/>
              <a:t>End of Year</a:t>
            </a:r>
          </a:p>
          <a:p>
            <a:pPr eaLnBrk="1" fontAlgn="base" hangingPunct="1">
              <a:spcBef>
                <a:spcPct val="0"/>
              </a:spcBef>
              <a:spcAft>
                <a:spcPct val="0"/>
              </a:spcAft>
            </a:pPr>
            <a:r>
              <a:rPr lang="en-US" altLang="en-US" sz="1600" dirty="0" smtClean="0">
                <a:solidFill>
                  <a:srgbClr val="000000"/>
                </a:solidFill>
              </a:rPr>
              <a:t>Duncan Anderson, Data Specialist</a:t>
            </a:r>
          </a:p>
          <a:p>
            <a:pPr eaLnBrk="1" fontAlgn="base" hangingPunct="1">
              <a:spcBef>
                <a:spcPct val="0"/>
              </a:spcBef>
              <a:spcAft>
                <a:spcPct val="0"/>
              </a:spcAft>
            </a:pPr>
            <a:r>
              <a:rPr lang="en-US" altLang="en-US" sz="1600" dirty="0" smtClean="0">
                <a:solidFill>
                  <a:srgbClr val="000000"/>
                </a:solidFill>
              </a:rPr>
              <a:t>(303) 866-6970</a:t>
            </a:r>
          </a:p>
          <a:p>
            <a:pPr eaLnBrk="1" fontAlgn="base" hangingPunct="1">
              <a:spcBef>
                <a:spcPct val="0"/>
              </a:spcBef>
              <a:spcAft>
                <a:spcPct val="0"/>
              </a:spcAft>
            </a:pPr>
            <a:r>
              <a:rPr lang="en-US" altLang="en-US" sz="1600" dirty="0" smtClean="0">
                <a:solidFill>
                  <a:srgbClr val="009999"/>
                </a:solidFill>
              </a:rPr>
              <a:t>Anderson_D@cde.state.co.us</a:t>
            </a:r>
            <a:endParaRPr lang="en-US" altLang="en-US" sz="1600" dirty="0" smtClean="0">
              <a:solidFill>
                <a:srgbClr val="000000"/>
              </a:solidFill>
            </a:endParaRPr>
          </a:p>
        </p:txBody>
      </p:sp>
      <p:sp>
        <p:nvSpPr>
          <p:cNvPr id="33800" name="Line 12"/>
          <p:cNvSpPr>
            <a:spLocks noChangeShapeType="1"/>
          </p:cNvSpPr>
          <p:nvPr/>
        </p:nvSpPr>
        <p:spPr bwMode="auto">
          <a:xfrm>
            <a:off x="1571625" y="1636713"/>
            <a:ext cx="5986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434694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lgn="ctr">
              <a:buFontTx/>
              <a:buNone/>
            </a:pPr>
            <a:r>
              <a:rPr lang="en-US" altLang="en-US" sz="1800" b="1" dirty="0" smtClean="0"/>
              <a:t>Cross LEA Validation Phase</a:t>
            </a:r>
          </a:p>
          <a:p>
            <a:r>
              <a:rPr lang="en-US" altLang="en-US" sz="1600" b="1" dirty="0" smtClean="0"/>
              <a:t>September 25</a:t>
            </a:r>
            <a:r>
              <a:rPr lang="en-US" altLang="en-US" sz="1600" b="1" baseline="30000" dirty="0" smtClean="0"/>
              <a:t>th</a:t>
            </a:r>
            <a:r>
              <a:rPr lang="en-US" altLang="en-US" sz="1600" b="1" dirty="0" smtClean="0"/>
              <a:t>  through October 19</a:t>
            </a:r>
            <a:r>
              <a:rPr lang="en-US" altLang="en-US" sz="1600" b="1" baseline="30000" dirty="0" smtClean="0"/>
              <a:t>th</a:t>
            </a:r>
            <a:r>
              <a:rPr lang="en-US" altLang="en-US" sz="1600" b="1" dirty="0" smtClean="0"/>
              <a:t> </a:t>
            </a:r>
            <a:r>
              <a:rPr lang="en-US" altLang="en-US" sz="1600" dirty="0" smtClean="0"/>
              <a:t>– Cross LEA validation (reclaiming dropouts from prior collection years). </a:t>
            </a:r>
            <a:endParaRPr lang="en-US" altLang="en-US" sz="1600" dirty="0"/>
          </a:p>
          <a:p>
            <a:pPr marL="45720" indent="0" algn="ctr">
              <a:buNone/>
            </a:pPr>
            <a:r>
              <a:rPr lang="en-US" altLang="en-US" sz="1800" b="1" dirty="0" smtClean="0"/>
              <a:t>Post Cross LEA Validation Phase</a:t>
            </a:r>
            <a:endParaRPr lang="en-US" altLang="en-US" sz="2000" dirty="0" smtClean="0"/>
          </a:p>
          <a:p>
            <a:r>
              <a:rPr lang="en-US" altLang="en-US" sz="1600" b="1" dirty="0" smtClean="0"/>
              <a:t>October 26</a:t>
            </a:r>
            <a:r>
              <a:rPr lang="en-US" altLang="en-US" sz="1600" b="1" baseline="30000" dirty="0" smtClean="0"/>
              <a:t>th</a:t>
            </a:r>
            <a:r>
              <a:rPr lang="en-US" altLang="en-US" sz="1600" b="1" dirty="0" smtClean="0"/>
              <a:t>  through November 30</a:t>
            </a:r>
            <a:r>
              <a:rPr lang="en-US" altLang="en-US" sz="1600" b="1" baseline="30000" dirty="0" smtClean="0"/>
              <a:t>th</a:t>
            </a:r>
            <a:r>
              <a:rPr lang="en-US" altLang="en-US" sz="1600" b="1" dirty="0" smtClean="0"/>
              <a:t> </a:t>
            </a:r>
            <a:r>
              <a:rPr lang="en-US" altLang="en-US" sz="1600" dirty="0" smtClean="0"/>
              <a:t>– Post Cross LEA validation (verifying transfers and dropouts within Colorado)</a:t>
            </a:r>
          </a:p>
          <a:p>
            <a:pPr marL="45720" indent="0" algn="ctr">
              <a:buNone/>
            </a:pPr>
            <a:endParaRPr lang="en-US" altLang="en-US" sz="1600" b="1" dirty="0"/>
          </a:p>
          <a:p>
            <a:pPr marL="45720" indent="0" algn="ctr">
              <a:buNone/>
            </a:pPr>
            <a:r>
              <a:rPr lang="en-US" altLang="en-US" sz="1800" b="1" dirty="0" smtClean="0"/>
              <a:t>Final Dates</a:t>
            </a:r>
          </a:p>
          <a:p>
            <a:r>
              <a:rPr lang="en-US" altLang="en-US" sz="1600" b="1" dirty="0" smtClean="0"/>
              <a:t>December 4</a:t>
            </a:r>
            <a:r>
              <a:rPr lang="en-US" altLang="en-US" sz="1600" b="1" baseline="30000" dirty="0" smtClean="0"/>
              <a:t>th</a:t>
            </a:r>
            <a:r>
              <a:rPr lang="en-US" altLang="en-US" sz="1600" b="1" dirty="0" smtClean="0"/>
              <a:t> – </a:t>
            </a:r>
            <a:r>
              <a:rPr lang="en-US" altLang="en-US" sz="1600" b="1" dirty="0"/>
              <a:t>7</a:t>
            </a:r>
            <a:r>
              <a:rPr lang="en-US" altLang="en-US" sz="1600" b="1" baseline="30000" dirty="0" smtClean="0"/>
              <a:t>th</a:t>
            </a:r>
            <a:r>
              <a:rPr lang="en-US" altLang="en-US" sz="1600" b="1" dirty="0" smtClean="0"/>
              <a:t> </a:t>
            </a:r>
            <a:r>
              <a:rPr lang="en-US" altLang="en-US" sz="1600" dirty="0" smtClean="0"/>
              <a:t>– Districts review final rates after AYG reconciliation.  New sign off page required if rates changed.</a:t>
            </a:r>
          </a:p>
          <a:p>
            <a:r>
              <a:rPr lang="en-US" altLang="en-US" sz="1600" b="1" dirty="0" smtClean="0"/>
              <a:t>December 7</a:t>
            </a:r>
            <a:r>
              <a:rPr lang="en-US" altLang="en-US" sz="1600" b="1" baseline="30000" dirty="0" smtClean="0"/>
              <a:t>th</a:t>
            </a:r>
            <a:r>
              <a:rPr lang="en-US" altLang="en-US" sz="1600" b="1" dirty="0" smtClean="0"/>
              <a:t> </a:t>
            </a:r>
            <a:r>
              <a:rPr lang="en-US" altLang="en-US" sz="1600" dirty="0" smtClean="0"/>
              <a:t>– Superintendents must approve final Data Summary Reports  (collection closes)</a:t>
            </a:r>
          </a:p>
          <a:p>
            <a:r>
              <a:rPr lang="en-US" altLang="en-US" sz="1600" b="1" dirty="0" smtClean="0"/>
              <a:t>January </a:t>
            </a:r>
            <a:r>
              <a:rPr lang="en-US" altLang="en-US" sz="1600" dirty="0" smtClean="0"/>
              <a:t>18</a:t>
            </a:r>
            <a:r>
              <a:rPr lang="en-US" altLang="en-US" sz="1600" b="1" baseline="30000" dirty="0" smtClean="0"/>
              <a:t>st</a:t>
            </a:r>
            <a:r>
              <a:rPr lang="en-US" altLang="en-US" sz="1600" b="1" dirty="0" smtClean="0"/>
              <a:t>, 2016</a:t>
            </a:r>
            <a:r>
              <a:rPr lang="en-US" altLang="en-US" sz="1600" dirty="0" smtClean="0"/>
              <a:t> – Official/final data and rates posted on the CDE web site and released to the public</a:t>
            </a:r>
          </a:p>
          <a:p>
            <a:endParaRPr lang="en-US" altLang="en-US" sz="1600" dirty="0"/>
          </a:p>
          <a:p>
            <a:pPr marL="228600" lvl="1">
              <a:spcBef>
                <a:spcPts val="1000"/>
              </a:spcBef>
              <a:buClr>
                <a:srgbClr val="0D1E8E"/>
              </a:buClr>
            </a:pPr>
            <a:r>
              <a:rPr lang="en-US" altLang="en-US" sz="1800" dirty="0" smtClean="0"/>
              <a:t>Download: </a:t>
            </a:r>
            <a:r>
              <a:rPr lang="en-US" altLang="en-US" sz="1800" dirty="0" smtClean="0">
                <a:hlinkClick r:id="rId2"/>
              </a:rPr>
              <a:t>http</a:t>
            </a:r>
            <a:r>
              <a:rPr lang="en-US" altLang="en-US" sz="1800" dirty="0">
                <a:hlinkClick r:id="rId2"/>
              </a:rPr>
              <a:t>://www.cde.state.co.us/sites/default/files/docs/datapipeline/2016-2017%20End%20of%20Year%20schedule_1.pdf</a:t>
            </a:r>
            <a:r>
              <a:rPr lang="en-US" altLang="en-US" sz="1800" dirty="0"/>
              <a:t> </a:t>
            </a:r>
            <a:endParaRPr lang="en-US" altLang="en-US" sz="800" dirty="0"/>
          </a:p>
          <a:p>
            <a:endParaRPr lang="en-US" altLang="en-US" sz="1600" dirty="0" smtClean="0"/>
          </a:p>
          <a:p>
            <a:endParaRPr lang="en-US" altLang="en-US" sz="900" dirty="0" smtClean="0"/>
          </a:p>
        </p:txBody>
      </p:sp>
      <p:sp>
        <p:nvSpPr>
          <p:cNvPr id="7170" name="Title 1"/>
          <p:cNvSpPr>
            <a:spLocks noGrp="1"/>
          </p:cNvSpPr>
          <p:nvPr>
            <p:ph type="title"/>
          </p:nvPr>
        </p:nvSpPr>
        <p:spPr bwMode="auto">
          <a:xfrm>
            <a:off x="-132588" y="228600"/>
            <a:ext cx="9409176" cy="5212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sz="3200" b="1" dirty="0" smtClean="0"/>
              <a:t>Important Dates for the 2016-17 Collection</a:t>
            </a:r>
            <a:r>
              <a:rPr lang="en-US" altLang="en-US" sz="2800" b="1" dirty="0" smtClean="0">
                <a:solidFill>
                  <a:srgbClr val="414159"/>
                </a:solidFill>
                <a:latin typeface="Century Gothic" pitchFamily="34" charset="0"/>
              </a:rPr>
              <a:t/>
            </a:r>
            <a:br>
              <a:rPr lang="en-US" altLang="en-US" sz="2800" b="1" dirty="0" smtClean="0">
                <a:solidFill>
                  <a:srgbClr val="414159"/>
                </a:solidFill>
                <a:latin typeface="Century Gothic" pitchFamily="34" charset="0"/>
              </a:rPr>
            </a:br>
            <a:r>
              <a:rPr lang="en-US" altLang="en-US" sz="2800" b="1" dirty="0" smtClean="0">
                <a:solidFill>
                  <a:srgbClr val="414159"/>
                </a:solidFill>
                <a:latin typeface="Century Gothic" pitchFamily="34" charset="0"/>
              </a:rPr>
              <a:t>	</a:t>
            </a:r>
            <a:endParaRPr lang="en-US" altLang="en-US" sz="2800" b="1" dirty="0" smtClean="0"/>
          </a:p>
        </p:txBody>
      </p:sp>
    </p:spTree>
    <p:extLst>
      <p:ext uri="{BB962C8B-B14F-4D97-AF65-F5344CB8AC3E}">
        <p14:creationId xmlns:p14="http://schemas.microsoft.com/office/powerpoint/2010/main" val="315119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b="1" dirty="0" smtClean="0"/>
              <a:t>Warnings will inform district of some Cross LEA warnings during the Regular Process of the collection. </a:t>
            </a:r>
            <a:endParaRPr lang="en-US" altLang="en-US" sz="2000" dirty="0"/>
          </a:p>
          <a:p>
            <a:r>
              <a:rPr lang="en-US" altLang="en-US" sz="2000" b="1" dirty="0" smtClean="0"/>
              <a:t>These 700 level warnings are based on the data submitted by other districts, meaning that the final students that will receive these warnings is may not be completely set until the September 15</a:t>
            </a:r>
            <a:r>
              <a:rPr lang="en-US" altLang="en-US" sz="2000" b="1" baseline="30000" dirty="0" smtClean="0"/>
              <a:t>th</a:t>
            </a:r>
            <a:r>
              <a:rPr lang="en-US" altLang="en-US" sz="2000" b="1" dirty="0" smtClean="0"/>
              <a:t> deadline.</a:t>
            </a:r>
          </a:p>
          <a:p>
            <a:r>
              <a:rPr lang="en-US" altLang="en-US" sz="2000" dirty="0" smtClean="0"/>
              <a:t>Districts may address these errors by creating adjustments as needed throughout the Regular Process and Cross LEA phase of the collection. While the list may be partial, addressing those errors early will help to ensure accurate graduation rates for your district.</a:t>
            </a:r>
            <a:r>
              <a:rPr lang="en-US" altLang="en-US" sz="2000" b="1" dirty="0" smtClean="0"/>
              <a:t> </a:t>
            </a:r>
          </a:p>
        </p:txBody>
      </p:sp>
      <p:sp>
        <p:nvSpPr>
          <p:cNvPr id="8194" name="Title 1"/>
          <p:cNvSpPr>
            <a:spLocks noGrp="1"/>
          </p:cNvSpPr>
          <p:nvPr>
            <p:ph type="title"/>
          </p:nvPr>
        </p:nvSpPr>
        <p:spPr bwMode="auto">
          <a:xfrm>
            <a:off x="210312" y="36786"/>
            <a:ext cx="8723376" cy="5212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sz="3200" dirty="0" smtClean="0">
                <a:cs typeface="Times New Roman" pitchFamily="18" charset="0"/>
              </a:rPr>
              <a:t>EOY Collection process and Cross LEA validation </a:t>
            </a:r>
            <a:r>
              <a:rPr lang="en-US" altLang="en-US" sz="3200" dirty="0">
                <a:cs typeface="Times New Roman" pitchFamily="18" charset="0"/>
              </a:rPr>
              <a:t>p</a:t>
            </a:r>
            <a:r>
              <a:rPr lang="en-US" altLang="en-US" sz="3200" dirty="0" smtClean="0">
                <a:cs typeface="Times New Roman" pitchFamily="18" charset="0"/>
              </a:rPr>
              <a:t>rocess </a:t>
            </a:r>
          </a:p>
        </p:txBody>
      </p:sp>
    </p:spTree>
    <p:extLst>
      <p:ext uri="{BB962C8B-B14F-4D97-AF65-F5344CB8AC3E}">
        <p14:creationId xmlns:p14="http://schemas.microsoft.com/office/powerpoint/2010/main" val="3117949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bwMode="auto">
          <a:xfrm>
            <a:off x="762000" y="2514600"/>
            <a:ext cx="7772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4450" indent="0">
              <a:defRPr/>
            </a:pPr>
            <a:r>
              <a:rPr lang="en-US" sz="3600" dirty="0" smtClean="0">
                <a:cs typeface="Times New Roman" pitchFamily="18" charset="0"/>
              </a:rPr>
              <a:t>Regular Process</a:t>
            </a:r>
            <a:r>
              <a:rPr lang="en-US" altLang="en-US" sz="3600" dirty="0" smtClean="0">
                <a:solidFill>
                  <a:srgbClr val="336699"/>
                </a:solidFill>
                <a:latin typeface="Century Gothic" pitchFamily="34" charset="0"/>
              </a:rPr>
              <a:t/>
            </a:r>
            <a:br>
              <a:rPr lang="en-US" altLang="en-US" sz="3600" dirty="0" smtClean="0">
                <a:solidFill>
                  <a:srgbClr val="336699"/>
                </a:solidFill>
                <a:latin typeface="Century Gothic" pitchFamily="34" charset="0"/>
              </a:rPr>
            </a:br>
            <a:endParaRPr lang="en-US" altLang="en-US" dirty="0" smtClean="0"/>
          </a:p>
        </p:txBody>
      </p:sp>
    </p:spTree>
    <p:extLst>
      <p:ext uri="{BB962C8B-B14F-4D97-AF65-F5344CB8AC3E}">
        <p14:creationId xmlns:p14="http://schemas.microsoft.com/office/powerpoint/2010/main" val="11243342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12533</TotalTime>
  <Words>3914</Words>
  <Application>Microsoft Office PowerPoint</Application>
  <PresentationFormat>On-screen Show (4:3)</PresentationFormat>
  <Paragraphs>631</Paragraphs>
  <Slides>67</Slides>
  <Notes>38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67</vt:i4>
      </vt:variant>
    </vt:vector>
  </HeadingPairs>
  <TitlesOfParts>
    <vt:vector size="77" baseType="lpstr">
      <vt:lpstr>Arial</vt:lpstr>
      <vt:lpstr>Calibri</vt:lpstr>
      <vt:lpstr>Calibri Light</vt:lpstr>
      <vt:lpstr>Century Gothic</vt:lpstr>
      <vt:lpstr>Museo Slab 500</vt:lpstr>
      <vt:lpstr>Palatino Linotype</vt:lpstr>
      <vt:lpstr>Times New Roman</vt:lpstr>
      <vt:lpstr>Trebuchet MS</vt:lpstr>
      <vt:lpstr>Default Design</vt:lpstr>
      <vt:lpstr>Office Theme</vt:lpstr>
      <vt:lpstr>PowerPoint Presentation</vt:lpstr>
      <vt:lpstr>Agenda</vt:lpstr>
      <vt:lpstr>What is the End of Year Snapshot?</vt:lpstr>
      <vt:lpstr>End of Year Collection Schedule   </vt:lpstr>
      <vt:lpstr>At A Glace</vt:lpstr>
      <vt:lpstr>Important Dates for the 2016-17 Collection </vt:lpstr>
      <vt:lpstr>Important Dates for the 2016-17 Collection  </vt:lpstr>
      <vt:lpstr>EOY Collection process and Cross LEA validation process </vt:lpstr>
      <vt:lpstr>Regular Process </vt:lpstr>
      <vt:lpstr>Uploading Files</vt:lpstr>
      <vt:lpstr> Submission Process Student Interchange Preparation </vt:lpstr>
      <vt:lpstr>Step by Step documentation</vt:lpstr>
      <vt:lpstr> Submission Process Student Interchange Preparation </vt:lpstr>
      <vt:lpstr>Data File Upload</vt:lpstr>
      <vt:lpstr>Interchange Pipeline Reports</vt:lpstr>
      <vt:lpstr>Interchange Cognos Reports</vt:lpstr>
      <vt:lpstr>Common Demographic Errors: Language Edits   </vt:lpstr>
      <vt:lpstr>Edits For ELL</vt:lpstr>
      <vt:lpstr>Definition of ELL student</vt:lpstr>
      <vt:lpstr>Language Proficiency Codes </vt:lpstr>
      <vt:lpstr>PHLOTE, English Proficient </vt:lpstr>
      <vt:lpstr>FELL- Former ELL</vt:lpstr>
      <vt:lpstr>Common School Association Errors: Date First Enrolled in the US   </vt:lpstr>
      <vt:lpstr>Key Terms</vt:lpstr>
      <vt:lpstr>Key Terms</vt:lpstr>
      <vt:lpstr>Common Advanced Course Errors: Post Secondary Programs   </vt:lpstr>
      <vt:lpstr>Post Secondary Program Field  </vt:lpstr>
      <vt:lpstr>PowerPoint Presentation</vt:lpstr>
      <vt:lpstr>Creating Exceptions   </vt:lpstr>
      <vt:lpstr>Exceptions</vt:lpstr>
      <vt:lpstr>Exceptions</vt:lpstr>
      <vt:lpstr>Key Terms</vt:lpstr>
      <vt:lpstr>Do not send PII over email</vt:lpstr>
      <vt:lpstr>Creating a Snapshot </vt:lpstr>
      <vt:lpstr> Submission Process Student End of Year </vt:lpstr>
      <vt:lpstr>Creating a New Snapshot</vt:lpstr>
      <vt:lpstr>Snapshot Pipeline Reports</vt:lpstr>
      <vt:lpstr>Interchange Cognos Reports</vt:lpstr>
      <vt:lpstr>Common Errors</vt:lpstr>
      <vt:lpstr>Common Errors - Enter and Exit types   </vt:lpstr>
      <vt:lpstr>Why do we use entry and exit types?</vt:lpstr>
      <vt:lpstr>Why do we use entry and exit types?</vt:lpstr>
      <vt:lpstr>Why do we use entry and exit types?</vt:lpstr>
      <vt:lpstr>Enter and Exit types   </vt:lpstr>
      <vt:lpstr>Common Errors</vt:lpstr>
      <vt:lpstr>Common Errors</vt:lpstr>
      <vt:lpstr>Common issues</vt:lpstr>
      <vt:lpstr>Common Errors</vt:lpstr>
      <vt:lpstr>SE404 Stitching Records</vt:lpstr>
      <vt:lpstr>Submit Your Snapshot!   </vt:lpstr>
      <vt:lpstr>Submit your Snapshot to CDE</vt:lpstr>
      <vt:lpstr>Submit your Snapshot to CDE</vt:lpstr>
      <vt:lpstr>Cross and Post Cross   </vt:lpstr>
      <vt:lpstr>Important Dates for the 2015-16 Collection  </vt:lpstr>
      <vt:lpstr>Cross LEA Adjustment File</vt:lpstr>
      <vt:lpstr>Adjustment File</vt:lpstr>
      <vt:lpstr>Post Cross LEA</vt:lpstr>
      <vt:lpstr>Record Request/ Confirmation of Enrollment and Attendance template</vt:lpstr>
      <vt:lpstr>Where can I find more information</vt:lpstr>
      <vt:lpstr>Reminder About Transfer Students</vt:lpstr>
      <vt:lpstr>Rates and Reports  </vt:lpstr>
      <vt:lpstr>Key Terms</vt:lpstr>
      <vt:lpstr>Key Terms</vt:lpstr>
      <vt:lpstr>How is data used?</vt:lpstr>
      <vt:lpstr>Where is this data used?</vt:lpstr>
      <vt:lpstr>Where is this data used?</vt:lpstr>
      <vt:lpstr>PowerPoint Presentation</vt:lpstr>
    </vt:vector>
  </TitlesOfParts>
  <Company>CDE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Pupil Enrollment Count Training for the 2013-14 Collection</dc:title>
  <dc:creator>Smith,Kevin</dc:creator>
  <cp:lastModifiedBy>Anderson, Duncan</cp:lastModifiedBy>
  <cp:revision>1017</cp:revision>
  <cp:lastPrinted>2015-03-25T17:14:00Z</cp:lastPrinted>
  <dcterms:created xsi:type="dcterms:W3CDTF">2013-05-06T18:15:24Z</dcterms:created>
  <dcterms:modified xsi:type="dcterms:W3CDTF">2017-05-10T16:49:00Z</dcterms:modified>
</cp:coreProperties>
</file>