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77" r:id="rId85"/>
    <p:sldId id="354" r:id="rId86"/>
    <p:sldId id="355" r:id="rId87"/>
    <p:sldId id="356" r:id="rId88"/>
    <p:sldId id="357" r:id="rId89"/>
    <p:sldId id="358" r:id="rId90"/>
    <p:sldId id="359" r:id="rId91"/>
    <p:sldId id="365" r:id="rId92"/>
    <p:sldId id="364" r:id="rId93"/>
    <p:sldId id="366" r:id="rId94"/>
    <p:sldId id="368" r:id="rId95"/>
    <p:sldId id="369" r:id="rId96"/>
    <p:sldId id="370" r:id="rId97"/>
    <p:sldId id="371" r:id="rId98"/>
    <p:sldId id="372" r:id="rId99"/>
    <p:sldId id="373" r:id="rId100"/>
    <p:sldId id="374" r:id="rId101"/>
    <p:sldId id="375" r:id="rId102"/>
    <p:sldId id="376" r:id="rId103"/>
    <p:sldId id="367" r:id="rId104"/>
    <p:sldId id="360" r:id="rId105"/>
    <p:sldId id="361" r:id="rId106"/>
    <p:sldId id="362"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verson, Annette" initials="SA" lastIdx="1" clrIdx="0">
    <p:extLst>
      <p:ext uri="{19B8F6BF-5375-455C-9EA6-DF929625EA0E}">
        <p15:presenceInfo xmlns:p15="http://schemas.microsoft.com/office/powerpoint/2012/main" userId="S-1-5-21-170422339-1359699126-1544898942-6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61" d="100"/>
          <a:sy n="61" d="100"/>
        </p:scale>
        <p:origin x="142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8T13:36:00.61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08T13:36:00.614" idx="1">
    <p:pos x="10" y="10"/>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46369-0FD7-4AFC-A9FD-D453B7E228D5}" type="doc">
      <dgm:prSet loTypeId="urn:microsoft.com/office/officeart/2008/layout/VerticalCurvedList" loCatId="list" qsTypeId="urn:microsoft.com/office/officeart/2005/8/quickstyle/simple5" qsCatId="simple" csTypeId="urn:microsoft.com/office/officeart/2005/8/colors/accent1_4" csCatId="accent1" phldr="1"/>
      <dgm:spPr/>
      <dgm:t>
        <a:bodyPr/>
        <a:lstStyle/>
        <a:p>
          <a:endParaRPr lang="en-US"/>
        </a:p>
      </dgm:t>
    </dgm:pt>
    <dgm:pt modelId="{CFA0AFF8-FCF7-4ABF-B9A1-887260F53E53}">
      <dgm:prSet phldrT="[Text]"/>
      <dgm:spPr/>
      <dgm:t>
        <a:bodyPr/>
        <a:lstStyle/>
        <a:p>
          <a:r>
            <a:rPr lang="en-US" dirty="0" smtClean="0"/>
            <a:t>Data Uses/Reports</a:t>
          </a:r>
          <a:endParaRPr lang="en-US" dirty="0"/>
        </a:p>
      </dgm:t>
    </dgm:pt>
    <dgm:pt modelId="{7C03A7F8-3ACC-4633-B591-16DAF43B5187}" type="parTrans" cxnId="{D0D6E052-B685-49C4-B1CC-DC687346DDDC}">
      <dgm:prSet/>
      <dgm:spPr/>
      <dgm:t>
        <a:bodyPr/>
        <a:lstStyle/>
        <a:p>
          <a:endParaRPr lang="en-US"/>
        </a:p>
      </dgm:t>
    </dgm:pt>
    <dgm:pt modelId="{46E8FEBB-B474-4A81-AD12-D787013CF8BC}" type="sibTrans" cxnId="{D0D6E052-B685-49C4-B1CC-DC687346DDDC}">
      <dgm:prSet/>
      <dgm:spPr/>
      <dgm:t>
        <a:bodyPr/>
        <a:lstStyle/>
        <a:p>
          <a:endParaRPr lang="en-US"/>
        </a:p>
      </dgm:t>
    </dgm:pt>
    <dgm:pt modelId="{73F0D2AC-6295-45D5-BE03-1C2F8396526B}">
      <dgm:prSet phldrT="[Text]"/>
      <dgm:spPr/>
      <dgm:t>
        <a:bodyPr/>
        <a:lstStyle/>
        <a:p>
          <a:r>
            <a:rPr lang="en-US" dirty="0" smtClean="0"/>
            <a:t>Pipeline Review</a:t>
          </a:r>
          <a:endParaRPr lang="en-US" dirty="0"/>
        </a:p>
      </dgm:t>
    </dgm:pt>
    <dgm:pt modelId="{63120905-880C-4888-BA7A-7D5D252EFE02}" type="parTrans" cxnId="{B59BFCD4-AECF-4901-B2C4-875BECD8DDC5}">
      <dgm:prSet/>
      <dgm:spPr/>
      <dgm:t>
        <a:bodyPr/>
        <a:lstStyle/>
        <a:p>
          <a:endParaRPr lang="en-US"/>
        </a:p>
      </dgm:t>
    </dgm:pt>
    <dgm:pt modelId="{C46E5AEC-600E-4383-9587-3A4ECD0C176F}" type="sibTrans" cxnId="{B59BFCD4-AECF-4901-B2C4-875BECD8DDC5}">
      <dgm:prSet/>
      <dgm:spPr/>
      <dgm:t>
        <a:bodyPr/>
        <a:lstStyle/>
        <a:p>
          <a:endParaRPr lang="en-US"/>
        </a:p>
      </dgm:t>
    </dgm:pt>
    <dgm:pt modelId="{06F59B0C-5428-4AC8-8644-4FD5217CCA53}">
      <dgm:prSet phldrT="[Text]"/>
      <dgm:spPr/>
      <dgm:t>
        <a:bodyPr/>
        <a:lstStyle/>
        <a:p>
          <a:r>
            <a:rPr lang="en-US" dirty="0" smtClean="0"/>
            <a:t>Getting Started – What is Required</a:t>
          </a:r>
        </a:p>
      </dgm:t>
    </dgm:pt>
    <dgm:pt modelId="{14488217-F445-457D-8C72-372D94B1E9B5}" type="parTrans" cxnId="{698B54AB-9640-4493-B468-7418D5E59081}">
      <dgm:prSet/>
      <dgm:spPr/>
      <dgm:t>
        <a:bodyPr/>
        <a:lstStyle/>
        <a:p>
          <a:endParaRPr lang="en-US"/>
        </a:p>
      </dgm:t>
    </dgm:pt>
    <dgm:pt modelId="{A1C07D18-0DA7-4BD0-84C2-BC99AA53006B}" type="sibTrans" cxnId="{698B54AB-9640-4493-B468-7418D5E59081}">
      <dgm:prSet/>
      <dgm:spPr/>
      <dgm:t>
        <a:bodyPr/>
        <a:lstStyle/>
        <a:p>
          <a:endParaRPr lang="en-US"/>
        </a:p>
      </dgm:t>
    </dgm:pt>
    <dgm:pt modelId="{467BEAA2-08A3-42E7-8E0A-79B5C130D5C0}">
      <dgm:prSet/>
      <dgm:spPr/>
      <dgm:t>
        <a:bodyPr/>
        <a:lstStyle/>
        <a:p>
          <a:r>
            <a:rPr lang="en-US" dirty="0" smtClean="0"/>
            <a:t>Timeline</a:t>
          </a:r>
          <a:endParaRPr lang="en-US" dirty="0"/>
        </a:p>
      </dgm:t>
    </dgm:pt>
    <dgm:pt modelId="{B210ECAC-0E14-496C-8337-CF470C4C9EB2}" type="parTrans" cxnId="{351E3B98-0D00-45C4-A445-2C6147932EDA}">
      <dgm:prSet/>
      <dgm:spPr/>
      <dgm:t>
        <a:bodyPr/>
        <a:lstStyle/>
        <a:p>
          <a:endParaRPr lang="en-US"/>
        </a:p>
      </dgm:t>
    </dgm:pt>
    <dgm:pt modelId="{03BF4637-35D8-4FB5-BC9A-EDBA4ABF0670}" type="sibTrans" cxnId="{351E3B98-0D00-45C4-A445-2C6147932EDA}">
      <dgm:prSet/>
      <dgm:spPr/>
      <dgm:t>
        <a:bodyPr/>
        <a:lstStyle/>
        <a:p>
          <a:endParaRPr lang="en-US"/>
        </a:p>
      </dgm:t>
    </dgm:pt>
    <dgm:pt modelId="{BDBB87EF-4CCE-451B-A3B9-17A1AD9562E5}">
      <dgm:prSet/>
      <dgm:spPr/>
      <dgm:t>
        <a:bodyPr/>
        <a:lstStyle/>
        <a:p>
          <a:r>
            <a:rPr lang="en-US" dirty="0" smtClean="0"/>
            <a:t>Resources</a:t>
          </a:r>
          <a:endParaRPr lang="en-US" dirty="0"/>
        </a:p>
      </dgm:t>
    </dgm:pt>
    <dgm:pt modelId="{AA74E11F-04C7-4DF7-AFEB-41EEC999EBFC}" type="parTrans" cxnId="{43DD41B6-AE42-4506-B09C-549027143CBD}">
      <dgm:prSet/>
      <dgm:spPr/>
      <dgm:t>
        <a:bodyPr/>
        <a:lstStyle/>
        <a:p>
          <a:endParaRPr lang="en-US"/>
        </a:p>
      </dgm:t>
    </dgm:pt>
    <dgm:pt modelId="{2018787D-7E93-40BD-AABE-E36048DA9793}" type="sibTrans" cxnId="{43DD41B6-AE42-4506-B09C-549027143CBD}">
      <dgm:prSet/>
      <dgm:spPr/>
      <dgm:t>
        <a:bodyPr/>
        <a:lstStyle/>
        <a:p>
          <a:endParaRPr lang="en-US"/>
        </a:p>
      </dgm:t>
    </dgm:pt>
    <dgm:pt modelId="{FF367C96-738A-4B98-B58E-C80F0A4DC5DA}">
      <dgm:prSet/>
      <dgm:spPr/>
      <dgm:t>
        <a:bodyPr/>
        <a:lstStyle/>
        <a:p>
          <a:r>
            <a:rPr lang="en-US" dirty="0" smtClean="0"/>
            <a:t>Interchange Steps and Edit Review</a:t>
          </a:r>
          <a:endParaRPr lang="en-US" dirty="0"/>
        </a:p>
      </dgm:t>
    </dgm:pt>
    <dgm:pt modelId="{13302F67-B6FF-46C3-A00C-6D5C820179FB}" type="parTrans" cxnId="{BA79C3A2-1091-4858-ABFC-A842DFCBF6F4}">
      <dgm:prSet/>
      <dgm:spPr/>
      <dgm:t>
        <a:bodyPr/>
        <a:lstStyle/>
        <a:p>
          <a:endParaRPr lang="en-US"/>
        </a:p>
      </dgm:t>
    </dgm:pt>
    <dgm:pt modelId="{69D4CD64-F9B3-491C-B233-E54746AF1A16}" type="sibTrans" cxnId="{BA79C3A2-1091-4858-ABFC-A842DFCBF6F4}">
      <dgm:prSet/>
      <dgm:spPr/>
      <dgm:t>
        <a:bodyPr/>
        <a:lstStyle/>
        <a:p>
          <a:endParaRPr lang="en-US"/>
        </a:p>
      </dgm:t>
    </dgm:pt>
    <dgm:pt modelId="{3977B43F-29F9-4DD8-A6B2-B4100619C1E5}">
      <dgm:prSet/>
      <dgm:spPr/>
      <dgm:t>
        <a:bodyPr/>
        <a:lstStyle/>
        <a:p>
          <a:r>
            <a:rPr lang="en-US" dirty="0" smtClean="0"/>
            <a:t>Snapshot Process and Reports</a:t>
          </a:r>
          <a:endParaRPr lang="en-US" dirty="0"/>
        </a:p>
      </dgm:t>
    </dgm:pt>
    <dgm:pt modelId="{6E7468C6-6ABB-4447-B27F-F6C0E17E45F6}" type="parTrans" cxnId="{0E243CB7-DF22-4398-A414-965E4D3D8F18}">
      <dgm:prSet/>
      <dgm:spPr/>
      <dgm:t>
        <a:bodyPr/>
        <a:lstStyle/>
        <a:p>
          <a:endParaRPr lang="en-US"/>
        </a:p>
      </dgm:t>
    </dgm:pt>
    <dgm:pt modelId="{8FEDB373-CC30-4DA0-AA36-53655E503587}" type="sibTrans" cxnId="{0E243CB7-DF22-4398-A414-965E4D3D8F18}">
      <dgm:prSet/>
      <dgm:spPr/>
      <dgm:t>
        <a:bodyPr/>
        <a:lstStyle/>
        <a:p>
          <a:endParaRPr lang="en-US"/>
        </a:p>
      </dgm:t>
    </dgm:pt>
    <dgm:pt modelId="{00380024-6FB3-485D-B396-95D99D90FF37}" type="pres">
      <dgm:prSet presAssocID="{2F246369-0FD7-4AFC-A9FD-D453B7E228D5}" presName="Name0" presStyleCnt="0">
        <dgm:presLayoutVars>
          <dgm:chMax val="7"/>
          <dgm:chPref val="7"/>
          <dgm:dir/>
        </dgm:presLayoutVars>
      </dgm:prSet>
      <dgm:spPr/>
      <dgm:t>
        <a:bodyPr/>
        <a:lstStyle/>
        <a:p>
          <a:endParaRPr lang="en-US"/>
        </a:p>
      </dgm:t>
    </dgm:pt>
    <dgm:pt modelId="{3DA72573-9927-46C3-BE85-F6FE4E1C6949}" type="pres">
      <dgm:prSet presAssocID="{2F246369-0FD7-4AFC-A9FD-D453B7E228D5}" presName="Name1" presStyleCnt="0"/>
      <dgm:spPr/>
      <dgm:t>
        <a:bodyPr/>
        <a:lstStyle/>
        <a:p>
          <a:endParaRPr lang="en-US"/>
        </a:p>
      </dgm:t>
    </dgm:pt>
    <dgm:pt modelId="{C2CD0BA7-22C9-442F-A960-17E9E7A24A95}" type="pres">
      <dgm:prSet presAssocID="{2F246369-0FD7-4AFC-A9FD-D453B7E228D5}" presName="cycle" presStyleCnt="0"/>
      <dgm:spPr/>
      <dgm:t>
        <a:bodyPr/>
        <a:lstStyle/>
        <a:p>
          <a:endParaRPr lang="en-US"/>
        </a:p>
      </dgm:t>
    </dgm:pt>
    <dgm:pt modelId="{5E8112AA-BF8B-400E-A5F5-ED173CA49342}" type="pres">
      <dgm:prSet presAssocID="{2F246369-0FD7-4AFC-A9FD-D453B7E228D5}" presName="srcNode" presStyleLbl="node1" presStyleIdx="0" presStyleCnt="7"/>
      <dgm:spPr/>
      <dgm:t>
        <a:bodyPr/>
        <a:lstStyle/>
        <a:p>
          <a:endParaRPr lang="en-US"/>
        </a:p>
      </dgm:t>
    </dgm:pt>
    <dgm:pt modelId="{0413DDFB-0081-4421-B7A9-82ED0ED70893}" type="pres">
      <dgm:prSet presAssocID="{2F246369-0FD7-4AFC-A9FD-D453B7E228D5}" presName="conn" presStyleLbl="parChTrans1D2" presStyleIdx="0" presStyleCnt="1"/>
      <dgm:spPr/>
      <dgm:t>
        <a:bodyPr/>
        <a:lstStyle/>
        <a:p>
          <a:endParaRPr lang="en-US"/>
        </a:p>
      </dgm:t>
    </dgm:pt>
    <dgm:pt modelId="{DC65184B-C7D6-49E3-B872-10765B3F6091}" type="pres">
      <dgm:prSet presAssocID="{2F246369-0FD7-4AFC-A9FD-D453B7E228D5}" presName="extraNode" presStyleLbl="node1" presStyleIdx="0" presStyleCnt="7"/>
      <dgm:spPr/>
      <dgm:t>
        <a:bodyPr/>
        <a:lstStyle/>
        <a:p>
          <a:endParaRPr lang="en-US"/>
        </a:p>
      </dgm:t>
    </dgm:pt>
    <dgm:pt modelId="{33A59FB0-6246-44F7-9493-E476EE10EB3F}" type="pres">
      <dgm:prSet presAssocID="{2F246369-0FD7-4AFC-A9FD-D453B7E228D5}" presName="dstNode" presStyleLbl="node1" presStyleIdx="0" presStyleCnt="7"/>
      <dgm:spPr/>
      <dgm:t>
        <a:bodyPr/>
        <a:lstStyle/>
        <a:p>
          <a:endParaRPr lang="en-US"/>
        </a:p>
      </dgm:t>
    </dgm:pt>
    <dgm:pt modelId="{7F4CF5BB-5218-4819-A0BD-CC20A53B017D}" type="pres">
      <dgm:prSet presAssocID="{CFA0AFF8-FCF7-4ABF-B9A1-887260F53E53}" presName="text_1" presStyleLbl="node1" presStyleIdx="0" presStyleCnt="7">
        <dgm:presLayoutVars>
          <dgm:bulletEnabled val="1"/>
        </dgm:presLayoutVars>
      </dgm:prSet>
      <dgm:spPr/>
      <dgm:t>
        <a:bodyPr/>
        <a:lstStyle/>
        <a:p>
          <a:endParaRPr lang="en-US"/>
        </a:p>
      </dgm:t>
    </dgm:pt>
    <dgm:pt modelId="{A092BFB9-7CCD-4413-B3E2-128F0524AFF7}" type="pres">
      <dgm:prSet presAssocID="{CFA0AFF8-FCF7-4ABF-B9A1-887260F53E53}" presName="accent_1" presStyleCnt="0"/>
      <dgm:spPr/>
      <dgm:t>
        <a:bodyPr/>
        <a:lstStyle/>
        <a:p>
          <a:endParaRPr lang="en-US"/>
        </a:p>
      </dgm:t>
    </dgm:pt>
    <dgm:pt modelId="{AF805627-B419-4B38-B9FD-0391AE1F4338}" type="pres">
      <dgm:prSet presAssocID="{CFA0AFF8-FCF7-4ABF-B9A1-887260F53E53}" presName="accentRepeatNode" presStyleLbl="solidFgAcc1" presStyleIdx="0" presStyleCnt="7"/>
      <dgm:spPr>
        <a:blipFill rotWithShape="0">
          <a:blip xmlns:r="http://schemas.openxmlformats.org/officeDocument/2006/relationships" r:embed="rId1"/>
          <a:stretch>
            <a:fillRect/>
          </a:stretch>
        </a:blipFill>
      </dgm:spPr>
      <dgm:t>
        <a:bodyPr/>
        <a:lstStyle/>
        <a:p>
          <a:endParaRPr lang="en-US"/>
        </a:p>
      </dgm:t>
    </dgm:pt>
    <dgm:pt modelId="{3FECB9EF-8503-4D93-843A-09E862FDEE52}" type="pres">
      <dgm:prSet presAssocID="{73F0D2AC-6295-45D5-BE03-1C2F8396526B}" presName="text_2" presStyleLbl="node1" presStyleIdx="1" presStyleCnt="7">
        <dgm:presLayoutVars>
          <dgm:bulletEnabled val="1"/>
        </dgm:presLayoutVars>
      </dgm:prSet>
      <dgm:spPr/>
      <dgm:t>
        <a:bodyPr/>
        <a:lstStyle/>
        <a:p>
          <a:endParaRPr lang="en-US"/>
        </a:p>
      </dgm:t>
    </dgm:pt>
    <dgm:pt modelId="{1CA1DC4F-C66C-4892-9562-DB3E18130576}" type="pres">
      <dgm:prSet presAssocID="{73F0D2AC-6295-45D5-BE03-1C2F8396526B}" presName="accent_2" presStyleCnt="0"/>
      <dgm:spPr/>
      <dgm:t>
        <a:bodyPr/>
        <a:lstStyle/>
        <a:p>
          <a:endParaRPr lang="en-US"/>
        </a:p>
      </dgm:t>
    </dgm:pt>
    <dgm:pt modelId="{F7807775-D6BB-4F98-9C27-DDDC95A0A6AA}" type="pres">
      <dgm:prSet presAssocID="{73F0D2AC-6295-45D5-BE03-1C2F8396526B}" presName="accentRepeatNode" presStyleLbl="solidFgAcc1" presStyleIdx="1" presStyleCnt="7"/>
      <dgm:spPr>
        <a:blipFill rotWithShape="0">
          <a:blip xmlns:r="http://schemas.openxmlformats.org/officeDocument/2006/relationships" r:embed="rId2"/>
          <a:stretch>
            <a:fillRect/>
          </a:stretch>
        </a:blipFill>
      </dgm:spPr>
      <dgm:t>
        <a:bodyPr/>
        <a:lstStyle/>
        <a:p>
          <a:endParaRPr lang="en-US"/>
        </a:p>
      </dgm:t>
    </dgm:pt>
    <dgm:pt modelId="{C841A3E6-4231-4C6C-A76C-A4534D383655}" type="pres">
      <dgm:prSet presAssocID="{06F59B0C-5428-4AC8-8644-4FD5217CCA53}" presName="text_3" presStyleLbl="node1" presStyleIdx="2" presStyleCnt="7">
        <dgm:presLayoutVars>
          <dgm:bulletEnabled val="1"/>
        </dgm:presLayoutVars>
      </dgm:prSet>
      <dgm:spPr/>
      <dgm:t>
        <a:bodyPr/>
        <a:lstStyle/>
        <a:p>
          <a:endParaRPr lang="en-US"/>
        </a:p>
      </dgm:t>
    </dgm:pt>
    <dgm:pt modelId="{9C6A7B24-E3DE-4A25-91BF-29E9003B4C99}" type="pres">
      <dgm:prSet presAssocID="{06F59B0C-5428-4AC8-8644-4FD5217CCA53}" presName="accent_3" presStyleCnt="0"/>
      <dgm:spPr/>
      <dgm:t>
        <a:bodyPr/>
        <a:lstStyle/>
        <a:p>
          <a:endParaRPr lang="en-US"/>
        </a:p>
      </dgm:t>
    </dgm:pt>
    <dgm:pt modelId="{CADDD2EB-BBB2-4F58-A608-3072C8536E21}" type="pres">
      <dgm:prSet presAssocID="{06F59B0C-5428-4AC8-8644-4FD5217CCA53}" presName="accentRepeatNode" presStyleLbl="solidFgAcc1" presStyleIdx="2" presStyleCnt="7" custLinFactNeighborX="2056" custLinFactNeighborY="1028"/>
      <dgm:spPr>
        <a:blipFill rotWithShape="0">
          <a:blip xmlns:r="http://schemas.openxmlformats.org/officeDocument/2006/relationships" r:embed="rId3"/>
          <a:stretch>
            <a:fillRect/>
          </a:stretch>
        </a:blipFill>
      </dgm:spPr>
      <dgm:t>
        <a:bodyPr/>
        <a:lstStyle/>
        <a:p>
          <a:endParaRPr lang="en-US"/>
        </a:p>
      </dgm:t>
    </dgm:pt>
    <dgm:pt modelId="{603F1E24-D496-4CA8-86DF-65DE6FC90C56}" type="pres">
      <dgm:prSet presAssocID="{467BEAA2-08A3-42E7-8E0A-79B5C130D5C0}" presName="text_4" presStyleLbl="node1" presStyleIdx="3" presStyleCnt="7" custLinFactNeighborX="-119">
        <dgm:presLayoutVars>
          <dgm:bulletEnabled val="1"/>
        </dgm:presLayoutVars>
      </dgm:prSet>
      <dgm:spPr/>
      <dgm:t>
        <a:bodyPr/>
        <a:lstStyle/>
        <a:p>
          <a:endParaRPr lang="en-US"/>
        </a:p>
      </dgm:t>
    </dgm:pt>
    <dgm:pt modelId="{8E1F3FC5-3466-420A-B5FF-45C8D7251B87}" type="pres">
      <dgm:prSet presAssocID="{467BEAA2-08A3-42E7-8E0A-79B5C130D5C0}" presName="accent_4" presStyleCnt="0"/>
      <dgm:spPr/>
      <dgm:t>
        <a:bodyPr/>
        <a:lstStyle/>
        <a:p>
          <a:endParaRPr lang="en-US"/>
        </a:p>
      </dgm:t>
    </dgm:pt>
    <dgm:pt modelId="{3C11C0BF-5343-41B6-9280-CCFC25C3A193}" type="pres">
      <dgm:prSet presAssocID="{467BEAA2-08A3-42E7-8E0A-79B5C130D5C0}" presName="accentRepeatNode" presStyleLbl="solidFgAcc1" presStyleIdx="3" presStyleCnt="7"/>
      <dgm:spPr>
        <a:blipFill rotWithShape="0">
          <a:blip xmlns:r="http://schemas.openxmlformats.org/officeDocument/2006/relationships" r:embed="rId4"/>
          <a:stretch>
            <a:fillRect/>
          </a:stretch>
        </a:blipFill>
      </dgm:spPr>
      <dgm:t>
        <a:bodyPr/>
        <a:lstStyle/>
        <a:p>
          <a:endParaRPr lang="en-US"/>
        </a:p>
      </dgm:t>
    </dgm:pt>
    <dgm:pt modelId="{92101BA3-3D62-45A6-856D-D763F841AAC7}" type="pres">
      <dgm:prSet presAssocID="{FF367C96-738A-4B98-B58E-C80F0A4DC5DA}" presName="text_5" presStyleLbl="node1" presStyleIdx="4" presStyleCnt="7">
        <dgm:presLayoutVars>
          <dgm:bulletEnabled val="1"/>
        </dgm:presLayoutVars>
      </dgm:prSet>
      <dgm:spPr/>
      <dgm:t>
        <a:bodyPr/>
        <a:lstStyle/>
        <a:p>
          <a:endParaRPr lang="en-US"/>
        </a:p>
      </dgm:t>
    </dgm:pt>
    <dgm:pt modelId="{F875BCD3-5DD2-49D2-AD16-6A626B26A937}" type="pres">
      <dgm:prSet presAssocID="{FF367C96-738A-4B98-B58E-C80F0A4DC5DA}" presName="accent_5" presStyleCnt="0"/>
      <dgm:spPr/>
    </dgm:pt>
    <dgm:pt modelId="{A9540E98-E23F-4E7C-985F-64AD4E9F3F47}" type="pres">
      <dgm:prSet presAssocID="{FF367C96-738A-4B98-B58E-C80F0A4DC5DA}" presName="accentRepeatNode" presStyleLbl="solidFgAcc1" presStyleIdx="4" presStyleCnt="7"/>
      <dgm:spPr/>
    </dgm:pt>
    <dgm:pt modelId="{E44C132F-8FBA-487E-A7A0-77A8584EC51E}" type="pres">
      <dgm:prSet presAssocID="{3977B43F-29F9-4DD8-A6B2-B4100619C1E5}" presName="text_6" presStyleLbl="node1" presStyleIdx="5" presStyleCnt="7">
        <dgm:presLayoutVars>
          <dgm:bulletEnabled val="1"/>
        </dgm:presLayoutVars>
      </dgm:prSet>
      <dgm:spPr/>
      <dgm:t>
        <a:bodyPr/>
        <a:lstStyle/>
        <a:p>
          <a:endParaRPr lang="en-US"/>
        </a:p>
      </dgm:t>
    </dgm:pt>
    <dgm:pt modelId="{2002886F-0B12-4E0C-BB87-78E44A97F695}" type="pres">
      <dgm:prSet presAssocID="{3977B43F-29F9-4DD8-A6B2-B4100619C1E5}" presName="accent_6" presStyleCnt="0"/>
      <dgm:spPr/>
    </dgm:pt>
    <dgm:pt modelId="{40D1D9A0-9B44-44EC-8C1B-0E5A4C140DF2}" type="pres">
      <dgm:prSet presAssocID="{3977B43F-29F9-4DD8-A6B2-B4100619C1E5}" presName="accentRepeatNode" presStyleLbl="solidFgAcc1" presStyleIdx="5" presStyleCnt="7"/>
      <dgm:spPr/>
    </dgm:pt>
    <dgm:pt modelId="{745BD1D9-F162-45CB-A3BF-A23F7B9184BD}" type="pres">
      <dgm:prSet presAssocID="{BDBB87EF-4CCE-451B-A3B9-17A1AD9562E5}" presName="text_7" presStyleLbl="node1" presStyleIdx="6" presStyleCnt="7">
        <dgm:presLayoutVars>
          <dgm:bulletEnabled val="1"/>
        </dgm:presLayoutVars>
      </dgm:prSet>
      <dgm:spPr/>
      <dgm:t>
        <a:bodyPr/>
        <a:lstStyle/>
        <a:p>
          <a:endParaRPr lang="en-US"/>
        </a:p>
      </dgm:t>
    </dgm:pt>
    <dgm:pt modelId="{5A9225D2-ABC1-43C9-A1DA-0D388E5D6323}" type="pres">
      <dgm:prSet presAssocID="{BDBB87EF-4CCE-451B-A3B9-17A1AD9562E5}" presName="accent_7" presStyleCnt="0"/>
      <dgm:spPr/>
    </dgm:pt>
    <dgm:pt modelId="{3DCFD881-3241-4BF3-96CE-C3F55B1222E6}" type="pres">
      <dgm:prSet presAssocID="{BDBB87EF-4CCE-451B-A3B9-17A1AD9562E5}" presName="accentRepeatNode" presStyleLbl="solidFgAcc1" presStyleIdx="6" presStyleCnt="7"/>
      <dgm:spPr>
        <a:blipFill rotWithShape="0">
          <a:blip xmlns:r="http://schemas.openxmlformats.org/officeDocument/2006/relationships" r:embed="rId5"/>
          <a:stretch>
            <a:fillRect/>
          </a:stretch>
        </a:blipFill>
      </dgm:spPr>
      <dgm:t>
        <a:bodyPr/>
        <a:lstStyle/>
        <a:p>
          <a:endParaRPr lang="en-US"/>
        </a:p>
      </dgm:t>
    </dgm:pt>
  </dgm:ptLst>
  <dgm:cxnLst>
    <dgm:cxn modelId="{43DD41B6-AE42-4506-B09C-549027143CBD}" srcId="{2F246369-0FD7-4AFC-A9FD-D453B7E228D5}" destId="{BDBB87EF-4CCE-451B-A3B9-17A1AD9562E5}" srcOrd="6" destOrd="0" parTransId="{AA74E11F-04C7-4DF7-AFEB-41EEC999EBFC}" sibTransId="{2018787D-7E93-40BD-AABE-E36048DA9793}"/>
    <dgm:cxn modelId="{AB9864A5-5236-4D75-892D-978CBFA11555}" type="presOf" srcId="{2F246369-0FD7-4AFC-A9FD-D453B7E228D5}" destId="{00380024-6FB3-485D-B396-95D99D90FF37}" srcOrd="0" destOrd="0" presId="urn:microsoft.com/office/officeart/2008/layout/VerticalCurvedList"/>
    <dgm:cxn modelId="{1902A4E2-E940-4901-8646-38278785E5B0}" type="presOf" srcId="{46E8FEBB-B474-4A81-AD12-D787013CF8BC}" destId="{0413DDFB-0081-4421-B7A9-82ED0ED70893}" srcOrd="0" destOrd="0" presId="urn:microsoft.com/office/officeart/2008/layout/VerticalCurvedList"/>
    <dgm:cxn modelId="{B59BFCD4-AECF-4901-B2C4-875BECD8DDC5}" srcId="{2F246369-0FD7-4AFC-A9FD-D453B7E228D5}" destId="{73F0D2AC-6295-45D5-BE03-1C2F8396526B}" srcOrd="1" destOrd="0" parTransId="{63120905-880C-4888-BA7A-7D5D252EFE02}" sibTransId="{C46E5AEC-600E-4383-9587-3A4ECD0C176F}"/>
    <dgm:cxn modelId="{302E5E00-2E41-4CF2-A5C8-264709D549FD}" type="presOf" srcId="{06F59B0C-5428-4AC8-8644-4FD5217CCA53}" destId="{C841A3E6-4231-4C6C-A76C-A4534D383655}" srcOrd="0" destOrd="0" presId="urn:microsoft.com/office/officeart/2008/layout/VerticalCurvedList"/>
    <dgm:cxn modelId="{79CD1BA1-1CE8-461A-9147-AB8DFA3A15D9}" type="presOf" srcId="{3977B43F-29F9-4DD8-A6B2-B4100619C1E5}" destId="{E44C132F-8FBA-487E-A7A0-77A8584EC51E}" srcOrd="0" destOrd="0" presId="urn:microsoft.com/office/officeart/2008/layout/VerticalCurvedList"/>
    <dgm:cxn modelId="{351E3B98-0D00-45C4-A445-2C6147932EDA}" srcId="{2F246369-0FD7-4AFC-A9FD-D453B7E228D5}" destId="{467BEAA2-08A3-42E7-8E0A-79B5C130D5C0}" srcOrd="3" destOrd="0" parTransId="{B210ECAC-0E14-496C-8337-CF470C4C9EB2}" sibTransId="{03BF4637-35D8-4FB5-BC9A-EDBA4ABF0670}"/>
    <dgm:cxn modelId="{BA79C3A2-1091-4858-ABFC-A842DFCBF6F4}" srcId="{2F246369-0FD7-4AFC-A9FD-D453B7E228D5}" destId="{FF367C96-738A-4B98-B58E-C80F0A4DC5DA}" srcOrd="4" destOrd="0" parTransId="{13302F67-B6FF-46C3-A00C-6D5C820179FB}" sibTransId="{69D4CD64-F9B3-491C-B233-E54746AF1A16}"/>
    <dgm:cxn modelId="{10830353-22A7-4374-AD46-C511C7E67BBD}" type="presOf" srcId="{73F0D2AC-6295-45D5-BE03-1C2F8396526B}" destId="{3FECB9EF-8503-4D93-843A-09E862FDEE52}" srcOrd="0" destOrd="0" presId="urn:microsoft.com/office/officeart/2008/layout/VerticalCurvedList"/>
    <dgm:cxn modelId="{D0D6E052-B685-49C4-B1CC-DC687346DDDC}" srcId="{2F246369-0FD7-4AFC-A9FD-D453B7E228D5}" destId="{CFA0AFF8-FCF7-4ABF-B9A1-887260F53E53}" srcOrd="0" destOrd="0" parTransId="{7C03A7F8-3ACC-4633-B591-16DAF43B5187}" sibTransId="{46E8FEBB-B474-4A81-AD12-D787013CF8BC}"/>
    <dgm:cxn modelId="{00668739-2E04-4CDB-9FD2-91485FB9EC3A}" type="presOf" srcId="{FF367C96-738A-4B98-B58E-C80F0A4DC5DA}" destId="{92101BA3-3D62-45A6-856D-D763F841AAC7}" srcOrd="0" destOrd="0" presId="urn:microsoft.com/office/officeart/2008/layout/VerticalCurvedList"/>
    <dgm:cxn modelId="{0E243CB7-DF22-4398-A414-965E4D3D8F18}" srcId="{2F246369-0FD7-4AFC-A9FD-D453B7E228D5}" destId="{3977B43F-29F9-4DD8-A6B2-B4100619C1E5}" srcOrd="5" destOrd="0" parTransId="{6E7468C6-6ABB-4447-B27F-F6C0E17E45F6}" sibTransId="{8FEDB373-CC30-4DA0-AA36-53655E503587}"/>
    <dgm:cxn modelId="{6D5AB258-5E75-4E52-A54D-FEBF8192ADAB}" type="presOf" srcId="{467BEAA2-08A3-42E7-8E0A-79B5C130D5C0}" destId="{603F1E24-D496-4CA8-86DF-65DE6FC90C56}" srcOrd="0" destOrd="0" presId="urn:microsoft.com/office/officeart/2008/layout/VerticalCurvedList"/>
    <dgm:cxn modelId="{447F0428-5C92-4AAD-BD96-88BE0066B698}" type="presOf" srcId="{BDBB87EF-4CCE-451B-A3B9-17A1AD9562E5}" destId="{745BD1D9-F162-45CB-A3BF-A23F7B9184BD}" srcOrd="0" destOrd="0" presId="urn:microsoft.com/office/officeart/2008/layout/VerticalCurvedList"/>
    <dgm:cxn modelId="{698B54AB-9640-4493-B468-7418D5E59081}" srcId="{2F246369-0FD7-4AFC-A9FD-D453B7E228D5}" destId="{06F59B0C-5428-4AC8-8644-4FD5217CCA53}" srcOrd="2" destOrd="0" parTransId="{14488217-F445-457D-8C72-372D94B1E9B5}" sibTransId="{A1C07D18-0DA7-4BD0-84C2-BC99AA53006B}"/>
    <dgm:cxn modelId="{78F3F867-8212-48A6-92D7-B7F0697172CE}" type="presOf" srcId="{CFA0AFF8-FCF7-4ABF-B9A1-887260F53E53}" destId="{7F4CF5BB-5218-4819-A0BD-CC20A53B017D}" srcOrd="0" destOrd="0" presId="urn:microsoft.com/office/officeart/2008/layout/VerticalCurvedList"/>
    <dgm:cxn modelId="{2A3457A4-B68B-47B4-A405-D8AEAD25E28C}" type="presParOf" srcId="{00380024-6FB3-485D-B396-95D99D90FF37}" destId="{3DA72573-9927-46C3-BE85-F6FE4E1C6949}" srcOrd="0" destOrd="0" presId="urn:microsoft.com/office/officeart/2008/layout/VerticalCurvedList"/>
    <dgm:cxn modelId="{FEBC1ACB-8B68-4B13-A913-721D6B5157C0}" type="presParOf" srcId="{3DA72573-9927-46C3-BE85-F6FE4E1C6949}" destId="{C2CD0BA7-22C9-442F-A960-17E9E7A24A95}" srcOrd="0" destOrd="0" presId="urn:microsoft.com/office/officeart/2008/layout/VerticalCurvedList"/>
    <dgm:cxn modelId="{C7890D93-9653-4BF8-82E1-D077CB1F8CD7}" type="presParOf" srcId="{C2CD0BA7-22C9-442F-A960-17E9E7A24A95}" destId="{5E8112AA-BF8B-400E-A5F5-ED173CA49342}" srcOrd="0" destOrd="0" presId="urn:microsoft.com/office/officeart/2008/layout/VerticalCurvedList"/>
    <dgm:cxn modelId="{9CC471D0-4E63-4EFA-9661-1022BDAD5FA8}" type="presParOf" srcId="{C2CD0BA7-22C9-442F-A960-17E9E7A24A95}" destId="{0413DDFB-0081-4421-B7A9-82ED0ED70893}" srcOrd="1" destOrd="0" presId="urn:microsoft.com/office/officeart/2008/layout/VerticalCurvedList"/>
    <dgm:cxn modelId="{FD57B255-F7E5-42D0-A728-11AD8DC8BCA7}" type="presParOf" srcId="{C2CD0BA7-22C9-442F-A960-17E9E7A24A95}" destId="{DC65184B-C7D6-49E3-B872-10765B3F6091}" srcOrd="2" destOrd="0" presId="urn:microsoft.com/office/officeart/2008/layout/VerticalCurvedList"/>
    <dgm:cxn modelId="{AE975D7F-E4EC-4E41-A1CE-4A3EEA0DDF05}" type="presParOf" srcId="{C2CD0BA7-22C9-442F-A960-17E9E7A24A95}" destId="{33A59FB0-6246-44F7-9493-E476EE10EB3F}" srcOrd="3" destOrd="0" presId="urn:microsoft.com/office/officeart/2008/layout/VerticalCurvedList"/>
    <dgm:cxn modelId="{2D93B4FE-4016-4DEC-BB04-66A42D425D7D}" type="presParOf" srcId="{3DA72573-9927-46C3-BE85-F6FE4E1C6949}" destId="{7F4CF5BB-5218-4819-A0BD-CC20A53B017D}" srcOrd="1" destOrd="0" presId="urn:microsoft.com/office/officeart/2008/layout/VerticalCurvedList"/>
    <dgm:cxn modelId="{0B90D7E1-761E-45AE-B574-937FE7C7FAFF}" type="presParOf" srcId="{3DA72573-9927-46C3-BE85-F6FE4E1C6949}" destId="{A092BFB9-7CCD-4413-B3E2-128F0524AFF7}" srcOrd="2" destOrd="0" presId="urn:microsoft.com/office/officeart/2008/layout/VerticalCurvedList"/>
    <dgm:cxn modelId="{62065564-8AEE-439E-B7A0-0793BB6887C6}" type="presParOf" srcId="{A092BFB9-7CCD-4413-B3E2-128F0524AFF7}" destId="{AF805627-B419-4B38-B9FD-0391AE1F4338}" srcOrd="0" destOrd="0" presId="urn:microsoft.com/office/officeart/2008/layout/VerticalCurvedList"/>
    <dgm:cxn modelId="{0109F8B0-80B2-49BA-858F-BFF96F7023F5}" type="presParOf" srcId="{3DA72573-9927-46C3-BE85-F6FE4E1C6949}" destId="{3FECB9EF-8503-4D93-843A-09E862FDEE52}" srcOrd="3" destOrd="0" presId="urn:microsoft.com/office/officeart/2008/layout/VerticalCurvedList"/>
    <dgm:cxn modelId="{F2812FAA-073E-48B1-BDEB-35A875ADFBAE}" type="presParOf" srcId="{3DA72573-9927-46C3-BE85-F6FE4E1C6949}" destId="{1CA1DC4F-C66C-4892-9562-DB3E18130576}" srcOrd="4" destOrd="0" presId="urn:microsoft.com/office/officeart/2008/layout/VerticalCurvedList"/>
    <dgm:cxn modelId="{27C915D1-DF23-454F-B0E3-80BB63BB5B5F}" type="presParOf" srcId="{1CA1DC4F-C66C-4892-9562-DB3E18130576}" destId="{F7807775-D6BB-4F98-9C27-DDDC95A0A6AA}" srcOrd="0" destOrd="0" presId="urn:microsoft.com/office/officeart/2008/layout/VerticalCurvedList"/>
    <dgm:cxn modelId="{03989DB5-2C6E-46F7-98F1-FDB3BFF0B8A3}" type="presParOf" srcId="{3DA72573-9927-46C3-BE85-F6FE4E1C6949}" destId="{C841A3E6-4231-4C6C-A76C-A4534D383655}" srcOrd="5" destOrd="0" presId="urn:microsoft.com/office/officeart/2008/layout/VerticalCurvedList"/>
    <dgm:cxn modelId="{C520C1FB-8524-41E5-B700-5E836471F399}" type="presParOf" srcId="{3DA72573-9927-46C3-BE85-F6FE4E1C6949}" destId="{9C6A7B24-E3DE-4A25-91BF-29E9003B4C99}" srcOrd="6" destOrd="0" presId="urn:microsoft.com/office/officeart/2008/layout/VerticalCurvedList"/>
    <dgm:cxn modelId="{BE5063E7-620A-4A98-8829-AA0CAB623DFD}" type="presParOf" srcId="{9C6A7B24-E3DE-4A25-91BF-29E9003B4C99}" destId="{CADDD2EB-BBB2-4F58-A608-3072C8536E21}" srcOrd="0" destOrd="0" presId="urn:microsoft.com/office/officeart/2008/layout/VerticalCurvedList"/>
    <dgm:cxn modelId="{759EFD4C-DE0D-44EE-B259-2F95BC5DBD2A}" type="presParOf" srcId="{3DA72573-9927-46C3-BE85-F6FE4E1C6949}" destId="{603F1E24-D496-4CA8-86DF-65DE6FC90C56}" srcOrd="7" destOrd="0" presId="urn:microsoft.com/office/officeart/2008/layout/VerticalCurvedList"/>
    <dgm:cxn modelId="{E96FEAE7-0B8D-42FA-A220-E6A0A182CB72}" type="presParOf" srcId="{3DA72573-9927-46C3-BE85-F6FE4E1C6949}" destId="{8E1F3FC5-3466-420A-B5FF-45C8D7251B87}" srcOrd="8" destOrd="0" presId="urn:microsoft.com/office/officeart/2008/layout/VerticalCurvedList"/>
    <dgm:cxn modelId="{C6130A78-7966-48E9-AFF9-C8399C48DDAC}" type="presParOf" srcId="{8E1F3FC5-3466-420A-B5FF-45C8D7251B87}" destId="{3C11C0BF-5343-41B6-9280-CCFC25C3A193}" srcOrd="0" destOrd="0" presId="urn:microsoft.com/office/officeart/2008/layout/VerticalCurvedList"/>
    <dgm:cxn modelId="{A4808FED-8748-4304-BED9-BB6D18D17C96}" type="presParOf" srcId="{3DA72573-9927-46C3-BE85-F6FE4E1C6949}" destId="{92101BA3-3D62-45A6-856D-D763F841AAC7}" srcOrd="9" destOrd="0" presId="urn:microsoft.com/office/officeart/2008/layout/VerticalCurvedList"/>
    <dgm:cxn modelId="{4B0C11A1-AD5B-436B-9EC0-57DB76368E5C}" type="presParOf" srcId="{3DA72573-9927-46C3-BE85-F6FE4E1C6949}" destId="{F875BCD3-5DD2-49D2-AD16-6A626B26A937}" srcOrd="10" destOrd="0" presId="urn:microsoft.com/office/officeart/2008/layout/VerticalCurvedList"/>
    <dgm:cxn modelId="{F6A4654D-2C4C-4D1F-ABE9-7493818333FC}" type="presParOf" srcId="{F875BCD3-5DD2-49D2-AD16-6A626B26A937}" destId="{A9540E98-E23F-4E7C-985F-64AD4E9F3F47}" srcOrd="0" destOrd="0" presId="urn:microsoft.com/office/officeart/2008/layout/VerticalCurvedList"/>
    <dgm:cxn modelId="{814A0D00-DB45-44B7-9237-6767415494A3}" type="presParOf" srcId="{3DA72573-9927-46C3-BE85-F6FE4E1C6949}" destId="{E44C132F-8FBA-487E-A7A0-77A8584EC51E}" srcOrd="11" destOrd="0" presId="urn:microsoft.com/office/officeart/2008/layout/VerticalCurvedList"/>
    <dgm:cxn modelId="{1E55512D-6538-46AD-A7F3-E64DCD67F79E}" type="presParOf" srcId="{3DA72573-9927-46C3-BE85-F6FE4E1C6949}" destId="{2002886F-0B12-4E0C-BB87-78E44A97F695}" srcOrd="12" destOrd="0" presId="urn:microsoft.com/office/officeart/2008/layout/VerticalCurvedList"/>
    <dgm:cxn modelId="{EC04BD93-1F86-40AC-98B1-308CE89C09AA}" type="presParOf" srcId="{2002886F-0B12-4E0C-BB87-78E44A97F695}" destId="{40D1D9A0-9B44-44EC-8C1B-0E5A4C140DF2}" srcOrd="0" destOrd="0" presId="urn:microsoft.com/office/officeart/2008/layout/VerticalCurvedList"/>
    <dgm:cxn modelId="{CDC11B59-5760-4654-AEF5-928A08514ED8}" type="presParOf" srcId="{3DA72573-9927-46C3-BE85-F6FE4E1C6949}" destId="{745BD1D9-F162-45CB-A3BF-A23F7B9184BD}" srcOrd="13" destOrd="0" presId="urn:microsoft.com/office/officeart/2008/layout/VerticalCurvedList"/>
    <dgm:cxn modelId="{5DA3C67A-F5FC-4436-8E70-21F28C8E7248}" type="presParOf" srcId="{3DA72573-9927-46C3-BE85-F6FE4E1C6949}" destId="{5A9225D2-ABC1-43C9-A1DA-0D388E5D6323}" srcOrd="14" destOrd="0" presId="urn:microsoft.com/office/officeart/2008/layout/VerticalCurvedList"/>
    <dgm:cxn modelId="{2194748F-AA8A-4940-9C0F-D68991471713}" type="presParOf" srcId="{5A9225D2-ABC1-43C9-A1DA-0D388E5D6323}" destId="{3DCFD881-3241-4BF3-96CE-C3F55B1222E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635450-7BE8-45EB-8EA4-C1FD12299EE0}" type="doc">
      <dgm:prSet loTypeId="urn:microsoft.com/office/officeart/2005/8/layout/cycle3" loCatId="cycle" qsTypeId="urn:microsoft.com/office/officeart/2005/8/quickstyle/simple2" qsCatId="simple" csTypeId="urn:microsoft.com/office/officeart/2005/8/colors/accent1_3" csCatId="accent1" phldr="1"/>
      <dgm:spPr/>
      <dgm:t>
        <a:bodyPr/>
        <a:lstStyle/>
        <a:p>
          <a:endParaRPr lang="en-US"/>
        </a:p>
      </dgm:t>
    </dgm:pt>
    <dgm:pt modelId="{8427587D-CE7C-4C2D-BF7F-83486B17660F}">
      <dgm:prSet phldrT="[Text]"/>
      <dgm:spPr/>
      <dgm:t>
        <a:bodyPr/>
        <a:lstStyle/>
        <a:p>
          <a:r>
            <a:rPr lang="en-US" b="1" smtClean="0"/>
            <a:t>Upload files in Data File Upload</a:t>
          </a:r>
          <a:endParaRPr lang="en-US" b="1" dirty="0"/>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dgm:t>
        <a:bodyPr/>
        <a:lstStyle/>
        <a:p>
          <a:endParaRPr lang="en-US"/>
        </a:p>
      </dgm:t>
    </dgm:pt>
    <dgm:pt modelId="{89C7EAD3-E90E-484D-91D9-0405026FBA5A}">
      <dgm:prSet phldrT="[Text]"/>
      <dgm:spPr/>
      <dgm:t>
        <a:bodyPr/>
        <a:lstStyle/>
        <a:p>
          <a:r>
            <a:rPr lang="en-US" b="1" smtClean="0"/>
            <a:t>Review Batch Maintenance</a:t>
          </a:r>
          <a:endParaRPr lang="en-US" b="1" dirty="0"/>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dgm:t>
        <a:bodyPr/>
        <a:lstStyle/>
        <a:p>
          <a:endParaRPr lang="en-US"/>
        </a:p>
      </dgm:t>
    </dgm:pt>
    <dgm:pt modelId="{D82C355A-0CBB-427A-9B3F-3276C89D05C9}">
      <dgm:prSet/>
      <dgm:spPr/>
      <dgm:t>
        <a:bodyPr/>
        <a:lstStyle/>
        <a:p>
          <a:r>
            <a:rPr lang="en-US" b="1" dirty="0" smtClean="0"/>
            <a:t>Review Error Reports in </a:t>
          </a:r>
          <a:r>
            <a:rPr lang="en-US" b="1" dirty="0" err="1" smtClean="0"/>
            <a:t>Cognos</a:t>
          </a:r>
          <a:r>
            <a:rPr lang="en-US" b="1" dirty="0" smtClean="0"/>
            <a:t>/Pipeline</a:t>
          </a:r>
          <a:endParaRPr lang="en-US" b="1" dirty="0"/>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dgm:t>
        <a:bodyPr/>
        <a:lstStyle/>
        <a:p>
          <a:endParaRPr lang="en-US"/>
        </a:p>
      </dgm:t>
    </dgm:pt>
    <dgm:pt modelId="{76381823-0A0E-4B66-9B02-89F7F31C1E3E}">
      <dgm:prSet/>
      <dgm:spPr/>
      <dgm:t>
        <a:bodyPr/>
        <a:lstStyle/>
        <a:p>
          <a:r>
            <a:rPr lang="en-US" b="1" smtClean="0"/>
            <a:t>Correct Data Files in Source System</a:t>
          </a:r>
          <a:endParaRPr lang="en-US" b="1" dirty="0"/>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1FFEA870-349B-43A6-AAD7-A17583842ABE}">
      <dgm:prSet phldrT="[Text]"/>
      <dgm:spPr/>
      <dgm:t>
        <a:bodyPr/>
        <a:lstStyle/>
        <a:p>
          <a:r>
            <a:rPr lang="en-US" b="1" smtClean="0"/>
            <a:t>Create/Update Data Files</a:t>
          </a:r>
          <a:endParaRPr lang="en-US" b="1" dirty="0"/>
        </a:p>
      </dgm:t>
    </dgm:pt>
    <dgm:pt modelId="{69D22DE2-51A7-4B07-8D04-FC3778FDCEE4}" type="sibTrans" cxnId="{828D6936-D334-4BD1-9D89-2C837686C00B}">
      <dgm:prSet/>
      <dgm:spPr/>
      <dgm:t>
        <a:bodyPr/>
        <a:lstStyle/>
        <a:p>
          <a:endParaRPr lang="en-US"/>
        </a:p>
      </dgm:t>
    </dgm:pt>
    <dgm:pt modelId="{2BFA5A84-2179-4D26-B1A5-D4931A974DE9}" type="parTrans" cxnId="{828D6936-D334-4BD1-9D89-2C837686C00B}">
      <dgm:prSet/>
      <dgm:spPr/>
      <dgm:t>
        <a:bodyPr/>
        <a:lstStyle/>
        <a:p>
          <a:endParaRPr lang="en-US"/>
        </a:p>
      </dgm:t>
    </dgm:pt>
    <dgm:pt modelId="{C94F8B7C-834E-41A3-B5FA-279B90CF5982}" type="pres">
      <dgm:prSet presAssocID="{68635450-7BE8-45EB-8EA4-C1FD12299EE0}" presName="Name0" presStyleCnt="0">
        <dgm:presLayoutVars>
          <dgm:dir/>
          <dgm:resizeHandles val="exact"/>
        </dgm:presLayoutVars>
      </dgm:prSet>
      <dgm:spPr/>
      <dgm:t>
        <a:bodyPr/>
        <a:lstStyle/>
        <a:p>
          <a:endParaRPr lang="en-US"/>
        </a:p>
      </dgm:t>
    </dgm:pt>
    <dgm:pt modelId="{073B4654-EB65-4D85-AB6E-5CD0936E45F9}" type="pres">
      <dgm:prSet presAssocID="{68635450-7BE8-45EB-8EA4-C1FD12299EE0}" presName="cycle" presStyleCnt="0"/>
      <dgm:spPr/>
    </dgm:pt>
    <dgm:pt modelId="{7008819B-15CE-4E72-8C0E-2A9D2B356D57}" type="pres">
      <dgm:prSet presAssocID="{1FFEA870-349B-43A6-AAD7-A17583842ABE}" presName="nodeFirstNode" presStyleLbl="node1" presStyleIdx="0" presStyleCnt="5">
        <dgm:presLayoutVars>
          <dgm:bulletEnabled val="1"/>
        </dgm:presLayoutVars>
      </dgm:prSet>
      <dgm:spPr/>
      <dgm:t>
        <a:bodyPr/>
        <a:lstStyle/>
        <a:p>
          <a:endParaRPr lang="en-US"/>
        </a:p>
      </dgm:t>
    </dgm:pt>
    <dgm:pt modelId="{C8051AD3-46C3-4179-9B0C-075272ADBCF0}" type="pres">
      <dgm:prSet presAssocID="{69D22DE2-51A7-4B07-8D04-FC3778FDCEE4}" presName="sibTransFirstNode" presStyleLbl="bgShp" presStyleIdx="0" presStyleCnt="1"/>
      <dgm:spPr/>
      <dgm:t>
        <a:bodyPr/>
        <a:lstStyle/>
        <a:p>
          <a:endParaRPr lang="en-US"/>
        </a:p>
      </dgm:t>
    </dgm:pt>
    <dgm:pt modelId="{E70AAC96-EBF2-4792-9B8B-85D93D3DADF0}" type="pres">
      <dgm:prSet presAssocID="{8427587D-CE7C-4C2D-BF7F-83486B17660F}" presName="nodeFollowingNodes" presStyleLbl="node1" presStyleIdx="1" presStyleCnt="5" custRadScaleRad="108871" custRadScaleInc="12895">
        <dgm:presLayoutVars>
          <dgm:bulletEnabled val="1"/>
        </dgm:presLayoutVars>
      </dgm:prSet>
      <dgm:spPr/>
      <dgm:t>
        <a:bodyPr/>
        <a:lstStyle/>
        <a:p>
          <a:endParaRPr lang="en-US"/>
        </a:p>
      </dgm:t>
    </dgm:pt>
    <dgm:pt modelId="{D8E05593-A6E1-4B9B-B182-3B34FD19580A}" type="pres">
      <dgm:prSet presAssocID="{89C7EAD3-E90E-484D-91D9-0405026FBA5A}" presName="nodeFollowingNodes" presStyleLbl="node1" presStyleIdx="2" presStyleCnt="5" custRadScaleRad="103805" custRadScaleInc="-18033">
        <dgm:presLayoutVars>
          <dgm:bulletEnabled val="1"/>
        </dgm:presLayoutVars>
      </dgm:prSet>
      <dgm:spPr/>
      <dgm:t>
        <a:bodyPr/>
        <a:lstStyle/>
        <a:p>
          <a:endParaRPr lang="en-US"/>
        </a:p>
      </dgm:t>
    </dgm:pt>
    <dgm:pt modelId="{A436BF05-59DF-4F20-BE4E-1495570D03E0}" type="pres">
      <dgm:prSet presAssocID="{D82C355A-0CBB-427A-9B3F-3276C89D05C9}" presName="nodeFollowingNodes" presStyleLbl="node1" presStyleIdx="3" presStyleCnt="5" custRadScaleRad="101962" custRadScaleInc="29659">
        <dgm:presLayoutVars>
          <dgm:bulletEnabled val="1"/>
        </dgm:presLayoutVars>
      </dgm:prSet>
      <dgm:spPr/>
      <dgm:t>
        <a:bodyPr/>
        <a:lstStyle/>
        <a:p>
          <a:endParaRPr lang="en-US"/>
        </a:p>
      </dgm:t>
    </dgm:pt>
    <dgm:pt modelId="{137DD112-EE52-446C-8057-A0B500127E17}" type="pres">
      <dgm:prSet presAssocID="{76381823-0A0E-4B66-9B02-89F7F31C1E3E}" presName="nodeFollowingNodes" presStyleLbl="node1" presStyleIdx="4" presStyleCnt="5">
        <dgm:presLayoutVars>
          <dgm:bulletEnabled val="1"/>
        </dgm:presLayoutVars>
      </dgm:prSet>
      <dgm:spPr/>
      <dgm:t>
        <a:bodyPr/>
        <a:lstStyle/>
        <a:p>
          <a:endParaRPr lang="en-US"/>
        </a:p>
      </dgm:t>
    </dgm:pt>
  </dgm:ptLst>
  <dgm:cxnLst>
    <dgm:cxn modelId="{1933106E-48BA-4B68-88B4-F438823CD2DD}" srcId="{68635450-7BE8-45EB-8EA4-C1FD12299EE0}" destId="{8427587D-CE7C-4C2D-BF7F-83486B17660F}" srcOrd="1" destOrd="0" parTransId="{87D7FAE8-28B0-4892-893C-959235F12561}" sibTransId="{922E96A8-AF81-4A61-8C60-63817B9280F8}"/>
    <dgm:cxn modelId="{AEF040A6-0319-4D99-8C8F-C53776F6CEB0}" type="presOf" srcId="{89C7EAD3-E90E-484D-91D9-0405026FBA5A}" destId="{D8E05593-A6E1-4B9B-B182-3B34FD19580A}" srcOrd="0" destOrd="0" presId="urn:microsoft.com/office/officeart/2005/8/layout/cycle3"/>
    <dgm:cxn modelId="{CF3DF088-CAEC-4BCB-9357-38B12BDF8EC4}" type="presOf" srcId="{1FFEA870-349B-43A6-AAD7-A17583842ABE}" destId="{7008819B-15CE-4E72-8C0E-2A9D2B356D57}" srcOrd="0" destOrd="0" presId="urn:microsoft.com/office/officeart/2005/8/layout/cycle3"/>
    <dgm:cxn modelId="{42BBF680-9E03-4BF7-9D53-09E0B6538F15}" srcId="{68635450-7BE8-45EB-8EA4-C1FD12299EE0}" destId="{D82C355A-0CBB-427A-9B3F-3276C89D05C9}" srcOrd="3" destOrd="0" parTransId="{133FA631-CE2F-4428-99C7-D31F3A4D3B84}" sibTransId="{22E3D24D-8258-44D4-8172-26BCB47B914D}"/>
    <dgm:cxn modelId="{C655710B-C81F-4829-BEE9-0E2504DD72CC}" srcId="{68635450-7BE8-45EB-8EA4-C1FD12299EE0}" destId="{89C7EAD3-E90E-484D-91D9-0405026FBA5A}" srcOrd="2" destOrd="0" parTransId="{C60D841D-8744-4089-8AB5-07734AD657F7}" sibTransId="{6DAC399E-4CF6-41E1-9D9F-1FF2A74B8BBF}"/>
    <dgm:cxn modelId="{B5F31316-B4FA-41E5-98A6-73FE89E5787A}" type="presOf" srcId="{69D22DE2-51A7-4B07-8D04-FC3778FDCEE4}" destId="{C8051AD3-46C3-4179-9B0C-075272ADBCF0}" srcOrd="0" destOrd="0" presId="urn:microsoft.com/office/officeart/2005/8/layout/cycle3"/>
    <dgm:cxn modelId="{62D2C595-71F8-4D1F-BE2C-1BA762DA741E}" type="presOf" srcId="{76381823-0A0E-4B66-9B02-89F7F31C1E3E}" destId="{137DD112-EE52-446C-8057-A0B500127E17}" srcOrd="0" destOrd="0" presId="urn:microsoft.com/office/officeart/2005/8/layout/cycle3"/>
    <dgm:cxn modelId="{A450ECF6-FB2A-4789-9F70-E7D7F396C346}" type="presOf" srcId="{D82C355A-0CBB-427A-9B3F-3276C89D05C9}" destId="{A436BF05-59DF-4F20-BE4E-1495570D03E0}" srcOrd="0" destOrd="0" presId="urn:microsoft.com/office/officeart/2005/8/layout/cycle3"/>
    <dgm:cxn modelId="{0057F9E2-D186-413C-9615-42496227A641}" type="presOf" srcId="{68635450-7BE8-45EB-8EA4-C1FD12299EE0}" destId="{C94F8B7C-834E-41A3-B5FA-279B90CF5982}" srcOrd="0" destOrd="0" presId="urn:microsoft.com/office/officeart/2005/8/layout/cycle3"/>
    <dgm:cxn modelId="{81B43FDE-C734-4FF6-BCE3-8ECEB319EDE7}" type="presOf" srcId="{8427587D-CE7C-4C2D-BF7F-83486B17660F}" destId="{E70AAC96-EBF2-4792-9B8B-85D93D3DADF0}" srcOrd="0" destOrd="0" presId="urn:microsoft.com/office/officeart/2005/8/layout/cycle3"/>
    <dgm:cxn modelId="{C9FAF22C-9794-4B4C-8038-D30CD0612F24}" srcId="{68635450-7BE8-45EB-8EA4-C1FD12299EE0}" destId="{76381823-0A0E-4B66-9B02-89F7F31C1E3E}" srcOrd="4" destOrd="0" parTransId="{6C9FB708-2B72-4053-9241-066E6448DCA1}" sibTransId="{5CE50CAC-DA27-4639-ACE0-9BF60CBBCF92}"/>
    <dgm:cxn modelId="{828D6936-D334-4BD1-9D89-2C837686C00B}" srcId="{68635450-7BE8-45EB-8EA4-C1FD12299EE0}" destId="{1FFEA870-349B-43A6-AAD7-A17583842ABE}" srcOrd="0" destOrd="0" parTransId="{2BFA5A84-2179-4D26-B1A5-D4931A974DE9}" sibTransId="{69D22DE2-51A7-4B07-8D04-FC3778FDCEE4}"/>
    <dgm:cxn modelId="{04799C1B-4E97-425D-A04C-5F30220E63CA}" type="presParOf" srcId="{C94F8B7C-834E-41A3-B5FA-279B90CF5982}" destId="{073B4654-EB65-4D85-AB6E-5CD0936E45F9}" srcOrd="0" destOrd="0" presId="urn:microsoft.com/office/officeart/2005/8/layout/cycle3"/>
    <dgm:cxn modelId="{B33BECAE-2385-49AE-9A99-FDDA7CE4B98D}" type="presParOf" srcId="{073B4654-EB65-4D85-AB6E-5CD0936E45F9}" destId="{7008819B-15CE-4E72-8C0E-2A9D2B356D57}" srcOrd="0" destOrd="0" presId="urn:microsoft.com/office/officeart/2005/8/layout/cycle3"/>
    <dgm:cxn modelId="{8C686230-B930-4803-BE24-B66C9FA9F94F}" type="presParOf" srcId="{073B4654-EB65-4D85-AB6E-5CD0936E45F9}" destId="{C8051AD3-46C3-4179-9B0C-075272ADBCF0}" srcOrd="1" destOrd="0" presId="urn:microsoft.com/office/officeart/2005/8/layout/cycle3"/>
    <dgm:cxn modelId="{3503A644-1367-4C1B-8C98-410D58DCB2C3}" type="presParOf" srcId="{073B4654-EB65-4D85-AB6E-5CD0936E45F9}" destId="{E70AAC96-EBF2-4792-9B8B-85D93D3DADF0}" srcOrd="2" destOrd="0" presId="urn:microsoft.com/office/officeart/2005/8/layout/cycle3"/>
    <dgm:cxn modelId="{8C6D8139-41B3-46CB-A230-D18C73E7C358}" type="presParOf" srcId="{073B4654-EB65-4D85-AB6E-5CD0936E45F9}" destId="{D8E05593-A6E1-4B9B-B182-3B34FD19580A}" srcOrd="3" destOrd="0" presId="urn:microsoft.com/office/officeart/2005/8/layout/cycle3"/>
    <dgm:cxn modelId="{7282DE37-0858-4AF9-B2FC-EB62FE709F9F}" type="presParOf" srcId="{073B4654-EB65-4D85-AB6E-5CD0936E45F9}" destId="{A436BF05-59DF-4F20-BE4E-1495570D03E0}" srcOrd="4" destOrd="0" presId="urn:microsoft.com/office/officeart/2005/8/layout/cycle3"/>
    <dgm:cxn modelId="{E8828F21-7B49-40DF-95B5-00D229903A0C}" type="presParOf" srcId="{073B4654-EB65-4D85-AB6E-5CD0936E45F9}" destId="{137DD112-EE52-446C-8057-A0B500127E1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271D73-4A79-426E-BA4D-9B614044FA8D}"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8B958B4-C49F-4231-8317-E8FA0E3540F9}">
      <dgm:prSet phldrT="[Text]" custT="1"/>
      <dgm:spPr/>
      <dgm:t>
        <a:bodyPr/>
        <a:lstStyle/>
        <a:p>
          <a:r>
            <a:rPr lang="en-US" sz="3600" dirty="0" smtClean="0"/>
            <a:t>Format Checker - </a:t>
          </a:r>
          <a:r>
            <a:rPr lang="en-US" sz="2400" dirty="0" smtClean="0"/>
            <a:t>Ensures file layout is correct</a:t>
          </a:r>
          <a:endParaRPr lang="en-US" sz="3600" dirty="0"/>
        </a:p>
      </dgm:t>
    </dgm:pt>
    <dgm:pt modelId="{5648CEDE-F479-43FC-BE13-D5D834AE3127}" type="parTrans" cxnId="{E59A81D6-68A7-403B-BFF7-38CC2DE07C2C}">
      <dgm:prSet/>
      <dgm:spPr/>
      <dgm:t>
        <a:bodyPr/>
        <a:lstStyle/>
        <a:p>
          <a:endParaRPr lang="en-US"/>
        </a:p>
      </dgm:t>
    </dgm:pt>
    <dgm:pt modelId="{E5C164A5-AEC2-472E-A995-BEF216994FF5}" type="sibTrans" cxnId="{E59A81D6-68A7-403B-BFF7-38CC2DE07C2C}">
      <dgm:prSet/>
      <dgm:spPr/>
      <dgm:t>
        <a:bodyPr/>
        <a:lstStyle/>
        <a:p>
          <a:endParaRPr lang="en-US"/>
        </a:p>
      </dgm:t>
    </dgm:pt>
    <dgm:pt modelId="{990FD62F-08D3-499D-8AF3-E25251FB5373}">
      <dgm:prSet phldrT="[Text]" custT="1"/>
      <dgm:spPr/>
      <dgm:t>
        <a:bodyPr/>
        <a:lstStyle/>
        <a:p>
          <a:r>
            <a:rPr lang="en-US" sz="3600" dirty="0" smtClean="0"/>
            <a:t>Data File Upload - </a:t>
          </a:r>
          <a:r>
            <a:rPr lang="en-US" sz="2400" dirty="0" smtClean="0"/>
            <a:t>Upload data file</a:t>
          </a:r>
          <a:endParaRPr lang="en-US" sz="3600" dirty="0"/>
        </a:p>
      </dgm:t>
    </dgm:pt>
    <dgm:pt modelId="{79E0B94E-7556-4125-9C93-F14005BEF01B}" type="parTrans" cxnId="{F99B1527-82BE-461A-8F80-29A193D14D21}">
      <dgm:prSet/>
      <dgm:spPr/>
      <dgm:t>
        <a:bodyPr/>
        <a:lstStyle/>
        <a:p>
          <a:endParaRPr lang="en-US"/>
        </a:p>
      </dgm:t>
    </dgm:pt>
    <dgm:pt modelId="{9706FB6C-5F89-448D-8215-F9BDA5EEBFA3}" type="sibTrans" cxnId="{F99B1527-82BE-461A-8F80-29A193D14D21}">
      <dgm:prSet/>
      <dgm:spPr/>
      <dgm:t>
        <a:bodyPr/>
        <a:lstStyle/>
        <a:p>
          <a:endParaRPr lang="en-US"/>
        </a:p>
      </dgm:t>
    </dgm:pt>
    <dgm:pt modelId="{B23B2135-5F56-4EC9-9F2E-60527089E619}">
      <dgm:prSet phldrT="[Text]" custT="1"/>
      <dgm:spPr/>
      <dgm:t>
        <a:bodyPr/>
        <a:lstStyle/>
        <a:p>
          <a:r>
            <a:rPr lang="en-US" sz="3600" dirty="0" smtClean="0"/>
            <a:t>Batch Maintenance - </a:t>
          </a:r>
          <a:r>
            <a:rPr lang="en-US" sz="2400" dirty="0" smtClean="0"/>
            <a:t>Check Status </a:t>
          </a:r>
          <a:endParaRPr lang="en-US" sz="3600" dirty="0"/>
        </a:p>
      </dgm:t>
    </dgm:pt>
    <dgm:pt modelId="{AFCF48C6-DD11-4C34-AD22-7CA710DB2DF6}" type="parTrans" cxnId="{D81D4D54-6005-4AC5-AFA2-8F633B217BD2}">
      <dgm:prSet/>
      <dgm:spPr/>
      <dgm:t>
        <a:bodyPr/>
        <a:lstStyle/>
        <a:p>
          <a:endParaRPr lang="en-US"/>
        </a:p>
      </dgm:t>
    </dgm:pt>
    <dgm:pt modelId="{7F2F615D-DCE2-4877-87AE-1F98005A43F3}" type="sibTrans" cxnId="{D81D4D54-6005-4AC5-AFA2-8F633B217BD2}">
      <dgm:prSet/>
      <dgm:spPr/>
      <dgm:t>
        <a:bodyPr/>
        <a:lstStyle/>
        <a:p>
          <a:endParaRPr lang="en-US"/>
        </a:p>
      </dgm:t>
    </dgm:pt>
    <dgm:pt modelId="{51CA7D4D-1030-4F58-A996-F8BD54473A86}">
      <dgm:prSet phldrT="[Text]" custT="1"/>
      <dgm:spPr/>
      <dgm:t>
        <a:bodyPr/>
        <a:lstStyle/>
        <a:p>
          <a:r>
            <a:rPr lang="en-US" sz="3600" dirty="0" smtClean="0"/>
            <a:t>Pipeline Error Reports - </a:t>
          </a:r>
          <a:r>
            <a:rPr lang="en-US" sz="2400" dirty="0" smtClean="0"/>
            <a:t>Provides errors</a:t>
          </a:r>
          <a:endParaRPr lang="en-US" sz="3600" dirty="0"/>
        </a:p>
      </dgm:t>
    </dgm:pt>
    <dgm:pt modelId="{0108E10D-AD24-48C9-ACF1-8996306EE7E3}" type="parTrans" cxnId="{C4A34AC8-F1ED-4BEA-8249-176B2305F13D}">
      <dgm:prSet/>
      <dgm:spPr/>
      <dgm:t>
        <a:bodyPr/>
        <a:lstStyle/>
        <a:p>
          <a:endParaRPr lang="en-US"/>
        </a:p>
      </dgm:t>
    </dgm:pt>
    <dgm:pt modelId="{53573276-2083-4825-B083-853428542DEC}" type="sibTrans" cxnId="{C4A34AC8-F1ED-4BEA-8249-176B2305F13D}">
      <dgm:prSet/>
      <dgm:spPr/>
      <dgm:t>
        <a:bodyPr/>
        <a:lstStyle/>
        <a:p>
          <a:endParaRPr lang="en-US"/>
        </a:p>
      </dgm:t>
    </dgm:pt>
    <dgm:pt modelId="{19F4B220-D395-473D-B682-540D71D3342C}">
      <dgm:prSet phldrT="[Text]" custT="1"/>
      <dgm:spPr/>
      <dgm:t>
        <a:bodyPr/>
        <a:lstStyle/>
        <a:p>
          <a:r>
            <a:rPr lang="en-US" sz="3600" dirty="0" smtClean="0"/>
            <a:t>Correct File</a:t>
          </a:r>
          <a:endParaRPr lang="en-US" sz="3600" dirty="0"/>
        </a:p>
      </dgm:t>
    </dgm:pt>
    <dgm:pt modelId="{77AF493C-877A-4535-9C0B-8DEDE89E9DA6}" type="parTrans" cxnId="{73DBF829-CB10-4E57-AE56-555850C27895}">
      <dgm:prSet/>
      <dgm:spPr/>
      <dgm:t>
        <a:bodyPr/>
        <a:lstStyle/>
        <a:p>
          <a:endParaRPr lang="en-US"/>
        </a:p>
      </dgm:t>
    </dgm:pt>
    <dgm:pt modelId="{F5D3E2C2-76CC-4E36-B3EA-368D1542F177}" type="sibTrans" cxnId="{73DBF829-CB10-4E57-AE56-555850C27895}">
      <dgm:prSet/>
      <dgm:spPr/>
      <dgm:t>
        <a:bodyPr/>
        <a:lstStyle/>
        <a:p>
          <a:endParaRPr lang="en-US"/>
        </a:p>
      </dgm:t>
    </dgm:pt>
    <dgm:pt modelId="{5FD5CBA0-4D35-40D4-886F-23D379C44219}" type="pres">
      <dgm:prSet presAssocID="{82271D73-4A79-426E-BA4D-9B614044FA8D}" presName="linearFlow" presStyleCnt="0">
        <dgm:presLayoutVars>
          <dgm:resizeHandles val="exact"/>
        </dgm:presLayoutVars>
      </dgm:prSet>
      <dgm:spPr/>
      <dgm:t>
        <a:bodyPr/>
        <a:lstStyle/>
        <a:p>
          <a:endParaRPr lang="en-US"/>
        </a:p>
      </dgm:t>
    </dgm:pt>
    <dgm:pt modelId="{802FBAD4-24AE-4B4A-9F6A-32FFDFB5171F}" type="pres">
      <dgm:prSet presAssocID="{68B958B4-C49F-4231-8317-E8FA0E3540F9}" presName="node" presStyleLbl="node1" presStyleIdx="0" presStyleCnt="5" custScaleX="474646" custLinFactNeighborX="-523" custLinFactNeighborY="5148">
        <dgm:presLayoutVars>
          <dgm:bulletEnabled val="1"/>
        </dgm:presLayoutVars>
      </dgm:prSet>
      <dgm:spPr/>
      <dgm:t>
        <a:bodyPr/>
        <a:lstStyle/>
        <a:p>
          <a:endParaRPr lang="en-US"/>
        </a:p>
      </dgm:t>
    </dgm:pt>
    <dgm:pt modelId="{68E045A5-F4E5-492C-85C0-716785BA3012}" type="pres">
      <dgm:prSet presAssocID="{E5C164A5-AEC2-472E-A995-BEF216994FF5}" presName="sibTrans" presStyleLbl="sibTrans2D1" presStyleIdx="0" presStyleCnt="4"/>
      <dgm:spPr/>
      <dgm:t>
        <a:bodyPr/>
        <a:lstStyle/>
        <a:p>
          <a:endParaRPr lang="en-US"/>
        </a:p>
      </dgm:t>
    </dgm:pt>
    <dgm:pt modelId="{83A38E89-A9BA-4C3E-AF7C-2466D4D6C587}" type="pres">
      <dgm:prSet presAssocID="{E5C164A5-AEC2-472E-A995-BEF216994FF5}" presName="connectorText" presStyleLbl="sibTrans2D1" presStyleIdx="0" presStyleCnt="4"/>
      <dgm:spPr/>
      <dgm:t>
        <a:bodyPr/>
        <a:lstStyle/>
        <a:p>
          <a:endParaRPr lang="en-US"/>
        </a:p>
      </dgm:t>
    </dgm:pt>
    <dgm:pt modelId="{B1BF2F96-F92D-4867-985C-FFF8DE6BBF7D}" type="pres">
      <dgm:prSet presAssocID="{990FD62F-08D3-499D-8AF3-E25251FB5373}" presName="node" presStyleLbl="node1" presStyleIdx="1" presStyleCnt="5" custScaleX="474646">
        <dgm:presLayoutVars>
          <dgm:bulletEnabled val="1"/>
        </dgm:presLayoutVars>
      </dgm:prSet>
      <dgm:spPr/>
      <dgm:t>
        <a:bodyPr/>
        <a:lstStyle/>
        <a:p>
          <a:endParaRPr lang="en-US"/>
        </a:p>
      </dgm:t>
    </dgm:pt>
    <dgm:pt modelId="{C7C8F0CD-E6AC-4067-AD7F-E74F1A36DB17}" type="pres">
      <dgm:prSet presAssocID="{9706FB6C-5F89-448D-8215-F9BDA5EEBFA3}" presName="sibTrans" presStyleLbl="sibTrans2D1" presStyleIdx="1" presStyleCnt="4"/>
      <dgm:spPr/>
      <dgm:t>
        <a:bodyPr/>
        <a:lstStyle/>
        <a:p>
          <a:endParaRPr lang="en-US"/>
        </a:p>
      </dgm:t>
    </dgm:pt>
    <dgm:pt modelId="{39EFDDAF-74D7-47DC-95FF-30AD121C6C5D}" type="pres">
      <dgm:prSet presAssocID="{9706FB6C-5F89-448D-8215-F9BDA5EEBFA3}" presName="connectorText" presStyleLbl="sibTrans2D1" presStyleIdx="1" presStyleCnt="4"/>
      <dgm:spPr/>
      <dgm:t>
        <a:bodyPr/>
        <a:lstStyle/>
        <a:p>
          <a:endParaRPr lang="en-US"/>
        </a:p>
      </dgm:t>
    </dgm:pt>
    <dgm:pt modelId="{5447BDD2-7011-42A9-80F7-D7931C9E7058}" type="pres">
      <dgm:prSet presAssocID="{B23B2135-5F56-4EC9-9F2E-60527089E619}" presName="node" presStyleLbl="node1" presStyleIdx="2" presStyleCnt="5" custScaleX="474646">
        <dgm:presLayoutVars>
          <dgm:bulletEnabled val="1"/>
        </dgm:presLayoutVars>
      </dgm:prSet>
      <dgm:spPr/>
      <dgm:t>
        <a:bodyPr/>
        <a:lstStyle/>
        <a:p>
          <a:endParaRPr lang="en-US"/>
        </a:p>
      </dgm:t>
    </dgm:pt>
    <dgm:pt modelId="{1637093A-3211-45A1-8870-ED09A84F6320}" type="pres">
      <dgm:prSet presAssocID="{7F2F615D-DCE2-4877-87AE-1F98005A43F3}" presName="sibTrans" presStyleLbl="sibTrans2D1" presStyleIdx="2" presStyleCnt="4"/>
      <dgm:spPr/>
      <dgm:t>
        <a:bodyPr/>
        <a:lstStyle/>
        <a:p>
          <a:endParaRPr lang="en-US"/>
        </a:p>
      </dgm:t>
    </dgm:pt>
    <dgm:pt modelId="{C72EFBB3-8CAD-4904-8572-65D2E5DCB619}" type="pres">
      <dgm:prSet presAssocID="{7F2F615D-DCE2-4877-87AE-1F98005A43F3}" presName="connectorText" presStyleLbl="sibTrans2D1" presStyleIdx="2" presStyleCnt="4"/>
      <dgm:spPr/>
      <dgm:t>
        <a:bodyPr/>
        <a:lstStyle/>
        <a:p>
          <a:endParaRPr lang="en-US"/>
        </a:p>
      </dgm:t>
    </dgm:pt>
    <dgm:pt modelId="{800E1A62-C90A-44F8-BE98-2D371B2CDD8F}" type="pres">
      <dgm:prSet presAssocID="{51CA7D4D-1030-4F58-A996-F8BD54473A86}" presName="node" presStyleLbl="node1" presStyleIdx="3" presStyleCnt="5" custScaleX="474646">
        <dgm:presLayoutVars>
          <dgm:bulletEnabled val="1"/>
        </dgm:presLayoutVars>
      </dgm:prSet>
      <dgm:spPr/>
      <dgm:t>
        <a:bodyPr/>
        <a:lstStyle/>
        <a:p>
          <a:endParaRPr lang="en-US"/>
        </a:p>
      </dgm:t>
    </dgm:pt>
    <dgm:pt modelId="{36B1C991-54E0-420B-A872-4869CCF1D097}" type="pres">
      <dgm:prSet presAssocID="{53573276-2083-4825-B083-853428542DEC}" presName="sibTrans" presStyleLbl="sibTrans2D1" presStyleIdx="3" presStyleCnt="4"/>
      <dgm:spPr/>
      <dgm:t>
        <a:bodyPr/>
        <a:lstStyle/>
        <a:p>
          <a:endParaRPr lang="en-US"/>
        </a:p>
      </dgm:t>
    </dgm:pt>
    <dgm:pt modelId="{1990EC06-5545-44CD-B2B1-982BB7D47588}" type="pres">
      <dgm:prSet presAssocID="{53573276-2083-4825-B083-853428542DEC}" presName="connectorText" presStyleLbl="sibTrans2D1" presStyleIdx="3" presStyleCnt="4"/>
      <dgm:spPr/>
      <dgm:t>
        <a:bodyPr/>
        <a:lstStyle/>
        <a:p>
          <a:endParaRPr lang="en-US"/>
        </a:p>
      </dgm:t>
    </dgm:pt>
    <dgm:pt modelId="{8D45C014-83AB-4646-B689-5F381DB2482E}" type="pres">
      <dgm:prSet presAssocID="{19F4B220-D395-473D-B682-540D71D3342C}" presName="node" presStyleLbl="node1" presStyleIdx="4" presStyleCnt="5" custScaleX="474646">
        <dgm:presLayoutVars>
          <dgm:bulletEnabled val="1"/>
        </dgm:presLayoutVars>
      </dgm:prSet>
      <dgm:spPr/>
      <dgm:t>
        <a:bodyPr/>
        <a:lstStyle/>
        <a:p>
          <a:endParaRPr lang="en-US"/>
        </a:p>
      </dgm:t>
    </dgm:pt>
  </dgm:ptLst>
  <dgm:cxnLst>
    <dgm:cxn modelId="{F99B1527-82BE-461A-8F80-29A193D14D21}" srcId="{82271D73-4A79-426E-BA4D-9B614044FA8D}" destId="{990FD62F-08D3-499D-8AF3-E25251FB5373}" srcOrd="1" destOrd="0" parTransId="{79E0B94E-7556-4125-9C93-F14005BEF01B}" sibTransId="{9706FB6C-5F89-448D-8215-F9BDA5EEBFA3}"/>
    <dgm:cxn modelId="{D37609A4-DE93-44A1-83D7-6BC1D8EB14D4}" type="presOf" srcId="{82271D73-4A79-426E-BA4D-9B614044FA8D}" destId="{5FD5CBA0-4D35-40D4-886F-23D379C44219}" srcOrd="0" destOrd="0" presId="urn:microsoft.com/office/officeart/2005/8/layout/process2"/>
    <dgm:cxn modelId="{F338F2BD-1AD8-43C5-8B0A-2B206C180AFA}" type="presOf" srcId="{53573276-2083-4825-B083-853428542DEC}" destId="{1990EC06-5545-44CD-B2B1-982BB7D47588}" srcOrd="1" destOrd="0" presId="urn:microsoft.com/office/officeart/2005/8/layout/process2"/>
    <dgm:cxn modelId="{128E00E3-B904-4897-A87F-EA0477FB9B6D}" type="presOf" srcId="{B23B2135-5F56-4EC9-9F2E-60527089E619}" destId="{5447BDD2-7011-42A9-80F7-D7931C9E7058}" srcOrd="0" destOrd="0" presId="urn:microsoft.com/office/officeart/2005/8/layout/process2"/>
    <dgm:cxn modelId="{80E5A7BF-D2AD-4EA3-9ACF-FA3E05C973E7}" type="presOf" srcId="{53573276-2083-4825-B083-853428542DEC}" destId="{36B1C991-54E0-420B-A872-4869CCF1D097}" srcOrd="0" destOrd="0" presId="urn:microsoft.com/office/officeart/2005/8/layout/process2"/>
    <dgm:cxn modelId="{A1C63181-3146-425E-8779-2C4D3689B239}" type="presOf" srcId="{7F2F615D-DCE2-4877-87AE-1F98005A43F3}" destId="{C72EFBB3-8CAD-4904-8572-65D2E5DCB619}" srcOrd="1" destOrd="0" presId="urn:microsoft.com/office/officeart/2005/8/layout/process2"/>
    <dgm:cxn modelId="{6C8456AE-6856-4055-A002-C21FA1686E56}" type="presOf" srcId="{51CA7D4D-1030-4F58-A996-F8BD54473A86}" destId="{800E1A62-C90A-44F8-BE98-2D371B2CDD8F}" srcOrd="0" destOrd="0" presId="urn:microsoft.com/office/officeart/2005/8/layout/process2"/>
    <dgm:cxn modelId="{6CC611CD-E3A7-4CC7-9670-D3CFA49FA91C}" type="presOf" srcId="{9706FB6C-5F89-448D-8215-F9BDA5EEBFA3}" destId="{39EFDDAF-74D7-47DC-95FF-30AD121C6C5D}" srcOrd="1" destOrd="0" presId="urn:microsoft.com/office/officeart/2005/8/layout/process2"/>
    <dgm:cxn modelId="{C3FEC7B8-9E42-4D21-A281-5AEA6AF7A637}" type="presOf" srcId="{7F2F615D-DCE2-4877-87AE-1F98005A43F3}" destId="{1637093A-3211-45A1-8870-ED09A84F6320}" srcOrd="0" destOrd="0" presId="urn:microsoft.com/office/officeart/2005/8/layout/process2"/>
    <dgm:cxn modelId="{7C9FC7A9-DE0E-4B4E-BDDF-C42A691D37E9}" type="presOf" srcId="{9706FB6C-5F89-448D-8215-F9BDA5EEBFA3}" destId="{C7C8F0CD-E6AC-4067-AD7F-E74F1A36DB17}" srcOrd="0" destOrd="0" presId="urn:microsoft.com/office/officeart/2005/8/layout/process2"/>
    <dgm:cxn modelId="{73DBF829-CB10-4E57-AE56-555850C27895}" srcId="{82271D73-4A79-426E-BA4D-9B614044FA8D}" destId="{19F4B220-D395-473D-B682-540D71D3342C}" srcOrd="4" destOrd="0" parTransId="{77AF493C-877A-4535-9C0B-8DEDE89E9DA6}" sibTransId="{F5D3E2C2-76CC-4E36-B3EA-368D1542F177}"/>
    <dgm:cxn modelId="{29A68752-812A-4CD9-9A38-ED4E748A379C}" type="presOf" srcId="{68B958B4-C49F-4231-8317-E8FA0E3540F9}" destId="{802FBAD4-24AE-4B4A-9F6A-32FFDFB5171F}" srcOrd="0" destOrd="0" presId="urn:microsoft.com/office/officeart/2005/8/layout/process2"/>
    <dgm:cxn modelId="{66D8DD4E-9E39-4940-B788-BD0AB16F75A7}" type="presOf" srcId="{990FD62F-08D3-499D-8AF3-E25251FB5373}" destId="{B1BF2F96-F92D-4867-985C-FFF8DE6BBF7D}" srcOrd="0" destOrd="0" presId="urn:microsoft.com/office/officeart/2005/8/layout/process2"/>
    <dgm:cxn modelId="{F0AD99BA-C3C1-4C92-9F72-21300EECA8A5}" type="presOf" srcId="{E5C164A5-AEC2-472E-A995-BEF216994FF5}" destId="{83A38E89-A9BA-4C3E-AF7C-2466D4D6C587}" srcOrd="1" destOrd="0" presId="urn:microsoft.com/office/officeart/2005/8/layout/process2"/>
    <dgm:cxn modelId="{E59A81D6-68A7-403B-BFF7-38CC2DE07C2C}" srcId="{82271D73-4A79-426E-BA4D-9B614044FA8D}" destId="{68B958B4-C49F-4231-8317-E8FA0E3540F9}" srcOrd="0" destOrd="0" parTransId="{5648CEDE-F479-43FC-BE13-D5D834AE3127}" sibTransId="{E5C164A5-AEC2-472E-A995-BEF216994FF5}"/>
    <dgm:cxn modelId="{4B2BA569-1384-476E-9D31-F89A02D5C833}" type="presOf" srcId="{19F4B220-D395-473D-B682-540D71D3342C}" destId="{8D45C014-83AB-4646-B689-5F381DB2482E}" srcOrd="0" destOrd="0" presId="urn:microsoft.com/office/officeart/2005/8/layout/process2"/>
    <dgm:cxn modelId="{6A60C5CF-C0EB-4708-A92D-5A97CC2AD21E}" type="presOf" srcId="{E5C164A5-AEC2-472E-A995-BEF216994FF5}" destId="{68E045A5-F4E5-492C-85C0-716785BA3012}" srcOrd="0" destOrd="0" presId="urn:microsoft.com/office/officeart/2005/8/layout/process2"/>
    <dgm:cxn modelId="{D81D4D54-6005-4AC5-AFA2-8F633B217BD2}" srcId="{82271D73-4A79-426E-BA4D-9B614044FA8D}" destId="{B23B2135-5F56-4EC9-9F2E-60527089E619}" srcOrd="2" destOrd="0" parTransId="{AFCF48C6-DD11-4C34-AD22-7CA710DB2DF6}" sibTransId="{7F2F615D-DCE2-4877-87AE-1F98005A43F3}"/>
    <dgm:cxn modelId="{C4A34AC8-F1ED-4BEA-8249-176B2305F13D}" srcId="{82271D73-4A79-426E-BA4D-9B614044FA8D}" destId="{51CA7D4D-1030-4F58-A996-F8BD54473A86}" srcOrd="3" destOrd="0" parTransId="{0108E10D-AD24-48C9-ACF1-8996306EE7E3}" sibTransId="{53573276-2083-4825-B083-853428542DEC}"/>
    <dgm:cxn modelId="{3BB50F88-1F63-4CE3-A7DD-CEDAD7325AD4}" type="presParOf" srcId="{5FD5CBA0-4D35-40D4-886F-23D379C44219}" destId="{802FBAD4-24AE-4B4A-9F6A-32FFDFB5171F}" srcOrd="0" destOrd="0" presId="urn:microsoft.com/office/officeart/2005/8/layout/process2"/>
    <dgm:cxn modelId="{00BBCA03-6128-4CB7-AC81-AA5FE050938B}" type="presParOf" srcId="{5FD5CBA0-4D35-40D4-886F-23D379C44219}" destId="{68E045A5-F4E5-492C-85C0-716785BA3012}" srcOrd="1" destOrd="0" presId="urn:microsoft.com/office/officeart/2005/8/layout/process2"/>
    <dgm:cxn modelId="{D8A18AAA-2A57-4B5D-82FA-775CD559F4D7}" type="presParOf" srcId="{68E045A5-F4E5-492C-85C0-716785BA3012}" destId="{83A38E89-A9BA-4C3E-AF7C-2466D4D6C587}" srcOrd="0" destOrd="0" presId="urn:microsoft.com/office/officeart/2005/8/layout/process2"/>
    <dgm:cxn modelId="{DF2E58F2-22A1-43EA-A4D9-851B3F91C225}" type="presParOf" srcId="{5FD5CBA0-4D35-40D4-886F-23D379C44219}" destId="{B1BF2F96-F92D-4867-985C-FFF8DE6BBF7D}" srcOrd="2" destOrd="0" presId="urn:microsoft.com/office/officeart/2005/8/layout/process2"/>
    <dgm:cxn modelId="{87FBF445-0973-44AD-A905-E0B959C71192}" type="presParOf" srcId="{5FD5CBA0-4D35-40D4-886F-23D379C44219}" destId="{C7C8F0CD-E6AC-4067-AD7F-E74F1A36DB17}" srcOrd="3" destOrd="0" presId="urn:microsoft.com/office/officeart/2005/8/layout/process2"/>
    <dgm:cxn modelId="{C953D5D7-AB85-4A22-A21F-DEEB684B6EB0}" type="presParOf" srcId="{C7C8F0CD-E6AC-4067-AD7F-E74F1A36DB17}" destId="{39EFDDAF-74D7-47DC-95FF-30AD121C6C5D}" srcOrd="0" destOrd="0" presId="urn:microsoft.com/office/officeart/2005/8/layout/process2"/>
    <dgm:cxn modelId="{38840FB0-A160-4340-8D1F-9E8C309ABD21}" type="presParOf" srcId="{5FD5CBA0-4D35-40D4-886F-23D379C44219}" destId="{5447BDD2-7011-42A9-80F7-D7931C9E7058}" srcOrd="4" destOrd="0" presId="urn:microsoft.com/office/officeart/2005/8/layout/process2"/>
    <dgm:cxn modelId="{8554A749-6851-4311-9999-F59149D72A5C}" type="presParOf" srcId="{5FD5CBA0-4D35-40D4-886F-23D379C44219}" destId="{1637093A-3211-45A1-8870-ED09A84F6320}" srcOrd="5" destOrd="0" presId="urn:microsoft.com/office/officeart/2005/8/layout/process2"/>
    <dgm:cxn modelId="{95E906CD-6738-4965-80EB-C2EDE01CB734}" type="presParOf" srcId="{1637093A-3211-45A1-8870-ED09A84F6320}" destId="{C72EFBB3-8CAD-4904-8572-65D2E5DCB619}" srcOrd="0" destOrd="0" presId="urn:microsoft.com/office/officeart/2005/8/layout/process2"/>
    <dgm:cxn modelId="{E9C12FE3-7B60-4EB6-8BA2-CEB68DFA4677}" type="presParOf" srcId="{5FD5CBA0-4D35-40D4-886F-23D379C44219}" destId="{800E1A62-C90A-44F8-BE98-2D371B2CDD8F}" srcOrd="6" destOrd="0" presId="urn:microsoft.com/office/officeart/2005/8/layout/process2"/>
    <dgm:cxn modelId="{29F79312-8DB5-462F-AEF3-0705CC036FFB}" type="presParOf" srcId="{5FD5CBA0-4D35-40D4-886F-23D379C44219}" destId="{36B1C991-54E0-420B-A872-4869CCF1D097}" srcOrd="7" destOrd="0" presId="urn:microsoft.com/office/officeart/2005/8/layout/process2"/>
    <dgm:cxn modelId="{45D65DC2-7388-48B5-8449-359233F5A1EC}" type="presParOf" srcId="{36B1C991-54E0-420B-A872-4869CCF1D097}" destId="{1990EC06-5545-44CD-B2B1-982BB7D47588}" srcOrd="0" destOrd="0" presId="urn:microsoft.com/office/officeart/2005/8/layout/process2"/>
    <dgm:cxn modelId="{970B2EFE-C1F3-40B7-8A77-E43C2D35A8A8}" type="presParOf" srcId="{5FD5CBA0-4D35-40D4-886F-23D379C44219}" destId="{8D45C014-83AB-4646-B689-5F381DB2482E}"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F87CEA-32C7-463C-BD33-A072EDE8428F}" type="doc">
      <dgm:prSet loTypeId="urn:microsoft.com/office/officeart/2005/8/layout/process5" loCatId="process" qsTypeId="urn:microsoft.com/office/officeart/2005/8/quickstyle/simple2" qsCatId="simple" csTypeId="urn:microsoft.com/office/officeart/2005/8/colors/colorful4" csCatId="colorful" phldr="1"/>
      <dgm:spPr/>
      <dgm:t>
        <a:bodyPr/>
        <a:lstStyle/>
        <a:p>
          <a:endParaRPr lang="en-US"/>
        </a:p>
      </dgm:t>
    </dgm:pt>
    <dgm:pt modelId="{960A10A2-F401-4223-8272-90B83F1A2511}">
      <dgm:prSet phldrT="[Text]"/>
      <dgm:spPr/>
      <dgm:t>
        <a:bodyPr/>
        <a:lstStyle/>
        <a:p>
          <a:r>
            <a:rPr lang="en-US" b="1" dirty="0" smtClean="0"/>
            <a:t>Interchange files uploaded and error free</a:t>
          </a:r>
          <a:endParaRPr lang="en-US" b="1" dirty="0"/>
        </a:p>
      </dgm:t>
    </dgm:pt>
    <dgm:pt modelId="{10642D05-701E-4385-A382-DA822944EF18}" type="parTrans" cxnId="{0CE4D649-D24E-4C62-9208-942A64ECE0F6}">
      <dgm:prSet/>
      <dgm:spPr/>
      <dgm:t>
        <a:bodyPr/>
        <a:lstStyle/>
        <a:p>
          <a:endParaRPr lang="en-US"/>
        </a:p>
      </dgm:t>
    </dgm:pt>
    <dgm:pt modelId="{19294094-E226-427E-BDF7-A4EA145C9742}" type="sibTrans" cxnId="{0CE4D649-D24E-4C62-9208-942A64ECE0F6}">
      <dgm:prSet/>
      <dgm:spPr/>
      <dgm:t>
        <a:bodyPr/>
        <a:lstStyle/>
        <a:p>
          <a:endParaRPr lang="en-US"/>
        </a:p>
      </dgm:t>
    </dgm:pt>
    <dgm:pt modelId="{B96A4533-0DBD-4DFE-B5B7-CF636D811FF5}">
      <dgm:prSet phldrT="[Text]"/>
      <dgm:spPr/>
      <dgm:t>
        <a:bodyPr/>
        <a:lstStyle/>
        <a:p>
          <a:r>
            <a:rPr lang="en-US" b="1" dirty="0" smtClean="0"/>
            <a:t>Create Snapshot ( pipeline step)</a:t>
          </a:r>
          <a:endParaRPr lang="en-US" b="1" dirty="0"/>
        </a:p>
      </dgm:t>
    </dgm:pt>
    <dgm:pt modelId="{2E4C2682-0834-4B9B-B186-9993FDA911F4}" type="parTrans" cxnId="{B23D068C-963B-4A1C-A09D-0408C4024276}">
      <dgm:prSet/>
      <dgm:spPr/>
      <dgm:t>
        <a:bodyPr/>
        <a:lstStyle/>
        <a:p>
          <a:endParaRPr lang="en-US"/>
        </a:p>
      </dgm:t>
    </dgm:pt>
    <dgm:pt modelId="{A9235AD7-BDA6-4489-ADE0-06F80210BA46}" type="sibTrans" cxnId="{B23D068C-963B-4A1C-A09D-0408C4024276}">
      <dgm:prSet/>
      <dgm:spPr/>
      <dgm:t>
        <a:bodyPr/>
        <a:lstStyle/>
        <a:p>
          <a:endParaRPr lang="en-US"/>
        </a:p>
      </dgm:t>
    </dgm:pt>
    <dgm:pt modelId="{6A77862E-DC6E-4972-A4C5-913BEA4DCA70}">
      <dgm:prSet phldrT="[Text]"/>
      <dgm:spPr/>
      <dgm:t>
        <a:bodyPr/>
        <a:lstStyle/>
        <a:p>
          <a:r>
            <a:rPr lang="en-US" b="1" smtClean="0"/>
            <a:t>Additional Business Rules</a:t>
          </a:r>
          <a:endParaRPr lang="en-US" b="1" dirty="0"/>
        </a:p>
      </dgm:t>
    </dgm:pt>
    <dgm:pt modelId="{8906A7E4-1285-4A76-A5EA-FE1113CDF5F7}" type="parTrans" cxnId="{7EB02607-44C3-4332-B467-C9D11C4C423B}">
      <dgm:prSet/>
      <dgm:spPr/>
      <dgm:t>
        <a:bodyPr/>
        <a:lstStyle/>
        <a:p>
          <a:endParaRPr lang="en-US"/>
        </a:p>
      </dgm:t>
    </dgm:pt>
    <dgm:pt modelId="{BC9E920F-53D1-4553-BBCE-DAFEBBB5C4AA}" type="sibTrans" cxnId="{7EB02607-44C3-4332-B467-C9D11C4C423B}">
      <dgm:prSet/>
      <dgm:spPr/>
      <dgm:t>
        <a:bodyPr/>
        <a:lstStyle/>
        <a:p>
          <a:endParaRPr lang="en-US"/>
        </a:p>
      </dgm:t>
    </dgm:pt>
    <dgm:pt modelId="{63F42AD2-6D67-4B9F-8277-3BAC6A285AEB}">
      <dgm:prSet phldrT="[Text]"/>
      <dgm:spPr/>
      <dgm:t>
        <a:bodyPr/>
        <a:lstStyle/>
        <a:p>
          <a:r>
            <a:rPr lang="en-US" b="1" smtClean="0"/>
            <a:t>Errors? Correct Errors in Interchange Files</a:t>
          </a:r>
          <a:endParaRPr lang="en-US" b="1" dirty="0"/>
        </a:p>
      </dgm:t>
    </dgm:pt>
    <dgm:pt modelId="{F7307AC3-8197-4152-AE63-479304008516}" type="parTrans" cxnId="{07F9F163-B451-404C-8864-15F211703898}">
      <dgm:prSet/>
      <dgm:spPr/>
      <dgm:t>
        <a:bodyPr/>
        <a:lstStyle/>
        <a:p>
          <a:endParaRPr lang="en-US"/>
        </a:p>
      </dgm:t>
    </dgm:pt>
    <dgm:pt modelId="{7F4B3EEE-49F0-4FF3-87BC-EECCADF27DE2}" type="sibTrans" cxnId="{07F9F163-B451-404C-8864-15F211703898}">
      <dgm:prSet/>
      <dgm:spPr/>
      <dgm:t>
        <a:bodyPr/>
        <a:lstStyle/>
        <a:p>
          <a:endParaRPr lang="en-US"/>
        </a:p>
      </dgm:t>
    </dgm:pt>
    <dgm:pt modelId="{B4ACFBD9-E32C-4532-A83D-73149D628375}">
      <dgm:prSet phldrT="[Text]"/>
      <dgm:spPr/>
      <dgm:t>
        <a:bodyPr/>
        <a:lstStyle/>
        <a:p>
          <a:r>
            <a:rPr lang="en-US" b="1" dirty="0" smtClean="0"/>
            <a:t>Upload corrected interchange files</a:t>
          </a:r>
          <a:endParaRPr lang="en-US" b="1" dirty="0"/>
        </a:p>
      </dgm:t>
    </dgm:pt>
    <dgm:pt modelId="{B8829DD2-83EF-4C1A-A39E-672529A77A8C}" type="parTrans" cxnId="{C41A991C-0D26-4A3E-ABBE-88B9FEA1925D}">
      <dgm:prSet/>
      <dgm:spPr/>
      <dgm:t>
        <a:bodyPr/>
        <a:lstStyle/>
        <a:p>
          <a:endParaRPr lang="en-US"/>
        </a:p>
      </dgm:t>
    </dgm:pt>
    <dgm:pt modelId="{70EC710C-FB76-429B-A7DE-A576A463A0E4}" type="sibTrans" cxnId="{C41A991C-0D26-4A3E-ABBE-88B9FEA1925D}">
      <dgm:prSet/>
      <dgm:spPr/>
      <dgm:t>
        <a:bodyPr/>
        <a:lstStyle/>
        <a:p>
          <a:endParaRPr lang="en-US"/>
        </a:p>
      </dgm:t>
    </dgm:pt>
    <dgm:pt modelId="{E3811A39-48B2-4457-AEDC-9D0F0FDF38C9}" type="pres">
      <dgm:prSet presAssocID="{0AF87CEA-32C7-463C-BD33-A072EDE8428F}" presName="diagram" presStyleCnt="0">
        <dgm:presLayoutVars>
          <dgm:dir/>
          <dgm:resizeHandles val="exact"/>
        </dgm:presLayoutVars>
      </dgm:prSet>
      <dgm:spPr/>
      <dgm:t>
        <a:bodyPr/>
        <a:lstStyle/>
        <a:p>
          <a:endParaRPr lang="en-US"/>
        </a:p>
      </dgm:t>
    </dgm:pt>
    <dgm:pt modelId="{69189AAE-4646-4E93-8CCF-2B6A20C1BBFB}" type="pres">
      <dgm:prSet presAssocID="{960A10A2-F401-4223-8272-90B83F1A2511}" presName="node" presStyleLbl="node1" presStyleIdx="0" presStyleCnt="5">
        <dgm:presLayoutVars>
          <dgm:bulletEnabled val="1"/>
        </dgm:presLayoutVars>
      </dgm:prSet>
      <dgm:spPr/>
      <dgm:t>
        <a:bodyPr/>
        <a:lstStyle/>
        <a:p>
          <a:endParaRPr lang="en-US"/>
        </a:p>
      </dgm:t>
    </dgm:pt>
    <dgm:pt modelId="{8C770B9C-B761-41A4-B914-4580766332CB}" type="pres">
      <dgm:prSet presAssocID="{19294094-E226-427E-BDF7-A4EA145C9742}" presName="sibTrans" presStyleLbl="sibTrans2D1" presStyleIdx="0" presStyleCnt="4"/>
      <dgm:spPr/>
      <dgm:t>
        <a:bodyPr/>
        <a:lstStyle/>
        <a:p>
          <a:endParaRPr lang="en-US"/>
        </a:p>
      </dgm:t>
    </dgm:pt>
    <dgm:pt modelId="{259327AB-FFE6-4C50-8523-180D0FAAB013}" type="pres">
      <dgm:prSet presAssocID="{19294094-E226-427E-BDF7-A4EA145C9742}" presName="connectorText" presStyleLbl="sibTrans2D1" presStyleIdx="0" presStyleCnt="4"/>
      <dgm:spPr/>
      <dgm:t>
        <a:bodyPr/>
        <a:lstStyle/>
        <a:p>
          <a:endParaRPr lang="en-US"/>
        </a:p>
      </dgm:t>
    </dgm:pt>
    <dgm:pt modelId="{ABCE8414-C8AB-4205-8A77-9DF4E9EFFE4D}" type="pres">
      <dgm:prSet presAssocID="{B96A4533-0DBD-4DFE-B5B7-CF636D811FF5}" presName="node" presStyleLbl="node1" presStyleIdx="1" presStyleCnt="5" custLinFactNeighborY="3286">
        <dgm:presLayoutVars>
          <dgm:bulletEnabled val="1"/>
        </dgm:presLayoutVars>
      </dgm:prSet>
      <dgm:spPr/>
      <dgm:t>
        <a:bodyPr/>
        <a:lstStyle/>
        <a:p>
          <a:endParaRPr lang="en-US"/>
        </a:p>
      </dgm:t>
    </dgm:pt>
    <dgm:pt modelId="{6EA4A86E-F07E-4487-8776-D658975BE1DE}" type="pres">
      <dgm:prSet presAssocID="{A9235AD7-BDA6-4489-ADE0-06F80210BA46}" presName="sibTrans" presStyleLbl="sibTrans2D1" presStyleIdx="1" presStyleCnt="4"/>
      <dgm:spPr/>
      <dgm:t>
        <a:bodyPr/>
        <a:lstStyle/>
        <a:p>
          <a:endParaRPr lang="en-US"/>
        </a:p>
      </dgm:t>
    </dgm:pt>
    <dgm:pt modelId="{158BBC52-29E1-422B-A03E-FDE0CDD8AB79}" type="pres">
      <dgm:prSet presAssocID="{A9235AD7-BDA6-4489-ADE0-06F80210BA46}" presName="connectorText" presStyleLbl="sibTrans2D1" presStyleIdx="1" presStyleCnt="4"/>
      <dgm:spPr/>
      <dgm:t>
        <a:bodyPr/>
        <a:lstStyle/>
        <a:p>
          <a:endParaRPr lang="en-US"/>
        </a:p>
      </dgm:t>
    </dgm:pt>
    <dgm:pt modelId="{D45CA5A7-477D-4B4B-A4D1-12404AB4AAA9}" type="pres">
      <dgm:prSet presAssocID="{6A77862E-DC6E-4972-A4C5-913BEA4DCA70}" presName="node" presStyleLbl="node1" presStyleIdx="2" presStyleCnt="5">
        <dgm:presLayoutVars>
          <dgm:bulletEnabled val="1"/>
        </dgm:presLayoutVars>
      </dgm:prSet>
      <dgm:spPr/>
      <dgm:t>
        <a:bodyPr/>
        <a:lstStyle/>
        <a:p>
          <a:endParaRPr lang="en-US"/>
        </a:p>
      </dgm:t>
    </dgm:pt>
    <dgm:pt modelId="{61333AA3-DA91-40CF-892D-E02E3E692602}" type="pres">
      <dgm:prSet presAssocID="{BC9E920F-53D1-4553-BBCE-DAFEBBB5C4AA}" presName="sibTrans" presStyleLbl="sibTrans2D1" presStyleIdx="2" presStyleCnt="4" custScaleX="140598" custLinFactNeighborX="18823" custLinFactNeighborY="34122"/>
      <dgm:spPr/>
      <dgm:t>
        <a:bodyPr/>
        <a:lstStyle/>
        <a:p>
          <a:endParaRPr lang="en-US"/>
        </a:p>
      </dgm:t>
    </dgm:pt>
    <dgm:pt modelId="{144830C7-A992-45D5-8759-59A0955926B8}" type="pres">
      <dgm:prSet presAssocID="{BC9E920F-53D1-4553-BBCE-DAFEBBB5C4AA}" presName="connectorText" presStyleLbl="sibTrans2D1" presStyleIdx="2" presStyleCnt="4"/>
      <dgm:spPr/>
      <dgm:t>
        <a:bodyPr/>
        <a:lstStyle/>
        <a:p>
          <a:endParaRPr lang="en-US"/>
        </a:p>
      </dgm:t>
    </dgm:pt>
    <dgm:pt modelId="{A424AAC5-5C0E-4DE0-9CAC-3AD64F5524B8}" type="pres">
      <dgm:prSet presAssocID="{63F42AD2-6D67-4B9F-8277-3BAC6A285AEB}" presName="node" presStyleLbl="node1" presStyleIdx="3" presStyleCnt="5" custLinFactX="-21477" custLinFactNeighborX="-100000" custLinFactNeighborY="5569">
        <dgm:presLayoutVars>
          <dgm:bulletEnabled val="1"/>
        </dgm:presLayoutVars>
      </dgm:prSet>
      <dgm:spPr/>
      <dgm:t>
        <a:bodyPr/>
        <a:lstStyle/>
        <a:p>
          <a:endParaRPr lang="en-US"/>
        </a:p>
      </dgm:t>
    </dgm:pt>
    <dgm:pt modelId="{48A68E1A-E738-4FA3-B1BA-1F8BFE16206B}" type="pres">
      <dgm:prSet presAssocID="{7F4B3EEE-49F0-4FF3-87BC-EECCADF27DE2}" presName="sibTrans" presStyleLbl="sibTrans2D1" presStyleIdx="3" presStyleCnt="4"/>
      <dgm:spPr/>
      <dgm:t>
        <a:bodyPr/>
        <a:lstStyle/>
        <a:p>
          <a:endParaRPr lang="en-US"/>
        </a:p>
      </dgm:t>
    </dgm:pt>
    <dgm:pt modelId="{815A0A2E-34EE-4D92-A358-934F7ADE10CC}" type="pres">
      <dgm:prSet presAssocID="{7F4B3EEE-49F0-4FF3-87BC-EECCADF27DE2}" presName="connectorText" presStyleLbl="sibTrans2D1" presStyleIdx="3" presStyleCnt="4"/>
      <dgm:spPr/>
      <dgm:t>
        <a:bodyPr/>
        <a:lstStyle/>
        <a:p>
          <a:endParaRPr lang="en-US"/>
        </a:p>
      </dgm:t>
    </dgm:pt>
    <dgm:pt modelId="{D98DDA16-E9DD-4062-B564-7F805FF5DAE3}" type="pres">
      <dgm:prSet presAssocID="{B4ACFBD9-E32C-4532-A83D-73149D628375}" presName="node" presStyleLbl="node1" presStyleIdx="4" presStyleCnt="5" custLinFactX="-20022" custLinFactNeighborX="-100000" custLinFactNeighborY="-1503">
        <dgm:presLayoutVars>
          <dgm:bulletEnabled val="1"/>
        </dgm:presLayoutVars>
      </dgm:prSet>
      <dgm:spPr/>
      <dgm:t>
        <a:bodyPr/>
        <a:lstStyle/>
        <a:p>
          <a:endParaRPr lang="en-US"/>
        </a:p>
      </dgm:t>
    </dgm:pt>
  </dgm:ptLst>
  <dgm:cxnLst>
    <dgm:cxn modelId="{01795802-F633-456A-BEC3-8BE84526D59C}" type="presOf" srcId="{6A77862E-DC6E-4972-A4C5-913BEA4DCA70}" destId="{D45CA5A7-477D-4B4B-A4D1-12404AB4AAA9}" srcOrd="0" destOrd="0" presId="urn:microsoft.com/office/officeart/2005/8/layout/process5"/>
    <dgm:cxn modelId="{F8069C00-3034-4818-AA20-81B4A8519833}" type="presOf" srcId="{19294094-E226-427E-BDF7-A4EA145C9742}" destId="{259327AB-FFE6-4C50-8523-180D0FAAB013}" srcOrd="1" destOrd="0" presId="urn:microsoft.com/office/officeart/2005/8/layout/process5"/>
    <dgm:cxn modelId="{EAC28BDF-A0AB-4D07-BBDA-F7A9A33A9EA7}" type="presOf" srcId="{A9235AD7-BDA6-4489-ADE0-06F80210BA46}" destId="{6EA4A86E-F07E-4487-8776-D658975BE1DE}" srcOrd="0" destOrd="0" presId="urn:microsoft.com/office/officeart/2005/8/layout/process5"/>
    <dgm:cxn modelId="{7C499515-5FE1-42D1-8F34-B06315FE41B9}" type="presOf" srcId="{BC9E920F-53D1-4553-BBCE-DAFEBBB5C4AA}" destId="{61333AA3-DA91-40CF-892D-E02E3E692602}" srcOrd="0" destOrd="0" presId="urn:microsoft.com/office/officeart/2005/8/layout/process5"/>
    <dgm:cxn modelId="{E661AD30-5E01-4DA9-B1CD-B9C9A87377AE}" type="presOf" srcId="{B96A4533-0DBD-4DFE-B5B7-CF636D811FF5}" destId="{ABCE8414-C8AB-4205-8A77-9DF4E9EFFE4D}" srcOrd="0" destOrd="0" presId="urn:microsoft.com/office/officeart/2005/8/layout/process5"/>
    <dgm:cxn modelId="{8F00FB9A-9ABB-402B-B4C3-7FFEBBAAA863}" type="presOf" srcId="{19294094-E226-427E-BDF7-A4EA145C9742}" destId="{8C770B9C-B761-41A4-B914-4580766332CB}" srcOrd="0" destOrd="0" presId="urn:microsoft.com/office/officeart/2005/8/layout/process5"/>
    <dgm:cxn modelId="{7EB02607-44C3-4332-B467-C9D11C4C423B}" srcId="{0AF87CEA-32C7-463C-BD33-A072EDE8428F}" destId="{6A77862E-DC6E-4972-A4C5-913BEA4DCA70}" srcOrd="2" destOrd="0" parTransId="{8906A7E4-1285-4A76-A5EA-FE1113CDF5F7}" sibTransId="{BC9E920F-53D1-4553-BBCE-DAFEBBB5C4AA}"/>
    <dgm:cxn modelId="{B426996B-6D65-4151-B2E2-206E1E0CCBB3}" type="presOf" srcId="{0AF87CEA-32C7-463C-BD33-A072EDE8428F}" destId="{E3811A39-48B2-4457-AEDC-9D0F0FDF38C9}" srcOrd="0" destOrd="0" presId="urn:microsoft.com/office/officeart/2005/8/layout/process5"/>
    <dgm:cxn modelId="{C41A991C-0D26-4A3E-ABBE-88B9FEA1925D}" srcId="{0AF87CEA-32C7-463C-BD33-A072EDE8428F}" destId="{B4ACFBD9-E32C-4532-A83D-73149D628375}" srcOrd="4" destOrd="0" parTransId="{B8829DD2-83EF-4C1A-A39E-672529A77A8C}" sibTransId="{70EC710C-FB76-429B-A7DE-A576A463A0E4}"/>
    <dgm:cxn modelId="{575F895F-EC1E-4AC1-8FA6-E4ED090BAAA9}" type="presOf" srcId="{63F42AD2-6D67-4B9F-8277-3BAC6A285AEB}" destId="{A424AAC5-5C0E-4DE0-9CAC-3AD64F5524B8}" srcOrd="0" destOrd="0" presId="urn:microsoft.com/office/officeart/2005/8/layout/process5"/>
    <dgm:cxn modelId="{B23D068C-963B-4A1C-A09D-0408C4024276}" srcId="{0AF87CEA-32C7-463C-BD33-A072EDE8428F}" destId="{B96A4533-0DBD-4DFE-B5B7-CF636D811FF5}" srcOrd="1" destOrd="0" parTransId="{2E4C2682-0834-4B9B-B186-9993FDA911F4}" sibTransId="{A9235AD7-BDA6-4489-ADE0-06F80210BA46}"/>
    <dgm:cxn modelId="{0AFB5124-C15B-478E-BBCF-593B5DBE8489}" type="presOf" srcId="{BC9E920F-53D1-4553-BBCE-DAFEBBB5C4AA}" destId="{144830C7-A992-45D5-8759-59A0955926B8}" srcOrd="1" destOrd="0" presId="urn:microsoft.com/office/officeart/2005/8/layout/process5"/>
    <dgm:cxn modelId="{0F563DB9-F318-4F56-B293-F05712D58571}" type="presOf" srcId="{A9235AD7-BDA6-4489-ADE0-06F80210BA46}" destId="{158BBC52-29E1-422B-A03E-FDE0CDD8AB79}" srcOrd="1" destOrd="0" presId="urn:microsoft.com/office/officeart/2005/8/layout/process5"/>
    <dgm:cxn modelId="{0CE4D649-D24E-4C62-9208-942A64ECE0F6}" srcId="{0AF87CEA-32C7-463C-BD33-A072EDE8428F}" destId="{960A10A2-F401-4223-8272-90B83F1A2511}" srcOrd="0" destOrd="0" parTransId="{10642D05-701E-4385-A382-DA822944EF18}" sibTransId="{19294094-E226-427E-BDF7-A4EA145C9742}"/>
    <dgm:cxn modelId="{5A8AE085-8CD5-4BF6-94C0-4D955412470A}" type="presOf" srcId="{B4ACFBD9-E32C-4532-A83D-73149D628375}" destId="{D98DDA16-E9DD-4062-B564-7F805FF5DAE3}" srcOrd="0" destOrd="0" presId="urn:microsoft.com/office/officeart/2005/8/layout/process5"/>
    <dgm:cxn modelId="{EF9B506E-54B0-4836-A54A-573BC4D9C048}" type="presOf" srcId="{7F4B3EEE-49F0-4FF3-87BC-EECCADF27DE2}" destId="{815A0A2E-34EE-4D92-A358-934F7ADE10CC}" srcOrd="1" destOrd="0" presId="urn:microsoft.com/office/officeart/2005/8/layout/process5"/>
    <dgm:cxn modelId="{33A05FD2-4130-4898-B942-0EB97235168F}" type="presOf" srcId="{7F4B3EEE-49F0-4FF3-87BC-EECCADF27DE2}" destId="{48A68E1A-E738-4FA3-B1BA-1F8BFE16206B}" srcOrd="0" destOrd="0" presId="urn:microsoft.com/office/officeart/2005/8/layout/process5"/>
    <dgm:cxn modelId="{B32DCF48-05E7-49F3-8C87-8F81A4C90BB2}" type="presOf" srcId="{960A10A2-F401-4223-8272-90B83F1A2511}" destId="{69189AAE-4646-4E93-8CCF-2B6A20C1BBFB}" srcOrd="0" destOrd="0" presId="urn:microsoft.com/office/officeart/2005/8/layout/process5"/>
    <dgm:cxn modelId="{07F9F163-B451-404C-8864-15F211703898}" srcId="{0AF87CEA-32C7-463C-BD33-A072EDE8428F}" destId="{63F42AD2-6D67-4B9F-8277-3BAC6A285AEB}" srcOrd="3" destOrd="0" parTransId="{F7307AC3-8197-4152-AE63-479304008516}" sibTransId="{7F4B3EEE-49F0-4FF3-87BC-EECCADF27DE2}"/>
    <dgm:cxn modelId="{C7552FCE-5856-4527-8823-488E873ACDB2}" type="presParOf" srcId="{E3811A39-48B2-4457-AEDC-9D0F0FDF38C9}" destId="{69189AAE-4646-4E93-8CCF-2B6A20C1BBFB}" srcOrd="0" destOrd="0" presId="urn:microsoft.com/office/officeart/2005/8/layout/process5"/>
    <dgm:cxn modelId="{3D90DACC-528A-47C2-8297-C7105C8BB3F2}" type="presParOf" srcId="{E3811A39-48B2-4457-AEDC-9D0F0FDF38C9}" destId="{8C770B9C-B761-41A4-B914-4580766332CB}" srcOrd="1" destOrd="0" presId="urn:microsoft.com/office/officeart/2005/8/layout/process5"/>
    <dgm:cxn modelId="{CA73B343-E241-4DE1-B783-6771C34D24CE}" type="presParOf" srcId="{8C770B9C-B761-41A4-B914-4580766332CB}" destId="{259327AB-FFE6-4C50-8523-180D0FAAB013}" srcOrd="0" destOrd="0" presId="urn:microsoft.com/office/officeart/2005/8/layout/process5"/>
    <dgm:cxn modelId="{62E941E4-7DAD-4800-9C6E-EEA592936725}" type="presParOf" srcId="{E3811A39-48B2-4457-AEDC-9D0F0FDF38C9}" destId="{ABCE8414-C8AB-4205-8A77-9DF4E9EFFE4D}" srcOrd="2" destOrd="0" presId="urn:microsoft.com/office/officeart/2005/8/layout/process5"/>
    <dgm:cxn modelId="{7C6428AC-E02A-44C3-BF0F-291FDC28F4CB}" type="presParOf" srcId="{E3811A39-48B2-4457-AEDC-9D0F0FDF38C9}" destId="{6EA4A86E-F07E-4487-8776-D658975BE1DE}" srcOrd="3" destOrd="0" presId="urn:microsoft.com/office/officeart/2005/8/layout/process5"/>
    <dgm:cxn modelId="{59F911FA-CE7A-42D9-B159-7591A91725C5}" type="presParOf" srcId="{6EA4A86E-F07E-4487-8776-D658975BE1DE}" destId="{158BBC52-29E1-422B-A03E-FDE0CDD8AB79}" srcOrd="0" destOrd="0" presId="urn:microsoft.com/office/officeart/2005/8/layout/process5"/>
    <dgm:cxn modelId="{D51F5462-126D-4D15-8239-F4D0FC0FD126}" type="presParOf" srcId="{E3811A39-48B2-4457-AEDC-9D0F0FDF38C9}" destId="{D45CA5A7-477D-4B4B-A4D1-12404AB4AAA9}" srcOrd="4" destOrd="0" presId="urn:microsoft.com/office/officeart/2005/8/layout/process5"/>
    <dgm:cxn modelId="{0C0E3912-75B5-4E5A-9057-90C8712D91EF}" type="presParOf" srcId="{E3811A39-48B2-4457-AEDC-9D0F0FDF38C9}" destId="{61333AA3-DA91-40CF-892D-E02E3E692602}" srcOrd="5" destOrd="0" presId="urn:microsoft.com/office/officeart/2005/8/layout/process5"/>
    <dgm:cxn modelId="{55843616-003B-4D71-8675-1863C1DBC121}" type="presParOf" srcId="{61333AA3-DA91-40CF-892D-E02E3E692602}" destId="{144830C7-A992-45D5-8759-59A0955926B8}" srcOrd="0" destOrd="0" presId="urn:microsoft.com/office/officeart/2005/8/layout/process5"/>
    <dgm:cxn modelId="{112A51FB-2A22-4AFD-88C6-ED0461E4043B}" type="presParOf" srcId="{E3811A39-48B2-4457-AEDC-9D0F0FDF38C9}" destId="{A424AAC5-5C0E-4DE0-9CAC-3AD64F5524B8}" srcOrd="6" destOrd="0" presId="urn:microsoft.com/office/officeart/2005/8/layout/process5"/>
    <dgm:cxn modelId="{C8BAB69F-BAA6-4CE5-8382-9E57276A0CFC}" type="presParOf" srcId="{E3811A39-48B2-4457-AEDC-9D0F0FDF38C9}" destId="{48A68E1A-E738-4FA3-B1BA-1F8BFE16206B}" srcOrd="7" destOrd="0" presId="urn:microsoft.com/office/officeart/2005/8/layout/process5"/>
    <dgm:cxn modelId="{20814F19-03CF-49A3-85D0-101DE6AA507B}" type="presParOf" srcId="{48A68E1A-E738-4FA3-B1BA-1F8BFE16206B}" destId="{815A0A2E-34EE-4D92-A358-934F7ADE10CC}" srcOrd="0" destOrd="0" presId="urn:microsoft.com/office/officeart/2005/8/layout/process5"/>
    <dgm:cxn modelId="{6441412D-4841-4ECD-9CCA-F464ED2EDEE0}" type="presParOf" srcId="{E3811A39-48B2-4457-AEDC-9D0F0FDF38C9}" destId="{D98DDA16-E9DD-4062-B564-7F805FF5DAE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3DDFB-0081-4421-B7A9-82ED0ED70893}">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4CF5BB-5218-4819-A0BD-CC20A53B017D}">
      <dsp:nvSpPr>
        <dsp:cNvPr id="0" name=""/>
        <dsp:cNvSpPr/>
      </dsp:nvSpPr>
      <dsp:spPr>
        <a:xfrm>
          <a:off x="305246" y="197811"/>
          <a:ext cx="7523363" cy="395449"/>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Data Uses/Reports</a:t>
          </a:r>
          <a:endParaRPr lang="en-US" sz="2000" kern="1200" dirty="0"/>
        </a:p>
      </dsp:txBody>
      <dsp:txXfrm>
        <a:off x="305246" y="197811"/>
        <a:ext cx="7523363" cy="395449"/>
      </dsp:txXfrm>
    </dsp:sp>
    <dsp:sp modelId="{AF805627-B419-4B38-B9FD-0391AE1F4338}">
      <dsp:nvSpPr>
        <dsp:cNvPr id="0" name=""/>
        <dsp:cNvSpPr/>
      </dsp:nvSpPr>
      <dsp:spPr>
        <a:xfrm>
          <a:off x="58090" y="148380"/>
          <a:ext cx="494311" cy="494311"/>
        </a:xfrm>
        <a:prstGeom prst="ellipse">
          <a:avLst/>
        </a:prstGeom>
        <a:blipFill rotWithShape="0">
          <a:blip xmlns:r="http://schemas.openxmlformats.org/officeDocument/2006/relationships" r:embed="rId1"/>
          <a:stretch>
            <a:fillRect/>
          </a:stretch>
        </a:blip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FECB9EF-8503-4D93-843A-09E862FDEE52}">
      <dsp:nvSpPr>
        <dsp:cNvPr id="0" name=""/>
        <dsp:cNvSpPr/>
      </dsp:nvSpPr>
      <dsp:spPr>
        <a:xfrm>
          <a:off x="663361" y="791334"/>
          <a:ext cx="7165248" cy="395449"/>
        </a:xfrm>
        <a:prstGeom prst="rect">
          <a:avLst/>
        </a:prstGeom>
        <a:gradFill rotWithShape="0">
          <a:gsLst>
            <a:gs pos="0">
              <a:schemeClr val="accent1">
                <a:shade val="50000"/>
                <a:hueOff val="95502"/>
                <a:satOff val="2559"/>
                <a:lumOff val="11272"/>
                <a:alphaOff val="0"/>
                <a:satMod val="103000"/>
                <a:lumMod val="102000"/>
                <a:tint val="94000"/>
              </a:schemeClr>
            </a:gs>
            <a:gs pos="50000">
              <a:schemeClr val="accent1">
                <a:shade val="50000"/>
                <a:hueOff val="95502"/>
                <a:satOff val="2559"/>
                <a:lumOff val="11272"/>
                <a:alphaOff val="0"/>
                <a:satMod val="110000"/>
                <a:lumMod val="100000"/>
                <a:shade val="100000"/>
              </a:schemeClr>
            </a:gs>
            <a:gs pos="100000">
              <a:schemeClr val="accent1">
                <a:shade val="50000"/>
                <a:hueOff val="95502"/>
                <a:satOff val="2559"/>
                <a:lumOff val="112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Pipeline Review</a:t>
          </a:r>
          <a:endParaRPr lang="en-US" sz="2000" kern="1200" dirty="0"/>
        </a:p>
      </dsp:txBody>
      <dsp:txXfrm>
        <a:off x="663361" y="791334"/>
        <a:ext cx="7165248" cy="395449"/>
      </dsp:txXfrm>
    </dsp:sp>
    <dsp:sp modelId="{F7807775-D6BB-4F98-9C27-DDDC95A0A6AA}">
      <dsp:nvSpPr>
        <dsp:cNvPr id="0" name=""/>
        <dsp:cNvSpPr/>
      </dsp:nvSpPr>
      <dsp:spPr>
        <a:xfrm>
          <a:off x="416205" y="741903"/>
          <a:ext cx="494311" cy="494311"/>
        </a:xfrm>
        <a:prstGeom prst="ellipse">
          <a:avLst/>
        </a:prstGeom>
        <a:blipFill rotWithShape="0">
          <a:blip xmlns:r="http://schemas.openxmlformats.org/officeDocument/2006/relationships" r:embed="rId2"/>
          <a:stretch>
            <a:fillRect/>
          </a:stretch>
        </a:blip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1">
          <a:scrgbClr r="0" g="0" b="0"/>
        </a:fillRef>
        <a:effectRef idx="2">
          <a:scrgbClr r="0" g="0" b="0"/>
        </a:effectRef>
        <a:fontRef idx="minor"/>
      </dsp:style>
    </dsp:sp>
    <dsp:sp modelId="{C841A3E6-4231-4C6C-A76C-A4534D383655}">
      <dsp:nvSpPr>
        <dsp:cNvPr id="0" name=""/>
        <dsp:cNvSpPr/>
      </dsp:nvSpPr>
      <dsp:spPr>
        <a:xfrm>
          <a:off x="859606" y="1384421"/>
          <a:ext cx="6969002" cy="395449"/>
        </a:xfrm>
        <a:prstGeom prst="rect">
          <a:avLst/>
        </a:prstGeom>
        <a:gradFill rotWithShape="0">
          <a:gsLst>
            <a:gs pos="0">
              <a:schemeClr val="accent1">
                <a:shade val="50000"/>
                <a:hueOff val="191005"/>
                <a:satOff val="5117"/>
                <a:lumOff val="22545"/>
                <a:alphaOff val="0"/>
                <a:satMod val="103000"/>
                <a:lumMod val="102000"/>
                <a:tint val="94000"/>
              </a:schemeClr>
            </a:gs>
            <a:gs pos="50000">
              <a:schemeClr val="accent1">
                <a:shade val="50000"/>
                <a:hueOff val="191005"/>
                <a:satOff val="5117"/>
                <a:lumOff val="22545"/>
                <a:alphaOff val="0"/>
                <a:satMod val="110000"/>
                <a:lumMod val="100000"/>
                <a:shade val="100000"/>
              </a:schemeClr>
            </a:gs>
            <a:gs pos="100000">
              <a:schemeClr val="accent1">
                <a:shade val="50000"/>
                <a:hueOff val="191005"/>
                <a:satOff val="5117"/>
                <a:lumOff val="225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Getting Started – What is Required</a:t>
          </a:r>
        </a:p>
      </dsp:txBody>
      <dsp:txXfrm>
        <a:off x="859606" y="1384421"/>
        <a:ext cx="6969002" cy="395449"/>
      </dsp:txXfrm>
    </dsp:sp>
    <dsp:sp modelId="{CADDD2EB-BBB2-4F58-A608-3072C8536E21}">
      <dsp:nvSpPr>
        <dsp:cNvPr id="0" name=""/>
        <dsp:cNvSpPr/>
      </dsp:nvSpPr>
      <dsp:spPr>
        <a:xfrm>
          <a:off x="622613" y="1340072"/>
          <a:ext cx="494311" cy="494311"/>
        </a:xfrm>
        <a:prstGeom prst="ellipse">
          <a:avLst/>
        </a:prstGeom>
        <a:blipFill rotWithShape="0">
          <a:blip xmlns:r="http://schemas.openxmlformats.org/officeDocument/2006/relationships" r:embed="rId3"/>
          <a:stretch>
            <a:fillRect/>
          </a:stretch>
        </a:blip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1">
          <a:scrgbClr r="0" g="0" b="0"/>
        </a:fillRef>
        <a:effectRef idx="2">
          <a:scrgbClr r="0" g="0" b="0"/>
        </a:effectRef>
        <a:fontRef idx="minor"/>
      </dsp:style>
    </dsp:sp>
    <dsp:sp modelId="{603F1E24-D496-4CA8-86DF-65DE6FC90C56}">
      <dsp:nvSpPr>
        <dsp:cNvPr id="0" name=""/>
        <dsp:cNvSpPr/>
      </dsp:nvSpPr>
      <dsp:spPr>
        <a:xfrm>
          <a:off x="914047" y="1977944"/>
          <a:ext cx="6906343" cy="395449"/>
        </a:xfrm>
        <a:prstGeom prst="rect">
          <a:avLst/>
        </a:prstGeom>
        <a:gradFill rotWithShape="0">
          <a:gsLst>
            <a:gs pos="0">
              <a:schemeClr val="accent1">
                <a:shade val="50000"/>
                <a:hueOff val="286507"/>
                <a:satOff val="7676"/>
                <a:lumOff val="33817"/>
                <a:alphaOff val="0"/>
                <a:satMod val="103000"/>
                <a:lumMod val="102000"/>
                <a:tint val="94000"/>
              </a:schemeClr>
            </a:gs>
            <a:gs pos="50000">
              <a:schemeClr val="accent1">
                <a:shade val="50000"/>
                <a:hueOff val="286507"/>
                <a:satOff val="7676"/>
                <a:lumOff val="33817"/>
                <a:alphaOff val="0"/>
                <a:satMod val="110000"/>
                <a:lumMod val="100000"/>
                <a:shade val="100000"/>
              </a:schemeClr>
            </a:gs>
            <a:gs pos="100000">
              <a:schemeClr val="accent1">
                <a:shade val="50000"/>
                <a:hueOff val="286507"/>
                <a:satOff val="7676"/>
                <a:lumOff val="338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Timeline</a:t>
          </a:r>
          <a:endParaRPr lang="en-US" sz="2000" kern="1200" dirty="0"/>
        </a:p>
      </dsp:txBody>
      <dsp:txXfrm>
        <a:off x="914047" y="1977944"/>
        <a:ext cx="6906343" cy="395449"/>
      </dsp:txXfrm>
    </dsp:sp>
    <dsp:sp modelId="{3C11C0BF-5343-41B6-9280-CCFC25C3A193}">
      <dsp:nvSpPr>
        <dsp:cNvPr id="0" name=""/>
        <dsp:cNvSpPr/>
      </dsp:nvSpPr>
      <dsp:spPr>
        <a:xfrm>
          <a:off x="675110" y="1928513"/>
          <a:ext cx="494311" cy="494311"/>
        </a:xfrm>
        <a:prstGeom prst="ellipse">
          <a:avLst/>
        </a:prstGeom>
        <a:blipFill rotWithShape="0">
          <a:blip xmlns:r="http://schemas.openxmlformats.org/officeDocument/2006/relationships" r:embed="rId4"/>
          <a:stretch>
            <a:fillRect/>
          </a:stretch>
        </a:blip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1">
          <a:scrgbClr r="0" g="0" b="0"/>
        </a:fillRef>
        <a:effectRef idx="2">
          <a:scrgbClr r="0" g="0" b="0"/>
        </a:effectRef>
        <a:fontRef idx="minor"/>
      </dsp:style>
    </dsp:sp>
    <dsp:sp modelId="{92101BA3-3D62-45A6-856D-D763F841AAC7}">
      <dsp:nvSpPr>
        <dsp:cNvPr id="0" name=""/>
        <dsp:cNvSpPr/>
      </dsp:nvSpPr>
      <dsp:spPr>
        <a:xfrm>
          <a:off x="859606" y="2571466"/>
          <a:ext cx="6969002" cy="395449"/>
        </a:xfrm>
        <a:prstGeom prst="rect">
          <a:avLst/>
        </a:prstGeom>
        <a:gradFill rotWithShape="0">
          <a:gsLst>
            <a:gs pos="0">
              <a:schemeClr val="accent1">
                <a:shade val="50000"/>
                <a:hueOff val="286507"/>
                <a:satOff val="7676"/>
                <a:lumOff val="33817"/>
                <a:alphaOff val="0"/>
                <a:satMod val="103000"/>
                <a:lumMod val="102000"/>
                <a:tint val="94000"/>
              </a:schemeClr>
            </a:gs>
            <a:gs pos="50000">
              <a:schemeClr val="accent1">
                <a:shade val="50000"/>
                <a:hueOff val="286507"/>
                <a:satOff val="7676"/>
                <a:lumOff val="33817"/>
                <a:alphaOff val="0"/>
                <a:satMod val="110000"/>
                <a:lumMod val="100000"/>
                <a:shade val="100000"/>
              </a:schemeClr>
            </a:gs>
            <a:gs pos="100000">
              <a:schemeClr val="accent1">
                <a:shade val="50000"/>
                <a:hueOff val="286507"/>
                <a:satOff val="7676"/>
                <a:lumOff val="338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Interchange Steps and Edit Review</a:t>
          </a:r>
          <a:endParaRPr lang="en-US" sz="2000" kern="1200" dirty="0"/>
        </a:p>
      </dsp:txBody>
      <dsp:txXfrm>
        <a:off x="859606" y="2571466"/>
        <a:ext cx="6969002" cy="395449"/>
      </dsp:txXfrm>
    </dsp:sp>
    <dsp:sp modelId="{A9540E98-E23F-4E7C-985F-64AD4E9F3F47}">
      <dsp:nvSpPr>
        <dsp:cNvPr id="0" name=""/>
        <dsp:cNvSpPr/>
      </dsp:nvSpPr>
      <dsp:spPr>
        <a:xfrm>
          <a:off x="612450" y="2522035"/>
          <a:ext cx="494311" cy="494311"/>
        </a:xfrm>
        <a:prstGeom prst="ellipse">
          <a:avLst/>
        </a:prstGeom>
        <a:solidFill>
          <a:schemeClr val="lt1">
            <a:hueOff val="0"/>
            <a:satOff val="0"/>
            <a:lumOff val="0"/>
            <a:alphaOff val="0"/>
          </a:schemeClr>
        </a:soli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1">
          <a:scrgbClr r="0" g="0" b="0"/>
        </a:fillRef>
        <a:effectRef idx="2">
          <a:scrgbClr r="0" g="0" b="0"/>
        </a:effectRef>
        <a:fontRef idx="minor"/>
      </dsp:style>
    </dsp:sp>
    <dsp:sp modelId="{E44C132F-8FBA-487E-A7A0-77A8584EC51E}">
      <dsp:nvSpPr>
        <dsp:cNvPr id="0" name=""/>
        <dsp:cNvSpPr/>
      </dsp:nvSpPr>
      <dsp:spPr>
        <a:xfrm>
          <a:off x="663361" y="3164554"/>
          <a:ext cx="7165248" cy="395449"/>
        </a:xfrm>
        <a:prstGeom prst="rect">
          <a:avLst/>
        </a:prstGeom>
        <a:gradFill rotWithShape="0">
          <a:gsLst>
            <a:gs pos="0">
              <a:schemeClr val="accent1">
                <a:shade val="50000"/>
                <a:hueOff val="191005"/>
                <a:satOff val="5117"/>
                <a:lumOff val="22545"/>
                <a:alphaOff val="0"/>
                <a:satMod val="103000"/>
                <a:lumMod val="102000"/>
                <a:tint val="94000"/>
              </a:schemeClr>
            </a:gs>
            <a:gs pos="50000">
              <a:schemeClr val="accent1">
                <a:shade val="50000"/>
                <a:hueOff val="191005"/>
                <a:satOff val="5117"/>
                <a:lumOff val="22545"/>
                <a:alphaOff val="0"/>
                <a:satMod val="110000"/>
                <a:lumMod val="100000"/>
                <a:shade val="100000"/>
              </a:schemeClr>
            </a:gs>
            <a:gs pos="100000">
              <a:schemeClr val="accent1">
                <a:shade val="50000"/>
                <a:hueOff val="191005"/>
                <a:satOff val="5117"/>
                <a:lumOff val="225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Snapshot Process and Reports</a:t>
          </a:r>
          <a:endParaRPr lang="en-US" sz="2000" kern="1200" dirty="0"/>
        </a:p>
      </dsp:txBody>
      <dsp:txXfrm>
        <a:off x="663361" y="3164554"/>
        <a:ext cx="7165248" cy="395449"/>
      </dsp:txXfrm>
    </dsp:sp>
    <dsp:sp modelId="{40D1D9A0-9B44-44EC-8C1B-0E5A4C140DF2}">
      <dsp:nvSpPr>
        <dsp:cNvPr id="0" name=""/>
        <dsp:cNvSpPr/>
      </dsp:nvSpPr>
      <dsp:spPr>
        <a:xfrm>
          <a:off x="416205" y="3115122"/>
          <a:ext cx="494311" cy="494311"/>
        </a:xfrm>
        <a:prstGeom prst="ellipse">
          <a:avLst/>
        </a:prstGeom>
        <a:solidFill>
          <a:schemeClr val="lt1">
            <a:hueOff val="0"/>
            <a:satOff val="0"/>
            <a:lumOff val="0"/>
            <a:alphaOff val="0"/>
          </a:schemeClr>
        </a:soli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5BD1D9-F162-45CB-A3BF-A23F7B9184BD}">
      <dsp:nvSpPr>
        <dsp:cNvPr id="0" name=""/>
        <dsp:cNvSpPr/>
      </dsp:nvSpPr>
      <dsp:spPr>
        <a:xfrm>
          <a:off x="305246" y="3758076"/>
          <a:ext cx="7523363" cy="395449"/>
        </a:xfrm>
        <a:prstGeom prst="rect">
          <a:avLst/>
        </a:prstGeom>
        <a:gradFill rotWithShape="0">
          <a:gsLst>
            <a:gs pos="0">
              <a:schemeClr val="accent1">
                <a:shade val="50000"/>
                <a:hueOff val="95502"/>
                <a:satOff val="2559"/>
                <a:lumOff val="11272"/>
                <a:alphaOff val="0"/>
                <a:satMod val="103000"/>
                <a:lumMod val="102000"/>
                <a:tint val="94000"/>
              </a:schemeClr>
            </a:gs>
            <a:gs pos="50000">
              <a:schemeClr val="accent1">
                <a:shade val="50000"/>
                <a:hueOff val="95502"/>
                <a:satOff val="2559"/>
                <a:lumOff val="11272"/>
                <a:alphaOff val="0"/>
                <a:satMod val="110000"/>
                <a:lumMod val="100000"/>
                <a:shade val="100000"/>
              </a:schemeClr>
            </a:gs>
            <a:gs pos="100000">
              <a:schemeClr val="accent1">
                <a:shade val="50000"/>
                <a:hueOff val="95502"/>
                <a:satOff val="2559"/>
                <a:lumOff val="112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Resources</a:t>
          </a:r>
          <a:endParaRPr lang="en-US" sz="2000" kern="1200" dirty="0"/>
        </a:p>
      </dsp:txBody>
      <dsp:txXfrm>
        <a:off x="305246" y="3758076"/>
        <a:ext cx="7523363" cy="395449"/>
      </dsp:txXfrm>
    </dsp:sp>
    <dsp:sp modelId="{3DCFD881-3241-4BF3-96CE-C3F55B1222E6}">
      <dsp:nvSpPr>
        <dsp:cNvPr id="0" name=""/>
        <dsp:cNvSpPr/>
      </dsp:nvSpPr>
      <dsp:spPr>
        <a:xfrm>
          <a:off x="58090" y="3708645"/>
          <a:ext cx="494311" cy="494311"/>
        </a:xfrm>
        <a:prstGeom prst="ellipse">
          <a:avLst/>
        </a:prstGeom>
        <a:blipFill rotWithShape="0">
          <a:blip xmlns:r="http://schemas.openxmlformats.org/officeDocument/2006/relationships" r:embed="rId5"/>
          <a:stretch>
            <a:fillRect/>
          </a:stretch>
        </a:blip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3/6/2019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3/6/2019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67996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125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202594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11E5F-671E-427C-B847-072B5CAEEC06}" type="slidenum">
              <a:rPr lang="en-US" smtClean="0"/>
              <a:t>24</a:t>
            </a:fld>
            <a:endParaRPr lang="en-US"/>
          </a:p>
        </p:txBody>
      </p:sp>
    </p:spTree>
    <p:extLst>
      <p:ext uri="{BB962C8B-B14F-4D97-AF65-F5344CB8AC3E}">
        <p14:creationId xmlns:p14="http://schemas.microsoft.com/office/powerpoint/2010/main" val="172154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3/6/2019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56595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274476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3/6/2019</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66307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3/6/2019</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224794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3/6/2019</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1899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3/6/2019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hyperlink" Target="http://www.cde.state.co.us/datapipeline/inter_teacherstudent" TargetMode="External"/><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 Id="rId4" Type="http://schemas.openxmlformats.org/officeDocument/2006/relationships/hyperlink" Target="mailto:severson_a@cde.state.co.us"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www.cde.state.co.us/datapipeline/tsd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deapps.cde.state.co.us/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2.cde.state.co.us/schoolview/coursedirectory/districtcoursedirectorydata.as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deapps.cde.state.co.us/index.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deinfotech.adobeconnect.com/data_service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cde.state.co.us/datapipeline/tsdl-snap-reports-guide"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Teacher Student Data </a:t>
            </a:r>
            <a:r>
              <a:rPr lang="en-US" dirty="0" smtClean="0"/>
              <a:t>Link (</a:t>
            </a:r>
            <a:r>
              <a:rPr lang="en-US" dirty="0"/>
              <a:t>TSDL)</a:t>
            </a:r>
            <a:br>
              <a:rPr lang="en-US" dirty="0"/>
            </a:br>
            <a:endParaRPr lang="en-US" dirty="0"/>
          </a:p>
        </p:txBody>
      </p:sp>
      <p:sp>
        <p:nvSpPr>
          <p:cNvPr id="6" name="Text Placeholder 5"/>
          <p:cNvSpPr>
            <a:spLocks noGrp="1"/>
          </p:cNvSpPr>
          <p:nvPr>
            <p:ph type="subTitle" idx="1"/>
          </p:nvPr>
        </p:nvSpPr>
        <p:spPr/>
        <p:txBody>
          <a:bodyPr>
            <a:normAutofit/>
          </a:bodyPr>
          <a:lstStyle/>
          <a:p>
            <a:r>
              <a:rPr lang="en-US" dirty="0" smtClean="0"/>
              <a:t>Annette Severson</a:t>
            </a:r>
          </a:p>
        </p:txBody>
      </p:sp>
    </p:spTree>
    <p:extLst>
      <p:ext uri="{BB962C8B-B14F-4D97-AF65-F5344CB8AC3E}">
        <p14:creationId xmlns:p14="http://schemas.microsoft.com/office/powerpoint/2010/main" val="90711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Website Overview - Interchanges</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Teacher Student Data Link</a:t>
            </a:r>
          </a:p>
          <a:p>
            <a:endParaRPr lang="en-US" dirty="0"/>
          </a:p>
          <a:p>
            <a:endParaRPr lang="en-US" dirty="0" smtClean="0"/>
          </a:p>
          <a:p>
            <a:endParaRPr lang="en-US" dirty="0"/>
          </a:p>
          <a:p>
            <a:endParaRPr lang="en-US" dirty="0" smtClean="0"/>
          </a:p>
          <a:p>
            <a:endParaRPr lang="en-US" dirty="0"/>
          </a:p>
          <a:p>
            <a:endParaRPr lang="en-US" dirty="0" smtClean="0"/>
          </a:p>
          <a:p>
            <a:pPr lvl="1"/>
            <a:endParaRPr lang="en-US" dirty="0" smtClean="0"/>
          </a:p>
          <a:p>
            <a:pPr lvl="1"/>
            <a:endParaRPr lang="en-US" dirty="0"/>
          </a:p>
          <a:p>
            <a:pPr lvl="1"/>
            <a:r>
              <a:rPr lang="en-US" dirty="0" smtClean="0"/>
              <a:t>Deadlines</a:t>
            </a:r>
          </a:p>
          <a:p>
            <a:pPr lvl="1"/>
            <a:r>
              <a:rPr lang="en-US" dirty="0" smtClean="0"/>
              <a:t>File Layouts and Field Definitions with Codes</a:t>
            </a:r>
          </a:p>
          <a:p>
            <a:pPr lvl="1"/>
            <a:r>
              <a:rPr lang="en-US" dirty="0" smtClean="0"/>
              <a:t>Training</a:t>
            </a:r>
          </a:p>
          <a:p>
            <a:pPr lvl="1"/>
            <a:r>
              <a:rPr lang="en-US" dirty="0" smtClean="0"/>
              <a:t>Templates</a:t>
            </a:r>
          </a:p>
          <a:p>
            <a:pPr lvl="1"/>
            <a:r>
              <a:rPr lang="en-US" dirty="0" smtClean="0"/>
              <a:t>Business Rules</a:t>
            </a:r>
          </a:p>
          <a:p>
            <a:pPr lvl="1"/>
            <a:r>
              <a:rPr lang="en-US" dirty="0" smtClean="0"/>
              <a:t>Additional Resources</a:t>
            </a:r>
          </a:p>
        </p:txBody>
      </p:sp>
      <p:pic>
        <p:nvPicPr>
          <p:cNvPr id="5" name="Picture 4"/>
          <p:cNvPicPr>
            <a:picLocks noChangeAspect="1"/>
          </p:cNvPicPr>
          <p:nvPr/>
        </p:nvPicPr>
        <p:blipFill>
          <a:blip r:embed="rId2"/>
          <a:stretch>
            <a:fillRect/>
          </a:stretch>
        </p:blipFill>
        <p:spPr>
          <a:xfrm>
            <a:off x="283221" y="1558824"/>
            <a:ext cx="8019207" cy="2542204"/>
          </a:xfrm>
          <a:prstGeom prst="rect">
            <a:avLst/>
          </a:prstGeom>
        </p:spPr>
      </p:pic>
    </p:spTree>
    <p:extLst>
      <p:ext uri="{BB962C8B-B14F-4D97-AF65-F5344CB8AC3E}">
        <p14:creationId xmlns:p14="http://schemas.microsoft.com/office/powerpoint/2010/main" val="2146047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Discrepancy Report</a:t>
            </a:r>
            <a:endParaRPr lang="en-US" dirty="0"/>
          </a:p>
        </p:txBody>
      </p:sp>
      <p:sp>
        <p:nvSpPr>
          <p:cNvPr id="3" name="Content Placeholder 2"/>
          <p:cNvSpPr>
            <a:spLocks noGrp="1"/>
          </p:cNvSpPr>
          <p:nvPr>
            <p:ph idx="1"/>
          </p:nvPr>
        </p:nvSpPr>
        <p:spPr/>
        <p:txBody>
          <a:bodyPr/>
          <a:lstStyle/>
          <a:p>
            <a:r>
              <a:rPr lang="en-US" dirty="0" smtClean="0"/>
              <a:t>Provides list of staff reported in the Staff Assignment file with job class code between 201 and 206 (teachers) that are not included in the TSDL snapshot</a:t>
            </a:r>
          </a:p>
          <a:p>
            <a:endParaRPr lang="en-US" dirty="0"/>
          </a:p>
          <a:p>
            <a:r>
              <a:rPr lang="en-US" dirty="0" smtClean="0"/>
              <a:t>Also provides the Teaching Subject Area reported in the Staff Assignment file</a:t>
            </a:r>
            <a:endParaRPr lang="en-US" dirty="0"/>
          </a:p>
        </p:txBody>
      </p:sp>
    </p:spTree>
    <p:extLst>
      <p:ext uri="{BB962C8B-B14F-4D97-AF65-F5344CB8AC3E}">
        <p14:creationId xmlns:p14="http://schemas.microsoft.com/office/powerpoint/2010/main" val="33582254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Reports</a:t>
            </a:r>
            <a:endParaRPr lang="en-US" dirty="0"/>
          </a:p>
        </p:txBody>
      </p:sp>
      <p:sp>
        <p:nvSpPr>
          <p:cNvPr id="3" name="Content Placeholder 2"/>
          <p:cNvSpPr>
            <a:spLocks noGrp="1"/>
          </p:cNvSpPr>
          <p:nvPr>
            <p:ph idx="1"/>
          </p:nvPr>
        </p:nvSpPr>
        <p:spPr/>
        <p:txBody>
          <a:bodyPr/>
          <a:lstStyle/>
          <a:p>
            <a:r>
              <a:rPr lang="en-US" dirty="0" smtClean="0"/>
              <a:t>TSDL Snapshot Error Detail Report </a:t>
            </a:r>
          </a:p>
          <a:p>
            <a:pPr marL="342900" indent="-342900">
              <a:buFont typeface="Arial" panose="020B0604020202020204" pitchFamily="34" charset="0"/>
              <a:buChar char="•"/>
            </a:pPr>
            <a:r>
              <a:rPr lang="en-US" dirty="0" smtClean="0"/>
              <a:t>Displays each error and record in detail</a:t>
            </a:r>
          </a:p>
          <a:p>
            <a:endParaRPr lang="en-US" dirty="0"/>
          </a:p>
          <a:p>
            <a:endParaRPr lang="en-US" dirty="0" smtClean="0"/>
          </a:p>
          <a:p>
            <a:endParaRPr lang="en-US" dirty="0"/>
          </a:p>
          <a:p>
            <a:r>
              <a:rPr lang="en-US" dirty="0" smtClean="0"/>
              <a:t>TSDL Snapshot Error Summary Report</a:t>
            </a:r>
          </a:p>
          <a:p>
            <a:pPr marL="342900" indent="-342900">
              <a:buFont typeface="Arial" panose="020B0604020202020204" pitchFamily="34" charset="0"/>
              <a:buChar char="•"/>
            </a:pPr>
            <a:r>
              <a:rPr lang="en-US" dirty="0"/>
              <a:t>D</a:t>
            </a:r>
            <a:r>
              <a:rPr lang="en-US" dirty="0" smtClean="0"/>
              <a:t>isplays a count of records with each error code</a:t>
            </a:r>
          </a:p>
          <a:p>
            <a:endParaRPr lang="en-US" dirty="0"/>
          </a:p>
        </p:txBody>
      </p:sp>
    </p:spTree>
    <p:extLst>
      <p:ext uri="{BB962C8B-B14F-4D97-AF65-F5344CB8AC3E}">
        <p14:creationId xmlns:p14="http://schemas.microsoft.com/office/powerpoint/2010/main" val="27958441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TSDL Snapshot Records </a:t>
            </a:r>
            <a:endParaRPr lang="en-US" dirty="0"/>
          </a:p>
        </p:txBody>
      </p:sp>
      <p:sp>
        <p:nvSpPr>
          <p:cNvPr id="3" name="Content Placeholder 2"/>
          <p:cNvSpPr>
            <a:spLocks noGrp="1"/>
          </p:cNvSpPr>
          <p:nvPr>
            <p:ph idx="1"/>
          </p:nvPr>
        </p:nvSpPr>
        <p:spPr/>
        <p:txBody>
          <a:bodyPr/>
          <a:lstStyle/>
          <a:p>
            <a:r>
              <a:rPr lang="en-US" dirty="0" smtClean="0"/>
              <a:t>Provides the full snapshot records included in your snapshot</a:t>
            </a:r>
          </a:p>
          <a:p>
            <a:endParaRPr lang="en-US" dirty="0"/>
          </a:p>
          <a:p>
            <a:r>
              <a:rPr lang="en-US" dirty="0" smtClean="0"/>
              <a:t>Can only provide current year due to size of TSDL snapshot files</a:t>
            </a:r>
            <a:endParaRPr lang="en-US" dirty="0"/>
          </a:p>
        </p:txBody>
      </p:sp>
    </p:spTree>
    <p:extLst>
      <p:ext uri="{BB962C8B-B14F-4D97-AF65-F5344CB8AC3E}">
        <p14:creationId xmlns:p14="http://schemas.microsoft.com/office/powerpoint/2010/main" val="14469070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TSDL Fields </a:t>
            </a:r>
            <a:endParaRPr lang="en-US" dirty="0"/>
          </a:p>
        </p:txBody>
      </p:sp>
      <p:sp>
        <p:nvSpPr>
          <p:cNvPr id="8" name="Content Placeholder 7"/>
          <p:cNvSpPr>
            <a:spLocks noGrp="1"/>
          </p:cNvSpPr>
          <p:nvPr>
            <p:ph idx="1"/>
          </p:nvPr>
        </p:nvSpPr>
        <p:spPr/>
        <p:txBody>
          <a:bodyPr/>
          <a:lstStyle/>
          <a:p>
            <a:r>
              <a:rPr lang="en-US" dirty="0" smtClean="0"/>
              <a:t>Course Enrollment File</a:t>
            </a:r>
          </a:p>
          <a:p>
            <a:endParaRPr lang="en-US" dirty="0"/>
          </a:p>
        </p:txBody>
      </p:sp>
      <p:sp>
        <p:nvSpPr>
          <p:cNvPr id="7" name="Content Placeholder 6"/>
          <p:cNvSpPr>
            <a:spLocks noGrp="1"/>
          </p:cNvSpPr>
          <p:nvPr>
            <p:ph idx="4294967295"/>
          </p:nvPr>
        </p:nvSpPr>
        <p:spPr>
          <a:xfrm>
            <a:off x="5132388" y="1463675"/>
            <a:ext cx="4011612" cy="4351338"/>
          </a:xfrm>
        </p:spPr>
        <p:txBody>
          <a:bodyPr/>
          <a:lstStyle/>
          <a:p>
            <a:r>
              <a:rPr lang="en-US" dirty="0" smtClean="0"/>
              <a:t>Course Instructor File</a:t>
            </a:r>
          </a:p>
          <a:p>
            <a:endParaRPr lang="en-US" dirty="0"/>
          </a:p>
        </p:txBody>
      </p:sp>
      <p:graphicFrame>
        <p:nvGraphicFramePr>
          <p:cNvPr id="12" name="Table 11"/>
          <p:cNvGraphicFramePr>
            <a:graphicFrameLocks noGrp="1"/>
          </p:cNvGraphicFramePr>
          <p:nvPr>
            <p:extLst/>
          </p:nvPr>
        </p:nvGraphicFramePr>
        <p:xfrm>
          <a:off x="765106" y="1887811"/>
          <a:ext cx="3061698" cy="4694658"/>
        </p:xfrm>
        <a:graphic>
          <a:graphicData uri="http://schemas.openxmlformats.org/drawingml/2006/table">
            <a:tbl>
              <a:tblPr firstRow="1">
                <a:tableStyleId>{93296810-A885-4BE3-A3E7-6D5BEEA58F35}</a:tableStyleId>
              </a:tblPr>
              <a:tblGrid>
                <a:gridCol w="3061698"/>
              </a:tblGrid>
              <a:tr h="458485">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55814">
                <a:tc>
                  <a:txBody>
                    <a:bodyPr/>
                    <a:lstStyle/>
                    <a:p>
                      <a:pPr algn="l" fontAlgn="ctr"/>
                      <a:r>
                        <a:rPr lang="en-US" sz="1600" u="none" strike="noStrike" dirty="0" smtClean="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Local Course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Section Number</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SASID</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Gender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Roster Start Date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Roster End Date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Grade Level</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Term</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Credits Granted</a:t>
                      </a:r>
                      <a:endParaRPr lang="en-US" sz="1600" b="0" i="0" u="none" strike="noStrike">
                        <a:solidFill>
                          <a:srgbClr val="000000"/>
                        </a:solidFill>
                        <a:effectLst/>
                        <a:latin typeface="Calibri" panose="020F0502020204030204" pitchFamily="34" charset="0"/>
                      </a:endParaRPr>
                    </a:p>
                  </a:txBody>
                  <a:tcPr marL="6350" marR="6350" marT="6350" marB="0" anchor="ctr"/>
                </a:tc>
              </a:tr>
              <a:tr h="511682">
                <a:tc>
                  <a:txBody>
                    <a:bodyPr/>
                    <a:lstStyle/>
                    <a:p>
                      <a:pPr algn="l" fontAlgn="ctr"/>
                      <a:r>
                        <a:rPr lang="en-US" sz="1600" u="none" strike="noStrike" dirty="0">
                          <a:effectLst/>
                        </a:rPr>
                        <a:t>Final Grade/Course Completion Status</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graphicFrame>
        <p:nvGraphicFramePr>
          <p:cNvPr id="13" name="Table 12"/>
          <p:cNvGraphicFramePr>
            <a:graphicFrameLocks noGrp="1"/>
          </p:cNvGraphicFramePr>
          <p:nvPr>
            <p:extLst/>
          </p:nvPr>
        </p:nvGraphicFramePr>
        <p:xfrm>
          <a:off x="5241222" y="1924621"/>
          <a:ext cx="3030876" cy="3877368"/>
        </p:xfrm>
        <a:graphic>
          <a:graphicData uri="http://schemas.openxmlformats.org/drawingml/2006/table">
            <a:tbl>
              <a:tblPr firstRow="1">
                <a:tableStyleId>{93296810-A885-4BE3-A3E7-6D5BEEA58F35}</a:tableStyleId>
              </a:tblPr>
              <a:tblGrid>
                <a:gridCol w="3030876"/>
              </a:tblGrid>
              <a:tr h="389224">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Local Course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EDID</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Staff's Gender</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Term</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Staff Role</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
        <p:nvSpPr>
          <p:cNvPr id="2" name="Left-Right Arrow 1"/>
          <p:cNvSpPr/>
          <p:nvPr/>
        </p:nvSpPr>
        <p:spPr>
          <a:xfrm>
            <a:off x="3864207" y="2416705"/>
            <a:ext cx="1216152" cy="194209"/>
          </a:xfrm>
          <a:prstGeom prst="lef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880637" y="2734195"/>
            <a:ext cx="1216152" cy="194209"/>
          </a:xfrm>
          <a:prstGeom prst="lef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3895662" y="3012284"/>
            <a:ext cx="1216152" cy="194209"/>
          </a:xfrm>
          <a:prstGeom prst="lef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895662" y="3281901"/>
            <a:ext cx="1205208" cy="214073"/>
          </a:xfrm>
          <a:prstGeom prst="lef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20684338">
            <a:off x="3880602" y="5440425"/>
            <a:ext cx="1216152" cy="194209"/>
          </a:xfrm>
          <a:prstGeom prst="lef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41222" y="5969791"/>
            <a:ext cx="2759040" cy="646331"/>
          </a:xfrm>
          <a:prstGeom prst="rect">
            <a:avLst/>
          </a:prstGeom>
          <a:noFill/>
        </p:spPr>
        <p:txBody>
          <a:bodyPr wrap="square" rtlCol="0">
            <a:spAutoFit/>
          </a:bodyPr>
          <a:lstStyle/>
          <a:p>
            <a:r>
              <a:rPr lang="en-US" dirty="0" smtClean="0"/>
              <a:t>Used to link records in the TSDL Snapshot</a:t>
            </a:r>
            <a:endParaRPr lang="en-US" dirty="0"/>
          </a:p>
        </p:txBody>
      </p:sp>
      <p:sp>
        <p:nvSpPr>
          <p:cNvPr id="16" name="Left-Right Arrow 15"/>
          <p:cNvSpPr/>
          <p:nvPr/>
        </p:nvSpPr>
        <p:spPr>
          <a:xfrm>
            <a:off x="4877153" y="6097508"/>
            <a:ext cx="341389" cy="194209"/>
          </a:xfrm>
          <a:prstGeom prst="lef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0" y="5934460"/>
            <a:ext cx="3336791" cy="762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3"/>
          <p:cNvSpPr txBox="1">
            <a:spLocks/>
          </p:cNvSpPr>
          <p:nvPr/>
        </p:nvSpPr>
        <p:spPr>
          <a:xfrm>
            <a:off x="-1301579" y="6639400"/>
            <a:ext cx="7068065"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TSDL- Annette Severson - severson_a@cde.state.co.us</a:t>
            </a:r>
            <a:endParaRPr lang="en-US" dirty="0"/>
          </a:p>
        </p:txBody>
      </p:sp>
    </p:spTree>
    <p:extLst>
      <p:ext uri="{BB962C8B-B14F-4D97-AF65-F5344CB8AC3E}">
        <p14:creationId xmlns:p14="http://schemas.microsoft.com/office/powerpoint/2010/main" val="39227698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4037" y="1806789"/>
            <a:ext cx="7772400" cy="2387600"/>
          </a:xfrm>
        </p:spPr>
        <p:txBody>
          <a:bodyPr/>
          <a:lstStyle/>
          <a:p>
            <a:r>
              <a:rPr lang="en-US" dirty="0"/>
              <a:t>Resources and Contact Information</a:t>
            </a:r>
            <a:br>
              <a:rPr lang="en-US" dirty="0"/>
            </a:br>
            <a:endParaRPr lang="en-US" dirty="0"/>
          </a:p>
        </p:txBody>
      </p:sp>
      <p:pic>
        <p:nvPicPr>
          <p:cNvPr id="3" name="Picture 2"/>
          <p:cNvPicPr>
            <a:picLocks noChangeAspect="1"/>
          </p:cNvPicPr>
          <p:nvPr/>
        </p:nvPicPr>
        <p:blipFill>
          <a:blip r:embed="rId2"/>
          <a:stretch>
            <a:fillRect/>
          </a:stretch>
        </p:blipFill>
        <p:spPr>
          <a:xfrm>
            <a:off x="3156250" y="3849339"/>
            <a:ext cx="2847975" cy="1600200"/>
          </a:xfrm>
          <a:prstGeom prst="rect">
            <a:avLst/>
          </a:prstGeom>
        </p:spPr>
      </p:pic>
    </p:spTree>
    <p:extLst>
      <p:ext uri="{BB962C8B-B14F-4D97-AF65-F5344CB8AC3E}">
        <p14:creationId xmlns:p14="http://schemas.microsoft.com/office/powerpoint/2010/main" val="11903378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TSDL Interchange Resources</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Course Code Documentation found at: </a:t>
            </a:r>
          </a:p>
          <a:p>
            <a:pPr lvl="1"/>
            <a:r>
              <a:rPr lang="en-US" dirty="0">
                <a:hlinkClick r:id="rId2"/>
              </a:rPr>
              <a:t>https://</a:t>
            </a:r>
            <a:r>
              <a:rPr lang="en-US" dirty="0" smtClean="0">
                <a:hlinkClick r:id="rId2"/>
              </a:rPr>
              <a:t>www.cde.state.co.us/datapipeline/sscc-details</a:t>
            </a:r>
            <a:endParaRPr lang="en-US" dirty="0" smtClean="0"/>
          </a:p>
          <a:p>
            <a:pPr lvl="1"/>
            <a:endParaRPr lang="en-US" b="1" dirty="0" smtClean="0"/>
          </a:p>
          <a:p>
            <a:r>
              <a:rPr lang="en-US" dirty="0" smtClean="0"/>
              <a:t>TSDL Interchange Documentation found at: </a:t>
            </a:r>
            <a:r>
              <a:rPr lang="en-US" sz="2000" dirty="0" smtClean="0">
                <a:hlinkClick r:id="rId3"/>
              </a:rPr>
              <a:t>http://www.cde.state.co.us/datapipeline/inter_teacherstudent</a:t>
            </a:r>
            <a:endParaRPr lang="en-US" dirty="0" smtClean="0"/>
          </a:p>
          <a:p>
            <a:pPr lvl="1"/>
            <a:r>
              <a:rPr lang="en-US" dirty="0" smtClean="0"/>
              <a:t>Deadlines</a:t>
            </a:r>
          </a:p>
          <a:p>
            <a:pPr lvl="1"/>
            <a:r>
              <a:rPr lang="en-US" dirty="0" smtClean="0"/>
              <a:t>File layouts and definitions</a:t>
            </a:r>
          </a:p>
          <a:p>
            <a:pPr lvl="1"/>
            <a:r>
              <a:rPr lang="en-US" dirty="0" smtClean="0"/>
              <a:t>Defects </a:t>
            </a:r>
          </a:p>
          <a:p>
            <a:pPr lvl="1"/>
            <a:r>
              <a:rPr lang="en-US" dirty="0" smtClean="0"/>
              <a:t>Business Rules</a:t>
            </a:r>
          </a:p>
          <a:p>
            <a:pPr lvl="1"/>
            <a:r>
              <a:rPr lang="en-US" dirty="0" smtClean="0"/>
              <a:t>Trainings</a:t>
            </a:r>
          </a:p>
          <a:p>
            <a:pPr lvl="1"/>
            <a:r>
              <a:rPr lang="en-US" dirty="0" smtClean="0"/>
              <a:t>Additional Resources – Frequently Asked Questions</a:t>
            </a:r>
          </a:p>
          <a:p>
            <a:pPr lvl="1"/>
            <a:endParaRPr lang="en-US" dirty="0"/>
          </a:p>
          <a:p>
            <a:r>
              <a:rPr lang="en-US" dirty="0" smtClean="0"/>
              <a:t>Contact:</a:t>
            </a:r>
            <a:endParaRPr lang="en-US" dirty="0"/>
          </a:p>
          <a:p>
            <a:pPr lvl="1"/>
            <a:r>
              <a:rPr lang="en-US" dirty="0"/>
              <a:t>Annette Severson: </a:t>
            </a:r>
            <a:r>
              <a:rPr lang="en-US" dirty="0">
                <a:hlinkClick r:id="rId4"/>
              </a:rPr>
              <a:t>severson_a@cde.state.co.us</a:t>
            </a:r>
            <a:r>
              <a:rPr lang="en-US" dirty="0"/>
              <a:t> or </a:t>
            </a:r>
            <a:r>
              <a:rPr lang="en-US" dirty="0" smtClean="0"/>
              <a:t>303-866-6824</a:t>
            </a:r>
          </a:p>
          <a:p>
            <a:pPr lvl="1"/>
            <a:r>
              <a:rPr lang="en-US" i="1" dirty="0" smtClean="0"/>
              <a:t>Please note – I will be unavailable the week of Thanksgiving but can provide assistance upon my return (Monday, November 27</a:t>
            </a:r>
            <a:r>
              <a:rPr lang="en-US" i="1" baseline="30000" dirty="0" smtClean="0"/>
              <a:t>th</a:t>
            </a:r>
            <a:r>
              <a:rPr lang="en-US" i="1" dirty="0" smtClean="0"/>
              <a:t>) </a:t>
            </a:r>
            <a:endParaRPr lang="en-US" i="1" dirty="0"/>
          </a:p>
          <a:p>
            <a:endParaRPr lang="en-US" dirty="0" smtClean="0"/>
          </a:p>
          <a:p>
            <a:pPr lvl="1"/>
            <a:endParaRPr lang="en-US" dirty="0" smtClean="0"/>
          </a:p>
        </p:txBody>
      </p:sp>
      <p:sp>
        <p:nvSpPr>
          <p:cNvPr id="4" name="AutoShape 2" descr="Image result for prerequis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64038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TSDL Snapshot Resources</a:t>
            </a:r>
            <a:endParaRPr lang="en-US" dirty="0"/>
          </a:p>
        </p:txBody>
      </p:sp>
      <p:sp>
        <p:nvSpPr>
          <p:cNvPr id="2" name="Content Placeholder 1"/>
          <p:cNvSpPr>
            <a:spLocks noGrp="1"/>
          </p:cNvSpPr>
          <p:nvPr>
            <p:ph idx="1"/>
          </p:nvPr>
        </p:nvSpPr>
        <p:spPr/>
        <p:txBody>
          <a:bodyPr>
            <a:normAutofit lnSpcReduction="10000"/>
          </a:bodyPr>
          <a:lstStyle/>
          <a:p>
            <a:r>
              <a:rPr lang="en-US" dirty="0"/>
              <a:t>TSDL Snapshot Documentation found at: </a:t>
            </a:r>
            <a:r>
              <a:rPr lang="en-US" dirty="0">
                <a:hlinkClick r:id="rId2"/>
              </a:rPr>
              <a:t>http://</a:t>
            </a:r>
            <a:r>
              <a:rPr lang="en-US" dirty="0" smtClean="0">
                <a:hlinkClick r:id="rId2"/>
              </a:rPr>
              <a:t>www.cde.state.co.us/datapipeline/tsdl</a:t>
            </a:r>
            <a:endParaRPr lang="en-US" dirty="0" smtClean="0"/>
          </a:p>
          <a:p>
            <a:pPr lvl="1"/>
            <a:r>
              <a:rPr lang="en-US" dirty="0"/>
              <a:t>Deadlines</a:t>
            </a:r>
          </a:p>
          <a:p>
            <a:pPr lvl="1"/>
            <a:r>
              <a:rPr lang="en-US" dirty="0"/>
              <a:t>File layouts and definitions</a:t>
            </a:r>
          </a:p>
          <a:p>
            <a:pPr lvl="1"/>
            <a:r>
              <a:rPr lang="en-US" dirty="0"/>
              <a:t>Defects </a:t>
            </a:r>
          </a:p>
          <a:p>
            <a:pPr lvl="1"/>
            <a:r>
              <a:rPr lang="en-US" dirty="0" smtClean="0"/>
              <a:t>Trainings</a:t>
            </a:r>
          </a:p>
          <a:p>
            <a:pPr lvl="1"/>
            <a:endParaRPr lang="en-US" dirty="0"/>
          </a:p>
          <a:p>
            <a:pPr lvl="1"/>
            <a:endParaRPr lang="en-US" dirty="0" smtClean="0"/>
          </a:p>
          <a:p>
            <a:r>
              <a:rPr lang="en-US" dirty="0" smtClean="0"/>
              <a:t>For assistance with either Interchange or Snapshot:</a:t>
            </a:r>
          </a:p>
          <a:p>
            <a:pPr lvl="1"/>
            <a:r>
              <a:rPr lang="en-US" dirty="0" smtClean="0"/>
              <a:t>Annette Severson</a:t>
            </a:r>
          </a:p>
          <a:p>
            <a:pPr lvl="1"/>
            <a:r>
              <a:rPr lang="en-US" dirty="0" smtClean="0">
                <a:hlinkClick r:id="rId3"/>
              </a:rPr>
              <a:t>Severson_a@cde.state.co.us</a:t>
            </a:r>
            <a:endParaRPr lang="en-US" dirty="0" smtClean="0"/>
          </a:p>
          <a:p>
            <a:pPr lvl="1"/>
            <a:r>
              <a:rPr lang="en-US" dirty="0" smtClean="0"/>
              <a:t>303-866-6824</a:t>
            </a:r>
            <a:endParaRPr lang="en-US" dirty="0"/>
          </a:p>
          <a:p>
            <a:pPr marL="45720" indent="0">
              <a:buNone/>
            </a:pPr>
            <a:endParaRPr lang="en-US" dirty="0"/>
          </a:p>
        </p:txBody>
      </p:sp>
    </p:spTree>
    <p:extLst>
      <p:ext uri="{BB962C8B-B14F-4D97-AF65-F5344CB8AC3E}">
        <p14:creationId xmlns:p14="http://schemas.microsoft.com/office/powerpoint/2010/main" val="159373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Screenshot of Course Enrollment File Layout</a:t>
            </a:r>
            <a:endParaRPr lang="en-US" dirty="0"/>
          </a:p>
        </p:txBody>
      </p:sp>
      <p:sp>
        <p:nvSpPr>
          <p:cNvPr id="2" name="Content Placeholder 1"/>
          <p:cNvSpPr>
            <a:spLocks noGrp="1"/>
          </p:cNvSpPr>
          <p:nvPr>
            <p:ph idx="1"/>
          </p:nvPr>
        </p:nvSpPr>
        <p:spPr/>
        <p:txBody>
          <a:bodyPr>
            <a:normAutofit/>
          </a:bodyPr>
          <a:lstStyle/>
          <a:p>
            <a:pPr marL="0" indent="0">
              <a:buNone/>
            </a:pPr>
            <a:r>
              <a:rPr lang="en-US" dirty="0"/>
              <a:t>D</a:t>
            </a:r>
            <a:r>
              <a:rPr lang="en-US" dirty="0" smtClean="0"/>
              <a:t>efinitions - Every </a:t>
            </a:r>
            <a:r>
              <a:rPr lang="en-US" dirty="0"/>
              <a:t>Field Name included in the File Layout will have a corresponding “Definition</a:t>
            </a:r>
            <a:r>
              <a:rPr lang="en-US" dirty="0" smtClean="0"/>
              <a:t>” listed under the file layout table</a:t>
            </a:r>
            <a:endParaRPr lang="en-US" dirty="0"/>
          </a:p>
          <a:p>
            <a:pPr marL="0" indent="0">
              <a:buNone/>
            </a:pPr>
            <a:endParaRPr lang="en-US" dirty="0"/>
          </a:p>
          <a:p>
            <a:pPr marL="0" indent="0">
              <a:buNone/>
            </a:pPr>
            <a:r>
              <a:rPr lang="en-US" dirty="0"/>
              <a:t>We also include any changes in the document at the bottom of it. </a:t>
            </a:r>
          </a:p>
          <a:p>
            <a:endParaRPr lang="en-US" dirty="0"/>
          </a:p>
        </p:txBody>
      </p:sp>
      <p:pic>
        <p:nvPicPr>
          <p:cNvPr id="5" name="Picture 4"/>
          <p:cNvPicPr>
            <a:picLocks noChangeAspect="1"/>
          </p:cNvPicPr>
          <p:nvPr/>
        </p:nvPicPr>
        <p:blipFill>
          <a:blip r:embed="rId2"/>
          <a:stretch>
            <a:fillRect/>
          </a:stretch>
        </p:blipFill>
        <p:spPr>
          <a:xfrm>
            <a:off x="250853" y="987229"/>
            <a:ext cx="8078724" cy="3463390"/>
          </a:xfrm>
          <a:prstGeom prst="rect">
            <a:avLst/>
          </a:prstGeom>
        </p:spPr>
      </p:pic>
    </p:spTree>
    <p:extLst>
      <p:ext uri="{BB962C8B-B14F-4D97-AF65-F5344CB8AC3E}">
        <p14:creationId xmlns:p14="http://schemas.microsoft.com/office/powerpoint/2010/main" val="322751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Website Overview </a:t>
            </a:r>
            <a:r>
              <a:rPr lang="en-US" dirty="0" smtClean="0"/>
              <a:t>– Interchanges </a:t>
            </a:r>
            <a:r>
              <a:rPr lang="en-US" i="1" dirty="0" smtClean="0"/>
              <a:t>(cont.)</a:t>
            </a:r>
            <a:endParaRPr lang="en-US" i="1" dirty="0"/>
          </a:p>
        </p:txBody>
      </p:sp>
      <p:pic>
        <p:nvPicPr>
          <p:cNvPr id="4" name="Content Placeholder 3"/>
          <p:cNvPicPr>
            <a:picLocks noGrp="1" noChangeAspect="1"/>
          </p:cNvPicPr>
          <p:nvPr>
            <p:ph idx="1"/>
          </p:nvPr>
        </p:nvPicPr>
        <p:blipFill>
          <a:blip r:embed="rId2"/>
          <a:stretch>
            <a:fillRect/>
          </a:stretch>
        </p:blipFill>
        <p:spPr>
          <a:xfrm>
            <a:off x="628650" y="2150985"/>
            <a:ext cx="7886700" cy="2976717"/>
          </a:xfrm>
          <a:prstGeom prst="rect">
            <a:avLst/>
          </a:prstGeom>
        </p:spPr>
      </p:pic>
      <p:sp>
        <p:nvSpPr>
          <p:cNvPr id="5" name="Content Placeholder 1"/>
          <p:cNvSpPr txBox="1">
            <a:spLocks/>
          </p:cNvSpPr>
          <p:nvPr/>
        </p:nvSpPr>
        <p:spPr>
          <a:xfrm>
            <a:off x="628650" y="938676"/>
            <a:ext cx="7139704" cy="56881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Standard Course Codes (SSCC)</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r>
              <a:rPr lang="en-US" dirty="0" smtClean="0"/>
              <a:t>Deadlines</a:t>
            </a:r>
          </a:p>
          <a:p>
            <a:pPr lvl="1"/>
            <a:r>
              <a:rPr lang="en-US" dirty="0" smtClean="0"/>
              <a:t>File Layouts and Field Definitions with Codes</a:t>
            </a:r>
          </a:p>
          <a:p>
            <a:pPr lvl="1"/>
            <a:r>
              <a:rPr lang="en-US" dirty="0" smtClean="0"/>
              <a:t>Training</a:t>
            </a:r>
          </a:p>
          <a:p>
            <a:pPr lvl="1"/>
            <a:r>
              <a:rPr lang="en-US" dirty="0" smtClean="0"/>
              <a:t>Templates</a:t>
            </a:r>
          </a:p>
          <a:p>
            <a:pPr lvl="1"/>
            <a:r>
              <a:rPr lang="en-US" dirty="0" smtClean="0"/>
              <a:t>Business Rules</a:t>
            </a:r>
          </a:p>
          <a:p>
            <a:pPr lvl="1"/>
            <a:r>
              <a:rPr lang="en-US" dirty="0" smtClean="0"/>
              <a:t>Additional Resources</a:t>
            </a:r>
          </a:p>
        </p:txBody>
      </p:sp>
    </p:spTree>
    <p:extLst>
      <p:ext uri="{BB962C8B-B14F-4D97-AF65-F5344CB8AC3E}">
        <p14:creationId xmlns:p14="http://schemas.microsoft.com/office/powerpoint/2010/main" val="204581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Website Overview – Snapshots</a:t>
            </a:r>
            <a:endParaRPr lang="en-US" dirty="0"/>
          </a:p>
        </p:txBody>
      </p:sp>
      <p:sp>
        <p:nvSpPr>
          <p:cNvPr id="2" name="Content Placeholder 1"/>
          <p:cNvSpPr>
            <a:spLocks noGrp="1"/>
          </p:cNvSpPr>
          <p:nvPr>
            <p:ph idx="1"/>
          </p:nvPr>
        </p:nvSpPr>
        <p:spPr/>
        <p:txBody>
          <a:bodyPr>
            <a:normAutofit/>
          </a:bodyPr>
          <a:lstStyle/>
          <a:p>
            <a:r>
              <a:rPr lang="en-US" dirty="0" smtClean="0"/>
              <a:t>Teacher Student Data Link</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r>
              <a:rPr lang="en-US" dirty="0" smtClean="0"/>
              <a:t>Information for 2017-2018 will be updated in December</a:t>
            </a:r>
            <a:endParaRPr lang="en-US" dirty="0"/>
          </a:p>
        </p:txBody>
      </p:sp>
      <p:pic>
        <p:nvPicPr>
          <p:cNvPr id="5" name="Picture 4"/>
          <p:cNvPicPr>
            <a:picLocks noChangeAspect="1"/>
          </p:cNvPicPr>
          <p:nvPr/>
        </p:nvPicPr>
        <p:blipFill>
          <a:blip r:embed="rId2"/>
          <a:stretch>
            <a:fillRect/>
          </a:stretch>
        </p:blipFill>
        <p:spPr>
          <a:xfrm>
            <a:off x="606902" y="1670697"/>
            <a:ext cx="8011115" cy="2820692"/>
          </a:xfrm>
          <a:prstGeom prst="rect">
            <a:avLst/>
          </a:prstGeom>
        </p:spPr>
      </p:pic>
    </p:spTree>
    <p:extLst>
      <p:ext uri="{BB962C8B-B14F-4D97-AF65-F5344CB8AC3E}">
        <p14:creationId xmlns:p14="http://schemas.microsoft.com/office/powerpoint/2010/main" val="66352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1702" y="1567893"/>
            <a:ext cx="7772400" cy="2387600"/>
          </a:xfrm>
        </p:spPr>
        <p:txBody>
          <a:bodyPr/>
          <a:lstStyle/>
          <a:p>
            <a:r>
              <a:rPr lang="en-US" dirty="0"/>
              <a:t>Getting Started – </a:t>
            </a:r>
            <a:br>
              <a:rPr lang="en-US" dirty="0"/>
            </a:br>
            <a:r>
              <a:rPr lang="en-US" dirty="0"/>
              <a:t>What is Required?</a:t>
            </a:r>
            <a:br>
              <a:rPr lang="en-US" dirty="0"/>
            </a:br>
            <a:endParaRPr lang="en-US" dirty="0"/>
          </a:p>
        </p:txBody>
      </p:sp>
      <p:pic>
        <p:nvPicPr>
          <p:cNvPr id="2" name="Picture 1"/>
          <p:cNvPicPr>
            <a:picLocks noChangeAspect="1"/>
          </p:cNvPicPr>
          <p:nvPr/>
        </p:nvPicPr>
        <p:blipFill>
          <a:blip r:embed="rId3"/>
          <a:stretch>
            <a:fillRect/>
          </a:stretch>
        </p:blipFill>
        <p:spPr>
          <a:xfrm>
            <a:off x="3416166" y="3716900"/>
            <a:ext cx="2311667" cy="2311667"/>
          </a:xfrm>
          <a:prstGeom prst="rect">
            <a:avLst/>
          </a:prstGeom>
        </p:spPr>
      </p:pic>
    </p:spTree>
    <p:extLst>
      <p:ext uri="{BB962C8B-B14F-4D97-AF65-F5344CB8AC3E}">
        <p14:creationId xmlns:p14="http://schemas.microsoft.com/office/powerpoint/2010/main" val="1351864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Identity Management Roles</a:t>
            </a:r>
            <a:endParaRPr lang="en-US" dirty="0"/>
          </a:p>
        </p:txBody>
      </p:sp>
      <p:sp>
        <p:nvSpPr>
          <p:cNvPr id="2" name="Content Placeholder 1"/>
          <p:cNvSpPr>
            <a:spLocks noGrp="1"/>
          </p:cNvSpPr>
          <p:nvPr>
            <p:ph idx="1"/>
          </p:nvPr>
        </p:nvSpPr>
        <p:spPr/>
        <p:txBody>
          <a:bodyPr>
            <a:normAutofit/>
          </a:bodyPr>
          <a:lstStyle/>
          <a:p>
            <a:r>
              <a:rPr lang="en-US" sz="2000" dirty="0" smtClean="0"/>
              <a:t>Teacher Student Data Link Interchange Roles:</a:t>
            </a:r>
          </a:p>
          <a:p>
            <a:pPr lvl="1"/>
            <a:r>
              <a:rPr lang="en-US" sz="2000" dirty="0" smtClean="0"/>
              <a:t>TSL~ LEAUSER – upload and modify TSDL interchange files </a:t>
            </a:r>
            <a:r>
              <a:rPr lang="en-US" sz="2000" b="1" dirty="0" smtClean="0"/>
              <a:t>OR</a:t>
            </a:r>
          </a:p>
          <a:p>
            <a:pPr lvl="1"/>
            <a:r>
              <a:rPr lang="en-US" dirty="0" smtClean="0"/>
              <a:t>TSL</a:t>
            </a:r>
            <a:r>
              <a:rPr lang="en-US" sz="2000" dirty="0" smtClean="0"/>
              <a:t>~LEAVIEWER – view (only) TSDL interchange data</a:t>
            </a:r>
          </a:p>
          <a:p>
            <a:endParaRPr lang="en-US" sz="900" dirty="0" smtClean="0"/>
          </a:p>
          <a:p>
            <a:r>
              <a:rPr lang="en-US" sz="2000" dirty="0" smtClean="0"/>
              <a:t>Teacher Student Data Link Snapshot Roles:</a:t>
            </a:r>
          </a:p>
          <a:p>
            <a:pPr lvl="1"/>
            <a:r>
              <a:rPr lang="en-US" sz="2000" dirty="0" smtClean="0"/>
              <a:t>TLS~LEAAPPROVER – </a:t>
            </a:r>
            <a:r>
              <a:rPr lang="en-US" sz="2000" b="0" dirty="0" smtClean="0"/>
              <a:t>Approves, creates, views Snapshot </a:t>
            </a:r>
            <a:r>
              <a:rPr lang="en-US" sz="2000" b="1" dirty="0" smtClean="0"/>
              <a:t>OR</a:t>
            </a:r>
          </a:p>
          <a:p>
            <a:pPr lvl="1"/>
            <a:r>
              <a:rPr lang="en-US" dirty="0" smtClean="0"/>
              <a:t>TLS</a:t>
            </a:r>
            <a:r>
              <a:rPr lang="en-US" sz="2000" dirty="0" smtClean="0"/>
              <a:t>~LEAUSER -  </a:t>
            </a:r>
            <a:r>
              <a:rPr lang="en-US" sz="2000" b="0" dirty="0" smtClean="0"/>
              <a:t>creates, views Snapshot </a:t>
            </a:r>
            <a:r>
              <a:rPr lang="en-US" sz="2000" b="1" dirty="0" smtClean="0"/>
              <a:t>OR</a:t>
            </a:r>
          </a:p>
          <a:p>
            <a:pPr lvl="1"/>
            <a:r>
              <a:rPr lang="en-US" dirty="0" smtClean="0"/>
              <a:t>TLS</a:t>
            </a:r>
            <a:r>
              <a:rPr lang="en-US" sz="2000" dirty="0" smtClean="0"/>
              <a:t>~LEAVIEWER- </a:t>
            </a:r>
            <a:r>
              <a:rPr lang="en-US" sz="2000" b="0" dirty="0" smtClean="0"/>
              <a:t>views snapshot</a:t>
            </a:r>
          </a:p>
          <a:p>
            <a:endParaRPr lang="en-US" sz="900" dirty="0" smtClean="0"/>
          </a:p>
          <a:p>
            <a:endParaRPr lang="en-US" dirty="0"/>
          </a:p>
        </p:txBody>
      </p:sp>
      <p:pic>
        <p:nvPicPr>
          <p:cNvPr id="5" name="Picture 4"/>
          <p:cNvPicPr>
            <a:picLocks noChangeAspect="1"/>
          </p:cNvPicPr>
          <p:nvPr/>
        </p:nvPicPr>
        <p:blipFill>
          <a:blip r:embed="rId2"/>
          <a:stretch>
            <a:fillRect/>
          </a:stretch>
        </p:blipFill>
        <p:spPr>
          <a:xfrm>
            <a:off x="3374602" y="4304982"/>
            <a:ext cx="2143125" cy="2143125"/>
          </a:xfrm>
          <a:prstGeom prst="rect">
            <a:avLst/>
          </a:prstGeom>
        </p:spPr>
      </p:pic>
    </p:spTree>
    <p:extLst>
      <p:ext uri="{BB962C8B-B14F-4D97-AF65-F5344CB8AC3E}">
        <p14:creationId xmlns:p14="http://schemas.microsoft.com/office/powerpoint/2010/main" val="2017265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Course Codes</a:t>
            </a:r>
            <a:endParaRPr lang="en-US" dirty="0"/>
          </a:p>
        </p:txBody>
      </p:sp>
      <p:sp>
        <p:nvSpPr>
          <p:cNvPr id="4" name="Content Placeholder 3"/>
          <p:cNvSpPr>
            <a:spLocks noGrp="1"/>
          </p:cNvSpPr>
          <p:nvPr>
            <p:ph idx="1"/>
          </p:nvPr>
        </p:nvSpPr>
        <p:spPr/>
        <p:txBody>
          <a:bodyPr>
            <a:normAutofit lnSpcReduction="10000"/>
          </a:bodyPr>
          <a:lstStyle/>
          <a:p>
            <a:r>
              <a:rPr lang="en-US" dirty="0" smtClean="0"/>
              <a:t>ALL Local Course Codes must be mapped to a State Standard Course Code</a:t>
            </a:r>
          </a:p>
          <a:p>
            <a:endParaRPr lang="en-US" dirty="0"/>
          </a:p>
          <a:p>
            <a:r>
              <a:rPr lang="en-US" dirty="0" smtClean="0"/>
              <a:t>Use the SSCC (State Standard Course Code) system to map your local course codes</a:t>
            </a:r>
          </a:p>
          <a:p>
            <a:pPr lvl="1"/>
            <a:r>
              <a:rPr lang="en-US" dirty="0">
                <a:hlinkClick r:id="rId2"/>
              </a:rPr>
              <a:t>https://</a:t>
            </a:r>
            <a:r>
              <a:rPr lang="en-US" dirty="0" smtClean="0">
                <a:hlinkClick r:id="rId2"/>
              </a:rPr>
              <a:t>www.cde.state.co.us/datapipeline/sscc-details</a:t>
            </a:r>
            <a:endParaRPr lang="en-US" dirty="0" smtClean="0"/>
          </a:p>
          <a:p>
            <a:pPr lvl="1"/>
            <a:r>
              <a:rPr lang="en-US" dirty="0" smtClean="0"/>
              <a:t>Available now for update</a:t>
            </a:r>
          </a:p>
          <a:p>
            <a:pPr lvl="1"/>
            <a:r>
              <a:rPr lang="en-US" dirty="0" smtClean="0"/>
              <a:t>Option available to roll </a:t>
            </a:r>
            <a:r>
              <a:rPr lang="en-US" dirty="0"/>
              <a:t>over courses from 2016-17 to </a:t>
            </a:r>
            <a:r>
              <a:rPr lang="en-US" dirty="0" smtClean="0"/>
              <a:t>2017-18</a:t>
            </a:r>
          </a:p>
          <a:p>
            <a:endParaRPr lang="en-US" dirty="0" smtClean="0"/>
          </a:p>
          <a:p>
            <a:r>
              <a:rPr lang="en-US" dirty="0" smtClean="0"/>
              <a:t>Even if you use the Standard Course Codes as your Local Course Code- they need to be mapped within the system</a:t>
            </a:r>
          </a:p>
          <a:p>
            <a:endParaRPr lang="en-US" dirty="0"/>
          </a:p>
          <a:p>
            <a:endParaRPr lang="en-US" dirty="0"/>
          </a:p>
        </p:txBody>
      </p:sp>
    </p:spTree>
    <p:extLst>
      <p:ext uri="{BB962C8B-B14F-4D97-AF65-F5344CB8AC3E}">
        <p14:creationId xmlns:p14="http://schemas.microsoft.com/office/powerpoint/2010/main" val="231742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Required K-12 Courses</a:t>
            </a:r>
            <a:endParaRPr lang="en-US" dirty="0"/>
          </a:p>
        </p:txBody>
      </p:sp>
      <p:sp>
        <p:nvSpPr>
          <p:cNvPr id="2" name="Content Placeholder 1"/>
          <p:cNvSpPr>
            <a:spLocks noGrp="1"/>
          </p:cNvSpPr>
          <p:nvPr>
            <p:ph idx="1"/>
          </p:nvPr>
        </p:nvSpPr>
        <p:spPr/>
        <p:txBody>
          <a:bodyPr>
            <a:normAutofit/>
          </a:bodyPr>
          <a:lstStyle/>
          <a:p>
            <a:r>
              <a:rPr lang="en-US" dirty="0" smtClean="0"/>
              <a:t>Mathematics</a:t>
            </a:r>
          </a:p>
          <a:p>
            <a:r>
              <a:rPr lang="en-US" dirty="0" smtClean="0"/>
              <a:t>Science</a:t>
            </a:r>
          </a:p>
          <a:p>
            <a:r>
              <a:rPr lang="en-US" dirty="0" smtClean="0"/>
              <a:t>Social Studies</a:t>
            </a:r>
            <a:endParaRPr lang="en-US" dirty="0"/>
          </a:p>
          <a:p>
            <a:r>
              <a:rPr lang="en-US" dirty="0" smtClean="0"/>
              <a:t>English Language </a:t>
            </a:r>
            <a:r>
              <a:rPr lang="en-US" dirty="0"/>
              <a:t>A</a:t>
            </a:r>
            <a:r>
              <a:rPr lang="en-US" dirty="0" smtClean="0"/>
              <a:t>rts</a:t>
            </a:r>
          </a:p>
          <a:p>
            <a:endParaRPr lang="en-US" dirty="0"/>
          </a:p>
          <a:p>
            <a:endParaRPr lang="en-US" dirty="0" smtClean="0"/>
          </a:p>
          <a:p>
            <a:r>
              <a:rPr lang="en-US" dirty="0" smtClean="0"/>
              <a:t>All other courses may be included but are not required to be reported</a:t>
            </a:r>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4709480" y="1048652"/>
            <a:ext cx="2152650" cy="2124075"/>
          </a:xfrm>
          <a:prstGeom prst="rect">
            <a:avLst/>
          </a:prstGeom>
        </p:spPr>
      </p:pic>
    </p:spTree>
    <p:extLst>
      <p:ext uri="{BB962C8B-B14F-4D97-AF65-F5344CB8AC3E}">
        <p14:creationId xmlns:p14="http://schemas.microsoft.com/office/powerpoint/2010/main" val="3969200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Creating Files</a:t>
            </a:r>
            <a:endParaRPr lang="en-US" dirty="0"/>
          </a:p>
        </p:txBody>
      </p:sp>
      <p:sp>
        <p:nvSpPr>
          <p:cNvPr id="2" name="Content Placeholder 1"/>
          <p:cNvSpPr>
            <a:spLocks noGrp="1"/>
          </p:cNvSpPr>
          <p:nvPr>
            <p:ph idx="1"/>
          </p:nvPr>
        </p:nvSpPr>
        <p:spPr/>
        <p:txBody>
          <a:bodyPr>
            <a:normAutofit lnSpcReduction="10000"/>
          </a:bodyPr>
          <a:lstStyle/>
          <a:p>
            <a:r>
              <a:rPr lang="en-US" altLang="en-US" dirty="0"/>
              <a:t>Pull data files from SIS </a:t>
            </a:r>
            <a:r>
              <a:rPr lang="en-US" altLang="en-US" dirty="0" smtClean="0"/>
              <a:t>Extract </a:t>
            </a:r>
            <a:endParaRPr lang="en-US" altLang="en-US" dirty="0"/>
          </a:p>
          <a:p>
            <a:pPr marL="365760" lvl="1" indent="0">
              <a:buNone/>
            </a:pPr>
            <a:endParaRPr lang="en-US" dirty="0" smtClean="0"/>
          </a:p>
          <a:p>
            <a:r>
              <a:rPr lang="en-US" dirty="0" smtClean="0"/>
              <a:t>Create Course Enrollment File and Create Course Instructor File</a:t>
            </a:r>
          </a:p>
          <a:p>
            <a:pPr lvl="1"/>
            <a:r>
              <a:rPr lang="en-US" dirty="0" smtClean="0"/>
              <a:t>File Layouts </a:t>
            </a:r>
            <a:r>
              <a:rPr lang="en-US" dirty="0"/>
              <a:t>found online at: </a:t>
            </a:r>
            <a:r>
              <a:rPr lang="en-US" dirty="0">
                <a:hlinkClick r:id="rId2"/>
              </a:rPr>
              <a:t>https://</a:t>
            </a:r>
            <a:r>
              <a:rPr lang="en-US" dirty="0" smtClean="0">
                <a:hlinkClick r:id="rId2"/>
              </a:rPr>
              <a:t>www.cde.state.co.us/datapipeline/inter_teacherstudent</a:t>
            </a:r>
            <a:endParaRPr lang="en-US" dirty="0" smtClean="0"/>
          </a:p>
          <a:p>
            <a:pPr lvl="1"/>
            <a:endParaRPr lang="en-US" dirty="0" smtClean="0"/>
          </a:p>
          <a:p>
            <a:endParaRPr lang="en-US" altLang="en-US" dirty="0" smtClean="0"/>
          </a:p>
          <a:p>
            <a:r>
              <a:rPr lang="en-US" altLang="en-US" dirty="0" smtClean="0"/>
              <a:t>File Requirements:</a:t>
            </a:r>
          </a:p>
          <a:p>
            <a:pPr lvl="1"/>
            <a:r>
              <a:rPr lang="en-US" altLang="en-US" dirty="0" smtClean="0"/>
              <a:t>Excel</a:t>
            </a:r>
            <a:r>
              <a:rPr lang="en-US" altLang="en-US" dirty="0"/>
              <a:t>, CSV or Text File all </a:t>
            </a:r>
            <a:r>
              <a:rPr lang="en-US" altLang="en-US" dirty="0" smtClean="0"/>
              <a:t>accepted</a:t>
            </a:r>
          </a:p>
          <a:p>
            <a:pPr lvl="1"/>
            <a:r>
              <a:rPr lang="en-US" altLang="en-US" dirty="0" smtClean="0"/>
              <a:t>Need </a:t>
            </a:r>
            <a:r>
              <a:rPr lang="en-US" altLang="en-US" dirty="0"/>
              <a:t>2 separate </a:t>
            </a:r>
            <a:r>
              <a:rPr lang="en-US" altLang="en-US" dirty="0" smtClean="0"/>
              <a:t>files</a:t>
            </a:r>
          </a:p>
          <a:p>
            <a:pPr lvl="1"/>
            <a:r>
              <a:rPr lang="en-US" altLang="en-US" dirty="0" smtClean="0"/>
              <a:t>1</a:t>
            </a:r>
            <a:r>
              <a:rPr lang="en-US" altLang="en-US" baseline="30000" dirty="0" smtClean="0"/>
              <a:t>st</a:t>
            </a:r>
            <a:r>
              <a:rPr lang="en-US" altLang="en-US" dirty="0" smtClean="0"/>
              <a:t> </a:t>
            </a:r>
            <a:r>
              <a:rPr lang="en-US" altLang="en-US" dirty="0"/>
              <a:t>record of data must be field </a:t>
            </a:r>
            <a:r>
              <a:rPr lang="en-US" altLang="en-US" dirty="0" smtClean="0"/>
              <a:t>names/titles</a:t>
            </a:r>
          </a:p>
          <a:p>
            <a:pPr marL="547370" lvl="1">
              <a:buFont typeface="Wingdings" pitchFamily="2" charset="2"/>
              <a:buChar char="§"/>
              <a:defRPr/>
            </a:pPr>
            <a:endParaRPr lang="en-US" altLang="en-US" dirty="0"/>
          </a:p>
          <a:p>
            <a:endParaRPr lang="en-US" dirty="0"/>
          </a:p>
        </p:txBody>
      </p:sp>
      <p:pic>
        <p:nvPicPr>
          <p:cNvPr id="6" name="Picture 5"/>
          <p:cNvPicPr>
            <a:picLocks noChangeAspect="1"/>
          </p:cNvPicPr>
          <p:nvPr/>
        </p:nvPicPr>
        <p:blipFill>
          <a:blip r:embed="rId3"/>
          <a:stretch>
            <a:fillRect/>
          </a:stretch>
        </p:blipFill>
        <p:spPr>
          <a:xfrm rot="21166505">
            <a:off x="6055547" y="4278968"/>
            <a:ext cx="761684" cy="761684"/>
          </a:xfrm>
          <a:prstGeom prst="rect">
            <a:avLst/>
          </a:prstGeom>
        </p:spPr>
      </p:pic>
      <p:pic>
        <p:nvPicPr>
          <p:cNvPr id="7" name="Picture 6"/>
          <p:cNvPicPr>
            <a:picLocks noChangeAspect="1"/>
          </p:cNvPicPr>
          <p:nvPr/>
        </p:nvPicPr>
        <p:blipFill>
          <a:blip r:embed="rId4"/>
          <a:stretch>
            <a:fillRect/>
          </a:stretch>
        </p:blipFill>
        <p:spPr>
          <a:xfrm rot="516505">
            <a:off x="6698009" y="4459681"/>
            <a:ext cx="506203" cy="465101"/>
          </a:xfrm>
          <a:prstGeom prst="rect">
            <a:avLst/>
          </a:prstGeom>
        </p:spPr>
      </p:pic>
      <p:pic>
        <p:nvPicPr>
          <p:cNvPr id="5" name="Picture 4"/>
          <p:cNvPicPr>
            <a:picLocks noChangeAspect="1"/>
          </p:cNvPicPr>
          <p:nvPr/>
        </p:nvPicPr>
        <p:blipFill>
          <a:blip r:embed="rId5"/>
          <a:stretch>
            <a:fillRect/>
          </a:stretch>
        </p:blipFill>
        <p:spPr>
          <a:xfrm rot="384206">
            <a:off x="5750020" y="4431579"/>
            <a:ext cx="521305" cy="521305"/>
          </a:xfrm>
          <a:prstGeom prst="rect">
            <a:avLst/>
          </a:prstGeom>
        </p:spPr>
      </p:pic>
    </p:spTree>
    <p:extLst>
      <p:ext uri="{BB962C8B-B14F-4D97-AF65-F5344CB8AC3E}">
        <p14:creationId xmlns:p14="http://schemas.microsoft.com/office/powerpoint/2010/main" val="305959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Tips on Files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sz="2000" dirty="0" smtClean="0"/>
              <a:t>Excel, CSV, or Text formats are accepted</a:t>
            </a:r>
          </a:p>
          <a:p>
            <a:pPr>
              <a:buFont typeface="Wingdings" panose="05000000000000000000" pitchFamily="2" charset="2"/>
              <a:buChar char="ü"/>
            </a:pPr>
            <a:r>
              <a:rPr lang="en-US" sz="2000" dirty="0" smtClean="0"/>
              <a:t>Simple Excel template for Course Enrollment and Course Instructor Files posted online </a:t>
            </a:r>
            <a:r>
              <a:rPr lang="en-US" sz="2000" dirty="0" smtClean="0">
                <a:hlinkClick r:id="rId2"/>
              </a:rPr>
              <a:t>https://www.cde.state.co.us/datapipeline/inter_teacherstudent</a:t>
            </a:r>
            <a:r>
              <a:rPr lang="en-US" sz="2000" dirty="0" smtClean="0"/>
              <a:t> under Templates (however, it is not necessary to use a template if your file already extracts in one of the accepted formats)</a:t>
            </a:r>
          </a:p>
          <a:p>
            <a:pPr>
              <a:buFont typeface="Wingdings" panose="05000000000000000000" pitchFamily="2" charset="2"/>
              <a:buChar char="ü"/>
            </a:pPr>
            <a:r>
              <a:rPr lang="en-US" sz="2000" dirty="0" smtClean="0"/>
              <a:t>No spaces in file name </a:t>
            </a:r>
          </a:p>
          <a:p>
            <a:pPr>
              <a:buFont typeface="Wingdings" panose="05000000000000000000" pitchFamily="2" charset="2"/>
              <a:buChar char="ü"/>
            </a:pPr>
            <a:r>
              <a:rPr lang="en-US" sz="2000" dirty="0" smtClean="0"/>
              <a:t>No blank fields </a:t>
            </a:r>
          </a:p>
          <a:p>
            <a:pPr>
              <a:buFont typeface="Wingdings" panose="05000000000000000000" pitchFamily="2" charset="2"/>
              <a:buChar char="ü"/>
            </a:pPr>
            <a:r>
              <a:rPr lang="en-US" sz="2000" dirty="0" smtClean="0"/>
              <a:t>Be sure the file is not open when uploading</a:t>
            </a:r>
          </a:p>
          <a:p>
            <a:pPr>
              <a:buFont typeface="Wingdings" panose="05000000000000000000" pitchFamily="2" charset="2"/>
              <a:buChar char="ü"/>
            </a:pPr>
            <a:r>
              <a:rPr lang="en-US" sz="2000" dirty="0" smtClean="0"/>
              <a:t>Be sure you haven’t lost all your leading zeros on a CSV file or it won’t upload (steps for saving them posted online)</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54168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1478872"/>
              </p:ext>
            </p:extLst>
          </p:nvPr>
        </p:nvGraphicFramePr>
        <p:xfrm>
          <a:off x="62865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11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2468" y="1343881"/>
            <a:ext cx="1809996" cy="988353"/>
          </a:xfrm>
          <a:prstGeom prst="rect">
            <a:avLst/>
          </a:prstGeom>
        </p:spPr>
      </p:pic>
      <p:sp>
        <p:nvSpPr>
          <p:cNvPr id="3" name="Title 2"/>
          <p:cNvSpPr>
            <a:spLocks noGrp="1"/>
          </p:cNvSpPr>
          <p:nvPr>
            <p:ph type="title"/>
          </p:nvPr>
        </p:nvSpPr>
        <p:spPr/>
        <p:txBody>
          <a:bodyPr>
            <a:normAutofit/>
          </a:bodyPr>
          <a:lstStyle/>
          <a:p>
            <a:r>
              <a:rPr lang="en-US" dirty="0" smtClean="0"/>
              <a:t>Interchange Files</a:t>
            </a:r>
            <a:endParaRPr lang="en-US" dirty="0"/>
          </a:p>
        </p:txBody>
      </p:sp>
      <p:sp>
        <p:nvSpPr>
          <p:cNvPr id="2" name="Content Placeholder 1"/>
          <p:cNvSpPr>
            <a:spLocks noGrp="1"/>
          </p:cNvSpPr>
          <p:nvPr>
            <p:ph idx="1"/>
          </p:nvPr>
        </p:nvSpPr>
        <p:spPr/>
        <p:txBody>
          <a:bodyPr>
            <a:normAutofit lnSpcReduction="10000"/>
          </a:bodyPr>
          <a:lstStyle/>
          <a:p>
            <a:r>
              <a:rPr lang="en-US" b="1" dirty="0" smtClean="0"/>
              <a:t>Course Enrollment</a:t>
            </a:r>
          </a:p>
          <a:p>
            <a:pPr lvl="1"/>
            <a:r>
              <a:rPr lang="en-US" dirty="0" smtClean="0"/>
              <a:t>All </a:t>
            </a:r>
            <a:r>
              <a:rPr lang="en-US" dirty="0"/>
              <a:t>students enrolled in </a:t>
            </a:r>
            <a:r>
              <a:rPr lang="en-US" dirty="0" smtClean="0"/>
              <a:t>a required course (</a:t>
            </a:r>
            <a:r>
              <a:rPr lang="en-US" dirty="0"/>
              <a:t>mathematics, science, social studies, and English language </a:t>
            </a:r>
            <a:r>
              <a:rPr lang="en-US" dirty="0" smtClean="0"/>
              <a:t>arts) for at least 4 consecutive weeks</a:t>
            </a:r>
          </a:p>
          <a:p>
            <a:pPr lvl="1"/>
            <a:r>
              <a:rPr lang="en-US" dirty="0" smtClean="0"/>
              <a:t>Each record must </a:t>
            </a:r>
            <a:r>
              <a:rPr lang="en-US" dirty="0"/>
              <a:t>be </a:t>
            </a:r>
            <a:r>
              <a:rPr lang="en-US" dirty="0" smtClean="0"/>
              <a:t>unique based on: </a:t>
            </a:r>
            <a:r>
              <a:rPr lang="en-US" dirty="0"/>
              <a:t>school code, local course code, section number, SASID , </a:t>
            </a:r>
            <a:r>
              <a:rPr lang="en-US" dirty="0" smtClean="0"/>
              <a:t>student's grade level </a:t>
            </a:r>
            <a:r>
              <a:rPr lang="en-US" dirty="0"/>
              <a:t>and </a:t>
            </a:r>
            <a:r>
              <a:rPr lang="en-US" dirty="0" smtClean="0"/>
              <a:t>term</a:t>
            </a:r>
            <a:endParaRPr lang="en-US" dirty="0"/>
          </a:p>
          <a:p>
            <a:pPr lvl="1"/>
            <a:endParaRPr lang="en-US" dirty="0"/>
          </a:p>
          <a:p>
            <a:endParaRPr lang="en-US" dirty="0" smtClean="0"/>
          </a:p>
          <a:p>
            <a:r>
              <a:rPr lang="en-US" b="1" dirty="0" smtClean="0"/>
              <a:t>Course Instructor</a:t>
            </a:r>
          </a:p>
          <a:p>
            <a:pPr lvl="1"/>
            <a:r>
              <a:rPr lang="en-US" dirty="0" smtClean="0"/>
              <a:t>All teachers teaching the required courses reported in the course enrollment file for at least 4 consecutive weeks</a:t>
            </a:r>
          </a:p>
          <a:p>
            <a:pPr lvl="1"/>
            <a:r>
              <a:rPr lang="en-US" dirty="0" smtClean="0"/>
              <a:t>Each record must be unique </a:t>
            </a:r>
            <a:r>
              <a:rPr lang="en-US" dirty="0"/>
              <a:t>based on</a:t>
            </a:r>
            <a:r>
              <a:rPr lang="en-US" dirty="0" smtClean="0"/>
              <a:t>: school </a:t>
            </a:r>
            <a:r>
              <a:rPr lang="en-US" dirty="0"/>
              <a:t>code, local course code, section number, EDID and </a:t>
            </a:r>
            <a:r>
              <a:rPr lang="en-US" dirty="0" smtClean="0"/>
              <a:t>term </a:t>
            </a:r>
          </a:p>
          <a:p>
            <a:endParaRPr lang="en-US" dirty="0"/>
          </a:p>
        </p:txBody>
      </p:sp>
      <p:pic>
        <p:nvPicPr>
          <p:cNvPr id="12" name="Picture 11"/>
          <p:cNvPicPr>
            <a:picLocks noChangeAspect="1"/>
          </p:cNvPicPr>
          <p:nvPr/>
        </p:nvPicPr>
        <p:blipFill>
          <a:blip r:embed="rId3"/>
          <a:stretch>
            <a:fillRect/>
          </a:stretch>
        </p:blipFill>
        <p:spPr>
          <a:xfrm>
            <a:off x="92468" y="4354691"/>
            <a:ext cx="1785546" cy="1162532"/>
          </a:xfrm>
          <a:prstGeom prst="rect">
            <a:avLst/>
          </a:prstGeom>
        </p:spPr>
      </p:pic>
    </p:spTree>
    <p:extLst>
      <p:ext uri="{BB962C8B-B14F-4D97-AF65-F5344CB8AC3E}">
        <p14:creationId xmlns:p14="http://schemas.microsoft.com/office/powerpoint/2010/main" val="2202667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TSDL Fields </a:t>
            </a:r>
            <a:endParaRPr lang="en-US" dirty="0"/>
          </a:p>
        </p:txBody>
      </p:sp>
      <p:sp>
        <p:nvSpPr>
          <p:cNvPr id="8" name="Content Placeholder 7"/>
          <p:cNvSpPr>
            <a:spLocks noGrp="1"/>
          </p:cNvSpPr>
          <p:nvPr>
            <p:ph idx="1"/>
          </p:nvPr>
        </p:nvSpPr>
        <p:spPr/>
        <p:txBody>
          <a:bodyPr/>
          <a:lstStyle/>
          <a:p>
            <a:r>
              <a:rPr lang="en-US" dirty="0" smtClean="0"/>
              <a:t>Course Enrollment File</a:t>
            </a:r>
          </a:p>
          <a:p>
            <a:endParaRPr lang="en-US" dirty="0"/>
          </a:p>
        </p:txBody>
      </p:sp>
      <p:sp>
        <p:nvSpPr>
          <p:cNvPr id="7" name="Content Placeholder 6"/>
          <p:cNvSpPr>
            <a:spLocks noGrp="1"/>
          </p:cNvSpPr>
          <p:nvPr>
            <p:ph idx="4294967295"/>
          </p:nvPr>
        </p:nvSpPr>
        <p:spPr>
          <a:xfrm>
            <a:off x="5132388" y="1463675"/>
            <a:ext cx="4011612" cy="4351338"/>
          </a:xfrm>
        </p:spPr>
        <p:txBody>
          <a:bodyPr/>
          <a:lstStyle/>
          <a:p>
            <a:r>
              <a:rPr lang="en-US" dirty="0" smtClean="0"/>
              <a:t>Course Instructor File</a:t>
            </a:r>
          </a:p>
          <a:p>
            <a:endParaRPr lang="en-US" dirty="0"/>
          </a:p>
        </p:txBody>
      </p:sp>
      <p:graphicFrame>
        <p:nvGraphicFramePr>
          <p:cNvPr id="12" name="Table 11"/>
          <p:cNvGraphicFramePr>
            <a:graphicFrameLocks noGrp="1"/>
          </p:cNvGraphicFramePr>
          <p:nvPr>
            <p:extLst/>
          </p:nvPr>
        </p:nvGraphicFramePr>
        <p:xfrm>
          <a:off x="823929" y="1681865"/>
          <a:ext cx="3061698" cy="4694658"/>
        </p:xfrm>
        <a:graphic>
          <a:graphicData uri="http://schemas.openxmlformats.org/drawingml/2006/table">
            <a:tbl>
              <a:tblPr firstRow="1">
                <a:tableStyleId>{5C22544A-7EE6-4342-B048-85BDC9FD1C3A}</a:tableStyleId>
              </a:tblPr>
              <a:tblGrid>
                <a:gridCol w="3061698"/>
              </a:tblGrid>
              <a:tr h="458485">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55814">
                <a:tc>
                  <a:txBody>
                    <a:bodyPr/>
                    <a:lstStyle/>
                    <a:p>
                      <a:pPr algn="l" fontAlgn="ctr"/>
                      <a:r>
                        <a:rPr lang="en-US" sz="1600" u="none" strike="noStrike" dirty="0" smtClean="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Local Course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SASID</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Gender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Roster Start Date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Roster End Date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Grade Level</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Term</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Credits Granted</a:t>
                      </a:r>
                      <a:endParaRPr lang="en-US" sz="1600" b="0" i="0" u="none" strike="noStrike">
                        <a:solidFill>
                          <a:srgbClr val="000000"/>
                        </a:solidFill>
                        <a:effectLst/>
                        <a:latin typeface="Calibri" panose="020F0502020204030204" pitchFamily="34" charset="0"/>
                      </a:endParaRPr>
                    </a:p>
                  </a:txBody>
                  <a:tcPr marL="6350" marR="6350" marT="6350" marB="0" anchor="ctr"/>
                </a:tc>
              </a:tr>
              <a:tr h="511682">
                <a:tc>
                  <a:txBody>
                    <a:bodyPr/>
                    <a:lstStyle/>
                    <a:p>
                      <a:pPr algn="l" fontAlgn="ctr"/>
                      <a:r>
                        <a:rPr lang="en-US" sz="1600" u="none" strike="noStrike" dirty="0">
                          <a:effectLst/>
                        </a:rPr>
                        <a:t>Final Grade/Course Completion Status</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graphicFrame>
        <p:nvGraphicFramePr>
          <p:cNvPr id="13" name="Table 12"/>
          <p:cNvGraphicFramePr>
            <a:graphicFrameLocks noGrp="1"/>
          </p:cNvGraphicFramePr>
          <p:nvPr>
            <p:extLst/>
          </p:nvPr>
        </p:nvGraphicFramePr>
        <p:xfrm>
          <a:off x="5047848" y="1746600"/>
          <a:ext cx="3030876" cy="3877368"/>
        </p:xfrm>
        <a:graphic>
          <a:graphicData uri="http://schemas.openxmlformats.org/drawingml/2006/table">
            <a:tbl>
              <a:tblPr firstRow="1">
                <a:tableStyleId>{5C22544A-7EE6-4342-B048-85BDC9FD1C3A}</a:tableStyleId>
              </a:tblPr>
              <a:tblGrid>
                <a:gridCol w="3030876"/>
              </a:tblGrid>
              <a:tr h="389224">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Local Course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EDID</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Gender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Term</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Staff Role</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
        <p:nvSpPr>
          <p:cNvPr id="2" name="Left-Right Arrow 1"/>
          <p:cNvSpPr/>
          <p:nvPr/>
        </p:nvSpPr>
        <p:spPr>
          <a:xfrm>
            <a:off x="3831696" y="2186490"/>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831696" y="2531134"/>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3831696" y="2823186"/>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831696" y="3113342"/>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20684338">
            <a:off x="3839400" y="5217310"/>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22603" y="5730192"/>
            <a:ext cx="2759040" cy="646331"/>
          </a:xfrm>
          <a:prstGeom prst="rect">
            <a:avLst/>
          </a:prstGeom>
          <a:noFill/>
        </p:spPr>
        <p:txBody>
          <a:bodyPr wrap="square" rtlCol="0">
            <a:spAutoFit/>
          </a:bodyPr>
          <a:lstStyle/>
          <a:p>
            <a:r>
              <a:rPr lang="en-US" dirty="0" smtClean="0"/>
              <a:t>Used to link records in the TSDL Snapshot</a:t>
            </a:r>
            <a:endParaRPr lang="en-US" dirty="0"/>
          </a:p>
        </p:txBody>
      </p:sp>
      <p:sp>
        <p:nvSpPr>
          <p:cNvPr id="16" name="Left-Right Arrow 15"/>
          <p:cNvSpPr/>
          <p:nvPr/>
        </p:nvSpPr>
        <p:spPr>
          <a:xfrm>
            <a:off x="4839036" y="5801989"/>
            <a:ext cx="341389"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41933" y="5694777"/>
            <a:ext cx="3336791" cy="762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922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Interchange Process</a:t>
            </a:r>
            <a:endParaRPr lang="en-US" dirty="0"/>
          </a:p>
        </p:txBody>
      </p:sp>
      <p:graphicFrame>
        <p:nvGraphicFramePr>
          <p:cNvPr id="5" name="Content Placeholder 4"/>
          <p:cNvGraphicFramePr>
            <a:graphicFrameLocks noGrp="1"/>
          </p:cNvGraphicFramePr>
          <p:nvPr>
            <p:ph idx="1"/>
            <p:extLst/>
          </p:nvPr>
        </p:nvGraphicFramePr>
        <p:xfrm>
          <a:off x="62865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421240" y="5975513"/>
            <a:ext cx="6739847" cy="523220"/>
          </a:xfrm>
          <a:prstGeom prst="rect">
            <a:avLst/>
          </a:prstGeom>
          <a:noFill/>
        </p:spPr>
        <p:txBody>
          <a:bodyPr wrap="square" rtlCol="0">
            <a:spAutoFit/>
          </a:bodyPr>
          <a:lstStyle/>
          <a:p>
            <a:r>
              <a:rPr lang="en-US" sz="2800" dirty="0" smtClean="0"/>
              <a:t>- Continue until all errors are resolved</a:t>
            </a:r>
            <a:endParaRPr lang="en-US" sz="2800" dirty="0"/>
          </a:p>
        </p:txBody>
      </p:sp>
    </p:spTree>
    <p:extLst>
      <p:ext uri="{BB962C8B-B14F-4D97-AF65-F5344CB8AC3E}">
        <p14:creationId xmlns:p14="http://schemas.microsoft.com/office/powerpoint/2010/main" val="3017980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356989"/>
            <a:ext cx="7772400" cy="2387600"/>
          </a:xfrm>
        </p:spPr>
        <p:txBody>
          <a:bodyPr/>
          <a:lstStyle/>
          <a:p>
            <a:r>
              <a:rPr lang="en-US" dirty="0"/>
              <a:t>Timeline</a:t>
            </a:r>
            <a:br>
              <a:rPr lang="en-US" dirty="0"/>
            </a:br>
            <a:endParaRPr lang="en-US" dirty="0"/>
          </a:p>
        </p:txBody>
      </p:sp>
      <p:pic>
        <p:nvPicPr>
          <p:cNvPr id="5" name="Picture 4"/>
          <p:cNvPicPr>
            <a:picLocks noChangeAspect="1"/>
          </p:cNvPicPr>
          <p:nvPr/>
        </p:nvPicPr>
        <p:blipFill>
          <a:blip r:embed="rId2"/>
          <a:stretch>
            <a:fillRect/>
          </a:stretch>
        </p:blipFill>
        <p:spPr>
          <a:xfrm>
            <a:off x="2909887" y="3058789"/>
            <a:ext cx="3324225" cy="1371600"/>
          </a:xfrm>
          <a:prstGeom prst="rect">
            <a:avLst/>
          </a:prstGeom>
        </p:spPr>
      </p:pic>
    </p:spTree>
    <p:extLst>
      <p:ext uri="{BB962C8B-B14F-4D97-AF65-F5344CB8AC3E}">
        <p14:creationId xmlns:p14="http://schemas.microsoft.com/office/powerpoint/2010/main" val="168729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TSDL Interchange Timeline</a:t>
            </a:r>
            <a:endParaRPr lang="en-US" dirty="0"/>
          </a:p>
        </p:txBody>
      </p:sp>
      <p:sp>
        <p:nvSpPr>
          <p:cNvPr id="17410" name="Content Placeholder 1"/>
          <p:cNvSpPr>
            <a:spLocks noGrp="1"/>
          </p:cNvSpPr>
          <p:nvPr>
            <p:ph idx="1"/>
          </p:nvPr>
        </p:nvSpPr>
        <p:spPr/>
        <p:txBody>
          <a:bodyPr/>
          <a:lstStyle/>
          <a:p>
            <a:r>
              <a:rPr lang="en-US" altLang="en-US" dirty="0" smtClean="0"/>
              <a:t>Prior to TSDL files:</a:t>
            </a:r>
          </a:p>
          <a:p>
            <a:pPr lvl="1"/>
            <a:r>
              <a:rPr lang="en-US" altLang="en-US" dirty="0" smtClean="0"/>
              <a:t>Statewide Standard Course Code Submission	</a:t>
            </a:r>
          </a:p>
          <a:p>
            <a:pPr lvl="2"/>
            <a:r>
              <a:rPr lang="en-US" altLang="en-US" dirty="0" smtClean="0"/>
              <a:t>Open year round</a:t>
            </a:r>
          </a:p>
          <a:p>
            <a:pPr lvl="1"/>
            <a:r>
              <a:rPr lang="en-US" altLang="en-US" dirty="0" smtClean="0"/>
              <a:t>Student Interchange Files uploaded</a:t>
            </a:r>
          </a:p>
          <a:p>
            <a:pPr lvl="1"/>
            <a:r>
              <a:rPr lang="en-US" altLang="en-US" dirty="0" smtClean="0"/>
              <a:t>Staff Interchange Files uploaded</a:t>
            </a:r>
          </a:p>
          <a:p>
            <a:pPr lvl="1"/>
            <a:endParaRPr lang="en-US" altLang="en-US" dirty="0" smtClean="0"/>
          </a:p>
          <a:p>
            <a:endParaRPr lang="en-US" altLang="en-US" dirty="0" smtClean="0"/>
          </a:p>
          <a:p>
            <a:r>
              <a:rPr lang="en-US" altLang="en-US" dirty="0" smtClean="0"/>
              <a:t>Interchange:</a:t>
            </a:r>
          </a:p>
          <a:p>
            <a:pPr lvl="1"/>
            <a:r>
              <a:rPr lang="en-US" altLang="en-US" dirty="0" smtClean="0"/>
              <a:t>Open Wednesday, November 15</a:t>
            </a:r>
            <a:r>
              <a:rPr lang="en-US" altLang="en-US" baseline="30000" dirty="0" smtClean="0"/>
              <a:t>th</a:t>
            </a:r>
            <a:r>
              <a:rPr lang="en-US" altLang="en-US" dirty="0" smtClean="0"/>
              <a:t> 2017</a:t>
            </a:r>
          </a:p>
          <a:p>
            <a:pPr lvl="1"/>
            <a:r>
              <a:rPr lang="en-US" altLang="en-US" dirty="0" smtClean="0"/>
              <a:t>Remains open throughout the year</a:t>
            </a:r>
          </a:p>
          <a:p>
            <a:pPr lvl="1"/>
            <a:endParaRPr lang="en-US" altLang="en-US" dirty="0" smtClean="0"/>
          </a:p>
        </p:txBody>
      </p:sp>
      <p:pic>
        <p:nvPicPr>
          <p:cNvPr id="4" name="Picture 3"/>
          <p:cNvPicPr>
            <a:picLocks noChangeAspect="1"/>
          </p:cNvPicPr>
          <p:nvPr/>
        </p:nvPicPr>
        <p:blipFill>
          <a:blip r:embed="rId3"/>
          <a:stretch>
            <a:fillRect/>
          </a:stretch>
        </p:blipFill>
        <p:spPr>
          <a:xfrm>
            <a:off x="6618745" y="1412693"/>
            <a:ext cx="1459979" cy="1459979"/>
          </a:xfrm>
          <a:prstGeom prst="rect">
            <a:avLst/>
          </a:prstGeom>
        </p:spPr>
      </p:pic>
    </p:spTree>
    <p:extLst>
      <p:ext uri="{BB962C8B-B14F-4D97-AF65-F5344CB8AC3E}">
        <p14:creationId xmlns:p14="http://schemas.microsoft.com/office/powerpoint/2010/main" val="400466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TSDL Snapshot Timeline</a:t>
            </a:r>
            <a:endParaRPr lang="en-US" dirty="0"/>
          </a:p>
        </p:txBody>
      </p:sp>
      <p:graphicFrame>
        <p:nvGraphicFramePr>
          <p:cNvPr id="9" name="Content Placeholder 8"/>
          <p:cNvGraphicFramePr>
            <a:graphicFrameLocks noGrp="1"/>
          </p:cNvGraphicFramePr>
          <p:nvPr>
            <p:ph idx="1"/>
            <p:extLst/>
          </p:nvPr>
        </p:nvGraphicFramePr>
        <p:xfrm>
          <a:off x="628650" y="1463675"/>
          <a:ext cx="7886700" cy="4351338"/>
        </p:xfrm>
        <a:graphic>
          <a:graphicData uri="http://schemas.openxmlformats.org/drawingml/2006/table">
            <a:tbl>
              <a:tblPr firstRow="1" firstCol="1" bandRow="1">
                <a:tableStyleId>{21E4AEA4-8DFA-4A89-87EB-49C32662AFE0}</a:tableStyleId>
              </a:tblPr>
              <a:tblGrid>
                <a:gridCol w="2704266"/>
                <a:gridCol w="5182022"/>
              </a:tblGrid>
              <a:tr h="453065">
                <a:tc>
                  <a:txBody>
                    <a:bodyPr/>
                    <a:lstStyle/>
                    <a:p>
                      <a:pPr marL="0" marR="0" algn="ctr">
                        <a:lnSpc>
                          <a:spcPct val="115000"/>
                        </a:lnSpc>
                        <a:spcBef>
                          <a:spcPts val="0"/>
                        </a:spcBef>
                        <a:spcAft>
                          <a:spcPts val="0"/>
                        </a:spcAft>
                      </a:pPr>
                      <a:r>
                        <a:rPr lang="en-US" sz="2400" dirty="0">
                          <a:effectLst/>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c>
                  <a:txBody>
                    <a:bodyPr/>
                    <a:lstStyle/>
                    <a:p>
                      <a:pPr marL="0" marR="0" indent="-5080" algn="ctr">
                        <a:lnSpc>
                          <a:spcPct val="115000"/>
                        </a:lnSpc>
                        <a:spcBef>
                          <a:spcPts val="0"/>
                        </a:spcBef>
                        <a:spcAft>
                          <a:spcPts val="0"/>
                        </a:spcAft>
                      </a:pPr>
                      <a:r>
                        <a:rPr lang="en-US" sz="2400">
                          <a:effectLst/>
                        </a:rPr>
                        <a:t>Event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r>
              <a:tr h="583249">
                <a:tc>
                  <a:txBody>
                    <a:bodyPr/>
                    <a:lstStyle/>
                    <a:p>
                      <a:pPr marL="0" marR="0">
                        <a:lnSpc>
                          <a:spcPct val="115000"/>
                        </a:lnSpc>
                        <a:spcBef>
                          <a:spcPts val="1200"/>
                        </a:spcBef>
                        <a:spcAft>
                          <a:spcPts val="0"/>
                        </a:spcAft>
                      </a:pPr>
                      <a:r>
                        <a:rPr lang="en-US" sz="2000" dirty="0" smtClean="0">
                          <a:effectLst/>
                        </a:rPr>
                        <a:t>Wednesday, Nov</a:t>
                      </a:r>
                      <a:r>
                        <a:rPr lang="en-US" sz="2000" baseline="0" dirty="0" smtClean="0">
                          <a:effectLst/>
                        </a:rPr>
                        <a:t> 15</a:t>
                      </a:r>
                      <a:r>
                        <a:rPr lang="en-US" sz="2000" baseline="30000" dirty="0" smtClean="0">
                          <a:effectLst/>
                        </a:rPr>
                        <a:t>th</a:t>
                      </a:r>
                      <a:r>
                        <a:rPr lang="en-US" sz="2000" baseline="0" dirty="0" smtClean="0">
                          <a:effectLst/>
                        </a:rPr>
                        <a:t> </a:t>
                      </a:r>
                      <a:r>
                        <a:rPr lang="en-US" sz="2000" dirty="0" smtClean="0">
                          <a:effectLst/>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c>
                  <a:txBody>
                    <a:bodyPr/>
                    <a:lstStyle/>
                    <a:p>
                      <a:pPr marL="0" marR="0">
                        <a:lnSpc>
                          <a:spcPct val="115000"/>
                        </a:lnSpc>
                        <a:spcBef>
                          <a:spcPts val="1200"/>
                        </a:spcBef>
                        <a:spcAft>
                          <a:spcPts val="0"/>
                        </a:spcAft>
                      </a:pPr>
                      <a:r>
                        <a:rPr lang="en-US" sz="2000" dirty="0">
                          <a:effectLst/>
                        </a:rPr>
                        <a:t>Interchange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r>
              <a:tr h="573670">
                <a:tc>
                  <a:txBody>
                    <a:bodyPr/>
                    <a:lstStyle/>
                    <a:p>
                      <a:pPr marL="0" marR="0">
                        <a:lnSpc>
                          <a:spcPct val="115000"/>
                        </a:lnSpc>
                        <a:spcBef>
                          <a:spcPts val="1200"/>
                        </a:spcBef>
                        <a:spcAft>
                          <a:spcPts val="0"/>
                        </a:spcAft>
                      </a:pPr>
                      <a:r>
                        <a:rPr lang="en-US" sz="2000" dirty="0">
                          <a:effectLst/>
                        </a:rPr>
                        <a:t>Wednesday, Jan 17</a:t>
                      </a:r>
                      <a:r>
                        <a:rPr lang="en-US" sz="2000" baseline="30000" dirty="0">
                          <a:effectLst/>
                        </a:rPr>
                        <a:t>th</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c>
                  <a:txBody>
                    <a:bodyPr/>
                    <a:lstStyle/>
                    <a:p>
                      <a:pPr marL="0" marR="0">
                        <a:lnSpc>
                          <a:spcPct val="115000"/>
                        </a:lnSpc>
                        <a:spcBef>
                          <a:spcPts val="1200"/>
                        </a:spcBef>
                        <a:spcAft>
                          <a:spcPts val="0"/>
                        </a:spcAft>
                      </a:pPr>
                      <a:r>
                        <a:rPr lang="en-US" sz="2000">
                          <a:effectLst/>
                        </a:rPr>
                        <a:t>Snapshot open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r>
              <a:tr h="631985">
                <a:tc>
                  <a:txBody>
                    <a:bodyPr/>
                    <a:lstStyle/>
                    <a:p>
                      <a:pPr marL="0" marR="0">
                        <a:lnSpc>
                          <a:spcPct val="115000"/>
                        </a:lnSpc>
                        <a:spcBef>
                          <a:spcPts val="1200"/>
                        </a:spcBef>
                        <a:spcAft>
                          <a:spcPts val="0"/>
                        </a:spcAft>
                      </a:pPr>
                      <a:r>
                        <a:rPr lang="en-US" sz="2000">
                          <a:effectLst/>
                        </a:rPr>
                        <a:t>Friday, June 1</a:t>
                      </a:r>
                      <a:r>
                        <a:rPr lang="en-US" sz="2000" baseline="30000">
                          <a:effectLst/>
                        </a:rPr>
                        <a:t>st</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All districts create a TSDL </a:t>
                      </a:r>
                      <a:r>
                        <a:rPr lang="en-US" sz="2000" dirty="0" smtClean="0">
                          <a:effectLst/>
                        </a:rPr>
                        <a:t>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r>
              <a:tr h="539269">
                <a:tc>
                  <a:txBody>
                    <a:bodyPr/>
                    <a:lstStyle/>
                    <a:p>
                      <a:pPr marL="0" marR="0">
                        <a:lnSpc>
                          <a:spcPct val="115000"/>
                        </a:lnSpc>
                        <a:spcBef>
                          <a:spcPts val="1200"/>
                        </a:spcBef>
                        <a:spcAft>
                          <a:spcPts val="0"/>
                        </a:spcAft>
                      </a:pPr>
                      <a:r>
                        <a:rPr lang="en-US" sz="2000" dirty="0">
                          <a:effectLst/>
                        </a:rPr>
                        <a:t>Friday, June 15</a:t>
                      </a:r>
                      <a:r>
                        <a:rPr lang="en-US" sz="2000" baseline="30000" dirty="0">
                          <a:effectLst/>
                        </a:rPr>
                        <a:t>th</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TSDL Interchange files error 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r>
              <a:tr h="575353">
                <a:tc>
                  <a:txBody>
                    <a:bodyPr/>
                    <a:lstStyle/>
                    <a:p>
                      <a:pPr marL="0" marR="0">
                        <a:lnSpc>
                          <a:spcPct val="115000"/>
                        </a:lnSpc>
                        <a:spcBef>
                          <a:spcPts val="1200"/>
                        </a:spcBef>
                        <a:spcAft>
                          <a:spcPts val="0"/>
                        </a:spcAft>
                      </a:pPr>
                      <a:r>
                        <a:rPr lang="en-US" sz="2000" dirty="0">
                          <a:effectLst/>
                        </a:rPr>
                        <a:t>Friday, June 22</a:t>
                      </a:r>
                      <a:r>
                        <a:rPr lang="en-US" sz="2000" baseline="30000" dirty="0">
                          <a:effectLst/>
                        </a:rPr>
                        <a:t>nd</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TSDL Snapshot error 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r>
              <a:tr h="1171254">
                <a:tc>
                  <a:txBody>
                    <a:bodyPr/>
                    <a:lstStyle/>
                    <a:p>
                      <a:pPr marL="0" marR="0">
                        <a:lnSpc>
                          <a:spcPct val="115000"/>
                        </a:lnSpc>
                        <a:spcBef>
                          <a:spcPts val="1200"/>
                        </a:spcBef>
                        <a:spcAft>
                          <a:spcPts val="0"/>
                        </a:spcAft>
                      </a:pPr>
                      <a:r>
                        <a:rPr lang="en-US" sz="2000">
                          <a:effectLst/>
                        </a:rPr>
                        <a:t>Friday, June 29</a:t>
                      </a:r>
                      <a:r>
                        <a:rPr lang="en-US" sz="2000" baseline="30000">
                          <a:effectLst/>
                        </a:rPr>
                        <a:t>th</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c>
                  <a:txBody>
                    <a:bodyPr/>
                    <a:lstStyle/>
                    <a:p>
                      <a:pPr marL="0" marR="0">
                        <a:lnSpc>
                          <a:spcPct val="115000"/>
                        </a:lnSpc>
                        <a:spcBef>
                          <a:spcPts val="1200"/>
                        </a:spcBef>
                        <a:spcAft>
                          <a:spcPts val="0"/>
                        </a:spcAft>
                      </a:pPr>
                      <a:r>
                        <a:rPr lang="en-US" sz="2000" dirty="0">
                          <a:effectLst/>
                        </a:rPr>
                        <a:t>Soft Deadline: Recommended date to finalize the TSDL snapshot.  After this date, many school systems roll over to the next school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r>
              <a:tr h="531097">
                <a:tc>
                  <a:txBody>
                    <a:bodyPr/>
                    <a:lstStyle/>
                    <a:p>
                      <a:pPr marL="0" marR="0">
                        <a:lnSpc>
                          <a:spcPct val="115000"/>
                        </a:lnSpc>
                        <a:spcBef>
                          <a:spcPts val="1200"/>
                        </a:spcBef>
                        <a:spcAft>
                          <a:spcPts val="0"/>
                        </a:spcAft>
                      </a:pPr>
                      <a:r>
                        <a:rPr lang="en-US" sz="2000">
                          <a:effectLst/>
                        </a:rPr>
                        <a:t>Friday, August 31</a:t>
                      </a:r>
                      <a:r>
                        <a:rPr lang="en-US" sz="2000" baseline="30000">
                          <a:effectLst/>
                        </a:rPr>
                        <a:t>st</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c>
                  <a:txBody>
                    <a:bodyPr/>
                    <a:lstStyle/>
                    <a:p>
                      <a:pPr marL="0" marR="0">
                        <a:lnSpc>
                          <a:spcPct val="115000"/>
                        </a:lnSpc>
                        <a:spcBef>
                          <a:spcPts val="1200"/>
                        </a:spcBef>
                        <a:spcAft>
                          <a:spcPts val="0"/>
                        </a:spcAft>
                      </a:pPr>
                      <a:r>
                        <a:rPr lang="en-US" sz="2000" dirty="0">
                          <a:effectLst/>
                        </a:rPr>
                        <a:t>Deadline: Snapshot must be finalized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41" marR="64541" marT="0" marB="0"/>
                </a:tc>
              </a:tr>
            </a:tbl>
          </a:graphicData>
        </a:graphic>
      </p:graphicFrame>
    </p:spTree>
    <p:extLst>
      <p:ext uri="{BB962C8B-B14F-4D97-AF65-F5344CB8AC3E}">
        <p14:creationId xmlns:p14="http://schemas.microsoft.com/office/powerpoint/2010/main" val="389917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Webinar Trainings</a:t>
            </a:r>
            <a:endParaRPr lang="en-US" dirty="0"/>
          </a:p>
        </p:txBody>
      </p:sp>
      <p:graphicFrame>
        <p:nvGraphicFramePr>
          <p:cNvPr id="4" name="Content Placeholder 3"/>
          <p:cNvGraphicFramePr>
            <a:graphicFrameLocks noGrp="1"/>
          </p:cNvGraphicFramePr>
          <p:nvPr>
            <p:ph idx="1"/>
            <p:extLst/>
          </p:nvPr>
        </p:nvGraphicFramePr>
        <p:xfrm>
          <a:off x="628650" y="1463675"/>
          <a:ext cx="7886700" cy="4351338"/>
        </p:xfrm>
        <a:graphic>
          <a:graphicData uri="http://schemas.openxmlformats.org/drawingml/2006/table">
            <a:tbl>
              <a:tblPr firstRow="1" firstCol="1" bandRow="1">
                <a:tableStyleId>{9DCAF9ED-07DC-4A11-8D7F-57B35C25682E}</a:tableStyleId>
              </a:tblPr>
              <a:tblGrid>
                <a:gridCol w="3942790"/>
                <a:gridCol w="3943854"/>
              </a:tblGrid>
              <a:tr h="478215">
                <a:tc>
                  <a:txBody>
                    <a:bodyPr/>
                    <a:lstStyle/>
                    <a:p>
                      <a:pPr marL="0" marR="0" algn="ctr">
                        <a:spcBef>
                          <a:spcPts val="0"/>
                        </a:spcBef>
                        <a:spcAft>
                          <a:spcPts val="0"/>
                        </a:spcAft>
                      </a:pPr>
                      <a:r>
                        <a:rPr lang="en-US" sz="2800" dirty="0">
                          <a:effectLst/>
                        </a:rPr>
                        <a:t>Date/Time</a:t>
                      </a:r>
                      <a:endParaRPr lang="en-US" sz="2800" dirty="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2800" dirty="0">
                          <a:effectLst/>
                        </a:rPr>
                        <a:t>Topic</a:t>
                      </a:r>
                      <a:endParaRPr lang="en-US" sz="2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dirty="0">
                          <a:effectLst/>
                        </a:rPr>
                        <a:t>Tuesday, November 14</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a:effectLst/>
                        </a:rPr>
                        <a:t>Getting Started – What is Required?</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a:effectLst/>
                        </a:rPr>
                        <a:t>Tuesday, December 12</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a:effectLst/>
                        </a:rPr>
                        <a:t>TSDL Interchange </a:t>
                      </a:r>
                      <a:r>
                        <a:rPr lang="en-US" sz="1800" dirty="0" smtClean="0">
                          <a:effectLst/>
                        </a:rPr>
                        <a:t>Updates and Process</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dirty="0">
                          <a:effectLst/>
                        </a:rPr>
                        <a:t>Tuesday, January 9</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a:effectLst/>
                        </a:rPr>
                        <a:t>TSDL Interchange Edits Guide</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a:effectLst/>
                        </a:rPr>
                        <a:t>Tuesday, February 13</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a:effectLst/>
                        </a:rPr>
                        <a:t>TSDL Snapshot </a:t>
                      </a:r>
                      <a:r>
                        <a:rPr lang="en-US" sz="1800" dirty="0" smtClean="0">
                          <a:effectLst/>
                        </a:rPr>
                        <a:t>Data</a:t>
                      </a:r>
                      <a:r>
                        <a:rPr lang="en-US" sz="1800" baseline="0" dirty="0" smtClean="0">
                          <a:effectLst/>
                        </a:rPr>
                        <a:t> Reports</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dirty="0">
                          <a:effectLst/>
                        </a:rPr>
                        <a:t>Tuesday, March 13</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a:effectLst/>
                        </a:rPr>
                        <a:t>Overall Process Review</a:t>
                      </a:r>
                    </a:p>
                    <a:p>
                      <a:pPr marL="0" marR="0" algn="ctr">
                        <a:spcBef>
                          <a:spcPts val="0"/>
                        </a:spcBef>
                        <a:spcAft>
                          <a:spcPts val="0"/>
                        </a:spcAft>
                      </a:pPr>
                      <a:r>
                        <a:rPr lang="en-US" sz="1800" dirty="0">
                          <a:effectLst/>
                        </a:rPr>
                        <a:t>(Interchange and Snapshot)</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a:effectLst/>
                        </a:rPr>
                        <a:t>Tuesday, April 10</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smtClean="0">
                          <a:effectLst/>
                          <a:latin typeface="Calibri" panose="020F0502020204030204" pitchFamily="34" charset="0"/>
                          <a:ea typeface="Calibri" panose="020F0502020204030204" pitchFamily="34" charset="0"/>
                        </a:rPr>
                        <a:t>TSDL Snapshot</a:t>
                      </a:r>
                      <a:r>
                        <a:rPr lang="en-US" sz="1800" baseline="0" dirty="0" smtClean="0">
                          <a:effectLst/>
                          <a:latin typeface="Calibri" panose="020F0502020204030204" pitchFamily="34" charset="0"/>
                          <a:ea typeface="Calibri" panose="020F0502020204030204" pitchFamily="34" charset="0"/>
                        </a:rPr>
                        <a:t> Process</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a:effectLst/>
                        </a:rPr>
                        <a:t>Tuesday, May 8</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smtClean="0">
                          <a:effectLst/>
                        </a:rPr>
                        <a:t>TSDL Snapshot Edits and Reports</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a:effectLst/>
                        </a:rPr>
                        <a:t>Tuesday, June 12</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smtClean="0">
                          <a:effectLst/>
                        </a:rPr>
                        <a:t>Reports </a:t>
                      </a:r>
                      <a:r>
                        <a:rPr lang="en-US" sz="1800" dirty="0">
                          <a:effectLst/>
                        </a:rPr>
                        <a:t>Review </a:t>
                      </a:r>
                      <a:r>
                        <a:rPr lang="en-US" sz="1800" dirty="0" smtClean="0">
                          <a:effectLst/>
                        </a:rPr>
                        <a:t>&amp; Finalizing </a:t>
                      </a:r>
                      <a:r>
                        <a:rPr lang="en-US" sz="1800" dirty="0">
                          <a:effectLst/>
                        </a:rPr>
                        <a:t>Steps</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dirty="0">
                          <a:effectLst/>
                        </a:rPr>
                        <a:t>Tuesday, July 10</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a:effectLst/>
                        </a:rPr>
                        <a:t>Status Check – </a:t>
                      </a:r>
                      <a:r>
                        <a:rPr lang="en-US" sz="1800" smtClean="0">
                          <a:effectLst/>
                        </a:rPr>
                        <a:t>Final Steps</a:t>
                      </a:r>
                      <a:endParaRPr lang="en-US" sz="1800" dirty="0">
                        <a:effectLst/>
                        <a:latin typeface="Calibri" panose="020F0502020204030204" pitchFamily="34" charset="0"/>
                        <a:ea typeface="Calibri" panose="020F0502020204030204" pitchFamily="34" charset="0"/>
                      </a:endParaRPr>
                    </a:p>
                  </a:txBody>
                  <a:tcPr marL="72016" marR="72016" marT="0" marB="0" anchor="ctr"/>
                </a:tc>
              </a:tr>
              <a:tr h="478215">
                <a:tc>
                  <a:txBody>
                    <a:bodyPr/>
                    <a:lstStyle/>
                    <a:p>
                      <a:pPr marL="0" marR="0" algn="ctr">
                        <a:spcBef>
                          <a:spcPts val="0"/>
                        </a:spcBef>
                        <a:spcAft>
                          <a:spcPts val="0"/>
                        </a:spcAft>
                      </a:pPr>
                      <a:r>
                        <a:rPr lang="en-US" sz="1800">
                          <a:effectLst/>
                        </a:rPr>
                        <a:t>Tuesday, August 14</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72016" marR="72016" marT="0" marB="0" anchor="ctr"/>
                </a:tc>
                <a:tc>
                  <a:txBody>
                    <a:bodyPr/>
                    <a:lstStyle/>
                    <a:p>
                      <a:pPr marL="0" marR="0" algn="ctr">
                        <a:spcBef>
                          <a:spcPts val="0"/>
                        </a:spcBef>
                        <a:spcAft>
                          <a:spcPts val="0"/>
                        </a:spcAft>
                      </a:pPr>
                      <a:r>
                        <a:rPr lang="en-US" sz="1800" dirty="0">
                          <a:effectLst/>
                        </a:rPr>
                        <a:t>Final Review</a:t>
                      </a:r>
                      <a:endParaRPr lang="en-US" sz="1800" dirty="0">
                        <a:effectLst/>
                        <a:latin typeface="Calibri" panose="020F0502020204030204" pitchFamily="34" charset="0"/>
                        <a:ea typeface="Calibri" panose="020F0502020204030204" pitchFamily="34" charset="0"/>
                      </a:endParaRPr>
                    </a:p>
                  </a:txBody>
                  <a:tcPr marL="72016" marR="72016" marT="0" marB="0" anchor="ctr"/>
                </a:tc>
              </a:tr>
            </a:tbl>
          </a:graphicData>
        </a:graphic>
      </p:graphicFrame>
      <p:sp>
        <p:nvSpPr>
          <p:cNvPr id="5" name="Rectangle 1"/>
          <p:cNvSpPr>
            <a:spLocks noChangeArrowheads="1"/>
          </p:cNvSpPr>
          <p:nvPr/>
        </p:nvSpPr>
        <p:spPr bwMode="auto">
          <a:xfrm>
            <a:off x="-2465542" y="-95320"/>
            <a:ext cx="11609542" cy="55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4413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3993" y="1923091"/>
            <a:ext cx="7772400" cy="2387600"/>
          </a:xfrm>
        </p:spPr>
        <p:txBody>
          <a:bodyPr/>
          <a:lstStyle/>
          <a:p>
            <a:r>
              <a:rPr lang="en-US" dirty="0"/>
              <a:t>Interchange Steps</a:t>
            </a:r>
          </a:p>
        </p:txBody>
      </p:sp>
      <p:pic>
        <p:nvPicPr>
          <p:cNvPr id="4" name="Picture 3"/>
          <p:cNvPicPr>
            <a:picLocks noChangeAspect="1"/>
          </p:cNvPicPr>
          <p:nvPr/>
        </p:nvPicPr>
        <p:blipFill>
          <a:blip r:embed="rId2"/>
          <a:stretch>
            <a:fillRect/>
          </a:stretch>
        </p:blipFill>
        <p:spPr>
          <a:xfrm>
            <a:off x="2511381" y="4310691"/>
            <a:ext cx="3857625" cy="1181100"/>
          </a:xfrm>
          <a:prstGeom prst="rect">
            <a:avLst/>
          </a:prstGeom>
        </p:spPr>
      </p:pic>
    </p:spTree>
    <p:extLst>
      <p:ext uri="{BB962C8B-B14F-4D97-AF65-F5344CB8AC3E}">
        <p14:creationId xmlns:p14="http://schemas.microsoft.com/office/powerpoint/2010/main" val="4019584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Identity Management Roles</a:t>
            </a:r>
            <a:endParaRPr lang="en-US" dirty="0"/>
          </a:p>
        </p:txBody>
      </p:sp>
      <p:sp>
        <p:nvSpPr>
          <p:cNvPr id="2" name="Content Placeholder 1"/>
          <p:cNvSpPr>
            <a:spLocks noGrp="1"/>
          </p:cNvSpPr>
          <p:nvPr>
            <p:ph idx="1"/>
          </p:nvPr>
        </p:nvSpPr>
        <p:spPr/>
        <p:txBody>
          <a:bodyPr>
            <a:normAutofit/>
          </a:bodyPr>
          <a:lstStyle/>
          <a:p>
            <a:r>
              <a:rPr lang="en-US" sz="2000" dirty="0" smtClean="0"/>
              <a:t>Teacher Student Data Link Interchange Roles:</a:t>
            </a:r>
          </a:p>
          <a:p>
            <a:pPr lvl="1"/>
            <a:r>
              <a:rPr lang="en-US" sz="2000" dirty="0" smtClean="0"/>
              <a:t>TSL~ LEAUSER – upload and modify TSDL interchange files </a:t>
            </a:r>
            <a:r>
              <a:rPr lang="en-US" sz="2000" b="1" dirty="0" smtClean="0"/>
              <a:t>OR</a:t>
            </a:r>
          </a:p>
          <a:p>
            <a:pPr lvl="1"/>
            <a:r>
              <a:rPr lang="en-US" dirty="0" smtClean="0"/>
              <a:t>TSL</a:t>
            </a:r>
            <a:r>
              <a:rPr lang="en-US" sz="2000" dirty="0" smtClean="0"/>
              <a:t>~LEAVIEWER – view (only) TSDL interchange data</a:t>
            </a:r>
          </a:p>
          <a:p>
            <a:endParaRPr lang="en-US" sz="900" dirty="0" smtClean="0"/>
          </a:p>
          <a:p>
            <a:r>
              <a:rPr lang="en-US" sz="2000" dirty="0" smtClean="0"/>
              <a:t>Teacher Student Data Link Snapshot Roles:</a:t>
            </a:r>
          </a:p>
          <a:p>
            <a:pPr lvl="1"/>
            <a:r>
              <a:rPr lang="en-US" sz="2000" dirty="0" smtClean="0"/>
              <a:t>TLS~LEAAPPROVER – </a:t>
            </a:r>
            <a:r>
              <a:rPr lang="en-US" sz="2000" b="0" dirty="0" smtClean="0"/>
              <a:t>Approves, creates, views Snapshot </a:t>
            </a:r>
            <a:r>
              <a:rPr lang="en-US" sz="2000" b="1" dirty="0" smtClean="0"/>
              <a:t>OR</a:t>
            </a:r>
          </a:p>
          <a:p>
            <a:pPr lvl="1"/>
            <a:r>
              <a:rPr lang="en-US" dirty="0" smtClean="0"/>
              <a:t>TLS</a:t>
            </a:r>
            <a:r>
              <a:rPr lang="en-US" sz="2000" dirty="0" smtClean="0"/>
              <a:t>~LEAUSER -  </a:t>
            </a:r>
            <a:r>
              <a:rPr lang="en-US" sz="2000" b="0" dirty="0" smtClean="0"/>
              <a:t>creates, views Snapshot </a:t>
            </a:r>
            <a:r>
              <a:rPr lang="en-US" sz="2000" b="1" dirty="0" smtClean="0"/>
              <a:t>OR</a:t>
            </a:r>
          </a:p>
          <a:p>
            <a:pPr lvl="1"/>
            <a:r>
              <a:rPr lang="en-US" dirty="0" smtClean="0"/>
              <a:t>TLS</a:t>
            </a:r>
            <a:r>
              <a:rPr lang="en-US" sz="2000" dirty="0" smtClean="0"/>
              <a:t>~LEAVIEWER- </a:t>
            </a:r>
            <a:r>
              <a:rPr lang="en-US" sz="2000" b="0" dirty="0" smtClean="0"/>
              <a:t>views snapshot</a:t>
            </a:r>
          </a:p>
          <a:p>
            <a:endParaRPr lang="en-US" sz="900" dirty="0" smtClean="0"/>
          </a:p>
          <a:p>
            <a:endParaRPr lang="en-US" dirty="0"/>
          </a:p>
        </p:txBody>
      </p:sp>
      <p:pic>
        <p:nvPicPr>
          <p:cNvPr id="5" name="Picture 4"/>
          <p:cNvPicPr>
            <a:picLocks noChangeAspect="1"/>
          </p:cNvPicPr>
          <p:nvPr/>
        </p:nvPicPr>
        <p:blipFill>
          <a:blip r:embed="rId2"/>
          <a:stretch>
            <a:fillRect/>
          </a:stretch>
        </p:blipFill>
        <p:spPr>
          <a:xfrm>
            <a:off x="3374602" y="4304982"/>
            <a:ext cx="2143125" cy="2143125"/>
          </a:xfrm>
          <a:prstGeom prst="rect">
            <a:avLst/>
          </a:prstGeom>
        </p:spPr>
      </p:pic>
    </p:spTree>
    <p:extLst>
      <p:ext uri="{BB962C8B-B14F-4D97-AF65-F5344CB8AC3E}">
        <p14:creationId xmlns:p14="http://schemas.microsoft.com/office/powerpoint/2010/main" val="483077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Pre-Step: Getting to Data Pipeline</a:t>
            </a:r>
            <a:endParaRPr lang="en-US" dirty="0"/>
          </a:p>
        </p:txBody>
      </p:sp>
      <p:sp>
        <p:nvSpPr>
          <p:cNvPr id="2" name="Content Placeholder 1"/>
          <p:cNvSpPr>
            <a:spLocks noGrp="1"/>
          </p:cNvSpPr>
          <p:nvPr>
            <p:ph idx="1"/>
          </p:nvPr>
        </p:nvSpPr>
        <p:spPr/>
        <p:txBody>
          <a:bodyPr/>
          <a:lstStyle/>
          <a:p>
            <a:r>
              <a:rPr lang="en-US" smtClean="0">
                <a:hlinkClick r:id="rId2"/>
              </a:rPr>
              <a:t>https://cdeapps.cde.state.co.us/index.html</a:t>
            </a:r>
            <a:endParaRPr lang="en-US" smtClean="0"/>
          </a:p>
          <a:p>
            <a:endParaRPr lang="en-US"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49971" y="1711862"/>
            <a:ext cx="4504365" cy="401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1352483" y="53920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3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Data Uses: Reporting and Analysis</a:t>
            </a:r>
            <a:endParaRPr lang="en-US" dirty="0"/>
          </a:p>
        </p:txBody>
      </p:sp>
      <p:sp>
        <p:nvSpPr>
          <p:cNvPr id="2" name="Content Placeholder 1"/>
          <p:cNvSpPr>
            <a:spLocks noGrp="1"/>
          </p:cNvSpPr>
          <p:nvPr>
            <p:ph idx="1"/>
          </p:nvPr>
        </p:nvSpPr>
        <p:spPr/>
        <p:txBody>
          <a:bodyPr>
            <a:normAutofit lnSpcReduction="10000"/>
          </a:bodyPr>
          <a:lstStyle/>
          <a:p>
            <a:r>
              <a:rPr lang="en-US" smtClean="0"/>
              <a:t>Public District Course Directory (public)</a:t>
            </a:r>
          </a:p>
          <a:p>
            <a:pPr lvl="1"/>
            <a:r>
              <a:rPr lang="en-US" smtClean="0"/>
              <a:t>Interact tool allows users to view and identify courses a district offers</a:t>
            </a:r>
          </a:p>
          <a:p>
            <a:pPr lvl="1"/>
            <a:r>
              <a:rPr lang="en-US" smtClean="0"/>
              <a:t>Released to the public on Nov 1, 2017</a:t>
            </a:r>
          </a:p>
          <a:p>
            <a:pPr lvl="1"/>
            <a:r>
              <a:rPr lang="en-US" smtClean="0"/>
              <a:t>Report uses state course code data</a:t>
            </a:r>
          </a:p>
          <a:p>
            <a:pPr lvl="1"/>
            <a:r>
              <a:rPr lang="en-US" smtClean="0">
                <a:hlinkClick r:id="rId2"/>
              </a:rPr>
              <a:t>http://www2.cde.state.co.us/schoolview/coursedirectory/districtcoursedirectorydata.asp</a:t>
            </a:r>
            <a:endParaRPr lang="en-US" smtClean="0"/>
          </a:p>
          <a:p>
            <a:endParaRPr lang="en-US" smtClean="0"/>
          </a:p>
          <a:p>
            <a:r>
              <a:rPr lang="en-US" smtClean="0"/>
              <a:t>Educator Preparation Performance Report (development): </a:t>
            </a:r>
          </a:p>
          <a:p>
            <a:pPr lvl="1"/>
            <a:r>
              <a:rPr lang="en-US" smtClean="0"/>
              <a:t>Review of teacher preparation programs pursuant to 23-1-121</a:t>
            </a:r>
          </a:p>
          <a:p>
            <a:pPr lvl="1"/>
            <a:r>
              <a:rPr lang="en-US" smtClean="0"/>
              <a:t>Report will use TSDL (both course enrollment and course instructor) and state course code</a:t>
            </a:r>
          </a:p>
          <a:p>
            <a:pPr lvl="2"/>
            <a:endParaRPr lang="en-US" smtClean="0"/>
          </a:p>
          <a:p>
            <a:endParaRPr lang="en-US" dirty="0"/>
          </a:p>
        </p:txBody>
      </p:sp>
    </p:spTree>
    <p:extLst>
      <p:ext uri="{BB962C8B-B14F-4D97-AF65-F5344CB8AC3E}">
        <p14:creationId xmlns:p14="http://schemas.microsoft.com/office/powerpoint/2010/main" val="1170227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#1: Logging into Data Pipeline</a:t>
            </a:r>
            <a:endParaRPr lang="en-US" dirty="0"/>
          </a:p>
        </p:txBody>
      </p:sp>
      <p:sp>
        <p:nvSpPr>
          <p:cNvPr id="2" name="Content Placeholder 1"/>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77835" y="1186205"/>
            <a:ext cx="4916942" cy="39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9331" y="2402866"/>
            <a:ext cx="3516475" cy="461665"/>
          </a:xfrm>
          <a:prstGeom prst="rect">
            <a:avLst/>
          </a:prstGeom>
          <a:solidFill>
            <a:schemeClr val="accent3">
              <a:alpha val="25000"/>
            </a:schemeClr>
          </a:solidFill>
          <a:ln>
            <a:solidFill>
              <a:schemeClr val="accent3"/>
            </a:solidFill>
          </a:ln>
        </p:spPr>
        <p:txBody>
          <a:bodyPr wrap="none" rtlCol="0">
            <a:spAutoFit/>
          </a:bodyPr>
          <a:lstStyle/>
          <a:p>
            <a:r>
              <a:rPr lang="en-US" sz="2400" dirty="0" smtClean="0"/>
              <a:t>Username = Email Address</a:t>
            </a:r>
            <a:endParaRPr lang="en-US" sz="2400" dirty="0"/>
          </a:p>
        </p:txBody>
      </p:sp>
      <p:sp>
        <p:nvSpPr>
          <p:cNvPr id="7" name="TextBox 6"/>
          <p:cNvSpPr txBox="1"/>
          <p:nvPr/>
        </p:nvSpPr>
        <p:spPr>
          <a:xfrm>
            <a:off x="77916" y="3685257"/>
            <a:ext cx="3506654" cy="461665"/>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Password – you created it</a:t>
            </a:r>
            <a:endParaRPr lang="en-US" sz="2400" dirty="0"/>
          </a:p>
        </p:txBody>
      </p:sp>
      <p:sp>
        <p:nvSpPr>
          <p:cNvPr id="8" name="TextBox 7"/>
          <p:cNvSpPr txBox="1"/>
          <p:nvPr/>
        </p:nvSpPr>
        <p:spPr>
          <a:xfrm>
            <a:off x="460516" y="5224134"/>
            <a:ext cx="7482315" cy="461665"/>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If forgotten password, use ‘I forgot my password’</a:t>
            </a:r>
            <a:endParaRPr lang="en-US" sz="2400" dirty="0"/>
          </a:p>
        </p:txBody>
      </p:sp>
      <p:cxnSp>
        <p:nvCxnSpPr>
          <p:cNvPr id="11" name="Straight Connector 10"/>
          <p:cNvCxnSpPr/>
          <p:nvPr/>
        </p:nvCxnSpPr>
        <p:spPr>
          <a:xfrm flipH="1" flipV="1">
            <a:off x="2209700" y="2821363"/>
            <a:ext cx="1712686" cy="522514"/>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3"/>
          </p:cNvCxnSpPr>
          <p:nvPr/>
        </p:nvCxnSpPr>
        <p:spPr>
          <a:xfrm flipH="1">
            <a:off x="3584570" y="3688245"/>
            <a:ext cx="337816" cy="227845"/>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08384" y="4291887"/>
            <a:ext cx="186580" cy="893496"/>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132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Uploading Interchange Files</a:t>
            </a:r>
            <a:endParaRPr lang="en-US" dirty="0"/>
          </a:p>
        </p:txBody>
      </p:sp>
      <p:graphicFrame>
        <p:nvGraphicFramePr>
          <p:cNvPr id="5" name="Content Placeholder 4"/>
          <p:cNvGraphicFramePr>
            <a:graphicFrameLocks noGrp="1"/>
          </p:cNvGraphicFramePr>
          <p:nvPr>
            <p:ph idx="1"/>
            <p:extLst/>
          </p:nvPr>
        </p:nvGraphicFramePr>
        <p:xfrm>
          <a:off x="62865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rved Right Arrow 6"/>
          <p:cNvSpPr/>
          <p:nvPr/>
        </p:nvSpPr>
        <p:spPr>
          <a:xfrm flipH="1" flipV="1">
            <a:off x="7800561" y="2400403"/>
            <a:ext cx="1075424" cy="30269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6245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3" y="1045561"/>
            <a:ext cx="7968981" cy="5219984"/>
          </a:xfrm>
          <a:prstGeom prst="rect">
            <a:avLst/>
          </a:prstGeom>
        </p:spPr>
      </p:pic>
      <p:sp>
        <p:nvSpPr>
          <p:cNvPr id="3" name="Title 2"/>
          <p:cNvSpPr>
            <a:spLocks noGrp="1"/>
          </p:cNvSpPr>
          <p:nvPr>
            <p:ph type="title"/>
          </p:nvPr>
        </p:nvSpPr>
        <p:spPr/>
        <p:txBody>
          <a:bodyPr>
            <a:normAutofit/>
          </a:bodyPr>
          <a:lstStyle/>
          <a:p>
            <a:r>
              <a:rPr lang="en-US" dirty="0" smtClean="0"/>
              <a:t>Pipeline Website Review</a:t>
            </a:r>
            <a:endParaRPr lang="en-US" dirty="0"/>
          </a:p>
        </p:txBody>
      </p:sp>
      <p:sp>
        <p:nvSpPr>
          <p:cNvPr id="4" name="Content Placeholder 3"/>
          <p:cNvSpPr>
            <a:spLocks noGrp="1"/>
          </p:cNvSpPr>
          <p:nvPr>
            <p:ph idx="1"/>
          </p:nvPr>
        </p:nvSpPr>
        <p:spPr/>
        <p:txBody>
          <a:bodyPr/>
          <a:lstStyle/>
          <a:p>
            <a:endParaRPr lang="en-US"/>
          </a:p>
        </p:txBody>
      </p:sp>
      <p:sp>
        <p:nvSpPr>
          <p:cNvPr id="5" name="Rectangle 4"/>
          <p:cNvSpPr/>
          <p:nvPr/>
        </p:nvSpPr>
        <p:spPr>
          <a:xfrm>
            <a:off x="192024" y="2844012"/>
            <a:ext cx="1731508" cy="352651"/>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Arrow Connector 7"/>
          <p:cNvCxnSpPr/>
          <p:nvPr/>
        </p:nvCxnSpPr>
        <p:spPr>
          <a:xfrm flipV="1">
            <a:off x="1923532" y="3035639"/>
            <a:ext cx="1001486"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49391" y="2670305"/>
            <a:ext cx="2507511" cy="85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Batch Maintenance, Format Checker and Data File Upload</a:t>
            </a:r>
          </a:p>
        </p:txBody>
      </p:sp>
      <p:sp>
        <p:nvSpPr>
          <p:cNvPr id="16" name="Rectangle 15"/>
          <p:cNvSpPr/>
          <p:nvPr/>
        </p:nvSpPr>
        <p:spPr>
          <a:xfrm>
            <a:off x="192024" y="3211965"/>
            <a:ext cx="1731508" cy="1410784"/>
          </a:xfrm>
          <a:prstGeom prst="rect">
            <a:avLst/>
          </a:prstGeom>
          <a:solidFill>
            <a:srgbClr val="FFC000">
              <a:alpha val="28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p:cNvCxnSpPr/>
          <p:nvPr/>
        </p:nvCxnSpPr>
        <p:spPr>
          <a:xfrm flipV="1">
            <a:off x="1951241" y="4108400"/>
            <a:ext cx="1001486" cy="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49391" y="3652824"/>
            <a:ext cx="2507511" cy="103137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Based on your Identity Management Roles</a:t>
            </a:r>
          </a:p>
        </p:txBody>
      </p:sp>
      <p:sp>
        <p:nvSpPr>
          <p:cNvPr id="19" name="Rectangle 18"/>
          <p:cNvSpPr/>
          <p:nvPr/>
        </p:nvSpPr>
        <p:spPr>
          <a:xfrm>
            <a:off x="216397" y="4637972"/>
            <a:ext cx="1731508" cy="2336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216397" y="4859404"/>
            <a:ext cx="1731508" cy="542132"/>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Arrow Connector 20"/>
          <p:cNvCxnSpPr/>
          <p:nvPr/>
        </p:nvCxnSpPr>
        <p:spPr>
          <a:xfrm flipV="1">
            <a:off x="1975438" y="5186210"/>
            <a:ext cx="1001486"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976924" y="4969480"/>
            <a:ext cx="2507511" cy="10313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Error reports and other validation reports</a:t>
            </a:r>
          </a:p>
        </p:txBody>
      </p:sp>
    </p:spTree>
    <p:extLst>
      <p:ext uri="{BB962C8B-B14F-4D97-AF65-F5344CB8AC3E}">
        <p14:creationId xmlns:p14="http://schemas.microsoft.com/office/powerpoint/2010/main" val="1360882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File Upload – Format Checker</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28" y="1600200"/>
            <a:ext cx="8839200" cy="47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14655" y="3988593"/>
            <a:ext cx="2286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Course Enrollment or Course Instructor</a:t>
            </a:r>
            <a:endParaRPr lang="en-US" dirty="0"/>
          </a:p>
        </p:txBody>
      </p:sp>
    </p:spTree>
    <p:extLst>
      <p:ext uri="{BB962C8B-B14F-4D97-AF65-F5344CB8AC3E}">
        <p14:creationId xmlns:p14="http://schemas.microsoft.com/office/powerpoint/2010/main" val="1634994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 Checker – Upload Results</a:t>
            </a:r>
            <a:endParaRPr lang="en-US" dirty="0"/>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295400"/>
            <a:ext cx="85725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067018" y="4114800"/>
            <a:ext cx="808431" cy="226332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43420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Format Checker Notes</a:t>
            </a:r>
            <a:endParaRPr lang="en-US" dirty="0"/>
          </a:p>
        </p:txBody>
      </p:sp>
      <p:sp>
        <p:nvSpPr>
          <p:cNvPr id="5" name="Content Placeholder 4"/>
          <p:cNvSpPr>
            <a:spLocks noGrp="1"/>
          </p:cNvSpPr>
          <p:nvPr>
            <p:ph idx="1"/>
          </p:nvPr>
        </p:nvSpPr>
        <p:spPr/>
        <p:txBody>
          <a:bodyPr/>
          <a:lstStyle/>
          <a:p>
            <a:r>
              <a:rPr lang="en-US" dirty="0" smtClean="0"/>
              <a:t>Format Checker will only review the 2</a:t>
            </a:r>
            <a:r>
              <a:rPr lang="en-US" baseline="30000" dirty="0" smtClean="0"/>
              <a:t>nd</a:t>
            </a:r>
            <a:r>
              <a:rPr lang="en-US" dirty="0" smtClean="0"/>
              <a:t> row in your file</a:t>
            </a:r>
          </a:p>
          <a:p>
            <a:pPr lvl="1"/>
            <a:r>
              <a:rPr lang="en-US" dirty="0" smtClean="0"/>
              <a:t>Passing format checker Does Not Equal file will process</a:t>
            </a:r>
          </a:p>
          <a:p>
            <a:pPr lvl="1"/>
            <a:endParaRPr lang="en-US" dirty="0" smtClean="0"/>
          </a:p>
          <a:p>
            <a:r>
              <a:rPr lang="en-US" dirty="0" smtClean="0"/>
              <a:t>Green ‘Pass’ for each field is desired result</a:t>
            </a:r>
          </a:p>
          <a:p>
            <a:endParaRPr lang="en-US" dirty="0" smtClean="0"/>
          </a:p>
          <a:p>
            <a:r>
              <a:rPr lang="en-US" dirty="0" smtClean="0"/>
              <a:t>Red ‘Fail’ for a field indicates file is not in the correct format- please refer to the 2017-2018 file layout on web</a:t>
            </a:r>
          </a:p>
          <a:p>
            <a:pPr marL="45720" indent="0">
              <a:buNone/>
            </a:pPr>
            <a:endParaRPr lang="en-US" dirty="0"/>
          </a:p>
        </p:txBody>
      </p:sp>
    </p:spTree>
    <p:extLst>
      <p:ext uri="{BB962C8B-B14F-4D97-AF65-F5344CB8AC3E}">
        <p14:creationId xmlns:p14="http://schemas.microsoft.com/office/powerpoint/2010/main" val="2630159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Data File Upload</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0164" y="1143000"/>
            <a:ext cx="8839200" cy="493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257800" y="4881418"/>
            <a:ext cx="996377" cy="508000"/>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556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Data File Upload Types</a:t>
            </a:r>
            <a:endParaRPr lang="en-US" dirty="0"/>
          </a:p>
        </p:txBody>
      </p:sp>
      <p:sp>
        <p:nvSpPr>
          <p:cNvPr id="5" name="Content Placeholder 4"/>
          <p:cNvSpPr>
            <a:spLocks noGrp="1"/>
          </p:cNvSpPr>
          <p:nvPr>
            <p:ph idx="1"/>
          </p:nvPr>
        </p:nvSpPr>
        <p:spPr/>
        <p:txBody>
          <a:bodyPr/>
          <a:lstStyle/>
          <a:p>
            <a:endParaRPr lang="en-US" sz="1400" dirty="0" smtClean="0"/>
          </a:p>
          <a:p>
            <a:r>
              <a:rPr lang="en-US" dirty="0" smtClean="0"/>
              <a:t>Append = adds file to existing file, all records from both files included</a:t>
            </a:r>
          </a:p>
          <a:p>
            <a:pPr lvl="1"/>
            <a:r>
              <a:rPr lang="en-US" dirty="0" smtClean="0"/>
              <a:t>Can be tricky with fixing errors</a:t>
            </a:r>
          </a:p>
          <a:p>
            <a:endParaRPr lang="en-US" dirty="0" smtClean="0"/>
          </a:p>
          <a:p>
            <a:r>
              <a:rPr lang="en-US" dirty="0" smtClean="0"/>
              <a:t>Replace = deletes any prior data file and replaces it with the file being uploaded</a:t>
            </a:r>
          </a:p>
          <a:p>
            <a:pPr lvl="1"/>
            <a:r>
              <a:rPr lang="en-US" dirty="0" smtClean="0"/>
              <a:t>RECOMMENDED</a:t>
            </a:r>
            <a:endParaRPr lang="en-US" dirty="0"/>
          </a:p>
          <a:p>
            <a:endParaRPr lang="en-US" dirty="0"/>
          </a:p>
        </p:txBody>
      </p:sp>
    </p:spTree>
    <p:extLst>
      <p:ext uri="{BB962C8B-B14F-4D97-AF65-F5344CB8AC3E}">
        <p14:creationId xmlns:p14="http://schemas.microsoft.com/office/powerpoint/2010/main" val="3107588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Batch Maintenance Screen – Not Processed</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600200"/>
            <a:ext cx="8686800" cy="441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4883727" y="4495800"/>
            <a:ext cx="1109316" cy="6241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94523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File Not Processed – Next Steps</a:t>
            </a:r>
            <a:endParaRPr lang="en-US" dirty="0"/>
          </a:p>
        </p:txBody>
      </p:sp>
      <p:sp>
        <p:nvSpPr>
          <p:cNvPr id="5" name="Content Placeholder 4"/>
          <p:cNvSpPr>
            <a:spLocks noGrp="1"/>
          </p:cNvSpPr>
          <p:nvPr>
            <p:ph idx="1"/>
          </p:nvPr>
        </p:nvSpPr>
        <p:spPr/>
        <p:txBody>
          <a:bodyPr/>
          <a:lstStyle/>
          <a:p>
            <a:r>
              <a:rPr lang="en-US" dirty="0" smtClean="0"/>
              <a:t>Ensure file has all green ‘pass’ in format checker</a:t>
            </a:r>
          </a:p>
          <a:p>
            <a:pPr lvl="1"/>
            <a:r>
              <a:rPr lang="en-US" dirty="0" smtClean="0"/>
              <a:t>YES?  </a:t>
            </a:r>
          </a:p>
          <a:p>
            <a:pPr lvl="2"/>
            <a:r>
              <a:rPr lang="en-US" dirty="0" smtClean="0"/>
              <a:t>Open file and review all records are formatted the same as the 2</a:t>
            </a:r>
            <a:r>
              <a:rPr lang="en-US" baseline="30000" dirty="0" smtClean="0"/>
              <a:t>nd</a:t>
            </a:r>
            <a:r>
              <a:rPr lang="en-US" dirty="0" smtClean="0"/>
              <a:t> row</a:t>
            </a:r>
          </a:p>
          <a:p>
            <a:pPr lvl="2"/>
            <a:r>
              <a:rPr lang="en-US" dirty="0" smtClean="0"/>
              <a:t>Be sure all codes and dates have leading zeros included</a:t>
            </a:r>
          </a:p>
          <a:p>
            <a:pPr lvl="2"/>
            <a:endParaRPr lang="en-US" dirty="0"/>
          </a:p>
          <a:p>
            <a:pPr lvl="1"/>
            <a:r>
              <a:rPr lang="en-US" dirty="0" smtClean="0"/>
              <a:t>NO?</a:t>
            </a:r>
          </a:p>
          <a:p>
            <a:pPr lvl="2"/>
            <a:r>
              <a:rPr lang="en-US" dirty="0" smtClean="0"/>
              <a:t>Review file layout posted online and re-format the file</a:t>
            </a:r>
          </a:p>
          <a:p>
            <a:pPr lvl="2"/>
            <a:endParaRPr lang="en-US" dirty="0"/>
          </a:p>
          <a:p>
            <a:r>
              <a:rPr lang="en-US" dirty="0" smtClean="0"/>
              <a:t>For further assistance, contact Annette Severson </a:t>
            </a:r>
          </a:p>
          <a:p>
            <a:pPr lvl="1"/>
            <a:r>
              <a:rPr lang="en-US" b="1" dirty="0" smtClean="0">
                <a:solidFill>
                  <a:srgbClr val="FF0000"/>
                </a:solidFill>
              </a:rPr>
              <a:t>DO NOT INCLUDE THE FILE IN ANY EMAILS</a:t>
            </a:r>
          </a:p>
          <a:p>
            <a:pPr lvl="1"/>
            <a:endParaRPr lang="en-US" dirty="0"/>
          </a:p>
        </p:txBody>
      </p:sp>
    </p:spTree>
    <p:extLst>
      <p:ext uri="{BB962C8B-B14F-4D97-AF65-F5344CB8AC3E}">
        <p14:creationId xmlns:p14="http://schemas.microsoft.com/office/powerpoint/2010/main" val="17561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Data Reporting – CRDC on behalf of districts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Since 1968, the U.S. Department of Education (ED) has conducted the Civil Rights Data Collection (CRDC) to collect data on key education and civil rights issues in our nation's public schools</a:t>
            </a:r>
          </a:p>
          <a:p>
            <a:endParaRPr lang="en-US" dirty="0" smtClean="0"/>
          </a:p>
          <a:p>
            <a:r>
              <a:rPr lang="en-US" dirty="0" smtClean="0"/>
              <a:t>Previously, all data was reported directly from the LEA to ED.  Starting for the 2013-14 collection, CDE pre-populates data if possible based on data reported from LEAs to CDE</a:t>
            </a:r>
          </a:p>
          <a:p>
            <a:endParaRPr lang="en-US" dirty="0" smtClean="0"/>
          </a:p>
          <a:p>
            <a:r>
              <a:rPr lang="en-US" dirty="0" smtClean="0"/>
              <a:t>Collection is completed every other year</a:t>
            </a:r>
          </a:p>
          <a:p>
            <a:endParaRPr lang="en-US" dirty="0" smtClean="0"/>
          </a:p>
          <a:p>
            <a:r>
              <a:rPr lang="en-US" dirty="0" smtClean="0"/>
              <a:t>TSDL data elements provide 23% of all data elements CDE  pre-populates for LEAs</a:t>
            </a:r>
            <a:endParaRPr lang="en-US" dirty="0"/>
          </a:p>
        </p:txBody>
      </p:sp>
    </p:spTree>
    <p:extLst>
      <p:ext uri="{BB962C8B-B14F-4D97-AF65-F5344CB8AC3E}">
        <p14:creationId xmlns:p14="http://schemas.microsoft.com/office/powerpoint/2010/main" val="4056696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Batch Maintenance – File Processed</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636" y="1676400"/>
            <a:ext cx="8926637"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192982" y="4689764"/>
            <a:ext cx="893618" cy="685800"/>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9314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File Processed – Next Steps</a:t>
            </a:r>
            <a:endParaRPr lang="en-US" dirty="0"/>
          </a:p>
        </p:txBody>
      </p:sp>
      <p:sp>
        <p:nvSpPr>
          <p:cNvPr id="5" name="Content Placeholder 4"/>
          <p:cNvSpPr>
            <a:spLocks noGrp="1"/>
          </p:cNvSpPr>
          <p:nvPr>
            <p:ph idx="1"/>
          </p:nvPr>
        </p:nvSpPr>
        <p:spPr/>
        <p:txBody>
          <a:bodyPr/>
          <a:lstStyle/>
          <a:p>
            <a:r>
              <a:rPr lang="en-US" dirty="0" smtClean="0"/>
              <a:t>Use same screen to see the Number of Errors:</a:t>
            </a:r>
            <a:endParaRPr lang="en-US"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286000"/>
            <a:ext cx="7925818" cy="406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029200" y="4953000"/>
            <a:ext cx="990600" cy="85624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59864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Review Errors in Detail</a:t>
            </a:r>
            <a:endParaRPr lang="en-US" dirty="0"/>
          </a:p>
        </p:txBody>
      </p:sp>
      <p:sp>
        <p:nvSpPr>
          <p:cNvPr id="2" name="Content Placeholder 1"/>
          <p:cNvSpPr>
            <a:spLocks noGrp="1"/>
          </p:cNvSpPr>
          <p:nvPr>
            <p:ph idx="1"/>
          </p:nvPr>
        </p:nvSpPr>
        <p:spPr/>
        <p:txBody>
          <a:bodyPr/>
          <a:lstStyle/>
          <a:p>
            <a:r>
              <a:rPr lang="en-US" dirty="0" smtClean="0"/>
              <a:t>2 methods available:</a:t>
            </a:r>
          </a:p>
          <a:p>
            <a:endParaRPr lang="en-US" dirty="0" smtClean="0"/>
          </a:p>
          <a:p>
            <a:pPr lvl="1"/>
            <a:r>
              <a:rPr lang="en-US" dirty="0" smtClean="0"/>
              <a:t>Data Pipeline Reports -&gt; Error Reports</a:t>
            </a:r>
          </a:p>
          <a:p>
            <a:pPr lvl="1"/>
            <a:endParaRPr lang="en-US" dirty="0" smtClean="0"/>
          </a:p>
          <a:p>
            <a:pPr lvl="1"/>
            <a:r>
              <a:rPr lang="en-US" dirty="0" smtClean="0"/>
              <a:t>Cognos Reports – &gt; Teacher Student Data Link</a:t>
            </a:r>
          </a:p>
          <a:p>
            <a:endParaRPr lang="en-US" dirty="0"/>
          </a:p>
          <a:p>
            <a:pPr marL="547688" lvl="1" indent="-182563">
              <a:buFont typeface="Wingdings" pitchFamily="2" charset="2"/>
              <a:buChar char="§"/>
            </a:pPr>
            <a:endParaRPr lang="en-US" altLang="en-US" dirty="0"/>
          </a:p>
          <a:p>
            <a:endParaRPr lang="en-US" dirty="0" smtClean="0"/>
          </a:p>
          <a:p>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676400"/>
            <a:ext cx="2362200" cy="42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849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Clicking on Cognos Reports-  Opens in a new Screen</a:t>
            </a:r>
            <a:endParaRPr lang="en-US" dirty="0"/>
          </a:p>
        </p:txBody>
      </p:sp>
      <p:sp>
        <p:nvSpPr>
          <p:cNvPr id="3" name="Content Placeholder 2"/>
          <p:cNvSpPr>
            <a:spLocks noGrp="1"/>
          </p:cNvSpPr>
          <p:nvPr>
            <p:ph idx="1"/>
          </p:nvPr>
        </p:nvSpPr>
        <p:spPr/>
        <p:txBody>
          <a:bodyPr/>
          <a:lstStyle/>
          <a:p>
            <a:endParaRPr lang="en-US"/>
          </a:p>
        </p:txBody>
      </p:sp>
      <p:sp>
        <p:nvSpPr>
          <p:cNvPr id="6" name="TextBox 5"/>
          <p:cNvSpPr txBox="1"/>
          <p:nvPr/>
        </p:nvSpPr>
        <p:spPr>
          <a:xfrm>
            <a:off x="6248400" y="5876059"/>
            <a:ext cx="1886857" cy="646331"/>
          </a:xfrm>
          <a:prstGeom prst="rect">
            <a:avLst/>
          </a:prstGeom>
          <a:solidFill>
            <a:schemeClr val="accent1">
              <a:alpha val="42000"/>
            </a:schemeClr>
          </a:solidFill>
        </p:spPr>
        <p:txBody>
          <a:bodyPr wrap="square" rtlCol="0">
            <a:spAutoFit/>
          </a:bodyPr>
          <a:lstStyle/>
          <a:p>
            <a:r>
              <a:rPr lang="en-US" dirty="0">
                <a:solidFill>
                  <a:srgbClr val="000000"/>
                </a:solidFill>
              </a:rPr>
              <a:t>These dates are to be ignored</a:t>
            </a: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219200"/>
            <a:ext cx="8504659" cy="460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567286" y="2209800"/>
            <a:ext cx="2262771" cy="3733800"/>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Oval 3"/>
          <p:cNvSpPr/>
          <p:nvPr/>
        </p:nvSpPr>
        <p:spPr>
          <a:xfrm>
            <a:off x="762000" y="5105400"/>
            <a:ext cx="1821873"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35583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TSDL Interchange Errors</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19765" y="4755408"/>
            <a:ext cx="8642494" cy="1569660"/>
          </a:xfrm>
          <a:prstGeom prst="rect">
            <a:avLst/>
          </a:prstGeom>
          <a:noFill/>
        </p:spPr>
        <p:txBody>
          <a:bodyPr wrap="none" rtlCol="0">
            <a:spAutoFit/>
          </a:bodyPr>
          <a:lstStyle/>
          <a:p>
            <a:r>
              <a:rPr lang="en-US" sz="2400" dirty="0">
                <a:solidFill>
                  <a:srgbClr val="000000"/>
                </a:solidFill>
              </a:rPr>
              <a:t>Detail Reports – provides detailed records with descriptions of error</a:t>
            </a:r>
          </a:p>
          <a:p>
            <a:r>
              <a:rPr lang="en-US" sz="2400" dirty="0">
                <a:solidFill>
                  <a:srgbClr val="000000"/>
                </a:solidFill>
              </a:rPr>
              <a:t>Summary Reports – provides a count of records by type of error</a:t>
            </a:r>
          </a:p>
          <a:p>
            <a:endParaRPr lang="en-US" sz="2400" dirty="0">
              <a:solidFill>
                <a:srgbClr val="000000"/>
              </a:solidFill>
            </a:endParaRPr>
          </a:p>
          <a:p>
            <a:r>
              <a:rPr lang="en-US" sz="2400" dirty="0">
                <a:solidFill>
                  <a:srgbClr val="000000"/>
                </a:solidFill>
              </a:rPr>
              <a:t>*Do Not Send Error reports via email to CDE for assistance </a:t>
            </a: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0512" y="1249485"/>
            <a:ext cx="8474888" cy="347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551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Error Reports</a:t>
            </a:r>
            <a:endParaRPr lang="en-US" dirty="0"/>
          </a:p>
        </p:txBody>
      </p:sp>
      <p:sp>
        <p:nvSpPr>
          <p:cNvPr id="5" name="Content Placeholder 4"/>
          <p:cNvSpPr>
            <a:spLocks noGrp="1"/>
          </p:cNvSpPr>
          <p:nvPr>
            <p:ph idx="1"/>
          </p:nvPr>
        </p:nvSpPr>
        <p:spPr/>
        <p:txBody>
          <a:bodyPr/>
          <a:lstStyle/>
          <a:p>
            <a:r>
              <a:rPr lang="en-US" dirty="0" smtClean="0"/>
              <a:t>Error Detail Report</a:t>
            </a:r>
          </a:p>
          <a:p>
            <a:pPr lvl="1"/>
            <a:r>
              <a:rPr lang="en-US" dirty="0" smtClean="0"/>
              <a:t>Provides specific records causing the error with the error description</a:t>
            </a:r>
          </a:p>
          <a:p>
            <a:pPr lvl="1"/>
            <a:r>
              <a:rPr lang="en-US" dirty="0" smtClean="0"/>
              <a:t>Can select to View ALL error records or 1 type of error at a time</a:t>
            </a:r>
          </a:p>
          <a:p>
            <a:pPr lvl="1"/>
            <a:endParaRPr lang="en-US" sz="1400" dirty="0" smtClean="0"/>
          </a:p>
          <a:p>
            <a:r>
              <a:rPr lang="en-US" dirty="0" smtClean="0"/>
              <a:t>Error Summary Report</a:t>
            </a:r>
          </a:p>
          <a:p>
            <a:pPr lvl="1"/>
            <a:r>
              <a:rPr lang="en-US" dirty="0" smtClean="0"/>
              <a:t>Provides a count of errors generated per error type and description</a:t>
            </a:r>
          </a:p>
          <a:p>
            <a:pPr lvl="1"/>
            <a:endParaRPr lang="en-US" sz="1400" dirty="0"/>
          </a:p>
          <a:p>
            <a:r>
              <a:rPr lang="en-US" dirty="0" smtClean="0"/>
              <a:t>Resubmit either file as needed for corrections for all data errors to be resolved</a:t>
            </a:r>
          </a:p>
          <a:p>
            <a:pPr lvl="1"/>
            <a:r>
              <a:rPr lang="en-US" dirty="0" smtClean="0"/>
              <a:t>Be sure to update source file with corrections as well</a:t>
            </a:r>
            <a:endParaRPr lang="en-US" dirty="0"/>
          </a:p>
        </p:txBody>
      </p:sp>
    </p:spTree>
    <p:extLst>
      <p:ext uri="{BB962C8B-B14F-4D97-AF65-F5344CB8AC3E}">
        <p14:creationId xmlns:p14="http://schemas.microsoft.com/office/powerpoint/2010/main" val="1105191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Error Detail Report- Excel</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975" y="2699657"/>
            <a:ext cx="5568585" cy="342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580975" y="4442822"/>
            <a:ext cx="1359182" cy="64951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7581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Pipeline Reports</a:t>
            </a:r>
            <a:endParaRPr lang="en-US" dirty="0"/>
          </a:p>
        </p:txBody>
      </p:sp>
      <p:sp>
        <p:nvSpPr>
          <p:cNvPr id="2" name="Content Placeholder 1"/>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78" y="1622951"/>
            <a:ext cx="4181702" cy="45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61252" y="4818744"/>
            <a:ext cx="1625599" cy="667657"/>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2053" y="2618696"/>
            <a:ext cx="6971947" cy="153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72053" y="3788228"/>
            <a:ext cx="3565335" cy="1200329"/>
          </a:xfrm>
          <a:prstGeom prst="rect">
            <a:avLst/>
          </a:prstGeom>
          <a:solidFill>
            <a:schemeClr val="bg1"/>
          </a:solidFill>
        </p:spPr>
        <p:txBody>
          <a:bodyPr wrap="none" rtlCol="0">
            <a:spAutoFit/>
          </a:bodyPr>
          <a:lstStyle/>
          <a:p>
            <a:r>
              <a:rPr lang="en-US" dirty="0">
                <a:solidFill>
                  <a:srgbClr val="000000"/>
                </a:solidFill>
              </a:rPr>
              <a:t>Search:</a:t>
            </a:r>
          </a:p>
          <a:p>
            <a:r>
              <a:rPr lang="en-US" dirty="0">
                <a:solidFill>
                  <a:srgbClr val="000000"/>
                </a:solidFill>
              </a:rPr>
              <a:t>Dataset = </a:t>
            </a:r>
            <a:r>
              <a:rPr lang="en-US" dirty="0" smtClean="0">
                <a:solidFill>
                  <a:srgbClr val="000000"/>
                </a:solidFill>
              </a:rPr>
              <a:t>Teacher Student Data Link</a:t>
            </a:r>
          </a:p>
          <a:p>
            <a:r>
              <a:rPr lang="en-US" dirty="0" smtClean="0">
                <a:solidFill>
                  <a:srgbClr val="000000"/>
                </a:solidFill>
              </a:rPr>
              <a:t>School Year = 2016-2017</a:t>
            </a:r>
          </a:p>
          <a:p>
            <a:r>
              <a:rPr lang="en-US" dirty="0" smtClean="0">
                <a:solidFill>
                  <a:srgbClr val="000000"/>
                </a:solidFill>
              </a:rPr>
              <a:t>Error </a:t>
            </a:r>
            <a:r>
              <a:rPr lang="en-US" dirty="0">
                <a:solidFill>
                  <a:srgbClr val="000000"/>
                </a:solidFill>
              </a:rPr>
              <a:t>type = Errors and Warnings </a:t>
            </a:r>
          </a:p>
        </p:txBody>
      </p:sp>
      <p:sp>
        <p:nvSpPr>
          <p:cNvPr id="9" name="TextBox 8"/>
          <p:cNvSpPr txBox="1"/>
          <p:nvPr/>
        </p:nvSpPr>
        <p:spPr>
          <a:xfrm>
            <a:off x="5658026" y="4399056"/>
            <a:ext cx="3485974" cy="923330"/>
          </a:xfrm>
          <a:prstGeom prst="rect">
            <a:avLst/>
          </a:prstGeom>
          <a:noFill/>
        </p:spPr>
        <p:txBody>
          <a:bodyPr wrap="square" rtlCol="0">
            <a:spAutoFit/>
          </a:bodyPr>
          <a:lstStyle/>
          <a:p>
            <a:r>
              <a:rPr lang="en-US" dirty="0">
                <a:solidFill>
                  <a:srgbClr val="000000"/>
                </a:solidFill>
              </a:rPr>
              <a:t>File Type: </a:t>
            </a:r>
            <a:r>
              <a:rPr lang="en-US" dirty="0" smtClean="0">
                <a:solidFill>
                  <a:srgbClr val="000000"/>
                </a:solidFill>
              </a:rPr>
              <a:t>Course Enrollment or 	 Course Instructor</a:t>
            </a:r>
            <a:endParaRPr lang="en-US" dirty="0">
              <a:solidFill>
                <a:srgbClr val="000000"/>
              </a:solidFill>
            </a:endParaRPr>
          </a:p>
          <a:p>
            <a:r>
              <a:rPr lang="en-US" dirty="0">
                <a:solidFill>
                  <a:srgbClr val="000000"/>
                </a:solidFill>
              </a:rPr>
              <a:t>Org/LEA = Code </a:t>
            </a:r>
          </a:p>
        </p:txBody>
      </p:sp>
      <p:sp>
        <p:nvSpPr>
          <p:cNvPr id="10" name="TextBox 9"/>
          <p:cNvSpPr txBox="1"/>
          <p:nvPr/>
        </p:nvSpPr>
        <p:spPr>
          <a:xfrm>
            <a:off x="4955045" y="5486401"/>
            <a:ext cx="1405962" cy="369332"/>
          </a:xfrm>
          <a:prstGeom prst="rect">
            <a:avLst/>
          </a:prstGeom>
          <a:noFill/>
        </p:spPr>
        <p:txBody>
          <a:bodyPr wrap="none" rtlCol="0">
            <a:spAutoFit/>
          </a:bodyPr>
          <a:lstStyle/>
          <a:p>
            <a:r>
              <a:rPr lang="en-US" dirty="0">
                <a:solidFill>
                  <a:srgbClr val="000000"/>
                </a:solidFill>
              </a:rPr>
              <a:t>Click ‘Search’</a:t>
            </a:r>
          </a:p>
        </p:txBody>
      </p:sp>
    </p:spTree>
    <p:extLst>
      <p:ext uri="{BB962C8B-B14F-4D97-AF65-F5344CB8AC3E}">
        <p14:creationId xmlns:p14="http://schemas.microsoft.com/office/powerpoint/2010/main" val="1926446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Pipeline Error Reports – </a:t>
            </a:r>
            <a:br>
              <a:rPr lang="en-US" dirty="0" smtClean="0"/>
            </a:br>
            <a:r>
              <a:rPr lang="en-US" dirty="0" smtClean="0"/>
              <a:t>Viewing Details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Summary of Errors in File are next provide</a:t>
            </a:r>
          </a:p>
          <a:p>
            <a:endParaRPr lang="en-US" dirty="0"/>
          </a:p>
          <a:p>
            <a:endParaRPr lang="en-US" dirty="0" smtClean="0"/>
          </a:p>
          <a:p>
            <a:endParaRPr lang="en-US" dirty="0"/>
          </a:p>
          <a:p>
            <a:r>
              <a:rPr lang="en-US" dirty="0" smtClean="0"/>
              <a:t>Click on ‘View Details’ to view each record with the error</a:t>
            </a:r>
          </a:p>
          <a:p>
            <a:endParaRPr lang="en-US" dirty="0"/>
          </a:p>
          <a:p>
            <a:endParaRPr lang="en-US" dirty="0" smtClean="0"/>
          </a:p>
          <a:p>
            <a:endParaRPr lang="en-US" dirty="0"/>
          </a:p>
          <a:p>
            <a:endParaRPr lang="en-US" dirty="0" smtClean="0"/>
          </a:p>
          <a:p>
            <a:r>
              <a:rPr lang="en-US" dirty="0" smtClean="0"/>
              <a:t>Choose ‘Excel’ to download error report in Excel – recommended</a:t>
            </a:r>
          </a:p>
          <a:p>
            <a:endParaRPr lang="en-US" dirty="0" smtClean="0"/>
          </a:p>
          <a:p>
            <a:endParaRPr lang="en-US" dirty="0"/>
          </a:p>
          <a:p>
            <a:endParaRPr lang="en-US"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9824" y="1621557"/>
            <a:ext cx="8897257" cy="12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9994" y="3437451"/>
            <a:ext cx="2819400" cy="141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947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Correcting Errors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Correct the errors in the file:</a:t>
            </a:r>
          </a:p>
          <a:p>
            <a:pPr lvl="1"/>
            <a:r>
              <a:rPr lang="en-US" dirty="0" smtClean="0"/>
              <a:t>May have to fix errors in both Course Enrollment and Course Instructor files</a:t>
            </a:r>
          </a:p>
          <a:p>
            <a:pPr lvl="1"/>
            <a:r>
              <a:rPr lang="en-US" dirty="0" smtClean="0"/>
              <a:t>Keep file versions – in case updated file causes even more errors, you can re-start using a prior file version</a:t>
            </a:r>
          </a:p>
          <a:p>
            <a:pPr lvl="2"/>
            <a:r>
              <a:rPr lang="en-US" dirty="0" smtClean="0"/>
              <a:t>CDE does not maintain these versions, once the file has been replaced, all prior data files have been deleted in pipeline</a:t>
            </a:r>
          </a:p>
          <a:p>
            <a:endParaRPr lang="en-US" sz="1600" dirty="0" smtClean="0"/>
          </a:p>
          <a:p>
            <a:r>
              <a:rPr lang="en-US" dirty="0" smtClean="0"/>
              <a:t>Resubmit your data records using the same process and replacing your existing data file using the Data File Upload tool</a:t>
            </a:r>
          </a:p>
          <a:p>
            <a:endParaRPr lang="en-US" sz="1600" dirty="0"/>
          </a:p>
          <a:p>
            <a:r>
              <a:rPr lang="en-US" dirty="0" smtClean="0"/>
              <a:t>All errors must be corrected, all warnings should be reviewed</a:t>
            </a:r>
            <a:endParaRPr lang="en-US" dirty="0"/>
          </a:p>
        </p:txBody>
      </p:sp>
    </p:spTree>
    <p:extLst>
      <p:ext uri="{BB962C8B-B14F-4D97-AF65-F5344CB8AC3E}">
        <p14:creationId xmlns:p14="http://schemas.microsoft.com/office/powerpoint/2010/main" val="255314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Authority To Collect</a:t>
            </a:r>
            <a:endParaRPr lang="en-US" dirty="0"/>
          </a:p>
        </p:txBody>
      </p:sp>
      <p:sp>
        <p:nvSpPr>
          <p:cNvPr id="2" name="Content Placeholder 1"/>
          <p:cNvSpPr>
            <a:spLocks noGrp="1"/>
          </p:cNvSpPr>
          <p:nvPr>
            <p:ph idx="1"/>
          </p:nvPr>
        </p:nvSpPr>
        <p:spPr/>
        <p:txBody>
          <a:bodyPr>
            <a:normAutofit lnSpcReduction="10000"/>
          </a:bodyPr>
          <a:lstStyle/>
          <a:p>
            <a:pPr marL="45720" indent="0">
              <a:buNone/>
            </a:pPr>
            <a:r>
              <a:rPr lang="en-US" sz="2000" b="0" dirty="0" smtClean="0"/>
              <a:t>Derived </a:t>
            </a:r>
            <a:r>
              <a:rPr lang="en-US" sz="2000" b="0" dirty="0"/>
              <a:t>from both Colorado Revised Statutes (C.R.S) and the Colorado State Board of Education’s </a:t>
            </a:r>
            <a:r>
              <a:rPr lang="en-US" sz="2000" b="0" dirty="0" smtClean="0"/>
              <a:t>rules:</a:t>
            </a:r>
            <a:endParaRPr lang="en-US" sz="2000" b="0" dirty="0"/>
          </a:p>
          <a:p>
            <a:pPr lvl="0"/>
            <a:r>
              <a:rPr lang="en-US" sz="2000" b="0" dirty="0"/>
              <a:t>Concerning Statutory Changes to K-12 Education, House Bill 13-12-19: 22-2-116.5</a:t>
            </a:r>
          </a:p>
          <a:p>
            <a:pPr lvl="0"/>
            <a:r>
              <a:rPr lang="en-US" sz="2000" b="0" dirty="0"/>
              <a:t>Course Participation and Student Proficiency Reports, House Bill 14-1376: 22-11-503.5</a:t>
            </a:r>
          </a:p>
          <a:p>
            <a:pPr lvl="0"/>
            <a:r>
              <a:rPr lang="en-US" sz="2000" b="0" dirty="0"/>
              <a:t>Monitoring of Written Evaluation System, C.R.S. 22-9-106 (1.5) (a-b)</a:t>
            </a:r>
          </a:p>
          <a:p>
            <a:pPr lvl="0"/>
            <a:r>
              <a:rPr lang="en-US" sz="2000" b="0" dirty="0"/>
              <a:t>Rules for administration of a statewide system to evaluate the effectiveness of licensed personnel employed by school districts and boards of cooperative services 1 CCR 301-87(6.04) (</a:t>
            </a:r>
            <a:r>
              <a:rPr lang="en-US" sz="2000" b="0" dirty="0" err="1"/>
              <a:t>i</a:t>
            </a:r>
            <a:r>
              <a:rPr lang="en-US" sz="2000" b="0" dirty="0"/>
              <a:t>), (A), (C) (2) (b, d, and e), and (C) (3) (a).</a:t>
            </a:r>
          </a:p>
          <a:p>
            <a:pPr lvl="0"/>
            <a:r>
              <a:rPr lang="en-US" sz="2000" b="0" dirty="0"/>
              <a:t>Commissioner Duties - reviewing the content of educator preparation programs in Colorado, C.R.S. 22-2-112 (p-q)</a:t>
            </a:r>
          </a:p>
          <a:p>
            <a:endParaRPr lang="en-US" dirty="0"/>
          </a:p>
        </p:txBody>
      </p:sp>
    </p:spTree>
    <p:extLst>
      <p:ext uri="{BB962C8B-B14F-4D97-AF65-F5344CB8AC3E}">
        <p14:creationId xmlns:p14="http://schemas.microsoft.com/office/powerpoint/2010/main" val="348873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Batch Maintenance: No Errors</a:t>
            </a:r>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4110" y="1137920"/>
            <a:ext cx="8058150" cy="5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716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 TSDL Snapshot</a:t>
            </a:r>
            <a:endParaRPr lang="en-US" dirty="0"/>
          </a:p>
        </p:txBody>
      </p:sp>
      <p:sp>
        <p:nvSpPr>
          <p:cNvPr id="4" name="Content Placeholder 3"/>
          <p:cNvSpPr>
            <a:spLocks noGrp="1"/>
          </p:cNvSpPr>
          <p:nvPr>
            <p:ph idx="1"/>
          </p:nvPr>
        </p:nvSpPr>
        <p:spPr/>
        <p:txBody>
          <a:bodyPr/>
          <a:lstStyle/>
          <a:p>
            <a:r>
              <a:rPr lang="en-US" dirty="0" smtClean="0"/>
              <a:t>Course Enrollment File= Processed and Zero Error Count</a:t>
            </a:r>
          </a:p>
          <a:p>
            <a:r>
              <a:rPr lang="en-US" dirty="0" smtClean="0"/>
              <a:t>Course Instructor File </a:t>
            </a:r>
            <a:r>
              <a:rPr lang="en-US" dirty="0"/>
              <a:t>= Processed and Zero Error </a:t>
            </a:r>
            <a:r>
              <a:rPr lang="en-US" dirty="0" smtClean="0"/>
              <a:t>Count</a:t>
            </a:r>
          </a:p>
          <a:p>
            <a:endParaRPr lang="en-US" dirty="0" smtClean="0"/>
          </a:p>
          <a:p>
            <a:endParaRPr lang="en-US" dirty="0"/>
          </a:p>
          <a:p>
            <a:endParaRPr lang="en-US" dirty="0" smtClean="0"/>
          </a:p>
          <a:p>
            <a:r>
              <a:rPr lang="en-US" dirty="0" smtClean="0"/>
              <a:t>Create TSDL Snapshot (opens in January)</a:t>
            </a:r>
            <a:endParaRPr lang="en-US" dirty="0"/>
          </a:p>
          <a:p>
            <a:endParaRPr lang="en-US" dirty="0"/>
          </a:p>
        </p:txBody>
      </p:sp>
      <p:sp>
        <p:nvSpPr>
          <p:cNvPr id="5" name="Down Arrow 4"/>
          <p:cNvSpPr/>
          <p:nvPr/>
        </p:nvSpPr>
        <p:spPr>
          <a:xfrm>
            <a:off x="1244269" y="2669794"/>
            <a:ext cx="562430" cy="1064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64345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Interchange Edits Review – </a:t>
            </a:r>
            <a:br>
              <a:rPr lang="en-US" dirty="0"/>
            </a:br>
            <a:r>
              <a:rPr lang="en-US" dirty="0"/>
              <a:t>Course Enrollment </a:t>
            </a:r>
            <a:r>
              <a:rPr lang="en-US" dirty="0" smtClean="0"/>
              <a:t>File</a:t>
            </a:r>
            <a:endParaRPr lang="en-US" dirty="0"/>
          </a:p>
        </p:txBody>
      </p:sp>
    </p:spTree>
    <p:extLst>
      <p:ext uri="{BB962C8B-B14F-4D97-AF65-F5344CB8AC3E}">
        <p14:creationId xmlns:p14="http://schemas.microsoft.com/office/powerpoint/2010/main" val="3049119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Must be Valid Codes</a:t>
            </a:r>
            <a:endParaRPr lang="en-US" dirty="0"/>
          </a:p>
        </p:txBody>
      </p:sp>
      <p:sp>
        <p:nvSpPr>
          <p:cNvPr id="4" name="Content Placeholder 3"/>
          <p:cNvSpPr>
            <a:spLocks noGrp="1"/>
          </p:cNvSpPr>
          <p:nvPr>
            <p:ph idx="1"/>
          </p:nvPr>
        </p:nvSpPr>
        <p:spPr/>
        <p:txBody>
          <a:bodyPr/>
          <a:lstStyle/>
          <a:p>
            <a:r>
              <a:rPr lang="en-US" dirty="0" smtClean="0"/>
              <a:t>District code</a:t>
            </a:r>
          </a:p>
          <a:p>
            <a:r>
              <a:rPr lang="en-US" dirty="0" smtClean="0"/>
              <a:t>School Code</a:t>
            </a:r>
          </a:p>
          <a:p>
            <a:r>
              <a:rPr lang="en-US" dirty="0" smtClean="0"/>
              <a:t>Section Number</a:t>
            </a:r>
          </a:p>
          <a:p>
            <a:r>
              <a:rPr lang="en-US" dirty="0" smtClean="0"/>
              <a:t>Term</a:t>
            </a:r>
          </a:p>
          <a:p>
            <a:r>
              <a:rPr lang="en-US" dirty="0" smtClean="0"/>
              <a:t>Final Grade/Course Completion Status</a:t>
            </a:r>
            <a:endParaRPr lang="en-US" dirty="0"/>
          </a:p>
        </p:txBody>
      </p:sp>
    </p:spTree>
    <p:extLst>
      <p:ext uri="{BB962C8B-B14F-4D97-AF65-F5344CB8AC3E}">
        <p14:creationId xmlns:p14="http://schemas.microsoft.com/office/powerpoint/2010/main" val="493017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Local Course Code</a:t>
            </a:r>
            <a:endParaRPr lang="en-US" dirty="0"/>
          </a:p>
        </p:txBody>
      </p:sp>
      <p:sp>
        <p:nvSpPr>
          <p:cNvPr id="2" name="Content Placeholder 1"/>
          <p:cNvSpPr>
            <a:spLocks noGrp="1"/>
          </p:cNvSpPr>
          <p:nvPr>
            <p:ph idx="1"/>
          </p:nvPr>
        </p:nvSpPr>
        <p:spPr/>
        <p:txBody>
          <a:bodyPr/>
          <a:lstStyle/>
          <a:p>
            <a:r>
              <a:rPr lang="en-US" dirty="0" smtClean="0"/>
              <a:t>Local Course Code must be mapped for 2017-18 in the State Standard Course Code System (SSCC)</a:t>
            </a:r>
          </a:p>
          <a:p>
            <a:endParaRPr lang="en-US" dirty="0" smtClean="0"/>
          </a:p>
          <a:p>
            <a:r>
              <a:rPr lang="en-US" dirty="0" smtClean="0"/>
              <a:t>Local Course Code must match EXACTLY with Local Course Code mapped within SSCC</a:t>
            </a:r>
          </a:p>
          <a:p>
            <a:pPr lvl="1"/>
            <a:r>
              <a:rPr lang="en-US" dirty="0" smtClean="0"/>
              <a:t>Leading zeros often cause issues</a:t>
            </a:r>
          </a:p>
          <a:p>
            <a:pPr lvl="1"/>
            <a:r>
              <a:rPr lang="en-US" dirty="0" smtClean="0"/>
              <a:t>Additional codes before or after local course codes can also cause issues</a:t>
            </a:r>
            <a:endParaRPr lang="en-US" dirty="0"/>
          </a:p>
        </p:txBody>
      </p:sp>
    </p:spTree>
    <p:extLst>
      <p:ext uri="{BB962C8B-B14F-4D97-AF65-F5344CB8AC3E}">
        <p14:creationId xmlns:p14="http://schemas.microsoft.com/office/powerpoint/2010/main" val="4149366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SASID/Student Demographic Information</a:t>
            </a:r>
            <a:endParaRPr lang="en-US" dirty="0"/>
          </a:p>
        </p:txBody>
      </p:sp>
      <p:sp>
        <p:nvSpPr>
          <p:cNvPr id="2" name="Content Placeholder 1"/>
          <p:cNvSpPr>
            <a:spLocks noGrp="1"/>
          </p:cNvSpPr>
          <p:nvPr>
            <p:ph idx="1"/>
          </p:nvPr>
        </p:nvSpPr>
        <p:spPr/>
        <p:txBody>
          <a:bodyPr/>
          <a:lstStyle/>
          <a:p>
            <a:r>
              <a:rPr lang="en-US" dirty="0" smtClean="0"/>
              <a:t>Students’ Last Name, First Name, Date of Birth and Gender must match with SASID record (present information or historical)</a:t>
            </a:r>
          </a:p>
          <a:p>
            <a:r>
              <a:rPr lang="en-US" dirty="0" smtClean="0"/>
              <a:t>Student Last Name cannot be blank</a:t>
            </a:r>
          </a:p>
          <a:p>
            <a:r>
              <a:rPr lang="en-US" dirty="0" smtClean="0"/>
              <a:t>Student First Name cannot be blank</a:t>
            </a:r>
          </a:p>
          <a:p>
            <a:r>
              <a:rPr lang="en-US" dirty="0" smtClean="0"/>
              <a:t>Student Gender must be valid code:</a:t>
            </a:r>
          </a:p>
          <a:p>
            <a:pPr lvl="1"/>
            <a:r>
              <a:rPr lang="en-US" dirty="0" smtClean="0"/>
              <a:t>01 for Female</a:t>
            </a:r>
          </a:p>
          <a:p>
            <a:pPr lvl="1"/>
            <a:r>
              <a:rPr lang="en-US" dirty="0" smtClean="0"/>
              <a:t>02 for Male</a:t>
            </a:r>
          </a:p>
          <a:p>
            <a:r>
              <a:rPr lang="en-US" dirty="0" smtClean="0"/>
              <a:t>Student’s </a:t>
            </a:r>
            <a:r>
              <a:rPr lang="en-US" dirty="0"/>
              <a:t>Date of Birth must be valid date and formatted as MMDDYYYY</a:t>
            </a:r>
          </a:p>
          <a:p>
            <a:endParaRPr lang="en-US" dirty="0" smtClean="0"/>
          </a:p>
          <a:p>
            <a:pPr marL="0"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3575033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Roster Dates</a:t>
            </a:r>
            <a:endParaRPr lang="en-US" dirty="0"/>
          </a:p>
        </p:txBody>
      </p:sp>
      <p:sp>
        <p:nvSpPr>
          <p:cNvPr id="2" name="Content Placeholder 1"/>
          <p:cNvSpPr>
            <a:spLocks noGrp="1"/>
          </p:cNvSpPr>
          <p:nvPr>
            <p:ph idx="1"/>
          </p:nvPr>
        </p:nvSpPr>
        <p:spPr/>
        <p:txBody>
          <a:bodyPr/>
          <a:lstStyle/>
          <a:p>
            <a:r>
              <a:rPr lang="en-US" dirty="0" smtClean="0"/>
              <a:t>Roster Start Date and Roster End Data must be formatted as MMDDYYYY or be blank</a:t>
            </a:r>
          </a:p>
          <a:p>
            <a:endParaRPr lang="en-US" dirty="0" smtClean="0"/>
          </a:p>
          <a:p>
            <a:r>
              <a:rPr lang="en-US" dirty="0" smtClean="0"/>
              <a:t>For the record to be included in CRDC data pre-population, these dates must be reported</a:t>
            </a:r>
          </a:p>
          <a:p>
            <a:endParaRPr lang="en-US" dirty="0" smtClean="0"/>
          </a:p>
          <a:p>
            <a:r>
              <a:rPr lang="en-US" dirty="0" smtClean="0"/>
              <a:t>Roster End Date must be AFTER Roster Start Date</a:t>
            </a:r>
          </a:p>
          <a:p>
            <a:endParaRPr lang="en-US" dirty="0"/>
          </a:p>
        </p:txBody>
      </p:sp>
    </p:spTree>
    <p:extLst>
      <p:ext uri="{BB962C8B-B14F-4D97-AF65-F5344CB8AC3E}">
        <p14:creationId xmlns:p14="http://schemas.microsoft.com/office/powerpoint/2010/main" val="3169831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Grade Level</a:t>
            </a:r>
            <a:endParaRPr lang="en-US" dirty="0"/>
          </a:p>
        </p:txBody>
      </p:sp>
      <p:sp>
        <p:nvSpPr>
          <p:cNvPr id="2" name="Content Placeholder 1"/>
          <p:cNvSpPr>
            <a:spLocks noGrp="1"/>
          </p:cNvSpPr>
          <p:nvPr>
            <p:ph idx="1"/>
          </p:nvPr>
        </p:nvSpPr>
        <p:spPr/>
        <p:txBody>
          <a:bodyPr/>
          <a:lstStyle/>
          <a:p>
            <a:r>
              <a:rPr lang="en-US" dirty="0" smtClean="0"/>
              <a:t>Must be a valid code</a:t>
            </a:r>
          </a:p>
          <a:p>
            <a:r>
              <a:rPr lang="en-US" dirty="0" smtClean="0"/>
              <a:t>Must be within the grade range for the school code reported in record</a:t>
            </a:r>
          </a:p>
          <a:p>
            <a:endParaRPr lang="en-US" dirty="0"/>
          </a:p>
          <a:p>
            <a:r>
              <a:rPr lang="en-US" dirty="0" smtClean="0"/>
              <a:t>Grade of the course- not necessarily the student</a:t>
            </a:r>
          </a:p>
          <a:p>
            <a:pPr lvl="1"/>
            <a:r>
              <a:rPr lang="en-US" dirty="0" smtClean="0"/>
              <a:t>If an 8</a:t>
            </a:r>
            <a:r>
              <a:rPr lang="en-US" baseline="30000" dirty="0" smtClean="0"/>
              <a:t>th</a:t>
            </a:r>
            <a:r>
              <a:rPr lang="en-US" dirty="0" smtClean="0"/>
              <a:t> grade student is taking a 9</a:t>
            </a:r>
            <a:r>
              <a:rPr lang="en-US" baseline="30000" dirty="0" smtClean="0"/>
              <a:t>th</a:t>
            </a:r>
            <a:r>
              <a:rPr lang="en-US" dirty="0" smtClean="0"/>
              <a:t> grade course, it would be reported as 9</a:t>
            </a:r>
            <a:r>
              <a:rPr lang="en-US" baseline="30000" dirty="0" smtClean="0"/>
              <a:t>th</a:t>
            </a:r>
            <a:r>
              <a:rPr lang="en-US" dirty="0" smtClean="0"/>
              <a:t> grade for that course</a:t>
            </a:r>
            <a:endParaRPr lang="en-US" dirty="0"/>
          </a:p>
        </p:txBody>
      </p:sp>
    </p:spTree>
    <p:extLst>
      <p:ext uri="{BB962C8B-B14F-4D97-AF65-F5344CB8AC3E}">
        <p14:creationId xmlns:p14="http://schemas.microsoft.com/office/powerpoint/2010/main" val="658866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Credits Granted	</a:t>
            </a:r>
            <a:endParaRPr lang="en-US" dirty="0"/>
          </a:p>
        </p:txBody>
      </p:sp>
      <p:sp>
        <p:nvSpPr>
          <p:cNvPr id="2" name="Content Placeholder 1"/>
          <p:cNvSpPr>
            <a:spLocks noGrp="1"/>
          </p:cNvSpPr>
          <p:nvPr>
            <p:ph idx="1"/>
          </p:nvPr>
        </p:nvSpPr>
        <p:spPr/>
        <p:txBody>
          <a:bodyPr>
            <a:normAutofit lnSpcReduction="10000"/>
          </a:bodyPr>
          <a:lstStyle/>
          <a:p>
            <a:r>
              <a:rPr lang="en-US" dirty="0" smtClean="0"/>
              <a:t>Credits Granted is required for Migrant Students and must be between 0.0 and 9.0</a:t>
            </a:r>
          </a:p>
          <a:p>
            <a:endParaRPr lang="en-US" dirty="0" smtClean="0"/>
          </a:p>
          <a:p>
            <a:r>
              <a:rPr lang="en-US" dirty="0" smtClean="0"/>
              <a:t>Credits Granted must either be blank or between 0.0 and 9.0 for all other students</a:t>
            </a:r>
          </a:p>
          <a:p>
            <a:endParaRPr lang="en-US" dirty="0" smtClean="0"/>
          </a:p>
          <a:p>
            <a:endParaRPr lang="en-US" dirty="0"/>
          </a:p>
          <a:p>
            <a:r>
              <a:rPr lang="en-US" dirty="0" smtClean="0"/>
              <a:t>NOTE: Migrant student status is based on information from the Migrant Office at CDE</a:t>
            </a:r>
          </a:p>
          <a:p>
            <a:pPr lvl="1"/>
            <a:r>
              <a:rPr lang="en-US" dirty="0" smtClean="0"/>
              <a:t>List can be found in </a:t>
            </a:r>
            <a:r>
              <a:rPr lang="en-US" dirty="0" err="1" smtClean="0"/>
              <a:t>Cognos</a:t>
            </a:r>
            <a:r>
              <a:rPr lang="en-US" dirty="0" smtClean="0"/>
              <a:t> Report -&gt; Teacher Student Data Link -&gt; Migrant Student List</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2665317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Final Grade/Course Completion Status</a:t>
            </a:r>
            <a:endParaRPr lang="en-US" dirty="0"/>
          </a:p>
        </p:txBody>
      </p:sp>
      <p:sp>
        <p:nvSpPr>
          <p:cNvPr id="2" name="Content Placeholder 1"/>
          <p:cNvSpPr>
            <a:spLocks noGrp="1"/>
          </p:cNvSpPr>
          <p:nvPr>
            <p:ph idx="1"/>
          </p:nvPr>
        </p:nvSpPr>
        <p:spPr/>
        <p:txBody>
          <a:bodyPr/>
          <a:lstStyle/>
          <a:p>
            <a:r>
              <a:rPr lang="en-US" dirty="0" smtClean="0"/>
              <a:t>Required and cannot be blank or reported as ‘0’</a:t>
            </a:r>
          </a:p>
          <a:p>
            <a:r>
              <a:rPr lang="en-US" dirty="0" smtClean="0"/>
              <a:t>Choose which codes best fit terminology used within school/district</a:t>
            </a:r>
          </a:p>
          <a:p>
            <a:r>
              <a:rPr lang="en-US" dirty="0" smtClean="0"/>
              <a:t>Use all codes or only those applicable for school/district</a:t>
            </a:r>
          </a:p>
          <a:p>
            <a:endParaRPr lang="en-US" dirty="0"/>
          </a:p>
        </p:txBody>
      </p:sp>
      <p:graphicFrame>
        <p:nvGraphicFramePr>
          <p:cNvPr id="4" name="Table 3"/>
          <p:cNvGraphicFramePr>
            <a:graphicFrameLocks noGrp="1"/>
          </p:cNvGraphicFramePr>
          <p:nvPr>
            <p:extLst/>
          </p:nvPr>
        </p:nvGraphicFramePr>
        <p:xfrm>
          <a:off x="1986058" y="3360585"/>
          <a:ext cx="4819344" cy="2208276"/>
        </p:xfrm>
        <a:graphic>
          <a:graphicData uri="http://schemas.openxmlformats.org/drawingml/2006/table">
            <a:tbl>
              <a:tblPr firstCol="1" bandRow="1">
                <a:tableStyleId>{5C22544A-7EE6-4342-B048-85BDC9FD1C3A}</a:tableStyleId>
              </a:tblPr>
              <a:tblGrid>
                <a:gridCol w="645196"/>
                <a:gridCol w="4174148"/>
              </a:tblGrid>
              <a:tr h="219075">
                <a:tc>
                  <a:txBody>
                    <a:bodyPr/>
                    <a:lstStyle/>
                    <a:p>
                      <a:pPr marL="0" marR="0">
                        <a:lnSpc>
                          <a:spcPct val="115000"/>
                        </a:lnSpc>
                        <a:spcBef>
                          <a:spcPts val="0"/>
                        </a:spcBef>
                        <a:spcAft>
                          <a:spcPts val="0"/>
                        </a:spcAft>
                      </a:pPr>
                      <a:r>
                        <a:rPr lang="en-US" dirty="0"/>
                        <a:t>1</a:t>
                      </a:r>
                    </a:p>
                  </a:txBody>
                  <a:tcPr marL="68580" marR="68580" marT="0" marB="0" anchor="b"/>
                </a:tc>
                <a:tc>
                  <a:txBody>
                    <a:bodyPr/>
                    <a:lstStyle/>
                    <a:p>
                      <a:pPr marL="0" marR="0">
                        <a:lnSpc>
                          <a:spcPct val="115000"/>
                        </a:lnSpc>
                        <a:spcBef>
                          <a:spcPts val="0"/>
                        </a:spcBef>
                        <a:spcAft>
                          <a:spcPts val="0"/>
                        </a:spcAft>
                      </a:pPr>
                      <a:r>
                        <a:rPr lang="en-US" dirty="0"/>
                        <a:t>Completed - No Credit/No Grade/No Mark</a:t>
                      </a:r>
                    </a:p>
                  </a:txBody>
                  <a:tcPr marL="68580" marR="68580" marT="0" marB="0" anchor="b"/>
                </a:tc>
              </a:tr>
              <a:tr h="219075">
                <a:tc>
                  <a:txBody>
                    <a:bodyPr/>
                    <a:lstStyle/>
                    <a:p>
                      <a:pPr marL="0" marR="0">
                        <a:lnSpc>
                          <a:spcPct val="115000"/>
                        </a:lnSpc>
                        <a:spcBef>
                          <a:spcPts val="0"/>
                        </a:spcBef>
                        <a:spcAft>
                          <a:spcPts val="0"/>
                        </a:spcAft>
                      </a:pPr>
                      <a:r>
                        <a:rPr lang="en-US" dirty="0"/>
                        <a:t>2</a:t>
                      </a:r>
                    </a:p>
                  </a:txBody>
                  <a:tcPr marL="68580" marR="68580" marT="0" marB="0" anchor="b"/>
                </a:tc>
                <a:tc>
                  <a:txBody>
                    <a:bodyPr/>
                    <a:lstStyle/>
                    <a:p>
                      <a:pPr marL="0" marR="0">
                        <a:lnSpc>
                          <a:spcPct val="115000"/>
                        </a:lnSpc>
                        <a:spcBef>
                          <a:spcPts val="0"/>
                        </a:spcBef>
                        <a:spcAft>
                          <a:spcPts val="0"/>
                        </a:spcAft>
                      </a:pPr>
                      <a:r>
                        <a:rPr lang="en-US" dirty="0"/>
                        <a:t>Completed - Pass</a:t>
                      </a:r>
                    </a:p>
                  </a:txBody>
                  <a:tcPr marL="68580" marR="68580" marT="0" marB="0" anchor="b"/>
                </a:tc>
              </a:tr>
              <a:tr h="219075">
                <a:tc>
                  <a:txBody>
                    <a:bodyPr/>
                    <a:lstStyle/>
                    <a:p>
                      <a:pPr marL="0" marR="0">
                        <a:lnSpc>
                          <a:spcPct val="115000"/>
                        </a:lnSpc>
                        <a:spcBef>
                          <a:spcPts val="0"/>
                        </a:spcBef>
                        <a:spcAft>
                          <a:spcPts val="0"/>
                        </a:spcAft>
                      </a:pPr>
                      <a:r>
                        <a:rPr lang="en-US"/>
                        <a:t>3</a:t>
                      </a:r>
                    </a:p>
                  </a:txBody>
                  <a:tcPr marL="68580" marR="68580" marT="0" marB="0" anchor="b"/>
                </a:tc>
                <a:tc>
                  <a:txBody>
                    <a:bodyPr/>
                    <a:lstStyle/>
                    <a:p>
                      <a:pPr marL="0" marR="0">
                        <a:lnSpc>
                          <a:spcPct val="115000"/>
                        </a:lnSpc>
                        <a:spcBef>
                          <a:spcPts val="0"/>
                        </a:spcBef>
                        <a:spcAft>
                          <a:spcPts val="0"/>
                        </a:spcAft>
                      </a:pPr>
                      <a:r>
                        <a:rPr lang="en-US"/>
                        <a:t>Completed - Satisfactory</a:t>
                      </a:r>
                    </a:p>
                  </a:txBody>
                  <a:tcPr marL="68580" marR="68580" marT="0" marB="0" anchor="b"/>
                </a:tc>
              </a:tr>
              <a:tr h="219075">
                <a:tc>
                  <a:txBody>
                    <a:bodyPr/>
                    <a:lstStyle/>
                    <a:p>
                      <a:pPr marL="0" marR="0">
                        <a:lnSpc>
                          <a:spcPct val="115000"/>
                        </a:lnSpc>
                        <a:spcBef>
                          <a:spcPts val="0"/>
                        </a:spcBef>
                        <a:spcAft>
                          <a:spcPts val="0"/>
                        </a:spcAft>
                      </a:pPr>
                      <a:r>
                        <a:rPr lang="en-US"/>
                        <a:t>4</a:t>
                      </a:r>
                    </a:p>
                  </a:txBody>
                  <a:tcPr marL="68580" marR="68580" marT="0" marB="0" anchor="b"/>
                </a:tc>
                <a:tc>
                  <a:txBody>
                    <a:bodyPr/>
                    <a:lstStyle/>
                    <a:p>
                      <a:pPr marL="0" marR="0">
                        <a:lnSpc>
                          <a:spcPct val="115000"/>
                        </a:lnSpc>
                        <a:spcBef>
                          <a:spcPts val="0"/>
                        </a:spcBef>
                        <a:spcAft>
                          <a:spcPts val="0"/>
                        </a:spcAft>
                      </a:pPr>
                      <a:r>
                        <a:rPr lang="en-US"/>
                        <a:t>Completed - Unsatisfactory</a:t>
                      </a:r>
                    </a:p>
                  </a:txBody>
                  <a:tcPr marL="68580" marR="68580" marT="0" marB="0" anchor="b"/>
                </a:tc>
              </a:tr>
              <a:tr h="219075">
                <a:tc>
                  <a:txBody>
                    <a:bodyPr/>
                    <a:lstStyle/>
                    <a:p>
                      <a:pPr marL="0" marR="0">
                        <a:lnSpc>
                          <a:spcPct val="115000"/>
                        </a:lnSpc>
                        <a:spcBef>
                          <a:spcPts val="0"/>
                        </a:spcBef>
                        <a:spcAft>
                          <a:spcPts val="0"/>
                        </a:spcAft>
                      </a:pPr>
                      <a:r>
                        <a:rPr lang="en-US"/>
                        <a:t>5</a:t>
                      </a:r>
                    </a:p>
                  </a:txBody>
                  <a:tcPr marL="68580" marR="68580" marT="0" marB="0" anchor="b"/>
                </a:tc>
                <a:tc>
                  <a:txBody>
                    <a:bodyPr/>
                    <a:lstStyle/>
                    <a:p>
                      <a:pPr marL="0" marR="0">
                        <a:lnSpc>
                          <a:spcPct val="115000"/>
                        </a:lnSpc>
                        <a:spcBef>
                          <a:spcPts val="0"/>
                        </a:spcBef>
                        <a:spcAft>
                          <a:spcPts val="0"/>
                        </a:spcAft>
                      </a:pPr>
                      <a:r>
                        <a:rPr lang="en-US"/>
                        <a:t>Completed - Fail</a:t>
                      </a:r>
                    </a:p>
                  </a:txBody>
                  <a:tcPr marL="68580" marR="68580" marT="0" marB="0" anchor="b"/>
                </a:tc>
              </a:tr>
              <a:tr h="219075">
                <a:tc>
                  <a:txBody>
                    <a:bodyPr/>
                    <a:lstStyle/>
                    <a:p>
                      <a:pPr marL="0" marR="0">
                        <a:lnSpc>
                          <a:spcPct val="115000"/>
                        </a:lnSpc>
                        <a:spcBef>
                          <a:spcPts val="0"/>
                        </a:spcBef>
                        <a:spcAft>
                          <a:spcPts val="0"/>
                        </a:spcAft>
                      </a:pPr>
                      <a:r>
                        <a:rPr lang="en-US"/>
                        <a:t>6</a:t>
                      </a:r>
                    </a:p>
                  </a:txBody>
                  <a:tcPr marL="68580" marR="68580" marT="0" marB="0" anchor="b"/>
                </a:tc>
                <a:tc>
                  <a:txBody>
                    <a:bodyPr/>
                    <a:lstStyle/>
                    <a:p>
                      <a:pPr marL="0" marR="0">
                        <a:lnSpc>
                          <a:spcPct val="115000"/>
                        </a:lnSpc>
                        <a:spcBef>
                          <a:spcPts val="0"/>
                        </a:spcBef>
                        <a:spcAft>
                          <a:spcPts val="0"/>
                        </a:spcAft>
                      </a:pPr>
                      <a:r>
                        <a:rPr lang="en-US"/>
                        <a:t>Incomplete – No Credit/No Grade/No Mark</a:t>
                      </a:r>
                    </a:p>
                  </a:txBody>
                  <a:tcPr marL="68580" marR="68580" marT="0" marB="0" anchor="b"/>
                </a:tc>
              </a:tr>
              <a:tr h="219075">
                <a:tc>
                  <a:txBody>
                    <a:bodyPr/>
                    <a:lstStyle/>
                    <a:p>
                      <a:pPr marL="0" marR="0">
                        <a:lnSpc>
                          <a:spcPct val="115000"/>
                        </a:lnSpc>
                        <a:spcBef>
                          <a:spcPts val="0"/>
                        </a:spcBef>
                        <a:spcAft>
                          <a:spcPts val="0"/>
                        </a:spcAft>
                      </a:pPr>
                      <a:r>
                        <a:rPr lang="en-US"/>
                        <a:t>7</a:t>
                      </a:r>
                    </a:p>
                  </a:txBody>
                  <a:tcPr marL="68580" marR="68580" marT="0" marB="0" anchor="b"/>
                </a:tc>
                <a:tc>
                  <a:txBody>
                    <a:bodyPr/>
                    <a:lstStyle/>
                    <a:p>
                      <a:pPr marL="0" marR="0">
                        <a:lnSpc>
                          <a:spcPct val="115000"/>
                        </a:lnSpc>
                        <a:spcBef>
                          <a:spcPts val="0"/>
                        </a:spcBef>
                        <a:spcAft>
                          <a:spcPts val="0"/>
                        </a:spcAft>
                      </a:pPr>
                      <a:r>
                        <a:rPr lang="en-US" dirty="0"/>
                        <a:t>Withdrew – No Credit/No Grade/No Mark</a:t>
                      </a:r>
                    </a:p>
                  </a:txBody>
                  <a:tcPr marL="68580" marR="68580" marT="0" marB="0" anchor="b"/>
                </a:tc>
              </a:tr>
            </a:tbl>
          </a:graphicData>
        </a:graphic>
      </p:graphicFrame>
    </p:spTree>
    <p:extLst>
      <p:ext uri="{BB962C8B-B14F-4D97-AF65-F5344CB8AC3E}">
        <p14:creationId xmlns:p14="http://schemas.microsoft.com/office/powerpoint/2010/main" val="313012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279569"/>
            <a:ext cx="7772400" cy="2387600"/>
          </a:xfrm>
        </p:spPr>
        <p:txBody>
          <a:bodyPr/>
          <a:lstStyle/>
          <a:p>
            <a:r>
              <a:rPr lang="en-US" dirty="0"/>
              <a:t>Pipeline Review</a:t>
            </a:r>
            <a:br>
              <a:rPr lang="en-US" dirty="0"/>
            </a:br>
            <a:endParaRPr lang="en-US" dirty="0"/>
          </a:p>
        </p:txBody>
      </p:sp>
      <p:pic>
        <p:nvPicPr>
          <p:cNvPr id="4" name="Picture 3"/>
          <p:cNvPicPr>
            <a:picLocks noChangeAspect="1"/>
          </p:cNvPicPr>
          <p:nvPr/>
        </p:nvPicPr>
        <p:blipFill>
          <a:blip r:embed="rId2"/>
          <a:stretch>
            <a:fillRect/>
          </a:stretch>
        </p:blipFill>
        <p:spPr>
          <a:xfrm>
            <a:off x="3262312" y="3139803"/>
            <a:ext cx="2619375" cy="1743075"/>
          </a:xfrm>
          <a:prstGeom prst="rect">
            <a:avLst/>
          </a:prstGeom>
        </p:spPr>
      </p:pic>
    </p:spTree>
    <p:extLst>
      <p:ext uri="{BB962C8B-B14F-4D97-AF65-F5344CB8AC3E}">
        <p14:creationId xmlns:p14="http://schemas.microsoft.com/office/powerpoint/2010/main" val="943118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Duplicate Records</a:t>
            </a:r>
            <a:endParaRPr lang="en-US" dirty="0"/>
          </a:p>
        </p:txBody>
      </p:sp>
      <p:sp>
        <p:nvSpPr>
          <p:cNvPr id="2" name="Content Placeholder 1"/>
          <p:cNvSpPr>
            <a:spLocks noGrp="1"/>
          </p:cNvSpPr>
          <p:nvPr>
            <p:ph idx="1"/>
          </p:nvPr>
        </p:nvSpPr>
        <p:spPr/>
        <p:txBody>
          <a:bodyPr/>
          <a:lstStyle/>
          <a:p>
            <a:r>
              <a:rPr lang="en-US" dirty="0"/>
              <a:t>Records must be unique- based on:</a:t>
            </a:r>
          </a:p>
          <a:p>
            <a:pPr lvl="1"/>
            <a:r>
              <a:rPr lang="en-US" dirty="0"/>
              <a:t>School Code</a:t>
            </a:r>
          </a:p>
          <a:p>
            <a:pPr lvl="1"/>
            <a:r>
              <a:rPr lang="en-US" dirty="0"/>
              <a:t>Local Course Code</a:t>
            </a:r>
          </a:p>
          <a:p>
            <a:pPr lvl="1"/>
            <a:r>
              <a:rPr lang="en-US" dirty="0"/>
              <a:t>Section Number</a:t>
            </a:r>
          </a:p>
          <a:p>
            <a:pPr lvl="1"/>
            <a:r>
              <a:rPr lang="en-US" dirty="0" smtClean="0"/>
              <a:t>Term</a:t>
            </a:r>
            <a:endParaRPr lang="en-US" dirty="0"/>
          </a:p>
          <a:p>
            <a:endParaRPr lang="en-US" dirty="0"/>
          </a:p>
        </p:txBody>
      </p:sp>
    </p:spTree>
    <p:extLst>
      <p:ext uri="{BB962C8B-B14F-4D97-AF65-F5344CB8AC3E}">
        <p14:creationId xmlns:p14="http://schemas.microsoft.com/office/powerpoint/2010/main" val="3957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WARNING</a:t>
            </a:r>
            <a:endParaRPr lang="en-US" dirty="0"/>
          </a:p>
        </p:txBody>
      </p:sp>
      <p:sp>
        <p:nvSpPr>
          <p:cNvPr id="2" name="Content Placeholder 1"/>
          <p:cNvSpPr>
            <a:spLocks noGrp="1"/>
          </p:cNvSpPr>
          <p:nvPr>
            <p:ph idx="1"/>
          </p:nvPr>
        </p:nvSpPr>
        <p:spPr/>
        <p:txBody>
          <a:bodyPr>
            <a:normAutofit fontScale="92500" lnSpcReduction="10000"/>
          </a:bodyPr>
          <a:lstStyle/>
          <a:p>
            <a:pPr marL="0" indent="0">
              <a:buNone/>
            </a:pPr>
            <a:r>
              <a:rPr lang="en-US" dirty="0" smtClean="0"/>
              <a:t>All school codes must have at least 2 unique local course codes reported that have been mapped to SCED codes starting </a:t>
            </a:r>
            <a:r>
              <a:rPr lang="en-US" dirty="0"/>
              <a:t>with 01, 02, 03, 04, 23, 51, 52, 53 or </a:t>
            </a:r>
            <a:r>
              <a:rPr lang="en-US" dirty="0" smtClean="0"/>
              <a:t>54</a:t>
            </a:r>
          </a:p>
          <a:p>
            <a:endParaRPr lang="en-US" dirty="0" smtClean="0"/>
          </a:p>
          <a:p>
            <a:r>
              <a:rPr lang="en-US" sz="2000" dirty="0" smtClean="0"/>
              <a:t>Stating that each school should be reported at least 2 unique course for the required content areas (math, science, social studies or English)</a:t>
            </a:r>
          </a:p>
          <a:p>
            <a:endParaRPr lang="en-US" sz="2000" dirty="0" smtClean="0"/>
          </a:p>
          <a:p>
            <a:r>
              <a:rPr lang="en-US" sz="2000" dirty="0" smtClean="0"/>
              <a:t>School code(s) with this warning would be viewed in the COGNOS error report</a:t>
            </a:r>
          </a:p>
          <a:p>
            <a:endParaRPr lang="en-US" sz="2000" dirty="0" smtClean="0"/>
          </a:p>
          <a:p>
            <a:r>
              <a:rPr lang="en-US" sz="2000" dirty="0" smtClean="0"/>
              <a:t>Warnings are not required to be corrected- but this may help pinpoint courses that are not being reported that should be</a:t>
            </a:r>
          </a:p>
          <a:p>
            <a:pPr lvl="1"/>
            <a:endParaRPr lang="en-US" dirty="0"/>
          </a:p>
        </p:txBody>
      </p:sp>
    </p:spTree>
    <p:extLst>
      <p:ext uri="{BB962C8B-B14F-4D97-AF65-F5344CB8AC3E}">
        <p14:creationId xmlns:p14="http://schemas.microsoft.com/office/powerpoint/2010/main" val="1888157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Interchange Edits Review – </a:t>
            </a:r>
            <a:br>
              <a:rPr lang="en-US" dirty="0"/>
            </a:br>
            <a:r>
              <a:rPr lang="en-US" dirty="0"/>
              <a:t>Course Instructor </a:t>
            </a:r>
            <a:r>
              <a:rPr lang="en-US" dirty="0" smtClean="0"/>
              <a:t>File</a:t>
            </a:r>
            <a:endParaRPr lang="en-US" dirty="0"/>
          </a:p>
        </p:txBody>
      </p:sp>
    </p:spTree>
    <p:extLst>
      <p:ext uri="{BB962C8B-B14F-4D97-AF65-F5344CB8AC3E}">
        <p14:creationId xmlns:p14="http://schemas.microsoft.com/office/powerpoint/2010/main" val="1506983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Must be Valid Codes</a:t>
            </a:r>
            <a:endParaRPr lang="en-US" dirty="0"/>
          </a:p>
        </p:txBody>
      </p:sp>
      <p:sp>
        <p:nvSpPr>
          <p:cNvPr id="4" name="Content Placeholder 3"/>
          <p:cNvSpPr>
            <a:spLocks noGrp="1"/>
          </p:cNvSpPr>
          <p:nvPr>
            <p:ph idx="1"/>
          </p:nvPr>
        </p:nvSpPr>
        <p:spPr/>
        <p:txBody>
          <a:bodyPr/>
          <a:lstStyle/>
          <a:p>
            <a:r>
              <a:rPr lang="en-US" dirty="0" smtClean="0"/>
              <a:t>District code</a:t>
            </a:r>
          </a:p>
          <a:p>
            <a:r>
              <a:rPr lang="en-US" dirty="0" smtClean="0"/>
              <a:t>School Code</a:t>
            </a:r>
          </a:p>
          <a:p>
            <a:r>
              <a:rPr lang="en-US" dirty="0" smtClean="0"/>
              <a:t>Section Number</a:t>
            </a:r>
          </a:p>
          <a:p>
            <a:r>
              <a:rPr lang="en-US" dirty="0" smtClean="0"/>
              <a:t>Term</a:t>
            </a:r>
          </a:p>
          <a:p>
            <a:r>
              <a:rPr lang="en-US" dirty="0" smtClean="0"/>
              <a:t>Staff Role</a:t>
            </a:r>
          </a:p>
        </p:txBody>
      </p:sp>
    </p:spTree>
    <p:extLst>
      <p:ext uri="{BB962C8B-B14F-4D97-AF65-F5344CB8AC3E}">
        <p14:creationId xmlns:p14="http://schemas.microsoft.com/office/powerpoint/2010/main" val="30670701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Local Course Code</a:t>
            </a:r>
            <a:endParaRPr lang="en-US" dirty="0"/>
          </a:p>
        </p:txBody>
      </p:sp>
      <p:sp>
        <p:nvSpPr>
          <p:cNvPr id="2" name="Content Placeholder 1"/>
          <p:cNvSpPr>
            <a:spLocks noGrp="1"/>
          </p:cNvSpPr>
          <p:nvPr>
            <p:ph idx="1"/>
          </p:nvPr>
        </p:nvSpPr>
        <p:spPr/>
        <p:txBody>
          <a:bodyPr/>
          <a:lstStyle/>
          <a:p>
            <a:r>
              <a:rPr lang="en-US" dirty="0" smtClean="0"/>
              <a:t>Local Course Code must be mapped for 2017-18 in the State Standard Course Code System (SSCC)</a:t>
            </a:r>
          </a:p>
          <a:p>
            <a:endParaRPr lang="en-US" dirty="0" smtClean="0"/>
          </a:p>
          <a:p>
            <a:r>
              <a:rPr lang="en-US" dirty="0" smtClean="0"/>
              <a:t>Local Course Code must match EXACTLY with Local Course Code mapped within SSCC</a:t>
            </a:r>
          </a:p>
          <a:p>
            <a:pPr lvl="1"/>
            <a:r>
              <a:rPr lang="en-US" dirty="0" smtClean="0"/>
              <a:t>Leading zeros often cause issues</a:t>
            </a:r>
          </a:p>
          <a:p>
            <a:pPr lvl="1"/>
            <a:r>
              <a:rPr lang="en-US" dirty="0" smtClean="0"/>
              <a:t>Additional codes before or after local course codes can also cause issues</a:t>
            </a:r>
            <a:endParaRPr lang="en-US" dirty="0"/>
          </a:p>
        </p:txBody>
      </p:sp>
    </p:spTree>
    <p:extLst>
      <p:ext uri="{BB962C8B-B14F-4D97-AF65-F5344CB8AC3E}">
        <p14:creationId xmlns:p14="http://schemas.microsoft.com/office/powerpoint/2010/main" val="2413411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EDID/Demographic Information</a:t>
            </a:r>
            <a:endParaRPr lang="en-US" dirty="0"/>
          </a:p>
        </p:txBody>
      </p:sp>
      <p:sp>
        <p:nvSpPr>
          <p:cNvPr id="2" name="Content Placeholder 1"/>
          <p:cNvSpPr>
            <a:spLocks noGrp="1"/>
          </p:cNvSpPr>
          <p:nvPr>
            <p:ph idx="1"/>
          </p:nvPr>
        </p:nvSpPr>
        <p:spPr/>
        <p:txBody>
          <a:bodyPr/>
          <a:lstStyle/>
          <a:p>
            <a:r>
              <a:rPr lang="en-US" dirty="0" smtClean="0"/>
              <a:t>Staff’s Last Name, First Name, Date of Birth and Gender must match with EDID record (present information or historical)</a:t>
            </a:r>
          </a:p>
          <a:p>
            <a:r>
              <a:rPr lang="en-US" dirty="0" smtClean="0"/>
              <a:t>Staff Last Name cannot be blank</a:t>
            </a:r>
          </a:p>
          <a:p>
            <a:r>
              <a:rPr lang="en-US" dirty="0" smtClean="0"/>
              <a:t>Staff First Name cannot be blank</a:t>
            </a:r>
          </a:p>
          <a:p>
            <a:r>
              <a:rPr lang="en-US" dirty="0" smtClean="0"/>
              <a:t>Staff Gender must be valid code:</a:t>
            </a:r>
          </a:p>
          <a:p>
            <a:pPr lvl="1"/>
            <a:r>
              <a:rPr lang="en-US" dirty="0" smtClean="0"/>
              <a:t>01 for Female</a:t>
            </a:r>
          </a:p>
          <a:p>
            <a:pPr lvl="1"/>
            <a:r>
              <a:rPr lang="en-US" dirty="0" smtClean="0"/>
              <a:t>02 for Male</a:t>
            </a:r>
          </a:p>
          <a:p>
            <a:r>
              <a:rPr lang="en-US" dirty="0" smtClean="0"/>
              <a:t>Staff’s Date of Birth must be valid date and formatted as MMDDYYYY</a:t>
            </a:r>
          </a:p>
          <a:p>
            <a:pPr marL="0"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92939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Duplicate Records</a:t>
            </a:r>
            <a:endParaRPr lang="en-US" dirty="0"/>
          </a:p>
        </p:txBody>
      </p:sp>
      <p:sp>
        <p:nvSpPr>
          <p:cNvPr id="2" name="Content Placeholder 1"/>
          <p:cNvSpPr>
            <a:spLocks noGrp="1"/>
          </p:cNvSpPr>
          <p:nvPr>
            <p:ph idx="1"/>
          </p:nvPr>
        </p:nvSpPr>
        <p:spPr/>
        <p:txBody>
          <a:bodyPr/>
          <a:lstStyle/>
          <a:p>
            <a:r>
              <a:rPr lang="en-US" dirty="0" smtClean="0"/>
              <a:t>Records must be unique- based on:</a:t>
            </a:r>
          </a:p>
          <a:p>
            <a:pPr lvl="1"/>
            <a:r>
              <a:rPr lang="en-US" dirty="0" smtClean="0"/>
              <a:t>School Code</a:t>
            </a:r>
          </a:p>
          <a:p>
            <a:pPr lvl="1"/>
            <a:r>
              <a:rPr lang="en-US" dirty="0" smtClean="0"/>
              <a:t>Local Course Code</a:t>
            </a:r>
          </a:p>
          <a:p>
            <a:pPr lvl="1"/>
            <a:r>
              <a:rPr lang="en-US" dirty="0" smtClean="0"/>
              <a:t>Section Number</a:t>
            </a:r>
          </a:p>
          <a:p>
            <a:pPr lvl="1"/>
            <a:r>
              <a:rPr lang="en-US" dirty="0" smtClean="0"/>
              <a:t>EDID </a:t>
            </a:r>
          </a:p>
          <a:p>
            <a:pPr lvl="1"/>
            <a:r>
              <a:rPr lang="en-US" dirty="0" smtClean="0"/>
              <a:t>Term</a:t>
            </a:r>
            <a:endParaRPr lang="en-US" dirty="0"/>
          </a:p>
        </p:txBody>
      </p:sp>
    </p:spTree>
    <p:extLst>
      <p:ext uri="{BB962C8B-B14F-4D97-AF65-F5344CB8AC3E}">
        <p14:creationId xmlns:p14="http://schemas.microsoft.com/office/powerpoint/2010/main" val="40307186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Snapshot </a:t>
            </a:r>
            <a:r>
              <a:rPr lang="en-US" dirty="0" smtClean="0"/>
              <a:t>Process</a:t>
            </a:r>
            <a:endParaRPr lang="en-US" dirty="0"/>
          </a:p>
        </p:txBody>
      </p:sp>
    </p:spTree>
    <p:extLst>
      <p:ext uri="{BB962C8B-B14F-4D97-AF65-F5344CB8AC3E}">
        <p14:creationId xmlns:p14="http://schemas.microsoft.com/office/powerpoint/2010/main" val="136845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Snapshot Process</a:t>
            </a:r>
            <a:endParaRPr lang="en-US" dirty="0"/>
          </a:p>
        </p:txBody>
      </p:sp>
      <p:graphicFrame>
        <p:nvGraphicFramePr>
          <p:cNvPr id="5" name="Content Placeholder 4"/>
          <p:cNvGraphicFramePr>
            <a:graphicFrameLocks noGrp="1"/>
          </p:cNvGraphicFramePr>
          <p:nvPr>
            <p:ph idx="1"/>
            <p:extLst/>
          </p:nvPr>
        </p:nvGraphicFramePr>
        <p:xfrm>
          <a:off x="62865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5"/>
          <p:cNvSpPr/>
          <p:nvPr/>
        </p:nvSpPr>
        <p:spPr>
          <a:xfrm rot="21373413">
            <a:off x="1459435" y="3355416"/>
            <a:ext cx="609600" cy="717015"/>
          </a:xfrm>
          <a:prstGeom prst="upArrow">
            <a:avLst/>
          </a:prstGeom>
          <a:solidFill>
            <a:schemeClr val="accent5">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589485" y="4148005"/>
            <a:ext cx="2336801" cy="20320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1"/>
                </a:solidFill>
              </a:rPr>
              <a:t>No errors?  Review Reports and Finalize if Accurate</a:t>
            </a:r>
            <a:endParaRPr lang="en-US" sz="2300" b="1" dirty="0">
              <a:solidFill>
                <a:schemeClr val="bg1"/>
              </a:solidFill>
            </a:endParaRPr>
          </a:p>
        </p:txBody>
      </p:sp>
      <p:sp>
        <p:nvSpPr>
          <p:cNvPr id="8" name="Up Arrow 7"/>
          <p:cNvSpPr/>
          <p:nvPr/>
        </p:nvSpPr>
        <p:spPr>
          <a:xfrm rot="8979727">
            <a:off x="7460563" y="3344014"/>
            <a:ext cx="609600" cy="739818"/>
          </a:xfrm>
          <a:prstGeom prst="upArrow">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170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altLang="en-US" dirty="0"/>
              <a:t>Teacher Student Data Link </a:t>
            </a:r>
            <a:r>
              <a:rPr lang="en-US" altLang="en-US" dirty="0" smtClean="0"/>
              <a:t>Snapshot: </a:t>
            </a:r>
            <a:r>
              <a:rPr lang="en-US" dirty="0" smtClean="0"/>
              <a:t>Access</a:t>
            </a:r>
            <a:endParaRPr lang="en-US" dirty="0"/>
          </a:p>
        </p:txBody>
      </p:sp>
      <p:sp>
        <p:nvSpPr>
          <p:cNvPr id="20482"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Local Access Manager (LAM) will need to assign you prior to logging into Pipeline</a:t>
            </a:r>
          </a:p>
          <a:p>
            <a:pPr marL="273050">
              <a:buFont typeface="Wingdings" pitchFamily="2" charset="2"/>
              <a:buChar char="§"/>
            </a:pPr>
            <a:endParaRPr lang="en-US" altLang="en-US" dirty="0" smtClean="0"/>
          </a:p>
          <a:p>
            <a:pPr marL="546100" lvl="1" indent="-182563">
              <a:buFont typeface="Wingdings" pitchFamily="2" charset="2"/>
              <a:buChar char="§"/>
            </a:pPr>
            <a:r>
              <a:rPr lang="en-US" altLang="en-US" dirty="0"/>
              <a:t>TLS_LEAAPPROVER – creates, views and finalizes data</a:t>
            </a:r>
          </a:p>
          <a:p>
            <a:pPr marL="546100" lvl="1" indent="-182563">
              <a:buFont typeface="Wingdings" pitchFamily="2" charset="2"/>
              <a:buChar char="§"/>
            </a:pPr>
            <a:r>
              <a:rPr lang="en-US" altLang="en-US" dirty="0" smtClean="0"/>
              <a:t>TLS_LEAUSER – create and review snapshot data </a:t>
            </a:r>
          </a:p>
          <a:p>
            <a:pPr marL="546100" lvl="1" indent="-182563">
              <a:buFont typeface="Wingdings" pitchFamily="2" charset="2"/>
              <a:buChar char="§"/>
            </a:pPr>
            <a:r>
              <a:rPr lang="en-US" altLang="en-US" dirty="0" smtClean="0"/>
              <a:t>TLS_LEAVIEWER – View the data only (not modify or submit)</a:t>
            </a:r>
          </a:p>
          <a:p>
            <a:pPr marL="364490" lvl="1" indent="0">
              <a:buNone/>
            </a:pPr>
            <a:endParaRPr lang="en-US" altLang="en-US" dirty="0" smtClean="0"/>
          </a:p>
          <a:p>
            <a:pPr marL="273050">
              <a:buFont typeface="Wingdings" pitchFamily="2" charset="2"/>
              <a:buChar char="§"/>
            </a:pPr>
            <a:r>
              <a:rPr lang="en-US" altLang="en-US" dirty="0" smtClean="0"/>
              <a:t>Can only be assigned one or the other.  </a:t>
            </a:r>
          </a:p>
        </p:txBody>
      </p:sp>
    </p:spTree>
    <p:extLst>
      <p:ext uri="{BB962C8B-B14F-4D97-AF65-F5344CB8AC3E}">
        <p14:creationId xmlns:p14="http://schemas.microsoft.com/office/powerpoint/2010/main" val="794363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Glossary of Terms</a:t>
            </a:r>
            <a:endParaRPr lang="en-US" dirty="0"/>
          </a:p>
        </p:txBody>
      </p:sp>
      <p:graphicFrame>
        <p:nvGraphicFramePr>
          <p:cNvPr id="5" name="Content Placeholder 4"/>
          <p:cNvGraphicFramePr>
            <a:graphicFrameLocks noGrp="1"/>
          </p:cNvGraphicFramePr>
          <p:nvPr>
            <p:ph idx="1"/>
            <p:extLst/>
          </p:nvPr>
        </p:nvGraphicFramePr>
        <p:xfrm>
          <a:off x="628650" y="1463675"/>
          <a:ext cx="7886545" cy="5834053"/>
        </p:xfrm>
        <a:graphic>
          <a:graphicData uri="http://schemas.openxmlformats.org/drawingml/2006/table">
            <a:tbl>
              <a:tblPr firstRow="1" bandRow="1">
                <a:tableStyleId>{5C22544A-7EE6-4342-B048-85BDC9FD1C3A}</a:tableStyleId>
              </a:tblPr>
              <a:tblGrid>
                <a:gridCol w="1900508"/>
                <a:gridCol w="5986037"/>
              </a:tblGrid>
              <a:tr h="457199">
                <a:tc>
                  <a:txBody>
                    <a:bodyPr/>
                    <a:lstStyle/>
                    <a:p>
                      <a:r>
                        <a:rPr lang="en-US" sz="2000" dirty="0" smtClean="0"/>
                        <a:t>Term</a:t>
                      </a:r>
                      <a:endParaRPr lang="en-US" sz="2000" b="0" dirty="0">
                        <a:solidFill>
                          <a:schemeClr val="tx1"/>
                        </a:solidFill>
                      </a:endParaRPr>
                    </a:p>
                  </a:txBody>
                  <a:tcPr marL="86315" marR="86315"/>
                </a:tc>
                <a:tc>
                  <a:txBody>
                    <a:bodyPr/>
                    <a:lstStyle/>
                    <a:p>
                      <a:r>
                        <a:rPr lang="en-US" sz="2400" dirty="0" smtClean="0"/>
                        <a:t>Definition</a:t>
                      </a:r>
                      <a:endParaRPr lang="en-US" sz="2400" b="0" dirty="0">
                        <a:solidFill>
                          <a:schemeClr val="tx1"/>
                        </a:solidFill>
                      </a:endParaRPr>
                    </a:p>
                  </a:txBody>
                  <a:tcPr marL="86315" marR="86315"/>
                </a:tc>
              </a:tr>
              <a:tr h="616370">
                <a:tc>
                  <a:txBody>
                    <a:bodyPr/>
                    <a:lstStyle/>
                    <a:p>
                      <a:r>
                        <a:rPr lang="en-US" sz="1800" dirty="0" err="1" smtClean="0"/>
                        <a:t>Cognos</a:t>
                      </a:r>
                      <a:r>
                        <a:rPr lang="en-US" sz="1800" dirty="0" smtClean="0"/>
                        <a:t> </a:t>
                      </a:r>
                      <a:endParaRPr lang="en-US" sz="1800" b="0" dirty="0">
                        <a:solidFill>
                          <a:schemeClr val="tx1"/>
                        </a:solidFill>
                      </a:endParaRPr>
                    </a:p>
                  </a:txBody>
                  <a:tcPr marL="86315" marR="86315"/>
                </a:tc>
                <a:tc>
                  <a:txBody>
                    <a:bodyPr/>
                    <a:lstStyle/>
                    <a:p>
                      <a:r>
                        <a:rPr lang="en-US" sz="1800" dirty="0" smtClean="0"/>
                        <a:t>A type of report in which the user can view</a:t>
                      </a:r>
                      <a:r>
                        <a:rPr lang="en-US" sz="1800" baseline="0" dirty="0" smtClean="0"/>
                        <a:t> applicable reports that are formatted in a user friendly environment</a:t>
                      </a:r>
                      <a:endParaRPr lang="en-US" sz="1800" b="0" dirty="0">
                        <a:solidFill>
                          <a:schemeClr val="tx1"/>
                        </a:solidFill>
                      </a:endParaRPr>
                    </a:p>
                  </a:txBody>
                  <a:tcPr marL="86315" marR="86315"/>
                </a:tc>
              </a:tr>
              <a:tr h="616370">
                <a:tc>
                  <a:txBody>
                    <a:bodyPr/>
                    <a:lstStyle/>
                    <a:p>
                      <a:r>
                        <a:rPr lang="en-US" sz="1800" dirty="0" smtClean="0"/>
                        <a:t>Data Pipeline</a:t>
                      </a:r>
                      <a:endParaRPr lang="en-US" sz="1800" dirty="0"/>
                    </a:p>
                  </a:txBody>
                  <a:tcPr marL="86315" marR="86315"/>
                </a:tc>
                <a:tc>
                  <a:txBody>
                    <a:bodyPr/>
                    <a:lstStyle/>
                    <a:p>
                      <a:r>
                        <a:rPr lang="en-US" sz="1800" dirty="0" smtClean="0"/>
                        <a:t>A streamlined approach to efficiently move required education information</a:t>
                      </a:r>
                      <a:r>
                        <a:rPr lang="en-US" sz="1800" baseline="0" dirty="0" smtClean="0"/>
                        <a:t> from school districts to the CDE </a:t>
                      </a:r>
                      <a:endParaRPr lang="en-US" sz="1800" dirty="0"/>
                    </a:p>
                  </a:txBody>
                  <a:tcPr marL="86315" marR="86315"/>
                </a:tc>
              </a:tr>
              <a:tr h="880529">
                <a:tc>
                  <a:txBody>
                    <a:bodyPr/>
                    <a:lstStyle/>
                    <a:p>
                      <a:r>
                        <a:rPr lang="en-US" sz="1800" dirty="0" smtClean="0"/>
                        <a:t>Interchange</a:t>
                      </a:r>
                      <a:endParaRPr lang="en-US" sz="1800" dirty="0"/>
                    </a:p>
                  </a:txBody>
                  <a:tcPr marL="86315" marR="86315"/>
                </a:tc>
                <a:tc>
                  <a:txBody>
                    <a:bodyPr/>
                    <a:lstStyle/>
                    <a:p>
                      <a:r>
                        <a:rPr lang="en-US" sz="1800" dirty="0" smtClean="0"/>
                        <a:t>The method</a:t>
                      </a:r>
                      <a:r>
                        <a:rPr lang="en-US" sz="1800" baseline="0" dirty="0" smtClean="0"/>
                        <a:t> of providing data to CDE in which  LEA’s may choose from multiple file formats to submit data transactions throughout the year.  </a:t>
                      </a:r>
                      <a:endParaRPr lang="en-US" sz="1800" dirty="0"/>
                    </a:p>
                  </a:txBody>
                  <a:tcPr marL="86315" marR="86315"/>
                </a:tc>
              </a:tr>
              <a:tr h="616370">
                <a:tc>
                  <a:txBody>
                    <a:bodyPr/>
                    <a:lstStyle/>
                    <a:p>
                      <a:r>
                        <a:rPr lang="en-US" sz="1800" dirty="0" smtClean="0"/>
                        <a:t>LAM</a:t>
                      </a:r>
                      <a:endParaRPr lang="en-US" sz="1800" dirty="0"/>
                    </a:p>
                  </a:txBody>
                  <a:tcPr marL="86315" marR="86315"/>
                </a:tc>
                <a:tc>
                  <a:txBody>
                    <a:bodyPr/>
                    <a:lstStyle/>
                    <a:p>
                      <a:r>
                        <a:rPr lang="en-US" sz="1800" dirty="0" smtClean="0"/>
                        <a:t>Local Access</a:t>
                      </a:r>
                      <a:r>
                        <a:rPr lang="en-US" sz="1800" baseline="0" dirty="0" smtClean="0"/>
                        <a:t> Manager responsible for assigning the appropriate access to CDE applications</a:t>
                      </a:r>
                      <a:endParaRPr lang="en-US" sz="1800" dirty="0"/>
                    </a:p>
                  </a:txBody>
                  <a:tcPr marL="86315" marR="86315"/>
                </a:tc>
              </a:tr>
              <a:tr h="439093">
                <a:tc>
                  <a:txBody>
                    <a:bodyPr/>
                    <a:lstStyle/>
                    <a:p>
                      <a:r>
                        <a:rPr lang="en-US" sz="1800" dirty="0" smtClean="0"/>
                        <a:t>LEA</a:t>
                      </a:r>
                      <a:endParaRPr lang="en-US" sz="1800" dirty="0"/>
                    </a:p>
                  </a:txBody>
                  <a:tcPr marL="86315" marR="86315"/>
                </a:tc>
                <a:tc>
                  <a:txBody>
                    <a:bodyPr/>
                    <a:lstStyle/>
                    <a:p>
                      <a:r>
                        <a:rPr lang="en-US" sz="1800" dirty="0" smtClean="0"/>
                        <a:t>Local Education Agencies</a:t>
                      </a:r>
                      <a:endParaRPr lang="en-US" sz="1800" dirty="0"/>
                    </a:p>
                  </a:txBody>
                  <a:tcPr marL="86315" marR="86315"/>
                </a:tc>
              </a:tr>
              <a:tr h="880529">
                <a:tc>
                  <a:txBody>
                    <a:bodyPr/>
                    <a:lstStyle/>
                    <a:p>
                      <a:r>
                        <a:rPr lang="en-US" sz="1800" dirty="0" err="1" smtClean="0"/>
                        <a:t>IdM</a:t>
                      </a:r>
                      <a:endParaRPr lang="en-US" sz="1800" dirty="0"/>
                    </a:p>
                  </a:txBody>
                  <a:tcPr marL="86315" marR="86315"/>
                </a:tc>
                <a:tc>
                  <a:txBody>
                    <a:bodyPr/>
                    <a:lstStyle/>
                    <a:p>
                      <a:r>
                        <a:rPr lang="en-US" sz="1800" dirty="0" smtClean="0"/>
                        <a:t>Identity</a:t>
                      </a:r>
                      <a:r>
                        <a:rPr lang="en-US" sz="1800" baseline="0" dirty="0" smtClean="0"/>
                        <a:t> Management.  A single sign on system, allowing the user to navigate between the applications without entering user ID information a second time. </a:t>
                      </a:r>
                      <a:endParaRPr lang="en-US" sz="1800" dirty="0"/>
                    </a:p>
                  </a:txBody>
                  <a:tcPr marL="86315" marR="86315"/>
                </a:tc>
              </a:tr>
              <a:tr h="1144687">
                <a:tc>
                  <a:txBody>
                    <a:bodyPr/>
                    <a:lstStyle/>
                    <a:p>
                      <a:r>
                        <a:rPr lang="en-US" sz="1800" dirty="0" smtClean="0"/>
                        <a:t>Snapshot</a:t>
                      </a:r>
                      <a:endParaRPr lang="en-US" sz="1800" dirty="0"/>
                    </a:p>
                  </a:txBody>
                  <a:tcPr marL="86315" marR="86315"/>
                </a:tc>
                <a:tc>
                  <a:txBody>
                    <a:bodyPr/>
                    <a:lstStyle/>
                    <a:p>
                      <a:r>
                        <a:rPr lang="en-US" sz="1800" dirty="0" smtClean="0"/>
                        <a:t>A date in time when data is pulled from the appropriate interchanges, validated by additional business rules, and approval given that signifies</a:t>
                      </a:r>
                      <a:r>
                        <a:rPr lang="en-US" sz="1800" baseline="0" dirty="0" smtClean="0"/>
                        <a:t> it was accurately reported for a specific point in time by an LEA</a:t>
                      </a:r>
                      <a:endParaRPr lang="en-US" sz="1800" dirty="0"/>
                    </a:p>
                  </a:txBody>
                  <a:tcPr marL="86315" marR="86315"/>
                </a:tc>
              </a:tr>
            </a:tbl>
          </a:graphicData>
        </a:graphic>
      </p:graphicFrame>
    </p:spTree>
    <p:extLst>
      <p:ext uri="{BB962C8B-B14F-4D97-AF65-F5344CB8AC3E}">
        <p14:creationId xmlns:p14="http://schemas.microsoft.com/office/powerpoint/2010/main" val="8487073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Creating Snapshot Steps</a:t>
            </a:r>
            <a:endParaRPr lang="en-US" dirty="0"/>
          </a:p>
        </p:txBody>
      </p:sp>
      <p:sp>
        <p:nvSpPr>
          <p:cNvPr id="2" name="Content Placeholder 1"/>
          <p:cNvSpPr>
            <a:spLocks noGrp="1"/>
          </p:cNvSpPr>
          <p:nvPr>
            <p:ph idx="1"/>
          </p:nvPr>
        </p:nvSpPr>
        <p:spPr/>
        <p:txBody>
          <a:bodyPr>
            <a:normAutofit lnSpcReduction="10000"/>
          </a:bodyPr>
          <a:lstStyle/>
          <a:p>
            <a:pPr marL="502920" indent="-457200">
              <a:buFont typeface="+mj-lt"/>
              <a:buAutoNum type="arabicPeriod"/>
            </a:pPr>
            <a:r>
              <a:rPr lang="en-US" dirty="0" smtClean="0"/>
              <a:t>Log into Data Pipeline</a:t>
            </a:r>
          </a:p>
          <a:p>
            <a:pPr marL="502920" indent="-457200">
              <a:buFont typeface="+mj-lt"/>
              <a:buAutoNum type="arabicPeriod"/>
            </a:pPr>
            <a:r>
              <a:rPr lang="en-US" dirty="0" smtClean="0"/>
              <a:t>Click on Teacher Student Data Link tab (on the left)</a:t>
            </a:r>
          </a:p>
          <a:p>
            <a:pPr marL="502920" indent="-457200">
              <a:buFont typeface="+mj-lt"/>
              <a:buAutoNum type="arabicPeriod"/>
            </a:pPr>
            <a:r>
              <a:rPr lang="en-US" dirty="0" smtClean="0"/>
              <a:t>Select ‘Snapshot’ from the expanded list</a:t>
            </a:r>
          </a:p>
          <a:p>
            <a:pPr marL="502920" indent="-457200">
              <a:buFont typeface="+mj-lt"/>
              <a:buAutoNum type="arabicPeriod"/>
            </a:pPr>
            <a:r>
              <a:rPr lang="en-US" dirty="0" smtClean="0"/>
              <a:t>Enter appropriate search criteria (Teacher Student Data Link Snapshot/2016-2017/Org Code)</a:t>
            </a:r>
          </a:p>
          <a:p>
            <a:pPr marL="502920" indent="-457200">
              <a:buFont typeface="+mj-lt"/>
              <a:buAutoNum type="arabicPeriod"/>
            </a:pPr>
            <a:r>
              <a:rPr lang="en-US" dirty="0" smtClean="0"/>
              <a:t>Click on Search (green button on bottom)</a:t>
            </a:r>
          </a:p>
          <a:p>
            <a:pPr marL="502920" indent="-457200">
              <a:buFont typeface="+mj-lt"/>
              <a:buAutoNum type="arabicPeriod"/>
            </a:pPr>
            <a:r>
              <a:rPr lang="en-US" dirty="0" smtClean="0"/>
              <a:t>Select ‘Create Snapshot’</a:t>
            </a:r>
          </a:p>
          <a:p>
            <a:pPr marL="502920" indent="-457200">
              <a:buFont typeface="+mj-lt"/>
              <a:buAutoNum type="arabicPeriod"/>
            </a:pPr>
            <a:r>
              <a:rPr lang="en-US" dirty="0" smtClean="0"/>
              <a:t>New message should appear:  “</a:t>
            </a:r>
            <a:r>
              <a:rPr lang="en-US" dirty="0"/>
              <a:t>Snapshot creation triggered and processing. A notification email will be sent upon completion</a:t>
            </a:r>
            <a:r>
              <a:rPr lang="en-US" dirty="0" smtClean="0"/>
              <a:t>.”</a:t>
            </a:r>
          </a:p>
          <a:p>
            <a:pPr marL="777240" lvl="1" indent="-457200">
              <a:buFont typeface="+mj-lt"/>
              <a:buAutoNum type="arabicPeriod"/>
            </a:pPr>
            <a:endParaRPr lang="en-US" dirty="0"/>
          </a:p>
        </p:txBody>
      </p:sp>
    </p:spTree>
    <p:extLst>
      <p:ext uri="{BB962C8B-B14F-4D97-AF65-F5344CB8AC3E}">
        <p14:creationId xmlns:p14="http://schemas.microsoft.com/office/powerpoint/2010/main" val="5098590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Pre-Step: Getting to Data Pipeline</a:t>
            </a:r>
            <a:endParaRPr lang="en-US" dirty="0"/>
          </a:p>
        </p:txBody>
      </p:sp>
      <p:sp>
        <p:nvSpPr>
          <p:cNvPr id="2" name="Content Placeholder 1"/>
          <p:cNvSpPr>
            <a:spLocks noGrp="1"/>
          </p:cNvSpPr>
          <p:nvPr>
            <p:ph idx="1"/>
          </p:nvPr>
        </p:nvSpPr>
        <p:spPr/>
        <p:txBody>
          <a:bodyPr/>
          <a:lstStyle/>
          <a:p>
            <a:r>
              <a:rPr lang="en-US" dirty="0">
                <a:hlinkClick r:id="rId2"/>
              </a:rPr>
              <a:t>https://</a:t>
            </a:r>
            <a:r>
              <a:rPr lang="en-US" dirty="0" smtClean="0">
                <a:hlinkClick r:id="rId2"/>
              </a:rPr>
              <a:t>cdeapps.cde.state.co.us/index.html</a:t>
            </a:r>
            <a:endParaRPr lang="en-US" dirty="0" smtClean="0"/>
          </a:p>
          <a:p>
            <a:endParaRPr lang="en-US"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9817" y="1711862"/>
            <a:ext cx="4504365" cy="401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1530507" y="54001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398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33875" y="1394640"/>
            <a:ext cx="8345487" cy="4881562"/>
          </a:xfrm>
          <a:prstGeom prst="rect">
            <a:avLst/>
          </a:prstGeom>
          <a:noFill/>
          <a:ln w="9525">
            <a:noFill/>
            <a:miter lim="800000"/>
            <a:headEnd/>
            <a:tailEnd/>
          </a:ln>
          <a:effectLst/>
        </p:spPr>
      </p:pic>
      <p:sp>
        <p:nvSpPr>
          <p:cNvPr id="5" name="Title 4"/>
          <p:cNvSpPr>
            <a:spLocks noGrp="1"/>
          </p:cNvSpPr>
          <p:nvPr>
            <p:ph type="title"/>
          </p:nvPr>
        </p:nvSpPr>
        <p:spPr/>
        <p:txBody>
          <a:bodyPr>
            <a:normAutofit fontScale="90000"/>
          </a:bodyPr>
          <a:lstStyle/>
          <a:p>
            <a:pPr eaLnBrk="1" hangingPunct="1">
              <a:defRPr/>
            </a:pPr>
            <a:r>
              <a:rPr lang="en-US" dirty="0" smtClean="0"/>
              <a:t>Pipeline Log-In Screen </a:t>
            </a:r>
            <a:br>
              <a:rPr lang="en-US" dirty="0" smtClean="0"/>
            </a:br>
            <a:r>
              <a:rPr lang="en-US" dirty="0" smtClean="0"/>
              <a:t>(same as before)</a:t>
            </a:r>
            <a:endParaRPr lang="en-US" dirty="0"/>
          </a:p>
        </p:txBody>
      </p:sp>
      <p:sp>
        <p:nvSpPr>
          <p:cNvPr id="3" name="Content Placeholder 2"/>
          <p:cNvSpPr>
            <a:spLocks noGrp="1"/>
          </p:cNvSpPr>
          <p:nvPr>
            <p:ph idx="1"/>
          </p:nvPr>
        </p:nvSpPr>
        <p:spPr/>
        <p:txBody>
          <a:bodyPr/>
          <a:lstStyle/>
          <a:p>
            <a:endParaRPr lang="en-US"/>
          </a:p>
        </p:txBody>
      </p:sp>
      <p:sp>
        <p:nvSpPr>
          <p:cNvPr id="2" name="Rectangle 1"/>
          <p:cNvSpPr/>
          <p:nvPr/>
        </p:nvSpPr>
        <p:spPr>
          <a:xfrm>
            <a:off x="233875" y="994530"/>
            <a:ext cx="6225919" cy="400110"/>
          </a:xfrm>
          <a:prstGeom prst="rect">
            <a:avLst/>
          </a:prstGeom>
        </p:spPr>
        <p:txBody>
          <a:bodyPr wrap="square">
            <a:spAutoFit/>
          </a:bodyPr>
          <a:lstStyle/>
          <a:p>
            <a:r>
              <a:rPr lang="en-US" sz="2000" dirty="0"/>
              <a:t>https://cdeapps.cde.state.co.us/index.html</a:t>
            </a:r>
          </a:p>
        </p:txBody>
      </p:sp>
    </p:spTree>
    <p:extLst>
      <p:ext uri="{BB962C8B-B14F-4D97-AF65-F5344CB8AC3E}">
        <p14:creationId xmlns:p14="http://schemas.microsoft.com/office/powerpoint/2010/main" val="17748864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#1: Logging into Data Pipeline</a:t>
            </a:r>
            <a:endParaRPr lang="en-US" dirty="0"/>
          </a:p>
        </p:txBody>
      </p:sp>
      <p:sp>
        <p:nvSpPr>
          <p:cNvPr id="2" name="Content Placeholder 1"/>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0054" y="1299223"/>
            <a:ext cx="4916942" cy="39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2298507"/>
            <a:ext cx="3516475" cy="461665"/>
          </a:xfrm>
          <a:prstGeom prst="rect">
            <a:avLst/>
          </a:prstGeom>
          <a:solidFill>
            <a:schemeClr val="accent3">
              <a:alpha val="25000"/>
            </a:schemeClr>
          </a:solidFill>
          <a:ln>
            <a:solidFill>
              <a:schemeClr val="accent3"/>
            </a:solidFill>
          </a:ln>
        </p:spPr>
        <p:txBody>
          <a:bodyPr wrap="none" rtlCol="0">
            <a:spAutoFit/>
          </a:bodyPr>
          <a:lstStyle/>
          <a:p>
            <a:r>
              <a:rPr lang="en-US" sz="2400" dirty="0" smtClean="0"/>
              <a:t>Username = Email Address</a:t>
            </a:r>
            <a:endParaRPr lang="en-US" sz="2400" dirty="0"/>
          </a:p>
        </p:txBody>
      </p:sp>
      <p:sp>
        <p:nvSpPr>
          <p:cNvPr id="7" name="TextBox 6"/>
          <p:cNvSpPr txBox="1"/>
          <p:nvPr/>
        </p:nvSpPr>
        <p:spPr>
          <a:xfrm>
            <a:off x="192024" y="3739863"/>
            <a:ext cx="3506654" cy="461665"/>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Password – you created it</a:t>
            </a:r>
            <a:endParaRPr lang="en-US" sz="2400" dirty="0"/>
          </a:p>
        </p:txBody>
      </p:sp>
      <p:sp>
        <p:nvSpPr>
          <p:cNvPr id="8" name="TextBox 7"/>
          <p:cNvSpPr txBox="1"/>
          <p:nvPr/>
        </p:nvSpPr>
        <p:spPr>
          <a:xfrm>
            <a:off x="707211" y="5231720"/>
            <a:ext cx="7482315" cy="461665"/>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If forgotten password, use ‘I forgot my password’</a:t>
            </a:r>
            <a:endParaRPr lang="en-US" sz="2400" dirty="0"/>
          </a:p>
        </p:txBody>
      </p:sp>
      <p:cxnSp>
        <p:nvCxnSpPr>
          <p:cNvPr id="11" name="Straight Connector 10"/>
          <p:cNvCxnSpPr/>
          <p:nvPr/>
        </p:nvCxnSpPr>
        <p:spPr>
          <a:xfrm flipH="1" flipV="1">
            <a:off x="2355424" y="2876022"/>
            <a:ext cx="1712686" cy="522514"/>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3"/>
          </p:cNvCxnSpPr>
          <p:nvPr/>
        </p:nvCxnSpPr>
        <p:spPr>
          <a:xfrm flipH="1">
            <a:off x="3698678" y="3742851"/>
            <a:ext cx="337816" cy="227845"/>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35374" y="4389527"/>
            <a:ext cx="186580" cy="893496"/>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5545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#2 and #3: Selecting Teacher Student Data Link -&gt; Snapshot</a:t>
            </a:r>
            <a:endParaRPr lang="en-US" dirty="0"/>
          </a:p>
        </p:txBody>
      </p:sp>
      <p:sp>
        <p:nvSpPr>
          <p:cNvPr id="2" name="Content Placeholder 1"/>
          <p:cNvSpPr>
            <a:spLocks noGrp="1"/>
          </p:cNvSpPr>
          <p:nvPr>
            <p:ph idx="1"/>
          </p:nvPr>
        </p:nvSpPr>
        <p:spPr/>
        <p:txBody>
          <a:bodyPr/>
          <a:lstStyle/>
          <a:p>
            <a:endParaRPr lang="en-US"/>
          </a:p>
        </p:txBody>
      </p:sp>
      <p:sp>
        <p:nvSpPr>
          <p:cNvPr id="5" name="Right Arrow 4"/>
          <p:cNvSpPr/>
          <p:nvPr/>
        </p:nvSpPr>
        <p:spPr>
          <a:xfrm>
            <a:off x="2145792" y="4267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98847" y="4267200"/>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#2</a:t>
            </a:r>
            <a:endParaRPr lang="en-US" sz="2800" dirty="0"/>
          </a:p>
        </p:txBody>
      </p:sp>
      <p:sp>
        <p:nvSpPr>
          <p:cNvPr id="12" name="TextBox 11"/>
          <p:cNvSpPr txBox="1"/>
          <p:nvPr/>
        </p:nvSpPr>
        <p:spPr>
          <a:xfrm>
            <a:off x="2000629" y="5698574"/>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#3</a:t>
            </a:r>
            <a:endParaRPr lang="en-US"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3581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a:off x="2547574" y="56963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251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#4 and #5: TSDL Snapshot Screen</a:t>
            </a:r>
            <a:endParaRPr lang="en-US" dirty="0"/>
          </a:p>
        </p:txBody>
      </p:sp>
      <p:sp>
        <p:nvSpPr>
          <p:cNvPr id="2" name="Content Placeholder 1"/>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855" y="2565995"/>
            <a:ext cx="8797636" cy="218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2 5"/>
          <p:cNvSpPr/>
          <p:nvPr/>
        </p:nvSpPr>
        <p:spPr>
          <a:xfrm rot="1311301">
            <a:off x="4582722" y="3640648"/>
            <a:ext cx="1785257" cy="1146628"/>
          </a:xfrm>
          <a:prstGeom prst="irregularSeal2">
            <a:avLst/>
          </a:pr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0486475">
            <a:off x="3611180" y="4213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48966" y="4491031"/>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#5</a:t>
            </a:r>
            <a:endParaRPr lang="en-US" sz="2800" dirty="0"/>
          </a:p>
        </p:txBody>
      </p:sp>
      <p:sp>
        <p:nvSpPr>
          <p:cNvPr id="8" name="TextBox 7"/>
          <p:cNvSpPr txBox="1"/>
          <p:nvPr/>
        </p:nvSpPr>
        <p:spPr>
          <a:xfrm>
            <a:off x="3553439" y="2565995"/>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#4</a:t>
            </a:r>
            <a:endParaRPr lang="en-US" sz="2800" dirty="0"/>
          </a:p>
        </p:txBody>
      </p:sp>
      <p:sp>
        <p:nvSpPr>
          <p:cNvPr id="7" name="Right Arrow 6"/>
          <p:cNvSpPr/>
          <p:nvPr/>
        </p:nvSpPr>
        <p:spPr>
          <a:xfrm rot="7879476">
            <a:off x="2625644" y="2855553"/>
            <a:ext cx="978408" cy="52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527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701" y="1583531"/>
            <a:ext cx="9000841" cy="376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US" dirty="0" smtClean="0"/>
              <a:t>#6 and #7: Creating Snapshot- Screenshot </a:t>
            </a:r>
            <a:endParaRPr lang="en-US" dirty="0"/>
          </a:p>
        </p:txBody>
      </p:sp>
      <p:sp>
        <p:nvSpPr>
          <p:cNvPr id="2" name="Content Placeholder 1"/>
          <p:cNvSpPr>
            <a:spLocks noGrp="1"/>
          </p:cNvSpPr>
          <p:nvPr>
            <p:ph idx="1"/>
          </p:nvPr>
        </p:nvSpPr>
        <p:spPr/>
        <p:txBody>
          <a:bodyPr/>
          <a:lstStyle/>
          <a:p>
            <a:endParaRPr lang="en-US"/>
          </a:p>
        </p:txBody>
      </p:sp>
      <p:sp>
        <p:nvSpPr>
          <p:cNvPr id="5" name="Explosion 2 4"/>
          <p:cNvSpPr/>
          <p:nvPr/>
        </p:nvSpPr>
        <p:spPr>
          <a:xfrm>
            <a:off x="2913245" y="4056803"/>
            <a:ext cx="1785257" cy="1146628"/>
          </a:xfrm>
          <a:prstGeom prst="irregularSeal2">
            <a:avLst/>
          </a:pr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022259" y="4309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75314" y="4300584"/>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#6</a:t>
            </a:r>
            <a:endParaRPr lang="en-US" sz="2800" dirty="0"/>
          </a:p>
        </p:txBody>
      </p:sp>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9370" y="5369873"/>
            <a:ext cx="87344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12842223">
            <a:off x="5803393" y="59224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53821" y="6136460"/>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#7</a:t>
            </a:r>
            <a:endParaRPr lang="en-US" sz="2800" dirty="0"/>
          </a:p>
        </p:txBody>
      </p:sp>
    </p:spTree>
    <p:extLst>
      <p:ext uri="{BB962C8B-B14F-4D97-AF65-F5344CB8AC3E}">
        <p14:creationId xmlns:p14="http://schemas.microsoft.com/office/powerpoint/2010/main" val="6257080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Next Steps</a:t>
            </a:r>
            <a:endParaRPr lang="en-US" dirty="0"/>
          </a:p>
        </p:txBody>
      </p:sp>
      <p:sp>
        <p:nvSpPr>
          <p:cNvPr id="2" name="Content Placeholder 1"/>
          <p:cNvSpPr>
            <a:spLocks noGrp="1"/>
          </p:cNvSpPr>
          <p:nvPr>
            <p:ph idx="1"/>
          </p:nvPr>
        </p:nvSpPr>
        <p:spPr/>
        <p:txBody>
          <a:bodyPr/>
          <a:lstStyle/>
          <a:p>
            <a:r>
              <a:rPr lang="en-US" smtClean="0"/>
              <a:t>View Status of TSDL snapshot</a:t>
            </a:r>
          </a:p>
          <a:p>
            <a:pPr lvl="1"/>
            <a:r>
              <a:rPr lang="en-US" smtClean="0"/>
              <a:t>Email will be sent with status</a:t>
            </a:r>
          </a:p>
          <a:p>
            <a:pPr lvl="1"/>
            <a:r>
              <a:rPr lang="en-US" smtClean="0"/>
              <a:t>Status Dashboard screen –shows if processed and # of errors</a:t>
            </a:r>
          </a:p>
          <a:p>
            <a:r>
              <a:rPr lang="en-US" smtClean="0"/>
              <a:t>View Snapshot errors in Cognos or Data Pipeline</a:t>
            </a:r>
          </a:p>
          <a:p>
            <a:r>
              <a:rPr lang="en-US" smtClean="0"/>
              <a:t>Make corrections to Teacher Student Data Link interchange files</a:t>
            </a:r>
          </a:p>
          <a:p>
            <a:r>
              <a:rPr lang="en-US" smtClean="0"/>
              <a:t>Upload updated Teacher Student Data Link interchange files</a:t>
            </a:r>
          </a:p>
          <a:p>
            <a:r>
              <a:rPr lang="en-US" smtClean="0"/>
              <a:t>Re-create Teacher Student Data Link snapshot</a:t>
            </a:r>
          </a:p>
          <a:p>
            <a:pPr lvl="1"/>
            <a:endParaRPr lang="en-US" dirty="0"/>
          </a:p>
        </p:txBody>
      </p:sp>
    </p:spTree>
    <p:extLst>
      <p:ext uri="{BB962C8B-B14F-4D97-AF65-F5344CB8AC3E}">
        <p14:creationId xmlns:p14="http://schemas.microsoft.com/office/powerpoint/2010/main" val="1389020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4732" y="981683"/>
            <a:ext cx="8077200" cy="375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US" dirty="0" smtClean="0"/>
              <a:t>Status Dashboard Screen</a:t>
            </a:r>
            <a:endParaRPr lang="en-US" dirty="0"/>
          </a:p>
        </p:txBody>
      </p:sp>
      <p:sp>
        <p:nvSpPr>
          <p:cNvPr id="2" name="Content Placeholder 1"/>
          <p:cNvSpPr>
            <a:spLocks noGrp="1"/>
          </p:cNvSpPr>
          <p:nvPr>
            <p:ph idx="1"/>
          </p:nvPr>
        </p:nvSpPr>
        <p:spPr/>
        <p:txBody>
          <a:bodyPr/>
          <a:lstStyle/>
          <a:p>
            <a:endParaRPr lang="en-US"/>
          </a:p>
        </p:txBody>
      </p:sp>
      <p:sp>
        <p:nvSpPr>
          <p:cNvPr id="5" name="Oval 4"/>
          <p:cNvSpPr/>
          <p:nvPr/>
        </p:nvSpPr>
        <p:spPr>
          <a:xfrm>
            <a:off x="3330765" y="3950480"/>
            <a:ext cx="914399" cy="675463"/>
          </a:xfrm>
          <a:prstGeom prst="ellipse">
            <a:avLst/>
          </a:prstGeom>
          <a:solidFill>
            <a:schemeClr val="accent3">
              <a:alpha val="2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489" y="5056916"/>
            <a:ext cx="2938705" cy="923330"/>
          </a:xfrm>
          <a:prstGeom prst="rect">
            <a:avLst/>
          </a:prstGeom>
          <a:solidFill>
            <a:schemeClr val="accent3">
              <a:alpha val="25000"/>
            </a:schemeClr>
          </a:solidFill>
          <a:ln>
            <a:solidFill>
              <a:schemeClr val="accent3"/>
            </a:solidFill>
          </a:ln>
        </p:spPr>
        <p:txBody>
          <a:bodyPr wrap="square" rtlCol="0">
            <a:spAutoFit/>
          </a:bodyPr>
          <a:lstStyle/>
          <a:p>
            <a:r>
              <a:rPr lang="en-US" dirty="0" smtClean="0"/>
              <a:t>Y = snapshot successful!</a:t>
            </a:r>
          </a:p>
          <a:p>
            <a:r>
              <a:rPr lang="en-US" dirty="0" smtClean="0"/>
              <a:t>N= snapshot wasn’t taken/no data in snapshot </a:t>
            </a:r>
            <a:endParaRPr lang="en-US" dirty="0"/>
          </a:p>
        </p:txBody>
      </p:sp>
      <p:cxnSp>
        <p:nvCxnSpPr>
          <p:cNvPr id="10" name="Elbow Connector 9"/>
          <p:cNvCxnSpPr>
            <a:endCxn id="6" idx="0"/>
          </p:cNvCxnSpPr>
          <p:nvPr/>
        </p:nvCxnSpPr>
        <p:spPr>
          <a:xfrm rot="10800000" flipV="1">
            <a:off x="2124843" y="4581368"/>
            <a:ext cx="1513423" cy="475547"/>
          </a:xfrm>
          <a:prstGeom prst="bentConnector2">
            <a:avLst/>
          </a:prstGeom>
          <a:ln w="25400" cmpd="sng">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905479" y="3961639"/>
            <a:ext cx="1211830" cy="844083"/>
          </a:xfrm>
          <a:prstGeom prst="ellipse">
            <a:avLst/>
          </a:prstGeom>
          <a:solidFill>
            <a:schemeClr val="accent2">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929" y="5362457"/>
            <a:ext cx="1886159" cy="646331"/>
          </a:xfrm>
          <a:prstGeom prst="rect">
            <a:avLst/>
          </a:prstGeom>
          <a:solidFill>
            <a:schemeClr val="accent2">
              <a:alpha val="25000"/>
            </a:schemeClr>
          </a:solidFill>
          <a:ln>
            <a:solidFill>
              <a:schemeClr val="accent2"/>
            </a:solidFill>
          </a:ln>
        </p:spPr>
        <p:txBody>
          <a:bodyPr wrap="square" rtlCol="0">
            <a:spAutoFit/>
          </a:bodyPr>
          <a:lstStyle/>
          <a:p>
            <a:r>
              <a:rPr lang="en-US" dirty="0" smtClean="0"/>
              <a:t># of Snapshot Record Errors</a:t>
            </a:r>
          </a:p>
        </p:txBody>
      </p:sp>
      <p:cxnSp>
        <p:nvCxnSpPr>
          <p:cNvPr id="17" name="Elbow Connector 16"/>
          <p:cNvCxnSpPr>
            <a:stCxn id="15" idx="4"/>
            <a:endCxn id="16" idx="0"/>
          </p:cNvCxnSpPr>
          <p:nvPr/>
        </p:nvCxnSpPr>
        <p:spPr>
          <a:xfrm rot="5400000">
            <a:off x="5034835" y="4885897"/>
            <a:ext cx="556735" cy="396385"/>
          </a:xfrm>
          <a:prstGeom prst="bentConnector3">
            <a:avLst>
              <a:gd name="adj1" fmla="val 50000"/>
            </a:avLst>
          </a:prstGeom>
          <a:ln w="25400" cmpd="sng">
            <a:solidFill>
              <a:schemeClr val="accent2"/>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767182" y="4052675"/>
            <a:ext cx="1060556" cy="631810"/>
          </a:xfrm>
          <a:prstGeom prst="ellipse">
            <a:avLst/>
          </a:prstGeom>
          <a:solidFill>
            <a:schemeClr val="accent4">
              <a:alpha val="2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208324" y="5177791"/>
            <a:ext cx="3117715" cy="369332"/>
          </a:xfrm>
          <a:prstGeom prst="rect">
            <a:avLst/>
          </a:prstGeom>
          <a:solidFill>
            <a:schemeClr val="accent4">
              <a:alpha val="25000"/>
            </a:schemeClr>
          </a:solidFill>
          <a:ln>
            <a:solidFill>
              <a:schemeClr val="accent4"/>
            </a:solidFill>
          </a:ln>
        </p:spPr>
        <p:txBody>
          <a:bodyPr wrap="square" rtlCol="0">
            <a:spAutoFit/>
          </a:bodyPr>
          <a:lstStyle/>
          <a:p>
            <a:r>
              <a:rPr lang="en-US" dirty="0" smtClean="0"/>
              <a:t>Date/Time of Snapshot created</a:t>
            </a:r>
          </a:p>
        </p:txBody>
      </p:sp>
      <p:cxnSp>
        <p:nvCxnSpPr>
          <p:cNvPr id="22" name="Elbow Connector 21"/>
          <p:cNvCxnSpPr>
            <a:stCxn id="20" idx="3"/>
            <a:endCxn id="21" idx="0"/>
          </p:cNvCxnSpPr>
          <p:nvPr/>
        </p:nvCxnSpPr>
        <p:spPr>
          <a:xfrm rot="5400000">
            <a:off x="7551924" y="4807218"/>
            <a:ext cx="585832" cy="155315"/>
          </a:xfrm>
          <a:prstGeom prst="bentConnector3">
            <a:avLst>
              <a:gd name="adj1" fmla="val 50000"/>
            </a:avLst>
          </a:prstGeom>
          <a:ln w="25400" cmpd="sng">
            <a:solidFill>
              <a:schemeClr val="accent4"/>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21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6" grpId="0" animBg="1"/>
      <p:bldP spid="20" grpId="0" animBg="1"/>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Accessing </a:t>
            </a:r>
            <a:r>
              <a:rPr lang="en-US" dirty="0" err="1" smtClean="0"/>
              <a:t>Cognos</a:t>
            </a:r>
            <a:r>
              <a:rPr lang="en-US" dirty="0" smtClean="0"/>
              <a:t> Reports</a:t>
            </a:r>
            <a:endParaRPr lang="en-US" dirty="0"/>
          </a:p>
        </p:txBody>
      </p:sp>
      <p:sp>
        <p:nvSpPr>
          <p:cNvPr id="2" name="Content Placeholder 1"/>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38" y="1095999"/>
            <a:ext cx="29813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8652" y="2532196"/>
            <a:ext cx="8205348" cy="350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 Arrow 5"/>
          <p:cNvSpPr/>
          <p:nvPr/>
        </p:nvSpPr>
        <p:spPr>
          <a:xfrm rot="5400000">
            <a:off x="2454976" y="1726697"/>
            <a:ext cx="1056138" cy="1381477"/>
          </a:xfrm>
          <a:prstGeom prst="bentArrow">
            <a:avLst>
              <a:gd name="adj1" fmla="val 25000"/>
              <a:gd name="adj2" fmla="val 25000"/>
              <a:gd name="adj3" fmla="val 25000"/>
              <a:gd name="adj4" fmla="val 44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929696" y="1658970"/>
            <a:ext cx="3193143" cy="523220"/>
          </a:xfrm>
          <a:prstGeom prst="rect">
            <a:avLst/>
          </a:prstGeom>
          <a:noFill/>
        </p:spPr>
        <p:txBody>
          <a:bodyPr wrap="square" rtlCol="0">
            <a:spAutoFit/>
          </a:bodyPr>
          <a:lstStyle/>
          <a:p>
            <a:r>
              <a:rPr lang="en-US" sz="2800" dirty="0" smtClean="0"/>
              <a:t>Opens new window</a:t>
            </a:r>
            <a:endParaRPr lang="en-US" sz="2800" dirty="0"/>
          </a:p>
        </p:txBody>
      </p:sp>
      <p:sp>
        <p:nvSpPr>
          <p:cNvPr id="8" name="Rounded Rectangle 7"/>
          <p:cNvSpPr/>
          <p:nvPr/>
        </p:nvSpPr>
        <p:spPr>
          <a:xfrm>
            <a:off x="1268940" y="5502562"/>
            <a:ext cx="2007659" cy="26125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No Border) 8"/>
          <p:cNvSpPr/>
          <p:nvPr/>
        </p:nvSpPr>
        <p:spPr>
          <a:xfrm>
            <a:off x="4191000" y="4955857"/>
            <a:ext cx="3066144" cy="878497"/>
          </a:xfrm>
          <a:prstGeom prst="callout2">
            <a:avLst>
              <a:gd name="adj1" fmla="val 20327"/>
              <a:gd name="adj2" fmla="val -2007"/>
              <a:gd name="adj3" fmla="val 18750"/>
              <a:gd name="adj4" fmla="val -16667"/>
              <a:gd name="adj5" fmla="val 69180"/>
              <a:gd name="adj6" fmla="val -31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Teacher Student Data Link Snapshot</a:t>
            </a:r>
            <a:endParaRPr lang="en-US" sz="2800" dirty="0"/>
          </a:p>
        </p:txBody>
      </p:sp>
    </p:spTree>
    <p:extLst>
      <p:ext uri="{BB962C8B-B14F-4D97-AF65-F5344CB8AC3E}">
        <p14:creationId xmlns:p14="http://schemas.microsoft.com/office/powerpoint/2010/main" val="610947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Training Opportunities</a:t>
            </a:r>
            <a:endParaRPr lang="en-US" dirty="0"/>
          </a:p>
        </p:txBody>
      </p:sp>
      <p:sp>
        <p:nvSpPr>
          <p:cNvPr id="2" name="Content Placeholder 1"/>
          <p:cNvSpPr>
            <a:spLocks noGrp="1"/>
          </p:cNvSpPr>
          <p:nvPr>
            <p:ph idx="1"/>
          </p:nvPr>
        </p:nvSpPr>
        <p:spPr/>
        <p:txBody>
          <a:bodyPr/>
          <a:lstStyle/>
          <a:p>
            <a:r>
              <a:rPr lang="en-US" dirty="0" smtClean="0"/>
              <a:t>Town Hall occurs every Thursday from 9 to 10 am</a:t>
            </a:r>
          </a:p>
          <a:p>
            <a:endParaRPr lang="en-US" dirty="0"/>
          </a:p>
          <a:p>
            <a:r>
              <a:rPr lang="en-US" dirty="0" smtClean="0"/>
              <a:t>Monthly webinars scheduled to review and discuss the Teacher Student Data Link Interchange and Snapshot:</a:t>
            </a:r>
          </a:p>
          <a:p>
            <a:pPr lvl="1"/>
            <a:r>
              <a:rPr lang="en-US" dirty="0" smtClean="0"/>
              <a:t>Every 2</a:t>
            </a:r>
            <a:r>
              <a:rPr lang="en-US" baseline="30000" dirty="0" smtClean="0"/>
              <a:t>nd</a:t>
            </a:r>
            <a:r>
              <a:rPr lang="en-US" dirty="0" smtClean="0"/>
              <a:t> Tuesday of the month from 1 to 2pm</a:t>
            </a:r>
          </a:p>
          <a:p>
            <a:pPr lvl="1"/>
            <a:r>
              <a:rPr lang="en-US" dirty="0" smtClean="0"/>
              <a:t>To join webinar:</a:t>
            </a:r>
          </a:p>
          <a:p>
            <a:pPr lvl="2"/>
            <a:r>
              <a:rPr lang="en-US" u="sng" dirty="0" smtClean="0">
                <a:hlinkClick r:id="rId2"/>
              </a:rPr>
              <a:t>https</a:t>
            </a:r>
            <a:r>
              <a:rPr lang="en-US" u="sng" dirty="0">
                <a:hlinkClick r:id="rId2"/>
              </a:rPr>
              <a:t>://cdeinfotech.adobeconnect.com/data_services/</a:t>
            </a:r>
            <a:r>
              <a:rPr lang="en-US" dirty="0"/>
              <a:t> </a:t>
            </a:r>
            <a:endParaRPr lang="en-US" dirty="0" smtClean="0"/>
          </a:p>
          <a:p>
            <a:pPr lvl="2"/>
            <a:r>
              <a:rPr lang="en-US" dirty="0"/>
              <a:t>C</a:t>
            </a:r>
            <a:r>
              <a:rPr lang="en-US" dirty="0" smtClean="0"/>
              <a:t>all </a:t>
            </a:r>
            <a:r>
              <a:rPr lang="en-US" dirty="0"/>
              <a:t>in number: </a:t>
            </a:r>
            <a:r>
              <a:rPr lang="en-US" dirty="0" smtClean="0"/>
              <a:t>1-855-397-4421</a:t>
            </a:r>
          </a:p>
          <a:p>
            <a:pPr lvl="1"/>
            <a:r>
              <a:rPr lang="en-US" dirty="0" smtClean="0"/>
              <a:t>Reminders will be sent via email</a:t>
            </a:r>
            <a:endParaRPr lang="en-US" dirty="0"/>
          </a:p>
          <a:p>
            <a:pPr lvl="1"/>
            <a:endParaRPr lang="en-US" dirty="0" smtClean="0"/>
          </a:p>
          <a:p>
            <a:pPr lvl="1"/>
            <a:endParaRPr lang="en-US" dirty="0" smtClean="0"/>
          </a:p>
          <a:p>
            <a:endParaRPr lang="en-US" dirty="0"/>
          </a:p>
        </p:txBody>
      </p:sp>
      <p:pic>
        <p:nvPicPr>
          <p:cNvPr id="4" name="Picture 3"/>
          <p:cNvPicPr>
            <a:picLocks noChangeAspect="1"/>
          </p:cNvPicPr>
          <p:nvPr/>
        </p:nvPicPr>
        <p:blipFill>
          <a:blip r:embed="rId3"/>
          <a:stretch>
            <a:fillRect/>
          </a:stretch>
        </p:blipFill>
        <p:spPr>
          <a:xfrm>
            <a:off x="5687057" y="4424826"/>
            <a:ext cx="2657475" cy="1714500"/>
          </a:xfrm>
          <a:prstGeom prst="rect">
            <a:avLst/>
          </a:prstGeom>
        </p:spPr>
      </p:pic>
    </p:spTree>
    <p:extLst>
      <p:ext uri="{BB962C8B-B14F-4D97-AF65-F5344CB8AC3E}">
        <p14:creationId xmlns:p14="http://schemas.microsoft.com/office/powerpoint/2010/main" val="12306008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Teacher Student Data Link </a:t>
            </a:r>
            <a:r>
              <a:rPr lang="en-US" dirty="0" err="1" smtClean="0"/>
              <a:t>Cognos</a:t>
            </a:r>
            <a:r>
              <a:rPr lang="en-US" dirty="0" smtClean="0"/>
              <a:t> Reports</a:t>
            </a:r>
            <a:endParaRPr lang="en-US" dirty="0"/>
          </a:p>
        </p:txBody>
      </p:sp>
      <p:sp>
        <p:nvSpPr>
          <p:cNvPr id="2" name="Content Placeholder 1"/>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1981" y="1118050"/>
            <a:ext cx="6705600" cy="497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7017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View Errors – Teacher Student Data Link Error Detail Report </a:t>
            </a:r>
            <a:endParaRPr lang="en-US" dirty="0"/>
          </a:p>
        </p:txBody>
      </p:sp>
      <p:pic>
        <p:nvPicPr>
          <p:cNvPr id="7"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tretch>
            <a:fillRect/>
          </a:stretch>
        </p:blipFill>
        <p:spPr bwMode="auto">
          <a:xfrm>
            <a:off x="2089551" y="1463675"/>
            <a:ext cx="4964897"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57200" y="5067464"/>
            <a:ext cx="4862286" cy="638629"/>
          </a:xfrm>
          <a:prstGeom prst="ellipse">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164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Viewing Errors in Data Pipeline</a:t>
            </a:r>
            <a:endParaRPr lang="en-US" dirty="0"/>
          </a:p>
        </p:txBody>
      </p:sp>
      <p:sp>
        <p:nvSpPr>
          <p:cNvPr id="6" name="Content Placeholder 5"/>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82</a:t>
            </a:fld>
            <a:endParaRPr lang="en-US" dirty="0" smtClean="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1772" y="1719071"/>
            <a:ext cx="6337830" cy="481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13364"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3130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Edits</a:t>
            </a:r>
            <a:endParaRPr lang="en-US" dirty="0"/>
          </a:p>
        </p:txBody>
      </p:sp>
      <p:sp>
        <p:nvSpPr>
          <p:cNvPr id="2" name="Content Placeholder 1"/>
          <p:cNvSpPr>
            <a:spLocks noGrp="1"/>
          </p:cNvSpPr>
          <p:nvPr>
            <p:ph idx="1"/>
          </p:nvPr>
        </p:nvSpPr>
        <p:spPr/>
        <p:txBody>
          <a:bodyPr/>
          <a:lstStyle/>
          <a:p>
            <a:r>
              <a:rPr lang="en-US" dirty="0" smtClean="0"/>
              <a:t>Edits are in place to assist with providing most accurate information to CDE which is published, analyzed and reviewed by legislators, federal government, researchers, etc.</a:t>
            </a:r>
          </a:p>
          <a:p>
            <a:pPr marL="45720" indent="0">
              <a:buNone/>
            </a:pPr>
            <a:endParaRPr lang="en-US" dirty="0" smtClean="0"/>
          </a:p>
          <a:p>
            <a:r>
              <a:rPr lang="en-US" dirty="0" smtClean="0"/>
              <a:t>Edits should provide adequate information to assist you with determining corrections needed.  </a:t>
            </a:r>
          </a:p>
          <a:p>
            <a:endParaRPr lang="en-US" dirty="0"/>
          </a:p>
          <a:p>
            <a:pPr marL="45720" indent="0">
              <a:buNone/>
            </a:pPr>
            <a:endParaRPr lang="en-US" dirty="0" smtClean="0"/>
          </a:p>
        </p:txBody>
      </p:sp>
    </p:spTree>
    <p:extLst>
      <p:ext uri="{BB962C8B-B14F-4D97-AF65-F5344CB8AC3E}">
        <p14:creationId xmlns:p14="http://schemas.microsoft.com/office/powerpoint/2010/main" val="8006182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TSDL Snapshot Edit</a:t>
            </a:r>
            <a:endParaRPr lang="en-US" dirty="0"/>
          </a:p>
        </p:txBody>
      </p:sp>
      <p:sp>
        <p:nvSpPr>
          <p:cNvPr id="3" name="Content Placeholder 2"/>
          <p:cNvSpPr>
            <a:spLocks noGrp="1"/>
          </p:cNvSpPr>
          <p:nvPr>
            <p:ph idx="1"/>
          </p:nvPr>
        </p:nvSpPr>
        <p:spPr/>
        <p:txBody>
          <a:bodyPr/>
          <a:lstStyle/>
          <a:p>
            <a:r>
              <a:rPr lang="en-US" dirty="0" smtClean="0"/>
              <a:t>TD068 – Duplicate records are not allowed in the TSDL snapshot.  A duplicate record would have the same school code, local course code, section number</a:t>
            </a:r>
            <a:r>
              <a:rPr lang="en-US" smtClean="0"/>
              <a:t>, term, EDID and SASID.</a:t>
            </a:r>
          </a:p>
          <a:p>
            <a:endParaRPr lang="en-US"/>
          </a:p>
        </p:txBody>
      </p:sp>
    </p:spTree>
    <p:extLst>
      <p:ext uri="{BB962C8B-B14F-4D97-AF65-F5344CB8AC3E}">
        <p14:creationId xmlns:p14="http://schemas.microsoft.com/office/powerpoint/2010/main" val="37897189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Finalizing Steps</a:t>
            </a:r>
            <a:endParaRPr lang="en-US" dirty="0"/>
          </a:p>
        </p:txBody>
      </p:sp>
      <p:sp>
        <p:nvSpPr>
          <p:cNvPr id="2" name="Content Placeholder 1"/>
          <p:cNvSpPr>
            <a:spLocks noGrp="1"/>
          </p:cNvSpPr>
          <p:nvPr>
            <p:ph idx="1"/>
          </p:nvPr>
        </p:nvSpPr>
        <p:spPr/>
        <p:txBody>
          <a:bodyPr/>
          <a:lstStyle/>
          <a:p>
            <a:r>
              <a:rPr lang="en-US" dirty="0" smtClean="0"/>
              <a:t>Once all Errors are resolved in Snapshot…</a:t>
            </a:r>
          </a:p>
          <a:p>
            <a:endParaRPr lang="en-US" dirty="0"/>
          </a:p>
          <a:p>
            <a:r>
              <a:rPr lang="en-US" dirty="0" smtClean="0"/>
              <a:t>Review, review, review data reports for accuracy!</a:t>
            </a:r>
          </a:p>
          <a:p>
            <a:pPr lvl="1"/>
            <a:r>
              <a:rPr lang="en-US" dirty="0" smtClean="0"/>
              <a:t>If mistakes/misreporting is found, correct files again and create new snapshot</a:t>
            </a:r>
          </a:p>
          <a:p>
            <a:pPr lvl="1"/>
            <a:r>
              <a:rPr lang="en-US" dirty="0" smtClean="0"/>
              <a:t>If data reports are all accurate- you may finalize the data by submitting it to CDE</a:t>
            </a:r>
          </a:p>
          <a:p>
            <a:pPr lvl="1"/>
            <a:r>
              <a:rPr lang="en-US" dirty="0">
                <a:hlinkClick r:id="rId2"/>
              </a:rPr>
              <a:t>http://</a:t>
            </a:r>
            <a:r>
              <a:rPr lang="en-US" dirty="0" smtClean="0">
                <a:hlinkClick r:id="rId2"/>
              </a:rPr>
              <a:t>www.cde.state.co.us/datapipeline/tsdl-snap-reports-guide</a:t>
            </a:r>
            <a:endParaRPr lang="en-US" dirty="0" smtClean="0"/>
          </a:p>
          <a:p>
            <a:pPr lvl="1"/>
            <a:endParaRPr lang="en-US" dirty="0"/>
          </a:p>
        </p:txBody>
      </p:sp>
    </p:spTree>
    <p:extLst>
      <p:ext uri="{BB962C8B-B14F-4D97-AF65-F5344CB8AC3E}">
        <p14:creationId xmlns:p14="http://schemas.microsoft.com/office/powerpoint/2010/main" val="8480815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Finalizing Data</a:t>
            </a:r>
            <a:endParaRPr lang="en-US" dirty="0"/>
          </a:p>
        </p:txBody>
      </p:sp>
      <p:sp>
        <p:nvSpPr>
          <p:cNvPr id="2" name="Content Placeholder 1"/>
          <p:cNvSpPr>
            <a:spLocks noGrp="1"/>
          </p:cNvSpPr>
          <p:nvPr>
            <p:ph idx="1"/>
          </p:nvPr>
        </p:nvSpPr>
        <p:spPr/>
        <p:txBody>
          <a:bodyPr/>
          <a:lstStyle/>
          <a:p>
            <a:r>
              <a:rPr lang="en-US" dirty="0" smtClean="0"/>
              <a:t>Once data is accurate-all reports reviewed and correct…</a:t>
            </a:r>
          </a:p>
          <a:p>
            <a:endParaRPr lang="en-US" dirty="0"/>
          </a:p>
          <a:p>
            <a:r>
              <a:rPr lang="en-US" dirty="0" smtClean="0"/>
              <a:t>TLS~LEAAPPROVER for district will need to ‘Submit to CDE’</a:t>
            </a:r>
          </a:p>
          <a:p>
            <a:endParaRPr lang="en-US"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2199" y="3668140"/>
            <a:ext cx="5260830" cy="259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13624" y="6116732"/>
            <a:ext cx="1006037" cy="513938"/>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Submit to CDE</a:t>
            </a:r>
          </a:p>
        </p:txBody>
      </p:sp>
      <p:sp>
        <p:nvSpPr>
          <p:cNvPr id="7" name="5-Point Star 6"/>
          <p:cNvSpPr/>
          <p:nvPr/>
        </p:nvSpPr>
        <p:spPr>
          <a:xfrm>
            <a:off x="2652215" y="6116732"/>
            <a:ext cx="603622" cy="5160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70598" y="3439886"/>
            <a:ext cx="5522087" cy="667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accent3"/>
                </a:solidFill>
              </a:rPr>
              <a:t>TSDL Snapshot Status Dashboard (2016-2017):</a:t>
            </a:r>
            <a:r>
              <a:rPr lang="en-US" sz="2000" dirty="0" smtClean="0">
                <a:solidFill>
                  <a:schemeClr val="accent3"/>
                </a:solidFill>
              </a:rPr>
              <a:t> </a:t>
            </a:r>
            <a:r>
              <a:rPr lang="en-US" dirty="0" smtClean="0"/>
              <a:t>  </a:t>
            </a:r>
            <a:endParaRPr lang="en-US" dirty="0"/>
          </a:p>
        </p:txBody>
      </p:sp>
    </p:spTree>
    <p:extLst>
      <p:ext uri="{BB962C8B-B14F-4D97-AF65-F5344CB8AC3E}">
        <p14:creationId xmlns:p14="http://schemas.microsoft.com/office/powerpoint/2010/main" val="175367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2017-18 </a:t>
            </a:r>
            <a:r>
              <a:rPr lang="en-US" dirty="0" smtClean="0"/>
              <a:t>Updates</a:t>
            </a:r>
            <a:endParaRPr lang="en-US" dirty="0"/>
          </a:p>
        </p:txBody>
      </p:sp>
    </p:spTree>
    <p:extLst>
      <p:ext uri="{BB962C8B-B14F-4D97-AF65-F5344CB8AC3E}">
        <p14:creationId xmlns:p14="http://schemas.microsoft.com/office/powerpoint/2010/main" val="3199373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Course Instructor File Changes</a:t>
            </a:r>
            <a:endParaRPr lang="en-US" dirty="0"/>
          </a:p>
        </p:txBody>
      </p:sp>
      <p:sp>
        <p:nvSpPr>
          <p:cNvPr id="5" name="Content Placeholder 4"/>
          <p:cNvSpPr>
            <a:spLocks noGrp="1"/>
          </p:cNvSpPr>
          <p:nvPr>
            <p:ph idx="1"/>
          </p:nvPr>
        </p:nvSpPr>
        <p:spPr/>
        <p:txBody>
          <a:bodyPr/>
          <a:lstStyle/>
          <a:p>
            <a:pPr lvl="0"/>
            <a:r>
              <a:rPr lang="en-US" dirty="0" smtClean="0"/>
              <a:t>Removed </a:t>
            </a:r>
            <a:r>
              <a:rPr lang="en-US" dirty="0"/>
              <a:t>field “MSP Project Code” from file layout</a:t>
            </a:r>
          </a:p>
          <a:p>
            <a:pPr lvl="0"/>
            <a:endParaRPr lang="en-US" dirty="0" smtClean="0"/>
          </a:p>
          <a:p>
            <a:pPr lvl="0"/>
            <a:r>
              <a:rPr lang="en-US" dirty="0" smtClean="0"/>
              <a:t>Removed </a:t>
            </a:r>
            <a:r>
              <a:rPr lang="en-US" dirty="0"/>
              <a:t>field “MSP Most Recent Year of PD Participation” from file layout</a:t>
            </a:r>
          </a:p>
          <a:p>
            <a:endParaRPr lang="en-US" dirty="0"/>
          </a:p>
        </p:txBody>
      </p:sp>
    </p:spTree>
    <p:extLst>
      <p:ext uri="{BB962C8B-B14F-4D97-AF65-F5344CB8AC3E}">
        <p14:creationId xmlns:p14="http://schemas.microsoft.com/office/powerpoint/2010/main" val="632997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Course Enrollment File Changes</a:t>
            </a:r>
            <a:endParaRPr lang="en-US" dirty="0"/>
          </a:p>
        </p:txBody>
      </p:sp>
      <p:sp>
        <p:nvSpPr>
          <p:cNvPr id="2" name="Content Placeholder 1"/>
          <p:cNvSpPr>
            <a:spLocks noGrp="1"/>
          </p:cNvSpPr>
          <p:nvPr>
            <p:ph idx="1"/>
          </p:nvPr>
        </p:nvSpPr>
        <p:spPr/>
        <p:txBody>
          <a:bodyPr>
            <a:normAutofit lnSpcReduction="10000"/>
          </a:bodyPr>
          <a:lstStyle/>
          <a:p>
            <a:pPr lvl="0"/>
            <a:r>
              <a:rPr lang="en-US" dirty="0"/>
              <a:t>Removed field “Course Completion Status” from file layout</a:t>
            </a:r>
          </a:p>
          <a:p>
            <a:pPr lvl="0"/>
            <a:r>
              <a:rPr lang="en-US" dirty="0"/>
              <a:t>Removed field “Verified” from file layout</a:t>
            </a:r>
          </a:p>
          <a:p>
            <a:endParaRPr lang="en-US" dirty="0" smtClean="0"/>
          </a:p>
          <a:p>
            <a:r>
              <a:rPr lang="en-US" dirty="0"/>
              <a:t>Updated field “Final Grade” to be “Final Grade/Course Completion Status</a:t>
            </a:r>
            <a:r>
              <a:rPr lang="en-US" dirty="0" smtClean="0"/>
              <a:t>”</a:t>
            </a:r>
          </a:p>
          <a:p>
            <a:pPr lvl="1"/>
            <a:r>
              <a:rPr lang="en-US" dirty="0"/>
              <a:t>The final indicator of the student’s performance and course completion status at the time of data submission.    Districts may find “Completed – Pass” and “Completed – Satisfactory” to be similar; for clarification, districts may opt to use “Completed – Pass” for courses with no credit/no grade/no mark and “Completed – Satisfactory” for courses that result in a grade/credit/mark.   </a:t>
            </a:r>
          </a:p>
          <a:p>
            <a:pPr lvl="1"/>
            <a:endParaRPr lang="en-US" dirty="0"/>
          </a:p>
        </p:txBody>
      </p:sp>
    </p:spTree>
    <p:extLst>
      <p:ext uri="{BB962C8B-B14F-4D97-AF65-F5344CB8AC3E}">
        <p14:creationId xmlns:p14="http://schemas.microsoft.com/office/powerpoint/2010/main" val="122324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Website Overview</a:t>
            </a:r>
            <a:endParaRPr lang="en-US" dirty="0"/>
          </a:p>
        </p:txBody>
      </p:sp>
      <p:sp>
        <p:nvSpPr>
          <p:cNvPr id="2" name="Content Placeholder 1"/>
          <p:cNvSpPr>
            <a:spLocks noGrp="1"/>
          </p:cNvSpPr>
          <p:nvPr>
            <p:ph idx="1"/>
          </p:nvPr>
        </p:nvSpPr>
        <p:spPr/>
        <p:txBody>
          <a:bodyPr/>
          <a:lstStyle/>
          <a:p>
            <a:r>
              <a:rPr lang="en-US" dirty="0">
                <a:hlinkClick r:id="rId2"/>
              </a:rPr>
              <a:t>https://</a:t>
            </a:r>
            <a:r>
              <a:rPr lang="en-US" dirty="0" smtClean="0">
                <a:hlinkClick r:id="rId2"/>
              </a:rPr>
              <a:t>www.cde.state.co.us/datapipeline</a:t>
            </a:r>
            <a:endParaRPr lang="en-US" dirty="0" smtClean="0"/>
          </a:p>
          <a:p>
            <a:endParaRPr lang="en-US" dirty="0"/>
          </a:p>
        </p:txBody>
      </p:sp>
      <p:pic>
        <p:nvPicPr>
          <p:cNvPr id="7" name="Picture 6"/>
          <p:cNvPicPr>
            <a:picLocks noChangeAspect="1"/>
          </p:cNvPicPr>
          <p:nvPr/>
        </p:nvPicPr>
        <p:blipFill>
          <a:blip r:embed="rId3"/>
          <a:stretch>
            <a:fillRect/>
          </a:stretch>
        </p:blipFill>
        <p:spPr>
          <a:xfrm>
            <a:off x="192024" y="1524479"/>
            <a:ext cx="8568164" cy="3709780"/>
          </a:xfrm>
          <a:prstGeom prst="rect">
            <a:avLst/>
          </a:prstGeom>
          <a:ln>
            <a:solidFill>
              <a:schemeClr val="accent6"/>
            </a:solidFill>
          </a:ln>
          <a:effectLst>
            <a:outerShdw blurRad="50800" dist="38100" dir="8100000" algn="tr" rotWithShape="0">
              <a:prstClr val="black">
                <a:alpha val="40000"/>
              </a:prstClr>
            </a:outerShdw>
          </a:effectLst>
        </p:spPr>
      </p:pic>
      <p:sp>
        <p:nvSpPr>
          <p:cNvPr id="8" name="Rectangular Callout 7"/>
          <p:cNvSpPr/>
          <p:nvPr/>
        </p:nvSpPr>
        <p:spPr>
          <a:xfrm rot="10800000">
            <a:off x="6652470" y="3536354"/>
            <a:ext cx="1946246" cy="1488652"/>
          </a:xfrm>
          <a:prstGeom prst="wedgeRectCallout">
            <a:avLst/>
          </a:prstGeom>
          <a:noFill/>
          <a:ln w="25400">
            <a:solidFill>
              <a:srgbClr val="FF0000"/>
            </a:solidFill>
          </a:ln>
          <a:effectLst>
            <a:innerShdw blurRad="63500" dist="50800" dir="162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9086" y="2778792"/>
            <a:ext cx="2651624" cy="646331"/>
          </a:xfrm>
          <a:prstGeom prst="rect">
            <a:avLst/>
          </a:prstGeom>
          <a:noFill/>
        </p:spPr>
        <p:txBody>
          <a:bodyPr wrap="none" rtlCol="0">
            <a:spAutoFit/>
          </a:bodyPr>
          <a:lstStyle/>
          <a:p>
            <a:pPr algn="ctr"/>
            <a:r>
              <a:rPr lang="en-US" dirty="0" smtClean="0">
                <a:solidFill>
                  <a:srgbClr val="FF0000"/>
                </a:solidFill>
              </a:rPr>
              <a:t>To Log In Pipeline System: </a:t>
            </a:r>
          </a:p>
          <a:p>
            <a:pPr algn="ctr"/>
            <a:r>
              <a:rPr lang="en-US" dirty="0" smtClean="0">
                <a:solidFill>
                  <a:srgbClr val="FF0000"/>
                </a:solidFill>
              </a:rPr>
              <a:t>click here</a:t>
            </a:r>
            <a:endParaRPr lang="en-US" dirty="0">
              <a:solidFill>
                <a:srgbClr val="FF0000"/>
              </a:solidFill>
            </a:endParaRPr>
          </a:p>
        </p:txBody>
      </p:sp>
      <p:sp>
        <p:nvSpPr>
          <p:cNvPr id="10" name="Line Callout 2 9"/>
          <p:cNvSpPr/>
          <p:nvPr/>
        </p:nvSpPr>
        <p:spPr>
          <a:xfrm>
            <a:off x="2452188" y="1941970"/>
            <a:ext cx="2508230" cy="773776"/>
          </a:xfrm>
          <a:prstGeom prst="borderCallout2">
            <a:avLst>
              <a:gd name="adj1" fmla="val 21887"/>
              <a:gd name="adj2" fmla="val -590"/>
              <a:gd name="adj3" fmla="val 18750"/>
              <a:gd name="adj4" fmla="val -16667"/>
              <a:gd name="adj5" fmla="val 107780"/>
              <a:gd name="adj6" fmla="val -51933"/>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Teacher Student Data Link Interchange Information</a:t>
            </a:r>
            <a:endParaRPr lang="en-US" dirty="0">
              <a:solidFill>
                <a:schemeClr val="tx1"/>
              </a:solidFill>
            </a:endParaRPr>
          </a:p>
        </p:txBody>
      </p:sp>
      <p:sp>
        <p:nvSpPr>
          <p:cNvPr id="11" name="Line Callout 2 10"/>
          <p:cNvSpPr/>
          <p:nvPr/>
        </p:nvSpPr>
        <p:spPr>
          <a:xfrm>
            <a:off x="2903952" y="3149466"/>
            <a:ext cx="2154966" cy="773776"/>
          </a:xfrm>
          <a:prstGeom prst="borderCallout2">
            <a:avLst>
              <a:gd name="adj1" fmla="val 53261"/>
              <a:gd name="adj2" fmla="val -823"/>
              <a:gd name="adj3" fmla="val 18750"/>
              <a:gd name="adj4" fmla="val -16667"/>
              <a:gd name="adj5" fmla="val -17724"/>
              <a:gd name="adj6" fmla="val -79190"/>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Teacher Student Data Link Snapshot Information</a:t>
            </a:r>
            <a:endParaRPr lang="en-US" dirty="0">
              <a:solidFill>
                <a:schemeClr val="tx1"/>
              </a:solidFill>
            </a:endParaRPr>
          </a:p>
        </p:txBody>
      </p:sp>
      <p:sp>
        <p:nvSpPr>
          <p:cNvPr id="12" name="Line Callout 2 11"/>
          <p:cNvSpPr/>
          <p:nvPr/>
        </p:nvSpPr>
        <p:spPr>
          <a:xfrm>
            <a:off x="2921225" y="4280680"/>
            <a:ext cx="3345875" cy="809209"/>
          </a:xfrm>
          <a:prstGeom prst="borderCallout2">
            <a:avLst>
              <a:gd name="adj1" fmla="val 52750"/>
              <a:gd name="adj2" fmla="val -594"/>
              <a:gd name="adj3" fmla="val 18750"/>
              <a:gd name="adj4" fmla="val -16667"/>
              <a:gd name="adj5" fmla="val -75588"/>
              <a:gd name="adj6" fmla="val -33728"/>
            </a:avLst>
          </a:prstGeom>
          <a:solidFill>
            <a:srgbClr val="CCCCFF"/>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Codes – frequently used codes are found here </a:t>
            </a:r>
            <a:r>
              <a:rPr lang="en-US" sz="1400" dirty="0" smtClean="0">
                <a:solidFill>
                  <a:schemeClr val="tx1"/>
                </a:solidFill>
              </a:rPr>
              <a:t>(district codes, school codes, institutes of higher education, etc.)</a:t>
            </a:r>
            <a:endParaRPr lang="en-US" sz="1400" dirty="0">
              <a:solidFill>
                <a:schemeClr val="tx1"/>
              </a:solidFill>
            </a:endParaRPr>
          </a:p>
        </p:txBody>
      </p:sp>
      <p:sp>
        <p:nvSpPr>
          <p:cNvPr id="13" name="Line Callout 2 12"/>
          <p:cNvSpPr/>
          <p:nvPr/>
        </p:nvSpPr>
        <p:spPr>
          <a:xfrm>
            <a:off x="1942247" y="5493676"/>
            <a:ext cx="2869035" cy="1098601"/>
          </a:xfrm>
          <a:prstGeom prst="borderCallout2">
            <a:avLst>
              <a:gd name="adj1" fmla="val 39374"/>
              <a:gd name="adj2" fmla="val -718"/>
              <a:gd name="adj3" fmla="val 18750"/>
              <a:gd name="adj4" fmla="val -16667"/>
              <a:gd name="adj5" fmla="val -101373"/>
              <a:gd name="adj6" fmla="val -34374"/>
            </a:avLst>
          </a:prstGeom>
          <a:solidFill>
            <a:srgbClr val="C6E8F6"/>
          </a:solidFill>
          <a:ln w="28575">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Collection dates, Mandatory Collections- legislation and uses, converting csv files to excel, etc.</a:t>
            </a:r>
            <a:endParaRPr lang="en-US" sz="1400" dirty="0">
              <a:solidFill>
                <a:schemeClr val="tx1"/>
              </a:solidFill>
            </a:endParaRPr>
          </a:p>
        </p:txBody>
      </p:sp>
    </p:spTree>
    <p:extLst>
      <p:ext uri="{BB962C8B-B14F-4D97-AF65-F5344CB8AC3E}">
        <p14:creationId xmlns:p14="http://schemas.microsoft.com/office/powerpoint/2010/main" val="3890242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Final </a:t>
            </a:r>
            <a:r>
              <a:rPr lang="en-US" dirty="0"/>
              <a:t>Grade/Course Completion Status</a:t>
            </a:r>
          </a:p>
        </p:txBody>
      </p:sp>
      <p:graphicFrame>
        <p:nvGraphicFramePr>
          <p:cNvPr id="10" name="Content Placeholder 9"/>
          <p:cNvGraphicFramePr>
            <a:graphicFrameLocks noGrp="1"/>
          </p:cNvGraphicFramePr>
          <p:nvPr>
            <p:ph idx="1"/>
            <p:extLst/>
          </p:nvPr>
        </p:nvGraphicFramePr>
        <p:xfrm>
          <a:off x="628650" y="1463675"/>
          <a:ext cx="7886700" cy="3718560"/>
        </p:xfrm>
        <a:graphic>
          <a:graphicData uri="http://schemas.openxmlformats.org/drawingml/2006/table">
            <a:tbl>
              <a:tblPr firstRow="1" bandRow="1">
                <a:tableStyleId>{1E171933-4619-4E11-9A3F-F7608DF75F80}</a:tableStyleId>
              </a:tblPr>
              <a:tblGrid>
                <a:gridCol w="1004549"/>
                <a:gridCol w="6882151"/>
              </a:tblGrid>
              <a:tr h="370840">
                <a:tc>
                  <a:txBody>
                    <a:bodyPr/>
                    <a:lstStyle/>
                    <a:p>
                      <a:pPr algn="ctr"/>
                      <a:r>
                        <a:rPr lang="en-US" sz="2800" dirty="0" smtClean="0"/>
                        <a:t>Code</a:t>
                      </a:r>
                      <a:endParaRPr lang="en-US" sz="2800" dirty="0"/>
                    </a:p>
                  </a:txBody>
                  <a:tcPr/>
                </a:tc>
                <a:tc>
                  <a:txBody>
                    <a:bodyPr/>
                    <a:lstStyle/>
                    <a:p>
                      <a:r>
                        <a:rPr lang="en-US" sz="2800" dirty="0" smtClean="0"/>
                        <a:t>Description</a:t>
                      </a:r>
                      <a:endParaRPr lang="en-US" sz="2800" dirty="0"/>
                    </a:p>
                  </a:txBody>
                  <a:tcPr/>
                </a:tc>
              </a:tr>
              <a:tr h="370840">
                <a:tc>
                  <a:txBody>
                    <a:bodyPr/>
                    <a:lstStyle/>
                    <a:p>
                      <a:pPr algn="ctr"/>
                      <a:r>
                        <a:rPr lang="en-US" sz="2400" dirty="0" smtClean="0"/>
                        <a:t>1</a:t>
                      </a:r>
                      <a:endParaRPr lang="en-US" sz="2400" dirty="0">
                        <a:latin typeface="+mn-lt"/>
                      </a:endParaRPr>
                    </a:p>
                  </a:txBody>
                  <a:tcPr/>
                </a:tc>
                <a:tc>
                  <a:txBody>
                    <a:bodyPr/>
                    <a:lstStyle/>
                    <a:p>
                      <a:pPr marL="0" marR="0">
                        <a:lnSpc>
                          <a:spcPct val="115000"/>
                        </a:lnSpc>
                        <a:spcBef>
                          <a:spcPts val="0"/>
                        </a:spcBef>
                        <a:spcAft>
                          <a:spcPts val="0"/>
                        </a:spcAft>
                      </a:pPr>
                      <a:r>
                        <a:rPr lang="en-US" sz="2400">
                          <a:effectLst/>
                        </a:rPr>
                        <a:t>Completed - No Credit/No Grade/No Mark</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b"/>
                </a:tc>
              </a:tr>
              <a:tr h="370840">
                <a:tc>
                  <a:txBody>
                    <a:bodyPr/>
                    <a:lstStyle/>
                    <a:p>
                      <a:pPr algn="ctr"/>
                      <a:r>
                        <a:rPr lang="en-US" sz="2400" dirty="0" smtClean="0"/>
                        <a:t>2</a:t>
                      </a:r>
                      <a:endParaRPr lang="en-US" sz="2400" dirty="0">
                        <a:latin typeface="+mn-lt"/>
                      </a:endParaRPr>
                    </a:p>
                  </a:txBody>
                  <a:tcPr/>
                </a:tc>
                <a:tc>
                  <a:txBody>
                    <a:bodyPr/>
                    <a:lstStyle/>
                    <a:p>
                      <a:pPr marL="0" marR="0">
                        <a:lnSpc>
                          <a:spcPct val="115000"/>
                        </a:lnSpc>
                        <a:spcBef>
                          <a:spcPts val="0"/>
                        </a:spcBef>
                        <a:spcAft>
                          <a:spcPts val="0"/>
                        </a:spcAft>
                      </a:pPr>
                      <a:r>
                        <a:rPr lang="en-US" sz="2400">
                          <a:effectLst/>
                        </a:rPr>
                        <a:t>Completed - Pass</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b"/>
                </a:tc>
              </a:tr>
              <a:tr h="370840">
                <a:tc>
                  <a:txBody>
                    <a:bodyPr/>
                    <a:lstStyle/>
                    <a:p>
                      <a:pPr algn="ctr"/>
                      <a:r>
                        <a:rPr lang="en-US" sz="2400" dirty="0" smtClean="0"/>
                        <a:t>3</a:t>
                      </a:r>
                      <a:endParaRPr lang="en-US" sz="2400" dirty="0">
                        <a:latin typeface="+mn-lt"/>
                      </a:endParaRPr>
                    </a:p>
                  </a:txBody>
                  <a:tcPr/>
                </a:tc>
                <a:tc>
                  <a:txBody>
                    <a:bodyPr/>
                    <a:lstStyle/>
                    <a:p>
                      <a:pPr marL="0" marR="0">
                        <a:lnSpc>
                          <a:spcPct val="115000"/>
                        </a:lnSpc>
                        <a:spcBef>
                          <a:spcPts val="0"/>
                        </a:spcBef>
                        <a:spcAft>
                          <a:spcPts val="0"/>
                        </a:spcAft>
                      </a:pPr>
                      <a:r>
                        <a:rPr lang="en-US" sz="2400">
                          <a:effectLst/>
                        </a:rPr>
                        <a:t>Completed - Satisfactory</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b"/>
                </a:tc>
              </a:tr>
              <a:tr h="370840">
                <a:tc>
                  <a:txBody>
                    <a:bodyPr/>
                    <a:lstStyle/>
                    <a:p>
                      <a:pPr algn="ctr"/>
                      <a:r>
                        <a:rPr lang="en-US" sz="2400" dirty="0" smtClean="0"/>
                        <a:t>4</a:t>
                      </a:r>
                      <a:endParaRPr lang="en-US" sz="2400" dirty="0">
                        <a:latin typeface="+mn-lt"/>
                      </a:endParaRPr>
                    </a:p>
                  </a:txBody>
                  <a:tcPr/>
                </a:tc>
                <a:tc>
                  <a:txBody>
                    <a:bodyPr/>
                    <a:lstStyle/>
                    <a:p>
                      <a:pPr marL="0" marR="0">
                        <a:lnSpc>
                          <a:spcPct val="115000"/>
                        </a:lnSpc>
                        <a:spcBef>
                          <a:spcPts val="0"/>
                        </a:spcBef>
                        <a:spcAft>
                          <a:spcPts val="0"/>
                        </a:spcAft>
                      </a:pPr>
                      <a:r>
                        <a:rPr lang="en-US" sz="2400" dirty="0">
                          <a:effectLst/>
                        </a:rPr>
                        <a:t>Completed - Unsatisfactory</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r>
              <a:tr h="370840">
                <a:tc>
                  <a:txBody>
                    <a:bodyPr/>
                    <a:lstStyle/>
                    <a:p>
                      <a:pPr algn="ctr"/>
                      <a:r>
                        <a:rPr lang="en-US" sz="2400" dirty="0" smtClean="0"/>
                        <a:t>5</a:t>
                      </a:r>
                      <a:endParaRPr lang="en-US" sz="2400" dirty="0">
                        <a:latin typeface="+mn-lt"/>
                      </a:endParaRPr>
                    </a:p>
                  </a:txBody>
                  <a:tcPr/>
                </a:tc>
                <a:tc>
                  <a:txBody>
                    <a:bodyPr/>
                    <a:lstStyle/>
                    <a:p>
                      <a:pPr marL="0" marR="0">
                        <a:lnSpc>
                          <a:spcPct val="115000"/>
                        </a:lnSpc>
                        <a:spcBef>
                          <a:spcPts val="0"/>
                        </a:spcBef>
                        <a:spcAft>
                          <a:spcPts val="0"/>
                        </a:spcAft>
                      </a:pPr>
                      <a:r>
                        <a:rPr lang="en-US" sz="2400" dirty="0">
                          <a:effectLst/>
                        </a:rPr>
                        <a:t>Completed - Fail</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r>
              <a:tr h="370840">
                <a:tc>
                  <a:txBody>
                    <a:bodyPr/>
                    <a:lstStyle/>
                    <a:p>
                      <a:pPr algn="ctr"/>
                      <a:r>
                        <a:rPr lang="en-US" sz="2400" dirty="0" smtClean="0"/>
                        <a:t>6</a:t>
                      </a:r>
                      <a:endParaRPr lang="en-US" sz="2400" dirty="0">
                        <a:latin typeface="+mn-lt"/>
                      </a:endParaRPr>
                    </a:p>
                  </a:txBody>
                  <a:tcPr/>
                </a:tc>
                <a:tc>
                  <a:txBody>
                    <a:bodyPr/>
                    <a:lstStyle/>
                    <a:p>
                      <a:pPr marL="0" marR="0">
                        <a:lnSpc>
                          <a:spcPct val="115000"/>
                        </a:lnSpc>
                        <a:spcBef>
                          <a:spcPts val="0"/>
                        </a:spcBef>
                        <a:spcAft>
                          <a:spcPts val="0"/>
                        </a:spcAft>
                      </a:pPr>
                      <a:r>
                        <a:rPr lang="en-US" sz="2400">
                          <a:effectLst/>
                        </a:rPr>
                        <a:t>Incomplete – No Credit/No Grade/No Mark</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b"/>
                </a:tc>
              </a:tr>
              <a:tr h="370840">
                <a:tc>
                  <a:txBody>
                    <a:bodyPr/>
                    <a:lstStyle/>
                    <a:p>
                      <a:pPr algn="ctr"/>
                      <a:r>
                        <a:rPr lang="en-US" sz="2400" dirty="0" smtClean="0"/>
                        <a:t>7</a:t>
                      </a:r>
                      <a:endParaRPr lang="en-US" sz="2400" dirty="0">
                        <a:latin typeface="+mn-lt"/>
                      </a:endParaRPr>
                    </a:p>
                  </a:txBody>
                  <a:tcPr/>
                </a:tc>
                <a:tc>
                  <a:txBody>
                    <a:bodyPr/>
                    <a:lstStyle/>
                    <a:p>
                      <a:pPr marL="0" marR="0">
                        <a:lnSpc>
                          <a:spcPct val="115000"/>
                        </a:lnSpc>
                        <a:spcBef>
                          <a:spcPts val="0"/>
                        </a:spcBef>
                        <a:spcAft>
                          <a:spcPts val="0"/>
                        </a:spcAft>
                      </a:pPr>
                      <a:r>
                        <a:rPr lang="en-US" sz="2400" dirty="0">
                          <a:effectLst/>
                        </a:rPr>
                        <a:t>Withdrew – No Credit/No Grade/No Mark</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781460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TSDL Snapshot Reports (</a:t>
            </a:r>
            <a:r>
              <a:rPr lang="en-US" dirty="0" err="1" smtClean="0"/>
              <a:t>cognos</a:t>
            </a:r>
            <a:r>
              <a:rPr lang="en-US" dirty="0" smtClean="0"/>
              <a:t>)</a:t>
            </a:r>
            <a:endParaRPr lang="en-US" dirty="0"/>
          </a:p>
        </p:txBody>
      </p:sp>
    </p:spTree>
    <p:extLst>
      <p:ext uri="{BB962C8B-B14F-4D97-AF65-F5344CB8AC3E}">
        <p14:creationId xmlns:p14="http://schemas.microsoft.com/office/powerpoint/2010/main" val="6764574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Reports</a:t>
            </a:r>
            <a:endParaRPr lang="en-US" dirty="0"/>
          </a:p>
        </p:txBody>
      </p:sp>
      <p:sp>
        <p:nvSpPr>
          <p:cNvPr id="3" name="Content Placeholder 2"/>
          <p:cNvSpPr>
            <a:spLocks noGrp="1"/>
          </p:cNvSpPr>
          <p:nvPr>
            <p:ph idx="1"/>
          </p:nvPr>
        </p:nvSpPr>
        <p:spPr>
          <a:xfrm>
            <a:off x="274320" y="1463039"/>
            <a:ext cx="8241030" cy="5167697"/>
          </a:xfrm>
        </p:spPr>
        <p:txBody>
          <a:bodyPr>
            <a:normAutofit lnSpcReduction="10000"/>
          </a:bodyPr>
          <a:lstStyle/>
          <a:p>
            <a:r>
              <a:rPr lang="en-US" dirty="0" smtClean="0"/>
              <a:t>Course Enrollment Records Without Instructors Reported</a:t>
            </a:r>
          </a:p>
          <a:p>
            <a:r>
              <a:rPr lang="en-US" dirty="0" smtClean="0"/>
              <a:t>Course Instructor Records Excluded</a:t>
            </a:r>
          </a:p>
          <a:p>
            <a:r>
              <a:rPr lang="en-US" dirty="0" smtClean="0"/>
              <a:t>Number of Students Reported by School</a:t>
            </a:r>
          </a:p>
          <a:p>
            <a:r>
              <a:rPr lang="en-US" dirty="0" smtClean="0"/>
              <a:t>Number of Teachers Reported by School</a:t>
            </a:r>
          </a:p>
          <a:p>
            <a:r>
              <a:rPr lang="en-US" dirty="0" smtClean="0"/>
              <a:t>Snapshot Records Excluded Due to TSDL Interchange Errors</a:t>
            </a:r>
          </a:p>
          <a:p>
            <a:r>
              <a:rPr lang="en-US" dirty="0" smtClean="0"/>
              <a:t>Student Discrepancy Report</a:t>
            </a:r>
          </a:p>
          <a:p>
            <a:r>
              <a:rPr lang="en-US" dirty="0" smtClean="0"/>
              <a:t>Student Enrolled by Course</a:t>
            </a:r>
          </a:p>
          <a:p>
            <a:r>
              <a:rPr lang="en-US" dirty="0" smtClean="0"/>
              <a:t>Teacher Discrepancy Report</a:t>
            </a:r>
          </a:p>
          <a:p>
            <a:r>
              <a:rPr lang="en-US" dirty="0" smtClean="0"/>
              <a:t>TSDL Snapshot Error Detail Report</a:t>
            </a:r>
          </a:p>
          <a:p>
            <a:r>
              <a:rPr lang="en-US" dirty="0" smtClean="0"/>
              <a:t>TSDL Snapshot Error Summary Report</a:t>
            </a:r>
          </a:p>
          <a:p>
            <a:r>
              <a:rPr lang="en-US" dirty="0" smtClean="0"/>
              <a:t>TSDL Snapshot Records </a:t>
            </a:r>
            <a:endParaRPr lang="en-US" dirty="0"/>
          </a:p>
        </p:txBody>
      </p:sp>
    </p:spTree>
    <p:extLst>
      <p:ext uri="{BB962C8B-B14F-4D97-AF65-F5344CB8AC3E}">
        <p14:creationId xmlns:p14="http://schemas.microsoft.com/office/powerpoint/2010/main" val="26739973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0"/>
            <a:ext cx="8318901" cy="710141"/>
          </a:xfrm>
        </p:spPr>
        <p:txBody>
          <a:bodyPr>
            <a:normAutofit fontScale="90000"/>
          </a:bodyPr>
          <a:lstStyle/>
          <a:p>
            <a:r>
              <a:rPr lang="en-US" dirty="0" smtClean="0"/>
              <a:t>Course Enrollment Records Without Instructors Reported </a:t>
            </a:r>
            <a:endParaRPr lang="en-US" dirty="0"/>
          </a:p>
        </p:txBody>
      </p:sp>
      <p:sp>
        <p:nvSpPr>
          <p:cNvPr id="3" name="Content Placeholder 2"/>
          <p:cNvSpPr>
            <a:spLocks noGrp="1"/>
          </p:cNvSpPr>
          <p:nvPr>
            <p:ph idx="1"/>
          </p:nvPr>
        </p:nvSpPr>
        <p:spPr/>
        <p:txBody>
          <a:bodyPr/>
          <a:lstStyle/>
          <a:p>
            <a:r>
              <a:rPr lang="en-US" dirty="0" smtClean="0"/>
              <a:t>Displays All Records from Course Enrollment file where there was no matching record in the Course Instructor file.  </a:t>
            </a:r>
          </a:p>
          <a:p>
            <a:r>
              <a:rPr lang="en-US" dirty="0" smtClean="0"/>
              <a:t>Records are matched based on:</a:t>
            </a:r>
          </a:p>
          <a:p>
            <a:pPr marL="1028700" lvl="1" indent="-342900"/>
            <a:r>
              <a:rPr lang="en-US" dirty="0" smtClean="0"/>
              <a:t>School District/BOCES Code</a:t>
            </a:r>
          </a:p>
          <a:p>
            <a:pPr marL="1028700" lvl="1" indent="-342900"/>
            <a:r>
              <a:rPr lang="en-US" dirty="0" smtClean="0"/>
              <a:t>School Code</a:t>
            </a:r>
          </a:p>
          <a:p>
            <a:pPr marL="1028700" lvl="1" indent="-342900"/>
            <a:r>
              <a:rPr lang="en-US" dirty="0" smtClean="0"/>
              <a:t>Local Course Code</a:t>
            </a:r>
          </a:p>
          <a:p>
            <a:pPr marL="1028700" lvl="1" indent="-342900"/>
            <a:r>
              <a:rPr lang="en-US" dirty="0" smtClean="0"/>
              <a:t>Section Number</a:t>
            </a:r>
          </a:p>
          <a:p>
            <a:pPr marL="1028700" lvl="1" indent="-342900"/>
            <a:r>
              <a:rPr lang="en-US" dirty="0" smtClean="0"/>
              <a:t>Term</a:t>
            </a:r>
          </a:p>
          <a:p>
            <a:pPr marL="342900" indent="-342900"/>
            <a:r>
              <a:rPr lang="en-US" dirty="0" smtClean="0"/>
              <a:t>These records will have no instructor linked to the course/student</a:t>
            </a:r>
            <a:endParaRPr lang="en-US" dirty="0"/>
          </a:p>
        </p:txBody>
      </p:sp>
    </p:spTree>
    <p:extLst>
      <p:ext uri="{BB962C8B-B14F-4D97-AF65-F5344CB8AC3E}">
        <p14:creationId xmlns:p14="http://schemas.microsoft.com/office/powerpoint/2010/main" val="39787044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Instructor Records Excluded</a:t>
            </a:r>
            <a:endParaRPr lang="en-US" dirty="0"/>
          </a:p>
        </p:txBody>
      </p:sp>
      <p:sp>
        <p:nvSpPr>
          <p:cNvPr id="3" name="Content Placeholder 2"/>
          <p:cNvSpPr>
            <a:spLocks noGrp="1"/>
          </p:cNvSpPr>
          <p:nvPr>
            <p:ph idx="1"/>
          </p:nvPr>
        </p:nvSpPr>
        <p:spPr>
          <a:xfrm>
            <a:off x="628650" y="1463039"/>
            <a:ext cx="8092908" cy="5199781"/>
          </a:xfrm>
        </p:spPr>
        <p:txBody>
          <a:bodyPr>
            <a:normAutofit/>
          </a:bodyPr>
          <a:lstStyle/>
          <a:p>
            <a:r>
              <a:rPr lang="en-US" dirty="0" smtClean="0"/>
              <a:t>Displays all records in Course Instructor file that are not being included in the snapshot</a:t>
            </a:r>
          </a:p>
          <a:p>
            <a:pPr marL="342900" indent="-342900"/>
            <a:r>
              <a:rPr lang="en-US" dirty="0" smtClean="0"/>
              <a:t>There is no matching record in the course enrollment file</a:t>
            </a:r>
          </a:p>
          <a:p>
            <a:pPr marL="342900" indent="-342900"/>
            <a:endParaRPr lang="en-US" dirty="0"/>
          </a:p>
          <a:p>
            <a:pPr marL="342900" indent="-342900"/>
            <a:r>
              <a:rPr lang="en-US" dirty="0" smtClean="0"/>
              <a:t>Snapshots records are created using all Enrollment File records and matching those with the Instructor file based on the fields:</a:t>
            </a:r>
          </a:p>
          <a:p>
            <a:pPr marL="1028700" lvl="1" indent="-342900"/>
            <a:r>
              <a:rPr lang="en-US" dirty="0"/>
              <a:t>School District/BOCES Code</a:t>
            </a:r>
          </a:p>
          <a:p>
            <a:pPr marL="1028700" lvl="1" indent="-342900"/>
            <a:r>
              <a:rPr lang="en-US" dirty="0"/>
              <a:t>School Code</a:t>
            </a:r>
          </a:p>
          <a:p>
            <a:pPr marL="1028700" lvl="1" indent="-342900"/>
            <a:r>
              <a:rPr lang="en-US" dirty="0"/>
              <a:t>Local Course Code</a:t>
            </a:r>
          </a:p>
          <a:p>
            <a:pPr marL="1028700" lvl="1" indent="-342900"/>
            <a:r>
              <a:rPr lang="en-US" dirty="0"/>
              <a:t>Section Number</a:t>
            </a:r>
          </a:p>
          <a:p>
            <a:pPr marL="1028700" lvl="1" indent="-342900"/>
            <a:r>
              <a:rPr lang="en-US" dirty="0"/>
              <a:t>Term</a:t>
            </a:r>
          </a:p>
          <a:p>
            <a:pPr marL="342900" indent="-342900"/>
            <a:endParaRPr lang="en-US" dirty="0" smtClean="0"/>
          </a:p>
          <a:p>
            <a:pPr marL="342900" indent="-342900"/>
            <a:endParaRPr lang="en-US" dirty="0" smtClean="0"/>
          </a:p>
          <a:p>
            <a:pPr marL="1028700" lvl="1" indent="-342900"/>
            <a:endParaRPr lang="en-US" dirty="0"/>
          </a:p>
        </p:txBody>
      </p:sp>
    </p:spTree>
    <p:extLst>
      <p:ext uri="{BB962C8B-B14F-4D97-AF65-F5344CB8AC3E}">
        <p14:creationId xmlns:p14="http://schemas.microsoft.com/office/powerpoint/2010/main" val="7335054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Students Reported by School</a:t>
            </a:r>
            <a:endParaRPr lang="en-US" dirty="0"/>
          </a:p>
        </p:txBody>
      </p:sp>
      <p:sp>
        <p:nvSpPr>
          <p:cNvPr id="3" name="Content Placeholder 2"/>
          <p:cNvSpPr>
            <a:spLocks noGrp="1"/>
          </p:cNvSpPr>
          <p:nvPr>
            <p:ph idx="1"/>
          </p:nvPr>
        </p:nvSpPr>
        <p:spPr/>
        <p:txBody>
          <a:bodyPr/>
          <a:lstStyle/>
          <a:p>
            <a:r>
              <a:rPr lang="en-US" dirty="0" smtClean="0"/>
              <a:t>Provides headcount of students by school code/name</a:t>
            </a:r>
          </a:p>
          <a:p>
            <a:endParaRPr lang="en-US" dirty="0"/>
          </a:p>
          <a:p>
            <a:r>
              <a:rPr lang="en-US" dirty="0" smtClean="0"/>
              <a:t>Headcount is counting the unique SASIDs reported for each school</a:t>
            </a:r>
            <a:endParaRPr lang="en-US" dirty="0"/>
          </a:p>
        </p:txBody>
      </p:sp>
    </p:spTree>
    <p:extLst>
      <p:ext uri="{BB962C8B-B14F-4D97-AF65-F5344CB8AC3E}">
        <p14:creationId xmlns:p14="http://schemas.microsoft.com/office/powerpoint/2010/main" val="30232225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Teachers Reported by School</a:t>
            </a:r>
            <a:endParaRPr lang="en-US" dirty="0"/>
          </a:p>
        </p:txBody>
      </p:sp>
      <p:sp>
        <p:nvSpPr>
          <p:cNvPr id="3" name="Content Placeholder 2"/>
          <p:cNvSpPr>
            <a:spLocks noGrp="1"/>
          </p:cNvSpPr>
          <p:nvPr>
            <p:ph idx="1"/>
          </p:nvPr>
        </p:nvSpPr>
        <p:spPr/>
        <p:txBody>
          <a:bodyPr/>
          <a:lstStyle/>
          <a:p>
            <a:r>
              <a:rPr lang="en-US" dirty="0"/>
              <a:t>Provides headcount </a:t>
            </a:r>
            <a:r>
              <a:rPr lang="en-US" dirty="0" smtClean="0"/>
              <a:t>of teachers by </a:t>
            </a:r>
            <a:r>
              <a:rPr lang="en-US" dirty="0"/>
              <a:t>school code/name</a:t>
            </a:r>
          </a:p>
          <a:p>
            <a:endParaRPr lang="en-US" dirty="0"/>
          </a:p>
          <a:p>
            <a:r>
              <a:rPr lang="en-US" dirty="0"/>
              <a:t>Headcount is counting the unique </a:t>
            </a:r>
            <a:r>
              <a:rPr lang="en-US" dirty="0" smtClean="0"/>
              <a:t>EDIDs </a:t>
            </a:r>
            <a:r>
              <a:rPr lang="en-US" dirty="0"/>
              <a:t>reported for each school</a:t>
            </a:r>
          </a:p>
          <a:p>
            <a:endParaRPr lang="en-US" dirty="0"/>
          </a:p>
        </p:txBody>
      </p:sp>
    </p:spTree>
    <p:extLst>
      <p:ext uri="{BB962C8B-B14F-4D97-AF65-F5344CB8AC3E}">
        <p14:creationId xmlns:p14="http://schemas.microsoft.com/office/powerpoint/2010/main" val="265795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Snapshot Records Excluded Due to TSDL Interchange Errors</a:t>
            </a:r>
            <a:endParaRPr lang="en-US" dirty="0"/>
          </a:p>
        </p:txBody>
      </p:sp>
      <p:sp>
        <p:nvSpPr>
          <p:cNvPr id="3" name="Content Placeholder 2"/>
          <p:cNvSpPr>
            <a:spLocks noGrp="1"/>
          </p:cNvSpPr>
          <p:nvPr>
            <p:ph idx="1"/>
          </p:nvPr>
        </p:nvSpPr>
        <p:spPr/>
        <p:txBody>
          <a:bodyPr/>
          <a:lstStyle/>
          <a:p>
            <a:r>
              <a:rPr lang="en-US" dirty="0" smtClean="0"/>
              <a:t>Due to TSDL Interchange errors (either in Course Enrollment or Course Instructor) the records are not being included in the Snapshot</a:t>
            </a:r>
          </a:p>
          <a:p>
            <a:endParaRPr lang="en-US" dirty="0"/>
          </a:p>
          <a:p>
            <a:r>
              <a:rPr lang="en-US" dirty="0" smtClean="0"/>
              <a:t>Next Steps – review and correct TSDL interchange files and create a new TSDL Snapshot</a:t>
            </a:r>
            <a:endParaRPr lang="en-US" dirty="0"/>
          </a:p>
        </p:txBody>
      </p:sp>
    </p:spTree>
    <p:extLst>
      <p:ext uri="{BB962C8B-B14F-4D97-AF65-F5344CB8AC3E}">
        <p14:creationId xmlns:p14="http://schemas.microsoft.com/office/powerpoint/2010/main" val="41486006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Discrepancy Report </a:t>
            </a:r>
            <a:endParaRPr lang="en-US" dirty="0"/>
          </a:p>
        </p:txBody>
      </p:sp>
      <p:sp>
        <p:nvSpPr>
          <p:cNvPr id="3" name="Content Placeholder 2"/>
          <p:cNvSpPr>
            <a:spLocks noGrp="1"/>
          </p:cNvSpPr>
          <p:nvPr>
            <p:ph idx="1"/>
          </p:nvPr>
        </p:nvSpPr>
        <p:spPr/>
        <p:txBody>
          <a:bodyPr/>
          <a:lstStyle/>
          <a:p>
            <a:r>
              <a:rPr lang="en-US" dirty="0" smtClean="0"/>
              <a:t>Displays ALL students reported in the Student Interchange that are NOT included in the TSDL Snapshot</a:t>
            </a:r>
          </a:p>
          <a:p>
            <a:endParaRPr lang="en-US" dirty="0"/>
          </a:p>
          <a:p>
            <a:r>
              <a:rPr lang="en-US" dirty="0" smtClean="0"/>
              <a:t>Also calculates and displays ‘Weeks Enrolled’</a:t>
            </a:r>
          </a:p>
          <a:p>
            <a:pPr marL="1028700" lvl="1" indent="-342900"/>
            <a:r>
              <a:rPr lang="en-US" dirty="0" smtClean="0"/>
              <a:t>Can be used to sort- those enrolled for a long period of time should be included</a:t>
            </a:r>
          </a:p>
          <a:p>
            <a:pPr marL="1028700" lvl="1" indent="-342900"/>
            <a:r>
              <a:rPr lang="en-US" dirty="0" smtClean="0"/>
              <a:t>Can download report into excel to sort as necessary</a:t>
            </a:r>
            <a:endParaRPr lang="en-US" dirty="0"/>
          </a:p>
        </p:txBody>
      </p:sp>
    </p:spTree>
    <p:extLst>
      <p:ext uri="{BB962C8B-B14F-4D97-AF65-F5344CB8AC3E}">
        <p14:creationId xmlns:p14="http://schemas.microsoft.com/office/powerpoint/2010/main" val="6574178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Enrolled by Course</a:t>
            </a:r>
            <a:endParaRPr lang="en-US" dirty="0"/>
          </a:p>
        </p:txBody>
      </p:sp>
      <p:sp>
        <p:nvSpPr>
          <p:cNvPr id="3" name="Content Placeholder 2"/>
          <p:cNvSpPr>
            <a:spLocks noGrp="1"/>
          </p:cNvSpPr>
          <p:nvPr>
            <p:ph idx="1"/>
          </p:nvPr>
        </p:nvSpPr>
        <p:spPr/>
        <p:txBody>
          <a:bodyPr/>
          <a:lstStyle/>
          <a:p>
            <a:r>
              <a:rPr lang="en-US" dirty="0" smtClean="0"/>
              <a:t>Provides count of students (headcount) by school, final grade/course completion status and local course code</a:t>
            </a:r>
          </a:p>
          <a:p>
            <a:endParaRPr lang="en-US" dirty="0"/>
          </a:p>
          <a:p>
            <a:r>
              <a:rPr lang="en-US" dirty="0" smtClean="0"/>
              <a:t>Provides total by school and final grade/course completion status</a:t>
            </a:r>
            <a:endParaRPr lang="en-US" dirty="0"/>
          </a:p>
        </p:txBody>
      </p:sp>
    </p:spTree>
    <p:extLst>
      <p:ext uri="{BB962C8B-B14F-4D97-AF65-F5344CB8AC3E}">
        <p14:creationId xmlns:p14="http://schemas.microsoft.com/office/powerpoint/2010/main" val="242796984"/>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1038</TotalTime>
  <Words>4163</Words>
  <Application>Microsoft Office PowerPoint</Application>
  <PresentationFormat>On-screen Show (4:3)</PresentationFormat>
  <Paragraphs>735</Paragraphs>
  <Slides>106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106</vt:i4>
      </vt:variant>
    </vt:vector>
  </HeadingPairs>
  <TitlesOfParts>
    <vt:vector size="114" baseType="lpstr">
      <vt:lpstr>Arial</vt:lpstr>
      <vt:lpstr>Calibri</vt:lpstr>
      <vt:lpstr>Calibri Light</vt:lpstr>
      <vt:lpstr>Museo Slab 500</vt:lpstr>
      <vt:lpstr>Times New Roman</vt:lpstr>
      <vt:lpstr>Trebuchet MS</vt:lpstr>
      <vt:lpstr>Wingdings</vt:lpstr>
      <vt:lpstr>Light Blue to Green Theme</vt:lpstr>
      <vt:lpstr>Teacher Student Data Link (TSDL) </vt:lpstr>
      <vt:lpstr>Agenda</vt:lpstr>
      <vt:lpstr>Data Uses: Reporting and Analysis</vt:lpstr>
      <vt:lpstr>Data Reporting – CRDC on behalf of districts</vt:lpstr>
      <vt:lpstr>Authority To Collect</vt:lpstr>
      <vt:lpstr>Pipeline Review </vt:lpstr>
      <vt:lpstr>Glossary of Terms</vt:lpstr>
      <vt:lpstr>Training Opportunities</vt:lpstr>
      <vt:lpstr>Website Overview</vt:lpstr>
      <vt:lpstr>Website Overview - Interchanges</vt:lpstr>
      <vt:lpstr>Screenshot of Course Enrollment File Layout</vt:lpstr>
      <vt:lpstr>Website Overview – Interchanges (cont.)</vt:lpstr>
      <vt:lpstr>Website Overview – Snapshots</vt:lpstr>
      <vt:lpstr>Getting Started –  What is Required? </vt:lpstr>
      <vt:lpstr>Identity Management Roles</vt:lpstr>
      <vt:lpstr>Course Codes</vt:lpstr>
      <vt:lpstr>Required K-12 Courses</vt:lpstr>
      <vt:lpstr>Creating Files</vt:lpstr>
      <vt:lpstr>Tips on Files</vt:lpstr>
      <vt:lpstr>Interchange Files</vt:lpstr>
      <vt:lpstr>TSDL Fields </vt:lpstr>
      <vt:lpstr>Interchange Process</vt:lpstr>
      <vt:lpstr>Timeline </vt:lpstr>
      <vt:lpstr>TSDL Interchange Timeline</vt:lpstr>
      <vt:lpstr>TSDL Snapshot Timeline</vt:lpstr>
      <vt:lpstr>Webinar Trainings</vt:lpstr>
      <vt:lpstr>Interchange Steps</vt:lpstr>
      <vt:lpstr>Identity Management Roles</vt:lpstr>
      <vt:lpstr>Pre-Step: Getting to Data Pipeline</vt:lpstr>
      <vt:lpstr>#1: Logging into Data Pipeline</vt:lpstr>
      <vt:lpstr>Uploading Interchange Files</vt:lpstr>
      <vt:lpstr>Pipeline Website Review</vt:lpstr>
      <vt:lpstr>File Upload – Format Checker</vt:lpstr>
      <vt:lpstr>Format Checker – Upload Results</vt:lpstr>
      <vt:lpstr>Format Checker Notes</vt:lpstr>
      <vt:lpstr>Data File Upload</vt:lpstr>
      <vt:lpstr>Data File Upload Types</vt:lpstr>
      <vt:lpstr>Batch Maintenance Screen – Not Processed</vt:lpstr>
      <vt:lpstr>File Not Processed – Next Steps</vt:lpstr>
      <vt:lpstr>Batch Maintenance – File Processed</vt:lpstr>
      <vt:lpstr>File Processed – Next Steps</vt:lpstr>
      <vt:lpstr>Review Errors in Detail</vt:lpstr>
      <vt:lpstr>Clicking on Cognos Reports-  Opens in a new Screen</vt:lpstr>
      <vt:lpstr>TSDL Interchange Errors</vt:lpstr>
      <vt:lpstr>Error Reports</vt:lpstr>
      <vt:lpstr>Error Detail Report- Excel</vt:lpstr>
      <vt:lpstr>Pipeline Reports</vt:lpstr>
      <vt:lpstr>Pipeline Error Reports –  Viewing Details</vt:lpstr>
      <vt:lpstr>Correcting Errors</vt:lpstr>
      <vt:lpstr>Batch Maintenance: No Errors</vt:lpstr>
      <vt:lpstr>Next Steps – TSDL Snapshot</vt:lpstr>
      <vt:lpstr>Interchange Edits Review –  Course Enrollment File</vt:lpstr>
      <vt:lpstr>Must be Valid Codes</vt:lpstr>
      <vt:lpstr>Local Course Code</vt:lpstr>
      <vt:lpstr>SASID/Student Demographic Information</vt:lpstr>
      <vt:lpstr>Roster Dates</vt:lpstr>
      <vt:lpstr>Grade Level</vt:lpstr>
      <vt:lpstr>Credits Granted </vt:lpstr>
      <vt:lpstr>Final Grade/Course Completion Status</vt:lpstr>
      <vt:lpstr>Duplicate Records</vt:lpstr>
      <vt:lpstr>WARNING</vt:lpstr>
      <vt:lpstr>Interchange Edits Review –  Course Instructor File</vt:lpstr>
      <vt:lpstr>Must be Valid Codes</vt:lpstr>
      <vt:lpstr>Local Course Code</vt:lpstr>
      <vt:lpstr>EDID/Demographic Information</vt:lpstr>
      <vt:lpstr>Duplicate Records</vt:lpstr>
      <vt:lpstr>Snapshot Process</vt:lpstr>
      <vt:lpstr>Snapshot Process</vt:lpstr>
      <vt:lpstr>Teacher Student Data Link Snapshot: Access</vt:lpstr>
      <vt:lpstr>Creating Snapshot Steps</vt:lpstr>
      <vt:lpstr>Pre-Step: Getting to Data Pipeline</vt:lpstr>
      <vt:lpstr>Pipeline Log-In Screen  (same as before)</vt:lpstr>
      <vt:lpstr>#1: Logging into Data Pipeline</vt:lpstr>
      <vt:lpstr>#2 and #3: Selecting Teacher Student Data Link -&gt; Snapshot</vt:lpstr>
      <vt:lpstr>#4 and #5: TSDL Snapshot Screen</vt:lpstr>
      <vt:lpstr>#6 and #7: Creating Snapshot- Screenshot </vt:lpstr>
      <vt:lpstr>Next Steps</vt:lpstr>
      <vt:lpstr>Status Dashboard Screen</vt:lpstr>
      <vt:lpstr>Accessing Cognos Reports</vt:lpstr>
      <vt:lpstr>Teacher Student Data Link Cognos Reports</vt:lpstr>
      <vt:lpstr>View Errors – Teacher Student Data Link Error Detail Report </vt:lpstr>
      <vt:lpstr>Viewing Errors in Data Pipeline</vt:lpstr>
      <vt:lpstr>Edits</vt:lpstr>
      <vt:lpstr>TSDL Snapshot Edit</vt:lpstr>
      <vt:lpstr>Finalizing Steps</vt:lpstr>
      <vt:lpstr>Finalizing Data</vt:lpstr>
      <vt:lpstr>2017-18 Updates</vt:lpstr>
      <vt:lpstr>Course Instructor File Changes</vt:lpstr>
      <vt:lpstr>Course Enrollment File Changes</vt:lpstr>
      <vt:lpstr>Final Grade/Course Completion Status</vt:lpstr>
      <vt:lpstr>TSDL Snapshot Reports (cognos)</vt:lpstr>
      <vt:lpstr>Available Reports</vt:lpstr>
      <vt:lpstr>Course Enrollment Records Without Instructors Reported </vt:lpstr>
      <vt:lpstr>Course Instructor Records Excluded</vt:lpstr>
      <vt:lpstr>Number of Students Reported by School</vt:lpstr>
      <vt:lpstr>Number of Teachers Reported by School</vt:lpstr>
      <vt:lpstr>Snapshot Records Excluded Due to TSDL Interchange Errors</vt:lpstr>
      <vt:lpstr>Student Discrepancy Report </vt:lpstr>
      <vt:lpstr>Students Enrolled by Course</vt:lpstr>
      <vt:lpstr>Teacher Discrepancy Report</vt:lpstr>
      <vt:lpstr>Error Reports</vt:lpstr>
      <vt:lpstr>TSDL Snapshot Records </vt:lpstr>
      <vt:lpstr>TSDL Fields </vt:lpstr>
      <vt:lpstr>Resources and Contact Information </vt:lpstr>
      <vt:lpstr>TSDL Interchange Resources</vt:lpstr>
      <vt:lpstr>TSDL Snapshot Resources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Severson, Annette</cp:lastModifiedBy>
  <cp:revision>156</cp:revision>
  <dcterms:created xsi:type="dcterms:W3CDTF">2018-01-08T21:58:16Z</dcterms:created>
  <dcterms:modified xsi:type="dcterms:W3CDTF">2019-03-06T17:40:16Z</dcterms:modified>
</cp:coreProperties>
</file>