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169" r:id="rId2"/>
    <p:sldId id="2161" r:id="rId3"/>
    <p:sldId id="2173" r:id="rId4"/>
    <p:sldId id="2170" r:id="rId5"/>
    <p:sldId id="2171" r:id="rId6"/>
    <p:sldId id="2162" r:id="rId7"/>
    <p:sldId id="2164" r:id="rId8"/>
    <p:sldId id="2165" r:id="rId9"/>
    <p:sldId id="2166" r:id="rId10"/>
    <p:sldId id="2167" r:id="rId11"/>
    <p:sldId id="2172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66FF"/>
    <a:srgbClr val="488BC9"/>
    <a:srgbClr val="FBFBFB"/>
    <a:srgbClr val="0000FF"/>
    <a:srgbClr val="101E8E"/>
    <a:srgbClr val="FF99FF"/>
    <a:srgbClr val="99CCFF"/>
    <a:srgbClr val="CCECFF"/>
    <a:srgbClr val="86B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883" autoAdjust="0"/>
    <p:restoredTop sz="95198" autoAdjust="0"/>
  </p:normalViewPr>
  <p:slideViewPr>
    <p:cSldViewPr snapToGrid="0" showGuides="1">
      <p:cViewPr varScale="1">
        <p:scale>
          <a:sx n="102" d="100"/>
          <a:sy n="102" d="100"/>
        </p:scale>
        <p:origin x="-73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71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CB3C28-2903-4BB6-977E-677766CE887E}" type="datetime1">
              <a:rPr lang="en-US" smtClean="0"/>
              <a:pPr>
                <a:defRPr/>
              </a:pPr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2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8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251527"/>
            <a:ext cx="5607712" cy="4628728"/>
          </a:xfrm>
          <a:noFill/>
          <a:ln/>
        </p:spPr>
        <p:txBody>
          <a:bodyPr/>
          <a:lstStyle/>
          <a:p>
            <a:endParaRPr lang="en-US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5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0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the January due date your director</a:t>
            </a:r>
            <a:r>
              <a:rPr lang="en-US" dirty="0" smtClean="0"/>
              <a:t> must review the Error</a:t>
            </a:r>
            <a:r>
              <a:rPr lang="en-US" baseline="0" dirty="0" smtClean="0"/>
              <a:t> Reports for Warnings.  Your director must also review the other reports listed and they may want to review “detail” reports that are tied to these.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0BF36-9836-4382-9816-648F90B0864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78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CB3C28-2903-4BB6-977E-677766CE887E}" type="datetime1">
              <a:rPr lang="en-US" smtClean="0"/>
              <a:pPr>
                <a:defRPr/>
              </a:pPr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2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48"/>
          <a:stretch/>
        </p:blipFill>
        <p:spPr>
          <a:xfrm>
            <a:off x="-12701" y="0"/>
            <a:ext cx="9156701" cy="13668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740" y="292383"/>
            <a:ext cx="8381260" cy="78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659220"/>
            <a:ext cx="8382000" cy="4235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4" y="6147331"/>
            <a:ext cx="1048300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086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Green Block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37"/>
          <a:stretch/>
        </p:blipFill>
        <p:spPr>
          <a:xfrm>
            <a:off x="1" y="-1"/>
            <a:ext cx="2063312" cy="68583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826984" cy="2816352"/>
          </a:xfrm>
        </p:spPr>
        <p:txBody>
          <a:bodyPr tIns="0"/>
          <a:lstStyle>
            <a:lvl1pPr marL="0" indent="0">
              <a:buNone/>
              <a:defRPr sz="1500" b="0" spc="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3" y="867104"/>
            <a:ext cx="1829292" cy="1263449"/>
          </a:xfrm>
        </p:spPr>
        <p:txBody>
          <a:bodyPr anchor="b"/>
          <a:lstStyle>
            <a:lvl1pPr algn="l">
              <a:defRPr sz="21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2170796" y="363986"/>
            <a:ext cx="6592203" cy="5714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1040" y="0"/>
            <a:ext cx="11592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34" y="6138864"/>
            <a:ext cx="1048300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7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Blue Narr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0999" y="166066"/>
            <a:ext cx="8381260" cy="78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2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3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EC9-D412-49F8-B26B-B7E454A540B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373063"/>
            <a:ext cx="8355013" cy="5414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0203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4" r:id="rId5"/>
    <p:sldLayoutId id="2147483671" r:id="rId6"/>
    <p:sldLayoutId id="2147483670" r:id="rId7"/>
    <p:sldLayoutId id="2147483669" r:id="rId8"/>
    <p:sldLayoutId id="2147483672" r:id="rId9"/>
    <p:sldLayoutId id="2147483680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everson_a@cde.state.co.us" TargetMode="External"/><Relationship Id="rId3" Type="http://schemas.openxmlformats.org/officeDocument/2006/relationships/hyperlink" Target="https://cdeinfotech.adobeconnect.com/data_services/" TargetMode="External"/><Relationship Id="rId7" Type="http://schemas.openxmlformats.org/officeDocument/2006/relationships/hyperlink" Target="mailto:Rossini_l@cde.state.co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ohleyer-O@cde.state.co.us" TargetMode="External"/><Relationship Id="rId5" Type="http://schemas.openxmlformats.org/officeDocument/2006/relationships/hyperlink" Target="mailto:bolger_o@cde.state.co.us" TargetMode="External"/><Relationship Id="rId4" Type="http://schemas.openxmlformats.org/officeDocument/2006/relationships/hyperlink" Target="mailto:heitman_l@cde.state.co.us" TargetMode="External"/><Relationship Id="rId9" Type="http://schemas.openxmlformats.org/officeDocument/2006/relationships/hyperlink" Target="mailto:Chaffin_m@cde.state.co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ohleyer_o@cde.state.co.us" TargetMode="External"/><Relationship Id="rId3" Type="http://schemas.openxmlformats.org/officeDocument/2006/relationships/hyperlink" Target="http://www.cde.state.co.us/datapipeline/inter_sped-iep" TargetMode="External"/><Relationship Id="rId7" Type="http://schemas.openxmlformats.org/officeDocument/2006/relationships/hyperlink" Target="mailto:bolger_o@cde.state.co.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heitman_l@cde.state.co.us" TargetMode="External"/><Relationship Id="rId11" Type="http://schemas.openxmlformats.org/officeDocument/2006/relationships/hyperlink" Target="mailto:Chaffin_m@cde.state.co.us" TargetMode="External"/><Relationship Id="rId5" Type="http://schemas.openxmlformats.org/officeDocument/2006/relationships/hyperlink" Target="http://www.cde.state.co.us/datapipeline/snap_sped-december" TargetMode="External"/><Relationship Id="rId10" Type="http://schemas.openxmlformats.org/officeDocument/2006/relationships/hyperlink" Target="mailto:Severson_a@cde.state.co.us" TargetMode="External"/><Relationship Id="rId4" Type="http://schemas.openxmlformats.org/officeDocument/2006/relationships/hyperlink" Target="http://www.cde.state.co.us/datapipeline/inter_staff" TargetMode="External"/><Relationship Id="rId9" Type="http://schemas.openxmlformats.org/officeDocument/2006/relationships/hyperlink" Target="mailto:Rossini_l@cde.state.co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snap_sped-december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snap_sped-decemb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Palatino Linotype" pitchFamily="18" charset="0"/>
              </a:rPr>
              <a:t>Special Education December Count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sz="quarter" idx="10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r>
              <a:rPr lang="en-US" sz="1800" dirty="0" smtClean="0"/>
              <a:t>Welcome to the Special Education December Count Office Hours!</a:t>
            </a:r>
          </a:p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457200" lvl="1" indent="0">
              <a:buNone/>
            </a:pPr>
            <a:r>
              <a:rPr lang="en-US" sz="1400" dirty="0" smtClean="0"/>
              <a:t>To </a:t>
            </a:r>
            <a:r>
              <a:rPr lang="en-US" sz="1400" dirty="0"/>
              <a:t>join: </a:t>
            </a:r>
            <a:r>
              <a:rPr lang="en-US" sz="1400" u="sng" dirty="0">
                <a:hlinkClick r:id="rId3"/>
              </a:rPr>
              <a:t>https://cdeinfotech.adobeconnect.com/data_services/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b="1" dirty="0"/>
              <a:t>Call in number: 1-855-397-4421</a:t>
            </a:r>
            <a:endParaRPr lang="en-US" sz="1400" dirty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r>
              <a:rPr lang="en-US" sz="1800" b="1" dirty="0" smtClean="0"/>
              <a:t>	</a:t>
            </a:r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sz="1800" b="1" dirty="0" smtClean="0"/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dirty="0" smtClean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547688" lvl="1" indent="-18256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 useBgFill="1">
        <p:nvSpPr>
          <p:cNvPr id="7" name="Content Placeholder 1"/>
          <p:cNvSpPr txBox="1">
            <a:spLocks/>
          </p:cNvSpPr>
          <p:nvPr/>
        </p:nvSpPr>
        <p:spPr bwMode="auto">
          <a:xfrm>
            <a:off x="964865" y="3576787"/>
            <a:ext cx="7609507" cy="2304603"/>
          </a:xfrm>
          <a:prstGeom prst="rect">
            <a:avLst/>
          </a:prstGeom>
          <a:ln w="38100">
            <a:solidFill>
              <a:srgbClr val="CC0099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u="sng" dirty="0" smtClean="0">
                <a:solidFill>
                  <a:srgbClr val="0070C0"/>
                </a:solidFill>
              </a:rPr>
              <a:t>Special Education Data Team Contact </a:t>
            </a:r>
            <a:r>
              <a:rPr lang="en-US" altLang="en-US" sz="1400" u="sng" dirty="0">
                <a:solidFill>
                  <a:srgbClr val="0070C0"/>
                </a:solidFill>
              </a:rPr>
              <a:t>I</a:t>
            </a:r>
            <a:r>
              <a:rPr lang="en-US" altLang="en-US" sz="1400" u="sng" dirty="0" smtClean="0">
                <a:solidFill>
                  <a:srgbClr val="0070C0"/>
                </a:solidFill>
              </a:rPr>
              <a:t>nformation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b="1" dirty="0" smtClean="0"/>
              <a:t>Lindsey </a:t>
            </a:r>
            <a:r>
              <a:rPr lang="en-US" altLang="en-US" sz="1400" b="1" dirty="0"/>
              <a:t>Heitman</a:t>
            </a:r>
            <a:r>
              <a:rPr lang="en-US" altLang="en-US" sz="1400" b="1" dirty="0" smtClean="0">
                <a:solidFill>
                  <a:srgbClr val="6EC4E8"/>
                </a:solidFill>
              </a:rPr>
              <a:t> </a:t>
            </a:r>
            <a:r>
              <a:rPr lang="en-US" altLang="en-US" sz="1400" b="1" dirty="0" smtClean="0"/>
              <a:t>– </a:t>
            </a:r>
            <a:r>
              <a:rPr lang="en-US" altLang="en-US" sz="1400" b="1" u="sng" dirty="0" smtClean="0">
                <a:hlinkClick r:id="rId4"/>
              </a:rPr>
              <a:t>heitman_l@cde.state.co.us</a:t>
            </a:r>
            <a:r>
              <a:rPr lang="en-US" altLang="en-US" sz="1400" b="1" dirty="0" smtClean="0"/>
              <a:t>  303-866-5759 </a:t>
            </a:r>
            <a:r>
              <a:rPr lang="en-US" altLang="en-US" sz="1400" b="1" dirty="0" smtClean="0"/>
              <a:t> All December Count questions</a:t>
            </a:r>
            <a:endParaRPr lang="en-US" altLang="en-US" sz="1400" b="1" dirty="0" smtClean="0"/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b="1" dirty="0"/>
              <a:t>Orla Bolger </a:t>
            </a:r>
            <a:r>
              <a:rPr lang="en-US" altLang="en-US" sz="1400" b="1" dirty="0" smtClean="0"/>
              <a:t>– </a:t>
            </a:r>
            <a:r>
              <a:rPr lang="en-US" altLang="en-US" sz="1400" b="1" dirty="0" smtClean="0">
                <a:hlinkClick r:id="rId5"/>
              </a:rPr>
              <a:t>bolger_o@cde.state.co.us</a:t>
            </a:r>
            <a:r>
              <a:rPr lang="en-US" altLang="en-US" sz="1400" b="1" dirty="0" smtClean="0"/>
              <a:t>  303-866-6896  </a:t>
            </a:r>
            <a:r>
              <a:rPr lang="en-US" altLang="en-US" sz="1400" b="1" dirty="0" smtClean="0"/>
              <a:t>   All December Count questions</a:t>
            </a:r>
            <a:endParaRPr lang="en-US" altLang="en-US" sz="1400" b="1" dirty="0" smtClean="0"/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/>
              <a:t>Alyssa Ohleyer </a:t>
            </a:r>
            <a:r>
              <a:rPr lang="en-US" altLang="en-US" sz="1400" dirty="0" smtClean="0"/>
              <a:t>– </a:t>
            </a:r>
            <a:r>
              <a:rPr lang="en-US" altLang="en-US" sz="1400" dirty="0" smtClean="0">
                <a:hlinkClick r:id="rId6"/>
              </a:rPr>
              <a:t>ohleyer_a@cde.state.co.us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303-866-6308   -Reports, Data Management System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Lauren Rossini – </a:t>
            </a:r>
            <a:r>
              <a:rPr lang="en-US" altLang="en-US" sz="1400" dirty="0" smtClean="0">
                <a:hlinkClick r:id="rId7"/>
              </a:rPr>
              <a:t>Rossini_l@cde.state.co.us</a:t>
            </a:r>
            <a:r>
              <a:rPr lang="en-US" altLang="en-US" sz="1400" dirty="0" smtClean="0"/>
              <a:t> 303-866-6688  -Staff Reporting and Qualifications (SAM)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Annette Severson – </a:t>
            </a:r>
            <a:r>
              <a:rPr lang="en-US" altLang="en-US" sz="1400" dirty="0" smtClean="0">
                <a:hlinkClick r:id="rId8"/>
              </a:rPr>
              <a:t>Severson_a@cde.state.co.us</a:t>
            </a:r>
            <a:r>
              <a:rPr lang="en-US" altLang="en-US" sz="1400" dirty="0" smtClean="0"/>
              <a:t> 303-866-6824  -Staff Interchange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Melissa Chaffin - </a:t>
            </a:r>
            <a:r>
              <a:rPr lang="en-US" altLang="en-US" sz="1400" dirty="0" smtClean="0">
                <a:hlinkClick r:id="rId9"/>
              </a:rPr>
              <a:t>Chaffin_m@cde.state.co.us</a:t>
            </a:r>
            <a:r>
              <a:rPr lang="en-US" altLang="en-US" sz="1400" dirty="0" smtClean="0"/>
              <a:t>  303-866-6819  -Enrich/Frontline</a:t>
            </a:r>
          </a:p>
        </p:txBody>
      </p:sp>
    </p:spTree>
    <p:extLst>
      <p:ext uri="{BB962C8B-B14F-4D97-AF65-F5344CB8AC3E}">
        <p14:creationId xmlns:p14="http://schemas.microsoft.com/office/powerpoint/2010/main" val="3399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33" y="-2725"/>
            <a:ext cx="9146332" cy="1663479"/>
          </a:xfrm>
          <a:prstGeom prst="rect">
            <a:avLst/>
          </a:prstGeom>
          <a:solidFill>
            <a:srgbClr val="6D3A5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381000" y="294887"/>
            <a:ext cx="8381260" cy="782073"/>
          </a:xfrm>
          <a:noFill/>
          <a:ln>
            <a:miter lim="800000"/>
            <a:headEnd/>
            <a:tailEnd/>
          </a:ln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Submitting Data Certification Reports (2 reports)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660525"/>
            <a:ext cx="4572000" cy="5110163"/>
          </a:xfrm>
          <a:noFill/>
          <a:ln>
            <a:miter lim="800000"/>
            <a:headEnd/>
            <a:tailEnd/>
          </a:ln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marL="174625" indent="-130175">
              <a:buClr>
                <a:srgbClr val="6D3A5D"/>
              </a:buClr>
            </a:pPr>
            <a:r>
              <a:rPr lang="en-US" sz="2200" b="0" dirty="0" smtClean="0">
                <a:latin typeface="+mj-lt"/>
              </a:rPr>
              <a:t>Staff and Student Data Certification Reports are due on </a:t>
            </a:r>
            <a:r>
              <a:rPr lang="en-US" sz="2200" b="1" dirty="0" smtClean="0">
                <a:solidFill>
                  <a:srgbClr val="6D3A5D"/>
                </a:solidFill>
                <a:latin typeface="+mj-lt"/>
              </a:rPr>
              <a:t>Thursday, January 31, 2019</a:t>
            </a:r>
          </a:p>
          <a:p>
            <a:pPr marL="174625" indent="-130175">
              <a:buClr>
                <a:srgbClr val="6D3A5D"/>
              </a:buClr>
            </a:pPr>
            <a:r>
              <a:rPr lang="en-US" sz="2200" b="0" dirty="0" smtClean="0">
                <a:latin typeface="+mj-lt"/>
              </a:rPr>
              <a:t>Reports require a wet signature by the Special Education Director along with the date the reports were signed. </a:t>
            </a:r>
          </a:p>
          <a:p>
            <a:pPr marL="174625" indent="-130175">
              <a:buClr>
                <a:srgbClr val="6D3A5D"/>
              </a:buClr>
            </a:pPr>
            <a:r>
              <a:rPr lang="en-US" sz="2200" b="0" dirty="0" smtClean="0">
                <a:latin typeface="+mj-lt"/>
              </a:rPr>
              <a:t>Scan both signed documents into a PDF</a:t>
            </a:r>
          </a:p>
          <a:p>
            <a:pPr marL="174625" indent="-130175">
              <a:buClr>
                <a:srgbClr val="6D3A5D"/>
              </a:buClr>
            </a:pPr>
            <a:r>
              <a:rPr lang="en-US" sz="2200" b="0" dirty="0" smtClean="0">
                <a:latin typeface="+mj-lt"/>
              </a:rPr>
              <a:t>Upload the PDF to the </a:t>
            </a:r>
            <a:br>
              <a:rPr lang="en-US" sz="2200" b="0" dirty="0" smtClean="0">
                <a:latin typeface="+mj-lt"/>
              </a:rPr>
            </a:br>
            <a:r>
              <a:rPr lang="en-US" sz="2200" dirty="0" smtClean="0">
                <a:solidFill>
                  <a:srgbClr val="6D3A5D"/>
                </a:solidFill>
                <a:latin typeface="+mj-lt"/>
              </a:rPr>
              <a:t>Data Management </a:t>
            </a:r>
            <a:br>
              <a:rPr lang="en-US" sz="2200" dirty="0" smtClean="0">
                <a:solidFill>
                  <a:srgbClr val="6D3A5D"/>
                </a:solidFill>
                <a:latin typeface="+mj-lt"/>
              </a:rPr>
            </a:br>
            <a:r>
              <a:rPr lang="en-US" sz="2200" dirty="0" smtClean="0">
                <a:solidFill>
                  <a:srgbClr val="6D3A5D"/>
                </a:solidFill>
                <a:latin typeface="+mj-lt"/>
              </a:rPr>
              <a:t>System</a:t>
            </a:r>
            <a:r>
              <a:rPr lang="en-US" sz="2200" b="0" dirty="0" smtClean="0">
                <a:latin typeface="+mj-lt"/>
              </a:rPr>
              <a:t>/Profile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33" y="1546318"/>
            <a:ext cx="4326863" cy="232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31" y="2316513"/>
            <a:ext cx="4272892" cy="34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32" y="4785953"/>
            <a:ext cx="5201368" cy="207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1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Palatino Linotype" pitchFamily="18" charset="0"/>
              </a:rPr>
              <a:t>Special Education December Count Contacts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sz="quarter" idx="10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lvl="1" indent="0" eaLnBrk="1" hangingPunct="1">
              <a:spcBef>
                <a:spcPts val="0"/>
              </a:spcBef>
              <a:buNone/>
              <a:defRPr/>
            </a:pPr>
            <a:r>
              <a:rPr lang="en-US" sz="1800" b="1" dirty="0" smtClean="0"/>
              <a:t>	</a:t>
            </a:r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sz="1800" b="1" dirty="0" smtClean="0"/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dirty="0" smtClean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547688" lvl="1" indent="-18256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14034" y="3958962"/>
            <a:ext cx="780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>
              <a:buNone/>
            </a:pPr>
            <a:r>
              <a:rPr lang="en-US" altLang="en-US" sz="1400" dirty="0"/>
              <a:t>*Please include your AU #, District #, Error code # (if applicable), and phone number in emails </a:t>
            </a:r>
            <a:r>
              <a:rPr lang="en-US" altLang="en-US" sz="1400" dirty="0">
                <a:sym typeface="Wingdings" panose="05000000000000000000" pitchFamily="2" charset="2"/>
              </a:rPr>
              <a:t> </a:t>
            </a:r>
            <a:endParaRPr lang="en-US" alt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44577" y="4467834"/>
            <a:ext cx="7871836" cy="10156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Online Resources</a:t>
            </a:r>
            <a:endParaRPr lang="en-US" dirty="0"/>
          </a:p>
          <a:p>
            <a:pPr lvl="1"/>
            <a:r>
              <a:rPr lang="en-US" sz="1400" dirty="0"/>
              <a:t>Special Education IEP Interchange: </a:t>
            </a:r>
            <a:r>
              <a:rPr lang="en-US" sz="1400" dirty="0">
                <a:hlinkClick r:id="rId3"/>
              </a:rPr>
              <a:t>http://www.cde.state.co.us/datapipeline/inter_sped-iep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Staff </a:t>
            </a:r>
            <a:r>
              <a:rPr lang="en-US" sz="1400" dirty="0" smtClean="0"/>
              <a:t>Interchange: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://www.cde.state.co.us/datapipeline/inter_staff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December </a:t>
            </a:r>
            <a:r>
              <a:rPr lang="en-US" sz="1400" dirty="0"/>
              <a:t>Count Snapshot: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://www.cde.state.co.us/datapipeline/snap_sped-december</a:t>
            </a:r>
            <a:r>
              <a:rPr lang="en-US" sz="1400" dirty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748" y="5838669"/>
            <a:ext cx="679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 </a:t>
            </a:r>
            <a:endParaRPr lang="en-US" sz="3600" b="1" dirty="0"/>
          </a:p>
        </p:txBody>
      </p:sp>
      <p:sp useBgFill="1">
        <p:nvSpPr>
          <p:cNvPr id="8" name="Content Placeholder 1"/>
          <p:cNvSpPr txBox="1">
            <a:spLocks/>
          </p:cNvSpPr>
          <p:nvPr/>
        </p:nvSpPr>
        <p:spPr bwMode="auto">
          <a:xfrm>
            <a:off x="775741" y="1538125"/>
            <a:ext cx="7609507" cy="2304603"/>
          </a:xfrm>
          <a:prstGeom prst="rect">
            <a:avLst/>
          </a:prstGeom>
          <a:ln w="38100">
            <a:solidFill>
              <a:srgbClr val="CC0099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u="sng" dirty="0" smtClean="0">
                <a:solidFill>
                  <a:srgbClr val="0070C0"/>
                </a:solidFill>
              </a:rPr>
              <a:t>Special Education Data Team Contact </a:t>
            </a:r>
            <a:r>
              <a:rPr lang="en-US" altLang="en-US" sz="1400" u="sng" dirty="0">
                <a:solidFill>
                  <a:srgbClr val="0070C0"/>
                </a:solidFill>
              </a:rPr>
              <a:t>I</a:t>
            </a:r>
            <a:r>
              <a:rPr lang="en-US" altLang="en-US" sz="1400" u="sng" dirty="0" smtClean="0">
                <a:solidFill>
                  <a:srgbClr val="0070C0"/>
                </a:solidFill>
              </a:rPr>
              <a:t>nformation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b="1" dirty="0" smtClean="0"/>
              <a:t>Lindsey </a:t>
            </a:r>
            <a:r>
              <a:rPr lang="en-US" altLang="en-US" sz="1400" b="1" dirty="0"/>
              <a:t>Heitman</a:t>
            </a:r>
            <a:r>
              <a:rPr lang="en-US" altLang="en-US" sz="1400" b="1" dirty="0" smtClean="0">
                <a:solidFill>
                  <a:srgbClr val="6EC4E8"/>
                </a:solidFill>
              </a:rPr>
              <a:t> </a:t>
            </a:r>
            <a:r>
              <a:rPr lang="en-US" altLang="en-US" sz="1400" b="1" dirty="0" smtClean="0"/>
              <a:t>– </a:t>
            </a:r>
            <a:r>
              <a:rPr lang="en-US" altLang="en-US" sz="1400" b="1" u="sng" dirty="0" smtClean="0">
                <a:hlinkClick r:id="rId6"/>
              </a:rPr>
              <a:t>heitman_l@cde.state.co.us</a:t>
            </a:r>
            <a:r>
              <a:rPr lang="en-US" altLang="en-US" sz="1400" b="1" dirty="0" smtClean="0"/>
              <a:t>  303-866-5759 </a:t>
            </a:r>
            <a:r>
              <a:rPr lang="en-US" altLang="en-US" sz="1400" b="1" dirty="0" smtClean="0"/>
              <a:t> All December Count questions</a:t>
            </a:r>
            <a:endParaRPr lang="en-US" altLang="en-US" sz="1400" b="1" dirty="0" smtClean="0"/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b="1" dirty="0"/>
              <a:t>Orla Bolger </a:t>
            </a:r>
            <a:r>
              <a:rPr lang="en-US" altLang="en-US" sz="1400" b="1" dirty="0" smtClean="0"/>
              <a:t>– </a:t>
            </a:r>
            <a:r>
              <a:rPr lang="en-US" altLang="en-US" sz="1400" b="1" dirty="0" smtClean="0">
                <a:hlinkClick r:id="rId7"/>
              </a:rPr>
              <a:t>bolger_o@cde.state.co.us</a:t>
            </a:r>
            <a:r>
              <a:rPr lang="en-US" altLang="en-US" sz="1400" b="1" dirty="0" smtClean="0"/>
              <a:t>  </a:t>
            </a:r>
            <a:r>
              <a:rPr lang="en-US" altLang="en-US" sz="1400" b="1" dirty="0" smtClean="0"/>
              <a:t>03-866-6896  All December Count questions</a:t>
            </a:r>
            <a:endParaRPr lang="en-US" altLang="en-US" sz="1400" b="1" dirty="0" smtClean="0"/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/>
              <a:t>Alyssa Ohleyer </a:t>
            </a:r>
            <a:r>
              <a:rPr lang="en-US" altLang="en-US" sz="1400" dirty="0" smtClean="0"/>
              <a:t>– </a:t>
            </a:r>
            <a:r>
              <a:rPr lang="en-US" altLang="en-US" sz="1400" dirty="0" smtClean="0">
                <a:hlinkClick r:id="rId8"/>
              </a:rPr>
              <a:t>ohleyer_o@cde.state.co.us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303-866-6308   -Reports, Data Management System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Lauren Rossini – </a:t>
            </a:r>
            <a:r>
              <a:rPr lang="en-US" altLang="en-US" sz="1400" dirty="0" smtClean="0">
                <a:hlinkClick r:id="rId9"/>
              </a:rPr>
              <a:t>Rossini_l@cde.state.co.us</a:t>
            </a:r>
            <a:r>
              <a:rPr lang="en-US" altLang="en-US" sz="1400" dirty="0" smtClean="0"/>
              <a:t> 303-866-6688  -Staff Reporting and Qualifications (SAM)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Annette Severson – </a:t>
            </a:r>
            <a:r>
              <a:rPr lang="en-US" altLang="en-US" sz="1400" dirty="0" smtClean="0">
                <a:hlinkClick r:id="rId10"/>
              </a:rPr>
              <a:t>Severson_a@cde.state.co.us</a:t>
            </a:r>
            <a:r>
              <a:rPr lang="en-US" altLang="en-US" sz="1400" dirty="0" smtClean="0"/>
              <a:t> 303-866-6824  -Staff Interchange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400" dirty="0" smtClean="0"/>
              <a:t>Melissa Chaffin - </a:t>
            </a:r>
            <a:r>
              <a:rPr lang="en-US" altLang="en-US" sz="1400" dirty="0" smtClean="0">
                <a:hlinkClick r:id="rId11"/>
              </a:rPr>
              <a:t>Chaffin_m@cde.state.co.us</a:t>
            </a:r>
            <a:r>
              <a:rPr lang="en-US" altLang="en-US" sz="1400" dirty="0" smtClean="0"/>
              <a:t>  303-866-6819  -Enrich/Frontline</a:t>
            </a:r>
          </a:p>
        </p:txBody>
      </p:sp>
    </p:spTree>
    <p:extLst>
      <p:ext uri="{BB962C8B-B14F-4D97-AF65-F5344CB8AC3E}">
        <p14:creationId xmlns:p14="http://schemas.microsoft.com/office/powerpoint/2010/main" val="1686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–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Thursday, January 24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- 31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– Initial Report Review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Review December Count Staff and Student </a:t>
            </a:r>
            <a:r>
              <a:rPr lang="en-US" sz="1600" dirty="0" err="1"/>
              <a:t>C</a:t>
            </a:r>
            <a:r>
              <a:rPr lang="en-US" sz="1600" dirty="0" err="1" smtClean="0"/>
              <a:t>ognos</a:t>
            </a:r>
            <a:r>
              <a:rPr lang="en-US" sz="1600" dirty="0" smtClean="0"/>
              <a:t>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Thursday</a:t>
            </a:r>
            <a:r>
              <a:rPr lang="en-US" sz="2000" dirty="0">
                <a:solidFill>
                  <a:schemeClr val="tx1"/>
                </a:solidFill>
              </a:rPr>
              <a:t>, January </a:t>
            </a:r>
            <a:r>
              <a:rPr lang="en-US" sz="2000" dirty="0" smtClean="0">
                <a:solidFill>
                  <a:schemeClr val="tx1"/>
                </a:solidFill>
              </a:rPr>
              <a:t>31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is the following STATE DEADLINE. </a:t>
            </a:r>
            <a:r>
              <a:rPr lang="en-US" sz="2000" dirty="0" smtClean="0">
                <a:solidFill>
                  <a:srgbClr val="FF0000"/>
                </a:solidFill>
              </a:rPr>
              <a:t>Date </a:t>
            </a:r>
            <a:r>
              <a:rPr lang="en-US" sz="2000" dirty="0">
                <a:solidFill>
                  <a:srgbClr val="FF0000"/>
                </a:solidFill>
              </a:rPr>
              <a:t>by which the Administrative Unit must have created a </a:t>
            </a:r>
            <a:r>
              <a:rPr lang="en-US" sz="2000" dirty="0" smtClean="0">
                <a:solidFill>
                  <a:srgbClr val="FF0000"/>
                </a:solidFill>
              </a:rPr>
              <a:t>Complete Error Free </a:t>
            </a:r>
            <a:r>
              <a:rPr lang="en-US" sz="2000" dirty="0">
                <a:solidFill>
                  <a:srgbClr val="FF0000"/>
                </a:solidFill>
              </a:rPr>
              <a:t>Special Education December Count Snapshot in </a:t>
            </a:r>
            <a:r>
              <a:rPr lang="en-US" sz="2000" dirty="0" smtClean="0">
                <a:solidFill>
                  <a:srgbClr val="FF0000"/>
                </a:solidFill>
              </a:rPr>
              <a:t>Pipeline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/>
              <a:t> 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Upload the following </a:t>
            </a:r>
            <a:r>
              <a:rPr lang="en-US" sz="1600" dirty="0">
                <a:solidFill>
                  <a:schemeClr val="tx1"/>
                </a:solidFill>
              </a:rPr>
              <a:t>signed </a:t>
            </a:r>
            <a:r>
              <a:rPr lang="en-US" sz="1600" dirty="0" smtClean="0">
                <a:solidFill>
                  <a:schemeClr val="tx1"/>
                </a:solidFill>
              </a:rPr>
              <a:t>reports to the ESSU Data Management System:</a:t>
            </a:r>
            <a:endParaRPr lang="en-US" sz="1600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1600" dirty="0" smtClean="0">
                <a:solidFill>
                  <a:schemeClr val="tx1"/>
                </a:solidFill>
              </a:rPr>
              <a:t>Staff </a:t>
            </a:r>
            <a:r>
              <a:rPr lang="en-US" sz="1600" dirty="0">
                <a:solidFill>
                  <a:schemeClr val="tx1"/>
                </a:solidFill>
              </a:rPr>
              <a:t>Data Validity Certification Report (1 page)</a:t>
            </a:r>
          </a:p>
          <a:p>
            <a:pPr marL="1028700" lvl="1" indent="-342900"/>
            <a:r>
              <a:rPr lang="en-US" sz="1600" dirty="0" smtClean="0">
                <a:solidFill>
                  <a:schemeClr val="tx1"/>
                </a:solidFill>
              </a:rPr>
              <a:t>Student </a:t>
            </a:r>
            <a:r>
              <a:rPr lang="en-US" sz="1600" dirty="0">
                <a:solidFill>
                  <a:schemeClr val="tx1"/>
                </a:solidFill>
              </a:rPr>
              <a:t>Data Validity Certification Report (1 page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1028700" lvl="1" indent="-342900"/>
            <a:endParaRPr lang="en-US" sz="1600" dirty="0"/>
          </a:p>
          <a:p>
            <a:pPr lvl="1" indent="0">
              <a:buNone/>
            </a:pPr>
            <a:endParaRPr lang="en-US" sz="1600" dirty="0" smtClean="0"/>
          </a:p>
          <a:p>
            <a:pPr lvl="1" indent="0">
              <a:buNone/>
            </a:pPr>
            <a:endParaRPr lang="en-US" sz="1600" dirty="0" smtClean="0"/>
          </a:p>
          <a:p>
            <a:pPr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i="1" dirty="0" smtClean="0">
                <a:solidFill>
                  <a:srgbClr val="FF0000"/>
                </a:solidFill>
              </a:rPr>
              <a:t>No </a:t>
            </a:r>
            <a:r>
              <a:rPr lang="en-US" sz="1600" i="1" dirty="0">
                <a:solidFill>
                  <a:srgbClr val="FF0000"/>
                </a:solidFill>
              </a:rPr>
              <a:t>need </a:t>
            </a:r>
            <a:r>
              <a:rPr lang="en-US" sz="1600" i="1" dirty="0" smtClean="0">
                <a:solidFill>
                  <a:srgbClr val="FF0000"/>
                </a:solidFill>
              </a:rPr>
              <a:t>to upload all signed reports or ‘Submit </a:t>
            </a:r>
            <a:r>
              <a:rPr lang="en-US" sz="1600" i="1" dirty="0">
                <a:solidFill>
                  <a:srgbClr val="FF0000"/>
                </a:solidFill>
              </a:rPr>
              <a:t>to </a:t>
            </a:r>
            <a:r>
              <a:rPr lang="en-US" sz="1600" i="1" dirty="0" smtClean="0">
                <a:solidFill>
                  <a:srgbClr val="FF0000"/>
                </a:solidFill>
              </a:rPr>
              <a:t>CDE’ just yet!</a:t>
            </a:r>
          </a:p>
          <a:p>
            <a:pPr lvl="1" indent="0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- That comes after the final </a:t>
            </a:r>
            <a:r>
              <a:rPr lang="en-US" sz="1600" i="1" dirty="0">
                <a:solidFill>
                  <a:srgbClr val="FF0000"/>
                </a:solidFill>
              </a:rPr>
              <a:t>report </a:t>
            </a:r>
            <a:r>
              <a:rPr lang="en-US" sz="1600" i="1" dirty="0" smtClean="0">
                <a:solidFill>
                  <a:srgbClr val="FF0000"/>
                </a:solidFill>
              </a:rPr>
              <a:t>review February 14-21</a:t>
            </a:r>
            <a:endParaRPr lang="en-US" sz="1600" i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3561" y="3552527"/>
            <a:ext cx="1978702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certify you have reviewed all the staff and student December Count reports and warnings with your director.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96481" y="6043918"/>
            <a:ext cx="7165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Special Education December Count - Lindsey Heitman - heitman_l@cde.state.co.us  (303) 866-5759</a:t>
            </a:r>
          </a:p>
        </p:txBody>
      </p:sp>
    </p:spTree>
    <p:extLst>
      <p:ext uri="{BB962C8B-B14F-4D97-AF65-F5344CB8AC3E}">
        <p14:creationId xmlns:p14="http://schemas.microsoft.com/office/powerpoint/2010/main" val="307039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Museo Slab 500" panose="02000000000000000000" pitchFamily="50" charset="0"/>
              </a:rPr>
              <a:t>How do I view the reports?</a:t>
            </a:r>
            <a:endParaRPr lang="en-US" sz="3200" dirty="0">
              <a:latin typeface="Museo Slab 500" panose="02000000000000000000" pitchFamily="50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0260" y="1533764"/>
            <a:ext cx="8382000" cy="4705111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From the Data Pipeline website, click </a:t>
            </a:r>
            <a:br>
              <a:rPr lang="en-US" sz="2400" dirty="0" smtClean="0">
                <a:latin typeface="Trebuchet MS" panose="020B0603020202020204" pitchFamily="34" charset="0"/>
              </a:rPr>
            </a:br>
            <a:r>
              <a:rPr lang="en-US" sz="2400" dirty="0" smtClean="0">
                <a:latin typeface="Trebuchet MS" panose="020B0603020202020204" pitchFamily="34" charset="0"/>
              </a:rPr>
              <a:t>on +</a:t>
            </a:r>
            <a:r>
              <a:rPr lang="en-US" sz="2400" u="sng" dirty="0" err="1" smtClean="0">
                <a:latin typeface="Trebuchet MS" panose="020B0603020202020204" pitchFamily="34" charset="0"/>
              </a:rPr>
              <a:t>Cognos</a:t>
            </a:r>
            <a:r>
              <a:rPr lang="en-US" sz="2400" u="sng" dirty="0" smtClean="0">
                <a:latin typeface="Trebuchet MS" panose="020B0603020202020204" pitchFamily="34" charset="0"/>
              </a:rPr>
              <a:t> Report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In COGNOS choose </a:t>
            </a:r>
            <a:br>
              <a:rPr lang="en-US" sz="2400" dirty="0" smtClean="0">
                <a:latin typeface="Trebuchet MS" panose="020B0603020202020204" pitchFamily="34" charset="0"/>
              </a:rPr>
            </a:br>
            <a:r>
              <a:rPr lang="en-US" sz="2400" u="sng" dirty="0" smtClean="0">
                <a:latin typeface="Trebuchet MS" panose="020B0603020202020204" pitchFamily="34" charset="0"/>
              </a:rPr>
              <a:t>Special Education December 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The following types of reports are available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Included – Staff and Student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Excluded – Staff and Student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Error Reports – Summary and Detail for Staff and Student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Staff Summary and Detail Reports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Student Summary and Detail Reports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Staff  and Student Data Validity Certification Reports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SAM Reports</a:t>
            </a:r>
          </a:p>
          <a:p>
            <a:pPr lvl="1"/>
            <a:r>
              <a:rPr lang="en-US" sz="2000" dirty="0" smtClean="0">
                <a:latin typeface="Trebuchet MS" panose="020B0603020202020204" pitchFamily="34" charset="0"/>
              </a:rPr>
              <a:t>Educational Orphan (New)</a:t>
            </a:r>
          </a:p>
          <a:p>
            <a:pPr lvl="1"/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235" b="26891"/>
          <a:stretch/>
        </p:blipFill>
        <p:spPr>
          <a:xfrm>
            <a:off x="4801290" y="2409189"/>
            <a:ext cx="2659047" cy="64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7" t="70370" r="-477" b="6279"/>
          <a:stretch/>
        </p:blipFill>
        <p:spPr>
          <a:xfrm>
            <a:off x="6248856" y="1559595"/>
            <a:ext cx="1973716" cy="58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7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- SAM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Reasons SAM Warnings DC208, DC209, DC210, or DC211 may trigger</a:t>
            </a:r>
          </a:p>
          <a:p>
            <a:r>
              <a:rPr lang="en-US" sz="2000" dirty="0" smtClean="0"/>
              <a:t>EDIS/SSN issue   -Debbie Puccetti RITS/EDIS contact (303)866-6612</a:t>
            </a:r>
          </a:p>
          <a:p>
            <a:r>
              <a:rPr lang="en-US" sz="2000" dirty="0" smtClean="0"/>
              <a:t>Not meeting the student disability caseload match of 50%</a:t>
            </a:r>
          </a:p>
          <a:p>
            <a:pPr lvl="1">
              <a:buFontTx/>
              <a:buChar char="-"/>
            </a:pPr>
            <a:r>
              <a:rPr lang="en-US" sz="1600" dirty="0"/>
              <a:t>required to hold an appropriate special education endorsement for the majority (50% or more) of allowable student disability categories reported in the staff's student </a:t>
            </a:r>
            <a:r>
              <a:rPr lang="en-US" sz="1600" dirty="0" smtClean="0"/>
              <a:t>caseload</a:t>
            </a:r>
          </a:p>
          <a:p>
            <a:pPr lvl="1">
              <a:buFontTx/>
              <a:buChar char="-"/>
            </a:pPr>
            <a:r>
              <a:rPr lang="en-US" sz="1600" smtClean="0"/>
              <a:t>DC209 </a:t>
            </a:r>
            <a:r>
              <a:rPr lang="en-US" sz="1600" dirty="0" smtClean="0"/>
              <a:t>and DC210 trigger when this happens</a:t>
            </a:r>
          </a:p>
          <a:p>
            <a:pPr lvl="1">
              <a:buFontTx/>
              <a:buChar char="-"/>
            </a:pPr>
            <a:r>
              <a:rPr lang="en-US" sz="1600" dirty="0" smtClean="0"/>
              <a:t>May need to switch the primary provider to the SLP on students with an 08 (SLI)</a:t>
            </a:r>
            <a:endParaRPr lang="en-US" sz="2000" dirty="0" smtClean="0"/>
          </a:p>
          <a:p>
            <a:r>
              <a:rPr lang="en-US" sz="2000" dirty="0" smtClean="0"/>
              <a:t>Incorrect AIA code: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400" dirty="0" smtClean="0"/>
              <a:t>0041-Early </a:t>
            </a:r>
            <a:r>
              <a:rPr lang="en-US" sz="1400" dirty="0"/>
              <a:t>Childhood/Elementary, students in grades K-2 identified as Developmental Delayed (disability code 11</a:t>
            </a:r>
            <a:r>
              <a:rPr lang="en-US" sz="14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400" dirty="0" smtClean="0"/>
              <a:t>-     0035-Early </a:t>
            </a:r>
            <a:r>
              <a:rPr lang="en-US" sz="1400" dirty="0"/>
              <a:t>Childhood/Prekindergarten, </a:t>
            </a:r>
            <a:r>
              <a:rPr lang="en-US" sz="1400" dirty="0" err="1"/>
              <a:t>PreK</a:t>
            </a:r>
            <a:r>
              <a:rPr lang="en-US" sz="1400" dirty="0"/>
              <a:t> grade only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/>
          </a:p>
          <a:p>
            <a:pPr marL="2194560" lvl="8" indent="0">
              <a:spcBef>
                <a:spcPts val="0"/>
              </a:spcBef>
              <a:buNone/>
            </a:pPr>
            <a:endParaRPr lang="en-US" sz="600" dirty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6069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– SAM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Helpful </a:t>
            </a:r>
            <a:r>
              <a:rPr lang="en-US" sz="1800" dirty="0" err="1" smtClean="0">
                <a:solidFill>
                  <a:schemeClr val="tx1"/>
                </a:solidFill>
              </a:rPr>
              <a:t>Cognos</a:t>
            </a:r>
            <a:r>
              <a:rPr lang="en-US" sz="1800" dirty="0" smtClean="0">
                <a:solidFill>
                  <a:schemeClr val="tx1"/>
                </a:solidFill>
              </a:rPr>
              <a:t> Reports: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Warnings DC210 and DC209?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</a:rPr>
              <a:t>SAM:1.5 Non-Qualified Personnel Status Report</a:t>
            </a:r>
          </a:p>
          <a:p>
            <a:pPr marL="1028700" lvl="1" indent="-342900"/>
            <a:r>
              <a:rPr lang="en-US" sz="1800" dirty="0" smtClean="0"/>
              <a:t>Overview of staff </a:t>
            </a:r>
            <a:r>
              <a:rPr lang="en-US" sz="1800" dirty="0"/>
              <a:t>not qualified or not meeting the caseload </a:t>
            </a:r>
            <a:r>
              <a:rPr lang="en-US" sz="1800" dirty="0" smtClean="0"/>
              <a:t>match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 smtClean="0">
                <a:solidFill>
                  <a:schemeClr val="tx1"/>
                </a:solidFill>
              </a:rPr>
              <a:t>SAM: Caseload Student Detail (DC210 Detail)</a:t>
            </a:r>
            <a:r>
              <a:rPr lang="en-US" sz="1800" dirty="0" smtClean="0">
                <a:solidFill>
                  <a:schemeClr val="tx1"/>
                </a:solidFill>
              </a:rPr>
              <a:t> to see caseload details. Lists staff along with students they serve, disability types, and </a:t>
            </a:r>
            <a:r>
              <a:rPr lang="en-US" sz="1800" b="1" dirty="0" smtClean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of each type </a:t>
            </a:r>
          </a:p>
          <a:p>
            <a:pPr marL="1028700" lvl="1" indent="-342900"/>
            <a:r>
              <a:rPr lang="en-US" sz="1800" dirty="0" smtClean="0"/>
              <a:t>License may be approved but caseload not approved on staff w/ DC210/DC209</a:t>
            </a:r>
          </a:p>
          <a:p>
            <a:pPr marL="1028700" lvl="1" indent="-342900"/>
            <a:r>
              <a:rPr lang="en-US" sz="1800" dirty="0" smtClean="0"/>
              <a:t>Export to PDF if searching within the report</a:t>
            </a:r>
          </a:p>
          <a:p>
            <a:pPr marL="1028700" lvl="1" indent="-342900"/>
            <a:r>
              <a:rPr lang="en-US" sz="1800" dirty="0" smtClean="0"/>
              <a:t>Helpful report online to reference for matching the disability with endorsement qualifications : ‘Special Education Endorsement Qualifications by Assignment, Disability, and Age of Student’                        -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www.cde.state.co.us/datapipeline/snap_sped-december</a:t>
            </a:r>
            <a:r>
              <a:rPr lang="en-US" sz="1800" dirty="0" smtClean="0"/>
              <a:t> under Staff Approval Matrix Trainings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7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53143" y="5857875"/>
            <a:ext cx="7697108" cy="3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4485"/>
            <a:r>
              <a:rPr lang="en-US" sz="1400" i="1" dirty="0">
                <a:latin typeface="Verdana" pitchFamily="34" charset="0"/>
              </a:rPr>
              <a:t>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2143"/>
            <a:ext cx="174740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6493" tIns="43247" rIns="86493" bIns="43247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/>
              <a:t>DEADLINES </a:t>
            </a:r>
            <a:br>
              <a:rPr lang="en-US" sz="3400" dirty="0" smtClean="0"/>
            </a:br>
            <a:r>
              <a:rPr lang="en-US" sz="3400" dirty="0" smtClean="0"/>
              <a:t>WHAT’s DUE &amp; WHEN</a:t>
            </a:r>
            <a:endParaRPr lang="en-US" sz="34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1000" y="1828800"/>
            <a:ext cx="8382000" cy="3365369"/>
          </a:xfrm>
        </p:spPr>
        <p:txBody>
          <a:bodyPr/>
          <a:lstStyle/>
          <a:p>
            <a:r>
              <a:rPr lang="en-US" sz="3200" dirty="0" smtClean="0"/>
              <a:t>January 31, 2019</a:t>
            </a:r>
          </a:p>
          <a:p>
            <a:pPr lvl="1"/>
            <a:r>
              <a:rPr lang="en-US" sz="2400" b="1" dirty="0">
                <a:latin typeface="Trebuchet MS" panose="020B0603020202020204" pitchFamily="34" charset="0"/>
              </a:rPr>
              <a:t>Staff Data Validity Certification </a:t>
            </a:r>
            <a:r>
              <a:rPr lang="en-US" sz="2400" b="1" dirty="0" smtClean="0">
                <a:latin typeface="Trebuchet MS" panose="020B0603020202020204" pitchFamily="34" charset="0"/>
              </a:rPr>
              <a:t>Report 1.0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lvl="1"/>
            <a:r>
              <a:rPr lang="en-US" sz="2400" b="1" dirty="0" smtClean="0">
                <a:latin typeface="Trebuchet MS" panose="020B0603020202020204" pitchFamily="34" charset="0"/>
              </a:rPr>
              <a:t>Student Data Validity Certification Report 2.0</a:t>
            </a:r>
          </a:p>
          <a:p>
            <a:r>
              <a:rPr lang="en-US" sz="3200" dirty="0"/>
              <a:t>February </a:t>
            </a:r>
            <a:r>
              <a:rPr lang="en-US" sz="3200" dirty="0" smtClean="0"/>
              <a:t>21, 2019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Upload Required Reports to the Data Management System (all other “numbered” reports)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575" y="4395485"/>
            <a:ext cx="8074843" cy="13280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Reports are to be uploaded to the Data Management System under the </a:t>
            </a:r>
            <a:r>
              <a:rPr lang="en-US" sz="2400" b="1" dirty="0" smtClean="0"/>
              <a:t>Profile Tab </a:t>
            </a:r>
            <a:r>
              <a:rPr lang="en-US" sz="2400" dirty="0" smtClean="0"/>
              <a:t>(Same location as the Discipline and EOY Reports)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490"/>
          <a:stretch/>
        </p:blipFill>
        <p:spPr>
          <a:xfrm>
            <a:off x="87370" y="6087616"/>
            <a:ext cx="8839200" cy="35736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28007" y="5657882"/>
            <a:ext cx="212568" cy="39069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0999" y="207803"/>
            <a:ext cx="8381260" cy="7820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i="0" kern="1200" cap="none" spc="200" baseline="0">
                <a:ln>
                  <a:noFill/>
                </a:ln>
                <a:solidFill>
                  <a:schemeClr val="bg1"/>
                </a:solidFill>
                <a:effectLst/>
                <a:latin typeface="Museo Slab 500"/>
                <a:ea typeface="+mj-ea"/>
                <a:cs typeface="Museo Slab 500"/>
              </a:defRPr>
            </a:lvl1pPr>
          </a:lstStyle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Report Checklist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6430" r="15600" b="7301"/>
          <a:stretch/>
        </p:blipFill>
        <p:spPr bwMode="auto">
          <a:xfrm>
            <a:off x="1266737" y="863085"/>
            <a:ext cx="6442745" cy="49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0236" y="6033331"/>
            <a:ext cx="6999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www.cde.state.co.us/datapipeline/snap_sped-december</a:t>
            </a:r>
            <a:r>
              <a:rPr lang="en-US" sz="1600" dirty="0" smtClean="0"/>
              <a:t>   -found at this link under the ‘Reports’ section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40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76200"/>
            <a:ext cx="1971675" cy="6934200"/>
          </a:xfrm>
          <a:prstGeom prst="rect">
            <a:avLst/>
          </a:prstGeom>
          <a:solidFill>
            <a:srgbClr val="6D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 Note 1.3 has been removed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STAFF </a:t>
            </a:r>
            <a:br>
              <a:rPr lang="en-US" sz="2800" dirty="0" smtClean="0"/>
            </a:br>
            <a:r>
              <a:rPr lang="en-US" sz="2800" dirty="0" smtClean="0"/>
              <a:t>DATA VALIDITY </a:t>
            </a:r>
            <a:r>
              <a:rPr lang="en-US" dirty="0" smtClean="0"/>
              <a:t>Certification Report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1"/>
          <a:stretch/>
        </p:blipFill>
        <p:spPr>
          <a:xfrm>
            <a:off x="2228850" y="963153"/>
            <a:ext cx="6534150" cy="355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7292" y="5400496"/>
            <a:ext cx="649904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6D3A5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Your Director must certify that they have reviewed all these reports.  Report Numbers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1, 2, and 4 </a:t>
            </a:r>
            <a:r>
              <a:rPr lang="en-US" dirty="0" smtClean="0"/>
              <a:t>will be uploaded to the DMS in February, after the CDE had reviewed state data for duplicates. 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3526" y="5166043"/>
            <a:ext cx="1208431" cy="839470"/>
            <a:chOff x="4126230" y="4379119"/>
            <a:chExt cx="2720340" cy="1889760"/>
          </a:xfrm>
        </p:grpSpPr>
        <p:pic>
          <p:nvPicPr>
            <p:cNvPr id="10" name="Picture 9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"/>
            <a:stretch/>
          </p:blipFill>
          <p:spPr bwMode="auto">
            <a:xfrm>
              <a:off x="4126230" y="4379119"/>
              <a:ext cx="2720340" cy="1889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Flowchart: Merge 10"/>
            <p:cNvSpPr/>
            <p:nvPr/>
          </p:nvSpPr>
          <p:spPr>
            <a:xfrm rot="9573431">
              <a:off x="6391106" y="5362851"/>
              <a:ext cx="454616" cy="734055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57626" y="363118"/>
            <a:ext cx="1208431" cy="839470"/>
            <a:chOff x="4126230" y="4379119"/>
            <a:chExt cx="2720340" cy="1889760"/>
          </a:xfrm>
        </p:grpSpPr>
        <p:pic>
          <p:nvPicPr>
            <p:cNvPr id="5" name="Picture 4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"/>
            <a:stretch/>
          </p:blipFill>
          <p:spPr bwMode="auto">
            <a:xfrm>
              <a:off x="4126230" y="4379119"/>
              <a:ext cx="2720340" cy="1889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Flowchart: Merge 5"/>
            <p:cNvSpPr/>
            <p:nvPr/>
          </p:nvSpPr>
          <p:spPr>
            <a:xfrm rot="9573431">
              <a:off x="6391106" y="5362851"/>
              <a:ext cx="454616" cy="734055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5050" y="25578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1971675" cy="6934200"/>
          </a:xfrm>
          <a:prstGeom prst="rect">
            <a:avLst/>
          </a:prstGeom>
          <a:solidFill>
            <a:srgbClr val="6D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3730054"/>
            <a:ext cx="1826984" cy="1318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13" y="2232152"/>
            <a:ext cx="1829292" cy="1263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Student Data Validity </a:t>
            </a:r>
            <a:r>
              <a:rPr lang="en-US" dirty="0" smtClean="0"/>
              <a:t>Certification Report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3526" y="5166043"/>
            <a:ext cx="1208431" cy="839470"/>
            <a:chOff x="4126230" y="4379119"/>
            <a:chExt cx="2720340" cy="1889760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"/>
            <a:stretch/>
          </p:blipFill>
          <p:spPr bwMode="auto">
            <a:xfrm>
              <a:off x="4126230" y="4379119"/>
              <a:ext cx="2720340" cy="1889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Flowchart: Merge 8"/>
            <p:cNvSpPr/>
            <p:nvPr/>
          </p:nvSpPr>
          <p:spPr>
            <a:xfrm rot="9573431">
              <a:off x="6391106" y="5362851"/>
              <a:ext cx="454616" cy="734055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7292" y="5400496"/>
            <a:ext cx="738349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D3A5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Your Director must certify that they have reviewed all these reports in </a:t>
            </a:r>
            <a:r>
              <a:rPr lang="en-US" b="1" dirty="0" smtClean="0"/>
              <a:t>January</a:t>
            </a:r>
            <a:r>
              <a:rPr lang="en-US" dirty="0" smtClean="0"/>
              <a:t>.  Report Numbers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1, 2, 3, 4, 5, 7, 9, 10, 12, 13, 14, and 15 </a:t>
            </a:r>
            <a:r>
              <a:rPr lang="en-US" dirty="0" smtClean="0"/>
              <a:t>will not be uploaded to the DMS until </a:t>
            </a:r>
            <a:r>
              <a:rPr lang="en-US" b="1" dirty="0" smtClean="0"/>
              <a:t>February</a:t>
            </a:r>
            <a:r>
              <a:rPr lang="en-US" dirty="0" smtClean="0"/>
              <a:t>, after the CDE had reviewed state data for duplicates.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" y="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72" y="261610"/>
            <a:ext cx="6036225" cy="490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46423</TotalTime>
  <Words>840</Words>
  <Application>Microsoft Office PowerPoint</Application>
  <PresentationFormat>On-screen Show (4:3)</PresentationFormat>
  <Paragraphs>114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Special Education December Count</vt:lpstr>
      <vt:lpstr>Special Education December Count – Schedule</vt:lpstr>
      <vt:lpstr>How do I view the reports?</vt:lpstr>
      <vt:lpstr>Special Education December Count - SAM</vt:lpstr>
      <vt:lpstr>Special Education December Count – SAM Report</vt:lpstr>
      <vt:lpstr>DEADLINES  WHAT’s DUE &amp; WHEN</vt:lpstr>
      <vt:lpstr>PowerPoint Presentation</vt:lpstr>
      <vt:lpstr>STAFF  DATA VALIDITY Certification Report</vt:lpstr>
      <vt:lpstr>Student Data Validity Certification Report</vt:lpstr>
      <vt:lpstr>Submitting Data Certification Reports (2 reports)</vt:lpstr>
      <vt:lpstr>Special Education December Count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Heitman, Lindsey</cp:lastModifiedBy>
  <cp:revision>1292</cp:revision>
  <cp:lastPrinted>2018-02-21T17:58:43Z</cp:lastPrinted>
  <dcterms:created xsi:type="dcterms:W3CDTF">2016-08-31T23:11:11Z</dcterms:created>
  <dcterms:modified xsi:type="dcterms:W3CDTF">2019-01-30T23:34:41Z</dcterms:modified>
</cp:coreProperties>
</file>