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564" r:id="rId2"/>
    <p:sldId id="607" r:id="rId3"/>
    <p:sldId id="612" r:id="rId4"/>
    <p:sldId id="614" r:id="rId5"/>
    <p:sldId id="615" r:id="rId6"/>
    <p:sldId id="616" r:id="rId7"/>
    <p:sldId id="618" r:id="rId8"/>
    <p:sldId id="620" r:id="rId9"/>
    <p:sldId id="621" r:id="rId10"/>
    <p:sldId id="622" r:id="rId11"/>
    <p:sldId id="623" r:id="rId12"/>
    <p:sldId id="624" r:id="rId13"/>
    <p:sldId id="619" r:id="rId14"/>
    <p:sldId id="609" r:id="rId15"/>
  </p:sldIdLst>
  <p:sldSz cx="9144000" cy="6858000" type="screen4x3"/>
  <p:notesSz cx="6881813"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286" autoAdjust="0"/>
  </p:normalViewPr>
  <p:slideViewPr>
    <p:cSldViewPr snapToGrid="0" snapToObjects="1">
      <p:cViewPr>
        <p:scale>
          <a:sx n="90" d="100"/>
          <a:sy n="90" d="100"/>
        </p:scale>
        <p:origin x="-1186" y="1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3" y="0"/>
            <a:ext cx="2982119" cy="464820"/>
          </a:xfrm>
          <a:prstGeom prst="rect">
            <a:avLst/>
          </a:prstGeom>
        </p:spPr>
        <p:txBody>
          <a:bodyPr vert="horz" lIns="92446" tIns="46223" rIns="92446" bIns="46223" rtlCol="0"/>
          <a:lstStyle>
            <a:lvl1pPr algn="r">
              <a:defRPr sz="1200"/>
            </a:lvl1pPr>
          </a:lstStyle>
          <a:p>
            <a:fld id="{EEC664B4-81F1-E24F-90AF-27DC019489E9}" type="datetime1">
              <a:rPr lang="en-US" smtClean="0"/>
              <a:t>6/17/2015</a:t>
            </a:fld>
            <a:endParaRPr lang="en-US"/>
          </a:p>
        </p:txBody>
      </p:sp>
      <p:sp>
        <p:nvSpPr>
          <p:cNvPr id="4" name="Footer Placeholder 3"/>
          <p:cNvSpPr>
            <a:spLocks noGrp="1"/>
          </p:cNvSpPr>
          <p:nvPr>
            <p:ph type="ftr" sz="quarter" idx="2"/>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2446" tIns="46223" rIns="92446" bIns="46223"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DF7F1863-8423-8E48-8D02-88636C918AC7}" type="datetime1">
              <a:rPr lang="en-US" smtClean="0"/>
              <a:t>6/17/2015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6/17/2015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29295394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Gill Sans MT" pitchFamily="34" charset="0"/>
                <a:cs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atin typeface="Gill Sans MT" pitchFamily="34" charset="0"/>
              </a:defRPr>
            </a:lvl1pPr>
            <a:lvl2pPr marL="548640" indent="-182880">
              <a:buFont typeface="Wingdings" charset="2"/>
              <a:buChar char="§"/>
              <a:defRPr spc="0">
                <a:latin typeface="Gill Sans MT" pitchFamily="34" charset="0"/>
              </a:defRPr>
            </a:lvl2pPr>
            <a:lvl3pPr marL="822960" indent="-182880">
              <a:buFont typeface="Wingdings" charset="2"/>
              <a:buChar char="§"/>
              <a:defRPr spc="0">
                <a:latin typeface="Gill Sans MT" pitchFamily="34" charset="0"/>
              </a:defRPr>
            </a:lvl3pPr>
            <a:lvl4pPr marL="1097280" indent="-182880">
              <a:buFont typeface="Wingdings" charset="2"/>
              <a:buChar char="§"/>
              <a:defRPr spc="0">
                <a:latin typeface="Gill Sans MT" pitchFamily="34" charset="0"/>
              </a:defRPr>
            </a:lvl4pPr>
            <a:lvl5pPr marL="1280160" indent="-182880">
              <a:buFont typeface="Wingdings" charset="2"/>
              <a:buChar char="§"/>
              <a:defRPr spc="0">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Gill Sans MT" pitchFamily="34" charset="0"/>
                <a:cs typeface="Gill Sans MT" pitchFamily="34" charset="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latin typeface="Gill Sans M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latin typeface="Gill Sans MT" pitchFamily="34" charset="0"/>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atin typeface="Gill Sans MT" pitchFamily="34" charset="0"/>
              </a:defRPr>
            </a:lvl1pPr>
            <a:lvl2pPr>
              <a:defRPr sz="2200" spc="0">
                <a:latin typeface="Gill Sans MT" pitchFamily="34" charset="0"/>
              </a:defRPr>
            </a:lvl2pPr>
            <a:lvl3pPr>
              <a:defRPr sz="2000" spc="0">
                <a:latin typeface="Gill Sans MT" pitchFamily="34" charset="0"/>
              </a:defRPr>
            </a:lvl3pPr>
            <a:lvl4pPr>
              <a:defRPr sz="1800" spc="0">
                <a:latin typeface="Gill Sans MT" pitchFamily="34" charset="0"/>
              </a:defRPr>
            </a:lvl4pPr>
            <a:lvl5pPr>
              <a:defRPr sz="1600" spc="0">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atin typeface="Gill Sans MT" pitchFamily="34" charset="0"/>
              </a:defRPr>
            </a:lvl1pPr>
            <a:lvl2pPr>
              <a:defRPr sz="2200" b="0" i="0" spc="0">
                <a:latin typeface="Gill Sans MT" pitchFamily="34" charset="0"/>
              </a:defRPr>
            </a:lvl2pPr>
            <a:lvl3pPr>
              <a:defRPr sz="2000" b="0" i="0" spc="0">
                <a:latin typeface="Gill Sans MT" pitchFamily="34" charset="0"/>
              </a:defRPr>
            </a:lvl3pPr>
            <a:lvl4pPr>
              <a:defRPr sz="1800" b="0" i="0" spc="0">
                <a:latin typeface="Gill Sans MT" pitchFamily="34" charset="0"/>
              </a:defRPr>
            </a:lvl4pPr>
            <a:lvl5pPr>
              <a:defRPr sz="1600" b="0" i="0" spc="0">
                <a:latin typeface="Gill Sans MT"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lvl1pPr>
              <a:defRPr>
                <a:latin typeface="Gill Sans MT" pitchFamily="34" charset="0"/>
              </a:defRPr>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0999" y="166066"/>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atin typeface="Gill Sans MT" pitchFamily="34" charset="0"/>
              </a:defRPr>
            </a:lvl1pPr>
            <a:lvl2pPr>
              <a:defRPr sz="2200" spc="0">
                <a:latin typeface="Gill Sans MT" pitchFamily="34" charset="0"/>
              </a:defRPr>
            </a:lvl2pPr>
            <a:lvl3pPr>
              <a:defRPr sz="2000" spc="0">
                <a:latin typeface="Gill Sans MT" pitchFamily="34" charset="0"/>
              </a:defRPr>
            </a:lvl3pPr>
            <a:lvl4pPr>
              <a:defRPr sz="1800" spc="0">
                <a:latin typeface="Gill Sans MT" pitchFamily="34" charset="0"/>
              </a:defRPr>
            </a:lvl4pPr>
            <a:lvl5pPr>
              <a:defRPr sz="1600" spc="0">
                <a:latin typeface="Gill Sans MT"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Gill Sans MT" pitchFamily="34" charset="0"/>
                <a:cs typeface="Gill Sans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Gill Sans MT" pitchFamily="34" charset="0"/>
          <a:ea typeface="+mj-ea"/>
          <a:cs typeface="Gill Sans MT" pitchFamily="34" charset="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Gill Sans MT" pitchFamily="34" charset="0"/>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Gill Sans MT" pitchFamily="34" charset="0"/>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Gill Sans MT" pitchFamily="34" charset="0"/>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Gill Sans MT" pitchFamily="34" charset="0"/>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Gill Sans MT"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erdue_j@cde.state.co.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5370" y="1126067"/>
            <a:ext cx="7315199" cy="3046988"/>
          </a:xfrm>
          <a:prstGeom prst="rect">
            <a:avLst/>
          </a:prstGeom>
          <a:noFill/>
        </p:spPr>
        <p:txBody>
          <a:bodyPr wrap="square" rtlCol="0">
            <a:spAutoFit/>
          </a:bodyPr>
          <a:lstStyle/>
          <a:p>
            <a:pPr algn="ctr"/>
            <a:endParaRPr lang="en-US" sz="4800" dirty="0" smtClean="0">
              <a:solidFill>
                <a:srgbClr val="5C6670"/>
              </a:solidFill>
              <a:latin typeface="Palatino Linotype" panose="02040502050505030304" pitchFamily="18" charset="0"/>
            </a:endParaRPr>
          </a:p>
          <a:p>
            <a:pPr algn="ctr"/>
            <a:r>
              <a:rPr lang="en-US" sz="4800" dirty="0" smtClean="0">
                <a:solidFill>
                  <a:srgbClr val="5C6670"/>
                </a:solidFill>
                <a:latin typeface="Palatino Linotype" panose="02040502050505030304" pitchFamily="18" charset="0"/>
              </a:rPr>
              <a:t>Proposed Revisions:</a:t>
            </a:r>
          </a:p>
          <a:p>
            <a:pPr algn="ctr"/>
            <a:r>
              <a:rPr lang="en-US" sz="4800" dirty="0" smtClean="0">
                <a:solidFill>
                  <a:srgbClr val="5C6670"/>
                </a:solidFill>
                <a:latin typeface="Palatino Linotype" panose="02040502050505030304" pitchFamily="18" charset="0"/>
              </a:rPr>
              <a:t>Continuous Enrollment Fields </a:t>
            </a:r>
            <a:endParaRPr lang="en-US" sz="4800" dirty="0">
              <a:solidFill>
                <a:srgbClr val="5C6670"/>
              </a:solidFill>
              <a:latin typeface="Palatino Linotype" panose="02040502050505030304" pitchFamily="18" charset="0"/>
            </a:endParaRPr>
          </a:p>
        </p:txBody>
      </p:sp>
      <p:sp>
        <p:nvSpPr>
          <p:cNvPr id="3" name="Footer Placeholder 3"/>
          <p:cNvSpPr>
            <a:spLocks noGrp="1"/>
          </p:cNvSpPr>
          <p:nvPr>
            <p:ph type="ftr" sz="quarter" idx="3"/>
          </p:nvPr>
        </p:nvSpPr>
        <p:spPr>
          <a:xfrm>
            <a:off x="380999" y="6356350"/>
            <a:ext cx="3352800" cy="274320"/>
          </a:xfrm>
        </p:spPr>
        <p:txBody>
          <a:bodyPr/>
          <a:lstStyle/>
          <a:p>
            <a:fld id="{757A2F4E-5D54-B04B-91BD-7E78EE1FE9FD}" type="slidenum">
              <a:rPr lang="en-US" smtClean="0"/>
              <a:pPr/>
              <a:t>1</a:t>
            </a:fld>
            <a:endParaRPr lang="en-US" dirty="0" smtClean="0"/>
          </a:p>
        </p:txBody>
      </p:sp>
    </p:spTree>
    <p:extLst>
      <p:ext uri="{BB962C8B-B14F-4D97-AF65-F5344CB8AC3E}">
        <p14:creationId xmlns:p14="http://schemas.microsoft.com/office/powerpoint/2010/main" val="1833443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Example 1: Multiple enrollment records at different schools within the same district</a:t>
            </a:r>
            <a:endParaRPr lang="en-US" sz="1800" b="0" dirty="0" smtClean="0"/>
          </a:p>
          <a:p>
            <a:endParaRPr lang="en-US" sz="1800" b="0" dirty="0" smtClean="0"/>
          </a:p>
          <a:p>
            <a:endParaRPr lang="en-US" sz="1800" b="0" dirty="0" smtClean="0"/>
          </a:p>
          <a:p>
            <a:pPr lvl="1"/>
            <a:endParaRPr lang="en-US" sz="1600" b="0" dirty="0" smtClean="0"/>
          </a:p>
          <a:p>
            <a:pPr lvl="1"/>
            <a:endParaRPr lang="en-US" sz="1600" dirty="0" smtClean="0"/>
          </a:p>
          <a:p>
            <a:pPr lvl="1"/>
            <a:r>
              <a:rPr lang="en-US" sz="1600" dirty="0" smtClean="0"/>
              <a:t>The </a:t>
            </a:r>
            <a:r>
              <a:rPr lang="en-US" sz="1600" dirty="0"/>
              <a:t>student was enrolled in School A on October 1.</a:t>
            </a:r>
          </a:p>
          <a:p>
            <a:pPr lvl="1"/>
            <a:r>
              <a:rPr lang="en-US" sz="1600" dirty="0" smtClean="0"/>
              <a:t>The </a:t>
            </a:r>
            <a:r>
              <a:rPr lang="en-US" sz="1600" dirty="0"/>
              <a:t>student was enrolled in School A on the opening date of the testing window.</a:t>
            </a:r>
          </a:p>
          <a:p>
            <a:pPr lvl="1"/>
            <a:r>
              <a:rPr lang="en-US" sz="1600" dirty="0" smtClean="0"/>
              <a:t>Enrollment </a:t>
            </a:r>
            <a:r>
              <a:rPr lang="en-US" sz="1600" dirty="0"/>
              <a:t>records show the student transferred from School A to School B before transferring back to School A, representing a break in enrollment at School A:</a:t>
            </a:r>
          </a:p>
          <a:p>
            <a:pPr lvl="2"/>
            <a:r>
              <a:rPr lang="en-US" sz="1600" dirty="0" smtClean="0"/>
              <a:t>Count </a:t>
            </a:r>
            <a:r>
              <a:rPr lang="en-US" sz="1600" dirty="0"/>
              <a:t>the number of instructional days between 10/30/2015 and 03/01/2016 (81 days)</a:t>
            </a:r>
          </a:p>
          <a:p>
            <a:pPr lvl="1"/>
            <a:r>
              <a:rPr lang="en-US" sz="1600" dirty="0" smtClean="0"/>
              <a:t>In </a:t>
            </a:r>
            <a:r>
              <a:rPr lang="en-US" sz="1600" dirty="0"/>
              <a:t>this case, the student has a single enrollment gap lasting 10 or more instructional days. The student in this example is NOT continuously enrolled in the school.</a:t>
            </a:r>
          </a:p>
          <a:p>
            <a:pPr marL="45720" indent="0">
              <a:buNone/>
            </a:pPr>
            <a:endParaRPr lang="en-US" sz="1800" b="0" dirty="0" smtClean="0"/>
          </a:p>
        </p:txBody>
      </p:sp>
      <p:sp>
        <p:nvSpPr>
          <p:cNvPr id="3" name="Title 2"/>
          <p:cNvSpPr>
            <a:spLocks noGrp="1"/>
          </p:cNvSpPr>
          <p:nvPr>
            <p:ph type="title"/>
          </p:nvPr>
        </p:nvSpPr>
        <p:spPr/>
        <p:txBody>
          <a:bodyPr/>
          <a:lstStyle/>
          <a:p>
            <a:r>
              <a:rPr lang="en-US" dirty="0"/>
              <a:t>Examples of Enrollment Gaps for Continuous in </a:t>
            </a:r>
            <a:r>
              <a:rPr lang="en-US" dirty="0" smtClean="0"/>
              <a:t>School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4497" y="2260040"/>
            <a:ext cx="6105525" cy="10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97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Example </a:t>
            </a:r>
            <a:r>
              <a:rPr lang="en-US" sz="1800" b="0" dirty="0" smtClean="0"/>
              <a:t>2</a:t>
            </a:r>
            <a:r>
              <a:rPr lang="en-US" sz="1800" b="0" dirty="0"/>
              <a:t>: Multiple enrollment records at the same school within the same district</a:t>
            </a:r>
            <a:endParaRPr lang="en-US" sz="1800" b="0" dirty="0" smtClean="0"/>
          </a:p>
          <a:p>
            <a:endParaRPr lang="en-US" sz="1800" b="0" dirty="0" smtClean="0"/>
          </a:p>
          <a:p>
            <a:pPr lvl="1"/>
            <a:endParaRPr lang="en-US" sz="1600" b="0" dirty="0" smtClean="0"/>
          </a:p>
          <a:p>
            <a:pPr lvl="1"/>
            <a:endParaRPr lang="en-US" sz="1600" dirty="0" smtClean="0"/>
          </a:p>
          <a:p>
            <a:pPr lvl="1"/>
            <a:endParaRPr lang="en-US" sz="1600" dirty="0" smtClean="0"/>
          </a:p>
          <a:p>
            <a:pPr lvl="1"/>
            <a:r>
              <a:rPr lang="en-US" sz="1600" dirty="0" smtClean="0"/>
              <a:t>The </a:t>
            </a:r>
            <a:r>
              <a:rPr lang="en-US" sz="1600" dirty="0"/>
              <a:t>student was enrolled in School A on October 1. </a:t>
            </a:r>
          </a:p>
          <a:p>
            <a:pPr lvl="1"/>
            <a:r>
              <a:rPr lang="en-US" sz="1600" dirty="0" smtClean="0"/>
              <a:t>The </a:t>
            </a:r>
            <a:r>
              <a:rPr lang="en-US" sz="1600" dirty="0"/>
              <a:t>student was enrolled in School A on the opening date of the testing window.</a:t>
            </a:r>
          </a:p>
          <a:p>
            <a:pPr lvl="1"/>
            <a:r>
              <a:rPr lang="en-US" sz="1600" dirty="0" smtClean="0"/>
              <a:t>Enrollment </a:t>
            </a:r>
            <a:r>
              <a:rPr lang="en-US" sz="1600" dirty="0"/>
              <a:t>records show two breaks in enrollment at School A:</a:t>
            </a:r>
          </a:p>
          <a:p>
            <a:pPr lvl="2"/>
            <a:r>
              <a:rPr lang="en-US" sz="1600" dirty="0" smtClean="0"/>
              <a:t>Count </a:t>
            </a:r>
            <a:r>
              <a:rPr lang="en-US" sz="1600" dirty="0"/>
              <a:t>the number of instructional days between 10/02/2015 and 10/12/2015 (6 days)</a:t>
            </a:r>
          </a:p>
          <a:p>
            <a:pPr lvl="2"/>
            <a:r>
              <a:rPr lang="en-US" sz="1600" dirty="0" smtClean="0"/>
              <a:t>Count </a:t>
            </a:r>
            <a:r>
              <a:rPr lang="en-US" sz="1600" dirty="0"/>
              <a:t>the number of instructional days between 01/29/2016 and 02/05/2016 (6 days)</a:t>
            </a:r>
          </a:p>
          <a:p>
            <a:pPr lvl="1"/>
            <a:r>
              <a:rPr lang="en-US" sz="1600" dirty="0" smtClean="0"/>
              <a:t>In </a:t>
            </a:r>
            <a:r>
              <a:rPr lang="en-US" sz="1600" dirty="0"/>
              <a:t>this case, the student has two enrollment gaps that together lasted 10 or more instructional days. The student in this example is NOT continuously enrolled in the school.</a:t>
            </a:r>
          </a:p>
        </p:txBody>
      </p:sp>
      <p:sp>
        <p:nvSpPr>
          <p:cNvPr id="3" name="Title 2"/>
          <p:cNvSpPr>
            <a:spLocks noGrp="1"/>
          </p:cNvSpPr>
          <p:nvPr>
            <p:ph type="title"/>
          </p:nvPr>
        </p:nvSpPr>
        <p:spPr/>
        <p:txBody>
          <a:bodyPr/>
          <a:lstStyle/>
          <a:p>
            <a:r>
              <a:rPr lang="en-US" dirty="0"/>
              <a:t>Examples of Enrollment Gaps for Continuous in </a:t>
            </a:r>
            <a:r>
              <a:rPr lang="en-US" dirty="0" smtClean="0"/>
              <a:t>School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pic>
        <p:nvPicPr>
          <p:cNvPr id="921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04344" y="2263746"/>
            <a:ext cx="6105525"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08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Example 3: Multiple enrollment records at different schools within the </a:t>
            </a:r>
            <a:r>
              <a:rPr lang="en-US" sz="1800" b="0" dirty="0" smtClean="0"/>
              <a:t>same district</a:t>
            </a:r>
          </a:p>
          <a:p>
            <a:endParaRPr lang="en-US" sz="1800" b="0" dirty="0" smtClean="0"/>
          </a:p>
          <a:p>
            <a:pPr lvl="1"/>
            <a:endParaRPr lang="en-US" sz="1600" b="0" dirty="0" smtClean="0"/>
          </a:p>
          <a:p>
            <a:pPr lvl="1"/>
            <a:endParaRPr lang="en-US" sz="1600" dirty="0" smtClean="0"/>
          </a:p>
          <a:p>
            <a:pPr lvl="1"/>
            <a:endParaRPr lang="en-US" sz="1600" dirty="0" smtClean="0"/>
          </a:p>
          <a:p>
            <a:pPr lvl="1"/>
            <a:r>
              <a:rPr lang="en-US" sz="1600" dirty="0" smtClean="0"/>
              <a:t>The </a:t>
            </a:r>
            <a:r>
              <a:rPr lang="en-US" sz="1600" dirty="0"/>
              <a:t>student was enrolled in School A on October 1.</a:t>
            </a:r>
          </a:p>
          <a:p>
            <a:pPr lvl="1"/>
            <a:r>
              <a:rPr lang="en-US" sz="1600" dirty="0" smtClean="0"/>
              <a:t>The </a:t>
            </a:r>
            <a:r>
              <a:rPr lang="en-US" sz="1600" dirty="0"/>
              <a:t>student was enrolled in School A on the opening date of the testing window.</a:t>
            </a:r>
          </a:p>
          <a:p>
            <a:pPr lvl="1"/>
            <a:r>
              <a:rPr lang="en-US" sz="1600" dirty="0" smtClean="0"/>
              <a:t>Enrollment </a:t>
            </a:r>
            <a:r>
              <a:rPr lang="en-US" sz="1600" dirty="0"/>
              <a:t>records show the student transferred from School A to School B before transferring back to School A, representing a break in enrollment at School A:</a:t>
            </a:r>
          </a:p>
          <a:p>
            <a:pPr lvl="2"/>
            <a:r>
              <a:rPr lang="en-US" sz="1600" dirty="0" smtClean="0"/>
              <a:t>Count </a:t>
            </a:r>
            <a:r>
              <a:rPr lang="en-US" sz="1600" dirty="0"/>
              <a:t>the number of instructional days between 10/02/2015 and 02/22/2016 (75 days)</a:t>
            </a:r>
          </a:p>
          <a:p>
            <a:pPr lvl="1"/>
            <a:r>
              <a:rPr lang="en-US" sz="1600" dirty="0" smtClean="0"/>
              <a:t>In </a:t>
            </a:r>
            <a:r>
              <a:rPr lang="en-US" sz="1600" dirty="0"/>
              <a:t>this case, the student has a single enrollment gap lasting 10 or more instructional days. The student in this example is NOT continuously enrolled in the school.</a:t>
            </a:r>
          </a:p>
        </p:txBody>
      </p:sp>
      <p:sp>
        <p:nvSpPr>
          <p:cNvPr id="3" name="Title 2"/>
          <p:cNvSpPr>
            <a:spLocks noGrp="1"/>
          </p:cNvSpPr>
          <p:nvPr>
            <p:ph type="title"/>
          </p:nvPr>
        </p:nvSpPr>
        <p:spPr/>
        <p:txBody>
          <a:bodyPr/>
          <a:lstStyle/>
          <a:p>
            <a:r>
              <a:rPr lang="en-US" dirty="0"/>
              <a:t>Examples of Enrollment Gaps for Continuous in </a:t>
            </a:r>
            <a:r>
              <a:rPr lang="en-US" dirty="0" smtClean="0"/>
              <a:t>School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pic>
        <p:nvPicPr>
          <p:cNvPr id="1024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92233" y="2260040"/>
            <a:ext cx="6105525" cy="10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64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600" b="0" dirty="0" smtClean="0"/>
              <a:t>As part of the revised guidance, CDE will provide technical notes concerning how districts should implement rules for examining enrollment records and determining continuous enrollment values. These technical notes will include specific rules about how to handle entry and exit codes. </a:t>
            </a:r>
          </a:p>
          <a:p>
            <a:endParaRPr lang="en-US" sz="1600" b="0" dirty="0"/>
          </a:p>
          <a:p>
            <a:r>
              <a:rPr lang="en-US" sz="1600" b="0" dirty="0"/>
              <a:t>CDE is working with Infinite Campus and Power School to ensure that programming logics associated with continuous enrollment fields are updated to reflect the revised guidance. If there are additional vendors that you would like us to work with, please contact Josh Perdue at perdue_j@cde.state.co.us. </a:t>
            </a:r>
          </a:p>
          <a:p>
            <a:endParaRPr lang="en-US" sz="1600" b="0" dirty="0" smtClean="0"/>
          </a:p>
          <a:p>
            <a:endParaRPr lang="en-US" sz="1600" b="0" dirty="0" smtClean="0"/>
          </a:p>
        </p:txBody>
      </p:sp>
      <p:sp>
        <p:nvSpPr>
          <p:cNvPr id="3" name="Title 2"/>
          <p:cNvSpPr>
            <a:spLocks noGrp="1"/>
          </p:cNvSpPr>
          <p:nvPr>
            <p:ph type="title"/>
          </p:nvPr>
        </p:nvSpPr>
        <p:spPr/>
        <p:txBody>
          <a:bodyPr/>
          <a:lstStyle/>
          <a:p>
            <a:r>
              <a:rPr lang="en-US" dirty="0" smtClean="0"/>
              <a:t>Notes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257816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sz="1800" b="0" dirty="0" smtClean="0"/>
              <a:t>To request a copy of the complete </a:t>
            </a:r>
            <a:r>
              <a:rPr lang="en-US" sz="1800" b="0" dirty="0"/>
              <a:t>draft </a:t>
            </a:r>
            <a:r>
              <a:rPr lang="en-US" sz="1800" b="0" dirty="0" smtClean="0"/>
              <a:t>revisions or to ask any questions, please contact: </a:t>
            </a:r>
          </a:p>
          <a:p>
            <a:pPr marL="45720" indent="0">
              <a:buNone/>
            </a:pPr>
            <a:endParaRPr lang="en-US" dirty="0" smtClean="0"/>
          </a:p>
          <a:p>
            <a:pPr marL="288925" indent="0">
              <a:buNone/>
            </a:pPr>
            <a:r>
              <a:rPr lang="en-US" sz="2000" b="0" dirty="0" smtClean="0"/>
              <a:t>Josh Perdue</a:t>
            </a:r>
            <a:endParaRPr lang="en-US" sz="2000" b="0" dirty="0"/>
          </a:p>
          <a:p>
            <a:pPr marL="288925" indent="0">
              <a:buNone/>
            </a:pPr>
            <a:r>
              <a:rPr lang="en-US" sz="2000" b="0" dirty="0" smtClean="0"/>
              <a:t>303-866-2865</a:t>
            </a:r>
            <a:endParaRPr lang="en-US" sz="2000" b="0" dirty="0"/>
          </a:p>
          <a:p>
            <a:pPr marL="288925" indent="0">
              <a:buNone/>
            </a:pPr>
            <a:r>
              <a:rPr lang="en-US" sz="2000" b="0" dirty="0" smtClean="0">
                <a:hlinkClick r:id="rId3"/>
              </a:rPr>
              <a:t>perdue_j@cde.state.co.us</a:t>
            </a:r>
            <a:r>
              <a:rPr lang="en-US" sz="2000" b="0" dirty="0" smtClean="0"/>
              <a:t> </a:t>
            </a:r>
            <a:endParaRPr lang="en-US" sz="2000" b="0" dirty="0"/>
          </a:p>
        </p:txBody>
      </p:sp>
      <p:sp>
        <p:nvSpPr>
          <p:cNvPr id="10" name="Title 9"/>
          <p:cNvSpPr>
            <a:spLocks noGrp="1"/>
          </p:cNvSpPr>
          <p:nvPr>
            <p:ph type="title"/>
          </p:nvPr>
        </p:nvSpPr>
        <p:spPr/>
        <p:txBody>
          <a:bodyPr/>
          <a:lstStyle/>
          <a:p>
            <a:r>
              <a:rPr lang="en-US" dirty="0" smtClean="0">
                <a:latin typeface="Museo Slab 500"/>
                <a:cs typeface="Museo Slab 500"/>
              </a:rPr>
              <a:t>Accountability Contacts</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68894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0" dirty="0" smtClean="0"/>
              <a:t>The </a:t>
            </a:r>
            <a:r>
              <a:rPr lang="en-US" sz="2000" b="0" dirty="0"/>
              <a:t>Continuous </a:t>
            </a:r>
            <a:r>
              <a:rPr lang="en-US" sz="2000" b="0" dirty="0" smtClean="0"/>
              <a:t>in District and Continuous in School fields </a:t>
            </a:r>
            <a:r>
              <a:rPr lang="en-US" sz="2000" b="0" dirty="0"/>
              <a:t>are intended to indicate whether </a:t>
            </a:r>
            <a:r>
              <a:rPr lang="en-US" sz="2000" b="0" dirty="0" smtClean="0"/>
              <a:t>students have </a:t>
            </a:r>
            <a:r>
              <a:rPr lang="en-US" sz="2000" b="0" dirty="0"/>
              <a:t>been continuously enrolled over the course of the academic year leading up to the administration of </a:t>
            </a:r>
            <a:r>
              <a:rPr lang="en-US" sz="2000" b="0" dirty="0" smtClean="0"/>
              <a:t>state </a:t>
            </a:r>
            <a:r>
              <a:rPr lang="en-US" sz="2000" b="0" dirty="0"/>
              <a:t>assessments. </a:t>
            </a:r>
            <a:r>
              <a:rPr lang="en-US" sz="2000" b="0" dirty="0" smtClean="0"/>
              <a:t> </a:t>
            </a:r>
          </a:p>
          <a:p>
            <a:r>
              <a:rPr lang="en-US" sz="2000" b="0" dirty="0" smtClean="0"/>
              <a:t>The values reported in these fields determine which student assessment records are included in accountability calculations.</a:t>
            </a:r>
          </a:p>
          <a:p>
            <a:r>
              <a:rPr lang="en-US" sz="2000" b="0" dirty="0" smtClean="0"/>
              <a:t>The purpose of these revisions would be to provide greater clarity concerning how to code students for the Continuous fields:</a:t>
            </a:r>
          </a:p>
          <a:p>
            <a:pPr lvl="1"/>
            <a:r>
              <a:rPr lang="en-US" sz="1800" dirty="0" smtClean="0"/>
              <a:t>Clearly specify the time period in question when determining whether or not a student has been continuously enrolled.</a:t>
            </a:r>
          </a:p>
          <a:p>
            <a:pPr lvl="1"/>
            <a:r>
              <a:rPr lang="en-US" sz="1800" dirty="0" smtClean="0"/>
              <a:t>Establish common guidelines for determining what constitutes an enrollment break.</a:t>
            </a:r>
          </a:p>
          <a:p>
            <a:pPr lvl="1"/>
            <a:r>
              <a:rPr lang="en-US" sz="1800" dirty="0" smtClean="0"/>
              <a:t>Eliminate redundancies in information collected for accountability purposes.</a:t>
            </a:r>
          </a:p>
        </p:txBody>
      </p:sp>
      <p:sp>
        <p:nvSpPr>
          <p:cNvPr id="3" name="Title 2"/>
          <p:cNvSpPr>
            <a:spLocks noGrp="1"/>
          </p:cNvSpPr>
          <p:nvPr>
            <p:ph type="title"/>
          </p:nvPr>
        </p:nvSpPr>
        <p:spPr/>
        <p:txBody>
          <a:bodyPr/>
          <a:lstStyle/>
          <a:p>
            <a:r>
              <a:rPr lang="en-US" dirty="0" smtClean="0"/>
              <a:t>Proposed Revisions: Continuous Fields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350980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b="0" dirty="0" smtClean="0"/>
          </a:p>
          <a:p>
            <a:r>
              <a:rPr lang="en-US" sz="2000" b="0" dirty="0" smtClean="0"/>
              <a:t>Beginning </a:t>
            </a:r>
            <a:r>
              <a:rPr lang="en-US" sz="2000" b="0" dirty="0"/>
              <a:t>with the 2015-16 academic year, CDE’s Unit of Accountability and Data Analysis </a:t>
            </a:r>
            <a:r>
              <a:rPr lang="en-US" sz="2000" b="0" dirty="0" smtClean="0"/>
              <a:t>will define continuous </a:t>
            </a:r>
            <a:r>
              <a:rPr lang="en-US" sz="2000" b="0" dirty="0"/>
              <a:t>enrollment as </a:t>
            </a:r>
            <a:r>
              <a:rPr lang="en-US" sz="2000" i="1" dirty="0"/>
              <a:t>enrollment from October 1 to the testing date without an enrollment gap of 10 or more instructional days</a:t>
            </a:r>
            <a:r>
              <a:rPr lang="en-US" sz="2000" b="0" dirty="0"/>
              <a:t>. </a:t>
            </a:r>
            <a:r>
              <a:rPr lang="en-US" sz="2000" b="0" dirty="0" smtClean="0"/>
              <a:t> </a:t>
            </a:r>
          </a:p>
          <a:p>
            <a:r>
              <a:rPr lang="en-US" sz="2000" b="0" dirty="0" smtClean="0"/>
              <a:t>An </a:t>
            </a:r>
            <a:r>
              <a:rPr lang="en-US" sz="2000" b="0" dirty="0"/>
              <a:t>enrollment gap may be constituted by </a:t>
            </a:r>
            <a:r>
              <a:rPr lang="en-US" sz="2000" i="1" dirty="0"/>
              <a:t>a single break in enrollment lasting 10 or more consecutive instructional days, or </a:t>
            </a:r>
            <a:r>
              <a:rPr lang="en-US" sz="2000" b="0" dirty="0"/>
              <a:t>by </a:t>
            </a:r>
            <a:r>
              <a:rPr lang="en-US" sz="2000" i="1" dirty="0"/>
              <a:t>multiple non-consecutive enrollment breaks that cumulatively equal 10 or more instructional days</a:t>
            </a:r>
            <a:r>
              <a:rPr lang="en-US" sz="2000" b="0" dirty="0"/>
              <a:t>. </a:t>
            </a:r>
          </a:p>
        </p:txBody>
      </p:sp>
      <p:sp>
        <p:nvSpPr>
          <p:cNvPr id="3" name="Title 2"/>
          <p:cNvSpPr>
            <a:spLocks noGrp="1"/>
          </p:cNvSpPr>
          <p:nvPr>
            <p:ph type="title"/>
          </p:nvPr>
        </p:nvSpPr>
        <p:spPr/>
        <p:txBody>
          <a:bodyPr/>
          <a:lstStyle/>
          <a:p>
            <a:r>
              <a:rPr lang="en-US" dirty="0"/>
              <a:t>Definition of Continuous Enrollment</a:t>
            </a:r>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137130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The values reported for the Continuous in District and Continuous in School fields should be consistent with the enrollment information reported in the annual October Count and End of Year (EOY) submissions. </a:t>
            </a:r>
            <a:endParaRPr lang="en-US" sz="1800" b="0" dirty="0" smtClean="0"/>
          </a:p>
          <a:p>
            <a:r>
              <a:rPr lang="en-US" sz="1800" b="0" dirty="0" smtClean="0"/>
              <a:t>Students </a:t>
            </a:r>
            <a:r>
              <a:rPr lang="en-US" sz="1800" b="0" dirty="0"/>
              <a:t>are considered to be continuously enrolled in a district/school if all of the statements listed below are </a:t>
            </a:r>
            <a:r>
              <a:rPr lang="en-US" sz="1800" b="0" dirty="0" smtClean="0"/>
              <a:t>true:</a:t>
            </a:r>
            <a:endParaRPr lang="en-US" sz="1800" b="0" dirty="0"/>
          </a:p>
          <a:p>
            <a:pPr lvl="1"/>
            <a:r>
              <a:rPr lang="en-US" sz="1600" b="0" dirty="0" smtClean="0"/>
              <a:t>The </a:t>
            </a:r>
            <a:r>
              <a:rPr lang="en-US" sz="1600" b="0" dirty="0"/>
              <a:t>student had an active enrollment record in the district/school </a:t>
            </a:r>
            <a:r>
              <a:rPr lang="en-US" sz="1600" b="0" dirty="0" smtClean="0"/>
              <a:t>on October </a:t>
            </a:r>
            <a:r>
              <a:rPr lang="en-US" sz="1600" b="0" dirty="0"/>
              <a:t>1. </a:t>
            </a:r>
            <a:endParaRPr lang="en-US" sz="1600" b="0" dirty="0" smtClean="0"/>
          </a:p>
          <a:p>
            <a:pPr lvl="1"/>
            <a:r>
              <a:rPr lang="en-US" sz="1600" b="0" dirty="0" smtClean="0"/>
              <a:t>The </a:t>
            </a:r>
            <a:r>
              <a:rPr lang="en-US" sz="1600" b="0" dirty="0"/>
              <a:t>student had an active enrollment record in the district/school at the start of the testing window or at any point prior to the end of the testing window. </a:t>
            </a:r>
            <a:endParaRPr lang="en-US" sz="1600" b="0" dirty="0" smtClean="0"/>
          </a:p>
          <a:p>
            <a:pPr lvl="1"/>
            <a:r>
              <a:rPr lang="en-US" sz="1600" b="0" dirty="0" smtClean="0"/>
              <a:t>The </a:t>
            </a:r>
            <a:r>
              <a:rPr lang="en-US" sz="1600" b="0" dirty="0"/>
              <a:t>district/school code in the student’s enrollment record as of October 1 was equal to the district/school code in the student’s enrollment record at the time of the test administration.  </a:t>
            </a:r>
            <a:endParaRPr lang="en-US" sz="1600" b="0" dirty="0" smtClean="0"/>
          </a:p>
          <a:p>
            <a:pPr lvl="1"/>
            <a:r>
              <a:rPr lang="en-US" sz="1600" b="0" dirty="0" smtClean="0"/>
              <a:t>Between </a:t>
            </a:r>
            <a:r>
              <a:rPr lang="en-US" sz="1600" b="0" dirty="0"/>
              <a:t>the student’s enrollment on October 1 and the testing date, there has been no single enrollment gap within the district/school lasting 10 or more </a:t>
            </a:r>
            <a:r>
              <a:rPr lang="en-US" sz="1600" b="0" dirty="0" smtClean="0"/>
              <a:t>instructional </a:t>
            </a:r>
            <a:r>
              <a:rPr lang="en-US" sz="1600" b="0" dirty="0"/>
              <a:t>days. </a:t>
            </a:r>
            <a:endParaRPr lang="en-US" sz="1600" b="0" dirty="0" smtClean="0"/>
          </a:p>
          <a:p>
            <a:pPr lvl="1"/>
            <a:r>
              <a:rPr lang="en-US" sz="1600" b="0" dirty="0" smtClean="0"/>
              <a:t>Between </a:t>
            </a:r>
            <a:r>
              <a:rPr lang="en-US" sz="1600" b="0" dirty="0"/>
              <a:t>the student’s enrollment on October 1 and the </a:t>
            </a:r>
            <a:r>
              <a:rPr lang="en-US" sz="1600" b="0" dirty="0" smtClean="0"/>
              <a:t>testing </a:t>
            </a:r>
            <a:r>
              <a:rPr lang="en-US" sz="1600" b="0" dirty="0"/>
              <a:t>date, there have not been multiple </a:t>
            </a:r>
            <a:r>
              <a:rPr lang="en-US" sz="1600" b="0" dirty="0" smtClean="0"/>
              <a:t>enrollment </a:t>
            </a:r>
            <a:r>
              <a:rPr lang="en-US" sz="1600" b="0" dirty="0"/>
              <a:t>breaks within the district/school cumulatively equaling 10 or more instructional days.</a:t>
            </a:r>
          </a:p>
        </p:txBody>
      </p:sp>
      <p:sp>
        <p:nvSpPr>
          <p:cNvPr id="3" name="Title 2"/>
          <p:cNvSpPr>
            <a:spLocks noGrp="1"/>
          </p:cNvSpPr>
          <p:nvPr>
            <p:ph type="title"/>
          </p:nvPr>
        </p:nvSpPr>
        <p:spPr/>
        <p:txBody>
          <a:bodyPr/>
          <a:lstStyle/>
          <a:p>
            <a:r>
              <a:rPr lang="en-US" dirty="0" smtClean="0"/>
              <a:t>Definition of Continuous Enrollment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3418895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endParaRPr lang="en-US" sz="1800" b="0" dirty="0" smtClean="0"/>
          </a:p>
          <a:p>
            <a:r>
              <a:rPr lang="en-US" sz="1800" b="0" dirty="0" smtClean="0"/>
              <a:t>The </a:t>
            </a:r>
            <a:r>
              <a:rPr lang="en-US" sz="1800" b="0" dirty="0"/>
              <a:t>starting point for determining </a:t>
            </a:r>
            <a:r>
              <a:rPr lang="en-US" sz="1800" b="0" dirty="0" smtClean="0"/>
              <a:t>continuous enrollment will </a:t>
            </a:r>
            <a:r>
              <a:rPr lang="en-US" sz="1800" b="0" dirty="0"/>
              <a:t>be October 1. </a:t>
            </a:r>
            <a:endParaRPr lang="en-US" sz="1800" b="0" dirty="0" smtClean="0"/>
          </a:p>
          <a:p>
            <a:pPr lvl="1"/>
            <a:r>
              <a:rPr lang="en-US" sz="1600" b="0" dirty="0" smtClean="0"/>
              <a:t>For </a:t>
            </a:r>
            <a:r>
              <a:rPr lang="en-US" sz="1600" b="0" dirty="0"/>
              <a:t>fall testing, districts should use October 1 of the prior academic year as the start date starting point for determining </a:t>
            </a:r>
            <a:r>
              <a:rPr lang="en-US" sz="1600" b="0" dirty="0" smtClean="0"/>
              <a:t>continuous enrollment.</a:t>
            </a:r>
            <a:endParaRPr lang="en-US" sz="1600" b="0" dirty="0" smtClean="0"/>
          </a:p>
          <a:p>
            <a:pPr lvl="1"/>
            <a:r>
              <a:rPr lang="en-US" sz="1600" b="0" dirty="0" smtClean="0"/>
              <a:t>For </a:t>
            </a:r>
            <a:r>
              <a:rPr lang="en-US" sz="1600" b="0" dirty="0"/>
              <a:t>spring testing, districts should use October 1 of the current year as the starting point. </a:t>
            </a:r>
            <a:endParaRPr lang="en-US" sz="1600" b="0" dirty="0" smtClean="0"/>
          </a:p>
          <a:p>
            <a:endParaRPr lang="en-US" sz="1800" b="0" dirty="0" smtClean="0"/>
          </a:p>
          <a:p>
            <a:r>
              <a:rPr lang="en-US" sz="1800" b="0" dirty="0" smtClean="0"/>
              <a:t>For </a:t>
            </a:r>
            <a:r>
              <a:rPr lang="en-US" sz="1800" b="0" dirty="0"/>
              <a:t>all testing, the end </a:t>
            </a:r>
            <a:r>
              <a:rPr lang="en-US" sz="1800" b="0" dirty="0" smtClean="0"/>
              <a:t>point </a:t>
            </a:r>
            <a:r>
              <a:rPr lang="en-US" sz="1800" b="0" dirty="0"/>
              <a:t>for </a:t>
            </a:r>
            <a:r>
              <a:rPr lang="en-US" sz="1800" b="0" dirty="0" smtClean="0"/>
              <a:t>determining continuous enrollment will </a:t>
            </a:r>
            <a:r>
              <a:rPr lang="en-US" sz="1800" b="0" dirty="0"/>
              <a:t>normally be the opening date of the test administration window. </a:t>
            </a:r>
            <a:endParaRPr lang="en-US" sz="1800" b="0" dirty="0" smtClean="0"/>
          </a:p>
          <a:p>
            <a:pPr lvl="1"/>
            <a:r>
              <a:rPr lang="en-US" sz="1600" b="0" dirty="0" smtClean="0"/>
              <a:t>In </a:t>
            </a:r>
            <a:r>
              <a:rPr lang="en-US" sz="1600" b="0" dirty="0"/>
              <a:t>cases where a student who was previously withdrawn from a district/school reenrolls during the testing window, the date on which the student reenrolls should be used. </a:t>
            </a:r>
            <a:endParaRPr lang="en-US" sz="1600" b="0" dirty="0" smtClean="0"/>
          </a:p>
          <a:p>
            <a:pPr lvl="1"/>
            <a:r>
              <a:rPr lang="en-US" sz="1600" b="0" dirty="0" smtClean="0"/>
              <a:t>Opening </a:t>
            </a:r>
            <a:r>
              <a:rPr lang="en-US" sz="1600" b="0" dirty="0"/>
              <a:t>dates for the annual assessment windows will be updated in </a:t>
            </a:r>
            <a:r>
              <a:rPr lang="en-US" sz="1600" b="0" dirty="0" smtClean="0"/>
              <a:t>Student-School Association manual </a:t>
            </a:r>
            <a:r>
              <a:rPr lang="en-US" sz="1600" b="0" dirty="0"/>
              <a:t>each year. </a:t>
            </a:r>
          </a:p>
        </p:txBody>
      </p:sp>
      <p:sp>
        <p:nvSpPr>
          <p:cNvPr id="3" name="Title 2"/>
          <p:cNvSpPr>
            <a:spLocks noGrp="1"/>
          </p:cNvSpPr>
          <p:nvPr>
            <p:ph type="title"/>
          </p:nvPr>
        </p:nvSpPr>
        <p:spPr/>
        <p:txBody>
          <a:bodyPr/>
          <a:lstStyle/>
          <a:p>
            <a:r>
              <a:rPr lang="en-US" dirty="0" smtClean="0"/>
              <a:t>Start and End Points for </a:t>
            </a:r>
            <a:br>
              <a:rPr lang="en-US" dirty="0" smtClean="0"/>
            </a:br>
            <a:r>
              <a:rPr lang="en-US" dirty="0" smtClean="0"/>
              <a:t>Determining Continuous Enrollments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19578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smtClean="0"/>
              <a:t>Continuous </a:t>
            </a:r>
            <a:r>
              <a:rPr lang="en-US" sz="1800" b="0" dirty="0"/>
              <a:t>enrollment </a:t>
            </a:r>
            <a:r>
              <a:rPr lang="en-US" sz="1800" b="0" dirty="0" smtClean="0"/>
              <a:t>is concerned </a:t>
            </a:r>
            <a:r>
              <a:rPr lang="en-US" sz="1800" b="0" dirty="0"/>
              <a:t>with enrollment gaps that occur within the same </a:t>
            </a:r>
            <a:r>
              <a:rPr lang="en-US" sz="1800" b="0" dirty="0" smtClean="0"/>
              <a:t>district/school. </a:t>
            </a:r>
          </a:p>
          <a:p>
            <a:pPr lvl="1"/>
            <a:r>
              <a:rPr lang="en-US" sz="1600" b="0" dirty="0" smtClean="0"/>
              <a:t>Enrollment gaps are only relevant to students who test </a:t>
            </a:r>
            <a:r>
              <a:rPr lang="en-US" sz="1600" b="0" dirty="0"/>
              <a:t>at the same district/school where </a:t>
            </a:r>
            <a:r>
              <a:rPr lang="en-US" sz="1600" b="0" dirty="0" smtClean="0"/>
              <a:t>they are </a:t>
            </a:r>
            <a:r>
              <a:rPr lang="en-US" sz="1600" b="0" dirty="0"/>
              <a:t>enrolled on October </a:t>
            </a:r>
            <a:r>
              <a:rPr lang="en-US" sz="1600" b="0" dirty="0" smtClean="0"/>
              <a:t>1.</a:t>
            </a:r>
          </a:p>
          <a:p>
            <a:pPr lvl="1"/>
            <a:r>
              <a:rPr lang="en-US" sz="1600" dirty="0"/>
              <a:t>If a student tests at a district/school that is different than the district/school where he or she was enrolled on October 1, then there is no need to examine </a:t>
            </a:r>
            <a:r>
              <a:rPr lang="en-US" sz="1600" dirty="0" smtClean="0"/>
              <a:t>gaps -  by </a:t>
            </a:r>
            <a:r>
              <a:rPr lang="en-US" sz="1600" dirty="0"/>
              <a:t>default, such a student </a:t>
            </a:r>
            <a:r>
              <a:rPr lang="en-US" sz="1600" dirty="0" smtClean="0"/>
              <a:t>is </a:t>
            </a:r>
            <a:r>
              <a:rPr lang="en-US" sz="1600" dirty="0"/>
              <a:t>non-continuous</a:t>
            </a:r>
            <a:r>
              <a:rPr lang="en-US" sz="1600" dirty="0" smtClean="0"/>
              <a:t>.</a:t>
            </a:r>
          </a:p>
          <a:p>
            <a:pPr marL="365760" lvl="1" indent="0">
              <a:buNone/>
            </a:pPr>
            <a:endParaRPr lang="en-US" sz="1400" b="0" dirty="0" smtClean="0"/>
          </a:p>
          <a:p>
            <a:r>
              <a:rPr lang="en-US" sz="1800" b="0" dirty="0" smtClean="0"/>
              <a:t>If </a:t>
            </a:r>
            <a:r>
              <a:rPr lang="en-US" sz="1800" b="0" dirty="0"/>
              <a:t>a student tests at the same district/school where he or she was enrolled on October 1, then enrollment records should be examined to determine if there are any gaps specific to that district/school. </a:t>
            </a:r>
            <a:endParaRPr lang="en-US" sz="1800" b="0" dirty="0" smtClean="0"/>
          </a:p>
          <a:p>
            <a:pPr lvl="1"/>
            <a:r>
              <a:rPr lang="en-US" sz="1600" b="0" dirty="0" smtClean="0"/>
              <a:t>If </a:t>
            </a:r>
            <a:r>
              <a:rPr lang="en-US" sz="1600" b="0" dirty="0"/>
              <a:t>there is a single gap lasting 10 or more instructional days, </a:t>
            </a:r>
            <a:r>
              <a:rPr lang="en-US" sz="1600" b="0" dirty="0" smtClean="0"/>
              <a:t>the student should be coded as non-continuous.</a:t>
            </a:r>
          </a:p>
          <a:p>
            <a:pPr lvl="1"/>
            <a:r>
              <a:rPr lang="en-US" sz="1600" dirty="0" smtClean="0"/>
              <a:t>If there are </a:t>
            </a:r>
            <a:r>
              <a:rPr lang="en-US" sz="1600" b="0" dirty="0" smtClean="0"/>
              <a:t>multiple </a:t>
            </a:r>
            <a:r>
              <a:rPr lang="en-US" sz="1600" b="0" dirty="0"/>
              <a:t>gaps together lasting 10 or more instructional days, then the student should be coded as non-continuous. </a:t>
            </a:r>
            <a:endParaRPr lang="en-US" sz="1600" b="0" dirty="0" smtClean="0"/>
          </a:p>
        </p:txBody>
      </p:sp>
      <p:sp>
        <p:nvSpPr>
          <p:cNvPr id="3" name="Title 2"/>
          <p:cNvSpPr>
            <a:spLocks noGrp="1"/>
          </p:cNvSpPr>
          <p:nvPr>
            <p:ph type="title"/>
          </p:nvPr>
        </p:nvSpPr>
        <p:spPr/>
        <p:txBody>
          <a:bodyPr/>
          <a:lstStyle/>
          <a:p>
            <a:r>
              <a:rPr lang="en-US" dirty="0" smtClean="0"/>
              <a:t>Enrollment Gaps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11219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Example 1: Multiple enrollment records at different schools within the same </a:t>
            </a:r>
            <a:r>
              <a:rPr lang="en-US" sz="1800" b="0" dirty="0" smtClean="0"/>
              <a:t>district</a:t>
            </a:r>
          </a:p>
          <a:p>
            <a:endParaRPr lang="en-US" sz="1800" b="0" dirty="0"/>
          </a:p>
          <a:p>
            <a:endParaRPr lang="en-US" sz="1800" b="0" dirty="0" smtClean="0"/>
          </a:p>
          <a:p>
            <a:endParaRPr lang="en-US" sz="1800" b="0" dirty="0"/>
          </a:p>
          <a:p>
            <a:endParaRPr lang="en-US" sz="1800" b="0" dirty="0" smtClean="0"/>
          </a:p>
          <a:p>
            <a:pPr lvl="1"/>
            <a:r>
              <a:rPr lang="en-US" sz="1600" b="0" dirty="0" smtClean="0"/>
              <a:t>The </a:t>
            </a:r>
            <a:r>
              <a:rPr lang="en-US" sz="1600" b="0" dirty="0"/>
              <a:t>student was enrolled in </a:t>
            </a:r>
            <a:r>
              <a:rPr lang="en-US" sz="1600" b="0" dirty="0" smtClean="0"/>
              <a:t>District </a:t>
            </a:r>
            <a:r>
              <a:rPr lang="en-US" sz="1600" b="0" dirty="0"/>
              <a:t>A on October 1</a:t>
            </a:r>
            <a:r>
              <a:rPr lang="en-US" sz="1600" b="0" dirty="0" smtClean="0"/>
              <a:t>.</a:t>
            </a:r>
          </a:p>
          <a:p>
            <a:pPr lvl="1"/>
            <a:r>
              <a:rPr lang="en-US" sz="1600" b="0" dirty="0" smtClean="0"/>
              <a:t>The </a:t>
            </a:r>
            <a:r>
              <a:rPr lang="en-US" sz="1600" b="0" dirty="0"/>
              <a:t>student was enrolled in </a:t>
            </a:r>
            <a:r>
              <a:rPr lang="en-US" sz="1600" b="0" dirty="0" smtClean="0"/>
              <a:t>District </a:t>
            </a:r>
            <a:r>
              <a:rPr lang="en-US" sz="1600" b="0" dirty="0"/>
              <a:t>A on the opening date of the testing </a:t>
            </a:r>
            <a:r>
              <a:rPr lang="en-US" sz="1600" b="0" dirty="0" smtClean="0"/>
              <a:t>window.</a:t>
            </a:r>
          </a:p>
          <a:p>
            <a:pPr lvl="1"/>
            <a:r>
              <a:rPr lang="en-US" sz="1600" b="0" dirty="0" smtClean="0"/>
              <a:t>Enrollment </a:t>
            </a:r>
            <a:r>
              <a:rPr lang="en-US" sz="1600" b="0" dirty="0"/>
              <a:t>records show a transfer within the district from School A to School B with no break in enrollment within the </a:t>
            </a:r>
            <a:r>
              <a:rPr lang="en-US" sz="1600" b="0" dirty="0" smtClean="0"/>
              <a:t>district.</a:t>
            </a:r>
          </a:p>
          <a:p>
            <a:pPr lvl="1"/>
            <a:r>
              <a:rPr lang="en-US" sz="1600" b="0" dirty="0" smtClean="0"/>
              <a:t>Enrollment </a:t>
            </a:r>
            <a:r>
              <a:rPr lang="en-US" sz="1600" b="0" dirty="0"/>
              <a:t>records show a transfer from School B back to School A with a break in </a:t>
            </a:r>
            <a:r>
              <a:rPr lang="en-US" sz="1600" b="0" dirty="0" smtClean="0"/>
              <a:t>enrollment:</a:t>
            </a:r>
          </a:p>
          <a:p>
            <a:pPr lvl="2"/>
            <a:r>
              <a:rPr lang="en-US" sz="1600" b="0" dirty="0" smtClean="0"/>
              <a:t>Count </a:t>
            </a:r>
            <a:r>
              <a:rPr lang="en-US" sz="1600" b="0" dirty="0"/>
              <a:t>the number of instructional days between 01/15/2016 and 03/01/2016 (31 </a:t>
            </a:r>
            <a:r>
              <a:rPr lang="en-US" sz="1600" b="0" dirty="0" smtClean="0"/>
              <a:t>days)</a:t>
            </a:r>
          </a:p>
          <a:p>
            <a:pPr lvl="1"/>
            <a:r>
              <a:rPr lang="en-US" sz="1600" dirty="0"/>
              <a:t>In this case, the student has a single enrollment gap lasting 10 or more instructional days. The student in this example is NOT continuously enrolled in the district.</a:t>
            </a:r>
          </a:p>
          <a:p>
            <a:endParaRPr lang="en-US" sz="1800" b="0" dirty="0"/>
          </a:p>
          <a:p>
            <a:pPr marL="45720" indent="0">
              <a:buNone/>
            </a:pPr>
            <a:endParaRPr lang="en-US" sz="1800" b="0" dirty="0" smtClean="0"/>
          </a:p>
        </p:txBody>
      </p:sp>
      <p:sp>
        <p:nvSpPr>
          <p:cNvPr id="3" name="Title 2"/>
          <p:cNvSpPr>
            <a:spLocks noGrp="1"/>
          </p:cNvSpPr>
          <p:nvPr>
            <p:ph type="title"/>
          </p:nvPr>
        </p:nvSpPr>
        <p:spPr/>
        <p:txBody>
          <a:bodyPr/>
          <a:lstStyle/>
          <a:p>
            <a:r>
              <a:rPr lang="en-US" dirty="0"/>
              <a:t>Examples of Enrollment Gaps for Continuous in District</a:t>
            </a:r>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pic>
        <p:nvPicPr>
          <p:cNvPr id="5121" name="Picture 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32971" y="2297642"/>
            <a:ext cx="6126480" cy="1072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61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smtClean="0"/>
              <a:t>Example 2: Multiple </a:t>
            </a:r>
            <a:r>
              <a:rPr lang="en-US" sz="1800" b="0" dirty="0"/>
              <a:t>enrollment records at the same school within the same district</a:t>
            </a:r>
          </a:p>
          <a:p>
            <a:endParaRPr lang="en-US" sz="1800" b="0" dirty="0" smtClean="0"/>
          </a:p>
          <a:p>
            <a:endParaRPr lang="en-US" sz="1800" b="0" dirty="0"/>
          </a:p>
          <a:p>
            <a:endParaRPr lang="en-US" sz="1800" b="0" dirty="0" smtClean="0"/>
          </a:p>
          <a:p>
            <a:pPr lvl="1"/>
            <a:endParaRPr lang="en-US" sz="1600" b="0" dirty="0" smtClean="0"/>
          </a:p>
          <a:p>
            <a:pPr lvl="1"/>
            <a:r>
              <a:rPr lang="en-US" sz="1600" dirty="0" smtClean="0"/>
              <a:t>The </a:t>
            </a:r>
            <a:r>
              <a:rPr lang="en-US" sz="1600" dirty="0"/>
              <a:t>student was enrolled in </a:t>
            </a:r>
            <a:r>
              <a:rPr lang="en-US" sz="1600" dirty="0" smtClean="0"/>
              <a:t>District </a:t>
            </a:r>
            <a:r>
              <a:rPr lang="en-US" sz="1600" dirty="0"/>
              <a:t>A on October 1.</a:t>
            </a:r>
          </a:p>
          <a:p>
            <a:pPr lvl="1"/>
            <a:r>
              <a:rPr lang="en-US" sz="1600" dirty="0" smtClean="0"/>
              <a:t>The </a:t>
            </a:r>
            <a:r>
              <a:rPr lang="en-US" sz="1600" dirty="0"/>
              <a:t>student was enrolled in </a:t>
            </a:r>
            <a:r>
              <a:rPr lang="en-US" sz="1600" dirty="0" smtClean="0"/>
              <a:t>District </a:t>
            </a:r>
            <a:r>
              <a:rPr lang="en-US" sz="1600" dirty="0"/>
              <a:t>A on the opening date of the testing window</a:t>
            </a:r>
          </a:p>
          <a:p>
            <a:pPr lvl="1"/>
            <a:r>
              <a:rPr lang="en-US" sz="1600" dirty="0" smtClean="0"/>
              <a:t>Enrollment </a:t>
            </a:r>
            <a:r>
              <a:rPr lang="en-US" sz="1600" dirty="0"/>
              <a:t>records show two breaks in enrollment:</a:t>
            </a:r>
          </a:p>
          <a:p>
            <a:pPr lvl="2"/>
            <a:r>
              <a:rPr lang="en-US" sz="1600" dirty="0" smtClean="0"/>
              <a:t>Count </a:t>
            </a:r>
            <a:r>
              <a:rPr lang="en-US" sz="1600" dirty="0"/>
              <a:t>the number of instructional days between 10/02/2015 and 10/12/2015 (6 days)</a:t>
            </a:r>
          </a:p>
          <a:p>
            <a:pPr lvl="2"/>
            <a:r>
              <a:rPr lang="en-US" sz="1600" dirty="0" smtClean="0"/>
              <a:t>Count </a:t>
            </a:r>
            <a:r>
              <a:rPr lang="en-US" sz="1600" dirty="0"/>
              <a:t>the number of instructional days between 01/29/2016 and 02/05/2016 (6 days)</a:t>
            </a:r>
          </a:p>
          <a:p>
            <a:pPr lvl="1"/>
            <a:r>
              <a:rPr lang="en-US" sz="1600" dirty="0" smtClean="0"/>
              <a:t>In </a:t>
            </a:r>
            <a:r>
              <a:rPr lang="en-US" sz="1600" dirty="0"/>
              <a:t>this case, the student has two enrollment gaps that together lasted 10 or more instructional days. The student in this example is NOT continuously enrolled in the district.</a:t>
            </a:r>
          </a:p>
          <a:p>
            <a:endParaRPr lang="en-US" sz="1800" b="0" dirty="0"/>
          </a:p>
          <a:p>
            <a:pPr marL="45720" indent="0">
              <a:buNone/>
            </a:pPr>
            <a:endParaRPr lang="en-US" sz="1800" b="0" dirty="0" smtClean="0"/>
          </a:p>
        </p:txBody>
      </p:sp>
      <p:sp>
        <p:nvSpPr>
          <p:cNvPr id="3" name="Title 2"/>
          <p:cNvSpPr>
            <a:spLocks noGrp="1"/>
          </p:cNvSpPr>
          <p:nvPr>
            <p:ph type="title"/>
          </p:nvPr>
        </p:nvSpPr>
        <p:spPr/>
        <p:txBody>
          <a:bodyPr/>
          <a:lstStyle/>
          <a:p>
            <a:r>
              <a:rPr lang="en-US" dirty="0"/>
              <a:t>Examples of Enrollment Gaps for Continuous in District</a:t>
            </a:r>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pic>
        <p:nvPicPr>
          <p:cNvPr id="614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41437" y="2268009"/>
            <a:ext cx="6126480" cy="1072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01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r>
              <a:rPr lang="en-US" sz="1800" b="0" dirty="0"/>
              <a:t>Example 3: Multiple enrollment records at different schools within </a:t>
            </a:r>
            <a:r>
              <a:rPr lang="en-US" sz="1800" b="0" dirty="0" smtClean="0"/>
              <a:t>the same district</a:t>
            </a:r>
          </a:p>
          <a:p>
            <a:endParaRPr lang="en-US" sz="1800" b="0" dirty="0" smtClean="0"/>
          </a:p>
          <a:p>
            <a:endParaRPr lang="en-US" sz="1800" b="0" dirty="0" smtClean="0"/>
          </a:p>
          <a:p>
            <a:endParaRPr lang="en-US" sz="1800" b="0" dirty="0" smtClean="0"/>
          </a:p>
          <a:p>
            <a:pPr lvl="1"/>
            <a:endParaRPr lang="en-US" sz="1600" b="0" dirty="0" smtClean="0"/>
          </a:p>
          <a:p>
            <a:pPr lvl="1"/>
            <a:r>
              <a:rPr lang="en-US" sz="1600" dirty="0" smtClean="0"/>
              <a:t>The </a:t>
            </a:r>
            <a:r>
              <a:rPr lang="en-US" sz="1600" dirty="0"/>
              <a:t>student was enrolled in </a:t>
            </a:r>
            <a:r>
              <a:rPr lang="en-US" sz="1600" dirty="0" smtClean="0"/>
              <a:t>District </a:t>
            </a:r>
            <a:r>
              <a:rPr lang="en-US" sz="1600" dirty="0"/>
              <a:t>A on October </a:t>
            </a:r>
            <a:r>
              <a:rPr lang="en-US" sz="1600" dirty="0" smtClean="0"/>
              <a:t>1.</a:t>
            </a:r>
            <a:endParaRPr lang="en-US" sz="1600" dirty="0"/>
          </a:p>
          <a:p>
            <a:pPr lvl="1"/>
            <a:r>
              <a:rPr lang="en-US" sz="1600" dirty="0" smtClean="0"/>
              <a:t>The </a:t>
            </a:r>
            <a:r>
              <a:rPr lang="en-US" sz="1600" dirty="0"/>
              <a:t>student was enrolled in </a:t>
            </a:r>
            <a:r>
              <a:rPr lang="en-US" sz="1600" dirty="0" smtClean="0"/>
              <a:t>District </a:t>
            </a:r>
            <a:r>
              <a:rPr lang="en-US" sz="1600" dirty="0"/>
              <a:t>A on the opening date of the testing </a:t>
            </a:r>
            <a:r>
              <a:rPr lang="en-US" sz="1600" dirty="0" smtClean="0"/>
              <a:t>window.</a:t>
            </a:r>
            <a:endParaRPr lang="en-US" sz="1600" dirty="0"/>
          </a:p>
          <a:p>
            <a:pPr lvl="1"/>
            <a:r>
              <a:rPr lang="en-US" sz="1600" dirty="0" smtClean="0"/>
              <a:t>Enrollment </a:t>
            </a:r>
            <a:r>
              <a:rPr lang="en-US" sz="1600" dirty="0"/>
              <a:t>records show the student left School A to attend School B for several months before returning to School A. </a:t>
            </a:r>
            <a:r>
              <a:rPr lang="en-US" sz="1600" dirty="0" smtClean="0"/>
              <a:t>However</a:t>
            </a:r>
            <a:r>
              <a:rPr lang="en-US" sz="1600" dirty="0"/>
              <a:t>, records do not reflect a break in enrollment within the district. </a:t>
            </a:r>
          </a:p>
          <a:p>
            <a:pPr lvl="1"/>
            <a:r>
              <a:rPr lang="en-US" sz="1600" dirty="0" smtClean="0"/>
              <a:t>In </a:t>
            </a:r>
            <a:r>
              <a:rPr lang="en-US" sz="1600" dirty="0"/>
              <a:t>this case, the enrollment gaps associated with the transfers between schools cumulatively lasted fewer than 10 instructional days. The student in this example is continuously enrolled in the district.</a:t>
            </a:r>
          </a:p>
          <a:p>
            <a:pPr marL="45720" indent="0">
              <a:buNone/>
            </a:pPr>
            <a:endParaRPr lang="en-US" sz="1800" b="0" dirty="0" smtClean="0"/>
          </a:p>
        </p:txBody>
      </p:sp>
      <p:sp>
        <p:nvSpPr>
          <p:cNvPr id="3" name="Title 2"/>
          <p:cNvSpPr>
            <a:spLocks noGrp="1"/>
          </p:cNvSpPr>
          <p:nvPr>
            <p:ph type="title"/>
          </p:nvPr>
        </p:nvSpPr>
        <p:spPr/>
        <p:txBody>
          <a:bodyPr/>
          <a:lstStyle/>
          <a:p>
            <a:r>
              <a:rPr lang="en-US" dirty="0"/>
              <a:t>Examples of Enrollment Gaps for Continuous in District</a:t>
            </a:r>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pic>
        <p:nvPicPr>
          <p:cNvPr id="717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07571" y="2251604"/>
            <a:ext cx="6126480" cy="107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780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12507</TotalTime>
  <Words>1540</Words>
  <Application>Microsoft Office PowerPoint</Application>
  <PresentationFormat>On-screen Show (4:3)</PresentationFormat>
  <Paragraphs>133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CDE THEME</vt:lpstr>
      <vt:lpstr>PowerPoint Presentation</vt:lpstr>
      <vt:lpstr>Proposed Revisions: Continuous Fields</vt:lpstr>
      <vt:lpstr>Definition of Continuous Enrollment</vt:lpstr>
      <vt:lpstr>Definition of Continuous Enrollment</vt:lpstr>
      <vt:lpstr>Start and End Points for  Determining Continuous Enrollments</vt:lpstr>
      <vt:lpstr>Enrollment Gaps</vt:lpstr>
      <vt:lpstr>Examples of Enrollment Gaps for Continuous in District</vt:lpstr>
      <vt:lpstr>Examples of Enrollment Gaps for Continuous in District</vt:lpstr>
      <vt:lpstr>Examples of Enrollment Gaps for Continuous in District</vt:lpstr>
      <vt:lpstr>Examples of Enrollment Gaps for Continuous in School</vt:lpstr>
      <vt:lpstr>Examples of Enrollment Gaps for Continuous in School</vt:lpstr>
      <vt:lpstr>Examples of Enrollment Gaps for Continuous in School</vt:lpstr>
      <vt:lpstr>Notes</vt:lpstr>
      <vt:lpstr>Accountability Contacts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Perdue, Josh</cp:lastModifiedBy>
  <cp:revision>707</cp:revision>
  <cp:lastPrinted>2015-03-25T18:56:09Z</cp:lastPrinted>
  <dcterms:created xsi:type="dcterms:W3CDTF">2012-07-16T02:29:43Z</dcterms:created>
  <dcterms:modified xsi:type="dcterms:W3CDTF">2015-06-17T15:04:03Z</dcterms:modified>
</cp:coreProperties>
</file>