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1" r:id="rId2"/>
  </p:sldMasterIdLst>
  <p:notesMasterIdLst>
    <p:notesMasterId r:id="rId17"/>
  </p:notesMasterIdLst>
  <p:sldIdLst>
    <p:sldId id="256" r:id="rId3"/>
    <p:sldId id="271" r:id="rId4"/>
    <p:sldId id="272" r:id="rId5"/>
    <p:sldId id="273" r:id="rId6"/>
    <p:sldId id="281" r:id="rId7"/>
    <p:sldId id="266" r:id="rId8"/>
    <p:sldId id="278" r:id="rId9"/>
    <p:sldId id="284" r:id="rId10"/>
    <p:sldId id="274" r:id="rId11"/>
    <p:sldId id="275" r:id="rId12"/>
    <p:sldId id="276" r:id="rId13"/>
    <p:sldId id="285" r:id="rId14"/>
    <p:sldId id="287"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10" d="100"/>
          <a:sy n="110" d="100"/>
        </p:scale>
        <p:origin x="154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4/5/2022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pPr/>
              <a:t>‹#›</a:t>
            </a:fld>
            <a:endParaRPr lang="en-US" dirty="0"/>
          </a:p>
        </p:txBody>
      </p:sp>
      <p:pic>
        <p:nvPicPr>
          <p:cNvPr id="9" name="Picture 8" title="Header graphic">
            <a:extLst>
              <a:ext uri="{FF2B5EF4-FFF2-40B4-BE49-F238E27FC236}">
                <a16:creationId xmlns:a16="http://schemas.microsoft.com/office/drawing/2014/main" id="{E853E9E4-714D-4D56-872A-B10F8EDA68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pic>
        <p:nvPicPr>
          <p:cNvPr id="11" name="Picture 10" title="Colorado Department of Education logo">
            <a:extLst>
              <a:ext uri="{FF2B5EF4-FFF2-40B4-BE49-F238E27FC236}">
                <a16:creationId xmlns:a16="http://schemas.microsoft.com/office/drawing/2014/main" id="{654DFE35-55CA-47B4-AC76-07FD19E8EA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4566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90063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93092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238814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467627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9743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066990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1963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5388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42596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811827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710970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921758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214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89359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0500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895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659853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218964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02546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9436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851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203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04014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0216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13601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6588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3418035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64" r:id="rId15"/>
    <p:sldLayoutId id="2147483674" r:id="rId16"/>
    <p:sldLayoutId id="2147483672" r:id="rId17"/>
    <p:sldLayoutId id="2147483675"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77400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de.state.co.us/datapipeline/stepbystepmanualforsbdreviewprocess20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de.state.co.us/datapipeline/sbd-cm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CMAS and </a:t>
            </a:r>
            <a:r>
              <a:rPr lang="en-US" dirty="0" err="1"/>
              <a:t>CoAlt</a:t>
            </a:r>
            <a:r>
              <a:rPr lang="en-US" dirty="0"/>
              <a:t> SBD Training</a:t>
            </a:r>
          </a:p>
        </p:txBody>
      </p:sp>
      <p:sp>
        <p:nvSpPr>
          <p:cNvPr id="3" name="Subtitle 2"/>
          <p:cNvSpPr>
            <a:spLocks noGrp="1"/>
          </p:cNvSpPr>
          <p:nvPr>
            <p:ph type="subTitle" idx="1"/>
          </p:nvPr>
        </p:nvSpPr>
        <p:spPr/>
        <p:txBody>
          <a:bodyPr/>
          <a:lstStyle/>
          <a:p>
            <a:r>
              <a:rPr lang="en-US" dirty="0"/>
              <a:t>CDE Assessment Unit 2022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Tested and Void Score Reason</a:t>
            </a:r>
          </a:p>
        </p:txBody>
      </p:sp>
      <p:sp>
        <p:nvSpPr>
          <p:cNvPr id="3" name="Content Placeholder 2"/>
          <p:cNvSpPr>
            <a:spLocks noGrp="1"/>
          </p:cNvSpPr>
          <p:nvPr>
            <p:ph idx="1"/>
          </p:nvPr>
        </p:nvSpPr>
        <p:spPr>
          <a:xfrm>
            <a:off x="628650" y="1463039"/>
            <a:ext cx="7886700" cy="4842869"/>
          </a:xfrm>
        </p:spPr>
        <p:txBody>
          <a:bodyPr>
            <a:normAutofit/>
          </a:bodyPr>
          <a:lstStyle/>
          <a:p>
            <a:pPr marL="342900" indent="-342900">
              <a:buFont typeface="Arial" panose="020B0604020202020204" pitchFamily="34" charset="0"/>
              <a:buChar char="•"/>
            </a:pPr>
            <a:r>
              <a:rPr lang="en-US" dirty="0"/>
              <a:t>Not Tested Reasons apply to records that are in “Assign” test status</a:t>
            </a:r>
          </a:p>
          <a:p>
            <a:pPr marL="342900" indent="-342900">
              <a:buFont typeface="Arial" panose="020B0604020202020204" pitchFamily="34" charset="0"/>
              <a:buChar char="•"/>
            </a:pPr>
            <a:r>
              <a:rPr lang="en-US" dirty="0"/>
              <a:t>Void Score Reasons apply to records that are in “Attempt” test status (ignoring Attemptedness)</a:t>
            </a:r>
          </a:p>
          <a:p>
            <a:pPr marL="1028700" lvl="1" indent="-342900"/>
            <a:r>
              <a:rPr lang="en-US" dirty="0"/>
              <a:t>Applying a Void Score Reason will prevent the student from receiving a score even if they completed the test</a:t>
            </a:r>
          </a:p>
          <a:p>
            <a:pPr marL="342900" indent="-342900">
              <a:buFont typeface="Arial" panose="020B0604020202020204" pitchFamily="34" charset="0"/>
              <a:buChar char="•"/>
            </a:pPr>
            <a:r>
              <a:rPr lang="en-US" dirty="0"/>
              <a:t>Available codes are the same in most cases</a:t>
            </a:r>
          </a:p>
          <a:p>
            <a:pPr marL="1028700" lvl="1" indent="-342900"/>
            <a:r>
              <a:rPr lang="en-US" dirty="0"/>
              <a:t>00 – Absent is only valid as a Not Tested Reason</a:t>
            </a:r>
          </a:p>
          <a:p>
            <a:pPr marL="1028700" lvl="1" indent="-342900"/>
            <a:r>
              <a:rPr lang="en-US" dirty="0"/>
              <a:t>02 – is ‘Newcomer to US’ (only for ELA) as a Not Tested Reason and ‘Interrupted not Completed’ as a Void Score Reason</a:t>
            </a:r>
          </a:p>
          <a:p>
            <a:pPr marL="1028700" lvl="1" indent="-342900"/>
            <a:r>
              <a:rPr lang="en-US" dirty="0"/>
              <a:t>05 – is ‘State use only’ as a Not Tested Reason and ‘Non-approved Accommodation’ as a Void Score Reason</a:t>
            </a:r>
          </a:p>
        </p:txBody>
      </p:sp>
    </p:spTree>
    <p:extLst>
      <p:ext uri="{BB962C8B-B14F-4D97-AF65-F5344CB8AC3E}">
        <p14:creationId xmlns:p14="http://schemas.microsoft.com/office/powerpoint/2010/main" val="276116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Excuse and COVID-19 Non-Testers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Parent Excuse</a:t>
            </a:r>
          </a:p>
          <a:p>
            <a:pPr marL="1028700" lvl="1" indent="-342900"/>
            <a:r>
              <a:rPr lang="en-US" dirty="0"/>
              <a:t>If Parent Excuse is indicated as a Not Tested Reason, but the student test is in Attempt Status then it will not be carried through as the final invalidation</a:t>
            </a:r>
          </a:p>
          <a:p>
            <a:pPr marL="1485900" lvl="2" indent="-342900"/>
            <a:r>
              <a:rPr lang="en-US" dirty="0"/>
              <a:t>Some schools create “Parent Excuse Test Sessions” and then mark all the tests complete which puts them in Attempt Status incorrectly. In this case the Parent Excuse will have to be indicated as a Void Score code instead.</a:t>
            </a:r>
          </a:p>
          <a:p>
            <a:pPr marL="1028700" lvl="1" indent="-342900"/>
            <a:r>
              <a:rPr lang="en-US" dirty="0"/>
              <a:t>Before updating Void Score Reason to Parent Excuse, check to see if Attemptedness = ‘Y’</a:t>
            </a:r>
          </a:p>
          <a:p>
            <a:pPr marL="1485900" lvl="2" indent="-342900"/>
            <a:r>
              <a:rPr lang="en-US" dirty="0"/>
              <a:t>If a student completed the test, then they should not be voided as a Parent Excuse</a:t>
            </a:r>
          </a:p>
          <a:p>
            <a:pPr marL="1485900" lvl="2" indent="-342900"/>
            <a:r>
              <a:rPr lang="en-US" dirty="0"/>
              <a:t>If CDE finds multiple incidences of this in your final submitted SBD data, we will contact the district DAC and may revert the records to Valid Scores</a:t>
            </a:r>
          </a:p>
        </p:txBody>
      </p:sp>
    </p:spTree>
    <p:extLst>
      <p:ext uri="{BB962C8B-B14F-4D97-AF65-F5344CB8AC3E}">
        <p14:creationId xmlns:p14="http://schemas.microsoft.com/office/powerpoint/2010/main" val="146146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Suppression Codes</a:t>
            </a:r>
          </a:p>
        </p:txBody>
      </p:sp>
      <p:sp>
        <p:nvSpPr>
          <p:cNvPr id="3" name="Content Placeholder 2"/>
          <p:cNvSpPr>
            <a:spLocks noGrp="1"/>
          </p:cNvSpPr>
          <p:nvPr>
            <p:ph idx="1"/>
          </p:nvPr>
        </p:nvSpPr>
        <p:spPr>
          <a:xfrm>
            <a:off x="628650" y="1463040"/>
            <a:ext cx="7886700" cy="4816990"/>
          </a:xfrm>
        </p:spPr>
        <p:txBody>
          <a:bodyPr>
            <a:normAutofit/>
          </a:bodyPr>
          <a:lstStyle/>
          <a:p>
            <a:pPr marL="342900" indent="-342900">
              <a:buFont typeface="Arial" panose="020B0604020202020204" pitchFamily="34" charset="0"/>
              <a:buChar char="•"/>
            </a:pPr>
            <a:r>
              <a:rPr lang="en-US" sz="2000" dirty="0"/>
              <a:t>Report suppression codes allow a student to received their individual report while suppressing their scores in certain situations</a:t>
            </a:r>
          </a:p>
          <a:p>
            <a:pPr marL="1028700" lvl="1" indent="-342900"/>
            <a:r>
              <a:rPr lang="en-US" sz="1800" dirty="0"/>
              <a:t>Suppression codes can only be applied by CDE</a:t>
            </a:r>
          </a:p>
          <a:p>
            <a:pPr marL="1028700" lvl="1" indent="-342900"/>
            <a:r>
              <a:rPr lang="en-US" sz="1800" dirty="0" err="1"/>
              <a:t>Misadministrations</a:t>
            </a:r>
            <a:r>
              <a:rPr lang="en-US" sz="1800" dirty="0"/>
              <a:t> reported during testing will already be applied prior to SBD</a:t>
            </a:r>
          </a:p>
          <a:p>
            <a:pPr marL="1028700" lvl="1" indent="-342900"/>
            <a:r>
              <a:rPr lang="en-US" sz="1800" dirty="0"/>
              <a:t>Some can be reported during SBD by changing certain data fields and the suppression fields will be updated after SBD</a:t>
            </a:r>
          </a:p>
        </p:txBody>
      </p:sp>
      <p:graphicFrame>
        <p:nvGraphicFramePr>
          <p:cNvPr id="4" name="Table 3"/>
          <p:cNvGraphicFramePr>
            <a:graphicFrameLocks noGrp="1"/>
          </p:cNvGraphicFramePr>
          <p:nvPr>
            <p:extLst>
              <p:ext uri="{D42A27DB-BD31-4B8C-83A1-F6EECF244321}">
                <p14:modId xmlns:p14="http://schemas.microsoft.com/office/powerpoint/2010/main" val="4177436241"/>
              </p:ext>
            </p:extLst>
          </p:nvPr>
        </p:nvGraphicFramePr>
        <p:xfrm>
          <a:off x="207033" y="3985404"/>
          <a:ext cx="8747185" cy="2294626"/>
        </p:xfrm>
        <a:graphic>
          <a:graphicData uri="http://schemas.openxmlformats.org/drawingml/2006/table">
            <a:tbl>
              <a:tblPr>
                <a:tableStyleId>{5C22544A-7EE6-4342-B048-85BDC9FD1C3A}</a:tableStyleId>
              </a:tblPr>
              <a:tblGrid>
                <a:gridCol w="345057">
                  <a:extLst>
                    <a:ext uri="{9D8B030D-6E8A-4147-A177-3AD203B41FA5}">
                      <a16:colId xmlns:a16="http://schemas.microsoft.com/office/drawing/2014/main" val="20000"/>
                    </a:ext>
                  </a:extLst>
                </a:gridCol>
                <a:gridCol w="8402128">
                  <a:extLst>
                    <a:ext uri="{9D8B030D-6E8A-4147-A177-3AD203B41FA5}">
                      <a16:colId xmlns:a16="http://schemas.microsoft.com/office/drawing/2014/main" val="20001"/>
                    </a:ext>
                  </a:extLst>
                </a:gridCol>
              </a:tblGrid>
              <a:tr h="509916">
                <a:tc>
                  <a:txBody>
                    <a:bodyPr/>
                    <a:lstStyle/>
                    <a:p>
                      <a:pPr marL="0" marR="0" algn="ctr">
                        <a:spcBef>
                          <a:spcPts val="0"/>
                        </a:spcBef>
                        <a:spcAft>
                          <a:spcPts val="0"/>
                        </a:spcAft>
                      </a:pPr>
                      <a:r>
                        <a:rPr lang="en-US" sz="1400" spc="10" dirty="0">
                          <a:effectLst/>
                        </a:rPr>
                        <a:t>01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tc>
                  <a:txBody>
                    <a:bodyPr/>
                    <a:lstStyle/>
                    <a:p>
                      <a:pPr marL="0" marR="0">
                        <a:spcBef>
                          <a:spcPts val="0"/>
                        </a:spcBef>
                        <a:spcAft>
                          <a:spcPts val="0"/>
                        </a:spcAft>
                      </a:pPr>
                      <a:r>
                        <a:rPr lang="en-US" sz="1400" dirty="0">
                          <a:effectLst/>
                        </a:rPr>
                        <a:t>Student is home schooled and will have a Report Suppression Action of 05. To have CDE apply this code to a record, change the Reporting School code to ‘HHHH.’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extLst>
                  <a:ext uri="{0D108BD9-81ED-4DB2-BD59-A6C34878D82A}">
                    <a16:rowId xmlns:a16="http://schemas.microsoft.com/office/drawing/2014/main" val="10000"/>
                  </a:ext>
                </a:extLst>
              </a:tr>
              <a:tr h="764876">
                <a:tc>
                  <a:txBody>
                    <a:bodyPr/>
                    <a:lstStyle/>
                    <a:p>
                      <a:pPr marL="0" marR="0" algn="ctr">
                        <a:spcBef>
                          <a:spcPts val="0"/>
                        </a:spcBef>
                        <a:spcAft>
                          <a:spcPts val="0"/>
                        </a:spcAft>
                      </a:pPr>
                      <a:r>
                        <a:rPr lang="en-US" sz="1400" spc="10" dirty="0">
                          <a:effectLst/>
                        </a:rPr>
                        <a:t>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tc>
                  <a:txBody>
                    <a:bodyPr/>
                    <a:lstStyle/>
                    <a:p>
                      <a:pPr marL="0" marR="0">
                        <a:spcBef>
                          <a:spcPts val="0"/>
                        </a:spcBef>
                        <a:spcAft>
                          <a:spcPts val="0"/>
                        </a:spcAft>
                      </a:pPr>
                      <a:r>
                        <a:rPr lang="en-US" sz="1400" dirty="0">
                          <a:effectLst/>
                        </a:rPr>
                        <a:t>Student was not supposed to take a CMAS test because they are in a grade that takes a different assessment.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extLst>
                  <a:ext uri="{0D108BD9-81ED-4DB2-BD59-A6C34878D82A}">
                    <a16:rowId xmlns:a16="http://schemas.microsoft.com/office/drawing/2014/main" val="10001"/>
                  </a:ext>
                </a:extLst>
              </a:tr>
              <a:tr h="1019834">
                <a:tc>
                  <a:txBody>
                    <a:bodyPr/>
                    <a:lstStyle/>
                    <a:p>
                      <a:pPr marL="0" marR="0" algn="ctr">
                        <a:spcBef>
                          <a:spcPts val="0"/>
                        </a:spcBef>
                        <a:spcAft>
                          <a:spcPts val="0"/>
                        </a:spcAft>
                      </a:pPr>
                      <a:r>
                        <a:rPr lang="en-US" sz="1400" spc="10" dirty="0">
                          <a:effectLst/>
                        </a:rPr>
                        <a:t>06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tc>
                  <a:txBody>
                    <a:bodyPr/>
                    <a:lstStyle/>
                    <a:p>
                      <a:pPr marL="0" marR="0">
                        <a:spcBef>
                          <a:spcPts val="0"/>
                        </a:spcBef>
                        <a:spcAft>
                          <a:spcPts val="0"/>
                        </a:spcAft>
                      </a:pPr>
                      <a:r>
                        <a:rPr lang="en-US" sz="1400" dirty="0">
                          <a:effectLst/>
                        </a:rPr>
                        <a:t>Used for </a:t>
                      </a:r>
                      <a:r>
                        <a:rPr lang="en-US" sz="1400" dirty="0" err="1">
                          <a:effectLst/>
                        </a:rPr>
                        <a:t>misadministrations</a:t>
                      </a:r>
                      <a:r>
                        <a:rPr lang="en-US" sz="1400" dirty="0">
                          <a:effectLst/>
                        </a:rPr>
                        <a:t> caused by registration errors (e.g., text to speech for ELA, taking the wrong test for their grade). </a:t>
                      </a:r>
                      <a:r>
                        <a:rPr lang="en-US" sz="1400" dirty="0" err="1">
                          <a:effectLst/>
                        </a:rPr>
                        <a:t>Misadministrations</a:t>
                      </a:r>
                      <a:r>
                        <a:rPr lang="en-US" sz="1400" dirty="0">
                          <a:effectLst/>
                        </a:rPr>
                        <a:t> from student misconduct should be indicated through the Void Score Reason field. This code was applied according to discussions with CDE.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2216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Calculated Invalidation Code</a:t>
            </a:r>
          </a:p>
        </p:txBody>
      </p:sp>
      <p:sp>
        <p:nvSpPr>
          <p:cNvPr id="3" name="Content Placeholder 2"/>
          <p:cNvSpPr>
            <a:spLocks noGrp="1"/>
          </p:cNvSpPr>
          <p:nvPr>
            <p:ph idx="1"/>
          </p:nvPr>
        </p:nvSpPr>
        <p:spPr>
          <a:xfrm>
            <a:off x="628650" y="1463040"/>
            <a:ext cx="7886700" cy="4851496"/>
          </a:xfrm>
        </p:spPr>
        <p:txBody>
          <a:bodyPr>
            <a:normAutofit/>
          </a:bodyPr>
          <a:lstStyle/>
          <a:p>
            <a:pPr marL="342900" indent="-342900">
              <a:buFont typeface="Arial" panose="020B0604020202020204" pitchFamily="34" charset="0"/>
              <a:buChar char="•"/>
            </a:pPr>
            <a:r>
              <a:rPr lang="en-US" dirty="0"/>
              <a:t>Calculated Invalidation Code</a:t>
            </a:r>
          </a:p>
          <a:p>
            <a:pPr marL="1028700" lvl="1" indent="-342900"/>
            <a:r>
              <a:rPr lang="en-US" dirty="0"/>
              <a:t>Combines Test Status, Attemptedness, Not Tested Reason, Void Score Reason, and Report Suppression Code to show which invalidation will be assigned to the record</a:t>
            </a:r>
          </a:p>
          <a:p>
            <a:pPr marL="1028700" lvl="1" indent="-342900"/>
            <a:r>
              <a:rPr lang="en-US" dirty="0"/>
              <a:t>The SBD Layout document covers all available options and how to change them if they are not what you are expecting</a:t>
            </a:r>
          </a:p>
          <a:p>
            <a:pPr marL="1028700" lvl="1" indent="-342900"/>
            <a:r>
              <a:rPr lang="en-US" dirty="0"/>
              <a:t>The most common issue is Not Tested Codes assigned by the school and not updated to Void Score Codes if the test session was started (either by a test administrator or the student)</a:t>
            </a:r>
          </a:p>
          <a:p>
            <a:pPr marL="1028700" lvl="1" indent="-342900"/>
            <a:r>
              <a:rPr lang="en-US" dirty="0"/>
              <a:t>Codes based on Report Suppression Codes cannot be changed during SBD, contact SBD Support if you think these have been applied incorrectly or were missed</a:t>
            </a:r>
          </a:p>
          <a:p>
            <a:pPr marL="1485900" lvl="2" indent="-342900"/>
            <a:r>
              <a:rPr lang="en-US" dirty="0"/>
              <a:t>For Home schooled students they will be coded automatically after SBD if their responsible school is changed to HHHH</a:t>
            </a:r>
          </a:p>
          <a:p>
            <a:pPr lvl="1" indent="0">
              <a:buNone/>
            </a:pPr>
            <a:endParaRPr lang="en-US" dirty="0"/>
          </a:p>
        </p:txBody>
      </p:sp>
    </p:spTree>
    <p:extLst>
      <p:ext uri="{BB962C8B-B14F-4D97-AF65-F5344CB8AC3E}">
        <p14:creationId xmlns:p14="http://schemas.microsoft.com/office/powerpoint/2010/main" val="339819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All SBD questions should be directed to the SBD Support helpdesk:</a:t>
            </a:r>
          </a:p>
          <a:p>
            <a:r>
              <a:rPr lang="en-US" dirty="0"/>
              <a:t>	Phone: 720-696-0185</a:t>
            </a:r>
          </a:p>
          <a:p>
            <a:r>
              <a:rPr lang="en-US" dirty="0"/>
              <a:t>	Email: sbdsupport@cde.state.co.us</a:t>
            </a:r>
          </a:p>
        </p:txBody>
      </p:sp>
    </p:spTree>
    <p:extLst>
      <p:ext uri="{BB962C8B-B14F-4D97-AF65-F5344CB8AC3E}">
        <p14:creationId xmlns:p14="http://schemas.microsoft.com/office/powerpoint/2010/main" val="307405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Data Pipeline Manual</a:t>
            </a:r>
          </a:p>
        </p:txBody>
      </p:sp>
      <p:sp>
        <p:nvSpPr>
          <p:cNvPr id="3" name="Content Placeholder 2"/>
          <p:cNvSpPr>
            <a:spLocks noGrp="1"/>
          </p:cNvSpPr>
          <p:nvPr>
            <p:ph idx="1"/>
          </p:nvPr>
        </p:nvSpPr>
        <p:spPr/>
        <p:txBody>
          <a:bodyPr/>
          <a:lstStyle/>
          <a:p>
            <a:r>
              <a:rPr lang="en-US" dirty="0"/>
              <a:t>This training only covers information specific to the CMAS and </a:t>
            </a:r>
            <a:r>
              <a:rPr lang="en-US" dirty="0" err="1"/>
              <a:t>CoAlt</a:t>
            </a:r>
            <a:r>
              <a:rPr lang="en-US" dirty="0"/>
              <a:t> collection</a:t>
            </a:r>
          </a:p>
          <a:p>
            <a:pPr marL="342900" indent="-342900">
              <a:buFont typeface="Arial" panose="020B0604020202020204" pitchFamily="34" charset="0"/>
              <a:buChar char="•"/>
            </a:pPr>
            <a:r>
              <a:rPr lang="en-US" dirty="0"/>
              <a:t>The general SBD manual covers the steps necessary to complete any SBD review as well as general Data Pipeline functionality</a:t>
            </a:r>
          </a:p>
          <a:p>
            <a:pPr marL="1028700" lvl="1" indent="-342900"/>
            <a:r>
              <a:rPr lang="en-US" dirty="0">
                <a:hlinkClick r:id="rId2"/>
              </a:rPr>
              <a:t>http://www.cde.state.co.us/datapipeline/stepbystepmanualforsbdreviewprocess2022</a:t>
            </a:r>
            <a:endParaRPr lang="en-US" dirty="0"/>
          </a:p>
        </p:txBody>
      </p:sp>
    </p:spTree>
    <p:extLst>
      <p:ext uri="{BB962C8B-B14F-4D97-AF65-F5344CB8AC3E}">
        <p14:creationId xmlns:p14="http://schemas.microsoft.com/office/powerpoint/2010/main" val="89311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CMAS SBD Documentation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All Documentation is on the Data Pipeline Collection page</a:t>
            </a:r>
          </a:p>
          <a:p>
            <a:pPr marL="1028700" lvl="1" indent="-342900"/>
            <a:r>
              <a:rPr lang="en-US" dirty="0">
                <a:hlinkClick r:id="rId2"/>
              </a:rPr>
              <a:t>http://www.cde.state.co.us/datapipeline/sbd-cmas</a:t>
            </a:r>
            <a:endParaRPr lang="en-US" dirty="0"/>
          </a:p>
          <a:p>
            <a:pPr marL="1028700" lvl="1" indent="-342900"/>
            <a:r>
              <a:rPr lang="en-US" dirty="0"/>
              <a:t>File layout and Definitions</a:t>
            </a:r>
          </a:p>
          <a:p>
            <a:pPr marL="1028700" lvl="1" indent="-342900"/>
            <a:r>
              <a:rPr lang="en-US" dirty="0"/>
              <a:t>Business Rules</a:t>
            </a:r>
          </a:p>
          <a:p>
            <a:pPr marL="1028700" lvl="1" indent="-342900"/>
            <a:r>
              <a:rPr lang="en-US" dirty="0"/>
              <a:t>Link to the SBD Manual and Webinar</a:t>
            </a:r>
          </a:p>
          <a:p>
            <a:pPr marL="1028700" lvl="1" indent="-342900"/>
            <a:r>
              <a:rPr lang="en-US" dirty="0"/>
              <a:t>Failsafe Template</a:t>
            </a:r>
          </a:p>
        </p:txBody>
      </p:sp>
    </p:spTree>
    <p:extLst>
      <p:ext uri="{BB962C8B-B14F-4D97-AF65-F5344CB8AC3E}">
        <p14:creationId xmlns:p14="http://schemas.microsoft.com/office/powerpoint/2010/main" val="317798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SBD File Layout and Definitions</a:t>
            </a:r>
          </a:p>
        </p:txBody>
      </p:sp>
      <p:sp>
        <p:nvSpPr>
          <p:cNvPr id="3" name="Content Placeholder 2"/>
          <p:cNvSpPr>
            <a:spLocks noGrp="1"/>
          </p:cNvSpPr>
          <p:nvPr>
            <p:ph idx="1"/>
          </p:nvPr>
        </p:nvSpPr>
        <p:spPr/>
        <p:txBody>
          <a:bodyPr/>
          <a:lstStyle/>
          <a:p>
            <a:r>
              <a:rPr lang="en-US" dirty="0"/>
              <a:t>Please read through the SBD File Layout and Definitions document before you begin SBD</a:t>
            </a:r>
          </a:p>
          <a:p>
            <a:pPr marL="342900" indent="-342900">
              <a:buFont typeface="Arial" panose="020B0604020202020204" pitchFamily="34" charset="0"/>
              <a:buChar char="•"/>
            </a:pPr>
            <a:r>
              <a:rPr lang="en-US" dirty="0"/>
              <a:t>Any changes from the previous year are highlighted</a:t>
            </a:r>
          </a:p>
          <a:p>
            <a:pPr marL="342900" indent="-342900">
              <a:buFont typeface="Arial" panose="020B0604020202020204" pitchFamily="34" charset="0"/>
              <a:buChar char="•"/>
            </a:pPr>
            <a:r>
              <a:rPr lang="en-US" dirty="0"/>
              <a:t>The document begins with a table of all fields included in the SBD layout</a:t>
            </a:r>
          </a:p>
          <a:p>
            <a:pPr marL="1028700" lvl="1" indent="-342900"/>
            <a:r>
              <a:rPr lang="en-US" dirty="0"/>
              <a:t>Position in the file</a:t>
            </a:r>
          </a:p>
          <a:p>
            <a:pPr marL="1028700" lvl="1" indent="-342900"/>
            <a:r>
              <a:rPr lang="en-US" dirty="0"/>
              <a:t>Field name in the file header</a:t>
            </a:r>
          </a:p>
          <a:p>
            <a:pPr marL="1028700" lvl="1" indent="-342900"/>
            <a:r>
              <a:rPr lang="en-US" dirty="0"/>
              <a:t>Valid values</a:t>
            </a:r>
          </a:p>
          <a:p>
            <a:pPr marL="1028700" lvl="1" indent="-342900"/>
            <a:r>
              <a:rPr lang="en-US" dirty="0"/>
              <a:t>Updateable or not</a:t>
            </a:r>
          </a:p>
        </p:txBody>
      </p:sp>
    </p:spTree>
    <p:extLst>
      <p:ext uri="{BB962C8B-B14F-4D97-AF65-F5344CB8AC3E}">
        <p14:creationId xmlns:p14="http://schemas.microsoft.com/office/powerpoint/2010/main" val="424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Rules and Failsafe Template</a:t>
            </a:r>
          </a:p>
        </p:txBody>
      </p:sp>
      <p:sp>
        <p:nvSpPr>
          <p:cNvPr id="3" name="Content Placeholder 2"/>
          <p:cNvSpPr>
            <a:spLocks noGrp="1"/>
          </p:cNvSpPr>
          <p:nvPr>
            <p:ph idx="1"/>
          </p:nvPr>
        </p:nvSpPr>
        <p:spPr/>
        <p:txBody>
          <a:bodyPr>
            <a:normAutofit/>
          </a:bodyPr>
          <a:lstStyle/>
          <a:p>
            <a:r>
              <a:rPr lang="en-US" dirty="0"/>
              <a:t>Business Rules</a:t>
            </a:r>
          </a:p>
          <a:p>
            <a:pPr marL="1028700" lvl="1" indent="-342900"/>
            <a:r>
              <a:rPr lang="en-US" dirty="0"/>
              <a:t>Lists all the active business rules for the collection</a:t>
            </a:r>
          </a:p>
          <a:p>
            <a:pPr marL="1028700" lvl="1" indent="-342900"/>
            <a:r>
              <a:rPr lang="en-US" dirty="0"/>
              <a:t>Includes Errors and Warnings</a:t>
            </a:r>
          </a:p>
          <a:p>
            <a:pPr marL="1028700" lvl="1" indent="-342900"/>
            <a:r>
              <a:rPr lang="en-US" dirty="0"/>
              <a:t>Includes message text and additional information on clearing the errors</a:t>
            </a:r>
          </a:p>
          <a:p>
            <a:pPr marL="1028700" lvl="1" indent="-342900"/>
            <a:endParaRPr lang="en-US" dirty="0"/>
          </a:p>
          <a:p>
            <a:pPr marL="342900" indent="-342900"/>
            <a:r>
              <a:rPr lang="en-US" dirty="0"/>
              <a:t>Failsafe Template</a:t>
            </a:r>
          </a:p>
          <a:p>
            <a:pPr marL="1028700" lvl="1" indent="-342900"/>
            <a:r>
              <a:rPr lang="en-US" dirty="0"/>
              <a:t>The failsafe template can be used to move students to another district</a:t>
            </a:r>
          </a:p>
          <a:p>
            <a:pPr marL="1485900" lvl="2" indent="-342900"/>
            <a:r>
              <a:rPr lang="en-US" dirty="0"/>
              <a:t>This is usually only necessary if the student was transferred in </a:t>
            </a:r>
            <a:r>
              <a:rPr lang="en-US" dirty="0" err="1"/>
              <a:t>PearsonAccess</a:t>
            </a:r>
            <a:r>
              <a:rPr lang="en-US" baseline="30000" dirty="0" err="1"/>
              <a:t>Next</a:t>
            </a:r>
            <a:r>
              <a:rPr lang="en-US" dirty="0"/>
              <a:t> but the receiving district did not update the responsible district and school </a:t>
            </a:r>
          </a:p>
        </p:txBody>
      </p:sp>
    </p:spTree>
    <p:extLst>
      <p:ext uri="{BB962C8B-B14F-4D97-AF65-F5344CB8AC3E}">
        <p14:creationId xmlns:p14="http://schemas.microsoft.com/office/powerpoint/2010/main" val="86380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CMAS and </a:t>
            </a:r>
            <a:r>
              <a:rPr lang="en-US" dirty="0" err="1"/>
              <a:t>CoAlt</a:t>
            </a:r>
            <a:r>
              <a:rPr lang="en-US" dirty="0"/>
              <a:t> Specific Fields and Rules</a:t>
            </a:r>
          </a:p>
        </p:txBody>
      </p:sp>
    </p:spTree>
    <p:extLst>
      <p:ext uri="{BB962C8B-B14F-4D97-AF65-F5344CB8AC3E}">
        <p14:creationId xmlns:p14="http://schemas.microsoft.com/office/powerpoint/2010/main" val="2758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 Type Used</a:t>
            </a:r>
          </a:p>
        </p:txBody>
      </p:sp>
      <p:sp>
        <p:nvSpPr>
          <p:cNvPr id="3" name="Content Placeholder 2"/>
          <p:cNvSpPr>
            <a:spLocks noGrp="1"/>
          </p:cNvSpPr>
          <p:nvPr>
            <p:ph idx="1"/>
          </p:nvPr>
        </p:nvSpPr>
        <p:spPr>
          <a:xfrm>
            <a:off x="628650" y="1463039"/>
            <a:ext cx="7886700" cy="4799737"/>
          </a:xfrm>
        </p:spPr>
        <p:txBody>
          <a:bodyPr>
            <a:normAutofit fontScale="92500" lnSpcReduction="10000"/>
          </a:bodyPr>
          <a:lstStyle/>
          <a:p>
            <a:pPr marL="342900" indent="-342900">
              <a:buFont typeface="Arial" panose="020B0604020202020204" pitchFamily="34" charset="0"/>
              <a:buChar char="•"/>
            </a:pPr>
            <a:r>
              <a:rPr lang="en-US" dirty="0"/>
              <a:t>Accommodation Type Used</a:t>
            </a:r>
          </a:p>
          <a:p>
            <a:pPr marL="1028700" lvl="1" indent="-342900"/>
            <a:r>
              <a:rPr lang="en-US" dirty="0"/>
              <a:t>Certain accommodations used on the CMAS assessments are tied to the student having an IEP or being an English learner (NEP/LEP). The Pearson system will not allow changes to these fields if a student is registered for an accommodation</a:t>
            </a:r>
          </a:p>
          <a:p>
            <a:pPr marL="1028700" lvl="1" indent="-342900"/>
            <a:r>
              <a:rPr lang="en-US" dirty="0"/>
              <a:t>This field shows you if a student was registered for an accommodation, it is not updateable</a:t>
            </a:r>
          </a:p>
          <a:p>
            <a:pPr marL="1485900" lvl="2" indent="-342900"/>
            <a:r>
              <a:rPr lang="en-US" dirty="0"/>
              <a:t>IEP/504 – Student had an accommodation that requires an IEP/504</a:t>
            </a:r>
          </a:p>
          <a:p>
            <a:pPr marL="1485900" lvl="2" indent="-342900"/>
            <a:r>
              <a:rPr lang="en-US" dirty="0"/>
              <a:t>EL - Student had an accommodation that requires NEP or LEP status</a:t>
            </a:r>
          </a:p>
          <a:p>
            <a:pPr marL="1485900" lvl="2" indent="-342900"/>
            <a:r>
              <a:rPr lang="en-US" dirty="0"/>
              <a:t>Both – Student had multiple accommodations requiring both IEP and EL</a:t>
            </a:r>
          </a:p>
          <a:p>
            <a:pPr marL="1485900" lvl="2" indent="-342900"/>
            <a:r>
              <a:rPr lang="en-US" dirty="0"/>
              <a:t>Either – Some accommodations can used for either status (i.e. Extended Time)</a:t>
            </a:r>
          </a:p>
          <a:p>
            <a:pPr marL="1028700" lvl="1" indent="-342900"/>
            <a:r>
              <a:rPr lang="en-US" dirty="0"/>
              <a:t>If you try to change IEP/504 to blank or Language Proficiency to 0 when they had an accommodation as indicated, it will cause an error</a:t>
            </a:r>
          </a:p>
          <a:p>
            <a:pPr marL="1028700" lvl="1" indent="-342900"/>
            <a:r>
              <a:rPr lang="en-US" dirty="0"/>
              <a:t>If a student truly was misidentified during testing and should not have received an accommodation, contact SBD Support to review the record and determine the appropriate course of action</a:t>
            </a:r>
          </a:p>
          <a:p>
            <a:pPr marL="1485900" lvl="2" indent="-342900"/>
            <a:r>
              <a:rPr lang="en-US" dirty="0"/>
              <a:t>The records may need to be invalidated or suppressed</a:t>
            </a:r>
          </a:p>
        </p:txBody>
      </p:sp>
    </p:spTree>
    <p:extLst>
      <p:ext uri="{BB962C8B-B14F-4D97-AF65-F5344CB8AC3E}">
        <p14:creationId xmlns:p14="http://schemas.microsoft.com/office/powerpoint/2010/main" val="205522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a:t>
            </a:r>
          </a:p>
        </p:txBody>
      </p:sp>
      <p:sp>
        <p:nvSpPr>
          <p:cNvPr id="3" name="Content Placeholder 2"/>
          <p:cNvSpPr>
            <a:spLocks noGrp="1"/>
          </p:cNvSpPr>
          <p:nvPr>
            <p:ph idx="1"/>
          </p:nvPr>
        </p:nvSpPr>
        <p:spPr>
          <a:xfrm>
            <a:off x="628650" y="1463040"/>
            <a:ext cx="7886700" cy="5058530"/>
          </a:xfrm>
        </p:spPr>
        <p:txBody>
          <a:bodyPr>
            <a:normAutofit fontScale="92500" lnSpcReduction="10000"/>
          </a:bodyPr>
          <a:lstStyle/>
          <a:p>
            <a:pPr marL="342900" indent="-342900">
              <a:buFont typeface="Arial" panose="020B0604020202020204" pitchFamily="34" charset="0"/>
              <a:buChar char="•"/>
            </a:pPr>
            <a:r>
              <a:rPr lang="en-US" dirty="0"/>
              <a:t>Grade</a:t>
            </a:r>
          </a:p>
          <a:p>
            <a:pPr marL="1028700" lvl="1" indent="-342900"/>
            <a:r>
              <a:rPr lang="en-US" dirty="0"/>
              <a:t>A student’s grade cannot be updated in the Pearson system</a:t>
            </a:r>
          </a:p>
          <a:p>
            <a:pPr marL="1485900" lvl="2" indent="-342900"/>
            <a:r>
              <a:rPr lang="en-US" dirty="0"/>
              <a:t>Any grade changes will only be reflected in CDE Accountability data, it will not change in any Pearson provided reports or data files</a:t>
            </a:r>
          </a:p>
          <a:p>
            <a:pPr marL="1028700" lvl="1" indent="-342900"/>
            <a:r>
              <a:rPr lang="en-US" dirty="0"/>
              <a:t>If the student completed a test (Attemptedness = ‘Y’) in the wrong grade based on their grade at the </a:t>
            </a:r>
            <a:r>
              <a:rPr lang="en-US" b="1" dirty="0"/>
              <a:t>time of testing:</a:t>
            </a:r>
            <a:endParaRPr lang="en-US" dirty="0"/>
          </a:p>
          <a:p>
            <a:pPr marL="1485900" lvl="2" indent="-342900"/>
            <a:r>
              <a:rPr lang="en-US" dirty="0"/>
              <a:t>Contact SBD Support to ignore errors to allow the grade change</a:t>
            </a:r>
          </a:p>
          <a:p>
            <a:pPr marL="1485900" lvl="2" indent="-342900"/>
            <a:r>
              <a:rPr lang="en-US" dirty="0"/>
              <a:t>If the student is still in a grade that should have been tested then a Report Suppression code of </a:t>
            </a:r>
            <a:r>
              <a:rPr lang="en-US" dirty="0" err="1"/>
              <a:t>Misadminstration</a:t>
            </a:r>
            <a:r>
              <a:rPr lang="en-US" dirty="0"/>
              <a:t> will be applied</a:t>
            </a:r>
          </a:p>
          <a:p>
            <a:pPr marL="1485900" lvl="2" indent="-342900"/>
            <a:r>
              <a:rPr lang="en-US" dirty="0"/>
              <a:t>If the student is no longer in a grade that should have tested (e.g. 2</a:t>
            </a:r>
            <a:r>
              <a:rPr lang="en-US" baseline="30000" dirty="0"/>
              <a:t>nd</a:t>
            </a:r>
            <a:r>
              <a:rPr lang="en-US" dirty="0"/>
              <a:t> or 9</a:t>
            </a:r>
            <a:r>
              <a:rPr lang="en-US" baseline="30000" dirty="0"/>
              <a:t>th</a:t>
            </a:r>
            <a:r>
              <a:rPr lang="en-US" dirty="0"/>
              <a:t> grade) then an accountability exempt Report Suppression will be applied Post-SBD</a:t>
            </a:r>
          </a:p>
          <a:p>
            <a:pPr marL="1485900" lvl="2" indent="-342900"/>
            <a:r>
              <a:rPr lang="en-US" dirty="0"/>
              <a:t>In both cases the student will still receive a Student Performance Report if they tested</a:t>
            </a:r>
          </a:p>
          <a:p>
            <a:pPr marL="1028700" lvl="1" indent="-342900"/>
            <a:r>
              <a:rPr lang="en-US" dirty="0"/>
              <a:t>If the student did not test (Attempt Status = ‘Assign’ or Attemptedness = ‘N’)</a:t>
            </a:r>
          </a:p>
          <a:p>
            <a:pPr marL="1485900" lvl="2" indent="-342900"/>
            <a:r>
              <a:rPr lang="en-US" dirty="0"/>
              <a:t>Apply an appropriate invalidation (Misadministration or Took Other Assessment)</a:t>
            </a:r>
          </a:p>
          <a:p>
            <a:pPr marL="1485900" lvl="2" indent="-342900"/>
            <a:r>
              <a:rPr lang="en-US" dirty="0"/>
              <a:t>You may choose not to update the grade in this case</a:t>
            </a:r>
          </a:p>
        </p:txBody>
      </p:sp>
    </p:spTree>
    <p:extLst>
      <p:ext uri="{BB962C8B-B14F-4D97-AF65-F5344CB8AC3E}">
        <p14:creationId xmlns:p14="http://schemas.microsoft.com/office/powerpoint/2010/main" val="33556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Status and Attemptedness</a:t>
            </a:r>
          </a:p>
        </p:txBody>
      </p:sp>
      <p:sp>
        <p:nvSpPr>
          <p:cNvPr id="3" name="Content Placeholder 2"/>
          <p:cNvSpPr>
            <a:spLocks noGrp="1"/>
          </p:cNvSpPr>
          <p:nvPr>
            <p:ph idx="1"/>
          </p:nvPr>
        </p:nvSpPr>
        <p:spPr>
          <a:xfrm>
            <a:off x="628650" y="1463040"/>
            <a:ext cx="7886700" cy="5159702"/>
          </a:xfrm>
        </p:spPr>
        <p:txBody>
          <a:bodyPr>
            <a:normAutofit/>
          </a:bodyPr>
          <a:lstStyle/>
          <a:p>
            <a:pPr marL="342900" indent="-342900">
              <a:buFont typeface="Arial" panose="020B0604020202020204" pitchFamily="34" charset="0"/>
              <a:buChar char="•"/>
            </a:pPr>
            <a:r>
              <a:rPr lang="en-US" dirty="0"/>
              <a:t>Test Status	</a:t>
            </a:r>
          </a:p>
          <a:p>
            <a:pPr marL="1028700" lvl="1" indent="-342900"/>
            <a:r>
              <a:rPr lang="en-US" dirty="0"/>
              <a:t>Assign – Student was assigned a test but did not take it</a:t>
            </a:r>
          </a:p>
          <a:p>
            <a:pPr marL="1028700" lvl="1" indent="-342900"/>
            <a:r>
              <a:rPr lang="en-US" dirty="0"/>
              <a:t>Attempt – Student began testing and either completed the test or was marked complete at the end of the session</a:t>
            </a:r>
          </a:p>
          <a:p>
            <a:pPr marL="1485900" lvl="2" indent="-342900"/>
            <a:r>
              <a:rPr lang="en-US" dirty="0"/>
              <a:t>Attempt status does not mean that the student will receive a score</a:t>
            </a:r>
          </a:p>
          <a:p>
            <a:pPr marL="342900" indent="-342900">
              <a:buFont typeface="Arial" panose="020B0604020202020204" pitchFamily="34" charset="0"/>
              <a:buChar char="•"/>
            </a:pPr>
            <a:r>
              <a:rPr lang="en-US" dirty="0"/>
              <a:t>Attemptedness</a:t>
            </a:r>
          </a:p>
          <a:p>
            <a:pPr marL="1028700" lvl="1" indent="-342900"/>
            <a:r>
              <a:rPr lang="en-US" dirty="0"/>
              <a:t>Y – Student responded to enough items to receive a score</a:t>
            </a:r>
          </a:p>
          <a:p>
            <a:pPr marL="1028700" lvl="1" indent="-342900"/>
            <a:r>
              <a:rPr lang="en-US" dirty="0"/>
              <a:t>N – Student began the test but did not complete enough items to receive a score </a:t>
            </a:r>
          </a:p>
          <a:p>
            <a:pPr marL="1028700" lvl="1" indent="-342900"/>
            <a:r>
              <a:rPr lang="en-US" dirty="0"/>
              <a:t>Blank</a:t>
            </a:r>
          </a:p>
          <a:p>
            <a:pPr marL="1485900" lvl="2" indent="-342900"/>
            <a:r>
              <a:rPr lang="en-US" dirty="0"/>
              <a:t>If Test Status is ‘assign’, then attemptedness will be blank</a:t>
            </a:r>
          </a:p>
          <a:p>
            <a:pPr marL="1485900" lvl="2" indent="-342900"/>
            <a:r>
              <a:rPr lang="en-US" dirty="0"/>
              <a:t>If Test Status is ‘attempt’, then the student test has not been processed by scoring and this could be N or Y in the final data</a:t>
            </a:r>
          </a:p>
        </p:txBody>
      </p:sp>
    </p:spTree>
    <p:extLst>
      <p:ext uri="{BB962C8B-B14F-4D97-AF65-F5344CB8AC3E}">
        <p14:creationId xmlns:p14="http://schemas.microsoft.com/office/powerpoint/2010/main" val="2110097753"/>
      </p:ext>
    </p:extLst>
  </p:cSld>
  <p:clrMapOvr>
    <a:masterClrMapping/>
  </p:clrMapOvr>
</p:sld>
</file>

<file path=ppt/theme/theme1.xml><?xml version="1.0" encoding="utf-8"?>
<a:theme xmlns:a="http://schemas.openxmlformats.org/drawingml/2006/main" name="ThemeCDE202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DE2022" id="{9D348630-6751-439B-8050-B717AACC539D}" vid="{9A10A691-5274-405B-9D7C-D9996752CE0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ThemeCDE2022</Template>
  <TotalTime>2894</TotalTime>
  <Words>1328</Words>
  <Application>Microsoft Office PowerPoint</Application>
  <PresentationFormat>On-screen Show (4:3)</PresentationFormat>
  <Paragraphs>103</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Museo Slab 500</vt:lpstr>
      <vt:lpstr>Times New Roman</vt:lpstr>
      <vt:lpstr>ThemeCDE2022</vt:lpstr>
      <vt:lpstr>Office Theme</vt:lpstr>
      <vt:lpstr>CMAS and CoAlt SBD Training</vt:lpstr>
      <vt:lpstr>General Data Pipeline Manual</vt:lpstr>
      <vt:lpstr>CMAS SBD Documentation</vt:lpstr>
      <vt:lpstr>SBD File Layout and Definitions</vt:lpstr>
      <vt:lpstr>Business Rules and Failsafe Template</vt:lpstr>
      <vt:lpstr>CMAS and CoAlt Specific Fields and Rules</vt:lpstr>
      <vt:lpstr>Accommodation Type Used</vt:lpstr>
      <vt:lpstr>Grade</vt:lpstr>
      <vt:lpstr>Test Status and Attemptedness</vt:lpstr>
      <vt:lpstr>Not Tested and Void Score Reason</vt:lpstr>
      <vt:lpstr>Parent Excuse and COVID-19 Non-Testers</vt:lpstr>
      <vt:lpstr>Report Suppression Codes</vt:lpstr>
      <vt:lpstr>Calculated Invalidation Code</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Carey, Jasmine</cp:lastModifiedBy>
  <cp:revision>204</cp:revision>
  <dcterms:created xsi:type="dcterms:W3CDTF">2018-01-08T21:58:16Z</dcterms:created>
  <dcterms:modified xsi:type="dcterms:W3CDTF">2022-04-05T22:00:42Z</dcterms:modified>
</cp:coreProperties>
</file>