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41"/>
  </p:notesMasterIdLst>
  <p:sldIdLst>
    <p:sldId id="256" r:id="rId5"/>
    <p:sldId id="308" r:id="rId6"/>
    <p:sldId id="303" r:id="rId7"/>
    <p:sldId id="5254" r:id="rId8"/>
    <p:sldId id="306" r:id="rId9"/>
    <p:sldId id="5272" r:id="rId10"/>
    <p:sldId id="3324" r:id="rId11"/>
    <p:sldId id="3325" r:id="rId12"/>
    <p:sldId id="5273" r:id="rId13"/>
    <p:sldId id="5258" r:id="rId14"/>
    <p:sldId id="280" r:id="rId15"/>
    <p:sldId id="281" r:id="rId16"/>
    <p:sldId id="263" r:id="rId17"/>
    <p:sldId id="5292" r:id="rId18"/>
    <p:sldId id="5278" r:id="rId19"/>
    <p:sldId id="5295" r:id="rId20"/>
    <p:sldId id="5279" r:id="rId21"/>
    <p:sldId id="5294" r:id="rId22"/>
    <p:sldId id="5280" r:id="rId23"/>
    <p:sldId id="5281" r:id="rId24"/>
    <p:sldId id="5283" r:id="rId25"/>
    <p:sldId id="5284" r:id="rId26"/>
    <p:sldId id="5285" r:id="rId27"/>
    <p:sldId id="5286" r:id="rId28"/>
    <p:sldId id="5287" r:id="rId29"/>
    <p:sldId id="5291" r:id="rId30"/>
    <p:sldId id="5289" r:id="rId31"/>
    <p:sldId id="5290" r:id="rId32"/>
    <p:sldId id="451" r:id="rId33"/>
    <p:sldId id="453" r:id="rId34"/>
    <p:sldId id="486" r:id="rId35"/>
    <p:sldId id="5293" r:id="rId36"/>
    <p:sldId id="460" r:id="rId37"/>
    <p:sldId id="448" r:id="rId38"/>
    <p:sldId id="315" r:id="rId39"/>
    <p:sldId id="456"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8BC9"/>
    <a:srgbClr val="2C3384"/>
    <a:srgbClr val="498FCC"/>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BDAD90-31E5-47B2-BD08-9BBE90E73607}" v="1" dt="2025-05-21T15:54:40.6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39" autoAdjust="0"/>
    <p:restoredTop sz="94673" autoAdjust="0"/>
  </p:normalViewPr>
  <p:slideViewPr>
    <p:cSldViewPr snapToGrid="0">
      <p:cViewPr varScale="1">
        <p:scale>
          <a:sx n="120" d="100"/>
          <a:sy n="120" d="100"/>
        </p:scale>
        <p:origin x="354" y="10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nzel, Brooke" userId="672bf8d3-b15b-4e02-a6d1-39319a0df09b" providerId="ADAL" clId="{00CB1F1E-7DF5-4365-84E4-6A9A869CEC4A}"/>
    <pc:docChg chg="undo custSel addSld delSld modSld sldOrd">
      <pc:chgData name="Wenzel, Brooke" userId="672bf8d3-b15b-4e02-a6d1-39319a0df09b" providerId="ADAL" clId="{00CB1F1E-7DF5-4365-84E4-6A9A869CEC4A}" dt="2024-03-25T16:04:02.984" v="9566" actId="20577"/>
      <pc:docMkLst>
        <pc:docMk/>
      </pc:docMkLst>
      <pc:sldChg chg="addSp modSp mod">
        <pc:chgData name="Wenzel, Brooke" userId="672bf8d3-b15b-4e02-a6d1-39319a0df09b" providerId="ADAL" clId="{00CB1F1E-7DF5-4365-84E4-6A9A869CEC4A}" dt="2024-02-26T17:57:28.295" v="5664" actId="13244"/>
        <pc:sldMkLst>
          <pc:docMk/>
          <pc:sldMk cId="3044915438" sldId="256"/>
        </pc:sldMkLst>
      </pc:sldChg>
      <pc:sldChg chg="modSp mod">
        <pc:chgData name="Wenzel, Brooke" userId="672bf8d3-b15b-4e02-a6d1-39319a0df09b" providerId="ADAL" clId="{00CB1F1E-7DF5-4365-84E4-6A9A869CEC4A}" dt="2024-02-22T21:37:54.086" v="405" actId="20577"/>
        <pc:sldMkLst>
          <pc:docMk/>
          <pc:sldMk cId="527539020" sldId="303"/>
        </pc:sldMkLst>
      </pc:sldChg>
      <pc:sldChg chg="del">
        <pc:chgData name="Wenzel, Brooke" userId="672bf8d3-b15b-4e02-a6d1-39319a0df09b" providerId="ADAL" clId="{00CB1F1E-7DF5-4365-84E4-6A9A869CEC4A}" dt="2024-02-22T21:38:02.362" v="406" actId="47"/>
        <pc:sldMkLst>
          <pc:docMk/>
          <pc:sldMk cId="555650609" sldId="304"/>
        </pc:sldMkLst>
      </pc:sldChg>
      <pc:sldChg chg="del">
        <pc:chgData name="Wenzel, Brooke" userId="672bf8d3-b15b-4e02-a6d1-39319a0df09b" providerId="ADAL" clId="{00CB1F1E-7DF5-4365-84E4-6A9A869CEC4A}" dt="2024-02-22T21:38:02.919" v="407" actId="47"/>
        <pc:sldMkLst>
          <pc:docMk/>
          <pc:sldMk cId="2710516958" sldId="305"/>
        </pc:sldMkLst>
      </pc:sldChg>
      <pc:sldChg chg="modSp mod">
        <pc:chgData name="Wenzel, Brooke" userId="672bf8d3-b15b-4e02-a6d1-39319a0df09b" providerId="ADAL" clId="{00CB1F1E-7DF5-4365-84E4-6A9A869CEC4A}" dt="2024-02-22T21:41:19.565" v="878" actId="20577"/>
        <pc:sldMkLst>
          <pc:docMk/>
          <pc:sldMk cId="2451545259" sldId="306"/>
        </pc:sldMkLst>
      </pc:sldChg>
      <pc:sldChg chg="del">
        <pc:chgData name="Wenzel, Brooke" userId="672bf8d3-b15b-4e02-a6d1-39319a0df09b" providerId="ADAL" clId="{00CB1F1E-7DF5-4365-84E4-6A9A869CEC4A}" dt="2024-02-22T21:41:24.179" v="879" actId="47"/>
        <pc:sldMkLst>
          <pc:docMk/>
          <pc:sldMk cId="3501621209" sldId="307"/>
        </pc:sldMkLst>
      </pc:sldChg>
      <pc:sldChg chg="modSp add mod chgLayout">
        <pc:chgData name="Wenzel, Brooke" userId="672bf8d3-b15b-4e02-a6d1-39319a0df09b" providerId="ADAL" clId="{00CB1F1E-7DF5-4365-84E4-6A9A869CEC4A}" dt="2024-02-22T21:39:39.152" v="793" actId="700"/>
        <pc:sldMkLst>
          <pc:docMk/>
          <pc:sldMk cId="4064908238" sldId="308"/>
        </pc:sldMkLst>
      </pc:sldChg>
      <pc:sldChg chg="modSp new del mod">
        <pc:chgData name="Wenzel, Brooke" userId="672bf8d3-b15b-4e02-a6d1-39319a0df09b" providerId="ADAL" clId="{00CB1F1E-7DF5-4365-84E4-6A9A869CEC4A}" dt="2024-02-22T21:40:33.723" v="831" actId="47"/>
        <pc:sldMkLst>
          <pc:docMk/>
          <pc:sldMk cId="2223375512" sldId="309"/>
        </pc:sldMkLst>
      </pc:sldChg>
      <pc:sldChg chg="addSp modSp add mod">
        <pc:chgData name="Wenzel, Brooke" userId="672bf8d3-b15b-4e02-a6d1-39319a0df09b" providerId="ADAL" clId="{00CB1F1E-7DF5-4365-84E4-6A9A869CEC4A}" dt="2024-02-26T17:57:40.215" v="5665" actId="13244"/>
        <pc:sldMkLst>
          <pc:docMk/>
          <pc:sldMk cId="1622173109" sldId="315"/>
        </pc:sldMkLst>
      </pc:sldChg>
      <pc:sldChg chg="addSp delSp modSp add mod">
        <pc:chgData name="Wenzel, Brooke" userId="672bf8d3-b15b-4e02-a6d1-39319a0df09b" providerId="ADAL" clId="{00CB1F1E-7DF5-4365-84E4-6A9A869CEC4A}" dt="2024-03-25T15:11:52.414" v="8067" actId="13244"/>
        <pc:sldMkLst>
          <pc:docMk/>
          <pc:sldMk cId="341910037" sldId="448"/>
        </pc:sldMkLst>
      </pc:sldChg>
      <pc:sldChg chg="delSp modSp add mod setBg delDesignElem">
        <pc:chgData name="Wenzel, Brooke" userId="672bf8d3-b15b-4e02-a6d1-39319a0df09b" providerId="ADAL" clId="{00CB1F1E-7DF5-4365-84E4-6A9A869CEC4A}" dt="2024-02-26T17:51:17.596" v="5391" actId="20577"/>
        <pc:sldMkLst>
          <pc:docMk/>
          <pc:sldMk cId="3224600513" sldId="451"/>
        </pc:sldMkLst>
      </pc:sldChg>
      <pc:sldChg chg="addSp delSp modSp add mod">
        <pc:chgData name="Wenzel, Brooke" userId="672bf8d3-b15b-4e02-a6d1-39319a0df09b" providerId="ADAL" clId="{00CB1F1E-7DF5-4365-84E4-6A9A869CEC4A}" dt="2024-03-25T16:04:02.984" v="9566" actId="20577"/>
        <pc:sldMkLst>
          <pc:docMk/>
          <pc:sldMk cId="651160991" sldId="453"/>
        </pc:sldMkLst>
      </pc:sldChg>
      <pc:sldChg chg="addSp delSp modSp add mod modClrScheme chgLayout">
        <pc:chgData name="Wenzel, Brooke" userId="672bf8d3-b15b-4e02-a6d1-39319a0df09b" providerId="ADAL" clId="{00CB1F1E-7DF5-4365-84E4-6A9A869CEC4A}" dt="2024-03-25T13:18:04.164" v="7080" actId="20577"/>
        <pc:sldMkLst>
          <pc:docMk/>
          <pc:sldMk cId="3876014599" sldId="456"/>
        </pc:sldMkLst>
      </pc:sldChg>
      <pc:sldChg chg="delSp add del mod">
        <pc:chgData name="Wenzel, Brooke" userId="672bf8d3-b15b-4e02-a6d1-39319a0df09b" providerId="ADAL" clId="{00CB1F1E-7DF5-4365-84E4-6A9A869CEC4A}" dt="2024-03-25T13:07:29.785" v="6747" actId="47"/>
        <pc:sldMkLst>
          <pc:docMk/>
          <pc:sldMk cId="1919630894" sldId="459"/>
        </pc:sldMkLst>
      </pc:sldChg>
      <pc:sldChg chg="addSp delSp modSp add mod">
        <pc:chgData name="Wenzel, Brooke" userId="672bf8d3-b15b-4e02-a6d1-39319a0df09b" providerId="ADAL" clId="{00CB1F1E-7DF5-4365-84E4-6A9A869CEC4A}" dt="2024-03-25T13:10:10.814" v="7016" actId="20577"/>
        <pc:sldMkLst>
          <pc:docMk/>
          <pc:sldMk cId="2082733465" sldId="460"/>
        </pc:sldMkLst>
      </pc:sldChg>
      <pc:sldChg chg="addSp delSp modSp add del mod">
        <pc:chgData name="Wenzel, Brooke" userId="672bf8d3-b15b-4e02-a6d1-39319a0df09b" providerId="ADAL" clId="{00CB1F1E-7DF5-4365-84E4-6A9A869CEC4A}" dt="2024-03-25T13:17:40.046" v="7058" actId="47"/>
        <pc:sldMkLst>
          <pc:docMk/>
          <pc:sldMk cId="1718998981" sldId="461"/>
        </pc:sldMkLst>
      </pc:sldChg>
      <pc:sldChg chg="addSp delSp modSp add del mod">
        <pc:chgData name="Wenzel, Brooke" userId="672bf8d3-b15b-4e02-a6d1-39319a0df09b" providerId="ADAL" clId="{00CB1F1E-7DF5-4365-84E4-6A9A869CEC4A}" dt="2024-03-25T13:17:40.837" v="7060" actId="47"/>
        <pc:sldMkLst>
          <pc:docMk/>
          <pc:sldMk cId="1919973806" sldId="464"/>
        </pc:sldMkLst>
      </pc:sldChg>
      <pc:sldChg chg="delSp add del mod">
        <pc:chgData name="Wenzel, Brooke" userId="672bf8d3-b15b-4e02-a6d1-39319a0df09b" providerId="ADAL" clId="{00CB1F1E-7DF5-4365-84E4-6A9A869CEC4A}" dt="2024-03-25T13:17:40.251" v="7059" actId="47"/>
        <pc:sldMkLst>
          <pc:docMk/>
          <pc:sldMk cId="1118631774" sldId="467"/>
        </pc:sldMkLst>
      </pc:sldChg>
      <pc:sldChg chg="modSp add del mod">
        <pc:chgData name="Wenzel, Brooke" userId="672bf8d3-b15b-4e02-a6d1-39319a0df09b" providerId="ADAL" clId="{00CB1F1E-7DF5-4365-84E4-6A9A869CEC4A}" dt="2024-02-26T17:51:52.008" v="5425" actId="47"/>
        <pc:sldMkLst>
          <pc:docMk/>
          <pc:sldMk cId="2860290050" sldId="475"/>
        </pc:sldMkLst>
      </pc:sldChg>
      <pc:sldChg chg="addSp delSp modSp add mod">
        <pc:chgData name="Wenzel, Brooke" userId="672bf8d3-b15b-4e02-a6d1-39319a0df09b" providerId="ADAL" clId="{00CB1F1E-7DF5-4365-84E4-6A9A869CEC4A}" dt="2024-03-25T13:16:38.181" v="7054" actId="13244"/>
        <pc:sldMkLst>
          <pc:docMk/>
          <pc:sldMk cId="2908667897" sldId="486"/>
        </pc:sldMkLst>
      </pc:sldChg>
      <pc:sldChg chg="add del">
        <pc:chgData name="Wenzel, Brooke" userId="672bf8d3-b15b-4e02-a6d1-39319a0df09b" providerId="ADAL" clId="{00CB1F1E-7DF5-4365-84E4-6A9A869CEC4A}" dt="2024-02-26T17:10:28.434" v="4474" actId="47"/>
        <pc:sldMkLst>
          <pc:docMk/>
          <pc:sldMk cId="3983832986" sldId="487"/>
        </pc:sldMkLst>
      </pc:sldChg>
      <pc:sldChg chg="addSp delSp modSp add mod">
        <pc:chgData name="Wenzel, Brooke" userId="672bf8d3-b15b-4e02-a6d1-39319a0df09b" providerId="ADAL" clId="{00CB1F1E-7DF5-4365-84E4-6A9A869CEC4A}" dt="2024-02-22T21:40:50.642" v="835" actId="478"/>
        <pc:sldMkLst>
          <pc:docMk/>
          <pc:sldMk cId="2627223314" sldId="5254"/>
        </pc:sldMkLst>
      </pc:sldChg>
      <pc:sldChg chg="addSp delSp modSp add del mod ord">
        <pc:chgData name="Wenzel, Brooke" userId="672bf8d3-b15b-4e02-a6d1-39319a0df09b" providerId="ADAL" clId="{00CB1F1E-7DF5-4365-84E4-6A9A869CEC4A}" dt="2024-02-22T22:02:44.029" v="2391" actId="47"/>
        <pc:sldMkLst>
          <pc:docMk/>
          <pc:sldMk cId="2352346194" sldId="5271"/>
        </pc:sldMkLst>
      </pc:sldChg>
      <pc:sldChg chg="modSp new mod">
        <pc:chgData name="Wenzel, Brooke" userId="672bf8d3-b15b-4e02-a6d1-39319a0df09b" providerId="ADAL" clId="{00CB1F1E-7DF5-4365-84E4-6A9A869CEC4A}" dt="2024-02-26T16:57:57.088" v="4013" actId="20577"/>
        <pc:sldMkLst>
          <pc:docMk/>
          <pc:sldMk cId="2932770921" sldId="5272"/>
        </pc:sldMkLst>
      </pc:sldChg>
      <pc:sldChg chg="addSp modSp new mod">
        <pc:chgData name="Wenzel, Brooke" userId="672bf8d3-b15b-4e02-a6d1-39319a0df09b" providerId="ADAL" clId="{00CB1F1E-7DF5-4365-84E4-6A9A869CEC4A}" dt="2024-03-25T15:24:49.186" v="8068" actId="20577"/>
        <pc:sldMkLst>
          <pc:docMk/>
          <pc:sldMk cId="4218201814" sldId="5273"/>
        </pc:sldMkLst>
      </pc:sldChg>
      <pc:sldChg chg="addSp modSp new del mod">
        <pc:chgData name="Wenzel, Brooke" userId="672bf8d3-b15b-4e02-a6d1-39319a0df09b" providerId="ADAL" clId="{00CB1F1E-7DF5-4365-84E4-6A9A869CEC4A}" dt="2024-02-22T22:31:19.773" v="3151" actId="47"/>
        <pc:sldMkLst>
          <pc:docMk/>
          <pc:sldMk cId="1732066884" sldId="5274"/>
        </pc:sldMkLst>
      </pc:sldChg>
      <pc:sldChg chg="addSp modSp new del mod modAnim">
        <pc:chgData name="Wenzel, Brooke" userId="672bf8d3-b15b-4e02-a6d1-39319a0df09b" providerId="ADAL" clId="{00CB1F1E-7DF5-4365-84E4-6A9A869CEC4A}" dt="2024-02-22T22:31:45.573" v="3164" actId="47"/>
        <pc:sldMkLst>
          <pc:docMk/>
          <pc:sldMk cId="1335502542" sldId="5275"/>
        </pc:sldMkLst>
      </pc:sldChg>
      <pc:sldChg chg="addSp modSp new del mod">
        <pc:chgData name="Wenzel, Brooke" userId="672bf8d3-b15b-4e02-a6d1-39319a0df09b" providerId="ADAL" clId="{00CB1F1E-7DF5-4365-84E4-6A9A869CEC4A}" dt="2024-02-22T22:32:39.291" v="3191" actId="47"/>
        <pc:sldMkLst>
          <pc:docMk/>
          <pc:sldMk cId="4290620433" sldId="5276"/>
        </pc:sldMkLst>
      </pc:sldChg>
      <pc:sldChg chg="addSp delSp modSp new del mod ord">
        <pc:chgData name="Wenzel, Brooke" userId="672bf8d3-b15b-4e02-a6d1-39319a0df09b" providerId="ADAL" clId="{00CB1F1E-7DF5-4365-84E4-6A9A869CEC4A}" dt="2024-02-22T22:33:20.653" v="3193" actId="47"/>
        <pc:sldMkLst>
          <pc:docMk/>
          <pc:sldMk cId="333697203" sldId="5277"/>
        </pc:sldMkLst>
      </pc:sldChg>
      <pc:sldChg chg="addSp delSp modSp new mod ord">
        <pc:chgData name="Wenzel, Brooke" userId="672bf8d3-b15b-4e02-a6d1-39319a0df09b" providerId="ADAL" clId="{00CB1F1E-7DF5-4365-84E4-6A9A869CEC4A}" dt="2024-03-25T12:46:35.173" v="5792" actId="1076"/>
        <pc:sldMkLst>
          <pc:docMk/>
          <pc:sldMk cId="3159975946" sldId="5278"/>
        </pc:sldMkLst>
      </pc:sldChg>
      <pc:sldChg chg="modSp new mod">
        <pc:chgData name="Wenzel, Brooke" userId="672bf8d3-b15b-4e02-a6d1-39319a0df09b" providerId="ADAL" clId="{00CB1F1E-7DF5-4365-84E4-6A9A869CEC4A}" dt="2024-03-25T12:47:00.307" v="5795" actId="20577"/>
        <pc:sldMkLst>
          <pc:docMk/>
          <pc:sldMk cId="3618133487" sldId="5279"/>
        </pc:sldMkLst>
      </pc:sldChg>
      <pc:sldChg chg="addSp modSp new mod ord">
        <pc:chgData name="Wenzel, Brooke" userId="672bf8d3-b15b-4e02-a6d1-39319a0df09b" providerId="ADAL" clId="{00CB1F1E-7DF5-4365-84E4-6A9A869CEC4A}" dt="2024-03-25T15:47:49.601" v="9556"/>
        <pc:sldMkLst>
          <pc:docMk/>
          <pc:sldMk cId="1550878857" sldId="5280"/>
        </pc:sldMkLst>
      </pc:sldChg>
      <pc:sldChg chg="addSp modSp new mod">
        <pc:chgData name="Wenzel, Brooke" userId="672bf8d3-b15b-4e02-a6d1-39319a0df09b" providerId="ADAL" clId="{00CB1F1E-7DF5-4365-84E4-6A9A869CEC4A}" dt="2024-03-25T15:50:50.778" v="9565" actId="20577"/>
        <pc:sldMkLst>
          <pc:docMk/>
          <pc:sldMk cId="4063855489" sldId="5281"/>
        </pc:sldMkLst>
      </pc:sldChg>
      <pc:sldChg chg="modSp new del mod">
        <pc:chgData name="Wenzel, Brooke" userId="672bf8d3-b15b-4e02-a6d1-39319a0df09b" providerId="ADAL" clId="{00CB1F1E-7DF5-4365-84E4-6A9A869CEC4A}" dt="2024-03-25T15:50:16.130" v="9557" actId="47"/>
        <pc:sldMkLst>
          <pc:docMk/>
          <pc:sldMk cId="187177332" sldId="5282"/>
        </pc:sldMkLst>
      </pc:sldChg>
      <pc:sldChg chg="modSp new mod">
        <pc:chgData name="Wenzel, Brooke" userId="672bf8d3-b15b-4e02-a6d1-39319a0df09b" providerId="ADAL" clId="{00CB1F1E-7DF5-4365-84E4-6A9A869CEC4A}" dt="2024-02-22T22:52:09.753" v="3522" actId="20577"/>
        <pc:sldMkLst>
          <pc:docMk/>
          <pc:sldMk cId="774496520" sldId="5283"/>
        </pc:sldMkLst>
      </pc:sldChg>
      <pc:sldChg chg="modSp new mod">
        <pc:chgData name="Wenzel, Brooke" userId="672bf8d3-b15b-4e02-a6d1-39319a0df09b" providerId="ADAL" clId="{00CB1F1E-7DF5-4365-84E4-6A9A869CEC4A}" dt="2024-02-22T22:52:14.384" v="3528" actId="20577"/>
        <pc:sldMkLst>
          <pc:docMk/>
          <pc:sldMk cId="3040277149" sldId="5284"/>
        </pc:sldMkLst>
      </pc:sldChg>
      <pc:sldChg chg="addSp modSp new mod">
        <pc:chgData name="Wenzel, Brooke" userId="672bf8d3-b15b-4e02-a6d1-39319a0df09b" providerId="ADAL" clId="{00CB1F1E-7DF5-4365-84E4-6A9A869CEC4A}" dt="2024-02-22T22:52:21.290" v="3529" actId="13244"/>
        <pc:sldMkLst>
          <pc:docMk/>
          <pc:sldMk cId="491033291" sldId="5285"/>
        </pc:sldMkLst>
      </pc:sldChg>
      <pc:sldChg chg="modSp new mod">
        <pc:chgData name="Wenzel, Brooke" userId="672bf8d3-b15b-4e02-a6d1-39319a0df09b" providerId="ADAL" clId="{00CB1F1E-7DF5-4365-84E4-6A9A869CEC4A}" dt="2024-02-22T22:01:33.179" v="2372" actId="5793"/>
        <pc:sldMkLst>
          <pc:docMk/>
          <pc:sldMk cId="315872935" sldId="5286"/>
        </pc:sldMkLst>
      </pc:sldChg>
      <pc:sldChg chg="modSp new del mod">
        <pc:chgData name="Wenzel, Brooke" userId="672bf8d3-b15b-4e02-a6d1-39319a0df09b" providerId="ADAL" clId="{00CB1F1E-7DF5-4365-84E4-6A9A869CEC4A}" dt="2024-02-22T22:02:35.917" v="2389" actId="47"/>
        <pc:sldMkLst>
          <pc:docMk/>
          <pc:sldMk cId="1351348461" sldId="5287"/>
        </pc:sldMkLst>
      </pc:sldChg>
      <pc:sldChg chg="modSp add mod">
        <pc:chgData name="Wenzel, Brooke" userId="672bf8d3-b15b-4e02-a6d1-39319a0df09b" providerId="ADAL" clId="{00CB1F1E-7DF5-4365-84E4-6A9A869CEC4A}" dt="2024-02-22T22:02:51.384" v="2418" actId="20577"/>
        <pc:sldMkLst>
          <pc:docMk/>
          <pc:sldMk cId="2013540309" sldId="5287"/>
        </pc:sldMkLst>
      </pc:sldChg>
      <pc:sldChg chg="addSp delSp modSp new del mod">
        <pc:chgData name="Wenzel, Brooke" userId="672bf8d3-b15b-4e02-a6d1-39319a0df09b" providerId="ADAL" clId="{00CB1F1E-7DF5-4365-84E4-6A9A869CEC4A}" dt="2024-02-22T22:05:25.979" v="2529" actId="47"/>
        <pc:sldMkLst>
          <pc:docMk/>
          <pc:sldMk cId="2108418770" sldId="5288"/>
        </pc:sldMkLst>
      </pc:sldChg>
      <pc:sldChg chg="addSp delSp modSp new mod">
        <pc:chgData name="Wenzel, Brooke" userId="672bf8d3-b15b-4e02-a6d1-39319a0df09b" providerId="ADAL" clId="{00CB1F1E-7DF5-4365-84E4-6A9A869CEC4A}" dt="2024-02-26T21:16:06.214" v="5666" actId="14100"/>
        <pc:sldMkLst>
          <pc:docMk/>
          <pc:sldMk cId="1443655953" sldId="5289"/>
        </pc:sldMkLst>
      </pc:sldChg>
      <pc:sldChg chg="addSp delSp modSp add mod">
        <pc:chgData name="Wenzel, Brooke" userId="672bf8d3-b15b-4e02-a6d1-39319a0df09b" providerId="ADAL" clId="{00CB1F1E-7DF5-4365-84E4-6A9A869CEC4A}" dt="2024-02-26T17:49:00.692" v="5353" actId="403"/>
        <pc:sldMkLst>
          <pc:docMk/>
          <pc:sldMk cId="476990246" sldId="5290"/>
        </pc:sldMkLst>
      </pc:sldChg>
      <pc:sldChg chg="addSp delSp modSp add mod">
        <pc:chgData name="Wenzel, Brooke" userId="672bf8d3-b15b-4e02-a6d1-39319a0df09b" providerId="ADAL" clId="{00CB1F1E-7DF5-4365-84E4-6A9A869CEC4A}" dt="2024-03-25T13:01:55.330" v="6737" actId="20577"/>
        <pc:sldMkLst>
          <pc:docMk/>
          <pc:sldMk cId="842006924" sldId="5291"/>
        </pc:sldMkLst>
      </pc:sldChg>
      <pc:sldChg chg="modSp add mod">
        <pc:chgData name="Wenzel, Brooke" userId="672bf8d3-b15b-4e02-a6d1-39319a0df09b" providerId="ADAL" clId="{00CB1F1E-7DF5-4365-84E4-6A9A869CEC4A}" dt="2024-03-25T12:45:42.132" v="5784" actId="1076"/>
        <pc:sldMkLst>
          <pc:docMk/>
          <pc:sldMk cId="128714026" sldId="5292"/>
        </pc:sldMkLst>
      </pc:sldChg>
      <pc:sldChg chg="addSp delSp modSp add mod">
        <pc:chgData name="Wenzel, Brooke" userId="672bf8d3-b15b-4e02-a6d1-39319a0df09b" providerId="ADAL" clId="{00CB1F1E-7DF5-4365-84E4-6A9A869CEC4A}" dt="2024-03-25T13:02:36.395" v="6743" actId="1076"/>
        <pc:sldMkLst>
          <pc:docMk/>
          <pc:sldMk cId="2041299737" sldId="5293"/>
        </pc:sldMkLst>
      </pc:sldChg>
      <pc:sldChg chg="modSp add del mod">
        <pc:chgData name="Wenzel, Brooke" userId="672bf8d3-b15b-4e02-a6d1-39319a0df09b" providerId="ADAL" clId="{00CB1F1E-7DF5-4365-84E4-6A9A869CEC4A}" dt="2024-02-26T17:56:07.020" v="5497" actId="47"/>
        <pc:sldMkLst>
          <pc:docMk/>
          <pc:sldMk cId="206917793" sldId="5294"/>
        </pc:sldMkLst>
      </pc:sldChg>
      <pc:sldChg chg="addSp delSp modSp new mod">
        <pc:chgData name="Wenzel, Brooke" userId="672bf8d3-b15b-4e02-a6d1-39319a0df09b" providerId="ADAL" clId="{00CB1F1E-7DF5-4365-84E4-6A9A869CEC4A}" dt="2024-03-25T15:47:11.488" v="9552" actId="14100"/>
        <pc:sldMkLst>
          <pc:docMk/>
          <pc:sldMk cId="2250972986" sldId="5294"/>
        </pc:sldMkLst>
      </pc:sldChg>
      <pc:sldChg chg="addSp delSp modSp add del mod">
        <pc:chgData name="Wenzel, Brooke" userId="672bf8d3-b15b-4e02-a6d1-39319a0df09b" providerId="ADAL" clId="{00CB1F1E-7DF5-4365-84E4-6A9A869CEC4A}" dt="2024-02-26T17:56:07.592" v="5498" actId="47"/>
        <pc:sldMkLst>
          <pc:docMk/>
          <pc:sldMk cId="1622779077" sldId="5295"/>
        </pc:sldMkLst>
      </pc:sldChg>
      <pc:sldMasterChg chg="delSldLayout">
        <pc:chgData name="Wenzel, Brooke" userId="672bf8d3-b15b-4e02-a6d1-39319a0df09b" providerId="ADAL" clId="{00CB1F1E-7DF5-4365-84E4-6A9A869CEC4A}" dt="2024-02-22T22:02:44.029" v="2391" actId="47"/>
        <pc:sldMasterMkLst>
          <pc:docMk/>
          <pc:sldMasterMk cId="2150711039" sldId="2147483676"/>
        </pc:sldMasterMkLst>
        <pc:sldLayoutChg chg="del">
          <pc:chgData name="Wenzel, Brooke" userId="672bf8d3-b15b-4e02-a6d1-39319a0df09b" providerId="ADAL" clId="{00CB1F1E-7DF5-4365-84E4-6A9A869CEC4A}" dt="2024-02-22T22:02:44.029" v="2391" actId="47"/>
          <pc:sldLayoutMkLst>
            <pc:docMk/>
            <pc:sldMasterMk cId="2150711039" sldId="2147483676"/>
            <pc:sldLayoutMk cId="3771694871" sldId="2147483703"/>
          </pc:sldLayoutMkLst>
        </pc:sldLayoutChg>
      </pc:sldMasterChg>
    </pc:docChg>
  </pc:docChgLst>
  <pc:docChgLst>
    <pc:chgData name="Hoffman, Peter" userId="673cee94-26bd-4c2a-ab82-1b3669e2f049" providerId="ADAL" clId="{5A46AE70-6460-4A96-AAD4-F28A5ECA3228}"/>
    <pc:docChg chg="custSel addSld modSld">
      <pc:chgData name="Hoffman, Peter" userId="673cee94-26bd-4c2a-ab82-1b3669e2f049" providerId="ADAL" clId="{5A46AE70-6460-4A96-AAD4-F28A5ECA3228}" dt="2025-05-06T22:56:54.151" v="432" actId="1036"/>
      <pc:docMkLst>
        <pc:docMk/>
      </pc:docMkLst>
      <pc:sldChg chg="modSp mod">
        <pc:chgData name="Hoffman, Peter" userId="673cee94-26bd-4c2a-ab82-1b3669e2f049" providerId="ADAL" clId="{5A46AE70-6460-4A96-AAD4-F28A5ECA3228}" dt="2025-05-06T22:56:54.151" v="432" actId="1036"/>
        <pc:sldMkLst>
          <pc:docMk/>
          <pc:sldMk cId="1622173109" sldId="315"/>
        </pc:sldMkLst>
        <pc:spChg chg="mod">
          <ac:chgData name="Hoffman, Peter" userId="673cee94-26bd-4c2a-ab82-1b3669e2f049" providerId="ADAL" clId="{5A46AE70-6460-4A96-AAD4-F28A5ECA3228}" dt="2025-05-06T22:56:54.151" v="432" actId="1036"/>
          <ac:spMkLst>
            <pc:docMk/>
            <pc:sldMk cId="1622173109" sldId="315"/>
            <ac:spMk id="2" creationId="{00000000-0000-0000-0000-000000000000}"/>
          </ac:spMkLst>
        </pc:spChg>
      </pc:sldChg>
      <pc:sldChg chg="modSp mod">
        <pc:chgData name="Hoffman, Peter" userId="673cee94-26bd-4c2a-ab82-1b3669e2f049" providerId="ADAL" clId="{5A46AE70-6460-4A96-AAD4-F28A5ECA3228}" dt="2025-05-06T22:50:08.723" v="404" actId="20577"/>
        <pc:sldMkLst>
          <pc:docMk/>
          <pc:sldMk cId="2687364758" sldId="3325"/>
        </pc:sldMkLst>
        <pc:spChg chg="mod">
          <ac:chgData name="Hoffman, Peter" userId="673cee94-26bd-4c2a-ab82-1b3669e2f049" providerId="ADAL" clId="{5A46AE70-6460-4A96-AAD4-F28A5ECA3228}" dt="2025-05-06T22:50:08.723" v="404" actId="20577"/>
          <ac:spMkLst>
            <pc:docMk/>
            <pc:sldMk cId="2687364758" sldId="3325"/>
            <ac:spMk id="5" creationId="{62EA46C9-44A4-C976-E2A4-4A6B14955A66}"/>
          </ac:spMkLst>
        </pc:spChg>
      </pc:sldChg>
      <pc:sldChg chg="addSp delSp modSp mod">
        <pc:chgData name="Hoffman, Peter" userId="673cee94-26bd-4c2a-ab82-1b3669e2f049" providerId="ADAL" clId="{5A46AE70-6460-4A96-AAD4-F28A5ECA3228}" dt="2025-05-06T15:51:09.273" v="125" actId="14100"/>
        <pc:sldMkLst>
          <pc:docMk/>
          <pc:sldMk cId="2627223314" sldId="5254"/>
        </pc:sldMkLst>
        <pc:graphicFrameChg chg="add mod modGraphic">
          <ac:chgData name="Hoffman, Peter" userId="673cee94-26bd-4c2a-ab82-1b3669e2f049" providerId="ADAL" clId="{5A46AE70-6460-4A96-AAD4-F28A5ECA3228}" dt="2025-05-06T15:51:09.273" v="125" actId="14100"/>
          <ac:graphicFrameMkLst>
            <pc:docMk/>
            <pc:sldMk cId="2627223314" sldId="5254"/>
            <ac:graphicFrameMk id="6" creationId="{4D2CDAAF-D365-F542-231B-0F25F5221BA1}"/>
          </ac:graphicFrameMkLst>
        </pc:graphicFrameChg>
      </pc:sldChg>
      <pc:sldChg chg="modSp mod">
        <pc:chgData name="Hoffman, Peter" userId="673cee94-26bd-4c2a-ab82-1b3669e2f049" providerId="ADAL" clId="{5A46AE70-6460-4A96-AAD4-F28A5ECA3228}" dt="2025-05-06T22:55:50.745" v="413" actId="13926"/>
        <pc:sldMkLst>
          <pc:docMk/>
          <pc:sldMk cId="3618133487" sldId="5279"/>
        </pc:sldMkLst>
        <pc:spChg chg="mod">
          <ac:chgData name="Hoffman, Peter" userId="673cee94-26bd-4c2a-ab82-1b3669e2f049" providerId="ADAL" clId="{5A46AE70-6460-4A96-AAD4-F28A5ECA3228}" dt="2025-05-06T22:55:50.745" v="413" actId="13926"/>
          <ac:spMkLst>
            <pc:docMk/>
            <pc:sldMk cId="3618133487" sldId="5279"/>
            <ac:spMk id="3" creationId="{ED06996C-E6C0-898C-0B6E-31F22BF8008D}"/>
          </ac:spMkLst>
        </pc:spChg>
      </pc:sldChg>
      <pc:sldChg chg="modSp mod">
        <pc:chgData name="Hoffman, Peter" userId="673cee94-26bd-4c2a-ab82-1b3669e2f049" providerId="ADAL" clId="{5A46AE70-6460-4A96-AAD4-F28A5ECA3228}" dt="2025-05-06T17:07:59.370" v="127" actId="20577"/>
        <pc:sldMkLst>
          <pc:docMk/>
          <pc:sldMk cId="1443655953" sldId="5289"/>
        </pc:sldMkLst>
        <pc:spChg chg="mod">
          <ac:chgData name="Hoffman, Peter" userId="673cee94-26bd-4c2a-ab82-1b3669e2f049" providerId="ADAL" clId="{5A46AE70-6460-4A96-AAD4-F28A5ECA3228}" dt="2025-05-06T17:07:59.370" v="127" actId="20577"/>
          <ac:spMkLst>
            <pc:docMk/>
            <pc:sldMk cId="1443655953" sldId="5289"/>
            <ac:spMk id="9" creationId="{4319C2A1-10F1-4656-3A35-3AFDC6F40355}"/>
          </ac:spMkLst>
        </pc:spChg>
      </pc:sldChg>
      <pc:sldChg chg="delSp modSp add mod">
        <pc:chgData name="Hoffman, Peter" userId="673cee94-26bd-4c2a-ab82-1b3669e2f049" providerId="ADAL" clId="{5A46AE70-6460-4A96-AAD4-F28A5ECA3228}" dt="2025-05-06T22:55:31.959" v="412" actId="20577"/>
        <pc:sldMkLst>
          <pc:docMk/>
          <pc:sldMk cId="599353217" sldId="5295"/>
        </pc:sldMkLst>
        <pc:spChg chg="mod">
          <ac:chgData name="Hoffman, Peter" userId="673cee94-26bd-4c2a-ab82-1b3669e2f049" providerId="ADAL" clId="{5A46AE70-6460-4A96-AAD4-F28A5ECA3228}" dt="2025-05-06T22:55:31.959" v="412" actId="20577"/>
          <ac:spMkLst>
            <pc:docMk/>
            <pc:sldMk cId="599353217" sldId="5295"/>
            <ac:spMk id="2" creationId="{7AA555EE-A465-ECB2-B38C-DA946DD04448}"/>
          </ac:spMkLst>
        </pc:spChg>
        <pc:spChg chg="mod">
          <ac:chgData name="Hoffman, Peter" userId="673cee94-26bd-4c2a-ab82-1b3669e2f049" providerId="ADAL" clId="{5A46AE70-6460-4A96-AAD4-F28A5ECA3228}" dt="2025-05-06T20:04:45.639" v="382" actId="20577"/>
          <ac:spMkLst>
            <pc:docMk/>
            <pc:sldMk cId="599353217" sldId="5295"/>
            <ac:spMk id="3" creationId="{A6A8D435-4F64-FDDB-B17C-D47A3D13C823}"/>
          </ac:spMkLst>
        </pc:spChg>
      </pc:sldChg>
    </pc:docChg>
  </pc:docChgLst>
  <pc:docChgLst>
    <pc:chgData name="Hoffman, Peter" userId="S::hoffman_p@cde.state.co.us::673cee94-26bd-4c2a-ab82-1b3669e2f049" providerId="AD" clId="Web-{41D5E90B-16C2-51AE-0EFD-074FDE7869BA}"/>
    <pc:docChg chg="modSld sldOrd">
      <pc:chgData name="Hoffman, Peter" userId="S::hoffman_p@cde.state.co.us::673cee94-26bd-4c2a-ab82-1b3669e2f049" providerId="AD" clId="Web-{41D5E90B-16C2-51AE-0EFD-074FDE7869BA}" dt="2025-05-06T15:18:04.474" v="9"/>
      <pc:docMkLst>
        <pc:docMk/>
      </pc:docMkLst>
      <pc:sldChg chg="ord">
        <pc:chgData name="Hoffman, Peter" userId="S::hoffman_p@cde.state.co.us::673cee94-26bd-4c2a-ab82-1b3669e2f049" providerId="AD" clId="Web-{41D5E90B-16C2-51AE-0EFD-074FDE7869BA}" dt="2025-05-06T15:17:00.489" v="0"/>
        <pc:sldMkLst>
          <pc:docMk/>
          <pc:sldMk cId="527539020" sldId="303"/>
        </pc:sldMkLst>
      </pc:sldChg>
      <pc:sldChg chg="addSp delSp modSp">
        <pc:chgData name="Hoffman, Peter" userId="S::hoffman_p@cde.state.co.us::673cee94-26bd-4c2a-ab82-1b3669e2f049" providerId="AD" clId="Web-{41D5E90B-16C2-51AE-0EFD-074FDE7869BA}" dt="2025-05-06T15:18:04.474" v="9"/>
        <pc:sldMkLst>
          <pc:docMk/>
          <pc:sldMk cId="2627223314" sldId="5254"/>
        </pc:sldMkLst>
      </pc:sldChg>
    </pc:docChg>
  </pc:docChgLst>
  <pc:docChgLst>
    <pc:chgData name="Hoffman, Peter" userId="S::hoffman_p@cde.state.co.us::673cee94-26bd-4c2a-ab82-1b3669e2f049" providerId="AD" clId="Web-{2EFFA553-0C46-06A4-E255-1ADDF4858BED}"/>
    <pc:docChg chg="modSld">
      <pc:chgData name="Hoffman, Peter" userId="S::hoffman_p@cde.state.co.us::673cee94-26bd-4c2a-ab82-1b3669e2f049" providerId="AD" clId="Web-{2EFFA553-0C46-06A4-E255-1ADDF4858BED}" dt="2025-04-30T20:25:49.580" v="10" actId="20577"/>
      <pc:docMkLst>
        <pc:docMk/>
      </pc:docMkLst>
      <pc:sldChg chg="delSp modSp">
        <pc:chgData name="Hoffman, Peter" userId="S::hoffman_p@cde.state.co.us::673cee94-26bd-4c2a-ab82-1b3669e2f049" providerId="AD" clId="Web-{2EFFA553-0C46-06A4-E255-1ADDF4858BED}" dt="2025-04-30T20:21:01.884" v="2"/>
        <pc:sldMkLst>
          <pc:docMk/>
          <pc:sldMk cId="3044915438" sldId="256"/>
        </pc:sldMkLst>
        <pc:spChg chg="mod">
          <ac:chgData name="Hoffman, Peter" userId="S::hoffman_p@cde.state.co.us::673cee94-26bd-4c2a-ab82-1b3669e2f049" providerId="AD" clId="Web-{2EFFA553-0C46-06A4-E255-1ADDF4858BED}" dt="2025-04-30T20:20:57.399" v="1" actId="20577"/>
          <ac:spMkLst>
            <pc:docMk/>
            <pc:sldMk cId="3044915438" sldId="256"/>
            <ac:spMk id="3" creationId="{00000000-0000-0000-0000-000000000000}"/>
          </ac:spMkLst>
        </pc:spChg>
      </pc:sldChg>
      <pc:sldChg chg="addSp delSp modSp">
        <pc:chgData name="Hoffman, Peter" userId="S::hoffman_p@cde.state.co.us::673cee94-26bd-4c2a-ab82-1b3669e2f049" providerId="AD" clId="Web-{2EFFA553-0C46-06A4-E255-1ADDF4858BED}" dt="2025-04-30T20:25:49.580" v="10" actId="20577"/>
        <pc:sldMkLst>
          <pc:docMk/>
          <pc:sldMk cId="3876014599" sldId="456"/>
        </pc:sldMkLst>
        <pc:spChg chg="add mod">
          <ac:chgData name="Hoffman, Peter" userId="S::hoffman_p@cde.state.co.us::673cee94-26bd-4c2a-ab82-1b3669e2f049" providerId="AD" clId="Web-{2EFFA553-0C46-06A4-E255-1ADDF4858BED}" dt="2025-04-30T20:25:35.360" v="5"/>
          <ac:spMkLst>
            <pc:docMk/>
            <pc:sldMk cId="3876014599" sldId="456"/>
            <ac:spMk id="19" creationId="{23706BE2-F3E7-6A1F-F3E0-99586783DBD2}"/>
          </ac:spMkLst>
        </pc:spChg>
        <pc:graphicFrameChg chg="modGraphic">
          <ac:chgData name="Hoffman, Peter" userId="S::hoffman_p@cde.state.co.us::673cee94-26bd-4c2a-ab82-1b3669e2f049" providerId="AD" clId="Web-{2EFFA553-0C46-06A4-E255-1ADDF4858BED}" dt="2025-04-30T20:25:49.580" v="10" actId="20577"/>
          <ac:graphicFrameMkLst>
            <pc:docMk/>
            <pc:sldMk cId="3876014599" sldId="456"/>
            <ac:graphicFrameMk id="14" creationId="{22DF5C43-D0C8-49C4-9123-2FFC84404C10}"/>
          </ac:graphicFrameMkLst>
        </pc:graphicFrameChg>
      </pc:sldChg>
      <pc:sldChg chg="modSp">
        <pc:chgData name="Hoffman, Peter" userId="S::hoffman_p@cde.state.co.us::673cee94-26bd-4c2a-ab82-1b3669e2f049" providerId="AD" clId="Web-{2EFFA553-0C46-06A4-E255-1ADDF4858BED}" dt="2025-04-30T20:23:04.832" v="4" actId="20577"/>
        <pc:sldMkLst>
          <pc:docMk/>
          <pc:sldMk cId="2932770921" sldId="5272"/>
        </pc:sldMkLst>
        <pc:spChg chg="mod">
          <ac:chgData name="Hoffman, Peter" userId="S::hoffman_p@cde.state.co.us::673cee94-26bd-4c2a-ab82-1b3669e2f049" providerId="AD" clId="Web-{2EFFA553-0C46-06A4-E255-1ADDF4858BED}" dt="2025-04-30T20:23:04.832" v="4" actId="20577"/>
          <ac:spMkLst>
            <pc:docMk/>
            <pc:sldMk cId="2932770921" sldId="5272"/>
            <ac:spMk id="3" creationId="{9886EA53-3DB5-0798-3596-64944C39DF21}"/>
          </ac:spMkLst>
        </pc:spChg>
      </pc:sldChg>
    </pc:docChg>
  </pc:docChgLst>
  <pc:docChgLst>
    <pc:chgData name="Wenzel, Brooke" userId="672bf8d3-b15b-4e02-a6d1-39319a0df09b" providerId="ADAL" clId="{658A195C-DA13-461F-B5AA-05C0E0EB411E}"/>
    <pc:docChg chg="undo custSel addSld modSld">
      <pc:chgData name="Wenzel, Brooke" userId="672bf8d3-b15b-4e02-a6d1-39319a0df09b" providerId="ADAL" clId="{658A195C-DA13-461F-B5AA-05C0E0EB411E}" dt="2024-06-20T18:06:24.014" v="108" actId="1076"/>
      <pc:docMkLst>
        <pc:docMk/>
      </pc:docMkLst>
      <pc:sldChg chg="modSp mod">
        <pc:chgData name="Wenzel, Brooke" userId="672bf8d3-b15b-4e02-a6d1-39319a0df09b" providerId="ADAL" clId="{658A195C-DA13-461F-B5AA-05C0E0EB411E}" dt="2024-05-08T14:44:02.854" v="103" actId="14100"/>
        <pc:sldMkLst>
          <pc:docMk/>
          <pc:sldMk cId="3044915438" sldId="256"/>
        </pc:sldMkLst>
      </pc:sldChg>
      <pc:sldChg chg="add">
        <pc:chgData name="Wenzel, Brooke" userId="672bf8d3-b15b-4e02-a6d1-39319a0df09b" providerId="ADAL" clId="{658A195C-DA13-461F-B5AA-05C0E0EB411E}" dt="2024-04-29T15:06:42.599" v="0"/>
        <pc:sldMkLst>
          <pc:docMk/>
          <pc:sldMk cId="3947354361" sldId="263"/>
        </pc:sldMkLst>
      </pc:sldChg>
      <pc:sldChg chg="add">
        <pc:chgData name="Wenzel, Brooke" userId="672bf8d3-b15b-4e02-a6d1-39319a0df09b" providerId="ADAL" clId="{658A195C-DA13-461F-B5AA-05C0E0EB411E}" dt="2024-04-29T15:06:42.599" v="0"/>
        <pc:sldMkLst>
          <pc:docMk/>
          <pc:sldMk cId="81785621" sldId="280"/>
        </pc:sldMkLst>
      </pc:sldChg>
      <pc:sldChg chg="add">
        <pc:chgData name="Wenzel, Brooke" userId="672bf8d3-b15b-4e02-a6d1-39319a0df09b" providerId="ADAL" clId="{658A195C-DA13-461F-B5AA-05C0E0EB411E}" dt="2024-04-29T15:06:42.599" v="0"/>
        <pc:sldMkLst>
          <pc:docMk/>
          <pc:sldMk cId="1924001007" sldId="281"/>
        </pc:sldMkLst>
      </pc:sldChg>
      <pc:sldChg chg="add">
        <pc:chgData name="Wenzel, Brooke" userId="672bf8d3-b15b-4e02-a6d1-39319a0df09b" providerId="ADAL" clId="{658A195C-DA13-461F-B5AA-05C0E0EB411E}" dt="2024-04-29T15:42:17.085" v="1"/>
        <pc:sldMkLst>
          <pc:docMk/>
          <pc:sldMk cId="2998368357" sldId="3324"/>
        </pc:sldMkLst>
      </pc:sldChg>
      <pc:sldChg chg="delSp modSp add mod">
        <pc:chgData name="Wenzel, Brooke" userId="672bf8d3-b15b-4e02-a6d1-39319a0df09b" providerId="ADAL" clId="{658A195C-DA13-461F-B5AA-05C0E0EB411E}" dt="2024-04-29T15:44:13.604" v="34" actId="478"/>
        <pc:sldMkLst>
          <pc:docMk/>
          <pc:sldMk cId="2687364758" sldId="3325"/>
        </pc:sldMkLst>
      </pc:sldChg>
      <pc:sldChg chg="addSp delSp modSp mod modClrScheme chgLayout">
        <pc:chgData name="Wenzel, Brooke" userId="672bf8d3-b15b-4e02-a6d1-39319a0df09b" providerId="ADAL" clId="{658A195C-DA13-461F-B5AA-05C0E0EB411E}" dt="2024-05-16T19:40:16.320" v="105" actId="478"/>
        <pc:sldMkLst>
          <pc:docMk/>
          <pc:sldMk cId="2627223314" sldId="5254"/>
        </pc:sldMkLst>
      </pc:sldChg>
      <pc:sldChg chg="addSp modSp add mod">
        <pc:chgData name="Wenzel, Brooke" userId="672bf8d3-b15b-4e02-a6d1-39319a0df09b" providerId="ADAL" clId="{658A195C-DA13-461F-B5AA-05C0E0EB411E}" dt="2024-04-29T15:47:41.293" v="86" actId="20577"/>
        <pc:sldMkLst>
          <pc:docMk/>
          <pc:sldMk cId="18158055" sldId="5258"/>
        </pc:sldMkLst>
      </pc:sldChg>
      <pc:sldChg chg="modSp mod">
        <pc:chgData name="Wenzel, Brooke" userId="672bf8d3-b15b-4e02-a6d1-39319a0df09b" providerId="ADAL" clId="{658A195C-DA13-461F-B5AA-05C0E0EB411E}" dt="2024-06-20T18:06:24.014" v="108" actId="1076"/>
        <pc:sldMkLst>
          <pc:docMk/>
          <pc:sldMk cId="842006924" sldId="5291"/>
        </pc:sldMkLst>
      </pc:sldChg>
    </pc:docChg>
  </pc:docChgLst>
  <pc:docChgLst>
    <pc:chgData clId="Web-{2EFFA553-0C46-06A4-E255-1ADDF4858BED}"/>
    <pc:docChg chg="modSld">
      <pc:chgData name="" userId="" providerId="" clId="Web-{2EFFA553-0C46-06A4-E255-1ADDF4858BED}" dt="2025-04-30T20:20:54.399" v="1" actId="20577"/>
      <pc:docMkLst>
        <pc:docMk/>
      </pc:docMkLst>
      <pc:sldChg chg="modSp">
        <pc:chgData name="" userId="" providerId="" clId="Web-{2EFFA553-0C46-06A4-E255-1ADDF4858BED}" dt="2025-04-30T20:20:54.399" v="1" actId="20577"/>
        <pc:sldMkLst>
          <pc:docMk/>
          <pc:sldMk cId="3044915438" sldId="256"/>
        </pc:sldMkLst>
        <pc:spChg chg="mod">
          <ac:chgData name="" userId="" providerId="" clId="Web-{2EFFA553-0C46-06A4-E255-1ADDF4858BED}" dt="2025-04-30T20:20:54.399" v="1" actId="20577"/>
          <ac:spMkLst>
            <pc:docMk/>
            <pc:sldMk cId="3044915438" sldId="256"/>
            <ac:spMk id="3" creationId="{00000000-0000-0000-0000-000000000000}"/>
          </ac:spMkLst>
        </pc:spChg>
      </pc:sldChg>
    </pc:docChg>
  </pc:docChgLst>
  <pc:docChgLst>
    <pc:chgData name="Hoffman, Peter" userId="673cee94-26bd-4c2a-ab82-1b3669e2f049" providerId="ADAL" clId="{CCCA7288-BD29-4220-A589-EA82CE5D23C1}"/>
    <pc:docChg chg="custSel modSld">
      <pc:chgData name="Hoffman, Peter" userId="673cee94-26bd-4c2a-ab82-1b3669e2f049" providerId="ADAL" clId="{CCCA7288-BD29-4220-A589-EA82CE5D23C1}" dt="2025-05-14T20:57:30.044" v="197" actId="13244"/>
      <pc:docMkLst>
        <pc:docMk/>
      </pc:docMkLst>
      <pc:sldChg chg="modSp mod">
        <pc:chgData name="Hoffman, Peter" userId="673cee94-26bd-4c2a-ab82-1b3669e2f049" providerId="ADAL" clId="{CCCA7288-BD29-4220-A589-EA82CE5D23C1}" dt="2025-05-07T15:09:14.392" v="61" actId="20577"/>
        <pc:sldMkLst>
          <pc:docMk/>
          <pc:sldMk cId="341910037" sldId="448"/>
        </pc:sldMkLst>
        <pc:spChg chg="mod">
          <ac:chgData name="Hoffman, Peter" userId="673cee94-26bd-4c2a-ab82-1b3669e2f049" providerId="ADAL" clId="{CCCA7288-BD29-4220-A589-EA82CE5D23C1}" dt="2025-05-07T15:09:14.392" v="61" actId="20577"/>
          <ac:spMkLst>
            <pc:docMk/>
            <pc:sldMk cId="341910037" sldId="448"/>
            <ac:spMk id="2" creationId="{00000000-0000-0000-0000-000000000000}"/>
          </ac:spMkLst>
        </pc:spChg>
      </pc:sldChg>
      <pc:sldChg chg="modSp mod">
        <pc:chgData name="Hoffman, Peter" userId="673cee94-26bd-4c2a-ab82-1b3669e2f049" providerId="ADAL" clId="{CCCA7288-BD29-4220-A589-EA82CE5D23C1}" dt="2025-05-14T20:57:30.044" v="197" actId="13244"/>
        <pc:sldMkLst>
          <pc:docMk/>
          <pc:sldMk cId="3876014599" sldId="456"/>
        </pc:sldMkLst>
        <pc:spChg chg="ord">
          <ac:chgData name="Hoffman, Peter" userId="673cee94-26bd-4c2a-ab82-1b3669e2f049" providerId="ADAL" clId="{CCCA7288-BD29-4220-A589-EA82CE5D23C1}" dt="2025-05-14T20:57:30.044" v="197" actId="13244"/>
          <ac:spMkLst>
            <pc:docMk/>
            <pc:sldMk cId="3876014599" sldId="456"/>
            <ac:spMk id="4" creationId="{00000000-0000-0000-0000-000000000000}"/>
          </ac:spMkLst>
        </pc:spChg>
        <pc:spChg chg="mod ord">
          <ac:chgData name="Hoffman, Peter" userId="673cee94-26bd-4c2a-ab82-1b3669e2f049" providerId="ADAL" clId="{CCCA7288-BD29-4220-A589-EA82CE5D23C1}" dt="2025-05-14T20:57:25.715" v="196" actId="13244"/>
          <ac:spMkLst>
            <pc:docMk/>
            <pc:sldMk cId="3876014599" sldId="456"/>
            <ac:spMk id="19" creationId="{23706BE2-F3E7-6A1F-F3E0-99586783DBD2}"/>
          </ac:spMkLst>
        </pc:spChg>
      </pc:sldChg>
      <pc:sldChg chg="delSp">
        <pc:chgData name="Hoffman, Peter" userId="673cee94-26bd-4c2a-ab82-1b3669e2f049" providerId="ADAL" clId="{CCCA7288-BD29-4220-A589-EA82CE5D23C1}" dt="2025-05-14T20:56:59.104" v="128" actId="478"/>
        <pc:sldMkLst>
          <pc:docMk/>
          <pc:sldMk cId="2627223314" sldId="5254"/>
        </pc:sldMkLst>
      </pc:sldChg>
      <pc:sldChg chg="modSp mod">
        <pc:chgData name="Hoffman, Peter" userId="673cee94-26bd-4c2a-ab82-1b3669e2f049" providerId="ADAL" clId="{CCCA7288-BD29-4220-A589-EA82CE5D23C1}" dt="2025-05-07T16:14:11.527" v="127" actId="14100"/>
        <pc:sldMkLst>
          <pc:docMk/>
          <pc:sldMk cId="3159975946" sldId="5278"/>
        </pc:sldMkLst>
        <pc:graphicFrameChg chg="modGraphic">
          <ac:chgData name="Hoffman, Peter" userId="673cee94-26bd-4c2a-ab82-1b3669e2f049" providerId="ADAL" clId="{CCCA7288-BD29-4220-A589-EA82CE5D23C1}" dt="2025-05-07T16:14:11.527" v="127" actId="14100"/>
          <ac:graphicFrameMkLst>
            <pc:docMk/>
            <pc:sldMk cId="3159975946" sldId="5278"/>
            <ac:graphicFrameMk id="6" creationId="{867EC1B4-29F0-EBE8-C421-8A32075007CC}"/>
          </ac:graphicFrameMkLst>
        </pc:graphicFrameChg>
      </pc:sldChg>
      <pc:sldChg chg="modSp mod">
        <pc:chgData name="Hoffman, Peter" userId="673cee94-26bd-4c2a-ab82-1b3669e2f049" providerId="ADAL" clId="{CCCA7288-BD29-4220-A589-EA82CE5D23C1}" dt="2025-05-07T16:14:04.184" v="126" actId="14100"/>
        <pc:sldMkLst>
          <pc:docMk/>
          <pc:sldMk cId="128714026" sldId="5292"/>
        </pc:sldMkLst>
        <pc:graphicFrameChg chg="modGraphic">
          <ac:chgData name="Hoffman, Peter" userId="673cee94-26bd-4c2a-ab82-1b3669e2f049" providerId="ADAL" clId="{CCCA7288-BD29-4220-A589-EA82CE5D23C1}" dt="2025-05-07T16:14:04.184" v="126" actId="14100"/>
          <ac:graphicFrameMkLst>
            <pc:docMk/>
            <pc:sldMk cId="128714026" sldId="5292"/>
            <ac:graphicFrameMk id="7" creationId="{FF2BBF2B-FAA7-19C4-4DCD-976D4F933705}"/>
          </ac:graphicFrameMkLst>
        </pc:graphicFrameChg>
      </pc:sldChg>
    </pc:docChg>
  </pc:docChgLst>
  <pc:docChgLst>
    <pc:chgData name="Ward, Reagan" userId="27291eb4-8241-4961-9e69-8c66e34cc5b0" providerId="ADAL" clId="{EC78F5EB-64E8-472C-B151-BD2CE9A81E3E}"/>
    <pc:docChg chg="undo custSel modSld">
      <pc:chgData name="Ward, Reagan" userId="27291eb4-8241-4961-9e69-8c66e34cc5b0" providerId="ADAL" clId="{EC78F5EB-64E8-472C-B151-BD2CE9A81E3E}" dt="2024-02-05T21:35:41.084" v="41" actId="700"/>
      <pc:docMkLst>
        <pc:docMk/>
      </pc:docMkLst>
      <pc:sldChg chg="addSp delSp modSp mod modClrScheme chgLayout">
        <pc:chgData name="Ward, Reagan" userId="27291eb4-8241-4961-9e69-8c66e34cc5b0" providerId="ADAL" clId="{EC78F5EB-64E8-472C-B151-BD2CE9A81E3E}" dt="2024-02-05T21:35:41.084" v="41" actId="700"/>
        <pc:sldMkLst>
          <pc:docMk/>
          <pc:sldMk cId="3044915438" sldId="256"/>
        </pc:sldMkLst>
      </pc:sldChg>
    </pc:docChg>
  </pc:docChgLst>
</pc:chgInfo>
</file>

<file path=ppt/diagrams/_rels/data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hyperlink" Target="https://www.cde.state.co.us/datapipeline/inter_student" TargetMode="External"/><Relationship Id="rId7" Type="http://schemas.openxmlformats.org/officeDocument/2006/relationships/image" Target="../media/image33.svg"/><Relationship Id="rId2" Type="http://schemas.openxmlformats.org/officeDocument/2006/relationships/hyperlink" Target="https://www.cde.state.co.us/datapipeline/datapipelinesnapshots-attendance" TargetMode="External"/><Relationship Id="rId1" Type="http://schemas.openxmlformats.org/officeDocument/2006/relationships/hyperlink" Target="mailto:Attendance@cde.state.co.us" TargetMode="Externa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 Id="rId9" Type="http://schemas.openxmlformats.org/officeDocument/2006/relationships/image" Target="../media/image35.svg"/></Relationships>
</file>

<file path=ppt/diagrams/_rels/drawing3.xml.rels><?xml version="1.0" encoding="UTF-8" standalone="yes"?>
<Relationships xmlns="http://schemas.openxmlformats.org/package/2006/relationships"><Relationship Id="rId8" Type="http://schemas.openxmlformats.org/officeDocument/2006/relationships/hyperlink" Target="https://www.cde.state.co.us/datapipeline/datapipelinesnapshots-attendance" TargetMode="External"/><Relationship Id="rId3" Type="http://schemas.openxmlformats.org/officeDocument/2006/relationships/image" Target="../media/image32.png"/><Relationship Id="rId7" Type="http://schemas.openxmlformats.org/officeDocument/2006/relationships/image" Target="../media/image35.sv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4.png"/><Relationship Id="rId5" Type="http://schemas.openxmlformats.org/officeDocument/2006/relationships/hyperlink" Target="mailto:Attendance@cde.state.co.us" TargetMode="External"/><Relationship Id="rId4" Type="http://schemas.openxmlformats.org/officeDocument/2006/relationships/image" Target="../media/image33.svg"/><Relationship Id="rId9" Type="http://schemas.openxmlformats.org/officeDocument/2006/relationships/hyperlink" Target="https://www.cde.state.co.us/datapipeline/inter_student" TargetMode="Externa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F31B0D-7FA9-4620-812D-710773156E95}" type="doc">
      <dgm:prSet loTypeId="urn:microsoft.com/office/officeart/2005/8/layout/equation1" loCatId="relationship" qsTypeId="urn:microsoft.com/office/officeart/2005/8/quickstyle/3d1" qsCatId="3D" csTypeId="urn:microsoft.com/office/officeart/2005/8/colors/accent1_3" csCatId="accent1" phldr="1"/>
      <dgm:spPr/>
    </dgm:pt>
    <dgm:pt modelId="{8F8E9FBD-780A-4554-ABA9-726DD0702F70}">
      <dgm:prSet phldrT="[Text]"/>
      <dgm:spPr/>
      <dgm:t>
        <a:bodyPr/>
        <a:lstStyle/>
        <a:p>
          <a:r>
            <a:rPr lang="en-US" dirty="0"/>
            <a:t>Student Total Days Attended</a:t>
          </a:r>
        </a:p>
      </dgm:t>
    </dgm:pt>
    <dgm:pt modelId="{C720A705-20B1-4EE6-B9D9-3A4D91BA183A}" type="parTrans" cxnId="{A58EE8E5-5B3B-4833-8537-C63E2B40FB00}">
      <dgm:prSet/>
      <dgm:spPr/>
      <dgm:t>
        <a:bodyPr/>
        <a:lstStyle/>
        <a:p>
          <a:endParaRPr lang="en-US"/>
        </a:p>
      </dgm:t>
    </dgm:pt>
    <dgm:pt modelId="{C4C30E09-65DA-4E00-90CB-ED9264AE2B32}" type="sibTrans" cxnId="{A58EE8E5-5B3B-4833-8537-C63E2B40FB00}">
      <dgm:prSet/>
      <dgm:spPr/>
      <dgm:t>
        <a:bodyPr/>
        <a:lstStyle/>
        <a:p>
          <a:endParaRPr lang="en-US"/>
        </a:p>
      </dgm:t>
    </dgm:pt>
    <dgm:pt modelId="{6AC760A8-FFC1-4506-8459-052B850C5F72}">
      <dgm:prSet phldrT="[Text]"/>
      <dgm:spPr/>
      <dgm:t>
        <a:bodyPr/>
        <a:lstStyle/>
        <a:p>
          <a:r>
            <a:rPr lang="en-US" dirty="0"/>
            <a:t>Student Total Days Unexcused Absent</a:t>
          </a:r>
        </a:p>
      </dgm:t>
    </dgm:pt>
    <dgm:pt modelId="{A10C6A98-9E1A-4E4B-B3DB-05AFD9F3D80C}" type="parTrans" cxnId="{9EA4EFBF-1E05-4C1A-AD4A-0D45B456B32D}">
      <dgm:prSet/>
      <dgm:spPr/>
      <dgm:t>
        <a:bodyPr/>
        <a:lstStyle/>
        <a:p>
          <a:endParaRPr lang="en-US"/>
        </a:p>
      </dgm:t>
    </dgm:pt>
    <dgm:pt modelId="{A36D48C4-4641-4B56-B5DF-D13B3CD248A2}" type="sibTrans" cxnId="{9EA4EFBF-1E05-4C1A-AD4A-0D45B456B32D}">
      <dgm:prSet/>
      <dgm:spPr/>
      <dgm:t>
        <a:bodyPr/>
        <a:lstStyle/>
        <a:p>
          <a:endParaRPr lang="en-US"/>
        </a:p>
      </dgm:t>
    </dgm:pt>
    <dgm:pt modelId="{28033D4D-A544-4402-88BF-3A3B441A268E}">
      <dgm:prSet phldrT="[Text]"/>
      <dgm:spPr/>
      <dgm:t>
        <a:bodyPr/>
        <a:lstStyle/>
        <a:p>
          <a:r>
            <a:rPr lang="en-US"/>
            <a:t>Student Total Days Possible</a:t>
          </a:r>
          <a:endParaRPr lang="en-US" dirty="0"/>
        </a:p>
      </dgm:t>
    </dgm:pt>
    <dgm:pt modelId="{612BDA2D-837F-4AC4-B866-066A32B1D394}" type="parTrans" cxnId="{563F4F72-5E7E-4E0E-8893-8D8D36370EA0}">
      <dgm:prSet/>
      <dgm:spPr/>
      <dgm:t>
        <a:bodyPr/>
        <a:lstStyle/>
        <a:p>
          <a:endParaRPr lang="en-US"/>
        </a:p>
      </dgm:t>
    </dgm:pt>
    <dgm:pt modelId="{1F9A545F-A926-4353-87C3-FEB0F2B37CA3}" type="sibTrans" cxnId="{563F4F72-5E7E-4E0E-8893-8D8D36370EA0}">
      <dgm:prSet/>
      <dgm:spPr/>
      <dgm:t>
        <a:bodyPr/>
        <a:lstStyle/>
        <a:p>
          <a:endParaRPr lang="en-US"/>
        </a:p>
      </dgm:t>
    </dgm:pt>
    <dgm:pt modelId="{7C584A5C-2B80-47C8-B29E-6E0D701FCC32}">
      <dgm:prSet/>
      <dgm:spPr/>
      <dgm:t>
        <a:bodyPr/>
        <a:lstStyle/>
        <a:p>
          <a:r>
            <a:rPr lang="en-US" dirty="0"/>
            <a:t>Student Total Days Excused Absent</a:t>
          </a:r>
        </a:p>
      </dgm:t>
    </dgm:pt>
    <dgm:pt modelId="{CF4B223A-0384-41AA-AF8A-A1A3AC762AE4}" type="parTrans" cxnId="{768BF4A8-BDB6-4E4B-BF58-1F6BD29AD9EA}">
      <dgm:prSet/>
      <dgm:spPr/>
      <dgm:t>
        <a:bodyPr/>
        <a:lstStyle/>
        <a:p>
          <a:endParaRPr lang="en-US"/>
        </a:p>
      </dgm:t>
    </dgm:pt>
    <dgm:pt modelId="{CF50BD4C-9F9A-4217-B2F4-65BAE3B35A39}" type="sibTrans" cxnId="{768BF4A8-BDB6-4E4B-BF58-1F6BD29AD9EA}">
      <dgm:prSet/>
      <dgm:spPr/>
      <dgm:t>
        <a:bodyPr/>
        <a:lstStyle/>
        <a:p>
          <a:endParaRPr lang="en-US"/>
        </a:p>
      </dgm:t>
    </dgm:pt>
    <dgm:pt modelId="{07B20111-9630-4E45-AC77-24CA540D4C7D}" type="pres">
      <dgm:prSet presAssocID="{0BF31B0D-7FA9-4620-812D-710773156E95}" presName="linearFlow" presStyleCnt="0">
        <dgm:presLayoutVars>
          <dgm:dir/>
          <dgm:resizeHandles val="exact"/>
        </dgm:presLayoutVars>
      </dgm:prSet>
      <dgm:spPr/>
    </dgm:pt>
    <dgm:pt modelId="{C3162B54-6F8E-42B5-AB98-31F0DE1BFAE7}" type="pres">
      <dgm:prSet presAssocID="{8F8E9FBD-780A-4554-ABA9-726DD0702F70}" presName="node" presStyleLbl="node1" presStyleIdx="0" presStyleCnt="4" custScaleX="225569" custScaleY="275653">
        <dgm:presLayoutVars>
          <dgm:bulletEnabled val="1"/>
        </dgm:presLayoutVars>
      </dgm:prSet>
      <dgm:spPr>
        <a:prstGeom prst="flowChartAlternateProcess">
          <a:avLst/>
        </a:prstGeom>
      </dgm:spPr>
    </dgm:pt>
    <dgm:pt modelId="{96BBF250-6C03-4F02-91E3-C4B3AFB55086}" type="pres">
      <dgm:prSet presAssocID="{C4C30E09-65DA-4E00-90CB-ED9264AE2B32}" presName="spacerL" presStyleCnt="0"/>
      <dgm:spPr/>
    </dgm:pt>
    <dgm:pt modelId="{B9F534DA-C0B4-43E5-8CDA-5673B6A0ED2E}" type="pres">
      <dgm:prSet presAssocID="{C4C30E09-65DA-4E00-90CB-ED9264AE2B32}" presName="sibTrans" presStyleLbl="sibTrans2D1" presStyleIdx="0" presStyleCnt="3"/>
      <dgm:spPr/>
    </dgm:pt>
    <dgm:pt modelId="{BB305B53-0BA6-41F0-BBB6-6E38AAF3E1C4}" type="pres">
      <dgm:prSet presAssocID="{C4C30E09-65DA-4E00-90CB-ED9264AE2B32}" presName="spacerR" presStyleCnt="0"/>
      <dgm:spPr/>
    </dgm:pt>
    <dgm:pt modelId="{5A905375-6902-4CA8-9151-F1EB9DFA2FB7}" type="pres">
      <dgm:prSet presAssocID="{7C584A5C-2B80-47C8-B29E-6E0D701FCC32}" presName="node" presStyleLbl="node1" presStyleIdx="1" presStyleCnt="4" custScaleX="225569" custScaleY="275653">
        <dgm:presLayoutVars>
          <dgm:bulletEnabled val="1"/>
        </dgm:presLayoutVars>
      </dgm:prSet>
      <dgm:spPr>
        <a:prstGeom prst="flowChartAlternateProcess">
          <a:avLst/>
        </a:prstGeom>
      </dgm:spPr>
    </dgm:pt>
    <dgm:pt modelId="{D850783F-B66E-41F6-94A7-102C98F138DE}" type="pres">
      <dgm:prSet presAssocID="{CF50BD4C-9F9A-4217-B2F4-65BAE3B35A39}" presName="spacerL" presStyleCnt="0"/>
      <dgm:spPr/>
    </dgm:pt>
    <dgm:pt modelId="{4C60337F-FE16-4B20-A94A-74CF07687B8F}" type="pres">
      <dgm:prSet presAssocID="{CF50BD4C-9F9A-4217-B2F4-65BAE3B35A39}" presName="sibTrans" presStyleLbl="sibTrans2D1" presStyleIdx="1" presStyleCnt="3"/>
      <dgm:spPr/>
    </dgm:pt>
    <dgm:pt modelId="{7E648D79-8A3E-41C8-92A8-ABC1FCACDB18}" type="pres">
      <dgm:prSet presAssocID="{CF50BD4C-9F9A-4217-B2F4-65BAE3B35A39}" presName="spacerR" presStyleCnt="0"/>
      <dgm:spPr/>
    </dgm:pt>
    <dgm:pt modelId="{D7187ABF-9504-471F-9CCA-34158D200FCB}" type="pres">
      <dgm:prSet presAssocID="{6AC760A8-FFC1-4506-8459-052B850C5F72}" presName="node" presStyleLbl="node1" presStyleIdx="2" presStyleCnt="4" custScaleX="225569" custScaleY="275653">
        <dgm:presLayoutVars>
          <dgm:bulletEnabled val="1"/>
        </dgm:presLayoutVars>
      </dgm:prSet>
      <dgm:spPr>
        <a:prstGeom prst="flowChartAlternateProcess">
          <a:avLst/>
        </a:prstGeom>
      </dgm:spPr>
    </dgm:pt>
    <dgm:pt modelId="{3EF6E85D-26A9-4F80-A45F-528311744911}" type="pres">
      <dgm:prSet presAssocID="{A36D48C4-4641-4B56-B5DF-D13B3CD248A2}" presName="spacerL" presStyleCnt="0"/>
      <dgm:spPr/>
    </dgm:pt>
    <dgm:pt modelId="{8BFD1F88-61CB-407D-B5A7-D0999D100012}" type="pres">
      <dgm:prSet presAssocID="{A36D48C4-4641-4B56-B5DF-D13B3CD248A2}" presName="sibTrans" presStyleLbl="sibTrans2D1" presStyleIdx="2" presStyleCnt="3"/>
      <dgm:spPr/>
    </dgm:pt>
    <dgm:pt modelId="{B4535DFE-A005-4155-A29F-F64AD8B518D5}" type="pres">
      <dgm:prSet presAssocID="{A36D48C4-4641-4B56-B5DF-D13B3CD248A2}" presName="spacerR" presStyleCnt="0"/>
      <dgm:spPr/>
    </dgm:pt>
    <dgm:pt modelId="{8C21F8A9-D112-4DCD-A0FA-167AF51BD18F}" type="pres">
      <dgm:prSet presAssocID="{28033D4D-A544-4402-88BF-3A3B441A268E}" presName="node" presStyleLbl="node1" presStyleIdx="3" presStyleCnt="4" custScaleX="225569" custScaleY="275653">
        <dgm:presLayoutVars>
          <dgm:bulletEnabled val="1"/>
        </dgm:presLayoutVars>
      </dgm:prSet>
      <dgm:spPr>
        <a:prstGeom prst="flowChartAlternateProcess">
          <a:avLst/>
        </a:prstGeom>
      </dgm:spPr>
    </dgm:pt>
  </dgm:ptLst>
  <dgm:cxnLst>
    <dgm:cxn modelId="{EBFF1060-2B6E-4CF3-94C4-5611C73333B9}" type="presOf" srcId="{7C584A5C-2B80-47C8-B29E-6E0D701FCC32}" destId="{5A905375-6902-4CA8-9151-F1EB9DFA2FB7}" srcOrd="0" destOrd="0" presId="urn:microsoft.com/office/officeart/2005/8/layout/equation1"/>
    <dgm:cxn modelId="{E4F6BA45-DCAE-4EE7-AFC7-1C22D7FC44D4}" type="presOf" srcId="{8F8E9FBD-780A-4554-ABA9-726DD0702F70}" destId="{C3162B54-6F8E-42B5-AB98-31F0DE1BFAE7}" srcOrd="0" destOrd="0" presId="urn:microsoft.com/office/officeart/2005/8/layout/equation1"/>
    <dgm:cxn modelId="{028FE465-BA51-4E89-A9BF-44B0305CBD8D}" type="presOf" srcId="{28033D4D-A544-4402-88BF-3A3B441A268E}" destId="{8C21F8A9-D112-4DCD-A0FA-167AF51BD18F}" srcOrd="0" destOrd="0" presId="urn:microsoft.com/office/officeart/2005/8/layout/equation1"/>
    <dgm:cxn modelId="{A885166E-D53F-42B1-A0A0-6FB4403BDA15}" type="presOf" srcId="{0BF31B0D-7FA9-4620-812D-710773156E95}" destId="{07B20111-9630-4E45-AC77-24CA540D4C7D}" srcOrd="0" destOrd="0" presId="urn:microsoft.com/office/officeart/2005/8/layout/equation1"/>
    <dgm:cxn modelId="{3A73CB4F-F415-437B-8603-BDADCD3A60EB}" type="presOf" srcId="{6AC760A8-FFC1-4506-8459-052B850C5F72}" destId="{D7187ABF-9504-471F-9CCA-34158D200FCB}" srcOrd="0" destOrd="0" presId="urn:microsoft.com/office/officeart/2005/8/layout/equation1"/>
    <dgm:cxn modelId="{563F4F72-5E7E-4E0E-8893-8D8D36370EA0}" srcId="{0BF31B0D-7FA9-4620-812D-710773156E95}" destId="{28033D4D-A544-4402-88BF-3A3B441A268E}" srcOrd="3" destOrd="0" parTransId="{612BDA2D-837F-4AC4-B866-066A32B1D394}" sibTransId="{1F9A545F-A926-4353-87C3-FEB0F2B37CA3}"/>
    <dgm:cxn modelId="{768BF4A8-BDB6-4E4B-BF58-1F6BD29AD9EA}" srcId="{0BF31B0D-7FA9-4620-812D-710773156E95}" destId="{7C584A5C-2B80-47C8-B29E-6E0D701FCC32}" srcOrd="1" destOrd="0" parTransId="{CF4B223A-0384-41AA-AF8A-A1A3AC762AE4}" sibTransId="{CF50BD4C-9F9A-4217-B2F4-65BAE3B35A39}"/>
    <dgm:cxn modelId="{E66365B7-780D-48D4-B112-36414BEB3BCF}" type="presOf" srcId="{C4C30E09-65DA-4E00-90CB-ED9264AE2B32}" destId="{B9F534DA-C0B4-43E5-8CDA-5673B6A0ED2E}" srcOrd="0" destOrd="0" presId="urn:microsoft.com/office/officeart/2005/8/layout/equation1"/>
    <dgm:cxn modelId="{F01C54BC-281B-43C9-B88D-D488DDC43BB1}" type="presOf" srcId="{CF50BD4C-9F9A-4217-B2F4-65BAE3B35A39}" destId="{4C60337F-FE16-4B20-A94A-74CF07687B8F}" srcOrd="0" destOrd="0" presId="urn:microsoft.com/office/officeart/2005/8/layout/equation1"/>
    <dgm:cxn modelId="{9EA4EFBF-1E05-4C1A-AD4A-0D45B456B32D}" srcId="{0BF31B0D-7FA9-4620-812D-710773156E95}" destId="{6AC760A8-FFC1-4506-8459-052B850C5F72}" srcOrd="2" destOrd="0" parTransId="{A10C6A98-9E1A-4E4B-B3DB-05AFD9F3D80C}" sibTransId="{A36D48C4-4641-4B56-B5DF-D13B3CD248A2}"/>
    <dgm:cxn modelId="{A58EE8E5-5B3B-4833-8537-C63E2B40FB00}" srcId="{0BF31B0D-7FA9-4620-812D-710773156E95}" destId="{8F8E9FBD-780A-4554-ABA9-726DD0702F70}" srcOrd="0" destOrd="0" parTransId="{C720A705-20B1-4EE6-B9D9-3A4D91BA183A}" sibTransId="{C4C30E09-65DA-4E00-90CB-ED9264AE2B32}"/>
    <dgm:cxn modelId="{7B877AF0-2754-44B0-84CF-350816DD764B}" type="presOf" srcId="{A36D48C4-4641-4B56-B5DF-D13B3CD248A2}" destId="{8BFD1F88-61CB-407D-B5A7-D0999D100012}" srcOrd="0" destOrd="0" presId="urn:microsoft.com/office/officeart/2005/8/layout/equation1"/>
    <dgm:cxn modelId="{D9529EA2-3531-4685-B73C-6C1C3709433E}" type="presParOf" srcId="{07B20111-9630-4E45-AC77-24CA540D4C7D}" destId="{C3162B54-6F8E-42B5-AB98-31F0DE1BFAE7}" srcOrd="0" destOrd="0" presId="urn:microsoft.com/office/officeart/2005/8/layout/equation1"/>
    <dgm:cxn modelId="{F95E104E-1FDB-4170-A9B1-DE69878F843C}" type="presParOf" srcId="{07B20111-9630-4E45-AC77-24CA540D4C7D}" destId="{96BBF250-6C03-4F02-91E3-C4B3AFB55086}" srcOrd="1" destOrd="0" presId="urn:microsoft.com/office/officeart/2005/8/layout/equation1"/>
    <dgm:cxn modelId="{A7A92447-98FF-44BF-B4E2-A3A5730BAFD4}" type="presParOf" srcId="{07B20111-9630-4E45-AC77-24CA540D4C7D}" destId="{B9F534DA-C0B4-43E5-8CDA-5673B6A0ED2E}" srcOrd="2" destOrd="0" presId="urn:microsoft.com/office/officeart/2005/8/layout/equation1"/>
    <dgm:cxn modelId="{E9EE9D89-7A6D-47E7-A395-13911D5AEF55}" type="presParOf" srcId="{07B20111-9630-4E45-AC77-24CA540D4C7D}" destId="{BB305B53-0BA6-41F0-BBB6-6E38AAF3E1C4}" srcOrd="3" destOrd="0" presId="urn:microsoft.com/office/officeart/2005/8/layout/equation1"/>
    <dgm:cxn modelId="{662250D4-233A-40AC-BB14-942BBF2932D8}" type="presParOf" srcId="{07B20111-9630-4E45-AC77-24CA540D4C7D}" destId="{5A905375-6902-4CA8-9151-F1EB9DFA2FB7}" srcOrd="4" destOrd="0" presId="urn:microsoft.com/office/officeart/2005/8/layout/equation1"/>
    <dgm:cxn modelId="{288F9081-9EC7-435C-B769-9A71B095644A}" type="presParOf" srcId="{07B20111-9630-4E45-AC77-24CA540D4C7D}" destId="{D850783F-B66E-41F6-94A7-102C98F138DE}" srcOrd="5" destOrd="0" presId="urn:microsoft.com/office/officeart/2005/8/layout/equation1"/>
    <dgm:cxn modelId="{60B9A361-78D2-42AF-8267-7BC5CB2EC1CB}" type="presParOf" srcId="{07B20111-9630-4E45-AC77-24CA540D4C7D}" destId="{4C60337F-FE16-4B20-A94A-74CF07687B8F}" srcOrd="6" destOrd="0" presId="urn:microsoft.com/office/officeart/2005/8/layout/equation1"/>
    <dgm:cxn modelId="{5BFCF5D4-1BCE-4351-B15D-9DBB58C3168E}" type="presParOf" srcId="{07B20111-9630-4E45-AC77-24CA540D4C7D}" destId="{7E648D79-8A3E-41C8-92A8-ABC1FCACDB18}" srcOrd="7" destOrd="0" presId="urn:microsoft.com/office/officeart/2005/8/layout/equation1"/>
    <dgm:cxn modelId="{38057095-EA6A-4F42-A88F-63E785D07F63}" type="presParOf" srcId="{07B20111-9630-4E45-AC77-24CA540D4C7D}" destId="{D7187ABF-9504-471F-9CCA-34158D200FCB}" srcOrd="8" destOrd="0" presId="urn:microsoft.com/office/officeart/2005/8/layout/equation1"/>
    <dgm:cxn modelId="{F9E99CC7-F986-4EFB-B810-69E1E4A9656A}" type="presParOf" srcId="{07B20111-9630-4E45-AC77-24CA540D4C7D}" destId="{3EF6E85D-26A9-4F80-A45F-528311744911}" srcOrd="9" destOrd="0" presId="urn:microsoft.com/office/officeart/2005/8/layout/equation1"/>
    <dgm:cxn modelId="{3994B32B-6BAE-41E4-A0B6-349947E0E6F4}" type="presParOf" srcId="{07B20111-9630-4E45-AC77-24CA540D4C7D}" destId="{8BFD1F88-61CB-407D-B5A7-D0999D100012}" srcOrd="10" destOrd="0" presId="urn:microsoft.com/office/officeart/2005/8/layout/equation1"/>
    <dgm:cxn modelId="{F1569E4B-3F4E-487D-9B16-A430714911F1}" type="presParOf" srcId="{07B20111-9630-4E45-AC77-24CA540D4C7D}" destId="{B4535DFE-A005-4155-A29F-F64AD8B518D5}" srcOrd="11" destOrd="0" presId="urn:microsoft.com/office/officeart/2005/8/layout/equation1"/>
    <dgm:cxn modelId="{DDDFD126-3B43-4B07-989E-7282A8EB3781}" type="presParOf" srcId="{07B20111-9630-4E45-AC77-24CA540D4C7D}" destId="{8C21F8A9-D112-4DCD-A0FA-167AF51BD18F}" srcOrd="12"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2619DE-503D-42B1-8CE1-D6DA8A5EE938}"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6032C347-AD07-4479-87E8-A676E787E7F3}">
      <dgm:prSet phldrT="[Text]"/>
      <dgm:spPr/>
      <dgm:t>
        <a:bodyPr/>
        <a:lstStyle/>
        <a:p>
          <a:r>
            <a:rPr lang="en-US" dirty="0">
              <a:solidFill>
                <a:schemeClr val="tx1"/>
              </a:solidFill>
            </a:rPr>
            <a:t>Total Days Attended</a:t>
          </a:r>
        </a:p>
      </dgm:t>
    </dgm:pt>
    <dgm:pt modelId="{92693629-E6E4-4A7E-939A-EEAB55520CAA}" type="parTrans" cxnId="{D9447DA5-0DAE-48CF-87CF-A3756EBE377F}">
      <dgm:prSet/>
      <dgm:spPr/>
      <dgm:t>
        <a:bodyPr/>
        <a:lstStyle/>
        <a:p>
          <a:endParaRPr lang="en-US">
            <a:solidFill>
              <a:schemeClr val="tx1"/>
            </a:solidFill>
          </a:endParaRPr>
        </a:p>
      </dgm:t>
    </dgm:pt>
    <dgm:pt modelId="{FE69F9F9-9406-4960-AFF8-C731BA14BE34}" type="sibTrans" cxnId="{D9447DA5-0DAE-48CF-87CF-A3756EBE377F}">
      <dgm:prSet/>
      <dgm:spPr/>
      <dgm:t>
        <a:bodyPr/>
        <a:lstStyle/>
        <a:p>
          <a:endParaRPr lang="en-US">
            <a:solidFill>
              <a:schemeClr val="tx1"/>
            </a:solidFill>
          </a:endParaRPr>
        </a:p>
      </dgm:t>
    </dgm:pt>
    <dgm:pt modelId="{19434780-997B-4CA7-84D9-DE918408DF51}">
      <dgm:prSet/>
      <dgm:spPr/>
      <dgm:t>
        <a:bodyPr/>
        <a:lstStyle/>
        <a:p>
          <a:r>
            <a:rPr lang="en-US">
              <a:solidFill>
                <a:schemeClr val="tx1"/>
              </a:solidFill>
            </a:rPr>
            <a:t>Total Days Excused</a:t>
          </a:r>
          <a:endParaRPr lang="en-US" dirty="0">
            <a:solidFill>
              <a:schemeClr val="tx1"/>
            </a:solidFill>
          </a:endParaRPr>
        </a:p>
      </dgm:t>
    </dgm:pt>
    <dgm:pt modelId="{71521815-B728-4F2D-BDAF-08E794730D36}" type="parTrans" cxnId="{305B1E88-6C65-4D17-A15F-4AA584D3AB0B}">
      <dgm:prSet/>
      <dgm:spPr/>
      <dgm:t>
        <a:bodyPr/>
        <a:lstStyle/>
        <a:p>
          <a:endParaRPr lang="en-US">
            <a:solidFill>
              <a:schemeClr val="tx1"/>
            </a:solidFill>
          </a:endParaRPr>
        </a:p>
      </dgm:t>
    </dgm:pt>
    <dgm:pt modelId="{DE21D4C7-3A76-426A-9BC2-6F90397D1C61}" type="sibTrans" cxnId="{305B1E88-6C65-4D17-A15F-4AA584D3AB0B}">
      <dgm:prSet/>
      <dgm:spPr/>
      <dgm:t>
        <a:bodyPr/>
        <a:lstStyle/>
        <a:p>
          <a:endParaRPr lang="en-US">
            <a:solidFill>
              <a:schemeClr val="tx1"/>
            </a:solidFill>
          </a:endParaRPr>
        </a:p>
      </dgm:t>
    </dgm:pt>
    <dgm:pt modelId="{7CA3D081-975D-4368-8156-E0D42C4AEC37}">
      <dgm:prSet/>
      <dgm:spPr/>
      <dgm:t>
        <a:bodyPr/>
        <a:lstStyle/>
        <a:p>
          <a:r>
            <a:rPr lang="en-US">
              <a:solidFill>
                <a:schemeClr val="tx1"/>
              </a:solidFill>
            </a:rPr>
            <a:t>Total Days Unexcused</a:t>
          </a:r>
          <a:endParaRPr lang="en-US" dirty="0">
            <a:solidFill>
              <a:schemeClr val="tx1"/>
            </a:solidFill>
          </a:endParaRPr>
        </a:p>
      </dgm:t>
    </dgm:pt>
    <dgm:pt modelId="{A5E20419-F6E0-4AC6-B7C4-3F48D7675F39}" type="parTrans" cxnId="{82D02066-CFF2-48A0-AE01-5153432CBFF3}">
      <dgm:prSet/>
      <dgm:spPr/>
      <dgm:t>
        <a:bodyPr/>
        <a:lstStyle/>
        <a:p>
          <a:endParaRPr lang="en-US">
            <a:solidFill>
              <a:schemeClr val="tx1"/>
            </a:solidFill>
          </a:endParaRPr>
        </a:p>
      </dgm:t>
    </dgm:pt>
    <dgm:pt modelId="{C14258E8-107F-4D58-B966-A99AF46CFF7A}" type="sibTrans" cxnId="{82D02066-CFF2-48A0-AE01-5153432CBFF3}">
      <dgm:prSet/>
      <dgm:spPr/>
      <dgm:t>
        <a:bodyPr/>
        <a:lstStyle/>
        <a:p>
          <a:endParaRPr lang="en-US">
            <a:solidFill>
              <a:schemeClr val="tx1"/>
            </a:solidFill>
          </a:endParaRPr>
        </a:p>
      </dgm:t>
    </dgm:pt>
    <dgm:pt modelId="{1482F5B1-CF97-4EFE-AE1A-08341C8D577F}">
      <dgm:prSet/>
      <dgm:spPr/>
      <dgm:t>
        <a:bodyPr/>
        <a:lstStyle/>
        <a:p>
          <a:r>
            <a:rPr lang="en-US" dirty="0">
              <a:solidFill>
                <a:schemeClr val="tx1"/>
              </a:solidFill>
            </a:rPr>
            <a:t>Total Days Possible Attendance</a:t>
          </a:r>
        </a:p>
      </dgm:t>
    </dgm:pt>
    <dgm:pt modelId="{7D318BFE-3763-4C17-B449-C47A6D3E3701}" type="parTrans" cxnId="{40D82702-F070-477D-8F50-37B015DDAA57}">
      <dgm:prSet/>
      <dgm:spPr/>
      <dgm:t>
        <a:bodyPr/>
        <a:lstStyle/>
        <a:p>
          <a:endParaRPr lang="en-US">
            <a:solidFill>
              <a:schemeClr val="tx1"/>
            </a:solidFill>
          </a:endParaRPr>
        </a:p>
      </dgm:t>
    </dgm:pt>
    <dgm:pt modelId="{077416B7-A9B8-478D-B187-A7573CA760AC}" type="sibTrans" cxnId="{40D82702-F070-477D-8F50-37B015DDAA57}">
      <dgm:prSet/>
      <dgm:spPr/>
      <dgm:t>
        <a:bodyPr/>
        <a:lstStyle/>
        <a:p>
          <a:endParaRPr lang="en-US">
            <a:solidFill>
              <a:schemeClr val="tx1"/>
            </a:solidFill>
          </a:endParaRPr>
        </a:p>
      </dgm:t>
    </dgm:pt>
    <dgm:pt modelId="{632A031E-12D1-4BB0-A9D6-16D0813BAB03}">
      <dgm:prSet/>
      <dgm:spPr/>
      <dgm:t>
        <a:bodyPr/>
        <a:lstStyle/>
        <a:p>
          <a:r>
            <a:rPr lang="en-US" altLang="en-US">
              <a:solidFill>
                <a:schemeClr val="tx1"/>
              </a:solidFill>
            </a:rPr>
            <a:t>Habitually Truant Status</a:t>
          </a:r>
          <a:endParaRPr lang="en-US" altLang="en-US" dirty="0">
            <a:solidFill>
              <a:schemeClr val="tx1"/>
            </a:solidFill>
          </a:endParaRPr>
        </a:p>
      </dgm:t>
    </dgm:pt>
    <dgm:pt modelId="{729FF853-AC0B-4A19-AEB4-EAFA1B0681FA}" type="parTrans" cxnId="{204FEFDF-2F5E-4118-9C6B-F6AD5D18CFB5}">
      <dgm:prSet/>
      <dgm:spPr/>
      <dgm:t>
        <a:bodyPr/>
        <a:lstStyle/>
        <a:p>
          <a:endParaRPr lang="en-US">
            <a:solidFill>
              <a:schemeClr val="tx1"/>
            </a:solidFill>
          </a:endParaRPr>
        </a:p>
      </dgm:t>
    </dgm:pt>
    <dgm:pt modelId="{8687ED83-595D-41FB-B452-528CCC7267FD}" type="sibTrans" cxnId="{204FEFDF-2F5E-4118-9C6B-F6AD5D18CFB5}">
      <dgm:prSet/>
      <dgm:spPr/>
      <dgm:t>
        <a:bodyPr/>
        <a:lstStyle/>
        <a:p>
          <a:endParaRPr lang="en-US">
            <a:solidFill>
              <a:schemeClr val="tx1"/>
            </a:solidFill>
          </a:endParaRPr>
        </a:p>
      </dgm:t>
    </dgm:pt>
    <dgm:pt modelId="{815C2596-53DC-4BD2-A4E0-DFAF101A9791}" type="pres">
      <dgm:prSet presAssocID="{F22619DE-503D-42B1-8CE1-D6DA8A5EE938}" presName="diagram" presStyleCnt="0">
        <dgm:presLayoutVars>
          <dgm:dir/>
          <dgm:resizeHandles val="exact"/>
        </dgm:presLayoutVars>
      </dgm:prSet>
      <dgm:spPr/>
    </dgm:pt>
    <dgm:pt modelId="{EFFF2758-DB3B-4334-812F-B2130D4D7C89}" type="pres">
      <dgm:prSet presAssocID="{6032C347-AD07-4479-87E8-A676E787E7F3}" presName="node" presStyleLbl="node1" presStyleIdx="0" presStyleCnt="5">
        <dgm:presLayoutVars>
          <dgm:bulletEnabled val="1"/>
        </dgm:presLayoutVars>
      </dgm:prSet>
      <dgm:spPr/>
    </dgm:pt>
    <dgm:pt modelId="{1A861972-C7C4-461B-B642-9F75E1FFF7BA}" type="pres">
      <dgm:prSet presAssocID="{FE69F9F9-9406-4960-AFF8-C731BA14BE34}" presName="sibTrans" presStyleCnt="0"/>
      <dgm:spPr/>
    </dgm:pt>
    <dgm:pt modelId="{18CFF7A6-B214-4002-BD11-D264C7A01D2B}" type="pres">
      <dgm:prSet presAssocID="{19434780-997B-4CA7-84D9-DE918408DF51}" presName="node" presStyleLbl="node1" presStyleIdx="1" presStyleCnt="5">
        <dgm:presLayoutVars>
          <dgm:bulletEnabled val="1"/>
        </dgm:presLayoutVars>
      </dgm:prSet>
      <dgm:spPr/>
    </dgm:pt>
    <dgm:pt modelId="{78B6A147-4AB2-418E-99B5-8DBEAEE75F86}" type="pres">
      <dgm:prSet presAssocID="{DE21D4C7-3A76-426A-9BC2-6F90397D1C61}" presName="sibTrans" presStyleCnt="0"/>
      <dgm:spPr/>
    </dgm:pt>
    <dgm:pt modelId="{21B87F4E-040E-4946-B09F-2CA15CD135A8}" type="pres">
      <dgm:prSet presAssocID="{7CA3D081-975D-4368-8156-E0D42C4AEC37}" presName="node" presStyleLbl="node1" presStyleIdx="2" presStyleCnt="5">
        <dgm:presLayoutVars>
          <dgm:bulletEnabled val="1"/>
        </dgm:presLayoutVars>
      </dgm:prSet>
      <dgm:spPr/>
    </dgm:pt>
    <dgm:pt modelId="{5CF9C221-C1E7-4F54-A030-4AA309EF782C}" type="pres">
      <dgm:prSet presAssocID="{C14258E8-107F-4D58-B966-A99AF46CFF7A}" presName="sibTrans" presStyleCnt="0"/>
      <dgm:spPr/>
    </dgm:pt>
    <dgm:pt modelId="{452A3348-BBFA-4F26-91A5-D06A3684BA17}" type="pres">
      <dgm:prSet presAssocID="{1482F5B1-CF97-4EFE-AE1A-08341C8D577F}" presName="node" presStyleLbl="node1" presStyleIdx="3" presStyleCnt="5">
        <dgm:presLayoutVars>
          <dgm:bulletEnabled val="1"/>
        </dgm:presLayoutVars>
      </dgm:prSet>
      <dgm:spPr/>
    </dgm:pt>
    <dgm:pt modelId="{2725C8AF-2F05-4CF3-8142-F68A754ABCB2}" type="pres">
      <dgm:prSet presAssocID="{077416B7-A9B8-478D-B187-A7573CA760AC}" presName="sibTrans" presStyleCnt="0"/>
      <dgm:spPr/>
    </dgm:pt>
    <dgm:pt modelId="{1012BE96-F380-499F-B677-63143EFDAFBD}" type="pres">
      <dgm:prSet presAssocID="{632A031E-12D1-4BB0-A9D6-16D0813BAB03}" presName="node" presStyleLbl="node1" presStyleIdx="4" presStyleCnt="5">
        <dgm:presLayoutVars>
          <dgm:bulletEnabled val="1"/>
        </dgm:presLayoutVars>
      </dgm:prSet>
      <dgm:spPr/>
    </dgm:pt>
  </dgm:ptLst>
  <dgm:cxnLst>
    <dgm:cxn modelId="{40D82702-F070-477D-8F50-37B015DDAA57}" srcId="{F22619DE-503D-42B1-8CE1-D6DA8A5EE938}" destId="{1482F5B1-CF97-4EFE-AE1A-08341C8D577F}" srcOrd="3" destOrd="0" parTransId="{7D318BFE-3763-4C17-B449-C47A6D3E3701}" sibTransId="{077416B7-A9B8-478D-B187-A7573CA760AC}"/>
    <dgm:cxn modelId="{DF42EF2D-0A3A-4CB4-9A4F-9F94AFF4A332}" type="presOf" srcId="{1482F5B1-CF97-4EFE-AE1A-08341C8D577F}" destId="{452A3348-BBFA-4F26-91A5-D06A3684BA17}" srcOrd="0" destOrd="0" presId="urn:microsoft.com/office/officeart/2005/8/layout/default"/>
    <dgm:cxn modelId="{5A92F55E-6FE9-42FA-906D-2D37144DFC34}" type="presOf" srcId="{F22619DE-503D-42B1-8CE1-D6DA8A5EE938}" destId="{815C2596-53DC-4BD2-A4E0-DFAF101A9791}" srcOrd="0" destOrd="0" presId="urn:microsoft.com/office/officeart/2005/8/layout/default"/>
    <dgm:cxn modelId="{82D02066-CFF2-48A0-AE01-5153432CBFF3}" srcId="{F22619DE-503D-42B1-8CE1-D6DA8A5EE938}" destId="{7CA3D081-975D-4368-8156-E0D42C4AEC37}" srcOrd="2" destOrd="0" parTransId="{A5E20419-F6E0-4AC6-B7C4-3F48D7675F39}" sibTransId="{C14258E8-107F-4D58-B966-A99AF46CFF7A}"/>
    <dgm:cxn modelId="{54B5857A-2C4C-4B5F-B262-1CB6738C1B58}" type="presOf" srcId="{7CA3D081-975D-4368-8156-E0D42C4AEC37}" destId="{21B87F4E-040E-4946-B09F-2CA15CD135A8}" srcOrd="0" destOrd="0" presId="urn:microsoft.com/office/officeart/2005/8/layout/default"/>
    <dgm:cxn modelId="{305B1E88-6C65-4D17-A15F-4AA584D3AB0B}" srcId="{F22619DE-503D-42B1-8CE1-D6DA8A5EE938}" destId="{19434780-997B-4CA7-84D9-DE918408DF51}" srcOrd="1" destOrd="0" parTransId="{71521815-B728-4F2D-BDAF-08E794730D36}" sibTransId="{DE21D4C7-3A76-426A-9BC2-6F90397D1C61}"/>
    <dgm:cxn modelId="{D9447DA5-0DAE-48CF-87CF-A3756EBE377F}" srcId="{F22619DE-503D-42B1-8CE1-D6DA8A5EE938}" destId="{6032C347-AD07-4479-87E8-A676E787E7F3}" srcOrd="0" destOrd="0" parTransId="{92693629-E6E4-4A7E-939A-EEAB55520CAA}" sibTransId="{FE69F9F9-9406-4960-AFF8-C731BA14BE34}"/>
    <dgm:cxn modelId="{C51843CF-4073-4C61-8F53-5EBCC2E13AD8}" type="presOf" srcId="{632A031E-12D1-4BB0-A9D6-16D0813BAB03}" destId="{1012BE96-F380-499F-B677-63143EFDAFBD}" srcOrd="0" destOrd="0" presId="urn:microsoft.com/office/officeart/2005/8/layout/default"/>
    <dgm:cxn modelId="{7C82C5D4-37AE-4179-B9C0-82C6F0E52E2D}" type="presOf" srcId="{19434780-997B-4CA7-84D9-DE918408DF51}" destId="{18CFF7A6-B214-4002-BD11-D264C7A01D2B}" srcOrd="0" destOrd="0" presId="urn:microsoft.com/office/officeart/2005/8/layout/default"/>
    <dgm:cxn modelId="{204FEFDF-2F5E-4118-9C6B-F6AD5D18CFB5}" srcId="{F22619DE-503D-42B1-8CE1-D6DA8A5EE938}" destId="{632A031E-12D1-4BB0-A9D6-16D0813BAB03}" srcOrd="4" destOrd="0" parTransId="{729FF853-AC0B-4A19-AEB4-EAFA1B0681FA}" sibTransId="{8687ED83-595D-41FB-B452-528CCC7267FD}"/>
    <dgm:cxn modelId="{8BD15EF5-6BF7-45FB-BC4C-DCC7FD57D6C5}" type="presOf" srcId="{6032C347-AD07-4479-87E8-A676E787E7F3}" destId="{EFFF2758-DB3B-4334-812F-B2130D4D7C89}" srcOrd="0" destOrd="0" presId="urn:microsoft.com/office/officeart/2005/8/layout/default"/>
    <dgm:cxn modelId="{571792EE-55F4-48E2-B711-EB6F9E0BEE3C}" type="presParOf" srcId="{815C2596-53DC-4BD2-A4E0-DFAF101A9791}" destId="{EFFF2758-DB3B-4334-812F-B2130D4D7C89}" srcOrd="0" destOrd="0" presId="urn:microsoft.com/office/officeart/2005/8/layout/default"/>
    <dgm:cxn modelId="{8F12A91A-6053-47E8-B89F-2A9B9C8E02DC}" type="presParOf" srcId="{815C2596-53DC-4BD2-A4E0-DFAF101A9791}" destId="{1A861972-C7C4-461B-B642-9F75E1FFF7BA}" srcOrd="1" destOrd="0" presId="urn:microsoft.com/office/officeart/2005/8/layout/default"/>
    <dgm:cxn modelId="{30668D38-3F27-4EC6-8DDF-2A9EAD91137F}" type="presParOf" srcId="{815C2596-53DC-4BD2-A4E0-DFAF101A9791}" destId="{18CFF7A6-B214-4002-BD11-D264C7A01D2B}" srcOrd="2" destOrd="0" presId="urn:microsoft.com/office/officeart/2005/8/layout/default"/>
    <dgm:cxn modelId="{77899E94-78C8-4A98-A902-4062F12ADCB8}" type="presParOf" srcId="{815C2596-53DC-4BD2-A4E0-DFAF101A9791}" destId="{78B6A147-4AB2-418E-99B5-8DBEAEE75F86}" srcOrd="3" destOrd="0" presId="urn:microsoft.com/office/officeart/2005/8/layout/default"/>
    <dgm:cxn modelId="{A6EE32D0-D944-46B3-90C2-041186AB865F}" type="presParOf" srcId="{815C2596-53DC-4BD2-A4E0-DFAF101A9791}" destId="{21B87F4E-040E-4946-B09F-2CA15CD135A8}" srcOrd="4" destOrd="0" presId="urn:microsoft.com/office/officeart/2005/8/layout/default"/>
    <dgm:cxn modelId="{6F108489-2C67-4EA6-B31C-63A8B08860CD}" type="presParOf" srcId="{815C2596-53DC-4BD2-A4E0-DFAF101A9791}" destId="{5CF9C221-C1E7-4F54-A030-4AA309EF782C}" srcOrd="5" destOrd="0" presId="urn:microsoft.com/office/officeart/2005/8/layout/default"/>
    <dgm:cxn modelId="{1180CFE3-DDB3-438B-8B7C-EE05DE6EB407}" type="presParOf" srcId="{815C2596-53DC-4BD2-A4E0-DFAF101A9791}" destId="{452A3348-BBFA-4F26-91A5-D06A3684BA17}" srcOrd="6" destOrd="0" presId="urn:microsoft.com/office/officeart/2005/8/layout/default"/>
    <dgm:cxn modelId="{FB5C6BF6-474E-4578-85B7-E6F851A04668}" type="presParOf" srcId="{815C2596-53DC-4BD2-A4E0-DFAF101A9791}" destId="{2725C8AF-2F05-4CF3-8142-F68A754ABCB2}" srcOrd="7" destOrd="0" presId="urn:microsoft.com/office/officeart/2005/8/layout/default"/>
    <dgm:cxn modelId="{828BEF57-F9FC-4BA5-893B-0E55687714C9}" type="presParOf" srcId="{815C2596-53DC-4BD2-A4E0-DFAF101A9791}" destId="{1012BE96-F380-499F-B677-63143EFDAFBD}"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9DE6B7-B457-487C-BCE8-9D31D6730EE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E42282F-5996-48D2-9275-F667A21B82BD}">
      <dgm:prSet/>
      <dgm:spPr/>
      <dgm:t>
        <a:bodyPr/>
        <a:lstStyle/>
        <a:p>
          <a:pPr>
            <a:lnSpc>
              <a:spcPct val="100000"/>
            </a:lnSpc>
          </a:pPr>
          <a:r>
            <a:rPr lang="en-US" dirty="0">
              <a:latin typeface="Calibri Light" panose="020F0302020204030204"/>
            </a:rPr>
            <a:t>720-925-8611</a:t>
          </a:r>
          <a:endParaRPr lang="en-US" dirty="0"/>
        </a:p>
      </dgm:t>
      <dgm:extLst>
        <a:ext uri="{E40237B7-FDA0-4F09-8148-C483321AD2D9}">
          <dgm14:cNvPr xmlns:dgm14="http://schemas.microsoft.com/office/drawing/2010/diagram" id="0" name="" descr="720-441-7963&#10;wenzel_b@cde.state.co.us &#10;Attendance Snapshot&#10;Student Interchange&#10;"/>
        </a:ext>
      </dgm:extLst>
    </dgm:pt>
    <dgm:pt modelId="{80170717-DED6-448A-BADF-5D1DA81E454E}" type="parTrans" cxnId="{0F50C152-F5BE-4EFF-BB71-A1E11DF328C7}">
      <dgm:prSet/>
      <dgm:spPr/>
      <dgm:t>
        <a:bodyPr/>
        <a:lstStyle/>
        <a:p>
          <a:endParaRPr lang="en-US"/>
        </a:p>
      </dgm:t>
    </dgm:pt>
    <dgm:pt modelId="{E28645DF-BF62-4006-9C5B-54860BFEE7A2}" type="sibTrans" cxnId="{0F50C152-F5BE-4EFF-BB71-A1E11DF328C7}">
      <dgm:prSet/>
      <dgm:spPr/>
      <dgm:t>
        <a:bodyPr/>
        <a:lstStyle/>
        <a:p>
          <a:endParaRPr lang="en-US"/>
        </a:p>
      </dgm:t>
    </dgm:pt>
    <dgm:pt modelId="{8F5CA9CB-392D-4609-B609-ED3AB72137D0}">
      <dgm:prSet/>
      <dgm:spPr/>
      <dgm:t>
        <a:bodyPr/>
        <a:lstStyle/>
        <a:p>
          <a:pPr>
            <a:lnSpc>
              <a:spcPct val="100000"/>
            </a:lnSpc>
          </a:pPr>
          <a:r>
            <a:rPr lang="en-US" dirty="0">
              <a:hlinkClick xmlns:r="http://schemas.openxmlformats.org/officeDocument/2006/relationships" r:id="rId1"/>
            </a:rPr>
            <a:t>Attendance@cde.state.co.us</a:t>
          </a:r>
          <a:r>
            <a:rPr lang="en-US" dirty="0"/>
            <a:t> </a:t>
          </a:r>
        </a:p>
      </dgm:t>
      <dgm:extLst>
        <a:ext uri="{E40237B7-FDA0-4F09-8148-C483321AD2D9}">
          <dgm14:cNvPr xmlns:dgm14="http://schemas.microsoft.com/office/drawing/2010/diagram" id="0" name="" descr="720-441-7963&#10;wenzel_b@cde.state.co.us &#10;Attendance Snapshot&#10;Student Interchange&#10;"/>
        </a:ext>
      </dgm:extLst>
    </dgm:pt>
    <dgm:pt modelId="{4105FDD2-B806-41D1-AA20-D1F619AEA9AE}" type="parTrans" cxnId="{BE8BEEDB-1C70-4F98-A7E8-34C3836723EF}">
      <dgm:prSet/>
      <dgm:spPr/>
      <dgm:t>
        <a:bodyPr/>
        <a:lstStyle/>
        <a:p>
          <a:endParaRPr lang="en-US"/>
        </a:p>
      </dgm:t>
    </dgm:pt>
    <dgm:pt modelId="{E8052573-1595-4E49-A8F7-FAF77D913739}" type="sibTrans" cxnId="{BE8BEEDB-1C70-4F98-A7E8-34C3836723EF}">
      <dgm:prSet/>
      <dgm:spPr/>
      <dgm:t>
        <a:bodyPr/>
        <a:lstStyle/>
        <a:p>
          <a:endParaRPr lang="en-US"/>
        </a:p>
      </dgm:t>
    </dgm:pt>
    <dgm:pt modelId="{FFC1BE8D-720F-4C14-B87A-5B2E6D6239A1}">
      <dgm:prSet/>
      <dgm:spPr/>
      <dgm:t>
        <a:bodyPr/>
        <a:lstStyle/>
        <a:p>
          <a:pPr>
            <a:lnSpc>
              <a:spcPct val="100000"/>
            </a:lnSpc>
          </a:pPr>
          <a:r>
            <a:rPr lang="en-US" dirty="0">
              <a:hlinkClick xmlns:r="http://schemas.openxmlformats.org/officeDocument/2006/relationships" r:id="rId2"/>
            </a:rPr>
            <a:t>Attendance Snapshot Website</a:t>
          </a:r>
          <a:endParaRPr lang="en-US" dirty="0"/>
        </a:p>
      </dgm:t>
      <dgm:extLst>
        <a:ext uri="{E40237B7-FDA0-4F09-8148-C483321AD2D9}">
          <dgm14:cNvPr xmlns:dgm14="http://schemas.microsoft.com/office/drawing/2010/diagram" id="0" name="" descr="720-441-7963&#10;wenzel_b@cde.state.co.us &#10;Attendance Snapshot&#10;Student Interchange&#10;"/>
        </a:ext>
      </dgm:extLst>
    </dgm:pt>
    <dgm:pt modelId="{F993B106-7DAD-4120-91FD-5E4205BF6FCA}" type="parTrans" cxnId="{224D043E-B9C3-400D-8C62-094271AE6757}">
      <dgm:prSet/>
      <dgm:spPr/>
      <dgm:t>
        <a:bodyPr/>
        <a:lstStyle/>
        <a:p>
          <a:endParaRPr lang="en-US"/>
        </a:p>
      </dgm:t>
    </dgm:pt>
    <dgm:pt modelId="{0FEE28B5-B516-474D-A9DB-E8B9DC487CAF}" type="sibTrans" cxnId="{224D043E-B9C3-400D-8C62-094271AE6757}">
      <dgm:prSet/>
      <dgm:spPr/>
      <dgm:t>
        <a:bodyPr/>
        <a:lstStyle/>
        <a:p>
          <a:endParaRPr lang="en-US"/>
        </a:p>
      </dgm:t>
    </dgm:pt>
    <dgm:pt modelId="{DFDCDA42-B45F-42D7-A5BC-C13D747376DD}">
      <dgm:prSet/>
      <dgm:spPr/>
      <dgm:t>
        <a:bodyPr/>
        <a:lstStyle/>
        <a:p>
          <a:pPr>
            <a:lnSpc>
              <a:spcPct val="100000"/>
            </a:lnSpc>
          </a:pPr>
          <a:r>
            <a:rPr lang="en-US" dirty="0">
              <a:hlinkClick xmlns:r="http://schemas.openxmlformats.org/officeDocument/2006/relationships" r:id="rId3"/>
            </a:rPr>
            <a:t>Student Interchange Website</a:t>
          </a:r>
          <a:endParaRPr lang="en-US" dirty="0"/>
        </a:p>
      </dgm:t>
      <dgm:extLst>
        <a:ext uri="{E40237B7-FDA0-4F09-8148-C483321AD2D9}">
          <dgm14:cNvPr xmlns:dgm14="http://schemas.microsoft.com/office/drawing/2010/diagram" id="0" name="" descr="720-441-7963&#10;wenzel_b@cde.state.co.us &#10;Attendance Snapshot&#10;Student Interchange&#10;"/>
        </a:ext>
      </dgm:extLst>
    </dgm:pt>
    <dgm:pt modelId="{DB713095-0062-457B-A70C-B2A35534FD4A}" type="parTrans" cxnId="{BBCFB277-E3F7-40C4-B546-2768E30666DA}">
      <dgm:prSet/>
      <dgm:spPr/>
      <dgm:t>
        <a:bodyPr/>
        <a:lstStyle/>
        <a:p>
          <a:endParaRPr lang="en-US"/>
        </a:p>
      </dgm:t>
    </dgm:pt>
    <dgm:pt modelId="{D88AD5F0-E061-419C-8D5A-19088F4C06D9}" type="sibTrans" cxnId="{BBCFB277-E3F7-40C4-B546-2768E30666DA}">
      <dgm:prSet/>
      <dgm:spPr/>
      <dgm:t>
        <a:bodyPr/>
        <a:lstStyle/>
        <a:p>
          <a:endParaRPr lang="en-US"/>
        </a:p>
      </dgm:t>
    </dgm:pt>
    <dgm:pt modelId="{36AE480A-7B71-48AA-81D8-D7409D6A43D6}" type="pres">
      <dgm:prSet presAssocID="{FD9DE6B7-B457-487C-BCE8-9D31D6730EE5}" presName="root" presStyleCnt="0">
        <dgm:presLayoutVars>
          <dgm:dir/>
          <dgm:resizeHandles val="exact"/>
        </dgm:presLayoutVars>
      </dgm:prSet>
      <dgm:spPr/>
    </dgm:pt>
    <dgm:pt modelId="{674075A3-DC70-43C9-9CDD-00BA31FFE7EA}" type="pres">
      <dgm:prSet presAssocID="{FE42282F-5996-48D2-9275-F667A21B82BD}" presName="compNode" presStyleCnt="0"/>
      <dgm:spPr/>
    </dgm:pt>
    <dgm:pt modelId="{312E0244-0683-499C-B7A1-7DDB1B778E41}" type="pres">
      <dgm:prSet presAssocID="{FE42282F-5996-48D2-9275-F667A21B82BD}" presName="bgRect" presStyleLbl="bgShp" presStyleIdx="0" presStyleCnt="4" custLinFactNeighborY="-16573"/>
      <dgm:spPr/>
    </dgm:pt>
    <dgm:pt modelId="{A1C5BFAC-DA15-4445-B92C-56AE71A203BA}" type="pres">
      <dgm:prSet presAssocID="{FE42282F-5996-48D2-9275-F667A21B82BD}" presName="iconRect" presStyleLbl="node1" presStyleIdx="0"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Receiver"/>
        </a:ext>
      </dgm:extLst>
    </dgm:pt>
    <dgm:pt modelId="{F5FBE27D-58CD-4C2C-890F-0B15808861F5}" type="pres">
      <dgm:prSet presAssocID="{FE42282F-5996-48D2-9275-F667A21B82BD}" presName="spaceRect" presStyleCnt="0"/>
      <dgm:spPr/>
    </dgm:pt>
    <dgm:pt modelId="{B108D7A9-F402-44F1-8FD6-E34020111F72}" type="pres">
      <dgm:prSet presAssocID="{FE42282F-5996-48D2-9275-F667A21B82BD}" presName="parTx" presStyleLbl="revTx" presStyleIdx="0" presStyleCnt="4">
        <dgm:presLayoutVars>
          <dgm:chMax val="0"/>
          <dgm:chPref val="0"/>
        </dgm:presLayoutVars>
      </dgm:prSet>
      <dgm:spPr/>
    </dgm:pt>
    <dgm:pt modelId="{EED06853-0C3C-4B30-A566-88F927636DEB}" type="pres">
      <dgm:prSet presAssocID="{E28645DF-BF62-4006-9C5B-54860BFEE7A2}" presName="sibTrans" presStyleCnt="0"/>
      <dgm:spPr/>
    </dgm:pt>
    <dgm:pt modelId="{5E194538-53DD-44F9-A972-1D8F7970C67E}" type="pres">
      <dgm:prSet presAssocID="{8F5CA9CB-392D-4609-B609-ED3AB72137D0}" presName="compNode" presStyleCnt="0"/>
      <dgm:spPr/>
    </dgm:pt>
    <dgm:pt modelId="{25058C54-498C-46C9-9740-0115E8F52912}" type="pres">
      <dgm:prSet presAssocID="{8F5CA9CB-392D-4609-B609-ED3AB72137D0}" presName="bgRect" presStyleLbl="bgShp" presStyleIdx="1" presStyleCnt="4"/>
      <dgm:spPr/>
    </dgm:pt>
    <dgm:pt modelId="{F593F238-601D-437B-9273-11C963114C98}" type="pres">
      <dgm:prSet presAssocID="{8F5CA9CB-392D-4609-B609-ED3AB72137D0}" presName="iconRect" presStyleLbl="node1" presStyleIdx="1"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Email"/>
        </a:ext>
      </dgm:extLst>
    </dgm:pt>
    <dgm:pt modelId="{22C7A4AD-1A46-41DA-8126-BA95F6318ACC}" type="pres">
      <dgm:prSet presAssocID="{8F5CA9CB-392D-4609-B609-ED3AB72137D0}" presName="spaceRect" presStyleCnt="0"/>
      <dgm:spPr/>
    </dgm:pt>
    <dgm:pt modelId="{BDC234E9-35F6-4AF1-A509-4C0345D57C03}" type="pres">
      <dgm:prSet presAssocID="{8F5CA9CB-392D-4609-B609-ED3AB72137D0}" presName="parTx" presStyleLbl="revTx" presStyleIdx="1" presStyleCnt="4">
        <dgm:presLayoutVars>
          <dgm:chMax val="0"/>
          <dgm:chPref val="0"/>
        </dgm:presLayoutVars>
      </dgm:prSet>
      <dgm:spPr/>
    </dgm:pt>
    <dgm:pt modelId="{393E50CE-68A9-49AB-B14B-10A8ACDBAF75}" type="pres">
      <dgm:prSet presAssocID="{E8052573-1595-4E49-A8F7-FAF77D913739}" presName="sibTrans" presStyleCnt="0"/>
      <dgm:spPr/>
    </dgm:pt>
    <dgm:pt modelId="{5A7255C8-41D0-4485-BFA2-42121AF0289E}" type="pres">
      <dgm:prSet presAssocID="{FFC1BE8D-720F-4C14-B87A-5B2E6D6239A1}" presName="compNode" presStyleCnt="0"/>
      <dgm:spPr/>
    </dgm:pt>
    <dgm:pt modelId="{2ECAF442-E1FF-4F4B-B9A5-26C5963D7EE8}" type="pres">
      <dgm:prSet presAssocID="{FFC1BE8D-720F-4C14-B87A-5B2E6D6239A1}" presName="bgRect" presStyleLbl="bgShp" presStyleIdx="2" presStyleCnt="4" custLinFactNeighborX="0"/>
      <dgm:spPr/>
    </dgm:pt>
    <dgm:pt modelId="{2E33670A-51DF-4DFD-8992-CC7BDD46237E}" type="pres">
      <dgm:prSet presAssocID="{FFC1BE8D-720F-4C14-B87A-5B2E6D6239A1}" presName="iconRect" presStyleLbl="node1" presStyleIdx="2" presStyleCnt="4"/>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dgm:spPr>
      <dgm:extLst>
        <a:ext uri="{E40237B7-FDA0-4F09-8148-C483321AD2D9}">
          <dgm14:cNvPr xmlns:dgm14="http://schemas.microsoft.com/office/drawing/2010/diagram" id="0" name="" descr="Web Design"/>
        </a:ext>
      </dgm:extLst>
    </dgm:pt>
    <dgm:pt modelId="{AED47F1F-DA34-407D-94A5-6D5D6E388112}" type="pres">
      <dgm:prSet presAssocID="{FFC1BE8D-720F-4C14-B87A-5B2E6D6239A1}" presName="spaceRect" presStyleCnt="0"/>
      <dgm:spPr/>
    </dgm:pt>
    <dgm:pt modelId="{B1153BB5-7C4F-4828-BD47-7B1554D5DA92}" type="pres">
      <dgm:prSet presAssocID="{FFC1BE8D-720F-4C14-B87A-5B2E6D6239A1}" presName="parTx" presStyleLbl="revTx" presStyleIdx="2" presStyleCnt="4">
        <dgm:presLayoutVars>
          <dgm:chMax val="0"/>
          <dgm:chPref val="0"/>
        </dgm:presLayoutVars>
      </dgm:prSet>
      <dgm:spPr/>
    </dgm:pt>
    <dgm:pt modelId="{86BC2170-DB1F-4965-BFAC-20E38DEDCB2D}" type="pres">
      <dgm:prSet presAssocID="{0FEE28B5-B516-474D-A9DB-E8B9DC487CAF}" presName="sibTrans" presStyleCnt="0"/>
      <dgm:spPr/>
    </dgm:pt>
    <dgm:pt modelId="{A0BA7A66-4AA8-4DE1-932D-B7C46D9031D1}" type="pres">
      <dgm:prSet presAssocID="{DFDCDA42-B45F-42D7-A5BC-C13D747376DD}" presName="compNode" presStyleCnt="0"/>
      <dgm:spPr/>
    </dgm:pt>
    <dgm:pt modelId="{0CCD7E29-11C8-4250-A19D-FD13B3369CC0}" type="pres">
      <dgm:prSet presAssocID="{DFDCDA42-B45F-42D7-A5BC-C13D747376DD}" presName="bgRect" presStyleLbl="bgShp" presStyleIdx="3" presStyleCnt="4"/>
      <dgm:spPr/>
    </dgm:pt>
    <dgm:pt modelId="{8661894E-2B3E-43B0-87BD-0DE85E14A495}" type="pres">
      <dgm:prSet presAssocID="{DFDCDA42-B45F-42D7-A5BC-C13D747376DD}" presName="iconRect" presStyleLbl="node1" presStyleIdx="3" presStyleCnt="4"/>
      <dgm:spPr>
        <a:blipFill rotWithShape="1">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dgm:spPr>
      <dgm:extLst>
        <a:ext uri="{E40237B7-FDA0-4F09-8148-C483321AD2D9}">
          <dgm14:cNvPr xmlns:dgm14="http://schemas.microsoft.com/office/drawing/2010/diagram" id="0" name="" descr="Marker"/>
        </a:ext>
      </dgm:extLst>
    </dgm:pt>
    <dgm:pt modelId="{C30498C3-1488-430B-AC70-ADA3D82E106E}" type="pres">
      <dgm:prSet presAssocID="{DFDCDA42-B45F-42D7-A5BC-C13D747376DD}" presName="spaceRect" presStyleCnt="0"/>
      <dgm:spPr/>
    </dgm:pt>
    <dgm:pt modelId="{A9D6F269-AE22-4163-B6AB-DEB8DC852D8A}" type="pres">
      <dgm:prSet presAssocID="{DFDCDA42-B45F-42D7-A5BC-C13D747376DD}" presName="parTx" presStyleLbl="revTx" presStyleIdx="3" presStyleCnt="4">
        <dgm:presLayoutVars>
          <dgm:chMax val="0"/>
          <dgm:chPref val="0"/>
        </dgm:presLayoutVars>
      </dgm:prSet>
      <dgm:spPr/>
    </dgm:pt>
  </dgm:ptLst>
  <dgm:cxnLst>
    <dgm:cxn modelId="{00B25606-817C-4A15-B28F-555BE7192568}" type="presOf" srcId="{8F5CA9CB-392D-4609-B609-ED3AB72137D0}" destId="{BDC234E9-35F6-4AF1-A509-4C0345D57C03}" srcOrd="0" destOrd="0" presId="urn:microsoft.com/office/officeart/2018/2/layout/IconVerticalSolidList"/>
    <dgm:cxn modelId="{EE1A0D0D-7B1A-4751-A4AD-5FE88B9A81F3}" type="presOf" srcId="{FFC1BE8D-720F-4C14-B87A-5B2E6D6239A1}" destId="{B1153BB5-7C4F-4828-BD47-7B1554D5DA92}" srcOrd="0" destOrd="0" presId="urn:microsoft.com/office/officeart/2018/2/layout/IconVerticalSolidList"/>
    <dgm:cxn modelId="{224D043E-B9C3-400D-8C62-094271AE6757}" srcId="{FD9DE6B7-B457-487C-BCE8-9D31D6730EE5}" destId="{FFC1BE8D-720F-4C14-B87A-5B2E6D6239A1}" srcOrd="2" destOrd="0" parTransId="{F993B106-7DAD-4120-91FD-5E4205BF6FCA}" sibTransId="{0FEE28B5-B516-474D-A9DB-E8B9DC487CAF}"/>
    <dgm:cxn modelId="{668D8A67-EBE8-42BF-961F-B6378A57A741}" type="presOf" srcId="{FD9DE6B7-B457-487C-BCE8-9D31D6730EE5}" destId="{36AE480A-7B71-48AA-81D8-D7409D6A43D6}" srcOrd="0" destOrd="0" presId="urn:microsoft.com/office/officeart/2018/2/layout/IconVerticalSolidList"/>
    <dgm:cxn modelId="{52AAEA4D-D10E-40BF-A83E-096336D7F718}" type="presOf" srcId="{FE42282F-5996-48D2-9275-F667A21B82BD}" destId="{B108D7A9-F402-44F1-8FD6-E34020111F72}" srcOrd="0" destOrd="0" presId="urn:microsoft.com/office/officeart/2018/2/layout/IconVerticalSolidList"/>
    <dgm:cxn modelId="{0F50C152-F5BE-4EFF-BB71-A1E11DF328C7}" srcId="{FD9DE6B7-B457-487C-BCE8-9D31D6730EE5}" destId="{FE42282F-5996-48D2-9275-F667A21B82BD}" srcOrd="0" destOrd="0" parTransId="{80170717-DED6-448A-BADF-5D1DA81E454E}" sibTransId="{E28645DF-BF62-4006-9C5B-54860BFEE7A2}"/>
    <dgm:cxn modelId="{BBCFB277-E3F7-40C4-B546-2768E30666DA}" srcId="{FD9DE6B7-B457-487C-BCE8-9D31D6730EE5}" destId="{DFDCDA42-B45F-42D7-A5BC-C13D747376DD}" srcOrd="3" destOrd="0" parTransId="{DB713095-0062-457B-A70C-B2A35534FD4A}" sibTransId="{D88AD5F0-E061-419C-8D5A-19088F4C06D9}"/>
    <dgm:cxn modelId="{B842D2BE-B221-426B-910D-3C9858545BC6}" type="presOf" srcId="{DFDCDA42-B45F-42D7-A5BC-C13D747376DD}" destId="{A9D6F269-AE22-4163-B6AB-DEB8DC852D8A}" srcOrd="0" destOrd="0" presId="urn:microsoft.com/office/officeart/2018/2/layout/IconVerticalSolidList"/>
    <dgm:cxn modelId="{BE8BEEDB-1C70-4F98-A7E8-34C3836723EF}" srcId="{FD9DE6B7-B457-487C-BCE8-9D31D6730EE5}" destId="{8F5CA9CB-392D-4609-B609-ED3AB72137D0}" srcOrd="1" destOrd="0" parTransId="{4105FDD2-B806-41D1-AA20-D1F619AEA9AE}" sibTransId="{E8052573-1595-4E49-A8F7-FAF77D913739}"/>
    <dgm:cxn modelId="{90F6D084-2A70-4DB5-B0A7-4ADB63C526A0}" type="presParOf" srcId="{36AE480A-7B71-48AA-81D8-D7409D6A43D6}" destId="{674075A3-DC70-43C9-9CDD-00BA31FFE7EA}" srcOrd="0" destOrd="0" presId="urn:microsoft.com/office/officeart/2018/2/layout/IconVerticalSolidList"/>
    <dgm:cxn modelId="{33E979DB-80B5-477F-A73B-86BB37ED076E}" type="presParOf" srcId="{674075A3-DC70-43C9-9CDD-00BA31FFE7EA}" destId="{312E0244-0683-499C-B7A1-7DDB1B778E41}" srcOrd="0" destOrd="0" presId="urn:microsoft.com/office/officeart/2018/2/layout/IconVerticalSolidList"/>
    <dgm:cxn modelId="{1F35E3B3-B44C-418D-8724-C16BFA343AB7}" type="presParOf" srcId="{674075A3-DC70-43C9-9CDD-00BA31FFE7EA}" destId="{A1C5BFAC-DA15-4445-B92C-56AE71A203BA}" srcOrd="1" destOrd="0" presId="urn:microsoft.com/office/officeart/2018/2/layout/IconVerticalSolidList"/>
    <dgm:cxn modelId="{6BD83124-AA6D-47AC-93D8-CF52A3F7CD5A}" type="presParOf" srcId="{674075A3-DC70-43C9-9CDD-00BA31FFE7EA}" destId="{F5FBE27D-58CD-4C2C-890F-0B15808861F5}" srcOrd="2" destOrd="0" presId="urn:microsoft.com/office/officeart/2018/2/layout/IconVerticalSolidList"/>
    <dgm:cxn modelId="{A88381BA-CF66-4B7D-B403-5FE7F017B3EA}" type="presParOf" srcId="{674075A3-DC70-43C9-9CDD-00BA31FFE7EA}" destId="{B108D7A9-F402-44F1-8FD6-E34020111F72}" srcOrd="3" destOrd="0" presId="urn:microsoft.com/office/officeart/2018/2/layout/IconVerticalSolidList"/>
    <dgm:cxn modelId="{CB248447-DC1B-4343-9362-D1EABA3F2B87}" type="presParOf" srcId="{36AE480A-7B71-48AA-81D8-D7409D6A43D6}" destId="{EED06853-0C3C-4B30-A566-88F927636DEB}" srcOrd="1" destOrd="0" presId="urn:microsoft.com/office/officeart/2018/2/layout/IconVerticalSolidList"/>
    <dgm:cxn modelId="{5923E1C9-3034-4581-B0F2-60D2270A8BCB}" type="presParOf" srcId="{36AE480A-7B71-48AA-81D8-D7409D6A43D6}" destId="{5E194538-53DD-44F9-A972-1D8F7970C67E}" srcOrd="2" destOrd="0" presId="urn:microsoft.com/office/officeart/2018/2/layout/IconVerticalSolidList"/>
    <dgm:cxn modelId="{8B636CDD-B585-4D99-AABB-6D8A44526117}" type="presParOf" srcId="{5E194538-53DD-44F9-A972-1D8F7970C67E}" destId="{25058C54-498C-46C9-9740-0115E8F52912}" srcOrd="0" destOrd="0" presId="urn:microsoft.com/office/officeart/2018/2/layout/IconVerticalSolidList"/>
    <dgm:cxn modelId="{D37CD709-8899-4CD4-B82E-DEC5677AC5CB}" type="presParOf" srcId="{5E194538-53DD-44F9-A972-1D8F7970C67E}" destId="{F593F238-601D-437B-9273-11C963114C98}" srcOrd="1" destOrd="0" presId="urn:microsoft.com/office/officeart/2018/2/layout/IconVerticalSolidList"/>
    <dgm:cxn modelId="{BAD44FA8-62F6-4CE3-82F8-D0F29395CFF1}" type="presParOf" srcId="{5E194538-53DD-44F9-A972-1D8F7970C67E}" destId="{22C7A4AD-1A46-41DA-8126-BA95F6318ACC}" srcOrd="2" destOrd="0" presId="urn:microsoft.com/office/officeart/2018/2/layout/IconVerticalSolidList"/>
    <dgm:cxn modelId="{87AEC254-0283-47F5-9F18-DC2831F399AE}" type="presParOf" srcId="{5E194538-53DD-44F9-A972-1D8F7970C67E}" destId="{BDC234E9-35F6-4AF1-A509-4C0345D57C03}" srcOrd="3" destOrd="0" presId="urn:microsoft.com/office/officeart/2018/2/layout/IconVerticalSolidList"/>
    <dgm:cxn modelId="{814ED8A9-14FF-450C-AAE8-34E0F8850A5B}" type="presParOf" srcId="{36AE480A-7B71-48AA-81D8-D7409D6A43D6}" destId="{393E50CE-68A9-49AB-B14B-10A8ACDBAF75}" srcOrd="3" destOrd="0" presId="urn:microsoft.com/office/officeart/2018/2/layout/IconVerticalSolidList"/>
    <dgm:cxn modelId="{39B3DB9C-C86E-4F8B-9B2B-7A3CF521E9B3}" type="presParOf" srcId="{36AE480A-7B71-48AA-81D8-D7409D6A43D6}" destId="{5A7255C8-41D0-4485-BFA2-42121AF0289E}" srcOrd="4" destOrd="0" presId="urn:microsoft.com/office/officeart/2018/2/layout/IconVerticalSolidList"/>
    <dgm:cxn modelId="{1107D9CB-7F4B-4635-A777-DD13B7DBFC4F}" type="presParOf" srcId="{5A7255C8-41D0-4485-BFA2-42121AF0289E}" destId="{2ECAF442-E1FF-4F4B-B9A5-26C5963D7EE8}" srcOrd="0" destOrd="0" presId="urn:microsoft.com/office/officeart/2018/2/layout/IconVerticalSolidList"/>
    <dgm:cxn modelId="{6A2EBBCE-723C-42AB-BFB2-64B36C7E8620}" type="presParOf" srcId="{5A7255C8-41D0-4485-BFA2-42121AF0289E}" destId="{2E33670A-51DF-4DFD-8992-CC7BDD46237E}" srcOrd="1" destOrd="0" presId="urn:microsoft.com/office/officeart/2018/2/layout/IconVerticalSolidList"/>
    <dgm:cxn modelId="{EB1B1299-798A-4DF0-B388-3B8687814D60}" type="presParOf" srcId="{5A7255C8-41D0-4485-BFA2-42121AF0289E}" destId="{AED47F1F-DA34-407D-94A5-6D5D6E388112}" srcOrd="2" destOrd="0" presId="urn:microsoft.com/office/officeart/2018/2/layout/IconVerticalSolidList"/>
    <dgm:cxn modelId="{EB2F12DE-D5DB-46EF-A425-BE343B4831B8}" type="presParOf" srcId="{5A7255C8-41D0-4485-BFA2-42121AF0289E}" destId="{B1153BB5-7C4F-4828-BD47-7B1554D5DA92}" srcOrd="3" destOrd="0" presId="urn:microsoft.com/office/officeart/2018/2/layout/IconVerticalSolidList"/>
    <dgm:cxn modelId="{491EF41A-B4C1-4B8E-9748-DFD6343055BA}" type="presParOf" srcId="{36AE480A-7B71-48AA-81D8-D7409D6A43D6}" destId="{86BC2170-DB1F-4965-BFAC-20E38DEDCB2D}" srcOrd="5" destOrd="0" presId="urn:microsoft.com/office/officeart/2018/2/layout/IconVerticalSolidList"/>
    <dgm:cxn modelId="{671F9351-9C27-4908-8A3A-40B94CD16702}" type="presParOf" srcId="{36AE480A-7B71-48AA-81D8-D7409D6A43D6}" destId="{A0BA7A66-4AA8-4DE1-932D-B7C46D9031D1}" srcOrd="6" destOrd="0" presId="urn:microsoft.com/office/officeart/2018/2/layout/IconVerticalSolidList"/>
    <dgm:cxn modelId="{2D91AEE6-067E-43F8-8B56-E709C800C2F0}" type="presParOf" srcId="{A0BA7A66-4AA8-4DE1-932D-B7C46D9031D1}" destId="{0CCD7E29-11C8-4250-A19D-FD13B3369CC0}" srcOrd="0" destOrd="0" presId="urn:microsoft.com/office/officeart/2018/2/layout/IconVerticalSolidList"/>
    <dgm:cxn modelId="{DBE462E7-3444-433B-A1B1-4245F582F5AE}" type="presParOf" srcId="{A0BA7A66-4AA8-4DE1-932D-B7C46D9031D1}" destId="{8661894E-2B3E-43B0-87BD-0DE85E14A495}" srcOrd="1" destOrd="0" presId="urn:microsoft.com/office/officeart/2018/2/layout/IconVerticalSolidList"/>
    <dgm:cxn modelId="{8FBBC461-290F-463E-9727-F7EE8E768972}" type="presParOf" srcId="{A0BA7A66-4AA8-4DE1-932D-B7C46D9031D1}" destId="{C30498C3-1488-430B-AC70-ADA3D82E106E}" srcOrd="2" destOrd="0" presId="urn:microsoft.com/office/officeart/2018/2/layout/IconVerticalSolidList"/>
    <dgm:cxn modelId="{7B6179C1-497F-4405-A9DE-B9005E75A1E3}" type="presParOf" srcId="{A0BA7A66-4AA8-4DE1-932D-B7C46D9031D1}" destId="{A9D6F269-AE22-4163-B6AB-DEB8DC852D8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162B54-6F8E-42B5-AB98-31F0DE1BFAE7}">
      <dsp:nvSpPr>
        <dsp:cNvPr id="0" name=""/>
        <dsp:cNvSpPr/>
      </dsp:nvSpPr>
      <dsp:spPr>
        <a:xfrm>
          <a:off x="706193" y="1048"/>
          <a:ext cx="1338248" cy="1635384"/>
        </a:xfrm>
        <a:prstGeom prst="flowChartAlternateProcess">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Student Total Days Attended</a:t>
          </a:r>
        </a:p>
      </dsp:txBody>
      <dsp:txXfrm>
        <a:off x="771520" y="66375"/>
        <a:ext cx="1207594" cy="1504730"/>
      </dsp:txXfrm>
    </dsp:sp>
    <dsp:sp modelId="{B9F534DA-C0B4-43E5-8CDA-5673B6A0ED2E}">
      <dsp:nvSpPr>
        <dsp:cNvPr id="0" name=""/>
        <dsp:cNvSpPr/>
      </dsp:nvSpPr>
      <dsp:spPr>
        <a:xfrm>
          <a:off x="2092615" y="646690"/>
          <a:ext cx="344100" cy="344100"/>
        </a:xfrm>
        <a:prstGeom prst="mathPlus">
          <a:avLst/>
        </a:prstGeom>
        <a:gradFill rotWithShape="0">
          <a:gsLst>
            <a:gs pos="0">
              <a:schemeClr val="accent1">
                <a:shade val="90000"/>
                <a:hueOff val="0"/>
                <a:satOff val="0"/>
                <a:lumOff val="0"/>
                <a:alphaOff val="0"/>
                <a:satMod val="103000"/>
                <a:lumMod val="102000"/>
                <a:tint val="94000"/>
              </a:schemeClr>
            </a:gs>
            <a:gs pos="50000">
              <a:schemeClr val="accent1">
                <a:shade val="90000"/>
                <a:hueOff val="0"/>
                <a:satOff val="0"/>
                <a:lumOff val="0"/>
                <a:alphaOff val="0"/>
                <a:satMod val="110000"/>
                <a:lumMod val="100000"/>
                <a:shade val="100000"/>
              </a:schemeClr>
            </a:gs>
            <a:gs pos="100000">
              <a:schemeClr val="accent1">
                <a:shade val="9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38225" y="778274"/>
        <a:ext cx="252880" cy="80932"/>
      </dsp:txXfrm>
    </dsp:sp>
    <dsp:sp modelId="{5A905375-6902-4CA8-9151-F1EB9DFA2FB7}">
      <dsp:nvSpPr>
        <dsp:cNvPr id="0" name=""/>
        <dsp:cNvSpPr/>
      </dsp:nvSpPr>
      <dsp:spPr>
        <a:xfrm>
          <a:off x="2484890" y="1048"/>
          <a:ext cx="1338248" cy="1635384"/>
        </a:xfrm>
        <a:prstGeom prst="flowChartAlternateProcess">
          <a:avLst/>
        </a:prstGeom>
        <a:gradFill rotWithShape="0">
          <a:gsLst>
            <a:gs pos="0">
              <a:schemeClr val="accent1">
                <a:shade val="80000"/>
                <a:hueOff val="35580"/>
                <a:satOff val="218"/>
                <a:lumOff val="7304"/>
                <a:alphaOff val="0"/>
                <a:satMod val="103000"/>
                <a:lumMod val="102000"/>
                <a:tint val="94000"/>
              </a:schemeClr>
            </a:gs>
            <a:gs pos="50000">
              <a:schemeClr val="accent1">
                <a:shade val="80000"/>
                <a:hueOff val="35580"/>
                <a:satOff val="218"/>
                <a:lumOff val="7304"/>
                <a:alphaOff val="0"/>
                <a:satMod val="110000"/>
                <a:lumMod val="100000"/>
                <a:shade val="100000"/>
              </a:schemeClr>
            </a:gs>
            <a:gs pos="100000">
              <a:schemeClr val="accent1">
                <a:shade val="80000"/>
                <a:hueOff val="35580"/>
                <a:satOff val="218"/>
                <a:lumOff val="730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Student Total Days Excused Absent</a:t>
          </a:r>
        </a:p>
      </dsp:txBody>
      <dsp:txXfrm>
        <a:off x="2550217" y="66375"/>
        <a:ext cx="1207594" cy="1504730"/>
      </dsp:txXfrm>
    </dsp:sp>
    <dsp:sp modelId="{4C60337F-FE16-4B20-A94A-74CF07687B8F}">
      <dsp:nvSpPr>
        <dsp:cNvPr id="0" name=""/>
        <dsp:cNvSpPr/>
      </dsp:nvSpPr>
      <dsp:spPr>
        <a:xfrm>
          <a:off x="3871312" y="646690"/>
          <a:ext cx="344100" cy="344100"/>
        </a:xfrm>
        <a:prstGeom prst="mathPlus">
          <a:avLst/>
        </a:prstGeom>
        <a:gradFill rotWithShape="0">
          <a:gsLst>
            <a:gs pos="0">
              <a:schemeClr val="accent1">
                <a:shade val="90000"/>
                <a:hueOff val="53384"/>
                <a:satOff val="-744"/>
                <a:lumOff val="9500"/>
                <a:alphaOff val="0"/>
                <a:satMod val="103000"/>
                <a:lumMod val="102000"/>
                <a:tint val="94000"/>
              </a:schemeClr>
            </a:gs>
            <a:gs pos="50000">
              <a:schemeClr val="accent1">
                <a:shade val="90000"/>
                <a:hueOff val="53384"/>
                <a:satOff val="-744"/>
                <a:lumOff val="9500"/>
                <a:alphaOff val="0"/>
                <a:satMod val="110000"/>
                <a:lumMod val="100000"/>
                <a:shade val="100000"/>
              </a:schemeClr>
            </a:gs>
            <a:gs pos="100000">
              <a:schemeClr val="accent1">
                <a:shade val="90000"/>
                <a:hueOff val="53384"/>
                <a:satOff val="-744"/>
                <a:lumOff val="950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16922" y="778274"/>
        <a:ext cx="252880" cy="80932"/>
      </dsp:txXfrm>
    </dsp:sp>
    <dsp:sp modelId="{D7187ABF-9504-471F-9CCA-34158D200FCB}">
      <dsp:nvSpPr>
        <dsp:cNvPr id="0" name=""/>
        <dsp:cNvSpPr/>
      </dsp:nvSpPr>
      <dsp:spPr>
        <a:xfrm>
          <a:off x="4263586" y="1048"/>
          <a:ext cx="1338248" cy="1635384"/>
        </a:xfrm>
        <a:prstGeom prst="flowChartAlternateProcess">
          <a:avLst/>
        </a:prstGeom>
        <a:gradFill rotWithShape="0">
          <a:gsLst>
            <a:gs pos="0">
              <a:schemeClr val="accent1">
                <a:shade val="80000"/>
                <a:hueOff val="71161"/>
                <a:satOff val="436"/>
                <a:lumOff val="14608"/>
                <a:alphaOff val="0"/>
                <a:satMod val="103000"/>
                <a:lumMod val="102000"/>
                <a:tint val="94000"/>
              </a:schemeClr>
            </a:gs>
            <a:gs pos="50000">
              <a:schemeClr val="accent1">
                <a:shade val="80000"/>
                <a:hueOff val="71161"/>
                <a:satOff val="436"/>
                <a:lumOff val="14608"/>
                <a:alphaOff val="0"/>
                <a:satMod val="110000"/>
                <a:lumMod val="100000"/>
                <a:shade val="100000"/>
              </a:schemeClr>
            </a:gs>
            <a:gs pos="100000">
              <a:schemeClr val="accent1">
                <a:shade val="80000"/>
                <a:hueOff val="71161"/>
                <a:satOff val="436"/>
                <a:lumOff val="1460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Student Total Days Unexcused Absent</a:t>
          </a:r>
        </a:p>
      </dsp:txBody>
      <dsp:txXfrm>
        <a:off x="4328913" y="66375"/>
        <a:ext cx="1207594" cy="1504730"/>
      </dsp:txXfrm>
    </dsp:sp>
    <dsp:sp modelId="{8BFD1F88-61CB-407D-B5A7-D0999D100012}">
      <dsp:nvSpPr>
        <dsp:cNvPr id="0" name=""/>
        <dsp:cNvSpPr/>
      </dsp:nvSpPr>
      <dsp:spPr>
        <a:xfrm>
          <a:off x="5650008" y="646690"/>
          <a:ext cx="344100" cy="344100"/>
        </a:xfrm>
        <a:prstGeom prst="mathEqual">
          <a:avLst/>
        </a:prstGeom>
        <a:gradFill rotWithShape="0">
          <a:gsLst>
            <a:gs pos="0">
              <a:schemeClr val="accent1">
                <a:shade val="90000"/>
                <a:hueOff val="106768"/>
                <a:satOff val="-1487"/>
                <a:lumOff val="19000"/>
                <a:alphaOff val="0"/>
                <a:satMod val="103000"/>
                <a:lumMod val="102000"/>
                <a:tint val="94000"/>
              </a:schemeClr>
            </a:gs>
            <a:gs pos="50000">
              <a:schemeClr val="accent1">
                <a:shade val="90000"/>
                <a:hueOff val="106768"/>
                <a:satOff val="-1487"/>
                <a:lumOff val="19000"/>
                <a:alphaOff val="0"/>
                <a:satMod val="110000"/>
                <a:lumMod val="100000"/>
                <a:shade val="100000"/>
              </a:schemeClr>
            </a:gs>
            <a:gs pos="100000">
              <a:schemeClr val="accent1">
                <a:shade val="90000"/>
                <a:hueOff val="106768"/>
                <a:satOff val="-1487"/>
                <a:lumOff val="1900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695618" y="717575"/>
        <a:ext cx="252880" cy="202330"/>
      </dsp:txXfrm>
    </dsp:sp>
    <dsp:sp modelId="{8C21F8A9-D112-4DCD-A0FA-167AF51BD18F}">
      <dsp:nvSpPr>
        <dsp:cNvPr id="0" name=""/>
        <dsp:cNvSpPr/>
      </dsp:nvSpPr>
      <dsp:spPr>
        <a:xfrm>
          <a:off x="6042283" y="1048"/>
          <a:ext cx="1338248" cy="1635384"/>
        </a:xfrm>
        <a:prstGeom prst="flowChartAlternateProcess">
          <a:avLst/>
        </a:prstGeom>
        <a:gradFill rotWithShape="0">
          <a:gsLst>
            <a:gs pos="0">
              <a:schemeClr val="accent1">
                <a:shade val="80000"/>
                <a:hueOff val="106741"/>
                <a:satOff val="654"/>
                <a:lumOff val="21912"/>
                <a:alphaOff val="0"/>
                <a:satMod val="103000"/>
                <a:lumMod val="102000"/>
                <a:tint val="94000"/>
              </a:schemeClr>
            </a:gs>
            <a:gs pos="50000">
              <a:schemeClr val="accent1">
                <a:shade val="80000"/>
                <a:hueOff val="106741"/>
                <a:satOff val="654"/>
                <a:lumOff val="21912"/>
                <a:alphaOff val="0"/>
                <a:satMod val="110000"/>
                <a:lumMod val="100000"/>
                <a:shade val="100000"/>
              </a:schemeClr>
            </a:gs>
            <a:gs pos="100000">
              <a:schemeClr val="accent1">
                <a:shade val="80000"/>
                <a:hueOff val="106741"/>
                <a:satOff val="654"/>
                <a:lumOff val="2191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t>Student Total Days Possible</a:t>
          </a:r>
          <a:endParaRPr lang="en-US" sz="2000" kern="1200" dirty="0"/>
        </a:p>
      </dsp:txBody>
      <dsp:txXfrm>
        <a:off x="6107610" y="66375"/>
        <a:ext cx="1207594" cy="15047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FF2758-DB3B-4334-812F-B2130D4D7C89}">
      <dsp:nvSpPr>
        <dsp:cNvPr id="0" name=""/>
        <dsp:cNvSpPr/>
      </dsp:nvSpPr>
      <dsp:spPr>
        <a:xfrm>
          <a:off x="916483" y="1984"/>
          <a:ext cx="2030015" cy="121800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Total Days Attended</a:t>
          </a:r>
        </a:p>
      </dsp:txBody>
      <dsp:txXfrm>
        <a:off x="916483" y="1984"/>
        <a:ext cx="2030015" cy="1218009"/>
      </dsp:txXfrm>
    </dsp:sp>
    <dsp:sp modelId="{18CFF7A6-B214-4002-BD11-D264C7A01D2B}">
      <dsp:nvSpPr>
        <dsp:cNvPr id="0" name=""/>
        <dsp:cNvSpPr/>
      </dsp:nvSpPr>
      <dsp:spPr>
        <a:xfrm>
          <a:off x="3149500" y="1984"/>
          <a:ext cx="2030015" cy="121800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tx1"/>
              </a:solidFill>
            </a:rPr>
            <a:t>Total Days Excused</a:t>
          </a:r>
          <a:endParaRPr lang="en-US" sz="2400" kern="1200" dirty="0">
            <a:solidFill>
              <a:schemeClr val="tx1"/>
            </a:solidFill>
          </a:endParaRPr>
        </a:p>
      </dsp:txBody>
      <dsp:txXfrm>
        <a:off x="3149500" y="1984"/>
        <a:ext cx="2030015" cy="1218009"/>
      </dsp:txXfrm>
    </dsp:sp>
    <dsp:sp modelId="{21B87F4E-040E-4946-B09F-2CA15CD135A8}">
      <dsp:nvSpPr>
        <dsp:cNvPr id="0" name=""/>
        <dsp:cNvSpPr/>
      </dsp:nvSpPr>
      <dsp:spPr>
        <a:xfrm>
          <a:off x="916483" y="1422995"/>
          <a:ext cx="2030015" cy="121800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tx1"/>
              </a:solidFill>
            </a:rPr>
            <a:t>Total Days Unexcused</a:t>
          </a:r>
          <a:endParaRPr lang="en-US" sz="2400" kern="1200" dirty="0">
            <a:solidFill>
              <a:schemeClr val="tx1"/>
            </a:solidFill>
          </a:endParaRPr>
        </a:p>
      </dsp:txBody>
      <dsp:txXfrm>
        <a:off x="916483" y="1422995"/>
        <a:ext cx="2030015" cy="1218009"/>
      </dsp:txXfrm>
    </dsp:sp>
    <dsp:sp modelId="{452A3348-BBFA-4F26-91A5-D06A3684BA17}">
      <dsp:nvSpPr>
        <dsp:cNvPr id="0" name=""/>
        <dsp:cNvSpPr/>
      </dsp:nvSpPr>
      <dsp:spPr>
        <a:xfrm>
          <a:off x="3149500" y="1422995"/>
          <a:ext cx="2030015" cy="121800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Total Days Possible Attendance</a:t>
          </a:r>
        </a:p>
      </dsp:txBody>
      <dsp:txXfrm>
        <a:off x="3149500" y="1422995"/>
        <a:ext cx="2030015" cy="1218009"/>
      </dsp:txXfrm>
    </dsp:sp>
    <dsp:sp modelId="{1012BE96-F380-499F-B677-63143EFDAFBD}">
      <dsp:nvSpPr>
        <dsp:cNvPr id="0" name=""/>
        <dsp:cNvSpPr/>
      </dsp:nvSpPr>
      <dsp:spPr>
        <a:xfrm>
          <a:off x="2032992" y="2844006"/>
          <a:ext cx="2030015" cy="121800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en-US" sz="2400" kern="1200">
              <a:solidFill>
                <a:schemeClr val="tx1"/>
              </a:solidFill>
            </a:rPr>
            <a:t>Habitually Truant Status</a:t>
          </a:r>
          <a:endParaRPr lang="en-US" altLang="en-US" sz="2400" kern="1200" dirty="0">
            <a:solidFill>
              <a:schemeClr val="tx1"/>
            </a:solidFill>
          </a:endParaRPr>
        </a:p>
      </dsp:txBody>
      <dsp:txXfrm>
        <a:off x="2032992" y="2844006"/>
        <a:ext cx="2030015" cy="12180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2E0244-0683-499C-B7A1-7DDB1B778E41}">
      <dsp:nvSpPr>
        <dsp:cNvPr id="0" name=""/>
        <dsp:cNvSpPr/>
      </dsp:nvSpPr>
      <dsp:spPr>
        <a:xfrm>
          <a:off x="0" y="0"/>
          <a:ext cx="11734799" cy="105355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C5BFAC-DA15-4445-B92C-56AE71A203BA}">
      <dsp:nvSpPr>
        <dsp:cNvPr id="0" name=""/>
        <dsp:cNvSpPr/>
      </dsp:nvSpPr>
      <dsp:spPr>
        <a:xfrm>
          <a:off x="318701" y="239129"/>
          <a:ext cx="579457" cy="5794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08D7A9-F402-44F1-8FD6-E34020111F72}">
      <dsp:nvSpPr>
        <dsp:cNvPr id="0" name=""/>
        <dsp:cNvSpPr/>
      </dsp:nvSpPr>
      <dsp:spPr>
        <a:xfrm>
          <a:off x="1216860" y="2078"/>
          <a:ext cx="10517939" cy="1053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502" tIns="111502" rIns="111502" bIns="111502" numCol="1" spcCol="1270" anchor="ctr" anchorCtr="0">
          <a:noAutofit/>
        </a:bodyPr>
        <a:lstStyle/>
        <a:p>
          <a:pPr marL="0" lvl="0" indent="0" algn="l" defTabSz="977900">
            <a:lnSpc>
              <a:spcPct val="100000"/>
            </a:lnSpc>
            <a:spcBef>
              <a:spcPct val="0"/>
            </a:spcBef>
            <a:spcAft>
              <a:spcPct val="35000"/>
            </a:spcAft>
            <a:buNone/>
          </a:pPr>
          <a:r>
            <a:rPr lang="en-US" sz="2200" kern="1200" dirty="0">
              <a:latin typeface="Calibri Light" panose="020F0302020204030204"/>
            </a:rPr>
            <a:t>720-925-8611</a:t>
          </a:r>
          <a:endParaRPr lang="en-US" sz="2200" kern="1200" dirty="0"/>
        </a:p>
      </dsp:txBody>
      <dsp:txXfrm>
        <a:off x="1216860" y="2078"/>
        <a:ext cx="10517939" cy="1053559"/>
      </dsp:txXfrm>
    </dsp:sp>
    <dsp:sp modelId="{25058C54-498C-46C9-9740-0115E8F52912}">
      <dsp:nvSpPr>
        <dsp:cNvPr id="0" name=""/>
        <dsp:cNvSpPr/>
      </dsp:nvSpPr>
      <dsp:spPr>
        <a:xfrm>
          <a:off x="0" y="1319027"/>
          <a:ext cx="11734799" cy="105355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93F238-601D-437B-9273-11C963114C98}">
      <dsp:nvSpPr>
        <dsp:cNvPr id="0" name=""/>
        <dsp:cNvSpPr/>
      </dsp:nvSpPr>
      <dsp:spPr>
        <a:xfrm>
          <a:off x="318701" y="1556078"/>
          <a:ext cx="579457" cy="5794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C234E9-35F6-4AF1-A509-4C0345D57C03}">
      <dsp:nvSpPr>
        <dsp:cNvPr id="0" name=""/>
        <dsp:cNvSpPr/>
      </dsp:nvSpPr>
      <dsp:spPr>
        <a:xfrm>
          <a:off x="1216860" y="1319027"/>
          <a:ext cx="10517939" cy="1053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502" tIns="111502" rIns="111502" bIns="111502" numCol="1" spcCol="1270" anchor="ctr" anchorCtr="0">
          <a:noAutofit/>
        </a:bodyPr>
        <a:lstStyle/>
        <a:p>
          <a:pPr marL="0" lvl="0" indent="0" algn="l" defTabSz="977900">
            <a:lnSpc>
              <a:spcPct val="100000"/>
            </a:lnSpc>
            <a:spcBef>
              <a:spcPct val="0"/>
            </a:spcBef>
            <a:spcAft>
              <a:spcPct val="35000"/>
            </a:spcAft>
            <a:buNone/>
          </a:pPr>
          <a:r>
            <a:rPr lang="en-US" sz="2200" kern="1200" dirty="0">
              <a:hlinkClick xmlns:r="http://schemas.openxmlformats.org/officeDocument/2006/relationships" r:id="rId5"/>
            </a:rPr>
            <a:t>Attendance@cde.state.co.us</a:t>
          </a:r>
          <a:r>
            <a:rPr lang="en-US" sz="2200" kern="1200" dirty="0"/>
            <a:t> </a:t>
          </a:r>
        </a:p>
      </dsp:txBody>
      <dsp:txXfrm>
        <a:off x="1216860" y="1319027"/>
        <a:ext cx="10517939" cy="1053559"/>
      </dsp:txXfrm>
    </dsp:sp>
    <dsp:sp modelId="{2ECAF442-E1FF-4F4B-B9A5-26C5963D7EE8}">
      <dsp:nvSpPr>
        <dsp:cNvPr id="0" name=""/>
        <dsp:cNvSpPr/>
      </dsp:nvSpPr>
      <dsp:spPr>
        <a:xfrm>
          <a:off x="0" y="2635976"/>
          <a:ext cx="11734799" cy="105355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33670A-51DF-4DFD-8992-CC7BDD46237E}">
      <dsp:nvSpPr>
        <dsp:cNvPr id="0" name=""/>
        <dsp:cNvSpPr/>
      </dsp:nvSpPr>
      <dsp:spPr>
        <a:xfrm>
          <a:off x="318701" y="2873027"/>
          <a:ext cx="579457" cy="579457"/>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153BB5-7C4F-4828-BD47-7B1554D5DA92}">
      <dsp:nvSpPr>
        <dsp:cNvPr id="0" name=""/>
        <dsp:cNvSpPr/>
      </dsp:nvSpPr>
      <dsp:spPr>
        <a:xfrm>
          <a:off x="1216860" y="2635976"/>
          <a:ext cx="10517939" cy="1053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502" tIns="111502" rIns="111502" bIns="111502" numCol="1" spcCol="1270" anchor="ctr" anchorCtr="0">
          <a:noAutofit/>
        </a:bodyPr>
        <a:lstStyle/>
        <a:p>
          <a:pPr marL="0" lvl="0" indent="0" algn="l" defTabSz="977900">
            <a:lnSpc>
              <a:spcPct val="100000"/>
            </a:lnSpc>
            <a:spcBef>
              <a:spcPct val="0"/>
            </a:spcBef>
            <a:spcAft>
              <a:spcPct val="35000"/>
            </a:spcAft>
            <a:buNone/>
          </a:pPr>
          <a:r>
            <a:rPr lang="en-US" sz="2200" kern="1200" dirty="0">
              <a:hlinkClick xmlns:r="http://schemas.openxmlformats.org/officeDocument/2006/relationships" r:id="rId8"/>
            </a:rPr>
            <a:t>Attendance Snapshot Website</a:t>
          </a:r>
          <a:endParaRPr lang="en-US" sz="2200" kern="1200" dirty="0"/>
        </a:p>
      </dsp:txBody>
      <dsp:txXfrm>
        <a:off x="1216860" y="2635976"/>
        <a:ext cx="10517939" cy="1053559"/>
      </dsp:txXfrm>
    </dsp:sp>
    <dsp:sp modelId="{0CCD7E29-11C8-4250-A19D-FD13B3369CC0}">
      <dsp:nvSpPr>
        <dsp:cNvPr id="0" name=""/>
        <dsp:cNvSpPr/>
      </dsp:nvSpPr>
      <dsp:spPr>
        <a:xfrm>
          <a:off x="0" y="3952925"/>
          <a:ext cx="11734799" cy="105355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61894E-2B3E-43B0-87BD-0DE85E14A495}">
      <dsp:nvSpPr>
        <dsp:cNvPr id="0" name=""/>
        <dsp:cNvSpPr/>
      </dsp:nvSpPr>
      <dsp:spPr>
        <a:xfrm>
          <a:off x="318701" y="4189975"/>
          <a:ext cx="579457" cy="579457"/>
        </a:xfrm>
        <a:prstGeom prst="rect">
          <a:avLst/>
        </a:prstGeom>
        <a:blipFill rotWithShape="1">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D6F269-AE22-4163-B6AB-DEB8DC852D8A}">
      <dsp:nvSpPr>
        <dsp:cNvPr id="0" name=""/>
        <dsp:cNvSpPr/>
      </dsp:nvSpPr>
      <dsp:spPr>
        <a:xfrm>
          <a:off x="1216860" y="3952925"/>
          <a:ext cx="10517939" cy="1053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502" tIns="111502" rIns="111502" bIns="111502" numCol="1" spcCol="1270" anchor="ctr" anchorCtr="0">
          <a:noAutofit/>
        </a:bodyPr>
        <a:lstStyle/>
        <a:p>
          <a:pPr marL="0" lvl="0" indent="0" algn="l" defTabSz="977900">
            <a:lnSpc>
              <a:spcPct val="100000"/>
            </a:lnSpc>
            <a:spcBef>
              <a:spcPct val="0"/>
            </a:spcBef>
            <a:spcAft>
              <a:spcPct val="35000"/>
            </a:spcAft>
            <a:buNone/>
          </a:pPr>
          <a:r>
            <a:rPr lang="en-US" sz="2200" kern="1200" dirty="0">
              <a:hlinkClick xmlns:r="http://schemas.openxmlformats.org/officeDocument/2006/relationships" r:id="rId9"/>
            </a:rPr>
            <a:t>Student Interchange Website</a:t>
          </a:r>
          <a:endParaRPr lang="en-US" sz="2200" kern="1200" dirty="0"/>
        </a:p>
      </dsp:txBody>
      <dsp:txXfrm>
        <a:off x="1216860" y="3952925"/>
        <a:ext cx="10517939" cy="1053559"/>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5/21/2025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10</a:t>
            </a:fld>
            <a:endParaRPr lang="en-US"/>
          </a:p>
        </p:txBody>
      </p:sp>
    </p:spTree>
    <p:extLst>
      <p:ext uri="{BB962C8B-B14F-4D97-AF65-F5344CB8AC3E}">
        <p14:creationId xmlns:p14="http://schemas.microsoft.com/office/powerpoint/2010/main" val="2751228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FD0539-4E1E-CA5D-FABF-B3FF1AF44B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91CA8C-BDC7-07C7-2977-4142265B59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B6C9B2-C91E-A93F-7E2D-77021EF918A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3F395A9-C496-E59C-0E18-D7349D601530}"/>
              </a:ext>
            </a:extLst>
          </p:cNvPr>
          <p:cNvSpPr>
            <a:spLocks noGrp="1"/>
          </p:cNvSpPr>
          <p:nvPr>
            <p:ph type="sldNum" sz="quarter" idx="10"/>
          </p:nvPr>
        </p:nvSpPr>
        <p:spPr/>
        <p:txBody>
          <a:bodyPr/>
          <a:lstStyle/>
          <a:p>
            <a:fld id="{A995EF9D-2794-47AA-B87D-5B456456569E}" type="slidenum">
              <a:rPr lang="en-US" smtClean="0"/>
              <a:t>26</a:t>
            </a:fld>
            <a:endParaRPr lang="en-US"/>
          </a:p>
        </p:txBody>
      </p:sp>
    </p:spTree>
    <p:extLst>
      <p:ext uri="{BB962C8B-B14F-4D97-AF65-F5344CB8AC3E}">
        <p14:creationId xmlns:p14="http://schemas.microsoft.com/office/powerpoint/2010/main" val="1575474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5/21/2025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30</a:t>
            </a:fld>
            <a:endParaRPr lang="en-US"/>
          </a:p>
        </p:txBody>
      </p:sp>
    </p:spTree>
    <p:extLst>
      <p:ext uri="{BB962C8B-B14F-4D97-AF65-F5344CB8AC3E}">
        <p14:creationId xmlns:p14="http://schemas.microsoft.com/office/powerpoint/2010/main" val="485130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0F3A8-09FC-811A-0976-4E4C69DDF5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2E9E0D-5780-4295-B4FD-426B1528DD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35F990-30DB-CAEC-775A-1F023EDC0EE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2D6A8BC-8B57-C2BC-8C01-E03C7A3D2492}"/>
              </a:ext>
            </a:extLst>
          </p:cNvPr>
          <p:cNvSpPr>
            <a:spLocks noGrp="1"/>
          </p:cNvSpPr>
          <p:nvPr>
            <p:ph type="sldNum" sz="quarter" idx="10"/>
          </p:nvPr>
        </p:nvSpPr>
        <p:spPr/>
        <p:txBody>
          <a:bodyPr/>
          <a:lstStyle/>
          <a:p>
            <a:fld id="{A995EF9D-2794-47AA-B87D-5B456456569E}" type="slidenum">
              <a:rPr lang="en-US" smtClean="0"/>
              <a:t>32</a:t>
            </a:fld>
            <a:endParaRPr lang="en-US"/>
          </a:p>
        </p:txBody>
      </p:sp>
    </p:spTree>
    <p:extLst>
      <p:ext uri="{BB962C8B-B14F-4D97-AF65-F5344CB8AC3E}">
        <p14:creationId xmlns:p14="http://schemas.microsoft.com/office/powerpoint/2010/main" val="14354187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bsecti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2" name="Rectangle 1">
            <a:extLst>
              <a:ext uri="{FF2B5EF4-FFF2-40B4-BE49-F238E27FC236}">
                <a16:creationId xmlns:a16="http://schemas.microsoft.com/office/drawing/2014/main" id="{87808D28-DD34-AD62-EC9D-C14DBCA4E7AA}"/>
              </a:ext>
            </a:extLst>
          </p:cNvPr>
          <p:cNvSpPr/>
          <p:nvPr userDrawn="1"/>
        </p:nvSpPr>
        <p:spPr>
          <a:xfrm>
            <a:off x="0" y="1587260"/>
            <a:ext cx="12192000" cy="36576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a:spLocks noGrp="1"/>
          </p:cNvSpPr>
          <p:nvPr>
            <p:ph type="ctrTitle"/>
          </p:nvPr>
        </p:nvSpPr>
        <p:spPr>
          <a:xfrm>
            <a:off x="-1" y="1837765"/>
            <a:ext cx="12192627" cy="3182470"/>
          </a:xfrm>
        </p:spPr>
        <p:txBody>
          <a:bodyPr anchor="ctr" anchorCtr="0">
            <a:normAutofit/>
          </a:bodyPr>
          <a:lstStyle>
            <a:lvl1pPr algn="ctr">
              <a:defRPr sz="4000">
                <a:solidFill>
                  <a:schemeClr val="tx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427922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Strong Founda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1875235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All Means Al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2265404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Quality School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3219240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More Op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1571646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Educators Matt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32998901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Excellenc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29446876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4006357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75066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4" name="Title 1">
            <a:extLst>
              <a:ext uri="{FF2B5EF4-FFF2-40B4-BE49-F238E27FC236}">
                <a16:creationId xmlns:a16="http://schemas.microsoft.com/office/drawing/2014/main" id="{9E9498A2-0359-E912-13BB-57F236A92EBE}"/>
              </a:ext>
            </a:extLst>
          </p:cNvPr>
          <p:cNvSpPr>
            <a:spLocks noGrp="1"/>
          </p:cNvSpPr>
          <p:nvPr>
            <p:ph type="title"/>
          </p:nvPr>
        </p:nvSpPr>
        <p:spPr>
          <a:xfrm>
            <a:off x="843379" y="0"/>
            <a:ext cx="3435658" cy="6858000"/>
          </a:xfrm>
          <a:solidFill>
            <a:srgbClr val="488BC9"/>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dirty="0"/>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925754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267564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Horizont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2" name="Content Placeholder 2">
            <a:extLst>
              <a:ext uri="{FF2B5EF4-FFF2-40B4-BE49-F238E27FC236}">
                <a16:creationId xmlns:a16="http://schemas.microsoft.com/office/drawing/2014/main" id="{C16E57BF-FBD9-BF44-FF8C-BAB1508DF784}"/>
              </a:ext>
            </a:extLst>
          </p:cNvPr>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5" name="Content Placeholder 3">
            <a:extLst>
              <a:ext uri="{FF2B5EF4-FFF2-40B4-BE49-F238E27FC236}">
                <a16:creationId xmlns:a16="http://schemas.microsoft.com/office/drawing/2014/main" id="{C2E57FBF-6B51-1D66-7A47-824EBABAFBFE}"/>
              </a:ext>
            </a:extLst>
          </p:cNvPr>
          <p:cNvSpPr>
            <a:spLocks noGrp="1"/>
          </p:cNvSpPr>
          <p:nvPr>
            <p:ph sz="half" idx="2"/>
          </p:nvPr>
        </p:nvSpPr>
        <p:spPr>
          <a:xfrm>
            <a:off x="838199" y="3664022"/>
            <a:ext cx="10515600" cy="2057400"/>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487678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dirty="0"/>
              <a:t>Click to edit Master text styles</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dirty="0"/>
              <a:t>Click to edit Master text styles</a:t>
            </a:r>
          </a:p>
        </p:txBody>
      </p:sp>
    </p:spTree>
    <p:extLst>
      <p:ext uri="{BB962C8B-B14F-4D97-AF65-F5344CB8AC3E}">
        <p14:creationId xmlns:p14="http://schemas.microsoft.com/office/powerpoint/2010/main" val="2455326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3" name="Picture 2">
            <a:extLst>
              <a:ext uri="{FF2B5EF4-FFF2-40B4-BE49-F238E27FC236}">
                <a16:creationId xmlns:a16="http://schemas.microsoft.com/office/drawing/2014/main" id="{49BED633-71DA-7A28-29F6-99EA784F71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2183644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_w-Notes">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Rectangle 2">
            <a:extLst>
              <a:ext uri="{FF2B5EF4-FFF2-40B4-BE49-F238E27FC236}">
                <a16:creationId xmlns:a16="http://schemas.microsoft.com/office/drawing/2014/main" id="{9DC6845F-9850-8381-3A98-2CE45E4AD8AC}"/>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dirty="0"/>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600"/>
            <a:ext cx="11736168" cy="5009225"/>
          </a:xfrm>
        </p:spPr>
        <p:txBody>
          <a:bodyPr lIns="0" tIns="0" rIns="0" bIns="0"/>
          <a:lstStyle>
            <a:lvl1pPr marL="0" indent="0">
              <a:buNone/>
              <a:defRPr sz="2400"/>
            </a:lvl1pPr>
            <a:lvl2pPr>
              <a:defRPr sz="2000"/>
            </a:lvl2pPr>
            <a:lvl3pPr>
              <a:defRPr sz="1800"/>
            </a:lvl3pPr>
          </a:lstStyle>
          <a:p>
            <a:pPr lvl="0"/>
            <a:r>
              <a:rPr lang="en-US" dirty="0"/>
              <a:t>Insert Image or Smart Art</a:t>
            </a:r>
          </a:p>
        </p:txBody>
      </p:sp>
      <p:pic>
        <p:nvPicPr>
          <p:cNvPr id="6" name="Picture 5">
            <a:extLst>
              <a:ext uri="{FF2B5EF4-FFF2-40B4-BE49-F238E27FC236}">
                <a16:creationId xmlns:a16="http://schemas.microsoft.com/office/drawing/2014/main" id="{7C2C3F48-008E-F77B-912F-6301136FBD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8" name="Content Placeholder 7">
            <a:extLst>
              <a:ext uri="{FF2B5EF4-FFF2-40B4-BE49-F238E27FC236}">
                <a16:creationId xmlns:a16="http://schemas.microsoft.com/office/drawing/2014/main" id="{275A5140-A1CA-DD0D-FC9D-FBE3C7033010}"/>
              </a:ext>
            </a:extLst>
          </p:cNvPr>
          <p:cNvSpPr>
            <a:spLocks noGrp="1"/>
          </p:cNvSpPr>
          <p:nvPr>
            <p:ph sz="quarter" idx="13" hasCustomPrompt="1"/>
          </p:nvPr>
        </p:nvSpPr>
        <p:spPr>
          <a:xfrm>
            <a:off x="227232" y="5246042"/>
            <a:ext cx="11736168" cy="486318"/>
          </a:xfrm>
        </p:spPr>
        <p:txBody>
          <a:bodyPr>
            <a:normAutofit/>
          </a:bodyPr>
          <a:lstStyle>
            <a:lvl1pPr marL="0" indent="0">
              <a:buNone/>
              <a:defRPr sz="1000" i="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enter note</a:t>
            </a:r>
          </a:p>
        </p:txBody>
      </p:sp>
    </p:spTree>
    <p:extLst>
      <p:ext uri="{BB962C8B-B14F-4D97-AF65-F5344CB8AC3E}">
        <p14:creationId xmlns:p14="http://schemas.microsoft.com/office/powerpoint/2010/main" val="1206386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783952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DCBF6-49E3-4515-B284-83B33249404E}" type="datetime1">
              <a:rPr lang="en-US" smtClean="0"/>
              <a:t>5/21/2025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700" r:id="rId3"/>
    <p:sldLayoutId id="2147483680" r:id="rId4"/>
    <p:sldLayoutId id="2147483699" r:id="rId5"/>
    <p:sldLayoutId id="2147483697" r:id="rId6"/>
    <p:sldLayoutId id="2147483682" r:id="rId7"/>
    <p:sldLayoutId id="2147483701" r:id="rId8"/>
    <p:sldLayoutId id="2147483698" r:id="rId9"/>
    <p:sldLayoutId id="2147483696" r:id="rId10"/>
    <p:sldLayoutId id="2147483668" r:id="rId11"/>
    <p:sldLayoutId id="2147483690" r:id="rId12"/>
    <p:sldLayoutId id="2147483691" r:id="rId13"/>
    <p:sldLayoutId id="2147483692" r:id="rId14"/>
    <p:sldLayoutId id="2147483693" r:id="rId15"/>
    <p:sldLayoutId id="2147483694" r:id="rId16"/>
    <p:sldLayoutId id="2147483695" r:id="rId17"/>
    <p:sldLayoutId id="2147483702"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cde.state.co.us/datapipeline/attendancecognosreports"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mailto:Attendance@cde.state.co.us"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2" Type="http://schemas.openxmlformats.org/officeDocument/2006/relationships/hyperlink" Target="https://www.cde.state.co.us/datapipeline/snap_eo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hyperlink" Target="https://www.cde.state.co.us/cdereval/truancystatistics" TargetMode="External"/><Relationship Id="rId2" Type="http://schemas.openxmlformats.org/officeDocument/2006/relationships/hyperlink" Target="https://www.cde.state.co.us/dropoutprevention/attendanc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cde.state.co.us/dataprivacyandsecurity"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mailto:Attendance@cde.state.co.us" TargetMode="Externa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my.syncplicity.co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Attendance Snapshot Training</a:t>
            </a:r>
          </a:p>
        </p:txBody>
      </p:sp>
      <p:sp>
        <p:nvSpPr>
          <p:cNvPr id="3" name="Subtitle 2"/>
          <p:cNvSpPr>
            <a:spLocks noGrp="1"/>
          </p:cNvSpPr>
          <p:nvPr>
            <p:ph type="subTitle" idx="1"/>
          </p:nvPr>
        </p:nvSpPr>
        <p:spPr/>
        <p:txBody>
          <a:bodyPr vert="horz" lIns="91440" tIns="45720" rIns="91440" bIns="45720" rtlCol="0" anchor="t">
            <a:normAutofit/>
          </a:bodyPr>
          <a:lstStyle/>
          <a:p>
            <a:r>
              <a:rPr lang="en-US" dirty="0">
                <a:latin typeface="Trebuchet MS"/>
              </a:rPr>
              <a:t>2024-2025</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dirty="0"/>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212D2-5C5C-B133-87B2-D7470164342D}"/>
              </a:ext>
            </a:extLst>
          </p:cNvPr>
          <p:cNvSpPr>
            <a:spLocks noGrp="1"/>
          </p:cNvSpPr>
          <p:nvPr>
            <p:ph type="title"/>
          </p:nvPr>
        </p:nvSpPr>
        <p:spPr/>
        <p:txBody>
          <a:bodyPr/>
          <a:lstStyle/>
          <a:p>
            <a:r>
              <a:rPr lang="en-US" dirty="0"/>
              <a:t>Student Interchange Files</a:t>
            </a:r>
          </a:p>
        </p:txBody>
      </p:sp>
      <p:sp>
        <p:nvSpPr>
          <p:cNvPr id="6" name="Straight Connector 5">
            <a:extLst>
              <a:ext uri="{FF2B5EF4-FFF2-40B4-BE49-F238E27FC236}">
                <a16:creationId xmlns:a16="http://schemas.microsoft.com/office/drawing/2014/main" id="{C16C44BD-8B48-EA2D-634F-EF0E92ED5E32}"/>
              </a:ext>
              <a:ext uri="{C183D7F6-B498-43B3-948B-1728B52AA6E4}">
                <adec:decorative xmlns:adec="http://schemas.microsoft.com/office/drawing/2017/decorative" val="1"/>
              </a:ext>
            </a:extLst>
          </p:cNvPr>
          <p:cNvSpPr/>
          <p:nvPr/>
        </p:nvSpPr>
        <p:spPr>
          <a:xfrm>
            <a:off x="2615284" y="5570150"/>
            <a:ext cx="4114800" cy="0"/>
          </a:xfrm>
          <a:prstGeom prst="line">
            <a:avLst/>
          </a:prstGeom>
        </p:spPr>
        <p:style>
          <a:lnRef idx="2">
            <a:schemeClr val="accent1">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7" name="Straight Connector 6">
            <a:extLst>
              <a:ext uri="{FF2B5EF4-FFF2-40B4-BE49-F238E27FC236}">
                <a16:creationId xmlns:a16="http://schemas.microsoft.com/office/drawing/2014/main" id="{846F2C96-980A-F191-C046-0E34386AB8ED}"/>
              </a:ext>
              <a:ext uri="{C183D7F6-B498-43B3-948B-1728B52AA6E4}">
                <adec:decorative xmlns:adec="http://schemas.microsoft.com/office/drawing/2017/decorative" val="1"/>
              </a:ext>
            </a:extLst>
          </p:cNvPr>
          <p:cNvSpPr/>
          <p:nvPr/>
        </p:nvSpPr>
        <p:spPr>
          <a:xfrm>
            <a:off x="2615284" y="4423805"/>
            <a:ext cx="3383280" cy="0"/>
          </a:xfrm>
          <a:prstGeom prst="line">
            <a:avLst/>
          </a:prstGeom>
        </p:spPr>
        <p:style>
          <a:lnRef idx="2">
            <a:schemeClr val="accent1">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8" name="Straight Connector 7">
            <a:extLst>
              <a:ext uri="{FF2B5EF4-FFF2-40B4-BE49-F238E27FC236}">
                <a16:creationId xmlns:a16="http://schemas.microsoft.com/office/drawing/2014/main" id="{89651E73-DF72-E02E-0161-68C69DEDB44A}"/>
              </a:ext>
              <a:ext uri="{C183D7F6-B498-43B3-948B-1728B52AA6E4}">
                <adec:decorative xmlns:adec="http://schemas.microsoft.com/office/drawing/2017/decorative" val="1"/>
              </a:ext>
            </a:extLst>
          </p:cNvPr>
          <p:cNvSpPr/>
          <p:nvPr/>
        </p:nvSpPr>
        <p:spPr>
          <a:xfrm>
            <a:off x="2615284" y="3036867"/>
            <a:ext cx="3383280" cy="0"/>
          </a:xfrm>
          <a:prstGeom prst="line">
            <a:avLst/>
          </a:prstGeom>
        </p:spPr>
        <p:style>
          <a:lnRef idx="2">
            <a:schemeClr val="accent1">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9" name="Straight Connector 8">
            <a:extLst>
              <a:ext uri="{FF2B5EF4-FFF2-40B4-BE49-F238E27FC236}">
                <a16:creationId xmlns:a16="http://schemas.microsoft.com/office/drawing/2014/main" id="{D351F175-5E8D-0BF4-FD61-6A1B3F6FAB52}"/>
              </a:ext>
              <a:ext uri="{C183D7F6-B498-43B3-948B-1728B52AA6E4}">
                <adec:decorative xmlns:adec="http://schemas.microsoft.com/office/drawing/2017/decorative" val="1"/>
              </a:ext>
            </a:extLst>
          </p:cNvPr>
          <p:cNvSpPr/>
          <p:nvPr/>
        </p:nvSpPr>
        <p:spPr>
          <a:xfrm>
            <a:off x="2615284" y="1890522"/>
            <a:ext cx="4114800" cy="0"/>
          </a:xfrm>
          <a:prstGeom prst="line">
            <a:avLst/>
          </a:prstGeom>
        </p:spPr>
        <p:style>
          <a:lnRef idx="2">
            <a:schemeClr val="accent1">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0" name="Oval 9">
            <a:extLst>
              <a:ext uri="{FF2B5EF4-FFF2-40B4-BE49-F238E27FC236}">
                <a16:creationId xmlns:a16="http://schemas.microsoft.com/office/drawing/2014/main" id="{705E6F20-BE38-EC18-B979-3092E19AA0CC}"/>
              </a:ext>
              <a:ext uri="{C183D7F6-B498-43B3-948B-1728B52AA6E4}">
                <adec:decorative xmlns:adec="http://schemas.microsoft.com/office/drawing/2017/decorative" val="1"/>
              </a:ext>
            </a:extLst>
          </p:cNvPr>
          <p:cNvSpPr/>
          <p:nvPr/>
        </p:nvSpPr>
        <p:spPr>
          <a:xfrm>
            <a:off x="860809" y="2026220"/>
            <a:ext cx="3508950" cy="3408232"/>
          </a:xfrm>
          <a:prstGeom prst="ellipse">
            <a:avLst/>
          </a:prstGeom>
          <a:blipFill>
            <a:blip r:embed="rId3">
              <a:extLst>
                <a:ext uri="{96DAC541-7B7A-43D3-8B79-37D633B846F1}">
                  <asvg:svgBlip xmlns:asvg="http://schemas.microsoft.com/office/drawing/2016/SVG/main" r:embed="rId4"/>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1" name="Freeform: Shape 10">
            <a:extLst>
              <a:ext uri="{FF2B5EF4-FFF2-40B4-BE49-F238E27FC236}">
                <a16:creationId xmlns:a16="http://schemas.microsoft.com/office/drawing/2014/main" id="{4A8E8AC8-DD69-0B40-89AA-0BBDACB65D7D}"/>
              </a:ext>
            </a:extLst>
          </p:cNvPr>
          <p:cNvSpPr/>
          <p:nvPr/>
        </p:nvSpPr>
        <p:spPr>
          <a:xfrm>
            <a:off x="967565" y="3876578"/>
            <a:ext cx="3295437" cy="1556766"/>
          </a:xfrm>
          <a:custGeom>
            <a:avLst/>
            <a:gdLst>
              <a:gd name="connsiteX0" fmla="*/ 0 w 3295437"/>
              <a:gd name="connsiteY0" fmla="*/ 0 h 1556766"/>
              <a:gd name="connsiteX1" fmla="*/ 3295437 w 3295437"/>
              <a:gd name="connsiteY1" fmla="*/ 0 h 1556766"/>
              <a:gd name="connsiteX2" fmla="*/ 3295437 w 3295437"/>
              <a:gd name="connsiteY2" fmla="*/ 1556766 h 1556766"/>
              <a:gd name="connsiteX3" fmla="*/ 0 w 3295437"/>
              <a:gd name="connsiteY3" fmla="*/ 1556766 h 1556766"/>
              <a:gd name="connsiteX4" fmla="*/ 0 w 3295437"/>
              <a:gd name="connsiteY4" fmla="*/ 0 h 1556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5437" h="1556766">
                <a:moveTo>
                  <a:pt x="0" y="0"/>
                </a:moveTo>
                <a:lnTo>
                  <a:pt x="3295437" y="0"/>
                </a:lnTo>
                <a:lnTo>
                  <a:pt x="3295437" y="1556766"/>
                </a:lnTo>
                <a:lnTo>
                  <a:pt x="0" y="1556766"/>
                </a:lnTo>
                <a:lnTo>
                  <a:pt x="0" y="0"/>
                </a:lnTo>
                <a:close/>
              </a:path>
            </a:pathLst>
          </a:custGeom>
          <a:noFill/>
          <a:ln>
            <a:noFill/>
          </a:ln>
          <a:sp3d/>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0" tIns="0" rIns="0" bIns="0" numCol="1" spcCol="1270" anchor="b" anchorCtr="0">
            <a:noAutofit/>
          </a:bodyPr>
          <a:lstStyle/>
          <a:p>
            <a:pPr marL="0" lvl="0" indent="0" algn="ctr" defTabSz="1778000">
              <a:lnSpc>
                <a:spcPct val="90000"/>
              </a:lnSpc>
              <a:spcBef>
                <a:spcPct val="0"/>
              </a:spcBef>
              <a:spcAft>
                <a:spcPct val="35000"/>
              </a:spcAft>
              <a:buNone/>
            </a:pPr>
            <a:r>
              <a:rPr lang="en-US" sz="4000" b="1" kern="1200" dirty="0">
                <a:solidFill>
                  <a:schemeClr val="tx1"/>
                </a:solidFill>
                <a:latin typeface="Museo Slab 500" panose="02000000000000000000" pitchFamily="50" charset="0"/>
              </a:rPr>
              <a:t>Student Interchange</a:t>
            </a:r>
          </a:p>
        </p:txBody>
      </p:sp>
      <p:sp>
        <p:nvSpPr>
          <p:cNvPr id="12" name="Oval 11" descr="User with solid fill">
            <a:extLst>
              <a:ext uri="{FF2B5EF4-FFF2-40B4-BE49-F238E27FC236}">
                <a16:creationId xmlns:a16="http://schemas.microsoft.com/office/drawing/2014/main" id="{672DC85F-EBF9-7734-4D38-018CDAADBB61}"/>
              </a:ext>
              <a:ext uri="{C183D7F6-B498-43B3-948B-1728B52AA6E4}">
                <adec:decorative xmlns:adec="http://schemas.microsoft.com/office/drawing/2017/decorative" val="1"/>
              </a:ext>
            </a:extLst>
          </p:cNvPr>
          <p:cNvSpPr/>
          <p:nvPr/>
        </p:nvSpPr>
        <p:spPr>
          <a:xfrm>
            <a:off x="6743073" y="1371600"/>
            <a:ext cx="1037844" cy="1037844"/>
          </a:xfrm>
          <a:prstGeom prst="ellipse">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p:spPr>
        <p:style>
          <a:lnRef idx="2">
            <a:schemeClr val="lt1">
              <a:hueOff val="0"/>
              <a:satOff val="0"/>
              <a:lumOff val="0"/>
              <a:alphaOff val="0"/>
            </a:schemeClr>
          </a:lnRef>
          <a:fillRef idx="1">
            <a:scrgbClr r="0" g="0" b="0"/>
          </a:fillRef>
          <a:effectRef idx="0">
            <a:schemeClr val="accent1">
              <a:tint val="50000"/>
              <a:hueOff val="40981"/>
              <a:satOff val="-3517"/>
              <a:lumOff val="2296"/>
              <a:alphaOff val="0"/>
            </a:schemeClr>
          </a:effectRef>
          <a:fontRef idx="minor">
            <a:schemeClr val="lt1">
              <a:hueOff val="0"/>
              <a:satOff val="0"/>
              <a:lumOff val="0"/>
              <a:alphaOff val="0"/>
            </a:schemeClr>
          </a:fontRef>
        </p:style>
        <p:txBody>
          <a:bodyPr/>
          <a:lstStyle/>
          <a:p>
            <a:endParaRPr lang="en-US"/>
          </a:p>
        </p:txBody>
      </p:sp>
      <p:sp>
        <p:nvSpPr>
          <p:cNvPr id="13" name="Freeform: Shape 12">
            <a:extLst>
              <a:ext uri="{FF2B5EF4-FFF2-40B4-BE49-F238E27FC236}">
                <a16:creationId xmlns:a16="http://schemas.microsoft.com/office/drawing/2014/main" id="{80A750DB-5B53-0F8A-8D63-52F03896BBBC}"/>
              </a:ext>
            </a:extLst>
          </p:cNvPr>
          <p:cNvSpPr/>
          <p:nvPr/>
        </p:nvSpPr>
        <p:spPr>
          <a:xfrm>
            <a:off x="7780917" y="1371600"/>
            <a:ext cx="3578346" cy="1037844"/>
          </a:xfrm>
          <a:custGeom>
            <a:avLst/>
            <a:gdLst>
              <a:gd name="connsiteX0" fmla="*/ 0 w 3578346"/>
              <a:gd name="connsiteY0" fmla="*/ 0 h 1037844"/>
              <a:gd name="connsiteX1" fmla="*/ 3578346 w 3578346"/>
              <a:gd name="connsiteY1" fmla="*/ 0 h 1037844"/>
              <a:gd name="connsiteX2" fmla="*/ 3578346 w 3578346"/>
              <a:gd name="connsiteY2" fmla="*/ 1037844 h 1037844"/>
              <a:gd name="connsiteX3" fmla="*/ 0 w 3578346"/>
              <a:gd name="connsiteY3" fmla="*/ 1037844 h 1037844"/>
              <a:gd name="connsiteX4" fmla="*/ 0 w 3578346"/>
              <a:gd name="connsiteY4" fmla="*/ 0 h 1037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8346" h="1037844">
                <a:moveTo>
                  <a:pt x="0" y="0"/>
                </a:moveTo>
                <a:lnTo>
                  <a:pt x="3578346" y="0"/>
                </a:lnTo>
                <a:lnTo>
                  <a:pt x="3578346" y="1037844"/>
                </a:lnTo>
                <a:lnTo>
                  <a:pt x="0" y="10378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390" tIns="0" rIns="72390" bIns="0" numCol="1" spcCol="1270" anchor="t" anchorCtr="0">
            <a:noAutofit/>
          </a:bodyPr>
          <a:lstStyle/>
          <a:p>
            <a:pPr marL="0" lvl="0" indent="0" algn="l" defTabSz="844550">
              <a:lnSpc>
                <a:spcPct val="90000"/>
              </a:lnSpc>
              <a:spcBef>
                <a:spcPct val="0"/>
              </a:spcBef>
              <a:spcAft>
                <a:spcPct val="35000"/>
              </a:spcAft>
              <a:buNone/>
            </a:pPr>
            <a:r>
              <a:rPr lang="en-US" sz="1900" b="1" kern="1200" dirty="0">
                <a:latin typeface="Trebuchet MS" panose="020B0603020202020204" pitchFamily="34" charset="0"/>
              </a:rPr>
              <a:t>Student Demographic File</a:t>
            </a:r>
          </a:p>
          <a:p>
            <a:pPr marL="114300" lvl="1" indent="-114300" algn="l" defTabSz="666750">
              <a:lnSpc>
                <a:spcPct val="90000"/>
              </a:lnSpc>
              <a:spcBef>
                <a:spcPct val="0"/>
              </a:spcBef>
              <a:spcAft>
                <a:spcPct val="15000"/>
              </a:spcAft>
              <a:buChar char="•"/>
            </a:pPr>
            <a:r>
              <a:rPr lang="en-US" sz="1500" kern="1200" dirty="0">
                <a:latin typeface="Trebuchet MS" panose="020B0603020202020204" pitchFamily="34" charset="0"/>
              </a:rPr>
              <a:t>One record per student</a:t>
            </a:r>
          </a:p>
          <a:p>
            <a:pPr marL="114300" lvl="1" indent="-114300" algn="l" defTabSz="666750">
              <a:lnSpc>
                <a:spcPct val="90000"/>
              </a:lnSpc>
              <a:spcBef>
                <a:spcPct val="0"/>
              </a:spcBef>
              <a:spcAft>
                <a:spcPct val="15000"/>
              </a:spcAft>
              <a:buChar char="•"/>
            </a:pPr>
            <a:r>
              <a:rPr lang="en-US" sz="1500" kern="1200" dirty="0">
                <a:highlight>
                  <a:srgbClr val="FFFFCC"/>
                </a:highlight>
                <a:latin typeface="Trebuchet MS" panose="020B0603020202020204" pitchFamily="34" charset="0"/>
              </a:rPr>
              <a:t>Upload this file first</a:t>
            </a:r>
          </a:p>
        </p:txBody>
      </p:sp>
      <p:sp>
        <p:nvSpPr>
          <p:cNvPr id="14" name="Oval 13" descr="Classroom with solid fill">
            <a:extLst>
              <a:ext uri="{FF2B5EF4-FFF2-40B4-BE49-F238E27FC236}">
                <a16:creationId xmlns:a16="http://schemas.microsoft.com/office/drawing/2014/main" id="{4788D3DB-534B-8720-E919-0F3C9E23F527}"/>
              </a:ext>
              <a:ext uri="{C183D7F6-B498-43B3-948B-1728B52AA6E4}">
                <adec:decorative xmlns:adec="http://schemas.microsoft.com/office/drawing/2017/decorative" val="1"/>
              </a:ext>
            </a:extLst>
          </p:cNvPr>
          <p:cNvSpPr/>
          <p:nvPr/>
        </p:nvSpPr>
        <p:spPr>
          <a:xfrm>
            <a:off x="5964690" y="2517945"/>
            <a:ext cx="1037844" cy="1037844"/>
          </a:xfrm>
          <a:prstGeom prst="ellipse">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p:spPr>
        <p:style>
          <a:lnRef idx="2">
            <a:schemeClr val="lt1">
              <a:hueOff val="0"/>
              <a:satOff val="0"/>
              <a:lumOff val="0"/>
              <a:alphaOff val="0"/>
            </a:schemeClr>
          </a:lnRef>
          <a:fillRef idx="1">
            <a:scrgbClr r="0" g="0" b="0"/>
          </a:fillRef>
          <a:effectRef idx="0">
            <a:schemeClr val="accent1">
              <a:tint val="50000"/>
              <a:hueOff val="81962"/>
              <a:satOff val="-7034"/>
              <a:lumOff val="4593"/>
              <a:alphaOff val="0"/>
            </a:schemeClr>
          </a:effectRef>
          <a:fontRef idx="minor">
            <a:schemeClr val="lt1">
              <a:hueOff val="0"/>
              <a:satOff val="0"/>
              <a:lumOff val="0"/>
              <a:alphaOff val="0"/>
            </a:schemeClr>
          </a:fontRef>
        </p:style>
        <p:txBody>
          <a:bodyPr/>
          <a:lstStyle/>
          <a:p>
            <a:endParaRPr lang="en-US"/>
          </a:p>
        </p:txBody>
      </p:sp>
      <p:sp>
        <p:nvSpPr>
          <p:cNvPr id="15" name="Freeform: Shape 14">
            <a:extLst>
              <a:ext uri="{FF2B5EF4-FFF2-40B4-BE49-F238E27FC236}">
                <a16:creationId xmlns:a16="http://schemas.microsoft.com/office/drawing/2014/main" id="{A86EBF8E-FDF6-ADE4-C6B9-1C0E75F72631}"/>
              </a:ext>
            </a:extLst>
          </p:cNvPr>
          <p:cNvSpPr/>
          <p:nvPr/>
        </p:nvSpPr>
        <p:spPr>
          <a:xfrm>
            <a:off x="7002534" y="2517945"/>
            <a:ext cx="3861698" cy="1037844"/>
          </a:xfrm>
          <a:custGeom>
            <a:avLst/>
            <a:gdLst>
              <a:gd name="connsiteX0" fmla="*/ 0 w 3861698"/>
              <a:gd name="connsiteY0" fmla="*/ 0 h 1037844"/>
              <a:gd name="connsiteX1" fmla="*/ 3861698 w 3861698"/>
              <a:gd name="connsiteY1" fmla="*/ 0 h 1037844"/>
              <a:gd name="connsiteX2" fmla="*/ 3861698 w 3861698"/>
              <a:gd name="connsiteY2" fmla="*/ 1037844 h 1037844"/>
              <a:gd name="connsiteX3" fmla="*/ 0 w 3861698"/>
              <a:gd name="connsiteY3" fmla="*/ 1037844 h 1037844"/>
              <a:gd name="connsiteX4" fmla="*/ 0 w 3861698"/>
              <a:gd name="connsiteY4" fmla="*/ 0 h 1037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1698" h="1037844">
                <a:moveTo>
                  <a:pt x="0" y="0"/>
                </a:moveTo>
                <a:lnTo>
                  <a:pt x="3861698" y="0"/>
                </a:lnTo>
                <a:lnTo>
                  <a:pt x="3861698" y="1037844"/>
                </a:lnTo>
                <a:lnTo>
                  <a:pt x="0" y="10378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390" tIns="0" rIns="72390" bIns="0" numCol="1" spcCol="1270" anchor="t" anchorCtr="0">
            <a:noAutofit/>
          </a:bodyPr>
          <a:lstStyle/>
          <a:p>
            <a:pPr marL="0" lvl="0" indent="0" algn="l" defTabSz="844550">
              <a:lnSpc>
                <a:spcPct val="90000"/>
              </a:lnSpc>
              <a:spcBef>
                <a:spcPct val="0"/>
              </a:spcBef>
              <a:spcAft>
                <a:spcPct val="35000"/>
              </a:spcAft>
              <a:buNone/>
            </a:pPr>
            <a:r>
              <a:rPr lang="en-US" sz="1900" b="1" kern="1200" dirty="0">
                <a:latin typeface="Trebuchet MS" panose="020B0603020202020204" pitchFamily="34" charset="0"/>
              </a:rPr>
              <a:t>Student School Association File</a:t>
            </a:r>
          </a:p>
          <a:p>
            <a:pPr marL="114300" lvl="1" indent="-114300" algn="l" defTabSz="666750">
              <a:lnSpc>
                <a:spcPct val="90000"/>
              </a:lnSpc>
              <a:spcBef>
                <a:spcPct val="0"/>
              </a:spcBef>
              <a:spcAft>
                <a:spcPct val="15000"/>
              </a:spcAft>
              <a:buChar char="•"/>
            </a:pPr>
            <a:r>
              <a:rPr lang="en-US" sz="1500" kern="1200" dirty="0">
                <a:latin typeface="Trebuchet MS" panose="020B0603020202020204" pitchFamily="34" charset="0"/>
              </a:rPr>
              <a:t>May include multiple records per student</a:t>
            </a:r>
          </a:p>
          <a:p>
            <a:pPr marL="114300" lvl="1" indent="-114300" algn="l" defTabSz="666750">
              <a:lnSpc>
                <a:spcPct val="90000"/>
              </a:lnSpc>
              <a:spcBef>
                <a:spcPct val="0"/>
              </a:spcBef>
              <a:spcAft>
                <a:spcPct val="15000"/>
              </a:spcAft>
              <a:buChar char="•"/>
            </a:pPr>
            <a:r>
              <a:rPr lang="en-US" sz="1500" kern="1200" dirty="0">
                <a:latin typeface="Trebuchet MS" panose="020B0603020202020204" pitchFamily="34" charset="0"/>
              </a:rPr>
              <a:t>Only records meeting the snapshot criteria will pull into ATS</a:t>
            </a:r>
          </a:p>
        </p:txBody>
      </p:sp>
      <p:sp>
        <p:nvSpPr>
          <p:cNvPr id="16" name="Oval 15">
            <a:extLst>
              <a:ext uri="{FF2B5EF4-FFF2-40B4-BE49-F238E27FC236}">
                <a16:creationId xmlns:a16="http://schemas.microsoft.com/office/drawing/2014/main" id="{674BBBA6-046E-5833-BF5D-E24F38224CE3}"/>
              </a:ext>
              <a:ext uri="{C183D7F6-B498-43B3-948B-1728B52AA6E4}">
                <adec:decorative xmlns:adec="http://schemas.microsoft.com/office/drawing/2017/decorative" val="1"/>
              </a:ext>
            </a:extLst>
          </p:cNvPr>
          <p:cNvSpPr/>
          <p:nvPr/>
        </p:nvSpPr>
        <p:spPr>
          <a:xfrm>
            <a:off x="5964690" y="3904883"/>
            <a:ext cx="1037844" cy="1037844"/>
          </a:xfrm>
          <a:prstGeom prst="ellipse">
            <a:avLst/>
          </a:prstGeom>
          <a:blipFill>
            <a:blip r:embed="rId9">
              <a:extLst>
                <a:ext uri="{96DAC541-7B7A-43D3-8B79-37D633B846F1}">
                  <asvg:svgBlip xmlns:asvg="http://schemas.microsoft.com/office/drawing/2016/SVG/main" r:embed="rId1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122943"/>
              <a:satOff val="-10551"/>
              <a:lumOff val="6889"/>
              <a:alphaOff val="0"/>
            </a:schemeClr>
          </a:effectRef>
          <a:fontRef idx="minor">
            <a:schemeClr val="lt1">
              <a:hueOff val="0"/>
              <a:satOff val="0"/>
              <a:lumOff val="0"/>
              <a:alphaOff val="0"/>
            </a:schemeClr>
          </a:fontRef>
        </p:style>
        <p:txBody>
          <a:bodyPr/>
          <a:lstStyle/>
          <a:p>
            <a:endParaRPr lang="en-US"/>
          </a:p>
        </p:txBody>
      </p:sp>
      <p:sp>
        <p:nvSpPr>
          <p:cNvPr id="17" name="Freeform: Shape 16">
            <a:extLst>
              <a:ext uri="{FF2B5EF4-FFF2-40B4-BE49-F238E27FC236}">
                <a16:creationId xmlns:a16="http://schemas.microsoft.com/office/drawing/2014/main" id="{FD36D5C7-956D-F5E0-4C33-E4237F2DA936}"/>
              </a:ext>
            </a:extLst>
          </p:cNvPr>
          <p:cNvSpPr/>
          <p:nvPr/>
        </p:nvSpPr>
        <p:spPr>
          <a:xfrm>
            <a:off x="7002534" y="3904883"/>
            <a:ext cx="4066610" cy="1037844"/>
          </a:xfrm>
          <a:custGeom>
            <a:avLst/>
            <a:gdLst>
              <a:gd name="connsiteX0" fmla="*/ 0 w 4066610"/>
              <a:gd name="connsiteY0" fmla="*/ 0 h 1037844"/>
              <a:gd name="connsiteX1" fmla="*/ 4066610 w 4066610"/>
              <a:gd name="connsiteY1" fmla="*/ 0 h 1037844"/>
              <a:gd name="connsiteX2" fmla="*/ 4066610 w 4066610"/>
              <a:gd name="connsiteY2" fmla="*/ 1037844 h 1037844"/>
              <a:gd name="connsiteX3" fmla="*/ 0 w 4066610"/>
              <a:gd name="connsiteY3" fmla="*/ 1037844 h 1037844"/>
              <a:gd name="connsiteX4" fmla="*/ 0 w 4066610"/>
              <a:gd name="connsiteY4" fmla="*/ 0 h 1037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6610" h="1037844">
                <a:moveTo>
                  <a:pt x="0" y="0"/>
                </a:moveTo>
                <a:lnTo>
                  <a:pt x="4066610" y="0"/>
                </a:lnTo>
                <a:lnTo>
                  <a:pt x="4066610" y="1037844"/>
                </a:lnTo>
                <a:lnTo>
                  <a:pt x="0" y="10378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390" tIns="0" rIns="72390" bIns="0" numCol="1" spcCol="1270" anchor="t" anchorCtr="0">
            <a:noAutofit/>
          </a:bodyPr>
          <a:lstStyle/>
          <a:p>
            <a:pPr marL="0" lvl="0" indent="0" algn="l" defTabSz="844550">
              <a:lnSpc>
                <a:spcPct val="90000"/>
              </a:lnSpc>
              <a:spcBef>
                <a:spcPct val="0"/>
              </a:spcBef>
              <a:spcAft>
                <a:spcPct val="35000"/>
              </a:spcAft>
              <a:buNone/>
            </a:pPr>
            <a:r>
              <a:rPr lang="en-US" sz="1900" b="1" kern="1200" dirty="0">
                <a:latin typeface="Trebuchet MS" panose="020B0603020202020204" pitchFamily="34" charset="0"/>
              </a:rPr>
              <a:t>Graduation Guidelines File*</a:t>
            </a:r>
          </a:p>
          <a:p>
            <a:pPr marL="114300" lvl="1" indent="-114300" algn="l" defTabSz="666750">
              <a:lnSpc>
                <a:spcPct val="90000"/>
              </a:lnSpc>
              <a:spcBef>
                <a:spcPct val="0"/>
              </a:spcBef>
              <a:spcAft>
                <a:spcPct val="15000"/>
              </a:spcAft>
              <a:buChar char="•"/>
            </a:pPr>
            <a:r>
              <a:rPr lang="en-US" sz="1500" kern="1200" dirty="0">
                <a:latin typeface="Trebuchet MS" panose="020B0603020202020204" pitchFamily="34" charset="0"/>
              </a:rPr>
              <a:t>Secondary students only</a:t>
            </a:r>
          </a:p>
          <a:p>
            <a:pPr marL="114300" lvl="1" indent="-114300" algn="l" defTabSz="666750">
              <a:lnSpc>
                <a:spcPct val="90000"/>
              </a:lnSpc>
              <a:spcBef>
                <a:spcPct val="0"/>
              </a:spcBef>
              <a:spcAft>
                <a:spcPct val="15000"/>
              </a:spcAft>
              <a:buChar char="•"/>
            </a:pPr>
            <a:r>
              <a:rPr lang="en-US" sz="1500" kern="1200" dirty="0">
                <a:latin typeface="Trebuchet MS" panose="020B0603020202020204" pitchFamily="34" charset="0"/>
              </a:rPr>
              <a:t>Expect multiple records per student</a:t>
            </a:r>
          </a:p>
        </p:txBody>
      </p:sp>
      <p:sp>
        <p:nvSpPr>
          <p:cNvPr id="18" name="Oval 17">
            <a:extLst>
              <a:ext uri="{FF2B5EF4-FFF2-40B4-BE49-F238E27FC236}">
                <a16:creationId xmlns:a16="http://schemas.microsoft.com/office/drawing/2014/main" id="{5DF41F79-B48F-FD02-F6E7-041F2214E831}"/>
              </a:ext>
              <a:ext uri="{C183D7F6-B498-43B3-948B-1728B52AA6E4}">
                <adec:decorative xmlns:adec="http://schemas.microsoft.com/office/drawing/2017/decorative" val="1"/>
              </a:ext>
            </a:extLst>
          </p:cNvPr>
          <p:cNvSpPr/>
          <p:nvPr/>
        </p:nvSpPr>
        <p:spPr>
          <a:xfrm>
            <a:off x="6743073" y="5051228"/>
            <a:ext cx="1037844" cy="1037844"/>
          </a:xfrm>
          <a:prstGeom prst="ellipse">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163923"/>
              <a:satOff val="-14068"/>
              <a:lumOff val="9185"/>
              <a:alphaOff val="0"/>
            </a:schemeClr>
          </a:effectRef>
          <a:fontRef idx="minor">
            <a:schemeClr val="lt1">
              <a:hueOff val="0"/>
              <a:satOff val="0"/>
              <a:lumOff val="0"/>
              <a:alphaOff val="0"/>
            </a:schemeClr>
          </a:fontRef>
        </p:style>
        <p:txBody>
          <a:bodyPr/>
          <a:lstStyle/>
          <a:p>
            <a:endParaRPr lang="en-US"/>
          </a:p>
        </p:txBody>
      </p:sp>
      <p:sp>
        <p:nvSpPr>
          <p:cNvPr id="19" name="Freeform: Shape 18">
            <a:extLst>
              <a:ext uri="{FF2B5EF4-FFF2-40B4-BE49-F238E27FC236}">
                <a16:creationId xmlns:a16="http://schemas.microsoft.com/office/drawing/2014/main" id="{459AA9B3-0BE7-04B4-AD80-04132147A932}"/>
              </a:ext>
            </a:extLst>
          </p:cNvPr>
          <p:cNvSpPr/>
          <p:nvPr/>
        </p:nvSpPr>
        <p:spPr>
          <a:xfrm>
            <a:off x="7780917" y="5051228"/>
            <a:ext cx="2861769" cy="1037844"/>
          </a:xfrm>
          <a:custGeom>
            <a:avLst/>
            <a:gdLst>
              <a:gd name="connsiteX0" fmla="*/ 0 w 2861769"/>
              <a:gd name="connsiteY0" fmla="*/ 0 h 1037844"/>
              <a:gd name="connsiteX1" fmla="*/ 2861769 w 2861769"/>
              <a:gd name="connsiteY1" fmla="*/ 0 h 1037844"/>
              <a:gd name="connsiteX2" fmla="*/ 2861769 w 2861769"/>
              <a:gd name="connsiteY2" fmla="*/ 1037844 h 1037844"/>
              <a:gd name="connsiteX3" fmla="*/ 0 w 2861769"/>
              <a:gd name="connsiteY3" fmla="*/ 1037844 h 1037844"/>
              <a:gd name="connsiteX4" fmla="*/ 0 w 2861769"/>
              <a:gd name="connsiteY4" fmla="*/ 0 h 1037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769" h="1037844">
                <a:moveTo>
                  <a:pt x="0" y="0"/>
                </a:moveTo>
                <a:lnTo>
                  <a:pt x="2861769" y="0"/>
                </a:lnTo>
                <a:lnTo>
                  <a:pt x="2861769" y="1037844"/>
                </a:lnTo>
                <a:lnTo>
                  <a:pt x="0" y="10378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390" tIns="0" rIns="72390" bIns="0" numCol="1" spcCol="1270" anchor="t" anchorCtr="0">
            <a:noAutofit/>
          </a:bodyPr>
          <a:lstStyle/>
          <a:p>
            <a:pPr marL="0" lvl="0" indent="0" algn="l" defTabSz="844550">
              <a:lnSpc>
                <a:spcPct val="90000"/>
              </a:lnSpc>
              <a:spcBef>
                <a:spcPct val="0"/>
              </a:spcBef>
              <a:spcAft>
                <a:spcPct val="35000"/>
              </a:spcAft>
              <a:buNone/>
            </a:pPr>
            <a:r>
              <a:rPr lang="en-US" sz="1900" b="1" kern="1200" dirty="0">
                <a:latin typeface="Trebuchet MS" panose="020B0603020202020204" pitchFamily="34" charset="0"/>
              </a:rPr>
              <a:t>Adjustment File*</a:t>
            </a:r>
          </a:p>
          <a:p>
            <a:pPr marL="114300" lvl="1" indent="-114300" algn="l" defTabSz="666750">
              <a:lnSpc>
                <a:spcPct val="90000"/>
              </a:lnSpc>
              <a:spcBef>
                <a:spcPct val="0"/>
              </a:spcBef>
              <a:spcAft>
                <a:spcPct val="15000"/>
              </a:spcAft>
              <a:buChar char="•"/>
            </a:pPr>
            <a:r>
              <a:rPr lang="en-US" sz="1500" kern="1200" dirty="0">
                <a:latin typeface="Trebuchet MS" panose="020B0603020202020204" pitchFamily="34" charset="0"/>
              </a:rPr>
              <a:t>As needed for SEY Collection</a:t>
            </a:r>
          </a:p>
        </p:txBody>
      </p:sp>
      <p:sp>
        <p:nvSpPr>
          <p:cNvPr id="4" name="Slide Number Placeholder 3">
            <a:extLst>
              <a:ext uri="{FF2B5EF4-FFF2-40B4-BE49-F238E27FC236}">
                <a16:creationId xmlns:a16="http://schemas.microsoft.com/office/drawing/2014/main" id="{8E864B94-178B-DD3B-90FB-E6EC2AD94F69}"/>
              </a:ext>
            </a:extLst>
          </p:cNvPr>
          <p:cNvSpPr>
            <a:spLocks noGrp="1"/>
          </p:cNvSpPr>
          <p:nvPr>
            <p:ph type="sldNum" sz="quarter" idx="12"/>
          </p:nvPr>
        </p:nvSpPr>
        <p:spPr/>
        <p:txBody>
          <a:bodyPr/>
          <a:lstStyle/>
          <a:p>
            <a:fld id="{C479D5F6-EDCB-402A-AC08-4943A1820E8F}" type="slidenum">
              <a:rPr lang="en-US" smtClean="0"/>
              <a:pPr/>
              <a:t>10</a:t>
            </a:fld>
            <a:endParaRPr lang="en-US"/>
          </a:p>
        </p:txBody>
      </p:sp>
      <p:sp>
        <p:nvSpPr>
          <p:cNvPr id="3" name="TextBox 2">
            <a:extLst>
              <a:ext uri="{FF2B5EF4-FFF2-40B4-BE49-F238E27FC236}">
                <a16:creationId xmlns:a16="http://schemas.microsoft.com/office/drawing/2014/main" id="{C99A4949-3D39-9C83-2C92-B6C1B57D4F5B}"/>
              </a:ext>
            </a:extLst>
          </p:cNvPr>
          <p:cNvSpPr txBox="1"/>
          <p:nvPr/>
        </p:nvSpPr>
        <p:spPr>
          <a:xfrm>
            <a:off x="1981200" y="6144998"/>
            <a:ext cx="4114800" cy="369332"/>
          </a:xfrm>
          <a:prstGeom prst="rect">
            <a:avLst/>
          </a:prstGeom>
          <a:noFill/>
        </p:spPr>
        <p:txBody>
          <a:bodyPr wrap="square" rtlCol="0">
            <a:spAutoFit/>
          </a:bodyPr>
          <a:lstStyle/>
          <a:p>
            <a:r>
              <a:rPr lang="en-US" i="1" dirty="0"/>
              <a:t>*Not needed for Attendance Snapshot</a:t>
            </a:r>
          </a:p>
        </p:txBody>
      </p:sp>
    </p:spTree>
    <p:extLst>
      <p:ext uri="{BB962C8B-B14F-4D97-AF65-F5344CB8AC3E}">
        <p14:creationId xmlns:p14="http://schemas.microsoft.com/office/powerpoint/2010/main" val="18158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6E0B3-BA4F-44B7-B718-2408F7CA9DD8}"/>
              </a:ext>
            </a:extLst>
          </p:cNvPr>
          <p:cNvSpPr>
            <a:spLocks noGrp="1"/>
          </p:cNvSpPr>
          <p:nvPr>
            <p:ph type="title"/>
          </p:nvPr>
        </p:nvSpPr>
        <p:spPr/>
        <p:txBody>
          <a:bodyPr/>
          <a:lstStyle/>
          <a:p>
            <a:r>
              <a:rPr lang="en-US" dirty="0"/>
              <a:t>Snapshot (collection): Source Files</a:t>
            </a:r>
          </a:p>
        </p:txBody>
      </p:sp>
      <p:sp>
        <p:nvSpPr>
          <p:cNvPr id="3" name="Content Placeholder 2">
            <a:extLst>
              <a:ext uri="{FF2B5EF4-FFF2-40B4-BE49-F238E27FC236}">
                <a16:creationId xmlns:a16="http://schemas.microsoft.com/office/drawing/2014/main" id="{29A3EA17-B8FD-4F3A-9B85-00F4068BCB97}"/>
              </a:ext>
            </a:extLst>
          </p:cNvPr>
          <p:cNvSpPr>
            <a:spLocks noGrp="1"/>
          </p:cNvSpPr>
          <p:nvPr>
            <p:ph idx="1"/>
          </p:nvPr>
        </p:nvSpPr>
        <p:spPr/>
        <p:txBody>
          <a:bodyPr/>
          <a:lstStyle/>
          <a:p>
            <a:pPr marL="0" indent="0">
              <a:buNone/>
            </a:pPr>
            <a:r>
              <a:rPr lang="en-US" dirty="0"/>
              <a:t>A data snapshot begins with uploading the corresponding interchange files. These interchange files become the source of information, or source file for specific data fields on a snapshot.</a:t>
            </a:r>
          </a:p>
        </p:txBody>
      </p:sp>
      <p:sp>
        <p:nvSpPr>
          <p:cNvPr id="4" name="Rectangle: Rounded Corners 3">
            <a:extLst>
              <a:ext uri="{FF2B5EF4-FFF2-40B4-BE49-F238E27FC236}">
                <a16:creationId xmlns:a16="http://schemas.microsoft.com/office/drawing/2014/main" id="{E1360E99-EE3B-4CF4-B289-591DD66F624D}"/>
              </a:ext>
            </a:extLst>
          </p:cNvPr>
          <p:cNvSpPr/>
          <p:nvPr/>
        </p:nvSpPr>
        <p:spPr>
          <a:xfrm>
            <a:off x="838200" y="2928644"/>
            <a:ext cx="5029200" cy="2971800"/>
          </a:xfrm>
          <a:prstGeom prst="round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pPr algn="ctr"/>
            <a:r>
              <a:rPr lang="en-US" sz="1600" b="1" dirty="0">
                <a:solidFill>
                  <a:schemeClr val="tx1"/>
                </a:solidFill>
              </a:rPr>
              <a:t>Source File A</a:t>
            </a:r>
          </a:p>
          <a:p>
            <a:pPr algn="ctr"/>
            <a:r>
              <a:rPr lang="en-US" sz="1600" dirty="0">
                <a:solidFill>
                  <a:schemeClr val="tx1"/>
                </a:solidFill>
              </a:rPr>
              <a:t>Contains multiple columns of data/information as outlined on the file layout for this source file.</a:t>
            </a:r>
          </a:p>
        </p:txBody>
      </p:sp>
      <p:sp>
        <p:nvSpPr>
          <p:cNvPr id="24" name="Rectangle: Rounded Corners 23">
            <a:extLst>
              <a:ext uri="{FF2B5EF4-FFF2-40B4-BE49-F238E27FC236}">
                <a16:creationId xmlns:a16="http://schemas.microsoft.com/office/drawing/2014/main" id="{B5748245-4D12-41D3-90BC-E0EDFC5CCA3A}"/>
              </a:ext>
            </a:extLst>
          </p:cNvPr>
          <p:cNvSpPr/>
          <p:nvPr/>
        </p:nvSpPr>
        <p:spPr>
          <a:xfrm>
            <a:off x="6324602" y="2928644"/>
            <a:ext cx="5029200" cy="2971800"/>
          </a:xfrm>
          <a:prstGeom prst="roundRect">
            <a:avLst/>
          </a:prstGeom>
          <a:noFill/>
          <a:ln w="76200"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pPr algn="ctr"/>
            <a:r>
              <a:rPr lang="en-US" sz="1600" b="1" dirty="0">
                <a:solidFill>
                  <a:schemeClr val="tx1"/>
                </a:solidFill>
              </a:rPr>
              <a:t>Source File B</a:t>
            </a:r>
          </a:p>
          <a:p>
            <a:pPr algn="ctr"/>
            <a:r>
              <a:rPr lang="en-US" sz="1600" dirty="0">
                <a:solidFill>
                  <a:schemeClr val="tx1"/>
                </a:solidFill>
              </a:rPr>
              <a:t>Contains multiple columns of data/information as outlined on the file layout for this source file.</a:t>
            </a:r>
          </a:p>
        </p:txBody>
      </p:sp>
      <p:sp>
        <p:nvSpPr>
          <p:cNvPr id="11" name="Rectangle: Rounded Corners 10">
            <a:extLst>
              <a:ext uri="{FF2B5EF4-FFF2-40B4-BE49-F238E27FC236}">
                <a16:creationId xmlns:a16="http://schemas.microsoft.com/office/drawing/2014/main" id="{2BD187D5-0B22-4346-B482-324BC6DE65A5}"/>
              </a:ext>
              <a:ext uri="{C183D7F6-B498-43B3-948B-1728B52AA6E4}">
                <adec:decorative xmlns:adec="http://schemas.microsoft.com/office/drawing/2017/decorative" val="1"/>
              </a:ext>
            </a:extLst>
          </p:cNvPr>
          <p:cNvSpPr/>
          <p:nvPr/>
        </p:nvSpPr>
        <p:spPr>
          <a:xfrm>
            <a:off x="1678062" y="4150250"/>
            <a:ext cx="899654" cy="413884"/>
          </a:xfrm>
          <a:prstGeom prst="roundRect">
            <a:avLst/>
          </a:prstGeom>
          <a:solidFill>
            <a:schemeClr val="accent5"/>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File A: Element 1</a:t>
            </a:r>
          </a:p>
        </p:txBody>
      </p:sp>
      <p:sp>
        <p:nvSpPr>
          <p:cNvPr id="15" name="Rectangle: Rounded Corners 14">
            <a:extLst>
              <a:ext uri="{FF2B5EF4-FFF2-40B4-BE49-F238E27FC236}">
                <a16:creationId xmlns:a16="http://schemas.microsoft.com/office/drawing/2014/main" id="{4BDF07D1-144A-41E4-806D-5F369358463A}"/>
              </a:ext>
              <a:ext uri="{C183D7F6-B498-43B3-948B-1728B52AA6E4}">
                <adec:decorative xmlns:adec="http://schemas.microsoft.com/office/drawing/2017/decorative" val="1"/>
              </a:ext>
            </a:extLst>
          </p:cNvPr>
          <p:cNvSpPr/>
          <p:nvPr/>
        </p:nvSpPr>
        <p:spPr>
          <a:xfrm>
            <a:off x="4120293" y="4117191"/>
            <a:ext cx="899654" cy="413884"/>
          </a:xfrm>
          <a:prstGeom prst="roundRect">
            <a:avLst/>
          </a:prstGeom>
          <a:solidFill>
            <a:schemeClr val="accent5"/>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File A: Element 2</a:t>
            </a:r>
          </a:p>
        </p:txBody>
      </p:sp>
      <p:sp>
        <p:nvSpPr>
          <p:cNvPr id="12" name="Rectangle: Rounded Corners 11">
            <a:extLst>
              <a:ext uri="{FF2B5EF4-FFF2-40B4-BE49-F238E27FC236}">
                <a16:creationId xmlns:a16="http://schemas.microsoft.com/office/drawing/2014/main" id="{21D0C3ED-2E53-4B4A-9B3D-27311E2DE505}"/>
              </a:ext>
              <a:ext uri="{C183D7F6-B498-43B3-948B-1728B52AA6E4}">
                <adec:decorative xmlns:adec="http://schemas.microsoft.com/office/drawing/2017/decorative" val="1"/>
              </a:ext>
            </a:extLst>
          </p:cNvPr>
          <p:cNvSpPr/>
          <p:nvPr/>
        </p:nvSpPr>
        <p:spPr>
          <a:xfrm>
            <a:off x="1743039" y="5134594"/>
            <a:ext cx="899654" cy="413884"/>
          </a:xfrm>
          <a:prstGeom prst="roundRect">
            <a:avLst/>
          </a:prstGeom>
          <a:solidFill>
            <a:schemeClr val="accent5"/>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File A: Element 3</a:t>
            </a:r>
          </a:p>
        </p:txBody>
      </p:sp>
      <p:sp>
        <p:nvSpPr>
          <p:cNvPr id="13" name="Rectangle: Rounded Corners 12">
            <a:extLst>
              <a:ext uri="{FF2B5EF4-FFF2-40B4-BE49-F238E27FC236}">
                <a16:creationId xmlns:a16="http://schemas.microsoft.com/office/drawing/2014/main" id="{6E339DD3-5DDE-437B-B035-AB2086C63381}"/>
              </a:ext>
              <a:ext uri="{C183D7F6-B498-43B3-948B-1728B52AA6E4}">
                <adec:decorative xmlns:adec="http://schemas.microsoft.com/office/drawing/2017/decorative" val="1"/>
              </a:ext>
            </a:extLst>
          </p:cNvPr>
          <p:cNvSpPr/>
          <p:nvPr/>
        </p:nvSpPr>
        <p:spPr>
          <a:xfrm>
            <a:off x="2879052" y="4720710"/>
            <a:ext cx="899654" cy="413884"/>
          </a:xfrm>
          <a:prstGeom prst="roundRect">
            <a:avLst/>
          </a:prstGeom>
          <a:solidFill>
            <a:schemeClr val="accent5"/>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File A: Element 4</a:t>
            </a:r>
          </a:p>
        </p:txBody>
      </p:sp>
      <p:sp>
        <p:nvSpPr>
          <p:cNvPr id="16" name="Rectangle: Rounded Corners 15">
            <a:extLst>
              <a:ext uri="{FF2B5EF4-FFF2-40B4-BE49-F238E27FC236}">
                <a16:creationId xmlns:a16="http://schemas.microsoft.com/office/drawing/2014/main" id="{9899A3AF-8526-43F3-9CBB-C496DDD71724}"/>
              </a:ext>
              <a:ext uri="{C183D7F6-B498-43B3-948B-1728B52AA6E4}">
                <adec:decorative xmlns:adec="http://schemas.microsoft.com/office/drawing/2017/decorative" val="1"/>
              </a:ext>
            </a:extLst>
          </p:cNvPr>
          <p:cNvSpPr/>
          <p:nvPr/>
        </p:nvSpPr>
        <p:spPr>
          <a:xfrm>
            <a:off x="4034292" y="5102518"/>
            <a:ext cx="899654" cy="413884"/>
          </a:xfrm>
          <a:prstGeom prst="roundRect">
            <a:avLst/>
          </a:prstGeom>
          <a:solidFill>
            <a:schemeClr val="accent5"/>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File A: Element 5</a:t>
            </a:r>
          </a:p>
        </p:txBody>
      </p:sp>
      <p:sp>
        <p:nvSpPr>
          <p:cNvPr id="6" name="Rectangle: Rounded Corners 5">
            <a:extLst>
              <a:ext uri="{FF2B5EF4-FFF2-40B4-BE49-F238E27FC236}">
                <a16:creationId xmlns:a16="http://schemas.microsoft.com/office/drawing/2014/main" id="{BE56F60D-0215-4F37-AD38-9A75C6EB71E7}"/>
              </a:ext>
              <a:ext uri="{C183D7F6-B498-43B3-948B-1728B52AA6E4}">
                <adec:decorative xmlns:adec="http://schemas.microsoft.com/office/drawing/2017/decorative" val="1"/>
              </a:ext>
            </a:extLst>
          </p:cNvPr>
          <p:cNvSpPr/>
          <p:nvPr/>
        </p:nvSpPr>
        <p:spPr>
          <a:xfrm>
            <a:off x="7474067" y="4221614"/>
            <a:ext cx="899654" cy="413884"/>
          </a:xfrm>
          <a:prstGeom prst="roundRect">
            <a:avLst/>
          </a:prstGeom>
          <a:solidFill>
            <a:schemeClr val="tx2"/>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File B: Element 1</a:t>
            </a:r>
          </a:p>
        </p:txBody>
      </p:sp>
      <p:sp>
        <p:nvSpPr>
          <p:cNvPr id="10" name="Rectangle: Rounded Corners 9">
            <a:extLst>
              <a:ext uri="{FF2B5EF4-FFF2-40B4-BE49-F238E27FC236}">
                <a16:creationId xmlns:a16="http://schemas.microsoft.com/office/drawing/2014/main" id="{9F875FC8-998E-46EC-A8A6-CAF6664D462F}"/>
              </a:ext>
              <a:ext uri="{C183D7F6-B498-43B3-948B-1728B52AA6E4}">
                <adec:decorative xmlns:adec="http://schemas.microsoft.com/office/drawing/2017/decorative" val="1"/>
              </a:ext>
            </a:extLst>
          </p:cNvPr>
          <p:cNvSpPr/>
          <p:nvPr/>
        </p:nvSpPr>
        <p:spPr>
          <a:xfrm>
            <a:off x="9110674" y="4324133"/>
            <a:ext cx="899654" cy="413884"/>
          </a:xfrm>
          <a:prstGeom prst="roundRect">
            <a:avLst/>
          </a:prstGeom>
          <a:solidFill>
            <a:schemeClr val="tx2"/>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File B: Element 2</a:t>
            </a:r>
          </a:p>
        </p:txBody>
      </p:sp>
      <p:sp>
        <p:nvSpPr>
          <p:cNvPr id="8" name="Rectangle: Rounded Corners 7">
            <a:extLst>
              <a:ext uri="{FF2B5EF4-FFF2-40B4-BE49-F238E27FC236}">
                <a16:creationId xmlns:a16="http://schemas.microsoft.com/office/drawing/2014/main" id="{B3432380-B9EC-48AC-89C0-60B51B572872}"/>
              </a:ext>
              <a:ext uri="{C183D7F6-B498-43B3-948B-1728B52AA6E4}">
                <adec:decorative xmlns:adec="http://schemas.microsoft.com/office/drawing/2017/decorative" val="1"/>
              </a:ext>
            </a:extLst>
          </p:cNvPr>
          <p:cNvSpPr/>
          <p:nvPr/>
        </p:nvSpPr>
        <p:spPr>
          <a:xfrm>
            <a:off x="8050281" y="5048815"/>
            <a:ext cx="899654" cy="413884"/>
          </a:xfrm>
          <a:prstGeom prst="roundRect">
            <a:avLst/>
          </a:prstGeom>
          <a:solidFill>
            <a:schemeClr val="tx2"/>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File B: Element 3</a:t>
            </a:r>
          </a:p>
        </p:txBody>
      </p:sp>
      <p:sp>
        <p:nvSpPr>
          <p:cNvPr id="7" name="Rectangle: Rounded Corners 6">
            <a:extLst>
              <a:ext uri="{FF2B5EF4-FFF2-40B4-BE49-F238E27FC236}">
                <a16:creationId xmlns:a16="http://schemas.microsoft.com/office/drawing/2014/main" id="{EEC0A8BF-376D-4EB0-AF61-FBA84F34F602}"/>
              </a:ext>
              <a:ext uri="{C183D7F6-B498-43B3-948B-1728B52AA6E4}">
                <adec:decorative xmlns:adec="http://schemas.microsoft.com/office/drawing/2017/decorative" val="1"/>
              </a:ext>
            </a:extLst>
          </p:cNvPr>
          <p:cNvSpPr/>
          <p:nvPr/>
        </p:nvSpPr>
        <p:spPr>
          <a:xfrm>
            <a:off x="9606881" y="5150159"/>
            <a:ext cx="899654" cy="413884"/>
          </a:xfrm>
          <a:prstGeom prst="roundRect">
            <a:avLst/>
          </a:prstGeom>
          <a:solidFill>
            <a:schemeClr val="tx2"/>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File B: Element 4</a:t>
            </a:r>
          </a:p>
        </p:txBody>
      </p:sp>
      <p:sp>
        <p:nvSpPr>
          <p:cNvPr id="5" name="Slide Number Placeholder 4">
            <a:extLst>
              <a:ext uri="{FF2B5EF4-FFF2-40B4-BE49-F238E27FC236}">
                <a16:creationId xmlns:a16="http://schemas.microsoft.com/office/drawing/2014/main" id="{DBDDB96F-7D2A-4856-9284-0E412EA71593}"/>
              </a:ext>
            </a:extLst>
          </p:cNvPr>
          <p:cNvSpPr>
            <a:spLocks noGrp="1"/>
          </p:cNvSpPr>
          <p:nvPr>
            <p:ph type="sldNum" sz="quarter" idx="12"/>
          </p:nvPr>
        </p:nvSpPr>
        <p:spPr/>
        <p:txBody>
          <a:bodyPr/>
          <a:lstStyle/>
          <a:p>
            <a:fld id="{C479D5F6-EDCB-402A-AC08-4943A1820E8F}" type="slidenum">
              <a:rPr lang="en-US" smtClean="0"/>
              <a:pPr/>
              <a:t>11</a:t>
            </a:fld>
            <a:endParaRPr lang="en-US" dirty="0"/>
          </a:p>
        </p:txBody>
      </p:sp>
    </p:spTree>
    <p:extLst>
      <p:ext uri="{BB962C8B-B14F-4D97-AF65-F5344CB8AC3E}">
        <p14:creationId xmlns:p14="http://schemas.microsoft.com/office/powerpoint/2010/main" val="81785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6E0B3-BA4F-44B7-B718-2408F7CA9DD8}"/>
              </a:ext>
            </a:extLst>
          </p:cNvPr>
          <p:cNvSpPr>
            <a:spLocks noGrp="1"/>
          </p:cNvSpPr>
          <p:nvPr>
            <p:ph type="title"/>
          </p:nvPr>
        </p:nvSpPr>
        <p:spPr/>
        <p:txBody>
          <a:bodyPr/>
          <a:lstStyle/>
          <a:p>
            <a:r>
              <a:rPr lang="en-US" dirty="0"/>
              <a:t>Snapshot (collection): Creation</a:t>
            </a:r>
          </a:p>
        </p:txBody>
      </p:sp>
      <p:sp>
        <p:nvSpPr>
          <p:cNvPr id="3" name="Content Placeholder 2">
            <a:extLst>
              <a:ext uri="{FF2B5EF4-FFF2-40B4-BE49-F238E27FC236}">
                <a16:creationId xmlns:a16="http://schemas.microsoft.com/office/drawing/2014/main" id="{29A3EA17-B8FD-4F3A-9B85-00F4068BCB97}"/>
              </a:ext>
            </a:extLst>
          </p:cNvPr>
          <p:cNvSpPr>
            <a:spLocks noGrp="1"/>
          </p:cNvSpPr>
          <p:nvPr>
            <p:ph idx="1"/>
          </p:nvPr>
        </p:nvSpPr>
        <p:spPr/>
        <p:txBody>
          <a:bodyPr/>
          <a:lstStyle/>
          <a:p>
            <a:pPr marL="0" indent="0">
              <a:buNone/>
            </a:pPr>
            <a:r>
              <a:rPr lang="en-US" dirty="0"/>
              <a:t>When a snapshot is triggered, it pulls needed information from the source (interchange) files into a new file called the snapshot.</a:t>
            </a:r>
          </a:p>
        </p:txBody>
      </p:sp>
      <p:sp>
        <p:nvSpPr>
          <p:cNvPr id="4" name="Rectangle: Rounded Corners 3">
            <a:extLst>
              <a:ext uri="{FF2B5EF4-FFF2-40B4-BE49-F238E27FC236}">
                <a16:creationId xmlns:a16="http://schemas.microsoft.com/office/drawing/2014/main" id="{E1360E99-EE3B-4CF4-B289-591DD66F624D}"/>
              </a:ext>
            </a:extLst>
          </p:cNvPr>
          <p:cNvSpPr/>
          <p:nvPr/>
        </p:nvSpPr>
        <p:spPr>
          <a:xfrm>
            <a:off x="838200" y="2678262"/>
            <a:ext cx="5029200" cy="1371600"/>
          </a:xfrm>
          <a:prstGeom prst="round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pPr algn="ctr"/>
            <a:r>
              <a:rPr lang="en-US" b="1" dirty="0">
                <a:solidFill>
                  <a:schemeClr val="tx1"/>
                </a:solidFill>
              </a:rPr>
              <a:t>Source File A</a:t>
            </a:r>
          </a:p>
        </p:txBody>
      </p:sp>
      <p:sp>
        <p:nvSpPr>
          <p:cNvPr id="24" name="Rectangle: Rounded Corners 23">
            <a:extLst>
              <a:ext uri="{FF2B5EF4-FFF2-40B4-BE49-F238E27FC236}">
                <a16:creationId xmlns:a16="http://schemas.microsoft.com/office/drawing/2014/main" id="{B5748245-4D12-41D3-90BC-E0EDFC5CCA3A}"/>
              </a:ext>
            </a:extLst>
          </p:cNvPr>
          <p:cNvSpPr/>
          <p:nvPr/>
        </p:nvSpPr>
        <p:spPr>
          <a:xfrm>
            <a:off x="6324602" y="2678262"/>
            <a:ext cx="5029200" cy="1371600"/>
          </a:xfrm>
          <a:prstGeom prst="roundRect">
            <a:avLst/>
          </a:prstGeom>
          <a:noFill/>
          <a:ln w="76200"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pPr algn="ctr"/>
            <a:r>
              <a:rPr lang="en-US" b="1" dirty="0">
                <a:solidFill>
                  <a:schemeClr val="tx1"/>
                </a:solidFill>
              </a:rPr>
              <a:t>Source File B</a:t>
            </a:r>
          </a:p>
        </p:txBody>
      </p:sp>
      <p:sp>
        <p:nvSpPr>
          <p:cNvPr id="17" name="Rectangle: Rounded Corners 16">
            <a:extLst>
              <a:ext uri="{FF2B5EF4-FFF2-40B4-BE49-F238E27FC236}">
                <a16:creationId xmlns:a16="http://schemas.microsoft.com/office/drawing/2014/main" id="{17890674-B482-4DB3-A7BE-478146348773}"/>
              </a:ext>
            </a:extLst>
          </p:cNvPr>
          <p:cNvSpPr/>
          <p:nvPr/>
        </p:nvSpPr>
        <p:spPr>
          <a:xfrm>
            <a:off x="838199" y="4502888"/>
            <a:ext cx="10515600" cy="1463708"/>
          </a:xfrm>
          <a:prstGeom prst="roundRect">
            <a:avLst/>
          </a:prstGeom>
          <a:solidFill>
            <a:schemeClr val="accent2">
              <a:lumMod val="20000"/>
              <a:lumOff val="80000"/>
            </a:schemeClr>
          </a:solidFill>
          <a:ln w="762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pPr algn="ctr"/>
            <a:r>
              <a:rPr lang="en-US" sz="1350" b="1" dirty="0">
                <a:solidFill>
                  <a:schemeClr val="tx1"/>
                </a:solidFill>
              </a:rPr>
              <a:t>Snapshot</a:t>
            </a:r>
          </a:p>
        </p:txBody>
      </p:sp>
      <p:sp>
        <p:nvSpPr>
          <p:cNvPr id="11" name="Rectangle: Rounded Corners 10">
            <a:extLst>
              <a:ext uri="{FF2B5EF4-FFF2-40B4-BE49-F238E27FC236}">
                <a16:creationId xmlns:a16="http://schemas.microsoft.com/office/drawing/2014/main" id="{2BD187D5-0B22-4346-B482-324BC6DE65A5}"/>
              </a:ext>
              <a:ext uri="{C183D7F6-B498-43B3-948B-1728B52AA6E4}">
                <adec:decorative xmlns:adec="http://schemas.microsoft.com/office/drawing/2017/decorative" val="1"/>
              </a:ext>
            </a:extLst>
          </p:cNvPr>
          <p:cNvSpPr/>
          <p:nvPr/>
        </p:nvSpPr>
        <p:spPr>
          <a:xfrm>
            <a:off x="1357187" y="2856597"/>
            <a:ext cx="899654" cy="413884"/>
          </a:xfrm>
          <a:prstGeom prst="roundRect">
            <a:avLst/>
          </a:prstGeom>
          <a:solidFill>
            <a:schemeClr val="accent5"/>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File A: Element 1</a:t>
            </a:r>
          </a:p>
        </p:txBody>
      </p:sp>
      <p:sp>
        <p:nvSpPr>
          <p:cNvPr id="15" name="Rectangle: Rounded Corners 14">
            <a:extLst>
              <a:ext uri="{FF2B5EF4-FFF2-40B4-BE49-F238E27FC236}">
                <a16:creationId xmlns:a16="http://schemas.microsoft.com/office/drawing/2014/main" id="{4BDF07D1-144A-41E4-806D-5F369358463A}"/>
              </a:ext>
              <a:ext uri="{C183D7F6-B498-43B3-948B-1728B52AA6E4}">
                <adec:decorative xmlns:adec="http://schemas.microsoft.com/office/drawing/2017/decorative" val="1"/>
              </a:ext>
            </a:extLst>
          </p:cNvPr>
          <p:cNvSpPr/>
          <p:nvPr/>
        </p:nvSpPr>
        <p:spPr>
          <a:xfrm>
            <a:off x="1654041" y="3499958"/>
            <a:ext cx="899654" cy="413884"/>
          </a:xfrm>
          <a:prstGeom prst="roundRect">
            <a:avLst/>
          </a:prstGeom>
          <a:solidFill>
            <a:schemeClr val="accent5"/>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File A: Element 2</a:t>
            </a:r>
          </a:p>
        </p:txBody>
      </p:sp>
      <p:sp>
        <p:nvSpPr>
          <p:cNvPr id="12" name="Rectangle: Rounded Corners 11">
            <a:extLst>
              <a:ext uri="{FF2B5EF4-FFF2-40B4-BE49-F238E27FC236}">
                <a16:creationId xmlns:a16="http://schemas.microsoft.com/office/drawing/2014/main" id="{21D0C3ED-2E53-4B4A-9B3D-27311E2DE505}"/>
              </a:ext>
              <a:ext uri="{C183D7F6-B498-43B3-948B-1728B52AA6E4}">
                <adec:decorative xmlns:adec="http://schemas.microsoft.com/office/drawing/2017/decorative" val="1"/>
              </a:ext>
            </a:extLst>
          </p:cNvPr>
          <p:cNvSpPr/>
          <p:nvPr/>
        </p:nvSpPr>
        <p:spPr>
          <a:xfrm>
            <a:off x="2961615" y="3429000"/>
            <a:ext cx="899654" cy="413884"/>
          </a:xfrm>
          <a:prstGeom prst="roundRect">
            <a:avLst/>
          </a:prstGeom>
          <a:solidFill>
            <a:schemeClr val="accent5"/>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File A: Element 3</a:t>
            </a:r>
          </a:p>
        </p:txBody>
      </p:sp>
      <p:sp>
        <p:nvSpPr>
          <p:cNvPr id="13" name="Rectangle: Rounded Corners 12">
            <a:extLst>
              <a:ext uri="{FF2B5EF4-FFF2-40B4-BE49-F238E27FC236}">
                <a16:creationId xmlns:a16="http://schemas.microsoft.com/office/drawing/2014/main" id="{6E339DD3-5DDE-437B-B035-AB2086C63381}"/>
              </a:ext>
              <a:ext uri="{C183D7F6-B498-43B3-948B-1728B52AA6E4}">
                <adec:decorative xmlns:adec="http://schemas.microsoft.com/office/drawing/2017/decorative" val="1"/>
              </a:ext>
            </a:extLst>
          </p:cNvPr>
          <p:cNvSpPr/>
          <p:nvPr/>
        </p:nvSpPr>
        <p:spPr>
          <a:xfrm>
            <a:off x="4622395" y="2891912"/>
            <a:ext cx="899654" cy="413884"/>
          </a:xfrm>
          <a:prstGeom prst="roundRect">
            <a:avLst/>
          </a:prstGeom>
          <a:solidFill>
            <a:schemeClr val="accent5"/>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File A: Element 4</a:t>
            </a:r>
          </a:p>
        </p:txBody>
      </p:sp>
      <p:sp>
        <p:nvSpPr>
          <p:cNvPr id="16" name="Rectangle: Rounded Corners 15">
            <a:extLst>
              <a:ext uri="{FF2B5EF4-FFF2-40B4-BE49-F238E27FC236}">
                <a16:creationId xmlns:a16="http://schemas.microsoft.com/office/drawing/2014/main" id="{9899A3AF-8526-43F3-9CBB-C496DDD71724}"/>
              </a:ext>
              <a:ext uri="{C183D7F6-B498-43B3-948B-1728B52AA6E4}">
                <adec:decorative xmlns:adec="http://schemas.microsoft.com/office/drawing/2017/decorative" val="1"/>
              </a:ext>
            </a:extLst>
          </p:cNvPr>
          <p:cNvSpPr/>
          <p:nvPr/>
        </p:nvSpPr>
        <p:spPr>
          <a:xfrm>
            <a:off x="4381443" y="3519446"/>
            <a:ext cx="899654" cy="413884"/>
          </a:xfrm>
          <a:prstGeom prst="roundRect">
            <a:avLst/>
          </a:prstGeom>
          <a:solidFill>
            <a:schemeClr val="accent5"/>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File A: Element 5</a:t>
            </a:r>
          </a:p>
        </p:txBody>
      </p:sp>
      <p:sp>
        <p:nvSpPr>
          <p:cNvPr id="6" name="Rectangle: Rounded Corners 5">
            <a:extLst>
              <a:ext uri="{FF2B5EF4-FFF2-40B4-BE49-F238E27FC236}">
                <a16:creationId xmlns:a16="http://schemas.microsoft.com/office/drawing/2014/main" id="{BE56F60D-0215-4F37-AD38-9A75C6EB71E7}"/>
              </a:ext>
              <a:ext uri="{C183D7F6-B498-43B3-948B-1728B52AA6E4}">
                <adec:decorative xmlns:adec="http://schemas.microsoft.com/office/drawing/2017/decorative" val="1"/>
              </a:ext>
            </a:extLst>
          </p:cNvPr>
          <p:cNvSpPr/>
          <p:nvPr/>
        </p:nvSpPr>
        <p:spPr>
          <a:xfrm>
            <a:off x="7030054" y="2992946"/>
            <a:ext cx="899654" cy="413884"/>
          </a:xfrm>
          <a:prstGeom prst="roundRect">
            <a:avLst/>
          </a:prstGeom>
          <a:solidFill>
            <a:schemeClr val="tx2"/>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File B: Element 1</a:t>
            </a:r>
          </a:p>
        </p:txBody>
      </p:sp>
      <p:sp>
        <p:nvSpPr>
          <p:cNvPr id="10" name="Rectangle: Rounded Corners 9">
            <a:extLst>
              <a:ext uri="{FF2B5EF4-FFF2-40B4-BE49-F238E27FC236}">
                <a16:creationId xmlns:a16="http://schemas.microsoft.com/office/drawing/2014/main" id="{9F875FC8-998E-46EC-A8A6-CAF6664D462F}"/>
              </a:ext>
              <a:ext uri="{C183D7F6-B498-43B3-948B-1728B52AA6E4}">
                <adec:decorative xmlns:adec="http://schemas.microsoft.com/office/drawing/2017/decorative" val="1"/>
              </a:ext>
            </a:extLst>
          </p:cNvPr>
          <p:cNvSpPr/>
          <p:nvPr/>
        </p:nvSpPr>
        <p:spPr>
          <a:xfrm>
            <a:off x="7929708" y="3499958"/>
            <a:ext cx="899654" cy="413884"/>
          </a:xfrm>
          <a:prstGeom prst="roundRect">
            <a:avLst/>
          </a:prstGeom>
          <a:solidFill>
            <a:schemeClr val="tx2"/>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File B: Element 2</a:t>
            </a:r>
          </a:p>
        </p:txBody>
      </p:sp>
      <p:sp>
        <p:nvSpPr>
          <p:cNvPr id="8" name="Rectangle: Rounded Corners 7">
            <a:extLst>
              <a:ext uri="{FF2B5EF4-FFF2-40B4-BE49-F238E27FC236}">
                <a16:creationId xmlns:a16="http://schemas.microsoft.com/office/drawing/2014/main" id="{B3432380-B9EC-48AC-89C0-60B51B572872}"/>
              </a:ext>
              <a:ext uri="{C183D7F6-B498-43B3-948B-1728B52AA6E4}">
                <adec:decorative xmlns:adec="http://schemas.microsoft.com/office/drawing/2017/decorative" val="1"/>
              </a:ext>
            </a:extLst>
          </p:cNvPr>
          <p:cNvSpPr/>
          <p:nvPr/>
        </p:nvSpPr>
        <p:spPr>
          <a:xfrm>
            <a:off x="9052004" y="3519446"/>
            <a:ext cx="899654" cy="413884"/>
          </a:xfrm>
          <a:prstGeom prst="roundRect">
            <a:avLst/>
          </a:prstGeom>
          <a:solidFill>
            <a:schemeClr val="tx2"/>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File B: Element 3</a:t>
            </a:r>
          </a:p>
        </p:txBody>
      </p:sp>
      <p:sp>
        <p:nvSpPr>
          <p:cNvPr id="7" name="Rectangle: Rounded Corners 6">
            <a:extLst>
              <a:ext uri="{FF2B5EF4-FFF2-40B4-BE49-F238E27FC236}">
                <a16:creationId xmlns:a16="http://schemas.microsoft.com/office/drawing/2014/main" id="{EEC0A8BF-376D-4EB0-AF61-FBA84F34F602}"/>
              </a:ext>
              <a:ext uri="{C183D7F6-B498-43B3-948B-1728B52AA6E4}">
                <adec:decorative xmlns:adec="http://schemas.microsoft.com/office/drawing/2017/decorative" val="1"/>
              </a:ext>
            </a:extLst>
          </p:cNvPr>
          <p:cNvSpPr/>
          <p:nvPr/>
        </p:nvSpPr>
        <p:spPr>
          <a:xfrm>
            <a:off x="10011467" y="3015116"/>
            <a:ext cx="899654" cy="413884"/>
          </a:xfrm>
          <a:prstGeom prst="roundRect">
            <a:avLst/>
          </a:prstGeom>
          <a:solidFill>
            <a:schemeClr val="tx2"/>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File B: Element 4</a:t>
            </a:r>
          </a:p>
        </p:txBody>
      </p:sp>
      <p:sp>
        <p:nvSpPr>
          <p:cNvPr id="5" name="Slide Number Placeholder 4">
            <a:extLst>
              <a:ext uri="{FF2B5EF4-FFF2-40B4-BE49-F238E27FC236}">
                <a16:creationId xmlns:a16="http://schemas.microsoft.com/office/drawing/2014/main" id="{AB15FC3B-06C6-4F83-A748-6B4E5CCBDDBC}"/>
              </a:ext>
            </a:extLst>
          </p:cNvPr>
          <p:cNvSpPr>
            <a:spLocks noGrp="1"/>
          </p:cNvSpPr>
          <p:nvPr>
            <p:ph type="sldNum" sz="quarter" idx="12"/>
          </p:nvPr>
        </p:nvSpPr>
        <p:spPr/>
        <p:txBody>
          <a:bodyPr/>
          <a:lstStyle/>
          <a:p>
            <a:fld id="{C479D5F6-EDCB-402A-AC08-4943A1820E8F}" type="slidenum">
              <a:rPr lang="en-US" smtClean="0"/>
              <a:pPr/>
              <a:t>12</a:t>
            </a:fld>
            <a:endParaRPr lang="en-US" dirty="0"/>
          </a:p>
        </p:txBody>
      </p:sp>
    </p:spTree>
    <p:extLst>
      <p:ext uri="{BB962C8B-B14F-4D97-AF65-F5344CB8AC3E}">
        <p14:creationId xmlns:p14="http://schemas.microsoft.com/office/powerpoint/2010/main" val="192400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91667E-6 2.22222E-6 L -0.02032 0.34444 " pathEditMode="relative" rAng="0" ptsTypes="AA">
                                      <p:cBhvr>
                                        <p:cTn id="6" dur="500" fill="hold"/>
                                        <p:tgtEl>
                                          <p:spTgt spid="11"/>
                                        </p:tgtEl>
                                        <p:attrNameLst>
                                          <p:attrName>ppt_x</p:attrName>
                                          <p:attrName>ppt_y</p:attrName>
                                        </p:attrNameLst>
                                      </p:cBhvr>
                                      <p:rCtr x="-1016" y="17222"/>
                                    </p:animMotion>
                                  </p:childTnLst>
                                </p:cTn>
                              </p:par>
                            </p:childTnLst>
                          </p:cTn>
                        </p:par>
                        <p:par>
                          <p:cTn id="7" fill="hold">
                            <p:stCondLst>
                              <p:cond delay="500"/>
                            </p:stCondLst>
                            <p:childTnLst>
                              <p:par>
                                <p:cTn id="8" presetID="42" presetClass="path" presetSubtype="0" accel="50000" decel="50000" fill="hold" grpId="0" nodeType="afterEffect">
                                  <p:stCondLst>
                                    <p:cond delay="0"/>
                                  </p:stCondLst>
                                  <p:childTnLst>
                                    <p:animMotion origin="layout" path="M -1.45833E-6 4.81481E-6 L -0.39114 0.32453 " pathEditMode="relative" rAng="0" ptsTypes="AA">
                                      <p:cBhvr>
                                        <p:cTn id="9" dur="500" fill="hold"/>
                                        <p:tgtEl>
                                          <p:spTgt spid="6"/>
                                        </p:tgtEl>
                                        <p:attrNameLst>
                                          <p:attrName>ppt_x</p:attrName>
                                          <p:attrName>ppt_y</p:attrName>
                                        </p:attrNameLst>
                                      </p:cBhvr>
                                      <p:rCtr x="-19557" y="16227"/>
                                    </p:animMotion>
                                  </p:childTnLst>
                                </p:cTn>
                              </p:par>
                            </p:childTnLst>
                          </p:cTn>
                        </p:par>
                        <p:par>
                          <p:cTn id="10" fill="hold">
                            <p:stCondLst>
                              <p:cond delay="1000"/>
                            </p:stCondLst>
                            <p:childTnLst>
                              <p:par>
                                <p:cTn id="11" presetID="42" presetClass="path" presetSubtype="0" accel="50000" decel="50000" fill="hold" grpId="0" nodeType="afterEffect">
                                  <p:stCondLst>
                                    <p:cond delay="0"/>
                                  </p:stCondLst>
                                  <p:childTnLst>
                                    <p:animMotion origin="layout" path="M 2.29167E-6 -2.59259E-6 L 0.03685 0.26366 " pathEditMode="relative" rAng="0" ptsTypes="AA">
                                      <p:cBhvr>
                                        <p:cTn id="12" dur="500" fill="hold"/>
                                        <p:tgtEl>
                                          <p:spTgt spid="12"/>
                                        </p:tgtEl>
                                        <p:attrNameLst>
                                          <p:attrName>ppt_x</p:attrName>
                                          <p:attrName>ppt_y</p:attrName>
                                        </p:attrNameLst>
                                      </p:cBhvr>
                                      <p:rCtr x="1836" y="13171"/>
                                    </p:animMotion>
                                  </p:childTnLst>
                                </p:cTn>
                              </p:par>
                            </p:childTnLst>
                          </p:cTn>
                        </p:par>
                        <p:par>
                          <p:cTn id="13" fill="hold">
                            <p:stCondLst>
                              <p:cond delay="1500"/>
                            </p:stCondLst>
                            <p:childTnLst>
                              <p:par>
                                <p:cTn id="14" presetID="42" presetClass="path" presetSubtype="0" accel="50000" decel="50000" fill="hold" grpId="0" nodeType="afterEffect">
                                  <p:stCondLst>
                                    <p:cond delay="0"/>
                                  </p:stCondLst>
                                  <p:childTnLst>
                                    <p:animMotion origin="layout" path="M 4.375E-6 -1.85185E-6 L -0.00274 0.33912 " pathEditMode="relative" rAng="0" ptsTypes="AA">
                                      <p:cBhvr>
                                        <p:cTn id="15" dur="500" fill="hold"/>
                                        <p:tgtEl>
                                          <p:spTgt spid="13"/>
                                        </p:tgtEl>
                                        <p:attrNameLst>
                                          <p:attrName>ppt_x</p:attrName>
                                          <p:attrName>ppt_y</p:attrName>
                                        </p:attrNameLst>
                                      </p:cBhvr>
                                      <p:rCtr x="-143" y="16944"/>
                                    </p:animMotion>
                                  </p:childTnLst>
                                </p:cTn>
                              </p:par>
                            </p:childTnLst>
                          </p:cTn>
                        </p:par>
                        <p:par>
                          <p:cTn id="16" fill="hold">
                            <p:stCondLst>
                              <p:cond delay="2000"/>
                            </p:stCondLst>
                            <p:childTnLst>
                              <p:par>
                                <p:cTn id="17" presetID="42" presetClass="path" presetSubtype="0" accel="50000" decel="50000" fill="hold" grpId="0" nodeType="afterEffect">
                                  <p:stCondLst>
                                    <p:cond delay="0"/>
                                  </p:stCondLst>
                                  <p:childTnLst>
                                    <p:animMotion origin="layout" path="M 4.16667E-7 7.40741E-7 L -0.18151 0.25046 " pathEditMode="relative" rAng="0" ptsTypes="AA">
                                      <p:cBhvr>
                                        <p:cTn id="18" dur="500" fill="hold"/>
                                        <p:tgtEl>
                                          <p:spTgt spid="10"/>
                                        </p:tgtEl>
                                        <p:attrNameLst>
                                          <p:attrName>ppt_x</p:attrName>
                                          <p:attrName>ppt_y</p:attrName>
                                        </p:attrNameLst>
                                      </p:cBhvr>
                                      <p:rCtr x="-9076" y="12523"/>
                                    </p:animMotion>
                                  </p:childTnLst>
                                </p:cTn>
                              </p:par>
                            </p:childTnLst>
                          </p:cTn>
                        </p:par>
                        <p:par>
                          <p:cTn id="19" fill="hold">
                            <p:stCondLst>
                              <p:cond delay="2500"/>
                            </p:stCondLst>
                            <p:childTnLst>
                              <p:par>
                                <p:cTn id="20" presetID="42" presetClass="path" presetSubtype="0" accel="50000" decel="50000" fill="hold" grpId="0" nodeType="afterEffect">
                                  <p:stCondLst>
                                    <p:cond delay="0"/>
                                  </p:stCondLst>
                                  <p:childTnLst>
                                    <p:animMotion origin="layout" path="M -2.70833E-6 4.07407E-6 L -0.25156 0.32268 " pathEditMode="relative" rAng="0" ptsTypes="AA">
                                      <p:cBhvr>
                                        <p:cTn id="21" dur="500" fill="hold"/>
                                        <p:tgtEl>
                                          <p:spTgt spid="7"/>
                                        </p:tgtEl>
                                        <p:attrNameLst>
                                          <p:attrName>ppt_x</p:attrName>
                                          <p:attrName>ppt_y</p:attrName>
                                        </p:attrNameLst>
                                      </p:cBhvr>
                                      <p:rCtr x="-12578" y="1613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6" grpId="0" animBg="1"/>
      <p:bldP spid="10"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6E0B3-BA4F-44B7-B718-2408F7CA9DD8}"/>
              </a:ext>
            </a:extLst>
          </p:cNvPr>
          <p:cNvSpPr>
            <a:spLocks noGrp="1"/>
          </p:cNvSpPr>
          <p:nvPr>
            <p:ph type="title"/>
          </p:nvPr>
        </p:nvSpPr>
        <p:spPr/>
        <p:txBody>
          <a:bodyPr/>
          <a:lstStyle/>
          <a:p>
            <a:r>
              <a:rPr lang="en-US" dirty="0"/>
              <a:t>Snapshot (collection): Internal Flags</a:t>
            </a:r>
          </a:p>
        </p:txBody>
      </p:sp>
      <p:sp>
        <p:nvSpPr>
          <p:cNvPr id="3" name="Content Placeholder 2">
            <a:extLst>
              <a:ext uri="{FF2B5EF4-FFF2-40B4-BE49-F238E27FC236}">
                <a16:creationId xmlns:a16="http://schemas.microsoft.com/office/drawing/2014/main" id="{29A3EA17-B8FD-4F3A-9B85-00F4068BCB97}"/>
              </a:ext>
            </a:extLst>
          </p:cNvPr>
          <p:cNvSpPr>
            <a:spLocks noGrp="1"/>
          </p:cNvSpPr>
          <p:nvPr>
            <p:ph idx="1"/>
          </p:nvPr>
        </p:nvSpPr>
        <p:spPr/>
        <p:txBody>
          <a:bodyPr/>
          <a:lstStyle/>
          <a:p>
            <a:r>
              <a:rPr lang="en-US" dirty="0"/>
              <a:t>Snapshots typically won’t use every data element on a source file. </a:t>
            </a:r>
          </a:p>
          <a:p>
            <a:r>
              <a:rPr lang="en-US" dirty="0"/>
              <a:t>Snapshots often pull in information called “internal flags.” These are calculated pieces of data from information provided on the interchange files or from other internal data in data pipeline. </a:t>
            </a:r>
          </a:p>
        </p:txBody>
      </p:sp>
      <p:sp>
        <p:nvSpPr>
          <p:cNvPr id="4" name="Rectangle: Rounded Corners 3">
            <a:extLst>
              <a:ext uri="{FF2B5EF4-FFF2-40B4-BE49-F238E27FC236}">
                <a16:creationId xmlns:a16="http://schemas.microsoft.com/office/drawing/2014/main" id="{E1360E99-EE3B-4CF4-B289-591DD66F624D}"/>
              </a:ext>
            </a:extLst>
          </p:cNvPr>
          <p:cNvSpPr/>
          <p:nvPr/>
        </p:nvSpPr>
        <p:spPr>
          <a:xfrm>
            <a:off x="838199" y="3119886"/>
            <a:ext cx="3200400" cy="1170470"/>
          </a:xfrm>
          <a:prstGeom prst="round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pPr algn="ctr"/>
            <a:r>
              <a:rPr lang="en-US" sz="1600" b="1" dirty="0">
                <a:solidFill>
                  <a:schemeClr val="tx1"/>
                </a:solidFill>
              </a:rPr>
              <a:t>Source File A</a:t>
            </a:r>
          </a:p>
        </p:txBody>
      </p:sp>
      <p:sp>
        <p:nvSpPr>
          <p:cNvPr id="24" name="Rectangle: Rounded Corners 23">
            <a:extLst>
              <a:ext uri="{FF2B5EF4-FFF2-40B4-BE49-F238E27FC236}">
                <a16:creationId xmlns:a16="http://schemas.microsoft.com/office/drawing/2014/main" id="{B5748245-4D12-41D3-90BC-E0EDFC5CCA3A}"/>
              </a:ext>
            </a:extLst>
          </p:cNvPr>
          <p:cNvSpPr/>
          <p:nvPr/>
        </p:nvSpPr>
        <p:spPr>
          <a:xfrm>
            <a:off x="4212771" y="3116699"/>
            <a:ext cx="3200400" cy="1240115"/>
          </a:xfrm>
          <a:prstGeom prst="roundRect">
            <a:avLst/>
          </a:prstGeom>
          <a:noFill/>
          <a:ln w="76200"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pPr algn="ctr"/>
            <a:r>
              <a:rPr lang="en-US" sz="1600" b="1" dirty="0">
                <a:solidFill>
                  <a:schemeClr val="tx1"/>
                </a:solidFill>
              </a:rPr>
              <a:t>Source File B</a:t>
            </a:r>
          </a:p>
        </p:txBody>
      </p:sp>
      <p:sp>
        <p:nvSpPr>
          <p:cNvPr id="27" name="Rectangle: Rounded Corners 26">
            <a:extLst>
              <a:ext uri="{FF2B5EF4-FFF2-40B4-BE49-F238E27FC236}">
                <a16:creationId xmlns:a16="http://schemas.microsoft.com/office/drawing/2014/main" id="{746A09B2-FD82-4C22-9894-F2BBEAC8000C}"/>
              </a:ext>
            </a:extLst>
          </p:cNvPr>
          <p:cNvSpPr/>
          <p:nvPr/>
        </p:nvSpPr>
        <p:spPr>
          <a:xfrm>
            <a:off x="7679441" y="3103834"/>
            <a:ext cx="3674358" cy="1240115"/>
          </a:xfrm>
          <a:prstGeom prst="roundRect">
            <a:avLst/>
          </a:prstGeom>
          <a:noFill/>
          <a:ln w="76200" cap="flat" cmpd="sng" algn="ctr">
            <a:solidFill>
              <a:srgbClr val="6D2B5D"/>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pPr algn="ctr"/>
            <a:r>
              <a:rPr lang="en-US" sz="1600" b="1" dirty="0">
                <a:solidFill>
                  <a:schemeClr val="tx1"/>
                </a:solidFill>
              </a:rPr>
              <a:t>Internal Flags</a:t>
            </a:r>
          </a:p>
        </p:txBody>
      </p:sp>
      <p:sp>
        <p:nvSpPr>
          <p:cNvPr id="19" name="Rectangle: Rounded Corners 18">
            <a:extLst>
              <a:ext uri="{FF2B5EF4-FFF2-40B4-BE49-F238E27FC236}">
                <a16:creationId xmlns:a16="http://schemas.microsoft.com/office/drawing/2014/main" id="{D5805DBE-73E2-5FC0-397C-F83BDCEAF517}"/>
              </a:ext>
            </a:extLst>
          </p:cNvPr>
          <p:cNvSpPr/>
          <p:nvPr/>
        </p:nvSpPr>
        <p:spPr>
          <a:xfrm>
            <a:off x="838199" y="4502888"/>
            <a:ext cx="10515600" cy="1463708"/>
          </a:xfrm>
          <a:prstGeom prst="roundRect">
            <a:avLst/>
          </a:prstGeom>
          <a:solidFill>
            <a:schemeClr val="accent2">
              <a:lumMod val="20000"/>
              <a:lumOff val="80000"/>
            </a:schemeClr>
          </a:solidFill>
          <a:ln w="762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pPr algn="ctr"/>
            <a:r>
              <a:rPr lang="en-US" sz="1350" b="1" dirty="0">
                <a:solidFill>
                  <a:schemeClr val="tx1"/>
                </a:solidFill>
              </a:rPr>
              <a:t>Snapshot</a:t>
            </a:r>
          </a:p>
        </p:txBody>
      </p:sp>
      <p:sp>
        <p:nvSpPr>
          <p:cNvPr id="6" name="Rectangle: Rounded Corners 5">
            <a:extLst>
              <a:ext uri="{FF2B5EF4-FFF2-40B4-BE49-F238E27FC236}">
                <a16:creationId xmlns:a16="http://schemas.microsoft.com/office/drawing/2014/main" id="{BE56F60D-0215-4F37-AD38-9A75C6EB71E7}"/>
              </a:ext>
              <a:ext uri="{C183D7F6-B498-43B3-948B-1728B52AA6E4}">
                <adec:decorative xmlns:adec="http://schemas.microsoft.com/office/drawing/2017/decorative" val="1"/>
              </a:ext>
            </a:extLst>
          </p:cNvPr>
          <p:cNvSpPr/>
          <p:nvPr/>
        </p:nvSpPr>
        <p:spPr>
          <a:xfrm>
            <a:off x="2278306" y="5252900"/>
            <a:ext cx="899654" cy="413884"/>
          </a:xfrm>
          <a:prstGeom prst="roundRect">
            <a:avLst/>
          </a:prstGeom>
          <a:solidFill>
            <a:schemeClr val="tx2"/>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File B: Element 1</a:t>
            </a:r>
          </a:p>
        </p:txBody>
      </p:sp>
      <p:sp>
        <p:nvSpPr>
          <p:cNvPr id="7" name="Rectangle: Rounded Corners 6">
            <a:extLst>
              <a:ext uri="{FF2B5EF4-FFF2-40B4-BE49-F238E27FC236}">
                <a16:creationId xmlns:a16="http://schemas.microsoft.com/office/drawing/2014/main" id="{EEC0A8BF-376D-4EB0-AF61-FBA84F34F602}"/>
              </a:ext>
              <a:ext uri="{C183D7F6-B498-43B3-948B-1728B52AA6E4}">
                <adec:decorative xmlns:adec="http://schemas.microsoft.com/office/drawing/2017/decorative" val="1"/>
              </a:ext>
            </a:extLst>
          </p:cNvPr>
          <p:cNvSpPr/>
          <p:nvPr/>
        </p:nvSpPr>
        <p:spPr>
          <a:xfrm>
            <a:off x="6939242" y="5244794"/>
            <a:ext cx="899654" cy="413884"/>
          </a:xfrm>
          <a:prstGeom prst="roundRect">
            <a:avLst/>
          </a:prstGeom>
          <a:solidFill>
            <a:schemeClr val="tx2"/>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File B: Element 4</a:t>
            </a:r>
          </a:p>
        </p:txBody>
      </p:sp>
      <p:sp>
        <p:nvSpPr>
          <p:cNvPr id="8" name="Rectangle: Rounded Corners 7">
            <a:extLst>
              <a:ext uri="{FF2B5EF4-FFF2-40B4-BE49-F238E27FC236}">
                <a16:creationId xmlns:a16="http://schemas.microsoft.com/office/drawing/2014/main" id="{B3432380-B9EC-48AC-89C0-60B51B572872}"/>
              </a:ext>
              <a:ext uri="{C183D7F6-B498-43B3-948B-1728B52AA6E4}">
                <adec:decorative xmlns:adec="http://schemas.microsoft.com/office/drawing/2017/decorative" val="1"/>
              </a:ext>
            </a:extLst>
          </p:cNvPr>
          <p:cNvSpPr/>
          <p:nvPr/>
        </p:nvSpPr>
        <p:spPr>
          <a:xfrm>
            <a:off x="5392946" y="3702067"/>
            <a:ext cx="899654" cy="413884"/>
          </a:xfrm>
          <a:prstGeom prst="roundRect">
            <a:avLst/>
          </a:prstGeom>
          <a:solidFill>
            <a:schemeClr val="tx2"/>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File B: Element 3</a:t>
            </a:r>
          </a:p>
        </p:txBody>
      </p:sp>
      <p:sp>
        <p:nvSpPr>
          <p:cNvPr id="10" name="Rectangle: Rounded Corners 9">
            <a:extLst>
              <a:ext uri="{FF2B5EF4-FFF2-40B4-BE49-F238E27FC236}">
                <a16:creationId xmlns:a16="http://schemas.microsoft.com/office/drawing/2014/main" id="{9F875FC8-998E-46EC-A8A6-CAF6664D462F}"/>
              </a:ext>
              <a:ext uri="{C183D7F6-B498-43B3-948B-1728B52AA6E4}">
                <adec:decorative xmlns:adec="http://schemas.microsoft.com/office/drawing/2017/decorative" val="1"/>
              </a:ext>
            </a:extLst>
          </p:cNvPr>
          <p:cNvSpPr/>
          <p:nvPr/>
        </p:nvSpPr>
        <p:spPr>
          <a:xfrm>
            <a:off x="5790762" y="5252900"/>
            <a:ext cx="899654" cy="413884"/>
          </a:xfrm>
          <a:prstGeom prst="roundRect">
            <a:avLst/>
          </a:prstGeom>
          <a:solidFill>
            <a:schemeClr val="tx2"/>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File B: Element 2</a:t>
            </a:r>
          </a:p>
        </p:txBody>
      </p:sp>
      <p:sp>
        <p:nvSpPr>
          <p:cNvPr id="11" name="Rectangle: Rounded Corners 10">
            <a:extLst>
              <a:ext uri="{FF2B5EF4-FFF2-40B4-BE49-F238E27FC236}">
                <a16:creationId xmlns:a16="http://schemas.microsoft.com/office/drawing/2014/main" id="{2BD187D5-0B22-4346-B482-324BC6DE65A5}"/>
              </a:ext>
              <a:ext uri="{C183D7F6-B498-43B3-948B-1728B52AA6E4}">
                <adec:decorative xmlns:adec="http://schemas.microsoft.com/office/drawing/2017/decorative" val="1"/>
              </a:ext>
            </a:extLst>
          </p:cNvPr>
          <p:cNvSpPr/>
          <p:nvPr/>
        </p:nvSpPr>
        <p:spPr>
          <a:xfrm>
            <a:off x="1138130" y="5242380"/>
            <a:ext cx="899654" cy="413884"/>
          </a:xfrm>
          <a:prstGeom prst="roundRect">
            <a:avLst/>
          </a:prstGeom>
          <a:solidFill>
            <a:schemeClr val="accent5"/>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File A: Element 1</a:t>
            </a:r>
          </a:p>
        </p:txBody>
      </p:sp>
      <p:sp>
        <p:nvSpPr>
          <p:cNvPr id="12" name="Rectangle: Rounded Corners 11">
            <a:extLst>
              <a:ext uri="{FF2B5EF4-FFF2-40B4-BE49-F238E27FC236}">
                <a16:creationId xmlns:a16="http://schemas.microsoft.com/office/drawing/2014/main" id="{21D0C3ED-2E53-4B4A-9B3D-27311E2DE505}"/>
              </a:ext>
              <a:ext uri="{C183D7F6-B498-43B3-948B-1728B52AA6E4}">
                <adec:decorative xmlns:adec="http://schemas.microsoft.com/office/drawing/2017/decorative" val="1"/>
              </a:ext>
            </a:extLst>
          </p:cNvPr>
          <p:cNvSpPr/>
          <p:nvPr/>
        </p:nvSpPr>
        <p:spPr>
          <a:xfrm>
            <a:off x="3445469" y="5252900"/>
            <a:ext cx="899654" cy="413884"/>
          </a:xfrm>
          <a:prstGeom prst="roundRect">
            <a:avLst/>
          </a:prstGeom>
          <a:solidFill>
            <a:schemeClr val="accent5"/>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File A: Element 3</a:t>
            </a:r>
          </a:p>
        </p:txBody>
      </p:sp>
      <p:sp>
        <p:nvSpPr>
          <p:cNvPr id="13" name="Rectangle: Rounded Corners 12">
            <a:extLst>
              <a:ext uri="{FF2B5EF4-FFF2-40B4-BE49-F238E27FC236}">
                <a16:creationId xmlns:a16="http://schemas.microsoft.com/office/drawing/2014/main" id="{6E339DD3-5DDE-437B-B035-AB2086C63381}"/>
              </a:ext>
              <a:ext uri="{C183D7F6-B498-43B3-948B-1728B52AA6E4}">
                <adec:decorative xmlns:adec="http://schemas.microsoft.com/office/drawing/2017/decorative" val="1"/>
              </a:ext>
            </a:extLst>
          </p:cNvPr>
          <p:cNvSpPr/>
          <p:nvPr/>
        </p:nvSpPr>
        <p:spPr>
          <a:xfrm>
            <a:off x="4604443" y="5258764"/>
            <a:ext cx="899654" cy="413884"/>
          </a:xfrm>
          <a:prstGeom prst="roundRect">
            <a:avLst/>
          </a:prstGeom>
          <a:solidFill>
            <a:schemeClr val="accent5"/>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File A: Element 4</a:t>
            </a:r>
          </a:p>
        </p:txBody>
      </p:sp>
      <p:sp>
        <p:nvSpPr>
          <p:cNvPr id="15" name="Rectangle: Rounded Corners 14">
            <a:extLst>
              <a:ext uri="{FF2B5EF4-FFF2-40B4-BE49-F238E27FC236}">
                <a16:creationId xmlns:a16="http://schemas.microsoft.com/office/drawing/2014/main" id="{4BDF07D1-144A-41E4-806D-5F369358463A}"/>
              </a:ext>
              <a:ext uri="{C183D7F6-B498-43B3-948B-1728B52AA6E4}">
                <adec:decorative xmlns:adec="http://schemas.microsoft.com/office/drawing/2017/decorative" val="1"/>
              </a:ext>
            </a:extLst>
          </p:cNvPr>
          <p:cNvSpPr/>
          <p:nvPr/>
        </p:nvSpPr>
        <p:spPr>
          <a:xfrm>
            <a:off x="1339484" y="3640938"/>
            <a:ext cx="899654" cy="413884"/>
          </a:xfrm>
          <a:prstGeom prst="roundRect">
            <a:avLst/>
          </a:prstGeom>
          <a:solidFill>
            <a:schemeClr val="accent5"/>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File A: Element 2</a:t>
            </a:r>
          </a:p>
        </p:txBody>
      </p:sp>
      <p:sp>
        <p:nvSpPr>
          <p:cNvPr id="16" name="Rectangle: Rounded Corners 15">
            <a:extLst>
              <a:ext uri="{FF2B5EF4-FFF2-40B4-BE49-F238E27FC236}">
                <a16:creationId xmlns:a16="http://schemas.microsoft.com/office/drawing/2014/main" id="{9899A3AF-8526-43F3-9CBB-C496DDD71724}"/>
              </a:ext>
              <a:ext uri="{C183D7F6-B498-43B3-948B-1728B52AA6E4}">
                <adec:decorative xmlns:adec="http://schemas.microsoft.com/office/drawing/2017/decorative" val="1"/>
              </a:ext>
            </a:extLst>
          </p:cNvPr>
          <p:cNvSpPr/>
          <p:nvPr/>
        </p:nvSpPr>
        <p:spPr>
          <a:xfrm>
            <a:off x="2782553" y="3699250"/>
            <a:ext cx="899654" cy="413884"/>
          </a:xfrm>
          <a:prstGeom prst="roundRect">
            <a:avLst/>
          </a:prstGeom>
          <a:solidFill>
            <a:schemeClr val="accent5"/>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File A: Element 5</a:t>
            </a:r>
          </a:p>
        </p:txBody>
      </p:sp>
      <p:sp>
        <p:nvSpPr>
          <p:cNvPr id="28" name="Rectangle: Rounded Corners 27">
            <a:extLst>
              <a:ext uri="{FF2B5EF4-FFF2-40B4-BE49-F238E27FC236}">
                <a16:creationId xmlns:a16="http://schemas.microsoft.com/office/drawing/2014/main" id="{33CD47F1-2C87-454E-AABF-64E91ACF5123}"/>
              </a:ext>
              <a:ext uri="{C183D7F6-B498-43B3-948B-1728B52AA6E4}">
                <adec:decorative xmlns:adec="http://schemas.microsoft.com/office/drawing/2017/decorative" val="1"/>
              </a:ext>
            </a:extLst>
          </p:cNvPr>
          <p:cNvSpPr/>
          <p:nvPr/>
        </p:nvSpPr>
        <p:spPr>
          <a:xfrm>
            <a:off x="8034004" y="3758843"/>
            <a:ext cx="899654" cy="413884"/>
          </a:xfrm>
          <a:prstGeom prst="roundRect">
            <a:avLst/>
          </a:prstGeom>
          <a:solidFill>
            <a:srgbClr val="6D2B5D"/>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Internal Flag: 1</a:t>
            </a:r>
          </a:p>
        </p:txBody>
      </p:sp>
      <p:sp>
        <p:nvSpPr>
          <p:cNvPr id="29" name="Rectangle: Rounded Corners 28">
            <a:extLst>
              <a:ext uri="{FF2B5EF4-FFF2-40B4-BE49-F238E27FC236}">
                <a16:creationId xmlns:a16="http://schemas.microsoft.com/office/drawing/2014/main" id="{2CCBA643-346B-4380-AAA9-B9D7628B54F9}"/>
              </a:ext>
              <a:ext uri="{C183D7F6-B498-43B3-948B-1728B52AA6E4}">
                <adec:decorative xmlns:adec="http://schemas.microsoft.com/office/drawing/2017/decorative" val="1"/>
              </a:ext>
            </a:extLst>
          </p:cNvPr>
          <p:cNvSpPr/>
          <p:nvPr/>
        </p:nvSpPr>
        <p:spPr>
          <a:xfrm>
            <a:off x="9181987" y="3753512"/>
            <a:ext cx="899654" cy="413884"/>
          </a:xfrm>
          <a:prstGeom prst="roundRect">
            <a:avLst/>
          </a:prstGeom>
          <a:solidFill>
            <a:srgbClr val="6D2B5D"/>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Internal Flag: 2</a:t>
            </a:r>
          </a:p>
        </p:txBody>
      </p:sp>
      <p:sp>
        <p:nvSpPr>
          <p:cNvPr id="34" name="Rectangle: Rounded Corners 33">
            <a:extLst>
              <a:ext uri="{FF2B5EF4-FFF2-40B4-BE49-F238E27FC236}">
                <a16:creationId xmlns:a16="http://schemas.microsoft.com/office/drawing/2014/main" id="{48FE2DFB-7789-A79D-1007-03485B03EAE3}"/>
              </a:ext>
              <a:ext uri="{C183D7F6-B498-43B3-948B-1728B52AA6E4}">
                <adec:decorative xmlns:adec="http://schemas.microsoft.com/office/drawing/2017/decorative" val="1"/>
              </a:ext>
            </a:extLst>
          </p:cNvPr>
          <p:cNvSpPr/>
          <p:nvPr/>
        </p:nvSpPr>
        <p:spPr>
          <a:xfrm>
            <a:off x="10291134" y="3775796"/>
            <a:ext cx="899654" cy="413884"/>
          </a:xfrm>
          <a:prstGeom prst="roundRect">
            <a:avLst/>
          </a:prstGeom>
          <a:solidFill>
            <a:srgbClr val="6D2B5D"/>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Internal Flag: 3</a:t>
            </a:r>
          </a:p>
        </p:txBody>
      </p:sp>
      <p:sp>
        <p:nvSpPr>
          <p:cNvPr id="5" name="Slide Number Placeholder 4">
            <a:extLst>
              <a:ext uri="{FF2B5EF4-FFF2-40B4-BE49-F238E27FC236}">
                <a16:creationId xmlns:a16="http://schemas.microsoft.com/office/drawing/2014/main" id="{A189570E-80CF-400D-822E-33DE3633575B}"/>
              </a:ext>
            </a:extLst>
          </p:cNvPr>
          <p:cNvSpPr>
            <a:spLocks noGrp="1"/>
          </p:cNvSpPr>
          <p:nvPr>
            <p:ph type="sldNum" sz="quarter" idx="12"/>
          </p:nvPr>
        </p:nvSpPr>
        <p:spPr/>
        <p:txBody>
          <a:bodyPr/>
          <a:lstStyle/>
          <a:p>
            <a:fld id="{C479D5F6-EDCB-402A-AC08-4943A1820E8F}" type="slidenum">
              <a:rPr lang="en-US" smtClean="0"/>
              <a:pPr/>
              <a:t>13</a:t>
            </a:fld>
            <a:endParaRPr lang="en-US" dirty="0"/>
          </a:p>
        </p:txBody>
      </p:sp>
    </p:spTree>
    <p:extLst>
      <p:ext uri="{BB962C8B-B14F-4D97-AF65-F5344CB8AC3E}">
        <p14:creationId xmlns:p14="http://schemas.microsoft.com/office/powerpoint/2010/main" val="3947354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33333E-6 -7.40741E-7 L 0.00209 0.22153 " pathEditMode="relative" rAng="0" ptsTypes="AA">
                                      <p:cBhvr>
                                        <p:cTn id="6" dur="500" fill="hold"/>
                                        <p:tgtEl>
                                          <p:spTgt spid="28"/>
                                        </p:tgtEl>
                                        <p:attrNameLst>
                                          <p:attrName>ppt_x</p:attrName>
                                          <p:attrName>ppt_y</p:attrName>
                                        </p:attrNameLst>
                                      </p:cBhvr>
                                      <p:rCtr x="104" y="11065"/>
                                    </p:animMotion>
                                  </p:childTnLst>
                                </p:cTn>
                              </p:par>
                            </p:childTnLst>
                          </p:cTn>
                        </p:par>
                        <p:par>
                          <p:cTn id="7" fill="hold">
                            <p:stCondLst>
                              <p:cond delay="500"/>
                            </p:stCondLst>
                            <p:childTnLst>
                              <p:par>
                                <p:cTn id="8" presetID="42" presetClass="path" presetSubtype="0" accel="50000" decel="50000" fill="hold" grpId="0" nodeType="afterEffect">
                                  <p:stCondLst>
                                    <p:cond delay="0"/>
                                  </p:stCondLst>
                                  <p:childTnLst>
                                    <p:animMotion origin="layout" path="M -3.95833E-6 -4.81481E-6 L -0.00065 0.22246 " pathEditMode="relative" rAng="0" ptsTypes="AA">
                                      <p:cBhvr>
                                        <p:cTn id="9" dur="500" fill="hold"/>
                                        <p:tgtEl>
                                          <p:spTgt spid="29"/>
                                        </p:tgtEl>
                                        <p:attrNameLst>
                                          <p:attrName>ppt_x</p:attrName>
                                          <p:attrName>ppt_y</p:attrName>
                                        </p:attrNameLst>
                                      </p:cBhvr>
                                      <p:rCtr x="-39" y="11111"/>
                                    </p:animMotion>
                                  </p:childTnLst>
                                </p:cTn>
                              </p:par>
                            </p:childTnLst>
                          </p:cTn>
                        </p:par>
                        <p:par>
                          <p:cTn id="10" fill="hold">
                            <p:stCondLst>
                              <p:cond delay="1000"/>
                            </p:stCondLst>
                            <p:childTnLst>
                              <p:par>
                                <p:cTn id="11" presetID="42" presetClass="path" presetSubtype="0" accel="50000" decel="50000" fill="hold" grpId="0" nodeType="afterEffect">
                                  <p:stCondLst>
                                    <p:cond delay="0"/>
                                  </p:stCondLst>
                                  <p:childTnLst>
                                    <p:animMotion origin="layout" path="M 4.16667E-7 4.44444E-6 L -0.00599 0.21921 " pathEditMode="relative" rAng="0" ptsTypes="AA">
                                      <p:cBhvr>
                                        <p:cTn id="12" dur="500" fill="hold"/>
                                        <p:tgtEl>
                                          <p:spTgt spid="34"/>
                                        </p:tgtEl>
                                        <p:attrNameLst>
                                          <p:attrName>ppt_x</p:attrName>
                                          <p:attrName>ppt_y</p:attrName>
                                        </p:attrNameLst>
                                      </p:cBhvr>
                                      <p:rCtr x="-299" y="109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5D061-0EDF-7AAB-455F-91308FE390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7D1967-6634-4387-2E9F-8390B02234E4}"/>
              </a:ext>
            </a:extLst>
          </p:cNvPr>
          <p:cNvSpPr>
            <a:spLocks noGrp="1"/>
          </p:cNvSpPr>
          <p:nvPr>
            <p:ph type="title"/>
          </p:nvPr>
        </p:nvSpPr>
        <p:spPr/>
        <p:txBody>
          <a:bodyPr/>
          <a:lstStyle/>
          <a:p>
            <a:r>
              <a:rPr lang="en-US" dirty="0"/>
              <a:t>Attendance Data Fields – Reported in Student Interchange</a:t>
            </a:r>
          </a:p>
        </p:txBody>
      </p:sp>
      <p:sp>
        <p:nvSpPr>
          <p:cNvPr id="3" name="Content Placeholder 2">
            <a:extLst>
              <a:ext uri="{FF2B5EF4-FFF2-40B4-BE49-F238E27FC236}">
                <a16:creationId xmlns:a16="http://schemas.microsoft.com/office/drawing/2014/main" id="{C37F53A5-804E-A97A-4E73-668067269069}"/>
              </a:ext>
            </a:extLst>
          </p:cNvPr>
          <p:cNvSpPr>
            <a:spLocks noGrp="1"/>
          </p:cNvSpPr>
          <p:nvPr>
            <p:ph idx="1"/>
          </p:nvPr>
        </p:nvSpPr>
        <p:spPr>
          <a:xfrm>
            <a:off x="685985" y="1371209"/>
            <a:ext cx="10972244" cy="3072775"/>
          </a:xfrm>
        </p:spPr>
        <p:txBody>
          <a:bodyPr>
            <a:normAutofit fontScale="85000" lnSpcReduction="20000"/>
          </a:bodyPr>
          <a:lstStyle/>
          <a:p>
            <a:r>
              <a:rPr lang="en-US" dirty="0"/>
              <a:t>A data snapshot begins with uploading the corresponding interchange files. These interchange files become the source of information, or source file for specific data fields on a snapshot.</a:t>
            </a:r>
          </a:p>
          <a:p>
            <a:r>
              <a:rPr lang="en-US" dirty="0"/>
              <a:t>Student Demographic/Student School Association data fields</a:t>
            </a:r>
          </a:p>
          <a:p>
            <a:pPr lvl="1"/>
            <a:r>
              <a:rPr lang="en-US" dirty="0"/>
              <a:t>District Code</a:t>
            </a:r>
          </a:p>
          <a:p>
            <a:pPr lvl="1"/>
            <a:r>
              <a:rPr lang="en-US" dirty="0"/>
              <a:t>Name (Last, First, Middle)</a:t>
            </a:r>
          </a:p>
          <a:p>
            <a:pPr lvl="1"/>
            <a:r>
              <a:rPr lang="en-US" dirty="0"/>
              <a:t>School Code</a:t>
            </a:r>
          </a:p>
          <a:p>
            <a:pPr lvl="1"/>
            <a:r>
              <a:rPr lang="en-US" dirty="0"/>
              <a:t>Total Days Attended</a:t>
            </a:r>
          </a:p>
          <a:p>
            <a:pPr lvl="1"/>
            <a:r>
              <a:rPr lang="en-US" dirty="0"/>
              <a:t>Total Days Excused</a:t>
            </a:r>
          </a:p>
          <a:p>
            <a:pPr lvl="1"/>
            <a:r>
              <a:rPr lang="en-US" dirty="0"/>
              <a:t>Total Days Unexcused</a:t>
            </a:r>
          </a:p>
          <a:p>
            <a:pPr lvl="1"/>
            <a:r>
              <a:rPr lang="en-US" dirty="0"/>
              <a:t>Total Possible Attendance Days</a:t>
            </a:r>
          </a:p>
          <a:p>
            <a:pPr lvl="1"/>
            <a:r>
              <a:rPr lang="en-US" dirty="0"/>
              <a:t>Habitually Truant</a:t>
            </a:r>
          </a:p>
          <a:p>
            <a:pPr lvl="1"/>
            <a:r>
              <a:rPr lang="en-US" dirty="0" err="1"/>
              <a:t>Etc</a:t>
            </a:r>
            <a:r>
              <a:rPr lang="en-US" dirty="0"/>
              <a:t>…</a:t>
            </a:r>
          </a:p>
        </p:txBody>
      </p:sp>
      <p:graphicFrame>
        <p:nvGraphicFramePr>
          <p:cNvPr id="7" name="Table 6">
            <a:extLst>
              <a:ext uri="{FF2B5EF4-FFF2-40B4-BE49-F238E27FC236}">
                <a16:creationId xmlns:a16="http://schemas.microsoft.com/office/drawing/2014/main" id="{FF2BBF2B-FAA7-19C4-4DCD-976D4F933705}"/>
              </a:ext>
            </a:extLst>
          </p:cNvPr>
          <p:cNvGraphicFramePr>
            <a:graphicFrameLocks noGrp="1"/>
          </p:cNvGraphicFramePr>
          <p:nvPr>
            <p:extLst>
              <p:ext uri="{D42A27DB-BD31-4B8C-83A1-F6EECF244321}">
                <p14:modId xmlns:p14="http://schemas.microsoft.com/office/powerpoint/2010/main" val="3962369199"/>
              </p:ext>
            </p:extLst>
          </p:nvPr>
        </p:nvGraphicFramePr>
        <p:xfrm>
          <a:off x="533771" y="4432087"/>
          <a:ext cx="10134230" cy="1920240"/>
        </p:xfrm>
        <a:graphic>
          <a:graphicData uri="http://schemas.openxmlformats.org/drawingml/2006/table">
            <a:tbl>
              <a:tblPr firstRow="1" bandRow="1">
                <a:tableStyleId>{5C22544A-7EE6-4342-B048-85BDC9FD1C3A}</a:tableStyleId>
              </a:tblPr>
              <a:tblGrid>
                <a:gridCol w="2539330">
                  <a:extLst>
                    <a:ext uri="{9D8B030D-6E8A-4147-A177-3AD203B41FA5}">
                      <a16:colId xmlns:a16="http://schemas.microsoft.com/office/drawing/2014/main" val="2143336157"/>
                    </a:ext>
                  </a:extLst>
                </a:gridCol>
                <a:gridCol w="3464494">
                  <a:extLst>
                    <a:ext uri="{9D8B030D-6E8A-4147-A177-3AD203B41FA5}">
                      <a16:colId xmlns:a16="http://schemas.microsoft.com/office/drawing/2014/main" val="1347250972"/>
                    </a:ext>
                  </a:extLst>
                </a:gridCol>
                <a:gridCol w="4130406">
                  <a:extLst>
                    <a:ext uri="{9D8B030D-6E8A-4147-A177-3AD203B41FA5}">
                      <a16:colId xmlns:a16="http://schemas.microsoft.com/office/drawing/2014/main" val="127759929"/>
                    </a:ext>
                  </a:extLst>
                </a:gridCol>
              </a:tblGrid>
              <a:tr h="240953">
                <a:tc>
                  <a:txBody>
                    <a:bodyPr/>
                    <a:lstStyle/>
                    <a:p>
                      <a:pPr marL="0" algn="ctr" rtl="0" eaLnBrk="1" fontAlgn="b" latinLnBrk="0" hangingPunct="1">
                        <a:spcBef>
                          <a:spcPts val="0"/>
                        </a:spcBef>
                        <a:spcAft>
                          <a:spcPts val="0"/>
                        </a:spcAft>
                      </a:pPr>
                      <a:r>
                        <a:rPr lang="en-US" sz="1800" dirty="0">
                          <a:solidFill>
                            <a:schemeClr val="tx1"/>
                          </a:solidFill>
                          <a:effectLst/>
                        </a:rPr>
                        <a:t>File Type</a:t>
                      </a:r>
                      <a:endParaRPr lang="en-US" dirty="0">
                        <a:solidFill>
                          <a:schemeClr val="tx1"/>
                        </a:solidFill>
                        <a:effectLst/>
                      </a:endParaRPr>
                    </a:p>
                  </a:txBody>
                  <a:tcPr marL="0" marR="0" marT="0" marB="0" anchor="ctr"/>
                </a:tc>
                <a:tc>
                  <a:txBody>
                    <a:bodyPr/>
                    <a:lstStyle/>
                    <a:p>
                      <a:pPr marL="0" algn="ctr" rtl="0" eaLnBrk="1" fontAlgn="b" latinLnBrk="0" hangingPunct="1">
                        <a:spcBef>
                          <a:spcPts val="0"/>
                        </a:spcBef>
                        <a:spcAft>
                          <a:spcPts val="0"/>
                        </a:spcAft>
                      </a:pPr>
                      <a:r>
                        <a:rPr lang="en-US" sz="1800" dirty="0">
                          <a:solidFill>
                            <a:schemeClr val="tx1"/>
                          </a:solidFill>
                          <a:effectLst/>
                        </a:rPr>
                        <a:t>Student</a:t>
                      </a:r>
                      <a:endParaRPr lang="en-US" dirty="0">
                        <a:solidFill>
                          <a:schemeClr val="tx1"/>
                        </a:solidFill>
                        <a:effectLst/>
                      </a:endParaRPr>
                    </a:p>
                  </a:txBody>
                  <a:tcPr marL="0" marR="0" marT="0" marB="0" anchor="ctr"/>
                </a:tc>
                <a:tc>
                  <a:txBody>
                    <a:bodyPr/>
                    <a:lstStyle/>
                    <a:p>
                      <a:pPr marL="0" algn="ctr" rtl="0" eaLnBrk="1" fontAlgn="b" latinLnBrk="0" hangingPunct="1">
                        <a:spcBef>
                          <a:spcPts val="0"/>
                        </a:spcBef>
                        <a:spcAft>
                          <a:spcPts val="0"/>
                        </a:spcAft>
                      </a:pPr>
                      <a:r>
                        <a:rPr lang="en-US" sz="1800" dirty="0">
                          <a:solidFill>
                            <a:schemeClr val="tx1"/>
                          </a:solidFill>
                          <a:effectLst/>
                        </a:rPr>
                        <a:t>Data Elements in File</a:t>
                      </a:r>
                      <a:endParaRPr lang="en-US" dirty="0">
                        <a:solidFill>
                          <a:schemeClr val="tx1"/>
                        </a:solidFill>
                        <a:effectLst/>
                      </a:endParaRPr>
                    </a:p>
                  </a:txBody>
                  <a:tcPr marL="0" marR="0" marT="0" marB="0" anchor="ctr"/>
                </a:tc>
                <a:extLst>
                  <a:ext uri="{0D108BD9-81ED-4DB2-BD59-A6C34878D82A}">
                    <a16:rowId xmlns:a16="http://schemas.microsoft.com/office/drawing/2014/main" val="3710911185"/>
                  </a:ext>
                </a:extLst>
              </a:tr>
              <a:tr h="468828">
                <a:tc>
                  <a:txBody>
                    <a:bodyPr/>
                    <a:lstStyle/>
                    <a:p>
                      <a:pPr marL="0" algn="ctr" rtl="0" eaLnBrk="1" fontAlgn="b" latinLnBrk="0" hangingPunct="1">
                        <a:spcBef>
                          <a:spcPts val="0"/>
                        </a:spcBef>
                        <a:spcAft>
                          <a:spcPts val="0"/>
                        </a:spcAft>
                      </a:pPr>
                      <a:r>
                        <a:rPr lang="en-US" sz="1800" dirty="0">
                          <a:solidFill>
                            <a:schemeClr val="tx1"/>
                          </a:solidFill>
                          <a:effectLst/>
                        </a:rPr>
                        <a:t>Student Demographic - DEM</a:t>
                      </a:r>
                      <a:endParaRPr lang="en-US" sz="2400" dirty="0">
                        <a:solidFill>
                          <a:schemeClr val="tx1"/>
                        </a:solidFill>
                        <a:effectLst/>
                      </a:endParaRPr>
                    </a:p>
                  </a:txBody>
                  <a:tcPr marL="0" marR="0" marT="0" marB="0" anchor="ctr">
                    <a:solidFill>
                      <a:schemeClr val="tx2">
                        <a:lumMod val="20000"/>
                        <a:lumOff val="80000"/>
                      </a:schemeClr>
                    </a:solidFill>
                  </a:tcPr>
                </a:tc>
                <a:tc>
                  <a:txBody>
                    <a:bodyPr/>
                    <a:lstStyle/>
                    <a:p>
                      <a:pPr marL="0" algn="ctr" rtl="0" eaLnBrk="1" fontAlgn="b" latinLnBrk="0" hangingPunct="1">
                        <a:spcBef>
                          <a:spcPts val="0"/>
                        </a:spcBef>
                        <a:spcAft>
                          <a:spcPts val="0"/>
                        </a:spcAft>
                      </a:pPr>
                      <a:r>
                        <a:rPr lang="en-US" sz="1800" dirty="0">
                          <a:solidFill>
                            <a:schemeClr val="tx1"/>
                          </a:solidFill>
                          <a:effectLst/>
                        </a:rPr>
                        <a:t>Johnny Smith</a:t>
                      </a:r>
                      <a:endParaRPr lang="en-US" sz="2400" dirty="0">
                        <a:solidFill>
                          <a:schemeClr val="tx1"/>
                        </a:solidFill>
                        <a:effectLst/>
                      </a:endParaRPr>
                    </a:p>
                  </a:txBody>
                  <a:tcPr marL="0" marR="0" marT="0" marB="0" anchor="ctr">
                    <a:solidFill>
                      <a:schemeClr val="tx2">
                        <a:lumMod val="20000"/>
                        <a:lumOff val="80000"/>
                      </a:schemeClr>
                    </a:solidFill>
                  </a:tcPr>
                </a:tc>
                <a:tc>
                  <a:txBody>
                    <a:bodyPr/>
                    <a:lstStyle/>
                    <a:p>
                      <a:pPr marL="0" algn="ctr" rtl="0" eaLnBrk="1" fontAlgn="b" latinLnBrk="0" hangingPunct="1">
                        <a:spcBef>
                          <a:spcPts val="0"/>
                        </a:spcBef>
                        <a:spcAft>
                          <a:spcPts val="0"/>
                        </a:spcAft>
                      </a:pPr>
                      <a:r>
                        <a:rPr lang="en-US" sz="1800" dirty="0">
                          <a:solidFill>
                            <a:schemeClr val="tx1"/>
                          </a:solidFill>
                          <a:effectLst/>
                        </a:rPr>
                        <a:t>Race, FRL Status, English Language Learner Information</a:t>
                      </a:r>
                      <a:endParaRPr lang="en-US" sz="2400" dirty="0">
                        <a:solidFill>
                          <a:schemeClr val="tx1"/>
                        </a:solidFill>
                        <a:effectLst/>
                      </a:endParaRPr>
                    </a:p>
                  </a:txBody>
                  <a:tcPr marL="0" marR="0" marT="0" marB="0" anchor="ctr">
                    <a:solidFill>
                      <a:schemeClr val="tx2">
                        <a:lumMod val="20000"/>
                        <a:lumOff val="80000"/>
                      </a:schemeClr>
                    </a:solidFill>
                  </a:tcPr>
                </a:tc>
                <a:extLst>
                  <a:ext uri="{0D108BD9-81ED-4DB2-BD59-A6C34878D82A}">
                    <a16:rowId xmlns:a16="http://schemas.microsoft.com/office/drawing/2014/main" val="903556532"/>
                  </a:ext>
                </a:extLst>
              </a:tr>
              <a:tr h="937656">
                <a:tc>
                  <a:txBody>
                    <a:bodyPr/>
                    <a:lstStyle/>
                    <a:p>
                      <a:pPr marL="0" algn="ctr" rtl="0" eaLnBrk="1" fontAlgn="b" latinLnBrk="0" hangingPunct="1">
                        <a:spcBef>
                          <a:spcPts val="0"/>
                        </a:spcBef>
                        <a:spcAft>
                          <a:spcPts val="0"/>
                        </a:spcAft>
                      </a:pPr>
                      <a:r>
                        <a:rPr lang="en-US" sz="1800" dirty="0">
                          <a:solidFill>
                            <a:schemeClr val="tx1"/>
                          </a:solidFill>
                          <a:effectLst/>
                        </a:rPr>
                        <a:t>Student School Association -SSA</a:t>
                      </a:r>
                      <a:endParaRPr lang="en-US" sz="2400" dirty="0">
                        <a:solidFill>
                          <a:schemeClr val="tx1"/>
                        </a:solidFill>
                        <a:effectLst/>
                      </a:endParaRPr>
                    </a:p>
                  </a:txBody>
                  <a:tcPr marL="0" marR="0" marT="0" marB="0" anchor="ctr"/>
                </a:tc>
                <a:tc>
                  <a:txBody>
                    <a:bodyPr/>
                    <a:lstStyle/>
                    <a:p>
                      <a:pPr marL="0" algn="ctr" rtl="0" eaLnBrk="1" fontAlgn="b" latinLnBrk="0" hangingPunct="1">
                        <a:spcBef>
                          <a:spcPts val="0"/>
                        </a:spcBef>
                        <a:spcAft>
                          <a:spcPts val="0"/>
                        </a:spcAft>
                      </a:pPr>
                      <a:r>
                        <a:rPr lang="en-US" sz="1800" dirty="0">
                          <a:solidFill>
                            <a:schemeClr val="tx1"/>
                          </a:solidFill>
                          <a:effectLst/>
                        </a:rPr>
                        <a:t>Johnny Smith</a:t>
                      </a:r>
                      <a:endParaRPr lang="en-US" sz="2400" dirty="0">
                        <a:solidFill>
                          <a:schemeClr val="tx1"/>
                        </a:solidFill>
                        <a:effectLst/>
                      </a:endParaRPr>
                    </a:p>
                  </a:txBody>
                  <a:tcPr marL="0" marR="0" marT="0" marB="0" anchor="ctr"/>
                </a:tc>
                <a:tc>
                  <a:txBody>
                    <a:bodyPr/>
                    <a:lstStyle/>
                    <a:p>
                      <a:pPr marL="0" algn="ctr" rtl="0" eaLnBrk="1" fontAlgn="b" latinLnBrk="0" hangingPunct="1">
                        <a:spcBef>
                          <a:spcPts val="0"/>
                        </a:spcBef>
                        <a:spcAft>
                          <a:spcPts val="0"/>
                        </a:spcAft>
                      </a:pPr>
                      <a:r>
                        <a:rPr lang="en-US" sz="1800" dirty="0">
                          <a:solidFill>
                            <a:schemeClr val="tx1"/>
                          </a:solidFill>
                          <a:effectLst/>
                        </a:rPr>
                        <a:t>School Code, Entry Date, Exit Date, Non School Program Total Days Attended, Total Days Excused, Total Days Unexcused, Total Possible Attendance Days</a:t>
                      </a:r>
                      <a:endParaRPr lang="en-US" sz="2400" dirty="0">
                        <a:solidFill>
                          <a:schemeClr val="tx1"/>
                        </a:solidFill>
                        <a:effectLst/>
                      </a:endParaRPr>
                    </a:p>
                  </a:txBody>
                  <a:tcPr marL="0" marR="0" marT="0" marB="0" anchor="ctr"/>
                </a:tc>
                <a:extLst>
                  <a:ext uri="{0D108BD9-81ED-4DB2-BD59-A6C34878D82A}">
                    <a16:rowId xmlns:a16="http://schemas.microsoft.com/office/drawing/2014/main" val="162097404"/>
                  </a:ext>
                </a:extLst>
              </a:tr>
            </a:tbl>
          </a:graphicData>
        </a:graphic>
      </p:graphicFrame>
      <p:sp>
        <p:nvSpPr>
          <p:cNvPr id="4" name="Slide Number Placeholder 3">
            <a:extLst>
              <a:ext uri="{FF2B5EF4-FFF2-40B4-BE49-F238E27FC236}">
                <a16:creationId xmlns:a16="http://schemas.microsoft.com/office/drawing/2014/main" id="{13DC4620-61D5-D7C2-8FDA-FF9BF7DD9E64}"/>
              </a:ext>
            </a:extLst>
          </p:cNvPr>
          <p:cNvSpPr>
            <a:spLocks noGrp="1"/>
          </p:cNvSpPr>
          <p:nvPr>
            <p:ph type="sldNum" sz="quarter" idx="12"/>
          </p:nvPr>
        </p:nvSpPr>
        <p:spPr/>
        <p:txBody>
          <a:bodyPr/>
          <a:lstStyle/>
          <a:p>
            <a:fld id="{C479D5F6-EDCB-402A-AC08-4943A1820E8F}" type="slidenum">
              <a:rPr lang="en-US" smtClean="0"/>
              <a:pPr/>
              <a:t>14</a:t>
            </a:fld>
            <a:endParaRPr lang="en-US" dirty="0"/>
          </a:p>
        </p:txBody>
      </p:sp>
    </p:spTree>
    <p:extLst>
      <p:ext uri="{BB962C8B-B14F-4D97-AF65-F5344CB8AC3E}">
        <p14:creationId xmlns:p14="http://schemas.microsoft.com/office/powerpoint/2010/main" val="128714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13B7E-4B2A-4663-491F-0C5B6BE1A092}"/>
              </a:ext>
            </a:extLst>
          </p:cNvPr>
          <p:cNvSpPr>
            <a:spLocks noGrp="1"/>
          </p:cNvSpPr>
          <p:nvPr>
            <p:ph type="title"/>
          </p:nvPr>
        </p:nvSpPr>
        <p:spPr/>
        <p:txBody>
          <a:bodyPr/>
          <a:lstStyle/>
          <a:p>
            <a:r>
              <a:rPr lang="en-US" dirty="0"/>
              <a:t>Attendance Data Flags – Calculated in Pipeline</a:t>
            </a:r>
          </a:p>
        </p:txBody>
      </p:sp>
      <p:sp>
        <p:nvSpPr>
          <p:cNvPr id="3" name="Content Placeholder 2">
            <a:extLst>
              <a:ext uri="{FF2B5EF4-FFF2-40B4-BE49-F238E27FC236}">
                <a16:creationId xmlns:a16="http://schemas.microsoft.com/office/drawing/2014/main" id="{FD80BDF5-8389-6747-79F7-4626148480DE}"/>
              </a:ext>
            </a:extLst>
          </p:cNvPr>
          <p:cNvSpPr>
            <a:spLocks noGrp="1"/>
          </p:cNvSpPr>
          <p:nvPr>
            <p:ph idx="1"/>
          </p:nvPr>
        </p:nvSpPr>
        <p:spPr>
          <a:xfrm>
            <a:off x="707366" y="1328468"/>
            <a:ext cx="11143258" cy="3286663"/>
          </a:xfrm>
        </p:spPr>
        <p:txBody>
          <a:bodyPr>
            <a:normAutofit fontScale="77500" lnSpcReduction="20000"/>
          </a:bodyPr>
          <a:lstStyle/>
          <a:p>
            <a:r>
              <a:rPr lang="en-US" dirty="0"/>
              <a:t>When a snapshot is triggered, it pulls needed information from the source (interchange) files into a new file called the snapshot.</a:t>
            </a:r>
          </a:p>
          <a:p>
            <a:r>
              <a:rPr lang="en-US" dirty="0"/>
              <a:t>Snapshots typically won’t use every data element on a source file. </a:t>
            </a:r>
          </a:p>
          <a:p>
            <a:r>
              <a:rPr lang="en-US" dirty="0"/>
              <a:t>Snapshots often pull in information called “internal flags.” These are calculated pieces of data from information provided on the interchange files or from other internal data in data pipeline. </a:t>
            </a:r>
          </a:p>
          <a:p>
            <a:r>
              <a:rPr lang="en-US" dirty="0"/>
              <a:t>Internal Flags:</a:t>
            </a:r>
          </a:p>
          <a:p>
            <a:pPr lvl="1"/>
            <a:r>
              <a:rPr lang="en-US" dirty="0"/>
              <a:t>Federal Race</a:t>
            </a:r>
          </a:p>
          <a:p>
            <a:pPr lvl="1"/>
            <a:r>
              <a:rPr lang="en-US" dirty="0"/>
              <a:t>Special Education</a:t>
            </a:r>
          </a:p>
          <a:p>
            <a:pPr lvl="1"/>
            <a:r>
              <a:rPr lang="en-US" dirty="0"/>
              <a:t>Migrant</a:t>
            </a:r>
          </a:p>
          <a:p>
            <a:pPr lvl="1"/>
            <a:r>
              <a:rPr lang="en-US" dirty="0"/>
              <a:t>ELL</a:t>
            </a:r>
          </a:p>
          <a:p>
            <a:pPr lvl="1"/>
            <a:r>
              <a:rPr lang="en-US" dirty="0"/>
              <a:t>Foster</a:t>
            </a:r>
          </a:p>
          <a:p>
            <a:pPr lvl="1"/>
            <a:r>
              <a:rPr lang="en-US" dirty="0"/>
              <a:t>Chronically Absent Status</a:t>
            </a:r>
          </a:p>
          <a:p>
            <a:pPr lvl="1"/>
            <a:r>
              <a:rPr lang="en-US" dirty="0"/>
              <a:t>Gifted and Talented</a:t>
            </a:r>
          </a:p>
        </p:txBody>
      </p:sp>
      <p:graphicFrame>
        <p:nvGraphicFramePr>
          <p:cNvPr id="6" name="Table 5">
            <a:extLst>
              <a:ext uri="{FF2B5EF4-FFF2-40B4-BE49-F238E27FC236}">
                <a16:creationId xmlns:a16="http://schemas.microsoft.com/office/drawing/2014/main" id="{867EC1B4-29F0-EBE8-C421-8A32075007CC}"/>
              </a:ext>
            </a:extLst>
          </p:cNvPr>
          <p:cNvGraphicFramePr>
            <a:graphicFrameLocks noGrp="1"/>
          </p:cNvGraphicFramePr>
          <p:nvPr>
            <p:extLst>
              <p:ext uri="{D42A27DB-BD31-4B8C-83A1-F6EECF244321}">
                <p14:modId xmlns:p14="http://schemas.microsoft.com/office/powerpoint/2010/main" val="4122270281"/>
              </p:ext>
            </p:extLst>
          </p:nvPr>
        </p:nvGraphicFramePr>
        <p:xfrm>
          <a:off x="707366" y="4689557"/>
          <a:ext cx="9985348" cy="1592367"/>
        </p:xfrm>
        <a:graphic>
          <a:graphicData uri="http://schemas.openxmlformats.org/drawingml/2006/table">
            <a:tbl>
              <a:tblPr firstRow="1" bandRow="1">
                <a:tableStyleId>{5C22544A-7EE6-4342-B048-85BDC9FD1C3A}</a:tableStyleId>
              </a:tblPr>
              <a:tblGrid>
                <a:gridCol w="2502025">
                  <a:extLst>
                    <a:ext uri="{9D8B030D-6E8A-4147-A177-3AD203B41FA5}">
                      <a16:colId xmlns:a16="http://schemas.microsoft.com/office/drawing/2014/main" val="2143336157"/>
                    </a:ext>
                  </a:extLst>
                </a:gridCol>
                <a:gridCol w="3693163">
                  <a:extLst>
                    <a:ext uri="{9D8B030D-6E8A-4147-A177-3AD203B41FA5}">
                      <a16:colId xmlns:a16="http://schemas.microsoft.com/office/drawing/2014/main" val="1347250972"/>
                    </a:ext>
                  </a:extLst>
                </a:gridCol>
                <a:gridCol w="3790160">
                  <a:extLst>
                    <a:ext uri="{9D8B030D-6E8A-4147-A177-3AD203B41FA5}">
                      <a16:colId xmlns:a16="http://schemas.microsoft.com/office/drawing/2014/main" val="127759929"/>
                    </a:ext>
                  </a:extLst>
                </a:gridCol>
              </a:tblGrid>
              <a:tr h="241682">
                <a:tc>
                  <a:txBody>
                    <a:bodyPr/>
                    <a:lstStyle/>
                    <a:p>
                      <a:pPr marL="0" algn="ctr" rtl="0" eaLnBrk="1" fontAlgn="b" latinLnBrk="0" hangingPunct="1">
                        <a:spcBef>
                          <a:spcPts val="0"/>
                        </a:spcBef>
                        <a:spcAft>
                          <a:spcPts val="0"/>
                        </a:spcAft>
                      </a:pPr>
                      <a:r>
                        <a:rPr lang="en-US" sz="1800" dirty="0">
                          <a:solidFill>
                            <a:schemeClr val="tx1"/>
                          </a:solidFill>
                          <a:effectLst/>
                        </a:rPr>
                        <a:t>File Type</a:t>
                      </a:r>
                      <a:endParaRPr lang="en-US" dirty="0">
                        <a:solidFill>
                          <a:schemeClr val="tx1"/>
                        </a:solidFill>
                        <a:effectLst/>
                      </a:endParaRPr>
                    </a:p>
                  </a:txBody>
                  <a:tcPr marL="0" marR="0" marT="0" marB="0" anchor="ctr"/>
                </a:tc>
                <a:tc>
                  <a:txBody>
                    <a:bodyPr/>
                    <a:lstStyle/>
                    <a:p>
                      <a:pPr marL="0" algn="ctr" rtl="0" eaLnBrk="1" fontAlgn="b" latinLnBrk="0" hangingPunct="1">
                        <a:spcBef>
                          <a:spcPts val="0"/>
                        </a:spcBef>
                        <a:spcAft>
                          <a:spcPts val="0"/>
                        </a:spcAft>
                      </a:pPr>
                      <a:r>
                        <a:rPr lang="en-US" sz="1800" dirty="0">
                          <a:solidFill>
                            <a:schemeClr val="tx1"/>
                          </a:solidFill>
                          <a:effectLst/>
                        </a:rPr>
                        <a:t>Student</a:t>
                      </a:r>
                      <a:endParaRPr lang="en-US" dirty="0">
                        <a:solidFill>
                          <a:schemeClr val="tx1"/>
                        </a:solidFill>
                        <a:effectLst/>
                      </a:endParaRPr>
                    </a:p>
                  </a:txBody>
                  <a:tcPr marL="0" marR="0" marT="0" marB="0" anchor="ctr"/>
                </a:tc>
                <a:tc>
                  <a:txBody>
                    <a:bodyPr/>
                    <a:lstStyle/>
                    <a:p>
                      <a:pPr marL="0" algn="ctr" rtl="0" eaLnBrk="1" fontAlgn="b" latinLnBrk="0" hangingPunct="1">
                        <a:spcBef>
                          <a:spcPts val="0"/>
                        </a:spcBef>
                        <a:spcAft>
                          <a:spcPts val="0"/>
                        </a:spcAft>
                      </a:pPr>
                      <a:r>
                        <a:rPr lang="en-US" sz="1800" dirty="0">
                          <a:solidFill>
                            <a:schemeClr val="tx1"/>
                          </a:solidFill>
                          <a:effectLst/>
                        </a:rPr>
                        <a:t>Data Elements in File</a:t>
                      </a:r>
                      <a:endParaRPr lang="en-US" dirty="0">
                        <a:solidFill>
                          <a:schemeClr val="tx1"/>
                        </a:solidFill>
                        <a:effectLst/>
                      </a:endParaRPr>
                    </a:p>
                  </a:txBody>
                  <a:tcPr marL="0" marR="0" marT="0" marB="0" anchor="ctr"/>
                </a:tc>
                <a:extLst>
                  <a:ext uri="{0D108BD9-81ED-4DB2-BD59-A6C34878D82A}">
                    <a16:rowId xmlns:a16="http://schemas.microsoft.com/office/drawing/2014/main" val="3710911185"/>
                  </a:ext>
                </a:extLst>
              </a:tr>
              <a:tr h="1318047">
                <a:tc>
                  <a:txBody>
                    <a:bodyPr/>
                    <a:lstStyle/>
                    <a:p>
                      <a:pPr marL="0" algn="ctr" rtl="0" eaLnBrk="1" fontAlgn="b" latinLnBrk="0" hangingPunct="1">
                        <a:spcBef>
                          <a:spcPts val="0"/>
                        </a:spcBef>
                        <a:spcAft>
                          <a:spcPts val="0"/>
                        </a:spcAft>
                      </a:pPr>
                      <a:r>
                        <a:rPr lang="en-US" sz="1600" dirty="0">
                          <a:solidFill>
                            <a:schemeClr val="tx1"/>
                          </a:solidFill>
                          <a:effectLst/>
                        </a:rPr>
                        <a:t>Attendance Snapshot</a:t>
                      </a:r>
                      <a:endParaRPr lang="en-US" sz="2000" dirty="0">
                        <a:solidFill>
                          <a:schemeClr val="tx1"/>
                        </a:solidFill>
                        <a:effectLst/>
                      </a:endParaRPr>
                    </a:p>
                  </a:txBody>
                  <a:tcPr marL="0" marR="0" marT="0" marB="0" anchor="ctr">
                    <a:solidFill>
                      <a:schemeClr val="accent3">
                        <a:lumMod val="20000"/>
                        <a:lumOff val="80000"/>
                      </a:schemeClr>
                    </a:solidFill>
                  </a:tcPr>
                </a:tc>
                <a:tc>
                  <a:txBody>
                    <a:bodyPr/>
                    <a:lstStyle/>
                    <a:p>
                      <a:pPr marL="0" algn="ctr" rtl="0" eaLnBrk="1" fontAlgn="b" latinLnBrk="0" hangingPunct="1">
                        <a:spcBef>
                          <a:spcPts val="0"/>
                        </a:spcBef>
                        <a:spcAft>
                          <a:spcPts val="0"/>
                        </a:spcAft>
                      </a:pPr>
                      <a:r>
                        <a:rPr lang="en-US" sz="1600" dirty="0">
                          <a:solidFill>
                            <a:schemeClr val="tx1"/>
                          </a:solidFill>
                          <a:effectLst/>
                        </a:rPr>
                        <a:t>Johnny Smith</a:t>
                      </a:r>
                      <a:endParaRPr lang="en-US" sz="2000" dirty="0">
                        <a:solidFill>
                          <a:schemeClr val="tx1"/>
                        </a:solidFill>
                        <a:effectLst/>
                      </a:endParaRPr>
                    </a:p>
                  </a:txBody>
                  <a:tcPr marL="0" marR="0" marT="0" marB="0" anchor="ctr">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dirty="0">
                          <a:solidFill>
                            <a:schemeClr val="tx1"/>
                          </a:solidFill>
                          <a:effectLst/>
                        </a:rPr>
                        <a:t>Race, FRL Status, ELL, Title I, Non-School Program, </a:t>
                      </a:r>
                      <a:r>
                        <a:rPr lang="en-US" sz="1600" kern="1200" dirty="0">
                          <a:solidFill>
                            <a:schemeClr val="tx1"/>
                          </a:solidFill>
                          <a:effectLst/>
                          <a:latin typeface="+mn-lt"/>
                          <a:ea typeface="+mn-ea"/>
                          <a:cs typeface="+mn-cs"/>
                        </a:rPr>
                        <a:t>School Code, Entry Date, Exit Date, Total Days Attended, Total Days Excused, Total Days Unexcused, Total Possible Attendance Days, Chronically Absent Status</a:t>
                      </a:r>
                    </a:p>
                  </a:txBody>
                  <a:tcPr marL="0" marR="0" marT="0" marB="0" anchor="ctr">
                    <a:solidFill>
                      <a:schemeClr val="accent3">
                        <a:lumMod val="20000"/>
                        <a:lumOff val="80000"/>
                      </a:schemeClr>
                    </a:solidFill>
                  </a:tcPr>
                </a:tc>
                <a:extLst>
                  <a:ext uri="{0D108BD9-81ED-4DB2-BD59-A6C34878D82A}">
                    <a16:rowId xmlns:a16="http://schemas.microsoft.com/office/drawing/2014/main" val="903556532"/>
                  </a:ext>
                </a:extLst>
              </a:tr>
            </a:tbl>
          </a:graphicData>
        </a:graphic>
      </p:graphicFrame>
      <p:sp>
        <p:nvSpPr>
          <p:cNvPr id="4" name="Slide Number Placeholder 3">
            <a:extLst>
              <a:ext uri="{FF2B5EF4-FFF2-40B4-BE49-F238E27FC236}">
                <a16:creationId xmlns:a16="http://schemas.microsoft.com/office/drawing/2014/main" id="{C64A0F9D-3A51-B89E-90C3-71762E759B86}"/>
              </a:ext>
            </a:extLst>
          </p:cNvPr>
          <p:cNvSpPr>
            <a:spLocks noGrp="1"/>
          </p:cNvSpPr>
          <p:nvPr>
            <p:ph type="sldNum" sz="quarter" idx="12"/>
          </p:nvPr>
        </p:nvSpPr>
        <p:spPr/>
        <p:txBody>
          <a:bodyPr/>
          <a:lstStyle/>
          <a:p>
            <a:fld id="{C479D5F6-EDCB-402A-AC08-4943A1820E8F}" type="slidenum">
              <a:rPr lang="en-US" smtClean="0"/>
              <a:pPr/>
              <a:t>15</a:t>
            </a:fld>
            <a:endParaRPr lang="en-US" dirty="0"/>
          </a:p>
        </p:txBody>
      </p:sp>
    </p:spTree>
    <p:extLst>
      <p:ext uri="{BB962C8B-B14F-4D97-AF65-F5344CB8AC3E}">
        <p14:creationId xmlns:p14="http://schemas.microsoft.com/office/powerpoint/2010/main" val="3159975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CA97FD-0430-6BA5-0C2F-7A9CE6BC29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A555EE-A465-ECB2-B38C-DA946DD04448}"/>
              </a:ext>
            </a:extLst>
          </p:cNvPr>
          <p:cNvSpPr>
            <a:spLocks noGrp="1"/>
          </p:cNvSpPr>
          <p:nvPr>
            <p:ph type="title"/>
          </p:nvPr>
        </p:nvSpPr>
        <p:spPr/>
        <p:txBody>
          <a:bodyPr/>
          <a:lstStyle/>
          <a:p>
            <a:r>
              <a:rPr lang="en-US" dirty="0"/>
              <a:t>Attendance Data Flags – Additions for 2024-2025</a:t>
            </a:r>
          </a:p>
        </p:txBody>
      </p:sp>
      <p:sp>
        <p:nvSpPr>
          <p:cNvPr id="3" name="Content Placeholder 2">
            <a:extLst>
              <a:ext uri="{FF2B5EF4-FFF2-40B4-BE49-F238E27FC236}">
                <a16:creationId xmlns:a16="http://schemas.microsoft.com/office/drawing/2014/main" id="{A6A8D435-4F64-FDDB-B17C-D47A3D13C823}"/>
              </a:ext>
            </a:extLst>
          </p:cNvPr>
          <p:cNvSpPr>
            <a:spLocks noGrp="1"/>
          </p:cNvSpPr>
          <p:nvPr>
            <p:ph idx="1"/>
          </p:nvPr>
        </p:nvSpPr>
        <p:spPr>
          <a:xfrm>
            <a:off x="707366" y="1328468"/>
            <a:ext cx="11143258" cy="3286663"/>
          </a:xfrm>
        </p:spPr>
        <p:txBody>
          <a:bodyPr>
            <a:normAutofit/>
          </a:bodyPr>
          <a:lstStyle/>
          <a:p>
            <a:r>
              <a:rPr lang="en-US" dirty="0"/>
              <a:t>Non-School Program – Data Element from Student Interchange School Association File.</a:t>
            </a:r>
          </a:p>
          <a:p>
            <a:r>
              <a:rPr lang="en-US" dirty="0"/>
              <a:t>Title I Student Flag – From Title I Interchange or Federal Programs Office / School Wide Title I flag.</a:t>
            </a:r>
          </a:p>
        </p:txBody>
      </p:sp>
      <p:sp>
        <p:nvSpPr>
          <p:cNvPr id="4" name="Slide Number Placeholder 3">
            <a:extLst>
              <a:ext uri="{FF2B5EF4-FFF2-40B4-BE49-F238E27FC236}">
                <a16:creationId xmlns:a16="http://schemas.microsoft.com/office/drawing/2014/main" id="{C25C559F-F2F8-73B9-B929-E81763FC0F4E}"/>
              </a:ext>
            </a:extLst>
          </p:cNvPr>
          <p:cNvSpPr>
            <a:spLocks noGrp="1"/>
          </p:cNvSpPr>
          <p:nvPr>
            <p:ph type="sldNum" sz="quarter" idx="12"/>
          </p:nvPr>
        </p:nvSpPr>
        <p:spPr/>
        <p:txBody>
          <a:bodyPr/>
          <a:lstStyle/>
          <a:p>
            <a:fld id="{C479D5F6-EDCB-402A-AC08-4943A1820E8F}" type="slidenum">
              <a:rPr lang="en-US" smtClean="0"/>
              <a:pPr/>
              <a:t>16</a:t>
            </a:fld>
            <a:endParaRPr lang="en-US" dirty="0"/>
          </a:p>
        </p:txBody>
      </p:sp>
    </p:spTree>
    <p:extLst>
      <p:ext uri="{BB962C8B-B14F-4D97-AF65-F5344CB8AC3E}">
        <p14:creationId xmlns:p14="http://schemas.microsoft.com/office/powerpoint/2010/main" val="599353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AE746-3F45-4DCD-C28B-3E811B514B35}"/>
              </a:ext>
            </a:extLst>
          </p:cNvPr>
          <p:cNvSpPr>
            <a:spLocks noGrp="1"/>
          </p:cNvSpPr>
          <p:nvPr>
            <p:ph type="title"/>
          </p:nvPr>
        </p:nvSpPr>
        <p:spPr/>
        <p:txBody>
          <a:bodyPr/>
          <a:lstStyle/>
          <a:p>
            <a:r>
              <a:rPr lang="en-US" dirty="0"/>
              <a:t>Attendance Snapshot Records Criteria</a:t>
            </a:r>
          </a:p>
        </p:txBody>
      </p:sp>
      <p:sp>
        <p:nvSpPr>
          <p:cNvPr id="3" name="Content Placeholder 2">
            <a:extLst>
              <a:ext uri="{FF2B5EF4-FFF2-40B4-BE49-F238E27FC236}">
                <a16:creationId xmlns:a16="http://schemas.microsoft.com/office/drawing/2014/main" id="{ED06996C-E6C0-898C-0B6E-31F22BF8008D}"/>
              </a:ext>
            </a:extLst>
          </p:cNvPr>
          <p:cNvSpPr>
            <a:spLocks noGrp="1"/>
          </p:cNvSpPr>
          <p:nvPr>
            <p:ph idx="1"/>
          </p:nvPr>
        </p:nvSpPr>
        <p:spPr/>
        <p:txBody>
          <a:bodyPr>
            <a:normAutofit/>
          </a:bodyPr>
          <a:lstStyle/>
          <a:p>
            <a:r>
              <a:rPr lang="en-US" dirty="0"/>
              <a:t>Pulls all error-free records from the Student School Association file (that have a matching error-free Demographic record) that match the following criteria:</a:t>
            </a:r>
          </a:p>
          <a:p>
            <a:endParaRPr lang="en-US" dirty="0"/>
          </a:p>
          <a:p>
            <a:pPr lvl="1"/>
            <a:r>
              <a:rPr lang="en-US" dirty="0"/>
              <a:t>School Code is a valid public school </a:t>
            </a:r>
            <a:r>
              <a:rPr lang="en-US" b="1" dirty="0"/>
              <a:t>AND</a:t>
            </a:r>
          </a:p>
          <a:p>
            <a:pPr lvl="1"/>
            <a:r>
              <a:rPr lang="en-US" dirty="0"/>
              <a:t>Pupil Attendance Information between 01 and 08 (students attending an educational program operated by the reporting district) </a:t>
            </a:r>
            <a:r>
              <a:rPr lang="en-US" b="1" dirty="0"/>
              <a:t>AND</a:t>
            </a:r>
          </a:p>
          <a:p>
            <a:pPr lvl="1"/>
            <a:r>
              <a:rPr lang="en-US" dirty="0">
                <a:highlight>
                  <a:srgbClr val="FFFF00"/>
                </a:highlight>
              </a:rPr>
              <a:t>Total Possible Attendance Days is greater than or equal to 10.0 </a:t>
            </a:r>
            <a:r>
              <a:rPr lang="en-US" b="1" dirty="0"/>
              <a:t>AND</a:t>
            </a:r>
          </a:p>
          <a:p>
            <a:pPr lvl="1"/>
            <a:r>
              <a:rPr lang="en-US" dirty="0"/>
              <a:t>Grade Level between 004 and 120 (PK-12th) </a:t>
            </a:r>
            <a:r>
              <a:rPr lang="en-US" b="1" dirty="0"/>
              <a:t>AND</a:t>
            </a:r>
          </a:p>
          <a:p>
            <a:pPr lvl="1"/>
            <a:r>
              <a:rPr lang="en-US" dirty="0"/>
              <a:t>Entry Date is not the same as the Exit Withdraw Date </a:t>
            </a:r>
            <a:r>
              <a:rPr lang="en-US" b="1" dirty="0"/>
              <a:t>AND</a:t>
            </a:r>
            <a:r>
              <a:rPr lang="en-US" dirty="0"/>
              <a:t> </a:t>
            </a:r>
          </a:p>
          <a:p>
            <a:pPr lvl="1"/>
            <a:r>
              <a:rPr lang="en-US" dirty="0"/>
              <a:t>Primary School = 1</a:t>
            </a:r>
          </a:p>
        </p:txBody>
      </p:sp>
      <p:sp>
        <p:nvSpPr>
          <p:cNvPr id="4" name="Slide Number Placeholder 3">
            <a:extLst>
              <a:ext uri="{FF2B5EF4-FFF2-40B4-BE49-F238E27FC236}">
                <a16:creationId xmlns:a16="http://schemas.microsoft.com/office/drawing/2014/main" id="{2C38E1ED-9560-1A58-BC1F-F5FC9AE0FA4C}"/>
              </a:ext>
            </a:extLst>
          </p:cNvPr>
          <p:cNvSpPr>
            <a:spLocks noGrp="1"/>
          </p:cNvSpPr>
          <p:nvPr>
            <p:ph type="sldNum" sz="quarter" idx="12"/>
          </p:nvPr>
        </p:nvSpPr>
        <p:spPr/>
        <p:txBody>
          <a:bodyPr/>
          <a:lstStyle/>
          <a:p>
            <a:fld id="{C479D5F6-EDCB-402A-AC08-4943A1820E8F}" type="slidenum">
              <a:rPr lang="en-US" smtClean="0"/>
              <a:pPr/>
              <a:t>17</a:t>
            </a:fld>
            <a:endParaRPr lang="en-US" dirty="0"/>
          </a:p>
        </p:txBody>
      </p:sp>
    </p:spTree>
    <p:extLst>
      <p:ext uri="{BB962C8B-B14F-4D97-AF65-F5344CB8AC3E}">
        <p14:creationId xmlns:p14="http://schemas.microsoft.com/office/powerpoint/2010/main" val="3618133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67111-FE36-DA30-BD37-35D66D800194}"/>
              </a:ext>
            </a:extLst>
          </p:cNvPr>
          <p:cNvSpPr>
            <a:spLocks noGrp="1"/>
          </p:cNvSpPr>
          <p:nvPr>
            <p:ph type="title"/>
          </p:nvPr>
        </p:nvSpPr>
        <p:spPr/>
        <p:txBody>
          <a:bodyPr/>
          <a:lstStyle/>
          <a:p>
            <a:r>
              <a:rPr lang="en-US" dirty="0"/>
              <a:t>Attendance Snapshot Layout</a:t>
            </a:r>
          </a:p>
        </p:txBody>
      </p:sp>
      <p:sp>
        <p:nvSpPr>
          <p:cNvPr id="4" name="Slide Number Placeholder 3">
            <a:extLst>
              <a:ext uri="{FF2B5EF4-FFF2-40B4-BE49-F238E27FC236}">
                <a16:creationId xmlns:a16="http://schemas.microsoft.com/office/drawing/2014/main" id="{D9B4611B-7BF0-714C-D8D6-95BC737F5018}"/>
              </a:ext>
            </a:extLst>
          </p:cNvPr>
          <p:cNvSpPr>
            <a:spLocks noGrp="1"/>
          </p:cNvSpPr>
          <p:nvPr>
            <p:ph type="sldNum" sz="quarter" idx="12"/>
          </p:nvPr>
        </p:nvSpPr>
        <p:spPr/>
        <p:txBody>
          <a:bodyPr/>
          <a:lstStyle/>
          <a:p>
            <a:fld id="{C479D5F6-EDCB-402A-AC08-4943A1820E8F}" type="slidenum">
              <a:rPr lang="en-US" smtClean="0"/>
              <a:pPr/>
              <a:t>18</a:t>
            </a:fld>
            <a:endParaRPr lang="en-US" dirty="0"/>
          </a:p>
        </p:txBody>
      </p:sp>
      <p:sp>
        <p:nvSpPr>
          <p:cNvPr id="7" name="TextBox 6">
            <a:extLst>
              <a:ext uri="{FF2B5EF4-FFF2-40B4-BE49-F238E27FC236}">
                <a16:creationId xmlns:a16="http://schemas.microsoft.com/office/drawing/2014/main" id="{5F580740-4652-7AA7-3582-782CACBF9955}"/>
              </a:ext>
            </a:extLst>
          </p:cNvPr>
          <p:cNvSpPr txBox="1"/>
          <p:nvPr/>
        </p:nvSpPr>
        <p:spPr>
          <a:xfrm>
            <a:off x="563418" y="1460599"/>
            <a:ext cx="6040582" cy="5078313"/>
          </a:xfrm>
          <a:prstGeom prst="rect">
            <a:avLst/>
          </a:prstGeom>
          <a:noFill/>
        </p:spPr>
        <p:txBody>
          <a:bodyPr wrap="square" rtlCol="0">
            <a:spAutoFit/>
          </a:bodyPr>
          <a:lstStyle/>
          <a:p>
            <a:r>
              <a:rPr lang="en-US" u="sng" dirty="0"/>
              <a:t>Purpose:</a:t>
            </a:r>
            <a:r>
              <a:rPr lang="en-US" dirty="0"/>
              <a:t> This is where the Overview, Dependencies and Record Expectations are. You can find the criteria in the previous slide here under Record Expectations.</a:t>
            </a:r>
          </a:p>
          <a:p>
            <a:endParaRPr lang="en-US" dirty="0"/>
          </a:p>
          <a:p>
            <a:r>
              <a:rPr lang="en-US" u="sng" dirty="0"/>
              <a:t>Field List:</a:t>
            </a:r>
            <a:r>
              <a:rPr lang="en-US" dirty="0"/>
              <a:t> This is the list of fields that are included in the Attendance Snapshot. Each field will have their Name, Field Length (how many characters are within the field), Source Interchange (what interchange does this information come from), Source File (which specific file is this information pulled from: Student or Student School Association) as well as Remarks. Please note that while we have many of the data elements come from the Student Interchange files, we also have our Internal Flags shown as well like Chronically Absent Status. </a:t>
            </a:r>
          </a:p>
          <a:p>
            <a:endParaRPr lang="en-US" dirty="0"/>
          </a:p>
          <a:p>
            <a:r>
              <a:rPr lang="en-US" u="sng" dirty="0"/>
              <a:t>Field Descriptions:</a:t>
            </a:r>
            <a:r>
              <a:rPr lang="en-US" dirty="0"/>
              <a:t> This is where our internal flag definitions are described. Each internal flag will have a description on how it is calculated.</a:t>
            </a:r>
            <a:endParaRPr lang="en-US" u="sng" dirty="0"/>
          </a:p>
        </p:txBody>
      </p:sp>
      <p:pic>
        <p:nvPicPr>
          <p:cNvPr id="6" name="Content Placeholder 5" descr="This is a screenshot of the Attendance Snapshot Layout. The sections are described already: Purpose, Field List and Field Descriptions.">
            <a:extLst>
              <a:ext uri="{FF2B5EF4-FFF2-40B4-BE49-F238E27FC236}">
                <a16:creationId xmlns:a16="http://schemas.microsoft.com/office/drawing/2014/main" id="{A594156D-8324-DD2A-3D67-99994E43B36A}"/>
              </a:ext>
            </a:extLst>
          </p:cNvPr>
          <p:cNvPicPr>
            <a:picLocks noGrp="1" noChangeAspect="1"/>
          </p:cNvPicPr>
          <p:nvPr>
            <p:ph idx="1"/>
          </p:nvPr>
        </p:nvPicPr>
        <p:blipFill>
          <a:blip r:embed="rId2"/>
          <a:stretch>
            <a:fillRect/>
          </a:stretch>
        </p:blipFill>
        <p:spPr>
          <a:xfrm>
            <a:off x="6673362" y="62060"/>
            <a:ext cx="5296601" cy="6725366"/>
          </a:xfrm>
          <a:ln w="3175">
            <a:solidFill>
              <a:schemeClr val="tx1"/>
            </a:solidFill>
          </a:ln>
        </p:spPr>
      </p:pic>
    </p:spTree>
    <p:extLst>
      <p:ext uri="{BB962C8B-B14F-4D97-AF65-F5344CB8AC3E}">
        <p14:creationId xmlns:p14="http://schemas.microsoft.com/office/powerpoint/2010/main" val="2250972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3862B-17B3-10F6-A3D4-649B118A0C64}"/>
              </a:ext>
            </a:extLst>
          </p:cNvPr>
          <p:cNvSpPr>
            <a:spLocks noGrp="1"/>
          </p:cNvSpPr>
          <p:nvPr>
            <p:ph type="title"/>
          </p:nvPr>
        </p:nvSpPr>
        <p:spPr/>
        <p:txBody>
          <a:bodyPr/>
          <a:lstStyle/>
          <a:p>
            <a:r>
              <a:rPr lang="en-US" dirty="0"/>
              <a:t>Reporting Attendance Data</a:t>
            </a:r>
          </a:p>
        </p:txBody>
      </p:sp>
      <p:sp>
        <p:nvSpPr>
          <p:cNvPr id="3" name="Content Placeholder 2">
            <a:extLst>
              <a:ext uri="{FF2B5EF4-FFF2-40B4-BE49-F238E27FC236}">
                <a16:creationId xmlns:a16="http://schemas.microsoft.com/office/drawing/2014/main" id="{A0906A11-E663-A48B-9311-02696B1F3FC4}"/>
              </a:ext>
            </a:extLst>
          </p:cNvPr>
          <p:cNvSpPr>
            <a:spLocks noGrp="1"/>
          </p:cNvSpPr>
          <p:nvPr>
            <p:ph idx="1"/>
          </p:nvPr>
        </p:nvSpPr>
        <p:spPr/>
        <p:txBody>
          <a:bodyPr/>
          <a:lstStyle/>
          <a:p>
            <a:r>
              <a:rPr lang="en-US" dirty="0"/>
              <a:t>Each record in the Attendance Snapshot represents the attendance information for the student at each school of enrollment</a:t>
            </a:r>
          </a:p>
          <a:p>
            <a:r>
              <a:rPr lang="en-US" dirty="0"/>
              <a:t>Snapshot only includes students enrolled and in attendance for at least 10.0 days at the school</a:t>
            </a:r>
          </a:p>
          <a:p>
            <a:r>
              <a:rPr lang="en-US" dirty="0"/>
              <a:t>The student total days possible must equal the sum of their days attended, days excused absent and unexcused absent:</a:t>
            </a:r>
          </a:p>
          <a:p>
            <a:endParaRPr lang="en-US" dirty="0"/>
          </a:p>
        </p:txBody>
      </p:sp>
      <p:sp>
        <p:nvSpPr>
          <p:cNvPr id="4" name="Slide Number Placeholder 3">
            <a:extLst>
              <a:ext uri="{FF2B5EF4-FFF2-40B4-BE49-F238E27FC236}">
                <a16:creationId xmlns:a16="http://schemas.microsoft.com/office/drawing/2014/main" id="{1E6912BF-6628-A529-8315-090583D0591D}"/>
              </a:ext>
            </a:extLst>
          </p:cNvPr>
          <p:cNvSpPr>
            <a:spLocks noGrp="1"/>
          </p:cNvSpPr>
          <p:nvPr>
            <p:ph type="sldNum" sz="quarter" idx="12"/>
          </p:nvPr>
        </p:nvSpPr>
        <p:spPr/>
        <p:txBody>
          <a:bodyPr/>
          <a:lstStyle/>
          <a:p>
            <a:fld id="{C479D5F6-EDCB-402A-AC08-4943A1820E8F}" type="slidenum">
              <a:rPr lang="en-US" smtClean="0"/>
              <a:pPr/>
              <a:t>19</a:t>
            </a:fld>
            <a:endParaRPr lang="en-US" dirty="0"/>
          </a:p>
        </p:txBody>
      </p:sp>
      <p:graphicFrame>
        <p:nvGraphicFramePr>
          <p:cNvPr id="5" name="Content Placeholder 4" descr="Student Total Days + Student Total Days Excused + Student Total Days Unexcused = Student Total Days Possible">
            <a:extLst>
              <a:ext uri="{FF2B5EF4-FFF2-40B4-BE49-F238E27FC236}">
                <a16:creationId xmlns:a16="http://schemas.microsoft.com/office/drawing/2014/main" id="{EF233C62-214C-859B-60A9-29944702C9B5}"/>
              </a:ext>
            </a:extLst>
          </p:cNvPr>
          <p:cNvGraphicFramePr>
            <a:graphicFrameLocks/>
          </p:cNvGraphicFramePr>
          <p:nvPr>
            <p:extLst>
              <p:ext uri="{D42A27DB-BD31-4B8C-83A1-F6EECF244321}">
                <p14:modId xmlns:p14="http://schemas.microsoft.com/office/powerpoint/2010/main" val="1320862907"/>
              </p:ext>
            </p:extLst>
          </p:nvPr>
        </p:nvGraphicFramePr>
        <p:xfrm>
          <a:off x="2052637" y="4639524"/>
          <a:ext cx="8086725" cy="1637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0878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12058-10D2-6F68-8C12-45979EA75B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61DE6C-9FA0-49CF-4D49-8BDFC5D537EA}"/>
              </a:ext>
            </a:extLst>
          </p:cNvPr>
          <p:cNvSpPr>
            <a:spLocks noGrp="1"/>
          </p:cNvSpPr>
          <p:nvPr>
            <p:ph type="title"/>
          </p:nvPr>
        </p:nvSpPr>
        <p:spPr/>
        <p:txBody>
          <a:bodyPr/>
          <a:lstStyle/>
          <a:p>
            <a:r>
              <a:rPr lang="en-US" dirty="0"/>
              <a:t>Attendance Snapshot Training Overview</a:t>
            </a:r>
          </a:p>
        </p:txBody>
      </p:sp>
      <p:sp>
        <p:nvSpPr>
          <p:cNvPr id="3" name="Content Placeholder 2">
            <a:extLst>
              <a:ext uri="{FF2B5EF4-FFF2-40B4-BE49-F238E27FC236}">
                <a16:creationId xmlns:a16="http://schemas.microsoft.com/office/drawing/2014/main" id="{0C15B393-4749-2479-E8CD-F266A092770C}"/>
              </a:ext>
            </a:extLst>
          </p:cNvPr>
          <p:cNvSpPr>
            <a:spLocks noGrp="1"/>
          </p:cNvSpPr>
          <p:nvPr>
            <p:ph idx="1"/>
          </p:nvPr>
        </p:nvSpPr>
        <p:spPr/>
        <p:txBody>
          <a:bodyPr/>
          <a:lstStyle/>
          <a:p>
            <a:r>
              <a:rPr lang="en-US" dirty="0"/>
              <a:t>The goal of this training is to help Districts/Local Education Agencies (LEAs) provide CDE the attendance data more efficiently and accurately</a:t>
            </a:r>
          </a:p>
          <a:p>
            <a:endParaRPr lang="en-US" dirty="0"/>
          </a:p>
          <a:p>
            <a:r>
              <a:rPr lang="en-US" dirty="0"/>
              <a:t>This training will include</a:t>
            </a:r>
          </a:p>
          <a:p>
            <a:pPr lvl="1"/>
            <a:r>
              <a:rPr lang="en-US" dirty="0"/>
              <a:t>File information</a:t>
            </a:r>
          </a:p>
          <a:p>
            <a:pPr lvl="1"/>
            <a:r>
              <a:rPr lang="en-US" dirty="0"/>
              <a:t>Creating the Attendance Snapshot</a:t>
            </a:r>
          </a:p>
          <a:p>
            <a:pPr lvl="1"/>
            <a:r>
              <a:rPr lang="en-US" dirty="0"/>
              <a:t>Reviewing Errors/Warnings and Reports</a:t>
            </a:r>
          </a:p>
          <a:p>
            <a:pPr lvl="1"/>
            <a:r>
              <a:rPr lang="en-US" dirty="0"/>
              <a:t>Finalizing the data (submitting to CDE)</a:t>
            </a:r>
          </a:p>
        </p:txBody>
      </p:sp>
      <p:sp>
        <p:nvSpPr>
          <p:cNvPr id="4" name="Slide Number Placeholder 3">
            <a:extLst>
              <a:ext uri="{FF2B5EF4-FFF2-40B4-BE49-F238E27FC236}">
                <a16:creationId xmlns:a16="http://schemas.microsoft.com/office/drawing/2014/main" id="{CA976084-CF84-34B8-C8AB-198B97B7DBEB}"/>
              </a:ext>
            </a:extLst>
          </p:cNvPr>
          <p:cNvSpPr>
            <a:spLocks noGrp="1"/>
          </p:cNvSpPr>
          <p:nvPr>
            <p:ph type="sldNum" sz="quarter" idx="12"/>
          </p:nvPr>
        </p:nvSpPr>
        <p:spPr/>
        <p:txBody>
          <a:bodyPr/>
          <a:lstStyle/>
          <a:p>
            <a:fld id="{C479D5F6-EDCB-402A-AC08-4943A1820E8F}" type="slidenum">
              <a:rPr lang="en-US" smtClean="0"/>
              <a:pPr/>
              <a:t>2</a:t>
            </a:fld>
            <a:endParaRPr lang="en-US" dirty="0"/>
          </a:p>
        </p:txBody>
      </p:sp>
    </p:spTree>
    <p:extLst>
      <p:ext uri="{BB962C8B-B14F-4D97-AF65-F5344CB8AC3E}">
        <p14:creationId xmlns:p14="http://schemas.microsoft.com/office/powerpoint/2010/main" val="40649082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9C23F-89E7-293A-0C3E-1AC2B1775608}"/>
              </a:ext>
            </a:extLst>
          </p:cNvPr>
          <p:cNvSpPr>
            <a:spLocks noGrp="1"/>
          </p:cNvSpPr>
          <p:nvPr>
            <p:ph type="title"/>
          </p:nvPr>
        </p:nvSpPr>
        <p:spPr/>
        <p:txBody>
          <a:bodyPr/>
          <a:lstStyle/>
          <a:p>
            <a:r>
              <a:rPr lang="en-US" dirty="0"/>
              <a:t>Attendance Data Fields</a:t>
            </a:r>
          </a:p>
        </p:txBody>
      </p:sp>
      <p:sp>
        <p:nvSpPr>
          <p:cNvPr id="3" name="Content Placeholder 2">
            <a:extLst>
              <a:ext uri="{FF2B5EF4-FFF2-40B4-BE49-F238E27FC236}">
                <a16:creationId xmlns:a16="http://schemas.microsoft.com/office/drawing/2014/main" id="{431BB61C-E645-78FA-CC7C-3D8D4185B3F9}"/>
              </a:ext>
            </a:extLst>
          </p:cNvPr>
          <p:cNvSpPr>
            <a:spLocks noGrp="1"/>
          </p:cNvSpPr>
          <p:nvPr>
            <p:ph idx="1"/>
          </p:nvPr>
        </p:nvSpPr>
        <p:spPr/>
        <p:txBody>
          <a:bodyPr>
            <a:normAutofit fontScale="77500" lnSpcReduction="20000"/>
          </a:bodyPr>
          <a:lstStyle/>
          <a:p>
            <a:pPr marL="0" indent="0">
              <a:buNone/>
            </a:pPr>
            <a:r>
              <a:rPr lang="en-US" b="1" dirty="0"/>
              <a:t>Total Days Attended</a:t>
            </a:r>
          </a:p>
          <a:p>
            <a:r>
              <a:rPr lang="en-US" dirty="0"/>
              <a:t>The aggregate number of days the student attended school. If the student attended for at least a half of a day, it should be counted as a full day of attendance</a:t>
            </a:r>
          </a:p>
          <a:p>
            <a:pPr marL="0" indent="0">
              <a:buNone/>
            </a:pPr>
            <a:r>
              <a:rPr lang="en-US" b="1" dirty="0"/>
              <a:t>Total Days Excused</a:t>
            </a:r>
          </a:p>
          <a:p>
            <a:r>
              <a:rPr lang="en-US" dirty="0"/>
              <a:t>The aggregate number of days the student had excused absences (out of school). Absence due to a suspension is excused. (A student who is tardy is not considered to be absent). If the student missed more than a half of a day, it would be counted as a full day absent.</a:t>
            </a:r>
          </a:p>
          <a:p>
            <a:pPr marL="0" indent="0">
              <a:buNone/>
            </a:pPr>
            <a:r>
              <a:rPr lang="en-US" b="1" dirty="0"/>
              <a:t>Total Days Unexcused</a:t>
            </a:r>
          </a:p>
          <a:p>
            <a:r>
              <a:rPr lang="en-US" dirty="0"/>
              <a:t>The aggregate number of days the student was absent (out of school), without being excused from a parent/guardian. (A student who is tardy is not considered to be absent). If the student missed more than a half of a day, it would be counted as a full day absent.</a:t>
            </a:r>
          </a:p>
          <a:p>
            <a:pPr marL="0" indent="0">
              <a:buNone/>
            </a:pPr>
            <a:r>
              <a:rPr lang="en-US" b="1" dirty="0"/>
              <a:t>Total Possible Attendance Days</a:t>
            </a:r>
          </a:p>
          <a:p>
            <a:r>
              <a:rPr lang="en-US" dirty="0"/>
              <a:t>The aggregate number of days the student would have attended school if there had been no absences. Expelled students are included until date of expulsion. This number must equal the sum of Total Days Attended, Total Days Excused by Students and Total Days Unexcused by Students combined.</a:t>
            </a:r>
          </a:p>
          <a:p>
            <a:endParaRPr lang="en-US" dirty="0"/>
          </a:p>
        </p:txBody>
      </p:sp>
      <p:sp>
        <p:nvSpPr>
          <p:cNvPr id="4" name="Slide Number Placeholder 3">
            <a:extLst>
              <a:ext uri="{FF2B5EF4-FFF2-40B4-BE49-F238E27FC236}">
                <a16:creationId xmlns:a16="http://schemas.microsoft.com/office/drawing/2014/main" id="{D9834DF0-0B8B-13E8-8FC1-148DFCFD969C}"/>
              </a:ext>
            </a:extLst>
          </p:cNvPr>
          <p:cNvSpPr>
            <a:spLocks noGrp="1"/>
          </p:cNvSpPr>
          <p:nvPr>
            <p:ph type="sldNum" sz="quarter" idx="12"/>
          </p:nvPr>
        </p:nvSpPr>
        <p:spPr/>
        <p:txBody>
          <a:bodyPr/>
          <a:lstStyle/>
          <a:p>
            <a:fld id="{C479D5F6-EDCB-402A-AC08-4943A1820E8F}" type="slidenum">
              <a:rPr lang="en-US" smtClean="0"/>
              <a:pPr/>
              <a:t>20</a:t>
            </a:fld>
            <a:endParaRPr lang="en-US" dirty="0"/>
          </a:p>
        </p:txBody>
      </p:sp>
      <p:sp>
        <p:nvSpPr>
          <p:cNvPr id="5" name="Content Placeholder 2">
            <a:extLst>
              <a:ext uri="{FF2B5EF4-FFF2-40B4-BE49-F238E27FC236}">
                <a16:creationId xmlns:a16="http://schemas.microsoft.com/office/drawing/2014/main" id="{A9BE3242-5999-4C49-2296-E59DFEF60784}"/>
              </a:ext>
            </a:extLst>
          </p:cNvPr>
          <p:cNvSpPr txBox="1">
            <a:spLocks/>
          </p:cNvSpPr>
          <p:nvPr/>
        </p:nvSpPr>
        <p:spPr>
          <a:xfrm>
            <a:off x="2544618" y="6101582"/>
            <a:ext cx="7102764" cy="756418"/>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en-US" sz="1600"/>
              <a:t>*These fields must contain a decimal point when reporting them in the Student Interchange (10.0, 265.0)</a:t>
            </a:r>
            <a:endParaRPr lang="en-US" sz="1600" dirty="0"/>
          </a:p>
        </p:txBody>
      </p:sp>
    </p:spTree>
    <p:extLst>
      <p:ext uri="{BB962C8B-B14F-4D97-AF65-F5344CB8AC3E}">
        <p14:creationId xmlns:p14="http://schemas.microsoft.com/office/powerpoint/2010/main" val="4063855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9A126-CA7E-F054-B5DC-2AD4ED726DFD}"/>
              </a:ext>
            </a:extLst>
          </p:cNvPr>
          <p:cNvSpPr>
            <a:spLocks noGrp="1"/>
          </p:cNvSpPr>
          <p:nvPr>
            <p:ph type="title"/>
          </p:nvPr>
        </p:nvSpPr>
        <p:spPr/>
        <p:txBody>
          <a:bodyPr/>
          <a:lstStyle/>
          <a:p>
            <a:r>
              <a:rPr lang="en-US" dirty="0"/>
              <a:t>Excused Absences</a:t>
            </a:r>
          </a:p>
        </p:txBody>
      </p:sp>
      <p:sp>
        <p:nvSpPr>
          <p:cNvPr id="3" name="Content Placeholder 2">
            <a:extLst>
              <a:ext uri="{FF2B5EF4-FFF2-40B4-BE49-F238E27FC236}">
                <a16:creationId xmlns:a16="http://schemas.microsoft.com/office/drawing/2014/main" id="{D0A82946-A8A3-49BB-CB6A-C32FE9398704}"/>
              </a:ext>
            </a:extLst>
          </p:cNvPr>
          <p:cNvSpPr>
            <a:spLocks noGrp="1"/>
          </p:cNvSpPr>
          <p:nvPr>
            <p:ph idx="1"/>
          </p:nvPr>
        </p:nvSpPr>
        <p:spPr/>
        <p:txBody>
          <a:bodyPr>
            <a:normAutofit/>
          </a:bodyPr>
          <a:lstStyle/>
          <a:p>
            <a:r>
              <a:rPr lang="en-US" dirty="0"/>
              <a:t>Excused Absences occur when the student is absent for an acceptable reason as identified within the attendance policy set by local school board of education as declared in 22-33-104 (4)(a) C.R.S. which may include, but is not limited to, the following reasons: funeral, illness, injury, legal obligation, medical procedure and religious observation. </a:t>
            </a:r>
          </a:p>
          <a:p>
            <a:r>
              <a:rPr lang="en-US" dirty="0"/>
              <a:t>Local schools may require appropriate documentation to verify excused absences.</a:t>
            </a:r>
          </a:p>
          <a:p>
            <a:r>
              <a:rPr lang="en-US" dirty="0"/>
              <a:t>Absences due to suspension or expulsion of a child shall be considered excused absences for purposes of calculating habitually truant students (22-33-107 (3)(a) C.R.S.)</a:t>
            </a:r>
          </a:p>
          <a:p>
            <a:r>
              <a:rPr lang="en-US" dirty="0"/>
              <a:t>Excused Absences are included in the Chronic Absenteeism Calculation</a:t>
            </a:r>
          </a:p>
          <a:p>
            <a:endParaRPr lang="en-US" dirty="0"/>
          </a:p>
        </p:txBody>
      </p:sp>
      <p:sp>
        <p:nvSpPr>
          <p:cNvPr id="4" name="Slide Number Placeholder 3">
            <a:extLst>
              <a:ext uri="{FF2B5EF4-FFF2-40B4-BE49-F238E27FC236}">
                <a16:creationId xmlns:a16="http://schemas.microsoft.com/office/drawing/2014/main" id="{842439F7-86FD-5027-9584-91918C7A1C12}"/>
              </a:ext>
            </a:extLst>
          </p:cNvPr>
          <p:cNvSpPr>
            <a:spLocks noGrp="1"/>
          </p:cNvSpPr>
          <p:nvPr>
            <p:ph type="sldNum" sz="quarter" idx="12"/>
          </p:nvPr>
        </p:nvSpPr>
        <p:spPr/>
        <p:txBody>
          <a:bodyPr/>
          <a:lstStyle/>
          <a:p>
            <a:fld id="{C479D5F6-EDCB-402A-AC08-4943A1820E8F}" type="slidenum">
              <a:rPr lang="en-US" smtClean="0"/>
              <a:pPr/>
              <a:t>21</a:t>
            </a:fld>
            <a:endParaRPr lang="en-US" dirty="0"/>
          </a:p>
        </p:txBody>
      </p:sp>
    </p:spTree>
    <p:extLst>
      <p:ext uri="{BB962C8B-B14F-4D97-AF65-F5344CB8AC3E}">
        <p14:creationId xmlns:p14="http://schemas.microsoft.com/office/powerpoint/2010/main" val="7744965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F447A-2B63-9411-E43D-845D32E3C14E}"/>
              </a:ext>
            </a:extLst>
          </p:cNvPr>
          <p:cNvSpPr>
            <a:spLocks noGrp="1"/>
          </p:cNvSpPr>
          <p:nvPr>
            <p:ph type="title"/>
          </p:nvPr>
        </p:nvSpPr>
        <p:spPr/>
        <p:txBody>
          <a:bodyPr/>
          <a:lstStyle/>
          <a:p>
            <a:r>
              <a:rPr lang="en-US" dirty="0"/>
              <a:t>Unexcused Absences</a:t>
            </a:r>
          </a:p>
        </p:txBody>
      </p:sp>
      <p:sp>
        <p:nvSpPr>
          <p:cNvPr id="3" name="Content Placeholder 2">
            <a:extLst>
              <a:ext uri="{FF2B5EF4-FFF2-40B4-BE49-F238E27FC236}">
                <a16:creationId xmlns:a16="http://schemas.microsoft.com/office/drawing/2014/main" id="{1B7FCBC8-E408-7EEB-130B-1B10F164107F}"/>
              </a:ext>
            </a:extLst>
          </p:cNvPr>
          <p:cNvSpPr>
            <a:spLocks noGrp="1"/>
          </p:cNvSpPr>
          <p:nvPr>
            <p:ph idx="1"/>
          </p:nvPr>
        </p:nvSpPr>
        <p:spPr/>
        <p:txBody>
          <a:bodyPr>
            <a:normAutofit/>
          </a:bodyPr>
          <a:lstStyle/>
          <a:p>
            <a:r>
              <a:rPr lang="en-US" dirty="0"/>
              <a:t>Unexcused Absences occur when the student is absent without a reason or for an unacceptable reason as identified within the attendance rules set by local school board of education policy as declared in 22-33-104 (4)(a) C.R.S. </a:t>
            </a:r>
          </a:p>
          <a:p>
            <a:r>
              <a:rPr lang="en-US" dirty="0"/>
              <a:t>If authorized school officials determine that the parent’s excuse is not valid or verified, the absence shall be unexcused. </a:t>
            </a:r>
          </a:p>
          <a:p>
            <a:r>
              <a:rPr lang="en-US" dirty="0"/>
              <a:t>Unexcused Absences are used to calculate Truancy rates</a:t>
            </a:r>
          </a:p>
          <a:p>
            <a:r>
              <a:rPr lang="en-US" dirty="0"/>
              <a:t>Unexcused Absences are included in the Chronic Absenteeism Calculation</a:t>
            </a:r>
          </a:p>
          <a:p>
            <a:endParaRPr lang="en-US" dirty="0"/>
          </a:p>
        </p:txBody>
      </p:sp>
      <p:sp>
        <p:nvSpPr>
          <p:cNvPr id="4" name="Slide Number Placeholder 3">
            <a:extLst>
              <a:ext uri="{FF2B5EF4-FFF2-40B4-BE49-F238E27FC236}">
                <a16:creationId xmlns:a16="http://schemas.microsoft.com/office/drawing/2014/main" id="{2983E3E1-9513-3CF1-E6A6-535F8E3009A5}"/>
              </a:ext>
            </a:extLst>
          </p:cNvPr>
          <p:cNvSpPr>
            <a:spLocks noGrp="1"/>
          </p:cNvSpPr>
          <p:nvPr>
            <p:ph type="sldNum" sz="quarter" idx="12"/>
          </p:nvPr>
        </p:nvSpPr>
        <p:spPr/>
        <p:txBody>
          <a:bodyPr/>
          <a:lstStyle/>
          <a:p>
            <a:fld id="{C479D5F6-EDCB-402A-AC08-4943A1820E8F}" type="slidenum">
              <a:rPr lang="en-US" smtClean="0"/>
              <a:pPr/>
              <a:t>22</a:t>
            </a:fld>
            <a:endParaRPr lang="en-US" dirty="0"/>
          </a:p>
        </p:txBody>
      </p:sp>
    </p:spTree>
    <p:extLst>
      <p:ext uri="{BB962C8B-B14F-4D97-AF65-F5344CB8AC3E}">
        <p14:creationId xmlns:p14="http://schemas.microsoft.com/office/powerpoint/2010/main" val="3040277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668DD-FFE2-4327-52B1-5D59732F13F6}"/>
              </a:ext>
            </a:extLst>
          </p:cNvPr>
          <p:cNvSpPr>
            <a:spLocks noGrp="1"/>
          </p:cNvSpPr>
          <p:nvPr>
            <p:ph type="title"/>
          </p:nvPr>
        </p:nvSpPr>
        <p:spPr/>
        <p:txBody>
          <a:bodyPr/>
          <a:lstStyle/>
          <a:p>
            <a:r>
              <a:rPr lang="en-US" dirty="0"/>
              <a:t>Habitually Truant Status – Reported in SSA File</a:t>
            </a:r>
          </a:p>
        </p:txBody>
      </p:sp>
      <p:sp>
        <p:nvSpPr>
          <p:cNvPr id="3" name="Content Placeholder 2">
            <a:extLst>
              <a:ext uri="{FF2B5EF4-FFF2-40B4-BE49-F238E27FC236}">
                <a16:creationId xmlns:a16="http://schemas.microsoft.com/office/drawing/2014/main" id="{1C2C6D83-148A-E98E-804B-42CB1B657649}"/>
              </a:ext>
            </a:extLst>
          </p:cNvPr>
          <p:cNvSpPr>
            <a:spLocks noGrp="1"/>
          </p:cNvSpPr>
          <p:nvPr>
            <p:ph idx="1"/>
          </p:nvPr>
        </p:nvSpPr>
        <p:spPr/>
        <p:txBody>
          <a:bodyPr/>
          <a:lstStyle/>
          <a:p>
            <a:r>
              <a:rPr lang="en-US" dirty="0"/>
              <a:t>Indicate if the student met any of the habitually truant criteria for the reported school record with the corresponding code</a:t>
            </a:r>
          </a:p>
          <a:p>
            <a:endParaRPr lang="en-US" dirty="0"/>
          </a:p>
        </p:txBody>
      </p:sp>
      <p:graphicFrame>
        <p:nvGraphicFramePr>
          <p:cNvPr id="5" name="Table 4">
            <a:extLst>
              <a:ext uri="{FF2B5EF4-FFF2-40B4-BE49-F238E27FC236}">
                <a16:creationId xmlns:a16="http://schemas.microsoft.com/office/drawing/2014/main" id="{191A2932-93A8-F503-274D-EC87BC556B9E}"/>
              </a:ext>
            </a:extLst>
          </p:cNvPr>
          <p:cNvGraphicFramePr>
            <a:graphicFrameLocks noGrp="1"/>
          </p:cNvGraphicFramePr>
          <p:nvPr>
            <p:extLst>
              <p:ext uri="{D42A27DB-BD31-4B8C-83A1-F6EECF244321}">
                <p14:modId xmlns:p14="http://schemas.microsoft.com/office/powerpoint/2010/main" val="3973903864"/>
              </p:ext>
            </p:extLst>
          </p:nvPr>
        </p:nvGraphicFramePr>
        <p:xfrm>
          <a:off x="1962150" y="2302980"/>
          <a:ext cx="8267700" cy="4169694"/>
        </p:xfrm>
        <a:graphic>
          <a:graphicData uri="http://schemas.openxmlformats.org/drawingml/2006/table">
            <a:tbl>
              <a:tblPr firstRow="1" bandRow="1">
                <a:tableStyleId>{69CF1AB2-1976-4502-BF36-3FF5EA218861}</a:tableStyleId>
              </a:tblPr>
              <a:tblGrid>
                <a:gridCol w="390525">
                  <a:extLst>
                    <a:ext uri="{9D8B030D-6E8A-4147-A177-3AD203B41FA5}">
                      <a16:colId xmlns:a16="http://schemas.microsoft.com/office/drawing/2014/main" val="20000"/>
                    </a:ext>
                  </a:extLst>
                </a:gridCol>
                <a:gridCol w="7877175">
                  <a:extLst>
                    <a:ext uri="{9D8B030D-6E8A-4147-A177-3AD203B41FA5}">
                      <a16:colId xmlns:a16="http://schemas.microsoft.com/office/drawing/2014/main" val="20001"/>
                    </a:ext>
                  </a:extLst>
                </a:gridCol>
              </a:tblGrid>
              <a:tr h="392758">
                <a:tc>
                  <a:txBody>
                    <a:bodyPr/>
                    <a:lstStyle/>
                    <a:p>
                      <a:r>
                        <a:rPr lang="en-US" b="1" dirty="0"/>
                        <a:t>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Student was not habitually truant</a:t>
                      </a:r>
                    </a:p>
                  </a:txBody>
                  <a:tcPr/>
                </a:tc>
                <a:extLst>
                  <a:ext uri="{0D108BD9-81ED-4DB2-BD59-A6C34878D82A}">
                    <a16:rowId xmlns:a16="http://schemas.microsoft.com/office/drawing/2014/main" val="10000"/>
                  </a:ext>
                </a:extLst>
              </a:tr>
              <a:tr h="968445">
                <a:tc>
                  <a:txBody>
                    <a:bodyPr/>
                    <a:lstStyle/>
                    <a:p>
                      <a:r>
                        <a:rPr lang="en-US" b="1" dirty="0"/>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Truant Four or More Days in a Month </a:t>
                      </a:r>
                      <a:r>
                        <a:rPr lang="en-US" dirty="0"/>
                        <a:t>– The student had four total days of Unexcused Absences from a public school in any one calendar month: calculated by the sum of unexcused absences converted to days and fractions of days.</a:t>
                      </a:r>
                    </a:p>
                  </a:txBody>
                  <a:tcPr/>
                </a:tc>
                <a:extLst>
                  <a:ext uri="{0D108BD9-81ED-4DB2-BD59-A6C34878D82A}">
                    <a16:rowId xmlns:a16="http://schemas.microsoft.com/office/drawing/2014/main" val="10001"/>
                  </a:ext>
                </a:extLst>
              </a:tr>
              <a:tr h="1258979">
                <a:tc>
                  <a:txBody>
                    <a:bodyPr/>
                    <a:lstStyle/>
                    <a:p>
                      <a:r>
                        <a:rPr lang="en-US" b="1"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Truant Ten or More Days in a School Year </a:t>
                      </a:r>
                      <a:r>
                        <a:rPr lang="en-US" dirty="0"/>
                        <a:t>– The student had ten or more total days of Unexcused Absences, but never accumulated four or more total days of unexcused absences from that public school in any one calendar month: calculated by the sum of unexcused absences converted to days and fractions of days.</a:t>
                      </a:r>
                    </a:p>
                  </a:txBody>
                  <a:tcPr/>
                </a:tc>
                <a:extLst>
                  <a:ext uri="{0D108BD9-81ED-4DB2-BD59-A6C34878D82A}">
                    <a16:rowId xmlns:a16="http://schemas.microsoft.com/office/drawing/2014/main" val="10002"/>
                  </a:ext>
                </a:extLst>
              </a:tr>
              <a:tr h="1549512">
                <a:tc>
                  <a:txBody>
                    <a:bodyPr/>
                    <a:lstStyle/>
                    <a:p>
                      <a:r>
                        <a:rPr lang="en-US" b="1"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Truant for Both Conditions </a:t>
                      </a:r>
                      <a:r>
                        <a:rPr lang="en-US" dirty="0"/>
                        <a:t>– The student had both four (or more) total days of Unexcused Absences from the reporting public school in any one calendar month and ten or more total days unexcused absences from the same public school during the reported school year; calculated by the sum of unexcused absences converted to days and fractions of days.</a:t>
                      </a:r>
                    </a:p>
                  </a:txBody>
                  <a:tcPr/>
                </a:tc>
                <a:extLst>
                  <a:ext uri="{0D108BD9-81ED-4DB2-BD59-A6C34878D82A}">
                    <a16:rowId xmlns:a16="http://schemas.microsoft.com/office/drawing/2014/main" val="10003"/>
                  </a:ext>
                </a:extLst>
              </a:tr>
            </a:tbl>
          </a:graphicData>
        </a:graphic>
      </p:graphicFrame>
      <p:sp>
        <p:nvSpPr>
          <p:cNvPr id="4" name="Slide Number Placeholder 3">
            <a:extLst>
              <a:ext uri="{FF2B5EF4-FFF2-40B4-BE49-F238E27FC236}">
                <a16:creationId xmlns:a16="http://schemas.microsoft.com/office/drawing/2014/main" id="{8061E8D1-E9E7-FA5C-406F-DBFE1DC0E72D}"/>
              </a:ext>
            </a:extLst>
          </p:cNvPr>
          <p:cNvSpPr>
            <a:spLocks noGrp="1"/>
          </p:cNvSpPr>
          <p:nvPr>
            <p:ph type="sldNum" sz="quarter" idx="12"/>
          </p:nvPr>
        </p:nvSpPr>
        <p:spPr/>
        <p:txBody>
          <a:bodyPr/>
          <a:lstStyle/>
          <a:p>
            <a:fld id="{C479D5F6-EDCB-402A-AC08-4943A1820E8F}" type="slidenum">
              <a:rPr lang="en-US" smtClean="0"/>
              <a:pPr/>
              <a:t>23</a:t>
            </a:fld>
            <a:endParaRPr lang="en-US" dirty="0"/>
          </a:p>
        </p:txBody>
      </p:sp>
    </p:spTree>
    <p:extLst>
      <p:ext uri="{BB962C8B-B14F-4D97-AF65-F5344CB8AC3E}">
        <p14:creationId xmlns:p14="http://schemas.microsoft.com/office/powerpoint/2010/main" val="491033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AC4E3-A2B2-6ACB-F9AB-8601B27E2E17}"/>
              </a:ext>
            </a:extLst>
          </p:cNvPr>
          <p:cNvSpPr>
            <a:spLocks noGrp="1"/>
          </p:cNvSpPr>
          <p:nvPr>
            <p:ph type="title"/>
          </p:nvPr>
        </p:nvSpPr>
        <p:spPr/>
        <p:txBody>
          <a:bodyPr/>
          <a:lstStyle/>
          <a:p>
            <a:r>
              <a:rPr lang="en-US" dirty="0"/>
              <a:t>Chronically Absent Status – Calculated in Attendance Snapshot</a:t>
            </a:r>
          </a:p>
        </p:txBody>
      </p:sp>
      <p:sp>
        <p:nvSpPr>
          <p:cNvPr id="3" name="Content Placeholder 2">
            <a:extLst>
              <a:ext uri="{FF2B5EF4-FFF2-40B4-BE49-F238E27FC236}">
                <a16:creationId xmlns:a16="http://schemas.microsoft.com/office/drawing/2014/main" id="{50EF58A7-5F52-546E-7BDB-605E95574117}"/>
              </a:ext>
            </a:extLst>
          </p:cNvPr>
          <p:cNvSpPr>
            <a:spLocks noGrp="1"/>
          </p:cNvSpPr>
          <p:nvPr>
            <p:ph idx="1"/>
          </p:nvPr>
        </p:nvSpPr>
        <p:spPr/>
        <p:txBody>
          <a:bodyPr/>
          <a:lstStyle/>
          <a:p>
            <a:r>
              <a:rPr lang="en-US" dirty="0"/>
              <a:t>Indicator if the student was absent 10% or more of the days enrolled in the public-school year during the school year.   </a:t>
            </a:r>
          </a:p>
          <a:p>
            <a:pPr lvl="1"/>
            <a:r>
              <a:rPr lang="en-US" dirty="0"/>
              <a:t>A student is absent if he or she is not physically on school grounds and is not participating in instruction or instruction –related activities at an approved off-grounds location for the school day.  </a:t>
            </a:r>
          </a:p>
          <a:p>
            <a:pPr lvl="1"/>
            <a:r>
              <a:rPr lang="en-US" dirty="0"/>
              <a:t>Chronically absent students include students who are absent for any reason (e.g., illness, suspension, the need to care for a family member), regardless of whether absences are excused or unexcused.</a:t>
            </a:r>
          </a:p>
          <a:p>
            <a:pPr marL="457200" lvl="1" indent="0">
              <a:buNone/>
            </a:pPr>
            <a:endParaRPr lang="en-US" dirty="0"/>
          </a:p>
          <a:p>
            <a:r>
              <a:rPr lang="en-US" dirty="0"/>
              <a:t>Calculated using the sum of Total Days Unexcused and Total Days Excused divided by the Total Days Possible per record.  If 10% or greater, then ‘Yes’, if less than 10% then ‘No’.</a:t>
            </a:r>
          </a:p>
          <a:p>
            <a:pPr marL="0" indent="0">
              <a:buNone/>
            </a:pPr>
            <a:endParaRPr lang="en-US" dirty="0"/>
          </a:p>
        </p:txBody>
      </p:sp>
      <p:sp>
        <p:nvSpPr>
          <p:cNvPr id="4" name="Slide Number Placeholder 3">
            <a:extLst>
              <a:ext uri="{FF2B5EF4-FFF2-40B4-BE49-F238E27FC236}">
                <a16:creationId xmlns:a16="http://schemas.microsoft.com/office/drawing/2014/main" id="{8105D106-9AD1-C98E-038E-F6211ABED53C}"/>
              </a:ext>
            </a:extLst>
          </p:cNvPr>
          <p:cNvSpPr>
            <a:spLocks noGrp="1"/>
          </p:cNvSpPr>
          <p:nvPr>
            <p:ph type="sldNum" sz="quarter" idx="12"/>
          </p:nvPr>
        </p:nvSpPr>
        <p:spPr/>
        <p:txBody>
          <a:bodyPr/>
          <a:lstStyle/>
          <a:p>
            <a:fld id="{C479D5F6-EDCB-402A-AC08-4943A1820E8F}" type="slidenum">
              <a:rPr lang="en-US" smtClean="0"/>
              <a:pPr/>
              <a:t>24</a:t>
            </a:fld>
            <a:endParaRPr lang="en-US" dirty="0"/>
          </a:p>
        </p:txBody>
      </p:sp>
    </p:spTree>
    <p:extLst>
      <p:ext uri="{BB962C8B-B14F-4D97-AF65-F5344CB8AC3E}">
        <p14:creationId xmlns:p14="http://schemas.microsoft.com/office/powerpoint/2010/main" val="3158729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42F21F-866C-E7C0-AC0F-867EBDE46BA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21E6F9F-0E4E-5613-BC34-8637AB490DC1}"/>
              </a:ext>
            </a:extLst>
          </p:cNvPr>
          <p:cNvSpPr>
            <a:spLocks noGrp="1"/>
          </p:cNvSpPr>
          <p:nvPr>
            <p:ph type="ctrTitle"/>
          </p:nvPr>
        </p:nvSpPr>
        <p:spPr/>
        <p:txBody>
          <a:bodyPr/>
          <a:lstStyle/>
          <a:p>
            <a:r>
              <a:rPr lang="en-US" dirty="0"/>
              <a:t>Data Pipeline Process</a:t>
            </a:r>
          </a:p>
        </p:txBody>
      </p:sp>
      <p:sp>
        <p:nvSpPr>
          <p:cNvPr id="4" name="Slide Number Placeholder 3">
            <a:extLst>
              <a:ext uri="{FF2B5EF4-FFF2-40B4-BE49-F238E27FC236}">
                <a16:creationId xmlns:a16="http://schemas.microsoft.com/office/drawing/2014/main" id="{A1D308F7-49CC-9B14-0142-4E07C4DC61B5}"/>
              </a:ext>
            </a:extLst>
          </p:cNvPr>
          <p:cNvSpPr>
            <a:spLocks noGrp="1"/>
          </p:cNvSpPr>
          <p:nvPr>
            <p:ph type="sldNum" sz="quarter" idx="12"/>
          </p:nvPr>
        </p:nvSpPr>
        <p:spPr/>
        <p:txBody>
          <a:bodyPr/>
          <a:lstStyle/>
          <a:p>
            <a:fld id="{C479D5F6-EDCB-402A-AC08-4943A1820E8F}" type="slidenum">
              <a:rPr lang="en-US" smtClean="0"/>
              <a:pPr/>
              <a:t>25</a:t>
            </a:fld>
            <a:endParaRPr lang="en-US" dirty="0"/>
          </a:p>
        </p:txBody>
      </p:sp>
    </p:spTree>
    <p:extLst>
      <p:ext uri="{BB962C8B-B14F-4D97-AF65-F5344CB8AC3E}">
        <p14:creationId xmlns:p14="http://schemas.microsoft.com/office/powerpoint/2010/main" val="20135403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D3700-8B0B-67D2-AF9B-D646BCA904A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F428E24-BC98-4085-70B8-7EFEFE9D7808}"/>
              </a:ext>
            </a:extLst>
          </p:cNvPr>
          <p:cNvSpPr>
            <a:spLocks noGrp="1"/>
          </p:cNvSpPr>
          <p:nvPr>
            <p:ph type="title"/>
          </p:nvPr>
        </p:nvSpPr>
        <p:spPr/>
        <p:txBody>
          <a:bodyPr/>
          <a:lstStyle/>
          <a:p>
            <a:r>
              <a:rPr lang="en-US" dirty="0"/>
              <a:t>Snapshot Process</a:t>
            </a:r>
          </a:p>
        </p:txBody>
      </p:sp>
      <p:sp>
        <p:nvSpPr>
          <p:cNvPr id="10" name="Content Placeholder 9">
            <a:extLst>
              <a:ext uri="{FF2B5EF4-FFF2-40B4-BE49-F238E27FC236}">
                <a16:creationId xmlns:a16="http://schemas.microsoft.com/office/drawing/2014/main" id="{00802EDB-5560-D94A-5146-E34514C4739B}"/>
              </a:ext>
            </a:extLst>
          </p:cNvPr>
          <p:cNvSpPr>
            <a:spLocks noGrp="1"/>
          </p:cNvSpPr>
          <p:nvPr>
            <p:ph idx="1"/>
          </p:nvPr>
        </p:nvSpPr>
        <p:spPr>
          <a:xfrm>
            <a:off x="808008" y="1501139"/>
            <a:ext cx="10575984" cy="4147581"/>
          </a:xfrm>
        </p:spPr>
        <p:txBody>
          <a:bodyPr>
            <a:normAutofit fontScale="85000" lnSpcReduction="20000"/>
          </a:bodyPr>
          <a:lstStyle/>
          <a:p>
            <a:pPr marL="0" lvl="0" indent="0">
              <a:buNone/>
            </a:pPr>
            <a:r>
              <a:rPr lang="en-US" dirty="0"/>
              <a:t>0.   Make sure Student Information System is updated</a:t>
            </a:r>
          </a:p>
          <a:p>
            <a:pPr marL="457200" lvl="0" indent="-457200">
              <a:buFont typeface="+mj-lt"/>
              <a:buAutoNum type="arabicPeriod"/>
            </a:pPr>
            <a:r>
              <a:rPr lang="en-US" dirty="0"/>
              <a:t>Extract Interchange Files from SIS and upload Interchange files to Pipeline (Student Demographic, Student School Association Files)</a:t>
            </a:r>
          </a:p>
          <a:p>
            <a:pPr marL="457200" lvl="0" indent="-457200">
              <a:buFont typeface="+mj-lt"/>
              <a:buAutoNum type="arabicPeriod"/>
            </a:pPr>
            <a:r>
              <a:rPr lang="en-US" dirty="0"/>
              <a:t>Check Business Rules Associated with Interchange files</a:t>
            </a:r>
          </a:p>
          <a:p>
            <a:pPr marL="457200" lvl="0" indent="-457200">
              <a:buFont typeface="+mj-lt"/>
              <a:buAutoNum type="arabicPeriod"/>
            </a:pPr>
            <a:r>
              <a:rPr lang="en-US" dirty="0"/>
              <a:t>Errors on Interchange files?</a:t>
            </a:r>
          </a:p>
          <a:p>
            <a:pPr lvl="1"/>
            <a:r>
              <a:rPr lang="en-US" dirty="0"/>
              <a:t>Yes – Correct Errors in SIS and go back to step 0</a:t>
            </a:r>
          </a:p>
          <a:p>
            <a:pPr lvl="1"/>
            <a:r>
              <a:rPr lang="en-US" dirty="0"/>
              <a:t>No – Move on to step 4*</a:t>
            </a:r>
          </a:p>
          <a:p>
            <a:pPr marL="457200" lvl="0" indent="-457200">
              <a:buFont typeface="+mj-lt"/>
              <a:buAutoNum type="arabicPeriod"/>
            </a:pPr>
            <a:r>
              <a:rPr lang="en-US" dirty="0"/>
              <a:t>Create Snapshot</a:t>
            </a:r>
          </a:p>
          <a:p>
            <a:pPr marL="457200" lvl="0" indent="-457200">
              <a:buFont typeface="+mj-lt"/>
              <a:buAutoNum type="arabicPeriod"/>
            </a:pPr>
            <a:r>
              <a:rPr lang="en-US" dirty="0"/>
              <a:t>Check Additional Business Rules Associated with Snapshot</a:t>
            </a:r>
          </a:p>
          <a:p>
            <a:pPr marL="457200" indent="-457200">
              <a:buFont typeface="+mj-lt"/>
              <a:buAutoNum type="arabicPeriod"/>
            </a:pPr>
            <a:r>
              <a:rPr lang="en-US" dirty="0"/>
              <a:t>Errors? </a:t>
            </a:r>
          </a:p>
          <a:p>
            <a:pPr lvl="1"/>
            <a:r>
              <a:rPr lang="en-US" dirty="0"/>
              <a:t>Yes - Correct Errors in SIS and go back to step 0</a:t>
            </a:r>
          </a:p>
          <a:p>
            <a:pPr lvl="1"/>
            <a:r>
              <a:rPr lang="en-US" dirty="0"/>
              <a:t>No – Move on to step 7</a:t>
            </a:r>
          </a:p>
          <a:p>
            <a:pPr marL="457200" lvl="0" indent="-457200">
              <a:buFont typeface="+mj-lt"/>
              <a:buAutoNum type="arabicPeriod"/>
            </a:pPr>
            <a:r>
              <a:rPr lang="en-US" dirty="0"/>
              <a:t>Review Reports and Finalize</a:t>
            </a:r>
          </a:p>
          <a:p>
            <a:pPr lvl="1"/>
            <a:r>
              <a:rPr lang="en-US" dirty="0"/>
              <a:t>If you need to correct any data, you will need to go back to step 0</a:t>
            </a:r>
          </a:p>
          <a:p>
            <a:endParaRPr lang="en-US" dirty="0"/>
          </a:p>
        </p:txBody>
      </p:sp>
      <p:sp>
        <p:nvSpPr>
          <p:cNvPr id="2" name="Slide Number Placeholder 1">
            <a:extLst>
              <a:ext uri="{FF2B5EF4-FFF2-40B4-BE49-F238E27FC236}">
                <a16:creationId xmlns:a16="http://schemas.microsoft.com/office/drawing/2014/main" id="{52F6BB40-9AD0-5FFB-D90D-94618F906069}"/>
              </a:ext>
            </a:extLst>
          </p:cNvPr>
          <p:cNvSpPr>
            <a:spLocks noGrp="1"/>
          </p:cNvSpPr>
          <p:nvPr>
            <p:ph type="sldNum" sz="quarter" idx="12"/>
          </p:nvPr>
        </p:nvSpPr>
        <p:spPr/>
        <p:txBody>
          <a:bodyPr/>
          <a:lstStyle/>
          <a:p>
            <a:fld id="{C479D5F6-EDCB-402A-AC08-4943A1820E8F}" type="slidenum">
              <a:rPr lang="en-US" smtClean="0"/>
              <a:pPr/>
              <a:t>26</a:t>
            </a:fld>
            <a:endParaRPr lang="en-US" dirty="0"/>
          </a:p>
        </p:txBody>
      </p:sp>
      <p:sp>
        <p:nvSpPr>
          <p:cNvPr id="11" name="TextBox 10">
            <a:extLst>
              <a:ext uri="{FF2B5EF4-FFF2-40B4-BE49-F238E27FC236}">
                <a16:creationId xmlns:a16="http://schemas.microsoft.com/office/drawing/2014/main" id="{A1155578-DC55-50FE-EC74-A107A4627446}"/>
              </a:ext>
            </a:extLst>
          </p:cNvPr>
          <p:cNvSpPr txBox="1"/>
          <p:nvPr/>
        </p:nvSpPr>
        <p:spPr>
          <a:xfrm>
            <a:off x="1981200" y="5807110"/>
            <a:ext cx="7467600" cy="923330"/>
          </a:xfrm>
          <a:prstGeom prst="rect">
            <a:avLst/>
          </a:prstGeom>
          <a:noFill/>
        </p:spPr>
        <p:txBody>
          <a:bodyPr wrap="square" rtlCol="0">
            <a:spAutoFit/>
          </a:bodyPr>
          <a:lstStyle/>
          <a:p>
            <a:r>
              <a:rPr lang="en-US" i="1" dirty="0"/>
              <a:t>*Note: Error-free interchange files are not required to take an Attendance Snapshot but recommended. Get your interchange files as close to error free as possible before taking a snapshot!</a:t>
            </a:r>
          </a:p>
        </p:txBody>
      </p:sp>
    </p:spTree>
    <p:extLst>
      <p:ext uri="{BB962C8B-B14F-4D97-AF65-F5344CB8AC3E}">
        <p14:creationId xmlns:p14="http://schemas.microsoft.com/office/powerpoint/2010/main" val="8420069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4B85B-75C5-B10A-B7FD-05D4465F02D0}"/>
              </a:ext>
            </a:extLst>
          </p:cNvPr>
          <p:cNvSpPr>
            <a:spLocks noGrp="1"/>
          </p:cNvSpPr>
          <p:nvPr>
            <p:ph type="title"/>
          </p:nvPr>
        </p:nvSpPr>
        <p:spPr>
          <a:xfrm>
            <a:off x="443564" y="205176"/>
            <a:ext cx="8320873" cy="898524"/>
          </a:xfrm>
        </p:spPr>
        <p:txBody>
          <a:bodyPr/>
          <a:lstStyle/>
          <a:p>
            <a:r>
              <a:rPr lang="en-US" dirty="0"/>
              <a:t>Creating Attendance Snapshot – New (skipped to step 4) </a:t>
            </a:r>
          </a:p>
        </p:txBody>
      </p:sp>
      <p:sp>
        <p:nvSpPr>
          <p:cNvPr id="9" name="TextBox 8">
            <a:extLst>
              <a:ext uri="{FF2B5EF4-FFF2-40B4-BE49-F238E27FC236}">
                <a16:creationId xmlns:a16="http://schemas.microsoft.com/office/drawing/2014/main" id="{4319C2A1-10F1-4656-3A35-3AFDC6F40355}"/>
              </a:ext>
            </a:extLst>
          </p:cNvPr>
          <p:cNvSpPr txBox="1"/>
          <p:nvPr/>
        </p:nvSpPr>
        <p:spPr>
          <a:xfrm>
            <a:off x="510987" y="1402487"/>
            <a:ext cx="11089341"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a:t>Attendance Snapshot is located under Student Profile</a:t>
            </a:r>
          </a:p>
          <a:p>
            <a:pPr marL="742950" lvl="1" indent="-285750">
              <a:buFont typeface="Arial" panose="020B0604020202020204" pitchFamily="34" charset="0"/>
              <a:buChar char="•"/>
            </a:pPr>
            <a:r>
              <a:rPr lang="en-US" sz="2000" dirty="0"/>
              <a:t>Select Student Profile then Snapshot</a:t>
            </a:r>
          </a:p>
          <a:p>
            <a:pPr marL="742950" lvl="1" indent="-285750">
              <a:buFont typeface="Arial" panose="020B0604020202020204" pitchFamily="34" charset="0"/>
              <a:buChar char="•"/>
            </a:pPr>
            <a:r>
              <a:rPr lang="en-US" sz="2000" dirty="0"/>
              <a:t>Fill out prompts for Attendance (File Type: Attendance, School Year: 2023-24, Organization/LEA should auto-fill)</a:t>
            </a:r>
          </a:p>
        </p:txBody>
      </p:sp>
      <p:pic>
        <p:nvPicPr>
          <p:cNvPr id="8" name="Picture 7" descr="Data Pipeline directions/screenshot to navigate to Attendance Snapshot. Select Student Profile then Snapshot. Fill out prompts for Attendance (File Type: Attendance, School Year: 2023-24, Organization/LEA should auto-fill)">
            <a:extLst>
              <a:ext uri="{FF2B5EF4-FFF2-40B4-BE49-F238E27FC236}">
                <a16:creationId xmlns:a16="http://schemas.microsoft.com/office/drawing/2014/main" id="{D029B12A-3146-F22E-0589-FAEC69AF704F}"/>
              </a:ext>
            </a:extLst>
          </p:cNvPr>
          <p:cNvPicPr>
            <a:picLocks noChangeAspect="1"/>
          </p:cNvPicPr>
          <p:nvPr/>
        </p:nvPicPr>
        <p:blipFill>
          <a:blip r:embed="rId2"/>
          <a:stretch>
            <a:fillRect/>
          </a:stretch>
        </p:blipFill>
        <p:spPr>
          <a:xfrm>
            <a:off x="478124" y="3132915"/>
            <a:ext cx="11235751" cy="2816445"/>
          </a:xfrm>
          <a:prstGeom prst="rect">
            <a:avLst/>
          </a:prstGeom>
        </p:spPr>
      </p:pic>
      <p:sp>
        <p:nvSpPr>
          <p:cNvPr id="4" name="Slide Number Placeholder 3">
            <a:extLst>
              <a:ext uri="{FF2B5EF4-FFF2-40B4-BE49-F238E27FC236}">
                <a16:creationId xmlns:a16="http://schemas.microsoft.com/office/drawing/2014/main" id="{3B38F874-2A60-D619-3851-593C38112E53}"/>
              </a:ext>
            </a:extLst>
          </p:cNvPr>
          <p:cNvSpPr>
            <a:spLocks noGrp="1"/>
          </p:cNvSpPr>
          <p:nvPr>
            <p:ph type="sldNum" sz="quarter" idx="12"/>
          </p:nvPr>
        </p:nvSpPr>
        <p:spPr/>
        <p:txBody>
          <a:bodyPr/>
          <a:lstStyle/>
          <a:p>
            <a:fld id="{C479D5F6-EDCB-402A-AC08-4943A1820E8F}" type="slidenum">
              <a:rPr lang="en-US" smtClean="0"/>
              <a:pPr/>
              <a:t>27</a:t>
            </a:fld>
            <a:endParaRPr lang="en-US" dirty="0"/>
          </a:p>
        </p:txBody>
      </p:sp>
    </p:spTree>
    <p:extLst>
      <p:ext uri="{BB962C8B-B14F-4D97-AF65-F5344CB8AC3E}">
        <p14:creationId xmlns:p14="http://schemas.microsoft.com/office/powerpoint/2010/main" val="14436559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62C77-4F7F-5452-3FA5-9F16677FDD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20880C-C98E-D6E3-E01B-915AF0BF1405}"/>
              </a:ext>
            </a:extLst>
          </p:cNvPr>
          <p:cNvSpPr>
            <a:spLocks noGrp="1"/>
          </p:cNvSpPr>
          <p:nvPr>
            <p:ph type="title"/>
          </p:nvPr>
        </p:nvSpPr>
        <p:spPr/>
        <p:txBody>
          <a:bodyPr/>
          <a:lstStyle/>
          <a:p>
            <a:r>
              <a:rPr lang="en-US" dirty="0"/>
              <a:t>Status Dashboard Screen</a:t>
            </a:r>
          </a:p>
        </p:txBody>
      </p:sp>
      <p:sp>
        <p:nvSpPr>
          <p:cNvPr id="4" name="Slide Number Placeholder 3">
            <a:extLst>
              <a:ext uri="{FF2B5EF4-FFF2-40B4-BE49-F238E27FC236}">
                <a16:creationId xmlns:a16="http://schemas.microsoft.com/office/drawing/2014/main" id="{B2297D95-7151-581A-7E77-301C6500FDA9}"/>
              </a:ext>
            </a:extLst>
          </p:cNvPr>
          <p:cNvSpPr>
            <a:spLocks noGrp="1"/>
          </p:cNvSpPr>
          <p:nvPr>
            <p:ph type="sldNum" sz="quarter" idx="12"/>
          </p:nvPr>
        </p:nvSpPr>
        <p:spPr/>
        <p:txBody>
          <a:bodyPr/>
          <a:lstStyle/>
          <a:p>
            <a:fld id="{C479D5F6-EDCB-402A-AC08-4943A1820E8F}" type="slidenum">
              <a:rPr lang="en-US" smtClean="0"/>
              <a:pPr/>
              <a:t>28</a:t>
            </a:fld>
            <a:endParaRPr lang="en-US" dirty="0"/>
          </a:p>
        </p:txBody>
      </p:sp>
      <p:pic>
        <p:nvPicPr>
          <p:cNvPr id="6" name="Picture 5" descr="Data Pipeline Screenshot and where to navigate to Status Dashboard. To view Status of your Snapshot, you will now navigate under Student Profile. Select Student Profile then Status Dashboard. Fill out prompts for Attendance (File Type: Attendance, School Year: 2023-24, Organization/LEA should auto-fill) and click Search.">
            <a:extLst>
              <a:ext uri="{FF2B5EF4-FFF2-40B4-BE49-F238E27FC236}">
                <a16:creationId xmlns:a16="http://schemas.microsoft.com/office/drawing/2014/main" id="{3B46FDAB-49B8-6FE5-31D0-C2F62B39BF54}"/>
              </a:ext>
            </a:extLst>
          </p:cNvPr>
          <p:cNvPicPr>
            <a:picLocks noChangeAspect="1"/>
          </p:cNvPicPr>
          <p:nvPr/>
        </p:nvPicPr>
        <p:blipFill>
          <a:blip r:embed="rId2"/>
          <a:stretch>
            <a:fillRect/>
          </a:stretch>
        </p:blipFill>
        <p:spPr>
          <a:xfrm>
            <a:off x="164965" y="3247924"/>
            <a:ext cx="11862070" cy="2940439"/>
          </a:xfrm>
          <a:prstGeom prst="rect">
            <a:avLst/>
          </a:prstGeom>
        </p:spPr>
      </p:pic>
      <p:sp>
        <p:nvSpPr>
          <p:cNvPr id="7" name="TextBox 6">
            <a:extLst>
              <a:ext uri="{FF2B5EF4-FFF2-40B4-BE49-F238E27FC236}">
                <a16:creationId xmlns:a16="http://schemas.microsoft.com/office/drawing/2014/main" id="{A23C6F99-95B2-D82F-0FE3-8FE3562A63AD}"/>
              </a:ext>
            </a:extLst>
          </p:cNvPr>
          <p:cNvSpPr txBox="1"/>
          <p:nvPr/>
        </p:nvSpPr>
        <p:spPr>
          <a:xfrm>
            <a:off x="510988" y="1402487"/>
            <a:ext cx="10793506"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a:t>To view Status of your Snapshot, you will now navigate under Student Profile</a:t>
            </a:r>
          </a:p>
          <a:p>
            <a:pPr marL="742950" lvl="1" indent="-285750">
              <a:buFont typeface="Arial" panose="020B0604020202020204" pitchFamily="34" charset="0"/>
              <a:buChar char="•"/>
            </a:pPr>
            <a:r>
              <a:rPr lang="en-US" sz="2000" dirty="0"/>
              <a:t>Select Student Profile then Status Dashboard</a:t>
            </a:r>
          </a:p>
          <a:p>
            <a:pPr marL="742950" lvl="1" indent="-285750">
              <a:buFont typeface="Arial" panose="020B0604020202020204" pitchFamily="34" charset="0"/>
              <a:buChar char="•"/>
            </a:pPr>
            <a:r>
              <a:rPr lang="en-US" sz="2000" dirty="0"/>
              <a:t>Fill out prompts for Attendance (File Type: Attendance, School Year: 2023-24, Organization/LEA should auto-fill) and click Search</a:t>
            </a:r>
          </a:p>
        </p:txBody>
      </p:sp>
    </p:spTree>
    <p:extLst>
      <p:ext uri="{BB962C8B-B14F-4D97-AF65-F5344CB8AC3E}">
        <p14:creationId xmlns:p14="http://schemas.microsoft.com/office/powerpoint/2010/main" val="4769902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6421" y="371918"/>
            <a:ext cx="6972920" cy="622884"/>
          </a:xfrm>
        </p:spPr>
        <p:txBody>
          <a:bodyPr>
            <a:normAutofit/>
          </a:bodyPr>
          <a:lstStyle/>
          <a:p>
            <a:r>
              <a:rPr lang="en-US" dirty="0"/>
              <a:t>Review Errors and Warnings (steps 5-6)</a:t>
            </a:r>
          </a:p>
        </p:txBody>
      </p:sp>
      <p:sp>
        <p:nvSpPr>
          <p:cNvPr id="2" name="Content Placeholder 1"/>
          <p:cNvSpPr>
            <a:spLocks noGrp="1"/>
          </p:cNvSpPr>
          <p:nvPr>
            <p:ph idx="1"/>
          </p:nvPr>
        </p:nvSpPr>
        <p:spPr>
          <a:xfrm>
            <a:off x="557434" y="1670678"/>
            <a:ext cx="8900331" cy="4192520"/>
          </a:xfrm>
        </p:spPr>
        <p:txBody>
          <a:bodyPr>
            <a:normAutofit/>
          </a:bodyPr>
          <a:lstStyle/>
          <a:p>
            <a:r>
              <a:rPr lang="en-US" dirty="0"/>
              <a:t>Two options:</a:t>
            </a:r>
          </a:p>
          <a:p>
            <a:pPr lvl="1"/>
            <a:r>
              <a:rPr lang="en-US" dirty="0"/>
              <a:t>Using Pipeline Error Report</a:t>
            </a:r>
          </a:p>
          <a:p>
            <a:pPr lvl="1"/>
            <a:r>
              <a:rPr lang="en-US" dirty="0"/>
              <a:t>Using Cognos/CEDAR</a:t>
            </a:r>
          </a:p>
          <a:p>
            <a:r>
              <a:rPr lang="en-US" dirty="0"/>
              <a:t>You may use either option exclusively or both throughout</a:t>
            </a:r>
          </a:p>
          <a:p>
            <a:r>
              <a:rPr lang="en-US" dirty="0"/>
              <a:t>Both options are listed at the bottom of the left tabs in Data Pipeline</a:t>
            </a:r>
          </a:p>
          <a:p>
            <a:r>
              <a:rPr lang="en-US" dirty="0"/>
              <a:t>Again: You will need to review errors/warnings at both the Student Interchange Level AND Attendance Snapshot Level (both error reports are accessed in a similar way)</a:t>
            </a:r>
          </a:p>
          <a:p>
            <a:endParaRPr lang="en-US" dirty="0"/>
          </a:p>
        </p:txBody>
      </p:sp>
      <p:sp>
        <p:nvSpPr>
          <p:cNvPr id="4" name="Slide Number Placeholder 3"/>
          <p:cNvSpPr>
            <a:spLocks noGrp="1"/>
          </p:cNvSpPr>
          <p:nvPr>
            <p:ph type="sldNum" sz="quarter" idx="12"/>
          </p:nvPr>
        </p:nvSpPr>
        <p:spPr>
          <a:xfrm>
            <a:off x="557434" y="6343998"/>
            <a:ext cx="2057400" cy="365125"/>
          </a:xfrm>
        </p:spPr>
        <p:txBody>
          <a:bodyPr>
            <a:normAutofit/>
          </a:bodyPr>
          <a:lstStyle/>
          <a:p>
            <a:pPr>
              <a:spcAft>
                <a:spcPts val="600"/>
              </a:spcAft>
            </a:pPr>
            <a:fld id="{C479D5F6-EDCB-402A-AC08-4943A1820E8F}" type="slidenum">
              <a:rPr lang="en-US"/>
              <a:pPr>
                <a:spcAft>
                  <a:spcPts val="600"/>
                </a:spcAft>
              </a:pPr>
              <a:t>29</a:t>
            </a:fld>
            <a:endParaRPr lang="en-US"/>
          </a:p>
        </p:txBody>
      </p:sp>
    </p:spTree>
    <p:extLst>
      <p:ext uri="{BB962C8B-B14F-4D97-AF65-F5344CB8AC3E}">
        <p14:creationId xmlns:p14="http://schemas.microsoft.com/office/powerpoint/2010/main" val="3224600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2AF13-4125-84B0-D88E-7AF498F423E0}"/>
              </a:ext>
            </a:extLst>
          </p:cNvPr>
          <p:cNvSpPr>
            <a:spLocks noGrp="1"/>
          </p:cNvSpPr>
          <p:nvPr>
            <p:ph type="title"/>
          </p:nvPr>
        </p:nvSpPr>
        <p:spPr/>
        <p:txBody>
          <a:bodyPr/>
          <a:lstStyle/>
          <a:p>
            <a:r>
              <a:rPr lang="en-US" dirty="0"/>
              <a:t>Attendance Snapshot Purpose</a:t>
            </a:r>
          </a:p>
        </p:txBody>
      </p:sp>
      <p:sp>
        <p:nvSpPr>
          <p:cNvPr id="3" name="Content Placeholder 2">
            <a:extLst>
              <a:ext uri="{FF2B5EF4-FFF2-40B4-BE49-F238E27FC236}">
                <a16:creationId xmlns:a16="http://schemas.microsoft.com/office/drawing/2014/main" id="{EEB67BC1-852D-2522-64F5-D0421A0644F9}"/>
              </a:ext>
            </a:extLst>
          </p:cNvPr>
          <p:cNvSpPr>
            <a:spLocks noGrp="1"/>
          </p:cNvSpPr>
          <p:nvPr>
            <p:ph idx="1"/>
          </p:nvPr>
        </p:nvSpPr>
        <p:spPr/>
        <p:txBody>
          <a:bodyPr/>
          <a:lstStyle/>
          <a:p>
            <a:r>
              <a:rPr lang="en-US" dirty="0"/>
              <a:t>Districts are required to report to CDE the following data:</a:t>
            </a:r>
          </a:p>
          <a:p>
            <a:pPr lvl="1"/>
            <a:r>
              <a:rPr lang="en-US" dirty="0"/>
              <a:t>Attendance for all students</a:t>
            </a:r>
          </a:p>
          <a:p>
            <a:pPr lvl="1"/>
            <a:r>
              <a:rPr lang="en-US" dirty="0"/>
              <a:t>Students who are habitually truant</a:t>
            </a:r>
          </a:p>
          <a:p>
            <a:pPr lvl="1"/>
            <a:r>
              <a:rPr lang="en-US" dirty="0"/>
              <a:t>Students who are chronically absent</a:t>
            </a:r>
          </a:p>
          <a:p>
            <a:pPr lvl="1"/>
            <a:endParaRPr lang="en-US" dirty="0"/>
          </a:p>
          <a:p>
            <a:r>
              <a:rPr lang="en-US" dirty="0"/>
              <a:t>CDE must report the above to the public and to the US Department of Education (EdFacts)</a:t>
            </a:r>
          </a:p>
        </p:txBody>
      </p:sp>
      <p:sp>
        <p:nvSpPr>
          <p:cNvPr id="4" name="Slide Number Placeholder 3">
            <a:extLst>
              <a:ext uri="{FF2B5EF4-FFF2-40B4-BE49-F238E27FC236}">
                <a16:creationId xmlns:a16="http://schemas.microsoft.com/office/drawing/2014/main" id="{00646558-F26C-CA56-789B-E67219887BB5}"/>
              </a:ext>
            </a:extLst>
          </p:cNvPr>
          <p:cNvSpPr>
            <a:spLocks noGrp="1"/>
          </p:cNvSpPr>
          <p:nvPr>
            <p:ph type="sldNum" sz="quarter" idx="12"/>
          </p:nvPr>
        </p:nvSpPr>
        <p:spPr/>
        <p:txBody>
          <a:bodyPr/>
          <a:lstStyle/>
          <a:p>
            <a:fld id="{C479D5F6-EDCB-402A-AC08-4943A1820E8F}" type="slidenum">
              <a:rPr lang="en-US" smtClean="0"/>
              <a:pPr/>
              <a:t>3</a:t>
            </a:fld>
            <a:endParaRPr lang="en-US" dirty="0"/>
          </a:p>
        </p:txBody>
      </p:sp>
    </p:spTree>
    <p:extLst>
      <p:ext uri="{BB962C8B-B14F-4D97-AF65-F5344CB8AC3E}">
        <p14:creationId xmlns:p14="http://schemas.microsoft.com/office/powerpoint/2010/main" val="5275390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Using Data Pipeline Reports</a:t>
            </a:r>
            <a:br>
              <a:rPr lang="en-US" dirty="0"/>
            </a:br>
            <a:r>
              <a:rPr lang="en-US" dirty="0"/>
              <a:t>(Errors and Warnings)</a:t>
            </a:r>
          </a:p>
        </p:txBody>
      </p:sp>
      <p:sp>
        <p:nvSpPr>
          <p:cNvPr id="2" name="Slide Number Placeholder 1"/>
          <p:cNvSpPr>
            <a:spLocks noGrp="1"/>
          </p:cNvSpPr>
          <p:nvPr>
            <p:ph type="sldNum" sz="quarter" idx="12"/>
          </p:nvPr>
        </p:nvSpPr>
        <p:spPr/>
        <p:txBody>
          <a:bodyPr/>
          <a:lstStyle/>
          <a:p>
            <a:fld id="{C479D5F6-EDCB-402A-AC08-4943A1820E8F}" type="slidenum">
              <a:rPr lang="en-US" smtClean="0"/>
              <a:pPr/>
              <a:t>30</a:t>
            </a:fld>
            <a:endParaRPr lang="en-US" dirty="0"/>
          </a:p>
        </p:txBody>
      </p:sp>
      <p:pic>
        <p:nvPicPr>
          <p:cNvPr id="5" name="Picture 4" descr="Screenshot of navigating to Data Pipeline Error Report. Steps described above.">
            <a:extLst>
              <a:ext uri="{FF2B5EF4-FFF2-40B4-BE49-F238E27FC236}">
                <a16:creationId xmlns:a16="http://schemas.microsoft.com/office/drawing/2014/main" id="{3EAF76C1-14B8-4742-9EA9-781D4CBDACB0}"/>
              </a:ext>
            </a:extLst>
          </p:cNvPr>
          <p:cNvPicPr>
            <a:picLocks noChangeAspect="1"/>
          </p:cNvPicPr>
          <p:nvPr/>
        </p:nvPicPr>
        <p:blipFill>
          <a:blip r:embed="rId3"/>
          <a:stretch>
            <a:fillRect/>
          </a:stretch>
        </p:blipFill>
        <p:spPr>
          <a:xfrm>
            <a:off x="708518" y="3452240"/>
            <a:ext cx="10774963" cy="3235302"/>
          </a:xfrm>
          <a:prstGeom prst="rect">
            <a:avLst/>
          </a:prstGeom>
          <a:ln w="3175">
            <a:solidFill>
              <a:schemeClr val="tx1"/>
            </a:solidFill>
          </a:ln>
        </p:spPr>
      </p:pic>
      <p:sp>
        <p:nvSpPr>
          <p:cNvPr id="6" name="TextBox 5">
            <a:extLst>
              <a:ext uri="{FF2B5EF4-FFF2-40B4-BE49-F238E27FC236}">
                <a16:creationId xmlns:a16="http://schemas.microsoft.com/office/drawing/2014/main" id="{9D002F37-D6D3-DA73-9FB6-2DB929AFC794}"/>
              </a:ext>
            </a:extLst>
          </p:cNvPr>
          <p:cNvSpPr txBox="1"/>
          <p:nvPr/>
        </p:nvSpPr>
        <p:spPr>
          <a:xfrm>
            <a:off x="332872" y="1263193"/>
            <a:ext cx="12025667" cy="2246769"/>
          </a:xfrm>
          <a:prstGeom prst="rect">
            <a:avLst/>
          </a:prstGeom>
          <a:noFill/>
        </p:spPr>
        <p:txBody>
          <a:bodyPr wrap="square" rtlCol="0">
            <a:spAutoFit/>
          </a:bodyPr>
          <a:lstStyle/>
          <a:p>
            <a:pPr marL="342900" indent="-342900">
              <a:buAutoNum type="arabicPeriod"/>
            </a:pPr>
            <a:r>
              <a:rPr lang="en-US" sz="2000" dirty="0"/>
              <a:t>Select Pipeline Reports</a:t>
            </a:r>
          </a:p>
          <a:p>
            <a:pPr marL="342900" indent="-342900">
              <a:buAutoNum type="arabicPeriod"/>
            </a:pPr>
            <a:r>
              <a:rPr lang="en-US" sz="2000" dirty="0"/>
              <a:t>Select Error Report</a:t>
            </a:r>
          </a:p>
          <a:p>
            <a:pPr marL="342900" indent="-342900">
              <a:buAutoNum type="arabicPeriod"/>
            </a:pPr>
            <a:r>
              <a:rPr lang="en-US" sz="2000" dirty="0"/>
              <a:t>Fill out prompts for Attendance</a:t>
            </a:r>
          </a:p>
          <a:p>
            <a:pPr marL="342900" indent="-342900">
              <a:buAutoNum type="arabicPeriod"/>
            </a:pPr>
            <a:r>
              <a:rPr lang="en-US" sz="2000" dirty="0"/>
              <a:t>Click Search</a:t>
            </a:r>
          </a:p>
          <a:p>
            <a:pPr marL="800100" lvl="1" indent="-342900">
              <a:buFont typeface="+mj-lt"/>
              <a:buAutoNum type="alphaLcPeriod"/>
            </a:pPr>
            <a:r>
              <a:rPr lang="en-US" sz="2000" dirty="0"/>
              <a:t>The list of errors (and warnings </a:t>
            </a:r>
            <a:r>
              <a:rPr lang="en-US" sz="2000"/>
              <a:t>should appear)</a:t>
            </a:r>
            <a:endParaRPr lang="en-US" sz="2000" dirty="0"/>
          </a:p>
          <a:p>
            <a:pPr marL="342900" indent="-342900">
              <a:buFont typeface="+mj-lt"/>
              <a:buAutoNum type="arabicPeriod"/>
            </a:pPr>
            <a:r>
              <a:rPr lang="en-US" sz="2000" dirty="0"/>
              <a:t>Use the check boxes on the left of each error/warning to select the ones you wish to view more details about</a:t>
            </a:r>
          </a:p>
          <a:p>
            <a:pPr marL="342900" indent="-342900">
              <a:buFont typeface="+mj-lt"/>
              <a:buAutoNum type="arabicPeriod"/>
            </a:pPr>
            <a:r>
              <a:rPr lang="en-US" sz="2000" dirty="0"/>
              <a:t>Click View Details to view more specifics on each error/warning</a:t>
            </a:r>
          </a:p>
        </p:txBody>
      </p:sp>
    </p:spTree>
    <p:extLst>
      <p:ext uri="{BB962C8B-B14F-4D97-AF65-F5344CB8AC3E}">
        <p14:creationId xmlns:p14="http://schemas.microsoft.com/office/powerpoint/2010/main" val="6511609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Using Cognos (Errors and Warnings)</a:t>
            </a:r>
          </a:p>
        </p:txBody>
      </p:sp>
      <p:sp>
        <p:nvSpPr>
          <p:cNvPr id="6" name="TextBox 5">
            <a:extLst>
              <a:ext uri="{FF2B5EF4-FFF2-40B4-BE49-F238E27FC236}">
                <a16:creationId xmlns:a16="http://schemas.microsoft.com/office/drawing/2014/main" id="{DE353288-09A2-B2D2-A72E-3A26837F7FDA}"/>
              </a:ext>
            </a:extLst>
          </p:cNvPr>
          <p:cNvSpPr txBox="1"/>
          <p:nvPr/>
        </p:nvSpPr>
        <p:spPr>
          <a:xfrm>
            <a:off x="332873" y="1234517"/>
            <a:ext cx="4371103" cy="2677656"/>
          </a:xfrm>
          <a:prstGeom prst="rect">
            <a:avLst/>
          </a:prstGeom>
          <a:noFill/>
        </p:spPr>
        <p:txBody>
          <a:bodyPr wrap="square" rtlCol="0">
            <a:spAutoFit/>
          </a:bodyPr>
          <a:lstStyle/>
          <a:p>
            <a:pPr marL="342900" indent="-342900">
              <a:buAutoNum type="arabicPeriod"/>
            </a:pPr>
            <a:r>
              <a:rPr lang="en-US" sz="2800" dirty="0"/>
              <a:t>Select Cognos Report</a:t>
            </a:r>
          </a:p>
          <a:p>
            <a:pPr marL="342900" indent="-342900">
              <a:buAutoNum type="arabicPeriod"/>
            </a:pPr>
            <a:r>
              <a:rPr lang="en-US" sz="2800" dirty="0"/>
              <a:t>Select Solid folder on left-hand side of screen</a:t>
            </a:r>
          </a:p>
          <a:p>
            <a:pPr marL="342900" indent="-342900">
              <a:buAutoNum type="arabicPeriod"/>
            </a:pPr>
            <a:r>
              <a:rPr lang="en-US" sz="2800" dirty="0"/>
              <a:t>Click Attendance Snapshot</a:t>
            </a:r>
          </a:p>
          <a:p>
            <a:pPr marL="914400" lvl="1" indent="-457200">
              <a:buFont typeface="+mj-lt"/>
              <a:buAutoNum type="alphaLcPeriod"/>
            </a:pPr>
            <a:r>
              <a:rPr lang="en-US" sz="2800" dirty="0"/>
              <a:t>The list of reports should be shown.</a:t>
            </a:r>
          </a:p>
        </p:txBody>
      </p:sp>
      <p:pic>
        <p:nvPicPr>
          <p:cNvPr id="4" name="Picture 3" descr="Screenshot of navigating through Cognos screen. Steps described before.">
            <a:extLst>
              <a:ext uri="{FF2B5EF4-FFF2-40B4-BE49-F238E27FC236}">
                <a16:creationId xmlns:a16="http://schemas.microsoft.com/office/drawing/2014/main" id="{BE33FAAD-44DA-4CC7-CCA5-255C12B03113}"/>
              </a:ext>
            </a:extLst>
          </p:cNvPr>
          <p:cNvPicPr>
            <a:picLocks noChangeAspect="1"/>
          </p:cNvPicPr>
          <p:nvPr/>
        </p:nvPicPr>
        <p:blipFill>
          <a:blip r:embed="rId2"/>
          <a:stretch>
            <a:fillRect/>
          </a:stretch>
        </p:blipFill>
        <p:spPr>
          <a:xfrm>
            <a:off x="5291846" y="760858"/>
            <a:ext cx="6662267" cy="5708036"/>
          </a:xfrm>
          <a:prstGeom prst="rect">
            <a:avLst/>
          </a:prstGeom>
          <a:ln w="3175">
            <a:solidFill>
              <a:schemeClr val="tx1"/>
            </a:solidFill>
          </a:ln>
        </p:spPr>
      </p:pic>
      <p:sp>
        <p:nvSpPr>
          <p:cNvPr id="5" name="Slide Number Placeholder 4"/>
          <p:cNvSpPr>
            <a:spLocks noGrp="1"/>
          </p:cNvSpPr>
          <p:nvPr>
            <p:ph type="sldNum" sz="quarter" idx="12"/>
          </p:nvPr>
        </p:nvSpPr>
        <p:spPr/>
        <p:txBody>
          <a:bodyPr/>
          <a:lstStyle/>
          <a:p>
            <a:fld id="{C479D5F6-EDCB-402A-AC08-4943A1820E8F}" type="slidenum">
              <a:rPr lang="en-US" smtClean="0"/>
              <a:pPr/>
              <a:t>31</a:t>
            </a:fld>
            <a:endParaRPr lang="en-US" dirty="0"/>
          </a:p>
        </p:txBody>
      </p:sp>
    </p:spTree>
    <p:extLst>
      <p:ext uri="{BB962C8B-B14F-4D97-AF65-F5344CB8AC3E}">
        <p14:creationId xmlns:p14="http://schemas.microsoft.com/office/powerpoint/2010/main" val="29086678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876CF-65C5-C94F-2F5B-4D3F936164D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BAFC60-D97B-601E-77E0-E8EFA29806FB}"/>
              </a:ext>
            </a:extLst>
          </p:cNvPr>
          <p:cNvSpPr>
            <a:spLocks noGrp="1"/>
          </p:cNvSpPr>
          <p:nvPr>
            <p:ph type="title"/>
          </p:nvPr>
        </p:nvSpPr>
        <p:spPr/>
        <p:txBody>
          <a:bodyPr/>
          <a:lstStyle/>
          <a:p>
            <a:r>
              <a:rPr lang="en-US" dirty="0"/>
              <a:t>Snapshot Process (Again)</a:t>
            </a:r>
          </a:p>
        </p:txBody>
      </p:sp>
      <p:sp>
        <p:nvSpPr>
          <p:cNvPr id="2" name="Slide Number Placeholder 1">
            <a:extLst>
              <a:ext uri="{FF2B5EF4-FFF2-40B4-BE49-F238E27FC236}">
                <a16:creationId xmlns:a16="http://schemas.microsoft.com/office/drawing/2014/main" id="{0C46B68C-FF63-627F-6C17-E95F71605D6E}"/>
              </a:ext>
            </a:extLst>
          </p:cNvPr>
          <p:cNvSpPr>
            <a:spLocks noGrp="1"/>
          </p:cNvSpPr>
          <p:nvPr>
            <p:ph type="sldNum" sz="quarter" idx="12"/>
          </p:nvPr>
        </p:nvSpPr>
        <p:spPr/>
        <p:txBody>
          <a:bodyPr/>
          <a:lstStyle/>
          <a:p>
            <a:fld id="{C479D5F6-EDCB-402A-AC08-4943A1820E8F}" type="slidenum">
              <a:rPr lang="en-US" smtClean="0"/>
              <a:pPr/>
              <a:t>32</a:t>
            </a:fld>
            <a:endParaRPr lang="en-US" dirty="0"/>
          </a:p>
        </p:txBody>
      </p:sp>
      <p:sp>
        <p:nvSpPr>
          <p:cNvPr id="11" name="TextBox 10">
            <a:extLst>
              <a:ext uri="{FF2B5EF4-FFF2-40B4-BE49-F238E27FC236}">
                <a16:creationId xmlns:a16="http://schemas.microsoft.com/office/drawing/2014/main" id="{8D8D0A6C-E7BE-468C-E148-E0CDA5CDBEDB}"/>
              </a:ext>
            </a:extLst>
          </p:cNvPr>
          <p:cNvSpPr txBox="1"/>
          <p:nvPr/>
        </p:nvSpPr>
        <p:spPr>
          <a:xfrm>
            <a:off x="1981200" y="5807110"/>
            <a:ext cx="7467600" cy="923330"/>
          </a:xfrm>
          <a:prstGeom prst="rect">
            <a:avLst/>
          </a:prstGeom>
          <a:noFill/>
        </p:spPr>
        <p:txBody>
          <a:bodyPr wrap="square" rtlCol="0">
            <a:spAutoFit/>
          </a:bodyPr>
          <a:lstStyle/>
          <a:p>
            <a:r>
              <a:rPr lang="en-US" i="1" dirty="0"/>
              <a:t>*Note: Error-free interchange files are not required to take an Attendance Snapshot but recommended. Get your interchange files as close to error free as possible before taking a snapshot!</a:t>
            </a:r>
          </a:p>
        </p:txBody>
      </p:sp>
      <p:sp>
        <p:nvSpPr>
          <p:cNvPr id="7" name="Content Placeholder 9">
            <a:extLst>
              <a:ext uri="{FF2B5EF4-FFF2-40B4-BE49-F238E27FC236}">
                <a16:creationId xmlns:a16="http://schemas.microsoft.com/office/drawing/2014/main" id="{025F970D-106A-AA68-8CE8-173DAEE87BC5}"/>
              </a:ext>
            </a:extLst>
          </p:cNvPr>
          <p:cNvSpPr>
            <a:spLocks noGrp="1"/>
          </p:cNvSpPr>
          <p:nvPr>
            <p:ph idx="1"/>
          </p:nvPr>
        </p:nvSpPr>
        <p:spPr>
          <a:xfrm>
            <a:off x="808008" y="1453895"/>
            <a:ext cx="10575984" cy="4147581"/>
          </a:xfrm>
        </p:spPr>
        <p:txBody>
          <a:bodyPr>
            <a:normAutofit fontScale="85000" lnSpcReduction="20000"/>
          </a:bodyPr>
          <a:lstStyle/>
          <a:p>
            <a:pPr marL="0" lvl="0" indent="0">
              <a:buNone/>
            </a:pPr>
            <a:r>
              <a:rPr lang="en-US" dirty="0"/>
              <a:t>0.   Make sure Student Information System is updated</a:t>
            </a:r>
          </a:p>
          <a:p>
            <a:pPr marL="457200" lvl="0" indent="-457200">
              <a:buFont typeface="+mj-lt"/>
              <a:buAutoNum type="arabicPeriod"/>
            </a:pPr>
            <a:r>
              <a:rPr lang="en-US" dirty="0"/>
              <a:t>Extract Interchange Files from SIS and upload Interchange files to Pipeline (Student Demographic, Student School Association Files)</a:t>
            </a:r>
          </a:p>
          <a:p>
            <a:pPr marL="457200" lvl="0" indent="-457200">
              <a:buFont typeface="+mj-lt"/>
              <a:buAutoNum type="arabicPeriod"/>
            </a:pPr>
            <a:r>
              <a:rPr lang="en-US" dirty="0"/>
              <a:t>Check Business Rules Associated with Interchange files</a:t>
            </a:r>
          </a:p>
          <a:p>
            <a:pPr marL="457200" lvl="0" indent="-457200">
              <a:buFont typeface="+mj-lt"/>
              <a:buAutoNum type="arabicPeriod"/>
            </a:pPr>
            <a:r>
              <a:rPr lang="en-US" dirty="0"/>
              <a:t>Errors on Interchange files?</a:t>
            </a:r>
          </a:p>
          <a:p>
            <a:pPr lvl="1"/>
            <a:r>
              <a:rPr lang="en-US" dirty="0"/>
              <a:t>Yes – Correct Errors in SIS and go back to step 0</a:t>
            </a:r>
          </a:p>
          <a:p>
            <a:pPr lvl="1"/>
            <a:r>
              <a:rPr lang="en-US" dirty="0"/>
              <a:t>No – Move on to step 4*</a:t>
            </a:r>
          </a:p>
          <a:p>
            <a:pPr marL="457200" lvl="0" indent="-457200">
              <a:buFont typeface="+mj-lt"/>
              <a:buAutoNum type="arabicPeriod"/>
            </a:pPr>
            <a:r>
              <a:rPr lang="en-US" dirty="0"/>
              <a:t>Create Snapshot</a:t>
            </a:r>
          </a:p>
          <a:p>
            <a:pPr marL="457200" lvl="0" indent="-457200">
              <a:buFont typeface="+mj-lt"/>
              <a:buAutoNum type="arabicPeriod"/>
            </a:pPr>
            <a:r>
              <a:rPr lang="en-US" dirty="0"/>
              <a:t>Check Additional Business Rules Associated with Snapshot</a:t>
            </a:r>
          </a:p>
          <a:p>
            <a:pPr marL="457200" indent="-457200">
              <a:buFont typeface="+mj-lt"/>
              <a:buAutoNum type="arabicPeriod"/>
            </a:pPr>
            <a:r>
              <a:rPr lang="en-US" dirty="0"/>
              <a:t>Errors? </a:t>
            </a:r>
          </a:p>
          <a:p>
            <a:pPr lvl="1"/>
            <a:r>
              <a:rPr lang="en-US" dirty="0"/>
              <a:t>Yes - Correct Errors in SIS and go back to step 0</a:t>
            </a:r>
          </a:p>
          <a:p>
            <a:pPr lvl="1"/>
            <a:r>
              <a:rPr lang="en-US" dirty="0"/>
              <a:t>No – Move on to step 7</a:t>
            </a:r>
          </a:p>
          <a:p>
            <a:pPr marL="457200" lvl="0" indent="-457200">
              <a:buFont typeface="+mj-lt"/>
              <a:buAutoNum type="arabicPeriod"/>
            </a:pPr>
            <a:r>
              <a:rPr lang="en-US" dirty="0"/>
              <a:t>Review Reports and Finalize</a:t>
            </a:r>
          </a:p>
          <a:p>
            <a:pPr lvl="1"/>
            <a:r>
              <a:rPr lang="en-US" dirty="0"/>
              <a:t>If you need to correct any data, you will need to go back to step 0</a:t>
            </a:r>
          </a:p>
          <a:p>
            <a:endParaRPr lang="en-US" dirty="0"/>
          </a:p>
        </p:txBody>
      </p:sp>
    </p:spTree>
    <p:extLst>
      <p:ext uri="{BB962C8B-B14F-4D97-AF65-F5344CB8AC3E}">
        <p14:creationId xmlns:p14="http://schemas.microsoft.com/office/powerpoint/2010/main" val="20412997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Available Cognos Reports to Validate Data</a:t>
            </a:r>
            <a:br>
              <a:rPr lang="en-US" dirty="0"/>
            </a:br>
            <a:r>
              <a:rPr lang="en-US" dirty="0"/>
              <a:t> (other than error reports)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33</a:t>
            </a:fld>
            <a:endParaRPr lang="en-US" dirty="0"/>
          </a:p>
        </p:txBody>
      </p:sp>
      <p:sp>
        <p:nvSpPr>
          <p:cNvPr id="3" name="TextBox 2">
            <a:extLst>
              <a:ext uri="{FF2B5EF4-FFF2-40B4-BE49-F238E27FC236}">
                <a16:creationId xmlns:a16="http://schemas.microsoft.com/office/drawing/2014/main" id="{E9E42D0D-90FA-3D3A-90C8-2E8BD22FEFE2}"/>
              </a:ext>
            </a:extLst>
          </p:cNvPr>
          <p:cNvSpPr txBox="1"/>
          <p:nvPr/>
        </p:nvSpPr>
        <p:spPr>
          <a:xfrm>
            <a:off x="3728357" y="6279484"/>
            <a:ext cx="4735286" cy="369332"/>
          </a:xfrm>
          <a:prstGeom prst="rect">
            <a:avLst/>
          </a:prstGeom>
          <a:noFill/>
        </p:spPr>
        <p:txBody>
          <a:bodyPr wrap="square" rtlCol="0">
            <a:spAutoFit/>
          </a:bodyPr>
          <a:lstStyle/>
          <a:p>
            <a:r>
              <a:rPr lang="en-US" dirty="0">
                <a:hlinkClick r:id="rId2"/>
              </a:rPr>
              <a:t>Attendance Cognos Report Guide</a:t>
            </a:r>
            <a:endParaRPr lang="en-US" dirty="0"/>
          </a:p>
        </p:txBody>
      </p:sp>
      <p:sp>
        <p:nvSpPr>
          <p:cNvPr id="30" name="TextBox 29">
            <a:extLst>
              <a:ext uri="{FF2B5EF4-FFF2-40B4-BE49-F238E27FC236}">
                <a16:creationId xmlns:a16="http://schemas.microsoft.com/office/drawing/2014/main" id="{1307EB02-525F-55F6-7ED4-71AAEF0CE547}"/>
              </a:ext>
            </a:extLst>
          </p:cNvPr>
          <p:cNvSpPr txBox="1"/>
          <p:nvPr/>
        </p:nvSpPr>
        <p:spPr>
          <a:xfrm>
            <a:off x="552090" y="1520785"/>
            <a:ext cx="11639910" cy="3816429"/>
          </a:xfrm>
          <a:prstGeom prst="rect">
            <a:avLst/>
          </a:prstGeom>
          <a:noFill/>
        </p:spPr>
        <p:txBody>
          <a:bodyPr wrap="square" rtlCol="0">
            <a:spAutoFit/>
          </a:bodyPr>
          <a:lstStyle/>
          <a:p>
            <a:pPr marL="457200" indent="-457200">
              <a:buFont typeface="Arial" panose="020B0604020202020204" pitchFamily="34" charset="0"/>
              <a:buChar char="•"/>
            </a:pPr>
            <a:r>
              <a:rPr lang="en-US" sz="2800" dirty="0"/>
              <a:t>Attendance Snapshot Records</a:t>
            </a:r>
          </a:p>
          <a:p>
            <a:pPr marL="457200" lvl="0" indent="-457200">
              <a:buFont typeface="Arial" panose="020B0604020202020204" pitchFamily="34" charset="0"/>
              <a:buChar char="•"/>
            </a:pPr>
            <a:r>
              <a:rPr lang="en-US" sz="2800" dirty="0"/>
              <a:t>Attendance, Chronic Absenteeism and Truancy Data by Grade Level and School</a:t>
            </a:r>
          </a:p>
          <a:p>
            <a:pPr marL="457200" lvl="0" indent="-457200">
              <a:buFont typeface="Arial" panose="020B0604020202020204" pitchFamily="34" charset="0"/>
              <a:buChar char="•"/>
            </a:pPr>
            <a:r>
              <a:rPr lang="en-US" sz="2800" dirty="0"/>
              <a:t>Attendance, Chronic Absenteeism and Truancy Data by Race/Ethnicity and Gender by School and District</a:t>
            </a:r>
          </a:p>
          <a:p>
            <a:pPr marL="457200" lvl="0" indent="-457200">
              <a:buFont typeface="Arial" panose="020B0604020202020204" pitchFamily="34" charset="0"/>
              <a:buChar char="•"/>
            </a:pPr>
            <a:r>
              <a:rPr lang="en-US" sz="2800" dirty="0"/>
              <a:t>Attendance, Chronic Absenteeism and Truancy Data by School</a:t>
            </a:r>
          </a:p>
          <a:p>
            <a:pPr marL="457200" lvl="0" indent="-457200">
              <a:buFont typeface="Arial" panose="020B0604020202020204" pitchFamily="34" charset="0"/>
              <a:buChar char="•"/>
            </a:pPr>
            <a:r>
              <a:rPr lang="en-US" sz="2800" dirty="0"/>
              <a:t>Average Daily Membership by School</a:t>
            </a:r>
          </a:p>
          <a:p>
            <a:pPr marL="457200" lvl="0" indent="-457200">
              <a:buFont typeface="Arial" panose="020B0604020202020204" pitchFamily="34" charset="0"/>
              <a:buChar char="•"/>
            </a:pPr>
            <a:r>
              <a:rPr lang="en-US" sz="2800" dirty="0"/>
              <a:t>Chronically Absent Students by Demographics</a:t>
            </a:r>
          </a:p>
          <a:p>
            <a:endParaRPr lang="en-US" dirty="0"/>
          </a:p>
        </p:txBody>
      </p:sp>
    </p:spTree>
    <p:extLst>
      <p:ext uri="{BB962C8B-B14F-4D97-AF65-F5344CB8AC3E}">
        <p14:creationId xmlns:p14="http://schemas.microsoft.com/office/powerpoint/2010/main" val="20827334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Finalizing Data</a:t>
            </a:r>
          </a:p>
        </p:txBody>
      </p:sp>
      <p:sp>
        <p:nvSpPr>
          <p:cNvPr id="2" name="Content Placeholder 1"/>
          <p:cNvSpPr>
            <a:spLocks noGrp="1"/>
          </p:cNvSpPr>
          <p:nvPr>
            <p:ph idx="1"/>
          </p:nvPr>
        </p:nvSpPr>
        <p:spPr>
          <a:xfrm>
            <a:off x="846992" y="1475350"/>
            <a:ext cx="9589477" cy="1246488"/>
          </a:xfrm>
        </p:spPr>
        <p:txBody>
          <a:bodyPr>
            <a:normAutofit fontScale="92500" lnSpcReduction="20000"/>
          </a:bodyPr>
          <a:lstStyle/>
          <a:p>
            <a:r>
              <a:rPr lang="en-US" sz="1800" dirty="0"/>
              <a:t>Once data is accurate-all reports reviewed and correct…</a:t>
            </a:r>
          </a:p>
          <a:p>
            <a:r>
              <a:rPr lang="en-US" sz="1800" dirty="0"/>
              <a:t>ATS~LEA APPROVER for district will need to ‘Submit to CDE’</a:t>
            </a:r>
          </a:p>
          <a:p>
            <a:r>
              <a:rPr lang="en-US" sz="1800" dirty="0"/>
              <a:t>ATS~LEA APPROVER will also need to Download Signoff Form, get it signed by superintendent and emailed back to Peter Hoffman (Attendance Collection Lead) at </a:t>
            </a:r>
            <a:r>
              <a:rPr lang="en-US" sz="1800" dirty="0">
                <a:hlinkClick r:id="rId2"/>
              </a:rPr>
              <a:t>Attendance@cde.state.co.us</a:t>
            </a:r>
            <a:r>
              <a:rPr lang="en-US" sz="1800" dirty="0"/>
              <a:t> </a:t>
            </a:r>
          </a:p>
          <a:p>
            <a:endParaRPr lang="en-US" dirty="0"/>
          </a:p>
        </p:txBody>
      </p:sp>
      <p:pic>
        <p:nvPicPr>
          <p:cNvPr id="5" name="Picture 4" descr="Screenshot of the Status Dashboard Screen for the Attendance Snapshot. It shows whether Data Exists, Validation Errors, RITS Errors, and Last Updated Date. There are three buttons under this information showing: Submit to CDE, Download Signoff Form and a Back button.">
            <a:extLst>
              <a:ext uri="{FF2B5EF4-FFF2-40B4-BE49-F238E27FC236}">
                <a16:creationId xmlns:a16="http://schemas.microsoft.com/office/drawing/2014/main" id="{D2EF9983-3EBC-2163-4FE3-8D0C63CB7209}"/>
              </a:ext>
            </a:extLst>
          </p:cNvPr>
          <p:cNvPicPr>
            <a:picLocks noChangeAspect="1"/>
          </p:cNvPicPr>
          <p:nvPr/>
        </p:nvPicPr>
        <p:blipFill>
          <a:blip r:embed="rId3"/>
          <a:stretch>
            <a:fillRect/>
          </a:stretch>
        </p:blipFill>
        <p:spPr>
          <a:xfrm>
            <a:off x="1108583" y="2800968"/>
            <a:ext cx="9255369" cy="3555382"/>
          </a:xfrm>
          <a:prstGeom prst="rect">
            <a:avLst/>
          </a:prstGeom>
          <a:ln w="3175">
            <a:solidFill>
              <a:schemeClr val="tx1"/>
            </a:solidFill>
          </a:ln>
        </p:spPr>
      </p:pic>
      <p:sp>
        <p:nvSpPr>
          <p:cNvPr id="9" name="Slide Number Placeholder 8"/>
          <p:cNvSpPr>
            <a:spLocks noGrp="1"/>
          </p:cNvSpPr>
          <p:nvPr>
            <p:ph type="sldNum" sz="quarter" idx="12"/>
          </p:nvPr>
        </p:nvSpPr>
        <p:spPr/>
        <p:txBody>
          <a:bodyPr/>
          <a:lstStyle/>
          <a:p>
            <a:fld id="{C479D5F6-EDCB-402A-AC08-4943A1820E8F}" type="slidenum">
              <a:rPr lang="en-US" smtClean="0"/>
              <a:pPr/>
              <a:t>34</a:t>
            </a:fld>
            <a:endParaRPr lang="en-US" dirty="0"/>
          </a:p>
        </p:txBody>
      </p:sp>
    </p:spTree>
    <p:extLst>
      <p:ext uri="{BB962C8B-B14F-4D97-AF65-F5344CB8AC3E}">
        <p14:creationId xmlns:p14="http://schemas.microsoft.com/office/powerpoint/2010/main" val="3419100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Wrapping Up:</a:t>
            </a:r>
          </a:p>
        </p:txBody>
      </p:sp>
      <p:sp>
        <p:nvSpPr>
          <p:cNvPr id="2" name="Content Placeholder 1"/>
          <p:cNvSpPr>
            <a:spLocks noGrp="1"/>
          </p:cNvSpPr>
          <p:nvPr>
            <p:ph idx="1"/>
          </p:nvPr>
        </p:nvSpPr>
        <p:spPr>
          <a:xfrm>
            <a:off x="838200" y="1529766"/>
            <a:ext cx="10515600" cy="4351338"/>
          </a:xfrm>
        </p:spPr>
        <p:txBody>
          <a:bodyPr/>
          <a:lstStyle/>
          <a:p>
            <a:r>
              <a:rPr lang="en-US" dirty="0"/>
              <a:t>Regardless of internal methods, the following metrics must be calculated and reported for each student‘s record in the Student School Association file:</a:t>
            </a:r>
          </a:p>
          <a:p>
            <a:pPr lvl="1"/>
            <a:endParaRPr lang="en-US" dirty="0"/>
          </a:p>
          <a:p>
            <a:pPr lvl="1"/>
            <a:endParaRPr lang="en-US" dirty="0"/>
          </a:p>
          <a:p>
            <a:pPr lvl="1"/>
            <a:endParaRPr lang="en-US" dirty="0"/>
          </a:p>
        </p:txBody>
      </p:sp>
      <p:sp>
        <p:nvSpPr>
          <p:cNvPr id="5" name="Slide Number Placeholder 8">
            <a:extLst>
              <a:ext uri="{FF2B5EF4-FFF2-40B4-BE49-F238E27FC236}">
                <a16:creationId xmlns:a16="http://schemas.microsoft.com/office/drawing/2014/main" id="{25E95789-F7AD-8FFB-E7E0-704F0ABF98CB}"/>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35</a:t>
            </a:fld>
            <a:endParaRPr lang="en-US" dirty="0"/>
          </a:p>
        </p:txBody>
      </p:sp>
      <p:graphicFrame>
        <p:nvGraphicFramePr>
          <p:cNvPr id="4" name="Diagram 3" descr="Total Days Attended, Total Days Excused, Total Days Unexcused, Total Days Possible, Habitually Truant Status">
            <a:extLst>
              <a:ext uri="{FF2B5EF4-FFF2-40B4-BE49-F238E27FC236}">
                <a16:creationId xmlns:a16="http://schemas.microsoft.com/office/drawing/2014/main" id="{C4F8756C-C37A-4918-A207-10E946FBEE78}"/>
              </a:ext>
            </a:extLst>
          </p:cNvPr>
          <p:cNvGraphicFramePr/>
          <p:nvPr/>
        </p:nvGraphicFramePr>
        <p:xfrm>
          <a:off x="3048000" y="253948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21731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23706BE2-F3E7-6A1F-F3E0-99586783DBD2}"/>
              </a:ext>
            </a:extLst>
          </p:cNvPr>
          <p:cNvSpPr>
            <a:spLocks noGrp="1"/>
          </p:cNvSpPr>
          <p:nvPr>
            <p:ph type="title"/>
          </p:nvPr>
        </p:nvSpPr>
        <p:spPr/>
        <p:txBody>
          <a:bodyPr/>
          <a:lstStyle/>
          <a:p>
            <a:r>
              <a:rPr lang="en-US" dirty="0"/>
              <a:t>Attendance Snapshot Resources and Contact</a:t>
            </a:r>
          </a:p>
        </p:txBody>
      </p:sp>
      <p:sp>
        <p:nvSpPr>
          <p:cNvPr id="4" name="Slide Number Placeholder 3"/>
          <p:cNvSpPr>
            <a:spLocks noGrp="1"/>
          </p:cNvSpPr>
          <p:nvPr>
            <p:ph type="sldNum" sz="quarter" idx="12"/>
          </p:nvPr>
        </p:nvSpPr>
        <p:spPr/>
        <p:txBody>
          <a:bodyPr/>
          <a:lstStyle/>
          <a:p>
            <a:fld id="{C479D5F6-EDCB-402A-AC08-4943A1820E8F}" type="slidenum">
              <a:rPr lang="en-US" smtClean="0"/>
              <a:pPr/>
              <a:t>36</a:t>
            </a:fld>
            <a:endParaRPr lang="en-US" dirty="0"/>
          </a:p>
        </p:txBody>
      </p:sp>
      <p:graphicFrame>
        <p:nvGraphicFramePr>
          <p:cNvPr id="14" name="Content Placeholder 2" descr="720-441-7963&#10;Attendance@cde.state.co.us &#10;Attendance Snapshot Website link&#10;Student Interchange Website link">
            <a:extLst>
              <a:ext uri="{FF2B5EF4-FFF2-40B4-BE49-F238E27FC236}">
                <a16:creationId xmlns:a16="http://schemas.microsoft.com/office/drawing/2014/main" id="{22DF5C43-D0C8-49C4-9123-2FFC84404C10}"/>
              </a:ext>
            </a:extLst>
          </p:cNvPr>
          <p:cNvGraphicFramePr>
            <a:graphicFrameLocks noGrp="1"/>
          </p:cNvGraphicFramePr>
          <p:nvPr>
            <p:ph idx="1"/>
            <p:extLst>
              <p:ext uri="{D42A27DB-BD31-4B8C-83A1-F6EECF244321}">
                <p14:modId xmlns:p14="http://schemas.microsoft.com/office/powerpoint/2010/main" val="798885959"/>
              </p:ext>
            </p:extLst>
          </p:nvPr>
        </p:nvGraphicFramePr>
        <p:xfrm>
          <a:off x="228600" y="1004977"/>
          <a:ext cx="11734800" cy="5008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6014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922C21-731A-B3F7-42A4-4F04B5EE6FAE}"/>
              </a:ext>
            </a:extLst>
          </p:cNvPr>
          <p:cNvSpPr>
            <a:spLocks noGrp="1"/>
          </p:cNvSpPr>
          <p:nvPr>
            <p:ph type="title"/>
          </p:nvPr>
        </p:nvSpPr>
        <p:spPr/>
        <p:txBody>
          <a:bodyPr/>
          <a:lstStyle/>
          <a:p>
            <a:r>
              <a:rPr lang="en-US" dirty="0"/>
              <a:t>Attendance Timeline</a:t>
            </a:r>
          </a:p>
        </p:txBody>
      </p:sp>
      <p:sp>
        <p:nvSpPr>
          <p:cNvPr id="15" name="Slide Number Placeholder 14">
            <a:extLst>
              <a:ext uri="{FF2B5EF4-FFF2-40B4-BE49-F238E27FC236}">
                <a16:creationId xmlns:a16="http://schemas.microsoft.com/office/drawing/2014/main" id="{FF95E14B-F93F-A051-0AE5-68DD93B6B310}"/>
              </a:ext>
            </a:extLst>
          </p:cNvPr>
          <p:cNvSpPr>
            <a:spLocks noGrp="1"/>
          </p:cNvSpPr>
          <p:nvPr>
            <p:ph type="sldNum" sz="quarter" idx="12"/>
          </p:nvPr>
        </p:nvSpPr>
        <p:spPr/>
        <p:txBody>
          <a:bodyPr/>
          <a:lstStyle/>
          <a:p>
            <a:fld id="{C479D5F6-EDCB-402A-AC08-4943A1820E8F}" type="slidenum">
              <a:rPr lang="en-US" smtClean="0"/>
              <a:pPr/>
              <a:t>4</a:t>
            </a:fld>
            <a:endParaRPr lang="en-US"/>
          </a:p>
        </p:txBody>
      </p:sp>
      <p:sp>
        <p:nvSpPr>
          <p:cNvPr id="14" name="Rectangle: Rounded Corners 13">
            <a:hlinkClick r:id="rId2"/>
            <a:extLst>
              <a:ext uri="{FF2B5EF4-FFF2-40B4-BE49-F238E27FC236}">
                <a16:creationId xmlns:a16="http://schemas.microsoft.com/office/drawing/2014/main" id="{AE916565-2D71-4EE6-BF77-4FE2CF47FAB9}"/>
              </a:ext>
            </a:extLst>
          </p:cNvPr>
          <p:cNvSpPr/>
          <p:nvPr/>
        </p:nvSpPr>
        <p:spPr>
          <a:xfrm>
            <a:off x="829733" y="5609549"/>
            <a:ext cx="10696575" cy="517261"/>
          </a:xfrm>
          <a:prstGeom prst="roundRect">
            <a:avLst/>
          </a:prstGeom>
          <a:noFill/>
          <a:ln w="571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dirty="0">
                <a:hlinkClick r:id="rId2"/>
              </a:rPr>
              <a:t>See the Attendance website for collection timeline</a:t>
            </a:r>
            <a:endParaRPr lang="en-US" dirty="0"/>
          </a:p>
        </p:txBody>
      </p:sp>
      <p:graphicFrame>
        <p:nvGraphicFramePr>
          <p:cNvPr id="6" name="Table 5">
            <a:extLst>
              <a:ext uri="{FF2B5EF4-FFF2-40B4-BE49-F238E27FC236}">
                <a16:creationId xmlns:a16="http://schemas.microsoft.com/office/drawing/2014/main" id="{4D2CDAAF-D365-F542-231B-0F25F5221BA1}"/>
              </a:ext>
            </a:extLst>
          </p:cNvPr>
          <p:cNvGraphicFramePr>
            <a:graphicFrameLocks noGrp="1"/>
          </p:cNvGraphicFramePr>
          <p:nvPr>
            <p:extLst>
              <p:ext uri="{D42A27DB-BD31-4B8C-83A1-F6EECF244321}">
                <p14:modId xmlns:p14="http://schemas.microsoft.com/office/powerpoint/2010/main" val="2516207891"/>
              </p:ext>
            </p:extLst>
          </p:nvPr>
        </p:nvGraphicFramePr>
        <p:xfrm>
          <a:off x="443565" y="1352109"/>
          <a:ext cx="11024186" cy="4027897"/>
        </p:xfrm>
        <a:graphic>
          <a:graphicData uri="http://schemas.openxmlformats.org/drawingml/2006/table">
            <a:tbl>
              <a:tblPr firstRow="1" bandRow="1"/>
              <a:tblGrid>
                <a:gridCol w="2017865">
                  <a:extLst>
                    <a:ext uri="{9D8B030D-6E8A-4147-A177-3AD203B41FA5}">
                      <a16:colId xmlns:a16="http://schemas.microsoft.com/office/drawing/2014/main" val="185357358"/>
                    </a:ext>
                  </a:extLst>
                </a:gridCol>
                <a:gridCol w="1931021">
                  <a:extLst>
                    <a:ext uri="{9D8B030D-6E8A-4147-A177-3AD203B41FA5}">
                      <a16:colId xmlns:a16="http://schemas.microsoft.com/office/drawing/2014/main" val="1013444977"/>
                    </a:ext>
                  </a:extLst>
                </a:gridCol>
                <a:gridCol w="7075300">
                  <a:extLst>
                    <a:ext uri="{9D8B030D-6E8A-4147-A177-3AD203B41FA5}">
                      <a16:colId xmlns:a16="http://schemas.microsoft.com/office/drawing/2014/main" val="9399753"/>
                    </a:ext>
                  </a:extLst>
                </a:gridCol>
              </a:tblGrid>
              <a:tr h="221929">
                <a:tc>
                  <a:txBody>
                    <a:bodyPr/>
                    <a:lstStyle/>
                    <a:p>
                      <a:pPr marL="0" marR="0">
                        <a:lnSpc>
                          <a:spcPct val="107000"/>
                        </a:lnSpc>
                        <a:spcAft>
                          <a:spcPts val="800"/>
                        </a:spcAft>
                        <a:buNone/>
                        <a:tabLst>
                          <a:tab pos="2028825" algn="l"/>
                        </a:tabLst>
                      </a:pPr>
                      <a:r>
                        <a:rPr lang="en-US" sz="1100" b="1">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Date</a:t>
                      </a:r>
                      <a:endParaRPr lang="en-US" sz="11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Aft>
                          <a:spcPts val="800"/>
                        </a:spcAft>
                        <a:buNone/>
                        <a:tabLst>
                          <a:tab pos="2028825" algn="l"/>
                        </a:tabLst>
                      </a:pPr>
                      <a:r>
                        <a:rPr lang="en-US" sz="1100" b="1">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Event</a:t>
                      </a:r>
                      <a:endParaRPr lang="en-US" sz="11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Aft>
                          <a:spcPts val="800"/>
                        </a:spcAft>
                        <a:buNone/>
                        <a:tabLst>
                          <a:tab pos="2028825" algn="l"/>
                        </a:tabLst>
                      </a:pPr>
                      <a:r>
                        <a:rPr lang="en-US" sz="1100" b="1">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Event Description</a:t>
                      </a:r>
                      <a:endParaRPr lang="en-US" sz="11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462634483"/>
                  </a:ext>
                </a:extLst>
              </a:tr>
              <a:tr h="699788">
                <a:tc>
                  <a:txBody>
                    <a:bodyPr/>
                    <a:lstStyle/>
                    <a:p>
                      <a:pPr marL="0" marR="0">
                        <a:lnSpc>
                          <a:spcPct val="107000"/>
                        </a:lnSpc>
                        <a:spcAft>
                          <a:spcPts val="800"/>
                        </a:spcAft>
                        <a:buNone/>
                        <a:tabLst>
                          <a:tab pos="2028825" algn="l"/>
                        </a:tabLst>
                      </a:pPr>
                      <a:r>
                        <a:rPr lang="en-US" sz="110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04/16/2025</a:t>
                      </a:r>
                      <a:endParaRPr lang="en-US" sz="11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9F5"/>
                    </a:solidFill>
                  </a:tcPr>
                </a:tc>
                <a:tc>
                  <a:txBody>
                    <a:bodyPr/>
                    <a:lstStyle/>
                    <a:p>
                      <a:pPr marL="0" marR="0">
                        <a:lnSpc>
                          <a:spcPct val="107000"/>
                        </a:lnSpc>
                        <a:spcAft>
                          <a:spcPts val="800"/>
                        </a:spcAft>
                        <a:buNone/>
                        <a:tabLst>
                          <a:tab pos="2028825" algn="l"/>
                        </a:tabLst>
                      </a:pPr>
                      <a:r>
                        <a:rPr lang="en-US" sz="110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Open</a:t>
                      </a:r>
                      <a:endParaRPr lang="en-US" sz="11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9F5"/>
                    </a:solidFill>
                  </a:tcPr>
                </a:tc>
                <a:tc>
                  <a:txBody>
                    <a:bodyPr/>
                    <a:lstStyle/>
                    <a:p>
                      <a:pPr marL="0" marR="0">
                        <a:lnSpc>
                          <a:spcPct val="107000"/>
                        </a:lnSpc>
                        <a:spcAft>
                          <a:spcPts val="800"/>
                        </a:spcAft>
                        <a:buNone/>
                        <a:tabLst>
                          <a:tab pos="2028825" algn="l"/>
                        </a:tabLst>
                      </a:pPr>
                      <a:r>
                        <a:rPr lang="en-US" sz="110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Districts may begin creating snapshots. Attendance Snapshot dependencies are the Student Demographic File and Student School Association File.</a:t>
                      </a:r>
                      <a:endParaRPr lang="en-US" sz="11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9F5"/>
                    </a:solidFill>
                  </a:tcPr>
                </a:tc>
                <a:extLst>
                  <a:ext uri="{0D108BD9-81ED-4DB2-BD59-A6C34878D82A}">
                    <a16:rowId xmlns:a16="http://schemas.microsoft.com/office/drawing/2014/main" val="626692172"/>
                  </a:ext>
                </a:extLst>
              </a:tr>
              <a:tr h="256705">
                <a:tc>
                  <a:txBody>
                    <a:bodyPr/>
                    <a:lstStyle/>
                    <a:p>
                      <a:pPr marL="0" marR="0">
                        <a:lnSpc>
                          <a:spcPct val="107000"/>
                        </a:lnSpc>
                        <a:spcAft>
                          <a:spcPts val="800"/>
                        </a:spcAft>
                        <a:buNone/>
                        <a:tabLst>
                          <a:tab pos="2028825" algn="l"/>
                        </a:tabLst>
                      </a:pPr>
                      <a:r>
                        <a:rPr lang="en-US" sz="1100">
                          <a:effectLst/>
                          <a:latin typeface="Trebuchet MS" panose="020B0603020202020204" pitchFamily="34" charset="0"/>
                          <a:ea typeface="Calibri" panose="020F0502020204030204" pitchFamily="34" charset="0"/>
                          <a:cs typeface="Times New Roman" panose="02020603050405020304" pitchFamily="18" charset="0"/>
                        </a:rPr>
                        <a:t>05/07/2025</a:t>
                      </a:r>
                      <a:endParaRPr lang="en-US" sz="11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tabLst>
                          <a:tab pos="2028825" algn="l"/>
                        </a:tabLst>
                      </a:pPr>
                      <a:r>
                        <a:rPr lang="en-US" sz="11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tabLst>
                          <a:tab pos="2028825" algn="l"/>
                        </a:tabLst>
                      </a:pPr>
                      <a:r>
                        <a:rPr lang="en-US" sz="1100">
                          <a:effectLst/>
                          <a:latin typeface="Trebuchet MS" panose="020B0603020202020204" pitchFamily="34" charset="0"/>
                          <a:ea typeface="Calibri" panose="020F0502020204030204" pitchFamily="34" charset="0"/>
                          <a:cs typeface="Times New Roman" panose="02020603050405020304" pitchFamily="18" charset="0"/>
                        </a:rPr>
                        <a:t>Collection Overview Training. Registration link can be found on the Attendance Website.</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84885882"/>
                  </a:ext>
                </a:extLst>
              </a:tr>
              <a:tr h="221929">
                <a:tc>
                  <a:txBody>
                    <a:bodyPr/>
                    <a:lstStyle/>
                    <a:p>
                      <a:pPr marL="0" marR="0">
                        <a:lnSpc>
                          <a:spcPct val="107000"/>
                        </a:lnSpc>
                        <a:spcAft>
                          <a:spcPts val="800"/>
                        </a:spcAft>
                        <a:buNone/>
                        <a:tabLst>
                          <a:tab pos="2028825" algn="l"/>
                        </a:tabLst>
                      </a:pPr>
                      <a:r>
                        <a:rPr lang="en-US" sz="1100">
                          <a:effectLst/>
                          <a:latin typeface="Trebuchet MS" panose="020B0603020202020204" pitchFamily="34" charset="0"/>
                          <a:ea typeface="Calibri" panose="020F0502020204030204" pitchFamily="34" charset="0"/>
                          <a:cs typeface="Times New Roman" panose="02020603050405020304" pitchFamily="18" charset="0"/>
                        </a:rPr>
                        <a:t>05/09/2025</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tabLst>
                          <a:tab pos="2028825" algn="l"/>
                        </a:tabLst>
                      </a:pPr>
                      <a:r>
                        <a:rPr lang="en-US" sz="1100">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tabLst>
                          <a:tab pos="2028825" algn="l"/>
                        </a:tabLst>
                      </a:pPr>
                      <a:r>
                        <a:rPr lang="en-US" sz="1100">
                          <a:effectLst/>
                          <a:latin typeface="Trebuchet MS" panose="020B0603020202020204" pitchFamily="34" charset="0"/>
                          <a:ea typeface="Calibri" panose="020F0502020204030204" pitchFamily="34" charset="0"/>
                          <a:cs typeface="Times New Roman" panose="02020603050405020304" pitchFamily="18" charset="0"/>
                        </a:rPr>
                        <a:t>Upload Student Demographic and Student School Association Files</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71239154"/>
                  </a:ext>
                </a:extLst>
              </a:tr>
              <a:tr h="221929">
                <a:tc>
                  <a:txBody>
                    <a:bodyPr/>
                    <a:lstStyle/>
                    <a:p>
                      <a:pPr marL="0" marR="0">
                        <a:lnSpc>
                          <a:spcPct val="107000"/>
                        </a:lnSpc>
                        <a:spcAft>
                          <a:spcPts val="800"/>
                        </a:spcAft>
                        <a:buNone/>
                        <a:tabLst>
                          <a:tab pos="2028825" algn="l"/>
                        </a:tabLst>
                      </a:pPr>
                      <a:r>
                        <a:rPr lang="en-US" sz="1100">
                          <a:effectLst/>
                          <a:latin typeface="Trebuchet MS" panose="020B0603020202020204" pitchFamily="34" charset="0"/>
                          <a:ea typeface="Calibri" panose="020F0502020204030204" pitchFamily="34" charset="0"/>
                          <a:cs typeface="Times New Roman" panose="02020603050405020304" pitchFamily="18" charset="0"/>
                        </a:rPr>
                        <a:t>05/23/2025</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tabLst>
                          <a:tab pos="2028825" algn="l"/>
                        </a:tabLst>
                      </a:pPr>
                      <a:r>
                        <a:rPr lang="en-US" sz="1100">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tabLst>
                          <a:tab pos="2028825" algn="l"/>
                        </a:tabLst>
                      </a:pPr>
                      <a:r>
                        <a:rPr lang="en-US" sz="1100">
                          <a:effectLst/>
                          <a:latin typeface="Trebuchet MS" panose="020B0603020202020204" pitchFamily="34" charset="0"/>
                          <a:ea typeface="Calibri" panose="020F0502020204030204" pitchFamily="34" charset="0"/>
                          <a:cs typeface="Times New Roman" panose="02020603050405020304" pitchFamily="18" charset="0"/>
                        </a:rPr>
                        <a:t>Create an initial Attendance Snapshot</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43911979"/>
                  </a:ext>
                </a:extLst>
              </a:tr>
              <a:tr h="221929">
                <a:tc>
                  <a:txBody>
                    <a:bodyPr/>
                    <a:lstStyle/>
                    <a:p>
                      <a:pPr marL="0" marR="0">
                        <a:lnSpc>
                          <a:spcPct val="107000"/>
                        </a:lnSpc>
                        <a:spcAft>
                          <a:spcPts val="800"/>
                        </a:spcAft>
                        <a:buNone/>
                        <a:tabLst>
                          <a:tab pos="2028825" algn="l"/>
                        </a:tabLst>
                      </a:pPr>
                      <a:r>
                        <a:rPr lang="en-US" sz="1100">
                          <a:effectLst/>
                          <a:latin typeface="Trebuchet MS" panose="020B0603020202020204" pitchFamily="34" charset="0"/>
                          <a:ea typeface="Calibri" panose="020F0502020204030204" pitchFamily="34" charset="0"/>
                          <a:cs typeface="Times New Roman" panose="02020603050405020304" pitchFamily="18" charset="0"/>
                        </a:rPr>
                        <a:t>06/11/2025</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tabLst>
                          <a:tab pos="2028825" algn="l"/>
                        </a:tabLst>
                      </a:pPr>
                      <a:r>
                        <a:rPr lang="en-US" sz="1100">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tabLst>
                          <a:tab pos="2028825" algn="l"/>
                        </a:tabLst>
                      </a:pPr>
                      <a:r>
                        <a:rPr lang="en-US" sz="1100" dirty="0">
                          <a:effectLst/>
                          <a:latin typeface="Trebuchet MS" panose="020B0603020202020204" pitchFamily="34" charset="0"/>
                          <a:ea typeface="Calibri" panose="020F0502020204030204" pitchFamily="34" charset="0"/>
                          <a:cs typeface="Times New Roman" panose="02020603050405020304" pitchFamily="18" charset="0"/>
                        </a:rPr>
                        <a:t>Error free Student Interchange file uploads</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75430535"/>
                  </a:ext>
                </a:extLst>
              </a:tr>
              <a:tr h="221929">
                <a:tc>
                  <a:txBody>
                    <a:bodyPr/>
                    <a:lstStyle/>
                    <a:p>
                      <a:pPr marL="0" marR="0">
                        <a:lnSpc>
                          <a:spcPct val="107000"/>
                        </a:lnSpc>
                        <a:spcAft>
                          <a:spcPts val="800"/>
                        </a:spcAft>
                        <a:buNone/>
                        <a:tabLst>
                          <a:tab pos="2028825" algn="l"/>
                        </a:tabLst>
                      </a:pPr>
                      <a:r>
                        <a:rPr lang="en-US" sz="1100">
                          <a:effectLst/>
                          <a:latin typeface="Trebuchet MS" panose="020B0603020202020204" pitchFamily="34" charset="0"/>
                          <a:ea typeface="Calibri" panose="020F0502020204030204" pitchFamily="34" charset="0"/>
                          <a:cs typeface="Times New Roman" panose="02020603050405020304" pitchFamily="18" charset="0"/>
                        </a:rPr>
                        <a:t>06/20/2025</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tabLst>
                          <a:tab pos="2028825" algn="l"/>
                        </a:tabLst>
                      </a:pPr>
                      <a:r>
                        <a:rPr lang="en-US" sz="1100">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tabLst>
                          <a:tab pos="2028825" algn="l"/>
                        </a:tabLst>
                      </a:pPr>
                      <a:r>
                        <a:rPr lang="en-US" sz="1100">
                          <a:effectLst/>
                          <a:latin typeface="Trebuchet MS" panose="020B0603020202020204" pitchFamily="34" charset="0"/>
                          <a:ea typeface="Calibri" panose="020F0502020204030204" pitchFamily="34" charset="0"/>
                          <a:cs typeface="Times New Roman" panose="02020603050405020304" pitchFamily="18" charset="0"/>
                        </a:rPr>
                        <a:t>Submit any necessary reporting exceptions for review.</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91199045"/>
                  </a:ext>
                </a:extLst>
              </a:tr>
              <a:tr h="221929">
                <a:tc>
                  <a:txBody>
                    <a:bodyPr/>
                    <a:lstStyle/>
                    <a:p>
                      <a:pPr marL="0" marR="0">
                        <a:lnSpc>
                          <a:spcPct val="107000"/>
                        </a:lnSpc>
                        <a:spcAft>
                          <a:spcPts val="800"/>
                        </a:spcAft>
                        <a:buNone/>
                        <a:tabLst>
                          <a:tab pos="2028825" algn="l"/>
                        </a:tabLst>
                      </a:pPr>
                      <a:r>
                        <a:rPr lang="en-US" sz="1100">
                          <a:effectLst/>
                          <a:latin typeface="Trebuchet MS" panose="020B0603020202020204" pitchFamily="34" charset="0"/>
                          <a:ea typeface="Calibri" panose="020F0502020204030204" pitchFamily="34" charset="0"/>
                          <a:cs typeface="Times New Roman" panose="02020603050405020304" pitchFamily="18" charset="0"/>
                        </a:rPr>
                        <a:t>06/27/2025</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tabLst>
                          <a:tab pos="2028825" algn="l"/>
                        </a:tabLst>
                      </a:pPr>
                      <a:r>
                        <a:rPr lang="en-US" sz="1100">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tabLst>
                          <a:tab pos="2028825" algn="l"/>
                        </a:tabLst>
                      </a:pPr>
                      <a:r>
                        <a:rPr lang="en-US" sz="1100">
                          <a:effectLst/>
                          <a:latin typeface="Trebuchet MS" panose="020B0603020202020204" pitchFamily="34" charset="0"/>
                          <a:ea typeface="Calibri" panose="020F0502020204030204" pitchFamily="34" charset="0"/>
                          <a:cs typeface="Times New Roman" panose="02020603050405020304" pitchFamily="18" charset="0"/>
                        </a:rPr>
                        <a:t>Error free Attendance Snapshot</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1714463"/>
                  </a:ext>
                </a:extLst>
              </a:tr>
              <a:tr h="460860">
                <a:tc>
                  <a:txBody>
                    <a:bodyPr/>
                    <a:lstStyle/>
                    <a:p>
                      <a:pPr marL="0" marR="0">
                        <a:lnSpc>
                          <a:spcPct val="107000"/>
                        </a:lnSpc>
                        <a:spcAft>
                          <a:spcPts val="800"/>
                        </a:spcAft>
                        <a:buNone/>
                        <a:tabLst>
                          <a:tab pos="2028825" algn="l"/>
                        </a:tabLst>
                      </a:pPr>
                      <a:r>
                        <a:rPr lang="en-US" sz="110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07/03/2025</a:t>
                      </a:r>
                      <a:endParaRPr lang="en-US" sz="11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nSpc>
                          <a:spcPct val="107000"/>
                        </a:lnSpc>
                        <a:spcAft>
                          <a:spcPts val="800"/>
                        </a:spcAft>
                        <a:buNone/>
                        <a:tabLst>
                          <a:tab pos="2028825" algn="l"/>
                        </a:tabLst>
                      </a:pPr>
                      <a:r>
                        <a:rPr lang="en-US" sz="110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Report Review</a:t>
                      </a:r>
                      <a:endParaRPr lang="en-US" sz="11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nSpc>
                          <a:spcPct val="107000"/>
                        </a:lnSpc>
                        <a:spcAft>
                          <a:spcPts val="800"/>
                        </a:spcAft>
                        <a:buNone/>
                        <a:tabLst>
                          <a:tab pos="2028825" algn="l"/>
                        </a:tabLst>
                      </a:pPr>
                      <a:r>
                        <a:rPr lang="en-US" sz="110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Review Attendance Cognos Reports for data validation. Submit Attendance Snapshot data as soon as review is complete.</a:t>
                      </a:r>
                      <a:endParaRPr lang="en-US" sz="11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427784613"/>
                  </a:ext>
                </a:extLst>
              </a:tr>
              <a:tr h="221929">
                <a:tc>
                  <a:txBody>
                    <a:bodyPr/>
                    <a:lstStyle/>
                    <a:p>
                      <a:pPr marL="0" marR="0">
                        <a:lnSpc>
                          <a:spcPct val="107000"/>
                        </a:lnSpc>
                        <a:spcAft>
                          <a:spcPts val="800"/>
                        </a:spcAft>
                        <a:buNone/>
                        <a:tabLst>
                          <a:tab pos="2028825" algn="l"/>
                        </a:tabLst>
                      </a:pPr>
                      <a:r>
                        <a:rPr lang="en-US" sz="110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07/11/2025</a:t>
                      </a:r>
                      <a:endParaRPr lang="en-US" sz="11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Aft>
                          <a:spcPts val="800"/>
                        </a:spcAft>
                        <a:buNone/>
                        <a:tabLst>
                          <a:tab pos="2028825" algn="l"/>
                        </a:tabLst>
                      </a:pPr>
                      <a:r>
                        <a:rPr lang="en-US" sz="110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Deadline</a:t>
                      </a:r>
                      <a:endParaRPr lang="en-US" sz="11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Aft>
                          <a:spcPts val="800"/>
                        </a:spcAft>
                        <a:buNone/>
                        <a:tabLst>
                          <a:tab pos="2028825" algn="l"/>
                        </a:tabLst>
                      </a:pPr>
                      <a:r>
                        <a:rPr lang="en-US" sz="110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Submit Attendance Snapshot data.</a:t>
                      </a:r>
                      <a:endParaRPr lang="en-US" sz="11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2917616337"/>
                  </a:ext>
                </a:extLst>
              </a:tr>
              <a:tr h="835112">
                <a:tc>
                  <a:txBody>
                    <a:bodyPr/>
                    <a:lstStyle/>
                    <a:p>
                      <a:pPr marL="0" marR="0">
                        <a:lnSpc>
                          <a:spcPct val="107000"/>
                        </a:lnSpc>
                        <a:spcAft>
                          <a:spcPts val="800"/>
                        </a:spcAft>
                        <a:buNone/>
                        <a:tabLst>
                          <a:tab pos="2028825" algn="l"/>
                        </a:tabLst>
                      </a:pPr>
                      <a:r>
                        <a:rPr lang="en-US" sz="11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07/25/2025</a:t>
                      </a:r>
                      <a:endParaRPr lang="en-US" sz="11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Aft>
                          <a:spcPts val="800"/>
                        </a:spcAft>
                        <a:buNone/>
                        <a:tabLst>
                          <a:tab pos="2028825" algn="l"/>
                        </a:tabLst>
                      </a:pPr>
                      <a:r>
                        <a:rPr lang="en-US" sz="110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Deadline</a:t>
                      </a:r>
                      <a:endParaRPr lang="en-US" sz="11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Aft>
                          <a:spcPts val="800"/>
                        </a:spcAft>
                        <a:buNone/>
                        <a:tabLst>
                          <a:tab pos="2028825" algn="l"/>
                        </a:tabLst>
                      </a:pPr>
                      <a:r>
                        <a:rPr lang="en-US" sz="110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Collection closes </a:t>
                      </a:r>
                      <a:endParaRPr lang="en-US" sz="1100">
                        <a:effectLs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nSpc>
                          <a:spcPct val="107000"/>
                        </a:lnSpc>
                        <a:buFont typeface="Symbol" panose="05050102010706020507" pitchFamily="18" charset="2"/>
                        <a:buChar char=""/>
                        <a:tabLst>
                          <a:tab pos="2028825" algn="l"/>
                        </a:tabLst>
                      </a:pPr>
                      <a:r>
                        <a:rPr lang="en-US" sz="110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Superintendent Verification (sign-off) form due. </a:t>
                      </a:r>
                      <a:endParaRPr lang="en-US" sz="1100">
                        <a:effectLs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Font typeface="Symbol" panose="05050102010706020507" pitchFamily="18" charset="2"/>
                        <a:buChar char=""/>
                        <a:tabLst>
                          <a:tab pos="2028825" algn="l"/>
                        </a:tabLst>
                      </a:pPr>
                      <a:r>
                        <a:rPr lang="en-US" sz="110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Data remains embargoed until the official release in August.</a:t>
                      </a:r>
                      <a:endParaRPr lang="en-US" sz="11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820265321"/>
                  </a:ext>
                </a:extLst>
              </a:tr>
              <a:tr h="221929">
                <a:tc>
                  <a:txBody>
                    <a:bodyPr/>
                    <a:lstStyle/>
                    <a:p>
                      <a:pPr marL="0" marR="0">
                        <a:lnSpc>
                          <a:spcPct val="107000"/>
                        </a:lnSpc>
                        <a:spcAft>
                          <a:spcPts val="800"/>
                        </a:spcAft>
                        <a:buNone/>
                        <a:tabLst>
                          <a:tab pos="2028825" algn="l"/>
                        </a:tabLst>
                      </a:pPr>
                      <a:r>
                        <a:rPr lang="en-US" sz="110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08/21/2025</a:t>
                      </a:r>
                      <a:endParaRPr lang="en-US" sz="11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F4DA"/>
                    </a:solidFill>
                  </a:tcPr>
                </a:tc>
                <a:tc>
                  <a:txBody>
                    <a:bodyPr/>
                    <a:lstStyle/>
                    <a:p>
                      <a:pPr marL="0" marR="0">
                        <a:lnSpc>
                          <a:spcPct val="107000"/>
                        </a:lnSpc>
                        <a:spcAft>
                          <a:spcPts val="800"/>
                        </a:spcAft>
                        <a:buNone/>
                        <a:tabLst>
                          <a:tab pos="2028825" algn="l"/>
                        </a:tabLst>
                      </a:pPr>
                      <a:r>
                        <a:rPr lang="en-US" sz="110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Data Release</a:t>
                      </a:r>
                      <a:endParaRPr lang="en-US" sz="11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F4DA"/>
                    </a:solidFill>
                  </a:tcPr>
                </a:tc>
                <a:tc>
                  <a:txBody>
                    <a:bodyPr/>
                    <a:lstStyle/>
                    <a:p>
                      <a:pPr marL="0" marR="0">
                        <a:lnSpc>
                          <a:spcPct val="107000"/>
                        </a:lnSpc>
                        <a:spcAft>
                          <a:spcPts val="800"/>
                        </a:spcAft>
                        <a:buNone/>
                        <a:tabLst>
                          <a:tab pos="2028825" algn="l"/>
                        </a:tabLst>
                      </a:pPr>
                      <a:r>
                        <a:rPr lang="en-US" sz="11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Official data release</a:t>
                      </a:r>
                      <a:endParaRPr lang="en-US" sz="11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F4DA"/>
                    </a:solidFill>
                  </a:tcPr>
                </a:tc>
                <a:extLst>
                  <a:ext uri="{0D108BD9-81ED-4DB2-BD59-A6C34878D82A}">
                    <a16:rowId xmlns:a16="http://schemas.microsoft.com/office/drawing/2014/main" val="118110193"/>
                  </a:ext>
                </a:extLst>
              </a:tr>
            </a:tbl>
          </a:graphicData>
        </a:graphic>
      </p:graphicFrame>
    </p:spTree>
    <p:extLst>
      <p:ext uri="{BB962C8B-B14F-4D97-AF65-F5344CB8AC3E}">
        <p14:creationId xmlns:p14="http://schemas.microsoft.com/office/powerpoint/2010/main" val="2627223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9025E7-A9AE-455F-3817-E12AF26CE48D}"/>
              </a:ext>
            </a:extLst>
          </p:cNvPr>
          <p:cNvSpPr>
            <a:spLocks noGrp="1"/>
          </p:cNvSpPr>
          <p:nvPr>
            <p:ph type="ctrTitle"/>
          </p:nvPr>
        </p:nvSpPr>
        <p:spPr/>
        <p:txBody>
          <a:bodyPr/>
          <a:lstStyle/>
          <a:p>
            <a:r>
              <a:rPr lang="en-US" dirty="0"/>
              <a:t>Understanding the Attendance Snapshot</a:t>
            </a:r>
          </a:p>
        </p:txBody>
      </p:sp>
      <p:sp>
        <p:nvSpPr>
          <p:cNvPr id="4" name="Slide Number Placeholder 3">
            <a:extLst>
              <a:ext uri="{FF2B5EF4-FFF2-40B4-BE49-F238E27FC236}">
                <a16:creationId xmlns:a16="http://schemas.microsoft.com/office/drawing/2014/main" id="{17271DD2-50C0-16C8-6485-A8FC252F98DC}"/>
              </a:ext>
            </a:extLst>
          </p:cNvPr>
          <p:cNvSpPr>
            <a:spLocks noGrp="1"/>
          </p:cNvSpPr>
          <p:nvPr>
            <p:ph type="sldNum" sz="quarter" idx="12"/>
          </p:nvPr>
        </p:nvSpPr>
        <p:spPr/>
        <p:txBody>
          <a:bodyPr/>
          <a:lstStyle/>
          <a:p>
            <a:fld id="{C479D5F6-EDCB-402A-AC08-4943A1820E8F}" type="slidenum">
              <a:rPr lang="en-US" smtClean="0"/>
              <a:pPr/>
              <a:t>5</a:t>
            </a:fld>
            <a:endParaRPr lang="en-US" dirty="0"/>
          </a:p>
        </p:txBody>
      </p:sp>
    </p:spTree>
    <p:extLst>
      <p:ext uri="{BB962C8B-B14F-4D97-AF65-F5344CB8AC3E}">
        <p14:creationId xmlns:p14="http://schemas.microsoft.com/office/powerpoint/2010/main" val="2451545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7EFFC-D1BE-6B86-1B43-6712A90B5F24}"/>
              </a:ext>
            </a:extLst>
          </p:cNvPr>
          <p:cNvSpPr>
            <a:spLocks noGrp="1"/>
          </p:cNvSpPr>
          <p:nvPr>
            <p:ph type="title"/>
          </p:nvPr>
        </p:nvSpPr>
        <p:spPr/>
        <p:txBody>
          <a:bodyPr/>
          <a:lstStyle/>
          <a:p>
            <a:r>
              <a:rPr lang="en-US" dirty="0"/>
              <a:t>District or Board Policy-Attendance/Data Uses</a:t>
            </a:r>
          </a:p>
        </p:txBody>
      </p:sp>
      <p:sp>
        <p:nvSpPr>
          <p:cNvPr id="3" name="Content Placeholder 2">
            <a:extLst>
              <a:ext uri="{FF2B5EF4-FFF2-40B4-BE49-F238E27FC236}">
                <a16:creationId xmlns:a16="http://schemas.microsoft.com/office/drawing/2014/main" id="{9886EA53-3DB5-0798-3596-64944C39DF21}"/>
              </a:ext>
            </a:extLst>
          </p:cNvPr>
          <p:cNvSpPr>
            <a:spLocks noGrp="1"/>
          </p:cNvSpPr>
          <p:nvPr>
            <p:ph idx="1"/>
          </p:nvPr>
        </p:nvSpPr>
        <p:spPr/>
        <p:txBody>
          <a:bodyPr vert="horz" lIns="0" tIns="0" rIns="0" bIns="0" rtlCol="0" anchor="t">
            <a:normAutofit fontScale="92500" lnSpcReduction="20000"/>
          </a:bodyPr>
          <a:lstStyle/>
          <a:p>
            <a:r>
              <a:rPr lang="en-US" dirty="0">
                <a:latin typeface="Trebuchet MS"/>
                <a:hlinkClick r:id="rId2"/>
              </a:rPr>
              <a:t>Legislation Website</a:t>
            </a:r>
          </a:p>
          <a:p>
            <a:r>
              <a:rPr lang="en-US" dirty="0">
                <a:latin typeface="Trebuchet MS"/>
              </a:rPr>
              <a:t>Local board adoption of written policy setting forth districts’ or BOCES’ attendance requirements</a:t>
            </a:r>
          </a:p>
          <a:p>
            <a:r>
              <a:rPr lang="en-US" dirty="0"/>
              <a:t>Based on your district or BOCES policies for attendance </a:t>
            </a:r>
          </a:p>
          <a:p>
            <a:endParaRPr lang="en-US" dirty="0"/>
          </a:p>
          <a:p>
            <a:r>
              <a:rPr lang="en-US" dirty="0"/>
              <a:t>Data Uses</a:t>
            </a:r>
          </a:p>
          <a:p>
            <a:pPr lvl="1"/>
            <a:r>
              <a:rPr lang="en-US" dirty="0"/>
              <a:t>US Department of Education reporting</a:t>
            </a:r>
          </a:p>
          <a:p>
            <a:pPr lvl="1"/>
            <a:r>
              <a:rPr lang="en-US" dirty="0">
                <a:hlinkClick r:id="rId3"/>
              </a:rPr>
              <a:t>Public Reports – Statistics Website</a:t>
            </a:r>
            <a:endParaRPr lang="en-US" dirty="0"/>
          </a:p>
          <a:p>
            <a:pPr lvl="1"/>
            <a:r>
              <a:rPr lang="en-US" dirty="0"/>
              <a:t>Media and Research Requests</a:t>
            </a:r>
          </a:p>
          <a:p>
            <a:endParaRPr lang="en-US" dirty="0"/>
          </a:p>
          <a:p>
            <a:r>
              <a:rPr lang="en-US" dirty="0"/>
              <a:t>Topics of Interest:</a:t>
            </a:r>
          </a:p>
          <a:p>
            <a:pPr lvl="1"/>
            <a:r>
              <a:rPr lang="en-US" dirty="0"/>
              <a:t>Attendance and Truancy Rates </a:t>
            </a:r>
          </a:p>
          <a:p>
            <a:pPr lvl="1"/>
            <a:r>
              <a:rPr lang="en-US" dirty="0"/>
              <a:t>Chronic Absenteeism – counts and rates</a:t>
            </a:r>
          </a:p>
          <a:p>
            <a:pPr lvl="1"/>
            <a:r>
              <a:rPr lang="en-US" dirty="0"/>
              <a:t>Habitually Truant Statistics</a:t>
            </a:r>
          </a:p>
          <a:p>
            <a:endParaRPr lang="en-US" dirty="0"/>
          </a:p>
        </p:txBody>
      </p:sp>
      <p:sp>
        <p:nvSpPr>
          <p:cNvPr id="4" name="Slide Number Placeholder 3">
            <a:extLst>
              <a:ext uri="{FF2B5EF4-FFF2-40B4-BE49-F238E27FC236}">
                <a16:creationId xmlns:a16="http://schemas.microsoft.com/office/drawing/2014/main" id="{57A8B417-AFE7-426D-7CD3-0F2D8AED1474}"/>
              </a:ext>
            </a:extLst>
          </p:cNvPr>
          <p:cNvSpPr>
            <a:spLocks noGrp="1"/>
          </p:cNvSpPr>
          <p:nvPr>
            <p:ph type="sldNum" sz="quarter" idx="12"/>
          </p:nvPr>
        </p:nvSpPr>
        <p:spPr/>
        <p:txBody>
          <a:bodyPr/>
          <a:lstStyle/>
          <a:p>
            <a:fld id="{C479D5F6-EDCB-402A-AC08-4943A1820E8F}" type="slidenum">
              <a:rPr lang="en-US" smtClean="0"/>
              <a:pPr/>
              <a:t>6</a:t>
            </a:fld>
            <a:endParaRPr lang="en-US" dirty="0"/>
          </a:p>
        </p:txBody>
      </p:sp>
    </p:spTree>
    <p:extLst>
      <p:ext uri="{BB962C8B-B14F-4D97-AF65-F5344CB8AC3E}">
        <p14:creationId xmlns:p14="http://schemas.microsoft.com/office/powerpoint/2010/main" val="2932770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E2CE4-1D6A-DDFA-6CD2-512CC9DC616A}"/>
              </a:ext>
            </a:extLst>
          </p:cNvPr>
          <p:cNvSpPr>
            <a:spLocks noGrp="1"/>
          </p:cNvSpPr>
          <p:nvPr>
            <p:ph type="title"/>
          </p:nvPr>
        </p:nvSpPr>
        <p:spPr/>
        <p:txBody>
          <a:bodyPr/>
          <a:lstStyle/>
          <a:p>
            <a:r>
              <a:rPr lang="en-US"/>
              <a:t>Personally Identifiable Information (PII)</a:t>
            </a:r>
          </a:p>
        </p:txBody>
      </p:sp>
      <p:sp>
        <p:nvSpPr>
          <p:cNvPr id="3" name="Content Placeholder 2">
            <a:extLst>
              <a:ext uri="{FF2B5EF4-FFF2-40B4-BE49-F238E27FC236}">
                <a16:creationId xmlns:a16="http://schemas.microsoft.com/office/drawing/2014/main" id="{5FAE5EAC-7263-EE01-5476-6A9576027310}"/>
              </a:ext>
            </a:extLst>
          </p:cNvPr>
          <p:cNvSpPr>
            <a:spLocks noGrp="1"/>
          </p:cNvSpPr>
          <p:nvPr>
            <p:ph idx="1"/>
          </p:nvPr>
        </p:nvSpPr>
        <p:spPr/>
        <p:txBody>
          <a:bodyPr/>
          <a:lstStyle/>
          <a:p>
            <a:r>
              <a:rPr lang="en-US" dirty="0"/>
              <a:t>Personally Identifiable Information (PII) is defined by state and federal laws as information that alone, or in combination, personally identifies an individual</a:t>
            </a:r>
          </a:p>
          <a:p>
            <a:pPr lvl="1"/>
            <a:r>
              <a:rPr lang="en-US" dirty="0"/>
              <a:t>Includes direct identifiers (i.e. SASID, student names)</a:t>
            </a:r>
          </a:p>
          <a:p>
            <a:pPr lvl="1"/>
            <a:r>
              <a:rPr lang="en-US" dirty="0"/>
              <a:t>Includes information when combined is identifiable</a:t>
            </a:r>
          </a:p>
          <a:p>
            <a:r>
              <a:rPr lang="en-US" dirty="0"/>
              <a:t>Colorado’s Student Data Transparency and Security Act outlines requirements for how Student PII is collected, used and shared</a:t>
            </a:r>
          </a:p>
          <a:p>
            <a:r>
              <a:rPr lang="en-US" dirty="0"/>
              <a:t>See </a:t>
            </a:r>
            <a:r>
              <a:rPr lang="en-US" dirty="0">
                <a:hlinkClick r:id="rId2"/>
              </a:rPr>
              <a:t>CDE’s data security and privacy site </a:t>
            </a:r>
            <a:r>
              <a:rPr lang="en-US" dirty="0"/>
              <a:t>for more information</a:t>
            </a:r>
          </a:p>
          <a:p>
            <a:endParaRPr lang="en-US" dirty="0"/>
          </a:p>
        </p:txBody>
      </p:sp>
    </p:spTree>
    <p:extLst>
      <p:ext uri="{BB962C8B-B14F-4D97-AF65-F5344CB8AC3E}">
        <p14:creationId xmlns:p14="http://schemas.microsoft.com/office/powerpoint/2010/main" val="2998368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BB35A-EF3F-0FFD-2E39-5CA8376118D7}"/>
              </a:ext>
            </a:extLst>
          </p:cNvPr>
          <p:cNvSpPr>
            <a:spLocks noGrp="1"/>
          </p:cNvSpPr>
          <p:nvPr>
            <p:ph type="title"/>
          </p:nvPr>
        </p:nvSpPr>
        <p:spPr/>
        <p:txBody>
          <a:bodyPr/>
          <a:lstStyle/>
          <a:p>
            <a:r>
              <a:rPr lang="en-US" dirty="0"/>
              <a:t>Communicating PII – Syncplicity </a:t>
            </a:r>
          </a:p>
        </p:txBody>
      </p:sp>
      <p:sp>
        <p:nvSpPr>
          <p:cNvPr id="5" name="Content Placeholder 4">
            <a:extLst>
              <a:ext uri="{FF2B5EF4-FFF2-40B4-BE49-F238E27FC236}">
                <a16:creationId xmlns:a16="http://schemas.microsoft.com/office/drawing/2014/main" id="{62EA46C9-44A4-C976-E2A4-4A6B14955A66}"/>
              </a:ext>
            </a:extLst>
          </p:cNvPr>
          <p:cNvSpPr>
            <a:spLocks noGrp="1"/>
          </p:cNvSpPr>
          <p:nvPr>
            <p:ph sz="half" idx="1"/>
          </p:nvPr>
        </p:nvSpPr>
        <p:spPr/>
        <p:txBody>
          <a:bodyPr>
            <a:normAutofit fontScale="92500" lnSpcReduction="10000"/>
          </a:bodyPr>
          <a:lstStyle/>
          <a:p>
            <a:r>
              <a:rPr lang="en-US" dirty="0"/>
              <a:t>At times data respondents may need to communicate PII with the ATS collection lead, this must be done through secure methods. </a:t>
            </a:r>
            <a:r>
              <a:rPr lang="en-US" b="1" u="sng" dirty="0"/>
              <a:t>DO NOT EMAIL PII</a:t>
            </a:r>
          </a:p>
          <a:p>
            <a:pPr lvl="1"/>
            <a:r>
              <a:rPr lang="en-US" dirty="0"/>
              <a:t>Phone call is secure method; 720-925-8611</a:t>
            </a:r>
          </a:p>
          <a:p>
            <a:pPr lvl="1"/>
            <a:r>
              <a:rPr lang="en-US" dirty="0"/>
              <a:t>Please do not leave PII in voicemail but rather request a return call to discuss PII</a:t>
            </a:r>
          </a:p>
          <a:p>
            <a:r>
              <a:rPr lang="en-US" dirty="0"/>
              <a:t>Syncplicity</a:t>
            </a:r>
          </a:p>
          <a:p>
            <a:pPr lvl="1"/>
            <a:r>
              <a:rPr lang="en-US" dirty="0"/>
              <a:t>Secure file transfer site used to communicate PII with CDE collection leads</a:t>
            </a:r>
          </a:p>
          <a:p>
            <a:pPr lvl="1"/>
            <a:r>
              <a:rPr lang="en-US" dirty="0"/>
              <a:t>Each collection lead maintains their own Syncplicity folder and can assign rights to that folder</a:t>
            </a:r>
          </a:p>
          <a:p>
            <a:pPr lvl="2"/>
            <a:r>
              <a:rPr lang="en-US" dirty="0"/>
              <a:t>Student End of Year, Student October, and Attendance all utilize the same primary folder with subfolders to organize the collections</a:t>
            </a:r>
          </a:p>
          <a:p>
            <a:pPr lvl="3"/>
            <a:r>
              <a:rPr lang="en-US" dirty="0"/>
              <a:t>Primary Syncplicity Folder: </a:t>
            </a:r>
            <a:r>
              <a:rPr lang="en-US" i="1" dirty="0"/>
              <a:t>District Code – DISTRICT NAME – Student </a:t>
            </a:r>
          </a:p>
          <a:p>
            <a:pPr lvl="3"/>
            <a:r>
              <a:rPr lang="en-US" dirty="0"/>
              <a:t>Subfolder: </a:t>
            </a:r>
            <a:r>
              <a:rPr lang="en-US" i="1" dirty="0"/>
              <a:t>ATS 2024-25</a:t>
            </a:r>
          </a:p>
          <a:p>
            <a:pPr lvl="1"/>
            <a:r>
              <a:rPr lang="en-US" dirty="0"/>
              <a:t>Email CDE collection lead when a file </a:t>
            </a:r>
            <a:br>
              <a:rPr lang="en-US" dirty="0"/>
            </a:br>
            <a:r>
              <a:rPr lang="en-US" dirty="0"/>
              <a:t>has been uploaded to syncplicity for review</a:t>
            </a:r>
          </a:p>
          <a:p>
            <a:pPr lvl="2"/>
            <a:r>
              <a:rPr lang="en-US" dirty="0">
                <a:hlinkClick r:id="rId2"/>
              </a:rPr>
              <a:t>Attendance@cde.state.co.us</a:t>
            </a:r>
            <a:r>
              <a:rPr lang="en-US" dirty="0"/>
              <a:t> </a:t>
            </a:r>
          </a:p>
          <a:p>
            <a:pPr marL="457200" lvl="1" indent="0">
              <a:buNone/>
            </a:pPr>
            <a:endParaRPr lang="en-US" dirty="0"/>
          </a:p>
          <a:p>
            <a:endParaRPr lang="en-US" dirty="0"/>
          </a:p>
        </p:txBody>
      </p:sp>
      <p:sp>
        <p:nvSpPr>
          <p:cNvPr id="4" name="Slide Number Placeholder 3">
            <a:extLst>
              <a:ext uri="{FF2B5EF4-FFF2-40B4-BE49-F238E27FC236}">
                <a16:creationId xmlns:a16="http://schemas.microsoft.com/office/drawing/2014/main" id="{FA80E49D-1F09-4AC7-068D-E995CFD7F68C}"/>
              </a:ext>
            </a:extLst>
          </p:cNvPr>
          <p:cNvSpPr>
            <a:spLocks noGrp="1"/>
          </p:cNvSpPr>
          <p:nvPr>
            <p:ph type="sldNum" sz="quarter" idx="12"/>
          </p:nvPr>
        </p:nvSpPr>
        <p:spPr/>
        <p:txBody>
          <a:bodyPr/>
          <a:lstStyle/>
          <a:p>
            <a:fld id="{C479D5F6-EDCB-402A-AC08-4943A1820E8F}" type="slidenum">
              <a:rPr lang="en-US" smtClean="0"/>
              <a:pPr/>
              <a:t>8</a:t>
            </a:fld>
            <a:endParaRPr lang="en-US" dirty="0"/>
          </a:p>
        </p:txBody>
      </p:sp>
      <p:pic>
        <p:nvPicPr>
          <p:cNvPr id="14" name="Picture 13" descr="sample primary Syncplicity folder">
            <a:extLst>
              <a:ext uri="{FF2B5EF4-FFF2-40B4-BE49-F238E27FC236}">
                <a16:creationId xmlns:a16="http://schemas.microsoft.com/office/drawing/2014/main" id="{5AA6648F-6555-55E7-58F1-301CC87C944D}"/>
              </a:ext>
            </a:extLst>
          </p:cNvPr>
          <p:cNvPicPr>
            <a:picLocks noChangeAspect="1"/>
          </p:cNvPicPr>
          <p:nvPr/>
        </p:nvPicPr>
        <p:blipFill>
          <a:blip r:embed="rId3"/>
          <a:stretch>
            <a:fillRect/>
          </a:stretch>
        </p:blipFill>
        <p:spPr>
          <a:xfrm>
            <a:off x="9154514" y="4194258"/>
            <a:ext cx="1951410" cy="455121"/>
          </a:xfrm>
          <a:prstGeom prst="rect">
            <a:avLst/>
          </a:prstGeom>
        </p:spPr>
      </p:pic>
      <p:pic>
        <p:nvPicPr>
          <p:cNvPr id="17" name="Picture 2" descr="https://my.syncplicity.com/">
            <a:hlinkClick r:id="rId4"/>
            <a:extLst>
              <a:ext uri="{FF2B5EF4-FFF2-40B4-BE49-F238E27FC236}">
                <a16:creationId xmlns:a16="http://schemas.microsoft.com/office/drawing/2014/main" id="{B35A5803-820F-580B-A5C5-91F31352D78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86208" y="205176"/>
            <a:ext cx="1839433" cy="898161"/>
          </a:xfrm>
          <a:prstGeom prst="ellipse">
            <a:avLst/>
          </a:prstGeom>
          <a:solidFill>
            <a:schemeClr val="bg1"/>
          </a:solidFill>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687364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E282B-BB2E-7539-D035-4976F1B56CE6}"/>
              </a:ext>
            </a:extLst>
          </p:cNvPr>
          <p:cNvSpPr>
            <a:spLocks noGrp="1"/>
          </p:cNvSpPr>
          <p:nvPr>
            <p:ph type="title"/>
          </p:nvPr>
        </p:nvSpPr>
        <p:spPr/>
        <p:txBody>
          <a:bodyPr/>
          <a:lstStyle/>
          <a:p>
            <a:r>
              <a:rPr lang="en-US" dirty="0"/>
              <a:t>Quick Guide for Attendance Reporting</a:t>
            </a:r>
          </a:p>
        </p:txBody>
      </p:sp>
      <p:sp>
        <p:nvSpPr>
          <p:cNvPr id="3" name="Content Placeholder 2">
            <a:extLst>
              <a:ext uri="{FF2B5EF4-FFF2-40B4-BE49-F238E27FC236}">
                <a16:creationId xmlns:a16="http://schemas.microsoft.com/office/drawing/2014/main" id="{58C0FC18-651A-F9FC-1901-81BB3899D6F1}"/>
              </a:ext>
            </a:extLst>
          </p:cNvPr>
          <p:cNvSpPr>
            <a:spLocks noGrp="1"/>
          </p:cNvSpPr>
          <p:nvPr>
            <p:ph idx="1"/>
          </p:nvPr>
        </p:nvSpPr>
        <p:spPr/>
        <p:txBody>
          <a:bodyPr/>
          <a:lstStyle/>
          <a:p>
            <a:r>
              <a:rPr lang="en-US" dirty="0"/>
              <a:t>All attendance student-level data will be reported in the Student Interchange: Student School Association File</a:t>
            </a:r>
          </a:p>
          <a:p>
            <a:pPr lvl="1"/>
            <a:r>
              <a:rPr lang="en-US" dirty="0"/>
              <a:t>You need the STD~LEA User role to make any updates to the Student files OR </a:t>
            </a:r>
          </a:p>
          <a:p>
            <a:pPr lvl="1"/>
            <a:r>
              <a:rPr lang="en-US" dirty="0"/>
              <a:t>You will need to work with the Student Interchange respondent to make updates during the Attendance snapshot process </a:t>
            </a:r>
          </a:p>
          <a:p>
            <a:r>
              <a:rPr lang="en-US" dirty="0"/>
              <a:t>IDM Roles – Can be assigned by your LAM (Local Access Manager)</a:t>
            </a:r>
          </a:p>
          <a:p>
            <a:r>
              <a:rPr lang="en-US" dirty="0"/>
              <a:t>You will need at least 1 person in your district assigned to LEAPPROVER</a:t>
            </a:r>
          </a:p>
        </p:txBody>
      </p:sp>
      <p:graphicFrame>
        <p:nvGraphicFramePr>
          <p:cNvPr id="5" name="Table 4">
            <a:extLst>
              <a:ext uri="{FF2B5EF4-FFF2-40B4-BE49-F238E27FC236}">
                <a16:creationId xmlns:a16="http://schemas.microsoft.com/office/drawing/2014/main" id="{E6266291-0E95-367E-21EA-D128392EAABD}"/>
              </a:ext>
            </a:extLst>
          </p:cNvPr>
          <p:cNvGraphicFramePr>
            <a:graphicFrameLocks noGrp="1"/>
          </p:cNvGraphicFramePr>
          <p:nvPr>
            <p:extLst>
              <p:ext uri="{D42A27DB-BD31-4B8C-83A1-F6EECF244321}">
                <p14:modId xmlns:p14="http://schemas.microsoft.com/office/powerpoint/2010/main" val="1976369804"/>
              </p:ext>
            </p:extLst>
          </p:nvPr>
        </p:nvGraphicFramePr>
        <p:xfrm>
          <a:off x="1154946" y="4697081"/>
          <a:ext cx="9882107" cy="1456710"/>
        </p:xfrm>
        <a:graphic>
          <a:graphicData uri="http://schemas.openxmlformats.org/drawingml/2006/table">
            <a:tbl>
              <a:tblPr firstRow="1" bandRow="1">
                <a:tableStyleId>{5C22544A-7EE6-4342-B048-85BDC9FD1C3A}</a:tableStyleId>
              </a:tblPr>
              <a:tblGrid>
                <a:gridCol w="1790827">
                  <a:extLst>
                    <a:ext uri="{9D8B030D-6E8A-4147-A177-3AD203B41FA5}">
                      <a16:colId xmlns:a16="http://schemas.microsoft.com/office/drawing/2014/main" val="2143336157"/>
                    </a:ext>
                  </a:extLst>
                </a:gridCol>
                <a:gridCol w="2643387">
                  <a:extLst>
                    <a:ext uri="{9D8B030D-6E8A-4147-A177-3AD203B41FA5}">
                      <a16:colId xmlns:a16="http://schemas.microsoft.com/office/drawing/2014/main" val="1347250972"/>
                    </a:ext>
                  </a:extLst>
                </a:gridCol>
                <a:gridCol w="2712812">
                  <a:extLst>
                    <a:ext uri="{9D8B030D-6E8A-4147-A177-3AD203B41FA5}">
                      <a16:colId xmlns:a16="http://schemas.microsoft.com/office/drawing/2014/main" val="127759929"/>
                    </a:ext>
                  </a:extLst>
                </a:gridCol>
                <a:gridCol w="2735081">
                  <a:extLst>
                    <a:ext uri="{9D8B030D-6E8A-4147-A177-3AD203B41FA5}">
                      <a16:colId xmlns:a16="http://schemas.microsoft.com/office/drawing/2014/main" val="2363388734"/>
                    </a:ext>
                  </a:extLst>
                </a:gridCol>
              </a:tblGrid>
              <a:tr h="365362">
                <a:tc>
                  <a:txBody>
                    <a:bodyPr/>
                    <a:lstStyle/>
                    <a:p>
                      <a:pPr marL="0" algn="ctr" rtl="0" eaLnBrk="1" fontAlgn="b" latinLnBrk="0" hangingPunct="1">
                        <a:spcBef>
                          <a:spcPts val="0"/>
                        </a:spcBef>
                        <a:spcAft>
                          <a:spcPts val="0"/>
                        </a:spcAft>
                      </a:pPr>
                      <a:r>
                        <a:rPr lang="en-US" sz="1800" dirty="0">
                          <a:solidFill>
                            <a:schemeClr val="tx1"/>
                          </a:solidFill>
                          <a:effectLst/>
                        </a:rPr>
                        <a:t>Application</a:t>
                      </a:r>
                      <a:endParaRPr lang="en-US" dirty="0">
                        <a:solidFill>
                          <a:schemeClr val="tx1"/>
                        </a:solidFill>
                        <a:effectLst/>
                      </a:endParaRPr>
                    </a:p>
                  </a:txBody>
                  <a:tcPr marL="0" marR="0" marT="0" marB="0" anchor="ctr"/>
                </a:tc>
                <a:tc>
                  <a:txBody>
                    <a:bodyPr/>
                    <a:lstStyle/>
                    <a:p>
                      <a:pPr marL="0" algn="ctr" rtl="0" eaLnBrk="1" fontAlgn="b" latinLnBrk="0" hangingPunct="1">
                        <a:spcBef>
                          <a:spcPts val="0"/>
                        </a:spcBef>
                        <a:spcAft>
                          <a:spcPts val="0"/>
                        </a:spcAft>
                      </a:pPr>
                      <a:r>
                        <a:rPr lang="en-US" sz="1800">
                          <a:solidFill>
                            <a:schemeClr val="tx1"/>
                          </a:solidFill>
                          <a:effectLst/>
                        </a:rPr>
                        <a:t>Collection</a:t>
                      </a:r>
                      <a:endParaRPr lang="en-US">
                        <a:solidFill>
                          <a:schemeClr val="tx1"/>
                        </a:solidFill>
                        <a:effectLst/>
                      </a:endParaRPr>
                    </a:p>
                  </a:txBody>
                  <a:tcPr marL="0" marR="0" marT="0" marB="0" anchor="ctr"/>
                </a:tc>
                <a:tc>
                  <a:txBody>
                    <a:bodyPr/>
                    <a:lstStyle/>
                    <a:p>
                      <a:pPr marL="0" algn="ctr" rtl="0" eaLnBrk="1" fontAlgn="b" latinLnBrk="0" hangingPunct="1">
                        <a:spcBef>
                          <a:spcPts val="0"/>
                        </a:spcBef>
                        <a:spcAft>
                          <a:spcPts val="0"/>
                        </a:spcAft>
                      </a:pPr>
                      <a:r>
                        <a:rPr lang="en-US" sz="1800">
                          <a:solidFill>
                            <a:schemeClr val="tx1"/>
                          </a:solidFill>
                          <a:effectLst/>
                        </a:rPr>
                        <a:t>Role</a:t>
                      </a:r>
                      <a:endParaRPr lang="en-US">
                        <a:solidFill>
                          <a:schemeClr val="tx1"/>
                        </a:solidFill>
                        <a:effectLst/>
                      </a:endParaRPr>
                    </a:p>
                  </a:txBody>
                  <a:tcPr marL="0" marR="0" marT="0" marB="0" anchor="ctr"/>
                </a:tc>
                <a:tc>
                  <a:txBody>
                    <a:bodyPr/>
                    <a:lstStyle/>
                    <a:p>
                      <a:pPr marL="0" algn="ctr" rtl="0" eaLnBrk="1" fontAlgn="b" latinLnBrk="0" hangingPunct="1">
                        <a:spcBef>
                          <a:spcPts val="0"/>
                        </a:spcBef>
                        <a:spcAft>
                          <a:spcPts val="0"/>
                        </a:spcAft>
                      </a:pPr>
                      <a:r>
                        <a:rPr lang="en-US" sz="1800" dirty="0">
                          <a:solidFill>
                            <a:schemeClr val="tx1"/>
                          </a:solidFill>
                          <a:effectLst/>
                        </a:rPr>
                        <a:t>Internal Name</a:t>
                      </a:r>
                      <a:endParaRPr lang="en-US" dirty="0">
                        <a:solidFill>
                          <a:schemeClr val="tx1"/>
                        </a:solidFill>
                        <a:effectLst/>
                      </a:endParaRPr>
                    </a:p>
                  </a:txBody>
                  <a:tcPr marL="0" marR="0" marT="0" marB="0" anchor="ctr"/>
                </a:tc>
                <a:extLst>
                  <a:ext uri="{0D108BD9-81ED-4DB2-BD59-A6C34878D82A}">
                    <a16:rowId xmlns:a16="http://schemas.microsoft.com/office/drawing/2014/main" val="3710911185"/>
                  </a:ext>
                </a:extLst>
              </a:tr>
              <a:tr h="523008">
                <a:tc>
                  <a:txBody>
                    <a:bodyPr/>
                    <a:lstStyle/>
                    <a:p>
                      <a:pPr marL="0" algn="ctr" rtl="0" eaLnBrk="1" fontAlgn="b" latinLnBrk="0" hangingPunct="1">
                        <a:spcBef>
                          <a:spcPts val="0"/>
                        </a:spcBef>
                        <a:spcAft>
                          <a:spcPts val="0"/>
                        </a:spcAft>
                      </a:pPr>
                      <a:r>
                        <a:rPr lang="en-US" sz="1800" dirty="0">
                          <a:solidFill>
                            <a:schemeClr val="tx1"/>
                          </a:solidFill>
                          <a:effectLst/>
                        </a:rPr>
                        <a:t>Pipeline</a:t>
                      </a:r>
                      <a:endParaRPr lang="en-US" sz="2400" dirty="0">
                        <a:solidFill>
                          <a:schemeClr val="tx1"/>
                        </a:solidFill>
                        <a:effectLst/>
                      </a:endParaRPr>
                    </a:p>
                  </a:txBody>
                  <a:tcPr marL="0" marR="0" marT="0" marB="0" anchor="ctr"/>
                </a:tc>
                <a:tc>
                  <a:txBody>
                    <a:bodyPr/>
                    <a:lstStyle/>
                    <a:p>
                      <a:pPr marL="0" algn="ctr" rtl="0" eaLnBrk="1" fontAlgn="b" latinLnBrk="0" hangingPunct="1">
                        <a:spcBef>
                          <a:spcPts val="0"/>
                        </a:spcBef>
                        <a:spcAft>
                          <a:spcPts val="0"/>
                        </a:spcAft>
                      </a:pPr>
                      <a:r>
                        <a:rPr lang="en-US" sz="1800" dirty="0">
                          <a:solidFill>
                            <a:schemeClr val="tx1"/>
                          </a:solidFill>
                          <a:effectLst/>
                        </a:rPr>
                        <a:t>Student Interchange</a:t>
                      </a:r>
                      <a:endParaRPr lang="en-US" sz="2400" dirty="0">
                        <a:solidFill>
                          <a:schemeClr val="tx1"/>
                        </a:solidFill>
                        <a:effectLst/>
                      </a:endParaRPr>
                    </a:p>
                  </a:txBody>
                  <a:tcPr marL="0" marR="0" marT="0" marB="0" anchor="ctr"/>
                </a:tc>
                <a:tc>
                  <a:txBody>
                    <a:bodyPr/>
                    <a:lstStyle/>
                    <a:p>
                      <a:pPr marL="0" algn="ctr" rtl="0" eaLnBrk="1" fontAlgn="b" latinLnBrk="0" hangingPunct="1">
                        <a:spcBef>
                          <a:spcPts val="0"/>
                        </a:spcBef>
                        <a:spcAft>
                          <a:spcPts val="0"/>
                        </a:spcAft>
                      </a:pPr>
                      <a:r>
                        <a:rPr lang="en-US" sz="1800" dirty="0">
                          <a:solidFill>
                            <a:schemeClr val="tx1"/>
                          </a:solidFill>
                          <a:effectLst/>
                        </a:rPr>
                        <a:t>LEA USER</a:t>
                      </a:r>
                      <a:endParaRPr lang="en-US" sz="2400" dirty="0">
                        <a:solidFill>
                          <a:schemeClr val="tx1"/>
                        </a:solidFill>
                        <a:effectLst/>
                      </a:endParaRPr>
                    </a:p>
                  </a:txBody>
                  <a:tcPr marL="0" marR="0" marT="0" marB="0" anchor="ctr"/>
                </a:tc>
                <a:tc>
                  <a:txBody>
                    <a:bodyPr/>
                    <a:lstStyle/>
                    <a:p>
                      <a:pPr marL="0" algn="ctr" rtl="0" eaLnBrk="1" fontAlgn="b" latinLnBrk="0" hangingPunct="1">
                        <a:spcBef>
                          <a:spcPts val="0"/>
                        </a:spcBef>
                        <a:spcAft>
                          <a:spcPts val="0"/>
                        </a:spcAft>
                      </a:pPr>
                      <a:r>
                        <a:rPr lang="en-US" sz="1800" dirty="0">
                          <a:solidFill>
                            <a:schemeClr val="tx1"/>
                          </a:solidFill>
                          <a:effectLst/>
                        </a:rPr>
                        <a:t>-STD~LEAUSER</a:t>
                      </a:r>
                      <a:endParaRPr lang="en-US" sz="2400" dirty="0">
                        <a:solidFill>
                          <a:schemeClr val="tx1"/>
                        </a:solidFill>
                        <a:effectLst/>
                      </a:endParaRPr>
                    </a:p>
                  </a:txBody>
                  <a:tcPr marL="0" marR="0" marT="0" marB="0" anchor="ctr"/>
                </a:tc>
                <a:extLst>
                  <a:ext uri="{0D108BD9-81ED-4DB2-BD59-A6C34878D82A}">
                    <a16:rowId xmlns:a16="http://schemas.microsoft.com/office/drawing/2014/main" val="903556532"/>
                  </a:ext>
                </a:extLst>
              </a:tr>
              <a:tr h="568340">
                <a:tc>
                  <a:txBody>
                    <a:bodyPr/>
                    <a:lstStyle/>
                    <a:p>
                      <a:pPr marL="0" algn="ctr" rtl="0" eaLnBrk="1" fontAlgn="b" latinLnBrk="0" hangingPunct="1">
                        <a:spcBef>
                          <a:spcPts val="0"/>
                        </a:spcBef>
                        <a:spcAft>
                          <a:spcPts val="0"/>
                        </a:spcAft>
                      </a:pPr>
                      <a:r>
                        <a:rPr lang="en-US" sz="1800" dirty="0">
                          <a:solidFill>
                            <a:schemeClr val="tx1"/>
                          </a:solidFill>
                          <a:effectLst/>
                        </a:rPr>
                        <a:t>Pipeline</a:t>
                      </a:r>
                      <a:endParaRPr lang="en-US" sz="2400" dirty="0">
                        <a:solidFill>
                          <a:schemeClr val="tx1"/>
                        </a:solidFill>
                        <a:effectLst/>
                      </a:endParaRPr>
                    </a:p>
                  </a:txBody>
                  <a:tcPr marL="0" marR="0" marT="0" marB="0" anchor="ctr"/>
                </a:tc>
                <a:tc>
                  <a:txBody>
                    <a:bodyPr/>
                    <a:lstStyle/>
                    <a:p>
                      <a:pPr marL="0" algn="ctr" rtl="0" eaLnBrk="1" fontAlgn="b" latinLnBrk="0" hangingPunct="1">
                        <a:spcBef>
                          <a:spcPts val="0"/>
                        </a:spcBef>
                        <a:spcAft>
                          <a:spcPts val="0"/>
                        </a:spcAft>
                      </a:pPr>
                      <a:r>
                        <a:rPr lang="en-US" sz="1800" dirty="0">
                          <a:solidFill>
                            <a:schemeClr val="tx1"/>
                          </a:solidFill>
                          <a:effectLst/>
                        </a:rPr>
                        <a:t>Attendance</a:t>
                      </a:r>
                      <a:endParaRPr lang="en-US" sz="2400" dirty="0">
                        <a:solidFill>
                          <a:schemeClr val="tx1"/>
                        </a:solidFill>
                        <a:effectLst/>
                      </a:endParaRPr>
                    </a:p>
                  </a:txBody>
                  <a:tcPr marL="0" marR="0" marT="0" marB="0" anchor="ctr"/>
                </a:tc>
                <a:tc>
                  <a:txBody>
                    <a:bodyPr/>
                    <a:lstStyle/>
                    <a:p>
                      <a:pPr marL="0" algn="ctr" rtl="0" eaLnBrk="1" fontAlgn="b" latinLnBrk="0" hangingPunct="1">
                        <a:spcBef>
                          <a:spcPts val="0"/>
                        </a:spcBef>
                        <a:spcAft>
                          <a:spcPts val="0"/>
                        </a:spcAft>
                      </a:pPr>
                      <a:r>
                        <a:rPr lang="en-US" sz="1800" dirty="0">
                          <a:solidFill>
                            <a:schemeClr val="tx1"/>
                          </a:solidFill>
                          <a:effectLst/>
                        </a:rPr>
                        <a:t>LEA USER or APPROVER </a:t>
                      </a:r>
                      <a:endParaRPr lang="en-US" sz="2400" dirty="0">
                        <a:solidFill>
                          <a:schemeClr val="tx1"/>
                        </a:solidFill>
                        <a:effectLst/>
                      </a:endParaRPr>
                    </a:p>
                  </a:txBody>
                  <a:tcPr marL="0" marR="0" marT="0" marB="0" anchor="ctr"/>
                </a:tc>
                <a:tc>
                  <a:txBody>
                    <a:bodyPr/>
                    <a:lstStyle/>
                    <a:p>
                      <a:pPr marL="0" algn="ctr" rtl="0" eaLnBrk="1" fontAlgn="b" latinLnBrk="0" hangingPunct="1">
                        <a:spcBef>
                          <a:spcPts val="0"/>
                        </a:spcBef>
                        <a:spcAft>
                          <a:spcPts val="0"/>
                        </a:spcAft>
                      </a:pPr>
                      <a:r>
                        <a:rPr lang="en-US" sz="1800" dirty="0">
                          <a:solidFill>
                            <a:schemeClr val="tx1"/>
                          </a:solidFill>
                          <a:effectLst/>
                        </a:rPr>
                        <a:t>-ATS~LEAUSER</a:t>
                      </a:r>
                    </a:p>
                    <a:p>
                      <a:pPr marL="0" algn="ctr" rtl="0" eaLnBrk="1" fontAlgn="b" latinLnBrk="0" hangingPunct="1">
                        <a:spcBef>
                          <a:spcPts val="0"/>
                        </a:spcBef>
                        <a:spcAft>
                          <a:spcPts val="0"/>
                        </a:spcAft>
                      </a:pPr>
                      <a:r>
                        <a:rPr lang="en-US" sz="1800" dirty="0">
                          <a:solidFill>
                            <a:schemeClr val="tx1"/>
                          </a:solidFill>
                          <a:effectLst/>
                        </a:rPr>
                        <a:t>-ATS~LEAAPPROVER</a:t>
                      </a:r>
                      <a:endParaRPr lang="en-US" sz="2400" dirty="0">
                        <a:solidFill>
                          <a:schemeClr val="tx1"/>
                        </a:solidFill>
                        <a:effectLst/>
                      </a:endParaRPr>
                    </a:p>
                  </a:txBody>
                  <a:tcPr marL="0" marR="0" marT="0" marB="0" anchor="ctr"/>
                </a:tc>
                <a:extLst>
                  <a:ext uri="{0D108BD9-81ED-4DB2-BD59-A6C34878D82A}">
                    <a16:rowId xmlns:a16="http://schemas.microsoft.com/office/drawing/2014/main" val="162097404"/>
                  </a:ext>
                </a:extLst>
              </a:tr>
            </a:tbl>
          </a:graphicData>
        </a:graphic>
      </p:graphicFrame>
      <p:sp>
        <p:nvSpPr>
          <p:cNvPr id="4" name="Slide Number Placeholder 3">
            <a:extLst>
              <a:ext uri="{FF2B5EF4-FFF2-40B4-BE49-F238E27FC236}">
                <a16:creationId xmlns:a16="http://schemas.microsoft.com/office/drawing/2014/main" id="{08BBEEF9-2ECA-FE63-A6CE-3380E7010DA5}"/>
              </a:ext>
            </a:extLst>
          </p:cNvPr>
          <p:cNvSpPr>
            <a:spLocks noGrp="1"/>
          </p:cNvSpPr>
          <p:nvPr>
            <p:ph type="sldNum" sz="quarter" idx="12"/>
          </p:nvPr>
        </p:nvSpPr>
        <p:spPr/>
        <p:txBody>
          <a:bodyPr/>
          <a:lstStyle/>
          <a:p>
            <a:fld id="{C479D5F6-EDCB-402A-AC08-4943A1820E8F}" type="slidenum">
              <a:rPr lang="en-US" smtClean="0"/>
              <a:pPr/>
              <a:t>9</a:t>
            </a:fld>
            <a:endParaRPr lang="en-US" dirty="0"/>
          </a:p>
        </p:txBody>
      </p:sp>
    </p:spTree>
    <p:extLst>
      <p:ext uri="{BB962C8B-B14F-4D97-AF65-F5344CB8AC3E}">
        <p14:creationId xmlns:p14="http://schemas.microsoft.com/office/powerpoint/2010/main" val="4218201814"/>
      </p:ext>
    </p:extLst>
  </p:cSld>
  <p:clrMapOvr>
    <a:masterClrMapping/>
  </p:clrMapOvr>
</p:sld>
</file>

<file path=ppt/theme/theme1.xml><?xml version="1.0" encoding="utf-8"?>
<a:theme xmlns:a="http://schemas.openxmlformats.org/drawingml/2006/main" name="Office Theme">
  <a:themeElements>
    <a:clrScheme name="CDE Blue">
      <a:dk1>
        <a:sysClr val="windowText" lastClr="000000"/>
      </a:dk1>
      <a:lt1>
        <a:sysClr val="window" lastClr="FFFFFF"/>
      </a:lt1>
      <a:dk2>
        <a:srgbClr val="232C67"/>
      </a:dk2>
      <a:lt2>
        <a:srgbClr val="90C8E7"/>
      </a:lt2>
      <a:accent1>
        <a:srgbClr val="7C98AC"/>
      </a:accent1>
      <a:accent2>
        <a:srgbClr val="5D6770"/>
      </a:accent2>
      <a:accent3>
        <a:srgbClr val="488BC9"/>
      </a:accent3>
      <a:accent4>
        <a:srgbClr val="3CC1CC"/>
      </a:accent4>
      <a:accent5>
        <a:srgbClr val="077682"/>
      </a:accent5>
      <a:accent6>
        <a:srgbClr val="D2D3D3"/>
      </a:accent6>
      <a:hlink>
        <a:srgbClr val="2C3384"/>
      </a:hlink>
      <a:folHlink>
        <a:srgbClr val="EC675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AA584270DE6043A37CBFDFBD606C7E" ma:contentTypeVersion="14" ma:contentTypeDescription="Create a new document." ma:contentTypeScope="" ma:versionID="04e0e67d344c4863ac857e12717dea98">
  <xsd:schema xmlns:xsd="http://www.w3.org/2001/XMLSchema" xmlns:xs="http://www.w3.org/2001/XMLSchema" xmlns:p="http://schemas.microsoft.com/office/2006/metadata/properties" xmlns:ns2="9b639f00-c663-4db8-9f2d-5e59e4353b4b" xmlns:ns3="ca9d521c-8764-4bcd-84f1-6f7ce6ca6a96" targetNamespace="http://schemas.microsoft.com/office/2006/metadata/properties" ma:root="true" ma:fieldsID="f73edbd8764ce48cae9868fb925b2339" ns2:_="" ns3:_="">
    <xsd:import namespace="9b639f00-c663-4db8-9f2d-5e59e4353b4b"/>
    <xsd:import namespace="ca9d521c-8764-4bcd-84f1-6f7ce6ca6a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639f00-c663-4db8-9f2d-5e59e4353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3d99294-4495-451a-babc-f01b43cdf90f"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9d521c-8764-4bcd-84f1-6f7ce6ca6a9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56d5c4a-69f5-4293-84ba-d3df6e850d51}" ma:internalName="TaxCatchAll" ma:showField="CatchAllData" ma:web="ca9d521c-8764-4bcd-84f1-6f7ce6ca6a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b639f00-c663-4db8-9f2d-5e59e4353b4b">
      <Terms xmlns="http://schemas.microsoft.com/office/infopath/2007/PartnerControls"/>
    </lcf76f155ced4ddcb4097134ff3c332f>
    <TaxCatchAll xmlns="ca9d521c-8764-4bcd-84f1-6f7ce6ca6a96" xsi:nil="true"/>
  </documentManagement>
</p:properties>
</file>

<file path=customXml/itemProps1.xml><?xml version="1.0" encoding="utf-8"?>
<ds:datastoreItem xmlns:ds="http://schemas.openxmlformats.org/officeDocument/2006/customXml" ds:itemID="{C5C8AB12-8C17-4EC8-B57C-A8C4951F2F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639f00-c663-4db8-9f2d-5e59e4353b4b"/>
    <ds:schemaRef ds:uri="ca9d521c-8764-4bcd-84f1-6f7ce6ca6a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80972E-D571-4992-96C3-E5252958F700}">
  <ds:schemaRefs>
    <ds:schemaRef ds:uri="http://schemas.microsoft.com/sharepoint/v3/contenttype/forms"/>
  </ds:schemaRefs>
</ds:datastoreItem>
</file>

<file path=customXml/itemProps3.xml><?xml version="1.0" encoding="utf-8"?>
<ds:datastoreItem xmlns:ds="http://schemas.openxmlformats.org/officeDocument/2006/customXml" ds:itemID="{96B8D346-98B4-4A38-AC1D-9DECB7E942AC}">
  <ds:schemaRefs>
    <ds:schemaRef ds:uri="http://schemas.openxmlformats.org/package/2006/metadata/core-properties"/>
    <ds:schemaRef ds:uri="9b639f00-c663-4db8-9f2d-5e59e4353b4b"/>
    <ds:schemaRef ds:uri="http://purl.org/dc/dcmitype/"/>
    <ds:schemaRef ds:uri="ca9d521c-8764-4bcd-84f1-6f7ce6ca6a96"/>
    <ds:schemaRef ds:uri="http://schemas.microsoft.com/office/2006/metadata/properties"/>
    <ds:schemaRef ds:uri="http://purl.org/dc/terms/"/>
    <ds:schemaRef ds:uri="http://schemas.microsoft.com/office/2006/documentManagement/types"/>
    <ds:schemaRef ds:uri="http://schemas.microsoft.com/office/infopath/2007/PartnerControl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1142</TotalTime>
  <Words>3284</Words>
  <Application>Microsoft Office PowerPoint</Application>
  <PresentationFormat>Widescreen</PresentationFormat>
  <Paragraphs>396</Paragraphs>
  <Slides>36</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Calibri Light</vt:lpstr>
      <vt:lpstr>Museo Slab 500</vt:lpstr>
      <vt:lpstr>Symbol</vt:lpstr>
      <vt:lpstr>Trebuchet MS</vt:lpstr>
      <vt:lpstr>Office Theme</vt:lpstr>
      <vt:lpstr>Attendance Snapshot Training</vt:lpstr>
      <vt:lpstr>Attendance Snapshot Training Overview</vt:lpstr>
      <vt:lpstr>Attendance Snapshot Purpose</vt:lpstr>
      <vt:lpstr>Attendance Timeline</vt:lpstr>
      <vt:lpstr>Understanding the Attendance Snapshot</vt:lpstr>
      <vt:lpstr>District or Board Policy-Attendance/Data Uses</vt:lpstr>
      <vt:lpstr>Personally Identifiable Information (PII)</vt:lpstr>
      <vt:lpstr>Communicating PII – Syncplicity </vt:lpstr>
      <vt:lpstr>Quick Guide for Attendance Reporting</vt:lpstr>
      <vt:lpstr>Student Interchange Files</vt:lpstr>
      <vt:lpstr>Snapshot (collection): Source Files</vt:lpstr>
      <vt:lpstr>Snapshot (collection): Creation</vt:lpstr>
      <vt:lpstr>Snapshot (collection): Internal Flags</vt:lpstr>
      <vt:lpstr>Attendance Data Fields – Reported in Student Interchange</vt:lpstr>
      <vt:lpstr>Attendance Data Flags – Calculated in Pipeline</vt:lpstr>
      <vt:lpstr>Attendance Data Flags – Additions for 2024-2025</vt:lpstr>
      <vt:lpstr>Attendance Snapshot Records Criteria</vt:lpstr>
      <vt:lpstr>Attendance Snapshot Layout</vt:lpstr>
      <vt:lpstr>Reporting Attendance Data</vt:lpstr>
      <vt:lpstr>Attendance Data Fields</vt:lpstr>
      <vt:lpstr>Excused Absences</vt:lpstr>
      <vt:lpstr>Unexcused Absences</vt:lpstr>
      <vt:lpstr>Habitually Truant Status – Reported in SSA File</vt:lpstr>
      <vt:lpstr>Chronically Absent Status – Calculated in Attendance Snapshot</vt:lpstr>
      <vt:lpstr>Data Pipeline Process</vt:lpstr>
      <vt:lpstr>Snapshot Process</vt:lpstr>
      <vt:lpstr>Creating Attendance Snapshot – New (skipped to step 4) </vt:lpstr>
      <vt:lpstr>Status Dashboard Screen</vt:lpstr>
      <vt:lpstr>Review Errors and Warnings (steps 5-6)</vt:lpstr>
      <vt:lpstr>Using Data Pipeline Reports (Errors and Warnings)</vt:lpstr>
      <vt:lpstr>Using Cognos (Errors and Warnings)</vt:lpstr>
      <vt:lpstr>Snapshot Process (Again)</vt:lpstr>
      <vt:lpstr>Available Cognos Reports to Validate Data  (other than error reports)</vt:lpstr>
      <vt:lpstr>Finalizing Data</vt:lpstr>
      <vt:lpstr>Wrapping Up:</vt:lpstr>
      <vt:lpstr>Attendance Snapshot Resources and Contact</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2024-2025 Attendance Snapshot Training</dc:title>
  <dc:creator>Madorin, Acacia</dc:creator>
  <cp:lastModifiedBy>Tribbett, Jessica</cp:lastModifiedBy>
  <cp:revision>30</cp:revision>
  <dcterms:created xsi:type="dcterms:W3CDTF">2019-06-25T17:30:52Z</dcterms:created>
  <dcterms:modified xsi:type="dcterms:W3CDTF">2025-05-21T15:54:49Z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0x01010062AA584270DE6043A37CBFDFBD606C7E</vt:lpwstr>
  </property>
  <property fmtid="{D5CDD505-2E9C-101B-9397-08002B2CF9AE}" pid="3" name="MediaServiceImageTags">
    <vt:lpwstr/>
  </property>
</Properties>
</file>