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41"/>
  </p:notesMasterIdLst>
  <p:sldIdLst>
    <p:sldId id="283" r:id="rId5"/>
    <p:sldId id="284" r:id="rId6"/>
    <p:sldId id="285" r:id="rId7"/>
    <p:sldId id="286" r:id="rId8"/>
    <p:sldId id="287" r:id="rId9"/>
    <p:sldId id="288" r:id="rId10"/>
    <p:sldId id="327" r:id="rId11"/>
    <p:sldId id="328" r:id="rId12"/>
    <p:sldId id="329" r:id="rId13"/>
    <p:sldId id="330" r:id="rId14"/>
    <p:sldId id="331" r:id="rId15"/>
    <p:sldId id="332" r:id="rId16"/>
    <p:sldId id="333" r:id="rId17"/>
    <p:sldId id="334" r:id="rId18"/>
    <p:sldId id="335" r:id="rId19"/>
    <p:sldId id="336" r:id="rId20"/>
    <p:sldId id="337" r:id="rId21"/>
    <p:sldId id="338" r:id="rId22"/>
    <p:sldId id="339" r:id="rId23"/>
    <p:sldId id="340" r:id="rId24"/>
    <p:sldId id="341" r:id="rId25"/>
    <p:sldId id="342" r:id="rId26"/>
    <p:sldId id="343" r:id="rId27"/>
    <p:sldId id="344" r:id="rId28"/>
    <p:sldId id="345" r:id="rId29"/>
    <p:sldId id="346" r:id="rId30"/>
    <p:sldId id="349" r:id="rId31"/>
    <p:sldId id="350" r:id="rId32"/>
    <p:sldId id="351" r:id="rId33"/>
    <p:sldId id="352" r:id="rId34"/>
    <p:sldId id="353" r:id="rId35"/>
    <p:sldId id="354" r:id="rId36"/>
    <p:sldId id="355" r:id="rId37"/>
    <p:sldId id="356" r:id="rId38"/>
    <p:sldId id="357" r:id="rId39"/>
    <p:sldId id="358" r:id="rId4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ilG3FEVXcC7RlEFZX6qYD3+//p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9" autoAdjust="0"/>
    <p:restoredTop sz="86364" autoAdjust="0"/>
  </p:normalViewPr>
  <p:slideViewPr>
    <p:cSldViewPr snapToGrid="0">
      <p:cViewPr varScale="1">
        <p:scale>
          <a:sx n="109" d="100"/>
          <a:sy n="109" d="100"/>
        </p:scale>
        <p:origin x="114" y="30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rd, Reagan" userId="27291eb4-8241-4961-9e69-8c66e34cc5b0" providerId="ADAL" clId="{3BBBA1C2-DD34-4092-BC4D-9C5BD011244F}"/>
    <pc:docChg chg="modSld">
      <pc:chgData name="Ward, Reagan" userId="27291eb4-8241-4961-9e69-8c66e34cc5b0" providerId="ADAL" clId="{3BBBA1C2-DD34-4092-BC4D-9C5BD011244F}" dt="2025-03-06T15:20:36.162" v="8" actId="13244"/>
      <pc:docMkLst>
        <pc:docMk/>
      </pc:docMkLst>
      <pc:sldChg chg="modSp mod">
        <pc:chgData name="Ward, Reagan" userId="27291eb4-8241-4961-9e69-8c66e34cc5b0" providerId="ADAL" clId="{3BBBA1C2-DD34-4092-BC4D-9C5BD011244F}" dt="2025-03-06T15:20:26.142" v="7" actId="13244"/>
        <pc:sldMkLst>
          <pc:docMk/>
          <pc:sldMk cId="3304629344" sldId="332"/>
        </pc:sldMkLst>
        <pc:spChg chg="ord">
          <ac:chgData name="Ward, Reagan" userId="27291eb4-8241-4961-9e69-8c66e34cc5b0" providerId="ADAL" clId="{3BBBA1C2-DD34-4092-BC4D-9C5BD011244F}" dt="2025-03-06T15:20:26.142" v="7" actId="13244"/>
          <ac:spMkLst>
            <pc:docMk/>
            <pc:sldMk cId="3304629344" sldId="332"/>
            <ac:spMk id="8" creationId="{AEE2B700-FD36-29C6-4A15-D0E1C222C1D0}"/>
          </ac:spMkLst>
        </pc:spChg>
        <pc:picChg chg="ord">
          <ac:chgData name="Ward, Reagan" userId="27291eb4-8241-4961-9e69-8c66e34cc5b0" providerId="ADAL" clId="{3BBBA1C2-DD34-4092-BC4D-9C5BD011244F}" dt="2025-03-06T15:20:24.834" v="6" actId="13244"/>
          <ac:picMkLst>
            <pc:docMk/>
            <pc:sldMk cId="3304629344" sldId="332"/>
            <ac:picMk id="5" creationId="{00000000-0000-0000-0000-000000000000}"/>
          </ac:picMkLst>
        </pc:picChg>
      </pc:sldChg>
      <pc:sldChg chg="modSp mod">
        <pc:chgData name="Ward, Reagan" userId="27291eb4-8241-4961-9e69-8c66e34cc5b0" providerId="ADAL" clId="{3BBBA1C2-DD34-4092-BC4D-9C5BD011244F}" dt="2025-03-06T15:20:36.162" v="8" actId="13244"/>
        <pc:sldMkLst>
          <pc:docMk/>
          <pc:sldMk cId="913730036" sldId="353"/>
        </pc:sldMkLst>
        <pc:graphicFrameChg chg="ord">
          <ac:chgData name="Ward, Reagan" userId="27291eb4-8241-4961-9e69-8c66e34cc5b0" providerId="ADAL" clId="{3BBBA1C2-DD34-4092-BC4D-9C5BD011244F}" dt="2025-03-06T15:20:36.162" v="8" actId="13244"/>
          <ac:graphicFrameMkLst>
            <pc:docMk/>
            <pc:sldMk cId="913730036" sldId="353"/>
            <ac:graphicFrameMk id="10" creationId="{279E06D0-F8AF-C13E-C9B5-ED24C9D3B9CA}"/>
          </ac:graphicFrameMkLst>
        </pc:graphicFrameChg>
      </pc:sldChg>
      <pc:sldChg chg="modSp mod">
        <pc:chgData name="Ward, Reagan" userId="27291eb4-8241-4961-9e69-8c66e34cc5b0" providerId="ADAL" clId="{3BBBA1C2-DD34-4092-BC4D-9C5BD011244F}" dt="2025-03-06T15:19:38.066" v="5" actId="20577"/>
        <pc:sldMkLst>
          <pc:docMk/>
          <pc:sldMk cId="441578644" sldId="355"/>
        </pc:sldMkLst>
        <pc:spChg chg="mod">
          <ac:chgData name="Ward, Reagan" userId="27291eb4-8241-4961-9e69-8c66e34cc5b0" providerId="ADAL" clId="{3BBBA1C2-DD34-4092-BC4D-9C5BD011244F}" dt="2025-03-06T15:19:38.066" v="5" actId="20577"/>
          <ac:spMkLst>
            <pc:docMk/>
            <pc:sldMk cId="441578644" sldId="355"/>
            <ac:spMk id="7" creationId="{4FC4E529-DA2E-152D-6518-7348CDC7E786}"/>
          </ac:spMkLst>
        </pc:spChg>
      </pc:sldChg>
    </pc:docChg>
  </pc:docChgLst>
  <pc:docChgLst>
    <pc:chgData name="Carey, Jasmine" userId="f824631c-ee58-4147-9207-eaf0ccde4905" providerId="ADAL" clId="{6D88881F-E55C-440A-8508-E8DB237CF823}"/>
    <pc:docChg chg="custSel modSld">
      <pc:chgData name="Carey, Jasmine" userId="f824631c-ee58-4147-9207-eaf0ccde4905" providerId="ADAL" clId="{6D88881F-E55C-440A-8508-E8DB237CF823}" dt="2025-03-04T20:45:59.110" v="557" actId="20577"/>
      <pc:docMkLst>
        <pc:docMk/>
      </pc:docMkLst>
      <pc:sldChg chg="modSp mod">
        <pc:chgData name="Carey, Jasmine" userId="f824631c-ee58-4147-9207-eaf0ccde4905" providerId="ADAL" clId="{6D88881F-E55C-440A-8508-E8DB237CF823}" dt="2025-03-04T19:29:43.536" v="2" actId="20577"/>
        <pc:sldMkLst>
          <pc:docMk/>
          <pc:sldMk cId="630967882" sldId="285"/>
        </pc:sldMkLst>
        <pc:spChg chg="mod">
          <ac:chgData name="Carey, Jasmine" userId="f824631c-ee58-4147-9207-eaf0ccde4905" providerId="ADAL" clId="{6D88881F-E55C-440A-8508-E8DB237CF823}" dt="2025-03-04T19:29:43.536" v="2" actId="20577"/>
          <ac:spMkLst>
            <pc:docMk/>
            <pc:sldMk cId="630967882" sldId="285"/>
            <ac:spMk id="3" creationId="{08091497-1DB4-3F21-1206-47BEE156B487}"/>
          </ac:spMkLst>
        </pc:spChg>
      </pc:sldChg>
      <pc:sldChg chg="modSp mod">
        <pc:chgData name="Carey, Jasmine" userId="f824631c-ee58-4147-9207-eaf0ccde4905" providerId="ADAL" clId="{6D88881F-E55C-440A-8508-E8DB237CF823}" dt="2025-03-04T19:30:10.578" v="16" actId="404"/>
        <pc:sldMkLst>
          <pc:docMk/>
          <pc:sldMk cId="3225991849" sldId="286"/>
        </pc:sldMkLst>
        <pc:spChg chg="mod">
          <ac:chgData name="Carey, Jasmine" userId="f824631c-ee58-4147-9207-eaf0ccde4905" providerId="ADAL" clId="{6D88881F-E55C-440A-8508-E8DB237CF823}" dt="2025-03-04T19:30:10.578" v="16" actId="404"/>
          <ac:spMkLst>
            <pc:docMk/>
            <pc:sldMk cId="3225991849" sldId="286"/>
            <ac:spMk id="5" creationId="{DCDCE9CF-0265-4216-A911-4AD360ECAEA9}"/>
          </ac:spMkLst>
        </pc:spChg>
      </pc:sldChg>
      <pc:sldChg chg="modSp mod">
        <pc:chgData name="Carey, Jasmine" userId="f824631c-ee58-4147-9207-eaf0ccde4905" providerId="ADAL" clId="{6D88881F-E55C-440A-8508-E8DB237CF823}" dt="2025-03-04T20:45:59.110" v="557" actId="20577"/>
        <pc:sldMkLst>
          <pc:docMk/>
          <pc:sldMk cId="637258924" sldId="288"/>
        </pc:sldMkLst>
        <pc:graphicFrameChg chg="mod modGraphic">
          <ac:chgData name="Carey, Jasmine" userId="f824631c-ee58-4147-9207-eaf0ccde4905" providerId="ADAL" clId="{6D88881F-E55C-440A-8508-E8DB237CF823}" dt="2025-03-04T20:45:59.110" v="557" actId="20577"/>
          <ac:graphicFrameMkLst>
            <pc:docMk/>
            <pc:sldMk cId="637258924" sldId="288"/>
            <ac:graphicFrameMk id="5" creationId="{E169D3C7-8539-C0CC-45A1-5F1517CA8735}"/>
          </ac:graphicFrameMkLst>
        </pc:graphicFrameChg>
      </pc:sldChg>
      <pc:sldChg chg="modSp mod">
        <pc:chgData name="Carey, Jasmine" userId="f824631c-ee58-4147-9207-eaf0ccde4905" providerId="ADAL" clId="{6D88881F-E55C-440A-8508-E8DB237CF823}" dt="2025-03-04T19:32:18.542" v="19" actId="5793"/>
        <pc:sldMkLst>
          <pc:docMk/>
          <pc:sldMk cId="4241973801" sldId="328"/>
        </pc:sldMkLst>
        <pc:spChg chg="mod">
          <ac:chgData name="Carey, Jasmine" userId="f824631c-ee58-4147-9207-eaf0ccde4905" providerId="ADAL" clId="{6D88881F-E55C-440A-8508-E8DB237CF823}" dt="2025-03-04T19:32:18.542" v="19" actId="5793"/>
          <ac:spMkLst>
            <pc:docMk/>
            <pc:sldMk cId="4241973801" sldId="328"/>
            <ac:spMk id="6" creationId="{00000000-0000-0000-0000-000000000000}"/>
          </ac:spMkLst>
        </pc:spChg>
      </pc:sldChg>
      <pc:sldChg chg="modSp mod">
        <pc:chgData name="Carey, Jasmine" userId="f824631c-ee58-4147-9207-eaf0ccde4905" providerId="ADAL" clId="{6D88881F-E55C-440A-8508-E8DB237CF823}" dt="2025-03-04T19:46:02.163" v="262" actId="27636"/>
        <pc:sldMkLst>
          <pc:docMk/>
          <pc:sldMk cId="1090514210" sldId="337"/>
        </pc:sldMkLst>
        <pc:spChg chg="mod">
          <ac:chgData name="Carey, Jasmine" userId="f824631c-ee58-4147-9207-eaf0ccde4905" providerId="ADAL" clId="{6D88881F-E55C-440A-8508-E8DB237CF823}" dt="2025-03-04T19:46:02.163" v="262" actId="27636"/>
          <ac:spMkLst>
            <pc:docMk/>
            <pc:sldMk cId="1090514210" sldId="337"/>
            <ac:spMk id="7" creationId="{00000000-0000-0000-0000-000000000000}"/>
          </ac:spMkLst>
        </pc:spChg>
      </pc:sldChg>
      <pc:sldChg chg="modSp mod">
        <pc:chgData name="Carey, Jasmine" userId="f824631c-ee58-4147-9207-eaf0ccde4905" providerId="ADAL" clId="{6D88881F-E55C-440A-8508-E8DB237CF823}" dt="2025-03-04T19:44:15.726" v="20" actId="20577"/>
        <pc:sldMkLst>
          <pc:docMk/>
          <pc:sldMk cId="3553475273" sldId="338"/>
        </pc:sldMkLst>
        <pc:spChg chg="mod">
          <ac:chgData name="Carey, Jasmine" userId="f824631c-ee58-4147-9207-eaf0ccde4905" providerId="ADAL" clId="{6D88881F-E55C-440A-8508-E8DB237CF823}" dt="2025-03-04T19:44:15.726" v="20" actId="20577"/>
          <ac:spMkLst>
            <pc:docMk/>
            <pc:sldMk cId="3553475273" sldId="338"/>
            <ac:spMk id="5" creationId="{00000000-0000-0000-0000-000000000000}"/>
          </ac:spMkLst>
        </pc:spChg>
      </pc:sldChg>
      <pc:sldChg chg="modSp mod">
        <pc:chgData name="Carey, Jasmine" userId="f824631c-ee58-4147-9207-eaf0ccde4905" providerId="ADAL" clId="{6D88881F-E55C-440A-8508-E8DB237CF823}" dt="2025-03-04T19:46:27.691" v="263" actId="113"/>
        <pc:sldMkLst>
          <pc:docMk/>
          <pc:sldMk cId="3596092209" sldId="339"/>
        </pc:sldMkLst>
        <pc:spChg chg="mod">
          <ac:chgData name="Carey, Jasmine" userId="f824631c-ee58-4147-9207-eaf0ccde4905" providerId="ADAL" clId="{6D88881F-E55C-440A-8508-E8DB237CF823}" dt="2025-03-04T19:46:27.691" v="263" actId="113"/>
          <ac:spMkLst>
            <pc:docMk/>
            <pc:sldMk cId="3596092209" sldId="339"/>
            <ac:spMk id="3" creationId="{00000000-0000-0000-0000-000000000000}"/>
          </ac:spMkLst>
        </pc:spChg>
      </pc:sldChg>
      <pc:sldChg chg="modSp mod">
        <pc:chgData name="Carey, Jasmine" userId="f824631c-ee58-4147-9207-eaf0ccde4905" providerId="ADAL" clId="{6D88881F-E55C-440A-8508-E8DB237CF823}" dt="2025-03-04T19:47:07.469" v="287" actId="27636"/>
        <pc:sldMkLst>
          <pc:docMk/>
          <pc:sldMk cId="2228018479" sldId="340"/>
        </pc:sldMkLst>
        <pc:spChg chg="mod">
          <ac:chgData name="Carey, Jasmine" userId="f824631c-ee58-4147-9207-eaf0ccde4905" providerId="ADAL" clId="{6D88881F-E55C-440A-8508-E8DB237CF823}" dt="2025-03-04T19:47:07.469" v="287" actId="27636"/>
          <ac:spMkLst>
            <pc:docMk/>
            <pc:sldMk cId="2228018479" sldId="340"/>
            <ac:spMk id="3" creationId="{00000000-0000-0000-0000-000000000000}"/>
          </ac:spMkLst>
        </pc:spChg>
      </pc:sldChg>
      <pc:sldChg chg="modSp mod">
        <pc:chgData name="Carey, Jasmine" userId="f824631c-ee58-4147-9207-eaf0ccde4905" providerId="ADAL" clId="{6D88881F-E55C-440A-8508-E8DB237CF823}" dt="2025-03-04T19:49:14.741" v="307" actId="27636"/>
        <pc:sldMkLst>
          <pc:docMk/>
          <pc:sldMk cId="2050710572" sldId="351"/>
        </pc:sldMkLst>
        <pc:spChg chg="mod">
          <ac:chgData name="Carey, Jasmine" userId="f824631c-ee58-4147-9207-eaf0ccde4905" providerId="ADAL" clId="{6D88881F-E55C-440A-8508-E8DB237CF823}" dt="2025-03-04T19:49:14.741" v="307" actId="27636"/>
          <ac:spMkLst>
            <pc:docMk/>
            <pc:sldMk cId="2050710572" sldId="351"/>
            <ac:spMk id="11" creationId="{00000000-0000-0000-0000-000000000000}"/>
          </ac:spMkLst>
        </pc:spChg>
      </pc:sldChg>
      <pc:sldChg chg="modSp mod">
        <pc:chgData name="Carey, Jasmine" userId="f824631c-ee58-4147-9207-eaf0ccde4905" providerId="ADAL" clId="{6D88881F-E55C-440A-8508-E8DB237CF823}" dt="2025-03-04T19:50:37.789" v="548" actId="27636"/>
        <pc:sldMkLst>
          <pc:docMk/>
          <pc:sldMk cId="1188050251" sldId="352"/>
        </pc:sldMkLst>
        <pc:spChg chg="mod">
          <ac:chgData name="Carey, Jasmine" userId="f824631c-ee58-4147-9207-eaf0ccde4905" providerId="ADAL" clId="{6D88881F-E55C-440A-8508-E8DB237CF823}" dt="2025-03-04T19:50:37.789" v="548" actId="27636"/>
          <ac:spMkLst>
            <pc:docMk/>
            <pc:sldMk cId="1188050251" sldId="352"/>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1</a:t>
            </a:fld>
            <a:endParaRPr lang="en-US" dirty="0"/>
          </a:p>
        </p:txBody>
      </p:sp>
    </p:spTree>
    <p:extLst>
      <p:ext uri="{BB962C8B-B14F-4D97-AF65-F5344CB8AC3E}">
        <p14:creationId xmlns:p14="http://schemas.microsoft.com/office/powerpoint/2010/main" val="3726686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31</a:t>
            </a:fld>
            <a:endParaRPr lang="en-US" dirty="0"/>
          </a:p>
        </p:txBody>
      </p:sp>
    </p:spTree>
    <p:extLst>
      <p:ext uri="{BB962C8B-B14F-4D97-AF65-F5344CB8AC3E}">
        <p14:creationId xmlns:p14="http://schemas.microsoft.com/office/powerpoint/2010/main" val="341676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8513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4</a:t>
            </a:fld>
            <a:endParaRPr lang="en-US" dirty="0"/>
          </a:p>
        </p:txBody>
      </p:sp>
    </p:spTree>
    <p:extLst>
      <p:ext uri="{BB962C8B-B14F-4D97-AF65-F5344CB8AC3E}">
        <p14:creationId xmlns:p14="http://schemas.microsoft.com/office/powerpoint/2010/main" val="4069213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10</a:t>
            </a:fld>
            <a:endParaRPr lang="en-US" dirty="0"/>
          </a:p>
        </p:txBody>
      </p:sp>
    </p:spTree>
    <p:extLst>
      <p:ext uri="{BB962C8B-B14F-4D97-AF65-F5344CB8AC3E}">
        <p14:creationId xmlns:p14="http://schemas.microsoft.com/office/powerpoint/2010/main" val="3760897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13</a:t>
            </a:fld>
            <a:endParaRPr lang="en-US" dirty="0"/>
          </a:p>
        </p:txBody>
      </p:sp>
    </p:spTree>
    <p:extLst>
      <p:ext uri="{BB962C8B-B14F-4D97-AF65-F5344CB8AC3E}">
        <p14:creationId xmlns:p14="http://schemas.microsoft.com/office/powerpoint/2010/main" val="341676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22</a:t>
            </a:fld>
            <a:endParaRPr lang="en-US" dirty="0"/>
          </a:p>
        </p:txBody>
      </p:sp>
    </p:spTree>
    <p:extLst>
      <p:ext uri="{BB962C8B-B14F-4D97-AF65-F5344CB8AC3E}">
        <p14:creationId xmlns:p14="http://schemas.microsoft.com/office/powerpoint/2010/main" val="256077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23</a:t>
            </a:fld>
            <a:endParaRPr lang="en-US" dirty="0"/>
          </a:p>
        </p:txBody>
      </p:sp>
    </p:spTree>
    <p:extLst>
      <p:ext uri="{BB962C8B-B14F-4D97-AF65-F5344CB8AC3E}">
        <p14:creationId xmlns:p14="http://schemas.microsoft.com/office/powerpoint/2010/main" val="1747980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24</a:t>
            </a:fld>
            <a:endParaRPr lang="en-US" dirty="0"/>
          </a:p>
        </p:txBody>
      </p:sp>
    </p:spTree>
    <p:extLst>
      <p:ext uri="{BB962C8B-B14F-4D97-AF65-F5344CB8AC3E}">
        <p14:creationId xmlns:p14="http://schemas.microsoft.com/office/powerpoint/2010/main" val="3443378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Absent: The student was absent for all domains, all five weeks of the test window and one of the other not tested reasons does not apply</a:t>
            </a:r>
          </a:p>
          <a:p>
            <a:r>
              <a:rPr lang="en-US" dirty="0"/>
              <a:t>Withdrew: The student left the district before they started testing</a:t>
            </a:r>
          </a:p>
          <a:p>
            <a:r>
              <a:rPr lang="en-US" dirty="0"/>
              <a:t>Student Refusal: The student refused to begin testing all domains when the opportunity was provided</a:t>
            </a:r>
          </a:p>
          <a:p>
            <a:r>
              <a:rPr lang="en-US" dirty="0"/>
              <a:t>Medical Exemption:</a:t>
            </a:r>
          </a:p>
          <a:p>
            <a:r>
              <a:rPr lang="en-US" dirty="0"/>
              <a:t>Did Not Attend: The student was not absent but did not attend a scheduled/rescheduled test session for any domain</a:t>
            </a:r>
          </a:p>
          <a:p>
            <a:r>
              <a:rPr lang="en-US" dirty="0"/>
              <a:t>Data Error: There was an error in the data submitted at October Count and the student is not NEP or LEP</a:t>
            </a:r>
          </a:p>
        </p:txBody>
      </p:sp>
      <p:sp>
        <p:nvSpPr>
          <p:cNvPr id="4" name="Slide Number Placeholder 3"/>
          <p:cNvSpPr>
            <a:spLocks noGrp="1"/>
          </p:cNvSpPr>
          <p:nvPr>
            <p:ph type="sldNum" sz="quarter" idx="5"/>
          </p:nvPr>
        </p:nvSpPr>
        <p:spPr/>
        <p:txBody>
          <a:bodyPr/>
          <a:lstStyle/>
          <a:p>
            <a:fld id="{D8C3E97E-4890-4915-A7C2-F3D207C521C5}" type="slidenum">
              <a:rPr lang="en-US" smtClean="0"/>
              <a:t>26</a:t>
            </a:fld>
            <a:endParaRPr lang="en-US" dirty="0"/>
          </a:p>
        </p:txBody>
      </p:sp>
    </p:spTree>
    <p:extLst>
      <p:ext uri="{BB962C8B-B14F-4D97-AF65-F5344CB8AC3E}">
        <p14:creationId xmlns:p14="http://schemas.microsoft.com/office/powerpoint/2010/main" val="716880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28</a:t>
            </a:fld>
            <a:endParaRPr lang="en-US" dirty="0"/>
          </a:p>
        </p:txBody>
      </p:sp>
    </p:spTree>
    <p:extLst>
      <p:ext uri="{BB962C8B-B14F-4D97-AF65-F5344CB8AC3E}">
        <p14:creationId xmlns:p14="http://schemas.microsoft.com/office/powerpoint/2010/main" val="12005785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9"/>
        <p:cNvGrpSpPr/>
        <p:nvPr/>
      </p:nvGrpSpPr>
      <p:grpSpPr>
        <a:xfrm>
          <a:off x="0" y="0"/>
          <a:ext cx="0" cy="0"/>
          <a:chOff x="0" y="0"/>
          <a:chExt cx="0" cy="0"/>
        </a:xfrm>
      </p:grpSpPr>
      <p:sp>
        <p:nvSpPr>
          <p:cNvPr id="10" name="Google Shape;10;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1" name="Google Shape;11;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 name="Google Shape;15;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 name="Google Shape;16;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 name="Google Shape;17;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 name="Google Shape;18;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45"/>
        <p:cNvGrpSpPr/>
        <p:nvPr/>
      </p:nvGrpSpPr>
      <p:grpSpPr>
        <a:xfrm>
          <a:off x="0" y="0"/>
          <a:ext cx="0" cy="0"/>
          <a:chOff x="0" y="0"/>
          <a:chExt cx="0" cy="0"/>
        </a:xfrm>
      </p:grpSpPr>
      <p:sp>
        <p:nvSpPr>
          <p:cNvPr id="246" name="Google Shape;24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3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49" name="Google Shape;249;p3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3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51" name="Google Shape;251;p3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52" name="Google Shape;252;p3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53" name="Google Shape;253;p3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54" name="Google Shape;254;p3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55" name="Google Shape;255;p3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32"/>
          <p:cNvGrpSpPr/>
          <p:nvPr/>
        </p:nvGrpSpPr>
        <p:grpSpPr>
          <a:xfrm>
            <a:off x="311700" y="3548650"/>
            <a:ext cx="8363900" cy="646200"/>
            <a:chOff x="375100" y="3396250"/>
            <a:chExt cx="8363900" cy="646200"/>
          </a:xfrm>
        </p:grpSpPr>
        <p:sp>
          <p:nvSpPr>
            <p:cNvPr id="257" name="Google Shape;257;p3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3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62" name="Google Shape;262;p3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63" name="Google Shape;263;p3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64" name="Google Shape;264;p3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65" name="Google Shape;265;p3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3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3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3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3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70" name="Google Shape;270;p3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71" name="Google Shape;271;p3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3" name="Google Shape;273;p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9" name="Google Shape;289;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5"/>
        <p:cNvGrpSpPr/>
        <p:nvPr/>
      </p:nvGrpSpPr>
      <p:grpSpPr>
        <a:xfrm>
          <a:off x="0" y="0"/>
          <a:ext cx="0" cy="0"/>
          <a:chOff x="0" y="0"/>
          <a:chExt cx="0" cy="0"/>
        </a:xfrm>
      </p:grpSpPr>
      <p:sp>
        <p:nvSpPr>
          <p:cNvPr id="306" name="Google Shape;30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0"/>
        <p:cNvGrpSpPr/>
        <p:nvPr/>
      </p:nvGrpSpPr>
      <p:grpSpPr>
        <a:xfrm>
          <a:off x="0" y="0"/>
          <a:ext cx="0" cy="0"/>
          <a:chOff x="0" y="0"/>
          <a:chExt cx="0" cy="0"/>
        </a:xfrm>
      </p:grpSpPr>
      <p:sp>
        <p:nvSpPr>
          <p:cNvPr id="311" name="Google Shape;311;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 name="Google Shape;312;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9"/>
        <p:cNvGrpSpPr/>
        <p:nvPr/>
      </p:nvGrpSpPr>
      <p:grpSpPr>
        <a:xfrm>
          <a:off x="0" y="0"/>
          <a:ext cx="0" cy="0"/>
          <a:chOff x="0" y="0"/>
          <a:chExt cx="0" cy="0"/>
        </a:xfrm>
      </p:grpSpPr>
      <p:sp>
        <p:nvSpPr>
          <p:cNvPr id="20" name="Google Shape;20;p3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1"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 name="Google Shape;22;p31"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23" name="Google Shape;23;p31"/>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24" name="Google Shape;24;p31"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25" name="Google Shape;25;p31"/>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6" name="Google Shape;26;p31"/>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8" name="Google Shape;28;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33"/>
        <p:cNvGrpSpPr/>
        <p:nvPr/>
      </p:nvGrpSpPr>
      <p:grpSpPr>
        <a:xfrm>
          <a:off x="0" y="0"/>
          <a:ext cx="0" cy="0"/>
          <a:chOff x="0" y="0"/>
          <a:chExt cx="0" cy="0"/>
        </a:xfrm>
      </p:grpSpPr>
      <p:sp>
        <p:nvSpPr>
          <p:cNvPr id="334" name="Google Shape;334;g2eb57fa4619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g2eb57fa4619_1_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g2eb57fa4619_1_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g2eb57fa4619_1_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38" name="Google Shape;338;g2eb57fa4619_1_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g2eb57fa4619_1_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40" name="Google Shape;340;g2eb57fa4619_1_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41" name="Google Shape;341;g2eb57fa4619_1_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42" name="Google Shape;342;g2eb57fa4619_1_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43" name="Google Shape;343;g2eb57fa4619_1_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44" name="Google Shape;344;g2eb57fa4619_1_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g2eb57fa4619_1_2"/>
          <p:cNvGrpSpPr/>
          <p:nvPr/>
        </p:nvGrpSpPr>
        <p:grpSpPr>
          <a:xfrm>
            <a:off x="311700" y="3548650"/>
            <a:ext cx="8363900" cy="646200"/>
            <a:chOff x="375100" y="3396250"/>
            <a:chExt cx="8363900" cy="646200"/>
          </a:xfrm>
        </p:grpSpPr>
        <p:sp>
          <p:nvSpPr>
            <p:cNvPr id="346" name="Google Shape;346;g2eb57fa4619_1_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2eb57fa4619_1_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2eb57fa4619_1_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2eb57fa4619_1_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eb57fa4619_1_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51" name="Google Shape;351;g2eb57fa4619_1_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52" name="Google Shape;352;g2eb57fa4619_1_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53" name="Google Shape;353;g2eb57fa4619_1_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54" name="Google Shape;354;g2eb57fa4619_1_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g2eb57fa4619_1_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g2eb57fa4619_1_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g2eb57fa4619_1_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g2eb57fa4619_1_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59" name="Google Shape;359;g2eb57fa4619_1_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60" name="Google Shape;360;g2eb57fa4619_1_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g2eb57fa4619_1_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g2eb57fa4619_1_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3"/>
        <p:cNvGrpSpPr/>
        <p:nvPr/>
      </p:nvGrpSpPr>
      <p:grpSpPr>
        <a:xfrm>
          <a:off x="0" y="0"/>
          <a:ext cx="0" cy="0"/>
          <a:chOff x="0" y="0"/>
          <a:chExt cx="0" cy="0"/>
        </a:xfrm>
      </p:grpSpPr>
      <p:sp>
        <p:nvSpPr>
          <p:cNvPr id="54" name="Google Shape;54;p3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3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7" name="Google Shape;57;p3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 name="Google Shape;58;p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 name="Google Shape;59;p3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60"/>
        <p:cNvGrpSpPr/>
        <p:nvPr/>
      </p:nvGrpSpPr>
      <p:grpSpPr>
        <a:xfrm>
          <a:off x="0" y="0"/>
          <a:ext cx="0" cy="0"/>
          <a:chOff x="0" y="0"/>
          <a:chExt cx="0" cy="0"/>
        </a:xfrm>
      </p:grpSpPr>
      <p:sp>
        <p:nvSpPr>
          <p:cNvPr id="61" name="Google Shape;61;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63" name="Google Shape;63;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64" name="Google Shape;64;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5" name="Google Shape;65;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6" name="Google Shape;66;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7" name="Google Shape;67;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8" name="Google Shape;68;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9" name="Google Shape;69;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70" name="Google Shape;70;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01"/>
        <p:cNvGrpSpPr/>
        <p:nvPr/>
      </p:nvGrpSpPr>
      <p:grpSpPr>
        <a:xfrm>
          <a:off x="0" y="0"/>
          <a:ext cx="0" cy="0"/>
          <a:chOff x="0" y="0"/>
          <a:chExt cx="0" cy="0"/>
        </a:xfrm>
      </p:grpSpPr>
      <p:pic>
        <p:nvPicPr>
          <p:cNvPr id="102" name="Google Shape;102;p41"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3" name="Google Shape;103;p4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4" name="Google Shape;104;p4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5" name="Google Shape;105;p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6" name="Google Shape;106;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88"/>
        <p:cNvGrpSpPr/>
        <p:nvPr/>
      </p:nvGrpSpPr>
      <p:grpSpPr>
        <a:xfrm>
          <a:off x="0" y="0"/>
          <a:ext cx="0" cy="0"/>
          <a:chOff x="0" y="0"/>
          <a:chExt cx="0" cy="0"/>
        </a:xfrm>
      </p:grpSpPr>
      <p:pic>
        <p:nvPicPr>
          <p:cNvPr id="189" name="Google Shape;189;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90" name="Google Shape;190;p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91" name="Google Shape;191;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92" name="Google Shape;192;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93" name="Google Shape;193;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94" name="Google Shape;19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6" name="Google Shape;196;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97"/>
        <p:cNvGrpSpPr/>
        <p:nvPr/>
      </p:nvGrpSpPr>
      <p:grpSpPr>
        <a:xfrm>
          <a:off x="0" y="0"/>
          <a:ext cx="0" cy="0"/>
          <a:chOff x="0" y="0"/>
          <a:chExt cx="0" cy="0"/>
        </a:xfrm>
      </p:grpSpPr>
      <p:pic>
        <p:nvPicPr>
          <p:cNvPr id="198" name="Google Shape;198;p4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9" name="Google Shape;199;p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0" name="Google Shape;200;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01" name="Google Shape;201;p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2" name="Google Shape;202;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03"/>
        <p:cNvGrpSpPr/>
        <p:nvPr/>
      </p:nvGrpSpPr>
      <p:grpSpPr>
        <a:xfrm>
          <a:off x="0" y="0"/>
          <a:ext cx="0" cy="0"/>
          <a:chOff x="0" y="0"/>
          <a:chExt cx="0" cy="0"/>
        </a:xfrm>
      </p:grpSpPr>
      <p:pic>
        <p:nvPicPr>
          <p:cNvPr id="204" name="Google Shape;204;p5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5" name="Google Shape;205;p5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6" name="Google Shape;206;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7" name="Google Shape;207;p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8" name="Google Shape;208;p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21"/>
        <p:cNvGrpSpPr/>
        <p:nvPr/>
      </p:nvGrpSpPr>
      <p:grpSpPr>
        <a:xfrm>
          <a:off x="0" y="0"/>
          <a:ext cx="0" cy="0"/>
          <a:chOff x="0" y="0"/>
          <a:chExt cx="0" cy="0"/>
        </a:xfrm>
      </p:grpSpPr>
      <p:pic>
        <p:nvPicPr>
          <p:cNvPr id="222" name="Google Shape;222;p5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5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24" name="Google Shape;224;p5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25" name="Google Shape;225;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6" name="Google Shape;226;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785" r:id="rId5"/>
    <p:sldLayoutId id="2147483795" r:id="rId6"/>
    <p:sldLayoutId id="2147483796" r:id="rId7"/>
    <p:sldLayoutId id="2147483797" r:id="rId8"/>
    <p:sldLayoutId id="2147483790" r:id="rId9"/>
    <p:sldLayoutId id="2147483676"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688"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cde.state.co.us/datapipeline/sbd_process_manua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www.cde.state.co.us/datapipeline/per-collection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cdeapps.cde.state.co.us/index.html"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www.cde.state.co.us/datapipeline/sbd_process_manual"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www.cde.state.co.us/datapipeline/per_access-ell"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www.cde.state.co.us/datapipeline/per_access-ell" TargetMode="External"/><Relationship Id="rId2" Type="http://schemas.openxmlformats.org/officeDocument/2006/relationships/hyperlink" Target="mailto:sbdsupport@cde.state.co.us"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525" y="1766100"/>
            <a:ext cx="5778300" cy="536100"/>
          </a:xfrm>
        </p:spPr>
        <p:txBody>
          <a:bodyPr>
            <a:normAutofit fontScale="90000"/>
          </a:bodyPr>
          <a:lstStyle/>
          <a:p>
            <a:r>
              <a:rPr lang="en-US" dirty="0"/>
              <a:t>ACCESS for ELLs </a:t>
            </a:r>
            <a:br>
              <a:rPr lang="en-US" dirty="0"/>
            </a:br>
            <a:r>
              <a:rPr lang="en-US" dirty="0"/>
              <a:t>Student Biographical Data (SBD) Collection </a:t>
            </a:r>
            <a:br>
              <a:rPr lang="en-US" dirty="0"/>
            </a:br>
            <a:r>
              <a:rPr lang="en-US" dirty="0"/>
              <a:t>Training for 2024-2025</a:t>
            </a:r>
            <a:br>
              <a:rPr lang="en-US" dirty="0"/>
            </a:br>
            <a:endParaRPr lang="en-US" dirty="0"/>
          </a:p>
        </p:txBody>
      </p:sp>
      <p:sp>
        <p:nvSpPr>
          <p:cNvPr id="3" name="Subtitle 2"/>
          <p:cNvSpPr>
            <a:spLocks noGrp="1"/>
          </p:cNvSpPr>
          <p:nvPr>
            <p:ph type="subTitle" idx="4294967295"/>
          </p:nvPr>
        </p:nvSpPr>
        <p:spPr>
          <a:xfrm>
            <a:off x="-791525" y="3158693"/>
            <a:ext cx="7772400" cy="798512"/>
          </a:xfrm>
        </p:spPr>
        <p:txBody>
          <a:bodyPr>
            <a:normAutofit/>
          </a:bodyPr>
          <a:lstStyle/>
          <a:p>
            <a:pPr marL="114300" indent="0" algn="ctr">
              <a:buNone/>
            </a:pPr>
            <a:r>
              <a:rPr lang="en-US" dirty="0"/>
              <a:t>CDE Assessment Unit</a:t>
            </a:r>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a:t>Step 1: Download the SBD Manual and Collection Specific Information</a:t>
            </a:r>
          </a:p>
        </p:txBody>
      </p:sp>
      <p:sp>
        <p:nvSpPr>
          <p:cNvPr id="6" name="Content Placeholder 2"/>
          <p:cNvSpPr>
            <a:spLocks noGrp="1"/>
          </p:cNvSpPr>
          <p:nvPr>
            <p:ph type="body" idx="1"/>
          </p:nvPr>
        </p:nvSpPr>
        <p:spPr>
          <a:xfrm>
            <a:off x="311700" y="1152475"/>
            <a:ext cx="6875484" cy="3034800"/>
          </a:xfrm>
        </p:spPr>
        <p:txBody>
          <a:bodyPr>
            <a:normAutofit fontScale="70000" lnSpcReduction="20000"/>
          </a:bodyPr>
          <a:lstStyle/>
          <a:p>
            <a:r>
              <a:rPr lang="en-US" sz="2300" dirty="0"/>
              <a:t>Please download the SBD Manual and collection specific information.</a:t>
            </a:r>
          </a:p>
          <a:p>
            <a:pPr lvl="1"/>
            <a:r>
              <a:rPr lang="en-US" sz="2300" dirty="0"/>
              <a:t>Link for Manual: </a:t>
            </a:r>
            <a:r>
              <a:rPr lang="en-US" sz="2300" dirty="0">
                <a:hlinkClick r:id="rId3"/>
              </a:rPr>
              <a:t>SBD Manual 2024-25</a:t>
            </a:r>
            <a:endParaRPr lang="en-US" sz="2300" dirty="0"/>
          </a:p>
          <a:p>
            <a:pPr lvl="2"/>
            <a:r>
              <a:rPr lang="en-US" sz="1700" dirty="0"/>
              <a:t>The manual provides a detailed, step-by-step process with screenshots on how to complete the four SBD collections.</a:t>
            </a:r>
          </a:p>
          <a:p>
            <a:pPr lvl="1"/>
            <a:r>
              <a:rPr lang="en-US" sz="2300" dirty="0"/>
              <a:t>Link for collection specific information: </a:t>
            </a:r>
            <a:r>
              <a:rPr lang="en-US" sz="2300" dirty="0">
                <a:hlinkClick r:id="rId4"/>
              </a:rPr>
              <a:t>Data Pipeline Collections Website</a:t>
            </a:r>
            <a:endParaRPr lang="en-US" sz="2300" dirty="0"/>
          </a:p>
          <a:p>
            <a:pPr lvl="2"/>
            <a:r>
              <a:rPr lang="en-US" sz="2300" dirty="0"/>
              <a:t>Please </a:t>
            </a:r>
            <a:r>
              <a:rPr lang="en-US" sz="2600" dirty="0"/>
              <a:t>download</a:t>
            </a:r>
            <a:r>
              <a:rPr lang="en-US" sz="2300" dirty="0"/>
              <a:t> and review: </a:t>
            </a:r>
          </a:p>
          <a:p>
            <a:pPr lvl="3"/>
            <a:r>
              <a:rPr lang="en-US" sz="2300" dirty="0"/>
              <a:t>SBD File Layout (includes specific instructions for each field)</a:t>
            </a:r>
          </a:p>
          <a:p>
            <a:pPr lvl="3"/>
            <a:r>
              <a:rPr lang="en-US" sz="2300" dirty="0"/>
              <a:t>Business Rules (includes how to resolve errors)</a:t>
            </a:r>
          </a:p>
          <a:p>
            <a:pPr lvl="3"/>
            <a:r>
              <a:rPr lang="en-US" sz="2300" dirty="0"/>
              <a:t>Training materials (including the SBD Manual)</a:t>
            </a:r>
          </a:p>
          <a:p>
            <a:endParaRPr lang="en-US" dirty="0"/>
          </a:p>
        </p:txBody>
      </p:sp>
      <p:sp>
        <p:nvSpPr>
          <p:cNvPr id="3" name="Title 2">
            <a:extLst>
              <a:ext uri="{FF2B5EF4-FFF2-40B4-BE49-F238E27FC236}">
                <a16:creationId xmlns:a16="http://schemas.microsoft.com/office/drawing/2014/main" id="{81CF332B-293B-B1C7-7B4A-5558EFC8AF40}"/>
              </a:ext>
            </a:extLst>
          </p:cNvPr>
          <p:cNvSpPr>
            <a:spLocks noGrp="1"/>
          </p:cNvSpPr>
          <p:nvPr>
            <p:ph type="title" idx="2"/>
          </p:nvPr>
        </p:nvSpPr>
        <p:spPr/>
        <p:txBody>
          <a:bodyPr/>
          <a:lstStyle/>
          <a:p>
            <a:r>
              <a:rPr lang="en-US" dirty="0"/>
              <a:t>Step 1 SBD Manual</a:t>
            </a:r>
          </a:p>
        </p:txBody>
      </p:sp>
      <p:sp>
        <p:nvSpPr>
          <p:cNvPr id="4" name="Slide Number Placeholder 3"/>
          <p:cNvSpPr>
            <a:spLocks noGrp="1"/>
          </p:cNvSpPr>
          <p:nvPr>
            <p:ph type="sldNum" idx="12"/>
          </p:nvPr>
        </p:nvSpPr>
        <p:spPr/>
        <p:txBody>
          <a:bodyPr/>
          <a:lstStyle/>
          <a:p>
            <a:fld id="{C479D5F6-EDCB-402A-AC08-4943A1820E8F}" type="slidenum">
              <a:rPr lang="en-US" smtClean="0"/>
              <a:pPr/>
              <a:t>10</a:t>
            </a:fld>
            <a:r>
              <a:rPr lang="en-US" dirty="0"/>
              <a:t> </a:t>
            </a:r>
          </a:p>
          <a:p>
            <a:endParaRPr lang="en-US" dirty="0"/>
          </a:p>
        </p:txBody>
      </p:sp>
    </p:spTree>
    <p:extLst>
      <p:ext uri="{BB962C8B-B14F-4D97-AF65-F5344CB8AC3E}">
        <p14:creationId xmlns:p14="http://schemas.microsoft.com/office/powerpoint/2010/main" val="3802555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700" dirty="0">
                <a:solidFill>
                  <a:schemeClr val="tx1"/>
                </a:solidFill>
                <a:latin typeface="+mj-lt"/>
              </a:rPr>
              <a:t>Step 2: Log in to Data Pipeline</a:t>
            </a:r>
          </a:p>
        </p:txBody>
      </p:sp>
      <p:sp>
        <p:nvSpPr>
          <p:cNvPr id="11" name="Content Placeholder 2"/>
          <p:cNvSpPr>
            <a:spLocks noGrp="1"/>
          </p:cNvSpPr>
          <p:nvPr>
            <p:ph type="body" idx="1"/>
          </p:nvPr>
        </p:nvSpPr>
        <p:spPr/>
        <p:txBody>
          <a:bodyPr>
            <a:normAutofit/>
          </a:bodyPr>
          <a:lstStyle/>
          <a:p>
            <a:r>
              <a:rPr lang="en-US" dirty="0"/>
              <a:t>On the </a:t>
            </a:r>
            <a:r>
              <a:rPr lang="en-US" dirty="0">
                <a:hlinkClick r:id="rId2"/>
              </a:rPr>
              <a:t>Identity Management website</a:t>
            </a:r>
            <a:r>
              <a:rPr lang="en-US" dirty="0"/>
              <a:t>, select “Data Pipeline” under Applications on the left side of the screen.</a:t>
            </a:r>
          </a:p>
          <a:p>
            <a:r>
              <a:rPr lang="en-US" dirty="0"/>
              <a:t>Enter your username and password</a:t>
            </a:r>
          </a:p>
          <a:p>
            <a:r>
              <a:rPr lang="en-US" dirty="0"/>
              <a:t>Check:</a:t>
            </a:r>
          </a:p>
          <a:p>
            <a:pPr lvl="1"/>
            <a:r>
              <a:rPr lang="en-US" dirty="0"/>
              <a:t>There is no red banner at the top of the screen</a:t>
            </a:r>
          </a:p>
          <a:p>
            <a:pPr lvl="1"/>
            <a:r>
              <a:rPr lang="en-US" dirty="0"/>
              <a:t>Your user role is correct</a:t>
            </a:r>
          </a:p>
          <a:p>
            <a:pPr lvl="1"/>
            <a:r>
              <a:rPr lang="en-US" dirty="0"/>
              <a:t>The collection you are working on appears on the left side of the screen</a:t>
            </a:r>
          </a:p>
          <a:p>
            <a:r>
              <a:rPr lang="en-US" dirty="0"/>
              <a:t>Most log-in issues must be handled by your LAM.</a:t>
            </a:r>
          </a:p>
        </p:txBody>
      </p:sp>
      <p:grpSp>
        <p:nvGrpSpPr>
          <p:cNvPr id="6" name="Group 5" descr="This is a screenshot of where to find the link for Data Pipeline to log in on the Identity Management webpage.">
            <a:extLst>
              <a:ext uri="{FF2B5EF4-FFF2-40B4-BE49-F238E27FC236}">
                <a16:creationId xmlns:a16="http://schemas.microsoft.com/office/drawing/2014/main" id="{F8B6774F-5D70-4B0D-9E74-5AE04C31B686}"/>
              </a:ext>
            </a:extLst>
          </p:cNvPr>
          <p:cNvGrpSpPr/>
          <p:nvPr/>
        </p:nvGrpSpPr>
        <p:grpSpPr>
          <a:xfrm>
            <a:off x="5861836" y="475750"/>
            <a:ext cx="3058478" cy="3586639"/>
            <a:chOff x="0" y="0"/>
            <a:chExt cx="4077970" cy="4782185"/>
          </a:xfrm>
        </p:grpSpPr>
        <p:pic>
          <p:nvPicPr>
            <p:cNvPr id="7" name="Picture 6" descr="Graphical user interface, text, application&#10;&#10;Description automatically generated">
              <a:extLst>
                <a:ext uri="{FF2B5EF4-FFF2-40B4-BE49-F238E27FC236}">
                  <a16:creationId xmlns:a16="http://schemas.microsoft.com/office/drawing/2014/main" id="{C1E7E8F3-6BA5-4FCE-8D87-412EA5A2B6A7}"/>
                </a:ext>
              </a:extLst>
            </p:cNvPr>
            <p:cNvPicPr>
              <a:picLocks noChangeAspect="1"/>
            </p:cNvPicPr>
            <p:nvPr/>
          </p:nvPicPr>
          <p:blipFill rotWithShape="1">
            <a:blip r:embed="rId3">
              <a:extLst>
                <a:ext uri="{28A0092B-C50C-407E-A947-70E740481C1C}">
                  <a14:useLocalDpi xmlns:a14="http://schemas.microsoft.com/office/drawing/2010/main" val="0"/>
                </a:ext>
              </a:extLst>
            </a:blip>
            <a:srcRect t="613" r="1155" b="22393"/>
            <a:stretch/>
          </p:blipFill>
          <p:spPr bwMode="auto">
            <a:xfrm>
              <a:off x="0" y="0"/>
              <a:ext cx="4077970" cy="4782185"/>
            </a:xfrm>
            <a:prstGeom prst="rect">
              <a:avLst/>
            </a:prstGeom>
            <a:ln>
              <a:solidFill>
                <a:schemeClr val="tx1"/>
              </a:solidFill>
            </a:ln>
            <a:extLst>
              <a:ext uri="{53640926-AAD7-44D8-BBD7-CCE9431645EC}">
                <a14:shadowObscured xmlns:a14="http://schemas.microsoft.com/office/drawing/2010/main"/>
              </a:ext>
            </a:extLst>
          </p:spPr>
        </p:pic>
        <p:sp>
          <p:nvSpPr>
            <p:cNvPr id="8" name="Oval 7">
              <a:extLst>
                <a:ext uri="{FF2B5EF4-FFF2-40B4-BE49-F238E27FC236}">
                  <a16:creationId xmlns:a16="http://schemas.microsoft.com/office/drawing/2014/main" id="{6A78E0B0-E985-4BD9-9FC5-95DEB6F1C706}"/>
                </a:ext>
              </a:extLst>
            </p:cNvPr>
            <p:cNvSpPr/>
            <p:nvPr/>
          </p:nvSpPr>
          <p:spPr>
            <a:xfrm>
              <a:off x="295275" y="3924300"/>
              <a:ext cx="1590675"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grpSp>
      <p:sp>
        <p:nvSpPr>
          <p:cNvPr id="2" name="Title 1">
            <a:extLst>
              <a:ext uri="{FF2B5EF4-FFF2-40B4-BE49-F238E27FC236}">
                <a16:creationId xmlns:a16="http://schemas.microsoft.com/office/drawing/2014/main" id="{9D6F3129-5C5A-32C8-9245-BAC378E71570}"/>
              </a:ext>
            </a:extLst>
          </p:cNvPr>
          <p:cNvSpPr>
            <a:spLocks noGrp="1"/>
          </p:cNvSpPr>
          <p:nvPr>
            <p:ph type="title" idx="2"/>
          </p:nvPr>
        </p:nvSpPr>
        <p:spPr/>
        <p:txBody>
          <a:bodyPr/>
          <a:lstStyle/>
          <a:p>
            <a:r>
              <a:rPr lang="en-US" dirty="0"/>
              <a:t>Step 2: Login to Data Pipeline</a:t>
            </a:r>
          </a:p>
        </p:txBody>
      </p:sp>
      <p:sp>
        <p:nvSpPr>
          <p:cNvPr id="4" name="Slide Number Placeholder 3"/>
          <p:cNvSpPr>
            <a:spLocks noGrp="1"/>
          </p:cNvSpPr>
          <p:nvPr>
            <p:ph type="sldNum" idx="12"/>
          </p:nvPr>
        </p:nvSpPr>
        <p:spPr/>
        <p:txBody>
          <a:bodyPr/>
          <a:lstStyle/>
          <a:p>
            <a:fld id="{C479D5F6-EDCB-402A-AC08-4943A1820E8F}" type="slidenum">
              <a:rPr lang="en-US" smtClean="0"/>
              <a:pPr/>
              <a:t>11</a:t>
            </a:fld>
            <a:endParaRPr lang="en-US" dirty="0"/>
          </a:p>
        </p:txBody>
      </p:sp>
    </p:spTree>
    <p:extLst>
      <p:ext uri="{BB962C8B-B14F-4D97-AF65-F5344CB8AC3E}">
        <p14:creationId xmlns:p14="http://schemas.microsoft.com/office/powerpoint/2010/main" val="284046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700" dirty="0"/>
              <a:t>Step 3: Download a Vendor SBD Extract</a:t>
            </a:r>
          </a:p>
        </p:txBody>
      </p:sp>
      <p:sp>
        <p:nvSpPr>
          <p:cNvPr id="6" name="Content Placeholder 2"/>
          <p:cNvSpPr>
            <a:spLocks noGrp="1"/>
          </p:cNvSpPr>
          <p:nvPr>
            <p:ph type="body" idx="1"/>
          </p:nvPr>
        </p:nvSpPr>
        <p:spPr>
          <a:xfrm>
            <a:off x="311700" y="821315"/>
            <a:ext cx="8420820" cy="741300"/>
          </a:xfrm>
        </p:spPr>
        <p:txBody>
          <a:bodyPr>
            <a:normAutofit lnSpcReduction="10000"/>
          </a:bodyPr>
          <a:lstStyle/>
          <a:p>
            <a:pPr>
              <a:buFont typeface="Arial" panose="020B0604020202020204" pitchFamily="34" charset="0"/>
              <a:buChar char="•"/>
            </a:pPr>
            <a:r>
              <a:rPr lang="en-US" dirty="0"/>
              <a:t>Navigate to the collection tab along the left-hand side.</a:t>
            </a:r>
          </a:p>
          <a:p>
            <a:pPr>
              <a:buFont typeface="Arial" panose="020B0604020202020204" pitchFamily="34" charset="0"/>
              <a:buChar char="•"/>
            </a:pPr>
            <a:r>
              <a:rPr lang="en-US" dirty="0"/>
              <a:t>Select “File Extract Download” for the appropriate assessment.</a:t>
            </a:r>
          </a:p>
          <a:p>
            <a:pPr>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5" name="Picture 4" descr="This is a screenshot of the File Extract Download drop-down section in Data Pipeline."/>
          <p:cNvPicPr/>
          <p:nvPr/>
        </p:nvPicPr>
        <p:blipFill rotWithShape="1">
          <a:blip r:embed="rId2"/>
          <a:srcRect l="67256" t="43243" r="1" b="36637"/>
          <a:stretch/>
        </p:blipFill>
        <p:spPr bwMode="auto">
          <a:xfrm>
            <a:off x="3423662" y="1495385"/>
            <a:ext cx="5230703" cy="1340579"/>
          </a:xfrm>
          <a:prstGeom prst="rect">
            <a:avLst/>
          </a:prstGeom>
          <a:ln w="3175">
            <a:solidFill>
              <a:schemeClr val="tx1"/>
            </a:solid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AEE2B700-FD36-29C6-4A15-D0E1C222C1D0}"/>
              </a:ext>
            </a:extLst>
          </p:cNvPr>
          <p:cNvSpPr txBox="1"/>
          <p:nvPr/>
        </p:nvSpPr>
        <p:spPr>
          <a:xfrm>
            <a:off x="384048" y="2117376"/>
            <a:ext cx="8010144" cy="2308324"/>
          </a:xfrm>
          <a:prstGeom prst="rect">
            <a:avLst/>
          </a:prstGeom>
          <a:noFill/>
        </p:spPr>
        <p:txBody>
          <a:bodyPr wrap="square" rtlCol="0">
            <a:spAutoFit/>
          </a:bodyPr>
          <a:lstStyle/>
          <a:p>
            <a:r>
              <a:rPr lang="en-US" sz="1600" dirty="0"/>
              <a:t>Make the following selections: </a:t>
            </a:r>
          </a:p>
          <a:p>
            <a:pPr marL="285750" indent="-285750">
              <a:buFont typeface="Arial" panose="020B0604020202020204" pitchFamily="34" charset="0"/>
              <a:buChar char="•"/>
            </a:pPr>
            <a:r>
              <a:rPr lang="en-US" sz="1600" dirty="0"/>
              <a:t>File Type: </a:t>
            </a:r>
            <a:r>
              <a:rPr lang="en-US" sz="1600" b="1" dirty="0"/>
              <a:t>Vendor File</a:t>
            </a:r>
          </a:p>
          <a:p>
            <a:pPr marL="285750" indent="-285750">
              <a:buFont typeface="Arial" panose="020B0604020202020204" pitchFamily="34" charset="0"/>
              <a:buChar char="•"/>
            </a:pPr>
            <a:r>
              <a:rPr lang="en-US" sz="1600" dirty="0"/>
              <a:t>Extract Type:</a:t>
            </a:r>
          </a:p>
          <a:p>
            <a:pPr marL="630238" lvl="6" indent="-285750">
              <a:buFont typeface="Arial" panose="020B0604020202020204" pitchFamily="34" charset="0"/>
              <a:buChar char="•"/>
            </a:pPr>
            <a:r>
              <a:rPr lang="en-US" sz="1600" dirty="0"/>
              <a:t>SBD Extract – Vendor demographic data (WIDA ACCESS and CMAS only)</a:t>
            </a:r>
          </a:p>
          <a:p>
            <a:pPr marL="630238" lvl="6" indent="-285750">
              <a:buFont typeface="Arial" panose="020B0604020202020204" pitchFamily="34" charset="0"/>
              <a:buChar char="•"/>
            </a:pPr>
            <a:r>
              <a:rPr lang="en-US" sz="1600" dirty="0"/>
              <a:t>SBD Extract using Student Interchange demographics</a:t>
            </a:r>
          </a:p>
          <a:p>
            <a:pPr marL="347663" lvl="6" indent="-285750">
              <a:buFont typeface="Arial" panose="020B0604020202020204" pitchFamily="34" charset="0"/>
              <a:buChar char="•"/>
            </a:pPr>
            <a:r>
              <a:rPr lang="en-US" sz="1600" dirty="0"/>
              <a:t>File Content Type</a:t>
            </a:r>
          </a:p>
          <a:p>
            <a:pPr marL="630238" lvl="6" indent="-285750">
              <a:buFont typeface="Arial" panose="020B0604020202020204" pitchFamily="34" charset="0"/>
              <a:buChar char="•"/>
            </a:pPr>
            <a:r>
              <a:rPr lang="en-US" sz="1600" dirty="0"/>
              <a:t>Excel: If you are using Excel to review data use this version</a:t>
            </a:r>
          </a:p>
          <a:p>
            <a:pPr marL="630238" lvl="6" indent="-285750">
              <a:buFont typeface="Arial" panose="020B0604020202020204" pitchFamily="34" charset="0"/>
              <a:buChar char="•"/>
            </a:pPr>
            <a:r>
              <a:rPr lang="en-US" sz="1600" dirty="0"/>
              <a:t>CSV: comma delimited – </a:t>
            </a:r>
            <a:r>
              <a:rPr lang="en-US" sz="1600" b="1" dirty="0"/>
              <a:t>Do not use this if you plan to work in Excel</a:t>
            </a:r>
            <a:endParaRPr lang="en-US" sz="1600" dirty="0"/>
          </a:p>
          <a:p>
            <a:pPr marL="630238" lvl="6" indent="-285750">
              <a:buFont typeface="Arial" panose="020B0604020202020204" pitchFamily="34" charset="0"/>
              <a:buChar char="•"/>
            </a:pPr>
            <a:r>
              <a:rPr lang="en-US" sz="1600" dirty="0"/>
              <a:t>Text: Fixed Format</a:t>
            </a:r>
          </a:p>
        </p:txBody>
      </p:sp>
      <p:sp>
        <p:nvSpPr>
          <p:cNvPr id="2" name="Title 1">
            <a:extLst>
              <a:ext uri="{FF2B5EF4-FFF2-40B4-BE49-F238E27FC236}">
                <a16:creationId xmlns:a16="http://schemas.microsoft.com/office/drawing/2014/main" id="{617FEE36-4A3F-2AF8-2400-11C5F55FEE45}"/>
              </a:ext>
            </a:extLst>
          </p:cNvPr>
          <p:cNvSpPr>
            <a:spLocks noGrp="1"/>
          </p:cNvSpPr>
          <p:nvPr>
            <p:ph type="title" idx="2"/>
          </p:nvPr>
        </p:nvSpPr>
        <p:spPr/>
        <p:txBody>
          <a:bodyPr/>
          <a:lstStyle/>
          <a:p>
            <a:r>
              <a:rPr lang="en-US" dirty="0"/>
              <a:t>Step 3: Download Vendor Extract</a:t>
            </a:r>
          </a:p>
        </p:txBody>
      </p:sp>
      <p:sp>
        <p:nvSpPr>
          <p:cNvPr id="4" name="Slide Number Placeholder 3"/>
          <p:cNvSpPr>
            <a:spLocks noGrp="1"/>
          </p:cNvSpPr>
          <p:nvPr>
            <p:ph type="sldNum" idx="12"/>
          </p:nvPr>
        </p:nvSpPr>
        <p:spPr/>
        <p:txBody>
          <a:bodyPr/>
          <a:lstStyle/>
          <a:p>
            <a:fld id="{C479D5F6-EDCB-402A-AC08-4943A1820E8F}" type="slidenum">
              <a:rPr lang="en-US" smtClean="0"/>
              <a:pPr/>
              <a:t>12</a:t>
            </a:fld>
            <a:endParaRPr lang="en-US" dirty="0"/>
          </a:p>
        </p:txBody>
      </p:sp>
    </p:spTree>
    <p:extLst>
      <p:ext uri="{BB962C8B-B14F-4D97-AF65-F5344CB8AC3E}">
        <p14:creationId xmlns:p14="http://schemas.microsoft.com/office/powerpoint/2010/main" val="3304629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700" dirty="0"/>
              <a:t>Step 4: Upload Vendor SBD Data Extract</a:t>
            </a:r>
          </a:p>
        </p:txBody>
      </p:sp>
      <p:sp>
        <p:nvSpPr>
          <p:cNvPr id="5" name="Content Placeholder 4"/>
          <p:cNvSpPr>
            <a:spLocks noGrp="1"/>
          </p:cNvSpPr>
          <p:nvPr>
            <p:ph type="body" idx="1"/>
          </p:nvPr>
        </p:nvSpPr>
        <p:spPr>
          <a:xfrm>
            <a:off x="-108924" y="982338"/>
            <a:ext cx="6079956" cy="3351525"/>
          </a:xfrm>
        </p:spPr>
        <p:txBody>
          <a:bodyPr>
            <a:normAutofit lnSpcReduction="10000"/>
          </a:bodyPr>
          <a:lstStyle/>
          <a:p>
            <a:r>
              <a:rPr lang="en-US" dirty="0"/>
              <a:t>Upload back into Data Pipeline prior to editing the file</a:t>
            </a:r>
          </a:p>
          <a:p>
            <a:pPr lvl="1"/>
            <a:r>
              <a:rPr lang="en-US" dirty="0"/>
              <a:t>Allows access to COGNOS reports</a:t>
            </a:r>
          </a:p>
          <a:p>
            <a:pPr lvl="2"/>
            <a:r>
              <a:rPr lang="en-US" dirty="0"/>
              <a:t>Error Summary</a:t>
            </a:r>
          </a:p>
          <a:p>
            <a:pPr lvl="2"/>
            <a:r>
              <a:rPr lang="en-US" dirty="0"/>
              <a:t>Error Detail</a:t>
            </a:r>
          </a:p>
          <a:p>
            <a:pPr lvl="1"/>
            <a:r>
              <a:rPr lang="en-US" dirty="0"/>
              <a:t>The number of errors found can help guide data clean up and give a sense of how much work needs to be done on the file</a:t>
            </a:r>
          </a:p>
          <a:p>
            <a:pPr lvl="1"/>
            <a:r>
              <a:rPr lang="en-US" dirty="0"/>
              <a:t>Activates the Edit Records screen</a:t>
            </a:r>
          </a:p>
          <a:p>
            <a:r>
              <a:rPr lang="en-US" dirty="0"/>
              <a:t>This is done by: </a:t>
            </a:r>
          </a:p>
          <a:p>
            <a:pPr lvl="1"/>
            <a:r>
              <a:rPr lang="en-US" dirty="0"/>
              <a:t>Select “File Upload” tab -&gt; Data File Upload</a:t>
            </a:r>
          </a:p>
          <a:p>
            <a:pPr lvl="1"/>
            <a:r>
              <a:rPr lang="en-US" dirty="0"/>
              <a:t>Choose file and submit</a:t>
            </a:r>
          </a:p>
          <a:p>
            <a:pPr lvl="1"/>
            <a:r>
              <a:rPr lang="en-US" dirty="0"/>
              <a:t>Emails:</a:t>
            </a:r>
          </a:p>
          <a:p>
            <a:pPr lvl="2"/>
            <a:r>
              <a:rPr lang="en-US" dirty="0"/>
              <a:t>Submission Notification</a:t>
            </a:r>
          </a:p>
          <a:p>
            <a:pPr lvl="2"/>
            <a:r>
              <a:rPr lang="en-US" dirty="0"/>
              <a:t>File Upload Summary</a:t>
            </a:r>
          </a:p>
        </p:txBody>
      </p:sp>
      <p:pic>
        <p:nvPicPr>
          <p:cNvPr id="6" name="Picture 5" descr="This is a screenshot of the Data File Upload screen in Data Pipeline."/>
          <p:cNvPicPr/>
          <p:nvPr/>
        </p:nvPicPr>
        <p:blipFill rotWithShape="1">
          <a:blip r:embed="rId3"/>
          <a:srcRect l="60256" t="41141" r="16264" b="34234"/>
          <a:stretch/>
        </p:blipFill>
        <p:spPr bwMode="auto">
          <a:xfrm>
            <a:off x="4785345" y="2480314"/>
            <a:ext cx="4045789" cy="1945386"/>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BE2501AD-AAB2-CE02-7AF0-D818A18C9D79}"/>
              </a:ext>
            </a:extLst>
          </p:cNvPr>
          <p:cNvSpPr>
            <a:spLocks noGrp="1"/>
          </p:cNvSpPr>
          <p:nvPr>
            <p:ph type="title" idx="2"/>
          </p:nvPr>
        </p:nvSpPr>
        <p:spPr/>
        <p:txBody>
          <a:bodyPr/>
          <a:lstStyle/>
          <a:p>
            <a:r>
              <a:rPr lang="en-US" sz="800" dirty="0"/>
              <a:t>Step 4: Upload Vendor SBD Data Extract</a:t>
            </a:r>
            <a:endParaRPr lang="en-US" dirty="0"/>
          </a:p>
        </p:txBody>
      </p:sp>
      <p:sp>
        <p:nvSpPr>
          <p:cNvPr id="4" name="Slide Number Placeholder 3"/>
          <p:cNvSpPr>
            <a:spLocks noGrp="1"/>
          </p:cNvSpPr>
          <p:nvPr>
            <p:ph type="sldNum" idx="12"/>
          </p:nvPr>
        </p:nvSpPr>
        <p:spPr/>
        <p:txBody>
          <a:bodyPr/>
          <a:lstStyle/>
          <a:p>
            <a:fld id="{C479D5F6-EDCB-402A-AC08-4943A1820E8F}" type="slidenum">
              <a:rPr lang="en-US" smtClean="0"/>
              <a:pPr/>
              <a:t>13</a:t>
            </a:fld>
            <a:endParaRPr lang="en-US" dirty="0"/>
          </a:p>
        </p:txBody>
      </p:sp>
    </p:spTree>
    <p:extLst>
      <p:ext uri="{BB962C8B-B14F-4D97-AF65-F5344CB8AC3E}">
        <p14:creationId xmlns:p14="http://schemas.microsoft.com/office/powerpoint/2010/main" val="921104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700" dirty="0"/>
              <a:t>Step 5: Review Errors and Warnings</a:t>
            </a:r>
          </a:p>
        </p:txBody>
      </p:sp>
      <p:sp>
        <p:nvSpPr>
          <p:cNvPr id="9" name="Content Placeholder 2"/>
          <p:cNvSpPr>
            <a:spLocks noGrp="1"/>
          </p:cNvSpPr>
          <p:nvPr>
            <p:ph type="body" idx="1"/>
          </p:nvPr>
        </p:nvSpPr>
        <p:spPr>
          <a:xfrm>
            <a:off x="311700" y="1152474"/>
            <a:ext cx="7542996" cy="3351525"/>
          </a:xfrm>
        </p:spPr>
        <p:txBody>
          <a:bodyPr>
            <a:normAutofit/>
          </a:bodyPr>
          <a:lstStyle/>
          <a:p>
            <a:r>
              <a:rPr lang="en-US" dirty="0"/>
              <a:t>The number of errors and warnings are available in two places:</a:t>
            </a:r>
            <a:endParaRPr lang="en-US" dirty="0">
              <a:solidFill>
                <a:srgbClr val="FF0000"/>
              </a:solidFill>
            </a:endParaRPr>
          </a:p>
          <a:p>
            <a:pPr lvl="1"/>
            <a:r>
              <a:rPr lang="en-US" dirty="0"/>
              <a:t>Error Report under “Pipeline Reports” along the left-hand side </a:t>
            </a:r>
          </a:p>
          <a:p>
            <a:pPr lvl="1"/>
            <a:r>
              <a:rPr lang="en-US" dirty="0"/>
              <a:t>COGNOS Error Summary Report under “Cognos Reports” </a:t>
            </a:r>
          </a:p>
          <a:p>
            <a:pPr marL="342900" lvl="1" indent="0">
              <a:buNone/>
            </a:pPr>
            <a:endParaRPr lang="en-US" dirty="0"/>
          </a:p>
          <a:p>
            <a:r>
              <a:rPr lang="en-US" dirty="0"/>
              <a:t>Identifying specific records with errors can be done in three places:</a:t>
            </a:r>
          </a:p>
          <a:p>
            <a:pPr lvl="1"/>
            <a:r>
              <a:rPr lang="en-US" dirty="0"/>
              <a:t>COGNOS Error Detail Report</a:t>
            </a:r>
          </a:p>
          <a:p>
            <a:pPr lvl="2"/>
            <a:r>
              <a:rPr lang="en-US" dirty="0"/>
              <a:t>Download as an Excel file to review</a:t>
            </a:r>
          </a:p>
          <a:p>
            <a:pPr lvl="1"/>
            <a:r>
              <a:rPr lang="en-US" dirty="0"/>
              <a:t>Pipeline Report – View Details</a:t>
            </a:r>
          </a:p>
          <a:p>
            <a:pPr lvl="2"/>
            <a:r>
              <a:rPr lang="en-US" dirty="0"/>
              <a:t>Same layout as the Error Detail Report</a:t>
            </a:r>
          </a:p>
          <a:p>
            <a:pPr lvl="1"/>
            <a:r>
              <a:rPr lang="en-US" dirty="0"/>
              <a:t>Edit Records Page</a:t>
            </a:r>
          </a:p>
          <a:p>
            <a:pPr lvl="2"/>
            <a:r>
              <a:rPr lang="en-US" dirty="0"/>
              <a:t>Choose records with errors and warnings</a:t>
            </a:r>
          </a:p>
          <a:p>
            <a:pPr lvl="2"/>
            <a:r>
              <a:rPr lang="en-US" dirty="0"/>
              <a:t>Fields with errors will be red; warnings will be yellow</a:t>
            </a:r>
          </a:p>
        </p:txBody>
      </p:sp>
      <p:sp>
        <p:nvSpPr>
          <p:cNvPr id="2" name="Title 1">
            <a:extLst>
              <a:ext uri="{FF2B5EF4-FFF2-40B4-BE49-F238E27FC236}">
                <a16:creationId xmlns:a16="http://schemas.microsoft.com/office/drawing/2014/main" id="{52A5353E-6BB3-86E7-0279-99FCB92E06FD}"/>
              </a:ext>
            </a:extLst>
          </p:cNvPr>
          <p:cNvSpPr>
            <a:spLocks noGrp="1"/>
          </p:cNvSpPr>
          <p:nvPr>
            <p:ph type="title" idx="2"/>
          </p:nvPr>
        </p:nvSpPr>
        <p:spPr/>
        <p:txBody>
          <a:bodyPr/>
          <a:lstStyle/>
          <a:p>
            <a:r>
              <a:rPr lang="en-US" sz="800" dirty="0"/>
              <a:t>Step 5: Review Errors and Warnings</a:t>
            </a:r>
            <a:endParaRPr lang="en-US" dirty="0"/>
          </a:p>
        </p:txBody>
      </p:sp>
      <p:sp>
        <p:nvSpPr>
          <p:cNvPr id="6" name="Slide Number Placeholder 5"/>
          <p:cNvSpPr>
            <a:spLocks noGrp="1"/>
          </p:cNvSpPr>
          <p:nvPr>
            <p:ph type="sldNum" idx="12"/>
          </p:nvPr>
        </p:nvSpPr>
        <p:spPr/>
        <p:txBody>
          <a:bodyPr/>
          <a:lstStyle/>
          <a:p>
            <a:fld id="{C479D5F6-EDCB-402A-AC08-4943A1820E8F}" type="slidenum">
              <a:rPr lang="en-US" smtClean="0"/>
              <a:pPr/>
              <a:t>14</a:t>
            </a:fld>
            <a:endParaRPr lang="en-US" dirty="0"/>
          </a:p>
        </p:txBody>
      </p:sp>
    </p:spTree>
    <p:extLst>
      <p:ext uri="{BB962C8B-B14F-4D97-AF65-F5344CB8AC3E}">
        <p14:creationId xmlns:p14="http://schemas.microsoft.com/office/powerpoint/2010/main" val="313908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700" dirty="0"/>
              <a:t>Step 6: Correct Data Errors</a:t>
            </a:r>
          </a:p>
        </p:txBody>
      </p:sp>
      <p:sp>
        <p:nvSpPr>
          <p:cNvPr id="6" name="Content Placeholder 2"/>
          <p:cNvSpPr>
            <a:spLocks noGrp="1"/>
          </p:cNvSpPr>
          <p:nvPr>
            <p:ph type="body" idx="1"/>
          </p:nvPr>
        </p:nvSpPr>
        <p:spPr>
          <a:xfrm>
            <a:off x="311700" y="1152475"/>
            <a:ext cx="7424124" cy="3034800"/>
          </a:xfrm>
        </p:spPr>
        <p:txBody>
          <a:bodyPr>
            <a:normAutofit/>
          </a:bodyPr>
          <a:lstStyle/>
          <a:p>
            <a:r>
              <a:rPr lang="en-US" dirty="0"/>
              <a:t>Method 1: Correcting errors using the Vendor SBD Extract File</a:t>
            </a:r>
          </a:p>
          <a:p>
            <a:pPr lvl="1"/>
            <a:r>
              <a:rPr lang="en-US" dirty="0"/>
              <a:t>Open the vendor file in your chosen program</a:t>
            </a:r>
          </a:p>
          <a:p>
            <a:pPr lvl="1"/>
            <a:r>
              <a:rPr lang="en-US" dirty="0"/>
              <a:t>Update data in records with errors</a:t>
            </a:r>
          </a:p>
          <a:p>
            <a:pPr lvl="2"/>
            <a:r>
              <a:rPr lang="en-US" dirty="0"/>
              <a:t>Start with SASID errors</a:t>
            </a:r>
          </a:p>
          <a:p>
            <a:pPr lvl="2"/>
            <a:r>
              <a:rPr lang="en-US" dirty="0"/>
              <a:t>Use the Data File Layout with field definitions and the Business Rules documents to figure out how to correct the data</a:t>
            </a:r>
          </a:p>
          <a:p>
            <a:pPr lvl="3"/>
            <a:r>
              <a:rPr lang="en-US" dirty="0"/>
              <a:t>Business rules will explain errors. For example, “Date First Enrolled US cannot be blank”.</a:t>
            </a:r>
          </a:p>
          <a:p>
            <a:pPr lvl="1"/>
            <a:r>
              <a:rPr lang="en-US" dirty="0"/>
              <a:t>Upload the file periodically to check your progress</a:t>
            </a:r>
          </a:p>
          <a:p>
            <a:pPr lvl="2"/>
            <a:r>
              <a:rPr lang="en-US" dirty="0"/>
              <a:t>Once you are down to just a few errors, it may be faster to use the Edit Records screen</a:t>
            </a:r>
          </a:p>
          <a:p>
            <a:pPr marL="257175" indent="-257175">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2757D612-C3DC-271B-42ED-B79639A99C54}"/>
              </a:ext>
            </a:extLst>
          </p:cNvPr>
          <p:cNvSpPr>
            <a:spLocks noGrp="1"/>
          </p:cNvSpPr>
          <p:nvPr>
            <p:ph type="title" idx="2"/>
          </p:nvPr>
        </p:nvSpPr>
        <p:spPr/>
        <p:txBody>
          <a:bodyPr/>
          <a:lstStyle/>
          <a:p>
            <a:r>
              <a:rPr lang="en-US" sz="800" dirty="0"/>
              <a:t>Step 6: Correct Data Errors</a:t>
            </a:r>
            <a:endParaRPr lang="en-US" dirty="0"/>
          </a:p>
        </p:txBody>
      </p:sp>
      <p:sp>
        <p:nvSpPr>
          <p:cNvPr id="2" name="Slide Number Placeholder 1"/>
          <p:cNvSpPr>
            <a:spLocks noGrp="1"/>
          </p:cNvSpPr>
          <p:nvPr>
            <p:ph type="sldNum" idx="12"/>
          </p:nvPr>
        </p:nvSpPr>
        <p:spPr/>
        <p:txBody>
          <a:bodyPr/>
          <a:lstStyle/>
          <a:p>
            <a:fld id="{C479D5F6-EDCB-402A-AC08-4943A1820E8F}" type="slidenum">
              <a:rPr lang="en-US" smtClean="0"/>
              <a:pPr/>
              <a:t>15</a:t>
            </a:fld>
            <a:endParaRPr lang="en-US" dirty="0"/>
          </a:p>
        </p:txBody>
      </p:sp>
    </p:spTree>
    <p:extLst>
      <p:ext uri="{BB962C8B-B14F-4D97-AF65-F5344CB8AC3E}">
        <p14:creationId xmlns:p14="http://schemas.microsoft.com/office/powerpoint/2010/main" val="3986958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700" dirty="0"/>
              <a:t>Step 6: Correct Data Errors (Continued)</a:t>
            </a:r>
          </a:p>
        </p:txBody>
      </p:sp>
      <p:sp>
        <p:nvSpPr>
          <p:cNvPr id="5" name="Content Placeholder 2"/>
          <p:cNvSpPr>
            <a:spLocks noGrp="1"/>
          </p:cNvSpPr>
          <p:nvPr>
            <p:ph type="body" idx="1"/>
          </p:nvPr>
        </p:nvSpPr>
        <p:spPr>
          <a:xfrm>
            <a:off x="123875" y="810155"/>
            <a:ext cx="8612844" cy="3693845"/>
          </a:xfrm>
        </p:spPr>
        <p:txBody>
          <a:bodyPr>
            <a:normAutofit/>
          </a:bodyPr>
          <a:lstStyle/>
          <a:p>
            <a:r>
              <a:rPr lang="en-US" dirty="0"/>
              <a:t>Method 2: Correcting errors using the Edit Records page</a:t>
            </a:r>
          </a:p>
          <a:p>
            <a:pPr lvl="1"/>
            <a:r>
              <a:rPr lang="en-US" dirty="0"/>
              <a:t>On the Edit Records page, select the appropriate drop downs</a:t>
            </a:r>
          </a:p>
          <a:p>
            <a:pPr lvl="1"/>
            <a:endParaRPr lang="en-US" dirty="0"/>
          </a:p>
          <a:p>
            <a:pPr lvl="1"/>
            <a:endParaRPr lang="en-US" dirty="0"/>
          </a:p>
          <a:p>
            <a:pPr lvl="1"/>
            <a:endParaRPr lang="en-US" dirty="0"/>
          </a:p>
          <a:p>
            <a:pPr lvl="1"/>
            <a:endParaRPr lang="en-US" dirty="0"/>
          </a:p>
          <a:p>
            <a:pPr marL="342900" lvl="1" indent="0">
              <a:buNone/>
            </a:pPr>
            <a:endParaRPr lang="en-US" dirty="0"/>
          </a:p>
          <a:p>
            <a:pPr marL="342900" lvl="1" indent="0">
              <a:buNone/>
            </a:pPr>
            <a:endParaRPr lang="en-US" dirty="0"/>
          </a:p>
          <a:p>
            <a:pPr marL="342900" lvl="1" indent="0">
              <a:buNone/>
            </a:pPr>
            <a:endParaRPr lang="en-US" dirty="0"/>
          </a:p>
          <a:p>
            <a:pPr lvl="1"/>
            <a:r>
              <a:rPr lang="en-US" dirty="0"/>
              <a:t>Check the box next to record you would like to edit</a:t>
            </a:r>
          </a:p>
          <a:p>
            <a:pPr lvl="1"/>
            <a:r>
              <a:rPr lang="en-US" dirty="0"/>
              <a:t>Correct the data in the fields highlighted in red</a:t>
            </a:r>
          </a:p>
          <a:p>
            <a:pPr lvl="1"/>
            <a:r>
              <a:rPr lang="en-US" dirty="0"/>
              <a:t>Make sure that the box along the left-hand side is checked, and then click “Save” to save the edits</a:t>
            </a:r>
          </a:p>
          <a:p>
            <a:pPr lvl="1"/>
            <a:endParaRPr lang="en-US" dirty="0"/>
          </a:p>
          <a:p>
            <a:pPr marL="771525" lvl="1" indent="-257175"/>
            <a:endParaRPr lang="en-US" dirty="0"/>
          </a:p>
        </p:txBody>
      </p:sp>
      <p:pic>
        <p:nvPicPr>
          <p:cNvPr id="6" name="Picture 5" descr="This is a screenshot of the first Edit Record screen in Data Pipeline where you can search for records."/>
          <p:cNvPicPr/>
          <p:nvPr/>
        </p:nvPicPr>
        <p:blipFill rotWithShape="1">
          <a:blip r:embed="rId2"/>
          <a:srcRect l="67564" t="42943" b="29429"/>
          <a:stretch/>
        </p:blipFill>
        <p:spPr bwMode="auto">
          <a:xfrm>
            <a:off x="203760" y="1463888"/>
            <a:ext cx="4139640" cy="1471335"/>
          </a:xfrm>
          <a:prstGeom prst="rect">
            <a:avLst/>
          </a:prstGeom>
          <a:ln w="3175">
            <a:solidFill>
              <a:schemeClr val="tx1"/>
            </a:solidFill>
          </a:ln>
          <a:extLst>
            <a:ext uri="{53640926-AAD7-44D8-BBD7-CCE9431645EC}">
              <a14:shadowObscured xmlns:a14="http://schemas.microsoft.com/office/drawing/2010/main"/>
            </a:ext>
          </a:extLst>
        </p:spPr>
      </p:pic>
      <p:pic>
        <p:nvPicPr>
          <p:cNvPr id="7" name="Picture 6" descr="This is a screenshot of the Edit Record screen, where records can be edited directly in Data Pipeline."/>
          <p:cNvPicPr/>
          <p:nvPr/>
        </p:nvPicPr>
        <p:blipFill rotWithShape="1">
          <a:blip r:embed="rId3"/>
          <a:srcRect l="67436" t="42042" b="35961"/>
          <a:stretch/>
        </p:blipFill>
        <p:spPr bwMode="auto">
          <a:xfrm>
            <a:off x="4430297" y="1507979"/>
            <a:ext cx="4509943" cy="1427243"/>
          </a:xfrm>
          <a:prstGeom prst="rect">
            <a:avLst/>
          </a:prstGeom>
          <a:ln w="3175">
            <a:solidFill>
              <a:schemeClr val="tx1"/>
            </a:solid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8C85D71D-E318-AEB8-343C-0CBAB2C3B698}"/>
              </a:ext>
            </a:extLst>
          </p:cNvPr>
          <p:cNvSpPr>
            <a:spLocks noGrp="1"/>
          </p:cNvSpPr>
          <p:nvPr>
            <p:ph type="title" idx="2"/>
          </p:nvPr>
        </p:nvSpPr>
        <p:spPr/>
        <p:txBody>
          <a:bodyPr/>
          <a:lstStyle/>
          <a:p>
            <a:r>
              <a:rPr lang="en-US" sz="800" dirty="0"/>
              <a:t>Step 6: Correct Data Errors (Continued)</a:t>
            </a:r>
            <a:endParaRPr lang="en-US" dirty="0"/>
          </a:p>
        </p:txBody>
      </p:sp>
      <p:sp>
        <p:nvSpPr>
          <p:cNvPr id="4" name="Slide Number Placeholder 3"/>
          <p:cNvSpPr>
            <a:spLocks noGrp="1"/>
          </p:cNvSpPr>
          <p:nvPr>
            <p:ph type="sldNum" idx="12"/>
          </p:nvPr>
        </p:nvSpPr>
        <p:spPr/>
        <p:txBody>
          <a:bodyPr/>
          <a:lstStyle/>
          <a:p>
            <a:fld id="{C479D5F6-EDCB-402A-AC08-4943A1820E8F}" type="slidenum">
              <a:rPr lang="en-US" smtClean="0"/>
              <a:pPr/>
              <a:t>16</a:t>
            </a:fld>
            <a:endParaRPr lang="en-US" dirty="0"/>
          </a:p>
        </p:txBody>
      </p:sp>
    </p:spTree>
    <p:extLst>
      <p:ext uri="{BB962C8B-B14F-4D97-AF65-F5344CB8AC3E}">
        <p14:creationId xmlns:p14="http://schemas.microsoft.com/office/powerpoint/2010/main" val="4288148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700" dirty="0"/>
              <a:t>Step 7: Data Validation</a:t>
            </a:r>
          </a:p>
        </p:txBody>
      </p:sp>
      <p:sp>
        <p:nvSpPr>
          <p:cNvPr id="7" name="Content Placeholder 2"/>
          <p:cNvSpPr>
            <a:spLocks noGrp="1"/>
          </p:cNvSpPr>
          <p:nvPr>
            <p:ph type="body" idx="1"/>
          </p:nvPr>
        </p:nvSpPr>
        <p:spPr>
          <a:xfrm>
            <a:off x="311700" y="1152474"/>
            <a:ext cx="8475684" cy="3194925"/>
          </a:xfrm>
        </p:spPr>
        <p:txBody>
          <a:bodyPr>
            <a:normAutofit fontScale="85000" lnSpcReduction="20000"/>
          </a:bodyPr>
          <a:lstStyle/>
          <a:p>
            <a:r>
              <a:rPr lang="en-US" dirty="0"/>
              <a:t>Data Pipeline can only check for certain types of errors</a:t>
            </a:r>
          </a:p>
          <a:p>
            <a:pPr lvl="1"/>
            <a:r>
              <a:rPr lang="en-US" dirty="0"/>
              <a:t>It cannot check that your demographic data is accurate (i.e., a student is actually Hispanic or not)</a:t>
            </a:r>
          </a:p>
          <a:p>
            <a:pPr lvl="1"/>
            <a:r>
              <a:rPr lang="en-US" dirty="0"/>
              <a:t>It cannot validate that students have the correct invalidation</a:t>
            </a:r>
          </a:p>
          <a:p>
            <a:pPr lvl="2"/>
            <a:r>
              <a:rPr lang="en-US" dirty="0"/>
              <a:t>The Data File Layout will have instructions for how to select the appropriate invalidation</a:t>
            </a:r>
          </a:p>
          <a:p>
            <a:endParaRPr lang="en-US" b="1" dirty="0"/>
          </a:p>
          <a:p>
            <a:r>
              <a:rPr lang="en-US" b="1" dirty="0"/>
              <a:t>Do not change/make up data just to clear errors!</a:t>
            </a:r>
          </a:p>
          <a:p>
            <a:pPr lvl="1"/>
            <a:r>
              <a:rPr lang="en-US" dirty="0"/>
              <a:t>If you have a lot of missing data, check a different extract </a:t>
            </a:r>
          </a:p>
          <a:p>
            <a:pPr lvl="2"/>
            <a:r>
              <a:rPr lang="en-US" dirty="0"/>
              <a:t>Maybe the interchange data or vendor data is better</a:t>
            </a:r>
          </a:p>
          <a:p>
            <a:pPr lvl="1"/>
            <a:r>
              <a:rPr lang="en-US" dirty="0"/>
              <a:t>Making up data can cause issues with reporting and accountability</a:t>
            </a:r>
          </a:p>
          <a:p>
            <a:pPr lvl="1"/>
            <a:r>
              <a:rPr lang="en-US" b="1" dirty="0"/>
              <a:t>If you have an error that cannot be cleared but the data is correct, contact SBD Support.</a:t>
            </a:r>
          </a:p>
          <a:p>
            <a:pPr lvl="2"/>
            <a:r>
              <a:rPr lang="en-US" dirty="0"/>
              <a:t>Mostly likely with Continuous in School for students with interrupted enrollment or home school students who may not have SASIDs or may be missing some required data</a:t>
            </a:r>
          </a:p>
          <a:p>
            <a:r>
              <a:rPr lang="en-US" dirty="0"/>
              <a:t>Warnings</a:t>
            </a:r>
          </a:p>
          <a:p>
            <a:pPr lvl="1"/>
            <a:r>
              <a:rPr lang="en-US" dirty="0"/>
              <a:t>Warnings are used to inform users of situations that may indicate errors but not necessarily (more than 10% Native American)</a:t>
            </a:r>
          </a:p>
          <a:p>
            <a:pPr lvl="1"/>
            <a:r>
              <a:rPr lang="en-US" dirty="0"/>
              <a:t>Warnings do not prevent data submission</a:t>
            </a:r>
          </a:p>
          <a:p>
            <a:endParaRPr lang="en-US" dirty="0"/>
          </a:p>
        </p:txBody>
      </p:sp>
      <p:sp>
        <p:nvSpPr>
          <p:cNvPr id="3" name="Title 2">
            <a:extLst>
              <a:ext uri="{FF2B5EF4-FFF2-40B4-BE49-F238E27FC236}">
                <a16:creationId xmlns:a16="http://schemas.microsoft.com/office/drawing/2014/main" id="{1AEE22C4-C403-C51B-C655-05D232379710}"/>
              </a:ext>
            </a:extLst>
          </p:cNvPr>
          <p:cNvSpPr>
            <a:spLocks noGrp="1"/>
          </p:cNvSpPr>
          <p:nvPr>
            <p:ph type="title" idx="2"/>
          </p:nvPr>
        </p:nvSpPr>
        <p:spPr/>
        <p:txBody>
          <a:bodyPr/>
          <a:lstStyle/>
          <a:p>
            <a:r>
              <a:rPr lang="en-US" sz="800" dirty="0"/>
              <a:t>Step 7: Data Validation</a:t>
            </a:r>
            <a:endParaRPr lang="en-US" dirty="0"/>
          </a:p>
        </p:txBody>
      </p:sp>
      <p:sp>
        <p:nvSpPr>
          <p:cNvPr id="2" name="Slide Number Placeholder 1"/>
          <p:cNvSpPr>
            <a:spLocks noGrp="1"/>
          </p:cNvSpPr>
          <p:nvPr>
            <p:ph type="sldNum" idx="12"/>
          </p:nvPr>
        </p:nvSpPr>
        <p:spPr/>
        <p:txBody>
          <a:bodyPr/>
          <a:lstStyle/>
          <a:p>
            <a:fld id="{C479D5F6-EDCB-402A-AC08-4943A1820E8F}" type="slidenum">
              <a:rPr lang="en-US" smtClean="0"/>
              <a:pPr/>
              <a:t>17</a:t>
            </a:fld>
            <a:endParaRPr lang="en-US" dirty="0"/>
          </a:p>
        </p:txBody>
      </p:sp>
    </p:spTree>
    <p:extLst>
      <p:ext uri="{BB962C8B-B14F-4D97-AF65-F5344CB8AC3E}">
        <p14:creationId xmlns:p14="http://schemas.microsoft.com/office/powerpoint/2010/main" val="1090514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 7: Data Validation (Continued)</a:t>
            </a:r>
          </a:p>
        </p:txBody>
      </p:sp>
      <p:sp>
        <p:nvSpPr>
          <p:cNvPr id="5" name="Content Placeholder 2"/>
          <p:cNvSpPr txBox="1">
            <a:spLocks/>
          </p:cNvSpPr>
          <p:nvPr/>
        </p:nvSpPr>
        <p:spPr>
          <a:xfrm>
            <a:off x="123875" y="1097280"/>
            <a:ext cx="8133157" cy="3480506"/>
          </a:xfrm>
          <a:prstGeom prst="rect">
            <a:avLst/>
          </a:prstGeom>
        </p:spPr>
        <p:txBody>
          <a:bodyPr vert="horz" lIns="0" tIns="0" rIns="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Download the COGNOS SBD Summary Report</a:t>
            </a:r>
          </a:p>
          <a:p>
            <a:pPr lvl="1"/>
            <a:endParaRPr lang="en-US" sz="1500" dirty="0"/>
          </a:p>
          <a:p>
            <a:pPr lvl="1"/>
            <a:r>
              <a:rPr lang="en-US" sz="1800" dirty="0"/>
              <a:t>Compare your district summary numbers to last year’s final data</a:t>
            </a:r>
          </a:p>
          <a:p>
            <a:pPr lvl="2"/>
            <a:r>
              <a:rPr lang="en-US" sz="1500" dirty="0"/>
              <a:t>Large changes in the number of students in a category could indicate a coding error or incorrect data submitted to the Interchange or vendor system</a:t>
            </a:r>
          </a:p>
          <a:p>
            <a:pPr lvl="1"/>
            <a:endParaRPr lang="en-US" sz="1800" dirty="0"/>
          </a:p>
          <a:p>
            <a:pPr lvl="1"/>
            <a:r>
              <a:rPr lang="en-US" sz="1800" dirty="0"/>
              <a:t>Review Reasons Not Tested and Invalidation codes</a:t>
            </a:r>
          </a:p>
          <a:p>
            <a:pPr lvl="2"/>
            <a:r>
              <a:rPr lang="en-US" sz="1500" dirty="0"/>
              <a:t>Check for students who have not tested or invalidation codes entered but who may have scores</a:t>
            </a:r>
          </a:p>
          <a:p>
            <a:pPr lvl="3"/>
            <a:r>
              <a:rPr lang="en-US" sz="1500" dirty="0"/>
              <a:t>ACCESS has 7 Reason Not Tested codes or 1 invalidation code (INV)</a:t>
            </a:r>
          </a:p>
        </p:txBody>
      </p:sp>
      <p:sp>
        <p:nvSpPr>
          <p:cNvPr id="6" name="Title 5">
            <a:extLst>
              <a:ext uri="{FF2B5EF4-FFF2-40B4-BE49-F238E27FC236}">
                <a16:creationId xmlns:a16="http://schemas.microsoft.com/office/drawing/2014/main" id="{5FD2EE23-6CF7-2FB0-3DF0-C5B9FBACBE06}"/>
              </a:ext>
            </a:extLst>
          </p:cNvPr>
          <p:cNvSpPr>
            <a:spLocks noGrp="1"/>
          </p:cNvSpPr>
          <p:nvPr>
            <p:ph type="title" idx="2"/>
          </p:nvPr>
        </p:nvSpPr>
        <p:spPr/>
        <p:txBody>
          <a:bodyPr/>
          <a:lstStyle/>
          <a:p>
            <a:r>
              <a:rPr lang="en-US" dirty="0"/>
              <a:t>Step 7: Data Validation (Continued)</a:t>
            </a:r>
          </a:p>
        </p:txBody>
      </p:sp>
      <p:sp>
        <p:nvSpPr>
          <p:cNvPr id="4" name="Slide Number Placeholder 3"/>
          <p:cNvSpPr>
            <a:spLocks noGrp="1"/>
          </p:cNvSpPr>
          <p:nvPr>
            <p:ph type="sldNum" idx="12"/>
          </p:nvPr>
        </p:nvSpPr>
        <p:spPr/>
        <p:txBody>
          <a:bodyPr/>
          <a:lstStyle/>
          <a:p>
            <a:fld id="{C479D5F6-EDCB-402A-AC08-4943A1820E8F}" type="slidenum">
              <a:rPr lang="en-US" smtClean="0"/>
              <a:pPr/>
              <a:t>18</a:t>
            </a:fld>
            <a:r>
              <a:rPr lang="en-US" dirty="0"/>
              <a:t> </a:t>
            </a:r>
          </a:p>
        </p:txBody>
      </p:sp>
    </p:spTree>
    <p:extLst>
      <p:ext uri="{BB962C8B-B14F-4D97-AF65-F5344CB8AC3E}">
        <p14:creationId xmlns:p14="http://schemas.microsoft.com/office/powerpoint/2010/main" val="3553475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8: Submit SBD Data</a:t>
            </a:r>
          </a:p>
        </p:txBody>
      </p:sp>
      <p:sp>
        <p:nvSpPr>
          <p:cNvPr id="3" name="Content Placeholder 2"/>
          <p:cNvSpPr>
            <a:spLocks noGrp="1"/>
          </p:cNvSpPr>
          <p:nvPr>
            <p:ph type="body" idx="1"/>
          </p:nvPr>
        </p:nvSpPr>
        <p:spPr>
          <a:xfrm>
            <a:off x="311700" y="1152475"/>
            <a:ext cx="8475684" cy="2989757"/>
          </a:xfrm>
        </p:spPr>
        <p:txBody>
          <a:bodyPr>
            <a:normAutofit lnSpcReduction="10000"/>
          </a:bodyPr>
          <a:lstStyle/>
          <a:p>
            <a:r>
              <a:rPr lang="en-US" dirty="0"/>
              <a:t>Download your final SBD extract for your records through the File Extract Download option</a:t>
            </a:r>
          </a:p>
          <a:p>
            <a:pPr lvl="1"/>
            <a:r>
              <a:rPr lang="en-US" dirty="0"/>
              <a:t>This is </a:t>
            </a:r>
            <a:r>
              <a:rPr lang="en-US" u="sng" dirty="0"/>
              <a:t>especially important</a:t>
            </a:r>
            <a:r>
              <a:rPr lang="en-US" dirty="0"/>
              <a:t> if you use the Edit Records screen</a:t>
            </a:r>
          </a:p>
          <a:p>
            <a:r>
              <a:rPr lang="en-US" dirty="0"/>
              <a:t>Select “Status Dashboard” under the appropriate assessment collection</a:t>
            </a:r>
          </a:p>
          <a:p>
            <a:r>
              <a:rPr lang="en-US" dirty="0"/>
              <a:t>Review the data on the Status Dashboard to make sure you are ready to submit</a:t>
            </a:r>
          </a:p>
          <a:p>
            <a:pPr lvl="1"/>
            <a:r>
              <a:rPr lang="en-US" dirty="0"/>
              <a:t>Validation Errors and RITS Errors must be zero unless SBD Support has ignored errors</a:t>
            </a:r>
          </a:p>
          <a:p>
            <a:pPr lvl="1"/>
            <a:r>
              <a:rPr lang="en-US" b="1" dirty="0"/>
              <a:t>If errors are ignored, you must submit without making any additional changes or uploading a new file or it will reset the ignore errors status</a:t>
            </a:r>
          </a:p>
          <a:p>
            <a:r>
              <a:rPr lang="en-US" dirty="0"/>
              <a:t>Click “Submit to CDE” and “Yes” in the pop-up window</a:t>
            </a:r>
          </a:p>
          <a:p>
            <a:r>
              <a:rPr lang="en-US" dirty="0"/>
              <a:t>If you need to make additional changes after submission, SBD Support can unlock your data until the end of the window</a:t>
            </a:r>
          </a:p>
        </p:txBody>
      </p:sp>
      <p:sp>
        <p:nvSpPr>
          <p:cNvPr id="5" name="Title 4">
            <a:extLst>
              <a:ext uri="{FF2B5EF4-FFF2-40B4-BE49-F238E27FC236}">
                <a16:creationId xmlns:a16="http://schemas.microsoft.com/office/drawing/2014/main" id="{B34D30BA-AF37-0E9C-C771-D8B9CC79BAB3}"/>
              </a:ext>
            </a:extLst>
          </p:cNvPr>
          <p:cNvSpPr>
            <a:spLocks noGrp="1"/>
          </p:cNvSpPr>
          <p:nvPr>
            <p:ph type="title" idx="2"/>
          </p:nvPr>
        </p:nvSpPr>
        <p:spPr/>
        <p:txBody>
          <a:bodyPr/>
          <a:lstStyle/>
          <a:p>
            <a:r>
              <a:rPr lang="en-US" dirty="0"/>
              <a:t>Step 8: Submit SBD Data</a:t>
            </a:r>
          </a:p>
        </p:txBody>
      </p:sp>
      <p:sp>
        <p:nvSpPr>
          <p:cNvPr id="4" name="Slide Number Placeholder 3"/>
          <p:cNvSpPr>
            <a:spLocks noGrp="1"/>
          </p:cNvSpPr>
          <p:nvPr>
            <p:ph type="sldNum" idx="12"/>
          </p:nvPr>
        </p:nvSpPr>
        <p:spPr/>
        <p:txBody>
          <a:bodyPr/>
          <a:lstStyle/>
          <a:p>
            <a:fld id="{C479D5F6-EDCB-402A-AC08-4943A1820E8F}" type="slidenum">
              <a:rPr lang="en-US" smtClean="0"/>
              <a:pPr/>
              <a:t>19</a:t>
            </a:fld>
            <a:endParaRPr lang="en-US" dirty="0"/>
          </a:p>
        </p:txBody>
      </p:sp>
    </p:spTree>
    <p:extLst>
      <p:ext uri="{BB962C8B-B14F-4D97-AF65-F5344CB8AC3E}">
        <p14:creationId xmlns:p14="http://schemas.microsoft.com/office/powerpoint/2010/main" val="3596092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EEC47-969F-E701-1AA8-F9433C2AE3DA}"/>
              </a:ext>
            </a:extLst>
          </p:cNvPr>
          <p:cNvSpPr>
            <a:spLocks noGrp="1"/>
          </p:cNvSpPr>
          <p:nvPr>
            <p:ph type="title"/>
          </p:nvPr>
        </p:nvSpPr>
        <p:spPr/>
        <p:txBody>
          <a:bodyPr>
            <a:normAutofit/>
          </a:bodyPr>
          <a:lstStyle/>
          <a:p>
            <a:r>
              <a:rPr lang="en-US" sz="2700" dirty="0"/>
              <a:t>Welcome!</a:t>
            </a:r>
          </a:p>
        </p:txBody>
      </p:sp>
      <p:sp>
        <p:nvSpPr>
          <p:cNvPr id="3" name="Content Placeholder 2">
            <a:extLst>
              <a:ext uri="{FF2B5EF4-FFF2-40B4-BE49-F238E27FC236}">
                <a16:creationId xmlns:a16="http://schemas.microsoft.com/office/drawing/2014/main" id="{28176C12-3972-54D1-2B5C-34E71EB56C8A}"/>
              </a:ext>
            </a:extLst>
          </p:cNvPr>
          <p:cNvSpPr>
            <a:spLocks noGrp="1"/>
          </p:cNvSpPr>
          <p:nvPr>
            <p:ph type="body" idx="1"/>
          </p:nvPr>
        </p:nvSpPr>
        <p:spPr/>
        <p:txBody>
          <a:bodyPr>
            <a:normAutofit fontScale="92500" lnSpcReduction="10000"/>
          </a:bodyPr>
          <a:lstStyle/>
          <a:p>
            <a:r>
              <a:rPr lang="en-US" sz="2100" dirty="0"/>
              <a:t>As we are getting started: </a:t>
            </a:r>
          </a:p>
          <a:p>
            <a:pPr marL="0" indent="0">
              <a:buNone/>
            </a:pPr>
            <a:endParaRPr lang="en-US" sz="2100" dirty="0"/>
          </a:p>
          <a:p>
            <a:pPr lvl="1"/>
            <a:r>
              <a:rPr lang="en-US" sz="1800" dirty="0"/>
              <a:t>Please mute your microphones. </a:t>
            </a:r>
          </a:p>
          <a:p>
            <a:pPr lvl="1"/>
            <a:endParaRPr lang="en-US" sz="1800" dirty="0"/>
          </a:p>
          <a:p>
            <a:pPr lvl="1"/>
            <a:r>
              <a:rPr lang="en-US" sz="1800" dirty="0"/>
              <a:t>Cameras have been turned off for participants for privacy reasons.</a:t>
            </a:r>
          </a:p>
          <a:p>
            <a:pPr lvl="1"/>
            <a:endParaRPr lang="en-US" sz="1800" dirty="0"/>
          </a:p>
          <a:p>
            <a:pPr lvl="1"/>
            <a:r>
              <a:rPr lang="en-US" sz="1800" dirty="0"/>
              <a:t>This session will be recorded and posted to the SBD collection webpage as soon as possible after the session ends.</a:t>
            </a:r>
          </a:p>
          <a:p>
            <a:pPr lvl="1"/>
            <a:endParaRPr lang="en-US" dirty="0"/>
          </a:p>
          <a:p>
            <a:pPr lvl="1"/>
            <a:endParaRPr lang="en-US" dirty="0"/>
          </a:p>
          <a:p>
            <a:endParaRPr lang="en-US" dirty="0"/>
          </a:p>
        </p:txBody>
      </p:sp>
      <p:sp>
        <p:nvSpPr>
          <p:cNvPr id="5" name="Title 4">
            <a:extLst>
              <a:ext uri="{FF2B5EF4-FFF2-40B4-BE49-F238E27FC236}">
                <a16:creationId xmlns:a16="http://schemas.microsoft.com/office/drawing/2014/main" id="{7C1C962C-D0BF-31A8-BB0B-266C0C9BACBD}"/>
              </a:ext>
            </a:extLst>
          </p:cNvPr>
          <p:cNvSpPr>
            <a:spLocks noGrp="1"/>
          </p:cNvSpPr>
          <p:nvPr>
            <p:ph type="title" idx="2"/>
          </p:nvPr>
        </p:nvSpPr>
        <p:spPr/>
        <p:txBody>
          <a:bodyPr/>
          <a:lstStyle/>
          <a:p>
            <a:r>
              <a:rPr lang="en-US" dirty="0"/>
              <a:t>Welcome</a:t>
            </a:r>
          </a:p>
        </p:txBody>
      </p:sp>
      <p:sp>
        <p:nvSpPr>
          <p:cNvPr id="4" name="Slide Number Placeholder 3">
            <a:extLst>
              <a:ext uri="{FF2B5EF4-FFF2-40B4-BE49-F238E27FC236}">
                <a16:creationId xmlns:a16="http://schemas.microsoft.com/office/drawing/2014/main" id="{8A3DEBB3-6586-9368-0B50-D2270C5F0279}"/>
              </a:ext>
            </a:extLst>
          </p:cNvPr>
          <p:cNvSpPr>
            <a:spLocks noGrp="1"/>
          </p:cNvSpPr>
          <p:nvPr>
            <p:ph type="sldNum" idx="12"/>
          </p:nvPr>
        </p:nvSpPr>
        <p:spPr/>
        <p:txBody>
          <a:bodyPr/>
          <a:lstStyle/>
          <a:p>
            <a:fld id="{C479D5F6-EDCB-402A-AC08-4943A1820E8F}" type="slidenum">
              <a:rPr lang="en-US" smtClean="0"/>
              <a:pPr/>
              <a:t>2</a:t>
            </a:fld>
            <a:endParaRPr lang="en-US" dirty="0"/>
          </a:p>
        </p:txBody>
      </p:sp>
    </p:spTree>
    <p:extLst>
      <p:ext uri="{BB962C8B-B14F-4D97-AF65-F5344CB8AC3E}">
        <p14:creationId xmlns:p14="http://schemas.microsoft.com/office/powerpoint/2010/main" val="3590125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Troubleshooting</a:t>
            </a:r>
          </a:p>
        </p:txBody>
      </p:sp>
      <p:sp>
        <p:nvSpPr>
          <p:cNvPr id="3" name="Content Placeholder 2"/>
          <p:cNvSpPr>
            <a:spLocks noGrp="1"/>
          </p:cNvSpPr>
          <p:nvPr>
            <p:ph type="body" idx="1"/>
          </p:nvPr>
        </p:nvSpPr>
        <p:spPr>
          <a:xfrm>
            <a:off x="311700" y="960120"/>
            <a:ext cx="8493972" cy="3227155"/>
          </a:xfrm>
        </p:spPr>
        <p:txBody>
          <a:bodyPr>
            <a:normAutofit lnSpcReduction="10000"/>
          </a:bodyPr>
          <a:lstStyle/>
          <a:p>
            <a:r>
              <a:rPr lang="en-US" dirty="0"/>
              <a:t>See the </a:t>
            </a:r>
            <a:r>
              <a:rPr lang="en-US" dirty="0">
                <a:hlinkClick r:id="rId2"/>
              </a:rPr>
              <a:t>SBD Manual</a:t>
            </a:r>
            <a:r>
              <a:rPr lang="en-US" dirty="0"/>
              <a:t> for common issues and trouble shooting techniques</a:t>
            </a:r>
          </a:p>
          <a:p>
            <a:r>
              <a:rPr lang="en-US" dirty="0"/>
              <a:t>Users generally have issues at three different points in the SBD process:</a:t>
            </a:r>
          </a:p>
          <a:p>
            <a:pPr lvl="1"/>
            <a:r>
              <a:rPr lang="en-US" dirty="0"/>
              <a:t>Logging in to Data Pipeline</a:t>
            </a:r>
          </a:p>
          <a:p>
            <a:pPr lvl="2"/>
            <a:r>
              <a:rPr lang="en-US" dirty="0"/>
              <a:t>Generally these issues must be resolved by the district LAM.</a:t>
            </a:r>
          </a:p>
          <a:p>
            <a:pPr lvl="2"/>
            <a:r>
              <a:rPr lang="en-US" dirty="0"/>
              <a:t>CDE cannot change or grant user permissions.</a:t>
            </a:r>
          </a:p>
          <a:p>
            <a:pPr lvl="1"/>
            <a:r>
              <a:rPr lang="en-US" dirty="0"/>
              <a:t>Uploading a Data file</a:t>
            </a:r>
          </a:p>
          <a:p>
            <a:pPr lvl="2"/>
            <a:r>
              <a:rPr lang="en-US" dirty="0"/>
              <a:t>This is usually an issue with the file format. See the manual for common issues and how to identify them.</a:t>
            </a:r>
          </a:p>
          <a:p>
            <a:pPr lvl="1"/>
            <a:r>
              <a:rPr lang="en-US" dirty="0"/>
              <a:t>Clearing Errors</a:t>
            </a:r>
          </a:p>
          <a:p>
            <a:pPr lvl="2"/>
            <a:r>
              <a:rPr lang="en-US" dirty="0"/>
              <a:t>Usually the Data File Layout and Definitions and Business Rules documents are enough to identify why an error is occurring.</a:t>
            </a:r>
          </a:p>
          <a:p>
            <a:pPr lvl="2"/>
            <a:r>
              <a:rPr lang="en-US" dirty="0"/>
              <a:t>If you think an error is triggering incorrectly or needs to be ignored, contact SBD Support.</a:t>
            </a:r>
          </a:p>
          <a:p>
            <a:endParaRPr lang="en-US" dirty="0"/>
          </a:p>
          <a:p>
            <a:endParaRPr lang="en-US" dirty="0"/>
          </a:p>
        </p:txBody>
      </p:sp>
      <p:sp>
        <p:nvSpPr>
          <p:cNvPr id="5" name="Title 4">
            <a:extLst>
              <a:ext uri="{FF2B5EF4-FFF2-40B4-BE49-F238E27FC236}">
                <a16:creationId xmlns:a16="http://schemas.microsoft.com/office/drawing/2014/main" id="{C46E4DA5-2395-BB82-A35E-05A38B43415A}"/>
              </a:ext>
            </a:extLst>
          </p:cNvPr>
          <p:cNvSpPr>
            <a:spLocks noGrp="1"/>
          </p:cNvSpPr>
          <p:nvPr>
            <p:ph type="title" idx="2"/>
          </p:nvPr>
        </p:nvSpPr>
        <p:spPr/>
        <p:txBody>
          <a:bodyPr/>
          <a:lstStyle/>
          <a:p>
            <a:r>
              <a:rPr lang="en-US" dirty="0"/>
              <a:t>Troubleshooting</a:t>
            </a:r>
          </a:p>
        </p:txBody>
      </p:sp>
      <p:sp>
        <p:nvSpPr>
          <p:cNvPr id="4" name="Slide Number Placeholder 3"/>
          <p:cNvSpPr>
            <a:spLocks noGrp="1"/>
          </p:cNvSpPr>
          <p:nvPr>
            <p:ph type="sldNum" idx="12"/>
          </p:nvPr>
        </p:nvSpPr>
        <p:spPr/>
        <p:txBody>
          <a:bodyPr/>
          <a:lstStyle/>
          <a:p>
            <a:fld id="{C479D5F6-EDCB-402A-AC08-4943A1820E8F}" type="slidenum">
              <a:rPr lang="en-US" smtClean="0"/>
              <a:pPr/>
              <a:t>20</a:t>
            </a:fld>
            <a:endParaRPr lang="en-US" dirty="0"/>
          </a:p>
        </p:txBody>
      </p:sp>
    </p:spTree>
    <p:extLst>
      <p:ext uri="{BB962C8B-B14F-4D97-AF65-F5344CB8AC3E}">
        <p14:creationId xmlns:p14="http://schemas.microsoft.com/office/powerpoint/2010/main" val="2228018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63240"/>
            <a:ext cx="9144000" cy="964960"/>
          </a:xfrm>
        </p:spPr>
        <p:txBody>
          <a:bodyPr>
            <a:normAutofit fontScale="90000"/>
          </a:bodyPr>
          <a:lstStyle/>
          <a:p>
            <a:r>
              <a:rPr lang="en-US" dirty="0"/>
              <a:t>Deeper Dive into ACCESS SBD:</a:t>
            </a:r>
            <a:br>
              <a:rPr lang="en-US" dirty="0"/>
            </a:br>
            <a:r>
              <a:rPr lang="en-US" dirty="0"/>
              <a:t>Background Information</a:t>
            </a:r>
            <a:br>
              <a:rPr lang="en-US" dirty="0"/>
            </a:br>
            <a:endParaRPr lang="en-US" dirty="0"/>
          </a:p>
        </p:txBody>
      </p:sp>
      <p:sp>
        <p:nvSpPr>
          <p:cNvPr id="3" name="Slide Number Placeholder 2"/>
          <p:cNvSpPr>
            <a:spLocks noGrp="1"/>
          </p:cNvSpPr>
          <p:nvPr>
            <p:ph type="sldNum" idx="12"/>
          </p:nvPr>
        </p:nvSpPr>
        <p:spPr/>
        <p:txBody>
          <a:bodyPr/>
          <a:lstStyle/>
          <a:p>
            <a:fld id="{C479D5F6-EDCB-402A-AC08-4943A1820E8F}" type="slidenum">
              <a:rPr lang="en-US" smtClean="0"/>
              <a:pPr/>
              <a:t>21</a:t>
            </a:fld>
            <a:endParaRPr lang="en-US" dirty="0"/>
          </a:p>
        </p:txBody>
      </p:sp>
    </p:spTree>
    <p:extLst>
      <p:ext uri="{BB962C8B-B14F-4D97-AF65-F5344CB8AC3E}">
        <p14:creationId xmlns:p14="http://schemas.microsoft.com/office/powerpoint/2010/main" val="911010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05099"/>
            <a:ext cx="7167900" cy="851125"/>
          </a:xfrm>
        </p:spPr>
        <p:txBody>
          <a:bodyPr>
            <a:normAutofit/>
          </a:bodyPr>
          <a:lstStyle/>
          <a:p>
            <a:r>
              <a:rPr lang="en-US" sz="2025" dirty="0"/>
              <a:t>Deeper Dive into ACCESS: Background Information</a:t>
            </a:r>
            <a:br>
              <a:rPr lang="en-US" dirty="0"/>
            </a:br>
            <a:r>
              <a:rPr lang="en-US" dirty="0"/>
              <a:t> </a:t>
            </a:r>
          </a:p>
        </p:txBody>
      </p:sp>
      <p:sp>
        <p:nvSpPr>
          <p:cNvPr id="7" name="Content Placeholder 2"/>
          <p:cNvSpPr>
            <a:spLocks noGrp="1"/>
          </p:cNvSpPr>
          <p:nvPr>
            <p:ph type="body" idx="1"/>
          </p:nvPr>
        </p:nvSpPr>
        <p:spPr>
          <a:xfrm>
            <a:off x="311700" y="1152475"/>
            <a:ext cx="8245084" cy="3034800"/>
          </a:xfrm>
        </p:spPr>
        <p:txBody>
          <a:bodyPr>
            <a:normAutofit/>
          </a:bodyPr>
          <a:lstStyle/>
          <a:p>
            <a:pPr marL="257175" indent="-257175">
              <a:buFont typeface="Arial" panose="020B0604020202020204" pitchFamily="34" charset="0"/>
              <a:buChar char="•"/>
            </a:pPr>
            <a:r>
              <a:rPr lang="en-US" sz="1800" dirty="0"/>
              <a:t>WIDA ACCESS for ELLs is the English Language Proficiency assessment.</a:t>
            </a:r>
          </a:p>
          <a:p>
            <a:pPr marL="257175" indent="-257175">
              <a:buFont typeface="Arial" panose="020B0604020202020204" pitchFamily="34" charset="0"/>
              <a:buChar char="•"/>
            </a:pPr>
            <a:r>
              <a:rPr lang="en-US" sz="1800" dirty="0"/>
              <a:t>Students classified as Non-English Proficient (NEP) or Limited English Proficient (LEP) are required to take WIDA ACCESS.  No other students take this assessment.</a:t>
            </a:r>
          </a:p>
          <a:p>
            <a:pPr marL="257175" indent="-257175">
              <a:buFont typeface="Arial" panose="020B0604020202020204" pitchFamily="34" charset="0"/>
              <a:buChar char="•"/>
            </a:pPr>
            <a:r>
              <a:rPr lang="en-US" sz="1800" dirty="0"/>
              <a:t>The assessment is offered in all grades, K-12.</a:t>
            </a:r>
          </a:p>
          <a:p>
            <a:pPr marL="257175" indent="-257175">
              <a:buFont typeface="Arial" panose="020B0604020202020204" pitchFamily="34" charset="0"/>
              <a:buChar char="•"/>
            </a:pPr>
            <a:r>
              <a:rPr lang="en-US" sz="1800" dirty="0"/>
              <a:t>There is an alternate version (Alt-ACCESS) used for students with significant cognitive disabilities.</a:t>
            </a:r>
          </a:p>
          <a:p>
            <a:pPr marL="257175" indent="-257175">
              <a:buFont typeface="Arial" panose="020B0604020202020204" pitchFamily="34" charset="0"/>
              <a:buChar char="•"/>
            </a:pPr>
            <a:r>
              <a:rPr lang="en-US" sz="1800" dirty="0"/>
              <a:t>The testing window starts in January, so the data clean up is earlier than other state assessments.</a:t>
            </a:r>
          </a:p>
        </p:txBody>
      </p:sp>
      <p:sp>
        <p:nvSpPr>
          <p:cNvPr id="3" name="Title 2">
            <a:extLst>
              <a:ext uri="{FF2B5EF4-FFF2-40B4-BE49-F238E27FC236}">
                <a16:creationId xmlns:a16="http://schemas.microsoft.com/office/drawing/2014/main" id="{E558AB4C-88B7-B8D1-E6D7-DD8F042BA834}"/>
              </a:ext>
            </a:extLst>
          </p:cNvPr>
          <p:cNvSpPr>
            <a:spLocks noGrp="1"/>
          </p:cNvSpPr>
          <p:nvPr>
            <p:ph type="title" idx="2"/>
          </p:nvPr>
        </p:nvSpPr>
        <p:spPr/>
        <p:txBody>
          <a:bodyPr/>
          <a:lstStyle/>
          <a:p>
            <a:r>
              <a:rPr lang="en-US" sz="800" dirty="0"/>
              <a:t>Background Information</a:t>
            </a:r>
            <a:endParaRPr lang="en-US" dirty="0"/>
          </a:p>
        </p:txBody>
      </p:sp>
      <p:sp>
        <p:nvSpPr>
          <p:cNvPr id="4" name="Slide Number Placeholder 3"/>
          <p:cNvSpPr>
            <a:spLocks noGrp="1"/>
          </p:cNvSpPr>
          <p:nvPr>
            <p:ph type="sldNum" idx="12"/>
          </p:nvPr>
        </p:nvSpPr>
        <p:spPr/>
        <p:txBody>
          <a:bodyPr/>
          <a:lstStyle/>
          <a:p>
            <a:fld id="{C479D5F6-EDCB-402A-AC08-4943A1820E8F}" type="slidenum">
              <a:rPr lang="en-US" smtClean="0"/>
              <a:pPr/>
              <a:t>22</a:t>
            </a:fld>
            <a:r>
              <a:rPr lang="en-US" dirty="0"/>
              <a:t>  </a:t>
            </a:r>
          </a:p>
        </p:txBody>
      </p:sp>
    </p:spTree>
    <p:extLst>
      <p:ext uri="{BB962C8B-B14F-4D97-AF65-F5344CB8AC3E}">
        <p14:creationId xmlns:p14="http://schemas.microsoft.com/office/powerpoint/2010/main" val="2424083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05100"/>
            <a:ext cx="7542996" cy="741300"/>
          </a:xfrm>
        </p:spPr>
        <p:txBody>
          <a:bodyPr>
            <a:normAutofit fontScale="90000"/>
          </a:bodyPr>
          <a:lstStyle/>
          <a:p>
            <a:r>
              <a:rPr lang="en-US" sz="2200" dirty="0"/>
              <a:t>Deeper Dive into ACCESS: Collection Documentation (Slide 1 of 2)</a:t>
            </a:r>
            <a:br>
              <a:rPr lang="en-US" sz="2200" dirty="0"/>
            </a:br>
            <a:r>
              <a:rPr lang="en-US" dirty="0"/>
              <a:t> </a:t>
            </a:r>
          </a:p>
        </p:txBody>
      </p:sp>
      <p:sp>
        <p:nvSpPr>
          <p:cNvPr id="7" name="Content Placeholder 2"/>
          <p:cNvSpPr>
            <a:spLocks noGrp="1"/>
          </p:cNvSpPr>
          <p:nvPr>
            <p:ph type="body" idx="1"/>
          </p:nvPr>
        </p:nvSpPr>
        <p:spPr>
          <a:xfrm>
            <a:off x="311700" y="846400"/>
            <a:ext cx="8603700" cy="4018208"/>
          </a:xfrm>
        </p:spPr>
        <p:txBody>
          <a:bodyPr>
            <a:normAutofit/>
          </a:bodyPr>
          <a:lstStyle/>
          <a:p>
            <a:pPr marL="0" indent="0">
              <a:buNone/>
            </a:pPr>
            <a:r>
              <a:rPr lang="en-US" sz="1800" dirty="0"/>
              <a:t>All documentation can be found on the </a:t>
            </a:r>
            <a:r>
              <a:rPr lang="en-US" sz="1800" dirty="0">
                <a:hlinkClick r:id="rId3"/>
              </a:rPr>
              <a:t>ACCESS SBD webpage</a:t>
            </a:r>
            <a:endParaRPr lang="en-US" sz="1800" dirty="0"/>
          </a:p>
          <a:p>
            <a:pPr marL="0" indent="0">
              <a:buNone/>
            </a:pPr>
            <a:r>
              <a:rPr lang="en-US" sz="1800" dirty="0"/>
              <a:t>Available Documentation:</a:t>
            </a:r>
          </a:p>
          <a:p>
            <a:pPr marL="628650" lvl="1" indent="-285750">
              <a:buFont typeface="Arial" panose="020B0604020202020204" pitchFamily="34" charset="0"/>
              <a:buChar char="•"/>
            </a:pPr>
            <a:r>
              <a:rPr lang="en-US" sz="1600" dirty="0"/>
              <a:t>File Layout and Definitions Section: </a:t>
            </a:r>
          </a:p>
          <a:p>
            <a:pPr marL="971550" lvl="2" indent="-285750">
              <a:buFont typeface="Arial" panose="020B0604020202020204" pitchFamily="34" charset="0"/>
              <a:buChar char="•"/>
            </a:pPr>
            <a:r>
              <a:rPr lang="en-US" sz="1600" dirty="0"/>
              <a:t>The 2024-25 file layout is updated and posted for this collection year. </a:t>
            </a:r>
          </a:p>
          <a:p>
            <a:pPr marL="971550" lvl="2" indent="-285750">
              <a:buFont typeface="Arial" panose="020B0604020202020204" pitchFamily="34" charset="0"/>
              <a:buChar char="•"/>
            </a:pPr>
            <a:r>
              <a:rPr lang="en-US" sz="1600" dirty="0"/>
              <a:t>This document provides all fields, as well as their position, length, and valid values, for the collection.</a:t>
            </a:r>
          </a:p>
          <a:p>
            <a:pPr marL="971550" lvl="2" indent="-285750">
              <a:buFont typeface="Arial" panose="020B0604020202020204" pitchFamily="34" charset="0"/>
              <a:buChar char="•"/>
            </a:pPr>
            <a:r>
              <a:rPr lang="en-US" sz="1600" dirty="0"/>
              <a:t>This document also provides whether the field is updateable.</a:t>
            </a:r>
          </a:p>
          <a:p>
            <a:pPr marL="628650" lvl="1" indent="-285750">
              <a:buFont typeface="Arial" panose="020B0604020202020204" pitchFamily="34" charset="0"/>
              <a:buChar char="•"/>
            </a:pPr>
            <a:r>
              <a:rPr lang="en-US" sz="1600" dirty="0"/>
              <a:t>Business Rules Section:</a:t>
            </a:r>
          </a:p>
          <a:p>
            <a:pPr marL="998538" lvl="2" indent="-285750">
              <a:buFont typeface="Arial" panose="020B0604020202020204" pitchFamily="34" charset="0"/>
              <a:buChar char="•"/>
            </a:pPr>
            <a:r>
              <a:rPr lang="en-US" sz="1600" dirty="0"/>
              <a:t>List of active business rules for 2024-2025 and their error messages </a:t>
            </a:r>
          </a:p>
          <a:p>
            <a:pPr marL="628650" lvl="1" indent="-285750">
              <a:buFont typeface="Arial" panose="020B0604020202020204" pitchFamily="34" charset="0"/>
              <a:buChar char="•"/>
            </a:pPr>
            <a:r>
              <a:rPr lang="en-US" sz="1600" dirty="0"/>
              <a:t>Link to the SBD Manual:</a:t>
            </a:r>
          </a:p>
          <a:p>
            <a:pPr marL="971550" lvl="2" indent="-285750">
              <a:buFont typeface="Arial" panose="020B0604020202020204" pitchFamily="34" charset="0"/>
              <a:buChar char="•"/>
            </a:pPr>
            <a:r>
              <a:rPr lang="en-US" sz="1600" dirty="0"/>
              <a:t>This links to the manual that is applicable for all SBDs and lays out the SBD process step-by-step.</a:t>
            </a:r>
          </a:p>
        </p:txBody>
      </p:sp>
      <p:sp>
        <p:nvSpPr>
          <p:cNvPr id="3" name="Title 2">
            <a:extLst>
              <a:ext uri="{FF2B5EF4-FFF2-40B4-BE49-F238E27FC236}">
                <a16:creationId xmlns:a16="http://schemas.microsoft.com/office/drawing/2014/main" id="{AF81F422-C163-7B8B-5CBF-F6877BADEC7C}"/>
              </a:ext>
            </a:extLst>
          </p:cNvPr>
          <p:cNvSpPr>
            <a:spLocks noGrp="1"/>
          </p:cNvSpPr>
          <p:nvPr>
            <p:ph type="title" idx="2"/>
          </p:nvPr>
        </p:nvSpPr>
        <p:spPr/>
        <p:txBody>
          <a:bodyPr/>
          <a:lstStyle/>
          <a:p>
            <a:r>
              <a:rPr lang="en-US" sz="800" dirty="0"/>
              <a:t>Collection Documentation (Slide 1 of 2)</a:t>
            </a:r>
            <a:endParaRPr lang="en-US" dirty="0"/>
          </a:p>
        </p:txBody>
      </p:sp>
      <p:sp>
        <p:nvSpPr>
          <p:cNvPr id="4" name="Slide Number Placeholder 3"/>
          <p:cNvSpPr>
            <a:spLocks noGrp="1"/>
          </p:cNvSpPr>
          <p:nvPr>
            <p:ph type="sldNum" idx="12"/>
          </p:nvPr>
        </p:nvSpPr>
        <p:spPr/>
        <p:txBody>
          <a:bodyPr/>
          <a:lstStyle/>
          <a:p>
            <a:fld id="{C479D5F6-EDCB-402A-AC08-4943A1820E8F}" type="slidenum">
              <a:rPr lang="en-US" smtClean="0"/>
              <a:pPr/>
              <a:t>23</a:t>
            </a:fld>
            <a:r>
              <a:rPr lang="en-US" dirty="0"/>
              <a:t>  </a:t>
            </a:r>
          </a:p>
        </p:txBody>
      </p:sp>
    </p:spTree>
    <p:extLst>
      <p:ext uri="{BB962C8B-B14F-4D97-AF65-F5344CB8AC3E}">
        <p14:creationId xmlns:p14="http://schemas.microsoft.com/office/powerpoint/2010/main" val="3709753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05100"/>
            <a:ext cx="7616148" cy="741300"/>
          </a:xfrm>
        </p:spPr>
        <p:txBody>
          <a:bodyPr>
            <a:normAutofit fontScale="90000"/>
          </a:bodyPr>
          <a:lstStyle/>
          <a:p>
            <a:r>
              <a:rPr lang="en-US" sz="2200" dirty="0"/>
              <a:t>Deeper Dive into ACCESS: Collection Documentation (Slide</a:t>
            </a:r>
            <a:r>
              <a:rPr lang="en-US" sz="2200" baseline="0" dirty="0"/>
              <a:t> 2 of 2</a:t>
            </a:r>
            <a:r>
              <a:rPr lang="en-US" sz="2200" dirty="0"/>
              <a:t>)</a:t>
            </a:r>
            <a:br>
              <a:rPr lang="en-US" dirty="0"/>
            </a:br>
            <a:r>
              <a:rPr lang="en-US" dirty="0"/>
              <a:t> </a:t>
            </a:r>
          </a:p>
        </p:txBody>
      </p:sp>
      <p:sp>
        <p:nvSpPr>
          <p:cNvPr id="7" name="Content Placeholder 2"/>
          <p:cNvSpPr>
            <a:spLocks noGrp="1"/>
          </p:cNvSpPr>
          <p:nvPr>
            <p:ph type="body" idx="1"/>
          </p:nvPr>
        </p:nvSpPr>
        <p:spPr>
          <a:xfrm>
            <a:off x="311700" y="1152475"/>
            <a:ext cx="8475684" cy="3194925"/>
          </a:xfrm>
        </p:spPr>
        <p:txBody>
          <a:bodyPr>
            <a:normAutofit/>
          </a:bodyPr>
          <a:lstStyle/>
          <a:p>
            <a:pPr marL="425450" indent="-285750">
              <a:buFont typeface="Arial" panose="020B0604020202020204" pitchFamily="34" charset="0"/>
              <a:buChar char="•"/>
            </a:pPr>
            <a:r>
              <a:rPr lang="en-US" sz="1800" dirty="0"/>
              <a:t>Failsafe Templates:</a:t>
            </a:r>
          </a:p>
          <a:p>
            <a:pPr marL="882650" lvl="1" indent="-285750">
              <a:buFont typeface="Arial" panose="020B0604020202020204" pitchFamily="34" charset="0"/>
              <a:buChar char="•"/>
            </a:pPr>
            <a:r>
              <a:rPr lang="en-US" sz="1600" b="1" dirty="0"/>
              <a:t>The District Transfers Failsafe Form:</a:t>
            </a:r>
            <a:r>
              <a:rPr lang="en-US" sz="1600" dirty="0"/>
              <a:t> This is the document used to move students between districts. This should only be used for students who are in your district’s SBD file but moved out of your district before or during the testing window and DID NOT TEST in your district. Do not use the Failsafe form to report any students who tested in your district and moved afterward.  If they moved after testing, the student data should remain in the district where the student tested. </a:t>
            </a:r>
          </a:p>
          <a:p>
            <a:pPr marL="425450" indent="-285750">
              <a:buFont typeface="Arial" panose="020B0604020202020204" pitchFamily="34" charset="0"/>
              <a:buChar char="•"/>
            </a:pPr>
            <a:r>
              <a:rPr lang="en-US" sz="1800" dirty="0"/>
              <a:t>Training information and documentation</a:t>
            </a:r>
          </a:p>
          <a:p>
            <a:pPr marL="882650" lvl="1" indent="-285750">
              <a:buFont typeface="Arial" panose="020B0604020202020204" pitchFamily="34" charset="0"/>
              <a:buChar char="•"/>
            </a:pPr>
            <a:r>
              <a:rPr lang="en-US" sz="1600" dirty="0"/>
              <a:t>This </a:t>
            </a:r>
            <a:r>
              <a:rPr lang="en-US" sz="1600" dirty="0" err="1"/>
              <a:t>powerpoint</a:t>
            </a:r>
            <a:r>
              <a:rPr lang="en-US" sz="1600" dirty="0"/>
              <a:t>, as well as the recording, will be posted to the website as soon as it is available.</a:t>
            </a:r>
          </a:p>
        </p:txBody>
      </p:sp>
      <p:sp>
        <p:nvSpPr>
          <p:cNvPr id="3" name="Title 2">
            <a:extLst>
              <a:ext uri="{FF2B5EF4-FFF2-40B4-BE49-F238E27FC236}">
                <a16:creationId xmlns:a16="http://schemas.microsoft.com/office/drawing/2014/main" id="{F8BE6B0A-C5CB-BF68-7E5E-9655734A122D}"/>
              </a:ext>
            </a:extLst>
          </p:cNvPr>
          <p:cNvSpPr>
            <a:spLocks noGrp="1"/>
          </p:cNvSpPr>
          <p:nvPr>
            <p:ph type="title" idx="2"/>
          </p:nvPr>
        </p:nvSpPr>
        <p:spPr/>
        <p:txBody>
          <a:bodyPr/>
          <a:lstStyle/>
          <a:p>
            <a:r>
              <a:rPr lang="en-US" sz="800" dirty="0"/>
              <a:t>Collection Documentation (Slide</a:t>
            </a:r>
            <a:r>
              <a:rPr lang="en-US" sz="800" baseline="0" dirty="0"/>
              <a:t> 2 of 2</a:t>
            </a:r>
            <a:r>
              <a:rPr lang="en-US" sz="800" dirty="0"/>
              <a:t>)</a:t>
            </a:r>
            <a:endParaRPr lang="en-US" dirty="0"/>
          </a:p>
        </p:txBody>
      </p:sp>
      <p:sp>
        <p:nvSpPr>
          <p:cNvPr id="4" name="Slide Number Placeholder 3"/>
          <p:cNvSpPr>
            <a:spLocks noGrp="1"/>
          </p:cNvSpPr>
          <p:nvPr>
            <p:ph type="sldNum" idx="12"/>
          </p:nvPr>
        </p:nvSpPr>
        <p:spPr/>
        <p:txBody>
          <a:bodyPr/>
          <a:lstStyle/>
          <a:p>
            <a:fld id="{C479D5F6-EDCB-402A-AC08-4943A1820E8F}" type="slidenum">
              <a:rPr lang="en-US" smtClean="0"/>
              <a:pPr/>
              <a:t>24</a:t>
            </a:fld>
            <a:r>
              <a:rPr lang="en-US" dirty="0"/>
              <a:t>  </a:t>
            </a:r>
          </a:p>
        </p:txBody>
      </p:sp>
    </p:spTree>
    <p:extLst>
      <p:ext uri="{BB962C8B-B14F-4D97-AF65-F5344CB8AC3E}">
        <p14:creationId xmlns:p14="http://schemas.microsoft.com/office/powerpoint/2010/main" val="4186358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8F556-B136-8FF2-E78E-8EEB05F55F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74943E-70FF-0801-1B81-AC793880E6BA}"/>
              </a:ext>
            </a:extLst>
          </p:cNvPr>
          <p:cNvSpPr>
            <a:spLocks noGrp="1"/>
          </p:cNvSpPr>
          <p:nvPr>
            <p:ph type="title"/>
          </p:nvPr>
        </p:nvSpPr>
        <p:spPr>
          <a:xfrm>
            <a:off x="0" y="3155951"/>
            <a:ext cx="9144000" cy="872249"/>
          </a:xfrm>
        </p:spPr>
        <p:txBody>
          <a:bodyPr>
            <a:normAutofit fontScale="90000"/>
          </a:bodyPr>
          <a:lstStyle/>
          <a:p>
            <a:r>
              <a:rPr lang="en-US" dirty="0"/>
              <a:t>Deeper Dive into ACCESS SBD:</a:t>
            </a:r>
            <a:br>
              <a:rPr lang="en-US" dirty="0"/>
            </a:br>
            <a:r>
              <a:rPr lang="en-US" dirty="0"/>
              <a:t>Changes for 2024-25</a:t>
            </a:r>
            <a:br>
              <a:rPr lang="en-US" dirty="0"/>
            </a:br>
            <a:endParaRPr lang="en-US" dirty="0"/>
          </a:p>
        </p:txBody>
      </p:sp>
      <p:sp>
        <p:nvSpPr>
          <p:cNvPr id="3" name="Slide Number Placeholder 2">
            <a:extLst>
              <a:ext uri="{FF2B5EF4-FFF2-40B4-BE49-F238E27FC236}">
                <a16:creationId xmlns:a16="http://schemas.microsoft.com/office/drawing/2014/main" id="{327A7076-D66B-D819-0594-8A9C768E6942}"/>
              </a:ext>
            </a:extLst>
          </p:cNvPr>
          <p:cNvSpPr>
            <a:spLocks noGrp="1"/>
          </p:cNvSpPr>
          <p:nvPr>
            <p:ph type="sldNum" idx="12"/>
          </p:nvPr>
        </p:nvSpPr>
        <p:spPr/>
        <p:txBody>
          <a:bodyPr/>
          <a:lstStyle/>
          <a:p>
            <a:fld id="{C479D5F6-EDCB-402A-AC08-4943A1820E8F}" type="slidenum">
              <a:rPr lang="en-US" smtClean="0"/>
              <a:pPr/>
              <a:t>25</a:t>
            </a:fld>
            <a:endParaRPr lang="en-US" dirty="0"/>
          </a:p>
        </p:txBody>
      </p:sp>
    </p:spTree>
    <p:extLst>
      <p:ext uri="{BB962C8B-B14F-4D97-AF65-F5344CB8AC3E}">
        <p14:creationId xmlns:p14="http://schemas.microsoft.com/office/powerpoint/2010/main" val="4223399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FC651-0396-F104-661F-2B1836B7FBE5}"/>
              </a:ext>
            </a:extLst>
          </p:cNvPr>
          <p:cNvSpPr>
            <a:spLocks noGrp="1"/>
          </p:cNvSpPr>
          <p:nvPr>
            <p:ph type="title"/>
          </p:nvPr>
        </p:nvSpPr>
        <p:spPr>
          <a:xfrm>
            <a:off x="311700" y="105100"/>
            <a:ext cx="7524708" cy="741300"/>
          </a:xfrm>
        </p:spPr>
        <p:txBody>
          <a:bodyPr/>
          <a:lstStyle/>
          <a:p>
            <a:r>
              <a:rPr lang="en-US" dirty="0"/>
              <a:t>Deeper Dive into ACCESS SBD: Changes for 2024-25</a:t>
            </a:r>
          </a:p>
        </p:txBody>
      </p:sp>
      <p:sp>
        <p:nvSpPr>
          <p:cNvPr id="3" name="Content Placeholder 2">
            <a:extLst>
              <a:ext uri="{FF2B5EF4-FFF2-40B4-BE49-F238E27FC236}">
                <a16:creationId xmlns:a16="http://schemas.microsoft.com/office/drawing/2014/main" id="{F6342D24-B96A-4C9E-3026-563E5D7A18E9}"/>
              </a:ext>
            </a:extLst>
          </p:cNvPr>
          <p:cNvSpPr>
            <a:spLocks noGrp="1"/>
          </p:cNvSpPr>
          <p:nvPr>
            <p:ph type="body" idx="1"/>
          </p:nvPr>
        </p:nvSpPr>
        <p:spPr>
          <a:xfrm>
            <a:off x="311700" y="1152474"/>
            <a:ext cx="8475684" cy="3712133"/>
          </a:xfrm>
        </p:spPr>
        <p:txBody>
          <a:bodyPr>
            <a:normAutofit fontScale="47500" lnSpcReduction="20000"/>
          </a:bodyPr>
          <a:lstStyle/>
          <a:p>
            <a:r>
              <a:rPr lang="en-US" sz="5600" dirty="0"/>
              <a:t>Changes for 2024-25 Collection Year:</a:t>
            </a:r>
          </a:p>
          <a:p>
            <a:pPr lvl="1"/>
            <a:r>
              <a:rPr lang="en-US" sz="4300" dirty="0"/>
              <a:t>Additional Valid Value for the Did Not Test Reason code</a:t>
            </a:r>
          </a:p>
          <a:p>
            <a:pPr lvl="2"/>
            <a:r>
              <a:rPr lang="en-US" sz="4300" dirty="0"/>
              <a:t>Valid values are: </a:t>
            </a:r>
          </a:p>
          <a:p>
            <a:pPr lvl="3"/>
            <a:r>
              <a:rPr lang="en-US" sz="4300" dirty="0"/>
              <a:t>00 – Absent</a:t>
            </a:r>
          </a:p>
          <a:p>
            <a:pPr lvl="3"/>
            <a:r>
              <a:rPr lang="en-US" sz="4300" dirty="0"/>
              <a:t>03 – Withdrew Before Testing</a:t>
            </a:r>
          </a:p>
          <a:p>
            <a:pPr lvl="3"/>
            <a:r>
              <a:rPr lang="en-US" sz="4300" dirty="0"/>
              <a:t>04 – Student Refusal</a:t>
            </a:r>
          </a:p>
          <a:p>
            <a:pPr lvl="3"/>
            <a:r>
              <a:rPr lang="en-US" sz="4300" dirty="0"/>
              <a:t>07 – Medical Exemption</a:t>
            </a:r>
          </a:p>
          <a:p>
            <a:pPr lvl="3"/>
            <a:r>
              <a:rPr lang="en-US" sz="4300" dirty="0">
                <a:highlight>
                  <a:srgbClr val="FFFF00"/>
                </a:highlight>
              </a:rPr>
              <a:t>08 – Part-time Home School Student</a:t>
            </a:r>
          </a:p>
          <a:p>
            <a:pPr lvl="3"/>
            <a:r>
              <a:rPr lang="en-US" sz="4300" dirty="0"/>
              <a:t>10 – Did Not Attend</a:t>
            </a:r>
          </a:p>
          <a:p>
            <a:pPr lvl="3"/>
            <a:r>
              <a:rPr lang="en-US" sz="4300" dirty="0"/>
              <a:t>11 – Data Error</a:t>
            </a:r>
          </a:p>
          <a:p>
            <a:pPr marL="1028700" lvl="3" indent="0">
              <a:buNone/>
            </a:pPr>
            <a:r>
              <a:rPr lang="en-US" sz="4300" dirty="0"/>
              <a:t> </a:t>
            </a:r>
          </a:p>
          <a:p>
            <a:endParaRPr lang="en-US" dirty="0"/>
          </a:p>
        </p:txBody>
      </p:sp>
      <p:sp>
        <p:nvSpPr>
          <p:cNvPr id="5" name="Title 4">
            <a:extLst>
              <a:ext uri="{FF2B5EF4-FFF2-40B4-BE49-F238E27FC236}">
                <a16:creationId xmlns:a16="http://schemas.microsoft.com/office/drawing/2014/main" id="{5B1AD13A-B9F7-4193-F5E9-8B478AEAB39F}"/>
              </a:ext>
            </a:extLst>
          </p:cNvPr>
          <p:cNvSpPr>
            <a:spLocks noGrp="1"/>
          </p:cNvSpPr>
          <p:nvPr>
            <p:ph type="title" idx="2"/>
          </p:nvPr>
        </p:nvSpPr>
        <p:spPr/>
        <p:txBody>
          <a:bodyPr/>
          <a:lstStyle/>
          <a:p>
            <a:r>
              <a:rPr lang="en-US" dirty="0"/>
              <a:t>Changes for 2024-25</a:t>
            </a:r>
          </a:p>
        </p:txBody>
      </p:sp>
      <p:sp>
        <p:nvSpPr>
          <p:cNvPr id="4" name="Slide Number Placeholder 3">
            <a:extLst>
              <a:ext uri="{FF2B5EF4-FFF2-40B4-BE49-F238E27FC236}">
                <a16:creationId xmlns:a16="http://schemas.microsoft.com/office/drawing/2014/main" id="{4A08BE1D-3BEF-BA12-1F7C-131BFF537E56}"/>
              </a:ext>
            </a:extLst>
          </p:cNvPr>
          <p:cNvSpPr>
            <a:spLocks noGrp="1"/>
          </p:cNvSpPr>
          <p:nvPr>
            <p:ph type="sldNum" idx="12"/>
          </p:nvPr>
        </p:nvSpPr>
        <p:spPr/>
        <p:txBody>
          <a:bodyPr/>
          <a:lstStyle/>
          <a:p>
            <a:fld id="{C479D5F6-EDCB-402A-AC08-4943A1820E8F}" type="slidenum">
              <a:rPr lang="en-US" smtClean="0"/>
              <a:pPr/>
              <a:t>26</a:t>
            </a:fld>
            <a:endParaRPr lang="en-US" dirty="0"/>
          </a:p>
        </p:txBody>
      </p:sp>
    </p:spTree>
    <p:extLst>
      <p:ext uri="{BB962C8B-B14F-4D97-AF65-F5344CB8AC3E}">
        <p14:creationId xmlns:p14="http://schemas.microsoft.com/office/powerpoint/2010/main" val="3194156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35808"/>
            <a:ext cx="9144000" cy="1014984"/>
          </a:xfrm>
        </p:spPr>
        <p:txBody>
          <a:bodyPr>
            <a:normAutofit fontScale="90000"/>
          </a:bodyPr>
          <a:lstStyle/>
          <a:p>
            <a:r>
              <a:rPr lang="en-US" dirty="0"/>
              <a:t>Deeper Dive into ACCESS SBD:</a:t>
            </a:r>
            <a:br>
              <a:rPr lang="en-US" dirty="0"/>
            </a:br>
            <a:r>
              <a:rPr lang="en-US" dirty="0"/>
              <a:t>Specific Fields and Rules</a:t>
            </a:r>
            <a:br>
              <a:rPr lang="en-US" dirty="0"/>
            </a:br>
            <a:endParaRPr lang="en-US" dirty="0"/>
          </a:p>
        </p:txBody>
      </p:sp>
      <p:sp>
        <p:nvSpPr>
          <p:cNvPr id="3" name="Slide Number Placeholder 2"/>
          <p:cNvSpPr>
            <a:spLocks noGrp="1"/>
          </p:cNvSpPr>
          <p:nvPr>
            <p:ph type="sldNum" idx="12"/>
          </p:nvPr>
        </p:nvSpPr>
        <p:spPr/>
        <p:txBody>
          <a:bodyPr/>
          <a:lstStyle/>
          <a:p>
            <a:fld id="{C479D5F6-EDCB-402A-AC08-4943A1820E8F}" type="slidenum">
              <a:rPr lang="en-US" smtClean="0"/>
              <a:pPr/>
              <a:t>27</a:t>
            </a:fld>
            <a:endParaRPr lang="en-US" dirty="0"/>
          </a:p>
        </p:txBody>
      </p:sp>
    </p:spTree>
    <p:extLst>
      <p:ext uri="{BB962C8B-B14F-4D97-AF65-F5344CB8AC3E}">
        <p14:creationId xmlns:p14="http://schemas.microsoft.com/office/powerpoint/2010/main" val="4069984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Roboto" panose="02000000000000000000" pitchFamily="2" charset="0"/>
                <a:ea typeface="Roboto" panose="02000000000000000000" pitchFamily="2" charset="0"/>
                <a:cs typeface="Roboto" panose="02000000000000000000" pitchFamily="2" charset="0"/>
              </a:rPr>
              <a:t>Deeper Dive into ACCESS SBD: Vendor Variables</a:t>
            </a:r>
          </a:p>
        </p:txBody>
      </p:sp>
      <p:sp>
        <p:nvSpPr>
          <p:cNvPr id="5" name="Content Placeholder 2"/>
          <p:cNvSpPr>
            <a:spLocks noGrp="1"/>
          </p:cNvSpPr>
          <p:nvPr>
            <p:ph type="body" idx="1"/>
          </p:nvPr>
        </p:nvSpPr>
        <p:spPr>
          <a:xfrm>
            <a:off x="311700" y="1152475"/>
            <a:ext cx="7414980" cy="3034800"/>
          </a:xfrm>
        </p:spPr>
        <p:txBody>
          <a:bodyPr>
            <a:normAutofit/>
          </a:bodyPr>
          <a:lstStyle/>
          <a:p>
            <a:r>
              <a:rPr lang="en-US" dirty="0"/>
              <a:t>DRC Student ID</a:t>
            </a:r>
          </a:p>
          <a:p>
            <a:pPr lvl="1"/>
            <a:r>
              <a:rPr lang="en-US" dirty="0"/>
              <a:t>This is an ID created by DRC for their internal system.</a:t>
            </a:r>
          </a:p>
          <a:p>
            <a:pPr lvl="1"/>
            <a:r>
              <a:rPr lang="en-US" dirty="0"/>
              <a:t>It is included because it helps SBD Support find records in the vendor file to answer questions or complete Failsafe requests.</a:t>
            </a:r>
          </a:p>
          <a:p>
            <a:r>
              <a:rPr lang="en-US" dirty="0"/>
              <a:t>Assessment Type</a:t>
            </a:r>
          </a:p>
          <a:p>
            <a:pPr lvl="1"/>
            <a:r>
              <a:rPr lang="en-US" dirty="0"/>
              <a:t>This field indicates whether a student took the General or Alternate version of the WIDA ACCESS for ELLs.</a:t>
            </a:r>
          </a:p>
          <a:p>
            <a:r>
              <a:rPr lang="en-US" dirty="0"/>
              <a:t>Reported Record</a:t>
            </a:r>
          </a:p>
          <a:p>
            <a:pPr lvl="1"/>
            <a:r>
              <a:rPr lang="en-US" dirty="0"/>
              <a:t>This field indicates if a record is being considered a duplicate or primary by DRC and can help resolve duplicates or missing domain issues.</a:t>
            </a:r>
          </a:p>
        </p:txBody>
      </p:sp>
      <p:sp>
        <p:nvSpPr>
          <p:cNvPr id="3" name="Title 2">
            <a:extLst>
              <a:ext uri="{FF2B5EF4-FFF2-40B4-BE49-F238E27FC236}">
                <a16:creationId xmlns:a16="http://schemas.microsoft.com/office/drawing/2014/main" id="{D61FCA5C-1769-6865-8ABB-CBFCA1FE06D5}"/>
              </a:ext>
            </a:extLst>
          </p:cNvPr>
          <p:cNvSpPr>
            <a:spLocks noGrp="1"/>
          </p:cNvSpPr>
          <p:nvPr>
            <p:ph type="title" idx="2"/>
          </p:nvPr>
        </p:nvSpPr>
        <p:spPr/>
        <p:txBody>
          <a:bodyPr/>
          <a:lstStyle/>
          <a:p>
            <a:r>
              <a:rPr lang="en-US" dirty="0">
                <a:latin typeface="Museo Slab 500"/>
                <a:cs typeface="Museo Slab 500"/>
              </a:rPr>
              <a:t>Vendor Variables</a:t>
            </a:r>
            <a:endParaRPr lang="en-US" dirty="0"/>
          </a:p>
        </p:txBody>
      </p:sp>
      <p:sp>
        <p:nvSpPr>
          <p:cNvPr id="4" name="Slide Number Placeholder 3"/>
          <p:cNvSpPr>
            <a:spLocks noGrp="1"/>
          </p:cNvSpPr>
          <p:nvPr>
            <p:ph type="sldNum" idx="12"/>
          </p:nvPr>
        </p:nvSpPr>
        <p:spPr/>
        <p:txBody>
          <a:bodyPr/>
          <a:lstStyle/>
          <a:p>
            <a:fld id="{C479D5F6-EDCB-402A-AC08-4943A1820E8F}" type="slidenum">
              <a:rPr lang="en-US" smtClean="0"/>
              <a:pPr/>
              <a:t>28</a:t>
            </a:fld>
            <a:r>
              <a:rPr lang="en-US" dirty="0"/>
              <a:t> </a:t>
            </a:r>
          </a:p>
        </p:txBody>
      </p:sp>
    </p:spTree>
    <p:extLst>
      <p:ext uri="{BB962C8B-B14F-4D97-AF65-F5344CB8AC3E}">
        <p14:creationId xmlns:p14="http://schemas.microsoft.com/office/powerpoint/2010/main" val="3945677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Deeper Dive into ACCESS SBD: Language Fields</a:t>
            </a:r>
          </a:p>
        </p:txBody>
      </p:sp>
      <p:sp>
        <p:nvSpPr>
          <p:cNvPr id="11" name="Content Placeholder 2"/>
          <p:cNvSpPr>
            <a:spLocks noGrp="1"/>
          </p:cNvSpPr>
          <p:nvPr>
            <p:ph type="body" idx="1"/>
          </p:nvPr>
        </p:nvSpPr>
        <p:spPr>
          <a:xfrm>
            <a:off x="311700" y="1152474"/>
            <a:ext cx="7844748" cy="3283047"/>
          </a:xfrm>
        </p:spPr>
        <p:txBody>
          <a:bodyPr>
            <a:normAutofit lnSpcReduction="10000"/>
          </a:bodyPr>
          <a:lstStyle/>
          <a:p>
            <a:pPr marL="0" indent="0">
              <a:buNone/>
            </a:pPr>
            <a:r>
              <a:rPr lang="en-US" dirty="0"/>
              <a:t>WIDA ACCESS for ELLs is intended for multilingual learners only.  The values for the “Language” fields must be correct or the record will be invalidated.</a:t>
            </a:r>
          </a:p>
          <a:p>
            <a:pPr marL="285750" indent="-285750">
              <a:buFont typeface="Arial" panose="020B0604020202020204" pitchFamily="34" charset="0"/>
              <a:buChar char="•"/>
            </a:pPr>
            <a:r>
              <a:rPr lang="en-US" dirty="0"/>
              <a:t>Language Proficiency</a:t>
            </a:r>
          </a:p>
          <a:p>
            <a:pPr marL="800100" lvl="1" indent="-285750">
              <a:buFont typeface="Arial" panose="020B0604020202020204" pitchFamily="34" charset="0"/>
              <a:buChar char="•"/>
            </a:pPr>
            <a:r>
              <a:rPr lang="en-US" dirty="0"/>
              <a:t>Only 1 (NEP) or 2 (LEP) are valid values.</a:t>
            </a:r>
          </a:p>
          <a:p>
            <a:pPr marL="285750" indent="-285750">
              <a:buFont typeface="Arial" panose="020B0604020202020204" pitchFamily="34" charset="0"/>
              <a:buChar char="•"/>
            </a:pPr>
            <a:r>
              <a:rPr lang="en-US" dirty="0"/>
              <a:t>Language Background</a:t>
            </a:r>
          </a:p>
          <a:p>
            <a:pPr marL="800100" lvl="1" indent="-285750">
              <a:buFont typeface="Arial" panose="020B0604020202020204" pitchFamily="34" charset="0"/>
              <a:buChar char="•"/>
            </a:pPr>
            <a:r>
              <a:rPr lang="en-US" dirty="0"/>
              <a:t>This field cannot be ENG (English).</a:t>
            </a:r>
          </a:p>
          <a:p>
            <a:pPr marL="800100" lvl="1" indent="-285750">
              <a:buFont typeface="Arial" panose="020B0604020202020204" pitchFamily="34" charset="0"/>
              <a:buChar char="•"/>
            </a:pPr>
            <a:r>
              <a:rPr lang="en-US" dirty="0"/>
              <a:t>Use only 3-character alpha codes that are used in the Student Interchange (SPA not SPAN)</a:t>
            </a:r>
          </a:p>
          <a:p>
            <a:pPr marL="227013" indent="-227013">
              <a:buFont typeface="Arial" panose="020B0604020202020204" pitchFamily="34" charset="0"/>
              <a:buChar char="•"/>
            </a:pPr>
            <a:r>
              <a:rPr lang="en-US" dirty="0"/>
              <a:t>Language Program</a:t>
            </a:r>
          </a:p>
          <a:p>
            <a:pPr marL="800100" lvl="1" indent="-285750">
              <a:buFont typeface="Arial" panose="020B0604020202020204" pitchFamily="34" charset="0"/>
              <a:buChar char="•"/>
            </a:pPr>
            <a:r>
              <a:rPr lang="en-US" dirty="0"/>
              <a:t>Students must be in a program if they are NEP or LEP.</a:t>
            </a:r>
          </a:p>
          <a:p>
            <a:pPr marL="800100" lvl="1" indent="-285750">
              <a:buFont typeface="Arial" panose="020B0604020202020204" pitchFamily="34" charset="0"/>
              <a:buChar char="•"/>
            </a:pPr>
            <a:r>
              <a:rPr lang="en-US" dirty="0"/>
              <a:t>If a student is a multilingual learner but has been opted out of a Language Instruction Program by a parent, use ’98’.</a:t>
            </a:r>
          </a:p>
          <a:p>
            <a:pPr marL="800100" lvl="1" indent="-285750">
              <a:buFont typeface="Arial" panose="020B0604020202020204" pitchFamily="34" charset="0"/>
              <a:buChar char="•"/>
            </a:pPr>
            <a:r>
              <a:rPr lang="en-US" dirty="0"/>
              <a:t>Using the code of 00 or blank will trigger an error.</a:t>
            </a:r>
          </a:p>
        </p:txBody>
      </p:sp>
      <p:sp>
        <p:nvSpPr>
          <p:cNvPr id="2" name="Title 1">
            <a:extLst>
              <a:ext uri="{FF2B5EF4-FFF2-40B4-BE49-F238E27FC236}">
                <a16:creationId xmlns:a16="http://schemas.microsoft.com/office/drawing/2014/main" id="{0292EBAF-0DDB-85E2-113E-18366B3F2FDE}"/>
              </a:ext>
            </a:extLst>
          </p:cNvPr>
          <p:cNvSpPr>
            <a:spLocks noGrp="1"/>
          </p:cNvSpPr>
          <p:nvPr>
            <p:ph type="title" idx="2"/>
          </p:nvPr>
        </p:nvSpPr>
        <p:spPr/>
        <p:txBody>
          <a:bodyPr/>
          <a:lstStyle/>
          <a:p>
            <a:r>
              <a:rPr lang="en-US" dirty="0"/>
              <a:t>Language Fields</a:t>
            </a:r>
          </a:p>
        </p:txBody>
      </p:sp>
      <p:sp>
        <p:nvSpPr>
          <p:cNvPr id="4" name="Slide Number Placeholder 3"/>
          <p:cNvSpPr>
            <a:spLocks noGrp="1"/>
          </p:cNvSpPr>
          <p:nvPr>
            <p:ph type="sldNum" idx="12"/>
          </p:nvPr>
        </p:nvSpPr>
        <p:spPr/>
        <p:txBody>
          <a:bodyPr/>
          <a:lstStyle/>
          <a:p>
            <a:fld id="{C479D5F6-EDCB-402A-AC08-4943A1820E8F}" type="slidenum">
              <a:rPr lang="en-US" smtClean="0"/>
              <a:pPr/>
              <a:t>29</a:t>
            </a:fld>
            <a:endParaRPr lang="en-US" dirty="0"/>
          </a:p>
        </p:txBody>
      </p:sp>
    </p:spTree>
    <p:extLst>
      <p:ext uri="{BB962C8B-B14F-4D97-AF65-F5344CB8AC3E}">
        <p14:creationId xmlns:p14="http://schemas.microsoft.com/office/powerpoint/2010/main" val="2050710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348C0-DAEC-CCCA-9DBE-A61D3E252DCA}"/>
              </a:ext>
            </a:extLst>
          </p:cNvPr>
          <p:cNvSpPr>
            <a:spLocks noGrp="1"/>
          </p:cNvSpPr>
          <p:nvPr>
            <p:ph type="title"/>
          </p:nvPr>
        </p:nvSpPr>
        <p:spPr/>
        <p:txBody>
          <a:bodyPr>
            <a:normAutofit/>
          </a:bodyPr>
          <a:lstStyle/>
          <a:p>
            <a:r>
              <a:rPr lang="en-US" sz="2100" dirty="0"/>
              <a:t>Training Webinar Roadmap</a:t>
            </a:r>
          </a:p>
        </p:txBody>
      </p:sp>
      <p:sp>
        <p:nvSpPr>
          <p:cNvPr id="3" name="Content Placeholder 2">
            <a:extLst>
              <a:ext uri="{FF2B5EF4-FFF2-40B4-BE49-F238E27FC236}">
                <a16:creationId xmlns:a16="http://schemas.microsoft.com/office/drawing/2014/main" id="{08091497-1DB4-3F21-1206-47BEE156B487}"/>
              </a:ext>
            </a:extLst>
          </p:cNvPr>
          <p:cNvSpPr>
            <a:spLocks noGrp="1"/>
          </p:cNvSpPr>
          <p:nvPr>
            <p:ph type="body" idx="1"/>
          </p:nvPr>
        </p:nvSpPr>
        <p:spPr/>
        <p:txBody>
          <a:bodyPr>
            <a:normAutofit fontScale="85000" lnSpcReduction="20000"/>
          </a:bodyPr>
          <a:lstStyle/>
          <a:p>
            <a:pPr marL="0" indent="0">
              <a:buNone/>
            </a:pPr>
            <a:r>
              <a:rPr lang="en-US" sz="2100" u="sng" dirty="0"/>
              <a:t>Presentation Outline:</a:t>
            </a:r>
            <a:r>
              <a:rPr lang="en-US" sz="2100" dirty="0"/>
              <a:t> </a:t>
            </a:r>
          </a:p>
          <a:p>
            <a:r>
              <a:rPr lang="en-US" sz="2100" dirty="0"/>
              <a:t>General Information</a:t>
            </a:r>
            <a:endParaRPr lang="en-US" dirty="0"/>
          </a:p>
          <a:p>
            <a:pPr lvl="1"/>
            <a:r>
              <a:rPr lang="en-US" sz="1800" dirty="0"/>
              <a:t>Purpose</a:t>
            </a:r>
          </a:p>
          <a:p>
            <a:pPr lvl="1"/>
            <a:r>
              <a:rPr lang="en-US" sz="1800" dirty="0"/>
              <a:t>Collection Timeline</a:t>
            </a:r>
          </a:p>
          <a:p>
            <a:pPr lvl="1"/>
            <a:r>
              <a:rPr lang="en-US" sz="1800" dirty="0"/>
              <a:t>Role Assignments in Identity Management (</a:t>
            </a:r>
            <a:r>
              <a:rPr lang="en-US" sz="1800" dirty="0" err="1"/>
              <a:t>IdM</a:t>
            </a:r>
            <a:r>
              <a:rPr lang="en-US" sz="1800" dirty="0"/>
              <a:t>)</a:t>
            </a:r>
          </a:p>
          <a:p>
            <a:r>
              <a:rPr lang="en-US" sz="2100" dirty="0"/>
              <a:t>SBD Step-by-Step Guide</a:t>
            </a:r>
          </a:p>
          <a:p>
            <a:r>
              <a:rPr lang="en-US" sz="2100" dirty="0"/>
              <a:t>Deeper Dive into ACCESS SBD: </a:t>
            </a:r>
          </a:p>
          <a:p>
            <a:pPr lvl="1"/>
            <a:r>
              <a:rPr lang="en-US" sz="1800" dirty="0"/>
              <a:t>Background Information </a:t>
            </a:r>
          </a:p>
          <a:p>
            <a:pPr lvl="1"/>
            <a:r>
              <a:rPr lang="en-US" sz="1800" dirty="0"/>
              <a:t>Changes for 2024-25</a:t>
            </a:r>
          </a:p>
          <a:p>
            <a:pPr lvl="1"/>
            <a:r>
              <a:rPr lang="en-US" sz="1800" dirty="0"/>
              <a:t>Specific Fields</a:t>
            </a:r>
          </a:p>
          <a:p>
            <a:r>
              <a:rPr lang="en-US" sz="2100" dirty="0"/>
              <a:t>Time for Questions</a:t>
            </a:r>
          </a:p>
        </p:txBody>
      </p:sp>
      <p:sp>
        <p:nvSpPr>
          <p:cNvPr id="5" name="Title 4">
            <a:extLst>
              <a:ext uri="{FF2B5EF4-FFF2-40B4-BE49-F238E27FC236}">
                <a16:creationId xmlns:a16="http://schemas.microsoft.com/office/drawing/2014/main" id="{D64373A4-B4F7-C1DE-BBE6-BD3AC28B1A8E}"/>
              </a:ext>
            </a:extLst>
          </p:cNvPr>
          <p:cNvSpPr>
            <a:spLocks noGrp="1"/>
          </p:cNvSpPr>
          <p:nvPr>
            <p:ph type="title" idx="2"/>
          </p:nvPr>
        </p:nvSpPr>
        <p:spPr/>
        <p:txBody>
          <a:bodyPr/>
          <a:lstStyle/>
          <a:p>
            <a:r>
              <a:rPr lang="en-US" dirty="0"/>
              <a:t>Training Webinar Roadmap</a:t>
            </a:r>
          </a:p>
        </p:txBody>
      </p:sp>
      <p:sp>
        <p:nvSpPr>
          <p:cNvPr id="4" name="Slide Number Placeholder 3">
            <a:extLst>
              <a:ext uri="{FF2B5EF4-FFF2-40B4-BE49-F238E27FC236}">
                <a16:creationId xmlns:a16="http://schemas.microsoft.com/office/drawing/2014/main" id="{66E0D361-6077-641B-3E67-F60CFB24F344}"/>
              </a:ext>
            </a:extLst>
          </p:cNvPr>
          <p:cNvSpPr>
            <a:spLocks noGrp="1"/>
          </p:cNvSpPr>
          <p:nvPr>
            <p:ph type="sldNum" idx="12"/>
          </p:nvPr>
        </p:nvSpPr>
        <p:spPr/>
        <p:txBody>
          <a:bodyPr/>
          <a:lstStyle/>
          <a:p>
            <a:fld id="{C479D5F6-EDCB-402A-AC08-4943A1820E8F}" type="slidenum">
              <a:rPr lang="en-US" smtClean="0"/>
              <a:pPr/>
              <a:t>3</a:t>
            </a:fld>
            <a:endParaRPr lang="en-US" dirty="0"/>
          </a:p>
        </p:txBody>
      </p:sp>
    </p:spTree>
    <p:extLst>
      <p:ext uri="{BB962C8B-B14F-4D97-AF65-F5344CB8AC3E}">
        <p14:creationId xmlns:p14="http://schemas.microsoft.com/office/powerpoint/2010/main" val="630967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Deeper Dive into ACCESS SBD: Test Cluster</a:t>
            </a:r>
          </a:p>
        </p:txBody>
      </p:sp>
      <p:sp>
        <p:nvSpPr>
          <p:cNvPr id="6" name="Content Placeholder 2"/>
          <p:cNvSpPr>
            <a:spLocks noGrp="1"/>
          </p:cNvSpPr>
          <p:nvPr>
            <p:ph type="body" idx="1"/>
          </p:nvPr>
        </p:nvSpPr>
        <p:spPr>
          <a:xfrm>
            <a:off x="311700" y="1152474"/>
            <a:ext cx="8119068" cy="3255753"/>
          </a:xfrm>
        </p:spPr>
        <p:txBody>
          <a:bodyPr>
            <a:normAutofit fontScale="92500" lnSpcReduction="10000"/>
          </a:bodyPr>
          <a:lstStyle/>
          <a:p>
            <a:pPr marL="0" indent="0">
              <a:buNone/>
            </a:pPr>
            <a:r>
              <a:rPr lang="en-US" sz="1400" dirty="0"/>
              <a:t>WIDA ACCESS for ELLs tests are based on grade clusters rather than specific grade levels.</a:t>
            </a:r>
          </a:p>
          <a:p>
            <a:pPr marL="0" indent="0">
              <a:buNone/>
            </a:pPr>
            <a:r>
              <a:rPr lang="en-US" sz="1400" dirty="0"/>
              <a:t>Each test domain (Reading, Speaking, Writing, Listening) has a grade cluster field, which indicates the grade cluster the student took for that domain.</a:t>
            </a:r>
          </a:p>
          <a:p>
            <a:pPr marL="285750" indent="-285750">
              <a:buFont typeface="Arial" panose="020B0604020202020204" pitchFamily="34" charset="0"/>
              <a:buChar char="•"/>
            </a:pPr>
            <a:r>
              <a:rPr lang="en-US" sz="1400" dirty="0"/>
              <a:t>The values for grade cluster are provided by WIDA based on the </a:t>
            </a:r>
            <a:r>
              <a:rPr lang="en-US" sz="1400" i="1" u="sng" dirty="0"/>
              <a:t>actual</a:t>
            </a:r>
            <a:r>
              <a:rPr lang="en-US" sz="1400" dirty="0"/>
              <a:t> test taken by the student for that domain. The cluster CANNOT be changed during the SBD review process. If a student took any domain of the test in the incorrect grade cluster, contact SBD Support so we can invalidate that domain.</a:t>
            </a:r>
          </a:p>
          <a:p>
            <a:pPr marL="285750" indent="-285750">
              <a:buFont typeface="Arial" panose="020B0604020202020204" pitchFamily="34" charset="0"/>
              <a:buChar char="•"/>
            </a:pPr>
            <a:r>
              <a:rPr lang="en-US" sz="1400" dirty="0"/>
              <a:t>If one of the cluster fields is blank, it means that the student did not complete that domain, or the student’s information has been split across multiple records.</a:t>
            </a:r>
          </a:p>
          <a:p>
            <a:pPr marL="742950" lvl="2" indent="-285750">
              <a:buFont typeface="Arial" panose="020B0604020202020204" pitchFamily="34" charset="0"/>
              <a:buChar char="•"/>
            </a:pPr>
            <a:r>
              <a:rPr lang="en-US" dirty="0"/>
              <a:t>If the student did not complete one or more domains, he/she will not receive an overall score.</a:t>
            </a:r>
          </a:p>
          <a:p>
            <a:pPr marL="742950" lvl="2" indent="-285750">
              <a:buFont typeface="Arial" panose="020B0604020202020204" pitchFamily="34" charset="0"/>
              <a:buChar char="•"/>
            </a:pPr>
            <a:r>
              <a:rPr lang="en-US" dirty="0"/>
              <a:t>In rare cases paper writing books may not have completed scoring and will appear blank, if this is the only missing domain then it is possible it is on a different record or still in process</a:t>
            </a:r>
          </a:p>
          <a:p>
            <a:pPr marL="285750" lvl="1" indent="-285750">
              <a:buFont typeface="Arial" panose="020B0604020202020204" pitchFamily="34" charset="0"/>
              <a:buChar char="•"/>
            </a:pPr>
            <a:endParaRPr lang="en-US" sz="1200" dirty="0"/>
          </a:p>
          <a:p>
            <a:pPr marL="0" indent="0">
              <a:buNone/>
            </a:pPr>
            <a:r>
              <a:rPr lang="en-US" sz="1400" dirty="0"/>
              <a:t>In some cases, domains may be split across multiple records for the student.  Instructions for how multiple records for a student can be merged are provided later in this presentation.</a:t>
            </a:r>
          </a:p>
        </p:txBody>
      </p:sp>
      <p:sp>
        <p:nvSpPr>
          <p:cNvPr id="2" name="Title 1">
            <a:extLst>
              <a:ext uri="{FF2B5EF4-FFF2-40B4-BE49-F238E27FC236}">
                <a16:creationId xmlns:a16="http://schemas.microsoft.com/office/drawing/2014/main" id="{AC8FF9E2-8335-7F7F-0181-F82F3CF210A8}"/>
              </a:ext>
            </a:extLst>
          </p:cNvPr>
          <p:cNvSpPr>
            <a:spLocks noGrp="1"/>
          </p:cNvSpPr>
          <p:nvPr>
            <p:ph type="title" idx="2"/>
          </p:nvPr>
        </p:nvSpPr>
        <p:spPr/>
        <p:txBody>
          <a:bodyPr/>
          <a:lstStyle/>
          <a:p>
            <a:r>
              <a:rPr lang="en-US" dirty="0"/>
              <a:t>Test Cluster</a:t>
            </a:r>
          </a:p>
        </p:txBody>
      </p:sp>
      <p:sp>
        <p:nvSpPr>
          <p:cNvPr id="4" name="Slide Number Placeholder 3"/>
          <p:cNvSpPr>
            <a:spLocks noGrp="1"/>
          </p:cNvSpPr>
          <p:nvPr>
            <p:ph type="sldNum" idx="12"/>
          </p:nvPr>
        </p:nvSpPr>
        <p:spPr/>
        <p:txBody>
          <a:bodyPr/>
          <a:lstStyle/>
          <a:p>
            <a:fld id="{C479D5F6-EDCB-402A-AC08-4943A1820E8F}" type="slidenum">
              <a:rPr lang="en-US" smtClean="0"/>
              <a:pPr/>
              <a:t>30</a:t>
            </a:fld>
            <a:endParaRPr lang="en-US" dirty="0"/>
          </a:p>
        </p:txBody>
      </p:sp>
    </p:spTree>
    <p:extLst>
      <p:ext uri="{BB962C8B-B14F-4D97-AF65-F5344CB8AC3E}">
        <p14:creationId xmlns:p14="http://schemas.microsoft.com/office/powerpoint/2010/main" val="1188050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Deeper Dive into ACCESS SBD: Test Clusters by Grade</a:t>
            </a:r>
          </a:p>
        </p:txBody>
      </p:sp>
      <p:graphicFrame>
        <p:nvGraphicFramePr>
          <p:cNvPr id="10" name="Content Placeholder 9">
            <a:extLst>
              <a:ext uri="{FF2B5EF4-FFF2-40B4-BE49-F238E27FC236}">
                <a16:creationId xmlns:a16="http://schemas.microsoft.com/office/drawing/2014/main" id="{279E06D0-F8AF-C13E-C9B5-ED24C9D3B9CA}"/>
              </a:ext>
            </a:extLst>
          </p:cNvPr>
          <p:cNvGraphicFramePr>
            <a:graphicFrameLocks noGrp="1"/>
          </p:cNvGraphicFramePr>
          <p:nvPr>
            <p:ph idx="4294967295"/>
            <p:extLst>
              <p:ext uri="{D42A27DB-BD31-4B8C-83A1-F6EECF244321}">
                <p14:modId xmlns:p14="http://schemas.microsoft.com/office/powerpoint/2010/main" val="342808321"/>
              </p:ext>
            </p:extLst>
          </p:nvPr>
        </p:nvGraphicFramePr>
        <p:xfrm>
          <a:off x="856449" y="899740"/>
          <a:ext cx="6534626" cy="3447660"/>
        </p:xfrm>
        <a:graphic>
          <a:graphicData uri="http://schemas.openxmlformats.org/drawingml/2006/table">
            <a:tbl>
              <a:tblPr firstRow="1" bandRow="1">
                <a:tableStyleId>{68D230F3-CF80-4859-8CE7-A43EE81993B5}</a:tableStyleId>
              </a:tblPr>
              <a:tblGrid>
                <a:gridCol w="1281381">
                  <a:extLst>
                    <a:ext uri="{9D8B030D-6E8A-4147-A177-3AD203B41FA5}">
                      <a16:colId xmlns:a16="http://schemas.microsoft.com/office/drawing/2014/main" val="1025028545"/>
                    </a:ext>
                  </a:extLst>
                </a:gridCol>
                <a:gridCol w="1611126">
                  <a:extLst>
                    <a:ext uri="{9D8B030D-6E8A-4147-A177-3AD203B41FA5}">
                      <a16:colId xmlns:a16="http://schemas.microsoft.com/office/drawing/2014/main" val="2614069385"/>
                    </a:ext>
                  </a:extLst>
                </a:gridCol>
                <a:gridCol w="1718534">
                  <a:extLst>
                    <a:ext uri="{9D8B030D-6E8A-4147-A177-3AD203B41FA5}">
                      <a16:colId xmlns:a16="http://schemas.microsoft.com/office/drawing/2014/main" val="4245516574"/>
                    </a:ext>
                  </a:extLst>
                </a:gridCol>
                <a:gridCol w="1923585">
                  <a:extLst>
                    <a:ext uri="{9D8B030D-6E8A-4147-A177-3AD203B41FA5}">
                      <a16:colId xmlns:a16="http://schemas.microsoft.com/office/drawing/2014/main" val="1472826877"/>
                    </a:ext>
                  </a:extLst>
                </a:gridCol>
              </a:tblGrid>
              <a:tr h="473780">
                <a:tc>
                  <a:txBody>
                    <a:bodyPr/>
                    <a:lstStyle/>
                    <a:p>
                      <a:endParaRPr lang="en-US" sz="1200" dirty="0"/>
                    </a:p>
                  </a:txBody>
                  <a:tcPr marL="68580" marR="68580" marT="34290" marB="34290"/>
                </a:tc>
                <a:tc>
                  <a:txBody>
                    <a:bodyPr/>
                    <a:lstStyle/>
                    <a:p>
                      <a:r>
                        <a:rPr lang="en-US" sz="1200" dirty="0"/>
                        <a:t>General Assessment</a:t>
                      </a:r>
                    </a:p>
                  </a:txBody>
                  <a:tcPr marL="68580" marR="68580" marT="34290" marB="34290"/>
                </a:tc>
                <a:tc>
                  <a:txBody>
                    <a:bodyPr/>
                    <a:lstStyle/>
                    <a:p>
                      <a:r>
                        <a:rPr lang="en-US" sz="1200" dirty="0"/>
                        <a:t>General Assessment</a:t>
                      </a:r>
                    </a:p>
                  </a:txBody>
                  <a:tcPr marL="68580" marR="68580" marT="34290" marB="34290"/>
                </a:tc>
                <a:tc>
                  <a:txBody>
                    <a:bodyPr/>
                    <a:lstStyle/>
                    <a:p>
                      <a:r>
                        <a:rPr lang="en-US" sz="1200" dirty="0"/>
                        <a:t>Alternate Assessment</a:t>
                      </a:r>
                    </a:p>
                  </a:txBody>
                  <a:tcPr marL="68580" marR="68580" marT="34290" marB="34290"/>
                </a:tc>
                <a:extLst>
                  <a:ext uri="{0D108BD9-81ED-4DB2-BD59-A6C34878D82A}">
                    <a16:rowId xmlns:a16="http://schemas.microsoft.com/office/drawing/2014/main" val="3483210064"/>
                  </a:ext>
                </a:extLst>
              </a:tr>
              <a:tr h="677870">
                <a:tc>
                  <a:txBody>
                    <a:bodyPr/>
                    <a:lstStyle/>
                    <a:p>
                      <a:pPr algn="ctr"/>
                      <a:r>
                        <a:rPr lang="en-US" sz="1200" dirty="0"/>
                        <a:t>Student’s Grade</a:t>
                      </a:r>
                    </a:p>
                  </a:txBody>
                  <a:tcPr marL="68580" marR="68580" marT="34290" marB="34290" anchor="ctr"/>
                </a:tc>
                <a:tc>
                  <a:txBody>
                    <a:bodyPr/>
                    <a:lstStyle/>
                    <a:p>
                      <a:pPr algn="ctr"/>
                      <a:r>
                        <a:rPr lang="en-US" sz="1200" dirty="0"/>
                        <a:t>Paper – Valid Cluster</a:t>
                      </a:r>
                    </a:p>
                  </a:txBody>
                  <a:tcPr marL="68580" marR="68580" marT="34290" marB="34290" anchor="ctr"/>
                </a:tc>
                <a:tc>
                  <a:txBody>
                    <a:bodyPr/>
                    <a:lstStyle/>
                    <a:p>
                      <a:pPr algn="ctr"/>
                      <a:r>
                        <a:rPr lang="en-US" sz="1200" dirty="0"/>
                        <a:t>Online – Valid Cluster</a:t>
                      </a:r>
                    </a:p>
                  </a:txBody>
                  <a:tcPr marL="68580" marR="68580" marT="34290" marB="34290" anchor="ctr"/>
                </a:tc>
                <a:tc>
                  <a:txBody>
                    <a:bodyPr/>
                    <a:lstStyle/>
                    <a:p>
                      <a:pPr algn="ctr"/>
                      <a:r>
                        <a:rPr lang="en-US" sz="1200" dirty="0"/>
                        <a:t>Paper (Online Not Available) – Valid Cluster</a:t>
                      </a:r>
                    </a:p>
                  </a:txBody>
                  <a:tcPr marL="68580" marR="68580" marT="34290" marB="34290" anchor="ctr"/>
                </a:tc>
                <a:extLst>
                  <a:ext uri="{0D108BD9-81ED-4DB2-BD59-A6C34878D82A}">
                    <a16:rowId xmlns:a16="http://schemas.microsoft.com/office/drawing/2014/main" val="4194159702"/>
                  </a:ext>
                </a:extLst>
              </a:tr>
              <a:tr h="677870">
                <a:tc>
                  <a:txBody>
                    <a:bodyPr/>
                    <a:lstStyle/>
                    <a:p>
                      <a:r>
                        <a:rPr lang="en-US" sz="1200" dirty="0"/>
                        <a:t>Kindergarten</a:t>
                      </a:r>
                    </a:p>
                  </a:txBody>
                  <a:tcPr marL="68580" marR="68580" marT="34290" marB="34290"/>
                </a:tc>
                <a:tc>
                  <a:txBody>
                    <a:bodyPr/>
                    <a:lstStyle/>
                    <a:p>
                      <a:pPr algn="ctr"/>
                      <a:r>
                        <a:rPr lang="en-US" sz="1200" dirty="0"/>
                        <a:t>0</a:t>
                      </a:r>
                    </a:p>
                  </a:txBody>
                  <a:tcPr marL="68580" marR="68580" marT="34290" marB="34290"/>
                </a:tc>
                <a:tc>
                  <a:txBody>
                    <a:bodyPr/>
                    <a:lstStyle/>
                    <a:p>
                      <a:pPr algn="ctr"/>
                      <a:r>
                        <a:rPr lang="en-US" sz="1200" dirty="0"/>
                        <a:t>N/A (Online not available for Kindergarten)</a:t>
                      </a:r>
                    </a:p>
                  </a:txBody>
                  <a:tcPr marL="68580" marR="68580" marT="34290" marB="34290"/>
                </a:tc>
                <a:tc>
                  <a:txBody>
                    <a:bodyPr/>
                    <a:lstStyle/>
                    <a:p>
                      <a:pPr algn="ctr"/>
                      <a:r>
                        <a:rPr lang="en-US" sz="1200" dirty="0"/>
                        <a:t>0</a:t>
                      </a:r>
                    </a:p>
                  </a:txBody>
                  <a:tcPr marL="68580" marR="68580" marT="34290" marB="34290"/>
                </a:tc>
                <a:extLst>
                  <a:ext uri="{0D108BD9-81ED-4DB2-BD59-A6C34878D82A}">
                    <a16:rowId xmlns:a16="http://schemas.microsoft.com/office/drawing/2014/main" val="87490360"/>
                  </a:ext>
                </a:extLst>
              </a:tr>
              <a:tr h="269690">
                <a:tc>
                  <a:txBody>
                    <a:bodyPr/>
                    <a:lstStyle/>
                    <a:p>
                      <a:r>
                        <a:rPr lang="en-US" sz="1200" dirty="0"/>
                        <a:t>Grade 1</a:t>
                      </a:r>
                    </a:p>
                  </a:txBody>
                  <a:tcPr marL="68580" marR="68580" marT="34290" marB="34290"/>
                </a:tc>
                <a:tc>
                  <a:txBody>
                    <a:bodyPr/>
                    <a:lstStyle/>
                    <a:p>
                      <a:pPr algn="ctr"/>
                      <a:r>
                        <a:rPr lang="en-US" sz="1200" dirty="0"/>
                        <a:t>1</a:t>
                      </a:r>
                    </a:p>
                  </a:txBody>
                  <a:tcPr marL="68580" marR="68580" marT="34290" marB="34290"/>
                </a:tc>
                <a:tc>
                  <a:txBody>
                    <a:bodyPr/>
                    <a:lstStyle/>
                    <a:p>
                      <a:pPr algn="ctr"/>
                      <a:r>
                        <a:rPr lang="en-US" sz="1200" dirty="0"/>
                        <a:t>1</a:t>
                      </a:r>
                    </a:p>
                  </a:txBody>
                  <a:tcPr marL="68580" marR="68580" marT="34290" marB="34290"/>
                </a:tc>
                <a:tc>
                  <a:txBody>
                    <a:bodyPr/>
                    <a:lstStyle/>
                    <a:p>
                      <a:pPr algn="ctr"/>
                      <a:r>
                        <a:rPr lang="en-US" sz="1200" dirty="0"/>
                        <a:t>0</a:t>
                      </a:r>
                    </a:p>
                  </a:txBody>
                  <a:tcPr marL="68580" marR="68580" marT="34290" marB="34290"/>
                </a:tc>
                <a:extLst>
                  <a:ext uri="{0D108BD9-81ED-4DB2-BD59-A6C34878D82A}">
                    <a16:rowId xmlns:a16="http://schemas.microsoft.com/office/drawing/2014/main" val="1112028712"/>
                  </a:ext>
                </a:extLst>
              </a:tr>
              <a:tr h="269690">
                <a:tc>
                  <a:txBody>
                    <a:bodyPr/>
                    <a:lstStyle/>
                    <a:p>
                      <a:r>
                        <a:rPr lang="en-US" sz="1200" dirty="0"/>
                        <a:t>Grade 2</a:t>
                      </a:r>
                    </a:p>
                  </a:txBody>
                  <a:tcPr marL="68580" marR="68580" marT="34290" marB="34290"/>
                </a:tc>
                <a:tc>
                  <a:txBody>
                    <a:bodyPr/>
                    <a:lstStyle/>
                    <a:p>
                      <a:pPr algn="ctr"/>
                      <a:r>
                        <a:rPr lang="en-US" sz="1200" dirty="0"/>
                        <a:t>2</a:t>
                      </a:r>
                    </a:p>
                  </a:txBody>
                  <a:tcPr marL="68580" marR="68580" marT="34290" marB="34290"/>
                </a:tc>
                <a:tc>
                  <a:txBody>
                    <a:bodyPr/>
                    <a:lstStyle/>
                    <a:p>
                      <a:pPr algn="ctr"/>
                      <a:r>
                        <a:rPr lang="en-US" sz="1200" dirty="0"/>
                        <a:t>2</a:t>
                      </a:r>
                    </a:p>
                  </a:txBody>
                  <a:tcPr marL="68580" marR="68580" marT="34290" marB="34290"/>
                </a:tc>
                <a:tc>
                  <a:txBody>
                    <a:bodyPr/>
                    <a:lstStyle/>
                    <a:p>
                      <a:pPr algn="ctr"/>
                      <a:r>
                        <a:rPr lang="en-US" sz="1200" dirty="0"/>
                        <a:t>0</a:t>
                      </a:r>
                    </a:p>
                  </a:txBody>
                  <a:tcPr marL="68580" marR="68580" marT="34290" marB="34290"/>
                </a:tc>
                <a:extLst>
                  <a:ext uri="{0D108BD9-81ED-4DB2-BD59-A6C34878D82A}">
                    <a16:rowId xmlns:a16="http://schemas.microsoft.com/office/drawing/2014/main" val="53941577"/>
                  </a:ext>
                </a:extLst>
              </a:tr>
              <a:tr h="269690">
                <a:tc>
                  <a:txBody>
                    <a:bodyPr/>
                    <a:lstStyle/>
                    <a:p>
                      <a:r>
                        <a:rPr lang="en-US" sz="1200" dirty="0"/>
                        <a:t>Grade 3</a:t>
                      </a:r>
                    </a:p>
                  </a:txBody>
                  <a:tcPr marL="68580" marR="68580" marT="34290" marB="34290"/>
                </a:tc>
                <a:tc>
                  <a:txBody>
                    <a:bodyPr/>
                    <a:lstStyle/>
                    <a:p>
                      <a:pPr algn="ctr"/>
                      <a:r>
                        <a:rPr lang="en-US" sz="1200" dirty="0"/>
                        <a:t>3</a:t>
                      </a:r>
                    </a:p>
                  </a:txBody>
                  <a:tcPr marL="68580" marR="68580" marT="34290" marB="34290"/>
                </a:tc>
                <a:tc>
                  <a:txBody>
                    <a:bodyPr/>
                    <a:lstStyle/>
                    <a:p>
                      <a:pPr algn="ctr"/>
                      <a:r>
                        <a:rPr lang="en-US" sz="1200" dirty="0"/>
                        <a:t>2</a:t>
                      </a:r>
                    </a:p>
                  </a:txBody>
                  <a:tcPr marL="68580" marR="68580" marT="34290" marB="34290"/>
                </a:tc>
                <a:tc>
                  <a:txBody>
                    <a:bodyPr/>
                    <a:lstStyle/>
                    <a:p>
                      <a:pPr algn="ctr"/>
                      <a:r>
                        <a:rPr lang="en-US" sz="1200" dirty="0"/>
                        <a:t>3</a:t>
                      </a:r>
                    </a:p>
                  </a:txBody>
                  <a:tcPr marL="68580" marR="68580" marT="34290" marB="34290"/>
                </a:tc>
                <a:extLst>
                  <a:ext uri="{0D108BD9-81ED-4DB2-BD59-A6C34878D82A}">
                    <a16:rowId xmlns:a16="http://schemas.microsoft.com/office/drawing/2014/main" val="3430812123"/>
                  </a:ext>
                </a:extLst>
              </a:tr>
              <a:tr h="269690">
                <a:tc>
                  <a:txBody>
                    <a:bodyPr/>
                    <a:lstStyle/>
                    <a:p>
                      <a:r>
                        <a:rPr lang="en-US" sz="1200" dirty="0"/>
                        <a:t>Grades 4-5</a:t>
                      </a:r>
                    </a:p>
                  </a:txBody>
                  <a:tcPr marL="68580" marR="68580" marT="34290" marB="34290"/>
                </a:tc>
                <a:tc>
                  <a:txBody>
                    <a:bodyPr/>
                    <a:lstStyle/>
                    <a:p>
                      <a:pPr algn="ctr"/>
                      <a:r>
                        <a:rPr lang="en-US" sz="1200" dirty="0"/>
                        <a:t>4</a:t>
                      </a:r>
                    </a:p>
                  </a:txBody>
                  <a:tcPr marL="68580" marR="68580" marT="34290" marB="34290"/>
                </a:tc>
                <a:tc>
                  <a:txBody>
                    <a:bodyPr/>
                    <a:lstStyle/>
                    <a:p>
                      <a:pPr algn="ctr"/>
                      <a:r>
                        <a:rPr lang="en-US" sz="1200" dirty="0"/>
                        <a:t>4</a:t>
                      </a:r>
                    </a:p>
                  </a:txBody>
                  <a:tcPr marL="68580" marR="68580" marT="34290" marB="34290"/>
                </a:tc>
                <a:tc>
                  <a:txBody>
                    <a:bodyPr/>
                    <a:lstStyle/>
                    <a:p>
                      <a:pPr algn="ctr"/>
                      <a:r>
                        <a:rPr lang="en-US" sz="1200" dirty="0"/>
                        <a:t>3</a:t>
                      </a:r>
                    </a:p>
                  </a:txBody>
                  <a:tcPr marL="68580" marR="68580" marT="34290" marB="34290"/>
                </a:tc>
                <a:extLst>
                  <a:ext uri="{0D108BD9-81ED-4DB2-BD59-A6C34878D82A}">
                    <a16:rowId xmlns:a16="http://schemas.microsoft.com/office/drawing/2014/main" val="3598804092"/>
                  </a:ext>
                </a:extLst>
              </a:tr>
              <a:tr h="269690">
                <a:tc>
                  <a:txBody>
                    <a:bodyPr/>
                    <a:lstStyle/>
                    <a:p>
                      <a:r>
                        <a:rPr lang="en-US" sz="1200" dirty="0"/>
                        <a:t>Grades 6-8</a:t>
                      </a:r>
                    </a:p>
                  </a:txBody>
                  <a:tcPr marL="68580" marR="68580" marT="34290" marB="34290"/>
                </a:tc>
                <a:tc>
                  <a:txBody>
                    <a:bodyPr/>
                    <a:lstStyle/>
                    <a:p>
                      <a:pPr algn="ctr"/>
                      <a:r>
                        <a:rPr lang="en-US" sz="1200" dirty="0"/>
                        <a:t>6</a:t>
                      </a:r>
                    </a:p>
                  </a:txBody>
                  <a:tcPr marL="68580" marR="68580" marT="34290" marB="34290"/>
                </a:tc>
                <a:tc>
                  <a:txBody>
                    <a:bodyPr/>
                    <a:lstStyle/>
                    <a:p>
                      <a:pPr algn="ctr"/>
                      <a:r>
                        <a:rPr lang="en-US" sz="1200" dirty="0"/>
                        <a:t>6</a:t>
                      </a:r>
                    </a:p>
                  </a:txBody>
                  <a:tcPr marL="68580" marR="68580" marT="34290" marB="34290"/>
                </a:tc>
                <a:tc>
                  <a:txBody>
                    <a:bodyPr/>
                    <a:lstStyle/>
                    <a:p>
                      <a:pPr algn="ctr"/>
                      <a:r>
                        <a:rPr lang="en-US" sz="1200" dirty="0"/>
                        <a:t>6</a:t>
                      </a:r>
                    </a:p>
                  </a:txBody>
                  <a:tcPr marL="68580" marR="68580" marT="34290" marB="34290"/>
                </a:tc>
                <a:extLst>
                  <a:ext uri="{0D108BD9-81ED-4DB2-BD59-A6C34878D82A}">
                    <a16:rowId xmlns:a16="http://schemas.microsoft.com/office/drawing/2014/main" val="255684273"/>
                  </a:ext>
                </a:extLst>
              </a:tr>
              <a:tr h="269690">
                <a:tc>
                  <a:txBody>
                    <a:bodyPr/>
                    <a:lstStyle/>
                    <a:p>
                      <a:r>
                        <a:rPr lang="en-US" sz="1200" dirty="0"/>
                        <a:t>Grades 9-12</a:t>
                      </a:r>
                    </a:p>
                  </a:txBody>
                  <a:tcPr marL="68580" marR="68580" marT="34290" marB="34290"/>
                </a:tc>
                <a:tc>
                  <a:txBody>
                    <a:bodyPr/>
                    <a:lstStyle/>
                    <a:p>
                      <a:pPr algn="ctr"/>
                      <a:r>
                        <a:rPr lang="en-US" sz="1200" dirty="0"/>
                        <a:t>9</a:t>
                      </a:r>
                    </a:p>
                  </a:txBody>
                  <a:tcPr marL="68580" marR="68580" marT="34290" marB="34290"/>
                </a:tc>
                <a:tc>
                  <a:txBody>
                    <a:bodyPr/>
                    <a:lstStyle/>
                    <a:p>
                      <a:pPr algn="ctr"/>
                      <a:r>
                        <a:rPr lang="en-US" sz="1200" dirty="0"/>
                        <a:t>9</a:t>
                      </a:r>
                    </a:p>
                  </a:txBody>
                  <a:tcPr marL="68580" marR="68580" marT="34290" marB="34290"/>
                </a:tc>
                <a:tc>
                  <a:txBody>
                    <a:bodyPr/>
                    <a:lstStyle/>
                    <a:p>
                      <a:pPr algn="ctr"/>
                      <a:r>
                        <a:rPr lang="en-US" sz="1200" dirty="0"/>
                        <a:t>9</a:t>
                      </a:r>
                    </a:p>
                  </a:txBody>
                  <a:tcPr marL="68580" marR="68580" marT="34290" marB="34290"/>
                </a:tc>
                <a:extLst>
                  <a:ext uri="{0D108BD9-81ED-4DB2-BD59-A6C34878D82A}">
                    <a16:rowId xmlns:a16="http://schemas.microsoft.com/office/drawing/2014/main" val="2258280903"/>
                  </a:ext>
                </a:extLst>
              </a:tr>
            </a:tbl>
          </a:graphicData>
        </a:graphic>
      </p:graphicFrame>
      <p:sp>
        <p:nvSpPr>
          <p:cNvPr id="5" name="Title 4">
            <a:extLst>
              <a:ext uri="{FF2B5EF4-FFF2-40B4-BE49-F238E27FC236}">
                <a16:creationId xmlns:a16="http://schemas.microsoft.com/office/drawing/2014/main" id="{3CB7583C-02BC-1463-09B2-C3450350A315}"/>
              </a:ext>
            </a:extLst>
          </p:cNvPr>
          <p:cNvSpPr>
            <a:spLocks noGrp="1"/>
          </p:cNvSpPr>
          <p:nvPr>
            <p:ph type="title" idx="2"/>
          </p:nvPr>
        </p:nvSpPr>
        <p:spPr/>
        <p:txBody>
          <a:bodyPr/>
          <a:lstStyle/>
          <a:p>
            <a:r>
              <a:rPr lang="en-US" dirty="0"/>
              <a:t>Test Clusters by Grade</a:t>
            </a:r>
          </a:p>
        </p:txBody>
      </p:sp>
      <p:sp>
        <p:nvSpPr>
          <p:cNvPr id="4" name="Slide Number Placeholder 3"/>
          <p:cNvSpPr>
            <a:spLocks noGrp="1"/>
          </p:cNvSpPr>
          <p:nvPr>
            <p:ph type="sldNum" idx="12"/>
          </p:nvPr>
        </p:nvSpPr>
        <p:spPr/>
        <p:txBody>
          <a:bodyPr/>
          <a:lstStyle/>
          <a:p>
            <a:fld id="{C479D5F6-EDCB-402A-AC08-4943A1820E8F}" type="slidenum">
              <a:rPr lang="en-US" smtClean="0"/>
              <a:pPr/>
              <a:t>31</a:t>
            </a:fld>
            <a:endParaRPr lang="en-US" dirty="0"/>
          </a:p>
        </p:txBody>
      </p:sp>
    </p:spTree>
    <p:extLst>
      <p:ext uri="{BB962C8B-B14F-4D97-AF65-F5344CB8AC3E}">
        <p14:creationId xmlns:p14="http://schemas.microsoft.com/office/powerpoint/2010/main" val="913730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Deeper Dive into ACCESS SBD: </a:t>
            </a:r>
            <a:r>
              <a:rPr lang="en-US" altLang="en-US" dirty="0"/>
              <a:t>Do</a:t>
            </a:r>
            <a:r>
              <a:rPr lang="en-US" altLang="en-US" dirty="0">
                <a:solidFill>
                  <a:schemeClr val="tx1"/>
                </a:solidFill>
              </a:rPr>
              <a:t> </a:t>
            </a:r>
            <a:r>
              <a:rPr lang="en-US" altLang="en-US" dirty="0"/>
              <a:t>Not Score and Not Tested Reason Codes</a:t>
            </a:r>
            <a:endParaRPr lang="en-US" dirty="0"/>
          </a:p>
        </p:txBody>
      </p:sp>
      <p:sp>
        <p:nvSpPr>
          <p:cNvPr id="6" name="Content Placeholder 2"/>
          <p:cNvSpPr>
            <a:spLocks noGrp="1"/>
          </p:cNvSpPr>
          <p:nvPr>
            <p:ph type="body" idx="1"/>
          </p:nvPr>
        </p:nvSpPr>
        <p:spPr>
          <a:xfrm>
            <a:off x="311700" y="1152474"/>
            <a:ext cx="8045916" cy="3194925"/>
          </a:xfrm>
        </p:spPr>
        <p:txBody>
          <a:bodyPr>
            <a:normAutofit fontScale="92500" lnSpcReduction="20000"/>
          </a:bodyPr>
          <a:lstStyle/>
          <a:p>
            <a:pPr marL="257175" indent="-257175"/>
            <a:r>
              <a:rPr lang="en-US" dirty="0"/>
              <a:t>Students who are registered in WIDA AMS but do not take the ACCESS for ELLs assessment are added to the SBD file</a:t>
            </a:r>
          </a:p>
          <a:p>
            <a:pPr marL="714375" lvl="1" indent="-257175"/>
            <a:r>
              <a:rPr lang="en-US" dirty="0"/>
              <a:t>These records do not have a DRC Record ID and all clusters will be blank</a:t>
            </a:r>
          </a:p>
          <a:p>
            <a:pPr marL="257175" indent="-257175"/>
            <a:r>
              <a:rPr lang="en-US" dirty="0"/>
              <a:t>The Not Tested Reason field was added in 23-24 to allow districts to add an explanation for why the student did not test</a:t>
            </a:r>
          </a:p>
          <a:p>
            <a:pPr marL="257175" indent="-257175"/>
            <a:r>
              <a:rPr lang="en-US" dirty="0"/>
              <a:t>WIDA ACCESS for ELLs does not have a state accountability participation component; none of the Do Not Score or Not Tested Reason codes are classified as “exempt” or “not exempt.” Parent opt-out is not legally allowed for WIDA ACCESS.</a:t>
            </a:r>
          </a:p>
          <a:p>
            <a:pPr marL="257175" indent="-257175"/>
            <a:r>
              <a:rPr lang="en-US" dirty="0"/>
              <a:t>Do Not Score codes are used to prevent DRC from creating a score for the student for that domain. Instances where the Do Not Score code are applicable should have been reported to CDE during assessment administration.</a:t>
            </a:r>
          </a:p>
          <a:p>
            <a:pPr marL="714375" lvl="1" indent="-257175"/>
            <a:r>
              <a:rPr lang="en-US" dirty="0"/>
              <a:t>Students who tested incorrectly or were reported for plagiarism will already be given an INV code prior to the SBD collection based on discussions with CDE</a:t>
            </a:r>
          </a:p>
          <a:p>
            <a:pPr marL="257175" indent="-257175">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FF7B8BC1-A8BB-7280-2B0E-F0FD98F08618}"/>
              </a:ext>
            </a:extLst>
          </p:cNvPr>
          <p:cNvSpPr>
            <a:spLocks noGrp="1"/>
          </p:cNvSpPr>
          <p:nvPr>
            <p:ph type="title" idx="2"/>
          </p:nvPr>
        </p:nvSpPr>
        <p:spPr/>
        <p:txBody>
          <a:bodyPr/>
          <a:lstStyle/>
          <a:p>
            <a:r>
              <a:rPr lang="en-US" altLang="en-US" dirty="0"/>
              <a:t>Do</a:t>
            </a:r>
            <a:r>
              <a:rPr lang="en-US" altLang="en-US" dirty="0">
                <a:solidFill>
                  <a:schemeClr val="tx1"/>
                </a:solidFill>
              </a:rPr>
              <a:t> </a:t>
            </a:r>
            <a:r>
              <a:rPr lang="en-US" altLang="en-US" dirty="0"/>
              <a:t>Not Score and Not Tested Reason Codes</a:t>
            </a:r>
            <a:endParaRPr lang="en-US" dirty="0"/>
          </a:p>
        </p:txBody>
      </p:sp>
      <p:sp>
        <p:nvSpPr>
          <p:cNvPr id="2" name="Slide Number Placeholder 1"/>
          <p:cNvSpPr>
            <a:spLocks noGrp="1"/>
          </p:cNvSpPr>
          <p:nvPr>
            <p:ph type="sldNum" idx="12"/>
          </p:nvPr>
        </p:nvSpPr>
        <p:spPr/>
        <p:txBody>
          <a:bodyPr/>
          <a:lstStyle/>
          <a:p>
            <a:fld id="{C479D5F6-EDCB-402A-AC08-4943A1820E8F}" type="slidenum">
              <a:rPr lang="en-US" smtClean="0"/>
              <a:pPr/>
              <a:t>32</a:t>
            </a:fld>
            <a:endParaRPr lang="en-US" dirty="0"/>
          </a:p>
        </p:txBody>
      </p:sp>
    </p:spTree>
    <p:extLst>
      <p:ext uri="{BB962C8B-B14F-4D97-AF65-F5344CB8AC3E}">
        <p14:creationId xmlns:p14="http://schemas.microsoft.com/office/powerpoint/2010/main" val="3510156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C4E529-DA2E-152D-6518-7348CDC7E786}"/>
              </a:ext>
            </a:extLst>
          </p:cNvPr>
          <p:cNvSpPr>
            <a:spLocks noGrp="1"/>
          </p:cNvSpPr>
          <p:nvPr>
            <p:ph type="title"/>
          </p:nvPr>
        </p:nvSpPr>
        <p:spPr/>
        <p:txBody>
          <a:bodyPr/>
          <a:lstStyle/>
          <a:p>
            <a:r>
              <a:rPr lang="en-US" dirty="0"/>
              <a:t>Deeper Dive into ACCESS SBD: </a:t>
            </a:r>
            <a:r>
              <a:rPr lang="en-US" altLang="en-US" dirty="0"/>
              <a:t>Do</a:t>
            </a:r>
            <a:r>
              <a:rPr lang="en-US" altLang="en-US" dirty="0">
                <a:solidFill>
                  <a:schemeClr val="tx1"/>
                </a:solidFill>
              </a:rPr>
              <a:t> </a:t>
            </a:r>
            <a:r>
              <a:rPr lang="en-US" altLang="en-US" dirty="0"/>
              <a:t>Not Score and Not Tested Reason Codes cont.</a:t>
            </a:r>
            <a:endParaRPr lang="en-US" dirty="0"/>
          </a:p>
        </p:txBody>
      </p:sp>
      <p:sp>
        <p:nvSpPr>
          <p:cNvPr id="5" name="Content Placeholder 2"/>
          <p:cNvSpPr>
            <a:spLocks noGrp="1"/>
          </p:cNvSpPr>
          <p:nvPr>
            <p:ph type="body" idx="1"/>
          </p:nvPr>
        </p:nvSpPr>
        <p:spPr>
          <a:xfrm>
            <a:off x="123875" y="828324"/>
            <a:ext cx="8475684" cy="3597376"/>
          </a:xfrm>
        </p:spPr>
        <p:txBody>
          <a:bodyPr>
            <a:normAutofit/>
          </a:bodyPr>
          <a:lstStyle/>
          <a:p>
            <a:r>
              <a:rPr lang="en-US" u="sng" dirty="0"/>
              <a:t>Not Tested Reason Codes:</a:t>
            </a:r>
            <a:r>
              <a:rPr lang="en-US" dirty="0"/>
              <a:t> </a:t>
            </a:r>
            <a:endParaRPr lang="en-US" sz="1400" dirty="0"/>
          </a:p>
          <a:p>
            <a:pPr marL="600075" lvl="1" indent="-257175"/>
            <a:r>
              <a:rPr lang="en-US" sz="1200" b="1" dirty="0"/>
              <a:t>00 – Absent</a:t>
            </a:r>
            <a:r>
              <a:rPr lang="en-US" sz="1200" dirty="0"/>
              <a:t>: Used only for students who were absent for the entire testing    window but did not withdraw from the school</a:t>
            </a:r>
          </a:p>
          <a:p>
            <a:pPr marL="600075" lvl="1" indent="-257175"/>
            <a:r>
              <a:rPr lang="en-US" sz="1200" b="1" dirty="0"/>
              <a:t>03 – Withdrew Before Testing</a:t>
            </a:r>
            <a:r>
              <a:rPr lang="en-US" sz="1200" dirty="0"/>
              <a:t>: The student left the district before they started testing.</a:t>
            </a:r>
          </a:p>
          <a:p>
            <a:pPr marL="600075" lvl="1" indent="-257175"/>
            <a:r>
              <a:rPr lang="en-US" sz="1200" b="1" dirty="0"/>
              <a:t>04 – Student Refusal</a:t>
            </a:r>
            <a:r>
              <a:rPr lang="en-US" sz="1200" dirty="0"/>
              <a:t>: The student refused to begin testing all domains when the opportunity was provided.</a:t>
            </a:r>
          </a:p>
          <a:p>
            <a:pPr marL="600075" lvl="1" indent="-257175"/>
            <a:r>
              <a:rPr lang="en-US" sz="1200" b="1" dirty="0"/>
              <a:t>07 – Medical Exemption</a:t>
            </a:r>
          </a:p>
          <a:p>
            <a:pPr marL="600075" lvl="1" indent="-257175"/>
            <a:r>
              <a:rPr lang="en-US" sz="1200" b="1" dirty="0"/>
              <a:t>08 – Part-time Home School Student: </a:t>
            </a:r>
            <a:r>
              <a:rPr lang="en-US" sz="1200" dirty="0"/>
              <a:t>New for 24-25, CDE was instructed to include home options school students</a:t>
            </a:r>
            <a:endParaRPr lang="en-US" sz="1200" b="1" dirty="0"/>
          </a:p>
          <a:p>
            <a:pPr marL="600075" lvl="1" indent="-257175"/>
            <a:r>
              <a:rPr lang="en-US" sz="1200" b="1" dirty="0"/>
              <a:t>10 – Did Not Attend</a:t>
            </a:r>
            <a:r>
              <a:rPr lang="en-US" sz="1200" dirty="0"/>
              <a:t>: The was not absent but did not attend a scheduled/rescheduled test session for any domain</a:t>
            </a:r>
          </a:p>
          <a:p>
            <a:pPr marL="600075" lvl="1" indent="-257175"/>
            <a:r>
              <a:rPr lang="en-US" sz="1200" b="1" dirty="0"/>
              <a:t>11 – Data Error</a:t>
            </a:r>
            <a:r>
              <a:rPr lang="en-US" sz="1200" dirty="0"/>
              <a:t>: There was an error in the data submitted at October Count and the student is not NEP or LEP.</a:t>
            </a:r>
            <a:endParaRPr lang="en-US" dirty="0"/>
          </a:p>
          <a:p>
            <a:pPr marL="257175" indent="-257175"/>
            <a:r>
              <a:rPr lang="en-US" u="sng" dirty="0"/>
              <a:t>Do Not Score Code:</a:t>
            </a:r>
          </a:p>
          <a:p>
            <a:pPr marL="600075" lvl="1" indent="-257175"/>
            <a:r>
              <a:rPr lang="en-US" sz="1200" b="1" dirty="0"/>
              <a:t>Invalidation (INV)</a:t>
            </a:r>
            <a:endParaRPr lang="en-US" b="1" dirty="0"/>
          </a:p>
          <a:p>
            <a:pPr marL="771525" lvl="1" indent="-257175"/>
            <a:r>
              <a:rPr lang="en-US" sz="1200" dirty="0"/>
              <a:t>Used if the student completed some of the test but the test session was not valid and should not be scored</a:t>
            </a:r>
          </a:p>
          <a:p>
            <a:pPr marL="771525" lvl="1" indent="-257175"/>
            <a:r>
              <a:rPr lang="en-US" sz="1200" dirty="0"/>
              <a:t>This will be applied by CDE prior to loading the vendor file to Pipeline.</a:t>
            </a:r>
          </a:p>
          <a:p>
            <a:pPr marL="771525" lvl="1" indent="-257175"/>
            <a:r>
              <a:rPr lang="en-US" sz="1200" dirty="0"/>
              <a:t>These fields have now been made non-updateable and are there for your reference.</a:t>
            </a:r>
          </a:p>
        </p:txBody>
      </p:sp>
      <p:sp>
        <p:nvSpPr>
          <p:cNvPr id="2" name="Title 1">
            <a:extLst>
              <a:ext uri="{FF2B5EF4-FFF2-40B4-BE49-F238E27FC236}">
                <a16:creationId xmlns:a16="http://schemas.microsoft.com/office/drawing/2014/main" id="{144F703E-D15E-1CA0-A0D1-2ADC1BB4EE03}"/>
              </a:ext>
            </a:extLst>
          </p:cNvPr>
          <p:cNvSpPr>
            <a:spLocks noGrp="1"/>
          </p:cNvSpPr>
          <p:nvPr>
            <p:ph type="title" idx="2"/>
          </p:nvPr>
        </p:nvSpPr>
        <p:spPr/>
        <p:txBody>
          <a:bodyPr/>
          <a:lstStyle/>
          <a:p>
            <a:r>
              <a:rPr lang="en-US" altLang="en-US" dirty="0"/>
              <a:t>Do</a:t>
            </a:r>
            <a:r>
              <a:rPr lang="en-US" altLang="en-US" dirty="0">
                <a:solidFill>
                  <a:schemeClr val="tx1"/>
                </a:solidFill>
              </a:rPr>
              <a:t> </a:t>
            </a:r>
            <a:r>
              <a:rPr lang="en-US" altLang="en-US" dirty="0"/>
              <a:t>Not Score and Not Tested Reason Codes</a:t>
            </a:r>
            <a:endParaRPr lang="en-US" dirty="0"/>
          </a:p>
        </p:txBody>
      </p:sp>
      <p:sp>
        <p:nvSpPr>
          <p:cNvPr id="4" name="Slide Number Placeholder 3"/>
          <p:cNvSpPr>
            <a:spLocks noGrp="1"/>
          </p:cNvSpPr>
          <p:nvPr>
            <p:ph type="sldNum" idx="12"/>
          </p:nvPr>
        </p:nvSpPr>
        <p:spPr/>
        <p:txBody>
          <a:bodyPr/>
          <a:lstStyle/>
          <a:p>
            <a:fld id="{C479D5F6-EDCB-402A-AC08-4943A1820E8F}" type="slidenum">
              <a:rPr lang="en-US" smtClean="0"/>
              <a:pPr/>
              <a:t>33</a:t>
            </a:fld>
            <a:endParaRPr lang="en-US" dirty="0"/>
          </a:p>
        </p:txBody>
      </p:sp>
    </p:spTree>
    <p:extLst>
      <p:ext uri="{BB962C8B-B14F-4D97-AF65-F5344CB8AC3E}">
        <p14:creationId xmlns:p14="http://schemas.microsoft.com/office/powerpoint/2010/main" val="441578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dirty="0"/>
              <a:t>Troubleshooting: More than One Record for a Student</a:t>
            </a:r>
            <a:endParaRPr lang="en-US" dirty="0"/>
          </a:p>
        </p:txBody>
      </p:sp>
      <p:sp>
        <p:nvSpPr>
          <p:cNvPr id="9" name="Content Placeholder 2"/>
          <p:cNvSpPr>
            <a:spLocks noGrp="1"/>
          </p:cNvSpPr>
          <p:nvPr>
            <p:ph type="body" idx="1"/>
          </p:nvPr>
        </p:nvSpPr>
        <p:spPr>
          <a:xfrm>
            <a:off x="311700" y="1152475"/>
            <a:ext cx="8245084" cy="3034800"/>
          </a:xfrm>
        </p:spPr>
        <p:txBody>
          <a:bodyPr>
            <a:normAutofit fontScale="92500" lnSpcReduction="20000"/>
          </a:bodyPr>
          <a:lstStyle/>
          <a:p>
            <a:pPr marL="257175" lvl="1" indent="-257175"/>
            <a:r>
              <a:rPr lang="en-US" dirty="0"/>
              <a:t>Multiple records for a single student are created when identifying fields bubbled on the paper materials do not match an existing student record in WIDA AMS.  In this situation, WIDA will create a new record from the information provided on the paper test.</a:t>
            </a:r>
          </a:p>
          <a:p>
            <a:pPr marL="576263" lvl="2" indent="-257175"/>
            <a:r>
              <a:rPr lang="en-US" dirty="0"/>
              <a:t>In grades 1-3, all writing test responses are on paper even if the other domains are administered online, so the majority of split records occur for students in these grades.</a:t>
            </a:r>
          </a:p>
          <a:p>
            <a:pPr marL="576263" lvl="2" indent="-257175"/>
            <a:r>
              <a:rPr lang="en-US" dirty="0"/>
              <a:t>CDE will attempt to remove any not tested records with a duplicate tested record caused by paper tests, but if the identifying information on the paper test has an incorrect SASID this may not be possible to catch</a:t>
            </a:r>
          </a:p>
          <a:p>
            <a:pPr marL="257175" lvl="1" indent="-257175"/>
            <a:r>
              <a:rPr lang="en-US" dirty="0"/>
              <a:t>Duplicates can also be created if a student tests a domain multiple times when moving across districts</a:t>
            </a:r>
          </a:p>
          <a:p>
            <a:pPr marL="576263" lvl="2" indent="-257175"/>
            <a:r>
              <a:rPr lang="en-US" dirty="0"/>
              <a:t>These can be merged by moving both records to the same district</a:t>
            </a:r>
          </a:p>
          <a:p>
            <a:pPr marL="576263" lvl="2" indent="-257175"/>
            <a:r>
              <a:rPr lang="en-US" dirty="0"/>
              <a:t>CDE will attempt to fix these prior to SBD, use the Failsafe procedure to move the student if our resolution puts them in the incorrect district</a:t>
            </a:r>
          </a:p>
          <a:p>
            <a:pPr marL="257175" lvl="1" indent="-257175"/>
            <a:r>
              <a:rPr lang="en-US" dirty="0"/>
              <a:t>Do not try to merge multiple records yourself – this must be done by DRC after the SBD review process ends. Errors will trigger if records with the same SASID do not match on the other necessary fields for merging. </a:t>
            </a:r>
          </a:p>
        </p:txBody>
      </p:sp>
      <p:sp>
        <p:nvSpPr>
          <p:cNvPr id="2" name="Title 1">
            <a:extLst>
              <a:ext uri="{FF2B5EF4-FFF2-40B4-BE49-F238E27FC236}">
                <a16:creationId xmlns:a16="http://schemas.microsoft.com/office/drawing/2014/main" id="{5F79183B-2664-03A4-93B0-26DDE3116470}"/>
              </a:ext>
            </a:extLst>
          </p:cNvPr>
          <p:cNvSpPr>
            <a:spLocks noGrp="1"/>
          </p:cNvSpPr>
          <p:nvPr>
            <p:ph type="title" idx="2"/>
          </p:nvPr>
        </p:nvSpPr>
        <p:spPr/>
        <p:txBody>
          <a:bodyPr/>
          <a:lstStyle/>
          <a:p>
            <a:r>
              <a:rPr lang="en-US" altLang="en-US" dirty="0"/>
              <a:t>More than One Record for a Student</a:t>
            </a:r>
            <a:endParaRPr lang="en-US" dirty="0"/>
          </a:p>
        </p:txBody>
      </p:sp>
      <p:sp>
        <p:nvSpPr>
          <p:cNvPr id="6" name="Slide Number Placeholder 5"/>
          <p:cNvSpPr>
            <a:spLocks noGrp="1"/>
          </p:cNvSpPr>
          <p:nvPr>
            <p:ph type="sldNum" idx="12"/>
          </p:nvPr>
        </p:nvSpPr>
        <p:spPr/>
        <p:txBody>
          <a:bodyPr/>
          <a:lstStyle/>
          <a:p>
            <a:fld id="{C479D5F6-EDCB-402A-AC08-4943A1820E8F}" type="slidenum">
              <a:rPr lang="en-US" smtClean="0"/>
              <a:pPr/>
              <a:t>34</a:t>
            </a:fld>
            <a:endParaRPr lang="en-US" dirty="0"/>
          </a:p>
        </p:txBody>
      </p:sp>
    </p:spTree>
    <p:extLst>
      <p:ext uri="{BB962C8B-B14F-4D97-AF65-F5344CB8AC3E}">
        <p14:creationId xmlns:p14="http://schemas.microsoft.com/office/powerpoint/2010/main" val="744830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42F45-714E-A41A-00C5-8F3FE403AA15}"/>
              </a:ext>
            </a:extLst>
          </p:cNvPr>
          <p:cNvSpPr>
            <a:spLocks noGrp="1"/>
          </p:cNvSpPr>
          <p:nvPr>
            <p:ph type="title"/>
          </p:nvPr>
        </p:nvSpPr>
        <p:spPr/>
        <p:txBody>
          <a:bodyPr/>
          <a:lstStyle/>
          <a:p>
            <a:r>
              <a:rPr lang="en-US" dirty="0"/>
              <a:t>Time for Questions</a:t>
            </a:r>
          </a:p>
        </p:txBody>
      </p:sp>
      <p:sp>
        <p:nvSpPr>
          <p:cNvPr id="3" name="Content Placeholder 2">
            <a:extLst>
              <a:ext uri="{FF2B5EF4-FFF2-40B4-BE49-F238E27FC236}">
                <a16:creationId xmlns:a16="http://schemas.microsoft.com/office/drawing/2014/main" id="{C4055E74-37A4-48A7-5DE3-C59C1DBFD9A9}"/>
              </a:ext>
            </a:extLst>
          </p:cNvPr>
          <p:cNvSpPr>
            <a:spLocks noGrp="1"/>
          </p:cNvSpPr>
          <p:nvPr>
            <p:ph type="body" idx="1"/>
          </p:nvPr>
        </p:nvSpPr>
        <p:spPr>
          <a:xfrm>
            <a:off x="1933050" y="1079500"/>
            <a:ext cx="5277900" cy="3034800"/>
          </a:xfrm>
        </p:spPr>
        <p:txBody>
          <a:bodyPr/>
          <a:lstStyle/>
          <a:p>
            <a:pPr marL="0" indent="0" algn="ctr">
              <a:buNone/>
            </a:pPr>
            <a:endParaRPr lang="en-US" dirty="0"/>
          </a:p>
          <a:p>
            <a:pPr marL="0" indent="0" algn="ctr">
              <a:buNone/>
            </a:pPr>
            <a:endParaRPr lang="en-US" dirty="0"/>
          </a:p>
          <a:p>
            <a:pPr marL="0" indent="0" algn="ctr">
              <a:buNone/>
            </a:pPr>
            <a:r>
              <a:rPr lang="en-US" sz="3000" dirty="0"/>
              <a:t>Questions?</a:t>
            </a:r>
          </a:p>
          <a:p>
            <a:pPr marL="0" indent="0" algn="ctr">
              <a:buNone/>
            </a:pPr>
            <a:endParaRPr lang="en-US" dirty="0"/>
          </a:p>
          <a:p>
            <a:pPr marL="0" indent="0" algn="ctr">
              <a:buNone/>
            </a:pPr>
            <a:r>
              <a:rPr lang="en-US" dirty="0"/>
              <a:t>Please feel free to unmute or use the chat box.</a:t>
            </a:r>
          </a:p>
        </p:txBody>
      </p:sp>
      <p:sp>
        <p:nvSpPr>
          <p:cNvPr id="5" name="Title 4">
            <a:extLst>
              <a:ext uri="{FF2B5EF4-FFF2-40B4-BE49-F238E27FC236}">
                <a16:creationId xmlns:a16="http://schemas.microsoft.com/office/drawing/2014/main" id="{8EDED93F-E686-EF92-41E1-921AE46A4067}"/>
              </a:ext>
            </a:extLst>
          </p:cNvPr>
          <p:cNvSpPr>
            <a:spLocks noGrp="1"/>
          </p:cNvSpPr>
          <p:nvPr>
            <p:ph type="title" idx="2"/>
          </p:nvPr>
        </p:nvSpPr>
        <p:spPr/>
        <p:txBody>
          <a:bodyPr/>
          <a:lstStyle/>
          <a:p>
            <a:r>
              <a:rPr lang="en-US" dirty="0"/>
              <a:t>Questions</a:t>
            </a:r>
          </a:p>
        </p:txBody>
      </p:sp>
      <p:sp>
        <p:nvSpPr>
          <p:cNvPr id="4" name="Slide Number Placeholder 3">
            <a:extLst>
              <a:ext uri="{FF2B5EF4-FFF2-40B4-BE49-F238E27FC236}">
                <a16:creationId xmlns:a16="http://schemas.microsoft.com/office/drawing/2014/main" id="{4F8B6125-FA35-2598-D452-F88CB7240600}"/>
              </a:ext>
            </a:extLst>
          </p:cNvPr>
          <p:cNvSpPr>
            <a:spLocks noGrp="1"/>
          </p:cNvSpPr>
          <p:nvPr>
            <p:ph type="sldNum" idx="12"/>
          </p:nvPr>
        </p:nvSpPr>
        <p:spPr/>
        <p:txBody>
          <a:bodyPr/>
          <a:lstStyle/>
          <a:p>
            <a:fld id="{C479D5F6-EDCB-402A-AC08-4943A1820E8F}" type="slidenum">
              <a:rPr lang="en-US" smtClean="0"/>
              <a:pPr/>
              <a:t>35</a:t>
            </a:fld>
            <a:endParaRPr lang="en-US" dirty="0"/>
          </a:p>
        </p:txBody>
      </p:sp>
    </p:spTree>
    <p:extLst>
      <p:ext uri="{BB962C8B-B14F-4D97-AF65-F5344CB8AC3E}">
        <p14:creationId xmlns:p14="http://schemas.microsoft.com/office/powerpoint/2010/main" val="2445319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Contact Information</a:t>
            </a:r>
          </a:p>
        </p:txBody>
      </p:sp>
      <p:sp>
        <p:nvSpPr>
          <p:cNvPr id="5" name="Content Placeholder 2"/>
          <p:cNvSpPr txBox="1">
            <a:spLocks/>
          </p:cNvSpPr>
          <p:nvPr/>
        </p:nvSpPr>
        <p:spPr>
          <a:xfrm>
            <a:off x="1448830" y="1186249"/>
            <a:ext cx="6295428" cy="3030494"/>
          </a:xfrm>
          <a:prstGeom prst="rect">
            <a:avLst/>
          </a:prstGeom>
        </p:spPr>
        <p:txBody>
          <a:bodyPr vert="horz" lIns="0" tIns="0" rIns="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Please contact SBD Support with any questions: </a:t>
            </a:r>
          </a:p>
          <a:p>
            <a:endParaRPr lang="en-US" sz="1800" dirty="0"/>
          </a:p>
          <a:p>
            <a:pPr marL="0" indent="0" algn="ctr">
              <a:buNone/>
            </a:pPr>
            <a:r>
              <a:rPr lang="en-US" sz="1800" dirty="0"/>
              <a:t>Email: </a:t>
            </a:r>
            <a:r>
              <a:rPr lang="en-US" sz="1800" dirty="0">
                <a:hlinkClick r:id="rId2"/>
              </a:rPr>
              <a:t>sbdsupport@cde.state.co.us</a:t>
            </a:r>
            <a:endParaRPr lang="en-US" sz="1800" dirty="0"/>
          </a:p>
          <a:p>
            <a:pPr marL="0" indent="0" algn="ctr">
              <a:buNone/>
            </a:pPr>
            <a:r>
              <a:rPr lang="en-US" sz="1800" dirty="0"/>
              <a:t>Phone: </a:t>
            </a:r>
            <a:r>
              <a:rPr lang="en-US" sz="1800" b="0" i="0" dirty="0">
                <a:solidFill>
                  <a:srgbClr val="333333"/>
                </a:solidFill>
                <a:effectLst/>
                <a:latin typeface="SourceSansProRegular"/>
              </a:rPr>
              <a:t>720.696.0185</a:t>
            </a:r>
          </a:p>
          <a:p>
            <a:pPr marL="0" indent="0" algn="ctr">
              <a:buNone/>
            </a:pPr>
            <a:endParaRPr lang="en-US" sz="1800" dirty="0">
              <a:solidFill>
                <a:srgbClr val="333333"/>
              </a:solidFill>
              <a:latin typeface="SourceSansProRegular"/>
            </a:endParaRPr>
          </a:p>
          <a:p>
            <a:pPr marL="0" indent="0" algn="ctr">
              <a:buNone/>
            </a:pPr>
            <a:r>
              <a:rPr lang="en-US" sz="1800" dirty="0">
                <a:solidFill>
                  <a:srgbClr val="333333"/>
                </a:solidFill>
                <a:latin typeface="SourceSansProRegular"/>
              </a:rPr>
              <a:t>Website: </a:t>
            </a:r>
          </a:p>
          <a:p>
            <a:pPr marL="0" indent="0" algn="ctr">
              <a:buNone/>
            </a:pPr>
            <a:r>
              <a:rPr lang="en-US" sz="1800" dirty="0">
                <a:hlinkClick r:id="rId3"/>
              </a:rPr>
              <a:t>https://www.cde.state.co.us/datapipeline/per_access-ell</a:t>
            </a:r>
            <a:r>
              <a:rPr lang="en-US" sz="1800" dirty="0">
                <a:solidFill>
                  <a:srgbClr val="333333"/>
                </a:solidFill>
                <a:latin typeface="SourceSansProRegular"/>
              </a:rPr>
              <a:t> </a:t>
            </a:r>
            <a:endParaRPr lang="en-US" sz="1800" dirty="0"/>
          </a:p>
        </p:txBody>
      </p:sp>
      <p:sp>
        <p:nvSpPr>
          <p:cNvPr id="6" name="Title 5">
            <a:extLst>
              <a:ext uri="{FF2B5EF4-FFF2-40B4-BE49-F238E27FC236}">
                <a16:creationId xmlns:a16="http://schemas.microsoft.com/office/drawing/2014/main" id="{3BC66F46-E63E-E9B3-493D-EFF3A6B7F2A2}"/>
              </a:ext>
            </a:extLst>
          </p:cNvPr>
          <p:cNvSpPr>
            <a:spLocks noGrp="1"/>
          </p:cNvSpPr>
          <p:nvPr>
            <p:ph type="title" idx="2"/>
          </p:nvPr>
        </p:nvSpPr>
        <p:spPr/>
        <p:txBody>
          <a:bodyPr/>
          <a:lstStyle/>
          <a:p>
            <a:r>
              <a:rPr lang="en-US" dirty="0"/>
              <a:t>Contact Information</a:t>
            </a:r>
          </a:p>
        </p:txBody>
      </p:sp>
      <p:sp>
        <p:nvSpPr>
          <p:cNvPr id="4" name="Slide Number Placeholder 3"/>
          <p:cNvSpPr>
            <a:spLocks noGrp="1"/>
          </p:cNvSpPr>
          <p:nvPr>
            <p:ph type="sldNum" idx="12"/>
          </p:nvPr>
        </p:nvSpPr>
        <p:spPr/>
        <p:txBody>
          <a:bodyPr/>
          <a:lstStyle/>
          <a:p>
            <a:fld id="{C479D5F6-EDCB-402A-AC08-4943A1820E8F}" type="slidenum">
              <a:rPr lang="en-US" smtClean="0"/>
              <a:pPr/>
              <a:t>36</a:t>
            </a:fld>
            <a:r>
              <a:rPr lang="en-US" dirty="0"/>
              <a:t> </a:t>
            </a:r>
          </a:p>
        </p:txBody>
      </p:sp>
    </p:spTree>
    <p:extLst>
      <p:ext uri="{BB962C8B-B14F-4D97-AF65-F5344CB8AC3E}">
        <p14:creationId xmlns:p14="http://schemas.microsoft.com/office/powerpoint/2010/main" val="3292919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4E82BF8-11E6-4310-E02B-5116278681FF}"/>
              </a:ext>
            </a:extLst>
          </p:cNvPr>
          <p:cNvSpPr>
            <a:spLocks noGrp="1"/>
          </p:cNvSpPr>
          <p:nvPr>
            <p:ph type="title"/>
          </p:nvPr>
        </p:nvSpPr>
        <p:spPr/>
        <p:txBody>
          <a:bodyPr/>
          <a:lstStyle/>
          <a:p>
            <a:r>
              <a:rPr lang="en-US" dirty="0"/>
              <a:t>SBD: Purpose</a:t>
            </a:r>
          </a:p>
        </p:txBody>
      </p:sp>
      <p:sp>
        <p:nvSpPr>
          <p:cNvPr id="5" name="TextBox 4">
            <a:extLst>
              <a:ext uri="{FF2B5EF4-FFF2-40B4-BE49-F238E27FC236}">
                <a16:creationId xmlns:a16="http://schemas.microsoft.com/office/drawing/2014/main" id="{DCDCE9CF-0265-4216-A911-4AD360ECAEA9}"/>
              </a:ext>
            </a:extLst>
          </p:cNvPr>
          <p:cNvSpPr txBox="1"/>
          <p:nvPr/>
        </p:nvSpPr>
        <p:spPr>
          <a:xfrm>
            <a:off x="502303" y="1153351"/>
            <a:ext cx="7167900" cy="3439403"/>
          </a:xfrm>
          <a:prstGeom prst="rect">
            <a:avLst/>
          </a:prstGeom>
          <a:noFill/>
        </p:spPr>
        <p:txBody>
          <a:bodyPr wrap="square" rtlCol="0">
            <a:spAutoFit/>
          </a:bodyPr>
          <a:lstStyle/>
          <a:p>
            <a:pPr marL="214313" indent="-214313">
              <a:buFont typeface="Arial" panose="020B0604020202020204" pitchFamily="34" charset="0"/>
              <a:buChar char="•"/>
            </a:pPr>
            <a:r>
              <a:rPr lang="en-US" sz="1800" dirty="0"/>
              <a:t>The Student Biographical Data (SBD) Review Process provides districts with an opportunity to verify the accuracy of student data after testing but prior to reporting and accountability calculations.</a:t>
            </a:r>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r>
              <a:rPr lang="en-US" sz="1800" dirty="0"/>
              <a:t>This process is completed for the following four assessment collections:</a:t>
            </a:r>
          </a:p>
          <a:p>
            <a:pPr marL="685800" lvl="1" indent="-342900">
              <a:buFont typeface="+mj-lt"/>
              <a:buAutoNum type="arabicPeriod"/>
            </a:pPr>
            <a:r>
              <a:rPr lang="en-US" sz="1600" dirty="0"/>
              <a:t>WIDA ACCESS for ELLs Assessment</a:t>
            </a:r>
          </a:p>
          <a:p>
            <a:pPr marL="685800" lvl="1" indent="-342900">
              <a:buFont typeface="+mj-lt"/>
              <a:buAutoNum type="arabicPeriod"/>
            </a:pPr>
            <a:r>
              <a:rPr lang="en-US" sz="1600" dirty="0"/>
              <a:t>CMAS Assessments</a:t>
            </a:r>
          </a:p>
          <a:p>
            <a:pPr lvl="2"/>
            <a:r>
              <a:rPr lang="en-US" sz="1600" baseline="0" dirty="0"/>
              <a:t>	-ELA/Math (including CSLA) and </a:t>
            </a:r>
            <a:r>
              <a:rPr lang="en-US" sz="1600" dirty="0"/>
              <a:t>Science</a:t>
            </a:r>
            <a:endParaRPr lang="en-US" sz="1600" baseline="0" dirty="0"/>
          </a:p>
          <a:p>
            <a:pPr lvl="2"/>
            <a:r>
              <a:rPr lang="en-US" sz="1600" baseline="0" dirty="0"/>
              <a:t>	-</a:t>
            </a:r>
            <a:r>
              <a:rPr lang="en-US" sz="1600" baseline="0" dirty="0" err="1"/>
              <a:t>CoAlt</a:t>
            </a:r>
            <a:r>
              <a:rPr lang="en-US" sz="1600" baseline="0" dirty="0"/>
              <a:t> Science</a:t>
            </a:r>
          </a:p>
          <a:p>
            <a:pPr marL="685800" lvl="1" indent="-342900">
              <a:buFont typeface="+mj-lt"/>
              <a:buAutoNum type="arabicPeriod"/>
            </a:pPr>
            <a:r>
              <a:rPr lang="en-US" sz="1600" dirty="0"/>
              <a:t>CO PSAT/SAT</a:t>
            </a:r>
          </a:p>
          <a:p>
            <a:pPr marL="685800" lvl="1" indent="-342900">
              <a:buFont typeface="+mj-lt"/>
              <a:buAutoNum type="arabicPeriod"/>
            </a:pPr>
            <a:r>
              <a:rPr lang="en-US" sz="1600" dirty="0" err="1"/>
              <a:t>CoAlt</a:t>
            </a:r>
            <a:r>
              <a:rPr lang="en-US" sz="1600" dirty="0"/>
              <a:t> Dynamic Learning Maps (DLM)</a:t>
            </a:r>
          </a:p>
          <a:p>
            <a:pPr marL="900113" lvl="2" indent="-214313">
              <a:buFont typeface="Arial" panose="020B0604020202020204" pitchFamily="34" charset="0"/>
              <a:buChar char="•"/>
            </a:pPr>
            <a:endParaRPr lang="en-US" sz="1350" dirty="0"/>
          </a:p>
        </p:txBody>
      </p:sp>
      <p:sp>
        <p:nvSpPr>
          <p:cNvPr id="8" name="Title 7">
            <a:extLst>
              <a:ext uri="{FF2B5EF4-FFF2-40B4-BE49-F238E27FC236}">
                <a16:creationId xmlns:a16="http://schemas.microsoft.com/office/drawing/2014/main" id="{1BADBDC2-4985-C6B3-6F2A-B04946C7A800}"/>
              </a:ext>
            </a:extLst>
          </p:cNvPr>
          <p:cNvSpPr>
            <a:spLocks noGrp="1"/>
          </p:cNvSpPr>
          <p:nvPr>
            <p:ph type="title" idx="2"/>
          </p:nvPr>
        </p:nvSpPr>
        <p:spPr/>
        <p:txBody>
          <a:bodyPr/>
          <a:lstStyle/>
          <a:p>
            <a:r>
              <a:rPr lang="en-US" dirty="0"/>
              <a:t>SBD Purpose</a:t>
            </a:r>
          </a:p>
        </p:txBody>
      </p:sp>
      <p:sp>
        <p:nvSpPr>
          <p:cNvPr id="4" name="Slide Number Placeholder 3"/>
          <p:cNvSpPr>
            <a:spLocks noGrp="1"/>
          </p:cNvSpPr>
          <p:nvPr>
            <p:ph type="sldNum" idx="12"/>
          </p:nvPr>
        </p:nvSpPr>
        <p:spPr/>
        <p:txBody>
          <a:bodyPr/>
          <a:lstStyle/>
          <a:p>
            <a:fld id="{C479D5F6-EDCB-402A-AC08-4943A1820E8F}" type="slidenum">
              <a:rPr lang="en-US" smtClean="0"/>
              <a:pPr/>
              <a:t>4</a:t>
            </a:fld>
            <a:r>
              <a:rPr lang="en-US" dirty="0"/>
              <a:t> </a:t>
            </a:r>
          </a:p>
          <a:p>
            <a:endParaRPr lang="en-US" dirty="0"/>
          </a:p>
        </p:txBody>
      </p:sp>
    </p:spTree>
    <p:extLst>
      <p:ext uri="{BB962C8B-B14F-4D97-AF65-F5344CB8AC3E}">
        <p14:creationId xmlns:p14="http://schemas.microsoft.com/office/powerpoint/2010/main" val="3225991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CA60D5-E8BD-F6C0-4C4F-89FF79E20EF6}"/>
              </a:ext>
            </a:extLst>
          </p:cNvPr>
          <p:cNvSpPr>
            <a:spLocks noGrp="1"/>
          </p:cNvSpPr>
          <p:nvPr>
            <p:ph type="title"/>
          </p:nvPr>
        </p:nvSpPr>
        <p:spPr/>
        <p:txBody>
          <a:bodyPr/>
          <a:lstStyle/>
          <a:p>
            <a:r>
              <a:rPr lang="en-US" dirty="0"/>
              <a:t>SBD: General Process</a:t>
            </a:r>
          </a:p>
        </p:txBody>
      </p:sp>
      <p:sp>
        <p:nvSpPr>
          <p:cNvPr id="5" name="Content Placeholder 2"/>
          <p:cNvSpPr>
            <a:spLocks noGrp="1"/>
          </p:cNvSpPr>
          <p:nvPr>
            <p:ph type="body" idx="1"/>
          </p:nvPr>
        </p:nvSpPr>
        <p:spPr>
          <a:xfrm>
            <a:off x="311699" y="1152475"/>
            <a:ext cx="6218409" cy="3034800"/>
          </a:xfrm>
        </p:spPr>
        <p:txBody>
          <a:bodyPr>
            <a:normAutofit lnSpcReduction="10000"/>
          </a:bodyPr>
          <a:lstStyle/>
          <a:p>
            <a:pPr marL="0" indent="0">
              <a:buNone/>
            </a:pPr>
            <a:r>
              <a:rPr lang="en-US" dirty="0"/>
              <a:t>For each collection:</a:t>
            </a:r>
          </a:p>
          <a:p>
            <a:pPr marL="214313" indent="-214313"/>
            <a:r>
              <a:rPr lang="en-US" dirty="0"/>
              <a:t>Vendors provide portals for districts to use to validate data </a:t>
            </a:r>
            <a:r>
              <a:rPr lang="en-US" b="1" i="1" u="sng" dirty="0"/>
              <a:t>prior</a:t>
            </a:r>
            <a:r>
              <a:rPr lang="en-US" dirty="0"/>
              <a:t> to testing.  </a:t>
            </a:r>
          </a:p>
          <a:p>
            <a:pPr marL="214313" indent="-214313"/>
            <a:r>
              <a:rPr lang="en-US" dirty="0"/>
              <a:t>Data used in the SBD review process comes from the vendor system </a:t>
            </a:r>
            <a:r>
              <a:rPr lang="en-US" b="1" i="1" u="sng" dirty="0"/>
              <a:t>after</a:t>
            </a:r>
            <a:r>
              <a:rPr lang="en-US" dirty="0"/>
              <a:t> testing. </a:t>
            </a:r>
          </a:p>
          <a:p>
            <a:pPr marL="214313" indent="-214313"/>
            <a:r>
              <a:rPr lang="en-US" dirty="0"/>
              <a:t>The SBD review process can be used to validate/update student information that is not in the vendor portal. One example is SASID validation.</a:t>
            </a:r>
          </a:p>
          <a:p>
            <a:pPr marL="214313" indent="-214313"/>
            <a:r>
              <a:rPr lang="en-US" dirty="0"/>
              <a:t>The SBD review process is not required BUT is highly recommended because inaccurate data can impact accountability.</a:t>
            </a:r>
          </a:p>
          <a:p>
            <a:pPr marL="0" indent="0">
              <a:buNone/>
            </a:pPr>
            <a:endParaRPr lang="en-US" dirty="0"/>
          </a:p>
          <a:p>
            <a:pPr marL="214313" indent="-214313"/>
            <a:endParaRPr lang="en-US" dirty="0"/>
          </a:p>
          <a:p>
            <a:pPr marL="771525" lvl="1" indent="-257175"/>
            <a:endParaRPr lang="en-US" dirty="0"/>
          </a:p>
        </p:txBody>
      </p:sp>
      <p:sp>
        <p:nvSpPr>
          <p:cNvPr id="3" name="Title 2">
            <a:extLst>
              <a:ext uri="{FF2B5EF4-FFF2-40B4-BE49-F238E27FC236}">
                <a16:creationId xmlns:a16="http://schemas.microsoft.com/office/drawing/2014/main" id="{D04C55D0-9489-A7DE-F5E3-D335F25A2374}"/>
              </a:ext>
            </a:extLst>
          </p:cNvPr>
          <p:cNvSpPr>
            <a:spLocks noGrp="1"/>
          </p:cNvSpPr>
          <p:nvPr>
            <p:ph type="title" idx="2"/>
          </p:nvPr>
        </p:nvSpPr>
        <p:spPr/>
        <p:txBody>
          <a:bodyPr/>
          <a:lstStyle/>
          <a:p>
            <a:r>
              <a:rPr lang="en-US" dirty="0"/>
              <a:t>SBD: General Process</a:t>
            </a:r>
          </a:p>
        </p:txBody>
      </p:sp>
      <p:sp>
        <p:nvSpPr>
          <p:cNvPr id="4" name="Slide Number Placeholder 3"/>
          <p:cNvSpPr>
            <a:spLocks noGrp="1"/>
          </p:cNvSpPr>
          <p:nvPr>
            <p:ph type="sldNum" idx="12"/>
          </p:nvPr>
        </p:nvSpPr>
        <p:spPr/>
        <p:txBody>
          <a:bodyPr/>
          <a:lstStyle/>
          <a:p>
            <a:fld id="{C479D5F6-EDCB-402A-AC08-4943A1820E8F}" type="slidenum">
              <a:rPr lang="en-US" smtClean="0"/>
              <a:pPr/>
              <a:t>5</a:t>
            </a:fld>
            <a:endParaRPr lang="en-US" dirty="0"/>
          </a:p>
        </p:txBody>
      </p:sp>
    </p:spTree>
    <p:extLst>
      <p:ext uri="{BB962C8B-B14F-4D97-AF65-F5344CB8AC3E}">
        <p14:creationId xmlns:p14="http://schemas.microsoft.com/office/powerpoint/2010/main" val="2721457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867ED-1D59-DF97-304A-8400F303C1D3}"/>
              </a:ext>
            </a:extLst>
          </p:cNvPr>
          <p:cNvSpPr>
            <a:spLocks noGrp="1"/>
          </p:cNvSpPr>
          <p:nvPr>
            <p:ph type="title"/>
          </p:nvPr>
        </p:nvSpPr>
        <p:spPr/>
        <p:txBody>
          <a:bodyPr/>
          <a:lstStyle/>
          <a:p>
            <a:r>
              <a:rPr lang="en-US" dirty="0"/>
              <a:t>SBD: Collection Timeline</a:t>
            </a:r>
          </a:p>
        </p:txBody>
      </p:sp>
      <p:graphicFrame>
        <p:nvGraphicFramePr>
          <p:cNvPr id="5" name="Content Placeholder 4">
            <a:extLst>
              <a:ext uri="{FF2B5EF4-FFF2-40B4-BE49-F238E27FC236}">
                <a16:creationId xmlns:a16="http://schemas.microsoft.com/office/drawing/2014/main" id="{E169D3C7-8539-C0CC-45A1-5F1517CA8735}"/>
              </a:ext>
            </a:extLst>
          </p:cNvPr>
          <p:cNvGraphicFramePr>
            <a:graphicFrameLocks noGrp="1"/>
          </p:cNvGraphicFramePr>
          <p:nvPr>
            <p:ph idx="4294967295"/>
            <p:extLst>
              <p:ext uri="{D42A27DB-BD31-4B8C-83A1-F6EECF244321}">
                <p14:modId xmlns:p14="http://schemas.microsoft.com/office/powerpoint/2010/main" val="3163985534"/>
              </p:ext>
            </p:extLst>
          </p:nvPr>
        </p:nvGraphicFramePr>
        <p:xfrm>
          <a:off x="1446264" y="1003071"/>
          <a:ext cx="5944811" cy="2932613"/>
        </p:xfrm>
        <a:graphic>
          <a:graphicData uri="http://schemas.openxmlformats.org/drawingml/2006/table">
            <a:tbl>
              <a:tblPr firstRow="1" bandRow="1">
                <a:tableStyleId>{0E3FDE45-AF77-4B5C-9715-49D594BDF05E}</a:tableStyleId>
              </a:tblPr>
              <a:tblGrid>
                <a:gridCol w="297167">
                  <a:extLst>
                    <a:ext uri="{9D8B030D-6E8A-4147-A177-3AD203B41FA5}">
                      <a16:colId xmlns:a16="http://schemas.microsoft.com/office/drawing/2014/main" val="302537768"/>
                    </a:ext>
                  </a:extLst>
                </a:gridCol>
                <a:gridCol w="2429911">
                  <a:extLst>
                    <a:ext uri="{9D8B030D-6E8A-4147-A177-3AD203B41FA5}">
                      <a16:colId xmlns:a16="http://schemas.microsoft.com/office/drawing/2014/main" val="4060275980"/>
                    </a:ext>
                  </a:extLst>
                </a:gridCol>
                <a:gridCol w="1962620">
                  <a:extLst>
                    <a:ext uri="{9D8B030D-6E8A-4147-A177-3AD203B41FA5}">
                      <a16:colId xmlns:a16="http://schemas.microsoft.com/office/drawing/2014/main" val="416842439"/>
                    </a:ext>
                  </a:extLst>
                </a:gridCol>
                <a:gridCol w="1255113">
                  <a:extLst>
                    <a:ext uri="{9D8B030D-6E8A-4147-A177-3AD203B41FA5}">
                      <a16:colId xmlns:a16="http://schemas.microsoft.com/office/drawing/2014/main" val="3123363226"/>
                    </a:ext>
                  </a:extLst>
                </a:gridCol>
              </a:tblGrid>
              <a:tr h="519072">
                <a:tc>
                  <a:txBody>
                    <a:bodyPr/>
                    <a:lstStyle/>
                    <a:p>
                      <a:endParaRPr lang="en-US" sz="1400"/>
                    </a:p>
                  </a:txBody>
                  <a:tcPr marL="68580" marR="68580" marT="34290" marB="34290"/>
                </a:tc>
                <a:tc>
                  <a:txBody>
                    <a:bodyPr/>
                    <a:lstStyle/>
                    <a:p>
                      <a:pPr algn="ctr"/>
                      <a:r>
                        <a:rPr lang="en-US" sz="1400" dirty="0"/>
                        <a:t>Assessment</a:t>
                      </a:r>
                    </a:p>
                  </a:txBody>
                  <a:tcPr marL="68580" marR="68580" marT="34290" marB="34290"/>
                </a:tc>
                <a:tc>
                  <a:txBody>
                    <a:bodyPr/>
                    <a:lstStyle/>
                    <a:p>
                      <a:pPr algn="ctr"/>
                      <a:r>
                        <a:rPr lang="en-US" sz="1400" dirty="0"/>
                        <a:t>Dates</a:t>
                      </a:r>
                    </a:p>
                  </a:txBody>
                  <a:tcPr marL="68580" marR="68580" marT="34290" marB="34290"/>
                </a:tc>
                <a:tc>
                  <a:txBody>
                    <a:bodyPr/>
                    <a:lstStyle/>
                    <a:p>
                      <a:pPr algn="ctr"/>
                      <a:r>
                        <a:rPr lang="en-US" sz="1400" dirty="0"/>
                        <a:t>Data Pipeline Group</a:t>
                      </a:r>
                      <a:r>
                        <a:rPr lang="en-US" sz="1400" baseline="0" dirty="0"/>
                        <a:t> Name</a:t>
                      </a:r>
                      <a:endParaRPr lang="en-US" sz="1400" dirty="0"/>
                    </a:p>
                  </a:txBody>
                  <a:tcPr marL="68580" marR="68580" marT="34290" marB="34290"/>
                </a:tc>
                <a:extLst>
                  <a:ext uri="{0D108BD9-81ED-4DB2-BD59-A6C34878D82A}">
                    <a16:rowId xmlns:a16="http://schemas.microsoft.com/office/drawing/2014/main" val="3866678637"/>
                  </a:ext>
                </a:extLst>
              </a:tr>
              <a:tr h="418246">
                <a:tc>
                  <a:txBody>
                    <a:bodyPr/>
                    <a:lstStyle/>
                    <a:p>
                      <a:r>
                        <a:rPr lang="en-US" sz="1400" dirty="0"/>
                        <a:t>1</a:t>
                      </a:r>
                    </a:p>
                  </a:txBody>
                  <a:tcPr marL="68580" marR="68580" marT="34290" marB="34290"/>
                </a:tc>
                <a:tc>
                  <a:txBody>
                    <a:bodyPr/>
                    <a:lstStyle/>
                    <a:p>
                      <a:r>
                        <a:rPr lang="en-US" sz="1400" dirty="0"/>
                        <a:t>ACCESS for ELLs (ACCESS SBD)</a:t>
                      </a:r>
                    </a:p>
                  </a:txBody>
                  <a:tcPr marL="68580" marR="68580" marT="34290" marB="34290"/>
                </a:tc>
                <a:tc>
                  <a:txBody>
                    <a:bodyPr/>
                    <a:lstStyle/>
                    <a:p>
                      <a:pPr marL="0" marR="0" algn="ctr">
                        <a:spcBef>
                          <a:spcPts val="0"/>
                        </a:spcBef>
                        <a:spcAft>
                          <a:spcPts val="0"/>
                        </a:spcAft>
                      </a:pPr>
                      <a:r>
                        <a:rPr lang="en-US" sz="1400" b="0" i="0" u="none" strike="noStrike" cap="none" dirty="0">
                          <a:solidFill>
                            <a:schemeClr val="tx1"/>
                          </a:solidFill>
                          <a:latin typeface="+mn-lt"/>
                          <a:ea typeface="+mn-ea"/>
                          <a:cs typeface="+mn-cs"/>
                          <a:sym typeface="Arial"/>
                        </a:rPr>
                        <a:t>March 17 – 26, 2025</a:t>
                      </a:r>
                    </a:p>
                  </a:txBody>
                  <a:tcPr marL="68580" marR="68580" marT="0" marB="0" anchor="ctr"/>
                </a:tc>
                <a:tc>
                  <a:txBody>
                    <a:bodyPr/>
                    <a:lstStyle/>
                    <a:p>
                      <a:pPr algn="ctr"/>
                      <a:r>
                        <a:rPr lang="en-US" sz="1400" dirty="0"/>
                        <a:t>ACC</a:t>
                      </a:r>
                    </a:p>
                  </a:txBody>
                  <a:tcPr marL="68580" marR="68580" marT="34290" marB="34290"/>
                </a:tc>
                <a:extLst>
                  <a:ext uri="{0D108BD9-81ED-4DB2-BD59-A6C34878D82A}">
                    <a16:rowId xmlns:a16="http://schemas.microsoft.com/office/drawing/2014/main" val="2804784482"/>
                  </a:ext>
                </a:extLst>
              </a:tr>
              <a:tr h="577975">
                <a:tc>
                  <a:txBody>
                    <a:bodyPr/>
                    <a:lstStyle/>
                    <a:p>
                      <a:r>
                        <a:rPr lang="en-US" sz="1400" dirty="0"/>
                        <a:t>2</a:t>
                      </a:r>
                    </a:p>
                  </a:txBody>
                  <a:tcPr marL="68580" marR="68580" marT="34290" marB="34290"/>
                </a:tc>
                <a:tc>
                  <a:txBody>
                    <a:bodyPr/>
                    <a:lstStyle/>
                    <a:p>
                      <a:r>
                        <a:rPr lang="en-US" sz="1400" dirty="0"/>
                        <a:t>CO PSAT/SAT (SAT SBD) </a:t>
                      </a:r>
                    </a:p>
                  </a:txBody>
                  <a:tcPr marL="68580" marR="68580" marT="34290" marB="34290"/>
                </a:tc>
                <a:tc>
                  <a:txBody>
                    <a:bodyPr/>
                    <a:lstStyle/>
                    <a:p>
                      <a:pPr marL="0" marR="0" algn="ctr">
                        <a:spcBef>
                          <a:spcPts val="0"/>
                        </a:spcBef>
                        <a:spcAft>
                          <a:spcPts val="0"/>
                        </a:spcAft>
                      </a:pPr>
                      <a:r>
                        <a:rPr lang="en-US" sz="1400" b="0" i="0" u="none" strike="noStrike" cap="none" dirty="0">
                          <a:solidFill>
                            <a:schemeClr val="tx1"/>
                          </a:solidFill>
                          <a:latin typeface="+mn-lt"/>
                          <a:ea typeface="+mn-ea"/>
                          <a:cs typeface="+mn-cs"/>
                          <a:sym typeface="Arial"/>
                        </a:rPr>
                        <a:t>May 13 – 21, 2025</a:t>
                      </a:r>
                    </a:p>
                  </a:txBody>
                  <a:tcPr marL="68580" marR="68580" marT="0" marB="0" anchor="ctr"/>
                </a:tc>
                <a:tc>
                  <a:txBody>
                    <a:bodyPr/>
                    <a:lstStyle/>
                    <a:p>
                      <a:pPr algn="ctr"/>
                      <a:r>
                        <a:rPr lang="en-US" sz="1400" dirty="0"/>
                        <a:t>SAT</a:t>
                      </a:r>
                    </a:p>
                  </a:txBody>
                  <a:tcPr marL="68580" marR="68580" marT="34290" marB="34290"/>
                </a:tc>
                <a:extLst>
                  <a:ext uri="{0D108BD9-81ED-4DB2-BD59-A6C34878D82A}">
                    <a16:rowId xmlns:a16="http://schemas.microsoft.com/office/drawing/2014/main" val="4159459302"/>
                  </a:ext>
                </a:extLst>
              </a:tr>
              <a:tr h="418246">
                <a:tc>
                  <a:txBody>
                    <a:bodyPr/>
                    <a:lstStyle/>
                    <a:p>
                      <a:r>
                        <a:rPr lang="en-US" sz="1400" dirty="0"/>
                        <a:t>3</a:t>
                      </a:r>
                    </a:p>
                  </a:txBody>
                  <a:tcPr marL="68580" marR="68580" marT="34290" marB="34290"/>
                </a:tc>
                <a:tc>
                  <a:txBody>
                    <a:bodyPr/>
                    <a:lstStyle/>
                    <a:p>
                      <a:r>
                        <a:rPr lang="en-US" sz="1400" dirty="0"/>
                        <a:t>CMAS ELA/Math, Science and Social Studies, </a:t>
                      </a:r>
                      <a:r>
                        <a:rPr lang="en-US" sz="1400" dirty="0" err="1"/>
                        <a:t>CoAlt</a:t>
                      </a:r>
                      <a:r>
                        <a:rPr lang="en-US" sz="1400" dirty="0"/>
                        <a:t> Science and Social Studies  (CMAS SBD)</a:t>
                      </a:r>
                    </a:p>
                  </a:txBody>
                  <a:tcPr marL="68580" marR="68580" marT="34290" marB="34290"/>
                </a:tc>
                <a:tc>
                  <a:txBody>
                    <a:bodyPr/>
                    <a:lstStyle/>
                    <a:p>
                      <a:pPr marL="0" marR="0" algn="ctr">
                        <a:spcBef>
                          <a:spcPts val="0"/>
                        </a:spcBef>
                        <a:spcAft>
                          <a:spcPts val="0"/>
                        </a:spcAft>
                      </a:pPr>
                      <a:r>
                        <a:rPr lang="en-US" sz="1400" b="0" i="0" u="none" strike="noStrike" cap="none" dirty="0">
                          <a:solidFill>
                            <a:schemeClr val="tx1"/>
                          </a:solidFill>
                          <a:latin typeface="+mn-lt"/>
                          <a:ea typeface="+mn-ea"/>
                          <a:cs typeface="+mn-cs"/>
                          <a:sym typeface="Arial"/>
                        </a:rPr>
                        <a:t>May 15 – 28, 2025</a:t>
                      </a:r>
                    </a:p>
                  </a:txBody>
                  <a:tcPr marL="68580" marR="68580" marT="0" marB="0" anchor="ctr"/>
                </a:tc>
                <a:tc>
                  <a:txBody>
                    <a:bodyPr/>
                    <a:lstStyle/>
                    <a:p>
                      <a:pPr algn="ctr"/>
                      <a:r>
                        <a:rPr lang="en-US" sz="1400"/>
                        <a:t>CMS</a:t>
                      </a:r>
                      <a:endParaRPr lang="en-US" sz="1400" dirty="0"/>
                    </a:p>
                  </a:txBody>
                  <a:tcPr marL="68580" marR="68580" marT="34290" marB="34290"/>
                </a:tc>
                <a:extLst>
                  <a:ext uri="{0D108BD9-81ED-4DB2-BD59-A6C34878D82A}">
                    <a16:rowId xmlns:a16="http://schemas.microsoft.com/office/drawing/2014/main" val="1803384470"/>
                  </a:ext>
                </a:extLst>
              </a:tr>
              <a:tr h="418246">
                <a:tc>
                  <a:txBody>
                    <a:bodyPr/>
                    <a:lstStyle/>
                    <a:p>
                      <a:r>
                        <a:rPr lang="en-US" sz="1400" dirty="0"/>
                        <a:t>4</a:t>
                      </a:r>
                    </a:p>
                  </a:txBody>
                  <a:tcPr marL="68580" marR="68580" marT="34290" marB="34290"/>
                </a:tc>
                <a:tc>
                  <a:txBody>
                    <a:bodyPr/>
                    <a:lstStyle/>
                    <a:p>
                      <a:r>
                        <a:rPr lang="en-US" sz="1400" dirty="0" err="1"/>
                        <a:t>CoAlt</a:t>
                      </a:r>
                      <a:r>
                        <a:rPr lang="en-US" sz="1400" dirty="0"/>
                        <a:t> ELA/Math</a:t>
                      </a:r>
                      <a:r>
                        <a:rPr lang="en-US" sz="1400" baseline="0" dirty="0"/>
                        <a:t> (DLM SBD)</a:t>
                      </a:r>
                      <a:endParaRPr lang="en-US" sz="1400" dirty="0"/>
                    </a:p>
                  </a:txBody>
                  <a:tcPr marL="68580" marR="68580" marT="34290" marB="34290"/>
                </a:tc>
                <a:tc>
                  <a:txBody>
                    <a:bodyPr/>
                    <a:lstStyle/>
                    <a:p>
                      <a:pPr marL="0" marR="0" algn="ctr">
                        <a:spcBef>
                          <a:spcPts val="0"/>
                        </a:spcBef>
                        <a:spcAft>
                          <a:spcPts val="0"/>
                        </a:spcAft>
                      </a:pPr>
                      <a:r>
                        <a:rPr lang="en-US" sz="1400" b="0" i="0" u="none" strike="noStrike" cap="none" dirty="0">
                          <a:solidFill>
                            <a:schemeClr val="tx1"/>
                          </a:solidFill>
                          <a:latin typeface="+mn-lt"/>
                          <a:ea typeface="+mn-ea"/>
                          <a:cs typeface="+mn-cs"/>
                          <a:sym typeface="Arial"/>
                        </a:rPr>
                        <a:t>May 28 – June 4, 2025</a:t>
                      </a:r>
                    </a:p>
                  </a:txBody>
                  <a:tcPr marL="68580" marR="68580" marT="0" marB="0" anchor="ctr"/>
                </a:tc>
                <a:tc>
                  <a:txBody>
                    <a:bodyPr/>
                    <a:lstStyle/>
                    <a:p>
                      <a:pPr algn="ctr"/>
                      <a:r>
                        <a:rPr lang="en-US" sz="1400" dirty="0"/>
                        <a:t>DLM</a:t>
                      </a:r>
                    </a:p>
                  </a:txBody>
                  <a:tcPr marL="68580" marR="68580" marT="34290" marB="34290"/>
                </a:tc>
                <a:extLst>
                  <a:ext uri="{0D108BD9-81ED-4DB2-BD59-A6C34878D82A}">
                    <a16:rowId xmlns:a16="http://schemas.microsoft.com/office/drawing/2014/main" val="1904309638"/>
                  </a:ext>
                </a:extLst>
              </a:tr>
            </a:tbl>
          </a:graphicData>
        </a:graphic>
      </p:graphicFrame>
      <p:sp>
        <p:nvSpPr>
          <p:cNvPr id="6" name="Title 5">
            <a:extLst>
              <a:ext uri="{FF2B5EF4-FFF2-40B4-BE49-F238E27FC236}">
                <a16:creationId xmlns:a16="http://schemas.microsoft.com/office/drawing/2014/main" id="{E8A0D863-71B7-1906-A626-482F0FD8E3E7}"/>
              </a:ext>
            </a:extLst>
          </p:cNvPr>
          <p:cNvSpPr>
            <a:spLocks noGrp="1"/>
          </p:cNvSpPr>
          <p:nvPr>
            <p:ph type="title" idx="2"/>
          </p:nvPr>
        </p:nvSpPr>
        <p:spPr/>
        <p:txBody>
          <a:bodyPr/>
          <a:lstStyle/>
          <a:p>
            <a:r>
              <a:rPr lang="en-US" dirty="0"/>
              <a:t>SBD: Collection Timeline</a:t>
            </a:r>
          </a:p>
        </p:txBody>
      </p:sp>
      <p:sp>
        <p:nvSpPr>
          <p:cNvPr id="4" name="Slide Number Placeholder 3">
            <a:extLst>
              <a:ext uri="{FF2B5EF4-FFF2-40B4-BE49-F238E27FC236}">
                <a16:creationId xmlns:a16="http://schemas.microsoft.com/office/drawing/2014/main" id="{D3F10CBE-A793-6FC9-3572-A8D6181FB8A4}"/>
              </a:ext>
            </a:extLst>
          </p:cNvPr>
          <p:cNvSpPr>
            <a:spLocks noGrp="1"/>
          </p:cNvSpPr>
          <p:nvPr>
            <p:ph type="sldNum" idx="12"/>
          </p:nvPr>
        </p:nvSpPr>
        <p:spPr/>
        <p:txBody>
          <a:bodyPr/>
          <a:lstStyle/>
          <a:p>
            <a:fld id="{C479D5F6-EDCB-402A-AC08-4943A1820E8F}" type="slidenum">
              <a:rPr lang="en-US" smtClean="0"/>
              <a:pPr/>
              <a:t>6</a:t>
            </a:fld>
            <a:endParaRPr lang="en-US" dirty="0"/>
          </a:p>
        </p:txBody>
      </p:sp>
    </p:spTree>
    <p:extLst>
      <p:ext uri="{BB962C8B-B14F-4D97-AF65-F5344CB8AC3E}">
        <p14:creationId xmlns:p14="http://schemas.microsoft.com/office/powerpoint/2010/main" val="637258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19AA164-DD8F-725F-8EB3-0782EB96C8DA}"/>
              </a:ext>
            </a:extLst>
          </p:cNvPr>
          <p:cNvSpPr>
            <a:spLocks noGrp="1"/>
          </p:cNvSpPr>
          <p:nvPr>
            <p:ph type="title"/>
          </p:nvPr>
        </p:nvSpPr>
        <p:spPr/>
        <p:txBody>
          <a:bodyPr/>
          <a:lstStyle/>
          <a:p>
            <a:r>
              <a:rPr lang="en-US" dirty="0"/>
              <a:t>SBD: Group Role Assignments</a:t>
            </a:r>
          </a:p>
        </p:txBody>
      </p:sp>
      <p:sp>
        <p:nvSpPr>
          <p:cNvPr id="3" name="Content Placeholder 2">
            <a:extLst>
              <a:ext uri="{FF2B5EF4-FFF2-40B4-BE49-F238E27FC236}">
                <a16:creationId xmlns:a16="http://schemas.microsoft.com/office/drawing/2014/main" id="{8755419A-C5A1-45C8-9833-9EE48CCC6749}"/>
              </a:ext>
            </a:extLst>
          </p:cNvPr>
          <p:cNvSpPr>
            <a:spLocks noGrp="1"/>
          </p:cNvSpPr>
          <p:nvPr>
            <p:ph type="body" idx="1"/>
          </p:nvPr>
        </p:nvSpPr>
        <p:spPr/>
        <p:txBody>
          <a:bodyPr>
            <a:normAutofit/>
          </a:bodyPr>
          <a:lstStyle/>
          <a:p>
            <a:r>
              <a:rPr lang="en-US" sz="1500" dirty="0"/>
              <a:t>You can learn whether you have access to the collections by logging into Data Pipeline and reviewing the gray boxes on the left-hand side. </a:t>
            </a:r>
          </a:p>
          <a:p>
            <a:r>
              <a:rPr lang="en-US" sz="1500" dirty="0"/>
              <a:t>If you do not have access to the collections, please reach out to your district’s local access manager (LAM). Please ensure that the APPROVER role is assigned to someone who is available during SBD.</a:t>
            </a:r>
          </a:p>
          <a:p>
            <a:pPr marL="214313" indent="-214313"/>
            <a:r>
              <a:rPr lang="en-US" sz="1500" dirty="0"/>
              <a:t>CDE cannot provide access for district users.</a:t>
            </a:r>
          </a:p>
          <a:p>
            <a:endParaRPr lang="en-US" dirty="0"/>
          </a:p>
        </p:txBody>
      </p:sp>
      <p:grpSp>
        <p:nvGrpSpPr>
          <p:cNvPr id="8" name="Group 7" descr="This is a screenshot of Data Pipeline, showing where to find the drop-down menu for a specific collection.">
            <a:extLst>
              <a:ext uri="{FF2B5EF4-FFF2-40B4-BE49-F238E27FC236}">
                <a16:creationId xmlns:a16="http://schemas.microsoft.com/office/drawing/2014/main" id="{AC8216B1-59CE-4D06-85A4-4E96017D379D}"/>
              </a:ext>
            </a:extLst>
          </p:cNvPr>
          <p:cNvGrpSpPr/>
          <p:nvPr/>
        </p:nvGrpSpPr>
        <p:grpSpPr>
          <a:xfrm>
            <a:off x="5699998" y="1123992"/>
            <a:ext cx="2675906" cy="2561040"/>
            <a:chOff x="0" y="0"/>
            <a:chExt cx="2821305" cy="2324100"/>
          </a:xfrm>
        </p:grpSpPr>
        <p:pic>
          <p:nvPicPr>
            <p:cNvPr id="9" name="Picture 8" descr="Graphical user interface, text, application&#10;&#10;Description automatically generated">
              <a:extLst>
                <a:ext uri="{FF2B5EF4-FFF2-40B4-BE49-F238E27FC236}">
                  <a16:creationId xmlns:a16="http://schemas.microsoft.com/office/drawing/2014/main" id="{AA39DA19-EE47-4293-9CD7-CCE97F65F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 y="0"/>
              <a:ext cx="2333625" cy="2324100"/>
            </a:xfrm>
            <a:prstGeom prst="rect">
              <a:avLst/>
            </a:prstGeom>
          </p:spPr>
        </p:pic>
        <p:sp>
          <p:nvSpPr>
            <p:cNvPr id="10" name="Oval 9">
              <a:extLst>
                <a:ext uri="{FF2B5EF4-FFF2-40B4-BE49-F238E27FC236}">
                  <a16:creationId xmlns:a16="http://schemas.microsoft.com/office/drawing/2014/main" id="{EEFB5F03-6951-490B-9190-B02A0C66AA89}"/>
                </a:ext>
              </a:extLst>
            </p:cNvPr>
            <p:cNvSpPr/>
            <p:nvPr/>
          </p:nvSpPr>
          <p:spPr>
            <a:xfrm>
              <a:off x="0" y="739140"/>
              <a:ext cx="2607945" cy="1341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grpSp>
      <p:sp>
        <p:nvSpPr>
          <p:cNvPr id="4" name="Title 3">
            <a:extLst>
              <a:ext uri="{FF2B5EF4-FFF2-40B4-BE49-F238E27FC236}">
                <a16:creationId xmlns:a16="http://schemas.microsoft.com/office/drawing/2014/main" id="{2963EA05-0015-5E78-07C7-9CCACCD06272}"/>
              </a:ext>
            </a:extLst>
          </p:cNvPr>
          <p:cNvSpPr>
            <a:spLocks noGrp="1"/>
          </p:cNvSpPr>
          <p:nvPr>
            <p:ph type="title" idx="2"/>
          </p:nvPr>
        </p:nvSpPr>
        <p:spPr/>
        <p:txBody>
          <a:bodyPr/>
          <a:lstStyle/>
          <a:p>
            <a:r>
              <a:rPr lang="en-US" dirty="0"/>
              <a:t>SBD: Group Role Assignments</a:t>
            </a:r>
          </a:p>
        </p:txBody>
      </p:sp>
      <p:sp>
        <p:nvSpPr>
          <p:cNvPr id="5" name="Slide Number Placeholder 4">
            <a:extLst>
              <a:ext uri="{FF2B5EF4-FFF2-40B4-BE49-F238E27FC236}">
                <a16:creationId xmlns:a16="http://schemas.microsoft.com/office/drawing/2014/main" id="{868F90A1-B200-45DA-B9BC-AFC05B115464}"/>
              </a:ext>
            </a:extLst>
          </p:cNvPr>
          <p:cNvSpPr>
            <a:spLocks noGrp="1"/>
          </p:cNvSpPr>
          <p:nvPr>
            <p:ph type="sldNum" idx="12"/>
          </p:nvPr>
        </p:nvSpPr>
        <p:spPr/>
        <p:txBody>
          <a:bodyPr/>
          <a:lstStyle/>
          <a:p>
            <a:fld id="{C479D5F6-EDCB-402A-AC08-4943A1820E8F}" type="slidenum">
              <a:rPr lang="en-US" smtClean="0"/>
              <a:pPr/>
              <a:t>7</a:t>
            </a:fld>
            <a:endParaRPr lang="en-US" dirty="0"/>
          </a:p>
        </p:txBody>
      </p:sp>
    </p:spTree>
    <p:extLst>
      <p:ext uri="{BB962C8B-B14F-4D97-AF65-F5344CB8AC3E}">
        <p14:creationId xmlns:p14="http://schemas.microsoft.com/office/powerpoint/2010/main" val="2503564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32983B6-EF33-9DC5-3698-27C1C9ABAA3F}"/>
              </a:ext>
            </a:extLst>
          </p:cNvPr>
          <p:cNvSpPr>
            <a:spLocks noGrp="1"/>
          </p:cNvSpPr>
          <p:nvPr>
            <p:ph type="title"/>
          </p:nvPr>
        </p:nvSpPr>
        <p:spPr/>
        <p:txBody>
          <a:bodyPr/>
          <a:lstStyle/>
          <a:p>
            <a:r>
              <a:rPr lang="en-US" dirty="0"/>
              <a:t>SBD Support Email and Phone Number</a:t>
            </a:r>
          </a:p>
        </p:txBody>
      </p:sp>
      <p:sp>
        <p:nvSpPr>
          <p:cNvPr id="6" name="Content Placeholder 2"/>
          <p:cNvSpPr>
            <a:spLocks noGrp="1"/>
          </p:cNvSpPr>
          <p:nvPr>
            <p:ph type="body" idx="1"/>
          </p:nvPr>
        </p:nvSpPr>
        <p:spPr>
          <a:xfrm>
            <a:off x="311699" y="1152474"/>
            <a:ext cx="7267199" cy="3194925"/>
          </a:xfrm>
        </p:spPr>
        <p:txBody>
          <a:bodyPr>
            <a:normAutofit/>
          </a:bodyPr>
          <a:lstStyle/>
          <a:p>
            <a:r>
              <a:rPr lang="en-US" dirty="0"/>
              <a:t>SBD support is available by phone or email</a:t>
            </a:r>
          </a:p>
          <a:p>
            <a:pPr lvl="1"/>
            <a:r>
              <a:rPr lang="en-US" dirty="0"/>
              <a:t>CDE has a team that responds to emails and to phone calls.  Please use the SBD Support phone number and email address.  </a:t>
            </a:r>
            <a:r>
              <a:rPr lang="en-US" b="1" dirty="0"/>
              <a:t>Do not contact a specific person at CDE or the general CDE Helpdesk!</a:t>
            </a:r>
          </a:p>
          <a:p>
            <a:pPr lvl="1"/>
            <a:r>
              <a:rPr lang="en-US" dirty="0"/>
              <a:t>This provides a single point of contact for all collections.</a:t>
            </a:r>
          </a:p>
          <a:p>
            <a:pPr lvl="1"/>
            <a:r>
              <a:rPr lang="en-US" dirty="0"/>
              <a:t>Emails create support tickets that can be tracked to ensure that questions are answered quickly – </a:t>
            </a:r>
            <a:r>
              <a:rPr lang="en-US" b="1" dirty="0"/>
              <a:t>Remember not to send student PII by email!</a:t>
            </a:r>
          </a:p>
          <a:p>
            <a:pPr marL="596900" lvl="1" indent="0">
              <a:buNone/>
            </a:pPr>
            <a:endParaRPr lang="en-US" dirty="0"/>
          </a:p>
          <a:p>
            <a:r>
              <a:rPr lang="en-US" sz="2000" dirty="0"/>
              <a:t>Phone Number: 720-696-0185</a:t>
            </a:r>
          </a:p>
          <a:p>
            <a:r>
              <a:rPr lang="en-US" sz="2000" dirty="0"/>
              <a:t>Email address: sbdsupport@cde.state.co.us</a:t>
            </a:r>
          </a:p>
        </p:txBody>
      </p:sp>
      <p:sp>
        <p:nvSpPr>
          <p:cNvPr id="3" name="Title 2">
            <a:extLst>
              <a:ext uri="{FF2B5EF4-FFF2-40B4-BE49-F238E27FC236}">
                <a16:creationId xmlns:a16="http://schemas.microsoft.com/office/drawing/2014/main" id="{CA9B4B61-057C-C563-C6EB-BEB8CE46957A}"/>
              </a:ext>
            </a:extLst>
          </p:cNvPr>
          <p:cNvSpPr>
            <a:spLocks noGrp="1"/>
          </p:cNvSpPr>
          <p:nvPr>
            <p:ph type="title" idx="2"/>
          </p:nvPr>
        </p:nvSpPr>
        <p:spPr>
          <a:xfrm>
            <a:off x="140808" y="4496873"/>
            <a:ext cx="7267200" cy="156600"/>
          </a:xfrm>
        </p:spPr>
        <p:txBody>
          <a:bodyPr/>
          <a:lstStyle/>
          <a:p>
            <a:r>
              <a:rPr lang="en-US" dirty="0"/>
              <a:t>SBD Support Email and Phone Number</a:t>
            </a:r>
            <a:br>
              <a:rPr lang="en-US" dirty="0"/>
            </a:br>
            <a:endParaRPr lang="en-US" dirty="0"/>
          </a:p>
        </p:txBody>
      </p:sp>
      <p:sp>
        <p:nvSpPr>
          <p:cNvPr id="4" name="Slide Number Placeholder 3"/>
          <p:cNvSpPr>
            <a:spLocks noGrp="1"/>
          </p:cNvSpPr>
          <p:nvPr>
            <p:ph type="sldNum" idx="12"/>
          </p:nvPr>
        </p:nvSpPr>
        <p:spPr/>
        <p:txBody>
          <a:bodyPr/>
          <a:lstStyle/>
          <a:p>
            <a:fld id="{C479D5F6-EDCB-402A-AC08-4943A1820E8F}" type="slidenum">
              <a:rPr lang="en-US" smtClean="0"/>
              <a:pPr/>
              <a:t>8</a:t>
            </a:fld>
            <a:r>
              <a:rPr lang="en-US" dirty="0"/>
              <a:t> </a:t>
            </a:r>
          </a:p>
        </p:txBody>
      </p:sp>
    </p:spTree>
    <p:extLst>
      <p:ext uri="{BB962C8B-B14F-4D97-AF65-F5344CB8AC3E}">
        <p14:creationId xmlns:p14="http://schemas.microsoft.com/office/powerpoint/2010/main" val="4241973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50000"/>
            </a:schemeClr>
          </a:solidFill>
        </p:spPr>
        <p:txBody>
          <a:bodyPr>
            <a:normAutofit fontScale="90000"/>
          </a:bodyPr>
          <a:lstStyle/>
          <a:p>
            <a:r>
              <a:rPr lang="en-US" dirty="0"/>
              <a:t>SBD Review: Step-by-Step Guide</a:t>
            </a:r>
            <a:br>
              <a:rPr lang="en-US" dirty="0"/>
            </a:br>
            <a:endParaRPr lang="en-US" dirty="0"/>
          </a:p>
        </p:txBody>
      </p:sp>
      <p:sp>
        <p:nvSpPr>
          <p:cNvPr id="3" name="Slide Number Placeholder 2"/>
          <p:cNvSpPr>
            <a:spLocks noGrp="1"/>
          </p:cNvSpPr>
          <p:nvPr>
            <p:ph type="sldNum" idx="12"/>
          </p:nvPr>
        </p:nvSpPr>
        <p:spPr/>
        <p:txBody>
          <a:bodyPr/>
          <a:lstStyle/>
          <a:p>
            <a:fld id="{C479D5F6-EDCB-402A-AC08-4943A1820E8F}" type="slidenum">
              <a:rPr lang="en-US" smtClean="0"/>
              <a:pPr/>
              <a:t>9</a:t>
            </a:fld>
            <a:endParaRPr lang="en-US" dirty="0"/>
          </a:p>
        </p:txBody>
      </p:sp>
    </p:spTree>
    <p:extLst>
      <p:ext uri="{BB962C8B-B14F-4D97-AF65-F5344CB8AC3E}">
        <p14:creationId xmlns:p14="http://schemas.microsoft.com/office/powerpoint/2010/main" val="45642551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2AA584270DE6043A37CBFDFBD606C7E" ma:contentTypeVersion="10" ma:contentTypeDescription="Create a new document." ma:contentTypeScope="" ma:versionID="eef9e6b9d2582be34d718c200819f0e3">
  <xsd:schema xmlns:xsd="http://www.w3.org/2001/XMLSchema" xmlns:xs="http://www.w3.org/2001/XMLSchema" xmlns:p="http://schemas.microsoft.com/office/2006/metadata/properties" xmlns:ns2="9b639f00-c663-4db8-9f2d-5e59e4353b4b" xmlns:ns3="ca9d521c-8764-4bcd-84f1-6f7ce6ca6a96" targetNamespace="http://schemas.microsoft.com/office/2006/metadata/properties" ma:root="true" ma:fieldsID="5c22b69d18d84d987cc5229883e788e9" ns2:_="" ns3:_="">
    <xsd:import namespace="9b639f00-c663-4db8-9f2d-5e59e4353b4b"/>
    <xsd:import namespace="ca9d521c-8764-4bcd-84f1-6f7ce6ca6a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639f00-c663-4db8-9f2d-5e59e4353b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9d521c-8764-4bcd-84f1-6f7ce6ca6a9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5871AF-E4E2-4474-BBBF-C4CA544DC804}">
  <ds:schemaRefs>
    <ds:schemaRef ds:uri="http://schemas.microsoft.com/office/2006/documentManagement/types"/>
    <ds:schemaRef ds:uri="http://purl.org/dc/dcmitype/"/>
    <ds:schemaRef ds:uri="http://schemas.microsoft.com/office/2006/metadata/properties"/>
    <ds:schemaRef ds:uri="http://www.w3.org/XML/1998/namespace"/>
    <ds:schemaRef ds:uri="http://purl.org/dc/elements/1.1/"/>
    <ds:schemaRef ds:uri="http://schemas.microsoft.com/office/infopath/2007/PartnerControls"/>
    <ds:schemaRef ds:uri="1d7a6999-9f23-40c1-89fd-c28d1c6d889e"/>
    <ds:schemaRef ds:uri="http://schemas.openxmlformats.org/package/2006/metadata/core-properties"/>
    <ds:schemaRef ds:uri="49a81e36-7bf1-4cef-9c34-a447d2fae1de"/>
    <ds:schemaRef ds:uri="http://purl.org/dc/terms/"/>
  </ds:schemaRefs>
</ds:datastoreItem>
</file>

<file path=customXml/itemProps2.xml><?xml version="1.0" encoding="utf-8"?>
<ds:datastoreItem xmlns:ds="http://schemas.openxmlformats.org/officeDocument/2006/customXml" ds:itemID="{2BCF6C82-2A02-44E5-979C-8112C443D1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639f00-c663-4db8-9f2d-5e59e4353b4b"/>
    <ds:schemaRef ds:uri="ca9d521c-8764-4bcd-84f1-6f7ce6ca6a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C9AC83-A244-4C73-9B74-EBB8100F5E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471</TotalTime>
  <Words>3613</Words>
  <Application>Microsoft Office PowerPoint</Application>
  <PresentationFormat>On-screen Show (16:9)</PresentationFormat>
  <Paragraphs>421</Paragraphs>
  <Slides>36</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Museo Slab 500</vt:lpstr>
      <vt:lpstr>Roboto</vt:lpstr>
      <vt:lpstr>Roboto Medium</vt:lpstr>
      <vt:lpstr>Rockwell</vt:lpstr>
      <vt:lpstr>SourceSansProRegular</vt:lpstr>
      <vt:lpstr>Simple Light</vt:lpstr>
      <vt:lpstr>ACCESS for ELLs  Student Biographical Data (SBD) Collection  Training for 2024-2025 </vt:lpstr>
      <vt:lpstr>Welcome!</vt:lpstr>
      <vt:lpstr>Training Webinar Roadmap</vt:lpstr>
      <vt:lpstr>SBD: Purpose</vt:lpstr>
      <vt:lpstr>SBD: General Process</vt:lpstr>
      <vt:lpstr>SBD: Collection Timeline</vt:lpstr>
      <vt:lpstr>SBD: Group Role Assignments</vt:lpstr>
      <vt:lpstr>SBD Support Email and Phone Number</vt:lpstr>
      <vt:lpstr>SBD Review: Step-by-Step Guide </vt:lpstr>
      <vt:lpstr>Step 1: Download the SBD Manual and Collection Specific Information</vt:lpstr>
      <vt:lpstr>Step 2: Log in to Data Pipeline</vt:lpstr>
      <vt:lpstr>Step 3: Download a Vendor SBD Extract</vt:lpstr>
      <vt:lpstr>Step 4: Upload Vendor SBD Data Extract</vt:lpstr>
      <vt:lpstr>Step 5: Review Errors and Warnings</vt:lpstr>
      <vt:lpstr>Step 6: Correct Data Errors</vt:lpstr>
      <vt:lpstr>Step 6: Correct Data Errors (Continued)</vt:lpstr>
      <vt:lpstr>Step 7: Data Validation</vt:lpstr>
      <vt:lpstr>Step 7: Data Validation (Continued)</vt:lpstr>
      <vt:lpstr>Step 8: Submit SBD Data</vt:lpstr>
      <vt:lpstr>Troubleshooting</vt:lpstr>
      <vt:lpstr>Deeper Dive into ACCESS SBD: Background Information </vt:lpstr>
      <vt:lpstr>Deeper Dive into ACCESS: Background Information  </vt:lpstr>
      <vt:lpstr>Deeper Dive into ACCESS: Collection Documentation (Slide 1 of 2)  </vt:lpstr>
      <vt:lpstr>Deeper Dive into ACCESS: Collection Documentation (Slide 2 of 2)  </vt:lpstr>
      <vt:lpstr>Deeper Dive into ACCESS SBD: Changes for 2024-25 </vt:lpstr>
      <vt:lpstr>Deeper Dive into ACCESS SBD: Changes for 2024-25</vt:lpstr>
      <vt:lpstr>Deeper Dive into ACCESS SBD: Specific Fields and Rules </vt:lpstr>
      <vt:lpstr>Deeper Dive into ACCESS SBD: Vendor Variables</vt:lpstr>
      <vt:lpstr>Deeper Dive into ACCESS SBD: Language Fields</vt:lpstr>
      <vt:lpstr>Deeper Dive into ACCESS SBD: Test Cluster</vt:lpstr>
      <vt:lpstr>Deeper Dive into ACCESS SBD: Test Clusters by Grade</vt:lpstr>
      <vt:lpstr>Deeper Dive into ACCESS SBD: Do Not Score and Not Tested Reason Codes</vt:lpstr>
      <vt:lpstr>Deeper Dive into ACCESS SBD: Do Not Score and Not Tested Reason Codes cont.</vt:lpstr>
      <vt:lpstr>Troubleshooting: More than One Record for a Student</vt:lpstr>
      <vt:lpstr>Time for Questions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Ward, Reagan</cp:lastModifiedBy>
  <cp:revision>9</cp:revision>
  <dcterms:modified xsi:type="dcterms:W3CDTF">2025-03-06T15:20:43Z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0x01010062AA584270DE6043A37CBFDFBD606C7E</vt:lpwstr>
  </property>
</Properties>
</file>