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5"/>
  </p:notesMasterIdLst>
  <p:sldIdLst>
    <p:sldId id="256" r:id="rId5"/>
    <p:sldId id="5166" r:id="rId6"/>
    <p:sldId id="5175" r:id="rId7"/>
    <p:sldId id="257" r:id="rId8"/>
    <p:sldId id="5146" r:id="rId9"/>
    <p:sldId id="5080" r:id="rId10"/>
    <p:sldId id="5130" r:id="rId11"/>
    <p:sldId id="5131" r:id="rId12"/>
    <p:sldId id="5120" r:id="rId13"/>
    <p:sldId id="5156" r:id="rId14"/>
    <p:sldId id="5157" r:id="rId15"/>
    <p:sldId id="5161" r:id="rId16"/>
    <p:sldId id="5158" r:id="rId17"/>
    <p:sldId id="5160" r:id="rId18"/>
    <p:sldId id="5176" r:id="rId19"/>
    <p:sldId id="5150" r:id="rId20"/>
    <p:sldId id="261" r:id="rId21"/>
    <p:sldId id="5177" r:id="rId22"/>
    <p:sldId id="5149" r:id="rId23"/>
    <p:sldId id="262" r:id="rId24"/>
    <p:sldId id="5178" r:id="rId25"/>
    <p:sldId id="5167" r:id="rId26"/>
    <p:sldId id="5173" r:id="rId27"/>
    <p:sldId id="263" r:id="rId28"/>
    <p:sldId id="5179" r:id="rId29"/>
    <p:sldId id="5154" r:id="rId30"/>
    <p:sldId id="5153" r:id="rId31"/>
    <p:sldId id="5152" r:id="rId32"/>
    <p:sldId id="5180" r:id="rId33"/>
    <p:sldId id="5164" r:id="rId34"/>
    <p:sldId id="5181" r:id="rId35"/>
    <p:sldId id="5169" r:id="rId36"/>
    <p:sldId id="5172" r:id="rId37"/>
    <p:sldId id="5182" r:id="rId38"/>
    <p:sldId id="5183" r:id="rId39"/>
    <p:sldId id="5170" r:id="rId40"/>
    <p:sldId id="258" r:id="rId41"/>
    <p:sldId id="259" r:id="rId42"/>
    <p:sldId id="5184" r:id="rId43"/>
    <p:sldId id="518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488BC9"/>
    <a:srgbClr val="FD6D42"/>
    <a:srgbClr val="F8D70B"/>
    <a:srgbClr val="F94C39"/>
    <a:srgbClr val="FF9999"/>
    <a:srgbClr val="C32032"/>
    <a:srgbClr val="FFFFFF"/>
    <a:srgbClr val="FFFF99"/>
    <a:srgbClr val="1A2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7105E-B6B0-4E69-8DA2-C8A1A9915CD0}" v="4" dt="2023-11-02T18:16:29.654"/>
    <p1510:client id="{B00DFAB0-40C5-4973-A8EC-68C3286FB0B7}" v="10" dt="2023-11-02T17:28:29.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28" y="108"/>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05C07-575A-461C-9924-159BC2AB674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684304E3-24B5-41E8-842D-F87128FA7FFE}">
      <dgm:prSet/>
      <dgm:spPr/>
      <dgm:t>
        <a:bodyPr/>
        <a:lstStyle/>
        <a:p>
          <a:r>
            <a:rPr lang="en-US" dirty="0"/>
            <a:t>IdM (Idenity Management System) Roles</a:t>
          </a:r>
        </a:p>
      </dgm:t>
    </dgm:pt>
    <dgm:pt modelId="{0D02596A-C371-434E-9A07-227DC02638D2}" type="parTrans" cxnId="{542F15C2-D7AE-40F9-9D17-46080FF6E34F}">
      <dgm:prSet/>
      <dgm:spPr/>
      <dgm:t>
        <a:bodyPr/>
        <a:lstStyle/>
        <a:p>
          <a:endParaRPr lang="en-US"/>
        </a:p>
      </dgm:t>
    </dgm:pt>
    <dgm:pt modelId="{C1BCA104-36B9-4B81-A47B-256AB596A8C3}" type="sibTrans" cxnId="{542F15C2-D7AE-40F9-9D17-46080FF6E34F}">
      <dgm:prSet/>
      <dgm:spPr/>
      <dgm:t>
        <a:bodyPr/>
        <a:lstStyle/>
        <a:p>
          <a:endParaRPr lang="en-US"/>
        </a:p>
      </dgm:t>
    </dgm:pt>
    <dgm:pt modelId="{B42D7B0D-3B6C-4639-BD1B-02761D86833D}">
      <dgm:prSet/>
      <dgm:spPr/>
      <dgm:t>
        <a:bodyPr/>
        <a:lstStyle/>
        <a:p>
          <a:r>
            <a:rPr lang="en-US" dirty="0"/>
            <a:t>Collection Roles</a:t>
          </a:r>
        </a:p>
      </dgm:t>
    </dgm:pt>
    <dgm:pt modelId="{5230B4CB-C759-47A7-8918-957506165225}" type="parTrans" cxnId="{1F439792-B54D-4D0F-A787-B01D3B44C0A8}">
      <dgm:prSet/>
      <dgm:spPr/>
      <dgm:t>
        <a:bodyPr/>
        <a:lstStyle/>
        <a:p>
          <a:endParaRPr lang="en-US"/>
        </a:p>
      </dgm:t>
    </dgm:pt>
    <dgm:pt modelId="{84485EA4-E305-453C-9D94-8DEA5217B66E}" type="sibTrans" cxnId="{1F439792-B54D-4D0F-A787-B01D3B44C0A8}">
      <dgm:prSet/>
      <dgm:spPr/>
      <dgm:t>
        <a:bodyPr/>
        <a:lstStyle/>
        <a:p>
          <a:endParaRPr lang="en-US"/>
        </a:p>
      </dgm:t>
    </dgm:pt>
    <dgm:pt modelId="{D6889EBF-DEBA-4A9E-BB7B-9E6ACD1B341C}">
      <dgm:prSet/>
      <dgm:spPr/>
      <dgm:t>
        <a:bodyPr/>
        <a:lstStyle/>
        <a:p>
          <a:r>
            <a:rPr lang="en-US" dirty="0"/>
            <a:t>Interchange files</a:t>
          </a:r>
        </a:p>
      </dgm:t>
    </dgm:pt>
    <dgm:pt modelId="{83C57D7E-1462-433E-886A-EE6C28F368FA}" type="parTrans" cxnId="{C28D7EC0-F337-4957-9B50-3FF2242C9A1E}">
      <dgm:prSet/>
      <dgm:spPr/>
      <dgm:t>
        <a:bodyPr/>
        <a:lstStyle/>
        <a:p>
          <a:endParaRPr lang="en-US"/>
        </a:p>
      </dgm:t>
    </dgm:pt>
    <dgm:pt modelId="{5E360B34-4D97-40DB-9E21-DE8306508448}" type="sibTrans" cxnId="{C28D7EC0-F337-4957-9B50-3FF2242C9A1E}">
      <dgm:prSet/>
      <dgm:spPr/>
      <dgm:t>
        <a:bodyPr/>
        <a:lstStyle/>
        <a:p>
          <a:endParaRPr lang="en-US"/>
        </a:p>
      </dgm:t>
    </dgm:pt>
    <dgm:pt modelId="{A62D5B6E-8990-4036-B93C-7F999375F6A3}">
      <dgm:prSet/>
      <dgm:spPr/>
      <dgm:t>
        <a:bodyPr/>
        <a:lstStyle/>
        <a:p>
          <a:r>
            <a:rPr lang="en-US" dirty="0"/>
            <a:t>What makes up the HR Snapshot</a:t>
          </a:r>
        </a:p>
      </dgm:t>
    </dgm:pt>
    <dgm:pt modelId="{AC7ADF48-9C1A-46E2-83DD-1FCF97EC7129}" type="parTrans" cxnId="{26AD5A19-4BF3-40D8-8B24-D37F59E5AC51}">
      <dgm:prSet/>
      <dgm:spPr/>
      <dgm:t>
        <a:bodyPr/>
        <a:lstStyle/>
        <a:p>
          <a:endParaRPr lang="en-US"/>
        </a:p>
      </dgm:t>
    </dgm:pt>
    <dgm:pt modelId="{518F943F-F386-4BF4-8AD2-1C1B8C43D4EB}" type="sibTrans" cxnId="{26AD5A19-4BF3-40D8-8B24-D37F59E5AC51}">
      <dgm:prSet/>
      <dgm:spPr/>
      <dgm:t>
        <a:bodyPr/>
        <a:lstStyle/>
        <a:p>
          <a:endParaRPr lang="en-US"/>
        </a:p>
      </dgm:t>
    </dgm:pt>
    <dgm:pt modelId="{7D77A076-ABF6-4D1D-B722-00A7E13DD55D}">
      <dgm:prSet/>
      <dgm:spPr/>
      <dgm:t>
        <a:bodyPr/>
        <a:lstStyle/>
        <a:p>
          <a:r>
            <a:rPr lang="en-US" dirty="0"/>
            <a:t>Staff Interchange website</a:t>
          </a:r>
        </a:p>
      </dgm:t>
    </dgm:pt>
    <dgm:pt modelId="{0EC5C526-E007-4C9C-9E37-D6E9A2B40361}" type="parTrans" cxnId="{A02E52B1-6EC6-45AE-9672-E741AEB7CE09}">
      <dgm:prSet/>
      <dgm:spPr/>
      <dgm:t>
        <a:bodyPr/>
        <a:lstStyle/>
        <a:p>
          <a:endParaRPr lang="en-US"/>
        </a:p>
      </dgm:t>
    </dgm:pt>
    <dgm:pt modelId="{E208270B-4DF9-42E3-B6E4-3420BEFD07A9}" type="sibTrans" cxnId="{A02E52B1-6EC6-45AE-9672-E741AEB7CE09}">
      <dgm:prSet/>
      <dgm:spPr/>
      <dgm:t>
        <a:bodyPr/>
        <a:lstStyle/>
        <a:p>
          <a:endParaRPr lang="en-US"/>
        </a:p>
      </dgm:t>
    </dgm:pt>
    <dgm:pt modelId="{E6894B11-3CB3-4B04-BAC6-C49BFD40A5C1}">
      <dgm:prSet/>
      <dgm:spPr/>
      <dgm:t>
        <a:bodyPr/>
        <a:lstStyle/>
        <a:p>
          <a:r>
            <a:rPr lang="en-US" dirty="0"/>
            <a:t>HR Timeline</a:t>
          </a:r>
        </a:p>
      </dgm:t>
    </dgm:pt>
    <dgm:pt modelId="{7FAEA622-0454-4051-B3B3-93E0F44BB069}" type="parTrans" cxnId="{43B68699-915E-4545-A388-9E7B830708D9}">
      <dgm:prSet/>
      <dgm:spPr/>
      <dgm:t>
        <a:bodyPr/>
        <a:lstStyle/>
        <a:p>
          <a:endParaRPr lang="en-US"/>
        </a:p>
      </dgm:t>
    </dgm:pt>
    <dgm:pt modelId="{65A7109B-B2B9-472F-8243-CCB3AA390194}" type="sibTrans" cxnId="{43B68699-915E-4545-A388-9E7B830708D9}">
      <dgm:prSet/>
      <dgm:spPr/>
      <dgm:t>
        <a:bodyPr/>
        <a:lstStyle/>
        <a:p>
          <a:endParaRPr lang="en-US"/>
        </a:p>
      </dgm:t>
    </dgm:pt>
    <dgm:pt modelId="{40B4AFAA-B503-4836-A3FF-B3EC49FB9190}">
      <dgm:prSet/>
      <dgm:spPr/>
      <dgm:t>
        <a:bodyPr/>
        <a:lstStyle/>
        <a:p>
          <a:r>
            <a:rPr lang="en-US" dirty="0"/>
            <a:t>Staff that gets reported </a:t>
          </a:r>
        </a:p>
      </dgm:t>
    </dgm:pt>
    <dgm:pt modelId="{6567295A-3641-4C51-80F7-874D3D78DA70}" type="parTrans" cxnId="{0A0B8F19-021C-44E6-87BE-A37B7E8C23B2}">
      <dgm:prSet/>
      <dgm:spPr/>
      <dgm:t>
        <a:bodyPr/>
        <a:lstStyle/>
        <a:p>
          <a:endParaRPr lang="en-US"/>
        </a:p>
      </dgm:t>
    </dgm:pt>
    <dgm:pt modelId="{49BB0A85-61E0-4CA1-9249-5C075A36FCEA}" type="sibTrans" cxnId="{0A0B8F19-021C-44E6-87BE-A37B7E8C23B2}">
      <dgm:prSet/>
      <dgm:spPr/>
      <dgm:t>
        <a:bodyPr/>
        <a:lstStyle/>
        <a:p>
          <a:endParaRPr lang="en-US"/>
        </a:p>
      </dgm:t>
    </dgm:pt>
    <dgm:pt modelId="{6BA9C06B-65B9-4ADA-BF40-78E77A825E1C}">
      <dgm:prSet/>
      <dgm:spPr/>
      <dgm:t>
        <a:bodyPr/>
        <a:lstStyle/>
        <a:p>
          <a:r>
            <a:rPr lang="en-US" dirty="0"/>
            <a:t>What collections use staff data</a:t>
          </a:r>
        </a:p>
      </dgm:t>
    </dgm:pt>
    <dgm:pt modelId="{37A74974-95B7-425B-9141-981031579ACB}" type="parTrans" cxnId="{B70B8FFB-EE25-4528-B194-565FEEB296C5}">
      <dgm:prSet/>
      <dgm:spPr/>
      <dgm:t>
        <a:bodyPr/>
        <a:lstStyle/>
        <a:p>
          <a:endParaRPr lang="en-US"/>
        </a:p>
      </dgm:t>
    </dgm:pt>
    <dgm:pt modelId="{8AE63456-8A63-4CA0-8D05-ABC4028D6105}" type="sibTrans" cxnId="{B70B8FFB-EE25-4528-B194-565FEEB296C5}">
      <dgm:prSet/>
      <dgm:spPr/>
      <dgm:t>
        <a:bodyPr/>
        <a:lstStyle/>
        <a:p>
          <a:endParaRPr lang="en-US"/>
        </a:p>
      </dgm:t>
    </dgm:pt>
    <dgm:pt modelId="{5CF93B06-989B-4F29-B425-9D6728DD3EBB}">
      <dgm:prSet/>
      <dgm:spPr/>
      <dgm:t>
        <a:bodyPr/>
        <a:lstStyle/>
        <a:p>
          <a:r>
            <a:rPr lang="en-US" dirty="0"/>
            <a:t>Data Pipeline Process</a:t>
          </a:r>
        </a:p>
      </dgm:t>
    </dgm:pt>
    <dgm:pt modelId="{2082338E-4AA6-4F19-A6D5-3C37DD124BB1}" type="parTrans" cxnId="{56E9D39C-F83D-4B2D-810A-DD232D62C2E4}">
      <dgm:prSet/>
      <dgm:spPr/>
      <dgm:t>
        <a:bodyPr/>
        <a:lstStyle/>
        <a:p>
          <a:endParaRPr lang="en-US"/>
        </a:p>
      </dgm:t>
    </dgm:pt>
    <dgm:pt modelId="{CC691FAC-6777-46D1-98F5-DA77C0B33C21}" type="sibTrans" cxnId="{56E9D39C-F83D-4B2D-810A-DD232D62C2E4}">
      <dgm:prSet/>
      <dgm:spPr/>
      <dgm:t>
        <a:bodyPr/>
        <a:lstStyle/>
        <a:p>
          <a:endParaRPr lang="en-US"/>
        </a:p>
      </dgm:t>
    </dgm:pt>
    <dgm:pt modelId="{7AC92509-B829-4A7E-A08A-59D696895A86}">
      <dgm:prSet/>
      <dgm:spPr/>
      <dgm:t>
        <a:bodyPr/>
        <a:lstStyle/>
        <a:p>
          <a:r>
            <a:rPr lang="en-US" dirty="0"/>
            <a:t>How we share PII data</a:t>
          </a:r>
        </a:p>
      </dgm:t>
    </dgm:pt>
    <dgm:pt modelId="{B7BD6934-8A96-4EC6-9A6D-6C8A8DA3A704}" type="parTrans" cxnId="{76BF75EE-52A9-4E06-B4CE-6A88D37C69FC}">
      <dgm:prSet/>
      <dgm:spPr/>
      <dgm:t>
        <a:bodyPr/>
        <a:lstStyle/>
        <a:p>
          <a:endParaRPr lang="en-US"/>
        </a:p>
      </dgm:t>
    </dgm:pt>
    <dgm:pt modelId="{1671AA02-6666-4021-951E-61EBBED9C0D9}" type="sibTrans" cxnId="{76BF75EE-52A9-4E06-B4CE-6A88D37C69FC}">
      <dgm:prSet/>
      <dgm:spPr/>
      <dgm:t>
        <a:bodyPr/>
        <a:lstStyle/>
        <a:p>
          <a:endParaRPr lang="en-US"/>
        </a:p>
      </dgm:t>
    </dgm:pt>
    <dgm:pt modelId="{55381E6B-F58E-4BE8-8CE6-051A58E81819}">
      <dgm:prSet/>
      <dgm:spPr/>
      <dgm:t>
        <a:bodyPr/>
        <a:lstStyle/>
        <a:p>
          <a:r>
            <a:rPr lang="en-US" dirty="0"/>
            <a:t>PII data</a:t>
          </a:r>
        </a:p>
      </dgm:t>
    </dgm:pt>
    <dgm:pt modelId="{4CDCD9E9-174B-4B39-8FD7-B91CCDA9E76C}" type="parTrans" cxnId="{18BDA560-AACB-4A7A-B63E-F5268CE90819}">
      <dgm:prSet/>
      <dgm:spPr/>
      <dgm:t>
        <a:bodyPr/>
        <a:lstStyle/>
        <a:p>
          <a:endParaRPr lang="en-US"/>
        </a:p>
      </dgm:t>
    </dgm:pt>
    <dgm:pt modelId="{E197637F-6D0C-4381-AEF9-68F6252BCBD6}" type="sibTrans" cxnId="{18BDA560-AACB-4A7A-B63E-F5268CE90819}">
      <dgm:prSet/>
      <dgm:spPr/>
      <dgm:t>
        <a:bodyPr/>
        <a:lstStyle/>
        <a:p>
          <a:endParaRPr lang="en-US"/>
        </a:p>
      </dgm:t>
    </dgm:pt>
    <dgm:pt modelId="{2E9CFDE0-747A-4CE3-9EE7-5EF2C10BD185}">
      <dgm:prSet/>
      <dgm:spPr/>
      <dgm:t>
        <a:bodyPr/>
        <a:lstStyle/>
        <a:p>
          <a:r>
            <a:rPr lang="en-US" dirty="0"/>
            <a:t>Why is it important to report accurate data</a:t>
          </a:r>
        </a:p>
      </dgm:t>
    </dgm:pt>
    <dgm:pt modelId="{834EF5AF-ACB4-46BF-8BA2-746EEA251A4D}" type="parTrans" cxnId="{98693F54-7F3A-42C9-B31A-41C9146879A8}">
      <dgm:prSet/>
      <dgm:spPr/>
      <dgm:t>
        <a:bodyPr/>
        <a:lstStyle/>
        <a:p>
          <a:endParaRPr lang="en-US"/>
        </a:p>
      </dgm:t>
    </dgm:pt>
    <dgm:pt modelId="{D0924E8A-D016-4D75-9C35-262DCBE7326B}" type="sibTrans" cxnId="{98693F54-7F3A-42C9-B31A-41C9146879A8}">
      <dgm:prSet/>
      <dgm:spPr/>
      <dgm:t>
        <a:bodyPr/>
        <a:lstStyle/>
        <a:p>
          <a:endParaRPr lang="en-US"/>
        </a:p>
      </dgm:t>
    </dgm:pt>
    <dgm:pt modelId="{EBA72BCA-60E7-4474-B18C-BA5E093DF492}">
      <dgm:prSet/>
      <dgm:spPr/>
      <dgm:t>
        <a:bodyPr/>
        <a:lstStyle/>
        <a:p>
          <a:r>
            <a:rPr lang="en-US" dirty="0"/>
            <a:t>Collection Resources</a:t>
          </a:r>
        </a:p>
      </dgm:t>
    </dgm:pt>
    <dgm:pt modelId="{834C0F75-929C-4D9F-9703-3F9F5ED26ABD}" type="parTrans" cxnId="{069D65CD-B936-491E-A850-28E7E18402A3}">
      <dgm:prSet/>
      <dgm:spPr/>
      <dgm:t>
        <a:bodyPr/>
        <a:lstStyle/>
        <a:p>
          <a:endParaRPr lang="en-US"/>
        </a:p>
      </dgm:t>
    </dgm:pt>
    <dgm:pt modelId="{CA3FEC62-B5B3-4B6A-BAE2-EFE31CC9467C}" type="sibTrans" cxnId="{069D65CD-B936-491E-A850-28E7E18402A3}">
      <dgm:prSet/>
      <dgm:spPr/>
      <dgm:t>
        <a:bodyPr/>
        <a:lstStyle/>
        <a:p>
          <a:endParaRPr lang="en-US"/>
        </a:p>
      </dgm:t>
    </dgm:pt>
    <dgm:pt modelId="{90EF3BC2-50D0-4910-BC2F-DE584425FC76}" type="pres">
      <dgm:prSet presAssocID="{CA805C07-575A-461C-9924-159BC2AB6746}" presName="Name0" presStyleCnt="0">
        <dgm:presLayoutVars>
          <dgm:dir/>
          <dgm:resizeHandles val="exact"/>
        </dgm:presLayoutVars>
      </dgm:prSet>
      <dgm:spPr/>
    </dgm:pt>
    <dgm:pt modelId="{90333F3D-6647-4290-9908-92A5CAC26039}" type="pres">
      <dgm:prSet presAssocID="{CA805C07-575A-461C-9924-159BC2AB6746}" presName="cycle" presStyleCnt="0"/>
      <dgm:spPr/>
    </dgm:pt>
    <dgm:pt modelId="{F1E90A05-E527-4F07-A8B6-33C86E0E88CA}" type="pres">
      <dgm:prSet presAssocID="{684304E3-24B5-41E8-842D-F87128FA7FFE}" presName="nodeFirstNode" presStyleLbl="node1" presStyleIdx="0" presStyleCnt="13">
        <dgm:presLayoutVars>
          <dgm:bulletEnabled val="1"/>
        </dgm:presLayoutVars>
      </dgm:prSet>
      <dgm:spPr/>
    </dgm:pt>
    <dgm:pt modelId="{8EC61C18-2E85-4251-8E86-E7B5E5B1DB55}" type="pres">
      <dgm:prSet presAssocID="{C1BCA104-36B9-4B81-A47B-256AB596A8C3}" presName="sibTransFirstNode" presStyleLbl="bgShp" presStyleIdx="0" presStyleCnt="1"/>
      <dgm:spPr/>
    </dgm:pt>
    <dgm:pt modelId="{0E7BA61B-A07A-44B7-B160-989E5A2CFCC5}" type="pres">
      <dgm:prSet presAssocID="{B42D7B0D-3B6C-4639-BD1B-02761D86833D}" presName="nodeFollowingNodes" presStyleLbl="node1" presStyleIdx="1" presStyleCnt="13">
        <dgm:presLayoutVars>
          <dgm:bulletEnabled val="1"/>
        </dgm:presLayoutVars>
      </dgm:prSet>
      <dgm:spPr/>
    </dgm:pt>
    <dgm:pt modelId="{9FE748AE-F27F-42C7-9723-2C1F6B3F42E3}" type="pres">
      <dgm:prSet presAssocID="{D6889EBF-DEBA-4A9E-BB7B-9E6ACD1B341C}" presName="nodeFollowingNodes" presStyleLbl="node1" presStyleIdx="2" presStyleCnt="13" custRadScaleRad="99612" custRadScaleInc="3969">
        <dgm:presLayoutVars>
          <dgm:bulletEnabled val="1"/>
        </dgm:presLayoutVars>
      </dgm:prSet>
      <dgm:spPr/>
    </dgm:pt>
    <dgm:pt modelId="{F457BCE8-120C-45D9-9CB2-D77869E4C61B}" type="pres">
      <dgm:prSet presAssocID="{A62D5B6E-8990-4036-B93C-7F999375F6A3}" presName="nodeFollowingNodes" presStyleLbl="node1" presStyleIdx="3" presStyleCnt="13">
        <dgm:presLayoutVars>
          <dgm:bulletEnabled val="1"/>
        </dgm:presLayoutVars>
      </dgm:prSet>
      <dgm:spPr/>
    </dgm:pt>
    <dgm:pt modelId="{8FCC6E59-C841-48AA-9B21-8787251309EA}" type="pres">
      <dgm:prSet presAssocID="{7D77A076-ABF6-4D1D-B722-00A7E13DD55D}" presName="nodeFollowingNodes" presStyleLbl="node1" presStyleIdx="4" presStyleCnt="13">
        <dgm:presLayoutVars>
          <dgm:bulletEnabled val="1"/>
        </dgm:presLayoutVars>
      </dgm:prSet>
      <dgm:spPr/>
    </dgm:pt>
    <dgm:pt modelId="{2161781E-670F-4CB8-B3AB-D98200303751}" type="pres">
      <dgm:prSet presAssocID="{E6894B11-3CB3-4B04-BAC6-C49BFD40A5C1}" presName="nodeFollowingNodes" presStyleLbl="node1" presStyleIdx="5" presStyleCnt="13">
        <dgm:presLayoutVars>
          <dgm:bulletEnabled val="1"/>
        </dgm:presLayoutVars>
      </dgm:prSet>
      <dgm:spPr/>
    </dgm:pt>
    <dgm:pt modelId="{B6E26B2D-8822-4312-91AA-7BCA18DB088A}" type="pres">
      <dgm:prSet presAssocID="{40B4AFAA-B503-4836-A3FF-B3EC49FB9190}" presName="nodeFollowingNodes" presStyleLbl="node1" presStyleIdx="6" presStyleCnt="13">
        <dgm:presLayoutVars>
          <dgm:bulletEnabled val="1"/>
        </dgm:presLayoutVars>
      </dgm:prSet>
      <dgm:spPr/>
    </dgm:pt>
    <dgm:pt modelId="{410F023F-29E8-4E8B-8270-9397A865AD42}" type="pres">
      <dgm:prSet presAssocID="{6BA9C06B-65B9-4ADA-BF40-78E77A825E1C}" presName="nodeFollowingNodes" presStyleLbl="node1" presStyleIdx="7" presStyleCnt="13">
        <dgm:presLayoutVars>
          <dgm:bulletEnabled val="1"/>
        </dgm:presLayoutVars>
      </dgm:prSet>
      <dgm:spPr/>
    </dgm:pt>
    <dgm:pt modelId="{66F46C9F-2BEE-46E1-B52F-B39525C342CE}" type="pres">
      <dgm:prSet presAssocID="{5CF93B06-989B-4F29-B425-9D6728DD3EBB}" presName="nodeFollowingNodes" presStyleLbl="node1" presStyleIdx="8" presStyleCnt="13">
        <dgm:presLayoutVars>
          <dgm:bulletEnabled val="1"/>
        </dgm:presLayoutVars>
      </dgm:prSet>
      <dgm:spPr/>
    </dgm:pt>
    <dgm:pt modelId="{220E2424-8C8D-4888-94E0-2CFDA0880F12}" type="pres">
      <dgm:prSet presAssocID="{7AC92509-B829-4A7E-A08A-59D696895A86}" presName="nodeFollowingNodes" presStyleLbl="node1" presStyleIdx="9" presStyleCnt="13" custRadScaleRad="107522" custRadScaleInc="111747">
        <dgm:presLayoutVars>
          <dgm:bulletEnabled val="1"/>
        </dgm:presLayoutVars>
      </dgm:prSet>
      <dgm:spPr/>
    </dgm:pt>
    <dgm:pt modelId="{F94CF8BD-F773-4972-9C6B-FB13C448DD9F}" type="pres">
      <dgm:prSet presAssocID="{55381E6B-F58E-4BE8-8CE6-051A58E81819}" presName="nodeFollowingNodes" presStyleLbl="node1" presStyleIdx="10" presStyleCnt="13" custRadScaleRad="106596" custRadScaleInc="-102204">
        <dgm:presLayoutVars>
          <dgm:bulletEnabled val="1"/>
        </dgm:presLayoutVars>
      </dgm:prSet>
      <dgm:spPr/>
    </dgm:pt>
    <dgm:pt modelId="{D796B364-AAA5-4427-B2A6-513E72F70071}" type="pres">
      <dgm:prSet presAssocID="{2E9CFDE0-747A-4CE3-9EE7-5EF2C10BD185}" presName="nodeFollowingNodes" presStyleLbl="node1" presStyleIdx="11" presStyleCnt="13">
        <dgm:presLayoutVars>
          <dgm:bulletEnabled val="1"/>
        </dgm:presLayoutVars>
      </dgm:prSet>
      <dgm:spPr/>
    </dgm:pt>
    <dgm:pt modelId="{E352B664-00DC-49D8-9F8E-4F708B596E12}" type="pres">
      <dgm:prSet presAssocID="{EBA72BCA-60E7-4474-B18C-BA5E093DF492}" presName="nodeFollowingNodes" presStyleLbl="node1" presStyleIdx="12" presStyleCnt="13">
        <dgm:presLayoutVars>
          <dgm:bulletEnabled val="1"/>
        </dgm:presLayoutVars>
      </dgm:prSet>
      <dgm:spPr/>
    </dgm:pt>
  </dgm:ptLst>
  <dgm:cxnLst>
    <dgm:cxn modelId="{80E56015-3A0C-46FC-9B24-C14E83F4030E}" type="presOf" srcId="{684304E3-24B5-41E8-842D-F87128FA7FFE}" destId="{F1E90A05-E527-4F07-A8B6-33C86E0E88CA}" srcOrd="0" destOrd="0" presId="urn:microsoft.com/office/officeart/2005/8/layout/cycle3"/>
    <dgm:cxn modelId="{FD7CCB15-01F9-44D1-9CB4-2CEE62FA117F}" type="presOf" srcId="{6BA9C06B-65B9-4ADA-BF40-78E77A825E1C}" destId="{410F023F-29E8-4E8B-8270-9397A865AD42}" srcOrd="0" destOrd="0" presId="urn:microsoft.com/office/officeart/2005/8/layout/cycle3"/>
    <dgm:cxn modelId="{26AD5A19-4BF3-40D8-8B24-D37F59E5AC51}" srcId="{CA805C07-575A-461C-9924-159BC2AB6746}" destId="{A62D5B6E-8990-4036-B93C-7F999375F6A3}" srcOrd="3" destOrd="0" parTransId="{AC7ADF48-9C1A-46E2-83DD-1FCF97EC7129}" sibTransId="{518F943F-F386-4BF4-8AD2-1C1B8C43D4EB}"/>
    <dgm:cxn modelId="{0A0B8F19-021C-44E6-87BE-A37B7E8C23B2}" srcId="{CA805C07-575A-461C-9924-159BC2AB6746}" destId="{40B4AFAA-B503-4836-A3FF-B3EC49FB9190}" srcOrd="6" destOrd="0" parTransId="{6567295A-3641-4C51-80F7-874D3D78DA70}" sibTransId="{49BB0A85-61E0-4CA1-9249-5C075A36FCEA}"/>
    <dgm:cxn modelId="{AE79AB1E-4825-428C-862E-96D72B2DCFD8}" type="presOf" srcId="{5CF93B06-989B-4F29-B425-9D6728DD3EBB}" destId="{66F46C9F-2BEE-46E1-B52F-B39525C342CE}" srcOrd="0" destOrd="0" presId="urn:microsoft.com/office/officeart/2005/8/layout/cycle3"/>
    <dgm:cxn modelId="{876CE823-E358-4CC1-9BC3-FF250FAC436A}" type="presOf" srcId="{2E9CFDE0-747A-4CE3-9EE7-5EF2C10BD185}" destId="{D796B364-AAA5-4427-B2A6-513E72F70071}" srcOrd="0" destOrd="0" presId="urn:microsoft.com/office/officeart/2005/8/layout/cycle3"/>
    <dgm:cxn modelId="{DDB13D3D-C257-40FD-8DA1-2BDF29585B8B}" type="presOf" srcId="{E6894B11-3CB3-4B04-BAC6-C49BFD40A5C1}" destId="{2161781E-670F-4CB8-B3AB-D98200303751}" srcOrd="0" destOrd="0" presId="urn:microsoft.com/office/officeart/2005/8/layout/cycle3"/>
    <dgm:cxn modelId="{18BDA560-AACB-4A7A-B63E-F5268CE90819}" srcId="{CA805C07-575A-461C-9924-159BC2AB6746}" destId="{55381E6B-F58E-4BE8-8CE6-051A58E81819}" srcOrd="10" destOrd="0" parTransId="{4CDCD9E9-174B-4B39-8FD7-B91CCDA9E76C}" sibTransId="{E197637F-6D0C-4381-AEF9-68F6252BCBD6}"/>
    <dgm:cxn modelId="{7088F064-084D-4862-A951-B3B8B93BE280}" type="presOf" srcId="{B42D7B0D-3B6C-4639-BD1B-02761D86833D}" destId="{0E7BA61B-A07A-44B7-B160-989E5A2CFCC5}" srcOrd="0" destOrd="0" presId="urn:microsoft.com/office/officeart/2005/8/layout/cycle3"/>
    <dgm:cxn modelId="{125D284D-23C6-4335-8DEE-1E584C0D4F7C}" type="presOf" srcId="{EBA72BCA-60E7-4474-B18C-BA5E093DF492}" destId="{E352B664-00DC-49D8-9F8E-4F708B596E12}" srcOrd="0" destOrd="0" presId="urn:microsoft.com/office/officeart/2005/8/layout/cycle3"/>
    <dgm:cxn modelId="{98693F54-7F3A-42C9-B31A-41C9146879A8}" srcId="{CA805C07-575A-461C-9924-159BC2AB6746}" destId="{2E9CFDE0-747A-4CE3-9EE7-5EF2C10BD185}" srcOrd="11" destOrd="0" parTransId="{834EF5AF-ACB4-46BF-8BA2-746EEA251A4D}" sibTransId="{D0924E8A-D016-4D75-9C35-262DCBE7326B}"/>
    <dgm:cxn modelId="{18AB0E7F-1A38-4219-B978-4C71A4105369}" type="presOf" srcId="{C1BCA104-36B9-4B81-A47B-256AB596A8C3}" destId="{8EC61C18-2E85-4251-8E86-E7B5E5B1DB55}" srcOrd="0" destOrd="0" presId="urn:microsoft.com/office/officeart/2005/8/layout/cycle3"/>
    <dgm:cxn modelId="{89AB0C88-E501-4C65-B797-22E0EC610401}" type="presOf" srcId="{D6889EBF-DEBA-4A9E-BB7B-9E6ACD1B341C}" destId="{9FE748AE-F27F-42C7-9723-2C1F6B3F42E3}" srcOrd="0" destOrd="0" presId="urn:microsoft.com/office/officeart/2005/8/layout/cycle3"/>
    <dgm:cxn modelId="{1F439792-B54D-4D0F-A787-B01D3B44C0A8}" srcId="{CA805C07-575A-461C-9924-159BC2AB6746}" destId="{B42D7B0D-3B6C-4639-BD1B-02761D86833D}" srcOrd="1" destOrd="0" parTransId="{5230B4CB-C759-47A7-8918-957506165225}" sibTransId="{84485EA4-E305-453C-9D94-8DEA5217B66E}"/>
    <dgm:cxn modelId="{EE1BDC94-4323-46D7-8703-B565B18AB4C7}" type="presOf" srcId="{7AC92509-B829-4A7E-A08A-59D696895A86}" destId="{220E2424-8C8D-4888-94E0-2CFDA0880F12}" srcOrd="0" destOrd="0" presId="urn:microsoft.com/office/officeart/2005/8/layout/cycle3"/>
    <dgm:cxn modelId="{E5D5E594-7817-4878-85C7-FB0FD4540493}" type="presOf" srcId="{CA805C07-575A-461C-9924-159BC2AB6746}" destId="{90EF3BC2-50D0-4910-BC2F-DE584425FC76}" srcOrd="0" destOrd="0" presId="urn:microsoft.com/office/officeart/2005/8/layout/cycle3"/>
    <dgm:cxn modelId="{43B68699-915E-4545-A388-9E7B830708D9}" srcId="{CA805C07-575A-461C-9924-159BC2AB6746}" destId="{E6894B11-3CB3-4B04-BAC6-C49BFD40A5C1}" srcOrd="5" destOrd="0" parTransId="{7FAEA622-0454-4051-B3B3-93E0F44BB069}" sibTransId="{65A7109B-B2B9-472F-8243-CCB3AA390194}"/>
    <dgm:cxn modelId="{56E9D39C-F83D-4B2D-810A-DD232D62C2E4}" srcId="{CA805C07-575A-461C-9924-159BC2AB6746}" destId="{5CF93B06-989B-4F29-B425-9D6728DD3EBB}" srcOrd="8" destOrd="0" parTransId="{2082338E-4AA6-4F19-A6D5-3C37DD124BB1}" sibTransId="{CC691FAC-6777-46D1-98F5-DA77C0B33C21}"/>
    <dgm:cxn modelId="{A02E52B1-6EC6-45AE-9672-E741AEB7CE09}" srcId="{CA805C07-575A-461C-9924-159BC2AB6746}" destId="{7D77A076-ABF6-4D1D-B722-00A7E13DD55D}" srcOrd="4" destOrd="0" parTransId="{0EC5C526-E007-4C9C-9E37-D6E9A2B40361}" sibTransId="{E208270B-4DF9-42E3-B6E4-3420BEFD07A9}"/>
    <dgm:cxn modelId="{C28D7EC0-F337-4957-9B50-3FF2242C9A1E}" srcId="{CA805C07-575A-461C-9924-159BC2AB6746}" destId="{D6889EBF-DEBA-4A9E-BB7B-9E6ACD1B341C}" srcOrd="2" destOrd="0" parTransId="{83C57D7E-1462-433E-886A-EE6C28F368FA}" sibTransId="{5E360B34-4D97-40DB-9E21-DE8306508448}"/>
    <dgm:cxn modelId="{542F15C2-D7AE-40F9-9D17-46080FF6E34F}" srcId="{CA805C07-575A-461C-9924-159BC2AB6746}" destId="{684304E3-24B5-41E8-842D-F87128FA7FFE}" srcOrd="0" destOrd="0" parTransId="{0D02596A-C371-434E-9A07-227DC02638D2}" sibTransId="{C1BCA104-36B9-4B81-A47B-256AB596A8C3}"/>
    <dgm:cxn modelId="{E74114C6-C73D-47CF-9CBD-FED3283BE80C}" type="presOf" srcId="{A62D5B6E-8990-4036-B93C-7F999375F6A3}" destId="{F457BCE8-120C-45D9-9CB2-D77869E4C61B}" srcOrd="0" destOrd="0" presId="urn:microsoft.com/office/officeart/2005/8/layout/cycle3"/>
    <dgm:cxn modelId="{069D65CD-B936-491E-A850-28E7E18402A3}" srcId="{CA805C07-575A-461C-9924-159BC2AB6746}" destId="{EBA72BCA-60E7-4474-B18C-BA5E093DF492}" srcOrd="12" destOrd="0" parTransId="{834C0F75-929C-4D9F-9703-3F9F5ED26ABD}" sibTransId="{CA3FEC62-B5B3-4B6A-BAE2-EFE31CC9467C}"/>
    <dgm:cxn modelId="{178217D3-B323-4491-9F9C-042516698C00}" type="presOf" srcId="{40B4AFAA-B503-4836-A3FF-B3EC49FB9190}" destId="{B6E26B2D-8822-4312-91AA-7BCA18DB088A}" srcOrd="0" destOrd="0" presId="urn:microsoft.com/office/officeart/2005/8/layout/cycle3"/>
    <dgm:cxn modelId="{85B7AFDA-4641-42EA-9F41-1691B62F7842}" type="presOf" srcId="{7D77A076-ABF6-4D1D-B722-00A7E13DD55D}" destId="{8FCC6E59-C841-48AA-9B21-8787251309EA}" srcOrd="0" destOrd="0" presId="urn:microsoft.com/office/officeart/2005/8/layout/cycle3"/>
    <dgm:cxn modelId="{76BF75EE-52A9-4E06-B4CE-6A88D37C69FC}" srcId="{CA805C07-575A-461C-9924-159BC2AB6746}" destId="{7AC92509-B829-4A7E-A08A-59D696895A86}" srcOrd="9" destOrd="0" parTransId="{B7BD6934-8A96-4EC6-9A6D-6C8A8DA3A704}" sibTransId="{1671AA02-6666-4021-951E-61EBBED9C0D9}"/>
    <dgm:cxn modelId="{10EE3EF0-A8B9-4C91-A993-080BE9012BEB}" type="presOf" srcId="{55381E6B-F58E-4BE8-8CE6-051A58E81819}" destId="{F94CF8BD-F773-4972-9C6B-FB13C448DD9F}" srcOrd="0" destOrd="0" presId="urn:microsoft.com/office/officeart/2005/8/layout/cycle3"/>
    <dgm:cxn modelId="{B70B8FFB-EE25-4528-B194-565FEEB296C5}" srcId="{CA805C07-575A-461C-9924-159BC2AB6746}" destId="{6BA9C06B-65B9-4ADA-BF40-78E77A825E1C}" srcOrd="7" destOrd="0" parTransId="{37A74974-95B7-425B-9141-981031579ACB}" sibTransId="{8AE63456-8A63-4CA0-8D05-ABC4028D6105}"/>
    <dgm:cxn modelId="{39F60C07-97FA-4A3C-B932-157ABFC9F194}" type="presParOf" srcId="{90EF3BC2-50D0-4910-BC2F-DE584425FC76}" destId="{90333F3D-6647-4290-9908-92A5CAC26039}" srcOrd="0" destOrd="0" presId="urn:microsoft.com/office/officeart/2005/8/layout/cycle3"/>
    <dgm:cxn modelId="{DD3C470B-5297-4CD1-88D9-0E19CFAE6DE2}" type="presParOf" srcId="{90333F3D-6647-4290-9908-92A5CAC26039}" destId="{F1E90A05-E527-4F07-A8B6-33C86E0E88CA}" srcOrd="0" destOrd="0" presId="urn:microsoft.com/office/officeart/2005/8/layout/cycle3"/>
    <dgm:cxn modelId="{524BCAE0-0BEA-43B6-80AB-881900A6A2F3}" type="presParOf" srcId="{90333F3D-6647-4290-9908-92A5CAC26039}" destId="{8EC61C18-2E85-4251-8E86-E7B5E5B1DB55}" srcOrd="1" destOrd="0" presId="urn:microsoft.com/office/officeart/2005/8/layout/cycle3"/>
    <dgm:cxn modelId="{422E8F44-A1BA-4DE4-991F-11FB01E3AE12}" type="presParOf" srcId="{90333F3D-6647-4290-9908-92A5CAC26039}" destId="{0E7BA61B-A07A-44B7-B160-989E5A2CFCC5}" srcOrd="2" destOrd="0" presId="urn:microsoft.com/office/officeart/2005/8/layout/cycle3"/>
    <dgm:cxn modelId="{35916AA7-F2E0-446B-AF30-CBB1381B8F5D}" type="presParOf" srcId="{90333F3D-6647-4290-9908-92A5CAC26039}" destId="{9FE748AE-F27F-42C7-9723-2C1F6B3F42E3}" srcOrd="3" destOrd="0" presId="urn:microsoft.com/office/officeart/2005/8/layout/cycle3"/>
    <dgm:cxn modelId="{64FF2F0E-F3B1-4394-9291-D6FACC7A9819}" type="presParOf" srcId="{90333F3D-6647-4290-9908-92A5CAC26039}" destId="{F457BCE8-120C-45D9-9CB2-D77869E4C61B}" srcOrd="4" destOrd="0" presId="urn:microsoft.com/office/officeart/2005/8/layout/cycle3"/>
    <dgm:cxn modelId="{19B5D80E-8F5B-4F08-A3F6-9D4983C3C942}" type="presParOf" srcId="{90333F3D-6647-4290-9908-92A5CAC26039}" destId="{8FCC6E59-C841-48AA-9B21-8787251309EA}" srcOrd="5" destOrd="0" presId="urn:microsoft.com/office/officeart/2005/8/layout/cycle3"/>
    <dgm:cxn modelId="{AAC6509D-270F-43E2-89CA-1BC7C0BE6411}" type="presParOf" srcId="{90333F3D-6647-4290-9908-92A5CAC26039}" destId="{2161781E-670F-4CB8-B3AB-D98200303751}" srcOrd="6" destOrd="0" presId="urn:microsoft.com/office/officeart/2005/8/layout/cycle3"/>
    <dgm:cxn modelId="{A08FB89A-B398-4E8F-859E-5A0BEC64E4FD}" type="presParOf" srcId="{90333F3D-6647-4290-9908-92A5CAC26039}" destId="{B6E26B2D-8822-4312-91AA-7BCA18DB088A}" srcOrd="7" destOrd="0" presId="urn:microsoft.com/office/officeart/2005/8/layout/cycle3"/>
    <dgm:cxn modelId="{74D16754-ED5A-42DF-A8E4-78445EA83C84}" type="presParOf" srcId="{90333F3D-6647-4290-9908-92A5CAC26039}" destId="{410F023F-29E8-4E8B-8270-9397A865AD42}" srcOrd="8" destOrd="0" presId="urn:microsoft.com/office/officeart/2005/8/layout/cycle3"/>
    <dgm:cxn modelId="{B8AA531D-C97E-475B-82E6-E8AE232F6B03}" type="presParOf" srcId="{90333F3D-6647-4290-9908-92A5CAC26039}" destId="{66F46C9F-2BEE-46E1-B52F-B39525C342CE}" srcOrd="9" destOrd="0" presId="urn:microsoft.com/office/officeart/2005/8/layout/cycle3"/>
    <dgm:cxn modelId="{454FBF62-C0D0-4C08-A38F-91781E28979A}" type="presParOf" srcId="{90333F3D-6647-4290-9908-92A5CAC26039}" destId="{220E2424-8C8D-4888-94E0-2CFDA0880F12}" srcOrd="10" destOrd="0" presId="urn:microsoft.com/office/officeart/2005/8/layout/cycle3"/>
    <dgm:cxn modelId="{D115FB63-590F-4084-93EB-F92DA3695001}" type="presParOf" srcId="{90333F3D-6647-4290-9908-92A5CAC26039}" destId="{F94CF8BD-F773-4972-9C6B-FB13C448DD9F}" srcOrd="11" destOrd="0" presId="urn:microsoft.com/office/officeart/2005/8/layout/cycle3"/>
    <dgm:cxn modelId="{15F3A57A-2889-417F-B1EC-D352F21F6360}" type="presParOf" srcId="{90333F3D-6647-4290-9908-92A5CAC26039}" destId="{D796B364-AAA5-4427-B2A6-513E72F70071}" srcOrd="12" destOrd="0" presId="urn:microsoft.com/office/officeart/2005/8/layout/cycle3"/>
    <dgm:cxn modelId="{C3415C36-2619-415E-AC78-D78BA183C09B}" type="presParOf" srcId="{90333F3D-6647-4290-9908-92A5CAC26039}" destId="{E352B664-00DC-49D8-9F8E-4F708B596E12}" srcOrd="1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771A6-3C59-4FE9-97D1-8353E718A90B}"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3361A7A5-5701-43EC-A81C-013B24699483}">
      <dgm:prSet phldrT="[Text]"/>
      <dgm:spPr/>
      <dgm:t>
        <a:bodyPr/>
        <a:lstStyle/>
        <a:p>
          <a:r>
            <a:rPr lang="en-US" dirty="0"/>
            <a:t>Staff Profile  interchange file</a:t>
          </a:r>
        </a:p>
      </dgm:t>
    </dgm:pt>
    <dgm:pt modelId="{0A3DE19A-7BFE-4F03-9A59-F2679BB1A307}" type="parTrans" cxnId="{FC06865A-DB89-4604-88F2-7BDC444E97BD}">
      <dgm:prSet/>
      <dgm:spPr/>
      <dgm:t>
        <a:bodyPr/>
        <a:lstStyle/>
        <a:p>
          <a:endParaRPr lang="en-US"/>
        </a:p>
      </dgm:t>
    </dgm:pt>
    <dgm:pt modelId="{6F553581-BBA6-4D3E-9458-68A717C7CC48}" type="sibTrans" cxnId="{FC06865A-DB89-4604-88F2-7BDC444E97BD}">
      <dgm:prSet/>
      <dgm:spPr/>
      <dgm:t>
        <a:bodyPr/>
        <a:lstStyle/>
        <a:p>
          <a:endParaRPr lang="en-US" dirty="0"/>
        </a:p>
      </dgm:t>
    </dgm:pt>
    <dgm:pt modelId="{823DE4CF-137E-4D8A-8727-77913B7BC557}">
      <dgm:prSet phldrT="[Text]"/>
      <dgm:spPr/>
      <dgm:t>
        <a:bodyPr/>
        <a:lstStyle/>
        <a:p>
          <a:r>
            <a:rPr lang="en-US" dirty="0"/>
            <a:t>Staff Assignment interchange file</a:t>
          </a:r>
        </a:p>
      </dgm:t>
    </dgm:pt>
    <dgm:pt modelId="{EFDBFEAD-C843-4128-8478-FF722A895AAA}" type="parTrans" cxnId="{13D0033B-1A2A-4151-A86B-B9E792AACEE2}">
      <dgm:prSet/>
      <dgm:spPr/>
      <dgm:t>
        <a:bodyPr/>
        <a:lstStyle/>
        <a:p>
          <a:endParaRPr lang="en-US"/>
        </a:p>
      </dgm:t>
    </dgm:pt>
    <dgm:pt modelId="{FA216DBF-E7F1-4AA7-9572-E7E3A4E9CCE2}" type="sibTrans" cxnId="{13D0033B-1A2A-4151-A86B-B9E792AACEE2}">
      <dgm:prSet/>
      <dgm:spPr/>
      <dgm:t>
        <a:bodyPr/>
        <a:lstStyle/>
        <a:p>
          <a:endParaRPr lang="en-US" dirty="0"/>
        </a:p>
      </dgm:t>
    </dgm:pt>
    <dgm:pt modelId="{A62B75FD-7EE3-4F48-B9FD-0F9364408646}">
      <dgm:prSet phldrT="[Text]"/>
      <dgm:spPr/>
      <dgm:t>
        <a:bodyPr/>
        <a:lstStyle/>
        <a:p>
          <a:r>
            <a:rPr lang="en-US" dirty="0"/>
            <a:t>Human Resources Snapshot Collection</a:t>
          </a:r>
        </a:p>
      </dgm:t>
    </dgm:pt>
    <dgm:pt modelId="{C9308B6E-B129-442D-BDF0-4C344021E493}" type="parTrans" cxnId="{7EBD6458-184E-4E11-AF01-419DD29960E1}">
      <dgm:prSet/>
      <dgm:spPr/>
      <dgm:t>
        <a:bodyPr/>
        <a:lstStyle/>
        <a:p>
          <a:endParaRPr lang="en-US"/>
        </a:p>
      </dgm:t>
    </dgm:pt>
    <dgm:pt modelId="{CA950418-6A46-4FE2-AA37-C9EE26D329D1}" type="sibTrans" cxnId="{7EBD6458-184E-4E11-AF01-419DD29960E1}">
      <dgm:prSet/>
      <dgm:spPr/>
      <dgm:t>
        <a:bodyPr/>
        <a:lstStyle/>
        <a:p>
          <a:endParaRPr lang="en-US"/>
        </a:p>
      </dgm:t>
    </dgm:pt>
    <dgm:pt modelId="{9BC35F31-6D56-4361-9484-A528AF97BA57}" type="pres">
      <dgm:prSet presAssocID="{C84771A6-3C59-4FE9-97D1-8353E718A90B}" presName="Name0" presStyleCnt="0">
        <dgm:presLayoutVars>
          <dgm:dir/>
          <dgm:resizeHandles val="exact"/>
        </dgm:presLayoutVars>
      </dgm:prSet>
      <dgm:spPr/>
    </dgm:pt>
    <dgm:pt modelId="{C3AF46E1-A03F-4BE5-B8F2-F2F50B3A8DC5}" type="pres">
      <dgm:prSet presAssocID="{C84771A6-3C59-4FE9-97D1-8353E718A90B}" presName="vNodes" presStyleCnt="0"/>
      <dgm:spPr/>
    </dgm:pt>
    <dgm:pt modelId="{F3C6B12C-B7D3-43F0-A541-61934B05A538}" type="pres">
      <dgm:prSet presAssocID="{3361A7A5-5701-43EC-A81C-013B24699483}" presName="node" presStyleLbl="node1" presStyleIdx="0" presStyleCnt="3" custScaleX="199578" custScaleY="106227">
        <dgm:presLayoutVars>
          <dgm:bulletEnabled val="1"/>
        </dgm:presLayoutVars>
      </dgm:prSet>
      <dgm:spPr/>
    </dgm:pt>
    <dgm:pt modelId="{AE11D1C5-AE2C-449A-89DF-42BD1978DABD}" type="pres">
      <dgm:prSet presAssocID="{6F553581-BBA6-4D3E-9458-68A717C7CC48}" presName="spacerT" presStyleCnt="0"/>
      <dgm:spPr/>
    </dgm:pt>
    <dgm:pt modelId="{2C9387FD-7227-4594-8E8B-C9A66F3C7C5D}" type="pres">
      <dgm:prSet presAssocID="{6F553581-BBA6-4D3E-9458-68A717C7CC48}" presName="sibTrans" presStyleLbl="sibTrans2D1" presStyleIdx="0" presStyleCnt="2"/>
      <dgm:spPr/>
    </dgm:pt>
    <dgm:pt modelId="{5D3C1103-A785-4659-8ACC-DCCCC2B1C17B}" type="pres">
      <dgm:prSet presAssocID="{6F553581-BBA6-4D3E-9458-68A717C7CC48}" presName="spacerB" presStyleCnt="0"/>
      <dgm:spPr/>
    </dgm:pt>
    <dgm:pt modelId="{E9FC93AD-6C3C-4FB8-9B9F-9E80AE450C01}" type="pres">
      <dgm:prSet presAssocID="{823DE4CF-137E-4D8A-8727-77913B7BC557}" presName="node" presStyleLbl="node1" presStyleIdx="1" presStyleCnt="3" custScaleX="197425">
        <dgm:presLayoutVars>
          <dgm:bulletEnabled val="1"/>
        </dgm:presLayoutVars>
      </dgm:prSet>
      <dgm:spPr/>
    </dgm:pt>
    <dgm:pt modelId="{06E1D59E-2DD0-4266-8D4E-D64915206F2F}" type="pres">
      <dgm:prSet presAssocID="{C84771A6-3C59-4FE9-97D1-8353E718A90B}" presName="sibTransLast" presStyleLbl="sibTrans2D1" presStyleIdx="1" presStyleCnt="2" custAng="19876393" custScaleX="216715" custScaleY="90672" custLinFactY="48123" custLinFactNeighborX="1967" custLinFactNeighborY="100000"/>
      <dgm:spPr/>
    </dgm:pt>
    <dgm:pt modelId="{DB98C2EE-0D28-43BE-A922-2F2AEAADB724}" type="pres">
      <dgm:prSet presAssocID="{C84771A6-3C59-4FE9-97D1-8353E718A90B}" presName="connectorText" presStyleLbl="sibTrans2D1" presStyleIdx="1" presStyleCnt="2"/>
      <dgm:spPr/>
    </dgm:pt>
    <dgm:pt modelId="{AF6A1886-E226-4ACA-9929-D9CA57EF2E8B}" type="pres">
      <dgm:prSet presAssocID="{C84771A6-3C59-4FE9-97D1-8353E718A90B}" presName="lastNode" presStyleLbl="node1" presStyleIdx="2" presStyleCnt="3" custAng="0" custScaleX="135557" custScaleY="82494" custLinFactNeighborX="18735" custLinFactNeighborY="6">
        <dgm:presLayoutVars>
          <dgm:bulletEnabled val="1"/>
        </dgm:presLayoutVars>
      </dgm:prSet>
      <dgm:spPr/>
    </dgm:pt>
  </dgm:ptLst>
  <dgm:cxnLst>
    <dgm:cxn modelId="{D58E6508-5B65-43EB-B9D9-F505CC5D94FE}" type="presOf" srcId="{823DE4CF-137E-4D8A-8727-77913B7BC557}" destId="{E9FC93AD-6C3C-4FB8-9B9F-9E80AE450C01}" srcOrd="0" destOrd="0" presId="urn:microsoft.com/office/officeart/2005/8/layout/equation2"/>
    <dgm:cxn modelId="{25FFDB2D-7570-476D-A492-B64695D7C98D}" type="presOf" srcId="{A62B75FD-7EE3-4F48-B9FD-0F9364408646}" destId="{AF6A1886-E226-4ACA-9929-D9CA57EF2E8B}" srcOrd="0" destOrd="0" presId="urn:microsoft.com/office/officeart/2005/8/layout/equation2"/>
    <dgm:cxn modelId="{13D0033B-1A2A-4151-A86B-B9E792AACEE2}" srcId="{C84771A6-3C59-4FE9-97D1-8353E718A90B}" destId="{823DE4CF-137E-4D8A-8727-77913B7BC557}" srcOrd="1" destOrd="0" parTransId="{EFDBFEAD-C843-4128-8478-FF722A895AAA}" sibTransId="{FA216DBF-E7F1-4AA7-9572-E7E3A4E9CCE2}"/>
    <dgm:cxn modelId="{7EBD6458-184E-4E11-AF01-419DD29960E1}" srcId="{C84771A6-3C59-4FE9-97D1-8353E718A90B}" destId="{A62B75FD-7EE3-4F48-B9FD-0F9364408646}" srcOrd="2" destOrd="0" parTransId="{C9308B6E-B129-442D-BDF0-4C344021E493}" sibTransId="{CA950418-6A46-4FE2-AA37-C9EE26D329D1}"/>
    <dgm:cxn modelId="{FC06865A-DB89-4604-88F2-7BDC444E97BD}" srcId="{C84771A6-3C59-4FE9-97D1-8353E718A90B}" destId="{3361A7A5-5701-43EC-A81C-013B24699483}" srcOrd="0" destOrd="0" parTransId="{0A3DE19A-7BFE-4F03-9A59-F2679BB1A307}" sibTransId="{6F553581-BBA6-4D3E-9458-68A717C7CC48}"/>
    <dgm:cxn modelId="{AB160783-93B7-4F89-85AF-C32E6EE7FE3D}" type="presOf" srcId="{C84771A6-3C59-4FE9-97D1-8353E718A90B}" destId="{9BC35F31-6D56-4361-9484-A528AF97BA57}" srcOrd="0" destOrd="0" presId="urn:microsoft.com/office/officeart/2005/8/layout/equation2"/>
    <dgm:cxn modelId="{31220C9A-8282-4C4B-BDCC-BA1BE12B1B74}" type="presOf" srcId="{FA216DBF-E7F1-4AA7-9572-E7E3A4E9CCE2}" destId="{06E1D59E-2DD0-4266-8D4E-D64915206F2F}" srcOrd="0" destOrd="0" presId="urn:microsoft.com/office/officeart/2005/8/layout/equation2"/>
    <dgm:cxn modelId="{FE5724B2-8173-444D-AAC9-246486013558}" type="presOf" srcId="{6F553581-BBA6-4D3E-9458-68A717C7CC48}" destId="{2C9387FD-7227-4594-8E8B-C9A66F3C7C5D}" srcOrd="0" destOrd="0" presId="urn:microsoft.com/office/officeart/2005/8/layout/equation2"/>
    <dgm:cxn modelId="{5078BBE3-0D67-496B-960A-8780AE3CCDF8}" type="presOf" srcId="{FA216DBF-E7F1-4AA7-9572-E7E3A4E9CCE2}" destId="{DB98C2EE-0D28-43BE-A922-2F2AEAADB724}" srcOrd="1" destOrd="0" presId="urn:microsoft.com/office/officeart/2005/8/layout/equation2"/>
    <dgm:cxn modelId="{CC1ACFE8-A85A-4FCA-A67A-151A323F2819}" type="presOf" srcId="{3361A7A5-5701-43EC-A81C-013B24699483}" destId="{F3C6B12C-B7D3-43F0-A541-61934B05A538}" srcOrd="0" destOrd="0" presId="urn:microsoft.com/office/officeart/2005/8/layout/equation2"/>
    <dgm:cxn modelId="{0CB69A9C-A3F0-4F7A-A9FE-D3C032951A48}" type="presParOf" srcId="{9BC35F31-6D56-4361-9484-A528AF97BA57}" destId="{C3AF46E1-A03F-4BE5-B8F2-F2F50B3A8DC5}" srcOrd="0" destOrd="0" presId="urn:microsoft.com/office/officeart/2005/8/layout/equation2"/>
    <dgm:cxn modelId="{97BCEEE7-B4AD-4B0D-A23F-F2CDD2FA10C6}" type="presParOf" srcId="{C3AF46E1-A03F-4BE5-B8F2-F2F50B3A8DC5}" destId="{F3C6B12C-B7D3-43F0-A541-61934B05A538}" srcOrd="0" destOrd="0" presId="urn:microsoft.com/office/officeart/2005/8/layout/equation2"/>
    <dgm:cxn modelId="{6D0DCDAD-954F-401E-AF98-D171A1B81AAC}" type="presParOf" srcId="{C3AF46E1-A03F-4BE5-B8F2-F2F50B3A8DC5}" destId="{AE11D1C5-AE2C-449A-89DF-42BD1978DABD}" srcOrd="1" destOrd="0" presId="urn:microsoft.com/office/officeart/2005/8/layout/equation2"/>
    <dgm:cxn modelId="{29F90C02-D01D-40EA-8193-ABFD5A6FBD3F}" type="presParOf" srcId="{C3AF46E1-A03F-4BE5-B8F2-F2F50B3A8DC5}" destId="{2C9387FD-7227-4594-8E8B-C9A66F3C7C5D}" srcOrd="2" destOrd="0" presId="urn:microsoft.com/office/officeart/2005/8/layout/equation2"/>
    <dgm:cxn modelId="{524749EB-6026-4FB4-BB47-5CD9C62D33B4}" type="presParOf" srcId="{C3AF46E1-A03F-4BE5-B8F2-F2F50B3A8DC5}" destId="{5D3C1103-A785-4659-8ACC-DCCCC2B1C17B}" srcOrd="3" destOrd="0" presId="urn:microsoft.com/office/officeart/2005/8/layout/equation2"/>
    <dgm:cxn modelId="{A09C8208-C919-4FF8-89A7-D215C6F3A3D2}" type="presParOf" srcId="{C3AF46E1-A03F-4BE5-B8F2-F2F50B3A8DC5}" destId="{E9FC93AD-6C3C-4FB8-9B9F-9E80AE450C01}" srcOrd="4" destOrd="0" presId="urn:microsoft.com/office/officeart/2005/8/layout/equation2"/>
    <dgm:cxn modelId="{FB4C5ACC-DD59-433A-85D2-239B4BBBDB09}" type="presParOf" srcId="{9BC35F31-6D56-4361-9484-A528AF97BA57}" destId="{06E1D59E-2DD0-4266-8D4E-D64915206F2F}" srcOrd="1" destOrd="0" presId="urn:microsoft.com/office/officeart/2005/8/layout/equation2"/>
    <dgm:cxn modelId="{8AC8F44A-82D8-419A-81CE-DA088A5DB41F}" type="presParOf" srcId="{06E1D59E-2DD0-4266-8D4E-D64915206F2F}" destId="{DB98C2EE-0D28-43BE-A922-2F2AEAADB724}" srcOrd="0" destOrd="0" presId="urn:microsoft.com/office/officeart/2005/8/layout/equation2"/>
    <dgm:cxn modelId="{389603B3-FD6A-4AAA-A8CE-7DA3B94C63F2}" type="presParOf" srcId="{9BC35F31-6D56-4361-9484-A528AF97BA57}" destId="{AF6A1886-E226-4ACA-9929-D9CA57EF2E8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61C18-2E85-4251-8E86-E7B5E5B1DB55}">
      <dsp:nvSpPr>
        <dsp:cNvPr id="0" name=""/>
        <dsp:cNvSpPr/>
      </dsp:nvSpPr>
      <dsp:spPr>
        <a:xfrm>
          <a:off x="3007786" y="-123782"/>
          <a:ext cx="6117159" cy="6117159"/>
        </a:xfrm>
        <a:prstGeom prst="circularArrow">
          <a:avLst>
            <a:gd name="adj1" fmla="val 5544"/>
            <a:gd name="adj2" fmla="val 330680"/>
            <a:gd name="adj3" fmla="val 15088052"/>
            <a:gd name="adj4" fmla="val 1662844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E90A05-E527-4F07-A8B6-33C86E0E88CA}">
      <dsp:nvSpPr>
        <dsp:cNvPr id="0" name=""/>
        <dsp:cNvSpPr/>
      </dsp:nvSpPr>
      <dsp:spPr>
        <a:xfrm>
          <a:off x="5509493" y="1188"/>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IdM (Idenity Management System) Roles</a:t>
          </a:r>
        </a:p>
      </dsp:txBody>
      <dsp:txXfrm>
        <a:off x="5536677" y="28372"/>
        <a:ext cx="1059378" cy="502505"/>
      </dsp:txXfrm>
    </dsp:sp>
    <dsp:sp modelId="{0E7BA61B-A07A-44B7-B160-989E5A2CFCC5}">
      <dsp:nvSpPr>
        <dsp:cNvPr id="0" name=""/>
        <dsp:cNvSpPr/>
      </dsp:nvSpPr>
      <dsp:spPr>
        <a:xfrm>
          <a:off x="6721768" y="299987"/>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Collection Roles</a:t>
          </a:r>
        </a:p>
      </dsp:txBody>
      <dsp:txXfrm>
        <a:off x="6748952" y="327171"/>
        <a:ext cx="1059378" cy="502505"/>
      </dsp:txXfrm>
    </dsp:sp>
    <dsp:sp modelId="{9FE748AE-F27F-42C7-9723-2C1F6B3F42E3}">
      <dsp:nvSpPr>
        <dsp:cNvPr id="0" name=""/>
        <dsp:cNvSpPr/>
      </dsp:nvSpPr>
      <dsp:spPr>
        <a:xfrm>
          <a:off x="7673949" y="1172007"/>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Interchange files</a:t>
          </a:r>
        </a:p>
      </dsp:txBody>
      <dsp:txXfrm>
        <a:off x="7701133" y="1199191"/>
        <a:ext cx="1059378" cy="502505"/>
      </dsp:txXfrm>
    </dsp:sp>
    <dsp:sp modelId="{F457BCE8-120C-45D9-9CB2-D77869E4C61B}">
      <dsp:nvSpPr>
        <dsp:cNvPr id="0" name=""/>
        <dsp:cNvSpPr/>
      </dsp:nvSpPr>
      <dsp:spPr>
        <a:xfrm>
          <a:off x="8099070" y="2295353"/>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What makes up the HR Snapshot</a:t>
          </a:r>
        </a:p>
      </dsp:txBody>
      <dsp:txXfrm>
        <a:off x="8126254" y="2322537"/>
        <a:ext cx="1059378" cy="502505"/>
      </dsp:txXfrm>
    </dsp:sp>
    <dsp:sp modelId="{8FCC6E59-C841-48AA-9B21-8787251309EA}">
      <dsp:nvSpPr>
        <dsp:cNvPr id="0" name=""/>
        <dsp:cNvSpPr/>
      </dsp:nvSpPr>
      <dsp:spPr>
        <a:xfrm>
          <a:off x="7948573" y="3534806"/>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Staff Interchange website</a:t>
          </a:r>
        </a:p>
      </dsp:txBody>
      <dsp:txXfrm>
        <a:off x="7975757" y="3561990"/>
        <a:ext cx="1059378" cy="502505"/>
      </dsp:txXfrm>
    </dsp:sp>
    <dsp:sp modelId="{2161781E-670F-4CB8-B3AB-D98200303751}">
      <dsp:nvSpPr>
        <dsp:cNvPr id="0" name=""/>
        <dsp:cNvSpPr/>
      </dsp:nvSpPr>
      <dsp:spPr>
        <a:xfrm>
          <a:off x="7239312" y="4562347"/>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HR Timeline</a:t>
          </a:r>
        </a:p>
      </dsp:txBody>
      <dsp:txXfrm>
        <a:off x="7266496" y="4589531"/>
        <a:ext cx="1059378" cy="502505"/>
      </dsp:txXfrm>
    </dsp:sp>
    <dsp:sp modelId="{B6E26B2D-8822-4312-91AA-7BCA18DB088A}">
      <dsp:nvSpPr>
        <dsp:cNvPr id="0" name=""/>
        <dsp:cNvSpPr/>
      </dsp:nvSpPr>
      <dsp:spPr>
        <a:xfrm>
          <a:off x="6133771" y="5142580"/>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Staff that gets reported </a:t>
          </a:r>
        </a:p>
      </dsp:txBody>
      <dsp:txXfrm>
        <a:off x="6160955" y="5169764"/>
        <a:ext cx="1059378" cy="502505"/>
      </dsp:txXfrm>
    </dsp:sp>
    <dsp:sp modelId="{410F023F-29E8-4E8B-8270-9397A865AD42}">
      <dsp:nvSpPr>
        <dsp:cNvPr id="0" name=""/>
        <dsp:cNvSpPr/>
      </dsp:nvSpPr>
      <dsp:spPr>
        <a:xfrm>
          <a:off x="4885214" y="5142580"/>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What collections use staff data</a:t>
          </a:r>
        </a:p>
      </dsp:txBody>
      <dsp:txXfrm>
        <a:off x="4912398" y="5169764"/>
        <a:ext cx="1059378" cy="502505"/>
      </dsp:txXfrm>
    </dsp:sp>
    <dsp:sp modelId="{66F46C9F-2BEE-46E1-B52F-B39525C342CE}">
      <dsp:nvSpPr>
        <dsp:cNvPr id="0" name=""/>
        <dsp:cNvSpPr/>
      </dsp:nvSpPr>
      <dsp:spPr>
        <a:xfrm>
          <a:off x="3779673" y="4562347"/>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Data Pipeline Process</a:t>
          </a:r>
        </a:p>
      </dsp:txBody>
      <dsp:txXfrm>
        <a:off x="3806857" y="4589531"/>
        <a:ext cx="1059378" cy="502505"/>
      </dsp:txXfrm>
    </dsp:sp>
    <dsp:sp modelId="{220E2424-8C8D-4888-94E0-2CFDA0880F12}">
      <dsp:nvSpPr>
        <dsp:cNvPr id="0" name=""/>
        <dsp:cNvSpPr/>
      </dsp:nvSpPr>
      <dsp:spPr>
        <a:xfrm>
          <a:off x="2731740" y="2221092"/>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How we share PII data</a:t>
          </a:r>
        </a:p>
      </dsp:txBody>
      <dsp:txXfrm>
        <a:off x="2758924" y="2248276"/>
        <a:ext cx="1059378" cy="502505"/>
      </dsp:txXfrm>
    </dsp:sp>
    <dsp:sp modelId="{F94CF8BD-F773-4972-9C6B-FB13C448DD9F}">
      <dsp:nvSpPr>
        <dsp:cNvPr id="0" name=""/>
        <dsp:cNvSpPr/>
      </dsp:nvSpPr>
      <dsp:spPr>
        <a:xfrm>
          <a:off x="2886034" y="3531487"/>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PII data</a:t>
          </a:r>
        </a:p>
      </dsp:txBody>
      <dsp:txXfrm>
        <a:off x="2913218" y="3558671"/>
        <a:ext cx="1059378" cy="502505"/>
      </dsp:txXfrm>
    </dsp:sp>
    <dsp:sp modelId="{D796B364-AAA5-4427-B2A6-513E72F70071}">
      <dsp:nvSpPr>
        <dsp:cNvPr id="0" name=""/>
        <dsp:cNvSpPr/>
      </dsp:nvSpPr>
      <dsp:spPr>
        <a:xfrm>
          <a:off x="3362659" y="1127933"/>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Why is it important to report accurate data</a:t>
          </a:r>
        </a:p>
      </dsp:txBody>
      <dsp:txXfrm>
        <a:off x="3389843" y="1155117"/>
        <a:ext cx="1059378" cy="502505"/>
      </dsp:txXfrm>
    </dsp:sp>
    <dsp:sp modelId="{E352B664-00DC-49D8-9F8E-4F708B596E12}">
      <dsp:nvSpPr>
        <dsp:cNvPr id="0" name=""/>
        <dsp:cNvSpPr/>
      </dsp:nvSpPr>
      <dsp:spPr>
        <a:xfrm>
          <a:off x="4297217" y="299987"/>
          <a:ext cx="1113746" cy="55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Collection Resources</a:t>
          </a:r>
        </a:p>
      </dsp:txBody>
      <dsp:txXfrm>
        <a:off x="4324401" y="327171"/>
        <a:ext cx="1059378" cy="502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6B12C-B7D3-43F0-A541-61934B05A538}">
      <dsp:nvSpPr>
        <dsp:cNvPr id="0" name=""/>
        <dsp:cNvSpPr/>
      </dsp:nvSpPr>
      <dsp:spPr>
        <a:xfrm>
          <a:off x="1143238" y="1151"/>
          <a:ext cx="3094736" cy="16471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Staff Profile  interchange file</a:t>
          </a:r>
        </a:p>
      </dsp:txBody>
      <dsp:txXfrm>
        <a:off x="1596452" y="242378"/>
        <a:ext cx="2188308" cy="1164744"/>
      </dsp:txXfrm>
    </dsp:sp>
    <dsp:sp modelId="{2C9387FD-7227-4594-8E8B-C9A66F3C7C5D}">
      <dsp:nvSpPr>
        <dsp:cNvPr id="0" name=""/>
        <dsp:cNvSpPr/>
      </dsp:nvSpPr>
      <dsp:spPr>
        <a:xfrm>
          <a:off x="2240920" y="1774262"/>
          <a:ext cx="899371" cy="89937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360132" y="2118181"/>
        <a:ext cx="660947" cy="211533"/>
      </dsp:txXfrm>
    </dsp:sp>
    <dsp:sp modelId="{E9FC93AD-6C3C-4FB8-9B9F-9E80AE450C01}">
      <dsp:nvSpPr>
        <dsp:cNvPr id="0" name=""/>
        <dsp:cNvSpPr/>
      </dsp:nvSpPr>
      <dsp:spPr>
        <a:xfrm>
          <a:off x="1159930" y="2799545"/>
          <a:ext cx="3061351" cy="1550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Staff Assignment interchange file</a:t>
          </a:r>
        </a:p>
      </dsp:txBody>
      <dsp:txXfrm>
        <a:off x="1608254" y="3026631"/>
        <a:ext cx="2164703" cy="1096468"/>
      </dsp:txXfrm>
    </dsp:sp>
    <dsp:sp modelId="{06E1D59E-2DD0-4266-8D4E-D64915206F2F}">
      <dsp:nvSpPr>
        <dsp:cNvPr id="0" name=""/>
        <dsp:cNvSpPr/>
      </dsp:nvSpPr>
      <dsp:spPr>
        <a:xfrm rot="19876530">
          <a:off x="4188576" y="2768665"/>
          <a:ext cx="1161012" cy="523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198231" y="2910976"/>
        <a:ext cx="1004103" cy="313818"/>
      </dsp:txXfrm>
    </dsp:sp>
    <dsp:sp modelId="{AF6A1886-E226-4ACA-9929-D9CA57EF2E8B}">
      <dsp:nvSpPr>
        <dsp:cNvPr id="0" name=""/>
        <dsp:cNvSpPr/>
      </dsp:nvSpPr>
      <dsp:spPr>
        <a:xfrm>
          <a:off x="5248790" y="896669"/>
          <a:ext cx="4204002" cy="25583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Human Resources Snapshot Collection</a:t>
          </a:r>
        </a:p>
      </dsp:txBody>
      <dsp:txXfrm>
        <a:off x="5864452" y="1271334"/>
        <a:ext cx="2972678" cy="180904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3" name="Content Placeholder 4">
            <a:extLst>
              <a:ext uri="{FF2B5EF4-FFF2-40B4-BE49-F238E27FC236}">
                <a16:creationId xmlns:a16="http://schemas.microsoft.com/office/drawing/2014/main" id="{059B8EF7-49FB-FFBA-165A-F585CDE84A4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4" name="Content Placeholder 4">
            <a:extLst>
              <a:ext uri="{FF2B5EF4-FFF2-40B4-BE49-F238E27FC236}">
                <a16:creationId xmlns:a16="http://schemas.microsoft.com/office/drawing/2014/main" id="{85B59449-F999-17DB-C32F-6083E3F9D01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80885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96" r:id="rId5"/>
    <p:sldLayoutId id="2147483700" r:id="rId6"/>
    <p:sldLayoutId id="2147483682" r:id="rId7"/>
    <p:sldLayoutId id="2147483698" r:id="rId8"/>
    <p:sldLayoutId id="2147483699" r:id="rId9"/>
    <p:sldLayoutId id="2147483668" r:id="rId10"/>
    <p:sldLayoutId id="2147483690" r:id="rId11"/>
    <p:sldLayoutId id="2147483691" r:id="rId12"/>
    <p:sldLayoutId id="2147483692" r:id="rId13"/>
    <p:sldLayoutId id="2147483693" r:id="rId14"/>
    <p:sldLayoutId id="2147483694" r:id="rId15"/>
    <p:sldLayoutId id="214748369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fif"/><Relationship Id="rId1" Type="http://schemas.openxmlformats.org/officeDocument/2006/relationships/slideLayout" Target="../slideLayouts/slideLayout2.xml"/><Relationship Id="rId4" Type="http://schemas.openxmlformats.org/officeDocument/2006/relationships/hyperlink" Target="mailto:Human%20Resources%20Data%20%3cHumanResourcesData@cde.state.co.us%3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datapipeline/inter-staff-purchase-service-info" TargetMode="External"/><Relationship Id="rId2" Type="http://schemas.openxmlformats.org/officeDocument/2006/relationships/hyperlink" Target="mailto:Human%20Resources%20Data%20%3cHumanResourcesData@cde.state.co.us%3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e.state.co.us/datapipeline/inter-staff-purchase-service-inf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Human%20Resources%20Data%20%3cHumanResourcesData@cde.state.co.us%3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Human%20Resources%20Data%20%3cHumanResourcesData@cde.state.co.us%3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ipeline/datapipelinetownhallpresentations" TargetMode="External"/><Relationship Id="rId2" Type="http://schemas.openxmlformats.org/officeDocument/2006/relationships/hyperlink" Target="https://www.cde.state.co.us/datapipeline/train_schedule" TargetMode="External"/><Relationship Id="rId1" Type="http://schemas.openxmlformats.org/officeDocument/2006/relationships/slideLayout" Target="../slideLayouts/slideLayout3.xml"/><Relationship Id="rId4" Type="http://schemas.openxmlformats.org/officeDocument/2006/relationships/hyperlink" Target="mailto:DATASERVICES-subscribe-request@cdelist.cde.state.co.u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dataprivacyandsecurity" TargetMode="External"/><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hyperlink" Target="https://edx.cde.state.co.us/SchoolView/DataCenter/reports.jspx?_adf_ctrl-state=pac20phbp_4" TargetMode="External"/><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hyperlink" Target="https://www.cde.state.co.us/cdereval/staffcurre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cde.state.co.us/idm/rolemapping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HumanResourcesData@cde.state.co.us" TargetMode="External"/><Relationship Id="rId2" Type="http://schemas.openxmlformats.org/officeDocument/2006/relationships/hyperlink" Target="mailto:Human%20Resources%20Data%20%3cHumanResourcesData@cde.state.co.us%3e" TargetMode="External"/><Relationship Id="rId1" Type="http://schemas.openxmlformats.org/officeDocument/2006/relationships/slideLayout" Target="../slideLayouts/slideLayout2.xml"/><Relationship Id="rId4" Type="http://schemas.openxmlformats.org/officeDocument/2006/relationships/hyperlink" Target="mailto:SpedDecCount@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mailto:Human%20Resources%20Data%20%3cHumanResourcesData@cde.state.co.us%3e"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inter_staff"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mailto:Human%20Resources%20Data%20%3cHumanResourcesData@cde.state.co.us%3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Human%20Resources%20Data%20%3cHumanResourcesData@cde.state.co.us%3e" TargetMode="External"/><Relationship Id="rId2" Type="http://schemas.openxmlformats.org/officeDocument/2006/relationships/hyperlink" Target="https://www.cde.state.co.us/datapipeline/2023-2024humanresourcestimeline"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429000"/>
            <a:ext cx="10402529" cy="1894840"/>
          </a:xfrm>
        </p:spPr>
        <p:txBody>
          <a:bodyPr>
            <a:normAutofit/>
          </a:bodyPr>
          <a:lstStyle/>
          <a:p>
            <a:r>
              <a:rPr lang="en-US" dirty="0">
                <a:latin typeface="Museo Slab 500"/>
              </a:rPr>
              <a:t>November 1, 2023</a:t>
            </a:r>
            <a:endParaRPr lang="en-US" dirty="0"/>
          </a:p>
        </p:txBody>
      </p:sp>
      <p:sp>
        <p:nvSpPr>
          <p:cNvPr id="6" name="Subtitle 5">
            <a:extLst>
              <a:ext uri="{FF2B5EF4-FFF2-40B4-BE49-F238E27FC236}">
                <a16:creationId xmlns:a16="http://schemas.microsoft.com/office/drawing/2014/main" id="{BC67150A-CBD9-CFD8-0712-335359564735}"/>
              </a:ext>
            </a:extLst>
          </p:cNvPr>
          <p:cNvSpPr>
            <a:spLocks noGrp="1"/>
          </p:cNvSpPr>
          <p:nvPr>
            <p:ph type="subTitle" idx="1"/>
          </p:nvPr>
        </p:nvSpPr>
        <p:spPr>
          <a:xfrm>
            <a:off x="914401" y="4277362"/>
            <a:ext cx="10402529" cy="1894840"/>
          </a:xfrm>
        </p:spPr>
        <p:txBody>
          <a:bodyPr>
            <a:normAutofit fontScale="92500"/>
          </a:bodyPr>
          <a:lstStyle/>
          <a:p>
            <a:r>
              <a:rPr lang="en-US" dirty="0"/>
              <a:t>Staff Interchange-Human Resources Snapshot Collection Training</a:t>
            </a:r>
          </a:p>
          <a:p>
            <a:endParaRPr lang="en-US" dirty="0"/>
          </a:p>
          <a:p>
            <a:r>
              <a:rPr lang="en-US" dirty="0"/>
              <a:t>Dawna Gudka-Collection Lead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6F54-7979-3BA7-65B8-17AA4DA113E3}"/>
              </a:ext>
            </a:extLst>
          </p:cNvPr>
          <p:cNvSpPr>
            <a:spLocks noGrp="1"/>
          </p:cNvSpPr>
          <p:nvPr>
            <p:ph type="title"/>
          </p:nvPr>
        </p:nvSpPr>
        <p:spPr/>
        <p:txBody>
          <a:bodyPr/>
          <a:lstStyle/>
          <a:p>
            <a:r>
              <a:rPr lang="en-US" dirty="0">
                <a:latin typeface="Museo Slab 500"/>
              </a:rPr>
              <a:t>Staff Interchange 	</a:t>
            </a:r>
            <a:br>
              <a:rPr lang="en-US" dirty="0">
                <a:latin typeface="Museo Slab 500"/>
              </a:rPr>
            </a:br>
            <a:r>
              <a:rPr lang="en-US" dirty="0">
                <a:latin typeface="Museo Slab 500"/>
              </a:rPr>
              <a:t>What Staff do I report?</a:t>
            </a:r>
            <a:endParaRPr lang="en-US" dirty="0"/>
          </a:p>
        </p:txBody>
      </p:sp>
      <p:pic>
        <p:nvPicPr>
          <p:cNvPr id="10" name="Picture 9" descr="A group of people standing together">
            <a:extLst>
              <a:ext uri="{FF2B5EF4-FFF2-40B4-BE49-F238E27FC236}">
                <a16:creationId xmlns:a16="http://schemas.microsoft.com/office/drawing/2014/main" id="{378E100F-2F5D-F9D5-F86E-602BD109D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33" y="1457854"/>
            <a:ext cx="3996267" cy="1960668"/>
          </a:xfrm>
          <a:prstGeom prst="rect">
            <a:avLst/>
          </a:prstGeom>
        </p:spPr>
      </p:pic>
      <p:sp>
        <p:nvSpPr>
          <p:cNvPr id="3" name="Content Placeholder 1">
            <a:extLst>
              <a:ext uri="{FF2B5EF4-FFF2-40B4-BE49-F238E27FC236}">
                <a16:creationId xmlns:a16="http://schemas.microsoft.com/office/drawing/2014/main" id="{F587A0E5-F05C-A07C-E968-107A70F9FAE2}"/>
              </a:ext>
            </a:extLst>
          </p:cNvPr>
          <p:cNvSpPr>
            <a:spLocks noGrp="1"/>
          </p:cNvSpPr>
          <p:nvPr>
            <p:ph idx="1"/>
          </p:nvPr>
        </p:nvSpPr>
        <p:spPr>
          <a:xfrm>
            <a:off x="4461933" y="1457854"/>
            <a:ext cx="5122334" cy="1993392"/>
          </a:xfrm>
          <a:ln w="28575" cmpd="sng">
            <a:noFill/>
          </a:ln>
        </p:spPr>
        <p:txBody>
          <a:bodyPr/>
          <a:lstStyle/>
          <a:p>
            <a:r>
              <a:rPr lang="en-US" dirty="0"/>
              <a:t>Staff Profile</a:t>
            </a:r>
          </a:p>
          <a:p>
            <a:pPr lvl="1"/>
            <a:r>
              <a:rPr lang="en-US" dirty="0"/>
              <a:t>General information of staff</a:t>
            </a:r>
          </a:p>
          <a:p>
            <a:pPr lvl="1"/>
            <a:r>
              <a:rPr lang="en-US" dirty="0"/>
              <a:t>Only 1 record per staff</a:t>
            </a:r>
          </a:p>
          <a:p>
            <a:pPr lvl="1"/>
            <a:r>
              <a:rPr lang="en-US" dirty="0"/>
              <a:t>Staff Profile file must be uploaded first</a:t>
            </a:r>
          </a:p>
          <a:p>
            <a:endParaRPr lang="en-US" dirty="0"/>
          </a:p>
          <a:p>
            <a:endParaRPr lang="en-US" dirty="0"/>
          </a:p>
          <a:p>
            <a:pPr lvl="1"/>
            <a:endParaRPr lang="en-US" dirty="0"/>
          </a:p>
        </p:txBody>
      </p:sp>
      <p:sp>
        <p:nvSpPr>
          <p:cNvPr id="7" name="Content Placeholder 1">
            <a:extLst>
              <a:ext uri="{FF2B5EF4-FFF2-40B4-BE49-F238E27FC236}">
                <a16:creationId xmlns:a16="http://schemas.microsoft.com/office/drawing/2014/main" id="{EDDE325F-850A-5C7E-2593-17EBF901F476}"/>
              </a:ext>
            </a:extLst>
          </p:cNvPr>
          <p:cNvSpPr txBox="1">
            <a:spLocks/>
          </p:cNvSpPr>
          <p:nvPr/>
        </p:nvSpPr>
        <p:spPr>
          <a:xfrm>
            <a:off x="2044991" y="4041528"/>
            <a:ext cx="4851654" cy="1993392"/>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Staff Assignment</a:t>
            </a:r>
          </a:p>
          <a:p>
            <a:pPr lvl="1"/>
            <a:r>
              <a:rPr lang="en-US" dirty="0">
                <a:latin typeface="Calibri" panose="020F0502020204030204" pitchFamily="34" charset="0"/>
                <a:cs typeface="Calibri" panose="020F0502020204030204" pitchFamily="34" charset="0"/>
              </a:rPr>
              <a:t>Provides specifics to actual duties and locations</a:t>
            </a:r>
          </a:p>
          <a:p>
            <a:pPr lvl="1"/>
            <a:r>
              <a:rPr lang="en-US" dirty="0">
                <a:latin typeface="Calibri" panose="020F0502020204030204" pitchFamily="34" charset="0"/>
                <a:cs typeface="Calibri" panose="020F0502020204030204" pitchFamily="34" charset="0"/>
              </a:rPr>
              <a:t>Multiple records per staff allowed</a:t>
            </a:r>
          </a:p>
          <a:p>
            <a:endParaRPr lang="en-US" dirty="0"/>
          </a:p>
          <a:p>
            <a:endParaRPr lang="en-US" dirty="0"/>
          </a:p>
          <a:p>
            <a:pPr lvl="1"/>
            <a:endParaRPr lang="en-US" dirty="0"/>
          </a:p>
        </p:txBody>
      </p:sp>
      <p:pic>
        <p:nvPicPr>
          <p:cNvPr id="12" name="Picture 11" descr="A group of children standing together">
            <a:extLst>
              <a:ext uri="{FF2B5EF4-FFF2-40B4-BE49-F238E27FC236}">
                <a16:creationId xmlns:a16="http://schemas.microsoft.com/office/drawing/2014/main" id="{8670898B-6E66-CDE8-561B-300077831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0457" y="3483970"/>
            <a:ext cx="3276552" cy="2424269"/>
          </a:xfrm>
          <a:prstGeom prst="rect">
            <a:avLst/>
          </a:prstGeom>
        </p:spPr>
      </p:pic>
      <p:sp>
        <p:nvSpPr>
          <p:cNvPr id="4" name="Slide Number Placeholder 3">
            <a:extLst>
              <a:ext uri="{FF2B5EF4-FFF2-40B4-BE49-F238E27FC236}">
                <a16:creationId xmlns:a16="http://schemas.microsoft.com/office/drawing/2014/main" id="{C5454C67-5496-A26B-5EAC-E06C5462B1E2}"/>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
        <p:nvSpPr>
          <p:cNvPr id="5" name="Content Placeholder 4">
            <a:extLst>
              <a:ext uri="{FF2B5EF4-FFF2-40B4-BE49-F238E27FC236}">
                <a16:creationId xmlns:a16="http://schemas.microsoft.com/office/drawing/2014/main" id="{8F2B7314-2693-0481-E41F-DEC3D2854412}"/>
              </a:ext>
            </a:extLst>
          </p:cNvPr>
          <p:cNvSpPr>
            <a:spLocks noGrp="1"/>
          </p:cNvSpPr>
          <p:nvPr>
            <p:ph sz="quarter" idx="13"/>
          </p:nvPr>
        </p:nvSpPr>
        <p:spPr>
          <a:xfrm>
            <a:off x="1366549" y="6356350"/>
            <a:ext cx="2849851" cy="362338"/>
          </a:xfrm>
        </p:spPr>
        <p:txBody>
          <a:bodyPr/>
          <a:lstStyle/>
          <a:p>
            <a:r>
              <a:rPr lang="en-US" dirty="0"/>
              <a:t>Staff Interchange	</a:t>
            </a:r>
          </a:p>
        </p:txBody>
      </p:sp>
      <p:sp>
        <p:nvSpPr>
          <p:cNvPr id="6" name="Content Placeholder 5">
            <a:extLst>
              <a:ext uri="{FF2B5EF4-FFF2-40B4-BE49-F238E27FC236}">
                <a16:creationId xmlns:a16="http://schemas.microsoft.com/office/drawing/2014/main" id="{9239A15F-523C-9B42-82E8-E9B546C6F1E7}"/>
              </a:ext>
            </a:extLst>
          </p:cNvPr>
          <p:cNvSpPr>
            <a:spLocks noGrp="1"/>
          </p:cNvSpPr>
          <p:nvPr>
            <p:ph sz="quarter" idx="14"/>
          </p:nvPr>
        </p:nvSpPr>
        <p:spPr>
          <a:xfrm>
            <a:off x="4856480" y="6356350"/>
            <a:ext cx="4114800" cy="362338"/>
          </a:xfrm>
        </p:spPr>
        <p:txBody>
          <a:bodyPr/>
          <a:lstStyle/>
          <a:p>
            <a:r>
              <a:rPr lang="en-US" dirty="0">
                <a:hlinkClick r:id="rId4"/>
              </a:rPr>
              <a:t>Human Resources Snapshot  </a:t>
            </a:r>
            <a:endParaRPr lang="en-US" dirty="0"/>
          </a:p>
          <a:p>
            <a:endParaRPr lang="en-US" dirty="0"/>
          </a:p>
        </p:txBody>
      </p:sp>
    </p:spTree>
    <p:extLst>
      <p:ext uri="{BB962C8B-B14F-4D97-AF65-F5344CB8AC3E}">
        <p14:creationId xmlns:p14="http://schemas.microsoft.com/office/powerpoint/2010/main" val="261103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6F54-7979-3BA7-65B8-17AA4DA113E3}"/>
              </a:ext>
            </a:extLst>
          </p:cNvPr>
          <p:cNvSpPr>
            <a:spLocks noGrp="1"/>
          </p:cNvSpPr>
          <p:nvPr>
            <p:ph type="title"/>
          </p:nvPr>
        </p:nvSpPr>
        <p:spPr/>
        <p:txBody>
          <a:bodyPr/>
          <a:lstStyle/>
          <a:p>
            <a:r>
              <a:rPr lang="en-US" dirty="0">
                <a:latin typeface="Museo Slab 500"/>
              </a:rPr>
              <a:t>Staff Interchange </a:t>
            </a:r>
            <a:br>
              <a:rPr lang="en-US" dirty="0">
                <a:latin typeface="Museo Slab 500"/>
              </a:rPr>
            </a:br>
            <a:r>
              <a:rPr lang="en-US" dirty="0">
                <a:latin typeface="Museo Slab 500"/>
              </a:rPr>
              <a:t>What staff are included?</a:t>
            </a:r>
            <a:endParaRPr lang="en-US" dirty="0"/>
          </a:p>
        </p:txBody>
      </p:sp>
      <p:sp>
        <p:nvSpPr>
          <p:cNvPr id="4" name="Slide Number Placeholder 3">
            <a:extLst>
              <a:ext uri="{FF2B5EF4-FFF2-40B4-BE49-F238E27FC236}">
                <a16:creationId xmlns:a16="http://schemas.microsoft.com/office/drawing/2014/main" id="{C5454C67-5496-A26B-5EAC-E06C5462B1E2}"/>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5" name="Content Placeholder 4">
            <a:extLst>
              <a:ext uri="{FF2B5EF4-FFF2-40B4-BE49-F238E27FC236}">
                <a16:creationId xmlns:a16="http://schemas.microsoft.com/office/drawing/2014/main" id="{8F2B7314-2693-0481-E41F-DEC3D2854412}"/>
              </a:ext>
            </a:extLst>
          </p:cNvPr>
          <p:cNvSpPr>
            <a:spLocks noGrp="1"/>
          </p:cNvSpPr>
          <p:nvPr>
            <p:ph sz="quarter" idx="13"/>
          </p:nvPr>
        </p:nvSpPr>
        <p:spPr/>
        <p:txBody>
          <a:bodyPr/>
          <a:lstStyle/>
          <a:p>
            <a:r>
              <a:rPr lang="en-US" dirty="0"/>
              <a:t>Staff Interchange	</a:t>
            </a:r>
          </a:p>
        </p:txBody>
      </p:sp>
      <p:sp>
        <p:nvSpPr>
          <p:cNvPr id="6" name="Content Placeholder 5">
            <a:extLst>
              <a:ext uri="{FF2B5EF4-FFF2-40B4-BE49-F238E27FC236}">
                <a16:creationId xmlns:a16="http://schemas.microsoft.com/office/drawing/2014/main" id="{9239A15F-523C-9B42-82E8-E9B546C6F1E7}"/>
              </a:ext>
            </a:extLst>
          </p:cNvPr>
          <p:cNvSpPr>
            <a:spLocks noGrp="1"/>
          </p:cNvSpPr>
          <p:nvPr>
            <p:ph sz="quarter" idx="14"/>
          </p:nvPr>
        </p:nvSpPr>
        <p:spPr>
          <a:xfrm>
            <a:off x="4856480" y="6356350"/>
            <a:ext cx="4114800" cy="362338"/>
          </a:xfrm>
        </p:spPr>
        <p:txBody>
          <a:bodyPr/>
          <a:lstStyle/>
          <a:p>
            <a:r>
              <a:rPr lang="en-US" dirty="0">
                <a:hlinkClick r:id="rId2"/>
              </a:rPr>
              <a:t>Human Resources Snapshot  </a:t>
            </a:r>
            <a:endParaRPr lang="en-US" dirty="0"/>
          </a:p>
          <a:p>
            <a:endParaRPr lang="en-US" dirty="0"/>
          </a:p>
        </p:txBody>
      </p:sp>
      <p:sp>
        <p:nvSpPr>
          <p:cNvPr id="3" name="Content Placeholder 1">
            <a:extLst>
              <a:ext uri="{FF2B5EF4-FFF2-40B4-BE49-F238E27FC236}">
                <a16:creationId xmlns:a16="http://schemas.microsoft.com/office/drawing/2014/main" id="{F587A0E5-F05C-A07C-E968-107A70F9FAE2}"/>
              </a:ext>
            </a:extLst>
          </p:cNvPr>
          <p:cNvSpPr>
            <a:spLocks noGrp="1"/>
          </p:cNvSpPr>
          <p:nvPr>
            <p:ph idx="1"/>
          </p:nvPr>
        </p:nvSpPr>
        <p:spPr>
          <a:xfrm>
            <a:off x="212259" y="1415185"/>
            <a:ext cx="11446932" cy="4629679"/>
          </a:xfrm>
          <a:ln w="28575" cmpd="sng">
            <a:noFill/>
          </a:ln>
        </p:spPr>
        <p:txBody>
          <a:bodyPr>
            <a:normAutofit fontScale="92500" lnSpcReduction="20000"/>
          </a:bodyPr>
          <a:lstStyle/>
          <a:p>
            <a:pPr algn="ctr"/>
            <a:r>
              <a:rPr lang="en-US" dirty="0">
                <a:highlight>
                  <a:srgbClr val="FFFF00"/>
                </a:highlight>
              </a:rPr>
              <a:t>All staff employed and or servicing LEA (district students) as of December 1</a:t>
            </a:r>
            <a:r>
              <a:rPr lang="en-US" baseline="30000" dirty="0">
                <a:highlight>
                  <a:srgbClr val="FFFF00"/>
                </a:highlight>
              </a:rPr>
              <a:t>st</a:t>
            </a:r>
            <a:r>
              <a:rPr lang="en-US" dirty="0">
                <a:highlight>
                  <a:srgbClr val="FFFF00"/>
                </a:highlight>
              </a:rPr>
              <a:t> are included in the Human Resources Collection</a:t>
            </a:r>
          </a:p>
          <a:p>
            <a:endParaRPr lang="en-US" dirty="0">
              <a:highlight>
                <a:srgbClr val="FFFF00"/>
              </a:highlight>
            </a:endParaRPr>
          </a:p>
          <a:p>
            <a:pPr lvl="1"/>
            <a:r>
              <a:rPr lang="en-US" dirty="0">
                <a:highlight>
                  <a:srgbClr val="FFFF00"/>
                </a:highlight>
              </a:rPr>
              <a:t>ALL Employed STAFF</a:t>
            </a:r>
          </a:p>
          <a:p>
            <a:pPr lvl="2"/>
            <a:r>
              <a:rPr lang="en-US" dirty="0"/>
              <a:t>Full &amp; Part time staff</a:t>
            </a:r>
          </a:p>
          <a:p>
            <a:pPr lvl="2"/>
            <a:r>
              <a:rPr lang="en-US" dirty="0"/>
              <a:t>General Education staff</a:t>
            </a:r>
          </a:p>
          <a:p>
            <a:pPr lvl="2"/>
            <a:r>
              <a:rPr lang="en-US" dirty="0"/>
              <a:t>Special Education staff</a:t>
            </a:r>
          </a:p>
          <a:p>
            <a:pPr lvl="3"/>
            <a:r>
              <a:rPr lang="en-US" dirty="0">
                <a:latin typeface="Calibri" panose="020F0502020204030204" pitchFamily="34" charset="0"/>
                <a:cs typeface="Calibri" panose="020F0502020204030204" pitchFamily="34" charset="0"/>
              </a:rPr>
              <a:t>Districts report their Special Ed Staff as part of their staff interchange files OR </a:t>
            </a:r>
          </a:p>
          <a:p>
            <a:pPr lvl="3"/>
            <a:r>
              <a:rPr lang="en-US" dirty="0">
                <a:latin typeface="Calibri" panose="020F0502020204030204" pitchFamily="34" charset="0"/>
                <a:cs typeface="Calibri" panose="020F0502020204030204" pitchFamily="34" charset="0"/>
              </a:rPr>
              <a:t>Administrative Unit reports special education staff for all member districts and the districts exclude them</a:t>
            </a:r>
            <a:endParaRPr lang="en-US" dirty="0"/>
          </a:p>
          <a:p>
            <a:pPr lvl="2"/>
            <a:r>
              <a:rPr lang="en-US" dirty="0"/>
              <a:t>Charter School staff</a:t>
            </a:r>
          </a:p>
          <a:p>
            <a:pPr lvl="2"/>
            <a:r>
              <a:rPr lang="en-US" dirty="0"/>
              <a:t>Active assignment on December 1st</a:t>
            </a:r>
          </a:p>
          <a:p>
            <a:pPr lvl="2"/>
            <a:r>
              <a:rPr lang="en-US" dirty="0"/>
              <a:t>District (LEA) staff</a:t>
            </a:r>
          </a:p>
          <a:p>
            <a:pPr lvl="3"/>
            <a:r>
              <a:rPr lang="en-US" b="1" dirty="0">
                <a:latin typeface="Calibri" panose="020F0502020204030204" pitchFamily="34" charset="0"/>
                <a:cs typeface="Calibri" panose="020F0502020204030204" pitchFamily="34" charset="0"/>
              </a:rPr>
              <a:t>District level staff are reported with School Code 9980 for ‘District Wide’</a:t>
            </a:r>
          </a:p>
          <a:p>
            <a:pPr marL="914400" lvl="2" indent="0">
              <a:buNone/>
            </a:pPr>
            <a:endParaRPr lang="en-US" dirty="0"/>
          </a:p>
          <a:p>
            <a:pPr lvl="2"/>
            <a:endParaRPr lang="en-US" dirty="0"/>
          </a:p>
          <a:p>
            <a:pPr lvl="1"/>
            <a:r>
              <a:rPr lang="en-US" dirty="0">
                <a:highlight>
                  <a:srgbClr val="FFFF00"/>
                </a:highlight>
              </a:rPr>
              <a:t>Purchased Staff servicing LEA students  </a:t>
            </a:r>
          </a:p>
          <a:p>
            <a:pPr lvl="2"/>
            <a:r>
              <a:rPr lang="en-US" dirty="0">
                <a:hlinkClick r:id="rId3"/>
              </a:rPr>
              <a:t>Purchased staff resource documentation </a:t>
            </a:r>
            <a:endParaRPr lang="en-US" dirty="0"/>
          </a:p>
          <a:p>
            <a:pPr marL="1371600" lvl="3" indent="0">
              <a:buNone/>
            </a:pPr>
            <a:endParaRPr lang="en-US" dirty="0">
              <a:highlight>
                <a:srgbClr val="FFFF00"/>
              </a:highlight>
            </a:endParaRPr>
          </a:p>
          <a:p>
            <a:pPr lvl="1"/>
            <a:endParaRPr lang="en-US" dirty="0"/>
          </a:p>
          <a:p>
            <a:endParaRPr lang="en-US" dirty="0"/>
          </a:p>
          <a:p>
            <a:pPr lvl="1"/>
            <a:endParaRPr lang="en-US" dirty="0"/>
          </a:p>
        </p:txBody>
      </p:sp>
    </p:spTree>
    <p:extLst>
      <p:ext uri="{BB962C8B-B14F-4D97-AF65-F5344CB8AC3E}">
        <p14:creationId xmlns:p14="http://schemas.microsoft.com/office/powerpoint/2010/main" val="254699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9773-29EE-8827-6042-B0FB673F7F7B}"/>
              </a:ext>
            </a:extLst>
          </p:cNvPr>
          <p:cNvSpPr>
            <a:spLocks noGrp="1"/>
          </p:cNvSpPr>
          <p:nvPr>
            <p:ph type="title"/>
          </p:nvPr>
        </p:nvSpPr>
        <p:spPr/>
        <p:txBody>
          <a:bodyPr/>
          <a:lstStyle/>
          <a:p>
            <a:r>
              <a:rPr lang="en-US" dirty="0">
                <a:solidFill>
                  <a:srgbClr val="002060"/>
                </a:solidFill>
                <a:hlinkClick r:id="rId2">
                  <a:extLst>
                    <a:ext uri="{A12FA001-AC4F-418D-AE19-62706E023703}">
                      <ahyp:hlinkClr xmlns:ahyp="http://schemas.microsoft.com/office/drawing/2018/hyperlinkcolor" val="tx"/>
                    </a:ext>
                  </a:extLst>
                </a:hlinkClick>
              </a:rPr>
              <a:t>Purchased Staff</a:t>
            </a:r>
            <a:endParaRPr lang="en-US" dirty="0">
              <a:solidFill>
                <a:srgbClr val="002060"/>
              </a:solidFill>
            </a:endParaRPr>
          </a:p>
        </p:txBody>
      </p:sp>
      <p:pic>
        <p:nvPicPr>
          <p:cNvPr id="8" name="Content Placeholder 7" descr="Purchased service staff document">
            <a:extLst>
              <a:ext uri="{FF2B5EF4-FFF2-40B4-BE49-F238E27FC236}">
                <a16:creationId xmlns:a16="http://schemas.microsoft.com/office/drawing/2014/main" id="{45735E54-46E7-FF3E-4103-71DD50E1CAE6}"/>
              </a:ext>
            </a:extLst>
          </p:cNvPr>
          <p:cNvPicPr>
            <a:picLocks noGrp="1" noChangeAspect="1"/>
          </p:cNvPicPr>
          <p:nvPr>
            <p:ph idx="1"/>
          </p:nvPr>
        </p:nvPicPr>
        <p:blipFill>
          <a:blip r:embed="rId3"/>
          <a:stretch>
            <a:fillRect/>
          </a:stretch>
        </p:blipFill>
        <p:spPr>
          <a:xfrm>
            <a:off x="1320583" y="880665"/>
            <a:ext cx="9388549" cy="4945977"/>
          </a:xfrm>
        </p:spPr>
      </p:pic>
      <p:sp>
        <p:nvSpPr>
          <p:cNvPr id="4" name="Slide Number Placeholder 3">
            <a:extLst>
              <a:ext uri="{FF2B5EF4-FFF2-40B4-BE49-F238E27FC236}">
                <a16:creationId xmlns:a16="http://schemas.microsoft.com/office/drawing/2014/main" id="{C68362CF-6E18-15CD-9C3A-C606F57D12D0}"/>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5" name="Content Placeholder 4">
            <a:extLst>
              <a:ext uri="{FF2B5EF4-FFF2-40B4-BE49-F238E27FC236}">
                <a16:creationId xmlns:a16="http://schemas.microsoft.com/office/drawing/2014/main" id="{1E5A682D-F007-B63E-1833-B1F6E176FC56}"/>
              </a:ext>
            </a:extLst>
          </p:cNvPr>
          <p:cNvSpPr>
            <a:spLocks noGrp="1"/>
          </p:cNvSpPr>
          <p:nvPr>
            <p:ph sz="quarter" idx="13"/>
          </p:nvPr>
        </p:nvSpPr>
        <p:spPr/>
        <p:txBody>
          <a:bodyPr/>
          <a:lstStyle/>
          <a:p>
            <a:endParaRPr lang="en-US" dirty="0"/>
          </a:p>
        </p:txBody>
      </p:sp>
      <p:sp>
        <p:nvSpPr>
          <p:cNvPr id="6" name="Content Placeholder 5">
            <a:extLst>
              <a:ext uri="{FF2B5EF4-FFF2-40B4-BE49-F238E27FC236}">
                <a16:creationId xmlns:a16="http://schemas.microsoft.com/office/drawing/2014/main" id="{CAB7A96E-0537-81A0-DC85-29703FE017F0}"/>
              </a:ext>
            </a:extLst>
          </p:cNvPr>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116810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9716-D1E3-6968-03FF-099654D374E6}"/>
              </a:ext>
            </a:extLst>
          </p:cNvPr>
          <p:cNvSpPr>
            <a:spLocks noGrp="1"/>
          </p:cNvSpPr>
          <p:nvPr>
            <p:ph type="title"/>
          </p:nvPr>
        </p:nvSpPr>
        <p:spPr>
          <a:xfrm>
            <a:off x="443564" y="205176"/>
            <a:ext cx="11367435" cy="898524"/>
          </a:xfrm>
        </p:spPr>
        <p:txBody>
          <a:bodyPr>
            <a:normAutofit/>
          </a:bodyPr>
          <a:lstStyle/>
          <a:p>
            <a:r>
              <a:rPr lang="en-US" dirty="0"/>
              <a:t>Purchased Staff</a:t>
            </a:r>
            <a:br>
              <a:rPr lang="en-US" dirty="0"/>
            </a:br>
            <a:r>
              <a:rPr lang="en-US" dirty="0"/>
              <a:t>What data elements are required to be in the interchange files?</a:t>
            </a:r>
          </a:p>
        </p:txBody>
      </p:sp>
      <p:pic>
        <p:nvPicPr>
          <p:cNvPr id="8" name="Content Placeholder 7" descr="Staff Profile required fields for purchased staff">
            <a:extLst>
              <a:ext uri="{FF2B5EF4-FFF2-40B4-BE49-F238E27FC236}">
                <a16:creationId xmlns:a16="http://schemas.microsoft.com/office/drawing/2014/main" id="{9D85C896-19CB-B912-6B4F-73ED5DD91553}"/>
              </a:ext>
            </a:extLst>
          </p:cNvPr>
          <p:cNvPicPr>
            <a:picLocks noGrp="1" noChangeAspect="1"/>
          </p:cNvPicPr>
          <p:nvPr>
            <p:ph idx="1"/>
          </p:nvPr>
        </p:nvPicPr>
        <p:blipFill>
          <a:blip r:embed="rId2"/>
          <a:stretch>
            <a:fillRect/>
          </a:stretch>
        </p:blipFill>
        <p:spPr>
          <a:xfrm>
            <a:off x="95076" y="1271702"/>
            <a:ext cx="4815591" cy="2298818"/>
          </a:xfrm>
        </p:spPr>
      </p:pic>
      <p:pic>
        <p:nvPicPr>
          <p:cNvPr id="12" name="Picture 11" descr="Staff assignment required fields for purchased staff">
            <a:extLst>
              <a:ext uri="{FF2B5EF4-FFF2-40B4-BE49-F238E27FC236}">
                <a16:creationId xmlns:a16="http://schemas.microsoft.com/office/drawing/2014/main" id="{9B42C39B-8636-85F7-01AB-6EB20DD17316}"/>
              </a:ext>
            </a:extLst>
          </p:cNvPr>
          <p:cNvPicPr>
            <a:picLocks noChangeAspect="1"/>
          </p:cNvPicPr>
          <p:nvPr/>
        </p:nvPicPr>
        <p:blipFill>
          <a:blip r:embed="rId3"/>
          <a:stretch>
            <a:fillRect/>
          </a:stretch>
        </p:blipFill>
        <p:spPr>
          <a:xfrm>
            <a:off x="5175076" y="1271702"/>
            <a:ext cx="6769448" cy="4089610"/>
          </a:xfrm>
          <a:prstGeom prst="rect">
            <a:avLst/>
          </a:prstGeom>
        </p:spPr>
      </p:pic>
      <p:sp>
        <p:nvSpPr>
          <p:cNvPr id="4" name="Slide Number Placeholder 3">
            <a:extLst>
              <a:ext uri="{FF2B5EF4-FFF2-40B4-BE49-F238E27FC236}">
                <a16:creationId xmlns:a16="http://schemas.microsoft.com/office/drawing/2014/main" id="{4D87924C-22F0-EAEC-D805-D1B792CB23B5}"/>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20597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3D8D-7C39-4895-4342-2527AE4425AF}"/>
              </a:ext>
            </a:extLst>
          </p:cNvPr>
          <p:cNvSpPr>
            <a:spLocks noGrp="1"/>
          </p:cNvSpPr>
          <p:nvPr>
            <p:ph type="title"/>
          </p:nvPr>
        </p:nvSpPr>
        <p:spPr/>
        <p:txBody>
          <a:bodyPr/>
          <a:lstStyle/>
          <a:p>
            <a:r>
              <a:rPr lang="en-US" dirty="0"/>
              <a:t>Staff Interchange files are used for other collections</a:t>
            </a:r>
          </a:p>
        </p:txBody>
      </p:sp>
      <p:sp>
        <p:nvSpPr>
          <p:cNvPr id="3" name="Content Placeholder 2">
            <a:extLst>
              <a:ext uri="{FF2B5EF4-FFF2-40B4-BE49-F238E27FC236}">
                <a16:creationId xmlns:a16="http://schemas.microsoft.com/office/drawing/2014/main" id="{87F18814-BE85-D154-B0A6-0A8B0142B8CA}"/>
              </a:ext>
            </a:extLst>
          </p:cNvPr>
          <p:cNvSpPr>
            <a:spLocks noGrp="1"/>
          </p:cNvSpPr>
          <p:nvPr>
            <p:ph idx="1"/>
          </p:nvPr>
        </p:nvSpPr>
        <p:spPr/>
        <p:txBody>
          <a:bodyPr/>
          <a:lstStyle/>
          <a:p>
            <a:r>
              <a:rPr lang="en-US" b="1" dirty="0"/>
              <a:t>Staff Interchange files are used in the following snapshots:</a:t>
            </a:r>
          </a:p>
          <a:p>
            <a:pPr lvl="1"/>
            <a:r>
              <a:rPr lang="en-US" dirty="0"/>
              <a:t>Human Resources Snapshot </a:t>
            </a:r>
          </a:p>
          <a:p>
            <a:pPr lvl="1"/>
            <a:r>
              <a:rPr lang="en-US" dirty="0"/>
              <a:t>Special Education December Count</a:t>
            </a:r>
          </a:p>
          <a:p>
            <a:pPr lvl="1"/>
            <a:r>
              <a:rPr lang="en-US" dirty="0"/>
              <a:t>Teacher Student Data Link (TSDL)</a:t>
            </a:r>
          </a:p>
          <a:p>
            <a:pPr lvl="1"/>
            <a:r>
              <a:rPr lang="en-US" dirty="0"/>
              <a:t>Staff Evaluation Snapshot </a:t>
            </a:r>
          </a:p>
          <a:p>
            <a:pPr lvl="1"/>
            <a:endParaRPr lang="en-US" dirty="0"/>
          </a:p>
          <a:p>
            <a:pPr lvl="1"/>
            <a:endParaRPr lang="en-US" dirty="0"/>
          </a:p>
          <a:p>
            <a:r>
              <a:rPr lang="en-US" dirty="0"/>
              <a:t>Notes on the Snapshot Process:</a:t>
            </a:r>
          </a:p>
          <a:p>
            <a:pPr lvl="1"/>
            <a:r>
              <a:rPr lang="en-US" dirty="0"/>
              <a:t>Human Resources and Special Education December Count Snapshots pull the records from Staff Assignment and Staff Profile files matching the criteria set for each snapshot</a:t>
            </a:r>
          </a:p>
          <a:p>
            <a:pPr lvl="1"/>
            <a:r>
              <a:rPr lang="en-US" b="1" dirty="0"/>
              <a:t>Snapshots are </a:t>
            </a:r>
            <a:r>
              <a:rPr lang="en-US" sz="2800" b="1" dirty="0"/>
              <a:t>not</a:t>
            </a:r>
            <a:r>
              <a:rPr lang="en-US" b="1" dirty="0"/>
              <a:t> automatically updated when interchange files are uploaded- a new snapshot must be created within the system to pull in the updated records</a:t>
            </a:r>
          </a:p>
          <a:p>
            <a:endParaRPr lang="en-US" dirty="0"/>
          </a:p>
        </p:txBody>
      </p:sp>
      <p:sp>
        <p:nvSpPr>
          <p:cNvPr id="4" name="Slide Number Placeholder 3">
            <a:extLst>
              <a:ext uri="{FF2B5EF4-FFF2-40B4-BE49-F238E27FC236}">
                <a16:creationId xmlns:a16="http://schemas.microsoft.com/office/drawing/2014/main" id="{076674F7-3089-EAB0-3CA1-B3D014E77BA3}"/>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5" name="Content Placeholder 4">
            <a:extLst>
              <a:ext uri="{FF2B5EF4-FFF2-40B4-BE49-F238E27FC236}">
                <a16:creationId xmlns:a16="http://schemas.microsoft.com/office/drawing/2014/main" id="{5EDB216D-B646-6AB8-146C-29FEBABF6E64}"/>
              </a:ext>
            </a:extLst>
          </p:cNvPr>
          <p:cNvSpPr>
            <a:spLocks noGrp="1"/>
          </p:cNvSpPr>
          <p:nvPr>
            <p:ph sz="quarter" idx="13"/>
          </p:nvPr>
        </p:nvSpPr>
        <p:spPr/>
        <p:txBody>
          <a:bodyPr/>
          <a:lstStyle/>
          <a:p>
            <a:endParaRPr lang="en-US" dirty="0"/>
          </a:p>
        </p:txBody>
      </p:sp>
      <p:sp>
        <p:nvSpPr>
          <p:cNvPr id="6" name="Content Placeholder 5">
            <a:extLst>
              <a:ext uri="{FF2B5EF4-FFF2-40B4-BE49-F238E27FC236}">
                <a16:creationId xmlns:a16="http://schemas.microsoft.com/office/drawing/2014/main" id="{A3B759A5-80E0-6EF9-784D-15599309BFB8}"/>
              </a:ext>
            </a:extLst>
          </p:cNvPr>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2493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6F54-7979-3BA7-65B8-17AA4DA113E3}"/>
              </a:ext>
            </a:extLst>
          </p:cNvPr>
          <p:cNvSpPr>
            <a:spLocks noGrp="1"/>
          </p:cNvSpPr>
          <p:nvPr>
            <p:ph type="title"/>
          </p:nvPr>
        </p:nvSpPr>
        <p:spPr/>
        <p:txBody>
          <a:bodyPr/>
          <a:lstStyle/>
          <a:p>
            <a:r>
              <a:rPr lang="en-US" dirty="0">
                <a:latin typeface="Museo Slab 500"/>
              </a:rPr>
              <a:t>Staff Interchange-Staff Profile file layout</a:t>
            </a:r>
            <a:br>
              <a:rPr lang="en-US" dirty="0">
                <a:latin typeface="Museo Slab 500"/>
              </a:rPr>
            </a:br>
            <a:endParaRPr lang="en-US" dirty="0"/>
          </a:p>
        </p:txBody>
      </p:sp>
      <p:sp>
        <p:nvSpPr>
          <p:cNvPr id="4" name="Slide Number Placeholder 3">
            <a:extLst>
              <a:ext uri="{FF2B5EF4-FFF2-40B4-BE49-F238E27FC236}">
                <a16:creationId xmlns:a16="http://schemas.microsoft.com/office/drawing/2014/main" id="{C5454C67-5496-A26B-5EAC-E06C5462B1E2}"/>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5" name="Content Placeholder 4">
            <a:extLst>
              <a:ext uri="{FF2B5EF4-FFF2-40B4-BE49-F238E27FC236}">
                <a16:creationId xmlns:a16="http://schemas.microsoft.com/office/drawing/2014/main" id="{8F2B7314-2693-0481-E41F-DEC3D2854412}"/>
              </a:ext>
            </a:extLst>
          </p:cNvPr>
          <p:cNvSpPr>
            <a:spLocks noGrp="1"/>
          </p:cNvSpPr>
          <p:nvPr>
            <p:ph sz="quarter" idx="13"/>
          </p:nvPr>
        </p:nvSpPr>
        <p:spPr/>
        <p:txBody>
          <a:bodyPr/>
          <a:lstStyle/>
          <a:p>
            <a:r>
              <a:rPr lang="en-US"/>
              <a:t>Staff Interchange	</a:t>
            </a:r>
          </a:p>
        </p:txBody>
      </p:sp>
      <p:sp>
        <p:nvSpPr>
          <p:cNvPr id="6" name="Content Placeholder 5">
            <a:extLst>
              <a:ext uri="{FF2B5EF4-FFF2-40B4-BE49-F238E27FC236}">
                <a16:creationId xmlns:a16="http://schemas.microsoft.com/office/drawing/2014/main" id="{9239A15F-523C-9B42-82E8-E9B546C6F1E7}"/>
              </a:ext>
            </a:extLst>
          </p:cNvPr>
          <p:cNvSpPr>
            <a:spLocks noGrp="1"/>
          </p:cNvSpPr>
          <p:nvPr>
            <p:ph sz="quarter" idx="14"/>
          </p:nvPr>
        </p:nvSpPr>
        <p:spPr>
          <a:xfrm>
            <a:off x="4856480" y="6356350"/>
            <a:ext cx="4114800" cy="362338"/>
          </a:xfrm>
        </p:spPr>
        <p:txBody>
          <a:bodyPr/>
          <a:lstStyle/>
          <a:p>
            <a:r>
              <a:rPr lang="en-US">
                <a:hlinkClick r:id="rId2"/>
              </a:rPr>
              <a:t>Human Resources Snapshot  </a:t>
            </a:r>
            <a:endParaRPr lang="en-US"/>
          </a:p>
          <a:p>
            <a:endParaRPr lang="en-US"/>
          </a:p>
        </p:txBody>
      </p:sp>
      <p:pic>
        <p:nvPicPr>
          <p:cNvPr id="7" name="Picture 6" descr="Staff Profile file layout">
            <a:extLst>
              <a:ext uri="{FF2B5EF4-FFF2-40B4-BE49-F238E27FC236}">
                <a16:creationId xmlns:a16="http://schemas.microsoft.com/office/drawing/2014/main" id="{8A26E5C5-8C05-7C3C-9153-B1CBEA816277}"/>
              </a:ext>
            </a:extLst>
          </p:cNvPr>
          <p:cNvPicPr>
            <a:picLocks noChangeAspect="1"/>
          </p:cNvPicPr>
          <p:nvPr/>
        </p:nvPicPr>
        <p:blipFill>
          <a:blip r:embed="rId3"/>
          <a:stretch>
            <a:fillRect/>
          </a:stretch>
        </p:blipFill>
        <p:spPr>
          <a:xfrm>
            <a:off x="1933361" y="971423"/>
            <a:ext cx="8325278" cy="4915153"/>
          </a:xfrm>
          <a:prstGeom prst="rect">
            <a:avLst/>
          </a:prstGeom>
        </p:spPr>
      </p:pic>
    </p:spTree>
    <p:extLst>
      <p:ext uri="{BB962C8B-B14F-4D97-AF65-F5344CB8AC3E}">
        <p14:creationId xmlns:p14="http://schemas.microsoft.com/office/powerpoint/2010/main" val="64719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dirty="0"/>
              <a:t>Staff Profile Template</a:t>
            </a:r>
            <a:br>
              <a:rPr lang="en-US" dirty="0"/>
            </a:br>
            <a:r>
              <a:rPr lang="en-US" dirty="0"/>
              <a:t>Sample File </a:t>
            </a:r>
          </a:p>
        </p:txBody>
      </p:sp>
      <p:pic>
        <p:nvPicPr>
          <p:cNvPr id="6" name="Content Placeholder 5" descr="Sample files of staff profile">
            <a:extLst>
              <a:ext uri="{FF2B5EF4-FFF2-40B4-BE49-F238E27FC236}">
                <a16:creationId xmlns:a16="http://schemas.microsoft.com/office/drawing/2014/main" id="{91DE66D4-17AF-0E28-9EA3-C2B8E8CBDD85}"/>
              </a:ext>
            </a:extLst>
          </p:cNvPr>
          <p:cNvPicPr>
            <a:picLocks noGrp="1" noChangeAspect="1"/>
          </p:cNvPicPr>
          <p:nvPr>
            <p:ph idx="1"/>
          </p:nvPr>
        </p:nvPicPr>
        <p:blipFill>
          <a:blip r:embed="rId2"/>
          <a:stretch>
            <a:fillRect/>
          </a:stretch>
        </p:blipFill>
        <p:spPr>
          <a:xfrm>
            <a:off x="747134" y="1199976"/>
            <a:ext cx="10128771" cy="609631"/>
          </a:xfrm>
        </p:spPr>
      </p:pic>
      <p:pic>
        <p:nvPicPr>
          <p:cNvPr id="8" name="Picture 7" descr="Sample files of staff profile">
            <a:extLst>
              <a:ext uri="{FF2B5EF4-FFF2-40B4-BE49-F238E27FC236}">
                <a16:creationId xmlns:a16="http://schemas.microsoft.com/office/drawing/2014/main" id="{6386B8A2-25B4-9428-02CB-8C29226B194C}"/>
              </a:ext>
            </a:extLst>
          </p:cNvPr>
          <p:cNvPicPr>
            <a:picLocks noChangeAspect="1"/>
          </p:cNvPicPr>
          <p:nvPr/>
        </p:nvPicPr>
        <p:blipFill>
          <a:blip r:embed="rId3"/>
          <a:stretch>
            <a:fillRect/>
          </a:stretch>
        </p:blipFill>
        <p:spPr>
          <a:xfrm>
            <a:off x="77805" y="1905883"/>
            <a:ext cx="4738035" cy="1248337"/>
          </a:xfrm>
          <a:prstGeom prst="rect">
            <a:avLst/>
          </a:prstGeom>
        </p:spPr>
      </p:pic>
      <p:pic>
        <p:nvPicPr>
          <p:cNvPr id="10" name="Picture 9" descr="Sample files of staff profile">
            <a:extLst>
              <a:ext uri="{FF2B5EF4-FFF2-40B4-BE49-F238E27FC236}">
                <a16:creationId xmlns:a16="http://schemas.microsoft.com/office/drawing/2014/main" id="{F09723E2-ED6E-DC4D-ED7A-309DA54C97F9}"/>
              </a:ext>
            </a:extLst>
          </p:cNvPr>
          <p:cNvPicPr>
            <a:picLocks noChangeAspect="1"/>
          </p:cNvPicPr>
          <p:nvPr/>
        </p:nvPicPr>
        <p:blipFill>
          <a:blip r:embed="rId4"/>
          <a:stretch>
            <a:fillRect/>
          </a:stretch>
        </p:blipFill>
        <p:spPr>
          <a:xfrm>
            <a:off x="3852216" y="3154222"/>
            <a:ext cx="7142715" cy="1894171"/>
          </a:xfrm>
          <a:prstGeom prst="rect">
            <a:avLst/>
          </a:prstGeom>
        </p:spPr>
      </p:pic>
      <p:pic>
        <p:nvPicPr>
          <p:cNvPr id="12" name="Picture 11" descr="Sample files of staff profile">
            <a:extLst>
              <a:ext uri="{FF2B5EF4-FFF2-40B4-BE49-F238E27FC236}">
                <a16:creationId xmlns:a16="http://schemas.microsoft.com/office/drawing/2014/main" id="{FB681ACA-98F3-E50D-BB84-3A4CCC5979C9}"/>
              </a:ext>
            </a:extLst>
          </p:cNvPr>
          <p:cNvPicPr>
            <a:picLocks noChangeAspect="1"/>
          </p:cNvPicPr>
          <p:nvPr/>
        </p:nvPicPr>
        <p:blipFill>
          <a:blip r:embed="rId5"/>
          <a:stretch>
            <a:fillRect/>
          </a:stretch>
        </p:blipFill>
        <p:spPr>
          <a:xfrm>
            <a:off x="1431281" y="5048395"/>
            <a:ext cx="8604692" cy="609630"/>
          </a:xfrm>
          <a:prstGeom prst="rect">
            <a:avLst/>
          </a:prstGeom>
        </p:spPr>
      </p:pic>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19579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dirty="0"/>
              <a:t>Staff Profile-data continues</a:t>
            </a:r>
            <a:br>
              <a:rPr lang="en-US" dirty="0"/>
            </a:br>
            <a:endParaRPr lang="en-US" dirty="0"/>
          </a:p>
        </p:txBody>
      </p:sp>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p:txBody>
          <a:bodyPr/>
          <a:lstStyle/>
          <a:p>
            <a:fld id="{C479D5F6-EDCB-402A-AC08-4943A1820E8F}" type="slidenum">
              <a:rPr lang="en-US" smtClean="0"/>
              <a:pPr/>
              <a:t>17</a:t>
            </a:fld>
            <a:endParaRPr lang="en-US" dirty="0"/>
          </a:p>
        </p:txBody>
      </p:sp>
      <p:pic>
        <p:nvPicPr>
          <p:cNvPr id="6" name="Content Placeholder 5" descr="Sample files of staff assignment ">
            <a:extLst>
              <a:ext uri="{FF2B5EF4-FFF2-40B4-BE49-F238E27FC236}">
                <a16:creationId xmlns:a16="http://schemas.microsoft.com/office/drawing/2014/main" id="{F254B5A7-6297-9D32-68C3-DC7AEE58BF33}"/>
              </a:ext>
            </a:extLst>
          </p:cNvPr>
          <p:cNvPicPr>
            <a:picLocks noGrp="1" noChangeAspect="1"/>
          </p:cNvPicPr>
          <p:nvPr>
            <p:ph idx="1"/>
          </p:nvPr>
        </p:nvPicPr>
        <p:blipFill>
          <a:blip r:embed="rId2"/>
          <a:stretch>
            <a:fillRect/>
          </a:stretch>
        </p:blipFill>
        <p:spPr>
          <a:xfrm>
            <a:off x="2123759" y="2038881"/>
            <a:ext cx="7165548" cy="4351337"/>
          </a:xfrm>
        </p:spPr>
      </p:pic>
      <p:pic>
        <p:nvPicPr>
          <p:cNvPr id="7" name="Content Placeholder 5" descr="Sample files of staff assignment ">
            <a:extLst>
              <a:ext uri="{FF2B5EF4-FFF2-40B4-BE49-F238E27FC236}">
                <a16:creationId xmlns:a16="http://schemas.microsoft.com/office/drawing/2014/main" id="{27790FDC-266C-D59D-303B-7E53FC9E4FE2}"/>
              </a:ext>
            </a:extLst>
          </p:cNvPr>
          <p:cNvPicPr>
            <a:picLocks noChangeAspect="1"/>
          </p:cNvPicPr>
          <p:nvPr/>
        </p:nvPicPr>
        <p:blipFill>
          <a:blip r:embed="rId3"/>
          <a:stretch>
            <a:fillRect/>
          </a:stretch>
        </p:blipFill>
        <p:spPr>
          <a:xfrm>
            <a:off x="747134" y="1199976"/>
            <a:ext cx="10128771" cy="609631"/>
          </a:xfrm>
          <a:prstGeom prst="rect">
            <a:avLst/>
          </a:prstGeom>
        </p:spPr>
      </p:pic>
    </p:spTree>
    <p:extLst>
      <p:ext uri="{BB962C8B-B14F-4D97-AF65-F5344CB8AC3E}">
        <p14:creationId xmlns:p14="http://schemas.microsoft.com/office/powerpoint/2010/main" val="1212467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6F54-7979-3BA7-65B8-17AA4DA113E3}"/>
              </a:ext>
            </a:extLst>
          </p:cNvPr>
          <p:cNvSpPr>
            <a:spLocks noGrp="1"/>
          </p:cNvSpPr>
          <p:nvPr>
            <p:ph type="title"/>
          </p:nvPr>
        </p:nvSpPr>
        <p:spPr/>
        <p:txBody>
          <a:bodyPr/>
          <a:lstStyle/>
          <a:p>
            <a:r>
              <a:rPr lang="en-US" dirty="0">
                <a:latin typeface="Museo Slab 500"/>
              </a:rPr>
              <a:t>Staff Interchange-Staff Assignment file layout</a:t>
            </a:r>
            <a:br>
              <a:rPr lang="en-US" dirty="0">
                <a:latin typeface="Museo Slab 500"/>
              </a:rPr>
            </a:br>
            <a:endParaRPr lang="en-US" dirty="0"/>
          </a:p>
        </p:txBody>
      </p:sp>
      <p:sp>
        <p:nvSpPr>
          <p:cNvPr id="4" name="Slide Number Placeholder 3">
            <a:extLst>
              <a:ext uri="{FF2B5EF4-FFF2-40B4-BE49-F238E27FC236}">
                <a16:creationId xmlns:a16="http://schemas.microsoft.com/office/drawing/2014/main" id="{C5454C67-5496-A26B-5EAC-E06C5462B1E2}"/>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5" name="Content Placeholder 4">
            <a:extLst>
              <a:ext uri="{FF2B5EF4-FFF2-40B4-BE49-F238E27FC236}">
                <a16:creationId xmlns:a16="http://schemas.microsoft.com/office/drawing/2014/main" id="{8F2B7314-2693-0481-E41F-DEC3D2854412}"/>
              </a:ext>
            </a:extLst>
          </p:cNvPr>
          <p:cNvSpPr>
            <a:spLocks noGrp="1"/>
          </p:cNvSpPr>
          <p:nvPr>
            <p:ph sz="quarter" idx="13"/>
          </p:nvPr>
        </p:nvSpPr>
        <p:spPr/>
        <p:txBody>
          <a:bodyPr/>
          <a:lstStyle/>
          <a:p>
            <a:r>
              <a:rPr lang="en-US"/>
              <a:t>Staff Interchange	</a:t>
            </a:r>
          </a:p>
        </p:txBody>
      </p:sp>
      <p:sp>
        <p:nvSpPr>
          <p:cNvPr id="6" name="Content Placeholder 5">
            <a:extLst>
              <a:ext uri="{FF2B5EF4-FFF2-40B4-BE49-F238E27FC236}">
                <a16:creationId xmlns:a16="http://schemas.microsoft.com/office/drawing/2014/main" id="{9239A15F-523C-9B42-82E8-E9B546C6F1E7}"/>
              </a:ext>
            </a:extLst>
          </p:cNvPr>
          <p:cNvSpPr>
            <a:spLocks noGrp="1"/>
          </p:cNvSpPr>
          <p:nvPr>
            <p:ph sz="quarter" idx="14"/>
          </p:nvPr>
        </p:nvSpPr>
        <p:spPr>
          <a:xfrm>
            <a:off x="4856480" y="6356350"/>
            <a:ext cx="4114800" cy="362338"/>
          </a:xfrm>
        </p:spPr>
        <p:txBody>
          <a:bodyPr/>
          <a:lstStyle/>
          <a:p>
            <a:r>
              <a:rPr lang="en-US">
                <a:hlinkClick r:id="rId2"/>
              </a:rPr>
              <a:t>Human Resources Snapshot  </a:t>
            </a:r>
            <a:endParaRPr lang="en-US"/>
          </a:p>
          <a:p>
            <a:endParaRPr lang="en-US"/>
          </a:p>
        </p:txBody>
      </p:sp>
      <p:pic>
        <p:nvPicPr>
          <p:cNvPr id="8" name="Picture 7" descr="Staff Assignment file layout">
            <a:extLst>
              <a:ext uri="{FF2B5EF4-FFF2-40B4-BE49-F238E27FC236}">
                <a16:creationId xmlns:a16="http://schemas.microsoft.com/office/drawing/2014/main" id="{A771D59A-8198-908F-74F4-AE8752CBC09F}"/>
              </a:ext>
            </a:extLst>
          </p:cNvPr>
          <p:cNvPicPr>
            <a:picLocks noChangeAspect="1"/>
          </p:cNvPicPr>
          <p:nvPr/>
        </p:nvPicPr>
        <p:blipFill>
          <a:blip r:embed="rId3"/>
          <a:stretch>
            <a:fillRect/>
          </a:stretch>
        </p:blipFill>
        <p:spPr>
          <a:xfrm>
            <a:off x="2000039" y="901570"/>
            <a:ext cx="8191921" cy="5054860"/>
          </a:xfrm>
          <a:prstGeom prst="rect">
            <a:avLst/>
          </a:prstGeom>
        </p:spPr>
      </p:pic>
    </p:spTree>
    <p:extLst>
      <p:ext uri="{BB962C8B-B14F-4D97-AF65-F5344CB8AC3E}">
        <p14:creationId xmlns:p14="http://schemas.microsoft.com/office/powerpoint/2010/main" val="284824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dirty="0"/>
              <a:t>Staff Assignment file</a:t>
            </a:r>
          </a:p>
        </p:txBody>
      </p:sp>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p:txBody>
          <a:bodyPr/>
          <a:lstStyle/>
          <a:p>
            <a:fld id="{C479D5F6-EDCB-402A-AC08-4943A1820E8F}" type="slidenum">
              <a:rPr lang="en-US" smtClean="0"/>
              <a:pPr/>
              <a:t>19</a:t>
            </a:fld>
            <a:endParaRPr lang="en-US" dirty="0"/>
          </a:p>
        </p:txBody>
      </p:sp>
      <p:pic>
        <p:nvPicPr>
          <p:cNvPr id="6" name="Content Placeholder 5" descr="Sample files of staff assignment ">
            <a:extLst>
              <a:ext uri="{FF2B5EF4-FFF2-40B4-BE49-F238E27FC236}">
                <a16:creationId xmlns:a16="http://schemas.microsoft.com/office/drawing/2014/main" id="{0160DE12-337A-7407-9B11-AC3E93DCECB2}"/>
              </a:ext>
            </a:extLst>
          </p:cNvPr>
          <p:cNvPicPr>
            <a:picLocks noGrp="1" noChangeAspect="1"/>
          </p:cNvPicPr>
          <p:nvPr>
            <p:ph idx="1"/>
          </p:nvPr>
        </p:nvPicPr>
        <p:blipFill>
          <a:blip r:embed="rId2"/>
          <a:stretch>
            <a:fillRect/>
          </a:stretch>
        </p:blipFill>
        <p:spPr>
          <a:xfrm>
            <a:off x="972953" y="674134"/>
            <a:ext cx="10515600" cy="881777"/>
          </a:xfrm>
        </p:spPr>
      </p:pic>
      <p:pic>
        <p:nvPicPr>
          <p:cNvPr id="8" name="Picture 7" descr="Sample files of staff assignment ">
            <a:extLst>
              <a:ext uri="{FF2B5EF4-FFF2-40B4-BE49-F238E27FC236}">
                <a16:creationId xmlns:a16="http://schemas.microsoft.com/office/drawing/2014/main" id="{16CBE531-30FC-A8F4-4D23-9D45A650B399}"/>
              </a:ext>
            </a:extLst>
          </p:cNvPr>
          <p:cNvPicPr>
            <a:picLocks noChangeAspect="1"/>
          </p:cNvPicPr>
          <p:nvPr/>
        </p:nvPicPr>
        <p:blipFill>
          <a:blip r:embed="rId3"/>
          <a:stretch>
            <a:fillRect/>
          </a:stretch>
        </p:blipFill>
        <p:spPr>
          <a:xfrm>
            <a:off x="126302" y="1868487"/>
            <a:ext cx="8382431" cy="2425825"/>
          </a:xfrm>
          <a:prstGeom prst="rect">
            <a:avLst/>
          </a:prstGeom>
        </p:spPr>
      </p:pic>
      <p:pic>
        <p:nvPicPr>
          <p:cNvPr id="12" name="Picture 11" descr="Sample files of staff assignment ">
            <a:extLst>
              <a:ext uri="{FF2B5EF4-FFF2-40B4-BE49-F238E27FC236}">
                <a16:creationId xmlns:a16="http://schemas.microsoft.com/office/drawing/2014/main" id="{1ECBF3F7-441B-BBF2-8B85-F526A8C3F3EF}"/>
              </a:ext>
            </a:extLst>
          </p:cNvPr>
          <p:cNvPicPr>
            <a:picLocks noChangeAspect="1"/>
          </p:cNvPicPr>
          <p:nvPr/>
        </p:nvPicPr>
        <p:blipFill>
          <a:blip r:embed="rId4"/>
          <a:stretch>
            <a:fillRect/>
          </a:stretch>
        </p:blipFill>
        <p:spPr>
          <a:xfrm>
            <a:off x="332873" y="4352875"/>
            <a:ext cx="5753396" cy="508026"/>
          </a:xfrm>
          <a:prstGeom prst="rect">
            <a:avLst/>
          </a:prstGeom>
        </p:spPr>
      </p:pic>
      <p:pic>
        <p:nvPicPr>
          <p:cNvPr id="14" name="Picture 13" descr="Sample files of staff assignment ">
            <a:extLst>
              <a:ext uri="{FF2B5EF4-FFF2-40B4-BE49-F238E27FC236}">
                <a16:creationId xmlns:a16="http://schemas.microsoft.com/office/drawing/2014/main" id="{301DF58D-6885-148F-C019-F5E997B924BA}"/>
              </a:ext>
            </a:extLst>
          </p:cNvPr>
          <p:cNvPicPr>
            <a:picLocks noChangeAspect="1"/>
          </p:cNvPicPr>
          <p:nvPr/>
        </p:nvPicPr>
        <p:blipFill>
          <a:blip r:embed="rId5"/>
          <a:stretch>
            <a:fillRect/>
          </a:stretch>
        </p:blipFill>
        <p:spPr>
          <a:xfrm>
            <a:off x="6175571" y="4294312"/>
            <a:ext cx="5890127" cy="1156792"/>
          </a:xfrm>
          <a:prstGeom prst="rect">
            <a:avLst/>
          </a:prstGeom>
        </p:spPr>
      </p:pic>
      <p:pic>
        <p:nvPicPr>
          <p:cNvPr id="16" name="Picture 15" descr="Sample files of staff assignment ">
            <a:extLst>
              <a:ext uri="{FF2B5EF4-FFF2-40B4-BE49-F238E27FC236}">
                <a16:creationId xmlns:a16="http://schemas.microsoft.com/office/drawing/2014/main" id="{A8DD6051-A87A-6F87-22C2-DC42B586445B}"/>
              </a:ext>
            </a:extLst>
          </p:cNvPr>
          <p:cNvPicPr>
            <a:picLocks noChangeAspect="1"/>
          </p:cNvPicPr>
          <p:nvPr/>
        </p:nvPicPr>
        <p:blipFill>
          <a:blip r:embed="rId6"/>
          <a:stretch>
            <a:fillRect/>
          </a:stretch>
        </p:blipFill>
        <p:spPr>
          <a:xfrm>
            <a:off x="748327" y="5436790"/>
            <a:ext cx="8490386" cy="508026"/>
          </a:xfrm>
          <a:prstGeom prst="rect">
            <a:avLst/>
          </a:prstGeom>
        </p:spPr>
      </p:pic>
    </p:spTree>
    <p:extLst>
      <p:ext uri="{BB962C8B-B14F-4D97-AF65-F5344CB8AC3E}">
        <p14:creationId xmlns:p14="http://schemas.microsoft.com/office/powerpoint/2010/main" val="22584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8034-1C69-B151-BBFA-890CEDE3DD51}"/>
              </a:ext>
            </a:extLst>
          </p:cNvPr>
          <p:cNvSpPr>
            <a:spLocks noGrp="1"/>
          </p:cNvSpPr>
          <p:nvPr>
            <p:ph type="title"/>
          </p:nvPr>
        </p:nvSpPr>
        <p:spPr/>
        <p:txBody>
          <a:bodyPr/>
          <a:lstStyle/>
          <a:p>
            <a:r>
              <a:rPr lang="en-US" dirty="0"/>
              <a:t>Today's agenda, November 1</a:t>
            </a:r>
            <a:r>
              <a:rPr lang="en-US" baseline="30000" dirty="0"/>
              <a:t>st</a:t>
            </a:r>
            <a:r>
              <a:rPr lang="en-US" dirty="0"/>
              <a:t>, 2023</a:t>
            </a:r>
          </a:p>
        </p:txBody>
      </p:sp>
      <p:graphicFrame>
        <p:nvGraphicFramePr>
          <p:cNvPr id="12" name="Content Placeholder 2" descr="Agenda">
            <a:extLst>
              <a:ext uri="{FF2B5EF4-FFF2-40B4-BE49-F238E27FC236}">
                <a16:creationId xmlns:a16="http://schemas.microsoft.com/office/drawing/2014/main" id="{CACFA62C-437F-A7D9-DF43-A04898FA73F8}"/>
              </a:ext>
            </a:extLst>
          </p:cNvPr>
          <p:cNvGraphicFramePr>
            <a:graphicFrameLocks noGrp="1"/>
          </p:cNvGraphicFramePr>
          <p:nvPr>
            <p:ph sz="half" idx="1"/>
            <p:extLst>
              <p:ext uri="{D42A27DB-BD31-4B8C-83A1-F6EECF244321}">
                <p14:modId xmlns:p14="http://schemas.microsoft.com/office/powerpoint/2010/main" val="2026300943"/>
              </p:ext>
            </p:extLst>
          </p:nvPr>
        </p:nvGraphicFramePr>
        <p:xfrm>
          <a:off x="0" y="952181"/>
          <a:ext cx="12132733" cy="5700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7DB569AE-78D0-55A7-F58C-77774F69D5CE}"/>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254434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4C5177-5F07-B9F4-3062-A0618031070A}"/>
              </a:ext>
            </a:extLst>
          </p:cNvPr>
          <p:cNvSpPr>
            <a:spLocks noGrp="1"/>
          </p:cNvSpPr>
          <p:nvPr>
            <p:ph type="ctrTitle"/>
          </p:nvPr>
        </p:nvSpPr>
        <p:spPr/>
        <p:txBody>
          <a:bodyPr>
            <a:noAutofit/>
          </a:bodyPr>
          <a:lstStyle/>
          <a:p>
            <a:r>
              <a:rPr lang="en-US" dirty="0"/>
              <a:t>Data Pipeline Process</a:t>
            </a:r>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73165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308169" cy="898524"/>
          </a:xfrm>
        </p:spPr>
        <p:txBody>
          <a:bodyPr>
            <a:normAutofit/>
          </a:bodyPr>
          <a:lstStyle/>
          <a:p>
            <a:r>
              <a:rPr lang="en-US" dirty="0"/>
              <a:t>Data Pipeline Overview</a:t>
            </a:r>
            <a:br>
              <a:rPr lang="en-US" dirty="0"/>
            </a:br>
            <a:endParaRPr lang="en-US" dirty="0"/>
          </a:p>
        </p:txBody>
      </p:sp>
      <p:pic>
        <p:nvPicPr>
          <p:cNvPr id="11" name="Picture 10" descr="Tour of Data Pipeline">
            <a:extLst>
              <a:ext uri="{FF2B5EF4-FFF2-40B4-BE49-F238E27FC236}">
                <a16:creationId xmlns:a16="http://schemas.microsoft.com/office/drawing/2014/main" id="{EAFB9BF2-DFBE-8F24-D6F1-AC052B36BF45}"/>
              </a:ext>
            </a:extLst>
          </p:cNvPr>
          <p:cNvPicPr>
            <a:picLocks noChangeAspect="1"/>
          </p:cNvPicPr>
          <p:nvPr/>
        </p:nvPicPr>
        <p:blipFill>
          <a:blip r:embed="rId2"/>
          <a:stretch>
            <a:fillRect/>
          </a:stretch>
        </p:blipFill>
        <p:spPr>
          <a:xfrm>
            <a:off x="1338532" y="1672520"/>
            <a:ext cx="2140060" cy="3714941"/>
          </a:xfrm>
          <a:prstGeom prst="rect">
            <a:avLst/>
          </a:prstGeom>
        </p:spPr>
      </p:pic>
      <p:pic>
        <p:nvPicPr>
          <p:cNvPr id="9" name="Picture 8" descr="Tour of Data Pipeline">
            <a:extLst>
              <a:ext uri="{FF2B5EF4-FFF2-40B4-BE49-F238E27FC236}">
                <a16:creationId xmlns:a16="http://schemas.microsoft.com/office/drawing/2014/main" id="{EB973A7B-1308-7B52-3E98-5063DA6FBE05}"/>
              </a:ext>
            </a:extLst>
          </p:cNvPr>
          <p:cNvPicPr>
            <a:picLocks noChangeAspect="1"/>
          </p:cNvPicPr>
          <p:nvPr/>
        </p:nvPicPr>
        <p:blipFill>
          <a:blip r:embed="rId3"/>
          <a:stretch>
            <a:fillRect/>
          </a:stretch>
        </p:blipFill>
        <p:spPr>
          <a:xfrm>
            <a:off x="6576523" y="1672520"/>
            <a:ext cx="3206915" cy="4115011"/>
          </a:xfrm>
          <a:prstGeom prst="rect">
            <a:avLst/>
          </a:prstGeo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129167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1E84-9242-0669-0347-C6B73134E5B1}"/>
              </a:ext>
            </a:extLst>
          </p:cNvPr>
          <p:cNvSpPr>
            <a:spLocks noGrp="1"/>
          </p:cNvSpPr>
          <p:nvPr>
            <p:ph type="title"/>
          </p:nvPr>
        </p:nvSpPr>
        <p:spPr/>
        <p:txBody>
          <a:bodyPr/>
          <a:lstStyle/>
          <a:p>
            <a:r>
              <a:rPr lang="en-US" dirty="0"/>
              <a:t>Using format checker</a:t>
            </a:r>
          </a:p>
        </p:txBody>
      </p:sp>
      <p:pic>
        <p:nvPicPr>
          <p:cNvPr id="8" name="Content Placeholder 7" descr="Using format checker">
            <a:extLst>
              <a:ext uri="{FF2B5EF4-FFF2-40B4-BE49-F238E27FC236}">
                <a16:creationId xmlns:a16="http://schemas.microsoft.com/office/drawing/2014/main" id="{A678AFF8-9C4A-0B07-CF4A-F8B50F244319}"/>
              </a:ext>
            </a:extLst>
          </p:cNvPr>
          <p:cNvPicPr>
            <a:picLocks noGrp="1" noChangeAspect="1"/>
          </p:cNvPicPr>
          <p:nvPr>
            <p:ph idx="1"/>
          </p:nvPr>
        </p:nvPicPr>
        <p:blipFill>
          <a:blip r:embed="rId2"/>
          <a:stretch>
            <a:fillRect/>
          </a:stretch>
        </p:blipFill>
        <p:spPr>
          <a:xfrm>
            <a:off x="4098368" y="157577"/>
            <a:ext cx="3503371" cy="2098487"/>
          </a:xfrm>
        </p:spPr>
      </p:pic>
      <p:pic>
        <p:nvPicPr>
          <p:cNvPr id="10" name="Picture 9" descr="Using format checker">
            <a:extLst>
              <a:ext uri="{FF2B5EF4-FFF2-40B4-BE49-F238E27FC236}">
                <a16:creationId xmlns:a16="http://schemas.microsoft.com/office/drawing/2014/main" id="{07E83C15-AE0F-1295-7C51-170D1D158B8A}"/>
              </a:ext>
            </a:extLst>
          </p:cNvPr>
          <p:cNvPicPr>
            <a:picLocks noChangeAspect="1"/>
          </p:cNvPicPr>
          <p:nvPr/>
        </p:nvPicPr>
        <p:blipFill>
          <a:blip r:embed="rId3"/>
          <a:stretch>
            <a:fillRect/>
          </a:stretch>
        </p:blipFill>
        <p:spPr>
          <a:xfrm>
            <a:off x="261082" y="2399436"/>
            <a:ext cx="8430134" cy="3626714"/>
          </a:xfrm>
          <a:prstGeom prst="rect">
            <a:avLst/>
          </a:prstGeom>
        </p:spPr>
      </p:pic>
      <p:pic>
        <p:nvPicPr>
          <p:cNvPr id="12" name="Picture 11" descr="Using format checker">
            <a:extLst>
              <a:ext uri="{FF2B5EF4-FFF2-40B4-BE49-F238E27FC236}">
                <a16:creationId xmlns:a16="http://schemas.microsoft.com/office/drawing/2014/main" id="{C487C8CC-471E-47A3-4042-67258B77661E}"/>
              </a:ext>
            </a:extLst>
          </p:cNvPr>
          <p:cNvPicPr>
            <a:picLocks noChangeAspect="1"/>
          </p:cNvPicPr>
          <p:nvPr/>
        </p:nvPicPr>
        <p:blipFill>
          <a:blip r:embed="rId4"/>
          <a:stretch>
            <a:fillRect/>
          </a:stretch>
        </p:blipFill>
        <p:spPr>
          <a:xfrm>
            <a:off x="9244502" y="2399436"/>
            <a:ext cx="1492327" cy="3397425"/>
          </a:xfrm>
          <a:prstGeom prst="rect">
            <a:avLst/>
          </a:prstGeom>
        </p:spPr>
      </p:pic>
      <p:sp>
        <p:nvSpPr>
          <p:cNvPr id="4" name="Slide Number Placeholder 3">
            <a:extLst>
              <a:ext uri="{FF2B5EF4-FFF2-40B4-BE49-F238E27FC236}">
                <a16:creationId xmlns:a16="http://schemas.microsoft.com/office/drawing/2014/main" id="{C0B24A79-2F38-AAC2-6C14-222257EF787A}"/>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450785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1E84-9242-0669-0347-C6B73134E5B1}"/>
              </a:ext>
            </a:extLst>
          </p:cNvPr>
          <p:cNvSpPr>
            <a:spLocks noGrp="1"/>
          </p:cNvSpPr>
          <p:nvPr>
            <p:ph type="title"/>
          </p:nvPr>
        </p:nvSpPr>
        <p:spPr/>
        <p:txBody>
          <a:bodyPr>
            <a:normAutofit fontScale="90000"/>
          </a:bodyPr>
          <a:lstStyle/>
          <a:p>
            <a:r>
              <a:rPr lang="en-US" dirty="0"/>
              <a:t>Using Format Checker</a:t>
            </a:r>
            <a:br>
              <a:rPr lang="en-US" dirty="0"/>
            </a:br>
            <a:r>
              <a:rPr lang="en-US" dirty="0"/>
              <a:t>File Not Processed-Next Steps</a:t>
            </a:r>
            <a:br>
              <a:rPr lang="en-US" dirty="0"/>
            </a:br>
            <a:endParaRPr lang="en-US" dirty="0"/>
          </a:p>
        </p:txBody>
      </p:sp>
      <p:sp>
        <p:nvSpPr>
          <p:cNvPr id="4" name="Slide Number Placeholder 3">
            <a:extLst>
              <a:ext uri="{FF2B5EF4-FFF2-40B4-BE49-F238E27FC236}">
                <a16:creationId xmlns:a16="http://schemas.microsoft.com/office/drawing/2014/main" id="{C0B24A79-2F38-AAC2-6C14-222257EF787A}"/>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11" name="TextBox 10">
            <a:extLst>
              <a:ext uri="{FF2B5EF4-FFF2-40B4-BE49-F238E27FC236}">
                <a16:creationId xmlns:a16="http://schemas.microsoft.com/office/drawing/2014/main" id="{865620E3-D04E-D285-1FE8-B7370CA18475}"/>
              </a:ext>
            </a:extLst>
          </p:cNvPr>
          <p:cNvSpPr txBox="1"/>
          <p:nvPr/>
        </p:nvSpPr>
        <p:spPr>
          <a:xfrm>
            <a:off x="757881" y="1978538"/>
            <a:ext cx="10495006" cy="3416320"/>
          </a:xfrm>
          <a:prstGeom prst="rect">
            <a:avLst/>
          </a:prstGeom>
          <a:noFill/>
        </p:spPr>
        <p:txBody>
          <a:bodyPr wrap="square">
            <a:spAutoFit/>
          </a:bodyPr>
          <a:lstStyle/>
          <a:p>
            <a:r>
              <a:rPr lang="en-US" dirty="0"/>
              <a:t>Ensure file has all green ‘pass’ in format checker</a:t>
            </a:r>
          </a:p>
          <a:p>
            <a:pPr lvl="1"/>
            <a:r>
              <a:rPr lang="en-US" dirty="0"/>
              <a:t>YES?  </a:t>
            </a:r>
          </a:p>
          <a:p>
            <a:pPr lvl="2"/>
            <a:r>
              <a:rPr lang="en-US" dirty="0"/>
              <a:t>Open file and review all records are formatted the same as the 2</a:t>
            </a:r>
            <a:r>
              <a:rPr lang="en-US" baseline="30000" dirty="0"/>
              <a:t>nd</a:t>
            </a:r>
            <a:r>
              <a:rPr lang="en-US" dirty="0"/>
              <a:t> row</a:t>
            </a:r>
          </a:p>
          <a:p>
            <a:pPr lvl="2"/>
            <a:r>
              <a:rPr lang="en-US" dirty="0"/>
              <a:t>Be sure all codes and dates have leading zeros included</a:t>
            </a:r>
          </a:p>
          <a:p>
            <a:pPr lvl="2"/>
            <a:endParaRPr lang="en-US" dirty="0"/>
          </a:p>
          <a:p>
            <a:pPr lvl="1"/>
            <a:r>
              <a:rPr lang="en-US" dirty="0"/>
              <a:t>NO?</a:t>
            </a:r>
          </a:p>
          <a:p>
            <a:pPr lvl="2"/>
            <a:r>
              <a:rPr lang="en-US" dirty="0"/>
              <a:t>Review file layout posted online and re-format the file</a:t>
            </a:r>
          </a:p>
          <a:p>
            <a:pPr lvl="2"/>
            <a:endParaRPr lang="en-US" dirty="0"/>
          </a:p>
          <a:p>
            <a:r>
              <a:rPr lang="en-US" b="1" dirty="0"/>
              <a:t>For further assistance, contact Dawna Gudka (Staff Interchange/Human Resources or Lindsey Heitman (Special Education December Count)</a:t>
            </a:r>
          </a:p>
          <a:p>
            <a:pPr lvl="1"/>
            <a:r>
              <a:rPr lang="en-US" b="1" dirty="0"/>
              <a:t>DO NOT INCLUDE THE FILE IN ANY EMAILS – if needed we can send a syncplicity folder to share the file(s) securely</a:t>
            </a:r>
          </a:p>
        </p:txBody>
      </p:sp>
    </p:spTree>
    <p:extLst>
      <p:ext uri="{BB962C8B-B14F-4D97-AF65-F5344CB8AC3E}">
        <p14:creationId xmlns:p14="http://schemas.microsoft.com/office/powerpoint/2010/main" val="2415203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normAutofit fontScale="90000"/>
          </a:bodyPr>
          <a:lstStyle/>
          <a:p>
            <a:r>
              <a:rPr lang="en-US" dirty="0"/>
              <a:t>Data Pipeline Process-Upload Staff Profile </a:t>
            </a:r>
            <a:br>
              <a:rPr lang="en-US" dirty="0"/>
            </a:b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24</a:t>
            </a:fld>
            <a:endParaRPr lang="en-US" dirty="0"/>
          </a:p>
        </p:txBody>
      </p:sp>
      <p:pic>
        <p:nvPicPr>
          <p:cNvPr id="6" name="Content Placeholder 5" descr="Upload staff profile file">
            <a:extLst>
              <a:ext uri="{FF2B5EF4-FFF2-40B4-BE49-F238E27FC236}">
                <a16:creationId xmlns:a16="http://schemas.microsoft.com/office/drawing/2014/main" id="{4D2C0EB4-7868-2507-766C-A6B604DBBCC8}"/>
              </a:ext>
            </a:extLst>
          </p:cNvPr>
          <p:cNvPicPr>
            <a:picLocks noGrp="1" noChangeAspect="1"/>
          </p:cNvPicPr>
          <p:nvPr>
            <p:ph idx="1"/>
          </p:nvPr>
        </p:nvPicPr>
        <p:blipFill>
          <a:blip r:embed="rId2"/>
          <a:stretch>
            <a:fillRect/>
          </a:stretch>
        </p:blipFill>
        <p:spPr>
          <a:xfrm>
            <a:off x="1163782" y="1374656"/>
            <a:ext cx="8325531" cy="4710739"/>
          </a:xfrm>
        </p:spPr>
      </p:pic>
    </p:spTree>
    <p:extLst>
      <p:ext uri="{BB962C8B-B14F-4D97-AF65-F5344CB8AC3E}">
        <p14:creationId xmlns:p14="http://schemas.microsoft.com/office/powerpoint/2010/main" val="1847781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dirty="0"/>
              <a:t>Data Pipeline Process-Checking the file process</a:t>
            </a:r>
            <a:br>
              <a:rPr lang="en-US" dirty="0"/>
            </a:br>
            <a:endParaRPr lang="en-US" dirty="0"/>
          </a:p>
        </p:txBody>
      </p:sp>
      <p:sp>
        <p:nvSpPr>
          <p:cNvPr id="7" name="TextBox 6">
            <a:extLst>
              <a:ext uri="{FF2B5EF4-FFF2-40B4-BE49-F238E27FC236}">
                <a16:creationId xmlns:a16="http://schemas.microsoft.com/office/drawing/2014/main" id="{AC8CB36E-CC88-EAD0-6ADF-681318844D72}"/>
              </a:ext>
            </a:extLst>
          </p:cNvPr>
          <p:cNvSpPr txBox="1"/>
          <p:nvPr/>
        </p:nvSpPr>
        <p:spPr>
          <a:xfrm>
            <a:off x="142240" y="1473200"/>
            <a:ext cx="3708400" cy="646331"/>
          </a:xfrm>
          <a:prstGeom prst="rect">
            <a:avLst/>
          </a:prstGeom>
          <a:noFill/>
        </p:spPr>
        <p:txBody>
          <a:bodyPr wrap="square" rtlCol="0">
            <a:spAutoFit/>
          </a:bodyPr>
          <a:lstStyle/>
          <a:p>
            <a:pPr algn="ctr"/>
            <a:r>
              <a:rPr lang="en-US" b="1" dirty="0"/>
              <a:t>Once your file has processed you will receive an email</a:t>
            </a:r>
          </a:p>
        </p:txBody>
      </p:sp>
      <p:pic>
        <p:nvPicPr>
          <p:cNvPr id="9" name="Picture 8" descr="Email status results">
            <a:extLst>
              <a:ext uri="{FF2B5EF4-FFF2-40B4-BE49-F238E27FC236}">
                <a16:creationId xmlns:a16="http://schemas.microsoft.com/office/drawing/2014/main" id="{4A491B2A-4AFC-DFFF-176B-33C439E37B98}"/>
              </a:ext>
            </a:extLst>
          </p:cNvPr>
          <p:cNvPicPr>
            <a:picLocks noChangeAspect="1"/>
          </p:cNvPicPr>
          <p:nvPr/>
        </p:nvPicPr>
        <p:blipFill>
          <a:blip r:embed="rId2"/>
          <a:stretch>
            <a:fillRect/>
          </a:stretch>
        </p:blipFill>
        <p:spPr>
          <a:xfrm>
            <a:off x="111254" y="2237099"/>
            <a:ext cx="3962400" cy="3302001"/>
          </a:xfrm>
          <a:prstGeom prst="rect">
            <a:avLst/>
          </a:prstGeom>
        </p:spPr>
      </p:pic>
      <p:sp>
        <p:nvSpPr>
          <p:cNvPr id="10" name="TextBox 9">
            <a:extLst>
              <a:ext uri="{FF2B5EF4-FFF2-40B4-BE49-F238E27FC236}">
                <a16:creationId xmlns:a16="http://schemas.microsoft.com/office/drawing/2014/main" id="{970CABFE-5034-118B-D67D-09E410F38E75}"/>
              </a:ext>
            </a:extLst>
          </p:cNvPr>
          <p:cNvSpPr txBox="1"/>
          <p:nvPr/>
        </p:nvSpPr>
        <p:spPr>
          <a:xfrm>
            <a:off x="4275516" y="1430934"/>
            <a:ext cx="4917440" cy="646331"/>
          </a:xfrm>
          <a:prstGeom prst="rect">
            <a:avLst/>
          </a:prstGeom>
          <a:noFill/>
        </p:spPr>
        <p:txBody>
          <a:bodyPr wrap="square" rtlCol="0">
            <a:spAutoFit/>
          </a:bodyPr>
          <a:lstStyle/>
          <a:p>
            <a:pPr algn="ctr"/>
            <a:r>
              <a:rPr lang="en-US" b="1" dirty="0"/>
              <a:t>Another way to check your files status</a:t>
            </a:r>
          </a:p>
          <a:p>
            <a:endParaRPr lang="en-US" dirty="0"/>
          </a:p>
        </p:txBody>
      </p:sp>
      <p:pic>
        <p:nvPicPr>
          <p:cNvPr id="6" name="Content Placeholder 5" descr="Look to see your file status">
            <a:extLst>
              <a:ext uri="{FF2B5EF4-FFF2-40B4-BE49-F238E27FC236}">
                <a16:creationId xmlns:a16="http://schemas.microsoft.com/office/drawing/2014/main" id="{88184DD2-3247-6EBC-E11A-CD52DBF21541}"/>
              </a:ext>
            </a:extLst>
          </p:cNvPr>
          <p:cNvPicPr>
            <a:picLocks noGrp="1" noChangeAspect="1"/>
          </p:cNvPicPr>
          <p:nvPr>
            <p:ph idx="1"/>
          </p:nvPr>
        </p:nvPicPr>
        <p:blipFill>
          <a:blip r:embed="rId3"/>
          <a:stretch>
            <a:fillRect/>
          </a:stretch>
        </p:blipFill>
        <p:spPr>
          <a:xfrm>
            <a:off x="8769095" y="1342187"/>
            <a:ext cx="2013053" cy="2032104"/>
          </a:xfrm>
        </p:spPr>
      </p:pic>
      <p:pic>
        <p:nvPicPr>
          <p:cNvPr id="12" name="Picture 11" descr="Look to see your file status">
            <a:extLst>
              <a:ext uri="{FF2B5EF4-FFF2-40B4-BE49-F238E27FC236}">
                <a16:creationId xmlns:a16="http://schemas.microsoft.com/office/drawing/2014/main" id="{9A2A2042-34DD-B1C7-1164-09A3EAFD0A48}"/>
              </a:ext>
            </a:extLst>
          </p:cNvPr>
          <p:cNvPicPr>
            <a:picLocks noChangeAspect="1"/>
          </p:cNvPicPr>
          <p:nvPr/>
        </p:nvPicPr>
        <p:blipFill>
          <a:blip r:embed="rId4"/>
          <a:stretch>
            <a:fillRect/>
          </a:stretch>
        </p:blipFill>
        <p:spPr>
          <a:xfrm>
            <a:off x="4551681" y="3528794"/>
            <a:ext cx="7640320" cy="2234135"/>
          </a:xfrm>
          <a:prstGeom prst="rect">
            <a:avLst/>
          </a:prstGeo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2746662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dirty="0"/>
              <a:t>Data Pipeline Process-checking for errors</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26</a:t>
            </a:fld>
            <a:endParaRPr lang="en-US" dirty="0"/>
          </a:p>
        </p:txBody>
      </p:sp>
      <p:pic>
        <p:nvPicPr>
          <p:cNvPr id="6" name="Content Placeholder 5" descr="Viewing your file error report">
            <a:extLst>
              <a:ext uri="{FF2B5EF4-FFF2-40B4-BE49-F238E27FC236}">
                <a16:creationId xmlns:a16="http://schemas.microsoft.com/office/drawing/2014/main" id="{EB283B28-24F9-8CBF-E257-F8AB818E6736}"/>
              </a:ext>
            </a:extLst>
          </p:cNvPr>
          <p:cNvPicPr>
            <a:picLocks noGrp="1" noChangeAspect="1"/>
          </p:cNvPicPr>
          <p:nvPr>
            <p:ph idx="1"/>
          </p:nvPr>
        </p:nvPicPr>
        <p:blipFill>
          <a:blip r:embed="rId2"/>
          <a:stretch>
            <a:fillRect/>
          </a:stretch>
        </p:blipFill>
        <p:spPr>
          <a:xfrm>
            <a:off x="332873" y="2222454"/>
            <a:ext cx="10515600" cy="3773566"/>
          </a:xfrm>
        </p:spPr>
      </p:pic>
      <p:sp>
        <p:nvSpPr>
          <p:cNvPr id="7" name="TextBox 6">
            <a:extLst>
              <a:ext uri="{FF2B5EF4-FFF2-40B4-BE49-F238E27FC236}">
                <a16:creationId xmlns:a16="http://schemas.microsoft.com/office/drawing/2014/main" id="{E43966BE-9237-5588-4A87-C1076D8AAC83}"/>
              </a:ext>
            </a:extLst>
          </p:cNvPr>
          <p:cNvSpPr txBox="1"/>
          <p:nvPr/>
        </p:nvSpPr>
        <p:spPr>
          <a:xfrm>
            <a:off x="516467" y="1215792"/>
            <a:ext cx="6016503" cy="646331"/>
          </a:xfrm>
          <a:prstGeom prst="rect">
            <a:avLst/>
          </a:prstGeom>
          <a:noFill/>
        </p:spPr>
        <p:txBody>
          <a:bodyPr wrap="square" rtlCol="0">
            <a:spAutoFit/>
          </a:bodyPr>
          <a:lstStyle/>
          <a:p>
            <a:r>
              <a:rPr lang="en-US" dirty="0"/>
              <a:t>Checking for errors in Data Pipeline Error Report</a:t>
            </a:r>
          </a:p>
          <a:p>
            <a:r>
              <a:rPr lang="en-US" dirty="0"/>
              <a:t>Click on View Details to see the error in detail</a:t>
            </a:r>
          </a:p>
        </p:txBody>
      </p:sp>
    </p:spTree>
    <p:extLst>
      <p:ext uri="{BB962C8B-B14F-4D97-AF65-F5344CB8AC3E}">
        <p14:creationId xmlns:p14="http://schemas.microsoft.com/office/powerpoint/2010/main" val="1266084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dirty="0"/>
              <a:t>Data Pipeline Process-correcting the errors</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
        <p:nvSpPr>
          <p:cNvPr id="5" name="Content Placeholder 4">
            <a:extLst>
              <a:ext uri="{FF2B5EF4-FFF2-40B4-BE49-F238E27FC236}">
                <a16:creationId xmlns:a16="http://schemas.microsoft.com/office/drawing/2014/main" id="{17B11E98-2772-091F-9B00-93818EE16C98}"/>
              </a:ext>
            </a:extLst>
          </p:cNvPr>
          <p:cNvSpPr>
            <a:spLocks noGrp="1"/>
          </p:cNvSpPr>
          <p:nvPr>
            <p:ph idx="1"/>
          </p:nvPr>
        </p:nvSpPr>
        <p:spPr/>
        <p:txBody>
          <a:bodyPr/>
          <a:lstStyle/>
          <a:p>
            <a:r>
              <a:rPr lang="en-US" dirty="0"/>
              <a:t>Always correct your errors in your staff information system</a:t>
            </a:r>
          </a:p>
          <a:p>
            <a:pPr lvl="1"/>
            <a:r>
              <a:rPr lang="en-US" dirty="0"/>
              <a:t>Then extract the staff profile file again, and reupload into Data Pipeline replacing your file:</a:t>
            </a:r>
          </a:p>
          <a:p>
            <a:pPr lvl="1"/>
            <a:endParaRPr lang="en-US" dirty="0"/>
          </a:p>
        </p:txBody>
      </p:sp>
      <p:pic>
        <p:nvPicPr>
          <p:cNvPr id="6" name="Picture 5" descr="Upload your staff profile file again">
            <a:extLst>
              <a:ext uri="{FF2B5EF4-FFF2-40B4-BE49-F238E27FC236}">
                <a16:creationId xmlns:a16="http://schemas.microsoft.com/office/drawing/2014/main" id="{3050375C-F169-C75F-8048-52B1C49430F5}"/>
              </a:ext>
            </a:extLst>
          </p:cNvPr>
          <p:cNvPicPr>
            <a:picLocks noChangeAspect="1"/>
          </p:cNvPicPr>
          <p:nvPr/>
        </p:nvPicPr>
        <p:blipFill>
          <a:blip r:embed="rId2"/>
          <a:stretch>
            <a:fillRect/>
          </a:stretch>
        </p:blipFill>
        <p:spPr>
          <a:xfrm>
            <a:off x="1312189" y="2388628"/>
            <a:ext cx="5588287" cy="3683189"/>
          </a:xfrm>
          <a:prstGeom prst="rect">
            <a:avLst/>
          </a:prstGeom>
        </p:spPr>
      </p:pic>
      <p:sp>
        <p:nvSpPr>
          <p:cNvPr id="8" name="TextBox 7">
            <a:extLst>
              <a:ext uri="{FF2B5EF4-FFF2-40B4-BE49-F238E27FC236}">
                <a16:creationId xmlns:a16="http://schemas.microsoft.com/office/drawing/2014/main" id="{40FAAC1D-077F-8377-6F0A-662F62000E98}"/>
              </a:ext>
            </a:extLst>
          </p:cNvPr>
          <p:cNvSpPr txBox="1"/>
          <p:nvPr/>
        </p:nvSpPr>
        <p:spPr>
          <a:xfrm>
            <a:off x="7506790" y="2770051"/>
            <a:ext cx="3500846" cy="2677656"/>
          </a:xfrm>
          <a:prstGeom prst="rect">
            <a:avLst/>
          </a:prstGeom>
          <a:noFill/>
        </p:spPr>
        <p:txBody>
          <a:bodyPr wrap="square" rtlCol="0">
            <a:spAutoFit/>
          </a:bodyPr>
          <a:lstStyle/>
          <a:p>
            <a:pPr algn="ctr"/>
            <a:r>
              <a:rPr lang="en-US" sz="2400" b="1" dirty="0"/>
              <a:t>Repeat the steps to check your file processing status then check for errors and warnings, correct if any errors then reupload by replacing your file again until you are error free</a:t>
            </a:r>
          </a:p>
        </p:txBody>
      </p:sp>
    </p:spTree>
    <p:extLst>
      <p:ext uri="{BB962C8B-B14F-4D97-AF65-F5344CB8AC3E}">
        <p14:creationId xmlns:p14="http://schemas.microsoft.com/office/powerpoint/2010/main" val="2964824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308169" cy="898524"/>
          </a:xfrm>
        </p:spPr>
        <p:txBody>
          <a:bodyPr>
            <a:normAutofit/>
          </a:bodyPr>
          <a:lstStyle/>
          <a:p>
            <a:r>
              <a:rPr lang="en-US" dirty="0"/>
              <a:t>Data Pipeline Process-Uploading Staff Assignment Interchange file</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6" name="Content Placeholder 5" descr="staff assignment file upload">
            <a:extLst>
              <a:ext uri="{FF2B5EF4-FFF2-40B4-BE49-F238E27FC236}">
                <a16:creationId xmlns:a16="http://schemas.microsoft.com/office/drawing/2014/main" id="{3A2B8E34-A8AE-7EA4-4CD3-63D68356F0D8}"/>
              </a:ext>
            </a:extLst>
          </p:cNvPr>
          <p:cNvPicPr>
            <a:picLocks noGrp="1" noChangeAspect="1"/>
          </p:cNvPicPr>
          <p:nvPr>
            <p:ph idx="1"/>
          </p:nvPr>
        </p:nvPicPr>
        <p:blipFill>
          <a:blip r:embed="rId2"/>
          <a:stretch>
            <a:fillRect/>
          </a:stretch>
        </p:blipFill>
        <p:spPr>
          <a:xfrm>
            <a:off x="3212952" y="1942214"/>
            <a:ext cx="5766096" cy="3575234"/>
          </a:xfrm>
        </p:spPr>
      </p:pic>
    </p:spTree>
    <p:extLst>
      <p:ext uri="{BB962C8B-B14F-4D97-AF65-F5344CB8AC3E}">
        <p14:creationId xmlns:p14="http://schemas.microsoft.com/office/powerpoint/2010/main" val="1230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normAutofit fontScale="90000"/>
          </a:bodyPr>
          <a:lstStyle/>
          <a:p>
            <a:r>
              <a:rPr lang="en-US" dirty="0"/>
              <a:t>Data Pipeline Process-File Processing</a:t>
            </a:r>
            <a:br>
              <a:rPr lang="en-US" dirty="0"/>
            </a:br>
            <a:r>
              <a:rPr lang="en-US" dirty="0"/>
              <a:t>Checking batch maintenance or status dashboard</a:t>
            </a:r>
            <a:br>
              <a:rPr lang="en-US" dirty="0"/>
            </a:br>
            <a:endParaRPr lang="en-US" dirty="0"/>
          </a:p>
        </p:txBody>
      </p:sp>
      <p:pic>
        <p:nvPicPr>
          <p:cNvPr id="6" name="Content Placeholder 5" descr="Look to see your file status">
            <a:extLst>
              <a:ext uri="{FF2B5EF4-FFF2-40B4-BE49-F238E27FC236}">
                <a16:creationId xmlns:a16="http://schemas.microsoft.com/office/drawing/2014/main" id="{2AAC06E7-CEF9-F320-EC0D-0E21A921B811}"/>
              </a:ext>
            </a:extLst>
          </p:cNvPr>
          <p:cNvPicPr>
            <a:picLocks noGrp="1" noChangeAspect="1"/>
          </p:cNvPicPr>
          <p:nvPr>
            <p:ph idx="1"/>
          </p:nvPr>
        </p:nvPicPr>
        <p:blipFill>
          <a:blip r:embed="rId2"/>
          <a:stretch>
            <a:fillRect/>
          </a:stretch>
        </p:blipFill>
        <p:spPr>
          <a:xfrm>
            <a:off x="107989" y="944358"/>
            <a:ext cx="7959051" cy="2785667"/>
          </a:xfrm>
        </p:spPr>
      </p:pic>
      <p:pic>
        <p:nvPicPr>
          <p:cNvPr id="8" name="Picture 7" descr="Look to see your file status">
            <a:extLst>
              <a:ext uri="{FF2B5EF4-FFF2-40B4-BE49-F238E27FC236}">
                <a16:creationId xmlns:a16="http://schemas.microsoft.com/office/drawing/2014/main" id="{F8B8B0ED-622C-D75D-C8CF-8979338A585B}"/>
              </a:ext>
            </a:extLst>
          </p:cNvPr>
          <p:cNvPicPr>
            <a:picLocks noChangeAspect="1"/>
          </p:cNvPicPr>
          <p:nvPr/>
        </p:nvPicPr>
        <p:blipFill>
          <a:blip r:embed="rId3"/>
          <a:stretch>
            <a:fillRect/>
          </a:stretch>
        </p:blipFill>
        <p:spPr>
          <a:xfrm>
            <a:off x="2383829" y="3753963"/>
            <a:ext cx="8050491" cy="2486428"/>
          </a:xfrm>
          <a:prstGeom prst="rect">
            <a:avLst/>
          </a:prstGeo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58319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6CEC-CCB8-5259-5BC8-683190960651}"/>
              </a:ext>
            </a:extLst>
          </p:cNvPr>
          <p:cNvSpPr>
            <a:spLocks noGrp="1"/>
          </p:cNvSpPr>
          <p:nvPr>
            <p:ph type="title"/>
          </p:nvPr>
        </p:nvSpPr>
        <p:spPr/>
        <p:txBody>
          <a:bodyPr/>
          <a:lstStyle/>
          <a:p>
            <a:r>
              <a:rPr lang="en-US" dirty="0"/>
              <a:t>Townhalls</a:t>
            </a:r>
          </a:p>
        </p:txBody>
      </p:sp>
      <p:sp>
        <p:nvSpPr>
          <p:cNvPr id="4" name="Content Placeholder 3">
            <a:extLst>
              <a:ext uri="{FF2B5EF4-FFF2-40B4-BE49-F238E27FC236}">
                <a16:creationId xmlns:a16="http://schemas.microsoft.com/office/drawing/2014/main" id="{57D7DABC-78F9-A99E-10B4-E2290A88C8B6}"/>
              </a:ext>
            </a:extLst>
          </p:cNvPr>
          <p:cNvSpPr>
            <a:spLocks noGrp="1"/>
          </p:cNvSpPr>
          <p:nvPr>
            <p:ph sz="half" idx="2"/>
          </p:nvPr>
        </p:nvSpPr>
        <p:spPr>
          <a:xfrm>
            <a:off x="443565" y="1320800"/>
            <a:ext cx="10910235" cy="4585018"/>
          </a:xfrm>
        </p:spPr>
        <p:txBody>
          <a:bodyPr>
            <a:normAutofit/>
          </a:bodyPr>
          <a:lstStyle/>
          <a:p>
            <a:endParaRPr lang="en-US" sz="1800" dirty="0">
              <a:effectLst/>
              <a:latin typeface="Calibri" panose="020F0502020204030204" pitchFamily="34" charset="0"/>
              <a:ea typeface="Calibri" panose="020F0502020204030204" pitchFamily="34" charset="0"/>
            </a:endParaRPr>
          </a:p>
          <a:p>
            <a:r>
              <a:rPr lang="en-US" sz="3200" dirty="0">
                <a:solidFill>
                  <a:srgbClr val="002060"/>
                </a:solidFill>
                <a:latin typeface="Calibri" panose="020F0502020204030204" pitchFamily="34" charset="0"/>
                <a:ea typeface="Calibri" panose="020F0502020204030204" pitchFamily="34" charset="0"/>
              </a:rPr>
              <a:t>Every Thursday from 9-10AM Data Services Unit host Townhall</a:t>
            </a:r>
            <a:endParaRPr lang="en-US" sz="1800" dirty="0">
              <a:solidFill>
                <a:srgbClr val="002060"/>
              </a:solidFill>
              <a:latin typeface="Calibri" panose="020F0502020204030204" pitchFamily="34" charset="0"/>
              <a:ea typeface="Calibri" panose="020F0502020204030204" pitchFamily="34" charset="0"/>
            </a:endParaRPr>
          </a:p>
          <a:p>
            <a:pPr lvl="1"/>
            <a:r>
              <a:rPr lang="en-US" sz="2800" dirty="0">
                <a:latin typeface="Calibri" panose="020F0502020204030204" pitchFamily="34" charset="0"/>
                <a:ea typeface="Calibri" panose="020F0502020204030204" pitchFamily="34" charset="0"/>
                <a:hlinkClick r:id="rId2"/>
              </a:rPr>
              <a:t>Upcoming Townhalls and Trainings</a:t>
            </a:r>
            <a:endParaRPr lang="en-US" sz="2800" dirty="0">
              <a:latin typeface="Calibri" panose="020F0502020204030204" pitchFamily="34" charset="0"/>
              <a:ea typeface="Calibri" panose="020F0502020204030204" pitchFamily="34" charset="0"/>
            </a:endParaRPr>
          </a:p>
          <a:p>
            <a:pPr lvl="1"/>
            <a:r>
              <a:rPr lang="en-US" sz="2800" dirty="0">
                <a:latin typeface="Calibri" panose="020F0502020204030204" pitchFamily="34" charset="0"/>
                <a:ea typeface="Calibri" panose="020F0502020204030204" pitchFamily="34" charset="0"/>
                <a:hlinkClick r:id="rId3"/>
              </a:rPr>
              <a:t>Archived Townhall Presentations</a:t>
            </a:r>
            <a:endParaRPr lang="en-US" sz="2800" dirty="0">
              <a:latin typeface="Calibri" panose="020F0502020204030204" pitchFamily="34" charset="0"/>
              <a:ea typeface="Calibri" panose="020F0502020204030204" pitchFamily="34" charset="0"/>
            </a:endParaRPr>
          </a:p>
          <a:p>
            <a:pPr marL="457200" lvl="1" indent="0">
              <a:buNone/>
            </a:pPr>
            <a:endParaRPr lang="en-US" sz="1400"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endParaRPr lang="en-US" sz="1800"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Email </a:t>
            </a:r>
            <a:r>
              <a:rPr lang="en-US" sz="1800" u="sng" dirty="0">
                <a:solidFill>
                  <a:srgbClr val="0000FF"/>
                </a:solidFill>
                <a:effectLst/>
                <a:latin typeface="Calibri" panose="020F0502020204030204" pitchFamily="34" charset="0"/>
                <a:ea typeface="Calibri" panose="020F0502020204030204" pitchFamily="34" charset="0"/>
                <a:hlinkClick r:id="rId4"/>
              </a:rPr>
              <a:t>DATASERVICES-subscribe-request@cdelist.cde.state.co.us</a:t>
            </a:r>
            <a:r>
              <a:rPr lang="en-US" sz="1800" dirty="0">
                <a:effectLst/>
                <a:latin typeface="Calibri" panose="020F0502020204030204" pitchFamily="34" charset="0"/>
                <a:ea typeface="Calibri" panose="020F0502020204030204" pitchFamily="34" charset="0"/>
              </a:rPr>
              <a:t> to sign up for weekly town hall email reminders.</a:t>
            </a:r>
          </a:p>
          <a:p>
            <a:pPr marL="0" indent="0">
              <a:buNone/>
            </a:pPr>
            <a:endParaRPr lang="en-US" dirty="0"/>
          </a:p>
        </p:txBody>
      </p:sp>
      <p:sp>
        <p:nvSpPr>
          <p:cNvPr id="5" name="Slide Number Placeholder 4">
            <a:extLst>
              <a:ext uri="{FF2B5EF4-FFF2-40B4-BE49-F238E27FC236}">
                <a16:creationId xmlns:a16="http://schemas.microsoft.com/office/drawing/2014/main" id="{124F7773-ED97-FCF1-B0F2-7EFCF08EF973}"/>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579610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426703" cy="898524"/>
          </a:xfrm>
        </p:spPr>
        <p:txBody>
          <a:bodyPr>
            <a:normAutofit fontScale="90000"/>
          </a:bodyPr>
          <a:lstStyle/>
          <a:p>
            <a:r>
              <a:rPr lang="en-US" dirty="0"/>
              <a:t>Data Pipeline Process-Checking for Staff Assignment interchange errors and correcting the errors</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30</a:t>
            </a:fld>
            <a:endParaRPr lang="en-US" dirty="0"/>
          </a:p>
        </p:txBody>
      </p:sp>
      <p:pic>
        <p:nvPicPr>
          <p:cNvPr id="6" name="Content Placeholder 5" descr="Viewing staff assignment errors">
            <a:extLst>
              <a:ext uri="{FF2B5EF4-FFF2-40B4-BE49-F238E27FC236}">
                <a16:creationId xmlns:a16="http://schemas.microsoft.com/office/drawing/2014/main" id="{6F97FA56-6C6B-A632-9F87-D82AC9523B57}"/>
              </a:ext>
            </a:extLst>
          </p:cNvPr>
          <p:cNvPicPr>
            <a:picLocks noGrp="1" noChangeAspect="1"/>
          </p:cNvPicPr>
          <p:nvPr>
            <p:ph idx="1"/>
          </p:nvPr>
        </p:nvPicPr>
        <p:blipFill>
          <a:blip r:embed="rId2"/>
          <a:stretch>
            <a:fillRect/>
          </a:stretch>
        </p:blipFill>
        <p:spPr>
          <a:xfrm>
            <a:off x="864623" y="1869123"/>
            <a:ext cx="9345153" cy="4351337"/>
          </a:xfrm>
        </p:spPr>
      </p:pic>
    </p:spTree>
    <p:extLst>
      <p:ext uri="{BB962C8B-B14F-4D97-AF65-F5344CB8AC3E}">
        <p14:creationId xmlns:p14="http://schemas.microsoft.com/office/powerpoint/2010/main" val="976743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dirty="0"/>
              <a:t>Data Pipeline Process-Human Resources Snapshot</a:t>
            </a:r>
            <a:br>
              <a:rPr lang="en-US" dirty="0"/>
            </a:br>
            <a:endParaRPr lang="en-US" dirty="0"/>
          </a:p>
        </p:txBody>
      </p:sp>
      <p:sp>
        <p:nvSpPr>
          <p:cNvPr id="5" name="TextBox 4">
            <a:extLst>
              <a:ext uri="{FF2B5EF4-FFF2-40B4-BE49-F238E27FC236}">
                <a16:creationId xmlns:a16="http://schemas.microsoft.com/office/drawing/2014/main" id="{1CD82317-3F30-66BF-3302-369BFA1E4700}"/>
              </a:ext>
            </a:extLst>
          </p:cNvPr>
          <p:cNvSpPr txBox="1"/>
          <p:nvPr/>
        </p:nvSpPr>
        <p:spPr>
          <a:xfrm>
            <a:off x="181232" y="1326292"/>
            <a:ext cx="6936260" cy="923330"/>
          </a:xfrm>
          <a:prstGeom prst="rect">
            <a:avLst/>
          </a:prstGeom>
          <a:noFill/>
        </p:spPr>
        <p:txBody>
          <a:bodyPr wrap="square" rtlCol="0">
            <a:spAutoFit/>
          </a:bodyPr>
          <a:lstStyle/>
          <a:p>
            <a:r>
              <a:rPr lang="en-US" dirty="0"/>
              <a:t>Staff Profile = Processed and Zero Error Count</a:t>
            </a:r>
          </a:p>
          <a:p>
            <a:r>
              <a:rPr lang="en-US" dirty="0"/>
              <a:t>Staff Assignment File = Processed and Zero Error Count</a:t>
            </a:r>
          </a:p>
          <a:p>
            <a:endParaRPr lang="en-US" dirty="0"/>
          </a:p>
        </p:txBody>
      </p:sp>
      <p:sp>
        <p:nvSpPr>
          <p:cNvPr id="3" name="Wave 2">
            <a:extLst>
              <a:ext uri="{FF2B5EF4-FFF2-40B4-BE49-F238E27FC236}">
                <a16:creationId xmlns:a16="http://schemas.microsoft.com/office/drawing/2014/main" id="{11CF4FC1-398F-378C-F6F8-0B8D7786439A}"/>
              </a:ext>
            </a:extLst>
          </p:cNvPr>
          <p:cNvSpPr/>
          <p:nvPr/>
        </p:nvSpPr>
        <p:spPr>
          <a:xfrm>
            <a:off x="7530421" y="654438"/>
            <a:ext cx="4529668" cy="1651000"/>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Creating a Snapshot Data Pipeline merges the interchange files together </a:t>
            </a:r>
          </a:p>
        </p:txBody>
      </p:sp>
      <p:sp>
        <p:nvSpPr>
          <p:cNvPr id="8" name="TextBox 7">
            <a:extLst>
              <a:ext uri="{FF2B5EF4-FFF2-40B4-BE49-F238E27FC236}">
                <a16:creationId xmlns:a16="http://schemas.microsoft.com/office/drawing/2014/main" id="{90303D50-7A5A-D65F-2F3C-C43A471AECA5}"/>
              </a:ext>
            </a:extLst>
          </p:cNvPr>
          <p:cNvSpPr txBox="1"/>
          <p:nvPr/>
        </p:nvSpPr>
        <p:spPr>
          <a:xfrm>
            <a:off x="1898204" y="2356277"/>
            <a:ext cx="8139261" cy="923330"/>
          </a:xfrm>
          <a:prstGeom prst="rect">
            <a:avLst/>
          </a:prstGeom>
          <a:noFill/>
        </p:spPr>
        <p:txBody>
          <a:bodyPr wrap="square" rtlCol="0">
            <a:spAutoFit/>
          </a:bodyPr>
          <a:lstStyle/>
          <a:p>
            <a:r>
              <a:rPr lang="en-US" dirty="0"/>
              <a:t>Create Snapshot</a:t>
            </a:r>
          </a:p>
          <a:p>
            <a:pPr lvl="1"/>
            <a:r>
              <a:rPr lang="en-US" dirty="0"/>
              <a:t>Districts/BOCES create Human Resources Snapshot</a:t>
            </a:r>
          </a:p>
          <a:p>
            <a:pPr lvl="1"/>
            <a:r>
              <a:rPr lang="en-US" dirty="0"/>
              <a:t>Administrative Units create Special Education December Count Snapshot</a:t>
            </a:r>
          </a:p>
        </p:txBody>
      </p:sp>
      <p:pic>
        <p:nvPicPr>
          <p:cNvPr id="7" name="Content Placeholder 6" descr="Creating a HR snapshot">
            <a:extLst>
              <a:ext uri="{FF2B5EF4-FFF2-40B4-BE49-F238E27FC236}">
                <a16:creationId xmlns:a16="http://schemas.microsoft.com/office/drawing/2014/main" id="{A8F34322-19DB-87CF-7AE9-8A95AB09CF81}"/>
              </a:ext>
            </a:extLst>
          </p:cNvPr>
          <p:cNvPicPr>
            <a:picLocks noGrp="1" noChangeAspect="1"/>
          </p:cNvPicPr>
          <p:nvPr>
            <p:ph idx="1"/>
          </p:nvPr>
        </p:nvPicPr>
        <p:blipFill>
          <a:blip r:embed="rId2"/>
          <a:stretch>
            <a:fillRect/>
          </a:stretch>
        </p:blipFill>
        <p:spPr>
          <a:xfrm>
            <a:off x="887558" y="3348741"/>
            <a:ext cx="9060862" cy="3007610"/>
          </a:xfr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1482501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555396" cy="898524"/>
          </a:xfrm>
        </p:spPr>
        <p:txBody>
          <a:bodyPr>
            <a:normAutofit/>
          </a:bodyPr>
          <a:lstStyle/>
          <a:p>
            <a:r>
              <a:rPr lang="en-US" dirty="0"/>
              <a:t>Data Pipeline Process-Human Resources Snapshot-checking for errors</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32</a:t>
            </a:fld>
            <a:endParaRPr lang="en-US" dirty="0"/>
          </a:p>
        </p:txBody>
      </p:sp>
      <p:pic>
        <p:nvPicPr>
          <p:cNvPr id="9" name="Content Placeholder 8" descr="Checking for HR Snapshot errors">
            <a:extLst>
              <a:ext uri="{FF2B5EF4-FFF2-40B4-BE49-F238E27FC236}">
                <a16:creationId xmlns:a16="http://schemas.microsoft.com/office/drawing/2014/main" id="{5FAEED81-4BB3-0CC0-421C-FDAAE03A4583}"/>
              </a:ext>
            </a:extLst>
          </p:cNvPr>
          <p:cNvPicPr>
            <a:picLocks noGrp="1" noChangeAspect="1"/>
          </p:cNvPicPr>
          <p:nvPr>
            <p:ph idx="1"/>
          </p:nvPr>
        </p:nvPicPr>
        <p:blipFill>
          <a:blip r:embed="rId2"/>
          <a:stretch>
            <a:fillRect/>
          </a:stretch>
        </p:blipFill>
        <p:spPr>
          <a:xfrm>
            <a:off x="748327" y="1700418"/>
            <a:ext cx="9792203" cy="4330923"/>
          </a:xfrm>
        </p:spPr>
      </p:pic>
      <p:sp>
        <p:nvSpPr>
          <p:cNvPr id="10" name="TextBox 9">
            <a:extLst>
              <a:ext uri="{FF2B5EF4-FFF2-40B4-BE49-F238E27FC236}">
                <a16:creationId xmlns:a16="http://schemas.microsoft.com/office/drawing/2014/main" id="{63F82E0B-1257-A3A0-C574-390842AABCA6}"/>
              </a:ext>
            </a:extLst>
          </p:cNvPr>
          <p:cNvSpPr txBox="1"/>
          <p:nvPr/>
        </p:nvSpPr>
        <p:spPr>
          <a:xfrm>
            <a:off x="748327" y="1330960"/>
            <a:ext cx="9706313" cy="369332"/>
          </a:xfrm>
          <a:prstGeom prst="rect">
            <a:avLst/>
          </a:prstGeom>
          <a:noFill/>
        </p:spPr>
        <p:txBody>
          <a:bodyPr wrap="square" rtlCol="0">
            <a:spAutoFit/>
          </a:bodyPr>
          <a:lstStyle/>
          <a:p>
            <a:r>
              <a:rPr lang="en-US" dirty="0"/>
              <a:t>Once you click search, you can see your errors, then click on view details to see your errors in detail</a:t>
            </a:r>
          </a:p>
        </p:txBody>
      </p:sp>
    </p:spTree>
    <p:extLst>
      <p:ext uri="{BB962C8B-B14F-4D97-AF65-F5344CB8AC3E}">
        <p14:creationId xmlns:p14="http://schemas.microsoft.com/office/powerpoint/2010/main" val="45786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555396" cy="898524"/>
          </a:xfrm>
        </p:spPr>
        <p:txBody>
          <a:bodyPr>
            <a:normAutofit/>
          </a:bodyPr>
          <a:lstStyle/>
          <a:p>
            <a:r>
              <a:rPr lang="en-US" dirty="0"/>
              <a:t>Data Pipeline Process-Human Resources Snapshot-errors</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
        <p:nvSpPr>
          <p:cNvPr id="5" name="Content Placeholder 4">
            <a:extLst>
              <a:ext uri="{FF2B5EF4-FFF2-40B4-BE49-F238E27FC236}">
                <a16:creationId xmlns:a16="http://schemas.microsoft.com/office/drawing/2014/main" id="{96AA2649-157E-CFC7-6967-CB6EF027F80F}"/>
              </a:ext>
            </a:extLst>
          </p:cNvPr>
          <p:cNvSpPr>
            <a:spLocks noGrp="1"/>
          </p:cNvSpPr>
          <p:nvPr>
            <p:ph idx="1"/>
          </p:nvPr>
        </p:nvSpPr>
        <p:spPr/>
        <p:txBody>
          <a:bodyPr/>
          <a:lstStyle/>
          <a:p>
            <a:r>
              <a:rPr lang="en-US" dirty="0"/>
              <a:t>Correct the errors in the file:</a:t>
            </a:r>
          </a:p>
          <a:p>
            <a:pPr lvl="1"/>
            <a:r>
              <a:rPr lang="en-US" dirty="0"/>
              <a:t>May have to fix errors in both Staff Profile and Staff Assignment files</a:t>
            </a:r>
          </a:p>
          <a:p>
            <a:pPr lvl="1"/>
            <a:r>
              <a:rPr lang="en-US" dirty="0"/>
              <a:t>Keep file versions – in case updated file causes even more errors, you can re-start using a prior file version</a:t>
            </a:r>
          </a:p>
          <a:p>
            <a:endParaRPr lang="en-US" dirty="0"/>
          </a:p>
          <a:p>
            <a:r>
              <a:rPr lang="en-US" dirty="0"/>
              <a:t>Resubmit your data records using the same process and replacing your existing data file using the Data File Upload tool</a:t>
            </a:r>
          </a:p>
          <a:p>
            <a:endParaRPr lang="en-US" dirty="0"/>
          </a:p>
          <a:p>
            <a:r>
              <a:rPr lang="en-US" dirty="0"/>
              <a:t>All errors must be corrected, all warnings should be reviewed</a:t>
            </a:r>
          </a:p>
          <a:p>
            <a:endParaRPr lang="en-US" dirty="0"/>
          </a:p>
        </p:txBody>
      </p:sp>
    </p:spTree>
    <p:extLst>
      <p:ext uri="{BB962C8B-B14F-4D97-AF65-F5344CB8AC3E}">
        <p14:creationId xmlns:p14="http://schemas.microsoft.com/office/powerpoint/2010/main" val="2357717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555396" cy="898524"/>
          </a:xfrm>
        </p:spPr>
        <p:txBody>
          <a:bodyPr>
            <a:normAutofit fontScale="90000"/>
          </a:bodyPr>
          <a:lstStyle/>
          <a:p>
            <a:r>
              <a:rPr lang="en-US" dirty="0"/>
              <a:t>Data Pipeline Process-Human Resources Snapshot</a:t>
            </a:r>
            <a:br>
              <a:rPr lang="en-US" dirty="0"/>
            </a:br>
            <a:r>
              <a:rPr lang="en-US" dirty="0"/>
              <a:t>Validate your data</a:t>
            </a:r>
            <a:br>
              <a:rPr lang="en-US" dirty="0"/>
            </a:br>
            <a:br>
              <a:rPr lang="en-US" dirty="0"/>
            </a:br>
            <a:endParaRPr lang="en-US" dirty="0"/>
          </a:p>
        </p:txBody>
      </p:sp>
      <p:sp>
        <p:nvSpPr>
          <p:cNvPr id="6" name="Content Placeholder 5">
            <a:extLst>
              <a:ext uri="{FF2B5EF4-FFF2-40B4-BE49-F238E27FC236}">
                <a16:creationId xmlns:a16="http://schemas.microsoft.com/office/drawing/2014/main" id="{EC52EDCF-E018-EBA9-7931-F7FBD46EC9E4}"/>
              </a:ext>
              <a:ext uri="{C183D7F6-B498-43B3-948B-1728B52AA6E4}">
                <adec:decorative xmlns:adec="http://schemas.microsoft.com/office/drawing/2017/decorative" val="0"/>
              </a:ext>
            </a:extLst>
          </p:cNvPr>
          <p:cNvSpPr>
            <a:spLocks noGrp="1"/>
          </p:cNvSpPr>
          <p:nvPr>
            <p:ph idx="1"/>
          </p:nvPr>
        </p:nvSpPr>
        <p:spPr>
          <a:xfrm>
            <a:off x="838200" y="1554480"/>
            <a:ext cx="10515600" cy="356513"/>
          </a:xfrm>
        </p:spPr>
        <p:txBody>
          <a:bodyPr/>
          <a:lstStyle/>
          <a:p>
            <a:r>
              <a:rPr lang="en-US" dirty="0"/>
              <a:t>How to validate your data?  Using Cognos Reports</a:t>
            </a:r>
          </a:p>
          <a:p>
            <a:endParaRPr lang="en-US" dirty="0"/>
          </a:p>
        </p:txBody>
      </p:sp>
      <p:pic>
        <p:nvPicPr>
          <p:cNvPr id="8" name="Picture 7" descr="Cognos reports screenshot">
            <a:extLst>
              <a:ext uri="{FF2B5EF4-FFF2-40B4-BE49-F238E27FC236}">
                <a16:creationId xmlns:a16="http://schemas.microsoft.com/office/drawing/2014/main" id="{5CBDB37A-CFEE-1987-86D8-34B184D78A66}"/>
              </a:ext>
            </a:extLst>
          </p:cNvPr>
          <p:cNvPicPr>
            <a:picLocks noChangeAspect="1"/>
          </p:cNvPicPr>
          <p:nvPr/>
        </p:nvPicPr>
        <p:blipFill>
          <a:blip r:embed="rId2"/>
          <a:stretch>
            <a:fillRect/>
          </a:stretch>
        </p:blipFill>
        <p:spPr>
          <a:xfrm>
            <a:off x="177496" y="2012263"/>
            <a:ext cx="3575234" cy="2000353"/>
          </a:xfrm>
          <a:prstGeom prst="rect">
            <a:avLst/>
          </a:prstGeom>
        </p:spPr>
      </p:pic>
      <p:pic>
        <p:nvPicPr>
          <p:cNvPr id="10" name="Picture 9" descr="Cognos reports screenshot">
            <a:extLst>
              <a:ext uri="{FF2B5EF4-FFF2-40B4-BE49-F238E27FC236}">
                <a16:creationId xmlns:a16="http://schemas.microsoft.com/office/drawing/2014/main" id="{13E69E89-6497-CDB4-C905-C36248E0BDB1}"/>
              </a:ext>
            </a:extLst>
          </p:cNvPr>
          <p:cNvPicPr>
            <a:picLocks noChangeAspect="1"/>
          </p:cNvPicPr>
          <p:nvPr/>
        </p:nvPicPr>
        <p:blipFill>
          <a:blip r:embed="rId3"/>
          <a:stretch>
            <a:fillRect/>
          </a:stretch>
        </p:blipFill>
        <p:spPr>
          <a:xfrm>
            <a:off x="2395513" y="4038016"/>
            <a:ext cx="4119170" cy="1867802"/>
          </a:xfrm>
          <a:prstGeom prst="rect">
            <a:avLst/>
          </a:prstGeom>
        </p:spPr>
      </p:pic>
      <p:pic>
        <p:nvPicPr>
          <p:cNvPr id="5" name="Picture 4" descr="Cognos reports screenshot">
            <a:extLst>
              <a:ext uri="{FF2B5EF4-FFF2-40B4-BE49-F238E27FC236}">
                <a16:creationId xmlns:a16="http://schemas.microsoft.com/office/drawing/2014/main" id="{6A044C0D-F2C2-E655-38C5-089636FA34FE}"/>
              </a:ext>
            </a:extLst>
          </p:cNvPr>
          <p:cNvPicPr>
            <a:picLocks noChangeAspect="1"/>
          </p:cNvPicPr>
          <p:nvPr/>
        </p:nvPicPr>
        <p:blipFill>
          <a:blip r:embed="rId4"/>
          <a:stretch>
            <a:fillRect/>
          </a:stretch>
        </p:blipFill>
        <p:spPr>
          <a:xfrm>
            <a:off x="7312419" y="3841962"/>
            <a:ext cx="4686541" cy="2063856"/>
          </a:xfrm>
          <a:prstGeom prst="rect">
            <a:avLst/>
          </a:prstGeo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173941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4EE5-41A0-8B0A-B0D1-F3875B13852E}"/>
              </a:ext>
            </a:extLst>
          </p:cNvPr>
          <p:cNvSpPr>
            <a:spLocks noGrp="1"/>
          </p:cNvSpPr>
          <p:nvPr>
            <p:ph type="title"/>
          </p:nvPr>
        </p:nvSpPr>
        <p:spPr/>
        <p:txBody>
          <a:bodyPr/>
          <a:lstStyle/>
          <a:p>
            <a:r>
              <a:rPr lang="en-US" dirty="0"/>
              <a:t>Pulling your Human Resources Snapshot Records</a:t>
            </a:r>
            <a:br>
              <a:rPr lang="en-US" dirty="0"/>
            </a:br>
            <a:endParaRPr lang="en-US" dirty="0"/>
          </a:p>
        </p:txBody>
      </p:sp>
      <p:sp>
        <p:nvSpPr>
          <p:cNvPr id="9" name="TextBox 8">
            <a:extLst>
              <a:ext uri="{FF2B5EF4-FFF2-40B4-BE49-F238E27FC236}">
                <a16:creationId xmlns:a16="http://schemas.microsoft.com/office/drawing/2014/main" id="{D12CDF4F-12CC-97B7-F33E-C49194A9208C}"/>
              </a:ext>
            </a:extLst>
          </p:cNvPr>
          <p:cNvSpPr txBox="1"/>
          <p:nvPr/>
        </p:nvSpPr>
        <p:spPr>
          <a:xfrm>
            <a:off x="0" y="1270000"/>
            <a:ext cx="10752667" cy="646331"/>
          </a:xfrm>
          <a:prstGeom prst="rect">
            <a:avLst/>
          </a:prstGeom>
          <a:noFill/>
        </p:spPr>
        <p:txBody>
          <a:bodyPr wrap="square" rtlCol="0">
            <a:spAutoFit/>
          </a:bodyPr>
          <a:lstStyle/>
          <a:p>
            <a:r>
              <a:rPr lang="en-US" dirty="0"/>
              <a:t>Snapshot Records review</a:t>
            </a:r>
          </a:p>
          <a:p>
            <a:endParaRPr lang="en-US" dirty="0"/>
          </a:p>
        </p:txBody>
      </p:sp>
      <p:pic>
        <p:nvPicPr>
          <p:cNvPr id="8" name="Content Placeholder 7" descr="Extract your HR Snapshot records">
            <a:extLst>
              <a:ext uri="{FF2B5EF4-FFF2-40B4-BE49-F238E27FC236}">
                <a16:creationId xmlns:a16="http://schemas.microsoft.com/office/drawing/2014/main" id="{AC589578-AA82-6285-8348-A15609920A22}"/>
              </a:ext>
            </a:extLst>
          </p:cNvPr>
          <p:cNvPicPr>
            <a:picLocks noGrp="1" noChangeAspect="1"/>
          </p:cNvPicPr>
          <p:nvPr>
            <p:ph idx="1"/>
          </p:nvPr>
        </p:nvPicPr>
        <p:blipFill>
          <a:blip r:embed="rId2"/>
          <a:stretch>
            <a:fillRect/>
          </a:stretch>
        </p:blipFill>
        <p:spPr>
          <a:xfrm>
            <a:off x="443968" y="1786930"/>
            <a:ext cx="10351032" cy="3073558"/>
          </a:xfrm>
        </p:spPr>
      </p:pic>
      <p:sp>
        <p:nvSpPr>
          <p:cNvPr id="4" name="Slide Number Placeholder 3">
            <a:extLst>
              <a:ext uri="{FF2B5EF4-FFF2-40B4-BE49-F238E27FC236}">
                <a16:creationId xmlns:a16="http://schemas.microsoft.com/office/drawing/2014/main" id="{322DF1C9-84F7-AFA7-08D1-1D936149C8CF}"/>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933307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555396" cy="898524"/>
          </a:xfrm>
        </p:spPr>
        <p:txBody>
          <a:bodyPr>
            <a:normAutofit fontScale="90000"/>
          </a:bodyPr>
          <a:lstStyle/>
          <a:p>
            <a:r>
              <a:rPr lang="en-US" dirty="0"/>
              <a:t>Data Pipeline Process-Correcting your errors in your interchange files then create a new snapshot to pull in the new data</a:t>
            </a:r>
            <a:br>
              <a:rPr lang="en-US" dirty="0"/>
            </a:br>
            <a:br>
              <a:rPr lang="en-US" dirty="0"/>
            </a:b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
        <p:nvSpPr>
          <p:cNvPr id="6" name="Content Placeholder 5">
            <a:extLst>
              <a:ext uri="{FF2B5EF4-FFF2-40B4-BE49-F238E27FC236}">
                <a16:creationId xmlns:a16="http://schemas.microsoft.com/office/drawing/2014/main" id="{EC52EDCF-E018-EBA9-7931-F7FBD46EC9E4}"/>
              </a:ext>
            </a:extLst>
          </p:cNvPr>
          <p:cNvSpPr>
            <a:spLocks noGrp="1"/>
          </p:cNvSpPr>
          <p:nvPr>
            <p:ph idx="1"/>
          </p:nvPr>
        </p:nvSpPr>
        <p:spPr/>
        <p:txBody>
          <a:bodyPr/>
          <a:lstStyle/>
          <a:p>
            <a:r>
              <a:rPr lang="en-US" dirty="0"/>
              <a:t>Once your interchange files are error free and your Human Resources Snapshot is error free you can submit your data to CDE,</a:t>
            </a:r>
          </a:p>
          <a:p>
            <a:endParaRPr lang="en-US" dirty="0"/>
          </a:p>
        </p:txBody>
      </p:sp>
      <p:pic>
        <p:nvPicPr>
          <p:cNvPr id="5" name="Picture 4" descr="Submit to CDE">
            <a:extLst>
              <a:ext uri="{FF2B5EF4-FFF2-40B4-BE49-F238E27FC236}">
                <a16:creationId xmlns:a16="http://schemas.microsoft.com/office/drawing/2014/main" id="{533A9A03-B22E-EDAE-6B2E-1A1CFCB8EDD6}"/>
              </a:ext>
            </a:extLst>
          </p:cNvPr>
          <p:cNvPicPr>
            <a:picLocks noChangeAspect="1"/>
          </p:cNvPicPr>
          <p:nvPr/>
        </p:nvPicPr>
        <p:blipFill>
          <a:blip r:embed="rId2"/>
          <a:stretch>
            <a:fillRect/>
          </a:stretch>
        </p:blipFill>
        <p:spPr>
          <a:xfrm>
            <a:off x="125262" y="2232185"/>
            <a:ext cx="11859896" cy="3792695"/>
          </a:xfrm>
          <a:prstGeom prst="rect">
            <a:avLst/>
          </a:prstGeom>
        </p:spPr>
      </p:pic>
    </p:spTree>
    <p:extLst>
      <p:ext uri="{BB962C8B-B14F-4D97-AF65-F5344CB8AC3E}">
        <p14:creationId xmlns:p14="http://schemas.microsoft.com/office/powerpoint/2010/main" val="136983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dirty="0">
                <a:solidFill>
                  <a:schemeClr val="bg1"/>
                </a:solidFill>
              </a:rPr>
              <a:t>Student Personally Identifiable Information (PII) is defined by state and federal laws as information that, alone or in combination, personally identifies an individual</a:t>
            </a:r>
          </a:p>
          <a:p>
            <a:pPr lvl="1"/>
            <a:r>
              <a:rPr lang="en-US" sz="1700" dirty="0">
                <a:solidFill>
                  <a:schemeClr val="bg1"/>
                </a:solidFill>
              </a:rPr>
              <a:t>This includes direct identifiers </a:t>
            </a:r>
            <a:br>
              <a:rPr lang="en-US" sz="1700" dirty="0">
                <a:solidFill>
                  <a:schemeClr val="bg1"/>
                </a:solidFill>
              </a:rPr>
            </a:br>
            <a:r>
              <a:rPr lang="en-US" sz="1700" dirty="0">
                <a:solidFill>
                  <a:schemeClr val="bg1"/>
                </a:solidFill>
              </a:rPr>
              <a:t>(i.e. student and staff names, SASID, EDID, etc.)</a:t>
            </a:r>
          </a:p>
          <a:p>
            <a:pPr lvl="1"/>
            <a:r>
              <a:rPr lang="en-US" sz="1700" dirty="0">
                <a:solidFill>
                  <a:schemeClr val="bg1"/>
                </a:solidFill>
              </a:rPr>
              <a:t>Includes information that when combined is identifiable</a:t>
            </a:r>
          </a:p>
          <a:p>
            <a:r>
              <a:rPr lang="en-US" sz="1700" dirty="0">
                <a:solidFill>
                  <a:schemeClr val="bg1"/>
                </a:solidFill>
              </a:rPr>
              <a:t>Colorado’s Student Data Transparency and Security Act outlines requirements for how Student PII is collected, used and shared</a:t>
            </a:r>
          </a:p>
          <a:p>
            <a:r>
              <a:rPr lang="en-US" sz="1700" dirty="0">
                <a:solidFill>
                  <a:schemeClr val="bg1"/>
                </a:solidFill>
              </a:rPr>
              <a:t>CDE has prepared guidance on how to comply with this and other privacy laws which can be found </a:t>
            </a:r>
            <a:r>
              <a:rPr lang="en-US" sz="1700" dirty="0">
                <a:solidFill>
                  <a:schemeClr val="bg1"/>
                </a:solidFill>
                <a:hlinkClick r:id="rId3"/>
              </a:rPr>
              <a:t>here.</a:t>
            </a:r>
            <a:endParaRPr lang="en-US" sz="1700" dirty="0">
              <a:solidFill>
                <a:schemeClr val="bg1"/>
              </a:solidFill>
            </a:endParaRPr>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37</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dirty="0"/>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lnSpcReduction="10000"/>
          </a:bodyPr>
          <a:lstStyle/>
          <a:p>
            <a:r>
              <a:rPr lang="en-US" dirty="0"/>
              <a:t>Use secure methods to transfer any PII to CDE</a:t>
            </a:r>
          </a:p>
          <a:p>
            <a:pPr lvl="1"/>
            <a:r>
              <a:rPr lang="en-US" dirty="0"/>
              <a:t>Contact Data Collection leads with questions about how to transmit PII securely</a:t>
            </a:r>
          </a:p>
          <a:p>
            <a:pPr lvl="2"/>
            <a:r>
              <a:rPr lang="en-US" sz="2600" b="1" dirty="0"/>
              <a:t>Each Data Collection leads maintains their own Syncplicity folders for specific collections, reach out to the collection lead for access</a:t>
            </a:r>
          </a:p>
          <a:p>
            <a:pPr lvl="1"/>
            <a:r>
              <a:rPr lang="en-US" dirty="0"/>
              <a:t>Use </a:t>
            </a:r>
            <a:r>
              <a:rPr lang="en-US" dirty="0">
                <a:hlinkClick r:id="rId2"/>
              </a:rPr>
              <a:t>Syncplicity</a:t>
            </a:r>
            <a:r>
              <a:rPr lang="en-US" dirty="0"/>
              <a:t> to encrypt emails to CDE</a:t>
            </a:r>
          </a:p>
          <a:p>
            <a:r>
              <a:rPr lang="en-US" dirty="0"/>
              <a:t>Avoid sending PII via unencrypted email or to unsecured faxes when sharing data between or within districts</a:t>
            </a:r>
          </a:p>
          <a:p>
            <a:pPr lvl="1"/>
            <a:r>
              <a:rPr lang="en-US" dirty="0"/>
              <a:t>Use </a:t>
            </a:r>
            <a:r>
              <a:rPr lang="en-US" dirty="0">
                <a:hlinkClick r:id="rId2"/>
              </a:rPr>
              <a:t>Syncplicity</a:t>
            </a:r>
            <a:r>
              <a:rPr lang="en-US" dirty="0"/>
              <a:t> to encrypt emails to CDE</a:t>
            </a:r>
          </a:p>
          <a:p>
            <a:r>
              <a:rPr lang="en-US" dirty="0"/>
              <a:t>Check local policies for restrictions, requirements, etc. regarding PII</a:t>
            </a:r>
          </a:p>
          <a:p>
            <a:pPr lvl="1"/>
            <a:r>
              <a:rPr lang="en-US" dirty="0"/>
              <a:t>Do not use PII in trainings, presentations, etc.</a:t>
            </a:r>
          </a:p>
          <a:p>
            <a:pPr lvl="1"/>
            <a:r>
              <a:rPr lang="en-US" dirty="0"/>
              <a:t>Do not share PII with unauthorized individuals</a:t>
            </a:r>
          </a:p>
          <a:p>
            <a:pPr lvl="1"/>
            <a:r>
              <a:rPr lang="en-US" dirty="0"/>
              <a:t>Do not share passwords</a:t>
            </a:r>
          </a:p>
          <a:p>
            <a:pPr lvl="1"/>
            <a:r>
              <a:rPr lang="en-US" dirty="0"/>
              <a:t>Follow local policies when transmitting PII to any third party</a:t>
            </a:r>
          </a:p>
          <a:p>
            <a:endParaRPr lang="en-US" dirty="0"/>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38</a:t>
            </a:fld>
            <a:endParaRPr lang="en-US" dirty="0"/>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F9D0-71B5-09E1-53BF-0E73A5432523}"/>
              </a:ext>
            </a:extLst>
          </p:cNvPr>
          <p:cNvSpPr>
            <a:spLocks noGrp="1"/>
          </p:cNvSpPr>
          <p:nvPr>
            <p:ph type="title"/>
          </p:nvPr>
        </p:nvSpPr>
        <p:spPr>
          <a:xfrm>
            <a:off x="443565" y="205176"/>
            <a:ext cx="8065168" cy="575660"/>
          </a:xfrm>
        </p:spPr>
        <p:txBody>
          <a:bodyPr/>
          <a:lstStyle/>
          <a:p>
            <a:r>
              <a:rPr lang="en-US" dirty="0"/>
              <a:t>Published Staff Data</a:t>
            </a:r>
          </a:p>
        </p:txBody>
      </p:sp>
      <p:pic>
        <p:nvPicPr>
          <p:cNvPr id="8" name="Content Placeholder 7" descr="where Published staff data can be found on CDE's website">
            <a:extLst>
              <a:ext uri="{FF2B5EF4-FFF2-40B4-BE49-F238E27FC236}">
                <a16:creationId xmlns:a16="http://schemas.microsoft.com/office/drawing/2014/main" id="{1EDD185B-C67D-6964-E468-5DEEB20170BE}"/>
              </a:ext>
            </a:extLst>
          </p:cNvPr>
          <p:cNvPicPr>
            <a:picLocks noGrp="1" noChangeAspect="1"/>
          </p:cNvPicPr>
          <p:nvPr>
            <p:ph idx="1"/>
          </p:nvPr>
        </p:nvPicPr>
        <p:blipFill>
          <a:blip r:embed="rId2"/>
          <a:stretch>
            <a:fillRect/>
          </a:stretch>
        </p:blipFill>
        <p:spPr>
          <a:xfrm>
            <a:off x="0" y="872235"/>
            <a:ext cx="6159128" cy="3008886"/>
          </a:xfrm>
        </p:spPr>
      </p:pic>
      <p:sp>
        <p:nvSpPr>
          <p:cNvPr id="11" name="TextBox 10">
            <a:extLst>
              <a:ext uri="{FF2B5EF4-FFF2-40B4-BE49-F238E27FC236}">
                <a16:creationId xmlns:a16="http://schemas.microsoft.com/office/drawing/2014/main" id="{E7BFAD6D-0788-B249-5BAC-D683253B0EAF}"/>
              </a:ext>
            </a:extLst>
          </p:cNvPr>
          <p:cNvSpPr txBox="1"/>
          <p:nvPr/>
        </p:nvSpPr>
        <p:spPr>
          <a:xfrm>
            <a:off x="152400" y="4216400"/>
            <a:ext cx="4328160" cy="2031325"/>
          </a:xfrm>
          <a:prstGeom prst="rect">
            <a:avLst/>
          </a:prstGeom>
          <a:noFill/>
        </p:spPr>
        <p:txBody>
          <a:bodyPr wrap="square" rtlCol="0">
            <a:spAutoFit/>
          </a:bodyPr>
          <a:lstStyle/>
          <a:p>
            <a:r>
              <a:rPr lang="en-US" dirty="0"/>
              <a:t>LEA’s are required to report to CDE, and CDE is required to report to the US Department of Education and publish reports on our website</a:t>
            </a:r>
          </a:p>
          <a:p>
            <a:r>
              <a:rPr lang="en-US" dirty="0">
                <a:hlinkClick r:id="rId3"/>
              </a:rPr>
              <a:t>DATA CENTER</a:t>
            </a:r>
            <a:endParaRPr lang="en-US" dirty="0"/>
          </a:p>
          <a:p>
            <a:r>
              <a:rPr lang="en-US" dirty="0">
                <a:hlinkClick r:id="rId4"/>
              </a:rPr>
              <a:t>CURRENT STAFF DATA</a:t>
            </a:r>
            <a:endParaRPr lang="en-US" dirty="0"/>
          </a:p>
          <a:p>
            <a:endParaRPr lang="en-US" dirty="0"/>
          </a:p>
        </p:txBody>
      </p:sp>
      <p:pic>
        <p:nvPicPr>
          <p:cNvPr id="10" name="Picture 9" descr="Viewing published staff data">
            <a:extLst>
              <a:ext uri="{FF2B5EF4-FFF2-40B4-BE49-F238E27FC236}">
                <a16:creationId xmlns:a16="http://schemas.microsoft.com/office/drawing/2014/main" id="{FF222FB6-5AF6-812B-DAAB-1736CED540EF}"/>
              </a:ext>
            </a:extLst>
          </p:cNvPr>
          <p:cNvPicPr>
            <a:picLocks noChangeAspect="1"/>
          </p:cNvPicPr>
          <p:nvPr/>
        </p:nvPicPr>
        <p:blipFill>
          <a:blip r:embed="rId5"/>
          <a:stretch>
            <a:fillRect/>
          </a:stretch>
        </p:blipFill>
        <p:spPr>
          <a:xfrm>
            <a:off x="6394162" y="2085654"/>
            <a:ext cx="5645438" cy="3433348"/>
          </a:xfrm>
          <a:prstGeom prst="rect">
            <a:avLst/>
          </a:prstGeom>
        </p:spPr>
      </p:pic>
      <p:sp>
        <p:nvSpPr>
          <p:cNvPr id="4" name="Slide Number Placeholder 3">
            <a:extLst>
              <a:ext uri="{FF2B5EF4-FFF2-40B4-BE49-F238E27FC236}">
                <a16:creationId xmlns:a16="http://schemas.microsoft.com/office/drawing/2014/main" id="{0C274127-F1ED-F3A5-2EDA-9F4FA471576C}"/>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228467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dirty="0"/>
              <a:t>Colorado Department of Education</a:t>
            </a:r>
            <a:br>
              <a:rPr lang="en-US" dirty="0"/>
            </a:br>
            <a:r>
              <a:rPr lang="en-US" dirty="0"/>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lnSpcReduction="10000"/>
          </a:bodyPr>
          <a:lstStyle/>
          <a:p>
            <a:pPr marL="0" indent="0">
              <a:buNone/>
            </a:pPr>
            <a:r>
              <a:rPr lang="en-US" dirty="0">
                <a:hlinkClick r:id="rId2"/>
              </a:rPr>
              <a:t>Identity Management Site</a:t>
            </a:r>
            <a:endParaRPr lang="en-US" dirty="0"/>
          </a:p>
          <a:p>
            <a:pPr marL="0" indent="0">
              <a:buNone/>
            </a:pPr>
            <a:r>
              <a:rPr lang="en-US" dirty="0">
                <a:hlinkClick r:id="rId3"/>
              </a:rPr>
              <a:t>Frequently Asked Questions</a:t>
            </a:r>
            <a:endParaRPr lang="en-US" dirty="0"/>
          </a:p>
          <a:p>
            <a:r>
              <a:rPr lang="en-US" dirty="0"/>
              <a:t>How do I add myself or others to the email listserv for town hall emails and/or a specific collection?</a:t>
            </a:r>
            <a:endParaRPr lang="en-US" dirty="0">
              <a:ea typeface="Calibri"/>
              <a:cs typeface="Calibri"/>
            </a:endParaRPr>
          </a:p>
          <a:p>
            <a:pPr lvl="1"/>
            <a:r>
              <a:rPr lang="en-US" dirty="0"/>
              <a:t>Email lists are dependent on a person’s access rights in IdM. Contact your LAM to get an account or be assigned to a specific collection.</a:t>
            </a:r>
            <a:endParaRPr lang="en-US" dirty="0">
              <a:ea typeface="Calibri"/>
              <a:cs typeface="Calibri"/>
            </a:endParaRPr>
          </a:p>
          <a:p>
            <a:r>
              <a:rPr lang="en-US" dirty="0"/>
              <a:t>Where can I find the IdM role mappings for Data Pipeline and other applications?</a:t>
            </a:r>
            <a:endParaRPr lang="en-US" dirty="0">
              <a:ea typeface="Calibri"/>
              <a:cs typeface="Calibri"/>
            </a:endParaRPr>
          </a:p>
          <a:p>
            <a:pPr lvl="1"/>
            <a:r>
              <a:rPr lang="en-US" dirty="0">
                <a:hlinkClick r:id="rId4"/>
              </a:rPr>
              <a:t>Role Mapping (XLS)</a:t>
            </a:r>
            <a:endParaRPr lang="en-US" dirty="0"/>
          </a:p>
          <a:p>
            <a:endParaRPr lang="en-US" dirty="0"/>
          </a:p>
        </p:txBody>
      </p:sp>
      <p:pic>
        <p:nvPicPr>
          <p:cNvPr id="8" name="Picture 2" descr="Identity Management Landing Page&#10;https://www.cde.state.co.us/idm">
            <a:extLst>
              <a:ext uri="{FF2B5EF4-FFF2-40B4-BE49-F238E27FC236}">
                <a16:creationId xmlns:a16="http://schemas.microsoft.com/office/drawing/2014/main" id="{259DEE1A-7425-27A8-93FC-7962E34A524D}"/>
              </a:ext>
            </a:extLst>
          </p:cNvPr>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6505890" y="1384739"/>
            <a:ext cx="4317459" cy="33812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dentity Management Landing Page&#10;https://www.cde.state.co.us/idm&#10;&#10;Scroll to the bottom to find the link to the Local Access Manager guide">
            <a:extLst>
              <a:ext uri="{FF2B5EF4-FFF2-40B4-BE49-F238E27FC236}">
                <a16:creationId xmlns:a16="http://schemas.microsoft.com/office/drawing/2014/main" id="{A4AEC070-C8A1-4ECC-4AE5-3D98C40EDE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5890" y="4766024"/>
            <a:ext cx="4317459" cy="15665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287417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5" y="205176"/>
            <a:ext cx="2402378" cy="565386"/>
          </a:xfrm>
        </p:spPr>
        <p:txBody>
          <a:bodyPr/>
          <a:lstStyle/>
          <a:p>
            <a:r>
              <a:rPr lang="en-US" dirty="0"/>
              <a:t>QUESTIONS</a:t>
            </a:r>
          </a:p>
        </p:txBody>
      </p:sp>
      <p:sp>
        <p:nvSpPr>
          <p:cNvPr id="6" name="Explosion: 14 Points 5">
            <a:extLst>
              <a:ext uri="{FF2B5EF4-FFF2-40B4-BE49-F238E27FC236}">
                <a16:creationId xmlns:a16="http://schemas.microsoft.com/office/drawing/2014/main" id="{E0931F0D-3421-CE32-8675-E04FE378A13C}"/>
              </a:ext>
              <a:ext uri="{C183D7F6-B498-43B3-948B-1728B52AA6E4}">
                <adec:decorative xmlns:adec="http://schemas.microsoft.com/office/drawing/2017/decorative" val="0"/>
              </a:ext>
            </a:extLst>
          </p:cNvPr>
          <p:cNvSpPr/>
          <p:nvPr/>
        </p:nvSpPr>
        <p:spPr>
          <a:xfrm>
            <a:off x="2301411" y="45578"/>
            <a:ext cx="5753528" cy="2909783"/>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Please include your 4-digit LEA district or 5-digit AU Code when emailing us</a:t>
            </a:r>
          </a:p>
        </p:txBody>
      </p:sp>
      <p:sp>
        <p:nvSpPr>
          <p:cNvPr id="5" name="Content Placeholder 4">
            <a:extLst>
              <a:ext uri="{FF2B5EF4-FFF2-40B4-BE49-F238E27FC236}">
                <a16:creationId xmlns:a16="http://schemas.microsoft.com/office/drawing/2014/main" id="{17B11E98-2772-091F-9B00-93818EE16C98}"/>
              </a:ext>
            </a:extLst>
          </p:cNvPr>
          <p:cNvSpPr>
            <a:spLocks noGrp="1"/>
          </p:cNvSpPr>
          <p:nvPr>
            <p:ph idx="1"/>
          </p:nvPr>
        </p:nvSpPr>
        <p:spPr>
          <a:xfrm>
            <a:off x="463112" y="3081866"/>
            <a:ext cx="5148324" cy="2980267"/>
          </a:xfrm>
          <a:solidFill>
            <a:srgbClr val="EF7521"/>
          </a:solidFill>
        </p:spPr>
        <p:txBody>
          <a:bodyPr/>
          <a:lstStyle/>
          <a:p>
            <a:pPr marL="0" indent="0">
              <a:buNone/>
            </a:pPr>
            <a:r>
              <a:rPr lang="en-US" sz="3200" b="1" dirty="0"/>
              <a:t>Staff Questions</a:t>
            </a:r>
          </a:p>
          <a:p>
            <a:pPr marL="0" indent="0" algn="ctr">
              <a:buNone/>
            </a:pPr>
            <a:r>
              <a:rPr lang="en-US" dirty="0">
                <a:hlinkClick r:id="rId2">
                  <a:extLst>
                    <a:ext uri="{A12FA001-AC4F-418D-AE19-62706E023703}">
                      <ahyp:hlinkClr xmlns:ahyp="http://schemas.microsoft.com/office/drawing/2018/hyperlinkcolor" val="tx"/>
                    </a:ext>
                  </a:extLst>
                </a:hlinkClick>
              </a:rPr>
              <a:t>Human Resources</a:t>
            </a:r>
            <a:endParaRPr lang="en-US" dirty="0"/>
          </a:p>
          <a:p>
            <a:pPr marL="0" indent="0" algn="ctr">
              <a:buNone/>
            </a:pPr>
            <a:r>
              <a:rPr lang="en-US" dirty="0">
                <a:hlinkClick r:id="rId3">
                  <a:extLst>
                    <a:ext uri="{A12FA001-AC4F-418D-AE19-62706E023703}">
                      <ahyp:hlinkClr xmlns:ahyp="http://schemas.microsoft.com/office/drawing/2018/hyperlinkcolor" val="tx"/>
                    </a:ext>
                  </a:extLst>
                </a:hlinkClick>
              </a:rPr>
              <a:t>HumanResourcesData@cde.state.co.us</a:t>
            </a:r>
            <a:endParaRPr lang="en-US" dirty="0"/>
          </a:p>
          <a:p>
            <a:pPr marL="0" indent="0" algn="ctr">
              <a:buNone/>
            </a:pPr>
            <a:endParaRPr lang="en-US" dirty="0"/>
          </a:p>
          <a:p>
            <a:pPr marL="0" indent="0" algn="ctr">
              <a:buNone/>
            </a:pPr>
            <a:r>
              <a:rPr lang="en-US" dirty="0"/>
              <a:t>Dawna Gudka-Collection Lead</a:t>
            </a:r>
          </a:p>
          <a:p>
            <a:pPr marL="0" indent="0" algn="ctr">
              <a:buNone/>
            </a:pPr>
            <a:r>
              <a:rPr lang="en-US" dirty="0"/>
              <a:t>(303) 598-7901</a:t>
            </a:r>
          </a:p>
        </p:txBody>
      </p:sp>
      <p:sp>
        <p:nvSpPr>
          <p:cNvPr id="3" name="Content Placeholder 4">
            <a:extLst>
              <a:ext uri="{FF2B5EF4-FFF2-40B4-BE49-F238E27FC236}">
                <a16:creationId xmlns:a16="http://schemas.microsoft.com/office/drawing/2014/main" id="{52EF7907-3274-D0A8-0883-88ACFEA89DE4}"/>
              </a:ext>
            </a:extLst>
          </p:cNvPr>
          <p:cNvSpPr txBox="1">
            <a:spLocks/>
          </p:cNvSpPr>
          <p:nvPr/>
        </p:nvSpPr>
        <p:spPr>
          <a:xfrm>
            <a:off x="6096000" y="3346310"/>
            <a:ext cx="5292258" cy="2715823"/>
          </a:xfrm>
          <a:prstGeom prst="rect">
            <a:avLst/>
          </a:prstGeom>
          <a:solidFill>
            <a:schemeClr val="bg2"/>
          </a:solidFill>
        </p:spPr>
        <p:txBody>
          <a:bodyPr vert="horz" lIns="0" tIns="0" rIns="0" bIns="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Special Education Staff Questions</a:t>
            </a:r>
          </a:p>
          <a:p>
            <a:pPr marL="0" indent="0">
              <a:buFont typeface="Arial" panose="020B0604020202020204" pitchFamily="34" charset="0"/>
              <a:buNone/>
            </a:pPr>
            <a:endParaRPr lang="en-US" sz="3200" b="1" dirty="0"/>
          </a:p>
          <a:p>
            <a:pPr marL="0" indent="0" algn="ctr">
              <a:buFont typeface="Arial" panose="020B0604020202020204" pitchFamily="34" charset="0"/>
              <a:buNone/>
            </a:pPr>
            <a:r>
              <a:rPr lang="en-US" sz="2600" b="1" dirty="0">
                <a:hlinkClick r:id="rId4">
                  <a:extLst>
                    <a:ext uri="{A12FA001-AC4F-418D-AE19-62706E023703}">
                      <ahyp:hlinkClr xmlns:ahyp="http://schemas.microsoft.com/office/drawing/2018/hyperlinkcolor" val="tx"/>
                    </a:ext>
                  </a:extLst>
                </a:hlinkClick>
              </a:rPr>
              <a:t>Special Education December Count</a:t>
            </a:r>
            <a:endParaRPr lang="en-US" sz="2600" b="1" dirty="0"/>
          </a:p>
          <a:p>
            <a:pPr marL="0" indent="0" algn="ctr">
              <a:buFont typeface="Arial" panose="020B0604020202020204" pitchFamily="34" charset="0"/>
              <a:buNone/>
            </a:pPr>
            <a:endParaRPr lang="en-US" sz="2600" b="1" dirty="0"/>
          </a:p>
          <a:p>
            <a:pPr marL="0" indent="0" algn="ctr">
              <a:buFont typeface="Arial" panose="020B0604020202020204" pitchFamily="34" charset="0"/>
              <a:buNone/>
            </a:pPr>
            <a:r>
              <a:rPr lang="en-US" sz="2600" b="1" dirty="0">
                <a:hlinkClick r:id="rId4">
                  <a:extLst>
                    <a:ext uri="{A12FA001-AC4F-418D-AE19-62706E023703}">
                      <ahyp:hlinkClr xmlns:ahyp="http://schemas.microsoft.com/office/drawing/2018/hyperlinkcolor" val="tx"/>
                    </a:ext>
                  </a:extLst>
                </a:hlinkClick>
              </a:rPr>
              <a:t>SpedDecCount@cde.state.co.us</a:t>
            </a:r>
            <a:endParaRPr lang="en-US" sz="2600" b="1" dirty="0"/>
          </a:p>
          <a:p>
            <a:pPr marL="0" indent="0">
              <a:buFont typeface="Arial" panose="020B0604020202020204" pitchFamily="34" charset="0"/>
              <a:buNone/>
            </a:pPr>
            <a:endParaRPr lang="en-US" sz="3200" b="1" dirty="0"/>
          </a:p>
          <a:p>
            <a:pPr marL="0" indent="0" algn="ctr">
              <a:buFont typeface="Arial" panose="020B0604020202020204" pitchFamily="34" charset="0"/>
              <a:buNone/>
            </a:pPr>
            <a:r>
              <a:rPr lang="en-US" b="1" dirty="0"/>
              <a:t>Lindsey Heitman-SPED December Count Collection Lead</a:t>
            </a:r>
          </a:p>
          <a:p>
            <a:pPr marL="0" indent="0">
              <a:buFont typeface="Arial" panose="020B0604020202020204" pitchFamily="34" charset="0"/>
              <a:buNone/>
            </a:pPr>
            <a:r>
              <a:rPr lang="en-US" b="1" dirty="0"/>
              <a:t> </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206650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A68E-3051-25F1-4714-F22134E2BB7A}"/>
              </a:ext>
            </a:extLst>
          </p:cNvPr>
          <p:cNvSpPr>
            <a:spLocks noGrp="1"/>
          </p:cNvSpPr>
          <p:nvPr>
            <p:ph type="title"/>
          </p:nvPr>
        </p:nvSpPr>
        <p:spPr/>
        <p:txBody>
          <a:bodyPr/>
          <a:lstStyle/>
          <a:p>
            <a:r>
              <a:rPr lang="en-US" dirty="0"/>
              <a:t>IdM Roles for the Staff Collections</a:t>
            </a:r>
            <a:br>
              <a:rPr lang="en-US" dirty="0"/>
            </a:br>
            <a:r>
              <a:rPr lang="en-US" dirty="0"/>
              <a:t>(Identity Management System)</a:t>
            </a:r>
          </a:p>
        </p:txBody>
      </p:sp>
      <p:sp>
        <p:nvSpPr>
          <p:cNvPr id="3" name="Content Placeholder 2">
            <a:extLst>
              <a:ext uri="{FF2B5EF4-FFF2-40B4-BE49-F238E27FC236}">
                <a16:creationId xmlns:a16="http://schemas.microsoft.com/office/drawing/2014/main" id="{BD861B8E-F713-048E-3B98-DD647109391E}"/>
              </a:ext>
            </a:extLst>
          </p:cNvPr>
          <p:cNvSpPr>
            <a:spLocks noGrp="1"/>
          </p:cNvSpPr>
          <p:nvPr>
            <p:ph sz="half" idx="1"/>
          </p:nvPr>
        </p:nvSpPr>
        <p:spPr>
          <a:xfrm>
            <a:off x="838199" y="1219200"/>
            <a:ext cx="10481733" cy="5054600"/>
          </a:xfrm>
        </p:spPr>
        <p:txBody>
          <a:bodyPr>
            <a:normAutofit/>
          </a:bodyPr>
          <a:lstStyle/>
          <a:p>
            <a:r>
              <a:rPr lang="en-US" sz="2000" b="1" dirty="0">
                <a:solidFill>
                  <a:schemeClr val="tx2">
                    <a:lumMod val="75000"/>
                  </a:schemeClr>
                </a:solidFill>
                <a:highlight>
                  <a:srgbClr val="FFFF00"/>
                </a:highlight>
                <a:cs typeface="Calibri" panose="020F0502020204030204" pitchFamily="34" charset="0"/>
              </a:rPr>
              <a:t>Staff Interchange Roles (both 4-digit LEAs and 5-digit AUs):</a:t>
            </a:r>
          </a:p>
          <a:p>
            <a:pPr lvl="1">
              <a:lnSpc>
                <a:spcPct val="100000"/>
              </a:lnSpc>
            </a:pPr>
            <a:r>
              <a:rPr lang="en-US" sz="1800" dirty="0">
                <a:solidFill>
                  <a:schemeClr val="tx2">
                    <a:lumMod val="75000"/>
                  </a:schemeClr>
                </a:solidFill>
                <a:cs typeface="Calibri" panose="020F0502020204030204" pitchFamily="34" charset="0"/>
              </a:rPr>
              <a:t>STF~ LEAUSER – upload and modify staff interchange files OR</a:t>
            </a:r>
          </a:p>
          <a:p>
            <a:pPr lvl="1">
              <a:lnSpc>
                <a:spcPct val="100000"/>
              </a:lnSpc>
            </a:pPr>
            <a:r>
              <a:rPr lang="en-US" sz="1800" dirty="0">
                <a:solidFill>
                  <a:schemeClr val="tx2">
                    <a:lumMod val="75000"/>
                  </a:schemeClr>
                </a:solidFill>
                <a:cs typeface="Calibri" panose="020F0502020204030204" pitchFamily="34" charset="0"/>
              </a:rPr>
              <a:t>STF~LEAVIEWER – view (only) staff interchange data</a:t>
            </a:r>
          </a:p>
          <a:p>
            <a:r>
              <a:rPr lang="en-US" sz="2000" b="1" dirty="0">
                <a:solidFill>
                  <a:schemeClr val="tx2">
                    <a:lumMod val="75000"/>
                  </a:schemeClr>
                </a:solidFill>
                <a:highlight>
                  <a:srgbClr val="FFFF00"/>
                </a:highlight>
                <a:cs typeface="Calibri" panose="020F0502020204030204" pitchFamily="34" charset="0"/>
              </a:rPr>
              <a:t>Human Resources Snapshot Roles (only 4-digit LEA codes):</a:t>
            </a:r>
          </a:p>
          <a:p>
            <a:pPr lvl="1"/>
            <a:r>
              <a:rPr lang="en-US" sz="1800" dirty="0">
                <a:solidFill>
                  <a:schemeClr val="tx2">
                    <a:lumMod val="75000"/>
                  </a:schemeClr>
                </a:solidFill>
                <a:cs typeface="Calibri" panose="020F0502020204030204" pitchFamily="34" charset="0"/>
              </a:rPr>
              <a:t>HRD~LEAAPPROVER – Approves, creates, views Snapshot OR</a:t>
            </a:r>
          </a:p>
          <a:p>
            <a:pPr lvl="1"/>
            <a:r>
              <a:rPr lang="en-US" sz="1800" dirty="0">
                <a:solidFill>
                  <a:schemeClr val="tx2">
                    <a:lumMod val="75000"/>
                  </a:schemeClr>
                </a:solidFill>
                <a:cs typeface="Calibri" panose="020F0502020204030204" pitchFamily="34" charset="0"/>
              </a:rPr>
              <a:t>HRD~LEAUSER -  creates, views Snapshot OR</a:t>
            </a:r>
          </a:p>
          <a:p>
            <a:pPr lvl="1"/>
            <a:r>
              <a:rPr lang="en-US" sz="1800" dirty="0">
                <a:solidFill>
                  <a:schemeClr val="tx2">
                    <a:lumMod val="75000"/>
                  </a:schemeClr>
                </a:solidFill>
                <a:cs typeface="Calibri" panose="020F0502020204030204" pitchFamily="34" charset="0"/>
              </a:rPr>
              <a:t>HRD~LEAVIEWER- views snapshot</a:t>
            </a:r>
          </a:p>
          <a:p>
            <a:r>
              <a:rPr lang="en-US" sz="2000" b="1" dirty="0">
                <a:solidFill>
                  <a:schemeClr val="tx2">
                    <a:lumMod val="75000"/>
                  </a:schemeClr>
                </a:solidFill>
                <a:cs typeface="Calibri" panose="020F0502020204030204" pitchFamily="34" charset="0"/>
              </a:rPr>
              <a:t>Special Ed December Count Snapshot Roles (only 5-digit AU  codes):</a:t>
            </a:r>
          </a:p>
          <a:p>
            <a:pPr lvl="1"/>
            <a:r>
              <a:rPr lang="en-US" sz="1800" dirty="0">
                <a:solidFill>
                  <a:schemeClr val="tx2">
                    <a:lumMod val="75000"/>
                  </a:schemeClr>
                </a:solidFill>
                <a:cs typeface="Calibri" panose="020F0502020204030204" pitchFamily="34" charset="0"/>
              </a:rPr>
              <a:t>DEC~LEAAPPROVER – Approves, creates, views Snapshot OR</a:t>
            </a:r>
          </a:p>
          <a:p>
            <a:pPr lvl="1"/>
            <a:r>
              <a:rPr lang="en-US" sz="1800" dirty="0">
                <a:solidFill>
                  <a:schemeClr val="tx2">
                    <a:lumMod val="75000"/>
                  </a:schemeClr>
                </a:solidFill>
                <a:cs typeface="Calibri" panose="020F0502020204030204" pitchFamily="34" charset="0"/>
              </a:rPr>
              <a:t>DEC~LEAUSER -  creates, views Snapshot OR</a:t>
            </a:r>
          </a:p>
          <a:p>
            <a:pPr lvl="1"/>
            <a:r>
              <a:rPr lang="en-US" sz="1800" dirty="0">
                <a:solidFill>
                  <a:schemeClr val="tx2">
                    <a:lumMod val="75000"/>
                  </a:schemeClr>
                </a:solidFill>
                <a:cs typeface="Calibri" panose="020F0502020204030204" pitchFamily="34" charset="0"/>
              </a:rPr>
              <a:t>DEC~LEAVIEWER- views snapshot</a:t>
            </a:r>
          </a:p>
          <a:p>
            <a:r>
              <a:rPr lang="en-US" sz="2000" b="1" dirty="0">
                <a:solidFill>
                  <a:schemeClr val="tx2">
                    <a:lumMod val="75000"/>
                  </a:schemeClr>
                </a:solidFill>
                <a:cs typeface="Calibri" panose="020F0502020204030204" pitchFamily="34" charset="0"/>
              </a:rPr>
              <a:t>Staff Evaluation Snapshot Roles (only 4-digit LEA codes):</a:t>
            </a:r>
            <a:endParaRPr lang="en-US" sz="2000" b="0" i="0" u="none" strike="noStrike" dirty="0">
              <a:solidFill>
                <a:srgbClr val="000000"/>
              </a:solidFill>
              <a:effectLst/>
            </a:endParaRPr>
          </a:p>
          <a:p>
            <a:pPr marL="742950" lvl="1" indent="-285750" rtl="0" fontAlgn="base">
              <a:lnSpc>
                <a:spcPct val="100000"/>
              </a:lnSpc>
              <a:spcBef>
                <a:spcPts val="0"/>
              </a:spcBef>
              <a:spcAft>
                <a:spcPts val="0"/>
              </a:spcAft>
              <a:buFont typeface="Arial" panose="020B0604020202020204" pitchFamily="34" charset="0"/>
              <a:buChar char="•"/>
            </a:pPr>
            <a:r>
              <a:rPr lang="en-US" sz="1800" b="0" i="0" u="none" strike="noStrike" dirty="0">
                <a:solidFill>
                  <a:srgbClr val="000000"/>
                </a:solidFill>
                <a:effectLst/>
              </a:rPr>
              <a:t>EVS~LEAAPPROVER =(YOUR LEA)-EVS~LEAAPPROVER APPROVER ​  Approves, Creates, views Snapshot​.</a:t>
            </a:r>
          </a:p>
          <a:p>
            <a:pPr marL="742950" lvl="1" indent="-285750" rtl="0" fontAlgn="base">
              <a:lnSpc>
                <a:spcPct val="100000"/>
              </a:lnSpc>
              <a:spcBef>
                <a:spcPts val="0"/>
              </a:spcBef>
              <a:spcAft>
                <a:spcPts val="0"/>
              </a:spcAft>
              <a:buFont typeface="Arial" panose="020B0604020202020204" pitchFamily="34" charset="0"/>
              <a:buChar char="•"/>
            </a:pPr>
            <a:r>
              <a:rPr lang="en-US" sz="1800" b="0" i="0" u="none" strike="noStrike" dirty="0">
                <a:solidFill>
                  <a:srgbClr val="000000"/>
                </a:solidFill>
                <a:effectLst/>
              </a:rPr>
              <a:t>EVS~LEAUSER = (YOUR LEA)-EVS~LEAUSER SUBMIT AND MODIFY ​</a:t>
            </a:r>
            <a:r>
              <a:rPr lang="en-US" sz="1800" dirty="0">
                <a:solidFill>
                  <a:srgbClr val="000000"/>
                </a:solidFill>
              </a:rPr>
              <a:t>  </a:t>
            </a:r>
            <a:r>
              <a:rPr lang="en-US" sz="1800" b="0" i="0" u="none" strike="noStrike" dirty="0">
                <a:solidFill>
                  <a:srgbClr val="000000"/>
                </a:solidFill>
                <a:effectLst/>
              </a:rPr>
              <a:t>Creates, views Snapshot​.</a:t>
            </a:r>
          </a:p>
          <a:p>
            <a:pPr marL="742950" lvl="1" indent="-285750" rtl="0" fontAlgn="base">
              <a:lnSpc>
                <a:spcPct val="100000"/>
              </a:lnSpc>
              <a:spcBef>
                <a:spcPts val="0"/>
              </a:spcBef>
              <a:spcAft>
                <a:spcPts val="0"/>
              </a:spcAft>
              <a:buFont typeface="Arial" panose="020B0604020202020204" pitchFamily="34" charset="0"/>
              <a:buChar char="•"/>
            </a:pPr>
            <a:r>
              <a:rPr lang="en-US" sz="1800" b="0" i="0" u="none" strike="noStrike" dirty="0">
                <a:solidFill>
                  <a:srgbClr val="000000"/>
                </a:solidFill>
                <a:effectLst/>
              </a:rPr>
              <a:t>EVS~LEAVIEWER = (YOUR LEA)-EVS~LEAVIEWER READ-ONLY ​  Views Snapshot​</a:t>
            </a:r>
          </a:p>
          <a:p>
            <a:endParaRPr lang="en-US" dirty="0"/>
          </a:p>
        </p:txBody>
      </p:sp>
      <p:sp>
        <p:nvSpPr>
          <p:cNvPr id="5" name="Slide Number Placeholder 4">
            <a:extLst>
              <a:ext uri="{FF2B5EF4-FFF2-40B4-BE49-F238E27FC236}">
                <a16:creationId xmlns:a16="http://schemas.microsoft.com/office/drawing/2014/main" id="{77612EB9-7AED-AFCB-FFBB-D2A2EA50E92B}"/>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
        <p:nvSpPr>
          <p:cNvPr id="6" name="Content Placeholder 5">
            <a:extLst>
              <a:ext uri="{FF2B5EF4-FFF2-40B4-BE49-F238E27FC236}">
                <a16:creationId xmlns:a16="http://schemas.microsoft.com/office/drawing/2014/main" id="{EC685D2A-FFE4-2D39-540F-2C3984D390D1}"/>
              </a:ext>
            </a:extLst>
          </p:cNvPr>
          <p:cNvSpPr>
            <a:spLocks noGrp="1"/>
          </p:cNvSpPr>
          <p:nvPr>
            <p:ph sz="quarter" idx="13"/>
          </p:nvPr>
        </p:nvSpPr>
        <p:spPr/>
        <p:txBody>
          <a:bodyPr/>
          <a:lstStyle/>
          <a:p>
            <a:r>
              <a:rPr lang="en-US" dirty="0"/>
              <a:t>Staff Interchange	</a:t>
            </a:r>
          </a:p>
        </p:txBody>
      </p:sp>
      <p:sp>
        <p:nvSpPr>
          <p:cNvPr id="7" name="Content Placeholder 6">
            <a:extLst>
              <a:ext uri="{FF2B5EF4-FFF2-40B4-BE49-F238E27FC236}">
                <a16:creationId xmlns:a16="http://schemas.microsoft.com/office/drawing/2014/main" id="{1F907C6B-3424-BED3-12D8-AD6B9993B75E}"/>
              </a:ext>
            </a:extLst>
          </p:cNvPr>
          <p:cNvSpPr>
            <a:spLocks noGrp="1"/>
          </p:cNvSpPr>
          <p:nvPr>
            <p:ph sz="quarter" idx="14"/>
          </p:nvPr>
        </p:nvSpPr>
        <p:spPr/>
        <p:txBody>
          <a:bodyPr/>
          <a:lstStyle/>
          <a:p>
            <a:r>
              <a:rPr lang="en-US" dirty="0"/>
              <a:t>Human Resources Snapshot Collection</a:t>
            </a:r>
          </a:p>
        </p:txBody>
      </p:sp>
    </p:spTree>
    <p:extLst>
      <p:ext uri="{BB962C8B-B14F-4D97-AF65-F5344CB8AC3E}">
        <p14:creationId xmlns:p14="http://schemas.microsoft.com/office/powerpoint/2010/main" val="69112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DF4293-E053-BED8-3733-913C49D1667C}"/>
              </a:ext>
            </a:extLst>
          </p:cNvPr>
          <p:cNvSpPr>
            <a:spLocks noGrp="1"/>
          </p:cNvSpPr>
          <p:nvPr>
            <p:ph type="ctrTitle"/>
          </p:nvPr>
        </p:nvSpPr>
        <p:spPr/>
        <p:txBody>
          <a:bodyPr/>
          <a:lstStyle/>
          <a:p>
            <a:r>
              <a:rPr lang="en-US" dirty="0"/>
              <a:t>Staff Interchange</a:t>
            </a:r>
          </a:p>
        </p:txBody>
      </p:sp>
      <p:sp>
        <p:nvSpPr>
          <p:cNvPr id="5" name="Content Placeholder 4">
            <a:extLst>
              <a:ext uri="{FF2B5EF4-FFF2-40B4-BE49-F238E27FC236}">
                <a16:creationId xmlns:a16="http://schemas.microsoft.com/office/drawing/2014/main" id="{ABBE9A82-4C53-5D1F-9594-2C5B7FA06A34}"/>
              </a:ext>
            </a:extLst>
          </p:cNvPr>
          <p:cNvSpPr>
            <a:spLocks noGrp="1"/>
          </p:cNvSpPr>
          <p:nvPr>
            <p:ph sz="quarter" idx="13"/>
          </p:nvPr>
        </p:nvSpPr>
        <p:spPr/>
        <p:txBody>
          <a:bodyPr/>
          <a:lstStyle/>
          <a:p>
            <a:r>
              <a:rPr lang="en-US" dirty="0"/>
              <a:t>Dawna Gudka</a:t>
            </a:r>
          </a:p>
        </p:txBody>
      </p:sp>
      <p:sp>
        <p:nvSpPr>
          <p:cNvPr id="3" name="Slide Number Placeholder 2">
            <a:extLst>
              <a:ext uri="{FF2B5EF4-FFF2-40B4-BE49-F238E27FC236}">
                <a16:creationId xmlns:a16="http://schemas.microsoft.com/office/drawing/2014/main" id="{769DC9D4-FBBA-15F8-7703-3DD7CE7FD80C}"/>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51349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6F54-7979-3BA7-65B8-17AA4DA113E3}"/>
              </a:ext>
            </a:extLst>
          </p:cNvPr>
          <p:cNvSpPr>
            <a:spLocks noGrp="1"/>
          </p:cNvSpPr>
          <p:nvPr>
            <p:ph type="title"/>
          </p:nvPr>
        </p:nvSpPr>
        <p:spPr>
          <a:xfrm>
            <a:off x="443564" y="205176"/>
            <a:ext cx="10757835" cy="898524"/>
          </a:xfrm>
        </p:spPr>
        <p:txBody>
          <a:bodyPr/>
          <a:lstStyle/>
          <a:p>
            <a:r>
              <a:rPr lang="en-US" dirty="0">
                <a:latin typeface="Museo Slab 500"/>
              </a:rPr>
              <a:t>Staff Interchange files make up the Human Resources Snapshot</a:t>
            </a:r>
            <a:endParaRPr lang="en-US" dirty="0"/>
          </a:p>
        </p:txBody>
      </p:sp>
      <p:sp>
        <p:nvSpPr>
          <p:cNvPr id="4" name="Slide Number Placeholder 3">
            <a:extLst>
              <a:ext uri="{FF2B5EF4-FFF2-40B4-BE49-F238E27FC236}">
                <a16:creationId xmlns:a16="http://schemas.microsoft.com/office/drawing/2014/main" id="{C5454C67-5496-A26B-5EAC-E06C5462B1E2}"/>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
        <p:nvSpPr>
          <p:cNvPr id="5" name="Content Placeholder 4">
            <a:extLst>
              <a:ext uri="{FF2B5EF4-FFF2-40B4-BE49-F238E27FC236}">
                <a16:creationId xmlns:a16="http://schemas.microsoft.com/office/drawing/2014/main" id="{8F2B7314-2693-0481-E41F-DEC3D2854412}"/>
              </a:ext>
            </a:extLst>
          </p:cNvPr>
          <p:cNvSpPr>
            <a:spLocks noGrp="1"/>
          </p:cNvSpPr>
          <p:nvPr>
            <p:ph sz="quarter" idx="13"/>
          </p:nvPr>
        </p:nvSpPr>
        <p:spPr/>
        <p:txBody>
          <a:bodyPr/>
          <a:lstStyle/>
          <a:p>
            <a:r>
              <a:rPr lang="en-US" dirty="0"/>
              <a:t>Staff Interchange	</a:t>
            </a:r>
          </a:p>
        </p:txBody>
      </p:sp>
      <p:sp>
        <p:nvSpPr>
          <p:cNvPr id="6" name="Content Placeholder 5">
            <a:extLst>
              <a:ext uri="{FF2B5EF4-FFF2-40B4-BE49-F238E27FC236}">
                <a16:creationId xmlns:a16="http://schemas.microsoft.com/office/drawing/2014/main" id="{9239A15F-523C-9B42-82E8-E9B546C6F1E7}"/>
              </a:ext>
            </a:extLst>
          </p:cNvPr>
          <p:cNvSpPr>
            <a:spLocks noGrp="1"/>
          </p:cNvSpPr>
          <p:nvPr>
            <p:ph sz="quarter" idx="14"/>
          </p:nvPr>
        </p:nvSpPr>
        <p:spPr>
          <a:xfrm>
            <a:off x="4856480" y="6356350"/>
            <a:ext cx="4114800" cy="362338"/>
          </a:xfrm>
        </p:spPr>
        <p:txBody>
          <a:bodyPr/>
          <a:lstStyle/>
          <a:p>
            <a:r>
              <a:rPr lang="en-US" dirty="0">
                <a:hlinkClick r:id="rId2"/>
              </a:rPr>
              <a:t>Human Resources Snapshot  </a:t>
            </a:r>
            <a:endParaRPr lang="en-US" dirty="0"/>
          </a:p>
          <a:p>
            <a:endParaRPr lang="en-US" dirty="0"/>
          </a:p>
        </p:txBody>
      </p:sp>
      <p:graphicFrame>
        <p:nvGraphicFramePr>
          <p:cNvPr id="11" name="Content Placeholder 10" descr="What makes up the HR snapshot">
            <a:extLst>
              <a:ext uri="{FF2B5EF4-FFF2-40B4-BE49-F238E27FC236}">
                <a16:creationId xmlns:a16="http://schemas.microsoft.com/office/drawing/2014/main" id="{EFE0302C-F9C2-1EF1-8CB9-46A5F23FCF4B}"/>
              </a:ext>
            </a:extLst>
          </p:cNvPr>
          <p:cNvGraphicFramePr>
            <a:graphicFrameLocks noGrp="1"/>
          </p:cNvGraphicFramePr>
          <p:nvPr>
            <p:ph idx="1"/>
            <p:extLst>
              <p:ext uri="{D42A27DB-BD31-4B8C-83A1-F6EECF244321}">
                <p14:modId xmlns:p14="http://schemas.microsoft.com/office/powerpoint/2010/main" val="782825417"/>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7ABBE5A8-518D-9785-E0A2-57BC62C729EF}"/>
              </a:ext>
              <a:ext uri="{C183D7F6-B498-43B3-948B-1728B52AA6E4}">
                <adec:decorative xmlns:adec="http://schemas.microsoft.com/office/drawing/2017/decorative" val="1"/>
              </a:ext>
            </a:extLst>
          </p:cNvPr>
          <p:cNvGrpSpPr/>
          <p:nvPr/>
        </p:nvGrpSpPr>
        <p:grpSpPr>
          <a:xfrm rot="3784439">
            <a:off x="5116936" y="2574839"/>
            <a:ext cx="1195942" cy="535153"/>
            <a:chOff x="3718750" y="2782390"/>
            <a:chExt cx="599057" cy="535153"/>
          </a:xfrm>
        </p:grpSpPr>
        <p:sp>
          <p:nvSpPr>
            <p:cNvPr id="16" name="Arrow: Right 15">
              <a:extLst>
                <a:ext uri="{FF2B5EF4-FFF2-40B4-BE49-F238E27FC236}">
                  <a16:creationId xmlns:a16="http://schemas.microsoft.com/office/drawing/2014/main" id="{719034C0-AB35-ED28-43DB-40ADE25C5ADE}"/>
                </a:ext>
              </a:extLst>
            </p:cNvPr>
            <p:cNvSpPr/>
            <p:nvPr/>
          </p:nvSpPr>
          <p:spPr>
            <a:xfrm rot="19876554">
              <a:off x="3718750" y="2782390"/>
              <a:ext cx="599057" cy="53515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7" name="Arrow: Right 4">
              <a:extLst>
                <a:ext uri="{FF2B5EF4-FFF2-40B4-BE49-F238E27FC236}">
                  <a16:creationId xmlns:a16="http://schemas.microsoft.com/office/drawing/2014/main" id="{15C19648-91B0-B454-170B-4EB5EFC48224}"/>
                </a:ext>
              </a:extLst>
            </p:cNvPr>
            <p:cNvSpPr txBox="1"/>
            <p:nvPr/>
          </p:nvSpPr>
          <p:spPr>
            <a:xfrm rot="19876554">
              <a:off x="3728628" y="2928000"/>
              <a:ext cx="438511" cy="321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grpSp>
    </p:spTree>
    <p:extLst>
      <p:ext uri="{BB962C8B-B14F-4D97-AF65-F5344CB8AC3E}">
        <p14:creationId xmlns:p14="http://schemas.microsoft.com/office/powerpoint/2010/main" val="62778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6F54-7979-3BA7-65B8-17AA4DA113E3}"/>
              </a:ext>
            </a:extLst>
          </p:cNvPr>
          <p:cNvSpPr>
            <a:spLocks noGrp="1"/>
          </p:cNvSpPr>
          <p:nvPr>
            <p:ph type="title"/>
          </p:nvPr>
        </p:nvSpPr>
        <p:spPr/>
        <p:txBody>
          <a:bodyPr/>
          <a:lstStyle/>
          <a:p>
            <a:r>
              <a:rPr lang="en-US" dirty="0">
                <a:latin typeface="Museo Slab 500"/>
              </a:rPr>
              <a:t>Staff Interchange-website</a:t>
            </a:r>
            <a:endParaRPr lang="en-US" dirty="0"/>
          </a:p>
        </p:txBody>
      </p:sp>
      <p:pic>
        <p:nvPicPr>
          <p:cNvPr id="7" name="Content Placeholder 6" descr="Timeline Screenshot">
            <a:extLst>
              <a:ext uri="{FF2B5EF4-FFF2-40B4-BE49-F238E27FC236}">
                <a16:creationId xmlns:a16="http://schemas.microsoft.com/office/drawing/2014/main" id="{E1DB8851-7143-3B97-7D15-B7F056FF2D6D}"/>
              </a:ext>
            </a:extLst>
          </p:cNvPr>
          <p:cNvPicPr>
            <a:picLocks noGrp="1" noChangeAspect="1"/>
          </p:cNvPicPr>
          <p:nvPr>
            <p:ph idx="1"/>
          </p:nvPr>
        </p:nvPicPr>
        <p:blipFill>
          <a:blip r:embed="rId2"/>
          <a:stretch>
            <a:fillRect/>
          </a:stretch>
        </p:blipFill>
        <p:spPr>
          <a:xfrm>
            <a:off x="975946" y="1477963"/>
            <a:ext cx="4702908" cy="4351337"/>
          </a:xfrm>
        </p:spPr>
      </p:pic>
      <p:sp>
        <p:nvSpPr>
          <p:cNvPr id="8" name="TextBox 7">
            <a:extLst>
              <a:ext uri="{FF2B5EF4-FFF2-40B4-BE49-F238E27FC236}">
                <a16:creationId xmlns:a16="http://schemas.microsoft.com/office/drawing/2014/main" id="{50E8845D-885B-3105-AFCB-0DDCA9911D4F}"/>
              </a:ext>
            </a:extLst>
          </p:cNvPr>
          <p:cNvSpPr txBox="1"/>
          <p:nvPr/>
        </p:nvSpPr>
        <p:spPr>
          <a:xfrm>
            <a:off x="6722533" y="2074333"/>
            <a:ext cx="4906664" cy="523220"/>
          </a:xfrm>
          <a:prstGeom prst="rect">
            <a:avLst/>
          </a:prstGeom>
          <a:noFill/>
        </p:spPr>
        <p:txBody>
          <a:bodyPr wrap="none" rtlCol="0">
            <a:spAutoFit/>
          </a:bodyPr>
          <a:lstStyle/>
          <a:p>
            <a:r>
              <a:rPr lang="en-US" dirty="0"/>
              <a:t>Bookmark-</a:t>
            </a:r>
            <a:r>
              <a:rPr lang="en-US" sz="2800" dirty="0">
                <a:hlinkClick r:id="rId3"/>
              </a:rPr>
              <a:t>Staff Interchange website</a:t>
            </a:r>
            <a:endParaRPr lang="en-US" sz="2800" dirty="0"/>
          </a:p>
        </p:txBody>
      </p:sp>
      <p:sp>
        <p:nvSpPr>
          <p:cNvPr id="4" name="Slide Number Placeholder 3">
            <a:extLst>
              <a:ext uri="{FF2B5EF4-FFF2-40B4-BE49-F238E27FC236}">
                <a16:creationId xmlns:a16="http://schemas.microsoft.com/office/drawing/2014/main" id="{C5454C67-5496-A26B-5EAC-E06C5462B1E2}"/>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5" name="Content Placeholder 4">
            <a:extLst>
              <a:ext uri="{FF2B5EF4-FFF2-40B4-BE49-F238E27FC236}">
                <a16:creationId xmlns:a16="http://schemas.microsoft.com/office/drawing/2014/main" id="{8F2B7314-2693-0481-E41F-DEC3D2854412}"/>
              </a:ext>
            </a:extLst>
          </p:cNvPr>
          <p:cNvSpPr>
            <a:spLocks noGrp="1"/>
          </p:cNvSpPr>
          <p:nvPr>
            <p:ph sz="quarter" idx="13"/>
          </p:nvPr>
        </p:nvSpPr>
        <p:spPr>
          <a:xfrm>
            <a:off x="1366549" y="6356350"/>
            <a:ext cx="3040081" cy="362338"/>
          </a:xfrm>
        </p:spPr>
        <p:txBody>
          <a:bodyPr/>
          <a:lstStyle/>
          <a:p>
            <a:r>
              <a:rPr lang="en-US" dirty="0"/>
              <a:t>Staff Interchange	</a:t>
            </a:r>
          </a:p>
        </p:txBody>
      </p:sp>
      <p:sp>
        <p:nvSpPr>
          <p:cNvPr id="6" name="Content Placeholder 5">
            <a:extLst>
              <a:ext uri="{FF2B5EF4-FFF2-40B4-BE49-F238E27FC236}">
                <a16:creationId xmlns:a16="http://schemas.microsoft.com/office/drawing/2014/main" id="{9239A15F-523C-9B42-82E8-E9B546C6F1E7}"/>
              </a:ext>
            </a:extLst>
          </p:cNvPr>
          <p:cNvSpPr>
            <a:spLocks noGrp="1"/>
          </p:cNvSpPr>
          <p:nvPr>
            <p:ph sz="quarter" idx="14"/>
          </p:nvPr>
        </p:nvSpPr>
        <p:spPr>
          <a:xfrm>
            <a:off x="4856480" y="6356350"/>
            <a:ext cx="4114800" cy="362338"/>
          </a:xfrm>
        </p:spPr>
        <p:txBody>
          <a:bodyPr/>
          <a:lstStyle/>
          <a:p>
            <a:r>
              <a:rPr lang="en-US" dirty="0">
                <a:hlinkClick r:id="rId4"/>
              </a:rPr>
              <a:t>Human Resources Snapshot  </a:t>
            </a:r>
            <a:endParaRPr lang="en-US" dirty="0"/>
          </a:p>
          <a:p>
            <a:endParaRPr lang="en-US" dirty="0"/>
          </a:p>
        </p:txBody>
      </p:sp>
    </p:spTree>
    <p:extLst>
      <p:ext uri="{BB962C8B-B14F-4D97-AF65-F5344CB8AC3E}">
        <p14:creationId xmlns:p14="http://schemas.microsoft.com/office/powerpoint/2010/main" val="27735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6F54-7979-3BA7-65B8-17AA4DA113E3}"/>
              </a:ext>
            </a:extLst>
          </p:cNvPr>
          <p:cNvSpPr>
            <a:spLocks noGrp="1"/>
          </p:cNvSpPr>
          <p:nvPr>
            <p:ph type="title"/>
          </p:nvPr>
        </p:nvSpPr>
        <p:spPr/>
        <p:txBody>
          <a:bodyPr/>
          <a:lstStyle/>
          <a:p>
            <a:r>
              <a:rPr lang="en-US" dirty="0">
                <a:latin typeface="Museo Slab 500"/>
              </a:rPr>
              <a:t>Staff Interchange </a:t>
            </a:r>
            <a:br>
              <a:rPr lang="en-US" dirty="0">
                <a:latin typeface="Museo Slab 500"/>
              </a:rPr>
            </a:br>
            <a:r>
              <a:rPr lang="en-US" dirty="0">
                <a:solidFill>
                  <a:schemeClr val="accent1"/>
                </a:solidFill>
                <a:latin typeface="Museo Slab 500"/>
                <a:hlinkClick r:id="rId2">
                  <a:extLst>
                    <a:ext uri="{A12FA001-AC4F-418D-AE19-62706E023703}">
                      <ahyp:hlinkClr xmlns:ahyp="http://schemas.microsoft.com/office/drawing/2018/hyperlinkcolor" val="tx"/>
                    </a:ext>
                  </a:extLst>
                </a:hlinkClick>
              </a:rPr>
              <a:t>Human Resources Timeline</a:t>
            </a:r>
            <a:endParaRPr lang="en-US" dirty="0">
              <a:solidFill>
                <a:schemeClr val="accent1"/>
              </a:solidFill>
            </a:endParaRPr>
          </a:p>
        </p:txBody>
      </p:sp>
      <p:sp>
        <p:nvSpPr>
          <p:cNvPr id="4" name="Slide Number Placeholder 3">
            <a:extLst>
              <a:ext uri="{FF2B5EF4-FFF2-40B4-BE49-F238E27FC236}">
                <a16:creationId xmlns:a16="http://schemas.microsoft.com/office/drawing/2014/main" id="{C5454C67-5496-A26B-5EAC-E06C5462B1E2}"/>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
        <p:nvSpPr>
          <p:cNvPr id="5" name="Content Placeholder 4">
            <a:extLst>
              <a:ext uri="{FF2B5EF4-FFF2-40B4-BE49-F238E27FC236}">
                <a16:creationId xmlns:a16="http://schemas.microsoft.com/office/drawing/2014/main" id="{8F2B7314-2693-0481-E41F-DEC3D2854412}"/>
              </a:ext>
            </a:extLst>
          </p:cNvPr>
          <p:cNvSpPr>
            <a:spLocks noGrp="1"/>
          </p:cNvSpPr>
          <p:nvPr>
            <p:ph sz="quarter" idx="13"/>
          </p:nvPr>
        </p:nvSpPr>
        <p:spPr/>
        <p:txBody>
          <a:bodyPr/>
          <a:lstStyle/>
          <a:p>
            <a:r>
              <a:rPr lang="en-US" dirty="0"/>
              <a:t>Staff Interchange	</a:t>
            </a:r>
          </a:p>
        </p:txBody>
      </p:sp>
      <p:sp>
        <p:nvSpPr>
          <p:cNvPr id="6" name="Content Placeholder 5">
            <a:extLst>
              <a:ext uri="{FF2B5EF4-FFF2-40B4-BE49-F238E27FC236}">
                <a16:creationId xmlns:a16="http://schemas.microsoft.com/office/drawing/2014/main" id="{9239A15F-523C-9B42-82E8-E9B546C6F1E7}"/>
              </a:ext>
            </a:extLst>
          </p:cNvPr>
          <p:cNvSpPr>
            <a:spLocks noGrp="1"/>
          </p:cNvSpPr>
          <p:nvPr>
            <p:ph sz="quarter" idx="14"/>
          </p:nvPr>
        </p:nvSpPr>
        <p:spPr>
          <a:xfrm>
            <a:off x="4856480" y="6356350"/>
            <a:ext cx="4114800" cy="362338"/>
          </a:xfrm>
        </p:spPr>
        <p:txBody>
          <a:bodyPr/>
          <a:lstStyle/>
          <a:p>
            <a:r>
              <a:rPr lang="en-US" dirty="0">
                <a:hlinkClick r:id="rId3"/>
              </a:rPr>
              <a:t>Human Resources Snapshot  </a:t>
            </a:r>
            <a:endParaRPr lang="en-US" dirty="0"/>
          </a:p>
          <a:p>
            <a:endParaRPr lang="en-US" dirty="0"/>
          </a:p>
        </p:txBody>
      </p:sp>
      <p:pic>
        <p:nvPicPr>
          <p:cNvPr id="8" name="Picture 7" descr="HR Timeline">
            <a:extLst>
              <a:ext uri="{FF2B5EF4-FFF2-40B4-BE49-F238E27FC236}">
                <a16:creationId xmlns:a16="http://schemas.microsoft.com/office/drawing/2014/main" id="{0C570BB9-0EF3-D08A-C3E4-F6CF971EFA74}"/>
              </a:ext>
            </a:extLst>
          </p:cNvPr>
          <p:cNvPicPr>
            <a:picLocks noChangeAspect="1"/>
          </p:cNvPicPr>
          <p:nvPr/>
        </p:nvPicPr>
        <p:blipFill>
          <a:blip r:embed="rId4"/>
          <a:stretch>
            <a:fillRect/>
          </a:stretch>
        </p:blipFill>
        <p:spPr>
          <a:xfrm>
            <a:off x="4856480" y="139312"/>
            <a:ext cx="4993114" cy="6076244"/>
          </a:xfrm>
          <a:prstGeom prst="rect">
            <a:avLst/>
          </a:prstGeom>
        </p:spPr>
      </p:pic>
    </p:spTree>
    <p:extLst>
      <p:ext uri="{BB962C8B-B14F-4D97-AF65-F5344CB8AC3E}">
        <p14:creationId xmlns:p14="http://schemas.microsoft.com/office/powerpoint/2010/main" val="354039787"/>
      </p:ext>
    </p:extLst>
  </p:cSld>
  <p:clrMapOvr>
    <a:masterClrMapping/>
  </p:clrMapOvr>
</p:sld>
</file>

<file path=ppt/theme/theme1.xml><?xml version="1.0" encoding="utf-8"?>
<a:theme xmlns:a="http://schemas.openxmlformats.org/drawingml/2006/main" name="Office Theme">
  <a:themeElements>
    <a:clrScheme name="CDE-Grays">
      <a:dk1>
        <a:sysClr val="windowText" lastClr="000000"/>
      </a:dk1>
      <a:lt1>
        <a:sysClr val="window" lastClr="FFFFFF"/>
      </a:lt1>
      <a:dk2>
        <a:srgbClr val="232C67"/>
      </a:dk2>
      <a:lt2>
        <a:srgbClr val="D2D3D3"/>
      </a:lt2>
      <a:accent1>
        <a:srgbClr val="2C3384"/>
      </a:accent1>
      <a:accent2>
        <a:srgbClr val="86BE40"/>
      </a:accent2>
      <a:accent3>
        <a:srgbClr val="7C98AC"/>
      </a:accent3>
      <a:accent4>
        <a:srgbClr val="5D6770"/>
      </a:accent4>
      <a:accent5>
        <a:srgbClr val="90C8E7"/>
      </a:accent5>
      <a:accent6>
        <a:srgbClr val="D3CBBD"/>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c96849b-d583-4314-bdb6-16a0c6e34719">
      <UserInfo>
        <DisplayName>Ward, Reagan</DisplayName>
        <AccountId>24</AccountId>
        <AccountType/>
      </UserInfo>
      <UserInfo>
        <DisplayName>Gudka, Dawna</DisplayName>
        <AccountId>10</AccountId>
        <AccountType/>
      </UserInfo>
    </SharedWithUsers>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6" ma:contentTypeDescription="Create a new document." ma:contentTypeScope="" ma:versionID="b39cafbeb3e2d651ad4dd02402a8f9ab">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b7e2384f158e4d1e64e9337ab9d594b5"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EFFB8263-E116-4610-9B9F-0E82FA1493E2}">
  <ds:schemaRefs>
    <ds:schemaRef ds:uri="658e932f-8c42-4f93-8fc3-67d3de176e61"/>
    <ds:schemaRef ds:uri="http://schemas.microsoft.com/office/infopath/2007/PartnerControls"/>
    <ds:schemaRef ds:uri="http://purl.org/dc/terms/"/>
    <ds:schemaRef ds:uri="http://schemas.microsoft.com/office/2006/documentManagement/types"/>
    <ds:schemaRef ds:uri="http://www.w3.org/XML/1998/namespace"/>
    <ds:schemaRef ds:uri="http://purl.org/dc/elements/1.1/"/>
    <ds:schemaRef ds:uri="http://purl.org/dc/dcmitype/"/>
    <ds:schemaRef ds:uri="http://schemas.openxmlformats.org/package/2006/metadata/core-properties"/>
    <ds:schemaRef ds:uri="4c96849b-d583-4314-bdb6-16a0c6e34719"/>
    <ds:schemaRef ds:uri="http://schemas.microsoft.com/office/2006/metadata/properties"/>
    <ds:schemaRef ds:uri="6a597bc7-c86c-4892-ad3e-43cc0a7c8044"/>
  </ds:schemaRefs>
</ds:datastoreItem>
</file>

<file path=customXml/itemProps3.xml><?xml version="1.0" encoding="utf-8"?>
<ds:datastoreItem xmlns:ds="http://schemas.openxmlformats.org/officeDocument/2006/customXml" ds:itemID="{A3274A4A-1369-4273-BADD-AE0DF276F0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8e932f-8c42-4f93-8fc3-67d3de176e61"/>
    <ds:schemaRef ds:uri="4c96849b-d583-4314-bdb6-16a0c6e34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917</TotalTime>
  <Words>1597</Words>
  <Application>Microsoft Office PowerPoint</Application>
  <PresentationFormat>Widescreen</PresentationFormat>
  <Paragraphs>254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Museo Slab 500</vt:lpstr>
      <vt:lpstr>Office Theme</vt:lpstr>
      <vt:lpstr>November 1, 2023</vt:lpstr>
      <vt:lpstr>Today's agenda, November 1st, 2023</vt:lpstr>
      <vt:lpstr>Townhalls</vt:lpstr>
      <vt:lpstr>Colorado Department of Education Identity Management (IdM)</vt:lpstr>
      <vt:lpstr>IdM Roles for the Staff Collections (Identity Management System)</vt:lpstr>
      <vt:lpstr>Staff Interchange</vt:lpstr>
      <vt:lpstr>Staff Interchange files make up the Human Resources Snapshot</vt:lpstr>
      <vt:lpstr>Staff Interchange-website</vt:lpstr>
      <vt:lpstr>Staff Interchange  Human Resources Timeline</vt:lpstr>
      <vt:lpstr>Staff Interchange   What Staff do I report?</vt:lpstr>
      <vt:lpstr>Staff Interchange  What staff are included?</vt:lpstr>
      <vt:lpstr>Purchased Staff</vt:lpstr>
      <vt:lpstr>Purchased Staff What data elements are required to be in the interchange files?</vt:lpstr>
      <vt:lpstr>Staff Interchange files are used for other collections</vt:lpstr>
      <vt:lpstr>Staff Interchange-Staff Profile file layout </vt:lpstr>
      <vt:lpstr>Staff Profile Template Sample File </vt:lpstr>
      <vt:lpstr>Staff Profile-data continues </vt:lpstr>
      <vt:lpstr>Staff Interchange-Staff Assignment file layout </vt:lpstr>
      <vt:lpstr>Staff Assignment file</vt:lpstr>
      <vt:lpstr>Data Pipeline Process</vt:lpstr>
      <vt:lpstr>Data Pipeline Overview </vt:lpstr>
      <vt:lpstr>Using format checker</vt:lpstr>
      <vt:lpstr>Using Format Checker File Not Processed-Next Steps </vt:lpstr>
      <vt:lpstr>Data Pipeline Process-Upload Staff Profile   </vt:lpstr>
      <vt:lpstr>Data Pipeline Process-Checking the file process </vt:lpstr>
      <vt:lpstr>Data Pipeline Process-checking for errors </vt:lpstr>
      <vt:lpstr>Data Pipeline Process-correcting the errors </vt:lpstr>
      <vt:lpstr>Data Pipeline Process-Uploading Staff Assignment Interchange file </vt:lpstr>
      <vt:lpstr>Data Pipeline Process-File Processing Checking batch maintenance or status dashboard </vt:lpstr>
      <vt:lpstr>Data Pipeline Process-Checking for Staff Assignment interchange errors and correcting the errors </vt:lpstr>
      <vt:lpstr>Data Pipeline Process-Human Resources Snapshot </vt:lpstr>
      <vt:lpstr>Data Pipeline Process-Human Resources Snapshot-checking for errors </vt:lpstr>
      <vt:lpstr>Data Pipeline Process-Human Resources Snapshot-errors </vt:lpstr>
      <vt:lpstr>Data Pipeline Process-Human Resources Snapshot Validate your data  </vt:lpstr>
      <vt:lpstr>Pulling your Human Resources Snapshot Records </vt:lpstr>
      <vt:lpstr>Data Pipeline Process-Correcting your errors in your interchange files then create a new snapshot to pull in the new data   </vt:lpstr>
      <vt:lpstr>What is PII?</vt:lpstr>
      <vt:lpstr>Sharing Data</vt:lpstr>
      <vt:lpstr>Published Staff Data</vt:lpstr>
      <vt:lpstr>QUESTIONS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34</cp:revision>
  <dcterms:created xsi:type="dcterms:W3CDTF">2019-06-25T17:30:52Z</dcterms:created>
  <dcterms:modified xsi:type="dcterms:W3CDTF">2023-11-02T18:16:33Z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0x010100E8C253738870084B85BD429824766166</vt:lpwstr>
  </property>
  <property fmtid="{D5CDD505-2E9C-101B-9397-08002B2CF9AE}" pid="3" name="MediaServiceImageTags">
    <vt:lpwstr/>
  </property>
</Properties>
</file>