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91"/>
  </p:notesMasterIdLst>
  <p:sldIdLst>
    <p:sldId id="256" r:id="rId5"/>
    <p:sldId id="303" r:id="rId6"/>
    <p:sldId id="272" r:id="rId7"/>
    <p:sldId id="273" r:id="rId8"/>
    <p:sldId id="673" r:id="rId9"/>
    <p:sldId id="4833" r:id="rId10"/>
    <p:sldId id="3184" r:id="rId11"/>
    <p:sldId id="278" r:id="rId12"/>
    <p:sldId id="3174" r:id="rId13"/>
    <p:sldId id="277" r:id="rId14"/>
    <p:sldId id="283" r:id="rId15"/>
    <p:sldId id="290" r:id="rId16"/>
    <p:sldId id="284" r:id="rId17"/>
    <p:sldId id="757" r:id="rId18"/>
    <p:sldId id="783" r:id="rId19"/>
    <p:sldId id="784" r:id="rId20"/>
    <p:sldId id="3494" r:id="rId21"/>
    <p:sldId id="291" r:id="rId22"/>
    <p:sldId id="292" r:id="rId23"/>
    <p:sldId id="2697" r:id="rId24"/>
    <p:sldId id="2695" r:id="rId25"/>
    <p:sldId id="324" r:id="rId26"/>
    <p:sldId id="293" r:id="rId27"/>
    <p:sldId id="5107" r:id="rId28"/>
    <p:sldId id="5392" r:id="rId29"/>
    <p:sldId id="5393" r:id="rId30"/>
    <p:sldId id="5394" r:id="rId31"/>
    <p:sldId id="299" r:id="rId32"/>
    <p:sldId id="301" r:id="rId33"/>
    <p:sldId id="302" r:id="rId34"/>
    <p:sldId id="4836" r:id="rId35"/>
    <p:sldId id="3177" r:id="rId36"/>
    <p:sldId id="393" r:id="rId37"/>
    <p:sldId id="5397" r:id="rId38"/>
    <p:sldId id="3178" r:id="rId39"/>
    <p:sldId id="4837" r:id="rId40"/>
    <p:sldId id="316" r:id="rId41"/>
    <p:sldId id="4838" r:id="rId42"/>
    <p:sldId id="311" r:id="rId43"/>
    <p:sldId id="5395" r:id="rId44"/>
    <p:sldId id="5402" r:id="rId45"/>
    <p:sldId id="5403" r:id="rId46"/>
    <p:sldId id="4834" r:id="rId47"/>
    <p:sldId id="315" r:id="rId48"/>
    <p:sldId id="313" r:id="rId49"/>
    <p:sldId id="5398" r:id="rId50"/>
    <p:sldId id="5399" r:id="rId51"/>
    <p:sldId id="5400" r:id="rId52"/>
    <p:sldId id="5401" r:id="rId53"/>
    <p:sldId id="2825" r:id="rId54"/>
    <p:sldId id="2932" r:id="rId55"/>
    <p:sldId id="5406" r:id="rId56"/>
    <p:sldId id="5407" r:id="rId57"/>
    <p:sldId id="5405" r:id="rId58"/>
    <p:sldId id="390" r:id="rId59"/>
    <p:sldId id="391" r:id="rId60"/>
    <p:sldId id="5404" r:id="rId61"/>
    <p:sldId id="5064" r:id="rId62"/>
    <p:sldId id="2863" r:id="rId63"/>
    <p:sldId id="2865" r:id="rId64"/>
    <p:sldId id="5052" r:id="rId65"/>
    <p:sldId id="5408" r:id="rId66"/>
    <p:sldId id="2346" r:id="rId67"/>
    <p:sldId id="2331" r:id="rId68"/>
    <p:sldId id="5396" r:id="rId69"/>
    <p:sldId id="5043" r:id="rId70"/>
    <p:sldId id="2340" r:id="rId71"/>
    <p:sldId id="338" r:id="rId72"/>
    <p:sldId id="379" r:id="rId73"/>
    <p:sldId id="340" r:id="rId74"/>
    <p:sldId id="5409" r:id="rId75"/>
    <p:sldId id="684" r:id="rId76"/>
    <p:sldId id="4830" r:id="rId77"/>
    <p:sldId id="344" r:id="rId78"/>
    <p:sldId id="347" r:id="rId79"/>
    <p:sldId id="346" r:id="rId80"/>
    <p:sldId id="348" r:id="rId81"/>
    <p:sldId id="350" r:id="rId82"/>
    <p:sldId id="354" r:id="rId83"/>
    <p:sldId id="352" r:id="rId84"/>
    <p:sldId id="3181" r:id="rId85"/>
    <p:sldId id="356" r:id="rId86"/>
    <p:sldId id="374" r:id="rId87"/>
    <p:sldId id="375" r:id="rId88"/>
    <p:sldId id="376" r:id="rId89"/>
    <p:sldId id="381"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8BC9"/>
    <a:srgbClr val="2C3384"/>
    <a:srgbClr val="498FCC"/>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57" autoAdjust="0"/>
    <p:restoredTop sz="94648" autoAdjust="0"/>
  </p:normalViewPr>
  <p:slideViewPr>
    <p:cSldViewPr snapToGrid="0">
      <p:cViewPr varScale="1">
        <p:scale>
          <a:sx n="101" d="100"/>
          <a:sy n="101" d="100"/>
        </p:scale>
        <p:origin x="77" y="115"/>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54E798-4B4A-488E-AF81-83D6D57AB297}" type="doc">
      <dgm:prSet loTypeId="urn:microsoft.com/office/officeart/2005/8/layout/hProcess10#1" loCatId="process" qsTypeId="urn:microsoft.com/office/officeart/2005/8/quickstyle/simple3" qsCatId="simple" csTypeId="urn:microsoft.com/office/officeart/2005/8/colors/colorful2" csCatId="colorful" phldr="1"/>
      <dgm:spPr/>
      <dgm:t>
        <a:bodyPr/>
        <a:lstStyle/>
        <a:p>
          <a:endParaRPr lang="en-US"/>
        </a:p>
      </dgm:t>
    </dgm:pt>
    <dgm:pt modelId="{70E94E56-C970-4207-8E8D-15E45C77F965}">
      <dgm:prSet phldrT="[Text]" custT="1"/>
      <dgm:spPr>
        <a:solidFill>
          <a:srgbClr val="00B0F0"/>
        </a:solidFill>
      </dgm:spPr>
      <dgm:t>
        <a:bodyPr/>
        <a:lstStyle/>
        <a:p>
          <a:pPr algn="ctr"/>
          <a:r>
            <a:rPr lang="en-US" sz="1600" b="1" dirty="0">
              <a:latin typeface="+mn-lt"/>
            </a:rPr>
            <a:t>Schools</a:t>
          </a:r>
        </a:p>
      </dgm:t>
    </dgm:pt>
    <dgm:pt modelId="{BF8A3EB5-FD08-4C3D-8790-4B0887F583EB}" type="parTrans" cxnId="{CA7ECB92-BFE6-4C03-A971-594F9BF26DAF}">
      <dgm:prSet/>
      <dgm:spPr/>
      <dgm:t>
        <a:bodyPr/>
        <a:lstStyle/>
        <a:p>
          <a:endParaRPr lang="en-US">
            <a:solidFill>
              <a:srgbClr val="990033"/>
            </a:solidFill>
          </a:endParaRPr>
        </a:p>
      </dgm:t>
    </dgm:pt>
    <dgm:pt modelId="{AC59ADC2-2257-438B-AAF8-FEF0F1024115}" type="sibTrans" cxnId="{CA7ECB92-BFE6-4C03-A971-594F9BF26DAF}">
      <dgm:prSet/>
      <dgm:spPr/>
      <dgm:t>
        <a:bodyPr/>
        <a:lstStyle/>
        <a:p>
          <a:endParaRPr lang="en-US" dirty="0">
            <a:solidFill>
              <a:srgbClr val="990033"/>
            </a:solidFill>
          </a:endParaRPr>
        </a:p>
      </dgm:t>
    </dgm:pt>
    <dgm:pt modelId="{8897250D-6E29-4F99-ADEF-0D33B0562A1E}">
      <dgm:prSet phldrT="[Text]" custT="1"/>
      <dgm:spPr>
        <a:solidFill>
          <a:srgbClr val="00B0F0"/>
        </a:solidFill>
      </dgm:spPr>
      <dgm:t>
        <a:bodyPr/>
        <a:lstStyle/>
        <a:p>
          <a:pPr algn="l"/>
          <a:r>
            <a:rPr lang="en-US" sz="1600" dirty="0">
              <a:latin typeface="+mn-lt"/>
            </a:rPr>
            <a:t>Track data throughout school year</a:t>
          </a:r>
        </a:p>
      </dgm:t>
    </dgm:pt>
    <dgm:pt modelId="{1E4697CC-0D25-41F8-8EC5-914FA4E1A0D1}" type="parTrans" cxnId="{54FC6667-0BAA-4DB2-B383-BA0DE76BE861}">
      <dgm:prSet/>
      <dgm:spPr/>
      <dgm:t>
        <a:bodyPr/>
        <a:lstStyle/>
        <a:p>
          <a:endParaRPr lang="en-US">
            <a:solidFill>
              <a:srgbClr val="990033"/>
            </a:solidFill>
          </a:endParaRPr>
        </a:p>
      </dgm:t>
    </dgm:pt>
    <dgm:pt modelId="{B0D0360D-9DD4-43AD-A141-5C0502C4B4DE}" type="sibTrans" cxnId="{54FC6667-0BAA-4DB2-B383-BA0DE76BE861}">
      <dgm:prSet/>
      <dgm:spPr/>
      <dgm:t>
        <a:bodyPr/>
        <a:lstStyle/>
        <a:p>
          <a:endParaRPr lang="en-US">
            <a:solidFill>
              <a:srgbClr val="990033"/>
            </a:solidFill>
          </a:endParaRPr>
        </a:p>
      </dgm:t>
    </dgm:pt>
    <dgm:pt modelId="{327DAF64-F1AB-4A95-8F61-6B742402153D}">
      <dgm:prSet phldrT="[Text]" custT="1"/>
      <dgm:spPr>
        <a:solidFill>
          <a:srgbClr val="FF0000">
            <a:alpha val="51000"/>
          </a:srgbClr>
        </a:solidFill>
      </dgm:spPr>
      <dgm:t>
        <a:bodyPr/>
        <a:lstStyle/>
        <a:p>
          <a:pPr algn="ctr"/>
          <a:r>
            <a:rPr lang="en-US" sz="1600" b="1" dirty="0">
              <a:latin typeface="+mn-lt"/>
            </a:rPr>
            <a:t>Admin Unit/SOP</a:t>
          </a:r>
        </a:p>
      </dgm:t>
    </dgm:pt>
    <dgm:pt modelId="{855D9CEC-9509-4FB6-8EA2-73A0E1EFBE2F}" type="parTrans" cxnId="{6027714B-ABD3-4AFD-AC9E-859AACD6CF94}">
      <dgm:prSet/>
      <dgm:spPr/>
      <dgm:t>
        <a:bodyPr/>
        <a:lstStyle/>
        <a:p>
          <a:endParaRPr lang="en-US">
            <a:solidFill>
              <a:srgbClr val="990033"/>
            </a:solidFill>
          </a:endParaRPr>
        </a:p>
      </dgm:t>
    </dgm:pt>
    <dgm:pt modelId="{C3CAF434-51EB-4F67-81C0-B8384F5A2C4C}" type="sibTrans" cxnId="{6027714B-ABD3-4AFD-AC9E-859AACD6CF94}">
      <dgm:prSet/>
      <dgm:spPr/>
      <dgm:t>
        <a:bodyPr/>
        <a:lstStyle/>
        <a:p>
          <a:endParaRPr lang="en-US" dirty="0">
            <a:solidFill>
              <a:srgbClr val="990033"/>
            </a:solidFill>
          </a:endParaRPr>
        </a:p>
      </dgm:t>
    </dgm:pt>
    <dgm:pt modelId="{94D140E9-C9F1-409A-8E9B-2752C2C09B9F}">
      <dgm:prSet phldrT="[Text]" custT="1"/>
      <dgm:spPr>
        <a:solidFill>
          <a:srgbClr val="FF0000">
            <a:alpha val="51000"/>
          </a:srgbClr>
        </a:solidFill>
      </dgm:spPr>
      <dgm:t>
        <a:bodyPr/>
        <a:lstStyle/>
        <a:p>
          <a:pPr algn="l"/>
          <a:r>
            <a:rPr lang="en-US" sz="1600" dirty="0">
              <a:latin typeface="+mn-lt"/>
            </a:rPr>
            <a:t>Combines data from schools.  Determines the appropriate coding for each record.</a:t>
          </a:r>
        </a:p>
      </dgm:t>
    </dgm:pt>
    <dgm:pt modelId="{870CD28B-32C9-4895-B190-57266ADD3D62}" type="parTrans" cxnId="{0EF94753-2D87-43BB-81AD-98F6334A0A78}">
      <dgm:prSet/>
      <dgm:spPr/>
      <dgm:t>
        <a:bodyPr/>
        <a:lstStyle/>
        <a:p>
          <a:endParaRPr lang="en-US">
            <a:solidFill>
              <a:srgbClr val="990033"/>
            </a:solidFill>
          </a:endParaRPr>
        </a:p>
      </dgm:t>
    </dgm:pt>
    <dgm:pt modelId="{6767315D-1632-4104-B2C2-8AE57539D44E}" type="sibTrans" cxnId="{0EF94753-2D87-43BB-81AD-98F6334A0A78}">
      <dgm:prSet/>
      <dgm:spPr/>
      <dgm:t>
        <a:bodyPr/>
        <a:lstStyle/>
        <a:p>
          <a:endParaRPr lang="en-US">
            <a:solidFill>
              <a:srgbClr val="990033"/>
            </a:solidFill>
          </a:endParaRPr>
        </a:p>
      </dgm:t>
    </dgm:pt>
    <dgm:pt modelId="{5F4A0439-A01A-4C24-A826-F2969A21B81E}">
      <dgm:prSet phldrT="[Text]" custT="1"/>
      <dgm:spPr>
        <a:solidFill>
          <a:srgbClr val="FF0000">
            <a:alpha val="51000"/>
          </a:srgbClr>
        </a:solidFill>
      </dgm:spPr>
      <dgm:t>
        <a:bodyPr/>
        <a:lstStyle/>
        <a:p>
          <a:pPr algn="l"/>
          <a:r>
            <a:rPr lang="en-US" sz="1600" dirty="0">
              <a:latin typeface="+mn-lt"/>
            </a:rPr>
            <a:t>Reports data to CDE</a:t>
          </a:r>
        </a:p>
      </dgm:t>
    </dgm:pt>
    <dgm:pt modelId="{FA8D2572-7FB3-473D-B1C4-916A0DF06878}" type="parTrans" cxnId="{72DBB127-B186-4932-9DB1-F46469E2C969}">
      <dgm:prSet/>
      <dgm:spPr/>
      <dgm:t>
        <a:bodyPr/>
        <a:lstStyle/>
        <a:p>
          <a:endParaRPr lang="en-US">
            <a:solidFill>
              <a:srgbClr val="990033"/>
            </a:solidFill>
          </a:endParaRPr>
        </a:p>
      </dgm:t>
    </dgm:pt>
    <dgm:pt modelId="{A8A1A96C-8FD4-4A3E-A70A-F79CDD9FB900}" type="sibTrans" cxnId="{72DBB127-B186-4932-9DB1-F46469E2C969}">
      <dgm:prSet/>
      <dgm:spPr/>
      <dgm:t>
        <a:bodyPr/>
        <a:lstStyle/>
        <a:p>
          <a:endParaRPr lang="en-US">
            <a:solidFill>
              <a:srgbClr val="990033"/>
            </a:solidFill>
          </a:endParaRPr>
        </a:p>
      </dgm:t>
    </dgm:pt>
    <dgm:pt modelId="{8CBE5A4C-CDD5-4799-8BA3-526D4AA6FA60}">
      <dgm:prSet phldrT="[Text]" custT="1"/>
      <dgm:spPr>
        <a:solidFill>
          <a:srgbClr val="7030A0">
            <a:alpha val="50000"/>
          </a:srgbClr>
        </a:solidFill>
      </dgm:spPr>
      <dgm:t>
        <a:bodyPr/>
        <a:lstStyle/>
        <a:p>
          <a:pPr algn="ctr"/>
          <a:r>
            <a:rPr lang="en-US" sz="1600" b="1" dirty="0">
              <a:latin typeface="+mn-lt"/>
              <a:ea typeface="Verdana" panose="020B0604030504040204" pitchFamily="34" charset="0"/>
              <a:cs typeface="Verdana" panose="020B0604030504040204" pitchFamily="34" charset="0"/>
            </a:rPr>
            <a:t>CDE via Data Pipeline</a:t>
          </a:r>
        </a:p>
      </dgm:t>
    </dgm:pt>
    <dgm:pt modelId="{B1BF4AA8-364D-4974-BF0A-FE8D03BBD303}" type="parTrans" cxnId="{FE4C7F25-0D5A-41D0-8C26-74D22B50113E}">
      <dgm:prSet/>
      <dgm:spPr/>
      <dgm:t>
        <a:bodyPr/>
        <a:lstStyle/>
        <a:p>
          <a:endParaRPr lang="en-US">
            <a:solidFill>
              <a:srgbClr val="990033"/>
            </a:solidFill>
          </a:endParaRPr>
        </a:p>
      </dgm:t>
    </dgm:pt>
    <dgm:pt modelId="{01E034E0-7567-4CE6-999D-3490A1DFB0ED}" type="sibTrans" cxnId="{FE4C7F25-0D5A-41D0-8C26-74D22B50113E}">
      <dgm:prSet/>
      <dgm:spPr/>
      <dgm:t>
        <a:bodyPr/>
        <a:lstStyle/>
        <a:p>
          <a:endParaRPr lang="en-US" dirty="0">
            <a:solidFill>
              <a:srgbClr val="990033"/>
            </a:solidFill>
          </a:endParaRPr>
        </a:p>
      </dgm:t>
    </dgm:pt>
    <dgm:pt modelId="{C48FD786-3ADC-410A-B8DA-9754D70D25FB}">
      <dgm:prSet phldrT="[Text]" custT="1"/>
      <dgm:spPr>
        <a:solidFill>
          <a:srgbClr val="00B0F0"/>
        </a:solidFill>
      </dgm:spPr>
      <dgm:t>
        <a:bodyPr/>
        <a:lstStyle/>
        <a:p>
          <a:pPr algn="l"/>
          <a:r>
            <a:rPr lang="en-US" sz="1600" dirty="0">
              <a:latin typeface="+mn-lt"/>
            </a:rPr>
            <a:t>Provide data to Admin Unit/SOP</a:t>
          </a:r>
        </a:p>
      </dgm:t>
    </dgm:pt>
    <dgm:pt modelId="{D7463A18-0A61-4909-92E6-1D63475E57A5}" type="parTrans" cxnId="{9F8DA00B-8A55-4D96-8455-67B2FFBDABB7}">
      <dgm:prSet/>
      <dgm:spPr/>
      <dgm:t>
        <a:bodyPr/>
        <a:lstStyle/>
        <a:p>
          <a:endParaRPr lang="en-US">
            <a:solidFill>
              <a:srgbClr val="990033"/>
            </a:solidFill>
          </a:endParaRPr>
        </a:p>
      </dgm:t>
    </dgm:pt>
    <dgm:pt modelId="{AE019C0E-A89F-4475-90D6-7A57FF00C771}" type="sibTrans" cxnId="{9F8DA00B-8A55-4D96-8455-67B2FFBDABB7}">
      <dgm:prSet/>
      <dgm:spPr/>
      <dgm:t>
        <a:bodyPr/>
        <a:lstStyle/>
        <a:p>
          <a:endParaRPr lang="en-US">
            <a:solidFill>
              <a:srgbClr val="990033"/>
            </a:solidFill>
          </a:endParaRPr>
        </a:p>
      </dgm:t>
    </dgm:pt>
    <dgm:pt modelId="{2E0EC4F1-A63F-411D-88DC-8B2E870B6B66}">
      <dgm:prSet phldrT="[Text]" custT="1"/>
      <dgm:spPr>
        <a:solidFill>
          <a:srgbClr val="FF0000">
            <a:alpha val="51000"/>
          </a:srgbClr>
        </a:solidFill>
      </dgm:spPr>
      <dgm:t>
        <a:bodyPr/>
        <a:lstStyle/>
        <a:p>
          <a:pPr algn="l"/>
          <a:r>
            <a:rPr lang="en-US" sz="1600" dirty="0">
              <a:latin typeface="+mn-lt"/>
            </a:rPr>
            <a:t>Verifies accuracy, corrects and approves data</a:t>
          </a:r>
          <a:r>
            <a:rPr lang="en-US" sz="1600" dirty="0"/>
            <a:t>.</a:t>
          </a:r>
        </a:p>
      </dgm:t>
    </dgm:pt>
    <dgm:pt modelId="{71C1812B-4FE0-4D34-AE0E-ECC0E91CAA13}" type="parTrans" cxnId="{201B907A-009A-4DCD-A9BE-8A49A6F666EA}">
      <dgm:prSet/>
      <dgm:spPr/>
      <dgm:t>
        <a:bodyPr/>
        <a:lstStyle/>
        <a:p>
          <a:endParaRPr lang="en-US">
            <a:solidFill>
              <a:srgbClr val="990033"/>
            </a:solidFill>
          </a:endParaRPr>
        </a:p>
      </dgm:t>
    </dgm:pt>
    <dgm:pt modelId="{84AE3585-793A-448E-8EBE-B7267EB3A7C4}" type="sibTrans" cxnId="{201B907A-009A-4DCD-A9BE-8A49A6F666EA}">
      <dgm:prSet/>
      <dgm:spPr/>
      <dgm:t>
        <a:bodyPr/>
        <a:lstStyle/>
        <a:p>
          <a:endParaRPr lang="en-US">
            <a:solidFill>
              <a:srgbClr val="990033"/>
            </a:solidFill>
          </a:endParaRPr>
        </a:p>
      </dgm:t>
    </dgm:pt>
    <dgm:pt modelId="{A0CBDB90-D2DF-46C1-8D1E-2409B7D091F5}">
      <dgm:prSet phldrT="[Text]" custT="1"/>
      <dgm:spPr>
        <a:solidFill>
          <a:srgbClr val="7030A0">
            <a:alpha val="50000"/>
          </a:srgbClr>
        </a:solidFill>
      </dgm:spPr>
      <dgm:t>
        <a:bodyPr/>
        <a:lstStyle/>
        <a:p>
          <a:pPr algn="l"/>
          <a:r>
            <a:rPr lang="en-US" sz="1600" dirty="0">
              <a:latin typeface="+mn-lt"/>
            </a:rPr>
            <a:t>Checks data for accuracy</a:t>
          </a:r>
        </a:p>
      </dgm:t>
    </dgm:pt>
    <dgm:pt modelId="{514696F7-EF6C-453A-B7AE-472E5F0806D8}" type="parTrans" cxnId="{9D62FD4D-A87C-42B8-92F9-2A84ED5325A9}">
      <dgm:prSet/>
      <dgm:spPr/>
      <dgm:t>
        <a:bodyPr/>
        <a:lstStyle/>
        <a:p>
          <a:endParaRPr lang="en-US">
            <a:solidFill>
              <a:srgbClr val="990033"/>
            </a:solidFill>
          </a:endParaRPr>
        </a:p>
      </dgm:t>
    </dgm:pt>
    <dgm:pt modelId="{DEACC3D8-66CA-43DA-B1C4-D0A19CD9A723}" type="sibTrans" cxnId="{9D62FD4D-A87C-42B8-92F9-2A84ED5325A9}">
      <dgm:prSet/>
      <dgm:spPr/>
      <dgm:t>
        <a:bodyPr/>
        <a:lstStyle/>
        <a:p>
          <a:endParaRPr lang="en-US">
            <a:solidFill>
              <a:srgbClr val="990033"/>
            </a:solidFill>
          </a:endParaRPr>
        </a:p>
      </dgm:t>
    </dgm:pt>
    <dgm:pt modelId="{185CE68B-9871-4056-AD0B-8C95FB78539A}">
      <dgm:prSet phldrT="[Text]" custT="1"/>
      <dgm:spPr>
        <a:solidFill>
          <a:srgbClr val="7030A0">
            <a:alpha val="50000"/>
          </a:srgbClr>
        </a:solidFill>
      </dgm:spPr>
      <dgm:t>
        <a:bodyPr/>
        <a:lstStyle/>
        <a:p>
          <a:pPr algn="l"/>
          <a:r>
            <a:rPr lang="en-US" sz="1600" dirty="0">
              <a:latin typeface="+mn-lt"/>
            </a:rPr>
            <a:t>Collects data from Admin Unit/SOP</a:t>
          </a:r>
        </a:p>
      </dgm:t>
    </dgm:pt>
    <dgm:pt modelId="{792D74A8-4DAD-4DDF-B63E-2DC72D5431EB}" type="sibTrans" cxnId="{5FB6A72D-C9BF-4A89-AF36-7D0880BE393E}">
      <dgm:prSet/>
      <dgm:spPr/>
      <dgm:t>
        <a:bodyPr/>
        <a:lstStyle/>
        <a:p>
          <a:endParaRPr lang="en-US">
            <a:solidFill>
              <a:srgbClr val="990033"/>
            </a:solidFill>
          </a:endParaRPr>
        </a:p>
      </dgm:t>
    </dgm:pt>
    <dgm:pt modelId="{21C057D3-30FB-43F8-94F8-D1877EB809F9}" type="parTrans" cxnId="{5FB6A72D-C9BF-4A89-AF36-7D0880BE393E}">
      <dgm:prSet/>
      <dgm:spPr/>
      <dgm:t>
        <a:bodyPr/>
        <a:lstStyle/>
        <a:p>
          <a:endParaRPr lang="en-US">
            <a:solidFill>
              <a:srgbClr val="990033"/>
            </a:solidFill>
          </a:endParaRPr>
        </a:p>
      </dgm:t>
    </dgm:pt>
    <dgm:pt modelId="{7A13D6A1-6930-44D5-AB5E-3DD65655B9C7}">
      <dgm:prSet phldrT="[Text]" custT="1"/>
      <dgm:spPr>
        <a:solidFill>
          <a:srgbClr val="7030A0">
            <a:alpha val="50000"/>
          </a:srgbClr>
        </a:solidFill>
      </dgm:spPr>
      <dgm:t>
        <a:bodyPr/>
        <a:lstStyle/>
        <a:p>
          <a:pPr algn="l"/>
          <a:r>
            <a:rPr lang="en-US" sz="1600" dirty="0">
              <a:latin typeface="+mn-lt"/>
            </a:rPr>
            <a:t>Edits data, all errors must be corrected</a:t>
          </a:r>
        </a:p>
      </dgm:t>
    </dgm:pt>
    <dgm:pt modelId="{D2AB4DB9-D1F9-4C5A-81DD-D8EC17D2970E}" type="parTrans" cxnId="{3AF306E0-4B95-4531-8743-7B095AD8C63C}">
      <dgm:prSet/>
      <dgm:spPr/>
      <dgm:t>
        <a:bodyPr/>
        <a:lstStyle/>
        <a:p>
          <a:endParaRPr lang="en-US">
            <a:solidFill>
              <a:srgbClr val="990033"/>
            </a:solidFill>
          </a:endParaRPr>
        </a:p>
      </dgm:t>
    </dgm:pt>
    <dgm:pt modelId="{91096B37-41AA-49E8-9A08-5B56AB12E011}" type="sibTrans" cxnId="{3AF306E0-4B95-4531-8743-7B095AD8C63C}">
      <dgm:prSet/>
      <dgm:spPr/>
      <dgm:t>
        <a:bodyPr/>
        <a:lstStyle/>
        <a:p>
          <a:endParaRPr lang="en-US">
            <a:solidFill>
              <a:srgbClr val="990033"/>
            </a:solidFill>
          </a:endParaRPr>
        </a:p>
      </dgm:t>
    </dgm:pt>
    <dgm:pt modelId="{A32E51CE-FE4A-46D6-8E38-769B6929759D}">
      <dgm:prSet phldrT="[Text]" custT="1"/>
      <dgm:spPr>
        <a:solidFill>
          <a:schemeClr val="tx2">
            <a:lumMod val="60000"/>
            <a:lumOff val="40000"/>
          </a:schemeClr>
        </a:solidFill>
        <a:ln>
          <a:solidFill>
            <a:schemeClr val="tx2">
              <a:lumMod val="60000"/>
              <a:lumOff val="40000"/>
            </a:schemeClr>
          </a:solidFill>
        </a:ln>
      </dgm:spPr>
      <dgm:t>
        <a:bodyPr/>
        <a:lstStyle/>
        <a:p>
          <a:pPr algn="ctr"/>
          <a:r>
            <a:rPr lang="en-US" sz="1600" b="1" dirty="0">
              <a:latin typeface="+mn-lt"/>
            </a:rPr>
            <a:t>Federal Government</a:t>
          </a:r>
        </a:p>
      </dgm:t>
    </dgm:pt>
    <dgm:pt modelId="{95BD9133-08D8-4460-BD5C-81FBDC95765C}" type="parTrans" cxnId="{EE79F0B8-51FD-46A5-A16C-BE4B8776D2B9}">
      <dgm:prSet/>
      <dgm:spPr/>
      <dgm:t>
        <a:bodyPr/>
        <a:lstStyle/>
        <a:p>
          <a:endParaRPr lang="en-US">
            <a:solidFill>
              <a:srgbClr val="990033"/>
            </a:solidFill>
          </a:endParaRPr>
        </a:p>
      </dgm:t>
    </dgm:pt>
    <dgm:pt modelId="{B40CAE74-A9B0-4D64-85DD-33E150228EEF}" type="sibTrans" cxnId="{EE79F0B8-51FD-46A5-A16C-BE4B8776D2B9}">
      <dgm:prSet custScaleX="140942" custScaleY="127438" custLinFactY="-2285" custLinFactNeighborX="-9946" custLinFactNeighborY="-100000"/>
      <dgm:spPr/>
      <dgm:t>
        <a:bodyPr/>
        <a:lstStyle/>
        <a:p>
          <a:endParaRPr lang="en-US">
            <a:solidFill>
              <a:srgbClr val="990033"/>
            </a:solidFill>
          </a:endParaRPr>
        </a:p>
      </dgm:t>
    </dgm:pt>
    <dgm:pt modelId="{F844F96A-6FED-4F96-B2C2-05F0BBDC5785}">
      <dgm:prSet phldrT="[Text]" custT="1"/>
      <dgm:spPr>
        <a:solidFill>
          <a:schemeClr val="tx2">
            <a:lumMod val="60000"/>
            <a:lumOff val="40000"/>
          </a:schemeClr>
        </a:solidFill>
        <a:ln>
          <a:solidFill>
            <a:schemeClr val="tx2">
              <a:lumMod val="60000"/>
              <a:lumOff val="40000"/>
            </a:schemeClr>
          </a:solidFill>
        </a:ln>
      </dgm:spPr>
      <dgm:t>
        <a:bodyPr/>
        <a:lstStyle/>
        <a:p>
          <a:pPr algn="l"/>
          <a:r>
            <a:rPr lang="en-US" sz="1600" dirty="0">
              <a:latin typeface="+mn-lt"/>
            </a:rPr>
            <a:t>CDE Reviews and validates data and submits to U.S. Department of Education </a:t>
          </a:r>
        </a:p>
      </dgm:t>
    </dgm:pt>
    <dgm:pt modelId="{B6B0BB9E-9E48-4472-BB2B-943AA586A2E8}" type="sibTrans" cxnId="{8CA95BEE-613F-46B6-A9D1-D442774463BE}">
      <dgm:prSet/>
      <dgm:spPr/>
      <dgm:t>
        <a:bodyPr/>
        <a:lstStyle/>
        <a:p>
          <a:endParaRPr lang="en-US">
            <a:solidFill>
              <a:srgbClr val="990033"/>
            </a:solidFill>
          </a:endParaRPr>
        </a:p>
      </dgm:t>
    </dgm:pt>
    <dgm:pt modelId="{A1388769-17E6-443D-A1DA-EC5547444666}" type="parTrans" cxnId="{8CA95BEE-613F-46B6-A9D1-D442774463BE}">
      <dgm:prSet/>
      <dgm:spPr/>
      <dgm:t>
        <a:bodyPr/>
        <a:lstStyle/>
        <a:p>
          <a:endParaRPr lang="en-US">
            <a:solidFill>
              <a:srgbClr val="990033"/>
            </a:solidFill>
          </a:endParaRPr>
        </a:p>
      </dgm:t>
    </dgm:pt>
    <dgm:pt modelId="{AE514E63-BD9C-4DAD-96AF-1373378F648F}">
      <dgm:prSet phldrT="[Text]" custT="1"/>
      <dgm:spPr>
        <a:solidFill>
          <a:srgbClr val="7030A0">
            <a:alpha val="50000"/>
          </a:srgbClr>
        </a:solidFill>
      </dgm:spPr>
      <dgm:t>
        <a:bodyPr/>
        <a:lstStyle/>
        <a:p>
          <a:pPr algn="l"/>
          <a:r>
            <a:rPr lang="en-US" sz="1600" dirty="0">
              <a:latin typeface="+mn-lt"/>
            </a:rPr>
            <a:t>Allows approval once passed all edit validations</a:t>
          </a:r>
        </a:p>
      </dgm:t>
    </dgm:pt>
    <dgm:pt modelId="{7C1D02F6-10E3-48BA-8569-37350FCE6904}" type="parTrans" cxnId="{93E52CD4-4823-4EB9-8761-53E211EC5B04}">
      <dgm:prSet/>
      <dgm:spPr/>
      <dgm:t>
        <a:bodyPr/>
        <a:lstStyle/>
        <a:p>
          <a:endParaRPr lang="en-US"/>
        </a:p>
      </dgm:t>
    </dgm:pt>
    <dgm:pt modelId="{81F58FF7-7A8B-469E-8EB0-A6DE336539AE}" type="sibTrans" cxnId="{93E52CD4-4823-4EB9-8761-53E211EC5B04}">
      <dgm:prSet/>
      <dgm:spPr/>
      <dgm:t>
        <a:bodyPr/>
        <a:lstStyle/>
        <a:p>
          <a:endParaRPr lang="en-US"/>
        </a:p>
      </dgm:t>
    </dgm:pt>
    <dgm:pt modelId="{A6E198C7-30E9-44D5-AAEA-10054337754B}" type="pres">
      <dgm:prSet presAssocID="{5454E798-4B4A-488E-AF81-83D6D57AB297}" presName="Name0" presStyleCnt="0">
        <dgm:presLayoutVars>
          <dgm:dir/>
          <dgm:resizeHandles val="exact"/>
        </dgm:presLayoutVars>
      </dgm:prSet>
      <dgm:spPr/>
    </dgm:pt>
    <dgm:pt modelId="{B0D13CC1-FE05-48B1-BD8F-63B22FF0D041}" type="pres">
      <dgm:prSet presAssocID="{70E94E56-C970-4207-8E8D-15E45C77F965}" presName="composite" presStyleCnt="0"/>
      <dgm:spPr/>
    </dgm:pt>
    <dgm:pt modelId="{2B92CA1D-BE52-4027-B762-BDF064BCAC00}" type="pres">
      <dgm:prSet presAssocID="{70E94E56-C970-4207-8E8D-15E45C77F965}" presName="imagSh" presStyleLbl="bgImgPlace1" presStyleIdx="0" presStyleCnt="4"/>
      <dgm:spPr/>
    </dgm:pt>
    <dgm:pt modelId="{D82D00EB-4F84-417D-B8DF-D30837EAF6F8}" type="pres">
      <dgm:prSet presAssocID="{70E94E56-C970-4207-8E8D-15E45C77F965}" presName="txNode" presStyleLbl="node1" presStyleIdx="0" presStyleCnt="4" custScaleX="188566" custScaleY="304322" custLinFactNeighborX="-15258" custLinFactNeighborY="13368">
        <dgm:presLayoutVars>
          <dgm:bulletEnabled val="1"/>
        </dgm:presLayoutVars>
      </dgm:prSet>
      <dgm:spPr/>
    </dgm:pt>
    <dgm:pt modelId="{65AB778E-218B-49E6-95C8-CB61469BD6D7}" type="pres">
      <dgm:prSet presAssocID="{AC59ADC2-2257-438B-AAF8-FEF0F1024115}" presName="sibTrans" presStyleLbl="sibTrans2D1" presStyleIdx="0" presStyleCnt="3" custAng="2889270" custScaleX="229813" custScaleY="98661" custLinFactY="-200000" custLinFactNeighborX="-61634" custLinFactNeighborY="-258965"/>
      <dgm:spPr/>
    </dgm:pt>
    <dgm:pt modelId="{486A0FF0-9ED0-43CD-9A06-F19E793E69A6}" type="pres">
      <dgm:prSet presAssocID="{AC59ADC2-2257-438B-AAF8-FEF0F1024115}" presName="connTx" presStyleLbl="sibTrans2D1" presStyleIdx="0" presStyleCnt="3"/>
      <dgm:spPr/>
    </dgm:pt>
    <dgm:pt modelId="{285D4B95-9227-4026-80B4-97CDBC9DF66B}" type="pres">
      <dgm:prSet presAssocID="{327DAF64-F1AB-4A95-8F61-6B742402153D}" presName="composite" presStyleCnt="0"/>
      <dgm:spPr/>
    </dgm:pt>
    <dgm:pt modelId="{153BFA0E-3ED9-47B0-B6C1-1D7A20DFF3D8}" type="pres">
      <dgm:prSet presAssocID="{327DAF64-F1AB-4A95-8F61-6B742402153D}" presName="imagSh" presStyleLbl="bgImgPlace1" presStyleIdx="1" presStyleCnt="4" custScaleX="124919" custScaleY="94264" custLinFactY="-27897" custLinFactNeighborX="-7805" custLinFactNeighborY="-100000"/>
      <dgm:spPr>
        <a:blipFill rotWithShape="0">
          <a:blip xmlns:r="http://schemas.openxmlformats.org/officeDocument/2006/relationships" r:embed="rId1"/>
          <a:stretch>
            <a:fillRect/>
          </a:stretch>
        </a:blipFill>
      </dgm:spPr>
    </dgm:pt>
    <dgm:pt modelId="{E88F0B02-AAC4-406B-8CBC-11550AEB2268}" type="pres">
      <dgm:prSet presAssocID="{327DAF64-F1AB-4A95-8F61-6B742402153D}" presName="txNode" presStyleLbl="node1" presStyleIdx="1" presStyleCnt="4" custScaleX="219333" custScaleY="348802" custLinFactNeighborX="-23883" custLinFactNeighborY="64721">
        <dgm:presLayoutVars>
          <dgm:bulletEnabled val="1"/>
        </dgm:presLayoutVars>
      </dgm:prSet>
      <dgm:spPr/>
    </dgm:pt>
    <dgm:pt modelId="{B76CE360-138C-400D-8139-B8FBA1D7D18F}" type="pres">
      <dgm:prSet presAssocID="{C3CAF434-51EB-4F67-81C0-B8384F5A2C4C}" presName="sibTrans" presStyleLbl="sibTrans2D1" presStyleIdx="1" presStyleCnt="3" custScaleX="163843" custScaleY="101199" custLinFactNeighborX="-31981" custLinFactNeighborY="4414"/>
      <dgm:spPr/>
    </dgm:pt>
    <dgm:pt modelId="{29ACFF4D-07EC-4F76-9CEA-6BF99108D6F3}" type="pres">
      <dgm:prSet presAssocID="{C3CAF434-51EB-4F67-81C0-B8384F5A2C4C}" presName="connTx" presStyleLbl="sibTrans2D1" presStyleIdx="1" presStyleCnt="3"/>
      <dgm:spPr/>
    </dgm:pt>
    <dgm:pt modelId="{C441D7F9-855D-40C9-B76D-6A63DC5BE482}" type="pres">
      <dgm:prSet presAssocID="{8CBE5A4C-CDD5-4799-8BA3-526D4AA6FA60}" presName="composite" presStyleCnt="0"/>
      <dgm:spPr/>
    </dgm:pt>
    <dgm:pt modelId="{8DBB3D77-812E-47F8-97BB-4D3ED3940B46}" type="pres">
      <dgm:prSet presAssocID="{8CBE5A4C-CDD5-4799-8BA3-526D4AA6FA60}" presName="imagSh" presStyleLbl="bgImgPlace1" presStyleIdx="2" presStyleCnt="4" custLinFactY="-72035" custLinFactNeighborX="-25988" custLinFactNeighborY="-100000"/>
      <dgm:spPr>
        <a:blipFill rotWithShape="0">
          <a:blip xmlns:r="http://schemas.openxmlformats.org/officeDocument/2006/relationships" r:embed="rId2"/>
          <a:stretch>
            <a:fillRect/>
          </a:stretch>
        </a:blipFill>
      </dgm:spPr>
    </dgm:pt>
    <dgm:pt modelId="{F197EFE6-AB22-4D20-A95E-960259060193}" type="pres">
      <dgm:prSet presAssocID="{8CBE5A4C-CDD5-4799-8BA3-526D4AA6FA60}" presName="txNode" presStyleLbl="node1" presStyleIdx="2" presStyleCnt="4" custScaleX="200330" custScaleY="358897" custLinFactNeighborX="-15605" custLinFactNeighborY="32078">
        <dgm:presLayoutVars>
          <dgm:bulletEnabled val="1"/>
        </dgm:presLayoutVars>
      </dgm:prSet>
      <dgm:spPr/>
    </dgm:pt>
    <dgm:pt modelId="{1EBE0CB9-AA34-4B18-B758-5F9FBC5E3C9C}" type="pres">
      <dgm:prSet presAssocID="{01E034E0-7567-4CE6-999D-3490A1DFB0ED}" presName="sibTrans" presStyleLbl="sibTrans2D1" presStyleIdx="2" presStyleCnt="3" custScaleX="180827" custScaleY="125347" custLinFactNeighborX="1899" custLinFactNeighborY="-30088"/>
      <dgm:spPr/>
    </dgm:pt>
    <dgm:pt modelId="{DE196C87-A156-4E67-84D4-6C1EE50FAAC0}" type="pres">
      <dgm:prSet presAssocID="{01E034E0-7567-4CE6-999D-3490A1DFB0ED}" presName="connTx" presStyleLbl="sibTrans2D1" presStyleIdx="2" presStyleCnt="3"/>
      <dgm:spPr/>
    </dgm:pt>
    <dgm:pt modelId="{79840527-393B-4169-9F98-3152ACA602BF}" type="pres">
      <dgm:prSet presAssocID="{A32E51CE-FE4A-46D6-8E38-769B6929759D}" presName="composite" presStyleCnt="0"/>
      <dgm:spPr/>
    </dgm:pt>
    <dgm:pt modelId="{0519CEBE-8553-4F37-8BC9-B83D31B4D1CE}" type="pres">
      <dgm:prSet presAssocID="{A32E51CE-FE4A-46D6-8E38-769B6929759D}" presName="imagSh" presStyleLbl="bgImgPlace1" presStyleIdx="3" presStyleCnt="4" custLinFactNeighborX="-22027" custLinFactNeighborY="-99152"/>
      <dgm:spPr>
        <a:blipFill rotWithShape="0">
          <a:blip xmlns:r="http://schemas.openxmlformats.org/officeDocument/2006/relationships" r:embed="rId3"/>
          <a:stretch>
            <a:fillRect/>
          </a:stretch>
        </a:blipFill>
      </dgm:spPr>
    </dgm:pt>
    <dgm:pt modelId="{B11EB97F-7D71-406A-AB8C-1A459FB9BE56}" type="pres">
      <dgm:prSet presAssocID="{A32E51CE-FE4A-46D6-8E38-769B6929759D}" presName="txNode" presStyleLbl="node1" presStyleIdx="3" presStyleCnt="4" custScaleX="160274" custScaleY="276999" custLinFactNeighborX="-19662" custLinFactNeighborY="91494">
        <dgm:presLayoutVars>
          <dgm:bulletEnabled val="1"/>
        </dgm:presLayoutVars>
      </dgm:prSet>
      <dgm:spPr/>
    </dgm:pt>
  </dgm:ptLst>
  <dgm:cxnLst>
    <dgm:cxn modelId="{9F8DA00B-8A55-4D96-8455-67B2FFBDABB7}" srcId="{70E94E56-C970-4207-8E8D-15E45C77F965}" destId="{C48FD786-3ADC-410A-B8DA-9754D70D25FB}" srcOrd="1" destOrd="0" parTransId="{D7463A18-0A61-4909-92E6-1D63475E57A5}" sibTransId="{AE019C0E-A89F-4475-90D6-7A57FF00C771}"/>
    <dgm:cxn modelId="{0553CC12-CFAB-4030-BE91-BF2DC9A997EC}" type="presOf" srcId="{94D140E9-C9F1-409A-8E9B-2752C2C09B9F}" destId="{E88F0B02-AAC4-406B-8CBC-11550AEB2268}" srcOrd="0" destOrd="1" presId="urn:microsoft.com/office/officeart/2005/8/layout/hProcess10#1"/>
    <dgm:cxn modelId="{EC3A7114-B2C3-4DA6-BAC7-9530FE404322}" type="presOf" srcId="{C3CAF434-51EB-4F67-81C0-B8384F5A2C4C}" destId="{29ACFF4D-07EC-4F76-9CEA-6BF99108D6F3}" srcOrd="1" destOrd="0" presId="urn:microsoft.com/office/officeart/2005/8/layout/hProcess10#1"/>
    <dgm:cxn modelId="{16663722-AB06-4BA9-8B55-CB73BF74D2C3}" type="presOf" srcId="{01E034E0-7567-4CE6-999D-3490A1DFB0ED}" destId="{1EBE0CB9-AA34-4B18-B758-5F9FBC5E3C9C}" srcOrd="0" destOrd="0" presId="urn:microsoft.com/office/officeart/2005/8/layout/hProcess10#1"/>
    <dgm:cxn modelId="{FE4C7F25-0D5A-41D0-8C26-74D22B50113E}" srcId="{5454E798-4B4A-488E-AF81-83D6D57AB297}" destId="{8CBE5A4C-CDD5-4799-8BA3-526D4AA6FA60}" srcOrd="2" destOrd="0" parTransId="{B1BF4AA8-364D-4974-BF0A-FE8D03BBD303}" sibTransId="{01E034E0-7567-4CE6-999D-3490A1DFB0ED}"/>
    <dgm:cxn modelId="{72DBB127-B186-4932-9DB1-F46469E2C969}" srcId="{327DAF64-F1AB-4A95-8F61-6B742402153D}" destId="{5F4A0439-A01A-4C24-A826-F2969A21B81E}" srcOrd="1" destOrd="0" parTransId="{FA8D2572-7FB3-473D-B1C4-916A0DF06878}" sibTransId="{A8A1A96C-8FD4-4A3E-A70A-F79CDD9FB900}"/>
    <dgm:cxn modelId="{5FB6A72D-C9BF-4A89-AF36-7D0880BE393E}" srcId="{8CBE5A4C-CDD5-4799-8BA3-526D4AA6FA60}" destId="{185CE68B-9871-4056-AD0B-8C95FB78539A}" srcOrd="0" destOrd="0" parTransId="{21C057D3-30FB-43F8-94F8-D1877EB809F9}" sibTransId="{792D74A8-4DAD-4DDF-B63E-2DC72D5431EB}"/>
    <dgm:cxn modelId="{34616F31-2B09-465D-95C4-E616EB948A11}" type="presOf" srcId="{A0CBDB90-D2DF-46C1-8D1E-2409B7D091F5}" destId="{F197EFE6-AB22-4D20-A95E-960259060193}" srcOrd="0" destOrd="2" presId="urn:microsoft.com/office/officeart/2005/8/layout/hProcess10#1"/>
    <dgm:cxn modelId="{5EC0EF5D-82D8-4AD6-B830-094919FD3AC0}" type="presOf" srcId="{7A13D6A1-6930-44D5-AB5E-3DD65655B9C7}" destId="{F197EFE6-AB22-4D20-A95E-960259060193}" srcOrd="0" destOrd="3" presId="urn:microsoft.com/office/officeart/2005/8/layout/hProcess10#1"/>
    <dgm:cxn modelId="{54FC6667-0BAA-4DB2-B383-BA0DE76BE861}" srcId="{70E94E56-C970-4207-8E8D-15E45C77F965}" destId="{8897250D-6E29-4F99-ADEF-0D33B0562A1E}" srcOrd="0" destOrd="0" parTransId="{1E4697CC-0D25-41F8-8EC5-914FA4E1A0D1}" sibTransId="{B0D0360D-9DD4-43AD-A141-5C0502C4B4DE}"/>
    <dgm:cxn modelId="{6027714B-ABD3-4AFD-AC9E-859AACD6CF94}" srcId="{5454E798-4B4A-488E-AF81-83D6D57AB297}" destId="{327DAF64-F1AB-4A95-8F61-6B742402153D}" srcOrd="1" destOrd="0" parTransId="{855D9CEC-9509-4FB6-8EA2-73A0E1EFBE2F}" sibTransId="{C3CAF434-51EB-4F67-81C0-B8384F5A2C4C}"/>
    <dgm:cxn modelId="{544A554D-1ABB-45FF-A560-207D3E5A607E}" type="presOf" srcId="{185CE68B-9871-4056-AD0B-8C95FB78539A}" destId="{F197EFE6-AB22-4D20-A95E-960259060193}" srcOrd="0" destOrd="1" presId="urn:microsoft.com/office/officeart/2005/8/layout/hProcess10#1"/>
    <dgm:cxn modelId="{9D62FD4D-A87C-42B8-92F9-2A84ED5325A9}" srcId="{8CBE5A4C-CDD5-4799-8BA3-526D4AA6FA60}" destId="{A0CBDB90-D2DF-46C1-8D1E-2409B7D091F5}" srcOrd="1" destOrd="0" parTransId="{514696F7-EF6C-453A-B7AE-472E5F0806D8}" sibTransId="{DEACC3D8-66CA-43DA-B1C4-D0A19CD9A723}"/>
    <dgm:cxn modelId="{D4BA9071-CC82-4F08-80D9-C1AAE93BC932}" type="presOf" srcId="{70E94E56-C970-4207-8E8D-15E45C77F965}" destId="{D82D00EB-4F84-417D-B8DF-D30837EAF6F8}" srcOrd="0" destOrd="0" presId="urn:microsoft.com/office/officeart/2005/8/layout/hProcess10#1"/>
    <dgm:cxn modelId="{B2718772-A57C-47F5-9433-D42870306D3A}" type="presOf" srcId="{A32E51CE-FE4A-46D6-8E38-769B6929759D}" destId="{B11EB97F-7D71-406A-AB8C-1A459FB9BE56}" srcOrd="0" destOrd="0" presId="urn:microsoft.com/office/officeart/2005/8/layout/hProcess10#1"/>
    <dgm:cxn modelId="{0EF94753-2D87-43BB-81AD-98F6334A0A78}" srcId="{327DAF64-F1AB-4A95-8F61-6B742402153D}" destId="{94D140E9-C9F1-409A-8E9B-2752C2C09B9F}" srcOrd="0" destOrd="0" parTransId="{870CD28B-32C9-4895-B190-57266ADD3D62}" sibTransId="{6767315D-1632-4104-B2C2-8AE57539D44E}"/>
    <dgm:cxn modelId="{CAC59875-2EA9-4127-AD58-C69F2E3EA452}" type="presOf" srcId="{AC59ADC2-2257-438B-AAF8-FEF0F1024115}" destId="{65AB778E-218B-49E6-95C8-CB61469BD6D7}" srcOrd="0" destOrd="0" presId="urn:microsoft.com/office/officeart/2005/8/layout/hProcess10#1"/>
    <dgm:cxn modelId="{201B907A-009A-4DCD-A9BE-8A49A6F666EA}" srcId="{327DAF64-F1AB-4A95-8F61-6B742402153D}" destId="{2E0EC4F1-A63F-411D-88DC-8B2E870B6B66}" srcOrd="2" destOrd="0" parTransId="{71C1812B-4FE0-4D34-AE0E-ECC0E91CAA13}" sibTransId="{84AE3585-793A-448E-8EBE-B7267EB3A7C4}"/>
    <dgm:cxn modelId="{22988E85-B1F1-473B-A9F5-2597E0BF53F0}" type="presOf" srcId="{AE514E63-BD9C-4DAD-96AF-1373378F648F}" destId="{F197EFE6-AB22-4D20-A95E-960259060193}" srcOrd="0" destOrd="4" presId="urn:microsoft.com/office/officeart/2005/8/layout/hProcess10#1"/>
    <dgm:cxn modelId="{1EF4AB88-93C1-4338-BEAD-AAD77D6A9458}" type="presOf" srcId="{C48FD786-3ADC-410A-B8DA-9754D70D25FB}" destId="{D82D00EB-4F84-417D-B8DF-D30837EAF6F8}" srcOrd="0" destOrd="2" presId="urn:microsoft.com/office/officeart/2005/8/layout/hProcess10#1"/>
    <dgm:cxn modelId="{D1C8F18D-5549-4928-A70E-584F37421A18}" type="presOf" srcId="{8CBE5A4C-CDD5-4799-8BA3-526D4AA6FA60}" destId="{F197EFE6-AB22-4D20-A95E-960259060193}" srcOrd="0" destOrd="0" presId="urn:microsoft.com/office/officeart/2005/8/layout/hProcess10#1"/>
    <dgm:cxn modelId="{CA7ECB92-BFE6-4C03-A971-594F9BF26DAF}" srcId="{5454E798-4B4A-488E-AF81-83D6D57AB297}" destId="{70E94E56-C970-4207-8E8D-15E45C77F965}" srcOrd="0" destOrd="0" parTransId="{BF8A3EB5-FD08-4C3D-8790-4B0887F583EB}" sibTransId="{AC59ADC2-2257-438B-AAF8-FEF0F1024115}"/>
    <dgm:cxn modelId="{1AECBDA9-FD63-4063-BA6E-7974F6379B5D}" type="presOf" srcId="{327DAF64-F1AB-4A95-8F61-6B742402153D}" destId="{E88F0B02-AAC4-406B-8CBC-11550AEB2268}" srcOrd="0" destOrd="0" presId="urn:microsoft.com/office/officeart/2005/8/layout/hProcess10#1"/>
    <dgm:cxn modelId="{EE79F0B8-51FD-46A5-A16C-BE4B8776D2B9}" srcId="{5454E798-4B4A-488E-AF81-83D6D57AB297}" destId="{A32E51CE-FE4A-46D6-8E38-769B6929759D}" srcOrd="3" destOrd="0" parTransId="{95BD9133-08D8-4460-BD5C-81FBDC95765C}" sibTransId="{B40CAE74-A9B0-4D64-85DD-33E150228EEF}"/>
    <dgm:cxn modelId="{5F073FBD-9B3F-40EE-BB14-7D93E263604B}" type="presOf" srcId="{C3CAF434-51EB-4F67-81C0-B8384F5A2C4C}" destId="{B76CE360-138C-400D-8139-B8FBA1D7D18F}" srcOrd="0" destOrd="0" presId="urn:microsoft.com/office/officeart/2005/8/layout/hProcess10#1"/>
    <dgm:cxn modelId="{69CE0CCD-835B-4B6C-ABEE-7C4E8B39184E}" type="presOf" srcId="{01E034E0-7567-4CE6-999D-3490A1DFB0ED}" destId="{DE196C87-A156-4E67-84D4-6C1EE50FAAC0}" srcOrd="1" destOrd="0" presId="urn:microsoft.com/office/officeart/2005/8/layout/hProcess10#1"/>
    <dgm:cxn modelId="{186388D0-5749-41E3-8AC5-4369F9EEFE09}" type="presOf" srcId="{5454E798-4B4A-488E-AF81-83D6D57AB297}" destId="{A6E198C7-30E9-44D5-AAEA-10054337754B}" srcOrd="0" destOrd="0" presId="urn:microsoft.com/office/officeart/2005/8/layout/hProcess10#1"/>
    <dgm:cxn modelId="{93E52CD4-4823-4EB9-8761-53E211EC5B04}" srcId="{8CBE5A4C-CDD5-4799-8BA3-526D4AA6FA60}" destId="{AE514E63-BD9C-4DAD-96AF-1373378F648F}" srcOrd="3" destOrd="0" parTransId="{7C1D02F6-10E3-48BA-8569-37350FCE6904}" sibTransId="{81F58FF7-7A8B-469E-8EB0-A6DE336539AE}"/>
    <dgm:cxn modelId="{99086AD8-8DC5-45C5-8333-B75339F214D8}" type="presOf" srcId="{8897250D-6E29-4F99-ADEF-0D33B0562A1E}" destId="{D82D00EB-4F84-417D-B8DF-D30837EAF6F8}" srcOrd="0" destOrd="1" presId="urn:microsoft.com/office/officeart/2005/8/layout/hProcess10#1"/>
    <dgm:cxn modelId="{3AF306E0-4B95-4531-8743-7B095AD8C63C}" srcId="{8CBE5A4C-CDD5-4799-8BA3-526D4AA6FA60}" destId="{7A13D6A1-6930-44D5-AB5E-3DD65655B9C7}" srcOrd="2" destOrd="0" parTransId="{D2AB4DB9-D1F9-4C5A-81DD-D8EC17D2970E}" sibTransId="{91096B37-41AA-49E8-9A08-5B56AB12E011}"/>
    <dgm:cxn modelId="{0563EAE4-8BCD-4132-8586-07355235DF1D}" type="presOf" srcId="{F844F96A-6FED-4F96-B2C2-05F0BBDC5785}" destId="{B11EB97F-7D71-406A-AB8C-1A459FB9BE56}" srcOrd="0" destOrd="1" presId="urn:microsoft.com/office/officeart/2005/8/layout/hProcess10#1"/>
    <dgm:cxn modelId="{8CA95BEE-613F-46B6-A9D1-D442774463BE}" srcId="{A32E51CE-FE4A-46D6-8E38-769B6929759D}" destId="{F844F96A-6FED-4F96-B2C2-05F0BBDC5785}" srcOrd="0" destOrd="0" parTransId="{A1388769-17E6-443D-A1DA-EC5547444666}" sibTransId="{B6B0BB9E-9E48-4472-BB2B-943AA586A2E8}"/>
    <dgm:cxn modelId="{C7AC06EF-CAD2-41E9-8AF8-1A5CEF1E0AD7}" type="presOf" srcId="{AC59ADC2-2257-438B-AAF8-FEF0F1024115}" destId="{486A0FF0-9ED0-43CD-9A06-F19E793E69A6}" srcOrd="1" destOrd="0" presId="urn:microsoft.com/office/officeart/2005/8/layout/hProcess10#1"/>
    <dgm:cxn modelId="{B86B75F0-9FEA-461B-AD17-4AADF5900EAA}" type="presOf" srcId="{2E0EC4F1-A63F-411D-88DC-8B2E870B6B66}" destId="{E88F0B02-AAC4-406B-8CBC-11550AEB2268}" srcOrd="0" destOrd="3" presId="urn:microsoft.com/office/officeart/2005/8/layout/hProcess10#1"/>
    <dgm:cxn modelId="{9A6844FA-35F6-4259-BDEE-47F7B80D1B74}" type="presOf" srcId="{5F4A0439-A01A-4C24-A826-F2969A21B81E}" destId="{E88F0B02-AAC4-406B-8CBC-11550AEB2268}" srcOrd="0" destOrd="2" presId="urn:microsoft.com/office/officeart/2005/8/layout/hProcess10#1"/>
    <dgm:cxn modelId="{7CA923E0-0E7A-4375-BEEE-4CEFC66281C5}" type="presParOf" srcId="{A6E198C7-30E9-44D5-AAEA-10054337754B}" destId="{B0D13CC1-FE05-48B1-BD8F-63B22FF0D041}" srcOrd="0" destOrd="0" presId="urn:microsoft.com/office/officeart/2005/8/layout/hProcess10#1"/>
    <dgm:cxn modelId="{6B236B2E-FC6A-448C-8511-A9722D2C11F8}" type="presParOf" srcId="{B0D13CC1-FE05-48B1-BD8F-63B22FF0D041}" destId="{2B92CA1D-BE52-4027-B762-BDF064BCAC00}" srcOrd="0" destOrd="0" presId="urn:microsoft.com/office/officeart/2005/8/layout/hProcess10#1"/>
    <dgm:cxn modelId="{B4B32C4A-1FD6-4FAF-A10B-7156536EE17C}" type="presParOf" srcId="{B0D13CC1-FE05-48B1-BD8F-63B22FF0D041}" destId="{D82D00EB-4F84-417D-B8DF-D30837EAF6F8}" srcOrd="1" destOrd="0" presId="urn:microsoft.com/office/officeart/2005/8/layout/hProcess10#1"/>
    <dgm:cxn modelId="{65DAB260-7633-44C3-9DB7-1A71731C79AF}" type="presParOf" srcId="{A6E198C7-30E9-44D5-AAEA-10054337754B}" destId="{65AB778E-218B-49E6-95C8-CB61469BD6D7}" srcOrd="1" destOrd="0" presId="urn:microsoft.com/office/officeart/2005/8/layout/hProcess10#1"/>
    <dgm:cxn modelId="{A451391B-1863-4FB2-BB61-70A4BBC68140}" type="presParOf" srcId="{65AB778E-218B-49E6-95C8-CB61469BD6D7}" destId="{486A0FF0-9ED0-43CD-9A06-F19E793E69A6}" srcOrd="0" destOrd="0" presId="urn:microsoft.com/office/officeart/2005/8/layout/hProcess10#1"/>
    <dgm:cxn modelId="{E1CE3C47-FA98-4574-BE3F-704F5992B88F}" type="presParOf" srcId="{A6E198C7-30E9-44D5-AAEA-10054337754B}" destId="{285D4B95-9227-4026-80B4-97CDBC9DF66B}" srcOrd="2" destOrd="0" presId="urn:microsoft.com/office/officeart/2005/8/layout/hProcess10#1"/>
    <dgm:cxn modelId="{D4C76A76-3237-48D1-89A6-4ED0AF7CD765}" type="presParOf" srcId="{285D4B95-9227-4026-80B4-97CDBC9DF66B}" destId="{153BFA0E-3ED9-47B0-B6C1-1D7A20DFF3D8}" srcOrd="0" destOrd="0" presId="urn:microsoft.com/office/officeart/2005/8/layout/hProcess10#1"/>
    <dgm:cxn modelId="{D40C5995-829F-4CD2-B593-41415A4B744A}" type="presParOf" srcId="{285D4B95-9227-4026-80B4-97CDBC9DF66B}" destId="{E88F0B02-AAC4-406B-8CBC-11550AEB2268}" srcOrd="1" destOrd="0" presId="urn:microsoft.com/office/officeart/2005/8/layout/hProcess10#1"/>
    <dgm:cxn modelId="{F94B5936-75A8-4445-9228-B835F832F4B6}" type="presParOf" srcId="{A6E198C7-30E9-44D5-AAEA-10054337754B}" destId="{B76CE360-138C-400D-8139-B8FBA1D7D18F}" srcOrd="3" destOrd="0" presId="urn:microsoft.com/office/officeart/2005/8/layout/hProcess10#1"/>
    <dgm:cxn modelId="{4596B647-E367-4968-8100-EE3B30F10903}" type="presParOf" srcId="{B76CE360-138C-400D-8139-B8FBA1D7D18F}" destId="{29ACFF4D-07EC-4F76-9CEA-6BF99108D6F3}" srcOrd="0" destOrd="0" presId="urn:microsoft.com/office/officeart/2005/8/layout/hProcess10#1"/>
    <dgm:cxn modelId="{1E35DD87-A28C-456D-89B2-1D50155AB10D}" type="presParOf" srcId="{A6E198C7-30E9-44D5-AAEA-10054337754B}" destId="{C441D7F9-855D-40C9-B76D-6A63DC5BE482}" srcOrd="4" destOrd="0" presId="urn:microsoft.com/office/officeart/2005/8/layout/hProcess10#1"/>
    <dgm:cxn modelId="{EEB29862-FA85-48BD-8E8E-CA46EA5D4260}" type="presParOf" srcId="{C441D7F9-855D-40C9-B76D-6A63DC5BE482}" destId="{8DBB3D77-812E-47F8-97BB-4D3ED3940B46}" srcOrd="0" destOrd="0" presId="urn:microsoft.com/office/officeart/2005/8/layout/hProcess10#1"/>
    <dgm:cxn modelId="{D7ED9266-C3A3-465F-979C-CB6D67D12B3C}" type="presParOf" srcId="{C441D7F9-855D-40C9-B76D-6A63DC5BE482}" destId="{F197EFE6-AB22-4D20-A95E-960259060193}" srcOrd="1" destOrd="0" presId="urn:microsoft.com/office/officeart/2005/8/layout/hProcess10#1"/>
    <dgm:cxn modelId="{C1D41939-23A2-4DDC-B781-061B2C6D1BD6}" type="presParOf" srcId="{A6E198C7-30E9-44D5-AAEA-10054337754B}" destId="{1EBE0CB9-AA34-4B18-B758-5F9FBC5E3C9C}" srcOrd="5" destOrd="0" presId="urn:microsoft.com/office/officeart/2005/8/layout/hProcess10#1"/>
    <dgm:cxn modelId="{C6A9D932-48F1-4E99-9637-579AA5CB0846}" type="presParOf" srcId="{1EBE0CB9-AA34-4B18-B758-5F9FBC5E3C9C}" destId="{DE196C87-A156-4E67-84D4-6C1EE50FAAC0}" srcOrd="0" destOrd="0" presId="urn:microsoft.com/office/officeart/2005/8/layout/hProcess10#1"/>
    <dgm:cxn modelId="{2B9D43C3-B0E8-4970-9CD6-B3A14CC165CB}" type="presParOf" srcId="{A6E198C7-30E9-44D5-AAEA-10054337754B}" destId="{79840527-393B-4169-9F98-3152ACA602BF}" srcOrd="6" destOrd="0" presId="urn:microsoft.com/office/officeart/2005/8/layout/hProcess10#1"/>
    <dgm:cxn modelId="{9E642898-3DDC-4CDA-A078-3A5B58D1EF7C}" type="presParOf" srcId="{79840527-393B-4169-9F98-3152ACA602BF}" destId="{0519CEBE-8553-4F37-8BC9-B83D31B4D1CE}" srcOrd="0" destOrd="0" presId="urn:microsoft.com/office/officeart/2005/8/layout/hProcess10#1"/>
    <dgm:cxn modelId="{1F22D12F-12BD-4FA3-9679-EA68592C1D75}" type="presParOf" srcId="{79840527-393B-4169-9F98-3152ACA602BF}" destId="{B11EB97F-7D71-406A-AB8C-1A459FB9BE56}" srcOrd="1" destOrd="0" presId="urn:microsoft.com/office/officeart/2005/8/layout/hProcess10#1"/>
  </dgm:cxnLst>
  <dgm:bg>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183CAF-F70E-4B59-8011-75F78D5B4285}"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FC07C621-D225-4C80-850B-032AF5F974AC}">
      <dgm:prSet phldrT="[Text]"/>
      <dgm:spPr>
        <a:solidFill>
          <a:schemeClr val="accent3"/>
        </a:solidFill>
        <a:ln>
          <a:solidFill>
            <a:schemeClr val="tx1"/>
          </a:solidFill>
        </a:ln>
      </dgm:spPr>
      <dgm:t>
        <a:bodyPr/>
        <a:lstStyle/>
        <a:p>
          <a:r>
            <a:rPr lang="en-US" dirty="0">
              <a:solidFill>
                <a:schemeClr val="tx1"/>
              </a:solidFill>
            </a:rPr>
            <a:t>Special Education EOY Snapshot</a:t>
          </a:r>
        </a:p>
      </dgm:t>
    </dgm:pt>
    <dgm:pt modelId="{E4A1954E-BFAF-4AFD-9803-091770016C33}" type="parTrans" cxnId="{8DA0DEFA-3437-4DFD-8649-31843A4BD2EA}">
      <dgm:prSet/>
      <dgm:spPr/>
      <dgm:t>
        <a:bodyPr/>
        <a:lstStyle/>
        <a:p>
          <a:endParaRPr lang="en-US"/>
        </a:p>
      </dgm:t>
    </dgm:pt>
    <dgm:pt modelId="{B2DB0B67-057D-48EF-BAAB-0AC67827462F}" type="sibTrans" cxnId="{8DA0DEFA-3437-4DFD-8649-31843A4BD2EA}">
      <dgm:prSet/>
      <dgm:spPr/>
      <dgm:t>
        <a:bodyPr/>
        <a:lstStyle/>
        <a:p>
          <a:endParaRPr lang="en-US"/>
        </a:p>
      </dgm:t>
    </dgm:pt>
    <dgm:pt modelId="{34B030DD-99CC-4F70-AB5C-32D0C2CD72C5}">
      <dgm:prSet phldrT="[Text]" custT="1"/>
      <dgm:spPr>
        <a:solidFill>
          <a:schemeClr val="accent2">
            <a:lumMod val="40000"/>
            <a:lumOff val="60000"/>
          </a:schemeClr>
        </a:solidFill>
        <a:ln>
          <a:solidFill>
            <a:schemeClr val="tx1"/>
          </a:solidFill>
        </a:ln>
      </dgm:spPr>
      <dgm:t>
        <a:bodyPr/>
        <a:lstStyle/>
        <a:p>
          <a:pPr algn="ctr"/>
          <a:endParaRPr lang="en-US" sz="1800" b="1" u="none" dirty="0"/>
        </a:p>
      </dgm:t>
    </dgm:pt>
    <dgm:pt modelId="{43EED106-3386-4D09-8556-20195EBB991D}" type="parTrans" cxnId="{D1F3B67F-58CC-4615-B7F8-44F0A98A48F7}">
      <dgm:prSet/>
      <dgm:spPr/>
      <dgm:t>
        <a:bodyPr/>
        <a:lstStyle/>
        <a:p>
          <a:endParaRPr lang="en-US"/>
        </a:p>
      </dgm:t>
    </dgm:pt>
    <dgm:pt modelId="{FCE7F88F-DB26-479B-B9B9-6F223EBAB128}" type="sibTrans" cxnId="{D1F3B67F-58CC-4615-B7F8-44F0A98A48F7}">
      <dgm:prSet/>
      <dgm:spPr/>
      <dgm:t>
        <a:bodyPr/>
        <a:lstStyle/>
        <a:p>
          <a:endParaRPr lang="en-US"/>
        </a:p>
      </dgm:t>
    </dgm:pt>
    <dgm:pt modelId="{0B02656A-814F-4014-B38A-6551C1A5F7FA}">
      <dgm:prSet phldrT="[Text]" custT="1"/>
      <dgm:spPr>
        <a:solidFill>
          <a:schemeClr val="accent6">
            <a:lumMod val="40000"/>
            <a:lumOff val="60000"/>
          </a:schemeClr>
        </a:solidFill>
        <a:ln>
          <a:solidFill>
            <a:schemeClr val="tx1"/>
          </a:solidFill>
        </a:ln>
      </dgm:spPr>
      <dgm:t>
        <a:bodyPr/>
        <a:lstStyle/>
        <a:p>
          <a:pPr algn="ctr"/>
          <a:endParaRPr lang="en-US" sz="2800" b="1" u="none" dirty="0">
            <a:solidFill>
              <a:srgbClr val="000000"/>
            </a:solidFill>
          </a:endParaRPr>
        </a:p>
      </dgm:t>
    </dgm:pt>
    <dgm:pt modelId="{E4DB4B5B-1809-442E-A273-77A5DE38CA63}" type="parTrans" cxnId="{1BA9DF0A-FBE4-4F02-B5FE-10517924DFC1}">
      <dgm:prSet/>
      <dgm:spPr/>
      <dgm:t>
        <a:bodyPr/>
        <a:lstStyle/>
        <a:p>
          <a:endParaRPr lang="en-US"/>
        </a:p>
      </dgm:t>
    </dgm:pt>
    <dgm:pt modelId="{2451CE39-549B-4A95-8D43-0D096B49FF8D}" type="sibTrans" cxnId="{1BA9DF0A-FBE4-4F02-B5FE-10517924DFC1}">
      <dgm:prSet/>
      <dgm:spPr/>
      <dgm:t>
        <a:bodyPr/>
        <a:lstStyle/>
        <a:p>
          <a:endParaRPr lang="en-US"/>
        </a:p>
      </dgm:t>
    </dgm:pt>
    <dgm:pt modelId="{6789C550-133F-4430-B81C-0EA7BA8012FE}" type="pres">
      <dgm:prSet presAssocID="{FF183CAF-F70E-4B59-8011-75F78D5B4285}" presName="Name0" presStyleCnt="0">
        <dgm:presLayoutVars>
          <dgm:chPref val="1"/>
          <dgm:dir/>
          <dgm:animOne val="branch"/>
          <dgm:animLvl val="lvl"/>
          <dgm:resizeHandles val="exact"/>
        </dgm:presLayoutVars>
      </dgm:prSet>
      <dgm:spPr/>
    </dgm:pt>
    <dgm:pt modelId="{2D908AB4-3D6D-4005-8CC4-C146C8ECD76E}" type="pres">
      <dgm:prSet presAssocID="{FC07C621-D225-4C80-850B-032AF5F974AC}" presName="root1" presStyleCnt="0"/>
      <dgm:spPr/>
    </dgm:pt>
    <dgm:pt modelId="{062E292B-6B32-46E5-9925-AF99100CE7C5}" type="pres">
      <dgm:prSet presAssocID="{FC07C621-D225-4C80-850B-032AF5F974AC}" presName="LevelOneTextNode" presStyleLbl="node0" presStyleIdx="0" presStyleCnt="1" custAng="5400000" custScaleX="211917" custLinFactX="200000" custLinFactNeighborX="283679" custLinFactNeighborY="3909">
        <dgm:presLayoutVars>
          <dgm:chPref val="3"/>
        </dgm:presLayoutVars>
      </dgm:prSet>
      <dgm:spPr/>
    </dgm:pt>
    <dgm:pt modelId="{E77331C0-D7F3-4A41-A4C1-2A02DDBF23EA}" type="pres">
      <dgm:prSet presAssocID="{FC07C621-D225-4C80-850B-032AF5F974AC}" presName="level2hierChild" presStyleCnt="0"/>
      <dgm:spPr/>
    </dgm:pt>
    <dgm:pt modelId="{72664FFE-C46A-4743-AD77-A6CBF73EC1FE}" type="pres">
      <dgm:prSet presAssocID="{43EED106-3386-4D09-8556-20195EBB991D}" presName="conn2-1" presStyleLbl="parChTrans1D2" presStyleIdx="0" presStyleCnt="2"/>
      <dgm:spPr/>
    </dgm:pt>
    <dgm:pt modelId="{51C14C95-73AE-4B49-878A-9CF9A344B399}" type="pres">
      <dgm:prSet presAssocID="{43EED106-3386-4D09-8556-20195EBB991D}" presName="connTx" presStyleLbl="parChTrans1D2" presStyleIdx="0" presStyleCnt="2"/>
      <dgm:spPr/>
    </dgm:pt>
    <dgm:pt modelId="{9DC83F77-8163-415E-B5D7-7494A527E15B}" type="pres">
      <dgm:prSet presAssocID="{34B030DD-99CC-4F70-AB5C-32D0C2CD72C5}" presName="root2" presStyleCnt="0"/>
      <dgm:spPr/>
    </dgm:pt>
    <dgm:pt modelId="{98D99A0C-7538-4FF7-ABA0-3170330DFE0C}" type="pres">
      <dgm:prSet presAssocID="{34B030DD-99CC-4F70-AB5C-32D0C2CD72C5}" presName="LevelTwoTextNode" presStyleLbl="node2" presStyleIdx="0" presStyleCnt="2" custAng="0" custScaleX="105856" custScaleY="257871" custLinFactX="-24591" custLinFactNeighborX="-100000" custLinFactNeighborY="-44068">
        <dgm:presLayoutVars>
          <dgm:chPref val="3"/>
        </dgm:presLayoutVars>
      </dgm:prSet>
      <dgm:spPr/>
    </dgm:pt>
    <dgm:pt modelId="{EEABE845-C4A1-4663-BFFD-FBC23A0529A8}" type="pres">
      <dgm:prSet presAssocID="{34B030DD-99CC-4F70-AB5C-32D0C2CD72C5}" presName="level3hierChild" presStyleCnt="0"/>
      <dgm:spPr/>
    </dgm:pt>
    <dgm:pt modelId="{E2F6E2EF-92BB-44AD-B785-9F4DFB81C8BE}" type="pres">
      <dgm:prSet presAssocID="{E4DB4B5B-1809-442E-A273-77A5DE38CA63}" presName="conn2-1" presStyleLbl="parChTrans1D2" presStyleIdx="1" presStyleCnt="2"/>
      <dgm:spPr/>
    </dgm:pt>
    <dgm:pt modelId="{7C1EE6C6-102B-41B1-A354-DE7DB2DADEC7}" type="pres">
      <dgm:prSet presAssocID="{E4DB4B5B-1809-442E-A273-77A5DE38CA63}" presName="connTx" presStyleLbl="parChTrans1D2" presStyleIdx="1" presStyleCnt="2"/>
      <dgm:spPr/>
    </dgm:pt>
    <dgm:pt modelId="{B97D5F44-F892-47F7-9F5A-FD34F7F4B928}" type="pres">
      <dgm:prSet presAssocID="{0B02656A-814F-4014-B38A-6551C1A5F7FA}" presName="root2" presStyleCnt="0"/>
      <dgm:spPr/>
    </dgm:pt>
    <dgm:pt modelId="{A2B6FA7B-EB93-468F-9C5C-6342B4AFADCA}" type="pres">
      <dgm:prSet presAssocID="{0B02656A-814F-4014-B38A-6551C1A5F7FA}" presName="LevelTwoTextNode" presStyleLbl="node2" presStyleIdx="1" presStyleCnt="2" custScaleX="104003" custScaleY="227579" custLinFactX="-24827" custLinFactNeighborX="-100000" custLinFactNeighborY="5691">
        <dgm:presLayoutVars>
          <dgm:chPref val="3"/>
        </dgm:presLayoutVars>
      </dgm:prSet>
      <dgm:spPr/>
    </dgm:pt>
    <dgm:pt modelId="{B2D5941C-A1C8-4E44-9F82-760C334CE88A}" type="pres">
      <dgm:prSet presAssocID="{0B02656A-814F-4014-B38A-6551C1A5F7FA}" presName="level3hierChild" presStyleCnt="0"/>
      <dgm:spPr/>
    </dgm:pt>
  </dgm:ptLst>
  <dgm:cxnLst>
    <dgm:cxn modelId="{1BA9DF0A-FBE4-4F02-B5FE-10517924DFC1}" srcId="{FC07C621-D225-4C80-850B-032AF5F974AC}" destId="{0B02656A-814F-4014-B38A-6551C1A5F7FA}" srcOrd="1" destOrd="0" parTransId="{E4DB4B5B-1809-442E-A273-77A5DE38CA63}" sibTransId="{2451CE39-549B-4A95-8D43-0D096B49FF8D}"/>
    <dgm:cxn modelId="{1A0E8D1D-EA4A-42DD-8AF0-A20AEE0244F9}" type="presOf" srcId="{FF183CAF-F70E-4B59-8011-75F78D5B4285}" destId="{6789C550-133F-4430-B81C-0EA7BA8012FE}" srcOrd="0" destOrd="0" presId="urn:microsoft.com/office/officeart/2008/layout/HorizontalMultiLevelHierarchy"/>
    <dgm:cxn modelId="{A2805526-1679-4193-8CE4-4472243C357E}" type="presOf" srcId="{E4DB4B5B-1809-442E-A273-77A5DE38CA63}" destId="{E2F6E2EF-92BB-44AD-B785-9F4DFB81C8BE}" srcOrd="0" destOrd="0" presId="urn:microsoft.com/office/officeart/2008/layout/HorizontalMultiLevelHierarchy"/>
    <dgm:cxn modelId="{3F4B1343-791E-44E6-98DF-B17C2F493429}" type="presOf" srcId="{E4DB4B5B-1809-442E-A273-77A5DE38CA63}" destId="{7C1EE6C6-102B-41B1-A354-DE7DB2DADEC7}" srcOrd="1" destOrd="0" presId="urn:microsoft.com/office/officeart/2008/layout/HorizontalMultiLevelHierarchy"/>
    <dgm:cxn modelId="{D1F3B67F-58CC-4615-B7F8-44F0A98A48F7}" srcId="{FC07C621-D225-4C80-850B-032AF5F974AC}" destId="{34B030DD-99CC-4F70-AB5C-32D0C2CD72C5}" srcOrd="0" destOrd="0" parTransId="{43EED106-3386-4D09-8556-20195EBB991D}" sibTransId="{FCE7F88F-DB26-479B-B9B9-6F223EBAB128}"/>
    <dgm:cxn modelId="{C2F49593-0709-4753-A3C8-22BBCC9F697A}" type="presOf" srcId="{43EED106-3386-4D09-8556-20195EBB991D}" destId="{51C14C95-73AE-4B49-878A-9CF9A344B399}" srcOrd="1" destOrd="0" presId="urn:microsoft.com/office/officeart/2008/layout/HorizontalMultiLevelHierarchy"/>
    <dgm:cxn modelId="{E4F4EDA9-6A5A-4F17-BB2C-D718E1F0EB2C}" type="presOf" srcId="{0B02656A-814F-4014-B38A-6551C1A5F7FA}" destId="{A2B6FA7B-EB93-468F-9C5C-6342B4AFADCA}" srcOrd="0" destOrd="0" presId="urn:microsoft.com/office/officeart/2008/layout/HorizontalMultiLevelHierarchy"/>
    <dgm:cxn modelId="{EC343DDC-79EA-4F2E-A211-20AC4AAE1C87}" type="presOf" srcId="{FC07C621-D225-4C80-850B-032AF5F974AC}" destId="{062E292B-6B32-46E5-9925-AF99100CE7C5}" srcOrd="0" destOrd="0" presId="urn:microsoft.com/office/officeart/2008/layout/HorizontalMultiLevelHierarchy"/>
    <dgm:cxn modelId="{6DC041ED-3AE0-483B-A0BB-75526A722B6F}" type="presOf" srcId="{34B030DD-99CC-4F70-AB5C-32D0C2CD72C5}" destId="{98D99A0C-7538-4FF7-ABA0-3170330DFE0C}" srcOrd="0" destOrd="0" presId="urn:microsoft.com/office/officeart/2008/layout/HorizontalMultiLevelHierarchy"/>
    <dgm:cxn modelId="{8DA0DEFA-3437-4DFD-8649-31843A4BD2EA}" srcId="{FF183CAF-F70E-4B59-8011-75F78D5B4285}" destId="{FC07C621-D225-4C80-850B-032AF5F974AC}" srcOrd="0" destOrd="0" parTransId="{E4A1954E-BFAF-4AFD-9803-091770016C33}" sibTransId="{B2DB0B67-057D-48EF-BAAB-0AC67827462F}"/>
    <dgm:cxn modelId="{07E0FCFC-5435-4A04-B20F-3DAEEF8E6C31}" type="presOf" srcId="{43EED106-3386-4D09-8556-20195EBB991D}" destId="{72664FFE-C46A-4743-AD77-A6CBF73EC1FE}" srcOrd="0" destOrd="0" presId="urn:microsoft.com/office/officeart/2008/layout/HorizontalMultiLevelHierarchy"/>
    <dgm:cxn modelId="{14DAD966-2C30-410F-B280-A3B7EF011F74}" type="presParOf" srcId="{6789C550-133F-4430-B81C-0EA7BA8012FE}" destId="{2D908AB4-3D6D-4005-8CC4-C146C8ECD76E}" srcOrd="0" destOrd="0" presId="urn:microsoft.com/office/officeart/2008/layout/HorizontalMultiLevelHierarchy"/>
    <dgm:cxn modelId="{98E4E59E-B00C-42FA-BF74-A1770C501491}" type="presParOf" srcId="{2D908AB4-3D6D-4005-8CC4-C146C8ECD76E}" destId="{062E292B-6B32-46E5-9925-AF99100CE7C5}" srcOrd="0" destOrd="0" presId="urn:microsoft.com/office/officeart/2008/layout/HorizontalMultiLevelHierarchy"/>
    <dgm:cxn modelId="{2B6A50D4-C0A9-4D3F-B188-B67D98728A45}" type="presParOf" srcId="{2D908AB4-3D6D-4005-8CC4-C146C8ECD76E}" destId="{E77331C0-D7F3-4A41-A4C1-2A02DDBF23EA}" srcOrd="1" destOrd="0" presId="urn:microsoft.com/office/officeart/2008/layout/HorizontalMultiLevelHierarchy"/>
    <dgm:cxn modelId="{021FEEE0-A420-411C-ABC3-596419023DA4}" type="presParOf" srcId="{E77331C0-D7F3-4A41-A4C1-2A02DDBF23EA}" destId="{72664FFE-C46A-4743-AD77-A6CBF73EC1FE}" srcOrd="0" destOrd="0" presId="urn:microsoft.com/office/officeart/2008/layout/HorizontalMultiLevelHierarchy"/>
    <dgm:cxn modelId="{4E241BB3-E462-4310-8CFA-FDFBC8070EA2}" type="presParOf" srcId="{72664FFE-C46A-4743-AD77-A6CBF73EC1FE}" destId="{51C14C95-73AE-4B49-878A-9CF9A344B399}" srcOrd="0" destOrd="0" presId="urn:microsoft.com/office/officeart/2008/layout/HorizontalMultiLevelHierarchy"/>
    <dgm:cxn modelId="{1C524335-909A-49A9-B708-2C00E257CC09}" type="presParOf" srcId="{E77331C0-D7F3-4A41-A4C1-2A02DDBF23EA}" destId="{9DC83F77-8163-415E-B5D7-7494A527E15B}" srcOrd="1" destOrd="0" presId="urn:microsoft.com/office/officeart/2008/layout/HorizontalMultiLevelHierarchy"/>
    <dgm:cxn modelId="{B99AF699-BDD1-4B28-946C-CDF4D90A94F3}" type="presParOf" srcId="{9DC83F77-8163-415E-B5D7-7494A527E15B}" destId="{98D99A0C-7538-4FF7-ABA0-3170330DFE0C}" srcOrd="0" destOrd="0" presId="urn:microsoft.com/office/officeart/2008/layout/HorizontalMultiLevelHierarchy"/>
    <dgm:cxn modelId="{6A7A812C-8EDE-490E-8328-FA9484568204}" type="presParOf" srcId="{9DC83F77-8163-415E-B5D7-7494A527E15B}" destId="{EEABE845-C4A1-4663-BFFD-FBC23A0529A8}" srcOrd="1" destOrd="0" presId="urn:microsoft.com/office/officeart/2008/layout/HorizontalMultiLevelHierarchy"/>
    <dgm:cxn modelId="{1F95582A-B2B3-40AF-B532-6EDC4C548311}" type="presParOf" srcId="{E77331C0-D7F3-4A41-A4C1-2A02DDBF23EA}" destId="{E2F6E2EF-92BB-44AD-B785-9F4DFB81C8BE}" srcOrd="2" destOrd="0" presId="urn:microsoft.com/office/officeart/2008/layout/HorizontalMultiLevelHierarchy"/>
    <dgm:cxn modelId="{3A549D56-A117-4F43-9A11-BFAB044AC9E0}" type="presParOf" srcId="{E2F6E2EF-92BB-44AD-B785-9F4DFB81C8BE}" destId="{7C1EE6C6-102B-41B1-A354-DE7DB2DADEC7}" srcOrd="0" destOrd="0" presId="urn:microsoft.com/office/officeart/2008/layout/HorizontalMultiLevelHierarchy"/>
    <dgm:cxn modelId="{1A0D5B14-17D7-49A4-9BA4-8225D30B98E3}" type="presParOf" srcId="{E77331C0-D7F3-4A41-A4C1-2A02DDBF23EA}" destId="{B97D5F44-F892-47F7-9F5A-FD34F7F4B928}" srcOrd="3" destOrd="0" presId="urn:microsoft.com/office/officeart/2008/layout/HorizontalMultiLevelHierarchy"/>
    <dgm:cxn modelId="{717E96F3-6E1D-4899-8768-405AC127EBDC}" type="presParOf" srcId="{B97D5F44-F892-47F7-9F5A-FD34F7F4B928}" destId="{A2B6FA7B-EB93-468F-9C5C-6342B4AFADCA}" srcOrd="0" destOrd="0" presId="urn:microsoft.com/office/officeart/2008/layout/HorizontalMultiLevelHierarchy"/>
    <dgm:cxn modelId="{DB3AFFCA-FCFB-4ECF-83C4-AE8CBCD45008}" type="presParOf" srcId="{B97D5F44-F892-47F7-9F5A-FD34F7F4B928}" destId="{B2D5941C-A1C8-4E44-9F82-760C334CE88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3CF1F2-D66B-427E-8F1C-B3C7BCDE421F}" type="doc">
      <dgm:prSet loTypeId="urn:microsoft.com/office/officeart/2005/8/layout/equation1" loCatId="process" qsTypeId="urn:microsoft.com/office/officeart/2005/8/quickstyle/simple1" qsCatId="simple" csTypeId="urn:microsoft.com/office/officeart/2005/8/colors/accent0_3" csCatId="mainScheme" phldr="1"/>
      <dgm:spPr/>
    </dgm:pt>
    <dgm:pt modelId="{9C10BF8C-E6DE-4807-BD45-1E8986237953}">
      <dgm:prSet phldrT="[Text]" custT="1"/>
      <dgm:spPr/>
      <dgm:t>
        <a:bodyPr/>
        <a:lstStyle/>
        <a:p>
          <a:r>
            <a:rPr lang="en-US" sz="1400"/>
            <a:t># Requests Authorized</a:t>
          </a:r>
        </a:p>
      </dgm:t>
    </dgm:pt>
    <dgm:pt modelId="{AB777F98-3A3E-4F92-AAF6-72BC4315731B}" type="parTrans" cxnId="{8834A8FD-0CF5-4A46-803D-CD980F66985C}">
      <dgm:prSet/>
      <dgm:spPr/>
      <dgm:t>
        <a:bodyPr/>
        <a:lstStyle/>
        <a:p>
          <a:endParaRPr lang="en-US"/>
        </a:p>
      </dgm:t>
    </dgm:pt>
    <dgm:pt modelId="{4B812B93-5FE8-4D17-8357-E55FA136983E}" type="sibTrans" cxnId="{8834A8FD-0CF5-4A46-803D-CD980F66985C}">
      <dgm:prSet/>
      <dgm:spPr/>
      <dgm:t>
        <a:bodyPr/>
        <a:lstStyle/>
        <a:p>
          <a:endParaRPr lang="en-US"/>
        </a:p>
      </dgm:t>
    </dgm:pt>
    <dgm:pt modelId="{39368911-256E-4B71-8721-2BE56F1955CC}">
      <dgm:prSet phldrT="[Text]" custT="1"/>
      <dgm:spPr/>
      <dgm:t>
        <a:bodyPr/>
        <a:lstStyle/>
        <a:p>
          <a:r>
            <a:rPr lang="en-US" sz="1400"/>
            <a:t># Requests Denied</a:t>
          </a:r>
        </a:p>
      </dgm:t>
    </dgm:pt>
    <dgm:pt modelId="{F9304CD1-4EAA-4C43-9BF8-BC69EA40AF7E}" type="parTrans" cxnId="{2AF45BED-3E9E-4B87-A683-3D352AB62453}">
      <dgm:prSet/>
      <dgm:spPr/>
      <dgm:t>
        <a:bodyPr/>
        <a:lstStyle/>
        <a:p>
          <a:endParaRPr lang="en-US"/>
        </a:p>
      </dgm:t>
    </dgm:pt>
    <dgm:pt modelId="{BC34A32C-A236-415F-8E71-35423CA72B49}" type="sibTrans" cxnId="{2AF45BED-3E9E-4B87-A683-3D352AB62453}">
      <dgm:prSet/>
      <dgm:spPr/>
      <dgm:t>
        <a:bodyPr/>
        <a:lstStyle/>
        <a:p>
          <a:endParaRPr lang="en-US"/>
        </a:p>
      </dgm:t>
    </dgm:pt>
    <dgm:pt modelId="{A20C3C23-E140-417E-BB4A-B2FBD48A740F}">
      <dgm:prSet phldrT="[Text]" custT="1"/>
      <dgm:spPr/>
      <dgm:t>
        <a:bodyPr/>
        <a:lstStyle/>
        <a:p>
          <a:r>
            <a:rPr lang="en-US" sz="1400"/>
            <a:t>Total # of Requests</a:t>
          </a:r>
        </a:p>
      </dgm:t>
    </dgm:pt>
    <dgm:pt modelId="{F4D90C23-01BF-4C6D-B491-0EAB2A4775F2}" type="parTrans" cxnId="{77FE96DF-A13F-4658-958A-26743EC7D9E6}">
      <dgm:prSet/>
      <dgm:spPr/>
      <dgm:t>
        <a:bodyPr/>
        <a:lstStyle/>
        <a:p>
          <a:endParaRPr lang="en-US"/>
        </a:p>
      </dgm:t>
    </dgm:pt>
    <dgm:pt modelId="{2ED1DA75-09A7-428D-9C24-71BF5A99018C}" type="sibTrans" cxnId="{77FE96DF-A13F-4658-958A-26743EC7D9E6}">
      <dgm:prSet/>
      <dgm:spPr/>
      <dgm:t>
        <a:bodyPr/>
        <a:lstStyle/>
        <a:p>
          <a:endParaRPr lang="en-US"/>
        </a:p>
      </dgm:t>
    </dgm:pt>
    <dgm:pt modelId="{3583345C-26C3-4E83-BC6E-E6DC5F2828D3}" type="pres">
      <dgm:prSet presAssocID="{5A3CF1F2-D66B-427E-8F1C-B3C7BCDE421F}" presName="linearFlow" presStyleCnt="0">
        <dgm:presLayoutVars>
          <dgm:dir/>
          <dgm:resizeHandles val="exact"/>
        </dgm:presLayoutVars>
      </dgm:prSet>
      <dgm:spPr/>
    </dgm:pt>
    <dgm:pt modelId="{8BBA2250-13C1-4316-BB5A-7067A281249C}" type="pres">
      <dgm:prSet presAssocID="{9C10BF8C-E6DE-4807-BD45-1E8986237953}" presName="node" presStyleLbl="node1" presStyleIdx="0" presStyleCnt="3" custScaleX="224924">
        <dgm:presLayoutVars>
          <dgm:bulletEnabled val="1"/>
        </dgm:presLayoutVars>
      </dgm:prSet>
      <dgm:spPr/>
    </dgm:pt>
    <dgm:pt modelId="{0BD8F229-6F13-44AB-900B-26257CCAD641}" type="pres">
      <dgm:prSet presAssocID="{4B812B93-5FE8-4D17-8357-E55FA136983E}" presName="spacerL" presStyleCnt="0"/>
      <dgm:spPr/>
    </dgm:pt>
    <dgm:pt modelId="{4582201A-2FE5-4E94-8AA5-3D445367025F}" type="pres">
      <dgm:prSet presAssocID="{4B812B93-5FE8-4D17-8357-E55FA136983E}" presName="sibTrans" presStyleLbl="sibTrans2D1" presStyleIdx="0" presStyleCnt="2"/>
      <dgm:spPr/>
    </dgm:pt>
    <dgm:pt modelId="{CFE28E52-BAE7-45E4-BB47-28DD27EBD24C}" type="pres">
      <dgm:prSet presAssocID="{4B812B93-5FE8-4D17-8357-E55FA136983E}" presName="spacerR" presStyleCnt="0"/>
      <dgm:spPr/>
    </dgm:pt>
    <dgm:pt modelId="{928129BD-20A0-4DAB-A072-DD49E3AF1035}" type="pres">
      <dgm:prSet presAssocID="{39368911-256E-4B71-8721-2BE56F1955CC}" presName="node" presStyleLbl="node1" presStyleIdx="1" presStyleCnt="3" custScaleX="225124" custScaleY="89797">
        <dgm:presLayoutVars>
          <dgm:bulletEnabled val="1"/>
        </dgm:presLayoutVars>
      </dgm:prSet>
      <dgm:spPr/>
    </dgm:pt>
    <dgm:pt modelId="{16E5053E-0AB4-44C8-8B80-97A9B48F968C}" type="pres">
      <dgm:prSet presAssocID="{BC34A32C-A236-415F-8E71-35423CA72B49}" presName="spacerL" presStyleCnt="0"/>
      <dgm:spPr/>
    </dgm:pt>
    <dgm:pt modelId="{92705298-53F0-4AD3-B397-E9B09D45714D}" type="pres">
      <dgm:prSet presAssocID="{BC34A32C-A236-415F-8E71-35423CA72B49}" presName="sibTrans" presStyleLbl="sibTrans2D1" presStyleIdx="1" presStyleCnt="2"/>
      <dgm:spPr/>
    </dgm:pt>
    <dgm:pt modelId="{23DE0B34-2C38-465B-9D3B-0EEC4979D3AE}" type="pres">
      <dgm:prSet presAssocID="{BC34A32C-A236-415F-8E71-35423CA72B49}" presName="spacerR" presStyleCnt="0"/>
      <dgm:spPr/>
    </dgm:pt>
    <dgm:pt modelId="{CB52A87F-E2C1-49BF-9BE7-FAD4C0C11977}" type="pres">
      <dgm:prSet presAssocID="{A20C3C23-E140-417E-BB4A-B2FBD48A740F}" presName="node" presStyleLbl="node1" presStyleIdx="2" presStyleCnt="3" custScaleX="252734" custScaleY="111957" custLinFactNeighborX="15483" custLinFactNeighborY="-206">
        <dgm:presLayoutVars>
          <dgm:bulletEnabled val="1"/>
        </dgm:presLayoutVars>
      </dgm:prSet>
      <dgm:spPr/>
    </dgm:pt>
  </dgm:ptLst>
  <dgm:cxnLst>
    <dgm:cxn modelId="{9DDBC001-3899-4533-9486-D9AD5ECEB5DD}" type="presOf" srcId="{39368911-256E-4B71-8721-2BE56F1955CC}" destId="{928129BD-20A0-4DAB-A072-DD49E3AF1035}" srcOrd="0" destOrd="0" presId="urn:microsoft.com/office/officeart/2005/8/layout/equation1"/>
    <dgm:cxn modelId="{F4AA302A-BD69-45F7-A30D-17A1010A2444}" type="presOf" srcId="{4B812B93-5FE8-4D17-8357-E55FA136983E}" destId="{4582201A-2FE5-4E94-8AA5-3D445367025F}" srcOrd="0" destOrd="0" presId="urn:microsoft.com/office/officeart/2005/8/layout/equation1"/>
    <dgm:cxn modelId="{16138839-3139-40DE-AA87-E040651312FB}" type="presOf" srcId="{BC34A32C-A236-415F-8E71-35423CA72B49}" destId="{92705298-53F0-4AD3-B397-E9B09D45714D}" srcOrd="0" destOrd="0" presId="urn:microsoft.com/office/officeart/2005/8/layout/equation1"/>
    <dgm:cxn modelId="{260D4A69-3A19-45F9-A5C1-D5F25E4B17BB}" type="presOf" srcId="{5A3CF1F2-D66B-427E-8F1C-B3C7BCDE421F}" destId="{3583345C-26C3-4E83-BC6E-E6DC5F2828D3}" srcOrd="0" destOrd="0" presId="urn:microsoft.com/office/officeart/2005/8/layout/equation1"/>
    <dgm:cxn modelId="{38CD2D71-456A-4826-B88C-CE2454DAF1AB}" type="presOf" srcId="{9C10BF8C-E6DE-4807-BD45-1E8986237953}" destId="{8BBA2250-13C1-4316-BB5A-7067A281249C}" srcOrd="0" destOrd="0" presId="urn:microsoft.com/office/officeart/2005/8/layout/equation1"/>
    <dgm:cxn modelId="{EF910D76-CB8B-4EDB-A631-64C7E55F2EA4}" type="presOf" srcId="{A20C3C23-E140-417E-BB4A-B2FBD48A740F}" destId="{CB52A87F-E2C1-49BF-9BE7-FAD4C0C11977}" srcOrd="0" destOrd="0" presId="urn:microsoft.com/office/officeart/2005/8/layout/equation1"/>
    <dgm:cxn modelId="{77FE96DF-A13F-4658-958A-26743EC7D9E6}" srcId="{5A3CF1F2-D66B-427E-8F1C-B3C7BCDE421F}" destId="{A20C3C23-E140-417E-BB4A-B2FBD48A740F}" srcOrd="2" destOrd="0" parTransId="{F4D90C23-01BF-4C6D-B491-0EAB2A4775F2}" sibTransId="{2ED1DA75-09A7-428D-9C24-71BF5A99018C}"/>
    <dgm:cxn modelId="{2AF45BED-3E9E-4B87-A683-3D352AB62453}" srcId="{5A3CF1F2-D66B-427E-8F1C-B3C7BCDE421F}" destId="{39368911-256E-4B71-8721-2BE56F1955CC}" srcOrd="1" destOrd="0" parTransId="{F9304CD1-4EAA-4C43-9BF8-BC69EA40AF7E}" sibTransId="{BC34A32C-A236-415F-8E71-35423CA72B49}"/>
    <dgm:cxn modelId="{8834A8FD-0CF5-4A46-803D-CD980F66985C}" srcId="{5A3CF1F2-D66B-427E-8F1C-B3C7BCDE421F}" destId="{9C10BF8C-E6DE-4807-BD45-1E8986237953}" srcOrd="0" destOrd="0" parTransId="{AB777F98-3A3E-4F92-AAF6-72BC4315731B}" sibTransId="{4B812B93-5FE8-4D17-8357-E55FA136983E}"/>
    <dgm:cxn modelId="{B7FD5C3A-479A-4E9C-9611-403094C69733}" type="presParOf" srcId="{3583345C-26C3-4E83-BC6E-E6DC5F2828D3}" destId="{8BBA2250-13C1-4316-BB5A-7067A281249C}" srcOrd="0" destOrd="0" presId="urn:microsoft.com/office/officeart/2005/8/layout/equation1"/>
    <dgm:cxn modelId="{BAA4E33D-05E0-4988-9B7C-BAB9CD668861}" type="presParOf" srcId="{3583345C-26C3-4E83-BC6E-E6DC5F2828D3}" destId="{0BD8F229-6F13-44AB-900B-26257CCAD641}" srcOrd="1" destOrd="0" presId="urn:microsoft.com/office/officeart/2005/8/layout/equation1"/>
    <dgm:cxn modelId="{4FE407DB-C60D-4E9B-B61A-2CA0C1A72D06}" type="presParOf" srcId="{3583345C-26C3-4E83-BC6E-E6DC5F2828D3}" destId="{4582201A-2FE5-4E94-8AA5-3D445367025F}" srcOrd="2" destOrd="0" presId="urn:microsoft.com/office/officeart/2005/8/layout/equation1"/>
    <dgm:cxn modelId="{62D411D5-882A-46C0-B5A2-72C422C36F72}" type="presParOf" srcId="{3583345C-26C3-4E83-BC6E-E6DC5F2828D3}" destId="{CFE28E52-BAE7-45E4-BB47-28DD27EBD24C}" srcOrd="3" destOrd="0" presId="urn:microsoft.com/office/officeart/2005/8/layout/equation1"/>
    <dgm:cxn modelId="{E218E021-956C-44D1-8227-116A3F7B2633}" type="presParOf" srcId="{3583345C-26C3-4E83-BC6E-E6DC5F2828D3}" destId="{928129BD-20A0-4DAB-A072-DD49E3AF1035}" srcOrd="4" destOrd="0" presId="urn:microsoft.com/office/officeart/2005/8/layout/equation1"/>
    <dgm:cxn modelId="{49D53350-A67A-40FB-BA32-0887596409B3}" type="presParOf" srcId="{3583345C-26C3-4E83-BC6E-E6DC5F2828D3}" destId="{16E5053E-0AB4-44C8-8B80-97A9B48F968C}" srcOrd="5" destOrd="0" presId="urn:microsoft.com/office/officeart/2005/8/layout/equation1"/>
    <dgm:cxn modelId="{C09D86A6-7280-4227-989A-5A59DC067A64}" type="presParOf" srcId="{3583345C-26C3-4E83-BC6E-E6DC5F2828D3}" destId="{92705298-53F0-4AD3-B397-E9B09D45714D}" srcOrd="6" destOrd="0" presId="urn:microsoft.com/office/officeart/2005/8/layout/equation1"/>
    <dgm:cxn modelId="{3829F738-4D9C-451E-80C0-9E682448436A}" type="presParOf" srcId="{3583345C-26C3-4E83-BC6E-E6DC5F2828D3}" destId="{23DE0B34-2C38-465B-9D3B-0EEC4979D3AE}" srcOrd="7" destOrd="0" presId="urn:microsoft.com/office/officeart/2005/8/layout/equation1"/>
    <dgm:cxn modelId="{70F39C98-A67C-41DA-83E6-581E55F8B741}" type="presParOf" srcId="{3583345C-26C3-4E83-BC6E-E6DC5F2828D3}" destId="{CB52A87F-E2C1-49BF-9BE7-FAD4C0C11977}"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0B80F4-7B14-4F28-B59E-FB137CBD54DB}" type="doc">
      <dgm:prSet loTypeId="urn:microsoft.com/office/officeart/2005/8/layout/hProcess4" loCatId="process" qsTypeId="urn:microsoft.com/office/officeart/2005/8/quickstyle/simple1" qsCatId="simple" csTypeId="urn:microsoft.com/office/officeart/2005/8/colors/colorful5" csCatId="colorful" phldr="1"/>
      <dgm:spPr/>
      <dgm:t>
        <a:bodyPr/>
        <a:lstStyle/>
        <a:p>
          <a:endParaRPr lang="en-US"/>
        </a:p>
      </dgm:t>
    </dgm:pt>
    <dgm:pt modelId="{3C00653B-DFFB-449D-8A49-7D06C967866F}">
      <dgm:prSet phldrT="[Text]"/>
      <dgm:spPr/>
      <dgm:t>
        <a:bodyPr/>
        <a:lstStyle/>
        <a:p>
          <a:r>
            <a:rPr lang="en-US" dirty="0"/>
            <a:t>Path 1</a:t>
          </a:r>
        </a:p>
      </dgm:t>
    </dgm:pt>
    <dgm:pt modelId="{EA6BA8CD-94B5-42BF-85B0-13BADA8799D9}" type="parTrans" cxnId="{9C8D8C39-237D-470C-B64F-E4847889A7D3}">
      <dgm:prSet/>
      <dgm:spPr/>
      <dgm:t>
        <a:bodyPr/>
        <a:lstStyle/>
        <a:p>
          <a:endParaRPr lang="en-US"/>
        </a:p>
      </dgm:t>
    </dgm:pt>
    <dgm:pt modelId="{A543E6AC-19F2-4F19-978F-50EA9949651E}" type="sibTrans" cxnId="{9C8D8C39-237D-470C-B64F-E4847889A7D3}">
      <dgm:prSet/>
      <dgm:spPr/>
      <dgm:t>
        <a:bodyPr/>
        <a:lstStyle/>
        <a:p>
          <a:endParaRPr lang="en-US"/>
        </a:p>
      </dgm:t>
    </dgm:pt>
    <dgm:pt modelId="{77EB1A9A-800B-47EF-9ABC-138ED7E4BDEE}">
      <dgm:prSet phldrT="[Text]" custT="1"/>
      <dgm:spPr/>
      <dgm:t>
        <a:bodyPr/>
        <a:lstStyle/>
        <a:p>
          <a:r>
            <a:rPr lang="en-US" sz="1400" dirty="0"/>
            <a:t>Includes ages 0-3 </a:t>
          </a:r>
          <a:r>
            <a:rPr lang="en-US" sz="1400" b="0" dirty="0"/>
            <a:t>evaluated </a:t>
          </a:r>
          <a:r>
            <a:rPr lang="en-US" sz="1400" dirty="0"/>
            <a:t>for Part C</a:t>
          </a:r>
        </a:p>
      </dgm:t>
    </dgm:pt>
    <dgm:pt modelId="{76E6C1A3-D0C5-42D3-AD33-58B9B9B94500}" type="parTrans" cxnId="{6B60410D-F7C8-44E3-8A78-B5279A589321}">
      <dgm:prSet/>
      <dgm:spPr/>
      <dgm:t>
        <a:bodyPr/>
        <a:lstStyle/>
        <a:p>
          <a:endParaRPr lang="en-US"/>
        </a:p>
      </dgm:t>
    </dgm:pt>
    <dgm:pt modelId="{F8209219-A377-4394-B2D5-CCA31B66F9D1}" type="sibTrans" cxnId="{6B60410D-F7C8-44E3-8A78-B5279A589321}">
      <dgm:prSet/>
      <dgm:spPr/>
      <dgm:t>
        <a:bodyPr/>
        <a:lstStyle/>
        <a:p>
          <a:endParaRPr lang="en-US"/>
        </a:p>
      </dgm:t>
    </dgm:pt>
    <dgm:pt modelId="{3005371C-71E9-4802-A2DD-F399C7B81CAD}">
      <dgm:prSet phldrT="[Text]"/>
      <dgm:spPr/>
      <dgm:t>
        <a:bodyPr/>
        <a:lstStyle/>
        <a:p>
          <a:r>
            <a:rPr lang="en-US" dirty="0"/>
            <a:t>Path 2</a:t>
          </a:r>
        </a:p>
      </dgm:t>
    </dgm:pt>
    <dgm:pt modelId="{5E83E5DE-D053-43DF-910E-B8483ACE50A2}" type="parTrans" cxnId="{F2AA2E0A-D304-40F1-A025-5FFE1EE2BBF1}">
      <dgm:prSet/>
      <dgm:spPr/>
      <dgm:t>
        <a:bodyPr/>
        <a:lstStyle/>
        <a:p>
          <a:endParaRPr lang="en-US"/>
        </a:p>
      </dgm:t>
    </dgm:pt>
    <dgm:pt modelId="{D98FA1A4-2BFB-4551-9724-F45F6C34821E}" type="sibTrans" cxnId="{F2AA2E0A-D304-40F1-A025-5FFE1EE2BBF1}">
      <dgm:prSet/>
      <dgm:spPr/>
      <dgm:t>
        <a:bodyPr/>
        <a:lstStyle/>
        <a:p>
          <a:endParaRPr lang="en-US"/>
        </a:p>
      </dgm:t>
    </dgm:pt>
    <dgm:pt modelId="{701CACD9-93CA-463E-82DB-34E4274D8413}">
      <dgm:prSet phldrT="[Text]"/>
      <dgm:spPr/>
      <dgm:t>
        <a:bodyPr/>
        <a:lstStyle/>
        <a:p>
          <a:r>
            <a:rPr lang="en-US" b="0" dirty="0"/>
            <a:t>Includes ages 2.5-3.9 referred from Part C to Part B services</a:t>
          </a:r>
        </a:p>
      </dgm:t>
    </dgm:pt>
    <dgm:pt modelId="{B030655D-C02F-4A2E-8EFA-BBF9EF368266}" type="parTrans" cxnId="{50D62005-4513-419C-994F-2CC365CBF65B}">
      <dgm:prSet/>
      <dgm:spPr/>
      <dgm:t>
        <a:bodyPr/>
        <a:lstStyle/>
        <a:p>
          <a:endParaRPr lang="en-US"/>
        </a:p>
      </dgm:t>
    </dgm:pt>
    <dgm:pt modelId="{62BC3FE6-432B-4AB5-9DA9-098A128894C2}" type="sibTrans" cxnId="{50D62005-4513-419C-994F-2CC365CBF65B}">
      <dgm:prSet/>
      <dgm:spPr/>
      <dgm:t>
        <a:bodyPr/>
        <a:lstStyle/>
        <a:p>
          <a:endParaRPr lang="en-US"/>
        </a:p>
      </dgm:t>
    </dgm:pt>
    <dgm:pt modelId="{6E624D32-2F14-461B-BD02-6F09DB8C6FE2}">
      <dgm:prSet phldrT="[Text]"/>
      <dgm:spPr>
        <a:solidFill>
          <a:schemeClr val="accent3">
            <a:lumMod val="75000"/>
          </a:schemeClr>
        </a:solidFill>
      </dgm:spPr>
      <dgm:t>
        <a:bodyPr/>
        <a:lstStyle/>
        <a:p>
          <a:r>
            <a:rPr lang="en-US" dirty="0"/>
            <a:t>Path 3</a:t>
          </a:r>
        </a:p>
      </dgm:t>
    </dgm:pt>
    <dgm:pt modelId="{D45C0642-F938-4ABD-8035-A31978E67ADF}" type="parTrans" cxnId="{DCF1605F-7217-4757-87F9-347CCE9F3F78}">
      <dgm:prSet/>
      <dgm:spPr/>
      <dgm:t>
        <a:bodyPr/>
        <a:lstStyle/>
        <a:p>
          <a:endParaRPr lang="en-US"/>
        </a:p>
      </dgm:t>
    </dgm:pt>
    <dgm:pt modelId="{2E7C1A72-136B-41DE-9105-E9CBFDCC1201}" type="sibTrans" cxnId="{DCF1605F-7217-4757-87F9-347CCE9F3F78}">
      <dgm:prSet/>
      <dgm:spPr/>
      <dgm:t>
        <a:bodyPr/>
        <a:lstStyle/>
        <a:p>
          <a:endParaRPr lang="en-US"/>
        </a:p>
      </dgm:t>
    </dgm:pt>
    <dgm:pt modelId="{39956186-D358-4D1E-94B0-6E1ADB40F21F}">
      <dgm:prSet phldrT="[Text]"/>
      <dgm:spPr/>
      <dgm:t>
        <a:bodyPr/>
        <a:lstStyle/>
        <a:p>
          <a:r>
            <a:rPr lang="en-US" b="0" dirty="0"/>
            <a:t>Includes ages 2.5-21 referred to Part B services and not receiving Part C at time of referral</a:t>
          </a:r>
        </a:p>
      </dgm:t>
    </dgm:pt>
    <dgm:pt modelId="{717F6A28-E4B1-4280-B3D8-EB8E7BB421A8}" type="parTrans" cxnId="{5D4786B0-0A5D-4990-9B09-742125B94B22}">
      <dgm:prSet/>
      <dgm:spPr/>
      <dgm:t>
        <a:bodyPr/>
        <a:lstStyle/>
        <a:p>
          <a:endParaRPr lang="en-US"/>
        </a:p>
      </dgm:t>
    </dgm:pt>
    <dgm:pt modelId="{1FDF8705-89D1-4665-8861-876DC7BF2DB6}" type="sibTrans" cxnId="{5D4786B0-0A5D-4990-9B09-742125B94B22}">
      <dgm:prSet/>
      <dgm:spPr/>
      <dgm:t>
        <a:bodyPr/>
        <a:lstStyle/>
        <a:p>
          <a:endParaRPr lang="en-US"/>
        </a:p>
      </dgm:t>
    </dgm:pt>
    <dgm:pt modelId="{F115BDE9-DE0F-47FC-98D0-36FB40DE8841}" type="pres">
      <dgm:prSet presAssocID="{9C0B80F4-7B14-4F28-B59E-FB137CBD54DB}" presName="Name0" presStyleCnt="0">
        <dgm:presLayoutVars>
          <dgm:dir/>
          <dgm:animLvl val="lvl"/>
          <dgm:resizeHandles val="exact"/>
        </dgm:presLayoutVars>
      </dgm:prSet>
      <dgm:spPr/>
    </dgm:pt>
    <dgm:pt modelId="{02982433-05F0-4CA4-941C-7B77E6C0FB11}" type="pres">
      <dgm:prSet presAssocID="{9C0B80F4-7B14-4F28-B59E-FB137CBD54DB}" presName="tSp" presStyleCnt="0"/>
      <dgm:spPr/>
    </dgm:pt>
    <dgm:pt modelId="{1C4A0C43-7723-4B4F-97FE-85C14C7A9A22}" type="pres">
      <dgm:prSet presAssocID="{9C0B80F4-7B14-4F28-B59E-FB137CBD54DB}" presName="bSp" presStyleCnt="0"/>
      <dgm:spPr/>
    </dgm:pt>
    <dgm:pt modelId="{DF1EE83F-1020-4ED5-935A-E4DA665179A9}" type="pres">
      <dgm:prSet presAssocID="{9C0B80F4-7B14-4F28-B59E-FB137CBD54DB}" presName="process" presStyleCnt="0"/>
      <dgm:spPr/>
    </dgm:pt>
    <dgm:pt modelId="{604E7F20-EEEA-4CC8-A9D9-3FE483F9B68D}" type="pres">
      <dgm:prSet presAssocID="{3C00653B-DFFB-449D-8A49-7D06C967866F}" presName="composite1" presStyleCnt="0"/>
      <dgm:spPr/>
    </dgm:pt>
    <dgm:pt modelId="{E01BCD5F-6A0A-4C37-BA45-3DB113DA7D44}" type="pres">
      <dgm:prSet presAssocID="{3C00653B-DFFB-449D-8A49-7D06C967866F}" presName="dummyNode1" presStyleLbl="node1" presStyleIdx="0" presStyleCnt="3"/>
      <dgm:spPr/>
    </dgm:pt>
    <dgm:pt modelId="{536290F4-12E7-4528-99AF-C899A78C9094}" type="pres">
      <dgm:prSet presAssocID="{3C00653B-DFFB-449D-8A49-7D06C967866F}" presName="childNode1" presStyleLbl="bgAcc1" presStyleIdx="0" presStyleCnt="3" custScaleX="106677" custLinFactNeighborX="1273" custLinFactNeighborY="-2429">
        <dgm:presLayoutVars>
          <dgm:bulletEnabled val="1"/>
        </dgm:presLayoutVars>
      </dgm:prSet>
      <dgm:spPr/>
    </dgm:pt>
    <dgm:pt modelId="{67BFCCDD-207B-4581-A40E-593754735BC1}" type="pres">
      <dgm:prSet presAssocID="{3C00653B-DFFB-449D-8A49-7D06C967866F}" presName="childNode1tx" presStyleLbl="bgAcc1" presStyleIdx="0" presStyleCnt="3">
        <dgm:presLayoutVars>
          <dgm:bulletEnabled val="1"/>
        </dgm:presLayoutVars>
      </dgm:prSet>
      <dgm:spPr/>
    </dgm:pt>
    <dgm:pt modelId="{BE57486F-6ECC-438C-A22B-558CAAAA3F42}" type="pres">
      <dgm:prSet presAssocID="{3C00653B-DFFB-449D-8A49-7D06C967866F}" presName="parentNode1" presStyleLbl="node1" presStyleIdx="0" presStyleCnt="3">
        <dgm:presLayoutVars>
          <dgm:chMax val="1"/>
          <dgm:bulletEnabled val="1"/>
        </dgm:presLayoutVars>
      </dgm:prSet>
      <dgm:spPr/>
    </dgm:pt>
    <dgm:pt modelId="{D5884EC6-8F49-4B80-BF20-53AF374EB56E}" type="pres">
      <dgm:prSet presAssocID="{3C00653B-DFFB-449D-8A49-7D06C967866F}" presName="connSite1" presStyleCnt="0"/>
      <dgm:spPr/>
    </dgm:pt>
    <dgm:pt modelId="{F68ACA6E-6758-4967-A25A-D76BE2363C5F}" type="pres">
      <dgm:prSet presAssocID="{A543E6AC-19F2-4F19-978F-50EA9949651E}" presName="Name9" presStyleLbl="sibTrans2D1" presStyleIdx="0" presStyleCnt="2" custAng="7713372" custScaleY="81842" custLinFactNeighborX="7706" custLinFactNeighborY="15950"/>
      <dgm:spPr/>
    </dgm:pt>
    <dgm:pt modelId="{79E20E5A-EF3A-46ED-8C89-CABE3E06B20F}" type="pres">
      <dgm:prSet presAssocID="{3005371C-71E9-4802-A2DD-F399C7B81CAD}" presName="composite2" presStyleCnt="0"/>
      <dgm:spPr/>
    </dgm:pt>
    <dgm:pt modelId="{7B9B6EA6-CF0A-47CC-AD84-E33262E5E7F8}" type="pres">
      <dgm:prSet presAssocID="{3005371C-71E9-4802-A2DD-F399C7B81CAD}" presName="dummyNode2" presStyleLbl="node1" presStyleIdx="0" presStyleCnt="3"/>
      <dgm:spPr/>
    </dgm:pt>
    <dgm:pt modelId="{421FE49E-8B8B-48C4-AD7C-E4DAD0950546}" type="pres">
      <dgm:prSet presAssocID="{3005371C-71E9-4802-A2DD-F399C7B81CAD}" presName="childNode2" presStyleLbl="bgAcc1" presStyleIdx="1" presStyleCnt="3">
        <dgm:presLayoutVars>
          <dgm:bulletEnabled val="1"/>
        </dgm:presLayoutVars>
      </dgm:prSet>
      <dgm:spPr/>
    </dgm:pt>
    <dgm:pt modelId="{66D5E405-AC81-4C87-9EC5-C9E348FFFE29}" type="pres">
      <dgm:prSet presAssocID="{3005371C-71E9-4802-A2DD-F399C7B81CAD}" presName="childNode2tx" presStyleLbl="bgAcc1" presStyleIdx="1" presStyleCnt="3">
        <dgm:presLayoutVars>
          <dgm:bulletEnabled val="1"/>
        </dgm:presLayoutVars>
      </dgm:prSet>
      <dgm:spPr/>
    </dgm:pt>
    <dgm:pt modelId="{47300C04-00C1-44E4-9D7D-A91BD8AD0579}" type="pres">
      <dgm:prSet presAssocID="{3005371C-71E9-4802-A2DD-F399C7B81CAD}" presName="parentNode2" presStyleLbl="node1" presStyleIdx="1" presStyleCnt="3" custLinFactNeighborX="3602">
        <dgm:presLayoutVars>
          <dgm:chMax val="0"/>
          <dgm:bulletEnabled val="1"/>
        </dgm:presLayoutVars>
      </dgm:prSet>
      <dgm:spPr/>
    </dgm:pt>
    <dgm:pt modelId="{BD2AAE9B-2EAC-4D3F-BC28-4A6E3ADFC191}" type="pres">
      <dgm:prSet presAssocID="{3005371C-71E9-4802-A2DD-F399C7B81CAD}" presName="connSite2" presStyleCnt="0"/>
      <dgm:spPr/>
    </dgm:pt>
    <dgm:pt modelId="{AEC902EE-F052-4EB7-9444-077CBD1913C8}" type="pres">
      <dgm:prSet presAssocID="{D98FA1A4-2BFB-4551-9724-F45F6C34821E}" presName="Name18" presStyleLbl="sibTrans2D1" presStyleIdx="1" presStyleCnt="2" custFlipVert="0" custFlipHor="1" custScaleX="2314" custScaleY="25016" custLinFactNeighborX="-2194" custLinFactNeighborY="-6125"/>
      <dgm:spPr>
        <a:prstGeom prst="actionButtonBlank">
          <a:avLst/>
        </a:prstGeom>
      </dgm:spPr>
    </dgm:pt>
    <dgm:pt modelId="{B0E9C49C-61A5-42D9-A2A8-CA8F76995420}" type="pres">
      <dgm:prSet presAssocID="{6E624D32-2F14-461B-BD02-6F09DB8C6FE2}" presName="composite1" presStyleCnt="0"/>
      <dgm:spPr/>
    </dgm:pt>
    <dgm:pt modelId="{ECDABA4D-6977-43F7-8C77-9F8C462CB417}" type="pres">
      <dgm:prSet presAssocID="{6E624D32-2F14-461B-BD02-6F09DB8C6FE2}" presName="dummyNode1" presStyleLbl="node1" presStyleIdx="1" presStyleCnt="3"/>
      <dgm:spPr/>
    </dgm:pt>
    <dgm:pt modelId="{4BAE10B7-2EF5-446A-845F-B9829084D665}" type="pres">
      <dgm:prSet presAssocID="{6E624D32-2F14-461B-BD02-6F09DB8C6FE2}" presName="childNode1" presStyleLbl="bgAcc1" presStyleIdx="2" presStyleCnt="3">
        <dgm:presLayoutVars>
          <dgm:bulletEnabled val="1"/>
        </dgm:presLayoutVars>
      </dgm:prSet>
      <dgm:spPr/>
    </dgm:pt>
    <dgm:pt modelId="{E99D33F7-C95D-4879-8491-9541AC5AF428}" type="pres">
      <dgm:prSet presAssocID="{6E624D32-2F14-461B-BD02-6F09DB8C6FE2}" presName="childNode1tx" presStyleLbl="bgAcc1" presStyleIdx="2" presStyleCnt="3">
        <dgm:presLayoutVars>
          <dgm:bulletEnabled val="1"/>
        </dgm:presLayoutVars>
      </dgm:prSet>
      <dgm:spPr/>
    </dgm:pt>
    <dgm:pt modelId="{1B79E7CA-78BE-4722-AB34-4C817B9D98BB}" type="pres">
      <dgm:prSet presAssocID="{6E624D32-2F14-461B-BD02-6F09DB8C6FE2}" presName="parentNode1" presStyleLbl="node1" presStyleIdx="2" presStyleCnt="3">
        <dgm:presLayoutVars>
          <dgm:chMax val="1"/>
          <dgm:bulletEnabled val="1"/>
        </dgm:presLayoutVars>
      </dgm:prSet>
      <dgm:spPr/>
    </dgm:pt>
    <dgm:pt modelId="{5A828F0C-AE3A-4154-8DBB-955D4DB54C48}" type="pres">
      <dgm:prSet presAssocID="{6E624D32-2F14-461B-BD02-6F09DB8C6FE2}" presName="connSite1" presStyleCnt="0"/>
      <dgm:spPr/>
    </dgm:pt>
  </dgm:ptLst>
  <dgm:cxnLst>
    <dgm:cxn modelId="{5903EE00-B13F-4299-B2ED-ED09DE04AF6E}" type="presOf" srcId="{3005371C-71E9-4802-A2DD-F399C7B81CAD}" destId="{47300C04-00C1-44E4-9D7D-A91BD8AD0579}" srcOrd="0" destOrd="0" presId="urn:microsoft.com/office/officeart/2005/8/layout/hProcess4"/>
    <dgm:cxn modelId="{50D62005-4513-419C-994F-2CC365CBF65B}" srcId="{3005371C-71E9-4802-A2DD-F399C7B81CAD}" destId="{701CACD9-93CA-463E-82DB-34E4274D8413}" srcOrd="0" destOrd="0" parTransId="{B030655D-C02F-4A2E-8EFA-BBF9EF368266}" sibTransId="{62BC3FE6-432B-4AB5-9DA9-098A128894C2}"/>
    <dgm:cxn modelId="{4D5BEF06-ACE0-4C55-B341-28AEEEDBEDEE}" type="presOf" srcId="{77EB1A9A-800B-47EF-9ABC-138ED7E4BDEE}" destId="{67BFCCDD-207B-4581-A40E-593754735BC1}" srcOrd="1" destOrd="0" presId="urn:microsoft.com/office/officeart/2005/8/layout/hProcess4"/>
    <dgm:cxn modelId="{F2AA2E0A-D304-40F1-A025-5FFE1EE2BBF1}" srcId="{9C0B80F4-7B14-4F28-B59E-FB137CBD54DB}" destId="{3005371C-71E9-4802-A2DD-F399C7B81CAD}" srcOrd="1" destOrd="0" parTransId="{5E83E5DE-D053-43DF-910E-B8483ACE50A2}" sibTransId="{D98FA1A4-2BFB-4551-9724-F45F6C34821E}"/>
    <dgm:cxn modelId="{6B60410D-F7C8-44E3-8A78-B5279A589321}" srcId="{3C00653B-DFFB-449D-8A49-7D06C967866F}" destId="{77EB1A9A-800B-47EF-9ABC-138ED7E4BDEE}" srcOrd="0" destOrd="0" parTransId="{76E6C1A3-D0C5-42D3-AD33-58B9B9B94500}" sibTransId="{F8209219-A377-4394-B2D5-CCA31B66F9D1}"/>
    <dgm:cxn modelId="{2BF9721D-06CE-443E-A136-7B39579DAF98}" type="presOf" srcId="{39956186-D358-4D1E-94B0-6E1ADB40F21F}" destId="{4BAE10B7-2EF5-446A-845F-B9829084D665}" srcOrd="0" destOrd="0" presId="urn:microsoft.com/office/officeart/2005/8/layout/hProcess4"/>
    <dgm:cxn modelId="{62EE0527-A059-4543-B975-E87F5557EF4D}" type="presOf" srcId="{3C00653B-DFFB-449D-8A49-7D06C967866F}" destId="{BE57486F-6ECC-438C-A22B-558CAAAA3F42}" srcOrd="0" destOrd="0" presId="urn:microsoft.com/office/officeart/2005/8/layout/hProcess4"/>
    <dgm:cxn modelId="{4EE8E832-4789-48D1-8E60-5F68A915C75B}" type="presOf" srcId="{6E624D32-2F14-461B-BD02-6F09DB8C6FE2}" destId="{1B79E7CA-78BE-4722-AB34-4C817B9D98BB}" srcOrd="0" destOrd="0" presId="urn:microsoft.com/office/officeart/2005/8/layout/hProcess4"/>
    <dgm:cxn modelId="{9C8D8C39-237D-470C-B64F-E4847889A7D3}" srcId="{9C0B80F4-7B14-4F28-B59E-FB137CBD54DB}" destId="{3C00653B-DFFB-449D-8A49-7D06C967866F}" srcOrd="0" destOrd="0" parTransId="{EA6BA8CD-94B5-42BF-85B0-13BADA8799D9}" sibTransId="{A543E6AC-19F2-4F19-978F-50EA9949651E}"/>
    <dgm:cxn modelId="{02FF483C-1400-4A64-B803-56FB945073C2}" type="presOf" srcId="{701CACD9-93CA-463E-82DB-34E4274D8413}" destId="{66D5E405-AC81-4C87-9EC5-C9E348FFFE29}" srcOrd="1" destOrd="0" presId="urn:microsoft.com/office/officeart/2005/8/layout/hProcess4"/>
    <dgm:cxn modelId="{DCF1605F-7217-4757-87F9-347CCE9F3F78}" srcId="{9C0B80F4-7B14-4F28-B59E-FB137CBD54DB}" destId="{6E624D32-2F14-461B-BD02-6F09DB8C6FE2}" srcOrd="2" destOrd="0" parTransId="{D45C0642-F938-4ABD-8035-A31978E67ADF}" sibTransId="{2E7C1A72-136B-41DE-9105-E9CBFDCC1201}"/>
    <dgm:cxn modelId="{5663296D-8983-466F-B21F-6823F3EFA5E0}" type="presOf" srcId="{77EB1A9A-800B-47EF-9ABC-138ED7E4BDEE}" destId="{536290F4-12E7-4528-99AF-C899A78C9094}" srcOrd="0" destOrd="0" presId="urn:microsoft.com/office/officeart/2005/8/layout/hProcess4"/>
    <dgm:cxn modelId="{05F46E6D-2222-483C-92BB-8B3A204F2527}" type="presOf" srcId="{701CACD9-93CA-463E-82DB-34E4274D8413}" destId="{421FE49E-8B8B-48C4-AD7C-E4DAD0950546}" srcOrd="0" destOrd="0" presId="urn:microsoft.com/office/officeart/2005/8/layout/hProcess4"/>
    <dgm:cxn modelId="{6A926277-3596-477F-8ADE-9D09EB7DBE93}" type="presOf" srcId="{D98FA1A4-2BFB-4551-9724-F45F6C34821E}" destId="{AEC902EE-F052-4EB7-9444-077CBD1913C8}" srcOrd="0" destOrd="0" presId="urn:microsoft.com/office/officeart/2005/8/layout/hProcess4"/>
    <dgm:cxn modelId="{5D4786B0-0A5D-4990-9B09-742125B94B22}" srcId="{6E624D32-2F14-461B-BD02-6F09DB8C6FE2}" destId="{39956186-D358-4D1E-94B0-6E1ADB40F21F}" srcOrd="0" destOrd="0" parTransId="{717F6A28-E4B1-4280-B3D8-EB8E7BB421A8}" sibTransId="{1FDF8705-89D1-4665-8861-876DC7BF2DB6}"/>
    <dgm:cxn modelId="{0B9682B8-3C97-4F94-BB11-861633927DD9}" type="presOf" srcId="{39956186-D358-4D1E-94B0-6E1ADB40F21F}" destId="{E99D33F7-C95D-4879-8491-9541AC5AF428}" srcOrd="1" destOrd="0" presId="urn:microsoft.com/office/officeart/2005/8/layout/hProcess4"/>
    <dgm:cxn modelId="{6CABF6C7-C3F5-454B-97EB-F5A3A542ED3B}" type="presOf" srcId="{A543E6AC-19F2-4F19-978F-50EA9949651E}" destId="{F68ACA6E-6758-4967-A25A-D76BE2363C5F}" srcOrd="0" destOrd="0" presId="urn:microsoft.com/office/officeart/2005/8/layout/hProcess4"/>
    <dgm:cxn modelId="{7B96A7CE-4C8D-42C1-8455-1B9F7D211687}" type="presOf" srcId="{9C0B80F4-7B14-4F28-B59E-FB137CBD54DB}" destId="{F115BDE9-DE0F-47FC-98D0-36FB40DE8841}" srcOrd="0" destOrd="0" presId="urn:microsoft.com/office/officeart/2005/8/layout/hProcess4"/>
    <dgm:cxn modelId="{A93ACE72-AFBD-4183-A743-AFD94C66A446}" type="presParOf" srcId="{F115BDE9-DE0F-47FC-98D0-36FB40DE8841}" destId="{02982433-05F0-4CA4-941C-7B77E6C0FB11}" srcOrd="0" destOrd="0" presId="urn:microsoft.com/office/officeart/2005/8/layout/hProcess4"/>
    <dgm:cxn modelId="{D3A05C8F-497E-4EFC-BA7E-7D871AB687BB}" type="presParOf" srcId="{F115BDE9-DE0F-47FC-98D0-36FB40DE8841}" destId="{1C4A0C43-7723-4B4F-97FE-85C14C7A9A22}" srcOrd="1" destOrd="0" presId="urn:microsoft.com/office/officeart/2005/8/layout/hProcess4"/>
    <dgm:cxn modelId="{AA72E3B6-E49A-47D2-B1D6-20F70E364A89}" type="presParOf" srcId="{F115BDE9-DE0F-47FC-98D0-36FB40DE8841}" destId="{DF1EE83F-1020-4ED5-935A-E4DA665179A9}" srcOrd="2" destOrd="0" presId="urn:microsoft.com/office/officeart/2005/8/layout/hProcess4"/>
    <dgm:cxn modelId="{61FB0926-A5DE-4A90-A918-A541DF607476}" type="presParOf" srcId="{DF1EE83F-1020-4ED5-935A-E4DA665179A9}" destId="{604E7F20-EEEA-4CC8-A9D9-3FE483F9B68D}" srcOrd="0" destOrd="0" presId="urn:microsoft.com/office/officeart/2005/8/layout/hProcess4"/>
    <dgm:cxn modelId="{1EB1DF91-7B5C-49D3-AC26-40B52995736E}" type="presParOf" srcId="{604E7F20-EEEA-4CC8-A9D9-3FE483F9B68D}" destId="{E01BCD5F-6A0A-4C37-BA45-3DB113DA7D44}" srcOrd="0" destOrd="0" presId="urn:microsoft.com/office/officeart/2005/8/layout/hProcess4"/>
    <dgm:cxn modelId="{353F3055-1485-432F-9CC3-319E219FD1CF}" type="presParOf" srcId="{604E7F20-EEEA-4CC8-A9D9-3FE483F9B68D}" destId="{536290F4-12E7-4528-99AF-C899A78C9094}" srcOrd="1" destOrd="0" presId="urn:microsoft.com/office/officeart/2005/8/layout/hProcess4"/>
    <dgm:cxn modelId="{71F30623-4071-4C4E-957B-9B4B2E4E8DD2}" type="presParOf" srcId="{604E7F20-EEEA-4CC8-A9D9-3FE483F9B68D}" destId="{67BFCCDD-207B-4581-A40E-593754735BC1}" srcOrd="2" destOrd="0" presId="urn:microsoft.com/office/officeart/2005/8/layout/hProcess4"/>
    <dgm:cxn modelId="{6521E538-2724-427B-957D-E88A097AA4D3}" type="presParOf" srcId="{604E7F20-EEEA-4CC8-A9D9-3FE483F9B68D}" destId="{BE57486F-6ECC-438C-A22B-558CAAAA3F42}" srcOrd="3" destOrd="0" presId="urn:microsoft.com/office/officeart/2005/8/layout/hProcess4"/>
    <dgm:cxn modelId="{066940D0-A978-4916-8C30-63771509E827}" type="presParOf" srcId="{604E7F20-EEEA-4CC8-A9D9-3FE483F9B68D}" destId="{D5884EC6-8F49-4B80-BF20-53AF374EB56E}" srcOrd="4" destOrd="0" presId="urn:microsoft.com/office/officeart/2005/8/layout/hProcess4"/>
    <dgm:cxn modelId="{59ECBB6E-9843-46B7-8356-6BEF898E381F}" type="presParOf" srcId="{DF1EE83F-1020-4ED5-935A-E4DA665179A9}" destId="{F68ACA6E-6758-4967-A25A-D76BE2363C5F}" srcOrd="1" destOrd="0" presId="urn:microsoft.com/office/officeart/2005/8/layout/hProcess4"/>
    <dgm:cxn modelId="{839F822C-E6E2-4B48-A8B8-5BA87A29D1E4}" type="presParOf" srcId="{DF1EE83F-1020-4ED5-935A-E4DA665179A9}" destId="{79E20E5A-EF3A-46ED-8C89-CABE3E06B20F}" srcOrd="2" destOrd="0" presId="urn:microsoft.com/office/officeart/2005/8/layout/hProcess4"/>
    <dgm:cxn modelId="{A09309A6-3DC5-4F8B-91ED-9751C7903155}" type="presParOf" srcId="{79E20E5A-EF3A-46ED-8C89-CABE3E06B20F}" destId="{7B9B6EA6-CF0A-47CC-AD84-E33262E5E7F8}" srcOrd="0" destOrd="0" presId="urn:microsoft.com/office/officeart/2005/8/layout/hProcess4"/>
    <dgm:cxn modelId="{B8D0EB03-D312-4589-BA74-C26D2858D53E}" type="presParOf" srcId="{79E20E5A-EF3A-46ED-8C89-CABE3E06B20F}" destId="{421FE49E-8B8B-48C4-AD7C-E4DAD0950546}" srcOrd="1" destOrd="0" presId="urn:microsoft.com/office/officeart/2005/8/layout/hProcess4"/>
    <dgm:cxn modelId="{245D98D7-5C60-4099-8227-6755F709F8BA}" type="presParOf" srcId="{79E20E5A-EF3A-46ED-8C89-CABE3E06B20F}" destId="{66D5E405-AC81-4C87-9EC5-C9E348FFFE29}" srcOrd="2" destOrd="0" presId="urn:microsoft.com/office/officeart/2005/8/layout/hProcess4"/>
    <dgm:cxn modelId="{82773D56-4FFC-425B-8425-D3C8E7205F2D}" type="presParOf" srcId="{79E20E5A-EF3A-46ED-8C89-CABE3E06B20F}" destId="{47300C04-00C1-44E4-9D7D-A91BD8AD0579}" srcOrd="3" destOrd="0" presId="urn:microsoft.com/office/officeart/2005/8/layout/hProcess4"/>
    <dgm:cxn modelId="{518A7176-5236-49D6-99E5-8F36544E7B6B}" type="presParOf" srcId="{79E20E5A-EF3A-46ED-8C89-CABE3E06B20F}" destId="{BD2AAE9B-2EAC-4D3F-BC28-4A6E3ADFC191}" srcOrd="4" destOrd="0" presId="urn:microsoft.com/office/officeart/2005/8/layout/hProcess4"/>
    <dgm:cxn modelId="{4E6A37CC-43EB-46BE-924D-98A0DEB89292}" type="presParOf" srcId="{DF1EE83F-1020-4ED5-935A-E4DA665179A9}" destId="{AEC902EE-F052-4EB7-9444-077CBD1913C8}" srcOrd="3" destOrd="0" presId="urn:microsoft.com/office/officeart/2005/8/layout/hProcess4"/>
    <dgm:cxn modelId="{2FF0CDBA-1554-4B3C-B33C-B95D0B92F6C3}" type="presParOf" srcId="{DF1EE83F-1020-4ED5-935A-E4DA665179A9}" destId="{B0E9C49C-61A5-42D9-A2A8-CA8F76995420}" srcOrd="4" destOrd="0" presId="urn:microsoft.com/office/officeart/2005/8/layout/hProcess4"/>
    <dgm:cxn modelId="{B206A19C-9CE2-4FC8-B55A-E83C8F35F936}" type="presParOf" srcId="{B0E9C49C-61A5-42D9-A2A8-CA8F76995420}" destId="{ECDABA4D-6977-43F7-8C77-9F8C462CB417}" srcOrd="0" destOrd="0" presId="urn:microsoft.com/office/officeart/2005/8/layout/hProcess4"/>
    <dgm:cxn modelId="{C48C318F-9C2C-4066-A690-BB5BF8113B57}" type="presParOf" srcId="{B0E9C49C-61A5-42D9-A2A8-CA8F76995420}" destId="{4BAE10B7-2EF5-446A-845F-B9829084D665}" srcOrd="1" destOrd="0" presId="urn:microsoft.com/office/officeart/2005/8/layout/hProcess4"/>
    <dgm:cxn modelId="{5EB8426A-A243-48C5-8B0D-09B5F50624E0}" type="presParOf" srcId="{B0E9C49C-61A5-42D9-A2A8-CA8F76995420}" destId="{E99D33F7-C95D-4879-8491-9541AC5AF428}" srcOrd="2" destOrd="0" presId="urn:microsoft.com/office/officeart/2005/8/layout/hProcess4"/>
    <dgm:cxn modelId="{A24D58CB-3063-420A-BC50-1CB741F9D2A6}" type="presParOf" srcId="{B0E9C49C-61A5-42D9-A2A8-CA8F76995420}" destId="{1B79E7CA-78BE-4722-AB34-4C817B9D98BB}" srcOrd="3" destOrd="0" presId="urn:microsoft.com/office/officeart/2005/8/layout/hProcess4"/>
    <dgm:cxn modelId="{842F8C92-E425-4CDA-B061-23BD3A9FB4C4}" type="presParOf" srcId="{B0E9C49C-61A5-42D9-A2A8-CA8F76995420}" destId="{5A828F0C-AE3A-4154-8DBB-955D4DB54C48}"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2CA1D-BE52-4027-B762-BDF064BCAC00}">
      <dsp:nvSpPr>
        <dsp:cNvPr id="0" name=""/>
        <dsp:cNvSpPr/>
      </dsp:nvSpPr>
      <dsp:spPr>
        <a:xfrm>
          <a:off x="274842" y="1597090"/>
          <a:ext cx="972644" cy="972644"/>
        </a:xfrm>
        <a:prstGeom prst="roundRect">
          <a:avLst>
            <a:gd name="adj" fmla="val 10000"/>
          </a:avLst>
        </a:prstGeom>
        <a:solidFill>
          <a:schemeClr val="accent2">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82D00EB-4F84-417D-B8DF-D30837EAF6F8}">
      <dsp:nvSpPr>
        <dsp:cNvPr id="0" name=""/>
        <dsp:cNvSpPr/>
      </dsp:nvSpPr>
      <dsp:spPr>
        <a:xfrm>
          <a:off x="0" y="1317037"/>
          <a:ext cx="1834077" cy="2959971"/>
        </a:xfrm>
        <a:prstGeom prst="roundRect">
          <a:avLst>
            <a:gd name="adj" fmla="val 10000"/>
          </a:avLst>
        </a:prstGeom>
        <a:solidFill>
          <a:srgbClr val="00B0F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b="1" kern="1200" dirty="0">
              <a:latin typeface="+mn-lt"/>
            </a:rPr>
            <a:t>Schools</a:t>
          </a:r>
        </a:p>
        <a:p>
          <a:pPr marL="171450" lvl="1" indent="-171450" algn="l" defTabSz="711200">
            <a:lnSpc>
              <a:spcPct val="90000"/>
            </a:lnSpc>
            <a:spcBef>
              <a:spcPct val="0"/>
            </a:spcBef>
            <a:spcAft>
              <a:spcPct val="15000"/>
            </a:spcAft>
            <a:buChar char="•"/>
          </a:pPr>
          <a:r>
            <a:rPr lang="en-US" sz="1600" kern="1200" dirty="0">
              <a:latin typeface="+mn-lt"/>
            </a:rPr>
            <a:t>Track data throughout school year</a:t>
          </a:r>
        </a:p>
        <a:p>
          <a:pPr marL="171450" lvl="1" indent="-171450" algn="l" defTabSz="711200">
            <a:lnSpc>
              <a:spcPct val="90000"/>
            </a:lnSpc>
            <a:spcBef>
              <a:spcPct val="0"/>
            </a:spcBef>
            <a:spcAft>
              <a:spcPct val="15000"/>
            </a:spcAft>
            <a:buChar char="•"/>
          </a:pPr>
          <a:r>
            <a:rPr lang="en-US" sz="1600" kern="1200" dirty="0">
              <a:latin typeface="+mn-lt"/>
            </a:rPr>
            <a:t>Provide data to Admin Unit/SOP</a:t>
          </a:r>
        </a:p>
      </dsp:txBody>
      <dsp:txXfrm>
        <a:off x="53718" y="1370755"/>
        <a:ext cx="1726641" cy="2852535"/>
      </dsp:txXfrm>
    </dsp:sp>
    <dsp:sp modelId="{65AB778E-218B-49E6-95C8-CB61469BD6D7}">
      <dsp:nvSpPr>
        <dsp:cNvPr id="0" name=""/>
        <dsp:cNvSpPr/>
      </dsp:nvSpPr>
      <dsp:spPr>
        <a:xfrm rot="1175243">
          <a:off x="1034858" y="290250"/>
          <a:ext cx="1090689" cy="230583"/>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solidFill>
              <a:srgbClr val="990033"/>
            </a:solidFill>
          </a:endParaRPr>
        </a:p>
      </dsp:txBody>
      <dsp:txXfrm>
        <a:off x="1036860" y="324772"/>
        <a:ext cx="1021514" cy="138349"/>
      </dsp:txXfrm>
    </dsp:sp>
    <dsp:sp modelId="{153BFA0E-3ED9-47B0-B6C1-1D7A20DFF3D8}">
      <dsp:nvSpPr>
        <dsp:cNvPr id="0" name=""/>
        <dsp:cNvSpPr/>
      </dsp:nvSpPr>
      <dsp:spPr>
        <a:xfrm>
          <a:off x="2438401" y="381003"/>
          <a:ext cx="1215017" cy="916853"/>
        </a:xfrm>
        <a:prstGeom prst="roundRect">
          <a:avLst>
            <a:gd name="adj" fmla="val 10000"/>
          </a:avLst>
        </a:prstGeom>
        <a:blipFill rotWithShape="0">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E88F0B02-AAC4-406B-8CBC-11550AEB2268}">
      <dsp:nvSpPr>
        <dsp:cNvPr id="0" name=""/>
        <dsp:cNvSpPr/>
      </dsp:nvSpPr>
      <dsp:spPr>
        <a:xfrm>
          <a:off x="1981200" y="1600203"/>
          <a:ext cx="2133330" cy="3392603"/>
        </a:xfrm>
        <a:prstGeom prst="roundRect">
          <a:avLst>
            <a:gd name="adj" fmla="val 10000"/>
          </a:avLst>
        </a:prstGeom>
        <a:solidFill>
          <a:srgbClr val="FF0000">
            <a:alpha val="51000"/>
          </a:srgb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b="1" kern="1200" dirty="0">
              <a:latin typeface="+mn-lt"/>
            </a:rPr>
            <a:t>Admin Unit/SOP</a:t>
          </a:r>
        </a:p>
        <a:p>
          <a:pPr marL="171450" lvl="1" indent="-171450" algn="l" defTabSz="711200">
            <a:lnSpc>
              <a:spcPct val="90000"/>
            </a:lnSpc>
            <a:spcBef>
              <a:spcPct val="0"/>
            </a:spcBef>
            <a:spcAft>
              <a:spcPct val="15000"/>
            </a:spcAft>
            <a:buChar char="•"/>
          </a:pPr>
          <a:r>
            <a:rPr lang="en-US" sz="1600" kern="1200" dirty="0">
              <a:latin typeface="+mn-lt"/>
            </a:rPr>
            <a:t>Combines data from schools.  Determines the appropriate coding for each record.</a:t>
          </a:r>
        </a:p>
        <a:p>
          <a:pPr marL="171450" lvl="1" indent="-171450" algn="l" defTabSz="711200">
            <a:lnSpc>
              <a:spcPct val="90000"/>
            </a:lnSpc>
            <a:spcBef>
              <a:spcPct val="0"/>
            </a:spcBef>
            <a:spcAft>
              <a:spcPct val="15000"/>
            </a:spcAft>
            <a:buChar char="•"/>
          </a:pPr>
          <a:r>
            <a:rPr lang="en-US" sz="1600" kern="1200" dirty="0">
              <a:latin typeface="+mn-lt"/>
            </a:rPr>
            <a:t>Reports data to CDE</a:t>
          </a:r>
        </a:p>
        <a:p>
          <a:pPr marL="171450" lvl="1" indent="-171450" algn="l" defTabSz="711200">
            <a:lnSpc>
              <a:spcPct val="90000"/>
            </a:lnSpc>
            <a:spcBef>
              <a:spcPct val="0"/>
            </a:spcBef>
            <a:spcAft>
              <a:spcPct val="15000"/>
            </a:spcAft>
            <a:buChar char="•"/>
          </a:pPr>
          <a:r>
            <a:rPr lang="en-US" sz="1600" kern="1200" dirty="0">
              <a:latin typeface="+mn-lt"/>
            </a:rPr>
            <a:t>Verifies accuracy, corrects and approves data</a:t>
          </a:r>
          <a:r>
            <a:rPr lang="en-US" sz="1600" kern="1200" dirty="0"/>
            <a:t>.</a:t>
          </a:r>
        </a:p>
      </dsp:txBody>
      <dsp:txXfrm>
        <a:off x="2043683" y="1662686"/>
        <a:ext cx="2008364" cy="3267637"/>
      </dsp:txXfrm>
    </dsp:sp>
    <dsp:sp modelId="{B76CE360-138C-400D-8139-B8FBA1D7D18F}">
      <dsp:nvSpPr>
        <dsp:cNvPr id="0" name=""/>
        <dsp:cNvSpPr/>
      </dsp:nvSpPr>
      <dsp:spPr>
        <a:xfrm rot="21062745">
          <a:off x="3792713" y="540868"/>
          <a:ext cx="665969" cy="236515"/>
        </a:xfrm>
        <a:prstGeom prst="rightArrow">
          <a:avLst>
            <a:gd name="adj1" fmla="val 60000"/>
            <a:gd name="adj2" fmla="val 50000"/>
          </a:avLst>
        </a:prstGeom>
        <a:gradFill rotWithShape="0">
          <a:gsLst>
            <a:gs pos="0">
              <a:schemeClr val="accent2">
                <a:hueOff val="12393"/>
                <a:satOff val="22581"/>
                <a:lumOff val="6667"/>
                <a:alphaOff val="0"/>
                <a:lumMod val="110000"/>
                <a:satMod val="105000"/>
                <a:tint val="67000"/>
              </a:schemeClr>
            </a:gs>
            <a:gs pos="50000">
              <a:schemeClr val="accent2">
                <a:hueOff val="12393"/>
                <a:satOff val="22581"/>
                <a:lumOff val="6667"/>
                <a:alphaOff val="0"/>
                <a:lumMod val="105000"/>
                <a:satMod val="103000"/>
                <a:tint val="73000"/>
              </a:schemeClr>
            </a:gs>
            <a:gs pos="100000">
              <a:schemeClr val="accent2">
                <a:hueOff val="12393"/>
                <a:satOff val="22581"/>
                <a:lumOff val="6667"/>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solidFill>
              <a:srgbClr val="990033"/>
            </a:solidFill>
          </a:endParaRPr>
        </a:p>
      </dsp:txBody>
      <dsp:txXfrm>
        <a:off x="3793145" y="593693"/>
        <a:ext cx="595015" cy="141909"/>
      </dsp:txXfrm>
    </dsp:sp>
    <dsp:sp modelId="{8DBB3D77-812E-47F8-97BB-4D3ED3940B46}">
      <dsp:nvSpPr>
        <dsp:cNvPr id="0" name=""/>
        <dsp:cNvSpPr/>
      </dsp:nvSpPr>
      <dsp:spPr>
        <a:xfrm>
          <a:off x="4800603" y="0"/>
          <a:ext cx="972644" cy="972644"/>
        </a:xfrm>
        <a:prstGeom prst="roundRect">
          <a:avLst>
            <a:gd name="adj" fmla="val 10000"/>
          </a:avLst>
        </a:prstGeom>
        <a:blipFill rotWithShape="0">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F197EFE6-AB22-4D20-A95E-960259060193}">
      <dsp:nvSpPr>
        <dsp:cNvPr id="0" name=""/>
        <dsp:cNvSpPr/>
      </dsp:nvSpPr>
      <dsp:spPr>
        <a:xfrm>
          <a:off x="4572003" y="1233608"/>
          <a:ext cx="1948498" cy="3490792"/>
        </a:xfrm>
        <a:prstGeom prst="roundRect">
          <a:avLst>
            <a:gd name="adj" fmla="val 10000"/>
          </a:avLst>
        </a:prstGeom>
        <a:solidFill>
          <a:srgbClr val="7030A0">
            <a:alpha val="50000"/>
          </a:srgb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b="1" kern="1200" dirty="0">
              <a:latin typeface="+mn-lt"/>
              <a:ea typeface="Verdana" panose="020B0604030504040204" pitchFamily="34" charset="0"/>
              <a:cs typeface="Verdana" panose="020B0604030504040204" pitchFamily="34" charset="0"/>
            </a:rPr>
            <a:t>CDE via Data Pipeline</a:t>
          </a:r>
        </a:p>
        <a:p>
          <a:pPr marL="171450" lvl="1" indent="-171450" algn="l" defTabSz="711200">
            <a:lnSpc>
              <a:spcPct val="90000"/>
            </a:lnSpc>
            <a:spcBef>
              <a:spcPct val="0"/>
            </a:spcBef>
            <a:spcAft>
              <a:spcPct val="15000"/>
            </a:spcAft>
            <a:buChar char="•"/>
          </a:pPr>
          <a:r>
            <a:rPr lang="en-US" sz="1600" kern="1200" dirty="0">
              <a:latin typeface="+mn-lt"/>
            </a:rPr>
            <a:t>Collects data from Admin Unit/SOP</a:t>
          </a:r>
        </a:p>
        <a:p>
          <a:pPr marL="171450" lvl="1" indent="-171450" algn="l" defTabSz="711200">
            <a:lnSpc>
              <a:spcPct val="90000"/>
            </a:lnSpc>
            <a:spcBef>
              <a:spcPct val="0"/>
            </a:spcBef>
            <a:spcAft>
              <a:spcPct val="15000"/>
            </a:spcAft>
            <a:buChar char="•"/>
          </a:pPr>
          <a:r>
            <a:rPr lang="en-US" sz="1600" kern="1200" dirty="0">
              <a:latin typeface="+mn-lt"/>
            </a:rPr>
            <a:t>Checks data for accuracy</a:t>
          </a:r>
        </a:p>
        <a:p>
          <a:pPr marL="171450" lvl="1" indent="-171450" algn="l" defTabSz="711200">
            <a:lnSpc>
              <a:spcPct val="90000"/>
            </a:lnSpc>
            <a:spcBef>
              <a:spcPct val="0"/>
            </a:spcBef>
            <a:spcAft>
              <a:spcPct val="15000"/>
            </a:spcAft>
            <a:buChar char="•"/>
          </a:pPr>
          <a:r>
            <a:rPr lang="en-US" sz="1600" kern="1200" dirty="0">
              <a:latin typeface="+mn-lt"/>
            </a:rPr>
            <a:t>Edits data, all errors must be corrected</a:t>
          </a:r>
        </a:p>
        <a:p>
          <a:pPr marL="171450" lvl="1" indent="-171450" algn="l" defTabSz="711200">
            <a:lnSpc>
              <a:spcPct val="90000"/>
            </a:lnSpc>
            <a:spcBef>
              <a:spcPct val="0"/>
            </a:spcBef>
            <a:spcAft>
              <a:spcPct val="15000"/>
            </a:spcAft>
            <a:buChar char="•"/>
          </a:pPr>
          <a:r>
            <a:rPr lang="en-US" sz="1600" kern="1200" dirty="0">
              <a:latin typeface="+mn-lt"/>
            </a:rPr>
            <a:t>Allows approval once passed all edit validations</a:t>
          </a:r>
        </a:p>
      </dsp:txBody>
      <dsp:txXfrm>
        <a:off x="4629073" y="1290678"/>
        <a:ext cx="1834358" cy="3376652"/>
      </dsp:txXfrm>
    </dsp:sp>
    <dsp:sp modelId="{1EBE0CB9-AA34-4B18-B758-5F9FBC5E3C9C}">
      <dsp:nvSpPr>
        <dsp:cNvPr id="0" name=""/>
        <dsp:cNvSpPr/>
      </dsp:nvSpPr>
      <dsp:spPr>
        <a:xfrm rot="975637">
          <a:off x="6015295" y="594598"/>
          <a:ext cx="788835" cy="292952"/>
        </a:xfrm>
        <a:prstGeom prst="rightArrow">
          <a:avLst>
            <a:gd name="adj1" fmla="val 60000"/>
            <a:gd name="adj2" fmla="val 50000"/>
          </a:avLst>
        </a:prstGeom>
        <a:gradFill rotWithShape="0">
          <a:gsLst>
            <a:gs pos="0">
              <a:schemeClr val="accent2">
                <a:hueOff val="24785"/>
                <a:satOff val="45162"/>
                <a:lumOff val="13333"/>
                <a:alphaOff val="0"/>
                <a:lumMod val="110000"/>
                <a:satMod val="105000"/>
                <a:tint val="67000"/>
              </a:schemeClr>
            </a:gs>
            <a:gs pos="50000">
              <a:schemeClr val="accent2">
                <a:hueOff val="24785"/>
                <a:satOff val="45162"/>
                <a:lumOff val="13333"/>
                <a:alphaOff val="0"/>
                <a:lumMod val="105000"/>
                <a:satMod val="103000"/>
                <a:tint val="73000"/>
              </a:schemeClr>
            </a:gs>
            <a:gs pos="100000">
              <a:schemeClr val="accent2">
                <a:hueOff val="24785"/>
                <a:satOff val="45162"/>
                <a:lumOff val="13333"/>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solidFill>
              <a:srgbClr val="990033"/>
            </a:solidFill>
          </a:endParaRPr>
        </a:p>
      </dsp:txBody>
      <dsp:txXfrm>
        <a:off x="6017053" y="640884"/>
        <a:ext cx="700949" cy="175772"/>
      </dsp:txXfrm>
    </dsp:sp>
    <dsp:sp modelId="{0519CEBE-8553-4F37-8BC9-B83D31B4D1CE}">
      <dsp:nvSpPr>
        <dsp:cNvPr id="0" name=""/>
        <dsp:cNvSpPr/>
      </dsp:nvSpPr>
      <dsp:spPr>
        <a:xfrm>
          <a:off x="6969783" y="632694"/>
          <a:ext cx="972644" cy="972644"/>
        </a:xfrm>
        <a:prstGeom prst="roundRect">
          <a:avLst>
            <a:gd name="adj" fmla="val 10000"/>
          </a:avLst>
        </a:prstGeom>
        <a:blipFill rotWithShape="0">
          <a:blip xmlns:r="http://schemas.openxmlformats.org/officeDocument/2006/relationships" r:embed="rId3"/>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B11EB97F-7D71-406A-AB8C-1A459FB9BE56}">
      <dsp:nvSpPr>
        <dsp:cNvPr id="0" name=""/>
        <dsp:cNvSpPr/>
      </dsp:nvSpPr>
      <dsp:spPr>
        <a:xfrm>
          <a:off x="6857998" y="2209803"/>
          <a:ext cx="1558896" cy="2694215"/>
        </a:xfrm>
        <a:prstGeom prst="roundRect">
          <a:avLst>
            <a:gd name="adj" fmla="val 10000"/>
          </a:avLst>
        </a:prstGeom>
        <a:solidFill>
          <a:schemeClr val="tx2">
            <a:lumMod val="60000"/>
            <a:lumOff val="40000"/>
          </a:schemeClr>
        </a:solidFill>
        <a:ln>
          <a:solidFill>
            <a:schemeClr val="tx2">
              <a:lumMod val="60000"/>
              <a:lumOff val="4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b="1" kern="1200" dirty="0">
              <a:latin typeface="+mn-lt"/>
            </a:rPr>
            <a:t>Federal Government</a:t>
          </a:r>
        </a:p>
        <a:p>
          <a:pPr marL="171450" lvl="1" indent="-171450" algn="l" defTabSz="711200">
            <a:lnSpc>
              <a:spcPct val="90000"/>
            </a:lnSpc>
            <a:spcBef>
              <a:spcPct val="0"/>
            </a:spcBef>
            <a:spcAft>
              <a:spcPct val="15000"/>
            </a:spcAft>
            <a:buChar char="•"/>
          </a:pPr>
          <a:r>
            <a:rPr lang="en-US" sz="1600" kern="1200" dirty="0">
              <a:latin typeface="+mn-lt"/>
            </a:rPr>
            <a:t>CDE Reviews and validates data and submits to U.S. Department of Education </a:t>
          </a:r>
        </a:p>
      </dsp:txBody>
      <dsp:txXfrm>
        <a:off x="6903657" y="2255462"/>
        <a:ext cx="1467578" cy="26028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6E2EF-92BB-44AD-B785-9F4DFB81C8BE}">
      <dsp:nvSpPr>
        <dsp:cNvPr id="0" name=""/>
        <dsp:cNvSpPr/>
      </dsp:nvSpPr>
      <dsp:spPr>
        <a:xfrm>
          <a:off x="483712" y="2375715"/>
          <a:ext cx="6607439" cy="1059640"/>
        </a:xfrm>
        <a:custGeom>
          <a:avLst/>
          <a:gdLst/>
          <a:ahLst/>
          <a:cxnLst/>
          <a:rect l="0" t="0" r="0" b="0"/>
          <a:pathLst>
            <a:path>
              <a:moveTo>
                <a:pt x="6607439" y="0"/>
              </a:moveTo>
              <a:lnTo>
                <a:pt x="0" y="10596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3620135" y="2738239"/>
        <a:ext cx="334593" cy="334593"/>
      </dsp:txXfrm>
    </dsp:sp>
    <dsp:sp modelId="{72664FFE-C46A-4743-AD77-A6CBF73EC1FE}">
      <dsp:nvSpPr>
        <dsp:cNvPr id="0" name=""/>
        <dsp:cNvSpPr/>
      </dsp:nvSpPr>
      <dsp:spPr>
        <a:xfrm>
          <a:off x="490193" y="1079591"/>
          <a:ext cx="6600958" cy="1296124"/>
        </a:xfrm>
        <a:custGeom>
          <a:avLst/>
          <a:gdLst/>
          <a:ahLst/>
          <a:cxnLst/>
          <a:rect l="0" t="0" r="0" b="0"/>
          <a:pathLst>
            <a:path>
              <a:moveTo>
                <a:pt x="6600958" y="1296124"/>
              </a:moveTo>
              <a:lnTo>
                <a:pt x="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3622497" y="1559478"/>
        <a:ext cx="336350" cy="336350"/>
      </dsp:txXfrm>
    </dsp:sp>
    <dsp:sp modelId="{062E292B-6B32-46E5-9925-AF99100CE7C5}">
      <dsp:nvSpPr>
        <dsp:cNvPr id="0" name=""/>
        <dsp:cNvSpPr/>
      </dsp:nvSpPr>
      <dsp:spPr>
        <a:xfrm>
          <a:off x="4000500" y="1488513"/>
          <a:ext cx="4406900" cy="1774404"/>
        </a:xfrm>
        <a:prstGeom prst="rect">
          <a:avLst/>
        </a:prstGeom>
        <a:solidFill>
          <a:schemeClr val="accent3"/>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US" sz="4700" kern="1200" dirty="0">
              <a:solidFill>
                <a:schemeClr val="tx1"/>
              </a:solidFill>
            </a:rPr>
            <a:t>Special Education EOY Snapshot</a:t>
          </a:r>
        </a:p>
      </dsp:txBody>
      <dsp:txXfrm>
        <a:off x="4000500" y="1488513"/>
        <a:ext cx="4406900" cy="1774404"/>
      </dsp:txXfrm>
    </dsp:sp>
    <dsp:sp modelId="{98D99A0C-7538-4FF7-ABA0-3170330DFE0C}">
      <dsp:nvSpPr>
        <dsp:cNvPr id="0" name=""/>
        <dsp:cNvSpPr/>
      </dsp:nvSpPr>
      <dsp:spPr>
        <a:xfrm>
          <a:off x="490193" y="0"/>
          <a:ext cx="2907208" cy="2159182"/>
        </a:xfrm>
        <a:prstGeom prst="rect">
          <a:avLst/>
        </a:prstGeom>
        <a:solidFill>
          <a:schemeClr val="accent2">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n-US" sz="1800" b="1" u="none" kern="1200" dirty="0"/>
        </a:p>
      </dsp:txBody>
      <dsp:txXfrm>
        <a:off x="490193" y="0"/>
        <a:ext cx="2907208" cy="2159182"/>
      </dsp:txXfrm>
    </dsp:sp>
    <dsp:sp modelId="{A2B6FA7B-EB93-468F-9C5C-6342B4AFADCA}">
      <dsp:nvSpPr>
        <dsp:cNvPr id="0" name=""/>
        <dsp:cNvSpPr/>
      </dsp:nvSpPr>
      <dsp:spPr>
        <a:xfrm>
          <a:off x="483712" y="2482584"/>
          <a:ext cx="2856317" cy="1905544"/>
        </a:xfrm>
        <a:prstGeom prst="rect">
          <a:avLst/>
        </a:prstGeom>
        <a:solidFill>
          <a:schemeClr val="accent6">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b="1" u="none" kern="1200" dirty="0">
            <a:solidFill>
              <a:srgbClr val="000000"/>
            </a:solidFill>
          </a:endParaRPr>
        </a:p>
      </dsp:txBody>
      <dsp:txXfrm>
        <a:off x="483712" y="2482584"/>
        <a:ext cx="2856317" cy="19055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A2250-13C1-4316-BB5A-7067A281249C}">
      <dsp:nvSpPr>
        <dsp:cNvPr id="0" name=""/>
        <dsp:cNvSpPr/>
      </dsp:nvSpPr>
      <dsp:spPr>
        <a:xfrm>
          <a:off x="855" y="53179"/>
          <a:ext cx="1294898" cy="575704"/>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 Requests Authorized</a:t>
          </a:r>
        </a:p>
      </dsp:txBody>
      <dsp:txXfrm>
        <a:off x="190488" y="137489"/>
        <a:ext cx="915632" cy="407084"/>
      </dsp:txXfrm>
    </dsp:sp>
    <dsp:sp modelId="{4582201A-2FE5-4E94-8AA5-3D445367025F}">
      <dsp:nvSpPr>
        <dsp:cNvPr id="0" name=""/>
        <dsp:cNvSpPr/>
      </dsp:nvSpPr>
      <dsp:spPr>
        <a:xfrm>
          <a:off x="1342501" y="174077"/>
          <a:ext cx="333908" cy="333908"/>
        </a:xfrm>
        <a:prstGeom prst="mathPlus">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86761" y="301763"/>
        <a:ext cx="245388" cy="78536"/>
      </dsp:txXfrm>
    </dsp:sp>
    <dsp:sp modelId="{928129BD-20A0-4DAB-A072-DD49E3AF1035}">
      <dsp:nvSpPr>
        <dsp:cNvPr id="0" name=""/>
        <dsp:cNvSpPr/>
      </dsp:nvSpPr>
      <dsp:spPr>
        <a:xfrm>
          <a:off x="1723157" y="82548"/>
          <a:ext cx="1296049" cy="51696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 Requests Denied</a:t>
          </a:r>
        </a:p>
      </dsp:txBody>
      <dsp:txXfrm>
        <a:off x="1912959" y="158256"/>
        <a:ext cx="916445" cy="365549"/>
      </dsp:txXfrm>
    </dsp:sp>
    <dsp:sp modelId="{92705298-53F0-4AD3-B397-E9B09D45714D}">
      <dsp:nvSpPr>
        <dsp:cNvPr id="0" name=""/>
        <dsp:cNvSpPr/>
      </dsp:nvSpPr>
      <dsp:spPr>
        <a:xfrm>
          <a:off x="3065954" y="174077"/>
          <a:ext cx="333908" cy="333908"/>
        </a:xfrm>
        <a:prstGeom prst="mathEqual">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110214" y="242862"/>
        <a:ext cx="245388" cy="196338"/>
      </dsp:txXfrm>
    </dsp:sp>
    <dsp:sp modelId="{CB52A87F-E2C1-49BF-9BE7-FAD4C0C11977}">
      <dsp:nvSpPr>
        <dsp:cNvPr id="0" name=""/>
        <dsp:cNvSpPr/>
      </dsp:nvSpPr>
      <dsp:spPr>
        <a:xfrm>
          <a:off x="3447466" y="17574"/>
          <a:ext cx="1455001" cy="644541"/>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Total # of Requests</a:t>
          </a:r>
        </a:p>
      </dsp:txBody>
      <dsp:txXfrm>
        <a:off x="3660546" y="111965"/>
        <a:ext cx="1028841" cy="4557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290F4-12E7-4528-99AF-C899A78C9094}">
      <dsp:nvSpPr>
        <dsp:cNvPr id="0" name=""/>
        <dsp:cNvSpPr/>
      </dsp:nvSpPr>
      <dsp:spPr>
        <a:xfrm>
          <a:off x="22945" y="889555"/>
          <a:ext cx="1738634" cy="134425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22300">
            <a:lnSpc>
              <a:spcPct val="90000"/>
            </a:lnSpc>
            <a:spcBef>
              <a:spcPct val="0"/>
            </a:spcBef>
            <a:spcAft>
              <a:spcPct val="15000"/>
            </a:spcAft>
            <a:buChar char="•"/>
          </a:pPr>
          <a:r>
            <a:rPr lang="en-US" sz="1400" kern="1200" dirty="0"/>
            <a:t>Includes ages 0-3 </a:t>
          </a:r>
          <a:r>
            <a:rPr lang="en-US" sz="1400" b="0" kern="1200" dirty="0"/>
            <a:t>evaluated </a:t>
          </a:r>
          <a:r>
            <a:rPr lang="en-US" sz="1400" kern="1200" dirty="0"/>
            <a:t>for Part C</a:t>
          </a:r>
        </a:p>
      </dsp:txBody>
      <dsp:txXfrm>
        <a:off x="53880" y="920490"/>
        <a:ext cx="1676764" cy="994329"/>
      </dsp:txXfrm>
    </dsp:sp>
    <dsp:sp modelId="{F68ACA6E-6758-4967-A25A-D76BE2363C5F}">
      <dsp:nvSpPr>
        <dsp:cNvPr id="0" name=""/>
        <dsp:cNvSpPr/>
      </dsp:nvSpPr>
      <dsp:spPr>
        <a:xfrm rot="7713372">
          <a:off x="1113085" y="1700114"/>
          <a:ext cx="1778904" cy="1455891"/>
        </a:xfrm>
        <a:prstGeom prst="circularArrow">
          <a:avLst>
            <a:gd name="adj1" fmla="val 3051"/>
            <a:gd name="adj2" fmla="val 374582"/>
            <a:gd name="adj3" fmla="val 2150093"/>
            <a:gd name="adj4" fmla="val 9024489"/>
            <a:gd name="adj5" fmla="val 356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57486F-6ECC-438C-A22B-558CAAAA3F42}">
      <dsp:nvSpPr>
        <dsp:cNvPr id="0" name=""/>
        <dsp:cNvSpPr/>
      </dsp:nvSpPr>
      <dsp:spPr>
        <a:xfrm>
          <a:off x="418789" y="1978406"/>
          <a:ext cx="1448721" cy="57610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Path 1</a:t>
          </a:r>
        </a:p>
      </dsp:txBody>
      <dsp:txXfrm>
        <a:off x="435663" y="1995280"/>
        <a:ext cx="1414973" cy="542360"/>
      </dsp:txXfrm>
    </dsp:sp>
    <dsp:sp modelId="{421FE49E-8B8B-48C4-AD7C-E4DAD0950546}">
      <dsp:nvSpPr>
        <dsp:cNvPr id="0" name=""/>
        <dsp:cNvSpPr/>
      </dsp:nvSpPr>
      <dsp:spPr>
        <a:xfrm>
          <a:off x="2125980" y="922207"/>
          <a:ext cx="1629811" cy="134425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175614"/>
              <a:satOff val="-44339"/>
              <a:lumOff val="278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a:lnSpc>
              <a:spcPct val="90000"/>
            </a:lnSpc>
            <a:spcBef>
              <a:spcPct val="0"/>
            </a:spcBef>
            <a:spcAft>
              <a:spcPct val="15000"/>
            </a:spcAft>
            <a:buChar char="•"/>
          </a:pPr>
          <a:r>
            <a:rPr lang="en-US" sz="1300" b="0" kern="1200" dirty="0"/>
            <a:t>Includes ages 2.5-3.9 referred from Part C to Part B services</a:t>
          </a:r>
        </a:p>
      </dsp:txBody>
      <dsp:txXfrm>
        <a:off x="2156915" y="1241196"/>
        <a:ext cx="1567941" cy="994329"/>
      </dsp:txXfrm>
    </dsp:sp>
    <dsp:sp modelId="{AEC902EE-F052-4EB7-9444-077CBD1913C8}">
      <dsp:nvSpPr>
        <dsp:cNvPr id="0" name=""/>
        <dsp:cNvSpPr/>
      </dsp:nvSpPr>
      <dsp:spPr>
        <a:xfrm flipH="1">
          <a:off x="3986884" y="721860"/>
          <a:ext cx="44594" cy="482095"/>
        </a:xfrm>
        <a:prstGeom prst="actionButtonBlank">
          <a:avLst/>
        </a:prstGeom>
        <a:solidFill>
          <a:schemeClr val="accent5">
            <a:hueOff val="-351227"/>
            <a:satOff val="-88678"/>
            <a:lumOff val="5568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300C04-00C1-44E4-9D7D-A91BD8AD0579}">
      <dsp:nvSpPr>
        <dsp:cNvPr id="0" name=""/>
        <dsp:cNvSpPr/>
      </dsp:nvSpPr>
      <dsp:spPr>
        <a:xfrm>
          <a:off x="2540343" y="634152"/>
          <a:ext cx="1448721" cy="576108"/>
        </a:xfrm>
        <a:prstGeom prst="roundRect">
          <a:avLst>
            <a:gd name="adj" fmla="val 10000"/>
          </a:avLst>
        </a:prstGeom>
        <a:solidFill>
          <a:schemeClr val="accent5">
            <a:hueOff val="-175614"/>
            <a:satOff val="-44339"/>
            <a:lumOff val="278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Path 2</a:t>
          </a:r>
        </a:p>
      </dsp:txBody>
      <dsp:txXfrm>
        <a:off x="2557217" y="651026"/>
        <a:ext cx="1414973" cy="542360"/>
      </dsp:txXfrm>
    </dsp:sp>
    <dsp:sp modelId="{4BAE10B7-2EF5-446A-845F-B9829084D665}">
      <dsp:nvSpPr>
        <dsp:cNvPr id="0" name=""/>
        <dsp:cNvSpPr/>
      </dsp:nvSpPr>
      <dsp:spPr>
        <a:xfrm>
          <a:off x="4195351" y="922207"/>
          <a:ext cx="1629811" cy="134425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351227"/>
              <a:satOff val="-88678"/>
              <a:lumOff val="556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a:lnSpc>
              <a:spcPct val="90000"/>
            </a:lnSpc>
            <a:spcBef>
              <a:spcPct val="0"/>
            </a:spcBef>
            <a:spcAft>
              <a:spcPct val="15000"/>
            </a:spcAft>
            <a:buChar char="•"/>
          </a:pPr>
          <a:r>
            <a:rPr lang="en-US" sz="1300" b="0" kern="1200" dirty="0"/>
            <a:t>Includes ages 2.5-21 referred to Part B services and not receiving Part C at time of referral</a:t>
          </a:r>
        </a:p>
      </dsp:txBody>
      <dsp:txXfrm>
        <a:off x="4226286" y="953142"/>
        <a:ext cx="1567941" cy="994329"/>
      </dsp:txXfrm>
    </dsp:sp>
    <dsp:sp modelId="{1B79E7CA-78BE-4722-AB34-4C817B9D98BB}">
      <dsp:nvSpPr>
        <dsp:cNvPr id="0" name=""/>
        <dsp:cNvSpPr/>
      </dsp:nvSpPr>
      <dsp:spPr>
        <a:xfrm>
          <a:off x="4557531" y="1978406"/>
          <a:ext cx="1448721" cy="576108"/>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Path 3</a:t>
          </a:r>
        </a:p>
      </dsp:txBody>
      <dsp:txXfrm>
        <a:off x="4574405" y="1995280"/>
        <a:ext cx="1414973" cy="54236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1">
  <dgm:title val=""/>
  <dgm:desc val=""/>
  <dgm:catLst>
    <dgm:cat type="process" pri="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5/14/2024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9772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Header Placeholder 3"/>
          <p:cNvSpPr>
            <a:spLocks noGrp="1"/>
          </p:cNvSpPr>
          <p:nvPr>
            <p:ph type="hdr" sz="quarter"/>
          </p:nvPr>
        </p:nvSpPr>
        <p:spPr/>
        <p:txBody>
          <a:bodyPr/>
          <a:lstStyle/>
          <a:p>
            <a:pPr>
              <a:defRPr/>
            </a:pPr>
            <a:endParaRPr lang="en-US"/>
          </a:p>
        </p:txBody>
      </p:sp>
      <p:sp>
        <p:nvSpPr>
          <p:cNvPr id="5" name="Date Placeholder 4"/>
          <p:cNvSpPr>
            <a:spLocks noGrp="1"/>
          </p:cNvSpPr>
          <p:nvPr>
            <p:ph type="dt" sz="quarter" idx="1"/>
          </p:nvPr>
        </p:nvSpPr>
        <p:spPr/>
        <p:txBody>
          <a:bodyPr/>
          <a:lstStyle/>
          <a:p>
            <a:pPr>
              <a:defRPr/>
            </a:pPr>
            <a:fld id="{E0711F02-2DB0-45F1-8645-CD0CC522EA22}" type="datetime1">
              <a:rPr lang="en-US" smtClean="0"/>
              <a:pPr>
                <a:defRPr/>
              </a:pPr>
              <a:t>5/14/2024</a:t>
            </a:fld>
            <a:endParaRPr lang="en-US"/>
          </a:p>
        </p:txBody>
      </p:sp>
      <p:sp>
        <p:nvSpPr>
          <p:cNvPr id="6" name="Footer Placeholder 5"/>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991538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60</a:t>
            </a:fld>
            <a:endParaRPr lang="en-US"/>
          </a:p>
        </p:txBody>
      </p:sp>
    </p:spTree>
    <p:extLst>
      <p:ext uri="{BB962C8B-B14F-4D97-AF65-F5344CB8AC3E}">
        <p14:creationId xmlns:p14="http://schemas.microsoft.com/office/powerpoint/2010/main" val="3503038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1091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465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978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DF7F1863-8423-8E48-8D02-88636C918AC7}" type="datetime1">
              <a:rPr lang="en-US" smtClean="0"/>
              <a:t>5/14/2024</a:t>
            </a:fld>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75500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5/14/2024</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912461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5/14/2024</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774812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5/14/2024</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472197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5/14/2024</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418559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381000" y="685800"/>
            <a:ext cx="6096000" cy="3429000"/>
          </a:xfrm>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Admin Unit/SOPs collect data from schools and/or member districts.  Data is compiled at the AU level and submitted to the CDE via the Data</a:t>
            </a:r>
            <a:r>
              <a:rPr lang="en-US" altLang="en-US" baseline="0" dirty="0"/>
              <a:t> Pipeline.</a:t>
            </a:r>
            <a:r>
              <a:rPr lang="en-US" altLang="en-US" dirty="0"/>
              <a:t> </a:t>
            </a:r>
          </a:p>
        </p:txBody>
      </p:sp>
    </p:spTree>
    <p:extLst>
      <p:ext uri="{BB962C8B-B14F-4D97-AF65-F5344CB8AC3E}">
        <p14:creationId xmlns:p14="http://schemas.microsoft.com/office/powerpoint/2010/main" val="3976054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5/14/2024</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97074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5/14/2024</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023277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5/14/2024</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647715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381000" y="685800"/>
            <a:ext cx="6096000" cy="3429000"/>
          </a:xfrm>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a:p>
        </p:txBody>
      </p:sp>
    </p:spTree>
    <p:extLst>
      <p:ext uri="{BB962C8B-B14F-4D97-AF65-F5344CB8AC3E}">
        <p14:creationId xmlns:p14="http://schemas.microsoft.com/office/powerpoint/2010/main" val="2406035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6351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21</a:t>
            </a:fld>
            <a:endParaRPr lang="en-US"/>
          </a:p>
        </p:txBody>
      </p:sp>
    </p:spTree>
    <p:extLst>
      <p:ext uri="{BB962C8B-B14F-4D97-AF65-F5344CB8AC3E}">
        <p14:creationId xmlns:p14="http://schemas.microsoft.com/office/powerpoint/2010/main" val="4157110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381000" y="685800"/>
            <a:ext cx="6096000" cy="3429000"/>
          </a:xfrm>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a:p>
        </p:txBody>
      </p:sp>
    </p:spTree>
    <p:extLst>
      <p:ext uri="{BB962C8B-B14F-4D97-AF65-F5344CB8AC3E}">
        <p14:creationId xmlns:p14="http://schemas.microsoft.com/office/powerpoint/2010/main" val="1816080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381000" y="685800"/>
            <a:ext cx="6096000" cy="3429000"/>
          </a:xfrm>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a:p>
        </p:txBody>
      </p:sp>
    </p:spTree>
    <p:extLst>
      <p:ext uri="{BB962C8B-B14F-4D97-AF65-F5344CB8AC3E}">
        <p14:creationId xmlns:p14="http://schemas.microsoft.com/office/powerpoint/2010/main" val="2253530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381000" y="685800"/>
            <a:ext cx="6096000" cy="3429000"/>
          </a:xfrm>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a:p>
        </p:txBody>
      </p:sp>
    </p:spTree>
    <p:extLst>
      <p:ext uri="{BB962C8B-B14F-4D97-AF65-F5344CB8AC3E}">
        <p14:creationId xmlns:p14="http://schemas.microsoft.com/office/powerpoint/2010/main" val="11589691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4675241"/>
            <a:ext cx="12192000" cy="2182761"/>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a:xfrm>
            <a:off x="332873" y="6356350"/>
            <a:ext cx="2743200" cy="365125"/>
          </a:xfrm>
        </p:spPr>
        <p:txBody>
          <a:bodyPr/>
          <a:lstStyle>
            <a:lvl1pPr algn="l">
              <a:defRPr sz="1600">
                <a:solidFill>
                  <a:schemeClr val="tx1"/>
                </a:solidFill>
              </a:defRPr>
            </a:lvl1pPr>
          </a:lstStyle>
          <a:p>
            <a:fld id="{C479D5F6-EDCB-402A-AC08-4943A1820E8F}"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28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2916D9F-51D7-A833-A716-2FAD3EF16428}"/>
              </a:ext>
            </a:extLst>
          </p:cNvPr>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783952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sec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2" name="Rectangle 1">
            <a:extLst>
              <a:ext uri="{FF2B5EF4-FFF2-40B4-BE49-F238E27FC236}">
                <a16:creationId xmlns:a16="http://schemas.microsoft.com/office/drawing/2014/main" id="{87808D28-DD34-AD62-EC9D-C14DBCA4E7AA}"/>
              </a:ext>
            </a:extLst>
          </p:cNvPr>
          <p:cNvSpPr/>
          <p:nvPr userDrawn="1"/>
        </p:nvSpPr>
        <p:spPr>
          <a:xfrm>
            <a:off x="0" y="1587260"/>
            <a:ext cx="12192000" cy="36576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1" y="1837765"/>
            <a:ext cx="12192627" cy="3182470"/>
          </a:xfrm>
        </p:spPr>
        <p:txBody>
          <a:bodyPr anchor="ctr" anchorCtr="0">
            <a:normAutofit/>
          </a:bodyPr>
          <a:lstStyle>
            <a:lvl1pPr algn="ctr">
              <a:defRPr sz="4000">
                <a:solidFill>
                  <a:schemeClr val="tx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33420" y="6427021"/>
            <a:ext cx="2743200" cy="365125"/>
          </a:xfrm>
          <a:prstGeom prst="rect">
            <a:avLst/>
          </a:prstGeom>
        </p:spPr>
        <p:txBody>
          <a:bodyPr/>
          <a:lstStyle>
            <a:lvl1pPr algn="l">
              <a:defRPr sz="1600">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427922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12191999" cy="6857998"/>
          </a:xfrm>
          <a:prstGeom prst="rect">
            <a:avLst/>
          </a:prstGeom>
        </p:spPr>
      </p:pic>
      <p:sp>
        <p:nvSpPr>
          <p:cNvPr id="3" name="Title 1"/>
          <p:cNvSpPr>
            <a:spLocks noGrp="1"/>
          </p:cNvSpPr>
          <p:nvPr>
            <p:ph type="ctrTitle"/>
          </p:nvPr>
        </p:nvSpPr>
        <p:spPr>
          <a:xfrm>
            <a:off x="0" y="2595716"/>
            <a:ext cx="121920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7916" y="6427021"/>
            <a:ext cx="2743200" cy="365125"/>
          </a:xfrm>
          <a:prstGeom prst="rect">
            <a:avLst/>
          </a:prstGeom>
        </p:spPr>
        <p:txBody>
          <a:bodyPr/>
          <a:lstStyle>
            <a:lvl1pPr algn="l">
              <a:defRPr sz="1600">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088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Strong Foundation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8"/>
            <a:ext cx="965179" cy="1103700"/>
          </a:xfrm>
          <a:prstGeom prst="rect">
            <a:avLst/>
          </a:prstGeom>
        </p:spPr>
      </p:pic>
    </p:spTree>
    <p:extLst>
      <p:ext uri="{BB962C8B-B14F-4D97-AF65-F5344CB8AC3E}">
        <p14:creationId xmlns:p14="http://schemas.microsoft.com/office/powerpoint/2010/main" val="1875235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All Means Al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8"/>
            <a:ext cx="965178" cy="1103700"/>
          </a:xfrm>
          <a:prstGeom prst="rect">
            <a:avLst/>
          </a:prstGeom>
        </p:spPr>
      </p:pic>
    </p:spTree>
    <p:extLst>
      <p:ext uri="{BB962C8B-B14F-4D97-AF65-F5344CB8AC3E}">
        <p14:creationId xmlns:p14="http://schemas.microsoft.com/office/powerpoint/2010/main" val="2265404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Quality School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8" cy="1103698"/>
          </a:xfrm>
          <a:prstGeom prst="rect">
            <a:avLst/>
          </a:prstGeom>
        </p:spPr>
      </p:pic>
    </p:spTree>
    <p:extLst>
      <p:ext uri="{BB962C8B-B14F-4D97-AF65-F5344CB8AC3E}">
        <p14:creationId xmlns:p14="http://schemas.microsoft.com/office/powerpoint/2010/main" val="3219240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More Option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8"/>
          </a:xfrm>
          <a:prstGeom prst="rect">
            <a:avLst/>
          </a:prstGeom>
        </p:spPr>
      </p:pic>
    </p:spTree>
    <p:extLst>
      <p:ext uri="{BB962C8B-B14F-4D97-AF65-F5344CB8AC3E}">
        <p14:creationId xmlns:p14="http://schemas.microsoft.com/office/powerpoint/2010/main" val="1571646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Educators Matt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7"/>
          </a:xfrm>
          <a:prstGeom prst="rect">
            <a:avLst/>
          </a:prstGeom>
        </p:spPr>
      </p:pic>
    </p:spTree>
    <p:extLst>
      <p:ext uri="{BB962C8B-B14F-4D97-AF65-F5344CB8AC3E}">
        <p14:creationId xmlns:p14="http://schemas.microsoft.com/office/powerpoint/2010/main" val="3299890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Excellenc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6" cy="1103697"/>
          </a:xfrm>
          <a:prstGeom prst="rect">
            <a:avLst/>
          </a:prstGeom>
        </p:spPr>
      </p:pic>
    </p:spTree>
    <p:extLst>
      <p:ext uri="{BB962C8B-B14F-4D97-AF65-F5344CB8AC3E}">
        <p14:creationId xmlns:p14="http://schemas.microsoft.com/office/powerpoint/2010/main" val="2944687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Title 1"/>
          <p:cNvSpPr>
            <a:spLocks noGrp="1"/>
          </p:cNvSpPr>
          <p:nvPr>
            <p:ph type="ctrTitle"/>
          </p:nvPr>
        </p:nvSpPr>
        <p:spPr>
          <a:xfrm>
            <a:off x="914400" y="2595716"/>
            <a:ext cx="103632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87596" y="6427019"/>
            <a:ext cx="27432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060261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175066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7" name="Footer Placeholder 4"/>
          <p:cNvSpPr>
            <a:spLocks noGrp="1"/>
          </p:cNvSpPr>
          <p:nvPr>
            <p:ph type="ftr" sz="quarter" idx="3"/>
          </p:nvPr>
        </p:nvSpPr>
        <p:spPr>
          <a:xfrm>
            <a:off x="507999" y="6356350"/>
            <a:ext cx="4470400"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a:p>
        </p:txBody>
      </p:sp>
    </p:spTree>
    <p:extLst>
      <p:ext uri="{BB962C8B-B14F-4D97-AF65-F5344CB8AC3E}">
        <p14:creationId xmlns:p14="http://schemas.microsoft.com/office/powerpoint/2010/main" val="2187089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537600"/>
            <a:ext cx="2743200" cy="183876"/>
          </a:xfrm>
          <a:prstGeom prst="rect">
            <a:avLst/>
          </a:prstGeom>
        </p:spPr>
        <p:txBody>
          <a:bodyPr/>
          <a:lstStyle/>
          <a:p>
            <a:endParaRPr lang="en-US" dirty="0"/>
          </a:p>
        </p:txBody>
      </p:sp>
      <p:sp>
        <p:nvSpPr>
          <p:cNvPr id="4" name="Footer Placeholder 3"/>
          <p:cNvSpPr>
            <a:spLocks noGrp="1"/>
          </p:cNvSpPr>
          <p:nvPr>
            <p:ph type="ftr" sz="quarter" idx="11"/>
          </p:nvPr>
        </p:nvSpPr>
        <p:spPr>
          <a:xfrm>
            <a:off x="4038600" y="6537600"/>
            <a:ext cx="4114800" cy="183876"/>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34A3F748-31DA-4297-96EF-69DC737B5DDE}"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11506" y="6418098"/>
            <a:ext cx="834895" cy="322362"/>
          </a:xfrm>
          <a:prstGeom prst="rect">
            <a:avLst/>
          </a:prstGeom>
        </p:spPr>
      </p:pic>
    </p:spTree>
    <p:extLst>
      <p:ext uri="{BB962C8B-B14F-4D97-AF65-F5344CB8AC3E}">
        <p14:creationId xmlns:p14="http://schemas.microsoft.com/office/powerpoint/2010/main" val="1885720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lank - no 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6373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E71C4D3-622D-45EA-EE10-A0E234A45177}"/>
              </a:ext>
            </a:extLst>
          </p:cNvPr>
          <p:cNvSpPr>
            <a:spLocks noGrp="1"/>
          </p:cNvSpPr>
          <p:nvPr>
            <p:ph type="title"/>
          </p:nvPr>
        </p:nvSpPr>
        <p:spPr>
          <a:xfrm>
            <a:off x="443565" y="205176"/>
            <a:ext cx="8065168" cy="898524"/>
          </a:xfrm>
        </p:spPr>
        <p:txBody>
          <a:bodyPr lIns="0" tIns="0" rIns="0" bIns="0" anchor="t" anchorCtr="0">
            <a:normAutofit/>
          </a:bodyPr>
          <a:lstStyle>
            <a:lvl1pPr>
              <a:defRPr sz="2800">
                <a:solidFill>
                  <a:schemeClr val="tx1"/>
                </a:solidFill>
                <a:latin typeface="Museo Slab 500" panose="02000000000000000000" pitchFamily="50" charset="0"/>
              </a:defRPr>
            </a:lvl1pPr>
          </a:lstStyle>
          <a:p>
            <a:r>
              <a:rPr lang="en-US"/>
              <a:t>Click to edit Master title style</a:t>
            </a:r>
          </a:p>
        </p:txBody>
      </p:sp>
      <p:sp>
        <p:nvSpPr>
          <p:cNvPr id="10" name="Slide Number Placeholder 5">
            <a:extLst>
              <a:ext uri="{FF2B5EF4-FFF2-40B4-BE49-F238E27FC236}">
                <a16:creationId xmlns:a16="http://schemas.microsoft.com/office/drawing/2014/main" id="{3F8DC90A-8319-3C2E-F410-0287BDC1E15B}"/>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sp>
        <p:nvSpPr>
          <p:cNvPr id="11" name="Content Placeholder 4">
            <a:extLst>
              <a:ext uri="{FF2B5EF4-FFF2-40B4-BE49-F238E27FC236}">
                <a16:creationId xmlns:a16="http://schemas.microsoft.com/office/drawing/2014/main" id="{A961DECF-3C6F-C44A-FD58-85501ED6409A}"/>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12" name="Content Placeholder 4">
            <a:extLst>
              <a:ext uri="{FF2B5EF4-FFF2-40B4-BE49-F238E27FC236}">
                <a16:creationId xmlns:a16="http://schemas.microsoft.com/office/drawing/2014/main" id="{297C8305-189D-2174-23D3-13B9C1B64BF5}"/>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540825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2" name="Slide Number Placeholder 5">
            <a:extLst>
              <a:ext uri="{FF2B5EF4-FFF2-40B4-BE49-F238E27FC236}">
                <a16:creationId xmlns:a16="http://schemas.microsoft.com/office/drawing/2014/main" id="{7D086918-AB89-4A91-BCB1-D1AA0521D94F}"/>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sp>
        <p:nvSpPr>
          <p:cNvPr id="4" name="Content Placeholder 4">
            <a:extLst>
              <a:ext uri="{FF2B5EF4-FFF2-40B4-BE49-F238E27FC236}">
                <a16:creationId xmlns:a16="http://schemas.microsoft.com/office/drawing/2014/main" id="{D0C7EAE6-38B5-2B76-AD27-6BF3B6FD83A0}"/>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5" name="Content Placeholder 4">
            <a:extLst>
              <a:ext uri="{FF2B5EF4-FFF2-40B4-BE49-F238E27FC236}">
                <a16:creationId xmlns:a16="http://schemas.microsoft.com/office/drawing/2014/main" id="{25B481D9-802F-6702-BF1A-C9C575E21551}"/>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612609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Title 1"/>
          <p:cNvSpPr>
            <a:spLocks noGrp="1"/>
          </p:cNvSpPr>
          <p:nvPr>
            <p:ph type="title"/>
          </p:nvPr>
        </p:nvSpPr>
        <p:spPr>
          <a:xfrm>
            <a:off x="326925" y="254514"/>
            <a:ext cx="8109153"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2458739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BOL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4" name="Title 1">
            <a:extLst>
              <a:ext uri="{FF2B5EF4-FFF2-40B4-BE49-F238E27FC236}">
                <a16:creationId xmlns:a16="http://schemas.microsoft.com/office/drawing/2014/main" id="{9E9498A2-0359-E912-13BB-57F236A92EBE}"/>
              </a:ext>
            </a:extLst>
          </p:cNvPr>
          <p:cNvSpPr>
            <a:spLocks noGrp="1"/>
          </p:cNvSpPr>
          <p:nvPr>
            <p:ph type="title"/>
          </p:nvPr>
        </p:nvSpPr>
        <p:spPr>
          <a:xfrm>
            <a:off x="843379" y="0"/>
            <a:ext cx="3435658" cy="6858000"/>
          </a:xfrm>
          <a:solidFill>
            <a:srgbClr val="488BC9"/>
          </a:solidFill>
          <a:ln>
            <a:noFill/>
          </a:ln>
        </p:spPr>
        <p:txBody>
          <a:bodyPr lIns="0" tIns="0" rIns="0" bIns="0" anchor="ctr" anchorCtr="0">
            <a:normAutofit/>
          </a:bodyPr>
          <a:lstStyle>
            <a:lvl1pPr marL="230188" indent="0" algn="ctr">
              <a:defRPr sz="3200">
                <a:solidFill>
                  <a:schemeClr val="bg1"/>
                </a:solidFill>
                <a:latin typeface="Museo Slab 500" panose="02000000000000000000" pitchFamily="50"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09F1CAE9-4692-3FA7-D90D-F566F9267B76}"/>
              </a:ext>
            </a:extLst>
          </p:cNvPr>
          <p:cNvSpPr>
            <a:spLocks noGrp="1"/>
          </p:cNvSpPr>
          <p:nvPr>
            <p:ph sz="half" idx="1"/>
          </p:nvPr>
        </p:nvSpPr>
        <p:spPr>
          <a:xfrm>
            <a:off x="4500980" y="1520031"/>
            <a:ext cx="7066624" cy="4351338"/>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25754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54480"/>
            <a:ext cx="5181600" cy="4351338"/>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554480"/>
            <a:ext cx="5181600" cy="4351338"/>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3"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267564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3"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2" name="Content Placeholder 2">
            <a:extLst>
              <a:ext uri="{FF2B5EF4-FFF2-40B4-BE49-F238E27FC236}">
                <a16:creationId xmlns:a16="http://schemas.microsoft.com/office/drawing/2014/main" id="{C16E57BF-FBD9-BF44-FF8C-BAB1508DF784}"/>
              </a:ext>
            </a:extLst>
          </p:cNvPr>
          <p:cNvSpPr>
            <a:spLocks noGrp="1"/>
          </p:cNvSpPr>
          <p:nvPr>
            <p:ph sz="half" idx="1"/>
          </p:nvPr>
        </p:nvSpPr>
        <p:spPr>
          <a:xfrm>
            <a:off x="838200" y="1554480"/>
            <a:ext cx="10515600" cy="2057400"/>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5" name="Content Placeholder 3">
            <a:extLst>
              <a:ext uri="{FF2B5EF4-FFF2-40B4-BE49-F238E27FC236}">
                <a16:creationId xmlns:a16="http://schemas.microsoft.com/office/drawing/2014/main" id="{C2E57FBF-6B51-1D66-7A47-824EBABAFBFE}"/>
              </a:ext>
            </a:extLst>
          </p:cNvPr>
          <p:cNvSpPr>
            <a:spLocks noGrp="1"/>
          </p:cNvSpPr>
          <p:nvPr>
            <p:ph sz="half" idx="2"/>
          </p:nvPr>
        </p:nvSpPr>
        <p:spPr>
          <a:xfrm>
            <a:off x="838199" y="3664022"/>
            <a:ext cx="10515600" cy="2057400"/>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8767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Headers">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3"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2" name="Content Placeholder 2">
            <a:extLst>
              <a:ext uri="{FF2B5EF4-FFF2-40B4-BE49-F238E27FC236}">
                <a16:creationId xmlns:a16="http://schemas.microsoft.com/office/drawing/2014/main" id="{62C3D8EA-D957-3B9A-F41F-8636A51848A8}"/>
              </a:ext>
            </a:extLst>
          </p:cNvPr>
          <p:cNvSpPr>
            <a:spLocks noGrp="1"/>
          </p:cNvSpPr>
          <p:nvPr>
            <p:ph sz="half" idx="1"/>
          </p:nvPr>
        </p:nvSpPr>
        <p:spPr>
          <a:xfrm>
            <a:off x="838200" y="2286000"/>
            <a:ext cx="5181600" cy="3619818"/>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5" name="Content Placeholder 3">
            <a:extLst>
              <a:ext uri="{FF2B5EF4-FFF2-40B4-BE49-F238E27FC236}">
                <a16:creationId xmlns:a16="http://schemas.microsoft.com/office/drawing/2014/main" id="{FC067E4F-601B-BBDE-C137-F40B3918912F}"/>
              </a:ext>
            </a:extLst>
          </p:cNvPr>
          <p:cNvSpPr>
            <a:spLocks noGrp="1"/>
          </p:cNvSpPr>
          <p:nvPr>
            <p:ph sz="half" idx="2"/>
          </p:nvPr>
        </p:nvSpPr>
        <p:spPr>
          <a:xfrm>
            <a:off x="6172200" y="2286000"/>
            <a:ext cx="5181600" cy="3619818"/>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Text Placeholder 4">
            <a:extLst>
              <a:ext uri="{FF2B5EF4-FFF2-40B4-BE49-F238E27FC236}">
                <a16:creationId xmlns:a16="http://schemas.microsoft.com/office/drawing/2014/main" id="{EABCCBFA-C414-9C3D-FBCB-E7D52F525363}"/>
              </a:ext>
            </a:extLst>
          </p:cNvPr>
          <p:cNvSpPr>
            <a:spLocks noGrp="1"/>
          </p:cNvSpPr>
          <p:nvPr>
            <p:ph type="body" sz="quarter" idx="13"/>
          </p:nvPr>
        </p:nvSpPr>
        <p:spPr>
          <a:xfrm>
            <a:off x="838200" y="1581408"/>
            <a:ext cx="5181600" cy="561839"/>
          </a:xfrm>
        </p:spPr>
        <p:txBody>
          <a:bodyPr>
            <a:noAutofit/>
          </a:bodyPr>
          <a:lstStyle>
            <a:lvl1pPr marL="0" indent="0">
              <a:buNone/>
              <a:defRPr sz="2400" b="1">
                <a:latin typeface="Museo Slab 500" panose="02000000000000000000" pitchFamily="50"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dirty="0"/>
              <a:t>Click to edit Master text styles</a:t>
            </a:r>
          </a:p>
        </p:txBody>
      </p:sp>
      <p:sp>
        <p:nvSpPr>
          <p:cNvPr id="7" name="Text Placeholder 4">
            <a:extLst>
              <a:ext uri="{FF2B5EF4-FFF2-40B4-BE49-F238E27FC236}">
                <a16:creationId xmlns:a16="http://schemas.microsoft.com/office/drawing/2014/main" id="{D3F63C22-697A-4052-588F-4FE7FB02AB5A}"/>
              </a:ext>
            </a:extLst>
          </p:cNvPr>
          <p:cNvSpPr>
            <a:spLocks noGrp="1"/>
          </p:cNvSpPr>
          <p:nvPr>
            <p:ph type="body" sz="quarter" idx="14"/>
          </p:nvPr>
        </p:nvSpPr>
        <p:spPr>
          <a:xfrm>
            <a:off x="6172200" y="1618295"/>
            <a:ext cx="5181600" cy="551880"/>
          </a:xfrm>
        </p:spPr>
        <p:txBody>
          <a:bodyPr>
            <a:noAutofit/>
          </a:bodyPr>
          <a:lstStyle>
            <a:lvl1pPr marL="0" indent="0">
              <a:buNone/>
              <a:defRPr sz="2400" b="1">
                <a:latin typeface="Museo Slab 500" panose="02000000000000000000" pitchFamily="50"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dirty="0"/>
              <a:t>Click to edit Master text styles</a:t>
            </a:r>
          </a:p>
        </p:txBody>
      </p:sp>
    </p:spTree>
    <p:extLst>
      <p:ext uri="{BB962C8B-B14F-4D97-AF65-F5344CB8AC3E}">
        <p14:creationId xmlns:p14="http://schemas.microsoft.com/office/powerpoint/2010/main" val="2455326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p:nvPr userDrawn="1"/>
        </p:nvSpPr>
        <p:spPr>
          <a:xfrm rot="16200000">
            <a:off x="7091086" y="1757083"/>
            <a:ext cx="6858000" cy="3343834"/>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1">
            <a:extLst>
              <a:ext uri="{FF2B5EF4-FFF2-40B4-BE49-F238E27FC236}">
                <a16:creationId xmlns:a16="http://schemas.microsoft.com/office/drawing/2014/main" id="{5ABCA13A-BFBD-CE21-F101-EF33928F18FE}"/>
              </a:ext>
            </a:extLst>
          </p:cNvPr>
          <p:cNvSpPr>
            <a:spLocks noGrp="1"/>
          </p:cNvSpPr>
          <p:nvPr>
            <p:ph type="title"/>
          </p:nvPr>
        </p:nvSpPr>
        <p:spPr>
          <a:xfrm>
            <a:off x="3898916" y="5893622"/>
            <a:ext cx="6616681" cy="898524"/>
          </a:xfrm>
        </p:spPr>
        <p:txBody>
          <a:bodyPr lIns="0" tIns="0" rIns="0" bIns="0" anchor="b" anchorCtr="0">
            <a:normAutofit/>
          </a:bodyPr>
          <a:lstStyle>
            <a:lvl1pPr algn="r">
              <a:defRPr sz="2800">
                <a:latin typeface="Museo Slab 500" panose="02000000000000000000" pitchFamily="50" charset="0"/>
              </a:defRPr>
            </a:lvl1pPr>
          </a:lstStyle>
          <a:p>
            <a:r>
              <a:rPr lang="en-US" dirty="0"/>
              <a:t>Click to edit Master title style</a:t>
            </a:r>
          </a:p>
        </p:txBody>
      </p:sp>
      <p:sp>
        <p:nvSpPr>
          <p:cNvPr id="2" name="Slide Number Placeholder 5">
            <a:extLst>
              <a:ext uri="{FF2B5EF4-FFF2-40B4-BE49-F238E27FC236}">
                <a16:creationId xmlns:a16="http://schemas.microsoft.com/office/drawing/2014/main" id="{52916D9F-51D7-A833-A716-2FAD3EF16428}"/>
              </a:ext>
            </a:extLst>
          </p:cNvPr>
          <p:cNvSpPr>
            <a:spLocks noGrp="1"/>
          </p:cNvSpPr>
          <p:nvPr>
            <p:ph type="sldNum" sz="quarter" idx="12"/>
          </p:nvPr>
        </p:nvSpPr>
        <p:spPr>
          <a:xfrm>
            <a:off x="227916" y="6489679"/>
            <a:ext cx="772748" cy="279444"/>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227916" y="224405"/>
            <a:ext cx="5715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6096000" y="237619"/>
            <a:ext cx="5715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6096000" y="2967605"/>
            <a:ext cx="5715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0857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E0DAE1-72F2-85FA-36A5-4F076D2992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
        <p:nvSpPr>
          <p:cNvPr id="7"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3" name="Picture 2">
            <a:extLst>
              <a:ext uri="{FF2B5EF4-FFF2-40B4-BE49-F238E27FC236}">
                <a16:creationId xmlns:a16="http://schemas.microsoft.com/office/drawing/2014/main" id="{49BED633-71DA-7A28-29F6-99EA784F71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2183644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_w-Notes">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2916D9F-51D7-A833-A716-2FAD3EF16428}"/>
              </a:ext>
            </a:extLst>
          </p:cNvPr>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3" name="Rectangle 2">
            <a:extLst>
              <a:ext uri="{FF2B5EF4-FFF2-40B4-BE49-F238E27FC236}">
                <a16:creationId xmlns:a16="http://schemas.microsoft.com/office/drawing/2014/main" id="{9DC6845F-9850-8381-3A98-2CE45E4AD8AC}"/>
              </a:ext>
            </a:extLst>
          </p:cNvPr>
          <p:cNvSpPr/>
          <p:nvPr userDrawn="1"/>
        </p:nvSpPr>
        <p:spPr>
          <a:xfrm rot="16200000">
            <a:off x="7091086" y="1757083"/>
            <a:ext cx="6858000" cy="3343834"/>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1">
            <a:extLst>
              <a:ext uri="{FF2B5EF4-FFF2-40B4-BE49-F238E27FC236}">
                <a16:creationId xmlns:a16="http://schemas.microsoft.com/office/drawing/2014/main" id="{5ABCA13A-BFBD-CE21-F101-EF33928F18FE}"/>
              </a:ext>
            </a:extLst>
          </p:cNvPr>
          <p:cNvSpPr>
            <a:spLocks noGrp="1"/>
          </p:cNvSpPr>
          <p:nvPr>
            <p:ph type="title"/>
          </p:nvPr>
        </p:nvSpPr>
        <p:spPr>
          <a:xfrm>
            <a:off x="3898916" y="5893622"/>
            <a:ext cx="6616681" cy="898524"/>
          </a:xfrm>
        </p:spPr>
        <p:txBody>
          <a:bodyPr lIns="0" tIns="0" rIns="0" bIns="0" anchor="b" anchorCtr="0">
            <a:normAutofit/>
          </a:bodyPr>
          <a:lstStyle>
            <a:lvl1pPr algn="r">
              <a:defRPr sz="2800">
                <a:latin typeface="Museo Slab 500" panose="02000000000000000000" pitchFamily="50"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600"/>
            <a:ext cx="11736168" cy="5009225"/>
          </a:xfrm>
        </p:spPr>
        <p:txBody>
          <a:bodyPr lIns="0" tIns="0" rIns="0" bIns="0"/>
          <a:lstStyle>
            <a:lvl1pPr marL="0" indent="0">
              <a:buNone/>
              <a:defRPr sz="2400"/>
            </a:lvl1pPr>
            <a:lvl2pPr>
              <a:defRPr sz="2000"/>
            </a:lvl2pPr>
            <a:lvl3pPr>
              <a:defRPr sz="1800"/>
            </a:lvl3pPr>
          </a:lstStyle>
          <a:p>
            <a:pPr lvl="0"/>
            <a:r>
              <a:rPr lang="en-US" dirty="0"/>
              <a:t>Insert Image or Smart Art</a:t>
            </a:r>
          </a:p>
        </p:txBody>
      </p:sp>
      <p:pic>
        <p:nvPicPr>
          <p:cNvPr id="6" name="Picture 5">
            <a:extLst>
              <a:ext uri="{FF2B5EF4-FFF2-40B4-BE49-F238E27FC236}">
                <a16:creationId xmlns:a16="http://schemas.microsoft.com/office/drawing/2014/main" id="{7C2C3F48-008E-F77B-912F-6301136FBD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8" name="Content Placeholder 7">
            <a:extLst>
              <a:ext uri="{FF2B5EF4-FFF2-40B4-BE49-F238E27FC236}">
                <a16:creationId xmlns:a16="http://schemas.microsoft.com/office/drawing/2014/main" id="{275A5140-A1CA-DD0D-FC9D-FBE3C7033010}"/>
              </a:ext>
            </a:extLst>
          </p:cNvPr>
          <p:cNvSpPr>
            <a:spLocks noGrp="1"/>
          </p:cNvSpPr>
          <p:nvPr>
            <p:ph sz="quarter" idx="13" hasCustomPrompt="1"/>
          </p:nvPr>
        </p:nvSpPr>
        <p:spPr>
          <a:xfrm>
            <a:off x="227232" y="5246042"/>
            <a:ext cx="11736168" cy="486318"/>
          </a:xfrm>
        </p:spPr>
        <p:txBody>
          <a:bodyPr>
            <a:normAutofit/>
          </a:bodyPr>
          <a:lstStyle>
            <a:lvl1pPr marL="0" indent="0">
              <a:buNone/>
              <a:defRPr sz="1000" i="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note</a:t>
            </a:r>
          </a:p>
        </p:txBody>
      </p:sp>
    </p:spTree>
    <p:extLst>
      <p:ext uri="{BB962C8B-B14F-4D97-AF65-F5344CB8AC3E}">
        <p14:creationId xmlns:p14="http://schemas.microsoft.com/office/powerpoint/2010/main" val="1206386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603020202020204" pitchFamily="34" charset="0"/>
              </a:defRPr>
            </a:lvl1pPr>
          </a:lstStyle>
          <a:p>
            <a:fld id="{BDADCBF6-49E3-4515-B284-83B33249404E}" type="datetime1">
              <a:rPr lang="en-US" smtClean="0"/>
              <a:pPr/>
              <a:t>5/14/2024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anose="020B0603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150711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700" r:id="rId3"/>
    <p:sldLayoutId id="2147483680" r:id="rId4"/>
    <p:sldLayoutId id="2147483699" r:id="rId5"/>
    <p:sldLayoutId id="2147483697" r:id="rId6"/>
    <p:sldLayoutId id="2147483702" r:id="rId7"/>
    <p:sldLayoutId id="2147483682" r:id="rId8"/>
    <p:sldLayoutId id="2147483701" r:id="rId9"/>
    <p:sldLayoutId id="2147483698" r:id="rId10"/>
    <p:sldLayoutId id="2147483696" r:id="rId11"/>
    <p:sldLayoutId id="2147483668" r:id="rId12"/>
    <p:sldLayoutId id="2147483690" r:id="rId13"/>
    <p:sldLayoutId id="2147483691" r:id="rId14"/>
    <p:sldLayoutId id="2147483692" r:id="rId15"/>
    <p:sldLayoutId id="2147483693" r:id="rId16"/>
    <p:sldLayoutId id="2147483694" r:id="rId17"/>
    <p:sldLayoutId id="2147483695" r:id="rId18"/>
    <p:sldLayoutId id="2147483703" r:id="rId19"/>
    <p:sldLayoutId id="2147483704" r:id="rId20"/>
    <p:sldLayoutId id="2147483705" r:id="rId21"/>
    <p:sldLayoutId id="2147483707" r:id="rId22"/>
    <p:sldLayoutId id="2147483708" r:id="rId23"/>
    <p:sldLayoutId id="2147483709" r:id="rId24"/>
    <p:sldLayoutId id="2147483710" r:id="rId25"/>
  </p:sldLayoutIdLst>
  <p:hf hdr="0" ftr="0" dt="0"/>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cde.state.co.us/datapipeline/resources" TargetMode="External"/><Relationship Id="rId2" Type="http://schemas.openxmlformats.org/officeDocument/2006/relationships/hyperlink" Target="http://www.cde.state.co.us/datapipeline/inter_interchanges"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cde.state.co.us/datapipeline/snap_sped-eoy"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heitman_l@cde.state.co.us" TargetMode="External"/><Relationship Id="rId2" Type="http://schemas.openxmlformats.org/officeDocument/2006/relationships/hyperlink" Target="mailto:SpedEndofYear@cde.state.co.us" TargetMode="External"/><Relationship Id="rId1" Type="http://schemas.openxmlformats.org/officeDocument/2006/relationships/slideLayout" Target="../slideLayouts/slideLayout2.xml"/><Relationship Id="rId5" Type="http://schemas.openxmlformats.org/officeDocument/2006/relationships/hyperlink" Target="mailto:fails_J@cde.state.co.us" TargetMode="External"/><Relationship Id="rId4" Type="http://schemas.openxmlformats.org/officeDocument/2006/relationships/hyperlink" Target="mailto:bolger_o@cde.state.co.u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cde.state.co.us/datapipeline/snap_sped-eoy" TargetMode="External"/><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hyperlink" Target="https://leg.colorado.gov/sites/default/files/2022a_1260_signed.pdf" TargetMode="Externa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hyperlink" Target="http://www.cde.state.co.us/datapipeline/snap_sped-eoy"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cde.state.co.us/datapipeline/org_orgcode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9.png"/><Relationship Id="rId4" Type="http://schemas.openxmlformats.org/officeDocument/2006/relationships/diagramData" Target="../diagrams/data1.xml"/><Relationship Id="rId9" Type="http://schemas.openxmlformats.org/officeDocument/2006/relationships/image" Target="../media/image18.wmf"/></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7.xml.rels><?xml version="1.0" encoding="UTF-8" standalone="yes"?>
<Relationships xmlns="http://schemas.openxmlformats.org/package/2006/relationships"><Relationship Id="rId3" Type="http://schemas.openxmlformats.org/officeDocument/2006/relationships/hyperlink" Target="mailto:SpedEndofYear@cde.state.co.us" TargetMode="External"/><Relationship Id="rId2" Type="http://schemas.openxmlformats.org/officeDocument/2006/relationships/hyperlink" Target="http://www.cde.state.co.us/datapipeline/snap_sped-eoy"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hyperlink" Target="https://www.cde.state.co.us/id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hyperlink" Target="https://www.cde.state.co.us/cdesped/rda" TargetMode="External"/><Relationship Id="rId2" Type="http://schemas.openxmlformats.org/officeDocument/2006/relationships/hyperlink" Target="https://www.cde.state.co.us/cdesped" TargetMode="External"/><Relationship Id="rId1" Type="http://schemas.openxmlformats.org/officeDocument/2006/relationships/slideLayout" Target="../slideLayouts/slideLayout2.xml"/><Relationship Id="rId5" Type="http://schemas.openxmlformats.org/officeDocument/2006/relationships/hyperlink" Target="https://www.cde.state.co.us/cdesped/spp-apr" TargetMode="External"/><Relationship Id="rId4" Type="http://schemas.openxmlformats.org/officeDocument/2006/relationships/hyperlink" Target="https://www.cde.state.co.us/cdesped/sped_data"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cde.state.co.us/datapipeline/inter_sped-iep"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cde.state.co.us/idm"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hyperlink" Target="https://www.cde.state.co.us/datapipeline/snap_sped-eoy"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600" b="1" dirty="0"/>
              <a:t>Special Education End-of-Year </a:t>
            </a:r>
            <a:br>
              <a:rPr lang="en-US" sz="3600" b="1" dirty="0"/>
            </a:br>
            <a:r>
              <a:rPr lang="en-US" sz="3600" b="1" dirty="0"/>
              <a:t>Collection Training 2023-2024</a:t>
            </a:r>
            <a:endParaRPr lang="en-US" sz="3600" dirty="0"/>
          </a:p>
        </p:txBody>
      </p:sp>
      <p:sp>
        <p:nvSpPr>
          <p:cNvPr id="3" name="Subtitle 2"/>
          <p:cNvSpPr>
            <a:spLocks noGrp="1"/>
          </p:cNvSpPr>
          <p:nvPr>
            <p:ph type="subTitle" idx="1"/>
          </p:nvPr>
        </p:nvSpPr>
        <p:spPr/>
        <p:txBody>
          <a:bodyPr>
            <a:normAutofit fontScale="25000" lnSpcReduction="20000"/>
          </a:bodyPr>
          <a:lstStyle/>
          <a:p>
            <a:r>
              <a:rPr lang="en-US" sz="7200" dirty="0"/>
              <a:t>May 14, 2024</a:t>
            </a:r>
          </a:p>
          <a:p>
            <a:r>
              <a:rPr lang="en-US" sz="7200" dirty="0"/>
              <a:t>Lindsey Heitman</a:t>
            </a:r>
          </a:p>
          <a:p>
            <a:r>
              <a:rPr lang="en-US" sz="7200" dirty="0"/>
              <a:t>Heitman_l@cde.state.co.us</a:t>
            </a:r>
          </a:p>
          <a:p>
            <a:endParaRPr lang="en-US" dirty="0"/>
          </a:p>
        </p:txBody>
      </p:sp>
      <p:sp>
        <p:nvSpPr>
          <p:cNvPr id="4" name="Slide Number Placeholder 3"/>
          <p:cNvSpPr>
            <a:spLocks noGrp="1"/>
          </p:cNvSpPr>
          <p:nvPr>
            <p:ph type="sldNum" sz="quarter" idx="12"/>
          </p:nvPr>
        </p:nvSpPr>
        <p:spPr/>
        <p:txBody>
          <a:bodyPr/>
          <a:lstStyle/>
          <a:p>
            <a:fld id="{C479D5F6-EDCB-402A-AC08-4943A1820E8F}" type="slidenum">
              <a:rPr lang="en-US" smtClean="0"/>
              <a:pPr/>
              <a:t>1</a:t>
            </a:fld>
            <a:endParaRPr lang="en-US" dirty="0"/>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rtlCol="0" anchor="t" anchorCtr="0" compatLnSpc="1">
            <a:prstTxWarp prst="textNoShape">
              <a:avLst/>
            </a:prstTxWarp>
            <a:normAutofit/>
          </a:bodyPr>
          <a:lstStyle/>
          <a:p>
            <a:r>
              <a:rPr lang="en-US" altLang="en-US" dirty="0"/>
              <a:t> </a:t>
            </a:r>
            <a:r>
              <a:rPr lang="en-US" altLang="en-US" sz="3200" dirty="0"/>
              <a:t>Reporting Period</a:t>
            </a:r>
          </a:p>
        </p:txBody>
      </p:sp>
      <p:sp>
        <p:nvSpPr>
          <p:cNvPr id="6147" name="Rectangle 3"/>
          <p:cNvSpPr>
            <a:spLocks noGrp="1" noChangeArrowheads="1"/>
          </p:cNvSpPr>
          <p:nvPr>
            <p:ph idx="1"/>
          </p:nvPr>
        </p:nvSpPr>
        <p:spPr bwMode="auto">
          <a:xfrm>
            <a:off x="3031958" y="1829775"/>
            <a:ext cx="6081865" cy="2413363"/>
          </a:xfrm>
          <a:solidFill>
            <a:schemeClr val="bg1">
              <a:lumMod val="75000"/>
            </a:schemeClr>
          </a:solidFill>
          <a:ln w="28575">
            <a:solidFill>
              <a:srgbClr val="000000"/>
            </a:solidFill>
            <a:miter lim="800000"/>
            <a:headEnd/>
            <a:tailEnd/>
          </a:ln>
        </p:spPr>
        <p:txBody>
          <a:bodyPr vert="horz" wrap="square" lIns="91432" tIns="45716" rIns="91432" bIns="45716" numCol="1" rtlCol="0" anchor="t" anchorCtr="0" compatLnSpc="1">
            <a:prstTxWarp prst="textNoShape">
              <a:avLst/>
            </a:prstTxWarp>
            <a:normAutofit/>
          </a:bodyPr>
          <a:lstStyle/>
          <a:p>
            <a:endParaRPr lang="en-US" altLang="en-US" sz="1900" dirty="0">
              <a:latin typeface="+mn-lt"/>
              <a:ea typeface="Verdana" pitchFamily="34" charset="0"/>
              <a:cs typeface="Verdana" pitchFamily="34" charset="0"/>
            </a:endParaRPr>
          </a:p>
          <a:p>
            <a:pPr marL="45720" indent="0">
              <a:buNone/>
            </a:pPr>
            <a:r>
              <a:rPr lang="en-US" altLang="en-US" sz="2000" b="1" dirty="0">
                <a:latin typeface="+mn-lt"/>
                <a:ea typeface="Verdana" pitchFamily="34" charset="0"/>
                <a:cs typeface="Verdana" pitchFamily="34" charset="0"/>
              </a:rPr>
              <a:t>The Special Education End of Year reporting period is July 1, 2023 through June 30, 2024.</a:t>
            </a:r>
          </a:p>
          <a:p>
            <a:pPr marL="457200" lvl="1" indent="0">
              <a:buNone/>
            </a:pPr>
            <a:r>
              <a:rPr lang="en-US" dirty="0">
                <a:latin typeface="+mn-lt"/>
              </a:rPr>
              <a:t>The purpose of this snapshot is to obtain data on students who were referred, evaluated, and/or received special education services in your AU </a:t>
            </a:r>
            <a:r>
              <a:rPr lang="en-US" i="1" dirty="0">
                <a:latin typeface="+mn-lt"/>
              </a:rPr>
              <a:t>at any point </a:t>
            </a:r>
            <a:r>
              <a:rPr lang="en-US" dirty="0">
                <a:latin typeface="+mn-lt"/>
              </a:rPr>
              <a:t>during the reporting period.  </a:t>
            </a:r>
          </a:p>
          <a:p>
            <a:pPr marL="457200" lvl="1" indent="0">
              <a:buNone/>
            </a:pPr>
            <a:endParaRPr lang="en-US" altLang="en-US" b="1" dirty="0">
              <a:solidFill>
                <a:schemeClr val="bg2">
                  <a:lumMod val="50000"/>
                </a:schemeClr>
              </a:solidFill>
              <a:latin typeface="Verdana" pitchFamily="34" charset="0"/>
              <a:ea typeface="Verdana" pitchFamily="34" charset="0"/>
              <a:cs typeface="Verdana" pitchFamily="34" charset="0"/>
            </a:endParaRPr>
          </a:p>
          <a:p>
            <a:pPr>
              <a:buFontTx/>
              <a:buNone/>
            </a:pPr>
            <a:endParaRPr lang="en-US" altLang="en-US" sz="3200" dirty="0">
              <a:latin typeface="Verdana" pitchFamily="34" charset="0"/>
              <a:ea typeface="Verdana" pitchFamily="34" charset="0"/>
              <a:cs typeface="Verdana" pitchFamily="34" charset="0"/>
            </a:endParaRPr>
          </a:p>
        </p:txBody>
      </p:sp>
      <p:sp>
        <p:nvSpPr>
          <p:cNvPr id="2" name="Slide Number Placeholder 1"/>
          <p:cNvSpPr>
            <a:spLocks noGrp="1"/>
          </p:cNvSpPr>
          <p:nvPr>
            <p:ph type="sldNum" sz="quarter" idx="4294967295"/>
          </p:nvPr>
        </p:nvSpPr>
        <p:spPr>
          <a:xfrm>
            <a:off x="1798321" y="6356352"/>
            <a:ext cx="467783" cy="365125"/>
          </a:xfrm>
          <a:prstGeom prst="rect">
            <a:avLst/>
          </a:prstGeom>
        </p:spPr>
        <p:txBody>
          <a:bodyPr/>
          <a:lstStyle/>
          <a:p>
            <a:fld id="{67726FA2-3EC9-4717-AD62-D8C823692DD3}" type="slidenum">
              <a:rPr lang="en-US" smtClean="0"/>
              <a:pPr/>
              <a:t>10</a:t>
            </a:fld>
            <a:endParaRPr lang="en-US" dirty="0"/>
          </a:p>
        </p:txBody>
      </p:sp>
      <p:sp>
        <p:nvSpPr>
          <p:cNvPr id="3" name="TextBox 2">
            <a:extLst>
              <a:ext uri="{FF2B5EF4-FFF2-40B4-BE49-F238E27FC236}">
                <a16:creationId xmlns:a16="http://schemas.microsoft.com/office/drawing/2014/main" id="{E5E3A48A-ECD8-6BC5-35C6-1460F9B4DA57}"/>
              </a:ext>
            </a:extLst>
          </p:cNvPr>
          <p:cNvSpPr txBox="1"/>
          <p:nvPr/>
        </p:nvSpPr>
        <p:spPr>
          <a:xfrm>
            <a:off x="1667933" y="4512615"/>
            <a:ext cx="9217704" cy="1477328"/>
          </a:xfrm>
          <a:prstGeom prst="rect">
            <a:avLst/>
          </a:prstGeom>
          <a:noFill/>
        </p:spPr>
        <p:txBody>
          <a:bodyPr wrap="square" rtlCol="0">
            <a:spAutoFit/>
          </a:bodyPr>
          <a:lstStyle/>
          <a:p>
            <a:r>
              <a:rPr lang="en-US" b="1" dirty="0"/>
              <a:t>All Users: </a:t>
            </a:r>
            <a:r>
              <a:rPr lang="en-US" dirty="0"/>
              <a:t>Please</a:t>
            </a:r>
            <a:r>
              <a:rPr lang="en-US" b="1" dirty="0"/>
              <a:t> </a:t>
            </a:r>
            <a:r>
              <a:rPr lang="en-US" dirty="0"/>
              <a:t>update your Child and Participation files with a SPED EOY reporting focus now </a:t>
            </a:r>
          </a:p>
          <a:p>
            <a:r>
              <a:rPr lang="en-US" b="1" dirty="0"/>
              <a:t>Enrich Users: </a:t>
            </a:r>
          </a:p>
          <a:p>
            <a:pPr marL="285750" indent="-285750">
              <a:buFont typeface="Arial" panose="020B0604020202020204" pitchFamily="34" charset="0"/>
              <a:buChar char="•"/>
            </a:pPr>
            <a:r>
              <a:rPr lang="en-US" dirty="0"/>
              <a:t>Be sure you are selecting the EOY 23-24 option for your Child and Participation files. </a:t>
            </a:r>
          </a:p>
          <a:p>
            <a:pPr marL="285750" indent="-285750">
              <a:buFont typeface="Arial" panose="020B0604020202020204" pitchFamily="34" charset="0"/>
              <a:buChar char="•"/>
            </a:pPr>
            <a:r>
              <a:rPr lang="en-US" dirty="0"/>
              <a:t>Check collection parameters under collection settings to be sure it shows the full collection period of 07/01/23 – 06/30/2024.</a:t>
            </a:r>
          </a:p>
        </p:txBody>
      </p:sp>
    </p:spTree>
    <p:extLst>
      <p:ext uri="{BB962C8B-B14F-4D97-AF65-F5344CB8AC3E}">
        <p14:creationId xmlns:p14="http://schemas.microsoft.com/office/powerpoint/2010/main" val="1194284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Special Education IEP Interchange and Special Education End of Year Snapshot</a:t>
            </a:r>
          </a:p>
        </p:txBody>
      </p:sp>
      <p:sp>
        <p:nvSpPr>
          <p:cNvPr id="2" name="Slide Number Placeholder 1"/>
          <p:cNvSpPr>
            <a:spLocks noGrp="1"/>
          </p:cNvSpPr>
          <p:nvPr>
            <p:ph type="sldNum" sz="quarter" idx="12"/>
          </p:nvPr>
        </p:nvSpPr>
        <p:spPr/>
        <p:txBody>
          <a:bodyPr/>
          <a:lstStyle/>
          <a:p>
            <a:fld id="{67726FA2-3EC9-4717-AD62-D8C823692DD3}" type="slidenum">
              <a:rPr lang="en-US" smtClean="0"/>
              <a:pPr/>
              <a:t>11</a:t>
            </a:fld>
            <a:endParaRPr lang="en-US" dirty="0"/>
          </a:p>
        </p:txBody>
      </p:sp>
    </p:spTree>
    <p:extLst>
      <p:ext uri="{BB962C8B-B14F-4D97-AF65-F5344CB8AC3E}">
        <p14:creationId xmlns:p14="http://schemas.microsoft.com/office/powerpoint/2010/main" val="54965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524000" y="192088"/>
            <a:ext cx="7886700" cy="520700"/>
          </a:xfrm>
        </p:spPr>
        <p:txBody>
          <a:bodyPr>
            <a:normAutofit fontScale="90000"/>
          </a:bodyPr>
          <a:lstStyle/>
          <a:p>
            <a:pPr>
              <a:defRPr/>
            </a:pPr>
            <a:r>
              <a:rPr lang="en-US" sz="2800" dirty="0"/>
              <a:t>From where does the Special Education EOY Snapshot extract data?</a:t>
            </a:r>
          </a:p>
        </p:txBody>
      </p:sp>
      <p:graphicFrame>
        <p:nvGraphicFramePr>
          <p:cNvPr id="5" name="Content Placeholder 4" descr="visual of the interchanges and files the Sped EOY Snapshot extracts it's date from&#10;"/>
          <p:cNvGraphicFramePr>
            <a:graphicFrameLocks noGrp="1"/>
          </p:cNvGraphicFramePr>
          <p:nvPr>
            <p:ph idx="4294967295"/>
            <p:extLst>
              <p:ext uri="{D42A27DB-BD31-4B8C-83A1-F6EECF244321}">
                <p14:modId xmlns:p14="http://schemas.microsoft.com/office/powerpoint/2010/main" val="3164555010"/>
              </p:ext>
            </p:extLst>
          </p:nvPr>
        </p:nvGraphicFramePr>
        <p:xfrm>
          <a:off x="1890111" y="1330872"/>
          <a:ext cx="8407400" cy="4406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5606903" y="4657060"/>
            <a:ext cx="5746897" cy="2031325"/>
          </a:xfrm>
          <a:prstGeom prst="rect">
            <a:avLst/>
          </a:prstGeom>
          <a:noFill/>
        </p:spPr>
        <p:txBody>
          <a:bodyPr wrap="square" rtlCol="0">
            <a:spAutoFit/>
          </a:bodyPr>
          <a:lstStyle/>
          <a:p>
            <a:r>
              <a:rPr lang="en-US" dirty="0"/>
              <a:t>*A snapshot is a point in time “picture” of your data extracted from the Interchange files </a:t>
            </a:r>
          </a:p>
          <a:p>
            <a:endParaRPr lang="en-US" dirty="0"/>
          </a:p>
          <a:p>
            <a:pPr marL="285750" indent="-285750">
              <a:buFont typeface="Arial" panose="020B0604020202020204" pitchFamily="34" charset="0"/>
              <a:buChar char="•"/>
            </a:pPr>
            <a:r>
              <a:rPr lang="en-US" dirty="0"/>
              <a:t>Begin creating snapshots once the required files are uploaded</a:t>
            </a:r>
          </a:p>
          <a:p>
            <a:pPr marL="285750" indent="-285750">
              <a:buFont typeface="Arial" panose="020B0604020202020204" pitchFamily="34" charset="0"/>
              <a:buChar char="•"/>
            </a:pPr>
            <a:r>
              <a:rPr lang="en-US" dirty="0">
                <a:highlight>
                  <a:srgbClr val="FFFF00"/>
                </a:highlight>
              </a:rPr>
              <a:t>Records with errors at the interchange level will </a:t>
            </a:r>
            <a:r>
              <a:rPr lang="en-US" u="sng" dirty="0">
                <a:highlight>
                  <a:srgbClr val="FFFF00"/>
                </a:highlight>
              </a:rPr>
              <a:t>not</a:t>
            </a:r>
            <a:r>
              <a:rPr lang="en-US" dirty="0">
                <a:highlight>
                  <a:srgbClr val="FFFF00"/>
                </a:highlight>
              </a:rPr>
              <a:t> pull into your level 2 snapshot validations</a:t>
            </a:r>
          </a:p>
        </p:txBody>
      </p:sp>
      <p:pic>
        <p:nvPicPr>
          <p:cNvPr id="5123" name="Picture 3">
            <a:extLst>
              <a:ext uri="{C183D7F6-B498-43B3-948B-1728B52AA6E4}">
                <adec:decorative xmlns:adec="http://schemas.microsoft.com/office/drawing/2017/decorative" val="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91336" y="1143000"/>
            <a:ext cx="1997515" cy="137948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454440" y="1519332"/>
            <a:ext cx="2695076" cy="461665"/>
          </a:xfrm>
          <a:prstGeom prst="rect">
            <a:avLst/>
          </a:prstGeom>
          <a:noFill/>
        </p:spPr>
        <p:txBody>
          <a:bodyPr wrap="square" rtlCol="0">
            <a:spAutoFit/>
          </a:bodyPr>
          <a:lstStyle/>
          <a:p>
            <a:r>
              <a:rPr lang="en-US" sz="2400" b="1" dirty="0"/>
              <a:t>IEP Interchange</a:t>
            </a:r>
          </a:p>
        </p:txBody>
      </p:sp>
      <p:sp>
        <p:nvSpPr>
          <p:cNvPr id="15" name="TextBox 14"/>
          <p:cNvSpPr txBox="1"/>
          <p:nvPr/>
        </p:nvSpPr>
        <p:spPr>
          <a:xfrm>
            <a:off x="2369599" y="3855133"/>
            <a:ext cx="2813870" cy="738664"/>
          </a:xfrm>
          <a:prstGeom prst="rect">
            <a:avLst/>
          </a:prstGeom>
          <a:noFill/>
        </p:spPr>
        <p:txBody>
          <a:bodyPr wrap="square" rtlCol="0">
            <a:spAutoFit/>
          </a:bodyPr>
          <a:lstStyle/>
          <a:p>
            <a:pPr lvl="0"/>
            <a:r>
              <a:rPr lang="en-US" sz="2400" b="1" dirty="0">
                <a:solidFill>
                  <a:srgbClr val="000000"/>
                </a:solidFill>
              </a:rPr>
              <a:t>Student Interchange</a:t>
            </a:r>
          </a:p>
          <a:p>
            <a:endParaRPr lang="en-US" dirty="0"/>
          </a:p>
        </p:txBody>
      </p:sp>
      <p:sp>
        <p:nvSpPr>
          <p:cNvPr id="6" name="Oval 5" descr="Child file"/>
          <p:cNvSpPr/>
          <p:nvPr/>
        </p:nvSpPr>
        <p:spPr>
          <a:xfrm>
            <a:off x="2513838" y="2302226"/>
            <a:ext cx="1262696" cy="1077218"/>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descr="Participation file"/>
          <p:cNvSpPr/>
          <p:nvPr/>
        </p:nvSpPr>
        <p:spPr>
          <a:xfrm>
            <a:off x="3871958" y="2302227"/>
            <a:ext cx="1288759" cy="1082289"/>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596057" y="2601311"/>
            <a:ext cx="1040523" cy="338554"/>
          </a:xfrm>
          <a:prstGeom prst="rect">
            <a:avLst/>
          </a:prstGeom>
          <a:noFill/>
        </p:spPr>
        <p:txBody>
          <a:bodyPr wrap="square" rtlCol="0">
            <a:spAutoFit/>
          </a:bodyPr>
          <a:lstStyle/>
          <a:p>
            <a:pPr algn="ctr"/>
            <a:r>
              <a:rPr lang="en-US" sz="1600" b="1" dirty="0"/>
              <a:t>Child  File</a:t>
            </a:r>
          </a:p>
        </p:txBody>
      </p:sp>
      <p:sp>
        <p:nvSpPr>
          <p:cNvPr id="9" name="Oval 8"/>
          <p:cNvSpPr/>
          <p:nvPr/>
        </p:nvSpPr>
        <p:spPr>
          <a:xfrm>
            <a:off x="2513838" y="4417488"/>
            <a:ext cx="1288142" cy="1225425"/>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Student Dem File</a:t>
            </a:r>
          </a:p>
        </p:txBody>
      </p:sp>
      <p:sp>
        <p:nvSpPr>
          <p:cNvPr id="17" name="Oval 16"/>
          <p:cNvSpPr/>
          <p:nvPr/>
        </p:nvSpPr>
        <p:spPr>
          <a:xfrm>
            <a:off x="3861376" y="4447288"/>
            <a:ext cx="1288142" cy="1196705"/>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Student School Association File</a:t>
            </a:r>
          </a:p>
        </p:txBody>
      </p:sp>
      <p:sp>
        <p:nvSpPr>
          <p:cNvPr id="18" name="TextBox 17"/>
          <p:cNvSpPr txBox="1"/>
          <p:nvPr/>
        </p:nvSpPr>
        <p:spPr>
          <a:xfrm>
            <a:off x="3776534" y="2601311"/>
            <a:ext cx="1491776" cy="584775"/>
          </a:xfrm>
          <a:prstGeom prst="rect">
            <a:avLst/>
          </a:prstGeom>
          <a:noFill/>
        </p:spPr>
        <p:txBody>
          <a:bodyPr wrap="square" rtlCol="0">
            <a:spAutoFit/>
          </a:bodyPr>
          <a:lstStyle/>
          <a:p>
            <a:pPr algn="ctr"/>
            <a:r>
              <a:rPr lang="en-US" sz="1600" b="1" dirty="0"/>
              <a:t>Participation File</a:t>
            </a:r>
          </a:p>
        </p:txBody>
      </p:sp>
      <p:sp>
        <p:nvSpPr>
          <p:cNvPr id="2" name="Slide Number Placeholder 1"/>
          <p:cNvSpPr>
            <a:spLocks noGrp="1"/>
          </p:cNvSpPr>
          <p:nvPr>
            <p:ph type="sldNum" sz="quarter" idx="12"/>
          </p:nvPr>
        </p:nvSpPr>
        <p:spPr/>
        <p:txBody>
          <a:bodyPr/>
          <a:lstStyle/>
          <a:p>
            <a:fld id="{34A3F748-31DA-4297-96EF-69DC737B5DDE}" type="slidenum">
              <a:rPr lang="en-US" smtClean="0"/>
              <a:t>12</a:t>
            </a:fld>
            <a:endParaRPr lang="en-US" dirty="0"/>
          </a:p>
        </p:txBody>
      </p:sp>
      <p:sp>
        <p:nvSpPr>
          <p:cNvPr id="19" name="TextBox 18">
            <a:extLst>
              <a:ext uri="{FF2B5EF4-FFF2-40B4-BE49-F238E27FC236}">
                <a16:creationId xmlns:a16="http://schemas.microsoft.com/office/drawing/2014/main" id="{F9543CDF-D86E-4568-B9BC-A9DB6E5B6528}"/>
              </a:ext>
            </a:extLst>
          </p:cNvPr>
          <p:cNvSpPr txBox="1"/>
          <p:nvPr/>
        </p:nvSpPr>
        <p:spPr>
          <a:xfrm>
            <a:off x="366910" y="865989"/>
            <a:ext cx="1979937" cy="2308324"/>
          </a:xfrm>
          <a:prstGeom prst="rect">
            <a:avLst/>
          </a:prstGeom>
          <a:noFill/>
        </p:spPr>
        <p:txBody>
          <a:bodyPr wrap="square">
            <a:spAutoFit/>
          </a:bodyPr>
          <a:lstStyle/>
          <a:p>
            <a:r>
              <a:rPr lang="en-US" dirty="0"/>
              <a:t>*An Interchange is the data holding place where your data files may be uploaded and validated throughout the school year</a:t>
            </a:r>
          </a:p>
        </p:txBody>
      </p:sp>
    </p:spTree>
    <p:extLst>
      <p:ext uri="{BB962C8B-B14F-4D97-AF65-F5344CB8AC3E}">
        <p14:creationId xmlns:p14="http://schemas.microsoft.com/office/powerpoint/2010/main" val="2446024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66103" y="1375872"/>
            <a:ext cx="3787168" cy="3039110"/>
          </a:xfrm>
          <a:solidFill>
            <a:schemeClr val="accent1">
              <a:lumMod val="40000"/>
              <a:lumOff val="60000"/>
            </a:schemeClr>
          </a:solidFill>
          <a:ln>
            <a:solidFill>
              <a:schemeClr val="tx1"/>
            </a:solidFill>
          </a:ln>
        </p:spPr>
        <p:txBody>
          <a:bodyPr>
            <a:normAutofit lnSpcReduction="10000"/>
          </a:bodyPr>
          <a:lstStyle/>
          <a:p>
            <a:pPr marL="0" indent="0">
              <a:buNone/>
            </a:pPr>
            <a:r>
              <a:rPr lang="en-US" sz="1600" b="1" u="sng" dirty="0">
                <a:latin typeface="+mn-lt"/>
              </a:rPr>
              <a:t>Child File</a:t>
            </a:r>
          </a:p>
          <a:p>
            <a:r>
              <a:rPr lang="en-US" sz="1600" dirty="0">
                <a:latin typeface="+mn-lt"/>
              </a:rPr>
              <a:t>Demographic information</a:t>
            </a:r>
          </a:p>
          <a:p>
            <a:r>
              <a:rPr lang="en-US" sz="1600" dirty="0">
                <a:latin typeface="+mn-lt"/>
              </a:rPr>
              <a:t>1 record per student</a:t>
            </a:r>
          </a:p>
          <a:p>
            <a:r>
              <a:rPr lang="en-US" sz="1600" dirty="0">
                <a:latin typeface="+mn-lt"/>
              </a:rPr>
              <a:t>The primary source of this information is the Student Interchange </a:t>
            </a:r>
            <a:r>
              <a:rPr lang="en-US" sz="1600" b="1" dirty="0">
                <a:latin typeface="+mn-lt"/>
              </a:rPr>
              <a:t>Student Demographic File -Untagged File </a:t>
            </a:r>
            <a:r>
              <a:rPr lang="en-US" sz="1600" dirty="0">
                <a:latin typeface="+mn-lt"/>
              </a:rPr>
              <a:t>IF LASIDS match between district and AU</a:t>
            </a:r>
          </a:p>
          <a:p>
            <a:r>
              <a:rPr lang="en-US" sz="1600" dirty="0">
                <a:latin typeface="+mn-lt"/>
              </a:rPr>
              <a:t>If student is not required to be submitted in the Student Interchange (private school or facility students) the demographic data is pulled from this file into the snapshot</a:t>
            </a:r>
          </a:p>
          <a:p>
            <a:pPr marL="0" indent="0">
              <a:buNone/>
            </a:pPr>
            <a:endParaRPr lang="en-US" sz="1400" b="1"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dirty="0"/>
          </a:p>
        </p:txBody>
      </p:sp>
      <p:sp>
        <p:nvSpPr>
          <p:cNvPr id="7" name="Content Placeholder 6"/>
          <p:cNvSpPr>
            <a:spLocks noGrp="1"/>
          </p:cNvSpPr>
          <p:nvPr>
            <p:ph idx="4294967295"/>
          </p:nvPr>
        </p:nvSpPr>
        <p:spPr>
          <a:xfrm>
            <a:off x="6159065" y="1375872"/>
            <a:ext cx="4248805" cy="3039110"/>
          </a:xfrm>
          <a:prstGeom prst="rect">
            <a:avLst/>
          </a:prstGeom>
          <a:solidFill>
            <a:schemeClr val="accent4">
              <a:lumMod val="20000"/>
              <a:lumOff val="80000"/>
            </a:schemeClr>
          </a:solidFill>
          <a:ln>
            <a:solidFill>
              <a:schemeClr val="tx1"/>
            </a:solidFill>
          </a:ln>
        </p:spPr>
        <p:txBody>
          <a:bodyPr>
            <a:normAutofit fontScale="25000" lnSpcReduction="20000"/>
          </a:bodyPr>
          <a:lstStyle/>
          <a:p>
            <a:pPr marL="0" indent="0">
              <a:buNone/>
            </a:pPr>
            <a:r>
              <a:rPr lang="en-US" sz="6400" b="1" u="sng" dirty="0">
                <a:latin typeface="+mn-lt"/>
              </a:rPr>
              <a:t>Participation File </a:t>
            </a:r>
          </a:p>
          <a:p>
            <a:r>
              <a:rPr lang="en-US" sz="6400" dirty="0">
                <a:latin typeface="+mn-lt"/>
              </a:rPr>
              <a:t>Special Education services information</a:t>
            </a:r>
          </a:p>
          <a:p>
            <a:r>
              <a:rPr lang="en-US" sz="6400" dirty="0">
                <a:latin typeface="+mn-lt"/>
              </a:rPr>
              <a:t>1 record per student</a:t>
            </a:r>
          </a:p>
          <a:p>
            <a:r>
              <a:rPr lang="en-US" sz="6400" dirty="0">
                <a:latin typeface="+mn-lt"/>
              </a:rPr>
              <a:t>Record should reflect a student’s </a:t>
            </a:r>
            <a:r>
              <a:rPr lang="en-US" sz="6400" u="sng" dirty="0">
                <a:latin typeface="+mn-lt"/>
              </a:rPr>
              <a:t>latest Sped status </a:t>
            </a:r>
            <a:r>
              <a:rPr lang="en-US" sz="6400" dirty="0">
                <a:latin typeface="+mn-lt"/>
              </a:rPr>
              <a:t>within the reporting period</a:t>
            </a:r>
          </a:p>
          <a:p>
            <a:r>
              <a:rPr lang="en-US" sz="6400" dirty="0">
                <a:latin typeface="+mn-lt"/>
              </a:rPr>
              <a:t>The primary source of the </a:t>
            </a:r>
            <a:r>
              <a:rPr lang="en-US" sz="6400" b="1" dirty="0">
                <a:latin typeface="+mn-lt"/>
              </a:rPr>
              <a:t>Entry Grade Level </a:t>
            </a:r>
            <a:r>
              <a:rPr lang="en-US" sz="6400" dirty="0">
                <a:latin typeface="+mn-lt"/>
              </a:rPr>
              <a:t>field is the Student Interchange </a:t>
            </a:r>
            <a:r>
              <a:rPr lang="en-US" sz="6400" b="1" dirty="0">
                <a:latin typeface="+mn-lt"/>
              </a:rPr>
              <a:t>Student School Association File- Untagged File</a:t>
            </a:r>
            <a:r>
              <a:rPr lang="en-US" sz="6400" dirty="0">
                <a:latin typeface="+mn-lt"/>
              </a:rPr>
              <a:t> </a:t>
            </a:r>
          </a:p>
          <a:p>
            <a:r>
              <a:rPr lang="en-US" sz="6400" dirty="0">
                <a:latin typeface="+mn-lt"/>
              </a:rPr>
              <a:t>If student is not required to be submitted in the Student Interchange (private school or facility students) the Grade Level is pulled from this file</a:t>
            </a:r>
          </a:p>
          <a:p>
            <a:pPr marL="0" indent="0">
              <a:buNone/>
            </a:pPr>
            <a:endParaRPr lang="en-US" sz="5600" b="1" dirty="0"/>
          </a:p>
          <a:p>
            <a:endParaRPr lang="en-US" sz="1600" dirty="0"/>
          </a:p>
          <a:p>
            <a:pPr marL="0" indent="0">
              <a:buNone/>
            </a:pPr>
            <a:endParaRPr lang="en-US" sz="1600" dirty="0"/>
          </a:p>
          <a:p>
            <a:pPr marL="0" indent="0">
              <a:buNone/>
            </a:pPr>
            <a:r>
              <a:rPr lang="en-US" sz="1600" dirty="0"/>
              <a:t> </a:t>
            </a:r>
          </a:p>
        </p:txBody>
      </p:sp>
      <p:sp>
        <p:nvSpPr>
          <p:cNvPr id="5" name="Title 4"/>
          <p:cNvSpPr>
            <a:spLocks noGrp="1"/>
          </p:cNvSpPr>
          <p:nvPr>
            <p:ph type="title"/>
          </p:nvPr>
        </p:nvSpPr>
        <p:spPr>
          <a:xfrm>
            <a:off x="289635" y="305314"/>
            <a:ext cx="6651263" cy="756418"/>
          </a:xfrm>
        </p:spPr>
        <p:txBody>
          <a:bodyPr>
            <a:normAutofit fontScale="90000"/>
          </a:bodyPr>
          <a:lstStyle/>
          <a:p>
            <a:r>
              <a:rPr lang="en-US" dirty="0"/>
              <a:t>Special Education IEP Interchange includes 2 Files</a:t>
            </a:r>
          </a:p>
        </p:txBody>
      </p:sp>
      <p:sp>
        <p:nvSpPr>
          <p:cNvPr id="2" name="Slide Number Placeholder 1"/>
          <p:cNvSpPr>
            <a:spLocks noGrp="1"/>
          </p:cNvSpPr>
          <p:nvPr>
            <p:ph type="sldNum" sz="quarter" idx="4294967295"/>
          </p:nvPr>
        </p:nvSpPr>
        <p:spPr>
          <a:xfrm>
            <a:off x="1798321" y="6356352"/>
            <a:ext cx="467783" cy="365125"/>
          </a:xfrm>
          <a:prstGeom prst="rect">
            <a:avLst/>
          </a:prstGeom>
        </p:spPr>
        <p:txBody>
          <a:bodyPr/>
          <a:lstStyle/>
          <a:p>
            <a:fld id="{67726FA2-3EC9-4717-AD62-D8C823692DD3}" type="slidenum">
              <a:rPr lang="en-US" smtClean="0"/>
              <a:pPr/>
              <a:t>13</a:t>
            </a:fld>
            <a:endParaRPr lang="en-US" dirty="0"/>
          </a:p>
        </p:txBody>
      </p:sp>
      <p:sp>
        <p:nvSpPr>
          <p:cNvPr id="4" name="TextBox 3"/>
          <p:cNvSpPr txBox="1"/>
          <p:nvPr/>
        </p:nvSpPr>
        <p:spPr>
          <a:xfrm>
            <a:off x="3615267" y="4549676"/>
            <a:ext cx="5409358" cy="1754326"/>
          </a:xfrm>
          <a:prstGeom prst="rect">
            <a:avLst/>
          </a:prstGeom>
          <a:noFill/>
        </p:spPr>
        <p:txBody>
          <a:bodyPr wrap="square" rtlCol="0">
            <a:spAutoFit/>
          </a:bodyPr>
          <a:lstStyle/>
          <a:p>
            <a:pPr marL="285750" indent="-285750">
              <a:buFont typeface="Wingdings" panose="05000000000000000000" pitchFamily="2" charset="2"/>
              <a:buChar char="ü"/>
            </a:pPr>
            <a:r>
              <a:rPr lang="en-US" sz="1800" dirty="0"/>
              <a:t>Each record must have a valid SASID and/or a LASID combination on each file</a:t>
            </a:r>
          </a:p>
          <a:p>
            <a:pPr marL="285750" indent="-285750">
              <a:buFont typeface="Wingdings" panose="05000000000000000000" pitchFamily="2" charset="2"/>
              <a:buChar char="ü"/>
            </a:pPr>
            <a:r>
              <a:rPr lang="en-US" sz="1800" dirty="0"/>
              <a:t>LASIDs </a:t>
            </a:r>
            <a:r>
              <a:rPr lang="en-US" dirty="0"/>
              <a:t>must</a:t>
            </a:r>
            <a:r>
              <a:rPr lang="en-US" sz="1800" dirty="0"/>
              <a:t> match district uploaded Student Interchange files in order for the demographics to pull from the district files</a:t>
            </a:r>
          </a:p>
          <a:p>
            <a:endParaRPr lang="en-US" dirty="0"/>
          </a:p>
        </p:txBody>
      </p:sp>
    </p:spTree>
    <p:extLst>
      <p:ext uri="{BB962C8B-B14F-4D97-AF65-F5344CB8AC3E}">
        <p14:creationId xmlns:p14="http://schemas.microsoft.com/office/powerpoint/2010/main" val="3394421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Special Education IEP Interchange</a:t>
            </a:r>
          </a:p>
        </p:txBody>
      </p:sp>
      <p:sp>
        <p:nvSpPr>
          <p:cNvPr id="2" name="Content Placeholder 1"/>
          <p:cNvSpPr>
            <a:spLocks noGrp="1"/>
          </p:cNvSpPr>
          <p:nvPr>
            <p:ph idx="1"/>
          </p:nvPr>
        </p:nvSpPr>
        <p:spPr/>
        <p:txBody>
          <a:bodyPr>
            <a:normAutofit lnSpcReduction="10000"/>
          </a:bodyPr>
          <a:lstStyle/>
          <a:p>
            <a:pPr marL="0" indent="0">
              <a:buNone/>
            </a:pPr>
            <a:r>
              <a:rPr lang="en-US" sz="1400" dirty="0"/>
              <a:t>The Special Education IEP Interchange consists of two main files which contain Special Education data for the school year. The CEIS file is an additional file required by a small number of AUs each year. </a:t>
            </a:r>
          </a:p>
          <a:p>
            <a:pPr marL="0" indent="0">
              <a:buNone/>
            </a:pPr>
            <a:r>
              <a:rPr lang="en-US" sz="1600" b="1" u="sng" dirty="0"/>
              <a:t>Special Education Child File</a:t>
            </a:r>
          </a:p>
          <a:p>
            <a:pPr lvl="1"/>
            <a:r>
              <a:rPr lang="en-US" sz="1400" dirty="0"/>
              <a:t>Student demographic information</a:t>
            </a:r>
          </a:p>
          <a:p>
            <a:pPr lvl="1"/>
            <a:r>
              <a:rPr lang="en-US" sz="1400" dirty="0"/>
              <a:t>The demographic data pulls primarily from the Student Demographic File</a:t>
            </a:r>
          </a:p>
          <a:p>
            <a:pPr lvl="1"/>
            <a:r>
              <a:rPr lang="en-US" sz="1400" dirty="0"/>
              <a:t>If student is not required to be submitted in the Student Interchange (private school or approved facility students) the demographic data is pulled from this file into the snapshot</a:t>
            </a:r>
            <a:endParaRPr lang="en-US" sz="1400" dirty="0">
              <a:solidFill>
                <a:srgbClr val="0000FF"/>
              </a:solidFill>
            </a:endParaRPr>
          </a:p>
          <a:p>
            <a:pPr marL="0" indent="0">
              <a:buNone/>
            </a:pPr>
            <a:r>
              <a:rPr lang="en-US" sz="1600" b="1" u="sng" dirty="0"/>
              <a:t>Special Education Participation File</a:t>
            </a:r>
          </a:p>
          <a:p>
            <a:pPr lvl="1"/>
            <a:r>
              <a:rPr lang="en-US" sz="1400" dirty="0"/>
              <a:t>Special Education services and referral information</a:t>
            </a:r>
          </a:p>
          <a:p>
            <a:pPr lvl="1"/>
            <a:r>
              <a:rPr lang="en-US" sz="1400" i="1" dirty="0">
                <a:solidFill>
                  <a:srgbClr val="FF0000"/>
                </a:solidFill>
              </a:rPr>
              <a:t>Grade Level is included in this file but pulls into each snapshot primarily from the Student School Association file</a:t>
            </a:r>
          </a:p>
          <a:p>
            <a:pPr lvl="1"/>
            <a:r>
              <a:rPr lang="en-US" sz="1400" dirty="0"/>
              <a:t>If student is not required to be submitted in the Student Interchange (private school or approved facility students) the Grade Level is pulled from this file</a:t>
            </a:r>
          </a:p>
          <a:p>
            <a:pPr marL="0" indent="0">
              <a:buNone/>
            </a:pPr>
            <a:r>
              <a:rPr lang="en-US" sz="1600" b="1" u="sng" dirty="0"/>
              <a:t>Coordinated Early Intervening Services File </a:t>
            </a:r>
          </a:p>
          <a:p>
            <a:pPr lvl="1"/>
            <a:r>
              <a:rPr lang="en-US" sz="1400" dirty="0"/>
              <a:t>Only required if your AU funded CEIS or CCEIS using federal dollars</a:t>
            </a:r>
          </a:p>
          <a:p>
            <a:pPr lvl="1"/>
            <a:r>
              <a:rPr lang="en-US" sz="1400" dirty="0"/>
              <a:t>You will be contacted by CDE if you need to upload this file </a:t>
            </a:r>
          </a:p>
          <a:p>
            <a:pPr marL="0" indent="0">
              <a:buNone/>
            </a:pPr>
            <a:r>
              <a:rPr lang="en-US" sz="1600" b="1" u="sng" dirty="0"/>
              <a:t>Medically Necessary Services Screen </a:t>
            </a:r>
          </a:p>
          <a:p>
            <a:pPr lvl="1"/>
            <a:r>
              <a:rPr lang="en-US" sz="1400" dirty="0"/>
              <a:t>New input screen to manually add counts related to medically necessary services</a:t>
            </a:r>
          </a:p>
        </p:txBody>
      </p:sp>
      <p:sp>
        <p:nvSpPr>
          <p:cNvPr id="4" name="Slide Number Placeholder 3">
            <a:extLst>
              <a:ext uri="{FF2B5EF4-FFF2-40B4-BE49-F238E27FC236}">
                <a16:creationId xmlns:a16="http://schemas.microsoft.com/office/drawing/2014/main" id="{8CFAC4F3-33AC-4F79-86B4-BEF93619C6A5}"/>
              </a:ext>
            </a:extLst>
          </p:cNvPr>
          <p:cNvSpPr>
            <a:spLocks noGrp="1"/>
          </p:cNvSpPr>
          <p:nvPr>
            <p:ph type="sldNum" sz="quarter" idx="12"/>
          </p:nvPr>
        </p:nvSpPr>
        <p:spPr/>
        <p:txBody>
          <a:bodyPr/>
          <a:lstStyle/>
          <a:p>
            <a:fld id="{C479D5F6-EDCB-402A-AC08-4943A1820E8F}" type="slidenum">
              <a:rPr lang="en-US" smtClean="0"/>
              <a:pPr/>
              <a:t>14</a:t>
            </a:fld>
            <a:endParaRPr lang="en-US" dirty="0"/>
          </a:p>
        </p:txBody>
      </p:sp>
    </p:spTree>
    <p:extLst>
      <p:ext uri="{BB962C8B-B14F-4D97-AF65-F5344CB8AC3E}">
        <p14:creationId xmlns:p14="http://schemas.microsoft.com/office/powerpoint/2010/main" val="2348213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68FB-41A8-4082-8BCC-0FEEB8B2261C}"/>
              </a:ext>
            </a:extLst>
          </p:cNvPr>
          <p:cNvSpPr>
            <a:spLocks noGrp="1"/>
          </p:cNvSpPr>
          <p:nvPr>
            <p:ph type="title"/>
          </p:nvPr>
        </p:nvSpPr>
        <p:spPr/>
        <p:txBody>
          <a:bodyPr/>
          <a:lstStyle/>
          <a:p>
            <a:r>
              <a:rPr lang="en-US" dirty="0"/>
              <a:t>File Layout and Definitions Document:</a:t>
            </a:r>
            <a:br>
              <a:rPr lang="en-US" dirty="0"/>
            </a:br>
            <a:r>
              <a:rPr lang="en-US" dirty="0"/>
              <a:t>Helpful to refer to for reporting questions</a:t>
            </a:r>
          </a:p>
        </p:txBody>
      </p:sp>
      <p:sp>
        <p:nvSpPr>
          <p:cNvPr id="6" name="TextBox 5">
            <a:extLst>
              <a:ext uri="{FF2B5EF4-FFF2-40B4-BE49-F238E27FC236}">
                <a16:creationId xmlns:a16="http://schemas.microsoft.com/office/drawing/2014/main" id="{4D12E79E-C584-4F23-A5AC-8DEA808E91B7}"/>
              </a:ext>
            </a:extLst>
          </p:cNvPr>
          <p:cNvSpPr txBox="1"/>
          <p:nvPr/>
        </p:nvSpPr>
        <p:spPr>
          <a:xfrm>
            <a:off x="182686" y="1595535"/>
            <a:ext cx="4293463" cy="3139321"/>
          </a:xfrm>
          <a:prstGeom prst="rect">
            <a:avLst/>
          </a:prstGeom>
          <a:solidFill>
            <a:schemeClr val="bg1">
              <a:lumMod val="85000"/>
            </a:schemeClr>
          </a:solidFill>
          <a:ln>
            <a:solidFill>
              <a:schemeClr val="tx1"/>
            </a:solidFill>
          </a:ln>
        </p:spPr>
        <p:txBody>
          <a:bodyPr wrap="square" rtlCol="0">
            <a:spAutoFit/>
          </a:bodyPr>
          <a:lstStyle/>
          <a:p>
            <a:r>
              <a:rPr lang="en-US" dirty="0"/>
              <a:t>What’s included in the file layout? </a:t>
            </a:r>
          </a:p>
          <a:p>
            <a:pPr marL="342900" indent="-342900">
              <a:buFont typeface="Arial" panose="020B0604020202020204" pitchFamily="34" charset="0"/>
              <a:buChar char="•"/>
            </a:pPr>
            <a:r>
              <a:rPr lang="en-US" dirty="0"/>
              <a:t>Dependencies and record expectation</a:t>
            </a:r>
          </a:p>
          <a:p>
            <a:pPr marL="342900" indent="-342900">
              <a:buFont typeface="Arial" panose="020B0604020202020204" pitchFamily="34" charset="0"/>
              <a:buChar char="•"/>
            </a:pPr>
            <a:r>
              <a:rPr lang="en-US" dirty="0"/>
              <a:t>Name and Order (format) of the fields   </a:t>
            </a:r>
          </a:p>
          <a:p>
            <a:pPr marL="342900" indent="-342900">
              <a:buFont typeface="Arial" panose="020B0604020202020204" pitchFamily="34" charset="0"/>
              <a:buChar char="•"/>
            </a:pPr>
            <a:r>
              <a:rPr lang="en-US" dirty="0"/>
              <a:t>Number of characters in each field</a:t>
            </a:r>
          </a:p>
          <a:p>
            <a:pPr marL="342900" indent="-342900">
              <a:buFont typeface="Arial" panose="020B0604020202020204" pitchFamily="34" charset="0"/>
              <a:buChar char="•"/>
            </a:pPr>
            <a:r>
              <a:rPr lang="en-US" dirty="0"/>
              <a:t>Examples and remarks that help clarify</a:t>
            </a:r>
          </a:p>
          <a:p>
            <a:pPr marL="342900" indent="-342900">
              <a:buFont typeface="Arial" panose="020B0604020202020204" pitchFamily="34" charset="0"/>
              <a:buChar char="•"/>
            </a:pPr>
            <a:r>
              <a:rPr lang="en-US" b="1" dirty="0"/>
              <a:t>Data field name, definition, and applicable codes for each field provided below the ordered format</a:t>
            </a:r>
          </a:p>
          <a:p>
            <a:pPr marL="342900" indent="-342900">
              <a:buFont typeface="Arial" panose="020B0604020202020204" pitchFamily="34" charset="0"/>
              <a:buChar char="•"/>
            </a:pPr>
            <a:r>
              <a:rPr lang="en-US" dirty="0"/>
              <a:t>Changes listed at bottom of layout and highlighted in yellow, items removed listed in red font and strikethrough. </a:t>
            </a:r>
          </a:p>
        </p:txBody>
      </p:sp>
      <p:sp>
        <p:nvSpPr>
          <p:cNvPr id="3" name="Slide Number Placeholder 2">
            <a:extLst>
              <a:ext uri="{FF2B5EF4-FFF2-40B4-BE49-F238E27FC236}">
                <a16:creationId xmlns:a16="http://schemas.microsoft.com/office/drawing/2014/main" id="{C1BD981D-4801-4A4E-8D70-32761AA187E0}"/>
              </a:ext>
            </a:extLst>
          </p:cNvPr>
          <p:cNvSpPr>
            <a:spLocks noGrp="1"/>
          </p:cNvSpPr>
          <p:nvPr>
            <p:ph type="sldNum" sz="quarter" idx="12"/>
          </p:nvPr>
        </p:nvSpPr>
        <p:spPr/>
        <p:txBody>
          <a:bodyPr/>
          <a:lstStyle/>
          <a:p>
            <a:fld id="{C479D5F6-EDCB-402A-AC08-4943A1820E8F}" type="slidenum">
              <a:rPr lang="en-US" smtClean="0"/>
              <a:pPr/>
              <a:t>15</a:t>
            </a:fld>
            <a:endParaRPr lang="en-US" dirty="0"/>
          </a:p>
        </p:txBody>
      </p:sp>
      <p:pic>
        <p:nvPicPr>
          <p:cNvPr id="11" name="Picture 10" descr="screenshot of the Participation file layout">
            <a:extLst>
              <a:ext uri="{FF2B5EF4-FFF2-40B4-BE49-F238E27FC236}">
                <a16:creationId xmlns:a16="http://schemas.microsoft.com/office/drawing/2014/main" id="{9BBBEB14-0B46-CFB5-6886-A4F2296CB8C0}"/>
              </a:ext>
            </a:extLst>
          </p:cNvPr>
          <p:cNvPicPr>
            <a:picLocks noChangeAspect="1"/>
          </p:cNvPicPr>
          <p:nvPr/>
        </p:nvPicPr>
        <p:blipFill>
          <a:blip r:embed="rId2"/>
          <a:stretch>
            <a:fillRect/>
          </a:stretch>
        </p:blipFill>
        <p:spPr>
          <a:xfrm>
            <a:off x="4647846" y="1371599"/>
            <a:ext cx="7205093" cy="4672497"/>
          </a:xfrm>
          <a:prstGeom prst="rect">
            <a:avLst/>
          </a:prstGeom>
        </p:spPr>
      </p:pic>
    </p:spTree>
    <p:extLst>
      <p:ext uri="{BB962C8B-B14F-4D97-AF65-F5344CB8AC3E}">
        <p14:creationId xmlns:p14="http://schemas.microsoft.com/office/powerpoint/2010/main" val="3875713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A0E9E-B3E5-4B90-ACC5-1B00C9B288B8}"/>
              </a:ext>
            </a:extLst>
          </p:cNvPr>
          <p:cNvSpPr>
            <a:spLocks noGrp="1"/>
          </p:cNvSpPr>
          <p:nvPr>
            <p:ph type="title"/>
          </p:nvPr>
        </p:nvSpPr>
        <p:spPr/>
        <p:txBody>
          <a:bodyPr/>
          <a:lstStyle/>
          <a:p>
            <a:r>
              <a:rPr lang="en-US" dirty="0"/>
              <a:t>Special Education Participation File Layout</a:t>
            </a:r>
          </a:p>
        </p:txBody>
      </p:sp>
      <p:sp>
        <p:nvSpPr>
          <p:cNvPr id="4" name="Slide Number Placeholder 3">
            <a:extLst>
              <a:ext uri="{FF2B5EF4-FFF2-40B4-BE49-F238E27FC236}">
                <a16:creationId xmlns:a16="http://schemas.microsoft.com/office/drawing/2014/main" id="{596F0973-C879-4014-BE8A-F43345915237}"/>
              </a:ext>
            </a:extLst>
          </p:cNvPr>
          <p:cNvSpPr>
            <a:spLocks noGrp="1"/>
          </p:cNvSpPr>
          <p:nvPr>
            <p:ph type="sldNum" sz="quarter" idx="12"/>
          </p:nvPr>
        </p:nvSpPr>
        <p:spPr/>
        <p:txBody>
          <a:bodyPr/>
          <a:lstStyle/>
          <a:p>
            <a:fld id="{C479D5F6-EDCB-402A-AC08-4943A1820E8F}" type="slidenum">
              <a:rPr lang="en-US" smtClean="0"/>
              <a:pPr/>
              <a:t>16</a:t>
            </a:fld>
            <a:endParaRPr lang="en-US" dirty="0"/>
          </a:p>
        </p:txBody>
      </p:sp>
      <p:sp>
        <p:nvSpPr>
          <p:cNvPr id="12" name="Arrow: Right 11" descr="arrow pointing to field name">
            <a:extLst>
              <a:ext uri="{FF2B5EF4-FFF2-40B4-BE49-F238E27FC236}">
                <a16:creationId xmlns:a16="http://schemas.microsoft.com/office/drawing/2014/main" id="{3618A08A-70AB-4975-81BA-AD5618382C77}"/>
              </a:ext>
            </a:extLst>
          </p:cNvPr>
          <p:cNvSpPr/>
          <p:nvPr/>
        </p:nvSpPr>
        <p:spPr>
          <a:xfrm>
            <a:off x="668867" y="1209480"/>
            <a:ext cx="1336903" cy="978760"/>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7C1E4EA-B912-424F-8E59-8439BCA2E123}"/>
              </a:ext>
            </a:extLst>
          </p:cNvPr>
          <p:cNvSpPr txBox="1"/>
          <p:nvPr/>
        </p:nvSpPr>
        <p:spPr>
          <a:xfrm>
            <a:off x="828921" y="1386950"/>
            <a:ext cx="1176849" cy="923330"/>
          </a:xfrm>
          <a:prstGeom prst="rect">
            <a:avLst/>
          </a:prstGeom>
          <a:noFill/>
        </p:spPr>
        <p:txBody>
          <a:bodyPr wrap="square" rtlCol="0">
            <a:spAutoFit/>
          </a:bodyPr>
          <a:lstStyle/>
          <a:p>
            <a:r>
              <a:rPr lang="en-US" b="1" dirty="0"/>
              <a:t>Field Name</a:t>
            </a:r>
          </a:p>
          <a:p>
            <a:endParaRPr lang="en-US" dirty="0"/>
          </a:p>
        </p:txBody>
      </p:sp>
      <p:sp>
        <p:nvSpPr>
          <p:cNvPr id="14" name="Arrow: Right 13" descr="arrow pointing to field defintion">
            <a:extLst>
              <a:ext uri="{FF2B5EF4-FFF2-40B4-BE49-F238E27FC236}">
                <a16:creationId xmlns:a16="http://schemas.microsoft.com/office/drawing/2014/main" id="{6C21E444-CC79-4C33-BA47-D5DA636C126D}"/>
              </a:ext>
            </a:extLst>
          </p:cNvPr>
          <p:cNvSpPr/>
          <p:nvPr/>
        </p:nvSpPr>
        <p:spPr>
          <a:xfrm rot="10800000">
            <a:off x="10874136" y="1457527"/>
            <a:ext cx="1317864" cy="990159"/>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EE7654E-FF02-4B87-B776-90B2B7B4A2B5}"/>
              </a:ext>
            </a:extLst>
          </p:cNvPr>
          <p:cNvSpPr txBox="1"/>
          <p:nvPr/>
        </p:nvSpPr>
        <p:spPr>
          <a:xfrm>
            <a:off x="11089168" y="1648560"/>
            <a:ext cx="1504336" cy="923330"/>
          </a:xfrm>
          <a:prstGeom prst="rect">
            <a:avLst/>
          </a:prstGeom>
          <a:noFill/>
        </p:spPr>
        <p:txBody>
          <a:bodyPr wrap="square" rtlCol="0">
            <a:spAutoFit/>
          </a:bodyPr>
          <a:lstStyle/>
          <a:p>
            <a:r>
              <a:rPr lang="en-US" b="1" dirty="0"/>
              <a:t>Field Definition</a:t>
            </a:r>
          </a:p>
          <a:p>
            <a:endParaRPr lang="en-US" dirty="0"/>
          </a:p>
        </p:txBody>
      </p:sp>
      <p:sp>
        <p:nvSpPr>
          <p:cNvPr id="7" name="TextBox 6">
            <a:extLst>
              <a:ext uri="{FF2B5EF4-FFF2-40B4-BE49-F238E27FC236}">
                <a16:creationId xmlns:a16="http://schemas.microsoft.com/office/drawing/2014/main" id="{ADE4B605-EBE1-38FE-83B0-4310FD42DAFC}"/>
              </a:ext>
            </a:extLst>
          </p:cNvPr>
          <p:cNvSpPr txBox="1"/>
          <p:nvPr/>
        </p:nvSpPr>
        <p:spPr>
          <a:xfrm>
            <a:off x="193061" y="2690336"/>
            <a:ext cx="1422400" cy="1200329"/>
          </a:xfrm>
          <a:prstGeom prst="rect">
            <a:avLst/>
          </a:prstGeom>
          <a:solidFill>
            <a:schemeClr val="accent1">
              <a:lumMod val="40000"/>
              <a:lumOff val="60000"/>
            </a:schemeClr>
          </a:solidFill>
          <a:ln>
            <a:solidFill>
              <a:schemeClr val="accent1">
                <a:lumMod val="75000"/>
              </a:schemeClr>
            </a:solidFill>
          </a:ln>
        </p:spPr>
        <p:txBody>
          <a:bodyPr wrap="square" rtlCol="0">
            <a:spAutoFit/>
          </a:bodyPr>
          <a:lstStyle/>
          <a:p>
            <a:r>
              <a:rPr lang="en-US" b="1" dirty="0"/>
              <a:t>All code options and their definitions</a:t>
            </a:r>
          </a:p>
        </p:txBody>
      </p:sp>
      <p:pic>
        <p:nvPicPr>
          <p:cNvPr id="1026" name="Picture 2" descr="actual field name and definition">
            <a:extLst>
              <a:ext uri="{FF2B5EF4-FFF2-40B4-BE49-F238E27FC236}">
                <a16:creationId xmlns:a16="http://schemas.microsoft.com/office/drawing/2014/main" id="{206B3A96-A431-7861-3F5A-4072488F76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05770" y="1209480"/>
            <a:ext cx="8854798" cy="36738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reenshot of Sped Referral codes">
            <a:extLst>
              <a:ext uri="{FF2B5EF4-FFF2-40B4-BE49-F238E27FC236}">
                <a16:creationId xmlns:a16="http://schemas.microsoft.com/office/drawing/2014/main" id="{84856A13-E714-D9E6-975A-AE472ADF2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8677" y="4590586"/>
            <a:ext cx="8340121" cy="2130889"/>
          </a:xfrm>
          <a:prstGeom prst="rect">
            <a:avLst/>
          </a:prstGeom>
          <a:noFill/>
          <a:extLst>
            <a:ext uri="{909E8E84-426E-40DD-AFC4-6F175D3DCCD1}">
              <a14:hiddenFill xmlns:a14="http://schemas.microsoft.com/office/drawing/2010/main">
                <a:solidFill>
                  <a:srgbClr val="FFFFFF"/>
                </a:solidFill>
              </a14:hiddenFill>
            </a:ext>
          </a:extLst>
        </p:spPr>
      </p:pic>
      <p:sp>
        <p:nvSpPr>
          <p:cNvPr id="9" name="Left Brace 8">
            <a:extLst>
              <a:ext uri="{FF2B5EF4-FFF2-40B4-BE49-F238E27FC236}">
                <a16:creationId xmlns:a16="http://schemas.microsoft.com/office/drawing/2014/main" id="{603B8382-A230-739A-D783-7449001F624E}"/>
              </a:ext>
              <a:ext uri="{C183D7F6-B498-43B3-948B-1728B52AA6E4}">
                <adec:decorative xmlns:adec="http://schemas.microsoft.com/office/drawing/2017/decorative" val="1"/>
              </a:ext>
            </a:extLst>
          </p:cNvPr>
          <p:cNvSpPr/>
          <p:nvPr/>
        </p:nvSpPr>
        <p:spPr>
          <a:xfrm>
            <a:off x="1113491" y="2447686"/>
            <a:ext cx="1265186" cy="4205138"/>
          </a:xfrm>
          <a:prstGeom prst="leftBrace">
            <a:avLst>
              <a:gd name="adj1" fmla="val 8333"/>
              <a:gd name="adj2" fmla="val 50216"/>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4536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normAutofit fontScale="32500" lnSpcReduction="20000"/>
          </a:bodyPr>
          <a:lstStyle/>
          <a:p>
            <a:pPr>
              <a:buFont typeface="Wingdings" panose="05000000000000000000" pitchFamily="2" charset="2"/>
              <a:buChar char="ü"/>
            </a:pPr>
            <a:r>
              <a:rPr lang="en-US" sz="4900" dirty="0">
                <a:latin typeface="+mn-lt"/>
              </a:rPr>
              <a:t>Excel, CSV, or Text formats are accepted</a:t>
            </a:r>
          </a:p>
          <a:p>
            <a:pPr>
              <a:buFont typeface="Wingdings" panose="05000000000000000000" pitchFamily="2" charset="2"/>
              <a:buChar char="ü"/>
            </a:pPr>
            <a:r>
              <a:rPr lang="en-US" sz="4900" dirty="0">
                <a:latin typeface="+mn-lt"/>
              </a:rPr>
              <a:t>Excel templates for Child and Participation Files posted on the </a:t>
            </a:r>
            <a:r>
              <a:rPr lang="en-US" sz="4900" dirty="0">
                <a:latin typeface="+mn-lt"/>
                <a:hlinkClick r:id="rId2"/>
              </a:rPr>
              <a:t>IEP Interchange </a:t>
            </a:r>
            <a:r>
              <a:rPr lang="en-US" sz="4900" dirty="0">
                <a:latin typeface="+mn-lt"/>
              </a:rPr>
              <a:t>page under Templates (if needed)</a:t>
            </a:r>
          </a:p>
          <a:p>
            <a:pPr>
              <a:buFont typeface="Wingdings" panose="05000000000000000000" pitchFamily="2" charset="2"/>
              <a:buChar char="ü"/>
            </a:pPr>
            <a:r>
              <a:rPr lang="en-US" sz="4900" dirty="0">
                <a:latin typeface="+mn-lt"/>
              </a:rPr>
              <a:t>No blank fields (it likely won’t upload if there are blanks)</a:t>
            </a:r>
          </a:p>
          <a:p>
            <a:pPr>
              <a:buFont typeface="Wingdings" panose="05000000000000000000" pitchFamily="2" charset="2"/>
              <a:buChar char="ü"/>
            </a:pPr>
            <a:r>
              <a:rPr lang="en-US" sz="4900" dirty="0">
                <a:latin typeface="+mn-lt"/>
              </a:rPr>
              <a:t>Be sure the file is not open when uploading it</a:t>
            </a:r>
          </a:p>
          <a:p>
            <a:pPr>
              <a:buFont typeface="Wingdings" panose="05000000000000000000" pitchFamily="2" charset="2"/>
              <a:buChar char="ü"/>
            </a:pPr>
            <a:r>
              <a:rPr lang="en-US" sz="4900" dirty="0">
                <a:latin typeface="+mn-lt"/>
              </a:rPr>
              <a:t>Be sure each field has the correct number of characters  </a:t>
            </a:r>
          </a:p>
          <a:p>
            <a:pPr marL="0" indent="0">
              <a:buNone/>
            </a:pPr>
            <a:endParaRPr lang="en-US" sz="2600" dirty="0">
              <a:latin typeface="+mn-lt"/>
            </a:endParaRPr>
          </a:p>
          <a:p>
            <a:pPr marL="0" indent="0">
              <a:buNone/>
            </a:pPr>
            <a:endParaRPr lang="en-US" sz="2600" dirty="0">
              <a:latin typeface="+mn-lt"/>
            </a:endParaRPr>
          </a:p>
          <a:p>
            <a:pPr>
              <a:buFont typeface="Wingdings" panose="05000000000000000000" pitchFamily="2" charset="2"/>
              <a:buChar char="v"/>
            </a:pPr>
            <a:r>
              <a:rPr lang="en-US" sz="4500" b="1" dirty="0">
                <a:latin typeface="+mn-lt"/>
              </a:rPr>
              <a:t>PLEASE BE AWARE OF THIS ISSUE WITH CSV Files</a:t>
            </a:r>
          </a:p>
          <a:p>
            <a:pPr lvl="1"/>
            <a:r>
              <a:rPr lang="en-US" sz="4900" dirty="0">
                <a:latin typeface="+mn-lt"/>
              </a:rPr>
              <a:t>CSV files lose leading zeros within a data field </a:t>
            </a:r>
            <a:r>
              <a:rPr lang="en-US" sz="4900" i="1" dirty="0">
                <a:latin typeface="+mn-lt"/>
              </a:rPr>
              <a:t>after opening</a:t>
            </a:r>
            <a:r>
              <a:rPr lang="en-US" sz="4900" dirty="0">
                <a:latin typeface="+mn-lt"/>
              </a:rPr>
              <a:t>. </a:t>
            </a:r>
          </a:p>
          <a:p>
            <a:pPr lvl="1"/>
            <a:r>
              <a:rPr lang="en-US" sz="4900" dirty="0">
                <a:latin typeface="+mn-lt"/>
              </a:rPr>
              <a:t>A file will not process successfully unless the field has the correct # of bytes. </a:t>
            </a:r>
          </a:p>
          <a:p>
            <a:pPr lvl="1"/>
            <a:r>
              <a:rPr lang="en-US" sz="4900" dirty="0">
                <a:latin typeface="+mn-lt"/>
              </a:rPr>
              <a:t>Any field that could start with a zero will not have the correct number of bytes unless you format it to retain those leading zeros (custom or text)</a:t>
            </a:r>
          </a:p>
          <a:p>
            <a:pPr lvl="1"/>
            <a:r>
              <a:rPr lang="en-US" sz="4900" dirty="0">
                <a:latin typeface="+mn-lt"/>
              </a:rPr>
              <a:t>Find steps for converting it to text posted </a:t>
            </a:r>
            <a:r>
              <a:rPr lang="en-US" sz="4900" dirty="0">
                <a:latin typeface="+mn-lt"/>
                <a:hlinkClick r:id="rId3"/>
              </a:rPr>
              <a:t>here.</a:t>
            </a:r>
            <a:endParaRPr lang="en-US" sz="4900" dirty="0">
              <a:latin typeface="+mn-lt"/>
            </a:endParaRPr>
          </a:p>
          <a:p>
            <a:pPr marL="457200" lvl="1" indent="0">
              <a:buNone/>
            </a:pPr>
            <a:endParaRPr lang="en-US" sz="2600" dirty="0">
              <a:latin typeface="+mn-lt"/>
            </a:endParaRPr>
          </a:p>
          <a:p>
            <a:pPr marL="0" indent="0">
              <a:buNone/>
            </a:pPr>
            <a:endParaRPr lang="en-US" sz="2600" dirty="0">
              <a:latin typeface="+mn-lt"/>
            </a:endParaRPr>
          </a:p>
          <a:p>
            <a:pPr marL="0" indent="0">
              <a:buNone/>
            </a:pPr>
            <a:endParaRPr lang="en-US" sz="1600" dirty="0"/>
          </a:p>
          <a:p>
            <a:pPr marL="0" indent="0">
              <a:buNone/>
            </a:pPr>
            <a:endParaRPr lang="en-US" sz="1600" dirty="0"/>
          </a:p>
        </p:txBody>
      </p:sp>
      <p:sp>
        <p:nvSpPr>
          <p:cNvPr id="3" name="Content Placeholder 2">
            <a:extLst>
              <a:ext uri="{FF2B5EF4-FFF2-40B4-BE49-F238E27FC236}">
                <a16:creationId xmlns:a16="http://schemas.microsoft.com/office/drawing/2014/main" id="{C0A0203C-8205-4B54-E771-47C30DC03A4A}"/>
              </a:ext>
            </a:extLst>
          </p:cNvPr>
          <p:cNvSpPr>
            <a:spLocks noGrp="1"/>
          </p:cNvSpPr>
          <p:nvPr>
            <p:ph sz="half" idx="2"/>
          </p:nvPr>
        </p:nvSpPr>
        <p:spPr/>
        <p:txBody>
          <a:bodyPr>
            <a:normAutofit lnSpcReduction="10000"/>
          </a:bodyPr>
          <a:lstStyle/>
          <a:p>
            <a:pPr marL="0" indent="0">
              <a:buNone/>
            </a:pPr>
            <a:r>
              <a:rPr lang="en-US" sz="1800" dirty="0">
                <a:highlight>
                  <a:srgbClr val="FFFF00"/>
                </a:highlight>
                <a:latin typeface="+mn-lt"/>
              </a:rPr>
              <a:t>If your file won’t upload, add the filter to each column and scan the column filter box for those that have incorrect characters (i.e. letters instead of numbers or incorrect number of characters)</a:t>
            </a:r>
          </a:p>
          <a:p>
            <a:pPr marL="457200" lvl="1" indent="0">
              <a:buNone/>
            </a:pPr>
            <a:endParaRPr lang="en-US" sz="1800" dirty="0">
              <a:latin typeface="+mn-lt"/>
            </a:endParaRPr>
          </a:p>
          <a:p>
            <a:pPr marL="742950" lvl="1" indent="-285750">
              <a:buFont typeface="Wingdings" panose="05000000000000000000" pitchFamily="2" charset="2"/>
              <a:buChar char="q"/>
            </a:pPr>
            <a:endParaRPr lang="en-US" sz="1800" dirty="0">
              <a:latin typeface="+mn-lt"/>
            </a:endParaRPr>
          </a:p>
          <a:p>
            <a:pPr marL="742950" lvl="1" indent="-285750">
              <a:buFont typeface="Wingdings" panose="05000000000000000000" pitchFamily="2" charset="2"/>
              <a:buChar char="q"/>
            </a:pPr>
            <a:r>
              <a:rPr lang="en-US" sz="1800" dirty="0">
                <a:latin typeface="+mn-lt"/>
              </a:rPr>
              <a:t>Use a version process that makes sense to you to keep track of files uploaded.</a:t>
            </a:r>
          </a:p>
          <a:p>
            <a:pPr marL="742950" lvl="1" indent="-285750">
              <a:buFont typeface="Wingdings" panose="05000000000000000000" pitchFamily="2" charset="2"/>
              <a:buChar char="q"/>
            </a:pPr>
            <a:r>
              <a:rPr lang="en-US" sz="1800" dirty="0">
                <a:latin typeface="+mn-lt"/>
              </a:rPr>
              <a:t>Create a folder to save your files in as you work on each snapshot.</a:t>
            </a:r>
          </a:p>
          <a:p>
            <a:pPr marL="742950" lvl="1" indent="-285750">
              <a:buFont typeface="Wingdings" panose="05000000000000000000" pitchFamily="2" charset="2"/>
              <a:buChar char="q"/>
            </a:pPr>
            <a:r>
              <a:rPr lang="en-US" sz="1800" dirty="0">
                <a:latin typeface="+mn-lt"/>
              </a:rPr>
              <a:t>Create an email folder for handling the Data Pipeline System Generated Emails as you will need to refer to them throughout the Data Pipeline Process.</a:t>
            </a:r>
          </a:p>
          <a:p>
            <a:pPr marL="742950" lvl="1" indent="-285750">
              <a:buFont typeface="Wingdings" panose="05000000000000000000" pitchFamily="2" charset="2"/>
              <a:buChar char="q"/>
            </a:pPr>
            <a:r>
              <a:rPr lang="en-US" sz="1800" dirty="0">
                <a:solidFill>
                  <a:srgbClr val="FF0000"/>
                </a:solidFill>
                <a:latin typeface="+mn-lt"/>
              </a:rPr>
              <a:t>Be sure to save your final set of files for each snapshot. </a:t>
            </a:r>
          </a:p>
          <a:p>
            <a:pPr marL="0" indent="0">
              <a:buNone/>
            </a:pPr>
            <a:endParaRPr lang="en-US" sz="1800" dirty="0">
              <a:highlight>
                <a:srgbClr val="FFFF00"/>
              </a:highlight>
              <a:latin typeface="+mn-lt"/>
            </a:endParaRPr>
          </a:p>
          <a:p>
            <a:pPr marL="0" indent="0">
              <a:buNone/>
            </a:pPr>
            <a:endParaRPr lang="en-US" dirty="0"/>
          </a:p>
        </p:txBody>
      </p:sp>
      <p:sp>
        <p:nvSpPr>
          <p:cNvPr id="2" name="Slide Number Placeholder 1"/>
          <p:cNvSpPr>
            <a:spLocks noGrp="1"/>
          </p:cNvSpPr>
          <p:nvPr>
            <p:ph type="sldNum" sz="quarter" idx="12"/>
          </p:nvPr>
        </p:nvSpPr>
        <p:spPr>
          <a:prstGeom prst="rect">
            <a:avLst/>
          </a:prstGeom>
        </p:spPr>
        <p:txBody>
          <a:bodyPr/>
          <a:lstStyle/>
          <a:p>
            <a:fld id="{67726FA2-3EC9-4717-AD62-D8C823692DD3}" type="slidenum">
              <a:rPr lang="en-US" smtClean="0"/>
              <a:pPr/>
              <a:t>17</a:t>
            </a:fld>
            <a:endParaRPr lang="en-US" dirty="0"/>
          </a:p>
        </p:txBody>
      </p:sp>
      <p:sp>
        <p:nvSpPr>
          <p:cNvPr id="4" name="Title 3"/>
          <p:cNvSpPr>
            <a:spLocks noGrp="1"/>
          </p:cNvSpPr>
          <p:nvPr>
            <p:ph type="title"/>
          </p:nvPr>
        </p:nvSpPr>
        <p:spPr/>
        <p:txBody>
          <a:bodyPr>
            <a:normAutofit/>
          </a:bodyPr>
          <a:lstStyle/>
          <a:p>
            <a:r>
              <a:rPr lang="en-US" dirty="0"/>
              <a:t>File Upload </a:t>
            </a:r>
            <a:br>
              <a:rPr lang="en-US" dirty="0"/>
            </a:br>
            <a:r>
              <a:rPr lang="en-US" dirty="0"/>
              <a:t>Tips</a:t>
            </a:r>
          </a:p>
        </p:txBody>
      </p:sp>
    </p:spTree>
    <p:extLst>
      <p:ext uri="{BB962C8B-B14F-4D97-AF65-F5344CB8AC3E}">
        <p14:creationId xmlns:p14="http://schemas.microsoft.com/office/powerpoint/2010/main" val="3032261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defRPr/>
            </a:pPr>
            <a:r>
              <a:rPr lang="en-US" dirty="0"/>
              <a:t>SPED EOY Snapshot Criteria</a:t>
            </a:r>
          </a:p>
        </p:txBody>
      </p:sp>
      <p:sp>
        <p:nvSpPr>
          <p:cNvPr id="2" name="Content Placeholder 1"/>
          <p:cNvSpPr>
            <a:spLocks noGrp="1"/>
          </p:cNvSpPr>
          <p:nvPr>
            <p:ph idx="1"/>
          </p:nvPr>
        </p:nvSpPr>
        <p:spPr>
          <a:xfrm>
            <a:off x="443565" y="1520613"/>
            <a:ext cx="10515600" cy="4351338"/>
          </a:xfrm>
          <a:ln>
            <a:solidFill>
              <a:schemeClr val="tx1"/>
            </a:solidFill>
            <a:prstDash val="sysDot"/>
          </a:ln>
        </p:spPr>
        <p:txBody>
          <a:bodyPr>
            <a:normAutofit fontScale="92500" lnSpcReduction="10000"/>
          </a:bodyPr>
          <a:lstStyle/>
          <a:p>
            <a:pPr marL="0" marR="0" indent="0">
              <a:spcBef>
                <a:spcPts val="0"/>
              </a:spcBef>
              <a:spcAft>
                <a:spcPts val="0"/>
              </a:spcAft>
              <a:buNone/>
            </a:pPr>
            <a:r>
              <a:rPr lang="en-US" sz="2100" b="1" dirty="0">
                <a:effectLst/>
                <a:latin typeface="+mn-lt"/>
                <a:ea typeface="Calibri" panose="020F0502020204030204" pitchFamily="34" charset="0"/>
              </a:rPr>
              <a:t>For a record to be added to the Special Education EOY Snapshot it must:</a:t>
            </a:r>
            <a:endParaRPr lang="en-US" sz="2100" b="1" dirty="0">
              <a:latin typeface="+mn-lt"/>
              <a:ea typeface="Calibri" panose="020F0502020204030204" pitchFamily="34" charset="0"/>
            </a:endParaRPr>
          </a:p>
          <a:p>
            <a:pPr lvl="1">
              <a:spcBef>
                <a:spcPts val="0"/>
              </a:spcBef>
            </a:pPr>
            <a:r>
              <a:rPr lang="en-US" sz="2100" dirty="0">
                <a:solidFill>
                  <a:srgbClr val="000000"/>
                </a:solidFill>
                <a:effectLst/>
                <a:latin typeface="+mn-lt"/>
                <a:ea typeface="Calibri" panose="020F0502020204030204" pitchFamily="34" charset="0"/>
                <a:cs typeface="Verdana" panose="020B0604030504040204" pitchFamily="34" charset="0"/>
              </a:rPr>
              <a:t>be included in both the Child and Participation Files</a:t>
            </a:r>
          </a:p>
          <a:p>
            <a:pPr lvl="1">
              <a:spcBef>
                <a:spcPts val="0"/>
              </a:spcBef>
            </a:pPr>
            <a:r>
              <a:rPr lang="en-US" sz="2100" dirty="0">
                <a:solidFill>
                  <a:srgbClr val="000000"/>
                </a:solidFill>
                <a:effectLst/>
                <a:latin typeface="+mn-lt"/>
                <a:ea typeface="Calibri" panose="020F0502020204030204" pitchFamily="34" charset="0"/>
                <a:cs typeface="Verdana" panose="020B0604030504040204" pitchFamily="34" charset="0"/>
              </a:rPr>
              <a:t>contain a matching SASID and/or LASID in both the Child and Participation Files  </a:t>
            </a:r>
          </a:p>
          <a:p>
            <a:pPr lvl="1">
              <a:spcBef>
                <a:spcPts val="0"/>
              </a:spcBef>
            </a:pPr>
            <a:r>
              <a:rPr lang="en-US" sz="2100" dirty="0">
                <a:solidFill>
                  <a:srgbClr val="000000"/>
                </a:solidFill>
                <a:effectLst/>
                <a:latin typeface="+mn-lt"/>
                <a:ea typeface="Calibri" panose="020F0502020204030204" pitchFamily="34" charset="0"/>
                <a:cs typeface="Verdana" panose="020B0604030504040204" pitchFamily="34" charset="0"/>
              </a:rPr>
              <a:t>be error free in both the Child and Participation Files</a:t>
            </a:r>
            <a:endParaRPr lang="en-US" sz="2100" dirty="0">
              <a:latin typeface="+mn-lt"/>
              <a:ea typeface="Calibri" panose="020F0502020204030204" pitchFamily="34" charset="0"/>
            </a:endParaRPr>
          </a:p>
          <a:p>
            <a:pPr lvl="1">
              <a:spcBef>
                <a:spcPts val="0"/>
              </a:spcBef>
            </a:pPr>
            <a:r>
              <a:rPr lang="en-US" sz="2100" dirty="0">
                <a:solidFill>
                  <a:srgbClr val="000000"/>
                </a:solidFill>
                <a:effectLst/>
                <a:latin typeface="+mn-lt"/>
                <a:ea typeface="Calibri" panose="020F0502020204030204" pitchFamily="34" charset="0"/>
                <a:cs typeface="Verdana" panose="020B0604030504040204" pitchFamily="34" charset="0"/>
              </a:rPr>
              <a:t>All records that meet the above criteria will be pulled into the snapshot </a:t>
            </a:r>
            <a:r>
              <a:rPr lang="en-US" sz="2100" b="1" dirty="0">
                <a:solidFill>
                  <a:srgbClr val="000000"/>
                </a:solidFill>
                <a:effectLst/>
                <a:latin typeface="+mn-lt"/>
                <a:ea typeface="Calibri" panose="020F0502020204030204" pitchFamily="34" charset="0"/>
                <a:cs typeface="Verdana" panose="020B0604030504040204" pitchFamily="34" charset="0"/>
              </a:rPr>
              <a:t>EXCEPT </a:t>
            </a:r>
            <a:r>
              <a:rPr lang="en-US" sz="2100" dirty="0">
                <a:solidFill>
                  <a:srgbClr val="000000"/>
                </a:solidFill>
                <a:effectLst/>
                <a:latin typeface="+mn-lt"/>
                <a:ea typeface="Calibri" panose="020F0502020204030204" pitchFamily="34" charset="0"/>
                <a:cs typeface="Verdana" panose="020B0604030504040204" pitchFamily="34" charset="0"/>
              </a:rPr>
              <a:t>those with a PAI code of 23, 24, 31, or 32 or a Special Education Part C Referral code of 00.</a:t>
            </a:r>
            <a:endParaRPr lang="en-US" sz="1800" dirty="0">
              <a:highlight>
                <a:srgbClr val="FFFF00"/>
              </a:highlight>
              <a:latin typeface="+mn-lt"/>
            </a:endParaRPr>
          </a:p>
          <a:p>
            <a:pPr>
              <a:defRPr/>
            </a:pPr>
            <a:endParaRPr lang="en-US" sz="1800" dirty="0">
              <a:highlight>
                <a:srgbClr val="FFFF00"/>
              </a:highlight>
              <a:latin typeface="+mn-lt"/>
            </a:endParaRPr>
          </a:p>
          <a:p>
            <a:pPr lvl="1">
              <a:defRPr/>
            </a:pPr>
            <a:r>
              <a:rPr lang="en-US" sz="1900" dirty="0">
                <a:highlight>
                  <a:srgbClr val="FFFF00"/>
                </a:highlight>
                <a:latin typeface="+mn-lt"/>
              </a:rPr>
              <a:t>Data pulled from the Student Profile Interchange will be the </a:t>
            </a:r>
            <a:r>
              <a:rPr lang="en-US" sz="1900" i="1" dirty="0">
                <a:highlight>
                  <a:srgbClr val="FFFF00"/>
                </a:highlight>
                <a:latin typeface="+mn-lt"/>
              </a:rPr>
              <a:t>untagged </a:t>
            </a:r>
            <a:r>
              <a:rPr lang="en-US" sz="1900" dirty="0">
                <a:highlight>
                  <a:srgbClr val="FFFF00"/>
                </a:highlight>
                <a:latin typeface="+mn-lt"/>
              </a:rPr>
              <a:t>data</a:t>
            </a:r>
          </a:p>
          <a:p>
            <a:pPr>
              <a:defRPr/>
            </a:pPr>
            <a:endParaRPr lang="en-US" sz="1800" dirty="0">
              <a:latin typeface="+mn-lt"/>
            </a:endParaRPr>
          </a:p>
          <a:p>
            <a:pPr>
              <a:defRPr/>
            </a:pPr>
            <a:endParaRPr lang="en-US" sz="1800" dirty="0">
              <a:latin typeface="+mn-lt"/>
            </a:endParaRPr>
          </a:p>
          <a:p>
            <a:pPr marL="45720" indent="0">
              <a:buNone/>
              <a:defRPr/>
            </a:pPr>
            <a:r>
              <a:rPr lang="en-US" sz="1800" dirty="0">
                <a:latin typeface="+mn-lt"/>
              </a:rPr>
              <a:t>Note: if records are missing from your snapshot, it is likely they have one of the following:</a:t>
            </a:r>
          </a:p>
          <a:p>
            <a:pPr marL="788670" lvl="1" indent="-285750">
              <a:defRPr/>
            </a:pPr>
            <a:r>
              <a:rPr lang="en-US" sz="1800" dirty="0">
                <a:latin typeface="+mn-lt"/>
              </a:rPr>
              <a:t>errors at the Interchange level</a:t>
            </a:r>
          </a:p>
          <a:p>
            <a:pPr marL="788670" lvl="1" indent="-285750">
              <a:defRPr/>
            </a:pPr>
            <a:r>
              <a:rPr lang="en-US" sz="1800" dirty="0">
                <a:latin typeface="+mn-lt"/>
              </a:rPr>
              <a:t>contain one of the excluded PAI codes above (which may be correct if student has already been exited) </a:t>
            </a:r>
          </a:p>
          <a:p>
            <a:pPr marL="788670" lvl="1" indent="-285750">
              <a:defRPr/>
            </a:pPr>
            <a:r>
              <a:rPr lang="en-US" sz="1800" dirty="0">
                <a:latin typeface="+mn-lt"/>
              </a:rPr>
              <a:t>an incorrect SASID or LASID on one file</a:t>
            </a:r>
          </a:p>
          <a:p>
            <a:pPr marL="788670" lvl="1" indent="-285750">
              <a:defRPr/>
            </a:pPr>
            <a:r>
              <a:rPr lang="en-US" sz="1800" dirty="0">
                <a:latin typeface="+mn-lt"/>
              </a:rPr>
              <a:t>missing a record altogether from one file</a:t>
            </a:r>
          </a:p>
          <a:p>
            <a:pPr marL="331470" indent="-285750">
              <a:defRPr/>
            </a:pPr>
            <a:endParaRPr lang="en-US" sz="1800" dirty="0"/>
          </a:p>
          <a:p>
            <a:pPr marL="0" indent="0">
              <a:buNone/>
              <a:defRPr/>
            </a:pPr>
            <a:endParaRPr lang="en-US" dirty="0"/>
          </a:p>
        </p:txBody>
      </p:sp>
    </p:spTree>
    <p:extLst>
      <p:ext uri="{BB962C8B-B14F-4D97-AF65-F5344CB8AC3E}">
        <p14:creationId xmlns:p14="http://schemas.microsoft.com/office/powerpoint/2010/main" val="33161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660" y="194193"/>
            <a:ext cx="6470401" cy="756418"/>
          </a:xfrm>
        </p:spPr>
        <p:txBody>
          <a:bodyPr>
            <a:normAutofit fontScale="90000"/>
          </a:bodyPr>
          <a:lstStyle/>
          <a:p>
            <a:r>
              <a:rPr lang="en-US" dirty="0"/>
              <a:t>Special Education End of Year</a:t>
            </a:r>
            <a:br>
              <a:rPr lang="en-US" dirty="0"/>
            </a:br>
            <a:r>
              <a:rPr lang="en-US" dirty="0"/>
              <a:t>Snapshot File Layout</a:t>
            </a:r>
            <a:br>
              <a:rPr lang="en-US" dirty="0"/>
            </a:br>
            <a:endParaRPr lang="en-US" dirty="0"/>
          </a:p>
        </p:txBody>
      </p:sp>
      <p:sp>
        <p:nvSpPr>
          <p:cNvPr id="4" name="Slide Number Placeholder 3"/>
          <p:cNvSpPr>
            <a:spLocks noGrp="1"/>
          </p:cNvSpPr>
          <p:nvPr>
            <p:ph type="sldNum" sz="quarter" idx="4294967295"/>
          </p:nvPr>
        </p:nvSpPr>
        <p:spPr>
          <a:xfrm>
            <a:off x="87502" y="6390219"/>
            <a:ext cx="467783" cy="365125"/>
          </a:xfrm>
          <a:prstGeom prst="rect">
            <a:avLst/>
          </a:prstGeom>
        </p:spPr>
        <p:txBody>
          <a:bodyPr/>
          <a:lstStyle/>
          <a:p>
            <a:fld id="{67726FA2-3EC9-4717-AD62-D8C823692DD3}" type="slidenum">
              <a:rPr lang="en-US" smtClean="0"/>
              <a:pPr/>
              <a:t>19</a:t>
            </a:fld>
            <a:endParaRPr lang="en-US" dirty="0"/>
          </a:p>
        </p:txBody>
      </p:sp>
      <p:sp>
        <p:nvSpPr>
          <p:cNvPr id="5" name="TextBox 4"/>
          <p:cNvSpPr txBox="1"/>
          <p:nvPr/>
        </p:nvSpPr>
        <p:spPr>
          <a:xfrm>
            <a:off x="160867" y="1537484"/>
            <a:ext cx="9830357" cy="369332"/>
          </a:xfrm>
          <a:prstGeom prst="rect">
            <a:avLst/>
          </a:prstGeom>
          <a:noFill/>
        </p:spPr>
        <p:txBody>
          <a:bodyPr wrap="square" rtlCol="0">
            <a:spAutoFit/>
          </a:bodyPr>
          <a:lstStyle/>
          <a:p>
            <a:r>
              <a:rPr lang="en-US" dirty="0"/>
              <a:t>Snapshot File Layout found on the </a:t>
            </a:r>
            <a:r>
              <a:rPr lang="en-US" dirty="0">
                <a:hlinkClick r:id="rId2"/>
              </a:rPr>
              <a:t>Special Education EOY Snapshot Webpage</a:t>
            </a:r>
            <a:endParaRPr lang="en-US" dirty="0"/>
          </a:p>
        </p:txBody>
      </p:sp>
      <p:pic>
        <p:nvPicPr>
          <p:cNvPr id="11" name="Picture 10" descr="screenshot of Sped EOY Snapshot file layout">
            <a:extLst>
              <a:ext uri="{FF2B5EF4-FFF2-40B4-BE49-F238E27FC236}">
                <a16:creationId xmlns:a16="http://schemas.microsoft.com/office/drawing/2014/main" id="{619BB3B7-E2B0-1301-144B-3A091ED8BF29}"/>
              </a:ext>
            </a:extLst>
          </p:cNvPr>
          <p:cNvPicPr>
            <a:picLocks noChangeAspect="1"/>
          </p:cNvPicPr>
          <p:nvPr/>
        </p:nvPicPr>
        <p:blipFill>
          <a:blip r:embed="rId3"/>
          <a:stretch>
            <a:fillRect/>
          </a:stretch>
        </p:blipFill>
        <p:spPr>
          <a:xfrm>
            <a:off x="2870412" y="2065074"/>
            <a:ext cx="7437533" cy="4413808"/>
          </a:xfrm>
          <a:prstGeom prst="rect">
            <a:avLst/>
          </a:prstGeom>
        </p:spPr>
      </p:pic>
      <p:sp>
        <p:nvSpPr>
          <p:cNvPr id="13" name="TextBox 12">
            <a:extLst>
              <a:ext uri="{FF2B5EF4-FFF2-40B4-BE49-F238E27FC236}">
                <a16:creationId xmlns:a16="http://schemas.microsoft.com/office/drawing/2014/main" id="{1B12455F-31EF-FFB8-A69D-D5ADD59B4108}"/>
              </a:ext>
            </a:extLst>
          </p:cNvPr>
          <p:cNvSpPr txBox="1"/>
          <p:nvPr/>
        </p:nvSpPr>
        <p:spPr>
          <a:xfrm>
            <a:off x="321394" y="3232353"/>
            <a:ext cx="2438400" cy="2308324"/>
          </a:xfrm>
          <a:prstGeom prst="rect">
            <a:avLst/>
          </a:prstGeom>
          <a:solidFill>
            <a:schemeClr val="bg1">
              <a:lumMod val="85000"/>
            </a:schemeClr>
          </a:solidFill>
          <a:ln>
            <a:solidFill>
              <a:schemeClr val="tx1"/>
            </a:solidFill>
          </a:ln>
        </p:spPr>
        <p:txBody>
          <a:bodyPr wrap="square">
            <a:spAutoFit/>
          </a:bodyPr>
          <a:lstStyle/>
          <a:p>
            <a:pPr marL="285750" indent="-285750">
              <a:buFont typeface="Wingdings" panose="05000000000000000000" pitchFamily="2" charset="2"/>
              <a:buChar char="Ø"/>
            </a:pPr>
            <a:r>
              <a:rPr lang="en-US" b="1" dirty="0"/>
              <a:t>Find which data fields are pulled into this snapshot</a:t>
            </a:r>
          </a:p>
          <a:p>
            <a:endParaRPr lang="en-US" b="1" dirty="0"/>
          </a:p>
          <a:p>
            <a:pPr marL="285750" indent="-285750">
              <a:buFont typeface="Wingdings" panose="05000000000000000000" pitchFamily="2" charset="2"/>
              <a:buChar char="Ø"/>
            </a:pPr>
            <a:r>
              <a:rPr lang="en-US" b="1" dirty="0"/>
              <a:t>Find which Interchange file each field is pulled from</a:t>
            </a:r>
          </a:p>
        </p:txBody>
      </p:sp>
    </p:spTree>
    <p:extLst>
      <p:ext uri="{BB962C8B-B14F-4D97-AF65-F5344CB8AC3E}">
        <p14:creationId xmlns:p14="http://schemas.microsoft.com/office/powerpoint/2010/main" val="2810193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2AF13-4125-84B0-D88E-7AF498F423E0}"/>
              </a:ext>
            </a:extLst>
          </p:cNvPr>
          <p:cNvSpPr>
            <a:spLocks noGrp="1"/>
          </p:cNvSpPr>
          <p:nvPr>
            <p:ph type="title"/>
          </p:nvPr>
        </p:nvSpPr>
        <p:spPr/>
        <p:txBody>
          <a:bodyPr/>
          <a:lstStyle/>
          <a:p>
            <a:r>
              <a:rPr lang="en-US" dirty="0"/>
              <a:t>Welcome and Contact Information</a:t>
            </a:r>
          </a:p>
        </p:txBody>
      </p:sp>
      <p:sp>
        <p:nvSpPr>
          <p:cNvPr id="4" name="Slide Number Placeholder 3">
            <a:extLst>
              <a:ext uri="{FF2B5EF4-FFF2-40B4-BE49-F238E27FC236}">
                <a16:creationId xmlns:a16="http://schemas.microsoft.com/office/drawing/2014/main" id="{00646558-F26C-CA56-789B-E67219887BB5}"/>
              </a:ext>
            </a:extLst>
          </p:cNvPr>
          <p:cNvSpPr>
            <a:spLocks noGrp="1"/>
          </p:cNvSpPr>
          <p:nvPr>
            <p:ph type="sldNum" sz="quarter" idx="12"/>
          </p:nvPr>
        </p:nvSpPr>
        <p:spPr/>
        <p:txBody>
          <a:bodyPr/>
          <a:lstStyle/>
          <a:p>
            <a:fld id="{C479D5F6-EDCB-402A-AC08-4943A1820E8F}" type="slidenum">
              <a:rPr lang="en-US" smtClean="0"/>
              <a:pPr/>
              <a:t>2</a:t>
            </a:fld>
            <a:endParaRPr lang="en-US" dirty="0"/>
          </a:p>
        </p:txBody>
      </p:sp>
      <p:sp>
        <p:nvSpPr>
          <p:cNvPr id="5" name="Content Placeholder 1">
            <a:extLst>
              <a:ext uri="{FF2B5EF4-FFF2-40B4-BE49-F238E27FC236}">
                <a16:creationId xmlns:a16="http://schemas.microsoft.com/office/drawing/2014/main" id="{9ACCB362-D787-9B69-84C9-52DDD8D94D40}"/>
              </a:ext>
            </a:extLst>
          </p:cNvPr>
          <p:cNvSpPr>
            <a:spLocks noGrp="1"/>
          </p:cNvSpPr>
          <p:nvPr>
            <p:ph idx="1"/>
          </p:nvPr>
        </p:nvSpPr>
        <p:spPr bwMode="auto">
          <a:xfrm>
            <a:off x="838201" y="1435769"/>
            <a:ext cx="5113866" cy="4469732"/>
          </a:xfrm>
        </p:spPr>
        <p:txBody>
          <a:bodyPr wrap="square" numCol="1" anchor="t" anchorCtr="0" compatLnSpc="1">
            <a:prstTxWarp prst="textNoShape">
              <a:avLst/>
            </a:prstTxWarp>
            <a:normAutofit fontScale="25000" lnSpcReduction="20000"/>
          </a:bodyPr>
          <a:lstStyle/>
          <a:p>
            <a:pPr marL="547688" lvl="1" indent="-257175" eaLnBrk="1" hangingPunct="1">
              <a:spcBef>
                <a:spcPts val="0"/>
              </a:spcBef>
              <a:buNone/>
              <a:defRPr/>
            </a:pPr>
            <a:r>
              <a:rPr lang="en-US" sz="6600" i="1" dirty="0">
                <a:latin typeface="+mn-lt"/>
              </a:rPr>
              <a:t>Welcome and thank you for joining the training!</a:t>
            </a:r>
          </a:p>
          <a:p>
            <a:pPr marL="44450" indent="0">
              <a:buNone/>
            </a:pPr>
            <a:endParaRPr lang="en-US" altLang="en-US" sz="6400" i="1" dirty="0">
              <a:latin typeface="+mn-lt"/>
            </a:endParaRPr>
          </a:p>
          <a:p>
            <a:pPr marL="44450" indent="0">
              <a:buNone/>
            </a:pPr>
            <a:r>
              <a:rPr lang="en-US" altLang="en-US" sz="6400" dirty="0">
                <a:solidFill>
                  <a:schemeClr val="tx1"/>
                </a:solidFill>
                <a:latin typeface="+mn-lt"/>
              </a:rPr>
              <a:t>Data Services Contact:</a:t>
            </a:r>
          </a:p>
          <a:p>
            <a:pPr marL="330200" indent="-285750"/>
            <a:r>
              <a:rPr lang="en-US" altLang="en-US" sz="6400" dirty="0">
                <a:solidFill>
                  <a:schemeClr val="tx1"/>
                </a:solidFill>
                <a:latin typeface="+mn-lt"/>
              </a:rPr>
              <a:t>Lindsey Heitman </a:t>
            </a:r>
            <a:r>
              <a:rPr lang="en-US" altLang="en-US" sz="6400" dirty="0">
                <a:latin typeface="+mn-lt"/>
              </a:rPr>
              <a:t>– </a:t>
            </a:r>
            <a:r>
              <a:rPr lang="en-US" altLang="en-US" sz="6400" dirty="0">
                <a:latin typeface="+mn-lt"/>
                <a:hlinkClick r:id="rId2"/>
              </a:rPr>
              <a:t>SpedEndofYear@cde.state.co.us</a:t>
            </a:r>
            <a:r>
              <a:rPr lang="en-US" altLang="en-US" sz="6400" dirty="0">
                <a:latin typeface="+mn-lt"/>
              </a:rPr>
              <a:t> </a:t>
            </a:r>
          </a:p>
          <a:p>
            <a:pPr marL="787400" lvl="1" indent="-285750"/>
            <a:r>
              <a:rPr lang="en-US" altLang="en-US" sz="6000" u="sng" dirty="0">
                <a:latin typeface="+mn-lt"/>
                <a:hlinkClick r:id="rId3"/>
              </a:rPr>
              <a:t>heitman_l@cde.state.co.us</a:t>
            </a:r>
            <a:r>
              <a:rPr lang="en-US" altLang="en-US" sz="6000" dirty="0">
                <a:latin typeface="+mn-lt"/>
              </a:rPr>
              <a:t>  303-866-5759 </a:t>
            </a:r>
            <a:endParaRPr lang="en-US" altLang="en-US" sz="6000" b="1" dirty="0">
              <a:latin typeface="+mn-lt"/>
            </a:endParaRPr>
          </a:p>
          <a:p>
            <a:pPr marL="787400" lvl="1" indent="-285750"/>
            <a:r>
              <a:rPr lang="en-US" altLang="en-US" sz="6000" dirty="0">
                <a:latin typeface="+mn-lt"/>
              </a:rPr>
              <a:t>Collection manager</a:t>
            </a:r>
          </a:p>
          <a:p>
            <a:pPr marL="787400" lvl="1" indent="-285750"/>
            <a:r>
              <a:rPr lang="en-US" altLang="en-US" sz="6000" dirty="0">
                <a:latin typeface="+mn-lt"/>
              </a:rPr>
              <a:t>Data Pipeline submission </a:t>
            </a:r>
          </a:p>
          <a:p>
            <a:pPr marL="44450" indent="0">
              <a:buNone/>
            </a:pPr>
            <a:endParaRPr lang="en-US" altLang="en-US" sz="6400" dirty="0">
              <a:latin typeface="+mn-lt"/>
            </a:endParaRPr>
          </a:p>
          <a:p>
            <a:pPr marL="44450" indent="0">
              <a:buNone/>
            </a:pPr>
            <a:r>
              <a:rPr lang="en-US" altLang="en-US" sz="6400" dirty="0">
                <a:solidFill>
                  <a:schemeClr val="tx1"/>
                </a:solidFill>
                <a:latin typeface="+mn-lt"/>
              </a:rPr>
              <a:t>Business Unit – Exceptional Student Services Unit Contacts:</a:t>
            </a:r>
          </a:p>
          <a:p>
            <a:pPr marL="330200" indent="-285750"/>
            <a:r>
              <a:rPr lang="en-US" altLang="en-US" sz="6400" dirty="0">
                <a:solidFill>
                  <a:schemeClr val="tx1"/>
                </a:solidFill>
                <a:latin typeface="+mn-lt"/>
              </a:rPr>
              <a:t>Orla Bolger </a:t>
            </a:r>
            <a:r>
              <a:rPr lang="en-US" altLang="en-US" sz="6400" dirty="0">
                <a:latin typeface="+mn-lt"/>
              </a:rPr>
              <a:t>– </a:t>
            </a:r>
            <a:r>
              <a:rPr lang="en-US" altLang="en-US" sz="6400" dirty="0">
                <a:latin typeface="+mn-lt"/>
                <a:hlinkClick r:id="rId4"/>
              </a:rPr>
              <a:t>bolger_o@cde.state.co.us</a:t>
            </a:r>
            <a:r>
              <a:rPr lang="en-US" altLang="en-US" sz="6400" dirty="0">
                <a:latin typeface="+mn-lt"/>
              </a:rPr>
              <a:t> ESSU Contact – data content clarification/data requests</a:t>
            </a:r>
          </a:p>
          <a:p>
            <a:pPr marL="330200" indent="-285750"/>
            <a:r>
              <a:rPr lang="en-US" altLang="en-US" sz="6400" dirty="0">
                <a:latin typeface="+mn-lt"/>
              </a:rPr>
              <a:t>Josh Fails – </a:t>
            </a:r>
            <a:r>
              <a:rPr lang="en-US" altLang="en-US" sz="6400" dirty="0">
                <a:latin typeface="+mn-lt"/>
                <a:hlinkClick r:id="rId5"/>
              </a:rPr>
              <a:t>fails_J@cde.state.co.us</a:t>
            </a:r>
            <a:r>
              <a:rPr lang="en-US" altLang="en-US" sz="6400" dirty="0">
                <a:latin typeface="+mn-lt"/>
              </a:rPr>
              <a:t> ESSU Contact –  Data Management System/questions on uploading final reports to the DMS</a:t>
            </a:r>
          </a:p>
          <a:p>
            <a:pPr marL="44450" indent="0">
              <a:buNone/>
            </a:pPr>
            <a:r>
              <a:rPr lang="en-US" sz="6600" dirty="0">
                <a:solidFill>
                  <a:schemeClr val="dk1"/>
                </a:solidFill>
                <a:effectLst/>
                <a:latin typeface="+mn-lt"/>
                <a:ea typeface="+mn-ea"/>
                <a:cs typeface="+mn-cs"/>
              </a:rPr>
              <a:t>        </a:t>
            </a:r>
          </a:p>
          <a:p>
            <a:pPr marL="44450" indent="0">
              <a:buNone/>
            </a:pPr>
            <a:endParaRPr lang="en-US" altLang="en-US" sz="6400" dirty="0"/>
          </a:p>
          <a:p>
            <a:pPr marL="0" indent="0">
              <a:buNone/>
            </a:pPr>
            <a:endParaRPr lang="en-US" sz="2200" dirty="0"/>
          </a:p>
          <a:p>
            <a:pPr marL="44450" indent="0">
              <a:buNone/>
            </a:pPr>
            <a:endParaRPr lang="en-US" altLang="en-US" sz="1400" dirty="0"/>
          </a:p>
          <a:p>
            <a:pPr marL="44450" indent="0">
              <a:buNone/>
            </a:pPr>
            <a:r>
              <a:rPr lang="en-US" altLang="en-US" sz="1800" dirty="0">
                <a:solidFill>
                  <a:schemeClr val="tx1"/>
                </a:solidFill>
              </a:rPr>
              <a:t> </a:t>
            </a:r>
          </a:p>
        </p:txBody>
      </p:sp>
      <p:sp>
        <p:nvSpPr>
          <p:cNvPr id="7" name="TextBox 6">
            <a:extLst>
              <a:ext uri="{FF2B5EF4-FFF2-40B4-BE49-F238E27FC236}">
                <a16:creationId xmlns:a16="http://schemas.microsoft.com/office/drawing/2014/main" id="{A7EA0E9D-3A8A-9FC4-7D20-C5C03BC2AF50}"/>
              </a:ext>
            </a:extLst>
          </p:cNvPr>
          <p:cNvSpPr txBox="1"/>
          <p:nvPr/>
        </p:nvSpPr>
        <p:spPr>
          <a:xfrm>
            <a:off x="7244094" y="1688979"/>
            <a:ext cx="6096000" cy="1477328"/>
          </a:xfrm>
          <a:prstGeom prst="rect">
            <a:avLst/>
          </a:prstGeom>
          <a:noFill/>
        </p:spPr>
        <p:txBody>
          <a:bodyPr wrap="square">
            <a:spAutoFit/>
          </a:bodyPr>
          <a:lstStyle/>
          <a:p>
            <a:pPr marL="0" indent="0">
              <a:buNone/>
            </a:pPr>
            <a:r>
              <a:rPr lang="en-US" altLang="en-US" b="1" dirty="0"/>
              <a:t>Please include in e</a:t>
            </a:r>
            <a:r>
              <a:rPr lang="en-US" altLang="en-US" sz="1800" b="1" dirty="0">
                <a:solidFill>
                  <a:schemeClr val="tx1"/>
                </a:solidFill>
              </a:rPr>
              <a:t>mails:</a:t>
            </a:r>
          </a:p>
          <a:p>
            <a:pPr marL="285750" indent="-285750">
              <a:buFont typeface="Arial" panose="020B0604020202020204" pitchFamily="34" charset="0"/>
              <a:buChar char="•"/>
            </a:pPr>
            <a:r>
              <a:rPr lang="en-US" altLang="en-US" sz="1800" b="1" dirty="0">
                <a:solidFill>
                  <a:schemeClr val="tx1"/>
                </a:solidFill>
              </a:rPr>
              <a:t>AU #</a:t>
            </a:r>
          </a:p>
          <a:p>
            <a:pPr marL="285750" indent="-285750">
              <a:buFont typeface="Arial" panose="020B0604020202020204" pitchFamily="34" charset="0"/>
              <a:buChar char="•"/>
            </a:pPr>
            <a:r>
              <a:rPr lang="en-US" altLang="en-US" sz="1800" b="1" dirty="0"/>
              <a:t>e</a:t>
            </a:r>
            <a:r>
              <a:rPr lang="en-US" altLang="en-US" sz="1800" b="1" dirty="0">
                <a:solidFill>
                  <a:schemeClr val="tx1"/>
                </a:solidFill>
              </a:rPr>
              <a:t>rror code # (if applicable)</a:t>
            </a:r>
          </a:p>
          <a:p>
            <a:pPr marL="285750" indent="-285750">
              <a:buFont typeface="Arial" panose="020B0604020202020204" pitchFamily="34" charset="0"/>
              <a:buChar char="•"/>
            </a:pPr>
            <a:r>
              <a:rPr lang="en-US" sz="1800" b="1" dirty="0"/>
              <a:t>any school code #’s referenced</a:t>
            </a:r>
          </a:p>
          <a:p>
            <a:r>
              <a:rPr lang="en-US" b="1" dirty="0"/>
              <a:t>    </a:t>
            </a:r>
            <a:endParaRPr lang="en-US" sz="1800" b="1" dirty="0"/>
          </a:p>
        </p:txBody>
      </p:sp>
    </p:spTree>
    <p:extLst>
      <p:ext uri="{BB962C8B-B14F-4D97-AF65-F5344CB8AC3E}">
        <p14:creationId xmlns:p14="http://schemas.microsoft.com/office/powerpoint/2010/main" val="527539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35A9F2-E9CD-445D-B646-E5BCD13604CE}"/>
              </a:ext>
            </a:extLst>
          </p:cNvPr>
          <p:cNvSpPr>
            <a:spLocks noGrp="1"/>
          </p:cNvSpPr>
          <p:nvPr>
            <p:ph sz="half" idx="1"/>
          </p:nvPr>
        </p:nvSpPr>
        <p:spPr>
          <a:xfrm>
            <a:off x="2152651" y="1729102"/>
            <a:ext cx="3800475" cy="2246971"/>
          </a:xfrm>
          <a:ln>
            <a:solidFill>
              <a:schemeClr val="tx1"/>
            </a:solidFill>
          </a:ln>
        </p:spPr>
        <p:txBody>
          <a:bodyPr>
            <a:normAutofit fontScale="85000" lnSpcReduction="10000"/>
          </a:bodyPr>
          <a:lstStyle/>
          <a:p>
            <a:pPr marL="45720" indent="0">
              <a:lnSpc>
                <a:spcPct val="100000"/>
              </a:lnSpc>
              <a:spcBef>
                <a:spcPct val="20000"/>
              </a:spcBef>
              <a:buClr>
                <a:srgbClr val="5B9BD5"/>
              </a:buClr>
              <a:buSzPct val="110000"/>
              <a:buNone/>
              <a:defRPr/>
            </a:pPr>
            <a:r>
              <a:rPr lang="en-US" sz="1800" spc="150" dirty="0">
                <a:latin typeface="Calibri" panose="020F0502020204030204"/>
                <a:cs typeface="Arial" panose="020B0604020202020204" pitchFamily="34" charset="0"/>
              </a:rPr>
              <a:t>Student Demographic File- Untagged</a:t>
            </a:r>
          </a:p>
          <a:p>
            <a:pPr marL="331470" indent="-285750">
              <a:lnSpc>
                <a:spcPct val="100000"/>
              </a:lnSpc>
              <a:spcBef>
                <a:spcPct val="20000"/>
              </a:spcBef>
              <a:buClr>
                <a:srgbClr val="5B9BD5"/>
              </a:buClr>
              <a:buSzPct val="110000"/>
              <a:defRPr/>
            </a:pPr>
            <a:r>
              <a:rPr lang="en-US" sz="1500" spc="150" dirty="0">
                <a:solidFill>
                  <a:srgbClr val="FF0000"/>
                </a:solidFill>
                <a:latin typeface="Calibri" panose="020F0502020204030204"/>
                <a:cs typeface="Arial" panose="020B0604020202020204" pitchFamily="34" charset="0"/>
              </a:rPr>
              <a:t> </a:t>
            </a:r>
            <a:r>
              <a:rPr lang="en-US" sz="1400" spc="150" dirty="0">
                <a:solidFill>
                  <a:srgbClr val="FF0000"/>
                </a:solidFill>
                <a:latin typeface="Calibri" panose="020F0502020204030204"/>
                <a:cs typeface="Arial" panose="020B0604020202020204" pitchFamily="34" charset="0"/>
              </a:rPr>
              <a:t>SASID </a:t>
            </a:r>
          </a:p>
          <a:p>
            <a:pPr marL="388620" indent="-342900">
              <a:lnSpc>
                <a:spcPct val="100000"/>
              </a:lnSpc>
              <a:spcBef>
                <a:spcPct val="20000"/>
              </a:spcBef>
              <a:buClr>
                <a:srgbClr val="5B9BD5"/>
              </a:buClr>
              <a:buSzPct val="110000"/>
              <a:defRPr/>
            </a:pPr>
            <a:r>
              <a:rPr lang="en-US" sz="1400" spc="150" dirty="0">
                <a:solidFill>
                  <a:srgbClr val="FF0000"/>
                </a:solidFill>
                <a:latin typeface="Calibri" panose="020F0502020204030204"/>
                <a:cs typeface="Arial" panose="020B0604020202020204" pitchFamily="34" charset="0"/>
              </a:rPr>
              <a:t>LASID </a:t>
            </a:r>
          </a:p>
          <a:p>
            <a:pPr marL="388620" indent="-342900">
              <a:lnSpc>
                <a:spcPct val="100000"/>
              </a:lnSpc>
              <a:spcBef>
                <a:spcPct val="20000"/>
              </a:spcBef>
              <a:buClr>
                <a:srgbClr val="5B9BD5"/>
              </a:buClr>
              <a:buSzPct val="110000"/>
              <a:defRPr/>
            </a:pPr>
            <a:r>
              <a:rPr lang="en-US" sz="1400" spc="150" dirty="0">
                <a:solidFill>
                  <a:srgbClr val="FF0000"/>
                </a:solidFill>
                <a:latin typeface="Calibri" panose="020F0502020204030204"/>
                <a:cs typeface="Arial" panose="020B0604020202020204" pitchFamily="34" charset="0"/>
              </a:rPr>
              <a:t>Student First Name</a:t>
            </a:r>
          </a:p>
          <a:p>
            <a:pPr marL="388620" indent="-342900">
              <a:lnSpc>
                <a:spcPct val="100000"/>
              </a:lnSpc>
              <a:spcBef>
                <a:spcPct val="20000"/>
              </a:spcBef>
              <a:buClr>
                <a:srgbClr val="5B9BD5"/>
              </a:buClr>
              <a:buSzPct val="110000"/>
              <a:defRPr/>
            </a:pPr>
            <a:r>
              <a:rPr lang="en-US" sz="1400" spc="150" dirty="0">
                <a:solidFill>
                  <a:srgbClr val="FF0000"/>
                </a:solidFill>
                <a:latin typeface="Calibri" panose="020F0502020204030204"/>
                <a:cs typeface="Arial" panose="020B0604020202020204" pitchFamily="34" charset="0"/>
              </a:rPr>
              <a:t>Student Middle Name </a:t>
            </a:r>
          </a:p>
          <a:p>
            <a:pPr marL="388620" indent="-342900">
              <a:lnSpc>
                <a:spcPct val="100000"/>
              </a:lnSpc>
              <a:spcBef>
                <a:spcPct val="20000"/>
              </a:spcBef>
              <a:buClr>
                <a:srgbClr val="5B9BD5"/>
              </a:buClr>
              <a:buSzPct val="110000"/>
              <a:defRPr/>
            </a:pPr>
            <a:r>
              <a:rPr lang="en-US" sz="1400" spc="150" dirty="0">
                <a:solidFill>
                  <a:srgbClr val="FF0000"/>
                </a:solidFill>
                <a:latin typeface="Calibri" panose="020F0502020204030204"/>
                <a:cs typeface="Arial" panose="020B0604020202020204" pitchFamily="34" charset="0"/>
              </a:rPr>
              <a:t>Student Last Name</a:t>
            </a:r>
          </a:p>
          <a:p>
            <a:pPr marL="388620" indent="-342900">
              <a:lnSpc>
                <a:spcPct val="100000"/>
              </a:lnSpc>
              <a:spcBef>
                <a:spcPct val="20000"/>
              </a:spcBef>
              <a:buClr>
                <a:srgbClr val="5B9BD5"/>
              </a:buClr>
              <a:buSzPct val="110000"/>
              <a:defRPr/>
            </a:pPr>
            <a:r>
              <a:rPr lang="en-US" sz="1400" spc="150" dirty="0">
                <a:solidFill>
                  <a:srgbClr val="FF0000"/>
                </a:solidFill>
                <a:latin typeface="Calibri" panose="020F0502020204030204"/>
                <a:cs typeface="Arial" panose="020B0604020202020204" pitchFamily="34" charset="0"/>
              </a:rPr>
              <a:t>Student Gender</a:t>
            </a:r>
          </a:p>
          <a:p>
            <a:pPr marL="388620" indent="-342900">
              <a:lnSpc>
                <a:spcPct val="100000"/>
              </a:lnSpc>
              <a:spcBef>
                <a:spcPct val="20000"/>
              </a:spcBef>
              <a:buClr>
                <a:srgbClr val="5B9BD5"/>
              </a:buClr>
              <a:buSzPct val="110000"/>
              <a:defRPr/>
            </a:pPr>
            <a:r>
              <a:rPr lang="en-US" sz="1400" spc="150" dirty="0">
                <a:solidFill>
                  <a:srgbClr val="FF0000"/>
                </a:solidFill>
                <a:latin typeface="Calibri" panose="020F0502020204030204"/>
                <a:cs typeface="Arial" panose="020B0604020202020204" pitchFamily="34" charset="0"/>
              </a:rPr>
              <a:t>Student Date of birth</a:t>
            </a:r>
          </a:p>
          <a:p>
            <a:pPr marL="388620" indent="-342900">
              <a:lnSpc>
                <a:spcPct val="100000"/>
              </a:lnSpc>
              <a:spcBef>
                <a:spcPct val="20000"/>
              </a:spcBef>
              <a:buClr>
                <a:srgbClr val="5B9BD5"/>
              </a:buClr>
              <a:buSzPct val="110000"/>
              <a:defRPr/>
            </a:pPr>
            <a:r>
              <a:rPr lang="en-US" sz="1400" spc="150" dirty="0">
                <a:solidFill>
                  <a:srgbClr val="FF0000"/>
                </a:solidFill>
                <a:latin typeface="Calibri" panose="020F0502020204030204"/>
                <a:cs typeface="Arial" panose="020B0604020202020204" pitchFamily="34" charset="0"/>
              </a:rPr>
              <a:t>Student Ethnicity</a:t>
            </a:r>
          </a:p>
          <a:p>
            <a:pPr marL="388620" indent="-342900">
              <a:lnSpc>
                <a:spcPct val="100000"/>
              </a:lnSpc>
              <a:spcBef>
                <a:spcPct val="20000"/>
              </a:spcBef>
              <a:buClr>
                <a:srgbClr val="5B9BD5"/>
              </a:buClr>
              <a:buSzPct val="110000"/>
              <a:defRPr/>
            </a:pPr>
            <a:r>
              <a:rPr lang="en-US" sz="1400" spc="150" dirty="0">
                <a:solidFill>
                  <a:srgbClr val="FF0000"/>
                </a:solidFill>
                <a:latin typeface="Calibri" panose="020F0502020204030204"/>
                <a:cs typeface="Arial" panose="020B0604020202020204" pitchFamily="34" charset="0"/>
              </a:rPr>
              <a:t>Student Race</a:t>
            </a:r>
          </a:p>
        </p:txBody>
      </p:sp>
      <p:sp>
        <p:nvSpPr>
          <p:cNvPr id="5" name="Content Placeholder 4">
            <a:extLst>
              <a:ext uri="{FF2B5EF4-FFF2-40B4-BE49-F238E27FC236}">
                <a16:creationId xmlns:a16="http://schemas.microsoft.com/office/drawing/2014/main" id="{88BABD4E-0C6A-42B8-ADB9-5C0EB4405156}"/>
              </a:ext>
            </a:extLst>
          </p:cNvPr>
          <p:cNvSpPr>
            <a:spLocks noGrp="1"/>
          </p:cNvSpPr>
          <p:nvPr>
            <p:ph sz="half" idx="2"/>
          </p:nvPr>
        </p:nvSpPr>
        <p:spPr>
          <a:xfrm>
            <a:off x="6096000" y="1729102"/>
            <a:ext cx="3879542" cy="2246971"/>
          </a:xfrm>
          <a:ln>
            <a:solidFill>
              <a:schemeClr val="tx1"/>
            </a:solidFill>
          </a:ln>
        </p:spPr>
        <p:txBody>
          <a:bodyPr>
            <a:normAutofit/>
          </a:bodyPr>
          <a:lstStyle/>
          <a:p>
            <a:pPr marL="45720" indent="0">
              <a:lnSpc>
                <a:spcPct val="100000"/>
              </a:lnSpc>
              <a:spcBef>
                <a:spcPct val="20000"/>
              </a:spcBef>
              <a:buClr>
                <a:srgbClr val="5B9BD5"/>
              </a:buClr>
              <a:buSzPct val="110000"/>
              <a:buNone/>
              <a:defRPr/>
            </a:pPr>
            <a:r>
              <a:rPr lang="en-US" sz="1600" spc="150" dirty="0">
                <a:latin typeface="Calibri" panose="020F0502020204030204"/>
                <a:cs typeface="Arial" panose="020B0604020202020204" pitchFamily="34" charset="0"/>
              </a:rPr>
              <a:t>Student School Association File-Untagged</a:t>
            </a:r>
          </a:p>
          <a:p>
            <a:pPr marL="331470" indent="-285750">
              <a:lnSpc>
                <a:spcPct val="100000"/>
              </a:lnSpc>
              <a:spcBef>
                <a:spcPct val="20000"/>
              </a:spcBef>
              <a:buClr>
                <a:srgbClr val="5B9BD5"/>
              </a:buClr>
              <a:buSzPct val="110000"/>
              <a:defRPr/>
            </a:pPr>
            <a:r>
              <a:rPr lang="en-US" sz="1600" spc="150" dirty="0">
                <a:solidFill>
                  <a:srgbClr val="FF0000"/>
                </a:solidFill>
                <a:latin typeface="Calibri" panose="020F0502020204030204"/>
                <a:cs typeface="Arial" panose="020B0604020202020204" pitchFamily="34" charset="0"/>
              </a:rPr>
              <a:t>Grade Level</a:t>
            </a:r>
          </a:p>
          <a:p>
            <a:pPr marL="45720" indent="0">
              <a:lnSpc>
                <a:spcPct val="100000"/>
              </a:lnSpc>
              <a:spcBef>
                <a:spcPct val="20000"/>
              </a:spcBef>
              <a:buClr>
                <a:srgbClr val="5B9BD5"/>
              </a:buClr>
              <a:buSzPct val="110000"/>
              <a:buNone/>
              <a:defRPr/>
            </a:pPr>
            <a:r>
              <a:rPr lang="en-US" sz="1800" spc="150" dirty="0">
                <a:latin typeface="Calibri" panose="020F0502020204030204"/>
                <a:cs typeface="Arial" panose="020B0604020202020204" pitchFamily="34" charset="0"/>
              </a:rPr>
              <a:t> </a:t>
            </a:r>
          </a:p>
          <a:p>
            <a:pPr marL="0" indent="0">
              <a:buNone/>
            </a:pPr>
            <a:endParaRPr lang="en-US" dirty="0"/>
          </a:p>
        </p:txBody>
      </p:sp>
      <p:sp>
        <p:nvSpPr>
          <p:cNvPr id="2" name="Title 1">
            <a:extLst>
              <a:ext uri="{FF2B5EF4-FFF2-40B4-BE49-F238E27FC236}">
                <a16:creationId xmlns:a16="http://schemas.microsoft.com/office/drawing/2014/main" id="{7A0ED603-9B8C-4B69-B94E-C91FB7EA9376}"/>
              </a:ext>
            </a:extLst>
          </p:cNvPr>
          <p:cNvSpPr>
            <a:spLocks noGrp="1"/>
          </p:cNvSpPr>
          <p:nvPr>
            <p:ph type="title"/>
          </p:nvPr>
        </p:nvSpPr>
        <p:spPr/>
        <p:txBody>
          <a:bodyPr>
            <a:normAutofit/>
          </a:bodyPr>
          <a:lstStyle/>
          <a:p>
            <a:r>
              <a:rPr lang="en-US" dirty="0"/>
              <a:t>Snapshot Fields in which the data should pull from the Student Interchange district files </a:t>
            </a:r>
          </a:p>
        </p:txBody>
      </p:sp>
      <p:sp>
        <p:nvSpPr>
          <p:cNvPr id="4" name="Slide Number Placeholder 3">
            <a:extLst>
              <a:ext uri="{FF2B5EF4-FFF2-40B4-BE49-F238E27FC236}">
                <a16:creationId xmlns:a16="http://schemas.microsoft.com/office/drawing/2014/main" id="{526C8644-10C5-4E8C-A261-139CB6A7EF32}"/>
              </a:ext>
            </a:extLst>
          </p:cNvPr>
          <p:cNvSpPr>
            <a:spLocks noGrp="1"/>
          </p:cNvSpPr>
          <p:nvPr>
            <p:ph type="sldNum" sz="quarter" idx="12"/>
          </p:nvPr>
        </p:nvSpPr>
        <p:spPr/>
        <p:txBody>
          <a:bodyPr/>
          <a:lstStyle/>
          <a:p>
            <a:fld id="{67726FA2-3EC9-4717-AD62-D8C823692DD3}" type="slidenum">
              <a:rPr lang="en-US" smtClean="0"/>
              <a:t>20</a:t>
            </a:fld>
            <a:endParaRPr lang="en-US" dirty="0"/>
          </a:p>
        </p:txBody>
      </p:sp>
      <p:sp>
        <p:nvSpPr>
          <p:cNvPr id="7" name="TextBox 6">
            <a:extLst>
              <a:ext uri="{FF2B5EF4-FFF2-40B4-BE49-F238E27FC236}">
                <a16:creationId xmlns:a16="http://schemas.microsoft.com/office/drawing/2014/main" id="{D14679AD-414F-456C-9757-1E13EBF4A3F8}"/>
              </a:ext>
            </a:extLst>
          </p:cNvPr>
          <p:cNvSpPr txBox="1"/>
          <p:nvPr/>
        </p:nvSpPr>
        <p:spPr>
          <a:xfrm>
            <a:off x="2152650" y="1342014"/>
            <a:ext cx="7822892" cy="369332"/>
          </a:xfrm>
          <a:prstGeom prst="rect">
            <a:avLst/>
          </a:prstGeom>
          <a:noFill/>
        </p:spPr>
        <p:txBody>
          <a:bodyPr wrap="square" rtlCol="0">
            <a:spAutoFit/>
          </a:bodyPr>
          <a:lstStyle/>
          <a:p>
            <a:pPr algn="ctr"/>
            <a:r>
              <a:rPr lang="en-US" dirty="0"/>
              <a:t>Student Interchange- Authoritative Source Fields</a:t>
            </a:r>
          </a:p>
        </p:txBody>
      </p:sp>
      <p:sp>
        <p:nvSpPr>
          <p:cNvPr id="8" name="TextBox 7">
            <a:extLst>
              <a:ext uri="{FF2B5EF4-FFF2-40B4-BE49-F238E27FC236}">
                <a16:creationId xmlns:a16="http://schemas.microsoft.com/office/drawing/2014/main" id="{C90E4BDA-94DC-401C-9A16-5829C2D62306}"/>
              </a:ext>
            </a:extLst>
          </p:cNvPr>
          <p:cNvSpPr txBox="1"/>
          <p:nvPr/>
        </p:nvSpPr>
        <p:spPr>
          <a:xfrm>
            <a:off x="2152651" y="4076413"/>
            <a:ext cx="7600949" cy="2197525"/>
          </a:xfrm>
          <a:prstGeom prst="rect">
            <a:avLst/>
          </a:prstGeom>
          <a:noFill/>
        </p:spPr>
        <p:txBody>
          <a:bodyPr wrap="square" rtlCol="0">
            <a:spAutoFit/>
          </a:bodyPr>
          <a:lstStyle/>
          <a:p>
            <a:pPr marL="331470" indent="-285750">
              <a:spcBef>
                <a:spcPct val="20000"/>
              </a:spcBef>
              <a:buClr>
                <a:srgbClr val="5B9BD5"/>
              </a:buClr>
              <a:buSzPct val="110000"/>
              <a:buFont typeface="Wingdings" panose="05000000000000000000" pitchFamily="2" charset="2"/>
              <a:buChar char="Ø"/>
              <a:defRPr/>
            </a:pPr>
            <a:r>
              <a:rPr lang="en-US" dirty="0"/>
              <a:t>Please be aware the fields above pull into your Sped EOY Snapshot from these files in </a:t>
            </a:r>
            <a:r>
              <a:rPr lang="en-US" i="1" dirty="0"/>
              <a:t>most</a:t>
            </a:r>
            <a:r>
              <a:rPr lang="en-US" dirty="0"/>
              <a:t> cases.  </a:t>
            </a:r>
          </a:p>
          <a:p>
            <a:pPr marL="788670" lvl="1" indent="-285750">
              <a:spcBef>
                <a:spcPct val="20000"/>
              </a:spcBef>
              <a:buClr>
                <a:srgbClr val="5B9BD5"/>
              </a:buClr>
              <a:buSzPct val="110000"/>
              <a:buFont typeface="Wingdings" panose="05000000000000000000" pitchFamily="2" charset="2"/>
              <a:buChar char="Ø"/>
              <a:defRPr/>
            </a:pPr>
            <a:r>
              <a:rPr lang="en-US" dirty="0"/>
              <a:t>If the student is not submitted by a district (Facility School and Private School records) the data will be pulled from the IEP Interchange files instead</a:t>
            </a:r>
          </a:p>
          <a:p>
            <a:pPr marL="502920" lvl="1">
              <a:spcBef>
                <a:spcPct val="20000"/>
              </a:spcBef>
              <a:buClr>
                <a:srgbClr val="5B9BD5"/>
              </a:buClr>
              <a:buSzPct val="110000"/>
              <a:defRPr/>
            </a:pPr>
            <a:r>
              <a:rPr lang="en-US" dirty="0">
                <a:solidFill>
                  <a:srgbClr val="FF0000"/>
                </a:solidFill>
              </a:rPr>
              <a:t>*remember this when troubleshooting your errors around these fields! </a:t>
            </a:r>
          </a:p>
          <a:p>
            <a:pPr marL="502920" lvl="1">
              <a:spcBef>
                <a:spcPct val="20000"/>
              </a:spcBef>
              <a:buClr>
                <a:srgbClr val="5B9BD5"/>
              </a:buClr>
              <a:buSzPct val="110000"/>
              <a:defRPr/>
            </a:pPr>
            <a:endParaRPr lang="en-US" spc="150" dirty="0">
              <a:solidFill>
                <a:srgbClr val="FF0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3475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E3E9D-7077-4E8E-9E9D-688450843C95}"/>
              </a:ext>
            </a:extLst>
          </p:cNvPr>
          <p:cNvSpPr>
            <a:spLocks noGrp="1"/>
          </p:cNvSpPr>
          <p:nvPr>
            <p:ph type="title"/>
          </p:nvPr>
        </p:nvSpPr>
        <p:spPr/>
        <p:txBody>
          <a:bodyPr/>
          <a:lstStyle/>
          <a:p>
            <a:r>
              <a:rPr lang="en-US">
                <a:hlinkClick r:id="rId3"/>
              </a:rPr>
              <a:t>Special Education EOY Snapshot Webpage Resources</a:t>
            </a:r>
            <a:endParaRPr lang="en-US"/>
          </a:p>
        </p:txBody>
      </p:sp>
      <p:pic>
        <p:nvPicPr>
          <p:cNvPr id="20" name="Picture 19" descr="screenshot of snapshot webpage resources">
            <a:extLst>
              <a:ext uri="{FF2B5EF4-FFF2-40B4-BE49-F238E27FC236}">
                <a16:creationId xmlns:a16="http://schemas.microsoft.com/office/drawing/2014/main" id="{E10871A1-949D-CBB1-B5EB-75FFD8A3E565}"/>
              </a:ext>
            </a:extLst>
          </p:cNvPr>
          <p:cNvPicPr>
            <a:picLocks noChangeAspect="1"/>
          </p:cNvPicPr>
          <p:nvPr/>
        </p:nvPicPr>
        <p:blipFill>
          <a:blip r:embed="rId4"/>
          <a:stretch>
            <a:fillRect/>
          </a:stretch>
        </p:blipFill>
        <p:spPr>
          <a:xfrm>
            <a:off x="332873" y="585930"/>
            <a:ext cx="6049859" cy="5770419"/>
          </a:xfrm>
          <a:prstGeom prst="rect">
            <a:avLst/>
          </a:prstGeom>
        </p:spPr>
      </p:pic>
      <p:sp>
        <p:nvSpPr>
          <p:cNvPr id="21" name="Arrow: Left 20">
            <a:extLst>
              <a:ext uri="{FF2B5EF4-FFF2-40B4-BE49-F238E27FC236}">
                <a16:creationId xmlns:a16="http://schemas.microsoft.com/office/drawing/2014/main" id="{DB395D07-EC71-8270-F661-9A2760015747}"/>
              </a:ext>
            </a:extLst>
          </p:cNvPr>
          <p:cNvSpPr/>
          <p:nvPr/>
        </p:nvSpPr>
        <p:spPr>
          <a:xfrm>
            <a:off x="4773849" y="789907"/>
            <a:ext cx="1847601" cy="397519"/>
          </a:xfrm>
          <a:prstGeom prst="lef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Timeline</a:t>
            </a:r>
          </a:p>
        </p:txBody>
      </p:sp>
      <p:sp>
        <p:nvSpPr>
          <p:cNvPr id="22" name="Arrow: Left 21">
            <a:extLst>
              <a:ext uri="{FF2B5EF4-FFF2-40B4-BE49-F238E27FC236}">
                <a16:creationId xmlns:a16="http://schemas.microsoft.com/office/drawing/2014/main" id="{3FC53819-7AB7-B850-C27B-780ADF545146}"/>
              </a:ext>
            </a:extLst>
          </p:cNvPr>
          <p:cNvSpPr/>
          <p:nvPr/>
        </p:nvSpPr>
        <p:spPr>
          <a:xfrm>
            <a:off x="5054089" y="1359855"/>
            <a:ext cx="2814467" cy="473287"/>
          </a:xfrm>
          <a:prstGeom prst="leftArrow">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Snapshot File Layout</a:t>
            </a:r>
          </a:p>
        </p:txBody>
      </p:sp>
      <p:sp>
        <p:nvSpPr>
          <p:cNvPr id="23" name="Arrow: Left 22">
            <a:extLst>
              <a:ext uri="{FF2B5EF4-FFF2-40B4-BE49-F238E27FC236}">
                <a16:creationId xmlns:a16="http://schemas.microsoft.com/office/drawing/2014/main" id="{2968E109-38C3-A148-7248-CD880495BA5C}"/>
              </a:ext>
            </a:extLst>
          </p:cNvPr>
          <p:cNvSpPr/>
          <p:nvPr/>
        </p:nvSpPr>
        <p:spPr>
          <a:xfrm>
            <a:off x="5372799" y="1916868"/>
            <a:ext cx="2814467" cy="491955"/>
          </a:xfrm>
          <a:prstGeom prst="lef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Errors/Business Rules</a:t>
            </a:r>
          </a:p>
        </p:txBody>
      </p:sp>
      <p:sp>
        <p:nvSpPr>
          <p:cNvPr id="24" name="Arrow: Left 23">
            <a:extLst>
              <a:ext uri="{FF2B5EF4-FFF2-40B4-BE49-F238E27FC236}">
                <a16:creationId xmlns:a16="http://schemas.microsoft.com/office/drawing/2014/main" id="{61098A04-D478-AE33-ED93-4C979580676B}"/>
              </a:ext>
            </a:extLst>
          </p:cNvPr>
          <p:cNvSpPr/>
          <p:nvPr/>
        </p:nvSpPr>
        <p:spPr>
          <a:xfrm>
            <a:off x="5569931" y="2978771"/>
            <a:ext cx="4876397" cy="642176"/>
          </a:xfrm>
          <a:prstGeom prst="lef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Trainings - Overview of Paths, Delay Codes, etc.</a:t>
            </a:r>
          </a:p>
        </p:txBody>
      </p:sp>
      <p:sp>
        <p:nvSpPr>
          <p:cNvPr id="25" name="Arrow: Left 24">
            <a:extLst>
              <a:ext uri="{FF2B5EF4-FFF2-40B4-BE49-F238E27FC236}">
                <a16:creationId xmlns:a16="http://schemas.microsoft.com/office/drawing/2014/main" id="{98EAE870-AFB7-B327-A8DB-D60D251D9C1F}"/>
              </a:ext>
            </a:extLst>
          </p:cNvPr>
          <p:cNvSpPr/>
          <p:nvPr/>
        </p:nvSpPr>
        <p:spPr>
          <a:xfrm>
            <a:off x="5674510" y="3780441"/>
            <a:ext cx="6111090" cy="2659634"/>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Exception Template</a:t>
            </a:r>
          </a:p>
          <a:p>
            <a:r>
              <a:rPr lang="en-US" sz="1600" b="1" dirty="0">
                <a:solidFill>
                  <a:schemeClr val="tx1"/>
                </a:solidFill>
              </a:rPr>
              <a:t>Reasons for Delay – share internally/initial referral records</a:t>
            </a:r>
          </a:p>
          <a:p>
            <a:r>
              <a:rPr lang="en-US" sz="1600" b="1" dirty="0">
                <a:solidFill>
                  <a:schemeClr val="tx1"/>
                </a:solidFill>
              </a:rPr>
              <a:t>Path Flowchart</a:t>
            </a:r>
          </a:p>
          <a:p>
            <a:r>
              <a:rPr lang="en-US" sz="1600" b="1" dirty="0">
                <a:solidFill>
                  <a:schemeClr val="tx1"/>
                </a:solidFill>
              </a:rPr>
              <a:t>Sped EOY Data Content Guide</a:t>
            </a:r>
          </a:p>
        </p:txBody>
      </p:sp>
      <p:sp>
        <p:nvSpPr>
          <p:cNvPr id="5" name="Rectangle 4">
            <a:extLst>
              <a:ext uri="{FF2B5EF4-FFF2-40B4-BE49-F238E27FC236}">
                <a16:creationId xmlns:a16="http://schemas.microsoft.com/office/drawing/2014/main" id="{1D50E8F6-DD2B-2CB5-C276-F1EC79EEC5F0}"/>
              </a:ext>
              <a:ext uri="{C183D7F6-B498-43B3-948B-1728B52AA6E4}">
                <adec:decorative xmlns:adec="http://schemas.microsoft.com/office/drawing/2017/decorative" val="1"/>
              </a:ext>
            </a:extLst>
          </p:cNvPr>
          <p:cNvSpPr/>
          <p:nvPr/>
        </p:nvSpPr>
        <p:spPr>
          <a:xfrm>
            <a:off x="603315" y="4901938"/>
            <a:ext cx="2945195" cy="226243"/>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4" name="Slide Number Placeholder 3">
            <a:extLst>
              <a:ext uri="{FF2B5EF4-FFF2-40B4-BE49-F238E27FC236}">
                <a16:creationId xmlns:a16="http://schemas.microsoft.com/office/drawing/2014/main" id="{B7595BDD-1D96-4015-9EDB-720EC6C84192}"/>
              </a:ext>
            </a:extLst>
          </p:cNvPr>
          <p:cNvSpPr>
            <a:spLocks noGrp="1"/>
          </p:cNvSpPr>
          <p:nvPr>
            <p:ph type="sldNum" sz="quarter" idx="12"/>
          </p:nvPr>
        </p:nvSpPr>
        <p:spPr/>
        <p:txBody>
          <a:bodyPr/>
          <a:lstStyle/>
          <a:p>
            <a:r>
              <a:rPr lang="en-US" sz="1200" dirty="0"/>
              <a:t>36</a:t>
            </a:r>
            <a:endParaRPr lang="en-US" sz="1200"/>
          </a:p>
        </p:txBody>
      </p:sp>
    </p:spTree>
    <p:extLst>
      <p:ext uri="{BB962C8B-B14F-4D97-AF65-F5344CB8AC3E}">
        <p14:creationId xmlns:p14="http://schemas.microsoft.com/office/powerpoint/2010/main" val="1587254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3565" y="205176"/>
            <a:ext cx="7040968" cy="898524"/>
          </a:xfrm>
        </p:spPr>
        <p:txBody>
          <a:bodyPr>
            <a:normAutofit fontScale="90000"/>
          </a:bodyPr>
          <a:lstStyle/>
          <a:p>
            <a:r>
              <a:rPr lang="en-US" dirty="0"/>
              <a:t>Syncplicity Folder– </a:t>
            </a:r>
            <a:br>
              <a:rPr lang="en-US" dirty="0"/>
            </a:br>
            <a:r>
              <a:rPr lang="en-US" dirty="0"/>
              <a:t>Secure place to share student and staff information </a:t>
            </a:r>
            <a:br>
              <a:rPr lang="en-US" dirty="0"/>
            </a:br>
            <a:endParaRPr lang="en-US" dirty="0"/>
          </a:p>
        </p:txBody>
      </p:sp>
      <p:sp>
        <p:nvSpPr>
          <p:cNvPr id="4" name="Content Placeholder 1"/>
          <p:cNvSpPr>
            <a:spLocks noGrp="1"/>
          </p:cNvSpPr>
          <p:nvPr>
            <p:ph idx="1"/>
          </p:nvPr>
        </p:nvSpPr>
        <p:spPr>
          <a:xfrm>
            <a:off x="443565" y="1253331"/>
            <a:ext cx="10515600" cy="4351338"/>
          </a:xfrm>
        </p:spPr>
        <p:txBody>
          <a:bodyPr>
            <a:normAutofit/>
          </a:bodyPr>
          <a:lstStyle/>
          <a:p>
            <a:pPr marL="45720" indent="0">
              <a:buNone/>
            </a:pPr>
            <a:endParaRPr lang="en-US" sz="1600" dirty="0">
              <a:latin typeface="+mn-lt"/>
            </a:endParaRPr>
          </a:p>
          <a:p>
            <a:pPr marL="0" indent="0">
              <a:buNone/>
            </a:pPr>
            <a:r>
              <a:rPr lang="en-US" sz="1800" dirty="0">
                <a:latin typeface="+mn-lt"/>
              </a:rPr>
              <a:t>Syncplicity – online platform used for secure file sharing</a:t>
            </a:r>
          </a:p>
          <a:p>
            <a:pPr>
              <a:buFont typeface="Wingdings" panose="05000000000000000000" pitchFamily="2" charset="2"/>
              <a:buChar char="v"/>
            </a:pPr>
            <a:r>
              <a:rPr lang="en-US" sz="1800" dirty="0">
                <a:latin typeface="+mn-lt"/>
              </a:rPr>
              <a:t>Please email me if you do not yet have a folder</a:t>
            </a:r>
            <a:r>
              <a:rPr lang="en-US" sz="1800" dirty="0"/>
              <a:t> and I</a:t>
            </a:r>
            <a:r>
              <a:rPr lang="en-US" sz="1800" dirty="0">
                <a:latin typeface="+mn-lt"/>
              </a:rPr>
              <a:t> will share the folder link with you </a:t>
            </a:r>
          </a:p>
          <a:p>
            <a:pPr>
              <a:buFont typeface="Wingdings" panose="05000000000000000000" pitchFamily="2" charset="2"/>
              <a:buChar char="v"/>
            </a:pPr>
            <a:r>
              <a:rPr lang="en-US" sz="1800" dirty="0">
                <a:latin typeface="+mn-lt"/>
              </a:rPr>
              <a:t>Once a file has been shared you can access </a:t>
            </a:r>
            <a:r>
              <a:rPr lang="en-US" sz="1800" dirty="0" err="1">
                <a:latin typeface="+mn-lt"/>
              </a:rPr>
              <a:t>Syncplicity</a:t>
            </a:r>
            <a:r>
              <a:rPr lang="en-US" sz="1800" dirty="0">
                <a:latin typeface="+mn-lt"/>
              </a:rPr>
              <a:t> at:  </a:t>
            </a:r>
            <a:r>
              <a:rPr lang="en-US" sz="1800" u="sng" dirty="0">
                <a:latin typeface="+mn-lt"/>
              </a:rPr>
              <a:t>my.syncplicity.com</a:t>
            </a:r>
          </a:p>
          <a:p>
            <a:pPr>
              <a:buFont typeface="Wingdings" panose="05000000000000000000" pitchFamily="2" charset="2"/>
              <a:buChar char="v"/>
            </a:pPr>
            <a:r>
              <a:rPr lang="en-US" sz="1800" dirty="0">
                <a:latin typeface="+mn-lt"/>
              </a:rPr>
              <a:t>File name is your AU code </a:t>
            </a:r>
          </a:p>
          <a:p>
            <a:pPr>
              <a:buFont typeface="Wingdings" panose="05000000000000000000" pitchFamily="2" charset="2"/>
              <a:buChar char="v"/>
            </a:pPr>
            <a:r>
              <a:rPr lang="en-US" sz="1800" dirty="0">
                <a:latin typeface="+mn-lt"/>
              </a:rPr>
              <a:t>Used for Exception requests, questions that include PII, sharing files, </a:t>
            </a:r>
            <a:r>
              <a:rPr lang="en-US" sz="1800" dirty="0" err="1">
                <a:latin typeface="+mn-lt"/>
              </a:rPr>
              <a:t>etc</a:t>
            </a:r>
            <a:r>
              <a:rPr lang="en-US" sz="1800" dirty="0">
                <a:latin typeface="+mn-lt"/>
              </a:rPr>
              <a:t> </a:t>
            </a:r>
          </a:p>
          <a:p>
            <a:pPr>
              <a:buFont typeface="Wingdings" panose="05000000000000000000" pitchFamily="2" charset="2"/>
              <a:buChar char="v"/>
            </a:pPr>
            <a:r>
              <a:rPr lang="en-US" sz="1800" b="1" dirty="0">
                <a:latin typeface="+mn-lt"/>
              </a:rPr>
              <a:t>Please email CDE to notify us you’ve placed something in the folder. We aren’t automatically notified when you’ve saved something in your </a:t>
            </a:r>
            <a:r>
              <a:rPr lang="en-US" sz="1800" b="1" dirty="0" err="1">
                <a:latin typeface="+mn-lt"/>
              </a:rPr>
              <a:t>Syncplicity</a:t>
            </a:r>
            <a:r>
              <a:rPr lang="en-US" sz="1800" b="1" dirty="0">
                <a:latin typeface="+mn-lt"/>
              </a:rPr>
              <a:t> folder. </a:t>
            </a:r>
          </a:p>
          <a:p>
            <a:pPr marL="0" indent="0">
              <a:buNone/>
            </a:pPr>
            <a:endParaRPr lang="en-US" sz="1600" dirty="0">
              <a:latin typeface="+mn-lt"/>
            </a:endParaRPr>
          </a:p>
        </p:txBody>
      </p:sp>
      <p:sp>
        <p:nvSpPr>
          <p:cNvPr id="5" name="Slide Number Placeholder 4"/>
          <p:cNvSpPr>
            <a:spLocks noGrp="1"/>
          </p:cNvSpPr>
          <p:nvPr>
            <p:ph type="sldNum" sz="quarter" idx="4294967295"/>
          </p:nvPr>
        </p:nvSpPr>
        <p:spPr>
          <a:xfrm>
            <a:off x="1798321" y="6356352"/>
            <a:ext cx="467783" cy="365125"/>
          </a:xfrm>
          <a:prstGeom prst="rect">
            <a:avLst/>
          </a:prstGeom>
        </p:spPr>
        <p:txBody>
          <a:bodyPr/>
          <a:lstStyle/>
          <a:p>
            <a:fld id="{67726FA2-3EC9-4717-AD62-D8C823692DD3}" type="slidenum">
              <a:rPr lang="en-US" smtClean="0"/>
              <a:pPr/>
              <a:t>22</a:t>
            </a:fld>
            <a:endParaRPr lang="en-US" dirty="0"/>
          </a:p>
        </p:txBody>
      </p:sp>
    </p:spTree>
    <p:extLst>
      <p:ext uri="{BB962C8B-B14F-4D97-AF65-F5344CB8AC3E}">
        <p14:creationId xmlns:p14="http://schemas.microsoft.com/office/powerpoint/2010/main" val="2163345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What’s New in 2023-2024?</a:t>
            </a:r>
          </a:p>
        </p:txBody>
      </p:sp>
      <p:sp>
        <p:nvSpPr>
          <p:cNvPr id="2" name="Slide Number Placeholder 1"/>
          <p:cNvSpPr>
            <a:spLocks noGrp="1"/>
          </p:cNvSpPr>
          <p:nvPr>
            <p:ph type="sldNum" sz="quarter" idx="12"/>
          </p:nvPr>
        </p:nvSpPr>
        <p:spPr/>
        <p:txBody>
          <a:bodyPr/>
          <a:lstStyle/>
          <a:p>
            <a:fld id="{67726FA2-3EC9-4717-AD62-D8C823692DD3}" type="slidenum">
              <a:rPr lang="en-US" smtClean="0"/>
              <a:pPr/>
              <a:t>23</a:t>
            </a:fld>
            <a:endParaRPr lang="en-US" dirty="0"/>
          </a:p>
        </p:txBody>
      </p:sp>
    </p:spTree>
    <p:extLst>
      <p:ext uri="{BB962C8B-B14F-4D97-AF65-F5344CB8AC3E}">
        <p14:creationId xmlns:p14="http://schemas.microsoft.com/office/powerpoint/2010/main" val="317262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1A6639B-85D1-AD5F-3E30-C6A1C572DB83}"/>
              </a:ext>
            </a:extLst>
          </p:cNvPr>
          <p:cNvSpPr>
            <a:spLocks noGrp="1"/>
          </p:cNvSpPr>
          <p:nvPr>
            <p:ph sz="half" idx="2"/>
          </p:nvPr>
        </p:nvSpPr>
        <p:spPr>
          <a:xfrm>
            <a:off x="971549" y="1428123"/>
            <a:ext cx="10136718" cy="4928227"/>
          </a:xfrm>
          <a:ln>
            <a:noFill/>
          </a:ln>
        </p:spPr>
        <p:txBody>
          <a:bodyPr>
            <a:noAutofit/>
          </a:bodyPr>
          <a:lstStyle/>
          <a:p>
            <a:pPr>
              <a:spcBef>
                <a:spcPts val="0"/>
              </a:spcBef>
              <a:buFont typeface="Wingdings" panose="05000000000000000000" pitchFamily="2" charset="2"/>
              <a:buChar char="Ø"/>
            </a:pPr>
            <a:r>
              <a:rPr lang="en-US" sz="1800" b="1" dirty="0">
                <a:latin typeface="Calibri" panose="020F0502020204030204" pitchFamily="34" charset="0"/>
                <a:ea typeface="Times New Roman" panose="02020603050405020304" pitchFamily="18" charset="0"/>
              </a:rPr>
              <a:t>Participation File Changes:  </a:t>
            </a:r>
          </a:p>
          <a:p>
            <a:pPr lvl="1">
              <a:spcBef>
                <a:spcPts val="0"/>
              </a:spcBef>
            </a:pPr>
            <a:r>
              <a:rPr lang="en-US" sz="1800" b="1" dirty="0">
                <a:highlight>
                  <a:srgbClr val="FFFF00"/>
                </a:highlight>
                <a:latin typeface="Calibri" panose="020F0502020204030204" pitchFamily="34" charset="0"/>
                <a:ea typeface="Times New Roman" panose="02020603050405020304" pitchFamily="18" charset="0"/>
              </a:rPr>
              <a:t>Removed Path 1 data fields:</a:t>
            </a:r>
            <a:endParaRPr lang="en-US" sz="1800" b="1" dirty="0">
              <a:highlight>
                <a:srgbClr val="FFFF00"/>
              </a:highlight>
              <a:latin typeface="Times New Roman" panose="02020603050405020304" pitchFamily="18" charset="0"/>
              <a:ea typeface="Times New Roman" panose="02020603050405020304" pitchFamily="18" charset="0"/>
            </a:endParaRPr>
          </a:p>
          <a:p>
            <a:pPr marL="1200150" lvl="2" indent="-285750">
              <a:spcBef>
                <a:spcPts val="0"/>
              </a:spcBef>
              <a:buFont typeface="Courier New" panose="02070309020205020404" pitchFamily="49" charset="0"/>
              <a:buChar char="o"/>
            </a:pPr>
            <a:r>
              <a:rPr lang="en-US" dirty="0">
                <a:latin typeface="Calibri" panose="020F0502020204030204" pitchFamily="34" charset="0"/>
                <a:ea typeface="Times New Roman" panose="02020603050405020304" pitchFamily="18" charset="0"/>
              </a:rPr>
              <a:t>Date Referred for Part C Evaluation</a:t>
            </a:r>
            <a:endParaRPr lang="en-US" dirty="0">
              <a:latin typeface="Times New Roman" panose="02020603050405020304" pitchFamily="18" charset="0"/>
              <a:ea typeface="Times New Roman" panose="02020603050405020304" pitchFamily="18" charset="0"/>
            </a:endParaRPr>
          </a:p>
          <a:p>
            <a:pPr marL="1200150" lvl="2" indent="-285750">
              <a:spcBef>
                <a:spcPts val="0"/>
              </a:spcBef>
              <a:buFont typeface="Courier New" panose="02070309020205020404" pitchFamily="49" charset="0"/>
              <a:buChar char="o"/>
            </a:pPr>
            <a:r>
              <a:rPr lang="en-US" dirty="0">
                <a:latin typeface="Calibri" panose="020F0502020204030204" pitchFamily="34" charset="0"/>
                <a:ea typeface="Times New Roman" panose="02020603050405020304" pitchFamily="18" charset="0"/>
              </a:rPr>
              <a:t>Date of Parental Consent to Evaluate Part C</a:t>
            </a:r>
            <a:endParaRPr lang="en-US" dirty="0">
              <a:latin typeface="Times New Roman" panose="02020603050405020304" pitchFamily="18" charset="0"/>
              <a:ea typeface="Times New Roman" panose="02020603050405020304" pitchFamily="18" charset="0"/>
            </a:endParaRPr>
          </a:p>
          <a:p>
            <a:pPr marL="1200150" lvl="2" indent="-285750">
              <a:spcBef>
                <a:spcPts val="0"/>
              </a:spcBef>
              <a:buFont typeface="Courier New" panose="02070309020205020404" pitchFamily="49" charset="0"/>
              <a:buChar char="o"/>
            </a:pPr>
            <a:r>
              <a:rPr lang="en-US" dirty="0">
                <a:latin typeface="Calibri" panose="020F0502020204030204" pitchFamily="34" charset="0"/>
                <a:ea typeface="Times New Roman" panose="02020603050405020304" pitchFamily="18" charset="0"/>
              </a:rPr>
              <a:t>Date Evaluation Completed Part C</a:t>
            </a:r>
            <a:endParaRPr lang="en-US" dirty="0">
              <a:latin typeface="Times New Roman" panose="02020603050405020304" pitchFamily="18" charset="0"/>
              <a:ea typeface="Times New Roman" panose="02020603050405020304" pitchFamily="18" charset="0"/>
            </a:endParaRPr>
          </a:p>
          <a:p>
            <a:pPr marL="1200150" lvl="2" indent="-285750">
              <a:spcBef>
                <a:spcPts val="0"/>
              </a:spcBef>
              <a:buFont typeface="Courier New" panose="02070309020205020404" pitchFamily="49" charset="0"/>
              <a:buChar char="o"/>
            </a:pPr>
            <a:r>
              <a:rPr lang="en-US" dirty="0">
                <a:latin typeface="Calibri" panose="020F0502020204030204" pitchFamily="34" charset="0"/>
                <a:ea typeface="Times New Roman" panose="02020603050405020304" pitchFamily="18" charset="0"/>
              </a:rPr>
              <a:t>Reason for Delay in Completing Evaluation Part C</a:t>
            </a:r>
            <a:endParaRPr lang="en-US" dirty="0">
              <a:latin typeface="Times New Roman" panose="02020603050405020304" pitchFamily="18" charset="0"/>
              <a:ea typeface="Times New Roman" panose="02020603050405020304" pitchFamily="18" charset="0"/>
            </a:endParaRPr>
          </a:p>
          <a:p>
            <a:pPr marL="1200150" lvl="2" indent="-285750">
              <a:spcBef>
                <a:spcPts val="0"/>
              </a:spcBef>
              <a:buFont typeface="Courier New" panose="02070309020205020404" pitchFamily="49" charset="0"/>
              <a:buChar char="o"/>
            </a:pPr>
            <a:r>
              <a:rPr lang="en-US" dirty="0">
                <a:latin typeface="Calibri" panose="020F0502020204030204" pitchFamily="34" charset="0"/>
                <a:ea typeface="Times New Roman" panose="02020603050405020304" pitchFamily="18" charset="0"/>
              </a:rPr>
              <a:t>Eligibility and Services- Path 1</a:t>
            </a:r>
          </a:p>
          <a:p>
            <a:pPr lvl="1">
              <a:spcBef>
                <a:spcPts val="0"/>
              </a:spcBef>
            </a:pPr>
            <a:r>
              <a:rPr lang="en-US" sz="1800" b="1" dirty="0">
                <a:highlight>
                  <a:srgbClr val="FFFF00"/>
                </a:highlight>
                <a:latin typeface="Calibri" panose="020F0502020204030204" pitchFamily="34" charset="0"/>
                <a:ea typeface="Times New Roman" panose="02020603050405020304" pitchFamily="18" charset="0"/>
              </a:rPr>
              <a:t>Removed Special Education or Part C Referral Codes of 01, 04, and 05</a:t>
            </a:r>
            <a:r>
              <a:rPr lang="en-US" sz="1800" b="1" dirty="0">
                <a:latin typeface="Calibri" panose="020F0502020204030204" pitchFamily="34" charset="0"/>
                <a:ea typeface="Times New Roman" panose="02020603050405020304" pitchFamily="18" charset="0"/>
              </a:rPr>
              <a:t> </a:t>
            </a:r>
          </a:p>
          <a:p>
            <a:pPr lvl="1">
              <a:spcBef>
                <a:spcPts val="0"/>
              </a:spcBef>
            </a:pPr>
            <a:r>
              <a:rPr lang="en-US" sz="1800" dirty="0">
                <a:latin typeface="Calibri" panose="020F0502020204030204" pitchFamily="34" charset="0"/>
                <a:ea typeface="Times New Roman" panose="02020603050405020304" pitchFamily="18" charset="0"/>
              </a:rPr>
              <a:t>Remove Primary Disability code 12 – Infant/Toddler with a Disability</a:t>
            </a:r>
            <a:endParaRPr lang="en-US" sz="1800" dirty="0">
              <a:latin typeface="Times New Roman" panose="02020603050405020304" pitchFamily="18" charset="0"/>
              <a:ea typeface="Times New Roman" panose="02020603050405020304" pitchFamily="18" charset="0"/>
            </a:endParaRPr>
          </a:p>
          <a:p>
            <a:pPr lvl="1">
              <a:spcBef>
                <a:spcPts val="0"/>
              </a:spcBef>
            </a:pPr>
            <a:r>
              <a:rPr lang="en-US" sz="1800" dirty="0">
                <a:latin typeface="Calibri" panose="020F0502020204030204" pitchFamily="34" charset="0"/>
                <a:ea typeface="Times New Roman" panose="02020603050405020304" pitchFamily="18" charset="0"/>
              </a:rPr>
              <a:t>Add new Gender code 03 (non-binary)</a:t>
            </a:r>
          </a:p>
          <a:p>
            <a:pPr lvl="1">
              <a:spcBef>
                <a:spcPts val="0"/>
              </a:spcBef>
            </a:pPr>
            <a:r>
              <a:rPr lang="en-US" sz="1800" dirty="0">
                <a:latin typeface="Calibri" panose="020F0502020204030204" pitchFamily="34" charset="0"/>
                <a:ea typeface="Times New Roman" panose="02020603050405020304" pitchFamily="18" charset="0"/>
              </a:rPr>
              <a:t>Adjust “Basis of Exit” field name to “SPED Basis of Exit”</a:t>
            </a:r>
            <a:endParaRPr lang="en-US" sz="1800" dirty="0">
              <a:latin typeface="Times New Roman" panose="02020603050405020304" pitchFamily="18" charset="0"/>
              <a:ea typeface="Times New Roman" panose="02020603050405020304" pitchFamily="18" charset="0"/>
            </a:endParaRPr>
          </a:p>
          <a:p>
            <a:pPr lvl="1">
              <a:spcBef>
                <a:spcPts val="0"/>
              </a:spcBef>
            </a:pPr>
            <a:r>
              <a:rPr lang="en-US" sz="1800" dirty="0">
                <a:latin typeface="Calibri" panose="020F0502020204030204" pitchFamily="34" charset="0"/>
                <a:ea typeface="Times New Roman" panose="02020603050405020304" pitchFamily="18" charset="0"/>
              </a:rPr>
              <a:t>Adjust “Pupils Attendance Information” field name to “SPED Pupils Attendance Information”</a:t>
            </a:r>
          </a:p>
          <a:p>
            <a:pPr lvl="1">
              <a:spcBef>
                <a:spcPts val="0"/>
              </a:spcBef>
            </a:pPr>
            <a:r>
              <a:rPr lang="en-US" sz="1800" dirty="0">
                <a:latin typeface="Calibri" panose="020F0502020204030204" pitchFamily="34" charset="0"/>
                <a:ea typeface="Times New Roman" panose="02020603050405020304" pitchFamily="18" charset="0"/>
              </a:rPr>
              <a:t>Adjust “Special Education or Part C Referral” field name to “Special Education Referral Type” </a:t>
            </a:r>
            <a:endParaRPr lang="en-US" sz="1800" dirty="0">
              <a:latin typeface="Times New Roman" panose="02020603050405020304" pitchFamily="18" charset="0"/>
              <a:ea typeface="Times New Roman" panose="02020603050405020304" pitchFamily="18" charset="0"/>
            </a:endParaRPr>
          </a:p>
          <a:p>
            <a:pPr>
              <a:buFont typeface="Wingdings" panose="05000000000000000000" pitchFamily="2" charset="2"/>
              <a:buChar char="Ø"/>
            </a:pPr>
            <a:r>
              <a:rPr lang="en-US" sz="1800" b="1" dirty="0">
                <a:highlight>
                  <a:srgbClr val="FFFF00"/>
                </a:highlight>
                <a:latin typeface="+mn-lt"/>
              </a:rPr>
              <a:t>New Input Screen in Data Pipeline for  AUs to report number of requests for access to students for Medically Necessary Services</a:t>
            </a:r>
          </a:p>
        </p:txBody>
      </p:sp>
      <p:sp>
        <p:nvSpPr>
          <p:cNvPr id="2" name="Title 1">
            <a:extLst>
              <a:ext uri="{FF2B5EF4-FFF2-40B4-BE49-F238E27FC236}">
                <a16:creationId xmlns:a16="http://schemas.microsoft.com/office/drawing/2014/main" id="{98ECCF5B-1EB9-4940-B654-5E55161EA4BA}"/>
              </a:ext>
            </a:extLst>
          </p:cNvPr>
          <p:cNvSpPr>
            <a:spLocks noGrp="1"/>
          </p:cNvSpPr>
          <p:nvPr>
            <p:ph type="title"/>
          </p:nvPr>
        </p:nvSpPr>
        <p:spPr/>
        <p:txBody>
          <a:bodyPr/>
          <a:lstStyle/>
          <a:p>
            <a:r>
              <a:rPr lang="en-US" dirty="0"/>
              <a:t>Special Education IEP Interchange </a:t>
            </a:r>
            <a:br>
              <a:rPr lang="en-US" dirty="0"/>
            </a:br>
            <a:r>
              <a:rPr lang="en-US" dirty="0"/>
              <a:t>2023-2024 Changes</a:t>
            </a:r>
          </a:p>
        </p:txBody>
      </p:sp>
      <p:sp>
        <p:nvSpPr>
          <p:cNvPr id="4" name="Slide Number Placeholder 3">
            <a:extLst>
              <a:ext uri="{FF2B5EF4-FFF2-40B4-BE49-F238E27FC236}">
                <a16:creationId xmlns:a16="http://schemas.microsoft.com/office/drawing/2014/main" id="{8C18773B-9294-45CF-BEA3-B2B7A14150CF}"/>
              </a:ext>
            </a:extLst>
          </p:cNvPr>
          <p:cNvSpPr>
            <a:spLocks noGrp="1"/>
          </p:cNvSpPr>
          <p:nvPr>
            <p:ph type="sldNum" sz="quarter" idx="12"/>
          </p:nvPr>
        </p:nvSpPr>
        <p:spPr/>
        <p:txBody>
          <a:bodyPr/>
          <a:lstStyle/>
          <a:p>
            <a:r>
              <a:rPr lang="en-US" dirty="0"/>
              <a:t>48</a:t>
            </a:r>
          </a:p>
        </p:txBody>
      </p:sp>
      <p:pic>
        <p:nvPicPr>
          <p:cNvPr id="5" name="Picture 4" descr="Check It Out GIFs | Tenor">
            <a:extLst>
              <a:ext uri="{FF2B5EF4-FFF2-40B4-BE49-F238E27FC236}">
                <a16:creationId xmlns:a16="http://schemas.microsoft.com/office/drawing/2014/main" id="{24BCB916-BD0F-3733-7C2A-E96F616A8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3706" y="0"/>
            <a:ext cx="1147562" cy="1173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894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D5AA2-7D9A-FD9A-FE9F-CD4C92B2D847}"/>
              </a:ext>
            </a:extLst>
          </p:cNvPr>
          <p:cNvSpPr>
            <a:spLocks noGrp="1"/>
          </p:cNvSpPr>
          <p:nvPr>
            <p:ph type="title"/>
          </p:nvPr>
        </p:nvSpPr>
        <p:spPr/>
        <p:txBody>
          <a:bodyPr/>
          <a:lstStyle/>
          <a:p>
            <a:r>
              <a:rPr lang="en-US"/>
              <a:t>Medically Necessary Services:</a:t>
            </a:r>
            <a:br>
              <a:rPr lang="en-US"/>
            </a:br>
            <a:r>
              <a:rPr lang="en-US"/>
              <a:t>Required by all AUs in 23-24</a:t>
            </a:r>
          </a:p>
        </p:txBody>
      </p:sp>
      <p:sp>
        <p:nvSpPr>
          <p:cNvPr id="3" name="Content Placeholder 2">
            <a:extLst>
              <a:ext uri="{FF2B5EF4-FFF2-40B4-BE49-F238E27FC236}">
                <a16:creationId xmlns:a16="http://schemas.microsoft.com/office/drawing/2014/main" id="{AB8A87EC-9715-0311-2012-F14640DB1F0F}"/>
              </a:ext>
            </a:extLst>
          </p:cNvPr>
          <p:cNvSpPr>
            <a:spLocks noGrp="1"/>
          </p:cNvSpPr>
          <p:nvPr>
            <p:ph idx="1"/>
          </p:nvPr>
        </p:nvSpPr>
        <p:spPr/>
        <p:txBody>
          <a:bodyPr/>
          <a:lstStyle/>
          <a:p>
            <a:pPr marL="0" marR="0" lvl="0" indent="0">
              <a:spcBef>
                <a:spcPts val="0"/>
              </a:spcBef>
              <a:spcAft>
                <a:spcPts val="0"/>
              </a:spcAft>
              <a:buNone/>
            </a:pPr>
            <a:r>
              <a:rPr lang="en-US" sz="1600" b="1" u="sng">
                <a:effectLst/>
                <a:latin typeface="Calibri" panose="020F0502020204030204" pitchFamily="34" charset="0"/>
                <a:ea typeface="Calibri" panose="020F0502020204030204" pitchFamily="34" charset="0"/>
              </a:rPr>
              <a:t>Access to Students for Medically Necessary Services</a:t>
            </a:r>
          </a:p>
          <a:p>
            <a:pPr marL="342900" marR="0" lvl="0" indent="-342900">
              <a:spcBef>
                <a:spcPts val="0"/>
              </a:spcBef>
              <a:spcAft>
                <a:spcPts val="0"/>
              </a:spcAft>
              <a:buFont typeface="Symbol" panose="05050102010706020507" pitchFamily="18" charset="2"/>
              <a:buChar char=""/>
            </a:pPr>
            <a:r>
              <a:rPr lang="en-US" sz="1600" b="1">
                <a:effectLst/>
                <a:latin typeface="Calibri" panose="020F0502020204030204" pitchFamily="34" charset="0"/>
                <a:ea typeface="Calibri" panose="020F0502020204030204" pitchFamily="34" charset="0"/>
              </a:rPr>
              <a:t>NEW reporting requirement started in 2023-2024 school year – </a:t>
            </a:r>
            <a:r>
              <a:rPr lang="en-US" sz="1600" b="1">
                <a:effectLst/>
                <a:latin typeface="Calibri" panose="020F0502020204030204" pitchFamily="34" charset="0"/>
                <a:ea typeface="Calibri" panose="020F0502020204030204" pitchFamily="34" charset="0"/>
                <a:hlinkClick r:id="rId2"/>
              </a:rPr>
              <a:t>House Bill 22-1260 </a:t>
            </a:r>
            <a:endParaRPr lang="en-US" sz="1600" b="1">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600" b="1">
                <a:effectLst/>
                <a:latin typeface="Calibri" panose="020F0502020204030204" pitchFamily="34" charset="0"/>
                <a:ea typeface="Calibri" panose="020F0502020204030204" pitchFamily="34" charset="0"/>
              </a:rPr>
              <a:t>AUs must report # of requests for access to students for medically necessary services </a:t>
            </a:r>
            <a:endParaRPr lang="en-US" sz="16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600">
                <a:effectLst/>
                <a:latin typeface="Calibri" panose="020F0502020204030204" pitchFamily="34" charset="0"/>
                <a:ea typeface="Calibri" panose="020F0502020204030204" pitchFamily="34" charset="0"/>
              </a:rPr>
              <a:t>Beginning 7/01/2024, the AU must report to CDE the number of requests during the 23-24 school year for access to a student by a private healthcare specialist and whether the access was authorized or denied. </a:t>
            </a:r>
          </a:p>
          <a:p>
            <a:pPr marL="742950" marR="0" lvl="1" indent="-285750">
              <a:spcBef>
                <a:spcPts val="0"/>
              </a:spcBef>
              <a:spcAft>
                <a:spcPts val="0"/>
              </a:spcAft>
              <a:buFont typeface="Courier New" panose="02070309020205020404" pitchFamily="49" charset="0"/>
              <a:buChar char="o"/>
            </a:pPr>
            <a:r>
              <a:rPr lang="en-US" sz="1600">
                <a:effectLst/>
                <a:latin typeface="Calibri" panose="020F0502020204030204" pitchFamily="34" charset="0"/>
                <a:ea typeface="Calibri" panose="020F0502020204030204" pitchFamily="34" charset="0"/>
              </a:rPr>
              <a:t>Starting in January 2025, CDE must make this information available online.</a:t>
            </a:r>
          </a:p>
          <a:p>
            <a:pPr marL="742950" marR="0" lvl="1" indent="-285750">
              <a:spcBef>
                <a:spcPts val="0"/>
              </a:spcBef>
              <a:spcAft>
                <a:spcPts val="0"/>
              </a:spcAft>
              <a:buFont typeface="Courier New" panose="02070309020205020404" pitchFamily="49" charset="0"/>
              <a:buChar char="o"/>
            </a:pPr>
            <a:r>
              <a:rPr lang="en-US" sz="1600">
                <a:effectLst/>
                <a:latin typeface="Calibri" panose="020F0502020204030204" pitchFamily="34" charset="0"/>
                <a:ea typeface="Calibri" panose="020F0502020204030204" pitchFamily="34" charset="0"/>
              </a:rPr>
              <a:t>Each AU must report to CDE the total </a:t>
            </a:r>
            <a:r>
              <a:rPr lang="en-US" sz="1600" u="sng">
                <a:effectLst/>
                <a:latin typeface="Calibri" panose="020F0502020204030204" pitchFamily="34" charset="0"/>
                <a:ea typeface="Calibri" panose="020F0502020204030204" pitchFamily="34" charset="0"/>
              </a:rPr>
              <a:t>counts</a:t>
            </a:r>
            <a:r>
              <a:rPr lang="en-US" sz="1600">
                <a:effectLst/>
                <a:latin typeface="Calibri" panose="020F0502020204030204" pitchFamily="34" charset="0"/>
                <a:ea typeface="Calibri" panose="020F0502020204030204" pitchFamily="34" charset="0"/>
              </a:rPr>
              <a:t> for the following (no student level information is needed):</a:t>
            </a:r>
          </a:p>
          <a:p>
            <a:pPr marL="1143000" marR="0" lvl="2" indent="-228600">
              <a:spcBef>
                <a:spcPts val="0"/>
              </a:spcBef>
              <a:spcAft>
                <a:spcPts val="0"/>
              </a:spcAft>
              <a:buFont typeface="Wingdings" panose="05000000000000000000" pitchFamily="2" charset="2"/>
              <a:buChar char=""/>
            </a:pPr>
            <a:r>
              <a:rPr lang="en-US" sz="1600" b="1">
                <a:effectLst/>
                <a:highlight>
                  <a:srgbClr val="FFFF00"/>
                </a:highlight>
                <a:latin typeface="Calibri" panose="020F0502020204030204" pitchFamily="34" charset="0"/>
                <a:ea typeface="Calibri" panose="020F0502020204030204" pitchFamily="34" charset="0"/>
              </a:rPr>
              <a:t># of requests for access to a student for medically necessary services</a:t>
            </a:r>
            <a:endParaRPr lang="en-US" sz="16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600" b="1">
                <a:effectLst/>
                <a:highlight>
                  <a:srgbClr val="FFFF00"/>
                </a:highlight>
                <a:latin typeface="Calibri" panose="020F0502020204030204" pitchFamily="34" charset="0"/>
                <a:ea typeface="Calibri" panose="020F0502020204030204" pitchFamily="34" charset="0"/>
              </a:rPr>
              <a:t># of those requests authorized </a:t>
            </a:r>
            <a:endParaRPr lang="en-US" sz="160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600" b="1">
                <a:effectLst/>
                <a:highlight>
                  <a:srgbClr val="FFFF00"/>
                </a:highlight>
                <a:latin typeface="Calibri" panose="020F0502020204030204" pitchFamily="34" charset="0"/>
                <a:ea typeface="Calibri" panose="020F0502020204030204" pitchFamily="34" charset="0"/>
              </a:rPr>
              <a:t># of those requests denied</a:t>
            </a:r>
            <a:endParaRPr lang="en-US" sz="16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600">
                <a:effectLst/>
                <a:latin typeface="Calibri" panose="020F0502020204030204" pitchFamily="34" charset="0"/>
                <a:ea typeface="Calibri" panose="020F0502020204030204" pitchFamily="34" charset="0"/>
              </a:rPr>
              <a:t>These counts will be collected in a new input screen</a:t>
            </a:r>
            <a:r>
              <a:rPr lang="en-US" sz="1600">
                <a:latin typeface="Calibri" panose="020F0502020204030204" pitchFamily="34" charset="0"/>
                <a:ea typeface="Calibri" panose="020F0502020204030204" pitchFamily="34" charset="0"/>
              </a:rPr>
              <a:t> </a:t>
            </a:r>
            <a:r>
              <a:rPr lang="en-US" sz="1600">
                <a:effectLst/>
                <a:latin typeface="Calibri" panose="020F0502020204030204" pitchFamily="34" charset="0"/>
                <a:ea typeface="Calibri" panose="020F0502020204030204" pitchFamily="34" charset="0"/>
              </a:rPr>
              <a:t>within the Data Pipeline under the IEP Interchange. ‘SPE User Role’ access.  (see next slide for steps)</a:t>
            </a:r>
          </a:p>
          <a:p>
            <a:pPr marL="742950" marR="0" lvl="1" indent="-285750">
              <a:spcBef>
                <a:spcPts val="0"/>
              </a:spcBef>
              <a:spcAft>
                <a:spcPts val="0"/>
              </a:spcAft>
              <a:buFont typeface="Courier New" panose="02070309020205020404" pitchFamily="49" charset="0"/>
              <a:buChar char="o"/>
            </a:pPr>
            <a:r>
              <a:rPr lang="en-US" sz="1600">
                <a:latin typeface="Calibri" panose="020F0502020204030204" pitchFamily="34" charset="0"/>
                <a:ea typeface="Calibri" panose="020F0502020204030204" pitchFamily="34" charset="0"/>
              </a:rPr>
              <a:t>AU will</a:t>
            </a:r>
            <a:r>
              <a:rPr lang="en-US" sz="1600">
                <a:effectLst/>
                <a:latin typeface="Calibri" panose="020F0502020204030204" pitchFamily="34" charset="0"/>
                <a:ea typeface="Calibri" panose="020F0502020204030204" pitchFamily="34" charset="0"/>
              </a:rPr>
              <a:t> not be </a:t>
            </a:r>
            <a:r>
              <a:rPr lang="en-US" sz="1600">
                <a:latin typeface="Calibri" panose="020F0502020204030204" pitchFamily="34" charset="0"/>
                <a:ea typeface="Calibri" panose="020F0502020204030204" pitchFamily="34" charset="0"/>
              </a:rPr>
              <a:t>able to approve final </a:t>
            </a:r>
            <a:r>
              <a:rPr lang="en-US" sz="1600" err="1">
                <a:effectLst/>
                <a:latin typeface="Calibri" panose="020F0502020204030204" pitchFamily="34" charset="0"/>
                <a:ea typeface="Calibri" panose="020F0502020204030204" pitchFamily="34" charset="0"/>
              </a:rPr>
              <a:t>SpEd</a:t>
            </a:r>
            <a:r>
              <a:rPr lang="en-US" sz="1600">
                <a:effectLst/>
                <a:latin typeface="Calibri" panose="020F0502020204030204" pitchFamily="34" charset="0"/>
                <a:ea typeface="Calibri" panose="020F0502020204030204" pitchFamily="34" charset="0"/>
              </a:rPr>
              <a:t> EOY Snapshot until counts have been entered and saved in the Data Pipeline</a:t>
            </a:r>
          </a:p>
          <a:p>
            <a:pPr marL="1200150" lvl="2" indent="-285750">
              <a:spcBef>
                <a:spcPts val="0"/>
              </a:spcBef>
              <a:buFont typeface="Courier New" panose="02070309020205020404" pitchFamily="49" charset="0"/>
              <a:buChar char="o"/>
            </a:pPr>
            <a:r>
              <a:rPr lang="en-US" sz="1600">
                <a:effectLst/>
                <a:latin typeface="Calibri" panose="020F0502020204030204" pitchFamily="34" charset="0"/>
                <a:ea typeface="Calibri" panose="020F0502020204030204" pitchFamily="34" charset="0"/>
              </a:rPr>
              <a:t>Counts will </a:t>
            </a:r>
            <a:r>
              <a:rPr lang="en-US" sz="1600" u="sng">
                <a:effectLst/>
                <a:latin typeface="Calibri" panose="020F0502020204030204" pitchFamily="34" charset="0"/>
                <a:ea typeface="Calibri" panose="020F0502020204030204" pitchFamily="34" charset="0"/>
              </a:rPr>
              <a:t>not</a:t>
            </a:r>
            <a:r>
              <a:rPr lang="en-US" sz="1600">
                <a:effectLst/>
                <a:latin typeface="Calibri" panose="020F0502020204030204" pitchFamily="34" charset="0"/>
                <a:ea typeface="Calibri" panose="020F0502020204030204" pitchFamily="34" charset="0"/>
              </a:rPr>
              <a:t> be included in your </a:t>
            </a:r>
            <a:r>
              <a:rPr lang="en-US" sz="1600" err="1">
                <a:effectLst/>
                <a:latin typeface="Calibri" panose="020F0502020204030204" pitchFamily="34" charset="0"/>
                <a:ea typeface="Calibri" panose="020F0502020204030204" pitchFamily="34" charset="0"/>
              </a:rPr>
              <a:t>SpEd</a:t>
            </a:r>
            <a:r>
              <a:rPr lang="en-US" sz="1600">
                <a:effectLst/>
                <a:latin typeface="Calibri" panose="020F0502020204030204" pitchFamily="34" charset="0"/>
                <a:ea typeface="Calibri" panose="020F0502020204030204" pitchFamily="34" charset="0"/>
              </a:rPr>
              <a:t> EOY Snapshot though</a:t>
            </a:r>
          </a:p>
          <a:p>
            <a:pPr marL="0" indent="0">
              <a:buNone/>
            </a:pPr>
            <a:endParaRPr lang="en-US"/>
          </a:p>
        </p:txBody>
      </p:sp>
      <p:sp>
        <p:nvSpPr>
          <p:cNvPr id="4" name="Slide Number Placeholder 3">
            <a:extLst>
              <a:ext uri="{FF2B5EF4-FFF2-40B4-BE49-F238E27FC236}">
                <a16:creationId xmlns:a16="http://schemas.microsoft.com/office/drawing/2014/main" id="{09E83BFE-11D7-A323-F56E-7A3416FC3D42}"/>
              </a:ext>
            </a:extLst>
          </p:cNvPr>
          <p:cNvSpPr>
            <a:spLocks noGrp="1"/>
          </p:cNvSpPr>
          <p:nvPr>
            <p:ph type="sldNum" sz="quarter" idx="12"/>
          </p:nvPr>
        </p:nvSpPr>
        <p:spPr/>
        <p:txBody>
          <a:bodyPr/>
          <a:lstStyle/>
          <a:p>
            <a:fld id="{C479D5F6-EDCB-402A-AC08-4943A1820E8F}" type="slidenum">
              <a:rPr lang="en-US" smtClean="0"/>
              <a:pPr/>
              <a:t>25</a:t>
            </a:fld>
            <a:endParaRPr lang="en-US"/>
          </a:p>
        </p:txBody>
      </p:sp>
    </p:spTree>
    <p:extLst>
      <p:ext uri="{BB962C8B-B14F-4D97-AF65-F5344CB8AC3E}">
        <p14:creationId xmlns:p14="http://schemas.microsoft.com/office/powerpoint/2010/main" val="2787581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FCA31-9A82-7FDD-4AD0-A22C09719C48}"/>
              </a:ext>
            </a:extLst>
          </p:cNvPr>
          <p:cNvSpPr>
            <a:spLocks noGrp="1"/>
          </p:cNvSpPr>
          <p:nvPr>
            <p:ph type="title"/>
          </p:nvPr>
        </p:nvSpPr>
        <p:spPr/>
        <p:txBody>
          <a:bodyPr>
            <a:normAutofit/>
          </a:bodyPr>
          <a:lstStyle/>
          <a:p>
            <a:r>
              <a:rPr lang="en-US"/>
              <a:t>Medically Necessary Services: </a:t>
            </a:r>
            <a:br>
              <a:rPr lang="en-US"/>
            </a:br>
            <a:r>
              <a:rPr lang="en-US"/>
              <a:t>Steps to Submit Counts to Data Pipeline</a:t>
            </a:r>
          </a:p>
        </p:txBody>
      </p:sp>
      <p:pic>
        <p:nvPicPr>
          <p:cNvPr id="7" name="Picture 2" descr="screenshot of where to find Medically Necessary Services boxes in Data Pipeline. Shows steps 1-5 below">
            <a:extLst>
              <a:ext uri="{FF2B5EF4-FFF2-40B4-BE49-F238E27FC236}">
                <a16:creationId xmlns:a16="http://schemas.microsoft.com/office/drawing/2014/main" id="{C595B99E-6225-E982-68E6-E4FC7CE8A6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3565" y="1278310"/>
            <a:ext cx="10515600" cy="27017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72129D6-D5B4-622C-362F-EFCCAF55B60E}"/>
              </a:ext>
            </a:extLst>
          </p:cNvPr>
          <p:cNvSpPr txBox="1"/>
          <p:nvPr/>
        </p:nvSpPr>
        <p:spPr>
          <a:xfrm>
            <a:off x="443565" y="4142247"/>
            <a:ext cx="4282263" cy="1815882"/>
          </a:xfrm>
          <a:prstGeom prst="rect">
            <a:avLst/>
          </a:prstGeom>
          <a:solidFill>
            <a:schemeClr val="bg1">
              <a:lumMod val="85000"/>
            </a:schemeClr>
          </a:solidFill>
          <a:ln w="12700">
            <a:solidFill>
              <a:schemeClr val="tx1"/>
            </a:solidFill>
          </a:ln>
        </p:spPr>
        <p:txBody>
          <a:bodyPr wrap="square" rtlCol="0">
            <a:spAutoFit/>
          </a:bodyPr>
          <a:lstStyle/>
          <a:p>
            <a:r>
              <a:rPr lang="en-US" sz="1600" b="1" u="sng"/>
              <a:t>Steps </a:t>
            </a:r>
          </a:p>
          <a:p>
            <a:r>
              <a:rPr lang="en-US" sz="1600" b="1"/>
              <a:t>1. Click Special Education tab</a:t>
            </a:r>
          </a:p>
          <a:p>
            <a:r>
              <a:rPr lang="en-US" sz="1600" b="1"/>
              <a:t>2. Click Medically Necessary Services tab</a:t>
            </a:r>
          </a:p>
          <a:p>
            <a:r>
              <a:rPr lang="en-US" sz="1600" b="1"/>
              <a:t>3. Select School Year/AU and click Search button</a:t>
            </a:r>
          </a:p>
          <a:p>
            <a:r>
              <a:rPr lang="en-US" sz="1600" b="1"/>
              <a:t>4. Enter a number in all 3 boxes</a:t>
            </a:r>
          </a:p>
          <a:p>
            <a:r>
              <a:rPr lang="en-US" sz="1600" b="1"/>
              <a:t>5. Click Save button</a:t>
            </a:r>
          </a:p>
          <a:p>
            <a:endParaRPr lang="en-US" sz="1600"/>
          </a:p>
        </p:txBody>
      </p:sp>
      <p:sp>
        <p:nvSpPr>
          <p:cNvPr id="10" name="TextBox 9">
            <a:extLst>
              <a:ext uri="{FF2B5EF4-FFF2-40B4-BE49-F238E27FC236}">
                <a16:creationId xmlns:a16="http://schemas.microsoft.com/office/drawing/2014/main" id="{8A8604B4-DD23-061C-19CC-83A6816C76B1}"/>
              </a:ext>
            </a:extLst>
          </p:cNvPr>
          <p:cNvSpPr txBox="1"/>
          <p:nvPr/>
        </p:nvSpPr>
        <p:spPr>
          <a:xfrm>
            <a:off x="5934721" y="3567746"/>
            <a:ext cx="6096000" cy="1600438"/>
          </a:xfrm>
          <a:prstGeom prst="rect">
            <a:avLst/>
          </a:prstGeom>
          <a:noFill/>
        </p:spPr>
        <p:txBody>
          <a:bodyPr wrap="square">
            <a:spAutoFit/>
          </a:bodyPr>
          <a:lstStyle/>
          <a:p>
            <a:r>
              <a:rPr lang="en-US" sz="1400"/>
              <a:t>Notes:</a:t>
            </a:r>
          </a:p>
          <a:p>
            <a:pPr marL="285750" indent="-285750">
              <a:buFont typeface="Arial" panose="020B0604020202020204" pitchFamily="34" charset="0"/>
              <a:buChar char="•"/>
            </a:pPr>
            <a:r>
              <a:rPr lang="en-US" sz="1400"/>
              <a:t>Counts must reflect all districts within AU from July 1, 2023 – June 30, 2024</a:t>
            </a:r>
          </a:p>
          <a:p>
            <a:pPr marL="285750" indent="-285750">
              <a:buFont typeface="Arial" panose="020B0604020202020204" pitchFamily="34" charset="0"/>
              <a:buChar char="•"/>
            </a:pPr>
            <a:r>
              <a:rPr lang="en-US" sz="1400"/>
              <a:t>Must be completed by the time Sped EOY is approved – by 9/27/24</a:t>
            </a:r>
          </a:p>
          <a:p>
            <a:pPr marL="285750" indent="-285750">
              <a:buFont typeface="Arial" panose="020B0604020202020204" pitchFamily="34" charset="0"/>
              <a:buChar char="•"/>
            </a:pPr>
            <a:r>
              <a:rPr lang="en-US" sz="1400"/>
              <a:t>AUs are able to modify counts until their final Sped EOY is locked/approved</a:t>
            </a:r>
          </a:p>
          <a:p>
            <a:pPr marL="285750" indent="-285750">
              <a:buFont typeface="Arial" panose="020B0604020202020204" pitchFamily="34" charset="0"/>
              <a:buChar char="•"/>
            </a:pPr>
            <a:r>
              <a:rPr lang="en-US" sz="1400"/>
              <a:t>pop up message will ensure each box is populated with a number</a:t>
            </a:r>
          </a:p>
          <a:p>
            <a:pPr marL="285750" indent="-285750">
              <a:buFont typeface="Arial" panose="020B0604020202020204" pitchFamily="34" charset="0"/>
              <a:buChar char="•"/>
            </a:pPr>
            <a:r>
              <a:rPr lang="en-US" sz="1400"/>
              <a:t>pop up message will ensure total # box (1</a:t>
            </a:r>
            <a:r>
              <a:rPr lang="en-US" sz="1400" baseline="30000"/>
              <a:t>st</a:t>
            </a:r>
            <a:r>
              <a:rPr lang="en-US" sz="1400"/>
              <a:t> box) is the sum of those authorized and denied</a:t>
            </a:r>
          </a:p>
        </p:txBody>
      </p:sp>
      <p:graphicFrame>
        <p:nvGraphicFramePr>
          <p:cNvPr id="13" name="Content Placeholder 12" descr="# requests authorized + # requests denied = total # requests">
            <a:extLst>
              <a:ext uri="{FF2B5EF4-FFF2-40B4-BE49-F238E27FC236}">
                <a16:creationId xmlns:a16="http://schemas.microsoft.com/office/drawing/2014/main" id="{C70B0585-6E75-059D-8E1A-89509181825E}"/>
              </a:ext>
            </a:extLst>
          </p:cNvPr>
          <p:cNvGraphicFramePr>
            <a:graphicFrameLocks noGrp="1"/>
          </p:cNvGraphicFramePr>
          <p:nvPr>
            <p:ph sz="quarter" idx="14"/>
            <p:extLst>
              <p:ext uri="{D42A27DB-BD31-4B8C-83A1-F6EECF244321}">
                <p14:modId xmlns:p14="http://schemas.microsoft.com/office/powerpoint/2010/main" val="3724090360"/>
              </p:ext>
            </p:extLst>
          </p:nvPr>
        </p:nvGraphicFramePr>
        <p:xfrm>
          <a:off x="6454631" y="5168184"/>
          <a:ext cx="4902468" cy="682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07E168FE-510D-6BCC-7914-A6DCCDA1B706}"/>
              </a:ext>
            </a:extLst>
          </p:cNvPr>
          <p:cNvSpPr>
            <a:spLocks noGrp="1"/>
          </p:cNvSpPr>
          <p:nvPr>
            <p:ph type="sldNum" sz="quarter" idx="12"/>
          </p:nvPr>
        </p:nvSpPr>
        <p:spPr/>
        <p:txBody>
          <a:bodyPr/>
          <a:lstStyle/>
          <a:p>
            <a:fld id="{C479D5F6-EDCB-402A-AC08-4943A1820E8F}" type="slidenum">
              <a:rPr lang="en-US" smtClean="0"/>
              <a:pPr/>
              <a:t>26</a:t>
            </a:fld>
            <a:endParaRPr lang="en-US"/>
          </a:p>
        </p:txBody>
      </p:sp>
    </p:spTree>
    <p:extLst>
      <p:ext uri="{BB962C8B-B14F-4D97-AF65-F5344CB8AC3E}">
        <p14:creationId xmlns:p14="http://schemas.microsoft.com/office/powerpoint/2010/main" val="871194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68B54-743A-41E8-BCDC-2C758294B44E}"/>
              </a:ext>
            </a:extLst>
          </p:cNvPr>
          <p:cNvSpPr>
            <a:spLocks noGrp="1"/>
          </p:cNvSpPr>
          <p:nvPr>
            <p:ph type="title"/>
          </p:nvPr>
        </p:nvSpPr>
        <p:spPr/>
        <p:txBody>
          <a:bodyPr/>
          <a:lstStyle/>
          <a:p>
            <a:r>
              <a:rPr lang="en-US" dirty="0"/>
              <a:t>New Business Rules:</a:t>
            </a:r>
            <a:br>
              <a:rPr lang="en-US" dirty="0"/>
            </a:br>
            <a:r>
              <a:rPr lang="en-US" dirty="0"/>
              <a:t>Errors or Warnings</a:t>
            </a:r>
          </a:p>
        </p:txBody>
      </p:sp>
      <p:sp>
        <p:nvSpPr>
          <p:cNvPr id="3" name="Content Placeholder 2">
            <a:extLst>
              <a:ext uri="{FF2B5EF4-FFF2-40B4-BE49-F238E27FC236}">
                <a16:creationId xmlns:a16="http://schemas.microsoft.com/office/drawing/2014/main" id="{6558CE69-86B0-0704-421B-63F124A88F0F}"/>
              </a:ext>
            </a:extLst>
          </p:cNvPr>
          <p:cNvSpPr>
            <a:spLocks noGrp="1"/>
          </p:cNvSpPr>
          <p:nvPr>
            <p:ph idx="1"/>
          </p:nvPr>
        </p:nvSpPr>
        <p:spPr/>
        <p:txBody>
          <a:bodyPr>
            <a:normAutofit/>
          </a:bodyPr>
          <a:lstStyle/>
          <a:p>
            <a:r>
              <a:rPr lang="en-US" sz="1800" dirty="0">
                <a:latin typeface="+mn-lt"/>
              </a:rPr>
              <a:t>SY311: Delay Code 41 -Parents chose to extend Part C Services - may only be used on students with third birth dates between May 1st and the start of the following school year.</a:t>
            </a:r>
          </a:p>
          <a:p>
            <a:r>
              <a:rPr lang="en-US" sz="1800" dirty="0">
                <a:latin typeface="+mn-lt"/>
              </a:rPr>
              <a:t>SY312: Delay Code 41 - Parents chose to extend Part C services - may only be used on students beginning services at the start of the school year</a:t>
            </a:r>
          </a:p>
          <a:p>
            <a:r>
              <a:rPr lang="en-US" sz="1800" dirty="0">
                <a:latin typeface="+mn-lt"/>
              </a:rPr>
              <a:t>SY313: Delay Code 49 -Child's third birthday occurred over the summer - may only be used on students with birth dates between May 15th of the prior school year and the start of the following school year.</a:t>
            </a:r>
          </a:p>
          <a:p>
            <a:r>
              <a:rPr lang="en-US" sz="1800" dirty="0">
                <a:latin typeface="+mn-lt"/>
              </a:rPr>
              <a:t>SY314: Delay Code 49 - Child's third birthday occurred over the summer - may only be used on students beginning services at the start of the school year</a:t>
            </a:r>
          </a:p>
          <a:p>
            <a:r>
              <a:rPr lang="en-US" sz="1800" dirty="0">
                <a:latin typeface="+mn-lt"/>
              </a:rPr>
              <a:t>SY310: Duplicate, this student is also reported as in attendance at another AU/SOP and has the same date of exit. Please verify your records for this student and contact the other AU to determine how to resolve on both ends.</a:t>
            </a:r>
          </a:p>
          <a:p>
            <a:r>
              <a:rPr lang="en-US" sz="1800" dirty="0">
                <a:latin typeface="+mn-lt"/>
              </a:rPr>
              <a:t>SY315: Student is reported as completing transition in the Student EOY Snapshot with a School Exit Type of 28, indicating they met graduation requirements in a prior year. Please report a 90 in the Sped Basis of Exit field.</a:t>
            </a:r>
          </a:p>
        </p:txBody>
      </p:sp>
      <p:sp>
        <p:nvSpPr>
          <p:cNvPr id="4" name="Slide Number Placeholder 3">
            <a:extLst>
              <a:ext uri="{FF2B5EF4-FFF2-40B4-BE49-F238E27FC236}">
                <a16:creationId xmlns:a16="http://schemas.microsoft.com/office/drawing/2014/main" id="{BF67E941-7D92-F150-3BCD-A847A3E4A672}"/>
              </a:ext>
            </a:extLst>
          </p:cNvPr>
          <p:cNvSpPr>
            <a:spLocks noGrp="1"/>
          </p:cNvSpPr>
          <p:nvPr>
            <p:ph type="sldNum" sz="quarter" idx="12"/>
          </p:nvPr>
        </p:nvSpPr>
        <p:spPr/>
        <p:txBody>
          <a:bodyPr/>
          <a:lstStyle/>
          <a:p>
            <a:fld id="{C479D5F6-EDCB-402A-AC08-4943A1820E8F}" type="slidenum">
              <a:rPr lang="en-US" smtClean="0"/>
              <a:pPr/>
              <a:t>27</a:t>
            </a:fld>
            <a:endParaRPr lang="en-US" dirty="0"/>
          </a:p>
        </p:txBody>
      </p:sp>
    </p:spTree>
    <p:extLst>
      <p:ext uri="{BB962C8B-B14F-4D97-AF65-F5344CB8AC3E}">
        <p14:creationId xmlns:p14="http://schemas.microsoft.com/office/powerpoint/2010/main" val="4042838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Who to Report</a:t>
            </a:r>
          </a:p>
        </p:txBody>
      </p:sp>
      <p:sp>
        <p:nvSpPr>
          <p:cNvPr id="3" name="Slide Number Placeholder 2"/>
          <p:cNvSpPr>
            <a:spLocks noGrp="1"/>
          </p:cNvSpPr>
          <p:nvPr>
            <p:ph type="sldNum" sz="quarter" idx="12"/>
          </p:nvPr>
        </p:nvSpPr>
        <p:spPr/>
        <p:txBody>
          <a:bodyPr/>
          <a:lstStyle/>
          <a:p>
            <a:fld id="{67726FA2-3EC9-4717-AD62-D8C823692DD3}" type="slidenum">
              <a:rPr lang="en-US" smtClean="0"/>
              <a:pPr/>
              <a:t>28</a:t>
            </a:fld>
            <a:endParaRPr lang="en-US" dirty="0"/>
          </a:p>
        </p:txBody>
      </p:sp>
    </p:spTree>
    <p:extLst>
      <p:ext uri="{BB962C8B-B14F-4D97-AF65-F5344CB8AC3E}">
        <p14:creationId xmlns:p14="http://schemas.microsoft.com/office/powerpoint/2010/main" val="4235703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rtlCol="0" anchor="t" anchorCtr="0" compatLnSpc="1">
            <a:prstTxWarp prst="textNoShape">
              <a:avLst/>
            </a:prstTxWarp>
            <a:normAutofit/>
          </a:bodyPr>
          <a:lstStyle/>
          <a:p>
            <a:pPr algn="l"/>
            <a:r>
              <a:rPr lang="en-US" altLang="en-US" sz="3400" dirty="0">
                <a:latin typeface="Museo Slab 500" panose="02000000000000000000"/>
              </a:rPr>
              <a:t>Report All Students Who:</a:t>
            </a:r>
          </a:p>
        </p:txBody>
      </p:sp>
      <p:sp>
        <p:nvSpPr>
          <p:cNvPr id="17411" name="Rectangle 3"/>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rtlCol="0" anchor="t" anchorCtr="0" compatLnSpc="1">
            <a:prstTxWarp prst="textNoShape">
              <a:avLst/>
            </a:prstTxWarp>
            <a:normAutofit fontScale="92500" lnSpcReduction="20000"/>
          </a:bodyPr>
          <a:lstStyle/>
          <a:p>
            <a:pPr>
              <a:buFont typeface="Wingdings" panose="05000000000000000000" pitchFamily="2" charset="2"/>
              <a:buChar char="ü"/>
            </a:pPr>
            <a:r>
              <a:rPr lang="en-US" altLang="en-US" sz="1900" u="sng" dirty="0">
                <a:latin typeface="+mn-lt"/>
                <a:ea typeface="Verdana" pitchFamily="34" charset="0"/>
                <a:cs typeface="Verdana" pitchFamily="34" charset="0"/>
              </a:rPr>
              <a:t>Received services </a:t>
            </a:r>
            <a:r>
              <a:rPr lang="en-US" altLang="en-US" sz="1900" dirty="0">
                <a:latin typeface="+mn-lt"/>
                <a:ea typeface="Verdana" pitchFamily="34" charset="0"/>
                <a:cs typeface="Verdana" pitchFamily="34" charset="0"/>
              </a:rPr>
              <a:t>in your Administrative Unit (or a detention center within your AU) at any point during this reporting period (July 1-June 30)</a:t>
            </a:r>
          </a:p>
          <a:p>
            <a:pPr marL="45720" indent="0">
              <a:buNone/>
            </a:pPr>
            <a:endParaRPr lang="en-US" altLang="en-US" sz="1900" dirty="0">
              <a:latin typeface="+mn-lt"/>
              <a:ea typeface="Verdana" pitchFamily="34" charset="0"/>
              <a:cs typeface="Verdana" pitchFamily="34" charset="0"/>
            </a:endParaRPr>
          </a:p>
          <a:p>
            <a:pPr>
              <a:buFont typeface="Wingdings" panose="05000000000000000000" pitchFamily="2" charset="2"/>
              <a:buChar char="ü"/>
            </a:pPr>
            <a:r>
              <a:rPr lang="en-US" altLang="en-US" sz="1900" dirty="0">
                <a:latin typeface="+mn-lt"/>
                <a:ea typeface="Verdana" pitchFamily="34" charset="0"/>
                <a:cs typeface="Verdana" pitchFamily="34" charset="0"/>
              </a:rPr>
              <a:t>Had an </a:t>
            </a:r>
            <a:r>
              <a:rPr lang="en-US" altLang="en-US" sz="1900" b="1" dirty="0">
                <a:latin typeface="+mn-lt"/>
                <a:ea typeface="Verdana" pitchFamily="34" charset="0"/>
                <a:cs typeface="Verdana" pitchFamily="34" charset="0"/>
              </a:rPr>
              <a:t>initial evaluation </a:t>
            </a:r>
            <a:r>
              <a:rPr lang="en-US" altLang="en-US" sz="1900" dirty="0">
                <a:latin typeface="+mn-lt"/>
                <a:ea typeface="Verdana" pitchFamily="34" charset="0"/>
                <a:cs typeface="Verdana" pitchFamily="34" charset="0"/>
              </a:rPr>
              <a:t>for Part B services:</a:t>
            </a:r>
          </a:p>
          <a:p>
            <a:pPr lvl="1"/>
            <a:r>
              <a:rPr lang="en-US" altLang="en-US" sz="1800" dirty="0">
                <a:latin typeface="+mn-lt"/>
                <a:ea typeface="Verdana" pitchFamily="34" charset="0"/>
                <a:cs typeface="Verdana" pitchFamily="34" charset="0"/>
              </a:rPr>
              <a:t>were 2.5 but not 4 years old when they were </a:t>
            </a:r>
            <a:r>
              <a:rPr lang="en-US" altLang="en-US" sz="1800" b="1" u="sng" dirty="0">
                <a:latin typeface="+mn-lt"/>
                <a:ea typeface="Verdana" pitchFamily="34" charset="0"/>
                <a:cs typeface="Verdana" pitchFamily="34" charset="0"/>
              </a:rPr>
              <a:t>referred</a:t>
            </a:r>
            <a:r>
              <a:rPr lang="en-US" altLang="en-US" sz="1800" dirty="0">
                <a:latin typeface="+mn-lt"/>
                <a:ea typeface="Verdana" pitchFamily="34" charset="0"/>
                <a:cs typeface="Verdana" pitchFamily="34" charset="0"/>
              </a:rPr>
              <a:t> from Part C to Part B (path 2)</a:t>
            </a:r>
          </a:p>
          <a:p>
            <a:pPr lvl="1"/>
            <a:r>
              <a:rPr lang="en-US" altLang="en-US" sz="1800" dirty="0">
                <a:latin typeface="+mn-lt"/>
              </a:rPr>
              <a:t>were </a:t>
            </a:r>
            <a:r>
              <a:rPr lang="en-US" altLang="en-US" sz="1800" b="1" u="sng" dirty="0">
                <a:latin typeface="+mn-lt"/>
              </a:rPr>
              <a:t>referred</a:t>
            </a:r>
            <a:r>
              <a:rPr lang="en-US" altLang="en-US" sz="1800" dirty="0">
                <a:latin typeface="+mn-lt"/>
              </a:rPr>
              <a:t> for a Part B special education Initial Evaluation (path 3)</a:t>
            </a:r>
          </a:p>
          <a:p>
            <a:pPr lvl="1"/>
            <a:endParaRPr lang="en-US" altLang="en-US" sz="1700" i="1" dirty="0">
              <a:latin typeface="+mn-lt"/>
            </a:endParaRPr>
          </a:p>
          <a:p>
            <a:pPr>
              <a:buFont typeface="Wingdings" panose="05000000000000000000" pitchFamily="2" charset="2"/>
              <a:buChar char="ü"/>
            </a:pPr>
            <a:r>
              <a:rPr lang="en-US" altLang="en-US" sz="1900" dirty="0">
                <a:latin typeface="+mn-lt"/>
                <a:ea typeface="Verdana" pitchFamily="34" charset="0"/>
                <a:cs typeface="Verdana" pitchFamily="34" charset="0"/>
              </a:rPr>
              <a:t>Were placed in an Allowed Eligible Facility and you are the Administrative Unit of residence</a:t>
            </a:r>
          </a:p>
          <a:p>
            <a:pPr>
              <a:buFont typeface="Wingdings" panose="05000000000000000000" pitchFamily="2" charset="2"/>
              <a:buChar char="ü"/>
            </a:pPr>
            <a:r>
              <a:rPr lang="en-US" altLang="en-US" sz="1900" dirty="0">
                <a:latin typeface="+mn-lt"/>
                <a:ea typeface="Verdana" pitchFamily="34" charset="0"/>
                <a:cs typeface="Verdana" pitchFamily="34" charset="0"/>
              </a:rPr>
              <a:t>Were detained at a Detention Center located within your AU boundaries</a:t>
            </a:r>
          </a:p>
          <a:p>
            <a:pPr>
              <a:buFont typeface="Wingdings" panose="05000000000000000000" pitchFamily="2" charset="2"/>
              <a:buChar char="ü"/>
            </a:pPr>
            <a:r>
              <a:rPr lang="en-US" altLang="en-US" sz="1900" dirty="0">
                <a:latin typeface="+mn-lt"/>
                <a:ea typeface="Verdana" pitchFamily="34" charset="0"/>
                <a:cs typeface="Verdana" pitchFamily="34" charset="0"/>
              </a:rPr>
              <a:t>Were on an IEP and received services at a private school on a tuition basis or parentally placed in a private school, have an ISP and receive Sped services from the AU</a:t>
            </a:r>
          </a:p>
          <a:p>
            <a:pPr marL="0" indent="0">
              <a:buNone/>
            </a:pPr>
            <a:endParaRPr lang="en-US" altLang="en-US" sz="1900" dirty="0">
              <a:ea typeface="Verdana" pitchFamily="34" charset="0"/>
              <a:cs typeface="Verdana" pitchFamily="34" charset="0"/>
            </a:endParaRPr>
          </a:p>
          <a:p>
            <a:pPr marL="0" indent="0">
              <a:buNone/>
            </a:pPr>
            <a:r>
              <a:rPr lang="en-US" altLang="en-US" sz="1900" dirty="0">
                <a:latin typeface="+mn-lt"/>
                <a:ea typeface="Verdana" pitchFamily="34" charset="0"/>
                <a:cs typeface="Verdana" pitchFamily="34" charset="0"/>
              </a:rPr>
              <a:t>*more specific details on who should be reported can be found on the Special Education EOY Data Content Guide pages 1 and 2.  Posted here under Additional Resources: </a:t>
            </a:r>
            <a:r>
              <a:rPr lang="en-US" altLang="en-US" sz="1900" dirty="0">
                <a:latin typeface="+mn-lt"/>
                <a:ea typeface="Verdana" pitchFamily="34" charset="0"/>
                <a:cs typeface="Verdana" pitchFamily="34" charset="0"/>
                <a:hlinkClick r:id="rId3"/>
              </a:rPr>
              <a:t>http://www.cde.state.co.us/datapipeline/snap_sped-eoy</a:t>
            </a:r>
            <a:r>
              <a:rPr lang="en-US" altLang="en-US" sz="1900" dirty="0">
                <a:latin typeface="+mn-lt"/>
                <a:ea typeface="Verdana" pitchFamily="34" charset="0"/>
                <a:cs typeface="Verdana" pitchFamily="34" charset="0"/>
              </a:rPr>
              <a:t> </a:t>
            </a:r>
          </a:p>
          <a:p>
            <a:pPr marL="45720" indent="0">
              <a:buNone/>
            </a:pPr>
            <a:endParaRPr lang="en-US" altLang="en-US" sz="1900" i="1" dirty="0"/>
          </a:p>
          <a:p>
            <a:pPr marL="45720" indent="0">
              <a:buNone/>
            </a:pPr>
            <a:endParaRPr lang="en-US" altLang="en-US" sz="1900" u="sng" dirty="0">
              <a:ea typeface="Verdana" pitchFamily="34" charset="0"/>
              <a:cs typeface="Verdana" pitchFamily="34" charset="0"/>
            </a:endParaRPr>
          </a:p>
          <a:p>
            <a:pPr marL="0" indent="0">
              <a:buNone/>
            </a:pPr>
            <a:endParaRPr lang="en-US" altLang="en-US" sz="1900" dirty="0">
              <a:latin typeface="Verdana" pitchFamily="34" charset="0"/>
              <a:ea typeface="Verdana" pitchFamily="34" charset="0"/>
              <a:cs typeface="Verdana" pitchFamily="34" charset="0"/>
            </a:endParaRPr>
          </a:p>
          <a:p>
            <a:pPr lvl="1" eaLnBrk="1" hangingPunct="1"/>
            <a:endParaRPr lang="en-US" altLang="en-US" sz="1800" dirty="0">
              <a:latin typeface="Verdana" pitchFamily="34" charset="0"/>
              <a:ea typeface="Verdana" pitchFamily="34" charset="0"/>
              <a:cs typeface="Verdana" pitchFamily="34" charset="0"/>
            </a:endParaRPr>
          </a:p>
          <a:p>
            <a:pPr>
              <a:buFontTx/>
              <a:buNone/>
            </a:pPr>
            <a:endParaRPr lang="en-US" altLang="en-US" sz="1800" dirty="0">
              <a:latin typeface="Verdana" pitchFamily="34" charset="0"/>
              <a:ea typeface="Verdana" pitchFamily="34" charset="0"/>
              <a:cs typeface="Verdana" pitchFamily="34" charset="0"/>
            </a:endParaRPr>
          </a:p>
        </p:txBody>
      </p:sp>
      <p:sp>
        <p:nvSpPr>
          <p:cNvPr id="2" name="Slide Number Placeholder 1"/>
          <p:cNvSpPr>
            <a:spLocks noGrp="1"/>
          </p:cNvSpPr>
          <p:nvPr>
            <p:ph type="sldNum" sz="quarter" idx="4294967295"/>
          </p:nvPr>
        </p:nvSpPr>
        <p:spPr>
          <a:xfrm>
            <a:off x="1798321" y="6356352"/>
            <a:ext cx="467783" cy="365125"/>
          </a:xfrm>
          <a:prstGeom prst="rect">
            <a:avLst/>
          </a:prstGeom>
        </p:spPr>
        <p:txBody>
          <a:bodyPr/>
          <a:lstStyle/>
          <a:p>
            <a:fld id="{67726FA2-3EC9-4717-AD62-D8C823692DD3}" type="slidenum">
              <a:rPr lang="en-US" smtClean="0"/>
              <a:pPr/>
              <a:t>29</a:t>
            </a:fld>
            <a:endParaRPr lang="en-US" dirty="0"/>
          </a:p>
        </p:txBody>
      </p:sp>
    </p:spTree>
    <p:extLst>
      <p:ext uri="{BB962C8B-B14F-4D97-AF65-F5344CB8AC3E}">
        <p14:creationId xmlns:p14="http://schemas.microsoft.com/office/powerpoint/2010/main" val="3366969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2612" y="136523"/>
            <a:ext cx="2430378" cy="756418"/>
          </a:xfrm>
        </p:spPr>
        <p:txBody>
          <a:bodyPr>
            <a:normAutofit/>
          </a:bodyPr>
          <a:lstStyle/>
          <a:p>
            <a:pPr algn="ctr"/>
            <a:r>
              <a:rPr lang="en-US" sz="3600" dirty="0">
                <a:latin typeface="+mn-lt"/>
              </a:rPr>
              <a:t>Agenda</a:t>
            </a:r>
          </a:p>
        </p:txBody>
      </p:sp>
      <p:sp>
        <p:nvSpPr>
          <p:cNvPr id="2" name="Content Placeholder 1"/>
          <p:cNvSpPr>
            <a:spLocks noGrp="1"/>
          </p:cNvSpPr>
          <p:nvPr>
            <p:ph idx="1"/>
          </p:nvPr>
        </p:nvSpPr>
        <p:spPr/>
        <p:txBody>
          <a:bodyPr>
            <a:normAutofit/>
          </a:bodyPr>
          <a:lstStyle/>
          <a:p>
            <a:pPr lvl="0"/>
            <a:r>
              <a:rPr lang="en-US" sz="1800" dirty="0"/>
              <a:t>Purpose/Content/Timeline – slides 5-10  </a:t>
            </a:r>
          </a:p>
          <a:p>
            <a:pPr lvl="0"/>
            <a:r>
              <a:rPr lang="en-US" sz="1800" dirty="0"/>
              <a:t>Special Ed IEP Interchange/Special Ed EOY Snapshot/Resources – slides 12-22</a:t>
            </a:r>
          </a:p>
          <a:p>
            <a:r>
              <a:rPr lang="en-US" sz="1800" dirty="0"/>
              <a:t>What’s New – slides 24-27</a:t>
            </a:r>
          </a:p>
          <a:p>
            <a:pPr lvl="0"/>
            <a:r>
              <a:rPr lang="en-US" sz="1800" dirty="0"/>
              <a:t>Who to Report- Content Details slides 29-37</a:t>
            </a:r>
          </a:p>
          <a:p>
            <a:pPr lvl="0"/>
            <a:r>
              <a:rPr lang="en-US" sz="1800" dirty="0"/>
              <a:t>Summary of Paths/When to Report – slides 39-54</a:t>
            </a:r>
          </a:p>
          <a:p>
            <a:pPr lvl="0"/>
            <a:r>
              <a:rPr lang="en-US" sz="1800" dirty="0"/>
              <a:t>Exceptions Process – slide 67</a:t>
            </a:r>
          </a:p>
          <a:p>
            <a:pPr lvl="0"/>
            <a:r>
              <a:rPr lang="en-US" sz="1800" dirty="0"/>
              <a:t>EOY Summer/Missing Exits – slides 60-61</a:t>
            </a:r>
          </a:p>
          <a:p>
            <a:pPr lvl="0"/>
            <a:r>
              <a:rPr lang="en-US" sz="1800" dirty="0"/>
              <a:t>Exits from Special Education- slides 56-66</a:t>
            </a:r>
          </a:p>
          <a:p>
            <a:pPr lvl="0"/>
            <a:r>
              <a:rPr lang="en-US" sz="1800" dirty="0"/>
              <a:t>Data Pipeline Process –slides 69-80</a:t>
            </a:r>
          </a:p>
          <a:p>
            <a:pPr lvl="0"/>
            <a:r>
              <a:rPr lang="en-US" sz="1800" dirty="0"/>
              <a:t>More on Cognos Reports – slides 82-85</a:t>
            </a:r>
          </a:p>
          <a:p>
            <a:pPr lvl="0"/>
            <a:endParaRPr lang="en-US" dirty="0"/>
          </a:p>
          <a:p>
            <a:pPr marL="0" indent="0">
              <a:buNone/>
            </a:pPr>
            <a:endParaRPr lang="en-US" dirty="0"/>
          </a:p>
          <a:p>
            <a:pPr marL="0" indent="0">
              <a:buNone/>
            </a:pPr>
            <a:endParaRPr lang="en-US" dirty="0"/>
          </a:p>
        </p:txBody>
      </p:sp>
      <p:sp>
        <p:nvSpPr>
          <p:cNvPr id="5" name="Slide Number Placeholder 4"/>
          <p:cNvSpPr>
            <a:spLocks noGrp="1"/>
          </p:cNvSpPr>
          <p:nvPr>
            <p:ph type="sldNum" sz="quarter" idx="4294967295"/>
          </p:nvPr>
        </p:nvSpPr>
        <p:spPr>
          <a:xfrm>
            <a:off x="1798321" y="6356352"/>
            <a:ext cx="467783" cy="365125"/>
          </a:xfrm>
          <a:prstGeom prst="rect">
            <a:avLst/>
          </a:prstGeom>
        </p:spPr>
        <p:txBody>
          <a:bodyPr/>
          <a:lstStyle/>
          <a:p>
            <a:fld id="{67726FA2-3EC9-4717-AD62-D8C823692DD3}" type="slidenum">
              <a:rPr lang="en-US" smtClean="0"/>
              <a:pPr/>
              <a:t>3</a:t>
            </a:fld>
            <a:endParaRPr lang="en-US" dirty="0"/>
          </a:p>
        </p:txBody>
      </p:sp>
    </p:spTree>
    <p:extLst>
      <p:ext uri="{BB962C8B-B14F-4D97-AF65-F5344CB8AC3E}">
        <p14:creationId xmlns:p14="http://schemas.microsoft.com/office/powerpoint/2010/main" val="2918176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rtlCol="0" anchor="t" anchorCtr="0" compatLnSpc="1">
            <a:prstTxWarp prst="textNoShape">
              <a:avLst/>
            </a:prstTxWarp>
            <a:normAutofit fontScale="90000"/>
          </a:bodyPr>
          <a:lstStyle/>
          <a:p>
            <a:pPr algn="l"/>
            <a:r>
              <a:rPr lang="en-US" altLang="en-US" sz="3400" dirty="0">
                <a:latin typeface="Museo Slab 500" panose="02000000000000000000"/>
              </a:rPr>
              <a:t>Definition of Initial Evaluation for State Reporting:</a:t>
            </a:r>
          </a:p>
        </p:txBody>
      </p:sp>
      <p:sp>
        <p:nvSpPr>
          <p:cNvPr id="11267" name="Rectangle 3"/>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rtlCol="0" anchor="t" anchorCtr="0" compatLnSpc="1">
            <a:prstTxWarp prst="textNoShape">
              <a:avLst/>
            </a:prstTxWarp>
            <a:normAutofit fontScale="92500" lnSpcReduction="20000"/>
          </a:bodyPr>
          <a:lstStyle/>
          <a:p>
            <a:pPr lvl="1"/>
            <a:r>
              <a:rPr lang="en-US" altLang="en-US" sz="1800" dirty="0">
                <a:highlight>
                  <a:srgbClr val="FFFF00"/>
                </a:highlight>
                <a:latin typeface="+mn-lt"/>
                <a:ea typeface="Verdana" pitchFamily="34" charset="0"/>
                <a:cs typeface="Verdana" pitchFamily="34" charset="0"/>
              </a:rPr>
              <a:t>who were not eligible at the time of evaluation* </a:t>
            </a:r>
            <a:r>
              <a:rPr lang="en-US" altLang="en-US" sz="1800" dirty="0">
                <a:latin typeface="+mn-lt"/>
                <a:ea typeface="Verdana" pitchFamily="34" charset="0"/>
                <a:cs typeface="Verdana" pitchFamily="34" charset="0"/>
              </a:rPr>
              <a:t>– student may have received Special Education Services in the past but had returned to regular education prior to this evaluation </a:t>
            </a:r>
          </a:p>
          <a:p>
            <a:pPr marL="914400" lvl="2" indent="0">
              <a:buNone/>
            </a:pPr>
            <a:r>
              <a:rPr lang="en-US" altLang="en-US" sz="1600" dirty="0">
                <a:latin typeface="+mn-lt"/>
                <a:ea typeface="Verdana" pitchFamily="34" charset="0"/>
                <a:cs typeface="Verdana" pitchFamily="34" charset="0"/>
              </a:rPr>
              <a:t>	</a:t>
            </a:r>
            <a:r>
              <a:rPr lang="en-US" altLang="en-US" sz="1700" dirty="0">
                <a:latin typeface="+mn-lt"/>
                <a:ea typeface="Verdana" pitchFamily="34" charset="0"/>
                <a:cs typeface="Verdana" pitchFamily="34" charset="0"/>
              </a:rPr>
              <a:t>*exception to this are transfer students in which your AU decides to do their own initial evaluation </a:t>
            </a:r>
          </a:p>
          <a:p>
            <a:pPr lvl="2"/>
            <a:r>
              <a:rPr lang="en-US" altLang="en-US" dirty="0">
                <a:latin typeface="+mn-lt"/>
                <a:ea typeface="Verdana" pitchFamily="34" charset="0"/>
                <a:cs typeface="Verdana" pitchFamily="34" charset="0"/>
              </a:rPr>
              <a:t>for whom parents revoked consent for services – student received Special Education Services for a period of time prior to parent deciding to cease services.  When child is again referred/re-evaluated, please report them as an initial evaluation. </a:t>
            </a:r>
          </a:p>
          <a:p>
            <a:pPr lvl="2"/>
            <a:r>
              <a:rPr lang="en-US" altLang="en-US" dirty="0">
                <a:latin typeface="+mn-lt"/>
                <a:ea typeface="Verdana" pitchFamily="34" charset="0"/>
                <a:cs typeface="Verdana" pitchFamily="34" charset="0"/>
              </a:rPr>
              <a:t>who have never been evaluated for Part B Services - these students have </a:t>
            </a:r>
            <a:r>
              <a:rPr lang="en-US" altLang="en-US" u="sng" dirty="0">
                <a:latin typeface="+mn-lt"/>
                <a:ea typeface="Verdana" pitchFamily="34" charset="0"/>
                <a:cs typeface="Verdana" pitchFamily="34" charset="0"/>
              </a:rPr>
              <a:t>never</a:t>
            </a:r>
            <a:r>
              <a:rPr lang="en-US" altLang="en-US" dirty="0">
                <a:latin typeface="+mn-lt"/>
                <a:ea typeface="Verdana" pitchFamily="34" charset="0"/>
                <a:cs typeface="Verdana" pitchFamily="34" charset="0"/>
              </a:rPr>
              <a:t> had an evaluation in your Administrative Unit/State Operated Program , another Administrative Unit/State Operated Program, or an Eligible Facility in Colorado.</a:t>
            </a:r>
          </a:p>
          <a:p>
            <a:pPr lvl="2"/>
            <a:r>
              <a:rPr lang="en-US" altLang="en-US" dirty="0">
                <a:latin typeface="+mn-lt"/>
                <a:ea typeface="Verdana" pitchFamily="34" charset="0"/>
                <a:cs typeface="Verdana" pitchFamily="34" charset="0"/>
              </a:rPr>
              <a:t>who received Special Education Services in another state, for whom it was determined that an initial evaluation was needed.</a:t>
            </a:r>
          </a:p>
          <a:p>
            <a:pPr lvl="2"/>
            <a:r>
              <a:rPr lang="en-US" altLang="en-US" dirty="0">
                <a:latin typeface="+mn-lt"/>
                <a:ea typeface="Verdana" pitchFamily="34" charset="0"/>
                <a:cs typeface="Verdana" pitchFamily="34" charset="0"/>
              </a:rPr>
              <a:t>who are parentally placed in a private school and had a Part B Initial Evaluation during the current reporting period (these students are reported by the Administrative Unit in which the private school is located).</a:t>
            </a:r>
          </a:p>
          <a:p>
            <a:pPr lvl="2"/>
            <a:r>
              <a:rPr lang="en-US" altLang="en-US" dirty="0">
                <a:latin typeface="+mn-lt"/>
                <a:ea typeface="Verdana" pitchFamily="34" charset="0"/>
                <a:cs typeface="Verdana" pitchFamily="34" charset="0"/>
              </a:rPr>
              <a:t>who were educated in a non-public home-based educational program (i.e., homeschooled) and had a Part B initial evaluation during the reporting period.</a:t>
            </a:r>
          </a:p>
          <a:p>
            <a:pPr lvl="2"/>
            <a:endParaRPr lang="en-US" altLang="en-US" dirty="0">
              <a:latin typeface="+mn-lt"/>
              <a:ea typeface="Verdana" pitchFamily="34" charset="0"/>
              <a:cs typeface="Verdana" pitchFamily="34" charset="0"/>
            </a:endParaRPr>
          </a:p>
          <a:p>
            <a:pPr marL="914400" lvl="2" indent="0">
              <a:buNone/>
            </a:pPr>
            <a:r>
              <a:rPr lang="en-US" sz="1800" i="1" dirty="0">
                <a:effectLst/>
                <a:highlight>
                  <a:srgbClr val="FFFF00"/>
                </a:highlight>
                <a:latin typeface="Aptos" panose="020B0004020202020204" pitchFamily="34" charset="0"/>
                <a:ea typeface="Aptos" panose="020B0004020202020204" pitchFamily="34" charset="0"/>
                <a:cs typeface="Aptos" panose="020B0004020202020204" pitchFamily="34" charset="0"/>
              </a:rPr>
              <a:t>Everything else is considered a re-evaluation and those dates/events do not need to be reported to CDE!</a:t>
            </a:r>
            <a:endParaRPr lang="en-US" altLang="en-US" i="1" dirty="0">
              <a:highlight>
                <a:srgbClr val="FFFF00"/>
              </a:highlight>
              <a:latin typeface="+mn-lt"/>
              <a:ea typeface="Verdana" pitchFamily="34" charset="0"/>
              <a:cs typeface="Verdana" pitchFamily="34" charset="0"/>
            </a:endParaRPr>
          </a:p>
          <a:p>
            <a:pPr>
              <a:buFontTx/>
              <a:buNone/>
            </a:pPr>
            <a:endParaRPr lang="en-US" altLang="en-US" sz="1500" dirty="0">
              <a:latin typeface="Verdana" pitchFamily="34" charset="0"/>
              <a:ea typeface="Verdana" pitchFamily="34" charset="0"/>
              <a:cs typeface="Verdana" pitchFamily="34" charset="0"/>
            </a:endParaRPr>
          </a:p>
        </p:txBody>
      </p:sp>
      <p:sp>
        <p:nvSpPr>
          <p:cNvPr id="2" name="Slide Number Placeholder 1"/>
          <p:cNvSpPr>
            <a:spLocks noGrp="1"/>
          </p:cNvSpPr>
          <p:nvPr>
            <p:ph type="sldNum" sz="quarter" idx="4294967295"/>
          </p:nvPr>
        </p:nvSpPr>
        <p:spPr>
          <a:xfrm>
            <a:off x="1798321" y="6356352"/>
            <a:ext cx="467783" cy="365125"/>
          </a:xfrm>
          <a:prstGeom prst="rect">
            <a:avLst/>
          </a:prstGeom>
        </p:spPr>
        <p:txBody>
          <a:bodyPr/>
          <a:lstStyle/>
          <a:p>
            <a:fld id="{67726FA2-3EC9-4717-AD62-D8C823692DD3}" type="slidenum">
              <a:rPr lang="en-US" smtClean="0"/>
              <a:pPr/>
              <a:t>30</a:t>
            </a:fld>
            <a:endParaRPr lang="en-US" dirty="0"/>
          </a:p>
        </p:txBody>
      </p:sp>
    </p:spTree>
    <p:extLst>
      <p:ext uri="{BB962C8B-B14F-4D97-AF65-F5344CB8AC3E}">
        <p14:creationId xmlns:p14="http://schemas.microsoft.com/office/powerpoint/2010/main" val="947500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rtlCol="0" anchor="t" anchorCtr="0" compatLnSpc="1">
            <a:prstTxWarp prst="textNoShape">
              <a:avLst/>
            </a:prstTxWarp>
            <a:normAutofit/>
          </a:bodyPr>
          <a:lstStyle/>
          <a:p>
            <a:pPr algn="l"/>
            <a:r>
              <a:rPr lang="en-US" altLang="en-US" sz="3400" dirty="0">
                <a:latin typeface="Museo Slab 500" panose="02000000000000000000"/>
              </a:rPr>
              <a:t>Please Be Sure to Include students who:</a:t>
            </a:r>
          </a:p>
        </p:txBody>
      </p:sp>
      <p:sp>
        <p:nvSpPr>
          <p:cNvPr id="12291" name="Rectangle 3"/>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rtlCol="0" anchor="t" anchorCtr="0" compatLnSpc="1">
            <a:prstTxWarp prst="textNoShape">
              <a:avLst/>
            </a:prstTxWarp>
            <a:normAutofit/>
          </a:bodyPr>
          <a:lstStyle/>
          <a:p>
            <a:r>
              <a:rPr lang="en-US" altLang="en-US" sz="1800" dirty="0">
                <a:ea typeface="Verdana" pitchFamily="34" charset="0"/>
                <a:cs typeface="Verdana" pitchFamily="34" charset="0"/>
              </a:rPr>
              <a:t>were evaluated, even if they were found not eligible. Check your data extracts to make sure students found </a:t>
            </a:r>
            <a:r>
              <a:rPr lang="en-US" altLang="en-US" sz="1800" u="sng" dirty="0">
                <a:ea typeface="Verdana" pitchFamily="34" charset="0"/>
                <a:cs typeface="Verdana" pitchFamily="34" charset="0"/>
              </a:rPr>
              <a:t>not eligible </a:t>
            </a:r>
            <a:r>
              <a:rPr lang="en-US" altLang="en-US" sz="1800" dirty="0">
                <a:ea typeface="Verdana" pitchFamily="34" charset="0"/>
                <a:cs typeface="Verdana" pitchFamily="34" charset="0"/>
              </a:rPr>
              <a:t>are being reported too!</a:t>
            </a:r>
            <a:endParaRPr lang="en-US" altLang="en-US" sz="1800" dirty="0">
              <a:solidFill>
                <a:srgbClr val="000000"/>
              </a:solidFill>
              <a:ea typeface="Verdana" pitchFamily="34" charset="0"/>
              <a:cs typeface="Verdana" pitchFamily="34" charset="0"/>
            </a:endParaRPr>
          </a:p>
          <a:p>
            <a:r>
              <a:rPr lang="en-US" altLang="en-US" sz="1800" dirty="0">
                <a:solidFill>
                  <a:srgbClr val="000000"/>
                </a:solidFill>
                <a:ea typeface="Verdana" pitchFamily="34" charset="0"/>
                <a:cs typeface="Verdana" pitchFamily="34" charset="0"/>
              </a:rPr>
              <a:t>were on an IEP and received services at a private school on a tuition basis  (these students are placed at a private school by the IEP team and should be reported by the Administrative Unit of Residence).</a:t>
            </a:r>
          </a:p>
          <a:p>
            <a:r>
              <a:rPr lang="en-US" altLang="en-US" sz="1800" dirty="0">
                <a:solidFill>
                  <a:srgbClr val="000000"/>
                </a:solidFill>
                <a:ea typeface="Verdana" pitchFamily="34" charset="0"/>
                <a:cs typeface="Verdana" pitchFamily="34" charset="0"/>
              </a:rPr>
              <a:t>were parentally placed in a private school, have an ISP and received services from the Administrative Unit (these students must be reported by the Administrative Unit where the private school is located). </a:t>
            </a:r>
          </a:p>
          <a:p>
            <a:r>
              <a:rPr lang="en-US" altLang="en-US" sz="1800" dirty="0">
                <a:solidFill>
                  <a:srgbClr val="000000"/>
                </a:solidFill>
                <a:ea typeface="Verdana" pitchFamily="34" charset="0"/>
                <a:cs typeface="Verdana" pitchFamily="34" charset="0"/>
              </a:rPr>
              <a:t>received services outside of the State of Colorado and are the responsibility of your Administrative Unit (these students are placed out of state per their IEP and should be reported by the Administrative Unit of Residence).</a:t>
            </a:r>
          </a:p>
          <a:p>
            <a:r>
              <a:rPr lang="en-US" altLang="en-US" sz="1800" dirty="0">
                <a:solidFill>
                  <a:srgbClr val="000000"/>
                </a:solidFill>
                <a:ea typeface="Verdana" pitchFamily="34" charset="0"/>
                <a:cs typeface="Verdana" pitchFamily="34" charset="0"/>
              </a:rPr>
              <a:t>Any students in a Special Education Transition Program that your AU is providing services to</a:t>
            </a:r>
          </a:p>
          <a:p>
            <a:pPr marL="0" indent="0">
              <a:buNone/>
            </a:pPr>
            <a:endParaRPr lang="en-US" altLang="en-US" sz="1800" dirty="0">
              <a:solidFill>
                <a:srgbClr val="000000"/>
              </a:solidFill>
              <a:ea typeface="Verdana" pitchFamily="34" charset="0"/>
              <a:cs typeface="Verdana" pitchFamily="34" charset="0"/>
            </a:endParaRPr>
          </a:p>
          <a:p>
            <a:pPr marL="0" indent="0">
              <a:buNone/>
            </a:pPr>
            <a:endParaRPr lang="en-US" altLang="en-US" sz="2000" dirty="0">
              <a:solidFill>
                <a:srgbClr val="000000"/>
              </a:solidFill>
              <a:ea typeface="Verdana" pitchFamily="34" charset="0"/>
              <a:cs typeface="Verdana" pitchFamily="34" charset="0"/>
            </a:endParaRPr>
          </a:p>
          <a:p>
            <a:endParaRPr lang="en-US" altLang="en-US" sz="1900" dirty="0">
              <a:latin typeface="Verdana" pitchFamily="34" charset="0"/>
              <a:ea typeface="Verdana" pitchFamily="34" charset="0"/>
              <a:cs typeface="Verdana" pitchFamily="34" charset="0"/>
            </a:endParaRPr>
          </a:p>
          <a:p>
            <a:pPr>
              <a:buFontTx/>
              <a:buNone/>
            </a:pPr>
            <a:endParaRPr lang="en-US" altLang="en-US" sz="1900" dirty="0">
              <a:latin typeface="Verdana" pitchFamily="34" charset="0"/>
              <a:ea typeface="Verdana" pitchFamily="34" charset="0"/>
              <a:cs typeface="Verdana" pitchFamily="34" charset="0"/>
            </a:endParaRPr>
          </a:p>
        </p:txBody>
      </p:sp>
      <p:sp>
        <p:nvSpPr>
          <p:cNvPr id="2" name="Slide Number Placeholder 1"/>
          <p:cNvSpPr>
            <a:spLocks noGrp="1"/>
          </p:cNvSpPr>
          <p:nvPr>
            <p:ph type="sldNum" sz="quarter" idx="4294967295"/>
          </p:nvPr>
        </p:nvSpPr>
        <p:spPr>
          <a:xfrm>
            <a:off x="1798321" y="6356352"/>
            <a:ext cx="467783" cy="365125"/>
          </a:xfrm>
          <a:prstGeom prst="rect">
            <a:avLst/>
          </a:prstGeom>
        </p:spPr>
        <p:txBody>
          <a:bodyPr/>
          <a:lstStyle/>
          <a:p>
            <a:fld id="{67726FA2-3EC9-4717-AD62-D8C823692DD3}" type="slidenum">
              <a:rPr lang="en-US" smtClean="0"/>
              <a:pPr/>
              <a:t>31</a:t>
            </a:fld>
            <a:endParaRPr lang="en-US" dirty="0"/>
          </a:p>
        </p:txBody>
      </p:sp>
    </p:spTree>
    <p:extLst>
      <p:ext uri="{BB962C8B-B14F-4D97-AF65-F5344CB8AC3E}">
        <p14:creationId xmlns:p14="http://schemas.microsoft.com/office/powerpoint/2010/main" val="2605223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0726" y="136523"/>
            <a:ext cx="6865821" cy="756418"/>
          </a:xfrm>
        </p:spPr>
        <p:txBody>
          <a:bodyPr>
            <a:normAutofit fontScale="90000"/>
          </a:bodyPr>
          <a:lstStyle/>
          <a:p>
            <a:r>
              <a:rPr lang="en-US" dirty="0"/>
              <a:t>Special Education EOY: Facility Schools, Detention Centers, SOPs, and SPED Programs</a:t>
            </a:r>
          </a:p>
        </p:txBody>
      </p:sp>
      <p:sp>
        <p:nvSpPr>
          <p:cNvPr id="2" name="Content Placeholder 1"/>
          <p:cNvSpPr>
            <a:spLocks noGrp="1"/>
          </p:cNvSpPr>
          <p:nvPr>
            <p:ph idx="1"/>
          </p:nvPr>
        </p:nvSpPr>
        <p:spPr/>
        <p:txBody>
          <a:bodyPr>
            <a:noAutofit/>
          </a:bodyPr>
          <a:lstStyle/>
          <a:p>
            <a:pPr marL="0" indent="0">
              <a:buNone/>
            </a:pPr>
            <a:r>
              <a:rPr lang="en-US" sz="1600" dirty="0"/>
              <a:t>The term “Facility” is used throughout the state for different types of schools/entities. In Colorado we have:</a:t>
            </a:r>
          </a:p>
          <a:p>
            <a:pPr marL="457200" lvl="1" indent="0">
              <a:buNone/>
            </a:pPr>
            <a:r>
              <a:rPr lang="en-US" sz="1600" dirty="0"/>
              <a:t>1. CDE Approved Facility Schools </a:t>
            </a:r>
            <a:r>
              <a:rPr lang="en-US" sz="1400" dirty="0"/>
              <a:t>(“facility” students for state reporting purposes means this one)</a:t>
            </a:r>
          </a:p>
          <a:p>
            <a:pPr marL="457200" lvl="1" indent="0">
              <a:buNone/>
            </a:pPr>
            <a:r>
              <a:rPr lang="en-US" sz="1600" dirty="0"/>
              <a:t>2. Special Education Programs  - programs run by a district or AU – usually located in a different building than the school</a:t>
            </a:r>
          </a:p>
          <a:p>
            <a:pPr marL="457200" lvl="1" indent="0">
              <a:buNone/>
            </a:pPr>
            <a:r>
              <a:rPr lang="en-US" sz="1600" dirty="0"/>
              <a:t>3. Detention Centers – student is detained – there are 8 detention centers currently in Colorado</a:t>
            </a:r>
          </a:p>
          <a:p>
            <a:pPr marL="457200" lvl="1" indent="0">
              <a:buNone/>
            </a:pPr>
            <a:r>
              <a:rPr lang="en-US" sz="1600" dirty="0"/>
              <a:t>4. State Operated Programs – there are 4 in Colorado DYS-66080, DOC-66070, CMHI-66060, CSDB-66050 - student is “committed” if reported by DYS or DOC</a:t>
            </a:r>
          </a:p>
          <a:p>
            <a:pPr marL="0" indent="0">
              <a:buNone/>
            </a:pPr>
            <a:endParaRPr lang="en-US" sz="1600" b="1" dirty="0"/>
          </a:p>
          <a:p>
            <a:pPr marL="0" indent="0">
              <a:buNone/>
            </a:pPr>
            <a:r>
              <a:rPr lang="en-US" sz="1600" b="1" dirty="0"/>
              <a:t>How to Code</a:t>
            </a:r>
            <a:r>
              <a:rPr lang="en-US" sz="1600" b="1" i="1" dirty="0"/>
              <a:t> </a:t>
            </a:r>
            <a:r>
              <a:rPr lang="en-US" sz="1600" b="1" dirty="0"/>
              <a:t>for Sped EOY</a:t>
            </a:r>
            <a:r>
              <a:rPr lang="en-US" sz="1600" b="1" i="1" dirty="0"/>
              <a:t>: </a:t>
            </a:r>
            <a:endParaRPr lang="en-US" sz="1600" dirty="0"/>
          </a:p>
          <a:p>
            <a:pPr lvl="1"/>
            <a:r>
              <a:rPr lang="en-US" sz="1600" dirty="0"/>
              <a:t>Report the student’s </a:t>
            </a:r>
            <a:r>
              <a:rPr lang="en-US" sz="1600" b="1" dirty="0"/>
              <a:t>latest/last attendance during the school year</a:t>
            </a:r>
            <a:endParaRPr lang="en-US" sz="1600" dirty="0"/>
          </a:p>
          <a:p>
            <a:pPr lvl="1"/>
            <a:r>
              <a:rPr lang="en-US" sz="1600" dirty="0"/>
              <a:t>Report an exit if student transfers out of your AU at any point (even if you report them for December Count). </a:t>
            </a:r>
          </a:p>
          <a:p>
            <a:pPr lvl="1"/>
            <a:r>
              <a:rPr lang="en-US" sz="1600" dirty="0"/>
              <a:t>Reporting for Sped EOY is different than December Count for these types of records! There are different reporting requirements for each snapshot. Sped EOY should include all students that your AU physically serves, along with resident students in a CDE Facility School. </a:t>
            </a:r>
          </a:p>
          <a:p>
            <a:pPr marL="0" indent="0">
              <a:buNone/>
            </a:pPr>
            <a:r>
              <a:rPr lang="en-US" sz="1600" dirty="0"/>
              <a:t>Helpful codes document with a tab for each type found under Frequently Requested Codes </a:t>
            </a:r>
            <a:r>
              <a:rPr lang="en-US" sz="1600" dirty="0">
                <a:hlinkClick r:id="rId2"/>
              </a:rPr>
              <a:t>http://www.cde.state.co.us/datapipeline/org_orgcodes</a:t>
            </a:r>
            <a:r>
              <a:rPr lang="en-US" sz="1600" dirty="0"/>
              <a:t>. </a:t>
            </a:r>
            <a:r>
              <a:rPr lang="en-US" sz="1600" b="1" i="1" dirty="0"/>
              <a:t>Allowable Approved Facility Schools and Other Agency Codes</a:t>
            </a:r>
          </a:p>
          <a:p>
            <a:pPr marL="457200" lvl="1" indent="0">
              <a:buNone/>
            </a:pPr>
            <a:endParaRPr lang="en-US" sz="1600" dirty="0"/>
          </a:p>
          <a:p>
            <a:pPr marL="457200" lvl="1" indent="0">
              <a:buNone/>
            </a:pPr>
            <a:endParaRPr lang="en-US" sz="1200" dirty="0"/>
          </a:p>
          <a:p>
            <a:pPr marL="457200" lvl="1" indent="0">
              <a:buNone/>
            </a:pPr>
            <a:endParaRPr lang="en-US" sz="1400" dirty="0"/>
          </a:p>
        </p:txBody>
      </p:sp>
      <p:sp>
        <p:nvSpPr>
          <p:cNvPr id="4" name="Slide Number Placeholder 3"/>
          <p:cNvSpPr>
            <a:spLocks noGrp="1"/>
          </p:cNvSpPr>
          <p:nvPr>
            <p:ph type="sldNum" sz="quarter" idx="4294967295"/>
          </p:nvPr>
        </p:nvSpPr>
        <p:spPr>
          <a:xfrm>
            <a:off x="1798321" y="6356352"/>
            <a:ext cx="467783" cy="365125"/>
          </a:xfrm>
          <a:prstGeom prst="rect">
            <a:avLst/>
          </a:prstGeom>
        </p:spPr>
        <p:txBody>
          <a:bodyPr/>
          <a:lstStyle/>
          <a:p>
            <a:fld id="{67726FA2-3EC9-4717-AD62-D8C823692DD3}" type="slidenum">
              <a:rPr lang="en-US" smtClean="0"/>
              <a:pPr/>
              <a:t>32</a:t>
            </a:fld>
            <a:endParaRPr lang="en-US" dirty="0"/>
          </a:p>
        </p:txBody>
      </p:sp>
    </p:spTree>
    <p:extLst>
      <p:ext uri="{BB962C8B-B14F-4D97-AF65-F5344CB8AC3E}">
        <p14:creationId xmlns:p14="http://schemas.microsoft.com/office/powerpoint/2010/main" val="1558061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 Detention Centers </a:t>
            </a:r>
          </a:p>
        </p:txBody>
      </p:sp>
      <p:sp>
        <p:nvSpPr>
          <p:cNvPr id="6" name="Rectangle 3"/>
          <p:cNvSpPr>
            <a:spLocks noChangeArrowheads="1"/>
          </p:cNvSpPr>
          <p:nvPr/>
        </p:nvSpPr>
        <p:spPr bwMode="auto">
          <a:xfrm>
            <a:off x="1069849" y="1509364"/>
            <a:ext cx="896479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dirty="0">
              <a:ea typeface="Calibri" pitchFamily="34" charset="0"/>
              <a:cs typeface="Times New Roman" pitchFamily="18" charset="0"/>
            </a:endParaRPr>
          </a:p>
          <a:p>
            <a:pPr marL="285750" indent="-285750" eaLnBrk="0" fontAlgn="base" hangingPunct="0">
              <a:spcBef>
                <a:spcPct val="0"/>
              </a:spcBef>
              <a:spcAft>
                <a:spcPct val="0"/>
              </a:spcAft>
              <a:buFont typeface="Arial" panose="020B0604020202020204" pitchFamily="34" charset="0"/>
              <a:buChar char="•"/>
            </a:pPr>
            <a:r>
              <a:rPr lang="en-US" altLang="en-US" dirty="0">
                <a:ea typeface="Calibri" pitchFamily="34" charset="0"/>
                <a:cs typeface="Times New Roman" pitchFamily="18" charset="0"/>
              </a:rPr>
              <a:t>The AUs where these detention centers are located should report any </a:t>
            </a:r>
            <a:r>
              <a:rPr lang="en-US" altLang="en-US" u="sng" dirty="0">
                <a:ea typeface="Calibri" pitchFamily="34" charset="0"/>
                <a:cs typeface="Times New Roman" pitchFamily="18" charset="0"/>
              </a:rPr>
              <a:t>detained</a:t>
            </a:r>
            <a:r>
              <a:rPr lang="en-US" altLang="en-US" dirty="0">
                <a:ea typeface="Calibri" pitchFamily="34" charset="0"/>
                <a:cs typeface="Times New Roman" pitchFamily="18" charset="0"/>
              </a:rPr>
              <a:t> students if this was the latest status in the school year. </a:t>
            </a:r>
          </a:p>
          <a:p>
            <a:pPr eaLnBrk="0" fontAlgn="base" hangingPunct="0">
              <a:spcBef>
                <a:spcPct val="0"/>
              </a:spcBef>
              <a:spcAft>
                <a:spcPct val="0"/>
              </a:spcAft>
            </a:pPr>
            <a:endParaRPr lang="en-US" altLang="en-US" dirty="0">
              <a:latin typeface="Arial" pitchFamily="34" charset="0"/>
              <a:cs typeface="Arial" pitchFamily="34" charset="0"/>
            </a:endParaRPr>
          </a:p>
        </p:txBody>
      </p:sp>
      <p:sp>
        <p:nvSpPr>
          <p:cNvPr id="2" name="Slide Number Placeholder 1"/>
          <p:cNvSpPr>
            <a:spLocks noGrp="1"/>
          </p:cNvSpPr>
          <p:nvPr>
            <p:ph type="sldNum" sz="quarter" idx="4294967295"/>
          </p:nvPr>
        </p:nvSpPr>
        <p:spPr>
          <a:xfrm>
            <a:off x="118873" y="6345936"/>
            <a:ext cx="473880" cy="384685"/>
          </a:xfrm>
          <a:prstGeom prst="rect">
            <a:avLst/>
          </a:prstGeom>
        </p:spPr>
        <p:txBody>
          <a:bodyPr/>
          <a:lstStyle/>
          <a:p>
            <a:fld id="{67726FA2-3EC9-4717-AD62-D8C823692DD3}" type="slidenum">
              <a:rPr lang="en-US" smtClean="0"/>
              <a:pPr/>
              <a:t>33</a:t>
            </a:fld>
            <a:endParaRPr lang="en-US" dirty="0"/>
          </a:p>
        </p:txBody>
      </p:sp>
      <p:graphicFrame>
        <p:nvGraphicFramePr>
          <p:cNvPr id="5" name="Table 4">
            <a:extLst>
              <a:ext uri="{FF2B5EF4-FFF2-40B4-BE49-F238E27FC236}">
                <a16:creationId xmlns:a16="http://schemas.microsoft.com/office/drawing/2014/main" id="{02B4BD4E-4EF6-CE16-BC4A-6735F9A12966}"/>
              </a:ext>
            </a:extLst>
          </p:cNvPr>
          <p:cNvGraphicFramePr>
            <a:graphicFrameLocks noGrp="1"/>
          </p:cNvGraphicFramePr>
          <p:nvPr>
            <p:extLst>
              <p:ext uri="{D42A27DB-BD31-4B8C-83A1-F6EECF244321}">
                <p14:modId xmlns:p14="http://schemas.microsoft.com/office/powerpoint/2010/main" val="4015020740"/>
              </p:ext>
            </p:extLst>
          </p:nvPr>
        </p:nvGraphicFramePr>
        <p:xfrm>
          <a:off x="2269956" y="2877598"/>
          <a:ext cx="7264400" cy="3596640"/>
        </p:xfrm>
        <a:graphic>
          <a:graphicData uri="http://schemas.openxmlformats.org/drawingml/2006/table">
            <a:tbl>
              <a:tblPr firstRow="1"/>
              <a:tblGrid>
                <a:gridCol w="1270000">
                  <a:extLst>
                    <a:ext uri="{9D8B030D-6E8A-4147-A177-3AD203B41FA5}">
                      <a16:colId xmlns:a16="http://schemas.microsoft.com/office/drawing/2014/main" val="2083217480"/>
                    </a:ext>
                  </a:extLst>
                </a:gridCol>
                <a:gridCol w="1231900">
                  <a:extLst>
                    <a:ext uri="{9D8B030D-6E8A-4147-A177-3AD203B41FA5}">
                      <a16:colId xmlns:a16="http://schemas.microsoft.com/office/drawing/2014/main" val="3558302740"/>
                    </a:ext>
                  </a:extLst>
                </a:gridCol>
                <a:gridCol w="3556000">
                  <a:extLst>
                    <a:ext uri="{9D8B030D-6E8A-4147-A177-3AD203B41FA5}">
                      <a16:colId xmlns:a16="http://schemas.microsoft.com/office/drawing/2014/main" val="3159710246"/>
                    </a:ext>
                  </a:extLst>
                </a:gridCol>
                <a:gridCol w="1206500">
                  <a:extLst>
                    <a:ext uri="{9D8B030D-6E8A-4147-A177-3AD203B41FA5}">
                      <a16:colId xmlns:a16="http://schemas.microsoft.com/office/drawing/2014/main" val="4178151480"/>
                    </a:ext>
                  </a:extLst>
                </a:gridCol>
              </a:tblGrid>
              <a:tr h="548640">
                <a:tc>
                  <a:txBody>
                    <a:bodyPr/>
                    <a:lstStyle/>
                    <a:p>
                      <a:pPr algn="ctr" fontAlgn="ctr"/>
                      <a:r>
                        <a:rPr lang="en-US" sz="1100" b="1" i="0" u="none" strike="noStrike">
                          <a:effectLst/>
                          <a:highlight>
                            <a:srgbClr val="D9D9D9"/>
                          </a:highlight>
                          <a:latin typeface="Calibri" panose="020F0502020204030204" pitchFamily="34" charset="0"/>
                        </a:rPr>
                        <a:t>Detention Centers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a:effectLst/>
                          <a:highlight>
                            <a:srgbClr val="D9D9D9"/>
                          </a:highlight>
                          <a:latin typeface="Calibri" panose="020F0502020204030204" pitchFamily="34" charset="0"/>
                        </a:rPr>
                        <a:t>District Code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100" b="1" i="0" u="none" strike="noStrike">
                          <a:effectLst/>
                          <a:highlight>
                            <a:srgbClr val="D9D9D9"/>
                          </a:highlight>
                          <a:latin typeface="Calibri" panose="020F0502020204030204" pitchFamily="34" charset="0"/>
                        </a:rPr>
                        <a:t>Name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a:effectLst/>
                          <a:highlight>
                            <a:srgbClr val="D9D9D9"/>
                          </a:highlight>
                          <a:latin typeface="Calibri" panose="020F0502020204030204" pitchFamily="34" charset="0"/>
                        </a:rPr>
                        <a:t>Allowable Setting </a:t>
                      </a:r>
                      <a:br>
                        <a:rPr lang="en-US" sz="1100" b="1" i="0" u="none" strike="noStrike">
                          <a:effectLst/>
                          <a:highlight>
                            <a:srgbClr val="D9D9D9"/>
                          </a:highlight>
                          <a:latin typeface="Calibri" panose="020F0502020204030204" pitchFamily="34" charset="0"/>
                        </a:rPr>
                      </a:br>
                      <a:r>
                        <a:rPr lang="en-US" sz="1100" b="1" i="0" u="none" strike="noStrike">
                          <a:effectLst/>
                          <a:highlight>
                            <a:srgbClr val="D9D9D9"/>
                          </a:highlight>
                          <a:latin typeface="Calibri" panose="020F0502020204030204" pitchFamily="34" charset="0"/>
                        </a:rPr>
                        <a:t>Codes</a:t>
                      </a:r>
                      <a:br>
                        <a:rPr lang="en-US" sz="1100" b="1" i="0" u="none" strike="noStrike">
                          <a:effectLst/>
                          <a:highlight>
                            <a:srgbClr val="D9D9D9"/>
                          </a:highlight>
                          <a:latin typeface="Calibri" panose="020F0502020204030204" pitchFamily="34" charset="0"/>
                        </a:rPr>
                      </a:br>
                      <a:r>
                        <a:rPr lang="en-US" sz="1100" b="1" i="0" u="none" strike="noStrike">
                          <a:effectLst/>
                          <a:highlight>
                            <a:srgbClr val="D9D9D9"/>
                          </a:highlight>
                          <a:latin typeface="Calibri" panose="020F0502020204030204" pitchFamily="34" charset="0"/>
                        </a:rPr>
                        <a:t>6-21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765304724"/>
                  </a:ext>
                </a:extLst>
              </a:tr>
              <a:tr h="381000">
                <a:tc>
                  <a:txBody>
                    <a:bodyPr/>
                    <a:lstStyle/>
                    <a:p>
                      <a:pPr algn="ctr" fontAlgn="ctr"/>
                      <a:r>
                        <a:rPr lang="en-US" sz="1100" b="0" i="0" u="none" strike="noStrike">
                          <a:effectLst/>
                          <a:highlight>
                            <a:srgbClr val="FFFFFF"/>
                          </a:highlight>
                          <a:latin typeface="Calibri" panose="020F0502020204030204" pitchFamily="34" charset="0"/>
                        </a:rPr>
                        <a:t>9801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effectLst/>
                          <a:highlight>
                            <a:srgbClr val="FFFFFF"/>
                          </a:highlight>
                          <a:latin typeface="Calibri" panose="020F0502020204030204" pitchFamily="34" charset="0"/>
                        </a:rPr>
                        <a:t>0040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effectLst/>
                          <a:latin typeface="Calibri" panose="020F0502020204030204" pitchFamily="34" charset="0"/>
                        </a:rPr>
                        <a:t>Prairie Vista Youth Services Center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effectLst/>
                          <a:highlight>
                            <a:srgbClr val="FFFFFF"/>
                          </a:highlight>
                          <a:latin typeface="Calibri" panose="020F0502020204030204" pitchFamily="34" charset="0"/>
                        </a:rPr>
                        <a:t>307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50927589"/>
                  </a:ext>
                </a:extLst>
              </a:tr>
              <a:tr h="381000">
                <a:tc>
                  <a:txBody>
                    <a:bodyPr/>
                    <a:lstStyle/>
                    <a:p>
                      <a:pPr algn="ctr" fontAlgn="ctr"/>
                      <a:r>
                        <a:rPr lang="en-US" sz="1100" b="0" i="0" u="none" strike="noStrike">
                          <a:effectLst/>
                          <a:highlight>
                            <a:srgbClr val="FFFFFF"/>
                          </a:highlight>
                          <a:latin typeface="Calibri" panose="020F0502020204030204" pitchFamily="34" charset="0"/>
                        </a:rPr>
                        <a:t>9802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effectLst/>
                          <a:highlight>
                            <a:srgbClr val="FFFFFF"/>
                          </a:highlight>
                          <a:latin typeface="Calibri" panose="020F0502020204030204" pitchFamily="34" charset="0"/>
                        </a:rPr>
                        <a:t>0130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effectLst/>
                          <a:highlight>
                            <a:srgbClr val="FFFFFF"/>
                          </a:highlight>
                          <a:latin typeface="Calibri" panose="020F0502020204030204" pitchFamily="34" charset="0"/>
                        </a:rPr>
                        <a:t>Marvin W Foote Youth Services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highlight>
                            <a:srgbClr val="FFFFFF"/>
                          </a:highlight>
                          <a:latin typeface="Calibri" panose="020F0502020204030204" pitchFamily="34" charset="0"/>
                        </a:rPr>
                        <a:t>307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21616642"/>
                  </a:ext>
                </a:extLst>
              </a:tr>
              <a:tr h="381000">
                <a:tc>
                  <a:txBody>
                    <a:bodyPr/>
                    <a:lstStyle/>
                    <a:p>
                      <a:pPr algn="ctr" fontAlgn="ctr"/>
                      <a:r>
                        <a:rPr lang="en-US" sz="1100" b="0" i="0" u="none" strike="noStrike">
                          <a:effectLst/>
                          <a:highlight>
                            <a:srgbClr val="FFFFFF"/>
                          </a:highlight>
                          <a:latin typeface="Calibri" panose="020F0502020204030204" pitchFamily="34" charset="0"/>
                        </a:rPr>
                        <a:t>9803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highlight>
                            <a:srgbClr val="FFFFFF"/>
                          </a:highlight>
                          <a:latin typeface="Calibri" panose="020F0502020204030204" pitchFamily="34" charset="0"/>
                        </a:rPr>
                        <a:t>0880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effectLst/>
                          <a:highlight>
                            <a:srgbClr val="FFFFFF"/>
                          </a:highlight>
                          <a:latin typeface="Calibri" panose="020F0502020204030204" pitchFamily="34" charset="0"/>
                        </a:rPr>
                        <a:t>Gilliam Youth Services Center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highlight>
                            <a:srgbClr val="FFFFFF"/>
                          </a:highlight>
                          <a:latin typeface="Calibri" panose="020F0502020204030204" pitchFamily="34" charset="0"/>
                        </a:rPr>
                        <a:t>307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99852180"/>
                  </a:ext>
                </a:extLst>
              </a:tr>
              <a:tr h="381000">
                <a:tc>
                  <a:txBody>
                    <a:bodyPr/>
                    <a:lstStyle/>
                    <a:p>
                      <a:pPr algn="ctr" fontAlgn="ctr"/>
                      <a:r>
                        <a:rPr lang="en-US" sz="1100" b="0" i="0" u="none" strike="noStrike">
                          <a:effectLst/>
                          <a:highlight>
                            <a:srgbClr val="FFFFFF"/>
                          </a:highlight>
                          <a:latin typeface="Calibri" panose="020F0502020204030204" pitchFamily="34" charset="0"/>
                        </a:rPr>
                        <a:t>9804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highlight>
                            <a:srgbClr val="FFFFFF"/>
                          </a:highlight>
                          <a:latin typeface="Calibri" panose="020F0502020204030204" pitchFamily="34" charset="0"/>
                        </a:rPr>
                        <a:t> 1020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effectLst/>
                          <a:highlight>
                            <a:srgbClr val="FFFFFF"/>
                          </a:highlight>
                          <a:latin typeface="Calibri" panose="020F0502020204030204" pitchFamily="34" charset="0"/>
                        </a:rPr>
                        <a:t> Zebulon Pike Youth Services Center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highlight>
                            <a:srgbClr val="FFFFFF"/>
                          </a:highlight>
                          <a:latin typeface="Calibri" panose="020F0502020204030204" pitchFamily="34" charset="0"/>
                        </a:rPr>
                        <a:t>307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91259105"/>
                  </a:ext>
                </a:extLst>
              </a:tr>
              <a:tr h="381000">
                <a:tc>
                  <a:txBody>
                    <a:bodyPr/>
                    <a:lstStyle/>
                    <a:p>
                      <a:pPr algn="ctr" fontAlgn="ctr"/>
                      <a:r>
                        <a:rPr lang="en-US" sz="1100" b="0" i="0" u="none" strike="noStrike">
                          <a:effectLst/>
                          <a:highlight>
                            <a:srgbClr val="FFFFFF"/>
                          </a:highlight>
                          <a:latin typeface="Calibri" panose="020F0502020204030204" pitchFamily="34" charset="0"/>
                        </a:rPr>
                        <a:t>9805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highlight>
                            <a:srgbClr val="FFFFFF"/>
                          </a:highlight>
                          <a:latin typeface="Calibri" panose="020F0502020204030204" pitchFamily="34" charset="0"/>
                        </a:rPr>
                        <a:t>1420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effectLst/>
                          <a:highlight>
                            <a:srgbClr val="FFFFFF"/>
                          </a:highlight>
                          <a:latin typeface="Calibri" panose="020F0502020204030204" pitchFamily="34" charset="0"/>
                        </a:rPr>
                        <a:t>Mountview Youth Service Center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highlight>
                            <a:srgbClr val="FFFFFF"/>
                          </a:highlight>
                          <a:latin typeface="Calibri" panose="020F0502020204030204" pitchFamily="34" charset="0"/>
                        </a:rPr>
                        <a:t>307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01846660"/>
                  </a:ext>
                </a:extLst>
              </a:tr>
              <a:tr h="381000">
                <a:tc>
                  <a:txBody>
                    <a:bodyPr/>
                    <a:lstStyle/>
                    <a:p>
                      <a:pPr algn="ctr" fontAlgn="ctr"/>
                      <a:r>
                        <a:rPr lang="en-US" sz="1100" b="0" i="0" u="none" strike="noStrike">
                          <a:effectLst/>
                          <a:highlight>
                            <a:srgbClr val="FFFFFF"/>
                          </a:highlight>
                          <a:latin typeface="Calibri" panose="020F0502020204030204" pitchFamily="34" charset="0"/>
                        </a:rPr>
                        <a:t>9807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highlight>
                            <a:srgbClr val="FFFFFF"/>
                          </a:highlight>
                          <a:latin typeface="Calibri" panose="020F0502020204030204" pitchFamily="34" charset="0"/>
                        </a:rPr>
                        <a:t>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effectLst/>
                          <a:highlight>
                            <a:srgbClr val="FFFFFF"/>
                          </a:highlight>
                          <a:latin typeface="Calibri" panose="020F0502020204030204" pitchFamily="34" charset="0"/>
                        </a:rPr>
                        <a:t>Grand Mesa Youth Services Center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highlight>
                            <a:srgbClr val="FFFFFF"/>
                          </a:highlight>
                          <a:latin typeface="Calibri" panose="020F0502020204030204" pitchFamily="34" charset="0"/>
                        </a:rPr>
                        <a:t>307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84495308"/>
                  </a:ext>
                </a:extLst>
              </a:tr>
              <a:tr h="381000">
                <a:tc>
                  <a:txBody>
                    <a:bodyPr/>
                    <a:lstStyle/>
                    <a:p>
                      <a:pPr algn="ctr" fontAlgn="ctr"/>
                      <a:r>
                        <a:rPr lang="en-US" sz="1100" b="0" i="0" u="none" strike="noStrike">
                          <a:effectLst/>
                          <a:highlight>
                            <a:srgbClr val="FFFFFF"/>
                          </a:highlight>
                          <a:latin typeface="Calibri" panose="020F0502020204030204" pitchFamily="34" charset="0"/>
                        </a:rPr>
                        <a:t>9808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highlight>
                            <a:srgbClr val="FFFFFF"/>
                          </a:highlight>
                          <a:latin typeface="Calibri" panose="020F0502020204030204" pitchFamily="34" charset="0"/>
                        </a:rPr>
                        <a:t>2690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effectLst/>
                          <a:highlight>
                            <a:srgbClr val="FFFFFF"/>
                          </a:highlight>
                          <a:latin typeface="Calibri" panose="020F0502020204030204" pitchFamily="34" charset="0"/>
                        </a:rPr>
                        <a:t>Pueblo Youth Service Center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highlight>
                            <a:srgbClr val="FFFFFF"/>
                          </a:highlight>
                          <a:latin typeface="Calibri" panose="020F0502020204030204" pitchFamily="34" charset="0"/>
                        </a:rPr>
                        <a:t>307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36024713"/>
                  </a:ext>
                </a:extLst>
              </a:tr>
              <a:tr h="381000">
                <a:tc>
                  <a:txBody>
                    <a:bodyPr/>
                    <a:lstStyle/>
                    <a:p>
                      <a:pPr algn="ctr" fontAlgn="ctr"/>
                      <a:r>
                        <a:rPr lang="en-US" sz="1100" b="0" i="0" u="none" strike="noStrike">
                          <a:effectLst/>
                          <a:highlight>
                            <a:srgbClr val="FFFFFF"/>
                          </a:highlight>
                          <a:latin typeface="Calibri" panose="020F0502020204030204" pitchFamily="34" charset="0"/>
                        </a:rPr>
                        <a:t>9809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highlight>
                            <a:srgbClr val="FFFFFF"/>
                          </a:highlight>
                          <a:latin typeface="Calibri" panose="020F0502020204030204" pitchFamily="34" charset="0"/>
                        </a:rPr>
                        <a:t>3120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effectLst/>
                          <a:highlight>
                            <a:srgbClr val="FFFFFF"/>
                          </a:highlight>
                          <a:latin typeface="Calibri" panose="020F0502020204030204" pitchFamily="34" charset="0"/>
                        </a:rPr>
                        <a:t>Platte Valley Youth Services Center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effectLst/>
                          <a:highlight>
                            <a:srgbClr val="FFFFFF"/>
                          </a:highlight>
                          <a:latin typeface="Calibri" panose="020F0502020204030204" pitchFamily="34" charset="0"/>
                        </a:rPr>
                        <a:t>307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3506286"/>
                  </a:ext>
                </a:extLst>
              </a:tr>
            </a:tbl>
          </a:graphicData>
        </a:graphic>
      </p:graphicFrame>
    </p:spTree>
    <p:extLst>
      <p:ext uri="{BB962C8B-B14F-4D97-AF65-F5344CB8AC3E}">
        <p14:creationId xmlns:p14="http://schemas.microsoft.com/office/powerpoint/2010/main" val="4238662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A3ECA-E38D-C7EC-C855-998A2DCD6A18}"/>
              </a:ext>
            </a:extLst>
          </p:cNvPr>
          <p:cNvSpPr>
            <a:spLocks noGrp="1"/>
          </p:cNvSpPr>
          <p:nvPr>
            <p:ph type="title"/>
          </p:nvPr>
        </p:nvSpPr>
        <p:spPr/>
        <p:txBody>
          <a:bodyPr/>
          <a:lstStyle/>
          <a:p>
            <a:r>
              <a:rPr lang="en-US" dirty="0"/>
              <a:t>State Operated Programs</a:t>
            </a:r>
          </a:p>
        </p:txBody>
      </p:sp>
      <p:graphicFrame>
        <p:nvGraphicFramePr>
          <p:cNvPr id="5" name="Content Placeholder 4">
            <a:extLst>
              <a:ext uri="{FF2B5EF4-FFF2-40B4-BE49-F238E27FC236}">
                <a16:creationId xmlns:a16="http://schemas.microsoft.com/office/drawing/2014/main" id="{DBEC8094-AC3E-C5D2-7331-BE57E66863FD}"/>
              </a:ext>
            </a:extLst>
          </p:cNvPr>
          <p:cNvGraphicFramePr>
            <a:graphicFrameLocks noGrp="1"/>
          </p:cNvGraphicFramePr>
          <p:nvPr>
            <p:ph idx="1"/>
            <p:extLst>
              <p:ext uri="{D42A27DB-BD31-4B8C-83A1-F6EECF244321}">
                <p14:modId xmlns:p14="http://schemas.microsoft.com/office/powerpoint/2010/main" val="2655376324"/>
              </p:ext>
            </p:extLst>
          </p:nvPr>
        </p:nvGraphicFramePr>
        <p:xfrm>
          <a:off x="1303867" y="2054057"/>
          <a:ext cx="9093200" cy="4330065"/>
        </p:xfrm>
        <a:graphic>
          <a:graphicData uri="http://schemas.openxmlformats.org/drawingml/2006/table">
            <a:tbl>
              <a:tblPr firstRow="1"/>
              <a:tblGrid>
                <a:gridCol w="927100">
                  <a:extLst>
                    <a:ext uri="{9D8B030D-6E8A-4147-A177-3AD203B41FA5}">
                      <a16:colId xmlns:a16="http://schemas.microsoft.com/office/drawing/2014/main" val="352071899"/>
                    </a:ext>
                  </a:extLst>
                </a:gridCol>
                <a:gridCol w="812800">
                  <a:extLst>
                    <a:ext uri="{9D8B030D-6E8A-4147-A177-3AD203B41FA5}">
                      <a16:colId xmlns:a16="http://schemas.microsoft.com/office/drawing/2014/main" val="3462785290"/>
                    </a:ext>
                  </a:extLst>
                </a:gridCol>
                <a:gridCol w="850900">
                  <a:extLst>
                    <a:ext uri="{9D8B030D-6E8A-4147-A177-3AD203B41FA5}">
                      <a16:colId xmlns:a16="http://schemas.microsoft.com/office/drawing/2014/main" val="326657036"/>
                    </a:ext>
                  </a:extLst>
                </a:gridCol>
                <a:gridCol w="4191000">
                  <a:extLst>
                    <a:ext uri="{9D8B030D-6E8A-4147-A177-3AD203B41FA5}">
                      <a16:colId xmlns:a16="http://schemas.microsoft.com/office/drawing/2014/main" val="967692661"/>
                    </a:ext>
                  </a:extLst>
                </a:gridCol>
                <a:gridCol w="1155700">
                  <a:extLst>
                    <a:ext uri="{9D8B030D-6E8A-4147-A177-3AD203B41FA5}">
                      <a16:colId xmlns:a16="http://schemas.microsoft.com/office/drawing/2014/main" val="1572391277"/>
                    </a:ext>
                  </a:extLst>
                </a:gridCol>
                <a:gridCol w="1155700">
                  <a:extLst>
                    <a:ext uri="{9D8B030D-6E8A-4147-A177-3AD203B41FA5}">
                      <a16:colId xmlns:a16="http://schemas.microsoft.com/office/drawing/2014/main" val="4153926032"/>
                    </a:ext>
                  </a:extLst>
                </a:gridCol>
              </a:tblGrid>
              <a:tr h="548640">
                <a:tc>
                  <a:txBody>
                    <a:bodyPr/>
                    <a:lstStyle/>
                    <a:p>
                      <a:pPr algn="ctr" fontAlgn="ctr"/>
                      <a:r>
                        <a:rPr lang="en-US" sz="1100" b="1" i="0" u="none" strike="noStrike">
                          <a:effectLst/>
                          <a:highlight>
                            <a:srgbClr val="D9D9D9"/>
                          </a:highlight>
                          <a:latin typeface="Calibri" panose="020F0502020204030204" pitchFamily="34" charset="0"/>
                        </a:rPr>
                        <a:t>SOP </a:t>
                      </a:r>
                      <a:br>
                        <a:rPr lang="en-US" sz="1100" b="1" i="0" u="none" strike="noStrike">
                          <a:effectLst/>
                          <a:highlight>
                            <a:srgbClr val="D9D9D9"/>
                          </a:highlight>
                          <a:latin typeface="Calibri" panose="020F0502020204030204" pitchFamily="34" charset="0"/>
                        </a:rPr>
                      </a:br>
                      <a:r>
                        <a:rPr lang="en-US" sz="1100" b="1" i="0" u="none" strike="noStrike">
                          <a:effectLst/>
                          <a:highlight>
                            <a:srgbClr val="D9D9D9"/>
                          </a:highlight>
                          <a:latin typeface="Calibri" panose="020F0502020204030204" pitchFamily="34" charset="0"/>
                        </a:rPr>
                        <a:t>Code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a:effectLst/>
                          <a:highlight>
                            <a:srgbClr val="D9D9D9"/>
                          </a:highlight>
                          <a:latin typeface="Calibri" panose="020F0502020204030204" pitchFamily="34" charset="0"/>
                        </a:rPr>
                        <a:t>School Code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a:effectLst/>
                          <a:highlight>
                            <a:srgbClr val="D9D9D9"/>
                          </a:highlight>
                          <a:latin typeface="Calibri" panose="020F0502020204030204" pitchFamily="34" charset="0"/>
                        </a:rPr>
                        <a:t>District Code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dirty="0">
                          <a:effectLst/>
                          <a:highlight>
                            <a:srgbClr val="D9D9D9"/>
                          </a:highlight>
                          <a:latin typeface="Calibri" panose="020F0502020204030204" pitchFamily="34" charset="0"/>
                        </a:rPr>
                        <a:t>Name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a:effectLst/>
                          <a:highlight>
                            <a:srgbClr val="D9D9D9"/>
                          </a:highlight>
                          <a:latin typeface="Calibri" panose="020F0502020204030204" pitchFamily="34" charset="0"/>
                        </a:rPr>
                        <a:t>Allowable Setting </a:t>
                      </a:r>
                      <a:br>
                        <a:rPr lang="en-US" sz="1100" b="1" i="0" u="none" strike="noStrike">
                          <a:effectLst/>
                          <a:highlight>
                            <a:srgbClr val="D9D9D9"/>
                          </a:highlight>
                          <a:latin typeface="Calibri" panose="020F0502020204030204" pitchFamily="34" charset="0"/>
                        </a:rPr>
                      </a:br>
                      <a:r>
                        <a:rPr lang="en-US" sz="1100" b="1" i="0" u="none" strike="noStrike">
                          <a:effectLst/>
                          <a:highlight>
                            <a:srgbClr val="D9D9D9"/>
                          </a:highlight>
                          <a:latin typeface="Calibri" panose="020F0502020204030204" pitchFamily="34" charset="0"/>
                        </a:rPr>
                        <a:t>Codes</a:t>
                      </a:r>
                      <a:br>
                        <a:rPr lang="en-US" sz="1100" b="1" i="0" u="none" strike="noStrike">
                          <a:effectLst/>
                          <a:highlight>
                            <a:srgbClr val="D9D9D9"/>
                          </a:highlight>
                          <a:latin typeface="Calibri" panose="020F0502020204030204" pitchFamily="34" charset="0"/>
                        </a:rPr>
                      </a:br>
                      <a:r>
                        <a:rPr lang="en-US" sz="1100" b="1" i="0" u="none" strike="noStrike">
                          <a:effectLst/>
                          <a:highlight>
                            <a:srgbClr val="D9D9D9"/>
                          </a:highlight>
                          <a:latin typeface="Calibri" panose="020F0502020204030204" pitchFamily="34" charset="0"/>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a:effectLst/>
                          <a:highlight>
                            <a:srgbClr val="D9D9D9"/>
                          </a:highlight>
                          <a:latin typeface="Calibri" panose="020F0502020204030204" pitchFamily="34" charset="0"/>
                        </a:rPr>
                        <a:t>Allowable Setting </a:t>
                      </a:r>
                      <a:br>
                        <a:rPr lang="en-US" sz="1100" b="1" i="0" u="none" strike="noStrike">
                          <a:effectLst/>
                          <a:highlight>
                            <a:srgbClr val="D9D9D9"/>
                          </a:highlight>
                          <a:latin typeface="Calibri" panose="020F0502020204030204" pitchFamily="34" charset="0"/>
                        </a:rPr>
                      </a:br>
                      <a:r>
                        <a:rPr lang="en-US" sz="1100" b="1" i="0" u="none" strike="noStrike">
                          <a:effectLst/>
                          <a:highlight>
                            <a:srgbClr val="D9D9D9"/>
                          </a:highlight>
                          <a:latin typeface="Calibri" panose="020F0502020204030204" pitchFamily="34" charset="0"/>
                        </a:rPr>
                        <a:t>Codes</a:t>
                      </a:r>
                      <a:br>
                        <a:rPr lang="en-US" sz="1100" b="1" i="0" u="none" strike="noStrike">
                          <a:effectLst/>
                          <a:highlight>
                            <a:srgbClr val="D9D9D9"/>
                          </a:highlight>
                          <a:latin typeface="Calibri" panose="020F0502020204030204" pitchFamily="34" charset="0"/>
                        </a:rPr>
                      </a:br>
                      <a:r>
                        <a:rPr lang="en-US" sz="1100" b="1" i="0" u="none" strike="noStrike">
                          <a:effectLst/>
                          <a:highlight>
                            <a:srgbClr val="D9D9D9"/>
                          </a:highlight>
                          <a:latin typeface="Calibri" panose="020F0502020204030204" pitchFamily="34" charset="0"/>
                        </a:rPr>
                        <a:t>6-21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71443567"/>
                  </a:ext>
                </a:extLst>
              </a:tr>
              <a:tr h="381000">
                <a:tc>
                  <a:txBody>
                    <a:bodyPr/>
                    <a:lstStyle/>
                    <a:p>
                      <a:pPr algn="ctr" fontAlgn="ctr"/>
                      <a:r>
                        <a:rPr lang="en-US" sz="1100" b="0" i="0" u="none" strike="noStrike">
                          <a:effectLst/>
                          <a:latin typeface="Calibri" panose="020F0502020204030204" pitchFamily="34" charset="0"/>
                        </a:rPr>
                        <a:t>66060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effectLst/>
                          <a:highlight>
                            <a:srgbClr val="FFFFFF"/>
                          </a:highlight>
                          <a:latin typeface="Calibri" panose="020F0502020204030204" pitchFamily="34" charset="0"/>
                        </a:rPr>
                        <a:t>6178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highlight>
                            <a:srgbClr val="FFFFFF"/>
                          </a:highlight>
                          <a:latin typeface="Calibri" panose="020F0502020204030204" pitchFamily="34" charset="0"/>
                        </a:rPr>
                        <a:t>8102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effectLst/>
                          <a:highlight>
                            <a:srgbClr val="FFFFFF"/>
                          </a:highlight>
                          <a:latin typeface="Calibri" panose="020F0502020204030204" pitchFamily="34" charset="0"/>
                        </a:rPr>
                        <a:t>Colorado Mental Health Institute at Pueblo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highlight>
                            <a:srgbClr val="FFFFFF"/>
                          </a:highlight>
                          <a:latin typeface="Calibri" panose="020F0502020204030204" pitchFamily="34" charset="0"/>
                        </a:rPr>
                        <a:t>206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highlight>
                            <a:srgbClr val="FFFFFF"/>
                          </a:highlight>
                          <a:latin typeface="Calibri" panose="020F0502020204030204" pitchFamily="34" charset="0"/>
                        </a:rPr>
                        <a:t>306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02409663"/>
                  </a:ext>
                </a:extLst>
              </a:tr>
              <a:tr h="381000">
                <a:tc>
                  <a:txBody>
                    <a:bodyPr/>
                    <a:lstStyle/>
                    <a:p>
                      <a:pPr algn="ctr" fontAlgn="ctr"/>
                      <a:r>
                        <a:rPr lang="en-US" sz="1100" b="0" i="0" u="none" strike="noStrike">
                          <a:effectLst/>
                          <a:latin typeface="Calibri" panose="020F0502020204030204" pitchFamily="34" charset="0"/>
                        </a:rPr>
                        <a:t>66050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effectLst/>
                          <a:latin typeface="Calibri" panose="020F0502020204030204" pitchFamily="34" charset="0"/>
                        </a:rPr>
                        <a:t>1924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effectLst/>
                          <a:latin typeface="Calibri" panose="020F0502020204030204" pitchFamily="34" charset="0"/>
                        </a:rPr>
                        <a:t>9000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effectLst/>
                          <a:highlight>
                            <a:srgbClr val="FFFFFF"/>
                          </a:highlight>
                          <a:latin typeface="Calibri" panose="020F0502020204030204" pitchFamily="34" charset="0"/>
                        </a:rPr>
                        <a:t>Colorado School for the Deaf and Blind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highlight>
                            <a:srgbClr val="FFFFFF"/>
                          </a:highlight>
                          <a:latin typeface="Calibri" panose="020F0502020204030204" pitchFamily="34" charset="0"/>
                        </a:rPr>
                        <a:t>205 or 206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highlight>
                            <a:srgbClr val="FFFFFF"/>
                          </a:highlight>
                          <a:latin typeface="Calibri" panose="020F0502020204030204" pitchFamily="34" charset="0"/>
                        </a:rPr>
                        <a:t>304 or 305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80673732"/>
                  </a:ext>
                </a:extLst>
              </a:tr>
              <a:tr h="381000">
                <a:tc>
                  <a:txBody>
                    <a:bodyPr/>
                    <a:lstStyle/>
                    <a:p>
                      <a:pPr algn="ctr" fontAlgn="ctr"/>
                      <a:r>
                        <a:rPr lang="en-US" sz="1100" b="0" i="0" u="none" strike="noStrike">
                          <a:effectLst/>
                          <a:latin typeface="Calibri" panose="020F0502020204030204" pitchFamily="34" charset="0"/>
                        </a:rPr>
                        <a:t>66070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effectLst/>
                          <a:highlight>
                            <a:srgbClr val="FFFFFF"/>
                          </a:highlight>
                          <a:latin typeface="Calibri" panose="020F0502020204030204" pitchFamily="34" charset="0"/>
                        </a:rPr>
                        <a:t>2759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highlight>
                            <a:srgbClr val="FFFFFF"/>
                          </a:highlight>
                          <a:latin typeface="Calibri" panose="020F0502020204030204" pitchFamily="34" charset="0"/>
                        </a:rPr>
                        <a:t>8103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effectLst/>
                          <a:highlight>
                            <a:srgbClr val="FFFFFF"/>
                          </a:highlight>
                          <a:latin typeface="Calibri" panose="020F0502020204030204" pitchFamily="34" charset="0"/>
                        </a:rPr>
                        <a:t>Department of Corrections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highlight>
                            <a:srgbClr val="FFFFFF"/>
                          </a:highligh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highlight>
                            <a:srgbClr val="FFFFFF"/>
                          </a:highlight>
                          <a:latin typeface="Calibri" panose="020F0502020204030204" pitchFamily="34" charset="0"/>
                        </a:rPr>
                        <a:t>307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47496576"/>
                  </a:ext>
                </a:extLst>
              </a:tr>
              <a:tr h="381000">
                <a:tc>
                  <a:txBody>
                    <a:bodyPr/>
                    <a:lstStyle/>
                    <a:p>
                      <a:pPr algn="ctr" fontAlgn="ctr"/>
                      <a:r>
                        <a:rPr lang="en-US" sz="1100" b="0" i="0" u="none" strike="noStrike">
                          <a:effectLst/>
                          <a:highlight>
                            <a:srgbClr val="FFFFFF"/>
                          </a:highlight>
                          <a:latin typeface="Calibri" panose="020F0502020204030204" pitchFamily="34" charset="0"/>
                        </a:rPr>
                        <a:t>66080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highlight>
                            <a:srgbClr val="FFFFFF"/>
                          </a:highligh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highlight>
                            <a:srgbClr val="FFFFFF"/>
                          </a:highlight>
                          <a:latin typeface="Calibri" panose="020F0502020204030204" pitchFamily="34" charset="0"/>
                        </a:rPr>
                        <a:t>8104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effectLst/>
                          <a:highlight>
                            <a:srgbClr val="FFFFFF"/>
                          </a:highlight>
                          <a:latin typeface="Calibri" panose="020F0502020204030204" pitchFamily="34" charset="0"/>
                        </a:rPr>
                        <a:t>Division of Youth Services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highlight>
                            <a:srgbClr val="FFFFFF"/>
                          </a:highligh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effectLst/>
                          <a:highlight>
                            <a:srgbClr val="FFFFFF"/>
                          </a:highlight>
                          <a:latin typeface="Calibri" panose="020F0502020204030204" pitchFamily="34" charset="0"/>
                        </a:rPr>
                        <a:t>307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37995978"/>
                  </a:ext>
                </a:extLst>
              </a:tr>
              <a:tr h="352425">
                <a:tc>
                  <a:txBody>
                    <a:bodyPr/>
                    <a:lstStyle/>
                    <a:p>
                      <a:pPr algn="ctr" fontAlgn="b"/>
                      <a:r>
                        <a:rPr lang="en-US" sz="1100" b="0" i="0" u="none" strike="noStrike">
                          <a:effectLst/>
                          <a:latin typeface="Calibri" panose="020F0502020204030204" pitchFamily="34" charset="0"/>
                        </a:rPr>
                        <a:t>66080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Calibri" panose="020F0502020204030204" pitchFamily="34" charset="0"/>
                        </a:rPr>
                        <a:t>2688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effectLst/>
                          <a:highlight>
                            <a:srgbClr val="FFFFFF"/>
                          </a:highlight>
                          <a:latin typeface="Calibri" panose="020F0502020204030204" pitchFamily="34" charset="0"/>
                        </a:rPr>
                        <a:t>8104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effectLst/>
                          <a:latin typeface="Calibri" panose="020F0502020204030204" pitchFamily="34" charset="0"/>
                        </a:rPr>
                        <a:t>Lookout Mountain (Division of Yourth Services)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effectLst/>
                          <a:highlight>
                            <a:srgbClr val="FFFFFF"/>
                          </a:highlight>
                          <a:latin typeface="Calibri" panose="020F0502020204030204" pitchFamily="34" charset="0"/>
                        </a:rPr>
                        <a:t>307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27532229"/>
                  </a:ext>
                </a:extLst>
              </a:tr>
              <a:tr h="381000">
                <a:tc>
                  <a:txBody>
                    <a:bodyPr/>
                    <a:lstStyle/>
                    <a:p>
                      <a:pPr algn="ctr" fontAlgn="ctr"/>
                      <a:r>
                        <a:rPr lang="en-US" sz="1100" b="0" i="0" u="none" strike="noStrike">
                          <a:effectLst/>
                          <a:latin typeface="Calibri" panose="020F0502020204030204" pitchFamily="34" charset="0"/>
                        </a:rPr>
                        <a:t>66080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effectLst/>
                          <a:latin typeface="Calibri" panose="020F0502020204030204" pitchFamily="34" charset="0"/>
                        </a:rPr>
                        <a:t>2689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effectLst/>
                          <a:highlight>
                            <a:srgbClr val="FFFFFF"/>
                          </a:highlight>
                          <a:latin typeface="Calibri" panose="020F0502020204030204" pitchFamily="34" charset="0"/>
                        </a:rPr>
                        <a:t>8104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effectLst/>
                          <a:latin typeface="Calibri" panose="020F0502020204030204" pitchFamily="34" charset="0"/>
                        </a:rPr>
                        <a:t>Spring Creek (Division of Youth Services)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effectLst/>
                          <a:highlight>
                            <a:srgbClr val="FFFFFF"/>
                          </a:highlight>
                          <a:latin typeface="Calibri" panose="020F0502020204030204" pitchFamily="34" charset="0"/>
                        </a:rPr>
                        <a:t>307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73144692"/>
                  </a:ext>
                </a:extLst>
              </a:tr>
              <a:tr h="381000">
                <a:tc>
                  <a:txBody>
                    <a:bodyPr/>
                    <a:lstStyle/>
                    <a:p>
                      <a:pPr algn="ctr" fontAlgn="b"/>
                      <a:r>
                        <a:rPr lang="en-US" sz="1100" b="0" i="0" u="none" strike="noStrike">
                          <a:effectLst/>
                          <a:latin typeface="Calibri" panose="020F0502020204030204" pitchFamily="34" charset="0"/>
                        </a:rPr>
                        <a:t>66080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Calibri" panose="020F0502020204030204" pitchFamily="34" charset="0"/>
                        </a:rPr>
                        <a:t>2690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effectLst/>
                          <a:highlight>
                            <a:srgbClr val="FFFFFF"/>
                          </a:highlight>
                          <a:latin typeface="Calibri" panose="020F0502020204030204" pitchFamily="34" charset="0"/>
                        </a:rPr>
                        <a:t>8104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effectLst/>
                          <a:latin typeface="Calibri" panose="020F0502020204030204" pitchFamily="34" charset="0"/>
                        </a:rPr>
                        <a:t>Grand Mesa Youth Services Center (Division of Youth Services)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effectLst/>
                          <a:highlight>
                            <a:srgbClr val="FFFFFF"/>
                          </a:highlight>
                          <a:latin typeface="Calibri" panose="020F0502020204030204" pitchFamily="34" charset="0"/>
                        </a:rPr>
                        <a:t>307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82274773"/>
                  </a:ext>
                </a:extLst>
              </a:tr>
              <a:tr h="381000">
                <a:tc>
                  <a:txBody>
                    <a:bodyPr/>
                    <a:lstStyle/>
                    <a:p>
                      <a:pPr algn="ctr" fontAlgn="b"/>
                      <a:r>
                        <a:rPr lang="en-US" sz="1100" b="0" i="0" u="none" strike="noStrike">
                          <a:effectLst/>
                          <a:latin typeface="Calibri" panose="020F0502020204030204" pitchFamily="34" charset="0"/>
                        </a:rPr>
                        <a:t>66080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Calibri" panose="020F0502020204030204" pitchFamily="34" charset="0"/>
                        </a:rPr>
                        <a:t>2691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effectLst/>
                          <a:highlight>
                            <a:srgbClr val="FFFFFF"/>
                          </a:highlight>
                          <a:latin typeface="Calibri" panose="020F0502020204030204" pitchFamily="34" charset="0"/>
                        </a:rPr>
                        <a:t>8104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effectLst/>
                          <a:latin typeface="Calibri" panose="020F0502020204030204" pitchFamily="34" charset="0"/>
                        </a:rPr>
                        <a:t>Mount View Youth Services Center (Division of Youth Services)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effectLst/>
                          <a:highlight>
                            <a:srgbClr val="FFFFFF"/>
                          </a:highlight>
                          <a:latin typeface="Calibri" panose="020F0502020204030204" pitchFamily="34" charset="0"/>
                        </a:rPr>
                        <a:t>307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51743140"/>
                  </a:ext>
                </a:extLst>
              </a:tr>
              <a:tr h="381000">
                <a:tc>
                  <a:txBody>
                    <a:bodyPr/>
                    <a:lstStyle/>
                    <a:p>
                      <a:pPr algn="ctr" fontAlgn="b"/>
                      <a:r>
                        <a:rPr lang="en-US" sz="1100" b="0" i="0" u="none" strike="noStrike">
                          <a:effectLst/>
                          <a:latin typeface="Calibri" panose="020F0502020204030204" pitchFamily="34" charset="0"/>
                        </a:rPr>
                        <a:t>66080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Calibri" panose="020F0502020204030204" pitchFamily="34" charset="0"/>
                        </a:rPr>
                        <a:t>2692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effectLst/>
                          <a:highlight>
                            <a:srgbClr val="FFFFFF"/>
                          </a:highlight>
                          <a:latin typeface="Calibri" panose="020F0502020204030204" pitchFamily="34" charset="0"/>
                        </a:rPr>
                        <a:t>8104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effectLst/>
                          <a:latin typeface="Calibri" panose="020F0502020204030204" pitchFamily="34" charset="0"/>
                        </a:rPr>
                        <a:t>Platte Valley Youth Services Center (Division of Youth Services)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effectLst/>
                          <a:highlight>
                            <a:srgbClr val="FFFFFF"/>
                          </a:highlight>
                          <a:latin typeface="Calibri" panose="020F0502020204030204" pitchFamily="34" charset="0"/>
                        </a:rPr>
                        <a:t>307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98289130"/>
                  </a:ext>
                </a:extLst>
              </a:tr>
              <a:tr h="381000">
                <a:tc>
                  <a:txBody>
                    <a:bodyPr/>
                    <a:lstStyle/>
                    <a:p>
                      <a:pPr algn="ctr" fontAlgn="b"/>
                      <a:r>
                        <a:rPr lang="en-US" sz="1100" b="0" i="0" u="none" strike="noStrike">
                          <a:effectLst/>
                          <a:latin typeface="Calibri" panose="020F0502020204030204" pitchFamily="34" charset="0"/>
                        </a:rPr>
                        <a:t>66080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Calibri" panose="020F0502020204030204" pitchFamily="34" charset="0"/>
                        </a:rPr>
                        <a:t>2694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effectLst/>
                          <a:highlight>
                            <a:srgbClr val="FFFFFF"/>
                          </a:highlight>
                          <a:latin typeface="Calibri" panose="020F0502020204030204" pitchFamily="34" charset="0"/>
                        </a:rPr>
                        <a:t>8104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effectLst/>
                          <a:latin typeface="Calibri" panose="020F0502020204030204" pitchFamily="34" charset="0"/>
                        </a:rPr>
                        <a:t>Betty K. Marler Youth Services Center (Division of Youth Services)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effectLst/>
                          <a:highlight>
                            <a:srgbClr val="FFFFFF"/>
                          </a:highlight>
                          <a:latin typeface="Calibri" panose="020F0502020204030204" pitchFamily="34" charset="0"/>
                        </a:rPr>
                        <a:t>307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01684913"/>
                  </a:ext>
                </a:extLst>
              </a:tr>
            </a:tbl>
          </a:graphicData>
        </a:graphic>
      </p:graphicFrame>
      <p:sp>
        <p:nvSpPr>
          <p:cNvPr id="4" name="Slide Number Placeholder 3">
            <a:extLst>
              <a:ext uri="{FF2B5EF4-FFF2-40B4-BE49-F238E27FC236}">
                <a16:creationId xmlns:a16="http://schemas.microsoft.com/office/drawing/2014/main" id="{59994866-DF86-F760-B38C-3227DF8B490B}"/>
              </a:ext>
            </a:extLst>
          </p:cNvPr>
          <p:cNvSpPr>
            <a:spLocks noGrp="1"/>
          </p:cNvSpPr>
          <p:nvPr>
            <p:ph type="sldNum" sz="quarter" idx="12"/>
          </p:nvPr>
        </p:nvSpPr>
        <p:spPr/>
        <p:txBody>
          <a:bodyPr/>
          <a:lstStyle/>
          <a:p>
            <a:fld id="{C479D5F6-EDCB-402A-AC08-4943A1820E8F}" type="slidenum">
              <a:rPr lang="en-US" smtClean="0"/>
              <a:pPr/>
              <a:t>34</a:t>
            </a:fld>
            <a:endParaRPr lang="en-US" dirty="0"/>
          </a:p>
        </p:txBody>
      </p:sp>
      <p:sp>
        <p:nvSpPr>
          <p:cNvPr id="7" name="TextBox 6">
            <a:extLst>
              <a:ext uri="{FF2B5EF4-FFF2-40B4-BE49-F238E27FC236}">
                <a16:creationId xmlns:a16="http://schemas.microsoft.com/office/drawing/2014/main" id="{6928E692-355A-CCF0-8607-1CC9391D9011}"/>
              </a:ext>
            </a:extLst>
          </p:cNvPr>
          <p:cNvSpPr txBox="1"/>
          <p:nvPr/>
        </p:nvSpPr>
        <p:spPr>
          <a:xfrm>
            <a:off x="1704473" y="1255713"/>
            <a:ext cx="9378394" cy="646331"/>
          </a:xfrm>
          <a:prstGeom prst="rect">
            <a:avLst/>
          </a:prstGeom>
          <a:noFill/>
        </p:spPr>
        <p:txBody>
          <a:bodyPr wrap="square">
            <a:spAutoFit/>
          </a:bodyPr>
          <a:lstStyle/>
          <a:p>
            <a:pPr marL="285750" indent="-285750" fontAlgn="base">
              <a:spcBef>
                <a:spcPct val="0"/>
              </a:spcBef>
              <a:spcAft>
                <a:spcPct val="0"/>
              </a:spcAft>
              <a:buFont typeface="Arial" panose="020B0604020202020204" pitchFamily="34" charset="0"/>
              <a:buChar char="•"/>
            </a:pPr>
            <a:r>
              <a:rPr lang="en-US" altLang="en-US" dirty="0">
                <a:ea typeface="Calibri" pitchFamily="34" charset="0"/>
                <a:cs typeface="Times New Roman" pitchFamily="18" charset="0"/>
              </a:rPr>
              <a:t>Division of Youth Services and Department Of Corrections report </a:t>
            </a:r>
            <a:r>
              <a:rPr lang="en-US" altLang="en-US" u="sng" dirty="0">
                <a:ea typeface="Calibri" pitchFamily="34" charset="0"/>
                <a:cs typeface="Times New Roman" pitchFamily="18" charset="0"/>
              </a:rPr>
              <a:t>committed</a:t>
            </a:r>
            <a:r>
              <a:rPr lang="en-US" altLang="en-US" dirty="0">
                <a:ea typeface="Calibri" pitchFamily="34" charset="0"/>
                <a:cs typeface="Times New Roman" pitchFamily="18" charset="0"/>
              </a:rPr>
              <a:t> students.  </a:t>
            </a:r>
          </a:p>
          <a:p>
            <a:pPr marL="742950" lvl="1" indent="-285750" fontAlgn="base">
              <a:spcBef>
                <a:spcPct val="0"/>
              </a:spcBef>
              <a:spcAft>
                <a:spcPct val="0"/>
              </a:spcAft>
              <a:buFont typeface="Arial" panose="020B0604020202020204" pitchFamily="34" charset="0"/>
              <a:buChar char="•"/>
            </a:pPr>
            <a:r>
              <a:rPr lang="en-US" altLang="en-US" dirty="0">
                <a:cs typeface="Times New Roman" pitchFamily="18" charset="0"/>
              </a:rPr>
              <a:t>AU 66070 or AU 66080 would report these students</a:t>
            </a:r>
          </a:p>
        </p:txBody>
      </p:sp>
    </p:spTree>
    <p:extLst>
      <p:ext uri="{BB962C8B-B14F-4D97-AF65-F5344CB8AC3E}">
        <p14:creationId xmlns:p14="http://schemas.microsoft.com/office/powerpoint/2010/main" val="77429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0998681-6238-473C-BA96-4450D6468242}"/>
              </a:ext>
            </a:extLst>
          </p:cNvPr>
          <p:cNvSpPr>
            <a:spLocks noGrp="1"/>
          </p:cNvSpPr>
          <p:nvPr>
            <p:ph type="title"/>
          </p:nvPr>
        </p:nvSpPr>
        <p:spPr>
          <a:xfrm>
            <a:off x="10068080" y="469557"/>
            <a:ext cx="1584342" cy="5325762"/>
          </a:xfrm>
        </p:spPr>
        <p:txBody>
          <a:bodyPr>
            <a:normAutofit/>
          </a:bodyPr>
          <a:lstStyle/>
          <a:p>
            <a:r>
              <a:rPr lang="en-US" dirty="0"/>
              <a:t>Special Education End of Year “Facility” Student Reporting </a:t>
            </a:r>
          </a:p>
        </p:txBody>
      </p:sp>
      <p:sp>
        <p:nvSpPr>
          <p:cNvPr id="4" name="Slide Number Placeholder 3">
            <a:extLst>
              <a:ext uri="{FF2B5EF4-FFF2-40B4-BE49-F238E27FC236}">
                <a16:creationId xmlns:a16="http://schemas.microsoft.com/office/drawing/2014/main" id="{F0148D1B-AD9F-4B38-87C6-BA3CC4791608}"/>
              </a:ext>
            </a:extLst>
          </p:cNvPr>
          <p:cNvSpPr>
            <a:spLocks noGrp="1"/>
          </p:cNvSpPr>
          <p:nvPr>
            <p:ph type="sldNum" sz="quarter" idx="4294967295"/>
          </p:nvPr>
        </p:nvSpPr>
        <p:spPr>
          <a:xfrm>
            <a:off x="-1264920" y="6441372"/>
            <a:ext cx="2057400" cy="365125"/>
          </a:xfrm>
        </p:spPr>
        <p:txBody>
          <a:bodyPr/>
          <a:lstStyle/>
          <a:p>
            <a:fld id="{C479D5F6-EDCB-402A-AC08-4943A1820E8F}" type="slidenum">
              <a:rPr lang="en-US" smtClean="0"/>
              <a:pPr/>
              <a:t>35</a:t>
            </a:fld>
            <a:endParaRPr lang="en-US" dirty="0"/>
          </a:p>
        </p:txBody>
      </p:sp>
      <p:graphicFrame>
        <p:nvGraphicFramePr>
          <p:cNvPr id="8" name="Table 8">
            <a:extLst>
              <a:ext uri="{FF2B5EF4-FFF2-40B4-BE49-F238E27FC236}">
                <a16:creationId xmlns:a16="http://schemas.microsoft.com/office/drawing/2014/main" id="{F5ACD43B-9C21-4687-A961-3665AFA265E8}"/>
              </a:ext>
            </a:extLst>
          </p:cNvPr>
          <p:cNvGraphicFramePr>
            <a:graphicFrameLocks noGrp="1"/>
          </p:cNvGraphicFramePr>
          <p:nvPr>
            <p:ph idx="4294967295"/>
            <p:extLst>
              <p:ext uri="{D42A27DB-BD31-4B8C-83A1-F6EECF244321}">
                <p14:modId xmlns:p14="http://schemas.microsoft.com/office/powerpoint/2010/main" val="4215566428"/>
              </p:ext>
            </p:extLst>
          </p:nvPr>
        </p:nvGraphicFramePr>
        <p:xfrm>
          <a:off x="125215" y="51503"/>
          <a:ext cx="9621947" cy="6655869"/>
        </p:xfrm>
        <a:graphic>
          <a:graphicData uri="http://schemas.openxmlformats.org/drawingml/2006/table">
            <a:tbl>
              <a:tblPr firstRow="1" bandRow="1">
                <a:tableStyleId>{5C22544A-7EE6-4342-B048-85BDC9FD1C3A}</a:tableStyleId>
              </a:tblPr>
              <a:tblGrid>
                <a:gridCol w="2076252">
                  <a:extLst>
                    <a:ext uri="{9D8B030D-6E8A-4147-A177-3AD203B41FA5}">
                      <a16:colId xmlns:a16="http://schemas.microsoft.com/office/drawing/2014/main" val="3892396504"/>
                    </a:ext>
                  </a:extLst>
                </a:gridCol>
                <a:gridCol w="1360753">
                  <a:extLst>
                    <a:ext uri="{9D8B030D-6E8A-4147-A177-3AD203B41FA5}">
                      <a16:colId xmlns:a16="http://schemas.microsoft.com/office/drawing/2014/main" val="3999376736"/>
                    </a:ext>
                  </a:extLst>
                </a:gridCol>
                <a:gridCol w="1359944">
                  <a:extLst>
                    <a:ext uri="{9D8B030D-6E8A-4147-A177-3AD203B41FA5}">
                      <a16:colId xmlns:a16="http://schemas.microsoft.com/office/drawing/2014/main" val="15873702"/>
                    </a:ext>
                  </a:extLst>
                </a:gridCol>
                <a:gridCol w="1496696">
                  <a:extLst>
                    <a:ext uri="{9D8B030D-6E8A-4147-A177-3AD203B41FA5}">
                      <a16:colId xmlns:a16="http://schemas.microsoft.com/office/drawing/2014/main" val="369619884"/>
                    </a:ext>
                  </a:extLst>
                </a:gridCol>
                <a:gridCol w="3328302">
                  <a:extLst>
                    <a:ext uri="{9D8B030D-6E8A-4147-A177-3AD203B41FA5}">
                      <a16:colId xmlns:a16="http://schemas.microsoft.com/office/drawing/2014/main" val="2216182745"/>
                    </a:ext>
                  </a:extLst>
                </a:gridCol>
              </a:tblGrid>
              <a:tr h="422017">
                <a:tc>
                  <a:txBody>
                    <a:bodyPr/>
                    <a:lstStyle/>
                    <a:p>
                      <a:r>
                        <a:rPr lang="en-US" sz="1600">
                          <a:solidFill>
                            <a:schemeClr val="tx1"/>
                          </a:solidFill>
                        </a:rPr>
                        <a:t>Entity (facility) Type</a:t>
                      </a:r>
                      <a:endParaRPr lang="en-US" sz="1600" dirty="0">
                        <a:solidFill>
                          <a:schemeClr val="tx1"/>
                        </a:solidFill>
                      </a:endParaRPr>
                    </a:p>
                  </a:txBody>
                  <a:tcPr/>
                </a:tc>
                <a:tc>
                  <a:txBody>
                    <a:bodyPr/>
                    <a:lstStyle/>
                    <a:p>
                      <a:r>
                        <a:rPr lang="en-US" sz="1600" dirty="0">
                          <a:solidFill>
                            <a:schemeClr val="tx1"/>
                          </a:solidFill>
                        </a:rPr>
                        <a:t>Who Reports for Sped EOY</a:t>
                      </a:r>
                    </a:p>
                  </a:txBody>
                  <a:tcPr/>
                </a:tc>
                <a:tc>
                  <a:txBody>
                    <a:bodyPr/>
                    <a:lstStyle/>
                    <a:p>
                      <a:r>
                        <a:rPr lang="en-US" sz="1600" dirty="0">
                          <a:solidFill>
                            <a:schemeClr val="tx1"/>
                          </a:solidFill>
                        </a:rPr>
                        <a:t>School Code</a:t>
                      </a:r>
                    </a:p>
                  </a:txBody>
                  <a:tcPr/>
                </a:tc>
                <a:tc>
                  <a:txBody>
                    <a:bodyPr/>
                    <a:lstStyle/>
                    <a:p>
                      <a:r>
                        <a:rPr lang="en-US" sz="1600">
                          <a:solidFill>
                            <a:schemeClr val="tx1"/>
                          </a:solidFill>
                        </a:rPr>
                        <a:t>PAI Code</a:t>
                      </a:r>
                      <a:endParaRPr lang="en-US" sz="1600" dirty="0">
                        <a:solidFill>
                          <a:schemeClr val="tx1"/>
                        </a:solidFill>
                      </a:endParaRPr>
                    </a:p>
                  </a:txBody>
                  <a:tcPr/>
                </a:tc>
                <a:tc>
                  <a:txBody>
                    <a:bodyPr/>
                    <a:lstStyle/>
                    <a:p>
                      <a:r>
                        <a:rPr lang="en-US" sz="1600" dirty="0">
                          <a:solidFill>
                            <a:schemeClr val="tx1"/>
                          </a:solidFill>
                        </a:rPr>
                        <a:t>Exit From Sped EOY Required? </a:t>
                      </a:r>
                    </a:p>
                  </a:txBody>
                  <a:tcPr/>
                </a:tc>
                <a:extLst>
                  <a:ext uri="{0D108BD9-81ED-4DB2-BD59-A6C34878D82A}">
                    <a16:rowId xmlns:a16="http://schemas.microsoft.com/office/drawing/2014/main" val="108175697"/>
                  </a:ext>
                </a:extLst>
              </a:tr>
              <a:tr h="1169469">
                <a:tc>
                  <a:txBody>
                    <a:bodyPr/>
                    <a:lstStyle/>
                    <a:p>
                      <a:r>
                        <a:rPr lang="en-US" sz="1600" dirty="0"/>
                        <a:t>Allowed Approved Facility (located anywhere in the state)</a:t>
                      </a:r>
                    </a:p>
                  </a:txBody>
                  <a:tcPr/>
                </a:tc>
                <a:tc>
                  <a:txBody>
                    <a:bodyPr/>
                    <a:lstStyle/>
                    <a:p>
                      <a:r>
                        <a:rPr lang="en-US" sz="1600" dirty="0"/>
                        <a:t>AU of residence</a:t>
                      </a:r>
                    </a:p>
                  </a:txBody>
                  <a:tcPr/>
                </a:tc>
                <a:tc>
                  <a:txBody>
                    <a:bodyPr/>
                    <a:lstStyle/>
                    <a:p>
                      <a:r>
                        <a:rPr lang="en-US" sz="1600" dirty="0"/>
                        <a:t>Valid Facility Code </a:t>
                      </a:r>
                    </a:p>
                  </a:txBody>
                  <a:tcPr/>
                </a:tc>
                <a:tc>
                  <a:txBody>
                    <a:bodyPr/>
                    <a:lstStyle/>
                    <a:p>
                      <a:r>
                        <a:rPr lang="en-US" sz="1600"/>
                        <a:t> 22</a:t>
                      </a:r>
                      <a:endParaRPr lang="en-US" sz="1600" dirty="0"/>
                    </a:p>
                  </a:txBody>
                  <a:tcPr/>
                </a:tc>
                <a:tc>
                  <a:txBody>
                    <a:bodyPr/>
                    <a:lstStyle/>
                    <a:p>
                      <a:r>
                        <a:rPr lang="en-US" sz="1600" dirty="0"/>
                        <a:t>No. If an AU resident student transfers to a</a:t>
                      </a:r>
                      <a:r>
                        <a:rPr lang="en-US" sz="1600" baseline="0" dirty="0"/>
                        <a:t> CDE</a:t>
                      </a:r>
                      <a:r>
                        <a:rPr lang="en-US" sz="1600" dirty="0"/>
                        <a:t> Facility School located anywhere in the state, no exit is necessary</a:t>
                      </a:r>
                    </a:p>
                  </a:txBody>
                  <a:tcPr/>
                </a:tc>
                <a:extLst>
                  <a:ext uri="{0D108BD9-81ED-4DB2-BD59-A6C34878D82A}">
                    <a16:rowId xmlns:a16="http://schemas.microsoft.com/office/drawing/2014/main" val="828660426"/>
                  </a:ext>
                </a:extLst>
              </a:tr>
              <a:tr h="1262251">
                <a:tc>
                  <a:txBody>
                    <a:bodyPr/>
                    <a:lstStyle/>
                    <a:p>
                      <a:r>
                        <a:rPr lang="en-US" sz="1600" dirty="0"/>
                        <a:t>Special Education Program (tuition contract)</a:t>
                      </a:r>
                    </a:p>
                  </a:txBody>
                  <a:tcPr/>
                </a:tc>
                <a:tc>
                  <a:txBody>
                    <a:bodyPr/>
                    <a:lstStyle/>
                    <a:p>
                      <a:r>
                        <a:rPr lang="en-US" sz="1600" dirty="0"/>
                        <a:t>AU where program is located </a:t>
                      </a:r>
                    </a:p>
                  </a:txBody>
                  <a:tcPr/>
                </a:tc>
                <a:tc>
                  <a:txBody>
                    <a:bodyPr/>
                    <a:lstStyle/>
                    <a:p>
                      <a:r>
                        <a:rPr lang="en-US" sz="1600"/>
                        <a:t>Zero-fill and report a valid Sped Program Code </a:t>
                      </a:r>
                      <a:endParaRPr lang="en-US" sz="1600" dirty="0"/>
                    </a:p>
                  </a:txBody>
                  <a:tcPr/>
                </a:tc>
                <a:tc>
                  <a:txBody>
                    <a:bodyPr/>
                    <a:lstStyle/>
                    <a:p>
                      <a:r>
                        <a:rPr lang="en-US" sz="1600" dirty="0"/>
                        <a:t>For Sped EOY, “backdate” code to last attendance circumstances in AU</a:t>
                      </a:r>
                    </a:p>
                  </a:txBody>
                  <a:tcPr/>
                </a:tc>
                <a:tc>
                  <a:txBody>
                    <a:bodyPr/>
                    <a:lstStyle/>
                    <a:p>
                      <a:r>
                        <a:rPr lang="en-US" sz="1600" dirty="0"/>
                        <a:t>Yes. For Sped EOY, the AU of residence must exit this student with code 13 and report the student’s last enrollment information within their AU. </a:t>
                      </a:r>
                    </a:p>
                  </a:txBody>
                  <a:tcPr>
                    <a:solidFill>
                      <a:schemeClr val="accent1">
                        <a:lumMod val="20000"/>
                        <a:lumOff val="80000"/>
                      </a:schemeClr>
                    </a:solidFill>
                  </a:tcPr>
                </a:tc>
                <a:extLst>
                  <a:ext uri="{0D108BD9-81ED-4DB2-BD59-A6C34878D82A}">
                    <a16:rowId xmlns:a16="http://schemas.microsoft.com/office/drawing/2014/main" val="2583840224"/>
                  </a:ext>
                </a:extLst>
              </a:tr>
              <a:tr h="1290877">
                <a:tc>
                  <a:txBody>
                    <a:bodyPr/>
                    <a:lstStyle/>
                    <a:p>
                      <a:r>
                        <a:rPr lang="en-US" sz="1600" dirty="0"/>
                        <a:t>Detention Center</a:t>
                      </a:r>
                    </a:p>
                    <a:p>
                      <a:r>
                        <a:rPr lang="en-US" sz="1600" dirty="0"/>
                        <a:t>(detained student)</a:t>
                      </a:r>
                    </a:p>
                  </a:txBody>
                  <a:tcPr/>
                </a:tc>
                <a:tc>
                  <a:txBody>
                    <a:bodyPr/>
                    <a:lstStyle/>
                    <a:p>
                      <a:r>
                        <a:rPr lang="en-US" sz="1600" dirty="0"/>
                        <a:t>AU where DT Center is located reports detained students</a:t>
                      </a:r>
                    </a:p>
                  </a:txBody>
                  <a:tcPr/>
                </a:tc>
                <a:tc>
                  <a:txBody>
                    <a:bodyPr/>
                    <a:lstStyle/>
                    <a:p>
                      <a:r>
                        <a:rPr lang="en-US" sz="1600"/>
                        <a:t>Detention Center Code</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For Sped EOY, “backdate” code to last attendance circumstances in AU</a:t>
                      </a:r>
                    </a:p>
                  </a:txBody>
                  <a:tcPr/>
                </a:tc>
                <a:tc>
                  <a:txBody>
                    <a:bodyPr/>
                    <a:lstStyle/>
                    <a:p>
                      <a:r>
                        <a:rPr lang="en-US" sz="1600" dirty="0"/>
                        <a:t>Yes. For Sped EOY, the AU of residence must exit this student with a code 13 and report the student’s last enrollment information within their AU. </a:t>
                      </a:r>
                    </a:p>
                  </a:txBody>
                  <a:tcPr>
                    <a:solidFill>
                      <a:schemeClr val="accent1">
                        <a:lumMod val="40000"/>
                        <a:lumOff val="60000"/>
                      </a:schemeClr>
                    </a:solidFill>
                  </a:tcPr>
                </a:tc>
                <a:extLst>
                  <a:ext uri="{0D108BD9-81ED-4DB2-BD59-A6C34878D82A}">
                    <a16:rowId xmlns:a16="http://schemas.microsoft.com/office/drawing/2014/main" val="718671993"/>
                  </a:ext>
                </a:extLst>
              </a:tr>
              <a:tr h="1290877">
                <a:tc>
                  <a:txBody>
                    <a:bodyPr/>
                    <a:lstStyle/>
                    <a:p>
                      <a:r>
                        <a:rPr lang="en-US" sz="1600" dirty="0"/>
                        <a:t>State Operated Program</a:t>
                      </a:r>
                    </a:p>
                    <a:p>
                      <a:r>
                        <a:rPr lang="en-US" sz="1600" dirty="0"/>
                        <a:t>(committed student)</a:t>
                      </a:r>
                    </a:p>
                  </a:txBody>
                  <a:tcPr/>
                </a:tc>
                <a:tc>
                  <a:txBody>
                    <a:bodyPr/>
                    <a:lstStyle/>
                    <a:p>
                      <a:r>
                        <a:rPr lang="en-US" sz="1600" dirty="0"/>
                        <a:t>SOP reports committed students</a:t>
                      </a:r>
                    </a:p>
                  </a:txBody>
                  <a:tcPr/>
                </a:tc>
                <a:tc>
                  <a:txBody>
                    <a:bodyPr/>
                    <a:lstStyle/>
                    <a:p>
                      <a:r>
                        <a:rPr lang="en-US" sz="1600" dirty="0"/>
                        <a:t>SOP School Code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For Sped EOY, “backdate” code to last attendance circumstances in AU</a:t>
                      </a:r>
                    </a:p>
                    <a:p>
                      <a:endParaRPr lang="en-US" sz="1600" dirty="0"/>
                    </a:p>
                  </a:txBody>
                  <a:tcPr/>
                </a:tc>
                <a:tc>
                  <a:txBody>
                    <a:bodyPr/>
                    <a:lstStyle/>
                    <a:p>
                      <a:r>
                        <a:rPr lang="en-US" sz="1600" dirty="0"/>
                        <a:t>Yes. For Sped EOY, the AU of residence must exit this student with a code 21 and report the student’s last enrollment information within their AU. </a:t>
                      </a:r>
                    </a:p>
                  </a:txBody>
                  <a:tcPr>
                    <a:solidFill>
                      <a:schemeClr val="accent1">
                        <a:lumMod val="20000"/>
                        <a:lumOff val="80000"/>
                      </a:schemeClr>
                    </a:solidFill>
                  </a:tcPr>
                </a:tc>
                <a:extLst>
                  <a:ext uri="{0D108BD9-81ED-4DB2-BD59-A6C34878D82A}">
                    <a16:rowId xmlns:a16="http://schemas.microsoft.com/office/drawing/2014/main" val="4037069111"/>
                  </a:ext>
                </a:extLst>
              </a:tr>
            </a:tbl>
          </a:graphicData>
        </a:graphic>
      </p:graphicFrame>
    </p:spTree>
    <p:extLst>
      <p:ext uri="{BB962C8B-B14F-4D97-AF65-F5344CB8AC3E}">
        <p14:creationId xmlns:p14="http://schemas.microsoft.com/office/powerpoint/2010/main" val="2307303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838199" y="1554479"/>
            <a:ext cx="5977468" cy="4492359"/>
          </a:xfrm>
          <a:ln w="9525">
            <a:solidFill>
              <a:schemeClr val="tx1"/>
            </a:solidFill>
          </a:ln>
        </p:spPr>
        <p:txBody>
          <a:bodyPr>
            <a:normAutofit/>
          </a:bodyPr>
          <a:lstStyle/>
          <a:p>
            <a:pPr marL="45720" indent="0">
              <a:buNone/>
            </a:pPr>
            <a:r>
              <a:rPr lang="en-US" sz="1600" dirty="0">
                <a:latin typeface="+mn-lt"/>
              </a:rPr>
              <a:t>Parentally Placed in Private School Field – </a:t>
            </a:r>
          </a:p>
          <a:p>
            <a:pPr marL="45720" indent="0">
              <a:buNone/>
            </a:pPr>
            <a:r>
              <a:rPr lang="en-US" sz="1600" dirty="0">
                <a:latin typeface="+mn-lt"/>
              </a:rPr>
              <a:t>For all students, indicate whether the student is placed by his/her parents in a private school and whether or not he/she is receiving services on an ISP. </a:t>
            </a:r>
          </a:p>
          <a:p>
            <a:r>
              <a:rPr lang="en-US" sz="1600" dirty="0">
                <a:solidFill>
                  <a:srgbClr val="FF0000"/>
                </a:solidFill>
                <a:latin typeface="+mn-lt"/>
              </a:rPr>
              <a:t>00   Not Applicable </a:t>
            </a:r>
            <a:r>
              <a:rPr lang="en-US" sz="1600" dirty="0">
                <a:latin typeface="+mn-lt"/>
              </a:rPr>
              <a:t>	</a:t>
            </a:r>
          </a:p>
          <a:p>
            <a:r>
              <a:rPr lang="en-US" sz="1600" dirty="0">
                <a:solidFill>
                  <a:srgbClr val="FF0000"/>
                </a:solidFill>
                <a:latin typeface="+mn-lt"/>
              </a:rPr>
              <a:t>01   Special Education and related services are provided on an ISP.   (SPED EOY)	</a:t>
            </a:r>
          </a:p>
          <a:p>
            <a:r>
              <a:rPr lang="en-US" sz="1600" dirty="0">
                <a:latin typeface="+mn-lt"/>
              </a:rPr>
              <a:t>02    Student with a disability – no services provided by administrative unit.  (December Count only)</a:t>
            </a:r>
          </a:p>
          <a:p>
            <a:pPr marL="45720" indent="0">
              <a:buNone/>
            </a:pPr>
            <a:endParaRPr lang="en-US" sz="1600" dirty="0">
              <a:solidFill>
                <a:srgbClr val="FF0000"/>
              </a:solidFill>
            </a:endParaRPr>
          </a:p>
          <a:p>
            <a:pPr marL="45720" indent="0">
              <a:buNone/>
            </a:pPr>
            <a:endParaRPr lang="en-US" sz="1600" dirty="0"/>
          </a:p>
        </p:txBody>
      </p:sp>
      <p:sp>
        <p:nvSpPr>
          <p:cNvPr id="3" name="Title 2"/>
          <p:cNvSpPr>
            <a:spLocks noGrp="1"/>
          </p:cNvSpPr>
          <p:nvPr>
            <p:ph type="title"/>
          </p:nvPr>
        </p:nvSpPr>
        <p:spPr/>
        <p:txBody>
          <a:bodyPr>
            <a:normAutofit/>
          </a:bodyPr>
          <a:lstStyle/>
          <a:p>
            <a:r>
              <a:rPr lang="en-US" sz="3200" dirty="0"/>
              <a:t>Reporting Private School Student Records </a:t>
            </a:r>
          </a:p>
        </p:txBody>
      </p:sp>
      <p:sp>
        <p:nvSpPr>
          <p:cNvPr id="4" name="Content Placeholder 3"/>
          <p:cNvSpPr>
            <a:spLocks noGrp="1"/>
          </p:cNvSpPr>
          <p:nvPr>
            <p:ph sz="half" idx="4294967295"/>
          </p:nvPr>
        </p:nvSpPr>
        <p:spPr>
          <a:xfrm>
            <a:off x="7382934" y="2015067"/>
            <a:ext cx="3767666" cy="3462866"/>
          </a:xfrm>
          <a:prstGeom prst="rect">
            <a:avLst/>
          </a:prstGeom>
          <a:ln w="9525">
            <a:solidFill>
              <a:schemeClr val="tx1"/>
            </a:solidFill>
          </a:ln>
        </p:spPr>
        <p:txBody>
          <a:bodyPr>
            <a:normAutofit fontScale="85000" lnSpcReduction="20000"/>
          </a:bodyPr>
          <a:lstStyle/>
          <a:p>
            <a:pPr marL="0" indent="0">
              <a:buNone/>
            </a:pPr>
            <a:r>
              <a:rPr lang="en-US" sz="1900" dirty="0">
                <a:latin typeface="+mn-lt"/>
              </a:rPr>
              <a:t>More Clarification on PPPS field definitions:</a:t>
            </a:r>
          </a:p>
          <a:p>
            <a:pPr marL="0" indent="0">
              <a:buNone/>
            </a:pPr>
            <a:r>
              <a:rPr lang="en-US" sz="1900" u="sng" dirty="0">
                <a:solidFill>
                  <a:srgbClr val="FF0000"/>
                </a:solidFill>
                <a:latin typeface="+mn-lt"/>
              </a:rPr>
              <a:t>PPPS = 01</a:t>
            </a:r>
            <a:r>
              <a:rPr lang="en-US" sz="1900" dirty="0">
                <a:solidFill>
                  <a:srgbClr val="FF0000"/>
                </a:solidFill>
                <a:latin typeface="+mn-lt"/>
              </a:rPr>
              <a:t>    </a:t>
            </a:r>
          </a:p>
          <a:p>
            <a:pPr marL="0" indent="0">
              <a:buNone/>
            </a:pPr>
            <a:r>
              <a:rPr lang="en-US" sz="1900" dirty="0">
                <a:solidFill>
                  <a:srgbClr val="FF0000"/>
                </a:solidFill>
                <a:latin typeface="+mn-lt"/>
              </a:rPr>
              <a:t>Those on ISPs who are receiving services from the AU and their staff, either salaried or contractual, have the same reporting requirements as any IEP student.</a:t>
            </a:r>
          </a:p>
          <a:p>
            <a:pPr marL="457200" lvl="1" indent="0">
              <a:buNone/>
            </a:pPr>
            <a:r>
              <a:rPr lang="en-US" sz="1900" dirty="0">
                <a:solidFill>
                  <a:srgbClr val="FF0000"/>
                </a:solidFill>
                <a:latin typeface="+mn-lt"/>
              </a:rPr>
              <a:t>These students should have PAI Code of 14-17 and Funding Status of 54 </a:t>
            </a:r>
          </a:p>
          <a:p>
            <a:pPr marL="457200" lvl="1" indent="0">
              <a:buNone/>
            </a:pPr>
            <a:endParaRPr lang="en-US" sz="1900" dirty="0">
              <a:solidFill>
                <a:srgbClr val="FF0000"/>
              </a:solidFill>
              <a:latin typeface="+mn-lt"/>
            </a:endParaRPr>
          </a:p>
          <a:p>
            <a:pPr marL="0" indent="0">
              <a:buNone/>
            </a:pPr>
            <a:r>
              <a:rPr lang="en-US" sz="1900" u="sng" dirty="0">
                <a:latin typeface="+mn-lt"/>
              </a:rPr>
              <a:t>PPPS = 02  </a:t>
            </a:r>
          </a:p>
          <a:p>
            <a:r>
              <a:rPr lang="en-US" sz="1900" dirty="0">
                <a:latin typeface="+mn-lt"/>
              </a:rPr>
              <a:t>Those who are parentally placed in a private school and receive NO SERVICES from the AU at all in any way, these are PPPS=02 and have PAI and Funding zero-filled.</a:t>
            </a:r>
          </a:p>
          <a:p>
            <a:pPr marL="0" indent="0">
              <a:buNone/>
            </a:pPr>
            <a:endParaRPr lang="en-US" dirty="0"/>
          </a:p>
        </p:txBody>
      </p:sp>
      <p:sp>
        <p:nvSpPr>
          <p:cNvPr id="8" name="TextBox 7"/>
          <p:cNvSpPr txBox="1"/>
          <p:nvPr/>
        </p:nvSpPr>
        <p:spPr>
          <a:xfrm>
            <a:off x="2353733" y="4377883"/>
            <a:ext cx="3843867" cy="1569660"/>
          </a:xfrm>
          <a:prstGeom prst="rect">
            <a:avLst/>
          </a:prstGeom>
          <a:noFill/>
          <a:ln>
            <a:noFill/>
          </a:ln>
        </p:spPr>
        <p:txBody>
          <a:bodyPr wrap="square" rtlCol="0">
            <a:spAutoFit/>
          </a:bodyPr>
          <a:lstStyle/>
          <a:p>
            <a:r>
              <a:rPr lang="en-US" sz="1600" dirty="0">
                <a:solidFill>
                  <a:srgbClr val="FF0000"/>
                </a:solidFill>
              </a:rPr>
              <a:t>-Students with codes 00 and 01 will be pulled into the Sped EOY Snapshot. </a:t>
            </a:r>
          </a:p>
          <a:p>
            <a:endParaRPr lang="en-US" sz="1600" dirty="0">
              <a:solidFill>
                <a:srgbClr val="FF0000"/>
              </a:solidFill>
            </a:endParaRPr>
          </a:p>
          <a:p>
            <a:r>
              <a:rPr lang="en-US" sz="1600" dirty="0">
                <a:solidFill>
                  <a:srgbClr val="FF0000"/>
                </a:solidFill>
              </a:rPr>
              <a:t>-Those with 02 will not pull into this snapshot unless they also happened to have a part b evaluation this year</a:t>
            </a:r>
          </a:p>
        </p:txBody>
      </p:sp>
      <p:sp>
        <p:nvSpPr>
          <p:cNvPr id="9" name="Slide Number Placeholder 8"/>
          <p:cNvSpPr>
            <a:spLocks noGrp="1"/>
          </p:cNvSpPr>
          <p:nvPr>
            <p:ph type="sldNum" sz="quarter" idx="4294967295"/>
          </p:nvPr>
        </p:nvSpPr>
        <p:spPr>
          <a:xfrm>
            <a:off x="1798321" y="6356352"/>
            <a:ext cx="467783" cy="365125"/>
          </a:xfrm>
          <a:prstGeom prst="rect">
            <a:avLst/>
          </a:prstGeom>
        </p:spPr>
        <p:txBody>
          <a:bodyPr/>
          <a:lstStyle/>
          <a:p>
            <a:fld id="{67726FA2-3EC9-4717-AD62-D8C823692DD3}" type="slidenum">
              <a:rPr lang="en-US" smtClean="0"/>
              <a:pPr/>
              <a:t>36</a:t>
            </a:fld>
            <a:endParaRPr lang="en-US" dirty="0"/>
          </a:p>
        </p:txBody>
      </p:sp>
    </p:spTree>
    <p:extLst>
      <p:ext uri="{BB962C8B-B14F-4D97-AF65-F5344CB8AC3E}">
        <p14:creationId xmlns:p14="http://schemas.microsoft.com/office/powerpoint/2010/main" val="409433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Which Records Need a SASID?</a:t>
            </a:r>
          </a:p>
        </p:txBody>
      </p:sp>
      <p:sp>
        <p:nvSpPr>
          <p:cNvPr id="2" name="Content Placeholder 1"/>
          <p:cNvSpPr>
            <a:spLocks noGrp="1"/>
          </p:cNvSpPr>
          <p:nvPr>
            <p:ph idx="1"/>
          </p:nvPr>
        </p:nvSpPr>
        <p:spPr/>
        <p:txBody>
          <a:bodyPr>
            <a:normAutofit fontScale="92500" lnSpcReduction="10000"/>
          </a:bodyPr>
          <a:lstStyle/>
          <a:p>
            <a:pPr marL="0" indent="0">
              <a:buNone/>
            </a:pPr>
            <a:r>
              <a:rPr lang="en-US" sz="1800" u="sng" dirty="0"/>
              <a:t>S</a:t>
            </a:r>
            <a:r>
              <a:rPr lang="en-US" sz="1700" u="sng" dirty="0">
                <a:latin typeface="+mn-lt"/>
              </a:rPr>
              <a:t>ASID REQUIRED</a:t>
            </a:r>
          </a:p>
          <a:p>
            <a:pPr marL="285750" indent="-285750"/>
            <a:r>
              <a:rPr lang="en-US" sz="1700" dirty="0">
                <a:latin typeface="+mn-lt"/>
              </a:rPr>
              <a:t>SASIDs are required for students in Path 2 or 3 who are found eligible for Special Education and any existing special education students receiving services. </a:t>
            </a:r>
          </a:p>
          <a:p>
            <a:pPr marL="285750" indent="-285750"/>
            <a:r>
              <a:rPr lang="en-US" sz="1700" dirty="0">
                <a:latin typeface="+mn-lt"/>
              </a:rPr>
              <a:t>PPPS = 01 Private school students on an ISP require a SASID</a:t>
            </a:r>
          </a:p>
          <a:p>
            <a:pPr marL="742950" lvl="1" indent="-285750"/>
            <a:r>
              <a:rPr lang="en-US" sz="1700" dirty="0">
                <a:latin typeface="+mn-lt"/>
                <a:ea typeface="Calibri" panose="020F0502020204030204" pitchFamily="34" charset="0"/>
              </a:rPr>
              <a:t>Typically, the district in which the private school is located would apply for the student’s SASID in RITS.  There is a designation in RITS upon entering a student in the School Type dropdown that would indicate the student is attending a Non-Public School.  There are many non-public schools in the School drop down, but if the non-public school is not listed in the drop down then the submitter would choose NON-ATTENDING.  </a:t>
            </a:r>
            <a:endParaRPr lang="en-US" sz="1700" dirty="0">
              <a:latin typeface="+mn-lt"/>
            </a:endParaRPr>
          </a:p>
          <a:p>
            <a:pPr marL="331470" indent="-285750"/>
            <a:endParaRPr lang="en-US" sz="1700" dirty="0">
              <a:latin typeface="+mn-lt"/>
            </a:endParaRPr>
          </a:p>
          <a:p>
            <a:pPr marL="0" indent="0">
              <a:buNone/>
            </a:pPr>
            <a:r>
              <a:rPr lang="en-US" sz="1700" u="sng" dirty="0">
                <a:latin typeface="+mn-lt"/>
              </a:rPr>
              <a:t>SASID NOT REQUIRED</a:t>
            </a:r>
          </a:p>
          <a:p>
            <a:pPr marL="285750" indent="-285750"/>
            <a:r>
              <a:rPr lang="en-US" sz="1700" strike="sngStrike" dirty="0">
                <a:latin typeface="+mn-lt"/>
              </a:rPr>
              <a:t>Path 1 – Part C Students (LASID required if no SASID)</a:t>
            </a:r>
          </a:p>
          <a:p>
            <a:pPr marL="285750" indent="-285750"/>
            <a:r>
              <a:rPr lang="en-US" sz="1700" dirty="0">
                <a:latin typeface="+mn-lt"/>
              </a:rPr>
              <a:t>Those who are preschool age or younger (path 2) and found </a:t>
            </a:r>
            <a:r>
              <a:rPr lang="en-US" sz="1700" i="1" dirty="0">
                <a:latin typeface="+mn-lt"/>
              </a:rPr>
              <a:t>not eligible </a:t>
            </a:r>
            <a:r>
              <a:rPr lang="en-US" sz="1700" dirty="0">
                <a:latin typeface="+mn-lt"/>
              </a:rPr>
              <a:t>and do not receive Special Education service hours.</a:t>
            </a:r>
          </a:p>
          <a:p>
            <a:pPr marL="285750" indent="-285750"/>
            <a:r>
              <a:rPr lang="en-US" sz="1700" dirty="0">
                <a:latin typeface="+mn-lt"/>
              </a:rPr>
              <a:t>PPPS = 02 Parentally Placed in Private School  students cannot have a SASID (edits will require you to zero-fill it)</a:t>
            </a:r>
          </a:p>
          <a:p>
            <a:pPr marL="45720" indent="0">
              <a:buNone/>
            </a:pPr>
            <a:endParaRPr lang="en-US" sz="1700" dirty="0">
              <a:solidFill>
                <a:srgbClr val="FF0000"/>
              </a:solidFill>
              <a:latin typeface="+mn-lt"/>
            </a:endParaRPr>
          </a:p>
          <a:p>
            <a:pPr marL="45720" indent="0">
              <a:buNone/>
            </a:pPr>
            <a:r>
              <a:rPr lang="en-US" sz="1700" dirty="0">
                <a:solidFill>
                  <a:srgbClr val="FF0000"/>
                </a:solidFill>
                <a:latin typeface="+mn-lt"/>
              </a:rPr>
              <a:t>*Each record on your Child and Participation Files must have a SASID and/or a LASID- both fields cannot be zero-filled.</a:t>
            </a:r>
          </a:p>
          <a:p>
            <a:pPr marL="285750" indent="-285750"/>
            <a:endParaRPr lang="en-US" sz="1800" dirty="0"/>
          </a:p>
          <a:p>
            <a:pPr marL="0" indent="0">
              <a:buNone/>
            </a:pPr>
            <a:endParaRPr lang="en-US" sz="1800" dirty="0"/>
          </a:p>
        </p:txBody>
      </p:sp>
      <p:sp>
        <p:nvSpPr>
          <p:cNvPr id="4" name="Slide Number Placeholder 3"/>
          <p:cNvSpPr>
            <a:spLocks noGrp="1"/>
          </p:cNvSpPr>
          <p:nvPr>
            <p:ph type="sldNum" sz="quarter" idx="4294967295"/>
          </p:nvPr>
        </p:nvSpPr>
        <p:spPr>
          <a:xfrm>
            <a:off x="1798321" y="6356352"/>
            <a:ext cx="467783" cy="365125"/>
          </a:xfrm>
          <a:prstGeom prst="rect">
            <a:avLst/>
          </a:prstGeom>
        </p:spPr>
        <p:txBody>
          <a:bodyPr/>
          <a:lstStyle/>
          <a:p>
            <a:fld id="{67726FA2-3EC9-4717-AD62-D8C823692DD3}" type="slidenum">
              <a:rPr lang="en-US" smtClean="0"/>
              <a:pPr/>
              <a:t>37</a:t>
            </a:fld>
            <a:endParaRPr lang="en-US" dirty="0"/>
          </a:p>
        </p:txBody>
      </p:sp>
    </p:spTree>
    <p:extLst>
      <p:ext uri="{BB962C8B-B14F-4D97-AF65-F5344CB8AC3E}">
        <p14:creationId xmlns:p14="http://schemas.microsoft.com/office/powerpoint/2010/main" val="4208507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and When to Report</a:t>
            </a:r>
          </a:p>
        </p:txBody>
      </p:sp>
      <p:sp>
        <p:nvSpPr>
          <p:cNvPr id="3" name="Slide Number Placeholder 2"/>
          <p:cNvSpPr>
            <a:spLocks noGrp="1"/>
          </p:cNvSpPr>
          <p:nvPr>
            <p:ph type="sldNum" sz="quarter" idx="12"/>
          </p:nvPr>
        </p:nvSpPr>
        <p:spPr/>
        <p:txBody>
          <a:bodyPr/>
          <a:lstStyle/>
          <a:p>
            <a:fld id="{67726FA2-3EC9-4717-AD62-D8C823692DD3}" type="slidenum">
              <a:rPr lang="en-US" smtClean="0"/>
              <a:pPr/>
              <a:t>38</a:t>
            </a:fld>
            <a:endParaRPr lang="en-US" dirty="0"/>
          </a:p>
        </p:txBody>
      </p:sp>
    </p:spTree>
    <p:extLst>
      <p:ext uri="{BB962C8B-B14F-4D97-AF65-F5344CB8AC3E}">
        <p14:creationId xmlns:p14="http://schemas.microsoft.com/office/powerpoint/2010/main" val="149151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15535" y="5605755"/>
            <a:ext cx="8271930" cy="898524"/>
          </a:xfrm>
        </p:spPr>
        <p:txBody>
          <a:bodyPr>
            <a:normAutofit/>
          </a:bodyPr>
          <a:lstStyle/>
          <a:p>
            <a:r>
              <a:rPr lang="en-US" sz="4800" dirty="0"/>
              <a:t>Summary of Path 2 and Path 3</a:t>
            </a:r>
          </a:p>
        </p:txBody>
      </p:sp>
      <p:sp>
        <p:nvSpPr>
          <p:cNvPr id="2" name="Content Placeholder 1"/>
          <p:cNvSpPr>
            <a:spLocks noGrp="1"/>
          </p:cNvSpPr>
          <p:nvPr>
            <p:ph sz="quarter" idx="15"/>
          </p:nvPr>
        </p:nvSpPr>
        <p:spPr>
          <a:ln>
            <a:solidFill>
              <a:schemeClr val="tx1"/>
            </a:solidFill>
          </a:ln>
        </p:spPr>
        <p:txBody>
          <a:bodyPr>
            <a:normAutofit/>
          </a:bodyPr>
          <a:lstStyle/>
          <a:p>
            <a:pPr marL="91440" indent="0">
              <a:buNone/>
            </a:pPr>
            <a:r>
              <a:rPr lang="en-US" sz="1400" b="1" u="sng" dirty="0">
                <a:solidFill>
                  <a:srgbClr val="000000"/>
                </a:solidFill>
                <a:latin typeface="+mn-lt"/>
              </a:rPr>
              <a:t>What are Paths 2 and 3 Referring to?</a:t>
            </a:r>
          </a:p>
          <a:p>
            <a:pPr marL="651510" lvl="1" indent="-285750">
              <a:buFont typeface="Wingdings" panose="05000000000000000000" pitchFamily="2" charset="2"/>
              <a:buChar char="§"/>
            </a:pPr>
            <a:r>
              <a:rPr lang="en-US" sz="1400" dirty="0">
                <a:solidFill>
                  <a:srgbClr val="000000"/>
                </a:solidFill>
                <a:latin typeface="+mn-lt"/>
              </a:rPr>
              <a:t>Part B of IDEA governs how special education and related services are provided to school-aged children with disabilities.  </a:t>
            </a:r>
          </a:p>
          <a:p>
            <a:pPr marL="651510" lvl="1" indent="-285750">
              <a:buFont typeface="Wingdings" panose="05000000000000000000" pitchFamily="2" charset="2"/>
              <a:buChar char="§"/>
            </a:pPr>
            <a:r>
              <a:rPr lang="en-US" sz="1400" dirty="0">
                <a:solidFill>
                  <a:srgbClr val="000000"/>
                </a:solidFill>
                <a:latin typeface="+mn-lt"/>
              </a:rPr>
              <a:t>These students are being referred/evaluated for an IEP (individualized education program). </a:t>
            </a:r>
          </a:p>
          <a:p>
            <a:pPr marL="651510" lvl="1" indent="-285750">
              <a:buFont typeface="Wingdings" panose="05000000000000000000" pitchFamily="2" charset="2"/>
              <a:buChar char="§"/>
            </a:pPr>
            <a:r>
              <a:rPr lang="en-US" sz="1400" dirty="0">
                <a:solidFill>
                  <a:srgbClr val="000000"/>
                </a:solidFill>
                <a:latin typeface="+mn-lt"/>
              </a:rPr>
              <a:t>These records that had an initial referral this year or one that began last year and carried over to this reporting year</a:t>
            </a:r>
          </a:p>
          <a:p>
            <a:pPr marL="651510" lvl="1" indent="-285750">
              <a:buFont typeface="Wingdings" panose="05000000000000000000" pitchFamily="2" charset="2"/>
              <a:buChar char="§"/>
            </a:pPr>
            <a:endParaRPr lang="en-US" sz="1400" dirty="0">
              <a:solidFill>
                <a:srgbClr val="000000"/>
              </a:solidFill>
              <a:latin typeface="+mn-lt"/>
            </a:endParaRPr>
          </a:p>
          <a:p>
            <a:pPr marL="91440" indent="0">
              <a:buNone/>
            </a:pPr>
            <a:r>
              <a:rPr lang="en-US" sz="1400" b="1" u="sng" dirty="0">
                <a:solidFill>
                  <a:srgbClr val="000000"/>
                </a:solidFill>
                <a:latin typeface="+mn-lt"/>
              </a:rPr>
              <a:t>When to Report?</a:t>
            </a:r>
          </a:p>
          <a:p>
            <a:pPr marL="651510" lvl="1" indent="-285750"/>
            <a:r>
              <a:rPr lang="en-US" sz="1400" dirty="0">
                <a:solidFill>
                  <a:srgbClr val="000000"/>
                </a:solidFill>
                <a:latin typeface="+mn-lt"/>
              </a:rPr>
              <a:t>For those determined eligible, report in the school year in which the IEP was implemented/services started</a:t>
            </a:r>
          </a:p>
          <a:p>
            <a:pPr marL="1108710" lvl="2" indent="-285750"/>
            <a:r>
              <a:rPr lang="en-US" sz="1400" dirty="0">
                <a:solidFill>
                  <a:srgbClr val="000000"/>
                </a:solidFill>
                <a:latin typeface="+mn-lt"/>
              </a:rPr>
              <a:t>For those C to B referrals with spring evaluation dates and parents waited to enroll and start services until the fall, please report that initial referral record in the following reporting year 24-25 and report </a:t>
            </a:r>
            <a:r>
              <a:rPr lang="en-US" sz="1400" i="1" dirty="0">
                <a:solidFill>
                  <a:srgbClr val="000000"/>
                </a:solidFill>
                <a:latin typeface="+mn-lt"/>
              </a:rPr>
              <a:t>nothing</a:t>
            </a:r>
            <a:r>
              <a:rPr lang="en-US" sz="1400" dirty="0">
                <a:solidFill>
                  <a:srgbClr val="000000"/>
                </a:solidFill>
                <a:latin typeface="+mn-lt"/>
              </a:rPr>
              <a:t> this year for that child</a:t>
            </a:r>
          </a:p>
          <a:p>
            <a:pPr marL="651510" lvl="1" indent="-285750"/>
            <a:r>
              <a:rPr lang="en-US" sz="1400" dirty="0">
                <a:solidFill>
                  <a:srgbClr val="000000"/>
                </a:solidFill>
                <a:latin typeface="+mn-lt"/>
              </a:rPr>
              <a:t>For students determined NOT eligible for Part B, report record in the school year the evaluation dates occurred – current year 23-24</a:t>
            </a:r>
          </a:p>
          <a:p>
            <a:pPr marL="651510" lvl="1" indent="-285750"/>
            <a:endParaRPr lang="en-US" sz="1400" dirty="0">
              <a:solidFill>
                <a:srgbClr val="000000"/>
              </a:solidFill>
            </a:endParaRPr>
          </a:p>
          <a:p>
            <a:pPr marL="651510" lvl="1" indent="-285750">
              <a:buFont typeface="Wingdings" panose="05000000000000000000" pitchFamily="2" charset="2"/>
              <a:buChar char="§"/>
            </a:pPr>
            <a:endParaRPr lang="en-US" sz="1400" dirty="0">
              <a:solidFill>
                <a:srgbClr val="000000"/>
              </a:solidFill>
            </a:endParaRPr>
          </a:p>
          <a:p>
            <a:pPr marL="365760" lvl="1" indent="0">
              <a:buNone/>
            </a:pPr>
            <a:r>
              <a:rPr lang="en-US" sz="1600" dirty="0">
                <a:solidFill>
                  <a:srgbClr val="000000"/>
                </a:solidFill>
              </a:rPr>
              <a:t>  </a:t>
            </a:r>
          </a:p>
          <a:p>
            <a:pPr marL="45720" indent="0">
              <a:buNone/>
            </a:pPr>
            <a:endParaRPr lang="en-US" dirty="0"/>
          </a:p>
        </p:txBody>
      </p:sp>
      <p:sp>
        <p:nvSpPr>
          <p:cNvPr id="4" name="Content Placeholder 3">
            <a:extLst>
              <a:ext uri="{FF2B5EF4-FFF2-40B4-BE49-F238E27FC236}">
                <a16:creationId xmlns:a16="http://schemas.microsoft.com/office/drawing/2014/main" id="{DBF79158-36B5-2614-8580-F2D2B9374ECE}"/>
              </a:ext>
            </a:extLst>
          </p:cNvPr>
          <p:cNvSpPr>
            <a:spLocks noGrp="1"/>
          </p:cNvSpPr>
          <p:nvPr>
            <p:ph sz="quarter" idx="16"/>
          </p:nvPr>
        </p:nvSpPr>
        <p:spPr>
          <a:xfrm>
            <a:off x="6096000" y="2972230"/>
            <a:ext cx="5715000" cy="2514600"/>
          </a:xfrm>
          <a:ln>
            <a:solidFill>
              <a:schemeClr val="tx1"/>
            </a:solidFill>
          </a:ln>
        </p:spPr>
        <p:txBody>
          <a:bodyPr>
            <a:normAutofit/>
          </a:bodyPr>
          <a:lstStyle/>
          <a:p>
            <a:pPr marL="91440" indent="0">
              <a:buNone/>
            </a:pPr>
            <a:r>
              <a:rPr lang="en-US" sz="2000" dirty="0">
                <a:solidFill>
                  <a:srgbClr val="000000"/>
                </a:solidFill>
                <a:latin typeface="+mn-lt"/>
              </a:rPr>
              <a:t>Path 3 – Part B – ages 2.5 to 21</a:t>
            </a:r>
          </a:p>
          <a:p>
            <a:pPr marL="377190" indent="-285750">
              <a:buFont typeface="Wingdings" panose="05000000000000000000" pitchFamily="2" charset="2"/>
              <a:buChar char="v"/>
            </a:pPr>
            <a:r>
              <a:rPr lang="en-US" sz="1600" b="1" u="sng" dirty="0">
                <a:solidFill>
                  <a:srgbClr val="000000"/>
                </a:solidFill>
                <a:latin typeface="+mn-lt"/>
              </a:rPr>
              <a:t>Who to Report?</a:t>
            </a:r>
          </a:p>
          <a:p>
            <a:pPr lvl="1">
              <a:buFont typeface="Wingdings" panose="05000000000000000000" pitchFamily="2" charset="2"/>
              <a:buChar char="§"/>
            </a:pPr>
            <a:r>
              <a:rPr lang="en-US" sz="1400" dirty="0">
                <a:solidFill>
                  <a:srgbClr val="000000"/>
                </a:solidFill>
                <a:latin typeface="+mn-lt"/>
              </a:rPr>
              <a:t>Students ages 2.5 – 21 who were referred for Special Education Part B services and were not receiving Part C services at the time of referral</a:t>
            </a:r>
          </a:p>
          <a:p>
            <a:pPr lvl="1">
              <a:buFont typeface="Wingdings" panose="05000000000000000000" pitchFamily="2" charset="2"/>
              <a:buChar char="§"/>
            </a:pPr>
            <a:r>
              <a:rPr lang="en-US" sz="1400" dirty="0">
                <a:solidFill>
                  <a:srgbClr val="000000"/>
                </a:solidFill>
                <a:latin typeface="+mn-lt"/>
              </a:rPr>
              <a:t>This includes those referred to Part B, </a:t>
            </a:r>
            <a:r>
              <a:rPr lang="en-US" sz="1400" dirty="0">
                <a:solidFill>
                  <a:srgbClr val="000000"/>
                </a:solidFill>
                <a:highlight>
                  <a:srgbClr val="FFFF00"/>
                </a:highlight>
                <a:latin typeface="+mn-lt"/>
              </a:rPr>
              <a:t>ONLY if parental consent to evaluate was received</a:t>
            </a:r>
            <a:r>
              <a:rPr lang="en-US" sz="1400" dirty="0">
                <a:solidFill>
                  <a:srgbClr val="000000"/>
                </a:solidFill>
                <a:latin typeface="+mn-lt"/>
              </a:rPr>
              <a:t>, those evaluated for Part B, those evaluated and found not eligible for Part B, as well as those who actually had an IEP implemented and received Part B Services during the reporting period. </a:t>
            </a:r>
          </a:p>
          <a:p>
            <a:endParaRPr lang="en-US" dirty="0"/>
          </a:p>
        </p:txBody>
      </p:sp>
      <p:sp>
        <p:nvSpPr>
          <p:cNvPr id="5" name="Text Placeholder 4">
            <a:extLst>
              <a:ext uri="{FF2B5EF4-FFF2-40B4-BE49-F238E27FC236}">
                <a16:creationId xmlns:a16="http://schemas.microsoft.com/office/drawing/2014/main" id="{E19DA0B1-F479-7F37-E39F-6C7EC2169096}"/>
              </a:ext>
            </a:extLst>
          </p:cNvPr>
          <p:cNvSpPr>
            <a:spLocks noGrp="1"/>
          </p:cNvSpPr>
          <p:nvPr>
            <p:ph sz="quarter" idx="17"/>
          </p:nvPr>
        </p:nvSpPr>
        <p:spPr>
          <a:xfrm>
            <a:off x="6096000" y="338705"/>
            <a:ext cx="5715000" cy="2514600"/>
          </a:xfrm>
          <a:ln>
            <a:solidFill>
              <a:schemeClr val="tx1"/>
            </a:solidFill>
          </a:ln>
        </p:spPr>
        <p:txBody>
          <a:bodyPr/>
          <a:lstStyle/>
          <a:p>
            <a:pPr marL="0" indent="0">
              <a:buNone/>
            </a:pPr>
            <a:r>
              <a:rPr lang="en-US" sz="2000" dirty="0">
                <a:solidFill>
                  <a:srgbClr val="000000"/>
                </a:solidFill>
                <a:latin typeface="+mn-lt"/>
              </a:rPr>
              <a:t>Path 2 – Part C to B  - ages 2.5 to not yet 4  </a:t>
            </a:r>
          </a:p>
          <a:p>
            <a:pPr marL="377190" indent="-285750">
              <a:buFont typeface="Wingdings" panose="05000000000000000000" pitchFamily="2" charset="2"/>
              <a:buChar char="v"/>
            </a:pPr>
            <a:r>
              <a:rPr lang="en-US" sz="1600" b="1" u="sng" dirty="0">
                <a:solidFill>
                  <a:srgbClr val="000000"/>
                </a:solidFill>
                <a:latin typeface="+mn-lt"/>
              </a:rPr>
              <a:t>Who to Report?</a:t>
            </a:r>
          </a:p>
          <a:p>
            <a:pPr marL="651510" lvl="1" indent="-285750"/>
            <a:r>
              <a:rPr lang="en-US" sz="1400" dirty="0">
                <a:highlight>
                  <a:srgbClr val="FFFF00"/>
                </a:highlight>
                <a:latin typeface="+mn-lt"/>
              </a:rPr>
              <a:t>Children receiving Part C Early Intervention Services </a:t>
            </a:r>
            <a:r>
              <a:rPr lang="en-US" sz="1400" dirty="0">
                <a:latin typeface="+mn-lt"/>
              </a:rPr>
              <a:t>that were referred for Part B Special Education services  </a:t>
            </a:r>
          </a:p>
          <a:p>
            <a:pPr marL="651510" lvl="1" indent="-285750"/>
            <a:r>
              <a:rPr lang="en-US" sz="1400" dirty="0">
                <a:solidFill>
                  <a:srgbClr val="000000"/>
                </a:solidFill>
                <a:latin typeface="+mn-lt"/>
              </a:rPr>
              <a:t>This includes all children referred to Part B, even if they weren’t evaluated, those evaluated for Part B, those evaluated and found not eligible for Part B, as well as those who actually had an IEP implemented and received Part B Services during the reporting period. </a:t>
            </a:r>
          </a:p>
          <a:p>
            <a:endParaRPr lang="en-US" dirty="0"/>
          </a:p>
        </p:txBody>
      </p:sp>
    </p:spTree>
    <p:extLst>
      <p:ext uri="{BB962C8B-B14F-4D97-AF65-F5344CB8AC3E}">
        <p14:creationId xmlns:p14="http://schemas.microsoft.com/office/powerpoint/2010/main" val="220614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Overview</a:t>
            </a:r>
          </a:p>
        </p:txBody>
      </p:sp>
      <p:sp>
        <p:nvSpPr>
          <p:cNvPr id="3" name="Slide Number Placeholder 2"/>
          <p:cNvSpPr>
            <a:spLocks noGrp="1"/>
          </p:cNvSpPr>
          <p:nvPr>
            <p:ph type="sldNum" sz="quarter" idx="12"/>
          </p:nvPr>
        </p:nvSpPr>
        <p:spPr/>
        <p:txBody>
          <a:bodyPr/>
          <a:lstStyle/>
          <a:p>
            <a:fld id="{67726FA2-3EC9-4717-AD62-D8C823692DD3}" type="slidenum">
              <a:rPr lang="en-US" smtClean="0"/>
              <a:pPr/>
              <a:t>4</a:t>
            </a:fld>
            <a:endParaRPr lang="en-US" dirty="0"/>
          </a:p>
        </p:txBody>
      </p:sp>
    </p:spTree>
    <p:extLst>
      <p:ext uri="{BB962C8B-B14F-4D97-AF65-F5344CB8AC3E}">
        <p14:creationId xmlns:p14="http://schemas.microsoft.com/office/powerpoint/2010/main" val="15849097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3565" y="205176"/>
            <a:ext cx="8612886" cy="898524"/>
          </a:xfrm>
        </p:spPr>
        <p:txBody>
          <a:bodyPr>
            <a:normAutofit/>
          </a:bodyPr>
          <a:lstStyle/>
          <a:p>
            <a:pPr>
              <a:defRPr/>
            </a:pPr>
            <a:r>
              <a:rPr lang="en-US" dirty="0"/>
              <a:t>Special Education End of Year: </a:t>
            </a:r>
            <a:br>
              <a:rPr lang="en-US" dirty="0"/>
            </a:br>
            <a:r>
              <a:rPr lang="en-US" dirty="0"/>
              <a:t>Initial Evaluations and Which Path to Report them in</a:t>
            </a:r>
          </a:p>
        </p:txBody>
      </p:sp>
      <p:sp>
        <p:nvSpPr>
          <p:cNvPr id="48135" name="TextBox 6"/>
          <p:cNvSpPr txBox="1">
            <a:spLocks noChangeArrowheads="1"/>
          </p:cNvSpPr>
          <p:nvPr/>
        </p:nvSpPr>
        <p:spPr bwMode="auto">
          <a:xfrm>
            <a:off x="7134666" y="1388435"/>
            <a:ext cx="320313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110000"/>
              <a:buFont typeface="Wingdings" pitchFamily="2" charset="2"/>
              <a:buChar char="§"/>
              <a:defRPr sz="2400" b="1">
                <a:solidFill>
                  <a:srgbClr val="5C6670"/>
                </a:solidFill>
                <a:latin typeface="Calibri" pitchFamily="34" charset="0"/>
              </a:defRPr>
            </a:lvl1pPr>
            <a:lvl2pPr marL="742950" indent="-285750" eaLnBrk="0" hangingPunct="0">
              <a:spcBef>
                <a:spcPct val="20000"/>
              </a:spcBef>
              <a:buClr>
                <a:schemeClr val="accent2"/>
              </a:buClr>
              <a:buSzPct val="110000"/>
              <a:buFont typeface="Wingdings" pitchFamily="2" charset="2"/>
              <a:buChar char="§"/>
              <a:defRPr sz="2200">
                <a:solidFill>
                  <a:srgbClr val="5C6670"/>
                </a:solidFill>
                <a:latin typeface="Calibri" pitchFamily="34" charset="0"/>
              </a:defRPr>
            </a:lvl2pPr>
            <a:lvl3pPr marL="1143000" indent="-228600" eaLnBrk="0" hangingPunct="0">
              <a:spcBef>
                <a:spcPct val="20000"/>
              </a:spcBef>
              <a:buClr>
                <a:srgbClr val="8DC63F"/>
              </a:buClr>
              <a:buSzPct val="110000"/>
              <a:buFont typeface="Wingdings" pitchFamily="2" charset="2"/>
              <a:buChar char="§"/>
              <a:defRPr sz="2000">
                <a:solidFill>
                  <a:srgbClr val="5C6670"/>
                </a:solidFill>
                <a:latin typeface="Calibri" pitchFamily="34" charset="0"/>
              </a:defRPr>
            </a:lvl3pPr>
            <a:lvl4pPr marL="1600200" indent="-228600" eaLnBrk="0" hangingPunct="0">
              <a:spcBef>
                <a:spcPct val="20000"/>
              </a:spcBef>
              <a:buClr>
                <a:srgbClr val="6D3A5D"/>
              </a:buClr>
              <a:buSzPct val="110000"/>
              <a:buFont typeface="Wingdings" pitchFamily="2" charset="2"/>
              <a:buChar char="§"/>
              <a:defRPr>
                <a:solidFill>
                  <a:srgbClr val="5C6670"/>
                </a:solidFill>
                <a:latin typeface="Calibri" pitchFamily="34" charset="0"/>
              </a:defRPr>
            </a:lvl4pPr>
            <a:lvl5pPr marL="2057400" indent="-228600" eaLnBrk="0" hangingPunct="0">
              <a:spcBef>
                <a:spcPct val="20000"/>
              </a:spcBef>
              <a:buClr>
                <a:srgbClr val="EF7521"/>
              </a:buClr>
              <a:buSzPct val="110000"/>
              <a:buFont typeface="Wingdings" pitchFamily="2" charset="2"/>
              <a:buChar char="§"/>
              <a:defRPr sz="1600">
                <a:solidFill>
                  <a:srgbClr val="5C6670"/>
                </a:solidFill>
                <a:latin typeface="Calibri" pitchFamily="34" charset="0"/>
              </a:defRPr>
            </a:lvl5pPr>
            <a:lvl6pPr marL="25146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6pPr>
            <a:lvl7pPr marL="29718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7pPr>
            <a:lvl8pPr marL="34290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8pPr>
            <a:lvl9pPr marL="38862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9pPr>
          </a:lstStyle>
          <a:p>
            <a:pPr eaLnBrk="1" hangingPunct="1">
              <a:spcBef>
                <a:spcPct val="0"/>
              </a:spcBef>
              <a:buClrTx/>
              <a:buSzTx/>
              <a:buFontTx/>
              <a:buNone/>
            </a:pPr>
            <a:r>
              <a:rPr lang="en-US" altLang="en-US" sz="1800" b="0" dirty="0">
                <a:solidFill>
                  <a:schemeClr val="tx1"/>
                </a:solidFill>
                <a:latin typeface="+mn-lt"/>
              </a:rPr>
              <a:t>Report Path 2 and 3 records in the school year the IEP was implemented – meaning services have physically begun</a:t>
            </a:r>
          </a:p>
        </p:txBody>
      </p:sp>
      <p:graphicFrame>
        <p:nvGraphicFramePr>
          <p:cNvPr id="2" name="Diagram 1" descr="path 1, path 2, path 3 description of what is collected ">
            <a:hlinkClick r:id="" action="ppaction://noaction" highlightClick="1"/>
          </p:cNvPr>
          <p:cNvGraphicFramePr/>
          <p:nvPr>
            <p:extLst>
              <p:ext uri="{D42A27DB-BD31-4B8C-83A1-F6EECF244321}">
                <p14:modId xmlns:p14="http://schemas.microsoft.com/office/powerpoint/2010/main" val="942630138"/>
              </p:ext>
            </p:extLst>
          </p:nvPr>
        </p:nvGraphicFramePr>
        <p:xfrm>
          <a:off x="3048000" y="1898898"/>
          <a:ext cx="6008451" cy="3188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746" name="Content Placeholder 1"/>
          <p:cNvSpPr>
            <a:spLocks noGrp="1"/>
          </p:cNvSpPr>
          <p:nvPr>
            <p:ph idx="1"/>
          </p:nvPr>
        </p:nvSpPr>
        <p:spPr bwMode="auto">
          <a:xfrm>
            <a:off x="1758854" y="5469663"/>
            <a:ext cx="8764526" cy="593662"/>
          </a:xfrm>
        </p:spPr>
        <p:txBody>
          <a:bodyPr wrap="square" numCol="1" anchor="t" anchorCtr="0" compatLnSpc="1">
            <a:prstTxWarp prst="textNoShape">
              <a:avLst/>
            </a:prstTxWarp>
            <a:normAutofit lnSpcReduction="10000"/>
          </a:bodyPr>
          <a:lstStyle/>
          <a:p>
            <a:pPr marL="44450" indent="0" algn="ctr">
              <a:buNone/>
              <a:defRPr/>
            </a:pPr>
            <a:r>
              <a:rPr lang="en-US" altLang="en-US" dirty="0">
                <a:latin typeface="+mn-lt"/>
                <a:cs typeface="Mongolian Baiti" panose="03000500000000000000" pitchFamily="66" charset="0"/>
              </a:rPr>
              <a:t>Only INITIAL referrals/evaluations need to be reported to CDE and in only one collection year!</a:t>
            </a:r>
            <a:endParaRPr lang="en-US" altLang="en-US" dirty="0">
              <a:latin typeface="+mn-lt"/>
            </a:endParaRPr>
          </a:p>
          <a:p>
            <a:pPr marL="273050">
              <a:buFont typeface="Wingdings" pitchFamily="2" charset="2"/>
              <a:buChar char="§"/>
              <a:defRPr/>
            </a:pPr>
            <a:endParaRPr lang="en-US" altLang="en-US" dirty="0"/>
          </a:p>
          <a:p>
            <a:pPr marL="44450" indent="0">
              <a:buNone/>
              <a:defRPr/>
            </a:pPr>
            <a:endParaRPr lang="en-US" altLang="en-US" dirty="0">
              <a:latin typeface="Segoe Script" panose="020B0504020000000003" pitchFamily="34" charset="0"/>
            </a:endParaRPr>
          </a:p>
          <a:p>
            <a:pPr marL="44450" indent="0">
              <a:buNone/>
              <a:defRPr/>
            </a:pPr>
            <a:endParaRPr lang="en-US" altLang="en-US" dirty="0">
              <a:latin typeface="Segoe Script" panose="020B0504020000000003" pitchFamily="34" charset="0"/>
            </a:endParaRPr>
          </a:p>
          <a:p>
            <a:pPr marL="44450" indent="0">
              <a:buNone/>
              <a:defRPr/>
            </a:pPr>
            <a:endParaRPr lang="en-US" altLang="en-US" dirty="0">
              <a:latin typeface="Segoe Script" panose="020B0504020000000003" pitchFamily="34" charset="0"/>
            </a:endParaRPr>
          </a:p>
          <a:p>
            <a:pPr marL="44450" indent="0">
              <a:buNone/>
              <a:defRPr/>
            </a:pPr>
            <a:endParaRPr lang="en-US" altLang="en-US" dirty="0">
              <a:latin typeface="Segoe Script" panose="020B0504020000000003" pitchFamily="34" charset="0"/>
            </a:endParaRPr>
          </a:p>
          <a:p>
            <a:pPr marL="44450" indent="0">
              <a:buNone/>
              <a:defRPr/>
            </a:pPr>
            <a:endParaRPr lang="en-US" altLang="en-US" dirty="0">
              <a:latin typeface="Segoe Script" panose="020B0504020000000003" pitchFamily="34" charset="0"/>
            </a:endParaRPr>
          </a:p>
          <a:p>
            <a:pPr marL="44450" indent="0">
              <a:buNone/>
              <a:defRPr/>
            </a:pPr>
            <a:endParaRPr lang="en-US" altLang="en-US" dirty="0">
              <a:latin typeface="Segoe Script" panose="020B0504020000000003" pitchFamily="34" charset="0"/>
            </a:endParaRPr>
          </a:p>
          <a:p>
            <a:pPr marL="44450" indent="0">
              <a:buNone/>
              <a:defRPr/>
            </a:pPr>
            <a:endParaRPr lang="en-US" altLang="en-US" dirty="0">
              <a:latin typeface="Segoe Script" panose="020B0504020000000003" pitchFamily="34" charset="0"/>
            </a:endParaRPr>
          </a:p>
          <a:p>
            <a:pPr marL="44450" indent="0" algn="ctr">
              <a:buNone/>
              <a:defRPr/>
            </a:pPr>
            <a:endParaRPr lang="en-US" altLang="en-US" dirty="0">
              <a:latin typeface="Segoe Script" panose="020B0504020000000003" pitchFamily="34" charset="0"/>
            </a:endParaRPr>
          </a:p>
          <a:p>
            <a:pPr marL="44450" indent="0" algn="ctr">
              <a:buNone/>
              <a:defRPr/>
            </a:pPr>
            <a:endParaRPr lang="en-US" altLang="en-US" dirty="0">
              <a:latin typeface="Segoe Script" panose="020B0504020000000003" pitchFamily="34" charset="0"/>
            </a:endParaRPr>
          </a:p>
          <a:p>
            <a:pPr marL="44450" indent="0" algn="ctr">
              <a:buNone/>
              <a:defRPr/>
            </a:pPr>
            <a:endParaRPr lang="en-US" altLang="en-US" dirty="0">
              <a:latin typeface="Segoe Script" panose="020B0504020000000003" pitchFamily="34" charset="0"/>
            </a:endParaRPr>
          </a:p>
          <a:p>
            <a:pPr marL="44450" indent="0">
              <a:buNone/>
              <a:defRPr/>
            </a:pPr>
            <a:endParaRPr lang="en-US" altLang="en-US" sz="1200" dirty="0"/>
          </a:p>
          <a:p>
            <a:pPr marL="273050">
              <a:buFont typeface="Wingdings" pitchFamily="2" charset="2"/>
              <a:buChar char="§"/>
              <a:defRPr/>
            </a:pPr>
            <a:endParaRPr lang="en-US" altLang="en-US" sz="1200" dirty="0"/>
          </a:p>
          <a:p>
            <a:pPr marL="273050">
              <a:buFont typeface="Wingdings" pitchFamily="2" charset="2"/>
              <a:buChar char="§"/>
              <a:defRPr/>
            </a:pPr>
            <a:endParaRPr lang="en-US" altLang="en-US" sz="1200" dirty="0"/>
          </a:p>
          <a:p>
            <a:pPr marL="273050">
              <a:buFont typeface="Wingdings" pitchFamily="2" charset="2"/>
              <a:buChar char="§"/>
              <a:defRPr/>
            </a:pPr>
            <a:endParaRPr lang="en-US" altLang="en-US" sz="1200" dirty="0"/>
          </a:p>
          <a:p>
            <a:pPr marL="273050">
              <a:buFont typeface="Wingdings" pitchFamily="2" charset="2"/>
              <a:buChar char="§"/>
              <a:defRPr/>
            </a:pPr>
            <a:endParaRPr lang="en-US" altLang="en-US" sz="1200" dirty="0"/>
          </a:p>
          <a:p>
            <a:pPr marL="273050">
              <a:buFont typeface="Wingdings" pitchFamily="2" charset="2"/>
              <a:buChar char="§"/>
              <a:defRPr/>
            </a:pPr>
            <a:endParaRPr lang="en-US" altLang="en-US" sz="1200" dirty="0"/>
          </a:p>
          <a:p>
            <a:pPr marL="273050">
              <a:buFont typeface="Wingdings" pitchFamily="2" charset="2"/>
              <a:buChar char="§"/>
              <a:defRPr/>
            </a:pPr>
            <a:endParaRPr lang="en-US" altLang="en-US" sz="1200" dirty="0"/>
          </a:p>
          <a:p>
            <a:pPr marL="273050">
              <a:buFont typeface="Wingdings" pitchFamily="2" charset="2"/>
              <a:buChar char="§"/>
              <a:defRPr/>
            </a:pPr>
            <a:endParaRPr lang="en-US" altLang="en-US" sz="1200" dirty="0"/>
          </a:p>
          <a:p>
            <a:pPr marL="273050">
              <a:buFont typeface="Wingdings" pitchFamily="2" charset="2"/>
              <a:buChar char="§"/>
              <a:defRPr/>
            </a:pPr>
            <a:endParaRPr lang="en-US" altLang="en-US" sz="1200" dirty="0"/>
          </a:p>
          <a:p>
            <a:pPr marL="273050">
              <a:buFont typeface="Wingdings" pitchFamily="2" charset="2"/>
              <a:buChar char="§"/>
              <a:defRPr/>
            </a:pPr>
            <a:endParaRPr lang="en-US" altLang="en-US" sz="1200" dirty="0"/>
          </a:p>
          <a:p>
            <a:pPr marL="44450" indent="0">
              <a:buNone/>
              <a:defRPr/>
            </a:pPr>
            <a:endParaRPr lang="en-US" altLang="en-US" dirty="0"/>
          </a:p>
        </p:txBody>
      </p:sp>
      <p:sp>
        <p:nvSpPr>
          <p:cNvPr id="5" name="TextBox 4">
            <a:extLst>
              <a:ext uri="{FF2B5EF4-FFF2-40B4-BE49-F238E27FC236}">
                <a16:creationId xmlns:a16="http://schemas.microsoft.com/office/drawing/2014/main" id="{DA632A2F-9BF4-C84F-9F54-882186A7A9C9}"/>
              </a:ext>
            </a:extLst>
          </p:cNvPr>
          <p:cNvSpPr txBox="1">
            <a:spLocks noChangeArrowheads="1"/>
          </p:cNvSpPr>
          <p:nvPr/>
        </p:nvSpPr>
        <p:spPr bwMode="auto">
          <a:xfrm>
            <a:off x="607828" y="1284807"/>
            <a:ext cx="448350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450" eaLnBrk="0" hangingPunct="0">
              <a:spcBef>
                <a:spcPct val="20000"/>
              </a:spcBef>
              <a:buClr>
                <a:schemeClr val="accent1"/>
              </a:buClr>
              <a:buSzPct val="110000"/>
              <a:buFont typeface="Wingdings" pitchFamily="2" charset="2"/>
              <a:buChar char="§"/>
              <a:defRPr sz="2400" b="1">
                <a:solidFill>
                  <a:srgbClr val="5C6670"/>
                </a:solidFill>
                <a:latin typeface="Calibri" pitchFamily="34" charset="0"/>
              </a:defRPr>
            </a:lvl1pPr>
            <a:lvl2pPr marL="742950" indent="-285750" eaLnBrk="0" hangingPunct="0">
              <a:spcBef>
                <a:spcPct val="20000"/>
              </a:spcBef>
              <a:buClr>
                <a:schemeClr val="accent2"/>
              </a:buClr>
              <a:buSzPct val="110000"/>
              <a:buFont typeface="Wingdings" pitchFamily="2" charset="2"/>
              <a:buChar char="§"/>
              <a:defRPr sz="2200">
                <a:solidFill>
                  <a:srgbClr val="5C6670"/>
                </a:solidFill>
                <a:latin typeface="Calibri" pitchFamily="34" charset="0"/>
              </a:defRPr>
            </a:lvl2pPr>
            <a:lvl3pPr marL="1143000" indent="-228600" eaLnBrk="0" hangingPunct="0">
              <a:spcBef>
                <a:spcPct val="20000"/>
              </a:spcBef>
              <a:buClr>
                <a:srgbClr val="8DC63F"/>
              </a:buClr>
              <a:buSzPct val="110000"/>
              <a:buFont typeface="Wingdings" pitchFamily="2" charset="2"/>
              <a:buChar char="§"/>
              <a:defRPr sz="2000">
                <a:solidFill>
                  <a:srgbClr val="5C6670"/>
                </a:solidFill>
                <a:latin typeface="Calibri" pitchFamily="34" charset="0"/>
              </a:defRPr>
            </a:lvl3pPr>
            <a:lvl4pPr marL="1600200" indent="-228600" eaLnBrk="0" hangingPunct="0">
              <a:spcBef>
                <a:spcPct val="20000"/>
              </a:spcBef>
              <a:buClr>
                <a:srgbClr val="6D3A5D"/>
              </a:buClr>
              <a:buSzPct val="110000"/>
              <a:buFont typeface="Wingdings" pitchFamily="2" charset="2"/>
              <a:buChar char="§"/>
              <a:defRPr>
                <a:solidFill>
                  <a:srgbClr val="5C6670"/>
                </a:solidFill>
                <a:latin typeface="Calibri" pitchFamily="34" charset="0"/>
              </a:defRPr>
            </a:lvl4pPr>
            <a:lvl5pPr marL="2057400" indent="-228600" eaLnBrk="0" hangingPunct="0">
              <a:spcBef>
                <a:spcPct val="20000"/>
              </a:spcBef>
              <a:buClr>
                <a:srgbClr val="EF7521"/>
              </a:buClr>
              <a:buSzPct val="110000"/>
              <a:buFont typeface="Wingdings" pitchFamily="2" charset="2"/>
              <a:buChar char="§"/>
              <a:defRPr sz="1600">
                <a:solidFill>
                  <a:srgbClr val="5C6670"/>
                </a:solidFill>
                <a:latin typeface="Calibri" pitchFamily="34" charset="0"/>
              </a:defRPr>
            </a:lvl5pPr>
            <a:lvl6pPr marL="25146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6pPr>
            <a:lvl7pPr marL="29718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7pPr>
            <a:lvl8pPr marL="34290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8pPr>
            <a:lvl9pPr marL="38862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9pPr>
          </a:lstStyle>
          <a:p>
            <a:pPr eaLnBrk="1" hangingPunct="1">
              <a:spcBef>
                <a:spcPct val="0"/>
              </a:spcBef>
              <a:buClrTx/>
              <a:buSzTx/>
              <a:buNone/>
            </a:pPr>
            <a:r>
              <a:rPr lang="en-US" altLang="en-US" sz="1800" b="0" dirty="0">
                <a:solidFill>
                  <a:schemeClr val="tx1"/>
                </a:solidFill>
                <a:latin typeface="+mn-lt"/>
              </a:rPr>
              <a:t>You no longer need to report Part C evaluations (early intervention), but you will need to know which children were receiving Part C services to determine if they should be reported in Path 2. </a:t>
            </a:r>
          </a:p>
        </p:txBody>
      </p:sp>
      <p:sp>
        <p:nvSpPr>
          <p:cNvPr id="4" name="Slide Number Placeholder 3"/>
          <p:cNvSpPr>
            <a:spLocks noGrp="1"/>
          </p:cNvSpPr>
          <p:nvPr>
            <p:ph type="sldNum" sz="quarter" idx="4294967295"/>
          </p:nvPr>
        </p:nvSpPr>
        <p:spPr>
          <a:xfrm>
            <a:off x="1798321" y="6356352"/>
            <a:ext cx="467783" cy="365125"/>
          </a:xfrm>
          <a:prstGeom prst="rect">
            <a:avLst/>
          </a:prstGeom>
        </p:spPr>
        <p:txBody>
          <a:bodyPr/>
          <a:lstStyle/>
          <a:p>
            <a:fld id="{67726FA2-3EC9-4717-AD62-D8C823692DD3}" type="slidenum">
              <a:rPr lang="en-US" smtClean="0"/>
              <a:pPr/>
              <a:t>40</a:t>
            </a:fld>
            <a:endParaRPr lang="en-US" dirty="0"/>
          </a:p>
        </p:txBody>
      </p:sp>
      <p:cxnSp>
        <p:nvCxnSpPr>
          <p:cNvPr id="7" name="Straight Connector 6">
            <a:extLst>
              <a:ext uri="{FF2B5EF4-FFF2-40B4-BE49-F238E27FC236}">
                <a16:creationId xmlns:a16="http://schemas.microsoft.com/office/drawing/2014/main" id="{C4FCD172-2006-B36F-A5FF-5EDBDD27ABEA}"/>
              </a:ext>
              <a:ext uri="{C183D7F6-B498-43B3-948B-1728B52AA6E4}">
                <adec:decorative xmlns:adec="http://schemas.microsoft.com/office/drawing/2017/decorative" val="1"/>
              </a:ext>
            </a:extLst>
          </p:cNvPr>
          <p:cNvCxnSpPr/>
          <p:nvPr/>
        </p:nvCxnSpPr>
        <p:spPr>
          <a:xfrm>
            <a:off x="3048000" y="2792258"/>
            <a:ext cx="1667933" cy="1568075"/>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C2C75AC5-A762-6777-AEF6-4ED7D6E5936C}"/>
              </a:ext>
              <a:ext uri="{C183D7F6-B498-43B3-948B-1728B52AA6E4}">
                <adec:decorative xmlns:adec="http://schemas.microsoft.com/office/drawing/2017/decorative" val="1"/>
              </a:ext>
            </a:extLst>
          </p:cNvPr>
          <p:cNvCxnSpPr/>
          <p:nvPr/>
        </p:nvCxnSpPr>
        <p:spPr>
          <a:xfrm flipV="1">
            <a:off x="3107267" y="2711874"/>
            <a:ext cx="1490133" cy="1335193"/>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45D579-8F2B-1303-832A-488A475BB9C5}"/>
              </a:ext>
            </a:extLst>
          </p:cNvPr>
          <p:cNvSpPr txBox="1"/>
          <p:nvPr/>
        </p:nvSpPr>
        <p:spPr>
          <a:xfrm>
            <a:off x="148166" y="3186186"/>
            <a:ext cx="2929467" cy="1477328"/>
          </a:xfrm>
          <a:prstGeom prst="rect">
            <a:avLst/>
          </a:prstGeom>
          <a:noFill/>
        </p:spPr>
        <p:txBody>
          <a:bodyPr wrap="square">
            <a:spAutoFit/>
          </a:bodyPr>
          <a:lstStyle/>
          <a:p>
            <a:pPr marL="330200" indent="-285750" eaLnBrk="1" hangingPunct="1">
              <a:spcBef>
                <a:spcPct val="0"/>
              </a:spcBef>
              <a:buClrTx/>
              <a:buSzTx/>
            </a:pPr>
            <a:r>
              <a:rPr lang="en-US" altLang="en-US" sz="1800" b="0" dirty="0">
                <a:solidFill>
                  <a:schemeClr val="tx1"/>
                </a:solidFill>
                <a:latin typeface="+mn-lt"/>
              </a:rPr>
              <a:t>NOTE: </a:t>
            </a:r>
          </a:p>
          <a:p>
            <a:pPr marL="330200" indent="-285750" eaLnBrk="1" hangingPunct="1">
              <a:spcBef>
                <a:spcPct val="0"/>
              </a:spcBef>
              <a:buClrTx/>
              <a:buSzTx/>
            </a:pPr>
            <a:r>
              <a:rPr lang="en-US" altLang="en-US" sz="1800" b="0" dirty="0">
                <a:solidFill>
                  <a:schemeClr val="tx1"/>
                </a:solidFill>
                <a:latin typeface="+mn-lt"/>
              </a:rPr>
              <a:t>      Path 2 field – </a:t>
            </a:r>
            <a:r>
              <a:rPr lang="en-US" altLang="en-US" sz="1800" b="0" i="1" dirty="0">
                <a:solidFill>
                  <a:schemeClr val="tx1"/>
                </a:solidFill>
                <a:latin typeface="+mn-lt"/>
              </a:rPr>
              <a:t>Date</a:t>
            </a:r>
            <a:r>
              <a:rPr lang="en-US" altLang="en-US" i="1" dirty="0"/>
              <a:t> </a:t>
            </a:r>
            <a:r>
              <a:rPr lang="en-US" altLang="en-US" sz="1800" b="0" i="1" dirty="0">
                <a:solidFill>
                  <a:schemeClr val="tx1"/>
                </a:solidFill>
                <a:latin typeface="+mn-lt"/>
              </a:rPr>
              <a:t>Child Found Eligible for Path 1 </a:t>
            </a:r>
            <a:r>
              <a:rPr lang="en-US" altLang="en-US" sz="1800" b="0" dirty="0">
                <a:solidFill>
                  <a:schemeClr val="tx1"/>
                </a:solidFill>
                <a:latin typeface="+mn-lt"/>
              </a:rPr>
              <a:t>is</a:t>
            </a:r>
            <a:r>
              <a:rPr lang="en-US" altLang="en-US" dirty="0"/>
              <a:t> still</a:t>
            </a:r>
            <a:r>
              <a:rPr lang="en-US" altLang="en-US" sz="1800" b="0" dirty="0">
                <a:solidFill>
                  <a:schemeClr val="tx1"/>
                </a:solidFill>
                <a:latin typeface="+mn-lt"/>
              </a:rPr>
              <a:t> required to be reported</a:t>
            </a:r>
          </a:p>
        </p:txBody>
      </p:sp>
    </p:spTree>
    <p:extLst>
      <p:ext uri="{BB962C8B-B14F-4D97-AF65-F5344CB8AC3E}">
        <p14:creationId xmlns:p14="http://schemas.microsoft.com/office/powerpoint/2010/main" val="2502696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0E4F10C-6842-3351-2056-8456AB99B507}"/>
              </a:ext>
            </a:extLst>
          </p:cNvPr>
          <p:cNvSpPr>
            <a:spLocks noGrp="1"/>
          </p:cNvSpPr>
          <p:nvPr>
            <p:ph sz="half" idx="1"/>
          </p:nvPr>
        </p:nvSpPr>
        <p:spPr/>
        <p:txBody>
          <a:bodyPr>
            <a:normAutofit/>
          </a:bodyPr>
          <a:lstStyle/>
          <a:p>
            <a:pPr marL="342900" marR="0" lvl="0" indent="-342900">
              <a:lnSpc>
                <a:spcPts val="1705"/>
              </a:lnSpc>
              <a:spcBef>
                <a:spcPts val="0"/>
              </a:spcBef>
              <a:spcAft>
                <a:spcPts val="0"/>
              </a:spcAft>
              <a:buFont typeface="Wingdings" panose="05000000000000000000" pitchFamily="2" charset="2"/>
              <a:buChar char=""/>
              <a:tabLst>
                <a:tab pos="521335" algn="l"/>
              </a:tabLst>
            </a:pPr>
            <a:r>
              <a:rPr lang="en-US" sz="1400" b="1" kern="0" dirty="0">
                <a:effectLst/>
                <a:latin typeface="+mn-lt"/>
                <a:ea typeface="Wingdings" panose="05000000000000000000" pitchFamily="2" charset="2"/>
                <a:cs typeface="Times New Roman" panose="02020603050405020304" pitchFamily="18" charset="0"/>
              </a:rPr>
              <a:t>Date Child is Found Eligible for Part C</a:t>
            </a:r>
            <a:r>
              <a:rPr lang="en-US" sz="1400" b="1" kern="0" spc="-25" dirty="0">
                <a:effectLst/>
                <a:latin typeface="+mn-lt"/>
                <a:ea typeface="Wingdings" panose="05000000000000000000" pitchFamily="2" charset="2"/>
                <a:cs typeface="Times New Roman" panose="02020603050405020304" pitchFamily="18" charset="0"/>
              </a:rPr>
              <a:t> </a:t>
            </a:r>
            <a:r>
              <a:rPr lang="en-US" sz="1400" b="1" kern="0" dirty="0">
                <a:effectLst/>
                <a:latin typeface="+mn-lt"/>
                <a:ea typeface="Wingdings" panose="05000000000000000000" pitchFamily="2" charset="2"/>
                <a:cs typeface="Times New Roman" panose="02020603050405020304" pitchFamily="18" charset="0"/>
              </a:rPr>
              <a:t>Services – </a:t>
            </a:r>
            <a:r>
              <a:rPr lang="en-US" sz="1400" b="0" kern="0" dirty="0">
                <a:effectLst/>
                <a:latin typeface="+mn-lt"/>
                <a:ea typeface="Wingdings" panose="05000000000000000000" pitchFamily="2" charset="2"/>
                <a:cs typeface="Times New Roman" panose="02020603050405020304" pitchFamily="18" charset="0"/>
              </a:rPr>
              <a:t>the date the child was originally found eligible for Part C services, in many cases this may be the same as the date of their Part C evaluation. If this date is not available, a close approximation would be the date the child began receiving Part C services. </a:t>
            </a:r>
            <a:endParaRPr lang="en-US" sz="1400" b="1" kern="0" dirty="0">
              <a:effectLst/>
              <a:latin typeface="+mn-lt"/>
              <a:ea typeface="Wingdings" panose="05000000000000000000" pitchFamily="2" charset="2"/>
              <a:cs typeface="Times New Roman" panose="02020603050405020304" pitchFamily="18" charset="0"/>
            </a:endParaRPr>
          </a:p>
          <a:p>
            <a:pPr marL="342900" marR="678180" lvl="0" indent="-342900">
              <a:spcBef>
                <a:spcPts val="5"/>
              </a:spcBef>
              <a:spcAft>
                <a:spcPts val="0"/>
              </a:spcAft>
              <a:buFont typeface="Wingdings" panose="05000000000000000000" pitchFamily="2" charset="2"/>
              <a:buChar char=""/>
              <a:tabLst>
                <a:tab pos="521335" algn="l"/>
              </a:tabLst>
            </a:pPr>
            <a:r>
              <a:rPr lang="en-US" sz="1400" b="1" dirty="0">
                <a:effectLst/>
                <a:latin typeface="+mn-lt"/>
                <a:ea typeface="Wingdings" panose="05000000000000000000" pitchFamily="2" charset="2"/>
                <a:cs typeface="Times New Roman" panose="02020603050405020304" pitchFamily="18" charset="0"/>
              </a:rPr>
              <a:t>Date of Referral to AU from the Local</a:t>
            </a:r>
            <a:r>
              <a:rPr lang="en-US" sz="1400" b="1" spc="-95" dirty="0">
                <a:effectLst/>
                <a:latin typeface="+mn-lt"/>
                <a:ea typeface="Wingdings" panose="05000000000000000000" pitchFamily="2" charset="2"/>
                <a:cs typeface="Times New Roman" panose="02020603050405020304" pitchFamily="18" charset="0"/>
              </a:rPr>
              <a:t> </a:t>
            </a:r>
            <a:r>
              <a:rPr lang="en-US" sz="1400" b="1" dirty="0">
                <a:effectLst/>
                <a:latin typeface="+mn-lt"/>
                <a:ea typeface="Wingdings" panose="05000000000000000000" pitchFamily="2" charset="2"/>
                <a:cs typeface="Times New Roman" panose="02020603050405020304" pitchFamily="18" charset="0"/>
              </a:rPr>
              <a:t>Community Centered</a:t>
            </a:r>
            <a:r>
              <a:rPr lang="en-US" sz="1400" b="1" spc="-5" dirty="0">
                <a:effectLst/>
                <a:latin typeface="+mn-lt"/>
                <a:ea typeface="Wingdings" panose="05000000000000000000" pitchFamily="2" charset="2"/>
                <a:cs typeface="Times New Roman" panose="02020603050405020304" pitchFamily="18" charset="0"/>
              </a:rPr>
              <a:t> </a:t>
            </a:r>
            <a:r>
              <a:rPr lang="en-US" sz="1400" b="1" dirty="0">
                <a:effectLst/>
                <a:latin typeface="+mn-lt"/>
                <a:ea typeface="Wingdings" panose="05000000000000000000" pitchFamily="2" charset="2"/>
                <a:cs typeface="Times New Roman" panose="02020603050405020304" pitchFamily="18" charset="0"/>
              </a:rPr>
              <a:t>Board </a:t>
            </a:r>
            <a:r>
              <a:rPr lang="en-US" sz="1400" dirty="0">
                <a:effectLst/>
                <a:latin typeface="+mn-lt"/>
                <a:ea typeface="Wingdings" panose="05000000000000000000" pitchFamily="2" charset="2"/>
                <a:cs typeface="Times New Roman" panose="02020603050405020304" pitchFamily="18" charset="0"/>
              </a:rPr>
              <a:t>– the date the Part C agency or local CCB notifies the AU that the child may be potentially eligible for Part B services transitioning from C to B.</a:t>
            </a:r>
          </a:p>
          <a:p>
            <a:pPr marL="342900" marR="0" lvl="0" indent="-342900">
              <a:lnSpc>
                <a:spcPts val="1705"/>
              </a:lnSpc>
              <a:spcBef>
                <a:spcPts val="0"/>
              </a:spcBef>
              <a:spcAft>
                <a:spcPts val="0"/>
              </a:spcAft>
              <a:buFont typeface="Wingdings" panose="05000000000000000000" pitchFamily="2" charset="2"/>
              <a:buChar char=""/>
              <a:tabLst>
                <a:tab pos="521335" algn="l"/>
              </a:tabLst>
            </a:pPr>
            <a:r>
              <a:rPr lang="en-US" sz="1400" b="1" dirty="0">
                <a:effectLst/>
                <a:latin typeface="+mn-lt"/>
                <a:ea typeface="Wingdings" panose="05000000000000000000" pitchFamily="2" charset="2"/>
                <a:cs typeface="Times New Roman" panose="02020603050405020304" pitchFamily="18" charset="0"/>
              </a:rPr>
              <a:t>Date of Parental Consent to Evaluate C to</a:t>
            </a:r>
            <a:r>
              <a:rPr lang="en-US" sz="1400" b="1" spc="-60" dirty="0">
                <a:effectLst/>
                <a:latin typeface="+mn-lt"/>
                <a:ea typeface="Wingdings" panose="05000000000000000000" pitchFamily="2" charset="2"/>
                <a:cs typeface="Times New Roman" panose="02020603050405020304" pitchFamily="18" charset="0"/>
              </a:rPr>
              <a:t> </a:t>
            </a:r>
            <a:r>
              <a:rPr lang="en-US" sz="1400" b="1" dirty="0">
                <a:effectLst/>
                <a:latin typeface="+mn-lt"/>
                <a:ea typeface="Wingdings" panose="05000000000000000000" pitchFamily="2" charset="2"/>
                <a:cs typeface="Times New Roman" panose="02020603050405020304" pitchFamily="18" charset="0"/>
              </a:rPr>
              <a:t>B </a:t>
            </a:r>
            <a:r>
              <a:rPr lang="en-US" sz="1400" dirty="0">
                <a:effectLst/>
                <a:latin typeface="+mn-lt"/>
                <a:ea typeface="Wingdings" panose="05000000000000000000" pitchFamily="2" charset="2"/>
                <a:cs typeface="Times New Roman" panose="02020603050405020304" pitchFamily="18" charset="0"/>
              </a:rPr>
              <a:t>- the date the signed form was received. If the date received is not available, then report the date signed.</a:t>
            </a:r>
          </a:p>
          <a:p>
            <a:pPr marL="342900" marR="0" lvl="0" indent="-342900">
              <a:lnSpc>
                <a:spcPts val="1705"/>
              </a:lnSpc>
              <a:spcBef>
                <a:spcPts val="5"/>
              </a:spcBef>
              <a:spcAft>
                <a:spcPts val="0"/>
              </a:spcAft>
              <a:buFont typeface="Wingdings" panose="05000000000000000000" pitchFamily="2" charset="2"/>
              <a:buChar char=""/>
              <a:tabLst>
                <a:tab pos="521335" algn="l"/>
              </a:tabLst>
            </a:pPr>
            <a:r>
              <a:rPr lang="en-US" sz="1400" b="1" dirty="0">
                <a:effectLst/>
                <a:latin typeface="+mn-lt"/>
                <a:ea typeface="Wingdings" panose="05000000000000000000" pitchFamily="2" charset="2"/>
                <a:cs typeface="Times New Roman" panose="02020603050405020304" pitchFamily="18" charset="0"/>
              </a:rPr>
              <a:t>Date Evaluation Completed C to</a:t>
            </a:r>
            <a:r>
              <a:rPr lang="en-US" sz="1400" b="1" spc="-20" dirty="0">
                <a:effectLst/>
                <a:latin typeface="+mn-lt"/>
                <a:ea typeface="Wingdings" panose="05000000000000000000" pitchFamily="2" charset="2"/>
                <a:cs typeface="Times New Roman" panose="02020603050405020304" pitchFamily="18" charset="0"/>
              </a:rPr>
              <a:t> </a:t>
            </a:r>
            <a:r>
              <a:rPr lang="en-US" sz="1400" b="1" dirty="0">
                <a:effectLst/>
                <a:latin typeface="+mn-lt"/>
                <a:ea typeface="Wingdings" panose="05000000000000000000" pitchFamily="2" charset="2"/>
                <a:cs typeface="Times New Roman" panose="02020603050405020304" pitchFamily="18" charset="0"/>
              </a:rPr>
              <a:t>B </a:t>
            </a:r>
            <a:r>
              <a:rPr lang="en-US" sz="1400" dirty="0">
                <a:effectLst/>
                <a:latin typeface="+mn-lt"/>
                <a:ea typeface="Wingdings" panose="05000000000000000000" pitchFamily="2" charset="2"/>
                <a:cs typeface="Times New Roman" panose="02020603050405020304" pitchFamily="18" charset="0"/>
              </a:rPr>
              <a:t>– the date the evaluation is completed which means there is nothing else to be done in the evaluation including recording of results and analysis of assessment data and completion of the evaluation report.</a:t>
            </a:r>
            <a:r>
              <a:rPr lang="en-US" sz="1400" b="1" dirty="0">
                <a:effectLst/>
                <a:latin typeface="+mn-lt"/>
                <a:ea typeface="Wingdings" panose="05000000000000000000" pitchFamily="2" charset="2"/>
                <a:cs typeface="Times New Roman" panose="02020603050405020304" pitchFamily="18" charset="0"/>
              </a:rPr>
              <a:t> </a:t>
            </a:r>
            <a:endParaRPr lang="en-US" sz="1400" dirty="0">
              <a:effectLst/>
              <a:latin typeface="+mn-lt"/>
              <a:ea typeface="Wingdings" panose="05000000000000000000" pitchFamily="2" charset="2"/>
              <a:cs typeface="Times New Roman" panose="02020603050405020304" pitchFamily="18" charset="0"/>
            </a:endParaRPr>
          </a:p>
          <a:p>
            <a:endParaRPr lang="en-US" dirty="0"/>
          </a:p>
        </p:txBody>
      </p:sp>
      <p:sp>
        <p:nvSpPr>
          <p:cNvPr id="9" name="Content Placeholder 8">
            <a:extLst>
              <a:ext uri="{FF2B5EF4-FFF2-40B4-BE49-F238E27FC236}">
                <a16:creationId xmlns:a16="http://schemas.microsoft.com/office/drawing/2014/main" id="{A568FE9F-A644-70CF-BC76-E5E36ECBEA8A}"/>
              </a:ext>
            </a:extLst>
          </p:cNvPr>
          <p:cNvSpPr>
            <a:spLocks noGrp="1"/>
          </p:cNvSpPr>
          <p:nvPr>
            <p:ph sz="half" idx="2"/>
          </p:nvPr>
        </p:nvSpPr>
        <p:spPr/>
        <p:txBody>
          <a:bodyPr>
            <a:normAutofit fontScale="55000" lnSpcReduction="20000"/>
          </a:bodyPr>
          <a:lstStyle/>
          <a:p>
            <a:pPr marL="342900" marR="0" lvl="0" indent="-342900">
              <a:lnSpc>
                <a:spcPts val="1705"/>
              </a:lnSpc>
              <a:spcBef>
                <a:spcPts val="0"/>
              </a:spcBef>
              <a:spcAft>
                <a:spcPts val="0"/>
              </a:spcAft>
              <a:buFont typeface="Wingdings" panose="05000000000000000000" pitchFamily="2" charset="2"/>
              <a:buChar char=""/>
              <a:tabLst>
                <a:tab pos="521335" algn="l"/>
              </a:tabLst>
            </a:pPr>
            <a:r>
              <a:rPr lang="en-US" sz="2600" b="1" dirty="0">
                <a:effectLst/>
                <a:latin typeface="+mn-lt"/>
                <a:ea typeface="Wingdings" panose="05000000000000000000" pitchFamily="2" charset="2"/>
                <a:cs typeface="Times New Roman" panose="02020603050405020304" pitchFamily="18" charset="0"/>
              </a:rPr>
              <a:t>Reason for Delay in Completing the Evaluation C to</a:t>
            </a:r>
            <a:r>
              <a:rPr lang="en-US" sz="2600" b="1" spc="-55" dirty="0">
                <a:effectLst/>
                <a:latin typeface="+mn-lt"/>
                <a:ea typeface="Wingdings" panose="05000000000000000000" pitchFamily="2" charset="2"/>
                <a:cs typeface="Times New Roman" panose="02020603050405020304" pitchFamily="18" charset="0"/>
              </a:rPr>
              <a:t> </a:t>
            </a:r>
            <a:r>
              <a:rPr lang="en-US" sz="2600" b="1" dirty="0">
                <a:effectLst/>
                <a:latin typeface="+mn-lt"/>
                <a:ea typeface="Wingdings" panose="05000000000000000000" pitchFamily="2" charset="2"/>
                <a:cs typeface="Times New Roman" panose="02020603050405020304" pitchFamily="18" charset="0"/>
              </a:rPr>
              <a:t>B </a:t>
            </a:r>
            <a:r>
              <a:rPr lang="en-US" sz="2600" dirty="0">
                <a:effectLst/>
                <a:latin typeface="+mn-lt"/>
                <a:ea typeface="Wingdings" panose="05000000000000000000" pitchFamily="2" charset="2"/>
                <a:cs typeface="Times New Roman" panose="02020603050405020304" pitchFamily="18" charset="0"/>
              </a:rPr>
              <a:t>– if the evaluation is completed more than 60 days from the date parental consent is received; provide the reason for this delay.</a:t>
            </a:r>
          </a:p>
          <a:p>
            <a:pPr marL="342900" marR="0" lvl="0" indent="-342900">
              <a:lnSpc>
                <a:spcPts val="1705"/>
              </a:lnSpc>
              <a:spcBef>
                <a:spcPts val="5"/>
              </a:spcBef>
              <a:spcAft>
                <a:spcPts val="0"/>
              </a:spcAft>
              <a:buFont typeface="Wingdings" panose="05000000000000000000" pitchFamily="2" charset="2"/>
              <a:buChar char=""/>
              <a:tabLst>
                <a:tab pos="521335" algn="l"/>
              </a:tabLst>
            </a:pPr>
            <a:r>
              <a:rPr lang="en-US" sz="2600" b="1" dirty="0">
                <a:effectLst/>
                <a:latin typeface="+mn-lt"/>
                <a:ea typeface="Wingdings" panose="05000000000000000000" pitchFamily="2" charset="2"/>
                <a:cs typeface="Times New Roman" panose="02020603050405020304" pitchFamily="18" charset="0"/>
              </a:rPr>
              <a:t>Date of Initial Eligibility</a:t>
            </a:r>
            <a:r>
              <a:rPr lang="en-US" sz="2600" b="1" spc="-25" dirty="0">
                <a:effectLst/>
                <a:latin typeface="+mn-lt"/>
                <a:ea typeface="Wingdings" panose="05000000000000000000" pitchFamily="2" charset="2"/>
                <a:cs typeface="Times New Roman" panose="02020603050405020304" pitchFamily="18" charset="0"/>
              </a:rPr>
              <a:t> </a:t>
            </a:r>
            <a:r>
              <a:rPr lang="en-US" sz="2600" b="1" dirty="0">
                <a:effectLst/>
                <a:latin typeface="+mn-lt"/>
                <a:ea typeface="Wingdings" panose="05000000000000000000" pitchFamily="2" charset="2"/>
                <a:cs typeface="Times New Roman" panose="02020603050405020304" pitchFamily="18" charset="0"/>
              </a:rPr>
              <a:t>Meeting </a:t>
            </a:r>
            <a:r>
              <a:rPr lang="en-US" sz="2600" dirty="0">
                <a:effectLst/>
                <a:latin typeface="+mn-lt"/>
                <a:ea typeface="Wingdings" panose="05000000000000000000" pitchFamily="2" charset="2"/>
                <a:cs typeface="Times New Roman" panose="02020603050405020304" pitchFamily="18" charset="0"/>
              </a:rPr>
              <a:t>– the date of the initial eligibility meeting; this is the meeting where eligibility for special education is determined.</a:t>
            </a:r>
            <a:r>
              <a:rPr lang="en-US" sz="2600" b="1" dirty="0">
                <a:effectLst/>
                <a:latin typeface="+mn-lt"/>
                <a:ea typeface="Wingdings" panose="05000000000000000000" pitchFamily="2" charset="2"/>
                <a:cs typeface="Times New Roman" panose="02020603050405020304" pitchFamily="18" charset="0"/>
              </a:rPr>
              <a:t> </a:t>
            </a:r>
            <a:endParaRPr lang="en-US" sz="2600" dirty="0">
              <a:effectLst/>
              <a:latin typeface="+mn-lt"/>
              <a:ea typeface="Wingdings" panose="05000000000000000000" pitchFamily="2" charset="2"/>
              <a:cs typeface="Times New Roman" panose="02020603050405020304" pitchFamily="18" charset="0"/>
            </a:endParaRPr>
          </a:p>
          <a:p>
            <a:pPr marL="342900" marR="0" lvl="0" indent="-342900">
              <a:lnSpc>
                <a:spcPts val="1705"/>
              </a:lnSpc>
              <a:spcBef>
                <a:spcPts val="0"/>
              </a:spcBef>
              <a:spcAft>
                <a:spcPts val="0"/>
              </a:spcAft>
              <a:buFont typeface="Wingdings" panose="05000000000000000000" pitchFamily="2" charset="2"/>
              <a:buChar char=""/>
              <a:tabLst>
                <a:tab pos="521335" algn="l"/>
              </a:tabLst>
            </a:pPr>
            <a:r>
              <a:rPr lang="en-US" sz="2600" b="1" dirty="0">
                <a:effectLst/>
                <a:latin typeface="+mn-lt"/>
                <a:ea typeface="Wingdings" panose="05000000000000000000" pitchFamily="2" charset="2"/>
                <a:cs typeface="Times New Roman" panose="02020603050405020304" pitchFamily="18" charset="0"/>
              </a:rPr>
              <a:t>Reason for Delay in Initial Eligibility Meeting C to</a:t>
            </a:r>
            <a:r>
              <a:rPr lang="en-US" sz="2600" b="1" spc="-50" dirty="0">
                <a:effectLst/>
                <a:latin typeface="+mn-lt"/>
                <a:ea typeface="Wingdings" panose="05000000000000000000" pitchFamily="2" charset="2"/>
                <a:cs typeface="Times New Roman" panose="02020603050405020304" pitchFamily="18" charset="0"/>
              </a:rPr>
              <a:t> </a:t>
            </a:r>
            <a:r>
              <a:rPr lang="en-US" sz="2600" b="1" dirty="0">
                <a:effectLst/>
                <a:latin typeface="+mn-lt"/>
                <a:ea typeface="Wingdings" panose="05000000000000000000" pitchFamily="2" charset="2"/>
                <a:cs typeface="Times New Roman" panose="02020603050405020304" pitchFamily="18" charset="0"/>
              </a:rPr>
              <a:t>B </a:t>
            </a:r>
            <a:r>
              <a:rPr lang="en-US" sz="2600" dirty="0">
                <a:effectLst/>
                <a:latin typeface="+mn-lt"/>
                <a:ea typeface="Wingdings" panose="05000000000000000000" pitchFamily="2" charset="2"/>
                <a:cs typeface="Times New Roman" panose="02020603050405020304" pitchFamily="18" charset="0"/>
              </a:rPr>
              <a:t>– if the eligibility meeting was not held </a:t>
            </a:r>
            <a:r>
              <a:rPr lang="en-US" sz="2600" b="1" dirty="0">
                <a:effectLst/>
                <a:latin typeface="+mn-lt"/>
                <a:ea typeface="Wingdings" panose="05000000000000000000" pitchFamily="2" charset="2"/>
                <a:cs typeface="Times New Roman" panose="02020603050405020304" pitchFamily="18" charset="0"/>
              </a:rPr>
              <a:t>prior</a:t>
            </a:r>
            <a:r>
              <a:rPr lang="en-US" sz="2600" dirty="0">
                <a:effectLst/>
                <a:latin typeface="+mn-lt"/>
                <a:ea typeface="Wingdings" panose="05000000000000000000" pitchFamily="2" charset="2"/>
                <a:cs typeface="Times New Roman" panose="02020603050405020304" pitchFamily="18" charset="0"/>
              </a:rPr>
              <a:t> to the child’s third birthday, provide the reason for the delay.</a:t>
            </a:r>
          </a:p>
          <a:p>
            <a:pPr marL="342900" marR="0" lvl="0" indent="-342900">
              <a:lnSpc>
                <a:spcPts val="1705"/>
              </a:lnSpc>
              <a:spcBef>
                <a:spcPts val="5"/>
              </a:spcBef>
              <a:spcAft>
                <a:spcPts val="0"/>
              </a:spcAft>
              <a:buFont typeface="Wingdings" panose="05000000000000000000" pitchFamily="2" charset="2"/>
              <a:buChar char=""/>
              <a:tabLst>
                <a:tab pos="521335" algn="l"/>
              </a:tabLst>
            </a:pPr>
            <a:r>
              <a:rPr lang="en-US" sz="2600" b="1" dirty="0">
                <a:effectLst/>
                <a:latin typeface="+mn-lt"/>
                <a:ea typeface="Wingdings" panose="05000000000000000000" pitchFamily="2" charset="2"/>
                <a:cs typeface="Times New Roman" panose="02020603050405020304" pitchFamily="18" charset="0"/>
              </a:rPr>
              <a:t>Date IEP was Implemented C to</a:t>
            </a:r>
            <a:r>
              <a:rPr lang="en-US" sz="2600" b="1" spc="-35" dirty="0">
                <a:effectLst/>
                <a:latin typeface="+mn-lt"/>
                <a:ea typeface="Wingdings" panose="05000000000000000000" pitchFamily="2" charset="2"/>
                <a:cs typeface="Times New Roman" panose="02020603050405020304" pitchFamily="18" charset="0"/>
              </a:rPr>
              <a:t> </a:t>
            </a:r>
            <a:r>
              <a:rPr lang="en-US" sz="2600" b="1" dirty="0">
                <a:effectLst/>
                <a:latin typeface="+mn-lt"/>
                <a:ea typeface="Wingdings" panose="05000000000000000000" pitchFamily="2" charset="2"/>
                <a:cs typeface="Times New Roman" panose="02020603050405020304" pitchFamily="18" charset="0"/>
              </a:rPr>
              <a:t>B</a:t>
            </a:r>
            <a:r>
              <a:rPr lang="en-US" sz="2600" dirty="0">
                <a:effectLst/>
                <a:latin typeface="+mn-lt"/>
                <a:ea typeface="Wingdings" panose="05000000000000000000" pitchFamily="2" charset="2"/>
                <a:cs typeface="Times New Roman" panose="02020603050405020304" pitchFamily="18" charset="0"/>
              </a:rPr>
              <a:t> –the date when services physically begin per the IEP/should match Start Date of Sped</a:t>
            </a:r>
          </a:p>
          <a:p>
            <a:pPr marL="342900" marR="0" lvl="0" indent="-342900">
              <a:lnSpc>
                <a:spcPts val="1705"/>
              </a:lnSpc>
              <a:spcBef>
                <a:spcPts val="0"/>
              </a:spcBef>
              <a:spcAft>
                <a:spcPts val="0"/>
              </a:spcAft>
              <a:buFont typeface="Wingdings" panose="05000000000000000000" pitchFamily="2" charset="2"/>
              <a:buChar char=""/>
              <a:tabLst>
                <a:tab pos="521335" algn="l"/>
              </a:tabLst>
            </a:pPr>
            <a:r>
              <a:rPr lang="en-US" sz="2600" b="1" dirty="0">
                <a:effectLst/>
                <a:latin typeface="+mn-lt"/>
                <a:ea typeface="Wingdings" panose="05000000000000000000" pitchFamily="2" charset="2"/>
                <a:cs typeface="Times New Roman" panose="02020603050405020304" pitchFamily="18" charset="0"/>
              </a:rPr>
              <a:t>Reason for Delay in IEP Implementation C to</a:t>
            </a:r>
            <a:r>
              <a:rPr lang="en-US" sz="2600" b="1" spc="-65" dirty="0">
                <a:effectLst/>
                <a:latin typeface="+mn-lt"/>
                <a:ea typeface="Wingdings" panose="05000000000000000000" pitchFamily="2" charset="2"/>
                <a:cs typeface="Times New Roman" panose="02020603050405020304" pitchFamily="18" charset="0"/>
              </a:rPr>
              <a:t> </a:t>
            </a:r>
            <a:r>
              <a:rPr lang="en-US" sz="2600" b="1" dirty="0">
                <a:effectLst/>
                <a:latin typeface="+mn-lt"/>
                <a:ea typeface="Wingdings" panose="05000000000000000000" pitchFamily="2" charset="2"/>
                <a:cs typeface="Times New Roman" panose="02020603050405020304" pitchFamily="18" charset="0"/>
              </a:rPr>
              <a:t>B </a:t>
            </a:r>
            <a:r>
              <a:rPr lang="en-US" sz="2600" dirty="0">
                <a:effectLst/>
                <a:latin typeface="+mn-lt"/>
                <a:ea typeface="Wingdings" panose="05000000000000000000" pitchFamily="2" charset="2"/>
                <a:cs typeface="Times New Roman" panose="02020603050405020304" pitchFamily="18" charset="0"/>
              </a:rPr>
              <a:t>– if the IEP is not implemented by the child’s third birthday, provide the reason for this delay.</a:t>
            </a:r>
            <a:endParaRPr lang="en-US" sz="2600" dirty="0">
              <a:latin typeface="+mn-lt"/>
              <a:ea typeface="Wingdings" panose="05000000000000000000" pitchFamily="2" charset="2"/>
              <a:cs typeface="Times New Roman" panose="02020603050405020304" pitchFamily="18" charset="0"/>
            </a:endParaRPr>
          </a:p>
          <a:p>
            <a:pPr marL="342900" marR="0" lvl="0" indent="-342900">
              <a:lnSpc>
                <a:spcPts val="1705"/>
              </a:lnSpc>
              <a:spcBef>
                <a:spcPts val="0"/>
              </a:spcBef>
              <a:spcAft>
                <a:spcPts val="0"/>
              </a:spcAft>
              <a:buFont typeface="Wingdings" panose="05000000000000000000" pitchFamily="2" charset="2"/>
              <a:buChar char=""/>
              <a:tabLst>
                <a:tab pos="521335" algn="l"/>
              </a:tabLst>
            </a:pPr>
            <a:r>
              <a:rPr lang="en-US" sz="2600" b="1" dirty="0">
                <a:effectLst/>
                <a:latin typeface="+mn-lt"/>
                <a:ea typeface="Calibri" panose="020F0502020204030204" pitchFamily="34" charset="0"/>
                <a:cs typeface="Times New Roman" panose="02020603050405020304" pitchFamily="18" charset="0"/>
              </a:rPr>
              <a:t>Eligibility and Services Path</a:t>
            </a:r>
            <a:r>
              <a:rPr lang="en-US" sz="2600" b="1" spc="-20" dirty="0">
                <a:effectLst/>
                <a:latin typeface="+mn-lt"/>
                <a:ea typeface="Calibri" panose="020F0502020204030204" pitchFamily="34" charset="0"/>
                <a:cs typeface="Times New Roman" panose="02020603050405020304" pitchFamily="18" charset="0"/>
              </a:rPr>
              <a:t> </a:t>
            </a:r>
            <a:r>
              <a:rPr lang="en-US" sz="2600" b="1" dirty="0">
                <a:effectLst/>
                <a:latin typeface="+mn-lt"/>
                <a:ea typeface="Calibri" panose="020F0502020204030204" pitchFamily="34" charset="0"/>
                <a:cs typeface="Times New Roman" panose="02020603050405020304" pitchFamily="18" charset="0"/>
              </a:rPr>
              <a:t>2 </a:t>
            </a:r>
            <a:r>
              <a:rPr lang="en-US" sz="2600" dirty="0">
                <a:effectLst/>
                <a:latin typeface="+mn-lt"/>
                <a:ea typeface="Calibri" panose="020F0502020204030204" pitchFamily="34" charset="0"/>
                <a:cs typeface="Times New Roman" panose="02020603050405020304" pitchFamily="18" charset="0"/>
              </a:rPr>
              <a:t>- the eligibility outcome (eligible/not eligible). If the evaluation was not completed for any reason and eligibility was not determined at all, report 00.</a:t>
            </a:r>
            <a:endParaRPr lang="en-US" sz="2600" dirty="0">
              <a:latin typeface="+mn-lt"/>
            </a:endParaRPr>
          </a:p>
          <a:p>
            <a:endParaRPr lang="en-US" dirty="0"/>
          </a:p>
        </p:txBody>
      </p:sp>
      <p:sp>
        <p:nvSpPr>
          <p:cNvPr id="2" name="Slide Number Placeholder 1">
            <a:extLst>
              <a:ext uri="{FF2B5EF4-FFF2-40B4-BE49-F238E27FC236}">
                <a16:creationId xmlns:a16="http://schemas.microsoft.com/office/drawing/2014/main" id="{54B03A8C-919E-FF5C-9088-4538747429CC}"/>
              </a:ext>
            </a:extLst>
          </p:cNvPr>
          <p:cNvSpPr>
            <a:spLocks noGrp="1"/>
          </p:cNvSpPr>
          <p:nvPr>
            <p:ph type="sldNum" sz="quarter" idx="12"/>
          </p:nvPr>
        </p:nvSpPr>
        <p:spPr/>
        <p:txBody>
          <a:bodyPr/>
          <a:lstStyle/>
          <a:p>
            <a:fld id="{C479D5F6-EDCB-402A-AC08-4943A1820E8F}" type="slidenum">
              <a:rPr lang="en-US" smtClean="0"/>
              <a:pPr/>
              <a:t>41</a:t>
            </a:fld>
            <a:endParaRPr lang="en-US" dirty="0"/>
          </a:p>
        </p:txBody>
      </p:sp>
      <p:sp>
        <p:nvSpPr>
          <p:cNvPr id="7" name="Title 6">
            <a:extLst>
              <a:ext uri="{FF2B5EF4-FFF2-40B4-BE49-F238E27FC236}">
                <a16:creationId xmlns:a16="http://schemas.microsoft.com/office/drawing/2014/main" id="{2CA6F1DE-AF1E-A21D-514C-85AE713D8E1F}"/>
              </a:ext>
            </a:extLst>
          </p:cNvPr>
          <p:cNvSpPr>
            <a:spLocks noGrp="1"/>
          </p:cNvSpPr>
          <p:nvPr>
            <p:ph type="title"/>
          </p:nvPr>
        </p:nvSpPr>
        <p:spPr/>
        <p:txBody>
          <a:bodyPr/>
          <a:lstStyle/>
          <a:p>
            <a:r>
              <a:rPr lang="en-US" dirty="0"/>
              <a:t>Path 2 Initial Referral Dates:</a:t>
            </a:r>
            <a:br>
              <a:rPr lang="en-US" dirty="0"/>
            </a:br>
            <a:r>
              <a:rPr lang="en-US" dirty="0"/>
              <a:t>What is really taking place for each required field?</a:t>
            </a:r>
          </a:p>
        </p:txBody>
      </p:sp>
    </p:spTree>
    <p:extLst>
      <p:ext uri="{BB962C8B-B14F-4D97-AF65-F5344CB8AC3E}">
        <p14:creationId xmlns:p14="http://schemas.microsoft.com/office/powerpoint/2010/main" val="25686833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0E4F10C-6842-3351-2056-8456AB99B507}"/>
              </a:ext>
            </a:extLst>
          </p:cNvPr>
          <p:cNvSpPr>
            <a:spLocks noGrp="1"/>
          </p:cNvSpPr>
          <p:nvPr>
            <p:ph sz="half" idx="1"/>
          </p:nvPr>
        </p:nvSpPr>
        <p:spPr/>
        <p:txBody>
          <a:bodyPr>
            <a:normAutofit/>
          </a:bodyPr>
          <a:lstStyle/>
          <a:p>
            <a:pPr marL="342900" marR="0" lvl="0" indent="-342900">
              <a:lnSpc>
                <a:spcPts val="1705"/>
              </a:lnSpc>
              <a:spcBef>
                <a:spcPts val="1240"/>
              </a:spcBef>
              <a:spcAft>
                <a:spcPts val="0"/>
              </a:spcAft>
              <a:buFont typeface="Wingdings" panose="05000000000000000000" pitchFamily="2" charset="2"/>
              <a:buChar char=""/>
              <a:tabLst>
                <a:tab pos="521335" algn="l"/>
              </a:tabLst>
            </a:pPr>
            <a:r>
              <a:rPr lang="en-US" sz="1600" b="1" dirty="0">
                <a:effectLst/>
                <a:latin typeface="Calibri" panose="020F0502020204030204" pitchFamily="34" charset="0"/>
                <a:ea typeface="Wingdings" panose="05000000000000000000" pitchFamily="2" charset="2"/>
                <a:cs typeface="Times New Roman" panose="02020603050405020304" pitchFamily="18" charset="0"/>
              </a:rPr>
              <a:t>Date of Parental Consent to Evaluate Part</a:t>
            </a:r>
            <a:r>
              <a:rPr lang="en-US" sz="1600" b="1" spc="-50" dirty="0">
                <a:effectLst/>
                <a:latin typeface="Calibri" panose="020F0502020204030204" pitchFamily="34" charset="0"/>
                <a:ea typeface="Wingdings" panose="05000000000000000000" pitchFamily="2" charset="2"/>
                <a:cs typeface="Times New Roman" panose="02020603050405020304" pitchFamily="18" charset="0"/>
              </a:rPr>
              <a:t> </a:t>
            </a:r>
            <a:r>
              <a:rPr lang="en-US" sz="1600" b="1" dirty="0">
                <a:effectLst/>
                <a:latin typeface="Calibri" panose="020F0502020204030204" pitchFamily="34" charset="0"/>
                <a:ea typeface="Wingdings" panose="05000000000000000000" pitchFamily="2" charset="2"/>
                <a:cs typeface="Times New Roman" panose="02020603050405020304" pitchFamily="18" charset="0"/>
              </a:rPr>
              <a:t>B - </a:t>
            </a:r>
            <a:r>
              <a:rPr lang="en-US" sz="1600" dirty="0">
                <a:effectLst/>
                <a:latin typeface="Calibri" panose="020F0502020204030204" pitchFamily="34" charset="0"/>
                <a:ea typeface="Wingdings" panose="05000000000000000000" pitchFamily="2" charset="2"/>
                <a:cs typeface="Times New Roman" panose="02020603050405020304" pitchFamily="18" charset="0"/>
              </a:rPr>
              <a:t>the date the signed form was received. If the date received is not available, then report the date signed.</a:t>
            </a:r>
          </a:p>
          <a:p>
            <a:pPr marL="342900" marR="0" lvl="0" indent="-342900">
              <a:lnSpc>
                <a:spcPts val="1705"/>
              </a:lnSpc>
              <a:spcBef>
                <a:spcPts val="0"/>
              </a:spcBef>
              <a:spcAft>
                <a:spcPts val="0"/>
              </a:spcAft>
              <a:buFont typeface="Wingdings" panose="05000000000000000000" pitchFamily="2" charset="2"/>
              <a:buChar char=""/>
              <a:tabLst>
                <a:tab pos="521335" algn="l"/>
              </a:tabLst>
            </a:pPr>
            <a:r>
              <a:rPr lang="en-US" sz="1600" b="1" dirty="0">
                <a:effectLst/>
                <a:latin typeface="Calibri" panose="020F0502020204030204" pitchFamily="34" charset="0"/>
                <a:ea typeface="Wingdings" panose="05000000000000000000" pitchFamily="2" charset="2"/>
                <a:cs typeface="Times New Roman" panose="02020603050405020304" pitchFamily="18" charset="0"/>
              </a:rPr>
              <a:t>Date Evaluation Completed Part</a:t>
            </a:r>
            <a:r>
              <a:rPr lang="en-US" sz="1600" b="1" spc="-10" dirty="0">
                <a:effectLst/>
                <a:latin typeface="Calibri" panose="020F0502020204030204" pitchFamily="34" charset="0"/>
                <a:ea typeface="Wingdings" panose="05000000000000000000" pitchFamily="2" charset="2"/>
                <a:cs typeface="Times New Roman" panose="02020603050405020304" pitchFamily="18" charset="0"/>
              </a:rPr>
              <a:t> </a:t>
            </a:r>
            <a:r>
              <a:rPr lang="en-US" sz="1600" b="1" dirty="0">
                <a:effectLst/>
                <a:latin typeface="Calibri" panose="020F0502020204030204" pitchFamily="34" charset="0"/>
                <a:ea typeface="Wingdings" panose="05000000000000000000" pitchFamily="2" charset="2"/>
                <a:cs typeface="Times New Roman" panose="02020603050405020304" pitchFamily="18" charset="0"/>
              </a:rPr>
              <a:t>B - </a:t>
            </a:r>
            <a:r>
              <a:rPr lang="en-US" sz="1600" dirty="0">
                <a:effectLst/>
                <a:latin typeface="Calibri" panose="020F0502020204030204" pitchFamily="34" charset="0"/>
                <a:ea typeface="Wingdings" panose="05000000000000000000" pitchFamily="2" charset="2"/>
                <a:cs typeface="Times New Roman" panose="02020603050405020304" pitchFamily="18" charset="0"/>
              </a:rPr>
              <a:t>the date the evaluation is completed which means there is nothing else to be done in the evaluation including recording of results and analysis of assessment data and completion of the evaluation report. </a:t>
            </a:r>
          </a:p>
          <a:p>
            <a:pPr marL="342900" marR="0" lvl="0" indent="-342900">
              <a:lnSpc>
                <a:spcPts val="1705"/>
              </a:lnSpc>
              <a:spcBef>
                <a:spcPts val="5"/>
              </a:spcBef>
              <a:spcAft>
                <a:spcPts val="0"/>
              </a:spcAft>
              <a:buFont typeface="Wingdings" panose="05000000000000000000" pitchFamily="2" charset="2"/>
              <a:buChar char=""/>
              <a:tabLst>
                <a:tab pos="521335" algn="l"/>
              </a:tabLst>
            </a:pPr>
            <a:r>
              <a:rPr lang="en-US" sz="1600" b="1" dirty="0">
                <a:effectLst/>
                <a:latin typeface="Calibri" panose="020F0502020204030204" pitchFamily="34" charset="0"/>
                <a:ea typeface="Wingdings" panose="05000000000000000000" pitchFamily="2" charset="2"/>
                <a:cs typeface="Times New Roman" panose="02020603050405020304" pitchFamily="18" charset="0"/>
              </a:rPr>
              <a:t>Reason for Delay in Completing the Evaluation Part</a:t>
            </a:r>
            <a:r>
              <a:rPr lang="en-US" sz="1600" b="1" spc="-55" dirty="0">
                <a:effectLst/>
                <a:latin typeface="Calibri" panose="020F0502020204030204" pitchFamily="34" charset="0"/>
                <a:ea typeface="Wingdings" panose="05000000000000000000" pitchFamily="2" charset="2"/>
                <a:cs typeface="Times New Roman" panose="02020603050405020304" pitchFamily="18" charset="0"/>
              </a:rPr>
              <a:t> </a:t>
            </a:r>
            <a:r>
              <a:rPr lang="en-US" sz="1600" b="1" dirty="0">
                <a:effectLst/>
                <a:latin typeface="Calibri" panose="020F0502020204030204" pitchFamily="34" charset="0"/>
                <a:ea typeface="Wingdings" panose="05000000000000000000" pitchFamily="2" charset="2"/>
                <a:cs typeface="Times New Roman" panose="02020603050405020304" pitchFamily="18" charset="0"/>
              </a:rPr>
              <a:t>B – </a:t>
            </a:r>
            <a:r>
              <a:rPr lang="en-US" sz="1600" dirty="0">
                <a:effectLst/>
                <a:latin typeface="Calibri" panose="020F0502020204030204" pitchFamily="34" charset="0"/>
                <a:ea typeface="Wingdings" panose="05000000000000000000" pitchFamily="2" charset="2"/>
                <a:cs typeface="Times New Roman" panose="02020603050405020304" pitchFamily="18" charset="0"/>
              </a:rPr>
              <a:t>if the evaluation is completed more than 60 days from the date the parental consent is received; provide the reason for this delay.</a:t>
            </a:r>
          </a:p>
          <a:p>
            <a:pPr marL="342900" marR="0" lvl="0" indent="-342900">
              <a:lnSpc>
                <a:spcPts val="1705"/>
              </a:lnSpc>
              <a:spcBef>
                <a:spcPts val="0"/>
              </a:spcBef>
              <a:spcAft>
                <a:spcPts val="0"/>
              </a:spcAft>
              <a:buFont typeface="Wingdings" panose="05000000000000000000" pitchFamily="2" charset="2"/>
              <a:buChar char=""/>
              <a:tabLst>
                <a:tab pos="521335" algn="l"/>
              </a:tabLst>
            </a:pPr>
            <a:r>
              <a:rPr lang="en-US" sz="1600" b="1" dirty="0">
                <a:effectLst/>
                <a:latin typeface="Calibri" panose="020F0502020204030204" pitchFamily="34" charset="0"/>
                <a:ea typeface="Wingdings" panose="05000000000000000000" pitchFamily="2" charset="2"/>
                <a:cs typeface="Times New Roman" panose="02020603050405020304" pitchFamily="18" charset="0"/>
              </a:rPr>
              <a:t>Date of Initial Eligibility Meeting Part</a:t>
            </a:r>
            <a:r>
              <a:rPr lang="en-US" sz="1600" b="1" spc="-45" dirty="0">
                <a:effectLst/>
                <a:latin typeface="Calibri" panose="020F0502020204030204" pitchFamily="34" charset="0"/>
                <a:ea typeface="Wingdings" panose="05000000000000000000" pitchFamily="2" charset="2"/>
                <a:cs typeface="Times New Roman" panose="02020603050405020304" pitchFamily="18" charset="0"/>
              </a:rPr>
              <a:t> </a:t>
            </a:r>
            <a:r>
              <a:rPr lang="en-US" sz="1600" b="1" dirty="0">
                <a:effectLst/>
                <a:latin typeface="Calibri" panose="020F0502020204030204" pitchFamily="34" charset="0"/>
                <a:ea typeface="Wingdings" panose="05000000000000000000" pitchFamily="2" charset="2"/>
                <a:cs typeface="Times New Roman" panose="02020603050405020304" pitchFamily="18" charset="0"/>
              </a:rPr>
              <a:t>B - </a:t>
            </a:r>
            <a:r>
              <a:rPr lang="en-US" sz="1600" dirty="0">
                <a:effectLst/>
                <a:latin typeface="Calibri" panose="020F0502020204030204" pitchFamily="34" charset="0"/>
                <a:ea typeface="Wingdings" panose="05000000000000000000" pitchFamily="2" charset="2"/>
                <a:cs typeface="Times New Roman" panose="02020603050405020304" pitchFamily="18" charset="0"/>
              </a:rPr>
              <a:t>the date of the initial eligibility meeting; this is the meeting where eligibility for special education is determined.</a:t>
            </a:r>
          </a:p>
          <a:p>
            <a:pPr marL="0" indent="0">
              <a:buNone/>
            </a:pPr>
            <a:endParaRPr lang="en-US" dirty="0"/>
          </a:p>
        </p:txBody>
      </p:sp>
      <p:sp>
        <p:nvSpPr>
          <p:cNvPr id="9" name="Content Placeholder 8">
            <a:extLst>
              <a:ext uri="{FF2B5EF4-FFF2-40B4-BE49-F238E27FC236}">
                <a16:creationId xmlns:a16="http://schemas.microsoft.com/office/drawing/2014/main" id="{A568FE9F-A644-70CF-BC76-E5E36ECBEA8A}"/>
              </a:ext>
            </a:extLst>
          </p:cNvPr>
          <p:cNvSpPr>
            <a:spLocks noGrp="1"/>
          </p:cNvSpPr>
          <p:nvPr>
            <p:ph sz="half" idx="2"/>
          </p:nvPr>
        </p:nvSpPr>
        <p:spPr/>
        <p:txBody>
          <a:bodyPr>
            <a:normAutofit/>
          </a:bodyPr>
          <a:lstStyle/>
          <a:p>
            <a:pPr marL="342900" marR="0" lvl="0" indent="-342900">
              <a:lnSpc>
                <a:spcPts val="1705"/>
              </a:lnSpc>
              <a:spcBef>
                <a:spcPts val="10"/>
              </a:spcBef>
              <a:spcAft>
                <a:spcPts val="0"/>
              </a:spcAft>
              <a:buFont typeface="Wingdings" panose="05000000000000000000" pitchFamily="2" charset="2"/>
              <a:buChar char=""/>
              <a:tabLst>
                <a:tab pos="521335" algn="l"/>
              </a:tabLst>
            </a:pPr>
            <a:r>
              <a:rPr lang="en-US" sz="1600" b="1" dirty="0">
                <a:effectLst/>
                <a:latin typeface="Calibri" panose="020F0502020204030204" pitchFamily="34" charset="0"/>
                <a:ea typeface="Wingdings" panose="05000000000000000000" pitchFamily="2" charset="2"/>
                <a:cs typeface="Times New Roman" panose="02020603050405020304" pitchFamily="18" charset="0"/>
              </a:rPr>
              <a:t>Date Initial IEP was Finalized Part</a:t>
            </a:r>
            <a:r>
              <a:rPr lang="en-US" sz="1600" b="1" spc="-35" dirty="0">
                <a:effectLst/>
                <a:latin typeface="Calibri" panose="020F0502020204030204" pitchFamily="34" charset="0"/>
                <a:ea typeface="Wingdings" panose="05000000000000000000" pitchFamily="2" charset="2"/>
                <a:cs typeface="Times New Roman" panose="02020603050405020304" pitchFamily="18" charset="0"/>
              </a:rPr>
              <a:t> </a:t>
            </a:r>
            <a:r>
              <a:rPr lang="en-US" sz="1600" b="1" dirty="0">
                <a:effectLst/>
                <a:latin typeface="Calibri" panose="020F0502020204030204" pitchFamily="34" charset="0"/>
                <a:ea typeface="Wingdings" panose="05000000000000000000" pitchFamily="2" charset="2"/>
                <a:cs typeface="Times New Roman" panose="02020603050405020304" pitchFamily="18" charset="0"/>
              </a:rPr>
              <a:t>B – </a:t>
            </a:r>
            <a:r>
              <a:rPr lang="en-US" sz="1600" dirty="0">
                <a:effectLst/>
                <a:latin typeface="Calibri" panose="020F0502020204030204" pitchFamily="34" charset="0"/>
                <a:ea typeface="Wingdings" panose="05000000000000000000" pitchFamily="2" charset="2"/>
                <a:cs typeface="Times New Roman" panose="02020603050405020304" pitchFamily="18" charset="0"/>
              </a:rPr>
              <a:t>the date the initial IEP is written and finalized detailing the services the child will receive.</a:t>
            </a:r>
          </a:p>
          <a:p>
            <a:pPr marL="342900" marR="0" lvl="0" indent="-342900">
              <a:lnSpc>
                <a:spcPts val="1705"/>
              </a:lnSpc>
              <a:spcBef>
                <a:spcPts val="0"/>
              </a:spcBef>
              <a:spcAft>
                <a:spcPts val="0"/>
              </a:spcAft>
              <a:buFont typeface="Wingdings" panose="05000000000000000000" pitchFamily="2" charset="2"/>
              <a:buChar char=""/>
              <a:tabLst>
                <a:tab pos="521335" algn="l"/>
              </a:tabLst>
            </a:pPr>
            <a:r>
              <a:rPr lang="en-US" sz="1600" b="1" dirty="0">
                <a:effectLst/>
                <a:latin typeface="Calibri" panose="020F0502020204030204" pitchFamily="34" charset="0"/>
                <a:ea typeface="Wingdings" panose="05000000000000000000" pitchFamily="2" charset="2"/>
                <a:cs typeface="Times New Roman" panose="02020603050405020304" pitchFamily="18" charset="0"/>
              </a:rPr>
              <a:t>Reason for Delay in Finalizing the Initial IEP Part</a:t>
            </a:r>
            <a:r>
              <a:rPr lang="en-US" sz="1600" b="1" spc="-60" dirty="0">
                <a:effectLst/>
                <a:latin typeface="Calibri" panose="020F0502020204030204" pitchFamily="34" charset="0"/>
                <a:ea typeface="Wingdings" panose="05000000000000000000" pitchFamily="2" charset="2"/>
                <a:cs typeface="Times New Roman" panose="02020603050405020304" pitchFamily="18" charset="0"/>
              </a:rPr>
              <a:t> </a:t>
            </a:r>
            <a:r>
              <a:rPr lang="en-US" sz="1600" b="1" dirty="0">
                <a:effectLst/>
                <a:latin typeface="Calibri" panose="020F0502020204030204" pitchFamily="34" charset="0"/>
                <a:ea typeface="Wingdings" panose="05000000000000000000" pitchFamily="2" charset="2"/>
                <a:cs typeface="Times New Roman" panose="02020603050405020304" pitchFamily="18" charset="0"/>
              </a:rPr>
              <a:t>B – </a:t>
            </a:r>
            <a:r>
              <a:rPr lang="en-US" sz="1600" dirty="0">
                <a:effectLst/>
                <a:latin typeface="Calibri" panose="020F0502020204030204" pitchFamily="34" charset="0"/>
                <a:ea typeface="Wingdings" panose="05000000000000000000" pitchFamily="2" charset="2"/>
                <a:cs typeface="Times New Roman" panose="02020603050405020304" pitchFamily="18" charset="0"/>
              </a:rPr>
              <a:t>if the IEP is finalized more than 90 days after parental consent is received; provide the reason for the delay.</a:t>
            </a:r>
          </a:p>
          <a:p>
            <a:pPr marL="342900" marR="0" lvl="0" indent="-342900">
              <a:lnSpc>
                <a:spcPts val="1705"/>
              </a:lnSpc>
              <a:spcBef>
                <a:spcPts val="5"/>
              </a:spcBef>
              <a:spcAft>
                <a:spcPts val="0"/>
              </a:spcAft>
              <a:buFont typeface="Wingdings" panose="05000000000000000000" pitchFamily="2" charset="2"/>
              <a:buChar char=""/>
              <a:tabLst>
                <a:tab pos="521335" algn="l"/>
              </a:tabLst>
            </a:pPr>
            <a:r>
              <a:rPr lang="en-US" sz="1600" b="1" dirty="0">
                <a:effectLst/>
                <a:latin typeface="Calibri" panose="020F0502020204030204" pitchFamily="34" charset="0"/>
                <a:ea typeface="Wingdings" panose="05000000000000000000" pitchFamily="2" charset="2"/>
                <a:cs typeface="Times New Roman" panose="02020603050405020304" pitchFamily="18" charset="0"/>
              </a:rPr>
              <a:t>Date IEP was Implemented Part</a:t>
            </a:r>
            <a:r>
              <a:rPr lang="en-US" sz="1600" b="1" spc="-25" dirty="0">
                <a:effectLst/>
                <a:latin typeface="Calibri" panose="020F0502020204030204" pitchFamily="34" charset="0"/>
                <a:ea typeface="Wingdings" panose="05000000000000000000" pitchFamily="2" charset="2"/>
                <a:cs typeface="Times New Roman" panose="02020603050405020304" pitchFamily="18" charset="0"/>
              </a:rPr>
              <a:t> </a:t>
            </a:r>
            <a:r>
              <a:rPr lang="en-US" sz="1600" b="1" dirty="0">
                <a:effectLst/>
                <a:latin typeface="Calibri" panose="020F0502020204030204" pitchFamily="34" charset="0"/>
                <a:ea typeface="Wingdings" panose="05000000000000000000" pitchFamily="2" charset="2"/>
                <a:cs typeface="Times New Roman" panose="02020603050405020304" pitchFamily="18" charset="0"/>
              </a:rPr>
              <a:t>B – </a:t>
            </a:r>
            <a:r>
              <a:rPr lang="en-US" sz="1600" dirty="0">
                <a:effectLst/>
                <a:latin typeface="Calibri" panose="020F0502020204030204" pitchFamily="34" charset="0"/>
                <a:ea typeface="Wingdings" panose="05000000000000000000" pitchFamily="2" charset="2"/>
                <a:cs typeface="Times New Roman" panose="02020603050405020304" pitchFamily="18" charset="0"/>
              </a:rPr>
              <a:t>the date services physically begin per the IEP/should match Start Date of Sped</a:t>
            </a:r>
          </a:p>
          <a:p>
            <a:pPr marL="342900" marR="0" lvl="0" indent="-342900">
              <a:lnSpc>
                <a:spcPts val="1705"/>
              </a:lnSpc>
              <a:spcBef>
                <a:spcPts val="0"/>
              </a:spcBef>
              <a:spcAft>
                <a:spcPts val="0"/>
              </a:spcAft>
              <a:buFont typeface="Wingdings" panose="05000000000000000000" pitchFamily="2" charset="2"/>
              <a:buChar char=""/>
              <a:tabLst>
                <a:tab pos="521335" algn="l"/>
              </a:tabLst>
            </a:pPr>
            <a:r>
              <a:rPr lang="en-US" sz="1600" b="1" dirty="0">
                <a:effectLst/>
                <a:latin typeface="Calibri" panose="020F0502020204030204" pitchFamily="34" charset="0"/>
                <a:ea typeface="Wingdings" panose="05000000000000000000" pitchFamily="2" charset="2"/>
                <a:cs typeface="Times New Roman" panose="02020603050405020304" pitchFamily="18" charset="0"/>
              </a:rPr>
              <a:t>Reason the IEP was Never Implemented Part</a:t>
            </a:r>
            <a:r>
              <a:rPr lang="en-US" sz="1600" b="1" spc="-55" dirty="0">
                <a:effectLst/>
                <a:latin typeface="Calibri" panose="020F0502020204030204" pitchFamily="34" charset="0"/>
                <a:ea typeface="Wingdings" panose="05000000000000000000" pitchFamily="2" charset="2"/>
                <a:cs typeface="Times New Roman" panose="02020603050405020304" pitchFamily="18" charset="0"/>
              </a:rPr>
              <a:t> </a:t>
            </a:r>
            <a:r>
              <a:rPr lang="en-US" sz="1600" b="1" dirty="0">
                <a:effectLst/>
                <a:latin typeface="Calibri" panose="020F0502020204030204" pitchFamily="34" charset="0"/>
                <a:ea typeface="Wingdings" panose="05000000000000000000" pitchFamily="2" charset="2"/>
                <a:cs typeface="Times New Roman" panose="02020603050405020304" pitchFamily="18" charset="0"/>
              </a:rPr>
              <a:t>B – </a:t>
            </a:r>
            <a:r>
              <a:rPr lang="en-US" sz="1600" dirty="0">
                <a:effectLst/>
                <a:latin typeface="Calibri" panose="020F0502020204030204" pitchFamily="34" charset="0"/>
                <a:ea typeface="Wingdings" panose="05000000000000000000" pitchFamily="2" charset="2"/>
                <a:cs typeface="Times New Roman" panose="02020603050405020304" pitchFamily="18" charset="0"/>
              </a:rPr>
              <a:t>if an IEP is never implemented, provide the reason why.</a:t>
            </a:r>
          </a:p>
          <a:p>
            <a:pPr marL="342900" marR="0" lvl="0" indent="-342900">
              <a:lnSpc>
                <a:spcPts val="1705"/>
              </a:lnSpc>
              <a:spcBef>
                <a:spcPts val="0"/>
              </a:spcBef>
              <a:spcAft>
                <a:spcPts val="0"/>
              </a:spcAft>
              <a:buFont typeface="Wingdings" panose="05000000000000000000" pitchFamily="2" charset="2"/>
              <a:buChar char=""/>
              <a:tabLst>
                <a:tab pos="521335" algn="l"/>
              </a:tabLst>
            </a:pPr>
            <a:r>
              <a:rPr lang="en-US" sz="1600" b="1" dirty="0">
                <a:effectLst/>
                <a:latin typeface="Calibri" panose="020F0502020204030204" pitchFamily="34" charset="0"/>
                <a:ea typeface="Wingdings" panose="05000000000000000000" pitchFamily="2" charset="2"/>
                <a:cs typeface="Times New Roman" panose="02020603050405020304" pitchFamily="18" charset="0"/>
              </a:rPr>
              <a:t>Eligibility and Services Path</a:t>
            </a:r>
            <a:r>
              <a:rPr lang="en-US" sz="1600" b="1" spc="-20" dirty="0">
                <a:effectLst/>
                <a:latin typeface="Calibri" panose="020F0502020204030204" pitchFamily="34" charset="0"/>
                <a:ea typeface="Wingdings" panose="05000000000000000000" pitchFamily="2" charset="2"/>
                <a:cs typeface="Times New Roman" panose="02020603050405020304" pitchFamily="18" charset="0"/>
              </a:rPr>
              <a:t> </a:t>
            </a:r>
            <a:r>
              <a:rPr lang="en-US" sz="1600" b="1" dirty="0">
                <a:effectLst/>
                <a:latin typeface="Calibri" panose="020F0502020204030204" pitchFamily="34" charset="0"/>
                <a:ea typeface="Wingdings" panose="05000000000000000000" pitchFamily="2" charset="2"/>
                <a:cs typeface="Times New Roman" panose="02020603050405020304" pitchFamily="18" charset="0"/>
              </a:rPr>
              <a:t>3 - </a:t>
            </a:r>
            <a:r>
              <a:rPr lang="en-US" sz="1600" dirty="0">
                <a:effectLst/>
                <a:latin typeface="Calibri" panose="020F0502020204030204" pitchFamily="34" charset="0"/>
                <a:ea typeface="Wingdings" panose="05000000000000000000" pitchFamily="2" charset="2"/>
                <a:cs typeface="Times New Roman" panose="02020603050405020304" pitchFamily="18" charset="0"/>
              </a:rPr>
              <a:t>the eligibility outcome (eligible/not eligible). If the evaluation was not completed for any reason and eligibility was not determined at all, report 00.</a:t>
            </a:r>
          </a:p>
          <a:p>
            <a:pPr marL="0" indent="0">
              <a:buNone/>
            </a:pPr>
            <a:endParaRPr lang="en-US" dirty="0"/>
          </a:p>
        </p:txBody>
      </p:sp>
      <p:sp>
        <p:nvSpPr>
          <p:cNvPr id="2" name="Slide Number Placeholder 1">
            <a:extLst>
              <a:ext uri="{FF2B5EF4-FFF2-40B4-BE49-F238E27FC236}">
                <a16:creationId xmlns:a16="http://schemas.microsoft.com/office/drawing/2014/main" id="{54B03A8C-919E-FF5C-9088-4538747429CC}"/>
              </a:ext>
            </a:extLst>
          </p:cNvPr>
          <p:cNvSpPr>
            <a:spLocks noGrp="1"/>
          </p:cNvSpPr>
          <p:nvPr>
            <p:ph type="sldNum" sz="quarter" idx="12"/>
          </p:nvPr>
        </p:nvSpPr>
        <p:spPr/>
        <p:txBody>
          <a:bodyPr/>
          <a:lstStyle/>
          <a:p>
            <a:fld id="{C479D5F6-EDCB-402A-AC08-4943A1820E8F}" type="slidenum">
              <a:rPr lang="en-US" smtClean="0"/>
              <a:pPr/>
              <a:t>42</a:t>
            </a:fld>
            <a:endParaRPr lang="en-US" dirty="0"/>
          </a:p>
        </p:txBody>
      </p:sp>
      <p:sp>
        <p:nvSpPr>
          <p:cNvPr id="7" name="Title 6">
            <a:extLst>
              <a:ext uri="{FF2B5EF4-FFF2-40B4-BE49-F238E27FC236}">
                <a16:creationId xmlns:a16="http://schemas.microsoft.com/office/drawing/2014/main" id="{2CA6F1DE-AF1E-A21D-514C-85AE713D8E1F}"/>
              </a:ext>
            </a:extLst>
          </p:cNvPr>
          <p:cNvSpPr>
            <a:spLocks noGrp="1"/>
          </p:cNvSpPr>
          <p:nvPr>
            <p:ph type="title"/>
          </p:nvPr>
        </p:nvSpPr>
        <p:spPr/>
        <p:txBody>
          <a:bodyPr/>
          <a:lstStyle/>
          <a:p>
            <a:r>
              <a:rPr lang="en-US" dirty="0"/>
              <a:t>Path 3 Initial Referral Dates:</a:t>
            </a:r>
            <a:br>
              <a:rPr lang="en-US" dirty="0"/>
            </a:br>
            <a:r>
              <a:rPr lang="en-US" dirty="0"/>
              <a:t>What is really taking place for each required field?</a:t>
            </a:r>
          </a:p>
        </p:txBody>
      </p:sp>
    </p:spTree>
    <p:extLst>
      <p:ext uri="{BB962C8B-B14F-4D97-AF65-F5344CB8AC3E}">
        <p14:creationId xmlns:p14="http://schemas.microsoft.com/office/powerpoint/2010/main" val="40965700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CE4F1-3408-EDDF-1F23-60954D2B735B}"/>
              </a:ext>
            </a:extLst>
          </p:cNvPr>
          <p:cNvSpPr>
            <a:spLocks noGrp="1"/>
          </p:cNvSpPr>
          <p:nvPr>
            <p:ph type="title"/>
          </p:nvPr>
        </p:nvSpPr>
        <p:spPr/>
        <p:txBody>
          <a:bodyPr/>
          <a:lstStyle/>
          <a:p>
            <a:r>
              <a:rPr lang="en-US" dirty="0"/>
              <a:t>SPED EOY Records:</a:t>
            </a:r>
            <a:br>
              <a:rPr lang="en-US" dirty="0"/>
            </a:br>
            <a:r>
              <a:rPr lang="en-US" dirty="0"/>
              <a:t> Clarification</a:t>
            </a:r>
          </a:p>
        </p:txBody>
      </p:sp>
      <p:sp>
        <p:nvSpPr>
          <p:cNvPr id="3" name="Content Placeholder 2">
            <a:extLst>
              <a:ext uri="{FF2B5EF4-FFF2-40B4-BE49-F238E27FC236}">
                <a16:creationId xmlns:a16="http://schemas.microsoft.com/office/drawing/2014/main" id="{24FC403C-92A8-5CED-7A54-D75DF76C2E00}"/>
              </a:ext>
            </a:extLst>
          </p:cNvPr>
          <p:cNvSpPr>
            <a:spLocks noGrp="1"/>
          </p:cNvSpPr>
          <p:nvPr>
            <p:ph idx="1"/>
          </p:nvPr>
        </p:nvSpPr>
        <p:spPr/>
        <p:txBody>
          <a:bodyPr/>
          <a:lstStyle/>
          <a:p>
            <a:pPr marL="0" indent="0">
              <a:buNone/>
            </a:pPr>
            <a:r>
              <a:rPr lang="en-US" dirty="0">
                <a:latin typeface="+mn-lt"/>
              </a:rPr>
              <a:t>How records come to be included in the SPED EOY Snapshot:</a:t>
            </a:r>
          </a:p>
          <a:p>
            <a:r>
              <a:rPr lang="en-US" sz="1800" dirty="0">
                <a:latin typeface="+mn-lt"/>
              </a:rPr>
              <a:t>1</a:t>
            </a:r>
            <a:r>
              <a:rPr lang="en-US" sz="1800" baseline="30000" dirty="0">
                <a:latin typeface="+mn-lt"/>
              </a:rPr>
              <a:t>st</a:t>
            </a:r>
            <a:r>
              <a:rPr lang="en-US" sz="1800" dirty="0">
                <a:latin typeface="+mn-lt"/>
              </a:rPr>
              <a:t> year - Initial referral to Special Education services (referral codes 02, 03, or 07)</a:t>
            </a:r>
          </a:p>
          <a:p>
            <a:pPr lvl="1"/>
            <a:r>
              <a:rPr lang="en-US" sz="1800" dirty="0">
                <a:latin typeface="+mn-lt"/>
              </a:rPr>
              <a:t>This record should include the applicable path referral dates and delay codes</a:t>
            </a:r>
          </a:p>
          <a:p>
            <a:pPr lvl="1"/>
            <a:r>
              <a:rPr lang="en-US" sz="1800" dirty="0">
                <a:latin typeface="+mn-lt"/>
              </a:rPr>
              <a:t>Should only be reported in one collection year</a:t>
            </a:r>
          </a:p>
          <a:p>
            <a:pPr lvl="1"/>
            <a:endParaRPr lang="en-US" sz="1800" dirty="0">
              <a:latin typeface="+mn-lt"/>
            </a:endParaRPr>
          </a:p>
          <a:p>
            <a:r>
              <a:rPr lang="en-US" sz="1800" dirty="0">
                <a:latin typeface="+mn-lt"/>
              </a:rPr>
              <a:t>2</a:t>
            </a:r>
            <a:r>
              <a:rPr lang="en-US" sz="1800" baseline="30000" dirty="0">
                <a:latin typeface="+mn-lt"/>
              </a:rPr>
              <a:t>nd</a:t>
            </a:r>
            <a:r>
              <a:rPr lang="en-US" sz="1800" dirty="0">
                <a:latin typeface="+mn-lt"/>
              </a:rPr>
              <a:t> year – referral 06 should be reported to indicate student is an existing SPED student </a:t>
            </a:r>
          </a:p>
          <a:p>
            <a:pPr lvl="1"/>
            <a:r>
              <a:rPr lang="en-US" sz="1800" dirty="0">
                <a:latin typeface="+mn-lt"/>
              </a:rPr>
              <a:t>Report an 06 referral code and zero-fill the path data on the student’s record every year </a:t>
            </a:r>
            <a:r>
              <a:rPr lang="en-US" sz="1800" i="1" dirty="0">
                <a:latin typeface="+mn-lt"/>
              </a:rPr>
              <a:t>until</a:t>
            </a:r>
            <a:r>
              <a:rPr lang="en-US" sz="1800" dirty="0">
                <a:latin typeface="+mn-lt"/>
              </a:rPr>
              <a:t> student exits Special Education services within your AU</a:t>
            </a:r>
          </a:p>
          <a:p>
            <a:pPr marL="0" indent="0">
              <a:buNone/>
            </a:pPr>
            <a:endParaRPr lang="en-US" dirty="0"/>
          </a:p>
        </p:txBody>
      </p:sp>
      <p:sp>
        <p:nvSpPr>
          <p:cNvPr id="4" name="Slide Number Placeholder 3">
            <a:extLst>
              <a:ext uri="{FF2B5EF4-FFF2-40B4-BE49-F238E27FC236}">
                <a16:creationId xmlns:a16="http://schemas.microsoft.com/office/drawing/2014/main" id="{CA28D2F3-1195-6460-EE24-270241EC953A}"/>
              </a:ext>
            </a:extLst>
          </p:cNvPr>
          <p:cNvSpPr>
            <a:spLocks noGrp="1"/>
          </p:cNvSpPr>
          <p:nvPr>
            <p:ph type="sldNum" sz="quarter" idx="12"/>
          </p:nvPr>
        </p:nvSpPr>
        <p:spPr/>
        <p:txBody>
          <a:bodyPr/>
          <a:lstStyle/>
          <a:p>
            <a:fld id="{C479D5F6-EDCB-402A-AC08-4943A1820E8F}" type="slidenum">
              <a:rPr lang="en-US" smtClean="0"/>
              <a:pPr/>
              <a:t>43</a:t>
            </a:fld>
            <a:endParaRPr lang="en-US" dirty="0"/>
          </a:p>
        </p:txBody>
      </p:sp>
    </p:spTree>
    <p:extLst>
      <p:ext uri="{BB962C8B-B14F-4D97-AF65-F5344CB8AC3E}">
        <p14:creationId xmlns:p14="http://schemas.microsoft.com/office/powerpoint/2010/main" val="29365975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81000" y="155113"/>
            <a:ext cx="7886700" cy="520700"/>
          </a:xfrm>
        </p:spPr>
        <p:txBody>
          <a:bodyPr>
            <a:normAutofit/>
          </a:bodyPr>
          <a:lstStyle/>
          <a:p>
            <a:r>
              <a:rPr lang="en-US" sz="1800" dirty="0">
                <a:latin typeface="Museo Slab 500" panose="02000000000000000000"/>
              </a:rPr>
              <a:t>The</a:t>
            </a:r>
            <a:r>
              <a:rPr lang="en-US" sz="1800" b="1" dirty="0">
                <a:latin typeface="Museo Slab 500" panose="02000000000000000000"/>
              </a:rPr>
              <a:t> </a:t>
            </a:r>
            <a:r>
              <a:rPr lang="en-US" sz="1800" b="1" u="sng" dirty="0">
                <a:latin typeface="Museo Slab 500" panose="02000000000000000000"/>
              </a:rPr>
              <a:t>Special Education Referral Type</a:t>
            </a:r>
            <a:r>
              <a:rPr lang="en-US" sz="1800" u="sng" dirty="0">
                <a:latin typeface="Museo Slab 500" panose="02000000000000000000"/>
              </a:rPr>
              <a:t> </a:t>
            </a:r>
            <a:r>
              <a:rPr lang="en-US" sz="1800" dirty="0">
                <a:latin typeface="Museo Slab 500" panose="02000000000000000000"/>
              </a:rPr>
              <a:t>field indicates which path should be filled out.  </a:t>
            </a:r>
            <a:endParaRPr lang="en-US" dirty="0">
              <a:solidFill>
                <a:schemeClr val="tx1"/>
              </a:solidFill>
              <a:latin typeface="Museo Slab 500" panose="02000000000000000000"/>
            </a:endParaRPr>
          </a:p>
        </p:txBody>
      </p:sp>
      <p:graphicFrame>
        <p:nvGraphicFramePr>
          <p:cNvPr id="2" name="Table 1"/>
          <p:cNvGraphicFramePr>
            <a:graphicFrameLocks noGrp="1"/>
          </p:cNvGraphicFramePr>
          <p:nvPr>
            <p:extLst>
              <p:ext uri="{D42A27DB-BD31-4B8C-83A1-F6EECF244321}">
                <p14:modId xmlns:p14="http://schemas.microsoft.com/office/powerpoint/2010/main" val="342723440"/>
              </p:ext>
            </p:extLst>
          </p:nvPr>
        </p:nvGraphicFramePr>
        <p:xfrm>
          <a:off x="482600" y="631959"/>
          <a:ext cx="7185890" cy="4815840"/>
        </p:xfrm>
        <a:graphic>
          <a:graphicData uri="http://schemas.openxmlformats.org/drawingml/2006/table">
            <a:tbl>
              <a:tblPr firstRow="1" bandRow="1">
                <a:tableStyleId>{5C22544A-7EE6-4342-B048-85BDC9FD1C3A}</a:tableStyleId>
              </a:tblPr>
              <a:tblGrid>
                <a:gridCol w="815795">
                  <a:extLst>
                    <a:ext uri="{9D8B030D-6E8A-4147-A177-3AD203B41FA5}">
                      <a16:colId xmlns:a16="http://schemas.microsoft.com/office/drawing/2014/main" val="20000"/>
                    </a:ext>
                  </a:extLst>
                </a:gridCol>
                <a:gridCol w="6370095">
                  <a:extLst>
                    <a:ext uri="{9D8B030D-6E8A-4147-A177-3AD203B41FA5}">
                      <a16:colId xmlns:a16="http://schemas.microsoft.com/office/drawing/2014/main" val="20001"/>
                    </a:ext>
                  </a:extLst>
                </a:gridCol>
              </a:tblGrid>
              <a:tr h="361483">
                <a:tc>
                  <a:txBody>
                    <a:bodyPr/>
                    <a:lstStyle/>
                    <a:p>
                      <a:r>
                        <a:rPr lang="en-US" sz="2000" dirty="0"/>
                        <a:t>Code</a:t>
                      </a:r>
                    </a:p>
                  </a:txBody>
                  <a:tcPr/>
                </a:tc>
                <a:tc>
                  <a:txBody>
                    <a:bodyPr/>
                    <a:lstStyle/>
                    <a:p>
                      <a:r>
                        <a:rPr lang="en-US" dirty="0"/>
                        <a:t>Special</a:t>
                      </a:r>
                      <a:r>
                        <a:rPr lang="en-US" baseline="0" dirty="0"/>
                        <a:t> Education or Part C Referral Type</a:t>
                      </a:r>
                      <a:endParaRPr lang="en-US" dirty="0"/>
                    </a:p>
                  </a:txBody>
                  <a:tcPr/>
                </a:tc>
                <a:extLst>
                  <a:ext uri="{0D108BD9-81ED-4DB2-BD59-A6C34878D82A}">
                    <a16:rowId xmlns:a16="http://schemas.microsoft.com/office/drawing/2014/main" val="10000"/>
                  </a:ext>
                </a:extLst>
              </a:tr>
              <a:tr h="918768">
                <a:tc>
                  <a:txBody>
                    <a:bodyPr/>
                    <a:lstStyle/>
                    <a:p>
                      <a:pPr algn="ctr"/>
                      <a:r>
                        <a:rPr lang="en-US" sz="1400" dirty="0"/>
                        <a:t>02</a:t>
                      </a:r>
                    </a:p>
                  </a:txBody>
                  <a:tcPr/>
                </a:tc>
                <a:tc>
                  <a:txBody>
                    <a:bodyPr/>
                    <a:lstStyle/>
                    <a:p>
                      <a:r>
                        <a:rPr lang="en-US" sz="1400" dirty="0"/>
                        <a:t>Part C to Part B Transition (Path 2 Only) – Use this code for children 2.5 but not 4 years old (at the time of the referral) who were referred for a Part B Evaluation (from a Part C Agency), whether or not they were determined to be eligible for Part B Services.    </a:t>
                      </a:r>
                      <a:r>
                        <a:rPr lang="en-US" sz="1400" b="1" dirty="0"/>
                        <a:t>INITIAL REFERRAL </a:t>
                      </a:r>
                    </a:p>
                    <a:p>
                      <a:r>
                        <a:rPr lang="en-US" sz="1400" dirty="0"/>
                        <a:t> </a:t>
                      </a:r>
                    </a:p>
                    <a:p>
                      <a:endParaRPr lang="en-US" sz="1400" dirty="0"/>
                    </a:p>
                  </a:txBody>
                  <a:tcPr/>
                </a:tc>
                <a:extLst>
                  <a:ext uri="{0D108BD9-81ED-4DB2-BD59-A6C34878D82A}">
                    <a16:rowId xmlns:a16="http://schemas.microsoft.com/office/drawing/2014/main" val="10002"/>
                  </a:ext>
                </a:extLst>
              </a:tr>
              <a:tr h="587409">
                <a:tc>
                  <a:txBody>
                    <a:bodyPr/>
                    <a:lstStyle/>
                    <a:p>
                      <a:pPr algn="ctr"/>
                      <a:r>
                        <a:rPr lang="en-US" sz="1400" dirty="0"/>
                        <a:t>03</a:t>
                      </a:r>
                    </a:p>
                  </a:txBody>
                  <a:tcPr/>
                </a:tc>
                <a:tc>
                  <a:txBody>
                    <a:bodyPr/>
                    <a:lstStyle/>
                    <a:p>
                      <a:r>
                        <a:rPr lang="en-US" sz="1400" dirty="0"/>
                        <a:t>Part B Services (Path 3 Only) – Use this code for all students who are referred for a Part B Evaluation (NOT from a Part C Agency), whether or not they were determined to be eligible for Part B Services.   </a:t>
                      </a:r>
                      <a:r>
                        <a:rPr lang="en-US" sz="1400" b="1" dirty="0"/>
                        <a:t>INITIAL REFERRAL</a:t>
                      </a:r>
                    </a:p>
                    <a:p>
                      <a:endParaRPr lang="en-US" sz="1400" dirty="0"/>
                    </a:p>
                  </a:txBody>
                  <a:tcPr/>
                </a:tc>
                <a:extLst>
                  <a:ext uri="{0D108BD9-81ED-4DB2-BD59-A6C34878D82A}">
                    <a16:rowId xmlns:a16="http://schemas.microsoft.com/office/drawing/2014/main" val="10003"/>
                  </a:ext>
                </a:extLst>
              </a:tr>
              <a:tr h="421730">
                <a:tc>
                  <a:txBody>
                    <a:bodyPr/>
                    <a:lstStyle/>
                    <a:p>
                      <a:pPr algn="ctr"/>
                      <a:r>
                        <a:rPr lang="en-US" sz="1400" dirty="0"/>
                        <a:t>06</a:t>
                      </a:r>
                    </a:p>
                  </a:txBody>
                  <a:tcPr>
                    <a:solidFill>
                      <a:srgbClr val="FFFF00"/>
                    </a:solidFill>
                  </a:tcPr>
                </a:tc>
                <a:tc>
                  <a:txBody>
                    <a:bodyPr/>
                    <a:lstStyle/>
                    <a:p>
                      <a:r>
                        <a:rPr lang="en-US" sz="1400" dirty="0"/>
                        <a:t>No Initial Referral During Current Reporting Period – Use this code for all students who began receiving services prior to July 1 of the current reporting period or for students who received EIS only. </a:t>
                      </a:r>
                    </a:p>
                  </a:txBody>
                  <a:tcPr>
                    <a:solidFill>
                      <a:srgbClr val="FFFF00"/>
                    </a:solidFill>
                  </a:tcPr>
                </a:tc>
                <a:extLst>
                  <a:ext uri="{0D108BD9-81ED-4DB2-BD59-A6C34878D82A}">
                    <a16:rowId xmlns:a16="http://schemas.microsoft.com/office/drawing/2014/main" val="10006"/>
                  </a:ext>
                </a:extLst>
              </a:tr>
              <a:tr h="918768">
                <a:tc>
                  <a:txBody>
                    <a:bodyPr/>
                    <a:lstStyle/>
                    <a:p>
                      <a:pPr algn="ctr"/>
                      <a:r>
                        <a:rPr lang="en-US" sz="1400" dirty="0"/>
                        <a:t>07</a:t>
                      </a:r>
                    </a:p>
                  </a:txBody>
                  <a:tcPr/>
                </a:tc>
                <a:tc>
                  <a:txBody>
                    <a:bodyPr/>
                    <a:lstStyle/>
                    <a:p>
                      <a:r>
                        <a:rPr lang="en-US" sz="1400" dirty="0"/>
                        <a:t>Part C to Part B Transition &amp; Part B Evaluation (Paths 2 &amp; 3) – Use this code for students who received Part C services and were referred for a Part B evaluation (from a Part C Agency), and were either determined not eligible for Part B services or began receiving Part B services that were discontinued AND were later, in the same reporting period, referred for a Part B evaluation.  </a:t>
                      </a:r>
                      <a:r>
                        <a:rPr lang="en-US" sz="1400" b="1" dirty="0"/>
                        <a:t>INITIAL REFERRAL</a:t>
                      </a:r>
                    </a:p>
                    <a:p>
                      <a:endParaRPr lang="en-US" sz="1400" dirty="0"/>
                    </a:p>
                  </a:txBody>
                  <a:tcPr/>
                </a:tc>
                <a:extLst>
                  <a:ext uri="{0D108BD9-81ED-4DB2-BD59-A6C34878D82A}">
                    <a16:rowId xmlns:a16="http://schemas.microsoft.com/office/drawing/2014/main" val="10007"/>
                  </a:ext>
                </a:extLst>
              </a:tr>
            </a:tbl>
          </a:graphicData>
        </a:graphic>
      </p:graphicFrame>
      <p:sp>
        <p:nvSpPr>
          <p:cNvPr id="4" name="Slide Number Placeholder 3"/>
          <p:cNvSpPr>
            <a:spLocks noGrp="1"/>
          </p:cNvSpPr>
          <p:nvPr>
            <p:ph type="sldNum" sz="quarter" idx="12"/>
          </p:nvPr>
        </p:nvSpPr>
        <p:spPr/>
        <p:txBody>
          <a:bodyPr/>
          <a:lstStyle/>
          <a:p>
            <a:fld id="{34A3F748-31DA-4297-96EF-69DC737B5DDE}" type="slidenum">
              <a:rPr lang="en-US" smtClean="0"/>
              <a:t>44</a:t>
            </a:fld>
            <a:endParaRPr lang="en-US" dirty="0"/>
          </a:p>
        </p:txBody>
      </p:sp>
      <p:sp>
        <p:nvSpPr>
          <p:cNvPr id="5" name="TextBox 4">
            <a:extLst>
              <a:ext uri="{FF2B5EF4-FFF2-40B4-BE49-F238E27FC236}">
                <a16:creationId xmlns:a16="http://schemas.microsoft.com/office/drawing/2014/main" id="{A30E0FD1-00C0-4CCC-04F9-B3807661116B}"/>
              </a:ext>
            </a:extLst>
          </p:cNvPr>
          <p:cNvSpPr txBox="1"/>
          <p:nvPr/>
        </p:nvSpPr>
        <p:spPr>
          <a:xfrm>
            <a:off x="7770091" y="675815"/>
            <a:ext cx="4117110" cy="3323987"/>
          </a:xfrm>
          <a:prstGeom prst="rect">
            <a:avLst/>
          </a:prstGeom>
          <a:noFill/>
        </p:spPr>
        <p:txBody>
          <a:bodyPr wrap="square" rtlCol="0">
            <a:spAutoFit/>
          </a:bodyPr>
          <a:lstStyle/>
          <a:p>
            <a:pPr marL="285750" indent="-285750">
              <a:buFont typeface="Arial" panose="020B0604020202020204" pitchFamily="34" charset="0"/>
              <a:buChar char="•"/>
            </a:pPr>
            <a:r>
              <a:rPr lang="en-US" sz="1400" b="1" dirty="0"/>
              <a:t>FIRST STEP when clearing errors is to be sure the ‘Special Education Referral Type’ is correct. </a:t>
            </a:r>
          </a:p>
          <a:p>
            <a:pPr marL="742950" lvl="1" indent="-285750">
              <a:buFont typeface="Arial" panose="020B0604020202020204" pitchFamily="34" charset="0"/>
              <a:buChar char="•"/>
            </a:pPr>
            <a:r>
              <a:rPr lang="en-US" sz="1400" b="1" dirty="0"/>
              <a:t>Determine whether the record has an initial referral in the last year</a:t>
            </a:r>
          </a:p>
          <a:p>
            <a:pPr marL="742950" lvl="1" indent="-285750">
              <a:buFont typeface="Arial" panose="020B0604020202020204" pitchFamily="34" charset="0"/>
              <a:buChar char="•"/>
            </a:pPr>
            <a:r>
              <a:rPr lang="en-US" sz="1400" b="1" dirty="0"/>
              <a:t>If so, determine whether record should be reported in path 2 or path 3 (or path 7) and report the dates and delay codes as applicable in the year the IEP was implemented/services started </a:t>
            </a:r>
          </a:p>
          <a:p>
            <a:endParaRPr lang="en-US" sz="1400" b="1" dirty="0"/>
          </a:p>
          <a:p>
            <a:pPr marL="285750" indent="-285750">
              <a:buFont typeface="Arial" panose="020B0604020202020204" pitchFamily="34" charset="0"/>
              <a:buChar char="•"/>
            </a:pPr>
            <a:r>
              <a:rPr lang="en-US" sz="1400" b="1" dirty="0"/>
              <a:t>Many of the other edits are dependent on this field being correct</a:t>
            </a:r>
            <a:r>
              <a:rPr lang="en-US" sz="1400" dirty="0"/>
              <a:t>. </a:t>
            </a:r>
          </a:p>
          <a:p>
            <a:endParaRPr lang="en-US" sz="1400" dirty="0"/>
          </a:p>
          <a:p>
            <a:pPr marL="285750" indent="-285750">
              <a:buFont typeface="Arial" panose="020B0604020202020204" pitchFamily="34" charset="0"/>
              <a:buChar char="•"/>
            </a:pPr>
            <a:r>
              <a:rPr lang="en-US" sz="1400" b="1" dirty="0"/>
              <a:t>Most records are reported with Sped Referral Type 06 (came into school year already in Sped) </a:t>
            </a:r>
          </a:p>
        </p:txBody>
      </p:sp>
    </p:spTree>
    <p:extLst>
      <p:ext uri="{BB962C8B-B14F-4D97-AF65-F5344CB8AC3E}">
        <p14:creationId xmlns:p14="http://schemas.microsoft.com/office/powerpoint/2010/main" val="2008755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6212693" y="967885"/>
            <a:ext cx="4384362" cy="5542840"/>
          </a:xfrm>
        </p:spPr>
        <p:txBody>
          <a:bodyPr>
            <a:normAutofit/>
          </a:bodyPr>
          <a:lstStyle/>
          <a:p>
            <a:pPr marL="45720" indent="0">
              <a:buNone/>
            </a:pPr>
            <a:r>
              <a:rPr lang="en-US" sz="1400" b="1" u="sng" dirty="0">
                <a:solidFill>
                  <a:schemeClr val="accent3"/>
                </a:solidFill>
                <a:latin typeface="+mn-lt"/>
              </a:rPr>
              <a:t>Sped Referral Type = 03 - Path 3 Data Fields (9): </a:t>
            </a:r>
          </a:p>
          <a:p>
            <a:r>
              <a:rPr lang="en-US" sz="1400" b="1" dirty="0">
                <a:solidFill>
                  <a:schemeClr val="accent3"/>
                </a:solidFill>
                <a:latin typeface="+mn-lt"/>
              </a:rPr>
              <a:t>Date of Parental Consent to Evaluate Part B </a:t>
            </a:r>
          </a:p>
          <a:p>
            <a:r>
              <a:rPr lang="en-US" sz="1400" b="1" dirty="0">
                <a:solidFill>
                  <a:schemeClr val="accent3"/>
                </a:solidFill>
                <a:latin typeface="+mn-lt"/>
              </a:rPr>
              <a:t>Date Evaluation Completed Part B </a:t>
            </a:r>
          </a:p>
          <a:p>
            <a:r>
              <a:rPr lang="en-US" sz="1400" b="1" dirty="0">
                <a:solidFill>
                  <a:schemeClr val="accent3"/>
                </a:solidFill>
                <a:latin typeface="+mn-lt"/>
              </a:rPr>
              <a:t>Reason for Delay in Completing the Evaluation Part B </a:t>
            </a:r>
          </a:p>
          <a:p>
            <a:r>
              <a:rPr lang="en-US" sz="1400" b="1" dirty="0">
                <a:solidFill>
                  <a:schemeClr val="accent3"/>
                </a:solidFill>
                <a:latin typeface="+mn-lt"/>
              </a:rPr>
              <a:t>Date of Initial Eligibility Meeting Part B </a:t>
            </a:r>
          </a:p>
          <a:p>
            <a:r>
              <a:rPr lang="en-US" sz="1400" b="1" dirty="0">
                <a:solidFill>
                  <a:schemeClr val="accent3"/>
                </a:solidFill>
                <a:latin typeface="+mn-lt"/>
              </a:rPr>
              <a:t>Date Initial IEP was Finalized Part B </a:t>
            </a:r>
          </a:p>
          <a:p>
            <a:r>
              <a:rPr lang="en-US" sz="1400" b="1" dirty="0">
                <a:solidFill>
                  <a:schemeClr val="accent3"/>
                </a:solidFill>
                <a:latin typeface="+mn-lt"/>
              </a:rPr>
              <a:t>Reason for Delay in Finalizing the Initial IEP Part B </a:t>
            </a:r>
          </a:p>
          <a:p>
            <a:r>
              <a:rPr lang="en-US" sz="1400" b="1" dirty="0">
                <a:solidFill>
                  <a:schemeClr val="accent3"/>
                </a:solidFill>
                <a:latin typeface="+mn-lt"/>
              </a:rPr>
              <a:t>Date IEP was Implemented Part B </a:t>
            </a:r>
          </a:p>
          <a:p>
            <a:r>
              <a:rPr lang="en-US" sz="1400" b="1" dirty="0">
                <a:solidFill>
                  <a:schemeClr val="accent3"/>
                </a:solidFill>
                <a:latin typeface="+mn-lt"/>
              </a:rPr>
              <a:t>Reason the IEP was Never Implemented Part B </a:t>
            </a:r>
          </a:p>
          <a:p>
            <a:r>
              <a:rPr lang="en-US" sz="1400" b="1" dirty="0">
                <a:solidFill>
                  <a:schemeClr val="accent3"/>
                </a:solidFill>
                <a:latin typeface="+mn-lt"/>
              </a:rPr>
              <a:t>Eligibility and Services Path 3 </a:t>
            </a:r>
          </a:p>
          <a:p>
            <a:endParaRPr lang="en-US" sz="1400" dirty="0"/>
          </a:p>
          <a:p>
            <a:pPr marL="45720" indent="0">
              <a:buNone/>
            </a:pPr>
            <a:endParaRPr lang="en-US" sz="1200" dirty="0"/>
          </a:p>
        </p:txBody>
      </p:sp>
      <p:sp>
        <p:nvSpPr>
          <p:cNvPr id="5" name="Title 4"/>
          <p:cNvSpPr>
            <a:spLocks noGrp="1"/>
          </p:cNvSpPr>
          <p:nvPr>
            <p:ph type="title" idx="4294967295"/>
          </p:nvPr>
        </p:nvSpPr>
        <p:spPr>
          <a:xfrm>
            <a:off x="1524000" y="192088"/>
            <a:ext cx="7886700" cy="520700"/>
          </a:xfrm>
        </p:spPr>
        <p:txBody>
          <a:bodyPr>
            <a:normAutofit fontScale="90000"/>
          </a:bodyPr>
          <a:lstStyle/>
          <a:p>
            <a:r>
              <a:rPr lang="en-US" dirty="0">
                <a:latin typeface="Museo Slab 500" panose="02000000000000000000"/>
              </a:rPr>
              <a:t>Data Fields in the 2 Paths</a:t>
            </a:r>
          </a:p>
        </p:txBody>
      </p:sp>
      <p:sp>
        <p:nvSpPr>
          <p:cNvPr id="2" name="Content Placeholder 1"/>
          <p:cNvSpPr>
            <a:spLocks noGrp="1"/>
          </p:cNvSpPr>
          <p:nvPr>
            <p:ph idx="4294967295"/>
          </p:nvPr>
        </p:nvSpPr>
        <p:spPr>
          <a:xfrm>
            <a:off x="1594945" y="764628"/>
            <a:ext cx="4800600" cy="5474248"/>
          </a:xfrm>
        </p:spPr>
        <p:txBody>
          <a:bodyPr>
            <a:normAutofit fontScale="92500" lnSpcReduction="10000"/>
          </a:bodyPr>
          <a:lstStyle/>
          <a:p>
            <a:pPr marL="45720" indent="0">
              <a:buNone/>
            </a:pPr>
            <a:r>
              <a:rPr lang="en-US" sz="1400" b="1" u="sng" strike="sngStrike" dirty="0">
                <a:latin typeface="+mn-lt"/>
              </a:rPr>
              <a:t>Path 1 Data Fields (5): </a:t>
            </a:r>
          </a:p>
          <a:p>
            <a:pPr>
              <a:buFont typeface="Wingdings" panose="05000000000000000000" pitchFamily="2" charset="2"/>
              <a:buChar char="§"/>
            </a:pPr>
            <a:r>
              <a:rPr lang="en-US" sz="1400" b="1" strike="sngStrike" dirty="0">
                <a:latin typeface="+mn-lt"/>
              </a:rPr>
              <a:t>Date Referred for Part C Evaluation </a:t>
            </a:r>
          </a:p>
          <a:p>
            <a:r>
              <a:rPr lang="en-US" sz="1400" b="1" strike="sngStrike" dirty="0">
                <a:latin typeface="+mn-lt"/>
              </a:rPr>
              <a:t>Date of Parental Consent to Evaluate Part C </a:t>
            </a:r>
          </a:p>
          <a:p>
            <a:r>
              <a:rPr lang="en-US" sz="1400" b="1" strike="sngStrike" dirty="0">
                <a:latin typeface="+mn-lt"/>
              </a:rPr>
              <a:t>Date Evaluation Completed Part C </a:t>
            </a:r>
          </a:p>
          <a:p>
            <a:r>
              <a:rPr lang="en-US" sz="1400" b="1" strike="sngStrike" dirty="0">
                <a:latin typeface="+mn-lt"/>
              </a:rPr>
              <a:t>Reason for Delay in Completing the Evaluation Part C </a:t>
            </a:r>
          </a:p>
          <a:p>
            <a:r>
              <a:rPr lang="en-US" sz="1400" b="1" strike="sngStrike" dirty="0">
                <a:latin typeface="+mn-lt"/>
              </a:rPr>
              <a:t>Eligibility and Services Path 1 </a:t>
            </a:r>
          </a:p>
          <a:p>
            <a:endParaRPr lang="en-US" sz="1400" b="1" dirty="0"/>
          </a:p>
          <a:p>
            <a:pPr marL="45720" indent="0">
              <a:buNone/>
            </a:pPr>
            <a:r>
              <a:rPr lang="en-US" sz="1400" b="1" u="sng" dirty="0">
                <a:solidFill>
                  <a:schemeClr val="accent4">
                    <a:lumMod val="75000"/>
                  </a:schemeClr>
                </a:solidFill>
                <a:latin typeface="+mn-lt"/>
              </a:rPr>
              <a:t>Sped Referral Type = 02 - Path 2 Data Fields (10): </a:t>
            </a:r>
          </a:p>
          <a:p>
            <a:r>
              <a:rPr lang="en-US" sz="1400" b="1" dirty="0">
                <a:solidFill>
                  <a:schemeClr val="accent4">
                    <a:lumMod val="75000"/>
                  </a:schemeClr>
                </a:solidFill>
                <a:highlight>
                  <a:srgbClr val="FFFF00"/>
                </a:highlight>
                <a:latin typeface="+mn-lt"/>
              </a:rPr>
              <a:t>Date Child is Found Eligible for Part C Services</a:t>
            </a:r>
          </a:p>
          <a:p>
            <a:r>
              <a:rPr lang="en-US" sz="1400" b="1" dirty="0">
                <a:solidFill>
                  <a:schemeClr val="accent4">
                    <a:lumMod val="75000"/>
                  </a:schemeClr>
                </a:solidFill>
                <a:latin typeface="+mn-lt"/>
              </a:rPr>
              <a:t>Date of Referral to Administrative Unit from the Local Community Centered Board </a:t>
            </a:r>
          </a:p>
          <a:p>
            <a:r>
              <a:rPr lang="en-US" sz="1400" b="1" dirty="0">
                <a:solidFill>
                  <a:schemeClr val="accent4">
                    <a:lumMod val="75000"/>
                  </a:schemeClr>
                </a:solidFill>
                <a:latin typeface="+mn-lt"/>
              </a:rPr>
              <a:t>Date of Parental Consent to Evaluate C to B </a:t>
            </a:r>
          </a:p>
          <a:p>
            <a:r>
              <a:rPr lang="en-US" sz="1400" b="1" dirty="0">
                <a:solidFill>
                  <a:schemeClr val="accent4">
                    <a:lumMod val="75000"/>
                  </a:schemeClr>
                </a:solidFill>
                <a:latin typeface="+mn-lt"/>
              </a:rPr>
              <a:t>Date Evaluation Completed C to B </a:t>
            </a:r>
          </a:p>
          <a:p>
            <a:r>
              <a:rPr lang="en-US" sz="1400" b="1" dirty="0">
                <a:solidFill>
                  <a:schemeClr val="accent4">
                    <a:lumMod val="75000"/>
                  </a:schemeClr>
                </a:solidFill>
                <a:latin typeface="+mn-lt"/>
              </a:rPr>
              <a:t>Reason for Delay in Completing the Evaluation C to B </a:t>
            </a:r>
          </a:p>
          <a:p>
            <a:r>
              <a:rPr lang="en-US" sz="1400" b="1" dirty="0">
                <a:solidFill>
                  <a:schemeClr val="accent4">
                    <a:lumMod val="75000"/>
                  </a:schemeClr>
                </a:solidFill>
                <a:latin typeface="+mn-lt"/>
              </a:rPr>
              <a:t>Date of Initial Eligibility Meeting </a:t>
            </a:r>
          </a:p>
          <a:p>
            <a:r>
              <a:rPr lang="en-US" sz="1400" b="1" dirty="0">
                <a:solidFill>
                  <a:schemeClr val="accent4">
                    <a:lumMod val="75000"/>
                  </a:schemeClr>
                </a:solidFill>
                <a:latin typeface="+mn-lt"/>
              </a:rPr>
              <a:t>Reason for Delay in Initial Eligibility Meeting C to B </a:t>
            </a:r>
          </a:p>
          <a:p>
            <a:r>
              <a:rPr lang="en-US" sz="1400" b="1" dirty="0">
                <a:solidFill>
                  <a:schemeClr val="accent4">
                    <a:lumMod val="75000"/>
                  </a:schemeClr>
                </a:solidFill>
                <a:latin typeface="+mn-lt"/>
              </a:rPr>
              <a:t>Date IEP was Implemented C to B </a:t>
            </a:r>
          </a:p>
          <a:p>
            <a:r>
              <a:rPr lang="en-US" sz="1400" b="1" dirty="0">
                <a:solidFill>
                  <a:schemeClr val="accent4">
                    <a:lumMod val="75000"/>
                  </a:schemeClr>
                </a:solidFill>
                <a:latin typeface="+mn-lt"/>
              </a:rPr>
              <a:t>Reason for Delay in IEP Implementation C to B </a:t>
            </a:r>
          </a:p>
          <a:p>
            <a:r>
              <a:rPr lang="en-US" sz="1400" b="1" dirty="0">
                <a:solidFill>
                  <a:schemeClr val="accent4">
                    <a:lumMod val="75000"/>
                  </a:schemeClr>
                </a:solidFill>
                <a:latin typeface="+mn-lt"/>
              </a:rPr>
              <a:t>Eligibility and Services Path 2 </a:t>
            </a:r>
          </a:p>
          <a:p>
            <a:endParaRPr lang="en-US" sz="1200" dirty="0"/>
          </a:p>
        </p:txBody>
      </p:sp>
      <p:sp>
        <p:nvSpPr>
          <p:cNvPr id="3" name="Slide Number Placeholder 2"/>
          <p:cNvSpPr>
            <a:spLocks noGrp="1"/>
          </p:cNvSpPr>
          <p:nvPr>
            <p:ph type="sldNum" sz="quarter" idx="12"/>
          </p:nvPr>
        </p:nvSpPr>
        <p:spPr/>
        <p:txBody>
          <a:bodyPr/>
          <a:lstStyle/>
          <a:p>
            <a:fld id="{34A3F748-31DA-4297-96EF-69DC737B5DDE}" type="slidenum">
              <a:rPr lang="en-US" smtClean="0"/>
              <a:t>45</a:t>
            </a:fld>
            <a:endParaRPr lang="en-US" dirty="0"/>
          </a:p>
        </p:txBody>
      </p:sp>
    </p:spTree>
    <p:extLst>
      <p:ext uri="{BB962C8B-B14F-4D97-AF65-F5344CB8AC3E}">
        <p14:creationId xmlns:p14="http://schemas.microsoft.com/office/powerpoint/2010/main" val="2994440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8792-5827-3B84-43FD-CC479F88E4D7}"/>
              </a:ext>
            </a:extLst>
          </p:cNvPr>
          <p:cNvSpPr>
            <a:spLocks noGrp="1"/>
          </p:cNvSpPr>
          <p:nvPr>
            <p:ph type="title"/>
          </p:nvPr>
        </p:nvSpPr>
        <p:spPr/>
        <p:txBody>
          <a:bodyPr vert="horz" lIns="91440" tIns="45720" rIns="91440" bIns="45720" rtlCol="0" anchor="ctr">
            <a:normAutofit/>
          </a:bodyPr>
          <a:lstStyle/>
          <a:p>
            <a:pPr algn="r"/>
            <a:r>
              <a:rPr lang="en-US" sz="3200" kern="1200" dirty="0">
                <a:latin typeface="+mj-lt"/>
                <a:ea typeface="+mj-ea"/>
                <a:cs typeface="+mj-cs"/>
              </a:rPr>
              <a:t>Special Education Referral Type 06</a:t>
            </a:r>
          </a:p>
        </p:txBody>
      </p:sp>
      <p:graphicFrame>
        <p:nvGraphicFramePr>
          <p:cNvPr id="24" name="Content Placeholder 4">
            <a:extLst>
              <a:ext uri="{FF2B5EF4-FFF2-40B4-BE49-F238E27FC236}">
                <a16:creationId xmlns:a16="http://schemas.microsoft.com/office/drawing/2014/main" id="{19303047-6D71-34AA-F436-59F63D8E3309}"/>
              </a:ext>
            </a:extLst>
          </p:cNvPr>
          <p:cNvGraphicFramePr>
            <a:graphicFrameLocks noGrp="1"/>
          </p:cNvGraphicFramePr>
          <p:nvPr>
            <p:ph idx="1"/>
            <p:extLst>
              <p:ext uri="{D42A27DB-BD31-4B8C-83A1-F6EECF244321}">
                <p14:modId xmlns:p14="http://schemas.microsoft.com/office/powerpoint/2010/main" val="2263255374"/>
              </p:ext>
            </p:extLst>
          </p:nvPr>
        </p:nvGraphicFramePr>
        <p:xfrm>
          <a:off x="4147456" y="1401576"/>
          <a:ext cx="7506479" cy="874309"/>
        </p:xfrm>
        <a:graphic>
          <a:graphicData uri="http://schemas.openxmlformats.org/drawingml/2006/table">
            <a:tbl>
              <a:tblPr firstRow="1" firstCol="1" lastRow="1" lastCol="1" bandRow="1" bandCol="1"/>
              <a:tblGrid>
                <a:gridCol w="358278">
                  <a:extLst>
                    <a:ext uri="{9D8B030D-6E8A-4147-A177-3AD203B41FA5}">
                      <a16:colId xmlns:a16="http://schemas.microsoft.com/office/drawing/2014/main" val="20000"/>
                    </a:ext>
                  </a:extLst>
                </a:gridCol>
                <a:gridCol w="7148201">
                  <a:extLst>
                    <a:ext uri="{9D8B030D-6E8A-4147-A177-3AD203B41FA5}">
                      <a16:colId xmlns:a16="http://schemas.microsoft.com/office/drawing/2014/main" val="20001"/>
                    </a:ext>
                  </a:extLst>
                </a:gridCol>
              </a:tblGrid>
              <a:tr h="874309">
                <a:tc>
                  <a:txBody>
                    <a:bodyPr/>
                    <a:lstStyle/>
                    <a:p>
                      <a:pPr marL="0" marR="0">
                        <a:spcBef>
                          <a:spcPts val="0"/>
                        </a:spcBef>
                        <a:spcAft>
                          <a:spcPts val="0"/>
                        </a:spcAft>
                      </a:pPr>
                      <a:r>
                        <a:rPr lang="en-US" sz="1400" dirty="0">
                          <a:effectLst/>
                          <a:latin typeface="Calibri"/>
                          <a:ea typeface="Times New Roman"/>
                          <a:cs typeface="Arial"/>
                        </a:rPr>
                        <a:t>06</a:t>
                      </a:r>
                      <a:endParaRPr lang="en-US" sz="1400" dirty="0">
                        <a:effectLst/>
                        <a:latin typeface="Calibri"/>
                        <a:ea typeface="Times New Roman"/>
                      </a:endParaRPr>
                    </a:p>
                  </a:txBody>
                  <a:tcPr marL="61146" marR="61146"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dirty="0">
                          <a:effectLst/>
                          <a:latin typeface="Calibri"/>
                          <a:ea typeface="Times New Roman"/>
                          <a:cs typeface="Arial"/>
                        </a:rPr>
                        <a:t>No Initial Referral During Current Reporting Period</a:t>
                      </a:r>
                      <a:r>
                        <a:rPr lang="en-US" sz="1400" dirty="0">
                          <a:effectLst/>
                          <a:latin typeface="Calibri"/>
                          <a:ea typeface="Times New Roman"/>
                          <a:cs typeface="Arial"/>
                        </a:rPr>
                        <a:t> – Use this code for all students who began receiving services prior to July 1 of the current reporting period or for students who received EIS only.</a:t>
                      </a:r>
                      <a:r>
                        <a:rPr lang="en-US" sz="1400" b="1" dirty="0">
                          <a:effectLst/>
                          <a:latin typeface="Calibri"/>
                          <a:ea typeface="Times New Roman"/>
                          <a:cs typeface="Arial"/>
                        </a:rPr>
                        <a:t> </a:t>
                      </a:r>
                      <a:r>
                        <a:rPr lang="en-US" sz="1400" dirty="0">
                          <a:effectLst/>
                          <a:latin typeface="Calibri"/>
                          <a:ea typeface="Times New Roman"/>
                          <a:cs typeface="Arial"/>
                        </a:rPr>
                        <a:t> </a:t>
                      </a:r>
                      <a:endParaRPr lang="en-US" sz="1400" dirty="0">
                        <a:effectLst/>
                        <a:latin typeface="Calibri"/>
                        <a:ea typeface="Times New Roman"/>
                      </a:endParaRPr>
                    </a:p>
                    <a:p>
                      <a:pPr marL="0" marR="0">
                        <a:spcBef>
                          <a:spcPts val="0"/>
                        </a:spcBef>
                        <a:spcAft>
                          <a:spcPts val="0"/>
                        </a:spcAft>
                      </a:pPr>
                      <a:r>
                        <a:rPr lang="en-US" sz="1400" dirty="0">
                          <a:effectLst/>
                          <a:latin typeface="Calibri"/>
                          <a:ea typeface="Times New Roman"/>
                          <a:cs typeface="Arial"/>
                        </a:rPr>
                        <a:t> </a:t>
                      </a:r>
                      <a:endParaRPr lang="en-US" sz="1400" dirty="0">
                        <a:effectLst/>
                        <a:latin typeface="Calibri"/>
                        <a:ea typeface="Times New Roman"/>
                      </a:endParaRPr>
                    </a:p>
                  </a:txBody>
                  <a:tcPr marL="61146" marR="61146"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4" name="Slide Number Placeholder 3">
            <a:extLst>
              <a:ext uri="{FF2B5EF4-FFF2-40B4-BE49-F238E27FC236}">
                <a16:creationId xmlns:a16="http://schemas.microsoft.com/office/drawing/2014/main" id="{A699A6F8-9845-66CD-86D0-718F4D4333D4}"/>
              </a:ext>
            </a:extLst>
          </p:cNvPr>
          <p:cNvSpPr>
            <a:spLocks noGrp="1"/>
          </p:cNvSpPr>
          <p:nvPr>
            <p:ph type="sldNum" sz="quarter" idx="12"/>
          </p:nvPr>
        </p:nvSpPr>
        <p:spPr/>
        <p:txBody>
          <a:bodyPr vert="horz" lIns="91440" tIns="45720" rIns="91440" bIns="45720" rtlCol="0" anchor="ctr">
            <a:normAutofit/>
          </a:bodyPr>
          <a:lstStyle/>
          <a:p>
            <a:pPr algn="r">
              <a:spcAft>
                <a:spcPts val="600"/>
              </a:spcAft>
            </a:pPr>
            <a:fld id="{C479D5F6-EDCB-402A-AC08-4943A1820E8F}" type="slidenum">
              <a:rPr lang="en-US" sz="1200" smtClean="0">
                <a:solidFill>
                  <a:schemeClr val="tx1">
                    <a:tint val="75000"/>
                  </a:schemeClr>
                </a:solidFill>
                <a:latin typeface="+mn-lt"/>
              </a:rPr>
              <a:pPr algn="r">
                <a:spcAft>
                  <a:spcPts val="600"/>
                </a:spcAft>
              </a:pPr>
              <a:t>46</a:t>
            </a:fld>
            <a:endParaRPr lang="en-US" sz="1200" dirty="0">
              <a:solidFill>
                <a:schemeClr val="tx1">
                  <a:tint val="75000"/>
                </a:schemeClr>
              </a:solidFill>
              <a:latin typeface="+mn-lt"/>
            </a:endParaRPr>
          </a:p>
        </p:txBody>
      </p:sp>
      <p:graphicFrame>
        <p:nvGraphicFramePr>
          <p:cNvPr id="13" name="Table 12">
            <a:extLst>
              <a:ext uri="{FF2B5EF4-FFF2-40B4-BE49-F238E27FC236}">
                <a16:creationId xmlns:a16="http://schemas.microsoft.com/office/drawing/2014/main" id="{4A54EA22-DE15-97DC-521D-863B03277CBD}"/>
              </a:ext>
            </a:extLst>
          </p:cNvPr>
          <p:cNvGraphicFramePr>
            <a:graphicFrameLocks noGrp="1"/>
          </p:cNvGraphicFramePr>
          <p:nvPr>
            <p:extLst>
              <p:ext uri="{D42A27DB-BD31-4B8C-83A1-F6EECF244321}">
                <p14:modId xmlns:p14="http://schemas.microsoft.com/office/powerpoint/2010/main" val="3793409705"/>
              </p:ext>
            </p:extLst>
          </p:nvPr>
        </p:nvGraphicFramePr>
        <p:xfrm>
          <a:off x="1008743" y="2508437"/>
          <a:ext cx="10905072" cy="1231026"/>
        </p:xfrm>
        <a:graphic>
          <a:graphicData uri="http://schemas.openxmlformats.org/drawingml/2006/table">
            <a:tbl>
              <a:tblPr firstRow="1" bandRow="1">
                <a:tableStyleId>{5C22544A-7EE6-4342-B048-85BDC9FD1C3A}</a:tableStyleId>
              </a:tblPr>
              <a:tblGrid>
                <a:gridCol w="708050">
                  <a:extLst>
                    <a:ext uri="{9D8B030D-6E8A-4147-A177-3AD203B41FA5}">
                      <a16:colId xmlns:a16="http://schemas.microsoft.com/office/drawing/2014/main" val="1648784110"/>
                    </a:ext>
                  </a:extLst>
                </a:gridCol>
                <a:gridCol w="761882">
                  <a:extLst>
                    <a:ext uri="{9D8B030D-6E8A-4147-A177-3AD203B41FA5}">
                      <a16:colId xmlns:a16="http://schemas.microsoft.com/office/drawing/2014/main" val="1301713942"/>
                    </a:ext>
                  </a:extLst>
                </a:gridCol>
                <a:gridCol w="919050">
                  <a:extLst>
                    <a:ext uri="{9D8B030D-6E8A-4147-A177-3AD203B41FA5}">
                      <a16:colId xmlns:a16="http://schemas.microsoft.com/office/drawing/2014/main" val="1872215411"/>
                    </a:ext>
                  </a:extLst>
                </a:gridCol>
                <a:gridCol w="887618">
                  <a:extLst>
                    <a:ext uri="{9D8B030D-6E8A-4147-A177-3AD203B41FA5}">
                      <a16:colId xmlns:a16="http://schemas.microsoft.com/office/drawing/2014/main" val="1610505612"/>
                    </a:ext>
                  </a:extLst>
                </a:gridCol>
                <a:gridCol w="948266">
                  <a:extLst>
                    <a:ext uri="{9D8B030D-6E8A-4147-A177-3AD203B41FA5}">
                      <a16:colId xmlns:a16="http://schemas.microsoft.com/office/drawing/2014/main" val="1939446430"/>
                    </a:ext>
                  </a:extLst>
                </a:gridCol>
                <a:gridCol w="855134">
                  <a:extLst>
                    <a:ext uri="{9D8B030D-6E8A-4147-A177-3AD203B41FA5}">
                      <a16:colId xmlns:a16="http://schemas.microsoft.com/office/drawing/2014/main" val="2347986312"/>
                    </a:ext>
                  </a:extLst>
                </a:gridCol>
                <a:gridCol w="797471">
                  <a:extLst>
                    <a:ext uri="{9D8B030D-6E8A-4147-A177-3AD203B41FA5}">
                      <a16:colId xmlns:a16="http://schemas.microsoft.com/office/drawing/2014/main" val="3184814169"/>
                    </a:ext>
                  </a:extLst>
                </a:gridCol>
                <a:gridCol w="929729">
                  <a:extLst>
                    <a:ext uri="{9D8B030D-6E8A-4147-A177-3AD203B41FA5}">
                      <a16:colId xmlns:a16="http://schemas.microsoft.com/office/drawing/2014/main" val="4023568209"/>
                    </a:ext>
                  </a:extLst>
                </a:gridCol>
                <a:gridCol w="797082">
                  <a:extLst>
                    <a:ext uri="{9D8B030D-6E8A-4147-A177-3AD203B41FA5}">
                      <a16:colId xmlns:a16="http://schemas.microsoft.com/office/drawing/2014/main" val="230939673"/>
                    </a:ext>
                  </a:extLst>
                </a:gridCol>
                <a:gridCol w="1312479">
                  <a:extLst>
                    <a:ext uri="{9D8B030D-6E8A-4147-A177-3AD203B41FA5}">
                      <a16:colId xmlns:a16="http://schemas.microsoft.com/office/drawing/2014/main" val="1818184121"/>
                    </a:ext>
                  </a:extLst>
                </a:gridCol>
                <a:gridCol w="897848">
                  <a:extLst>
                    <a:ext uri="{9D8B030D-6E8A-4147-A177-3AD203B41FA5}">
                      <a16:colId xmlns:a16="http://schemas.microsoft.com/office/drawing/2014/main" val="2045906727"/>
                    </a:ext>
                  </a:extLst>
                </a:gridCol>
                <a:gridCol w="1090463">
                  <a:extLst>
                    <a:ext uri="{9D8B030D-6E8A-4147-A177-3AD203B41FA5}">
                      <a16:colId xmlns:a16="http://schemas.microsoft.com/office/drawing/2014/main" val="3916375458"/>
                    </a:ext>
                  </a:extLst>
                </a:gridCol>
              </a:tblGrid>
              <a:tr h="854008">
                <a:tc>
                  <a:txBody>
                    <a:bodyPr/>
                    <a:lstStyle/>
                    <a:p>
                      <a:pPr algn="l" fontAlgn="b"/>
                      <a:r>
                        <a:rPr lang="en-US" sz="1600" b="0" u="none" strike="noStrike" dirty="0">
                          <a:solidFill>
                            <a:schemeClr val="tx1"/>
                          </a:solidFill>
                          <a:effectLst/>
                        </a:rPr>
                        <a:t>Sped Referral Type</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Sped Eligibility And Services</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Date Eligible Part C</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Date Referral Admin Unit</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Date Parental Consent C To B</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Date Eval Complete C To B</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err="1">
                          <a:solidFill>
                            <a:schemeClr val="tx1"/>
                          </a:solidFill>
                          <a:effectLst/>
                        </a:rPr>
                        <a:t>Evalulation</a:t>
                      </a:r>
                      <a:r>
                        <a:rPr lang="en-US" sz="1600" b="0" u="none" strike="noStrike" dirty="0">
                          <a:solidFill>
                            <a:schemeClr val="tx1"/>
                          </a:solidFill>
                          <a:effectLst/>
                        </a:rPr>
                        <a:t> Delay C To B</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Date Eligibility Meeting</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Eligibility Meeting Delay</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Date </a:t>
                      </a:r>
                      <a:r>
                        <a:rPr lang="en-US" sz="1600" b="0" u="none" strike="noStrike" dirty="0" err="1">
                          <a:solidFill>
                            <a:schemeClr val="tx1"/>
                          </a:solidFill>
                          <a:effectLst/>
                        </a:rPr>
                        <a:t>Iep</a:t>
                      </a:r>
                      <a:r>
                        <a:rPr lang="en-US" sz="1600" b="0" u="none" strike="noStrike" dirty="0">
                          <a:solidFill>
                            <a:schemeClr val="tx1"/>
                          </a:solidFill>
                          <a:effectLst/>
                        </a:rPr>
                        <a:t> Implemented C To B</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err="1">
                          <a:solidFill>
                            <a:schemeClr val="tx1"/>
                          </a:solidFill>
                          <a:effectLst/>
                        </a:rPr>
                        <a:t>Iep</a:t>
                      </a:r>
                      <a:r>
                        <a:rPr lang="en-US" sz="1600" b="0" u="none" strike="noStrike" dirty="0">
                          <a:solidFill>
                            <a:schemeClr val="tx1"/>
                          </a:solidFill>
                          <a:effectLst/>
                        </a:rPr>
                        <a:t> Implementation Delay</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Eligibility Services Path 2</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468416852"/>
                  </a:ext>
                </a:extLst>
              </a:tr>
              <a:tr h="243251">
                <a:tc>
                  <a:txBody>
                    <a:bodyPr/>
                    <a:lstStyle/>
                    <a:p>
                      <a:pPr algn="l" fontAlgn="b"/>
                      <a:r>
                        <a:rPr lang="en-US" sz="1600" b="1" u="none" strike="noStrike" dirty="0">
                          <a:effectLst/>
                        </a:rPr>
                        <a:t>06</a:t>
                      </a:r>
                      <a:endParaRPr lang="en-US" sz="1600" b="1"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b"/>
                      <a:r>
                        <a:rPr lang="en-US" sz="1600" b="1" u="none" strike="noStrike" dirty="0">
                          <a:effectLst/>
                        </a:rPr>
                        <a:t>02</a:t>
                      </a:r>
                      <a:endParaRPr lang="en-US" sz="1600" b="1"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b"/>
                      <a:r>
                        <a:rPr lang="en-US" sz="1600" u="none" strike="noStrike" dirty="0">
                          <a:effectLst/>
                        </a:rPr>
                        <a:t>00000000</a:t>
                      </a:r>
                      <a:endParaRPr lang="en-US" sz="1600" b="0"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u="none" strike="noStrike">
                          <a:effectLst/>
                        </a:rPr>
                        <a:t>00000000</a:t>
                      </a:r>
                      <a:endParaRPr lang="en-US" sz="1600" b="0" i="0" u="none" strike="noStrike">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u="none" strike="noStrike" dirty="0">
                          <a:effectLst/>
                        </a:rPr>
                        <a:t>00000000</a:t>
                      </a:r>
                      <a:endParaRPr lang="en-US" sz="1600" b="0"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u="none" strike="noStrike" dirty="0">
                          <a:effectLst/>
                        </a:rPr>
                        <a:t>00000000</a:t>
                      </a:r>
                      <a:endParaRPr lang="en-US" sz="1600" b="0"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u="none" strike="noStrike" dirty="0">
                          <a:effectLst/>
                        </a:rPr>
                        <a:t>00000000</a:t>
                      </a:r>
                      <a:endParaRPr lang="en-US" sz="1600" b="0"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u="none" strike="noStrike" dirty="0">
                          <a:effectLst/>
                        </a:rPr>
                        <a:t>00000000</a:t>
                      </a:r>
                      <a:endParaRPr lang="en-US" sz="1600" b="0"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36193192"/>
                  </a:ext>
                </a:extLst>
              </a:tr>
            </a:tbl>
          </a:graphicData>
        </a:graphic>
      </p:graphicFrame>
      <p:graphicFrame>
        <p:nvGraphicFramePr>
          <p:cNvPr id="14" name="Table 13">
            <a:extLst>
              <a:ext uri="{FF2B5EF4-FFF2-40B4-BE49-F238E27FC236}">
                <a16:creationId xmlns:a16="http://schemas.microsoft.com/office/drawing/2014/main" id="{141C117E-9898-68FD-5D0E-E8909EF94C0C}"/>
              </a:ext>
            </a:extLst>
          </p:cNvPr>
          <p:cNvGraphicFramePr>
            <a:graphicFrameLocks noGrp="1"/>
          </p:cNvGraphicFramePr>
          <p:nvPr>
            <p:extLst>
              <p:ext uri="{D42A27DB-BD31-4B8C-83A1-F6EECF244321}">
                <p14:modId xmlns:p14="http://schemas.microsoft.com/office/powerpoint/2010/main" val="3939952656"/>
              </p:ext>
            </p:extLst>
          </p:nvPr>
        </p:nvGraphicFramePr>
        <p:xfrm>
          <a:off x="1131584" y="3881471"/>
          <a:ext cx="10635873" cy="988030"/>
        </p:xfrm>
        <a:graphic>
          <a:graphicData uri="http://schemas.openxmlformats.org/drawingml/2006/table">
            <a:tbl>
              <a:tblPr firstRow="1">
                <a:tableStyleId>{D7AC3CCA-C797-4891-BE02-D94E43425B78}</a:tableStyleId>
              </a:tblPr>
              <a:tblGrid>
                <a:gridCol w="1383076">
                  <a:extLst>
                    <a:ext uri="{9D8B030D-6E8A-4147-A177-3AD203B41FA5}">
                      <a16:colId xmlns:a16="http://schemas.microsoft.com/office/drawing/2014/main" val="4177681246"/>
                    </a:ext>
                  </a:extLst>
                </a:gridCol>
                <a:gridCol w="1245824">
                  <a:extLst>
                    <a:ext uri="{9D8B030D-6E8A-4147-A177-3AD203B41FA5}">
                      <a16:colId xmlns:a16="http://schemas.microsoft.com/office/drawing/2014/main" val="1769899093"/>
                    </a:ext>
                  </a:extLst>
                </a:gridCol>
                <a:gridCol w="1129688">
                  <a:extLst>
                    <a:ext uri="{9D8B030D-6E8A-4147-A177-3AD203B41FA5}">
                      <a16:colId xmlns:a16="http://schemas.microsoft.com/office/drawing/2014/main" val="448459364"/>
                    </a:ext>
                  </a:extLst>
                </a:gridCol>
                <a:gridCol w="1129688">
                  <a:extLst>
                    <a:ext uri="{9D8B030D-6E8A-4147-A177-3AD203B41FA5}">
                      <a16:colId xmlns:a16="http://schemas.microsoft.com/office/drawing/2014/main" val="1850825296"/>
                    </a:ext>
                  </a:extLst>
                </a:gridCol>
                <a:gridCol w="865742">
                  <a:extLst>
                    <a:ext uri="{9D8B030D-6E8A-4147-A177-3AD203B41FA5}">
                      <a16:colId xmlns:a16="http://schemas.microsoft.com/office/drawing/2014/main" val="2462015770"/>
                    </a:ext>
                  </a:extLst>
                </a:gridCol>
                <a:gridCol w="844627">
                  <a:extLst>
                    <a:ext uri="{9D8B030D-6E8A-4147-A177-3AD203B41FA5}">
                      <a16:colId xmlns:a16="http://schemas.microsoft.com/office/drawing/2014/main" val="3044376530"/>
                    </a:ext>
                  </a:extLst>
                </a:gridCol>
                <a:gridCol w="1361960">
                  <a:extLst>
                    <a:ext uri="{9D8B030D-6E8A-4147-A177-3AD203B41FA5}">
                      <a16:colId xmlns:a16="http://schemas.microsoft.com/office/drawing/2014/main" val="4207671990"/>
                    </a:ext>
                  </a:extLst>
                </a:gridCol>
                <a:gridCol w="1383076">
                  <a:extLst>
                    <a:ext uri="{9D8B030D-6E8A-4147-A177-3AD203B41FA5}">
                      <a16:colId xmlns:a16="http://schemas.microsoft.com/office/drawing/2014/main" val="1327459984"/>
                    </a:ext>
                  </a:extLst>
                </a:gridCol>
                <a:gridCol w="1292192">
                  <a:extLst>
                    <a:ext uri="{9D8B030D-6E8A-4147-A177-3AD203B41FA5}">
                      <a16:colId xmlns:a16="http://schemas.microsoft.com/office/drawing/2014/main" val="3286274190"/>
                    </a:ext>
                  </a:extLst>
                </a:gridCol>
              </a:tblGrid>
              <a:tr h="234800">
                <a:tc>
                  <a:txBody>
                    <a:bodyPr/>
                    <a:lstStyle/>
                    <a:p>
                      <a:pPr algn="l" fontAlgn="b"/>
                      <a:r>
                        <a:rPr lang="fr-FR" sz="1600" b="0" u="none" strike="noStrike" dirty="0">
                          <a:effectLst/>
                        </a:rPr>
                        <a:t>Date Parental Consent Part B</a:t>
                      </a:r>
                      <a:endParaRPr lang="fr-FR"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Date Eval Complete Part B</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err="1">
                          <a:effectLst/>
                        </a:rPr>
                        <a:t>Evalulation</a:t>
                      </a:r>
                      <a:r>
                        <a:rPr lang="en-US" sz="1600" b="0" u="none" strike="noStrike" dirty="0">
                          <a:effectLst/>
                        </a:rPr>
                        <a:t> Delay Part B</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Date </a:t>
                      </a:r>
                      <a:r>
                        <a:rPr lang="en-US" sz="1600" b="0" u="none" strike="noStrike" dirty="0" err="1">
                          <a:effectLst/>
                        </a:rPr>
                        <a:t>Elig</a:t>
                      </a:r>
                      <a:r>
                        <a:rPr lang="en-US" sz="1600" b="0" u="none" strike="noStrike" dirty="0">
                          <a:effectLst/>
                        </a:rPr>
                        <a:t> Meeting Part B</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Date </a:t>
                      </a:r>
                      <a:r>
                        <a:rPr lang="en-US" sz="1600" b="0" u="none" strike="noStrike" dirty="0" err="1">
                          <a:effectLst/>
                        </a:rPr>
                        <a:t>Iep</a:t>
                      </a:r>
                      <a:r>
                        <a:rPr lang="en-US" sz="1600" b="0" u="none" strike="noStrike" dirty="0">
                          <a:effectLst/>
                        </a:rPr>
                        <a:t> Finalized</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Finalize </a:t>
                      </a:r>
                      <a:r>
                        <a:rPr lang="en-US" sz="1600" b="0" u="none" strike="noStrike" dirty="0" err="1">
                          <a:effectLst/>
                        </a:rPr>
                        <a:t>Iep</a:t>
                      </a:r>
                      <a:r>
                        <a:rPr lang="en-US" sz="1600" b="0" u="none" strike="noStrike" dirty="0">
                          <a:effectLst/>
                        </a:rPr>
                        <a:t> Delay</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Date </a:t>
                      </a:r>
                      <a:r>
                        <a:rPr lang="en-US" sz="1600" b="0" u="none" strike="noStrike" dirty="0" err="1">
                          <a:effectLst/>
                        </a:rPr>
                        <a:t>Iep</a:t>
                      </a:r>
                      <a:r>
                        <a:rPr lang="en-US" sz="1600" b="0" u="none" strike="noStrike" dirty="0">
                          <a:effectLst/>
                        </a:rPr>
                        <a:t> Implemented Part B</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Reason </a:t>
                      </a:r>
                      <a:r>
                        <a:rPr lang="en-US" sz="1600" b="0" u="none" strike="noStrike" dirty="0" err="1">
                          <a:effectLst/>
                        </a:rPr>
                        <a:t>Iep</a:t>
                      </a:r>
                      <a:r>
                        <a:rPr lang="en-US" sz="1600" b="0" u="none" strike="noStrike" dirty="0">
                          <a:effectLst/>
                        </a:rPr>
                        <a:t> Not Implemented</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Eligibility Services Path 3</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extLst>
                  <a:ext uri="{0D108BD9-81ED-4DB2-BD59-A6C34878D82A}">
                    <a16:rowId xmlns:a16="http://schemas.microsoft.com/office/drawing/2014/main" val="936925604"/>
                  </a:ext>
                </a:extLst>
              </a:tr>
              <a:tr h="152033">
                <a:tc>
                  <a:txBody>
                    <a:bodyPr/>
                    <a:lstStyle/>
                    <a:p>
                      <a:pPr algn="l" fontAlgn="b"/>
                      <a:r>
                        <a:rPr lang="en-US" sz="1600" u="none" strike="noStrike" dirty="0">
                          <a:effectLst/>
                        </a:rPr>
                        <a:t>00000000</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tc>
                  <a:txBody>
                    <a:bodyPr/>
                    <a:lstStyle/>
                    <a:p>
                      <a:pPr algn="l" fontAlgn="b"/>
                      <a:r>
                        <a:rPr lang="en-US" sz="1600" u="none" strike="noStrike" dirty="0">
                          <a:effectLst/>
                        </a:rPr>
                        <a:t>00000000</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tc>
                  <a:txBody>
                    <a:bodyPr/>
                    <a:lstStyle/>
                    <a:p>
                      <a:pPr algn="l" fontAlgn="b"/>
                      <a:r>
                        <a:rPr lang="en-US" sz="1600" u="none" strike="noStrike" dirty="0">
                          <a:effectLst/>
                        </a:rPr>
                        <a:t>00000000</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tc>
                  <a:txBody>
                    <a:bodyPr/>
                    <a:lstStyle/>
                    <a:p>
                      <a:pPr algn="l" fontAlgn="b"/>
                      <a:r>
                        <a:rPr lang="en-US" sz="1600" u="none" strike="noStrike" dirty="0">
                          <a:effectLst/>
                        </a:rPr>
                        <a:t>00000000</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tc>
                  <a:txBody>
                    <a:bodyPr/>
                    <a:lstStyle/>
                    <a:p>
                      <a:pPr algn="l" fontAlgn="b"/>
                      <a:r>
                        <a:rPr lang="en-US" sz="1600" u="none" strike="noStrike" dirty="0">
                          <a:effectLst/>
                        </a:rPr>
                        <a:t>00000000</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extLst>
                  <a:ext uri="{0D108BD9-81ED-4DB2-BD59-A6C34878D82A}">
                    <a16:rowId xmlns:a16="http://schemas.microsoft.com/office/drawing/2014/main" val="1929362444"/>
                  </a:ext>
                </a:extLst>
              </a:tr>
            </a:tbl>
          </a:graphicData>
        </a:graphic>
      </p:graphicFrame>
      <p:cxnSp>
        <p:nvCxnSpPr>
          <p:cNvPr id="19" name="Straight Arrow Connector 18">
            <a:extLst>
              <a:ext uri="{FF2B5EF4-FFF2-40B4-BE49-F238E27FC236}">
                <a16:creationId xmlns:a16="http://schemas.microsoft.com/office/drawing/2014/main" id="{E97A377B-CA2E-1FB2-1B80-95AF5523C0BD}"/>
              </a:ext>
              <a:ext uri="{C183D7F6-B498-43B3-948B-1728B52AA6E4}">
                <adec:decorative xmlns:adec="http://schemas.microsoft.com/office/drawing/2017/decorative" val="1"/>
              </a:ext>
            </a:extLst>
          </p:cNvPr>
          <p:cNvCxnSpPr/>
          <p:nvPr/>
        </p:nvCxnSpPr>
        <p:spPr>
          <a:xfrm flipV="1">
            <a:off x="474128" y="3680146"/>
            <a:ext cx="256268" cy="1947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76A458E-876C-FE21-D094-41ECFB247D9D}"/>
              </a:ext>
            </a:extLst>
          </p:cNvPr>
          <p:cNvSpPr txBox="1"/>
          <p:nvPr/>
        </p:nvSpPr>
        <p:spPr>
          <a:xfrm>
            <a:off x="1670180" y="5226312"/>
            <a:ext cx="9750490" cy="1754326"/>
          </a:xfrm>
          <a:prstGeom prst="rect">
            <a:avLst/>
          </a:prstGeom>
          <a:noFill/>
        </p:spPr>
        <p:txBody>
          <a:bodyPr wrap="square" rtlCol="0">
            <a:spAutoFit/>
          </a:bodyPr>
          <a:lstStyle/>
          <a:p>
            <a:r>
              <a:rPr lang="en-US" dirty="0"/>
              <a:t>Student came into the school year already in Special Education</a:t>
            </a:r>
          </a:p>
          <a:p>
            <a:pPr marL="285750" indent="-285750">
              <a:buFont typeface="Arial" panose="020B0604020202020204" pitchFamily="34" charset="0"/>
              <a:buChar char="•"/>
            </a:pPr>
            <a:r>
              <a:rPr lang="en-US" dirty="0"/>
              <a:t>Special Education Referral = 06</a:t>
            </a:r>
          </a:p>
          <a:p>
            <a:pPr marL="285750" indent="-285750">
              <a:buFont typeface="Arial" panose="020B0604020202020204" pitchFamily="34" charset="0"/>
              <a:buChar char="•"/>
            </a:pPr>
            <a:r>
              <a:rPr lang="en-US" dirty="0"/>
              <a:t>Sped Eligibility and Services = 02</a:t>
            </a:r>
          </a:p>
          <a:p>
            <a:pPr marL="285750" indent="-285750">
              <a:buFont typeface="Arial" panose="020B0604020202020204" pitchFamily="34" charset="0"/>
              <a:buChar char="•"/>
            </a:pPr>
            <a:r>
              <a:rPr lang="en-US" dirty="0"/>
              <a:t>Start Date of Sped = beginning of reporting year (8/1/23, 7/1/23, 8/16/23)</a:t>
            </a:r>
          </a:p>
          <a:p>
            <a:pPr marL="285750" indent="-285750">
              <a:buFont typeface="Arial" panose="020B0604020202020204" pitchFamily="34" charset="0"/>
              <a:buChar char="•"/>
            </a:pPr>
            <a:r>
              <a:rPr lang="en-US" dirty="0"/>
              <a:t>All path date and delay fields= zero-filled</a:t>
            </a:r>
          </a:p>
          <a:p>
            <a:pPr marL="285750" indent="-285750">
              <a:buFont typeface="Arial" panose="020B0604020202020204" pitchFamily="34" charset="0"/>
              <a:buChar char="•"/>
            </a:pPr>
            <a:endParaRPr lang="en-US" dirty="0"/>
          </a:p>
        </p:txBody>
      </p:sp>
      <p:graphicFrame>
        <p:nvGraphicFramePr>
          <p:cNvPr id="23" name="Table 22">
            <a:extLst>
              <a:ext uri="{FF2B5EF4-FFF2-40B4-BE49-F238E27FC236}">
                <a16:creationId xmlns:a16="http://schemas.microsoft.com/office/drawing/2014/main" id="{E7FBD37F-A9BC-85A2-623A-8CD581F2C594}"/>
              </a:ext>
            </a:extLst>
          </p:cNvPr>
          <p:cNvGraphicFramePr>
            <a:graphicFrameLocks noGrp="1"/>
          </p:cNvGraphicFramePr>
          <p:nvPr>
            <p:extLst>
              <p:ext uri="{D42A27DB-BD31-4B8C-83A1-F6EECF244321}">
                <p14:modId xmlns:p14="http://schemas.microsoft.com/office/powerpoint/2010/main" val="1296089969"/>
              </p:ext>
            </p:extLst>
          </p:nvPr>
        </p:nvGraphicFramePr>
        <p:xfrm>
          <a:off x="63630" y="1631688"/>
          <a:ext cx="3213100" cy="746760"/>
        </p:xfrm>
        <a:graphic>
          <a:graphicData uri="http://schemas.openxmlformats.org/drawingml/2006/table">
            <a:tbl>
              <a:tblPr firstRow="1">
                <a:tableStyleId>{5C22544A-7EE6-4342-B048-85BDC9FD1C3A}</a:tableStyleId>
              </a:tblPr>
              <a:tblGrid>
                <a:gridCol w="1066800">
                  <a:extLst>
                    <a:ext uri="{9D8B030D-6E8A-4147-A177-3AD203B41FA5}">
                      <a16:colId xmlns:a16="http://schemas.microsoft.com/office/drawing/2014/main" val="475673031"/>
                    </a:ext>
                  </a:extLst>
                </a:gridCol>
                <a:gridCol w="1016000">
                  <a:extLst>
                    <a:ext uri="{9D8B030D-6E8A-4147-A177-3AD203B41FA5}">
                      <a16:colId xmlns:a16="http://schemas.microsoft.com/office/drawing/2014/main" val="1853348782"/>
                    </a:ext>
                  </a:extLst>
                </a:gridCol>
                <a:gridCol w="1130300">
                  <a:extLst>
                    <a:ext uri="{9D8B030D-6E8A-4147-A177-3AD203B41FA5}">
                      <a16:colId xmlns:a16="http://schemas.microsoft.com/office/drawing/2014/main" val="4241595967"/>
                    </a:ext>
                  </a:extLst>
                </a:gridCol>
              </a:tblGrid>
              <a:tr h="182880">
                <a:tc>
                  <a:txBody>
                    <a:bodyPr/>
                    <a:lstStyle/>
                    <a:p>
                      <a:pPr algn="l" fontAlgn="b"/>
                      <a:r>
                        <a:rPr lang="en-US" sz="1600" u="none" strike="noStrike" dirty="0">
                          <a:solidFill>
                            <a:schemeClr val="tx1"/>
                          </a:solidFill>
                          <a:effectLst/>
                        </a:rPr>
                        <a:t>Start Date Of Sped</a:t>
                      </a:r>
                      <a:endParaRPr lang="en-US" sz="1600" b="0" i="0" u="none" strike="noStrike" dirty="0">
                        <a:solidFill>
                          <a:schemeClr val="tx1"/>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l" fontAlgn="b"/>
                      <a:r>
                        <a:rPr lang="en-US" sz="1600" u="none" strike="noStrike" dirty="0">
                          <a:solidFill>
                            <a:schemeClr val="tx1"/>
                          </a:solidFill>
                          <a:effectLst/>
                        </a:rPr>
                        <a:t>End Date Of Sped</a:t>
                      </a:r>
                      <a:endParaRPr lang="en-US" sz="1600" b="0" i="0" u="none" strike="noStrike" dirty="0">
                        <a:solidFill>
                          <a:schemeClr val="tx1"/>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l" fontAlgn="b"/>
                      <a:r>
                        <a:rPr lang="en-US" sz="1600" u="none" strike="noStrike" dirty="0">
                          <a:solidFill>
                            <a:schemeClr val="tx1"/>
                          </a:solidFill>
                          <a:effectLst/>
                        </a:rPr>
                        <a:t>Reason Exited Sped</a:t>
                      </a:r>
                      <a:endParaRPr lang="en-US" sz="1600" b="0" i="0" u="none" strike="noStrike" dirty="0">
                        <a:solidFill>
                          <a:schemeClr val="tx1"/>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574930100"/>
                  </a:ext>
                </a:extLst>
              </a:tr>
              <a:tr h="182880">
                <a:tc>
                  <a:txBody>
                    <a:bodyPr/>
                    <a:lstStyle/>
                    <a:p>
                      <a:pPr algn="l" fontAlgn="b"/>
                      <a:r>
                        <a:rPr lang="en-US" sz="1600" u="none" strike="noStrike" dirty="0">
                          <a:effectLst/>
                        </a:rPr>
                        <a:t>08012023</a:t>
                      </a:r>
                      <a:endParaRPr lang="en-US" sz="16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u="none" strike="noStrike" dirty="0">
                          <a:effectLst/>
                        </a:rPr>
                        <a:t>00000000</a:t>
                      </a:r>
                      <a:endParaRPr lang="en-US" sz="16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70097966"/>
                  </a:ext>
                </a:extLst>
              </a:tr>
            </a:tbl>
          </a:graphicData>
        </a:graphic>
      </p:graphicFrame>
    </p:spTree>
    <p:extLst>
      <p:ext uri="{BB962C8B-B14F-4D97-AF65-F5344CB8AC3E}">
        <p14:creationId xmlns:p14="http://schemas.microsoft.com/office/powerpoint/2010/main" val="7094081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8792-5827-3B84-43FD-CC479F88E4D7}"/>
              </a:ext>
            </a:extLst>
          </p:cNvPr>
          <p:cNvSpPr>
            <a:spLocks noGrp="1"/>
          </p:cNvSpPr>
          <p:nvPr>
            <p:ph type="title"/>
          </p:nvPr>
        </p:nvSpPr>
        <p:spPr>
          <a:xfrm>
            <a:off x="556532" y="299331"/>
            <a:ext cx="11210925" cy="744836"/>
          </a:xfrm>
        </p:spPr>
        <p:txBody>
          <a:bodyPr vert="horz" lIns="91440" tIns="45720" rIns="91440" bIns="45720" rtlCol="0" anchor="ctr">
            <a:normAutofit/>
          </a:bodyPr>
          <a:lstStyle/>
          <a:p>
            <a:pPr algn="ctr"/>
            <a:r>
              <a:rPr lang="en-US" sz="3200" kern="1200" dirty="0">
                <a:latin typeface="+mj-lt"/>
                <a:ea typeface="+mj-ea"/>
                <a:cs typeface="+mj-cs"/>
              </a:rPr>
              <a:t>Special Education Referral Type 02</a:t>
            </a:r>
          </a:p>
        </p:txBody>
      </p:sp>
      <p:sp>
        <p:nvSpPr>
          <p:cNvPr id="4" name="Slide Number Placeholder 3">
            <a:extLst>
              <a:ext uri="{FF2B5EF4-FFF2-40B4-BE49-F238E27FC236}">
                <a16:creationId xmlns:a16="http://schemas.microsoft.com/office/drawing/2014/main" id="{A699A6F8-9845-66CD-86D0-718F4D4333D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C479D5F6-EDCB-402A-AC08-4943A1820E8F}" type="slidenum">
              <a:rPr lang="en-US" sz="1200" smtClean="0">
                <a:solidFill>
                  <a:schemeClr val="tx1">
                    <a:tint val="75000"/>
                  </a:schemeClr>
                </a:solidFill>
                <a:latin typeface="+mn-lt"/>
              </a:rPr>
              <a:pPr algn="r">
                <a:spcAft>
                  <a:spcPts val="600"/>
                </a:spcAft>
              </a:pPr>
              <a:t>47</a:t>
            </a:fld>
            <a:endParaRPr lang="en-US" sz="1200" dirty="0">
              <a:solidFill>
                <a:schemeClr val="tx1">
                  <a:tint val="75000"/>
                </a:schemeClr>
              </a:solidFill>
              <a:latin typeface="+mn-lt"/>
            </a:endParaRPr>
          </a:p>
        </p:txBody>
      </p:sp>
      <p:graphicFrame>
        <p:nvGraphicFramePr>
          <p:cNvPr id="13" name="Table 12">
            <a:extLst>
              <a:ext uri="{FF2B5EF4-FFF2-40B4-BE49-F238E27FC236}">
                <a16:creationId xmlns:a16="http://schemas.microsoft.com/office/drawing/2014/main" id="{4A54EA22-DE15-97DC-521D-863B03277CBD}"/>
              </a:ext>
            </a:extLst>
          </p:cNvPr>
          <p:cNvGraphicFramePr>
            <a:graphicFrameLocks noGrp="1"/>
          </p:cNvGraphicFramePr>
          <p:nvPr>
            <p:extLst>
              <p:ext uri="{D42A27DB-BD31-4B8C-83A1-F6EECF244321}">
                <p14:modId xmlns:p14="http://schemas.microsoft.com/office/powerpoint/2010/main" val="1650156026"/>
              </p:ext>
            </p:extLst>
          </p:nvPr>
        </p:nvGraphicFramePr>
        <p:xfrm>
          <a:off x="191764" y="2422677"/>
          <a:ext cx="11937050" cy="1231026"/>
        </p:xfrm>
        <a:graphic>
          <a:graphicData uri="http://schemas.openxmlformats.org/drawingml/2006/table">
            <a:tbl>
              <a:tblPr firstRow="1" bandRow="1">
                <a:tableStyleId>{5C22544A-7EE6-4342-B048-85BDC9FD1C3A}</a:tableStyleId>
              </a:tblPr>
              <a:tblGrid>
                <a:gridCol w="708050">
                  <a:extLst>
                    <a:ext uri="{9D8B030D-6E8A-4147-A177-3AD203B41FA5}">
                      <a16:colId xmlns:a16="http://schemas.microsoft.com/office/drawing/2014/main" val="1648784110"/>
                    </a:ext>
                  </a:extLst>
                </a:gridCol>
                <a:gridCol w="761882">
                  <a:extLst>
                    <a:ext uri="{9D8B030D-6E8A-4147-A177-3AD203B41FA5}">
                      <a16:colId xmlns:a16="http://schemas.microsoft.com/office/drawing/2014/main" val="1301713942"/>
                    </a:ext>
                  </a:extLst>
                </a:gridCol>
                <a:gridCol w="919050">
                  <a:extLst>
                    <a:ext uri="{9D8B030D-6E8A-4147-A177-3AD203B41FA5}">
                      <a16:colId xmlns:a16="http://schemas.microsoft.com/office/drawing/2014/main" val="1872215411"/>
                    </a:ext>
                  </a:extLst>
                </a:gridCol>
                <a:gridCol w="887618">
                  <a:extLst>
                    <a:ext uri="{9D8B030D-6E8A-4147-A177-3AD203B41FA5}">
                      <a16:colId xmlns:a16="http://schemas.microsoft.com/office/drawing/2014/main" val="1610505612"/>
                    </a:ext>
                  </a:extLst>
                </a:gridCol>
                <a:gridCol w="948266">
                  <a:extLst>
                    <a:ext uri="{9D8B030D-6E8A-4147-A177-3AD203B41FA5}">
                      <a16:colId xmlns:a16="http://schemas.microsoft.com/office/drawing/2014/main" val="1939446430"/>
                    </a:ext>
                  </a:extLst>
                </a:gridCol>
                <a:gridCol w="1139199">
                  <a:extLst>
                    <a:ext uri="{9D8B030D-6E8A-4147-A177-3AD203B41FA5}">
                      <a16:colId xmlns:a16="http://schemas.microsoft.com/office/drawing/2014/main" val="2347986312"/>
                    </a:ext>
                  </a:extLst>
                </a:gridCol>
                <a:gridCol w="1103734">
                  <a:extLst>
                    <a:ext uri="{9D8B030D-6E8A-4147-A177-3AD203B41FA5}">
                      <a16:colId xmlns:a16="http://schemas.microsoft.com/office/drawing/2014/main" val="3184814169"/>
                    </a:ext>
                  </a:extLst>
                </a:gridCol>
                <a:gridCol w="1268963">
                  <a:extLst>
                    <a:ext uri="{9D8B030D-6E8A-4147-A177-3AD203B41FA5}">
                      <a16:colId xmlns:a16="http://schemas.microsoft.com/office/drawing/2014/main" val="4023568209"/>
                    </a:ext>
                  </a:extLst>
                </a:gridCol>
                <a:gridCol w="1213629">
                  <a:extLst>
                    <a:ext uri="{9D8B030D-6E8A-4147-A177-3AD203B41FA5}">
                      <a16:colId xmlns:a16="http://schemas.microsoft.com/office/drawing/2014/main" val="230939673"/>
                    </a:ext>
                  </a:extLst>
                </a:gridCol>
                <a:gridCol w="1312479">
                  <a:extLst>
                    <a:ext uri="{9D8B030D-6E8A-4147-A177-3AD203B41FA5}">
                      <a16:colId xmlns:a16="http://schemas.microsoft.com/office/drawing/2014/main" val="1818184121"/>
                    </a:ext>
                  </a:extLst>
                </a:gridCol>
                <a:gridCol w="897848">
                  <a:extLst>
                    <a:ext uri="{9D8B030D-6E8A-4147-A177-3AD203B41FA5}">
                      <a16:colId xmlns:a16="http://schemas.microsoft.com/office/drawing/2014/main" val="2045906727"/>
                    </a:ext>
                  </a:extLst>
                </a:gridCol>
                <a:gridCol w="776332">
                  <a:extLst>
                    <a:ext uri="{9D8B030D-6E8A-4147-A177-3AD203B41FA5}">
                      <a16:colId xmlns:a16="http://schemas.microsoft.com/office/drawing/2014/main" val="3916375458"/>
                    </a:ext>
                  </a:extLst>
                </a:gridCol>
              </a:tblGrid>
              <a:tr h="854008">
                <a:tc>
                  <a:txBody>
                    <a:bodyPr/>
                    <a:lstStyle/>
                    <a:p>
                      <a:pPr algn="l" fontAlgn="b"/>
                      <a:r>
                        <a:rPr lang="en-US" sz="1600" b="0" u="none" strike="noStrike" dirty="0">
                          <a:solidFill>
                            <a:schemeClr val="tx1"/>
                          </a:solidFill>
                          <a:effectLst/>
                        </a:rPr>
                        <a:t>Sped Referral Type</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Sped Eligibility And Services</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Date Eligible Part C</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Date Referral Admin Unit</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Date Parental Consent C To B</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Date Eval Complete C To B</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Evaluation Delay C To B</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Date Eligibility Meeting</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Eligibility Meeting Delay</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Date IEP Implemented C To B</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IEP Implementation Delay</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Eligibility Services Path 2</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468416852"/>
                  </a:ext>
                </a:extLst>
              </a:tr>
              <a:tr h="243251">
                <a:tc>
                  <a:txBody>
                    <a:bodyPr/>
                    <a:lstStyle/>
                    <a:p>
                      <a:pPr algn="l" fontAlgn="b"/>
                      <a:r>
                        <a:rPr lang="en-US" sz="1600" b="1" u="none" strike="noStrike" dirty="0">
                          <a:effectLst/>
                        </a:rPr>
                        <a:t>02</a:t>
                      </a:r>
                      <a:endParaRPr lang="en-US" sz="1600" b="1"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b"/>
                      <a:r>
                        <a:rPr lang="en-US" sz="1600" b="1" u="none" strike="noStrike" dirty="0">
                          <a:effectLst/>
                        </a:rPr>
                        <a:t>02</a:t>
                      </a:r>
                      <a:endParaRPr lang="en-US" sz="1600" b="1"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b"/>
                      <a:r>
                        <a:rPr lang="en-US" sz="1600" b="0" i="0" u="none" strike="noStrike" dirty="0">
                          <a:solidFill>
                            <a:srgbClr val="000000"/>
                          </a:solidFill>
                          <a:effectLst/>
                          <a:latin typeface="Aptos Narrow" panose="020B0004020202020204" pitchFamily="34" charset="0"/>
                        </a:rPr>
                        <a:t>07112023</a:t>
                      </a: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0" i="0" u="none" strike="noStrike" dirty="0">
                          <a:solidFill>
                            <a:srgbClr val="000000"/>
                          </a:solidFill>
                          <a:effectLst/>
                          <a:latin typeface="Aptos Narrow" panose="020B0004020202020204" pitchFamily="34" charset="0"/>
                        </a:rPr>
                        <a:t>07212023</a:t>
                      </a: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0" i="0" u="none" strike="noStrike" dirty="0">
                          <a:solidFill>
                            <a:srgbClr val="000000"/>
                          </a:solidFill>
                          <a:effectLst/>
                          <a:latin typeface="Aptos Narrow" panose="020B0004020202020204" pitchFamily="34" charset="0"/>
                        </a:rPr>
                        <a:t>02152024</a:t>
                      </a: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0" i="0" u="none" strike="noStrike" dirty="0">
                          <a:solidFill>
                            <a:srgbClr val="000000"/>
                          </a:solidFill>
                          <a:effectLst/>
                          <a:latin typeface="Aptos Narrow" panose="020B0004020202020204" pitchFamily="34" charset="0"/>
                        </a:rPr>
                        <a:t>02152024</a:t>
                      </a: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0" i="0" u="none" strike="noStrike" dirty="0">
                          <a:solidFill>
                            <a:srgbClr val="000000"/>
                          </a:solidFill>
                          <a:effectLst/>
                          <a:latin typeface="Aptos Narrow" panose="020B0004020202020204" pitchFamily="34" charset="0"/>
                        </a:rPr>
                        <a:t>02152024</a:t>
                      </a: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1" i="0" u="none" strike="noStrike" dirty="0">
                          <a:solidFill>
                            <a:srgbClr val="000000"/>
                          </a:solidFill>
                          <a:effectLst/>
                          <a:latin typeface="Aptos Narrow" panose="020B0004020202020204" pitchFamily="34" charset="0"/>
                        </a:rPr>
                        <a:t>03122024</a:t>
                      </a: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0" i="0" u="none" strike="noStrike" dirty="0">
                          <a:solidFill>
                            <a:srgbClr val="000000"/>
                          </a:solidFill>
                          <a:effectLst/>
                          <a:latin typeface="Aptos Narrow" panose="020B0004020202020204" pitchFamily="34" charset="0"/>
                        </a:rPr>
                        <a:t>02</a:t>
                      </a: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36193192"/>
                  </a:ext>
                </a:extLst>
              </a:tr>
            </a:tbl>
          </a:graphicData>
        </a:graphic>
      </p:graphicFrame>
      <p:graphicFrame>
        <p:nvGraphicFramePr>
          <p:cNvPr id="14" name="Table 13">
            <a:extLst>
              <a:ext uri="{FF2B5EF4-FFF2-40B4-BE49-F238E27FC236}">
                <a16:creationId xmlns:a16="http://schemas.microsoft.com/office/drawing/2014/main" id="{141C117E-9898-68FD-5D0E-E8909EF94C0C}"/>
              </a:ext>
            </a:extLst>
          </p:cNvPr>
          <p:cNvGraphicFramePr>
            <a:graphicFrameLocks noGrp="1"/>
          </p:cNvGraphicFramePr>
          <p:nvPr>
            <p:extLst>
              <p:ext uri="{D42A27DB-BD31-4B8C-83A1-F6EECF244321}">
                <p14:modId xmlns:p14="http://schemas.microsoft.com/office/powerpoint/2010/main" val="1808322216"/>
              </p:ext>
            </p:extLst>
          </p:nvPr>
        </p:nvGraphicFramePr>
        <p:xfrm>
          <a:off x="1394563" y="3871567"/>
          <a:ext cx="10602704" cy="988030"/>
        </p:xfrm>
        <a:graphic>
          <a:graphicData uri="http://schemas.openxmlformats.org/drawingml/2006/table">
            <a:tbl>
              <a:tblPr firstRow="1">
                <a:tableStyleId>{D7AC3CCA-C797-4891-BE02-D94E43425B78}</a:tableStyleId>
              </a:tblPr>
              <a:tblGrid>
                <a:gridCol w="1383076">
                  <a:extLst>
                    <a:ext uri="{9D8B030D-6E8A-4147-A177-3AD203B41FA5}">
                      <a16:colId xmlns:a16="http://schemas.microsoft.com/office/drawing/2014/main" val="4177681246"/>
                    </a:ext>
                  </a:extLst>
                </a:gridCol>
                <a:gridCol w="1245824">
                  <a:extLst>
                    <a:ext uri="{9D8B030D-6E8A-4147-A177-3AD203B41FA5}">
                      <a16:colId xmlns:a16="http://schemas.microsoft.com/office/drawing/2014/main" val="1769899093"/>
                    </a:ext>
                  </a:extLst>
                </a:gridCol>
                <a:gridCol w="1129688">
                  <a:extLst>
                    <a:ext uri="{9D8B030D-6E8A-4147-A177-3AD203B41FA5}">
                      <a16:colId xmlns:a16="http://schemas.microsoft.com/office/drawing/2014/main" val="448459364"/>
                    </a:ext>
                  </a:extLst>
                </a:gridCol>
                <a:gridCol w="1129688">
                  <a:extLst>
                    <a:ext uri="{9D8B030D-6E8A-4147-A177-3AD203B41FA5}">
                      <a16:colId xmlns:a16="http://schemas.microsoft.com/office/drawing/2014/main" val="1850825296"/>
                    </a:ext>
                  </a:extLst>
                </a:gridCol>
                <a:gridCol w="865742">
                  <a:extLst>
                    <a:ext uri="{9D8B030D-6E8A-4147-A177-3AD203B41FA5}">
                      <a16:colId xmlns:a16="http://schemas.microsoft.com/office/drawing/2014/main" val="2462015770"/>
                    </a:ext>
                  </a:extLst>
                </a:gridCol>
                <a:gridCol w="844627">
                  <a:extLst>
                    <a:ext uri="{9D8B030D-6E8A-4147-A177-3AD203B41FA5}">
                      <a16:colId xmlns:a16="http://schemas.microsoft.com/office/drawing/2014/main" val="3044376530"/>
                    </a:ext>
                  </a:extLst>
                </a:gridCol>
                <a:gridCol w="1361960">
                  <a:extLst>
                    <a:ext uri="{9D8B030D-6E8A-4147-A177-3AD203B41FA5}">
                      <a16:colId xmlns:a16="http://schemas.microsoft.com/office/drawing/2014/main" val="4207671990"/>
                    </a:ext>
                  </a:extLst>
                </a:gridCol>
                <a:gridCol w="1383076">
                  <a:extLst>
                    <a:ext uri="{9D8B030D-6E8A-4147-A177-3AD203B41FA5}">
                      <a16:colId xmlns:a16="http://schemas.microsoft.com/office/drawing/2014/main" val="1327459984"/>
                    </a:ext>
                  </a:extLst>
                </a:gridCol>
                <a:gridCol w="1259023">
                  <a:extLst>
                    <a:ext uri="{9D8B030D-6E8A-4147-A177-3AD203B41FA5}">
                      <a16:colId xmlns:a16="http://schemas.microsoft.com/office/drawing/2014/main" val="3286274190"/>
                    </a:ext>
                  </a:extLst>
                </a:gridCol>
              </a:tblGrid>
              <a:tr h="234800">
                <a:tc>
                  <a:txBody>
                    <a:bodyPr/>
                    <a:lstStyle/>
                    <a:p>
                      <a:pPr algn="l" fontAlgn="b"/>
                      <a:r>
                        <a:rPr lang="fr-FR" sz="1600" b="0" u="none" strike="noStrike" dirty="0">
                          <a:effectLst/>
                        </a:rPr>
                        <a:t>Date Parental Consent Part B</a:t>
                      </a:r>
                      <a:endParaRPr lang="fr-FR"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Date Eval Complete Part B</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Evaluation Delay Part B</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Date </a:t>
                      </a:r>
                      <a:r>
                        <a:rPr lang="en-US" sz="1600" b="0" u="none" strike="noStrike" dirty="0" err="1">
                          <a:effectLst/>
                        </a:rPr>
                        <a:t>Elig</a:t>
                      </a:r>
                      <a:r>
                        <a:rPr lang="en-US" sz="1600" b="0" u="none" strike="noStrike" dirty="0">
                          <a:effectLst/>
                        </a:rPr>
                        <a:t> Meeting Part B</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Date </a:t>
                      </a:r>
                      <a:r>
                        <a:rPr lang="en-US" sz="1600" b="0" u="none" strike="noStrike" dirty="0" err="1">
                          <a:effectLst/>
                        </a:rPr>
                        <a:t>Iep</a:t>
                      </a:r>
                      <a:r>
                        <a:rPr lang="en-US" sz="1600" b="0" u="none" strike="noStrike" dirty="0">
                          <a:effectLst/>
                        </a:rPr>
                        <a:t> Finalized</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Finalize </a:t>
                      </a:r>
                      <a:r>
                        <a:rPr lang="en-US" sz="1600" b="0" u="none" strike="noStrike" dirty="0" err="1">
                          <a:effectLst/>
                        </a:rPr>
                        <a:t>Iep</a:t>
                      </a:r>
                      <a:r>
                        <a:rPr lang="en-US" sz="1600" b="0" u="none" strike="noStrike" dirty="0">
                          <a:effectLst/>
                        </a:rPr>
                        <a:t> Delay</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Date IEP Implemented Part B</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Reason IEP Not Implemented</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Eligibility Services Path 3</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extLst>
                  <a:ext uri="{0D108BD9-81ED-4DB2-BD59-A6C34878D82A}">
                    <a16:rowId xmlns:a16="http://schemas.microsoft.com/office/drawing/2014/main" val="936925604"/>
                  </a:ext>
                </a:extLst>
              </a:tr>
              <a:tr h="152033">
                <a:tc>
                  <a:txBody>
                    <a:bodyPr/>
                    <a:lstStyle/>
                    <a:p>
                      <a:pPr algn="l" fontAlgn="b"/>
                      <a:r>
                        <a:rPr lang="en-US" sz="1600" u="none" strike="noStrike" dirty="0">
                          <a:effectLst/>
                        </a:rPr>
                        <a:t>00000000</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tc>
                  <a:txBody>
                    <a:bodyPr/>
                    <a:lstStyle/>
                    <a:p>
                      <a:pPr algn="l" fontAlgn="b"/>
                      <a:r>
                        <a:rPr lang="en-US" sz="1600" u="none" strike="noStrike" dirty="0">
                          <a:effectLst/>
                        </a:rPr>
                        <a:t>00000000</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tc>
                  <a:txBody>
                    <a:bodyPr/>
                    <a:lstStyle/>
                    <a:p>
                      <a:pPr algn="l" fontAlgn="b"/>
                      <a:r>
                        <a:rPr lang="en-US" sz="1600" u="none" strike="noStrike" dirty="0">
                          <a:effectLst/>
                        </a:rPr>
                        <a:t>00000000</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tc>
                  <a:txBody>
                    <a:bodyPr/>
                    <a:lstStyle/>
                    <a:p>
                      <a:pPr algn="l" fontAlgn="b"/>
                      <a:r>
                        <a:rPr lang="en-US" sz="1600" u="none" strike="noStrike" dirty="0">
                          <a:effectLst/>
                        </a:rPr>
                        <a:t>00000000</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tc>
                  <a:txBody>
                    <a:bodyPr/>
                    <a:lstStyle/>
                    <a:p>
                      <a:pPr algn="l" fontAlgn="b"/>
                      <a:r>
                        <a:rPr lang="en-US" sz="1600" u="none" strike="noStrike" dirty="0">
                          <a:effectLst/>
                        </a:rPr>
                        <a:t>00000000</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extLst>
                  <a:ext uri="{0D108BD9-81ED-4DB2-BD59-A6C34878D82A}">
                    <a16:rowId xmlns:a16="http://schemas.microsoft.com/office/drawing/2014/main" val="1929362444"/>
                  </a:ext>
                </a:extLst>
              </a:tr>
            </a:tbl>
          </a:graphicData>
        </a:graphic>
      </p:graphicFrame>
      <p:cxnSp>
        <p:nvCxnSpPr>
          <p:cNvPr id="19" name="Straight Arrow Connector 18">
            <a:extLst>
              <a:ext uri="{FF2B5EF4-FFF2-40B4-BE49-F238E27FC236}">
                <a16:creationId xmlns:a16="http://schemas.microsoft.com/office/drawing/2014/main" id="{E97A377B-CA2E-1FB2-1B80-95AF5523C0BD}"/>
              </a:ext>
              <a:ext uri="{C183D7F6-B498-43B3-948B-1728B52AA6E4}">
                <adec:decorative xmlns:adec="http://schemas.microsoft.com/office/drawing/2017/decorative" val="1"/>
              </a:ext>
            </a:extLst>
          </p:cNvPr>
          <p:cNvCxnSpPr/>
          <p:nvPr/>
        </p:nvCxnSpPr>
        <p:spPr>
          <a:xfrm flipV="1">
            <a:off x="63630" y="3766946"/>
            <a:ext cx="256268" cy="1947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76A458E-876C-FE21-D094-41ECFB247D9D}"/>
              </a:ext>
            </a:extLst>
          </p:cNvPr>
          <p:cNvSpPr txBox="1"/>
          <p:nvPr/>
        </p:nvSpPr>
        <p:spPr>
          <a:xfrm>
            <a:off x="319898" y="5226312"/>
            <a:ext cx="11447559" cy="1723549"/>
          </a:xfrm>
          <a:prstGeom prst="rect">
            <a:avLst/>
          </a:prstGeom>
          <a:noFill/>
        </p:spPr>
        <p:txBody>
          <a:bodyPr wrap="square" rtlCol="0">
            <a:spAutoFit/>
          </a:bodyPr>
          <a:lstStyle/>
          <a:p>
            <a:r>
              <a:rPr lang="en-US" sz="1600" dirty="0"/>
              <a:t>Student had an initial to referral Special Education, was receiving Part C services at time of referral, found eligible, no delays</a:t>
            </a:r>
          </a:p>
          <a:p>
            <a:pPr marL="285750" indent="-285750">
              <a:buFont typeface="Arial" panose="020B0604020202020204" pitchFamily="34" charset="0"/>
              <a:buChar char="•"/>
            </a:pPr>
            <a:r>
              <a:rPr lang="en-US" dirty="0"/>
              <a:t>Special Education Referral Type= 02</a:t>
            </a:r>
          </a:p>
          <a:p>
            <a:pPr marL="285750" indent="-285750">
              <a:buFont typeface="Arial" panose="020B0604020202020204" pitchFamily="34" charset="0"/>
              <a:buChar char="•"/>
            </a:pPr>
            <a:r>
              <a:rPr lang="en-US" dirty="0"/>
              <a:t>Sped Eligibility and Services = 02 </a:t>
            </a:r>
          </a:p>
          <a:p>
            <a:pPr marL="285750" indent="-285750">
              <a:buFont typeface="Arial" panose="020B0604020202020204" pitchFamily="34" charset="0"/>
              <a:buChar char="•"/>
            </a:pPr>
            <a:r>
              <a:rPr lang="en-US" dirty="0"/>
              <a:t>Start Date of Sped = Date IEP Implemented C to B = 03/12/2024</a:t>
            </a:r>
          </a:p>
          <a:p>
            <a:pPr marL="285750" indent="-285750">
              <a:buFont typeface="Arial" panose="020B0604020202020204" pitchFamily="34" charset="0"/>
              <a:buChar char="•"/>
            </a:pPr>
            <a:r>
              <a:rPr lang="en-US" dirty="0"/>
              <a:t>Path 2 date fields reported, path 3 date fields zero-filled</a:t>
            </a:r>
          </a:p>
          <a:p>
            <a:pPr marL="285750" indent="-285750">
              <a:buFont typeface="Arial" panose="020B0604020202020204" pitchFamily="34" charset="0"/>
              <a:buChar char="•"/>
            </a:pPr>
            <a:endParaRPr lang="en-US" dirty="0"/>
          </a:p>
        </p:txBody>
      </p:sp>
      <p:graphicFrame>
        <p:nvGraphicFramePr>
          <p:cNvPr id="23" name="Table 22">
            <a:extLst>
              <a:ext uri="{FF2B5EF4-FFF2-40B4-BE49-F238E27FC236}">
                <a16:creationId xmlns:a16="http://schemas.microsoft.com/office/drawing/2014/main" id="{E7FBD37F-A9BC-85A2-623A-8CD581F2C594}"/>
              </a:ext>
            </a:extLst>
          </p:cNvPr>
          <p:cNvGraphicFramePr>
            <a:graphicFrameLocks noGrp="1"/>
          </p:cNvGraphicFramePr>
          <p:nvPr>
            <p:extLst>
              <p:ext uri="{D42A27DB-BD31-4B8C-83A1-F6EECF244321}">
                <p14:modId xmlns:p14="http://schemas.microsoft.com/office/powerpoint/2010/main" val="2385990764"/>
              </p:ext>
            </p:extLst>
          </p:nvPr>
        </p:nvGraphicFramePr>
        <p:xfrm>
          <a:off x="191764" y="1458053"/>
          <a:ext cx="3213100" cy="746760"/>
        </p:xfrm>
        <a:graphic>
          <a:graphicData uri="http://schemas.openxmlformats.org/drawingml/2006/table">
            <a:tbl>
              <a:tblPr firstRow="1">
                <a:tableStyleId>{5C22544A-7EE6-4342-B048-85BDC9FD1C3A}</a:tableStyleId>
              </a:tblPr>
              <a:tblGrid>
                <a:gridCol w="1066800">
                  <a:extLst>
                    <a:ext uri="{9D8B030D-6E8A-4147-A177-3AD203B41FA5}">
                      <a16:colId xmlns:a16="http://schemas.microsoft.com/office/drawing/2014/main" val="475673031"/>
                    </a:ext>
                  </a:extLst>
                </a:gridCol>
                <a:gridCol w="1016000">
                  <a:extLst>
                    <a:ext uri="{9D8B030D-6E8A-4147-A177-3AD203B41FA5}">
                      <a16:colId xmlns:a16="http://schemas.microsoft.com/office/drawing/2014/main" val="1853348782"/>
                    </a:ext>
                  </a:extLst>
                </a:gridCol>
                <a:gridCol w="1130300">
                  <a:extLst>
                    <a:ext uri="{9D8B030D-6E8A-4147-A177-3AD203B41FA5}">
                      <a16:colId xmlns:a16="http://schemas.microsoft.com/office/drawing/2014/main" val="4241595967"/>
                    </a:ext>
                  </a:extLst>
                </a:gridCol>
              </a:tblGrid>
              <a:tr h="182880">
                <a:tc>
                  <a:txBody>
                    <a:bodyPr/>
                    <a:lstStyle/>
                    <a:p>
                      <a:pPr algn="l" fontAlgn="b"/>
                      <a:r>
                        <a:rPr lang="en-US" sz="1600" u="none" strike="noStrike" dirty="0">
                          <a:solidFill>
                            <a:schemeClr val="tx1"/>
                          </a:solidFill>
                          <a:effectLst/>
                        </a:rPr>
                        <a:t>Start Date Of Sped</a:t>
                      </a:r>
                      <a:endParaRPr lang="en-US" sz="1600" b="0" i="0" u="none" strike="noStrike" dirty="0">
                        <a:solidFill>
                          <a:schemeClr val="tx1"/>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l" fontAlgn="b"/>
                      <a:r>
                        <a:rPr lang="en-US" sz="1600" u="none" strike="noStrike" dirty="0">
                          <a:solidFill>
                            <a:schemeClr val="tx1"/>
                          </a:solidFill>
                          <a:effectLst/>
                        </a:rPr>
                        <a:t>End Date Of </a:t>
                      </a:r>
                      <a:r>
                        <a:rPr lang="en-US" sz="1600" u="none" strike="noStrike" dirty="0" err="1">
                          <a:solidFill>
                            <a:schemeClr val="tx1"/>
                          </a:solidFill>
                          <a:effectLst/>
                        </a:rPr>
                        <a:t>Spd</a:t>
                      </a:r>
                      <a:endParaRPr lang="en-US" sz="1600" b="0" i="0" u="none" strike="noStrike" dirty="0">
                        <a:solidFill>
                          <a:schemeClr val="tx1"/>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l" fontAlgn="b"/>
                      <a:r>
                        <a:rPr lang="en-US" sz="1600" u="none" strike="noStrike" dirty="0">
                          <a:solidFill>
                            <a:schemeClr val="tx1"/>
                          </a:solidFill>
                          <a:effectLst/>
                        </a:rPr>
                        <a:t>Reason Exited Sped</a:t>
                      </a:r>
                      <a:endParaRPr lang="en-US" sz="1600" b="0" i="0" u="none" strike="noStrike" dirty="0">
                        <a:solidFill>
                          <a:schemeClr val="tx1"/>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574930100"/>
                  </a:ext>
                </a:extLst>
              </a:tr>
              <a:tr h="182880">
                <a:tc>
                  <a:txBody>
                    <a:bodyPr/>
                    <a:lstStyle/>
                    <a:p>
                      <a:pPr algn="l" fontAlgn="b"/>
                      <a:r>
                        <a:rPr lang="en-US" sz="1600" b="1" u="none" strike="noStrike" dirty="0">
                          <a:effectLst/>
                        </a:rPr>
                        <a:t>03122024</a:t>
                      </a:r>
                      <a:endParaRPr lang="en-US" sz="1600" b="1"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US" sz="1600" u="none" strike="noStrike">
                          <a:effectLst/>
                        </a:rPr>
                        <a:t>00000000</a:t>
                      </a:r>
                      <a:endParaRPr lang="en-US" sz="16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0097966"/>
                  </a:ext>
                </a:extLst>
              </a:tr>
            </a:tbl>
          </a:graphicData>
        </a:graphic>
      </p:graphicFrame>
      <p:graphicFrame>
        <p:nvGraphicFramePr>
          <p:cNvPr id="3" name="Content Placeholder 4">
            <a:extLst>
              <a:ext uri="{FF2B5EF4-FFF2-40B4-BE49-F238E27FC236}">
                <a16:creationId xmlns:a16="http://schemas.microsoft.com/office/drawing/2014/main" id="{4B49362D-31FA-B85D-1686-72607EEBE771}"/>
              </a:ext>
            </a:extLst>
          </p:cNvPr>
          <p:cNvGraphicFramePr>
            <a:graphicFrameLocks noGrp="1"/>
          </p:cNvGraphicFramePr>
          <p:nvPr>
            <p:ph idx="1"/>
            <p:extLst>
              <p:ext uri="{D42A27DB-BD31-4B8C-83A1-F6EECF244321}">
                <p14:modId xmlns:p14="http://schemas.microsoft.com/office/powerpoint/2010/main" val="1670617332"/>
              </p:ext>
            </p:extLst>
          </p:nvPr>
        </p:nvGraphicFramePr>
        <p:xfrm>
          <a:off x="4113537" y="1306702"/>
          <a:ext cx="7886699" cy="853440"/>
        </p:xfrm>
        <a:graphic>
          <a:graphicData uri="http://schemas.openxmlformats.org/drawingml/2006/table">
            <a:tbl>
              <a:tblPr firstRow="1" firstCol="1" lastRow="1" lastCol="1" bandRow="1" bandCol="1"/>
              <a:tblGrid>
                <a:gridCol w="497531">
                  <a:extLst>
                    <a:ext uri="{9D8B030D-6E8A-4147-A177-3AD203B41FA5}">
                      <a16:colId xmlns:a16="http://schemas.microsoft.com/office/drawing/2014/main" val="20000"/>
                    </a:ext>
                  </a:extLst>
                </a:gridCol>
                <a:gridCol w="7389168">
                  <a:extLst>
                    <a:ext uri="{9D8B030D-6E8A-4147-A177-3AD203B41FA5}">
                      <a16:colId xmlns:a16="http://schemas.microsoft.com/office/drawing/2014/main" val="20001"/>
                    </a:ext>
                  </a:extLst>
                </a:gridCol>
              </a:tblGrid>
              <a:tr h="717846">
                <a:tc>
                  <a:txBody>
                    <a:bodyPr/>
                    <a:lstStyle/>
                    <a:p>
                      <a:pPr marL="0" marR="0">
                        <a:spcBef>
                          <a:spcPts val="0"/>
                        </a:spcBef>
                        <a:spcAft>
                          <a:spcPts val="0"/>
                        </a:spcAft>
                      </a:pPr>
                      <a:r>
                        <a:rPr lang="en-US" sz="1400" dirty="0">
                          <a:effectLst/>
                          <a:latin typeface="Calibri"/>
                          <a:ea typeface="Times New Roman"/>
                          <a:cs typeface="Arial"/>
                        </a:rPr>
                        <a:t>02</a:t>
                      </a:r>
                      <a:endParaRPr lang="en-US" sz="1400" dirty="0">
                        <a:effectLst/>
                        <a:latin typeface="Calibri"/>
                        <a:ea typeface="Times New Roman"/>
                      </a:endParaRPr>
                    </a:p>
                  </a:txBody>
                  <a:tcPr marL="64552" marR="64552"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dirty="0">
                          <a:effectLst/>
                          <a:latin typeface="Calibri"/>
                          <a:ea typeface="Times New Roman"/>
                          <a:cs typeface="Arial"/>
                        </a:rPr>
                        <a:t>Part C to Part B Transition (Path 2 Only) – </a:t>
                      </a:r>
                      <a:r>
                        <a:rPr lang="en-US" sz="1400" dirty="0">
                          <a:effectLst/>
                          <a:latin typeface="Calibri"/>
                          <a:ea typeface="Times New Roman"/>
                          <a:cs typeface="Arial"/>
                        </a:rPr>
                        <a:t>Use this code for children 2.5 but not 4 years old (at the time of the referral) who were referred for a Part B Evaluation (from a Part C Agency), whether or not they were determined to be eligible for Part B Services.</a:t>
                      </a:r>
                      <a:endParaRPr lang="en-US" sz="1400" dirty="0">
                        <a:effectLst/>
                        <a:latin typeface="Calibri"/>
                        <a:ea typeface="Times New Roman"/>
                      </a:endParaRPr>
                    </a:p>
                    <a:p>
                      <a:pPr marL="0" marR="0">
                        <a:spcBef>
                          <a:spcPts val="0"/>
                        </a:spcBef>
                        <a:spcAft>
                          <a:spcPts val="0"/>
                        </a:spcAft>
                      </a:pPr>
                      <a:r>
                        <a:rPr lang="en-US" sz="1400" dirty="0">
                          <a:effectLst/>
                          <a:latin typeface="Calibri"/>
                          <a:ea typeface="Times New Roman"/>
                          <a:cs typeface="Arial"/>
                        </a:rPr>
                        <a:t> </a:t>
                      </a:r>
                      <a:endParaRPr lang="en-US" sz="1400" dirty="0">
                        <a:effectLst/>
                        <a:latin typeface="Calibri"/>
                        <a:ea typeface="Times New Roman"/>
                      </a:endParaRPr>
                    </a:p>
                  </a:txBody>
                  <a:tcPr marL="64552" marR="64552"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251160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8792-5827-3B84-43FD-CC479F88E4D7}"/>
              </a:ext>
            </a:extLst>
          </p:cNvPr>
          <p:cNvSpPr>
            <a:spLocks noGrp="1"/>
          </p:cNvSpPr>
          <p:nvPr>
            <p:ph type="title"/>
          </p:nvPr>
        </p:nvSpPr>
        <p:spPr>
          <a:xfrm>
            <a:off x="556532" y="299331"/>
            <a:ext cx="11210925" cy="744836"/>
          </a:xfrm>
        </p:spPr>
        <p:txBody>
          <a:bodyPr vert="horz" lIns="91440" tIns="45720" rIns="91440" bIns="45720" rtlCol="0" anchor="ctr">
            <a:normAutofit/>
          </a:bodyPr>
          <a:lstStyle/>
          <a:p>
            <a:pPr algn="ctr"/>
            <a:r>
              <a:rPr lang="en-US" sz="3200" kern="1200" dirty="0">
                <a:latin typeface="+mj-lt"/>
                <a:ea typeface="+mj-ea"/>
                <a:cs typeface="+mj-cs"/>
              </a:rPr>
              <a:t>Special Education Referral Type 03</a:t>
            </a:r>
          </a:p>
        </p:txBody>
      </p:sp>
      <p:sp>
        <p:nvSpPr>
          <p:cNvPr id="4" name="Slide Number Placeholder 3">
            <a:extLst>
              <a:ext uri="{FF2B5EF4-FFF2-40B4-BE49-F238E27FC236}">
                <a16:creationId xmlns:a16="http://schemas.microsoft.com/office/drawing/2014/main" id="{A699A6F8-9845-66CD-86D0-718F4D4333D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C479D5F6-EDCB-402A-AC08-4943A1820E8F}" type="slidenum">
              <a:rPr lang="en-US" sz="1200" smtClean="0">
                <a:solidFill>
                  <a:schemeClr val="tx1">
                    <a:tint val="75000"/>
                  </a:schemeClr>
                </a:solidFill>
                <a:latin typeface="+mn-lt"/>
              </a:rPr>
              <a:pPr algn="r">
                <a:spcAft>
                  <a:spcPts val="600"/>
                </a:spcAft>
              </a:pPr>
              <a:t>48</a:t>
            </a:fld>
            <a:endParaRPr lang="en-US" sz="1200" dirty="0">
              <a:solidFill>
                <a:schemeClr val="tx1">
                  <a:tint val="75000"/>
                </a:schemeClr>
              </a:solidFill>
              <a:latin typeface="+mn-lt"/>
            </a:endParaRPr>
          </a:p>
        </p:txBody>
      </p:sp>
      <p:graphicFrame>
        <p:nvGraphicFramePr>
          <p:cNvPr id="13" name="Table 12">
            <a:extLst>
              <a:ext uri="{FF2B5EF4-FFF2-40B4-BE49-F238E27FC236}">
                <a16:creationId xmlns:a16="http://schemas.microsoft.com/office/drawing/2014/main" id="{4A54EA22-DE15-97DC-521D-863B03277CBD}"/>
              </a:ext>
            </a:extLst>
          </p:cNvPr>
          <p:cNvGraphicFramePr>
            <a:graphicFrameLocks noGrp="1"/>
          </p:cNvGraphicFramePr>
          <p:nvPr>
            <p:extLst>
              <p:ext uri="{D42A27DB-BD31-4B8C-83A1-F6EECF244321}">
                <p14:modId xmlns:p14="http://schemas.microsoft.com/office/powerpoint/2010/main" val="4238016288"/>
              </p:ext>
            </p:extLst>
          </p:nvPr>
        </p:nvGraphicFramePr>
        <p:xfrm>
          <a:off x="191764" y="2422677"/>
          <a:ext cx="11937050" cy="1231026"/>
        </p:xfrm>
        <a:graphic>
          <a:graphicData uri="http://schemas.openxmlformats.org/drawingml/2006/table">
            <a:tbl>
              <a:tblPr firstRow="1" bandRow="1">
                <a:tableStyleId>{5C22544A-7EE6-4342-B048-85BDC9FD1C3A}</a:tableStyleId>
              </a:tblPr>
              <a:tblGrid>
                <a:gridCol w="708050">
                  <a:extLst>
                    <a:ext uri="{9D8B030D-6E8A-4147-A177-3AD203B41FA5}">
                      <a16:colId xmlns:a16="http://schemas.microsoft.com/office/drawing/2014/main" val="1648784110"/>
                    </a:ext>
                  </a:extLst>
                </a:gridCol>
                <a:gridCol w="761882">
                  <a:extLst>
                    <a:ext uri="{9D8B030D-6E8A-4147-A177-3AD203B41FA5}">
                      <a16:colId xmlns:a16="http://schemas.microsoft.com/office/drawing/2014/main" val="1301713942"/>
                    </a:ext>
                  </a:extLst>
                </a:gridCol>
                <a:gridCol w="919050">
                  <a:extLst>
                    <a:ext uri="{9D8B030D-6E8A-4147-A177-3AD203B41FA5}">
                      <a16:colId xmlns:a16="http://schemas.microsoft.com/office/drawing/2014/main" val="1872215411"/>
                    </a:ext>
                  </a:extLst>
                </a:gridCol>
                <a:gridCol w="887618">
                  <a:extLst>
                    <a:ext uri="{9D8B030D-6E8A-4147-A177-3AD203B41FA5}">
                      <a16:colId xmlns:a16="http://schemas.microsoft.com/office/drawing/2014/main" val="1610505612"/>
                    </a:ext>
                  </a:extLst>
                </a:gridCol>
                <a:gridCol w="948266">
                  <a:extLst>
                    <a:ext uri="{9D8B030D-6E8A-4147-A177-3AD203B41FA5}">
                      <a16:colId xmlns:a16="http://schemas.microsoft.com/office/drawing/2014/main" val="1939446430"/>
                    </a:ext>
                  </a:extLst>
                </a:gridCol>
                <a:gridCol w="1139199">
                  <a:extLst>
                    <a:ext uri="{9D8B030D-6E8A-4147-A177-3AD203B41FA5}">
                      <a16:colId xmlns:a16="http://schemas.microsoft.com/office/drawing/2014/main" val="2347986312"/>
                    </a:ext>
                  </a:extLst>
                </a:gridCol>
                <a:gridCol w="1103734">
                  <a:extLst>
                    <a:ext uri="{9D8B030D-6E8A-4147-A177-3AD203B41FA5}">
                      <a16:colId xmlns:a16="http://schemas.microsoft.com/office/drawing/2014/main" val="3184814169"/>
                    </a:ext>
                  </a:extLst>
                </a:gridCol>
                <a:gridCol w="1268963">
                  <a:extLst>
                    <a:ext uri="{9D8B030D-6E8A-4147-A177-3AD203B41FA5}">
                      <a16:colId xmlns:a16="http://schemas.microsoft.com/office/drawing/2014/main" val="4023568209"/>
                    </a:ext>
                  </a:extLst>
                </a:gridCol>
                <a:gridCol w="1213629">
                  <a:extLst>
                    <a:ext uri="{9D8B030D-6E8A-4147-A177-3AD203B41FA5}">
                      <a16:colId xmlns:a16="http://schemas.microsoft.com/office/drawing/2014/main" val="230939673"/>
                    </a:ext>
                  </a:extLst>
                </a:gridCol>
                <a:gridCol w="1312479">
                  <a:extLst>
                    <a:ext uri="{9D8B030D-6E8A-4147-A177-3AD203B41FA5}">
                      <a16:colId xmlns:a16="http://schemas.microsoft.com/office/drawing/2014/main" val="1818184121"/>
                    </a:ext>
                  </a:extLst>
                </a:gridCol>
                <a:gridCol w="897848">
                  <a:extLst>
                    <a:ext uri="{9D8B030D-6E8A-4147-A177-3AD203B41FA5}">
                      <a16:colId xmlns:a16="http://schemas.microsoft.com/office/drawing/2014/main" val="2045906727"/>
                    </a:ext>
                  </a:extLst>
                </a:gridCol>
                <a:gridCol w="776332">
                  <a:extLst>
                    <a:ext uri="{9D8B030D-6E8A-4147-A177-3AD203B41FA5}">
                      <a16:colId xmlns:a16="http://schemas.microsoft.com/office/drawing/2014/main" val="3916375458"/>
                    </a:ext>
                  </a:extLst>
                </a:gridCol>
              </a:tblGrid>
              <a:tr h="854008">
                <a:tc>
                  <a:txBody>
                    <a:bodyPr/>
                    <a:lstStyle/>
                    <a:p>
                      <a:pPr algn="l" fontAlgn="b"/>
                      <a:r>
                        <a:rPr lang="en-US" sz="1600" b="0" u="none" strike="noStrike" dirty="0">
                          <a:solidFill>
                            <a:schemeClr val="tx1"/>
                          </a:solidFill>
                          <a:effectLst/>
                        </a:rPr>
                        <a:t>Sped Referral Type</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Sped Eligibility And Services</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Date Eligible Part C</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Date Referral Admin Unit</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Date Parental Consent C To B</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Date Eval Complete C To B</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Evaluation Delay C To B</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Date Eligibility Meeting</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Eligibility Meeting Delay</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Date IEP Implemented C To B</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IEP Implementation Delay</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Eligibility Services Path 2</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468416852"/>
                  </a:ext>
                </a:extLst>
              </a:tr>
              <a:tr h="243251">
                <a:tc>
                  <a:txBody>
                    <a:bodyPr/>
                    <a:lstStyle/>
                    <a:p>
                      <a:pPr algn="l" fontAlgn="b"/>
                      <a:r>
                        <a:rPr lang="en-US" sz="1600" b="1" u="none" strike="noStrike" dirty="0">
                          <a:effectLst/>
                        </a:rPr>
                        <a:t>03</a:t>
                      </a:r>
                      <a:endParaRPr lang="en-US" sz="1600" b="1"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b"/>
                      <a:r>
                        <a:rPr lang="en-US" sz="1600" b="1" u="none" strike="noStrike" dirty="0">
                          <a:effectLst/>
                        </a:rPr>
                        <a:t>02</a:t>
                      </a:r>
                      <a:endParaRPr lang="en-US" sz="1600" b="1"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b"/>
                      <a:r>
                        <a:rPr lang="en-US" sz="1600" b="0" i="0" u="none" strike="noStrike" dirty="0">
                          <a:solidFill>
                            <a:srgbClr val="000000"/>
                          </a:solidFill>
                          <a:effectLst/>
                          <a:latin typeface="Aptos Narrow" panose="020B0004020202020204" pitchFamily="34" charset="0"/>
                        </a:rPr>
                        <a:t>00000000</a:t>
                      </a: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0" i="0" u="none" strike="noStrike" dirty="0">
                          <a:solidFill>
                            <a:srgbClr val="000000"/>
                          </a:solidFill>
                          <a:effectLst/>
                          <a:latin typeface="Aptos Narrow" panose="020B0004020202020204" pitchFamily="34" charset="0"/>
                        </a:rPr>
                        <a:t>00000000</a:t>
                      </a: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0" i="0" u="none" strike="noStrike" dirty="0">
                          <a:solidFill>
                            <a:srgbClr val="000000"/>
                          </a:solidFill>
                          <a:effectLst/>
                          <a:latin typeface="Aptos Narrow" panose="020B0004020202020204" pitchFamily="34" charset="0"/>
                        </a:rPr>
                        <a:t>00000000</a:t>
                      </a: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0" i="0" u="none" strike="noStrike" dirty="0">
                          <a:solidFill>
                            <a:srgbClr val="000000"/>
                          </a:solidFill>
                          <a:effectLst/>
                          <a:latin typeface="Aptos Narrow" panose="020B0004020202020204" pitchFamily="34" charset="0"/>
                        </a:rPr>
                        <a:t>00000000</a:t>
                      </a: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0" i="0" u="none" strike="noStrike" dirty="0">
                          <a:solidFill>
                            <a:srgbClr val="000000"/>
                          </a:solidFill>
                          <a:effectLst/>
                          <a:latin typeface="Aptos Narrow" panose="020B0004020202020204" pitchFamily="34" charset="0"/>
                        </a:rPr>
                        <a:t>00000000</a:t>
                      </a: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0" i="0" u="none" strike="noStrike" dirty="0">
                          <a:solidFill>
                            <a:srgbClr val="000000"/>
                          </a:solidFill>
                          <a:effectLst/>
                          <a:latin typeface="Aptos Narrow" panose="020B0004020202020204" pitchFamily="34" charset="0"/>
                        </a:rPr>
                        <a:t>00000000</a:t>
                      </a: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0" i="0" u="none" strike="noStrike" dirty="0">
                          <a:solidFill>
                            <a:srgbClr val="000000"/>
                          </a:solidFill>
                          <a:effectLst/>
                          <a:latin typeface="Aptos Narrow" panose="020B0004020202020204" pitchFamily="34" charset="0"/>
                        </a:rPr>
                        <a:t>00</a:t>
                      </a: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36193192"/>
                  </a:ext>
                </a:extLst>
              </a:tr>
            </a:tbl>
          </a:graphicData>
        </a:graphic>
      </p:graphicFrame>
      <p:graphicFrame>
        <p:nvGraphicFramePr>
          <p:cNvPr id="14" name="Table 13">
            <a:extLst>
              <a:ext uri="{FF2B5EF4-FFF2-40B4-BE49-F238E27FC236}">
                <a16:creationId xmlns:a16="http://schemas.microsoft.com/office/drawing/2014/main" id="{141C117E-9898-68FD-5D0E-E8909EF94C0C}"/>
              </a:ext>
            </a:extLst>
          </p:cNvPr>
          <p:cNvGraphicFramePr>
            <a:graphicFrameLocks noGrp="1"/>
          </p:cNvGraphicFramePr>
          <p:nvPr>
            <p:extLst>
              <p:ext uri="{D42A27DB-BD31-4B8C-83A1-F6EECF244321}">
                <p14:modId xmlns:p14="http://schemas.microsoft.com/office/powerpoint/2010/main" val="4249931469"/>
              </p:ext>
            </p:extLst>
          </p:nvPr>
        </p:nvGraphicFramePr>
        <p:xfrm>
          <a:off x="1394563" y="3871567"/>
          <a:ext cx="10635873" cy="988030"/>
        </p:xfrm>
        <a:graphic>
          <a:graphicData uri="http://schemas.openxmlformats.org/drawingml/2006/table">
            <a:tbl>
              <a:tblPr firstRow="1">
                <a:tableStyleId>{D7AC3CCA-C797-4891-BE02-D94E43425B78}</a:tableStyleId>
              </a:tblPr>
              <a:tblGrid>
                <a:gridCol w="1383076">
                  <a:extLst>
                    <a:ext uri="{9D8B030D-6E8A-4147-A177-3AD203B41FA5}">
                      <a16:colId xmlns:a16="http://schemas.microsoft.com/office/drawing/2014/main" val="4177681246"/>
                    </a:ext>
                  </a:extLst>
                </a:gridCol>
                <a:gridCol w="1245824">
                  <a:extLst>
                    <a:ext uri="{9D8B030D-6E8A-4147-A177-3AD203B41FA5}">
                      <a16:colId xmlns:a16="http://schemas.microsoft.com/office/drawing/2014/main" val="1769899093"/>
                    </a:ext>
                  </a:extLst>
                </a:gridCol>
                <a:gridCol w="1129688">
                  <a:extLst>
                    <a:ext uri="{9D8B030D-6E8A-4147-A177-3AD203B41FA5}">
                      <a16:colId xmlns:a16="http://schemas.microsoft.com/office/drawing/2014/main" val="448459364"/>
                    </a:ext>
                  </a:extLst>
                </a:gridCol>
                <a:gridCol w="1129688">
                  <a:extLst>
                    <a:ext uri="{9D8B030D-6E8A-4147-A177-3AD203B41FA5}">
                      <a16:colId xmlns:a16="http://schemas.microsoft.com/office/drawing/2014/main" val="1850825296"/>
                    </a:ext>
                  </a:extLst>
                </a:gridCol>
                <a:gridCol w="865742">
                  <a:extLst>
                    <a:ext uri="{9D8B030D-6E8A-4147-A177-3AD203B41FA5}">
                      <a16:colId xmlns:a16="http://schemas.microsoft.com/office/drawing/2014/main" val="2462015770"/>
                    </a:ext>
                  </a:extLst>
                </a:gridCol>
                <a:gridCol w="844627">
                  <a:extLst>
                    <a:ext uri="{9D8B030D-6E8A-4147-A177-3AD203B41FA5}">
                      <a16:colId xmlns:a16="http://schemas.microsoft.com/office/drawing/2014/main" val="3044376530"/>
                    </a:ext>
                  </a:extLst>
                </a:gridCol>
                <a:gridCol w="1361960">
                  <a:extLst>
                    <a:ext uri="{9D8B030D-6E8A-4147-A177-3AD203B41FA5}">
                      <a16:colId xmlns:a16="http://schemas.microsoft.com/office/drawing/2014/main" val="4207671990"/>
                    </a:ext>
                  </a:extLst>
                </a:gridCol>
                <a:gridCol w="1383076">
                  <a:extLst>
                    <a:ext uri="{9D8B030D-6E8A-4147-A177-3AD203B41FA5}">
                      <a16:colId xmlns:a16="http://schemas.microsoft.com/office/drawing/2014/main" val="1327459984"/>
                    </a:ext>
                  </a:extLst>
                </a:gridCol>
                <a:gridCol w="1292192">
                  <a:extLst>
                    <a:ext uri="{9D8B030D-6E8A-4147-A177-3AD203B41FA5}">
                      <a16:colId xmlns:a16="http://schemas.microsoft.com/office/drawing/2014/main" val="3286274190"/>
                    </a:ext>
                  </a:extLst>
                </a:gridCol>
              </a:tblGrid>
              <a:tr h="234800">
                <a:tc>
                  <a:txBody>
                    <a:bodyPr/>
                    <a:lstStyle/>
                    <a:p>
                      <a:pPr algn="l" fontAlgn="b"/>
                      <a:r>
                        <a:rPr lang="fr-FR" sz="1600" b="0" u="none" strike="noStrike" dirty="0">
                          <a:effectLst/>
                        </a:rPr>
                        <a:t>Date Parental Consent Part B</a:t>
                      </a:r>
                      <a:endParaRPr lang="fr-FR"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Date Eval Complete Part B</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Evaluation Delay Part B</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Date </a:t>
                      </a:r>
                      <a:r>
                        <a:rPr lang="en-US" sz="1600" b="0" u="none" strike="noStrike" dirty="0" err="1">
                          <a:effectLst/>
                        </a:rPr>
                        <a:t>Elig</a:t>
                      </a:r>
                      <a:r>
                        <a:rPr lang="en-US" sz="1600" b="0" u="none" strike="noStrike" dirty="0">
                          <a:effectLst/>
                        </a:rPr>
                        <a:t> Meeting Part B</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Date </a:t>
                      </a:r>
                      <a:r>
                        <a:rPr lang="en-US" sz="1600" b="0" u="none" strike="noStrike" dirty="0" err="1">
                          <a:effectLst/>
                        </a:rPr>
                        <a:t>Iep</a:t>
                      </a:r>
                      <a:r>
                        <a:rPr lang="en-US" sz="1600" b="0" u="none" strike="noStrike" dirty="0">
                          <a:effectLst/>
                        </a:rPr>
                        <a:t> Finalized</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Finalize </a:t>
                      </a:r>
                      <a:r>
                        <a:rPr lang="en-US" sz="1600" b="0" u="none" strike="noStrike" dirty="0" err="1">
                          <a:effectLst/>
                        </a:rPr>
                        <a:t>Iep</a:t>
                      </a:r>
                      <a:r>
                        <a:rPr lang="en-US" sz="1600" b="0" u="none" strike="noStrike" dirty="0">
                          <a:effectLst/>
                        </a:rPr>
                        <a:t> Delay</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Date IEP Implemented Part B</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Reason IEP Not Implemented</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Eligibility Services Path 3</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extLst>
                  <a:ext uri="{0D108BD9-81ED-4DB2-BD59-A6C34878D82A}">
                    <a16:rowId xmlns:a16="http://schemas.microsoft.com/office/drawing/2014/main" val="936925604"/>
                  </a:ext>
                </a:extLst>
              </a:tr>
              <a:tr h="152033">
                <a:tc>
                  <a:txBody>
                    <a:bodyPr/>
                    <a:lstStyle/>
                    <a:p>
                      <a:pPr algn="l" fontAlgn="b"/>
                      <a:r>
                        <a:rPr lang="en-US" sz="1600" b="0" i="0" u="none" strike="noStrike" dirty="0">
                          <a:solidFill>
                            <a:srgbClr val="000000"/>
                          </a:solidFill>
                          <a:effectLst/>
                          <a:latin typeface="Aptos Narrow" panose="020B0004020202020204" pitchFamily="34" charset="0"/>
                        </a:rPr>
                        <a:t>10032023</a:t>
                      </a:r>
                    </a:p>
                  </a:txBody>
                  <a:tcPr marL="6335" marR="6335" marT="6335" marB="0" anchor="b">
                    <a:solidFill>
                      <a:schemeClr val="bg1">
                        <a:lumMod val="95000"/>
                      </a:schemeClr>
                    </a:solidFill>
                  </a:tcPr>
                </a:tc>
                <a:tc>
                  <a:txBody>
                    <a:bodyPr/>
                    <a:lstStyle/>
                    <a:p>
                      <a:pPr algn="l" fontAlgn="b"/>
                      <a:r>
                        <a:rPr lang="en-US" sz="1600" b="0" i="0" u="none" strike="noStrike" dirty="0">
                          <a:solidFill>
                            <a:srgbClr val="000000"/>
                          </a:solidFill>
                          <a:effectLst/>
                          <a:latin typeface="Aptos Narrow" panose="020B0004020202020204" pitchFamily="34" charset="0"/>
                        </a:rPr>
                        <a:t>10152023</a:t>
                      </a:r>
                    </a:p>
                  </a:txBody>
                  <a:tcPr marL="6335" marR="6335" marT="6335" marB="0" anchor="b">
                    <a:solidFill>
                      <a:schemeClr val="bg1">
                        <a:lumMod val="9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tc>
                  <a:txBody>
                    <a:bodyPr/>
                    <a:lstStyle/>
                    <a:p>
                      <a:pPr algn="l" fontAlgn="b"/>
                      <a:r>
                        <a:rPr lang="en-US" sz="1600" b="0" i="0" u="none" strike="noStrike" dirty="0">
                          <a:solidFill>
                            <a:srgbClr val="000000"/>
                          </a:solidFill>
                          <a:effectLst/>
                          <a:latin typeface="Aptos Narrow" panose="020B0004020202020204" pitchFamily="34" charset="0"/>
                        </a:rPr>
                        <a:t>10152023</a:t>
                      </a:r>
                    </a:p>
                  </a:txBody>
                  <a:tcPr marL="6335" marR="6335" marT="6335" marB="0" anchor="b">
                    <a:solidFill>
                      <a:schemeClr val="bg1">
                        <a:lumMod val="95000"/>
                      </a:schemeClr>
                    </a:solidFill>
                  </a:tcPr>
                </a:tc>
                <a:tc>
                  <a:txBody>
                    <a:bodyPr/>
                    <a:lstStyle/>
                    <a:p>
                      <a:pPr algn="l" fontAlgn="b"/>
                      <a:r>
                        <a:rPr lang="en-US" sz="1600" b="0" i="0" u="none" strike="noStrike" dirty="0">
                          <a:solidFill>
                            <a:srgbClr val="000000"/>
                          </a:solidFill>
                          <a:effectLst/>
                          <a:latin typeface="Aptos Narrow" panose="020B0004020202020204" pitchFamily="34" charset="0"/>
                        </a:rPr>
                        <a:t>10152023</a:t>
                      </a:r>
                    </a:p>
                  </a:txBody>
                  <a:tcPr marL="6335" marR="6335" marT="6335" marB="0" anchor="b">
                    <a:solidFill>
                      <a:schemeClr val="bg1">
                        <a:lumMod val="9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tc>
                  <a:txBody>
                    <a:bodyPr/>
                    <a:lstStyle/>
                    <a:p>
                      <a:pPr algn="l" fontAlgn="b"/>
                      <a:r>
                        <a:rPr lang="en-US" sz="1600" b="1" i="0" u="none" strike="noStrike" dirty="0">
                          <a:solidFill>
                            <a:srgbClr val="000000"/>
                          </a:solidFill>
                          <a:effectLst/>
                          <a:latin typeface="Aptos Narrow" panose="020B0004020202020204" pitchFamily="34" charset="0"/>
                        </a:rPr>
                        <a:t>10252023</a:t>
                      </a:r>
                    </a:p>
                  </a:txBody>
                  <a:tcPr marL="6335" marR="6335" marT="6335" marB="0" anchor="b">
                    <a:solidFill>
                      <a:schemeClr val="bg1">
                        <a:lumMod val="9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tc>
                  <a:txBody>
                    <a:bodyPr/>
                    <a:lstStyle/>
                    <a:p>
                      <a:pPr algn="l" fontAlgn="b"/>
                      <a:r>
                        <a:rPr lang="en-US" sz="1600" u="none" strike="noStrike" dirty="0">
                          <a:effectLst/>
                        </a:rPr>
                        <a:t>02</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extLst>
                  <a:ext uri="{0D108BD9-81ED-4DB2-BD59-A6C34878D82A}">
                    <a16:rowId xmlns:a16="http://schemas.microsoft.com/office/drawing/2014/main" val="1929362444"/>
                  </a:ext>
                </a:extLst>
              </a:tr>
            </a:tbl>
          </a:graphicData>
        </a:graphic>
      </p:graphicFrame>
      <p:cxnSp>
        <p:nvCxnSpPr>
          <p:cNvPr id="19" name="Straight Arrow Connector 18">
            <a:extLst>
              <a:ext uri="{FF2B5EF4-FFF2-40B4-BE49-F238E27FC236}">
                <a16:creationId xmlns:a16="http://schemas.microsoft.com/office/drawing/2014/main" id="{E97A377B-CA2E-1FB2-1B80-95AF5523C0BD}"/>
              </a:ext>
              <a:ext uri="{C183D7F6-B498-43B3-948B-1728B52AA6E4}">
                <adec:decorative xmlns:adec="http://schemas.microsoft.com/office/drawing/2017/decorative" val="1"/>
              </a:ext>
            </a:extLst>
          </p:cNvPr>
          <p:cNvCxnSpPr/>
          <p:nvPr/>
        </p:nvCxnSpPr>
        <p:spPr>
          <a:xfrm flipV="1">
            <a:off x="63630" y="3766946"/>
            <a:ext cx="256268" cy="1947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76A458E-876C-FE21-D094-41ECFB247D9D}"/>
              </a:ext>
            </a:extLst>
          </p:cNvPr>
          <p:cNvSpPr txBox="1"/>
          <p:nvPr/>
        </p:nvSpPr>
        <p:spPr>
          <a:xfrm>
            <a:off x="63630" y="5077461"/>
            <a:ext cx="11703827" cy="1723549"/>
          </a:xfrm>
          <a:prstGeom prst="rect">
            <a:avLst/>
          </a:prstGeom>
          <a:noFill/>
        </p:spPr>
        <p:txBody>
          <a:bodyPr wrap="square" rtlCol="0">
            <a:spAutoFit/>
          </a:bodyPr>
          <a:lstStyle/>
          <a:p>
            <a:r>
              <a:rPr lang="en-US" sz="1600" b="1" dirty="0"/>
              <a:t>Student had an initial referral to Special Education, was </a:t>
            </a:r>
            <a:r>
              <a:rPr lang="en-US" sz="1600" b="1" u="sng" dirty="0"/>
              <a:t>not</a:t>
            </a:r>
            <a:r>
              <a:rPr lang="en-US" sz="1600" b="1" dirty="0"/>
              <a:t> receiving Part C services at time of referral, found eligible, no delays</a:t>
            </a:r>
          </a:p>
          <a:p>
            <a:pPr marL="285750" indent="-285750">
              <a:buFont typeface="Arial" panose="020B0604020202020204" pitchFamily="34" charset="0"/>
              <a:buChar char="•"/>
            </a:pPr>
            <a:r>
              <a:rPr lang="en-US" dirty="0"/>
              <a:t>Special Education Referral Type= 03</a:t>
            </a:r>
          </a:p>
          <a:p>
            <a:pPr marL="285750" indent="-285750">
              <a:buFont typeface="Arial" panose="020B0604020202020204" pitchFamily="34" charset="0"/>
              <a:buChar char="•"/>
            </a:pPr>
            <a:r>
              <a:rPr lang="en-US" dirty="0"/>
              <a:t>Sped Eligibility and Services = 02 </a:t>
            </a:r>
          </a:p>
          <a:p>
            <a:pPr marL="285750" indent="-285750">
              <a:buFont typeface="Arial" panose="020B0604020202020204" pitchFamily="34" charset="0"/>
              <a:buChar char="•"/>
            </a:pPr>
            <a:r>
              <a:rPr lang="en-US" dirty="0"/>
              <a:t>Start Date of Sped = Date IEP Implemented Part B = 10/25/2023</a:t>
            </a:r>
          </a:p>
          <a:p>
            <a:pPr marL="285750" indent="-285750">
              <a:buFont typeface="Arial" panose="020B0604020202020204" pitchFamily="34" charset="0"/>
              <a:buChar char="•"/>
            </a:pPr>
            <a:r>
              <a:rPr lang="en-US" dirty="0"/>
              <a:t>Path 2 date fields zero-filled, path 3 date fields reported</a:t>
            </a:r>
          </a:p>
          <a:p>
            <a:pPr marL="285750" indent="-285750">
              <a:buFont typeface="Arial" panose="020B0604020202020204" pitchFamily="34" charset="0"/>
              <a:buChar char="•"/>
            </a:pPr>
            <a:endParaRPr lang="en-US" dirty="0"/>
          </a:p>
        </p:txBody>
      </p:sp>
      <p:graphicFrame>
        <p:nvGraphicFramePr>
          <p:cNvPr id="23" name="Table 22">
            <a:extLst>
              <a:ext uri="{FF2B5EF4-FFF2-40B4-BE49-F238E27FC236}">
                <a16:creationId xmlns:a16="http://schemas.microsoft.com/office/drawing/2014/main" id="{E7FBD37F-A9BC-85A2-623A-8CD581F2C594}"/>
              </a:ext>
            </a:extLst>
          </p:cNvPr>
          <p:cNvGraphicFramePr>
            <a:graphicFrameLocks noGrp="1"/>
          </p:cNvGraphicFramePr>
          <p:nvPr>
            <p:extLst>
              <p:ext uri="{D42A27DB-BD31-4B8C-83A1-F6EECF244321}">
                <p14:modId xmlns:p14="http://schemas.microsoft.com/office/powerpoint/2010/main" val="2164413529"/>
              </p:ext>
            </p:extLst>
          </p:nvPr>
        </p:nvGraphicFramePr>
        <p:xfrm>
          <a:off x="191764" y="1458053"/>
          <a:ext cx="3213100" cy="746760"/>
        </p:xfrm>
        <a:graphic>
          <a:graphicData uri="http://schemas.openxmlformats.org/drawingml/2006/table">
            <a:tbl>
              <a:tblPr firstRow="1">
                <a:tableStyleId>{5C22544A-7EE6-4342-B048-85BDC9FD1C3A}</a:tableStyleId>
              </a:tblPr>
              <a:tblGrid>
                <a:gridCol w="1066800">
                  <a:extLst>
                    <a:ext uri="{9D8B030D-6E8A-4147-A177-3AD203B41FA5}">
                      <a16:colId xmlns:a16="http://schemas.microsoft.com/office/drawing/2014/main" val="475673031"/>
                    </a:ext>
                  </a:extLst>
                </a:gridCol>
                <a:gridCol w="1016000">
                  <a:extLst>
                    <a:ext uri="{9D8B030D-6E8A-4147-A177-3AD203B41FA5}">
                      <a16:colId xmlns:a16="http://schemas.microsoft.com/office/drawing/2014/main" val="1853348782"/>
                    </a:ext>
                  </a:extLst>
                </a:gridCol>
                <a:gridCol w="1130300">
                  <a:extLst>
                    <a:ext uri="{9D8B030D-6E8A-4147-A177-3AD203B41FA5}">
                      <a16:colId xmlns:a16="http://schemas.microsoft.com/office/drawing/2014/main" val="4241595967"/>
                    </a:ext>
                  </a:extLst>
                </a:gridCol>
              </a:tblGrid>
              <a:tr h="182880">
                <a:tc>
                  <a:txBody>
                    <a:bodyPr/>
                    <a:lstStyle/>
                    <a:p>
                      <a:pPr algn="l" fontAlgn="b"/>
                      <a:r>
                        <a:rPr lang="en-US" sz="1600" u="none" strike="noStrike" dirty="0">
                          <a:solidFill>
                            <a:schemeClr val="tx1"/>
                          </a:solidFill>
                          <a:effectLst/>
                        </a:rPr>
                        <a:t>Start Date Of Sped</a:t>
                      </a:r>
                      <a:endParaRPr lang="en-US" sz="1600" b="0" i="0" u="none" strike="noStrike" dirty="0">
                        <a:solidFill>
                          <a:schemeClr val="tx1"/>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l" fontAlgn="b"/>
                      <a:r>
                        <a:rPr lang="en-US" sz="1600" u="none" strike="noStrike" dirty="0">
                          <a:solidFill>
                            <a:schemeClr val="tx1"/>
                          </a:solidFill>
                          <a:effectLst/>
                        </a:rPr>
                        <a:t>End Date Of </a:t>
                      </a:r>
                      <a:r>
                        <a:rPr lang="en-US" sz="1600" u="none" strike="noStrike" dirty="0" err="1">
                          <a:solidFill>
                            <a:schemeClr val="tx1"/>
                          </a:solidFill>
                          <a:effectLst/>
                        </a:rPr>
                        <a:t>Spd</a:t>
                      </a:r>
                      <a:endParaRPr lang="en-US" sz="1600" b="0" i="0" u="none" strike="noStrike" dirty="0">
                        <a:solidFill>
                          <a:schemeClr val="tx1"/>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l" fontAlgn="b"/>
                      <a:r>
                        <a:rPr lang="en-US" sz="1600" u="none" strike="noStrike" dirty="0">
                          <a:solidFill>
                            <a:schemeClr val="tx1"/>
                          </a:solidFill>
                          <a:effectLst/>
                        </a:rPr>
                        <a:t>Reason Exited Sped</a:t>
                      </a:r>
                      <a:endParaRPr lang="en-US" sz="1600" b="0" i="0" u="none" strike="noStrike" dirty="0">
                        <a:solidFill>
                          <a:schemeClr val="tx1"/>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574930100"/>
                  </a:ext>
                </a:extLst>
              </a:tr>
              <a:tr h="182880">
                <a:tc>
                  <a:txBody>
                    <a:bodyPr/>
                    <a:lstStyle/>
                    <a:p>
                      <a:pPr algn="l" fontAlgn="b"/>
                      <a:r>
                        <a:rPr lang="en-US" sz="1600" b="1" i="0" u="none" strike="noStrike" dirty="0">
                          <a:solidFill>
                            <a:srgbClr val="000000"/>
                          </a:solidFill>
                          <a:effectLst/>
                          <a:latin typeface="Aptos Narrow" panose="020B0004020202020204" pitchFamily="34" charset="0"/>
                        </a:rPr>
                        <a:t>10252023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US" sz="1600" u="none" strike="noStrike">
                          <a:effectLst/>
                        </a:rPr>
                        <a:t>00000000</a:t>
                      </a:r>
                      <a:endParaRPr lang="en-US" sz="16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0097966"/>
                  </a:ext>
                </a:extLst>
              </a:tr>
            </a:tbl>
          </a:graphicData>
        </a:graphic>
      </p:graphicFrame>
      <p:graphicFrame>
        <p:nvGraphicFramePr>
          <p:cNvPr id="3" name="Content Placeholder 4">
            <a:extLst>
              <a:ext uri="{FF2B5EF4-FFF2-40B4-BE49-F238E27FC236}">
                <a16:creationId xmlns:a16="http://schemas.microsoft.com/office/drawing/2014/main" id="{4AE687B7-797E-B5A3-6AD5-5B665A3A86F8}"/>
              </a:ext>
            </a:extLst>
          </p:cNvPr>
          <p:cNvGraphicFramePr>
            <a:graphicFrameLocks noGrp="1"/>
          </p:cNvGraphicFramePr>
          <p:nvPr>
            <p:ph idx="1"/>
            <p:extLst>
              <p:ext uri="{D42A27DB-BD31-4B8C-83A1-F6EECF244321}">
                <p14:modId xmlns:p14="http://schemas.microsoft.com/office/powerpoint/2010/main" val="1775168240"/>
              </p:ext>
            </p:extLst>
          </p:nvPr>
        </p:nvGraphicFramePr>
        <p:xfrm>
          <a:off x="4489450" y="1295553"/>
          <a:ext cx="7702550" cy="975360"/>
        </p:xfrm>
        <a:graphic>
          <a:graphicData uri="http://schemas.openxmlformats.org/drawingml/2006/table">
            <a:tbl>
              <a:tblPr firstRow="1" firstCol="1" lastRow="1" lastCol="1" bandRow="1" bandCol="1"/>
              <a:tblGrid>
                <a:gridCol w="519538">
                  <a:extLst>
                    <a:ext uri="{9D8B030D-6E8A-4147-A177-3AD203B41FA5}">
                      <a16:colId xmlns:a16="http://schemas.microsoft.com/office/drawing/2014/main" val="20000"/>
                    </a:ext>
                  </a:extLst>
                </a:gridCol>
                <a:gridCol w="7183012">
                  <a:extLst>
                    <a:ext uri="{9D8B030D-6E8A-4147-A177-3AD203B41FA5}">
                      <a16:colId xmlns:a16="http://schemas.microsoft.com/office/drawing/2014/main" val="20001"/>
                    </a:ext>
                  </a:extLst>
                </a:gridCol>
              </a:tblGrid>
              <a:tr h="747899">
                <a:tc>
                  <a:txBody>
                    <a:bodyPr/>
                    <a:lstStyle/>
                    <a:p>
                      <a:pPr marL="0" marR="0">
                        <a:spcBef>
                          <a:spcPts val="0"/>
                        </a:spcBef>
                        <a:spcAft>
                          <a:spcPts val="0"/>
                        </a:spcAft>
                      </a:pPr>
                      <a:r>
                        <a:rPr lang="en-US" sz="1600" dirty="0">
                          <a:effectLst/>
                          <a:latin typeface="Calibri"/>
                          <a:ea typeface="Times New Roman"/>
                          <a:cs typeface="Arial"/>
                        </a:rPr>
                        <a:t>03</a:t>
                      </a:r>
                      <a:endParaRPr lang="en-US" sz="1600" dirty="0">
                        <a:effectLst/>
                        <a:latin typeface="Calibri"/>
                        <a:ea typeface="Times New Roman"/>
                      </a:endParaRPr>
                    </a:p>
                  </a:txBody>
                  <a:tcPr marL="71955" marR="71955"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dirty="0">
                          <a:effectLst/>
                          <a:latin typeface="Calibri"/>
                          <a:ea typeface="Times New Roman"/>
                          <a:cs typeface="Arial"/>
                        </a:rPr>
                        <a:t>Part B Services (Path 3 Only) </a:t>
                      </a:r>
                      <a:r>
                        <a:rPr lang="en-US" sz="1600" dirty="0">
                          <a:effectLst/>
                          <a:latin typeface="Calibri"/>
                          <a:ea typeface="Times New Roman"/>
                          <a:cs typeface="Arial"/>
                        </a:rPr>
                        <a:t>– Use this code for all students who are </a:t>
                      </a:r>
                      <a:r>
                        <a:rPr lang="en-US" sz="1600" u="sng" dirty="0">
                          <a:effectLst/>
                          <a:latin typeface="Calibri"/>
                          <a:ea typeface="Times New Roman"/>
                          <a:cs typeface="Arial"/>
                        </a:rPr>
                        <a:t>referred for a Part B Evaluation (NOT from a Part C Agency)</a:t>
                      </a:r>
                      <a:r>
                        <a:rPr lang="en-US" sz="1600" dirty="0">
                          <a:effectLst/>
                          <a:latin typeface="Calibri"/>
                          <a:ea typeface="Times New Roman"/>
                          <a:cs typeface="Arial"/>
                        </a:rPr>
                        <a:t>, whether or not they were determined to be eligible for Part B Services.</a:t>
                      </a:r>
                      <a:endParaRPr lang="en-US" sz="1600" dirty="0">
                        <a:effectLst/>
                        <a:latin typeface="Calibri"/>
                        <a:ea typeface="Times New Roman"/>
                      </a:endParaRPr>
                    </a:p>
                    <a:p>
                      <a:pPr marL="0" marR="0">
                        <a:spcBef>
                          <a:spcPts val="0"/>
                        </a:spcBef>
                        <a:spcAft>
                          <a:spcPts val="0"/>
                        </a:spcAft>
                      </a:pPr>
                      <a:r>
                        <a:rPr lang="en-US" sz="1600" dirty="0">
                          <a:effectLst/>
                          <a:latin typeface="Calibri"/>
                          <a:ea typeface="Times New Roman"/>
                          <a:cs typeface="Arial"/>
                        </a:rPr>
                        <a:t> </a:t>
                      </a:r>
                      <a:endParaRPr lang="en-US" sz="1600" dirty="0">
                        <a:effectLst/>
                        <a:latin typeface="Calibri"/>
                        <a:ea typeface="Times New Roman"/>
                      </a:endParaRPr>
                    </a:p>
                  </a:txBody>
                  <a:tcPr marL="71955" marR="71955"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680503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8792-5827-3B84-43FD-CC479F88E4D7}"/>
              </a:ext>
            </a:extLst>
          </p:cNvPr>
          <p:cNvSpPr>
            <a:spLocks noGrp="1"/>
          </p:cNvSpPr>
          <p:nvPr>
            <p:ph type="title"/>
          </p:nvPr>
        </p:nvSpPr>
        <p:spPr>
          <a:xfrm>
            <a:off x="556532" y="299331"/>
            <a:ext cx="11210925" cy="744836"/>
          </a:xfrm>
        </p:spPr>
        <p:txBody>
          <a:bodyPr vert="horz" lIns="91440" tIns="45720" rIns="91440" bIns="45720" rtlCol="0" anchor="ctr">
            <a:normAutofit/>
          </a:bodyPr>
          <a:lstStyle/>
          <a:p>
            <a:pPr algn="ctr"/>
            <a:r>
              <a:rPr lang="en-US" sz="3200" kern="1200" dirty="0">
                <a:latin typeface="+mj-lt"/>
                <a:ea typeface="+mj-ea"/>
                <a:cs typeface="+mj-cs"/>
              </a:rPr>
              <a:t>Special Education Referral Type 07</a:t>
            </a:r>
          </a:p>
        </p:txBody>
      </p:sp>
      <p:sp>
        <p:nvSpPr>
          <p:cNvPr id="4" name="Slide Number Placeholder 3">
            <a:extLst>
              <a:ext uri="{FF2B5EF4-FFF2-40B4-BE49-F238E27FC236}">
                <a16:creationId xmlns:a16="http://schemas.microsoft.com/office/drawing/2014/main" id="{A699A6F8-9845-66CD-86D0-718F4D4333D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C479D5F6-EDCB-402A-AC08-4943A1820E8F}" type="slidenum">
              <a:rPr lang="en-US" sz="1200" smtClean="0">
                <a:solidFill>
                  <a:schemeClr val="tx1">
                    <a:tint val="75000"/>
                  </a:schemeClr>
                </a:solidFill>
                <a:latin typeface="+mn-lt"/>
              </a:rPr>
              <a:pPr algn="r">
                <a:spcAft>
                  <a:spcPts val="600"/>
                </a:spcAft>
              </a:pPr>
              <a:t>49</a:t>
            </a:fld>
            <a:endParaRPr lang="en-US" sz="1200" dirty="0">
              <a:solidFill>
                <a:schemeClr val="tx1">
                  <a:tint val="75000"/>
                </a:schemeClr>
              </a:solidFill>
              <a:latin typeface="+mn-lt"/>
            </a:endParaRPr>
          </a:p>
        </p:txBody>
      </p:sp>
      <p:graphicFrame>
        <p:nvGraphicFramePr>
          <p:cNvPr id="13" name="Table 12">
            <a:extLst>
              <a:ext uri="{FF2B5EF4-FFF2-40B4-BE49-F238E27FC236}">
                <a16:creationId xmlns:a16="http://schemas.microsoft.com/office/drawing/2014/main" id="{4A54EA22-DE15-97DC-521D-863B03277CBD}"/>
              </a:ext>
            </a:extLst>
          </p:cNvPr>
          <p:cNvGraphicFramePr>
            <a:graphicFrameLocks noGrp="1"/>
          </p:cNvGraphicFramePr>
          <p:nvPr>
            <p:extLst>
              <p:ext uri="{D42A27DB-BD31-4B8C-83A1-F6EECF244321}">
                <p14:modId xmlns:p14="http://schemas.microsoft.com/office/powerpoint/2010/main" val="3757703195"/>
              </p:ext>
            </p:extLst>
          </p:nvPr>
        </p:nvGraphicFramePr>
        <p:xfrm>
          <a:off x="191764" y="2422677"/>
          <a:ext cx="11937050" cy="1231026"/>
        </p:xfrm>
        <a:graphic>
          <a:graphicData uri="http://schemas.openxmlformats.org/drawingml/2006/table">
            <a:tbl>
              <a:tblPr firstRow="1" bandRow="1">
                <a:tableStyleId>{5C22544A-7EE6-4342-B048-85BDC9FD1C3A}</a:tableStyleId>
              </a:tblPr>
              <a:tblGrid>
                <a:gridCol w="708050">
                  <a:extLst>
                    <a:ext uri="{9D8B030D-6E8A-4147-A177-3AD203B41FA5}">
                      <a16:colId xmlns:a16="http://schemas.microsoft.com/office/drawing/2014/main" val="1648784110"/>
                    </a:ext>
                  </a:extLst>
                </a:gridCol>
                <a:gridCol w="761882">
                  <a:extLst>
                    <a:ext uri="{9D8B030D-6E8A-4147-A177-3AD203B41FA5}">
                      <a16:colId xmlns:a16="http://schemas.microsoft.com/office/drawing/2014/main" val="1301713942"/>
                    </a:ext>
                  </a:extLst>
                </a:gridCol>
                <a:gridCol w="919050">
                  <a:extLst>
                    <a:ext uri="{9D8B030D-6E8A-4147-A177-3AD203B41FA5}">
                      <a16:colId xmlns:a16="http://schemas.microsoft.com/office/drawing/2014/main" val="1872215411"/>
                    </a:ext>
                  </a:extLst>
                </a:gridCol>
                <a:gridCol w="887618">
                  <a:extLst>
                    <a:ext uri="{9D8B030D-6E8A-4147-A177-3AD203B41FA5}">
                      <a16:colId xmlns:a16="http://schemas.microsoft.com/office/drawing/2014/main" val="1610505612"/>
                    </a:ext>
                  </a:extLst>
                </a:gridCol>
                <a:gridCol w="948266">
                  <a:extLst>
                    <a:ext uri="{9D8B030D-6E8A-4147-A177-3AD203B41FA5}">
                      <a16:colId xmlns:a16="http://schemas.microsoft.com/office/drawing/2014/main" val="1939446430"/>
                    </a:ext>
                  </a:extLst>
                </a:gridCol>
                <a:gridCol w="1139199">
                  <a:extLst>
                    <a:ext uri="{9D8B030D-6E8A-4147-A177-3AD203B41FA5}">
                      <a16:colId xmlns:a16="http://schemas.microsoft.com/office/drawing/2014/main" val="2347986312"/>
                    </a:ext>
                  </a:extLst>
                </a:gridCol>
                <a:gridCol w="1103734">
                  <a:extLst>
                    <a:ext uri="{9D8B030D-6E8A-4147-A177-3AD203B41FA5}">
                      <a16:colId xmlns:a16="http://schemas.microsoft.com/office/drawing/2014/main" val="3184814169"/>
                    </a:ext>
                  </a:extLst>
                </a:gridCol>
                <a:gridCol w="1268963">
                  <a:extLst>
                    <a:ext uri="{9D8B030D-6E8A-4147-A177-3AD203B41FA5}">
                      <a16:colId xmlns:a16="http://schemas.microsoft.com/office/drawing/2014/main" val="4023568209"/>
                    </a:ext>
                  </a:extLst>
                </a:gridCol>
                <a:gridCol w="1213629">
                  <a:extLst>
                    <a:ext uri="{9D8B030D-6E8A-4147-A177-3AD203B41FA5}">
                      <a16:colId xmlns:a16="http://schemas.microsoft.com/office/drawing/2014/main" val="230939673"/>
                    </a:ext>
                  </a:extLst>
                </a:gridCol>
                <a:gridCol w="1312479">
                  <a:extLst>
                    <a:ext uri="{9D8B030D-6E8A-4147-A177-3AD203B41FA5}">
                      <a16:colId xmlns:a16="http://schemas.microsoft.com/office/drawing/2014/main" val="1818184121"/>
                    </a:ext>
                  </a:extLst>
                </a:gridCol>
                <a:gridCol w="897848">
                  <a:extLst>
                    <a:ext uri="{9D8B030D-6E8A-4147-A177-3AD203B41FA5}">
                      <a16:colId xmlns:a16="http://schemas.microsoft.com/office/drawing/2014/main" val="2045906727"/>
                    </a:ext>
                  </a:extLst>
                </a:gridCol>
                <a:gridCol w="776332">
                  <a:extLst>
                    <a:ext uri="{9D8B030D-6E8A-4147-A177-3AD203B41FA5}">
                      <a16:colId xmlns:a16="http://schemas.microsoft.com/office/drawing/2014/main" val="3916375458"/>
                    </a:ext>
                  </a:extLst>
                </a:gridCol>
              </a:tblGrid>
              <a:tr h="854008">
                <a:tc>
                  <a:txBody>
                    <a:bodyPr/>
                    <a:lstStyle/>
                    <a:p>
                      <a:pPr algn="l" fontAlgn="b"/>
                      <a:r>
                        <a:rPr lang="en-US" sz="1600" b="0" u="none" strike="noStrike" dirty="0">
                          <a:solidFill>
                            <a:schemeClr val="tx1"/>
                          </a:solidFill>
                          <a:effectLst/>
                        </a:rPr>
                        <a:t>Sped Referral Type</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Sped Eligibility And Services</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Date Eligible Part C</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Date Referral Admin Unit</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Date Parental Consent C To B</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Date Eval Complete C To B</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Evaluation Delay C To B</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Date Eligibility Meeting</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Eligibility Meeting Delay</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Date IEP Implemented C To B</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IEP Implementation Delay</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b"/>
                      <a:r>
                        <a:rPr lang="en-US" sz="1600" b="0" u="none" strike="noStrike" dirty="0">
                          <a:solidFill>
                            <a:schemeClr val="tx1"/>
                          </a:solidFill>
                          <a:effectLst/>
                        </a:rPr>
                        <a:t>Eligibility Services Path 2</a:t>
                      </a:r>
                      <a:endParaRPr lang="en-US" sz="1600" b="0" i="0" u="none" strike="noStrike" dirty="0">
                        <a:solidFill>
                          <a:schemeClr val="tx1"/>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468416852"/>
                  </a:ext>
                </a:extLst>
              </a:tr>
              <a:tr h="243251">
                <a:tc>
                  <a:txBody>
                    <a:bodyPr/>
                    <a:lstStyle/>
                    <a:p>
                      <a:pPr algn="l" fontAlgn="b"/>
                      <a:r>
                        <a:rPr lang="en-US" sz="1600" b="1" u="none" strike="noStrike" dirty="0">
                          <a:effectLst/>
                        </a:rPr>
                        <a:t>07</a:t>
                      </a:r>
                      <a:endParaRPr lang="en-US" sz="1600" b="1"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b"/>
                      <a:r>
                        <a:rPr lang="en-US" sz="1600" b="1" u="none" strike="noStrike" dirty="0">
                          <a:effectLst/>
                        </a:rPr>
                        <a:t>02</a:t>
                      </a:r>
                      <a:endParaRPr lang="en-US" sz="1600" b="1"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b"/>
                      <a:r>
                        <a:rPr lang="en-US" sz="1600" b="0" i="0" u="none" strike="noStrike" dirty="0">
                          <a:solidFill>
                            <a:srgbClr val="000000"/>
                          </a:solidFill>
                          <a:effectLst/>
                          <a:latin typeface="Aptos Narrow" panose="020B0004020202020204" pitchFamily="34" charset="0"/>
                        </a:rPr>
                        <a:t>08152022</a:t>
                      </a: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0" i="0" u="none" strike="noStrike" dirty="0">
                          <a:solidFill>
                            <a:srgbClr val="000000"/>
                          </a:solidFill>
                          <a:effectLst/>
                          <a:latin typeface="Aptos Narrow" panose="020B0004020202020204" pitchFamily="34" charset="0"/>
                        </a:rPr>
                        <a:t>09272023</a:t>
                      </a: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0" i="0" u="none" strike="noStrike" dirty="0">
                          <a:solidFill>
                            <a:srgbClr val="000000"/>
                          </a:solidFill>
                          <a:effectLst/>
                          <a:latin typeface="Aptos Narrow" panose="020B0004020202020204" pitchFamily="34" charset="0"/>
                        </a:rPr>
                        <a:t>09272023</a:t>
                      </a: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0" i="0" u="none" strike="noStrike" dirty="0">
                          <a:solidFill>
                            <a:srgbClr val="000000"/>
                          </a:solidFill>
                          <a:effectLst/>
                          <a:latin typeface="Aptos Narrow" panose="020B0004020202020204" pitchFamily="34" charset="0"/>
                        </a:rPr>
                        <a:t>09272023</a:t>
                      </a: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0" i="0" u="none" strike="noStrike" dirty="0">
                          <a:solidFill>
                            <a:srgbClr val="000000"/>
                          </a:solidFill>
                          <a:effectLst/>
                          <a:latin typeface="Aptos Narrow" panose="020B0004020202020204" pitchFamily="34" charset="0"/>
                        </a:rPr>
                        <a:t>09272023</a:t>
                      </a: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0" i="0" u="none" strike="noStrike" dirty="0">
                          <a:solidFill>
                            <a:srgbClr val="000000"/>
                          </a:solidFill>
                          <a:effectLst/>
                          <a:latin typeface="Aptos Narrow" panose="020B0004020202020204" pitchFamily="34" charset="0"/>
                        </a:rPr>
                        <a:t>00000000</a:t>
                      </a: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0" i="0" u="none" strike="noStrike" dirty="0">
                          <a:solidFill>
                            <a:srgbClr val="000000"/>
                          </a:solidFill>
                          <a:effectLst/>
                          <a:latin typeface="Aptos Narrow" panose="020B0004020202020204" pitchFamily="34" charset="0"/>
                        </a:rPr>
                        <a:t>04</a:t>
                      </a:r>
                    </a:p>
                  </a:txBody>
                  <a:tcPr marL="5913" marR="5913" marT="591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36193192"/>
                  </a:ext>
                </a:extLst>
              </a:tr>
            </a:tbl>
          </a:graphicData>
        </a:graphic>
      </p:graphicFrame>
      <p:graphicFrame>
        <p:nvGraphicFramePr>
          <p:cNvPr id="14" name="Table 13">
            <a:extLst>
              <a:ext uri="{FF2B5EF4-FFF2-40B4-BE49-F238E27FC236}">
                <a16:creationId xmlns:a16="http://schemas.microsoft.com/office/drawing/2014/main" id="{141C117E-9898-68FD-5D0E-E8909EF94C0C}"/>
              </a:ext>
            </a:extLst>
          </p:cNvPr>
          <p:cNvGraphicFramePr>
            <a:graphicFrameLocks noGrp="1"/>
          </p:cNvGraphicFramePr>
          <p:nvPr>
            <p:extLst>
              <p:ext uri="{D42A27DB-BD31-4B8C-83A1-F6EECF244321}">
                <p14:modId xmlns:p14="http://schemas.microsoft.com/office/powerpoint/2010/main" val="972143029"/>
              </p:ext>
            </p:extLst>
          </p:nvPr>
        </p:nvGraphicFramePr>
        <p:xfrm>
          <a:off x="1394563" y="3871567"/>
          <a:ext cx="10635873" cy="988030"/>
        </p:xfrm>
        <a:graphic>
          <a:graphicData uri="http://schemas.openxmlformats.org/drawingml/2006/table">
            <a:tbl>
              <a:tblPr firstRow="1">
                <a:tableStyleId>{D7AC3CCA-C797-4891-BE02-D94E43425B78}</a:tableStyleId>
              </a:tblPr>
              <a:tblGrid>
                <a:gridCol w="1383076">
                  <a:extLst>
                    <a:ext uri="{9D8B030D-6E8A-4147-A177-3AD203B41FA5}">
                      <a16:colId xmlns:a16="http://schemas.microsoft.com/office/drawing/2014/main" val="4177681246"/>
                    </a:ext>
                  </a:extLst>
                </a:gridCol>
                <a:gridCol w="1245824">
                  <a:extLst>
                    <a:ext uri="{9D8B030D-6E8A-4147-A177-3AD203B41FA5}">
                      <a16:colId xmlns:a16="http://schemas.microsoft.com/office/drawing/2014/main" val="1769899093"/>
                    </a:ext>
                  </a:extLst>
                </a:gridCol>
                <a:gridCol w="1129688">
                  <a:extLst>
                    <a:ext uri="{9D8B030D-6E8A-4147-A177-3AD203B41FA5}">
                      <a16:colId xmlns:a16="http://schemas.microsoft.com/office/drawing/2014/main" val="448459364"/>
                    </a:ext>
                  </a:extLst>
                </a:gridCol>
                <a:gridCol w="1129688">
                  <a:extLst>
                    <a:ext uri="{9D8B030D-6E8A-4147-A177-3AD203B41FA5}">
                      <a16:colId xmlns:a16="http://schemas.microsoft.com/office/drawing/2014/main" val="1850825296"/>
                    </a:ext>
                  </a:extLst>
                </a:gridCol>
                <a:gridCol w="865742">
                  <a:extLst>
                    <a:ext uri="{9D8B030D-6E8A-4147-A177-3AD203B41FA5}">
                      <a16:colId xmlns:a16="http://schemas.microsoft.com/office/drawing/2014/main" val="2462015770"/>
                    </a:ext>
                  </a:extLst>
                </a:gridCol>
                <a:gridCol w="844627">
                  <a:extLst>
                    <a:ext uri="{9D8B030D-6E8A-4147-A177-3AD203B41FA5}">
                      <a16:colId xmlns:a16="http://schemas.microsoft.com/office/drawing/2014/main" val="3044376530"/>
                    </a:ext>
                  </a:extLst>
                </a:gridCol>
                <a:gridCol w="1361960">
                  <a:extLst>
                    <a:ext uri="{9D8B030D-6E8A-4147-A177-3AD203B41FA5}">
                      <a16:colId xmlns:a16="http://schemas.microsoft.com/office/drawing/2014/main" val="4207671990"/>
                    </a:ext>
                  </a:extLst>
                </a:gridCol>
                <a:gridCol w="1383076">
                  <a:extLst>
                    <a:ext uri="{9D8B030D-6E8A-4147-A177-3AD203B41FA5}">
                      <a16:colId xmlns:a16="http://schemas.microsoft.com/office/drawing/2014/main" val="1327459984"/>
                    </a:ext>
                  </a:extLst>
                </a:gridCol>
                <a:gridCol w="1292192">
                  <a:extLst>
                    <a:ext uri="{9D8B030D-6E8A-4147-A177-3AD203B41FA5}">
                      <a16:colId xmlns:a16="http://schemas.microsoft.com/office/drawing/2014/main" val="3286274190"/>
                    </a:ext>
                  </a:extLst>
                </a:gridCol>
              </a:tblGrid>
              <a:tr h="234800">
                <a:tc>
                  <a:txBody>
                    <a:bodyPr/>
                    <a:lstStyle/>
                    <a:p>
                      <a:pPr algn="l" fontAlgn="b"/>
                      <a:r>
                        <a:rPr lang="fr-FR" sz="1600" b="0" u="none" strike="noStrike" dirty="0">
                          <a:effectLst/>
                        </a:rPr>
                        <a:t>Date Parental Consent Part B</a:t>
                      </a:r>
                      <a:endParaRPr lang="fr-FR"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Date Eval Complete Part B</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Evaluation Delay Part B</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Date </a:t>
                      </a:r>
                      <a:r>
                        <a:rPr lang="en-US" sz="1600" b="0" u="none" strike="noStrike" dirty="0" err="1">
                          <a:effectLst/>
                        </a:rPr>
                        <a:t>Elig</a:t>
                      </a:r>
                      <a:r>
                        <a:rPr lang="en-US" sz="1600" b="0" u="none" strike="noStrike" dirty="0">
                          <a:effectLst/>
                        </a:rPr>
                        <a:t> Meeting Part B</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Date </a:t>
                      </a:r>
                      <a:r>
                        <a:rPr lang="en-US" sz="1600" b="0" u="none" strike="noStrike" dirty="0" err="1">
                          <a:effectLst/>
                        </a:rPr>
                        <a:t>Iep</a:t>
                      </a:r>
                      <a:r>
                        <a:rPr lang="en-US" sz="1600" b="0" u="none" strike="noStrike" dirty="0">
                          <a:effectLst/>
                        </a:rPr>
                        <a:t> Finalized</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Finalize </a:t>
                      </a:r>
                      <a:r>
                        <a:rPr lang="en-US" sz="1600" b="0" u="none" strike="noStrike" dirty="0" err="1">
                          <a:effectLst/>
                        </a:rPr>
                        <a:t>Iep</a:t>
                      </a:r>
                      <a:r>
                        <a:rPr lang="en-US" sz="1600" b="0" u="none" strike="noStrike" dirty="0">
                          <a:effectLst/>
                        </a:rPr>
                        <a:t> Delay</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Date IEP Implemented Part B</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Reason IEP Not Implemented</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tc>
                  <a:txBody>
                    <a:bodyPr/>
                    <a:lstStyle/>
                    <a:p>
                      <a:pPr algn="l" fontAlgn="b"/>
                      <a:r>
                        <a:rPr lang="en-US" sz="1600" b="0" u="none" strike="noStrike" dirty="0">
                          <a:effectLst/>
                        </a:rPr>
                        <a:t>Eligibility Services Path 3</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accent3">
                        <a:lumMod val="20000"/>
                        <a:lumOff val="80000"/>
                      </a:schemeClr>
                    </a:solidFill>
                  </a:tcPr>
                </a:tc>
                <a:extLst>
                  <a:ext uri="{0D108BD9-81ED-4DB2-BD59-A6C34878D82A}">
                    <a16:rowId xmlns:a16="http://schemas.microsoft.com/office/drawing/2014/main" val="936925604"/>
                  </a:ext>
                </a:extLst>
              </a:tr>
              <a:tr h="152033">
                <a:tc>
                  <a:txBody>
                    <a:bodyPr/>
                    <a:lstStyle/>
                    <a:p>
                      <a:pPr algn="l" fontAlgn="b"/>
                      <a:r>
                        <a:rPr lang="en-US" sz="1600" b="0" i="0" u="none" strike="noStrike" dirty="0">
                          <a:solidFill>
                            <a:srgbClr val="000000"/>
                          </a:solidFill>
                          <a:effectLst/>
                          <a:latin typeface="Aptos Narrow" panose="020B0004020202020204" pitchFamily="34" charset="0"/>
                        </a:rPr>
                        <a:t>01252024</a:t>
                      </a:r>
                    </a:p>
                  </a:txBody>
                  <a:tcPr marL="6335" marR="6335" marT="6335" marB="0" anchor="b">
                    <a:solidFill>
                      <a:schemeClr val="bg1">
                        <a:lumMod val="95000"/>
                      </a:schemeClr>
                    </a:solidFill>
                  </a:tcPr>
                </a:tc>
                <a:tc>
                  <a:txBody>
                    <a:bodyPr/>
                    <a:lstStyle/>
                    <a:p>
                      <a:pPr algn="l" fontAlgn="b"/>
                      <a:r>
                        <a:rPr lang="en-US" sz="1600" b="0" i="0" u="none" strike="noStrike" dirty="0">
                          <a:solidFill>
                            <a:srgbClr val="000000"/>
                          </a:solidFill>
                          <a:effectLst/>
                          <a:latin typeface="Aptos Narrow" panose="020B0004020202020204" pitchFamily="34" charset="0"/>
                        </a:rPr>
                        <a:t>01252024</a:t>
                      </a:r>
                    </a:p>
                  </a:txBody>
                  <a:tcPr marL="6335" marR="6335" marT="6335" marB="0" anchor="b">
                    <a:solidFill>
                      <a:schemeClr val="bg1">
                        <a:lumMod val="9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tc>
                  <a:txBody>
                    <a:bodyPr/>
                    <a:lstStyle/>
                    <a:p>
                      <a:pPr algn="l" fontAlgn="b"/>
                      <a:r>
                        <a:rPr lang="en-US" sz="1600" b="0" i="0" u="none" strike="noStrike" dirty="0">
                          <a:solidFill>
                            <a:srgbClr val="000000"/>
                          </a:solidFill>
                          <a:effectLst/>
                          <a:latin typeface="Aptos Narrow" panose="020B0004020202020204" pitchFamily="34" charset="0"/>
                        </a:rPr>
                        <a:t>01252024</a:t>
                      </a:r>
                    </a:p>
                  </a:txBody>
                  <a:tcPr marL="6335" marR="6335" marT="6335" marB="0" anchor="b">
                    <a:solidFill>
                      <a:schemeClr val="bg1">
                        <a:lumMod val="95000"/>
                      </a:schemeClr>
                    </a:solidFill>
                  </a:tcPr>
                </a:tc>
                <a:tc>
                  <a:txBody>
                    <a:bodyPr/>
                    <a:lstStyle/>
                    <a:p>
                      <a:pPr algn="l" fontAlgn="b"/>
                      <a:r>
                        <a:rPr lang="en-US" sz="1600" b="0" i="0" u="none" strike="noStrike" dirty="0">
                          <a:solidFill>
                            <a:srgbClr val="000000"/>
                          </a:solidFill>
                          <a:effectLst/>
                          <a:latin typeface="Aptos Narrow" panose="020B0004020202020204" pitchFamily="34" charset="0"/>
                        </a:rPr>
                        <a:t>01252024</a:t>
                      </a:r>
                    </a:p>
                  </a:txBody>
                  <a:tcPr marL="6335" marR="6335" marT="6335" marB="0" anchor="b">
                    <a:solidFill>
                      <a:schemeClr val="bg1">
                        <a:lumMod val="9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tc>
                  <a:txBody>
                    <a:bodyPr/>
                    <a:lstStyle/>
                    <a:p>
                      <a:pPr algn="l" fontAlgn="b"/>
                      <a:r>
                        <a:rPr lang="en-US" sz="1600" b="1" i="0" u="none" strike="noStrike" dirty="0">
                          <a:solidFill>
                            <a:srgbClr val="000000"/>
                          </a:solidFill>
                          <a:effectLst/>
                          <a:latin typeface="Aptos Narrow" panose="020B0004020202020204" pitchFamily="34" charset="0"/>
                        </a:rPr>
                        <a:t>02102024</a:t>
                      </a:r>
                    </a:p>
                  </a:txBody>
                  <a:tcPr marL="6335" marR="6335" marT="6335" marB="0" anchor="b">
                    <a:solidFill>
                      <a:schemeClr val="bg1">
                        <a:lumMod val="85000"/>
                      </a:schemeClr>
                    </a:solidFill>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tc>
                  <a:txBody>
                    <a:bodyPr/>
                    <a:lstStyle/>
                    <a:p>
                      <a:pPr algn="l" fontAlgn="b"/>
                      <a:r>
                        <a:rPr lang="en-US" sz="1600" u="none" strike="noStrike" dirty="0">
                          <a:effectLst/>
                        </a:rPr>
                        <a:t>02</a:t>
                      </a:r>
                      <a:endParaRPr lang="en-US" sz="1600" b="0" i="0" u="none" strike="noStrike" dirty="0">
                        <a:solidFill>
                          <a:srgbClr val="000000"/>
                        </a:solidFill>
                        <a:effectLst/>
                        <a:latin typeface="Aptos Narrow" panose="020B0004020202020204" pitchFamily="34" charset="0"/>
                      </a:endParaRPr>
                    </a:p>
                  </a:txBody>
                  <a:tcPr marL="6335" marR="6335" marT="6335" marB="0" anchor="b">
                    <a:solidFill>
                      <a:schemeClr val="bg1">
                        <a:lumMod val="95000"/>
                      </a:schemeClr>
                    </a:solidFill>
                  </a:tcPr>
                </a:tc>
                <a:extLst>
                  <a:ext uri="{0D108BD9-81ED-4DB2-BD59-A6C34878D82A}">
                    <a16:rowId xmlns:a16="http://schemas.microsoft.com/office/drawing/2014/main" val="1929362444"/>
                  </a:ext>
                </a:extLst>
              </a:tr>
            </a:tbl>
          </a:graphicData>
        </a:graphic>
      </p:graphicFrame>
      <p:cxnSp>
        <p:nvCxnSpPr>
          <p:cNvPr id="19" name="Straight Arrow Connector 18">
            <a:extLst>
              <a:ext uri="{FF2B5EF4-FFF2-40B4-BE49-F238E27FC236}">
                <a16:creationId xmlns:a16="http://schemas.microsoft.com/office/drawing/2014/main" id="{E97A377B-CA2E-1FB2-1B80-95AF5523C0BD}"/>
              </a:ext>
              <a:ext uri="{C183D7F6-B498-43B3-948B-1728B52AA6E4}">
                <adec:decorative xmlns:adec="http://schemas.microsoft.com/office/drawing/2017/decorative" val="1"/>
              </a:ext>
            </a:extLst>
          </p:cNvPr>
          <p:cNvCxnSpPr/>
          <p:nvPr/>
        </p:nvCxnSpPr>
        <p:spPr>
          <a:xfrm flipV="1">
            <a:off x="63630" y="3766946"/>
            <a:ext cx="256268" cy="1947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76A458E-876C-FE21-D094-41ECFB247D9D}"/>
              </a:ext>
            </a:extLst>
          </p:cNvPr>
          <p:cNvSpPr txBox="1"/>
          <p:nvPr/>
        </p:nvSpPr>
        <p:spPr>
          <a:xfrm>
            <a:off x="63630" y="5077461"/>
            <a:ext cx="11703827" cy="2031325"/>
          </a:xfrm>
          <a:prstGeom prst="rect">
            <a:avLst/>
          </a:prstGeom>
          <a:noFill/>
        </p:spPr>
        <p:txBody>
          <a:bodyPr wrap="square" rtlCol="0">
            <a:spAutoFit/>
          </a:bodyPr>
          <a:lstStyle/>
          <a:p>
            <a:r>
              <a:rPr lang="en-US" b="1" dirty="0"/>
              <a:t>Child r</a:t>
            </a:r>
            <a:r>
              <a:rPr lang="en-US" sz="1800" b="1" dirty="0"/>
              <a:t>eferred to Path 2 (from path 1) and either determined not eligible or received services for awhile.  Then services  stopped, then they were referred to Path 3 again in same year.</a:t>
            </a:r>
            <a:endParaRPr lang="en-US" dirty="0"/>
          </a:p>
          <a:p>
            <a:pPr marL="285750" indent="-285750">
              <a:buFont typeface="Arial" panose="020B0604020202020204" pitchFamily="34" charset="0"/>
              <a:buChar char="•"/>
            </a:pPr>
            <a:r>
              <a:rPr lang="en-US" dirty="0"/>
              <a:t>Special Education Referral Type= 07</a:t>
            </a:r>
          </a:p>
          <a:p>
            <a:pPr marL="285750" indent="-285750">
              <a:buFont typeface="Arial" panose="020B0604020202020204" pitchFamily="34" charset="0"/>
              <a:buChar char="•"/>
            </a:pPr>
            <a:r>
              <a:rPr lang="en-US" dirty="0"/>
              <a:t>Sped Eligibility and Services = 04 – path 2, 02 – path 3 </a:t>
            </a:r>
          </a:p>
          <a:p>
            <a:pPr marL="285750" indent="-285750">
              <a:buFont typeface="Arial" panose="020B0604020202020204" pitchFamily="34" charset="0"/>
              <a:buChar char="•"/>
            </a:pPr>
            <a:r>
              <a:rPr lang="en-US" dirty="0"/>
              <a:t>Start Date of Sped = Date IEP Implemented Part B = 02/10/2024</a:t>
            </a:r>
          </a:p>
          <a:p>
            <a:pPr marL="285750" indent="-285750">
              <a:buFont typeface="Arial" panose="020B0604020202020204" pitchFamily="34" charset="0"/>
              <a:buChar char="•"/>
            </a:pPr>
            <a:r>
              <a:rPr lang="en-US" dirty="0"/>
              <a:t>Path 2 date fields reported, path 3 date fields reported</a:t>
            </a:r>
          </a:p>
          <a:p>
            <a:pPr marL="285750" indent="-285750">
              <a:buFont typeface="Arial" panose="020B0604020202020204" pitchFamily="34" charset="0"/>
              <a:buChar char="•"/>
            </a:pPr>
            <a:endParaRPr lang="en-US" dirty="0"/>
          </a:p>
        </p:txBody>
      </p:sp>
      <p:graphicFrame>
        <p:nvGraphicFramePr>
          <p:cNvPr id="23" name="Table 22">
            <a:extLst>
              <a:ext uri="{FF2B5EF4-FFF2-40B4-BE49-F238E27FC236}">
                <a16:creationId xmlns:a16="http://schemas.microsoft.com/office/drawing/2014/main" id="{E7FBD37F-A9BC-85A2-623A-8CD581F2C594}"/>
              </a:ext>
            </a:extLst>
          </p:cNvPr>
          <p:cNvGraphicFramePr>
            <a:graphicFrameLocks noGrp="1"/>
          </p:cNvGraphicFramePr>
          <p:nvPr>
            <p:extLst>
              <p:ext uri="{D42A27DB-BD31-4B8C-83A1-F6EECF244321}">
                <p14:modId xmlns:p14="http://schemas.microsoft.com/office/powerpoint/2010/main" val="474232524"/>
              </p:ext>
            </p:extLst>
          </p:nvPr>
        </p:nvGraphicFramePr>
        <p:xfrm>
          <a:off x="191764" y="1458053"/>
          <a:ext cx="3213100" cy="746760"/>
        </p:xfrm>
        <a:graphic>
          <a:graphicData uri="http://schemas.openxmlformats.org/drawingml/2006/table">
            <a:tbl>
              <a:tblPr firstRow="1">
                <a:tableStyleId>{5C22544A-7EE6-4342-B048-85BDC9FD1C3A}</a:tableStyleId>
              </a:tblPr>
              <a:tblGrid>
                <a:gridCol w="1066800">
                  <a:extLst>
                    <a:ext uri="{9D8B030D-6E8A-4147-A177-3AD203B41FA5}">
                      <a16:colId xmlns:a16="http://schemas.microsoft.com/office/drawing/2014/main" val="475673031"/>
                    </a:ext>
                  </a:extLst>
                </a:gridCol>
                <a:gridCol w="1016000">
                  <a:extLst>
                    <a:ext uri="{9D8B030D-6E8A-4147-A177-3AD203B41FA5}">
                      <a16:colId xmlns:a16="http://schemas.microsoft.com/office/drawing/2014/main" val="1853348782"/>
                    </a:ext>
                  </a:extLst>
                </a:gridCol>
                <a:gridCol w="1130300">
                  <a:extLst>
                    <a:ext uri="{9D8B030D-6E8A-4147-A177-3AD203B41FA5}">
                      <a16:colId xmlns:a16="http://schemas.microsoft.com/office/drawing/2014/main" val="4241595967"/>
                    </a:ext>
                  </a:extLst>
                </a:gridCol>
              </a:tblGrid>
              <a:tr h="182880">
                <a:tc>
                  <a:txBody>
                    <a:bodyPr/>
                    <a:lstStyle/>
                    <a:p>
                      <a:pPr algn="l" fontAlgn="b"/>
                      <a:r>
                        <a:rPr lang="en-US" sz="1600" u="none" strike="noStrike" dirty="0">
                          <a:solidFill>
                            <a:schemeClr val="tx1"/>
                          </a:solidFill>
                          <a:effectLst/>
                        </a:rPr>
                        <a:t>Start Date Of Sped</a:t>
                      </a:r>
                      <a:endParaRPr lang="en-US" sz="1600" b="0" i="0" u="none" strike="noStrike" dirty="0">
                        <a:solidFill>
                          <a:schemeClr val="tx1"/>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l" fontAlgn="b"/>
                      <a:r>
                        <a:rPr lang="en-US" sz="1600" u="none" strike="noStrike" dirty="0">
                          <a:solidFill>
                            <a:schemeClr val="tx1"/>
                          </a:solidFill>
                          <a:effectLst/>
                        </a:rPr>
                        <a:t>End Date Of </a:t>
                      </a:r>
                      <a:r>
                        <a:rPr lang="en-US" sz="1600" u="none" strike="noStrike" dirty="0" err="1">
                          <a:solidFill>
                            <a:schemeClr val="tx1"/>
                          </a:solidFill>
                          <a:effectLst/>
                        </a:rPr>
                        <a:t>Spd</a:t>
                      </a:r>
                      <a:endParaRPr lang="en-US" sz="1600" b="0" i="0" u="none" strike="noStrike" dirty="0">
                        <a:solidFill>
                          <a:schemeClr val="tx1"/>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l" fontAlgn="b"/>
                      <a:r>
                        <a:rPr lang="en-US" sz="1600" u="none" strike="noStrike" dirty="0">
                          <a:solidFill>
                            <a:schemeClr val="tx1"/>
                          </a:solidFill>
                          <a:effectLst/>
                        </a:rPr>
                        <a:t>Reason Exited Sped</a:t>
                      </a:r>
                      <a:endParaRPr lang="en-US" sz="1600" b="0" i="0" u="none" strike="noStrike" dirty="0">
                        <a:solidFill>
                          <a:schemeClr val="tx1"/>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574930100"/>
                  </a:ext>
                </a:extLst>
              </a:tr>
              <a:tr h="182880">
                <a:tc>
                  <a:txBody>
                    <a:bodyPr/>
                    <a:lstStyle/>
                    <a:p>
                      <a:pPr algn="l" fontAlgn="b"/>
                      <a:r>
                        <a:rPr lang="en-US" sz="1600" b="1" i="0" u="none" strike="noStrike" dirty="0">
                          <a:solidFill>
                            <a:srgbClr val="000000"/>
                          </a:solidFill>
                          <a:effectLst/>
                          <a:latin typeface="Aptos Narrow" panose="020B0004020202020204" pitchFamily="34" charset="0"/>
                        </a:rPr>
                        <a:t>02102024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US" sz="1600" u="none" strike="noStrike">
                          <a:effectLst/>
                        </a:rPr>
                        <a:t>00000000</a:t>
                      </a:r>
                      <a:endParaRPr lang="en-US" sz="1600" b="0" i="0" u="none" strike="noStrike">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u="none" strike="noStrike" dirty="0">
                          <a:effectLst/>
                        </a:rPr>
                        <a:t>00</a:t>
                      </a:r>
                      <a:endParaRPr lang="en-US" sz="1600" b="0" i="0" u="none" strike="noStrike" dirty="0">
                        <a:solidFill>
                          <a:srgbClr val="00000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0097966"/>
                  </a:ext>
                </a:extLst>
              </a:tr>
            </a:tbl>
          </a:graphicData>
        </a:graphic>
      </p:graphicFrame>
      <p:graphicFrame>
        <p:nvGraphicFramePr>
          <p:cNvPr id="8" name="Content Placeholder 4">
            <a:extLst>
              <a:ext uri="{FF2B5EF4-FFF2-40B4-BE49-F238E27FC236}">
                <a16:creationId xmlns:a16="http://schemas.microsoft.com/office/drawing/2014/main" id="{B8C31A59-13A5-7207-0393-55ABFFC906A4}"/>
              </a:ext>
            </a:extLst>
          </p:cNvPr>
          <p:cNvGraphicFramePr>
            <a:graphicFrameLocks noGrp="1"/>
          </p:cNvGraphicFramePr>
          <p:nvPr>
            <p:ph idx="1"/>
            <p:extLst>
              <p:ext uri="{D42A27DB-BD31-4B8C-83A1-F6EECF244321}">
                <p14:modId xmlns:p14="http://schemas.microsoft.com/office/powerpoint/2010/main" val="2894411864"/>
              </p:ext>
            </p:extLst>
          </p:nvPr>
        </p:nvGraphicFramePr>
        <p:xfrm>
          <a:off x="4113537" y="1351373"/>
          <a:ext cx="7886699" cy="853440"/>
        </p:xfrm>
        <a:graphic>
          <a:graphicData uri="http://schemas.openxmlformats.org/drawingml/2006/table">
            <a:tbl>
              <a:tblPr firstRow="1" firstCol="1" lastRow="1" lastCol="1" bandRow="1" bandCol="1"/>
              <a:tblGrid>
                <a:gridCol w="376426">
                  <a:extLst>
                    <a:ext uri="{9D8B030D-6E8A-4147-A177-3AD203B41FA5}">
                      <a16:colId xmlns:a16="http://schemas.microsoft.com/office/drawing/2014/main" val="20000"/>
                    </a:ext>
                  </a:extLst>
                </a:gridCol>
                <a:gridCol w="7510273">
                  <a:extLst>
                    <a:ext uri="{9D8B030D-6E8A-4147-A177-3AD203B41FA5}">
                      <a16:colId xmlns:a16="http://schemas.microsoft.com/office/drawing/2014/main" val="20001"/>
                    </a:ext>
                  </a:extLst>
                </a:gridCol>
              </a:tblGrid>
              <a:tr h="712144">
                <a:tc>
                  <a:txBody>
                    <a:bodyPr/>
                    <a:lstStyle/>
                    <a:p>
                      <a:pPr marL="0" marR="0">
                        <a:spcBef>
                          <a:spcPts val="0"/>
                        </a:spcBef>
                        <a:spcAft>
                          <a:spcPts val="0"/>
                        </a:spcAft>
                      </a:pPr>
                      <a:r>
                        <a:rPr lang="en-US" sz="1400" dirty="0">
                          <a:effectLst/>
                          <a:latin typeface="Calibri"/>
                          <a:ea typeface="Times New Roman"/>
                          <a:cs typeface="Arial"/>
                        </a:rPr>
                        <a:t>07</a:t>
                      </a:r>
                      <a:endParaRPr lang="en-US" sz="1400" dirty="0">
                        <a:effectLst/>
                        <a:latin typeface="Calibri"/>
                        <a:ea typeface="Times New Roman"/>
                      </a:endParaRPr>
                    </a:p>
                  </a:txBody>
                  <a:tcPr marL="61146" marR="61146"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dirty="0">
                          <a:effectLst/>
                          <a:latin typeface="Calibri"/>
                          <a:ea typeface="Times New Roman"/>
                          <a:cs typeface="Arial"/>
                        </a:rPr>
                        <a:t>Part C to Part B Transition &amp; Part B Evaluation (Paths 2 &amp; 3)</a:t>
                      </a:r>
                      <a:r>
                        <a:rPr lang="en-US" sz="1400" dirty="0">
                          <a:effectLst/>
                          <a:latin typeface="Calibri"/>
                          <a:ea typeface="Times New Roman"/>
                          <a:cs typeface="Arial"/>
                        </a:rPr>
                        <a:t> – Use this code for students who received Part C services and were referred for a Part B evaluation (from a Part C Agency), and were either determined not eligible for Part B services or began receiving Part B services that were discontinued AND were later, in the same reporting period, referred for a Part B evaluation</a:t>
                      </a:r>
                      <a:r>
                        <a:rPr lang="en-US" sz="1400" b="1" dirty="0">
                          <a:effectLst/>
                          <a:latin typeface="Calibri"/>
                          <a:ea typeface="Times New Roman"/>
                          <a:cs typeface="Arial"/>
                        </a:rPr>
                        <a:t>.</a:t>
                      </a:r>
                      <a:endParaRPr lang="en-US" sz="1400" dirty="0">
                        <a:effectLst/>
                        <a:latin typeface="Calibri"/>
                        <a:ea typeface="Times New Roman"/>
                      </a:endParaRPr>
                    </a:p>
                  </a:txBody>
                  <a:tcPr marL="61146" marR="61146"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52691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47274" y="184806"/>
            <a:ext cx="8192077" cy="785013"/>
          </a:xfrm>
        </p:spPr>
        <p:txBody>
          <a:bodyPr vert="horz" lIns="91440" tIns="45720" rIns="91440" bIns="45720" rtlCol="0" anchor="ctr" anchorCtr="0">
            <a:normAutofit fontScale="90000"/>
          </a:bodyPr>
          <a:lstStyle/>
          <a:p>
            <a:pPr>
              <a:defRPr/>
            </a:pPr>
            <a:r>
              <a:rPr lang="en-US" sz="4500" dirty="0">
                <a:latin typeface="+mj-lt"/>
              </a:rPr>
              <a:t>Frequently Used Terms and Acronyms</a:t>
            </a:r>
          </a:p>
        </p:txBody>
      </p:sp>
      <p:graphicFrame>
        <p:nvGraphicFramePr>
          <p:cNvPr id="16" name="Content Placeholder 4"/>
          <p:cNvGraphicFramePr>
            <a:graphicFrameLocks noGrp="1"/>
          </p:cNvGraphicFramePr>
          <p:nvPr>
            <p:ph idx="1"/>
            <p:extLst>
              <p:ext uri="{D42A27DB-BD31-4B8C-83A1-F6EECF244321}">
                <p14:modId xmlns:p14="http://schemas.microsoft.com/office/powerpoint/2010/main" val="551133016"/>
              </p:ext>
            </p:extLst>
          </p:nvPr>
        </p:nvGraphicFramePr>
        <p:xfrm>
          <a:off x="1999674" y="1429962"/>
          <a:ext cx="7762192" cy="5108950"/>
        </p:xfrm>
        <a:graphic>
          <a:graphicData uri="http://schemas.openxmlformats.org/drawingml/2006/table">
            <a:tbl>
              <a:tblPr firstRow="1" bandRow="1">
                <a:tableStyleId>{5C22544A-7EE6-4342-B048-85BDC9FD1C3A}</a:tableStyleId>
              </a:tblPr>
              <a:tblGrid>
                <a:gridCol w="1821322">
                  <a:extLst>
                    <a:ext uri="{9D8B030D-6E8A-4147-A177-3AD203B41FA5}">
                      <a16:colId xmlns:a16="http://schemas.microsoft.com/office/drawing/2014/main" val="20000"/>
                    </a:ext>
                  </a:extLst>
                </a:gridCol>
                <a:gridCol w="5940870">
                  <a:extLst>
                    <a:ext uri="{9D8B030D-6E8A-4147-A177-3AD203B41FA5}">
                      <a16:colId xmlns:a16="http://schemas.microsoft.com/office/drawing/2014/main" val="20001"/>
                    </a:ext>
                  </a:extLst>
                </a:gridCol>
              </a:tblGrid>
              <a:tr h="519869">
                <a:tc>
                  <a:txBody>
                    <a:bodyPr/>
                    <a:lstStyle/>
                    <a:p>
                      <a:r>
                        <a:rPr lang="en-US" sz="2400" b="0" dirty="0">
                          <a:solidFill>
                            <a:schemeClr val="tx1"/>
                          </a:solidFill>
                        </a:rPr>
                        <a:t>Term</a:t>
                      </a:r>
                    </a:p>
                  </a:txBody>
                  <a:tcPr marL="85693" marR="85693" marT="42846" marB="42846">
                    <a:solidFill>
                      <a:schemeClr val="accent2">
                        <a:lumMod val="60000"/>
                        <a:lumOff val="40000"/>
                      </a:schemeClr>
                    </a:solidFill>
                  </a:tcPr>
                </a:tc>
                <a:tc>
                  <a:txBody>
                    <a:bodyPr/>
                    <a:lstStyle/>
                    <a:p>
                      <a:r>
                        <a:rPr lang="en-US" sz="2400" b="0" dirty="0">
                          <a:solidFill>
                            <a:schemeClr val="tx1"/>
                          </a:solidFill>
                        </a:rPr>
                        <a:t>Definition</a:t>
                      </a:r>
                    </a:p>
                  </a:txBody>
                  <a:tcPr marL="85693" marR="85693" marT="42846" marB="42846">
                    <a:solidFill>
                      <a:schemeClr val="accent2">
                        <a:lumMod val="60000"/>
                        <a:lumOff val="40000"/>
                      </a:schemeClr>
                    </a:solidFill>
                  </a:tcPr>
                </a:tc>
                <a:extLst>
                  <a:ext uri="{0D108BD9-81ED-4DB2-BD59-A6C34878D82A}">
                    <a16:rowId xmlns:a16="http://schemas.microsoft.com/office/drawing/2014/main" val="10000"/>
                  </a:ext>
                </a:extLst>
              </a:tr>
              <a:tr h="358782">
                <a:tc>
                  <a:txBody>
                    <a:bodyPr/>
                    <a:lstStyle/>
                    <a:p>
                      <a:r>
                        <a:rPr lang="en-US" sz="1600" dirty="0"/>
                        <a:t>LEA</a:t>
                      </a:r>
                    </a:p>
                  </a:txBody>
                  <a:tcPr marL="85693" marR="85693" marT="42846" marB="42846">
                    <a:solidFill>
                      <a:schemeClr val="bg1">
                        <a:lumMod val="85000"/>
                      </a:schemeClr>
                    </a:solidFill>
                  </a:tcPr>
                </a:tc>
                <a:tc>
                  <a:txBody>
                    <a:bodyPr/>
                    <a:lstStyle/>
                    <a:p>
                      <a:r>
                        <a:rPr lang="en-US" sz="1200" dirty="0"/>
                        <a:t>Local Education Agency</a:t>
                      </a:r>
                    </a:p>
                  </a:txBody>
                  <a:tcPr marL="85693" marR="85693" marT="42846" marB="42846">
                    <a:solidFill>
                      <a:schemeClr val="bg1">
                        <a:lumMod val="85000"/>
                      </a:schemeClr>
                    </a:solidFill>
                  </a:tcPr>
                </a:tc>
                <a:extLst>
                  <a:ext uri="{0D108BD9-81ED-4DB2-BD59-A6C34878D82A}">
                    <a16:rowId xmlns:a16="http://schemas.microsoft.com/office/drawing/2014/main" val="365689240"/>
                  </a:ext>
                </a:extLst>
              </a:tr>
              <a:tr h="491305">
                <a:tc>
                  <a:txBody>
                    <a:bodyPr/>
                    <a:lstStyle/>
                    <a:p>
                      <a:r>
                        <a:rPr lang="en-US" sz="1800" b="0" dirty="0">
                          <a:solidFill>
                            <a:schemeClr val="tx1"/>
                          </a:solidFill>
                        </a:rPr>
                        <a:t>AU</a:t>
                      </a:r>
                      <a:r>
                        <a:rPr lang="en-US" sz="1200" b="0" dirty="0">
                          <a:solidFill>
                            <a:schemeClr val="tx1"/>
                          </a:solidFill>
                        </a:rPr>
                        <a:t> </a:t>
                      </a:r>
                    </a:p>
                  </a:txBody>
                  <a:tcPr marL="85693" marR="85693" marT="42846" marB="42846">
                    <a:solidFill>
                      <a:schemeClr val="bg1">
                        <a:lumMod val="85000"/>
                      </a:schemeClr>
                    </a:solidFill>
                  </a:tcPr>
                </a:tc>
                <a:tc>
                  <a:txBody>
                    <a:bodyPr/>
                    <a:lstStyle/>
                    <a:p>
                      <a:r>
                        <a:rPr lang="en-US" sz="1200" b="0" dirty="0">
                          <a:solidFill>
                            <a:schemeClr val="tx1"/>
                          </a:solidFill>
                        </a:rPr>
                        <a:t>AU stands for Administrative Unit and </a:t>
                      </a:r>
                      <a:r>
                        <a:rPr lang="en-US" sz="1200" dirty="0"/>
                        <a:t>means a school district, board of cooperative services, multi-district administrative unit, a charter school network, a charter school collaborative, or the State Charter School Institute, that is providing educational services to exceptional children and that is responsible for the local administration of services. </a:t>
                      </a:r>
                      <a:endParaRPr lang="en-US" sz="1200" b="0" dirty="0">
                        <a:solidFill>
                          <a:schemeClr val="tx1"/>
                        </a:solidFill>
                      </a:endParaRPr>
                    </a:p>
                  </a:txBody>
                  <a:tcPr marL="85693" marR="85693" marT="42846" marB="42846">
                    <a:solidFill>
                      <a:schemeClr val="bg1">
                        <a:lumMod val="85000"/>
                      </a:schemeClr>
                    </a:solidFill>
                  </a:tcPr>
                </a:tc>
                <a:extLst>
                  <a:ext uri="{0D108BD9-81ED-4DB2-BD59-A6C34878D82A}">
                    <a16:rowId xmlns:a16="http://schemas.microsoft.com/office/drawing/2014/main" val="3670739957"/>
                  </a:ext>
                </a:extLst>
              </a:tr>
              <a:tr h="491305">
                <a:tc>
                  <a:txBody>
                    <a:bodyPr/>
                    <a:lstStyle/>
                    <a:p>
                      <a:r>
                        <a:rPr lang="en-US" sz="1600" dirty="0" err="1"/>
                        <a:t>IdM</a:t>
                      </a:r>
                      <a:endParaRPr lang="en-US" sz="1600" dirty="0"/>
                    </a:p>
                  </a:txBody>
                  <a:tcPr marL="85693" marR="85693" marT="42846" marB="42846">
                    <a:solidFill>
                      <a:schemeClr val="bg1">
                        <a:lumMod val="85000"/>
                      </a:schemeClr>
                    </a:solidFill>
                  </a:tcPr>
                </a:tc>
                <a:tc>
                  <a:txBody>
                    <a:bodyPr/>
                    <a:lstStyle/>
                    <a:p>
                      <a:r>
                        <a:rPr lang="en-US" sz="1200" dirty="0"/>
                        <a:t>Identity</a:t>
                      </a:r>
                      <a:r>
                        <a:rPr lang="en-US" sz="1200" baseline="0" dirty="0"/>
                        <a:t> Management.  A single sign on system, allowing users to navigate between most CDE applications with the same login. </a:t>
                      </a:r>
                      <a:endParaRPr lang="en-US" sz="1200" dirty="0"/>
                    </a:p>
                  </a:txBody>
                  <a:tcPr marL="85693" marR="85693" marT="42846" marB="42846">
                    <a:solidFill>
                      <a:schemeClr val="bg1">
                        <a:lumMod val="85000"/>
                      </a:schemeClr>
                    </a:solidFill>
                  </a:tcPr>
                </a:tc>
                <a:extLst>
                  <a:ext uri="{0D108BD9-81ED-4DB2-BD59-A6C34878D82A}">
                    <a16:rowId xmlns:a16="http://schemas.microsoft.com/office/drawing/2014/main" val="10007"/>
                  </a:ext>
                </a:extLst>
              </a:tr>
              <a:tr h="491305">
                <a:tc>
                  <a:txBody>
                    <a:bodyPr/>
                    <a:lstStyle/>
                    <a:p>
                      <a:r>
                        <a:rPr lang="en-US" sz="1600" dirty="0"/>
                        <a:t>LAM</a:t>
                      </a:r>
                    </a:p>
                  </a:txBody>
                  <a:tcPr marL="85693" marR="85693" marT="42846" marB="42846">
                    <a:solidFill>
                      <a:schemeClr val="bg1">
                        <a:lumMod val="85000"/>
                      </a:schemeClr>
                    </a:solidFill>
                  </a:tcPr>
                </a:tc>
                <a:tc>
                  <a:txBody>
                    <a:bodyPr/>
                    <a:lstStyle/>
                    <a:p>
                      <a:r>
                        <a:rPr lang="en-US" sz="1200" dirty="0"/>
                        <a:t>Local Access</a:t>
                      </a:r>
                      <a:r>
                        <a:rPr lang="en-US" sz="1200" baseline="0" dirty="0"/>
                        <a:t> Manager. The individual with your LEA that is responsible for assigning the appropriate access to CDE applications.</a:t>
                      </a:r>
                      <a:endParaRPr lang="en-US" sz="1200" dirty="0"/>
                    </a:p>
                  </a:txBody>
                  <a:tcPr marL="85693" marR="85693" marT="42846" marB="42846">
                    <a:solidFill>
                      <a:schemeClr val="bg1">
                        <a:lumMod val="85000"/>
                      </a:schemeClr>
                    </a:solidFill>
                  </a:tcPr>
                </a:tc>
                <a:extLst>
                  <a:ext uri="{0D108BD9-81ED-4DB2-BD59-A6C34878D82A}">
                    <a16:rowId xmlns:a16="http://schemas.microsoft.com/office/drawing/2014/main" val="522279974"/>
                  </a:ext>
                </a:extLst>
              </a:tr>
              <a:tr h="502220">
                <a:tc>
                  <a:txBody>
                    <a:bodyPr/>
                    <a:lstStyle/>
                    <a:p>
                      <a:r>
                        <a:rPr lang="en-US" sz="1600" dirty="0"/>
                        <a:t>Interchange</a:t>
                      </a:r>
                    </a:p>
                  </a:txBody>
                  <a:tcPr marL="85693" marR="85693" marT="42846" marB="42846">
                    <a:solidFill>
                      <a:schemeClr val="bg1">
                        <a:lumMod val="85000"/>
                      </a:schemeClr>
                    </a:solidFill>
                  </a:tcPr>
                </a:tc>
                <a:tc>
                  <a:txBody>
                    <a:bodyPr/>
                    <a:lstStyle/>
                    <a:p>
                      <a:r>
                        <a:rPr lang="en-US" sz="1200" dirty="0"/>
                        <a:t>The data holding place within the Data Pipeline. A method</a:t>
                      </a:r>
                      <a:r>
                        <a:rPr lang="en-US" sz="1200" baseline="0" dirty="0"/>
                        <a:t> of providing data to CDE in which  LEA’s may choose from multiple file formats to submit data throughout the year.  </a:t>
                      </a:r>
                      <a:endParaRPr lang="en-US" sz="1200" dirty="0"/>
                    </a:p>
                  </a:txBody>
                  <a:tcPr marL="85693" marR="85693" marT="42846" marB="42846">
                    <a:solidFill>
                      <a:schemeClr val="bg1">
                        <a:lumMod val="85000"/>
                      </a:schemeClr>
                    </a:solidFill>
                  </a:tcPr>
                </a:tc>
                <a:extLst>
                  <a:ext uri="{0D108BD9-81ED-4DB2-BD59-A6C34878D82A}">
                    <a16:rowId xmlns:a16="http://schemas.microsoft.com/office/drawing/2014/main" val="1088273489"/>
                  </a:ext>
                </a:extLst>
              </a:tr>
              <a:tr h="676972">
                <a:tc>
                  <a:txBody>
                    <a:bodyPr/>
                    <a:lstStyle/>
                    <a:p>
                      <a:r>
                        <a:rPr lang="en-US" sz="1600" dirty="0"/>
                        <a:t>Snapshot</a:t>
                      </a:r>
                    </a:p>
                  </a:txBody>
                  <a:tcPr marL="85693" marR="85693" marT="42846" marB="42846">
                    <a:solidFill>
                      <a:schemeClr val="bg1">
                        <a:lumMod val="85000"/>
                      </a:schemeClr>
                    </a:solidFill>
                  </a:tcPr>
                </a:tc>
                <a:tc>
                  <a:txBody>
                    <a:bodyPr/>
                    <a:lstStyle/>
                    <a:p>
                      <a:r>
                        <a:rPr lang="en-US" sz="1200" dirty="0"/>
                        <a:t>A date in time when data is pulled from the appropriate interchanges, validated by additional business rules, and approval given that signifies</a:t>
                      </a:r>
                      <a:r>
                        <a:rPr lang="en-US" sz="1200" baseline="0" dirty="0"/>
                        <a:t> it was accurately reported for a specific point in time by an LEA.</a:t>
                      </a:r>
                      <a:endParaRPr lang="en-US" sz="1200" dirty="0"/>
                    </a:p>
                  </a:txBody>
                  <a:tcPr marL="85693" marR="85693" marT="42846" marB="42846">
                    <a:solidFill>
                      <a:schemeClr val="bg1">
                        <a:lumMod val="85000"/>
                      </a:schemeClr>
                    </a:solidFill>
                  </a:tcPr>
                </a:tc>
                <a:extLst>
                  <a:ext uri="{0D108BD9-81ED-4DB2-BD59-A6C34878D82A}">
                    <a16:rowId xmlns:a16="http://schemas.microsoft.com/office/drawing/2014/main" val="10008"/>
                  </a:ext>
                </a:extLst>
              </a:tr>
              <a:tr h="574313">
                <a:tc>
                  <a:txBody>
                    <a:bodyPr/>
                    <a:lstStyle/>
                    <a:p>
                      <a:r>
                        <a:rPr lang="en-US" sz="1600" b="0" dirty="0">
                          <a:solidFill>
                            <a:schemeClr val="tx1"/>
                          </a:solidFill>
                        </a:rPr>
                        <a:t>Cognos Reports/Cedar</a:t>
                      </a:r>
                      <a:r>
                        <a:rPr lang="en-US" sz="1200" b="0" dirty="0">
                          <a:solidFill>
                            <a:schemeClr val="tx1"/>
                          </a:solidFill>
                        </a:rPr>
                        <a:t> </a:t>
                      </a:r>
                    </a:p>
                  </a:txBody>
                  <a:tcPr marL="85693" marR="85693" marT="42846" marB="42846">
                    <a:solidFill>
                      <a:schemeClr val="bg1">
                        <a:lumMod val="85000"/>
                      </a:schemeClr>
                    </a:solidFill>
                  </a:tcPr>
                </a:tc>
                <a:tc>
                  <a:txBody>
                    <a:bodyPr/>
                    <a:lstStyle/>
                    <a:p>
                      <a:r>
                        <a:rPr lang="en-US" sz="1200" b="0" i="0" kern="1200" dirty="0">
                          <a:solidFill>
                            <a:schemeClr val="dk1"/>
                          </a:solidFill>
                          <a:effectLst/>
                          <a:latin typeface="+mn-lt"/>
                          <a:ea typeface="+mn-ea"/>
                          <a:cs typeface="+mn-cs"/>
                        </a:rPr>
                        <a:t>Colorado Education Data Analysis and Reporting System (CEDAR). </a:t>
                      </a:r>
                      <a:r>
                        <a:rPr lang="en-US" sz="1200" b="0" dirty="0">
                          <a:solidFill>
                            <a:schemeClr val="tx1"/>
                          </a:solidFill>
                        </a:rPr>
                        <a:t>A type of report in which the user can view</a:t>
                      </a:r>
                      <a:r>
                        <a:rPr lang="en-US" sz="1200" b="0" baseline="0" dirty="0">
                          <a:solidFill>
                            <a:schemeClr val="tx1"/>
                          </a:solidFill>
                        </a:rPr>
                        <a:t> applicable reports that are formatted in a user-friendly environment. </a:t>
                      </a:r>
                      <a:endParaRPr lang="en-US" sz="1200" b="0" dirty="0">
                        <a:solidFill>
                          <a:schemeClr val="tx1"/>
                        </a:solidFill>
                      </a:endParaRPr>
                    </a:p>
                  </a:txBody>
                  <a:tcPr marL="85693" marR="85693" marT="42846" marB="42846">
                    <a:solidFill>
                      <a:schemeClr val="bg1">
                        <a:lumMod val="85000"/>
                      </a:schemeClr>
                    </a:solidFill>
                  </a:tcPr>
                </a:tc>
                <a:extLst>
                  <a:ext uri="{0D108BD9-81ED-4DB2-BD59-A6C34878D82A}">
                    <a16:rowId xmlns:a16="http://schemas.microsoft.com/office/drawing/2014/main" val="1232143278"/>
                  </a:ext>
                </a:extLst>
              </a:tr>
              <a:tr h="676972">
                <a:tc>
                  <a:txBody>
                    <a:bodyPr/>
                    <a:lstStyle/>
                    <a:p>
                      <a:r>
                        <a:rPr lang="en-US" sz="1600" dirty="0"/>
                        <a:t>DMS</a:t>
                      </a:r>
                    </a:p>
                  </a:txBody>
                  <a:tcPr marL="85693" marR="85693" marT="42846" marB="42846">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The ESSU Data Management System (DMS) is a single sign on system that assists AUs in meeting accountability requirements for Special Education and Gifted Education.</a:t>
                      </a:r>
                    </a:p>
                  </a:txBody>
                  <a:tcPr marL="85693" marR="85693" marT="42846" marB="42846">
                    <a:solidFill>
                      <a:schemeClr val="bg1">
                        <a:lumMod val="85000"/>
                      </a:schemeClr>
                    </a:solidFill>
                  </a:tcPr>
                </a:tc>
                <a:extLst>
                  <a:ext uri="{0D108BD9-81ED-4DB2-BD59-A6C34878D82A}">
                    <a16:rowId xmlns:a16="http://schemas.microsoft.com/office/drawing/2014/main" val="3620805063"/>
                  </a:ext>
                </a:extLst>
              </a:tr>
            </a:tbl>
          </a:graphicData>
        </a:graphic>
      </p:graphicFrame>
      <p:sp>
        <p:nvSpPr>
          <p:cNvPr id="2" name="Slide Number Placeholder 1">
            <a:extLst>
              <a:ext uri="{FF2B5EF4-FFF2-40B4-BE49-F238E27FC236}">
                <a16:creationId xmlns:a16="http://schemas.microsoft.com/office/drawing/2014/main" id="{F316C7F6-948C-469F-A124-562E24E12643}"/>
              </a:ext>
            </a:extLst>
          </p:cNvPr>
          <p:cNvSpPr>
            <a:spLocks noGrp="1"/>
          </p:cNvSpPr>
          <p:nvPr>
            <p:ph type="sldNum" sz="quarter" idx="12"/>
          </p:nvPr>
        </p:nvSpPr>
        <p:spPr/>
        <p:txBody>
          <a:bodyPr/>
          <a:lstStyle/>
          <a:p>
            <a:fld id="{C479D5F6-EDCB-402A-AC08-4943A1820E8F}" type="slidenum">
              <a:rPr lang="en-US" smtClean="0"/>
              <a:pPr/>
              <a:t>5</a:t>
            </a:fld>
            <a:endParaRPr lang="en-US" dirty="0"/>
          </a:p>
        </p:txBody>
      </p:sp>
    </p:spTree>
    <p:extLst>
      <p:ext uri="{BB962C8B-B14F-4D97-AF65-F5344CB8AC3E}">
        <p14:creationId xmlns:p14="http://schemas.microsoft.com/office/powerpoint/2010/main" val="30318054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10885-E82D-4FBF-95F3-1ADF2CCF0D33}"/>
              </a:ext>
            </a:extLst>
          </p:cNvPr>
          <p:cNvSpPr>
            <a:spLocks noGrp="1"/>
          </p:cNvSpPr>
          <p:nvPr>
            <p:ph type="title"/>
          </p:nvPr>
        </p:nvSpPr>
        <p:spPr/>
        <p:txBody>
          <a:bodyPr/>
          <a:lstStyle/>
          <a:p>
            <a:r>
              <a:rPr lang="en-US" dirty="0"/>
              <a:t>Reporting Initial Evaluations/Referrals</a:t>
            </a:r>
          </a:p>
        </p:txBody>
      </p:sp>
      <p:sp>
        <p:nvSpPr>
          <p:cNvPr id="3" name="Content Placeholder 2">
            <a:extLst>
              <a:ext uri="{FF2B5EF4-FFF2-40B4-BE49-F238E27FC236}">
                <a16:creationId xmlns:a16="http://schemas.microsoft.com/office/drawing/2014/main" id="{0424C991-DCD9-4B07-8DD6-D47C7C297015}"/>
              </a:ext>
            </a:extLst>
          </p:cNvPr>
          <p:cNvSpPr>
            <a:spLocks noGrp="1"/>
          </p:cNvSpPr>
          <p:nvPr>
            <p:ph idx="1"/>
          </p:nvPr>
        </p:nvSpPr>
        <p:spPr/>
        <p:txBody>
          <a:bodyPr>
            <a:normAutofit fontScale="92500" lnSpcReduction="10000"/>
          </a:bodyPr>
          <a:lstStyle/>
          <a:p>
            <a:pPr marL="0" indent="0">
              <a:buNone/>
            </a:pPr>
            <a:r>
              <a:rPr lang="en-US" dirty="0"/>
              <a:t>If</a:t>
            </a:r>
            <a:r>
              <a:rPr lang="en-US" dirty="0">
                <a:latin typeface="Calibri" panose="020F0502020204030204" pitchFamily="34" charset="0"/>
                <a:ea typeface="Calibri" panose="020F0502020204030204" pitchFamily="34" charset="0"/>
              </a:rPr>
              <a:t> a record was reported as a Path 2 or Path 3 referral last year, those </a:t>
            </a:r>
            <a:r>
              <a:rPr lang="en-US" u="sng" dirty="0">
                <a:latin typeface="Calibri" panose="020F0502020204030204" pitchFamily="34" charset="0"/>
                <a:ea typeface="Calibri" panose="020F0502020204030204" pitchFamily="34" charset="0"/>
              </a:rPr>
              <a:t>same</a:t>
            </a:r>
            <a:r>
              <a:rPr lang="en-US" dirty="0">
                <a:latin typeface="Calibri" panose="020F0502020204030204" pitchFamily="34" charset="0"/>
                <a:ea typeface="Calibri" panose="020F0502020204030204" pitchFamily="34" charset="0"/>
              </a:rPr>
              <a:t> path events should not be reported again this year. If an IEP was implemented, the record would be a referral 06 this year.  </a:t>
            </a:r>
            <a:endParaRPr lang="en-US" dirty="0"/>
          </a:p>
          <a:p>
            <a:pPr marL="0" indent="0">
              <a:buNone/>
            </a:pPr>
            <a:endParaRPr lang="en-US" dirty="0"/>
          </a:p>
          <a:p>
            <a:pPr marL="0" indent="0">
              <a:buNone/>
            </a:pPr>
            <a:r>
              <a:rPr lang="en-US" dirty="0"/>
              <a:t>Remember:</a:t>
            </a:r>
          </a:p>
          <a:p>
            <a:pPr lvl="1"/>
            <a:r>
              <a:rPr lang="en-US" dirty="0"/>
              <a:t>Only Initial Evaluations need to be reported in one reporting year</a:t>
            </a:r>
          </a:p>
          <a:p>
            <a:pPr lvl="1"/>
            <a:r>
              <a:rPr lang="en-US" dirty="0"/>
              <a:t>No need to report the reevaluation dates to CDE</a:t>
            </a:r>
          </a:p>
          <a:p>
            <a:pPr lvl="1"/>
            <a:r>
              <a:rPr lang="en-US" dirty="0"/>
              <a:t>Referrals and any delays affects your indicator percentages</a:t>
            </a:r>
          </a:p>
          <a:p>
            <a:pPr marL="0" indent="0">
              <a:buNone/>
            </a:pPr>
            <a:r>
              <a:rPr lang="en-US" dirty="0"/>
              <a:t>Check for these errors and warnings for repeat referrals reported: </a:t>
            </a:r>
          </a:p>
          <a:p>
            <a:pPr lvl="1"/>
            <a:r>
              <a:rPr lang="en-US" dirty="0"/>
              <a:t>Error SY262:   This record was reported in Path 2 last year. If student is on an IEP as a result of last year's initial evaluation, they should be reported as a Referral 06 this year.</a:t>
            </a:r>
          </a:p>
          <a:p>
            <a:pPr lvl="1"/>
            <a:endParaRPr lang="en-US" dirty="0"/>
          </a:p>
          <a:p>
            <a:pPr lvl="1"/>
            <a:r>
              <a:rPr lang="en-US" dirty="0"/>
              <a:t>Warning SY263:  This Path 3 student was reported in your Administrative Unit last year as a Path 3 student, please verify whether your current reporting is correct. </a:t>
            </a:r>
          </a:p>
          <a:p>
            <a:pPr lvl="1"/>
            <a:endParaRPr lang="en-US" dirty="0"/>
          </a:p>
          <a:p>
            <a:endParaRPr lang="en-US" dirty="0"/>
          </a:p>
        </p:txBody>
      </p:sp>
      <p:sp>
        <p:nvSpPr>
          <p:cNvPr id="4" name="Slide Number Placeholder 3">
            <a:extLst>
              <a:ext uri="{FF2B5EF4-FFF2-40B4-BE49-F238E27FC236}">
                <a16:creationId xmlns:a16="http://schemas.microsoft.com/office/drawing/2014/main" id="{CCF09BEF-1A77-4E0A-9CEC-1F8753AE4A5D}"/>
              </a:ext>
            </a:extLst>
          </p:cNvPr>
          <p:cNvSpPr>
            <a:spLocks noGrp="1"/>
          </p:cNvSpPr>
          <p:nvPr>
            <p:ph type="sldNum" sz="quarter" idx="12"/>
          </p:nvPr>
        </p:nvSpPr>
        <p:spPr/>
        <p:txBody>
          <a:bodyPr/>
          <a:lstStyle/>
          <a:p>
            <a:fld id="{C479D5F6-EDCB-402A-AC08-4943A1820E8F}" type="slidenum">
              <a:rPr lang="en-US" smtClean="0"/>
              <a:pPr/>
              <a:t>50</a:t>
            </a:fld>
            <a:endParaRPr lang="en-US" dirty="0"/>
          </a:p>
        </p:txBody>
      </p:sp>
    </p:spTree>
    <p:extLst>
      <p:ext uri="{BB962C8B-B14F-4D97-AF65-F5344CB8AC3E}">
        <p14:creationId xmlns:p14="http://schemas.microsoft.com/office/powerpoint/2010/main" val="37993073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C65D0-DAEF-4796-9A3A-EB42802FB96E}"/>
              </a:ext>
            </a:extLst>
          </p:cNvPr>
          <p:cNvSpPr>
            <a:spLocks noGrp="1"/>
          </p:cNvSpPr>
          <p:nvPr>
            <p:ph type="title"/>
          </p:nvPr>
        </p:nvSpPr>
        <p:spPr>
          <a:xfrm>
            <a:off x="429768" y="174616"/>
            <a:ext cx="5755009" cy="801929"/>
          </a:xfrm>
        </p:spPr>
        <p:txBody>
          <a:bodyPr>
            <a:normAutofit fontScale="90000"/>
          </a:bodyPr>
          <a:lstStyle/>
          <a:p>
            <a:r>
              <a:rPr lang="en-US" dirty="0"/>
              <a:t>Special Education End of Year  - </a:t>
            </a:r>
            <a:br>
              <a:rPr lang="en-US" dirty="0"/>
            </a:br>
            <a:r>
              <a:rPr lang="en-US" dirty="0"/>
              <a:t>parents request delay in start of services  </a:t>
            </a:r>
          </a:p>
        </p:txBody>
      </p:sp>
      <p:sp>
        <p:nvSpPr>
          <p:cNvPr id="3" name="Content Placeholder 2">
            <a:extLst>
              <a:ext uri="{FF2B5EF4-FFF2-40B4-BE49-F238E27FC236}">
                <a16:creationId xmlns:a16="http://schemas.microsoft.com/office/drawing/2014/main" id="{923B6DD6-B7C0-4CFB-9849-5744941B4F39}"/>
              </a:ext>
            </a:extLst>
          </p:cNvPr>
          <p:cNvSpPr>
            <a:spLocks noGrp="1"/>
          </p:cNvSpPr>
          <p:nvPr>
            <p:ph idx="1"/>
          </p:nvPr>
        </p:nvSpPr>
        <p:spPr>
          <a:xfrm>
            <a:off x="711200" y="1463040"/>
            <a:ext cx="9539550" cy="4640674"/>
          </a:xfrm>
        </p:spPr>
        <p:txBody>
          <a:bodyPr>
            <a:normAutofit/>
          </a:bodyPr>
          <a:lstStyle/>
          <a:p>
            <a:pPr marL="0" indent="0">
              <a:buNone/>
            </a:pPr>
            <a:r>
              <a:rPr lang="en-US" sz="1700" dirty="0">
                <a:latin typeface="+mn-lt"/>
              </a:rPr>
              <a:t>How to report a  referral in which parents request delay in start of services to the fall: </a:t>
            </a:r>
          </a:p>
          <a:p>
            <a:pPr marL="0" indent="0">
              <a:buNone/>
            </a:pPr>
            <a:r>
              <a:rPr lang="en-US" sz="1700" dirty="0">
                <a:latin typeface="+mn-lt"/>
              </a:rPr>
              <a:t>Ideally, a path 2 or 3 referral record should be reported in the school year in which the IEP was implemented. We advise to report the referral in the fall/school year – 24-25 -  if you expect student to enroll next fall. </a:t>
            </a:r>
          </a:p>
          <a:p>
            <a:pPr lvl="1"/>
            <a:r>
              <a:rPr lang="en-US" sz="1700" dirty="0">
                <a:latin typeface="+mn-lt"/>
              </a:rPr>
              <a:t>If parent does not enroll their child once the evaluation process completes, delay code ’01’ is applicable  </a:t>
            </a:r>
          </a:p>
          <a:p>
            <a:pPr marL="0" indent="0">
              <a:buNone/>
            </a:pPr>
            <a:r>
              <a:rPr lang="en-US" sz="1700" dirty="0">
                <a:latin typeface="+mn-lt"/>
              </a:rPr>
              <a:t>In Enrich- 2 options: </a:t>
            </a:r>
          </a:p>
          <a:p>
            <a:pPr marL="457200" lvl="1" indent="0">
              <a:buNone/>
            </a:pPr>
            <a:r>
              <a:rPr lang="en-US" sz="1700" dirty="0">
                <a:latin typeface="+mn-lt"/>
              </a:rPr>
              <a:t>1. Populate the </a:t>
            </a:r>
            <a:r>
              <a:rPr lang="en-US" sz="1700" u="sng" dirty="0">
                <a:latin typeface="+mn-lt"/>
              </a:rPr>
              <a:t>Actual Start Date of Services </a:t>
            </a:r>
            <a:r>
              <a:rPr lang="en-US" sz="1700" dirty="0">
                <a:latin typeface="+mn-lt"/>
              </a:rPr>
              <a:t>with the expected first day of school for the 24-25 school year. Example: 08/16/2024</a:t>
            </a:r>
          </a:p>
          <a:p>
            <a:pPr lvl="1"/>
            <a:r>
              <a:rPr lang="en-US" sz="1700" dirty="0">
                <a:latin typeface="+mn-lt"/>
              </a:rPr>
              <a:t>System will automatically withhold the record from the 23-24 Sped EOY and report it in the 24-25 Sped EOY instead. A delay code of 45 (or 49 depending on age) would fit.</a:t>
            </a:r>
          </a:p>
          <a:p>
            <a:pPr marL="457200" lvl="1" indent="0">
              <a:buNone/>
            </a:pPr>
            <a:r>
              <a:rPr lang="en-US" sz="1700" dirty="0">
                <a:latin typeface="+mn-lt"/>
              </a:rPr>
              <a:t>2. End the record in 23-24 (meaning you will report the referral in the 23-24 Sped EOY) with a delay code of 01 and all applicable evaluation dates. </a:t>
            </a:r>
          </a:p>
          <a:p>
            <a:pPr lvl="1"/>
            <a:r>
              <a:rPr lang="en-US" sz="1700" dirty="0">
                <a:latin typeface="+mn-lt"/>
              </a:rPr>
              <a:t>Then reactivate the record in 24-25 if the student does go on to enroll. This record would require a ‘Special Education Referral Type’ of 06. All referral dates should be zero-filled on this record, since they were reported in 24-25. </a:t>
            </a:r>
          </a:p>
          <a:p>
            <a:pPr marL="457200" lvl="1"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092E8811-0D21-4465-8947-09E921D7EA6D}"/>
              </a:ext>
            </a:extLst>
          </p:cNvPr>
          <p:cNvSpPr>
            <a:spLocks noGrp="1"/>
          </p:cNvSpPr>
          <p:nvPr>
            <p:ph type="sldNum" sz="quarter" idx="12"/>
          </p:nvPr>
        </p:nvSpPr>
        <p:spPr/>
        <p:txBody>
          <a:bodyPr/>
          <a:lstStyle/>
          <a:p>
            <a:fld id="{C479D5F6-EDCB-402A-AC08-4943A1820E8F}" type="slidenum">
              <a:rPr lang="en-US" smtClean="0"/>
              <a:pPr/>
              <a:t>51</a:t>
            </a:fld>
            <a:endParaRPr lang="en-US" dirty="0"/>
          </a:p>
        </p:txBody>
      </p:sp>
      <p:sp>
        <p:nvSpPr>
          <p:cNvPr id="5" name="5-Point Star 5">
            <a:extLst>
              <a:ext uri="{FF2B5EF4-FFF2-40B4-BE49-F238E27FC236}">
                <a16:creationId xmlns:a16="http://schemas.microsoft.com/office/drawing/2014/main" id="{D8329A8D-5FF4-44C9-AA45-AB425CEBB78A}"/>
              </a:ext>
              <a:ext uri="{C183D7F6-B498-43B3-948B-1728B52AA6E4}">
                <adec:decorative xmlns:adec="http://schemas.microsoft.com/office/drawing/2017/decorative" val="1"/>
              </a:ext>
            </a:extLst>
          </p:cNvPr>
          <p:cNvSpPr/>
          <p:nvPr/>
        </p:nvSpPr>
        <p:spPr>
          <a:xfrm flipV="1">
            <a:off x="545376" y="3240684"/>
            <a:ext cx="331648" cy="376631"/>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0383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E1C15C-5846-C648-B439-ED2756AADF63}"/>
              </a:ext>
            </a:extLst>
          </p:cNvPr>
          <p:cNvSpPr>
            <a:spLocks noGrp="1"/>
          </p:cNvSpPr>
          <p:nvPr>
            <p:ph type="sldNum" sz="quarter" idx="12"/>
          </p:nvPr>
        </p:nvSpPr>
        <p:spPr/>
        <p:txBody>
          <a:bodyPr/>
          <a:lstStyle/>
          <a:p>
            <a:fld id="{C479D5F6-EDCB-402A-AC08-4943A1820E8F}" type="slidenum">
              <a:rPr lang="en-US" smtClean="0"/>
              <a:pPr/>
              <a:t>52</a:t>
            </a:fld>
            <a:endParaRPr lang="en-US" dirty="0"/>
          </a:p>
        </p:txBody>
      </p:sp>
      <p:sp>
        <p:nvSpPr>
          <p:cNvPr id="2" name="Title 1">
            <a:extLst>
              <a:ext uri="{FF2B5EF4-FFF2-40B4-BE49-F238E27FC236}">
                <a16:creationId xmlns:a16="http://schemas.microsoft.com/office/drawing/2014/main" id="{47363E44-42E7-07B0-DCFB-40A68C8BE1D3}"/>
              </a:ext>
            </a:extLst>
          </p:cNvPr>
          <p:cNvSpPr>
            <a:spLocks noGrp="1"/>
          </p:cNvSpPr>
          <p:nvPr>
            <p:ph type="title"/>
          </p:nvPr>
        </p:nvSpPr>
        <p:spPr/>
        <p:txBody>
          <a:bodyPr/>
          <a:lstStyle/>
          <a:p>
            <a:r>
              <a:rPr lang="en-US" dirty="0"/>
              <a:t>Reasons for Delay Codes</a:t>
            </a:r>
          </a:p>
        </p:txBody>
      </p:sp>
      <p:sp>
        <p:nvSpPr>
          <p:cNvPr id="3" name="Content Placeholder 2">
            <a:extLst>
              <a:ext uri="{FF2B5EF4-FFF2-40B4-BE49-F238E27FC236}">
                <a16:creationId xmlns:a16="http://schemas.microsoft.com/office/drawing/2014/main" id="{06F10534-39FA-1E32-6749-96F7FEF60C43}"/>
              </a:ext>
            </a:extLst>
          </p:cNvPr>
          <p:cNvSpPr>
            <a:spLocks noGrp="1"/>
          </p:cNvSpPr>
          <p:nvPr>
            <p:ph sz="half" idx="1"/>
          </p:nvPr>
        </p:nvSpPr>
        <p:spPr>
          <a:xfrm>
            <a:off x="838200" y="2108414"/>
            <a:ext cx="9398000" cy="2057400"/>
          </a:xfrm>
        </p:spPr>
        <p:txBody>
          <a:bodyPr>
            <a:normAutofit fontScale="92500" lnSpcReduction="20000"/>
          </a:bodyPr>
          <a:lstStyle/>
          <a:p>
            <a:pPr marL="0" marR="0" indent="0">
              <a:spcBef>
                <a:spcPts val="0"/>
              </a:spcBef>
              <a:spcAft>
                <a:spcPts val="0"/>
              </a:spcAft>
              <a:buNone/>
              <a:tabLst>
                <a:tab pos="2066925" algn="l"/>
              </a:tabLst>
            </a:pPr>
            <a:r>
              <a:rPr lang="en-US" sz="1600" b="1" dirty="0">
                <a:solidFill>
                  <a:srgbClr val="000000"/>
                </a:solidFill>
                <a:effectLst/>
                <a:highlight>
                  <a:srgbClr val="E8F3D8"/>
                </a:highlight>
                <a:latin typeface="Calibri" panose="020F0502020204030204" pitchFamily="34" charset="0"/>
                <a:ea typeface="MS PGothic" panose="020B0600070205080204" pitchFamily="34" charset="-128"/>
                <a:cs typeface="Times New Roman" panose="02020603050405020304" pitchFamily="18" charset="0"/>
              </a:rPr>
              <a:t>Path 2 Part C to Part B Transition (60-day timeline and 3</a:t>
            </a:r>
            <a:r>
              <a:rPr lang="en-US" sz="1600" b="1" baseline="30000" dirty="0">
                <a:solidFill>
                  <a:srgbClr val="000000"/>
                </a:solidFill>
                <a:effectLst/>
                <a:highlight>
                  <a:srgbClr val="E8F3D8"/>
                </a:highlight>
                <a:latin typeface="Calibri" panose="020F0502020204030204" pitchFamily="34" charset="0"/>
                <a:ea typeface="MS PGothic" panose="020B0600070205080204" pitchFamily="34" charset="-128"/>
                <a:cs typeface="Times New Roman" panose="02020603050405020304" pitchFamily="18" charset="0"/>
              </a:rPr>
              <a:t>rd</a:t>
            </a:r>
            <a:r>
              <a:rPr lang="en-US" sz="1600" b="1" dirty="0">
                <a:solidFill>
                  <a:srgbClr val="000000"/>
                </a:solidFill>
                <a:effectLst/>
                <a:highlight>
                  <a:srgbClr val="E8F3D8"/>
                </a:highlight>
                <a:latin typeface="Calibri" panose="020F0502020204030204" pitchFamily="34" charset="0"/>
                <a:ea typeface="MS PGothic" panose="020B0600070205080204" pitchFamily="34" charset="-128"/>
                <a:cs typeface="Times New Roman" panose="02020603050405020304" pitchFamily="18" charset="0"/>
              </a:rPr>
              <a:t> birthday timeline):</a:t>
            </a:r>
            <a:endParaRPr lang="en-US" sz="1600" dirty="0">
              <a:effectLst/>
              <a:highlight>
                <a:srgbClr val="E8F3D8"/>
              </a:highlight>
              <a:latin typeface="Calibri" panose="020F0502020204030204" pitchFamily="34" charset="0"/>
              <a:ea typeface="MS PGothic" panose="020B0600070205080204" pitchFamily="34" charset="-128"/>
              <a:cs typeface="Times New Roman" panose="02020603050405020304" pitchFamily="18" charset="0"/>
            </a:endParaRPr>
          </a:p>
          <a:p>
            <a:pPr>
              <a:spcBef>
                <a:spcPts val="0"/>
              </a:spcBef>
              <a:tabLst>
                <a:tab pos="2066925" algn="l"/>
              </a:tabLst>
            </a:pPr>
            <a:r>
              <a:rPr lang="en-US" sz="1600" b="1" dirty="0">
                <a:effectLst/>
                <a:latin typeface="Calibri" panose="020F0502020204030204" pitchFamily="34" charset="0"/>
                <a:ea typeface="MS PGothic" panose="020B0600070205080204" pitchFamily="34" charset="-128"/>
                <a:cs typeface="Times New Roman" panose="02020603050405020304" pitchFamily="18" charset="0"/>
              </a:rPr>
              <a:t>Path 2 – Reason for Delay in Completing the Evaluation C to B</a:t>
            </a:r>
            <a:endParaRPr lang="en-US" sz="1600" b="1" dirty="0">
              <a:latin typeface="Calibri" panose="020F0502020204030204" pitchFamily="34" charset="0"/>
              <a:ea typeface="MS PGothic" panose="020B0600070205080204" pitchFamily="34" charset="-128"/>
              <a:cs typeface="Times New Roman" panose="02020603050405020304" pitchFamily="18" charset="0"/>
            </a:endParaRPr>
          </a:p>
          <a:p>
            <a:pPr lvl="1">
              <a:spcBef>
                <a:spcPts val="0"/>
              </a:spcBef>
              <a:tabLst>
                <a:tab pos="2066925" algn="l"/>
              </a:tabLst>
            </a:pPr>
            <a:r>
              <a:rPr lang="en-US" sz="1600" dirty="0">
                <a:effectLst/>
                <a:latin typeface="Calibri" panose="020F0502020204030204" pitchFamily="34" charset="0"/>
                <a:ea typeface="MS PGothic" panose="020B0600070205080204" pitchFamily="34" charset="-128"/>
                <a:cs typeface="Times New Roman" panose="02020603050405020304" pitchFamily="18" charset="0"/>
              </a:rPr>
              <a:t>Required when the C to B evaluation is completed more than 60 days from the date of parental consent OR if the evaluation was not completed</a:t>
            </a:r>
          </a:p>
          <a:p>
            <a:pPr marR="0" lvl="0">
              <a:spcBef>
                <a:spcPts val="0"/>
              </a:spcBef>
              <a:spcAft>
                <a:spcPts val="0"/>
              </a:spcAft>
              <a:tabLst>
                <a:tab pos="2066925" algn="l"/>
              </a:tabLst>
            </a:pPr>
            <a:r>
              <a:rPr lang="en-US" sz="1600" b="1" dirty="0">
                <a:effectLst/>
                <a:latin typeface="Calibri" panose="020F0502020204030204" pitchFamily="34" charset="0"/>
                <a:ea typeface="MS PGothic" panose="020B0600070205080204" pitchFamily="34" charset="-128"/>
                <a:cs typeface="Times New Roman" panose="02020603050405020304" pitchFamily="18" charset="0"/>
              </a:rPr>
              <a:t>Path 2 - Reason for Delay in Initial Eligibility Meeting C to B</a:t>
            </a:r>
            <a:endParaRPr lang="en-US" sz="1600" b="1" dirty="0">
              <a:latin typeface="Calibri" panose="020F0502020204030204" pitchFamily="34" charset="0"/>
              <a:ea typeface="MS PGothic" panose="020B0600070205080204" pitchFamily="34" charset="-128"/>
              <a:cs typeface="Times New Roman" panose="02020603050405020304" pitchFamily="18" charset="0"/>
            </a:endParaRPr>
          </a:p>
          <a:p>
            <a:pPr lvl="1">
              <a:spcBef>
                <a:spcPts val="0"/>
              </a:spcBef>
              <a:tabLst>
                <a:tab pos="2066925" algn="l"/>
              </a:tabLst>
            </a:pPr>
            <a:r>
              <a:rPr lang="en-US" sz="1600" dirty="0">
                <a:effectLst/>
                <a:latin typeface="Calibri" panose="020F0502020204030204" pitchFamily="34" charset="0"/>
                <a:ea typeface="MS PGothic" panose="020B0600070205080204" pitchFamily="34" charset="-128"/>
                <a:cs typeface="Times New Roman" panose="02020603050405020304" pitchFamily="18" charset="0"/>
              </a:rPr>
              <a:t>Required when the initial eligibility meeting for a C to B transition child is held on or after their third birthday or if the initial eligibility meeting was not completed</a:t>
            </a:r>
          </a:p>
          <a:p>
            <a:pPr>
              <a:spcBef>
                <a:spcPts val="0"/>
              </a:spcBef>
              <a:tabLst>
                <a:tab pos="2066925" algn="l"/>
              </a:tabLst>
            </a:pPr>
            <a:r>
              <a:rPr lang="en-US" sz="1600" b="1" dirty="0">
                <a:effectLst/>
                <a:latin typeface="Calibri" panose="020F0502020204030204" pitchFamily="34" charset="0"/>
                <a:ea typeface="MS PGothic" panose="020B0600070205080204" pitchFamily="34" charset="-128"/>
                <a:cs typeface="Times New Roman" panose="02020603050405020304" pitchFamily="18" charset="0"/>
              </a:rPr>
              <a:t>Path 2 – Reason for Delay in IEP Implementation C to B</a:t>
            </a:r>
            <a:endParaRPr lang="en-US" sz="1600" b="1" dirty="0">
              <a:latin typeface="Calibri" panose="020F0502020204030204" pitchFamily="34" charset="0"/>
              <a:ea typeface="MS PGothic" panose="020B0600070205080204" pitchFamily="34" charset="-128"/>
              <a:cs typeface="Times New Roman" panose="02020603050405020304" pitchFamily="18" charset="0"/>
            </a:endParaRPr>
          </a:p>
          <a:p>
            <a:pPr lvl="1">
              <a:spcBef>
                <a:spcPts val="0"/>
              </a:spcBef>
              <a:tabLst>
                <a:tab pos="2066925" algn="l"/>
              </a:tabLst>
            </a:pPr>
            <a:r>
              <a:rPr lang="en-US" sz="1600" dirty="0">
                <a:effectLst/>
                <a:latin typeface="Calibri" panose="020F0502020204030204" pitchFamily="34" charset="0"/>
                <a:ea typeface="MS PGothic" panose="020B0600070205080204" pitchFamily="34" charset="-128"/>
                <a:cs typeface="Times New Roman" panose="02020603050405020304" pitchFamily="18" charset="0"/>
              </a:rPr>
              <a:t>Required when the IEP for a C to B transition child is implemented after their third birthday or if the IEP is not implemented at all</a:t>
            </a:r>
          </a:p>
          <a:p>
            <a:pPr marL="0" marR="0" indent="0">
              <a:spcBef>
                <a:spcPts val="0"/>
              </a:spcBef>
              <a:spcAft>
                <a:spcPts val="0"/>
              </a:spcAft>
              <a:buNone/>
              <a:tabLst>
                <a:tab pos="2066925" algn="l"/>
              </a:tabLst>
            </a:pPr>
            <a:r>
              <a:rPr lang="en-US" sz="1600" dirty="0">
                <a:effectLst/>
                <a:latin typeface="Calibri" panose="020F0502020204030204" pitchFamily="34" charset="0"/>
                <a:ea typeface="MS PGothic" panose="020B0600070205080204" pitchFamily="34" charset="-128"/>
                <a:cs typeface="Times New Roman" panose="02020603050405020304" pitchFamily="18" charset="0"/>
              </a:rPr>
              <a:t> </a:t>
            </a:r>
          </a:p>
        </p:txBody>
      </p:sp>
      <p:sp>
        <p:nvSpPr>
          <p:cNvPr id="5" name="Content Placeholder 4">
            <a:extLst>
              <a:ext uri="{FF2B5EF4-FFF2-40B4-BE49-F238E27FC236}">
                <a16:creationId xmlns:a16="http://schemas.microsoft.com/office/drawing/2014/main" id="{4DCCE7F3-0E6A-D43F-FB6B-30D0D745A91B}"/>
              </a:ext>
            </a:extLst>
          </p:cNvPr>
          <p:cNvSpPr>
            <a:spLocks noGrp="1"/>
          </p:cNvSpPr>
          <p:nvPr>
            <p:ph sz="half" idx="2"/>
          </p:nvPr>
        </p:nvSpPr>
        <p:spPr>
          <a:xfrm>
            <a:off x="838200" y="4069082"/>
            <a:ext cx="9228667" cy="2057400"/>
          </a:xfrm>
        </p:spPr>
        <p:txBody>
          <a:bodyPr>
            <a:normAutofit lnSpcReduction="10000"/>
          </a:bodyPr>
          <a:lstStyle/>
          <a:p>
            <a:pPr marL="0" marR="0" indent="0">
              <a:spcBef>
                <a:spcPts val="0"/>
              </a:spcBef>
              <a:spcAft>
                <a:spcPts val="0"/>
              </a:spcAft>
              <a:buNone/>
              <a:tabLst>
                <a:tab pos="2066925" algn="l"/>
              </a:tabLst>
            </a:pPr>
            <a:r>
              <a:rPr lang="en-US" sz="1600" b="1" dirty="0">
                <a:solidFill>
                  <a:srgbClr val="000000"/>
                </a:solidFill>
                <a:effectLst/>
                <a:highlight>
                  <a:srgbClr val="FBE3D2"/>
                </a:highlight>
                <a:latin typeface="Calibri" panose="020F0502020204030204" pitchFamily="34" charset="0"/>
                <a:ea typeface="MS PGothic" panose="020B0600070205080204" pitchFamily="34" charset="-128"/>
                <a:cs typeface="Times New Roman" panose="02020603050405020304" pitchFamily="18" charset="0"/>
              </a:rPr>
              <a:t>Path 3 Part B Initial Evaluation (60-day timeline and 90-day timeline):</a:t>
            </a:r>
            <a:endParaRPr lang="en-US" sz="1600" dirty="0">
              <a:effectLst/>
              <a:highlight>
                <a:srgbClr val="FBE3D2"/>
              </a:highlight>
              <a:latin typeface="Calibri" panose="020F0502020204030204" pitchFamily="34" charset="0"/>
              <a:ea typeface="MS PGothic" panose="020B0600070205080204" pitchFamily="34" charset="-128"/>
              <a:cs typeface="Times New Roman" panose="02020603050405020304" pitchFamily="18" charset="0"/>
            </a:endParaRPr>
          </a:p>
          <a:p>
            <a:pPr>
              <a:spcBef>
                <a:spcPts val="0"/>
              </a:spcBef>
              <a:tabLst>
                <a:tab pos="2066925" algn="l"/>
              </a:tabLst>
            </a:pPr>
            <a:r>
              <a:rPr lang="en-US" sz="1600" b="1" dirty="0">
                <a:effectLst/>
                <a:latin typeface="Calibri" panose="020F0502020204030204" pitchFamily="34" charset="0"/>
                <a:ea typeface="MS PGothic" panose="020B0600070205080204" pitchFamily="34" charset="-128"/>
                <a:cs typeface="Times New Roman" panose="02020603050405020304" pitchFamily="18" charset="0"/>
              </a:rPr>
              <a:t>Path 3 – Reason for Delay in Completing the Evaluation Part B</a:t>
            </a:r>
            <a:endParaRPr lang="en-US" sz="1600" b="1" dirty="0">
              <a:latin typeface="Calibri" panose="020F0502020204030204" pitchFamily="34" charset="0"/>
              <a:ea typeface="MS PGothic" panose="020B0600070205080204" pitchFamily="34" charset="-128"/>
              <a:cs typeface="Times New Roman" panose="02020603050405020304" pitchFamily="18" charset="0"/>
            </a:endParaRPr>
          </a:p>
          <a:p>
            <a:pPr lvl="1">
              <a:spcBef>
                <a:spcPts val="0"/>
              </a:spcBef>
              <a:tabLst>
                <a:tab pos="2066925" algn="l"/>
              </a:tabLst>
            </a:pPr>
            <a:r>
              <a:rPr lang="en-US" sz="1600" dirty="0">
                <a:effectLst/>
                <a:latin typeface="Calibri" panose="020F0502020204030204" pitchFamily="34" charset="0"/>
                <a:ea typeface="MS PGothic" panose="020B0600070205080204" pitchFamily="34" charset="-128"/>
                <a:cs typeface="Times New Roman" panose="02020603050405020304" pitchFamily="18" charset="0"/>
              </a:rPr>
              <a:t>Required when the initial Part B evaluation is completed more than 60 days from the date of parental consent OR if the evaluation was not completed</a:t>
            </a:r>
          </a:p>
          <a:p>
            <a:pPr>
              <a:spcBef>
                <a:spcPts val="0"/>
              </a:spcBef>
              <a:tabLst>
                <a:tab pos="2066925" algn="l"/>
              </a:tabLst>
            </a:pPr>
            <a:r>
              <a:rPr lang="en-US" sz="1600" b="1" dirty="0">
                <a:effectLst/>
                <a:latin typeface="Calibri" panose="020F0502020204030204" pitchFamily="34" charset="0"/>
                <a:ea typeface="MS PGothic" panose="020B0600070205080204" pitchFamily="34" charset="-128"/>
                <a:cs typeface="Times New Roman" panose="02020603050405020304" pitchFamily="18" charset="0"/>
              </a:rPr>
              <a:t>Path 3 – Reason for Delay in Finalizing the Initial IEP Part B</a:t>
            </a:r>
            <a:endParaRPr lang="en-US" sz="1600" b="1" dirty="0">
              <a:latin typeface="Calibri" panose="020F0502020204030204" pitchFamily="34" charset="0"/>
              <a:ea typeface="MS PGothic" panose="020B0600070205080204" pitchFamily="34" charset="-128"/>
              <a:cs typeface="Times New Roman" panose="02020603050405020304" pitchFamily="18" charset="0"/>
            </a:endParaRPr>
          </a:p>
          <a:p>
            <a:pPr lvl="1">
              <a:spcBef>
                <a:spcPts val="0"/>
              </a:spcBef>
              <a:tabLst>
                <a:tab pos="2066925" algn="l"/>
              </a:tabLst>
            </a:pPr>
            <a:r>
              <a:rPr lang="en-US" sz="1600" dirty="0">
                <a:effectLst/>
                <a:latin typeface="Calibri" panose="020F0502020204030204" pitchFamily="34" charset="0"/>
                <a:ea typeface="MS PGothic" panose="020B0600070205080204" pitchFamily="34" charset="-128"/>
                <a:cs typeface="Times New Roman" panose="02020603050405020304" pitchFamily="18" charset="0"/>
              </a:rPr>
              <a:t>Required when the initial IEP is finalized more than 90 days after parental consent to evaluate was received.</a:t>
            </a:r>
          </a:p>
          <a:p>
            <a:pPr>
              <a:spcBef>
                <a:spcPts val="0"/>
              </a:spcBef>
              <a:tabLst>
                <a:tab pos="2066925" algn="l"/>
              </a:tabLst>
            </a:pPr>
            <a:r>
              <a:rPr lang="en-US" sz="1600" b="1" dirty="0">
                <a:effectLst/>
                <a:latin typeface="Calibri" panose="020F0502020204030204" pitchFamily="34" charset="0"/>
                <a:ea typeface="MS PGothic" panose="020B0600070205080204" pitchFamily="34" charset="-128"/>
                <a:cs typeface="Times New Roman" panose="02020603050405020304" pitchFamily="18" charset="0"/>
              </a:rPr>
              <a:t>Path 3 – Reason the IEP was Never Implemented Part B</a:t>
            </a:r>
          </a:p>
          <a:p>
            <a:pPr lvl="1">
              <a:spcBef>
                <a:spcPts val="0"/>
              </a:spcBef>
              <a:tabLst>
                <a:tab pos="2066925" algn="l"/>
              </a:tabLst>
            </a:pPr>
            <a:r>
              <a:rPr lang="en-US" sz="1600" dirty="0">
                <a:effectLst/>
                <a:latin typeface="Calibri" panose="020F0502020204030204" pitchFamily="34" charset="0"/>
                <a:ea typeface="MS PGothic" panose="020B0600070205080204" pitchFamily="34" charset="-128"/>
                <a:cs typeface="Times New Roman" panose="02020603050405020304" pitchFamily="18" charset="0"/>
              </a:rPr>
              <a:t>Required when an initial Part B IEP is never implemented for a student who was found eligible and had an IEP finalized.</a:t>
            </a:r>
            <a:endParaRPr lang="en-US" sz="1600" dirty="0"/>
          </a:p>
          <a:p>
            <a:pPr marL="0" indent="0">
              <a:buNone/>
            </a:pPr>
            <a:endParaRPr lang="en-US" dirty="0"/>
          </a:p>
        </p:txBody>
      </p:sp>
      <p:sp>
        <p:nvSpPr>
          <p:cNvPr id="7" name="TextBox 6">
            <a:extLst>
              <a:ext uri="{FF2B5EF4-FFF2-40B4-BE49-F238E27FC236}">
                <a16:creationId xmlns:a16="http://schemas.microsoft.com/office/drawing/2014/main" id="{47D4AF37-0BB9-0C43-A588-0A79CB2385E4}"/>
              </a:ext>
            </a:extLst>
          </p:cNvPr>
          <p:cNvSpPr txBox="1"/>
          <p:nvPr/>
        </p:nvSpPr>
        <p:spPr>
          <a:xfrm>
            <a:off x="443565" y="1254816"/>
            <a:ext cx="11638368" cy="523220"/>
          </a:xfrm>
          <a:prstGeom prst="rect">
            <a:avLst/>
          </a:prstGeom>
          <a:solidFill>
            <a:schemeClr val="bg1">
              <a:lumMod val="95000"/>
            </a:schemeClr>
          </a:solidFill>
          <a:ln>
            <a:solidFill>
              <a:schemeClr val="tx1"/>
            </a:solidFill>
          </a:ln>
        </p:spPr>
        <p:txBody>
          <a:bodyPr wrap="square">
            <a:spAutoFit/>
          </a:bodyPr>
          <a:lstStyle/>
          <a:p>
            <a:pPr marL="0" marR="0">
              <a:spcBef>
                <a:spcPts val="0"/>
              </a:spcBef>
              <a:spcAft>
                <a:spcPts val="0"/>
              </a:spcAft>
            </a:pPr>
            <a:r>
              <a:rPr lang="en-US" sz="1400" dirty="0">
                <a:effectLst/>
                <a:latin typeface="Calibri" panose="020F0502020204030204" pitchFamily="34" charset="0"/>
                <a:ea typeface="MS PGothic" panose="020B0600070205080204" pitchFamily="34" charset="-128"/>
                <a:cs typeface="Times New Roman" panose="02020603050405020304" pitchFamily="18" charset="0"/>
              </a:rPr>
              <a:t>The reasons for delay codes are codes reported when an event happened late or did not happen at all during the initial evaluation process.   They explain why an event happened beyond the expected timeline or why the event did not happen at all.</a:t>
            </a:r>
          </a:p>
        </p:txBody>
      </p:sp>
    </p:spTree>
    <p:extLst>
      <p:ext uri="{BB962C8B-B14F-4D97-AF65-F5344CB8AC3E}">
        <p14:creationId xmlns:p14="http://schemas.microsoft.com/office/powerpoint/2010/main" val="20612045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34146-0559-4B6B-1A40-9366F1C10893}"/>
              </a:ext>
            </a:extLst>
          </p:cNvPr>
          <p:cNvSpPr>
            <a:spLocks noGrp="1"/>
          </p:cNvSpPr>
          <p:nvPr>
            <p:ph type="title"/>
          </p:nvPr>
        </p:nvSpPr>
        <p:spPr/>
        <p:txBody>
          <a:bodyPr/>
          <a:lstStyle/>
          <a:p>
            <a:r>
              <a:rPr lang="en-US" dirty="0"/>
              <a:t>Reasons for Delay</a:t>
            </a:r>
            <a:br>
              <a:rPr lang="en-US" dirty="0"/>
            </a:br>
            <a:r>
              <a:rPr lang="en-US" dirty="0"/>
              <a:t>Affect Your AU Indicator 11 and 12 Percentages</a:t>
            </a:r>
          </a:p>
        </p:txBody>
      </p:sp>
      <p:graphicFrame>
        <p:nvGraphicFramePr>
          <p:cNvPr id="5" name="Content Placeholder 4">
            <a:extLst>
              <a:ext uri="{FF2B5EF4-FFF2-40B4-BE49-F238E27FC236}">
                <a16:creationId xmlns:a16="http://schemas.microsoft.com/office/drawing/2014/main" id="{F7BADFD2-BD80-EF68-AF33-2B8590B8C855}"/>
              </a:ext>
            </a:extLst>
          </p:cNvPr>
          <p:cNvGraphicFramePr>
            <a:graphicFrameLocks noGrp="1"/>
          </p:cNvGraphicFramePr>
          <p:nvPr>
            <p:ph idx="1"/>
          </p:nvPr>
        </p:nvGraphicFramePr>
        <p:xfrm>
          <a:off x="619655" y="1492832"/>
          <a:ext cx="5831946" cy="3291840"/>
        </p:xfrm>
        <a:graphic>
          <a:graphicData uri="http://schemas.openxmlformats.org/drawingml/2006/table">
            <a:tbl>
              <a:tblPr firstRow="1" firstCol="1" bandRow="1"/>
              <a:tblGrid>
                <a:gridCol w="5831946">
                  <a:extLst>
                    <a:ext uri="{9D8B030D-6E8A-4147-A177-3AD203B41FA5}">
                      <a16:colId xmlns:a16="http://schemas.microsoft.com/office/drawing/2014/main" val="679253513"/>
                    </a:ext>
                  </a:extLst>
                </a:gridCol>
              </a:tblGrid>
              <a:tr h="182880">
                <a:tc>
                  <a:txBody>
                    <a:bodyPr/>
                    <a:lstStyle/>
                    <a:p>
                      <a:pPr marL="0" marR="0">
                        <a:spcBef>
                          <a:spcPts val="0"/>
                        </a:spcBef>
                        <a:spcAft>
                          <a:spcPts val="0"/>
                        </a:spcAft>
                      </a:pPr>
                      <a:r>
                        <a:rPr lang="en-US" sz="1200" b="1">
                          <a:solidFill>
                            <a:srgbClr val="000000"/>
                          </a:solidFill>
                          <a:effectLst/>
                          <a:highlight>
                            <a:srgbClr val="A9D08E"/>
                          </a:highlight>
                          <a:latin typeface="Calibri" panose="020F0502020204030204" pitchFamily="34" charset="0"/>
                          <a:ea typeface="Times New Roman" panose="02020603050405020304" pitchFamily="18" charset="0"/>
                          <a:cs typeface="Calibri" panose="020F0502020204030204" pitchFamily="34" charset="0"/>
                        </a:rPr>
                        <a:t>Reason for Delay in IEP Implementation C to B</a:t>
                      </a:r>
                      <a:endParaRPr lang="en-US" sz="1200">
                        <a:effectLst/>
                        <a:highlight>
                          <a:srgbClr val="A9D08E"/>
                        </a:highligh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150145376"/>
                  </a:ext>
                </a:extLst>
              </a:tr>
              <a:tr h="205105">
                <a:tc>
                  <a:txBody>
                    <a:bodyPr/>
                    <a:lstStyle/>
                    <a:p>
                      <a:pPr marL="0" marR="0">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01 - Parent refused to provide consent or revoked consent during the process or child is never enrolled, process ended</a:t>
                      </a:r>
                      <a:endParaRPr lang="en-US" sz="12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8117234"/>
                  </a:ext>
                </a:extLst>
              </a:tr>
              <a:tr h="182880">
                <a:tc>
                  <a:txBody>
                    <a:bodyPr/>
                    <a:lstStyle/>
                    <a:p>
                      <a:pPr marL="0" marR="0">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03 - Deceased, process ended</a:t>
                      </a:r>
                      <a:endParaRPr lang="en-US" sz="12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1093222"/>
                  </a:ext>
                </a:extLst>
              </a:tr>
              <a:tr h="182880">
                <a:tc>
                  <a:txBody>
                    <a:bodyPr/>
                    <a:lstStyle/>
                    <a:p>
                      <a:pPr marL="0" marR="0">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41 - Parent chose to extend Part C Services </a:t>
                      </a:r>
                      <a:endParaRPr lang="en-US" sz="12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8190357"/>
                  </a:ext>
                </a:extLst>
              </a:tr>
              <a:tr h="312420">
                <a:tc>
                  <a:txBody>
                    <a:bodyPr/>
                    <a:lstStyle/>
                    <a:p>
                      <a:pPr marL="0" marR="0">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45 - Parent repeatedly failed or refused to: produce child; give consent, respond to meeting requests; attend scheduled meetings. Includes delays due to illness and any requested meeting delays from parent. Process was delayed but did not end.</a:t>
                      </a:r>
                      <a:endParaRPr lang="en-US" sz="12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3275299"/>
                  </a:ext>
                </a:extLst>
              </a:tr>
              <a:tr h="312420">
                <a:tc>
                  <a:txBody>
                    <a:bodyPr/>
                    <a:lstStyle/>
                    <a:p>
                      <a:pPr marL="0" marR="0">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46 - Student moved into district after process initiated in another district; current district is making sufficient progress to ensure a prompt completion of the initial referral process by the date which parent and the current district agree.</a:t>
                      </a:r>
                      <a:endParaRPr lang="en-US" sz="12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5492419"/>
                  </a:ext>
                </a:extLst>
              </a:tr>
              <a:tr h="182880">
                <a:tc>
                  <a:txBody>
                    <a:bodyPr/>
                    <a:lstStyle/>
                    <a:p>
                      <a:pPr marL="0" marR="0">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47 - Student moved out of district after the initial referral process initiated, process ended</a:t>
                      </a:r>
                      <a:endParaRPr lang="en-US" sz="12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0054785"/>
                  </a:ext>
                </a:extLst>
              </a:tr>
              <a:tr h="182880">
                <a:tc>
                  <a:txBody>
                    <a:bodyPr/>
                    <a:lstStyle/>
                    <a:p>
                      <a:pPr marL="0" marR="0">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49 - Child's 3rd birthday occurred over the summer, parents and district determined the date the IEP services will begin</a:t>
                      </a:r>
                      <a:endParaRPr lang="en-US" sz="12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6107465"/>
                  </a:ext>
                </a:extLst>
              </a:tr>
              <a:tr h="182880">
                <a:tc>
                  <a:txBody>
                    <a:bodyPr/>
                    <a:lstStyle/>
                    <a:p>
                      <a:pPr marL="0" marR="0">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56 - No educational disability suspected. Prior Written Notice issued.</a:t>
                      </a:r>
                      <a:endParaRPr lang="en-US" sz="12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3220083"/>
                  </a:ext>
                </a:extLst>
              </a:tr>
              <a:tr h="182880">
                <a:tc>
                  <a:txBody>
                    <a:bodyPr/>
                    <a:lstStyle/>
                    <a:p>
                      <a:pPr marL="0" marR="0">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58 - NOT VALID - Additional evaluations or special evaluations needed</a:t>
                      </a:r>
                      <a:endParaRPr lang="en-US" sz="12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9008639"/>
                  </a:ext>
                </a:extLst>
              </a:tr>
              <a:tr h="182880">
                <a:tc>
                  <a:txBody>
                    <a:bodyPr/>
                    <a:lstStyle/>
                    <a:p>
                      <a:pPr marL="0" marR="0">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59 - NOT VALID - Other _________________ (provide explanation in exception request)</a:t>
                      </a:r>
                      <a:endParaRPr lang="en-US" sz="12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656054"/>
                  </a:ext>
                </a:extLst>
              </a:tr>
              <a:tr h="182880">
                <a:tc>
                  <a:txBody>
                    <a:bodyPr/>
                    <a:lstStyle/>
                    <a:p>
                      <a:pPr marL="0" marR="0">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60 - NOT VALID - Staff missed the timeline</a:t>
                      </a:r>
                      <a:endParaRPr lang="en-US" sz="12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912097"/>
                  </a:ext>
                </a:extLst>
              </a:tr>
            </a:tbl>
          </a:graphicData>
        </a:graphic>
      </p:graphicFrame>
      <p:sp>
        <p:nvSpPr>
          <p:cNvPr id="4" name="Slide Number Placeholder 3">
            <a:extLst>
              <a:ext uri="{FF2B5EF4-FFF2-40B4-BE49-F238E27FC236}">
                <a16:creationId xmlns:a16="http://schemas.microsoft.com/office/drawing/2014/main" id="{C0633FD6-A941-9779-FBBD-F5CC019C9DDF}"/>
              </a:ext>
            </a:extLst>
          </p:cNvPr>
          <p:cNvSpPr>
            <a:spLocks noGrp="1"/>
          </p:cNvSpPr>
          <p:nvPr>
            <p:ph type="sldNum" sz="quarter" idx="12"/>
          </p:nvPr>
        </p:nvSpPr>
        <p:spPr/>
        <p:txBody>
          <a:bodyPr/>
          <a:lstStyle/>
          <a:p>
            <a:fld id="{C479D5F6-EDCB-402A-AC08-4943A1820E8F}" type="slidenum">
              <a:rPr lang="en-US" smtClean="0"/>
              <a:pPr/>
              <a:t>53</a:t>
            </a:fld>
            <a:endParaRPr lang="en-US" dirty="0"/>
          </a:p>
        </p:txBody>
      </p:sp>
      <p:graphicFrame>
        <p:nvGraphicFramePr>
          <p:cNvPr id="6" name="Table 5">
            <a:extLst>
              <a:ext uri="{FF2B5EF4-FFF2-40B4-BE49-F238E27FC236}">
                <a16:creationId xmlns:a16="http://schemas.microsoft.com/office/drawing/2014/main" id="{D5D3D48D-2EF6-F0A6-5119-1D8409F86C29}"/>
              </a:ext>
            </a:extLst>
          </p:cNvPr>
          <p:cNvGraphicFramePr>
            <a:graphicFrameLocks noGrp="1"/>
          </p:cNvGraphicFramePr>
          <p:nvPr/>
        </p:nvGraphicFramePr>
        <p:xfrm>
          <a:off x="619654" y="5054573"/>
          <a:ext cx="5831947" cy="1143027"/>
        </p:xfrm>
        <a:graphic>
          <a:graphicData uri="http://schemas.openxmlformats.org/drawingml/2006/table">
            <a:tbl>
              <a:tblPr firstRow="1" firstCol="1" bandRow="1"/>
              <a:tblGrid>
                <a:gridCol w="5831947">
                  <a:extLst>
                    <a:ext uri="{9D8B030D-6E8A-4147-A177-3AD203B41FA5}">
                      <a16:colId xmlns:a16="http://schemas.microsoft.com/office/drawing/2014/main" val="1563087604"/>
                    </a:ext>
                  </a:extLst>
                </a:gridCol>
              </a:tblGrid>
              <a:tr h="228627">
                <a:tc>
                  <a:txBody>
                    <a:bodyPr/>
                    <a:lstStyle/>
                    <a:p>
                      <a:pPr marL="0" marR="0">
                        <a:spcBef>
                          <a:spcPts val="0"/>
                        </a:spcBef>
                        <a:spcAft>
                          <a:spcPts val="0"/>
                        </a:spcAft>
                      </a:pPr>
                      <a:r>
                        <a:rPr lang="en-US" sz="1200" b="1">
                          <a:solidFill>
                            <a:srgbClr val="000000"/>
                          </a:solidFill>
                          <a:effectLst/>
                          <a:highlight>
                            <a:srgbClr val="F8CBAD"/>
                          </a:highlight>
                          <a:latin typeface="Calibri" panose="020F0502020204030204" pitchFamily="34" charset="0"/>
                          <a:ea typeface="Times New Roman" panose="02020603050405020304" pitchFamily="18" charset="0"/>
                          <a:cs typeface="Calibri" panose="020F0502020204030204" pitchFamily="34" charset="0"/>
                        </a:rPr>
                        <a:t>Reason the IEP was Never Implemented Part B</a:t>
                      </a:r>
                      <a:endParaRPr lang="en-US" sz="1200">
                        <a:effectLst/>
                        <a:highlight>
                          <a:srgbClr val="F8CBAD"/>
                        </a:highligh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202004732"/>
                  </a:ext>
                </a:extLst>
              </a:tr>
              <a:tr h="312420">
                <a:tc>
                  <a:txBody>
                    <a:bodyPr/>
                    <a:lstStyle/>
                    <a:p>
                      <a:pPr marL="0" marR="0">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01 - Parent refused to provide consent or revoked consent during the process or child is never enrolled, process ended</a:t>
                      </a:r>
                      <a:r>
                        <a:rPr lang="en-US" sz="1200"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rPr>
                        <a:t> (Path 3 use only if consent revoked or child never enrolled)</a:t>
                      </a:r>
                      <a:endParaRPr lang="en-US" sz="12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2042770"/>
                  </a:ext>
                </a:extLst>
              </a:tr>
              <a:tr h="182880">
                <a:tc>
                  <a:txBody>
                    <a:bodyPr/>
                    <a:lstStyle/>
                    <a:p>
                      <a:pPr marL="0" marR="0">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03 - Deceased, process ended</a:t>
                      </a:r>
                      <a:endParaRPr lang="en-US" sz="12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9789902"/>
                  </a:ext>
                </a:extLst>
              </a:tr>
              <a:tr h="182880">
                <a:tc>
                  <a:txBody>
                    <a:bodyPr/>
                    <a:lstStyle/>
                    <a:p>
                      <a:pPr marL="0" marR="0">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47 - Student moved out of district after the initial referral process initiated, process ended</a:t>
                      </a:r>
                      <a:endParaRPr lang="en-US" sz="12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1153340"/>
                  </a:ext>
                </a:extLst>
              </a:tr>
              <a:tr h="170815">
                <a:tc>
                  <a:txBody>
                    <a:bodyPr/>
                    <a:lstStyle/>
                    <a:p>
                      <a:pPr marL="0" marR="0">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59 - NOT VALID - Other _________________ (provide explanation in exception request)</a:t>
                      </a:r>
                      <a:endParaRPr lang="en-US" sz="12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7580205"/>
                  </a:ext>
                </a:extLst>
              </a:tr>
            </a:tbl>
          </a:graphicData>
        </a:graphic>
      </p:graphicFrame>
      <p:sp>
        <p:nvSpPr>
          <p:cNvPr id="7" name="TextBox 6">
            <a:extLst>
              <a:ext uri="{FF2B5EF4-FFF2-40B4-BE49-F238E27FC236}">
                <a16:creationId xmlns:a16="http://schemas.microsoft.com/office/drawing/2014/main" id="{6BA1D330-F34B-7601-A9C2-935EEE5B6742}"/>
              </a:ext>
            </a:extLst>
          </p:cNvPr>
          <p:cNvSpPr txBox="1"/>
          <p:nvPr/>
        </p:nvSpPr>
        <p:spPr>
          <a:xfrm>
            <a:off x="6578601" y="1492832"/>
            <a:ext cx="5367866" cy="4247317"/>
          </a:xfrm>
          <a:prstGeom prst="rect">
            <a:avLst/>
          </a:prstGeom>
          <a:noFill/>
        </p:spPr>
        <p:txBody>
          <a:bodyPr wrap="square" rtlCol="0">
            <a:spAutoFit/>
          </a:bodyPr>
          <a:lstStyle/>
          <a:p>
            <a:pPr marL="285750" indent="-285750">
              <a:buFont typeface="Arial" panose="020B0604020202020204" pitchFamily="34" charset="0"/>
              <a:buChar char="•"/>
            </a:pPr>
            <a:r>
              <a:rPr lang="en-US" dirty="0"/>
              <a:t>Not all delay codes are available for each delay reason field</a:t>
            </a:r>
          </a:p>
          <a:p>
            <a:pPr marL="285750" indent="-285750">
              <a:buFont typeface="Arial" panose="020B0604020202020204" pitchFamily="34" charset="0"/>
              <a:buChar char="•"/>
            </a:pPr>
            <a:r>
              <a:rPr lang="en-US" dirty="0"/>
              <a:t>Delay code 41 may only be used on students with  third birthdays between May – August and parents are choosing to extend Part C services until school starts in the fall when the IEP services begin</a:t>
            </a:r>
          </a:p>
          <a:p>
            <a:pPr marL="285750" indent="-285750">
              <a:buFont typeface="Arial" panose="020B0604020202020204" pitchFamily="34" charset="0"/>
              <a:buChar char="•"/>
            </a:pPr>
            <a:r>
              <a:rPr lang="en-US" dirty="0"/>
              <a:t>Delay code 45 may be reported for parent related delays, including when they wait until the fall to enroll child (report 41 if it fits though)</a:t>
            </a:r>
          </a:p>
          <a:p>
            <a:pPr marL="285750" indent="-285750">
              <a:buFont typeface="Arial" panose="020B0604020202020204" pitchFamily="34" charset="0"/>
              <a:buChar char="•"/>
            </a:pPr>
            <a:r>
              <a:rPr lang="en-US" dirty="0"/>
              <a:t>Delay codes that indicate NOT VALID will lower your indicator 11 and 12 percentages</a:t>
            </a:r>
          </a:p>
          <a:p>
            <a:pPr marL="285750" indent="-285750">
              <a:buFont typeface="Arial" panose="020B0604020202020204" pitchFamily="34" charset="0"/>
              <a:buChar char="•"/>
            </a:pPr>
            <a:r>
              <a:rPr lang="en-US" dirty="0"/>
              <a:t>Delay codes 01, 03, 47, 56 indicate process stopped altogether</a:t>
            </a:r>
          </a:p>
          <a:p>
            <a:pPr marL="285750" indent="-285750">
              <a:buFont typeface="Arial" panose="020B0604020202020204" pitchFamily="34" charset="0"/>
              <a:buChar char="•"/>
            </a:pPr>
            <a:r>
              <a:rPr lang="en-US" dirty="0"/>
              <a:t>Delay codes 41, 43, 45, 46, 49, 58, 59, 60 indicate process was delayed but did not stop</a:t>
            </a:r>
          </a:p>
        </p:txBody>
      </p:sp>
    </p:spTree>
    <p:extLst>
      <p:ext uri="{BB962C8B-B14F-4D97-AF65-F5344CB8AC3E}">
        <p14:creationId xmlns:p14="http://schemas.microsoft.com/office/powerpoint/2010/main" val="21530116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403B6-D654-CC16-4130-54BF250C9785}"/>
              </a:ext>
            </a:extLst>
          </p:cNvPr>
          <p:cNvSpPr>
            <a:spLocks noGrp="1"/>
          </p:cNvSpPr>
          <p:nvPr>
            <p:ph type="title"/>
          </p:nvPr>
        </p:nvSpPr>
        <p:spPr/>
        <p:txBody>
          <a:bodyPr/>
          <a:lstStyle/>
          <a:p>
            <a:r>
              <a:rPr lang="en-US" dirty="0"/>
              <a:t>Special Education EOY:</a:t>
            </a:r>
            <a:br>
              <a:rPr lang="en-US" dirty="0"/>
            </a:br>
            <a:r>
              <a:rPr lang="en-US" dirty="0"/>
              <a:t>Common Error Question</a:t>
            </a:r>
          </a:p>
        </p:txBody>
      </p:sp>
      <p:sp>
        <p:nvSpPr>
          <p:cNvPr id="3" name="Content Placeholder 2">
            <a:extLst>
              <a:ext uri="{FF2B5EF4-FFF2-40B4-BE49-F238E27FC236}">
                <a16:creationId xmlns:a16="http://schemas.microsoft.com/office/drawing/2014/main" id="{5474948E-C300-D5B4-E9A5-F6A0E963CF02}"/>
              </a:ext>
            </a:extLst>
          </p:cNvPr>
          <p:cNvSpPr>
            <a:spLocks noGrp="1"/>
          </p:cNvSpPr>
          <p:nvPr>
            <p:ph idx="1"/>
          </p:nvPr>
        </p:nvSpPr>
        <p:spPr>
          <a:xfrm>
            <a:off x="872067" y="1398638"/>
            <a:ext cx="9167283" cy="4640674"/>
          </a:xfrm>
        </p:spPr>
        <p:txBody>
          <a:bodyPr>
            <a:normAutofit/>
          </a:bodyPr>
          <a:lstStyle/>
          <a:p>
            <a:pPr>
              <a:buFont typeface="Wingdings" panose="05000000000000000000" pitchFamily="2" charset="2"/>
              <a:buChar char="Ø"/>
            </a:pPr>
            <a:r>
              <a:rPr lang="en-US" sz="1600" dirty="0"/>
              <a:t>SY281: Date Child is Found </a:t>
            </a:r>
            <a:r>
              <a:rPr lang="en-US" sz="1600" dirty="0">
                <a:highlight>
                  <a:srgbClr val="FFFF00"/>
                </a:highlight>
              </a:rPr>
              <a:t>Eligible for Part C </a:t>
            </a:r>
            <a:r>
              <a:rPr lang="en-US" sz="1600" dirty="0"/>
              <a:t>[path 2] is less than 45 days before or after the 3rd birthday. Only students transitioning from Part C to Part B should be reported in Path 2. Students who are not transitioning from Part C should be reported in Path 3. First, double check whether the "Date Child is Found Eligible for Part C [path 2] is correct on this record. If so, please contact CDE for assistance in determining which Path this record should be reported.</a:t>
            </a:r>
          </a:p>
          <a:p>
            <a:pPr lvl="1"/>
            <a:r>
              <a:rPr lang="en-US" sz="1600" dirty="0"/>
              <a:t>How to Fix? </a:t>
            </a:r>
          </a:p>
          <a:p>
            <a:pPr marL="457200" lvl="1" indent="0">
              <a:buNone/>
            </a:pPr>
            <a:r>
              <a:rPr lang="en-US" sz="1600" dirty="0"/>
              <a:t>First consult with your Child Find Coordinator to figure out which of the below is the case</a:t>
            </a:r>
          </a:p>
          <a:p>
            <a:pPr lvl="2"/>
            <a:r>
              <a:rPr lang="en-US" sz="1600" dirty="0"/>
              <a:t>Either adjust the ‘Date Child Found Eligible for Part C’ to an earlier date OR</a:t>
            </a:r>
          </a:p>
          <a:p>
            <a:pPr lvl="2"/>
            <a:r>
              <a:rPr lang="en-US" sz="1600" dirty="0"/>
              <a:t>Move the record to path 3  (this would be the case if the child hadn’t been receiving Part C/EI services at the time of referral to Part B)   OR</a:t>
            </a:r>
          </a:p>
          <a:p>
            <a:pPr lvl="2"/>
            <a:r>
              <a:rPr lang="en-US" sz="1600" dirty="0"/>
              <a:t>Submit an exception request for SY281 stating the data is correct and child was found eligible for Part C services within 45 days of turning age 3. </a:t>
            </a:r>
          </a:p>
          <a:p>
            <a:pPr lvl="3"/>
            <a:r>
              <a:rPr lang="en-US" sz="1600" dirty="0"/>
              <a:t>This may be the case if parents choose to extend Part C services until child starts preschool in the fall</a:t>
            </a:r>
          </a:p>
          <a:p>
            <a:pPr lvl="2"/>
            <a:endParaRPr lang="en-US" sz="1000" dirty="0"/>
          </a:p>
          <a:p>
            <a:endParaRPr lang="en-US" sz="1400" dirty="0"/>
          </a:p>
          <a:p>
            <a:pPr marL="0" indent="0">
              <a:buNone/>
            </a:pPr>
            <a:r>
              <a:rPr lang="en-US" sz="1600" dirty="0">
                <a:solidFill>
                  <a:srgbClr val="FF0000"/>
                </a:solidFill>
              </a:rPr>
              <a:t>*This error triggers on a path 2 data field, but pertains to “path 1” data (Part C/Early Intervention services)</a:t>
            </a:r>
          </a:p>
        </p:txBody>
      </p:sp>
      <p:sp>
        <p:nvSpPr>
          <p:cNvPr id="4" name="Slide Number Placeholder 3">
            <a:extLst>
              <a:ext uri="{FF2B5EF4-FFF2-40B4-BE49-F238E27FC236}">
                <a16:creationId xmlns:a16="http://schemas.microsoft.com/office/drawing/2014/main" id="{0F3BC4FD-0F54-1A79-1042-8FCFFA8D9D97}"/>
              </a:ext>
            </a:extLst>
          </p:cNvPr>
          <p:cNvSpPr>
            <a:spLocks noGrp="1"/>
          </p:cNvSpPr>
          <p:nvPr>
            <p:ph type="sldNum" sz="quarter" idx="12"/>
          </p:nvPr>
        </p:nvSpPr>
        <p:spPr/>
        <p:txBody>
          <a:bodyPr/>
          <a:lstStyle/>
          <a:p>
            <a:fld id="{C479D5F6-EDCB-402A-AC08-4943A1820E8F}" type="slidenum">
              <a:rPr lang="en-US" smtClean="0"/>
              <a:pPr/>
              <a:t>54</a:t>
            </a:fld>
            <a:endParaRPr lang="en-US" dirty="0"/>
          </a:p>
        </p:txBody>
      </p:sp>
      <p:sp>
        <p:nvSpPr>
          <p:cNvPr id="6" name="Callout: Bent Line 5">
            <a:extLst>
              <a:ext uri="{FF2B5EF4-FFF2-40B4-BE49-F238E27FC236}">
                <a16:creationId xmlns:a16="http://schemas.microsoft.com/office/drawing/2014/main" id="{10AE5360-F615-53B4-1B60-219C29DC5E7C}"/>
              </a:ext>
            </a:extLst>
          </p:cNvPr>
          <p:cNvSpPr/>
          <p:nvPr/>
        </p:nvSpPr>
        <p:spPr>
          <a:xfrm>
            <a:off x="6968066" y="157588"/>
            <a:ext cx="2777068" cy="950271"/>
          </a:xfrm>
          <a:prstGeom prst="borderCallout2">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Part C services are the early intervention services for the 0-3 years olds. The services end at age 3 and the goal is to transition the child to Part B Special Education services on an IEP by age 3, if they are eligible. </a:t>
            </a:r>
          </a:p>
        </p:txBody>
      </p:sp>
    </p:spTree>
    <p:extLst>
      <p:ext uri="{BB962C8B-B14F-4D97-AF65-F5344CB8AC3E}">
        <p14:creationId xmlns:p14="http://schemas.microsoft.com/office/powerpoint/2010/main" val="42185877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Exits from Special Education</a:t>
            </a:r>
          </a:p>
        </p:txBody>
      </p:sp>
      <p:sp>
        <p:nvSpPr>
          <p:cNvPr id="2" name="Slide Number Placeholder 1"/>
          <p:cNvSpPr>
            <a:spLocks noGrp="1"/>
          </p:cNvSpPr>
          <p:nvPr>
            <p:ph type="sldNum" sz="quarter" idx="12"/>
          </p:nvPr>
        </p:nvSpPr>
        <p:spPr/>
        <p:txBody>
          <a:bodyPr/>
          <a:lstStyle/>
          <a:p>
            <a:fld id="{67726FA2-3EC9-4717-AD62-D8C823692DD3}" type="slidenum">
              <a:rPr lang="en-US" smtClean="0"/>
              <a:pPr/>
              <a:t>55</a:t>
            </a:fld>
            <a:endParaRPr lang="en-US" dirty="0"/>
          </a:p>
        </p:txBody>
      </p:sp>
    </p:spTree>
    <p:extLst>
      <p:ext uri="{BB962C8B-B14F-4D97-AF65-F5344CB8AC3E}">
        <p14:creationId xmlns:p14="http://schemas.microsoft.com/office/powerpoint/2010/main" val="22815761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Sped EOY Exit Clarification</a:t>
            </a:r>
          </a:p>
        </p:txBody>
      </p:sp>
      <p:sp>
        <p:nvSpPr>
          <p:cNvPr id="2" name="Content Placeholder 1"/>
          <p:cNvSpPr>
            <a:spLocks noGrp="1"/>
          </p:cNvSpPr>
          <p:nvPr>
            <p:ph idx="1"/>
          </p:nvPr>
        </p:nvSpPr>
        <p:spPr/>
        <p:txBody>
          <a:bodyPr>
            <a:normAutofit/>
          </a:bodyPr>
          <a:lstStyle/>
          <a:p>
            <a:pPr>
              <a:buFont typeface="Wingdings" panose="05000000000000000000" pitchFamily="2" charset="2"/>
              <a:buChar char="ü"/>
            </a:pPr>
            <a:r>
              <a:rPr lang="en-US" sz="2000" dirty="0"/>
              <a:t>An exit for Sped EOY purposes is a student who has exited from Special Education services in your AU </a:t>
            </a:r>
          </a:p>
          <a:p>
            <a:pPr>
              <a:buFont typeface="Wingdings" panose="05000000000000000000" pitchFamily="2" charset="2"/>
              <a:buChar char="ü"/>
            </a:pPr>
            <a:r>
              <a:rPr lang="en-US" sz="2000" dirty="0"/>
              <a:t>Student records may have different Exit Codes in regular EOY  </a:t>
            </a:r>
          </a:p>
          <a:p>
            <a:pPr>
              <a:buFont typeface="Wingdings" panose="05000000000000000000" pitchFamily="2" charset="2"/>
              <a:buChar char="ü"/>
            </a:pPr>
            <a:r>
              <a:rPr lang="en-US" sz="2000" dirty="0"/>
              <a:t>A student record that does not ever begin receiving Special Education Part B Services (i.e. Date of Entry to Special Education is zero-filled) should not contain a Date of Exit or Basis of Exit. </a:t>
            </a:r>
          </a:p>
          <a:p>
            <a:pPr marL="45720" indent="0">
              <a:buNone/>
            </a:pPr>
            <a:endParaRPr lang="en-US" sz="2000" dirty="0"/>
          </a:p>
          <a:p>
            <a:pPr marL="0" indent="0">
              <a:buNone/>
            </a:pPr>
            <a:r>
              <a:rPr lang="en-US" altLang="en-US" sz="2000" dirty="0">
                <a:ea typeface="Verdana" pitchFamily="34" charset="0"/>
                <a:cs typeface="Verdana" pitchFamily="34" charset="0"/>
              </a:rPr>
              <a:t>Students should never be reported with a Date of Exit or Basis of Exit if:</a:t>
            </a:r>
          </a:p>
          <a:p>
            <a:pPr lvl="1">
              <a:buFont typeface="Wingdings" pitchFamily="2" charset="2"/>
              <a:buChar char="§"/>
            </a:pPr>
            <a:r>
              <a:rPr lang="en-US" altLang="en-US" dirty="0">
                <a:ea typeface="Verdana" pitchFamily="34" charset="0"/>
                <a:cs typeface="Verdana" pitchFamily="34" charset="0"/>
              </a:rPr>
              <a:t>They didn’t start receiving Special Education services</a:t>
            </a:r>
          </a:p>
          <a:p>
            <a:pPr lvl="1">
              <a:buFont typeface="Wingdings" pitchFamily="2" charset="2"/>
              <a:buChar char="§"/>
            </a:pPr>
            <a:r>
              <a:rPr lang="en-US" altLang="en-US" dirty="0">
                <a:ea typeface="Verdana" pitchFamily="34" charset="0"/>
                <a:cs typeface="Verdana" pitchFamily="34" charset="0"/>
              </a:rPr>
              <a:t>An evaluation was never completed.</a:t>
            </a:r>
          </a:p>
          <a:p>
            <a:pPr lvl="1">
              <a:buFont typeface="Wingdings" pitchFamily="2" charset="2"/>
              <a:buChar char="§"/>
            </a:pPr>
            <a:r>
              <a:rPr lang="en-US" altLang="en-US" dirty="0">
                <a:ea typeface="Verdana" pitchFamily="34" charset="0"/>
                <a:cs typeface="Verdana" pitchFamily="34" charset="0"/>
              </a:rPr>
              <a:t>He/she was evaluated and found not eligible.</a:t>
            </a:r>
          </a:p>
          <a:p>
            <a:pPr lvl="1">
              <a:buFont typeface="Wingdings" pitchFamily="2" charset="2"/>
              <a:buChar char="§"/>
            </a:pPr>
            <a:r>
              <a:rPr lang="en-US" altLang="en-US" dirty="0">
                <a:ea typeface="Verdana" pitchFamily="34" charset="0"/>
                <a:cs typeface="Verdana" pitchFamily="34" charset="0"/>
              </a:rPr>
              <a:t>He/she was evaluated and determined eligible, but services were never initiated.</a:t>
            </a:r>
          </a:p>
          <a:p>
            <a:pPr marL="45720" indent="0">
              <a:buNone/>
            </a:pPr>
            <a:endParaRPr lang="en-US" dirty="0"/>
          </a:p>
        </p:txBody>
      </p:sp>
      <p:sp>
        <p:nvSpPr>
          <p:cNvPr id="4" name="Slide Number Placeholder 3"/>
          <p:cNvSpPr>
            <a:spLocks noGrp="1"/>
          </p:cNvSpPr>
          <p:nvPr>
            <p:ph type="sldNum" sz="quarter" idx="4294967295"/>
          </p:nvPr>
        </p:nvSpPr>
        <p:spPr>
          <a:xfrm>
            <a:off x="1798321" y="6356352"/>
            <a:ext cx="467783" cy="365125"/>
          </a:xfrm>
          <a:prstGeom prst="rect">
            <a:avLst/>
          </a:prstGeom>
        </p:spPr>
        <p:txBody>
          <a:bodyPr/>
          <a:lstStyle/>
          <a:p>
            <a:fld id="{67726FA2-3EC9-4717-AD62-D8C823692DD3}" type="slidenum">
              <a:rPr lang="en-US" smtClean="0"/>
              <a:pPr/>
              <a:t>56</a:t>
            </a:fld>
            <a:endParaRPr lang="en-US" dirty="0"/>
          </a:p>
        </p:txBody>
      </p:sp>
    </p:spTree>
    <p:extLst>
      <p:ext uri="{BB962C8B-B14F-4D97-AF65-F5344CB8AC3E}">
        <p14:creationId xmlns:p14="http://schemas.microsoft.com/office/powerpoint/2010/main" val="1455825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F1286-D52C-EA6C-55D0-C12B553FA78D}"/>
              </a:ext>
            </a:extLst>
          </p:cNvPr>
          <p:cNvSpPr>
            <a:spLocks noGrp="1"/>
          </p:cNvSpPr>
          <p:nvPr>
            <p:ph type="title"/>
          </p:nvPr>
        </p:nvSpPr>
        <p:spPr/>
        <p:txBody>
          <a:bodyPr/>
          <a:lstStyle/>
          <a:p>
            <a:r>
              <a:rPr lang="en-US" dirty="0"/>
              <a:t>How to Code Student that DNQ/ </a:t>
            </a:r>
            <a:br>
              <a:rPr lang="en-US" dirty="0"/>
            </a:br>
            <a:r>
              <a:rPr lang="en-US" dirty="0"/>
              <a:t>Staffed Out of Special Education</a:t>
            </a:r>
          </a:p>
        </p:txBody>
      </p:sp>
      <p:sp>
        <p:nvSpPr>
          <p:cNvPr id="4" name="Slide Number Placeholder 3">
            <a:extLst>
              <a:ext uri="{FF2B5EF4-FFF2-40B4-BE49-F238E27FC236}">
                <a16:creationId xmlns:a16="http://schemas.microsoft.com/office/drawing/2014/main" id="{B0D48822-41D3-9F07-2817-A7F89471D4EF}"/>
              </a:ext>
            </a:extLst>
          </p:cNvPr>
          <p:cNvSpPr>
            <a:spLocks noGrp="1"/>
          </p:cNvSpPr>
          <p:nvPr>
            <p:ph type="sldNum" sz="quarter" idx="12"/>
          </p:nvPr>
        </p:nvSpPr>
        <p:spPr/>
        <p:txBody>
          <a:bodyPr/>
          <a:lstStyle/>
          <a:p>
            <a:fld id="{C479D5F6-EDCB-402A-AC08-4943A1820E8F}" type="slidenum">
              <a:rPr lang="en-US" smtClean="0"/>
              <a:pPr/>
              <a:t>57</a:t>
            </a:fld>
            <a:endParaRPr lang="en-US" dirty="0"/>
          </a:p>
        </p:txBody>
      </p:sp>
      <p:graphicFrame>
        <p:nvGraphicFramePr>
          <p:cNvPr id="13" name="Content Placeholder 12">
            <a:extLst>
              <a:ext uri="{FF2B5EF4-FFF2-40B4-BE49-F238E27FC236}">
                <a16:creationId xmlns:a16="http://schemas.microsoft.com/office/drawing/2014/main" id="{8CEB0C23-AAB8-44B8-89D7-85BB7776C42F}"/>
              </a:ext>
            </a:extLst>
          </p:cNvPr>
          <p:cNvGraphicFramePr>
            <a:graphicFrameLocks noGrp="1"/>
          </p:cNvGraphicFramePr>
          <p:nvPr>
            <p:ph idx="1"/>
          </p:nvPr>
        </p:nvGraphicFramePr>
        <p:xfrm>
          <a:off x="220695" y="1524023"/>
          <a:ext cx="6464300" cy="990600"/>
        </p:xfrm>
        <a:graphic>
          <a:graphicData uri="http://schemas.openxmlformats.org/drawingml/2006/table">
            <a:tbl>
              <a:tblPr firstRow="1">
                <a:tableStyleId>{69CF1AB2-1976-4502-BF36-3FF5EA218861}</a:tableStyleId>
              </a:tblPr>
              <a:tblGrid>
                <a:gridCol w="1016000">
                  <a:extLst>
                    <a:ext uri="{9D8B030D-6E8A-4147-A177-3AD203B41FA5}">
                      <a16:colId xmlns:a16="http://schemas.microsoft.com/office/drawing/2014/main" val="2588187494"/>
                    </a:ext>
                  </a:extLst>
                </a:gridCol>
                <a:gridCol w="749300">
                  <a:extLst>
                    <a:ext uri="{9D8B030D-6E8A-4147-A177-3AD203B41FA5}">
                      <a16:colId xmlns:a16="http://schemas.microsoft.com/office/drawing/2014/main" val="2786727389"/>
                    </a:ext>
                  </a:extLst>
                </a:gridCol>
                <a:gridCol w="1155700">
                  <a:extLst>
                    <a:ext uri="{9D8B030D-6E8A-4147-A177-3AD203B41FA5}">
                      <a16:colId xmlns:a16="http://schemas.microsoft.com/office/drawing/2014/main" val="554356167"/>
                    </a:ext>
                  </a:extLst>
                </a:gridCol>
                <a:gridCol w="1016000">
                  <a:extLst>
                    <a:ext uri="{9D8B030D-6E8A-4147-A177-3AD203B41FA5}">
                      <a16:colId xmlns:a16="http://schemas.microsoft.com/office/drawing/2014/main" val="1620448933"/>
                    </a:ext>
                  </a:extLst>
                </a:gridCol>
                <a:gridCol w="1282700">
                  <a:extLst>
                    <a:ext uri="{9D8B030D-6E8A-4147-A177-3AD203B41FA5}">
                      <a16:colId xmlns:a16="http://schemas.microsoft.com/office/drawing/2014/main" val="160420729"/>
                    </a:ext>
                  </a:extLst>
                </a:gridCol>
                <a:gridCol w="1244600">
                  <a:extLst>
                    <a:ext uri="{9D8B030D-6E8A-4147-A177-3AD203B41FA5}">
                      <a16:colId xmlns:a16="http://schemas.microsoft.com/office/drawing/2014/main" val="3190952269"/>
                    </a:ext>
                  </a:extLst>
                </a:gridCol>
              </a:tblGrid>
              <a:tr h="182880">
                <a:tc>
                  <a:txBody>
                    <a:bodyPr/>
                    <a:lstStyle/>
                    <a:p>
                      <a:pPr algn="l" fontAlgn="b"/>
                      <a:r>
                        <a:rPr lang="en-US" sz="1600" u="none" strike="noStrike" dirty="0">
                          <a:effectLst/>
                        </a:rPr>
                        <a:t>Primary Disability</a:t>
                      </a:r>
                      <a:endParaRPr lang="en-US" sz="1600" b="0" i="0" u="none" strike="noStrike" dirty="0">
                        <a:solidFill>
                          <a:srgbClr val="000000"/>
                        </a:solidFill>
                        <a:effectLst/>
                        <a:latin typeface="Aptos Narrow" panose="020B0004020202020204" pitchFamily="34" charset="0"/>
                      </a:endParaRPr>
                    </a:p>
                  </a:txBody>
                  <a:tcPr marL="7620" marR="7620" marT="7620" marB="0" anchor="b">
                    <a:solidFill>
                      <a:schemeClr val="bg2"/>
                    </a:solidFill>
                  </a:tcPr>
                </a:tc>
                <a:tc>
                  <a:txBody>
                    <a:bodyPr/>
                    <a:lstStyle/>
                    <a:p>
                      <a:pPr algn="l" fontAlgn="b"/>
                      <a:r>
                        <a:rPr lang="en-US" sz="1600" u="none" strike="noStrike" dirty="0">
                          <a:effectLst/>
                        </a:rPr>
                        <a:t>School Code</a:t>
                      </a:r>
                      <a:endParaRPr lang="en-US" sz="1600" b="0" i="0" u="none" strike="noStrike" dirty="0">
                        <a:solidFill>
                          <a:srgbClr val="000000"/>
                        </a:solidFill>
                        <a:effectLst/>
                        <a:latin typeface="Aptos Narrow" panose="020B0004020202020204" pitchFamily="34" charset="0"/>
                      </a:endParaRPr>
                    </a:p>
                  </a:txBody>
                  <a:tcPr marL="7620" marR="7620" marT="7620" marB="0" anchor="b">
                    <a:solidFill>
                      <a:schemeClr val="bg2"/>
                    </a:solidFill>
                  </a:tcPr>
                </a:tc>
                <a:tc>
                  <a:txBody>
                    <a:bodyPr/>
                    <a:lstStyle/>
                    <a:p>
                      <a:pPr algn="l" fontAlgn="b"/>
                      <a:r>
                        <a:rPr lang="en-US" sz="1600" u="none" strike="noStrike" dirty="0">
                          <a:effectLst/>
                        </a:rPr>
                        <a:t>Sped Program Code</a:t>
                      </a:r>
                      <a:endParaRPr lang="en-US" sz="1600" b="0" i="0" u="none" strike="noStrike" dirty="0">
                        <a:solidFill>
                          <a:srgbClr val="000000"/>
                        </a:solidFill>
                        <a:effectLst/>
                        <a:latin typeface="Aptos Narrow" panose="020B0004020202020204" pitchFamily="34" charset="0"/>
                      </a:endParaRPr>
                    </a:p>
                  </a:txBody>
                  <a:tcPr marL="7620" marR="7620" marT="7620" marB="0" anchor="b">
                    <a:solidFill>
                      <a:schemeClr val="bg2"/>
                    </a:solidFill>
                  </a:tcPr>
                </a:tc>
                <a:tc>
                  <a:txBody>
                    <a:bodyPr/>
                    <a:lstStyle/>
                    <a:p>
                      <a:pPr algn="l" fontAlgn="b"/>
                      <a:r>
                        <a:rPr lang="en-US" sz="1600" u="none" strike="noStrike" dirty="0">
                          <a:effectLst/>
                        </a:rPr>
                        <a:t>Entry Grade Level</a:t>
                      </a:r>
                      <a:endParaRPr lang="en-US" sz="1600" b="0" i="0" u="none" strike="noStrike" dirty="0">
                        <a:solidFill>
                          <a:srgbClr val="000000"/>
                        </a:solidFill>
                        <a:effectLst/>
                        <a:latin typeface="Aptos Narrow" panose="020B0004020202020204" pitchFamily="34" charset="0"/>
                      </a:endParaRPr>
                    </a:p>
                  </a:txBody>
                  <a:tcPr marL="7620" marR="7620" marT="7620" marB="0" anchor="b">
                    <a:solidFill>
                      <a:schemeClr val="bg2"/>
                    </a:solidFill>
                  </a:tcPr>
                </a:tc>
                <a:tc>
                  <a:txBody>
                    <a:bodyPr/>
                    <a:lstStyle/>
                    <a:p>
                      <a:pPr algn="l" fontAlgn="b"/>
                      <a:r>
                        <a:rPr lang="en-US" sz="1600" u="none" strike="noStrike" dirty="0">
                          <a:effectLst/>
                        </a:rPr>
                        <a:t>District Of Attendance</a:t>
                      </a:r>
                      <a:endParaRPr lang="en-US" sz="1600" b="0" i="0" u="none" strike="noStrike" dirty="0">
                        <a:solidFill>
                          <a:srgbClr val="000000"/>
                        </a:solidFill>
                        <a:effectLst/>
                        <a:latin typeface="Aptos Narrow" panose="020B0004020202020204" pitchFamily="34" charset="0"/>
                      </a:endParaRPr>
                    </a:p>
                  </a:txBody>
                  <a:tcPr marL="7620" marR="7620" marT="7620" marB="0" anchor="b">
                    <a:solidFill>
                      <a:schemeClr val="bg2"/>
                    </a:solidFill>
                  </a:tcPr>
                </a:tc>
                <a:tc>
                  <a:txBody>
                    <a:bodyPr/>
                    <a:lstStyle/>
                    <a:p>
                      <a:pPr algn="l" fontAlgn="b"/>
                      <a:r>
                        <a:rPr lang="en-US" sz="1600" u="none" strike="noStrike" dirty="0">
                          <a:effectLst/>
                        </a:rPr>
                        <a:t>Pupil Attendance Info</a:t>
                      </a:r>
                      <a:endParaRPr lang="en-US" sz="1600" b="0" i="0" u="none" strike="noStrike" dirty="0">
                        <a:solidFill>
                          <a:srgbClr val="000000"/>
                        </a:solidFill>
                        <a:effectLst/>
                        <a:latin typeface="Aptos Narrow" panose="020B0004020202020204" pitchFamily="34" charset="0"/>
                      </a:endParaRPr>
                    </a:p>
                  </a:txBody>
                  <a:tcPr marL="7620" marR="7620" marT="7620" marB="0" anchor="b">
                    <a:solidFill>
                      <a:schemeClr val="bg2"/>
                    </a:solidFill>
                  </a:tcPr>
                </a:tc>
                <a:extLst>
                  <a:ext uri="{0D108BD9-81ED-4DB2-BD59-A6C34878D82A}">
                    <a16:rowId xmlns:a16="http://schemas.microsoft.com/office/drawing/2014/main" val="823760480"/>
                  </a:ext>
                </a:extLst>
              </a:tr>
              <a:tr h="182880">
                <a:tc>
                  <a:txBody>
                    <a:bodyPr/>
                    <a:lstStyle/>
                    <a:p>
                      <a:pPr algn="l" fontAlgn="b"/>
                      <a:r>
                        <a:rPr lang="en-US" sz="1600" u="none" strike="noStrike">
                          <a:effectLst/>
                        </a:rPr>
                        <a:t>08</a:t>
                      </a:r>
                      <a:endParaRPr lang="en-US"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600" u="none" strike="noStrike">
                          <a:effectLst/>
                        </a:rPr>
                        <a:t>7500</a:t>
                      </a:r>
                      <a:endParaRPr lang="en-US"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600" u="none" strike="noStrike">
                          <a:effectLst/>
                        </a:rPr>
                        <a:t>0000</a:t>
                      </a:r>
                      <a:endParaRPr lang="en-US"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600" u="none" strike="noStrike">
                          <a:effectLst/>
                        </a:rPr>
                        <a:t>050</a:t>
                      </a:r>
                      <a:endParaRPr lang="en-US"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600" u="none" strike="noStrike">
                          <a:effectLst/>
                        </a:rPr>
                        <a:t>0030</a:t>
                      </a:r>
                      <a:endParaRPr lang="en-US" sz="1600" b="0" i="0" u="none" strike="noStrike">
                        <a:solidFill>
                          <a:srgbClr val="000000"/>
                        </a:solidFill>
                        <a:effectLst/>
                        <a:latin typeface="Aptos Narrow" panose="020B0004020202020204" pitchFamily="34" charset="0"/>
                      </a:endParaRPr>
                    </a:p>
                  </a:txBody>
                  <a:tcPr marL="7620" marR="7620" marT="7620" marB="0" anchor="b"/>
                </a:tc>
                <a:tc>
                  <a:txBody>
                    <a:bodyPr/>
                    <a:lstStyle/>
                    <a:p>
                      <a:pPr algn="l" fontAlgn="b"/>
                      <a:r>
                        <a:rPr lang="en-US" sz="1600" u="none" strike="noStrike" dirty="0">
                          <a:effectLst/>
                        </a:rPr>
                        <a:t>01</a:t>
                      </a:r>
                      <a:endParaRPr lang="en-US" sz="16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1240142419"/>
                  </a:ext>
                </a:extLst>
              </a:tr>
            </a:tbl>
          </a:graphicData>
        </a:graphic>
      </p:graphicFrame>
      <p:graphicFrame>
        <p:nvGraphicFramePr>
          <p:cNvPr id="14" name="Table 13">
            <a:extLst>
              <a:ext uri="{FF2B5EF4-FFF2-40B4-BE49-F238E27FC236}">
                <a16:creationId xmlns:a16="http://schemas.microsoft.com/office/drawing/2014/main" id="{FF3E7A21-4619-83B3-0E31-5C2B2E81A9A2}"/>
              </a:ext>
            </a:extLst>
          </p:cNvPr>
          <p:cNvGraphicFramePr>
            <a:graphicFrameLocks noGrp="1"/>
          </p:cNvGraphicFramePr>
          <p:nvPr/>
        </p:nvGraphicFramePr>
        <p:xfrm>
          <a:off x="973667" y="2806263"/>
          <a:ext cx="10515600" cy="988106"/>
        </p:xfrm>
        <a:graphic>
          <a:graphicData uri="http://schemas.openxmlformats.org/drawingml/2006/table">
            <a:tbl>
              <a:tblPr firstRow="1">
                <a:tableStyleId>{69CF1AB2-1976-4502-BF36-3FF5EA218861}</a:tableStyleId>
              </a:tblPr>
              <a:tblGrid>
                <a:gridCol w="987829">
                  <a:extLst>
                    <a:ext uri="{9D8B030D-6E8A-4147-A177-3AD203B41FA5}">
                      <a16:colId xmlns:a16="http://schemas.microsoft.com/office/drawing/2014/main" val="3653699993"/>
                    </a:ext>
                  </a:extLst>
                </a:gridCol>
                <a:gridCol w="1200265">
                  <a:extLst>
                    <a:ext uri="{9D8B030D-6E8A-4147-A177-3AD203B41FA5}">
                      <a16:colId xmlns:a16="http://schemas.microsoft.com/office/drawing/2014/main" val="1714875440"/>
                    </a:ext>
                  </a:extLst>
                </a:gridCol>
                <a:gridCol w="1062182">
                  <a:extLst>
                    <a:ext uri="{9D8B030D-6E8A-4147-A177-3AD203B41FA5}">
                      <a16:colId xmlns:a16="http://schemas.microsoft.com/office/drawing/2014/main" val="2412703836"/>
                    </a:ext>
                  </a:extLst>
                </a:gridCol>
                <a:gridCol w="1136535">
                  <a:extLst>
                    <a:ext uri="{9D8B030D-6E8A-4147-A177-3AD203B41FA5}">
                      <a16:colId xmlns:a16="http://schemas.microsoft.com/office/drawing/2014/main" val="3193624673"/>
                    </a:ext>
                  </a:extLst>
                </a:gridCol>
                <a:gridCol w="1125913">
                  <a:extLst>
                    <a:ext uri="{9D8B030D-6E8A-4147-A177-3AD203B41FA5}">
                      <a16:colId xmlns:a16="http://schemas.microsoft.com/office/drawing/2014/main" val="748310790"/>
                    </a:ext>
                  </a:extLst>
                </a:gridCol>
                <a:gridCol w="892233">
                  <a:extLst>
                    <a:ext uri="{9D8B030D-6E8A-4147-A177-3AD203B41FA5}">
                      <a16:colId xmlns:a16="http://schemas.microsoft.com/office/drawing/2014/main" val="3730883015"/>
                    </a:ext>
                  </a:extLst>
                </a:gridCol>
                <a:gridCol w="849745">
                  <a:extLst>
                    <a:ext uri="{9D8B030D-6E8A-4147-A177-3AD203B41FA5}">
                      <a16:colId xmlns:a16="http://schemas.microsoft.com/office/drawing/2014/main" val="2487968592"/>
                    </a:ext>
                  </a:extLst>
                </a:gridCol>
                <a:gridCol w="945342">
                  <a:extLst>
                    <a:ext uri="{9D8B030D-6E8A-4147-A177-3AD203B41FA5}">
                      <a16:colId xmlns:a16="http://schemas.microsoft.com/office/drawing/2014/main" val="3542891452"/>
                    </a:ext>
                  </a:extLst>
                </a:gridCol>
                <a:gridCol w="987829">
                  <a:extLst>
                    <a:ext uri="{9D8B030D-6E8A-4147-A177-3AD203B41FA5}">
                      <a16:colId xmlns:a16="http://schemas.microsoft.com/office/drawing/2014/main" val="1500336040"/>
                    </a:ext>
                  </a:extLst>
                </a:gridCol>
                <a:gridCol w="1327727">
                  <a:extLst>
                    <a:ext uri="{9D8B030D-6E8A-4147-A177-3AD203B41FA5}">
                      <a16:colId xmlns:a16="http://schemas.microsoft.com/office/drawing/2014/main" val="2298908914"/>
                    </a:ext>
                  </a:extLst>
                </a:gridCol>
              </a:tblGrid>
              <a:tr h="152954">
                <a:tc>
                  <a:txBody>
                    <a:bodyPr/>
                    <a:lstStyle/>
                    <a:p>
                      <a:pPr algn="l" fontAlgn="b"/>
                      <a:r>
                        <a:rPr lang="en-US" sz="1600" u="none" strike="noStrike" dirty="0">
                          <a:effectLst/>
                        </a:rPr>
                        <a:t>Sped Funding Status</a:t>
                      </a:r>
                      <a:endParaRPr lang="en-US" sz="1600" b="0" i="0" u="none" strike="noStrike" dirty="0">
                        <a:solidFill>
                          <a:srgbClr val="000000"/>
                        </a:solidFill>
                        <a:effectLst/>
                        <a:latin typeface="Aptos Narrow" panose="020B0004020202020204" pitchFamily="34" charset="0"/>
                      </a:endParaRPr>
                    </a:p>
                  </a:txBody>
                  <a:tcPr marL="6373" marR="6373" marT="6373" marB="0" anchor="b">
                    <a:solidFill>
                      <a:schemeClr val="bg2"/>
                    </a:solidFill>
                  </a:tcPr>
                </a:tc>
                <a:tc>
                  <a:txBody>
                    <a:bodyPr/>
                    <a:lstStyle/>
                    <a:p>
                      <a:pPr algn="l" fontAlgn="b"/>
                      <a:r>
                        <a:rPr lang="en-US" sz="1600" u="none" strike="noStrike" dirty="0">
                          <a:effectLst/>
                        </a:rPr>
                        <a:t>Educational Environment</a:t>
                      </a:r>
                      <a:endParaRPr lang="en-US" sz="1600" b="0" i="0" u="none" strike="noStrike" dirty="0">
                        <a:solidFill>
                          <a:srgbClr val="000000"/>
                        </a:solidFill>
                        <a:effectLst/>
                        <a:latin typeface="Aptos Narrow" panose="020B0004020202020204" pitchFamily="34" charset="0"/>
                      </a:endParaRPr>
                    </a:p>
                  </a:txBody>
                  <a:tcPr marL="6373" marR="6373" marT="6373" marB="0" anchor="b">
                    <a:solidFill>
                      <a:schemeClr val="bg2"/>
                    </a:solidFill>
                  </a:tcPr>
                </a:tc>
                <a:tc>
                  <a:txBody>
                    <a:bodyPr/>
                    <a:lstStyle/>
                    <a:p>
                      <a:pPr algn="l" fontAlgn="b"/>
                      <a:r>
                        <a:rPr lang="en-US" sz="1600" u="none" strike="noStrike">
                          <a:effectLst/>
                        </a:rPr>
                        <a:t>Sped Hours Per Week</a:t>
                      </a:r>
                      <a:endParaRPr lang="en-US" sz="1600" b="0" i="0" u="none" strike="noStrike">
                        <a:solidFill>
                          <a:srgbClr val="000000"/>
                        </a:solidFill>
                        <a:effectLst/>
                        <a:latin typeface="Aptos Narrow" panose="020B0004020202020204" pitchFamily="34" charset="0"/>
                      </a:endParaRPr>
                    </a:p>
                  </a:txBody>
                  <a:tcPr marL="6373" marR="6373" marT="6373" marB="0" anchor="b">
                    <a:solidFill>
                      <a:schemeClr val="bg2"/>
                    </a:solidFill>
                  </a:tcPr>
                </a:tc>
                <a:tc>
                  <a:txBody>
                    <a:bodyPr/>
                    <a:lstStyle/>
                    <a:p>
                      <a:pPr algn="l" fontAlgn="b"/>
                      <a:r>
                        <a:rPr lang="en-US" sz="1600" u="none" strike="noStrike" dirty="0">
                          <a:effectLst/>
                        </a:rPr>
                        <a:t>School Hours Per Week</a:t>
                      </a:r>
                      <a:endParaRPr lang="en-US" sz="1600" b="0" i="0" u="none" strike="noStrike" dirty="0">
                        <a:solidFill>
                          <a:srgbClr val="000000"/>
                        </a:solidFill>
                        <a:effectLst/>
                        <a:latin typeface="Aptos Narrow" panose="020B0004020202020204" pitchFamily="34" charset="0"/>
                      </a:endParaRPr>
                    </a:p>
                  </a:txBody>
                  <a:tcPr marL="6373" marR="6373" marT="6373" marB="0" anchor="b">
                    <a:solidFill>
                      <a:schemeClr val="bg2"/>
                    </a:solidFill>
                  </a:tcPr>
                </a:tc>
                <a:tc>
                  <a:txBody>
                    <a:bodyPr/>
                    <a:lstStyle/>
                    <a:p>
                      <a:pPr algn="l" fontAlgn="b"/>
                      <a:r>
                        <a:rPr lang="en-US" sz="1600" u="none" strike="noStrike" dirty="0">
                          <a:effectLst/>
                        </a:rPr>
                        <a:t>Extended Year Services</a:t>
                      </a:r>
                      <a:endParaRPr lang="en-US" sz="1600" b="0" i="0" u="none" strike="noStrike" dirty="0">
                        <a:solidFill>
                          <a:srgbClr val="000000"/>
                        </a:solidFill>
                        <a:effectLst/>
                        <a:latin typeface="Aptos Narrow" panose="020B0004020202020204" pitchFamily="34" charset="0"/>
                      </a:endParaRPr>
                    </a:p>
                  </a:txBody>
                  <a:tcPr marL="6373" marR="6373" marT="6373" marB="0" anchor="b">
                    <a:solidFill>
                      <a:schemeClr val="bg2"/>
                    </a:solidFill>
                  </a:tcPr>
                </a:tc>
                <a:tc>
                  <a:txBody>
                    <a:bodyPr/>
                    <a:lstStyle/>
                    <a:p>
                      <a:pPr algn="l" fontAlgn="b"/>
                      <a:r>
                        <a:rPr lang="en-US" sz="1600" u="none" strike="noStrike" dirty="0">
                          <a:effectLst/>
                        </a:rPr>
                        <a:t>Start Date Of Sped</a:t>
                      </a:r>
                      <a:endParaRPr lang="en-US" sz="1600" b="0" i="0" u="none" strike="noStrike" dirty="0">
                        <a:solidFill>
                          <a:srgbClr val="000000"/>
                        </a:solidFill>
                        <a:effectLst/>
                        <a:latin typeface="Aptos Narrow" panose="020B0004020202020204" pitchFamily="34" charset="0"/>
                      </a:endParaRPr>
                    </a:p>
                  </a:txBody>
                  <a:tcPr marL="6373" marR="6373" marT="6373" marB="0" anchor="b">
                    <a:solidFill>
                      <a:schemeClr val="bg2"/>
                    </a:solidFill>
                  </a:tcPr>
                </a:tc>
                <a:tc>
                  <a:txBody>
                    <a:bodyPr/>
                    <a:lstStyle/>
                    <a:p>
                      <a:pPr algn="l" fontAlgn="b"/>
                      <a:r>
                        <a:rPr lang="en-US" sz="1600" u="none" strike="noStrike" dirty="0">
                          <a:effectLst/>
                        </a:rPr>
                        <a:t>End Date Of Sped</a:t>
                      </a:r>
                      <a:endParaRPr lang="en-US" sz="1600" b="0" i="0" u="none" strike="noStrike" dirty="0">
                        <a:solidFill>
                          <a:srgbClr val="000000"/>
                        </a:solidFill>
                        <a:effectLst/>
                        <a:latin typeface="Aptos Narrow" panose="020B0004020202020204" pitchFamily="34" charset="0"/>
                      </a:endParaRPr>
                    </a:p>
                  </a:txBody>
                  <a:tcPr marL="6373" marR="6373" marT="6373" marB="0" anchor="b">
                    <a:solidFill>
                      <a:schemeClr val="bg2"/>
                    </a:solidFill>
                  </a:tcPr>
                </a:tc>
                <a:tc>
                  <a:txBody>
                    <a:bodyPr/>
                    <a:lstStyle/>
                    <a:p>
                      <a:pPr algn="l" fontAlgn="b"/>
                      <a:r>
                        <a:rPr lang="en-US" sz="1600" u="none" strike="noStrike" dirty="0">
                          <a:effectLst/>
                        </a:rPr>
                        <a:t>Reason Exited Sped</a:t>
                      </a:r>
                      <a:endParaRPr lang="en-US" sz="1600" b="0" i="0" u="none" strike="noStrike" dirty="0">
                        <a:solidFill>
                          <a:srgbClr val="000000"/>
                        </a:solidFill>
                        <a:effectLst/>
                        <a:latin typeface="Aptos Narrow" panose="020B0004020202020204" pitchFamily="34" charset="0"/>
                      </a:endParaRPr>
                    </a:p>
                  </a:txBody>
                  <a:tcPr marL="6373" marR="6373" marT="6373" marB="0" anchor="b">
                    <a:solidFill>
                      <a:schemeClr val="bg2"/>
                    </a:solidFill>
                  </a:tcPr>
                </a:tc>
                <a:tc>
                  <a:txBody>
                    <a:bodyPr/>
                    <a:lstStyle/>
                    <a:p>
                      <a:pPr algn="l" fontAlgn="b"/>
                      <a:r>
                        <a:rPr lang="en-US" sz="1600" u="none" strike="noStrike" dirty="0">
                          <a:effectLst/>
                        </a:rPr>
                        <a:t>Sped Referral Type</a:t>
                      </a:r>
                      <a:endParaRPr lang="en-US" sz="1600" b="0" i="0" u="none" strike="noStrike" dirty="0">
                        <a:solidFill>
                          <a:srgbClr val="000000"/>
                        </a:solidFill>
                        <a:effectLst/>
                        <a:latin typeface="Aptos Narrow" panose="020B0004020202020204" pitchFamily="34" charset="0"/>
                      </a:endParaRPr>
                    </a:p>
                  </a:txBody>
                  <a:tcPr marL="6373" marR="6373" marT="6373" marB="0" anchor="b">
                    <a:solidFill>
                      <a:schemeClr val="bg2"/>
                    </a:solidFill>
                  </a:tcPr>
                </a:tc>
                <a:tc>
                  <a:txBody>
                    <a:bodyPr/>
                    <a:lstStyle/>
                    <a:p>
                      <a:pPr algn="l" fontAlgn="b"/>
                      <a:r>
                        <a:rPr lang="en-US" sz="1600" u="none" strike="noStrike" dirty="0">
                          <a:effectLst/>
                        </a:rPr>
                        <a:t>Sped Eligibility And Services</a:t>
                      </a:r>
                      <a:endParaRPr lang="en-US" sz="1600" b="0" i="0" u="none" strike="noStrike" dirty="0">
                        <a:solidFill>
                          <a:srgbClr val="000000"/>
                        </a:solidFill>
                        <a:effectLst/>
                        <a:latin typeface="Aptos Narrow" panose="020B0004020202020204" pitchFamily="34" charset="0"/>
                      </a:endParaRPr>
                    </a:p>
                  </a:txBody>
                  <a:tcPr marL="6373" marR="6373" marT="6373" marB="0" anchor="b">
                    <a:solidFill>
                      <a:schemeClr val="bg2"/>
                    </a:solidFill>
                  </a:tcPr>
                </a:tc>
                <a:extLst>
                  <a:ext uri="{0D108BD9-81ED-4DB2-BD59-A6C34878D82A}">
                    <a16:rowId xmlns:a16="http://schemas.microsoft.com/office/drawing/2014/main" val="484505780"/>
                  </a:ext>
                </a:extLst>
              </a:tr>
              <a:tr h="152954">
                <a:tc>
                  <a:txBody>
                    <a:bodyPr/>
                    <a:lstStyle/>
                    <a:p>
                      <a:pPr algn="l" fontAlgn="b"/>
                      <a:r>
                        <a:rPr lang="en-US" sz="1600" u="none" strike="noStrike">
                          <a:effectLst/>
                        </a:rPr>
                        <a:t>50</a:t>
                      </a:r>
                      <a:endParaRPr lang="en-US" sz="1600" b="0" i="0" u="none" strike="noStrike">
                        <a:solidFill>
                          <a:srgbClr val="000000"/>
                        </a:solidFill>
                        <a:effectLst/>
                        <a:latin typeface="Aptos Narrow" panose="020B0004020202020204" pitchFamily="34" charset="0"/>
                      </a:endParaRPr>
                    </a:p>
                  </a:txBody>
                  <a:tcPr marL="6373" marR="6373" marT="6373" marB="0" anchor="b"/>
                </a:tc>
                <a:tc>
                  <a:txBody>
                    <a:bodyPr/>
                    <a:lstStyle/>
                    <a:p>
                      <a:pPr algn="l" fontAlgn="b"/>
                      <a:r>
                        <a:rPr lang="en-US" sz="1600" u="none" strike="noStrike">
                          <a:effectLst/>
                        </a:rPr>
                        <a:t>209</a:t>
                      </a:r>
                      <a:endParaRPr lang="en-US" sz="1600" b="0" i="0" u="none" strike="noStrike">
                        <a:solidFill>
                          <a:srgbClr val="000000"/>
                        </a:solidFill>
                        <a:effectLst/>
                        <a:latin typeface="Aptos Narrow" panose="020B0004020202020204" pitchFamily="34" charset="0"/>
                      </a:endParaRPr>
                    </a:p>
                  </a:txBody>
                  <a:tcPr marL="6373" marR="6373" marT="6373" marB="0" anchor="b"/>
                </a:tc>
                <a:tc>
                  <a:txBody>
                    <a:bodyPr/>
                    <a:lstStyle/>
                    <a:p>
                      <a:pPr algn="l" fontAlgn="b"/>
                      <a:r>
                        <a:rPr lang="en-US" sz="1600" u="none" strike="noStrike">
                          <a:effectLst/>
                        </a:rPr>
                        <a:t>0046</a:t>
                      </a:r>
                      <a:endParaRPr lang="en-US" sz="1600" b="0" i="0" u="none" strike="noStrike">
                        <a:solidFill>
                          <a:srgbClr val="000000"/>
                        </a:solidFill>
                        <a:effectLst/>
                        <a:latin typeface="Aptos Narrow" panose="020B0004020202020204" pitchFamily="34" charset="0"/>
                      </a:endParaRPr>
                    </a:p>
                  </a:txBody>
                  <a:tcPr marL="6373" marR="6373" marT="6373" marB="0" anchor="b"/>
                </a:tc>
                <a:tc>
                  <a:txBody>
                    <a:bodyPr/>
                    <a:lstStyle/>
                    <a:p>
                      <a:pPr algn="l" fontAlgn="b"/>
                      <a:r>
                        <a:rPr lang="en-US" sz="1600" u="none" strike="noStrike">
                          <a:effectLst/>
                        </a:rPr>
                        <a:t>3209</a:t>
                      </a:r>
                      <a:endParaRPr lang="en-US" sz="1600" b="0" i="0" u="none" strike="noStrike">
                        <a:solidFill>
                          <a:srgbClr val="000000"/>
                        </a:solidFill>
                        <a:effectLst/>
                        <a:latin typeface="Aptos Narrow" panose="020B0004020202020204" pitchFamily="34" charset="0"/>
                      </a:endParaRPr>
                    </a:p>
                  </a:txBody>
                  <a:tcPr marL="6373" marR="6373" marT="6373" marB="0" anchor="b"/>
                </a:tc>
                <a:tc>
                  <a:txBody>
                    <a:bodyPr/>
                    <a:lstStyle/>
                    <a:p>
                      <a:pPr algn="l" fontAlgn="b"/>
                      <a:r>
                        <a:rPr lang="en-US" sz="1600" u="none" strike="noStrike">
                          <a:effectLst/>
                        </a:rPr>
                        <a:t>0</a:t>
                      </a:r>
                      <a:endParaRPr lang="en-US" sz="1600" b="0" i="0" u="none" strike="noStrike">
                        <a:solidFill>
                          <a:srgbClr val="000000"/>
                        </a:solidFill>
                        <a:effectLst/>
                        <a:latin typeface="Aptos Narrow" panose="020B0004020202020204" pitchFamily="34" charset="0"/>
                      </a:endParaRPr>
                    </a:p>
                  </a:txBody>
                  <a:tcPr marL="6373" marR="6373" marT="6373" marB="0" anchor="b"/>
                </a:tc>
                <a:tc>
                  <a:txBody>
                    <a:bodyPr/>
                    <a:lstStyle/>
                    <a:p>
                      <a:pPr algn="l" fontAlgn="b"/>
                      <a:r>
                        <a:rPr lang="en-US" sz="1600" u="none" strike="noStrike" dirty="0">
                          <a:effectLst/>
                        </a:rPr>
                        <a:t>07012023</a:t>
                      </a:r>
                      <a:endParaRPr lang="en-US" sz="1600" b="0" i="0" u="none" strike="noStrike" dirty="0">
                        <a:solidFill>
                          <a:srgbClr val="000000"/>
                        </a:solidFill>
                        <a:effectLst/>
                        <a:latin typeface="Aptos Narrow" panose="020B0004020202020204" pitchFamily="34" charset="0"/>
                      </a:endParaRPr>
                    </a:p>
                  </a:txBody>
                  <a:tcPr marL="6373" marR="6373" marT="6373" marB="0" anchor="b"/>
                </a:tc>
                <a:tc>
                  <a:txBody>
                    <a:bodyPr/>
                    <a:lstStyle/>
                    <a:p>
                      <a:pPr algn="l" fontAlgn="b"/>
                      <a:r>
                        <a:rPr lang="en-US" sz="1600" u="none" strike="noStrike">
                          <a:effectLst/>
                        </a:rPr>
                        <a:t>11162023</a:t>
                      </a:r>
                      <a:endParaRPr lang="en-US" sz="1600" b="0" i="0" u="none" strike="noStrike">
                        <a:solidFill>
                          <a:srgbClr val="000000"/>
                        </a:solidFill>
                        <a:effectLst/>
                        <a:latin typeface="Aptos Narrow" panose="020B0004020202020204" pitchFamily="34" charset="0"/>
                      </a:endParaRPr>
                    </a:p>
                  </a:txBody>
                  <a:tcPr marL="6373" marR="6373" marT="6373" marB="0" anchor="b"/>
                </a:tc>
                <a:tc>
                  <a:txBody>
                    <a:bodyPr/>
                    <a:lstStyle/>
                    <a:p>
                      <a:pPr algn="l" fontAlgn="b"/>
                      <a:r>
                        <a:rPr lang="en-US" sz="1600" u="none" strike="noStrike">
                          <a:effectLst/>
                        </a:rPr>
                        <a:t>09</a:t>
                      </a:r>
                      <a:endParaRPr lang="en-US" sz="1600" b="0" i="0" u="none" strike="noStrike">
                        <a:solidFill>
                          <a:srgbClr val="000000"/>
                        </a:solidFill>
                        <a:effectLst/>
                        <a:latin typeface="Aptos Narrow" panose="020B0004020202020204" pitchFamily="34" charset="0"/>
                      </a:endParaRPr>
                    </a:p>
                  </a:txBody>
                  <a:tcPr marL="6373" marR="6373" marT="6373" marB="0" anchor="b"/>
                </a:tc>
                <a:tc>
                  <a:txBody>
                    <a:bodyPr/>
                    <a:lstStyle/>
                    <a:p>
                      <a:pPr algn="l" fontAlgn="b"/>
                      <a:r>
                        <a:rPr lang="en-US" sz="1600" u="none" strike="noStrike">
                          <a:effectLst/>
                        </a:rPr>
                        <a:t>06</a:t>
                      </a:r>
                      <a:endParaRPr lang="en-US" sz="1600" b="0" i="0" u="none" strike="noStrike">
                        <a:solidFill>
                          <a:srgbClr val="000000"/>
                        </a:solidFill>
                        <a:effectLst/>
                        <a:latin typeface="Aptos Narrow" panose="020B0004020202020204" pitchFamily="34" charset="0"/>
                      </a:endParaRPr>
                    </a:p>
                  </a:txBody>
                  <a:tcPr marL="6373" marR="6373" marT="6373" marB="0" anchor="b"/>
                </a:tc>
                <a:tc>
                  <a:txBody>
                    <a:bodyPr/>
                    <a:lstStyle/>
                    <a:p>
                      <a:pPr algn="l" fontAlgn="b"/>
                      <a:r>
                        <a:rPr lang="en-US" sz="1600" u="none" strike="noStrike" dirty="0">
                          <a:effectLst/>
                        </a:rPr>
                        <a:t>02</a:t>
                      </a:r>
                      <a:endParaRPr lang="en-US" sz="1600" b="0" i="0" u="none" strike="noStrike" dirty="0">
                        <a:solidFill>
                          <a:srgbClr val="000000"/>
                        </a:solidFill>
                        <a:effectLst/>
                        <a:latin typeface="Aptos Narrow" panose="020B0004020202020204" pitchFamily="34" charset="0"/>
                      </a:endParaRPr>
                    </a:p>
                  </a:txBody>
                  <a:tcPr marL="6373" marR="6373" marT="6373" marB="0" anchor="b"/>
                </a:tc>
                <a:extLst>
                  <a:ext uri="{0D108BD9-81ED-4DB2-BD59-A6C34878D82A}">
                    <a16:rowId xmlns:a16="http://schemas.microsoft.com/office/drawing/2014/main" val="1930750691"/>
                  </a:ext>
                </a:extLst>
              </a:tr>
            </a:tbl>
          </a:graphicData>
        </a:graphic>
      </p:graphicFrame>
      <p:sp>
        <p:nvSpPr>
          <p:cNvPr id="16" name="TextBox 15">
            <a:extLst>
              <a:ext uri="{FF2B5EF4-FFF2-40B4-BE49-F238E27FC236}">
                <a16:creationId xmlns:a16="http://schemas.microsoft.com/office/drawing/2014/main" id="{F3B7393B-91EA-E80A-A2BF-0F043E4159B6}"/>
              </a:ext>
            </a:extLst>
          </p:cNvPr>
          <p:cNvSpPr txBox="1"/>
          <p:nvPr/>
        </p:nvSpPr>
        <p:spPr>
          <a:xfrm>
            <a:off x="838200" y="4086009"/>
            <a:ext cx="9837489" cy="2585323"/>
          </a:xfrm>
          <a:prstGeom prst="rect">
            <a:avLst/>
          </a:prstGeom>
          <a:noFill/>
        </p:spPr>
        <p:txBody>
          <a:bodyPr wrap="square">
            <a:spAutoFit/>
          </a:bodyPr>
          <a:lstStyle/>
          <a:p>
            <a:r>
              <a:rPr lang="en-US" sz="1600" b="1" dirty="0"/>
              <a:t>Student came into school year in Special Education, had reevaluation during the school year and did not qualify</a:t>
            </a:r>
          </a:p>
          <a:p>
            <a:pPr marL="285750" indent="-285750">
              <a:buFont typeface="Arial" panose="020B0604020202020204" pitchFamily="34" charset="0"/>
              <a:buChar char="•"/>
            </a:pPr>
            <a:r>
              <a:rPr lang="en-US" sz="1600" dirty="0"/>
              <a:t>Special Education Referral Type= 06</a:t>
            </a:r>
          </a:p>
          <a:p>
            <a:pPr marL="285750" indent="-285750">
              <a:buFont typeface="Arial" panose="020B0604020202020204" pitchFamily="34" charset="0"/>
              <a:buChar char="•"/>
            </a:pPr>
            <a:r>
              <a:rPr lang="en-US" sz="1600" dirty="0">
                <a:solidFill>
                  <a:srgbClr val="FF0000"/>
                </a:solidFill>
              </a:rPr>
              <a:t>Sped Eligibility and Services = 02 </a:t>
            </a:r>
          </a:p>
          <a:p>
            <a:pPr marL="285750" indent="-285750">
              <a:buFont typeface="Arial" panose="020B0604020202020204" pitchFamily="34" charset="0"/>
              <a:buChar char="•"/>
            </a:pPr>
            <a:r>
              <a:rPr lang="en-US" sz="1600" dirty="0"/>
              <a:t>Start Date of Sped = beginning of school year/reporting year 07/01/2023</a:t>
            </a:r>
          </a:p>
          <a:p>
            <a:pPr marL="285750" indent="-285750">
              <a:buFont typeface="Arial" panose="020B0604020202020204" pitchFamily="34" charset="0"/>
              <a:buChar char="•"/>
            </a:pPr>
            <a:r>
              <a:rPr lang="en-US" sz="1600" dirty="0"/>
              <a:t>End Date of Sped = date exited 11/16/2023</a:t>
            </a:r>
          </a:p>
          <a:p>
            <a:pPr marL="285750" indent="-285750">
              <a:buFont typeface="Arial" panose="020B0604020202020204" pitchFamily="34" charset="0"/>
              <a:buChar char="•"/>
            </a:pPr>
            <a:r>
              <a:rPr lang="en-US" sz="1600" dirty="0"/>
              <a:t>Report the Primary Disability and Sped Hours</a:t>
            </a:r>
          </a:p>
          <a:p>
            <a:pPr marL="285750" indent="-285750">
              <a:buFont typeface="Arial" panose="020B0604020202020204" pitchFamily="34" charset="0"/>
              <a:buChar char="•"/>
            </a:pPr>
            <a:r>
              <a:rPr lang="en-US" sz="1600" b="1" dirty="0"/>
              <a:t>Do not remove the Primary Disability, Sped Hours, or Eligibility and Services=02 (Eligible) on a record that staffed out during the year</a:t>
            </a:r>
          </a:p>
          <a:p>
            <a:pPr marL="285750" indent="-285750">
              <a:buFont typeface="Arial" panose="020B0604020202020204" pitchFamily="34" charset="0"/>
              <a:buChar char="•"/>
            </a:pPr>
            <a:r>
              <a:rPr lang="en-US" sz="1600" b="1" dirty="0"/>
              <a:t>The key is to remember to report student </a:t>
            </a:r>
            <a:r>
              <a:rPr lang="en-US" sz="1600" b="1" i="1" dirty="0"/>
              <a:t>as of their last date of receiving services</a:t>
            </a:r>
          </a:p>
          <a:p>
            <a:endParaRPr lang="en-US" dirty="0"/>
          </a:p>
        </p:txBody>
      </p:sp>
    </p:spTree>
    <p:extLst>
      <p:ext uri="{BB962C8B-B14F-4D97-AF65-F5344CB8AC3E}">
        <p14:creationId xmlns:p14="http://schemas.microsoft.com/office/powerpoint/2010/main" val="33728420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8D3D4-5F2A-843A-DD5D-6600E2C331EF}"/>
              </a:ext>
            </a:extLst>
          </p:cNvPr>
          <p:cNvSpPr>
            <a:spLocks noGrp="1"/>
          </p:cNvSpPr>
          <p:nvPr>
            <p:ph type="title"/>
          </p:nvPr>
        </p:nvSpPr>
        <p:spPr>
          <a:xfrm>
            <a:off x="443564" y="205176"/>
            <a:ext cx="9514251" cy="898524"/>
          </a:xfrm>
        </p:spPr>
        <p:txBody>
          <a:bodyPr>
            <a:normAutofit fontScale="90000"/>
          </a:bodyPr>
          <a:lstStyle/>
          <a:p>
            <a:r>
              <a:rPr lang="en-US" dirty="0"/>
              <a:t>Special Education EOY</a:t>
            </a:r>
            <a:br>
              <a:rPr lang="en-US" dirty="0"/>
            </a:br>
            <a:r>
              <a:rPr lang="en-US" dirty="0"/>
              <a:t>Sped Transition students, Detention Center students, county jail students</a:t>
            </a:r>
          </a:p>
        </p:txBody>
      </p:sp>
      <p:sp>
        <p:nvSpPr>
          <p:cNvPr id="3" name="Content Placeholder 2">
            <a:extLst>
              <a:ext uri="{FF2B5EF4-FFF2-40B4-BE49-F238E27FC236}">
                <a16:creationId xmlns:a16="http://schemas.microsoft.com/office/drawing/2014/main" id="{2DADE03D-04B8-C39C-FCBB-0D707BEE16AD}"/>
              </a:ext>
            </a:extLst>
          </p:cNvPr>
          <p:cNvSpPr>
            <a:spLocks noGrp="1"/>
          </p:cNvSpPr>
          <p:nvPr>
            <p:ph idx="1"/>
          </p:nvPr>
        </p:nvSpPr>
        <p:spPr>
          <a:xfrm>
            <a:off x="332873" y="1415164"/>
            <a:ext cx="4275703" cy="4510147"/>
          </a:xfrm>
        </p:spPr>
        <p:txBody>
          <a:bodyPr>
            <a:normAutofit fontScale="77500" lnSpcReduction="20000"/>
          </a:bodyPr>
          <a:lstStyle/>
          <a:p>
            <a:pPr marL="0" indent="0">
              <a:buNone/>
            </a:pPr>
            <a:r>
              <a:rPr lang="en-US" sz="2100" b="1" dirty="0">
                <a:latin typeface="+mn-lt"/>
              </a:rPr>
              <a:t>Sped Transition Program Students – warnings for these type of records</a:t>
            </a:r>
          </a:p>
          <a:p>
            <a:r>
              <a:rPr lang="en-US" sz="2100" b="1" dirty="0">
                <a:latin typeface="+mn-lt"/>
              </a:rPr>
              <a:t>SY309</a:t>
            </a:r>
            <a:r>
              <a:rPr lang="en-US" sz="2100" dirty="0">
                <a:latin typeface="+mn-lt"/>
              </a:rPr>
              <a:t>: If student is currently in or will begin a Sped transition program next year, the Sped EOY Basis of Exit should be zero-filled.</a:t>
            </a:r>
          </a:p>
          <a:p>
            <a:pPr lvl="2"/>
            <a:r>
              <a:rPr lang="en-US" sz="2100" dirty="0">
                <a:latin typeface="+mn-lt"/>
              </a:rPr>
              <a:t>Check to be sure you are </a:t>
            </a:r>
            <a:r>
              <a:rPr lang="en-US" sz="2100" u="sng" dirty="0">
                <a:latin typeface="+mn-lt"/>
              </a:rPr>
              <a:t>not</a:t>
            </a:r>
            <a:r>
              <a:rPr lang="en-US" sz="2100" dirty="0">
                <a:latin typeface="+mn-lt"/>
              </a:rPr>
              <a:t> exiting your students moving to a transition program. </a:t>
            </a:r>
          </a:p>
          <a:p>
            <a:pPr lvl="2"/>
            <a:r>
              <a:rPr lang="en-US" sz="2100" dirty="0">
                <a:latin typeface="+mn-lt"/>
              </a:rPr>
              <a:t>They may be reported with exit code 90 in Student EOY snapshot if they met grad requirements, but should not be exited in Sped EOY until they exit the program or age out</a:t>
            </a:r>
          </a:p>
          <a:p>
            <a:pPr lvl="2"/>
            <a:r>
              <a:rPr lang="en-US" sz="2100" dirty="0">
                <a:latin typeface="+mn-lt"/>
              </a:rPr>
              <a:t>Reference SPED transition Cognos report to see transition students based on district reporting</a:t>
            </a:r>
          </a:p>
          <a:p>
            <a:r>
              <a:rPr lang="en-US" sz="2100" b="1" dirty="0">
                <a:latin typeface="+mn-lt"/>
              </a:rPr>
              <a:t>SY315: </a:t>
            </a:r>
            <a:r>
              <a:rPr lang="en-US" sz="2100" dirty="0">
                <a:latin typeface="+mn-lt"/>
              </a:rPr>
              <a:t>Student is reported as completing transition in the Student EOY Snapshot with a School Exit Type of 28, indicating they met graduation requirements in a prior year. Please report a 90 in the Sped Basis of Exit field.</a:t>
            </a:r>
          </a:p>
          <a:p>
            <a:pPr marL="914400" lvl="2" indent="0">
              <a:buNone/>
            </a:pPr>
            <a:endParaRPr lang="en-US" dirty="0">
              <a:latin typeface="+mn-lt"/>
            </a:endParaRPr>
          </a:p>
          <a:p>
            <a:pPr marL="0" indent="0">
              <a:buNone/>
            </a:pPr>
            <a:endParaRPr lang="en-US" sz="1800" dirty="0">
              <a:latin typeface="+mn-lt"/>
            </a:endParaRPr>
          </a:p>
          <a:p>
            <a:pPr marL="0" indent="0">
              <a:buNone/>
            </a:pPr>
            <a:endParaRPr lang="en-US" sz="1800" dirty="0">
              <a:latin typeface="+mn-lt"/>
            </a:endParaRPr>
          </a:p>
          <a:p>
            <a:pPr marL="0" indent="0">
              <a:buNone/>
            </a:pPr>
            <a:endParaRPr lang="en-US" sz="1800" dirty="0">
              <a:latin typeface="+mn-lt"/>
            </a:endParaRPr>
          </a:p>
          <a:p>
            <a:pPr marL="342900" lvl="1" indent="0">
              <a:buNone/>
            </a:pPr>
            <a:endParaRPr lang="en-US" sz="1050" dirty="0"/>
          </a:p>
        </p:txBody>
      </p:sp>
      <p:sp>
        <p:nvSpPr>
          <p:cNvPr id="4" name="Slide Number Placeholder 3">
            <a:extLst>
              <a:ext uri="{FF2B5EF4-FFF2-40B4-BE49-F238E27FC236}">
                <a16:creationId xmlns:a16="http://schemas.microsoft.com/office/drawing/2014/main" id="{F038BB2F-4468-9931-3DFD-C610CBFA804C}"/>
              </a:ext>
            </a:extLst>
          </p:cNvPr>
          <p:cNvSpPr>
            <a:spLocks noGrp="1"/>
          </p:cNvSpPr>
          <p:nvPr>
            <p:ph type="sldNum" sz="quarter" idx="12"/>
          </p:nvPr>
        </p:nvSpPr>
        <p:spPr/>
        <p:txBody>
          <a:bodyPr/>
          <a:lstStyle/>
          <a:p>
            <a:fld id="{C479D5F6-EDCB-402A-AC08-4943A1820E8F}" type="slidenum">
              <a:rPr lang="en-US" smtClean="0"/>
              <a:pPr/>
              <a:t>58</a:t>
            </a:fld>
            <a:endParaRPr lang="en-US" dirty="0"/>
          </a:p>
        </p:txBody>
      </p:sp>
      <p:pic>
        <p:nvPicPr>
          <p:cNvPr id="1026" name="Picture 2" descr="screenshot of where to find the Sped Transition Historical report in Cognos Special Education IEP folder">
            <a:extLst>
              <a:ext uri="{FF2B5EF4-FFF2-40B4-BE49-F238E27FC236}">
                <a16:creationId xmlns:a16="http://schemas.microsoft.com/office/drawing/2014/main" id="{AB56F267-B334-2687-2C78-4CB9FD25A4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1728" y="1290735"/>
            <a:ext cx="7389445" cy="5230607"/>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AB89B4E0-E1E6-88AB-B536-21EC0A404915}"/>
              </a:ext>
              <a:ext uri="{C183D7F6-B498-43B3-948B-1728B52AA6E4}">
                <adec:decorative xmlns:adec="http://schemas.microsoft.com/office/drawing/2017/decorative" val="1"/>
              </a:ext>
            </a:extLst>
          </p:cNvPr>
          <p:cNvCxnSpPr>
            <a:cxnSpLocks/>
          </p:cNvCxnSpPr>
          <p:nvPr/>
        </p:nvCxnSpPr>
        <p:spPr>
          <a:xfrm>
            <a:off x="4352544" y="4325112"/>
            <a:ext cx="1743456" cy="8961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225FB46-97C3-A2B9-DAD0-35CE9CE09211}"/>
              </a:ext>
            </a:extLst>
          </p:cNvPr>
          <p:cNvSpPr txBox="1"/>
          <p:nvPr/>
        </p:nvSpPr>
        <p:spPr>
          <a:xfrm>
            <a:off x="9445752" y="2096347"/>
            <a:ext cx="2039112" cy="523220"/>
          </a:xfrm>
          <a:prstGeom prst="rect">
            <a:avLst/>
          </a:prstGeom>
          <a:noFill/>
        </p:spPr>
        <p:txBody>
          <a:bodyPr wrap="square" rtlCol="0">
            <a:spAutoFit/>
          </a:bodyPr>
          <a:lstStyle/>
          <a:p>
            <a:r>
              <a:rPr lang="en-US" sz="1400" dirty="0"/>
              <a:t>Must have ‘SPE User’ role to access these reports</a:t>
            </a:r>
          </a:p>
        </p:txBody>
      </p:sp>
    </p:spTree>
    <p:extLst>
      <p:ext uri="{BB962C8B-B14F-4D97-AF65-F5344CB8AC3E}">
        <p14:creationId xmlns:p14="http://schemas.microsoft.com/office/powerpoint/2010/main" val="14376707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0000"/>
              </a:lnSpc>
            </a:pPr>
            <a:r>
              <a:rPr lang="en-US" dirty="0">
                <a:latin typeface="+mn-lt"/>
              </a:rPr>
              <a:t>ERROR CODE SY108</a:t>
            </a:r>
          </a:p>
        </p:txBody>
      </p:sp>
      <p:sp>
        <p:nvSpPr>
          <p:cNvPr id="3" name="Content Placeholder 2"/>
          <p:cNvSpPr>
            <a:spLocks noGrp="1"/>
          </p:cNvSpPr>
          <p:nvPr>
            <p:ph idx="1"/>
          </p:nvPr>
        </p:nvSpPr>
        <p:spPr>
          <a:xfrm>
            <a:off x="542078" y="1372216"/>
            <a:ext cx="8311049" cy="4351338"/>
          </a:xfrm>
        </p:spPr>
        <p:txBody>
          <a:bodyPr>
            <a:normAutofit/>
          </a:bodyPr>
          <a:lstStyle/>
          <a:p>
            <a:pPr>
              <a:buFont typeface="Wingdings" panose="05000000000000000000" pitchFamily="2" charset="2"/>
              <a:buChar char="Ø"/>
            </a:pPr>
            <a:r>
              <a:rPr lang="en-US" sz="1600" b="1" dirty="0">
                <a:latin typeface="+mn-lt"/>
              </a:rPr>
              <a:t>SY108 Triggers when a record that was on last year’s snapshot is missing from the current year snapshot</a:t>
            </a:r>
            <a:endParaRPr lang="en-US" sz="1600" dirty="0">
              <a:latin typeface="+mn-lt"/>
            </a:endParaRPr>
          </a:p>
          <a:p>
            <a:pPr marL="0" indent="0">
              <a:buNone/>
            </a:pPr>
            <a:r>
              <a:rPr lang="en-US" sz="1600" dirty="0">
                <a:latin typeface="+mn-lt"/>
              </a:rPr>
              <a:t>This error can trigger for the following reason(s) that do not need an exception:  </a:t>
            </a:r>
          </a:p>
          <a:p>
            <a:pPr marL="742950" lvl="2" indent="-285750">
              <a:spcBef>
                <a:spcPts val="1000"/>
              </a:spcBef>
            </a:pPr>
            <a:r>
              <a:rPr lang="en-US" sz="1600" dirty="0">
                <a:latin typeface="+mn-lt"/>
              </a:rPr>
              <a:t>Student exited over the summer or in the prior year and has not returned to your AU this year (more information on next two slides regarding this)</a:t>
            </a:r>
          </a:p>
          <a:p>
            <a:pPr marL="800100" lvl="1" indent="-342900"/>
            <a:r>
              <a:rPr lang="en-US" sz="1600" dirty="0">
                <a:latin typeface="+mn-lt"/>
              </a:rPr>
              <a:t>An error exists at the IEP Interchange </a:t>
            </a:r>
          </a:p>
          <a:p>
            <a:pPr marL="800100" lvl="1" indent="-342900"/>
            <a:r>
              <a:rPr lang="en-US" sz="1600" dirty="0">
                <a:latin typeface="+mn-lt"/>
              </a:rPr>
              <a:t>An IEP Interchange file (child or participation) didn’t successfully process</a:t>
            </a:r>
          </a:p>
          <a:p>
            <a:pPr marL="800100" lvl="1" indent="-342900"/>
            <a:r>
              <a:rPr lang="en-US" sz="1600" dirty="0">
                <a:latin typeface="+mn-lt"/>
              </a:rPr>
              <a:t>Criteria Issue (i.e. mismatched SASID or LASID between files, interchange error, </a:t>
            </a:r>
            <a:r>
              <a:rPr lang="en-US" sz="1600" dirty="0" err="1">
                <a:latin typeface="+mn-lt"/>
              </a:rPr>
              <a:t>etc</a:t>
            </a:r>
            <a:r>
              <a:rPr lang="en-US" sz="1600" dirty="0">
                <a:latin typeface="+mn-lt"/>
              </a:rPr>
              <a:t>)</a:t>
            </a:r>
          </a:p>
          <a:p>
            <a:pPr marL="1485900" lvl="2" indent="-342900"/>
            <a:r>
              <a:rPr lang="en-US" sz="1600" dirty="0">
                <a:latin typeface="+mn-lt"/>
              </a:rPr>
              <a:t>Check the Pipeline Report - Records Not in Snapshot for details</a:t>
            </a:r>
          </a:p>
          <a:p>
            <a:pPr marL="0" lvl="1" indent="0">
              <a:spcBef>
                <a:spcPts val="1000"/>
              </a:spcBef>
              <a:buNone/>
            </a:pPr>
            <a:r>
              <a:rPr lang="en-US" sz="1600" dirty="0">
                <a:solidFill>
                  <a:srgbClr val="FF0000"/>
                </a:solidFill>
                <a:latin typeface="+mn-lt"/>
              </a:rPr>
              <a:t>Only reason an exception would be used for this error:  </a:t>
            </a:r>
          </a:p>
          <a:p>
            <a:pPr marL="285750" lvl="1" indent="-285750">
              <a:spcBef>
                <a:spcPts val="1000"/>
              </a:spcBef>
            </a:pPr>
            <a:r>
              <a:rPr lang="en-US" sz="1600" dirty="0">
                <a:solidFill>
                  <a:srgbClr val="FF0000"/>
                </a:solidFill>
                <a:latin typeface="+mn-lt"/>
              </a:rPr>
              <a:t>Merged SASID or school closings/unusual circumstances</a:t>
            </a:r>
          </a:p>
          <a:p>
            <a:pPr marL="800100" lvl="2" indent="-342900">
              <a:spcBef>
                <a:spcPts val="1000"/>
              </a:spcBef>
            </a:pPr>
            <a:endParaRPr lang="en-US" dirty="0">
              <a:solidFill>
                <a:srgbClr val="5C6670"/>
              </a:solidFill>
              <a:latin typeface="+mj-lt"/>
            </a:endParaRPr>
          </a:p>
          <a:p>
            <a:pPr marL="1028700" lvl="1" indent="-342900"/>
            <a:endParaRPr lang="en-US" sz="1800" dirty="0">
              <a:latin typeface="+mj-lt"/>
            </a:endParaRPr>
          </a:p>
          <a:p>
            <a:pPr lvl="1" indent="0">
              <a:buNone/>
            </a:pPr>
            <a:endParaRPr lang="en-US" sz="1800" dirty="0">
              <a:latin typeface="+mj-lt"/>
            </a:endParaRPr>
          </a:p>
        </p:txBody>
      </p:sp>
      <p:sp>
        <p:nvSpPr>
          <p:cNvPr id="4" name="Slide Number Placeholder 3"/>
          <p:cNvSpPr>
            <a:spLocks noGrp="1"/>
          </p:cNvSpPr>
          <p:nvPr>
            <p:ph type="sldNum" sz="quarter" idx="4294967295"/>
          </p:nvPr>
        </p:nvSpPr>
        <p:spPr>
          <a:xfrm>
            <a:off x="1798321" y="6356352"/>
            <a:ext cx="467783" cy="365125"/>
          </a:xfrm>
          <a:prstGeom prst="rect">
            <a:avLst/>
          </a:prstGeom>
        </p:spPr>
        <p:txBody>
          <a:bodyPr/>
          <a:lstStyle/>
          <a:p>
            <a:fld id="{67726FA2-3EC9-4717-AD62-D8C823692DD3}" type="slidenum">
              <a:rPr lang="en-US" smtClean="0"/>
              <a:pPr/>
              <a:t>59</a:t>
            </a:fld>
            <a:endParaRPr lang="en-US" dirty="0"/>
          </a:p>
        </p:txBody>
      </p:sp>
    </p:spTree>
    <p:extLst>
      <p:ext uri="{BB962C8B-B14F-4D97-AF65-F5344CB8AC3E}">
        <p14:creationId xmlns:p14="http://schemas.microsoft.com/office/powerpoint/2010/main" val="3084408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8">
            <a:extLs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52299" y="991197"/>
            <a:ext cx="1067405" cy="106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 3" descr="the collection process overview"/>
          <p:cNvGraphicFramePr/>
          <p:nvPr>
            <p:extLst>
              <p:ext uri="{D42A27DB-BD31-4B8C-83A1-F6EECF244321}">
                <p14:modId xmlns:p14="http://schemas.microsoft.com/office/powerpoint/2010/main" val="2189663723"/>
              </p:ext>
            </p:extLst>
          </p:nvPr>
        </p:nvGraphicFramePr>
        <p:xfrm>
          <a:off x="1752600" y="990600"/>
          <a:ext cx="86106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460" name="Picture 32">
            <a:extLst>
              <a:ext uri="{C183D7F6-B498-43B3-948B-1728B52AA6E4}">
                <adec:decorative xmlns:adec="http://schemas.microsoft.com/office/drawing/2017/decorative" val="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00595" y="2134196"/>
            <a:ext cx="610810" cy="68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33">
            <a:extLs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705299" y="1218903"/>
            <a:ext cx="686405" cy="57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itle 43"/>
          <p:cNvSpPr>
            <a:spLocks noGrp="1"/>
          </p:cNvSpPr>
          <p:nvPr>
            <p:ph type="title"/>
          </p:nvPr>
        </p:nvSpPr>
        <p:spPr>
          <a:xfrm>
            <a:off x="1959429" y="257474"/>
            <a:ext cx="7837714" cy="599777"/>
          </a:xfrm>
        </p:spPr>
        <p:txBody>
          <a:bodyPr vert="horz" lIns="91432" tIns="45716" rIns="91432" bIns="45716" rtlCol="0" anchor="ctr">
            <a:normAutofit/>
          </a:bodyPr>
          <a:lstStyle/>
          <a:p>
            <a:pPr eaLnBrk="1" hangingPunct="1">
              <a:defRPr/>
            </a:pPr>
            <a:r>
              <a:rPr lang="en-US" sz="3400" dirty="0">
                <a:latin typeface="Verdana" pitchFamily="34" charset="0"/>
              </a:rPr>
              <a:t>Collection Process Overview</a:t>
            </a:r>
          </a:p>
        </p:txBody>
      </p:sp>
    </p:spTree>
    <p:extLst>
      <p:ext uri="{BB962C8B-B14F-4D97-AF65-F5344CB8AC3E}">
        <p14:creationId xmlns:p14="http://schemas.microsoft.com/office/powerpoint/2010/main" val="29438615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027" y="169784"/>
            <a:ext cx="8851390" cy="710141"/>
          </a:xfrm>
        </p:spPr>
        <p:txBody>
          <a:bodyPr>
            <a:noAutofit/>
          </a:bodyPr>
          <a:lstStyle/>
          <a:p>
            <a:pPr lvl="1" algn="l" rtl="0">
              <a:lnSpc>
                <a:spcPct val="90000"/>
              </a:lnSpc>
              <a:spcBef>
                <a:spcPct val="0"/>
              </a:spcBef>
            </a:pPr>
            <a:r>
              <a:rPr lang="en-US" sz="2800" kern="1200" dirty="0">
                <a:solidFill>
                  <a:schemeClr val="tx1"/>
                </a:solidFill>
                <a:latin typeface="Museo Slab 500" pitchFamily="50" charset="0"/>
                <a:ea typeface="+mj-ea"/>
                <a:cs typeface="+mj-cs"/>
              </a:rPr>
              <a:t>EOY Missing/Summer Exits Screen – students that exited over  the summer of 2023 and didn’t attend at all in 23-24</a:t>
            </a:r>
          </a:p>
        </p:txBody>
      </p:sp>
      <p:sp>
        <p:nvSpPr>
          <p:cNvPr id="3" name="Content Placeholder 2"/>
          <p:cNvSpPr>
            <a:spLocks noGrp="1"/>
          </p:cNvSpPr>
          <p:nvPr>
            <p:ph idx="1"/>
          </p:nvPr>
        </p:nvSpPr>
        <p:spPr>
          <a:xfrm>
            <a:off x="1705841" y="1369522"/>
            <a:ext cx="9522991" cy="4351338"/>
          </a:xfrm>
        </p:spPr>
        <p:txBody>
          <a:bodyPr>
            <a:normAutofit fontScale="92500" lnSpcReduction="10000"/>
          </a:bodyPr>
          <a:lstStyle/>
          <a:p>
            <a:pPr marL="342900" indent="-342900">
              <a:buAutoNum type="arabicPeriod"/>
            </a:pPr>
            <a:r>
              <a:rPr lang="en-US" sz="1700" b="1" dirty="0">
                <a:latin typeface="+mn-lt"/>
              </a:rPr>
              <a:t>Click Special Education/EOY Missing Exits. Select 2023-24 School Year and click “Search”.</a:t>
            </a:r>
          </a:p>
          <a:p>
            <a:pPr marL="342900" indent="-342900">
              <a:buAutoNum type="arabicPeriod"/>
            </a:pPr>
            <a:r>
              <a:rPr lang="en-US" sz="1700" b="1" dirty="0">
                <a:latin typeface="+mn-lt"/>
              </a:rPr>
              <a:t>This will bring up your AU’s list of records that are likely “Missed Exits” from the summer. The system will not include any records in this screen that are on your Child or Participation file (whether or not they’ve made it to snapshot yet). </a:t>
            </a:r>
          </a:p>
          <a:p>
            <a:pPr marL="342900" indent="-342900">
              <a:buFont typeface="Arial" panose="020B0604020202020204" pitchFamily="34" charset="0"/>
              <a:buAutoNum type="arabicPeriod"/>
            </a:pPr>
            <a:r>
              <a:rPr lang="en-US" sz="1700" b="1" dirty="0">
                <a:latin typeface="+mn-lt"/>
              </a:rPr>
              <a:t>Manually enter the “Missing Exit Type” on the records you have that information for and click “Save”. You don’t have to do them all at once. They will stay visible in this screen through the end of the collection.   </a:t>
            </a:r>
          </a:p>
          <a:p>
            <a:pPr marL="342900" indent="-342900">
              <a:buAutoNum type="arabicPeriod"/>
            </a:pPr>
            <a:r>
              <a:rPr lang="en-US" sz="1700" b="1" dirty="0">
                <a:latin typeface="+mn-lt"/>
              </a:rPr>
              <a:t>Once you create a new snapshot, the saved records will be added to your 23-24 snapshot with a “Date of Entry to Sped” and “Date of Exit from Sped” of 07/01/2023 and the “Basis of Exit” reason you chose. </a:t>
            </a:r>
          </a:p>
          <a:p>
            <a:pPr lvl="1"/>
            <a:r>
              <a:rPr lang="en-US" sz="1700" b="1" dirty="0">
                <a:latin typeface="+mn-lt"/>
              </a:rPr>
              <a:t>This will resolve SY108 when you </a:t>
            </a:r>
            <a:r>
              <a:rPr lang="en-US" sz="1700" b="1" i="1" dirty="0">
                <a:latin typeface="+mn-lt"/>
              </a:rPr>
              <a:t>create</a:t>
            </a:r>
            <a:r>
              <a:rPr lang="en-US" sz="1700" b="1" dirty="0">
                <a:latin typeface="+mn-lt"/>
              </a:rPr>
              <a:t> a new Snapshot. </a:t>
            </a:r>
          </a:p>
          <a:p>
            <a:pPr lvl="1"/>
            <a:r>
              <a:rPr lang="en-US" sz="1700" b="1" dirty="0">
                <a:latin typeface="+mn-lt"/>
              </a:rPr>
              <a:t>In the COGNOS report “Snapshot Records: Special Education EOY Snapshot Records” you will see records that were added through the EOY Summer Exits screen in column B “EOY Summer Exit” = Y. </a:t>
            </a:r>
          </a:p>
          <a:p>
            <a:pPr marL="1314450" lvl="2" indent="-400050">
              <a:buFont typeface="+mj-lt"/>
              <a:buAutoNum type="romanLcPeriod"/>
            </a:pPr>
            <a:endParaRPr lang="en-US" sz="1400" dirty="0"/>
          </a:p>
          <a:p>
            <a:pPr marL="1314450" lvl="2" indent="-400050">
              <a:buFont typeface="+mj-lt"/>
              <a:buAutoNum type="romanLcPeriod"/>
            </a:pPr>
            <a:endParaRPr lang="en-US" sz="1400" dirty="0"/>
          </a:p>
          <a:p>
            <a:pPr marL="1314450" lvl="2" indent="-400050">
              <a:buFont typeface="+mj-lt"/>
              <a:buAutoNum type="romanLcPeriod"/>
            </a:pPr>
            <a:endParaRPr lang="en-US" sz="1400" dirty="0">
              <a:latin typeface="+mj-lt"/>
            </a:endParaRPr>
          </a:p>
          <a:p>
            <a:pPr marL="1314450" lvl="2" indent="-400050">
              <a:buFont typeface="+mj-lt"/>
              <a:buAutoNum type="romanLcPeriod"/>
            </a:pPr>
            <a:endParaRPr lang="en-US" sz="1700" dirty="0">
              <a:latin typeface="+mj-lt"/>
            </a:endParaRPr>
          </a:p>
          <a:p>
            <a:pPr marL="1314450" lvl="2" indent="-400050">
              <a:buFont typeface="+mj-lt"/>
              <a:buAutoNum type="romanLcPeriod"/>
            </a:pPr>
            <a:endParaRPr lang="en-US" sz="1700" dirty="0">
              <a:latin typeface="+mj-lt"/>
            </a:endParaRPr>
          </a:p>
          <a:p>
            <a:r>
              <a:rPr lang="en-US" dirty="0"/>
              <a:t> </a:t>
            </a:r>
            <a:endParaRPr lang="en-US" sz="2800" dirty="0"/>
          </a:p>
          <a:p>
            <a:pPr marL="800100" lvl="1" indent="-342900">
              <a:buFont typeface="+mj-lt"/>
              <a:buAutoNum type="alphaLcParenR"/>
            </a:pPr>
            <a:endParaRPr lang="en-US" sz="1600" dirty="0">
              <a:latin typeface="+mj-lt"/>
            </a:endParaRPr>
          </a:p>
          <a:p>
            <a:endParaRPr lang="en-US" sz="1600" dirty="0">
              <a:latin typeface="+mj-lt"/>
            </a:endParaRPr>
          </a:p>
          <a:p>
            <a:endParaRPr lang="en-US" sz="1600" dirty="0">
              <a:latin typeface="+mj-lt"/>
            </a:endParaRPr>
          </a:p>
        </p:txBody>
      </p:sp>
      <p:pic>
        <p:nvPicPr>
          <p:cNvPr id="4098" name="Picture 2" descr="screenshot of where to find EOY Missing Exits screen in Pipeline"/>
          <p:cNvPicPr>
            <a:picLocks noChangeAspect="1" noChangeArrowheads="1"/>
          </p:cNvPicPr>
          <p:nvPr/>
        </p:nvPicPr>
        <p:blipFill rotWithShape="1">
          <a:blip r:embed="rId3">
            <a:extLst>
              <a:ext uri="{28A0092B-C50C-407E-A947-70E740481C1C}">
                <a14:useLocalDpi xmlns:a14="http://schemas.microsoft.com/office/drawing/2010/main" val="0"/>
              </a:ext>
            </a:extLst>
          </a:blip>
          <a:srcRect l="-3" t="23033" r="27182" b="47396"/>
          <a:stretch/>
        </p:blipFill>
        <p:spPr bwMode="auto">
          <a:xfrm>
            <a:off x="1334203" y="4057036"/>
            <a:ext cx="9059476" cy="2299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4294967295"/>
          </p:nvPr>
        </p:nvSpPr>
        <p:spPr>
          <a:xfrm>
            <a:off x="265158" y="6323091"/>
            <a:ext cx="467783" cy="365125"/>
          </a:xfrm>
          <a:prstGeom prst="rect">
            <a:avLst/>
          </a:prstGeom>
        </p:spPr>
        <p:txBody>
          <a:bodyPr/>
          <a:lstStyle/>
          <a:p>
            <a:fld id="{67726FA2-3EC9-4717-AD62-D8C823692DD3}" type="slidenum">
              <a:rPr lang="en-US" smtClean="0"/>
              <a:pPr/>
              <a:t>60</a:t>
            </a:fld>
            <a:endParaRPr lang="en-US" dirty="0"/>
          </a:p>
        </p:txBody>
      </p:sp>
    </p:spTree>
    <p:extLst>
      <p:ext uri="{BB962C8B-B14F-4D97-AF65-F5344CB8AC3E}">
        <p14:creationId xmlns:p14="http://schemas.microsoft.com/office/powerpoint/2010/main" val="2032324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B0F48-0FC6-7FA2-027E-947C8FF1A06C}"/>
              </a:ext>
            </a:extLst>
          </p:cNvPr>
          <p:cNvSpPr>
            <a:spLocks noGrp="1"/>
          </p:cNvSpPr>
          <p:nvPr>
            <p:ph type="title"/>
          </p:nvPr>
        </p:nvSpPr>
        <p:spPr/>
        <p:txBody>
          <a:bodyPr/>
          <a:lstStyle/>
          <a:p>
            <a:r>
              <a:rPr lang="en-US" dirty="0"/>
              <a:t>Special Education EOY</a:t>
            </a:r>
            <a:br>
              <a:rPr lang="en-US" dirty="0"/>
            </a:br>
            <a:r>
              <a:rPr lang="en-US" dirty="0"/>
              <a:t>Summer/Missing Exits Reporting Concern</a:t>
            </a:r>
          </a:p>
        </p:txBody>
      </p:sp>
      <p:sp>
        <p:nvSpPr>
          <p:cNvPr id="3" name="Content Placeholder 2">
            <a:extLst>
              <a:ext uri="{FF2B5EF4-FFF2-40B4-BE49-F238E27FC236}">
                <a16:creationId xmlns:a16="http://schemas.microsoft.com/office/drawing/2014/main" id="{15AC2AEB-4C4B-53B2-8D82-D480FC39C192}"/>
              </a:ext>
            </a:extLst>
          </p:cNvPr>
          <p:cNvSpPr>
            <a:spLocks noGrp="1"/>
          </p:cNvSpPr>
          <p:nvPr>
            <p:ph idx="1"/>
          </p:nvPr>
        </p:nvSpPr>
        <p:spPr>
          <a:xfrm>
            <a:off x="1057993" y="1539240"/>
            <a:ext cx="9601539" cy="4640674"/>
          </a:xfrm>
        </p:spPr>
        <p:txBody>
          <a:bodyPr>
            <a:normAutofit lnSpcReduction="10000"/>
          </a:bodyPr>
          <a:lstStyle/>
          <a:p>
            <a:pPr marL="0" indent="0">
              <a:buNone/>
            </a:pPr>
            <a:r>
              <a:rPr lang="en-US" sz="1800" b="1" u="sng" dirty="0">
                <a:latin typeface="+mn-lt"/>
              </a:rPr>
              <a:t>Reporting Concern:</a:t>
            </a:r>
          </a:p>
          <a:p>
            <a:r>
              <a:rPr lang="en-US" sz="1800" dirty="0">
                <a:latin typeface="+mn-lt"/>
              </a:rPr>
              <a:t>Several AUs have had a large number of “EOY Missing Exits” -  records with 7/1 SPED entry and exit date that didn’t attend at all in the reporting year, and are not included in your files and generate under your EOY Missing Exits screen in the Data Pipeline </a:t>
            </a:r>
          </a:p>
          <a:p>
            <a:r>
              <a:rPr lang="en-US" sz="1800" dirty="0">
                <a:latin typeface="+mn-lt"/>
              </a:rPr>
              <a:t>Reminder that all SPED students who exit the AU by the end of the school year are expected to be reported in the 23-24 SPED EOY with appropriate exit type</a:t>
            </a:r>
          </a:p>
          <a:p>
            <a:r>
              <a:rPr lang="en-US" sz="1800" dirty="0">
                <a:latin typeface="+mn-lt"/>
              </a:rPr>
              <a:t>EOY Missing Exits screen should really only be used for students that left over the summer</a:t>
            </a:r>
          </a:p>
          <a:p>
            <a:r>
              <a:rPr lang="en-US" sz="1800" dirty="0">
                <a:latin typeface="+mn-lt"/>
              </a:rPr>
              <a:t>These “missed exits” affect your indicator 14 sample, indicator 1 graduates, Indicator 2 dropout percentage, etc.</a:t>
            </a:r>
          </a:p>
          <a:p>
            <a:r>
              <a:rPr lang="en-US" sz="1800" dirty="0">
                <a:latin typeface="+mn-lt"/>
              </a:rPr>
              <a:t>If you pull your Participation file early in the spring from your SIS and don’t continue to take nightly updates from your SIS, you may be missing valid exits that need to be reported in 23-24. </a:t>
            </a:r>
          </a:p>
          <a:p>
            <a:pPr marL="0" indent="0">
              <a:buNone/>
            </a:pPr>
            <a:r>
              <a:rPr lang="en-US" sz="1800" b="1" dirty="0">
                <a:latin typeface="+mn-lt"/>
              </a:rPr>
              <a:t>Reporting Tips:</a:t>
            </a:r>
          </a:p>
          <a:p>
            <a:r>
              <a:rPr lang="en-US" sz="1800" dirty="0">
                <a:latin typeface="+mn-lt"/>
              </a:rPr>
              <a:t>Be sure to reconcile the exits with your district(s) records/exits up until the due date in September.</a:t>
            </a:r>
          </a:p>
          <a:p>
            <a:pPr lvl="1"/>
            <a:r>
              <a:rPr lang="en-US" sz="1800" dirty="0">
                <a:latin typeface="+mn-lt"/>
              </a:rPr>
              <a:t>Compare your exits from Special Education to the Student EOY exits being reported </a:t>
            </a:r>
          </a:p>
          <a:p>
            <a:r>
              <a:rPr lang="en-US" sz="1800" dirty="0">
                <a:latin typeface="+mn-lt"/>
              </a:rPr>
              <a:t>Be sure to check your warnings</a:t>
            </a:r>
          </a:p>
          <a:p>
            <a:pPr marL="0" indent="0">
              <a:buNone/>
            </a:pPr>
            <a:endParaRPr lang="en-US" sz="1350" dirty="0"/>
          </a:p>
          <a:p>
            <a:pPr marL="0" indent="0">
              <a:buNone/>
            </a:pPr>
            <a:endParaRPr lang="en-US" sz="1350" b="1" dirty="0"/>
          </a:p>
          <a:p>
            <a:pPr marL="0" indent="0">
              <a:buNone/>
            </a:pPr>
            <a:endParaRPr lang="en-US" sz="1350" b="1" dirty="0"/>
          </a:p>
          <a:p>
            <a:endParaRPr lang="en-US" sz="1350" b="1" dirty="0"/>
          </a:p>
          <a:p>
            <a:pPr marL="0" indent="0">
              <a:buNone/>
            </a:pPr>
            <a:endParaRPr lang="en-US" sz="1350" b="1" u="sng" dirty="0"/>
          </a:p>
          <a:p>
            <a:pPr marL="0" indent="0">
              <a:buNone/>
            </a:pPr>
            <a:endParaRPr lang="en-US" sz="1350" b="1" u="sng" dirty="0"/>
          </a:p>
          <a:p>
            <a:pPr marL="0" indent="0">
              <a:buNone/>
            </a:pPr>
            <a:endParaRPr lang="en-US" sz="1350" b="1" u="sng" dirty="0"/>
          </a:p>
          <a:p>
            <a:pPr marL="0" indent="0">
              <a:buNone/>
            </a:pPr>
            <a:endParaRPr lang="en-US" sz="1350" b="1" u="sng" dirty="0"/>
          </a:p>
          <a:p>
            <a:pPr marL="0" indent="0">
              <a:buNone/>
            </a:pPr>
            <a:endParaRPr lang="en-US" sz="1350" b="1" u="sng" dirty="0"/>
          </a:p>
          <a:p>
            <a:pPr marL="342900" lvl="1" indent="0">
              <a:buNone/>
            </a:pPr>
            <a:endParaRPr lang="en-US" sz="788" dirty="0"/>
          </a:p>
          <a:p>
            <a:pPr marL="342900" lvl="1" indent="0">
              <a:buNone/>
            </a:pPr>
            <a:endParaRPr lang="en-US" sz="788" dirty="0"/>
          </a:p>
        </p:txBody>
      </p:sp>
      <p:sp>
        <p:nvSpPr>
          <p:cNvPr id="4" name="Slide Number Placeholder 3">
            <a:extLst>
              <a:ext uri="{FF2B5EF4-FFF2-40B4-BE49-F238E27FC236}">
                <a16:creationId xmlns:a16="http://schemas.microsoft.com/office/drawing/2014/main" id="{72AC247A-4FCD-9B76-C497-5E581D5AD45B}"/>
              </a:ext>
            </a:extLst>
          </p:cNvPr>
          <p:cNvSpPr>
            <a:spLocks noGrp="1"/>
          </p:cNvSpPr>
          <p:nvPr>
            <p:ph type="sldNum" sz="quarter" idx="12"/>
          </p:nvPr>
        </p:nvSpPr>
        <p:spPr/>
        <p:txBody>
          <a:bodyPr/>
          <a:lstStyle/>
          <a:p>
            <a:fld id="{C479D5F6-EDCB-402A-AC08-4943A1820E8F}" type="slidenum">
              <a:rPr lang="en-US" smtClean="0"/>
              <a:pPr/>
              <a:t>61</a:t>
            </a:fld>
            <a:endParaRPr lang="en-US"/>
          </a:p>
        </p:txBody>
      </p:sp>
    </p:spTree>
    <p:extLst>
      <p:ext uri="{BB962C8B-B14F-4D97-AF65-F5344CB8AC3E}">
        <p14:creationId xmlns:p14="http://schemas.microsoft.com/office/powerpoint/2010/main" val="9946011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A2E4-77DD-C2DD-2B35-BC8E6A02F8DF}"/>
              </a:ext>
            </a:extLst>
          </p:cNvPr>
          <p:cNvSpPr>
            <a:spLocks noGrp="1"/>
          </p:cNvSpPr>
          <p:nvPr>
            <p:ph type="title"/>
          </p:nvPr>
        </p:nvSpPr>
        <p:spPr/>
        <p:txBody>
          <a:bodyPr/>
          <a:lstStyle/>
          <a:p>
            <a:r>
              <a:rPr lang="en-US" dirty="0"/>
              <a:t>Warnings for Possible Missed Exits</a:t>
            </a:r>
          </a:p>
        </p:txBody>
      </p:sp>
      <p:sp>
        <p:nvSpPr>
          <p:cNvPr id="3" name="Content Placeholder 2">
            <a:extLst>
              <a:ext uri="{FF2B5EF4-FFF2-40B4-BE49-F238E27FC236}">
                <a16:creationId xmlns:a16="http://schemas.microsoft.com/office/drawing/2014/main" id="{055C0CE7-00E9-ABFF-156A-5D07E74C2EA7}"/>
              </a:ext>
            </a:extLst>
          </p:cNvPr>
          <p:cNvSpPr>
            <a:spLocks noGrp="1"/>
          </p:cNvSpPr>
          <p:nvPr>
            <p:ph idx="1"/>
          </p:nvPr>
        </p:nvSpPr>
        <p:spPr/>
        <p:txBody>
          <a:bodyPr/>
          <a:lstStyle/>
          <a:p>
            <a:pPr marL="0" indent="0">
              <a:buNone/>
            </a:pPr>
            <a:r>
              <a:rPr lang="en-US" sz="1800" dirty="0">
                <a:latin typeface="+mn-lt"/>
              </a:rPr>
              <a:t>Will help you locate potential Missing Exits:</a:t>
            </a:r>
          </a:p>
          <a:p>
            <a:pPr lvl="1">
              <a:buFont typeface="Wingdings" panose="05000000000000000000" pitchFamily="2" charset="2"/>
              <a:buChar char="Ø"/>
            </a:pPr>
            <a:r>
              <a:rPr lang="en-US" sz="1800" dirty="0">
                <a:latin typeface="+mn-lt"/>
              </a:rPr>
              <a:t>SY296: These students are currently reported as attending in your Administrative Unit with no exit code, AND are also being reported by a district within a different AU in the next school year. Please double check your records to verify whether the student failed to return to your AU in the fall and an exit code and date are necessary. Reporting the exit in the current collection year is optional.</a:t>
            </a:r>
          </a:p>
          <a:p>
            <a:pPr marL="457200" lvl="1" indent="0">
              <a:buNone/>
            </a:pPr>
            <a:endParaRPr lang="en-US" sz="1800" dirty="0">
              <a:latin typeface="+mn-lt"/>
            </a:endParaRPr>
          </a:p>
          <a:p>
            <a:pPr lvl="1">
              <a:buFont typeface="Wingdings" panose="05000000000000000000" pitchFamily="2" charset="2"/>
              <a:buChar char="Ø"/>
            </a:pPr>
            <a:r>
              <a:rPr lang="en-US" sz="1800" dirty="0">
                <a:latin typeface="+mn-lt"/>
              </a:rPr>
              <a:t>SY295: Student is being reported as exiting with an exit type of 70, 90, 92, 93, or 94 in the regular EOY collection- please double check the student's exit records to ensure you're reporting applicable exits from Special Education. Ignore the warning on transition students that met graduation requirements in regular EOY, this is a valid difference.</a:t>
            </a:r>
          </a:p>
          <a:p>
            <a:pPr marL="0" indent="0">
              <a:buNone/>
            </a:pPr>
            <a:endParaRPr lang="en-US" dirty="0"/>
          </a:p>
        </p:txBody>
      </p:sp>
      <p:sp>
        <p:nvSpPr>
          <p:cNvPr id="4" name="Slide Number Placeholder 3">
            <a:extLst>
              <a:ext uri="{FF2B5EF4-FFF2-40B4-BE49-F238E27FC236}">
                <a16:creationId xmlns:a16="http://schemas.microsoft.com/office/drawing/2014/main" id="{F4F83A4B-92B3-FC99-A417-73568786A222}"/>
              </a:ext>
            </a:extLst>
          </p:cNvPr>
          <p:cNvSpPr>
            <a:spLocks noGrp="1"/>
          </p:cNvSpPr>
          <p:nvPr>
            <p:ph type="sldNum" sz="quarter" idx="12"/>
          </p:nvPr>
        </p:nvSpPr>
        <p:spPr/>
        <p:txBody>
          <a:bodyPr/>
          <a:lstStyle/>
          <a:p>
            <a:fld id="{C479D5F6-EDCB-402A-AC08-4943A1820E8F}" type="slidenum">
              <a:rPr lang="en-US" smtClean="0"/>
              <a:pPr/>
              <a:t>62</a:t>
            </a:fld>
            <a:endParaRPr lang="en-US" dirty="0"/>
          </a:p>
        </p:txBody>
      </p:sp>
    </p:spTree>
    <p:extLst>
      <p:ext uri="{BB962C8B-B14F-4D97-AF65-F5344CB8AC3E}">
        <p14:creationId xmlns:p14="http://schemas.microsoft.com/office/powerpoint/2010/main" val="2344352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C209D-F515-4233-934F-4FCB7314507C}"/>
              </a:ext>
            </a:extLst>
          </p:cNvPr>
          <p:cNvSpPr>
            <a:spLocks noGrp="1"/>
          </p:cNvSpPr>
          <p:nvPr>
            <p:ph type="title"/>
          </p:nvPr>
        </p:nvSpPr>
        <p:spPr/>
        <p:txBody>
          <a:bodyPr/>
          <a:lstStyle/>
          <a:p>
            <a:r>
              <a:rPr lang="en-US" dirty="0"/>
              <a:t>Excluded from Snapshot:</a:t>
            </a:r>
            <a:br>
              <a:rPr lang="en-US" dirty="0"/>
            </a:br>
            <a:r>
              <a:rPr lang="en-US" dirty="0"/>
              <a:t>PAI Code 31 – on Tuition Contract w/ another AU</a:t>
            </a:r>
          </a:p>
        </p:txBody>
      </p:sp>
      <p:sp>
        <p:nvSpPr>
          <p:cNvPr id="3" name="Content Placeholder 2">
            <a:extLst>
              <a:ext uri="{FF2B5EF4-FFF2-40B4-BE49-F238E27FC236}">
                <a16:creationId xmlns:a16="http://schemas.microsoft.com/office/drawing/2014/main" id="{227ED488-1EBE-4920-A8F4-7B793E097CB9}"/>
              </a:ext>
            </a:extLst>
          </p:cNvPr>
          <p:cNvSpPr>
            <a:spLocks noGrp="1"/>
          </p:cNvSpPr>
          <p:nvPr>
            <p:ph idx="1"/>
          </p:nvPr>
        </p:nvSpPr>
        <p:spPr/>
        <p:txBody>
          <a:bodyPr>
            <a:normAutofit/>
          </a:bodyPr>
          <a:lstStyle/>
          <a:p>
            <a:r>
              <a:rPr lang="en-US" sz="1600" dirty="0"/>
              <a:t>Records triggering an SY108 errors</a:t>
            </a:r>
          </a:p>
          <a:p>
            <a:pPr lvl="1"/>
            <a:r>
              <a:rPr lang="en-US" sz="1600" dirty="0"/>
              <a:t>Excluded from the snapshot due to a 31 PAI Code</a:t>
            </a:r>
          </a:p>
          <a:p>
            <a:pPr lvl="1"/>
            <a:r>
              <a:rPr lang="en-US" sz="1600" dirty="0"/>
              <a:t>If student exited to receive services from another AU on a tuition contract, they will need to be exited in your Participation file for Sped EOY. Student should have been reported on Dec Count for funding but should be exited for Sped EOY reporting requirements at this point in time. </a:t>
            </a:r>
          </a:p>
          <a:p>
            <a:pPr marL="0" indent="0">
              <a:buNone/>
            </a:pPr>
            <a:r>
              <a:rPr lang="en-US" sz="2000" b="1" dirty="0"/>
              <a:t>How to Report and clear error SY108:</a:t>
            </a:r>
          </a:p>
          <a:p>
            <a:pPr lvl="1"/>
            <a:r>
              <a:rPr lang="en-US" sz="1600" b="1" dirty="0"/>
              <a:t>“Back date” the school enrollment info to what it was as of the last date of attendance in your AU. Adjust:</a:t>
            </a:r>
          </a:p>
          <a:p>
            <a:pPr lvl="2"/>
            <a:r>
              <a:rPr lang="en-US" sz="1600" dirty="0"/>
              <a:t>PAI Code</a:t>
            </a:r>
          </a:p>
          <a:p>
            <a:pPr lvl="2"/>
            <a:r>
              <a:rPr lang="en-US" sz="1600" dirty="0"/>
              <a:t>School Code</a:t>
            </a:r>
          </a:p>
          <a:p>
            <a:pPr lvl="2"/>
            <a:r>
              <a:rPr lang="en-US" sz="1600" dirty="0"/>
              <a:t>District of Attendance</a:t>
            </a:r>
          </a:p>
          <a:p>
            <a:pPr lvl="2"/>
            <a:r>
              <a:rPr lang="en-US" sz="1600" dirty="0"/>
              <a:t>Add a Date of Exit and Reason Exited</a:t>
            </a:r>
          </a:p>
          <a:p>
            <a:pPr lvl="1"/>
            <a:r>
              <a:rPr lang="en-US" sz="1600" dirty="0"/>
              <a:t>This change should bring the record into you snapshot and clear error SY108</a:t>
            </a:r>
          </a:p>
          <a:p>
            <a:pPr lvl="1"/>
            <a:r>
              <a:rPr lang="en-US" sz="1600" dirty="0"/>
              <a:t>Note: student only needs to be exited from your AU once, so if they have been attending the program for a couple of years and you exited them to the program the first year, leaving them excluded from the snapshot with a 31 PAI code is correct</a:t>
            </a:r>
          </a:p>
        </p:txBody>
      </p:sp>
      <p:sp>
        <p:nvSpPr>
          <p:cNvPr id="4" name="Slide Number Placeholder 3">
            <a:extLst>
              <a:ext uri="{FF2B5EF4-FFF2-40B4-BE49-F238E27FC236}">
                <a16:creationId xmlns:a16="http://schemas.microsoft.com/office/drawing/2014/main" id="{FFC61BCB-1E7C-4865-84D7-285445D3D78A}"/>
              </a:ext>
            </a:extLst>
          </p:cNvPr>
          <p:cNvSpPr>
            <a:spLocks noGrp="1"/>
          </p:cNvSpPr>
          <p:nvPr>
            <p:ph type="sldNum" sz="quarter" idx="12"/>
          </p:nvPr>
        </p:nvSpPr>
        <p:spPr/>
        <p:txBody>
          <a:bodyPr/>
          <a:lstStyle/>
          <a:p>
            <a:fld id="{C479D5F6-EDCB-402A-AC08-4943A1820E8F}" type="slidenum">
              <a:rPr lang="en-US" smtClean="0"/>
              <a:pPr/>
              <a:t>63</a:t>
            </a:fld>
            <a:endParaRPr lang="en-US" dirty="0"/>
          </a:p>
        </p:txBody>
      </p:sp>
    </p:spTree>
    <p:extLst>
      <p:ext uri="{BB962C8B-B14F-4D97-AF65-F5344CB8AC3E}">
        <p14:creationId xmlns:p14="http://schemas.microsoft.com/office/powerpoint/2010/main" val="4418482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01502" y="1361096"/>
            <a:ext cx="8256270" cy="5037025"/>
          </a:xfrm>
        </p:spPr>
        <p:txBody>
          <a:bodyPr/>
          <a:lstStyle/>
          <a:p>
            <a:pPr marL="0" indent="0">
              <a:buNone/>
            </a:pPr>
            <a:r>
              <a:rPr lang="en-US" sz="1800" dirty="0"/>
              <a:t>Missing Snapshot Records Report-Check it out!  </a:t>
            </a:r>
          </a:p>
          <a:p>
            <a:pPr>
              <a:buFont typeface="Wingdings" panose="05000000000000000000" pitchFamily="2" charset="2"/>
              <a:buChar char="§"/>
            </a:pPr>
            <a:r>
              <a:rPr lang="en-US" sz="1800" dirty="0"/>
              <a:t>Identify records missing from snapshot due to:</a:t>
            </a:r>
          </a:p>
          <a:p>
            <a:pPr lvl="1">
              <a:buFont typeface="Wingdings" panose="05000000000000000000" pitchFamily="2" charset="2"/>
              <a:buChar char="§"/>
            </a:pPr>
            <a:r>
              <a:rPr lang="en-US" sz="1600" dirty="0"/>
              <a:t>Interchange errors</a:t>
            </a:r>
          </a:p>
          <a:p>
            <a:pPr lvl="1">
              <a:buFont typeface="Wingdings" panose="05000000000000000000" pitchFamily="2" charset="2"/>
              <a:buChar char="§"/>
            </a:pPr>
            <a:r>
              <a:rPr lang="en-US" sz="1600" dirty="0"/>
              <a:t>Criteria issues such as excluded PAI codes or mismatched </a:t>
            </a:r>
            <a:r>
              <a:rPr lang="en-US" sz="1600" dirty="0" err="1"/>
              <a:t>sasids</a:t>
            </a:r>
            <a:r>
              <a:rPr lang="en-US" sz="1600" dirty="0"/>
              <a:t> or </a:t>
            </a:r>
            <a:r>
              <a:rPr lang="en-US" sz="1600" dirty="0" err="1"/>
              <a:t>lasids</a:t>
            </a:r>
            <a:endParaRPr lang="en-US" sz="1600" dirty="0"/>
          </a:p>
          <a:p>
            <a:pPr lvl="1">
              <a:buFont typeface="Wingdings" panose="05000000000000000000" pitchFamily="2" charset="2"/>
              <a:buChar char="§"/>
            </a:pPr>
            <a:r>
              <a:rPr lang="en-US" sz="1600" dirty="0"/>
              <a:t>Records missing from either Child or Participation file</a:t>
            </a:r>
          </a:p>
          <a:p>
            <a:pPr marL="0" indent="0">
              <a:buNone/>
            </a:pPr>
            <a:r>
              <a:rPr lang="en-US" dirty="0"/>
              <a:t>Do you have SY107 or SY108 errors? Check this report first!</a:t>
            </a:r>
          </a:p>
        </p:txBody>
      </p:sp>
      <p:sp>
        <p:nvSpPr>
          <p:cNvPr id="3" name="Title 2"/>
          <p:cNvSpPr>
            <a:spLocks noGrp="1"/>
          </p:cNvSpPr>
          <p:nvPr>
            <p:ph type="title"/>
          </p:nvPr>
        </p:nvSpPr>
        <p:spPr>
          <a:xfrm>
            <a:off x="1524000" y="192024"/>
            <a:ext cx="9144000" cy="521208"/>
          </a:xfrm>
        </p:spPr>
        <p:txBody>
          <a:bodyPr>
            <a:noAutofit/>
          </a:bodyPr>
          <a:lstStyle/>
          <a:p>
            <a:r>
              <a:rPr lang="en-US" sz="2400" dirty="0"/>
              <a:t>    Special Education End of Year – Missing Snapshot Records</a:t>
            </a:r>
          </a:p>
        </p:txBody>
      </p:sp>
      <p:pic>
        <p:nvPicPr>
          <p:cNvPr id="1026" name="Picture 2" descr="screenshot of where to find Records Not in Snapshot report"/>
          <p:cNvPicPr>
            <a:picLocks noChangeAspect="1" noChangeArrowheads="1"/>
          </p:cNvPicPr>
          <p:nvPr/>
        </p:nvPicPr>
        <p:blipFill rotWithShape="1">
          <a:blip r:embed="rId2">
            <a:extLst>
              <a:ext uri="{28A0092B-C50C-407E-A947-70E740481C1C}">
                <a14:useLocalDpi xmlns:a14="http://schemas.microsoft.com/office/drawing/2010/main" val="0"/>
              </a:ext>
            </a:extLst>
          </a:blip>
          <a:srcRect l="-375" t="23831" r="42688" b="44100"/>
          <a:stretch/>
        </p:blipFill>
        <p:spPr bwMode="auto">
          <a:xfrm>
            <a:off x="1901502" y="3442416"/>
            <a:ext cx="8249526" cy="2866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C183D7F6-B498-43B3-948B-1728B52AA6E4}">
                <adec:decorative xmlns:adec="http://schemas.microsoft.com/office/drawing/2017/decorative" val="1"/>
              </a:ext>
            </a:extLst>
          </p:cNvPr>
          <p:cNvSpPr/>
          <p:nvPr/>
        </p:nvSpPr>
        <p:spPr>
          <a:xfrm>
            <a:off x="1958338" y="5151120"/>
            <a:ext cx="1684022" cy="6934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a:extLst>
              <a:ext uri="{C183D7F6-B498-43B3-948B-1728B52AA6E4}">
                <adec:decorative xmlns:adec="http://schemas.microsoft.com/office/drawing/2017/decorative" val="1"/>
              </a:ext>
            </a:extLst>
          </p:cNvPr>
          <p:cNvSpPr/>
          <p:nvPr/>
        </p:nvSpPr>
        <p:spPr>
          <a:xfrm rot="5400000">
            <a:off x="4107527" y="5128608"/>
            <a:ext cx="380687" cy="7921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59281" y="6275011"/>
            <a:ext cx="8468013" cy="246221"/>
          </a:xfrm>
          <a:prstGeom prst="rect">
            <a:avLst/>
          </a:prstGeom>
        </p:spPr>
        <p:txBody>
          <a:bodyPr wrap="square">
            <a:spAutoFit/>
          </a:bodyPr>
          <a:lstStyle/>
          <a:p>
            <a:pPr algn="ctr"/>
            <a:r>
              <a:rPr lang="en-US" sz="1000" dirty="0"/>
              <a:t>Special Education EOY - Lindsey Heitman - heitman_l@cde.state.co.us  (303) 866-5759</a:t>
            </a:r>
          </a:p>
        </p:txBody>
      </p:sp>
      <p:pic>
        <p:nvPicPr>
          <p:cNvPr id="1027" name="Picture 3">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5700" y="902970"/>
            <a:ext cx="1524000" cy="107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4983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02CDC-6CA6-B97D-B952-A98ADD3B9A15}"/>
              </a:ext>
            </a:extLst>
          </p:cNvPr>
          <p:cNvSpPr>
            <a:spLocks noGrp="1"/>
          </p:cNvSpPr>
          <p:nvPr>
            <p:ph type="title"/>
          </p:nvPr>
        </p:nvSpPr>
        <p:spPr/>
        <p:txBody>
          <a:bodyPr>
            <a:normAutofit/>
          </a:bodyPr>
          <a:lstStyle/>
          <a:p>
            <a:r>
              <a:rPr lang="en-US" dirty="0"/>
              <a:t>Special Education EOY</a:t>
            </a:r>
            <a:br>
              <a:rPr lang="en-US" dirty="0"/>
            </a:br>
            <a:r>
              <a:rPr lang="en-US" dirty="0"/>
              <a:t>Use Prior Year Snapshot Records to Inform Coding</a:t>
            </a:r>
          </a:p>
        </p:txBody>
      </p:sp>
      <p:sp>
        <p:nvSpPr>
          <p:cNvPr id="4" name="Slide Number Placeholder 3">
            <a:extLst>
              <a:ext uri="{FF2B5EF4-FFF2-40B4-BE49-F238E27FC236}">
                <a16:creationId xmlns:a16="http://schemas.microsoft.com/office/drawing/2014/main" id="{D5951BEB-3166-C9DF-08B6-7E2DA069358A}"/>
              </a:ext>
            </a:extLst>
          </p:cNvPr>
          <p:cNvSpPr>
            <a:spLocks noGrp="1"/>
          </p:cNvSpPr>
          <p:nvPr>
            <p:ph type="sldNum" sz="quarter" idx="12"/>
          </p:nvPr>
        </p:nvSpPr>
        <p:spPr/>
        <p:txBody>
          <a:bodyPr/>
          <a:lstStyle/>
          <a:p>
            <a:fld id="{C479D5F6-EDCB-402A-AC08-4943A1820E8F}" type="slidenum">
              <a:rPr lang="en-US" smtClean="0"/>
              <a:pPr/>
              <a:t>65</a:t>
            </a:fld>
            <a:endParaRPr lang="en-US" dirty="0"/>
          </a:p>
        </p:txBody>
      </p:sp>
      <p:pic>
        <p:nvPicPr>
          <p:cNvPr id="2052" name="Picture 4" descr="screenshot of where to find Cognos Report button in Pipeline">
            <a:extLst>
              <a:ext uri="{FF2B5EF4-FFF2-40B4-BE49-F238E27FC236}">
                <a16:creationId xmlns:a16="http://schemas.microsoft.com/office/drawing/2014/main" id="{115AF922-5736-F1ED-B66F-234808F6A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334" y="1267764"/>
            <a:ext cx="3395134" cy="53850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creenshot of where to find Sped EOY Snapshot records report in Special Education EOY cognos folder">
            <a:extLst>
              <a:ext uri="{FF2B5EF4-FFF2-40B4-BE49-F238E27FC236}">
                <a16:creationId xmlns:a16="http://schemas.microsoft.com/office/drawing/2014/main" id="{8E1D53DD-CE93-6B8F-C841-08750B604D1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85534" y="949235"/>
            <a:ext cx="5537373" cy="57256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61B8F38-B565-A0FD-8626-1F962047F958}"/>
              </a:ext>
            </a:extLst>
          </p:cNvPr>
          <p:cNvSpPr txBox="1"/>
          <p:nvPr/>
        </p:nvSpPr>
        <p:spPr>
          <a:xfrm>
            <a:off x="8322907" y="1526554"/>
            <a:ext cx="3166360" cy="3046988"/>
          </a:xfrm>
          <a:prstGeom prst="rect">
            <a:avLst/>
          </a:prstGeom>
          <a:noFill/>
        </p:spPr>
        <p:txBody>
          <a:bodyPr wrap="square" rtlCol="0">
            <a:spAutoFit/>
          </a:bodyPr>
          <a:lstStyle/>
          <a:p>
            <a:pPr marL="285750" indent="-285750">
              <a:buFont typeface="Wingdings" panose="05000000000000000000" pitchFamily="2" charset="2"/>
              <a:buChar char="Ø"/>
            </a:pPr>
            <a:r>
              <a:rPr lang="en-US" sz="1600" dirty="0"/>
              <a:t>Reporting Tip:</a:t>
            </a:r>
          </a:p>
          <a:p>
            <a:r>
              <a:rPr lang="en-US" sz="1600" dirty="0"/>
              <a:t>Download your Sped EOY Snapshot records from last year (22-23) to help you determine how to code records for this year</a:t>
            </a:r>
          </a:p>
          <a:p>
            <a:pPr marL="285750" indent="-285750">
              <a:buFont typeface="Arial" panose="020B0604020202020204" pitchFamily="34" charset="0"/>
              <a:buChar char="•"/>
            </a:pPr>
            <a:r>
              <a:rPr lang="en-US" sz="1600" dirty="0"/>
              <a:t>Export report to Excel and sort by various data fields: Sped Referral Codes, Eligibility and Services codes, Exit Types</a:t>
            </a:r>
          </a:p>
          <a:p>
            <a:pPr marL="285750" indent="-285750">
              <a:buFont typeface="Arial" panose="020B0604020202020204" pitchFamily="34" charset="0"/>
              <a:buChar char="•"/>
            </a:pPr>
            <a:r>
              <a:rPr lang="en-US" sz="1600" dirty="0"/>
              <a:t>This will help you see what fields are required in a particular coding scenario</a:t>
            </a:r>
          </a:p>
        </p:txBody>
      </p:sp>
    </p:spTree>
    <p:extLst>
      <p:ext uri="{BB962C8B-B14F-4D97-AF65-F5344CB8AC3E}">
        <p14:creationId xmlns:p14="http://schemas.microsoft.com/office/powerpoint/2010/main" val="12429839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Special Education EOY:</a:t>
            </a:r>
            <a:br>
              <a:rPr lang="en-US"/>
            </a:br>
            <a:r>
              <a:rPr lang="en-US"/>
              <a:t>Cognos Reports CAUTION</a:t>
            </a:r>
          </a:p>
        </p:txBody>
      </p:sp>
      <p:sp>
        <p:nvSpPr>
          <p:cNvPr id="4" name="Slide Number Placeholder 3"/>
          <p:cNvSpPr>
            <a:spLocks noGrp="1"/>
          </p:cNvSpPr>
          <p:nvPr>
            <p:ph type="sldNum" sz="quarter" idx="12"/>
          </p:nvPr>
        </p:nvSpPr>
        <p:spPr/>
        <p:txBody>
          <a:bodyPr/>
          <a:lstStyle/>
          <a:p>
            <a:fld id="{C479D5F6-EDCB-402A-AC08-4943A1820E8F}" type="slidenum">
              <a:rPr lang="en-US" smtClean="0"/>
              <a:pPr/>
              <a:t>66</a:t>
            </a:fld>
            <a:endParaRPr lang="en-US"/>
          </a:p>
        </p:txBody>
      </p:sp>
      <p:pic>
        <p:nvPicPr>
          <p:cNvPr id="1026" name="Picture 2" descr="screenshot of cognos report list"/>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325" t="14353" b="4782"/>
          <a:stretch/>
        </p:blipFill>
        <p:spPr bwMode="auto">
          <a:xfrm>
            <a:off x="2993878" y="2382675"/>
            <a:ext cx="6531123" cy="2961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C183D7F6-B498-43B3-948B-1728B52AA6E4}">
                <adec:decorative xmlns:adec="http://schemas.microsoft.com/office/drawing/2017/decorative" val="1"/>
              </a:ext>
            </a:extLst>
          </p:cNvPr>
          <p:cNvSpPr/>
          <p:nvPr/>
        </p:nvSpPr>
        <p:spPr>
          <a:xfrm>
            <a:off x="2923374" y="2953108"/>
            <a:ext cx="999858" cy="2315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C183D7F6-B498-43B3-948B-1728B52AA6E4}">
                <adec:decorative xmlns:adec="http://schemas.microsoft.com/office/drawing/2017/decorative" val="1"/>
              </a:ext>
            </a:extLst>
          </p:cNvPr>
          <p:cNvSpPr/>
          <p:nvPr/>
        </p:nvSpPr>
        <p:spPr>
          <a:xfrm>
            <a:off x="3923232" y="4369572"/>
            <a:ext cx="889830" cy="2691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C183D7F6-B498-43B3-948B-1728B52AA6E4}">
                <adec:decorative xmlns:adec="http://schemas.microsoft.com/office/drawing/2017/decorative" val="1"/>
              </a:ext>
            </a:extLst>
          </p:cNvPr>
          <p:cNvPicPr>
            <a:picLocks noChangeAspect="1"/>
          </p:cNvPicPr>
          <p:nvPr/>
        </p:nvPicPr>
        <p:blipFill rotWithShape="1">
          <a:blip r:embed="rId3"/>
          <a:srcRect r="8405" b="43552"/>
          <a:stretch/>
        </p:blipFill>
        <p:spPr>
          <a:xfrm>
            <a:off x="2923375" y="1755729"/>
            <a:ext cx="2179178" cy="594901"/>
          </a:xfrm>
          <a:prstGeom prst="rect">
            <a:avLst/>
          </a:prstGeom>
        </p:spPr>
      </p:pic>
      <p:sp>
        <p:nvSpPr>
          <p:cNvPr id="9" name="TextBox 8"/>
          <p:cNvSpPr txBox="1"/>
          <p:nvPr/>
        </p:nvSpPr>
        <p:spPr>
          <a:xfrm>
            <a:off x="2667002" y="2953106"/>
            <a:ext cx="339695" cy="300082"/>
          </a:xfrm>
          <a:prstGeom prst="rect">
            <a:avLst/>
          </a:prstGeom>
          <a:noFill/>
        </p:spPr>
        <p:txBody>
          <a:bodyPr wrap="square" rtlCol="0">
            <a:spAutoFit/>
          </a:bodyPr>
          <a:lstStyle/>
          <a:p>
            <a:r>
              <a:rPr lang="en-US" sz="1350">
                <a:solidFill>
                  <a:srgbClr val="FF0000"/>
                </a:solidFill>
              </a:rPr>
              <a:t>1.</a:t>
            </a:r>
          </a:p>
        </p:txBody>
      </p:sp>
      <p:sp>
        <p:nvSpPr>
          <p:cNvPr id="10" name="TextBox 9"/>
          <p:cNvSpPr txBox="1"/>
          <p:nvPr/>
        </p:nvSpPr>
        <p:spPr>
          <a:xfrm>
            <a:off x="3647631" y="4369572"/>
            <a:ext cx="275602" cy="507831"/>
          </a:xfrm>
          <a:prstGeom prst="rect">
            <a:avLst/>
          </a:prstGeom>
          <a:noFill/>
        </p:spPr>
        <p:txBody>
          <a:bodyPr wrap="square" rtlCol="0">
            <a:spAutoFit/>
          </a:bodyPr>
          <a:lstStyle/>
          <a:p>
            <a:r>
              <a:rPr lang="en-US" sz="1350">
                <a:solidFill>
                  <a:srgbClr val="FF0000"/>
                </a:solidFill>
              </a:rPr>
              <a:t>2.</a:t>
            </a:r>
          </a:p>
        </p:txBody>
      </p:sp>
      <p:pic>
        <p:nvPicPr>
          <p:cNvPr id="12" name="Picture 11" descr="screenshot of Sped EOY Cognos report options">
            <a:extLst>
              <a:ext uri="{FF2B5EF4-FFF2-40B4-BE49-F238E27FC236}">
                <a16:creationId xmlns:a16="http://schemas.microsoft.com/office/drawing/2014/main" id="{BB237A2C-FEB0-DE84-8175-6FE6628134A4}"/>
              </a:ext>
            </a:extLst>
          </p:cNvPr>
          <p:cNvPicPr>
            <a:picLocks noChangeAspect="1"/>
          </p:cNvPicPr>
          <p:nvPr/>
        </p:nvPicPr>
        <p:blipFill>
          <a:blip r:embed="rId4"/>
          <a:stretch>
            <a:fillRect/>
          </a:stretch>
        </p:blipFill>
        <p:spPr>
          <a:xfrm>
            <a:off x="5552242" y="2391170"/>
            <a:ext cx="3716384" cy="2961119"/>
          </a:xfrm>
          <a:prstGeom prst="rect">
            <a:avLst/>
          </a:prstGeom>
        </p:spPr>
      </p:pic>
      <p:sp>
        <p:nvSpPr>
          <p:cNvPr id="13" name="TextBox 12">
            <a:extLst>
              <a:ext uri="{FF2B5EF4-FFF2-40B4-BE49-F238E27FC236}">
                <a16:creationId xmlns:a16="http://schemas.microsoft.com/office/drawing/2014/main" id="{63DDD68A-C088-1CE8-11F0-C2E10CAD7A7A}"/>
              </a:ext>
            </a:extLst>
          </p:cNvPr>
          <p:cNvSpPr txBox="1"/>
          <p:nvPr/>
        </p:nvSpPr>
        <p:spPr>
          <a:xfrm>
            <a:off x="3717894" y="5368867"/>
            <a:ext cx="3155951" cy="1323439"/>
          </a:xfrm>
          <a:prstGeom prst="rect">
            <a:avLst/>
          </a:prstGeom>
          <a:noFill/>
        </p:spPr>
        <p:txBody>
          <a:bodyPr wrap="square" rtlCol="0">
            <a:spAutoFit/>
          </a:bodyPr>
          <a:lstStyle/>
          <a:p>
            <a:r>
              <a:rPr lang="en-US" sz="1600" dirty="0">
                <a:solidFill>
                  <a:srgbClr val="FF0000"/>
                </a:solidFill>
              </a:rPr>
              <a:t>Be sure to </a:t>
            </a:r>
            <a:r>
              <a:rPr lang="en-US" sz="1600" u="sng" dirty="0">
                <a:solidFill>
                  <a:srgbClr val="FF0000"/>
                </a:solidFill>
              </a:rPr>
              <a:t>always</a:t>
            </a:r>
            <a:r>
              <a:rPr lang="en-US" sz="1600" dirty="0">
                <a:solidFill>
                  <a:srgbClr val="FF0000"/>
                </a:solidFill>
              </a:rPr>
              <a:t> download Cognos Reports from the actual folder. Follow these steps and double click on the name of the report to download it</a:t>
            </a:r>
          </a:p>
        </p:txBody>
      </p:sp>
      <p:sp>
        <p:nvSpPr>
          <p:cNvPr id="14" name="TextBox 13">
            <a:extLst>
              <a:ext uri="{FF2B5EF4-FFF2-40B4-BE49-F238E27FC236}">
                <a16:creationId xmlns:a16="http://schemas.microsoft.com/office/drawing/2014/main" id="{C699BA99-DC6D-8752-818F-8B1F014185CF}"/>
              </a:ext>
            </a:extLst>
          </p:cNvPr>
          <p:cNvSpPr txBox="1"/>
          <p:nvPr/>
        </p:nvSpPr>
        <p:spPr>
          <a:xfrm>
            <a:off x="6096001" y="4461440"/>
            <a:ext cx="275602" cy="507831"/>
          </a:xfrm>
          <a:prstGeom prst="rect">
            <a:avLst/>
          </a:prstGeom>
          <a:noFill/>
        </p:spPr>
        <p:txBody>
          <a:bodyPr wrap="square" rtlCol="0">
            <a:spAutoFit/>
          </a:bodyPr>
          <a:lstStyle/>
          <a:p>
            <a:r>
              <a:rPr lang="en-US" sz="1350">
                <a:solidFill>
                  <a:srgbClr val="FF0000"/>
                </a:solidFill>
              </a:rPr>
              <a:t>3. </a:t>
            </a:r>
          </a:p>
        </p:txBody>
      </p:sp>
      <p:sp>
        <p:nvSpPr>
          <p:cNvPr id="15" name="TextBox 14">
            <a:extLst>
              <a:ext uri="{FF2B5EF4-FFF2-40B4-BE49-F238E27FC236}">
                <a16:creationId xmlns:a16="http://schemas.microsoft.com/office/drawing/2014/main" id="{237C341D-7178-DE26-0778-849BDE13B86E}"/>
              </a:ext>
            </a:extLst>
          </p:cNvPr>
          <p:cNvSpPr txBox="1"/>
          <p:nvPr/>
        </p:nvSpPr>
        <p:spPr>
          <a:xfrm>
            <a:off x="4969934" y="1266223"/>
            <a:ext cx="5791200" cy="1077218"/>
          </a:xfrm>
          <a:prstGeom prst="rect">
            <a:avLst/>
          </a:prstGeom>
          <a:noFill/>
        </p:spPr>
        <p:txBody>
          <a:bodyPr wrap="square" rtlCol="0">
            <a:spAutoFit/>
          </a:bodyPr>
          <a:lstStyle/>
          <a:p>
            <a:r>
              <a:rPr lang="en-US" sz="1600" dirty="0">
                <a:solidFill>
                  <a:srgbClr val="FF0000"/>
                </a:solidFill>
              </a:rPr>
              <a:t>Please don’t use Search!</a:t>
            </a:r>
          </a:p>
          <a:p>
            <a:r>
              <a:rPr lang="en-US" sz="1600" dirty="0">
                <a:solidFill>
                  <a:srgbClr val="FF0000"/>
                </a:solidFill>
              </a:rPr>
              <a:t>Also don’t click a report listed in the white screen under ‘Recent’ section. You must download new reports </a:t>
            </a:r>
            <a:r>
              <a:rPr lang="en-US" sz="1600" i="1" dirty="0">
                <a:solidFill>
                  <a:srgbClr val="FF0000"/>
                </a:solidFill>
              </a:rPr>
              <a:t>every time </a:t>
            </a:r>
            <a:r>
              <a:rPr lang="en-US" sz="1600" dirty="0">
                <a:solidFill>
                  <a:srgbClr val="FF0000"/>
                </a:solidFill>
              </a:rPr>
              <a:t>for the most up to date data. </a:t>
            </a:r>
          </a:p>
        </p:txBody>
      </p:sp>
      <p:cxnSp>
        <p:nvCxnSpPr>
          <p:cNvPr id="17" name="Straight Arrow Connector 16">
            <a:extLst>
              <a:ext uri="{FF2B5EF4-FFF2-40B4-BE49-F238E27FC236}">
                <a16:creationId xmlns:a16="http://schemas.microsoft.com/office/drawing/2014/main" id="{A87F1884-B69E-09E3-15C8-29E72B7AE0D8}"/>
              </a:ext>
              <a:ext uri="{C183D7F6-B498-43B3-948B-1728B52AA6E4}">
                <adec:decorative xmlns:adec="http://schemas.microsoft.com/office/drawing/2017/decorative" val="1"/>
              </a:ext>
            </a:extLst>
          </p:cNvPr>
          <p:cNvCxnSpPr>
            <a:cxnSpLocks/>
          </p:cNvCxnSpPr>
          <p:nvPr/>
        </p:nvCxnSpPr>
        <p:spPr>
          <a:xfrm flipH="1">
            <a:off x="3423304" y="1910010"/>
            <a:ext cx="1472547" cy="9187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5201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613" y="235758"/>
            <a:ext cx="6544282" cy="756418"/>
          </a:xfrm>
        </p:spPr>
        <p:txBody>
          <a:bodyPr>
            <a:normAutofit fontScale="90000"/>
          </a:bodyPr>
          <a:lstStyle/>
          <a:p>
            <a:r>
              <a:rPr lang="en-US" dirty="0"/>
              <a:t>Special Education End of Year: Exception Requests</a:t>
            </a:r>
          </a:p>
        </p:txBody>
      </p:sp>
      <p:sp>
        <p:nvSpPr>
          <p:cNvPr id="3" name="Content Placeholder 2"/>
          <p:cNvSpPr>
            <a:spLocks noGrp="1"/>
          </p:cNvSpPr>
          <p:nvPr>
            <p:ph idx="1"/>
          </p:nvPr>
        </p:nvSpPr>
        <p:spPr>
          <a:xfrm>
            <a:off x="970961" y="1489673"/>
            <a:ext cx="9068389" cy="4640674"/>
          </a:xfrm>
        </p:spPr>
        <p:txBody>
          <a:bodyPr>
            <a:normAutofit/>
          </a:bodyPr>
          <a:lstStyle/>
          <a:p>
            <a:pPr marL="0" indent="0">
              <a:buNone/>
            </a:pPr>
            <a:r>
              <a:rPr lang="en-US" sz="1900" u="sng" dirty="0"/>
              <a:t>Exception Requests Due to CDE By August 29 </a:t>
            </a:r>
          </a:p>
          <a:p>
            <a:r>
              <a:rPr lang="en-US" sz="1900" dirty="0">
                <a:latin typeface="+mn-lt"/>
              </a:rPr>
              <a:t>To find the Sped EOY Exception template click </a:t>
            </a:r>
            <a:r>
              <a:rPr lang="en-US" sz="1900" dirty="0">
                <a:latin typeface="+mn-lt"/>
                <a:hlinkClick r:id="rId2"/>
              </a:rPr>
              <a:t>here</a:t>
            </a:r>
            <a:r>
              <a:rPr lang="en-US" sz="1900" dirty="0">
                <a:latin typeface="+mn-lt"/>
              </a:rPr>
              <a:t> and go to Additional Resources section</a:t>
            </a:r>
            <a:endParaRPr lang="en-US" sz="1500" u="sng" dirty="0">
              <a:latin typeface="+mn-lt"/>
            </a:endParaRPr>
          </a:p>
          <a:p>
            <a:r>
              <a:rPr lang="en-US" sz="1900" dirty="0">
                <a:latin typeface="+mn-lt"/>
              </a:rPr>
              <a:t>Please save your filled out exception template in your AU # Syncplicity folder and email </a:t>
            </a:r>
            <a:r>
              <a:rPr lang="en-US" sz="1900" dirty="0">
                <a:latin typeface="+mn-lt"/>
                <a:hlinkClick r:id="rId3"/>
              </a:rPr>
              <a:t>SpedEndofYear@cde.state.co.us</a:t>
            </a:r>
            <a:r>
              <a:rPr lang="en-US" sz="1900" dirty="0">
                <a:latin typeface="+mn-lt"/>
              </a:rPr>
              <a:t> to let us know it’s ready for upload. I will email you if I have questions and/or once it has been uploaded to the Data Pipeline. The errors should resolve once you create a new snapshot. </a:t>
            </a:r>
          </a:p>
          <a:p>
            <a:r>
              <a:rPr lang="en-US" sz="1900" dirty="0">
                <a:latin typeface="+mn-lt"/>
              </a:rPr>
              <a:t>Explanation box must have 400 characters or less</a:t>
            </a:r>
          </a:p>
          <a:p>
            <a:pPr lvl="1"/>
            <a:r>
              <a:rPr lang="en-US" sz="1900" dirty="0">
                <a:latin typeface="+mn-lt"/>
              </a:rPr>
              <a:t>LEN Function under “Formulas/Insert Function” tells you how many characters are in a cell</a:t>
            </a:r>
          </a:p>
          <a:p>
            <a:r>
              <a:rPr lang="en-US" sz="1900" dirty="0">
                <a:latin typeface="+mn-lt"/>
              </a:rPr>
              <a:t>Be sure to download the Sped EOY template and not the EOY template – they are different</a:t>
            </a:r>
          </a:p>
          <a:p>
            <a:r>
              <a:rPr lang="en-US" sz="1900" dirty="0">
                <a:latin typeface="+mn-lt"/>
              </a:rPr>
              <a:t>Format on the template must be </a:t>
            </a:r>
            <a:r>
              <a:rPr lang="en-US" sz="1900" i="1" dirty="0">
                <a:latin typeface="+mn-lt"/>
              </a:rPr>
              <a:t>exactly </a:t>
            </a:r>
            <a:r>
              <a:rPr lang="en-US" sz="1900" dirty="0">
                <a:latin typeface="+mn-lt"/>
              </a:rPr>
              <a:t>as specified or file won’t upload – double check SASID, error code, number of characters in explanation is &lt; 400</a:t>
            </a:r>
          </a:p>
          <a:p>
            <a:r>
              <a:rPr lang="en-US" sz="1900" dirty="0">
                <a:latin typeface="+mn-lt"/>
              </a:rPr>
              <a:t>SY247 exceptions (for dropouts under the age of 17 on exit date)? Check Warning SY282 first to be sure the student didn’t transfer to a different AU</a:t>
            </a:r>
          </a:p>
          <a:p>
            <a:endParaRPr lang="en-US" sz="1600" u="sng" dirty="0"/>
          </a:p>
          <a:p>
            <a:pPr marL="0" indent="0">
              <a:buNone/>
            </a:pPr>
            <a:endParaRPr lang="en-US" sz="1600" i="1" dirty="0"/>
          </a:p>
          <a:p>
            <a:pPr marL="0" indent="0">
              <a:buNone/>
            </a:pPr>
            <a:endParaRPr lang="en-US" sz="1600" i="1" dirty="0"/>
          </a:p>
          <a:p>
            <a:pPr marL="0" indent="0">
              <a:buNone/>
            </a:pPr>
            <a:endParaRPr lang="en-US" sz="1800" dirty="0"/>
          </a:p>
        </p:txBody>
      </p:sp>
    </p:spTree>
    <p:extLst>
      <p:ext uri="{BB962C8B-B14F-4D97-AF65-F5344CB8AC3E}">
        <p14:creationId xmlns:p14="http://schemas.microsoft.com/office/powerpoint/2010/main" val="5055678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br>
              <a:rPr lang="en-US" dirty="0">
                <a:solidFill>
                  <a:schemeClr val="bg2">
                    <a:lumMod val="25000"/>
                  </a:schemeClr>
                </a:solidFill>
              </a:rPr>
            </a:br>
            <a:r>
              <a:rPr lang="en-US" dirty="0"/>
              <a:t>Data Pipeline Process</a:t>
            </a:r>
            <a:br>
              <a:rPr lang="en-US" dirty="0">
                <a:solidFill>
                  <a:schemeClr val="bg2">
                    <a:lumMod val="25000"/>
                  </a:schemeClr>
                </a:solidFill>
              </a:rPr>
            </a:br>
            <a:br>
              <a:rPr lang="en-US" dirty="0">
                <a:solidFill>
                  <a:schemeClr val="bg2">
                    <a:lumMod val="25000"/>
                  </a:schemeClr>
                </a:solidFill>
              </a:rPr>
            </a:br>
            <a:br>
              <a:rPr lang="en-US" dirty="0">
                <a:solidFill>
                  <a:schemeClr val="bg2">
                    <a:lumMod val="25000"/>
                  </a:schemeClr>
                </a:solidFill>
              </a:rPr>
            </a:br>
            <a:br>
              <a:rPr lang="en-US" dirty="0">
                <a:solidFill>
                  <a:schemeClr val="bg2">
                    <a:lumMod val="25000"/>
                  </a:schemeClr>
                </a:solidFill>
              </a:rPr>
            </a:br>
            <a:br>
              <a:rPr lang="en-US" dirty="0">
                <a:solidFill>
                  <a:schemeClr val="bg2">
                    <a:lumMod val="25000"/>
                  </a:schemeClr>
                </a:solidFill>
              </a:rPr>
            </a:br>
            <a:br>
              <a:rPr lang="en-US" dirty="0">
                <a:solidFill>
                  <a:schemeClr val="bg2">
                    <a:lumMod val="25000"/>
                  </a:schemeClr>
                </a:solidFill>
              </a:rPr>
            </a:br>
            <a:br>
              <a:rPr lang="en-US" dirty="0">
                <a:solidFill>
                  <a:schemeClr val="bg2">
                    <a:lumMod val="25000"/>
                  </a:schemeClr>
                </a:solidFill>
              </a:rPr>
            </a:br>
            <a:br>
              <a:rPr lang="en-US" dirty="0">
                <a:solidFill>
                  <a:schemeClr val="bg2">
                    <a:lumMod val="25000"/>
                  </a:schemeClr>
                </a:solidFill>
              </a:rPr>
            </a:br>
            <a:r>
              <a:rPr lang="en-US" dirty="0">
                <a:solidFill>
                  <a:schemeClr val="bg2">
                    <a:lumMod val="25000"/>
                  </a:schemeClr>
                </a:solidFill>
              </a:rPr>
              <a:t>     </a:t>
            </a:r>
            <a:r>
              <a:rPr lang="en-US" sz="5300" dirty="0">
                <a:solidFill>
                  <a:schemeClr val="bg2">
                    <a:lumMod val="25000"/>
                  </a:schemeClr>
                </a:solidFill>
              </a:rPr>
              <a:t>Data Pipeline Process</a:t>
            </a:r>
          </a:p>
        </p:txBody>
      </p:sp>
      <p:sp>
        <p:nvSpPr>
          <p:cNvPr id="3" name="Slide Number Placeholder 2"/>
          <p:cNvSpPr>
            <a:spLocks noGrp="1"/>
          </p:cNvSpPr>
          <p:nvPr>
            <p:ph type="sldNum" sz="quarter" idx="12"/>
          </p:nvPr>
        </p:nvSpPr>
        <p:spPr/>
        <p:txBody>
          <a:bodyPr/>
          <a:lstStyle/>
          <a:p>
            <a:fld id="{67726FA2-3EC9-4717-AD62-D8C823692DD3}" type="slidenum">
              <a:rPr lang="en-US" smtClean="0"/>
              <a:pPr/>
              <a:t>68</a:t>
            </a:fld>
            <a:endParaRPr lang="en-US" dirty="0"/>
          </a:p>
        </p:txBody>
      </p:sp>
    </p:spTree>
    <p:extLst>
      <p:ext uri="{BB962C8B-B14F-4D97-AF65-F5344CB8AC3E}">
        <p14:creationId xmlns:p14="http://schemas.microsoft.com/office/powerpoint/2010/main" val="1001846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5552" y="1295469"/>
            <a:ext cx="10970245" cy="4884367"/>
          </a:xfrm>
        </p:spPr>
        <p:txBody>
          <a:bodyPr/>
          <a:lstStyle/>
          <a:p>
            <a:pPr marL="0" indent="0">
              <a:buNone/>
            </a:pPr>
            <a:r>
              <a:rPr lang="en-US" sz="1800" dirty="0">
                <a:latin typeface="+mn-lt"/>
              </a:rPr>
              <a:t>Recommended page to bookmark for accessing the system -  </a:t>
            </a:r>
            <a:r>
              <a:rPr lang="en-US" sz="1800" dirty="0">
                <a:latin typeface="+mn-lt"/>
                <a:hlinkClick r:id="rId3"/>
              </a:rPr>
              <a:t>CDE Identity Management Home Page</a:t>
            </a:r>
            <a:r>
              <a:rPr lang="en-US" sz="1800" dirty="0">
                <a:latin typeface="+mn-lt"/>
              </a:rPr>
              <a:t> </a:t>
            </a:r>
          </a:p>
          <a:p>
            <a:pPr marL="0" indent="0">
              <a:buNone/>
            </a:pPr>
            <a:r>
              <a:rPr lang="en-US" sz="1800" dirty="0">
                <a:latin typeface="+mn-lt"/>
              </a:rPr>
              <a:t>From </a:t>
            </a:r>
            <a:r>
              <a:rPr lang="en-US" sz="1800" dirty="0" err="1">
                <a:latin typeface="+mn-lt"/>
              </a:rPr>
              <a:t>IdM</a:t>
            </a:r>
            <a:r>
              <a:rPr lang="en-US" sz="1800" dirty="0">
                <a:latin typeface="+mn-lt"/>
              </a:rPr>
              <a:t> home page click </a:t>
            </a:r>
            <a:r>
              <a:rPr lang="en-US" sz="1800" b="1" dirty="0">
                <a:latin typeface="+mn-lt"/>
              </a:rPr>
              <a:t>Data Pipeline</a:t>
            </a:r>
            <a:r>
              <a:rPr lang="en-US" sz="1800" dirty="0">
                <a:latin typeface="+mn-lt"/>
              </a:rPr>
              <a:t> bullet to get to this screen below. </a:t>
            </a:r>
          </a:p>
          <a:p>
            <a:pPr marL="0" indent="0">
              <a:buNone/>
            </a:pPr>
            <a:r>
              <a:rPr lang="en-US" sz="1800" dirty="0">
                <a:latin typeface="+mn-lt"/>
              </a:rPr>
              <a:t>Next click the blue login button.</a:t>
            </a:r>
          </a:p>
          <a:p>
            <a:pPr marL="0" indent="0">
              <a:buNone/>
            </a:pPr>
            <a:endParaRPr lang="en-US" dirty="0"/>
          </a:p>
          <a:p>
            <a:pPr marL="0" indent="0">
              <a:buNone/>
            </a:pPr>
            <a:endParaRPr lang="en-US" dirty="0"/>
          </a:p>
        </p:txBody>
      </p:sp>
      <p:sp>
        <p:nvSpPr>
          <p:cNvPr id="3" name="Title 2"/>
          <p:cNvSpPr>
            <a:spLocks noGrp="1"/>
          </p:cNvSpPr>
          <p:nvPr>
            <p:ph type="title"/>
          </p:nvPr>
        </p:nvSpPr>
        <p:spPr/>
        <p:txBody>
          <a:bodyPr/>
          <a:lstStyle/>
          <a:p>
            <a:r>
              <a:rPr lang="en-US" dirty="0"/>
              <a:t>Accessing the Data Pipeline</a:t>
            </a:r>
          </a:p>
        </p:txBody>
      </p:sp>
      <p:sp>
        <p:nvSpPr>
          <p:cNvPr id="7" name="Left Arrow 6">
            <a:extLst>
              <a:ext uri="{C183D7F6-B498-43B3-948B-1728B52AA6E4}">
                <adec:decorative xmlns:adec="http://schemas.microsoft.com/office/drawing/2017/decorative" val="1"/>
              </a:ext>
            </a:extLst>
          </p:cNvPr>
          <p:cNvSpPr/>
          <p:nvPr/>
        </p:nvSpPr>
        <p:spPr>
          <a:xfrm rot="10800000">
            <a:off x="3516235" y="3846300"/>
            <a:ext cx="731520" cy="457200"/>
          </a:xfrm>
          <a:prstGeom prst="leftArrow">
            <a:avLst/>
          </a:prstGeom>
          <a:solidFill>
            <a:srgbClr val="CC0099"/>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6146" name="Picture 2" descr="screenshot of Data Pipeline Login button/screen"/>
          <p:cNvPicPr>
            <a:picLocks noChangeAspect="1" noChangeArrowheads="1"/>
          </p:cNvPicPr>
          <p:nvPr/>
        </p:nvPicPr>
        <p:blipFill rotWithShape="1">
          <a:blip r:embed="rId4">
            <a:extLst>
              <a:ext uri="{28A0092B-C50C-407E-A947-70E740481C1C}">
                <a14:useLocalDpi xmlns:a14="http://schemas.microsoft.com/office/drawing/2010/main" val="0"/>
              </a:ext>
            </a:extLst>
          </a:blip>
          <a:srcRect l="11394" t="17822" r="12163" b="14881"/>
          <a:stretch/>
        </p:blipFill>
        <p:spPr bwMode="auto">
          <a:xfrm>
            <a:off x="622170" y="2625929"/>
            <a:ext cx="8545926" cy="4232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247755" y="4356350"/>
            <a:ext cx="2068083" cy="1323439"/>
          </a:xfrm>
          <a:prstGeom prst="rect">
            <a:avLst/>
          </a:prstGeom>
          <a:noFill/>
        </p:spPr>
        <p:txBody>
          <a:bodyPr wrap="square" rtlCol="0">
            <a:spAutoFit/>
          </a:bodyPr>
          <a:lstStyle/>
          <a:p>
            <a:r>
              <a:rPr lang="en-US" sz="1600" b="1" dirty="0"/>
              <a:t>*your single sign-on login may be used for all CDE applications listed here that you have access to</a:t>
            </a:r>
          </a:p>
        </p:txBody>
      </p:sp>
      <p:sp>
        <p:nvSpPr>
          <p:cNvPr id="8" name="Right Arrow 7">
            <a:extLst>
              <a:ext uri="{C183D7F6-B498-43B3-948B-1728B52AA6E4}">
                <adec:decorative xmlns:adec="http://schemas.microsoft.com/office/drawing/2017/decorative" val="1"/>
              </a:ext>
            </a:extLst>
          </p:cNvPr>
          <p:cNvSpPr/>
          <p:nvPr/>
        </p:nvSpPr>
        <p:spPr>
          <a:xfrm rot="10800000">
            <a:off x="2217322" y="4596132"/>
            <a:ext cx="413182" cy="291663"/>
          </a:xfrm>
          <a:prstGeom prst="rightArrow">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3220971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B3DD-4181-DC5F-06DC-41D6F49DCAF2}"/>
              </a:ext>
            </a:extLst>
          </p:cNvPr>
          <p:cNvSpPr>
            <a:spLocks noGrp="1"/>
          </p:cNvSpPr>
          <p:nvPr>
            <p:ph type="title"/>
          </p:nvPr>
        </p:nvSpPr>
        <p:spPr/>
        <p:txBody>
          <a:bodyPr/>
          <a:lstStyle/>
          <a:p>
            <a:r>
              <a:rPr lang="en-US" dirty="0"/>
              <a:t>Purpose and Content</a:t>
            </a:r>
          </a:p>
        </p:txBody>
      </p:sp>
      <p:sp>
        <p:nvSpPr>
          <p:cNvPr id="3" name="Content Placeholder 2">
            <a:extLst>
              <a:ext uri="{FF2B5EF4-FFF2-40B4-BE49-F238E27FC236}">
                <a16:creationId xmlns:a16="http://schemas.microsoft.com/office/drawing/2014/main" id="{18861232-0734-DCE5-E33D-9E3B05CB2441}"/>
              </a:ext>
            </a:extLst>
          </p:cNvPr>
          <p:cNvSpPr>
            <a:spLocks noGrp="1"/>
          </p:cNvSpPr>
          <p:nvPr>
            <p:ph idx="1"/>
          </p:nvPr>
        </p:nvSpPr>
        <p:spPr>
          <a:xfrm>
            <a:off x="994611" y="1463040"/>
            <a:ext cx="10045922" cy="4640674"/>
          </a:xfrm>
        </p:spPr>
        <p:txBody>
          <a:bodyPr>
            <a:normAutofit fontScale="70000" lnSpcReduction="20000"/>
          </a:bodyPr>
          <a:lstStyle/>
          <a:p>
            <a:pPr marR="0">
              <a:spcBef>
                <a:spcPts val="0"/>
              </a:spcBef>
              <a:spcAft>
                <a:spcPts val="0"/>
              </a:spcAft>
              <a:buFont typeface="Wingdings" panose="05000000000000000000" pitchFamily="2" charset="2"/>
              <a:buChar char="Ø"/>
            </a:pPr>
            <a:r>
              <a:rPr lang="en-US" sz="2300" b="1" dirty="0">
                <a:latin typeface="+mn-lt"/>
              </a:rPr>
              <a:t>FS009 File</a:t>
            </a:r>
            <a:r>
              <a:rPr lang="en-US" sz="2300" dirty="0">
                <a:latin typeface="+mn-lt"/>
              </a:rPr>
              <a:t>: Children with Disabilities Exiting Special Education</a:t>
            </a:r>
          </a:p>
          <a:p>
            <a:pPr lvl="1"/>
            <a:r>
              <a:rPr lang="en-US" sz="2300" i="1" dirty="0">
                <a:effectLst/>
                <a:latin typeface="+mn-lt"/>
                <a:ea typeface="Times New Roman" panose="02020603050405020304" pitchFamily="18" charset="0"/>
              </a:rPr>
              <a:t>The unduplicated number of students with disabilities (IDEA) who are ages 14 through 21, were in special education at the start of the reporting period and were not in special education at the end of the reporting period.</a:t>
            </a:r>
          </a:p>
          <a:p>
            <a:pPr lvl="2"/>
            <a:r>
              <a:rPr lang="en-US" sz="2300" dirty="0">
                <a:effectLst/>
                <a:latin typeface="+mn-lt"/>
                <a:ea typeface="Times New Roman" panose="02020603050405020304" pitchFamily="18" charset="0"/>
              </a:rPr>
              <a:t>The data collected using this file specification are collected under the authority of the Individuals with Disabilities Education Act (IDEA), Section 618.  </a:t>
            </a:r>
            <a:endParaRPr lang="en-US" sz="2300" dirty="0">
              <a:latin typeface="+mn-lt"/>
              <a:ea typeface="Times New Roman" panose="02020603050405020304" pitchFamily="18" charset="0"/>
            </a:endParaRPr>
          </a:p>
          <a:p>
            <a:pPr lvl="2"/>
            <a:r>
              <a:rPr lang="en-US" sz="2300" dirty="0">
                <a:effectLst/>
                <a:latin typeface="+mn-lt"/>
                <a:ea typeface="Times New Roman" panose="02020603050405020304" pitchFamily="18" charset="0"/>
              </a:rPr>
              <a:t>OSERS/OSEP – Office of Special Education and Rehabilitative Services/Office of Special Education Programs</a:t>
            </a:r>
            <a:endParaRPr lang="en-US" sz="2300" dirty="0">
              <a:latin typeface="+mn-lt"/>
            </a:endParaRPr>
          </a:p>
          <a:p>
            <a:pPr lvl="0">
              <a:buFont typeface="Wingdings" panose="05000000000000000000" pitchFamily="2" charset="2"/>
              <a:buChar char="Ø"/>
            </a:pPr>
            <a:r>
              <a:rPr lang="en-US" sz="2300" dirty="0">
                <a:latin typeface="+mn-lt"/>
              </a:rPr>
              <a:t>State Performance Plan Indicators</a:t>
            </a:r>
          </a:p>
          <a:p>
            <a:pPr lvl="1"/>
            <a:r>
              <a:rPr lang="en-US" sz="2300" b="1" dirty="0">
                <a:latin typeface="+mn-lt"/>
              </a:rPr>
              <a:t>Indicator 1: Graduation </a:t>
            </a:r>
            <a:r>
              <a:rPr lang="en-US" sz="2300" dirty="0">
                <a:latin typeface="+mn-lt"/>
              </a:rPr>
              <a:t>- percent of youth with IEPs graduating w/ regular diploma</a:t>
            </a:r>
          </a:p>
          <a:p>
            <a:pPr lvl="1"/>
            <a:r>
              <a:rPr lang="en-US" sz="2300" b="1" dirty="0">
                <a:latin typeface="+mn-lt"/>
              </a:rPr>
              <a:t>Indicator 2: Dropout</a:t>
            </a:r>
            <a:r>
              <a:rPr lang="en-US" sz="2300" dirty="0">
                <a:latin typeface="+mn-lt"/>
              </a:rPr>
              <a:t> – percent of youth w/ IEPs dropping out</a:t>
            </a:r>
          </a:p>
          <a:p>
            <a:pPr lvl="1"/>
            <a:r>
              <a:rPr lang="en-US" sz="2300" b="1" dirty="0">
                <a:latin typeface="+mn-lt"/>
              </a:rPr>
              <a:t>Indicator 11: Timely Initial Evaluation</a:t>
            </a:r>
            <a:r>
              <a:rPr lang="en-US" sz="2300" dirty="0">
                <a:latin typeface="+mn-lt"/>
              </a:rPr>
              <a:t> -  percent of children evaluated for Part B Services within 60 days</a:t>
            </a:r>
          </a:p>
          <a:p>
            <a:pPr lvl="1"/>
            <a:r>
              <a:rPr lang="en-US" sz="2300" b="1" dirty="0">
                <a:latin typeface="+mn-lt"/>
              </a:rPr>
              <a:t>Indicator 12: Part C to B Transition </a:t>
            </a:r>
            <a:r>
              <a:rPr lang="en-US" sz="2300" dirty="0">
                <a:latin typeface="+mn-lt"/>
              </a:rPr>
              <a:t>-percent of children with IEP by 3rd birthday</a:t>
            </a:r>
          </a:p>
          <a:p>
            <a:pPr lvl="1"/>
            <a:r>
              <a:rPr lang="en-US" sz="2300" b="1" dirty="0">
                <a:latin typeface="+mn-lt"/>
              </a:rPr>
              <a:t>Indicator 14: Post School Outcomes </a:t>
            </a:r>
            <a:r>
              <a:rPr lang="en-US" sz="2300" dirty="0">
                <a:latin typeface="+mn-lt"/>
              </a:rPr>
              <a:t>- percent of youth with IEPs no longer in school </a:t>
            </a:r>
          </a:p>
          <a:p>
            <a:pPr marL="0" indent="0">
              <a:buNone/>
            </a:pPr>
            <a:endParaRPr lang="en-US" sz="2300" dirty="0">
              <a:latin typeface="+mn-lt"/>
            </a:endParaRPr>
          </a:p>
          <a:p>
            <a:r>
              <a:rPr lang="en-US" sz="2300" dirty="0">
                <a:solidFill>
                  <a:schemeClr val="dk1"/>
                </a:solidFill>
                <a:effectLst/>
                <a:latin typeface="+mn-lt"/>
                <a:ea typeface="+mn-ea"/>
                <a:cs typeface="+mn-cs"/>
              </a:rPr>
              <a:t>Exceptional Student Services Unit – CDE </a:t>
            </a:r>
            <a:r>
              <a:rPr lang="en-US" sz="2300" dirty="0">
                <a:solidFill>
                  <a:schemeClr val="dk1"/>
                </a:solidFill>
                <a:effectLst/>
                <a:latin typeface="+mn-lt"/>
                <a:ea typeface="+mn-ea"/>
                <a:cs typeface="+mn-cs"/>
                <a:hlinkClick r:id="rId2"/>
              </a:rPr>
              <a:t>Office of Special Education home page</a:t>
            </a:r>
            <a:endParaRPr lang="en-US" sz="2300" dirty="0">
              <a:solidFill>
                <a:schemeClr val="dk1"/>
              </a:solidFill>
              <a:effectLst/>
              <a:latin typeface="+mn-lt"/>
              <a:ea typeface="+mn-ea"/>
              <a:cs typeface="+mn-cs"/>
            </a:endParaRPr>
          </a:p>
          <a:p>
            <a:pPr lvl="1"/>
            <a:r>
              <a:rPr lang="en-US" sz="2300" dirty="0">
                <a:solidFill>
                  <a:schemeClr val="dk1"/>
                </a:solidFill>
                <a:latin typeface="+mn-lt"/>
              </a:rPr>
              <a:t>Click General Supervision and Monitoring, then </a:t>
            </a:r>
            <a:r>
              <a:rPr lang="en-US" sz="2300" dirty="0">
                <a:solidFill>
                  <a:schemeClr val="dk1"/>
                </a:solidFill>
                <a:effectLst/>
                <a:latin typeface="+mn-lt"/>
                <a:ea typeface="+mn-ea"/>
                <a:cs typeface="+mn-cs"/>
                <a:hlinkClick r:id="rId3"/>
              </a:rPr>
              <a:t>Results Driven Accountability </a:t>
            </a:r>
            <a:endParaRPr lang="en-US" sz="2300" dirty="0">
              <a:solidFill>
                <a:schemeClr val="dk1"/>
              </a:solidFill>
              <a:latin typeface="+mn-lt"/>
            </a:endParaRPr>
          </a:p>
          <a:p>
            <a:pPr lvl="2"/>
            <a:r>
              <a:rPr lang="en-US" sz="2300" dirty="0">
                <a:solidFill>
                  <a:schemeClr val="dk1"/>
                </a:solidFill>
                <a:effectLst/>
                <a:latin typeface="+mn-lt"/>
                <a:ea typeface="+mn-ea"/>
                <a:cs typeface="+mn-cs"/>
              </a:rPr>
              <a:t>Find published </a:t>
            </a:r>
            <a:r>
              <a:rPr lang="en-US" sz="2300" dirty="0">
                <a:solidFill>
                  <a:schemeClr val="dk1"/>
                </a:solidFill>
                <a:effectLst/>
                <a:latin typeface="+mn-lt"/>
                <a:ea typeface="+mn-ea"/>
                <a:cs typeface="+mn-cs"/>
                <a:hlinkClick r:id="rId4"/>
              </a:rPr>
              <a:t>Special Education data </a:t>
            </a:r>
            <a:r>
              <a:rPr lang="en-US" sz="2300" dirty="0">
                <a:solidFill>
                  <a:schemeClr val="dk1"/>
                </a:solidFill>
                <a:effectLst/>
                <a:latin typeface="+mn-lt"/>
                <a:ea typeface="+mn-ea"/>
                <a:cs typeface="+mn-cs"/>
              </a:rPr>
              <a:t>reports for Colorado </a:t>
            </a:r>
          </a:p>
          <a:p>
            <a:pPr lvl="2"/>
            <a:r>
              <a:rPr lang="en-US" sz="2300" dirty="0">
                <a:solidFill>
                  <a:schemeClr val="dk1"/>
                </a:solidFill>
                <a:latin typeface="+mn-lt"/>
              </a:rPr>
              <a:t>Find descriptions of each of the </a:t>
            </a:r>
            <a:r>
              <a:rPr lang="en-US" sz="2300" dirty="0">
                <a:solidFill>
                  <a:schemeClr val="dk1"/>
                </a:solidFill>
                <a:latin typeface="+mn-lt"/>
                <a:hlinkClick r:id="rId5"/>
              </a:rPr>
              <a:t>State Performance Plan Indicators</a:t>
            </a:r>
            <a:r>
              <a:rPr lang="en-US" sz="2300" dirty="0">
                <a:solidFill>
                  <a:schemeClr val="dk1"/>
                </a:solidFill>
                <a:latin typeface="+mn-lt"/>
              </a:rPr>
              <a:t> as well as the Annual Performance Reports for Colorado </a:t>
            </a:r>
            <a:endParaRPr lang="en-US" sz="2300" dirty="0">
              <a:solidFill>
                <a:schemeClr val="dk1"/>
              </a:solidFill>
              <a:effectLst/>
              <a:latin typeface="+mn-lt"/>
              <a:ea typeface="+mn-ea"/>
              <a:cs typeface="+mn-cs"/>
            </a:endParaRPr>
          </a:p>
          <a:p>
            <a:pPr marL="0" indent="0">
              <a:buNone/>
            </a:pPr>
            <a:endParaRPr lang="en-US" sz="1800" dirty="0"/>
          </a:p>
        </p:txBody>
      </p:sp>
      <p:sp>
        <p:nvSpPr>
          <p:cNvPr id="4" name="Slide Number Placeholder 3">
            <a:extLst>
              <a:ext uri="{FF2B5EF4-FFF2-40B4-BE49-F238E27FC236}">
                <a16:creationId xmlns:a16="http://schemas.microsoft.com/office/drawing/2014/main" id="{98866B93-F7E3-08E9-CA7D-2240BF143FCC}"/>
              </a:ext>
            </a:extLst>
          </p:cNvPr>
          <p:cNvSpPr>
            <a:spLocks noGrp="1"/>
          </p:cNvSpPr>
          <p:nvPr>
            <p:ph type="sldNum" sz="quarter" idx="12"/>
          </p:nvPr>
        </p:nvSpPr>
        <p:spPr/>
        <p:txBody>
          <a:bodyPr/>
          <a:lstStyle/>
          <a:p>
            <a:fld id="{C479D5F6-EDCB-402A-AC08-4943A1820E8F}" type="slidenum">
              <a:rPr lang="en-US" smtClean="0"/>
              <a:pPr/>
              <a:t>7</a:t>
            </a:fld>
            <a:endParaRPr lang="en-US" dirty="0"/>
          </a:p>
        </p:txBody>
      </p:sp>
    </p:spTree>
    <p:extLst>
      <p:ext uri="{BB962C8B-B14F-4D97-AF65-F5344CB8AC3E}">
        <p14:creationId xmlns:p14="http://schemas.microsoft.com/office/powerpoint/2010/main" val="27254182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Single Sign On</a:t>
            </a:r>
          </a:p>
        </p:txBody>
      </p:sp>
      <p:pic>
        <p:nvPicPr>
          <p:cNvPr id="2052" name="Picture 4" descr="screenshot of Data Pipeline login screen"/>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5041" t="13755" r="26169" b="29963"/>
          <a:stretch/>
        </p:blipFill>
        <p:spPr bwMode="auto">
          <a:xfrm>
            <a:off x="2643500" y="1504061"/>
            <a:ext cx="6080623" cy="4383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961683" y="3313849"/>
            <a:ext cx="6330444" cy="553998"/>
          </a:xfrm>
          <a:prstGeom prst="rect">
            <a:avLst/>
          </a:prstGeom>
          <a:noFill/>
        </p:spPr>
        <p:txBody>
          <a:bodyPr wrap="square" rtlCol="0">
            <a:spAutoFit/>
          </a:bodyPr>
          <a:lstStyle/>
          <a:p>
            <a:r>
              <a:rPr lang="en-US" sz="1400" b="1" dirty="0"/>
              <a:t>                              </a:t>
            </a:r>
            <a:r>
              <a:rPr lang="en-US" sz="1400" b="1" dirty="0">
                <a:solidFill>
                  <a:srgbClr val="7030A0"/>
                </a:solidFill>
              </a:rPr>
              <a:t>Username is the email address associated with your </a:t>
            </a:r>
            <a:r>
              <a:rPr lang="en-US" sz="1400" b="1" dirty="0" err="1">
                <a:solidFill>
                  <a:srgbClr val="7030A0"/>
                </a:solidFill>
              </a:rPr>
              <a:t>IdM</a:t>
            </a:r>
            <a:r>
              <a:rPr lang="en-US" sz="1400" b="1" dirty="0">
                <a:solidFill>
                  <a:srgbClr val="7030A0"/>
                </a:solidFill>
              </a:rPr>
              <a:t> account</a:t>
            </a:r>
          </a:p>
          <a:p>
            <a:endParaRPr lang="en-US" sz="1600" b="1" dirty="0">
              <a:solidFill>
                <a:srgbClr val="7030A0"/>
              </a:solidFill>
            </a:endParaRPr>
          </a:p>
        </p:txBody>
      </p:sp>
      <p:sp>
        <p:nvSpPr>
          <p:cNvPr id="6" name="TextBox 5"/>
          <p:cNvSpPr txBox="1"/>
          <p:nvPr/>
        </p:nvSpPr>
        <p:spPr>
          <a:xfrm>
            <a:off x="3169361" y="3590849"/>
            <a:ext cx="6191133" cy="307777"/>
          </a:xfrm>
          <a:prstGeom prst="rect">
            <a:avLst/>
          </a:prstGeom>
          <a:noFill/>
        </p:spPr>
        <p:txBody>
          <a:bodyPr wrap="square" rtlCol="0">
            <a:spAutoFit/>
          </a:bodyPr>
          <a:lstStyle/>
          <a:p>
            <a:r>
              <a:rPr lang="en-US" sz="1400" b="1" dirty="0">
                <a:solidFill>
                  <a:srgbClr val="FF0000"/>
                </a:solidFill>
              </a:rPr>
              <a:t>                         </a:t>
            </a:r>
            <a:r>
              <a:rPr lang="en-US" sz="1400" b="1" dirty="0">
                <a:solidFill>
                  <a:srgbClr val="7030A0"/>
                </a:solidFill>
              </a:rPr>
              <a:t>Password specified by you  </a:t>
            </a:r>
          </a:p>
        </p:txBody>
      </p:sp>
      <p:sp>
        <p:nvSpPr>
          <p:cNvPr id="2" name="Slide Number Placeholder 1"/>
          <p:cNvSpPr>
            <a:spLocks noGrp="1"/>
          </p:cNvSpPr>
          <p:nvPr>
            <p:ph type="sldNum" sz="quarter" idx="4294967295"/>
          </p:nvPr>
        </p:nvSpPr>
        <p:spPr>
          <a:xfrm>
            <a:off x="1798321" y="6356352"/>
            <a:ext cx="467783" cy="365125"/>
          </a:xfrm>
          <a:prstGeom prst="rect">
            <a:avLst/>
          </a:prstGeom>
        </p:spPr>
        <p:txBody>
          <a:bodyPr/>
          <a:lstStyle/>
          <a:p>
            <a:fld id="{67726FA2-3EC9-4717-AD62-D8C823692DD3}" type="slidenum">
              <a:rPr lang="en-US" smtClean="0"/>
              <a:pPr/>
              <a:t>70</a:t>
            </a:fld>
            <a:endParaRPr lang="en-US" dirty="0"/>
          </a:p>
        </p:txBody>
      </p:sp>
    </p:spTree>
    <p:extLst>
      <p:ext uri="{BB962C8B-B14F-4D97-AF65-F5344CB8AC3E}">
        <p14:creationId xmlns:p14="http://schemas.microsoft.com/office/powerpoint/2010/main" val="13282337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of Data Pipeline tabs shown- based on IDM roles"/>
          <p:cNvPicPr>
            <a:picLocks noChangeAspect="1"/>
          </p:cNvPicPr>
          <p:nvPr/>
        </p:nvPicPr>
        <p:blipFill>
          <a:blip r:embed="rId2"/>
          <a:stretch>
            <a:fillRect/>
          </a:stretch>
        </p:blipFill>
        <p:spPr>
          <a:xfrm>
            <a:off x="3239075" y="2082488"/>
            <a:ext cx="1993797" cy="3263504"/>
          </a:xfrm>
          <a:prstGeom prst="rect">
            <a:avLst/>
          </a:prstGeom>
        </p:spPr>
      </p:pic>
      <p:sp>
        <p:nvSpPr>
          <p:cNvPr id="3" name="Title 2"/>
          <p:cNvSpPr>
            <a:spLocks noGrp="1"/>
          </p:cNvSpPr>
          <p:nvPr>
            <p:ph type="title"/>
          </p:nvPr>
        </p:nvSpPr>
        <p:spPr/>
        <p:txBody>
          <a:bodyPr/>
          <a:lstStyle/>
          <a:p>
            <a:r>
              <a:rPr lang="en-US" dirty="0"/>
              <a:t>Pipeline System </a:t>
            </a:r>
          </a:p>
        </p:txBody>
      </p:sp>
      <p:cxnSp>
        <p:nvCxnSpPr>
          <p:cNvPr id="8" name="Straight Arrow Connector 7">
            <a:extLst>
              <a:ext uri="{C183D7F6-B498-43B3-948B-1728B52AA6E4}">
                <adec:decorative xmlns:adec="http://schemas.microsoft.com/office/drawing/2017/decorative" val="1"/>
              </a:ext>
            </a:extLst>
          </p:cNvPr>
          <p:cNvCxnSpPr/>
          <p:nvPr/>
        </p:nvCxnSpPr>
        <p:spPr>
          <a:xfrm flipV="1">
            <a:off x="4599118" y="2598258"/>
            <a:ext cx="751115" cy="1"/>
          </a:xfrm>
          <a:prstGeom prst="straightConnector1">
            <a:avLst/>
          </a:prstGeom>
          <a:ln w="38100">
            <a:solidFill>
              <a:schemeClr val="accent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357315" y="2184574"/>
            <a:ext cx="1880633" cy="773534"/>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Batch Maintenance, Format Checker and Data File Upload</a:t>
            </a:r>
          </a:p>
        </p:txBody>
      </p:sp>
      <p:cxnSp>
        <p:nvCxnSpPr>
          <p:cNvPr id="17" name="Straight Arrow Connector 16">
            <a:extLst>
              <a:ext uri="{C183D7F6-B498-43B3-948B-1728B52AA6E4}">
                <adec:decorative xmlns:adec="http://schemas.microsoft.com/office/drawing/2017/decorative" val="1"/>
              </a:ext>
            </a:extLst>
          </p:cNvPr>
          <p:cNvCxnSpPr/>
          <p:nvPr/>
        </p:nvCxnSpPr>
        <p:spPr>
          <a:xfrm flipV="1">
            <a:off x="7319011" y="3496260"/>
            <a:ext cx="751115" cy="1"/>
          </a:xfrm>
          <a:prstGeom prst="straightConnector1">
            <a:avLst/>
          </a:prstGeom>
          <a:ln w="381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350234" y="3146995"/>
            <a:ext cx="1880633" cy="773534"/>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Based on your Identity Management Roles</a:t>
            </a:r>
          </a:p>
        </p:txBody>
      </p:sp>
      <p:cxnSp>
        <p:nvCxnSpPr>
          <p:cNvPr id="21" name="Straight Arrow Connector 20">
            <a:extLst>
              <a:ext uri="{C183D7F6-B498-43B3-948B-1728B52AA6E4}">
                <adec:decorative xmlns:adec="http://schemas.microsoft.com/office/drawing/2017/decorative" val="1"/>
              </a:ext>
            </a:extLst>
          </p:cNvPr>
          <p:cNvCxnSpPr/>
          <p:nvPr/>
        </p:nvCxnSpPr>
        <p:spPr>
          <a:xfrm flipV="1">
            <a:off x="4573108" y="4542517"/>
            <a:ext cx="751115" cy="1"/>
          </a:xfrm>
          <a:prstGeom prst="straightConnector1">
            <a:avLst/>
          </a:prstGeom>
          <a:ln w="381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350233" y="4173157"/>
            <a:ext cx="1880633" cy="773534"/>
          </a:xfrm>
          <a:prstGeom prst="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Error reports and other validation reports</a:t>
            </a:r>
          </a:p>
        </p:txBody>
      </p:sp>
      <p:sp>
        <p:nvSpPr>
          <p:cNvPr id="5" name="Rectangle 4" descr="file upload"/>
          <p:cNvSpPr/>
          <p:nvPr/>
        </p:nvSpPr>
        <p:spPr>
          <a:xfrm>
            <a:off x="3246155" y="2439097"/>
            <a:ext cx="1520729" cy="264488"/>
          </a:xfrm>
          <a:prstGeom prst="rect">
            <a:avLst/>
          </a:prstGeom>
          <a:solidFill>
            <a:schemeClr val="accent1">
              <a:lumMod val="75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descr="IdM based tabs shown"/>
          <p:cNvSpPr/>
          <p:nvPr/>
        </p:nvSpPr>
        <p:spPr>
          <a:xfrm>
            <a:off x="3246155" y="2703585"/>
            <a:ext cx="1520729" cy="1469572"/>
          </a:xfrm>
          <a:prstGeom prst="rect">
            <a:avLst/>
          </a:prstGeom>
          <a:solidFill>
            <a:srgbClr val="FFC000">
              <a:alpha val="28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descr="error reports"/>
          <p:cNvSpPr/>
          <p:nvPr/>
        </p:nvSpPr>
        <p:spPr>
          <a:xfrm>
            <a:off x="3246155" y="4185833"/>
            <a:ext cx="1520729" cy="13224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descr="error reports"/>
          <p:cNvSpPr/>
          <p:nvPr/>
        </p:nvSpPr>
        <p:spPr>
          <a:xfrm>
            <a:off x="3246155" y="4325433"/>
            <a:ext cx="1520729" cy="406599"/>
          </a:xfrm>
          <a:prstGeom prst="rect">
            <a:avLst/>
          </a:prstGeom>
          <a:solidFill>
            <a:schemeClr val="accent3">
              <a:lumMod val="75000"/>
              <a:alpha val="2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id="{0F277B43-A45D-4E46-89B4-02632E69EF80}"/>
              </a:ext>
            </a:extLst>
          </p:cNvPr>
          <p:cNvSpPr>
            <a:spLocks noGrp="1"/>
          </p:cNvSpPr>
          <p:nvPr>
            <p:ph type="sldNum" sz="quarter" idx="12"/>
          </p:nvPr>
        </p:nvSpPr>
        <p:spPr/>
        <p:txBody>
          <a:bodyPr/>
          <a:lstStyle/>
          <a:p>
            <a:fld id="{C479D5F6-EDCB-402A-AC08-4943A1820E8F}" type="slidenum">
              <a:rPr lang="en-US" smtClean="0"/>
              <a:pPr/>
              <a:t>71</a:t>
            </a:fld>
            <a:endParaRPr lang="en-US" dirty="0"/>
          </a:p>
        </p:txBody>
      </p:sp>
      <p:sp>
        <p:nvSpPr>
          <p:cNvPr id="4" name="TextBox 3">
            <a:extLst>
              <a:ext uri="{FF2B5EF4-FFF2-40B4-BE49-F238E27FC236}">
                <a16:creationId xmlns:a16="http://schemas.microsoft.com/office/drawing/2014/main" id="{93BEEF0C-FFEC-2FF6-E300-98CCAF304B4B}"/>
              </a:ext>
            </a:extLst>
          </p:cNvPr>
          <p:cNvSpPr txBox="1"/>
          <p:nvPr/>
        </p:nvSpPr>
        <p:spPr>
          <a:xfrm>
            <a:off x="8158270" y="2693428"/>
            <a:ext cx="2462463" cy="1815882"/>
          </a:xfrm>
          <a:prstGeom prst="rect">
            <a:avLst/>
          </a:prstGeom>
          <a:solidFill>
            <a:schemeClr val="accent1">
              <a:lumMod val="60000"/>
              <a:lumOff val="40000"/>
            </a:schemeClr>
          </a:solidFill>
          <a:ln w="12700">
            <a:noFill/>
          </a:ln>
        </p:spPr>
        <p:txBody>
          <a:bodyPr wrap="square" rtlCol="0">
            <a:spAutoFit/>
          </a:bodyPr>
          <a:lstStyle/>
          <a:p>
            <a:r>
              <a:rPr lang="en-US" sz="1400" dirty="0"/>
              <a:t>These tabs will vary depending on your LEA and level of access. An AU respondent should always see a Special Education tab. </a:t>
            </a:r>
          </a:p>
          <a:p>
            <a:r>
              <a:rPr lang="en-US" sz="1400" dirty="0"/>
              <a:t>Many AU respondents will not see a Staff Profile or Student Profile tab.</a:t>
            </a:r>
          </a:p>
        </p:txBody>
      </p:sp>
      <p:cxnSp>
        <p:nvCxnSpPr>
          <p:cNvPr id="7" name="Straight Arrow Connector 6">
            <a:extLst>
              <a:ext uri="{FF2B5EF4-FFF2-40B4-BE49-F238E27FC236}">
                <a16:creationId xmlns:a16="http://schemas.microsoft.com/office/drawing/2014/main" id="{160CCB90-4FDE-E444-CE1D-EF1AFA437A93}"/>
              </a:ext>
              <a:ext uri="{C183D7F6-B498-43B3-948B-1728B52AA6E4}">
                <adec:decorative xmlns:adec="http://schemas.microsoft.com/office/drawing/2017/decorative" val="1"/>
              </a:ext>
            </a:extLst>
          </p:cNvPr>
          <p:cNvCxnSpPr/>
          <p:nvPr/>
        </p:nvCxnSpPr>
        <p:spPr>
          <a:xfrm flipV="1">
            <a:off x="4702244" y="3601369"/>
            <a:ext cx="751115" cy="1"/>
          </a:xfrm>
          <a:prstGeom prst="straightConnector1">
            <a:avLst/>
          </a:prstGeom>
          <a:ln w="381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962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 1: Format Checker</a:t>
            </a:r>
          </a:p>
        </p:txBody>
      </p:sp>
      <p:sp>
        <p:nvSpPr>
          <p:cNvPr id="2" name="Content Placeholder 1"/>
          <p:cNvSpPr>
            <a:spLocks noGrp="1"/>
          </p:cNvSpPr>
          <p:nvPr>
            <p:ph idx="1"/>
          </p:nvPr>
        </p:nvSpPr>
        <p:spPr/>
        <p:txBody>
          <a:bodyPr>
            <a:normAutofit/>
          </a:bodyPr>
          <a:lstStyle/>
          <a:p>
            <a:pPr>
              <a:lnSpc>
                <a:spcPct val="100000"/>
              </a:lnSpc>
              <a:spcBef>
                <a:spcPts val="0"/>
              </a:spcBef>
            </a:pPr>
            <a:r>
              <a:rPr lang="en-US" sz="1400" dirty="0">
                <a:latin typeface="+mn-lt"/>
              </a:rPr>
              <a:t>Once the file is created, you have the option to run it through the </a:t>
            </a:r>
            <a:r>
              <a:rPr lang="en-US" sz="1400" i="1" dirty="0">
                <a:solidFill>
                  <a:srgbClr val="101E8E"/>
                </a:solidFill>
                <a:latin typeface="+mn-lt"/>
              </a:rPr>
              <a:t>Format Checker</a:t>
            </a:r>
            <a:r>
              <a:rPr lang="en-US" sz="1400" dirty="0">
                <a:latin typeface="+mn-lt"/>
              </a:rPr>
              <a:t> to help confirm the format is correct.</a:t>
            </a:r>
          </a:p>
          <a:p>
            <a:pPr>
              <a:lnSpc>
                <a:spcPct val="100000"/>
              </a:lnSpc>
              <a:spcBef>
                <a:spcPts val="0"/>
              </a:spcBef>
            </a:pPr>
            <a:r>
              <a:rPr lang="en-US" sz="1400" dirty="0">
                <a:solidFill>
                  <a:srgbClr val="FF0000"/>
                </a:solidFill>
                <a:latin typeface="+mn-lt"/>
              </a:rPr>
              <a:t>Format Checker ONLY checks the first row of data (2</a:t>
            </a:r>
            <a:r>
              <a:rPr lang="en-US" sz="1400" baseline="30000" dirty="0">
                <a:solidFill>
                  <a:srgbClr val="FF0000"/>
                </a:solidFill>
                <a:latin typeface="+mn-lt"/>
              </a:rPr>
              <a:t>nd</a:t>
            </a:r>
            <a:r>
              <a:rPr lang="en-US" sz="1400" dirty="0">
                <a:solidFill>
                  <a:srgbClr val="FF0000"/>
                </a:solidFill>
                <a:latin typeface="+mn-lt"/>
              </a:rPr>
              <a:t> row on the file because you must have a header).</a:t>
            </a:r>
          </a:p>
          <a:p>
            <a:pPr>
              <a:lnSpc>
                <a:spcPct val="100000"/>
              </a:lnSpc>
              <a:spcBef>
                <a:spcPts val="0"/>
              </a:spcBef>
            </a:pPr>
            <a:r>
              <a:rPr lang="en-US" sz="1400" dirty="0">
                <a:latin typeface="+mn-lt"/>
              </a:rPr>
              <a:t>A field will only fail if there are too many characters in the field (too few will pass).</a:t>
            </a:r>
          </a:p>
          <a:p>
            <a:pPr>
              <a:lnSpc>
                <a:spcPct val="100000"/>
              </a:lnSpc>
              <a:spcBef>
                <a:spcPts val="0"/>
              </a:spcBef>
            </a:pPr>
            <a:r>
              <a:rPr lang="en-US" sz="1400" dirty="0">
                <a:latin typeface="+mn-lt"/>
              </a:rPr>
              <a:t>All fields PASS = Ready to upload but doesn’t mean it’s completely correct. You must have the correct number of characters in each field and it will only fail if there’s too many vs too few.    </a:t>
            </a:r>
          </a:p>
        </p:txBody>
      </p:sp>
      <p:pic>
        <p:nvPicPr>
          <p:cNvPr id="8" name="Picture 7" descr="screenshot of format checker screen">
            <a:extLst>
              <a:ext uri="{FF2B5EF4-FFF2-40B4-BE49-F238E27FC236}">
                <a16:creationId xmlns:a16="http://schemas.microsoft.com/office/drawing/2014/main" id="{EC6A200D-2D46-46A2-A60E-430D67E1381C}"/>
              </a:ext>
            </a:extLst>
          </p:cNvPr>
          <p:cNvPicPr>
            <a:picLocks noChangeAspect="1"/>
          </p:cNvPicPr>
          <p:nvPr/>
        </p:nvPicPr>
        <p:blipFill rotWithShape="1">
          <a:blip r:embed="rId3"/>
          <a:srcRect l="114" t="8024" r="54827" b="50727"/>
          <a:stretch/>
        </p:blipFill>
        <p:spPr>
          <a:xfrm>
            <a:off x="2659319" y="2724446"/>
            <a:ext cx="6471253" cy="3702572"/>
          </a:xfrm>
          <a:prstGeom prst="rect">
            <a:avLst/>
          </a:prstGeom>
        </p:spPr>
      </p:pic>
      <p:sp>
        <p:nvSpPr>
          <p:cNvPr id="9" name="Left Arrow 4">
            <a:extLst>
              <a:ext uri="{FF2B5EF4-FFF2-40B4-BE49-F238E27FC236}">
                <a16:creationId xmlns:a16="http://schemas.microsoft.com/office/drawing/2014/main" id="{DDB5A84C-1AC1-40B7-B1C3-2C86008685BE}"/>
              </a:ext>
              <a:ext uri="{C183D7F6-B498-43B3-948B-1728B52AA6E4}">
                <adec:decorative xmlns:adec="http://schemas.microsoft.com/office/drawing/2017/decorative" val="1"/>
              </a:ext>
            </a:extLst>
          </p:cNvPr>
          <p:cNvSpPr/>
          <p:nvPr/>
        </p:nvSpPr>
        <p:spPr>
          <a:xfrm rot="10800000">
            <a:off x="2152362" y="4002900"/>
            <a:ext cx="506668" cy="24569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 name="Slide Number Placeholder 3">
            <a:extLst>
              <a:ext uri="{FF2B5EF4-FFF2-40B4-BE49-F238E27FC236}">
                <a16:creationId xmlns:a16="http://schemas.microsoft.com/office/drawing/2014/main" id="{8FCD1C84-6C71-48FC-9192-460F7E614C3E}"/>
              </a:ext>
            </a:extLst>
          </p:cNvPr>
          <p:cNvSpPr>
            <a:spLocks noGrp="1"/>
          </p:cNvSpPr>
          <p:nvPr>
            <p:ph type="sldNum" sz="quarter" idx="12"/>
          </p:nvPr>
        </p:nvSpPr>
        <p:spPr/>
        <p:txBody>
          <a:bodyPr/>
          <a:lstStyle/>
          <a:p>
            <a:fld id="{C479D5F6-EDCB-402A-AC08-4943A1820E8F}" type="slidenum">
              <a:rPr lang="en-US" smtClean="0"/>
              <a:pPr/>
              <a:t>72</a:t>
            </a:fld>
            <a:endParaRPr lang="en-US" dirty="0"/>
          </a:p>
        </p:txBody>
      </p:sp>
      <p:sp>
        <p:nvSpPr>
          <p:cNvPr id="6" name="TextBox 5">
            <a:extLst>
              <a:ext uri="{FF2B5EF4-FFF2-40B4-BE49-F238E27FC236}">
                <a16:creationId xmlns:a16="http://schemas.microsoft.com/office/drawing/2014/main" id="{E9910508-3789-666B-E241-635617C6FCC2}"/>
              </a:ext>
            </a:extLst>
          </p:cNvPr>
          <p:cNvSpPr txBox="1"/>
          <p:nvPr/>
        </p:nvSpPr>
        <p:spPr>
          <a:xfrm>
            <a:off x="4716718" y="5868814"/>
            <a:ext cx="4274882" cy="830997"/>
          </a:xfrm>
          <a:prstGeom prst="rect">
            <a:avLst/>
          </a:prstGeom>
          <a:noFill/>
        </p:spPr>
        <p:txBody>
          <a:bodyPr wrap="square" rtlCol="0">
            <a:spAutoFit/>
          </a:bodyPr>
          <a:lstStyle/>
          <a:p>
            <a:r>
              <a:rPr lang="en-US" sz="1600" b="1" dirty="0"/>
              <a:t>Find the IEP Interchange file templates on the </a:t>
            </a:r>
            <a:r>
              <a:rPr lang="en-US" sz="1600" b="1" dirty="0">
                <a:hlinkClick r:id="rId4"/>
              </a:rPr>
              <a:t>Special Education IEP webpage</a:t>
            </a:r>
            <a:r>
              <a:rPr lang="en-US" sz="1600" b="1" dirty="0"/>
              <a:t> under the Templates section. </a:t>
            </a:r>
          </a:p>
        </p:txBody>
      </p:sp>
    </p:spTree>
    <p:extLst>
      <p:ext uri="{BB962C8B-B14F-4D97-AF65-F5344CB8AC3E}">
        <p14:creationId xmlns:p14="http://schemas.microsoft.com/office/powerpoint/2010/main" val="6015113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chemeClr val="bg1"/>
                </a:solidFill>
              </a:rPr>
              <a:t>Step 2: Uploading </a:t>
            </a:r>
            <a:r>
              <a:rPr lang="en-US" dirty="0"/>
              <a:t>Files to the IEP Interchange</a:t>
            </a:r>
            <a:r>
              <a:rPr lang="en-US" dirty="0">
                <a:solidFill>
                  <a:schemeClr val="bg1"/>
                </a:solidFill>
              </a:rPr>
              <a:t> </a:t>
            </a:r>
            <a:br>
              <a:rPr lang="en-US" dirty="0">
                <a:solidFill>
                  <a:schemeClr val="bg1"/>
                </a:solidFill>
              </a:rPr>
            </a:br>
            <a:endParaRPr lang="en-US" dirty="0">
              <a:solidFill>
                <a:schemeClr val="bg1"/>
              </a:solidFill>
            </a:endParaRPr>
          </a:p>
        </p:txBody>
      </p:sp>
      <p:sp>
        <p:nvSpPr>
          <p:cNvPr id="2" name="Content Placeholder 1"/>
          <p:cNvSpPr>
            <a:spLocks noGrp="1"/>
          </p:cNvSpPr>
          <p:nvPr>
            <p:ph idx="1"/>
          </p:nvPr>
        </p:nvSpPr>
        <p:spPr>
          <a:xfrm>
            <a:off x="139210" y="1300899"/>
            <a:ext cx="4520658" cy="4330684"/>
          </a:xfrm>
        </p:spPr>
        <p:txBody>
          <a:bodyPr>
            <a:normAutofit/>
          </a:bodyPr>
          <a:lstStyle/>
          <a:p>
            <a:pPr marL="0" indent="0">
              <a:lnSpc>
                <a:spcPct val="100000"/>
              </a:lnSpc>
              <a:spcBef>
                <a:spcPts val="0"/>
              </a:spcBef>
              <a:buNone/>
            </a:pPr>
            <a:r>
              <a:rPr lang="en-US" sz="1600" dirty="0">
                <a:latin typeface="+mn-lt"/>
              </a:rPr>
              <a:t>1. Click on </a:t>
            </a:r>
            <a:r>
              <a:rPr lang="en-US" sz="1600" b="1" dirty="0">
                <a:latin typeface="+mn-lt"/>
              </a:rPr>
              <a:t>File Upload/Data File Upload</a:t>
            </a:r>
          </a:p>
          <a:p>
            <a:pPr marL="0" indent="0">
              <a:lnSpc>
                <a:spcPct val="100000"/>
              </a:lnSpc>
              <a:spcBef>
                <a:spcPts val="0"/>
              </a:spcBef>
              <a:buNone/>
            </a:pPr>
            <a:r>
              <a:rPr lang="en-US" sz="1600" dirty="0">
                <a:latin typeface="+mn-lt"/>
              </a:rPr>
              <a:t>2. Select </a:t>
            </a:r>
            <a:r>
              <a:rPr lang="en-US" sz="1600" b="1" dirty="0">
                <a:latin typeface="+mn-lt"/>
              </a:rPr>
              <a:t>Dataset, File Type, School Year, and Organization/LEA</a:t>
            </a:r>
            <a:r>
              <a:rPr lang="en-US" sz="1600" dirty="0">
                <a:latin typeface="+mn-lt"/>
              </a:rPr>
              <a:t> </a:t>
            </a:r>
          </a:p>
          <a:p>
            <a:pPr marL="0" indent="0">
              <a:lnSpc>
                <a:spcPct val="100000"/>
              </a:lnSpc>
              <a:spcBef>
                <a:spcPts val="0"/>
              </a:spcBef>
              <a:buNone/>
            </a:pPr>
            <a:r>
              <a:rPr lang="en-US" sz="1600" dirty="0">
                <a:latin typeface="+mn-lt"/>
              </a:rPr>
              <a:t>3. Click on </a:t>
            </a:r>
            <a:r>
              <a:rPr lang="en-US" sz="1600" b="1" dirty="0">
                <a:latin typeface="+mn-lt"/>
              </a:rPr>
              <a:t>Choose File</a:t>
            </a:r>
            <a:r>
              <a:rPr lang="en-US" sz="1600" dirty="0">
                <a:latin typeface="+mn-lt"/>
              </a:rPr>
              <a:t> to locate file</a:t>
            </a:r>
          </a:p>
          <a:p>
            <a:pPr marL="0" indent="0">
              <a:lnSpc>
                <a:spcPct val="100000"/>
              </a:lnSpc>
              <a:spcBef>
                <a:spcPts val="0"/>
              </a:spcBef>
              <a:buNone/>
            </a:pPr>
            <a:r>
              <a:rPr lang="en-US" sz="1600" dirty="0">
                <a:latin typeface="+mn-lt"/>
              </a:rPr>
              <a:t>4. Select </a:t>
            </a:r>
            <a:r>
              <a:rPr lang="en-US" sz="1600" b="1" dirty="0">
                <a:latin typeface="+mn-lt"/>
              </a:rPr>
              <a:t>Replace</a:t>
            </a:r>
          </a:p>
          <a:p>
            <a:pPr marL="0" indent="0">
              <a:lnSpc>
                <a:spcPct val="100000"/>
              </a:lnSpc>
              <a:spcBef>
                <a:spcPts val="0"/>
              </a:spcBef>
              <a:buNone/>
            </a:pPr>
            <a:r>
              <a:rPr lang="en-US" sz="1600" dirty="0">
                <a:latin typeface="+mn-lt"/>
              </a:rPr>
              <a:t>5. Click</a:t>
            </a:r>
            <a:r>
              <a:rPr lang="en-US" sz="1600" i="1" dirty="0">
                <a:solidFill>
                  <a:srgbClr val="101E8E"/>
                </a:solidFill>
                <a:latin typeface="+mn-lt"/>
              </a:rPr>
              <a:t> </a:t>
            </a:r>
            <a:r>
              <a:rPr lang="en-US" sz="1600" b="1" dirty="0">
                <a:latin typeface="+mn-lt"/>
              </a:rPr>
              <a:t>Submit    </a:t>
            </a:r>
            <a:r>
              <a:rPr lang="en-US" sz="1600" dirty="0">
                <a:latin typeface="+mn-lt"/>
              </a:rPr>
              <a:t>message in green will display across the top indicating file submission has been attempted and a Batch ID</a:t>
            </a:r>
            <a:r>
              <a:rPr lang="en-US" sz="1600" i="1" dirty="0">
                <a:solidFill>
                  <a:srgbClr val="101E8E"/>
                </a:solidFill>
                <a:latin typeface="+mn-lt"/>
              </a:rPr>
              <a:t> </a:t>
            </a:r>
            <a:r>
              <a:rPr lang="en-US" sz="1600" dirty="0">
                <a:latin typeface="+mn-lt"/>
              </a:rPr>
              <a:t>will be created</a:t>
            </a:r>
            <a:endParaRPr lang="en-US" sz="1600" b="1" dirty="0">
              <a:latin typeface="+mn-lt"/>
            </a:endParaRPr>
          </a:p>
          <a:p>
            <a:pPr marL="0" indent="0">
              <a:lnSpc>
                <a:spcPct val="100000"/>
              </a:lnSpc>
              <a:spcBef>
                <a:spcPts val="0"/>
              </a:spcBef>
              <a:buNone/>
            </a:pPr>
            <a:r>
              <a:rPr lang="en-US" sz="1600" dirty="0">
                <a:latin typeface="+mn-lt"/>
              </a:rPr>
              <a:t>6.</a:t>
            </a:r>
            <a:r>
              <a:rPr lang="en-US" sz="1600" b="1" dirty="0">
                <a:latin typeface="+mn-lt"/>
              </a:rPr>
              <a:t> </a:t>
            </a:r>
            <a:r>
              <a:rPr lang="en-US" sz="1600" b="1" dirty="0">
                <a:highlight>
                  <a:srgbClr val="FFFF00"/>
                </a:highlight>
                <a:latin typeface="+mn-lt"/>
              </a:rPr>
              <a:t>Check Batch Maintenance Screen to verify file processed  </a:t>
            </a:r>
          </a:p>
          <a:p>
            <a:pPr marL="0" indent="0">
              <a:lnSpc>
                <a:spcPct val="100000"/>
              </a:lnSpc>
              <a:spcBef>
                <a:spcPts val="0"/>
              </a:spcBef>
              <a:buNone/>
            </a:pPr>
            <a:r>
              <a:rPr lang="en-US" sz="1600" dirty="0">
                <a:latin typeface="+mn-lt"/>
              </a:rPr>
              <a:t>*Email confirmation will be sent once complete</a:t>
            </a:r>
          </a:p>
          <a:p>
            <a:pPr marL="0" indent="0">
              <a:lnSpc>
                <a:spcPct val="100000"/>
              </a:lnSpc>
              <a:spcBef>
                <a:spcPts val="0"/>
              </a:spcBef>
              <a:buNone/>
            </a:pPr>
            <a:endParaRPr lang="en-US" sz="1050" i="1" dirty="0">
              <a:solidFill>
                <a:srgbClr val="00B050"/>
              </a:solidFill>
            </a:endParaRPr>
          </a:p>
          <a:p>
            <a:pPr marL="0" indent="0">
              <a:lnSpc>
                <a:spcPct val="100000"/>
              </a:lnSpc>
              <a:spcBef>
                <a:spcPts val="0"/>
              </a:spcBef>
              <a:buNone/>
            </a:pPr>
            <a:endParaRPr lang="en-US" sz="1050" dirty="0"/>
          </a:p>
        </p:txBody>
      </p:sp>
      <p:pic>
        <p:nvPicPr>
          <p:cNvPr id="5" name="Picture 4" descr="screenshot of Data File Upload screen in Data PIpeline">
            <a:extLst>
              <a:ext uri="{FF2B5EF4-FFF2-40B4-BE49-F238E27FC236}">
                <a16:creationId xmlns:a16="http://schemas.microsoft.com/office/drawing/2014/main" id="{4D2C1944-3F61-D141-4A3D-04D9D980610D}"/>
              </a:ext>
            </a:extLst>
          </p:cNvPr>
          <p:cNvPicPr>
            <a:picLocks noChangeAspect="1"/>
          </p:cNvPicPr>
          <p:nvPr/>
        </p:nvPicPr>
        <p:blipFill>
          <a:blip r:embed="rId3"/>
          <a:stretch>
            <a:fillRect/>
          </a:stretch>
        </p:blipFill>
        <p:spPr>
          <a:xfrm>
            <a:off x="4494270" y="932608"/>
            <a:ext cx="7697730" cy="5067265"/>
          </a:xfrm>
          <a:prstGeom prst="rect">
            <a:avLst/>
          </a:prstGeom>
        </p:spPr>
      </p:pic>
      <p:sp>
        <p:nvSpPr>
          <p:cNvPr id="9" name="TextBox 8">
            <a:extLst>
              <a:ext uri="{FF2B5EF4-FFF2-40B4-BE49-F238E27FC236}">
                <a16:creationId xmlns:a16="http://schemas.microsoft.com/office/drawing/2014/main" id="{C3FAE31A-57C7-A369-F8B1-8D8AD6020F22}"/>
              </a:ext>
            </a:extLst>
          </p:cNvPr>
          <p:cNvSpPr txBox="1"/>
          <p:nvPr/>
        </p:nvSpPr>
        <p:spPr>
          <a:xfrm>
            <a:off x="4375551" y="5168356"/>
            <a:ext cx="3299382" cy="2031325"/>
          </a:xfrm>
          <a:prstGeom prst="rect">
            <a:avLst/>
          </a:prstGeom>
          <a:noFill/>
        </p:spPr>
        <p:txBody>
          <a:bodyPr wrap="square">
            <a:spAutoFit/>
          </a:bodyPr>
          <a:lstStyle/>
          <a:p>
            <a:pPr marL="171450" indent="-171450">
              <a:buFont typeface="Arial" panose="020B0604020202020204" pitchFamily="34" charset="0"/>
              <a:buChar char="•"/>
            </a:pPr>
            <a:r>
              <a:rPr lang="en-US" b="1" dirty="0"/>
              <a:t>APPEND – </a:t>
            </a:r>
            <a:r>
              <a:rPr lang="en-US" dirty="0"/>
              <a:t>adds to existing data files. Allows for multiple files to be uploaded at one time. Records on all files uploaded that meet the criteria will pull into snapshot. </a:t>
            </a:r>
          </a:p>
          <a:p>
            <a:pPr marL="285750" indent="-285750">
              <a:buFont typeface="Arial" panose="020B0604020202020204" pitchFamily="34" charset="0"/>
              <a:buChar char="•"/>
            </a:pPr>
            <a:endParaRPr lang="en-US" dirty="0">
              <a:solidFill>
                <a:srgbClr val="FF0000"/>
              </a:solidFill>
            </a:endParaRPr>
          </a:p>
        </p:txBody>
      </p:sp>
      <p:sp>
        <p:nvSpPr>
          <p:cNvPr id="11" name="TextBox 10">
            <a:extLst>
              <a:ext uri="{FF2B5EF4-FFF2-40B4-BE49-F238E27FC236}">
                <a16:creationId xmlns:a16="http://schemas.microsoft.com/office/drawing/2014/main" id="{86337214-714D-A36B-5935-5C4DAE1C7BF6}"/>
              </a:ext>
            </a:extLst>
          </p:cNvPr>
          <p:cNvSpPr txBox="1"/>
          <p:nvPr/>
        </p:nvSpPr>
        <p:spPr>
          <a:xfrm>
            <a:off x="7831773" y="5168356"/>
            <a:ext cx="3659135" cy="1200329"/>
          </a:xfrm>
          <a:prstGeom prst="rect">
            <a:avLst/>
          </a:prstGeom>
          <a:noFill/>
        </p:spPr>
        <p:txBody>
          <a:bodyPr wrap="square">
            <a:spAutoFit/>
          </a:bodyPr>
          <a:lstStyle/>
          <a:p>
            <a:pPr marL="171450" indent="-171450">
              <a:buFont typeface="Arial" panose="020B0604020202020204" pitchFamily="34" charset="0"/>
              <a:buChar char="•"/>
            </a:pPr>
            <a:r>
              <a:rPr lang="en-US" b="1" dirty="0"/>
              <a:t>REPLACE – </a:t>
            </a:r>
            <a:r>
              <a:rPr lang="en-US" dirty="0"/>
              <a:t>deletes any prior uploaded data and replaces it with new file.    *Most AUs use replace</a:t>
            </a:r>
          </a:p>
          <a:p>
            <a:r>
              <a:rPr lang="en-US" dirty="0"/>
              <a:t> </a:t>
            </a:r>
          </a:p>
        </p:txBody>
      </p:sp>
    </p:spTree>
    <p:extLst>
      <p:ext uri="{BB962C8B-B14F-4D97-AF65-F5344CB8AC3E}">
        <p14:creationId xmlns:p14="http://schemas.microsoft.com/office/powerpoint/2010/main" val="26932730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Step 3: Batch Maintenance – Important Step (don’t forget to check this screen after every upload or transfer from Enrich)</a:t>
            </a:r>
          </a:p>
        </p:txBody>
      </p:sp>
      <p:sp>
        <p:nvSpPr>
          <p:cNvPr id="2" name="Content Placeholder 1"/>
          <p:cNvSpPr>
            <a:spLocks noGrp="1"/>
          </p:cNvSpPr>
          <p:nvPr>
            <p:ph idx="1"/>
          </p:nvPr>
        </p:nvSpPr>
        <p:spPr>
          <a:xfrm>
            <a:off x="2137562" y="1463040"/>
            <a:ext cx="7886700" cy="4351338"/>
          </a:xfrm>
        </p:spPr>
        <p:txBody>
          <a:bodyPr/>
          <a:lstStyle/>
          <a:p>
            <a:pPr>
              <a:buFont typeface="Wingdings" panose="05000000000000000000" pitchFamily="2" charset="2"/>
              <a:buChar char="ü"/>
            </a:pPr>
            <a:r>
              <a:rPr lang="en-US" sz="1400" dirty="0">
                <a:latin typeface="+mn-lt"/>
              </a:rPr>
              <a:t>Check Batch Maintenance to ensure files have processed successfully. </a:t>
            </a:r>
          </a:p>
          <a:p>
            <a:pPr>
              <a:buFont typeface="Wingdings" panose="05000000000000000000" pitchFamily="2" charset="2"/>
              <a:buChar char="ü"/>
            </a:pPr>
            <a:r>
              <a:rPr lang="en-US" sz="1400" dirty="0">
                <a:latin typeface="+mn-lt"/>
              </a:rPr>
              <a:t>Processed Indicator will say “YES”.   If blank or “No”, file did </a:t>
            </a:r>
            <a:r>
              <a:rPr lang="en-US" sz="1400" u="sng" dirty="0">
                <a:latin typeface="+mn-lt"/>
              </a:rPr>
              <a:t>not </a:t>
            </a:r>
            <a:r>
              <a:rPr lang="en-US" sz="1400" dirty="0">
                <a:latin typeface="+mn-lt"/>
              </a:rPr>
              <a:t>upload </a:t>
            </a:r>
          </a:p>
          <a:p>
            <a:pPr lvl="0">
              <a:buFont typeface="Wingdings" panose="05000000000000000000" pitchFamily="2" charset="2"/>
              <a:buChar char="ü"/>
            </a:pPr>
            <a:r>
              <a:rPr lang="en-US" sz="1400" dirty="0">
                <a:latin typeface="+mn-lt"/>
              </a:rPr>
              <a:t>Check Record Count, Error Count, and make sure submitted date and time look accurate. </a:t>
            </a:r>
          </a:p>
          <a:p>
            <a:pPr lvl="0"/>
            <a:r>
              <a:rPr lang="en-US" sz="1400" dirty="0">
                <a:latin typeface="+mn-lt"/>
              </a:rPr>
              <a:t>Option to download or delete last uploaded file from this screen. Check the ‘select’ box and click ‘Download’ or ‘Delete’ </a:t>
            </a:r>
          </a:p>
          <a:p>
            <a:pPr marL="285750" indent="-285750">
              <a:buFont typeface="Wingdings" panose="05000000000000000000" pitchFamily="2" charset="2"/>
              <a:buChar char="ü"/>
            </a:pPr>
            <a:endParaRPr lang="en-US" sz="1400" dirty="0"/>
          </a:p>
          <a:p>
            <a:pPr lvl="0"/>
            <a:endParaRPr lang="en-US" sz="1400" dirty="0"/>
          </a:p>
          <a:p>
            <a:pPr marL="45720" indent="0">
              <a:buNone/>
            </a:pPr>
            <a:endParaRPr lang="en-US" sz="1400" dirty="0"/>
          </a:p>
          <a:p>
            <a:pPr marL="0" indent="0">
              <a:buNone/>
            </a:pPr>
            <a:endParaRPr lang="en-US" dirty="0"/>
          </a:p>
        </p:txBody>
      </p:sp>
      <p:pic>
        <p:nvPicPr>
          <p:cNvPr id="4098" name="Picture 2" descr="screenshot of Batch Maintenance screen in Data Pipeline"/>
          <p:cNvPicPr>
            <a:picLocks noChangeAspect="1" noChangeArrowheads="1"/>
          </p:cNvPicPr>
          <p:nvPr/>
        </p:nvPicPr>
        <p:blipFill rotWithShape="1">
          <a:blip r:embed="rId2">
            <a:extLst>
              <a:ext uri="{28A0092B-C50C-407E-A947-70E740481C1C}">
                <a14:useLocalDpi xmlns:a14="http://schemas.microsoft.com/office/drawing/2010/main" val="0"/>
              </a:ext>
            </a:extLst>
          </a:blip>
          <a:srcRect l="-639" t="23784" r="23007" b="31888"/>
          <a:stretch/>
        </p:blipFill>
        <p:spPr bwMode="auto">
          <a:xfrm>
            <a:off x="1240634" y="3073138"/>
            <a:ext cx="8469571" cy="3022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eft Arrow 6">
            <a:extLst>
              <a:ext uri="{C183D7F6-B498-43B3-948B-1728B52AA6E4}">
                <adec:decorative xmlns:adec="http://schemas.microsoft.com/office/drawing/2017/decorative" val="1"/>
              </a:ext>
            </a:extLst>
          </p:cNvPr>
          <p:cNvSpPr/>
          <p:nvPr/>
        </p:nvSpPr>
        <p:spPr>
          <a:xfrm rot="10800000">
            <a:off x="751903" y="3237331"/>
            <a:ext cx="488731" cy="23933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Left Arrow 7">
            <a:extLst>
              <a:ext uri="{C183D7F6-B498-43B3-948B-1728B52AA6E4}">
                <adec:decorative xmlns:adec="http://schemas.microsoft.com/office/drawing/2017/decorative" val="1"/>
              </a:ext>
            </a:extLst>
          </p:cNvPr>
          <p:cNvSpPr/>
          <p:nvPr/>
        </p:nvSpPr>
        <p:spPr>
          <a:xfrm rot="16200000">
            <a:off x="6494538" y="4537036"/>
            <a:ext cx="450843" cy="23167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 name="Slide Number Placeholder 3"/>
          <p:cNvSpPr>
            <a:spLocks noGrp="1"/>
          </p:cNvSpPr>
          <p:nvPr>
            <p:ph type="sldNum" sz="quarter" idx="4294967295"/>
          </p:nvPr>
        </p:nvSpPr>
        <p:spPr>
          <a:xfrm>
            <a:off x="1798321" y="6356352"/>
            <a:ext cx="467783" cy="365125"/>
          </a:xfrm>
          <a:prstGeom prst="rect">
            <a:avLst/>
          </a:prstGeom>
        </p:spPr>
        <p:txBody>
          <a:bodyPr/>
          <a:lstStyle/>
          <a:p>
            <a:fld id="{67726FA2-3EC9-4717-AD62-D8C823692DD3}" type="slidenum">
              <a:rPr lang="en-US" smtClean="0"/>
              <a:pPr/>
              <a:t>74</a:t>
            </a:fld>
            <a:endParaRPr lang="en-US" dirty="0"/>
          </a:p>
        </p:txBody>
      </p:sp>
      <p:sp>
        <p:nvSpPr>
          <p:cNvPr id="6" name="TextBox 5">
            <a:extLst>
              <a:ext uri="{FF2B5EF4-FFF2-40B4-BE49-F238E27FC236}">
                <a16:creationId xmlns:a16="http://schemas.microsoft.com/office/drawing/2014/main" id="{7433D561-AD6A-2F0D-60B4-7CCCF5601039}"/>
              </a:ext>
            </a:extLst>
          </p:cNvPr>
          <p:cNvSpPr txBox="1"/>
          <p:nvPr/>
        </p:nvSpPr>
        <p:spPr>
          <a:xfrm>
            <a:off x="2711439" y="5661331"/>
            <a:ext cx="4124359" cy="923330"/>
          </a:xfrm>
          <a:prstGeom prst="rect">
            <a:avLst/>
          </a:prstGeom>
          <a:solidFill>
            <a:schemeClr val="bg1">
              <a:lumMod val="85000"/>
            </a:schemeClr>
          </a:solidFill>
          <a:ln>
            <a:solidFill>
              <a:schemeClr val="bg2">
                <a:lumMod val="50000"/>
              </a:schemeClr>
            </a:solidFill>
          </a:ln>
        </p:spPr>
        <p:txBody>
          <a:bodyPr wrap="square" rtlCol="0">
            <a:spAutoFit/>
          </a:bodyPr>
          <a:lstStyle/>
          <a:p>
            <a:r>
              <a:rPr lang="en-US" b="1" dirty="0">
                <a:solidFill>
                  <a:srgbClr val="FF0000"/>
                </a:solidFill>
              </a:rPr>
              <a:t>AFTER EVERY FILE UPLOAD - Verify Record Count, Error Count, Processed Indicator = Yes, Submitted Date!</a:t>
            </a:r>
          </a:p>
        </p:txBody>
      </p:sp>
      <p:sp>
        <p:nvSpPr>
          <p:cNvPr id="9" name="Rectangle 8">
            <a:extLst>
              <a:ext uri="{FF2B5EF4-FFF2-40B4-BE49-F238E27FC236}">
                <a16:creationId xmlns:a16="http://schemas.microsoft.com/office/drawing/2014/main" id="{F07B6F8B-960C-8C01-17D5-E4E8BB33687C}"/>
              </a:ext>
              <a:ext uri="{C183D7F6-B498-43B3-948B-1728B52AA6E4}">
                <adec:decorative xmlns:adec="http://schemas.microsoft.com/office/drawing/2017/decorative" val="1"/>
              </a:ext>
            </a:extLst>
          </p:cNvPr>
          <p:cNvSpPr/>
          <p:nvPr/>
        </p:nvSpPr>
        <p:spPr>
          <a:xfrm>
            <a:off x="5667319" y="5172370"/>
            <a:ext cx="4042885" cy="1948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40118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Step 4: Checking IEP Interchange and Sped EOY Snapshot Errors in Pipeline Error Reports</a:t>
            </a:r>
          </a:p>
        </p:txBody>
      </p:sp>
      <p:sp>
        <p:nvSpPr>
          <p:cNvPr id="2" name="Content Placeholder 1"/>
          <p:cNvSpPr>
            <a:spLocks noGrp="1"/>
          </p:cNvSpPr>
          <p:nvPr>
            <p:ph idx="1"/>
          </p:nvPr>
        </p:nvSpPr>
        <p:spPr>
          <a:xfrm>
            <a:off x="377114" y="1253331"/>
            <a:ext cx="10515600" cy="4351338"/>
          </a:xfrm>
        </p:spPr>
        <p:txBody>
          <a:bodyPr/>
          <a:lstStyle/>
          <a:p>
            <a:pPr marL="45720" indent="0">
              <a:buNone/>
            </a:pPr>
            <a:r>
              <a:rPr lang="en-US" sz="1800" dirty="0">
                <a:latin typeface="+mn-lt"/>
              </a:rPr>
              <a:t>Pipeline Reports-  Error Report</a:t>
            </a:r>
          </a:p>
          <a:p>
            <a:pPr marL="845820" lvl="1" indent="-342900"/>
            <a:r>
              <a:rPr lang="en-US" sz="1600" dirty="0">
                <a:latin typeface="+mn-lt"/>
              </a:rPr>
              <a:t>Interchange and Snapshot level error reports</a:t>
            </a:r>
          </a:p>
          <a:p>
            <a:pPr marL="845820" lvl="1" indent="-342900"/>
            <a:r>
              <a:rPr lang="en-US" sz="1600" dirty="0">
                <a:latin typeface="+mn-lt"/>
              </a:rPr>
              <a:t>Dataset: Special Education IEP </a:t>
            </a:r>
          </a:p>
          <a:p>
            <a:pPr marL="845820" lvl="1" indent="-342900"/>
            <a:r>
              <a:rPr lang="en-US" sz="1600" dirty="0">
                <a:latin typeface="+mn-lt"/>
              </a:rPr>
              <a:t>File Type: select which file you’re working on – Child, Participation, or End of Year Snapshot</a:t>
            </a:r>
          </a:p>
          <a:p>
            <a:pPr marL="845820" lvl="1" indent="-342900"/>
            <a:r>
              <a:rPr lang="en-US" sz="1600" dirty="0">
                <a:latin typeface="+mn-lt"/>
              </a:rPr>
              <a:t>Export to Excel to view errors in detail - only shows the first 1000 errors</a:t>
            </a:r>
          </a:p>
          <a:p>
            <a:endParaRPr lang="en-US" sz="1600" dirty="0"/>
          </a:p>
          <a:p>
            <a:pPr marL="45720" indent="0">
              <a:buNone/>
            </a:pPr>
            <a:endParaRPr lang="en-US" dirty="0"/>
          </a:p>
        </p:txBody>
      </p:sp>
      <p:sp>
        <p:nvSpPr>
          <p:cNvPr id="4" name="Slide Number Placeholder 3"/>
          <p:cNvSpPr>
            <a:spLocks noGrp="1"/>
          </p:cNvSpPr>
          <p:nvPr>
            <p:ph type="sldNum" sz="quarter" idx="4294967295"/>
          </p:nvPr>
        </p:nvSpPr>
        <p:spPr>
          <a:xfrm>
            <a:off x="1798321" y="6356352"/>
            <a:ext cx="467783" cy="365125"/>
          </a:xfrm>
          <a:prstGeom prst="rect">
            <a:avLst/>
          </a:prstGeom>
        </p:spPr>
        <p:txBody>
          <a:bodyPr/>
          <a:lstStyle/>
          <a:p>
            <a:fld id="{67726FA2-3EC9-4717-AD62-D8C823692DD3}" type="slidenum">
              <a:rPr lang="en-US" smtClean="0"/>
              <a:pPr/>
              <a:t>75</a:t>
            </a:fld>
            <a:endParaRPr lang="en-US" dirty="0"/>
          </a:p>
        </p:txBody>
      </p:sp>
      <p:pic>
        <p:nvPicPr>
          <p:cNvPr id="6" name="Picture 5" descr="screenshot of where to check for errors in Pipeline error report">
            <a:extLst>
              <a:ext uri="{FF2B5EF4-FFF2-40B4-BE49-F238E27FC236}">
                <a16:creationId xmlns:a16="http://schemas.microsoft.com/office/drawing/2014/main" id="{15F40334-9BCE-9D9F-F198-B1799BE06A19}"/>
              </a:ext>
            </a:extLst>
          </p:cNvPr>
          <p:cNvPicPr>
            <a:picLocks noChangeAspect="1"/>
          </p:cNvPicPr>
          <p:nvPr/>
        </p:nvPicPr>
        <p:blipFill>
          <a:blip r:embed="rId3"/>
          <a:stretch>
            <a:fillRect/>
          </a:stretch>
        </p:blipFill>
        <p:spPr>
          <a:xfrm>
            <a:off x="94310" y="2796188"/>
            <a:ext cx="11720576" cy="4061812"/>
          </a:xfrm>
          <a:prstGeom prst="rect">
            <a:avLst/>
          </a:prstGeom>
        </p:spPr>
      </p:pic>
    </p:spTree>
    <p:extLst>
      <p:ext uri="{BB962C8B-B14F-4D97-AF65-F5344CB8AC3E}">
        <p14:creationId xmlns:p14="http://schemas.microsoft.com/office/powerpoint/2010/main" val="36285559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Cognos Reports Option </a:t>
            </a:r>
            <a:br>
              <a:rPr lang="en-US" dirty="0"/>
            </a:br>
            <a:r>
              <a:rPr lang="en-US" dirty="0"/>
              <a:t>for Checking Interchange Errors</a:t>
            </a:r>
          </a:p>
        </p:txBody>
      </p:sp>
      <p:sp>
        <p:nvSpPr>
          <p:cNvPr id="2" name="Content Placeholder 1"/>
          <p:cNvSpPr>
            <a:spLocks noGrp="1"/>
          </p:cNvSpPr>
          <p:nvPr>
            <p:ph idx="1"/>
          </p:nvPr>
        </p:nvSpPr>
        <p:spPr>
          <a:xfrm>
            <a:off x="144454" y="1400558"/>
            <a:ext cx="7886700" cy="4351338"/>
          </a:xfrm>
        </p:spPr>
        <p:txBody>
          <a:bodyPr/>
          <a:lstStyle/>
          <a:p>
            <a:pPr marL="365760" lvl="1" indent="0">
              <a:buNone/>
            </a:pPr>
            <a:r>
              <a:rPr lang="en-US" sz="1600" dirty="0">
                <a:latin typeface="+mn-lt"/>
              </a:rPr>
              <a:t>Data Pipeline-Cognos Reports-Special Education IEP:</a:t>
            </a:r>
          </a:p>
          <a:p>
            <a:pPr marL="925830" lvl="2" indent="-285750"/>
            <a:r>
              <a:rPr lang="en-US" sz="1600" dirty="0">
                <a:latin typeface="+mn-lt"/>
              </a:rPr>
              <a:t>Detail and Summary Error Report for each File</a:t>
            </a:r>
          </a:p>
          <a:p>
            <a:pPr marL="925830" lvl="2" indent="-285750"/>
            <a:r>
              <a:rPr lang="en-US" sz="1600" dirty="0">
                <a:latin typeface="+mn-lt"/>
              </a:rPr>
              <a:t>All errors located here so be sure to check before final submission</a:t>
            </a:r>
          </a:p>
          <a:p>
            <a:pPr marL="640080" lvl="2" indent="0">
              <a:buNone/>
            </a:pPr>
            <a:endParaRPr lang="en-US" sz="1600" b="1" dirty="0"/>
          </a:p>
          <a:p>
            <a:pPr marL="640080" lvl="2" indent="0">
              <a:buNone/>
            </a:pPr>
            <a:endParaRPr lang="en-US" sz="1200" b="1" dirty="0"/>
          </a:p>
          <a:p>
            <a:pPr marL="365760" lvl="1" indent="0">
              <a:buNone/>
            </a:pPr>
            <a:r>
              <a:rPr lang="en-US" sz="1400" dirty="0"/>
              <a:t>                                          </a:t>
            </a:r>
          </a:p>
        </p:txBody>
      </p:sp>
      <p:pic>
        <p:nvPicPr>
          <p:cNvPr id="7170" name="Picture 2" descr="where to find cognos reports tab in Data Pipeline"/>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18020" r="76227" b="39941"/>
          <a:stretch/>
        </p:blipFill>
        <p:spPr bwMode="auto">
          <a:xfrm>
            <a:off x="1760482" y="2264845"/>
            <a:ext cx="2743201" cy="2728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descr="cognos report folders"/>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21885" r="79347" b="33630"/>
          <a:stretch/>
        </p:blipFill>
        <p:spPr bwMode="auto">
          <a:xfrm>
            <a:off x="3302547" y="2256086"/>
            <a:ext cx="2857251" cy="3461656"/>
          </a:xfrm>
          <a:prstGeom prst="rect">
            <a:avLst/>
          </a:prstGeom>
          <a:solidFill>
            <a:srgbClr val="FF0000"/>
          </a:solidFill>
          <a:ln>
            <a:noFill/>
          </a:ln>
        </p:spPr>
      </p:pic>
      <p:sp>
        <p:nvSpPr>
          <p:cNvPr id="7" name="Frame 6">
            <a:extLst>
              <a:ext uri="{C183D7F6-B498-43B3-948B-1728B52AA6E4}">
                <adec:decorative xmlns:adec="http://schemas.microsoft.com/office/drawing/2017/decorative" val="1"/>
              </a:ext>
            </a:extLst>
          </p:cNvPr>
          <p:cNvSpPr/>
          <p:nvPr/>
        </p:nvSpPr>
        <p:spPr>
          <a:xfrm>
            <a:off x="1681655" y="4176362"/>
            <a:ext cx="1371600" cy="312055"/>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a:extLst>
              <a:ext uri="{C183D7F6-B498-43B3-948B-1728B52AA6E4}">
                <adec:decorative xmlns:adec="http://schemas.microsoft.com/office/drawing/2017/decorative" val="1"/>
              </a:ext>
            </a:extLst>
          </p:cNvPr>
          <p:cNvSpPr/>
          <p:nvPr/>
        </p:nvSpPr>
        <p:spPr>
          <a:xfrm>
            <a:off x="3216947" y="4406587"/>
            <a:ext cx="1741714" cy="312055"/>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2" descr="Sped IEP Cognos reports folder - error reports shown with a red box"/>
          <p:cNvPicPr>
            <a:picLocks noChangeAspect="1" noChangeArrowheads="1"/>
          </p:cNvPicPr>
          <p:nvPr/>
        </p:nvPicPr>
        <p:blipFill rotWithShape="1">
          <a:blip r:embed="rId5">
            <a:extLst>
              <a:ext uri="{28A0092B-C50C-407E-A947-70E740481C1C}">
                <a14:useLocalDpi xmlns:a14="http://schemas.microsoft.com/office/drawing/2010/main" val="0"/>
              </a:ext>
            </a:extLst>
          </a:blip>
          <a:srcRect l="226" t="12960" r="69166" b="51414"/>
          <a:stretch/>
        </p:blipFill>
        <p:spPr bwMode="auto">
          <a:xfrm>
            <a:off x="5277007" y="2187778"/>
            <a:ext cx="4946101" cy="359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C183D7F6-B498-43B3-948B-1728B52AA6E4}">
                <adec:decorative xmlns:adec="http://schemas.microsoft.com/office/drawing/2017/decorative" val="1"/>
              </a:ext>
            </a:extLst>
          </p:cNvPr>
          <p:cNvSpPr/>
          <p:nvPr/>
        </p:nvSpPr>
        <p:spPr>
          <a:xfrm>
            <a:off x="5906815" y="3894084"/>
            <a:ext cx="2356945" cy="4383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C183D7F6-B498-43B3-948B-1728B52AA6E4}">
                <adec:decorative xmlns:adec="http://schemas.microsoft.com/office/drawing/2017/decorative" val="1"/>
              </a:ext>
            </a:extLst>
          </p:cNvPr>
          <p:cNvSpPr/>
          <p:nvPr/>
        </p:nvSpPr>
        <p:spPr>
          <a:xfrm>
            <a:off x="5906814" y="4650829"/>
            <a:ext cx="3160986" cy="4887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294967295"/>
          </p:nvPr>
        </p:nvSpPr>
        <p:spPr>
          <a:xfrm>
            <a:off x="1798321" y="6356352"/>
            <a:ext cx="467783" cy="365125"/>
          </a:xfrm>
          <a:prstGeom prst="rect">
            <a:avLst/>
          </a:prstGeom>
        </p:spPr>
        <p:txBody>
          <a:bodyPr/>
          <a:lstStyle/>
          <a:p>
            <a:fld id="{67726FA2-3EC9-4717-AD62-D8C823692DD3}" type="slidenum">
              <a:rPr lang="en-US" smtClean="0"/>
              <a:pPr/>
              <a:t>76</a:t>
            </a:fld>
            <a:endParaRPr lang="en-US" dirty="0"/>
          </a:p>
        </p:txBody>
      </p:sp>
    </p:spTree>
    <p:extLst>
      <p:ext uri="{BB962C8B-B14F-4D97-AF65-F5344CB8AC3E}">
        <p14:creationId xmlns:p14="http://schemas.microsoft.com/office/powerpoint/2010/main" val="33403805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Step 5: Special Education EOY Snapshot</a:t>
            </a:r>
          </a:p>
        </p:txBody>
      </p:sp>
      <p:sp>
        <p:nvSpPr>
          <p:cNvPr id="4" name="Content Placeholder 3" descr="Where to create the Sped EOY Snapshot in pipeline"/>
          <p:cNvSpPr>
            <a:spLocks noGrp="1"/>
          </p:cNvSpPr>
          <p:nvPr>
            <p:ph idx="1"/>
          </p:nvPr>
        </p:nvSpPr>
        <p:spPr/>
        <p:txBody>
          <a:bodyPr/>
          <a:lstStyle/>
          <a:p>
            <a:endParaRPr lang="en-US" dirty="0"/>
          </a:p>
          <a:p>
            <a:endParaRPr lang="en-US" dirty="0"/>
          </a:p>
          <a:p>
            <a:endParaRPr lang="en-US" dirty="0"/>
          </a:p>
          <a:p>
            <a:endParaRPr lang="en-US" dirty="0"/>
          </a:p>
          <a:p>
            <a:endParaRPr lang="en-US" dirty="0"/>
          </a:p>
        </p:txBody>
      </p:sp>
      <p:pic>
        <p:nvPicPr>
          <p:cNvPr id="4099" name="Picture 3" descr="where to create the Sped EOY Snapshot in Pipeline"/>
          <p:cNvPicPr>
            <a:picLocks noChangeAspect="1" noChangeArrowheads="1"/>
          </p:cNvPicPr>
          <p:nvPr/>
        </p:nvPicPr>
        <p:blipFill rotWithShape="1">
          <a:blip r:embed="rId3">
            <a:extLst>
              <a:ext uri="{28A0092B-C50C-407E-A947-70E740481C1C}">
                <a14:useLocalDpi xmlns:a14="http://schemas.microsoft.com/office/drawing/2010/main" val="0"/>
              </a:ext>
            </a:extLst>
          </a:blip>
          <a:srcRect l="578" t="21762" r="65092" b="42642"/>
          <a:stretch/>
        </p:blipFill>
        <p:spPr bwMode="auto">
          <a:xfrm>
            <a:off x="3465287" y="2603224"/>
            <a:ext cx="4711909" cy="2748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a:extLst>
              <a:ext uri="{C183D7F6-B498-43B3-948B-1728B52AA6E4}">
                <adec:decorative xmlns:adec="http://schemas.microsoft.com/office/drawing/2017/decorative" val="1"/>
              </a:ext>
            </a:extLst>
          </p:cNvPr>
          <p:cNvSpPr/>
          <p:nvPr/>
        </p:nvSpPr>
        <p:spPr>
          <a:xfrm rot="10800000" flipH="1" flipV="1">
            <a:off x="2758182" y="3708175"/>
            <a:ext cx="711205" cy="26359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65565" y="1331862"/>
            <a:ext cx="7788166"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Create Snapshot</a:t>
            </a:r>
          </a:p>
          <a:p>
            <a:pPr marL="742950" lvl="1" indent="-285750">
              <a:buFont typeface="Arial" panose="020B0604020202020204" pitchFamily="34" charset="0"/>
              <a:buChar char="•"/>
            </a:pPr>
            <a:r>
              <a:rPr lang="en-US" sz="1600" dirty="0"/>
              <a:t>Click the Special Education tab </a:t>
            </a:r>
          </a:p>
          <a:p>
            <a:pPr marL="742950" lvl="1" indent="-285750">
              <a:buFont typeface="Arial" panose="020B0604020202020204" pitchFamily="34" charset="0"/>
              <a:buChar char="•"/>
            </a:pPr>
            <a:r>
              <a:rPr lang="en-US" sz="1600" dirty="0"/>
              <a:t>Click Snapshot tab</a:t>
            </a:r>
          </a:p>
          <a:p>
            <a:pPr marL="742950" lvl="1" indent="-285750">
              <a:buFont typeface="Arial" panose="020B0604020202020204" pitchFamily="34" charset="0"/>
              <a:buChar char="•"/>
            </a:pPr>
            <a:r>
              <a:rPr lang="en-US" sz="1600" dirty="0"/>
              <a:t>Select “End of Year Snapshot”</a:t>
            </a:r>
          </a:p>
          <a:p>
            <a:pPr marL="742950" lvl="1" indent="-285750">
              <a:buFont typeface="Arial" panose="020B0604020202020204" pitchFamily="34" charset="0"/>
              <a:buChar char="•"/>
            </a:pPr>
            <a:r>
              <a:rPr lang="en-US" sz="1600" dirty="0"/>
              <a:t>Click Search to bring up the “Create Snapshot” button in green.</a:t>
            </a:r>
          </a:p>
        </p:txBody>
      </p:sp>
      <p:sp>
        <p:nvSpPr>
          <p:cNvPr id="7" name="TextBox 6"/>
          <p:cNvSpPr txBox="1"/>
          <p:nvPr/>
        </p:nvSpPr>
        <p:spPr>
          <a:xfrm>
            <a:off x="904973" y="5365050"/>
            <a:ext cx="8807527" cy="923330"/>
          </a:xfrm>
          <a:prstGeom prst="rect">
            <a:avLst/>
          </a:prstGeom>
          <a:noFill/>
        </p:spPr>
        <p:txBody>
          <a:bodyPr wrap="square" rtlCol="0">
            <a:spAutoFit/>
          </a:bodyPr>
          <a:lstStyle/>
          <a:p>
            <a:pPr marL="285750" indent="-285750">
              <a:buFont typeface="Arial" panose="020B0604020202020204" pitchFamily="34" charset="0"/>
              <a:buChar char="•"/>
            </a:pPr>
            <a:r>
              <a:rPr lang="en-US" dirty="0"/>
              <a:t>Helpful to have most Interchange errors cleared </a:t>
            </a:r>
            <a:r>
              <a:rPr lang="en-US" i="1" dirty="0"/>
              <a:t>before </a:t>
            </a:r>
            <a:r>
              <a:rPr lang="en-US" dirty="0"/>
              <a:t>starting on your snapshot errors</a:t>
            </a:r>
          </a:p>
          <a:p>
            <a:pPr marL="285750" indent="-285750">
              <a:buFont typeface="Arial" panose="020B0604020202020204" pitchFamily="34" charset="0"/>
              <a:buChar char="•"/>
            </a:pPr>
            <a:r>
              <a:rPr lang="en-US" dirty="0"/>
              <a:t>Why? Because records with errors at Interchange level will </a:t>
            </a:r>
            <a:r>
              <a:rPr lang="en-US" u="sng" dirty="0"/>
              <a:t>not</a:t>
            </a:r>
            <a:r>
              <a:rPr lang="en-US" dirty="0"/>
              <a:t> pull into snapshot validations so you may be wasting your time looking into snapshot errors </a:t>
            </a:r>
          </a:p>
        </p:txBody>
      </p:sp>
      <p:sp>
        <p:nvSpPr>
          <p:cNvPr id="2" name="Slide Number Placeholder 1"/>
          <p:cNvSpPr>
            <a:spLocks noGrp="1"/>
          </p:cNvSpPr>
          <p:nvPr>
            <p:ph type="sldNum" sz="quarter" idx="4294967295"/>
          </p:nvPr>
        </p:nvSpPr>
        <p:spPr>
          <a:xfrm>
            <a:off x="1798321" y="6356352"/>
            <a:ext cx="467783" cy="365125"/>
          </a:xfrm>
          <a:prstGeom prst="rect">
            <a:avLst/>
          </a:prstGeom>
        </p:spPr>
        <p:txBody>
          <a:bodyPr/>
          <a:lstStyle/>
          <a:p>
            <a:fld id="{67726FA2-3EC9-4717-AD62-D8C823692DD3}" type="slidenum">
              <a:rPr lang="en-US" smtClean="0"/>
              <a:pPr/>
              <a:t>77</a:t>
            </a:fld>
            <a:endParaRPr lang="en-US" dirty="0"/>
          </a:p>
        </p:txBody>
      </p:sp>
    </p:spTree>
    <p:extLst>
      <p:ext uri="{BB962C8B-B14F-4D97-AF65-F5344CB8AC3E}">
        <p14:creationId xmlns:p14="http://schemas.microsoft.com/office/powerpoint/2010/main" val="30099027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Step 6: Status Dashboard-</a:t>
            </a:r>
            <a:br>
              <a:rPr lang="en-US" dirty="0"/>
            </a:br>
            <a:r>
              <a:rPr lang="en-US" dirty="0"/>
              <a:t>Check Status of Snapshot</a:t>
            </a:r>
            <a:br>
              <a:rPr lang="en-US" dirty="0"/>
            </a:br>
            <a:endParaRPr lang="en-US" dirty="0"/>
          </a:p>
        </p:txBody>
      </p:sp>
      <p:sp>
        <p:nvSpPr>
          <p:cNvPr id="6" name="Rectangle 5">
            <a:extLst>
              <a:ext uri="{C183D7F6-B498-43B3-948B-1728B52AA6E4}">
                <adec:decorative xmlns:adec="http://schemas.microsoft.com/office/drawing/2017/decorative" val="1"/>
              </a:ext>
            </a:extLst>
          </p:cNvPr>
          <p:cNvSpPr/>
          <p:nvPr/>
        </p:nvSpPr>
        <p:spPr>
          <a:xfrm>
            <a:off x="3810000" y="3013502"/>
            <a:ext cx="4572000" cy="1569660"/>
          </a:xfrm>
          <a:prstGeom prst="rect">
            <a:avLst/>
          </a:prstGeom>
        </p:spPr>
        <p:txBody>
          <a:bodyPr>
            <a:spAutoFit/>
          </a:bodyPr>
          <a:lstStyle/>
          <a:p>
            <a:pPr marL="228600" indent="-228600">
              <a:buFontTx/>
              <a:buAutoNum type="arabicPeriod"/>
            </a:pPr>
            <a:endParaRPr lang="en-US" sz="1200" b="1" dirty="0">
              <a:solidFill>
                <a:srgbClr val="000000"/>
              </a:solidFill>
            </a:endParaRPr>
          </a:p>
          <a:p>
            <a:pPr marL="228600" indent="-228600">
              <a:buFontTx/>
              <a:buAutoNum type="arabicPeriod"/>
            </a:pPr>
            <a:endParaRPr lang="en-US" sz="1200" b="1" dirty="0">
              <a:solidFill>
                <a:srgbClr val="000000"/>
              </a:solidFill>
            </a:endParaRPr>
          </a:p>
          <a:p>
            <a:pPr marL="228600" indent="-228600">
              <a:buFontTx/>
              <a:buAutoNum type="arabicPeriod"/>
            </a:pPr>
            <a:endParaRPr lang="en-US" sz="1200" b="1" dirty="0">
              <a:solidFill>
                <a:srgbClr val="000000"/>
              </a:solidFill>
            </a:endParaRPr>
          </a:p>
          <a:p>
            <a:pPr marL="228600" indent="-228600">
              <a:buFontTx/>
              <a:buAutoNum type="arabicPeriod"/>
            </a:pPr>
            <a:endParaRPr lang="en-US" sz="1200" b="1" dirty="0">
              <a:solidFill>
                <a:srgbClr val="000000"/>
              </a:solidFill>
            </a:endParaRPr>
          </a:p>
          <a:p>
            <a:pPr marL="228600" indent="-228600">
              <a:buFontTx/>
              <a:buAutoNum type="arabicPeriod"/>
            </a:pPr>
            <a:endParaRPr lang="en-US" sz="1200" b="1" dirty="0">
              <a:solidFill>
                <a:srgbClr val="000000"/>
              </a:solidFill>
            </a:endParaRPr>
          </a:p>
          <a:p>
            <a:pPr marL="228600" indent="-228600">
              <a:buFontTx/>
              <a:buAutoNum type="arabicPeriod"/>
            </a:pPr>
            <a:endParaRPr lang="en-US" sz="1200" b="1" dirty="0">
              <a:solidFill>
                <a:srgbClr val="000000"/>
              </a:solidFill>
            </a:endParaRPr>
          </a:p>
          <a:p>
            <a:pPr marL="228600" indent="-228600">
              <a:buFontTx/>
              <a:buAutoNum type="arabicPeriod"/>
            </a:pPr>
            <a:endParaRPr lang="en-US" sz="1200" b="1" dirty="0">
              <a:solidFill>
                <a:srgbClr val="000000"/>
              </a:solidFill>
            </a:endParaRPr>
          </a:p>
          <a:p>
            <a:pPr marL="228600" indent="-228600">
              <a:buFontTx/>
              <a:buAutoNum type="arabicPeriod"/>
            </a:pPr>
            <a:endParaRPr lang="en-US" sz="1200" b="1" dirty="0">
              <a:solidFill>
                <a:srgbClr val="000000"/>
              </a:solidFill>
            </a:endParaRPr>
          </a:p>
        </p:txBody>
      </p:sp>
      <p:sp>
        <p:nvSpPr>
          <p:cNvPr id="7" name="Rectangle 6"/>
          <p:cNvSpPr/>
          <p:nvPr/>
        </p:nvSpPr>
        <p:spPr>
          <a:xfrm>
            <a:off x="3955144" y="3606798"/>
            <a:ext cx="4869543" cy="2954655"/>
          </a:xfrm>
          <a:prstGeom prst="rect">
            <a:avLst/>
          </a:prstGeom>
        </p:spPr>
        <p:txBody>
          <a:bodyPr wrap="square">
            <a:spAutoFit/>
          </a:bodyPr>
          <a:lstStyle/>
          <a:p>
            <a:pPr marL="228600" indent="-228600">
              <a:buFontTx/>
              <a:buAutoNum type="arabicPeriod"/>
            </a:pPr>
            <a:endParaRPr lang="en-US" sz="1200" b="1" dirty="0">
              <a:solidFill>
                <a:srgbClr val="000000"/>
              </a:solidFill>
            </a:endParaRPr>
          </a:p>
          <a:p>
            <a:pPr marL="228600" indent="-228600">
              <a:buFontTx/>
              <a:buAutoNum type="arabicPeriod"/>
            </a:pPr>
            <a:endParaRPr lang="en-US" sz="1200" b="1" dirty="0">
              <a:solidFill>
                <a:srgbClr val="000000"/>
              </a:solidFill>
            </a:endParaRPr>
          </a:p>
          <a:p>
            <a:pPr marL="228600" indent="-228600">
              <a:buFontTx/>
              <a:buAutoNum type="arabicPeriod"/>
            </a:pPr>
            <a:endParaRPr lang="en-US" sz="1200" b="1" dirty="0">
              <a:solidFill>
                <a:srgbClr val="000000"/>
              </a:solidFill>
            </a:endParaRPr>
          </a:p>
          <a:p>
            <a:pPr marL="228600" indent="-228600">
              <a:buFontTx/>
              <a:buAutoNum type="arabicPeriod"/>
            </a:pPr>
            <a:endParaRPr lang="en-US" sz="1200" b="1" dirty="0">
              <a:solidFill>
                <a:srgbClr val="000000"/>
              </a:solidFill>
            </a:endParaRPr>
          </a:p>
          <a:p>
            <a:pPr marL="228600" indent="-228600">
              <a:buFontTx/>
              <a:buAutoNum type="arabicPeriod"/>
            </a:pPr>
            <a:endParaRPr lang="en-US" sz="1200" b="1" dirty="0">
              <a:solidFill>
                <a:srgbClr val="000000"/>
              </a:solidFill>
            </a:endParaRPr>
          </a:p>
          <a:p>
            <a:pPr marL="228600" indent="-228600">
              <a:buFontTx/>
              <a:buAutoNum type="arabicPeriod"/>
            </a:pPr>
            <a:endParaRPr lang="en-US" sz="1200" b="1" dirty="0">
              <a:solidFill>
                <a:srgbClr val="000000"/>
              </a:solidFill>
            </a:endParaRPr>
          </a:p>
          <a:p>
            <a:pPr marL="228600" indent="-228600">
              <a:buFontTx/>
              <a:buAutoNum type="arabicPeriod"/>
            </a:pPr>
            <a:endParaRPr lang="en-US" sz="1200" b="1" dirty="0">
              <a:solidFill>
                <a:srgbClr val="000000"/>
              </a:solidFill>
            </a:endParaRPr>
          </a:p>
          <a:p>
            <a:pPr marL="228600" indent="-228600">
              <a:buFontTx/>
              <a:buAutoNum type="arabicPeriod"/>
            </a:pPr>
            <a:endParaRPr lang="en-US" sz="1200" b="1" dirty="0">
              <a:solidFill>
                <a:srgbClr val="000000"/>
              </a:solidFill>
            </a:endParaRPr>
          </a:p>
          <a:p>
            <a:pPr marL="228600" indent="-228600">
              <a:buFontTx/>
              <a:buAutoNum type="arabicPeriod"/>
            </a:pPr>
            <a:r>
              <a:rPr lang="en-US" dirty="0">
                <a:solidFill>
                  <a:srgbClr val="000000"/>
                </a:solidFill>
              </a:rPr>
              <a:t>Be sure that Data Exists  (Y) </a:t>
            </a:r>
          </a:p>
          <a:p>
            <a:pPr marL="228600" indent="-228600">
              <a:buFontTx/>
              <a:buAutoNum type="arabicPeriod"/>
            </a:pPr>
            <a:r>
              <a:rPr lang="en-US" dirty="0">
                <a:solidFill>
                  <a:srgbClr val="000000"/>
                </a:solidFill>
              </a:rPr>
              <a:t>Check to see that Last Updated Date  is the most recent snapshot created</a:t>
            </a:r>
          </a:p>
          <a:p>
            <a:pPr marL="228600" indent="-228600">
              <a:buFontTx/>
              <a:buAutoNum type="arabicPeriod"/>
            </a:pPr>
            <a:r>
              <a:rPr lang="en-US" dirty="0">
                <a:solidFill>
                  <a:srgbClr val="000000"/>
                </a:solidFill>
              </a:rPr>
              <a:t>View and resolve your Snapshot Errors  (these are your level 2 snapshot errors)</a:t>
            </a:r>
          </a:p>
        </p:txBody>
      </p:sp>
      <p:pic>
        <p:nvPicPr>
          <p:cNvPr id="9219" name="Picture 3" descr="screenshot of Status Dashboard for snapshot"/>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476" t="17975" r="25903" b="35438"/>
          <a:stretch/>
        </p:blipFill>
        <p:spPr bwMode="auto">
          <a:xfrm>
            <a:off x="1523999" y="1710942"/>
            <a:ext cx="8913389" cy="317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rame 8">
            <a:extLst>
              <a:ext uri="{C183D7F6-B498-43B3-948B-1728B52AA6E4}">
                <adec:decorative xmlns:adec="http://schemas.microsoft.com/office/drawing/2017/decorative" val="1"/>
              </a:ext>
            </a:extLst>
          </p:cNvPr>
          <p:cNvSpPr/>
          <p:nvPr/>
        </p:nvSpPr>
        <p:spPr>
          <a:xfrm>
            <a:off x="3810000" y="3013503"/>
            <a:ext cx="1182914" cy="316655"/>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ame 9">
            <a:extLst>
              <a:ext uri="{C183D7F6-B498-43B3-948B-1728B52AA6E4}">
                <adec:decorative xmlns:adec="http://schemas.microsoft.com/office/drawing/2017/decorative" val="1"/>
              </a:ext>
            </a:extLst>
          </p:cNvPr>
          <p:cNvSpPr/>
          <p:nvPr/>
        </p:nvSpPr>
        <p:spPr>
          <a:xfrm>
            <a:off x="8563430" y="3013503"/>
            <a:ext cx="1722831" cy="28382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ame 10">
            <a:extLst>
              <a:ext uri="{C183D7F6-B498-43B3-948B-1728B52AA6E4}">
                <adec:decorative xmlns:adec="http://schemas.microsoft.com/office/drawing/2017/decorative" val="1"/>
              </a:ext>
            </a:extLst>
          </p:cNvPr>
          <p:cNvSpPr/>
          <p:nvPr/>
        </p:nvSpPr>
        <p:spPr>
          <a:xfrm>
            <a:off x="3454401" y="3483430"/>
            <a:ext cx="2162629" cy="314903"/>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Slide Number Placeholder 1"/>
          <p:cNvSpPr>
            <a:spLocks noGrp="1"/>
          </p:cNvSpPr>
          <p:nvPr>
            <p:ph type="sldNum" sz="quarter" idx="4294967295"/>
          </p:nvPr>
        </p:nvSpPr>
        <p:spPr>
          <a:xfrm>
            <a:off x="1798321" y="6356352"/>
            <a:ext cx="467783" cy="365125"/>
          </a:xfrm>
          <a:prstGeom prst="rect">
            <a:avLst/>
          </a:prstGeom>
        </p:spPr>
        <p:txBody>
          <a:bodyPr/>
          <a:lstStyle/>
          <a:p>
            <a:fld id="{67726FA2-3EC9-4717-AD62-D8C823692DD3}" type="slidenum">
              <a:rPr lang="en-US" smtClean="0"/>
              <a:pPr/>
              <a:t>78</a:t>
            </a:fld>
            <a:endParaRPr lang="en-US" dirty="0"/>
          </a:p>
        </p:txBody>
      </p:sp>
    </p:spTree>
    <p:extLst>
      <p:ext uri="{BB962C8B-B14F-4D97-AF65-F5344CB8AC3E}">
        <p14:creationId xmlns:p14="http://schemas.microsoft.com/office/powerpoint/2010/main" val="14940718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a:t>Step 7:</a:t>
            </a:r>
            <a:br>
              <a:rPr lang="en-US" sz="2400" dirty="0"/>
            </a:br>
            <a:r>
              <a:rPr lang="en-US" sz="2400" dirty="0"/>
              <a:t>Check Snapshot Errors under Pipeline Reports</a:t>
            </a:r>
            <a:endParaRPr lang="en-US" dirty="0"/>
          </a:p>
        </p:txBody>
      </p:sp>
      <p:sp>
        <p:nvSpPr>
          <p:cNvPr id="2" name="Content Placeholder 1"/>
          <p:cNvSpPr>
            <a:spLocks noGrp="1"/>
          </p:cNvSpPr>
          <p:nvPr>
            <p:ph idx="1"/>
          </p:nvPr>
        </p:nvSpPr>
        <p:spPr/>
        <p:txBody>
          <a:bodyPr/>
          <a:lstStyle/>
          <a:p>
            <a:r>
              <a:rPr lang="en-US" dirty="0"/>
              <a:t>Pipeline Reports-Error Reports</a:t>
            </a:r>
          </a:p>
          <a:p>
            <a:endParaRPr lang="en-US" dirty="0"/>
          </a:p>
          <a:p>
            <a:pPr marL="45720" indent="0">
              <a:buNone/>
            </a:pPr>
            <a:endParaRPr lang="en-US" dirty="0"/>
          </a:p>
        </p:txBody>
      </p:sp>
      <p:pic>
        <p:nvPicPr>
          <p:cNvPr id="8194" name="Picture 2" descr="Pipeline error report screen for Sped EOY Snapshot errors"/>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729" t="16658" r="27132" b="34339"/>
          <a:stretch/>
        </p:blipFill>
        <p:spPr bwMode="auto">
          <a:xfrm>
            <a:off x="2071318" y="1899746"/>
            <a:ext cx="8527813" cy="3193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4294967295"/>
          </p:nvPr>
        </p:nvSpPr>
        <p:spPr>
          <a:xfrm>
            <a:off x="1798321" y="6356352"/>
            <a:ext cx="467783" cy="365125"/>
          </a:xfrm>
          <a:prstGeom prst="rect">
            <a:avLst/>
          </a:prstGeom>
        </p:spPr>
        <p:txBody>
          <a:bodyPr/>
          <a:lstStyle/>
          <a:p>
            <a:fld id="{67726FA2-3EC9-4717-AD62-D8C823692DD3}" type="slidenum">
              <a:rPr lang="en-US" smtClean="0"/>
              <a:pPr/>
              <a:t>79</a:t>
            </a:fld>
            <a:endParaRPr lang="en-US" dirty="0"/>
          </a:p>
        </p:txBody>
      </p:sp>
      <p:sp>
        <p:nvSpPr>
          <p:cNvPr id="5" name="TextBox 4">
            <a:extLst>
              <a:ext uri="{FF2B5EF4-FFF2-40B4-BE49-F238E27FC236}">
                <a16:creationId xmlns:a16="http://schemas.microsoft.com/office/drawing/2014/main" id="{8CFE7DCE-131B-C789-15D5-1F404F5B9DDA}"/>
              </a:ext>
            </a:extLst>
          </p:cNvPr>
          <p:cNvSpPr txBox="1"/>
          <p:nvPr/>
        </p:nvSpPr>
        <p:spPr>
          <a:xfrm>
            <a:off x="4467094" y="4864133"/>
            <a:ext cx="3736258" cy="646331"/>
          </a:xfrm>
          <a:prstGeom prst="rect">
            <a:avLst/>
          </a:prstGeom>
          <a:noFill/>
        </p:spPr>
        <p:txBody>
          <a:bodyPr wrap="square" rtlCol="0">
            <a:spAutoFit/>
          </a:bodyPr>
          <a:lstStyle/>
          <a:p>
            <a:r>
              <a:rPr lang="en-US" dirty="0"/>
              <a:t>This error report will only </a:t>
            </a:r>
          </a:p>
          <a:p>
            <a:r>
              <a:rPr lang="en-US" dirty="0"/>
              <a:t>show the first 1000 errors!</a:t>
            </a:r>
          </a:p>
        </p:txBody>
      </p:sp>
    </p:spTree>
    <p:extLst>
      <p:ext uri="{BB962C8B-B14F-4D97-AF65-F5344CB8AC3E}">
        <p14:creationId xmlns:p14="http://schemas.microsoft.com/office/powerpoint/2010/main" val="1926953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2715" y="2577283"/>
            <a:ext cx="3451819" cy="1703434"/>
          </a:xfrm>
        </p:spPr>
        <p:txBody>
          <a:bodyPr>
            <a:normAutofit fontScale="25000" lnSpcReduction="20000"/>
          </a:bodyPr>
          <a:lstStyle/>
          <a:p>
            <a:pPr marL="45720" indent="0">
              <a:buNone/>
            </a:pPr>
            <a:endParaRPr lang="en-US" sz="1800" dirty="0">
              <a:solidFill>
                <a:srgbClr val="00B050"/>
              </a:solidFill>
            </a:endParaRPr>
          </a:p>
          <a:p>
            <a:pPr marL="45720" indent="0">
              <a:buNone/>
            </a:pPr>
            <a:endParaRPr lang="en-US" sz="1800" dirty="0">
              <a:solidFill>
                <a:srgbClr val="00B050"/>
              </a:solidFill>
            </a:endParaRPr>
          </a:p>
          <a:p>
            <a:pPr marL="45720" indent="0">
              <a:buNone/>
            </a:pPr>
            <a:endParaRPr lang="en-US" sz="1800" dirty="0">
              <a:solidFill>
                <a:srgbClr val="00B050"/>
              </a:solidFill>
            </a:endParaRPr>
          </a:p>
          <a:p>
            <a:pPr marL="45720" indent="0">
              <a:buNone/>
            </a:pPr>
            <a:endParaRPr lang="en-US" sz="1800" dirty="0">
              <a:solidFill>
                <a:srgbClr val="00B050"/>
              </a:solidFill>
            </a:endParaRPr>
          </a:p>
          <a:p>
            <a:pPr marL="45720" indent="0">
              <a:buNone/>
            </a:pPr>
            <a:endParaRPr lang="en-US" sz="1800" dirty="0"/>
          </a:p>
          <a:p>
            <a:pPr marL="45720" indent="0">
              <a:buNone/>
            </a:pPr>
            <a:r>
              <a:rPr lang="en-US" sz="1800" dirty="0">
                <a:solidFill>
                  <a:srgbClr val="0070C0"/>
                </a:solidFill>
              </a:rPr>
              <a:t> </a:t>
            </a:r>
          </a:p>
          <a:p>
            <a:pPr marL="45720" indent="0">
              <a:buNone/>
            </a:pPr>
            <a:endParaRPr lang="en-US" sz="1600" b="1" dirty="0">
              <a:solidFill>
                <a:srgbClr val="0070C0"/>
              </a:solidFill>
            </a:endParaRPr>
          </a:p>
          <a:p>
            <a:pPr marL="45720" indent="0">
              <a:buNone/>
            </a:pPr>
            <a:r>
              <a:rPr lang="en-US" sz="7200" b="1" dirty="0">
                <a:solidFill>
                  <a:srgbClr val="0070C0"/>
                </a:solidFill>
              </a:rPr>
              <a:t>Special Education IEP group is: SPE</a:t>
            </a:r>
          </a:p>
          <a:p>
            <a:pPr marL="45720" indent="0">
              <a:buNone/>
            </a:pPr>
            <a:endParaRPr lang="en-US" sz="1800" b="1" dirty="0">
              <a:solidFill>
                <a:srgbClr val="0070C0"/>
              </a:solidFill>
            </a:endParaRPr>
          </a:p>
          <a:p>
            <a:pPr marL="45720" indent="0">
              <a:buNone/>
            </a:pPr>
            <a:endParaRPr lang="en-US" sz="1800" dirty="0"/>
          </a:p>
          <a:p>
            <a:pPr marL="45720" indent="0">
              <a:buNone/>
            </a:pPr>
            <a:endParaRPr lang="en-US" sz="5600" dirty="0"/>
          </a:p>
          <a:p>
            <a:pPr marL="45720" indent="0">
              <a:buNone/>
            </a:pPr>
            <a:endParaRPr lang="en-US" sz="3000" dirty="0">
              <a:solidFill>
                <a:srgbClr val="FF0000"/>
              </a:solidFill>
            </a:endParaRPr>
          </a:p>
          <a:p>
            <a:pPr marL="45720" indent="0">
              <a:buNone/>
            </a:pPr>
            <a:endParaRPr lang="en-US" b="0" dirty="0"/>
          </a:p>
        </p:txBody>
      </p:sp>
      <p:sp>
        <p:nvSpPr>
          <p:cNvPr id="4" name="Content Placeholder 3"/>
          <p:cNvSpPr>
            <a:spLocks noGrp="1"/>
          </p:cNvSpPr>
          <p:nvPr>
            <p:ph idx="4294967295"/>
          </p:nvPr>
        </p:nvSpPr>
        <p:spPr>
          <a:xfrm>
            <a:off x="5989110" y="4688863"/>
            <a:ext cx="4303986" cy="1310743"/>
          </a:xfrm>
          <a:prstGeom prst="rect">
            <a:avLst/>
          </a:prstGeom>
        </p:spPr>
        <p:txBody>
          <a:bodyPr>
            <a:normAutofit/>
          </a:bodyPr>
          <a:lstStyle/>
          <a:p>
            <a:pPr marL="0" indent="0">
              <a:buNone/>
            </a:pPr>
            <a:r>
              <a:rPr lang="en-US" sz="1800" b="1" dirty="0">
                <a:solidFill>
                  <a:schemeClr val="accent1"/>
                </a:solidFill>
              </a:rPr>
              <a:t>Special Education EOY Snapshot group is: EOY</a:t>
            </a:r>
          </a:p>
        </p:txBody>
      </p:sp>
      <p:sp>
        <p:nvSpPr>
          <p:cNvPr id="3" name="Title 2"/>
          <p:cNvSpPr>
            <a:spLocks noGrp="1"/>
          </p:cNvSpPr>
          <p:nvPr>
            <p:ph type="title"/>
          </p:nvPr>
        </p:nvSpPr>
        <p:spPr>
          <a:xfrm>
            <a:off x="201168" y="-77962"/>
            <a:ext cx="8356748" cy="1077218"/>
          </a:xfrm>
        </p:spPr>
        <p:txBody>
          <a:bodyPr>
            <a:noAutofit/>
          </a:bodyPr>
          <a:lstStyle/>
          <a:p>
            <a:br>
              <a:rPr lang="en-US" sz="2400" dirty="0"/>
            </a:br>
            <a:r>
              <a:rPr lang="en-US" sz="2400" dirty="0"/>
              <a:t>Identity Management:</a:t>
            </a:r>
            <a:br>
              <a:rPr lang="en-US" sz="2400" dirty="0"/>
            </a:br>
            <a:r>
              <a:rPr lang="en-US" sz="2400" dirty="0"/>
              <a:t>Access to the Data Pipeline</a:t>
            </a:r>
          </a:p>
        </p:txBody>
      </p:sp>
      <p:graphicFrame>
        <p:nvGraphicFramePr>
          <p:cNvPr id="8" name="Table 7"/>
          <p:cNvGraphicFramePr>
            <a:graphicFrameLocks noGrp="1"/>
          </p:cNvGraphicFramePr>
          <p:nvPr>
            <p:extLst>
              <p:ext uri="{D42A27DB-BD31-4B8C-83A1-F6EECF244321}">
                <p14:modId xmlns:p14="http://schemas.microsoft.com/office/powerpoint/2010/main" val="3589074637"/>
              </p:ext>
            </p:extLst>
          </p:nvPr>
        </p:nvGraphicFramePr>
        <p:xfrm>
          <a:off x="5906814" y="1245478"/>
          <a:ext cx="4892250" cy="3346561"/>
        </p:xfrm>
        <a:graphic>
          <a:graphicData uri="http://schemas.openxmlformats.org/drawingml/2006/table">
            <a:tbl>
              <a:tblPr firstRow="1" bandRow="1">
                <a:tableStyleId>{5C22544A-7EE6-4342-B048-85BDC9FD1C3A}</a:tableStyleId>
              </a:tblPr>
              <a:tblGrid>
                <a:gridCol w="2421992">
                  <a:extLst>
                    <a:ext uri="{9D8B030D-6E8A-4147-A177-3AD203B41FA5}">
                      <a16:colId xmlns:a16="http://schemas.microsoft.com/office/drawing/2014/main" val="20000"/>
                    </a:ext>
                  </a:extLst>
                </a:gridCol>
                <a:gridCol w="2470258">
                  <a:extLst>
                    <a:ext uri="{9D8B030D-6E8A-4147-A177-3AD203B41FA5}">
                      <a16:colId xmlns:a16="http://schemas.microsoft.com/office/drawing/2014/main" val="20001"/>
                    </a:ext>
                  </a:extLst>
                </a:gridCol>
              </a:tblGrid>
              <a:tr h="603361">
                <a:tc>
                  <a:txBody>
                    <a:bodyPr/>
                    <a:lstStyle/>
                    <a:p>
                      <a:r>
                        <a:rPr lang="en-US" dirty="0">
                          <a:solidFill>
                            <a:schemeClr val="tx1"/>
                          </a:solidFill>
                        </a:rPr>
                        <a:t>SNAPSHOT</a:t>
                      </a:r>
                      <a:r>
                        <a:rPr lang="en-US" baseline="0" dirty="0">
                          <a:solidFill>
                            <a:schemeClr val="tx1"/>
                          </a:solidFill>
                        </a:rPr>
                        <a:t> </a:t>
                      </a:r>
                      <a:r>
                        <a:rPr lang="en-US" dirty="0">
                          <a:solidFill>
                            <a:schemeClr val="tx1"/>
                          </a:solidFill>
                        </a:rPr>
                        <a:t>ROLES </a:t>
                      </a:r>
                    </a:p>
                    <a:p>
                      <a:r>
                        <a:rPr lang="en-US" sz="1200" dirty="0">
                          <a:solidFill>
                            <a:schemeClr val="tx1"/>
                          </a:solidFill>
                        </a:rPr>
                        <a:t>*1 per account</a:t>
                      </a:r>
                    </a:p>
                  </a:txBody>
                  <a:tcPr/>
                </a:tc>
                <a:tc>
                  <a:txBody>
                    <a:bodyPr/>
                    <a:lstStyle/>
                    <a:p>
                      <a:r>
                        <a:rPr lang="en-US" dirty="0">
                          <a:solidFill>
                            <a:schemeClr val="tx1"/>
                          </a:solidFill>
                        </a:rPr>
                        <a:t>ENABLES USER TO:</a:t>
                      </a:r>
                    </a:p>
                  </a:txBody>
                  <a:tcPr/>
                </a:tc>
                <a:extLst>
                  <a:ext uri="{0D108BD9-81ED-4DB2-BD59-A6C34878D82A}">
                    <a16:rowId xmlns:a16="http://schemas.microsoft.com/office/drawing/2014/main" val="10000"/>
                  </a:ext>
                </a:extLst>
              </a:tr>
              <a:tr h="344778">
                <a:tc>
                  <a:txBody>
                    <a:bodyPr/>
                    <a:lstStyle/>
                    <a:p>
                      <a:r>
                        <a:rPr lang="en-US" sz="1800" b="0" dirty="0"/>
                        <a:t>EOY~LEAVIEWER</a:t>
                      </a:r>
                    </a:p>
                  </a:txBody>
                  <a:tcPr/>
                </a:tc>
                <a:tc>
                  <a:txBody>
                    <a:bodyPr/>
                    <a:lstStyle/>
                    <a:p>
                      <a:r>
                        <a:rPr lang="en-US" sz="1800" b="0" dirty="0"/>
                        <a:t>read-only access</a:t>
                      </a:r>
                    </a:p>
                  </a:txBody>
                  <a:tcPr/>
                </a:tc>
                <a:extLst>
                  <a:ext uri="{0D108BD9-81ED-4DB2-BD59-A6C34878D82A}">
                    <a16:rowId xmlns:a16="http://schemas.microsoft.com/office/drawing/2014/main" val="10001"/>
                  </a:ext>
                </a:extLst>
              </a:tr>
              <a:tr h="719690">
                <a:tc>
                  <a:txBody>
                    <a:bodyPr/>
                    <a:lstStyle/>
                    <a:p>
                      <a:r>
                        <a:rPr lang="en-US" sz="1800" b="0" dirty="0"/>
                        <a:t>EOY~LEAUSER</a:t>
                      </a:r>
                    </a:p>
                  </a:txBody>
                  <a:tcPr/>
                </a:tc>
                <a:tc>
                  <a:txBody>
                    <a:bodyPr/>
                    <a:lstStyle/>
                    <a:p>
                      <a:r>
                        <a:rPr lang="en-US" sz="1800" b="0" dirty="0"/>
                        <a:t>create snapshots and view snapshot level errors</a:t>
                      </a:r>
                    </a:p>
                  </a:txBody>
                  <a:tcPr/>
                </a:tc>
                <a:extLst>
                  <a:ext uri="{0D108BD9-81ED-4DB2-BD59-A6C34878D82A}">
                    <a16:rowId xmlns:a16="http://schemas.microsoft.com/office/drawing/2014/main" val="10002"/>
                  </a:ext>
                </a:extLst>
              </a:tr>
              <a:tr h="1367411">
                <a:tc>
                  <a:txBody>
                    <a:bodyPr/>
                    <a:lstStyle/>
                    <a:p>
                      <a:r>
                        <a:rPr lang="en-US" sz="1800" b="0" dirty="0"/>
                        <a:t>EOY~LEAAPPROVER</a:t>
                      </a:r>
                    </a:p>
                    <a:p>
                      <a:r>
                        <a:rPr lang="en-US" sz="1800" b="0" dirty="0"/>
                        <a:t>*Need at least 1</a:t>
                      </a:r>
                    </a:p>
                  </a:txBody>
                  <a:tcPr/>
                </a:tc>
                <a:tc>
                  <a:txBody>
                    <a:bodyPr/>
                    <a:lstStyle/>
                    <a:p>
                      <a:r>
                        <a:rPr lang="en-US" sz="1800" b="0" dirty="0"/>
                        <a:t>create</a:t>
                      </a:r>
                      <a:r>
                        <a:rPr lang="en-US" sz="1800" b="0" baseline="0" dirty="0"/>
                        <a:t> snapshots, view snapshot level errors, AND can approve data (Submit final snapshot to CDE) </a:t>
                      </a:r>
                      <a:endParaRPr lang="en-US" sz="1800" b="0" dirty="0"/>
                    </a:p>
                  </a:txBody>
                  <a:tcPr/>
                </a:tc>
                <a:extLst>
                  <a:ext uri="{0D108BD9-81ED-4DB2-BD59-A6C34878D82A}">
                    <a16:rowId xmlns:a16="http://schemas.microsoft.com/office/drawing/2014/main" val="10003"/>
                  </a:ext>
                </a:extLst>
              </a:tr>
            </a:tbl>
          </a:graphicData>
        </a:graphic>
      </p:graphicFrame>
      <p:sp>
        <p:nvSpPr>
          <p:cNvPr id="5" name="Slide Number Placeholder 4"/>
          <p:cNvSpPr>
            <a:spLocks noGrp="1"/>
          </p:cNvSpPr>
          <p:nvPr>
            <p:ph type="sldNum" sz="quarter" idx="4294967295"/>
          </p:nvPr>
        </p:nvSpPr>
        <p:spPr>
          <a:xfrm>
            <a:off x="1798321" y="6356352"/>
            <a:ext cx="467783" cy="365125"/>
          </a:xfrm>
          <a:prstGeom prst="rect">
            <a:avLst/>
          </a:prstGeom>
        </p:spPr>
        <p:txBody>
          <a:bodyPr/>
          <a:lstStyle/>
          <a:p>
            <a:fld id="{67726FA2-3EC9-4717-AD62-D8C823692DD3}" type="slidenum">
              <a:rPr lang="en-US" smtClean="0"/>
              <a:pPr/>
              <a:t>8</a:t>
            </a:fld>
            <a:endParaRPr lang="en-US" dirty="0"/>
          </a:p>
        </p:txBody>
      </p:sp>
      <p:sp>
        <p:nvSpPr>
          <p:cNvPr id="9" name="TextBox 8">
            <a:extLst>
              <a:ext uri="{FF2B5EF4-FFF2-40B4-BE49-F238E27FC236}">
                <a16:creationId xmlns:a16="http://schemas.microsoft.com/office/drawing/2014/main" id="{1FACB8E1-93B5-5D3E-0DF2-AE171395AD8E}"/>
              </a:ext>
            </a:extLst>
          </p:cNvPr>
          <p:cNvSpPr txBox="1"/>
          <p:nvPr/>
        </p:nvSpPr>
        <p:spPr>
          <a:xfrm>
            <a:off x="703781" y="5032913"/>
            <a:ext cx="6044152" cy="1077218"/>
          </a:xfrm>
          <a:prstGeom prst="rect">
            <a:avLst/>
          </a:prstGeom>
          <a:noFill/>
        </p:spPr>
        <p:txBody>
          <a:bodyPr wrap="square">
            <a:spAutoFit/>
          </a:bodyPr>
          <a:lstStyle/>
          <a:p>
            <a:pPr marL="331470" indent="-285750">
              <a:buFont typeface="Arial" panose="020B0604020202020204" pitchFamily="34" charset="0"/>
              <a:buChar char="•"/>
            </a:pPr>
            <a:r>
              <a:rPr lang="en-US" sz="1600" dirty="0"/>
              <a:t>Assigned by LAM (Local Access Manager)</a:t>
            </a:r>
          </a:p>
          <a:p>
            <a:pPr marL="331470" indent="-285750">
              <a:buFont typeface="Arial" panose="020B0604020202020204" pitchFamily="34" charset="0"/>
              <a:buChar char="•"/>
            </a:pPr>
            <a:r>
              <a:rPr lang="en-US" sz="1600" dirty="0"/>
              <a:t>LAMs click </a:t>
            </a:r>
            <a:r>
              <a:rPr lang="en-US" sz="1600" dirty="0">
                <a:hlinkClick r:id="rId3"/>
              </a:rPr>
              <a:t>here</a:t>
            </a:r>
            <a:r>
              <a:rPr lang="en-US" sz="1600" dirty="0"/>
              <a:t> to get to the </a:t>
            </a:r>
            <a:r>
              <a:rPr lang="en-US" sz="1600" dirty="0" err="1"/>
              <a:t>IdM</a:t>
            </a:r>
            <a:r>
              <a:rPr lang="en-US" sz="1600" dirty="0"/>
              <a:t> Home page</a:t>
            </a:r>
          </a:p>
          <a:p>
            <a:pPr marL="331470" indent="-285750">
              <a:buFont typeface="Arial" panose="020B0604020202020204" pitchFamily="34" charset="0"/>
              <a:buChar char="•"/>
            </a:pPr>
            <a:r>
              <a:rPr lang="en-US" sz="1600" dirty="0"/>
              <a:t>Only 1 role per group/account</a:t>
            </a:r>
          </a:p>
          <a:p>
            <a:pPr marL="331470" indent="-285750">
              <a:buFont typeface="Arial" panose="020B0604020202020204" pitchFamily="34" charset="0"/>
              <a:buChar char="•"/>
            </a:pPr>
            <a:r>
              <a:rPr lang="en-US" sz="1600" dirty="0"/>
              <a:t>LEAs may have as many Viewers, Users, and Approvers as needed  </a:t>
            </a:r>
          </a:p>
        </p:txBody>
      </p:sp>
      <p:graphicFrame>
        <p:nvGraphicFramePr>
          <p:cNvPr id="6" name="Table 5">
            <a:extLst>
              <a:ext uri="{FF2B5EF4-FFF2-40B4-BE49-F238E27FC236}">
                <a16:creationId xmlns:a16="http://schemas.microsoft.com/office/drawing/2014/main" id="{D6D99988-14F1-4E29-54E0-201DB9413C2F}"/>
              </a:ext>
            </a:extLst>
          </p:cNvPr>
          <p:cNvGraphicFramePr>
            <a:graphicFrameLocks noGrp="1"/>
          </p:cNvGraphicFramePr>
          <p:nvPr>
            <p:extLst>
              <p:ext uri="{D42A27DB-BD31-4B8C-83A1-F6EECF244321}">
                <p14:modId xmlns:p14="http://schemas.microsoft.com/office/powerpoint/2010/main" val="3181528018"/>
              </p:ext>
            </p:extLst>
          </p:nvPr>
        </p:nvGraphicFramePr>
        <p:xfrm>
          <a:off x="1647787" y="1283934"/>
          <a:ext cx="3523593" cy="2373933"/>
        </p:xfrm>
        <a:graphic>
          <a:graphicData uri="http://schemas.openxmlformats.org/drawingml/2006/table">
            <a:tbl>
              <a:tblPr firstRow="1" bandRow="1">
                <a:tableStyleId>{F5AB1C69-6EDB-4FF4-983F-18BD219EF322}</a:tableStyleId>
              </a:tblPr>
              <a:tblGrid>
                <a:gridCol w="1637280">
                  <a:extLst>
                    <a:ext uri="{9D8B030D-6E8A-4147-A177-3AD203B41FA5}">
                      <a16:colId xmlns:a16="http://schemas.microsoft.com/office/drawing/2014/main" val="20000"/>
                    </a:ext>
                  </a:extLst>
                </a:gridCol>
                <a:gridCol w="1886313">
                  <a:extLst>
                    <a:ext uri="{9D8B030D-6E8A-4147-A177-3AD203B41FA5}">
                      <a16:colId xmlns:a16="http://schemas.microsoft.com/office/drawing/2014/main" val="20001"/>
                    </a:ext>
                  </a:extLst>
                </a:gridCol>
              </a:tblGrid>
              <a:tr h="807052">
                <a:tc>
                  <a:txBody>
                    <a:bodyPr/>
                    <a:lstStyle/>
                    <a:p>
                      <a:r>
                        <a:rPr lang="en-US" dirty="0">
                          <a:solidFill>
                            <a:schemeClr val="tx1"/>
                          </a:solidFill>
                        </a:rPr>
                        <a:t>INTERCHANGE  ROLES </a:t>
                      </a:r>
                    </a:p>
                    <a:p>
                      <a:r>
                        <a:rPr lang="en-US" sz="1200" dirty="0">
                          <a:solidFill>
                            <a:schemeClr val="tx1"/>
                          </a:solidFill>
                        </a:rPr>
                        <a:t>*1 per</a:t>
                      </a:r>
                      <a:r>
                        <a:rPr lang="en-US" sz="1200" baseline="0" dirty="0">
                          <a:solidFill>
                            <a:schemeClr val="tx1"/>
                          </a:solidFill>
                        </a:rPr>
                        <a:t> account</a:t>
                      </a:r>
                      <a:endParaRPr lang="en-US" sz="1200" dirty="0">
                        <a:solidFill>
                          <a:schemeClr val="tx1"/>
                        </a:solidFill>
                      </a:endParaRPr>
                    </a:p>
                  </a:txBody>
                  <a:tcPr/>
                </a:tc>
                <a:tc>
                  <a:txBody>
                    <a:bodyPr/>
                    <a:lstStyle/>
                    <a:p>
                      <a:r>
                        <a:rPr lang="en-US" dirty="0">
                          <a:solidFill>
                            <a:schemeClr val="tx1"/>
                          </a:solidFill>
                        </a:rPr>
                        <a:t>ENABLES</a:t>
                      </a:r>
                      <a:r>
                        <a:rPr lang="en-US" baseline="0" dirty="0">
                          <a:solidFill>
                            <a:schemeClr val="tx1"/>
                          </a:solidFill>
                        </a:rPr>
                        <a:t> USER TO:</a:t>
                      </a:r>
                      <a:endParaRPr lang="en-US" dirty="0">
                        <a:solidFill>
                          <a:schemeClr val="tx1"/>
                        </a:solidFill>
                      </a:endParaRPr>
                    </a:p>
                  </a:txBody>
                  <a:tcPr/>
                </a:tc>
                <a:extLst>
                  <a:ext uri="{0D108BD9-81ED-4DB2-BD59-A6C34878D82A}">
                    <a16:rowId xmlns:a16="http://schemas.microsoft.com/office/drawing/2014/main" val="10000"/>
                  </a:ext>
                </a:extLst>
              </a:tr>
              <a:tr h="364681">
                <a:tc>
                  <a:txBody>
                    <a:bodyPr/>
                    <a:lstStyle/>
                    <a:p>
                      <a:r>
                        <a:rPr lang="en-US" strike="noStrike" dirty="0" err="1"/>
                        <a:t>SPE~LEAViewer</a:t>
                      </a:r>
                      <a:endParaRPr lang="en-US" strike="noStrike" dirty="0"/>
                    </a:p>
                  </a:txBody>
                  <a:tcPr/>
                </a:tc>
                <a:tc>
                  <a:txBody>
                    <a:bodyPr/>
                    <a:lstStyle/>
                    <a:p>
                      <a:r>
                        <a:rPr lang="en-US" strike="noStrike" dirty="0"/>
                        <a:t>read-only access</a:t>
                      </a:r>
                    </a:p>
                  </a:txBody>
                  <a:tcPr/>
                </a:tc>
                <a:extLst>
                  <a:ext uri="{0D108BD9-81ED-4DB2-BD59-A6C34878D82A}">
                    <a16:rowId xmlns:a16="http://schemas.microsoft.com/office/drawing/2014/main" val="10001"/>
                  </a:ext>
                </a:extLst>
              </a:tr>
              <a:tr h="1185213">
                <a:tc>
                  <a:txBody>
                    <a:bodyPr/>
                    <a:lstStyle/>
                    <a:p>
                      <a:r>
                        <a:rPr lang="en-US" dirty="0"/>
                        <a:t>SPE~LEAUSER</a:t>
                      </a:r>
                    </a:p>
                  </a:txBody>
                  <a:tcPr/>
                </a:tc>
                <a:tc>
                  <a:txBody>
                    <a:bodyPr/>
                    <a:lstStyle/>
                    <a:p>
                      <a:r>
                        <a:rPr lang="en-US" dirty="0"/>
                        <a:t>upload files, view interchange level</a:t>
                      </a:r>
                      <a:r>
                        <a:rPr lang="en-US" baseline="0" dirty="0"/>
                        <a:t> errors</a:t>
                      </a:r>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228249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000" dirty="0"/>
              <a:t>OR find errors under Cognos Reports</a:t>
            </a:r>
          </a:p>
        </p:txBody>
      </p:sp>
      <p:sp>
        <p:nvSpPr>
          <p:cNvPr id="2" name="Content Placeholder 1"/>
          <p:cNvSpPr>
            <a:spLocks noGrp="1"/>
          </p:cNvSpPr>
          <p:nvPr>
            <p:ph idx="1"/>
          </p:nvPr>
        </p:nvSpPr>
        <p:spPr/>
        <p:txBody>
          <a:bodyPr>
            <a:normAutofit/>
          </a:bodyPr>
          <a:lstStyle/>
          <a:p>
            <a:r>
              <a:rPr lang="en-US" sz="1800" dirty="0"/>
              <a:t>Click Cognos Reports (or Pipeline Reports) and then Special Education EOY: </a:t>
            </a:r>
          </a:p>
        </p:txBody>
      </p:sp>
      <p:pic>
        <p:nvPicPr>
          <p:cNvPr id="10242" name="Picture 2" descr="Sped EOY Snapshot error report under cognos"/>
          <p:cNvPicPr>
            <a:picLocks noChangeAspect="1" noChangeArrowheads="1"/>
          </p:cNvPicPr>
          <p:nvPr/>
        </p:nvPicPr>
        <p:blipFill rotWithShape="1">
          <a:blip r:embed="rId3">
            <a:extLst>
              <a:ext uri="{28A0092B-C50C-407E-A947-70E740481C1C}">
                <a14:useLocalDpi xmlns:a14="http://schemas.microsoft.com/office/drawing/2010/main" val="0"/>
              </a:ext>
            </a:extLst>
          </a:blip>
          <a:srcRect t="14362" r="71936" b="39420"/>
          <a:stretch/>
        </p:blipFill>
        <p:spPr bwMode="auto">
          <a:xfrm>
            <a:off x="1946543" y="1893054"/>
            <a:ext cx="4386942" cy="40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ame 4">
            <a:extLst>
              <a:ext uri="{C183D7F6-B498-43B3-948B-1728B52AA6E4}">
                <adec:decorative xmlns:adec="http://schemas.microsoft.com/office/drawing/2017/decorative" val="1"/>
              </a:ext>
            </a:extLst>
          </p:cNvPr>
          <p:cNvSpPr/>
          <p:nvPr/>
        </p:nvSpPr>
        <p:spPr>
          <a:xfrm>
            <a:off x="2108016" y="4818118"/>
            <a:ext cx="2031999" cy="261257"/>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3" descr="list of cognos reports found under Special Education EOY folder"/>
          <p:cNvPicPr>
            <a:picLocks noChangeAspect="1" noChangeArrowheads="1"/>
          </p:cNvPicPr>
          <p:nvPr/>
        </p:nvPicPr>
        <p:blipFill rotWithShape="1">
          <a:blip r:embed="rId4">
            <a:extLst>
              <a:ext uri="{28A0092B-C50C-407E-A947-70E740481C1C}">
                <a14:useLocalDpi xmlns:a14="http://schemas.microsoft.com/office/drawing/2010/main" val="0"/>
              </a:ext>
            </a:extLst>
          </a:blip>
          <a:srcRect l="-282" t="28370" r="55528" b="38195"/>
          <a:stretch/>
        </p:blipFill>
        <p:spPr bwMode="auto">
          <a:xfrm>
            <a:off x="4413838" y="2597297"/>
            <a:ext cx="6035040" cy="281792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a:extLst>
              <a:ext uri="{C183D7F6-B498-43B3-948B-1728B52AA6E4}">
                <adec:decorative xmlns:adec="http://schemas.microsoft.com/office/drawing/2017/decorative" val="1"/>
              </a:ext>
            </a:extLst>
          </p:cNvPr>
          <p:cNvSpPr/>
          <p:nvPr/>
        </p:nvSpPr>
        <p:spPr>
          <a:xfrm>
            <a:off x="5008179" y="4686372"/>
            <a:ext cx="2593428" cy="6581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688318" y="4686373"/>
            <a:ext cx="2624959" cy="1384995"/>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rgbClr val="FF0000"/>
                </a:solidFill>
              </a:rPr>
              <a:t>Records with errors at Interchange</a:t>
            </a:r>
          </a:p>
          <a:p>
            <a:pPr marL="285750" indent="-285750">
              <a:buFont typeface="Arial" panose="020B0604020202020204" pitchFamily="34" charset="0"/>
              <a:buChar char="•"/>
            </a:pPr>
            <a:r>
              <a:rPr lang="en-US" sz="1200" dirty="0">
                <a:solidFill>
                  <a:srgbClr val="FF0000"/>
                </a:solidFill>
              </a:rPr>
              <a:t>Snapshot error details</a:t>
            </a:r>
          </a:p>
          <a:p>
            <a:pPr marL="285750" indent="-285750">
              <a:buFont typeface="Arial" panose="020B0604020202020204" pitchFamily="34" charset="0"/>
              <a:buChar char="•"/>
            </a:pPr>
            <a:r>
              <a:rPr lang="en-US" sz="1200" dirty="0">
                <a:solidFill>
                  <a:srgbClr val="FF0000"/>
                </a:solidFill>
              </a:rPr>
              <a:t>Snapshot error summary</a:t>
            </a:r>
          </a:p>
          <a:p>
            <a:pPr marL="285750" indent="-285750">
              <a:buFont typeface="Arial" panose="020B0604020202020204" pitchFamily="34" charset="0"/>
              <a:buChar char="•"/>
            </a:pPr>
            <a:endParaRPr lang="en-US" sz="1200" dirty="0"/>
          </a:p>
          <a:p>
            <a:endParaRPr lang="en-US" sz="1200" dirty="0"/>
          </a:p>
          <a:p>
            <a:pPr marL="285750" indent="-285750">
              <a:buFont typeface="Arial" panose="020B0604020202020204" pitchFamily="34" charset="0"/>
              <a:buChar char="•"/>
            </a:pPr>
            <a:endParaRPr lang="en-US" sz="1200" dirty="0"/>
          </a:p>
          <a:p>
            <a:r>
              <a:rPr lang="en-US" sz="1200" dirty="0"/>
              <a:t>re</a:t>
            </a:r>
          </a:p>
        </p:txBody>
      </p:sp>
      <p:pic>
        <p:nvPicPr>
          <p:cNvPr id="13"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3111" r="62594" b="11845"/>
          <a:stretch/>
        </p:blipFill>
        <p:spPr bwMode="auto">
          <a:xfrm>
            <a:off x="4421720" y="5396066"/>
            <a:ext cx="4893968"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743497" y="5344511"/>
            <a:ext cx="2569780" cy="830997"/>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FF0000"/>
                </a:solidFill>
              </a:rPr>
              <a:t>snapshot records – check this report to ensure snapshot has the correct number of records you’re expecting </a:t>
            </a:r>
          </a:p>
        </p:txBody>
      </p:sp>
      <p:sp>
        <p:nvSpPr>
          <p:cNvPr id="14" name="Rectangle 13">
            <a:extLst>
              <a:ext uri="{C183D7F6-B498-43B3-948B-1728B52AA6E4}">
                <adec:decorative xmlns:adec="http://schemas.microsoft.com/office/drawing/2017/decorative" val="1"/>
              </a:ext>
            </a:extLst>
          </p:cNvPr>
          <p:cNvSpPr/>
          <p:nvPr/>
        </p:nvSpPr>
        <p:spPr>
          <a:xfrm>
            <a:off x="5008179" y="5415223"/>
            <a:ext cx="2680138" cy="3470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294967295"/>
          </p:nvPr>
        </p:nvSpPr>
        <p:spPr>
          <a:xfrm>
            <a:off x="1798321" y="6356352"/>
            <a:ext cx="467783" cy="365125"/>
          </a:xfrm>
          <a:prstGeom prst="rect">
            <a:avLst/>
          </a:prstGeom>
        </p:spPr>
        <p:txBody>
          <a:bodyPr/>
          <a:lstStyle/>
          <a:p>
            <a:fld id="{67726FA2-3EC9-4717-AD62-D8C823692DD3}" type="slidenum">
              <a:rPr lang="en-US" smtClean="0"/>
              <a:pPr/>
              <a:t>80</a:t>
            </a:fld>
            <a:endParaRPr lang="en-US" dirty="0"/>
          </a:p>
        </p:txBody>
      </p:sp>
    </p:spTree>
    <p:extLst>
      <p:ext uri="{BB962C8B-B14F-4D97-AF65-F5344CB8AC3E}">
        <p14:creationId xmlns:p14="http://schemas.microsoft.com/office/powerpoint/2010/main" val="917856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3820-FD50-AB4B-20F2-9FB73843FD24}"/>
              </a:ext>
            </a:extLst>
          </p:cNvPr>
          <p:cNvSpPr>
            <a:spLocks noGrp="1"/>
          </p:cNvSpPr>
          <p:nvPr>
            <p:ph type="ctrTitle"/>
          </p:nvPr>
        </p:nvSpPr>
        <p:spPr/>
        <p:txBody>
          <a:bodyPr/>
          <a:lstStyle/>
          <a:p>
            <a:r>
              <a:rPr lang="en-US" dirty="0"/>
              <a:t>More on Cognos Reports</a:t>
            </a:r>
          </a:p>
        </p:txBody>
      </p:sp>
      <p:sp>
        <p:nvSpPr>
          <p:cNvPr id="3" name="Slide Number Placeholder 2">
            <a:extLst>
              <a:ext uri="{FF2B5EF4-FFF2-40B4-BE49-F238E27FC236}">
                <a16:creationId xmlns:a16="http://schemas.microsoft.com/office/drawing/2014/main" id="{EE716880-918D-5979-3CFC-484097D4C819}"/>
              </a:ext>
            </a:extLst>
          </p:cNvPr>
          <p:cNvSpPr>
            <a:spLocks noGrp="1"/>
          </p:cNvSpPr>
          <p:nvPr>
            <p:ph type="sldNum" sz="quarter" idx="12"/>
          </p:nvPr>
        </p:nvSpPr>
        <p:spPr/>
        <p:txBody>
          <a:bodyPr/>
          <a:lstStyle/>
          <a:p>
            <a:fld id="{C479D5F6-EDCB-402A-AC08-4943A1820E8F}" type="slidenum">
              <a:rPr lang="en-US" smtClean="0"/>
              <a:pPr/>
              <a:t>81</a:t>
            </a:fld>
            <a:endParaRPr lang="en-US" dirty="0"/>
          </a:p>
        </p:txBody>
      </p:sp>
    </p:spTree>
    <p:extLst>
      <p:ext uri="{BB962C8B-B14F-4D97-AF65-F5344CB8AC3E}">
        <p14:creationId xmlns:p14="http://schemas.microsoft.com/office/powerpoint/2010/main" val="1468900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defRPr/>
            </a:pPr>
            <a:r>
              <a:rPr lang="en-US" dirty="0"/>
              <a:t>Reviewing Data Reports </a:t>
            </a:r>
          </a:p>
        </p:txBody>
      </p:sp>
      <p:sp>
        <p:nvSpPr>
          <p:cNvPr id="2" name="Content Placeholder 1"/>
          <p:cNvSpPr>
            <a:spLocks noGrp="1"/>
          </p:cNvSpPr>
          <p:nvPr>
            <p:ph idx="1"/>
          </p:nvPr>
        </p:nvSpPr>
        <p:spPr/>
        <p:txBody>
          <a:bodyPr>
            <a:normAutofit/>
          </a:bodyPr>
          <a:lstStyle/>
          <a:p>
            <a:pPr>
              <a:defRPr/>
            </a:pPr>
            <a:r>
              <a:rPr lang="en-US" sz="1600" dirty="0">
                <a:latin typeface="+mn-lt"/>
              </a:rPr>
              <a:t>Once All Errors are corrected, review your Cognos validation/detail reports for accuracy. Errors do not catch everything!</a:t>
            </a:r>
          </a:p>
          <a:p>
            <a:pPr>
              <a:defRPr/>
            </a:pPr>
            <a:endParaRPr lang="en-US" sz="1600" dirty="0">
              <a:latin typeface="+mn-lt"/>
            </a:endParaRPr>
          </a:p>
          <a:p>
            <a:pPr>
              <a:defRPr/>
            </a:pPr>
            <a:r>
              <a:rPr lang="en-US" sz="1600" dirty="0">
                <a:latin typeface="+mn-lt"/>
              </a:rPr>
              <a:t>If after reviewing, you notice something that needs to be fixed:</a:t>
            </a:r>
          </a:p>
          <a:p>
            <a:pPr lvl="1">
              <a:defRPr/>
            </a:pPr>
            <a:r>
              <a:rPr lang="en-US" sz="1600" dirty="0">
                <a:latin typeface="+mn-lt"/>
              </a:rPr>
              <a:t>IEP Interchange File(s) will need to be resubmitted</a:t>
            </a:r>
          </a:p>
          <a:p>
            <a:pPr lvl="1">
              <a:defRPr/>
            </a:pPr>
            <a:r>
              <a:rPr lang="en-US" sz="1600" dirty="0">
                <a:latin typeface="+mn-lt"/>
              </a:rPr>
              <a:t>Special Education EOY Snapshot will need to be re-created</a:t>
            </a:r>
          </a:p>
          <a:p>
            <a:pPr lvl="2">
              <a:defRPr/>
            </a:pPr>
            <a:r>
              <a:rPr lang="en-US" sz="1600" dirty="0">
                <a:latin typeface="+mn-lt"/>
              </a:rPr>
              <a:t>Reports are created from your last snapshot so any changes to files will change your reports. </a:t>
            </a:r>
          </a:p>
          <a:p>
            <a:pPr marL="914400" lvl="2" indent="0">
              <a:buNone/>
              <a:defRPr/>
            </a:pPr>
            <a:endParaRPr lang="en-US" sz="1600" dirty="0">
              <a:latin typeface="+mn-lt"/>
            </a:endParaRPr>
          </a:p>
          <a:p>
            <a:pPr>
              <a:defRPr/>
            </a:pPr>
            <a:r>
              <a:rPr lang="en-US" sz="1600" dirty="0">
                <a:latin typeface="+mn-lt"/>
              </a:rPr>
              <a:t>Final Reports Submission and Data File Approval within Data Pipeline are the last steps-NOT until September after we complete the duplicate process:</a:t>
            </a:r>
          </a:p>
          <a:p>
            <a:pPr lvl="1">
              <a:defRPr/>
            </a:pPr>
            <a:r>
              <a:rPr lang="en-US" sz="1600" dirty="0">
                <a:latin typeface="+mn-lt"/>
              </a:rPr>
              <a:t>Once you’ve reviewed the reports and made all changes:</a:t>
            </a:r>
          </a:p>
          <a:p>
            <a:pPr lvl="2">
              <a:defRPr/>
            </a:pPr>
            <a:r>
              <a:rPr lang="en-US" sz="1400" dirty="0">
                <a:latin typeface="+mn-lt"/>
              </a:rPr>
              <a:t>Submit the 8 reports required for signature and the flag explanations document if necessary to the ESSU Data Management System </a:t>
            </a:r>
          </a:p>
          <a:p>
            <a:pPr lvl="2">
              <a:defRPr/>
            </a:pPr>
            <a:r>
              <a:rPr lang="en-US" sz="1400" dirty="0">
                <a:latin typeface="+mn-lt"/>
              </a:rPr>
              <a:t>Then in Data Pipeline, click the “SUBMIT TO CDE” button.  Only the Sped EOY Approver will have ability to do this  </a:t>
            </a:r>
          </a:p>
          <a:p>
            <a:pPr lvl="2">
              <a:defRPr/>
            </a:pPr>
            <a:r>
              <a:rPr lang="en-US" sz="1400" dirty="0">
                <a:latin typeface="+mn-lt"/>
              </a:rPr>
              <a:t>Finalizes the data for CDE to begin their validation</a:t>
            </a:r>
            <a:r>
              <a:rPr lang="en-US" sz="1600" dirty="0">
                <a:latin typeface="+mn-lt"/>
              </a:rPr>
              <a:t> </a:t>
            </a:r>
            <a:r>
              <a:rPr lang="en-US" sz="1400" dirty="0">
                <a:latin typeface="+mn-lt"/>
              </a:rPr>
              <a:t>process before submission to the federal government</a:t>
            </a:r>
          </a:p>
        </p:txBody>
      </p:sp>
      <p:sp>
        <p:nvSpPr>
          <p:cNvPr id="4" name="Slide Number Placeholder 3"/>
          <p:cNvSpPr>
            <a:spLocks noGrp="1"/>
          </p:cNvSpPr>
          <p:nvPr>
            <p:ph type="sldNum" sz="quarter" idx="4294967295"/>
          </p:nvPr>
        </p:nvSpPr>
        <p:spPr>
          <a:xfrm>
            <a:off x="1798321" y="6356352"/>
            <a:ext cx="467783" cy="365125"/>
          </a:xfrm>
          <a:prstGeom prst="rect">
            <a:avLst/>
          </a:prstGeom>
        </p:spPr>
        <p:txBody>
          <a:bodyPr/>
          <a:lstStyle/>
          <a:p>
            <a:fld id="{67726FA2-3EC9-4717-AD62-D8C823692DD3}" type="slidenum">
              <a:rPr lang="en-US" smtClean="0"/>
              <a:pPr/>
              <a:t>82</a:t>
            </a:fld>
            <a:endParaRPr lang="en-US" dirty="0"/>
          </a:p>
        </p:txBody>
      </p:sp>
    </p:spTree>
    <p:extLst>
      <p:ext uri="{BB962C8B-B14F-4D97-AF65-F5344CB8AC3E}">
        <p14:creationId xmlns:p14="http://schemas.microsoft.com/office/powerpoint/2010/main" val="31944047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Cognos Reports – Special Education EOY</a:t>
            </a:r>
          </a:p>
        </p:txBody>
      </p:sp>
      <p:sp>
        <p:nvSpPr>
          <p:cNvPr id="4" name="Slide Number Placeholder 3"/>
          <p:cNvSpPr>
            <a:spLocks noGrp="1"/>
          </p:cNvSpPr>
          <p:nvPr>
            <p:ph type="sldNum" sz="quarter" idx="12"/>
          </p:nvPr>
        </p:nvSpPr>
        <p:spPr/>
        <p:txBody>
          <a:bodyPr/>
          <a:lstStyle/>
          <a:p>
            <a:fld id="{C479D5F6-EDCB-402A-AC08-4943A1820E8F}" type="slidenum">
              <a:rPr lang="en-US" smtClean="0"/>
              <a:pPr/>
              <a:t>83</a:t>
            </a:fld>
            <a:endParaRPr lang="en-US" dirty="0"/>
          </a:p>
        </p:txBody>
      </p:sp>
      <p:pic>
        <p:nvPicPr>
          <p:cNvPr id="1026" name="Picture 2" descr="Cognos reports screen"/>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25" t="14353" b="4782"/>
          <a:stretch/>
        </p:blipFill>
        <p:spPr bwMode="auto">
          <a:xfrm>
            <a:off x="1959836" y="2033900"/>
            <a:ext cx="8708164" cy="3948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C183D7F6-B498-43B3-948B-1728B52AA6E4}">
                <adec:decorative xmlns:adec="http://schemas.microsoft.com/office/drawing/2017/decorative" val="1"/>
              </a:ext>
            </a:extLst>
          </p:cNvPr>
          <p:cNvSpPr/>
          <p:nvPr/>
        </p:nvSpPr>
        <p:spPr>
          <a:xfrm>
            <a:off x="1865832" y="2674834"/>
            <a:ext cx="1333144" cy="6409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C183D7F6-B498-43B3-948B-1728B52AA6E4}">
                <adec:decorative xmlns:adec="http://schemas.microsoft.com/office/drawing/2017/decorative" val="1"/>
              </a:ext>
            </a:extLst>
          </p:cNvPr>
          <p:cNvSpPr/>
          <p:nvPr/>
        </p:nvSpPr>
        <p:spPr>
          <a:xfrm>
            <a:off x="3198976" y="4683095"/>
            <a:ext cx="1186440" cy="3589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ognos reports button"/>
          <p:cNvPicPr>
            <a:picLocks noChangeAspect="1"/>
          </p:cNvPicPr>
          <p:nvPr/>
        </p:nvPicPr>
        <p:blipFill rotWithShape="1">
          <a:blip r:embed="rId3"/>
          <a:srcRect r="8405" b="43552"/>
          <a:stretch/>
        </p:blipFill>
        <p:spPr>
          <a:xfrm>
            <a:off x="1865833" y="1197970"/>
            <a:ext cx="2905570" cy="793201"/>
          </a:xfrm>
          <a:prstGeom prst="rect">
            <a:avLst/>
          </a:prstGeom>
        </p:spPr>
      </p:pic>
      <p:sp>
        <p:nvSpPr>
          <p:cNvPr id="6" name="TextBox 5"/>
          <p:cNvSpPr txBox="1"/>
          <p:nvPr/>
        </p:nvSpPr>
        <p:spPr>
          <a:xfrm>
            <a:off x="4385416" y="1341691"/>
            <a:ext cx="3112094" cy="646331"/>
          </a:xfrm>
          <a:prstGeom prst="rect">
            <a:avLst/>
          </a:prstGeom>
          <a:noFill/>
        </p:spPr>
        <p:txBody>
          <a:bodyPr wrap="square" rtlCol="0">
            <a:spAutoFit/>
          </a:bodyPr>
          <a:lstStyle/>
          <a:p>
            <a:r>
              <a:rPr lang="en-US" dirty="0"/>
              <a:t>This screen is what you will see after clicking ‘</a:t>
            </a:r>
            <a:r>
              <a:rPr lang="en-US" dirty="0" err="1"/>
              <a:t>Cognos</a:t>
            </a:r>
            <a:r>
              <a:rPr lang="en-US" dirty="0"/>
              <a:t> Reports’</a:t>
            </a:r>
          </a:p>
        </p:txBody>
      </p:sp>
      <p:sp>
        <p:nvSpPr>
          <p:cNvPr id="9" name="TextBox 8"/>
          <p:cNvSpPr txBox="1"/>
          <p:nvPr/>
        </p:nvSpPr>
        <p:spPr>
          <a:xfrm>
            <a:off x="1524001" y="2794475"/>
            <a:ext cx="452927" cy="369332"/>
          </a:xfrm>
          <a:prstGeom prst="rect">
            <a:avLst/>
          </a:prstGeom>
          <a:noFill/>
        </p:spPr>
        <p:txBody>
          <a:bodyPr wrap="square" rtlCol="0">
            <a:spAutoFit/>
          </a:bodyPr>
          <a:lstStyle/>
          <a:p>
            <a:r>
              <a:rPr lang="en-US" dirty="0">
                <a:solidFill>
                  <a:srgbClr val="FF0000"/>
                </a:solidFill>
              </a:rPr>
              <a:t>1.</a:t>
            </a:r>
          </a:p>
        </p:txBody>
      </p:sp>
      <p:sp>
        <p:nvSpPr>
          <p:cNvPr id="10" name="TextBox 9"/>
          <p:cNvSpPr txBox="1"/>
          <p:nvPr/>
        </p:nvSpPr>
        <p:spPr>
          <a:xfrm>
            <a:off x="2831508" y="4683095"/>
            <a:ext cx="367469" cy="369332"/>
          </a:xfrm>
          <a:prstGeom prst="rect">
            <a:avLst/>
          </a:prstGeom>
          <a:noFill/>
        </p:spPr>
        <p:txBody>
          <a:bodyPr wrap="square" rtlCol="0">
            <a:spAutoFit/>
          </a:bodyPr>
          <a:lstStyle/>
          <a:p>
            <a:r>
              <a:rPr lang="en-US" dirty="0">
                <a:solidFill>
                  <a:srgbClr val="FF0000"/>
                </a:solidFill>
              </a:rPr>
              <a:t>2.</a:t>
            </a:r>
          </a:p>
        </p:txBody>
      </p:sp>
    </p:spTree>
    <p:extLst>
      <p:ext uri="{BB962C8B-B14F-4D97-AF65-F5344CB8AC3E}">
        <p14:creationId xmlns:p14="http://schemas.microsoft.com/office/powerpoint/2010/main" val="16178386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Sped EOY Cognos Report List</a:t>
            </a:r>
          </a:p>
        </p:txBody>
      </p:sp>
      <p:sp>
        <p:nvSpPr>
          <p:cNvPr id="4" name="Slide Number Placeholder 3"/>
          <p:cNvSpPr>
            <a:spLocks noGrp="1"/>
          </p:cNvSpPr>
          <p:nvPr>
            <p:ph type="sldNum" sz="quarter" idx="12"/>
          </p:nvPr>
        </p:nvSpPr>
        <p:spPr/>
        <p:txBody>
          <a:bodyPr/>
          <a:lstStyle/>
          <a:p>
            <a:fld id="{C479D5F6-EDCB-402A-AC08-4943A1820E8F}" type="slidenum">
              <a:rPr lang="en-US" smtClean="0"/>
              <a:pPr/>
              <a:t>84</a:t>
            </a:fld>
            <a:endParaRPr lang="en-US" dirty="0"/>
          </a:p>
        </p:txBody>
      </p:sp>
      <p:pic>
        <p:nvPicPr>
          <p:cNvPr id="2051" name="Picture 3" descr="Sped EOY Cognos Reports list"/>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98" t="14398" b="4423"/>
          <a:stretch/>
        </p:blipFill>
        <p:spPr bwMode="auto">
          <a:xfrm>
            <a:off x="1524000" y="1324599"/>
            <a:ext cx="9031968" cy="4153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Arrow Connector 16">
            <a:extLst>
              <a:ext uri="{C183D7F6-B498-43B3-948B-1728B52AA6E4}">
                <adec:decorative xmlns:adec="http://schemas.microsoft.com/office/drawing/2017/decorative" val="1"/>
              </a:ext>
            </a:extLst>
          </p:cNvPr>
          <p:cNvCxnSpPr/>
          <p:nvPr/>
        </p:nvCxnSpPr>
        <p:spPr>
          <a:xfrm flipH="1">
            <a:off x="4949442" y="2612016"/>
            <a:ext cx="769120" cy="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001997" y="2288851"/>
            <a:ext cx="1845891" cy="646331"/>
          </a:xfrm>
          <a:prstGeom prst="rect">
            <a:avLst/>
          </a:prstGeom>
          <a:noFill/>
        </p:spPr>
        <p:txBody>
          <a:bodyPr wrap="square" rtlCol="0">
            <a:spAutoFit/>
          </a:bodyPr>
          <a:lstStyle/>
          <a:p>
            <a:r>
              <a:rPr lang="en-US" dirty="0">
                <a:solidFill>
                  <a:srgbClr val="FF0000"/>
                </a:solidFill>
              </a:rPr>
              <a:t>Scroll down to see full report list</a:t>
            </a:r>
          </a:p>
        </p:txBody>
      </p:sp>
      <p:cxnSp>
        <p:nvCxnSpPr>
          <p:cNvPr id="19" name="Straight Arrow Connector 18">
            <a:extLst>
              <a:ext uri="{C183D7F6-B498-43B3-948B-1728B52AA6E4}">
                <adec:decorative xmlns:adec="http://schemas.microsoft.com/office/drawing/2017/decorative" val="1"/>
              </a:ext>
            </a:extLst>
          </p:cNvPr>
          <p:cNvCxnSpPr/>
          <p:nvPr/>
        </p:nvCxnSpPr>
        <p:spPr>
          <a:xfrm flipH="1" flipV="1">
            <a:off x="4942319" y="4314053"/>
            <a:ext cx="769120" cy="16664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001996" y="4125852"/>
            <a:ext cx="1982624" cy="923330"/>
          </a:xfrm>
          <a:prstGeom prst="rect">
            <a:avLst/>
          </a:prstGeom>
          <a:noFill/>
        </p:spPr>
        <p:txBody>
          <a:bodyPr wrap="square" rtlCol="0">
            <a:spAutoFit/>
          </a:bodyPr>
          <a:lstStyle/>
          <a:p>
            <a:r>
              <a:rPr lang="en-US" dirty="0">
                <a:solidFill>
                  <a:srgbClr val="FF0000"/>
                </a:solidFill>
              </a:rPr>
              <a:t>Expand screen to the right to see full report name </a:t>
            </a:r>
          </a:p>
        </p:txBody>
      </p:sp>
      <p:sp>
        <p:nvSpPr>
          <p:cNvPr id="15" name="TextBox 14"/>
          <p:cNvSpPr txBox="1"/>
          <p:nvPr/>
        </p:nvSpPr>
        <p:spPr>
          <a:xfrm>
            <a:off x="2700729" y="5853869"/>
            <a:ext cx="6355829" cy="369332"/>
          </a:xfrm>
          <a:prstGeom prst="rect">
            <a:avLst/>
          </a:prstGeom>
          <a:noFill/>
        </p:spPr>
        <p:txBody>
          <a:bodyPr wrap="square" rtlCol="0">
            <a:spAutoFit/>
          </a:bodyPr>
          <a:lstStyle/>
          <a:p>
            <a:r>
              <a:rPr lang="en-US" dirty="0">
                <a:solidFill>
                  <a:srgbClr val="FF0000"/>
                </a:solidFill>
              </a:rPr>
              <a:t>*Ignore the date and time listed under the report (internal use)   </a:t>
            </a:r>
          </a:p>
        </p:txBody>
      </p:sp>
    </p:spTree>
    <p:extLst>
      <p:ext uri="{BB962C8B-B14F-4D97-AF65-F5344CB8AC3E}">
        <p14:creationId xmlns:p14="http://schemas.microsoft.com/office/powerpoint/2010/main" val="35557289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Exporting to Excel</a:t>
            </a:r>
          </a:p>
        </p:txBody>
      </p:sp>
      <p:sp>
        <p:nvSpPr>
          <p:cNvPr id="4" name="Slide Number Placeholder 3"/>
          <p:cNvSpPr>
            <a:spLocks noGrp="1"/>
          </p:cNvSpPr>
          <p:nvPr>
            <p:ph type="sldNum" sz="quarter" idx="12"/>
          </p:nvPr>
        </p:nvSpPr>
        <p:spPr/>
        <p:txBody>
          <a:bodyPr/>
          <a:lstStyle/>
          <a:p>
            <a:fld id="{C479D5F6-EDCB-402A-AC08-4943A1820E8F}" type="slidenum">
              <a:rPr lang="en-US" smtClean="0"/>
              <a:pPr/>
              <a:t>85</a:t>
            </a:fld>
            <a:endParaRPr lang="en-US" dirty="0"/>
          </a:p>
        </p:txBody>
      </p:sp>
      <p:pic>
        <p:nvPicPr>
          <p:cNvPr id="5" name="Content Placeholder 4" descr="screenshot of 'play' button where you can export cognos report to another format"/>
          <p:cNvPicPr>
            <a:picLocks noGrp="1" noChangeAspect="1"/>
          </p:cNvPicPr>
          <p:nvPr>
            <p:ph idx="1"/>
          </p:nvPr>
        </p:nvPicPr>
        <p:blipFill>
          <a:blip r:embed="rId2"/>
          <a:stretch>
            <a:fillRect/>
          </a:stretch>
        </p:blipFill>
        <p:spPr>
          <a:xfrm>
            <a:off x="1828978" y="1270772"/>
            <a:ext cx="3543300" cy="2804160"/>
          </a:xfrm>
          <a:prstGeom prst="rect">
            <a:avLst/>
          </a:prstGeom>
        </p:spPr>
      </p:pic>
      <p:pic>
        <p:nvPicPr>
          <p:cNvPr id="6" name="Picture 5" descr="export options"/>
          <p:cNvPicPr>
            <a:picLocks noChangeAspect="1"/>
          </p:cNvPicPr>
          <p:nvPr/>
        </p:nvPicPr>
        <p:blipFill>
          <a:blip r:embed="rId3"/>
          <a:stretch>
            <a:fillRect/>
          </a:stretch>
        </p:blipFill>
        <p:spPr>
          <a:xfrm>
            <a:off x="6378727" y="1310252"/>
            <a:ext cx="3536530" cy="4408412"/>
          </a:xfrm>
          <a:prstGeom prst="rect">
            <a:avLst/>
          </a:prstGeom>
        </p:spPr>
      </p:pic>
      <p:sp>
        <p:nvSpPr>
          <p:cNvPr id="7" name="TextBox 9"/>
          <p:cNvSpPr txBox="1"/>
          <p:nvPr/>
        </p:nvSpPr>
        <p:spPr>
          <a:xfrm>
            <a:off x="3916822" y="1743340"/>
            <a:ext cx="2315912" cy="923330"/>
          </a:xfrm>
          <a:prstGeom prst="rect">
            <a:avLst/>
          </a:prstGeom>
          <a:solidFill>
            <a:schemeClr val="bg2"/>
          </a:solidFill>
          <a:ln w="4445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a:t>Click on ‘Play’ Button </a:t>
            </a:r>
          </a:p>
          <a:p>
            <a:pPr algn="ctr"/>
            <a:r>
              <a:rPr lang="en-US" i="1" dirty="0"/>
              <a:t>(available when a report is showing)</a:t>
            </a:r>
          </a:p>
        </p:txBody>
      </p:sp>
      <p:sp>
        <p:nvSpPr>
          <p:cNvPr id="8" name="Rectangle 7">
            <a:extLst>
              <a:ext uri="{C183D7F6-B498-43B3-948B-1728B52AA6E4}">
                <adec:decorative xmlns:adec="http://schemas.microsoft.com/office/drawing/2017/decorative" val="1"/>
              </a:ext>
            </a:extLst>
          </p:cNvPr>
          <p:cNvSpPr/>
          <p:nvPr/>
        </p:nvSpPr>
        <p:spPr>
          <a:xfrm>
            <a:off x="6617294" y="3008120"/>
            <a:ext cx="2307365" cy="107677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C183D7F6-B498-43B3-948B-1728B52AA6E4}">
                <adec:decorative xmlns:adec="http://schemas.microsoft.com/office/drawing/2017/decorative" val="1"/>
              </a:ext>
            </a:extLst>
          </p:cNvPr>
          <p:cNvCxnSpPr/>
          <p:nvPr/>
        </p:nvCxnSpPr>
        <p:spPr>
          <a:xfrm flipH="1" flipV="1">
            <a:off x="8540098" y="3194554"/>
            <a:ext cx="769120" cy="16664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3878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1524000" y="2062163"/>
            <a:ext cx="7772400" cy="2387600"/>
          </a:xfrm>
        </p:spPr>
        <p:txBody>
          <a:bodyPr>
            <a:noAutofit/>
          </a:bodyPr>
          <a:lstStyle/>
          <a:p>
            <a:br>
              <a:rPr lang="en-US" dirty="0"/>
            </a:br>
            <a:br>
              <a:rPr lang="en-US" dirty="0"/>
            </a:br>
            <a:br>
              <a:rPr lang="en-US" dirty="0"/>
            </a:br>
            <a:endParaRPr lang="en-US" dirty="0"/>
          </a:p>
        </p:txBody>
      </p:sp>
      <p:sp>
        <p:nvSpPr>
          <p:cNvPr id="4" name="TextBox 3"/>
          <p:cNvSpPr txBox="1"/>
          <p:nvPr/>
        </p:nvSpPr>
        <p:spPr>
          <a:xfrm>
            <a:off x="2374606" y="5390708"/>
            <a:ext cx="7410893" cy="1200329"/>
          </a:xfrm>
          <a:prstGeom prst="rect">
            <a:avLst/>
          </a:prstGeom>
          <a:noFill/>
        </p:spPr>
        <p:txBody>
          <a:bodyPr wrap="square" rtlCol="0">
            <a:spAutoFit/>
          </a:bodyPr>
          <a:lstStyle/>
          <a:p>
            <a:pPr algn="ctr"/>
            <a:r>
              <a:rPr lang="en-US" sz="3600" dirty="0">
                <a:solidFill>
                  <a:schemeClr val="tx1">
                    <a:lumMod val="50000"/>
                  </a:schemeClr>
                </a:solidFill>
              </a:rPr>
              <a:t>      </a:t>
            </a:r>
          </a:p>
          <a:p>
            <a:pPr algn="ctr"/>
            <a:r>
              <a:rPr lang="en-US" sz="3600" dirty="0">
                <a:solidFill>
                  <a:schemeClr val="tx1">
                    <a:lumMod val="50000"/>
                  </a:schemeClr>
                </a:solidFill>
              </a:rPr>
              <a:t>Your participation is appreciated!</a:t>
            </a:r>
            <a:endParaRPr lang="en-US" sz="3600" b="1" dirty="0">
              <a:solidFill>
                <a:schemeClr val="bg1"/>
              </a:solidFill>
              <a:latin typeface="Gill Sans MT" panose="020B0502020104020203" pitchFamily="34" charset="0"/>
            </a:endParaRPr>
          </a:p>
        </p:txBody>
      </p:sp>
      <p:pic>
        <p:nvPicPr>
          <p:cNvPr id="5122" name="Picture 2" descr="How to Send Professional Thank You Notes - Cornerstone Coworking">
            <a:extLst>
              <a:ext uri="{FF2B5EF4-FFF2-40B4-BE49-F238E27FC236}">
                <a16:creationId xmlns:a16="http://schemas.microsoft.com/office/drawing/2014/main" id="{AC9A7864-6241-4A4E-BC0D-C69A74390B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9144000" cy="606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938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6019800" cy="1104900"/>
          </a:xfrm>
        </p:spPr>
        <p:txBody>
          <a:bodyPr/>
          <a:lstStyle/>
          <a:p>
            <a:br>
              <a:rPr lang="en-US" dirty="0">
                <a:solidFill>
                  <a:schemeClr val="tx1"/>
                </a:solidFill>
              </a:rPr>
            </a:br>
            <a:r>
              <a:rPr lang="en-US" dirty="0">
                <a:solidFill>
                  <a:schemeClr val="tx1"/>
                </a:solidFill>
              </a:rPr>
              <a:t>  </a:t>
            </a:r>
            <a:r>
              <a:rPr lang="en-US" dirty="0"/>
              <a:t>Special Education EOY 23-24 Timeline</a:t>
            </a:r>
          </a:p>
        </p:txBody>
      </p:sp>
      <p:sp>
        <p:nvSpPr>
          <p:cNvPr id="4" name="Slide Number Placeholder 3"/>
          <p:cNvSpPr>
            <a:spLocks noGrp="1"/>
          </p:cNvSpPr>
          <p:nvPr>
            <p:ph type="sldNum" sz="quarter" idx="12"/>
          </p:nvPr>
        </p:nvSpPr>
        <p:spPr/>
        <p:txBody>
          <a:bodyPr/>
          <a:lstStyle/>
          <a:p>
            <a:fld id="{C479D5F6-EDCB-402A-AC08-4943A1820E8F}" type="slidenum">
              <a:rPr lang="en-US" smtClean="0"/>
              <a:pPr/>
              <a:t>9</a:t>
            </a:fld>
            <a:endParaRPr lang="en-US" dirty="0"/>
          </a:p>
        </p:txBody>
      </p:sp>
      <p:sp>
        <p:nvSpPr>
          <p:cNvPr id="3" name="Rectangle 2"/>
          <p:cNvSpPr/>
          <p:nvPr/>
        </p:nvSpPr>
        <p:spPr>
          <a:xfrm>
            <a:off x="1231051" y="5892581"/>
            <a:ext cx="7968953" cy="646331"/>
          </a:xfrm>
          <a:prstGeom prst="rect">
            <a:avLst/>
          </a:prstGeom>
        </p:spPr>
        <p:txBody>
          <a:bodyPr wrap="square">
            <a:spAutoFit/>
          </a:bodyPr>
          <a:lstStyle/>
          <a:p>
            <a:r>
              <a:rPr lang="en-US" dirty="0"/>
              <a:t>Download full Timeline from the </a:t>
            </a:r>
            <a:r>
              <a:rPr lang="en-US" dirty="0">
                <a:hlinkClick r:id="rId2"/>
              </a:rPr>
              <a:t>Special Education End of Year Snapshot webpage  </a:t>
            </a:r>
            <a:endParaRPr lang="en-US" dirty="0"/>
          </a:p>
          <a:p>
            <a:r>
              <a:rPr lang="en-US" dirty="0"/>
              <a:t> </a:t>
            </a:r>
            <a:endParaRPr lang="en-US" sz="2000" dirty="0"/>
          </a:p>
        </p:txBody>
      </p:sp>
      <p:sp>
        <p:nvSpPr>
          <p:cNvPr id="12" name="Content Placeholder 11">
            <a:extLst>
              <a:ext uri="{FF2B5EF4-FFF2-40B4-BE49-F238E27FC236}">
                <a16:creationId xmlns:a16="http://schemas.microsoft.com/office/drawing/2014/main" id="{4F0F8AEC-DE52-5E4F-3582-5DB5D486A7E7}"/>
              </a:ext>
            </a:extLst>
          </p:cNvPr>
          <p:cNvSpPr>
            <a:spLocks noGrp="1"/>
          </p:cNvSpPr>
          <p:nvPr>
            <p:ph idx="1"/>
          </p:nvPr>
        </p:nvSpPr>
        <p:spPr/>
        <p:txBody>
          <a:bodyPr/>
          <a:lstStyle/>
          <a:p>
            <a:pPr marL="285750" indent="-285750">
              <a:buFont typeface="Arial" panose="020B0604020202020204" pitchFamily="34" charset="0"/>
              <a:buChar char="•"/>
            </a:pPr>
            <a:r>
              <a:rPr lang="en-US" b="1" dirty="0"/>
              <a:t>May 1, 2024  </a:t>
            </a:r>
            <a:r>
              <a:rPr lang="en-US" dirty="0"/>
              <a:t>-  </a:t>
            </a:r>
            <a:r>
              <a:rPr lang="en-US" sz="2400" b="0" dirty="0"/>
              <a:t>SPED </a:t>
            </a:r>
            <a:r>
              <a:rPr lang="en-US" dirty="0"/>
              <a:t>EOY</a:t>
            </a:r>
            <a:r>
              <a:rPr lang="en-US" sz="2400" b="0" dirty="0"/>
              <a:t> </a:t>
            </a:r>
            <a:r>
              <a:rPr lang="en-US" sz="2400" b="0" baseline="0" dirty="0"/>
              <a:t>Snapshot official open</a:t>
            </a:r>
          </a:p>
          <a:p>
            <a:pPr marL="285750" indent="-285750">
              <a:buFont typeface="Arial" panose="020B0604020202020204" pitchFamily="34" charset="0"/>
              <a:buChar char="•"/>
            </a:pPr>
            <a:r>
              <a:rPr lang="en-US" b="1" dirty="0"/>
              <a:t>June 27, 2024 </a:t>
            </a:r>
            <a:r>
              <a:rPr lang="en-US" dirty="0"/>
              <a:t>– IEP Interchange files error-free</a:t>
            </a:r>
            <a:endParaRPr lang="en-US" sz="2400" b="0" dirty="0"/>
          </a:p>
          <a:p>
            <a:pPr marL="285750" indent="-285750">
              <a:buFont typeface="Arial" panose="020B0604020202020204" pitchFamily="34" charset="0"/>
              <a:buChar char="•"/>
            </a:pPr>
            <a:r>
              <a:rPr lang="en-US" b="1" dirty="0"/>
              <a:t>August 29, 2024 </a:t>
            </a:r>
            <a:r>
              <a:rPr lang="en-US" dirty="0"/>
              <a:t>- </a:t>
            </a:r>
            <a:r>
              <a:rPr lang="en-US" sz="2400" b="0" baseline="0" dirty="0"/>
              <a:t>All Exception requests submitted to CDE</a:t>
            </a:r>
            <a:endParaRPr lang="en-US" sz="2400" b="0" dirty="0"/>
          </a:p>
          <a:p>
            <a:pPr marL="285750" indent="-285750">
              <a:buFont typeface="Arial" panose="020B0604020202020204" pitchFamily="34" charset="0"/>
              <a:buChar char="•"/>
            </a:pPr>
            <a:r>
              <a:rPr lang="en-US" b="1" dirty="0"/>
              <a:t>September 5, 2024 </a:t>
            </a:r>
            <a:r>
              <a:rPr lang="en-US" dirty="0"/>
              <a:t>– All errors resolved at snapshot/interchange </a:t>
            </a:r>
            <a:endParaRPr lang="en-US" sz="2400" b="0" baseline="0" dirty="0"/>
          </a:p>
          <a:p>
            <a:pPr marL="285750" indent="-285750">
              <a:buFont typeface="Arial" panose="020B0604020202020204" pitchFamily="34" charset="0"/>
              <a:buChar char="•"/>
            </a:pPr>
            <a:r>
              <a:rPr lang="en-US" b="1" dirty="0"/>
              <a:t>September 5 -13, 2024 </a:t>
            </a:r>
            <a:r>
              <a:rPr lang="en-US" dirty="0"/>
              <a:t>-</a:t>
            </a:r>
            <a:r>
              <a:rPr lang="en-US" sz="2400" b="0" baseline="0" dirty="0"/>
              <a:t>Initial Report Review </a:t>
            </a:r>
          </a:p>
          <a:p>
            <a:pPr marL="285750" indent="-285750">
              <a:buFont typeface="Arial" panose="020B0604020202020204" pitchFamily="34" charset="0"/>
              <a:buChar char="•"/>
            </a:pPr>
            <a:r>
              <a:rPr lang="en-US" b="1" dirty="0"/>
              <a:t>September 16 - 20, 2024 </a:t>
            </a:r>
            <a:r>
              <a:rPr lang="en-US" sz="2400" b="0" baseline="0" dirty="0"/>
              <a:t>– </a:t>
            </a:r>
            <a:r>
              <a:rPr lang="en-US" sz="2400" b="0" dirty="0"/>
              <a:t>Resolving duplicates</a:t>
            </a:r>
          </a:p>
          <a:p>
            <a:pPr marL="285750" indent="-285750">
              <a:buFont typeface="Arial" panose="020B0604020202020204" pitchFamily="34" charset="0"/>
              <a:buChar char="•"/>
            </a:pPr>
            <a:r>
              <a:rPr lang="en-US" b="1" dirty="0"/>
              <a:t>September 20 - 27, 2024 </a:t>
            </a:r>
            <a:r>
              <a:rPr lang="en-US" sz="2400" b="0" baseline="0" dirty="0"/>
              <a:t>– </a:t>
            </a:r>
            <a:r>
              <a:rPr lang="en-US" sz="2400" b="0" dirty="0"/>
              <a:t>Final Report Review</a:t>
            </a:r>
          </a:p>
          <a:p>
            <a:pPr marL="285750" indent="-285750">
              <a:buFont typeface="Arial" panose="020B0604020202020204" pitchFamily="34" charset="0"/>
              <a:buChar char="•"/>
            </a:pPr>
            <a:r>
              <a:rPr lang="en-US" b="1" dirty="0"/>
              <a:t>September 27, 2024 </a:t>
            </a:r>
            <a:r>
              <a:rPr lang="en-US" dirty="0"/>
              <a:t>- </a:t>
            </a:r>
            <a:r>
              <a:rPr lang="en-US" sz="2400" b="0" dirty="0"/>
              <a:t>Final</a:t>
            </a:r>
            <a:r>
              <a:rPr lang="en-US" sz="2400" b="0" baseline="0" dirty="0"/>
              <a:t> approval in Data Pipeline and reports uploaded to DMS </a:t>
            </a:r>
            <a:endParaRPr lang="en-US" sz="2400" b="0" dirty="0"/>
          </a:p>
          <a:p>
            <a:endParaRPr lang="en-US" dirty="0"/>
          </a:p>
        </p:txBody>
      </p:sp>
    </p:spTree>
    <p:extLst>
      <p:ext uri="{BB962C8B-B14F-4D97-AF65-F5344CB8AC3E}">
        <p14:creationId xmlns:p14="http://schemas.microsoft.com/office/powerpoint/2010/main" val="1544970188"/>
      </p:ext>
    </p:extLst>
  </p:cSld>
  <p:clrMapOvr>
    <a:masterClrMapping/>
  </p:clrMapOvr>
</p:sld>
</file>

<file path=ppt/theme/theme1.xml><?xml version="1.0" encoding="utf-8"?>
<a:theme xmlns:a="http://schemas.openxmlformats.org/drawingml/2006/main" name="Office Theme">
  <a:themeElements>
    <a:clrScheme name="CDE Blue">
      <a:dk1>
        <a:sysClr val="windowText" lastClr="000000"/>
      </a:dk1>
      <a:lt1>
        <a:sysClr val="window" lastClr="FFFFFF"/>
      </a:lt1>
      <a:dk2>
        <a:srgbClr val="232C67"/>
      </a:dk2>
      <a:lt2>
        <a:srgbClr val="90C8E7"/>
      </a:lt2>
      <a:accent1>
        <a:srgbClr val="7C98AC"/>
      </a:accent1>
      <a:accent2>
        <a:srgbClr val="5D6770"/>
      </a:accent2>
      <a:accent3>
        <a:srgbClr val="488BC9"/>
      </a:accent3>
      <a:accent4>
        <a:srgbClr val="3CC1CC"/>
      </a:accent4>
      <a:accent5>
        <a:srgbClr val="077682"/>
      </a:accent5>
      <a:accent6>
        <a:srgbClr val="D2D3D3"/>
      </a:accent6>
      <a:hlink>
        <a:srgbClr val="2C3384"/>
      </a:hlink>
      <a:folHlink>
        <a:srgbClr val="EC675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AC51CBA1589D4F84DFE601021F4370" ma:contentTypeVersion="17" ma:contentTypeDescription="Create a new document." ma:contentTypeScope="" ma:versionID="4c2e7d44e21a4a9ea0f5c212093f6757">
  <xsd:schema xmlns:xsd="http://www.w3.org/2001/XMLSchema" xmlns:xs="http://www.w3.org/2001/XMLSchema" xmlns:p="http://schemas.microsoft.com/office/2006/metadata/properties" xmlns:ns2="658e932f-8c42-4f93-8fc3-67d3de176e61" xmlns:ns3="4c96849b-d583-4314-bdb6-16a0c6e34719" targetNamespace="http://schemas.microsoft.com/office/2006/metadata/properties" ma:root="true" ma:fieldsID="8c29c4ac9eee64b396f0dc72fb4a5852" ns2:_="" ns3:_="">
    <xsd:import namespace="658e932f-8c42-4f93-8fc3-67d3de176e61"/>
    <xsd:import namespace="4c96849b-d583-4314-bdb6-16a0c6e3471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8e932f-8c42-4f93-8fc3-67d3de176e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96849b-d583-4314-bdb6-16a0c6e3471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335906d-7a73-4617-9229-c2cb2797336c}" ma:internalName="TaxCatchAll" ma:showField="CatchAllData" ma:web="4c96849b-d583-4314-bdb6-16a0c6e347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58e932f-8c42-4f93-8fc3-67d3de176e61">
      <Terms xmlns="http://schemas.microsoft.com/office/infopath/2007/PartnerControls"/>
    </lcf76f155ced4ddcb4097134ff3c332f>
    <TaxCatchAll xmlns="4c96849b-d583-4314-bdb6-16a0c6e3471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AE856A-9DD8-457C-966F-9AAB002109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8e932f-8c42-4f93-8fc3-67d3de176e61"/>
    <ds:schemaRef ds:uri="4c96849b-d583-4314-bdb6-16a0c6e347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B8D346-98B4-4A38-AC1D-9DECB7E942AC}">
  <ds:schemaRefs>
    <ds:schemaRef ds:uri="http://schemas.microsoft.com/office/2006/documentManagement/types"/>
    <ds:schemaRef ds:uri="http://www.w3.org/XML/1998/namespace"/>
    <ds:schemaRef ds:uri="http://schemas.microsoft.com/office/2006/metadata/properties"/>
    <ds:schemaRef ds:uri="http://purl.org/dc/terms/"/>
    <ds:schemaRef ds:uri="http://purl.org/dc/elements/1.1/"/>
    <ds:schemaRef ds:uri="http://schemas.microsoft.com/office/infopath/2007/PartnerControls"/>
    <ds:schemaRef ds:uri="http://purl.org/dc/dcmitype/"/>
    <ds:schemaRef ds:uri="http://schemas.openxmlformats.org/package/2006/metadata/core-properties"/>
    <ds:schemaRef ds:uri="4c96849b-d583-4314-bdb6-16a0c6e34719"/>
    <ds:schemaRef ds:uri="658e932f-8c42-4f93-8fc3-67d3de176e61"/>
  </ds:schemaRefs>
</ds:datastoreItem>
</file>

<file path=customXml/itemProps3.xml><?xml version="1.0" encoding="utf-8"?>
<ds:datastoreItem xmlns:ds="http://schemas.openxmlformats.org/officeDocument/2006/customXml" ds:itemID="{B080972E-D571-4992-96C3-E5252958F7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8070</TotalTime>
  <Words>12275</Words>
  <Application>Microsoft Office PowerPoint</Application>
  <PresentationFormat>Widescreen</PresentationFormat>
  <Paragraphs>1345</Paragraphs>
  <Slides>86</Slides>
  <Notes>21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86</vt:i4>
      </vt:variant>
    </vt:vector>
  </HeadingPairs>
  <TitlesOfParts>
    <vt:vector size="100" baseType="lpstr">
      <vt:lpstr>Aptos</vt:lpstr>
      <vt:lpstr>Aptos Narrow</vt:lpstr>
      <vt:lpstr>Arial</vt:lpstr>
      <vt:lpstr>Calibri</vt:lpstr>
      <vt:lpstr>Courier New</vt:lpstr>
      <vt:lpstr>Gill Sans MT</vt:lpstr>
      <vt:lpstr>Museo Slab 500</vt:lpstr>
      <vt:lpstr>Segoe Script</vt:lpstr>
      <vt:lpstr>Symbol</vt:lpstr>
      <vt:lpstr>Times New Roman</vt:lpstr>
      <vt:lpstr>Trebuchet MS</vt:lpstr>
      <vt:lpstr>Verdana</vt:lpstr>
      <vt:lpstr>Wingdings</vt:lpstr>
      <vt:lpstr>Office Theme</vt:lpstr>
      <vt:lpstr>Special Education End-of-Year  Collection Training 2023-2024</vt:lpstr>
      <vt:lpstr>Welcome and Contact Information</vt:lpstr>
      <vt:lpstr>Agenda</vt:lpstr>
      <vt:lpstr>Overview</vt:lpstr>
      <vt:lpstr>Frequently Used Terms and Acronyms</vt:lpstr>
      <vt:lpstr>Collection Process Overview</vt:lpstr>
      <vt:lpstr>Purpose and Content</vt:lpstr>
      <vt:lpstr> Identity Management: Access to the Data Pipeline</vt:lpstr>
      <vt:lpstr>   Special Education EOY 23-24 Timeline</vt:lpstr>
      <vt:lpstr> Reporting Period</vt:lpstr>
      <vt:lpstr>Special Education IEP Interchange and Special Education End of Year Snapshot</vt:lpstr>
      <vt:lpstr>From where does the Special Education EOY Snapshot extract data?</vt:lpstr>
      <vt:lpstr>Special Education IEP Interchange includes 2 Files</vt:lpstr>
      <vt:lpstr>Special Education IEP Interchange</vt:lpstr>
      <vt:lpstr>File Layout and Definitions Document: Helpful to refer to for reporting questions</vt:lpstr>
      <vt:lpstr>Special Education Participation File Layout</vt:lpstr>
      <vt:lpstr>File Upload  Tips</vt:lpstr>
      <vt:lpstr>SPED EOY Snapshot Criteria</vt:lpstr>
      <vt:lpstr>Special Education End of Year Snapshot File Layout </vt:lpstr>
      <vt:lpstr>Snapshot Fields in which the data should pull from the Student Interchange district files </vt:lpstr>
      <vt:lpstr>Special Education EOY Snapshot Webpage Resources</vt:lpstr>
      <vt:lpstr>Syncplicity Folder–  Secure place to share student and staff information  </vt:lpstr>
      <vt:lpstr>What’s New in 2023-2024?</vt:lpstr>
      <vt:lpstr>Special Education IEP Interchange  2023-2024 Changes</vt:lpstr>
      <vt:lpstr>Medically Necessary Services: Required by all AUs in 23-24</vt:lpstr>
      <vt:lpstr>Medically Necessary Services:  Steps to Submit Counts to Data Pipeline</vt:lpstr>
      <vt:lpstr>New Business Rules: Errors or Warnings</vt:lpstr>
      <vt:lpstr>Who to Report</vt:lpstr>
      <vt:lpstr>Report All Students Who:</vt:lpstr>
      <vt:lpstr>Definition of Initial Evaluation for State Reporting:</vt:lpstr>
      <vt:lpstr>Please Be Sure to Include students who:</vt:lpstr>
      <vt:lpstr>Special Education EOY: Facility Schools, Detention Centers, SOPs, and SPED Programs</vt:lpstr>
      <vt:lpstr> Detention Centers </vt:lpstr>
      <vt:lpstr>State Operated Programs</vt:lpstr>
      <vt:lpstr>Special Education End of Year “Facility” Student Reporting </vt:lpstr>
      <vt:lpstr>Reporting Private School Student Records </vt:lpstr>
      <vt:lpstr>Which Records Need a SASID?</vt:lpstr>
      <vt:lpstr>What and When to Report</vt:lpstr>
      <vt:lpstr>Summary of Path 2 and Path 3</vt:lpstr>
      <vt:lpstr>Special Education End of Year:  Initial Evaluations and Which Path to Report them in</vt:lpstr>
      <vt:lpstr>Path 2 Initial Referral Dates: What is really taking place for each required field?</vt:lpstr>
      <vt:lpstr>Path 3 Initial Referral Dates: What is really taking place for each required field?</vt:lpstr>
      <vt:lpstr>SPED EOY Records:  Clarification</vt:lpstr>
      <vt:lpstr>The Special Education Referral Type field indicates which path should be filled out.  </vt:lpstr>
      <vt:lpstr>Data Fields in the 2 Paths</vt:lpstr>
      <vt:lpstr>Special Education Referral Type 06</vt:lpstr>
      <vt:lpstr>Special Education Referral Type 02</vt:lpstr>
      <vt:lpstr>Special Education Referral Type 03</vt:lpstr>
      <vt:lpstr>Special Education Referral Type 07</vt:lpstr>
      <vt:lpstr>Reporting Initial Evaluations/Referrals</vt:lpstr>
      <vt:lpstr>Special Education End of Year  -  parents request delay in start of services  </vt:lpstr>
      <vt:lpstr>Reasons for Delay Codes</vt:lpstr>
      <vt:lpstr>Reasons for Delay Affect Your AU Indicator 11 and 12 Percentages</vt:lpstr>
      <vt:lpstr>Special Education EOY: Common Error Question</vt:lpstr>
      <vt:lpstr>Exits from Special Education</vt:lpstr>
      <vt:lpstr>Sped EOY Exit Clarification</vt:lpstr>
      <vt:lpstr>How to Code Student that DNQ/  Staffed Out of Special Education</vt:lpstr>
      <vt:lpstr>Special Education EOY Sped Transition students, Detention Center students, county jail students</vt:lpstr>
      <vt:lpstr>ERROR CODE SY108</vt:lpstr>
      <vt:lpstr>EOY Missing/Summer Exits Screen – students that exited over  the summer of 2023 and didn’t attend at all in 23-24</vt:lpstr>
      <vt:lpstr>Special Education EOY Summer/Missing Exits Reporting Concern</vt:lpstr>
      <vt:lpstr>Warnings for Possible Missed Exits</vt:lpstr>
      <vt:lpstr>Excluded from Snapshot: PAI Code 31 – on Tuition Contract w/ another AU</vt:lpstr>
      <vt:lpstr>    Special Education End of Year – Missing Snapshot Records</vt:lpstr>
      <vt:lpstr>Special Education EOY Use Prior Year Snapshot Records to Inform Coding</vt:lpstr>
      <vt:lpstr>Special Education EOY: Cognos Reports CAUTION</vt:lpstr>
      <vt:lpstr>Special Education End of Year: Exception Requests</vt:lpstr>
      <vt:lpstr> Data Pipeline Process             Data Pipeline Process</vt:lpstr>
      <vt:lpstr>Accessing the Data Pipeline</vt:lpstr>
      <vt:lpstr>Single Sign On</vt:lpstr>
      <vt:lpstr>Pipeline System </vt:lpstr>
      <vt:lpstr>Step 1: Format Checker</vt:lpstr>
      <vt:lpstr>Step 2: Uploading Files to the IEP Interchange  </vt:lpstr>
      <vt:lpstr>Step 3: Batch Maintenance – Important Step (don’t forget to check this screen after every upload or transfer from Enrich)</vt:lpstr>
      <vt:lpstr>Step 4: Checking IEP Interchange and Sped EOY Snapshot Errors in Pipeline Error Reports</vt:lpstr>
      <vt:lpstr>Cognos Reports Option  for Checking Interchange Errors</vt:lpstr>
      <vt:lpstr>Step 5: Special Education EOY Snapshot</vt:lpstr>
      <vt:lpstr>Step 6: Status Dashboard- Check Status of Snapshot </vt:lpstr>
      <vt:lpstr>Step 7: Check Snapshot Errors under Pipeline Reports</vt:lpstr>
      <vt:lpstr>OR find errors under Cognos Reports</vt:lpstr>
      <vt:lpstr>More on Cognos Reports</vt:lpstr>
      <vt:lpstr>Reviewing Data Reports </vt:lpstr>
      <vt:lpstr>Cognos Reports – Special Education EOY</vt:lpstr>
      <vt:lpstr>Sped EOY Cognos Report List</vt:lpstr>
      <vt:lpstr>Exporting to Excel</vt:lpstr>
      <vt:lpstr>   </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Heitman, Lindsey</cp:lastModifiedBy>
  <cp:revision>52</cp:revision>
  <dcterms:created xsi:type="dcterms:W3CDTF">2019-06-25T17:30:52Z</dcterms:created>
  <dcterms:modified xsi:type="dcterms:W3CDTF">2024-05-14T19:12:59Z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0x01010062AA584270DE6043A37CBFDFBD606C7E</vt:lpwstr>
  </property>
  <property fmtid="{D5CDD505-2E9C-101B-9397-08002B2CF9AE}" pid="3" name="MediaServiceImageTags">
    <vt:lpwstr/>
  </property>
</Properties>
</file>