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B_BA479F56.xml" ContentType="application/vnd.ms-powerpoint.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4" r:id="rId2"/>
  </p:sldMasterIdLst>
  <p:notesMasterIdLst>
    <p:notesMasterId r:id="rId69"/>
  </p:notesMasterIdLst>
  <p:sldIdLst>
    <p:sldId id="276" r:id="rId3"/>
    <p:sldId id="366" r:id="rId4"/>
    <p:sldId id="283" r:id="rId5"/>
    <p:sldId id="284" r:id="rId6"/>
    <p:sldId id="280" r:id="rId7"/>
    <p:sldId id="281" r:id="rId8"/>
    <p:sldId id="368" r:id="rId9"/>
    <p:sldId id="282" r:id="rId10"/>
    <p:sldId id="369" r:id="rId11"/>
    <p:sldId id="367" r:id="rId12"/>
    <p:sldId id="370" r:id="rId13"/>
    <p:sldId id="279" r:id="rId14"/>
    <p:sldId id="285" r:id="rId15"/>
    <p:sldId id="286" r:id="rId16"/>
    <p:sldId id="287" r:id="rId17"/>
    <p:sldId id="349" r:id="rId18"/>
    <p:sldId id="288" r:id="rId19"/>
    <p:sldId id="289" r:id="rId20"/>
    <p:sldId id="290" r:id="rId21"/>
    <p:sldId id="291" r:id="rId22"/>
    <p:sldId id="292" r:id="rId23"/>
    <p:sldId id="371" r:id="rId24"/>
    <p:sldId id="361" r:id="rId25"/>
    <p:sldId id="297" r:id="rId26"/>
    <p:sldId id="298" r:id="rId27"/>
    <p:sldId id="347" r:id="rId28"/>
    <p:sldId id="300" r:id="rId29"/>
    <p:sldId id="301" r:id="rId30"/>
    <p:sldId id="350" r:id="rId31"/>
    <p:sldId id="348" r:id="rId32"/>
    <p:sldId id="351" r:id="rId33"/>
    <p:sldId id="354" r:id="rId34"/>
    <p:sldId id="356" r:id="rId35"/>
    <p:sldId id="357" r:id="rId36"/>
    <p:sldId id="358" r:id="rId37"/>
    <p:sldId id="359" r:id="rId38"/>
    <p:sldId id="360" r:id="rId39"/>
    <p:sldId id="307" r:id="rId40"/>
    <p:sldId id="308" r:id="rId41"/>
    <p:sldId id="309" r:id="rId42"/>
    <p:sldId id="310" r:id="rId43"/>
    <p:sldId id="311" r:id="rId44"/>
    <p:sldId id="313" r:id="rId45"/>
    <p:sldId id="316" r:id="rId46"/>
    <p:sldId id="314" r:id="rId47"/>
    <p:sldId id="315" r:id="rId48"/>
    <p:sldId id="318" r:id="rId49"/>
    <p:sldId id="317" r:id="rId50"/>
    <p:sldId id="319" r:id="rId51"/>
    <p:sldId id="320" r:id="rId52"/>
    <p:sldId id="372" r:id="rId53"/>
    <p:sldId id="323" r:id="rId54"/>
    <p:sldId id="325" r:id="rId55"/>
    <p:sldId id="326" r:id="rId56"/>
    <p:sldId id="327" r:id="rId57"/>
    <p:sldId id="328" r:id="rId58"/>
    <p:sldId id="329" r:id="rId59"/>
    <p:sldId id="330" r:id="rId60"/>
    <p:sldId id="331" r:id="rId61"/>
    <p:sldId id="333" r:id="rId62"/>
    <p:sldId id="334" r:id="rId63"/>
    <p:sldId id="335" r:id="rId64"/>
    <p:sldId id="336" r:id="rId65"/>
    <p:sldId id="338" r:id="rId66"/>
    <p:sldId id="342" r:id="rId67"/>
    <p:sldId id="37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9C8B50D-AD2E-460C-A39D-EAE1615FACED}">
          <p14:sldIdLst>
            <p14:sldId id="276"/>
            <p14:sldId id="366"/>
            <p14:sldId id="283"/>
            <p14:sldId id="284"/>
            <p14:sldId id="280"/>
            <p14:sldId id="281"/>
            <p14:sldId id="368"/>
            <p14:sldId id="282"/>
            <p14:sldId id="369"/>
            <p14:sldId id="367"/>
            <p14:sldId id="370"/>
            <p14:sldId id="279"/>
            <p14:sldId id="285"/>
            <p14:sldId id="286"/>
            <p14:sldId id="287"/>
            <p14:sldId id="349"/>
            <p14:sldId id="288"/>
            <p14:sldId id="289"/>
            <p14:sldId id="290"/>
            <p14:sldId id="291"/>
            <p14:sldId id="292"/>
            <p14:sldId id="371"/>
            <p14:sldId id="361"/>
            <p14:sldId id="297"/>
            <p14:sldId id="298"/>
            <p14:sldId id="347"/>
            <p14:sldId id="300"/>
            <p14:sldId id="301"/>
            <p14:sldId id="350"/>
            <p14:sldId id="348"/>
            <p14:sldId id="351"/>
            <p14:sldId id="354"/>
            <p14:sldId id="356"/>
            <p14:sldId id="357"/>
            <p14:sldId id="358"/>
            <p14:sldId id="359"/>
            <p14:sldId id="360"/>
            <p14:sldId id="307"/>
            <p14:sldId id="308"/>
            <p14:sldId id="309"/>
            <p14:sldId id="310"/>
            <p14:sldId id="311"/>
            <p14:sldId id="313"/>
            <p14:sldId id="316"/>
            <p14:sldId id="314"/>
            <p14:sldId id="315"/>
            <p14:sldId id="318"/>
            <p14:sldId id="317"/>
            <p14:sldId id="319"/>
            <p14:sldId id="320"/>
            <p14:sldId id="372"/>
            <p14:sldId id="323"/>
            <p14:sldId id="325"/>
            <p14:sldId id="326"/>
            <p14:sldId id="327"/>
            <p14:sldId id="328"/>
            <p14:sldId id="329"/>
            <p14:sldId id="330"/>
            <p14:sldId id="331"/>
            <p14:sldId id="333"/>
            <p14:sldId id="334"/>
            <p14:sldId id="335"/>
            <p14:sldId id="336"/>
            <p14:sldId id="338"/>
            <p14:sldId id="342"/>
            <p14:sldId id="3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6F638-F96D-3EC3-AE1A-ACDB610E87EB}" name="Gudka, Dawna" initials="GD" userId="S::Gudka_d@cde.state.co.us::823cceae-331b-41d6-9a63-34ad6d1db5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37"/>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3" autoAdjust="0"/>
    <p:restoredTop sz="94660" autoAdjust="0"/>
  </p:normalViewPr>
  <p:slideViewPr>
    <p:cSldViewPr snapToGrid="0">
      <p:cViewPr varScale="1">
        <p:scale>
          <a:sx n="114" d="100"/>
          <a:sy n="114" d="100"/>
        </p:scale>
        <p:origin x="58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22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8/10/relationships/authors" Targe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omments/modernComment_11B_BA479F56.xml><?xml version="1.0" encoding="utf-8"?>
<p188:cmLst xmlns:a="http://schemas.openxmlformats.org/drawingml/2006/main" xmlns:r="http://schemas.openxmlformats.org/officeDocument/2006/relationships" xmlns:p188="http://schemas.microsoft.com/office/powerpoint/2018/8/main">
  <p188:cm id="{1D10B99F-B415-48C5-AB48-8A6F5F10DCE0}" authorId="{2246F638-F96D-3EC3-AE1A-ACDB610E87EB}" created="2022-10-26T13:02:20.356">
    <pc:sldMkLst xmlns:pc="http://schemas.microsoft.com/office/powerpoint/2013/main/command">
      <pc:docMk/>
      <pc:sldMk cId="3125256022" sldId="283"/>
    </pc:sldMkLst>
    <p188:txBody>
      <a:bodyPr/>
      <a:lstStyle/>
      <a:p>
        <a:r>
          <a:rPr lang="en-US"/>
          <a:t>How many respondents on today are in charge of the Special Education December Count?</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35450-7BE8-45EB-8EA4-C1FD12299EE0}"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1FFEA870-349B-43A6-AAD7-A17583842ABE}">
      <dgm:prSet phldrT="[Text]"/>
      <dgm:spPr/>
      <dgm:t>
        <a:bodyPr/>
        <a:lstStyle/>
        <a:p>
          <a:r>
            <a:rPr lang="en-US" b="1" dirty="0"/>
            <a:t>Create/Update Data Files</a:t>
          </a:r>
        </a:p>
      </dgm:t>
    </dgm:pt>
    <dgm:pt modelId="{2BFA5A84-2179-4D26-B1A5-D4931A974DE9}" type="parTrans" cxnId="{828D6936-D334-4BD1-9D89-2C837686C00B}">
      <dgm:prSet/>
      <dgm:spPr/>
      <dgm:t>
        <a:bodyPr/>
        <a:lstStyle/>
        <a:p>
          <a:endParaRPr lang="en-US"/>
        </a:p>
      </dgm:t>
    </dgm:pt>
    <dgm:pt modelId="{69D22DE2-51A7-4B07-8D04-FC3778FDCEE4}" type="sibTrans" cxnId="{828D6936-D334-4BD1-9D89-2C837686C00B}">
      <dgm:prSet/>
      <dgm:spPr/>
      <dgm:t>
        <a:bodyPr/>
        <a:lstStyle/>
        <a:p>
          <a:endParaRPr lang="en-US" dirty="0"/>
        </a:p>
      </dgm:t>
    </dgm:pt>
    <dgm:pt modelId="{8427587D-CE7C-4C2D-BF7F-83486B17660F}">
      <dgm:prSet phldrT="[Text]"/>
      <dgm:spPr/>
      <dgm:t>
        <a:bodyPr/>
        <a:lstStyle/>
        <a:p>
          <a:r>
            <a:rPr lang="en-US" b="1" dirty="0"/>
            <a:t>Upload files in Data File Upload</a:t>
          </a:r>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a:solidFill>
          <a:srgbClr val="00B0F0"/>
        </a:solidFill>
      </dgm:spPr>
      <dgm:t>
        <a:bodyPr/>
        <a:lstStyle/>
        <a:p>
          <a:endParaRPr lang="en-US"/>
        </a:p>
      </dgm:t>
    </dgm:pt>
    <dgm:pt modelId="{89C7EAD3-E90E-484D-91D9-0405026FBA5A}">
      <dgm:prSet phldrT="[Text]"/>
      <dgm:spPr/>
      <dgm:t>
        <a:bodyPr/>
        <a:lstStyle/>
        <a:p>
          <a:r>
            <a:rPr lang="en-US" b="1" dirty="0"/>
            <a:t>Review Batch Maintenance</a:t>
          </a:r>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a:solidFill>
          <a:srgbClr val="00B0F0"/>
        </a:solidFill>
      </dgm:spPr>
      <dgm:t>
        <a:bodyPr/>
        <a:lstStyle/>
        <a:p>
          <a:endParaRPr lang="en-US"/>
        </a:p>
      </dgm:t>
    </dgm:pt>
    <dgm:pt modelId="{D82C355A-0CBB-427A-9B3F-3276C89D05C9}">
      <dgm:prSet/>
      <dgm:spPr/>
      <dgm:t>
        <a:bodyPr/>
        <a:lstStyle/>
        <a:p>
          <a:r>
            <a:rPr lang="en-US" b="1" dirty="0"/>
            <a:t>Data Pipeline Reports or Error Reports in Cognos</a:t>
          </a:r>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a:solidFill>
          <a:srgbClr val="00B0F0"/>
        </a:solidFill>
      </dgm:spPr>
      <dgm:t>
        <a:bodyPr/>
        <a:lstStyle/>
        <a:p>
          <a:endParaRPr lang="en-US"/>
        </a:p>
      </dgm:t>
    </dgm:pt>
    <dgm:pt modelId="{76381823-0A0E-4B66-9B02-89F7F31C1E3E}">
      <dgm:prSet/>
      <dgm:spPr/>
      <dgm:t>
        <a:bodyPr/>
        <a:lstStyle/>
        <a:p>
          <a:r>
            <a:rPr lang="en-US" b="1" dirty="0"/>
            <a:t>Correct Data Files in Source System </a:t>
          </a:r>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702D1D68-DF5A-4A74-9EA7-7A8D98AC084B}">
      <dgm:prSet phldrT="[Text]"/>
      <dgm:spPr/>
      <dgm:t>
        <a:bodyPr/>
        <a:lstStyle/>
        <a:p>
          <a:r>
            <a:rPr lang="en-US" b="1" dirty="0"/>
            <a:t>Upload files in Format Checker</a:t>
          </a:r>
        </a:p>
      </dgm:t>
    </dgm:pt>
    <dgm:pt modelId="{1B3697FD-0BA3-42EB-875B-184F4808DD7D}" type="parTrans" cxnId="{B9DC3D55-4914-44AB-B906-99B73918D338}">
      <dgm:prSet/>
      <dgm:spPr/>
      <dgm:t>
        <a:bodyPr/>
        <a:lstStyle/>
        <a:p>
          <a:endParaRPr lang="en-US"/>
        </a:p>
      </dgm:t>
    </dgm:pt>
    <dgm:pt modelId="{0A892FA2-E74C-4523-8A55-9E07FEC043F5}" type="sibTrans" cxnId="{B9DC3D55-4914-44AB-B906-99B73918D338}">
      <dgm:prSet/>
      <dgm:spPr>
        <a:solidFill>
          <a:srgbClr val="00B0F0"/>
        </a:solidFill>
      </dgm:spPr>
      <dgm:t>
        <a:bodyPr/>
        <a:lstStyle/>
        <a:p>
          <a:endParaRPr lang="en-US"/>
        </a:p>
      </dgm:t>
    </dgm:pt>
    <dgm:pt modelId="{F68F898B-99B1-4DC0-869B-0086926AEF57}" type="pres">
      <dgm:prSet presAssocID="{68635450-7BE8-45EB-8EA4-C1FD12299EE0}" presName="diagram" presStyleCnt="0">
        <dgm:presLayoutVars>
          <dgm:dir/>
          <dgm:resizeHandles val="exact"/>
        </dgm:presLayoutVars>
      </dgm:prSet>
      <dgm:spPr/>
    </dgm:pt>
    <dgm:pt modelId="{BA1D115F-5BFC-4FB0-AF5F-4A0F5AB1F7AE}" type="pres">
      <dgm:prSet presAssocID="{1FFEA870-349B-43A6-AAD7-A17583842ABE}" presName="node" presStyleLbl="node1" presStyleIdx="0" presStyleCnt="6" custScaleX="67009" custScaleY="69323" custLinFactNeighborX="-41879" custLinFactNeighborY="-3482">
        <dgm:presLayoutVars>
          <dgm:bulletEnabled val="1"/>
        </dgm:presLayoutVars>
      </dgm:prSet>
      <dgm:spPr/>
    </dgm:pt>
    <dgm:pt modelId="{4E303AA4-7E71-42A0-A8FC-EA5B8BF84102}" type="pres">
      <dgm:prSet presAssocID="{69D22DE2-51A7-4B07-8D04-FC3778FDCEE4}" presName="sibTrans" presStyleLbl="sibTrans2D1" presStyleIdx="0" presStyleCnt="5" custAng="1174067" custScaleY="37047" custLinFactX="-400000" custLinFactNeighborX="-412231" custLinFactNeighborY="55037"/>
      <dgm:spPr/>
    </dgm:pt>
    <dgm:pt modelId="{2DAC7929-F0E9-40EA-B97F-DB97443826E0}" type="pres">
      <dgm:prSet presAssocID="{69D22DE2-51A7-4B07-8D04-FC3778FDCEE4}" presName="connectorText" presStyleLbl="sibTrans2D1" presStyleIdx="0" presStyleCnt="5"/>
      <dgm:spPr/>
    </dgm:pt>
    <dgm:pt modelId="{77CF8226-B476-4B80-9EB2-9623636373BC}" type="pres">
      <dgm:prSet presAssocID="{702D1D68-DF5A-4A74-9EA7-7A8D98AC084B}" presName="node" presStyleLbl="node1" presStyleIdx="1" presStyleCnt="6" custScaleX="51762" custScaleY="72175" custLinFactNeighborX="-52725" custLinFactNeighborY="-16902">
        <dgm:presLayoutVars>
          <dgm:bulletEnabled val="1"/>
        </dgm:presLayoutVars>
      </dgm:prSet>
      <dgm:spPr/>
    </dgm:pt>
    <dgm:pt modelId="{D565754F-7CF2-4102-A9DA-589D098DC85A}" type="pres">
      <dgm:prSet presAssocID="{0A892FA2-E74C-4523-8A55-9E07FEC043F5}" presName="sibTrans" presStyleLbl="sibTrans2D1" presStyleIdx="1" presStyleCnt="5" custLinFactNeighborX="-33774" custLinFactNeighborY="-29421"/>
      <dgm:spPr/>
    </dgm:pt>
    <dgm:pt modelId="{8636D710-A13D-4DC4-B202-320C18B8497F}" type="pres">
      <dgm:prSet presAssocID="{0A892FA2-E74C-4523-8A55-9E07FEC043F5}" presName="connectorText" presStyleLbl="sibTrans2D1" presStyleIdx="1" presStyleCnt="5"/>
      <dgm:spPr/>
    </dgm:pt>
    <dgm:pt modelId="{2BE2D3E8-1A1B-433F-9481-1194DD23023A}" type="pres">
      <dgm:prSet presAssocID="{8427587D-CE7C-4C2D-BF7F-83486B17660F}" presName="node" presStyleLbl="node1" presStyleIdx="2" presStyleCnt="6" custScaleX="65673" custScaleY="57355" custLinFactNeighborX="-40973" custLinFactNeighborY="-3501">
        <dgm:presLayoutVars>
          <dgm:bulletEnabled val="1"/>
        </dgm:presLayoutVars>
      </dgm:prSet>
      <dgm:spPr/>
    </dgm:pt>
    <dgm:pt modelId="{DD63DBF7-9724-4AFB-A41C-AFC7588AD9E8}" type="pres">
      <dgm:prSet presAssocID="{922E96A8-AF81-4A61-8C60-63817B9280F8}" presName="sibTrans" presStyleLbl="sibTrans2D1" presStyleIdx="2" presStyleCnt="5" custScaleX="191639"/>
      <dgm:spPr/>
    </dgm:pt>
    <dgm:pt modelId="{1FB26292-BB01-4D13-80A0-DD2699AFFDDE}" type="pres">
      <dgm:prSet presAssocID="{922E96A8-AF81-4A61-8C60-63817B9280F8}" presName="connectorText" presStyleLbl="sibTrans2D1" presStyleIdx="2" presStyleCnt="5"/>
      <dgm:spPr/>
    </dgm:pt>
    <dgm:pt modelId="{ABAF1FF5-3558-4DA0-BD61-E09E17F54DD7}" type="pres">
      <dgm:prSet presAssocID="{89C7EAD3-E90E-484D-91D9-0405026FBA5A}" presName="node" presStyleLbl="node1" presStyleIdx="3" presStyleCnt="6" custScaleX="55987" custScaleY="74012" custLinFactNeighborX="335" custLinFactNeighborY="-12581">
        <dgm:presLayoutVars>
          <dgm:bulletEnabled val="1"/>
        </dgm:presLayoutVars>
      </dgm:prSet>
      <dgm:spPr/>
    </dgm:pt>
    <dgm:pt modelId="{F34CCD06-BC59-491B-91DB-495DA1DB0465}" type="pres">
      <dgm:prSet presAssocID="{6DAC399E-4CF6-41E1-9D9F-1FF2A74B8BBF}" presName="sibTrans" presStyleLbl="sibTrans2D1" presStyleIdx="3" presStyleCnt="5" custScaleY="54057" custLinFactNeighborX="2929"/>
      <dgm:spPr/>
    </dgm:pt>
    <dgm:pt modelId="{B7B3F665-EB31-4841-8525-C530049F6DB1}" type="pres">
      <dgm:prSet presAssocID="{6DAC399E-4CF6-41E1-9D9F-1FF2A74B8BBF}" presName="connectorText" presStyleLbl="sibTrans2D1" presStyleIdx="3" presStyleCnt="5"/>
      <dgm:spPr/>
    </dgm:pt>
    <dgm:pt modelId="{B149379C-96A8-4935-820E-5D8EFAD92B1A}" type="pres">
      <dgm:prSet presAssocID="{D82C355A-0CBB-427A-9B3F-3276C89D05C9}" presName="node" presStyleLbl="node1" presStyleIdx="4" presStyleCnt="6" custScaleX="62507" custScaleY="92751" custLinFactNeighborX="-2560" custLinFactNeighborY="-67009">
        <dgm:presLayoutVars>
          <dgm:bulletEnabled val="1"/>
        </dgm:presLayoutVars>
      </dgm:prSet>
      <dgm:spPr/>
    </dgm:pt>
    <dgm:pt modelId="{D0E54141-F69A-43B7-B59D-C447D65EBC05}" type="pres">
      <dgm:prSet presAssocID="{22E3D24D-8258-44D4-8172-26BCB47B914D}" presName="sibTrans" presStyleLbl="sibTrans2D1" presStyleIdx="4" presStyleCnt="5"/>
      <dgm:spPr/>
    </dgm:pt>
    <dgm:pt modelId="{CB780073-D4A1-4A5C-AE77-8C77B6F8676D}" type="pres">
      <dgm:prSet presAssocID="{22E3D24D-8258-44D4-8172-26BCB47B914D}" presName="connectorText" presStyleLbl="sibTrans2D1" presStyleIdx="4" presStyleCnt="5"/>
      <dgm:spPr/>
    </dgm:pt>
    <dgm:pt modelId="{C050DC38-CDD3-4059-B425-4ECA51E4FEFF}" type="pres">
      <dgm:prSet presAssocID="{76381823-0A0E-4B66-9B02-89F7F31C1E3E}" presName="node" presStyleLbl="node1" presStyleIdx="5" presStyleCnt="6" custScaleX="57453" custScaleY="71527" custLinFactNeighborX="-562" custLinFactNeighborY="-58403">
        <dgm:presLayoutVars>
          <dgm:bulletEnabled val="1"/>
        </dgm:presLayoutVars>
      </dgm:prSet>
      <dgm:spPr/>
    </dgm:pt>
  </dgm:ptLst>
  <dgm:cxnLst>
    <dgm:cxn modelId="{91A8A802-2BA6-4C39-987B-92CEECDADF2F}" type="presOf" srcId="{D82C355A-0CBB-427A-9B3F-3276C89D05C9}" destId="{B149379C-96A8-4935-820E-5D8EFAD92B1A}" srcOrd="0" destOrd="0" presId="urn:microsoft.com/office/officeart/2005/8/layout/process5"/>
    <dgm:cxn modelId="{C655710B-C81F-4829-BEE9-0E2504DD72CC}" srcId="{68635450-7BE8-45EB-8EA4-C1FD12299EE0}" destId="{89C7EAD3-E90E-484D-91D9-0405026FBA5A}" srcOrd="3" destOrd="0" parTransId="{C60D841D-8744-4089-8AB5-07734AD657F7}" sibTransId="{6DAC399E-4CF6-41E1-9D9F-1FF2A74B8BBF}"/>
    <dgm:cxn modelId="{C9FAF22C-9794-4B4C-8038-D30CD0612F24}" srcId="{68635450-7BE8-45EB-8EA4-C1FD12299EE0}" destId="{76381823-0A0E-4B66-9B02-89F7F31C1E3E}" srcOrd="5" destOrd="0" parTransId="{6C9FB708-2B72-4053-9241-066E6448DCA1}" sibTransId="{5CE50CAC-DA27-4639-ACE0-9BF60CBBCF92}"/>
    <dgm:cxn modelId="{828D6936-D334-4BD1-9D89-2C837686C00B}" srcId="{68635450-7BE8-45EB-8EA4-C1FD12299EE0}" destId="{1FFEA870-349B-43A6-AAD7-A17583842ABE}" srcOrd="0" destOrd="0" parTransId="{2BFA5A84-2179-4D26-B1A5-D4931A974DE9}" sibTransId="{69D22DE2-51A7-4B07-8D04-FC3778FDCEE4}"/>
    <dgm:cxn modelId="{D69DD13D-3231-4513-BBAB-87A9A19A7799}" type="presOf" srcId="{922E96A8-AF81-4A61-8C60-63817B9280F8}" destId="{1FB26292-BB01-4D13-80A0-DD2699AFFDDE}" srcOrd="1" destOrd="0" presId="urn:microsoft.com/office/officeart/2005/8/layout/process5"/>
    <dgm:cxn modelId="{1933106E-48BA-4B68-88B4-F438823CD2DD}" srcId="{68635450-7BE8-45EB-8EA4-C1FD12299EE0}" destId="{8427587D-CE7C-4C2D-BF7F-83486B17660F}" srcOrd="2" destOrd="0" parTransId="{87D7FAE8-28B0-4892-893C-959235F12561}" sibTransId="{922E96A8-AF81-4A61-8C60-63817B9280F8}"/>
    <dgm:cxn modelId="{B9DC3D55-4914-44AB-B906-99B73918D338}" srcId="{68635450-7BE8-45EB-8EA4-C1FD12299EE0}" destId="{702D1D68-DF5A-4A74-9EA7-7A8D98AC084B}" srcOrd="1" destOrd="0" parTransId="{1B3697FD-0BA3-42EB-875B-184F4808DD7D}" sibTransId="{0A892FA2-E74C-4523-8A55-9E07FEC043F5}"/>
    <dgm:cxn modelId="{73FD2057-E5B2-4E70-8C21-7A5581BA734D}" type="presOf" srcId="{22E3D24D-8258-44D4-8172-26BCB47B914D}" destId="{D0E54141-F69A-43B7-B59D-C447D65EBC05}" srcOrd="0" destOrd="0" presId="urn:microsoft.com/office/officeart/2005/8/layout/process5"/>
    <dgm:cxn modelId="{F40D747A-FA76-4DFC-BBB3-797E0502D466}" type="presOf" srcId="{76381823-0A0E-4B66-9B02-89F7F31C1E3E}" destId="{C050DC38-CDD3-4059-B425-4ECA51E4FEFF}" srcOrd="0" destOrd="0" presId="urn:microsoft.com/office/officeart/2005/8/layout/process5"/>
    <dgm:cxn modelId="{632E857F-D3EF-41D6-9E6D-AB8559687E28}" type="presOf" srcId="{1FFEA870-349B-43A6-AAD7-A17583842ABE}" destId="{BA1D115F-5BFC-4FB0-AF5F-4A0F5AB1F7AE}" srcOrd="0" destOrd="0" presId="urn:microsoft.com/office/officeart/2005/8/layout/process5"/>
    <dgm:cxn modelId="{2F987580-4704-4257-8EE8-1D44CBC1BAD0}" type="presOf" srcId="{702D1D68-DF5A-4A74-9EA7-7A8D98AC084B}" destId="{77CF8226-B476-4B80-9EB2-9623636373BC}" srcOrd="0" destOrd="0" presId="urn:microsoft.com/office/officeart/2005/8/layout/process5"/>
    <dgm:cxn modelId="{42BBF680-9E03-4BF7-9D53-09E0B6538F15}" srcId="{68635450-7BE8-45EB-8EA4-C1FD12299EE0}" destId="{D82C355A-0CBB-427A-9B3F-3276C89D05C9}" srcOrd="4" destOrd="0" parTransId="{133FA631-CE2F-4428-99C7-D31F3A4D3B84}" sibTransId="{22E3D24D-8258-44D4-8172-26BCB47B914D}"/>
    <dgm:cxn modelId="{0163E3AB-3438-49E3-8C14-28E63A69D4B0}" type="presOf" srcId="{6DAC399E-4CF6-41E1-9D9F-1FF2A74B8BBF}" destId="{F34CCD06-BC59-491B-91DB-495DA1DB0465}" srcOrd="0" destOrd="0" presId="urn:microsoft.com/office/officeart/2005/8/layout/process5"/>
    <dgm:cxn modelId="{3B1938B8-B73B-4C08-9E37-917164799893}" type="presOf" srcId="{69D22DE2-51A7-4B07-8D04-FC3778FDCEE4}" destId="{2DAC7929-F0E9-40EA-B97F-DB97443826E0}" srcOrd="1" destOrd="0" presId="urn:microsoft.com/office/officeart/2005/8/layout/process5"/>
    <dgm:cxn modelId="{80F927C1-9A83-4185-B2AF-061D2C4C0F8A}" type="presOf" srcId="{0A892FA2-E74C-4523-8A55-9E07FEC043F5}" destId="{8636D710-A13D-4DC4-B202-320C18B8497F}" srcOrd="1" destOrd="0" presId="urn:microsoft.com/office/officeart/2005/8/layout/process5"/>
    <dgm:cxn modelId="{A720A6D4-CD6E-4C91-AEC2-0AABB693E902}" type="presOf" srcId="{6DAC399E-4CF6-41E1-9D9F-1FF2A74B8BBF}" destId="{B7B3F665-EB31-4841-8525-C530049F6DB1}" srcOrd="1" destOrd="0" presId="urn:microsoft.com/office/officeart/2005/8/layout/process5"/>
    <dgm:cxn modelId="{916BEEDB-DD66-4188-8374-B7BC0F168A3C}" type="presOf" srcId="{68635450-7BE8-45EB-8EA4-C1FD12299EE0}" destId="{F68F898B-99B1-4DC0-869B-0086926AEF57}" srcOrd="0" destOrd="0" presId="urn:microsoft.com/office/officeart/2005/8/layout/process5"/>
    <dgm:cxn modelId="{E19624E7-9289-44AC-A22D-7836BA298091}" type="presOf" srcId="{89C7EAD3-E90E-484D-91D9-0405026FBA5A}" destId="{ABAF1FF5-3558-4DA0-BD61-E09E17F54DD7}" srcOrd="0" destOrd="0" presId="urn:microsoft.com/office/officeart/2005/8/layout/process5"/>
    <dgm:cxn modelId="{64689CEF-53A7-49B5-8EF9-FD752679AB03}" type="presOf" srcId="{0A892FA2-E74C-4523-8A55-9E07FEC043F5}" destId="{D565754F-7CF2-4102-A9DA-589D098DC85A}" srcOrd="0" destOrd="0" presId="urn:microsoft.com/office/officeart/2005/8/layout/process5"/>
    <dgm:cxn modelId="{BB937EF1-9CD8-4678-98D6-299C3BC9D873}" type="presOf" srcId="{22E3D24D-8258-44D4-8172-26BCB47B914D}" destId="{CB780073-D4A1-4A5C-AE77-8C77B6F8676D}" srcOrd="1" destOrd="0" presId="urn:microsoft.com/office/officeart/2005/8/layout/process5"/>
    <dgm:cxn modelId="{469247FB-9D16-45FE-AB5A-F4F048912027}" type="presOf" srcId="{922E96A8-AF81-4A61-8C60-63817B9280F8}" destId="{DD63DBF7-9724-4AFB-A41C-AFC7588AD9E8}" srcOrd="0" destOrd="0" presId="urn:microsoft.com/office/officeart/2005/8/layout/process5"/>
    <dgm:cxn modelId="{D38683FB-4619-4189-A10A-C1340047F907}" type="presOf" srcId="{69D22DE2-51A7-4B07-8D04-FC3778FDCEE4}" destId="{4E303AA4-7E71-42A0-A8FC-EA5B8BF84102}" srcOrd="0" destOrd="0" presId="urn:microsoft.com/office/officeart/2005/8/layout/process5"/>
    <dgm:cxn modelId="{F0FC56FD-B376-40EF-9FCF-2DB4698661D5}" type="presOf" srcId="{8427587D-CE7C-4C2D-BF7F-83486B17660F}" destId="{2BE2D3E8-1A1B-433F-9481-1194DD23023A}" srcOrd="0" destOrd="0" presId="urn:microsoft.com/office/officeart/2005/8/layout/process5"/>
    <dgm:cxn modelId="{39A5A041-0E4A-4C6A-83EE-E973F992A445}" type="presParOf" srcId="{F68F898B-99B1-4DC0-869B-0086926AEF57}" destId="{BA1D115F-5BFC-4FB0-AF5F-4A0F5AB1F7AE}" srcOrd="0" destOrd="0" presId="urn:microsoft.com/office/officeart/2005/8/layout/process5"/>
    <dgm:cxn modelId="{1EE32617-2163-4811-BD22-D9B86503F21B}" type="presParOf" srcId="{F68F898B-99B1-4DC0-869B-0086926AEF57}" destId="{4E303AA4-7E71-42A0-A8FC-EA5B8BF84102}" srcOrd="1" destOrd="0" presId="urn:microsoft.com/office/officeart/2005/8/layout/process5"/>
    <dgm:cxn modelId="{ADFFF347-E344-42A5-9582-4A619F861635}" type="presParOf" srcId="{4E303AA4-7E71-42A0-A8FC-EA5B8BF84102}" destId="{2DAC7929-F0E9-40EA-B97F-DB97443826E0}" srcOrd="0" destOrd="0" presId="urn:microsoft.com/office/officeart/2005/8/layout/process5"/>
    <dgm:cxn modelId="{AF8E3004-2BE1-4D62-8395-7A06CA6101E6}" type="presParOf" srcId="{F68F898B-99B1-4DC0-869B-0086926AEF57}" destId="{77CF8226-B476-4B80-9EB2-9623636373BC}" srcOrd="2" destOrd="0" presId="urn:microsoft.com/office/officeart/2005/8/layout/process5"/>
    <dgm:cxn modelId="{428D0E47-AC32-42AD-B726-5A5ECDBEF6D9}" type="presParOf" srcId="{F68F898B-99B1-4DC0-869B-0086926AEF57}" destId="{D565754F-7CF2-4102-A9DA-589D098DC85A}" srcOrd="3" destOrd="0" presId="urn:microsoft.com/office/officeart/2005/8/layout/process5"/>
    <dgm:cxn modelId="{2FB25A54-6D24-42BA-A980-E80B39BCC794}" type="presParOf" srcId="{D565754F-7CF2-4102-A9DA-589D098DC85A}" destId="{8636D710-A13D-4DC4-B202-320C18B8497F}" srcOrd="0" destOrd="0" presId="urn:microsoft.com/office/officeart/2005/8/layout/process5"/>
    <dgm:cxn modelId="{002B36BD-F85B-4F89-8278-9DE1C8BE2839}" type="presParOf" srcId="{F68F898B-99B1-4DC0-869B-0086926AEF57}" destId="{2BE2D3E8-1A1B-433F-9481-1194DD23023A}" srcOrd="4" destOrd="0" presId="urn:microsoft.com/office/officeart/2005/8/layout/process5"/>
    <dgm:cxn modelId="{9A84C920-40FE-4AE9-B178-5B1238C0BDA1}" type="presParOf" srcId="{F68F898B-99B1-4DC0-869B-0086926AEF57}" destId="{DD63DBF7-9724-4AFB-A41C-AFC7588AD9E8}" srcOrd="5" destOrd="0" presId="urn:microsoft.com/office/officeart/2005/8/layout/process5"/>
    <dgm:cxn modelId="{6D9F12E9-F871-419D-8ED4-7A1AF3FF0426}" type="presParOf" srcId="{DD63DBF7-9724-4AFB-A41C-AFC7588AD9E8}" destId="{1FB26292-BB01-4D13-80A0-DD2699AFFDDE}" srcOrd="0" destOrd="0" presId="urn:microsoft.com/office/officeart/2005/8/layout/process5"/>
    <dgm:cxn modelId="{3177223A-29AF-4F30-8B16-0E36B90FCCB8}" type="presParOf" srcId="{F68F898B-99B1-4DC0-869B-0086926AEF57}" destId="{ABAF1FF5-3558-4DA0-BD61-E09E17F54DD7}" srcOrd="6" destOrd="0" presId="urn:microsoft.com/office/officeart/2005/8/layout/process5"/>
    <dgm:cxn modelId="{8262A8B7-57ED-4CF6-8FC1-C803B9C68EDF}" type="presParOf" srcId="{F68F898B-99B1-4DC0-869B-0086926AEF57}" destId="{F34CCD06-BC59-491B-91DB-495DA1DB0465}" srcOrd="7" destOrd="0" presId="urn:microsoft.com/office/officeart/2005/8/layout/process5"/>
    <dgm:cxn modelId="{8CA7F1D8-7A48-426E-9867-53EFD562D93D}" type="presParOf" srcId="{F34CCD06-BC59-491B-91DB-495DA1DB0465}" destId="{B7B3F665-EB31-4841-8525-C530049F6DB1}" srcOrd="0" destOrd="0" presId="urn:microsoft.com/office/officeart/2005/8/layout/process5"/>
    <dgm:cxn modelId="{E71C1B74-E1AC-4CFF-955E-43D5F281C6CE}" type="presParOf" srcId="{F68F898B-99B1-4DC0-869B-0086926AEF57}" destId="{B149379C-96A8-4935-820E-5D8EFAD92B1A}" srcOrd="8" destOrd="0" presId="urn:microsoft.com/office/officeart/2005/8/layout/process5"/>
    <dgm:cxn modelId="{40934E59-1D09-4F43-B4E7-3CBFD9A26928}" type="presParOf" srcId="{F68F898B-99B1-4DC0-869B-0086926AEF57}" destId="{D0E54141-F69A-43B7-B59D-C447D65EBC05}" srcOrd="9" destOrd="0" presId="urn:microsoft.com/office/officeart/2005/8/layout/process5"/>
    <dgm:cxn modelId="{12B3CB80-0F24-4BEC-A1F0-1FC1B1A3BB29}" type="presParOf" srcId="{D0E54141-F69A-43B7-B59D-C447D65EBC05}" destId="{CB780073-D4A1-4A5C-AE77-8C77B6F8676D}" srcOrd="0" destOrd="0" presId="urn:microsoft.com/office/officeart/2005/8/layout/process5"/>
    <dgm:cxn modelId="{446D2A2A-96D3-4D2F-8628-4B79D76BD0F5}" type="presParOf" srcId="{F68F898B-99B1-4DC0-869B-0086926AEF57}" destId="{C050DC38-CDD3-4059-B425-4ECA51E4FEF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5D570-157B-41EA-8979-BE856BAB16D9}" type="doc">
      <dgm:prSet loTypeId="urn:microsoft.com/office/officeart/2005/8/layout/process1" loCatId="process" qsTypeId="urn:microsoft.com/office/officeart/2005/8/quickstyle/simple1" qsCatId="simple" csTypeId="urn:microsoft.com/office/officeart/2005/8/colors/colorful1" csCatId="colorful" phldr="1"/>
      <dgm:spPr/>
    </dgm:pt>
    <dgm:pt modelId="{1DDF76B0-7A6D-4946-8D17-DE16BB485098}">
      <dgm:prSet phldrT="[Text]"/>
      <dgm:spPr/>
      <dgm:t>
        <a:bodyPr/>
        <a:lstStyle/>
        <a:p>
          <a:pPr>
            <a:lnSpc>
              <a:spcPct val="100000"/>
            </a:lnSpc>
          </a:pPr>
          <a:r>
            <a:rPr lang="en-US" dirty="0" err="1"/>
            <a:t>cognos</a:t>
          </a:r>
          <a:endParaRPr lang="en-US" dirty="0"/>
        </a:p>
      </dgm:t>
    </dgm:pt>
    <dgm:pt modelId="{E2FE222F-F5CD-4E14-8327-BE6CD80278C9}" type="parTrans" cxnId="{0E61CD14-9073-41AE-8BFF-BA5148009392}">
      <dgm:prSet/>
      <dgm:spPr/>
      <dgm:t>
        <a:bodyPr/>
        <a:lstStyle/>
        <a:p>
          <a:endParaRPr lang="en-US"/>
        </a:p>
      </dgm:t>
    </dgm:pt>
    <dgm:pt modelId="{2D41DAC1-BEBD-45DC-8CF6-37EDA3A5E244}" type="sibTrans" cxnId="{0E61CD14-9073-41AE-8BFF-BA5148009392}">
      <dgm:prSet/>
      <dgm:spPr/>
      <dgm:t>
        <a:bodyPr/>
        <a:lstStyle/>
        <a:p>
          <a:endParaRPr lang="en-US"/>
        </a:p>
      </dgm:t>
    </dgm:pt>
    <dgm:pt modelId="{FDCEA4FC-D56A-4191-A9BE-FF61A3A914A4}">
      <dgm:prSet phldrT="[Text]"/>
      <dgm:spPr/>
      <dgm:t>
        <a:bodyPr/>
        <a:lstStyle/>
        <a:p>
          <a:pPr>
            <a:lnSpc>
              <a:spcPct val="100000"/>
            </a:lnSpc>
          </a:pPr>
          <a:r>
            <a:rPr lang="en-US" dirty="0"/>
            <a:t>Folders: Staff Profile</a:t>
          </a:r>
        </a:p>
      </dgm:t>
    </dgm:pt>
    <dgm:pt modelId="{7DE432FF-9079-4897-A68C-BBC852724835}" type="parTrans" cxnId="{20E3A183-87DA-40E0-823E-14A9C7FFFC9F}">
      <dgm:prSet/>
      <dgm:spPr/>
      <dgm:t>
        <a:bodyPr/>
        <a:lstStyle/>
        <a:p>
          <a:endParaRPr lang="en-US"/>
        </a:p>
      </dgm:t>
    </dgm:pt>
    <dgm:pt modelId="{B72D8FB0-D12C-4B76-84C2-FE835E36FB52}" type="sibTrans" cxnId="{20E3A183-87DA-40E0-823E-14A9C7FFFC9F}">
      <dgm:prSet/>
      <dgm:spPr/>
      <dgm:t>
        <a:bodyPr/>
        <a:lstStyle/>
        <a:p>
          <a:endParaRPr lang="en-US"/>
        </a:p>
      </dgm:t>
    </dgm:pt>
    <dgm:pt modelId="{37D99F15-7BD2-4DD7-8D27-2AC2B8170960}">
      <dgm:prSet phldrT="[Text]"/>
      <dgm:spPr/>
      <dgm:t>
        <a:bodyPr/>
        <a:lstStyle/>
        <a:p>
          <a:pPr>
            <a:lnSpc>
              <a:spcPct val="100000"/>
            </a:lnSpc>
          </a:pPr>
          <a:r>
            <a:rPr lang="en-US" dirty="0"/>
            <a:t>Staff Licensing Status</a:t>
          </a:r>
        </a:p>
      </dgm:t>
    </dgm:pt>
    <dgm:pt modelId="{E364FDD4-F590-4059-B18E-11A4AAE6274E}" type="parTrans" cxnId="{801872CC-42F8-4649-9BCE-4C36AB29104F}">
      <dgm:prSet/>
      <dgm:spPr/>
      <dgm:t>
        <a:bodyPr/>
        <a:lstStyle/>
        <a:p>
          <a:endParaRPr lang="en-US"/>
        </a:p>
      </dgm:t>
    </dgm:pt>
    <dgm:pt modelId="{090A43C5-FA09-416C-AF64-26BDB6F7D50A}" type="sibTrans" cxnId="{801872CC-42F8-4649-9BCE-4C36AB29104F}">
      <dgm:prSet/>
      <dgm:spPr/>
      <dgm:t>
        <a:bodyPr/>
        <a:lstStyle/>
        <a:p>
          <a:endParaRPr lang="en-US"/>
        </a:p>
      </dgm:t>
    </dgm:pt>
    <dgm:pt modelId="{404837A7-7AC2-4525-BEF6-40BFA50E5107}" type="pres">
      <dgm:prSet presAssocID="{F8E5D570-157B-41EA-8979-BE856BAB16D9}" presName="Name0" presStyleCnt="0">
        <dgm:presLayoutVars>
          <dgm:dir/>
          <dgm:resizeHandles val="exact"/>
        </dgm:presLayoutVars>
      </dgm:prSet>
      <dgm:spPr/>
    </dgm:pt>
    <dgm:pt modelId="{A6C75879-F21C-43E5-B178-0561906C8DB1}" type="pres">
      <dgm:prSet presAssocID="{1DDF76B0-7A6D-4946-8D17-DE16BB485098}" presName="node" presStyleLbl="node1" presStyleIdx="0" presStyleCnt="3">
        <dgm:presLayoutVars>
          <dgm:bulletEnabled val="1"/>
        </dgm:presLayoutVars>
      </dgm:prSet>
      <dgm:spPr/>
    </dgm:pt>
    <dgm:pt modelId="{2E911E84-BAFD-4AFB-A663-5964BBF86300}" type="pres">
      <dgm:prSet presAssocID="{2D41DAC1-BEBD-45DC-8CF6-37EDA3A5E244}" presName="sibTrans" presStyleLbl="sibTrans2D1" presStyleIdx="0" presStyleCnt="2"/>
      <dgm:spPr/>
    </dgm:pt>
    <dgm:pt modelId="{DBA91C4E-1B84-44F6-9B14-1992CD10726B}" type="pres">
      <dgm:prSet presAssocID="{2D41DAC1-BEBD-45DC-8CF6-37EDA3A5E244}" presName="connectorText" presStyleLbl="sibTrans2D1" presStyleIdx="0" presStyleCnt="2"/>
      <dgm:spPr/>
    </dgm:pt>
    <dgm:pt modelId="{C1F5505F-E7E7-4B7C-ABDE-E17452CEC1EA}" type="pres">
      <dgm:prSet presAssocID="{FDCEA4FC-D56A-4191-A9BE-FF61A3A914A4}" presName="node" presStyleLbl="node1" presStyleIdx="1" presStyleCnt="3">
        <dgm:presLayoutVars>
          <dgm:bulletEnabled val="1"/>
        </dgm:presLayoutVars>
      </dgm:prSet>
      <dgm:spPr/>
    </dgm:pt>
    <dgm:pt modelId="{005BDBC6-3072-498B-8051-DD95EB8B8321}" type="pres">
      <dgm:prSet presAssocID="{B72D8FB0-D12C-4B76-84C2-FE835E36FB52}" presName="sibTrans" presStyleLbl="sibTrans2D1" presStyleIdx="1" presStyleCnt="2"/>
      <dgm:spPr/>
    </dgm:pt>
    <dgm:pt modelId="{2979F21C-7082-4805-B7FF-EAA4068A6D3F}" type="pres">
      <dgm:prSet presAssocID="{B72D8FB0-D12C-4B76-84C2-FE835E36FB52}" presName="connectorText" presStyleLbl="sibTrans2D1" presStyleIdx="1" presStyleCnt="2"/>
      <dgm:spPr/>
    </dgm:pt>
    <dgm:pt modelId="{179C1262-F7D0-41FE-8858-8A01921CB637}" type="pres">
      <dgm:prSet presAssocID="{37D99F15-7BD2-4DD7-8D27-2AC2B8170960}" presName="node" presStyleLbl="node1" presStyleIdx="2" presStyleCnt="3">
        <dgm:presLayoutVars>
          <dgm:bulletEnabled val="1"/>
        </dgm:presLayoutVars>
      </dgm:prSet>
      <dgm:spPr/>
    </dgm:pt>
  </dgm:ptLst>
  <dgm:cxnLst>
    <dgm:cxn modelId="{C987AF06-7DD2-403E-9775-D7E7D40582CB}" type="presOf" srcId="{F8E5D570-157B-41EA-8979-BE856BAB16D9}" destId="{404837A7-7AC2-4525-BEF6-40BFA50E5107}" srcOrd="0" destOrd="0" presId="urn:microsoft.com/office/officeart/2005/8/layout/process1"/>
    <dgm:cxn modelId="{0E61CD14-9073-41AE-8BFF-BA5148009392}" srcId="{F8E5D570-157B-41EA-8979-BE856BAB16D9}" destId="{1DDF76B0-7A6D-4946-8D17-DE16BB485098}" srcOrd="0" destOrd="0" parTransId="{E2FE222F-F5CD-4E14-8327-BE6CD80278C9}" sibTransId="{2D41DAC1-BEBD-45DC-8CF6-37EDA3A5E244}"/>
    <dgm:cxn modelId="{3ED92358-8C9F-4A1A-9E28-F461D35C5538}" type="presOf" srcId="{2D41DAC1-BEBD-45DC-8CF6-37EDA3A5E244}" destId="{DBA91C4E-1B84-44F6-9B14-1992CD10726B}" srcOrd="1" destOrd="0" presId="urn:microsoft.com/office/officeart/2005/8/layout/process1"/>
    <dgm:cxn modelId="{6D64645A-BC01-48B9-B53A-45FDC9F9D9E0}" type="presOf" srcId="{B72D8FB0-D12C-4B76-84C2-FE835E36FB52}" destId="{2979F21C-7082-4805-B7FF-EAA4068A6D3F}" srcOrd="1" destOrd="0" presId="urn:microsoft.com/office/officeart/2005/8/layout/process1"/>
    <dgm:cxn modelId="{20E3A183-87DA-40E0-823E-14A9C7FFFC9F}" srcId="{F8E5D570-157B-41EA-8979-BE856BAB16D9}" destId="{FDCEA4FC-D56A-4191-A9BE-FF61A3A914A4}" srcOrd="1" destOrd="0" parTransId="{7DE432FF-9079-4897-A68C-BBC852724835}" sibTransId="{B72D8FB0-D12C-4B76-84C2-FE835E36FB52}"/>
    <dgm:cxn modelId="{55A1149C-9092-4FF3-BE4B-C600BCE543DB}" type="presOf" srcId="{FDCEA4FC-D56A-4191-A9BE-FF61A3A914A4}" destId="{C1F5505F-E7E7-4B7C-ABDE-E17452CEC1EA}" srcOrd="0" destOrd="0" presId="urn:microsoft.com/office/officeart/2005/8/layout/process1"/>
    <dgm:cxn modelId="{6FF4CBA1-59F1-453A-8CD7-2B567E8F801D}" type="presOf" srcId="{B72D8FB0-D12C-4B76-84C2-FE835E36FB52}" destId="{005BDBC6-3072-498B-8051-DD95EB8B8321}" srcOrd="0" destOrd="0" presId="urn:microsoft.com/office/officeart/2005/8/layout/process1"/>
    <dgm:cxn modelId="{A83D27C5-D47D-4BDB-90A2-94CD5274E53F}" type="presOf" srcId="{2D41DAC1-BEBD-45DC-8CF6-37EDA3A5E244}" destId="{2E911E84-BAFD-4AFB-A663-5964BBF86300}" srcOrd="0" destOrd="0" presId="urn:microsoft.com/office/officeart/2005/8/layout/process1"/>
    <dgm:cxn modelId="{0FD2A4C8-2B74-42B3-AB8B-F96C4F22442A}" type="presOf" srcId="{1DDF76B0-7A6D-4946-8D17-DE16BB485098}" destId="{A6C75879-F21C-43E5-B178-0561906C8DB1}" srcOrd="0" destOrd="0" presId="urn:microsoft.com/office/officeart/2005/8/layout/process1"/>
    <dgm:cxn modelId="{801872CC-42F8-4649-9BCE-4C36AB29104F}" srcId="{F8E5D570-157B-41EA-8979-BE856BAB16D9}" destId="{37D99F15-7BD2-4DD7-8D27-2AC2B8170960}" srcOrd="2" destOrd="0" parTransId="{E364FDD4-F590-4059-B18E-11A4AAE6274E}" sibTransId="{090A43C5-FA09-416C-AF64-26BDB6F7D50A}"/>
    <dgm:cxn modelId="{75EFBFF9-05FA-4D60-8009-3D37FF504212}" type="presOf" srcId="{37D99F15-7BD2-4DD7-8D27-2AC2B8170960}" destId="{179C1262-F7D0-41FE-8858-8A01921CB637}" srcOrd="0" destOrd="0" presId="urn:microsoft.com/office/officeart/2005/8/layout/process1"/>
    <dgm:cxn modelId="{45E90C8C-E20D-4716-ABCA-C0BED77B28BB}" type="presParOf" srcId="{404837A7-7AC2-4525-BEF6-40BFA50E5107}" destId="{A6C75879-F21C-43E5-B178-0561906C8DB1}" srcOrd="0" destOrd="0" presId="urn:microsoft.com/office/officeart/2005/8/layout/process1"/>
    <dgm:cxn modelId="{B588A728-791D-46CF-AECC-A7A5CF0C8D4A}" type="presParOf" srcId="{404837A7-7AC2-4525-BEF6-40BFA50E5107}" destId="{2E911E84-BAFD-4AFB-A663-5964BBF86300}" srcOrd="1" destOrd="0" presId="urn:microsoft.com/office/officeart/2005/8/layout/process1"/>
    <dgm:cxn modelId="{83DA71C9-162E-420E-853B-3365D19DC028}" type="presParOf" srcId="{2E911E84-BAFD-4AFB-A663-5964BBF86300}" destId="{DBA91C4E-1B84-44F6-9B14-1992CD10726B}" srcOrd="0" destOrd="0" presId="urn:microsoft.com/office/officeart/2005/8/layout/process1"/>
    <dgm:cxn modelId="{3F8F50EF-B38C-4AF0-A8C4-48685E4B39E4}" type="presParOf" srcId="{404837A7-7AC2-4525-BEF6-40BFA50E5107}" destId="{C1F5505F-E7E7-4B7C-ABDE-E17452CEC1EA}" srcOrd="2" destOrd="0" presId="urn:microsoft.com/office/officeart/2005/8/layout/process1"/>
    <dgm:cxn modelId="{7A9A411A-14F6-4288-AD8D-7BD47537C0C5}" type="presParOf" srcId="{404837A7-7AC2-4525-BEF6-40BFA50E5107}" destId="{005BDBC6-3072-498B-8051-DD95EB8B8321}" srcOrd="3" destOrd="0" presId="urn:microsoft.com/office/officeart/2005/8/layout/process1"/>
    <dgm:cxn modelId="{15F4FDDC-C58D-4857-B7F9-0D6DA02D6C53}" type="presParOf" srcId="{005BDBC6-3072-498B-8051-DD95EB8B8321}" destId="{2979F21C-7082-4805-B7FF-EAA4068A6D3F}" srcOrd="0" destOrd="0" presId="urn:microsoft.com/office/officeart/2005/8/layout/process1"/>
    <dgm:cxn modelId="{3D508E5C-DD44-450C-B8FD-8251854FA520}" type="presParOf" srcId="{404837A7-7AC2-4525-BEF6-40BFA50E5107}" destId="{179C1262-F7D0-41FE-8858-8A01921CB63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115F-5BFC-4FB0-AF5F-4A0F5AB1F7AE}">
      <dsp:nvSpPr>
        <dsp:cNvPr id="0" name=""/>
        <dsp:cNvSpPr/>
      </dsp:nvSpPr>
      <dsp:spPr>
        <a:xfrm>
          <a:off x="0" y="0"/>
          <a:ext cx="2359653" cy="14646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Create/Update Data Files</a:t>
          </a:r>
        </a:p>
      </dsp:txBody>
      <dsp:txXfrm>
        <a:off x="42899" y="42899"/>
        <a:ext cx="2273855" cy="1378885"/>
      </dsp:txXfrm>
    </dsp:sp>
    <dsp:sp modelId="{4E303AA4-7E71-42A0-A8FC-EA5B8BF84102}">
      <dsp:nvSpPr>
        <dsp:cNvPr id="0" name=""/>
        <dsp:cNvSpPr/>
      </dsp:nvSpPr>
      <dsp:spPr>
        <a:xfrm rot="1213446">
          <a:off x="158207" y="1067726"/>
          <a:ext cx="285632" cy="32353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60848" y="1117622"/>
        <a:ext cx="199942" cy="194119"/>
      </dsp:txXfrm>
    </dsp:sp>
    <dsp:sp modelId="{77CF8226-B476-4B80-9EB2-9623636373BC}">
      <dsp:nvSpPr>
        <dsp:cNvPr id="0" name=""/>
        <dsp:cNvSpPr/>
      </dsp:nvSpPr>
      <dsp:spPr>
        <a:xfrm>
          <a:off x="2898546" y="0"/>
          <a:ext cx="1822746" cy="1524941"/>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Upload files in Format Checker</a:t>
          </a:r>
        </a:p>
      </dsp:txBody>
      <dsp:txXfrm>
        <a:off x="2943210" y="44664"/>
        <a:ext cx="1733418" cy="1435613"/>
      </dsp:txXfrm>
    </dsp:sp>
    <dsp:sp modelId="{D565754F-7CF2-4102-A9DA-589D098DC85A}">
      <dsp:nvSpPr>
        <dsp:cNvPr id="0" name=""/>
        <dsp:cNvSpPr/>
      </dsp:nvSpPr>
      <dsp:spPr>
        <a:xfrm rot="21534684">
          <a:off x="4795860" y="34768"/>
          <a:ext cx="966043" cy="873306"/>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795884" y="211918"/>
        <a:ext cx="704051" cy="523984"/>
      </dsp:txXfrm>
    </dsp:sp>
    <dsp:sp modelId="{2BE2D3E8-1A1B-433F-9481-1194DD23023A}">
      <dsp:nvSpPr>
        <dsp:cNvPr id="0" name=""/>
        <dsp:cNvSpPr/>
      </dsp:nvSpPr>
      <dsp:spPr>
        <a:xfrm>
          <a:off x="6543686" y="82642"/>
          <a:ext cx="2312607" cy="1211818"/>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Upload files in Data File Upload</a:t>
          </a:r>
        </a:p>
      </dsp:txBody>
      <dsp:txXfrm>
        <a:off x="6579179" y="118135"/>
        <a:ext cx="2241621" cy="1140832"/>
      </dsp:txXfrm>
    </dsp:sp>
    <dsp:sp modelId="{DD63DBF7-9724-4AFB-A41C-AFC7588AD9E8}">
      <dsp:nvSpPr>
        <dsp:cNvPr id="0" name=""/>
        <dsp:cNvSpPr/>
      </dsp:nvSpPr>
      <dsp:spPr>
        <a:xfrm rot="3673407">
          <a:off x="7540934" y="1619857"/>
          <a:ext cx="1820739" cy="873306"/>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8126250" y="1162319"/>
        <a:ext cx="523984" cy="1558747"/>
      </dsp:txXfrm>
    </dsp:sp>
    <dsp:sp modelId="{ABAF1FF5-3558-4DA0-BD61-E09E17F54DD7}">
      <dsp:nvSpPr>
        <dsp:cNvPr id="0" name=""/>
        <dsp:cNvSpPr/>
      </dsp:nvSpPr>
      <dsp:spPr>
        <a:xfrm>
          <a:off x="8339388" y="2865698"/>
          <a:ext cx="1971525" cy="1563754"/>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Review Batch Maintenance</a:t>
          </a:r>
        </a:p>
      </dsp:txBody>
      <dsp:txXfrm>
        <a:off x="8385189" y="2911499"/>
        <a:ext cx="1879923" cy="1472152"/>
      </dsp:txXfrm>
    </dsp:sp>
    <dsp:sp modelId="{F34CCD06-BC59-491B-91DB-495DA1DB0465}">
      <dsp:nvSpPr>
        <dsp:cNvPr id="0" name=""/>
        <dsp:cNvSpPr/>
      </dsp:nvSpPr>
      <dsp:spPr>
        <a:xfrm rot="11863806">
          <a:off x="7211167" y="2862141"/>
          <a:ext cx="840488" cy="47208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7349429" y="2978123"/>
        <a:ext cx="698863" cy="283249"/>
      </dsp:txXfrm>
    </dsp:sp>
    <dsp:sp modelId="{B149379C-96A8-4935-820E-5D8EFAD92B1A}">
      <dsp:nvSpPr>
        <dsp:cNvPr id="0" name=""/>
        <dsp:cNvSpPr/>
      </dsp:nvSpPr>
      <dsp:spPr>
        <a:xfrm>
          <a:off x="4627764" y="1517760"/>
          <a:ext cx="2201120" cy="1959679"/>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Data Pipeline Reports or Error Reports in Cognos</a:t>
          </a:r>
        </a:p>
      </dsp:txBody>
      <dsp:txXfrm>
        <a:off x="4685161" y="1575157"/>
        <a:ext cx="2086326" cy="1844885"/>
      </dsp:txXfrm>
    </dsp:sp>
    <dsp:sp modelId="{D0E54141-F69A-43B7-B59D-C447D65EBC05}">
      <dsp:nvSpPr>
        <dsp:cNvPr id="0" name=""/>
        <dsp:cNvSpPr/>
      </dsp:nvSpPr>
      <dsp:spPr>
        <a:xfrm rot="10619000">
          <a:off x="3623621" y="2153148"/>
          <a:ext cx="710231" cy="873306"/>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836542" y="2322202"/>
        <a:ext cx="497162" cy="523984"/>
      </dsp:txXfrm>
    </dsp:sp>
    <dsp:sp modelId="{C050DC38-CDD3-4059-B425-4ECA51E4FEFF}">
      <dsp:nvSpPr>
        <dsp:cNvPr id="0" name=""/>
        <dsp:cNvSpPr/>
      </dsp:nvSpPr>
      <dsp:spPr>
        <a:xfrm>
          <a:off x="1266414" y="1923805"/>
          <a:ext cx="2023148" cy="151125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Correct Data Files in Source System </a:t>
          </a:r>
        </a:p>
      </dsp:txBody>
      <dsp:txXfrm>
        <a:off x="1310677" y="1968068"/>
        <a:ext cx="1934622" cy="1422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5879-F21C-43E5-B178-0561906C8DB1}">
      <dsp:nvSpPr>
        <dsp:cNvPr id="0" name=""/>
        <dsp:cNvSpPr/>
      </dsp:nvSpPr>
      <dsp:spPr>
        <a:xfrm>
          <a:off x="6803" y="113870"/>
          <a:ext cx="2033432" cy="12200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err="1"/>
            <a:t>cognos</a:t>
          </a:r>
          <a:endParaRPr lang="en-US" sz="2400" kern="1200" dirty="0"/>
        </a:p>
      </dsp:txBody>
      <dsp:txXfrm>
        <a:off x="42537" y="149604"/>
        <a:ext cx="1961964" cy="1148591"/>
      </dsp:txXfrm>
    </dsp:sp>
    <dsp:sp modelId="{2E911E84-BAFD-4AFB-A663-5964BBF86300}">
      <dsp:nvSpPr>
        <dsp:cNvPr id="0" name=""/>
        <dsp:cNvSpPr/>
      </dsp:nvSpPr>
      <dsp:spPr>
        <a:xfrm>
          <a:off x="2243579" y="471754"/>
          <a:ext cx="431087" cy="5042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43579" y="572612"/>
        <a:ext cx="301761" cy="302575"/>
      </dsp:txXfrm>
    </dsp:sp>
    <dsp:sp modelId="{C1F5505F-E7E7-4B7C-ABDE-E17452CEC1EA}">
      <dsp:nvSpPr>
        <dsp:cNvPr id="0" name=""/>
        <dsp:cNvSpPr/>
      </dsp:nvSpPr>
      <dsp:spPr>
        <a:xfrm>
          <a:off x="2853608" y="113870"/>
          <a:ext cx="2033432" cy="122005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t>Folders: Staff Profile</a:t>
          </a:r>
        </a:p>
      </dsp:txBody>
      <dsp:txXfrm>
        <a:off x="2889342" y="149604"/>
        <a:ext cx="1961964" cy="1148591"/>
      </dsp:txXfrm>
    </dsp:sp>
    <dsp:sp modelId="{005BDBC6-3072-498B-8051-DD95EB8B8321}">
      <dsp:nvSpPr>
        <dsp:cNvPr id="0" name=""/>
        <dsp:cNvSpPr/>
      </dsp:nvSpPr>
      <dsp:spPr>
        <a:xfrm>
          <a:off x="5090384" y="471754"/>
          <a:ext cx="431087" cy="5042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90384" y="572612"/>
        <a:ext cx="301761" cy="302575"/>
      </dsp:txXfrm>
    </dsp:sp>
    <dsp:sp modelId="{179C1262-F7D0-41FE-8858-8A01921CB637}">
      <dsp:nvSpPr>
        <dsp:cNvPr id="0" name=""/>
        <dsp:cNvSpPr/>
      </dsp:nvSpPr>
      <dsp:spPr>
        <a:xfrm>
          <a:off x="5700414" y="113870"/>
          <a:ext cx="2033432" cy="12200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t>Staff Licensing Status</a:t>
          </a:r>
        </a:p>
      </dsp:txBody>
      <dsp:txXfrm>
        <a:off x="5736148" y="149604"/>
        <a:ext cx="1961964" cy="11485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261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2921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6281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95784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53320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827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88197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1821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61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5E3E-8506-A99D-E124-82FD3457A9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DF9072-2FA9-4B22-E808-4661DA563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E9EF0E-0186-606A-1446-061D48D38D33}"/>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5" name="Footer Placeholder 4">
            <a:extLst>
              <a:ext uri="{FF2B5EF4-FFF2-40B4-BE49-F238E27FC236}">
                <a16:creationId xmlns:a16="http://schemas.microsoft.com/office/drawing/2014/main" id="{1A29D8A1-9F56-CF5D-C65B-E798E99E1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426EA-C72F-E073-CCF6-1CD46FC9A675}"/>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2162939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483A-62C7-00C6-0489-682DFBED9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0464D5-A8FD-DE6A-7C46-84A3BF00B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FFB49-77AC-E0EC-D4A0-CB45BCADD6A7}"/>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5" name="Footer Placeholder 4">
            <a:extLst>
              <a:ext uri="{FF2B5EF4-FFF2-40B4-BE49-F238E27FC236}">
                <a16:creationId xmlns:a16="http://schemas.microsoft.com/office/drawing/2014/main" id="{671E0E08-8B2D-B759-A947-DFDDEF11A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2F3E1-265F-B82B-1010-8D1E5D4C127E}"/>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326074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06CB-71DF-DEF8-6227-1D2BB3DD52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FE7F4A-4CC5-0B20-DC5A-9064F0F6B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44F8C2-A485-588A-93AE-AECB8A57F224}"/>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5" name="Footer Placeholder 4">
            <a:extLst>
              <a:ext uri="{FF2B5EF4-FFF2-40B4-BE49-F238E27FC236}">
                <a16:creationId xmlns:a16="http://schemas.microsoft.com/office/drawing/2014/main" id="{6B4CEBA6-3339-BA5C-BDF1-1EA090787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589F1-79CC-14BC-4682-C0654F3D3AE7}"/>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2159557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B896-2B0B-0825-3DDF-D997ECBD7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6F1A2-BB45-5263-6359-2B5D86E824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68DF-2D90-CB2E-922E-0C53061CD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DCB943-97A6-8581-E497-D89ABB873052}"/>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6" name="Footer Placeholder 5">
            <a:extLst>
              <a:ext uri="{FF2B5EF4-FFF2-40B4-BE49-F238E27FC236}">
                <a16:creationId xmlns:a16="http://schemas.microsoft.com/office/drawing/2014/main" id="{6CFA276F-E440-BCA1-1B60-FBD6D387D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57A4-F84F-5F24-C720-FFD8EEBCD5E0}"/>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2093138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565D-2281-8A37-8850-0530ED2F1E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4E228-5B4C-4307-CFCD-012FEDE59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255E4-8A23-02BE-AB09-C44AB067B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4C1DC6-A62F-397B-6E71-8B85C4CBB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9757D-9809-74CE-E7F1-17D7AAED61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1577A6-234C-8A6E-7BFC-9D6E491B543A}"/>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8" name="Footer Placeholder 7">
            <a:extLst>
              <a:ext uri="{FF2B5EF4-FFF2-40B4-BE49-F238E27FC236}">
                <a16:creationId xmlns:a16="http://schemas.microsoft.com/office/drawing/2014/main" id="{CAF2D575-CE81-3343-91C5-2E28F9074D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ADBF2-3B7E-EDEA-27FF-A6F2B804CCB9}"/>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4282540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7C2F-6BF0-DD7C-FF91-B810FC4968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3A3DF-936A-8A01-5A37-9E4ECA3CF7EA}"/>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4" name="Footer Placeholder 3">
            <a:extLst>
              <a:ext uri="{FF2B5EF4-FFF2-40B4-BE49-F238E27FC236}">
                <a16:creationId xmlns:a16="http://schemas.microsoft.com/office/drawing/2014/main" id="{6F482676-BFA8-AA06-F5C3-0FEE4C85AE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B34C4C-422E-1802-7705-A838EA53A09C}"/>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249042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9A897-FB21-0E6C-11D4-217FC6BCE7FF}"/>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3" name="Footer Placeholder 2">
            <a:extLst>
              <a:ext uri="{FF2B5EF4-FFF2-40B4-BE49-F238E27FC236}">
                <a16:creationId xmlns:a16="http://schemas.microsoft.com/office/drawing/2014/main" id="{9ABF17DF-3A51-18D1-1752-5C59D5DAF4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8D066A-D543-18B2-76AB-E61E81889B76}"/>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4272892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0B0B-C564-2272-7530-5F679CE49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17EFD2-73D0-502E-8576-E9013837F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4E0112-0C36-ABA1-EC8A-1692D11EE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4F54A-95E8-A3FC-8959-E1505D64CAAE}"/>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6" name="Footer Placeholder 5">
            <a:extLst>
              <a:ext uri="{FF2B5EF4-FFF2-40B4-BE49-F238E27FC236}">
                <a16:creationId xmlns:a16="http://schemas.microsoft.com/office/drawing/2014/main" id="{D2C558E0-C47F-CBC0-B8B7-F8A2C0D49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F0083-3F5F-2691-9938-0744ECA9F255}"/>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1312668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1B48-008C-CAD0-484A-FAA6C731C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10E913-EBB8-98F0-9197-F89005B35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120CF-CE7B-B88D-0AE4-23946CE40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8AC47-75BA-31F0-3EEC-A3483BD6EC66}"/>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6" name="Footer Placeholder 5">
            <a:extLst>
              <a:ext uri="{FF2B5EF4-FFF2-40B4-BE49-F238E27FC236}">
                <a16:creationId xmlns:a16="http://schemas.microsoft.com/office/drawing/2014/main" id="{8C9E8F41-660E-A767-E766-CFFEED910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19716-5DFA-C372-FFE9-F0031DD07493}"/>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2671160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D089-9C48-EA86-475A-8FAA53682F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6DFCE-19AB-46B9-2556-A21254776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EDFBD-948C-F9CD-2E2B-21B5FB5381E9}"/>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5" name="Footer Placeholder 4">
            <a:extLst>
              <a:ext uri="{FF2B5EF4-FFF2-40B4-BE49-F238E27FC236}">
                <a16:creationId xmlns:a16="http://schemas.microsoft.com/office/drawing/2014/main" id="{FC60257C-9FA0-C4FA-02C8-0CB61643D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B9916-B62E-762C-BDC4-83FDF478B147}"/>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291523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C4F09-F597-447D-9F44-934B6C1A86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95C12C-75D0-B05C-9536-00C17C7A4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CCE5-5FFF-8632-068F-A2CC688AEA05}"/>
              </a:ext>
            </a:extLst>
          </p:cNvPr>
          <p:cNvSpPr>
            <a:spLocks noGrp="1"/>
          </p:cNvSpPr>
          <p:nvPr>
            <p:ph type="dt" sz="half" idx="10"/>
          </p:nvPr>
        </p:nvSpPr>
        <p:spPr/>
        <p:txBody>
          <a:bodyPr/>
          <a:lstStyle/>
          <a:p>
            <a:fld id="{96CA05E6-8CAB-46BD-86B1-10699866F458}" type="datetimeFigureOut">
              <a:rPr lang="en-US" smtClean="0"/>
              <a:t>10/26/2022</a:t>
            </a:fld>
            <a:endParaRPr lang="en-US"/>
          </a:p>
        </p:txBody>
      </p:sp>
      <p:sp>
        <p:nvSpPr>
          <p:cNvPr id="5" name="Footer Placeholder 4">
            <a:extLst>
              <a:ext uri="{FF2B5EF4-FFF2-40B4-BE49-F238E27FC236}">
                <a16:creationId xmlns:a16="http://schemas.microsoft.com/office/drawing/2014/main" id="{CA2AE2CC-8C73-7159-2FB4-326858F42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35B77-6721-DCBA-E4EA-00AEDA95B9E0}"/>
              </a:ext>
            </a:extLst>
          </p:cNvPr>
          <p:cNvSpPr>
            <a:spLocks noGrp="1"/>
          </p:cNvSpPr>
          <p:nvPr>
            <p:ph type="sldNum" sz="quarter" idx="12"/>
          </p:nvPr>
        </p:nvSpPr>
        <p:spPr/>
        <p:txBody>
          <a:bodyPr/>
          <a:lstStyle/>
          <a:p>
            <a:fld id="{70F2CF1B-275D-4D06-BB35-FF9FA2A5E3AB}" type="slidenum">
              <a:rPr lang="en-US" smtClean="0"/>
              <a:t>‹#›</a:t>
            </a:fld>
            <a:endParaRPr lang="en-US"/>
          </a:p>
        </p:txBody>
      </p:sp>
    </p:spTree>
    <p:extLst>
      <p:ext uri="{BB962C8B-B14F-4D97-AF65-F5344CB8AC3E}">
        <p14:creationId xmlns:p14="http://schemas.microsoft.com/office/powerpoint/2010/main" val="53139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C369DA-E3F2-32C7-0098-CEA5924174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B7B44-7C34-8DE5-7B27-5028EBDB1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2A3CA-E0B6-01AE-CA83-D38B68B80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A05E6-8CAB-46BD-86B1-10699866F458}" type="datetimeFigureOut">
              <a:rPr lang="en-US" smtClean="0"/>
              <a:t>10/26/2022</a:t>
            </a:fld>
            <a:endParaRPr lang="en-US"/>
          </a:p>
        </p:txBody>
      </p:sp>
      <p:sp>
        <p:nvSpPr>
          <p:cNvPr id="5" name="Footer Placeholder 4">
            <a:extLst>
              <a:ext uri="{FF2B5EF4-FFF2-40B4-BE49-F238E27FC236}">
                <a16:creationId xmlns:a16="http://schemas.microsoft.com/office/drawing/2014/main" id="{8632374C-AA43-D559-DA9C-D49231512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94746E-C3F7-21A5-D59B-E87A68FFB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2CF1B-275D-4D06-BB35-FF9FA2A5E3AB}" type="slidenum">
              <a:rPr lang="en-US" smtClean="0"/>
              <a:t>‹#›</a:t>
            </a:fld>
            <a:endParaRPr lang="en-US"/>
          </a:p>
        </p:txBody>
      </p:sp>
    </p:spTree>
    <p:extLst>
      <p:ext uri="{BB962C8B-B14F-4D97-AF65-F5344CB8AC3E}">
        <p14:creationId xmlns:p14="http://schemas.microsoft.com/office/powerpoint/2010/main" val="9119532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datapipeline/2022-2023staffprofilefilelayoutanddefinitions"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e.state.co.us/datapipeline/2022-2023specialeducationdecembercounttimeline"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hyperlink" Target="https://www.cde.state.co.us/datapipeline/2022-2023humanresourcestimeline-0"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e.state.co.us/datapipeline/2022-2023staffinterchangesummaryofupdate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e.state.co.us/datapipeline/2022-2023staffinterchangesummaryofupdat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1B_BA479F5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e.state.co.us/fedprograms/co-consolidatedstateplan-final-website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cde.state.co.us/datapipeline/essain-fieldcrosswalk"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de.state.co.us/datapipeline/essain-fieldcrosswalk" TargetMode="Externa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hyperlink" Target="https://www.cde.state.co.us/cdeprof/endorsementrequirement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fedprograms/tii/a_hqt" TargetMode="External"/><Relationship Id="rId2" Type="http://schemas.openxmlformats.org/officeDocument/2006/relationships/hyperlink" Target="https://www.cde.state.co.us/fedprograms/equitabledistributionofteachers" TargetMode="External"/><Relationship Id="rId1" Type="http://schemas.openxmlformats.org/officeDocument/2006/relationships/slideLayout" Target="../slideLayouts/slideLayout2.xml"/><Relationship Id="rId4" Type="http://schemas.openxmlformats.org/officeDocument/2006/relationships/hyperlink" Target="mailto:Meredith_J@cde.state.co.u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fi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datapipeline/2022-2023humanresourcestimeline-0"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cde.state.co.us/datapipeline/2022-2023staffassignmentfilelayoutanddefinitions" TargetMode="External"/><Relationship Id="rId4" Type="http://schemas.openxmlformats.org/officeDocument/2006/relationships/hyperlink" Target="https://www.cde.state.co.us/datapipeline/2022-2023staffprofilefilelayoutanddefinition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8" Type="http://schemas.openxmlformats.org/officeDocument/2006/relationships/hyperlink" Target="mailto:gudka_d@cde.state.co.us" TargetMode="External"/><Relationship Id="rId3" Type="http://schemas.openxmlformats.org/officeDocument/2006/relationships/hyperlink" Target="https://www.cde.state.co.us/datapipeline/inter_staff" TargetMode="External"/><Relationship Id="rId7" Type="http://schemas.openxmlformats.org/officeDocument/2006/relationships/hyperlink" Target="https://www.cde.state.co.us/datapipeline/2022-2023humanresourcestimeline-0" TargetMode="External"/><Relationship Id="rId2" Type="http://schemas.openxmlformats.org/officeDocument/2006/relationships/image" Target="../media/image14.jfif"/><Relationship Id="rId1" Type="http://schemas.openxmlformats.org/officeDocument/2006/relationships/slideLayout" Target="../slideLayouts/slideLayout11.xml"/><Relationship Id="rId6" Type="http://schemas.openxmlformats.org/officeDocument/2006/relationships/hyperlink" Target="https://www.cde.state.co.us/datapipeline/snap_hr" TargetMode="External"/><Relationship Id="rId5" Type="http://schemas.openxmlformats.org/officeDocument/2006/relationships/hyperlink" Target="https://www.cde.state.co.us/datapipeline/2022-2023staffassignmentfilelayoutanddefinitions" TargetMode="External"/><Relationship Id="rId10" Type="http://schemas.openxmlformats.org/officeDocument/2006/relationships/hyperlink" Target="mailto:Heitman_l@cde.state.co.us" TargetMode="External"/><Relationship Id="rId4" Type="http://schemas.openxmlformats.org/officeDocument/2006/relationships/hyperlink" Target="https://www.cde.state.co.us/datapipeline/2022-2023staffprofilefilelayoutanddefinitions" TargetMode="External"/><Relationship Id="rId9" Type="http://schemas.openxmlformats.org/officeDocument/2006/relationships/hyperlink" Target="https://www.cde.state.co.us/datapipeline/snap_sped-decemb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datapipeline/2022-2023staffprofilefilelayoutanddefinitions" TargetMode="External"/><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19.jfif"/></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23303" y="2487561"/>
            <a:ext cx="5191432" cy="3264310"/>
          </a:xfrm>
        </p:spPr>
        <p:txBody>
          <a:bodyPr>
            <a:noAutofit/>
          </a:bodyPr>
          <a:lstStyle/>
          <a:p>
            <a:r>
              <a:rPr lang="en-US" sz="7200" b="1" dirty="0">
                <a:solidFill>
                  <a:schemeClr val="accent5"/>
                </a:solidFill>
                <a:latin typeface="Calibri" panose="020F0502020204030204" pitchFamily="34" charset="0"/>
                <a:cs typeface="Calibri" panose="020F0502020204030204" pitchFamily="34" charset="0"/>
              </a:rPr>
              <a:t>2022-2023 </a:t>
            </a:r>
            <a:br>
              <a:rPr lang="en-US" sz="7200" b="1" dirty="0">
                <a:solidFill>
                  <a:schemeClr val="accent5"/>
                </a:solidFill>
                <a:latin typeface="Calibri" panose="020F0502020204030204" pitchFamily="34" charset="0"/>
                <a:cs typeface="Calibri" panose="020F0502020204030204" pitchFamily="34" charset="0"/>
              </a:rPr>
            </a:br>
            <a:r>
              <a:rPr lang="en-US" sz="7200" b="1" dirty="0">
                <a:solidFill>
                  <a:schemeClr val="accent5"/>
                </a:solidFill>
                <a:latin typeface="Calibri" panose="020F0502020204030204" pitchFamily="34" charset="0"/>
                <a:cs typeface="Calibri" panose="020F0502020204030204" pitchFamily="34" charset="0"/>
              </a:rPr>
              <a:t>Staff Interchange</a:t>
            </a:r>
            <a:br>
              <a:rPr lang="en-US" sz="5400" dirty="0">
                <a:latin typeface="Rockwell Condensed" panose="02060603050405020104" pitchFamily="18" charset="0"/>
              </a:rPr>
            </a:br>
            <a:endParaRPr lang="en-US" sz="5400" dirty="0">
              <a:latin typeface="Rockwell Condensed" panose="02060603050405020104" pitchFamily="18" charset="0"/>
            </a:endParaRPr>
          </a:p>
        </p:txBody>
      </p:sp>
      <p:sp>
        <p:nvSpPr>
          <p:cNvPr id="2" name="Text Placeholder 1"/>
          <p:cNvSpPr>
            <a:spLocks noGrp="1"/>
          </p:cNvSpPr>
          <p:nvPr>
            <p:ph type="subTitle" idx="1"/>
          </p:nvPr>
        </p:nvSpPr>
        <p:spPr>
          <a:xfrm>
            <a:off x="3775587" y="5429250"/>
            <a:ext cx="4237703" cy="676275"/>
          </a:xfrm>
        </p:spPr>
        <p:txBody>
          <a:bodyPr>
            <a:noAutofit/>
          </a:bodyPr>
          <a:lstStyle/>
          <a:p>
            <a:r>
              <a:rPr lang="en-US" sz="4000" b="1" dirty="0">
                <a:solidFill>
                  <a:schemeClr val="accent5"/>
                </a:solidFill>
                <a:latin typeface="Calibri" panose="020F0502020204030204" pitchFamily="34" charset="0"/>
                <a:cs typeface="Calibri" panose="020F0502020204030204" pitchFamily="34" charset="0"/>
              </a:rPr>
              <a:t>Training</a:t>
            </a:r>
          </a:p>
        </p:txBody>
      </p:sp>
      <p:pic>
        <p:nvPicPr>
          <p:cNvPr id="6" name="Picture 5" descr="A sign next to a pile of pumpkins&#10;&#10;Description automatically generated with low confidence">
            <a:extLst>
              <a:ext uri="{FF2B5EF4-FFF2-40B4-BE49-F238E27FC236}">
                <a16:creationId xmlns:a16="http://schemas.microsoft.com/office/drawing/2014/main" id="{120FF11A-A72E-9FF3-08E8-94CEA8C6A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394" y="0"/>
            <a:ext cx="3598605" cy="6858001"/>
          </a:xfrm>
          <a:prstGeom prst="rect">
            <a:avLst/>
          </a:prstGeom>
        </p:spPr>
      </p:pic>
      <p:pic>
        <p:nvPicPr>
          <p:cNvPr id="8" name="Picture 7" descr="A picture containing plant, fresh&#10;&#10;Description automatically generated">
            <a:extLst>
              <a:ext uri="{FF2B5EF4-FFF2-40B4-BE49-F238E27FC236}">
                <a16:creationId xmlns:a16="http://schemas.microsoft.com/office/drawing/2014/main" id="{49E510F1-2BC5-AA5B-52AA-561AC1301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7" y="28421"/>
            <a:ext cx="3293806" cy="6858001"/>
          </a:xfrm>
          <a:prstGeom prst="rect">
            <a:avLst/>
          </a:prstGeom>
        </p:spPr>
      </p:pic>
      <p:sp>
        <p:nvSpPr>
          <p:cNvPr id="5" name="TextBox 4">
            <a:extLst>
              <a:ext uri="{FF2B5EF4-FFF2-40B4-BE49-F238E27FC236}">
                <a16:creationId xmlns:a16="http://schemas.microsoft.com/office/drawing/2014/main" id="{3BE97009-663D-10D5-D6F9-848D4E12D965}"/>
              </a:ext>
            </a:extLst>
          </p:cNvPr>
          <p:cNvSpPr txBox="1"/>
          <p:nvPr/>
        </p:nvSpPr>
        <p:spPr>
          <a:xfrm>
            <a:off x="3598607" y="6105524"/>
            <a:ext cx="4414683" cy="646331"/>
          </a:xfrm>
          <a:prstGeom prst="rect">
            <a:avLst/>
          </a:prstGeom>
          <a:noFill/>
        </p:spPr>
        <p:txBody>
          <a:bodyPr wrap="square" rtlCol="0">
            <a:spAutoFit/>
          </a:bodyPr>
          <a:lstStyle/>
          <a:p>
            <a:pPr algn="ctr"/>
            <a:r>
              <a:rPr lang="en-US" dirty="0"/>
              <a:t>In the chat, please use your district/LEA code when asking a question.  </a:t>
            </a:r>
          </a:p>
        </p:txBody>
      </p:sp>
    </p:spTree>
    <p:extLst>
      <p:ext uri="{BB962C8B-B14F-4D97-AF65-F5344CB8AC3E}">
        <p14:creationId xmlns:p14="http://schemas.microsoft.com/office/powerpoint/2010/main" val="36516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F4F0-6A68-B966-6D18-218721EADA3D}"/>
              </a:ext>
            </a:extLst>
          </p:cNvPr>
          <p:cNvSpPr>
            <a:spLocks noGrp="1"/>
          </p:cNvSpPr>
          <p:nvPr>
            <p:ph type="ctrTitle"/>
          </p:nvPr>
        </p:nvSpPr>
        <p:spPr>
          <a:xfrm>
            <a:off x="9283148" y="4204252"/>
            <a:ext cx="2908852" cy="729084"/>
          </a:xfrm>
        </p:spPr>
        <p:txBody>
          <a:bodyPr>
            <a:normAutofit fontScale="90000"/>
          </a:bodyPr>
          <a:lstStyle/>
          <a:p>
            <a:r>
              <a:rPr lang="en-US" dirty="0">
                <a:hlinkClick r:id="rId2"/>
              </a:rPr>
              <a:t>Staff Assignment File Layout</a:t>
            </a:r>
            <a:br>
              <a:rPr lang="en-US" dirty="0"/>
            </a:br>
            <a:endParaRPr lang="en-US" dirty="0"/>
          </a:p>
        </p:txBody>
      </p:sp>
      <p:sp>
        <p:nvSpPr>
          <p:cNvPr id="3" name="Slide Number Placeholder 2">
            <a:extLst>
              <a:ext uri="{FF2B5EF4-FFF2-40B4-BE49-F238E27FC236}">
                <a16:creationId xmlns:a16="http://schemas.microsoft.com/office/drawing/2014/main" id="{E4E6E794-A714-80F3-B60C-EFE6ECB18D38}"/>
              </a:ext>
            </a:extLst>
          </p:cNvPr>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7" name="Picture 6">
            <a:extLst>
              <a:ext uri="{FF2B5EF4-FFF2-40B4-BE49-F238E27FC236}">
                <a16:creationId xmlns:a16="http://schemas.microsoft.com/office/drawing/2014/main" id="{3829406E-D722-F1FA-ED8B-46A158A71C39}"/>
              </a:ext>
            </a:extLst>
          </p:cNvPr>
          <p:cNvPicPr>
            <a:picLocks noChangeAspect="1"/>
          </p:cNvPicPr>
          <p:nvPr/>
        </p:nvPicPr>
        <p:blipFill>
          <a:blip r:embed="rId3"/>
          <a:stretch>
            <a:fillRect/>
          </a:stretch>
        </p:blipFill>
        <p:spPr>
          <a:xfrm>
            <a:off x="729465" y="238660"/>
            <a:ext cx="7878089" cy="6005674"/>
          </a:xfrm>
          <a:prstGeom prst="rect">
            <a:avLst/>
          </a:prstGeom>
        </p:spPr>
      </p:pic>
    </p:spTree>
    <p:extLst>
      <p:ext uri="{BB962C8B-B14F-4D97-AF65-F5344CB8AC3E}">
        <p14:creationId xmlns:p14="http://schemas.microsoft.com/office/powerpoint/2010/main" val="428795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D787-4E17-6B1F-2F4C-84788168403A}"/>
              </a:ext>
            </a:extLst>
          </p:cNvPr>
          <p:cNvSpPr>
            <a:spLocks noGrp="1"/>
          </p:cNvSpPr>
          <p:nvPr>
            <p:ph type="ctrTitle"/>
          </p:nvPr>
        </p:nvSpPr>
        <p:spPr/>
        <p:txBody>
          <a:bodyPr/>
          <a:lstStyle/>
          <a:p>
            <a:endParaRPr lang="en-US"/>
          </a:p>
        </p:txBody>
      </p:sp>
      <p:sp>
        <p:nvSpPr>
          <p:cNvPr id="3" name="Slide Number Placeholder 2">
            <a:extLst>
              <a:ext uri="{FF2B5EF4-FFF2-40B4-BE49-F238E27FC236}">
                <a16:creationId xmlns:a16="http://schemas.microsoft.com/office/drawing/2014/main" id="{68F2D21B-EBA6-42B0-F57C-C00D097E41A4}"/>
              </a:ext>
            </a:extLst>
          </p:cNvPr>
          <p:cNvSpPr>
            <a:spLocks noGrp="1"/>
          </p:cNvSpPr>
          <p:nvPr>
            <p:ph type="sldNum" sz="quarter" idx="12"/>
          </p:nvPr>
        </p:nvSpPr>
        <p:spPr/>
        <p:txBody>
          <a:bodyPr/>
          <a:lstStyle/>
          <a:p>
            <a:fld id="{C479D5F6-EDCB-402A-AC08-4943A1820E8F}" type="slidenum">
              <a:rPr lang="en-US" smtClean="0"/>
              <a:pPr/>
              <a:t>11</a:t>
            </a:fld>
            <a:endParaRPr lang="en-US" dirty="0"/>
          </a:p>
        </p:txBody>
      </p:sp>
      <p:pic>
        <p:nvPicPr>
          <p:cNvPr id="5" name="Picture 4">
            <a:extLst>
              <a:ext uri="{FF2B5EF4-FFF2-40B4-BE49-F238E27FC236}">
                <a16:creationId xmlns:a16="http://schemas.microsoft.com/office/drawing/2014/main" id="{3C44BF81-E59E-DD9F-D3D8-7AB46AC944B0}"/>
              </a:ext>
            </a:extLst>
          </p:cNvPr>
          <p:cNvPicPr>
            <a:picLocks noChangeAspect="1"/>
          </p:cNvPicPr>
          <p:nvPr/>
        </p:nvPicPr>
        <p:blipFill>
          <a:blip r:embed="rId2"/>
          <a:stretch>
            <a:fillRect/>
          </a:stretch>
        </p:blipFill>
        <p:spPr>
          <a:xfrm>
            <a:off x="0" y="0"/>
            <a:ext cx="12192000" cy="5188449"/>
          </a:xfrm>
          <a:prstGeom prst="rect">
            <a:avLst/>
          </a:prstGeom>
        </p:spPr>
      </p:pic>
      <p:sp>
        <p:nvSpPr>
          <p:cNvPr id="6" name="TextBox 5">
            <a:extLst>
              <a:ext uri="{FF2B5EF4-FFF2-40B4-BE49-F238E27FC236}">
                <a16:creationId xmlns:a16="http://schemas.microsoft.com/office/drawing/2014/main" id="{EC6C1748-0716-0237-1B2A-3EB939E78294}"/>
              </a:ext>
            </a:extLst>
          </p:cNvPr>
          <p:cNvSpPr txBox="1"/>
          <p:nvPr/>
        </p:nvSpPr>
        <p:spPr>
          <a:xfrm>
            <a:off x="2198670" y="5568593"/>
            <a:ext cx="9421402" cy="584775"/>
          </a:xfrm>
          <a:prstGeom prst="rect">
            <a:avLst/>
          </a:prstGeom>
          <a:noFill/>
        </p:spPr>
        <p:txBody>
          <a:bodyPr wrap="square" rtlCol="0">
            <a:spAutoFit/>
          </a:bodyPr>
          <a:lstStyle/>
          <a:p>
            <a:r>
              <a:rPr lang="en-US" sz="3200" b="1" dirty="0">
                <a:solidFill>
                  <a:schemeClr val="accent5"/>
                </a:solidFill>
              </a:rPr>
              <a:t>Using the template for the Staff Assignment</a:t>
            </a:r>
          </a:p>
        </p:txBody>
      </p:sp>
    </p:spTree>
    <p:extLst>
      <p:ext uri="{BB962C8B-B14F-4D97-AF65-F5344CB8AC3E}">
        <p14:creationId xmlns:p14="http://schemas.microsoft.com/office/powerpoint/2010/main" val="196591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a:solidFill>
                  <a:schemeClr val="accent5"/>
                </a:solidFill>
                <a:latin typeface="Calibri" panose="020F0502020204030204" pitchFamily="34" charset="0"/>
                <a:cs typeface="Calibri" panose="020F0502020204030204" pitchFamily="34" charset="0"/>
              </a:rPr>
              <a:t>Glossary of Terms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1095774"/>
              </p:ext>
            </p:extLst>
          </p:nvPr>
        </p:nvGraphicFramePr>
        <p:xfrm>
          <a:off x="1264539" y="857228"/>
          <a:ext cx="9252153" cy="5745596"/>
        </p:xfrm>
        <a:graphic>
          <a:graphicData uri="http://schemas.openxmlformats.org/drawingml/2006/table">
            <a:tbl>
              <a:tblPr firstRow="1" bandRow="1">
                <a:tableStyleId>{9DCAF9ED-07DC-4A11-8D7F-57B35C25682E}</a:tableStyleId>
              </a:tblPr>
              <a:tblGrid>
                <a:gridCol w="1418376">
                  <a:extLst>
                    <a:ext uri="{9D8B030D-6E8A-4147-A177-3AD203B41FA5}">
                      <a16:colId xmlns:a16="http://schemas.microsoft.com/office/drawing/2014/main" val="20000"/>
                    </a:ext>
                  </a:extLst>
                </a:gridCol>
                <a:gridCol w="7833777">
                  <a:extLst>
                    <a:ext uri="{9D8B030D-6E8A-4147-A177-3AD203B41FA5}">
                      <a16:colId xmlns:a16="http://schemas.microsoft.com/office/drawing/2014/main" val="20001"/>
                    </a:ext>
                  </a:extLst>
                </a:gridCol>
              </a:tblGrid>
              <a:tr h="492193">
                <a:tc>
                  <a:txBody>
                    <a:bodyPr/>
                    <a:lstStyle/>
                    <a:p>
                      <a:pPr algn="ctr"/>
                      <a:r>
                        <a:rPr lang="en-US" sz="2400" dirty="0"/>
                        <a:t>Term</a:t>
                      </a:r>
                      <a:endParaRPr lang="en-US" sz="2400" b="0" dirty="0">
                        <a:solidFill>
                          <a:schemeClr val="tx1"/>
                        </a:solidFill>
                      </a:endParaRPr>
                    </a:p>
                  </a:txBody>
                  <a:tcPr marL="86315" marR="86315"/>
                </a:tc>
                <a:tc>
                  <a:txBody>
                    <a:bodyPr/>
                    <a:lstStyle/>
                    <a:p>
                      <a:pPr algn="ctr"/>
                      <a:r>
                        <a:rPr lang="en-US" sz="2400" dirty="0"/>
                        <a:t>Definition</a:t>
                      </a:r>
                      <a:endParaRPr lang="en-US" sz="2400" b="0" dirty="0">
                        <a:solidFill>
                          <a:schemeClr val="tx1"/>
                        </a:solidFill>
                      </a:endParaRPr>
                    </a:p>
                  </a:txBody>
                  <a:tcPr marL="86315" marR="86315"/>
                </a:tc>
                <a:extLst>
                  <a:ext uri="{0D108BD9-81ED-4DB2-BD59-A6C34878D82A}">
                    <a16:rowId xmlns:a16="http://schemas.microsoft.com/office/drawing/2014/main" val="10000"/>
                  </a:ext>
                </a:extLst>
              </a:tr>
              <a:tr h="623444">
                <a:tc>
                  <a:txBody>
                    <a:bodyPr/>
                    <a:lstStyle/>
                    <a:p>
                      <a:r>
                        <a:rPr lang="en-US" sz="2000" dirty="0" err="1"/>
                        <a:t>Cognos</a:t>
                      </a:r>
                      <a:r>
                        <a:rPr lang="en-US" sz="2000" dirty="0"/>
                        <a:t> </a:t>
                      </a:r>
                      <a:endParaRPr lang="en-US" sz="2000" b="0" dirty="0">
                        <a:solidFill>
                          <a:schemeClr val="tx1"/>
                        </a:solidFill>
                      </a:endParaRPr>
                    </a:p>
                  </a:txBody>
                  <a:tcPr marL="86315" marR="86315"/>
                </a:tc>
                <a:tc>
                  <a:txBody>
                    <a:bodyPr/>
                    <a:lstStyle/>
                    <a:p>
                      <a:r>
                        <a:rPr lang="en-US" sz="2000" dirty="0"/>
                        <a:t>A type of report in which the user can view</a:t>
                      </a:r>
                      <a:r>
                        <a:rPr lang="en-US" sz="2000" baseline="0" dirty="0"/>
                        <a:t> applicable reports that are formatted in a user-friendly environment</a:t>
                      </a:r>
                      <a:endParaRPr lang="en-US" sz="2000" b="0" dirty="0">
                        <a:solidFill>
                          <a:schemeClr val="tx1"/>
                        </a:solidFill>
                      </a:endParaRPr>
                    </a:p>
                  </a:txBody>
                  <a:tcPr marL="86315" marR="86315"/>
                </a:tc>
                <a:extLst>
                  <a:ext uri="{0D108BD9-81ED-4DB2-BD59-A6C34878D82A}">
                    <a16:rowId xmlns:a16="http://schemas.microsoft.com/office/drawing/2014/main" val="10001"/>
                  </a:ext>
                </a:extLst>
              </a:tr>
              <a:tr h="623444">
                <a:tc>
                  <a:txBody>
                    <a:bodyPr/>
                    <a:lstStyle/>
                    <a:p>
                      <a:r>
                        <a:rPr lang="en-US" sz="2000" dirty="0"/>
                        <a:t>Data Pipeline</a:t>
                      </a:r>
                    </a:p>
                  </a:txBody>
                  <a:tcPr marL="86315" marR="86315"/>
                </a:tc>
                <a:tc>
                  <a:txBody>
                    <a:bodyPr/>
                    <a:lstStyle/>
                    <a:p>
                      <a:r>
                        <a:rPr lang="en-US" sz="2000" dirty="0"/>
                        <a:t>A streamlined approach to efficiently move required education information</a:t>
                      </a:r>
                      <a:r>
                        <a:rPr lang="en-US" sz="2000" baseline="0" dirty="0"/>
                        <a:t> from school districts to the CDE </a:t>
                      </a:r>
                      <a:endParaRPr lang="en-US" sz="2000" dirty="0"/>
                    </a:p>
                  </a:txBody>
                  <a:tcPr marL="86315" marR="86315"/>
                </a:tc>
                <a:extLst>
                  <a:ext uri="{0D108BD9-81ED-4DB2-BD59-A6C34878D82A}">
                    <a16:rowId xmlns:a16="http://schemas.microsoft.com/office/drawing/2014/main" val="10002"/>
                  </a:ext>
                </a:extLst>
              </a:tr>
              <a:tr h="648893">
                <a:tc>
                  <a:txBody>
                    <a:bodyPr/>
                    <a:lstStyle/>
                    <a:p>
                      <a:r>
                        <a:rPr lang="en-US" sz="2000" dirty="0"/>
                        <a:t>Interchange</a:t>
                      </a:r>
                    </a:p>
                  </a:txBody>
                  <a:tcPr marL="86315" marR="86315"/>
                </a:tc>
                <a:tc>
                  <a:txBody>
                    <a:bodyPr/>
                    <a:lstStyle/>
                    <a:p>
                      <a:r>
                        <a:rPr lang="en-US" sz="2000" dirty="0"/>
                        <a:t>The method</a:t>
                      </a:r>
                      <a:r>
                        <a:rPr lang="en-US" sz="2000" baseline="0" dirty="0"/>
                        <a:t> of providing data to CDE in which  LEA’s may choose from multiple file formats to submit data transactions throughout the year.  </a:t>
                      </a:r>
                      <a:endParaRPr lang="en-US" sz="2000" dirty="0"/>
                    </a:p>
                  </a:txBody>
                  <a:tcPr marL="86315" marR="86315"/>
                </a:tc>
                <a:extLst>
                  <a:ext uri="{0D108BD9-81ED-4DB2-BD59-A6C34878D82A}">
                    <a16:rowId xmlns:a16="http://schemas.microsoft.com/office/drawing/2014/main" val="10003"/>
                  </a:ext>
                </a:extLst>
              </a:tr>
              <a:tr h="623444">
                <a:tc>
                  <a:txBody>
                    <a:bodyPr/>
                    <a:lstStyle/>
                    <a:p>
                      <a:r>
                        <a:rPr lang="en-US" sz="2000" dirty="0"/>
                        <a:t>LAM</a:t>
                      </a:r>
                    </a:p>
                  </a:txBody>
                  <a:tcPr marL="86315" marR="86315"/>
                </a:tc>
                <a:tc>
                  <a:txBody>
                    <a:bodyPr/>
                    <a:lstStyle/>
                    <a:p>
                      <a:r>
                        <a:rPr lang="en-US" sz="2000" dirty="0"/>
                        <a:t>Local Access</a:t>
                      </a:r>
                      <a:r>
                        <a:rPr lang="en-US" sz="2000" baseline="0" dirty="0"/>
                        <a:t> Manager responsible for assigning the appropriate access to CDE applications</a:t>
                      </a:r>
                      <a:endParaRPr lang="en-US" sz="2000" dirty="0"/>
                    </a:p>
                  </a:txBody>
                  <a:tcPr marL="86315" marR="86315"/>
                </a:tc>
                <a:extLst>
                  <a:ext uri="{0D108BD9-81ED-4DB2-BD59-A6C34878D82A}">
                    <a16:rowId xmlns:a16="http://schemas.microsoft.com/office/drawing/2014/main" val="10004"/>
                  </a:ext>
                </a:extLst>
              </a:tr>
              <a:tr h="437563">
                <a:tc>
                  <a:txBody>
                    <a:bodyPr/>
                    <a:lstStyle/>
                    <a:p>
                      <a:r>
                        <a:rPr lang="en-US" sz="2000" dirty="0"/>
                        <a:t>LEA</a:t>
                      </a:r>
                    </a:p>
                  </a:txBody>
                  <a:tcPr marL="86315" marR="86315"/>
                </a:tc>
                <a:tc>
                  <a:txBody>
                    <a:bodyPr/>
                    <a:lstStyle/>
                    <a:p>
                      <a:r>
                        <a:rPr lang="en-US" sz="2000" dirty="0"/>
                        <a:t>Local Education Agencies</a:t>
                      </a:r>
                    </a:p>
                  </a:txBody>
                  <a:tcPr marL="86315" marR="86315"/>
                </a:tc>
                <a:extLst>
                  <a:ext uri="{0D108BD9-81ED-4DB2-BD59-A6C34878D82A}">
                    <a16:rowId xmlns:a16="http://schemas.microsoft.com/office/drawing/2014/main" val="10005"/>
                  </a:ext>
                </a:extLst>
              </a:tr>
              <a:tr h="637324">
                <a:tc>
                  <a:txBody>
                    <a:bodyPr/>
                    <a:lstStyle/>
                    <a:p>
                      <a:r>
                        <a:rPr lang="en-US" sz="2000" dirty="0" err="1"/>
                        <a:t>IdM</a:t>
                      </a:r>
                      <a:endParaRPr lang="en-US" sz="2000" dirty="0"/>
                    </a:p>
                  </a:txBody>
                  <a:tcPr marL="86315" marR="86315"/>
                </a:tc>
                <a:tc>
                  <a:txBody>
                    <a:bodyPr/>
                    <a:lstStyle/>
                    <a:p>
                      <a:r>
                        <a:rPr lang="en-US" sz="2000" dirty="0"/>
                        <a:t>Identity</a:t>
                      </a:r>
                      <a:r>
                        <a:rPr lang="en-US" sz="2000" baseline="0" dirty="0"/>
                        <a:t> Management.  A single sign on system, allowing the user to navigate between the applications without entering user ID information a second time. </a:t>
                      </a:r>
                      <a:endParaRPr lang="en-US" sz="2000" dirty="0"/>
                    </a:p>
                  </a:txBody>
                  <a:tcPr marL="86315" marR="86315"/>
                </a:tc>
                <a:extLst>
                  <a:ext uri="{0D108BD9-81ED-4DB2-BD59-A6C34878D82A}">
                    <a16:rowId xmlns:a16="http://schemas.microsoft.com/office/drawing/2014/main" val="10006"/>
                  </a:ext>
                </a:extLst>
              </a:tr>
              <a:tr h="904301">
                <a:tc>
                  <a:txBody>
                    <a:bodyPr/>
                    <a:lstStyle/>
                    <a:p>
                      <a:r>
                        <a:rPr lang="en-US" sz="2000" dirty="0"/>
                        <a:t>Snapshot</a:t>
                      </a:r>
                    </a:p>
                  </a:txBody>
                  <a:tcPr marL="86315" marR="86315"/>
                </a:tc>
                <a:tc>
                  <a:txBody>
                    <a:bodyPr/>
                    <a:lstStyle/>
                    <a:p>
                      <a:r>
                        <a:rPr lang="en-US" sz="2000" dirty="0"/>
                        <a:t>A date in time when data is pulled from the appropriate interchanges, validated by additional business rules, and approval given that signifies</a:t>
                      </a:r>
                      <a:r>
                        <a:rPr lang="en-US" sz="2000" baseline="0" dirty="0"/>
                        <a:t> it was accurately reported for a specific point in time by an LEA.</a:t>
                      </a:r>
                      <a:endParaRPr lang="en-US" sz="2000" dirty="0"/>
                    </a:p>
                  </a:txBody>
                  <a:tcPr marL="86315" marR="86315"/>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4294967295"/>
          </p:nvPr>
        </p:nvSpPr>
        <p:spPr>
          <a:xfrm>
            <a:off x="1744134" y="6356351"/>
            <a:ext cx="408517" cy="365125"/>
          </a:xfrm>
          <a:prstGeom prst="rect">
            <a:avLst/>
          </a:prstGeom>
        </p:spPr>
        <p:txBody>
          <a:bodyPr/>
          <a:lstStyle/>
          <a:p>
            <a:fld id="{600BAA8B-998A-4793-9AB8-94EE2C3B2243}" type="slidenum">
              <a:rPr lang="en-US" smtClean="0"/>
              <a:pPr/>
              <a:t>12</a:t>
            </a:fld>
            <a:endParaRPr lang="en-US" dirty="0"/>
          </a:p>
        </p:txBody>
      </p:sp>
    </p:spTree>
    <p:extLst>
      <p:ext uri="{BB962C8B-B14F-4D97-AF65-F5344CB8AC3E}">
        <p14:creationId xmlns:p14="http://schemas.microsoft.com/office/powerpoint/2010/main" val="90172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6600" b="1" dirty="0">
                <a:solidFill>
                  <a:schemeClr val="accent5"/>
                </a:solidFill>
                <a:latin typeface="Calibri" panose="020F0502020204030204" pitchFamily="34" charset="0"/>
                <a:cs typeface="Calibri" panose="020F0502020204030204" pitchFamily="34" charset="0"/>
              </a:rPr>
              <a:t>Staff Interchange Overview </a:t>
            </a:r>
            <a:br>
              <a:rPr lang="en-US" sz="6600" b="1" dirty="0">
                <a:solidFill>
                  <a:schemeClr val="accent5"/>
                </a:solidFill>
                <a:latin typeface="Calibri" panose="020F0502020204030204" pitchFamily="34" charset="0"/>
                <a:cs typeface="Calibri" panose="020F0502020204030204" pitchFamily="34" charset="0"/>
              </a:rPr>
            </a:br>
            <a:r>
              <a:rPr lang="en-US" sz="6600" b="1" dirty="0">
                <a:solidFill>
                  <a:schemeClr val="accent5"/>
                </a:solidFill>
                <a:latin typeface="Calibri" panose="020F0502020204030204" pitchFamily="34" charset="0"/>
                <a:cs typeface="Calibri" panose="020F0502020204030204" pitchFamily="34" charset="0"/>
              </a:rPr>
              <a:t>and Data Uses</a:t>
            </a:r>
          </a:p>
        </p:txBody>
      </p:sp>
      <p:pic>
        <p:nvPicPr>
          <p:cNvPr id="4" name="Picture 3" descr="A pile of colorful leaves&#10;&#10;Description automatically generated with low confidence">
            <a:extLst>
              <a:ext uri="{FF2B5EF4-FFF2-40B4-BE49-F238E27FC236}">
                <a16:creationId xmlns:a16="http://schemas.microsoft.com/office/drawing/2014/main" id="{8A89CD35-D191-AC4B-38B0-838CCEFE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050" y="5007077"/>
            <a:ext cx="3009900" cy="1524000"/>
          </a:xfrm>
          <a:prstGeom prst="rect">
            <a:avLst/>
          </a:prstGeom>
        </p:spPr>
      </p:pic>
    </p:spTree>
    <p:extLst>
      <p:ext uri="{BB962C8B-B14F-4D97-AF65-F5344CB8AC3E}">
        <p14:creationId xmlns:p14="http://schemas.microsoft.com/office/powerpoint/2010/main" val="350580072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139" y="212607"/>
            <a:ext cx="11005485" cy="898524"/>
          </a:xfrm>
        </p:spPr>
        <p:txBody>
          <a:bodyPr>
            <a:normAutofit fontScale="90000"/>
          </a:bodyPr>
          <a:lstStyle/>
          <a:p>
            <a:pPr algn="ctr"/>
            <a:r>
              <a:rPr lang="en-US" sz="4000" b="1" dirty="0">
                <a:solidFill>
                  <a:schemeClr val="accent5"/>
                </a:solidFill>
                <a:latin typeface="Calibri" panose="020F0502020204030204" pitchFamily="34" charset="0"/>
                <a:cs typeface="Calibri" panose="020F0502020204030204" pitchFamily="34" charset="0"/>
              </a:rPr>
              <a:t>Interchange Process leads to HR Snapshot</a:t>
            </a: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9207519"/>
              </p:ext>
            </p:extLst>
          </p:nvPr>
        </p:nvGraphicFramePr>
        <p:xfrm>
          <a:off x="905892" y="1235852"/>
          <a:ext cx="11286108" cy="489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1747838" y="6427789"/>
            <a:ext cx="2057400" cy="365125"/>
          </a:xfrm>
        </p:spPr>
        <p:txBody>
          <a:bodyPr/>
          <a:lstStyle/>
          <a:p>
            <a:fld id="{600BAA8B-998A-4793-9AB8-94EE2C3B2243}" type="slidenum">
              <a:rPr lang="en-US" smtClean="0"/>
              <a:pPr/>
              <a:t>14</a:t>
            </a:fld>
            <a:endParaRPr lang="en-US" dirty="0"/>
          </a:p>
        </p:txBody>
      </p:sp>
      <p:sp>
        <p:nvSpPr>
          <p:cNvPr id="2" name="Rounded Rectangle 1"/>
          <p:cNvSpPr/>
          <p:nvPr/>
        </p:nvSpPr>
        <p:spPr>
          <a:xfrm>
            <a:off x="3373016" y="5117698"/>
            <a:ext cx="4759331" cy="1008899"/>
          </a:xfrm>
          <a:prstGeom prst="roundRect">
            <a:avLst/>
          </a:prstGeom>
          <a:solidFill>
            <a:srgbClr val="FFAE37"/>
          </a:solidFill>
          <a:ln>
            <a:solidFill>
              <a:srgbClr val="FFAE3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rPr>
              <a:t>Once No Errors in All Files  -&gt; Create Snapshot</a:t>
            </a:r>
          </a:p>
        </p:txBody>
      </p:sp>
      <p:sp>
        <p:nvSpPr>
          <p:cNvPr id="6" name="Bent-Up Arrow 5"/>
          <p:cNvSpPr/>
          <p:nvPr/>
        </p:nvSpPr>
        <p:spPr>
          <a:xfrm rot="5400000">
            <a:off x="2272088" y="4621446"/>
            <a:ext cx="1008899" cy="1192957"/>
          </a:xfrm>
          <a:prstGeom prst="bentUpArrow">
            <a:avLst/>
          </a:prstGeom>
          <a:solidFill>
            <a:srgbClr val="00B050"/>
          </a:solidFill>
          <a:ln>
            <a:solidFill>
              <a:srgbClr val="FFA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59EEE89C-2FAA-FD41-06F7-BA94120CDABD}"/>
              </a:ext>
            </a:extLst>
          </p:cNvPr>
          <p:cNvSpPr/>
          <p:nvPr/>
        </p:nvSpPr>
        <p:spPr>
          <a:xfrm rot="19457619">
            <a:off x="-293905" y="926809"/>
            <a:ext cx="1833495" cy="203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Here</a:t>
            </a:r>
          </a:p>
          <a:p>
            <a:pPr algn="ctr"/>
            <a:endParaRPr lang="en-US" dirty="0"/>
          </a:p>
        </p:txBody>
      </p:sp>
      <p:sp>
        <p:nvSpPr>
          <p:cNvPr id="9" name="Arrow: Right 8">
            <a:extLst>
              <a:ext uri="{FF2B5EF4-FFF2-40B4-BE49-F238E27FC236}">
                <a16:creationId xmlns:a16="http://schemas.microsoft.com/office/drawing/2014/main" id="{156AB83C-CDC8-EABD-75F7-8E3D721A964B}"/>
              </a:ext>
            </a:extLst>
          </p:cNvPr>
          <p:cNvSpPr/>
          <p:nvPr/>
        </p:nvSpPr>
        <p:spPr>
          <a:xfrm>
            <a:off x="3231176" y="1814849"/>
            <a:ext cx="62923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p>
        </p:txBody>
      </p:sp>
      <p:grpSp>
        <p:nvGrpSpPr>
          <p:cNvPr id="7" name="Group 6">
            <a:extLst>
              <a:ext uri="{FF2B5EF4-FFF2-40B4-BE49-F238E27FC236}">
                <a16:creationId xmlns:a16="http://schemas.microsoft.com/office/drawing/2014/main" id="{256F68C2-F4B1-AD44-2C8E-89A29C754A3E}"/>
              </a:ext>
            </a:extLst>
          </p:cNvPr>
          <p:cNvGrpSpPr/>
          <p:nvPr/>
        </p:nvGrpSpPr>
        <p:grpSpPr>
          <a:xfrm rot="2559501">
            <a:off x="7072676" y="5212307"/>
            <a:ext cx="1408347" cy="387074"/>
            <a:chOff x="7211167" y="2862141"/>
            <a:chExt cx="840488" cy="472083"/>
          </a:xfrm>
        </p:grpSpPr>
        <p:sp>
          <p:nvSpPr>
            <p:cNvPr id="10" name="Arrow: Right 9">
              <a:extLst>
                <a:ext uri="{FF2B5EF4-FFF2-40B4-BE49-F238E27FC236}">
                  <a16:creationId xmlns:a16="http://schemas.microsoft.com/office/drawing/2014/main" id="{C4D314F0-EA5F-ED56-114A-B2FD87F7CC6D}"/>
                </a:ext>
              </a:extLst>
            </p:cNvPr>
            <p:cNvSpPr/>
            <p:nvPr/>
          </p:nvSpPr>
          <p:spPr>
            <a:xfrm rot="11863806">
              <a:off x="7211167" y="2862141"/>
              <a:ext cx="840488" cy="472083"/>
            </a:xfrm>
            <a:prstGeom prst="rightArrow">
              <a:avLst>
                <a:gd name="adj1" fmla="val 60000"/>
                <a:gd name="adj2" fmla="val 50000"/>
              </a:avLst>
            </a:prstGeom>
            <a:solidFill>
              <a:srgbClr val="00B0F0"/>
            </a:solidFill>
          </p:spPr>
          <p:style>
            <a:lnRef idx="0">
              <a:schemeClr val="lt1">
                <a:hueOff val="0"/>
                <a:satOff val="0"/>
                <a:lumOff val="0"/>
                <a:alphaOff val="0"/>
              </a:schemeClr>
            </a:lnRef>
            <a:fillRef idx="1">
              <a:scrgbClr r="0" g="0" b="0"/>
            </a:fillRef>
            <a:effectRef idx="0">
              <a:schemeClr val="accent2">
                <a:hueOff val="-1091522"/>
                <a:satOff val="-62946"/>
                <a:lumOff val="6471"/>
                <a:alphaOff val="0"/>
              </a:schemeClr>
            </a:effectRef>
            <a:fontRef idx="minor">
              <a:schemeClr val="lt1"/>
            </a:fontRef>
          </p:style>
        </p:sp>
        <p:sp>
          <p:nvSpPr>
            <p:cNvPr id="11" name="Arrow: Right 4">
              <a:extLst>
                <a:ext uri="{FF2B5EF4-FFF2-40B4-BE49-F238E27FC236}">
                  <a16:creationId xmlns:a16="http://schemas.microsoft.com/office/drawing/2014/main" id="{2A9A1BCF-458D-EA4E-4C80-C73E06892DBD}"/>
                </a:ext>
              </a:extLst>
            </p:cNvPr>
            <p:cNvSpPr txBox="1"/>
            <p:nvPr/>
          </p:nvSpPr>
          <p:spPr>
            <a:xfrm rot="22663806">
              <a:off x="7349429" y="2978123"/>
              <a:ext cx="698863" cy="283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grpSp>
      <p:grpSp>
        <p:nvGrpSpPr>
          <p:cNvPr id="12" name="Group 11">
            <a:extLst>
              <a:ext uri="{FF2B5EF4-FFF2-40B4-BE49-F238E27FC236}">
                <a16:creationId xmlns:a16="http://schemas.microsoft.com/office/drawing/2014/main" id="{86462926-C666-AA31-1B1E-506EDE3B9150}"/>
              </a:ext>
            </a:extLst>
          </p:cNvPr>
          <p:cNvGrpSpPr/>
          <p:nvPr/>
        </p:nvGrpSpPr>
        <p:grpSpPr>
          <a:xfrm rot="8570750">
            <a:off x="3757894" y="2129916"/>
            <a:ext cx="3904848" cy="1139308"/>
            <a:chOff x="7211167" y="2862141"/>
            <a:chExt cx="840488" cy="472083"/>
          </a:xfrm>
        </p:grpSpPr>
        <p:sp>
          <p:nvSpPr>
            <p:cNvPr id="13" name="Arrow: Right 12">
              <a:extLst>
                <a:ext uri="{FF2B5EF4-FFF2-40B4-BE49-F238E27FC236}">
                  <a16:creationId xmlns:a16="http://schemas.microsoft.com/office/drawing/2014/main" id="{BAD20E93-7FB1-E013-98CB-CA3D1A01BDCD}"/>
                </a:ext>
              </a:extLst>
            </p:cNvPr>
            <p:cNvSpPr/>
            <p:nvPr/>
          </p:nvSpPr>
          <p:spPr>
            <a:xfrm rot="11863806">
              <a:off x="7211167" y="2862141"/>
              <a:ext cx="840488" cy="472083"/>
            </a:xfrm>
            <a:prstGeom prst="rightArrow">
              <a:avLst>
                <a:gd name="adj1" fmla="val 60000"/>
                <a:gd name="adj2" fmla="val 50000"/>
              </a:avLst>
            </a:prstGeom>
            <a:solidFill>
              <a:srgbClr val="00B0F0"/>
            </a:solidFill>
          </p:spPr>
          <p:style>
            <a:lnRef idx="0">
              <a:schemeClr val="lt1">
                <a:hueOff val="0"/>
                <a:satOff val="0"/>
                <a:lumOff val="0"/>
                <a:alphaOff val="0"/>
              </a:schemeClr>
            </a:lnRef>
            <a:fillRef idx="1">
              <a:scrgbClr r="0" g="0" b="0"/>
            </a:fillRef>
            <a:effectRef idx="0">
              <a:schemeClr val="accent2">
                <a:hueOff val="-1091522"/>
                <a:satOff val="-62946"/>
                <a:lumOff val="6471"/>
                <a:alphaOff val="0"/>
              </a:schemeClr>
            </a:effectRef>
            <a:fontRef idx="minor">
              <a:schemeClr val="lt1"/>
            </a:fontRef>
          </p:style>
        </p:sp>
        <p:sp>
          <p:nvSpPr>
            <p:cNvPr id="14" name="Arrow: Right 4">
              <a:extLst>
                <a:ext uri="{FF2B5EF4-FFF2-40B4-BE49-F238E27FC236}">
                  <a16:creationId xmlns:a16="http://schemas.microsoft.com/office/drawing/2014/main" id="{38ABF26B-2B5B-1E27-AEEB-F26D31A081FF}"/>
                </a:ext>
              </a:extLst>
            </p:cNvPr>
            <p:cNvSpPr txBox="1"/>
            <p:nvPr/>
          </p:nvSpPr>
          <p:spPr>
            <a:xfrm rot="22663806">
              <a:off x="7349429" y="2978123"/>
              <a:ext cx="698863" cy="283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grpSp>
    </p:spTree>
    <p:extLst>
      <p:ext uri="{BB962C8B-B14F-4D97-AF65-F5344CB8AC3E}">
        <p14:creationId xmlns:p14="http://schemas.microsoft.com/office/powerpoint/2010/main" val="21417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098643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Staff Interchange Files</a:t>
            </a:r>
          </a:p>
        </p:txBody>
      </p:sp>
      <p:sp>
        <p:nvSpPr>
          <p:cNvPr id="2" name="Content Placeholder 1"/>
          <p:cNvSpPr>
            <a:spLocks noGrp="1"/>
          </p:cNvSpPr>
          <p:nvPr>
            <p:ph idx="1"/>
          </p:nvPr>
        </p:nvSpPr>
        <p:spPr>
          <a:xfrm>
            <a:off x="1984375" y="1454916"/>
            <a:ext cx="6489378" cy="1993392"/>
          </a:xfrm>
          <a:ln w="28575" cmpd="sng">
            <a:noFill/>
          </a:ln>
        </p:spPr>
        <p:txBody>
          <a:bodyPr/>
          <a:lstStyle/>
          <a:p>
            <a:r>
              <a:rPr lang="en-US" dirty="0"/>
              <a:t>Staff Profile</a:t>
            </a:r>
          </a:p>
          <a:p>
            <a:pPr lvl="1"/>
            <a:r>
              <a:rPr lang="en-US" dirty="0"/>
              <a:t>General information of staff</a:t>
            </a:r>
          </a:p>
          <a:p>
            <a:pPr lvl="1"/>
            <a:r>
              <a:rPr lang="en-US" dirty="0"/>
              <a:t>Only 1 record per staff</a:t>
            </a:r>
          </a:p>
          <a:p>
            <a:pPr lvl="1"/>
            <a:r>
              <a:rPr lang="en-US" dirty="0"/>
              <a:t>Must be uploaded first</a:t>
            </a:r>
          </a:p>
          <a:p>
            <a:endParaRPr lang="en-US" dirty="0"/>
          </a:p>
          <a:p>
            <a:endParaRPr lang="en-US" dirty="0"/>
          </a:p>
          <a:p>
            <a:pPr lvl="1"/>
            <a:endParaRPr lang="en-US" dirty="0"/>
          </a:p>
        </p:txBody>
      </p:sp>
      <p:sp>
        <p:nvSpPr>
          <p:cNvPr id="5" name="Slide Number Placeholder 4"/>
          <p:cNvSpPr>
            <a:spLocks noGrp="1"/>
          </p:cNvSpPr>
          <p:nvPr>
            <p:ph type="sldNum" sz="quarter" idx="12"/>
          </p:nvPr>
        </p:nvSpPr>
        <p:spPr>
          <a:xfrm>
            <a:off x="1747838" y="6427789"/>
            <a:ext cx="2057400" cy="365125"/>
          </a:xfrm>
        </p:spPr>
        <p:txBody>
          <a:bodyPr/>
          <a:lstStyle/>
          <a:p>
            <a:fld id="{600BAA8B-998A-4793-9AB8-94EE2C3B2243}" type="slidenum">
              <a:rPr lang="en-US" smtClean="0"/>
              <a:pPr/>
              <a:t>15</a:t>
            </a:fld>
            <a:endParaRPr lang="en-US" dirty="0"/>
          </a:p>
        </p:txBody>
      </p:sp>
      <p:sp>
        <p:nvSpPr>
          <p:cNvPr id="6" name="AutoShape 2" descr="Image result for teacher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ontent Placeholder 1"/>
          <p:cNvSpPr txBox="1">
            <a:spLocks/>
          </p:cNvSpPr>
          <p:nvPr/>
        </p:nvSpPr>
        <p:spPr>
          <a:xfrm>
            <a:off x="4895469" y="4008804"/>
            <a:ext cx="4851654" cy="1993392"/>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Staff Assignment</a:t>
            </a:r>
          </a:p>
          <a:p>
            <a:pPr lvl="1"/>
            <a:r>
              <a:rPr lang="en-US" dirty="0">
                <a:latin typeface="Calibri" panose="020F0502020204030204" pitchFamily="34" charset="0"/>
                <a:cs typeface="Calibri" panose="020F0502020204030204" pitchFamily="34" charset="0"/>
              </a:rPr>
              <a:t>Provides specifics to actual duties and locations</a:t>
            </a:r>
          </a:p>
          <a:p>
            <a:pPr lvl="1"/>
            <a:r>
              <a:rPr lang="en-US" dirty="0">
                <a:latin typeface="Calibri" panose="020F0502020204030204" pitchFamily="34" charset="0"/>
                <a:cs typeface="Calibri" panose="020F0502020204030204" pitchFamily="34" charset="0"/>
              </a:rPr>
              <a:t>Multiple records per staff allowed</a:t>
            </a:r>
          </a:p>
          <a:p>
            <a:endParaRPr lang="en-US" dirty="0"/>
          </a:p>
          <a:p>
            <a:endParaRPr lang="en-US" dirty="0"/>
          </a:p>
          <a:p>
            <a:pPr lvl="1"/>
            <a:endParaRPr lang="en-US" dirty="0"/>
          </a:p>
        </p:txBody>
      </p:sp>
      <p:sp>
        <p:nvSpPr>
          <p:cNvPr id="7" name="Rectangle 6"/>
          <p:cNvSpPr/>
          <p:nvPr/>
        </p:nvSpPr>
        <p:spPr>
          <a:xfrm>
            <a:off x="2712721" y="3743628"/>
            <a:ext cx="7034403" cy="2258568"/>
          </a:xfrm>
          <a:prstGeom prst="rect">
            <a:avLst/>
          </a:prstGeom>
          <a:noFill/>
          <a:ln w="25400" cmpd="sng">
            <a:solidFill>
              <a:srgbClr val="FFAE3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769194" y="1327671"/>
            <a:ext cx="6557943" cy="2069360"/>
          </a:xfrm>
          <a:prstGeom prst="rect">
            <a:avLst/>
          </a:prstGeom>
          <a:noFill/>
          <a:ln w="25400" cmpd="sng">
            <a:solidFill>
              <a:srgbClr val="FFAE3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A group of people standing together">
            <a:extLst>
              <a:ext uri="{FF2B5EF4-FFF2-40B4-BE49-F238E27FC236}">
                <a16:creationId xmlns:a16="http://schemas.microsoft.com/office/drawing/2014/main" id="{E411A240-7800-8B5B-DA7E-ED79A3450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605" y="1230944"/>
            <a:ext cx="3884201" cy="2338585"/>
          </a:xfrm>
          <a:prstGeom prst="rect">
            <a:avLst/>
          </a:prstGeom>
        </p:spPr>
      </p:pic>
      <p:pic>
        <p:nvPicPr>
          <p:cNvPr id="11" name="Picture 10" descr="A group of people holding objects">
            <a:extLst>
              <a:ext uri="{FF2B5EF4-FFF2-40B4-BE49-F238E27FC236}">
                <a16:creationId xmlns:a16="http://schemas.microsoft.com/office/drawing/2014/main" id="{3BEF0895-3978-10FD-A1CE-E8B3CC5F3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 y="3696076"/>
            <a:ext cx="4623560" cy="2446307"/>
          </a:xfrm>
          <a:prstGeom prst="rect">
            <a:avLst/>
          </a:prstGeom>
        </p:spPr>
      </p:pic>
    </p:spTree>
    <p:extLst>
      <p:ext uri="{BB962C8B-B14F-4D97-AF65-F5344CB8AC3E}">
        <p14:creationId xmlns:p14="http://schemas.microsoft.com/office/powerpoint/2010/main" val="249997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solidFill>
                  <a:schemeClr val="accent5"/>
                </a:solidFill>
                <a:latin typeface="Calibri" panose="020F0502020204030204" pitchFamily="34" charset="0"/>
                <a:cs typeface="Calibri" panose="020F0502020204030204" pitchFamily="34" charset="0"/>
              </a:rPr>
              <a:t>Who is Reported</a:t>
            </a:r>
            <a:r>
              <a:rPr lang="en-US" sz="4000" b="1" dirty="0">
                <a:solidFill>
                  <a:schemeClr val="accent5"/>
                </a:solidFill>
                <a:latin typeface="Rockwell Condensed" panose="02060603050405020104" pitchFamily="18" charset="0"/>
              </a:rPr>
              <a:t>?</a:t>
            </a:r>
          </a:p>
        </p:txBody>
      </p:sp>
      <p:sp>
        <p:nvSpPr>
          <p:cNvPr id="5" name="Content Placeholder 4"/>
          <p:cNvSpPr>
            <a:spLocks noGrp="1"/>
          </p:cNvSpPr>
          <p:nvPr>
            <p:ph idx="1"/>
          </p:nvPr>
        </p:nvSpPr>
        <p:spPr>
          <a:xfrm>
            <a:off x="838200" y="1411033"/>
            <a:ext cx="10515600" cy="5127879"/>
          </a:xfrm>
        </p:spPr>
        <p:txBody>
          <a:bodyPr>
            <a:normAutofit fontScale="85000" lnSpcReduction="10000"/>
          </a:bodyPr>
          <a:lstStyle/>
          <a:p>
            <a:pPr>
              <a:lnSpc>
                <a:spcPct val="150000"/>
              </a:lnSpc>
            </a:pPr>
            <a:r>
              <a:rPr lang="en-US" dirty="0">
                <a:latin typeface="Calibri" panose="020F0502020204030204" pitchFamily="34" charset="0"/>
                <a:cs typeface="Calibri" panose="020F0502020204030204" pitchFamily="34" charset="0"/>
              </a:rPr>
              <a:t>Full time and Part time staff</a:t>
            </a:r>
          </a:p>
          <a:p>
            <a:pPr>
              <a:lnSpc>
                <a:spcPct val="150000"/>
              </a:lnSpc>
            </a:pPr>
            <a:r>
              <a:rPr lang="en-US" dirty="0">
                <a:latin typeface="Calibri" panose="020F0502020204030204" pitchFamily="34" charset="0"/>
                <a:cs typeface="Calibri" panose="020F0502020204030204" pitchFamily="34" charset="0"/>
              </a:rPr>
              <a:t>General Education </a:t>
            </a:r>
          </a:p>
          <a:p>
            <a:pPr>
              <a:lnSpc>
                <a:spcPct val="150000"/>
              </a:lnSpc>
            </a:pPr>
            <a:r>
              <a:rPr lang="en-US" dirty="0">
                <a:latin typeface="Calibri" panose="020F0502020204030204" pitchFamily="34" charset="0"/>
                <a:cs typeface="Calibri" panose="020F0502020204030204" pitchFamily="34" charset="0"/>
              </a:rPr>
              <a:t>Special Education </a:t>
            </a:r>
          </a:p>
          <a:p>
            <a:pPr lvl="1">
              <a:lnSpc>
                <a:spcPct val="150000"/>
              </a:lnSpc>
            </a:pPr>
            <a:r>
              <a:rPr lang="en-US" dirty="0">
                <a:latin typeface="Calibri" panose="020F0502020204030204" pitchFamily="34" charset="0"/>
                <a:cs typeface="Calibri" panose="020F0502020204030204" pitchFamily="34" charset="0"/>
              </a:rPr>
              <a:t>Districts report their Special Ed Staff as part of their staff interchange files OR </a:t>
            </a:r>
          </a:p>
          <a:p>
            <a:pPr lvl="1">
              <a:lnSpc>
                <a:spcPct val="150000"/>
              </a:lnSpc>
            </a:pPr>
            <a:r>
              <a:rPr lang="en-US" dirty="0">
                <a:latin typeface="Calibri" panose="020F0502020204030204" pitchFamily="34" charset="0"/>
                <a:cs typeface="Calibri" panose="020F0502020204030204" pitchFamily="34" charset="0"/>
              </a:rPr>
              <a:t>Administrative Unit reports special education staff for all member districts and the districts exclude them</a:t>
            </a:r>
          </a:p>
          <a:p>
            <a:pPr>
              <a:lnSpc>
                <a:spcPct val="150000"/>
              </a:lnSpc>
            </a:pPr>
            <a:r>
              <a:rPr lang="en-US" dirty="0">
                <a:latin typeface="Calibri" panose="020F0502020204030204" pitchFamily="34" charset="0"/>
                <a:cs typeface="Calibri" panose="020F0502020204030204" pitchFamily="34" charset="0"/>
              </a:rPr>
              <a:t>Contracted/Purchased Services Staff</a:t>
            </a:r>
          </a:p>
          <a:p>
            <a:pPr lvl="1">
              <a:lnSpc>
                <a:spcPct val="150000"/>
              </a:lnSpc>
            </a:pPr>
            <a:r>
              <a:rPr lang="en-US" dirty="0">
                <a:latin typeface="Calibri" panose="020F0502020204030204" pitchFamily="34" charset="0"/>
                <a:cs typeface="Calibri" panose="020F0502020204030204" pitchFamily="34" charset="0"/>
              </a:rPr>
              <a:t>Details can be found at: </a:t>
            </a:r>
            <a:r>
              <a:rPr lang="en-US" dirty="0">
                <a:latin typeface="Calibri" panose="020F0502020204030204" pitchFamily="34" charset="0"/>
                <a:cs typeface="Calibri" panose="020F0502020204030204" pitchFamily="34" charset="0"/>
                <a:hlinkClick r:id="rId2"/>
              </a:rPr>
              <a:t>https://www.cde.state.co.us/datapipeline/inter-staff-purchase-service-info</a:t>
            </a:r>
            <a:endParaRPr lang="en-US" dirty="0">
              <a:latin typeface="Calibri" panose="020F0502020204030204" pitchFamily="34" charset="0"/>
              <a:cs typeface="Calibri" panose="020F0502020204030204" pitchFamily="34" charset="0"/>
            </a:endParaRPr>
          </a:p>
          <a:p>
            <a:pPr>
              <a:lnSpc>
                <a:spcPct val="150000"/>
              </a:lnSpc>
            </a:pPr>
            <a:r>
              <a:rPr lang="en-US" dirty="0">
                <a:latin typeface="Calibri" panose="020F0502020204030204" pitchFamily="34" charset="0"/>
                <a:cs typeface="Calibri" panose="020F0502020204030204" pitchFamily="34" charset="0"/>
              </a:rPr>
              <a:t>Charter school staff</a:t>
            </a:r>
          </a:p>
          <a:p>
            <a:pPr>
              <a:lnSpc>
                <a:spcPct val="150000"/>
              </a:lnSpc>
            </a:pPr>
            <a:r>
              <a:rPr lang="en-US" b="1" dirty="0">
                <a:latin typeface="Calibri" panose="020F0502020204030204" pitchFamily="34" charset="0"/>
                <a:cs typeface="Calibri" panose="020F0502020204030204" pitchFamily="34" charset="0"/>
              </a:rPr>
              <a:t>District level staff as well as school level staff</a:t>
            </a:r>
          </a:p>
          <a:p>
            <a:pPr lvl="1">
              <a:lnSpc>
                <a:spcPct val="100000"/>
              </a:lnSpc>
            </a:pPr>
            <a:r>
              <a:rPr lang="en-US" b="1" dirty="0">
                <a:latin typeface="Calibri" panose="020F0502020204030204" pitchFamily="34" charset="0"/>
                <a:cs typeface="Calibri" panose="020F0502020204030204" pitchFamily="34" charset="0"/>
              </a:rPr>
              <a:t>District level staff are reported with School Code 9980 for ‘District Wide’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34046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106263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Staff Interchange Uses</a:t>
            </a:r>
          </a:p>
        </p:txBody>
      </p:sp>
      <p:sp>
        <p:nvSpPr>
          <p:cNvPr id="2" name="Content Placeholder 1"/>
          <p:cNvSpPr>
            <a:spLocks noGrp="1"/>
          </p:cNvSpPr>
          <p:nvPr>
            <p:ph idx="1"/>
          </p:nvPr>
        </p:nvSpPr>
        <p:spPr/>
        <p:txBody>
          <a:bodyPr/>
          <a:lstStyle/>
          <a:p>
            <a:r>
              <a:rPr lang="en-US" dirty="0"/>
              <a:t>Staff Interchange files are used in the following snapshots:</a:t>
            </a:r>
          </a:p>
          <a:p>
            <a:pPr lvl="1"/>
            <a:r>
              <a:rPr lang="en-US" dirty="0"/>
              <a:t>Human Resources</a:t>
            </a:r>
          </a:p>
          <a:p>
            <a:pPr lvl="1"/>
            <a:r>
              <a:rPr lang="en-US" dirty="0"/>
              <a:t>Special Education December Count</a:t>
            </a:r>
          </a:p>
          <a:p>
            <a:pPr lvl="1"/>
            <a:r>
              <a:rPr lang="en-US" dirty="0"/>
              <a:t>Teacher Student Data Link (TSDL)</a:t>
            </a:r>
          </a:p>
          <a:p>
            <a:pPr lvl="1"/>
            <a:endParaRPr lang="en-US" dirty="0"/>
          </a:p>
          <a:p>
            <a:pPr lvl="1"/>
            <a:endParaRPr lang="en-US" dirty="0"/>
          </a:p>
          <a:p>
            <a:r>
              <a:rPr lang="en-US" dirty="0"/>
              <a:t>Notes on the Snapshot Process:</a:t>
            </a:r>
          </a:p>
          <a:p>
            <a:pPr lvl="1"/>
            <a:r>
              <a:rPr lang="en-US" dirty="0"/>
              <a:t>Snapshots pull the records from Staff Assignment and Staff Profile files matching the criteria set for each snapshot</a:t>
            </a:r>
          </a:p>
          <a:p>
            <a:pPr lvl="1"/>
            <a:r>
              <a:rPr lang="en-US" b="1" dirty="0"/>
              <a:t>Snapshots are </a:t>
            </a:r>
            <a:r>
              <a:rPr lang="en-US" sz="2800" b="1" dirty="0"/>
              <a:t>not</a:t>
            </a:r>
            <a:r>
              <a:rPr lang="en-US" b="1" dirty="0"/>
              <a:t> automatically updated when interchange files are uploaded- a new snapshot must be created within the system to pull in the updated records</a:t>
            </a:r>
          </a:p>
          <a:p>
            <a:pPr lvl="1"/>
            <a:endParaRPr lang="en-US" dirty="0"/>
          </a:p>
          <a:p>
            <a:pPr lvl="1"/>
            <a:endParaRPr lang="en-US" dirty="0"/>
          </a:p>
          <a:p>
            <a:endParaRPr lang="en-US" dirty="0"/>
          </a:p>
          <a:p>
            <a:endParaRPr lang="en-US" dirty="0"/>
          </a:p>
          <a:p>
            <a:endParaRPr lang="en-US" dirty="0"/>
          </a:p>
          <a:p>
            <a:pPr lvl="1"/>
            <a:endParaRPr lang="en-US" dirty="0"/>
          </a:p>
        </p:txBody>
      </p:sp>
      <p:sp>
        <p:nvSpPr>
          <p:cNvPr id="5" name="Slide Number Placeholder 4"/>
          <p:cNvSpPr>
            <a:spLocks noGrp="1"/>
          </p:cNvSpPr>
          <p:nvPr>
            <p:ph type="sldNum" sz="quarter" idx="12"/>
          </p:nvPr>
        </p:nvSpPr>
        <p:spPr>
          <a:xfrm>
            <a:off x="1747838" y="6427789"/>
            <a:ext cx="2057400" cy="365125"/>
          </a:xfrm>
        </p:spPr>
        <p:txBody>
          <a:bodyPr/>
          <a:lstStyle/>
          <a:p>
            <a:fld id="{600BAA8B-998A-4793-9AB8-94EE2C3B2243}" type="slidenum">
              <a:rPr lang="en-US" smtClean="0"/>
              <a:pPr/>
              <a:t>17</a:t>
            </a:fld>
            <a:endParaRPr lang="en-US" dirty="0"/>
          </a:p>
        </p:txBody>
      </p:sp>
    </p:spTree>
    <p:extLst>
      <p:ext uri="{BB962C8B-B14F-4D97-AF65-F5344CB8AC3E}">
        <p14:creationId xmlns:p14="http://schemas.microsoft.com/office/powerpoint/2010/main" val="90702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1129123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Criteria for Human Resources Records</a:t>
            </a:r>
          </a:p>
        </p:txBody>
      </p:sp>
      <p:sp>
        <p:nvSpPr>
          <p:cNvPr id="3" name="Content Placeholder 2"/>
          <p:cNvSpPr>
            <a:spLocks noGrp="1"/>
          </p:cNvSpPr>
          <p:nvPr>
            <p:ph idx="1"/>
          </p:nvPr>
        </p:nvSpPr>
        <p:spPr/>
        <p:txBody>
          <a:bodyPr/>
          <a:lstStyle/>
          <a:p>
            <a:r>
              <a:rPr lang="en-US"/>
              <a:t>All error-free records from the Staff Assignment that:   </a:t>
            </a:r>
          </a:p>
          <a:p>
            <a:pPr lvl="1"/>
            <a:r>
              <a:rPr lang="en-US"/>
              <a:t>Special Education Flag = 0 (Non-Special Education)</a:t>
            </a:r>
          </a:p>
          <a:p>
            <a:pPr lvl="1"/>
            <a:r>
              <a:rPr lang="en-US"/>
              <a:t>Start date is December 1st or prior to December 1st of reporting school year</a:t>
            </a:r>
          </a:p>
          <a:p>
            <a:pPr lvl="1"/>
            <a:r>
              <a:rPr lang="en-US"/>
              <a:t>End Date is either blank or post December 1st of the reporting school year</a:t>
            </a:r>
          </a:p>
          <a:p>
            <a:pPr lvl="1"/>
            <a:r>
              <a:rPr lang="en-US"/>
              <a:t>Job class codes are not equal to 632 (Temporary/Part-time Worker As Needed) or 634 (Student Worker)</a:t>
            </a:r>
          </a:p>
          <a:p>
            <a:pPr lvl="1"/>
            <a:r>
              <a:rPr lang="en-US"/>
              <a:t>Employment Status Code = 11, 12, 13, 23, 25 or 26</a:t>
            </a:r>
          </a:p>
          <a:p>
            <a:pPr lvl="1"/>
            <a:r>
              <a:rPr lang="en-US"/>
              <a:t>EDID is reported in both Staff Profile (Profile and educational background) and Staff Assignment Association files for reporting district.</a:t>
            </a:r>
          </a:p>
          <a:p>
            <a:pPr lvl="1"/>
            <a:endParaRPr lang="en-US" dirty="0"/>
          </a:p>
        </p:txBody>
      </p:sp>
      <p:sp>
        <p:nvSpPr>
          <p:cNvPr id="6" name="Slide Number Placeholder 5"/>
          <p:cNvSpPr>
            <a:spLocks noGrp="1"/>
          </p:cNvSpPr>
          <p:nvPr>
            <p:ph type="sldNum" sz="quarter" idx="12"/>
          </p:nvPr>
        </p:nvSpPr>
        <p:spPr>
          <a:xfrm>
            <a:off x="1747838" y="6427789"/>
            <a:ext cx="2057400" cy="365125"/>
          </a:xfrm>
        </p:spPr>
        <p:txBody>
          <a:bodyPr/>
          <a:lstStyle/>
          <a:p>
            <a:fld id="{600BAA8B-998A-4793-9AB8-94EE2C3B2243}" type="slidenum">
              <a:rPr lang="en-US" smtClean="0"/>
              <a:pPr/>
              <a:t>18</a:t>
            </a:fld>
            <a:endParaRPr lang="en-US" dirty="0"/>
          </a:p>
        </p:txBody>
      </p:sp>
      <p:pic>
        <p:nvPicPr>
          <p:cNvPr id="5" name="Picture 4" descr="A picture containing logo&#10;&#10;Description automatically generated">
            <a:extLst>
              <a:ext uri="{FF2B5EF4-FFF2-40B4-BE49-F238E27FC236}">
                <a16:creationId xmlns:a16="http://schemas.microsoft.com/office/drawing/2014/main" id="{AF261A0D-1730-3072-47C2-345C98158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4497"/>
            <a:ext cx="4382433" cy="2333503"/>
          </a:xfrm>
          <a:prstGeom prst="rect">
            <a:avLst/>
          </a:prstGeom>
        </p:spPr>
      </p:pic>
    </p:spTree>
    <p:extLst>
      <p:ext uri="{BB962C8B-B14F-4D97-AF65-F5344CB8AC3E}">
        <p14:creationId xmlns:p14="http://schemas.microsoft.com/office/powerpoint/2010/main" val="262681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115788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Human Resources – Use of Data</a:t>
            </a:r>
          </a:p>
        </p:txBody>
      </p:sp>
      <p:sp>
        <p:nvSpPr>
          <p:cNvPr id="2" name="Content Placeholder 1"/>
          <p:cNvSpPr>
            <a:spLocks noGrp="1"/>
          </p:cNvSpPr>
          <p:nvPr>
            <p:ph idx="1"/>
          </p:nvPr>
        </p:nvSpPr>
        <p:spPr/>
        <p:txBody>
          <a:bodyPr/>
          <a:lstStyle/>
          <a:p>
            <a:r>
              <a:rPr lang="en-US" dirty="0" err="1"/>
              <a:t>EDFacts</a:t>
            </a:r>
            <a:r>
              <a:rPr lang="en-US" dirty="0"/>
              <a:t> – federal reports  US Department of Education</a:t>
            </a:r>
          </a:p>
          <a:p>
            <a:r>
              <a:rPr lang="en-US" dirty="0"/>
              <a:t>SchoolView.org/Data Center</a:t>
            </a:r>
          </a:p>
          <a:p>
            <a:r>
              <a:rPr lang="en-US" dirty="0"/>
              <a:t>Performance Reports – staff statistics </a:t>
            </a:r>
          </a:p>
          <a:p>
            <a:r>
              <a:rPr lang="en-US" dirty="0"/>
              <a:t>ESSA In-Field Reporting</a:t>
            </a:r>
          </a:p>
          <a:p>
            <a:r>
              <a:rPr lang="en-US" dirty="0"/>
              <a:t>Media and external data requests </a:t>
            </a:r>
          </a:p>
          <a:p>
            <a:r>
              <a:rPr lang="en-US" dirty="0"/>
              <a:t>Colorado Department of Labor and Employment </a:t>
            </a:r>
          </a:p>
          <a:p>
            <a:r>
              <a:rPr lang="en-US" dirty="0"/>
              <a:t>Colorado Department of Higher Education </a:t>
            </a:r>
          </a:p>
          <a:p>
            <a:endParaRPr lang="en-US" dirty="0"/>
          </a:p>
          <a:p>
            <a:endParaRPr lang="en-US" dirty="0"/>
          </a:p>
        </p:txBody>
      </p:sp>
      <p:sp>
        <p:nvSpPr>
          <p:cNvPr id="5" name="Slide Number Placeholder 4"/>
          <p:cNvSpPr>
            <a:spLocks noGrp="1"/>
          </p:cNvSpPr>
          <p:nvPr>
            <p:ph type="sldNum" sz="quarter" idx="12"/>
          </p:nvPr>
        </p:nvSpPr>
        <p:spPr>
          <a:xfrm>
            <a:off x="1747838" y="6427789"/>
            <a:ext cx="2057400" cy="365125"/>
          </a:xfrm>
        </p:spPr>
        <p:txBody>
          <a:bodyPr/>
          <a:lstStyle/>
          <a:p>
            <a:fld id="{600BAA8B-998A-4793-9AB8-94EE2C3B2243}" type="slidenum">
              <a:rPr lang="en-US" smtClean="0"/>
              <a:pPr/>
              <a:t>19</a:t>
            </a:fld>
            <a:endParaRPr lang="en-US" dirty="0"/>
          </a:p>
        </p:txBody>
      </p:sp>
    </p:spTree>
    <p:extLst>
      <p:ext uri="{BB962C8B-B14F-4D97-AF65-F5344CB8AC3E}">
        <p14:creationId xmlns:p14="http://schemas.microsoft.com/office/powerpoint/2010/main" val="165748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480FCC-65C1-4538-74CF-548C394E6224}"/>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14" name="TextBox 13">
            <a:extLst>
              <a:ext uri="{FF2B5EF4-FFF2-40B4-BE49-F238E27FC236}">
                <a16:creationId xmlns:a16="http://schemas.microsoft.com/office/drawing/2014/main" id="{A953E9C3-BF6E-8EE2-7134-49A237429A00}"/>
              </a:ext>
            </a:extLst>
          </p:cNvPr>
          <p:cNvSpPr txBox="1"/>
          <p:nvPr/>
        </p:nvSpPr>
        <p:spPr>
          <a:xfrm>
            <a:off x="166265" y="1380795"/>
            <a:ext cx="5407742" cy="5816977"/>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chemeClr val="accent5"/>
                </a:solidFill>
              </a:rPr>
              <a:t>CDE Staff Website</a:t>
            </a:r>
          </a:p>
          <a:p>
            <a:pPr marL="742950" lvl="1" indent="-285750">
              <a:buFont typeface="Wingdings" panose="05000000000000000000" pitchFamily="2" charset="2"/>
              <a:buChar char="q"/>
            </a:pPr>
            <a:r>
              <a:rPr lang="en-US" sz="2400" dirty="0">
                <a:solidFill>
                  <a:schemeClr val="accent5"/>
                </a:solidFill>
              </a:rPr>
              <a:t>File Layout</a:t>
            </a:r>
          </a:p>
          <a:p>
            <a:pPr marL="1200150" lvl="2" indent="-285750">
              <a:buFont typeface="Wingdings" panose="05000000000000000000" pitchFamily="2" charset="2"/>
              <a:buChar char="q"/>
            </a:pPr>
            <a:r>
              <a:rPr lang="en-US" sz="2400" dirty="0">
                <a:solidFill>
                  <a:schemeClr val="accent5"/>
                </a:solidFill>
              </a:rPr>
              <a:t>Staff Profile</a:t>
            </a:r>
          </a:p>
          <a:p>
            <a:pPr marL="1200150" lvl="2" indent="-285750">
              <a:buFont typeface="Wingdings" panose="05000000000000000000" pitchFamily="2" charset="2"/>
              <a:buChar char="q"/>
            </a:pPr>
            <a:r>
              <a:rPr lang="en-US" sz="2400" dirty="0">
                <a:solidFill>
                  <a:schemeClr val="accent5"/>
                </a:solidFill>
              </a:rPr>
              <a:t>Staff Assignment </a:t>
            </a:r>
          </a:p>
          <a:p>
            <a:pPr marL="742950" lvl="1" indent="-285750">
              <a:buFont typeface="Wingdings" panose="05000000000000000000" pitchFamily="2" charset="2"/>
              <a:buChar char="q"/>
            </a:pPr>
            <a:r>
              <a:rPr lang="en-US" sz="2400" dirty="0">
                <a:solidFill>
                  <a:schemeClr val="accent5"/>
                </a:solidFill>
              </a:rPr>
              <a:t>Templates</a:t>
            </a:r>
          </a:p>
          <a:p>
            <a:pPr marL="742950" lvl="1" indent="-285750">
              <a:buFont typeface="Wingdings" panose="05000000000000000000" pitchFamily="2" charset="2"/>
              <a:buChar char="q"/>
            </a:pPr>
            <a:r>
              <a:rPr lang="en-US" sz="2400" dirty="0">
                <a:solidFill>
                  <a:schemeClr val="accent5"/>
                </a:solidFill>
              </a:rPr>
              <a:t>Business Rules</a:t>
            </a:r>
          </a:p>
          <a:p>
            <a:pPr marL="742950" lvl="1" indent="-285750">
              <a:buFont typeface="Wingdings" panose="05000000000000000000" pitchFamily="2" charset="2"/>
              <a:buChar char="q"/>
            </a:pPr>
            <a:r>
              <a:rPr lang="en-US" sz="2400" dirty="0">
                <a:solidFill>
                  <a:schemeClr val="accent5"/>
                </a:solidFill>
              </a:rPr>
              <a:t>Resources</a:t>
            </a:r>
          </a:p>
          <a:p>
            <a:pPr marL="742950" lvl="1" indent="-285750">
              <a:buFont typeface="Wingdings" panose="05000000000000000000" pitchFamily="2" charset="2"/>
              <a:buChar char="q"/>
            </a:pPr>
            <a:r>
              <a:rPr lang="en-US" sz="2400" dirty="0">
                <a:solidFill>
                  <a:schemeClr val="accent5"/>
                </a:solidFill>
              </a:rPr>
              <a:t>What is the Human Resources Snapshot?</a:t>
            </a:r>
          </a:p>
          <a:p>
            <a:pPr marL="285750" indent="-285750">
              <a:buFont typeface="Wingdings" panose="05000000000000000000" pitchFamily="2" charset="2"/>
              <a:buChar char="q"/>
            </a:pPr>
            <a:endParaRPr lang="en-US" sz="2400" dirty="0">
              <a:solidFill>
                <a:schemeClr val="accent5"/>
              </a:solidFill>
            </a:endParaRPr>
          </a:p>
          <a:p>
            <a:pPr marL="285750" indent="-285750">
              <a:buFont typeface="Wingdings" panose="05000000000000000000" pitchFamily="2" charset="2"/>
              <a:buChar char="q"/>
            </a:pPr>
            <a:r>
              <a:rPr lang="en-US" sz="2400" dirty="0">
                <a:solidFill>
                  <a:schemeClr val="accent5"/>
                </a:solidFill>
              </a:rPr>
              <a:t>Data Pipeline</a:t>
            </a:r>
          </a:p>
          <a:p>
            <a:pPr marL="742950" lvl="1" indent="-285750">
              <a:buFont typeface="Wingdings" panose="05000000000000000000" pitchFamily="2" charset="2"/>
              <a:buChar char="q"/>
            </a:pPr>
            <a:r>
              <a:rPr lang="en-US" sz="2400" dirty="0">
                <a:solidFill>
                  <a:schemeClr val="accent5"/>
                </a:solidFill>
              </a:rPr>
              <a:t>Format Checker</a:t>
            </a:r>
          </a:p>
          <a:p>
            <a:pPr marL="742950" lvl="1" indent="-285750">
              <a:buFont typeface="Wingdings" panose="05000000000000000000" pitchFamily="2" charset="2"/>
              <a:buChar char="q"/>
            </a:pPr>
            <a:r>
              <a:rPr lang="en-US" sz="2400" dirty="0">
                <a:solidFill>
                  <a:schemeClr val="accent5"/>
                </a:solidFill>
              </a:rPr>
              <a:t>Upload Staff Profile File</a:t>
            </a:r>
          </a:p>
          <a:p>
            <a:pPr marL="742950" lvl="1" indent="-285750">
              <a:buFont typeface="Wingdings" panose="05000000000000000000" pitchFamily="2" charset="2"/>
              <a:buChar char="q"/>
            </a:pPr>
            <a:r>
              <a:rPr lang="en-US" sz="2400" dirty="0">
                <a:solidFill>
                  <a:schemeClr val="accent5"/>
                </a:solidFill>
              </a:rPr>
              <a:t>Upload Staff Assignment File</a:t>
            </a:r>
          </a:p>
          <a:p>
            <a:pPr lvl="1"/>
            <a:endParaRPr lang="en-US" dirty="0"/>
          </a:p>
          <a:p>
            <a:pPr marL="742950" lvl="1" indent="-285750">
              <a:buFont typeface="Wingdings" panose="05000000000000000000" pitchFamily="2" charset="2"/>
              <a:buChar char="q"/>
            </a:pPr>
            <a:endParaRPr lang="en-US" dirty="0"/>
          </a:p>
        </p:txBody>
      </p:sp>
      <p:sp>
        <p:nvSpPr>
          <p:cNvPr id="15" name="TextBox 14">
            <a:extLst>
              <a:ext uri="{FF2B5EF4-FFF2-40B4-BE49-F238E27FC236}">
                <a16:creationId xmlns:a16="http://schemas.microsoft.com/office/drawing/2014/main" id="{825FC226-ACD6-EC6A-A8D6-1AC445150674}"/>
              </a:ext>
            </a:extLst>
          </p:cNvPr>
          <p:cNvSpPr txBox="1"/>
          <p:nvPr/>
        </p:nvSpPr>
        <p:spPr>
          <a:xfrm>
            <a:off x="5722374" y="3156155"/>
            <a:ext cx="5830529"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chemeClr val="accent5"/>
                </a:solidFill>
              </a:rPr>
              <a:t>Data Pipeline Reports</a:t>
            </a:r>
          </a:p>
          <a:p>
            <a:pPr marL="742950" lvl="1" indent="-285750">
              <a:buFont typeface="Wingdings" panose="05000000000000000000" pitchFamily="2" charset="2"/>
              <a:buChar char="q"/>
            </a:pPr>
            <a:r>
              <a:rPr lang="en-US" sz="2400" dirty="0">
                <a:solidFill>
                  <a:schemeClr val="accent5"/>
                </a:solidFill>
              </a:rPr>
              <a:t>Checking for errors and fixing errors</a:t>
            </a:r>
          </a:p>
          <a:p>
            <a:pPr marL="742950" lvl="1" indent="-285750">
              <a:buFont typeface="Wingdings" panose="05000000000000000000" pitchFamily="2" charset="2"/>
              <a:buChar char="q"/>
            </a:pPr>
            <a:r>
              <a:rPr lang="en-US" sz="2400" dirty="0">
                <a:solidFill>
                  <a:schemeClr val="accent5"/>
                </a:solidFill>
              </a:rPr>
              <a:t>Cognos Reports</a:t>
            </a:r>
          </a:p>
          <a:p>
            <a:pPr lvl="1"/>
            <a:endParaRPr lang="en-US" sz="2400" dirty="0"/>
          </a:p>
          <a:p>
            <a:pPr marL="742950" lvl="1" indent="-285750">
              <a:buFont typeface="Wingdings" panose="05000000000000000000" pitchFamily="2" charset="2"/>
              <a:buChar char="q"/>
            </a:pPr>
            <a:endParaRPr lang="en-US" sz="2400" dirty="0"/>
          </a:p>
        </p:txBody>
      </p:sp>
      <p:pic>
        <p:nvPicPr>
          <p:cNvPr id="8" name="Content Placeholder 7">
            <a:extLst>
              <a:ext uri="{FF2B5EF4-FFF2-40B4-BE49-F238E27FC236}">
                <a16:creationId xmlns:a16="http://schemas.microsoft.com/office/drawing/2014/main" id="{1B73FFA8-4D8C-EDA4-6A24-C7C2BC7A15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4921" y="0"/>
            <a:ext cx="4357079" cy="3112199"/>
          </a:xfrm>
        </p:spPr>
      </p:pic>
      <p:sp>
        <p:nvSpPr>
          <p:cNvPr id="3" name="TextBox 2">
            <a:extLst>
              <a:ext uri="{FF2B5EF4-FFF2-40B4-BE49-F238E27FC236}">
                <a16:creationId xmlns:a16="http://schemas.microsoft.com/office/drawing/2014/main" id="{38E02173-11AE-2287-1484-7AF37136D4E9}"/>
              </a:ext>
            </a:extLst>
          </p:cNvPr>
          <p:cNvSpPr txBox="1"/>
          <p:nvPr/>
        </p:nvSpPr>
        <p:spPr>
          <a:xfrm rot="179982">
            <a:off x="8893328" y="1650199"/>
            <a:ext cx="1567832" cy="369332"/>
          </a:xfrm>
          <a:prstGeom prst="rect">
            <a:avLst/>
          </a:prstGeom>
          <a:noFill/>
        </p:spPr>
        <p:txBody>
          <a:bodyPr wrap="square" rtlCol="0">
            <a:spAutoFit/>
          </a:bodyPr>
          <a:lstStyle/>
          <a:p>
            <a:r>
              <a:rPr lang="en-US" b="1" dirty="0">
                <a:latin typeface="Segoe Script" panose="030B0504020000000003" pitchFamily="66" charset="0"/>
              </a:rPr>
              <a:t>WELCOME</a:t>
            </a:r>
          </a:p>
        </p:txBody>
      </p:sp>
      <p:sp>
        <p:nvSpPr>
          <p:cNvPr id="6" name="Title 5">
            <a:extLst>
              <a:ext uri="{FF2B5EF4-FFF2-40B4-BE49-F238E27FC236}">
                <a16:creationId xmlns:a16="http://schemas.microsoft.com/office/drawing/2014/main" id="{4DF43047-BB34-3979-3DBF-4A28F8867A47}"/>
              </a:ext>
            </a:extLst>
          </p:cNvPr>
          <p:cNvSpPr>
            <a:spLocks noGrp="1"/>
          </p:cNvSpPr>
          <p:nvPr>
            <p:ph type="title"/>
          </p:nvPr>
        </p:nvSpPr>
        <p:spPr>
          <a:xfrm>
            <a:off x="443565" y="136526"/>
            <a:ext cx="8065168" cy="377824"/>
          </a:xfrm>
        </p:spPr>
        <p:txBody>
          <a:bodyPr>
            <a:normAutofit fontScale="90000"/>
          </a:bodyPr>
          <a:lstStyle/>
          <a:p>
            <a:pPr algn="ctr"/>
            <a:r>
              <a:rPr lang="en-US" b="1" dirty="0">
                <a:solidFill>
                  <a:schemeClr val="accent5"/>
                </a:solidFill>
                <a:latin typeface="+mn-lt"/>
              </a:rPr>
              <a:t>We will be covering today</a:t>
            </a:r>
          </a:p>
        </p:txBody>
      </p:sp>
      <p:sp>
        <p:nvSpPr>
          <p:cNvPr id="2" name="TextBox 1">
            <a:extLst>
              <a:ext uri="{FF2B5EF4-FFF2-40B4-BE49-F238E27FC236}">
                <a16:creationId xmlns:a16="http://schemas.microsoft.com/office/drawing/2014/main" id="{487F213A-C148-853E-F6AC-5123549B77B2}"/>
              </a:ext>
            </a:extLst>
          </p:cNvPr>
          <p:cNvSpPr txBox="1"/>
          <p:nvPr/>
        </p:nvSpPr>
        <p:spPr>
          <a:xfrm>
            <a:off x="319238" y="514350"/>
            <a:ext cx="7502048" cy="923330"/>
          </a:xfrm>
          <a:prstGeom prst="rect">
            <a:avLst/>
          </a:prstGeom>
          <a:noFill/>
        </p:spPr>
        <p:txBody>
          <a:bodyPr wrap="square" rtlCol="0">
            <a:spAutoFit/>
          </a:bodyPr>
          <a:lstStyle/>
          <a:p>
            <a:r>
              <a:rPr lang="en-US" dirty="0"/>
              <a:t>In the chat, please let me know if you are a new respondent, or if you are not new how many years have you been doing Staff/HR collection</a:t>
            </a:r>
          </a:p>
          <a:p>
            <a:endParaRPr lang="en-US" dirty="0"/>
          </a:p>
        </p:txBody>
      </p:sp>
    </p:spTree>
    <p:extLst>
      <p:ext uri="{BB962C8B-B14F-4D97-AF65-F5344CB8AC3E}">
        <p14:creationId xmlns:p14="http://schemas.microsoft.com/office/powerpoint/2010/main" val="44946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11481736" cy="898524"/>
          </a:xfrm>
        </p:spPr>
        <p:txBody>
          <a:bodyPr>
            <a:noAutofit/>
          </a:bodyPr>
          <a:lstStyle/>
          <a:p>
            <a:pPr algn="ctr"/>
            <a:r>
              <a:rPr lang="en-US" sz="3600" b="1" dirty="0">
                <a:solidFill>
                  <a:schemeClr val="accent5"/>
                </a:solidFill>
                <a:latin typeface="Calibri" panose="020F0502020204030204" pitchFamily="34" charset="0"/>
                <a:cs typeface="Calibri" panose="020F0502020204030204" pitchFamily="34" charset="0"/>
              </a:rPr>
              <a:t>Criteria for Special Education December Count Records</a:t>
            </a:r>
          </a:p>
        </p:txBody>
      </p:sp>
      <p:sp>
        <p:nvSpPr>
          <p:cNvPr id="3" name="Content Placeholder 2"/>
          <p:cNvSpPr>
            <a:spLocks noGrp="1"/>
          </p:cNvSpPr>
          <p:nvPr>
            <p:ph idx="1"/>
          </p:nvPr>
        </p:nvSpPr>
        <p:spPr/>
        <p:txBody>
          <a:bodyPr>
            <a:normAutofit/>
          </a:bodyPr>
          <a:lstStyle/>
          <a:p>
            <a:r>
              <a:rPr lang="en-US" sz="2500" dirty="0">
                <a:latin typeface="Calibri" panose="020F0502020204030204" pitchFamily="34" charset="0"/>
                <a:cs typeface="Calibri" panose="020F0502020204030204" pitchFamily="34" charset="0"/>
              </a:rPr>
              <a:t>All error-free records from the Staff Assignment that:</a:t>
            </a:r>
          </a:p>
          <a:p>
            <a:pPr lvl="1"/>
            <a:r>
              <a:rPr lang="en-US" sz="2500" dirty="0">
                <a:latin typeface="Calibri" panose="020F0502020204030204" pitchFamily="34" charset="0"/>
                <a:cs typeface="Calibri" panose="020F0502020204030204" pitchFamily="34" charset="0"/>
              </a:rPr>
              <a:t>Special Education Flag = 1</a:t>
            </a:r>
          </a:p>
          <a:p>
            <a:pPr lvl="1"/>
            <a:r>
              <a:rPr lang="en-US" sz="2500" dirty="0">
                <a:latin typeface="Calibri" panose="020F0502020204030204" pitchFamily="34" charset="0"/>
                <a:cs typeface="Calibri" panose="020F0502020204030204" pitchFamily="34" charset="0"/>
              </a:rPr>
              <a:t>Start date is December 1st or prior to December 1st of reporting school year</a:t>
            </a:r>
          </a:p>
          <a:p>
            <a:pPr lvl="1"/>
            <a:r>
              <a:rPr lang="en-US" sz="2500" dirty="0">
                <a:latin typeface="Calibri" panose="020F0502020204030204" pitchFamily="34" charset="0"/>
                <a:cs typeface="Calibri" panose="020F0502020204030204" pitchFamily="34" charset="0"/>
              </a:rPr>
              <a:t>End Date is either blank (not ended) or post December 1st of the reporting school year</a:t>
            </a:r>
          </a:p>
          <a:p>
            <a:pPr lvl="1"/>
            <a:r>
              <a:rPr lang="en-US" sz="2500" dirty="0">
                <a:latin typeface="Calibri" panose="020F0502020204030204" pitchFamily="34" charset="0"/>
                <a:cs typeface="Calibri" panose="020F0502020204030204" pitchFamily="34" charset="0"/>
              </a:rPr>
              <a:t>EDID is reported in both Staff Profile (Profile and educational background) and Staff Assignment Association files for reporting district.</a:t>
            </a:r>
          </a:p>
          <a:p>
            <a:pPr lvl="1"/>
            <a:r>
              <a:rPr lang="en-US" sz="2500" dirty="0">
                <a:latin typeface="Calibri" panose="020F0502020204030204" pitchFamily="34" charset="0"/>
                <a:cs typeface="Calibri" panose="020F0502020204030204" pitchFamily="34" charset="0"/>
              </a:rPr>
              <a:t>Employment Status Codes will be included: 11, 12, 13, 23, 25 or 26.</a:t>
            </a:r>
          </a:p>
          <a:p>
            <a:pPr lvl="1"/>
            <a:r>
              <a:rPr lang="en-US" sz="2500" dirty="0">
                <a:latin typeface="Calibri" panose="020F0502020204030204" pitchFamily="34" charset="0"/>
                <a:cs typeface="Calibri" panose="020F0502020204030204" pitchFamily="34" charset="0"/>
              </a:rPr>
              <a:t>Administrative Unit code cannot be zero-filled in either staff profile or staff assignment files</a:t>
            </a:r>
          </a:p>
        </p:txBody>
      </p:sp>
      <p:sp>
        <p:nvSpPr>
          <p:cNvPr id="7" name="Slide Number Placeholder 6"/>
          <p:cNvSpPr>
            <a:spLocks noGrp="1"/>
          </p:cNvSpPr>
          <p:nvPr>
            <p:ph type="sldNum" sz="quarter" idx="12"/>
          </p:nvPr>
        </p:nvSpPr>
        <p:spPr>
          <a:xfrm>
            <a:off x="1747838" y="6427789"/>
            <a:ext cx="2057400" cy="365125"/>
          </a:xfrm>
        </p:spPr>
        <p:txBody>
          <a:bodyPr/>
          <a:lstStyle/>
          <a:p>
            <a:fld id="{600BAA8B-998A-4793-9AB8-94EE2C3B2243}" type="slidenum">
              <a:rPr lang="en-US" smtClean="0"/>
              <a:pPr/>
              <a:t>20</a:t>
            </a:fld>
            <a:endParaRPr lang="en-US" dirty="0"/>
          </a:p>
        </p:txBody>
      </p:sp>
    </p:spTree>
    <p:extLst>
      <p:ext uri="{BB962C8B-B14F-4D97-AF65-F5344CB8AC3E}">
        <p14:creationId xmlns:p14="http://schemas.microsoft.com/office/powerpoint/2010/main" val="176523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1186461"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Special Education December Count– Use of Data</a:t>
            </a:r>
          </a:p>
        </p:txBody>
      </p:sp>
      <p:sp>
        <p:nvSpPr>
          <p:cNvPr id="2" name="Content Placeholder 1"/>
          <p:cNvSpPr>
            <a:spLocks noGrp="1"/>
          </p:cNvSpPr>
          <p:nvPr>
            <p:ph idx="1"/>
          </p:nvPr>
        </p:nvSpPr>
        <p:spPr/>
        <p:txBody>
          <a:bodyPr>
            <a:normAutofit lnSpcReduction="10000"/>
          </a:bodyPr>
          <a:lstStyle/>
          <a:p>
            <a:r>
              <a:rPr lang="en-US" dirty="0"/>
              <a:t>EDFacts – federal reports US Department of Education</a:t>
            </a:r>
          </a:p>
          <a:p>
            <a:r>
              <a:rPr lang="en-US" dirty="0"/>
              <a:t>Report on educator effectiveness </a:t>
            </a:r>
          </a:p>
          <a:p>
            <a:r>
              <a:rPr lang="en-US" dirty="0"/>
              <a:t>Draw random samples for parent survey </a:t>
            </a:r>
          </a:p>
          <a:p>
            <a:r>
              <a:rPr lang="en-US" dirty="0"/>
              <a:t>Compliance record review </a:t>
            </a:r>
          </a:p>
          <a:p>
            <a:r>
              <a:rPr lang="en-US" dirty="0"/>
              <a:t>Monitoring </a:t>
            </a:r>
          </a:p>
          <a:p>
            <a:r>
              <a:rPr lang="en-US" dirty="0"/>
              <a:t>Provide information regarding the fiscal impacts of the numbers </a:t>
            </a:r>
          </a:p>
          <a:p>
            <a:r>
              <a:rPr lang="en-US" dirty="0"/>
              <a:t>Indicator reporting – Significant Disproportionality</a:t>
            </a:r>
          </a:p>
          <a:p>
            <a:r>
              <a:rPr lang="en-US" dirty="0"/>
              <a:t>Public reporting </a:t>
            </a:r>
          </a:p>
          <a:p>
            <a:r>
              <a:rPr lang="en-US" dirty="0"/>
              <a:t>Legislature and Research requests </a:t>
            </a:r>
          </a:p>
          <a:p>
            <a:r>
              <a:rPr lang="en-US" dirty="0"/>
              <a:t>Consultant analysis to support technical assistance needs in the state </a:t>
            </a:r>
          </a:p>
          <a:p>
            <a:endParaRPr lang="en-US" dirty="0"/>
          </a:p>
          <a:p>
            <a:endParaRPr lang="en-US" dirty="0"/>
          </a:p>
        </p:txBody>
      </p:sp>
      <p:sp>
        <p:nvSpPr>
          <p:cNvPr id="5" name="Slide Number Placeholder 4"/>
          <p:cNvSpPr>
            <a:spLocks noGrp="1"/>
          </p:cNvSpPr>
          <p:nvPr>
            <p:ph type="sldNum" sz="quarter" idx="12"/>
          </p:nvPr>
        </p:nvSpPr>
        <p:spPr>
          <a:xfrm>
            <a:off x="1747838" y="6427789"/>
            <a:ext cx="2057400" cy="365125"/>
          </a:xfrm>
        </p:spPr>
        <p:txBody>
          <a:bodyPr/>
          <a:lstStyle/>
          <a:p>
            <a:fld id="{600BAA8B-998A-4793-9AB8-94EE2C3B2243}" type="slidenum">
              <a:rPr lang="en-US" smtClean="0"/>
              <a:pPr/>
              <a:t>21</a:t>
            </a:fld>
            <a:endParaRPr lang="en-US" dirty="0"/>
          </a:p>
        </p:txBody>
      </p:sp>
    </p:spTree>
    <p:extLst>
      <p:ext uri="{BB962C8B-B14F-4D97-AF65-F5344CB8AC3E}">
        <p14:creationId xmlns:p14="http://schemas.microsoft.com/office/powerpoint/2010/main" val="267234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80AA5D60-5548-4304-8990-F21DEB6ACF2F}"/>
              </a:ext>
            </a:extLst>
          </p:cNvPr>
          <p:cNvSpPr>
            <a:spLocks noGrp="1"/>
          </p:cNvSpPr>
          <p:nvPr>
            <p:ph type="ctrTitle"/>
          </p:nvPr>
        </p:nvSpPr>
        <p:spPr>
          <a:xfrm>
            <a:off x="2495550" y="201169"/>
            <a:ext cx="7277100" cy="5768116"/>
          </a:xfrm>
        </p:spPr>
        <p:txBody>
          <a:bodyPr vert="horz" lIns="91440" tIns="45720" rIns="91440" bIns="45720" rtlCol="0" anchor="ctr">
            <a:normAutofit/>
          </a:bodyPr>
          <a:lstStyle/>
          <a:p>
            <a:r>
              <a:rPr lang="en-US" sz="8000" dirty="0">
                <a:solidFill>
                  <a:schemeClr val="bg1">
                    <a:lumMod val="95000"/>
                    <a:lumOff val="5000"/>
                  </a:schemeClr>
                </a:solidFill>
                <a:latin typeface="Calibri" panose="020F0502020204030204" pitchFamily="34" charset="0"/>
                <a:cs typeface="Calibri" panose="020F0502020204030204" pitchFamily="34" charset="0"/>
                <a:hlinkClick r:id="rId2"/>
              </a:rPr>
              <a:t>SPED December Count Timeline </a:t>
            </a:r>
            <a:br>
              <a:rPr lang="en-US" sz="8000" dirty="0">
                <a:solidFill>
                  <a:schemeClr val="bg1">
                    <a:lumMod val="95000"/>
                    <a:lumOff val="5000"/>
                  </a:schemeClr>
                </a:solidFill>
                <a:latin typeface="Calibri" panose="020F0502020204030204" pitchFamily="34" charset="0"/>
                <a:cs typeface="Calibri" panose="020F0502020204030204" pitchFamily="34" charset="0"/>
                <a:hlinkClick r:id="rId2"/>
              </a:rPr>
            </a:br>
            <a:r>
              <a:rPr lang="en-US" sz="8000" dirty="0">
                <a:solidFill>
                  <a:schemeClr val="bg1">
                    <a:lumMod val="95000"/>
                    <a:lumOff val="5000"/>
                  </a:schemeClr>
                </a:solidFill>
                <a:latin typeface="Calibri" panose="020F0502020204030204" pitchFamily="34" charset="0"/>
                <a:cs typeface="Calibri" panose="020F0502020204030204" pitchFamily="34" charset="0"/>
                <a:hlinkClick r:id="rId2"/>
              </a:rPr>
              <a:t>2022-2023</a:t>
            </a:r>
            <a:endParaRPr lang="en-US" sz="8000" dirty="0">
              <a:solidFill>
                <a:schemeClr val="bg1">
                  <a:lumMod val="95000"/>
                  <a:lumOff val="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7CEECBD-466D-4A2C-98C5-7DAB8FE08869}"/>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C479D5F6-EDCB-402A-AC08-4943A1820E8F}" type="slidenum">
              <a:rPr lang="en-US" sz="1500">
                <a:solidFill>
                  <a:srgbClr val="FFFFFF"/>
                </a:solidFill>
              </a:rPr>
              <a:pPr algn="ctr" defTabSz="457200">
                <a:spcAft>
                  <a:spcPts val="600"/>
                </a:spcAft>
              </a:pPr>
              <a:t>22</a:t>
            </a:fld>
            <a:endParaRPr lang="en-US" sz="1500">
              <a:solidFill>
                <a:srgbClr val="FFFFFF"/>
              </a:solidFill>
            </a:endParaRPr>
          </a:p>
        </p:txBody>
      </p:sp>
    </p:spTree>
    <p:extLst>
      <p:ext uri="{BB962C8B-B14F-4D97-AF65-F5344CB8AC3E}">
        <p14:creationId xmlns:p14="http://schemas.microsoft.com/office/powerpoint/2010/main" val="119696990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80AA5D60-5548-4304-8990-F21DEB6ACF2F}"/>
              </a:ext>
            </a:extLst>
          </p:cNvPr>
          <p:cNvSpPr>
            <a:spLocks noGrp="1"/>
          </p:cNvSpPr>
          <p:nvPr>
            <p:ph type="ctrTitle"/>
          </p:nvPr>
        </p:nvSpPr>
        <p:spPr>
          <a:xfrm>
            <a:off x="1191768" y="201169"/>
            <a:ext cx="10357104" cy="5768116"/>
          </a:xfrm>
        </p:spPr>
        <p:txBody>
          <a:bodyPr vert="horz" lIns="91440" tIns="45720" rIns="91440" bIns="45720" rtlCol="0" anchor="ctr">
            <a:normAutofit/>
          </a:bodyPr>
          <a:lstStyle/>
          <a:p>
            <a:r>
              <a:rPr lang="en-US" sz="96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HR Timeline </a:t>
            </a:r>
            <a:br>
              <a:rPr lang="en-US" sz="96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br>
            <a:r>
              <a:rPr lang="en-US" sz="96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2022-2023</a:t>
            </a:r>
            <a:endParaRPr lang="en-US" sz="9600" dirty="0">
              <a:solidFill>
                <a:srgbClr val="00206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7CEECBD-466D-4A2C-98C5-7DAB8FE08869}"/>
              </a:ext>
            </a:extLst>
          </p:cNvPr>
          <p:cNvSpPr>
            <a:spLocks noGrp="1"/>
          </p:cNvSpPr>
          <p:nvPr>
            <p:ph type="sldNum" sz="quarter" idx="12"/>
          </p:nvPr>
        </p:nvSpPr>
        <p:spPr>
          <a:xfrm>
            <a:off x="94488" y="6118024"/>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C479D5F6-EDCB-402A-AC08-4943A1820E8F}" type="slidenum">
              <a:rPr lang="en-US" sz="1500">
                <a:solidFill>
                  <a:srgbClr val="FFFFFF"/>
                </a:solidFill>
              </a:rPr>
              <a:pPr algn="ctr" defTabSz="457200">
                <a:spcAft>
                  <a:spcPts val="600"/>
                </a:spcAft>
              </a:pPr>
              <a:t>23</a:t>
            </a:fld>
            <a:endParaRPr lang="en-US" sz="1500" dirty="0">
              <a:solidFill>
                <a:srgbClr val="FFFFFF"/>
              </a:solidFill>
            </a:endParaRPr>
          </a:p>
        </p:txBody>
      </p:sp>
      <p:pic>
        <p:nvPicPr>
          <p:cNvPr id="3" name="Picture 2" descr="Pumpkins in a pumpkin patch&#10;&#10;Description automatically generated with medium confidence">
            <a:extLst>
              <a:ext uri="{FF2B5EF4-FFF2-40B4-BE49-F238E27FC236}">
                <a16:creationId xmlns:a16="http://schemas.microsoft.com/office/drawing/2014/main" id="{BD45EE80-D48F-909D-A162-336E2FA01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378816" cy="1582994"/>
          </a:xfrm>
          <a:prstGeom prst="rect">
            <a:avLst/>
          </a:prstGeom>
        </p:spPr>
      </p:pic>
    </p:spTree>
    <p:extLst>
      <p:ext uri="{BB962C8B-B14F-4D97-AF65-F5344CB8AC3E}">
        <p14:creationId xmlns:p14="http://schemas.microsoft.com/office/powerpoint/2010/main" val="58760554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6000" b="1" dirty="0">
                <a:solidFill>
                  <a:schemeClr val="accent5"/>
                </a:solidFill>
                <a:latin typeface="+mn-lt"/>
              </a:rPr>
              <a:t>2022-2023</a:t>
            </a:r>
            <a:br>
              <a:rPr lang="en-US" sz="6000" b="1" dirty="0">
                <a:solidFill>
                  <a:schemeClr val="accent5"/>
                </a:solidFill>
                <a:latin typeface="+mn-lt"/>
              </a:rPr>
            </a:br>
            <a:r>
              <a:rPr lang="en-US" sz="6000" b="1" dirty="0">
                <a:solidFill>
                  <a:schemeClr val="accent5"/>
                </a:solidFill>
                <a:latin typeface="+mn-lt"/>
              </a:rPr>
              <a:t> File Review</a:t>
            </a:r>
          </a:p>
        </p:txBody>
      </p:sp>
    </p:spTree>
    <p:extLst>
      <p:ext uri="{BB962C8B-B14F-4D97-AF65-F5344CB8AC3E}">
        <p14:creationId xmlns:p14="http://schemas.microsoft.com/office/powerpoint/2010/main" val="217872849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64" y="205176"/>
            <a:ext cx="10681635" cy="898524"/>
          </a:xfrm>
        </p:spPr>
        <p:txBody>
          <a:bodyPr>
            <a:normAutofit fontScale="90000"/>
          </a:bodyPr>
          <a:lstStyle/>
          <a:p>
            <a:pPr algn="ctr"/>
            <a:r>
              <a:rPr lang="en-US" sz="4000" b="1" dirty="0">
                <a:solidFill>
                  <a:schemeClr val="accent5"/>
                </a:solidFill>
                <a:latin typeface="Calibri" panose="020F0502020204030204" pitchFamily="34" charset="0"/>
                <a:cs typeface="Calibri" panose="020F0502020204030204" pitchFamily="34" charset="0"/>
              </a:rPr>
              <a:t>Staff Profile Overview</a:t>
            </a:r>
            <a:br>
              <a:rPr lang="en-US" dirty="0"/>
            </a:br>
            <a:endParaRPr lang="en-US" dirty="0"/>
          </a:p>
        </p:txBody>
      </p:sp>
      <p:sp>
        <p:nvSpPr>
          <p:cNvPr id="7" name="Content Placeholder 6"/>
          <p:cNvSpPr>
            <a:spLocks noGrp="1"/>
          </p:cNvSpPr>
          <p:nvPr>
            <p:ph idx="1"/>
          </p:nvPr>
        </p:nvSpPr>
        <p:spPr>
          <a:xfrm>
            <a:off x="365760" y="1432560"/>
            <a:ext cx="10515600" cy="4792980"/>
          </a:xfrm>
        </p:spPr>
        <p:txBody>
          <a:bodyPr>
            <a:normAutofit lnSpcReduction="10000"/>
          </a:bodyPr>
          <a:lstStyle/>
          <a:p>
            <a:r>
              <a:rPr lang="en-US" dirty="0"/>
              <a:t>1 record per staff employee</a:t>
            </a:r>
          </a:p>
          <a:p>
            <a:endParaRPr lang="en-US" dirty="0"/>
          </a:p>
          <a:p>
            <a:r>
              <a:rPr lang="en-US" dirty="0"/>
              <a:t>EDID cannot be zero – filled</a:t>
            </a:r>
          </a:p>
          <a:p>
            <a:endParaRPr lang="en-US" dirty="0"/>
          </a:p>
          <a:p>
            <a:r>
              <a:rPr lang="en-US" dirty="0"/>
              <a:t>Last Name, First Name, Date of Birth and Gender must match with information in EDIS for the EDID</a:t>
            </a:r>
          </a:p>
          <a:p>
            <a:endParaRPr lang="en-US" dirty="0"/>
          </a:p>
          <a:p>
            <a:r>
              <a:rPr lang="en-US" dirty="0"/>
              <a:t>Race must be provided for all staff</a:t>
            </a:r>
          </a:p>
          <a:p>
            <a:pPr lvl="1"/>
            <a:r>
              <a:rPr lang="en-US" dirty="0"/>
              <a:t>Ethnicity – Hispanic or Latino is considered an Ethnicity, a race must also be reported</a:t>
            </a:r>
          </a:p>
          <a:p>
            <a:endParaRPr lang="en-US" dirty="0"/>
          </a:p>
          <a:p>
            <a:r>
              <a:rPr lang="en-US" dirty="0"/>
              <a:t>No fields can be blank except Exit Date</a:t>
            </a:r>
          </a:p>
          <a:p>
            <a:pPr lvl="1"/>
            <a:r>
              <a:rPr lang="en-US" dirty="0"/>
              <a:t>If field is not required for a staff member, it may be zero-filled instead</a:t>
            </a:r>
          </a:p>
          <a:p>
            <a:endParaRPr lang="en-US" dirty="0"/>
          </a:p>
          <a:p>
            <a:endParaRPr lang="en-US" dirty="0"/>
          </a:p>
          <a:p>
            <a:endParaRPr lang="en-US" dirty="0"/>
          </a:p>
        </p:txBody>
      </p:sp>
      <p:sp>
        <p:nvSpPr>
          <p:cNvPr id="2" name="Slide Number Placeholder 1"/>
          <p:cNvSpPr>
            <a:spLocks noGrp="1"/>
          </p:cNvSpPr>
          <p:nvPr>
            <p:ph type="sldNum" sz="quarter" idx="12"/>
          </p:nvPr>
        </p:nvSpPr>
        <p:spPr>
          <a:xfrm>
            <a:off x="1747838" y="6427789"/>
            <a:ext cx="2057400" cy="365125"/>
          </a:xfrm>
        </p:spPr>
        <p:txBody>
          <a:bodyPr/>
          <a:lstStyle/>
          <a:p>
            <a:fld id="{600BAA8B-998A-4793-9AB8-94EE2C3B2243}" type="slidenum">
              <a:rPr lang="en-US" smtClean="0"/>
              <a:pPr/>
              <a:t>25</a:t>
            </a:fld>
            <a:endParaRPr lang="en-US" dirty="0"/>
          </a:p>
        </p:txBody>
      </p:sp>
    </p:spTree>
    <p:extLst>
      <p:ext uri="{BB962C8B-B14F-4D97-AF65-F5344CB8AC3E}">
        <p14:creationId xmlns:p14="http://schemas.microsoft.com/office/powerpoint/2010/main" val="4072868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338860"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Summary of Changes – Staff Profile</a:t>
            </a:r>
          </a:p>
        </p:txBody>
      </p:sp>
      <p:sp>
        <p:nvSpPr>
          <p:cNvPr id="3" name="Content Placeholder 2"/>
          <p:cNvSpPr>
            <a:spLocks noGrp="1"/>
          </p:cNvSpPr>
          <p:nvPr>
            <p:ph idx="1"/>
          </p:nvPr>
        </p:nvSpPr>
        <p:spPr>
          <a:xfrm>
            <a:off x="619125" y="1316354"/>
            <a:ext cx="10515600" cy="4779645"/>
          </a:xfrm>
        </p:spPr>
        <p:txBody>
          <a:bodyPr>
            <a:normAutofit/>
          </a:bodyPr>
          <a:lstStyle/>
          <a:p>
            <a:r>
              <a:rPr lang="en-US" dirty="0"/>
              <a:t>Existing field ‘Teacher Probationary Status’ was updated to be ‘Probationary Status’ a few years ago and is required for all principals, teachers, and special services providers (SSPs) </a:t>
            </a:r>
          </a:p>
          <a:p>
            <a:endParaRPr lang="en-US" dirty="0"/>
          </a:p>
          <a:p>
            <a:r>
              <a:rPr lang="en-US" dirty="0"/>
              <a:t>File Layout changed – additional fields added to the end of the Staff Profile File</a:t>
            </a:r>
          </a:p>
          <a:p>
            <a:pPr lvl="1"/>
            <a:r>
              <a:rPr lang="en-US" sz="2400" dirty="0"/>
              <a:t>All evaluation fields are for reporting Evaluation Ratings for the following staff:</a:t>
            </a:r>
          </a:p>
          <a:p>
            <a:pPr lvl="2"/>
            <a:r>
              <a:rPr lang="en-US" sz="2000" dirty="0"/>
              <a:t>Teachers</a:t>
            </a:r>
          </a:p>
          <a:p>
            <a:pPr lvl="2"/>
            <a:r>
              <a:rPr lang="en-US" sz="2000" dirty="0"/>
              <a:t>Special Services Providers</a:t>
            </a:r>
          </a:p>
          <a:p>
            <a:pPr lvl="2"/>
            <a:r>
              <a:rPr lang="en-US" sz="2000" dirty="0"/>
              <a:t>Principals</a:t>
            </a:r>
          </a:p>
          <a:p>
            <a:r>
              <a:rPr lang="en-US" sz="2800" dirty="0"/>
              <a:t>Summary of Updates posted online on our staff website each year</a:t>
            </a:r>
          </a:p>
          <a:p>
            <a:r>
              <a:rPr lang="en-US" sz="2800" dirty="0">
                <a:hlinkClick r:id="rId2"/>
              </a:rPr>
              <a:t>2022-2023 Staff Interchange Summary of Updates</a:t>
            </a:r>
            <a:endParaRPr lang="en-US" sz="2200" dirty="0"/>
          </a:p>
          <a:p>
            <a:pPr marL="0" indent="0">
              <a:buNone/>
            </a:pPr>
            <a:endParaRPr lang="en-US" sz="2800" dirty="0"/>
          </a:p>
        </p:txBody>
      </p:sp>
    </p:spTree>
    <p:extLst>
      <p:ext uri="{BB962C8B-B14F-4D97-AF65-F5344CB8AC3E}">
        <p14:creationId xmlns:p14="http://schemas.microsoft.com/office/powerpoint/2010/main" val="3102374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1110073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Staff Assignment Overview</a:t>
            </a:r>
          </a:p>
        </p:txBody>
      </p:sp>
      <p:sp>
        <p:nvSpPr>
          <p:cNvPr id="3" name="Content Placeholder 2"/>
          <p:cNvSpPr>
            <a:spLocks noGrp="1"/>
          </p:cNvSpPr>
          <p:nvPr>
            <p:ph idx="1"/>
          </p:nvPr>
        </p:nvSpPr>
        <p:spPr>
          <a:xfrm>
            <a:off x="533400" y="1363979"/>
            <a:ext cx="10515600" cy="5063809"/>
          </a:xfrm>
        </p:spPr>
        <p:txBody>
          <a:bodyPr>
            <a:normAutofit fontScale="92500" lnSpcReduction="20000"/>
          </a:bodyPr>
          <a:lstStyle/>
          <a:p>
            <a:r>
              <a:rPr lang="en-US" dirty="0"/>
              <a:t>1 record per position/assignment</a:t>
            </a:r>
          </a:p>
          <a:p>
            <a:pPr lvl="1"/>
            <a:r>
              <a:rPr lang="en-US" dirty="0"/>
              <a:t>If the same employee has two positions, include multiple records, 1 for each position held</a:t>
            </a:r>
          </a:p>
          <a:p>
            <a:pPr marL="457200" lvl="1" indent="0">
              <a:buNone/>
            </a:pPr>
            <a:endParaRPr lang="en-US" dirty="0"/>
          </a:p>
          <a:p>
            <a:r>
              <a:rPr lang="en-US" dirty="0"/>
              <a:t>Multiple records are necessary per person if they hold multiple positions based on the following:</a:t>
            </a:r>
          </a:p>
          <a:p>
            <a:pPr lvl="1"/>
            <a:r>
              <a:rPr lang="en-US" dirty="0"/>
              <a:t>Special Education Status</a:t>
            </a:r>
          </a:p>
          <a:p>
            <a:pPr lvl="1"/>
            <a:r>
              <a:rPr lang="en-US" dirty="0"/>
              <a:t>Location</a:t>
            </a:r>
          </a:p>
          <a:p>
            <a:pPr lvl="1"/>
            <a:r>
              <a:rPr lang="en-US" dirty="0"/>
              <a:t>Job Class Code</a:t>
            </a:r>
          </a:p>
          <a:p>
            <a:pPr lvl="1"/>
            <a:r>
              <a:rPr lang="en-US" dirty="0"/>
              <a:t>Grant Code</a:t>
            </a:r>
          </a:p>
          <a:p>
            <a:pPr lvl="1"/>
            <a:r>
              <a:rPr lang="en-US" dirty="0"/>
              <a:t>Teaching Subject Area</a:t>
            </a:r>
          </a:p>
          <a:p>
            <a:pPr lvl="1"/>
            <a:r>
              <a:rPr lang="en-US" dirty="0"/>
              <a:t>Grade levels (elementary and secondary need to be separated)</a:t>
            </a:r>
          </a:p>
          <a:p>
            <a:endParaRPr lang="en-US" dirty="0"/>
          </a:p>
          <a:p>
            <a:r>
              <a:rPr lang="en-US" dirty="0"/>
              <a:t>When reporting 2 or more records for a person:</a:t>
            </a:r>
          </a:p>
          <a:p>
            <a:pPr lvl="1"/>
            <a:r>
              <a:rPr lang="en-US" b="1" dirty="0"/>
              <a:t>Contract Days would </a:t>
            </a:r>
            <a:r>
              <a:rPr lang="en-US" sz="3000" b="1" dirty="0"/>
              <a:t>not be split</a:t>
            </a:r>
          </a:p>
          <a:p>
            <a:pPr lvl="1"/>
            <a:r>
              <a:rPr lang="en-US" b="1" dirty="0"/>
              <a:t>Base Salary </a:t>
            </a:r>
            <a:r>
              <a:rPr lang="en-US" sz="3000" b="1" dirty="0"/>
              <a:t>would be split accordingly</a:t>
            </a:r>
          </a:p>
          <a:p>
            <a:pPr lvl="1"/>
            <a:r>
              <a:rPr lang="en-US" b="1" dirty="0"/>
              <a:t>Hours per Day </a:t>
            </a:r>
            <a:r>
              <a:rPr lang="en-US" sz="3000" b="1" dirty="0"/>
              <a:t>would be split accordingly</a:t>
            </a:r>
          </a:p>
        </p:txBody>
      </p:sp>
      <p:sp>
        <p:nvSpPr>
          <p:cNvPr id="6" name="Slide Number Placeholder 5"/>
          <p:cNvSpPr>
            <a:spLocks noGrp="1"/>
          </p:cNvSpPr>
          <p:nvPr>
            <p:ph type="sldNum" sz="quarter" idx="12"/>
          </p:nvPr>
        </p:nvSpPr>
        <p:spPr>
          <a:xfrm>
            <a:off x="1747838" y="6427789"/>
            <a:ext cx="2057400" cy="365125"/>
          </a:xfrm>
        </p:spPr>
        <p:txBody>
          <a:bodyPr/>
          <a:lstStyle/>
          <a:p>
            <a:fld id="{600BAA8B-998A-4793-9AB8-94EE2C3B2243}" type="slidenum">
              <a:rPr lang="en-US" smtClean="0"/>
              <a:pPr/>
              <a:t>27</a:t>
            </a:fld>
            <a:endParaRPr lang="en-US" dirty="0"/>
          </a:p>
        </p:txBody>
      </p:sp>
    </p:spTree>
    <p:extLst>
      <p:ext uri="{BB962C8B-B14F-4D97-AF65-F5344CB8AC3E}">
        <p14:creationId xmlns:p14="http://schemas.microsoft.com/office/powerpoint/2010/main" val="380424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224560"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Staff Assignment Record Example</a:t>
            </a:r>
          </a:p>
        </p:txBody>
      </p:sp>
      <p:sp>
        <p:nvSpPr>
          <p:cNvPr id="3" name="Content Placeholder 2"/>
          <p:cNvSpPr>
            <a:spLocks noGrp="1"/>
          </p:cNvSpPr>
          <p:nvPr>
            <p:ph idx="1"/>
          </p:nvPr>
        </p:nvSpPr>
        <p:spPr/>
        <p:txBody>
          <a:bodyPr/>
          <a:lstStyle/>
          <a:p>
            <a:r>
              <a:rPr lang="en-US" dirty="0"/>
              <a:t>An art teacher teaching K-12 grades at school 1111.  He works 8 hours per day, 160 days with a salary of 45,000:</a:t>
            </a:r>
          </a:p>
          <a:p>
            <a:pPr lvl="1"/>
            <a:endParaRPr lang="en-US" dirty="0"/>
          </a:p>
          <a:p>
            <a:pPr lvl="1"/>
            <a:r>
              <a:rPr lang="en-US" dirty="0"/>
              <a:t>Record 1: </a:t>
            </a:r>
          </a:p>
          <a:p>
            <a:pPr lvl="2"/>
            <a:r>
              <a:rPr lang="en-US" dirty="0"/>
              <a:t>job class code = 201 (teacher); teaching subject area = 0020 (art); school = 1111; grades K, 1, 2, 3, 4, 5 = 1 (yes); hours per day = 0400 (4 hours for elementary level); base salary = 022500 and contract days = 160 days</a:t>
            </a:r>
          </a:p>
          <a:p>
            <a:pPr lvl="1"/>
            <a:endParaRPr lang="en-US" dirty="0"/>
          </a:p>
          <a:p>
            <a:pPr lvl="1"/>
            <a:r>
              <a:rPr lang="en-US" dirty="0"/>
              <a:t>Record 2: </a:t>
            </a:r>
          </a:p>
          <a:p>
            <a:pPr lvl="2"/>
            <a:r>
              <a:rPr lang="en-US" dirty="0"/>
              <a:t>job class code = 201 (teacher); teaching subject area = 0020 (art); school = 1111; grades 6, 7, 8, 9, 10, 11, 12 = 1 (yes); hours per day = 0400 (4 hours for secondary level); base salary = 022500 and contract days = 160 days</a:t>
            </a:r>
          </a:p>
          <a:p>
            <a:pPr lvl="1"/>
            <a:endParaRPr lang="en-US" dirty="0"/>
          </a:p>
          <a:p>
            <a:endParaRPr lang="en-US" dirty="0"/>
          </a:p>
        </p:txBody>
      </p:sp>
      <p:sp>
        <p:nvSpPr>
          <p:cNvPr id="6" name="Slide Number Placeholder 5"/>
          <p:cNvSpPr>
            <a:spLocks noGrp="1"/>
          </p:cNvSpPr>
          <p:nvPr>
            <p:ph type="sldNum" sz="quarter" idx="12"/>
          </p:nvPr>
        </p:nvSpPr>
        <p:spPr>
          <a:xfrm>
            <a:off x="1747838" y="6427789"/>
            <a:ext cx="2057400" cy="365125"/>
          </a:xfrm>
        </p:spPr>
        <p:txBody>
          <a:bodyPr/>
          <a:lstStyle/>
          <a:p>
            <a:fld id="{600BAA8B-998A-4793-9AB8-94EE2C3B2243}" type="slidenum">
              <a:rPr lang="en-US" smtClean="0"/>
              <a:pPr/>
              <a:t>28</a:t>
            </a:fld>
            <a:endParaRPr lang="en-US" dirty="0"/>
          </a:p>
        </p:txBody>
      </p:sp>
    </p:spTree>
    <p:extLst>
      <p:ext uri="{BB962C8B-B14F-4D97-AF65-F5344CB8AC3E}">
        <p14:creationId xmlns:p14="http://schemas.microsoft.com/office/powerpoint/2010/main" val="336345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EAB4-FF2C-478A-85A8-45E017B59579}"/>
              </a:ext>
            </a:extLst>
          </p:cNvPr>
          <p:cNvSpPr>
            <a:spLocks noGrp="1"/>
          </p:cNvSpPr>
          <p:nvPr>
            <p:ph type="title"/>
          </p:nvPr>
        </p:nvSpPr>
        <p:spPr>
          <a:xfrm>
            <a:off x="443564" y="205176"/>
            <a:ext cx="11538885" cy="898524"/>
          </a:xfrm>
        </p:spPr>
        <p:txBody>
          <a:bodyPr>
            <a:normAutofit/>
          </a:bodyPr>
          <a:lstStyle/>
          <a:p>
            <a:pPr algn="ctr"/>
            <a:r>
              <a:rPr lang="en-US" sz="4000" b="1" dirty="0">
                <a:solidFill>
                  <a:schemeClr val="accent5"/>
                </a:solidFill>
                <a:latin typeface="+mn-lt"/>
              </a:rPr>
              <a:t>Summary of Changes – Staff Assignment file</a:t>
            </a:r>
          </a:p>
        </p:txBody>
      </p:sp>
      <p:sp>
        <p:nvSpPr>
          <p:cNvPr id="3" name="Content Placeholder 2">
            <a:extLst>
              <a:ext uri="{FF2B5EF4-FFF2-40B4-BE49-F238E27FC236}">
                <a16:creationId xmlns:a16="http://schemas.microsoft.com/office/drawing/2014/main" id="{97EAD722-7413-4F21-A6F6-774FB982D347}"/>
              </a:ext>
            </a:extLst>
          </p:cNvPr>
          <p:cNvSpPr>
            <a:spLocks noGrp="1"/>
          </p:cNvSpPr>
          <p:nvPr>
            <p:ph idx="1"/>
          </p:nvPr>
        </p:nvSpPr>
        <p:spPr/>
        <p:txBody>
          <a:bodyPr/>
          <a:lstStyle/>
          <a:p>
            <a:pPr lvl="0"/>
            <a:r>
              <a:rPr lang="en-US" sz="2800" dirty="0"/>
              <a:t>Job Classification codes updated to align with the Chart of Accounts job classification codes and definitions</a:t>
            </a:r>
          </a:p>
          <a:p>
            <a:pPr lvl="1"/>
            <a:r>
              <a:rPr lang="en-US" sz="1800" dirty="0"/>
              <a:t>Previous years we had codes 107 and 108 are no longer valid job class codes</a:t>
            </a:r>
          </a:p>
          <a:p>
            <a:pPr lvl="1"/>
            <a:endParaRPr lang="en-US" sz="2400" dirty="0"/>
          </a:p>
          <a:p>
            <a:pPr lvl="1"/>
            <a:endParaRPr lang="en-US" sz="2400" dirty="0"/>
          </a:p>
          <a:p>
            <a:r>
              <a:rPr lang="en-US" sz="2800" dirty="0"/>
              <a:t>Summary of Changes posted on the staff website every year.</a:t>
            </a:r>
          </a:p>
          <a:p>
            <a:r>
              <a:rPr lang="en-US" sz="2800" b="1" dirty="0">
                <a:hlinkClick r:id="rId2"/>
              </a:rPr>
              <a:t>2022-2023 Staff Interchange Summary of Updates</a:t>
            </a:r>
            <a:endParaRPr lang="en-US" sz="4400" b="1" dirty="0"/>
          </a:p>
          <a:p>
            <a:endParaRPr lang="en-US" sz="2800" dirty="0"/>
          </a:p>
          <a:p>
            <a:endParaRPr lang="en-US" dirty="0"/>
          </a:p>
        </p:txBody>
      </p:sp>
      <p:sp>
        <p:nvSpPr>
          <p:cNvPr id="4" name="Slide Number Placeholder 3">
            <a:extLst>
              <a:ext uri="{FF2B5EF4-FFF2-40B4-BE49-F238E27FC236}">
                <a16:creationId xmlns:a16="http://schemas.microsoft.com/office/drawing/2014/main" id="{88AAEE4A-2D9E-4B19-9D26-91E98E7FB272}"/>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47272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889093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Identity Management Roles</a:t>
            </a:r>
          </a:p>
        </p:txBody>
      </p:sp>
      <p:sp>
        <p:nvSpPr>
          <p:cNvPr id="2" name="Content Placeholder 1"/>
          <p:cNvSpPr>
            <a:spLocks noGrp="1"/>
          </p:cNvSpPr>
          <p:nvPr>
            <p:ph idx="1"/>
          </p:nvPr>
        </p:nvSpPr>
        <p:spPr>
          <a:xfrm>
            <a:off x="443565" y="1398638"/>
            <a:ext cx="9520491" cy="5169942"/>
          </a:xfrm>
        </p:spPr>
        <p:txBody>
          <a:bodyPr>
            <a:normAutofit/>
          </a:bodyPr>
          <a:lstStyle/>
          <a:p>
            <a:r>
              <a:rPr lang="en-US" dirty="0">
                <a:solidFill>
                  <a:schemeClr val="accent5"/>
                </a:solidFill>
                <a:latin typeface="Calibri" panose="020F0502020204030204" pitchFamily="34" charset="0"/>
                <a:cs typeface="Calibri" panose="020F0502020204030204" pitchFamily="34" charset="0"/>
              </a:rPr>
              <a:t>Staff Interchange Roles (both 4-digit LEAs and 5 digit AUs):</a:t>
            </a:r>
          </a:p>
          <a:p>
            <a:pPr lvl="1"/>
            <a:r>
              <a:rPr lang="en-US" dirty="0">
                <a:solidFill>
                  <a:schemeClr val="accent5"/>
                </a:solidFill>
                <a:latin typeface="Calibri" panose="020F0502020204030204" pitchFamily="34" charset="0"/>
                <a:cs typeface="Calibri" panose="020F0502020204030204" pitchFamily="34" charset="0"/>
              </a:rPr>
              <a:t>STF~ LEAUSER – upload and modify staff interchange files OR</a:t>
            </a:r>
          </a:p>
          <a:p>
            <a:pPr lvl="1"/>
            <a:r>
              <a:rPr lang="en-US" dirty="0">
                <a:solidFill>
                  <a:schemeClr val="accent5"/>
                </a:solidFill>
                <a:latin typeface="Calibri" panose="020F0502020204030204" pitchFamily="34" charset="0"/>
                <a:cs typeface="Calibri" panose="020F0502020204030204" pitchFamily="34" charset="0"/>
              </a:rPr>
              <a:t>STF~LEAVIEWER – view (only) staff interchange data</a:t>
            </a:r>
          </a:p>
          <a:p>
            <a:endParaRPr lang="en-US" dirty="0">
              <a:solidFill>
                <a:schemeClr val="accent5"/>
              </a:solidFill>
              <a:latin typeface="Calibri" panose="020F0502020204030204" pitchFamily="34" charset="0"/>
              <a:cs typeface="Calibri" panose="020F0502020204030204" pitchFamily="34" charset="0"/>
            </a:endParaRPr>
          </a:p>
          <a:p>
            <a:r>
              <a:rPr lang="en-US" dirty="0">
                <a:solidFill>
                  <a:schemeClr val="accent5"/>
                </a:solidFill>
                <a:latin typeface="Calibri" panose="020F0502020204030204" pitchFamily="34" charset="0"/>
                <a:cs typeface="Calibri" panose="020F0502020204030204" pitchFamily="34" charset="0"/>
              </a:rPr>
              <a:t>Human Resources Snapshot Roles (only 4-digit LEA codes):</a:t>
            </a:r>
          </a:p>
          <a:p>
            <a:pPr lvl="1"/>
            <a:r>
              <a:rPr lang="en-US" dirty="0">
                <a:solidFill>
                  <a:schemeClr val="accent5"/>
                </a:solidFill>
                <a:latin typeface="Calibri" panose="020F0502020204030204" pitchFamily="34" charset="0"/>
                <a:cs typeface="Calibri" panose="020F0502020204030204" pitchFamily="34" charset="0"/>
              </a:rPr>
              <a:t>HRD~LEAAPPROVER – Approves, creates, views Snapshot OR</a:t>
            </a:r>
          </a:p>
          <a:p>
            <a:pPr lvl="1"/>
            <a:r>
              <a:rPr lang="en-US" dirty="0">
                <a:solidFill>
                  <a:schemeClr val="accent5"/>
                </a:solidFill>
                <a:latin typeface="Calibri" panose="020F0502020204030204" pitchFamily="34" charset="0"/>
                <a:cs typeface="Calibri" panose="020F0502020204030204" pitchFamily="34" charset="0"/>
              </a:rPr>
              <a:t>HRD~LEAUSER -  creates, views Snapshot OR</a:t>
            </a:r>
          </a:p>
          <a:p>
            <a:pPr lvl="1"/>
            <a:r>
              <a:rPr lang="en-US" dirty="0">
                <a:solidFill>
                  <a:schemeClr val="accent5"/>
                </a:solidFill>
                <a:latin typeface="Calibri" panose="020F0502020204030204" pitchFamily="34" charset="0"/>
                <a:cs typeface="Calibri" panose="020F0502020204030204" pitchFamily="34" charset="0"/>
              </a:rPr>
              <a:t>HRD~LEAVIEWER- views snapshot</a:t>
            </a:r>
          </a:p>
          <a:p>
            <a:pPr lvl="1"/>
            <a:endParaRPr lang="en-US" dirty="0">
              <a:solidFill>
                <a:schemeClr val="accent5"/>
              </a:solidFill>
              <a:latin typeface="Calibri" panose="020F0502020204030204" pitchFamily="34" charset="0"/>
              <a:cs typeface="Calibri" panose="020F0502020204030204" pitchFamily="34" charset="0"/>
            </a:endParaRPr>
          </a:p>
          <a:p>
            <a:r>
              <a:rPr lang="en-US" dirty="0">
                <a:solidFill>
                  <a:schemeClr val="accent5"/>
                </a:solidFill>
                <a:latin typeface="Calibri" panose="020F0502020204030204" pitchFamily="34" charset="0"/>
                <a:cs typeface="Calibri" panose="020F0502020204030204" pitchFamily="34" charset="0"/>
              </a:rPr>
              <a:t>Special Ed December Count Snapshot Roles (only 5-digit AU  codes):</a:t>
            </a:r>
          </a:p>
          <a:p>
            <a:pPr lvl="1"/>
            <a:r>
              <a:rPr lang="en-US" dirty="0">
                <a:solidFill>
                  <a:schemeClr val="accent5"/>
                </a:solidFill>
                <a:latin typeface="Calibri" panose="020F0502020204030204" pitchFamily="34" charset="0"/>
                <a:cs typeface="Calibri" panose="020F0502020204030204" pitchFamily="34" charset="0"/>
              </a:rPr>
              <a:t>DEC~LEAAPPROVER – Approves, creates, views Snapshot OR</a:t>
            </a:r>
          </a:p>
          <a:p>
            <a:pPr lvl="1"/>
            <a:r>
              <a:rPr lang="en-US" dirty="0">
                <a:solidFill>
                  <a:schemeClr val="accent5"/>
                </a:solidFill>
                <a:latin typeface="Calibri" panose="020F0502020204030204" pitchFamily="34" charset="0"/>
                <a:cs typeface="Calibri" panose="020F0502020204030204" pitchFamily="34" charset="0"/>
              </a:rPr>
              <a:t>DEC~LEAUSER -  creates, views Snapshot OR</a:t>
            </a:r>
          </a:p>
          <a:p>
            <a:pPr lvl="1"/>
            <a:r>
              <a:rPr lang="en-US" dirty="0">
                <a:solidFill>
                  <a:schemeClr val="accent5"/>
                </a:solidFill>
                <a:latin typeface="Calibri" panose="020F0502020204030204" pitchFamily="34" charset="0"/>
                <a:cs typeface="Calibri" panose="020F0502020204030204" pitchFamily="34" charset="0"/>
              </a:rPr>
              <a:t>DEC~LEAVIEWER- views snapshot</a:t>
            </a:r>
          </a:p>
          <a:p>
            <a:endParaRPr lang="en-US" dirty="0"/>
          </a:p>
          <a:p>
            <a:endParaRPr lang="en-US" dirty="0"/>
          </a:p>
        </p:txBody>
      </p:sp>
      <p:sp>
        <p:nvSpPr>
          <p:cNvPr id="4" name="Slide Number Placeholder 3"/>
          <p:cNvSpPr>
            <a:spLocks noGrp="1"/>
          </p:cNvSpPr>
          <p:nvPr>
            <p:ph type="sldNum" sz="quarter" idx="12"/>
          </p:nvPr>
        </p:nvSpPr>
        <p:spPr/>
        <p:txBody>
          <a:bodyPr/>
          <a:lstStyle/>
          <a:p>
            <a:fld id="{600BAA8B-998A-4793-9AB8-94EE2C3B2243}"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8629257" y="465817"/>
            <a:ext cx="3378596" cy="3378596"/>
          </a:xfrm>
          <a:prstGeom prst="rect">
            <a:avLst/>
          </a:prstGeom>
        </p:spPr>
      </p:pic>
    </p:spTree>
    <p:extLst>
      <p:ext uri="{BB962C8B-B14F-4D97-AF65-F5344CB8AC3E}">
        <p14:creationId xmlns:p14="http://schemas.microsoft.com/office/powerpoint/2010/main" val="3125256022"/>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1087213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Highlights of ALL Coding Changes</a:t>
            </a:r>
            <a:endParaRPr lang="en-US" sz="4000" b="1" i="1" dirty="0">
              <a:solidFill>
                <a:schemeClr val="accent5"/>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10" name="Content Placeholder 9">
            <a:extLst>
              <a:ext uri="{FF2B5EF4-FFF2-40B4-BE49-F238E27FC236}">
                <a16:creationId xmlns:a16="http://schemas.microsoft.com/office/drawing/2014/main" id="{B46FD268-FB63-BAD1-7220-CAECE3099312}"/>
              </a:ext>
            </a:extLst>
          </p:cNvPr>
          <p:cNvPicPr>
            <a:picLocks noGrp="1" noChangeAspect="1"/>
          </p:cNvPicPr>
          <p:nvPr>
            <p:ph idx="1"/>
          </p:nvPr>
        </p:nvPicPr>
        <p:blipFill>
          <a:blip r:embed="rId2"/>
          <a:stretch>
            <a:fillRect/>
          </a:stretch>
        </p:blipFill>
        <p:spPr>
          <a:xfrm>
            <a:off x="1484671" y="1582994"/>
            <a:ext cx="8878529" cy="4857134"/>
          </a:xfrm>
        </p:spPr>
      </p:pic>
    </p:spTree>
    <p:extLst>
      <p:ext uri="{BB962C8B-B14F-4D97-AF65-F5344CB8AC3E}">
        <p14:creationId xmlns:p14="http://schemas.microsoft.com/office/powerpoint/2010/main" val="277441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0D6F014F-780A-4F7C-8FCE-1F6A76FC31E9}"/>
              </a:ext>
            </a:extLst>
          </p:cNvPr>
          <p:cNvSpPr>
            <a:spLocks noGrp="1"/>
          </p:cNvSpPr>
          <p:nvPr>
            <p:ph type="ctrTitle"/>
          </p:nvPr>
        </p:nvSpPr>
        <p:spPr>
          <a:xfrm>
            <a:off x="2555631" y="533400"/>
            <a:ext cx="7080738" cy="4882662"/>
          </a:xfrm>
        </p:spPr>
        <p:txBody>
          <a:bodyPr vert="horz" lIns="91440" tIns="45720" rIns="91440" bIns="45720" rtlCol="0" anchor="ctr">
            <a:normAutofit/>
          </a:bodyPr>
          <a:lstStyle/>
          <a:p>
            <a:r>
              <a:rPr lang="en-US" sz="6000" b="1" dirty="0">
                <a:solidFill>
                  <a:schemeClr val="accent5"/>
                </a:solidFill>
                <a:latin typeface="+mn-lt"/>
              </a:rPr>
              <a:t>Demonstrates </a:t>
            </a:r>
            <a:br>
              <a:rPr lang="en-US" sz="6000" b="1" dirty="0">
                <a:solidFill>
                  <a:schemeClr val="accent5"/>
                </a:solidFill>
                <a:latin typeface="+mn-lt"/>
              </a:rPr>
            </a:br>
            <a:r>
              <a:rPr lang="en-US" sz="6000" b="1" dirty="0">
                <a:solidFill>
                  <a:schemeClr val="accent5"/>
                </a:solidFill>
                <a:latin typeface="+mn-lt"/>
              </a:rPr>
              <a:t>In-Field Status Guidance</a:t>
            </a:r>
          </a:p>
        </p:txBody>
      </p:sp>
      <p:sp>
        <p:nvSpPr>
          <p:cNvPr id="4" name="Slide Number Placeholder 3">
            <a:extLst>
              <a:ext uri="{FF2B5EF4-FFF2-40B4-BE49-F238E27FC236}">
                <a16:creationId xmlns:a16="http://schemas.microsoft.com/office/drawing/2014/main" id="{A8425122-829B-49B7-B145-5D748CBAB1A3}"/>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C479D5F6-EDCB-402A-AC08-4943A1820E8F}" type="slidenum">
              <a:rPr lang="en-US" sz="1500">
                <a:solidFill>
                  <a:srgbClr val="FFFFFF"/>
                </a:solidFill>
              </a:rPr>
              <a:pPr algn="ctr" defTabSz="457200">
                <a:spcAft>
                  <a:spcPts val="600"/>
                </a:spcAft>
              </a:pPr>
              <a:t>31</a:t>
            </a:fld>
            <a:endParaRPr lang="en-US" sz="1500">
              <a:solidFill>
                <a:srgbClr val="FFFFFF"/>
              </a:solidFill>
            </a:endParaRPr>
          </a:p>
        </p:txBody>
      </p:sp>
      <p:pic>
        <p:nvPicPr>
          <p:cNvPr id="3" name="Picture 2" descr="A picture containing grass, plant, tree, outdoor&#10;&#10;Description automatically generated">
            <a:extLst>
              <a:ext uri="{FF2B5EF4-FFF2-40B4-BE49-F238E27FC236}">
                <a16:creationId xmlns:a16="http://schemas.microsoft.com/office/drawing/2014/main" id="{8B0AE446-A429-C2A5-F42F-547E9B5B6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910" y="0"/>
            <a:ext cx="2222090" cy="1743075"/>
          </a:xfrm>
          <a:prstGeom prst="rect">
            <a:avLst/>
          </a:prstGeom>
        </p:spPr>
      </p:pic>
    </p:spTree>
    <p:extLst>
      <p:ext uri="{BB962C8B-B14F-4D97-AF65-F5344CB8AC3E}">
        <p14:creationId xmlns:p14="http://schemas.microsoft.com/office/powerpoint/2010/main" val="66745549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C04386B-125A-42DE-85E6-09B8F78BC043}"/>
              </a:ext>
            </a:extLst>
          </p:cNvPr>
          <p:cNvSpPr>
            <a:spLocks noGrp="1"/>
          </p:cNvSpPr>
          <p:nvPr>
            <p:ph type="title"/>
          </p:nvPr>
        </p:nvSpPr>
        <p:spPr>
          <a:xfrm>
            <a:off x="682433" y="495382"/>
            <a:ext cx="4198594" cy="1645920"/>
          </a:xfrm>
        </p:spPr>
        <p:txBody>
          <a:bodyPr>
            <a:normAutofit/>
          </a:bodyPr>
          <a:lstStyle/>
          <a:p>
            <a:r>
              <a:rPr lang="en-US" sz="2200" dirty="0">
                <a:solidFill>
                  <a:schemeClr val="accent5"/>
                </a:solidFill>
                <a:latin typeface="+mn-lt"/>
              </a:rPr>
              <a:t>Summary – </a:t>
            </a:r>
            <a:br>
              <a:rPr lang="en-US" sz="2200" dirty="0">
                <a:solidFill>
                  <a:schemeClr val="accent5"/>
                </a:solidFill>
                <a:latin typeface="+mn-lt"/>
              </a:rPr>
            </a:br>
            <a:r>
              <a:rPr lang="en-US" sz="2200" dirty="0">
                <a:solidFill>
                  <a:schemeClr val="accent5"/>
                </a:solidFill>
                <a:latin typeface="+mn-lt"/>
              </a:rPr>
              <a:t>Equitable Distribution of Teachers (EDT) and Teacher In-Field Status</a:t>
            </a:r>
            <a:br>
              <a:rPr lang="en-US" sz="2200" dirty="0">
                <a:solidFill>
                  <a:schemeClr val="accent5"/>
                </a:solidFill>
                <a:latin typeface="+mn-lt"/>
              </a:rPr>
            </a:br>
            <a:endParaRPr lang="en-US" sz="2200" dirty="0">
              <a:solidFill>
                <a:schemeClr val="accent5"/>
              </a:solidFill>
              <a:latin typeface="+mn-lt"/>
            </a:endParaRP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003E7AA6-9BBE-4A05-BFC8-3B9B37C3D99E}"/>
              </a:ext>
            </a:extLst>
          </p:cNvPr>
          <p:cNvSpPr>
            <a:spLocks noGrp="1"/>
          </p:cNvSpPr>
          <p:nvPr>
            <p:ph idx="1"/>
          </p:nvPr>
        </p:nvSpPr>
        <p:spPr>
          <a:xfrm>
            <a:off x="5069095" y="586822"/>
            <a:ext cx="6632497" cy="1645920"/>
          </a:xfrm>
        </p:spPr>
        <p:txBody>
          <a:bodyPr anchor="ctr">
            <a:normAutofit/>
          </a:bodyPr>
          <a:lstStyle/>
          <a:p>
            <a:pPr marL="0" indent="0">
              <a:buNone/>
            </a:pPr>
            <a:r>
              <a:rPr lang="en-US" sz="1800" b="0" i="0" dirty="0">
                <a:solidFill>
                  <a:schemeClr val="accent5"/>
                </a:solidFill>
                <a:effectLst/>
              </a:rPr>
              <a:t>ESSA requires LEAs accepting Title I, Part A funds to develop plans to address any disparities in low-income and minority students’ access to effective, in-field, or experienced teachers compared to their higher-income, non-minority </a:t>
            </a:r>
            <a:r>
              <a:rPr lang="en-US" sz="1800" dirty="0">
                <a:solidFill>
                  <a:schemeClr val="accent5"/>
                </a:solidFill>
              </a:rPr>
              <a:t>peers</a:t>
            </a:r>
            <a:r>
              <a:rPr lang="en-US" sz="1800" b="0" i="0" dirty="0">
                <a:solidFill>
                  <a:schemeClr val="accent5"/>
                </a:solidFill>
                <a:effectLst/>
              </a:rPr>
              <a:t>. Colorado’s </a:t>
            </a:r>
            <a:r>
              <a:rPr lang="en-US" sz="1800" b="0" i="0" u="sng" dirty="0">
                <a:solidFill>
                  <a:schemeClr val="accent5"/>
                </a:solidFill>
                <a:effectLst/>
                <a:hlinkClick r:id="rId2">
                  <a:extLst>
                    <a:ext uri="{A12FA001-AC4F-418D-AE19-62706E023703}">
                      <ahyp:hlinkClr xmlns:ahyp="http://schemas.microsoft.com/office/drawing/2018/hyperlinkcolor" val="tx"/>
                    </a:ext>
                  </a:extLst>
                </a:hlinkClick>
              </a:rPr>
              <a:t>ESSA State Plan</a:t>
            </a:r>
            <a:r>
              <a:rPr lang="en-US" sz="1800" b="0" i="0" dirty="0">
                <a:solidFill>
                  <a:schemeClr val="accent5"/>
                </a:solidFill>
                <a:effectLst/>
              </a:rPr>
              <a:t> defines these teacher indicators as follows:</a:t>
            </a:r>
            <a:endParaRPr lang="en-US" sz="1800" dirty="0">
              <a:solidFill>
                <a:schemeClr val="accent5"/>
              </a:solidFill>
            </a:endParaRPr>
          </a:p>
        </p:txBody>
      </p:sp>
      <p:sp>
        <p:nvSpPr>
          <p:cNvPr id="3" name="Slide Number Placeholder 2">
            <a:extLst>
              <a:ext uri="{FF2B5EF4-FFF2-40B4-BE49-F238E27FC236}">
                <a16:creationId xmlns:a16="http://schemas.microsoft.com/office/drawing/2014/main" id="{3F0EA6D1-FF36-4DBD-9942-46C9E661A731}"/>
              </a:ext>
            </a:extLst>
          </p:cNvPr>
          <p:cNvSpPr>
            <a:spLocks noGrp="1"/>
          </p:cNvSpPr>
          <p:nvPr>
            <p:ph type="sldNum" sz="quarter" idx="12"/>
          </p:nvPr>
        </p:nvSpPr>
        <p:spPr>
          <a:xfrm>
            <a:off x="8610600" y="6356350"/>
            <a:ext cx="2743200" cy="365125"/>
          </a:xfrm>
        </p:spPr>
        <p:txBody>
          <a:bodyPr>
            <a:normAutofit/>
          </a:bodyPr>
          <a:lstStyle/>
          <a:p>
            <a:pPr algn="r">
              <a:spcAft>
                <a:spcPts val="600"/>
              </a:spcAft>
            </a:pPr>
            <a:fld id="{C479D5F6-EDCB-402A-AC08-4943A1820E8F}" type="slidenum">
              <a:rPr lang="en-US" sz="1200">
                <a:solidFill>
                  <a:schemeClr val="tx1">
                    <a:lumMod val="50000"/>
                    <a:lumOff val="50000"/>
                  </a:schemeClr>
                </a:solidFill>
              </a:rPr>
              <a:pPr algn="r">
                <a:spcAft>
                  <a:spcPts val="600"/>
                </a:spcAft>
              </a:pPr>
              <a:t>32</a:t>
            </a:fld>
            <a:endParaRPr lang="en-US" sz="1200">
              <a:solidFill>
                <a:schemeClr val="tx1">
                  <a:lumMod val="50000"/>
                  <a:lumOff val="50000"/>
                </a:schemeClr>
              </a:solidFill>
            </a:endParaRPr>
          </a:p>
        </p:txBody>
      </p:sp>
      <p:graphicFrame>
        <p:nvGraphicFramePr>
          <p:cNvPr id="6" name="Table 5">
            <a:extLst>
              <a:ext uri="{FF2B5EF4-FFF2-40B4-BE49-F238E27FC236}">
                <a16:creationId xmlns:a16="http://schemas.microsoft.com/office/drawing/2014/main" id="{15F6BCCA-D3F6-40B9-9691-4E796DA01C6B}"/>
              </a:ext>
            </a:extLst>
          </p:cNvPr>
          <p:cNvGraphicFramePr>
            <a:graphicFrameLocks noGrp="1"/>
          </p:cNvGraphicFramePr>
          <p:nvPr>
            <p:extLst>
              <p:ext uri="{D42A27DB-BD31-4B8C-83A1-F6EECF244321}">
                <p14:modId xmlns:p14="http://schemas.microsoft.com/office/powerpoint/2010/main" val="1281405256"/>
              </p:ext>
            </p:extLst>
          </p:nvPr>
        </p:nvGraphicFramePr>
        <p:xfrm>
          <a:off x="1015587" y="2734056"/>
          <a:ext cx="10249220" cy="3803729"/>
        </p:xfrm>
        <a:graphic>
          <a:graphicData uri="http://schemas.openxmlformats.org/drawingml/2006/table">
            <a:tbl>
              <a:tblPr firstRow="1">
                <a:tableStyleId>{1E171933-4619-4E11-9A3F-F7608DF75F80}</a:tableStyleId>
              </a:tblPr>
              <a:tblGrid>
                <a:gridCol w="1309616">
                  <a:extLst>
                    <a:ext uri="{9D8B030D-6E8A-4147-A177-3AD203B41FA5}">
                      <a16:colId xmlns:a16="http://schemas.microsoft.com/office/drawing/2014/main" val="2069635881"/>
                    </a:ext>
                  </a:extLst>
                </a:gridCol>
                <a:gridCol w="6740139">
                  <a:extLst>
                    <a:ext uri="{9D8B030D-6E8A-4147-A177-3AD203B41FA5}">
                      <a16:colId xmlns:a16="http://schemas.microsoft.com/office/drawing/2014/main" val="148382788"/>
                    </a:ext>
                  </a:extLst>
                </a:gridCol>
                <a:gridCol w="2199465">
                  <a:extLst>
                    <a:ext uri="{9D8B030D-6E8A-4147-A177-3AD203B41FA5}">
                      <a16:colId xmlns:a16="http://schemas.microsoft.com/office/drawing/2014/main" val="2143358461"/>
                    </a:ext>
                  </a:extLst>
                </a:gridCol>
              </a:tblGrid>
              <a:tr h="480148">
                <a:tc>
                  <a:txBody>
                    <a:bodyPr/>
                    <a:lstStyle/>
                    <a:p>
                      <a:pPr algn="ctr"/>
                      <a:r>
                        <a:rPr lang="en-US" sz="1800" b="1">
                          <a:effectLst/>
                        </a:rPr>
                        <a:t>ESSA Indicator</a:t>
                      </a:r>
                      <a:endParaRPr lang="en-US" sz="1800">
                        <a:effectLst/>
                      </a:endParaRPr>
                    </a:p>
                  </a:txBody>
                  <a:tcPr marL="0" marR="0" marT="0" marB="0" anchor="ctr"/>
                </a:tc>
                <a:tc>
                  <a:txBody>
                    <a:bodyPr/>
                    <a:lstStyle/>
                    <a:p>
                      <a:pPr algn="ctr"/>
                      <a:r>
                        <a:rPr lang="en-US" sz="1800" b="1">
                          <a:effectLst/>
                        </a:rPr>
                        <a:t>Definition</a:t>
                      </a:r>
                      <a:endParaRPr lang="en-US" sz="1800">
                        <a:effectLst/>
                      </a:endParaRPr>
                    </a:p>
                  </a:txBody>
                  <a:tcPr marL="0" marR="0" marT="0" marB="0" anchor="ctr"/>
                </a:tc>
                <a:tc>
                  <a:txBody>
                    <a:bodyPr/>
                    <a:lstStyle/>
                    <a:p>
                      <a:pPr algn="ctr"/>
                      <a:r>
                        <a:rPr lang="en-US" sz="1800" dirty="0">
                          <a:effectLst/>
                        </a:rPr>
                        <a:t>Collected Data</a:t>
                      </a:r>
                    </a:p>
                  </a:txBody>
                  <a:tcPr marL="0" marR="0" marT="0" marB="0" anchor="ctr"/>
                </a:tc>
                <a:extLst>
                  <a:ext uri="{0D108BD9-81ED-4DB2-BD59-A6C34878D82A}">
                    <a16:rowId xmlns:a16="http://schemas.microsoft.com/office/drawing/2014/main" val="3622871243"/>
                  </a:ext>
                </a:extLst>
              </a:tr>
              <a:tr h="926798">
                <a:tc>
                  <a:txBody>
                    <a:bodyPr/>
                    <a:lstStyle/>
                    <a:p>
                      <a:pPr algn="l"/>
                      <a:r>
                        <a:rPr lang="en-US" sz="1600" b="1">
                          <a:effectLst/>
                        </a:rPr>
                        <a:t>Ineffective</a:t>
                      </a:r>
                      <a:endParaRPr lang="en-US" sz="1600">
                        <a:effectLst/>
                      </a:endParaRPr>
                    </a:p>
                  </a:txBody>
                  <a:tcPr marL="0" marR="0" marT="0" marB="0" anchor="ctr"/>
                </a:tc>
                <a:tc>
                  <a:txBody>
                    <a:bodyPr/>
                    <a:lstStyle/>
                    <a:p>
                      <a:pPr algn="l"/>
                      <a:r>
                        <a:rPr lang="en-US" sz="1600" dirty="0">
                          <a:effectLst/>
                        </a:rPr>
                        <a:t>Teacher received an Ineffective or Partially Effective evaluation rating, based on Colorado’s Educator Quality Standards. Half of this rating is based on professional practices and half is based on measures of student learning/outcomes.</a:t>
                      </a:r>
                    </a:p>
                  </a:txBody>
                  <a:tcPr marL="0" marR="0" marT="0" marB="0" anchor="ctr"/>
                </a:tc>
                <a:tc>
                  <a:txBody>
                    <a:bodyPr/>
                    <a:lstStyle/>
                    <a:p>
                      <a:pPr algn="ctr"/>
                      <a:r>
                        <a:rPr lang="en-US" sz="1600" dirty="0">
                          <a:effectLst/>
                        </a:rPr>
                        <a:t>Overall Evaluation Rating – reported in Staff Profile </a:t>
                      </a:r>
                      <a:r>
                        <a:rPr lang="en-US" sz="1600" i="1" dirty="0">
                          <a:effectLst/>
                        </a:rPr>
                        <a:t>(suspended due to COVID)</a:t>
                      </a:r>
                    </a:p>
                  </a:txBody>
                  <a:tcPr marL="0" marR="0" marT="0" marB="0" anchor="ctr"/>
                </a:tc>
                <a:extLst>
                  <a:ext uri="{0D108BD9-81ED-4DB2-BD59-A6C34878D82A}">
                    <a16:rowId xmlns:a16="http://schemas.microsoft.com/office/drawing/2014/main" val="38384941"/>
                  </a:ext>
                </a:extLst>
              </a:tr>
              <a:tr h="1596771">
                <a:tc>
                  <a:txBody>
                    <a:bodyPr/>
                    <a:lstStyle/>
                    <a:p>
                      <a:pPr algn="l"/>
                      <a:r>
                        <a:rPr lang="en-US" sz="1600" b="1">
                          <a:effectLst/>
                        </a:rPr>
                        <a:t>Out-of-Field</a:t>
                      </a:r>
                      <a:endParaRPr lang="en-US" sz="1600">
                        <a:effectLst/>
                      </a:endParaRPr>
                    </a:p>
                  </a:txBody>
                  <a:tcPr marL="0" marR="0" marT="0" marB="0" anchor="ctr"/>
                </a:tc>
                <a:tc>
                  <a:txBody>
                    <a:bodyPr/>
                    <a:lstStyle/>
                    <a:p>
                      <a:pPr algn="l"/>
                      <a:r>
                        <a:rPr lang="en-US" sz="1600" dirty="0">
                          <a:effectLst/>
                        </a:rPr>
                        <a:t>Teacher does not hold at least one of the following in the subject area they teach:</a:t>
                      </a:r>
                    </a:p>
                    <a:p>
                      <a:pPr algn="l">
                        <a:buFont typeface="Arial" panose="020B0604020202020204" pitchFamily="34" charset="0"/>
                        <a:buChar char="•"/>
                      </a:pPr>
                      <a:r>
                        <a:rPr lang="en-US" sz="1600" dirty="0">
                          <a:effectLst/>
                        </a:rPr>
                        <a:t>Endorsement on a Colorado teaching license</a:t>
                      </a:r>
                    </a:p>
                    <a:p>
                      <a:pPr algn="l">
                        <a:buFont typeface="Arial" panose="020B0604020202020204" pitchFamily="34" charset="0"/>
                        <a:buChar char="•"/>
                      </a:pPr>
                      <a:r>
                        <a:rPr lang="en-US" sz="1600" dirty="0">
                          <a:effectLst/>
                        </a:rPr>
                        <a:t>Degree (bachelor’s or higher)</a:t>
                      </a:r>
                    </a:p>
                    <a:p>
                      <a:pPr algn="l">
                        <a:buFont typeface="Arial" panose="020B0604020202020204" pitchFamily="34" charset="0"/>
                        <a:buChar char="•"/>
                      </a:pPr>
                      <a:r>
                        <a:rPr lang="en-US" sz="1600" dirty="0">
                          <a:effectLst/>
                        </a:rPr>
                        <a:t>36 semester hours</a:t>
                      </a:r>
                    </a:p>
                    <a:p>
                      <a:pPr algn="l">
                        <a:buFont typeface="Arial" panose="020B0604020202020204" pitchFamily="34" charset="0"/>
                        <a:buChar char="•"/>
                      </a:pPr>
                      <a:r>
                        <a:rPr lang="en-US" sz="1600" dirty="0">
                          <a:effectLst/>
                        </a:rPr>
                        <a:t>Passing score on a SBE-approved content exam (currently the ETS Praxis Series)</a:t>
                      </a:r>
                    </a:p>
                  </a:txBody>
                  <a:tcPr marL="0" marR="0" marT="0" marB="0" anchor="ctr"/>
                </a:tc>
                <a:tc>
                  <a:txBody>
                    <a:bodyPr/>
                    <a:lstStyle/>
                    <a:p>
                      <a:pPr algn="ctr">
                        <a:buFont typeface="Arial" panose="020B0604020202020204" pitchFamily="34" charset="0"/>
                        <a:buNone/>
                      </a:pPr>
                      <a:r>
                        <a:rPr lang="en-US" sz="1600" dirty="0">
                          <a:effectLst/>
                        </a:rPr>
                        <a:t>Demonstrates In-Field Status – reported in the Staff Assignment file</a:t>
                      </a:r>
                    </a:p>
                  </a:txBody>
                  <a:tcPr marL="0" marR="0" marT="0" marB="0" anchor="ctr"/>
                </a:tc>
                <a:extLst>
                  <a:ext uri="{0D108BD9-81ED-4DB2-BD59-A6C34878D82A}">
                    <a16:rowId xmlns:a16="http://schemas.microsoft.com/office/drawing/2014/main" val="1002840995"/>
                  </a:ext>
                </a:extLst>
              </a:tr>
              <a:tr h="480148">
                <a:tc>
                  <a:txBody>
                    <a:bodyPr/>
                    <a:lstStyle/>
                    <a:p>
                      <a:pPr algn="l"/>
                      <a:r>
                        <a:rPr lang="en-US" sz="1600" b="1">
                          <a:effectLst/>
                        </a:rPr>
                        <a:t>Inexperienced</a:t>
                      </a:r>
                      <a:endParaRPr lang="en-US" sz="1600">
                        <a:effectLst/>
                      </a:endParaRPr>
                    </a:p>
                  </a:txBody>
                  <a:tcPr marL="0" marR="0" marT="0" marB="0" anchor="ctr"/>
                </a:tc>
                <a:tc>
                  <a:txBody>
                    <a:bodyPr/>
                    <a:lstStyle/>
                    <a:p>
                      <a:pPr algn="l"/>
                      <a:r>
                        <a:rPr lang="en-US" sz="1600">
                          <a:effectLst/>
                        </a:rPr>
                        <a:t>Someone who has taught in a K-12 setting fewer than 3 full years (not limited to Colorado).</a:t>
                      </a:r>
                    </a:p>
                  </a:txBody>
                  <a:tcPr marL="0" marR="0" marT="0" marB="0" anchor="ctr"/>
                </a:tc>
                <a:tc>
                  <a:txBody>
                    <a:bodyPr/>
                    <a:lstStyle/>
                    <a:p>
                      <a:pPr algn="ctr"/>
                      <a:r>
                        <a:rPr lang="en-US" sz="1600" dirty="0">
                          <a:effectLst/>
                        </a:rPr>
                        <a:t>Teaching Experience – reported in the Staff Profile</a:t>
                      </a:r>
                    </a:p>
                  </a:txBody>
                  <a:tcPr marL="0" marR="0" marT="0" marB="0" anchor="ctr"/>
                </a:tc>
                <a:extLst>
                  <a:ext uri="{0D108BD9-81ED-4DB2-BD59-A6C34878D82A}">
                    <a16:rowId xmlns:a16="http://schemas.microsoft.com/office/drawing/2014/main" val="2446947869"/>
                  </a:ext>
                </a:extLst>
              </a:tr>
            </a:tbl>
          </a:graphicData>
        </a:graphic>
      </p:graphicFrame>
    </p:spTree>
    <p:extLst>
      <p:ext uri="{BB962C8B-B14F-4D97-AF65-F5344CB8AC3E}">
        <p14:creationId xmlns:p14="http://schemas.microsoft.com/office/powerpoint/2010/main" val="189964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83C48-712F-48CC-AAD5-B52F2C743D92}"/>
              </a:ext>
            </a:extLst>
          </p:cNvPr>
          <p:cNvSpPr>
            <a:spLocks noGrp="1"/>
          </p:cNvSpPr>
          <p:nvPr>
            <p:ph type="title"/>
          </p:nvPr>
        </p:nvSpPr>
        <p:spPr>
          <a:xfrm>
            <a:off x="343979" y="224897"/>
            <a:ext cx="3200400" cy="4461163"/>
          </a:xfrm>
        </p:spPr>
        <p:txBody>
          <a:bodyPr>
            <a:normAutofit/>
          </a:bodyPr>
          <a:lstStyle/>
          <a:p>
            <a:r>
              <a:rPr lang="en-US" dirty="0">
                <a:solidFill>
                  <a:srgbClr val="FFFFFF"/>
                </a:solidFill>
              </a:rPr>
              <a:t>Teachers </a:t>
            </a:r>
            <a:br>
              <a:rPr lang="en-US" dirty="0">
                <a:solidFill>
                  <a:srgbClr val="FFFFFF"/>
                </a:solidFill>
              </a:rPr>
            </a:br>
            <a:r>
              <a:rPr lang="en-US" sz="2000" i="1" dirty="0">
                <a:solidFill>
                  <a:srgbClr val="FFFFFF"/>
                </a:solidFill>
              </a:rPr>
              <a:t>(job  class codes </a:t>
            </a:r>
            <a:br>
              <a:rPr lang="en-US" sz="2000" i="1" dirty="0">
                <a:solidFill>
                  <a:srgbClr val="FFFFFF"/>
                </a:solidFill>
              </a:rPr>
            </a:br>
            <a:r>
              <a:rPr lang="en-US" sz="2000" i="1" dirty="0">
                <a:solidFill>
                  <a:srgbClr val="FFFFFF"/>
                </a:solidFill>
              </a:rPr>
              <a:t>201, 202, 206) </a:t>
            </a:r>
            <a:r>
              <a:rPr lang="en-US" dirty="0">
                <a:solidFill>
                  <a:srgbClr val="FFFFFF"/>
                </a:solidFill>
              </a:rPr>
              <a:t>Reported with Teaching Subject Area Codes: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20BC0C1-50B5-4C7B-A47A-013EA76318EC}"/>
              </a:ext>
            </a:extLst>
          </p:cNvPr>
          <p:cNvSpPr>
            <a:spLocks noGrp="1"/>
          </p:cNvSpPr>
          <p:nvPr>
            <p:ph idx="1"/>
          </p:nvPr>
        </p:nvSpPr>
        <p:spPr>
          <a:xfrm>
            <a:off x="4447308" y="591344"/>
            <a:ext cx="6906491" cy="5585619"/>
          </a:xfrm>
        </p:spPr>
        <p:txBody>
          <a:bodyPr anchor="ctr">
            <a:normAutofit lnSpcReduction="10000"/>
          </a:bodyPr>
          <a:lstStyle/>
          <a:p>
            <a:pPr marL="0" algn="ctr"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Code</a:t>
            </a:r>
            <a:endParaRPr lang="en-US" sz="1800" b="0" i="0" u="none" strike="noStrike" dirty="0">
              <a:effectLst/>
              <a:latin typeface="Arial" panose="020B0604020202020204" pitchFamily="34" charset="0"/>
            </a:endParaRPr>
          </a:p>
          <a:p>
            <a:pPr marL="0" indent="0" algn="ctr" rtl="0" eaLnBrk="1" fontAlgn="t" latinLnBrk="0" hangingPunct="1">
              <a:spcBef>
                <a:spcPts val="0"/>
              </a:spcBef>
              <a:spcAft>
                <a:spcPts val="0"/>
              </a:spcAft>
              <a:buNone/>
            </a:pPr>
            <a:r>
              <a:rPr lang="en-US" sz="2800" b="0" i="0" u="none" strike="noStrike" kern="1200" dirty="0">
                <a:effectLst/>
                <a:latin typeface="Calibri" panose="020F0502020204030204" pitchFamily="34" charset="0"/>
              </a:rPr>
              <a:t>	Must be Reported with a Demonstrates In-Field Status Code:</a:t>
            </a:r>
            <a:r>
              <a:rPr lang="en-US" sz="1800" b="0" i="0" u="none" strike="noStrike" kern="1200" dirty="0">
                <a:solidFill>
                  <a:srgbClr val="FFFFFF"/>
                </a:solidFill>
                <a:effectLst/>
                <a:latin typeface="Calibri" panose="020F0502020204030204" pitchFamily="34" charset="0"/>
              </a:rPr>
              <a:t>015</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General 7</a:t>
            </a:r>
            <a:r>
              <a:rPr lang="en-US" sz="1800" b="0" i="0" u="none" strike="noStrike" kern="1200" baseline="30000" dirty="0">
                <a:solidFill>
                  <a:srgbClr val="FFFFFF"/>
                </a:solidFill>
                <a:effectLst/>
                <a:latin typeface="Calibri" panose="020F0502020204030204" pitchFamily="34" charset="0"/>
              </a:rPr>
              <a:t>th</a:t>
            </a:r>
            <a:r>
              <a:rPr lang="en-US" sz="1800" b="0" i="0" u="none" strike="noStrike" kern="1200" dirty="0">
                <a:solidFill>
                  <a:srgbClr val="FFFFFF"/>
                </a:solidFill>
                <a:effectLst/>
                <a:latin typeface="Calibri" panose="020F0502020204030204" pitchFamily="34" charset="0"/>
              </a:rPr>
              <a:t>-8</a:t>
            </a:r>
            <a:r>
              <a:rPr lang="en-US" sz="1800" b="0" i="0" u="none" strike="noStrike" kern="1200" baseline="30000" dirty="0">
                <a:solidFill>
                  <a:srgbClr val="FFFFFF"/>
                </a:solidFill>
                <a:effectLst/>
                <a:latin typeface="Calibri" panose="020F0502020204030204" pitchFamily="34" charset="0"/>
              </a:rPr>
              <a:t>th</a:t>
            </a:r>
            <a:r>
              <a:rPr lang="en-US" sz="1800" b="0" i="0" u="none" strike="noStrike" kern="1200" dirty="0">
                <a:solidFill>
                  <a:srgbClr val="FFFFFF"/>
                </a:solidFill>
                <a:effectLst/>
                <a:latin typeface="Calibri" panose="020F0502020204030204" pitchFamily="34" charset="0"/>
              </a:rPr>
              <a:t> Grade</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0070</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Co-Alt Exclusively</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0200-0299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Art</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0500-0599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English Language Arts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0600-0699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Foreign Languages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1100-1199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Mathematics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1200-1299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Music</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1300-1399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Natural Science</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1500-1599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Social Sciences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1700-1799</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Special Education</a:t>
            </a:r>
            <a:endParaRPr lang="en-US" sz="1800" b="0" i="0" u="none" strike="noStrike"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4F518B7-248E-449D-8C88-CCE84AC6EC94}"/>
              </a:ext>
            </a:extLst>
          </p:cNvPr>
          <p:cNvSpPr>
            <a:spLocks noGrp="1"/>
          </p:cNvSpPr>
          <p:nvPr>
            <p:ph type="sldNum" sz="quarter" idx="12"/>
          </p:nvPr>
        </p:nvSpPr>
        <p:spPr>
          <a:xfrm>
            <a:off x="9541564" y="6356350"/>
            <a:ext cx="1812235" cy="365125"/>
          </a:xfrm>
        </p:spPr>
        <p:txBody>
          <a:bodyPr>
            <a:normAutofit/>
          </a:bodyPr>
          <a:lstStyle/>
          <a:p>
            <a:pPr>
              <a:spcAft>
                <a:spcPts val="600"/>
              </a:spcAft>
            </a:pPr>
            <a:fld id="{C479D5F6-EDCB-402A-AC08-4943A1820E8F}" type="slidenum">
              <a:rPr lang="en-US" smtClean="0"/>
              <a:pPr>
                <a:spcAft>
                  <a:spcPts val="600"/>
                </a:spcAft>
              </a:pPr>
              <a:t>33</a:t>
            </a:fld>
            <a:endParaRPr lang="en-US"/>
          </a:p>
        </p:txBody>
      </p:sp>
      <p:graphicFrame>
        <p:nvGraphicFramePr>
          <p:cNvPr id="5" name="Table 7">
            <a:extLst>
              <a:ext uri="{FF2B5EF4-FFF2-40B4-BE49-F238E27FC236}">
                <a16:creationId xmlns:a16="http://schemas.microsoft.com/office/drawing/2014/main" id="{0FB11D31-A8BD-4833-81D7-BBD0C3A8D81C}"/>
              </a:ext>
            </a:extLst>
          </p:cNvPr>
          <p:cNvGraphicFramePr>
            <a:graphicFrameLocks noGrp="1"/>
          </p:cNvGraphicFramePr>
          <p:nvPr>
            <p:extLst>
              <p:ext uri="{D42A27DB-BD31-4B8C-83A1-F6EECF244321}">
                <p14:modId xmlns:p14="http://schemas.microsoft.com/office/powerpoint/2010/main" val="586695384"/>
              </p:ext>
            </p:extLst>
          </p:nvPr>
        </p:nvGraphicFramePr>
        <p:xfrm>
          <a:off x="95789" y="2434456"/>
          <a:ext cx="3095086" cy="3705470"/>
        </p:xfrm>
        <a:graphic>
          <a:graphicData uri="http://schemas.openxmlformats.org/drawingml/2006/table">
            <a:tbl>
              <a:tblPr bandRow="1">
                <a:tableStyleId>{72833802-FEF1-4C79-8D5D-14CF1EAF98D9}</a:tableStyleId>
              </a:tblPr>
              <a:tblGrid>
                <a:gridCol w="1092429">
                  <a:extLst>
                    <a:ext uri="{9D8B030D-6E8A-4147-A177-3AD203B41FA5}">
                      <a16:colId xmlns:a16="http://schemas.microsoft.com/office/drawing/2014/main" val="2661729931"/>
                    </a:ext>
                  </a:extLst>
                </a:gridCol>
                <a:gridCol w="2002657">
                  <a:extLst>
                    <a:ext uri="{9D8B030D-6E8A-4147-A177-3AD203B41FA5}">
                      <a16:colId xmlns:a16="http://schemas.microsoft.com/office/drawing/2014/main" val="2528525986"/>
                    </a:ext>
                  </a:extLst>
                </a:gridCol>
              </a:tblGrid>
              <a:tr h="303073">
                <a:tc>
                  <a:txBody>
                    <a:bodyPr/>
                    <a:lstStyle/>
                    <a:p>
                      <a:pPr algn="ctr"/>
                      <a:r>
                        <a:rPr lang="en-US" sz="1600" dirty="0">
                          <a:solidFill>
                            <a:schemeClr val="bg1"/>
                          </a:solidFill>
                        </a:rPr>
                        <a:t>0010</a:t>
                      </a:r>
                    </a:p>
                  </a:txBody>
                  <a:tcPr/>
                </a:tc>
                <a:tc>
                  <a:txBody>
                    <a:bodyPr/>
                    <a:lstStyle/>
                    <a:p>
                      <a:pPr algn="ctr"/>
                      <a:r>
                        <a:rPr lang="en-US" sz="1600" dirty="0">
                          <a:solidFill>
                            <a:schemeClr val="bg1"/>
                          </a:solidFill>
                        </a:rPr>
                        <a:t>General Elementary</a:t>
                      </a:r>
                    </a:p>
                  </a:txBody>
                  <a:tcPr/>
                </a:tc>
                <a:extLst>
                  <a:ext uri="{0D108BD9-81ED-4DB2-BD59-A6C34878D82A}">
                    <a16:rowId xmlns:a16="http://schemas.microsoft.com/office/drawing/2014/main" val="498980980"/>
                  </a:ext>
                </a:extLst>
              </a:tr>
              <a:tr h="303073">
                <a:tc>
                  <a:txBody>
                    <a:bodyPr/>
                    <a:lstStyle/>
                    <a:p>
                      <a:pPr algn="ctr"/>
                      <a:r>
                        <a:rPr lang="en-US" sz="1600" dirty="0">
                          <a:solidFill>
                            <a:schemeClr val="bg1"/>
                          </a:solidFill>
                        </a:rPr>
                        <a:t>0015</a:t>
                      </a:r>
                    </a:p>
                  </a:txBody>
                  <a:tcPr/>
                </a:tc>
                <a:tc>
                  <a:txBody>
                    <a:bodyPr/>
                    <a:lstStyle/>
                    <a:p>
                      <a:pPr algn="ctr"/>
                      <a:r>
                        <a:rPr lang="en-US" sz="1600" dirty="0">
                          <a:solidFill>
                            <a:schemeClr val="bg1"/>
                          </a:solidFill>
                        </a:rPr>
                        <a:t>General 7</a:t>
                      </a:r>
                      <a:r>
                        <a:rPr lang="en-US" sz="1600" baseline="30000" dirty="0">
                          <a:solidFill>
                            <a:schemeClr val="bg1"/>
                          </a:solidFill>
                        </a:rPr>
                        <a:t>th</a:t>
                      </a:r>
                      <a:r>
                        <a:rPr lang="en-US" sz="1600" dirty="0">
                          <a:solidFill>
                            <a:schemeClr val="bg1"/>
                          </a:solidFill>
                        </a:rPr>
                        <a:t>-8</a:t>
                      </a:r>
                      <a:r>
                        <a:rPr lang="en-US" sz="1600" baseline="30000" dirty="0">
                          <a:solidFill>
                            <a:schemeClr val="bg1"/>
                          </a:solidFill>
                        </a:rPr>
                        <a:t>th</a:t>
                      </a:r>
                      <a:r>
                        <a:rPr lang="en-US" sz="1600" dirty="0">
                          <a:solidFill>
                            <a:schemeClr val="bg1"/>
                          </a:solidFill>
                        </a:rPr>
                        <a:t> Grade</a:t>
                      </a:r>
                    </a:p>
                  </a:txBody>
                  <a:tcPr/>
                </a:tc>
                <a:extLst>
                  <a:ext uri="{0D108BD9-81ED-4DB2-BD59-A6C34878D82A}">
                    <a16:rowId xmlns:a16="http://schemas.microsoft.com/office/drawing/2014/main" val="1081960245"/>
                  </a:ext>
                </a:extLst>
              </a:tr>
              <a:tr h="303073">
                <a:tc>
                  <a:txBody>
                    <a:bodyPr/>
                    <a:lstStyle/>
                    <a:p>
                      <a:pPr algn="ctr"/>
                      <a:r>
                        <a:rPr lang="en-US" sz="1600" dirty="0">
                          <a:solidFill>
                            <a:schemeClr val="bg1"/>
                          </a:solidFill>
                        </a:rPr>
                        <a:t>0070</a:t>
                      </a:r>
                    </a:p>
                  </a:txBody>
                  <a:tcPr/>
                </a:tc>
                <a:tc>
                  <a:txBody>
                    <a:bodyPr/>
                    <a:lstStyle/>
                    <a:p>
                      <a:pPr algn="ctr"/>
                      <a:r>
                        <a:rPr lang="en-US" sz="1600" dirty="0">
                          <a:solidFill>
                            <a:schemeClr val="bg1"/>
                          </a:solidFill>
                        </a:rPr>
                        <a:t>Co-Alt Exclusively</a:t>
                      </a:r>
                    </a:p>
                  </a:txBody>
                  <a:tcPr/>
                </a:tc>
                <a:extLst>
                  <a:ext uri="{0D108BD9-81ED-4DB2-BD59-A6C34878D82A}">
                    <a16:rowId xmlns:a16="http://schemas.microsoft.com/office/drawing/2014/main" val="3027433052"/>
                  </a:ext>
                </a:extLst>
              </a:tr>
              <a:tr h="303073">
                <a:tc>
                  <a:txBody>
                    <a:bodyPr/>
                    <a:lstStyle/>
                    <a:p>
                      <a:pPr algn="ctr"/>
                      <a:r>
                        <a:rPr lang="en-US" sz="1600" dirty="0">
                          <a:solidFill>
                            <a:schemeClr val="bg1"/>
                          </a:solidFill>
                        </a:rPr>
                        <a:t>0200-0299</a:t>
                      </a:r>
                    </a:p>
                  </a:txBody>
                  <a:tcPr/>
                </a:tc>
                <a:tc>
                  <a:txBody>
                    <a:bodyPr/>
                    <a:lstStyle/>
                    <a:p>
                      <a:pPr algn="ctr"/>
                      <a:r>
                        <a:rPr lang="en-US" sz="1600" dirty="0">
                          <a:solidFill>
                            <a:schemeClr val="bg1"/>
                          </a:solidFill>
                        </a:rPr>
                        <a:t>Art</a:t>
                      </a:r>
                    </a:p>
                  </a:txBody>
                  <a:tcPr/>
                </a:tc>
                <a:extLst>
                  <a:ext uri="{0D108BD9-81ED-4DB2-BD59-A6C34878D82A}">
                    <a16:rowId xmlns:a16="http://schemas.microsoft.com/office/drawing/2014/main" val="987634233"/>
                  </a:ext>
                </a:extLst>
              </a:tr>
              <a:tr h="303073">
                <a:tc>
                  <a:txBody>
                    <a:bodyPr/>
                    <a:lstStyle/>
                    <a:p>
                      <a:pPr algn="ctr"/>
                      <a:r>
                        <a:rPr lang="en-US" sz="1600" dirty="0">
                          <a:solidFill>
                            <a:schemeClr val="bg1"/>
                          </a:solidFill>
                        </a:rPr>
                        <a:t>0500-0599</a:t>
                      </a:r>
                    </a:p>
                  </a:txBody>
                  <a:tcPr/>
                </a:tc>
                <a:tc>
                  <a:txBody>
                    <a:bodyPr/>
                    <a:lstStyle/>
                    <a:p>
                      <a:pPr algn="ctr"/>
                      <a:r>
                        <a:rPr lang="en-US" sz="1600" dirty="0">
                          <a:solidFill>
                            <a:schemeClr val="bg1"/>
                          </a:solidFill>
                        </a:rPr>
                        <a:t>English Language Arts</a:t>
                      </a:r>
                    </a:p>
                  </a:txBody>
                  <a:tcPr/>
                </a:tc>
                <a:extLst>
                  <a:ext uri="{0D108BD9-81ED-4DB2-BD59-A6C34878D82A}">
                    <a16:rowId xmlns:a16="http://schemas.microsoft.com/office/drawing/2014/main" val="3241119085"/>
                  </a:ext>
                </a:extLst>
              </a:tr>
              <a:tr h="303073">
                <a:tc>
                  <a:txBody>
                    <a:bodyPr/>
                    <a:lstStyle/>
                    <a:p>
                      <a:pPr algn="ctr"/>
                      <a:r>
                        <a:rPr lang="en-US" sz="1600" dirty="0">
                          <a:solidFill>
                            <a:schemeClr val="bg1"/>
                          </a:solidFill>
                        </a:rPr>
                        <a:t>0600-0699</a:t>
                      </a:r>
                    </a:p>
                  </a:txBody>
                  <a:tcPr/>
                </a:tc>
                <a:tc>
                  <a:txBody>
                    <a:bodyPr/>
                    <a:lstStyle/>
                    <a:p>
                      <a:pPr algn="ctr"/>
                      <a:r>
                        <a:rPr lang="en-US" sz="1600" dirty="0">
                          <a:solidFill>
                            <a:schemeClr val="bg1"/>
                          </a:solidFill>
                        </a:rPr>
                        <a:t>Foreign Languages</a:t>
                      </a:r>
                    </a:p>
                  </a:txBody>
                  <a:tcPr/>
                </a:tc>
                <a:extLst>
                  <a:ext uri="{0D108BD9-81ED-4DB2-BD59-A6C34878D82A}">
                    <a16:rowId xmlns:a16="http://schemas.microsoft.com/office/drawing/2014/main" val="1195770764"/>
                  </a:ext>
                </a:extLst>
              </a:tr>
              <a:tr h="303073">
                <a:tc>
                  <a:txBody>
                    <a:bodyPr/>
                    <a:lstStyle/>
                    <a:p>
                      <a:pPr algn="ctr"/>
                      <a:r>
                        <a:rPr lang="en-US" sz="1600" dirty="0">
                          <a:solidFill>
                            <a:schemeClr val="bg1"/>
                          </a:solidFill>
                        </a:rPr>
                        <a:t>1100-1199</a:t>
                      </a:r>
                    </a:p>
                  </a:txBody>
                  <a:tcPr/>
                </a:tc>
                <a:tc>
                  <a:txBody>
                    <a:bodyPr/>
                    <a:lstStyle/>
                    <a:p>
                      <a:pPr algn="ctr"/>
                      <a:r>
                        <a:rPr lang="en-US" sz="1600" dirty="0">
                          <a:solidFill>
                            <a:schemeClr val="bg1"/>
                          </a:solidFill>
                        </a:rPr>
                        <a:t>Mathematics</a:t>
                      </a:r>
                    </a:p>
                  </a:txBody>
                  <a:tcPr/>
                </a:tc>
                <a:extLst>
                  <a:ext uri="{0D108BD9-81ED-4DB2-BD59-A6C34878D82A}">
                    <a16:rowId xmlns:a16="http://schemas.microsoft.com/office/drawing/2014/main" val="2243423799"/>
                  </a:ext>
                </a:extLst>
              </a:tr>
              <a:tr h="303073">
                <a:tc>
                  <a:txBody>
                    <a:bodyPr/>
                    <a:lstStyle/>
                    <a:p>
                      <a:pPr algn="ctr"/>
                      <a:r>
                        <a:rPr lang="en-US" sz="1600" dirty="0">
                          <a:solidFill>
                            <a:schemeClr val="bg1"/>
                          </a:solidFill>
                        </a:rPr>
                        <a:t>1200-1299</a:t>
                      </a:r>
                    </a:p>
                  </a:txBody>
                  <a:tcPr/>
                </a:tc>
                <a:tc>
                  <a:txBody>
                    <a:bodyPr/>
                    <a:lstStyle/>
                    <a:p>
                      <a:pPr algn="ctr"/>
                      <a:r>
                        <a:rPr lang="en-US" sz="1600" dirty="0">
                          <a:solidFill>
                            <a:schemeClr val="bg1"/>
                          </a:solidFill>
                        </a:rPr>
                        <a:t>Music</a:t>
                      </a:r>
                    </a:p>
                  </a:txBody>
                  <a:tcPr/>
                </a:tc>
                <a:extLst>
                  <a:ext uri="{0D108BD9-81ED-4DB2-BD59-A6C34878D82A}">
                    <a16:rowId xmlns:a16="http://schemas.microsoft.com/office/drawing/2014/main" val="4100851679"/>
                  </a:ext>
                </a:extLst>
              </a:tr>
              <a:tr h="303073">
                <a:tc>
                  <a:txBody>
                    <a:bodyPr/>
                    <a:lstStyle/>
                    <a:p>
                      <a:pPr algn="ctr"/>
                      <a:r>
                        <a:rPr lang="en-US" sz="1600" dirty="0">
                          <a:solidFill>
                            <a:schemeClr val="bg1"/>
                          </a:solidFill>
                        </a:rPr>
                        <a:t>1300-1399</a:t>
                      </a:r>
                    </a:p>
                  </a:txBody>
                  <a:tcPr/>
                </a:tc>
                <a:tc>
                  <a:txBody>
                    <a:bodyPr/>
                    <a:lstStyle/>
                    <a:p>
                      <a:pPr algn="ctr"/>
                      <a:r>
                        <a:rPr lang="en-US" sz="1600" dirty="0">
                          <a:solidFill>
                            <a:schemeClr val="bg1"/>
                          </a:solidFill>
                        </a:rPr>
                        <a:t>Natural Science</a:t>
                      </a:r>
                    </a:p>
                  </a:txBody>
                  <a:tcPr/>
                </a:tc>
                <a:extLst>
                  <a:ext uri="{0D108BD9-81ED-4DB2-BD59-A6C34878D82A}">
                    <a16:rowId xmlns:a16="http://schemas.microsoft.com/office/drawing/2014/main" val="3042995472"/>
                  </a:ext>
                </a:extLst>
              </a:tr>
              <a:tr h="352670">
                <a:tc>
                  <a:txBody>
                    <a:bodyPr/>
                    <a:lstStyle/>
                    <a:p>
                      <a:pPr algn="ctr"/>
                      <a:r>
                        <a:rPr lang="en-US" sz="1600" dirty="0">
                          <a:solidFill>
                            <a:schemeClr val="bg1"/>
                          </a:solidFill>
                        </a:rPr>
                        <a:t>1500-1599</a:t>
                      </a:r>
                    </a:p>
                  </a:txBody>
                  <a:tcPr/>
                </a:tc>
                <a:tc>
                  <a:txBody>
                    <a:bodyPr/>
                    <a:lstStyle/>
                    <a:p>
                      <a:pPr algn="ctr"/>
                      <a:r>
                        <a:rPr lang="en-US" sz="1600" dirty="0">
                          <a:solidFill>
                            <a:schemeClr val="bg1"/>
                          </a:solidFill>
                        </a:rPr>
                        <a:t>Social Sciences</a:t>
                      </a:r>
                    </a:p>
                  </a:txBody>
                  <a:tcPr/>
                </a:tc>
                <a:extLst>
                  <a:ext uri="{0D108BD9-81ED-4DB2-BD59-A6C34878D82A}">
                    <a16:rowId xmlns:a16="http://schemas.microsoft.com/office/drawing/2014/main" val="2401598870"/>
                  </a:ext>
                </a:extLst>
              </a:tr>
              <a:tr h="303073">
                <a:tc>
                  <a:txBody>
                    <a:bodyPr/>
                    <a:lstStyle/>
                    <a:p>
                      <a:pPr algn="ctr"/>
                      <a:r>
                        <a:rPr lang="en-US" sz="1600" dirty="0">
                          <a:solidFill>
                            <a:schemeClr val="bg1"/>
                          </a:solidFill>
                        </a:rPr>
                        <a:t>1700-1799</a:t>
                      </a:r>
                    </a:p>
                  </a:txBody>
                  <a:tcPr/>
                </a:tc>
                <a:tc>
                  <a:txBody>
                    <a:bodyPr/>
                    <a:lstStyle/>
                    <a:p>
                      <a:pPr algn="ctr"/>
                      <a:r>
                        <a:rPr lang="en-US" sz="1600" dirty="0">
                          <a:solidFill>
                            <a:schemeClr val="bg1"/>
                          </a:solidFill>
                        </a:rPr>
                        <a:t>Special Education</a:t>
                      </a:r>
                    </a:p>
                  </a:txBody>
                  <a:tcPr/>
                </a:tc>
                <a:extLst>
                  <a:ext uri="{0D108BD9-81ED-4DB2-BD59-A6C34878D82A}">
                    <a16:rowId xmlns:a16="http://schemas.microsoft.com/office/drawing/2014/main" val="1098398051"/>
                  </a:ext>
                </a:extLst>
              </a:tr>
            </a:tbl>
          </a:graphicData>
        </a:graphic>
      </p:graphicFrame>
      <p:graphicFrame>
        <p:nvGraphicFramePr>
          <p:cNvPr id="6" name="Content Placeholder 4">
            <a:extLst>
              <a:ext uri="{FF2B5EF4-FFF2-40B4-BE49-F238E27FC236}">
                <a16:creationId xmlns:a16="http://schemas.microsoft.com/office/drawing/2014/main" id="{BADCE17A-B4D5-4037-9483-314073519364}"/>
              </a:ext>
            </a:extLst>
          </p:cNvPr>
          <p:cNvGraphicFramePr>
            <a:graphicFrameLocks/>
          </p:cNvGraphicFramePr>
          <p:nvPr>
            <p:extLst>
              <p:ext uri="{D42A27DB-BD31-4B8C-83A1-F6EECF244321}">
                <p14:modId xmlns:p14="http://schemas.microsoft.com/office/powerpoint/2010/main" val="1483896550"/>
              </p:ext>
            </p:extLst>
          </p:nvPr>
        </p:nvGraphicFramePr>
        <p:xfrm>
          <a:off x="6900987" y="1595881"/>
          <a:ext cx="5195224" cy="3949242"/>
        </p:xfrm>
        <a:graphic>
          <a:graphicData uri="http://schemas.openxmlformats.org/drawingml/2006/table">
            <a:tbl>
              <a:tblPr firstRow="1" bandRow="1">
                <a:tableStyleId>{9DCAF9ED-07DC-4A11-8D7F-57B35C25682E}</a:tableStyleId>
              </a:tblPr>
              <a:tblGrid>
                <a:gridCol w="793862">
                  <a:extLst>
                    <a:ext uri="{9D8B030D-6E8A-4147-A177-3AD203B41FA5}">
                      <a16:colId xmlns:a16="http://schemas.microsoft.com/office/drawing/2014/main" val="3049022586"/>
                    </a:ext>
                  </a:extLst>
                </a:gridCol>
                <a:gridCol w="4401362">
                  <a:extLst>
                    <a:ext uri="{9D8B030D-6E8A-4147-A177-3AD203B41FA5}">
                      <a16:colId xmlns:a16="http://schemas.microsoft.com/office/drawing/2014/main" val="1894860659"/>
                    </a:ext>
                  </a:extLst>
                </a:gridCol>
              </a:tblGrid>
              <a:tr h="479901">
                <a:tc>
                  <a:txBody>
                    <a:bodyPr/>
                    <a:lstStyle/>
                    <a:p>
                      <a:pPr marL="0" marR="0" algn="ctr">
                        <a:lnSpc>
                          <a:spcPct val="115000"/>
                        </a:lnSpc>
                        <a:spcBef>
                          <a:spcPts val="0"/>
                        </a:spcBef>
                        <a:spcAft>
                          <a:spcPts val="0"/>
                        </a:spcAft>
                      </a:pPr>
                      <a:r>
                        <a:rPr lang="en-US" sz="1800" dirty="0">
                          <a:solidFill>
                            <a:schemeClr val="bg1"/>
                          </a:solidFill>
                          <a:effectLst/>
                        </a:rPr>
                        <a:t>Code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tc>
                  <a:txBody>
                    <a:bodyPr/>
                    <a:lstStyle/>
                    <a:p>
                      <a:pPr marL="0" marR="0" algn="ctr">
                        <a:lnSpc>
                          <a:spcPct val="115000"/>
                        </a:lnSpc>
                        <a:spcBef>
                          <a:spcPts val="0"/>
                        </a:spcBef>
                        <a:spcAft>
                          <a:spcPts val="0"/>
                        </a:spcAft>
                      </a:pPr>
                      <a:r>
                        <a:rPr lang="en-US" sz="1800" dirty="0">
                          <a:solidFill>
                            <a:schemeClr val="bg1"/>
                          </a:solidFill>
                          <a:effectLst/>
                        </a:rPr>
                        <a:t>Description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extLst>
                  <a:ext uri="{0D108BD9-81ED-4DB2-BD59-A6C34878D82A}">
                    <a16:rowId xmlns:a16="http://schemas.microsoft.com/office/drawing/2014/main" val="2259605281"/>
                  </a:ext>
                </a:extLst>
              </a:tr>
              <a:tr h="404819">
                <a:tc>
                  <a:txBody>
                    <a:bodyPr/>
                    <a:lstStyle/>
                    <a:p>
                      <a:pPr marL="0" marR="0" algn="ctr">
                        <a:lnSpc>
                          <a:spcPct val="115000"/>
                        </a:lnSpc>
                        <a:spcBef>
                          <a:spcPts val="0"/>
                        </a:spcBef>
                        <a:spcAft>
                          <a:spcPts val="0"/>
                        </a:spcAft>
                      </a:pPr>
                      <a:r>
                        <a:rPr lang="en-US" sz="1800">
                          <a:solidFill>
                            <a:schemeClr val="tx1"/>
                          </a:solidFill>
                          <a:effectLst/>
                        </a:rPr>
                        <a:t>01</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tc>
                  <a:txBody>
                    <a:bodyPr/>
                    <a:lstStyle/>
                    <a:p>
                      <a:pPr marL="0" marR="0" algn="ctr">
                        <a:lnSpc>
                          <a:spcPct val="115000"/>
                        </a:lnSpc>
                        <a:spcBef>
                          <a:spcPts val="0"/>
                        </a:spcBef>
                        <a:spcAft>
                          <a:spcPts val="0"/>
                        </a:spcAft>
                      </a:pPr>
                      <a:r>
                        <a:rPr lang="en-US" sz="1800" dirty="0">
                          <a:solidFill>
                            <a:schemeClr val="tx1"/>
                          </a:solidFill>
                          <a:effectLst/>
                        </a:rPr>
                        <a:t>Subject area endorsement on teaching license</a:t>
                      </a:r>
                    </a:p>
                  </a:txBody>
                  <a:tcPr marL="35273" marR="35273" marT="0" marB="0" anchor="ctr"/>
                </a:tc>
                <a:extLst>
                  <a:ext uri="{0D108BD9-81ED-4DB2-BD59-A6C34878D82A}">
                    <a16:rowId xmlns:a16="http://schemas.microsoft.com/office/drawing/2014/main" val="2746587601"/>
                  </a:ext>
                </a:extLst>
              </a:tr>
              <a:tr h="708097">
                <a:tc>
                  <a:txBody>
                    <a:bodyPr/>
                    <a:lstStyle/>
                    <a:p>
                      <a:pPr marL="0" marR="0" algn="ctr">
                        <a:lnSpc>
                          <a:spcPct val="115000"/>
                        </a:lnSpc>
                        <a:spcBef>
                          <a:spcPts val="0"/>
                        </a:spcBef>
                        <a:spcAft>
                          <a:spcPts val="0"/>
                        </a:spcAft>
                      </a:pPr>
                      <a:r>
                        <a:rPr lang="en-US" sz="1800">
                          <a:solidFill>
                            <a:schemeClr val="tx1"/>
                          </a:solidFill>
                          <a:effectLst/>
                        </a:rPr>
                        <a:t>02</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tc>
                  <a:txBody>
                    <a:bodyPr/>
                    <a:lstStyle/>
                    <a:p>
                      <a:pPr marL="0" marR="0" algn="ctr">
                        <a:lnSpc>
                          <a:spcPct val="115000"/>
                        </a:lnSpc>
                        <a:spcBef>
                          <a:spcPts val="0"/>
                        </a:spcBef>
                        <a:spcAft>
                          <a:spcPts val="0"/>
                        </a:spcAft>
                      </a:pPr>
                      <a:r>
                        <a:rPr lang="en-US" sz="1800" dirty="0">
                          <a:solidFill>
                            <a:schemeClr val="tx1"/>
                          </a:solidFill>
                          <a:effectLst/>
                        </a:rPr>
                        <a:t>Degree (BA or higher) in subject area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extLst>
                  <a:ext uri="{0D108BD9-81ED-4DB2-BD59-A6C34878D82A}">
                    <a16:rowId xmlns:a16="http://schemas.microsoft.com/office/drawing/2014/main" val="3682640472"/>
                  </a:ext>
                </a:extLst>
              </a:tr>
              <a:tr h="647044">
                <a:tc>
                  <a:txBody>
                    <a:bodyPr/>
                    <a:lstStyle/>
                    <a:p>
                      <a:pPr marL="0" marR="0" algn="ctr">
                        <a:lnSpc>
                          <a:spcPct val="115000"/>
                        </a:lnSpc>
                        <a:spcBef>
                          <a:spcPts val="0"/>
                        </a:spcBef>
                        <a:spcAft>
                          <a:spcPts val="0"/>
                        </a:spcAft>
                      </a:pPr>
                      <a:r>
                        <a:rPr lang="en-US" sz="1800" dirty="0">
                          <a:solidFill>
                            <a:schemeClr val="tx1"/>
                          </a:solidFill>
                          <a:effectLst/>
                        </a:rPr>
                        <a:t>03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tc>
                  <a:txBody>
                    <a:bodyPr/>
                    <a:lstStyle/>
                    <a:p>
                      <a:pPr marL="0" marR="0" algn="ctr">
                        <a:lnSpc>
                          <a:spcPct val="115000"/>
                        </a:lnSpc>
                        <a:spcBef>
                          <a:spcPts val="0"/>
                        </a:spcBef>
                        <a:spcAft>
                          <a:spcPts val="0"/>
                        </a:spcAft>
                      </a:pPr>
                      <a:r>
                        <a:rPr lang="en-US" sz="1800" dirty="0">
                          <a:solidFill>
                            <a:schemeClr val="tx1"/>
                          </a:solidFill>
                          <a:effectLst/>
                        </a:rPr>
                        <a:t>36 semester credit hours in subject area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extLst>
                  <a:ext uri="{0D108BD9-81ED-4DB2-BD59-A6C34878D82A}">
                    <a16:rowId xmlns:a16="http://schemas.microsoft.com/office/drawing/2014/main" val="1923330448"/>
                  </a:ext>
                </a:extLst>
              </a:tr>
              <a:tr h="983508">
                <a:tc>
                  <a:txBody>
                    <a:bodyPr/>
                    <a:lstStyle/>
                    <a:p>
                      <a:pPr marL="0" marR="0" algn="ctr">
                        <a:lnSpc>
                          <a:spcPct val="115000"/>
                        </a:lnSpc>
                        <a:spcBef>
                          <a:spcPts val="0"/>
                        </a:spcBef>
                        <a:spcAft>
                          <a:spcPts val="0"/>
                        </a:spcAft>
                      </a:pPr>
                      <a:r>
                        <a:rPr lang="en-US" sz="1800">
                          <a:solidFill>
                            <a:schemeClr val="tx1"/>
                          </a:solidFill>
                          <a:effectLst/>
                        </a:rPr>
                        <a:t>04</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tc>
                  <a:txBody>
                    <a:bodyPr/>
                    <a:lstStyle/>
                    <a:p>
                      <a:pPr marL="0" marR="0" algn="ctr">
                        <a:lnSpc>
                          <a:spcPct val="115000"/>
                        </a:lnSpc>
                        <a:spcBef>
                          <a:spcPts val="0"/>
                        </a:spcBef>
                        <a:spcAft>
                          <a:spcPts val="0"/>
                        </a:spcAft>
                      </a:pPr>
                      <a:r>
                        <a:rPr lang="en-US" sz="1800" dirty="0">
                          <a:solidFill>
                            <a:schemeClr val="tx1"/>
                          </a:solidFill>
                          <a:effectLst/>
                        </a:rPr>
                        <a:t>Passed State Board of Education approved content exam in subject area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extLst>
                  <a:ext uri="{0D108BD9-81ED-4DB2-BD59-A6C34878D82A}">
                    <a16:rowId xmlns:a16="http://schemas.microsoft.com/office/drawing/2014/main" val="2084292614"/>
                  </a:ext>
                </a:extLst>
              </a:tr>
              <a:tr h="725873">
                <a:tc>
                  <a:txBody>
                    <a:bodyPr/>
                    <a:lstStyle/>
                    <a:p>
                      <a:pPr marL="0" marR="0" algn="ctr">
                        <a:lnSpc>
                          <a:spcPct val="115000"/>
                        </a:lnSpc>
                        <a:spcBef>
                          <a:spcPts val="0"/>
                        </a:spcBef>
                        <a:spcAft>
                          <a:spcPts val="0"/>
                        </a:spcAft>
                      </a:pPr>
                      <a:r>
                        <a:rPr lang="en-US" sz="1800">
                          <a:solidFill>
                            <a:schemeClr val="tx1"/>
                          </a:solidFill>
                          <a:effectLst/>
                        </a:rPr>
                        <a:t>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tc>
                  <a:txBody>
                    <a:bodyPr/>
                    <a:lstStyle/>
                    <a:p>
                      <a:pPr marL="0" marR="0" algn="ctr">
                        <a:lnSpc>
                          <a:spcPct val="115000"/>
                        </a:lnSpc>
                        <a:spcBef>
                          <a:spcPts val="0"/>
                        </a:spcBef>
                        <a:spcAft>
                          <a:spcPts val="0"/>
                        </a:spcAft>
                      </a:pPr>
                      <a:r>
                        <a:rPr lang="en-US" sz="1800" dirty="0">
                          <a:solidFill>
                            <a:schemeClr val="tx1"/>
                          </a:solidFill>
                          <a:effectLst/>
                        </a:rPr>
                        <a:t>None (teacher is out-of-field)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3" marR="35273" marT="0" marB="0" anchor="ctr"/>
                </a:tc>
                <a:extLst>
                  <a:ext uri="{0D108BD9-81ED-4DB2-BD59-A6C34878D82A}">
                    <a16:rowId xmlns:a16="http://schemas.microsoft.com/office/drawing/2014/main" val="862929429"/>
                  </a:ext>
                </a:extLst>
              </a:tr>
            </a:tbl>
          </a:graphicData>
        </a:graphic>
      </p:graphicFrame>
      <p:sp>
        <p:nvSpPr>
          <p:cNvPr id="7" name="Arrow: Right 6">
            <a:extLst>
              <a:ext uri="{FF2B5EF4-FFF2-40B4-BE49-F238E27FC236}">
                <a16:creationId xmlns:a16="http://schemas.microsoft.com/office/drawing/2014/main" id="{19CEFE37-1091-416B-BE96-33A38C40E873}"/>
              </a:ext>
            </a:extLst>
          </p:cNvPr>
          <p:cNvSpPr/>
          <p:nvPr/>
        </p:nvSpPr>
        <p:spPr>
          <a:xfrm>
            <a:off x="3915405" y="411957"/>
            <a:ext cx="978408" cy="1704975"/>
          </a:xfrm>
          <a:prstGeom prst="rightArrow">
            <a:avLst/>
          </a:prstGeom>
          <a:solidFill>
            <a:srgbClr val="EF7521"/>
          </a:solidFill>
          <a:ln>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Tree>
    <p:extLst>
      <p:ext uri="{BB962C8B-B14F-4D97-AF65-F5344CB8AC3E}">
        <p14:creationId xmlns:p14="http://schemas.microsoft.com/office/powerpoint/2010/main" val="3487906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0623-9D9B-4FF4-81F0-FA927DC07803}"/>
              </a:ext>
            </a:extLst>
          </p:cNvPr>
          <p:cNvSpPr>
            <a:spLocks noGrp="1"/>
          </p:cNvSpPr>
          <p:nvPr>
            <p:ph type="title"/>
          </p:nvPr>
        </p:nvSpPr>
        <p:spPr>
          <a:xfrm>
            <a:off x="332873" y="51845"/>
            <a:ext cx="11582902" cy="898524"/>
          </a:xfrm>
        </p:spPr>
        <p:txBody>
          <a:bodyPr>
            <a:normAutofit fontScale="90000"/>
          </a:bodyPr>
          <a:lstStyle/>
          <a:p>
            <a:pPr algn="ctr"/>
            <a:r>
              <a:rPr lang="en-US" sz="4400" dirty="0">
                <a:solidFill>
                  <a:schemeClr val="accent5"/>
                </a:solidFill>
                <a:latin typeface="+mn-lt"/>
              </a:rPr>
              <a:t>Using Code 01 – </a:t>
            </a:r>
            <a:br>
              <a:rPr lang="en-US" sz="4400" dirty="0">
                <a:solidFill>
                  <a:schemeClr val="accent5"/>
                </a:solidFill>
                <a:latin typeface="+mn-lt"/>
              </a:rPr>
            </a:br>
            <a:r>
              <a:rPr lang="en-US" sz="4400" dirty="0">
                <a:solidFill>
                  <a:schemeClr val="accent5"/>
                </a:solidFill>
                <a:effectLst/>
                <a:latin typeface="+mn-lt"/>
              </a:rPr>
              <a:t>Subject area endorsement on teaching license</a:t>
            </a:r>
            <a:br>
              <a:rPr lang="en-US" sz="4400" dirty="0">
                <a:solidFill>
                  <a:schemeClr val="accent5"/>
                </a:solidFill>
                <a:effectLst/>
                <a:latin typeface="+mn-lt"/>
              </a:rPr>
            </a:br>
            <a:r>
              <a:rPr lang="en-US" dirty="0"/>
              <a:t>  </a:t>
            </a:r>
          </a:p>
        </p:txBody>
      </p:sp>
      <p:sp>
        <p:nvSpPr>
          <p:cNvPr id="3" name="Content Placeholder 2">
            <a:extLst>
              <a:ext uri="{FF2B5EF4-FFF2-40B4-BE49-F238E27FC236}">
                <a16:creationId xmlns:a16="http://schemas.microsoft.com/office/drawing/2014/main" id="{331C57CB-5022-4D29-B869-57625E007694}"/>
              </a:ext>
            </a:extLst>
          </p:cNvPr>
          <p:cNvSpPr>
            <a:spLocks noGrp="1"/>
          </p:cNvSpPr>
          <p:nvPr>
            <p:ph idx="1"/>
          </p:nvPr>
        </p:nvSpPr>
        <p:spPr>
          <a:xfrm>
            <a:off x="666749" y="1553209"/>
            <a:ext cx="11172825" cy="3541395"/>
          </a:xfrm>
        </p:spPr>
        <p:txBody>
          <a:bodyPr>
            <a:normAutofit/>
          </a:bodyPr>
          <a:lstStyle/>
          <a:p>
            <a:r>
              <a:rPr lang="en-US" dirty="0"/>
              <a:t>View Teacher’s Endorsement(s) using the Cognos Report:</a:t>
            </a:r>
          </a:p>
          <a:p>
            <a:endParaRPr lang="en-US" dirty="0"/>
          </a:p>
          <a:p>
            <a:endParaRPr lang="en-US" dirty="0"/>
          </a:p>
          <a:p>
            <a:endParaRPr lang="en-US" dirty="0"/>
          </a:p>
          <a:p>
            <a:endParaRPr lang="en-US" dirty="0"/>
          </a:p>
          <a:p>
            <a:pPr marL="0" indent="0">
              <a:buNone/>
            </a:pPr>
            <a:r>
              <a:rPr lang="en-US" dirty="0"/>
              <a:t>Verify Teacher’s Endorsement(s) align with Teaching Subject Area and Grades using the ESSA In-Field Crosswalk (</a:t>
            </a:r>
            <a:r>
              <a:rPr lang="en-US" dirty="0">
                <a:hlinkClick r:id="rId2"/>
              </a:rPr>
              <a:t>https://www.cde.state.co.us/datapipeline/essain-fieldcrosswalk</a:t>
            </a:r>
            <a:r>
              <a:rPr lang="en-US" dirty="0"/>
              <a:t>)</a:t>
            </a:r>
          </a:p>
          <a:p>
            <a:r>
              <a:rPr lang="en-US" dirty="0"/>
              <a:t> </a:t>
            </a:r>
          </a:p>
          <a:p>
            <a:pPr lvl="1"/>
            <a:endParaRPr lang="en-US" dirty="0"/>
          </a:p>
        </p:txBody>
      </p:sp>
      <p:sp>
        <p:nvSpPr>
          <p:cNvPr id="4" name="Slide Number Placeholder 3">
            <a:extLst>
              <a:ext uri="{FF2B5EF4-FFF2-40B4-BE49-F238E27FC236}">
                <a16:creationId xmlns:a16="http://schemas.microsoft.com/office/drawing/2014/main" id="{D92C5A9C-53CE-41DF-A579-9B63EAC76862}"/>
              </a:ext>
            </a:extLst>
          </p:cNvPr>
          <p:cNvSpPr>
            <a:spLocks noGrp="1"/>
          </p:cNvSpPr>
          <p:nvPr>
            <p:ph type="sldNum" sz="quarter" idx="12"/>
          </p:nvPr>
        </p:nvSpPr>
        <p:spPr/>
        <p:txBody>
          <a:bodyPr/>
          <a:lstStyle/>
          <a:p>
            <a:fld id="{C479D5F6-EDCB-402A-AC08-4943A1820E8F}" type="slidenum">
              <a:rPr lang="en-US" smtClean="0"/>
              <a:pPr/>
              <a:t>34</a:t>
            </a:fld>
            <a:endParaRPr lang="en-US" dirty="0"/>
          </a:p>
        </p:txBody>
      </p:sp>
      <p:graphicFrame>
        <p:nvGraphicFramePr>
          <p:cNvPr id="5" name="Diagram 4">
            <a:extLst>
              <a:ext uri="{FF2B5EF4-FFF2-40B4-BE49-F238E27FC236}">
                <a16:creationId xmlns:a16="http://schemas.microsoft.com/office/drawing/2014/main" id="{F3FB5B29-CDBF-4CDC-845C-251202BAA94A}"/>
              </a:ext>
            </a:extLst>
          </p:cNvPr>
          <p:cNvGraphicFramePr/>
          <p:nvPr>
            <p:extLst>
              <p:ext uri="{D42A27DB-BD31-4B8C-83A1-F6EECF244321}">
                <p14:modId xmlns:p14="http://schemas.microsoft.com/office/powerpoint/2010/main" val="3094968387"/>
              </p:ext>
            </p:extLst>
          </p:nvPr>
        </p:nvGraphicFramePr>
        <p:xfrm>
          <a:off x="1704473" y="1876107"/>
          <a:ext cx="774065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5947C0D-9B1C-4317-B3F1-63C8886A874F}"/>
              </a:ext>
            </a:extLst>
          </p:cNvPr>
          <p:cNvPicPr>
            <a:picLocks noChangeAspect="1"/>
          </p:cNvPicPr>
          <p:nvPr/>
        </p:nvPicPr>
        <p:blipFill>
          <a:blip r:embed="rId8"/>
          <a:stretch>
            <a:fillRect/>
          </a:stretch>
        </p:blipFill>
        <p:spPr>
          <a:xfrm>
            <a:off x="1414462" y="4560387"/>
            <a:ext cx="9077325" cy="1488807"/>
          </a:xfrm>
          <a:prstGeom prst="rect">
            <a:avLst/>
          </a:prstGeom>
        </p:spPr>
      </p:pic>
      <p:sp>
        <p:nvSpPr>
          <p:cNvPr id="14" name="Arrow: Curved Up 13">
            <a:extLst>
              <a:ext uri="{FF2B5EF4-FFF2-40B4-BE49-F238E27FC236}">
                <a16:creationId xmlns:a16="http://schemas.microsoft.com/office/drawing/2014/main" id="{8B88942A-B2C3-4A24-A3AC-B7F75879E40E}"/>
              </a:ext>
            </a:extLst>
          </p:cNvPr>
          <p:cNvSpPr/>
          <p:nvPr/>
        </p:nvSpPr>
        <p:spPr>
          <a:xfrm>
            <a:off x="2071685" y="5717473"/>
            <a:ext cx="4781551" cy="938847"/>
          </a:xfrm>
          <a:prstGeom prst="curved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1457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E0FF-AA1D-4A27-8308-B281B44CC6E4}"/>
              </a:ext>
            </a:extLst>
          </p:cNvPr>
          <p:cNvSpPr>
            <a:spLocks noGrp="1"/>
          </p:cNvSpPr>
          <p:nvPr>
            <p:ph type="title"/>
          </p:nvPr>
        </p:nvSpPr>
        <p:spPr>
          <a:xfrm>
            <a:off x="443564" y="136525"/>
            <a:ext cx="11500785" cy="967175"/>
          </a:xfrm>
        </p:spPr>
        <p:txBody>
          <a:bodyPr>
            <a:normAutofit fontScale="90000"/>
          </a:bodyPr>
          <a:lstStyle/>
          <a:p>
            <a:pPr algn="ctr"/>
            <a:r>
              <a:rPr lang="en-US" sz="4400" dirty="0">
                <a:solidFill>
                  <a:schemeClr val="accent5"/>
                </a:solidFill>
                <a:latin typeface="Calibri" panose="020F0502020204030204" pitchFamily="34" charset="0"/>
                <a:cs typeface="Calibri" panose="020F0502020204030204" pitchFamily="34" charset="0"/>
              </a:rPr>
              <a:t>Using Code 02 –</a:t>
            </a:r>
            <a:br>
              <a:rPr lang="en-US" sz="4400" dirty="0">
                <a:solidFill>
                  <a:schemeClr val="accent5"/>
                </a:solidFill>
                <a:latin typeface="Calibri" panose="020F0502020204030204" pitchFamily="34" charset="0"/>
                <a:cs typeface="Calibri" panose="020F0502020204030204" pitchFamily="34" charset="0"/>
              </a:rPr>
            </a:br>
            <a:r>
              <a:rPr lang="en-US" sz="4400" dirty="0">
                <a:solidFill>
                  <a:schemeClr val="accent5"/>
                </a:solidFill>
                <a:effectLst/>
                <a:latin typeface="Calibri" panose="020F0502020204030204" pitchFamily="34" charset="0"/>
                <a:cs typeface="Calibri" panose="020F0502020204030204" pitchFamily="34" charset="0"/>
              </a:rPr>
              <a:t>Degree (BA or higher) in subject area</a:t>
            </a:r>
            <a:br>
              <a:rPr lang="en-US" sz="44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br>
            <a:r>
              <a:rPr lang="en-US" dirty="0"/>
              <a:t> </a:t>
            </a:r>
          </a:p>
        </p:txBody>
      </p:sp>
      <p:sp>
        <p:nvSpPr>
          <p:cNvPr id="3" name="Content Placeholder 2">
            <a:extLst>
              <a:ext uri="{FF2B5EF4-FFF2-40B4-BE49-F238E27FC236}">
                <a16:creationId xmlns:a16="http://schemas.microsoft.com/office/drawing/2014/main" id="{53C61756-6E66-48C4-AC16-54A3CC698B08}"/>
              </a:ext>
            </a:extLst>
          </p:cNvPr>
          <p:cNvSpPr>
            <a:spLocks noGrp="1"/>
          </p:cNvSpPr>
          <p:nvPr>
            <p:ph idx="1"/>
          </p:nvPr>
        </p:nvSpPr>
        <p:spPr/>
        <p:txBody>
          <a:bodyPr/>
          <a:lstStyle/>
          <a:p>
            <a:r>
              <a:rPr lang="en-US" dirty="0"/>
              <a:t>Verify Teacher’s Subject Area of Degree </a:t>
            </a:r>
            <a:r>
              <a:rPr lang="en-US" i="1" dirty="0"/>
              <a:t>(reported in Staff Profile) </a:t>
            </a:r>
            <a:r>
              <a:rPr lang="en-US" dirty="0"/>
              <a:t>aligns with Teaching Subject Area </a:t>
            </a:r>
            <a:r>
              <a:rPr lang="en-US" i="1" dirty="0"/>
              <a:t>(reported in Staff Assignment) </a:t>
            </a:r>
            <a:r>
              <a:rPr lang="en-US" dirty="0"/>
              <a:t>using the ESSA In-Field Crosswalk (</a:t>
            </a:r>
            <a:r>
              <a:rPr lang="en-US" dirty="0">
                <a:hlinkClick r:id="rId2"/>
              </a:rPr>
              <a:t>https://www.cde.state.co.us/datapipeline/essain-fieldcrosswalk</a:t>
            </a:r>
            <a:r>
              <a:rPr lang="en-US" dirty="0"/>
              <a:t>)</a:t>
            </a:r>
          </a:p>
          <a:p>
            <a:endParaRPr lang="en-US" i="1" dirty="0"/>
          </a:p>
        </p:txBody>
      </p:sp>
      <p:sp>
        <p:nvSpPr>
          <p:cNvPr id="4" name="Slide Number Placeholder 3">
            <a:extLst>
              <a:ext uri="{FF2B5EF4-FFF2-40B4-BE49-F238E27FC236}">
                <a16:creationId xmlns:a16="http://schemas.microsoft.com/office/drawing/2014/main" id="{F20E6B87-7A44-43E1-A3EA-5C20690DA988}"/>
              </a:ext>
            </a:extLst>
          </p:cNvPr>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6" name="Picture 5">
            <a:extLst>
              <a:ext uri="{FF2B5EF4-FFF2-40B4-BE49-F238E27FC236}">
                <a16:creationId xmlns:a16="http://schemas.microsoft.com/office/drawing/2014/main" id="{F3413BE7-DF21-4381-A7D7-AF9FF094FE79}"/>
              </a:ext>
            </a:extLst>
          </p:cNvPr>
          <p:cNvPicPr>
            <a:picLocks noChangeAspect="1"/>
          </p:cNvPicPr>
          <p:nvPr/>
        </p:nvPicPr>
        <p:blipFill>
          <a:blip r:embed="rId3"/>
          <a:stretch>
            <a:fillRect/>
          </a:stretch>
        </p:blipFill>
        <p:spPr>
          <a:xfrm>
            <a:off x="771525" y="3053129"/>
            <a:ext cx="10391775" cy="1598734"/>
          </a:xfrm>
          <a:prstGeom prst="rect">
            <a:avLst/>
          </a:prstGeom>
        </p:spPr>
      </p:pic>
      <p:sp>
        <p:nvSpPr>
          <p:cNvPr id="7" name="Arrow: Curved Up 6">
            <a:extLst>
              <a:ext uri="{FF2B5EF4-FFF2-40B4-BE49-F238E27FC236}">
                <a16:creationId xmlns:a16="http://schemas.microsoft.com/office/drawing/2014/main" id="{486A8C8B-D164-418E-B396-5F1818783101}"/>
              </a:ext>
            </a:extLst>
          </p:cNvPr>
          <p:cNvSpPr/>
          <p:nvPr/>
        </p:nvSpPr>
        <p:spPr>
          <a:xfrm>
            <a:off x="1514474" y="4724400"/>
            <a:ext cx="7096125" cy="1266825"/>
          </a:xfrm>
          <a:prstGeom prst="curved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Graphic 7" descr="No sign">
            <a:extLst>
              <a:ext uri="{FF2B5EF4-FFF2-40B4-BE49-F238E27FC236}">
                <a16:creationId xmlns:a16="http://schemas.microsoft.com/office/drawing/2014/main" id="{E3431FDD-D0B0-4AC1-80D2-E82AC77CB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24475" y="2671396"/>
            <a:ext cx="2362200" cy="2362200"/>
          </a:xfrm>
          <a:prstGeom prst="rect">
            <a:avLst/>
          </a:prstGeom>
        </p:spPr>
      </p:pic>
    </p:spTree>
    <p:extLst>
      <p:ext uri="{BB962C8B-B14F-4D97-AF65-F5344CB8AC3E}">
        <p14:creationId xmlns:p14="http://schemas.microsoft.com/office/powerpoint/2010/main" val="784005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1F71-B513-418D-A254-93F6A7C33FA7}"/>
              </a:ext>
            </a:extLst>
          </p:cNvPr>
          <p:cNvSpPr>
            <a:spLocks noGrp="1"/>
          </p:cNvSpPr>
          <p:nvPr>
            <p:ph type="title"/>
          </p:nvPr>
        </p:nvSpPr>
        <p:spPr>
          <a:xfrm>
            <a:off x="443565" y="136525"/>
            <a:ext cx="11415060" cy="967175"/>
          </a:xfrm>
        </p:spPr>
        <p:txBody>
          <a:bodyPr>
            <a:noAutofit/>
          </a:bodyPr>
          <a:lstStyle/>
          <a:p>
            <a:pPr algn="ctr"/>
            <a:r>
              <a:rPr lang="en-US" sz="4000" b="1" dirty="0">
                <a:solidFill>
                  <a:schemeClr val="accent5"/>
                </a:solidFill>
                <a:latin typeface="+mn-lt"/>
              </a:rPr>
              <a:t>Using Codes 03– </a:t>
            </a:r>
            <a:br>
              <a:rPr lang="en-US" sz="4000" b="1" dirty="0">
                <a:solidFill>
                  <a:schemeClr val="accent5"/>
                </a:solidFill>
                <a:latin typeface="+mn-lt"/>
              </a:rPr>
            </a:br>
            <a:r>
              <a:rPr lang="en-US" sz="4000" b="1" dirty="0">
                <a:solidFill>
                  <a:schemeClr val="accent5"/>
                </a:solidFill>
                <a:effectLst/>
                <a:latin typeface="+mn-lt"/>
              </a:rPr>
              <a:t>36 semester credit hours</a:t>
            </a:r>
            <a:endParaRPr lang="en-US" sz="4000" b="1" dirty="0">
              <a:solidFill>
                <a:schemeClr val="accent5"/>
              </a:solidFill>
              <a:latin typeface="+mn-lt"/>
            </a:endParaRPr>
          </a:p>
        </p:txBody>
      </p:sp>
      <p:sp>
        <p:nvSpPr>
          <p:cNvPr id="3" name="Content Placeholder 2">
            <a:extLst>
              <a:ext uri="{FF2B5EF4-FFF2-40B4-BE49-F238E27FC236}">
                <a16:creationId xmlns:a16="http://schemas.microsoft.com/office/drawing/2014/main" id="{F1CE7716-B077-4A71-B539-92655E11443C}"/>
              </a:ext>
            </a:extLst>
          </p:cNvPr>
          <p:cNvSpPr>
            <a:spLocks noGrp="1"/>
          </p:cNvSpPr>
          <p:nvPr>
            <p:ph idx="1"/>
          </p:nvPr>
        </p:nvSpPr>
        <p:spPr/>
        <p:txBody>
          <a:bodyPr>
            <a:normAutofit fontScale="92500"/>
          </a:bodyPr>
          <a:lstStyle/>
          <a:p>
            <a:r>
              <a:rPr lang="en-US" dirty="0"/>
              <a:t>To identify first 24 credit hours, use the endorsement content evaluation worksheets at: </a:t>
            </a:r>
            <a:r>
              <a:rPr lang="en-US" dirty="0">
                <a:hlinkClick r:id="rId2"/>
              </a:rPr>
              <a:t>https://www.cde.state.co.us/cdeprof/endorsementrequirements</a:t>
            </a:r>
            <a:endParaRPr lang="en-US" dirty="0"/>
          </a:p>
          <a:p>
            <a:endParaRPr lang="en-US" dirty="0"/>
          </a:p>
          <a:p>
            <a:r>
              <a:rPr lang="en-US" dirty="0"/>
              <a:t>For the remaining 12 credit hours, LEAs may determine alignment based on a sound rationale, whether that be an existing LEA policy regarding relevant coursework that informed the in-field decision, or a cogent explanation of how the coursework being considered as in-field aligns to the course(s) taught.</a:t>
            </a:r>
          </a:p>
          <a:p>
            <a:pPr marL="0" indent="0">
              <a:buNone/>
            </a:pPr>
            <a:endParaRPr lang="en-US" dirty="0"/>
          </a:p>
          <a:p>
            <a:r>
              <a:rPr lang="en-US" b="1" dirty="0">
                <a:effectLst/>
                <a:latin typeface="Calibri" panose="020F0502020204030204" pitchFamily="34" charset="0"/>
                <a:ea typeface="Calibri" panose="020F0502020204030204" pitchFamily="34" charset="0"/>
              </a:rPr>
              <a:t>Sixth Grade In-Field Question</a:t>
            </a:r>
            <a:r>
              <a:rPr lang="en-US" dirty="0">
                <a:effectLst/>
                <a:latin typeface="Calibri" panose="020F0502020204030204" pitchFamily="34" charset="0"/>
                <a:ea typeface="Calibri" panose="020F0502020204030204" pitchFamily="34" charset="0"/>
              </a:rPr>
              <a:t>: If secondary teachers are leading 6</a:t>
            </a:r>
            <a:r>
              <a:rPr lang="en-US" baseline="30000" dirty="0">
                <a:effectLst/>
                <a:latin typeface="Calibri" panose="020F0502020204030204" pitchFamily="34" charset="0"/>
                <a:ea typeface="Calibri" panose="020F0502020204030204" pitchFamily="34" charset="0"/>
              </a:rPr>
              <a:t>th</a:t>
            </a:r>
            <a:r>
              <a:rPr lang="en-US" dirty="0">
                <a:effectLst/>
                <a:latin typeface="Calibri" panose="020F0502020204030204" pitchFamily="34" charset="0"/>
                <a:ea typeface="Calibri" panose="020F0502020204030204" pitchFamily="34" charset="0"/>
              </a:rPr>
              <a:t> grade content, which falls outside the typical grades for in-field, these teachers may be considered in-field if:</a:t>
            </a:r>
          </a:p>
          <a:p>
            <a:pPr marL="914400" lvl="1" indent="-457200">
              <a:spcBef>
                <a:spcPts val="0"/>
              </a:spcBef>
              <a:buFont typeface="+mj-lt"/>
              <a:buAutoNum type="alphaLcParenR"/>
            </a:pPr>
            <a:r>
              <a:rPr lang="en-US" dirty="0">
                <a:effectLst/>
                <a:latin typeface="Calibri" panose="020F0502020204030204" pitchFamily="34" charset="0"/>
                <a:ea typeface="Times New Roman" panose="02020603050405020304" pitchFamily="18" charset="0"/>
              </a:rPr>
              <a:t>the secondary endorsement(s) held</a:t>
            </a:r>
            <a:r>
              <a:rPr lang="en-US" i="1" dirty="0">
                <a:effectLst/>
                <a:latin typeface="Calibri" panose="020F0502020204030204" pitchFamily="34" charset="0"/>
                <a:ea typeface="Times New Roman" panose="02020603050405020304" pitchFamily="18" charset="0"/>
              </a:rPr>
              <a:t> </a:t>
            </a:r>
            <a:r>
              <a:rPr lang="en-US" dirty="0">
                <a:effectLst/>
                <a:latin typeface="Calibri" panose="020F0502020204030204" pitchFamily="34" charset="0"/>
                <a:ea typeface="Times New Roman" panose="02020603050405020304" pitchFamily="18" charset="0"/>
              </a:rPr>
              <a:t>aligns with</a:t>
            </a:r>
            <a:r>
              <a:rPr lang="en-US" i="1" dirty="0">
                <a:effectLst/>
                <a:latin typeface="Calibri" panose="020F0502020204030204" pitchFamily="34" charset="0"/>
                <a:ea typeface="Times New Roman" panose="02020603050405020304" pitchFamily="18" charset="0"/>
              </a:rPr>
              <a:t> </a:t>
            </a:r>
            <a:r>
              <a:rPr lang="en-US" dirty="0">
                <a:effectLst/>
                <a:latin typeface="Calibri" panose="020F0502020204030204" pitchFamily="34" charset="0"/>
                <a:ea typeface="Times New Roman" panose="02020603050405020304" pitchFamily="18" charset="0"/>
              </a:rPr>
              <a:t>the course(s) taught; AND</a:t>
            </a:r>
            <a:endParaRPr lang="en-US" dirty="0">
              <a:effectLst/>
              <a:latin typeface="Calibri" panose="020F0502020204030204" pitchFamily="34" charset="0"/>
              <a:ea typeface="Calibri" panose="020F0502020204030204" pitchFamily="34" charset="0"/>
            </a:endParaRPr>
          </a:p>
          <a:p>
            <a:pPr marL="914400" lvl="1" indent="-457200">
              <a:spcBef>
                <a:spcPts val="0"/>
              </a:spcBef>
              <a:buFont typeface="+mj-lt"/>
              <a:buAutoNum type="alphaLcParenR"/>
            </a:pPr>
            <a:r>
              <a:rPr lang="en-US" dirty="0">
                <a:effectLst/>
                <a:latin typeface="Calibri" panose="020F0502020204030204" pitchFamily="34" charset="0"/>
                <a:ea typeface="Times New Roman" panose="02020603050405020304" pitchFamily="18" charset="0"/>
              </a:rPr>
              <a:t>the school is structured such that teachers are leading subject area content (in alignment with secondary endorsement) throughout day, rather than covering multiple subjects. </a:t>
            </a:r>
            <a:endParaRPr lang="en-US"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91656E3-2C38-4F17-A2F0-E6BE5983ACA3}"/>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610920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AD94-F48C-4AA5-8D2D-2489FB730BB5}"/>
              </a:ext>
            </a:extLst>
          </p:cNvPr>
          <p:cNvSpPr>
            <a:spLocks noGrp="1"/>
          </p:cNvSpPr>
          <p:nvPr>
            <p:ph type="title"/>
          </p:nvPr>
        </p:nvSpPr>
        <p:spPr>
          <a:xfrm>
            <a:off x="443565" y="205176"/>
            <a:ext cx="11396010" cy="898524"/>
          </a:xfrm>
        </p:spPr>
        <p:txBody>
          <a:bodyPr>
            <a:noAutofit/>
          </a:bodyPr>
          <a:lstStyle/>
          <a:p>
            <a:pPr algn="ctr"/>
            <a:r>
              <a:rPr lang="en-US" sz="4000" b="1" dirty="0">
                <a:solidFill>
                  <a:schemeClr val="accent5"/>
                </a:solidFill>
                <a:latin typeface="+mn-lt"/>
              </a:rPr>
              <a:t>Equitable Distribution of Teachers – Good to Know!</a:t>
            </a:r>
          </a:p>
        </p:txBody>
      </p:sp>
      <p:sp>
        <p:nvSpPr>
          <p:cNvPr id="3" name="Content Placeholder 2">
            <a:extLst>
              <a:ext uri="{FF2B5EF4-FFF2-40B4-BE49-F238E27FC236}">
                <a16:creationId xmlns:a16="http://schemas.microsoft.com/office/drawing/2014/main" id="{3F8E50B9-BF1C-47E5-996B-257AAC7FCDD0}"/>
              </a:ext>
            </a:extLst>
          </p:cNvPr>
          <p:cNvSpPr>
            <a:spLocks noGrp="1"/>
          </p:cNvSpPr>
          <p:nvPr>
            <p:ph idx="1"/>
          </p:nvPr>
        </p:nvSpPr>
        <p:spPr>
          <a:xfrm>
            <a:off x="838200" y="1554480"/>
            <a:ext cx="10515600" cy="4801870"/>
          </a:xfrm>
        </p:spPr>
        <p:txBody>
          <a:bodyPr>
            <a:normAutofit lnSpcReduction="10000"/>
          </a:bodyPr>
          <a:lstStyle/>
          <a:p>
            <a:r>
              <a:rPr lang="en-US" dirty="0"/>
              <a:t>CDE conducts EDT analyses annually, based on data reported by districts via the October Count and HR Pipeline. District-level results are publicly available under the resources section on the </a:t>
            </a:r>
            <a:r>
              <a:rPr lang="en-US" dirty="0">
                <a:hlinkClick r:id="rId2"/>
              </a:rPr>
              <a:t>EDT web-page</a:t>
            </a:r>
            <a:r>
              <a:rPr lang="en-US" dirty="0"/>
              <a:t>. Unsuppressed district and school results are shared with ESEA Consolidated Application authorized representatives via a secure file transfer system.</a:t>
            </a:r>
          </a:p>
          <a:p>
            <a:r>
              <a:rPr lang="en-US" dirty="0"/>
              <a:t>LEAs with less than 1,000 students enrolled or only one school per grade span are exempted from EDT analyses. </a:t>
            </a:r>
          </a:p>
          <a:p>
            <a:r>
              <a:rPr lang="en-US" dirty="0"/>
              <a:t>The term “highly qualified,” codified under NCLB, no longer applies. Under ESSA, states define what effective, in-field, and experienced mean, as Colorado has done in it’s ESSA state plan. These three indicators are the reference points of EDT.</a:t>
            </a:r>
          </a:p>
          <a:p>
            <a:r>
              <a:rPr lang="en-US" dirty="0"/>
              <a:t>More information in response to FAQs about EDT requirements is located here </a:t>
            </a:r>
            <a:r>
              <a:rPr lang="en-US" dirty="0">
                <a:hlinkClick r:id="rId3"/>
              </a:rPr>
              <a:t>Educator Qualifications under ESSA </a:t>
            </a:r>
            <a:r>
              <a:rPr lang="en-US" dirty="0"/>
              <a:t>and here: </a:t>
            </a:r>
            <a:r>
              <a:rPr lang="en-US" dirty="0">
                <a:hlinkClick r:id="rId2"/>
              </a:rPr>
              <a:t>Equitable Distribution of Teachers</a:t>
            </a:r>
            <a:r>
              <a:rPr lang="en-US" dirty="0"/>
              <a:t>.</a:t>
            </a:r>
          </a:p>
          <a:p>
            <a:r>
              <a:rPr lang="en-US" dirty="0"/>
              <a:t>Any questions about EDT plans required under ESSA may be directed to Jeremy Meredith, ESEA Senior Consultant @ </a:t>
            </a:r>
            <a:r>
              <a:rPr lang="en-US" dirty="0">
                <a:hlinkClick r:id="rId4"/>
              </a:rPr>
              <a:t>Meredith_J@cde.state.co.us</a:t>
            </a:r>
            <a:r>
              <a:rPr lang="en-US" dirty="0"/>
              <a:t>. </a:t>
            </a:r>
          </a:p>
        </p:txBody>
      </p:sp>
      <p:sp>
        <p:nvSpPr>
          <p:cNvPr id="4" name="Slide Number Placeholder 3">
            <a:extLst>
              <a:ext uri="{FF2B5EF4-FFF2-40B4-BE49-F238E27FC236}">
                <a16:creationId xmlns:a16="http://schemas.microsoft.com/office/drawing/2014/main" id="{E146338D-1BD8-4C6D-BD73-991B4455D4B8}"/>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394437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8000" b="1" dirty="0">
                <a:solidFill>
                  <a:schemeClr val="accent5"/>
                </a:solidFill>
                <a:latin typeface="+mn-lt"/>
              </a:rPr>
              <a:t>Data Pipeline</a:t>
            </a:r>
            <a:br>
              <a:rPr lang="en-US" sz="8000" b="1" dirty="0">
                <a:solidFill>
                  <a:schemeClr val="accent5"/>
                </a:solidFill>
                <a:latin typeface="+mn-lt"/>
              </a:rPr>
            </a:br>
            <a:r>
              <a:rPr lang="en-US" sz="8000" b="1" dirty="0">
                <a:solidFill>
                  <a:schemeClr val="accent5"/>
                </a:solidFill>
                <a:latin typeface="+mn-lt"/>
              </a:rPr>
              <a:t>Uploading Data Files</a:t>
            </a:r>
          </a:p>
        </p:txBody>
      </p:sp>
      <p:sp>
        <p:nvSpPr>
          <p:cNvPr id="4" name="Slide Number Placeholder 3"/>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C479D5F6-EDCB-402A-AC08-4943A1820E8F}" type="slidenum">
              <a:rPr lang="en-US" sz="1500">
                <a:solidFill>
                  <a:srgbClr val="FFFFFF"/>
                </a:solidFill>
              </a:rPr>
              <a:pPr algn="ctr" defTabSz="457200">
                <a:spcAft>
                  <a:spcPts val="600"/>
                </a:spcAft>
              </a:pPr>
              <a:t>38</a:t>
            </a:fld>
            <a:endParaRPr lang="en-US" sz="1500">
              <a:solidFill>
                <a:srgbClr val="FFFFFF"/>
              </a:solidFill>
            </a:endParaRPr>
          </a:p>
        </p:txBody>
      </p:sp>
    </p:spTree>
    <p:extLst>
      <p:ext uri="{BB962C8B-B14F-4D97-AF65-F5344CB8AC3E}">
        <p14:creationId xmlns:p14="http://schemas.microsoft.com/office/powerpoint/2010/main" val="43865462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1119785" cy="898524"/>
          </a:xfrm>
        </p:spPr>
        <p:txBody>
          <a:bodyPr>
            <a:normAutofit/>
          </a:bodyPr>
          <a:lstStyle/>
          <a:p>
            <a:pPr algn="ctr"/>
            <a:r>
              <a:rPr lang="en-US" sz="4000" b="1" dirty="0">
                <a:solidFill>
                  <a:schemeClr val="accent5"/>
                </a:solidFill>
                <a:latin typeface="+mn-lt"/>
              </a:rPr>
              <a:t>Create Files</a:t>
            </a:r>
          </a:p>
        </p:txBody>
      </p:sp>
      <p:sp>
        <p:nvSpPr>
          <p:cNvPr id="2" name="Content Placeholder 1"/>
          <p:cNvSpPr>
            <a:spLocks noGrp="1"/>
          </p:cNvSpPr>
          <p:nvPr>
            <p:ph idx="1"/>
          </p:nvPr>
        </p:nvSpPr>
        <p:spPr/>
        <p:txBody>
          <a:bodyPr/>
          <a:lstStyle/>
          <a:p>
            <a:r>
              <a:rPr lang="en-US" dirty="0"/>
              <a:t>Excel, CSV or Text File all accepted</a:t>
            </a:r>
          </a:p>
          <a:p>
            <a:endParaRPr lang="en-US" sz="2000" dirty="0"/>
          </a:p>
          <a:p>
            <a:r>
              <a:rPr lang="en-US" dirty="0"/>
              <a:t>Need to create 2 separate files:</a:t>
            </a:r>
          </a:p>
          <a:p>
            <a:pPr lvl="1"/>
            <a:r>
              <a:rPr lang="en-US" dirty="0"/>
              <a:t>Staff Profile – demographic and educational background info </a:t>
            </a:r>
          </a:p>
          <a:p>
            <a:pPr lvl="1"/>
            <a:r>
              <a:rPr lang="en-US" dirty="0"/>
              <a:t>Staff Assignment File – specifics for location and duties </a:t>
            </a:r>
          </a:p>
          <a:p>
            <a:pPr lvl="1"/>
            <a:endParaRPr lang="en-US" dirty="0"/>
          </a:p>
          <a:p>
            <a:r>
              <a:rPr lang="en-US" dirty="0"/>
              <a:t>1</a:t>
            </a:r>
            <a:r>
              <a:rPr lang="en-US" baseline="30000" dirty="0"/>
              <a:t>st</a:t>
            </a:r>
            <a:r>
              <a:rPr lang="en-US" dirty="0"/>
              <a:t> record of data must be field names/titles</a:t>
            </a:r>
          </a:p>
          <a:p>
            <a:endParaRPr lang="en-US" sz="2000" dirty="0"/>
          </a:p>
          <a:p>
            <a:r>
              <a:rPr lang="en-US" dirty="0"/>
              <a:t>File layouts, definitions and codes all found at: </a:t>
            </a:r>
            <a:r>
              <a:rPr lang="en-US" dirty="0">
                <a:hlinkClick r:id="rId2"/>
              </a:rPr>
              <a:t>http://www.cde.state.co.us/datapipeline/inter_staff</a:t>
            </a:r>
            <a:endParaRPr lang="en-US" dirty="0"/>
          </a:p>
          <a:p>
            <a:endParaRPr lang="en-US" dirty="0"/>
          </a:p>
          <a:p>
            <a:endParaRPr lang="en-US" dirty="0"/>
          </a:p>
          <a:p>
            <a:endParaRPr lang="en-US" dirty="0"/>
          </a:p>
        </p:txBody>
      </p:sp>
      <p:sp>
        <p:nvSpPr>
          <p:cNvPr id="4" name="Footer Placeholder 3"/>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39</a:t>
            </a:fld>
            <a:endParaRPr lang="en-US" dirty="0"/>
          </a:p>
        </p:txBody>
      </p:sp>
      <p:pic>
        <p:nvPicPr>
          <p:cNvPr id="6" name="Picture 5" descr="A pile of colorful leaves&#10;&#10;Description automatically generated with low confidence">
            <a:extLst>
              <a:ext uri="{FF2B5EF4-FFF2-40B4-BE49-F238E27FC236}">
                <a16:creationId xmlns:a16="http://schemas.microsoft.com/office/drawing/2014/main" id="{67481038-7A71-E845-6719-EBA38B196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100" y="-107562"/>
            <a:ext cx="3009900" cy="1395588"/>
          </a:xfrm>
          <a:prstGeom prst="rect">
            <a:avLst/>
          </a:prstGeom>
        </p:spPr>
      </p:pic>
    </p:spTree>
    <p:extLst>
      <p:ext uri="{BB962C8B-B14F-4D97-AF65-F5344CB8AC3E}">
        <p14:creationId xmlns:p14="http://schemas.microsoft.com/office/powerpoint/2010/main" val="267027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11415060" cy="898524"/>
          </a:xfrm>
        </p:spPr>
        <p:txBody>
          <a:bodyPr/>
          <a:lstStyle/>
          <a:p>
            <a:pPr algn="ctr"/>
            <a:r>
              <a:rPr lang="en-US" dirty="0">
                <a:solidFill>
                  <a:schemeClr val="accent5"/>
                </a:solidFill>
                <a:latin typeface="Calibri" panose="020F0502020204030204" pitchFamily="34" charset="0"/>
                <a:cs typeface="Calibri" panose="020F0502020204030204" pitchFamily="34" charset="0"/>
              </a:rPr>
              <a:t>Additional Guidance -</a:t>
            </a:r>
            <a:br>
              <a:rPr lang="en-US" dirty="0">
                <a:solidFill>
                  <a:schemeClr val="accent5"/>
                </a:solidFill>
                <a:latin typeface="Calibri" panose="020F0502020204030204" pitchFamily="34" charset="0"/>
                <a:cs typeface="Calibri" panose="020F0502020204030204" pitchFamily="34" charset="0"/>
              </a:rPr>
            </a:br>
            <a:r>
              <a:rPr lang="en-US" dirty="0">
                <a:solidFill>
                  <a:schemeClr val="accent5"/>
                </a:solidFill>
                <a:latin typeface="Calibri" panose="020F0502020204030204" pitchFamily="34" charset="0"/>
                <a:cs typeface="Calibri" panose="020F0502020204030204" pitchFamily="34" charset="0"/>
              </a:rPr>
              <a:t>Staff Interchange Role (STF)</a:t>
            </a:r>
          </a:p>
        </p:txBody>
      </p:sp>
      <p:sp>
        <p:nvSpPr>
          <p:cNvPr id="2" name="Content Placeholder 1"/>
          <p:cNvSpPr>
            <a:spLocks noGrp="1"/>
          </p:cNvSpPr>
          <p:nvPr>
            <p:ph idx="1"/>
          </p:nvPr>
        </p:nvSpPr>
        <p:spPr/>
        <p:txBody>
          <a:bodyPr/>
          <a:lstStyle/>
          <a:p>
            <a:r>
              <a:rPr lang="en-US" dirty="0">
                <a:solidFill>
                  <a:schemeClr val="accent5"/>
                </a:solidFill>
                <a:latin typeface="Calibri" panose="020F0502020204030204" pitchFamily="34" charset="0"/>
                <a:cs typeface="Calibri" panose="020F0502020204030204" pitchFamily="34" charset="0"/>
              </a:rPr>
              <a:t>Those with the STF role for an Administrative Unit (5-digit code) should only report Special Education Staff (Special Education flag = 1)</a:t>
            </a:r>
          </a:p>
          <a:p>
            <a:endParaRPr lang="en-US" dirty="0">
              <a:solidFill>
                <a:schemeClr val="accent5"/>
              </a:solidFill>
              <a:latin typeface="Calibri" panose="020F0502020204030204" pitchFamily="34" charset="0"/>
              <a:cs typeface="Calibri" panose="020F0502020204030204" pitchFamily="34" charset="0"/>
            </a:endParaRPr>
          </a:p>
          <a:p>
            <a:r>
              <a:rPr lang="en-US" dirty="0">
                <a:solidFill>
                  <a:schemeClr val="accent5"/>
                </a:solidFill>
                <a:latin typeface="Calibri" panose="020F0502020204030204" pitchFamily="34" charset="0"/>
                <a:cs typeface="Calibri" panose="020F0502020204030204" pitchFamily="34" charset="0"/>
              </a:rPr>
              <a:t>Those with the STF role for a district/BOCES (4-digit code) can report ALL staff, regular and special education, for the district/BOCES (4-digit code)</a:t>
            </a:r>
          </a:p>
          <a:p>
            <a:endParaRPr lang="en-US" dirty="0">
              <a:solidFill>
                <a:schemeClr val="accent5"/>
              </a:solidFill>
              <a:latin typeface="Calibri" panose="020F0502020204030204" pitchFamily="34" charset="0"/>
              <a:cs typeface="Calibri" panose="020F0502020204030204" pitchFamily="34" charset="0"/>
            </a:endParaRPr>
          </a:p>
          <a:p>
            <a:r>
              <a:rPr lang="en-US" dirty="0">
                <a:solidFill>
                  <a:schemeClr val="accent5"/>
                </a:solidFill>
                <a:latin typeface="Calibri" panose="020F0502020204030204" pitchFamily="34" charset="0"/>
                <a:cs typeface="Calibri" panose="020F0502020204030204" pitchFamily="34" charset="0"/>
              </a:rPr>
              <a:t>For those reporting all staff, you must meet all timeline dates for the Special Education December Count snapshot</a:t>
            </a:r>
          </a:p>
        </p:txBody>
      </p:sp>
    </p:spTree>
    <p:extLst>
      <p:ext uri="{BB962C8B-B14F-4D97-AF65-F5344CB8AC3E}">
        <p14:creationId xmlns:p14="http://schemas.microsoft.com/office/powerpoint/2010/main" val="3443449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5" y="205176"/>
            <a:ext cx="10748310"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Creating Files – Helpful Tips</a:t>
            </a:r>
          </a:p>
        </p:txBody>
      </p:sp>
      <p:sp>
        <p:nvSpPr>
          <p:cNvPr id="5" name="Content Placeholder 4"/>
          <p:cNvSpPr>
            <a:spLocks noGrp="1"/>
          </p:cNvSpPr>
          <p:nvPr>
            <p:ph idx="1"/>
          </p:nvPr>
        </p:nvSpPr>
        <p:spPr/>
        <p:txBody>
          <a:bodyPr>
            <a:normAutofit/>
          </a:bodyPr>
          <a:lstStyle/>
          <a:p>
            <a:r>
              <a:rPr lang="en-US" dirty="0"/>
              <a:t>First Record = Headings or Titles</a:t>
            </a:r>
          </a:p>
          <a:p>
            <a:pPr lvl="1"/>
            <a:r>
              <a:rPr lang="en-US" dirty="0"/>
              <a:t>can be labeled to make the most sense to you</a:t>
            </a:r>
          </a:p>
          <a:p>
            <a:pPr lvl="1"/>
            <a:r>
              <a:rPr lang="en-US" dirty="0"/>
              <a:t>Pipeline system ignores these headers-essentially skips it to the 2</a:t>
            </a:r>
            <a:r>
              <a:rPr lang="en-US" baseline="30000" dirty="0"/>
              <a:t>nd</a:t>
            </a:r>
            <a:r>
              <a:rPr lang="en-US" dirty="0"/>
              <a:t> row with actual data</a:t>
            </a:r>
          </a:p>
          <a:p>
            <a:pPr lvl="1"/>
            <a:endParaRPr lang="en-US" sz="1400" dirty="0"/>
          </a:p>
          <a:p>
            <a:r>
              <a:rPr lang="en-US" dirty="0"/>
              <a:t>Codes must match codes within file layout</a:t>
            </a:r>
          </a:p>
          <a:p>
            <a:pPr lvl="1"/>
            <a:r>
              <a:rPr lang="en-US" dirty="0"/>
              <a:t>Include leading zeros</a:t>
            </a:r>
          </a:p>
          <a:p>
            <a:pPr lvl="1"/>
            <a:endParaRPr lang="en-US" sz="1400" dirty="0"/>
          </a:p>
          <a:p>
            <a:r>
              <a:rPr lang="en-US" dirty="0"/>
              <a:t>Blanks are not allowed except for Staff End Date</a:t>
            </a:r>
          </a:p>
          <a:p>
            <a:endParaRPr lang="en-US" sz="1400" dirty="0"/>
          </a:p>
          <a:p>
            <a:r>
              <a:rPr lang="en-US" dirty="0"/>
              <a:t>Templates available if needed at: </a:t>
            </a:r>
            <a:r>
              <a:rPr lang="en-US" dirty="0">
                <a:hlinkClick r:id="rId2"/>
              </a:rPr>
              <a:t>http://www.cde.state.co.us/datapipeline/inter_staff</a:t>
            </a:r>
            <a:endParaRPr lang="en-US" dirty="0"/>
          </a:p>
          <a:p>
            <a:endParaRPr lang="en-US" dirty="0"/>
          </a:p>
          <a:p>
            <a:endParaRPr lang="en-US" dirty="0"/>
          </a:p>
          <a:p>
            <a:endParaRPr lang="en-US" dirty="0"/>
          </a:p>
          <a:p>
            <a:pPr lvl="1"/>
            <a:endParaRPr lang="en-US" dirty="0"/>
          </a:p>
        </p:txBody>
      </p:sp>
      <p:sp>
        <p:nvSpPr>
          <p:cNvPr id="3" name="Footer Placeholder 2"/>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40</a:t>
            </a:fld>
            <a:endParaRPr lang="en-US" dirty="0"/>
          </a:p>
        </p:txBody>
      </p:sp>
    </p:spTree>
    <p:extLst>
      <p:ext uri="{BB962C8B-B14F-4D97-AF65-F5344CB8AC3E}">
        <p14:creationId xmlns:p14="http://schemas.microsoft.com/office/powerpoint/2010/main" val="3266231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1424585" cy="898524"/>
          </a:xfrm>
        </p:spPr>
        <p:txBody>
          <a:bodyPr>
            <a:normAutofit/>
          </a:bodyPr>
          <a:lstStyle/>
          <a:p>
            <a:pPr algn="ctr"/>
            <a:r>
              <a:rPr lang="en-US" sz="4000" b="1" dirty="0">
                <a:solidFill>
                  <a:schemeClr val="accent5"/>
                </a:solidFill>
                <a:latin typeface="+mn-lt"/>
              </a:rPr>
              <a:t>Referencing/Using Last Year’s Data File</a:t>
            </a:r>
          </a:p>
        </p:txBody>
      </p:sp>
      <p:sp>
        <p:nvSpPr>
          <p:cNvPr id="2" name="Content Placeholder 1"/>
          <p:cNvSpPr>
            <a:spLocks noGrp="1"/>
          </p:cNvSpPr>
          <p:nvPr>
            <p:ph idx="1"/>
          </p:nvPr>
        </p:nvSpPr>
        <p:spPr/>
        <p:txBody>
          <a:bodyPr>
            <a:normAutofit/>
          </a:bodyPr>
          <a:lstStyle/>
          <a:p>
            <a:r>
              <a:rPr lang="en-US" dirty="0"/>
              <a:t>You may download last year’s data file as a starting point if needed</a:t>
            </a:r>
          </a:p>
          <a:p>
            <a:endParaRPr lang="en-US" dirty="0"/>
          </a:p>
          <a:p>
            <a:r>
              <a:rPr lang="en-US" dirty="0"/>
              <a:t>File layout will be in prior year (2021-2022) file layout; updates would be required for the Staff Profile File</a:t>
            </a:r>
          </a:p>
          <a:p>
            <a:pPr marL="0" indent="0">
              <a:buNone/>
            </a:pPr>
            <a:endParaRPr lang="en-US" dirty="0"/>
          </a:p>
          <a:p>
            <a:r>
              <a:rPr lang="en-US" dirty="0"/>
              <a:t>Data Pipeline -&gt; Staff Profile -&gt; File Extract Download</a:t>
            </a:r>
          </a:p>
          <a:p>
            <a:endParaRPr lang="en-US" dirty="0"/>
          </a:p>
          <a:p>
            <a:r>
              <a:rPr lang="en-US" dirty="0"/>
              <a:t>This may also be used to download recent files uploaded into pipeline</a:t>
            </a:r>
          </a:p>
          <a:p>
            <a:pPr lvl="1"/>
            <a:r>
              <a:rPr lang="en-US" dirty="0"/>
              <a:t>Includes any updates made in ‘Edit Record Screen’</a:t>
            </a:r>
          </a:p>
          <a:p>
            <a:pPr lvl="1"/>
            <a:r>
              <a:rPr lang="en-US" dirty="0"/>
              <a:t>Includes all data records from all files uploaded</a:t>
            </a:r>
          </a:p>
        </p:txBody>
      </p:sp>
    </p:spTree>
    <p:extLst>
      <p:ext uri="{BB962C8B-B14F-4D97-AF65-F5344CB8AC3E}">
        <p14:creationId xmlns:p14="http://schemas.microsoft.com/office/powerpoint/2010/main" val="1365459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578167" y="2038525"/>
            <a:ext cx="5501979" cy="3462490"/>
          </a:xfrm>
        </p:spPr>
        <p:txBody>
          <a:bodyPr vert="horz" lIns="91440" tIns="45720" rIns="91440" bIns="45720" rtlCol="0" anchor="t">
            <a:normAutofit/>
          </a:bodyPr>
          <a:lstStyle/>
          <a:p>
            <a:pPr algn="ctr"/>
            <a:r>
              <a:rPr lang="en-US" sz="5400" dirty="0">
                <a:solidFill>
                  <a:schemeClr val="accent5"/>
                </a:solidFill>
                <a:latin typeface="+mn-lt"/>
              </a:rPr>
              <a:t>Accessing Data Pipeline</a:t>
            </a:r>
          </a:p>
        </p:txBody>
      </p:sp>
      <p:sp>
        <p:nvSpPr>
          <p:cNvPr id="2" name="Content Placeholder 1"/>
          <p:cNvSpPr>
            <a:spLocks noGrp="1"/>
          </p:cNvSpPr>
          <p:nvPr>
            <p:ph idx="1"/>
          </p:nvPr>
        </p:nvSpPr>
        <p:spPr>
          <a:xfrm>
            <a:off x="6506190" y="1122362"/>
            <a:ext cx="5417978" cy="798717"/>
          </a:xfrm>
        </p:spPr>
        <p:txBody>
          <a:bodyPr vert="horz" lIns="91440" tIns="45720" rIns="91440" bIns="45720" rtlCol="0" anchor="b">
            <a:normAutofit/>
          </a:bodyPr>
          <a:lstStyle/>
          <a:p>
            <a:pPr marL="0" indent="0" algn="ctr">
              <a:buNone/>
            </a:pPr>
            <a:r>
              <a:rPr lang="en-US" sz="2800" dirty="0">
                <a:hlinkClick r:id="rId2"/>
              </a:rPr>
              <a:t>Identity Management Page</a:t>
            </a:r>
            <a:endParaRPr lang="en-US" sz="2800" dirty="0"/>
          </a:p>
        </p:txBody>
      </p:sp>
      <p:sp>
        <p:nvSpPr>
          <p:cNvPr id="15" name="Rectangle 1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E295EB-59AD-4DCE-889F-693956C079F6}"/>
              </a:ext>
            </a:extLst>
          </p:cNvPr>
          <p:cNvPicPr>
            <a:picLocks noChangeAspect="1"/>
          </p:cNvPicPr>
          <p:nvPr/>
        </p:nvPicPr>
        <p:blipFill rotWithShape="1">
          <a:blip r:embed="rId3"/>
          <a:srcRect l="4472" r="23362" b="-1"/>
          <a:stretch/>
        </p:blipFill>
        <p:spPr>
          <a:xfrm>
            <a:off x="733507" y="666728"/>
            <a:ext cx="5536001" cy="5465791"/>
          </a:xfrm>
          <a:prstGeom prst="rect">
            <a:avLst/>
          </a:prstGeom>
        </p:spPr>
      </p:pic>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4294967295"/>
          </p:nvPr>
        </p:nvSpPr>
        <p:spPr>
          <a:xfrm>
            <a:off x="1953491" y="6492240"/>
            <a:ext cx="3790604" cy="365125"/>
          </a:xfrm>
          <a:prstGeom prst="rect">
            <a:avLst/>
          </a:prstGeom>
        </p:spPr>
        <p:txBody>
          <a:bodyPr vert="horz" lIns="91440" tIns="45720" rIns="91440" bIns="45720" rtlCol="0" anchor="ctr">
            <a:normAutofit/>
          </a:bodyPr>
          <a:lstStyle/>
          <a:p>
            <a:pPr algn="l">
              <a:spcAft>
                <a:spcPts val="600"/>
              </a:spcAft>
              <a:defRPr/>
            </a:pPr>
            <a:fld id="{757A2F4E-5D54-B04B-91BD-7E78EE1FE9FD}" type="slidenum">
              <a:rPr lang="en-US" kern="1200">
                <a:solidFill>
                  <a:prstClr val="black">
                    <a:tint val="75000"/>
                  </a:prstClr>
                </a:solidFill>
                <a:latin typeface="Calibri" panose="020F0502020204030204"/>
                <a:ea typeface="+mn-ea"/>
                <a:cs typeface="+mn-cs"/>
              </a:rPr>
              <a:pPr algn="l">
                <a:spcAft>
                  <a:spcPts val="600"/>
                </a:spcAft>
                <a:defRPr/>
              </a:pPr>
              <a:t>42</a:t>
            </a:fld>
            <a:endParaRPr lang="en-US" kern="1200">
              <a:solidFill>
                <a:prstClr val="black">
                  <a:tint val="75000"/>
                </a:prstClr>
              </a:solidFill>
              <a:latin typeface="Calibri" panose="020F0502020204030204"/>
              <a:ea typeface="+mn-ea"/>
              <a:cs typeface="+mn-cs"/>
            </a:endParaRPr>
          </a:p>
        </p:txBody>
      </p:sp>
      <p:sp>
        <p:nvSpPr>
          <p:cNvPr id="5" name="Left Arrow 4"/>
          <p:cNvSpPr/>
          <p:nvPr/>
        </p:nvSpPr>
        <p:spPr>
          <a:xfrm>
            <a:off x="1953491" y="5365318"/>
            <a:ext cx="1083025" cy="271394"/>
          </a:xfrm>
          <a:prstGeom prst="leftArrow">
            <a:avLst/>
          </a:prstGeom>
          <a:solidFill>
            <a:srgbClr val="00206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3893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765" y="1633651"/>
            <a:ext cx="2658396" cy="4351338"/>
          </a:xfrm>
          <a:prstGeom prst="rect">
            <a:avLst/>
          </a:prstGeom>
        </p:spPr>
      </p:pic>
      <p:sp>
        <p:nvSpPr>
          <p:cNvPr id="3" name="Title 2"/>
          <p:cNvSpPr>
            <a:spLocks noGrp="1"/>
          </p:cNvSpPr>
          <p:nvPr>
            <p:ph type="title"/>
          </p:nvPr>
        </p:nvSpPr>
        <p:spPr>
          <a:xfrm>
            <a:off x="443564" y="205176"/>
            <a:ext cx="10757835" cy="898524"/>
          </a:xfrm>
        </p:spPr>
        <p:txBody>
          <a:bodyPr>
            <a:normAutofit/>
          </a:bodyPr>
          <a:lstStyle/>
          <a:p>
            <a:pPr algn="ctr"/>
            <a:r>
              <a:rPr lang="en-US" sz="4000" b="1" dirty="0">
                <a:solidFill>
                  <a:schemeClr val="accent5"/>
                </a:solidFill>
                <a:latin typeface="+mn-lt"/>
              </a:rPr>
              <a:t>Pipeline Website Review</a:t>
            </a:r>
          </a:p>
        </p:txBody>
      </p:sp>
      <p:sp>
        <p:nvSpPr>
          <p:cNvPr id="4" name="Footer Placeholder 3"/>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43</a:t>
            </a:fld>
            <a:endParaRPr lang="en-US" dirty="0"/>
          </a:p>
        </p:txBody>
      </p:sp>
      <p:cxnSp>
        <p:nvCxnSpPr>
          <p:cNvPr id="8" name="Straight Arrow Connector 7"/>
          <p:cNvCxnSpPr/>
          <p:nvPr/>
        </p:nvCxnSpPr>
        <p:spPr>
          <a:xfrm flipV="1">
            <a:off x="4100156" y="2321342"/>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11084" y="1769764"/>
            <a:ext cx="2507511" cy="103137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Batch Maintenance, Format Checker and Data File Upload</a:t>
            </a:r>
          </a:p>
        </p:txBody>
      </p:sp>
      <p:cxnSp>
        <p:nvCxnSpPr>
          <p:cNvPr id="17" name="Straight Arrow Connector 16"/>
          <p:cNvCxnSpPr/>
          <p:nvPr/>
        </p:nvCxnSpPr>
        <p:spPr>
          <a:xfrm flipV="1">
            <a:off x="4034457" y="3455623"/>
            <a:ext cx="1001486"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01643" y="3052992"/>
            <a:ext cx="2507511" cy="1031379"/>
          </a:xfrm>
          <a:prstGeom prst="rect">
            <a:avLst/>
          </a:prstGeom>
          <a:solidFill>
            <a:srgbClr val="FFAE3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Based on your Identity Management Roles</a:t>
            </a:r>
          </a:p>
        </p:txBody>
      </p:sp>
      <p:cxnSp>
        <p:nvCxnSpPr>
          <p:cNvPr id="21" name="Straight Arrow Connector 20"/>
          <p:cNvCxnSpPr/>
          <p:nvPr/>
        </p:nvCxnSpPr>
        <p:spPr>
          <a:xfrm flipV="1">
            <a:off x="4065476" y="4913688"/>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01642" y="4421209"/>
            <a:ext cx="2507511" cy="1031379"/>
          </a:xfrm>
          <a:prstGeom prst="rect">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Error reports and other validation reports</a:t>
            </a:r>
          </a:p>
        </p:txBody>
      </p:sp>
      <p:sp>
        <p:nvSpPr>
          <p:cNvPr id="5" name="Rectangle 4"/>
          <p:cNvSpPr/>
          <p:nvPr/>
        </p:nvSpPr>
        <p:spPr>
          <a:xfrm>
            <a:off x="2296206" y="2109129"/>
            <a:ext cx="202763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96206" y="2461780"/>
            <a:ext cx="2027638" cy="1959429"/>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96206" y="4438109"/>
            <a:ext cx="2027638" cy="1763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96206" y="4624243"/>
            <a:ext cx="202763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460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5" y="205176"/>
            <a:ext cx="11034060" cy="898524"/>
          </a:xfrm>
        </p:spPr>
        <p:txBody>
          <a:bodyPr>
            <a:normAutofit/>
          </a:bodyPr>
          <a:lstStyle/>
          <a:p>
            <a:pPr algn="ctr"/>
            <a:r>
              <a:rPr lang="en-US" sz="4000" b="1" dirty="0">
                <a:solidFill>
                  <a:schemeClr val="accent5"/>
                </a:solidFill>
                <a:latin typeface="+mn-lt"/>
              </a:rPr>
              <a:t>Format Checker Notes</a:t>
            </a:r>
          </a:p>
        </p:txBody>
      </p:sp>
      <p:sp>
        <p:nvSpPr>
          <p:cNvPr id="5" name="Content Placeholder 4"/>
          <p:cNvSpPr>
            <a:spLocks noGrp="1"/>
          </p:cNvSpPr>
          <p:nvPr>
            <p:ph idx="1"/>
          </p:nvPr>
        </p:nvSpPr>
        <p:spPr/>
        <p:txBody>
          <a:bodyPr/>
          <a:lstStyle/>
          <a:p>
            <a:r>
              <a:rPr lang="en-US" dirty="0"/>
              <a:t>Format Checker will only review the 2</a:t>
            </a:r>
            <a:r>
              <a:rPr lang="en-US" baseline="30000" dirty="0"/>
              <a:t>nd</a:t>
            </a:r>
            <a:r>
              <a:rPr lang="en-US" dirty="0"/>
              <a:t> row in your file</a:t>
            </a:r>
          </a:p>
          <a:p>
            <a:pPr lvl="1"/>
            <a:r>
              <a:rPr lang="en-US" dirty="0"/>
              <a:t>Passing format checker Does Not Equal file will process</a:t>
            </a:r>
          </a:p>
          <a:p>
            <a:pPr lvl="1"/>
            <a:endParaRPr lang="en-US" dirty="0"/>
          </a:p>
          <a:p>
            <a:r>
              <a:rPr lang="en-US" dirty="0"/>
              <a:t>Green ‘Pass’ for each field is desired result</a:t>
            </a:r>
          </a:p>
          <a:p>
            <a:endParaRPr lang="en-US" dirty="0"/>
          </a:p>
          <a:p>
            <a:r>
              <a:rPr lang="en-US" dirty="0"/>
              <a:t>Red ‘Fail’ for a field indicates file is not in the correct format- please refer to the 2020-21 file layout on web</a:t>
            </a:r>
          </a:p>
          <a:p>
            <a:pPr marL="45720" indent="0">
              <a:buNone/>
            </a:pPr>
            <a:endParaRPr lang="en-US" dirty="0"/>
          </a:p>
        </p:txBody>
      </p:sp>
      <p:sp>
        <p:nvSpPr>
          <p:cNvPr id="3" name="Footer Placeholder 2"/>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44</a:t>
            </a:fld>
            <a:endParaRPr lang="en-US" dirty="0"/>
          </a:p>
        </p:txBody>
      </p:sp>
    </p:spTree>
    <p:extLst>
      <p:ext uri="{BB962C8B-B14F-4D97-AF65-F5344CB8AC3E}">
        <p14:creationId xmlns:p14="http://schemas.microsoft.com/office/powerpoint/2010/main" val="487795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sz="4400" b="1" kern="1200" dirty="0">
                <a:solidFill>
                  <a:schemeClr val="accent5"/>
                </a:solidFill>
                <a:latin typeface="+mn-lt"/>
              </a:rPr>
              <a:t>File Upload – Format Checker</a:t>
            </a: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2085498" y="643466"/>
            <a:ext cx="8021004" cy="47524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normAutofit/>
          </a:bodyPr>
          <a:lstStyle/>
          <a:p>
            <a:pPr>
              <a:spcAft>
                <a:spcPts val="600"/>
              </a:spcAft>
            </a:pPr>
            <a:fld id="{757A2F4E-5D54-B04B-91BD-7E78EE1FE9FD}" type="slidenum">
              <a:rPr lang="en-US" kern="1200">
                <a:solidFill>
                  <a:schemeClr val="tx1">
                    <a:tint val="75000"/>
                  </a:schemeClr>
                </a:solidFill>
                <a:latin typeface="+mn-lt"/>
                <a:ea typeface="+mn-ea"/>
                <a:cs typeface="+mn-cs"/>
              </a:rPr>
              <a:pPr>
                <a:spcAft>
                  <a:spcPts val="600"/>
                </a:spcAft>
              </a:pPr>
              <a:t>45</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24355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42" y="284484"/>
            <a:ext cx="10942401" cy="569378"/>
          </a:xfrm>
        </p:spPr>
        <p:txBody>
          <a:bodyPr vert="horz" lIns="91440" tIns="45720" rIns="91440" bIns="45720" rtlCol="0" anchor="ctr">
            <a:normAutofit fontScale="90000"/>
          </a:bodyPr>
          <a:lstStyle/>
          <a:p>
            <a:r>
              <a:rPr lang="en-US" sz="4400" b="1" kern="1200" dirty="0">
                <a:solidFill>
                  <a:schemeClr val="accent5"/>
                </a:solidFill>
                <a:latin typeface="Calibri" panose="020F0502020204030204" pitchFamily="34" charset="0"/>
                <a:cs typeface="Calibri" panose="020F0502020204030204" pitchFamily="34" charset="0"/>
              </a:rPr>
              <a:t>Format Checker – Upload Results shows All PASS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643467" y="1209460"/>
            <a:ext cx="7486405" cy="44356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4294967295"/>
          </p:nvPr>
        </p:nvSpPr>
        <p:spPr>
          <a:xfrm>
            <a:off x="643467" y="6356350"/>
            <a:ext cx="5306957" cy="365125"/>
          </a:xfrm>
          <a:prstGeom prst="rect">
            <a:avLst/>
          </a:prstGeom>
        </p:spPr>
        <p:txBody>
          <a:bodyPr vert="horz" lIns="91440" tIns="45720" rIns="91440" bIns="45720" rtlCol="0" anchor="ctr">
            <a:normAutofit/>
          </a:bodyPr>
          <a:lstStyle/>
          <a:p>
            <a:pPr algn="l">
              <a:spcAft>
                <a:spcPts val="600"/>
              </a:spcAft>
            </a:pPr>
            <a:fld id="{757A2F4E-5D54-B04B-91BD-7E78EE1FE9FD}" type="slidenum">
              <a:rPr lang="en-US" kern="1200">
                <a:solidFill>
                  <a:schemeClr val="tx1">
                    <a:tint val="75000"/>
                  </a:schemeClr>
                </a:solidFill>
                <a:latin typeface="+mn-lt"/>
                <a:ea typeface="+mn-ea"/>
                <a:cs typeface="+mn-cs"/>
              </a:rPr>
              <a:pPr algn="l">
                <a:spcAft>
                  <a:spcPts val="600"/>
                </a:spcAft>
              </a:pPr>
              <a:t>46</a:t>
            </a:fld>
            <a:endParaRPr lang="en-US" kern="1200">
              <a:solidFill>
                <a:schemeClr val="tx1">
                  <a:tint val="75000"/>
                </a:schemeClr>
              </a:solidFill>
              <a:latin typeface="+mn-lt"/>
              <a:ea typeface="+mn-ea"/>
              <a:cs typeface="+mn-cs"/>
            </a:endParaRPr>
          </a:p>
        </p:txBody>
      </p:sp>
      <p:sp>
        <p:nvSpPr>
          <p:cNvPr id="5" name="Oval 4">
            <a:extLst>
              <a:ext uri="{FF2B5EF4-FFF2-40B4-BE49-F238E27FC236}">
                <a16:creationId xmlns:a16="http://schemas.microsoft.com/office/drawing/2014/main" id="{CBB1D6A7-5EDD-4808-B7AF-FA73ABFB0D62}"/>
              </a:ext>
            </a:extLst>
          </p:cNvPr>
          <p:cNvSpPr/>
          <p:nvPr/>
        </p:nvSpPr>
        <p:spPr>
          <a:xfrm>
            <a:off x="7266039" y="3854245"/>
            <a:ext cx="884903" cy="1582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393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4" y="205176"/>
            <a:ext cx="11329335" cy="898524"/>
          </a:xfrm>
        </p:spPr>
        <p:txBody>
          <a:bodyPr>
            <a:normAutofit/>
          </a:bodyPr>
          <a:lstStyle/>
          <a:p>
            <a:pPr algn="ctr"/>
            <a:r>
              <a:rPr lang="en-US" sz="4000" b="1" dirty="0">
                <a:solidFill>
                  <a:schemeClr val="accent5"/>
                </a:solidFill>
                <a:latin typeface="Calibri" panose="020F0502020204030204" pitchFamily="34" charset="0"/>
                <a:cs typeface="Calibri" panose="020F0502020204030204" pitchFamily="34" charset="0"/>
              </a:rPr>
              <a:t>Data File Upload Notes</a:t>
            </a:r>
          </a:p>
        </p:txBody>
      </p:sp>
      <p:sp>
        <p:nvSpPr>
          <p:cNvPr id="5" name="Content Placeholder 4"/>
          <p:cNvSpPr>
            <a:spLocks noGrp="1"/>
          </p:cNvSpPr>
          <p:nvPr>
            <p:ph idx="1"/>
          </p:nvPr>
        </p:nvSpPr>
        <p:spPr/>
        <p:txBody>
          <a:bodyPr/>
          <a:lstStyle/>
          <a:p>
            <a:r>
              <a:rPr lang="en-US" dirty="0"/>
              <a:t>Upload Staff Profile file first</a:t>
            </a:r>
          </a:p>
          <a:p>
            <a:r>
              <a:rPr lang="en-US" dirty="0"/>
              <a:t>Upload staff assignment file second</a:t>
            </a:r>
          </a:p>
          <a:p>
            <a:pPr lvl="1"/>
            <a:r>
              <a:rPr lang="en-US" dirty="0"/>
              <a:t>Staff profile does not have to be error free, just uploaded before staff assignment file is uploaded.</a:t>
            </a:r>
          </a:p>
          <a:p>
            <a:endParaRPr lang="en-US" sz="1400" dirty="0"/>
          </a:p>
          <a:p>
            <a:r>
              <a:rPr lang="en-US" dirty="0"/>
              <a:t>Upload Types:</a:t>
            </a:r>
          </a:p>
          <a:p>
            <a:pPr lvl="1"/>
            <a:r>
              <a:rPr lang="en-US" dirty="0"/>
              <a:t>Append = adds file to existing file, all records from both files included</a:t>
            </a:r>
          </a:p>
          <a:p>
            <a:pPr lvl="2"/>
            <a:r>
              <a:rPr lang="en-US" dirty="0"/>
              <a:t>Can be tricky with fixing errors</a:t>
            </a:r>
          </a:p>
          <a:p>
            <a:pPr lvl="1"/>
            <a:r>
              <a:rPr lang="en-US" dirty="0"/>
              <a:t>Replace = deletes any prior data file and replaces it with the file being uploaded</a:t>
            </a:r>
          </a:p>
          <a:p>
            <a:pPr lvl="2"/>
            <a:r>
              <a:rPr lang="en-US" dirty="0"/>
              <a:t>RECOMMENDED</a:t>
            </a:r>
          </a:p>
          <a:p>
            <a:endParaRPr lang="en-US" dirty="0"/>
          </a:p>
        </p:txBody>
      </p:sp>
      <p:sp>
        <p:nvSpPr>
          <p:cNvPr id="3" name="Footer Placeholder 2"/>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47</a:t>
            </a:fld>
            <a:endParaRPr lang="en-US" dirty="0"/>
          </a:p>
        </p:txBody>
      </p:sp>
    </p:spTree>
    <p:extLst>
      <p:ext uri="{BB962C8B-B14F-4D97-AF65-F5344CB8AC3E}">
        <p14:creationId xmlns:p14="http://schemas.microsoft.com/office/powerpoint/2010/main" val="1399086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357910" cy="898524"/>
          </a:xfrm>
        </p:spPr>
        <p:txBody>
          <a:bodyPr>
            <a:normAutofit/>
          </a:bodyPr>
          <a:lstStyle/>
          <a:p>
            <a:pPr algn="ctr"/>
            <a:r>
              <a:rPr lang="en-US" sz="4000" b="1" dirty="0">
                <a:solidFill>
                  <a:schemeClr val="accent5"/>
                </a:solidFill>
                <a:latin typeface="+mn-lt"/>
              </a:rPr>
              <a:t>Data File Upload</a:t>
            </a:r>
          </a:p>
        </p:txBody>
      </p:sp>
      <p:sp>
        <p:nvSpPr>
          <p:cNvPr id="3" name="Footer Placeholder 2"/>
          <p:cNvSpPr>
            <a:spLocks noGrp="1"/>
          </p:cNvSpPr>
          <p:nvPr>
            <p:ph type="ftr" sz="quarter" idx="4294967295"/>
          </p:nvPr>
        </p:nvSpPr>
        <p:spPr>
          <a:xfrm>
            <a:off x="1524000" y="6508751"/>
            <a:ext cx="3086100" cy="212725"/>
          </a:xfrm>
          <a:prstGeom prst="rect">
            <a:avLst/>
          </a:prstGeom>
        </p:spPr>
        <p:txBody>
          <a:bodyPr/>
          <a:lstStyle/>
          <a:p>
            <a:fld id="{757A2F4E-5D54-B04B-91BD-7E78EE1FE9FD}" type="slidenum">
              <a:rPr lang="en-US" smtClean="0"/>
              <a:pPr/>
              <a:t>48</a:t>
            </a:fld>
            <a:endParaRPr lang="en-US" dirty="0"/>
          </a:p>
        </p:txBody>
      </p:sp>
      <p:pic>
        <p:nvPicPr>
          <p:cNvPr id="10" name="Picture 9">
            <a:extLst>
              <a:ext uri="{FF2B5EF4-FFF2-40B4-BE49-F238E27FC236}">
                <a16:creationId xmlns:a16="http://schemas.microsoft.com/office/drawing/2014/main" id="{AC0516A9-F255-6060-DD31-6141BDAC8714}"/>
              </a:ext>
            </a:extLst>
          </p:cNvPr>
          <p:cNvPicPr>
            <a:picLocks noChangeAspect="1"/>
          </p:cNvPicPr>
          <p:nvPr/>
        </p:nvPicPr>
        <p:blipFill>
          <a:blip r:embed="rId2"/>
          <a:stretch>
            <a:fillRect/>
          </a:stretch>
        </p:blipFill>
        <p:spPr>
          <a:xfrm>
            <a:off x="983226" y="1327041"/>
            <a:ext cx="9635613" cy="4877114"/>
          </a:xfrm>
          <a:prstGeom prst="rect">
            <a:avLst/>
          </a:prstGeom>
        </p:spPr>
      </p:pic>
    </p:spTree>
    <p:extLst>
      <p:ext uri="{BB962C8B-B14F-4D97-AF65-F5344CB8AC3E}">
        <p14:creationId xmlns:p14="http://schemas.microsoft.com/office/powerpoint/2010/main" val="4011577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873" y="591227"/>
            <a:ext cx="5253271" cy="2475823"/>
          </a:xfrm>
        </p:spPr>
        <p:txBody>
          <a:bodyPr vert="horz" lIns="91440" tIns="45720" rIns="91440" bIns="45720" rtlCol="0" anchor="t">
            <a:normAutofit/>
          </a:bodyPr>
          <a:lstStyle/>
          <a:p>
            <a:pPr algn="ctr"/>
            <a:r>
              <a:rPr lang="en-US" sz="4000" b="1" dirty="0">
                <a:solidFill>
                  <a:schemeClr val="accent5"/>
                </a:solidFill>
                <a:latin typeface="+mn-lt"/>
              </a:rPr>
              <a:t>Batch Maintenance Screen-</a:t>
            </a:r>
            <a:br>
              <a:rPr lang="en-US" sz="4000" b="1" dirty="0">
                <a:solidFill>
                  <a:schemeClr val="accent5"/>
                </a:solidFill>
                <a:latin typeface="+mn-lt"/>
              </a:rPr>
            </a:br>
            <a:r>
              <a:rPr lang="en-US" sz="4000" b="1" dirty="0">
                <a:solidFill>
                  <a:schemeClr val="accent5"/>
                </a:solidFill>
                <a:latin typeface="+mn-lt"/>
              </a:rPr>
              <a:t>‘No’ indicates the </a:t>
            </a:r>
            <a:br>
              <a:rPr lang="en-US" sz="4000" b="1" dirty="0">
                <a:solidFill>
                  <a:schemeClr val="accent5"/>
                </a:solidFill>
                <a:latin typeface="+mn-lt"/>
              </a:rPr>
            </a:br>
            <a:r>
              <a:rPr lang="en-US" sz="4000" b="1" dirty="0">
                <a:solidFill>
                  <a:schemeClr val="accent5"/>
                </a:solidFill>
                <a:latin typeface="+mn-lt"/>
              </a:rPr>
              <a:t> file did not process</a:t>
            </a:r>
          </a:p>
        </p:txBody>
      </p:sp>
      <p:sp>
        <p:nvSpPr>
          <p:cNvPr id="8197" name="Rectangle 7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Rectangle 7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2059" r="14637" b="-1"/>
          <a:stretch/>
        </p:blipFill>
        <p:spPr bwMode="auto">
          <a:xfrm>
            <a:off x="733506" y="591227"/>
            <a:ext cx="5536001" cy="54991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99" name="Group 7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78" name="Rectangle 7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0" name="Rectangle 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4294967295"/>
          </p:nvPr>
        </p:nvSpPr>
        <p:spPr>
          <a:xfrm>
            <a:off x="1953491" y="6492240"/>
            <a:ext cx="3790604" cy="365125"/>
          </a:xfrm>
          <a:prstGeom prst="rect">
            <a:avLst/>
          </a:prstGeom>
        </p:spPr>
        <p:txBody>
          <a:bodyPr vert="horz" lIns="91440" tIns="45720" rIns="91440" bIns="45720" rtlCol="0" anchor="ctr">
            <a:normAutofit/>
          </a:bodyPr>
          <a:lstStyle/>
          <a:p>
            <a:pPr algn="l">
              <a:spcAft>
                <a:spcPts val="600"/>
              </a:spcAft>
              <a:defRPr/>
            </a:pPr>
            <a:fld id="{757A2F4E-5D54-B04B-91BD-7E78EE1FE9FD}" type="slidenum">
              <a:rPr lang="en-US" kern="1200">
                <a:solidFill>
                  <a:prstClr val="black">
                    <a:tint val="75000"/>
                  </a:prstClr>
                </a:solidFill>
                <a:latin typeface="Calibri" panose="020F0502020204030204"/>
                <a:ea typeface="+mn-ea"/>
                <a:cs typeface="+mn-cs"/>
              </a:rPr>
              <a:pPr algn="l">
                <a:spcAft>
                  <a:spcPts val="600"/>
                </a:spcAft>
                <a:defRPr/>
              </a:pPr>
              <a:t>49</a:t>
            </a:fld>
            <a:endParaRPr lang="en-US" kern="1200">
              <a:solidFill>
                <a:prstClr val="black">
                  <a:tint val="75000"/>
                </a:prstClr>
              </a:solidFill>
              <a:latin typeface="Calibri" panose="020F0502020204030204"/>
              <a:ea typeface="+mn-ea"/>
              <a:cs typeface="+mn-cs"/>
            </a:endParaRPr>
          </a:p>
        </p:txBody>
      </p:sp>
      <p:sp>
        <p:nvSpPr>
          <p:cNvPr id="6" name="Oval 5"/>
          <p:cNvSpPr/>
          <p:nvPr/>
        </p:nvSpPr>
        <p:spPr>
          <a:xfrm>
            <a:off x="3227918" y="4307215"/>
            <a:ext cx="1109316" cy="624114"/>
          </a:xfrm>
          <a:prstGeom prst="ellipse">
            <a:avLst/>
          </a:prstGeom>
          <a:solidFill>
            <a:schemeClr val="accent2">
              <a:lumMod val="60000"/>
              <a:lumOff val="40000"/>
              <a:alpha val="29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0056ACAA-5B73-49D0-8669-A6262E5A13A2}"/>
              </a:ext>
            </a:extLst>
          </p:cNvPr>
          <p:cNvCxnSpPr>
            <a:cxnSpLocks/>
          </p:cNvCxnSpPr>
          <p:nvPr/>
        </p:nvCxnSpPr>
        <p:spPr>
          <a:xfrm flipH="1">
            <a:off x="4257368" y="3942735"/>
            <a:ext cx="2340078" cy="786581"/>
          </a:xfrm>
          <a:prstGeom prst="straightConnector1">
            <a:avLst/>
          </a:prstGeom>
          <a:ln w="2857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4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0"/>
            <a:ext cx="11291235" cy="1103700"/>
          </a:xfrm>
        </p:spPr>
        <p:txBody>
          <a:bodyPr>
            <a:noAutofit/>
          </a:bodyPr>
          <a:lstStyle/>
          <a:p>
            <a:r>
              <a:rPr lang="en-US" sz="4000" dirty="0">
                <a:solidFill>
                  <a:schemeClr val="accent5"/>
                </a:solidFill>
                <a:latin typeface="Calibri" panose="020F0502020204030204" pitchFamily="34" charset="0"/>
                <a:cs typeface="Calibri" panose="020F0502020204030204" pitchFamily="34" charset="0"/>
              </a:rPr>
              <a:t>Website Overview - </a:t>
            </a:r>
            <a:r>
              <a:rPr lang="en-US" sz="4000" dirty="0">
                <a:latin typeface="Calibri" panose="020F0502020204030204" pitchFamily="34" charset="0"/>
                <a:cs typeface="Calibri" panose="020F0502020204030204" pitchFamily="34" charset="0"/>
                <a:hlinkClick r:id="rId2"/>
              </a:rPr>
              <a:t>https://www.cde.state.co.us/datapipeline</a:t>
            </a:r>
            <a:endParaRPr lang="en-US" sz="4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185" t="18092" r="12164" b="7268"/>
          <a:stretch/>
        </p:blipFill>
        <p:spPr bwMode="auto">
          <a:xfrm>
            <a:off x="421720" y="1443495"/>
            <a:ext cx="7842747" cy="493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0209" y="3380029"/>
            <a:ext cx="2609548" cy="923330"/>
          </a:xfrm>
          <a:prstGeom prst="rect">
            <a:avLst/>
          </a:prstGeom>
          <a:solidFill>
            <a:schemeClr val="accent1"/>
          </a:solidFill>
        </p:spPr>
        <p:txBody>
          <a:bodyPr wrap="square">
            <a:spAutoFit/>
          </a:bodyPr>
          <a:lstStyle/>
          <a:p>
            <a:pPr algn="ctr"/>
            <a:r>
              <a:rPr lang="en-US" dirty="0"/>
              <a:t>To Login to the Pipeline System </a:t>
            </a:r>
          </a:p>
          <a:p>
            <a:pPr algn="ctr"/>
            <a:r>
              <a:rPr lang="en-US" dirty="0"/>
              <a:t>click here:</a:t>
            </a:r>
          </a:p>
        </p:txBody>
      </p:sp>
      <p:sp>
        <p:nvSpPr>
          <p:cNvPr id="10" name="Line Callout 2 9"/>
          <p:cNvSpPr/>
          <p:nvPr/>
        </p:nvSpPr>
        <p:spPr>
          <a:xfrm>
            <a:off x="8881930" y="2224853"/>
            <a:ext cx="2007356" cy="698905"/>
          </a:xfrm>
          <a:prstGeom prst="borderCallout2">
            <a:avLst>
              <a:gd name="adj1" fmla="val 21887"/>
              <a:gd name="adj2" fmla="val -590"/>
              <a:gd name="adj3" fmla="val 41826"/>
              <a:gd name="adj4" fmla="val -14800"/>
              <a:gd name="adj5" fmla="val 120287"/>
              <a:gd name="adj6" fmla="val -78734"/>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For Staff Interchange Information</a:t>
            </a:r>
          </a:p>
        </p:txBody>
      </p:sp>
      <p:sp>
        <p:nvSpPr>
          <p:cNvPr id="11" name="Line Callout 2 10"/>
          <p:cNvSpPr/>
          <p:nvPr/>
        </p:nvSpPr>
        <p:spPr>
          <a:xfrm>
            <a:off x="8754690" y="2991287"/>
            <a:ext cx="1718817" cy="899159"/>
          </a:xfrm>
          <a:prstGeom prst="borderCallout2">
            <a:avLst>
              <a:gd name="adj1" fmla="val 53261"/>
              <a:gd name="adj2" fmla="val -823"/>
              <a:gd name="adj3" fmla="val 32921"/>
              <a:gd name="adj4" fmla="val -21840"/>
              <a:gd name="adj5" fmla="val 33204"/>
              <a:gd name="adj6" fmla="val -89955"/>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For Human Resources and Special Ed December Count Information</a:t>
            </a:r>
          </a:p>
        </p:txBody>
      </p:sp>
      <p:sp>
        <p:nvSpPr>
          <p:cNvPr id="12" name="Line Callout 2 11"/>
          <p:cNvSpPr/>
          <p:nvPr/>
        </p:nvSpPr>
        <p:spPr>
          <a:xfrm>
            <a:off x="8140945" y="4081068"/>
            <a:ext cx="3360753" cy="868680"/>
          </a:xfrm>
          <a:prstGeom prst="borderCallout2">
            <a:avLst>
              <a:gd name="adj1" fmla="val 52750"/>
              <a:gd name="adj2" fmla="val -594"/>
              <a:gd name="adj3" fmla="val 631"/>
              <a:gd name="adj4" fmla="val -6583"/>
              <a:gd name="adj5" fmla="val -23748"/>
              <a:gd name="adj6" fmla="val -12672"/>
            </a:avLst>
          </a:prstGeom>
          <a:solidFill>
            <a:srgbClr val="CCCCFF"/>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Codes – frequently used codes are found here (district codes, school codes, institutes of higher education, etc.)</a:t>
            </a:r>
          </a:p>
        </p:txBody>
      </p:sp>
      <p:sp>
        <p:nvSpPr>
          <p:cNvPr id="13" name="Line Callout 2 12"/>
          <p:cNvSpPr/>
          <p:nvPr/>
        </p:nvSpPr>
        <p:spPr>
          <a:xfrm>
            <a:off x="7530132" y="5709709"/>
            <a:ext cx="2703595" cy="794698"/>
          </a:xfrm>
          <a:prstGeom prst="borderCallout2">
            <a:avLst>
              <a:gd name="adj1" fmla="val 2533"/>
              <a:gd name="adj2" fmla="val 15218"/>
              <a:gd name="adj3" fmla="val -26278"/>
              <a:gd name="adj4" fmla="val 11024"/>
              <a:gd name="adj5" fmla="val -129313"/>
              <a:gd name="adj6" fmla="val -13032"/>
            </a:avLst>
          </a:prstGeom>
          <a:solidFill>
            <a:srgbClr val="C6E8F6"/>
          </a:solidFill>
          <a:ln w="28575">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Collection dates, Mandatory Collections- legislation and uses, converting csv files to excel, etc.</a:t>
            </a:r>
          </a:p>
        </p:txBody>
      </p:sp>
      <p:sp>
        <p:nvSpPr>
          <p:cNvPr id="3" name="Arrow: Down 2">
            <a:extLst>
              <a:ext uri="{FF2B5EF4-FFF2-40B4-BE49-F238E27FC236}">
                <a16:creationId xmlns:a16="http://schemas.microsoft.com/office/drawing/2014/main" id="{7D184416-A1E5-1457-D1D5-06F560DAFD3E}"/>
              </a:ext>
            </a:extLst>
          </p:cNvPr>
          <p:cNvSpPr/>
          <p:nvPr/>
        </p:nvSpPr>
        <p:spPr>
          <a:xfrm>
            <a:off x="5436315" y="390939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96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4" y="205176"/>
            <a:ext cx="10834035" cy="898524"/>
          </a:xfrm>
        </p:spPr>
        <p:txBody>
          <a:bodyPr>
            <a:normAutofit/>
          </a:bodyPr>
          <a:lstStyle/>
          <a:p>
            <a:pPr algn="ctr"/>
            <a:r>
              <a:rPr lang="en-US" sz="4000" b="1" dirty="0">
                <a:solidFill>
                  <a:schemeClr val="accent5"/>
                </a:solidFill>
                <a:latin typeface="+mn-lt"/>
              </a:rPr>
              <a:t>File Not Processed – Next Steps</a:t>
            </a:r>
          </a:p>
        </p:txBody>
      </p:sp>
      <p:sp>
        <p:nvSpPr>
          <p:cNvPr id="5" name="Content Placeholder 4"/>
          <p:cNvSpPr>
            <a:spLocks noGrp="1"/>
          </p:cNvSpPr>
          <p:nvPr>
            <p:ph idx="1"/>
          </p:nvPr>
        </p:nvSpPr>
        <p:spPr/>
        <p:txBody>
          <a:bodyPr/>
          <a:lstStyle/>
          <a:p>
            <a:r>
              <a:rPr lang="en-US" dirty="0"/>
              <a:t>Ensure file has all green ‘pass’ in format checker</a:t>
            </a:r>
          </a:p>
          <a:p>
            <a:pPr lvl="1"/>
            <a:r>
              <a:rPr lang="en-US" dirty="0"/>
              <a:t>YES?  </a:t>
            </a:r>
          </a:p>
          <a:p>
            <a:pPr lvl="2"/>
            <a:r>
              <a:rPr lang="en-US" dirty="0"/>
              <a:t>Open file and review all records are formatted the same as the 2</a:t>
            </a:r>
            <a:r>
              <a:rPr lang="en-US" baseline="30000" dirty="0"/>
              <a:t>nd</a:t>
            </a:r>
            <a:r>
              <a:rPr lang="en-US" dirty="0"/>
              <a:t> row</a:t>
            </a:r>
          </a:p>
          <a:p>
            <a:pPr lvl="2"/>
            <a:r>
              <a:rPr lang="en-US" dirty="0"/>
              <a:t>Be sure all codes and dates have leading zeros included</a:t>
            </a:r>
          </a:p>
          <a:p>
            <a:pPr lvl="2"/>
            <a:endParaRPr lang="en-US" dirty="0"/>
          </a:p>
          <a:p>
            <a:pPr lvl="1"/>
            <a:r>
              <a:rPr lang="en-US" dirty="0"/>
              <a:t>NO?</a:t>
            </a:r>
          </a:p>
          <a:p>
            <a:pPr lvl="2"/>
            <a:r>
              <a:rPr lang="en-US" dirty="0"/>
              <a:t>Review file layout posted online and re-format the file</a:t>
            </a:r>
          </a:p>
          <a:p>
            <a:pPr lvl="2"/>
            <a:endParaRPr lang="en-US" dirty="0"/>
          </a:p>
          <a:p>
            <a:r>
              <a:rPr lang="en-US" b="1" dirty="0"/>
              <a:t>For further assistance, contact Dawna Gudka (Staff Interchange/Human Resources or Lindsey Heitman (Special Education December Count)</a:t>
            </a:r>
          </a:p>
          <a:p>
            <a:pPr lvl="1"/>
            <a:r>
              <a:rPr lang="en-US" b="1" dirty="0"/>
              <a:t>DO NOT INCLUDE THE FILE IN ANY EMAILS – if needed we can send a </a:t>
            </a:r>
            <a:r>
              <a:rPr lang="en-US" b="1" dirty="0" err="1"/>
              <a:t>syncplicity</a:t>
            </a:r>
            <a:r>
              <a:rPr lang="en-US" b="1" dirty="0"/>
              <a:t> folder to share the file(s) securely</a:t>
            </a:r>
          </a:p>
          <a:p>
            <a:pPr lvl="1"/>
            <a:endParaRPr lang="en-US" dirty="0"/>
          </a:p>
        </p:txBody>
      </p:sp>
      <p:sp>
        <p:nvSpPr>
          <p:cNvPr id="3" name="Footer Placeholder 2"/>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50</a:t>
            </a:fld>
            <a:endParaRPr lang="en-US" dirty="0"/>
          </a:p>
        </p:txBody>
      </p:sp>
    </p:spTree>
    <p:extLst>
      <p:ext uri="{BB962C8B-B14F-4D97-AF65-F5344CB8AC3E}">
        <p14:creationId xmlns:p14="http://schemas.microsoft.com/office/powerpoint/2010/main" val="12953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7D5C-6D6B-C447-C183-7CE60843E384}"/>
              </a:ext>
            </a:extLst>
          </p:cNvPr>
          <p:cNvSpPr>
            <a:spLocks noGrp="1"/>
          </p:cNvSpPr>
          <p:nvPr>
            <p:ph type="title"/>
          </p:nvPr>
        </p:nvSpPr>
        <p:spPr>
          <a:xfrm>
            <a:off x="98324" y="205176"/>
            <a:ext cx="11956024" cy="898524"/>
          </a:xfrm>
        </p:spPr>
        <p:txBody>
          <a:bodyPr/>
          <a:lstStyle/>
          <a:p>
            <a:r>
              <a:rPr lang="en-US" sz="2800" b="1" dirty="0">
                <a:solidFill>
                  <a:schemeClr val="accent5"/>
                </a:solidFill>
                <a:latin typeface="+mn-lt"/>
              </a:rPr>
              <a:t>Batch Maintenance – ‘Yes’ indicates Processed &amp; Displays the Number of Errors</a:t>
            </a:r>
            <a:endParaRPr lang="en-US" b="1" dirty="0"/>
          </a:p>
        </p:txBody>
      </p:sp>
      <p:sp>
        <p:nvSpPr>
          <p:cNvPr id="4" name="Slide Number Placeholder 3">
            <a:extLst>
              <a:ext uri="{FF2B5EF4-FFF2-40B4-BE49-F238E27FC236}">
                <a16:creationId xmlns:a16="http://schemas.microsoft.com/office/drawing/2014/main" id="{90240C01-B815-9A94-A343-47AD6EF7D3CB}"/>
              </a:ext>
            </a:extLst>
          </p:cNvPr>
          <p:cNvSpPr>
            <a:spLocks noGrp="1"/>
          </p:cNvSpPr>
          <p:nvPr>
            <p:ph type="sldNum" sz="quarter" idx="12"/>
          </p:nvPr>
        </p:nvSpPr>
        <p:spPr/>
        <p:txBody>
          <a:bodyPr/>
          <a:lstStyle/>
          <a:p>
            <a:fld id="{C479D5F6-EDCB-402A-AC08-4943A1820E8F}" type="slidenum">
              <a:rPr lang="en-US" smtClean="0"/>
              <a:pPr/>
              <a:t>51</a:t>
            </a:fld>
            <a:endParaRPr lang="en-US" dirty="0"/>
          </a:p>
        </p:txBody>
      </p:sp>
      <p:pic>
        <p:nvPicPr>
          <p:cNvPr id="1026" name="Picture 2">
            <a:extLst>
              <a:ext uri="{FF2B5EF4-FFF2-40B4-BE49-F238E27FC236}">
                <a16:creationId xmlns:a16="http://schemas.microsoft.com/office/drawing/2014/main" id="{50E2B39F-A8DE-0E0C-9D73-3921F86CB7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53908"/>
            <a:ext cx="10515600" cy="33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36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10515600" cy="898524"/>
          </a:xfrm>
        </p:spPr>
        <p:txBody>
          <a:bodyPr>
            <a:normAutofit/>
          </a:bodyPr>
          <a:lstStyle/>
          <a:p>
            <a:pPr algn="ctr"/>
            <a:r>
              <a:rPr lang="en-US" sz="4000" b="1" dirty="0">
                <a:solidFill>
                  <a:schemeClr val="accent5"/>
                </a:solidFill>
                <a:latin typeface="+mn-lt"/>
              </a:rPr>
              <a:t>Review Errors in Detail</a:t>
            </a:r>
          </a:p>
        </p:txBody>
      </p:sp>
      <p:sp>
        <p:nvSpPr>
          <p:cNvPr id="2" name="Content Placeholder 1"/>
          <p:cNvSpPr>
            <a:spLocks noGrp="1"/>
          </p:cNvSpPr>
          <p:nvPr>
            <p:ph idx="1"/>
          </p:nvPr>
        </p:nvSpPr>
        <p:spPr/>
        <p:txBody>
          <a:bodyPr/>
          <a:lstStyle/>
          <a:p>
            <a:r>
              <a:rPr lang="en-US" sz="3200" dirty="0"/>
              <a:t>2 methods available:</a:t>
            </a:r>
          </a:p>
          <a:p>
            <a:pPr lvl="1"/>
            <a:r>
              <a:rPr lang="en-US" sz="3200" dirty="0"/>
              <a:t>Data Pipeline Reports -&gt; Error Reports</a:t>
            </a:r>
          </a:p>
          <a:p>
            <a:pPr lvl="1"/>
            <a:r>
              <a:rPr lang="en-US" sz="3200" dirty="0"/>
              <a:t>Cognos Reports – &gt; Staff Profile</a:t>
            </a:r>
          </a:p>
          <a:p>
            <a:endParaRPr lang="en-US" sz="3200" dirty="0"/>
          </a:p>
          <a:p>
            <a:r>
              <a:rPr lang="en-US" altLang="en-US" sz="3200" dirty="0"/>
              <a:t>All Business rules (errors and warnings) can be found at:</a:t>
            </a:r>
          </a:p>
          <a:p>
            <a:pPr lvl="1"/>
            <a:r>
              <a:rPr lang="en-US" altLang="en-US" sz="3200" dirty="0">
                <a:hlinkClick r:id="rId2"/>
              </a:rPr>
              <a:t>http://www.cde.state.co.us/datapipeline/inter_staff</a:t>
            </a:r>
            <a:endParaRPr lang="en-US" altLang="en-US" sz="3200" dirty="0"/>
          </a:p>
          <a:p>
            <a:pPr lvl="1"/>
            <a:r>
              <a:rPr lang="en-US" altLang="en-US" sz="3200" dirty="0"/>
              <a:t>Cognos Reports -&gt; Baseline -&gt; Business Rules</a:t>
            </a:r>
          </a:p>
          <a:p>
            <a:pPr lvl="1"/>
            <a:endParaRPr lang="en-US" altLang="en-US" dirty="0"/>
          </a:p>
          <a:p>
            <a:endParaRPr lang="en-US" dirty="0"/>
          </a:p>
          <a:p>
            <a:endParaRPr lang="en-US" dirty="0"/>
          </a:p>
        </p:txBody>
      </p:sp>
      <p:sp>
        <p:nvSpPr>
          <p:cNvPr id="4" name="Footer Placeholder 3"/>
          <p:cNvSpPr>
            <a:spLocks noGrp="1"/>
          </p:cNvSpPr>
          <p:nvPr>
            <p:ph type="ftr" sz="quarter" idx="4294967295"/>
          </p:nvPr>
        </p:nvSpPr>
        <p:spPr>
          <a:xfrm>
            <a:off x="0" y="6492875"/>
            <a:ext cx="4114800" cy="365125"/>
          </a:xfrm>
          <a:prstGeom prst="rect">
            <a:avLst/>
          </a:prstGeom>
        </p:spPr>
        <p:txBody>
          <a:bodyPr>
            <a:normAutofit/>
          </a:bodyPr>
          <a:lstStyle/>
          <a:p>
            <a:pPr>
              <a:spcAft>
                <a:spcPts val="600"/>
              </a:spcAft>
            </a:pPr>
            <a:fld id="{757A2F4E-5D54-B04B-91BD-7E78EE1FE9FD}" type="slidenum">
              <a:rPr lang="en-US" smtClean="0"/>
              <a:pPr>
                <a:spcAft>
                  <a:spcPts val="600"/>
                </a:spcAft>
              </a:pPr>
              <a:t>52</a:t>
            </a:fld>
            <a:endParaRPr lang="en-US"/>
          </a:p>
        </p:txBody>
      </p:sp>
    </p:spTree>
    <p:extLst>
      <p:ext uri="{BB962C8B-B14F-4D97-AF65-F5344CB8AC3E}">
        <p14:creationId xmlns:p14="http://schemas.microsoft.com/office/powerpoint/2010/main" val="2764904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2C138A0-F8A6-4698-8710-6453CC230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9419" y="679732"/>
            <a:ext cx="6758943" cy="5423880"/>
          </a:xfrm>
        </p:spPr>
        <p:txBody>
          <a:bodyPr vert="horz" lIns="91440" tIns="45720" rIns="91440" bIns="45720" rtlCol="0" anchor="t">
            <a:normAutofit/>
          </a:bodyPr>
          <a:lstStyle/>
          <a:p>
            <a:pPr algn="ctr"/>
            <a:r>
              <a:rPr lang="en-US" sz="5600" b="1" dirty="0">
                <a:solidFill>
                  <a:schemeClr val="accent5"/>
                </a:solidFill>
                <a:latin typeface="+mn-lt"/>
              </a:rPr>
              <a:t>Clicking on Cognos Reports-  Opens in a new Screen</a:t>
            </a:r>
          </a:p>
        </p:txBody>
      </p:sp>
      <p:grpSp>
        <p:nvGrpSpPr>
          <p:cNvPr id="28" name="Group 2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 y="2902857"/>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8070" y="679732"/>
            <a:ext cx="427710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835A0E-32E5-4297-89AD-5B2BD24D44BA}"/>
              </a:ext>
            </a:extLst>
          </p:cNvPr>
          <p:cNvPicPr>
            <a:picLocks noChangeAspect="1"/>
          </p:cNvPicPr>
          <p:nvPr/>
        </p:nvPicPr>
        <p:blipFill rotWithShape="1">
          <a:blip r:embed="rId2"/>
          <a:srcRect r="7343" b="-3"/>
          <a:stretch/>
        </p:blipFill>
        <p:spPr>
          <a:xfrm>
            <a:off x="7658100" y="928201"/>
            <a:ext cx="3800393" cy="4926942"/>
          </a:xfrm>
          <a:prstGeom prst="rect">
            <a:avLst/>
          </a:prstGeom>
        </p:spPr>
      </p:pic>
      <p:sp>
        <p:nvSpPr>
          <p:cNvPr id="35" name="Rectangle 3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9320" y="6355073"/>
            <a:ext cx="42758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4294967295"/>
          </p:nvPr>
        </p:nvSpPr>
        <p:spPr>
          <a:xfrm>
            <a:off x="4038600" y="6492240"/>
            <a:ext cx="4114800" cy="365125"/>
          </a:xfrm>
          <a:prstGeom prst="rect">
            <a:avLst/>
          </a:prstGeom>
        </p:spPr>
        <p:txBody>
          <a:bodyPr vert="horz" lIns="91440" tIns="45720" rIns="91440" bIns="45720" rtlCol="0" anchor="ctr">
            <a:normAutofit/>
          </a:bodyPr>
          <a:lstStyle/>
          <a:p>
            <a:pPr>
              <a:spcAft>
                <a:spcPts val="600"/>
              </a:spcAft>
              <a:defRPr/>
            </a:pPr>
            <a:fld id="{757A2F4E-5D54-B04B-91BD-7E78EE1FE9FD}" type="slidenum">
              <a:rPr lang="en-US" kern="1200">
                <a:solidFill>
                  <a:prstClr val="black">
                    <a:tint val="75000"/>
                  </a:prstClr>
                </a:solidFill>
                <a:latin typeface="Calibri" panose="020F0502020204030204"/>
                <a:ea typeface="+mn-ea"/>
                <a:cs typeface="+mn-cs"/>
              </a:rPr>
              <a:pPr>
                <a:spcAft>
                  <a:spcPts val="600"/>
                </a:spcAft>
                <a:defRPr/>
              </a:pPr>
              <a:t>53</a:t>
            </a:fld>
            <a:endParaRPr lang="en-US" kern="1200">
              <a:solidFill>
                <a:prstClr val="black">
                  <a:tint val="75000"/>
                </a:prstClr>
              </a:solidFill>
              <a:latin typeface="Calibri" panose="020F0502020204030204"/>
              <a:ea typeface="+mn-ea"/>
              <a:cs typeface="+mn-cs"/>
            </a:endParaRPr>
          </a:p>
        </p:txBody>
      </p:sp>
      <p:sp>
        <p:nvSpPr>
          <p:cNvPr id="4" name="Oval 3"/>
          <p:cNvSpPr/>
          <p:nvPr/>
        </p:nvSpPr>
        <p:spPr>
          <a:xfrm>
            <a:off x="7513065" y="2477603"/>
            <a:ext cx="1076325" cy="42525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399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872" y="1225622"/>
            <a:ext cx="5253273" cy="1802713"/>
          </a:xfrm>
        </p:spPr>
        <p:txBody>
          <a:bodyPr vert="horz" lIns="91440" tIns="45720" rIns="91440" bIns="45720" rtlCol="0" anchor="t">
            <a:normAutofit/>
          </a:bodyPr>
          <a:lstStyle/>
          <a:p>
            <a:pPr algn="ctr"/>
            <a:r>
              <a:rPr lang="en-US" sz="4000" b="1" dirty="0">
                <a:solidFill>
                  <a:schemeClr val="accent5"/>
                </a:solidFill>
                <a:latin typeface="+mn-lt"/>
              </a:rPr>
              <a:t>Staff Profile Folder in Cognos</a:t>
            </a:r>
          </a:p>
        </p:txBody>
      </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ACE431-1FC5-41DF-A5AA-CE0C11CDCCC8}"/>
              </a:ext>
            </a:extLst>
          </p:cNvPr>
          <p:cNvPicPr>
            <a:picLocks noChangeAspect="1"/>
          </p:cNvPicPr>
          <p:nvPr/>
        </p:nvPicPr>
        <p:blipFill rotWithShape="1">
          <a:blip r:embed="rId2"/>
          <a:srcRect l="12589" r="3852"/>
          <a:stretch/>
        </p:blipFill>
        <p:spPr>
          <a:xfrm>
            <a:off x="733507" y="666728"/>
            <a:ext cx="5536001" cy="5465791"/>
          </a:xfrm>
          <a:prstGeom prst="rect">
            <a:avLst/>
          </a:prstGeom>
        </p:spPr>
      </p:pic>
      <p:grpSp>
        <p:nvGrpSpPr>
          <p:cNvPr id="30" name="Group 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4294967295"/>
          </p:nvPr>
        </p:nvSpPr>
        <p:spPr>
          <a:xfrm>
            <a:off x="1953491" y="6492240"/>
            <a:ext cx="3790604" cy="365125"/>
          </a:xfrm>
          <a:prstGeom prst="rect">
            <a:avLst/>
          </a:prstGeom>
        </p:spPr>
        <p:txBody>
          <a:bodyPr vert="horz" lIns="91440" tIns="45720" rIns="91440" bIns="45720" rtlCol="0" anchor="ctr">
            <a:normAutofit/>
          </a:bodyPr>
          <a:lstStyle/>
          <a:p>
            <a:pPr algn="l">
              <a:spcAft>
                <a:spcPts val="600"/>
              </a:spcAft>
              <a:defRPr/>
            </a:pPr>
            <a:fld id="{757A2F4E-5D54-B04B-91BD-7E78EE1FE9FD}" type="slidenum">
              <a:rPr lang="en-US" kern="1200">
                <a:solidFill>
                  <a:prstClr val="black">
                    <a:tint val="75000"/>
                  </a:prstClr>
                </a:solidFill>
                <a:latin typeface="Calibri" panose="020F0502020204030204"/>
                <a:ea typeface="+mn-ea"/>
                <a:cs typeface="+mn-cs"/>
              </a:rPr>
              <a:pPr algn="l">
                <a:spcAft>
                  <a:spcPts val="600"/>
                </a:spcAft>
                <a:defRPr/>
              </a:pPr>
              <a:t>54</a:t>
            </a:fld>
            <a:endParaRPr lang="en-US" kern="1200">
              <a:solidFill>
                <a:prstClr val="black">
                  <a:tint val="75000"/>
                </a:prstClr>
              </a:solidFill>
              <a:latin typeface="Calibri" panose="020F0502020204030204"/>
              <a:ea typeface="+mn-ea"/>
              <a:cs typeface="+mn-cs"/>
            </a:endParaRPr>
          </a:p>
        </p:txBody>
      </p:sp>
      <p:pic>
        <p:nvPicPr>
          <p:cNvPr id="6" name="Picture 5" descr="Logo&#10;&#10;Description automatically generated with medium confidence">
            <a:extLst>
              <a:ext uri="{FF2B5EF4-FFF2-40B4-BE49-F238E27FC236}">
                <a16:creationId xmlns:a16="http://schemas.microsoft.com/office/drawing/2014/main" id="{4A977680-BB39-5B21-858D-96EF39E6B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091" y="2947372"/>
            <a:ext cx="2133600" cy="2143125"/>
          </a:xfrm>
          <a:prstGeom prst="rect">
            <a:avLst/>
          </a:prstGeom>
        </p:spPr>
      </p:pic>
    </p:spTree>
    <p:extLst>
      <p:ext uri="{BB962C8B-B14F-4D97-AF65-F5344CB8AC3E}">
        <p14:creationId xmlns:p14="http://schemas.microsoft.com/office/powerpoint/2010/main" val="3578816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4" y="205176"/>
            <a:ext cx="11050345" cy="898524"/>
          </a:xfrm>
        </p:spPr>
        <p:txBody>
          <a:bodyPr>
            <a:normAutofit/>
          </a:bodyPr>
          <a:lstStyle/>
          <a:p>
            <a:pPr algn="ctr"/>
            <a:r>
              <a:rPr lang="en-US" sz="4000" b="1" dirty="0">
                <a:solidFill>
                  <a:schemeClr val="accent5"/>
                </a:solidFill>
                <a:latin typeface="+mn-lt"/>
              </a:rPr>
              <a:t>Error Reports</a:t>
            </a:r>
          </a:p>
        </p:txBody>
      </p:sp>
      <p:sp>
        <p:nvSpPr>
          <p:cNvPr id="5" name="Content Placeholder 4"/>
          <p:cNvSpPr>
            <a:spLocks noGrp="1"/>
          </p:cNvSpPr>
          <p:nvPr>
            <p:ph idx="1"/>
          </p:nvPr>
        </p:nvSpPr>
        <p:spPr/>
        <p:txBody>
          <a:bodyPr/>
          <a:lstStyle/>
          <a:p>
            <a:r>
              <a:rPr lang="en-US" dirty="0"/>
              <a:t>Error Detail Report</a:t>
            </a:r>
          </a:p>
          <a:p>
            <a:pPr lvl="1"/>
            <a:r>
              <a:rPr lang="en-US" dirty="0"/>
              <a:t>Provides specific records causing the error with the error description</a:t>
            </a:r>
          </a:p>
          <a:p>
            <a:pPr lvl="1"/>
            <a:r>
              <a:rPr lang="en-US" dirty="0"/>
              <a:t>Can select to View ALL error records or 1 type of error at a time</a:t>
            </a:r>
          </a:p>
          <a:p>
            <a:pPr lvl="1"/>
            <a:endParaRPr lang="en-US" sz="1400" dirty="0"/>
          </a:p>
          <a:p>
            <a:r>
              <a:rPr lang="en-US" dirty="0"/>
              <a:t>Error Summary Report</a:t>
            </a:r>
          </a:p>
          <a:p>
            <a:pPr lvl="1"/>
            <a:r>
              <a:rPr lang="en-US" dirty="0"/>
              <a:t>Provides a count of errors generated per error type and description</a:t>
            </a:r>
          </a:p>
          <a:p>
            <a:pPr lvl="1"/>
            <a:endParaRPr lang="en-US" sz="1400" dirty="0"/>
          </a:p>
          <a:p>
            <a:r>
              <a:rPr lang="en-US" dirty="0"/>
              <a:t>Resubmit either file as needed for corrections for all data errors to be resolved</a:t>
            </a:r>
          </a:p>
          <a:p>
            <a:pPr lvl="1"/>
            <a:r>
              <a:rPr lang="en-US" dirty="0"/>
              <a:t>Be sure to update source file with corrections as well</a:t>
            </a:r>
          </a:p>
        </p:txBody>
      </p:sp>
      <p:sp>
        <p:nvSpPr>
          <p:cNvPr id="3" name="Footer Placeholder 2"/>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55</a:t>
            </a:fld>
            <a:endParaRPr lang="en-US" dirty="0"/>
          </a:p>
        </p:txBody>
      </p:sp>
    </p:spTree>
    <p:extLst>
      <p:ext uri="{BB962C8B-B14F-4D97-AF65-F5344CB8AC3E}">
        <p14:creationId xmlns:p14="http://schemas.microsoft.com/office/powerpoint/2010/main" val="2793777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4579" y="629266"/>
            <a:ext cx="6422849" cy="1676603"/>
          </a:xfrm>
        </p:spPr>
        <p:txBody>
          <a:bodyPr>
            <a:normAutofit/>
          </a:bodyPr>
          <a:lstStyle/>
          <a:p>
            <a:r>
              <a:rPr lang="en-US" sz="4000" b="1" dirty="0">
                <a:solidFill>
                  <a:schemeClr val="accent5"/>
                </a:solidFill>
                <a:latin typeface="+mn-lt"/>
              </a:rPr>
              <a:t>Error Detail Report- Excel</a:t>
            </a: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93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5663C30-D173-491A-AF90-ADA1EE21ED6E}"/>
              </a:ext>
            </a:extLst>
          </p:cNvPr>
          <p:cNvPicPr>
            <a:picLocks noChangeAspect="1"/>
          </p:cNvPicPr>
          <p:nvPr/>
        </p:nvPicPr>
        <p:blipFill>
          <a:blip r:embed="rId2"/>
          <a:stretch>
            <a:fillRect/>
          </a:stretch>
        </p:blipFill>
        <p:spPr>
          <a:xfrm>
            <a:off x="761364" y="887547"/>
            <a:ext cx="3113280" cy="5082905"/>
          </a:xfrm>
          <a:prstGeom prst="rect">
            <a:avLst/>
          </a:prstGeom>
          <a:effectLst/>
        </p:spPr>
      </p:pic>
      <p:sp>
        <p:nvSpPr>
          <p:cNvPr id="5" name="Content Placeholder 4"/>
          <p:cNvSpPr>
            <a:spLocks noGrp="1"/>
          </p:cNvSpPr>
          <p:nvPr>
            <p:ph idx="1"/>
          </p:nvPr>
        </p:nvSpPr>
        <p:spPr>
          <a:xfrm>
            <a:off x="5214581" y="2438400"/>
            <a:ext cx="6422848" cy="3785419"/>
          </a:xfrm>
        </p:spPr>
        <p:txBody>
          <a:bodyPr>
            <a:normAutofit/>
          </a:bodyPr>
          <a:lstStyle/>
          <a:p>
            <a:r>
              <a:rPr lang="en-US" sz="2000" dirty="0"/>
              <a:t>All </a:t>
            </a:r>
            <a:r>
              <a:rPr lang="en-US" sz="2000" dirty="0" err="1"/>
              <a:t>cognos</a:t>
            </a:r>
            <a:r>
              <a:rPr lang="en-US" sz="2000" dirty="0"/>
              <a:t> reports can be downloaded into excel</a:t>
            </a:r>
          </a:p>
          <a:p>
            <a:pPr lvl="1"/>
            <a:r>
              <a:rPr lang="en-US" dirty="0"/>
              <a:t>Click on  t          button on the top left</a:t>
            </a:r>
          </a:p>
          <a:p>
            <a:pPr lvl="1"/>
            <a:endParaRPr lang="en-US" dirty="0"/>
          </a:p>
          <a:p>
            <a:pPr marL="457200" lvl="1" indent="0">
              <a:buNone/>
            </a:pPr>
            <a:endParaRPr lang="en-US" dirty="0"/>
          </a:p>
          <a:p>
            <a:pPr lvl="1"/>
            <a:r>
              <a:rPr lang="en-US" dirty="0"/>
              <a:t>Choose ‘Run Excel’ when making selection</a:t>
            </a:r>
          </a:p>
          <a:p>
            <a:pPr lvl="1"/>
            <a:endParaRPr lang="en-US" dirty="0"/>
          </a:p>
        </p:txBody>
      </p:sp>
      <p:sp>
        <p:nvSpPr>
          <p:cNvPr id="3" name="Footer Placeholder 2"/>
          <p:cNvSpPr>
            <a:spLocks noGrp="1"/>
          </p:cNvSpPr>
          <p:nvPr>
            <p:ph type="ftr" sz="quarter" idx="4294967295"/>
          </p:nvPr>
        </p:nvSpPr>
        <p:spPr>
          <a:xfrm>
            <a:off x="5214578" y="6356350"/>
            <a:ext cx="6361725" cy="365125"/>
          </a:xfrm>
          <a:prstGeom prst="rect">
            <a:avLst/>
          </a:prstGeom>
        </p:spPr>
        <p:txBody>
          <a:bodyPr>
            <a:normAutofit/>
          </a:bodyPr>
          <a:lstStyle/>
          <a:p>
            <a:pPr algn="r">
              <a:spcAft>
                <a:spcPts val="600"/>
              </a:spcAft>
            </a:pPr>
            <a:fld id="{757A2F4E-5D54-B04B-91BD-7E78EE1FE9FD}" type="slidenum">
              <a:rPr lang="en-US">
                <a:solidFill>
                  <a:srgbClr val="898989"/>
                </a:solidFill>
              </a:rPr>
              <a:pPr algn="r">
                <a:spcAft>
                  <a:spcPts val="600"/>
                </a:spcAft>
              </a:pPr>
              <a:t>56</a:t>
            </a:fld>
            <a:endParaRPr lang="en-US">
              <a:solidFill>
                <a:srgbClr val="898989"/>
              </a:solidFill>
            </a:endParaRPr>
          </a:p>
        </p:txBody>
      </p:sp>
      <p:sp>
        <p:nvSpPr>
          <p:cNvPr id="7" name="Right Arrow 6"/>
          <p:cNvSpPr/>
          <p:nvPr/>
        </p:nvSpPr>
        <p:spPr>
          <a:xfrm>
            <a:off x="3415192" y="3428999"/>
            <a:ext cx="1359182" cy="39435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Go Forward or Next 7">
            <a:hlinkClick r:id="" action="ppaction://hlinkshowjump?jump=nextslide" highlightClick="1"/>
            <a:extLst>
              <a:ext uri="{FF2B5EF4-FFF2-40B4-BE49-F238E27FC236}">
                <a16:creationId xmlns:a16="http://schemas.microsoft.com/office/drawing/2014/main" id="{0EF8D436-03F5-4EF7-A5EF-8F1CD2F0B089}"/>
              </a:ext>
            </a:extLst>
          </p:cNvPr>
          <p:cNvSpPr/>
          <p:nvPr/>
        </p:nvSpPr>
        <p:spPr>
          <a:xfrm>
            <a:off x="6947650" y="2713704"/>
            <a:ext cx="436375" cy="373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421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134224"/>
            <a:ext cx="11286319" cy="969476"/>
          </a:xfrm>
        </p:spPr>
        <p:txBody>
          <a:bodyPr>
            <a:noAutofit/>
          </a:bodyPr>
          <a:lstStyle/>
          <a:p>
            <a:pPr algn="ctr"/>
            <a:r>
              <a:rPr lang="en-US" sz="4000" b="1" dirty="0">
                <a:solidFill>
                  <a:schemeClr val="accent5"/>
                </a:solidFill>
                <a:latin typeface="+mn-lt"/>
              </a:rPr>
              <a:t>Pipeline Reports – </a:t>
            </a:r>
            <a:br>
              <a:rPr lang="en-US" sz="4000" b="1" dirty="0">
                <a:solidFill>
                  <a:schemeClr val="accent5"/>
                </a:solidFill>
                <a:latin typeface="+mn-lt"/>
              </a:rPr>
            </a:br>
            <a:r>
              <a:rPr lang="en-US" sz="4000" b="1" i="1" dirty="0">
                <a:solidFill>
                  <a:schemeClr val="accent5"/>
                </a:solidFill>
                <a:latin typeface="+mn-lt"/>
              </a:rPr>
              <a:t>Method to Review Errors</a:t>
            </a:r>
          </a:p>
        </p:txBody>
      </p:sp>
      <p:sp>
        <p:nvSpPr>
          <p:cNvPr id="4" name="Footer Placeholder 3"/>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57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978" y="1622952"/>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785253" y="4818745"/>
            <a:ext cx="1625599" cy="667657"/>
          </a:xfrm>
          <a:prstGeom prst="ellipse">
            <a:avLst/>
          </a:prstGeom>
          <a:solidFill>
            <a:schemeClr val="accent2">
              <a:alpha val="29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96054"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96054" y="3788229"/>
            <a:ext cx="3854773" cy="1200329"/>
          </a:xfrm>
          <a:prstGeom prst="rect">
            <a:avLst/>
          </a:prstGeom>
          <a:solidFill>
            <a:schemeClr val="bg1"/>
          </a:solidFill>
        </p:spPr>
        <p:txBody>
          <a:bodyPr wrap="none" rtlCol="0">
            <a:spAutoFit/>
          </a:bodyPr>
          <a:lstStyle/>
          <a:p>
            <a:r>
              <a:rPr lang="en-US" dirty="0"/>
              <a:t>Search:</a:t>
            </a:r>
          </a:p>
          <a:p>
            <a:r>
              <a:rPr lang="en-US" dirty="0"/>
              <a:t>Dataset = Staff Profile and Assignments</a:t>
            </a:r>
          </a:p>
          <a:p>
            <a:r>
              <a:rPr lang="en-US" dirty="0"/>
              <a:t>School Year = 2020-21</a:t>
            </a:r>
          </a:p>
          <a:p>
            <a:r>
              <a:rPr lang="en-US" dirty="0"/>
              <a:t>Error type = Errors and Warnings </a:t>
            </a:r>
          </a:p>
        </p:txBody>
      </p:sp>
      <p:sp>
        <p:nvSpPr>
          <p:cNvPr id="9" name="TextBox 8"/>
          <p:cNvSpPr txBox="1"/>
          <p:nvPr/>
        </p:nvSpPr>
        <p:spPr>
          <a:xfrm>
            <a:off x="7182026" y="4399057"/>
            <a:ext cx="3214598" cy="646331"/>
          </a:xfrm>
          <a:prstGeom prst="rect">
            <a:avLst/>
          </a:prstGeom>
          <a:noFill/>
        </p:spPr>
        <p:txBody>
          <a:bodyPr wrap="none" rtlCol="0">
            <a:spAutoFit/>
          </a:bodyPr>
          <a:lstStyle/>
          <a:p>
            <a:r>
              <a:rPr lang="en-US" dirty="0"/>
              <a:t>File Type: Staff/Staff Assignment</a:t>
            </a:r>
          </a:p>
          <a:p>
            <a:r>
              <a:rPr lang="en-US" dirty="0"/>
              <a:t>Org/LEA = Code </a:t>
            </a:r>
          </a:p>
        </p:txBody>
      </p:sp>
      <p:sp>
        <p:nvSpPr>
          <p:cNvPr id="10" name="TextBox 9"/>
          <p:cNvSpPr txBox="1"/>
          <p:nvPr/>
        </p:nvSpPr>
        <p:spPr>
          <a:xfrm>
            <a:off x="6637740" y="5471888"/>
            <a:ext cx="1405962" cy="369332"/>
          </a:xfrm>
          <a:prstGeom prst="rect">
            <a:avLst/>
          </a:prstGeom>
          <a:noFill/>
        </p:spPr>
        <p:txBody>
          <a:bodyPr wrap="none" rtlCol="0">
            <a:spAutoFit/>
          </a:bodyPr>
          <a:lstStyle/>
          <a:p>
            <a:r>
              <a:rPr lang="en-US" dirty="0"/>
              <a:t>Click ‘Search’</a:t>
            </a:r>
          </a:p>
        </p:txBody>
      </p:sp>
    </p:spTree>
    <p:extLst>
      <p:ext uri="{BB962C8B-B14F-4D97-AF65-F5344CB8AC3E}">
        <p14:creationId xmlns:p14="http://schemas.microsoft.com/office/powerpoint/2010/main" val="2324043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004" y="133552"/>
            <a:ext cx="11368886" cy="982184"/>
          </a:xfrm>
        </p:spPr>
        <p:txBody>
          <a:bodyPr>
            <a:noAutofit/>
          </a:bodyPr>
          <a:lstStyle/>
          <a:p>
            <a:pPr algn="ctr"/>
            <a:r>
              <a:rPr lang="en-US" sz="4000" b="1" dirty="0">
                <a:solidFill>
                  <a:schemeClr val="accent5"/>
                </a:solidFill>
                <a:latin typeface="+mn-lt"/>
              </a:rPr>
              <a:t>Pipeline Error Reports – </a:t>
            </a:r>
            <a:br>
              <a:rPr lang="en-US" sz="4000" b="1" dirty="0">
                <a:solidFill>
                  <a:schemeClr val="accent5"/>
                </a:solidFill>
                <a:latin typeface="+mn-lt"/>
              </a:rPr>
            </a:br>
            <a:r>
              <a:rPr lang="en-US" sz="4000" b="1" dirty="0">
                <a:solidFill>
                  <a:schemeClr val="accent5"/>
                </a:solidFill>
                <a:latin typeface="+mn-lt"/>
              </a:rPr>
              <a:t>Viewing Details</a:t>
            </a:r>
          </a:p>
        </p:txBody>
      </p:sp>
      <p:sp>
        <p:nvSpPr>
          <p:cNvPr id="2" name="Content Placeholder 1"/>
          <p:cNvSpPr>
            <a:spLocks noGrp="1"/>
          </p:cNvSpPr>
          <p:nvPr>
            <p:ph idx="1"/>
          </p:nvPr>
        </p:nvSpPr>
        <p:spPr>
          <a:xfrm>
            <a:off x="1955912" y="1568237"/>
            <a:ext cx="7886700" cy="627926"/>
          </a:xfrm>
        </p:spPr>
        <p:txBody>
          <a:bodyPr>
            <a:normAutofit/>
          </a:bodyPr>
          <a:lstStyle/>
          <a:p>
            <a:r>
              <a:rPr lang="en-US" dirty="0"/>
              <a:t>Summary of </a:t>
            </a:r>
            <a:r>
              <a:rPr lang="en-US"/>
              <a:t>Errors are </a:t>
            </a:r>
            <a:r>
              <a:rPr lang="en-US" dirty="0"/>
              <a:t>next provided: </a:t>
            </a:r>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58</a:t>
            </a:fld>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55913" y="2043924"/>
            <a:ext cx="8071869"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23177" y="3630850"/>
            <a:ext cx="7937338" cy="1200329"/>
          </a:xfrm>
          <a:prstGeom prst="rect">
            <a:avLst/>
          </a:prstGeom>
          <a:noFill/>
        </p:spPr>
        <p:txBody>
          <a:bodyPr wrap="square" rtlCol="0">
            <a:spAutoFit/>
          </a:bodyPr>
          <a:lstStyle/>
          <a:p>
            <a:r>
              <a:rPr lang="en-US" sz="2400" dirty="0"/>
              <a:t>From this screen:</a:t>
            </a:r>
          </a:p>
          <a:p>
            <a:pPr marL="457200" indent="-457200">
              <a:buFont typeface="+mj-lt"/>
              <a:buAutoNum type="arabicPeriod"/>
            </a:pPr>
            <a:r>
              <a:rPr lang="en-US" sz="2400" dirty="0"/>
              <a:t>Click on ‘View Details’ to view each record with the error</a:t>
            </a:r>
          </a:p>
          <a:p>
            <a:pPr marL="457200" indent="-457200">
              <a:buFont typeface="+mj-lt"/>
              <a:buAutoNum type="arabicPeriod"/>
            </a:pPr>
            <a:r>
              <a:rPr lang="en-US" sz="2400" dirty="0"/>
              <a:t>Choose ‘Excel’ to download error report in Excel</a:t>
            </a:r>
          </a:p>
        </p:txBody>
      </p:sp>
    </p:spTree>
    <p:extLst>
      <p:ext uri="{BB962C8B-B14F-4D97-AF65-F5344CB8AC3E}">
        <p14:creationId xmlns:p14="http://schemas.microsoft.com/office/powerpoint/2010/main" val="1318882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4" y="205176"/>
            <a:ext cx="10910235" cy="898524"/>
          </a:xfrm>
        </p:spPr>
        <p:txBody>
          <a:bodyPr>
            <a:normAutofit/>
          </a:bodyPr>
          <a:lstStyle/>
          <a:p>
            <a:pPr algn="ctr"/>
            <a:r>
              <a:rPr lang="en-US" sz="4000" b="1" dirty="0">
                <a:solidFill>
                  <a:schemeClr val="accent5"/>
                </a:solidFill>
                <a:latin typeface="+mn-lt"/>
              </a:rPr>
              <a:t>Correcting Errors</a:t>
            </a:r>
          </a:p>
        </p:txBody>
      </p:sp>
      <p:sp>
        <p:nvSpPr>
          <p:cNvPr id="5" name="Content Placeholder 4"/>
          <p:cNvSpPr>
            <a:spLocks noGrp="1"/>
          </p:cNvSpPr>
          <p:nvPr>
            <p:ph idx="1"/>
          </p:nvPr>
        </p:nvSpPr>
        <p:spPr/>
        <p:txBody>
          <a:bodyPr>
            <a:normAutofit/>
          </a:bodyPr>
          <a:lstStyle/>
          <a:p>
            <a:r>
              <a:rPr lang="en-US" dirty="0"/>
              <a:t>Correct the errors in the file:</a:t>
            </a:r>
          </a:p>
          <a:p>
            <a:pPr lvl="1"/>
            <a:r>
              <a:rPr lang="en-US" dirty="0"/>
              <a:t>May have to fix errors in both Staff Profile and Staff Assignment files</a:t>
            </a:r>
          </a:p>
          <a:p>
            <a:pPr lvl="1"/>
            <a:r>
              <a:rPr lang="en-US" dirty="0"/>
              <a:t>Keep file versions – in case updated file causes even more errors, you can re-start using a prior file version</a:t>
            </a:r>
          </a:p>
          <a:p>
            <a:endParaRPr lang="en-US" dirty="0"/>
          </a:p>
          <a:p>
            <a:r>
              <a:rPr lang="en-US" dirty="0"/>
              <a:t>Resubmit your data records using the same process and replacing your existing data file using the Data File Upload tool</a:t>
            </a:r>
          </a:p>
          <a:p>
            <a:endParaRPr lang="en-US" dirty="0"/>
          </a:p>
          <a:p>
            <a:r>
              <a:rPr lang="en-US" dirty="0"/>
              <a:t>All errors must be corrected, all warnings should be reviewed</a:t>
            </a:r>
          </a:p>
        </p:txBody>
      </p:sp>
      <p:sp>
        <p:nvSpPr>
          <p:cNvPr id="3" name="Footer Placeholder 2"/>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59</a:t>
            </a:fld>
            <a:endParaRPr lang="en-US" dirty="0"/>
          </a:p>
        </p:txBody>
      </p:sp>
    </p:spTree>
    <p:extLst>
      <p:ext uri="{BB962C8B-B14F-4D97-AF65-F5344CB8AC3E}">
        <p14:creationId xmlns:p14="http://schemas.microsoft.com/office/powerpoint/2010/main" val="264677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1581287" cy="898524"/>
          </a:xfrm>
        </p:spPr>
        <p:txBody>
          <a:bodyPr>
            <a:normAutofit/>
          </a:bodyPr>
          <a:lstStyle/>
          <a:p>
            <a:pPr algn="ctr"/>
            <a:r>
              <a:rPr lang="en-US" sz="4000" dirty="0">
                <a:solidFill>
                  <a:schemeClr val="accent5"/>
                </a:solidFill>
                <a:latin typeface="Calibri" panose="020F0502020204030204" pitchFamily="34" charset="0"/>
                <a:cs typeface="Calibri" panose="020F0502020204030204" pitchFamily="34" charset="0"/>
              </a:rPr>
              <a:t>Website Overview - Interchanges</a:t>
            </a:r>
          </a:p>
        </p:txBody>
      </p:sp>
      <p:sp>
        <p:nvSpPr>
          <p:cNvPr id="2" name="Slide Number Placeholder 1"/>
          <p:cNvSpPr>
            <a:spLocks noGrp="1"/>
          </p:cNvSpPr>
          <p:nvPr>
            <p:ph type="sldNum" sz="quarter" idx="12"/>
          </p:nvPr>
        </p:nvSpPr>
        <p:spPr/>
        <p:txBody>
          <a:bodyPr/>
          <a:lstStyle/>
          <a:p>
            <a:fld id="{600BAA8B-998A-4793-9AB8-94EE2C3B2243}" type="slidenum">
              <a:rPr lang="en-US" smtClean="0"/>
              <a:pPr/>
              <a:t>6</a:t>
            </a:fld>
            <a:endParaRPr lang="en-US" dirty="0"/>
          </a:p>
        </p:txBody>
      </p:sp>
      <p:sp>
        <p:nvSpPr>
          <p:cNvPr id="9" name="TextBox 8">
            <a:extLst>
              <a:ext uri="{FF2B5EF4-FFF2-40B4-BE49-F238E27FC236}">
                <a16:creationId xmlns:a16="http://schemas.microsoft.com/office/drawing/2014/main" id="{2959346D-3467-1439-5143-782E7B94BBC6}"/>
              </a:ext>
            </a:extLst>
          </p:cNvPr>
          <p:cNvSpPr txBox="1"/>
          <p:nvPr/>
        </p:nvSpPr>
        <p:spPr>
          <a:xfrm>
            <a:off x="7069393" y="1298590"/>
            <a:ext cx="4650658" cy="4862870"/>
          </a:xfrm>
          <a:prstGeom prst="rect">
            <a:avLst/>
          </a:prstGeom>
          <a:noFill/>
        </p:spPr>
        <p:txBody>
          <a:bodyPr wrap="square" rtlCol="0">
            <a:spAutoFit/>
          </a:bodyPr>
          <a:lstStyle/>
          <a:p>
            <a:r>
              <a:rPr lang="en-US" sz="2400" b="1" dirty="0">
                <a:hlinkClick r:id="rId2"/>
              </a:rPr>
              <a:t>Staff website resources</a:t>
            </a:r>
            <a:endParaRPr lang="en-US" sz="2400" b="1" dirty="0"/>
          </a:p>
          <a:p>
            <a:pPr marL="285750" indent="-285750">
              <a:lnSpc>
                <a:spcPct val="200000"/>
              </a:lnSpc>
              <a:buFont typeface="Wingdings" panose="05000000000000000000" pitchFamily="2" charset="2"/>
              <a:buChar char="ü"/>
            </a:pPr>
            <a:r>
              <a:rPr lang="en-US" sz="2400" b="1" dirty="0">
                <a:hlinkClick r:id="rId3">
                  <a:extLst>
                    <a:ext uri="{A12FA001-AC4F-418D-AE19-62706E023703}">
                      <ahyp:hlinkClr xmlns:ahyp="http://schemas.microsoft.com/office/drawing/2018/hyperlinkcolor" val="tx"/>
                    </a:ext>
                  </a:extLst>
                </a:hlinkClick>
              </a:rPr>
              <a:t>Human Resources Timeline</a:t>
            </a:r>
            <a:endParaRPr lang="en-US" sz="2400" b="1" dirty="0"/>
          </a:p>
          <a:p>
            <a:pPr marL="285750" indent="-285750">
              <a:lnSpc>
                <a:spcPct val="200000"/>
              </a:lnSpc>
              <a:buFont typeface="Wingdings" panose="05000000000000000000" pitchFamily="2" charset="2"/>
              <a:buChar char="ü"/>
            </a:pPr>
            <a:r>
              <a:rPr lang="en-US" sz="2400" b="1" dirty="0">
                <a:hlinkClick r:id="rId4">
                  <a:extLst>
                    <a:ext uri="{A12FA001-AC4F-418D-AE19-62706E023703}">
                      <ahyp:hlinkClr xmlns:ahyp="http://schemas.microsoft.com/office/drawing/2018/hyperlinkcolor" val="tx"/>
                    </a:ext>
                  </a:extLst>
                </a:hlinkClick>
              </a:rPr>
              <a:t>Staff Profile File Layout</a:t>
            </a:r>
            <a:endParaRPr lang="en-US" sz="2400" b="1" dirty="0"/>
          </a:p>
          <a:p>
            <a:pPr marL="285750" indent="-285750">
              <a:lnSpc>
                <a:spcPct val="200000"/>
              </a:lnSpc>
              <a:buFont typeface="Wingdings" panose="05000000000000000000" pitchFamily="2" charset="2"/>
              <a:buChar char="ü"/>
            </a:pPr>
            <a:r>
              <a:rPr lang="en-US" sz="2400" b="1" dirty="0">
                <a:hlinkClick r:id="rId5">
                  <a:extLst>
                    <a:ext uri="{A12FA001-AC4F-418D-AE19-62706E023703}">
                      <ahyp:hlinkClr xmlns:ahyp="http://schemas.microsoft.com/office/drawing/2018/hyperlinkcolor" val="tx"/>
                    </a:ext>
                  </a:extLst>
                </a:hlinkClick>
              </a:rPr>
              <a:t>Staff Assignment File Layout</a:t>
            </a:r>
            <a:endParaRPr lang="en-US" sz="2400" b="1" dirty="0"/>
          </a:p>
          <a:p>
            <a:pPr marL="285750" indent="-285750">
              <a:lnSpc>
                <a:spcPct val="200000"/>
              </a:lnSpc>
              <a:buFont typeface="Wingdings" panose="05000000000000000000" pitchFamily="2" charset="2"/>
              <a:buChar char="ü"/>
            </a:pPr>
            <a:r>
              <a:rPr lang="en-US" sz="2400" b="1" dirty="0"/>
              <a:t>Business Rules</a:t>
            </a:r>
          </a:p>
          <a:p>
            <a:pPr marL="285750" indent="-285750">
              <a:buFont typeface="Wingdings" panose="05000000000000000000" pitchFamily="2" charset="2"/>
              <a:buChar char="ü"/>
            </a:pPr>
            <a:r>
              <a:rPr lang="en-US" sz="2400" b="1" dirty="0"/>
              <a:t>Training-</a:t>
            </a:r>
          </a:p>
          <a:p>
            <a:r>
              <a:rPr lang="en-US" sz="1400" b="1" dirty="0"/>
              <a:t>Today's recording will be posted on our website soon after the training ends.</a:t>
            </a:r>
          </a:p>
          <a:p>
            <a:r>
              <a:rPr lang="en-US" sz="1400" b="1" dirty="0"/>
              <a:t>Today is  the first for the 22-23 school year, MORE to come throughout the collection.  They will be announced on our website, through email, and at Townhall</a:t>
            </a:r>
          </a:p>
        </p:txBody>
      </p:sp>
      <p:pic>
        <p:nvPicPr>
          <p:cNvPr id="5" name="Picture 4">
            <a:extLst>
              <a:ext uri="{FF2B5EF4-FFF2-40B4-BE49-F238E27FC236}">
                <a16:creationId xmlns:a16="http://schemas.microsoft.com/office/drawing/2014/main" id="{AE550634-6AE5-9BB9-BB92-42A2EAF3B20E}"/>
              </a:ext>
            </a:extLst>
          </p:cNvPr>
          <p:cNvPicPr>
            <a:picLocks noChangeAspect="1"/>
          </p:cNvPicPr>
          <p:nvPr/>
        </p:nvPicPr>
        <p:blipFill>
          <a:blip r:embed="rId6"/>
          <a:stretch>
            <a:fillRect/>
          </a:stretch>
        </p:blipFill>
        <p:spPr>
          <a:xfrm>
            <a:off x="167148" y="869668"/>
            <a:ext cx="6597446" cy="5988332"/>
          </a:xfrm>
          <a:prstGeom prst="rect">
            <a:avLst/>
          </a:prstGeom>
        </p:spPr>
      </p:pic>
    </p:spTree>
    <p:extLst>
      <p:ext uri="{BB962C8B-B14F-4D97-AF65-F5344CB8AC3E}">
        <p14:creationId xmlns:p14="http://schemas.microsoft.com/office/powerpoint/2010/main" val="994482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256822" cy="898524"/>
          </a:xfrm>
        </p:spPr>
        <p:txBody>
          <a:bodyPr>
            <a:normAutofit/>
          </a:bodyPr>
          <a:lstStyle/>
          <a:p>
            <a:pPr algn="ctr"/>
            <a:r>
              <a:rPr lang="en-US" sz="4000" b="1" dirty="0">
                <a:solidFill>
                  <a:schemeClr val="accent5"/>
                </a:solidFill>
                <a:latin typeface="+mn-lt"/>
              </a:rPr>
              <a:t>Next Steps – Staff</a:t>
            </a:r>
          </a:p>
        </p:txBody>
      </p:sp>
      <p:sp>
        <p:nvSpPr>
          <p:cNvPr id="4" name="Content Placeholder 3"/>
          <p:cNvSpPr>
            <a:spLocks noGrp="1"/>
          </p:cNvSpPr>
          <p:nvPr>
            <p:ph idx="1"/>
          </p:nvPr>
        </p:nvSpPr>
        <p:spPr/>
        <p:txBody>
          <a:bodyPr/>
          <a:lstStyle/>
          <a:p>
            <a:r>
              <a:rPr lang="en-US" dirty="0"/>
              <a:t>Staff Profile = Processed and Zero Error Count</a:t>
            </a:r>
          </a:p>
          <a:p>
            <a:r>
              <a:rPr lang="en-US" dirty="0"/>
              <a:t>Staff Assignment File = Processed and Zero Error Count</a:t>
            </a:r>
          </a:p>
          <a:p>
            <a:endParaRPr lang="en-US" dirty="0"/>
          </a:p>
          <a:p>
            <a:endParaRPr lang="en-US" dirty="0"/>
          </a:p>
          <a:p>
            <a:endParaRPr lang="en-US" dirty="0"/>
          </a:p>
          <a:p>
            <a:r>
              <a:rPr lang="en-US" dirty="0"/>
              <a:t>Create Snapshot</a:t>
            </a:r>
          </a:p>
          <a:p>
            <a:pPr lvl="1"/>
            <a:r>
              <a:rPr lang="en-US" dirty="0"/>
              <a:t>Districts/BOCES create Human Resources Snapshot</a:t>
            </a:r>
          </a:p>
          <a:p>
            <a:pPr lvl="1"/>
            <a:r>
              <a:rPr lang="en-US" dirty="0"/>
              <a:t>Administrative Units create Special Education December Count Snapshot</a:t>
            </a:r>
          </a:p>
          <a:p>
            <a:endParaRPr lang="en-US" dirty="0"/>
          </a:p>
        </p:txBody>
      </p:sp>
      <p:sp>
        <p:nvSpPr>
          <p:cNvPr id="3" name="Footer Placeholder 2"/>
          <p:cNvSpPr>
            <a:spLocks noGrp="1"/>
          </p:cNvSpPr>
          <p:nvPr>
            <p:ph type="ftr" sz="quarter" idx="4294967295"/>
          </p:nvPr>
        </p:nvSpPr>
        <p:spPr>
          <a:xfrm>
            <a:off x="1524000" y="6265864"/>
            <a:ext cx="2895600" cy="365125"/>
          </a:xfrm>
          <a:prstGeom prst="rect">
            <a:avLst/>
          </a:prstGeom>
        </p:spPr>
        <p:txBody>
          <a:bodyPr/>
          <a:lstStyle/>
          <a:p>
            <a:fld id="{757A2F4E-5D54-B04B-91BD-7E78EE1FE9FD}" type="slidenum">
              <a:rPr lang="en-US" smtClean="0"/>
              <a:pPr/>
              <a:t>60</a:t>
            </a:fld>
            <a:endParaRPr lang="en-US" dirty="0"/>
          </a:p>
        </p:txBody>
      </p:sp>
      <p:sp>
        <p:nvSpPr>
          <p:cNvPr id="5" name="Down Arrow 4"/>
          <p:cNvSpPr/>
          <p:nvPr/>
        </p:nvSpPr>
        <p:spPr>
          <a:xfrm>
            <a:off x="3018971" y="2660396"/>
            <a:ext cx="1362745" cy="79400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20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6000" b="1" dirty="0">
                <a:solidFill>
                  <a:schemeClr val="accent5"/>
                </a:solidFill>
                <a:latin typeface="+mn-lt"/>
              </a:rPr>
              <a:t>Additional Cognos Reports</a:t>
            </a:r>
          </a:p>
        </p:txBody>
      </p:sp>
      <p:sp>
        <p:nvSpPr>
          <p:cNvPr id="4" name="Slide Number Placeholder 3"/>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C479D5F6-EDCB-402A-AC08-4943A1820E8F}" type="slidenum">
              <a:rPr lang="en-US" sz="1500">
                <a:solidFill>
                  <a:srgbClr val="FFFFFF"/>
                </a:solidFill>
              </a:rPr>
              <a:pPr algn="ctr" defTabSz="457200">
                <a:spcAft>
                  <a:spcPts val="600"/>
                </a:spcAft>
              </a:pPr>
              <a:t>61</a:t>
            </a:fld>
            <a:endParaRPr lang="en-US" sz="1500">
              <a:solidFill>
                <a:srgbClr val="FFFFFF"/>
              </a:solidFill>
            </a:endParaRPr>
          </a:p>
        </p:txBody>
      </p:sp>
      <p:pic>
        <p:nvPicPr>
          <p:cNvPr id="3" name="Picture 2" descr="A pile of colorful leaves&#10;&#10;Description automatically generated with low confidence">
            <a:extLst>
              <a:ext uri="{FF2B5EF4-FFF2-40B4-BE49-F238E27FC236}">
                <a16:creationId xmlns:a16="http://schemas.microsoft.com/office/drawing/2014/main" id="{43697C60-C335-7E8C-02BE-DD4AB53F8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392" y="4731774"/>
            <a:ext cx="3009900" cy="1524000"/>
          </a:xfrm>
          <a:prstGeom prst="rect">
            <a:avLst/>
          </a:prstGeom>
        </p:spPr>
      </p:pic>
    </p:spTree>
    <p:extLst>
      <p:ext uri="{BB962C8B-B14F-4D97-AF65-F5344CB8AC3E}">
        <p14:creationId xmlns:p14="http://schemas.microsoft.com/office/powerpoint/2010/main" val="3741785512"/>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109338" cy="898524"/>
          </a:xfrm>
        </p:spPr>
        <p:txBody>
          <a:bodyPr>
            <a:normAutofit/>
          </a:bodyPr>
          <a:lstStyle/>
          <a:p>
            <a:pPr algn="ctr"/>
            <a:r>
              <a:rPr lang="en-US" sz="4000" b="1" dirty="0">
                <a:solidFill>
                  <a:schemeClr val="accent5"/>
                </a:solidFill>
                <a:latin typeface="+mn-lt"/>
              </a:rPr>
              <a:t>Staff Interchange Cognos Reports</a:t>
            </a:r>
          </a:p>
        </p:txBody>
      </p:sp>
      <p:sp>
        <p:nvSpPr>
          <p:cNvPr id="3" name="Content Placeholder 2"/>
          <p:cNvSpPr>
            <a:spLocks noGrp="1"/>
          </p:cNvSpPr>
          <p:nvPr>
            <p:ph idx="1"/>
          </p:nvPr>
        </p:nvSpPr>
        <p:spPr/>
        <p:txBody>
          <a:bodyPr>
            <a:normAutofit lnSpcReduction="10000"/>
          </a:bodyPr>
          <a:lstStyle/>
          <a:p>
            <a:pPr>
              <a:lnSpc>
                <a:spcPct val="100000"/>
              </a:lnSpc>
            </a:pPr>
            <a:r>
              <a:rPr lang="en-US" sz="3600" dirty="0">
                <a:solidFill>
                  <a:schemeClr val="accent5"/>
                </a:solidFill>
              </a:rPr>
              <a:t>Special Education December Snapshot Error Detail Report</a:t>
            </a:r>
          </a:p>
          <a:p>
            <a:pPr>
              <a:lnSpc>
                <a:spcPct val="100000"/>
              </a:lnSpc>
            </a:pPr>
            <a:r>
              <a:rPr lang="en-US" sz="3600" dirty="0">
                <a:solidFill>
                  <a:schemeClr val="accent5"/>
                </a:solidFill>
              </a:rPr>
              <a:t>Staff Assignment Error Detail Report </a:t>
            </a:r>
          </a:p>
          <a:p>
            <a:pPr>
              <a:lnSpc>
                <a:spcPct val="100000"/>
              </a:lnSpc>
            </a:pPr>
            <a:r>
              <a:rPr lang="en-US" sz="3600" dirty="0">
                <a:solidFill>
                  <a:schemeClr val="accent5"/>
                </a:solidFill>
              </a:rPr>
              <a:t>Staff Assignment Error Summary Report</a:t>
            </a:r>
          </a:p>
          <a:p>
            <a:pPr>
              <a:lnSpc>
                <a:spcPct val="100000"/>
              </a:lnSpc>
            </a:pPr>
            <a:r>
              <a:rPr lang="en-US" sz="3600" dirty="0">
                <a:solidFill>
                  <a:schemeClr val="accent5"/>
                </a:solidFill>
              </a:rPr>
              <a:t>Staff Demographics Error Detail Report</a:t>
            </a:r>
          </a:p>
          <a:p>
            <a:pPr>
              <a:lnSpc>
                <a:spcPct val="100000"/>
              </a:lnSpc>
            </a:pPr>
            <a:r>
              <a:rPr lang="en-US" sz="3600" dirty="0">
                <a:solidFill>
                  <a:schemeClr val="accent5"/>
                </a:solidFill>
              </a:rPr>
              <a:t>Staff Demographics Error Summary Report</a:t>
            </a:r>
          </a:p>
          <a:p>
            <a:pPr>
              <a:lnSpc>
                <a:spcPct val="100000"/>
              </a:lnSpc>
            </a:pPr>
            <a:r>
              <a:rPr lang="en-US" sz="3600" dirty="0">
                <a:solidFill>
                  <a:schemeClr val="accent5"/>
                </a:solidFill>
              </a:rPr>
              <a:t>Staff Licensing Status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62</a:t>
            </a:fld>
            <a:endParaRPr lang="en-US" dirty="0"/>
          </a:p>
        </p:txBody>
      </p:sp>
    </p:spTree>
    <p:extLst>
      <p:ext uri="{BB962C8B-B14F-4D97-AF65-F5344CB8AC3E}">
        <p14:creationId xmlns:p14="http://schemas.microsoft.com/office/powerpoint/2010/main" val="3645790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36525"/>
            <a:ext cx="11672314" cy="967175"/>
          </a:xfrm>
        </p:spPr>
        <p:txBody>
          <a:bodyPr>
            <a:noAutofit/>
          </a:bodyPr>
          <a:lstStyle/>
          <a:p>
            <a:pPr algn="ctr"/>
            <a:r>
              <a:rPr lang="en-US" sz="4000" b="1" dirty="0">
                <a:solidFill>
                  <a:schemeClr val="accent5"/>
                </a:solidFill>
                <a:latin typeface="+mn-lt"/>
              </a:rPr>
              <a:t>Special Education December Snapshot Error Detail Report </a:t>
            </a:r>
            <a:r>
              <a:rPr lang="en-US" sz="4000" b="1" i="1" dirty="0">
                <a:solidFill>
                  <a:schemeClr val="accent5"/>
                </a:solidFill>
                <a:latin typeface="+mn-lt"/>
              </a:rPr>
              <a:t>(staff errors)</a:t>
            </a:r>
          </a:p>
        </p:txBody>
      </p:sp>
      <p:sp>
        <p:nvSpPr>
          <p:cNvPr id="3" name="Content Placeholder 2"/>
          <p:cNvSpPr>
            <a:spLocks noGrp="1"/>
          </p:cNvSpPr>
          <p:nvPr>
            <p:ph idx="1"/>
          </p:nvPr>
        </p:nvSpPr>
        <p:spPr/>
        <p:txBody>
          <a:bodyPr/>
          <a:lstStyle/>
          <a:p>
            <a:r>
              <a:rPr lang="en-US" dirty="0"/>
              <a:t>Useful if you are responsible for reporting the Special Education staff in your Staff Interchange files </a:t>
            </a:r>
          </a:p>
          <a:p>
            <a:endParaRPr lang="en-US" dirty="0"/>
          </a:p>
          <a:p>
            <a:r>
              <a:rPr lang="en-US" dirty="0"/>
              <a:t>Provides list of staff errors found in the Special Ed December Count Snapshot </a:t>
            </a:r>
          </a:p>
          <a:p>
            <a:pPr lvl="1"/>
            <a:r>
              <a:rPr lang="en-US" dirty="0"/>
              <a:t>Only available with data after the Special Ed December Count Snapshot has been created by the Administrative Unit</a:t>
            </a:r>
          </a:p>
          <a:p>
            <a:pPr lvl="1"/>
            <a:r>
              <a:rPr lang="en-US" dirty="0"/>
              <a:t>Only displays the staff records with errors that are reported for your entity</a:t>
            </a:r>
          </a:p>
          <a:p>
            <a:pPr lvl="2"/>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1891051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266654" cy="898524"/>
          </a:xfrm>
        </p:spPr>
        <p:txBody>
          <a:bodyPr/>
          <a:lstStyle/>
          <a:p>
            <a:pPr algn="ctr"/>
            <a:r>
              <a:rPr lang="en-US" b="1" dirty="0">
                <a:solidFill>
                  <a:schemeClr val="accent5"/>
                </a:solidFill>
                <a:latin typeface="+mn-lt"/>
              </a:rPr>
              <a:t>Staff Licensing Status</a:t>
            </a:r>
          </a:p>
        </p:txBody>
      </p:sp>
      <p:sp>
        <p:nvSpPr>
          <p:cNvPr id="3" name="Content Placeholder 2"/>
          <p:cNvSpPr>
            <a:spLocks noGrp="1"/>
          </p:cNvSpPr>
          <p:nvPr>
            <p:ph idx="1"/>
          </p:nvPr>
        </p:nvSpPr>
        <p:spPr/>
        <p:txBody>
          <a:bodyPr/>
          <a:lstStyle/>
          <a:p>
            <a:r>
              <a:rPr lang="en-US" dirty="0"/>
              <a:t>Provides all current licenses held for ALL staff reported in the Staff Profile file based on the SSN in the file</a:t>
            </a:r>
          </a:p>
          <a:p>
            <a:r>
              <a:rPr lang="en-US" dirty="0"/>
              <a:t>Use to check license status for teachers and/or special education providers</a:t>
            </a:r>
          </a:p>
          <a:p>
            <a:r>
              <a:rPr lang="en-US" dirty="0"/>
              <a:t>Use to check endorsements for teachers for the Demonstrating In-Field Status</a:t>
            </a:r>
          </a:p>
          <a:p>
            <a:endParaRPr lang="en-US" dirty="0"/>
          </a:p>
          <a:p>
            <a:r>
              <a:rPr lang="en-US" dirty="0"/>
              <a:t>If a staff person is not in the report, then a license was not found for the SSN reported</a:t>
            </a:r>
          </a:p>
          <a:p>
            <a:pPr lvl="1"/>
            <a:r>
              <a:rPr lang="en-US" dirty="0"/>
              <a:t>Check to ensure the SSN on the license matches the SSN in the Staff Profile file and in EDIS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2183215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6600" b="1" dirty="0">
                <a:solidFill>
                  <a:schemeClr val="accent5"/>
                </a:solidFill>
                <a:latin typeface="+mn-lt"/>
              </a:rPr>
              <a:t>Resources</a:t>
            </a:r>
          </a:p>
        </p:txBody>
      </p:sp>
    </p:spTree>
    <p:extLst>
      <p:ext uri="{BB962C8B-B14F-4D97-AF65-F5344CB8AC3E}">
        <p14:creationId xmlns:p14="http://schemas.microsoft.com/office/powerpoint/2010/main" val="2357844590"/>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5E7B305-39A3-AAF2-928B-FA89EE86F3BE}"/>
              </a:ext>
            </a:extLst>
          </p:cNvPr>
          <p:cNvSpPr>
            <a:spLocks noGrp="1"/>
          </p:cNvSpPr>
          <p:nvPr>
            <p:ph type="ctrTitle"/>
          </p:nvPr>
        </p:nvSpPr>
        <p:spPr>
          <a:xfrm>
            <a:off x="2818874" y="3346545"/>
            <a:ext cx="2883785" cy="713677"/>
          </a:xfrm>
        </p:spPr>
        <p:txBody>
          <a:bodyPr vert="horz" lIns="91440" tIns="45720" rIns="91440" bIns="45720" rtlCol="0" anchor="b">
            <a:normAutofit/>
          </a:bodyPr>
          <a:lstStyle/>
          <a:p>
            <a:pPr algn="l"/>
            <a:r>
              <a:rPr lang="en-US" dirty="0">
                <a:latin typeface="+mj-lt"/>
              </a:rPr>
              <a:t>Thank you </a:t>
            </a:r>
          </a:p>
        </p:txBody>
      </p:sp>
      <p:sp>
        <p:nvSpPr>
          <p:cNvPr id="3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68A8BA69-E046-CB23-9E4C-DF721AEC2FBC}"/>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lumMod val="50000"/>
                    <a:lumOff val="50000"/>
                  </a:schemeClr>
                </a:solidFill>
                <a:latin typeface="Calibri" panose="020F0502020204030204"/>
              </a:rPr>
              <a:pPr algn="r">
                <a:spcAft>
                  <a:spcPts val="600"/>
                </a:spcAft>
                <a:defRPr/>
              </a:pPr>
              <a:t>66</a:t>
            </a:fld>
            <a:endParaRPr lang="en-US" sz="1200">
              <a:solidFill>
                <a:schemeClr val="tx1">
                  <a:lumMod val="50000"/>
                  <a:lumOff val="50000"/>
                </a:schemeClr>
              </a:solidFill>
              <a:latin typeface="Calibri" panose="020F0502020204030204"/>
            </a:endParaRPr>
          </a:p>
        </p:txBody>
      </p:sp>
      <p:sp>
        <p:nvSpPr>
          <p:cNvPr id="37" name="Freeform: Shape 3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a:extLst>
              <a:ext uri="{FF2B5EF4-FFF2-40B4-BE49-F238E27FC236}">
                <a16:creationId xmlns:a16="http://schemas.microsoft.com/office/drawing/2014/main" id="{3704959D-B878-FA11-69C3-26AB7CFA825D}"/>
              </a:ext>
            </a:extLst>
          </p:cNvPr>
          <p:cNvPicPr>
            <a:picLocks noChangeAspect="1"/>
          </p:cNvPicPr>
          <p:nvPr/>
        </p:nvPicPr>
        <p:blipFill rotWithShape="1">
          <a:blip r:embed="rId2">
            <a:extLst>
              <a:ext uri="{28A0092B-C50C-407E-A947-70E740481C1C}">
                <a14:useLocalDpi xmlns:a14="http://schemas.microsoft.com/office/drawing/2010/main" val="0"/>
              </a:ext>
            </a:extLst>
          </a:blip>
          <a:srcRect t="1902" r="-1" b="1726"/>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7" name="TextBox 6">
            <a:extLst>
              <a:ext uri="{FF2B5EF4-FFF2-40B4-BE49-F238E27FC236}">
                <a16:creationId xmlns:a16="http://schemas.microsoft.com/office/drawing/2014/main" id="{F02B3B57-8293-6D15-A9A8-50B5ED00D6FE}"/>
              </a:ext>
            </a:extLst>
          </p:cNvPr>
          <p:cNvSpPr txBox="1"/>
          <p:nvPr/>
        </p:nvSpPr>
        <p:spPr>
          <a:xfrm rot="183590">
            <a:off x="2567413" y="3379190"/>
            <a:ext cx="3108862" cy="338554"/>
          </a:xfrm>
          <a:prstGeom prst="rect">
            <a:avLst/>
          </a:prstGeom>
          <a:noFill/>
        </p:spPr>
        <p:txBody>
          <a:bodyPr wrap="square" rtlCol="0">
            <a:spAutoFit/>
          </a:bodyPr>
          <a:lstStyle/>
          <a:p>
            <a:r>
              <a:rPr lang="en-US" sz="1600" dirty="0">
                <a:latin typeface="Segoe Script" panose="030B0504020000000003" pitchFamily="66" charset="0"/>
              </a:rPr>
              <a:t>Thank you for joining us!</a:t>
            </a:r>
          </a:p>
        </p:txBody>
      </p:sp>
      <p:sp>
        <p:nvSpPr>
          <p:cNvPr id="4" name="TextBox 3">
            <a:extLst>
              <a:ext uri="{FF2B5EF4-FFF2-40B4-BE49-F238E27FC236}">
                <a16:creationId xmlns:a16="http://schemas.microsoft.com/office/drawing/2014/main" id="{270330D0-0143-2DCC-8DB2-7EEF974D5958}"/>
              </a:ext>
            </a:extLst>
          </p:cNvPr>
          <p:cNvSpPr txBox="1"/>
          <p:nvPr/>
        </p:nvSpPr>
        <p:spPr>
          <a:xfrm>
            <a:off x="133350" y="134393"/>
            <a:ext cx="11953875" cy="738664"/>
          </a:xfrm>
          <a:prstGeom prst="rect">
            <a:avLst/>
          </a:prstGeom>
          <a:noFill/>
        </p:spPr>
        <p:txBody>
          <a:bodyPr wrap="square" rtlCol="0">
            <a:spAutoFit/>
          </a:bodyPr>
          <a:lstStyle/>
          <a:p>
            <a:pPr algn="ctr"/>
            <a:r>
              <a:rPr lang="en-US" sz="2400" dirty="0">
                <a:latin typeface="Segoe Script" panose="030B0504020000000003" pitchFamily="66" charset="0"/>
              </a:rPr>
              <a:t>If you have any questions, please do not hesitate to contact us.</a:t>
            </a:r>
          </a:p>
          <a:p>
            <a:endParaRPr lang="en-US" dirty="0"/>
          </a:p>
        </p:txBody>
      </p:sp>
      <p:sp>
        <p:nvSpPr>
          <p:cNvPr id="10" name="TextBox 9">
            <a:extLst>
              <a:ext uri="{FF2B5EF4-FFF2-40B4-BE49-F238E27FC236}">
                <a16:creationId xmlns:a16="http://schemas.microsoft.com/office/drawing/2014/main" id="{134413D0-E0D5-C36C-9985-F5BA362CC59A}"/>
              </a:ext>
            </a:extLst>
          </p:cNvPr>
          <p:cNvSpPr txBox="1"/>
          <p:nvPr/>
        </p:nvSpPr>
        <p:spPr>
          <a:xfrm>
            <a:off x="7654399" y="762607"/>
            <a:ext cx="4470926" cy="5170646"/>
          </a:xfrm>
          <a:prstGeom prst="rect">
            <a:avLst/>
          </a:prstGeom>
          <a:noFill/>
        </p:spPr>
        <p:txBody>
          <a:bodyPr wrap="square">
            <a:spAutoFit/>
          </a:bodyPr>
          <a:lstStyle/>
          <a:p>
            <a:pPr algn="ctr"/>
            <a:r>
              <a:rPr lang="en-US" sz="2800" b="1" dirty="0">
                <a:hlinkClick r:id="rId3"/>
              </a:rPr>
              <a:t>Staff Interchanges</a:t>
            </a:r>
            <a:r>
              <a:rPr lang="en-US" sz="2800" b="1" dirty="0"/>
              <a:t>  </a:t>
            </a:r>
          </a:p>
          <a:p>
            <a:pPr algn="ctr"/>
            <a:r>
              <a:rPr lang="en-US" sz="1800" b="1" dirty="0">
                <a:hlinkClick r:id="rId4"/>
              </a:rPr>
              <a:t>Staff Profile File Layout</a:t>
            </a:r>
            <a:r>
              <a:rPr lang="en-US" b="1" dirty="0"/>
              <a:t>   </a:t>
            </a:r>
            <a:r>
              <a:rPr lang="en-US" sz="1800" b="1" dirty="0">
                <a:hlinkClick r:id="rId5"/>
              </a:rPr>
              <a:t>Staff Assignment File Layout</a:t>
            </a:r>
            <a:endParaRPr lang="en-US" sz="1800" b="1" dirty="0"/>
          </a:p>
          <a:p>
            <a:pPr algn="ctr"/>
            <a:r>
              <a:rPr lang="en-US" sz="2800" b="1" dirty="0">
                <a:solidFill>
                  <a:schemeClr val="accent5"/>
                </a:solidFill>
                <a:hlinkClick r:id="rId6"/>
              </a:rPr>
              <a:t>Human Resources Snapshot</a:t>
            </a:r>
            <a:endParaRPr lang="en-US" sz="2800" b="1" dirty="0">
              <a:solidFill>
                <a:schemeClr val="accent5"/>
              </a:solidFill>
            </a:endParaRPr>
          </a:p>
          <a:p>
            <a:pPr algn="ctr"/>
            <a:r>
              <a:rPr lang="en-US" sz="2000" b="1" dirty="0">
                <a:solidFill>
                  <a:schemeClr val="accent5"/>
                </a:solidFill>
                <a:hlinkClick r:id="rId7"/>
              </a:rPr>
              <a:t>Timeline</a:t>
            </a:r>
            <a:endParaRPr lang="en-US" sz="2000" b="1" dirty="0"/>
          </a:p>
          <a:p>
            <a:pPr algn="ctr"/>
            <a:r>
              <a:rPr lang="en-US" b="1" dirty="0">
                <a:solidFill>
                  <a:schemeClr val="accent5">
                    <a:lumMod val="50000"/>
                  </a:schemeClr>
                </a:solidFill>
              </a:rPr>
              <a:t>Dawna Gudka</a:t>
            </a:r>
          </a:p>
          <a:p>
            <a:pPr algn="ctr"/>
            <a:r>
              <a:rPr lang="en-US" b="1" dirty="0">
                <a:solidFill>
                  <a:schemeClr val="accent5">
                    <a:lumMod val="50000"/>
                  </a:schemeClr>
                </a:solidFill>
              </a:rPr>
              <a:t>(303) 598-7901</a:t>
            </a:r>
          </a:p>
          <a:p>
            <a:pPr algn="ctr"/>
            <a:r>
              <a:rPr lang="en-US" b="1" dirty="0">
                <a:hlinkClick r:id="rId8"/>
              </a:rPr>
              <a:t>gudka_d@cde.state.co.us</a:t>
            </a:r>
            <a:r>
              <a:rPr lang="en-US" b="1" dirty="0"/>
              <a:t> </a:t>
            </a:r>
          </a:p>
          <a:p>
            <a:pPr algn="ctr"/>
            <a:endParaRPr lang="en-US" sz="1800" b="1" dirty="0">
              <a:hlinkClick r:id="rId9"/>
            </a:endParaRPr>
          </a:p>
          <a:p>
            <a:pPr algn="ctr"/>
            <a:endParaRPr lang="en-US" b="1" dirty="0">
              <a:hlinkClick r:id="rId9"/>
            </a:endParaRPr>
          </a:p>
          <a:p>
            <a:pPr algn="ctr"/>
            <a:endParaRPr lang="en-US" sz="1800" b="1" dirty="0">
              <a:hlinkClick r:id="rId9"/>
            </a:endParaRPr>
          </a:p>
          <a:p>
            <a:pPr algn="ctr"/>
            <a:endParaRPr lang="en-US" sz="1800" b="1" dirty="0">
              <a:hlinkClick r:id="rId9"/>
            </a:endParaRPr>
          </a:p>
          <a:p>
            <a:pPr algn="ctr"/>
            <a:r>
              <a:rPr lang="en-US" sz="2800" b="1" dirty="0">
                <a:hlinkClick r:id="rId9"/>
              </a:rPr>
              <a:t>Special Education December Count</a:t>
            </a:r>
            <a:r>
              <a:rPr lang="en-US" sz="2800" b="1" dirty="0"/>
              <a:t>	</a:t>
            </a:r>
          </a:p>
          <a:p>
            <a:pPr algn="ctr"/>
            <a:r>
              <a:rPr lang="en-US" b="1" dirty="0">
                <a:solidFill>
                  <a:schemeClr val="accent5">
                    <a:lumMod val="50000"/>
                  </a:schemeClr>
                </a:solidFill>
              </a:rPr>
              <a:t>Lindsey Heitman </a:t>
            </a:r>
          </a:p>
          <a:p>
            <a:pPr algn="ctr"/>
            <a:r>
              <a:rPr lang="en-US" b="1" dirty="0">
                <a:hlinkClick r:id="rId10"/>
              </a:rPr>
              <a:t>Heitman_l@cde.state.co.us</a:t>
            </a:r>
            <a:endParaRPr lang="en-US" dirty="0"/>
          </a:p>
        </p:txBody>
      </p:sp>
    </p:spTree>
    <p:extLst>
      <p:ext uri="{BB962C8B-B14F-4D97-AF65-F5344CB8AC3E}">
        <p14:creationId xmlns:p14="http://schemas.microsoft.com/office/powerpoint/2010/main" val="232681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DBB05-5F10-FC31-060B-18B8D8D2687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39B4A21-281A-23FA-180A-5F64A1B04635}"/>
              </a:ext>
            </a:extLst>
          </p:cNvPr>
          <p:cNvSpPr>
            <a:spLocks noGrp="1"/>
          </p:cNvSpPr>
          <p:nvPr>
            <p:ph type="sldNum" sz="quarter" idx="12"/>
          </p:nvPr>
        </p:nvSpPr>
        <p:spPr/>
        <p:txBody>
          <a:bodyPr/>
          <a:lstStyle/>
          <a:p>
            <a:fld id="{C479D5F6-EDCB-402A-AC08-4943A1820E8F}" type="slidenum">
              <a:rPr lang="en-US" smtClean="0"/>
              <a:pPr/>
              <a:t>7</a:t>
            </a:fld>
            <a:endParaRPr lang="en-US" dirty="0"/>
          </a:p>
        </p:txBody>
      </p:sp>
      <p:pic>
        <p:nvPicPr>
          <p:cNvPr id="5" name="Picture 4">
            <a:extLst>
              <a:ext uri="{FF2B5EF4-FFF2-40B4-BE49-F238E27FC236}">
                <a16:creationId xmlns:a16="http://schemas.microsoft.com/office/drawing/2014/main" id="{0BD8D4FF-5A11-034C-1106-32B4465DD67A}"/>
              </a:ext>
            </a:extLst>
          </p:cNvPr>
          <p:cNvPicPr>
            <a:picLocks noChangeAspect="1"/>
          </p:cNvPicPr>
          <p:nvPr/>
        </p:nvPicPr>
        <p:blipFill>
          <a:blip r:embed="rId2"/>
          <a:stretch>
            <a:fillRect/>
          </a:stretch>
        </p:blipFill>
        <p:spPr>
          <a:xfrm>
            <a:off x="0" y="-1"/>
            <a:ext cx="8796130" cy="6231835"/>
          </a:xfrm>
          <a:prstGeom prst="rect">
            <a:avLst/>
          </a:prstGeom>
        </p:spPr>
      </p:pic>
      <p:sp>
        <p:nvSpPr>
          <p:cNvPr id="7" name="TextBox 6">
            <a:extLst>
              <a:ext uri="{FF2B5EF4-FFF2-40B4-BE49-F238E27FC236}">
                <a16:creationId xmlns:a16="http://schemas.microsoft.com/office/drawing/2014/main" id="{1548808B-36FE-1F1D-F3BC-FDB4CB665DB9}"/>
              </a:ext>
            </a:extLst>
          </p:cNvPr>
          <p:cNvSpPr txBox="1"/>
          <p:nvPr/>
        </p:nvSpPr>
        <p:spPr>
          <a:xfrm>
            <a:off x="8924925" y="3903406"/>
            <a:ext cx="3014004" cy="1323439"/>
          </a:xfrm>
          <a:prstGeom prst="rect">
            <a:avLst/>
          </a:prstGeom>
          <a:noFill/>
        </p:spPr>
        <p:txBody>
          <a:bodyPr wrap="square">
            <a:spAutoFit/>
          </a:bodyPr>
          <a:lstStyle/>
          <a:p>
            <a:r>
              <a:rPr lang="en-US" sz="4000" dirty="0">
                <a:solidFill>
                  <a:schemeClr val="accent5"/>
                </a:solidFill>
                <a:hlinkClick r:id="rId3">
                  <a:extLst>
                    <a:ext uri="{A12FA001-AC4F-418D-AE19-62706E023703}">
                      <ahyp:hlinkClr xmlns:ahyp="http://schemas.microsoft.com/office/drawing/2018/hyperlinkcolor" val="tx"/>
                    </a:ext>
                  </a:extLst>
                </a:hlinkClick>
              </a:rPr>
              <a:t>Staff Profile File Layout</a:t>
            </a:r>
            <a:endParaRPr lang="en-US" sz="4000" dirty="0">
              <a:solidFill>
                <a:schemeClr val="accent5"/>
              </a:solidFill>
            </a:endParaRPr>
          </a:p>
        </p:txBody>
      </p:sp>
      <p:pic>
        <p:nvPicPr>
          <p:cNvPr id="6" name="Picture 5" descr="A group of pumpkins&#10;&#10;Description automatically generated with low confidence">
            <a:extLst>
              <a:ext uri="{FF2B5EF4-FFF2-40B4-BE49-F238E27FC236}">
                <a16:creationId xmlns:a16="http://schemas.microsoft.com/office/drawing/2014/main" id="{08DE71DC-E81F-1A53-B377-258182FC3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130" y="-1"/>
            <a:ext cx="3395870" cy="2202427"/>
          </a:xfrm>
          <a:prstGeom prst="rect">
            <a:avLst/>
          </a:prstGeom>
        </p:spPr>
      </p:pic>
    </p:spTree>
    <p:extLst>
      <p:ext uri="{BB962C8B-B14F-4D97-AF65-F5344CB8AC3E}">
        <p14:creationId xmlns:p14="http://schemas.microsoft.com/office/powerpoint/2010/main" val="296865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chemeClr val="accent5"/>
                </a:solidFill>
                <a:latin typeface="Calibri" panose="020F0502020204030204" pitchFamily="34" charset="0"/>
                <a:cs typeface="Calibri" panose="020F0502020204030204" pitchFamily="34" charset="0"/>
              </a:rPr>
              <a:t>Staff Profile File Layou</a:t>
            </a:r>
            <a:r>
              <a:rPr lang="en-US" dirty="0">
                <a:solidFill>
                  <a:schemeClr val="accent5"/>
                </a:solidFill>
                <a:latin typeface="Rockwell Condensed" panose="02060603050405020104" pitchFamily="18" charset="0"/>
              </a:rPr>
              <a:t>t</a:t>
            </a:r>
          </a:p>
        </p:txBody>
      </p:sp>
      <p:sp>
        <p:nvSpPr>
          <p:cNvPr id="2" name="Content Placeholder 1"/>
          <p:cNvSpPr>
            <a:spLocks noGrp="1"/>
          </p:cNvSpPr>
          <p:nvPr>
            <p:ph idx="1"/>
          </p:nvPr>
        </p:nvSpPr>
        <p:spPr>
          <a:xfrm>
            <a:off x="838200" y="1554480"/>
            <a:ext cx="4610100" cy="4351338"/>
          </a:xfrm>
        </p:spPr>
        <p:txBody>
          <a:bodyPr>
            <a:normAutofit/>
          </a:bodyPr>
          <a:lstStyle/>
          <a:p>
            <a:r>
              <a:rPr lang="en-US" sz="2800" dirty="0">
                <a:solidFill>
                  <a:schemeClr val="accent5"/>
                </a:solidFill>
                <a:latin typeface="Calibri" panose="020F0502020204030204" pitchFamily="34" charset="0"/>
                <a:cs typeface="Calibri" panose="020F0502020204030204" pitchFamily="34" charset="0"/>
              </a:rPr>
              <a:t>Definitions - Every Field Name included in the File Layout will have a corresponding “Definition” listed under the file layout table</a:t>
            </a:r>
          </a:p>
          <a:p>
            <a:endParaRPr lang="en-US" sz="2800" dirty="0">
              <a:solidFill>
                <a:schemeClr val="accent5"/>
              </a:solidFill>
              <a:latin typeface="Calibri" panose="020F0502020204030204" pitchFamily="34" charset="0"/>
              <a:cs typeface="Calibri" panose="020F0502020204030204" pitchFamily="34" charset="0"/>
            </a:endParaRPr>
          </a:p>
          <a:p>
            <a:r>
              <a:rPr lang="en-US" sz="2800" dirty="0">
                <a:solidFill>
                  <a:schemeClr val="accent5"/>
                </a:solidFill>
                <a:latin typeface="Calibri" panose="020F0502020204030204" pitchFamily="34" charset="0"/>
                <a:cs typeface="Calibri" panose="020F0502020204030204" pitchFamily="34" charset="0"/>
              </a:rPr>
              <a:t>Changes included at the bottom of the document </a:t>
            </a:r>
          </a:p>
        </p:txBody>
      </p:sp>
      <p:sp>
        <p:nvSpPr>
          <p:cNvPr id="6" name="Slide Number Placeholder 5"/>
          <p:cNvSpPr>
            <a:spLocks noGrp="1"/>
          </p:cNvSpPr>
          <p:nvPr>
            <p:ph type="sldNum" sz="quarter" idx="12"/>
          </p:nvPr>
        </p:nvSpPr>
        <p:spPr/>
        <p:txBody>
          <a:bodyPr/>
          <a:lstStyle/>
          <a:p>
            <a:fld id="{600BAA8B-998A-4793-9AB8-94EE2C3B2243}" type="slidenum">
              <a:rPr lang="en-US"/>
              <a:pPr/>
              <a:t>8</a:t>
            </a:fld>
            <a:endParaRPr lang="en-US"/>
          </a:p>
        </p:txBody>
      </p:sp>
      <p:pic>
        <p:nvPicPr>
          <p:cNvPr id="13" name="Picture 12">
            <a:extLst>
              <a:ext uri="{FF2B5EF4-FFF2-40B4-BE49-F238E27FC236}">
                <a16:creationId xmlns:a16="http://schemas.microsoft.com/office/drawing/2014/main" id="{BE34615C-2F4B-4207-B522-3B6003586BAD}"/>
              </a:ext>
            </a:extLst>
          </p:cNvPr>
          <p:cNvPicPr>
            <a:picLocks noChangeAspect="1"/>
          </p:cNvPicPr>
          <p:nvPr/>
        </p:nvPicPr>
        <p:blipFill>
          <a:blip r:embed="rId2"/>
          <a:stretch>
            <a:fillRect/>
          </a:stretch>
        </p:blipFill>
        <p:spPr>
          <a:xfrm>
            <a:off x="5658158" y="1204638"/>
            <a:ext cx="5701150" cy="5334274"/>
          </a:xfrm>
          <a:prstGeom prst="rect">
            <a:avLst/>
          </a:prstGeom>
        </p:spPr>
      </p:pic>
    </p:spTree>
    <p:extLst>
      <p:ext uri="{BB962C8B-B14F-4D97-AF65-F5344CB8AC3E}">
        <p14:creationId xmlns:p14="http://schemas.microsoft.com/office/powerpoint/2010/main" val="297350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1D58-CB12-B03C-7F75-62026905A502}"/>
              </a:ext>
            </a:extLst>
          </p:cNvPr>
          <p:cNvSpPr>
            <a:spLocks noGrp="1"/>
          </p:cNvSpPr>
          <p:nvPr>
            <p:ph type="title"/>
          </p:nvPr>
        </p:nvSpPr>
        <p:spPr/>
        <p:txBody>
          <a:bodyPr/>
          <a:lstStyle/>
          <a:p>
            <a:r>
              <a:rPr lang="en-US" b="1" dirty="0">
                <a:solidFill>
                  <a:schemeClr val="accent5"/>
                </a:solidFill>
              </a:rPr>
              <a:t>Using the template staff profile</a:t>
            </a:r>
          </a:p>
        </p:txBody>
      </p:sp>
      <p:sp>
        <p:nvSpPr>
          <p:cNvPr id="3" name="Slide Number Placeholder 2">
            <a:extLst>
              <a:ext uri="{FF2B5EF4-FFF2-40B4-BE49-F238E27FC236}">
                <a16:creationId xmlns:a16="http://schemas.microsoft.com/office/drawing/2014/main" id="{2E52D752-1925-1955-10F6-0660F64E3DB3}"/>
              </a:ext>
            </a:extLst>
          </p:cNvPr>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5" name="Picture 4">
            <a:extLst>
              <a:ext uri="{FF2B5EF4-FFF2-40B4-BE49-F238E27FC236}">
                <a16:creationId xmlns:a16="http://schemas.microsoft.com/office/drawing/2014/main" id="{DD053CBB-D7CE-9162-9FFA-83B6096A941B}"/>
              </a:ext>
            </a:extLst>
          </p:cNvPr>
          <p:cNvPicPr>
            <a:picLocks noChangeAspect="1"/>
          </p:cNvPicPr>
          <p:nvPr/>
        </p:nvPicPr>
        <p:blipFill>
          <a:blip r:embed="rId2"/>
          <a:stretch>
            <a:fillRect/>
          </a:stretch>
        </p:blipFill>
        <p:spPr>
          <a:xfrm>
            <a:off x="0" y="778388"/>
            <a:ext cx="12192000" cy="6079612"/>
          </a:xfrm>
          <a:prstGeom prst="rect">
            <a:avLst/>
          </a:prstGeom>
        </p:spPr>
      </p:pic>
    </p:spTree>
    <p:extLst>
      <p:ext uri="{BB962C8B-B14F-4D97-AF65-F5344CB8AC3E}">
        <p14:creationId xmlns:p14="http://schemas.microsoft.com/office/powerpoint/2010/main" val="499225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3792</Words>
  <Application>Microsoft Office PowerPoint</Application>
  <PresentationFormat>Widescreen</PresentationFormat>
  <Paragraphs>556</Paragraphs>
  <Slides>66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Arial</vt:lpstr>
      <vt:lpstr>Calibri</vt:lpstr>
      <vt:lpstr>Calibri Light</vt:lpstr>
      <vt:lpstr>Museo Slab 500</vt:lpstr>
      <vt:lpstr>Rockwell</vt:lpstr>
      <vt:lpstr>Rockwell Condensed</vt:lpstr>
      <vt:lpstr>Segoe Script</vt:lpstr>
      <vt:lpstr>Wingdings</vt:lpstr>
      <vt:lpstr>Office Theme</vt:lpstr>
      <vt:lpstr>Custom Design</vt:lpstr>
      <vt:lpstr>2022-2023  Staff Interchange </vt:lpstr>
      <vt:lpstr>We will be covering today</vt:lpstr>
      <vt:lpstr>Identity Management Roles</vt:lpstr>
      <vt:lpstr>Additional Guidance - Staff Interchange Role (STF)</vt:lpstr>
      <vt:lpstr>Website Overview - https://www.cde.state.co.us/datapipeline</vt:lpstr>
      <vt:lpstr>Website Overview - Interchanges</vt:lpstr>
      <vt:lpstr>PowerPoint Presentation</vt:lpstr>
      <vt:lpstr>Staff Profile File Layout</vt:lpstr>
      <vt:lpstr>Using the template staff profile</vt:lpstr>
      <vt:lpstr>Staff Assignment File Layout </vt:lpstr>
      <vt:lpstr>PowerPoint Presentation</vt:lpstr>
      <vt:lpstr>Glossary of Terms</vt:lpstr>
      <vt:lpstr>Staff Interchange Overview  and Data Uses</vt:lpstr>
      <vt:lpstr>Interchange Process leads to HR Snapshot </vt:lpstr>
      <vt:lpstr>Staff Interchange Files</vt:lpstr>
      <vt:lpstr>Who is Reported?</vt:lpstr>
      <vt:lpstr>Staff Interchange Uses</vt:lpstr>
      <vt:lpstr>Criteria for Human Resources Records</vt:lpstr>
      <vt:lpstr>Human Resources – Use of Data</vt:lpstr>
      <vt:lpstr>Criteria for Special Education December Count Records</vt:lpstr>
      <vt:lpstr>Special Education December Count– Use of Data</vt:lpstr>
      <vt:lpstr>SPED December Count Timeline  2022-2023</vt:lpstr>
      <vt:lpstr>HR Timeline  2022-2023</vt:lpstr>
      <vt:lpstr>2022-2023  File Review</vt:lpstr>
      <vt:lpstr>Staff Profile Overview </vt:lpstr>
      <vt:lpstr>Summary of Changes – Staff Profile</vt:lpstr>
      <vt:lpstr>Staff Assignment Overview</vt:lpstr>
      <vt:lpstr>Staff Assignment Record Example</vt:lpstr>
      <vt:lpstr>Summary of Changes – Staff Assignment file</vt:lpstr>
      <vt:lpstr>Highlights of ALL Coding Changes</vt:lpstr>
      <vt:lpstr>Demonstrates  In-Field Status Guidance</vt:lpstr>
      <vt:lpstr>Summary –  Equitable Distribution of Teachers (EDT) and Teacher In-Field Status </vt:lpstr>
      <vt:lpstr>Teachers  (job  class codes  201, 202, 206) Reported with Teaching Subject Area Codes:</vt:lpstr>
      <vt:lpstr>Using Code 01 –  Subject area endorsement on teaching license   </vt:lpstr>
      <vt:lpstr>Using Code 02 – Degree (BA or higher) in subject area  </vt:lpstr>
      <vt:lpstr>Using Codes 03–  36 semester credit hours</vt:lpstr>
      <vt:lpstr>Equitable Distribution of Teachers – Good to Know!</vt:lpstr>
      <vt:lpstr>Data Pipeline Uploading Data Files</vt:lpstr>
      <vt:lpstr>Create Files</vt:lpstr>
      <vt:lpstr>Creating Files – Helpful Tips</vt:lpstr>
      <vt:lpstr>Referencing/Using Last Year’s Data File</vt:lpstr>
      <vt:lpstr>Accessing Data Pipeline</vt:lpstr>
      <vt:lpstr>Pipeline Website Review</vt:lpstr>
      <vt:lpstr>Format Checker Notes</vt:lpstr>
      <vt:lpstr>File Upload – Format Checker</vt:lpstr>
      <vt:lpstr>Format Checker – Upload Results shows All PASS</vt:lpstr>
      <vt:lpstr>Data File Upload Notes</vt:lpstr>
      <vt:lpstr>Data File Upload</vt:lpstr>
      <vt:lpstr>Batch Maintenance Screen- ‘No’ indicates the   file did not process</vt:lpstr>
      <vt:lpstr>File Not Processed – Next Steps</vt:lpstr>
      <vt:lpstr>Batch Maintenance – ‘Yes’ indicates Processed &amp; Displays the Number of Errors</vt:lpstr>
      <vt:lpstr>Review Errors in Detail</vt:lpstr>
      <vt:lpstr>Clicking on Cognos Reports-  Opens in a new Screen</vt:lpstr>
      <vt:lpstr>Staff Profile Folder in Cognos</vt:lpstr>
      <vt:lpstr>Error Reports</vt:lpstr>
      <vt:lpstr>Error Detail Report- Excel</vt:lpstr>
      <vt:lpstr>Pipeline Reports –  Method to Review Errors</vt:lpstr>
      <vt:lpstr>Pipeline Error Reports –  Viewing Details</vt:lpstr>
      <vt:lpstr>Correcting Errors</vt:lpstr>
      <vt:lpstr>Next Steps – Staff</vt:lpstr>
      <vt:lpstr>Additional Cognos Reports</vt:lpstr>
      <vt:lpstr>Staff Interchange Cognos Reports</vt:lpstr>
      <vt:lpstr>Special Education December Snapshot Error Detail Report (staff errors)</vt:lpstr>
      <vt:lpstr>Staff Licensing Status</vt:lpstr>
      <vt:lpstr>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Staff Interchange</dc:title>
  <dc:creator>Severson, Annette</dc:creator>
  <cp:lastModifiedBy>Gudka, Dawna</cp:lastModifiedBy>
  <cp:revision>17</cp:revision>
  <dcterms:created xsi:type="dcterms:W3CDTF">2020-08-25T14:07:46Z</dcterms:created>
  <dcterms:modified xsi:type="dcterms:W3CDTF">2022-10-26T21:25:33Z</dcterms:modified>
</cp:coreProperties>
</file>