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3166" r:id="rId3"/>
    <p:sldId id="271" r:id="rId4"/>
    <p:sldId id="673" r:id="rId5"/>
    <p:sldId id="4827" r:id="rId6"/>
    <p:sldId id="352" r:id="rId7"/>
    <p:sldId id="2933" r:id="rId8"/>
    <p:sldId id="4829" r:id="rId9"/>
    <p:sldId id="275" r:id="rId10"/>
    <p:sldId id="332" r:id="rId11"/>
    <p:sldId id="2932" r:id="rId12"/>
    <p:sldId id="285" r:id="rId13"/>
    <p:sldId id="333" r:id="rId14"/>
    <p:sldId id="287" r:id="rId15"/>
    <p:sldId id="3170" r:id="rId16"/>
    <p:sldId id="347" r:id="rId17"/>
    <p:sldId id="349" r:id="rId18"/>
    <p:sldId id="350" r:id="rId19"/>
    <p:sldId id="341" r:id="rId20"/>
    <p:sldId id="295" r:id="rId21"/>
    <p:sldId id="298" r:id="rId22"/>
    <p:sldId id="297" r:id="rId23"/>
    <p:sldId id="348" r:id="rId24"/>
    <p:sldId id="300" r:id="rId25"/>
    <p:sldId id="301" r:id="rId26"/>
    <p:sldId id="302" r:id="rId27"/>
    <p:sldId id="303" r:id="rId28"/>
    <p:sldId id="344" r:id="rId29"/>
    <p:sldId id="3172" r:id="rId30"/>
    <p:sldId id="345" r:id="rId31"/>
    <p:sldId id="313" r:id="rId32"/>
    <p:sldId id="314" r:id="rId33"/>
    <p:sldId id="315" r:id="rId34"/>
    <p:sldId id="318" r:id="rId35"/>
    <p:sldId id="319" r:id="rId36"/>
    <p:sldId id="4830" r:id="rId37"/>
    <p:sldId id="321" r:id="rId38"/>
    <p:sldId id="317" r:id="rId39"/>
    <p:sldId id="334" r:id="rId40"/>
    <p:sldId id="343" r:id="rId41"/>
    <p:sldId id="323" r:id="rId42"/>
    <p:sldId id="3171" r:id="rId43"/>
    <p:sldId id="324" r:id="rId44"/>
    <p:sldId id="326" r:id="rId45"/>
    <p:sldId id="325" r:id="rId46"/>
    <p:sldId id="351" r:id="rId47"/>
    <p:sldId id="335" r:id="rId48"/>
    <p:sldId id="305" r:id="rId49"/>
    <p:sldId id="307" r:id="rId50"/>
    <p:sldId id="33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00953A"/>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autoAdjust="0"/>
  </p:normalViewPr>
  <p:slideViewPr>
    <p:cSldViewPr snapToGrid="0">
      <p:cViewPr varScale="1">
        <p:scale>
          <a:sx n="95" d="100"/>
          <a:sy n="95" d="100"/>
        </p:scale>
        <p:origin x="979"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CED586-E62E-42C5-8EF2-22E11B06444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3DD1DCB9-4FDE-403C-A0F7-A0ECC16DA57D}">
      <dgm:prSet phldrT="[Text]" custT="1"/>
      <dgm:spPr>
        <a:solidFill>
          <a:schemeClr val="accent6"/>
        </a:solidFill>
      </dgm:spPr>
      <dgm:t>
        <a:bodyPr/>
        <a:lstStyle/>
        <a:p>
          <a:r>
            <a:rPr lang="en-US" sz="1200" b="1" dirty="0"/>
            <a:t>Districts (DIS role) upload Special Education Discipline Action File OR Mark No Discipline Actions </a:t>
          </a:r>
        </a:p>
      </dgm:t>
    </dgm:pt>
    <dgm:pt modelId="{756A9DA7-F64C-4A8D-831C-15AFC547822E}" type="parTrans" cxnId="{32180A10-4D8A-48FC-9B03-59B1C9B626F0}">
      <dgm:prSet/>
      <dgm:spPr/>
      <dgm:t>
        <a:bodyPr/>
        <a:lstStyle/>
        <a:p>
          <a:endParaRPr lang="en-US"/>
        </a:p>
      </dgm:t>
    </dgm:pt>
    <dgm:pt modelId="{C9BAA6DD-E4D6-4D64-A461-BDD1929790DC}" type="sibTrans" cxnId="{32180A10-4D8A-48FC-9B03-59B1C9B626F0}">
      <dgm:prSet/>
      <dgm:spPr>
        <a:solidFill>
          <a:schemeClr val="bg2">
            <a:lumMod val="75000"/>
          </a:schemeClr>
        </a:solidFill>
      </dgm:spPr>
      <dgm:t>
        <a:bodyPr/>
        <a:lstStyle/>
        <a:p>
          <a:endParaRPr lang="en-US"/>
        </a:p>
      </dgm:t>
    </dgm:pt>
    <dgm:pt modelId="{9FB4C47E-01EF-4E25-894B-F69660B87929}">
      <dgm:prSet phldrT="[Text]" custT="1"/>
      <dgm:spPr>
        <a:solidFill>
          <a:schemeClr val="accent6"/>
        </a:solidFill>
      </dgm:spPr>
      <dgm:t>
        <a:bodyPr/>
        <a:lstStyle/>
        <a:p>
          <a:r>
            <a:rPr lang="en-US" sz="1200" b="1" dirty="0"/>
            <a:t>Districts (DIS role) research and resolve Sped Discipline Action File errors  and upload corrected file</a:t>
          </a:r>
        </a:p>
      </dgm:t>
    </dgm:pt>
    <dgm:pt modelId="{9A63C46B-CFE7-482A-8111-D03736AFF272}" type="parTrans" cxnId="{9FD82D2A-6783-4E99-B151-EF2B153C5DA4}">
      <dgm:prSet/>
      <dgm:spPr/>
      <dgm:t>
        <a:bodyPr/>
        <a:lstStyle/>
        <a:p>
          <a:endParaRPr lang="en-US"/>
        </a:p>
      </dgm:t>
    </dgm:pt>
    <dgm:pt modelId="{E4C4AC03-1D51-42D1-9C42-4878B9129CE3}" type="sibTrans" cxnId="{9FD82D2A-6783-4E99-B151-EF2B153C5DA4}">
      <dgm:prSet/>
      <dgm:spPr>
        <a:solidFill>
          <a:schemeClr val="bg2">
            <a:lumMod val="75000"/>
          </a:schemeClr>
        </a:solidFill>
      </dgm:spPr>
      <dgm:t>
        <a:bodyPr/>
        <a:lstStyle/>
        <a:p>
          <a:endParaRPr lang="en-US"/>
        </a:p>
      </dgm:t>
    </dgm:pt>
    <dgm:pt modelId="{03026A3C-ACAB-42E2-A83A-025817536C0A}">
      <dgm:prSet phldrT="[Text]" custT="1"/>
      <dgm:spPr>
        <a:solidFill>
          <a:schemeClr val="accent2"/>
        </a:solidFill>
      </dgm:spPr>
      <dgm:t>
        <a:bodyPr/>
        <a:lstStyle/>
        <a:p>
          <a:r>
            <a:rPr lang="en-US" sz="1200" b="1" dirty="0"/>
            <a:t>AUs (SPI role) create Special Education Discipline Snapshot</a:t>
          </a:r>
        </a:p>
      </dgm:t>
    </dgm:pt>
    <dgm:pt modelId="{FD521A40-4AE4-4B07-B7FE-E5BEA846C8EE}" type="parTrans" cxnId="{903AA7B4-F0AE-4465-A1B3-D8240E62DFC4}">
      <dgm:prSet/>
      <dgm:spPr/>
      <dgm:t>
        <a:bodyPr/>
        <a:lstStyle/>
        <a:p>
          <a:endParaRPr lang="en-US"/>
        </a:p>
      </dgm:t>
    </dgm:pt>
    <dgm:pt modelId="{7BCDB769-695C-4046-A922-3774194D3202}" type="sibTrans" cxnId="{903AA7B4-F0AE-4465-A1B3-D8240E62DFC4}">
      <dgm:prSet/>
      <dgm:spPr>
        <a:solidFill>
          <a:schemeClr val="bg2">
            <a:lumMod val="75000"/>
          </a:schemeClr>
        </a:solidFill>
      </dgm:spPr>
      <dgm:t>
        <a:bodyPr/>
        <a:lstStyle/>
        <a:p>
          <a:endParaRPr lang="en-US"/>
        </a:p>
      </dgm:t>
    </dgm:pt>
    <dgm:pt modelId="{F156C3A3-8D71-407A-94A1-F21192A22F88}">
      <dgm:prSet phldrT="[Text]" custT="1"/>
      <dgm:spPr>
        <a:solidFill>
          <a:schemeClr val="accent2"/>
        </a:solidFill>
      </dgm:spPr>
      <dgm:t>
        <a:bodyPr/>
        <a:lstStyle/>
        <a:p>
          <a:r>
            <a:rPr lang="en-US" sz="1200" b="1" dirty="0"/>
            <a:t>AUs (SPI) work with districts (DIS) to resolve snapshot errors</a:t>
          </a:r>
        </a:p>
      </dgm:t>
    </dgm:pt>
    <dgm:pt modelId="{E9EA64A9-FAA4-4FEE-87B1-8AA38D66B57C}" type="parTrans" cxnId="{F6FD33A0-A59E-4C55-BA86-77B94E0DE6E9}">
      <dgm:prSet/>
      <dgm:spPr/>
      <dgm:t>
        <a:bodyPr/>
        <a:lstStyle/>
        <a:p>
          <a:endParaRPr lang="en-US"/>
        </a:p>
      </dgm:t>
    </dgm:pt>
    <dgm:pt modelId="{9618E53E-F820-44C9-9451-76000414BB33}" type="sibTrans" cxnId="{F6FD33A0-A59E-4C55-BA86-77B94E0DE6E9}">
      <dgm:prSet/>
      <dgm:spPr/>
      <dgm:t>
        <a:bodyPr/>
        <a:lstStyle/>
        <a:p>
          <a:endParaRPr lang="en-US"/>
        </a:p>
      </dgm:t>
    </dgm:pt>
    <dgm:pt modelId="{FEBB232B-00B2-4CF6-A608-5E356EA4A398}" type="pres">
      <dgm:prSet presAssocID="{96CED586-E62E-42C5-8EF2-22E11B064446}" presName="diagram" presStyleCnt="0">
        <dgm:presLayoutVars>
          <dgm:dir/>
          <dgm:resizeHandles val="exact"/>
        </dgm:presLayoutVars>
      </dgm:prSet>
      <dgm:spPr/>
    </dgm:pt>
    <dgm:pt modelId="{AFA4F327-1E47-446E-A2E5-3AA763C218A2}" type="pres">
      <dgm:prSet presAssocID="{3DD1DCB9-4FDE-403C-A0F7-A0ECC16DA57D}" presName="node" presStyleLbl="node1" presStyleIdx="0" presStyleCnt="4">
        <dgm:presLayoutVars>
          <dgm:bulletEnabled val="1"/>
        </dgm:presLayoutVars>
      </dgm:prSet>
      <dgm:spPr/>
    </dgm:pt>
    <dgm:pt modelId="{4DB6894C-D3B8-4186-B0D7-318E2ADB56BD}" type="pres">
      <dgm:prSet presAssocID="{C9BAA6DD-E4D6-4D64-A461-BDD1929790DC}" presName="sibTrans" presStyleLbl="sibTrans2D1" presStyleIdx="0" presStyleCnt="3" custLinFactNeighborX="17177" custLinFactNeighborY="25697"/>
      <dgm:spPr/>
    </dgm:pt>
    <dgm:pt modelId="{50B5FCD3-A898-4AF7-B67E-2DC92BAEA93C}" type="pres">
      <dgm:prSet presAssocID="{C9BAA6DD-E4D6-4D64-A461-BDD1929790DC}" presName="connectorText" presStyleLbl="sibTrans2D1" presStyleIdx="0" presStyleCnt="3"/>
      <dgm:spPr/>
    </dgm:pt>
    <dgm:pt modelId="{04CE2EAB-3F02-422C-9AE2-873410FD6597}" type="pres">
      <dgm:prSet presAssocID="{9FB4C47E-01EF-4E25-894B-F69660B87929}" presName="node" presStyleLbl="node1" presStyleIdx="1" presStyleCnt="4">
        <dgm:presLayoutVars>
          <dgm:bulletEnabled val="1"/>
        </dgm:presLayoutVars>
      </dgm:prSet>
      <dgm:spPr/>
    </dgm:pt>
    <dgm:pt modelId="{91C8E9E3-8793-4083-9FA5-54231DB5122B}" type="pres">
      <dgm:prSet presAssocID="{E4C4AC03-1D51-42D1-9C42-4878B9129CE3}" presName="sibTrans" presStyleLbl="sibTrans2D1" presStyleIdx="1" presStyleCnt="3" custAng="21487140" custLinFactNeighborX="10124" custLinFactNeighborY="-7359"/>
      <dgm:spPr/>
    </dgm:pt>
    <dgm:pt modelId="{F974399C-5277-48FA-AB9F-EE0A8E5DDFCA}" type="pres">
      <dgm:prSet presAssocID="{E4C4AC03-1D51-42D1-9C42-4878B9129CE3}" presName="connectorText" presStyleLbl="sibTrans2D1" presStyleIdx="1" presStyleCnt="3"/>
      <dgm:spPr/>
    </dgm:pt>
    <dgm:pt modelId="{D1891B93-CA99-4B6D-8125-7854FE4BDC1E}" type="pres">
      <dgm:prSet presAssocID="{03026A3C-ACAB-42E2-A83A-025817536C0A}" presName="node" presStyleLbl="node1" presStyleIdx="2" presStyleCnt="4" custLinFactNeighborX="-3035" custLinFactNeighborY="-12644">
        <dgm:presLayoutVars>
          <dgm:bulletEnabled val="1"/>
        </dgm:presLayoutVars>
      </dgm:prSet>
      <dgm:spPr/>
    </dgm:pt>
    <dgm:pt modelId="{1412A1CC-3B8C-470C-9804-CF896A99B435}" type="pres">
      <dgm:prSet presAssocID="{7BCDB769-695C-4046-A922-3774194D3202}" presName="sibTrans" presStyleLbl="sibTrans2D1" presStyleIdx="2" presStyleCnt="3" custLinFactNeighborX="4985" custLinFactNeighborY="-17055"/>
      <dgm:spPr/>
    </dgm:pt>
    <dgm:pt modelId="{874D36FF-ABFF-4212-BBA2-27868FB889C0}" type="pres">
      <dgm:prSet presAssocID="{7BCDB769-695C-4046-A922-3774194D3202}" presName="connectorText" presStyleLbl="sibTrans2D1" presStyleIdx="2" presStyleCnt="3"/>
      <dgm:spPr/>
    </dgm:pt>
    <dgm:pt modelId="{DFF0F285-29BA-4A43-A1F5-EC6419923FBA}" type="pres">
      <dgm:prSet presAssocID="{F156C3A3-8D71-407A-94A1-F21192A22F88}" presName="node" presStyleLbl="node1" presStyleIdx="3" presStyleCnt="4" custLinFactNeighborX="-5238" custLinFactNeighborY="-11199">
        <dgm:presLayoutVars>
          <dgm:bulletEnabled val="1"/>
        </dgm:presLayoutVars>
      </dgm:prSet>
      <dgm:spPr/>
    </dgm:pt>
  </dgm:ptLst>
  <dgm:cxnLst>
    <dgm:cxn modelId="{97935703-B45E-42D7-B1B2-5399A1B21CF0}" type="presOf" srcId="{E4C4AC03-1D51-42D1-9C42-4878B9129CE3}" destId="{F974399C-5277-48FA-AB9F-EE0A8E5DDFCA}" srcOrd="1" destOrd="0" presId="urn:microsoft.com/office/officeart/2005/8/layout/process5"/>
    <dgm:cxn modelId="{32180A10-4D8A-48FC-9B03-59B1C9B626F0}" srcId="{96CED586-E62E-42C5-8EF2-22E11B064446}" destId="{3DD1DCB9-4FDE-403C-A0F7-A0ECC16DA57D}" srcOrd="0" destOrd="0" parTransId="{756A9DA7-F64C-4A8D-831C-15AFC547822E}" sibTransId="{C9BAA6DD-E4D6-4D64-A461-BDD1929790DC}"/>
    <dgm:cxn modelId="{1B3C7923-D434-4C20-B47C-551295698B35}" type="presOf" srcId="{03026A3C-ACAB-42E2-A83A-025817536C0A}" destId="{D1891B93-CA99-4B6D-8125-7854FE4BDC1E}" srcOrd="0" destOrd="0" presId="urn:microsoft.com/office/officeart/2005/8/layout/process5"/>
    <dgm:cxn modelId="{276AD026-971F-4551-B6C5-6596166B9C5C}" type="presOf" srcId="{3DD1DCB9-4FDE-403C-A0F7-A0ECC16DA57D}" destId="{AFA4F327-1E47-446E-A2E5-3AA763C218A2}" srcOrd="0" destOrd="0" presId="urn:microsoft.com/office/officeart/2005/8/layout/process5"/>
    <dgm:cxn modelId="{9FD82D2A-6783-4E99-B151-EF2B153C5DA4}" srcId="{96CED586-E62E-42C5-8EF2-22E11B064446}" destId="{9FB4C47E-01EF-4E25-894B-F69660B87929}" srcOrd="1" destOrd="0" parTransId="{9A63C46B-CFE7-482A-8111-D03736AFF272}" sibTransId="{E4C4AC03-1D51-42D1-9C42-4878B9129CE3}"/>
    <dgm:cxn modelId="{8A0B8142-96B0-4F26-AE02-BB0DABFF515D}" type="presOf" srcId="{F156C3A3-8D71-407A-94A1-F21192A22F88}" destId="{DFF0F285-29BA-4A43-A1F5-EC6419923FBA}" srcOrd="0" destOrd="0" presId="urn:microsoft.com/office/officeart/2005/8/layout/process5"/>
    <dgm:cxn modelId="{DA74FD65-F54C-48AD-AE39-FCD124CDD198}" type="presOf" srcId="{7BCDB769-695C-4046-A922-3774194D3202}" destId="{1412A1CC-3B8C-470C-9804-CF896A99B435}" srcOrd="0" destOrd="0" presId="urn:microsoft.com/office/officeart/2005/8/layout/process5"/>
    <dgm:cxn modelId="{DE48A450-2F0B-491F-9839-2B4AEE3DB263}" type="presOf" srcId="{C9BAA6DD-E4D6-4D64-A461-BDD1929790DC}" destId="{50B5FCD3-A898-4AF7-B67E-2DC92BAEA93C}" srcOrd="1" destOrd="0" presId="urn:microsoft.com/office/officeart/2005/8/layout/process5"/>
    <dgm:cxn modelId="{CC247A59-5F2B-49FB-9D9B-9060DE6B7624}" type="presOf" srcId="{96CED586-E62E-42C5-8EF2-22E11B064446}" destId="{FEBB232B-00B2-4CF6-A608-5E356EA4A398}" srcOrd="0" destOrd="0" presId="urn:microsoft.com/office/officeart/2005/8/layout/process5"/>
    <dgm:cxn modelId="{F6FD33A0-A59E-4C55-BA86-77B94E0DE6E9}" srcId="{96CED586-E62E-42C5-8EF2-22E11B064446}" destId="{F156C3A3-8D71-407A-94A1-F21192A22F88}" srcOrd="3" destOrd="0" parTransId="{E9EA64A9-FAA4-4FEE-87B1-8AA38D66B57C}" sibTransId="{9618E53E-F820-44C9-9451-76000414BB33}"/>
    <dgm:cxn modelId="{597252B4-C3BD-4E7D-A227-8323F491DD46}" type="presOf" srcId="{E4C4AC03-1D51-42D1-9C42-4878B9129CE3}" destId="{91C8E9E3-8793-4083-9FA5-54231DB5122B}" srcOrd="0" destOrd="0" presId="urn:microsoft.com/office/officeart/2005/8/layout/process5"/>
    <dgm:cxn modelId="{903AA7B4-F0AE-4465-A1B3-D8240E62DFC4}" srcId="{96CED586-E62E-42C5-8EF2-22E11B064446}" destId="{03026A3C-ACAB-42E2-A83A-025817536C0A}" srcOrd="2" destOrd="0" parTransId="{FD521A40-4AE4-4B07-B7FE-E5BEA846C8EE}" sibTransId="{7BCDB769-695C-4046-A922-3774194D3202}"/>
    <dgm:cxn modelId="{1223EFBD-C7AB-4773-BAE4-09ECC9C135C2}" type="presOf" srcId="{9FB4C47E-01EF-4E25-894B-F69660B87929}" destId="{04CE2EAB-3F02-422C-9AE2-873410FD6597}" srcOrd="0" destOrd="0" presId="urn:microsoft.com/office/officeart/2005/8/layout/process5"/>
    <dgm:cxn modelId="{BD4447CE-17CE-449E-8C29-C149630879D9}" type="presOf" srcId="{C9BAA6DD-E4D6-4D64-A461-BDD1929790DC}" destId="{4DB6894C-D3B8-4186-B0D7-318E2ADB56BD}" srcOrd="0" destOrd="0" presId="urn:microsoft.com/office/officeart/2005/8/layout/process5"/>
    <dgm:cxn modelId="{A7A445D2-D241-4111-9950-35A87B4722F8}" type="presOf" srcId="{7BCDB769-695C-4046-A922-3774194D3202}" destId="{874D36FF-ABFF-4212-BBA2-27868FB889C0}" srcOrd="1" destOrd="0" presId="urn:microsoft.com/office/officeart/2005/8/layout/process5"/>
    <dgm:cxn modelId="{4B5805E9-995B-41D7-9DB2-DED0AB032139}" type="presParOf" srcId="{FEBB232B-00B2-4CF6-A608-5E356EA4A398}" destId="{AFA4F327-1E47-446E-A2E5-3AA763C218A2}" srcOrd="0" destOrd="0" presId="urn:microsoft.com/office/officeart/2005/8/layout/process5"/>
    <dgm:cxn modelId="{20B0C19A-8AAA-4038-8AD4-40D8B7BEA1FB}" type="presParOf" srcId="{FEBB232B-00B2-4CF6-A608-5E356EA4A398}" destId="{4DB6894C-D3B8-4186-B0D7-318E2ADB56BD}" srcOrd="1" destOrd="0" presId="urn:microsoft.com/office/officeart/2005/8/layout/process5"/>
    <dgm:cxn modelId="{7BCFD584-A556-4A7B-842E-5E205DAF2A8C}" type="presParOf" srcId="{4DB6894C-D3B8-4186-B0D7-318E2ADB56BD}" destId="{50B5FCD3-A898-4AF7-B67E-2DC92BAEA93C}" srcOrd="0" destOrd="0" presId="urn:microsoft.com/office/officeart/2005/8/layout/process5"/>
    <dgm:cxn modelId="{D4A7D243-E89C-4EF3-ADD0-77B830A35238}" type="presParOf" srcId="{FEBB232B-00B2-4CF6-A608-5E356EA4A398}" destId="{04CE2EAB-3F02-422C-9AE2-873410FD6597}" srcOrd="2" destOrd="0" presId="urn:microsoft.com/office/officeart/2005/8/layout/process5"/>
    <dgm:cxn modelId="{98C5949D-926D-4A5D-AD64-C0ECA472F586}" type="presParOf" srcId="{FEBB232B-00B2-4CF6-A608-5E356EA4A398}" destId="{91C8E9E3-8793-4083-9FA5-54231DB5122B}" srcOrd="3" destOrd="0" presId="urn:microsoft.com/office/officeart/2005/8/layout/process5"/>
    <dgm:cxn modelId="{421FFF5C-AA5E-4810-8FF4-96AE334F0B38}" type="presParOf" srcId="{91C8E9E3-8793-4083-9FA5-54231DB5122B}" destId="{F974399C-5277-48FA-AB9F-EE0A8E5DDFCA}" srcOrd="0" destOrd="0" presId="urn:microsoft.com/office/officeart/2005/8/layout/process5"/>
    <dgm:cxn modelId="{69435162-4107-4198-BBC8-A047ABCF816F}" type="presParOf" srcId="{FEBB232B-00B2-4CF6-A608-5E356EA4A398}" destId="{D1891B93-CA99-4B6D-8125-7854FE4BDC1E}" srcOrd="4" destOrd="0" presId="urn:microsoft.com/office/officeart/2005/8/layout/process5"/>
    <dgm:cxn modelId="{D1F84FCE-3AAF-470E-996F-28EC7EF1FE69}" type="presParOf" srcId="{FEBB232B-00B2-4CF6-A608-5E356EA4A398}" destId="{1412A1CC-3B8C-470C-9804-CF896A99B435}" srcOrd="5" destOrd="0" presId="urn:microsoft.com/office/officeart/2005/8/layout/process5"/>
    <dgm:cxn modelId="{34127945-051D-484A-8E70-DA0A0CA734B2}" type="presParOf" srcId="{1412A1CC-3B8C-470C-9804-CF896A99B435}" destId="{874D36FF-ABFF-4212-BBA2-27868FB889C0}" srcOrd="0" destOrd="0" presId="urn:microsoft.com/office/officeart/2005/8/layout/process5"/>
    <dgm:cxn modelId="{A7EA2AAA-A4DC-43B8-8FDE-BE52720BC358}" type="presParOf" srcId="{FEBB232B-00B2-4CF6-A608-5E356EA4A398}" destId="{DFF0F285-29BA-4A43-A1F5-EC6419923FBA}" srcOrd="6" destOrd="0" presId="urn:microsoft.com/office/officeart/2005/8/layout/process5"/>
  </dgm:cxnLst>
  <dgm:bg>
    <a:noFill/>
  </dgm:bg>
  <dgm:whole>
    <a:ln w="12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5C8A38-0EF5-4380-8309-717BA380C47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DF8FEE0-7E79-45D5-888E-83238238A90B}">
      <dgm:prSet phldrT="[Text]"/>
      <dgm:spPr>
        <a:solidFill>
          <a:schemeClr val="accent4">
            <a:lumMod val="60000"/>
            <a:lumOff val="40000"/>
          </a:schemeClr>
        </a:solidFill>
      </dgm:spPr>
      <dgm:t>
        <a:bodyPr/>
        <a:lstStyle/>
        <a:p>
          <a:r>
            <a:rPr lang="en-US" dirty="0"/>
            <a:t>Disciplines</a:t>
          </a:r>
        </a:p>
      </dgm:t>
    </dgm:pt>
    <dgm:pt modelId="{4071D20A-81FE-477E-A6AA-6758447E29AE}" type="parTrans" cxnId="{D8D4D225-863D-4F1F-8B19-506323B44F9B}">
      <dgm:prSet/>
      <dgm:spPr/>
      <dgm:t>
        <a:bodyPr/>
        <a:lstStyle/>
        <a:p>
          <a:endParaRPr lang="en-US"/>
        </a:p>
      </dgm:t>
    </dgm:pt>
    <dgm:pt modelId="{961D5ECB-D215-4C7D-B000-C054B5AFEFE3}" type="sibTrans" cxnId="{D8D4D225-863D-4F1F-8B19-506323B44F9B}">
      <dgm:prSet/>
      <dgm:spPr/>
      <dgm:t>
        <a:bodyPr/>
        <a:lstStyle/>
        <a:p>
          <a:endParaRPr lang="en-US"/>
        </a:p>
      </dgm:t>
    </dgm:pt>
    <dgm:pt modelId="{3119657A-34FC-4BFF-BB97-987359FA7434}">
      <dgm:prSet phldrT="[Text]"/>
      <dgm:spPr/>
      <dgm:t>
        <a:bodyPr/>
        <a:lstStyle/>
        <a:p>
          <a:r>
            <a:rPr lang="en-US" dirty="0"/>
            <a:t>Suspensions</a:t>
          </a:r>
        </a:p>
        <a:p>
          <a:r>
            <a:rPr lang="en-US" dirty="0"/>
            <a:t>In-school (01)</a:t>
          </a:r>
        </a:p>
        <a:p>
          <a:r>
            <a:rPr lang="en-US" dirty="0"/>
            <a:t>Out of School (02)</a:t>
          </a:r>
        </a:p>
      </dgm:t>
    </dgm:pt>
    <dgm:pt modelId="{D610A8E9-CBDA-45B1-9EBD-6059073185C0}" type="parTrans" cxnId="{FC6356F9-E342-448B-9C79-EF4DA01F1882}">
      <dgm:prSet/>
      <dgm:spPr/>
      <dgm:t>
        <a:bodyPr/>
        <a:lstStyle/>
        <a:p>
          <a:endParaRPr lang="en-US"/>
        </a:p>
      </dgm:t>
    </dgm:pt>
    <dgm:pt modelId="{180DCD98-A474-4A38-A02E-2E56C530D2F1}" type="sibTrans" cxnId="{FC6356F9-E342-448B-9C79-EF4DA01F1882}">
      <dgm:prSet/>
      <dgm:spPr/>
      <dgm:t>
        <a:bodyPr/>
        <a:lstStyle/>
        <a:p>
          <a:endParaRPr lang="en-US"/>
        </a:p>
      </dgm:t>
    </dgm:pt>
    <dgm:pt modelId="{56DF6DAF-E566-4006-AB8F-F65FC835A7CB}">
      <dgm:prSet phldrT="[Text]"/>
      <dgm:spPr/>
      <dgm:t>
        <a:bodyPr/>
        <a:lstStyle/>
        <a:p>
          <a:r>
            <a:rPr lang="en-US" dirty="0"/>
            <a:t>Expulsion (with or without services) </a:t>
          </a:r>
        </a:p>
        <a:p>
          <a:r>
            <a:rPr lang="en-US" dirty="0"/>
            <a:t>(03)</a:t>
          </a:r>
        </a:p>
      </dgm:t>
    </dgm:pt>
    <dgm:pt modelId="{90FB92FE-59B2-48C3-BB6A-2AF1877EA1C8}" type="parTrans" cxnId="{E06EE85F-8359-4608-A9E2-270B7EA39C97}">
      <dgm:prSet/>
      <dgm:spPr/>
      <dgm:t>
        <a:bodyPr/>
        <a:lstStyle/>
        <a:p>
          <a:endParaRPr lang="en-US"/>
        </a:p>
      </dgm:t>
    </dgm:pt>
    <dgm:pt modelId="{DF636179-219B-4167-AB45-A432D94053F3}" type="sibTrans" cxnId="{E06EE85F-8359-4608-A9E2-270B7EA39C97}">
      <dgm:prSet/>
      <dgm:spPr/>
      <dgm:t>
        <a:bodyPr/>
        <a:lstStyle/>
        <a:p>
          <a:endParaRPr lang="en-US"/>
        </a:p>
      </dgm:t>
    </dgm:pt>
    <dgm:pt modelId="{F2E69FF8-AB97-48AE-90B8-EA9BB5B468F7}">
      <dgm:prSet phldrT="[Text]"/>
      <dgm:spPr/>
      <dgm:t>
        <a:bodyPr/>
        <a:lstStyle/>
        <a:p>
          <a:r>
            <a:rPr lang="en-US" dirty="0"/>
            <a:t>Removals</a:t>
          </a:r>
        </a:p>
      </dgm:t>
    </dgm:pt>
    <dgm:pt modelId="{579BB78E-EA91-4FA7-8609-9173A6526A5F}" type="parTrans" cxnId="{870D202C-1B44-4BA8-BB38-5BA17F775409}">
      <dgm:prSet/>
      <dgm:spPr/>
      <dgm:t>
        <a:bodyPr/>
        <a:lstStyle/>
        <a:p>
          <a:endParaRPr lang="en-US"/>
        </a:p>
      </dgm:t>
    </dgm:pt>
    <dgm:pt modelId="{D3D2AE8A-B672-4848-AA7C-A454F2951E8B}" type="sibTrans" cxnId="{870D202C-1B44-4BA8-BB38-5BA17F775409}">
      <dgm:prSet/>
      <dgm:spPr/>
      <dgm:t>
        <a:bodyPr/>
        <a:lstStyle/>
        <a:p>
          <a:endParaRPr lang="en-US"/>
        </a:p>
      </dgm:t>
    </dgm:pt>
    <dgm:pt modelId="{68606BF0-2FA4-493E-8DAF-4E177398C41A}">
      <dgm:prSet phldrT="[Text]"/>
      <dgm:spPr/>
      <dgm:t>
        <a:bodyPr/>
        <a:lstStyle/>
        <a:p>
          <a:r>
            <a:rPr lang="en-US" dirty="0"/>
            <a:t>Unilateral Removal to an IAES by school personnel for up to 45 days </a:t>
          </a:r>
        </a:p>
        <a:p>
          <a:r>
            <a:rPr lang="en-US" dirty="0"/>
            <a:t>(01)</a:t>
          </a:r>
        </a:p>
      </dgm:t>
    </dgm:pt>
    <dgm:pt modelId="{4A9A9B17-36F2-4106-AA01-BDA67570CEA0}" type="parTrans" cxnId="{F69ECD94-8E9D-4290-9BB2-0B79867C6F1B}">
      <dgm:prSet/>
      <dgm:spPr/>
      <dgm:t>
        <a:bodyPr/>
        <a:lstStyle/>
        <a:p>
          <a:endParaRPr lang="en-US"/>
        </a:p>
      </dgm:t>
    </dgm:pt>
    <dgm:pt modelId="{A72BDF26-6C9E-4F1E-BE13-2935468E3884}" type="sibTrans" cxnId="{F69ECD94-8E9D-4290-9BB2-0B79867C6F1B}">
      <dgm:prSet/>
      <dgm:spPr/>
      <dgm:t>
        <a:bodyPr/>
        <a:lstStyle/>
        <a:p>
          <a:endParaRPr lang="en-US"/>
        </a:p>
      </dgm:t>
    </dgm:pt>
    <dgm:pt modelId="{87212228-96ED-4342-8176-FC1BDD4B12C1}">
      <dgm:prSet phldrT="[Text]"/>
      <dgm:spPr/>
      <dgm:t>
        <a:bodyPr/>
        <a:lstStyle/>
        <a:p>
          <a:r>
            <a:rPr lang="en-US" dirty="0"/>
            <a:t>Removal by a hearing officer to an IAES for up to 45 days </a:t>
          </a:r>
        </a:p>
        <a:p>
          <a:r>
            <a:rPr lang="en-US" dirty="0"/>
            <a:t>(02)</a:t>
          </a:r>
        </a:p>
      </dgm:t>
    </dgm:pt>
    <dgm:pt modelId="{79F996FC-3E99-4357-A690-9239D16886F8}" type="parTrans" cxnId="{74BA2C72-D7FE-43EB-9357-61BECF6FE75C}">
      <dgm:prSet/>
      <dgm:spPr/>
      <dgm:t>
        <a:bodyPr/>
        <a:lstStyle/>
        <a:p>
          <a:endParaRPr lang="en-US"/>
        </a:p>
      </dgm:t>
    </dgm:pt>
    <dgm:pt modelId="{53AC230A-52CC-4F27-B52A-7A63F1E9B991}" type="sibTrans" cxnId="{74BA2C72-D7FE-43EB-9357-61BECF6FE75C}">
      <dgm:prSet/>
      <dgm:spPr/>
      <dgm:t>
        <a:bodyPr/>
        <a:lstStyle/>
        <a:p>
          <a:endParaRPr lang="en-US"/>
        </a:p>
      </dgm:t>
    </dgm:pt>
    <dgm:pt modelId="{06ACE2D0-96D6-4BF4-B4EB-D7057CA5F343}" type="pres">
      <dgm:prSet presAssocID="{8E5C8A38-0EF5-4380-8309-717BA380C47B}" presName="diagram" presStyleCnt="0">
        <dgm:presLayoutVars>
          <dgm:chPref val="1"/>
          <dgm:dir/>
          <dgm:animOne val="branch"/>
          <dgm:animLvl val="lvl"/>
          <dgm:resizeHandles/>
        </dgm:presLayoutVars>
      </dgm:prSet>
      <dgm:spPr/>
    </dgm:pt>
    <dgm:pt modelId="{033E2D8B-7BBF-4074-A3D6-E35391500B66}" type="pres">
      <dgm:prSet presAssocID="{BDF8FEE0-7E79-45D5-888E-83238238A90B}" presName="root" presStyleCnt="0"/>
      <dgm:spPr/>
    </dgm:pt>
    <dgm:pt modelId="{38D05856-3942-4168-8095-6307973E3985}" type="pres">
      <dgm:prSet presAssocID="{BDF8FEE0-7E79-45D5-888E-83238238A90B}" presName="rootComposite" presStyleCnt="0"/>
      <dgm:spPr/>
    </dgm:pt>
    <dgm:pt modelId="{718FEBC1-2074-46D5-8480-89D65DE75F93}" type="pres">
      <dgm:prSet presAssocID="{BDF8FEE0-7E79-45D5-888E-83238238A90B}" presName="rootText" presStyleLbl="node1" presStyleIdx="0" presStyleCnt="2" custScaleX="96983" custScaleY="100935"/>
      <dgm:spPr/>
    </dgm:pt>
    <dgm:pt modelId="{DB7D6BAF-E62F-42A5-B011-4680BEA2DE9D}" type="pres">
      <dgm:prSet presAssocID="{BDF8FEE0-7E79-45D5-888E-83238238A90B}" presName="rootConnector" presStyleLbl="node1" presStyleIdx="0" presStyleCnt="2"/>
      <dgm:spPr/>
    </dgm:pt>
    <dgm:pt modelId="{5CE4878D-539F-4760-B66C-06F3E2818D8F}" type="pres">
      <dgm:prSet presAssocID="{BDF8FEE0-7E79-45D5-888E-83238238A90B}" presName="childShape" presStyleCnt="0"/>
      <dgm:spPr/>
    </dgm:pt>
    <dgm:pt modelId="{537E8A29-3A42-49E3-AA4A-920E72BD06E7}" type="pres">
      <dgm:prSet presAssocID="{D610A8E9-CBDA-45B1-9EBD-6059073185C0}" presName="Name13" presStyleLbl="parChTrans1D2" presStyleIdx="0" presStyleCnt="4"/>
      <dgm:spPr/>
    </dgm:pt>
    <dgm:pt modelId="{B479471C-0E22-41F9-B54E-5E8352BD9569}" type="pres">
      <dgm:prSet presAssocID="{3119657A-34FC-4BFF-BB97-987359FA7434}" presName="childText" presStyleLbl="bgAcc1" presStyleIdx="0" presStyleCnt="4">
        <dgm:presLayoutVars>
          <dgm:bulletEnabled val="1"/>
        </dgm:presLayoutVars>
      </dgm:prSet>
      <dgm:spPr/>
    </dgm:pt>
    <dgm:pt modelId="{AA294520-D284-4CA6-AC37-E99531C3ECC6}" type="pres">
      <dgm:prSet presAssocID="{90FB92FE-59B2-48C3-BB6A-2AF1877EA1C8}" presName="Name13" presStyleLbl="parChTrans1D2" presStyleIdx="1" presStyleCnt="4"/>
      <dgm:spPr/>
    </dgm:pt>
    <dgm:pt modelId="{9636316C-A9E0-4120-8EB5-FEC41D90CF75}" type="pres">
      <dgm:prSet presAssocID="{56DF6DAF-E566-4006-AB8F-F65FC835A7CB}" presName="childText" presStyleLbl="bgAcc1" presStyleIdx="1" presStyleCnt="4">
        <dgm:presLayoutVars>
          <dgm:bulletEnabled val="1"/>
        </dgm:presLayoutVars>
      </dgm:prSet>
      <dgm:spPr/>
    </dgm:pt>
    <dgm:pt modelId="{0F5C8159-24E6-4891-A74C-ADD67D7798C6}" type="pres">
      <dgm:prSet presAssocID="{F2E69FF8-AB97-48AE-90B8-EA9BB5B468F7}" presName="root" presStyleCnt="0"/>
      <dgm:spPr/>
    </dgm:pt>
    <dgm:pt modelId="{3CF3D653-AAF5-4C1C-801A-C17E9AFDCEF4}" type="pres">
      <dgm:prSet presAssocID="{F2E69FF8-AB97-48AE-90B8-EA9BB5B468F7}" presName="rootComposite" presStyleCnt="0"/>
      <dgm:spPr/>
    </dgm:pt>
    <dgm:pt modelId="{44531D5E-3A6E-4301-B794-A6769D7B5427}" type="pres">
      <dgm:prSet presAssocID="{F2E69FF8-AB97-48AE-90B8-EA9BB5B468F7}" presName="rootText" presStyleLbl="node1" presStyleIdx="1" presStyleCnt="2"/>
      <dgm:spPr/>
    </dgm:pt>
    <dgm:pt modelId="{2A449E10-115C-4241-81F5-E524F5241D7F}" type="pres">
      <dgm:prSet presAssocID="{F2E69FF8-AB97-48AE-90B8-EA9BB5B468F7}" presName="rootConnector" presStyleLbl="node1" presStyleIdx="1" presStyleCnt="2"/>
      <dgm:spPr/>
    </dgm:pt>
    <dgm:pt modelId="{44D670F1-43E3-45AE-9924-C25EC75AC1A5}" type="pres">
      <dgm:prSet presAssocID="{F2E69FF8-AB97-48AE-90B8-EA9BB5B468F7}" presName="childShape" presStyleCnt="0"/>
      <dgm:spPr/>
    </dgm:pt>
    <dgm:pt modelId="{313D28EC-790D-44DC-B286-754CDB77E5ED}" type="pres">
      <dgm:prSet presAssocID="{4A9A9B17-36F2-4106-AA01-BDA67570CEA0}" presName="Name13" presStyleLbl="parChTrans1D2" presStyleIdx="2" presStyleCnt="4"/>
      <dgm:spPr/>
    </dgm:pt>
    <dgm:pt modelId="{6D1DB17E-8473-44FB-A42A-F762F3A5FC56}" type="pres">
      <dgm:prSet presAssocID="{68606BF0-2FA4-493E-8DAF-4E177398C41A}" presName="childText" presStyleLbl="bgAcc1" presStyleIdx="2" presStyleCnt="4">
        <dgm:presLayoutVars>
          <dgm:bulletEnabled val="1"/>
        </dgm:presLayoutVars>
      </dgm:prSet>
      <dgm:spPr/>
    </dgm:pt>
    <dgm:pt modelId="{F9B2C9BE-7BB9-4D73-919A-1C0F57AA8A53}" type="pres">
      <dgm:prSet presAssocID="{79F996FC-3E99-4357-A690-9239D16886F8}" presName="Name13" presStyleLbl="parChTrans1D2" presStyleIdx="3" presStyleCnt="4"/>
      <dgm:spPr/>
    </dgm:pt>
    <dgm:pt modelId="{CDD5BDEA-BA73-4164-B1C2-5CA476F1728C}" type="pres">
      <dgm:prSet presAssocID="{87212228-96ED-4342-8176-FC1BDD4B12C1}" presName="childText" presStyleLbl="bgAcc1" presStyleIdx="3" presStyleCnt="4">
        <dgm:presLayoutVars>
          <dgm:bulletEnabled val="1"/>
        </dgm:presLayoutVars>
      </dgm:prSet>
      <dgm:spPr/>
    </dgm:pt>
  </dgm:ptLst>
  <dgm:cxnLst>
    <dgm:cxn modelId="{D9DC5D12-72D7-4C85-AC84-EC7DDF9CA63A}" type="presOf" srcId="{3119657A-34FC-4BFF-BB97-987359FA7434}" destId="{B479471C-0E22-41F9-B54E-5E8352BD9569}" srcOrd="0" destOrd="0" presId="urn:microsoft.com/office/officeart/2005/8/layout/hierarchy3"/>
    <dgm:cxn modelId="{86D4BF15-945A-4B6E-879D-AA78304ACAC6}" type="presOf" srcId="{90FB92FE-59B2-48C3-BB6A-2AF1877EA1C8}" destId="{AA294520-D284-4CA6-AC37-E99531C3ECC6}" srcOrd="0" destOrd="0" presId="urn:microsoft.com/office/officeart/2005/8/layout/hierarchy3"/>
    <dgm:cxn modelId="{0C658218-6F1C-4A7D-9488-FC1AD52F21E1}" type="presOf" srcId="{F2E69FF8-AB97-48AE-90B8-EA9BB5B468F7}" destId="{44531D5E-3A6E-4301-B794-A6769D7B5427}" srcOrd="0" destOrd="0" presId="urn:microsoft.com/office/officeart/2005/8/layout/hierarchy3"/>
    <dgm:cxn modelId="{D8D4D225-863D-4F1F-8B19-506323B44F9B}" srcId="{8E5C8A38-0EF5-4380-8309-717BA380C47B}" destId="{BDF8FEE0-7E79-45D5-888E-83238238A90B}" srcOrd="0" destOrd="0" parTransId="{4071D20A-81FE-477E-A6AA-6758447E29AE}" sibTransId="{961D5ECB-D215-4C7D-B000-C054B5AFEFE3}"/>
    <dgm:cxn modelId="{870D202C-1B44-4BA8-BB38-5BA17F775409}" srcId="{8E5C8A38-0EF5-4380-8309-717BA380C47B}" destId="{F2E69FF8-AB97-48AE-90B8-EA9BB5B468F7}" srcOrd="1" destOrd="0" parTransId="{579BB78E-EA91-4FA7-8609-9173A6526A5F}" sibTransId="{D3D2AE8A-B672-4848-AA7C-A454F2951E8B}"/>
    <dgm:cxn modelId="{E06EE85F-8359-4608-A9E2-270B7EA39C97}" srcId="{BDF8FEE0-7E79-45D5-888E-83238238A90B}" destId="{56DF6DAF-E566-4006-AB8F-F65FC835A7CB}" srcOrd="1" destOrd="0" parTransId="{90FB92FE-59B2-48C3-BB6A-2AF1877EA1C8}" sibTransId="{DF636179-219B-4167-AB45-A432D94053F3}"/>
    <dgm:cxn modelId="{D3DFC761-8FD5-402F-AE3D-224685436BE8}" type="presOf" srcId="{D610A8E9-CBDA-45B1-9EBD-6059073185C0}" destId="{537E8A29-3A42-49E3-AA4A-920E72BD06E7}" srcOrd="0" destOrd="0" presId="urn:microsoft.com/office/officeart/2005/8/layout/hierarchy3"/>
    <dgm:cxn modelId="{74BA2C72-D7FE-43EB-9357-61BECF6FE75C}" srcId="{F2E69FF8-AB97-48AE-90B8-EA9BB5B468F7}" destId="{87212228-96ED-4342-8176-FC1BDD4B12C1}" srcOrd="1" destOrd="0" parTransId="{79F996FC-3E99-4357-A690-9239D16886F8}" sibTransId="{53AC230A-52CC-4F27-B52A-7A63F1E9B991}"/>
    <dgm:cxn modelId="{69458353-93FE-4EF9-9FFE-9D28524C78FF}" type="presOf" srcId="{4A9A9B17-36F2-4106-AA01-BDA67570CEA0}" destId="{313D28EC-790D-44DC-B286-754CDB77E5ED}" srcOrd="0" destOrd="0" presId="urn:microsoft.com/office/officeart/2005/8/layout/hierarchy3"/>
    <dgm:cxn modelId="{104CD158-513E-4C3F-A9D1-EB4872207F3C}" type="presOf" srcId="{79F996FC-3E99-4357-A690-9239D16886F8}" destId="{F9B2C9BE-7BB9-4D73-919A-1C0F57AA8A53}" srcOrd="0" destOrd="0" presId="urn:microsoft.com/office/officeart/2005/8/layout/hierarchy3"/>
    <dgm:cxn modelId="{3FAA9A82-C3AA-40AA-B52E-3A06A2C06133}" type="presOf" srcId="{BDF8FEE0-7E79-45D5-888E-83238238A90B}" destId="{718FEBC1-2074-46D5-8480-89D65DE75F93}" srcOrd="0" destOrd="0" presId="urn:microsoft.com/office/officeart/2005/8/layout/hierarchy3"/>
    <dgm:cxn modelId="{664F6593-A4AF-4267-A30C-3AE31606740E}" type="presOf" srcId="{F2E69FF8-AB97-48AE-90B8-EA9BB5B468F7}" destId="{2A449E10-115C-4241-81F5-E524F5241D7F}" srcOrd="1" destOrd="0" presId="urn:microsoft.com/office/officeart/2005/8/layout/hierarchy3"/>
    <dgm:cxn modelId="{F69ECD94-8E9D-4290-9BB2-0B79867C6F1B}" srcId="{F2E69FF8-AB97-48AE-90B8-EA9BB5B468F7}" destId="{68606BF0-2FA4-493E-8DAF-4E177398C41A}" srcOrd="0" destOrd="0" parTransId="{4A9A9B17-36F2-4106-AA01-BDA67570CEA0}" sibTransId="{A72BDF26-6C9E-4F1E-BE13-2935468E3884}"/>
    <dgm:cxn modelId="{CF6A3CA2-12A6-4638-B235-FEE82E27EBDF}" type="presOf" srcId="{8E5C8A38-0EF5-4380-8309-717BA380C47B}" destId="{06ACE2D0-96D6-4BF4-B4EB-D7057CA5F343}" srcOrd="0" destOrd="0" presId="urn:microsoft.com/office/officeart/2005/8/layout/hierarchy3"/>
    <dgm:cxn modelId="{B1D382B9-44F1-48E1-A744-FEE4D40A2EB9}" type="presOf" srcId="{BDF8FEE0-7E79-45D5-888E-83238238A90B}" destId="{DB7D6BAF-E62F-42A5-B011-4680BEA2DE9D}" srcOrd="1" destOrd="0" presId="urn:microsoft.com/office/officeart/2005/8/layout/hierarchy3"/>
    <dgm:cxn modelId="{3E8C0EED-47CC-411A-AAE0-E1C8BC012880}" type="presOf" srcId="{87212228-96ED-4342-8176-FC1BDD4B12C1}" destId="{CDD5BDEA-BA73-4164-B1C2-5CA476F1728C}" srcOrd="0" destOrd="0" presId="urn:microsoft.com/office/officeart/2005/8/layout/hierarchy3"/>
    <dgm:cxn modelId="{549973F5-0F50-480D-A136-1C8265F86C37}" type="presOf" srcId="{68606BF0-2FA4-493E-8DAF-4E177398C41A}" destId="{6D1DB17E-8473-44FB-A42A-F762F3A5FC56}" srcOrd="0" destOrd="0" presId="urn:microsoft.com/office/officeart/2005/8/layout/hierarchy3"/>
    <dgm:cxn modelId="{9E22BCF7-7CA8-4FDA-AF9B-FACE4714FE7F}" type="presOf" srcId="{56DF6DAF-E566-4006-AB8F-F65FC835A7CB}" destId="{9636316C-A9E0-4120-8EB5-FEC41D90CF75}" srcOrd="0" destOrd="0" presId="urn:microsoft.com/office/officeart/2005/8/layout/hierarchy3"/>
    <dgm:cxn modelId="{FC6356F9-E342-448B-9C79-EF4DA01F1882}" srcId="{BDF8FEE0-7E79-45D5-888E-83238238A90B}" destId="{3119657A-34FC-4BFF-BB97-987359FA7434}" srcOrd="0" destOrd="0" parTransId="{D610A8E9-CBDA-45B1-9EBD-6059073185C0}" sibTransId="{180DCD98-A474-4A38-A02E-2E56C530D2F1}"/>
    <dgm:cxn modelId="{E3A5864A-B93C-44E6-BA18-915082E3B1C2}" type="presParOf" srcId="{06ACE2D0-96D6-4BF4-B4EB-D7057CA5F343}" destId="{033E2D8B-7BBF-4074-A3D6-E35391500B66}" srcOrd="0" destOrd="0" presId="urn:microsoft.com/office/officeart/2005/8/layout/hierarchy3"/>
    <dgm:cxn modelId="{FAD273B2-B89E-4D91-8C51-8E4F0981D252}" type="presParOf" srcId="{033E2D8B-7BBF-4074-A3D6-E35391500B66}" destId="{38D05856-3942-4168-8095-6307973E3985}" srcOrd="0" destOrd="0" presId="urn:microsoft.com/office/officeart/2005/8/layout/hierarchy3"/>
    <dgm:cxn modelId="{F4624613-7D96-41DC-9FC1-85832B76D1A9}" type="presParOf" srcId="{38D05856-3942-4168-8095-6307973E3985}" destId="{718FEBC1-2074-46D5-8480-89D65DE75F93}" srcOrd="0" destOrd="0" presId="urn:microsoft.com/office/officeart/2005/8/layout/hierarchy3"/>
    <dgm:cxn modelId="{1116AB01-1BDF-4617-9C8B-607A77F3E4A2}" type="presParOf" srcId="{38D05856-3942-4168-8095-6307973E3985}" destId="{DB7D6BAF-E62F-42A5-B011-4680BEA2DE9D}" srcOrd="1" destOrd="0" presId="urn:microsoft.com/office/officeart/2005/8/layout/hierarchy3"/>
    <dgm:cxn modelId="{5B39790C-A807-4D3C-A5BB-16499042FA90}" type="presParOf" srcId="{033E2D8B-7BBF-4074-A3D6-E35391500B66}" destId="{5CE4878D-539F-4760-B66C-06F3E2818D8F}" srcOrd="1" destOrd="0" presId="urn:microsoft.com/office/officeart/2005/8/layout/hierarchy3"/>
    <dgm:cxn modelId="{75F3611F-598B-4FFF-9EF8-09B844D4EE8F}" type="presParOf" srcId="{5CE4878D-539F-4760-B66C-06F3E2818D8F}" destId="{537E8A29-3A42-49E3-AA4A-920E72BD06E7}" srcOrd="0" destOrd="0" presId="urn:microsoft.com/office/officeart/2005/8/layout/hierarchy3"/>
    <dgm:cxn modelId="{B554386F-9C13-46E5-81FE-984622ACAF43}" type="presParOf" srcId="{5CE4878D-539F-4760-B66C-06F3E2818D8F}" destId="{B479471C-0E22-41F9-B54E-5E8352BD9569}" srcOrd="1" destOrd="0" presId="urn:microsoft.com/office/officeart/2005/8/layout/hierarchy3"/>
    <dgm:cxn modelId="{7259249E-8A85-4A68-9E27-3598AC5DD8B3}" type="presParOf" srcId="{5CE4878D-539F-4760-B66C-06F3E2818D8F}" destId="{AA294520-D284-4CA6-AC37-E99531C3ECC6}" srcOrd="2" destOrd="0" presId="urn:microsoft.com/office/officeart/2005/8/layout/hierarchy3"/>
    <dgm:cxn modelId="{EFE81B68-DA4A-484B-A4FB-BDA6EE0610ED}" type="presParOf" srcId="{5CE4878D-539F-4760-B66C-06F3E2818D8F}" destId="{9636316C-A9E0-4120-8EB5-FEC41D90CF75}" srcOrd="3" destOrd="0" presId="urn:microsoft.com/office/officeart/2005/8/layout/hierarchy3"/>
    <dgm:cxn modelId="{8BBB0855-672E-49A0-A1BB-85780F4B89C7}" type="presParOf" srcId="{06ACE2D0-96D6-4BF4-B4EB-D7057CA5F343}" destId="{0F5C8159-24E6-4891-A74C-ADD67D7798C6}" srcOrd="1" destOrd="0" presId="urn:microsoft.com/office/officeart/2005/8/layout/hierarchy3"/>
    <dgm:cxn modelId="{B0E17431-1DA4-4375-B4C3-0EA2DC08CB29}" type="presParOf" srcId="{0F5C8159-24E6-4891-A74C-ADD67D7798C6}" destId="{3CF3D653-AAF5-4C1C-801A-C17E9AFDCEF4}" srcOrd="0" destOrd="0" presId="urn:microsoft.com/office/officeart/2005/8/layout/hierarchy3"/>
    <dgm:cxn modelId="{FC79BE5F-86A3-46B5-BFE6-675C2648675B}" type="presParOf" srcId="{3CF3D653-AAF5-4C1C-801A-C17E9AFDCEF4}" destId="{44531D5E-3A6E-4301-B794-A6769D7B5427}" srcOrd="0" destOrd="0" presId="urn:microsoft.com/office/officeart/2005/8/layout/hierarchy3"/>
    <dgm:cxn modelId="{FD79FB22-E1B3-4D88-A41A-FFBDB29B1155}" type="presParOf" srcId="{3CF3D653-AAF5-4C1C-801A-C17E9AFDCEF4}" destId="{2A449E10-115C-4241-81F5-E524F5241D7F}" srcOrd="1" destOrd="0" presId="urn:microsoft.com/office/officeart/2005/8/layout/hierarchy3"/>
    <dgm:cxn modelId="{780065E8-A771-4349-8195-D05C27D5BDAC}" type="presParOf" srcId="{0F5C8159-24E6-4891-A74C-ADD67D7798C6}" destId="{44D670F1-43E3-45AE-9924-C25EC75AC1A5}" srcOrd="1" destOrd="0" presId="urn:microsoft.com/office/officeart/2005/8/layout/hierarchy3"/>
    <dgm:cxn modelId="{20D98A56-39D7-4847-8130-C066AD70DBE3}" type="presParOf" srcId="{44D670F1-43E3-45AE-9924-C25EC75AC1A5}" destId="{313D28EC-790D-44DC-B286-754CDB77E5ED}" srcOrd="0" destOrd="0" presId="urn:microsoft.com/office/officeart/2005/8/layout/hierarchy3"/>
    <dgm:cxn modelId="{5BE0350F-8D19-4195-AD42-42A56F687439}" type="presParOf" srcId="{44D670F1-43E3-45AE-9924-C25EC75AC1A5}" destId="{6D1DB17E-8473-44FB-A42A-F762F3A5FC56}" srcOrd="1" destOrd="0" presId="urn:microsoft.com/office/officeart/2005/8/layout/hierarchy3"/>
    <dgm:cxn modelId="{A2BC1817-B30D-4BC4-80B6-DBE6E9F9B61B}" type="presParOf" srcId="{44D670F1-43E3-45AE-9924-C25EC75AC1A5}" destId="{F9B2C9BE-7BB9-4D73-919A-1C0F57AA8A53}" srcOrd="2" destOrd="0" presId="urn:microsoft.com/office/officeart/2005/8/layout/hierarchy3"/>
    <dgm:cxn modelId="{92C5520E-8915-44C1-A3E4-D38B37BED4E8}" type="presParOf" srcId="{44D670F1-43E3-45AE-9924-C25EC75AC1A5}" destId="{CDD5BDEA-BA73-4164-B1C2-5CA476F1728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4F327-1E47-446E-A2E5-3AA763C218A2}">
      <dsp:nvSpPr>
        <dsp:cNvPr id="0" name=""/>
        <dsp:cNvSpPr/>
      </dsp:nvSpPr>
      <dsp:spPr>
        <a:xfrm>
          <a:off x="482417" y="1299"/>
          <a:ext cx="1711243" cy="1026746"/>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Districts (DIS role) upload Special Education Discipline Action File OR Mark No Discipline Actions </a:t>
          </a:r>
        </a:p>
      </dsp:txBody>
      <dsp:txXfrm>
        <a:off x="512489" y="31371"/>
        <a:ext cx="1651099" cy="966602"/>
      </dsp:txXfrm>
    </dsp:sp>
    <dsp:sp modelId="{4DB6894C-D3B8-4186-B0D7-318E2ADB56BD}">
      <dsp:nvSpPr>
        <dsp:cNvPr id="0" name=""/>
        <dsp:cNvSpPr/>
      </dsp:nvSpPr>
      <dsp:spPr>
        <a:xfrm>
          <a:off x="2406566" y="411533"/>
          <a:ext cx="362783" cy="424388"/>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406566" y="496411"/>
        <a:ext cx="253948" cy="254632"/>
      </dsp:txXfrm>
    </dsp:sp>
    <dsp:sp modelId="{04CE2EAB-3F02-422C-9AE2-873410FD6597}">
      <dsp:nvSpPr>
        <dsp:cNvPr id="0" name=""/>
        <dsp:cNvSpPr/>
      </dsp:nvSpPr>
      <dsp:spPr>
        <a:xfrm>
          <a:off x="2878158" y="1299"/>
          <a:ext cx="1711243" cy="1026746"/>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Districts (DIS role) research and resolve Sped Discipline Action File errors  and upload corrected file</a:t>
          </a:r>
        </a:p>
      </dsp:txBody>
      <dsp:txXfrm>
        <a:off x="2908230" y="31371"/>
        <a:ext cx="1651099" cy="966602"/>
      </dsp:txXfrm>
    </dsp:sp>
    <dsp:sp modelId="{91C8E9E3-8793-4083-9FA5-54231DB5122B}">
      <dsp:nvSpPr>
        <dsp:cNvPr id="0" name=""/>
        <dsp:cNvSpPr/>
      </dsp:nvSpPr>
      <dsp:spPr>
        <a:xfrm rot="5400000">
          <a:off x="3590795" y="1053638"/>
          <a:ext cx="294136" cy="424388"/>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610548" y="1118764"/>
        <a:ext cx="254632" cy="205895"/>
      </dsp:txXfrm>
    </dsp:sp>
    <dsp:sp modelId="{D1891B93-CA99-4B6D-8125-7854FE4BDC1E}">
      <dsp:nvSpPr>
        <dsp:cNvPr id="0" name=""/>
        <dsp:cNvSpPr/>
      </dsp:nvSpPr>
      <dsp:spPr>
        <a:xfrm>
          <a:off x="2826222" y="1582721"/>
          <a:ext cx="1711243" cy="102674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AUs (SPI role) create Special Education Discipline Snapshot</a:t>
          </a:r>
        </a:p>
      </dsp:txBody>
      <dsp:txXfrm>
        <a:off x="2856294" y="1612793"/>
        <a:ext cx="1651099" cy="966602"/>
      </dsp:txXfrm>
    </dsp:sp>
    <dsp:sp modelId="{1412A1CC-3B8C-470C-9804-CF896A99B435}">
      <dsp:nvSpPr>
        <dsp:cNvPr id="0" name=""/>
        <dsp:cNvSpPr/>
      </dsp:nvSpPr>
      <dsp:spPr>
        <a:xfrm rot="10779041">
          <a:off x="2303652" y="1818873"/>
          <a:ext cx="382771" cy="424388"/>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418482" y="1903401"/>
        <a:ext cx="267940" cy="254632"/>
      </dsp:txXfrm>
    </dsp:sp>
    <dsp:sp modelId="{DFF0F285-29BA-4A43-A1F5-EC6419923FBA}">
      <dsp:nvSpPr>
        <dsp:cNvPr id="0" name=""/>
        <dsp:cNvSpPr/>
      </dsp:nvSpPr>
      <dsp:spPr>
        <a:xfrm>
          <a:off x="392782" y="1597557"/>
          <a:ext cx="1711243" cy="102674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AUs (SPI) work with districts (DIS) to resolve snapshot errors</a:t>
          </a:r>
        </a:p>
      </dsp:txBody>
      <dsp:txXfrm>
        <a:off x="422854" y="1627629"/>
        <a:ext cx="1651099" cy="966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FEBC1-2074-46D5-8480-89D65DE75F93}">
      <dsp:nvSpPr>
        <dsp:cNvPr id="0" name=""/>
        <dsp:cNvSpPr/>
      </dsp:nvSpPr>
      <dsp:spPr>
        <a:xfrm>
          <a:off x="977053" y="2443"/>
          <a:ext cx="2591913" cy="1348766"/>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t>Disciplines</a:t>
          </a:r>
        </a:p>
      </dsp:txBody>
      <dsp:txXfrm>
        <a:off x="1016557" y="41947"/>
        <a:ext cx="2512905" cy="1269758"/>
      </dsp:txXfrm>
    </dsp:sp>
    <dsp:sp modelId="{537E8A29-3A42-49E3-AA4A-920E72BD06E7}">
      <dsp:nvSpPr>
        <dsp:cNvPr id="0" name=""/>
        <dsp:cNvSpPr/>
      </dsp:nvSpPr>
      <dsp:spPr>
        <a:xfrm>
          <a:off x="1236244" y="1351209"/>
          <a:ext cx="259191" cy="1002203"/>
        </a:xfrm>
        <a:custGeom>
          <a:avLst/>
          <a:gdLst/>
          <a:ahLst/>
          <a:cxnLst/>
          <a:rect l="0" t="0" r="0" b="0"/>
          <a:pathLst>
            <a:path>
              <a:moveTo>
                <a:pt x="0" y="0"/>
              </a:moveTo>
              <a:lnTo>
                <a:pt x="0" y="1002203"/>
              </a:lnTo>
              <a:lnTo>
                <a:pt x="259191" y="10022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79471C-0E22-41F9-B54E-5E8352BD9569}">
      <dsp:nvSpPr>
        <dsp:cNvPr id="0" name=""/>
        <dsp:cNvSpPr/>
      </dsp:nvSpPr>
      <dsp:spPr>
        <a:xfrm>
          <a:off x="1495436" y="1685277"/>
          <a:ext cx="2138035" cy="13362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Suspensions</a:t>
          </a:r>
        </a:p>
        <a:p>
          <a:pPr marL="0" lvl="0" indent="0" algn="ctr" defTabSz="711200">
            <a:lnSpc>
              <a:spcPct val="90000"/>
            </a:lnSpc>
            <a:spcBef>
              <a:spcPct val="0"/>
            </a:spcBef>
            <a:spcAft>
              <a:spcPct val="35000"/>
            </a:spcAft>
            <a:buNone/>
          </a:pPr>
          <a:r>
            <a:rPr lang="en-US" sz="1600" kern="1200" dirty="0"/>
            <a:t>In-school (01)</a:t>
          </a:r>
        </a:p>
        <a:p>
          <a:pPr marL="0" lvl="0" indent="0" algn="ctr" defTabSz="711200">
            <a:lnSpc>
              <a:spcPct val="90000"/>
            </a:lnSpc>
            <a:spcBef>
              <a:spcPct val="0"/>
            </a:spcBef>
            <a:spcAft>
              <a:spcPct val="35000"/>
            </a:spcAft>
            <a:buNone/>
          </a:pPr>
          <a:r>
            <a:rPr lang="en-US" sz="1600" kern="1200" dirty="0"/>
            <a:t>Out of School (02)</a:t>
          </a:r>
        </a:p>
      </dsp:txBody>
      <dsp:txXfrm>
        <a:off x="1534574" y="1724415"/>
        <a:ext cx="2059759" cy="1257995"/>
      </dsp:txXfrm>
    </dsp:sp>
    <dsp:sp modelId="{AA294520-D284-4CA6-AC37-E99531C3ECC6}">
      <dsp:nvSpPr>
        <dsp:cNvPr id="0" name=""/>
        <dsp:cNvSpPr/>
      </dsp:nvSpPr>
      <dsp:spPr>
        <a:xfrm>
          <a:off x="1236244" y="1351209"/>
          <a:ext cx="259191" cy="2672543"/>
        </a:xfrm>
        <a:custGeom>
          <a:avLst/>
          <a:gdLst/>
          <a:ahLst/>
          <a:cxnLst/>
          <a:rect l="0" t="0" r="0" b="0"/>
          <a:pathLst>
            <a:path>
              <a:moveTo>
                <a:pt x="0" y="0"/>
              </a:moveTo>
              <a:lnTo>
                <a:pt x="0" y="2672543"/>
              </a:lnTo>
              <a:lnTo>
                <a:pt x="259191" y="26725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36316C-A9E0-4120-8EB5-FEC41D90CF75}">
      <dsp:nvSpPr>
        <dsp:cNvPr id="0" name=""/>
        <dsp:cNvSpPr/>
      </dsp:nvSpPr>
      <dsp:spPr>
        <a:xfrm>
          <a:off x="1495436" y="3355617"/>
          <a:ext cx="2138035" cy="13362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Expulsion (with or without services) </a:t>
          </a:r>
        </a:p>
        <a:p>
          <a:pPr marL="0" lvl="0" indent="0" algn="ctr" defTabSz="711200">
            <a:lnSpc>
              <a:spcPct val="90000"/>
            </a:lnSpc>
            <a:spcBef>
              <a:spcPct val="0"/>
            </a:spcBef>
            <a:spcAft>
              <a:spcPct val="35000"/>
            </a:spcAft>
            <a:buNone/>
          </a:pPr>
          <a:r>
            <a:rPr lang="en-US" sz="1600" kern="1200" dirty="0"/>
            <a:t>(03)</a:t>
          </a:r>
        </a:p>
      </dsp:txBody>
      <dsp:txXfrm>
        <a:off x="1534574" y="3394755"/>
        <a:ext cx="2059759" cy="1257995"/>
      </dsp:txXfrm>
    </dsp:sp>
    <dsp:sp modelId="{44531D5E-3A6E-4301-B794-A6769D7B5427}">
      <dsp:nvSpPr>
        <dsp:cNvPr id="0" name=""/>
        <dsp:cNvSpPr/>
      </dsp:nvSpPr>
      <dsp:spPr>
        <a:xfrm>
          <a:off x="4237102" y="2443"/>
          <a:ext cx="2672543" cy="13362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t>Removals</a:t>
          </a:r>
        </a:p>
      </dsp:txBody>
      <dsp:txXfrm>
        <a:off x="4276240" y="41581"/>
        <a:ext cx="2594267" cy="1257995"/>
      </dsp:txXfrm>
    </dsp:sp>
    <dsp:sp modelId="{313D28EC-790D-44DC-B286-754CDB77E5ED}">
      <dsp:nvSpPr>
        <dsp:cNvPr id="0" name=""/>
        <dsp:cNvSpPr/>
      </dsp:nvSpPr>
      <dsp:spPr>
        <a:xfrm>
          <a:off x="4504357" y="1338714"/>
          <a:ext cx="267254" cy="1002203"/>
        </a:xfrm>
        <a:custGeom>
          <a:avLst/>
          <a:gdLst/>
          <a:ahLst/>
          <a:cxnLst/>
          <a:rect l="0" t="0" r="0" b="0"/>
          <a:pathLst>
            <a:path>
              <a:moveTo>
                <a:pt x="0" y="0"/>
              </a:moveTo>
              <a:lnTo>
                <a:pt x="0" y="1002203"/>
              </a:lnTo>
              <a:lnTo>
                <a:pt x="267254" y="10022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DB17E-8473-44FB-A42A-F762F3A5FC56}">
      <dsp:nvSpPr>
        <dsp:cNvPr id="0" name=""/>
        <dsp:cNvSpPr/>
      </dsp:nvSpPr>
      <dsp:spPr>
        <a:xfrm>
          <a:off x="4771611" y="1672782"/>
          <a:ext cx="2138035" cy="13362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Unilateral Removal to an IAES by school personnel for up to 45 days </a:t>
          </a:r>
        </a:p>
        <a:p>
          <a:pPr marL="0" lvl="0" indent="0" algn="ctr" defTabSz="711200">
            <a:lnSpc>
              <a:spcPct val="90000"/>
            </a:lnSpc>
            <a:spcBef>
              <a:spcPct val="0"/>
            </a:spcBef>
            <a:spcAft>
              <a:spcPct val="35000"/>
            </a:spcAft>
            <a:buNone/>
          </a:pPr>
          <a:r>
            <a:rPr lang="en-US" sz="1600" kern="1200" dirty="0"/>
            <a:t>(01)</a:t>
          </a:r>
        </a:p>
      </dsp:txBody>
      <dsp:txXfrm>
        <a:off x="4810749" y="1711920"/>
        <a:ext cx="2059759" cy="1257995"/>
      </dsp:txXfrm>
    </dsp:sp>
    <dsp:sp modelId="{F9B2C9BE-7BB9-4D73-919A-1C0F57AA8A53}">
      <dsp:nvSpPr>
        <dsp:cNvPr id="0" name=""/>
        <dsp:cNvSpPr/>
      </dsp:nvSpPr>
      <dsp:spPr>
        <a:xfrm>
          <a:off x="4504357" y="1338714"/>
          <a:ext cx="267254" cy="2672543"/>
        </a:xfrm>
        <a:custGeom>
          <a:avLst/>
          <a:gdLst/>
          <a:ahLst/>
          <a:cxnLst/>
          <a:rect l="0" t="0" r="0" b="0"/>
          <a:pathLst>
            <a:path>
              <a:moveTo>
                <a:pt x="0" y="0"/>
              </a:moveTo>
              <a:lnTo>
                <a:pt x="0" y="2672543"/>
              </a:lnTo>
              <a:lnTo>
                <a:pt x="267254" y="26725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5BDEA-BA73-4164-B1C2-5CA476F1728C}">
      <dsp:nvSpPr>
        <dsp:cNvPr id="0" name=""/>
        <dsp:cNvSpPr/>
      </dsp:nvSpPr>
      <dsp:spPr>
        <a:xfrm>
          <a:off x="4771611" y="3343122"/>
          <a:ext cx="2138035" cy="13362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Removal by a hearing officer to an IAES for up to 45 days </a:t>
          </a:r>
        </a:p>
        <a:p>
          <a:pPr marL="0" lvl="0" indent="0" algn="ctr" defTabSz="711200">
            <a:lnSpc>
              <a:spcPct val="90000"/>
            </a:lnSpc>
            <a:spcBef>
              <a:spcPct val="0"/>
            </a:spcBef>
            <a:spcAft>
              <a:spcPct val="35000"/>
            </a:spcAft>
            <a:buNone/>
          </a:pPr>
          <a:r>
            <a:rPr lang="en-US" sz="1600" kern="1200" dirty="0"/>
            <a:t>(02)</a:t>
          </a:r>
        </a:p>
      </dsp:txBody>
      <dsp:txXfrm>
        <a:off x="4810749" y="3382260"/>
        <a:ext cx="2059759" cy="12579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77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41</a:t>
            </a:fld>
            <a:endParaRPr lang="en-US" dirty="0"/>
          </a:p>
        </p:txBody>
      </p:sp>
    </p:spTree>
    <p:extLst>
      <p:ext uri="{BB962C8B-B14F-4D97-AF65-F5344CB8AC3E}">
        <p14:creationId xmlns:p14="http://schemas.microsoft.com/office/powerpoint/2010/main" val="38469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44</a:t>
            </a:fld>
            <a:endParaRPr lang="en-US" dirty="0"/>
          </a:p>
        </p:txBody>
      </p:sp>
    </p:spTree>
    <p:extLst>
      <p:ext uri="{BB962C8B-B14F-4D97-AF65-F5344CB8AC3E}">
        <p14:creationId xmlns:p14="http://schemas.microsoft.com/office/powerpoint/2010/main" val="30900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5/8/2023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8</a:t>
            </a:fld>
            <a:endParaRPr lang="en-US"/>
          </a:p>
        </p:txBody>
      </p:sp>
    </p:spTree>
    <p:extLst>
      <p:ext uri="{BB962C8B-B14F-4D97-AF65-F5344CB8AC3E}">
        <p14:creationId xmlns:p14="http://schemas.microsoft.com/office/powerpoint/2010/main" val="364771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3000" y="685800"/>
            <a:ext cx="4572000" cy="3429000"/>
          </a:xfrm>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3000" y="685800"/>
            <a:ext cx="4572000" cy="3429000"/>
          </a:xfrm>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30</a:t>
            </a:fld>
            <a:endParaRPr lang="en-US" dirty="0"/>
          </a:p>
        </p:txBody>
      </p:sp>
    </p:spTree>
    <p:extLst>
      <p:ext uri="{BB962C8B-B14F-4D97-AF65-F5344CB8AC3E}">
        <p14:creationId xmlns:p14="http://schemas.microsoft.com/office/powerpoint/2010/main" val="82193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9276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35</a:t>
            </a:fld>
            <a:endParaRPr lang="en-US" dirty="0"/>
          </a:p>
        </p:txBody>
      </p:sp>
    </p:spTree>
    <p:extLst>
      <p:ext uri="{BB962C8B-B14F-4D97-AF65-F5344CB8AC3E}">
        <p14:creationId xmlns:p14="http://schemas.microsoft.com/office/powerpoint/2010/main" val="105661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978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37</a:t>
            </a:fld>
            <a:endParaRPr lang="en-US" dirty="0"/>
          </a:p>
        </p:txBody>
      </p:sp>
    </p:spTree>
    <p:extLst>
      <p:ext uri="{BB962C8B-B14F-4D97-AF65-F5344CB8AC3E}">
        <p14:creationId xmlns:p14="http://schemas.microsoft.com/office/powerpoint/2010/main" val="1066799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550253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4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3" name="Content Placeholder 2"/>
          <p:cNvSpPr>
            <a:spLocks noGrp="1"/>
          </p:cNvSpPr>
          <p:nvPr>
            <p:ph sz="quarter" idx="10"/>
          </p:nvPr>
        </p:nvSpPr>
        <p:spPr>
          <a:xfrm>
            <a:off x="381000" y="373063"/>
            <a:ext cx="8355013"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184766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6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3" name="Content Placeholder 2"/>
          <p:cNvSpPr>
            <a:spLocks noGrp="1"/>
          </p:cNvSpPr>
          <p:nvPr>
            <p:ph sz="quarter" idx="10"/>
          </p:nvPr>
        </p:nvSpPr>
        <p:spPr>
          <a:xfrm>
            <a:off x="381000" y="373063"/>
            <a:ext cx="8355013"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1847669"/>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3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3" name="Content Placeholder 2"/>
          <p:cNvSpPr>
            <a:spLocks noGrp="1"/>
          </p:cNvSpPr>
          <p:nvPr>
            <p:ph sz="quarter" idx="10"/>
          </p:nvPr>
        </p:nvSpPr>
        <p:spPr>
          <a:xfrm>
            <a:off x="381000" y="373063"/>
            <a:ext cx="8355013"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8705402"/>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8" r:id="rId15"/>
    <p:sldLayoutId id="2147483680" r:id="rId16"/>
    <p:sldLayoutId id="2147483682"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hyperlink" Target="http://www.cde.state.co.us/datapipeline/inter_sped-discipli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cde.state.co.us/datapipeline/inter_sped-disciplin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microsoft.com/microsoft-teams/join-a-meeting" TargetMode="External"/><Relationship Id="rId3" Type="http://schemas.openxmlformats.org/officeDocument/2006/relationships/hyperlink" Target="http://www.cde.state.co.us/datapipeline/snap_sped-discipline" TargetMode="External"/><Relationship Id="rId7" Type="http://schemas.openxmlformats.org/officeDocument/2006/relationships/hyperlink" Target="https://www.microsoft.com/en-us/microsoft-teams/download-app" TargetMode="External"/><Relationship Id="rId2" Type="http://schemas.openxmlformats.org/officeDocument/2006/relationships/hyperlink" Target="http://www.cde.state.co.us/datapipeline/inter_sped-discipline" TargetMode="External"/><Relationship Id="rId1" Type="http://schemas.openxmlformats.org/officeDocument/2006/relationships/slideLayout" Target="../slideLayouts/slideLayout2.xml"/><Relationship Id="rId6" Type="http://schemas.openxmlformats.org/officeDocument/2006/relationships/hyperlink" Target="https://teams.microsoft.com/l/meetup-join/19%3ameeting_MWY1YjQxZjUtZWI0OS00ZDY1LWEzNjEtYjAwYzM5ZThjMDU3%40thread.v2/0?context=%7b%22Tid%22%3a%22a751cfc8-1f9a-4edb-8370-9f1c6d4bea5a%22%2c%22Oid%22%3a%22a9773a47-99d2-4599-9377-6d37e9ec0bd3%22%7d" TargetMode="External"/><Relationship Id="rId5" Type="http://schemas.openxmlformats.org/officeDocument/2006/relationships/hyperlink" Target="http://www.thebluediamondgallery.com/wooden-tile/t/training.html" TargetMode="External"/><Relationship Id="rId4" Type="http://schemas.openxmlformats.org/officeDocument/2006/relationships/image" Target="../media/image14.jpg"/><Relationship Id="rId9" Type="http://schemas.openxmlformats.org/officeDocument/2006/relationships/hyperlink" Target="tel:+19293414269,,729365451# "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cde.state.co.us/datapipeline/snap_sped-disciplin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www.cde.state.co.us/datapipeline/snap_sped-discipline" TargetMode="External"/><Relationship Id="rId2" Type="http://schemas.openxmlformats.org/officeDocument/2006/relationships/hyperlink" Target="http://www.cde.state.co.us/datapipeline/inter_sped-disciplin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cde.state.co.us/datapipeline/snap_sped-disciplin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bolger_o@cde.state.co.us" TargetMode="External"/><Relationship Id="rId2" Type="http://schemas.openxmlformats.org/officeDocument/2006/relationships/hyperlink" Target="mailto:heitman_l@cde.state.co.us" TargetMode="External"/><Relationship Id="rId1" Type="http://schemas.openxmlformats.org/officeDocument/2006/relationships/slideLayout" Target="../slideLayouts/slideLayout2.xml"/><Relationship Id="rId6" Type="http://schemas.openxmlformats.org/officeDocument/2006/relationships/hyperlink" Target="https://pixabay.com/en/thank-you-flowers-tree-harmony-3262349/" TargetMode="External"/><Relationship Id="rId5" Type="http://schemas.openxmlformats.org/officeDocument/2006/relationships/image" Target="../media/image41.jpg"/><Relationship Id="rId4" Type="http://schemas.openxmlformats.org/officeDocument/2006/relationships/hyperlink" Target="mailto:ohleyer_a@cde.state.co.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de.state.co.us/cdesped/sped_dat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3236239"/>
            <a:ext cx="7359445" cy="3621761"/>
          </a:xfrm>
        </p:spPr>
        <p:txBody>
          <a:bodyPr>
            <a:normAutofit/>
          </a:bodyPr>
          <a:lstStyle/>
          <a:p>
            <a:r>
              <a:rPr lang="en-US" dirty="0"/>
              <a:t>Special Education                          Discipline 2022-2023</a:t>
            </a:r>
          </a:p>
        </p:txBody>
      </p:sp>
      <p:sp>
        <p:nvSpPr>
          <p:cNvPr id="3" name="Subtitle 2"/>
          <p:cNvSpPr>
            <a:spLocks noGrp="1"/>
          </p:cNvSpPr>
          <p:nvPr>
            <p:ph type="subTitle" idx="1"/>
          </p:nvPr>
        </p:nvSpPr>
        <p:spPr/>
        <p:txBody>
          <a:bodyPr>
            <a:normAutofit fontScale="92500" lnSpcReduction="10000"/>
          </a:bodyPr>
          <a:lstStyle/>
          <a:p>
            <a:r>
              <a:rPr lang="en-US" dirty="0"/>
              <a:t>May 2, 2023</a:t>
            </a:r>
          </a:p>
          <a:p>
            <a:r>
              <a:rPr lang="en-US" dirty="0"/>
              <a:t>Lindsey Heitman </a:t>
            </a:r>
          </a:p>
          <a:p>
            <a:r>
              <a:rPr lang="en-US" dirty="0"/>
              <a:t>Heitman_l@cde.state.co.us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5885714"/>
            <a:ext cx="5591331" cy="6777629"/>
          </a:xfrm>
        </p:spPr>
        <p:txBody>
          <a:bodyPr>
            <a:noAutofit/>
          </a:bodyPr>
          <a:lstStyle/>
          <a:p>
            <a:r>
              <a:rPr lang="en-US" sz="2000" dirty="0"/>
              <a:t>DISCIPLINE</a:t>
            </a:r>
          </a:p>
        </p:txBody>
      </p:sp>
      <p:sp>
        <p:nvSpPr>
          <p:cNvPr id="8" name="Oval 7"/>
          <p:cNvSpPr/>
          <p:nvPr/>
        </p:nvSpPr>
        <p:spPr>
          <a:xfrm>
            <a:off x="4098870" y="661817"/>
            <a:ext cx="3160118" cy="2813190"/>
          </a:xfrm>
          <a:prstGeom prst="ellipse">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8" name="Oval 27"/>
          <p:cNvSpPr/>
          <p:nvPr/>
        </p:nvSpPr>
        <p:spPr>
          <a:xfrm>
            <a:off x="1920144" y="1326629"/>
            <a:ext cx="1137850" cy="959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1100" b="1" dirty="0">
                <a:solidFill>
                  <a:schemeClr val="tx1"/>
                </a:solidFill>
              </a:rPr>
              <a:t>District 1180:  Discipline Action File</a:t>
            </a:r>
          </a:p>
        </p:txBody>
      </p:sp>
      <p:sp>
        <p:nvSpPr>
          <p:cNvPr id="29" name="Oval 28"/>
          <p:cNvSpPr/>
          <p:nvPr/>
        </p:nvSpPr>
        <p:spPr>
          <a:xfrm>
            <a:off x="697099" y="1326629"/>
            <a:ext cx="1124263" cy="9619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1100" b="1" dirty="0">
                <a:solidFill>
                  <a:schemeClr val="tx1"/>
                </a:solidFill>
              </a:rPr>
              <a:t>District 1195: Discipline Action File</a:t>
            </a:r>
          </a:p>
        </p:txBody>
      </p:sp>
      <p:sp>
        <p:nvSpPr>
          <p:cNvPr id="30" name="Oval 29"/>
          <p:cNvSpPr/>
          <p:nvPr/>
        </p:nvSpPr>
        <p:spPr>
          <a:xfrm>
            <a:off x="1935133" y="2322781"/>
            <a:ext cx="1107872" cy="997882"/>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1100" b="1" dirty="0">
                <a:solidFill>
                  <a:schemeClr val="tx1"/>
                </a:solidFill>
              </a:rPr>
              <a:t>District 1220: Discipline Action File</a:t>
            </a:r>
          </a:p>
        </p:txBody>
      </p:sp>
      <p:sp>
        <p:nvSpPr>
          <p:cNvPr id="32" name="TextBox 31"/>
          <p:cNvSpPr txBox="1"/>
          <p:nvPr/>
        </p:nvSpPr>
        <p:spPr>
          <a:xfrm>
            <a:off x="3545173" y="5886471"/>
            <a:ext cx="5403955" cy="646331"/>
          </a:xfrm>
          <a:prstGeom prst="rect">
            <a:avLst/>
          </a:prstGeom>
          <a:noFill/>
        </p:spPr>
        <p:txBody>
          <a:bodyPr wrap="square" rtlCol="0">
            <a:spAutoFit/>
          </a:bodyPr>
          <a:lstStyle/>
          <a:p>
            <a:r>
              <a:rPr lang="en-US" sz="1200" dirty="0"/>
              <a:t>*An Interchange is the data holding place where your data files may be uploaded and validated throughout the school year</a:t>
            </a:r>
          </a:p>
          <a:p>
            <a:r>
              <a:rPr lang="en-US" sz="1200" b="1" dirty="0"/>
              <a:t> </a:t>
            </a:r>
          </a:p>
        </p:txBody>
      </p:sp>
      <p:sp>
        <p:nvSpPr>
          <p:cNvPr id="38" name="Flowchart: Process 37"/>
          <p:cNvSpPr/>
          <p:nvPr/>
        </p:nvSpPr>
        <p:spPr>
          <a:xfrm>
            <a:off x="487112" y="661817"/>
            <a:ext cx="2930646" cy="2737204"/>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85000"/>
                </a:schemeClr>
              </a:solidFill>
            </a:endParaRPr>
          </a:p>
        </p:txBody>
      </p:sp>
      <p:sp>
        <p:nvSpPr>
          <p:cNvPr id="39" name="TextBox 38"/>
          <p:cNvSpPr txBox="1"/>
          <p:nvPr/>
        </p:nvSpPr>
        <p:spPr>
          <a:xfrm>
            <a:off x="487111" y="661817"/>
            <a:ext cx="3716692" cy="646331"/>
          </a:xfrm>
          <a:prstGeom prst="rect">
            <a:avLst/>
          </a:prstGeom>
          <a:noFill/>
        </p:spPr>
        <p:txBody>
          <a:bodyPr wrap="square" rtlCol="0">
            <a:spAutoFit/>
          </a:bodyPr>
          <a:lstStyle/>
          <a:p>
            <a:r>
              <a:rPr lang="en-US" b="1" dirty="0"/>
              <a:t>Special Education Discipline Interchange</a:t>
            </a:r>
          </a:p>
        </p:txBody>
      </p:sp>
      <p:sp>
        <p:nvSpPr>
          <p:cNvPr id="48" name="Flowchart: Process 47"/>
          <p:cNvSpPr/>
          <p:nvPr/>
        </p:nvSpPr>
        <p:spPr>
          <a:xfrm>
            <a:off x="547143" y="3662384"/>
            <a:ext cx="2930575" cy="3090685"/>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9" name="Flowchart: Process 48"/>
          <p:cNvSpPr/>
          <p:nvPr/>
        </p:nvSpPr>
        <p:spPr>
          <a:xfrm>
            <a:off x="3672591" y="3717562"/>
            <a:ext cx="3350302" cy="201617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schemeClr val="tx1"/>
              </a:solidFill>
            </a:endParaRPr>
          </a:p>
        </p:txBody>
      </p:sp>
      <p:sp>
        <p:nvSpPr>
          <p:cNvPr id="50" name="Oval 49"/>
          <p:cNvSpPr/>
          <p:nvPr/>
        </p:nvSpPr>
        <p:spPr>
          <a:xfrm>
            <a:off x="623496" y="4086894"/>
            <a:ext cx="868026" cy="815408"/>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tx1"/>
                </a:solidFill>
              </a:rPr>
              <a:t>District 1195: SSA File</a:t>
            </a:r>
          </a:p>
        </p:txBody>
      </p:sp>
      <p:sp>
        <p:nvSpPr>
          <p:cNvPr id="51" name="Oval 50"/>
          <p:cNvSpPr/>
          <p:nvPr/>
        </p:nvSpPr>
        <p:spPr>
          <a:xfrm>
            <a:off x="1491523" y="4086894"/>
            <a:ext cx="928918" cy="815407"/>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tx1"/>
                </a:solidFill>
              </a:rPr>
              <a:t>District 1195: Student File</a:t>
            </a:r>
          </a:p>
        </p:txBody>
      </p:sp>
      <p:sp>
        <p:nvSpPr>
          <p:cNvPr id="52" name="TextBox 51"/>
          <p:cNvSpPr txBox="1"/>
          <p:nvPr/>
        </p:nvSpPr>
        <p:spPr>
          <a:xfrm>
            <a:off x="623495" y="3652178"/>
            <a:ext cx="2593299" cy="369332"/>
          </a:xfrm>
          <a:prstGeom prst="rect">
            <a:avLst/>
          </a:prstGeom>
          <a:noFill/>
        </p:spPr>
        <p:txBody>
          <a:bodyPr wrap="square" rtlCol="0">
            <a:spAutoFit/>
          </a:bodyPr>
          <a:lstStyle/>
          <a:p>
            <a:r>
              <a:rPr lang="en-US" b="1" dirty="0"/>
              <a:t>Student Interchange</a:t>
            </a:r>
          </a:p>
        </p:txBody>
      </p:sp>
      <p:sp>
        <p:nvSpPr>
          <p:cNvPr id="53" name="Oval 52"/>
          <p:cNvSpPr/>
          <p:nvPr/>
        </p:nvSpPr>
        <p:spPr>
          <a:xfrm>
            <a:off x="657279" y="4978249"/>
            <a:ext cx="908953" cy="875689"/>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tx1"/>
                </a:solidFill>
              </a:rPr>
              <a:t>District 1220: SSA File</a:t>
            </a:r>
          </a:p>
        </p:txBody>
      </p:sp>
      <p:sp>
        <p:nvSpPr>
          <p:cNvPr id="54" name="Oval 53"/>
          <p:cNvSpPr/>
          <p:nvPr/>
        </p:nvSpPr>
        <p:spPr>
          <a:xfrm>
            <a:off x="2472670" y="4946753"/>
            <a:ext cx="945088" cy="85595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tx1"/>
                </a:solidFill>
              </a:rPr>
              <a:t>District 1180: Student File</a:t>
            </a:r>
          </a:p>
        </p:txBody>
      </p:sp>
      <p:sp>
        <p:nvSpPr>
          <p:cNvPr id="55" name="Oval 54"/>
          <p:cNvSpPr/>
          <p:nvPr/>
        </p:nvSpPr>
        <p:spPr>
          <a:xfrm>
            <a:off x="2420441" y="4072421"/>
            <a:ext cx="945088" cy="82988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tx1"/>
                </a:solidFill>
              </a:rPr>
              <a:t>District 1180: SSA File</a:t>
            </a:r>
          </a:p>
        </p:txBody>
      </p:sp>
      <p:sp>
        <p:nvSpPr>
          <p:cNvPr id="56" name="Oval 55"/>
          <p:cNvSpPr/>
          <p:nvPr/>
        </p:nvSpPr>
        <p:spPr>
          <a:xfrm>
            <a:off x="1566231" y="4924268"/>
            <a:ext cx="922837" cy="87844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tx1"/>
                </a:solidFill>
              </a:rPr>
              <a:t>District 1220: Student File</a:t>
            </a:r>
          </a:p>
        </p:txBody>
      </p:sp>
      <p:sp>
        <p:nvSpPr>
          <p:cNvPr id="57" name="TextBox 56"/>
          <p:cNvSpPr txBox="1"/>
          <p:nvPr/>
        </p:nvSpPr>
        <p:spPr>
          <a:xfrm>
            <a:off x="3672591" y="3717562"/>
            <a:ext cx="3586397" cy="369332"/>
          </a:xfrm>
          <a:prstGeom prst="rect">
            <a:avLst/>
          </a:prstGeom>
          <a:noFill/>
        </p:spPr>
        <p:txBody>
          <a:bodyPr wrap="square" rtlCol="0">
            <a:spAutoFit/>
          </a:bodyPr>
          <a:lstStyle/>
          <a:p>
            <a:r>
              <a:rPr lang="en-US" b="1" dirty="0"/>
              <a:t>Special Education IEP Interchange</a:t>
            </a:r>
          </a:p>
        </p:txBody>
      </p:sp>
      <p:sp>
        <p:nvSpPr>
          <p:cNvPr id="58" name="Oval 57"/>
          <p:cNvSpPr/>
          <p:nvPr/>
        </p:nvSpPr>
        <p:spPr>
          <a:xfrm>
            <a:off x="4009869" y="4324662"/>
            <a:ext cx="1337873" cy="103483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tx1"/>
                </a:solidFill>
              </a:rPr>
              <a:t>AU 64233: Special Education Child File</a:t>
            </a:r>
          </a:p>
        </p:txBody>
      </p:sp>
      <p:sp>
        <p:nvSpPr>
          <p:cNvPr id="59" name="Oval 58"/>
          <p:cNvSpPr/>
          <p:nvPr/>
        </p:nvSpPr>
        <p:spPr>
          <a:xfrm>
            <a:off x="5465788" y="4324662"/>
            <a:ext cx="1324755" cy="103483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tx1"/>
                </a:solidFill>
              </a:rPr>
              <a:t>AU 64233: Special Education Participation File</a:t>
            </a:r>
          </a:p>
        </p:txBody>
      </p:sp>
      <p:pic>
        <p:nvPicPr>
          <p:cNvPr id="26" name="Picture 3" descr="C:\Users\Heitman_L\AppData\Local\Microsoft\Windows\Temporary Internet Files\Content.IE5\G531FJ0Q\1325437264[1].png"/>
          <p:cNvPicPr>
            <a:picLocks noGrp="1" noChangeAspect="1" noChangeArrowheads="1"/>
          </p:cNvPicPr>
          <p:nvPr>
            <p:ph sz="quarter" idx="10"/>
          </p:nvPr>
        </p:nvPicPr>
        <p:blipFill>
          <a:blip r:embed="rId2" cstate="print">
            <a:extLst>
              <a:ext uri="{28A0092B-C50C-407E-A947-70E740481C1C}">
                <a14:useLocalDpi xmlns:a14="http://schemas.microsoft.com/office/drawing/2010/main" val="0"/>
              </a:ext>
            </a:extLst>
          </a:blip>
          <a:srcRect/>
          <a:stretch>
            <a:fillRect/>
          </a:stretch>
        </p:blipFill>
        <p:spPr bwMode="auto">
          <a:xfrm>
            <a:off x="5194481" y="2634488"/>
            <a:ext cx="1055085" cy="72976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cxnSpLocks/>
          </p:cNvCxnSpPr>
          <p:nvPr/>
        </p:nvCxnSpPr>
        <p:spPr>
          <a:xfrm>
            <a:off x="3216794" y="2460182"/>
            <a:ext cx="7930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52" idx="3"/>
          </p:cNvCxnSpPr>
          <p:nvPr/>
        </p:nvCxnSpPr>
        <p:spPr>
          <a:xfrm flipV="1">
            <a:off x="3216794" y="3001818"/>
            <a:ext cx="987009" cy="8350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V="1">
            <a:off x="4433455" y="3364255"/>
            <a:ext cx="250971" cy="478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97099" y="2345963"/>
            <a:ext cx="1124263" cy="99788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p:cNvSpPr txBox="1"/>
          <p:nvPr/>
        </p:nvSpPr>
        <p:spPr>
          <a:xfrm>
            <a:off x="843253" y="2460182"/>
            <a:ext cx="831954" cy="769441"/>
          </a:xfrm>
          <a:prstGeom prst="rect">
            <a:avLst/>
          </a:prstGeom>
          <a:noFill/>
        </p:spPr>
        <p:txBody>
          <a:bodyPr wrap="square" rtlCol="0">
            <a:spAutoFit/>
          </a:bodyPr>
          <a:lstStyle/>
          <a:p>
            <a:r>
              <a:rPr lang="en-US" sz="1100" b="1" dirty="0"/>
              <a:t>District 9175: Discipline Action File</a:t>
            </a:r>
          </a:p>
        </p:txBody>
      </p:sp>
      <p:sp>
        <p:nvSpPr>
          <p:cNvPr id="27" name="TextBox 26"/>
          <p:cNvSpPr txBox="1"/>
          <p:nvPr/>
        </p:nvSpPr>
        <p:spPr>
          <a:xfrm>
            <a:off x="4684426" y="1026826"/>
            <a:ext cx="2038663" cy="1323439"/>
          </a:xfrm>
          <a:prstGeom prst="rect">
            <a:avLst/>
          </a:prstGeom>
          <a:noFill/>
        </p:spPr>
        <p:txBody>
          <a:bodyPr wrap="square" rtlCol="0">
            <a:spAutoFit/>
          </a:bodyPr>
          <a:lstStyle/>
          <a:p>
            <a:pPr algn="ctr"/>
            <a:r>
              <a:rPr lang="en-US" sz="1600" b="1" dirty="0"/>
              <a:t>AU 64233: Colorado River BOCES</a:t>
            </a:r>
          </a:p>
          <a:p>
            <a:pPr algn="ctr"/>
            <a:endParaRPr lang="en-US" sz="1600" b="1" dirty="0"/>
          </a:p>
          <a:p>
            <a:pPr algn="ctr"/>
            <a:r>
              <a:rPr lang="en-US" sz="1600" b="1" dirty="0"/>
              <a:t>*Special Education Discipline Snapshot</a:t>
            </a:r>
          </a:p>
        </p:txBody>
      </p:sp>
      <p:sp>
        <p:nvSpPr>
          <p:cNvPr id="34" name="Oval 33"/>
          <p:cNvSpPr/>
          <p:nvPr/>
        </p:nvSpPr>
        <p:spPr>
          <a:xfrm>
            <a:off x="1979460" y="5793699"/>
            <a:ext cx="881962" cy="8619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Oval 30"/>
          <p:cNvSpPr/>
          <p:nvPr/>
        </p:nvSpPr>
        <p:spPr>
          <a:xfrm>
            <a:off x="1046488" y="5802708"/>
            <a:ext cx="890070" cy="87541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p:cNvSpPr txBox="1"/>
          <p:nvPr/>
        </p:nvSpPr>
        <p:spPr>
          <a:xfrm>
            <a:off x="1111755" y="5924584"/>
            <a:ext cx="751754" cy="600164"/>
          </a:xfrm>
          <a:prstGeom prst="rect">
            <a:avLst/>
          </a:prstGeom>
          <a:noFill/>
        </p:spPr>
        <p:txBody>
          <a:bodyPr wrap="square" rtlCol="0">
            <a:spAutoFit/>
          </a:bodyPr>
          <a:lstStyle/>
          <a:p>
            <a:r>
              <a:rPr lang="en-US" sz="1100" b="1" dirty="0"/>
              <a:t>District 9175: SSA File</a:t>
            </a:r>
          </a:p>
        </p:txBody>
      </p:sp>
      <p:sp>
        <p:nvSpPr>
          <p:cNvPr id="36" name="TextBox 35"/>
          <p:cNvSpPr txBox="1"/>
          <p:nvPr/>
        </p:nvSpPr>
        <p:spPr>
          <a:xfrm>
            <a:off x="2128246" y="5908677"/>
            <a:ext cx="688849" cy="769441"/>
          </a:xfrm>
          <a:prstGeom prst="rect">
            <a:avLst/>
          </a:prstGeom>
          <a:noFill/>
        </p:spPr>
        <p:txBody>
          <a:bodyPr wrap="square" rtlCol="0">
            <a:spAutoFit/>
          </a:bodyPr>
          <a:lstStyle/>
          <a:p>
            <a:r>
              <a:rPr lang="en-US" sz="1100" b="1" dirty="0"/>
              <a:t>District 9175: Student File</a:t>
            </a:r>
          </a:p>
        </p:txBody>
      </p:sp>
      <p:sp>
        <p:nvSpPr>
          <p:cNvPr id="37" name="TextBox 36"/>
          <p:cNvSpPr txBox="1"/>
          <p:nvPr/>
        </p:nvSpPr>
        <p:spPr>
          <a:xfrm>
            <a:off x="0" y="0"/>
            <a:ext cx="6460621" cy="461665"/>
          </a:xfrm>
          <a:prstGeom prst="rect">
            <a:avLst/>
          </a:prstGeom>
          <a:noFill/>
        </p:spPr>
        <p:txBody>
          <a:bodyPr wrap="square" rtlCol="0">
            <a:spAutoFit/>
          </a:bodyPr>
          <a:lstStyle/>
          <a:p>
            <a:r>
              <a:rPr lang="en-US" sz="2400" b="1" dirty="0"/>
              <a:t>SPECIAL EDUCATION DISCIPLINE</a:t>
            </a:r>
          </a:p>
        </p:txBody>
      </p:sp>
      <p:sp>
        <p:nvSpPr>
          <p:cNvPr id="40" name="TextBox 39"/>
          <p:cNvSpPr txBox="1"/>
          <p:nvPr/>
        </p:nvSpPr>
        <p:spPr>
          <a:xfrm>
            <a:off x="6947941" y="2451849"/>
            <a:ext cx="2196059" cy="1200329"/>
          </a:xfrm>
          <a:prstGeom prst="rect">
            <a:avLst/>
          </a:prstGeom>
          <a:noFill/>
        </p:spPr>
        <p:txBody>
          <a:bodyPr wrap="square" rtlCol="0">
            <a:spAutoFit/>
          </a:bodyPr>
          <a:lstStyle/>
          <a:p>
            <a:endParaRPr lang="en-US" sz="1200" b="1" dirty="0"/>
          </a:p>
          <a:p>
            <a:endParaRPr lang="en-US" sz="1200" b="1" dirty="0"/>
          </a:p>
          <a:p>
            <a:r>
              <a:rPr lang="en-US" sz="1200" dirty="0"/>
              <a:t>*A snapshot is a point in time “picture” of your data extracted from the Interchange files </a:t>
            </a:r>
          </a:p>
          <a:p>
            <a:endParaRPr lang="en-US" sz="1200" dirty="0"/>
          </a:p>
        </p:txBody>
      </p:sp>
      <p:sp>
        <p:nvSpPr>
          <p:cNvPr id="3" name="TextBox 2"/>
          <p:cNvSpPr txBox="1"/>
          <p:nvPr/>
        </p:nvSpPr>
        <p:spPr>
          <a:xfrm>
            <a:off x="6947941" y="-1"/>
            <a:ext cx="2255880" cy="1461331"/>
          </a:xfrm>
          <a:prstGeom prst="rect">
            <a:avLst/>
          </a:prstGeom>
          <a:noFill/>
        </p:spPr>
        <p:txBody>
          <a:bodyPr wrap="square" rtlCol="0">
            <a:spAutoFit/>
          </a:bodyPr>
          <a:lstStyle/>
          <a:p>
            <a:endParaRPr lang="en-US" dirty="0"/>
          </a:p>
        </p:txBody>
      </p:sp>
      <p:sp>
        <p:nvSpPr>
          <p:cNvPr id="4" name="Rectangle 3"/>
          <p:cNvSpPr/>
          <p:nvPr/>
        </p:nvSpPr>
        <p:spPr>
          <a:xfrm>
            <a:off x="7483640" y="162370"/>
            <a:ext cx="284471" cy="20696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483641" y="984981"/>
            <a:ext cx="159798" cy="1931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08420" y="114638"/>
            <a:ext cx="1256339" cy="1169551"/>
          </a:xfrm>
          <a:prstGeom prst="rect">
            <a:avLst/>
          </a:prstGeom>
          <a:noFill/>
        </p:spPr>
        <p:txBody>
          <a:bodyPr wrap="square" rtlCol="0">
            <a:spAutoFit/>
          </a:bodyPr>
          <a:lstStyle/>
          <a:p>
            <a:r>
              <a:rPr lang="en-US" sz="1400" dirty="0"/>
              <a:t>AU Responsibility</a:t>
            </a:r>
          </a:p>
          <a:p>
            <a:endParaRPr lang="en-US" sz="1400" dirty="0"/>
          </a:p>
          <a:p>
            <a:r>
              <a:rPr lang="en-US" sz="1400" dirty="0"/>
              <a:t>District(s) Responsibility </a:t>
            </a:r>
          </a:p>
        </p:txBody>
      </p:sp>
      <p:sp>
        <p:nvSpPr>
          <p:cNvPr id="42" name="Rectangle 41"/>
          <p:cNvSpPr/>
          <p:nvPr/>
        </p:nvSpPr>
        <p:spPr>
          <a:xfrm>
            <a:off x="7483640" y="661817"/>
            <a:ext cx="159799" cy="20797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737904" y="667818"/>
            <a:ext cx="142236" cy="20797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44276" y="970105"/>
            <a:ext cx="157997" cy="20799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70AF7C2-17FA-4C40-9F45-641EECC5D67A}"/>
              </a:ext>
            </a:extLst>
          </p:cNvPr>
          <p:cNvSpPr/>
          <p:nvPr/>
        </p:nvSpPr>
        <p:spPr>
          <a:xfrm>
            <a:off x="7483640" y="1286047"/>
            <a:ext cx="159799" cy="2079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6B4D33D-84B8-474F-A0B4-7AE2B82757DB}"/>
              </a:ext>
            </a:extLst>
          </p:cNvPr>
          <p:cNvSpPr/>
          <p:nvPr/>
        </p:nvSpPr>
        <p:spPr>
          <a:xfrm>
            <a:off x="7751256" y="1284189"/>
            <a:ext cx="159799" cy="2079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995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08" y="397164"/>
            <a:ext cx="7553891" cy="976599"/>
          </a:xfrm>
        </p:spPr>
        <p:txBody>
          <a:bodyPr>
            <a:normAutofit/>
          </a:bodyPr>
          <a:lstStyle/>
          <a:p>
            <a:r>
              <a:rPr lang="en-US" sz="2800" dirty="0"/>
              <a:t>2022-2023 Special Education Discipline Timeline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25149013"/>
              </p:ext>
            </p:extLst>
          </p:nvPr>
        </p:nvGraphicFramePr>
        <p:xfrm>
          <a:off x="735886" y="1752232"/>
          <a:ext cx="7886700" cy="3169920"/>
        </p:xfrm>
        <a:graphic>
          <a:graphicData uri="http://schemas.openxmlformats.org/drawingml/2006/table">
            <a:tbl>
              <a:tblPr firstRow="1" bandRow="1">
                <a:tableStyleId>{21E4AEA4-8DFA-4A89-87EB-49C32662AFE0}</a:tableStyleId>
              </a:tblPr>
              <a:tblGrid>
                <a:gridCol w="2507656">
                  <a:extLst>
                    <a:ext uri="{9D8B030D-6E8A-4147-A177-3AD203B41FA5}">
                      <a16:colId xmlns:a16="http://schemas.microsoft.com/office/drawing/2014/main" val="20000"/>
                    </a:ext>
                  </a:extLst>
                </a:gridCol>
                <a:gridCol w="5379044">
                  <a:extLst>
                    <a:ext uri="{9D8B030D-6E8A-4147-A177-3AD203B41FA5}">
                      <a16:colId xmlns:a16="http://schemas.microsoft.com/office/drawing/2014/main" val="20001"/>
                    </a:ext>
                  </a:extLst>
                </a:gridCol>
              </a:tblGrid>
              <a:tr h="356579">
                <a:tc gridSpan="2">
                  <a:txBody>
                    <a:bodyPr/>
                    <a:lstStyle/>
                    <a:p>
                      <a:pPr algn="ctr"/>
                      <a:r>
                        <a:rPr lang="en-US" dirty="0"/>
                        <a:t>Timeline </a:t>
                      </a:r>
                    </a:p>
                  </a:txBody>
                  <a:tcPr>
                    <a:solidFill>
                      <a:schemeClr val="tx2"/>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May 1, 2023</a:t>
                      </a:r>
                    </a:p>
                  </a:txBody>
                  <a:tcPr>
                    <a:solidFill>
                      <a:schemeClr val="bg2"/>
                    </a:solidFill>
                  </a:tcPr>
                </a:tc>
                <a:tc>
                  <a:txBody>
                    <a:bodyPr/>
                    <a:lstStyle/>
                    <a:p>
                      <a:r>
                        <a:rPr lang="en-US" sz="1600" dirty="0"/>
                        <a:t>Sped</a:t>
                      </a:r>
                      <a:r>
                        <a:rPr lang="en-US" sz="1600" baseline="0" dirty="0"/>
                        <a:t> </a:t>
                      </a:r>
                      <a:r>
                        <a:rPr lang="en-US" sz="1600" dirty="0"/>
                        <a:t>Discipline </a:t>
                      </a:r>
                      <a:r>
                        <a:rPr lang="en-US" sz="1600" baseline="0" dirty="0"/>
                        <a:t>Snapshot open (Interchange and Snapshot soft opened 4/3) </a:t>
                      </a:r>
                      <a:endParaRPr lang="en-US" sz="1600" dirty="0"/>
                    </a:p>
                  </a:txBody>
                  <a:tcPr>
                    <a:solidFill>
                      <a:schemeClr val="bg2"/>
                    </a:solidFill>
                  </a:tcPr>
                </a:tc>
                <a:extLst>
                  <a:ext uri="{0D108BD9-81ED-4DB2-BD59-A6C34878D82A}">
                    <a16:rowId xmlns:a16="http://schemas.microsoft.com/office/drawing/2014/main" val="10001"/>
                  </a:ext>
                </a:extLst>
              </a:tr>
              <a:tr h="370840">
                <a:tc>
                  <a:txBody>
                    <a:bodyPr/>
                    <a:lstStyle/>
                    <a:p>
                      <a:r>
                        <a:rPr lang="en-US" dirty="0"/>
                        <a:t>May 25, 2023</a:t>
                      </a:r>
                    </a:p>
                  </a:txBody>
                  <a:tcPr>
                    <a:solidFill>
                      <a:schemeClr val="bg1">
                        <a:lumMod val="75000"/>
                      </a:schemeClr>
                    </a:solidFill>
                  </a:tcPr>
                </a:tc>
                <a:tc>
                  <a:txBody>
                    <a:bodyPr/>
                    <a:lstStyle/>
                    <a:p>
                      <a:r>
                        <a:rPr lang="en-US" dirty="0"/>
                        <a:t>All 5</a:t>
                      </a:r>
                      <a:r>
                        <a:rPr lang="en-US" baseline="0" dirty="0"/>
                        <a:t> Interchange files uploaded </a:t>
                      </a:r>
                      <a:endParaRPr lang="en-US" dirty="0"/>
                    </a:p>
                  </a:txBody>
                  <a:tcPr>
                    <a:solidFill>
                      <a:schemeClr val="bg1">
                        <a:lumMod val="75000"/>
                      </a:schemeClr>
                    </a:solidFill>
                  </a:tcPr>
                </a:tc>
                <a:extLst>
                  <a:ext uri="{0D108BD9-81ED-4DB2-BD59-A6C34878D82A}">
                    <a16:rowId xmlns:a16="http://schemas.microsoft.com/office/drawing/2014/main" val="10002"/>
                  </a:ext>
                </a:extLst>
              </a:tr>
              <a:tr h="370840">
                <a:tc>
                  <a:txBody>
                    <a:bodyPr/>
                    <a:lstStyle/>
                    <a:p>
                      <a:r>
                        <a:rPr lang="en-US" dirty="0"/>
                        <a:t>June 29, 2023</a:t>
                      </a:r>
                    </a:p>
                  </a:txBody>
                  <a:tcPr>
                    <a:solidFill>
                      <a:schemeClr val="bg2">
                        <a:lumMod val="90000"/>
                      </a:schemeClr>
                    </a:solidFill>
                  </a:tcPr>
                </a:tc>
                <a:tc>
                  <a:txBody>
                    <a:bodyPr/>
                    <a:lstStyle/>
                    <a:p>
                      <a:r>
                        <a:rPr lang="en-US" dirty="0"/>
                        <a:t>Interchange</a:t>
                      </a:r>
                      <a:r>
                        <a:rPr lang="en-US" baseline="0" dirty="0"/>
                        <a:t> errors resolved/At least 1 snapshot created</a:t>
                      </a:r>
                      <a:endParaRPr lang="en-US" dirty="0"/>
                    </a:p>
                  </a:txBody>
                  <a:tcPr>
                    <a:solidFill>
                      <a:schemeClr val="bg2">
                        <a:lumMod val="90000"/>
                      </a:schemeClr>
                    </a:solidFill>
                  </a:tcPr>
                </a:tc>
                <a:extLst>
                  <a:ext uri="{0D108BD9-81ED-4DB2-BD59-A6C34878D82A}">
                    <a16:rowId xmlns:a16="http://schemas.microsoft.com/office/drawing/2014/main" val="10004"/>
                  </a:ext>
                </a:extLst>
              </a:tr>
              <a:tr h="370840">
                <a:tc>
                  <a:txBody>
                    <a:bodyPr/>
                    <a:lstStyle/>
                    <a:p>
                      <a:r>
                        <a:rPr lang="en-US" dirty="0"/>
                        <a:t>Aug 3, 2023</a:t>
                      </a:r>
                    </a:p>
                  </a:txBody>
                  <a:tcPr>
                    <a:solidFill>
                      <a:schemeClr val="bg2"/>
                    </a:solidFill>
                  </a:tcPr>
                </a:tc>
                <a:tc>
                  <a:txBody>
                    <a:bodyPr/>
                    <a:lstStyle/>
                    <a:p>
                      <a:r>
                        <a:rPr lang="en-US" dirty="0"/>
                        <a:t>Exception requests</a:t>
                      </a:r>
                      <a:r>
                        <a:rPr lang="en-US" baseline="0" dirty="0"/>
                        <a:t> submitted to CDE by this date</a:t>
                      </a:r>
                      <a:endParaRPr lang="en-US" dirty="0"/>
                    </a:p>
                  </a:txBody>
                  <a:tcPr>
                    <a:solidFill>
                      <a:schemeClr val="bg2"/>
                    </a:solidFill>
                  </a:tcPr>
                </a:tc>
                <a:extLst>
                  <a:ext uri="{0D108BD9-81ED-4DB2-BD59-A6C34878D82A}">
                    <a16:rowId xmlns:a16="http://schemas.microsoft.com/office/drawing/2014/main" val="10005"/>
                  </a:ext>
                </a:extLst>
              </a:tr>
              <a:tr h="370840">
                <a:tc>
                  <a:txBody>
                    <a:bodyPr/>
                    <a:lstStyle/>
                    <a:p>
                      <a:r>
                        <a:rPr lang="en-US" b="1" baseline="0" dirty="0"/>
                        <a:t>August 10, 2023</a:t>
                      </a:r>
                      <a:endParaRPr lang="en-US" b="1" dirty="0"/>
                    </a:p>
                  </a:txBody>
                  <a:tcPr>
                    <a:solidFill>
                      <a:schemeClr val="bg2">
                        <a:lumMod val="90000"/>
                      </a:schemeClr>
                    </a:solidFill>
                  </a:tcPr>
                </a:tc>
                <a:tc>
                  <a:txBody>
                    <a:bodyPr/>
                    <a:lstStyle/>
                    <a:p>
                      <a:r>
                        <a:rPr lang="en-US" b="1" baseline="0" dirty="0"/>
                        <a:t>Snapshot and Interchange errors resolved</a:t>
                      </a:r>
                      <a:endParaRPr lang="en-US" b="1" dirty="0"/>
                    </a:p>
                  </a:txBody>
                  <a:tcPr>
                    <a:solidFill>
                      <a:schemeClr val="bg2">
                        <a:lumMod val="90000"/>
                      </a:schemeClr>
                    </a:solidFill>
                  </a:tcPr>
                </a:tc>
                <a:extLst>
                  <a:ext uri="{0D108BD9-81ED-4DB2-BD59-A6C34878D82A}">
                    <a16:rowId xmlns:a16="http://schemas.microsoft.com/office/drawing/2014/main" val="10006"/>
                  </a:ext>
                </a:extLst>
              </a:tr>
              <a:tr h="370840">
                <a:tc>
                  <a:txBody>
                    <a:bodyPr/>
                    <a:lstStyle/>
                    <a:p>
                      <a:r>
                        <a:rPr lang="en-US" dirty="0"/>
                        <a:t>Aug.</a:t>
                      </a:r>
                      <a:r>
                        <a:rPr lang="en-US" baseline="0" dirty="0"/>
                        <a:t> 10 – 17, 2023</a:t>
                      </a:r>
                      <a:endParaRPr lang="en-US" dirty="0"/>
                    </a:p>
                  </a:txBody>
                  <a:tcPr>
                    <a:solidFill>
                      <a:schemeClr val="bg2"/>
                    </a:solidFill>
                  </a:tcPr>
                </a:tc>
                <a:tc>
                  <a:txBody>
                    <a:bodyPr/>
                    <a:lstStyle/>
                    <a:p>
                      <a:r>
                        <a:rPr lang="en-US" baseline="0" dirty="0"/>
                        <a:t>Report Review </a:t>
                      </a:r>
                      <a:endParaRPr lang="en-US" dirty="0"/>
                    </a:p>
                  </a:txBody>
                  <a:tcPr>
                    <a:solidFill>
                      <a:schemeClr val="bg2"/>
                    </a:solidFill>
                  </a:tcPr>
                </a:tc>
                <a:extLst>
                  <a:ext uri="{0D108BD9-81ED-4DB2-BD59-A6C34878D82A}">
                    <a16:rowId xmlns:a16="http://schemas.microsoft.com/office/drawing/2014/main" val="10007"/>
                  </a:ext>
                </a:extLst>
              </a:tr>
              <a:tr h="370840">
                <a:tc>
                  <a:txBody>
                    <a:bodyPr/>
                    <a:lstStyle/>
                    <a:p>
                      <a:r>
                        <a:rPr lang="en-US" baseline="0" dirty="0"/>
                        <a:t>August 17, 2023</a:t>
                      </a:r>
                      <a:endParaRPr lang="en-US" dirty="0"/>
                    </a:p>
                  </a:txBody>
                  <a:tcPr>
                    <a:solidFill>
                      <a:schemeClr val="bg2">
                        <a:lumMod val="90000"/>
                      </a:schemeClr>
                    </a:solidFill>
                  </a:tcPr>
                </a:tc>
                <a:tc>
                  <a:txBody>
                    <a:bodyPr/>
                    <a:lstStyle/>
                    <a:p>
                      <a:r>
                        <a:rPr lang="en-US" dirty="0"/>
                        <a:t>Final Submission</a:t>
                      </a:r>
                      <a:r>
                        <a:rPr lang="en-US" baseline="0" dirty="0"/>
                        <a:t> due to Data Pipeline and DMS</a:t>
                      </a:r>
                      <a:endParaRPr lang="en-US" dirty="0"/>
                    </a:p>
                  </a:txBody>
                  <a:tcPr>
                    <a:solidFill>
                      <a:schemeClr val="bg2">
                        <a:lumMod val="90000"/>
                      </a:schemeClr>
                    </a:solidFill>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
        <p:nvSpPr>
          <p:cNvPr id="3" name="Rectangle 2"/>
          <p:cNvSpPr/>
          <p:nvPr/>
        </p:nvSpPr>
        <p:spPr>
          <a:xfrm>
            <a:off x="504251" y="5055117"/>
            <a:ext cx="8300604" cy="369332"/>
          </a:xfrm>
          <a:prstGeom prst="rect">
            <a:avLst/>
          </a:prstGeom>
        </p:spPr>
        <p:txBody>
          <a:bodyPr wrap="square">
            <a:spAutoFit/>
          </a:bodyPr>
          <a:lstStyle/>
          <a:p>
            <a:r>
              <a:rPr lang="en-US" dirty="0"/>
              <a:t> Download the full Timeline from </a:t>
            </a:r>
            <a:r>
              <a:rPr lang="en-US" dirty="0">
                <a:hlinkClick r:id="rId2"/>
              </a:rPr>
              <a:t>here</a:t>
            </a:r>
            <a:endParaRPr lang="en-US" dirty="0"/>
          </a:p>
        </p:txBody>
      </p:sp>
      <p:sp>
        <p:nvSpPr>
          <p:cNvPr id="8" name="TextBox 7">
            <a:extLst>
              <a:ext uri="{FF2B5EF4-FFF2-40B4-BE49-F238E27FC236}">
                <a16:creationId xmlns:a16="http://schemas.microsoft.com/office/drawing/2014/main" id="{DB854A76-1CC8-40B7-B669-30A1540397EF}"/>
              </a:ext>
            </a:extLst>
          </p:cNvPr>
          <p:cNvSpPr txBox="1"/>
          <p:nvPr/>
        </p:nvSpPr>
        <p:spPr>
          <a:xfrm>
            <a:off x="1280105" y="6471080"/>
            <a:ext cx="7524750" cy="276999"/>
          </a:xfrm>
          <a:prstGeom prst="rect">
            <a:avLst/>
          </a:prstGeom>
          <a:noFill/>
        </p:spPr>
        <p:txBody>
          <a:bodyPr wrap="square">
            <a:spAutoFit/>
          </a:bodyPr>
          <a:lstStyle/>
          <a:p>
            <a:endParaRPr lang="en-US" sz="1200" dirty="0"/>
          </a:p>
        </p:txBody>
      </p:sp>
      <p:sp>
        <p:nvSpPr>
          <p:cNvPr id="7" name="TextBox 6">
            <a:extLst>
              <a:ext uri="{FF2B5EF4-FFF2-40B4-BE49-F238E27FC236}">
                <a16:creationId xmlns:a16="http://schemas.microsoft.com/office/drawing/2014/main" id="{ED747D5A-2CCA-4CD1-833A-7CED97F3ED7E}"/>
              </a:ext>
            </a:extLst>
          </p:cNvPr>
          <p:cNvSpPr txBox="1"/>
          <p:nvPr/>
        </p:nvSpPr>
        <p:spPr>
          <a:xfrm>
            <a:off x="147782" y="1249935"/>
            <a:ext cx="8474804" cy="369332"/>
          </a:xfrm>
          <a:prstGeom prst="rect">
            <a:avLst/>
          </a:prstGeom>
          <a:noFill/>
        </p:spPr>
        <p:txBody>
          <a:bodyPr wrap="square" rtlCol="0">
            <a:spAutoFit/>
          </a:bodyPr>
          <a:lstStyle/>
          <a:p>
            <a:pPr marL="0" indent="0">
              <a:buNone/>
            </a:pPr>
            <a:endParaRPr lang="en-US" dirty="0"/>
          </a:p>
        </p:txBody>
      </p:sp>
    </p:spTree>
    <p:extLst>
      <p:ext uri="{BB962C8B-B14F-4D97-AF65-F5344CB8AC3E}">
        <p14:creationId xmlns:p14="http://schemas.microsoft.com/office/powerpoint/2010/main" val="1362060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rmAutofit/>
          </a:bodyPr>
          <a:lstStyle/>
          <a:p>
            <a:r>
              <a:rPr lang="en-US" altLang="en-US" sz="2800">
                <a:latin typeface="Museo Slab 500" pitchFamily="50" charset="0"/>
              </a:rPr>
              <a:t> </a:t>
            </a:r>
            <a:r>
              <a:rPr lang="en-US" altLang="en-US" sz="3200">
                <a:latin typeface="Museo Slab 500" pitchFamily="50" charset="0"/>
              </a:rPr>
              <a:t>Reporting Period</a:t>
            </a:r>
            <a:endParaRPr lang="en-US" altLang="en-US" sz="3200" dirty="0">
              <a:latin typeface="Museo Slab 500" pitchFamily="50" charset="0"/>
            </a:endParaRPr>
          </a:p>
        </p:txBody>
      </p:sp>
      <p:sp>
        <p:nvSpPr>
          <p:cNvPr id="6147" name="Rectangle 3"/>
          <p:cNvSpPr>
            <a:spLocks noGrp="1" noChangeArrowheads="1"/>
          </p:cNvSpPr>
          <p:nvPr>
            <p:ph idx="1"/>
          </p:nvPr>
        </p:nvSpPr>
        <p:spPr bwMode="auto">
          <a:xfrm>
            <a:off x="628651" y="1463040"/>
            <a:ext cx="6741968" cy="4640674"/>
          </a:xfrm>
          <a:solidFill>
            <a:schemeClr val="accent2">
              <a:lumMod val="40000"/>
              <a:lumOff val="60000"/>
            </a:schemeClr>
          </a:solidFill>
          <a:ln w="28575">
            <a:solidFill>
              <a:schemeClr val="tx1"/>
            </a:solidFill>
            <a:miter lim="800000"/>
            <a:headEnd/>
            <a:tailEnd/>
          </a:ln>
        </p:spPr>
        <p:txBody>
          <a:bodyPr vert="horz" wrap="square" lIns="91432" tIns="45716" rIns="91432" bIns="45716" numCol="1" anchor="t" anchorCtr="0" compatLnSpc="1">
            <a:prstTxWarp prst="textNoShape">
              <a:avLst/>
            </a:prstTxWarp>
            <a:normAutofit/>
          </a:bodyPr>
          <a:lstStyle/>
          <a:p>
            <a:pPr marL="45720" indent="0">
              <a:buNone/>
            </a:pPr>
            <a:r>
              <a:rPr lang="en-US" altLang="en-US" b="1" dirty="0">
                <a:solidFill>
                  <a:schemeClr val="tx1"/>
                </a:solidFill>
                <a:latin typeface="+mn-lt"/>
                <a:ea typeface="Verdana" pitchFamily="34" charset="0"/>
                <a:cs typeface="Verdana" pitchFamily="34" charset="0"/>
              </a:rPr>
              <a:t>Special Education Discipline Reporting </a:t>
            </a:r>
            <a:r>
              <a:rPr lang="en-US" altLang="en-US" b="1" dirty="0">
                <a:ea typeface="Verdana" pitchFamily="34" charset="0"/>
                <a:cs typeface="Verdana" pitchFamily="34" charset="0"/>
              </a:rPr>
              <a:t>P</a:t>
            </a:r>
            <a:r>
              <a:rPr lang="en-US" altLang="en-US" b="1" dirty="0">
                <a:solidFill>
                  <a:schemeClr val="tx1"/>
                </a:solidFill>
                <a:latin typeface="+mn-lt"/>
                <a:ea typeface="Verdana" pitchFamily="34" charset="0"/>
                <a:cs typeface="Verdana" pitchFamily="34" charset="0"/>
              </a:rPr>
              <a:t>eriod:</a:t>
            </a:r>
          </a:p>
          <a:p>
            <a:pPr marL="45720" indent="0">
              <a:buNone/>
            </a:pPr>
            <a:endParaRPr lang="en-US" b="1" dirty="0">
              <a:solidFill>
                <a:schemeClr val="tx1"/>
              </a:solidFill>
              <a:latin typeface="+mn-lt"/>
            </a:endParaRPr>
          </a:p>
          <a:p>
            <a:pPr marL="388620" indent="-342900">
              <a:buFont typeface="Wingdings" panose="05000000000000000000" pitchFamily="2" charset="2"/>
              <a:buChar char="Ø"/>
            </a:pPr>
            <a:r>
              <a:rPr lang="en-US" b="1" dirty="0">
                <a:solidFill>
                  <a:schemeClr val="tx1"/>
                </a:solidFill>
                <a:latin typeface="+mn-lt"/>
              </a:rPr>
              <a:t>Report </a:t>
            </a:r>
            <a:r>
              <a:rPr lang="en-US" b="1" u="sng" dirty="0">
                <a:solidFill>
                  <a:schemeClr val="tx1"/>
                </a:solidFill>
                <a:latin typeface="+mn-lt"/>
              </a:rPr>
              <a:t>Disciplinary Actions </a:t>
            </a:r>
            <a:r>
              <a:rPr lang="en-US" b="1" dirty="0">
                <a:solidFill>
                  <a:schemeClr val="tx1"/>
                </a:solidFill>
                <a:latin typeface="+mn-lt"/>
              </a:rPr>
              <a:t>occurring between July 1, 2022 and June 30, 2023</a:t>
            </a:r>
          </a:p>
          <a:p>
            <a:pPr marL="45720" indent="0">
              <a:buNone/>
            </a:pPr>
            <a:r>
              <a:rPr lang="en-US" sz="1800" dirty="0"/>
              <a:t>     on incidents that occurred between July 1, 2021 and June 30, 2023</a:t>
            </a:r>
          </a:p>
          <a:p>
            <a:pPr marL="845820" lvl="1" indent="-342900"/>
            <a:r>
              <a:rPr lang="en-US" sz="1800" dirty="0"/>
              <a:t>Incidents may occur in the prior school year but an exception is necessary to resolve edit DA043</a:t>
            </a:r>
          </a:p>
          <a:p>
            <a:pPr marL="845820" lvl="1" indent="-342900"/>
            <a:endParaRPr lang="en-US" sz="1800" dirty="0"/>
          </a:p>
          <a:p>
            <a:pPr marL="502920" lvl="1" indent="0">
              <a:buNone/>
            </a:pPr>
            <a:endParaRPr lang="en-US" sz="1800" dirty="0"/>
          </a:p>
          <a:p>
            <a:pPr marL="845820" lvl="1" indent="-342900"/>
            <a:endParaRPr lang="en-US" sz="1800" dirty="0"/>
          </a:p>
          <a:p>
            <a:pPr marL="502920" lvl="1" indent="0">
              <a:buNone/>
            </a:pPr>
            <a:r>
              <a:rPr lang="en-US" sz="1800" dirty="0"/>
              <a:t>*There were no changes in 2022-2023!</a:t>
            </a:r>
          </a:p>
          <a:p>
            <a:pPr marL="0" indent="0">
              <a:buNone/>
            </a:pPr>
            <a:endParaRPr lang="en-US" dirty="0">
              <a:solidFill>
                <a:schemeClr val="tx1"/>
              </a:solidFill>
            </a:endParaRPr>
          </a:p>
          <a:p>
            <a:pPr marL="45720" indent="0">
              <a:buNone/>
            </a:pPr>
            <a:endParaRPr lang="en-US" altLang="en-US" sz="1800" dirty="0">
              <a:ea typeface="Verdana" pitchFamily="34" charset="0"/>
              <a:cs typeface="Verdana" pitchFamily="34" charset="0"/>
            </a:endParaRPr>
          </a:p>
          <a:p>
            <a:pPr marL="457200" lvl="1" indent="0" eaLnBrk="1" hangingPunct="1">
              <a:buNone/>
            </a:pPr>
            <a:endParaRPr lang="en-US" altLang="en-US" sz="3200" dirty="0">
              <a:latin typeface="Verdana" pitchFamily="34" charset="0"/>
              <a:ea typeface="Verdana" pitchFamily="34" charset="0"/>
              <a:cs typeface="Verdana" pitchFamily="34" charset="0"/>
            </a:endParaRPr>
          </a:p>
          <a:p>
            <a:pPr>
              <a:buFontTx/>
              <a:buNone/>
            </a:pPr>
            <a:endParaRPr lang="en-US" altLang="en-US" sz="3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82570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rmAutofit/>
          </a:bodyPr>
          <a:lstStyle/>
          <a:p>
            <a:r>
              <a:rPr lang="en-US" altLang="en-US" sz="2800" dirty="0">
                <a:latin typeface="Museo Slab 500" pitchFamily="50" charset="0"/>
              </a:rPr>
              <a:t> Special Education Discipline Interchange </a:t>
            </a:r>
            <a:br>
              <a:rPr lang="en-US" altLang="en-US" sz="2800" dirty="0">
                <a:latin typeface="Museo Slab 500" pitchFamily="50" charset="0"/>
              </a:rPr>
            </a:br>
            <a:r>
              <a:rPr lang="en-US" altLang="en-US" sz="2800" dirty="0">
                <a:latin typeface="Museo Slab 500" pitchFamily="50" charset="0"/>
              </a:rPr>
              <a:t>(District-DIS Role)</a:t>
            </a:r>
            <a:endParaRPr lang="en-US" altLang="en-US" sz="3200" dirty="0">
              <a:latin typeface="Museo Slab 500" pitchFamily="50" charset="0"/>
            </a:endParaRPr>
          </a:p>
        </p:txBody>
      </p:sp>
      <p:sp>
        <p:nvSpPr>
          <p:cNvPr id="4" name="Rectangle 3"/>
          <p:cNvSpPr/>
          <p:nvPr/>
        </p:nvSpPr>
        <p:spPr>
          <a:xfrm>
            <a:off x="7483641" y="984981"/>
            <a:ext cx="142236" cy="1150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869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 Discipline</a:t>
            </a:r>
            <a:br>
              <a:rPr lang="en-US" dirty="0"/>
            </a:br>
            <a:r>
              <a:rPr lang="en-US" dirty="0"/>
              <a:t> Interchange Resources</a:t>
            </a:r>
          </a:p>
        </p:txBody>
      </p:sp>
      <p:sp>
        <p:nvSpPr>
          <p:cNvPr id="4" name="TextBox 3"/>
          <p:cNvSpPr txBox="1"/>
          <p:nvPr/>
        </p:nvSpPr>
        <p:spPr>
          <a:xfrm>
            <a:off x="382249" y="1833264"/>
            <a:ext cx="8349521" cy="369332"/>
          </a:xfrm>
          <a:prstGeom prst="rect">
            <a:avLst/>
          </a:prstGeom>
          <a:noFill/>
        </p:spPr>
        <p:txBody>
          <a:bodyPr wrap="square" rtlCol="0">
            <a:spAutoFit/>
          </a:bodyPr>
          <a:lstStyle/>
          <a:p>
            <a:r>
              <a:rPr lang="en-US" dirty="0">
                <a:hlinkClick r:id="rId2"/>
              </a:rPr>
              <a:t>http://www.cde.state.co.us/datapipeline/inter_sped-discipline</a:t>
            </a:r>
            <a:r>
              <a:rPr lang="en-US" dirty="0"/>
              <a:t> </a:t>
            </a:r>
          </a:p>
        </p:txBody>
      </p:sp>
      <p:sp>
        <p:nvSpPr>
          <p:cNvPr id="5" name="TextBox 4"/>
          <p:cNvSpPr txBox="1"/>
          <p:nvPr/>
        </p:nvSpPr>
        <p:spPr>
          <a:xfrm>
            <a:off x="487180" y="1386590"/>
            <a:ext cx="8244590" cy="338554"/>
          </a:xfrm>
          <a:prstGeom prst="rect">
            <a:avLst/>
          </a:prstGeom>
          <a:noFill/>
        </p:spPr>
        <p:txBody>
          <a:bodyPr wrap="square" rtlCol="0">
            <a:spAutoFit/>
          </a:bodyPr>
          <a:lstStyle/>
          <a:p>
            <a:r>
              <a:rPr lang="en-US" sz="1600" dirty="0"/>
              <a:t>Timeline, Discipline Action File Layout, Template, Business Rules, and other helpful resources: </a:t>
            </a:r>
          </a:p>
        </p:txBody>
      </p:sp>
      <p:sp>
        <p:nvSpPr>
          <p:cNvPr id="6" name="Right Arrow 5"/>
          <p:cNvSpPr/>
          <p:nvPr/>
        </p:nvSpPr>
        <p:spPr>
          <a:xfrm rot="10564588">
            <a:off x="5819764" y="4614265"/>
            <a:ext cx="532564" cy="149308"/>
          </a:xfrm>
          <a:prstGeom prst="rightArrow">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 name="Rectangle 2"/>
          <p:cNvSpPr/>
          <p:nvPr/>
        </p:nvSpPr>
        <p:spPr>
          <a:xfrm>
            <a:off x="581890" y="2202596"/>
            <a:ext cx="7638473" cy="4400890"/>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Content Placeholder 9">
            <a:extLst>
              <a:ext uri="{FF2B5EF4-FFF2-40B4-BE49-F238E27FC236}">
                <a16:creationId xmlns:a16="http://schemas.microsoft.com/office/drawing/2014/main" id="{C226C181-1D7F-2049-7557-927A6EEAAAB4}"/>
              </a:ext>
            </a:extLst>
          </p:cNvPr>
          <p:cNvPicPr>
            <a:picLocks noGrp="1" noChangeAspect="1"/>
          </p:cNvPicPr>
          <p:nvPr>
            <p:ph idx="1"/>
          </p:nvPr>
        </p:nvPicPr>
        <p:blipFill>
          <a:blip r:embed="rId3"/>
          <a:stretch>
            <a:fillRect/>
          </a:stretch>
        </p:blipFill>
        <p:spPr>
          <a:xfrm>
            <a:off x="692726" y="2352542"/>
            <a:ext cx="7416223" cy="3999089"/>
          </a:xfrm>
        </p:spPr>
      </p:pic>
      <p:sp>
        <p:nvSpPr>
          <p:cNvPr id="7" name="Rectangle 6">
            <a:extLst>
              <a:ext uri="{FF2B5EF4-FFF2-40B4-BE49-F238E27FC236}">
                <a16:creationId xmlns:a16="http://schemas.microsoft.com/office/drawing/2014/main" id="{D765AF98-410C-FEE7-ABFD-4FB59B045D68}"/>
              </a:ext>
            </a:extLst>
          </p:cNvPr>
          <p:cNvSpPr/>
          <p:nvPr/>
        </p:nvSpPr>
        <p:spPr>
          <a:xfrm>
            <a:off x="692726" y="4860758"/>
            <a:ext cx="4055737" cy="481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6719263-AE41-1833-1878-EC8568790586}"/>
              </a:ext>
            </a:extLst>
          </p:cNvPr>
          <p:cNvSpPr txBox="1"/>
          <p:nvPr/>
        </p:nvSpPr>
        <p:spPr>
          <a:xfrm>
            <a:off x="4467725" y="5342021"/>
            <a:ext cx="1859333" cy="1200329"/>
          </a:xfrm>
          <a:prstGeom prst="rect">
            <a:avLst/>
          </a:prstGeom>
          <a:noFill/>
        </p:spPr>
        <p:txBody>
          <a:bodyPr wrap="square" rtlCol="0">
            <a:spAutoFit/>
          </a:bodyPr>
          <a:lstStyle/>
          <a:p>
            <a:r>
              <a:rPr lang="en-US" sz="1200" dirty="0">
                <a:solidFill>
                  <a:srgbClr val="FF0000"/>
                </a:solidFill>
              </a:rPr>
              <a:t>The file layout and definitions is where you will find all of the data fields collected, their definitions, and code options and definitions</a:t>
            </a:r>
          </a:p>
        </p:txBody>
      </p:sp>
    </p:spTree>
    <p:extLst>
      <p:ext uri="{BB962C8B-B14F-4D97-AF65-F5344CB8AC3E}">
        <p14:creationId xmlns:p14="http://schemas.microsoft.com/office/powerpoint/2010/main" val="210231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Palatino Linotype" panose="02040502050505030304" pitchFamily="18" charset="0"/>
              </a:rPr>
              <a:t>Special Ed Discipline Interchange:</a:t>
            </a:r>
            <a:br>
              <a:rPr lang="en-US" dirty="0">
                <a:latin typeface="Palatino Linotype" panose="02040502050505030304" pitchFamily="18" charset="0"/>
              </a:rPr>
            </a:br>
            <a:r>
              <a:rPr lang="en-US" dirty="0">
                <a:latin typeface="Palatino Linotype" panose="02040502050505030304" pitchFamily="18" charset="0"/>
              </a:rPr>
              <a:t>Contains 1 File</a:t>
            </a:r>
            <a:endParaRPr lang="en-US" dirty="0"/>
          </a:p>
        </p:txBody>
      </p:sp>
      <p:sp>
        <p:nvSpPr>
          <p:cNvPr id="2" name="Content Placeholder 1"/>
          <p:cNvSpPr>
            <a:spLocks noGrp="1"/>
          </p:cNvSpPr>
          <p:nvPr>
            <p:ph idx="1"/>
          </p:nvPr>
        </p:nvSpPr>
        <p:spPr>
          <a:xfrm>
            <a:off x="231768" y="2830075"/>
            <a:ext cx="8418514" cy="3371273"/>
          </a:xfrm>
        </p:spPr>
        <p:txBody>
          <a:bodyPr>
            <a:normAutofit fontScale="25000" lnSpcReduction="20000"/>
          </a:bodyPr>
          <a:lstStyle/>
          <a:p>
            <a:pPr marL="0" indent="0">
              <a:buNone/>
            </a:pPr>
            <a:r>
              <a:rPr lang="en-US" sz="6400" b="1" dirty="0">
                <a:solidFill>
                  <a:schemeClr val="tx1"/>
                </a:solidFill>
              </a:rPr>
              <a:t>Record Expectation</a:t>
            </a:r>
            <a:r>
              <a:rPr lang="en-US" sz="6400" dirty="0">
                <a:solidFill>
                  <a:schemeClr val="tx1"/>
                </a:solidFill>
              </a:rPr>
              <a:t>:</a:t>
            </a:r>
          </a:p>
          <a:p>
            <a:pPr lvl="1">
              <a:buFont typeface="Wingdings" panose="05000000000000000000" pitchFamily="2" charset="2"/>
              <a:buChar char="Ø"/>
            </a:pPr>
            <a:r>
              <a:rPr lang="en-US" sz="6000" dirty="0">
                <a:solidFill>
                  <a:schemeClr val="tx1"/>
                </a:solidFill>
              </a:rPr>
              <a:t>Each record represents a </a:t>
            </a:r>
            <a:r>
              <a:rPr lang="en-US" sz="6000" u="sng" dirty="0">
                <a:solidFill>
                  <a:schemeClr val="tx1"/>
                </a:solidFill>
              </a:rPr>
              <a:t>single</a:t>
            </a:r>
            <a:r>
              <a:rPr lang="en-US" sz="6000" dirty="0">
                <a:solidFill>
                  <a:schemeClr val="tx1"/>
                </a:solidFill>
              </a:rPr>
              <a:t> Discipline Action - suspension, expulsion, or unilateral removal</a:t>
            </a:r>
          </a:p>
          <a:p>
            <a:pPr lvl="2"/>
            <a:r>
              <a:rPr lang="en-US" sz="6200" dirty="0"/>
              <a:t>Record should be reported in the school year in which the discipline action took place</a:t>
            </a:r>
          </a:p>
          <a:p>
            <a:pPr lvl="2"/>
            <a:r>
              <a:rPr lang="en-US" sz="6200" dirty="0"/>
              <a:t>Student must have been on an active IEP </a:t>
            </a:r>
            <a:r>
              <a:rPr lang="en-US" sz="6200" i="1" dirty="0"/>
              <a:t>at the time of the action</a:t>
            </a:r>
          </a:p>
          <a:p>
            <a:pPr lvl="2"/>
            <a:endParaRPr lang="en-US" sz="4700" i="1" dirty="0">
              <a:solidFill>
                <a:schemeClr val="tx1"/>
              </a:solidFill>
            </a:endParaRPr>
          </a:p>
          <a:p>
            <a:pPr lvl="1">
              <a:buFont typeface="Wingdings" panose="05000000000000000000" pitchFamily="2" charset="2"/>
              <a:buChar char="Ø"/>
            </a:pPr>
            <a:r>
              <a:rPr lang="en-US" sz="6000" dirty="0">
                <a:solidFill>
                  <a:schemeClr val="tx1"/>
                </a:solidFill>
              </a:rPr>
              <a:t>Each record must have a 10-digit Incident Identifier # </a:t>
            </a:r>
            <a:endParaRPr lang="en-US" sz="5600" dirty="0">
              <a:solidFill>
                <a:schemeClr val="tx1"/>
              </a:solidFill>
            </a:endParaRPr>
          </a:p>
          <a:p>
            <a:pPr marL="1245870" lvl="2" indent="-285750"/>
            <a:r>
              <a:rPr lang="en-US" sz="6200" dirty="0"/>
              <a:t>May be duplicated in cases where a student has more than one action associated with the incident</a:t>
            </a:r>
          </a:p>
          <a:p>
            <a:pPr marL="1245870" lvl="2" indent="-285750"/>
            <a:r>
              <a:rPr lang="en-US" sz="6200" dirty="0"/>
              <a:t>May be duplicated in cases where more than one student is involved in the incident</a:t>
            </a:r>
            <a:endParaRPr lang="en-US" sz="4700" i="1" dirty="0"/>
          </a:p>
          <a:p>
            <a:pPr marL="914400" lvl="2" indent="0">
              <a:buNone/>
            </a:pPr>
            <a:endParaRPr lang="en-US" sz="4700" i="1" dirty="0"/>
          </a:p>
          <a:p>
            <a:pPr lvl="1">
              <a:buFont typeface="Wingdings" panose="05000000000000000000" pitchFamily="2" charset="2"/>
              <a:buChar char="Ø"/>
            </a:pPr>
            <a:r>
              <a:rPr lang="en-US" sz="6000" dirty="0"/>
              <a:t>Each record must have a *unique 10-digit Action Identifier # </a:t>
            </a:r>
          </a:p>
          <a:p>
            <a:pPr marL="1257300" lvl="3" indent="-285750"/>
            <a:r>
              <a:rPr lang="en-US" sz="6400" dirty="0"/>
              <a:t>Action Identifier may not be duplicated *EXCEPT in the case of a Unilateral Removal with more than one removal reason (i.e. weapons and bodily injury)</a:t>
            </a:r>
          </a:p>
          <a:p>
            <a:pPr marL="971550" lvl="3" indent="0">
              <a:buNone/>
            </a:pPr>
            <a:endParaRPr lang="en-US" sz="4900" dirty="0"/>
          </a:p>
          <a:p>
            <a:pPr marL="57150" lvl="1" indent="0">
              <a:buNone/>
            </a:pPr>
            <a:endParaRPr lang="en-US" sz="4900" dirty="0"/>
          </a:p>
          <a:p>
            <a:pPr marL="547370" lvl="1" indent="0">
              <a:buNone/>
            </a:pPr>
            <a:endParaRPr lang="en-US" sz="4900" dirty="0"/>
          </a:p>
          <a:p>
            <a:endParaRPr lang="en-US" sz="5600" dirty="0"/>
          </a:p>
          <a:p>
            <a:pPr marL="57150" lvl="1" indent="0">
              <a:buNone/>
            </a:pPr>
            <a:endParaRPr lang="en-US" sz="1900" dirty="0"/>
          </a:p>
          <a:p>
            <a:endParaRPr lang="en-US" dirty="0"/>
          </a:p>
        </p:txBody>
      </p:sp>
      <p:sp>
        <p:nvSpPr>
          <p:cNvPr id="15" name="TextBox 14">
            <a:extLst>
              <a:ext uri="{FF2B5EF4-FFF2-40B4-BE49-F238E27FC236}">
                <a16:creationId xmlns:a16="http://schemas.microsoft.com/office/drawing/2014/main" id="{AA88059B-15C0-449D-B637-54F63CC43E60}"/>
              </a:ext>
            </a:extLst>
          </p:cNvPr>
          <p:cNvSpPr txBox="1"/>
          <p:nvPr/>
        </p:nvSpPr>
        <p:spPr>
          <a:xfrm>
            <a:off x="314036" y="1456918"/>
            <a:ext cx="4188765" cy="88537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strike="noStrike" kern="1200" cap="none" spc="0" normalizeH="0" baseline="0" noProof="0" dirty="0">
                <a:ln>
                  <a:noFill/>
                </a:ln>
                <a:solidFill>
                  <a:prstClr val="black"/>
                </a:solidFill>
                <a:effectLst/>
                <a:uLnTx/>
                <a:uFillTx/>
                <a:latin typeface="Calibri" panose="020F0502020204030204"/>
                <a:ea typeface="+mn-ea"/>
                <a:cs typeface="+mn-cs"/>
              </a:rPr>
              <a:t>Special Education Discipline Action File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Report suspensions, expulsions, and unilateral removals on students with an active IEP</a:t>
            </a:r>
          </a:p>
        </p:txBody>
      </p:sp>
      <p:sp>
        <p:nvSpPr>
          <p:cNvPr id="11" name="Rectangle 10">
            <a:extLst>
              <a:ext uri="{FF2B5EF4-FFF2-40B4-BE49-F238E27FC236}">
                <a16:creationId xmlns:a16="http://schemas.microsoft.com/office/drawing/2014/main" id="{F2CC8D8E-1E27-4A34-BB16-881365E15621}"/>
              </a:ext>
            </a:extLst>
          </p:cNvPr>
          <p:cNvSpPr/>
          <p:nvPr/>
        </p:nvSpPr>
        <p:spPr>
          <a:xfrm>
            <a:off x="245193" y="1385456"/>
            <a:ext cx="4054765" cy="120996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714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6825047"/>
              </p:ext>
            </p:extLst>
          </p:nvPr>
        </p:nvGraphicFramePr>
        <p:xfrm>
          <a:off x="628650" y="1409607"/>
          <a:ext cx="7886700" cy="4694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491334" y="2677459"/>
            <a:ext cx="1776333" cy="1015663"/>
          </a:xfrm>
          <a:prstGeom prst="rect">
            <a:avLst/>
          </a:prstGeom>
          <a:noFill/>
        </p:spPr>
        <p:txBody>
          <a:bodyPr wrap="square" rtlCol="0">
            <a:spAutoFit/>
          </a:bodyPr>
          <a:lstStyle/>
          <a:p>
            <a:r>
              <a:rPr lang="en-US" sz="1200" dirty="0"/>
              <a:t>*Incident involving drugs (01), weapons (03), or serious bodily injury (02) -requires a REMOVAL REASON </a:t>
            </a:r>
          </a:p>
        </p:txBody>
      </p:sp>
      <p:sp>
        <p:nvSpPr>
          <p:cNvPr id="6" name="TextBox 5"/>
          <p:cNvSpPr txBox="1"/>
          <p:nvPr/>
        </p:nvSpPr>
        <p:spPr>
          <a:xfrm>
            <a:off x="966864" y="6080584"/>
            <a:ext cx="7165298" cy="369332"/>
          </a:xfrm>
          <a:prstGeom prst="rect">
            <a:avLst/>
          </a:prstGeom>
          <a:noFill/>
        </p:spPr>
        <p:txBody>
          <a:bodyPr wrap="square" rtlCol="0">
            <a:spAutoFit/>
          </a:bodyPr>
          <a:lstStyle/>
          <a:p>
            <a:r>
              <a:rPr lang="en-US" b="1" dirty="0"/>
              <a:t>         Each record should contain a Discipline OR a Removal. Not both!</a:t>
            </a:r>
          </a:p>
        </p:txBody>
      </p:sp>
      <p:sp>
        <p:nvSpPr>
          <p:cNvPr id="3" name="Rectangle 2"/>
          <p:cNvSpPr/>
          <p:nvPr/>
        </p:nvSpPr>
        <p:spPr>
          <a:xfrm>
            <a:off x="4196542" y="1798103"/>
            <a:ext cx="184730"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endParaRPr lang="en-US" sz="2800" b="1" cap="none" spc="0"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7" name="TextBox 6"/>
          <p:cNvSpPr txBox="1"/>
          <p:nvPr/>
        </p:nvSpPr>
        <p:spPr>
          <a:xfrm>
            <a:off x="4253207" y="1717702"/>
            <a:ext cx="539646" cy="369332"/>
          </a:xfrm>
          <a:prstGeom prst="rect">
            <a:avLst/>
          </a:prstGeom>
          <a:noFill/>
        </p:spPr>
        <p:txBody>
          <a:bodyPr wrap="square" rtlCol="0">
            <a:spAutoFit/>
          </a:bodyPr>
          <a:lstStyle/>
          <a:p>
            <a:r>
              <a:rPr lang="en-US" dirty="0"/>
              <a:t> </a:t>
            </a:r>
            <a:r>
              <a:rPr lang="en-US" b="1" dirty="0"/>
              <a:t>OR</a:t>
            </a:r>
          </a:p>
        </p:txBody>
      </p:sp>
      <p:sp>
        <p:nvSpPr>
          <p:cNvPr id="8" name="TextBox 7"/>
          <p:cNvSpPr txBox="1"/>
          <p:nvPr/>
        </p:nvSpPr>
        <p:spPr>
          <a:xfrm>
            <a:off x="7615003" y="4609816"/>
            <a:ext cx="1528997" cy="646331"/>
          </a:xfrm>
          <a:prstGeom prst="rect">
            <a:avLst/>
          </a:prstGeom>
          <a:noFill/>
        </p:spPr>
        <p:txBody>
          <a:bodyPr wrap="square" rtlCol="0">
            <a:spAutoFit/>
          </a:bodyPr>
          <a:lstStyle/>
          <a:p>
            <a:r>
              <a:rPr lang="en-US" sz="1200" dirty="0"/>
              <a:t>*IAES – Interim Alternative Educational Setting</a:t>
            </a:r>
          </a:p>
        </p:txBody>
      </p:sp>
    </p:spTree>
    <p:extLst>
      <p:ext uri="{BB962C8B-B14F-4D97-AF65-F5344CB8AC3E}">
        <p14:creationId xmlns:p14="http://schemas.microsoft.com/office/powerpoint/2010/main" val="356945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Disciplines – Suspensions &amp; Expulsions</a:t>
            </a:r>
          </a:p>
        </p:txBody>
      </p:sp>
      <p:sp>
        <p:nvSpPr>
          <p:cNvPr id="4" name="Content Placeholder 3"/>
          <p:cNvSpPr>
            <a:spLocks noGrp="1"/>
          </p:cNvSpPr>
          <p:nvPr>
            <p:ph idx="1"/>
          </p:nvPr>
        </p:nvSpPr>
        <p:spPr/>
        <p:txBody>
          <a:bodyPr>
            <a:noAutofit/>
          </a:bodyPr>
          <a:lstStyle/>
          <a:p>
            <a:pPr marL="0" indent="0">
              <a:lnSpc>
                <a:spcPct val="120000"/>
              </a:lnSpc>
              <a:spcBef>
                <a:spcPts val="0"/>
              </a:spcBef>
              <a:buNone/>
            </a:pPr>
            <a:r>
              <a:rPr lang="en-US" sz="2000" dirty="0">
                <a:solidFill>
                  <a:schemeClr val="tx1"/>
                </a:solidFill>
                <a:latin typeface="+mn-lt"/>
              </a:rPr>
              <a:t>Suspensions and Expulsions:</a:t>
            </a:r>
          </a:p>
          <a:p>
            <a:pPr marL="457200" indent="-457200">
              <a:lnSpc>
                <a:spcPct val="120000"/>
              </a:lnSpc>
              <a:spcBef>
                <a:spcPts val="0"/>
              </a:spcBef>
              <a:buFont typeface="+mj-lt"/>
              <a:buAutoNum type="arabicPeriod"/>
            </a:pPr>
            <a:r>
              <a:rPr lang="en-US" sz="2000" b="1" dirty="0">
                <a:latin typeface="+mn-lt"/>
              </a:rPr>
              <a:t>In-School Suspension </a:t>
            </a:r>
            <a:r>
              <a:rPr lang="en-US" sz="2000" i="1" dirty="0">
                <a:solidFill>
                  <a:schemeClr val="tx1"/>
                </a:solidFill>
                <a:latin typeface="+mn-lt"/>
              </a:rPr>
              <a:t>– </a:t>
            </a:r>
            <a:r>
              <a:rPr lang="en-US" sz="2000" dirty="0">
                <a:solidFill>
                  <a:schemeClr val="tx1"/>
                </a:solidFill>
                <a:latin typeface="+mn-lt"/>
              </a:rPr>
              <a:t>child is temporarily removed from regular classroom for disciplinary purposes but remains under the direct supervision of school personnel. </a:t>
            </a:r>
          </a:p>
          <a:p>
            <a:pPr marL="457200" indent="-457200">
              <a:lnSpc>
                <a:spcPct val="120000"/>
              </a:lnSpc>
              <a:spcBef>
                <a:spcPts val="0"/>
              </a:spcBef>
              <a:buFont typeface="+mj-lt"/>
              <a:buAutoNum type="arabicPeriod"/>
            </a:pPr>
            <a:r>
              <a:rPr lang="en-US" sz="2000" b="1" dirty="0">
                <a:latin typeface="+mn-lt"/>
              </a:rPr>
              <a:t>Out-of-School Suspension </a:t>
            </a:r>
            <a:r>
              <a:rPr lang="en-US" sz="2000" dirty="0">
                <a:solidFill>
                  <a:schemeClr val="tx1"/>
                </a:solidFill>
                <a:latin typeface="+mn-lt"/>
              </a:rPr>
              <a:t>– child is temporarily removed from regular school for disciplinary purposes to another setting (e.g. home, behavior center).</a:t>
            </a:r>
          </a:p>
          <a:p>
            <a:pPr marL="457200" indent="-457200">
              <a:lnSpc>
                <a:spcPct val="120000"/>
              </a:lnSpc>
              <a:spcBef>
                <a:spcPts val="0"/>
              </a:spcBef>
              <a:buFont typeface="+mj-lt"/>
              <a:buAutoNum type="arabicPeriod"/>
            </a:pPr>
            <a:r>
              <a:rPr lang="en-US" sz="2000" b="1" dirty="0">
                <a:latin typeface="+mn-lt"/>
              </a:rPr>
              <a:t>Expulsion</a:t>
            </a:r>
            <a:r>
              <a:rPr lang="en-US" sz="2000" i="1" dirty="0">
                <a:solidFill>
                  <a:schemeClr val="tx1"/>
                </a:solidFill>
                <a:latin typeface="+mn-lt"/>
              </a:rPr>
              <a:t> -</a:t>
            </a:r>
            <a:r>
              <a:rPr lang="en-US" sz="2000" dirty="0">
                <a:solidFill>
                  <a:schemeClr val="tx1"/>
                </a:solidFill>
                <a:latin typeface="+mn-lt"/>
              </a:rPr>
              <a:t> An action taken by the LEA removing a child from his/her regular school for disciplinary purposes for the remainder of the school year or longer</a:t>
            </a:r>
            <a:r>
              <a:rPr lang="en-US" sz="2000" i="1" dirty="0">
                <a:solidFill>
                  <a:schemeClr val="tx1"/>
                </a:solidFill>
                <a:latin typeface="+mn-lt"/>
              </a:rPr>
              <a:t> </a:t>
            </a:r>
            <a:r>
              <a:rPr lang="en-US" sz="2000" dirty="0">
                <a:solidFill>
                  <a:schemeClr val="tx1"/>
                </a:solidFill>
                <a:latin typeface="+mn-lt"/>
              </a:rPr>
              <a:t>in accordance with local educational agency policy.</a:t>
            </a:r>
          </a:p>
          <a:p>
            <a:pPr marL="0" indent="0">
              <a:lnSpc>
                <a:spcPct val="120000"/>
              </a:lnSpc>
              <a:spcBef>
                <a:spcPts val="0"/>
              </a:spcBef>
              <a:buNone/>
            </a:pPr>
            <a:endParaRPr lang="en-US" sz="1400" dirty="0">
              <a:solidFill>
                <a:schemeClr val="tx1"/>
              </a:solidFill>
              <a:latin typeface="+mn-lt"/>
            </a:endParaRPr>
          </a:p>
        </p:txBody>
      </p:sp>
    </p:spTree>
    <p:extLst>
      <p:ext uri="{BB962C8B-B14F-4D97-AF65-F5344CB8AC3E}">
        <p14:creationId xmlns:p14="http://schemas.microsoft.com/office/powerpoint/2010/main" val="498818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Removals</a:t>
            </a:r>
          </a:p>
        </p:txBody>
      </p:sp>
      <p:sp>
        <p:nvSpPr>
          <p:cNvPr id="4" name="Content Placeholder 3"/>
          <p:cNvSpPr>
            <a:spLocks noGrp="1"/>
          </p:cNvSpPr>
          <p:nvPr>
            <p:ph idx="1"/>
          </p:nvPr>
        </p:nvSpPr>
        <p:spPr>
          <a:xfrm>
            <a:off x="245193" y="1418070"/>
            <a:ext cx="8455462" cy="5038148"/>
          </a:xfrm>
        </p:spPr>
        <p:txBody>
          <a:bodyPr>
            <a:noAutofit/>
          </a:bodyPr>
          <a:lstStyle/>
          <a:p>
            <a:pPr marL="0" indent="0">
              <a:lnSpc>
                <a:spcPct val="120000"/>
              </a:lnSpc>
              <a:spcBef>
                <a:spcPts val="0"/>
              </a:spcBef>
              <a:buNone/>
            </a:pPr>
            <a:r>
              <a:rPr lang="en-US" sz="1800" dirty="0">
                <a:solidFill>
                  <a:schemeClr val="tx1"/>
                </a:solidFill>
              </a:rPr>
              <a:t>Removals-  temporary change in placement to an IAES </a:t>
            </a:r>
            <a:r>
              <a:rPr lang="en-US" sz="1800" dirty="0"/>
              <a:t>(determined by </a:t>
            </a:r>
            <a:r>
              <a:rPr lang="en-US" sz="1800" dirty="0">
                <a:solidFill>
                  <a:schemeClr val="tx1"/>
                </a:solidFill>
              </a:rPr>
              <a:t>IEP team)</a:t>
            </a:r>
          </a:p>
          <a:p>
            <a:pPr marL="0" indent="0">
              <a:lnSpc>
                <a:spcPct val="120000"/>
              </a:lnSpc>
              <a:spcBef>
                <a:spcPts val="0"/>
              </a:spcBef>
              <a:buNone/>
            </a:pPr>
            <a:endParaRPr lang="en-US" sz="1800" dirty="0">
              <a:solidFill>
                <a:schemeClr val="tx1"/>
              </a:solidFill>
            </a:endParaRPr>
          </a:p>
          <a:p>
            <a:pPr marL="457200" indent="-457200">
              <a:lnSpc>
                <a:spcPct val="120000"/>
              </a:lnSpc>
              <a:spcBef>
                <a:spcPts val="0"/>
              </a:spcBef>
              <a:buFont typeface="+mj-lt"/>
              <a:buAutoNum type="arabicPeriod"/>
            </a:pPr>
            <a:r>
              <a:rPr lang="en-US" sz="1800" b="1" dirty="0"/>
              <a:t>Unilateral Removal By School Personnel </a:t>
            </a:r>
            <a:r>
              <a:rPr lang="en-US" sz="1800" dirty="0">
                <a:solidFill>
                  <a:schemeClr val="tx1"/>
                </a:solidFill>
              </a:rPr>
              <a:t>– school personnel order the removal of child with disabilities from their current educational placement to IAES for not more than 45 school days for drugs, weapons, or serious bodily injury.</a:t>
            </a:r>
          </a:p>
          <a:p>
            <a:pPr lvl="1" indent="0">
              <a:lnSpc>
                <a:spcPct val="120000"/>
              </a:lnSpc>
              <a:spcBef>
                <a:spcPts val="0"/>
              </a:spcBef>
              <a:buNone/>
            </a:pPr>
            <a:r>
              <a:rPr lang="en-US" sz="1800" dirty="0"/>
              <a:t>- extreme situation, school personnel made decision without parent consent for a change in placement for typically 45 days. </a:t>
            </a:r>
          </a:p>
          <a:p>
            <a:pPr marL="457200" indent="-457200">
              <a:lnSpc>
                <a:spcPct val="120000"/>
              </a:lnSpc>
              <a:spcBef>
                <a:spcPts val="0"/>
              </a:spcBef>
              <a:buFont typeface="+mj-lt"/>
              <a:buAutoNum type="arabicPeriod"/>
            </a:pPr>
            <a:r>
              <a:rPr lang="en-US" sz="1800" b="1" dirty="0"/>
              <a:t>Unilateral Removal Based on a Hearing Officer’s Determination </a:t>
            </a:r>
            <a:r>
              <a:rPr lang="en-US" sz="1800" dirty="0">
                <a:solidFill>
                  <a:schemeClr val="tx1"/>
                </a:solidFill>
              </a:rPr>
              <a:t>– impartial hearing officer orders the removal of child with disabilities from current educational placement to IAES for not more than 45 school days.</a:t>
            </a:r>
          </a:p>
          <a:p>
            <a:pPr marL="0" indent="0">
              <a:lnSpc>
                <a:spcPct val="120000"/>
              </a:lnSpc>
              <a:spcBef>
                <a:spcPts val="0"/>
              </a:spcBef>
              <a:buNone/>
            </a:pPr>
            <a:endParaRPr lang="en-US" sz="1800" dirty="0">
              <a:solidFill>
                <a:schemeClr val="tx1"/>
              </a:solidFill>
              <a:latin typeface="+mn-lt"/>
            </a:endParaRPr>
          </a:p>
          <a:p>
            <a:pPr marL="0" indent="0">
              <a:lnSpc>
                <a:spcPct val="120000"/>
              </a:lnSpc>
              <a:spcBef>
                <a:spcPts val="0"/>
              </a:spcBef>
              <a:buNone/>
            </a:pPr>
            <a:r>
              <a:rPr lang="en-US" sz="1400" b="1" dirty="0">
                <a:solidFill>
                  <a:schemeClr val="tx1"/>
                </a:solidFill>
              </a:rPr>
              <a:t>Interim Alternative Educational Setting (IAES) – </a:t>
            </a:r>
            <a:r>
              <a:rPr lang="en-US" sz="1400" dirty="0">
                <a:solidFill>
                  <a:schemeClr val="tx1"/>
                </a:solidFill>
              </a:rPr>
              <a:t>An appropriate setting determined by the child’s IEP team or hearing office in which the child is placed for no more than 45 school days. This setting enables the child to continue to receive educational services and participate in the general education curriculum (although in another setting) and to progress toward meeting the goals set out in the IEP. </a:t>
            </a:r>
            <a:endParaRPr lang="en-US" sz="1800" dirty="0">
              <a:solidFill>
                <a:schemeClr val="tx1"/>
              </a:solidFill>
              <a:latin typeface="+mn-lt"/>
            </a:endParaRPr>
          </a:p>
          <a:p>
            <a:pPr marL="0" indent="0">
              <a:lnSpc>
                <a:spcPct val="120000"/>
              </a:lnSpc>
              <a:spcBef>
                <a:spcPts val="0"/>
              </a:spcBef>
              <a:buNone/>
            </a:pPr>
            <a:endParaRPr lang="en-US" sz="1600" dirty="0">
              <a:solidFill>
                <a:schemeClr val="tx1"/>
              </a:solidFill>
              <a:latin typeface="+mn-lt"/>
            </a:endParaRPr>
          </a:p>
        </p:txBody>
      </p:sp>
    </p:spTree>
    <p:extLst>
      <p:ext uri="{BB962C8B-B14F-4D97-AF65-F5344CB8AC3E}">
        <p14:creationId xmlns:p14="http://schemas.microsoft.com/office/powerpoint/2010/main" val="2589029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Action Length Field</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Discipline Action Length must be between a half day and 260 days. Number of days removed should not exceed the number of school days in a year.</a:t>
            </a:r>
          </a:p>
          <a:p>
            <a:pPr marL="0" indent="0">
              <a:buNone/>
            </a:pPr>
            <a:endParaRPr lang="en-US" dirty="0"/>
          </a:p>
          <a:p>
            <a:pPr marL="0" indent="0">
              <a:buNone/>
            </a:pPr>
            <a:r>
              <a:rPr lang="en-US" dirty="0"/>
              <a:t> *should reflect the number of actual school days missed within the reporting period of 7/1 – 6/30</a:t>
            </a:r>
          </a:p>
          <a:p>
            <a:r>
              <a:rPr lang="en-US" dirty="0"/>
              <a:t>½ day =0005</a:t>
            </a:r>
          </a:p>
          <a:p>
            <a:r>
              <a:rPr lang="en-US" dirty="0"/>
              <a:t>1 days = 0010</a:t>
            </a:r>
          </a:p>
          <a:p>
            <a:r>
              <a:rPr lang="en-US" dirty="0"/>
              <a:t>10 days = 0100</a:t>
            </a:r>
          </a:p>
          <a:p>
            <a:r>
              <a:rPr lang="en-US" dirty="0"/>
              <a:t>60 days = 0600</a:t>
            </a:r>
          </a:p>
          <a:p>
            <a:r>
              <a:rPr lang="en-US" dirty="0"/>
              <a:t>260 days = 2600</a:t>
            </a:r>
          </a:p>
          <a:p>
            <a:pPr marL="0" indent="0">
              <a:buNone/>
            </a:pPr>
            <a:r>
              <a:rPr lang="en-US"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01578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7548571" cy="756418"/>
          </a:xfrm>
        </p:spPr>
        <p:txBody>
          <a:bodyPr>
            <a:normAutofit/>
          </a:bodyPr>
          <a:lstStyle/>
          <a:p>
            <a:r>
              <a:rPr lang="en-US" dirty="0"/>
              <a:t>Special Education Discipline – Annual Training</a:t>
            </a:r>
          </a:p>
        </p:txBody>
      </p:sp>
      <p:sp>
        <p:nvSpPr>
          <p:cNvPr id="2" name="Content Placeholder 1"/>
          <p:cNvSpPr>
            <a:spLocks noGrp="1"/>
          </p:cNvSpPr>
          <p:nvPr>
            <p:ph idx="1"/>
          </p:nvPr>
        </p:nvSpPr>
        <p:spPr>
          <a:xfrm>
            <a:off x="645513" y="1431633"/>
            <a:ext cx="9027875" cy="4640674"/>
          </a:xfrm>
        </p:spPr>
        <p:txBody>
          <a:bodyPr>
            <a:normAutofit/>
          </a:bodyPr>
          <a:lstStyle/>
          <a:p>
            <a:pPr marL="0" indent="0">
              <a:buNone/>
            </a:pPr>
            <a:r>
              <a:rPr lang="en-US" sz="1800" dirty="0">
                <a:solidFill>
                  <a:schemeClr val="tx1"/>
                </a:solidFill>
              </a:rPr>
              <a:t>  </a:t>
            </a:r>
            <a:r>
              <a:rPr lang="en-US" sz="1800" dirty="0"/>
              <a:t>Welcome and thank you for joining the webinar!</a:t>
            </a:r>
          </a:p>
          <a:p>
            <a:pPr marL="0" indent="0">
              <a:buNone/>
            </a:pPr>
            <a:endParaRPr lang="en-US" sz="1800" dirty="0">
              <a:solidFill>
                <a:schemeClr val="tx1"/>
              </a:solidFill>
            </a:endParaRPr>
          </a:p>
          <a:p>
            <a:pPr marL="0" indent="0">
              <a:buNone/>
            </a:pPr>
            <a:r>
              <a:rPr lang="en-US" sz="2000" b="1" dirty="0"/>
              <a:t> Tuesday May 2  10:00 – 11:00</a:t>
            </a:r>
          </a:p>
          <a:p>
            <a:r>
              <a:rPr lang="en-US" sz="1600" b="1" dirty="0"/>
              <a:t>Slides and recording posted on both webpages:</a:t>
            </a:r>
          </a:p>
          <a:p>
            <a:pPr marL="457200" lvl="1" indent="0">
              <a:buNone/>
            </a:pPr>
            <a:r>
              <a:rPr lang="en-US" sz="1400" b="1" dirty="0">
                <a:solidFill>
                  <a:srgbClr val="252424"/>
                </a:solidFill>
                <a:latin typeface="Segoe UI" panose="020B0502040204020203" pitchFamily="34" charset="0"/>
                <a:ea typeface="Calibri" panose="020F0502020204030204" pitchFamily="34" charset="0"/>
                <a:hlinkClick r:id="rId2"/>
              </a:rPr>
              <a:t>Special Ed Discipline Interchange</a:t>
            </a:r>
            <a:endParaRPr lang="en-US" sz="1400" b="1" dirty="0">
              <a:solidFill>
                <a:srgbClr val="252424"/>
              </a:solidFill>
              <a:latin typeface="Segoe UI" panose="020B0502040204020203" pitchFamily="34" charset="0"/>
              <a:ea typeface="Calibri" panose="020F0502020204030204" pitchFamily="34" charset="0"/>
            </a:endParaRPr>
          </a:p>
          <a:p>
            <a:pPr marL="457200" lvl="1" indent="0">
              <a:buNone/>
            </a:pPr>
            <a:r>
              <a:rPr lang="en-US" sz="1400" b="1" dirty="0">
                <a:solidFill>
                  <a:srgbClr val="252424"/>
                </a:solidFill>
                <a:latin typeface="Segoe UI" panose="020B0502040204020203" pitchFamily="34" charset="0"/>
                <a:ea typeface="Calibri" panose="020F0502020204030204" pitchFamily="34" charset="0"/>
                <a:hlinkClick r:id="rId3"/>
              </a:rPr>
              <a:t>Special Ed Discipline Snapshot </a:t>
            </a:r>
            <a:endParaRPr lang="en-US" sz="1400" b="1" dirty="0">
              <a:solidFill>
                <a:srgbClr val="252424"/>
              </a:solidFill>
              <a:latin typeface="Segoe UI" panose="020B0502040204020203" pitchFamily="34" charset="0"/>
              <a:ea typeface="Calibri" panose="020F0502020204030204" pitchFamily="34" charset="0"/>
            </a:endParaRPr>
          </a:p>
          <a:p>
            <a:pPr marL="0" marR="0" indent="0">
              <a:spcBef>
                <a:spcPts val="0"/>
              </a:spcBef>
              <a:spcAft>
                <a:spcPts val="0"/>
              </a:spcAft>
              <a:buNone/>
            </a:pPr>
            <a:endParaRPr lang="en-US" sz="1400" b="1" dirty="0">
              <a:solidFill>
                <a:srgbClr val="252424"/>
              </a:solidFill>
              <a:latin typeface="Segoe UI" panose="020B0502040204020203" pitchFamily="34" charset="0"/>
              <a:ea typeface="Calibri" panose="020F0502020204030204" pitchFamily="34" charset="0"/>
            </a:endParaRPr>
          </a:p>
          <a:p>
            <a:pPr marL="0" marR="0" indent="0">
              <a:spcBef>
                <a:spcPts val="0"/>
              </a:spcBef>
              <a:spcAft>
                <a:spcPts val="0"/>
              </a:spcAft>
              <a:buNone/>
            </a:pPr>
            <a:endParaRPr lang="en-US" sz="1400" b="1" dirty="0">
              <a:solidFill>
                <a:srgbClr val="252424"/>
              </a:solidFill>
              <a:latin typeface="Segoe UI" panose="020B0502040204020203" pitchFamily="34" charset="0"/>
              <a:ea typeface="Calibri" panose="020F0502020204030204" pitchFamily="34" charset="0"/>
            </a:endParaRPr>
          </a:p>
          <a:p>
            <a:pPr marL="0" marR="0" indent="0">
              <a:spcBef>
                <a:spcPts val="0"/>
              </a:spcBef>
              <a:spcAft>
                <a:spcPts val="0"/>
              </a:spcAft>
              <a:buNone/>
            </a:pPr>
            <a:endParaRPr lang="en-US" sz="1400" b="1" dirty="0">
              <a:solidFill>
                <a:srgbClr val="252424"/>
              </a:solidFill>
              <a:latin typeface="Segoe UI" panose="020B0502040204020203" pitchFamily="34" charset="0"/>
              <a:ea typeface="Calibri" panose="020F0502020204030204" pitchFamily="34" charset="0"/>
            </a:endParaRPr>
          </a:p>
          <a:p>
            <a:pPr marL="0" marR="0" indent="0">
              <a:spcBef>
                <a:spcPts val="0"/>
              </a:spcBef>
              <a:spcAft>
                <a:spcPts val="0"/>
              </a:spcAft>
              <a:buNone/>
            </a:pPr>
            <a:r>
              <a:rPr lang="en-US" sz="1800" b="1" dirty="0"/>
              <a:t> </a:t>
            </a:r>
          </a:p>
          <a:p>
            <a:pPr marL="0" indent="0">
              <a:buNone/>
            </a:pPr>
            <a:endParaRPr lang="en-US" sz="1800" b="1" dirty="0">
              <a:solidFill>
                <a:schemeClr val="tx1"/>
              </a:solidFill>
            </a:endParaRPr>
          </a:p>
        </p:txBody>
      </p:sp>
      <p:sp>
        <p:nvSpPr>
          <p:cNvPr id="4" name="Rectangle 3"/>
          <p:cNvSpPr/>
          <p:nvPr/>
        </p:nvSpPr>
        <p:spPr>
          <a:xfrm>
            <a:off x="120073" y="5759094"/>
            <a:ext cx="8562109" cy="338554"/>
          </a:xfrm>
          <a:prstGeom prst="rect">
            <a:avLst/>
          </a:prstGeom>
        </p:spPr>
        <p:txBody>
          <a:bodyPr wrap="square">
            <a:spAutoFit/>
          </a:bodyPr>
          <a:lstStyle/>
          <a:p>
            <a:r>
              <a:rPr lang="en-US" sz="1600" dirty="0">
                <a:solidFill>
                  <a:schemeClr val="bg1">
                    <a:lumMod val="50000"/>
                  </a:schemeClr>
                </a:solidFill>
              </a:rPr>
              <a:t>          </a:t>
            </a:r>
            <a:r>
              <a:rPr lang="en-US" sz="1600" i="1" dirty="0"/>
              <a:t>Special Education Discipline - Lindsey Heitman - heitman_l@cde.state.co.us  (303) 866-5759</a:t>
            </a:r>
          </a:p>
        </p:txBody>
      </p:sp>
      <p:pic>
        <p:nvPicPr>
          <p:cNvPr id="6" name="Picture 5" descr="Calendar&#10;&#10;Description automatically generated">
            <a:extLst>
              <a:ext uri="{FF2B5EF4-FFF2-40B4-BE49-F238E27FC236}">
                <a16:creationId xmlns:a16="http://schemas.microsoft.com/office/drawing/2014/main" id="{92F97961-0BB3-45AD-9FF9-D1462222DF0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65748" y="1233918"/>
            <a:ext cx="2991907" cy="1994605"/>
          </a:xfrm>
          <a:prstGeom prst="rect">
            <a:avLst/>
          </a:prstGeom>
        </p:spPr>
      </p:pic>
      <p:sp>
        <p:nvSpPr>
          <p:cNvPr id="5" name="TextBox 4">
            <a:extLst>
              <a:ext uri="{FF2B5EF4-FFF2-40B4-BE49-F238E27FC236}">
                <a16:creationId xmlns:a16="http://schemas.microsoft.com/office/drawing/2014/main" id="{C667ABB4-F3E1-D050-519B-64D14824DEE9}"/>
              </a:ext>
            </a:extLst>
          </p:cNvPr>
          <p:cNvSpPr txBox="1"/>
          <p:nvPr/>
        </p:nvSpPr>
        <p:spPr>
          <a:xfrm>
            <a:off x="972139" y="3780044"/>
            <a:ext cx="2362373" cy="1339341"/>
          </a:xfrm>
          <a:prstGeom prst="rect">
            <a:avLst/>
          </a:prstGeom>
          <a:solidFill>
            <a:schemeClr val="bg1">
              <a:lumMod val="95000"/>
            </a:schemeClr>
          </a:solidFill>
          <a:ln w="28575">
            <a:solidFill>
              <a:schemeClr val="tx1"/>
            </a:solidFill>
          </a:ln>
        </p:spPr>
        <p:txBody>
          <a:bodyPr wrap="square" rtlCol="0">
            <a:spAutoFit/>
          </a:bodyPr>
          <a:lstStyle/>
          <a:p>
            <a:r>
              <a:rPr lang="en-US" sz="1013" dirty="0">
                <a:solidFill>
                  <a:srgbClr val="252424"/>
                </a:solidFill>
                <a:latin typeface="Segoe UI" panose="020B0502040204020203" pitchFamily="34" charset="0"/>
                <a:ea typeface="Calibri" panose="020F0502020204030204" pitchFamily="34" charset="0"/>
              </a:rPr>
              <a:t>Microsoft Teams meeting </a:t>
            </a:r>
            <a:endParaRPr lang="en-US" sz="1013" dirty="0">
              <a:latin typeface="Calibri" panose="020F0502020204030204" pitchFamily="34" charset="0"/>
              <a:ea typeface="Calibri" panose="020F0502020204030204" pitchFamily="34" charset="0"/>
            </a:endParaRPr>
          </a:p>
          <a:p>
            <a:r>
              <a:rPr lang="en-US" sz="1013" u="sng" dirty="0">
                <a:solidFill>
                  <a:srgbClr val="6264A7"/>
                </a:solidFill>
                <a:latin typeface="Segoe UI Semibold" panose="020B0702040204020203" pitchFamily="34" charset="0"/>
                <a:ea typeface="Calibri" panose="020F0502020204030204" pitchFamily="34" charset="0"/>
                <a:hlinkClick r:id="rId6"/>
              </a:rPr>
              <a:t>Click here to join the meeting</a:t>
            </a:r>
            <a:r>
              <a:rPr lang="en-US" sz="1013" dirty="0">
                <a:solidFill>
                  <a:srgbClr val="252424"/>
                </a:solidFill>
                <a:latin typeface="Segoe UI" panose="020B0502040204020203" pitchFamily="34" charset="0"/>
                <a:ea typeface="Calibri" panose="020F0502020204030204" pitchFamily="34" charset="0"/>
              </a:rPr>
              <a:t> </a:t>
            </a:r>
            <a:endParaRPr lang="en-US" sz="1013" dirty="0">
              <a:latin typeface="Calibri" panose="020F0502020204030204" pitchFamily="34" charset="0"/>
              <a:ea typeface="Calibri" panose="020F0502020204030204" pitchFamily="34" charset="0"/>
            </a:endParaRPr>
          </a:p>
          <a:p>
            <a:r>
              <a:rPr lang="en-US" sz="1013" dirty="0">
                <a:solidFill>
                  <a:srgbClr val="252424"/>
                </a:solidFill>
                <a:latin typeface="Segoe UI" panose="020B0502040204020203" pitchFamily="34" charset="0"/>
                <a:ea typeface="Calibri" panose="020F0502020204030204" pitchFamily="34" charset="0"/>
              </a:rPr>
              <a:t>Meeting ID: 282 852 572 455 </a:t>
            </a:r>
            <a:br>
              <a:rPr lang="en-US" sz="1013" dirty="0">
                <a:solidFill>
                  <a:srgbClr val="252424"/>
                </a:solidFill>
                <a:latin typeface="Segoe UI" panose="020B0502040204020203" pitchFamily="34" charset="0"/>
                <a:ea typeface="Calibri" panose="020F0502020204030204" pitchFamily="34" charset="0"/>
              </a:rPr>
            </a:br>
            <a:r>
              <a:rPr lang="en-US" sz="1013" dirty="0">
                <a:solidFill>
                  <a:srgbClr val="252424"/>
                </a:solidFill>
                <a:latin typeface="Segoe UI" panose="020B0502040204020203" pitchFamily="34" charset="0"/>
                <a:ea typeface="Calibri" panose="020F0502020204030204" pitchFamily="34" charset="0"/>
              </a:rPr>
              <a:t>Passcode: rEuC6H </a:t>
            </a:r>
            <a:endParaRPr lang="en-US" sz="1013" dirty="0">
              <a:latin typeface="Calibri" panose="020F0502020204030204" pitchFamily="34" charset="0"/>
              <a:ea typeface="Calibri" panose="020F0502020204030204" pitchFamily="34" charset="0"/>
            </a:endParaRPr>
          </a:p>
          <a:p>
            <a:r>
              <a:rPr lang="en-US" sz="1013" u="sng" dirty="0">
                <a:solidFill>
                  <a:srgbClr val="6264A7"/>
                </a:solidFill>
                <a:latin typeface="Segoe UI" panose="020B0502040204020203" pitchFamily="34" charset="0"/>
                <a:ea typeface="Calibri" panose="020F0502020204030204" pitchFamily="34" charset="0"/>
                <a:hlinkClick r:id="rId7"/>
              </a:rPr>
              <a:t>Download Teams</a:t>
            </a:r>
            <a:r>
              <a:rPr lang="en-US" sz="1013" dirty="0">
                <a:solidFill>
                  <a:srgbClr val="252424"/>
                </a:solidFill>
                <a:latin typeface="Segoe UI" panose="020B0502040204020203" pitchFamily="34" charset="0"/>
                <a:ea typeface="Calibri" panose="020F0502020204030204" pitchFamily="34" charset="0"/>
              </a:rPr>
              <a:t> | </a:t>
            </a:r>
            <a:r>
              <a:rPr lang="en-US" sz="1013" u="sng" dirty="0">
                <a:solidFill>
                  <a:srgbClr val="6264A7"/>
                </a:solidFill>
                <a:latin typeface="Segoe UI" panose="020B0502040204020203" pitchFamily="34" charset="0"/>
                <a:ea typeface="Calibri" panose="020F0502020204030204" pitchFamily="34" charset="0"/>
                <a:hlinkClick r:id="rId8"/>
              </a:rPr>
              <a:t>Join on the web</a:t>
            </a:r>
            <a:endParaRPr lang="en-US" sz="1013" dirty="0">
              <a:latin typeface="Calibri" panose="020F0502020204030204" pitchFamily="34" charset="0"/>
              <a:ea typeface="Calibri" panose="020F0502020204030204" pitchFamily="34" charset="0"/>
            </a:endParaRPr>
          </a:p>
          <a:p>
            <a:r>
              <a:rPr lang="en-US" sz="1013" b="1" dirty="0">
                <a:solidFill>
                  <a:srgbClr val="252424"/>
                </a:solidFill>
                <a:latin typeface="Segoe UI" panose="020B0502040204020203" pitchFamily="34" charset="0"/>
                <a:ea typeface="Calibri" panose="020F0502020204030204" pitchFamily="34" charset="0"/>
              </a:rPr>
              <a:t>Or call in (audio only)</a:t>
            </a:r>
            <a:r>
              <a:rPr lang="en-US" sz="1013" dirty="0">
                <a:solidFill>
                  <a:srgbClr val="252424"/>
                </a:solidFill>
                <a:latin typeface="Segoe UI" panose="020B0502040204020203" pitchFamily="34" charset="0"/>
                <a:ea typeface="Calibri" panose="020F0502020204030204" pitchFamily="34" charset="0"/>
              </a:rPr>
              <a:t> </a:t>
            </a:r>
            <a:endParaRPr lang="en-US" sz="1013" dirty="0">
              <a:latin typeface="Calibri" panose="020F0502020204030204" pitchFamily="34" charset="0"/>
              <a:ea typeface="Calibri" panose="020F0502020204030204" pitchFamily="34" charset="0"/>
            </a:endParaRPr>
          </a:p>
          <a:p>
            <a:r>
              <a:rPr lang="en-US" sz="1013" u="sng" dirty="0">
                <a:solidFill>
                  <a:srgbClr val="6264A7"/>
                </a:solidFill>
                <a:latin typeface="Segoe UI" panose="020B0502040204020203" pitchFamily="34" charset="0"/>
                <a:ea typeface="Calibri" panose="020F0502020204030204" pitchFamily="34" charset="0"/>
                <a:hlinkClick r:id="rId9"/>
              </a:rPr>
              <a:t>+1 929-341-4269, 729365451#</a:t>
            </a:r>
            <a:r>
              <a:rPr lang="en-US" sz="1013" dirty="0">
                <a:solidFill>
                  <a:srgbClr val="252424"/>
                </a:solidFill>
                <a:latin typeface="Segoe UI" panose="020B0502040204020203" pitchFamily="34" charset="0"/>
                <a:ea typeface="Calibri" panose="020F0502020204030204" pitchFamily="34" charset="0"/>
              </a:rPr>
              <a:t>  </a:t>
            </a:r>
            <a:endParaRPr lang="en-US" sz="1013" dirty="0">
              <a:latin typeface="Calibri" panose="020F0502020204030204" pitchFamily="34" charset="0"/>
              <a:ea typeface="Calibri" panose="020F0502020204030204" pitchFamily="34" charset="0"/>
            </a:endParaRPr>
          </a:p>
          <a:p>
            <a:r>
              <a:rPr lang="en-US" sz="1013" dirty="0">
                <a:solidFill>
                  <a:srgbClr val="252424"/>
                </a:solidFill>
                <a:latin typeface="Segoe UI" panose="020B0502040204020203" pitchFamily="34" charset="0"/>
                <a:ea typeface="Calibri" panose="020F0502020204030204" pitchFamily="34" charset="0"/>
              </a:rPr>
              <a:t>Phone Conference ID: 729 365 451# </a:t>
            </a:r>
            <a:endParaRPr lang="en-US" sz="1013"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61256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56" y="1266969"/>
            <a:ext cx="3859679" cy="5056992"/>
          </a:xfrm>
        </p:spPr>
        <p:txBody>
          <a:bodyPr>
            <a:normAutofit/>
          </a:bodyPr>
          <a:lstStyle/>
          <a:p>
            <a:pPr marL="0" indent="0">
              <a:buNone/>
            </a:pPr>
            <a:r>
              <a:rPr lang="en-US" sz="1400" b="1" u="sng" dirty="0">
                <a:latin typeface="+mn-lt"/>
              </a:rPr>
              <a:t>Expulsion</a:t>
            </a:r>
          </a:p>
          <a:p>
            <a:r>
              <a:rPr lang="en-US" sz="1400" b="1" dirty="0">
                <a:latin typeface="+mn-lt"/>
              </a:rPr>
              <a:t>Discipline field = 03 (expulsion) </a:t>
            </a:r>
          </a:p>
          <a:p>
            <a:r>
              <a:rPr lang="en-US" sz="1400" b="1" dirty="0">
                <a:latin typeface="+mn-lt"/>
              </a:rPr>
              <a:t>Discipline Start Date = Date the expulsion began (02252022)</a:t>
            </a:r>
          </a:p>
          <a:p>
            <a:r>
              <a:rPr lang="en-US" sz="1400" b="1" dirty="0">
                <a:latin typeface="+mn-lt"/>
              </a:rPr>
              <a:t>Discipline Action Length = length in days of the expulsion or school days removed (0900) 90 days</a:t>
            </a:r>
          </a:p>
          <a:p>
            <a:r>
              <a:rPr lang="en-US" sz="1400" dirty="0">
                <a:solidFill>
                  <a:schemeClr val="bg2">
                    <a:lumMod val="75000"/>
                  </a:schemeClr>
                </a:solidFill>
                <a:latin typeface="+mn-lt"/>
              </a:rPr>
              <a:t>Special Education Removal Type = zero-fill (only required on Removals)</a:t>
            </a:r>
          </a:p>
          <a:p>
            <a:r>
              <a:rPr lang="en-US" sz="1400" dirty="0">
                <a:solidFill>
                  <a:schemeClr val="bg2">
                    <a:lumMod val="75000"/>
                  </a:schemeClr>
                </a:solidFill>
                <a:latin typeface="+mn-lt"/>
              </a:rPr>
              <a:t>Special Education Removal Reason= zero-fill (only required on Unilateral Removals by school personnel)</a:t>
            </a:r>
          </a:p>
          <a:p>
            <a:r>
              <a:rPr lang="en-US" sz="1400" b="1" dirty="0">
                <a:latin typeface="+mn-lt"/>
              </a:rPr>
              <a:t>Received Services During Expulsion = 0 No or 1 Yes</a:t>
            </a:r>
          </a:p>
          <a:p>
            <a:pPr marL="0" indent="0">
              <a:buNone/>
            </a:pPr>
            <a:endParaRPr lang="en-US" sz="1600" dirty="0">
              <a:latin typeface="+mn-lt"/>
            </a:endParaRPr>
          </a:p>
        </p:txBody>
      </p:sp>
      <p:sp>
        <p:nvSpPr>
          <p:cNvPr id="4" name="Content Placeholder 3"/>
          <p:cNvSpPr>
            <a:spLocks noGrp="1"/>
          </p:cNvSpPr>
          <p:nvPr>
            <p:ph idx="4294967295"/>
          </p:nvPr>
        </p:nvSpPr>
        <p:spPr>
          <a:xfrm>
            <a:off x="732405" y="1289455"/>
            <a:ext cx="3859679" cy="5056992"/>
          </a:xfrm>
          <a:prstGeom prst="rect">
            <a:avLst/>
          </a:prstGeom>
        </p:spPr>
        <p:txBody>
          <a:bodyPr>
            <a:normAutofit/>
          </a:bodyPr>
          <a:lstStyle/>
          <a:p>
            <a:pPr marL="0" indent="0">
              <a:buNone/>
            </a:pPr>
            <a:r>
              <a:rPr lang="en-US" sz="1400" b="1" u="sng" dirty="0">
                <a:latin typeface="+mn-lt"/>
              </a:rPr>
              <a:t>Suspension </a:t>
            </a:r>
          </a:p>
          <a:p>
            <a:r>
              <a:rPr lang="en-US" sz="1400" b="1" dirty="0">
                <a:latin typeface="+mn-lt"/>
              </a:rPr>
              <a:t>Discipline field = 01 or 02 (in school or out of school suspension)</a:t>
            </a:r>
          </a:p>
          <a:p>
            <a:r>
              <a:rPr lang="en-US" sz="1400" b="1" dirty="0">
                <a:latin typeface="+mn-lt"/>
              </a:rPr>
              <a:t>Discipline Start Date = date the suspension began</a:t>
            </a:r>
          </a:p>
          <a:p>
            <a:r>
              <a:rPr lang="en-US" sz="1400" b="1" dirty="0">
                <a:latin typeface="+mn-lt"/>
              </a:rPr>
              <a:t>Discipline Action Length = length in days of the suspension (25 or less ideally)  (0020 = 2 days)</a:t>
            </a:r>
          </a:p>
          <a:p>
            <a:r>
              <a:rPr lang="en-US" sz="1400" dirty="0">
                <a:solidFill>
                  <a:schemeClr val="bg2">
                    <a:lumMod val="75000"/>
                  </a:schemeClr>
                </a:solidFill>
                <a:latin typeface="+mn-lt"/>
              </a:rPr>
              <a:t>Special Education Removal Type= zero-fill (only required on Removals)</a:t>
            </a:r>
          </a:p>
          <a:p>
            <a:r>
              <a:rPr lang="en-US" sz="1400" dirty="0">
                <a:solidFill>
                  <a:schemeClr val="bg2">
                    <a:lumMod val="75000"/>
                  </a:schemeClr>
                </a:solidFill>
                <a:latin typeface="+mn-lt"/>
              </a:rPr>
              <a:t>Special Education Removal Reason= zero-fill (only required on Unilateral Removals by School personnel)</a:t>
            </a:r>
          </a:p>
          <a:p>
            <a:r>
              <a:rPr lang="en-US" sz="1400" dirty="0">
                <a:solidFill>
                  <a:schemeClr val="bg2">
                    <a:lumMod val="75000"/>
                  </a:schemeClr>
                </a:solidFill>
                <a:latin typeface="+mn-lt"/>
              </a:rPr>
              <a:t>Received Services During Expulsion = zero-fill (only required on Expulsions)</a:t>
            </a:r>
          </a:p>
        </p:txBody>
      </p:sp>
      <p:sp>
        <p:nvSpPr>
          <p:cNvPr id="2" name="Title 1"/>
          <p:cNvSpPr>
            <a:spLocks noGrp="1"/>
          </p:cNvSpPr>
          <p:nvPr>
            <p:ph type="title"/>
          </p:nvPr>
        </p:nvSpPr>
        <p:spPr/>
        <p:txBody>
          <a:bodyPr>
            <a:normAutofit/>
          </a:bodyPr>
          <a:lstStyle/>
          <a:p>
            <a:r>
              <a:rPr lang="en-US" sz="2800" dirty="0">
                <a:solidFill>
                  <a:schemeClr val="tx1"/>
                </a:solidFill>
              </a:rPr>
              <a:t>How to Report Disciplines</a:t>
            </a:r>
          </a:p>
        </p:txBody>
      </p:sp>
    </p:spTree>
    <p:extLst>
      <p:ext uri="{BB962C8B-B14F-4D97-AF65-F5344CB8AC3E}">
        <p14:creationId xmlns:p14="http://schemas.microsoft.com/office/powerpoint/2010/main" val="3902187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7008"/>
            <a:ext cx="3859679" cy="5036395"/>
          </a:xfrm>
        </p:spPr>
        <p:txBody>
          <a:bodyPr>
            <a:normAutofit/>
          </a:bodyPr>
          <a:lstStyle/>
          <a:p>
            <a:pPr marL="0" indent="0">
              <a:buNone/>
            </a:pPr>
            <a:r>
              <a:rPr lang="en-US" sz="1600" b="1" u="sng" dirty="0">
                <a:latin typeface="+mn-lt"/>
              </a:rPr>
              <a:t>Unilateral Removal by School Personnel</a:t>
            </a:r>
          </a:p>
          <a:p>
            <a:pPr marL="285750" indent="-285750">
              <a:buFont typeface="Arial" panose="020B0604020202020204" pitchFamily="34" charset="0"/>
              <a:buChar char="•"/>
            </a:pPr>
            <a:r>
              <a:rPr lang="en-US" sz="1600" dirty="0">
                <a:solidFill>
                  <a:schemeClr val="bg2">
                    <a:lumMod val="50000"/>
                  </a:schemeClr>
                </a:solidFill>
                <a:latin typeface="+mn-lt"/>
              </a:rPr>
              <a:t>Discipline field = 00  (always zero-filled)</a:t>
            </a:r>
          </a:p>
          <a:p>
            <a:pPr marL="285750" indent="-285750">
              <a:buFont typeface="Arial" panose="020B0604020202020204" pitchFamily="34" charset="0"/>
              <a:buChar char="•"/>
            </a:pPr>
            <a:r>
              <a:rPr lang="en-US" sz="1600" b="1" dirty="0">
                <a:latin typeface="+mn-lt"/>
              </a:rPr>
              <a:t>Discipline Start Date = date the removal began </a:t>
            </a:r>
          </a:p>
          <a:p>
            <a:pPr marL="285750" indent="-285750">
              <a:buFont typeface="Arial" panose="020B0604020202020204" pitchFamily="34" charset="0"/>
              <a:buChar char="•"/>
            </a:pPr>
            <a:r>
              <a:rPr lang="en-US" sz="1600" b="1" dirty="0">
                <a:latin typeface="+mn-lt"/>
              </a:rPr>
              <a:t>Discipline Action Length = length in days removed to an IEAS (0450) 45 days</a:t>
            </a:r>
          </a:p>
          <a:p>
            <a:pPr marL="285750" indent="-285750">
              <a:buFont typeface="Arial" panose="020B0604020202020204" pitchFamily="34" charset="0"/>
              <a:buChar char="•"/>
            </a:pPr>
            <a:r>
              <a:rPr lang="en-US" sz="1600" b="1" dirty="0">
                <a:latin typeface="+mn-lt"/>
              </a:rPr>
              <a:t>Special Education Removal Type = 01 (Unilateral Removal by School Personnel)</a:t>
            </a:r>
          </a:p>
          <a:p>
            <a:r>
              <a:rPr lang="en-US" sz="1600" b="1" dirty="0">
                <a:latin typeface="+mn-lt"/>
              </a:rPr>
              <a:t>Special Education Removal Reason= 01, 02, or 03 (drugs, bodily injury, or weapons)</a:t>
            </a:r>
          </a:p>
          <a:p>
            <a:r>
              <a:rPr lang="en-US" sz="1600" dirty="0">
                <a:solidFill>
                  <a:schemeClr val="bg2">
                    <a:lumMod val="50000"/>
                  </a:schemeClr>
                </a:solidFill>
                <a:latin typeface="+mn-lt"/>
              </a:rPr>
              <a:t>Received Services During Expulsion = 0 No or 1 Yes</a:t>
            </a:r>
          </a:p>
          <a:p>
            <a:pPr marL="0" indent="0">
              <a:buNone/>
            </a:pPr>
            <a:endParaRPr lang="en-US" dirty="0"/>
          </a:p>
          <a:p>
            <a:pPr marL="0" indent="0">
              <a:buNone/>
            </a:pPr>
            <a:endParaRPr lang="en-US" dirty="0"/>
          </a:p>
        </p:txBody>
      </p:sp>
      <p:sp>
        <p:nvSpPr>
          <p:cNvPr id="4" name="Content Placeholder 3"/>
          <p:cNvSpPr>
            <a:spLocks noGrp="1"/>
          </p:cNvSpPr>
          <p:nvPr>
            <p:ph idx="4294967295"/>
          </p:nvPr>
        </p:nvSpPr>
        <p:spPr>
          <a:xfrm>
            <a:off x="4644838" y="1207008"/>
            <a:ext cx="3859679" cy="5056992"/>
          </a:xfrm>
          <a:prstGeom prst="rect">
            <a:avLst/>
          </a:prstGeom>
        </p:spPr>
        <p:txBody>
          <a:bodyPr>
            <a:normAutofit/>
          </a:bodyPr>
          <a:lstStyle/>
          <a:p>
            <a:pPr marL="0" indent="0">
              <a:buNone/>
            </a:pPr>
            <a:r>
              <a:rPr lang="en-US" sz="1600" b="1" u="sng" dirty="0">
                <a:latin typeface="+mn-lt"/>
              </a:rPr>
              <a:t>Removal by a Hearing Officer  </a:t>
            </a:r>
          </a:p>
          <a:p>
            <a:pPr marL="285750" indent="-285750"/>
            <a:r>
              <a:rPr lang="en-US" sz="1600" dirty="0">
                <a:solidFill>
                  <a:schemeClr val="bg2">
                    <a:lumMod val="50000"/>
                  </a:schemeClr>
                </a:solidFill>
                <a:latin typeface="+mn-lt"/>
              </a:rPr>
              <a:t>Discipline field = 00  (always zero-filled)</a:t>
            </a:r>
          </a:p>
          <a:p>
            <a:pPr marL="285750" indent="-285750"/>
            <a:r>
              <a:rPr lang="en-US" sz="1600" b="1" dirty="0">
                <a:latin typeface="+mn-lt"/>
              </a:rPr>
              <a:t>Discipline Start Date = date the removal began </a:t>
            </a:r>
          </a:p>
          <a:p>
            <a:pPr marL="285750" indent="-285750"/>
            <a:r>
              <a:rPr lang="en-US" sz="1600" b="1" dirty="0">
                <a:latin typeface="+mn-lt"/>
              </a:rPr>
              <a:t>Discipline Action Length = length in days removed to an IEAS (0200) 20 days</a:t>
            </a:r>
          </a:p>
          <a:p>
            <a:pPr marL="285750" indent="-285750"/>
            <a:r>
              <a:rPr lang="en-US" sz="1600" b="1" dirty="0">
                <a:latin typeface="+mn-lt"/>
              </a:rPr>
              <a:t>Special Education Removal Type = 02 (Removal by Hearing Officer)</a:t>
            </a:r>
          </a:p>
          <a:p>
            <a:r>
              <a:rPr lang="en-US" sz="1600" dirty="0">
                <a:solidFill>
                  <a:schemeClr val="bg2">
                    <a:lumMod val="50000"/>
                  </a:schemeClr>
                </a:solidFill>
                <a:latin typeface="+mn-lt"/>
              </a:rPr>
              <a:t>Special Education Removal Reason= zero-fill (only required on Unilateral Removals by school personnel)</a:t>
            </a:r>
          </a:p>
          <a:p>
            <a:r>
              <a:rPr lang="en-US" sz="1600" dirty="0">
                <a:solidFill>
                  <a:schemeClr val="bg2">
                    <a:lumMod val="50000"/>
                  </a:schemeClr>
                </a:solidFill>
                <a:latin typeface="+mn-lt"/>
              </a:rPr>
              <a:t>Received Services During Expulsion = 0 No or 1 Yes</a:t>
            </a:r>
          </a:p>
          <a:p>
            <a:endParaRPr lang="en-US" sz="1600" dirty="0"/>
          </a:p>
          <a:p>
            <a:endParaRPr lang="en-US" sz="1600" u="sng" dirty="0">
              <a:solidFill>
                <a:srgbClr val="7030A0"/>
              </a:solidFill>
              <a:latin typeface="+mn-lt"/>
            </a:endParaRPr>
          </a:p>
        </p:txBody>
      </p:sp>
      <p:sp>
        <p:nvSpPr>
          <p:cNvPr id="2" name="Title 1"/>
          <p:cNvSpPr>
            <a:spLocks noGrp="1"/>
          </p:cNvSpPr>
          <p:nvPr>
            <p:ph type="title"/>
          </p:nvPr>
        </p:nvSpPr>
        <p:spPr/>
        <p:txBody>
          <a:bodyPr/>
          <a:lstStyle/>
          <a:p>
            <a:r>
              <a:rPr lang="en-US" dirty="0">
                <a:solidFill>
                  <a:schemeClr val="tx1"/>
                </a:solidFill>
              </a:rPr>
              <a:t>How to Report Removals</a:t>
            </a:r>
          </a:p>
        </p:txBody>
      </p:sp>
    </p:spTree>
    <p:extLst>
      <p:ext uri="{BB962C8B-B14F-4D97-AF65-F5344CB8AC3E}">
        <p14:creationId xmlns:p14="http://schemas.microsoft.com/office/powerpoint/2010/main" val="394503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912621356"/>
              </p:ext>
            </p:extLst>
          </p:nvPr>
        </p:nvGraphicFramePr>
        <p:xfrm>
          <a:off x="328535" y="657876"/>
          <a:ext cx="8355147" cy="5812756"/>
        </p:xfrm>
        <a:graphic>
          <a:graphicData uri="http://schemas.openxmlformats.org/drawingml/2006/table">
            <a:tbl>
              <a:tblPr firstRow="1" bandRow="1">
                <a:tableStyleId>{5C22544A-7EE6-4342-B048-85BDC9FD1C3A}</a:tableStyleId>
              </a:tblPr>
              <a:tblGrid>
                <a:gridCol w="2920602">
                  <a:extLst>
                    <a:ext uri="{9D8B030D-6E8A-4147-A177-3AD203B41FA5}">
                      <a16:colId xmlns:a16="http://schemas.microsoft.com/office/drawing/2014/main" val="20000"/>
                    </a:ext>
                  </a:extLst>
                </a:gridCol>
                <a:gridCol w="1550066">
                  <a:extLst>
                    <a:ext uri="{9D8B030D-6E8A-4147-A177-3AD203B41FA5}">
                      <a16:colId xmlns:a16="http://schemas.microsoft.com/office/drawing/2014/main" val="20001"/>
                    </a:ext>
                  </a:extLst>
                </a:gridCol>
                <a:gridCol w="3884479">
                  <a:extLst>
                    <a:ext uri="{9D8B030D-6E8A-4147-A177-3AD203B41FA5}">
                      <a16:colId xmlns:a16="http://schemas.microsoft.com/office/drawing/2014/main" val="20002"/>
                    </a:ext>
                  </a:extLst>
                </a:gridCol>
              </a:tblGrid>
              <a:tr h="535013">
                <a:tc>
                  <a:txBody>
                    <a:bodyPr/>
                    <a:lstStyle/>
                    <a:p>
                      <a:r>
                        <a:rPr lang="en-US" sz="1600" dirty="0"/>
                        <a:t>Name</a:t>
                      </a:r>
                      <a:r>
                        <a:rPr lang="en-US" sz="1600" baseline="0" dirty="0"/>
                        <a:t> of Field</a:t>
                      </a:r>
                      <a:endParaRPr lang="en-US" sz="1600" dirty="0"/>
                    </a:p>
                  </a:txBody>
                  <a:tcPr marL="95353" marR="95353">
                    <a:solidFill>
                      <a:schemeClr val="accent4">
                        <a:lumMod val="60000"/>
                        <a:lumOff val="40000"/>
                      </a:schemeClr>
                    </a:solidFill>
                  </a:tcPr>
                </a:tc>
                <a:tc>
                  <a:txBody>
                    <a:bodyPr/>
                    <a:lstStyle/>
                    <a:p>
                      <a:r>
                        <a:rPr lang="en-US" sz="1600" dirty="0"/>
                        <a:t>How</a:t>
                      </a:r>
                      <a:r>
                        <a:rPr lang="en-US" sz="1600" baseline="0" dirty="0"/>
                        <a:t> to Code </a:t>
                      </a:r>
                      <a:r>
                        <a:rPr lang="en-US" sz="1600" dirty="0"/>
                        <a:t> </a:t>
                      </a:r>
                    </a:p>
                  </a:txBody>
                  <a:tcPr marL="95353" marR="95353">
                    <a:solidFill>
                      <a:schemeClr val="accent4">
                        <a:lumMod val="60000"/>
                        <a:lumOff val="40000"/>
                      </a:schemeClr>
                    </a:solidFill>
                  </a:tcPr>
                </a:tc>
                <a:tc>
                  <a:txBody>
                    <a:bodyPr/>
                    <a:lstStyle/>
                    <a:p>
                      <a:r>
                        <a:rPr lang="en-US" sz="1600" dirty="0"/>
                        <a:t>Notes</a:t>
                      </a:r>
                    </a:p>
                  </a:txBody>
                  <a:tcPr marL="95353" marR="95353">
                    <a:solidFill>
                      <a:schemeClr val="accent4">
                        <a:lumMod val="60000"/>
                        <a:lumOff val="40000"/>
                      </a:schemeClr>
                    </a:solidFill>
                  </a:tcPr>
                </a:tc>
                <a:extLst>
                  <a:ext uri="{0D108BD9-81ED-4DB2-BD59-A6C34878D82A}">
                    <a16:rowId xmlns:a16="http://schemas.microsoft.com/office/drawing/2014/main" val="10000"/>
                  </a:ext>
                </a:extLst>
              </a:tr>
              <a:tr h="322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Incident Identifier </a:t>
                      </a:r>
                    </a:p>
                  </a:txBody>
                  <a:tcPr marL="95353" marR="95353">
                    <a:solidFill>
                      <a:schemeClr val="accent4">
                        <a:lumMod val="40000"/>
                        <a:lumOff val="60000"/>
                      </a:schemeClr>
                    </a:solidFill>
                  </a:tcPr>
                </a:tc>
                <a:tc>
                  <a:txBody>
                    <a:bodyPr/>
                    <a:lstStyle/>
                    <a:p>
                      <a:r>
                        <a:rPr lang="en-US" sz="1600" dirty="0"/>
                        <a:t>4598103736</a:t>
                      </a:r>
                    </a:p>
                  </a:txBody>
                  <a:tcPr marL="95353" marR="95353">
                    <a:solidFill>
                      <a:schemeClr val="accent4">
                        <a:lumMod val="40000"/>
                        <a:lumOff val="60000"/>
                      </a:schemeClr>
                    </a:solidFill>
                  </a:tcPr>
                </a:tc>
                <a:tc>
                  <a:txBody>
                    <a:bodyPr/>
                    <a:lstStyle/>
                    <a:p>
                      <a:r>
                        <a:rPr lang="en-US" sz="1600" dirty="0"/>
                        <a:t>Assigned</a:t>
                      </a:r>
                      <a:r>
                        <a:rPr lang="en-US" sz="1600" baseline="0" dirty="0"/>
                        <a:t> per incident - m</a:t>
                      </a:r>
                      <a:r>
                        <a:rPr lang="en-US" sz="1600" dirty="0"/>
                        <a:t>ay</a:t>
                      </a:r>
                      <a:r>
                        <a:rPr lang="en-US" sz="1600" baseline="0" dirty="0"/>
                        <a:t> be duplicated if student had multiple actions  </a:t>
                      </a:r>
                      <a:endParaRPr lang="en-US" sz="1600" dirty="0"/>
                    </a:p>
                  </a:txBody>
                  <a:tcPr marL="95353" marR="95353">
                    <a:solidFill>
                      <a:schemeClr val="accent4">
                        <a:lumMod val="40000"/>
                        <a:lumOff val="60000"/>
                      </a:schemeClr>
                    </a:solidFill>
                  </a:tcPr>
                </a:tc>
                <a:extLst>
                  <a:ext uri="{0D108BD9-81ED-4DB2-BD59-A6C34878D82A}">
                    <a16:rowId xmlns:a16="http://schemas.microsoft.com/office/drawing/2014/main" val="10001"/>
                  </a:ext>
                </a:extLst>
              </a:tr>
              <a:tr h="322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Date of Incident </a:t>
                      </a:r>
                    </a:p>
                  </a:txBody>
                  <a:tcPr marL="95353" marR="95353">
                    <a:solidFill>
                      <a:schemeClr val="accent4">
                        <a:lumMod val="40000"/>
                        <a:lumOff val="60000"/>
                      </a:schemeClr>
                    </a:solidFill>
                  </a:tcPr>
                </a:tc>
                <a:tc>
                  <a:txBody>
                    <a:bodyPr/>
                    <a:lstStyle/>
                    <a:p>
                      <a:r>
                        <a:rPr lang="en-US" sz="1600" dirty="0"/>
                        <a:t>02232021</a:t>
                      </a:r>
                    </a:p>
                  </a:txBody>
                  <a:tcPr marL="95353" marR="95353">
                    <a:solidFill>
                      <a:schemeClr val="accent4">
                        <a:lumMod val="40000"/>
                        <a:lumOff val="60000"/>
                      </a:schemeClr>
                    </a:solidFill>
                  </a:tcPr>
                </a:tc>
                <a:tc>
                  <a:txBody>
                    <a:bodyPr/>
                    <a:lstStyle/>
                    <a:p>
                      <a:r>
                        <a:rPr lang="en-US" sz="1600" baseline="0" dirty="0"/>
                        <a:t>Must be between 07/01/21 and 06/30/23</a:t>
                      </a:r>
                      <a:endParaRPr lang="en-US" sz="1600" dirty="0"/>
                    </a:p>
                  </a:txBody>
                  <a:tcPr marL="95353" marR="95353">
                    <a:solidFill>
                      <a:schemeClr val="accent4">
                        <a:lumMod val="40000"/>
                        <a:lumOff val="60000"/>
                      </a:schemeClr>
                    </a:solidFill>
                  </a:tcPr>
                </a:tc>
                <a:extLst>
                  <a:ext uri="{0D108BD9-81ED-4DB2-BD59-A6C34878D82A}">
                    <a16:rowId xmlns:a16="http://schemas.microsoft.com/office/drawing/2014/main" val="10002"/>
                  </a:ext>
                </a:extLst>
              </a:tr>
              <a:tr h="557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Discipline Action Identifier 	</a:t>
                      </a:r>
                    </a:p>
                  </a:txBody>
                  <a:tcPr marL="95353" marR="95353">
                    <a:solidFill>
                      <a:schemeClr val="accent4">
                        <a:lumMod val="40000"/>
                        <a:lumOff val="60000"/>
                      </a:schemeClr>
                    </a:solidFill>
                  </a:tcPr>
                </a:tc>
                <a:tc>
                  <a:txBody>
                    <a:bodyPr/>
                    <a:lstStyle/>
                    <a:p>
                      <a:r>
                        <a:rPr lang="en-US" sz="1600" dirty="0"/>
                        <a:t>9977882244</a:t>
                      </a:r>
                    </a:p>
                  </a:txBody>
                  <a:tcPr marL="95353" marR="95353">
                    <a:solidFill>
                      <a:schemeClr val="accent4">
                        <a:lumMod val="40000"/>
                        <a:lumOff val="60000"/>
                      </a:schemeClr>
                    </a:solidFill>
                  </a:tcPr>
                </a:tc>
                <a:tc>
                  <a:txBody>
                    <a:bodyPr/>
                    <a:lstStyle/>
                    <a:p>
                      <a:r>
                        <a:rPr lang="en-US" sz="1600" dirty="0"/>
                        <a:t>Must be unique per record</a:t>
                      </a:r>
                    </a:p>
                  </a:txBody>
                  <a:tcPr marL="95353" marR="95353">
                    <a:solidFill>
                      <a:schemeClr val="accent4">
                        <a:lumMod val="40000"/>
                        <a:lumOff val="60000"/>
                      </a:schemeClr>
                    </a:solidFill>
                  </a:tcPr>
                </a:tc>
                <a:extLst>
                  <a:ext uri="{0D108BD9-81ED-4DB2-BD59-A6C34878D82A}">
                    <a16:rowId xmlns:a16="http://schemas.microsoft.com/office/drawing/2014/main" val="10003"/>
                  </a:ext>
                </a:extLst>
              </a:tr>
              <a:tr h="322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Disciplines </a:t>
                      </a:r>
                    </a:p>
                  </a:txBody>
                  <a:tcPr marL="95353" marR="95353">
                    <a:solidFill>
                      <a:schemeClr val="accent4">
                        <a:lumMod val="40000"/>
                        <a:lumOff val="60000"/>
                      </a:schemeClr>
                    </a:solidFill>
                  </a:tcPr>
                </a:tc>
                <a:tc>
                  <a:txBody>
                    <a:bodyPr/>
                    <a:lstStyle/>
                    <a:p>
                      <a:r>
                        <a:rPr lang="en-US" sz="1600" dirty="0"/>
                        <a:t>03</a:t>
                      </a:r>
                    </a:p>
                  </a:txBody>
                  <a:tcPr marL="95353" marR="95353">
                    <a:solidFill>
                      <a:schemeClr val="accent4">
                        <a:lumMod val="40000"/>
                        <a:lumOff val="60000"/>
                      </a:schemeClr>
                    </a:solidFill>
                  </a:tcPr>
                </a:tc>
                <a:tc>
                  <a:txBody>
                    <a:bodyPr/>
                    <a:lstStyle/>
                    <a:p>
                      <a:r>
                        <a:rPr lang="en-US" sz="1600" dirty="0"/>
                        <a:t>Required for suspensions or expulsions</a:t>
                      </a:r>
                    </a:p>
                  </a:txBody>
                  <a:tcPr marL="95353" marR="95353">
                    <a:solidFill>
                      <a:schemeClr val="accent4">
                        <a:lumMod val="40000"/>
                        <a:lumOff val="60000"/>
                      </a:schemeClr>
                    </a:solidFill>
                  </a:tcPr>
                </a:tc>
                <a:extLst>
                  <a:ext uri="{0D108BD9-81ED-4DB2-BD59-A6C34878D82A}">
                    <a16:rowId xmlns:a16="http://schemas.microsoft.com/office/drawing/2014/main" val="10004"/>
                  </a:ext>
                </a:extLst>
              </a:tr>
              <a:tr h="433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Discipline Start Date 	</a:t>
                      </a:r>
                    </a:p>
                  </a:txBody>
                  <a:tcPr marL="95353" marR="95353">
                    <a:solidFill>
                      <a:schemeClr val="accent4">
                        <a:lumMod val="40000"/>
                        <a:lumOff val="60000"/>
                      </a:schemeClr>
                    </a:solidFill>
                  </a:tcPr>
                </a:tc>
                <a:tc>
                  <a:txBody>
                    <a:bodyPr/>
                    <a:lstStyle/>
                    <a:p>
                      <a:r>
                        <a:rPr lang="en-US" sz="1600" dirty="0"/>
                        <a:t>02242022</a:t>
                      </a:r>
                    </a:p>
                  </a:txBody>
                  <a:tcPr marL="95353" marR="95353">
                    <a:solidFill>
                      <a:schemeClr val="accent4">
                        <a:lumMod val="40000"/>
                        <a:lumOff val="60000"/>
                      </a:schemeClr>
                    </a:solidFill>
                  </a:tcPr>
                </a:tc>
                <a:tc>
                  <a:txBody>
                    <a:bodyPr/>
                    <a:lstStyle/>
                    <a:p>
                      <a:r>
                        <a:rPr lang="en-US" sz="1600" dirty="0"/>
                        <a:t>Must be between 07/01/22</a:t>
                      </a:r>
                      <a:r>
                        <a:rPr lang="en-US" sz="1600" baseline="0" dirty="0"/>
                        <a:t> and 06/30/23</a:t>
                      </a:r>
                    </a:p>
                    <a:p>
                      <a:endParaRPr lang="en-US" sz="1600" dirty="0"/>
                    </a:p>
                  </a:txBody>
                  <a:tcPr marL="95353" marR="95353">
                    <a:solidFill>
                      <a:schemeClr val="accent4">
                        <a:lumMod val="40000"/>
                        <a:lumOff val="60000"/>
                      </a:schemeClr>
                    </a:solidFill>
                  </a:tcPr>
                </a:tc>
                <a:extLst>
                  <a:ext uri="{0D108BD9-81ED-4DB2-BD59-A6C34878D82A}">
                    <a16:rowId xmlns:a16="http://schemas.microsoft.com/office/drawing/2014/main" val="10005"/>
                  </a:ext>
                </a:extLst>
              </a:tr>
              <a:tr h="535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Discipline Action Length </a:t>
                      </a:r>
                    </a:p>
                  </a:txBody>
                  <a:tcPr marL="95353" marR="95353">
                    <a:solidFill>
                      <a:schemeClr val="accent4">
                        <a:lumMod val="40000"/>
                        <a:lumOff val="60000"/>
                      </a:schemeClr>
                    </a:solidFill>
                  </a:tcPr>
                </a:tc>
                <a:tc>
                  <a:txBody>
                    <a:bodyPr/>
                    <a:lstStyle/>
                    <a:p>
                      <a:r>
                        <a:rPr lang="en-US" sz="1600" dirty="0"/>
                        <a:t>0900</a:t>
                      </a:r>
                    </a:p>
                  </a:txBody>
                  <a:tcPr marL="95353" marR="95353">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Length in school days removed (0900) 90 days.</a:t>
                      </a:r>
                      <a:r>
                        <a:rPr lang="en-US" sz="1600" b="0" baseline="0" dirty="0">
                          <a:solidFill>
                            <a:schemeClr val="tx1"/>
                          </a:solidFill>
                          <a:latin typeface="+mn-lt"/>
                        </a:rPr>
                        <a:t> </a:t>
                      </a:r>
                      <a:endParaRPr lang="en-US" sz="1600" dirty="0"/>
                    </a:p>
                  </a:txBody>
                  <a:tcPr marL="95353" marR="95353">
                    <a:solidFill>
                      <a:schemeClr val="accent4">
                        <a:lumMod val="40000"/>
                        <a:lumOff val="60000"/>
                      </a:schemeClr>
                    </a:solidFill>
                  </a:tcPr>
                </a:tc>
                <a:extLst>
                  <a:ext uri="{0D108BD9-81ED-4DB2-BD59-A6C34878D82A}">
                    <a16:rowId xmlns:a16="http://schemas.microsoft.com/office/drawing/2014/main" val="10006"/>
                  </a:ext>
                </a:extLst>
              </a:tr>
              <a:tr h="557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Special Education Removal Type </a:t>
                      </a:r>
                    </a:p>
                  </a:txBody>
                  <a:tcPr marL="95353" marR="95353">
                    <a:solidFill>
                      <a:schemeClr val="accent4">
                        <a:lumMod val="20000"/>
                        <a:lumOff val="80000"/>
                      </a:schemeClr>
                    </a:solidFill>
                  </a:tcPr>
                </a:tc>
                <a:tc>
                  <a:txBody>
                    <a:bodyPr/>
                    <a:lstStyle/>
                    <a:p>
                      <a:r>
                        <a:rPr lang="en-US" sz="1600" dirty="0"/>
                        <a:t>00  </a:t>
                      </a:r>
                    </a:p>
                  </a:txBody>
                  <a:tcPr marL="95353" marR="95353">
                    <a:solidFill>
                      <a:schemeClr val="accent4">
                        <a:lumMod val="20000"/>
                        <a:lumOff val="80000"/>
                      </a:schemeClr>
                    </a:solidFill>
                  </a:tcPr>
                </a:tc>
                <a:tc>
                  <a:txBody>
                    <a:bodyPr/>
                    <a:lstStyle/>
                    <a:p>
                      <a:r>
                        <a:rPr lang="en-US" sz="1600" dirty="0"/>
                        <a:t>Not required for</a:t>
                      </a:r>
                      <a:r>
                        <a:rPr lang="en-US" sz="1600" baseline="0" dirty="0"/>
                        <a:t> Disciplines – zero-fill</a:t>
                      </a:r>
                      <a:endParaRPr lang="en-US" sz="1600" dirty="0"/>
                    </a:p>
                  </a:txBody>
                  <a:tcPr marL="95353" marR="95353">
                    <a:solidFill>
                      <a:schemeClr val="accent4">
                        <a:lumMod val="20000"/>
                        <a:lumOff val="80000"/>
                      </a:schemeClr>
                    </a:solidFill>
                  </a:tcPr>
                </a:tc>
                <a:extLst>
                  <a:ext uri="{0D108BD9-81ED-4DB2-BD59-A6C34878D82A}">
                    <a16:rowId xmlns:a16="http://schemas.microsoft.com/office/drawing/2014/main" val="10007"/>
                  </a:ext>
                </a:extLst>
              </a:tr>
              <a:tr h="557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Special Education Removal Reason </a:t>
                      </a:r>
                    </a:p>
                  </a:txBody>
                  <a:tcPr marL="95353" marR="95353">
                    <a:solidFill>
                      <a:schemeClr val="accent4">
                        <a:lumMod val="20000"/>
                        <a:lumOff val="80000"/>
                      </a:schemeClr>
                    </a:solidFill>
                  </a:tcPr>
                </a:tc>
                <a:tc>
                  <a:txBody>
                    <a:bodyPr/>
                    <a:lstStyle/>
                    <a:p>
                      <a:r>
                        <a:rPr lang="en-US" sz="1600" dirty="0"/>
                        <a:t>00 </a:t>
                      </a:r>
                    </a:p>
                  </a:txBody>
                  <a:tcPr marL="95353" marR="95353">
                    <a:solidFill>
                      <a:schemeClr val="accent4">
                        <a:lumMod val="20000"/>
                        <a:lumOff val="80000"/>
                      </a:schemeClr>
                    </a:solidFill>
                  </a:tcPr>
                </a:tc>
                <a:tc>
                  <a:txBody>
                    <a:bodyPr/>
                    <a:lstStyle/>
                    <a:p>
                      <a:r>
                        <a:rPr lang="en-US" sz="1600" dirty="0"/>
                        <a:t>Not required for Disciplines – zero-fill</a:t>
                      </a:r>
                    </a:p>
                  </a:txBody>
                  <a:tcPr marL="95353" marR="95353">
                    <a:solidFill>
                      <a:schemeClr val="accent4">
                        <a:lumMod val="20000"/>
                        <a:lumOff val="80000"/>
                      </a:schemeClr>
                    </a:solidFill>
                  </a:tcPr>
                </a:tc>
                <a:extLst>
                  <a:ext uri="{0D108BD9-81ED-4DB2-BD59-A6C34878D82A}">
                    <a16:rowId xmlns:a16="http://schemas.microsoft.com/office/drawing/2014/main" val="10008"/>
                  </a:ext>
                </a:extLst>
              </a:tr>
              <a:tr h="618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Received Services During Expulsion </a:t>
                      </a:r>
                    </a:p>
                  </a:txBody>
                  <a:tcPr marL="95353" marR="95353">
                    <a:solidFill>
                      <a:schemeClr val="accent4">
                        <a:lumMod val="40000"/>
                        <a:lumOff val="60000"/>
                      </a:schemeClr>
                    </a:solidFill>
                  </a:tcPr>
                </a:tc>
                <a:tc>
                  <a:txBody>
                    <a:bodyPr/>
                    <a:lstStyle/>
                    <a:p>
                      <a:r>
                        <a:rPr lang="en-US" sz="1600" dirty="0"/>
                        <a:t>0</a:t>
                      </a:r>
                    </a:p>
                  </a:txBody>
                  <a:tcPr marL="95353" marR="95353">
                    <a:solidFill>
                      <a:schemeClr val="accent4">
                        <a:lumMod val="40000"/>
                        <a:lumOff val="60000"/>
                      </a:schemeClr>
                    </a:solidFill>
                  </a:tcPr>
                </a:tc>
                <a:tc>
                  <a:txBody>
                    <a:bodyPr/>
                    <a:lstStyle/>
                    <a:p>
                      <a:r>
                        <a:rPr lang="en-US" sz="1600" dirty="0"/>
                        <a:t>Required- report</a:t>
                      </a:r>
                      <a:r>
                        <a:rPr lang="en-US" sz="1600" baseline="0" dirty="0"/>
                        <a:t> 1 for yes or 0 for no</a:t>
                      </a:r>
                      <a:endParaRPr lang="en-US" sz="1600" dirty="0"/>
                    </a:p>
                  </a:txBody>
                  <a:tcPr marL="95353" marR="95353">
                    <a:solidFill>
                      <a:schemeClr val="accent4">
                        <a:lumMod val="40000"/>
                        <a:lumOff val="60000"/>
                      </a:schemeClr>
                    </a:solidFill>
                  </a:tcPr>
                </a:tc>
                <a:extLst>
                  <a:ext uri="{0D108BD9-81ED-4DB2-BD59-A6C34878D82A}">
                    <a16:rowId xmlns:a16="http://schemas.microsoft.com/office/drawing/2014/main" val="10009"/>
                  </a:ext>
                </a:extLst>
              </a:tr>
              <a:tr h="535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Special Education Action Flag </a:t>
                      </a:r>
                    </a:p>
                  </a:txBody>
                  <a:tcPr marL="95353" marR="95353">
                    <a:solidFill>
                      <a:schemeClr val="accent4">
                        <a:lumMod val="40000"/>
                        <a:lumOff val="60000"/>
                      </a:schemeClr>
                    </a:solidFill>
                  </a:tcPr>
                </a:tc>
                <a:tc>
                  <a:txBody>
                    <a:bodyPr/>
                    <a:lstStyle/>
                    <a:p>
                      <a:r>
                        <a:rPr lang="en-US" sz="1600" dirty="0"/>
                        <a:t>1</a:t>
                      </a:r>
                    </a:p>
                  </a:txBody>
                  <a:tcPr marL="95353" marR="95353">
                    <a:solidFill>
                      <a:schemeClr val="accent4">
                        <a:lumMod val="40000"/>
                        <a:lumOff val="60000"/>
                      </a:schemeClr>
                    </a:solidFill>
                  </a:tcPr>
                </a:tc>
                <a:tc>
                  <a:txBody>
                    <a:bodyPr/>
                    <a:lstStyle/>
                    <a:p>
                      <a:r>
                        <a:rPr lang="en-US" sz="1600" dirty="0"/>
                        <a:t>Required</a:t>
                      </a:r>
                      <a:r>
                        <a:rPr lang="en-US" sz="1600" baseline="0" dirty="0"/>
                        <a:t> – always  1</a:t>
                      </a:r>
                      <a:endParaRPr lang="en-US" sz="1600" dirty="0"/>
                    </a:p>
                  </a:txBody>
                  <a:tcPr marL="95353" marR="95353">
                    <a:solidFill>
                      <a:schemeClr val="accent4">
                        <a:lumMod val="40000"/>
                        <a:lumOff val="60000"/>
                      </a:schemeClr>
                    </a:solidFill>
                  </a:tcPr>
                </a:tc>
                <a:extLst>
                  <a:ext uri="{0D108BD9-81ED-4DB2-BD59-A6C34878D82A}">
                    <a16:rowId xmlns:a16="http://schemas.microsoft.com/office/drawing/2014/main" val="10010"/>
                  </a:ext>
                </a:extLst>
              </a:tr>
            </a:tbl>
          </a:graphicData>
        </a:graphic>
      </p:graphicFrame>
      <p:sp>
        <p:nvSpPr>
          <p:cNvPr id="6" name="TextBox 5"/>
          <p:cNvSpPr txBox="1"/>
          <p:nvPr/>
        </p:nvSpPr>
        <p:spPr>
          <a:xfrm>
            <a:off x="344774" y="74951"/>
            <a:ext cx="6250898" cy="523220"/>
          </a:xfrm>
          <a:prstGeom prst="rect">
            <a:avLst/>
          </a:prstGeom>
          <a:noFill/>
        </p:spPr>
        <p:txBody>
          <a:bodyPr wrap="square" rtlCol="0">
            <a:spAutoFit/>
          </a:bodyPr>
          <a:lstStyle/>
          <a:p>
            <a:r>
              <a:rPr lang="en-US" sz="2800" b="1" dirty="0"/>
              <a:t>Action Type: Expulsion   (Discipline)</a:t>
            </a:r>
          </a:p>
        </p:txBody>
      </p:sp>
    </p:spTree>
    <p:extLst>
      <p:ext uri="{BB962C8B-B14F-4D97-AF65-F5344CB8AC3E}">
        <p14:creationId xmlns:p14="http://schemas.microsoft.com/office/powerpoint/2010/main" val="1055423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Who to Exclude </a:t>
            </a:r>
          </a:p>
        </p:txBody>
      </p:sp>
      <p:sp>
        <p:nvSpPr>
          <p:cNvPr id="35" name="Arc 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marL="0" indent="0">
              <a:buNone/>
            </a:pPr>
            <a:r>
              <a:rPr lang="en-US" sz="1700" b="1" dirty="0"/>
              <a:t>Which students should NOT be reported in this file?</a:t>
            </a:r>
            <a:endParaRPr lang="en-US" sz="1700" dirty="0"/>
          </a:p>
          <a:p>
            <a:pPr marL="342900" indent="-342900">
              <a:buFont typeface="Arial" panose="020B0604020202020204" pitchFamily="34" charset="0"/>
              <a:buChar char="•"/>
            </a:pPr>
            <a:r>
              <a:rPr lang="en-US" sz="1700" dirty="0"/>
              <a:t>Exclude students who have been suspended for less than half a school day.  </a:t>
            </a:r>
          </a:p>
          <a:p>
            <a:pPr marL="342900" indent="-342900">
              <a:buFont typeface="Arial" panose="020B0604020202020204" pitchFamily="34" charset="0"/>
              <a:buChar char="•"/>
            </a:pPr>
            <a:r>
              <a:rPr lang="en-US" sz="1700" dirty="0"/>
              <a:t>Exclude parentally-placed private school students.</a:t>
            </a:r>
          </a:p>
          <a:p>
            <a:pPr marL="342900" indent="-342900">
              <a:buFont typeface="Arial" panose="020B0604020202020204" pitchFamily="34" charset="0"/>
              <a:buChar char="•"/>
            </a:pPr>
            <a:r>
              <a:rPr lang="en-US" sz="1700" dirty="0"/>
              <a:t>Exclude records who were moved from their current educational placement as a result of a decision by the IEP team to change a student’s placement.  </a:t>
            </a:r>
          </a:p>
          <a:p>
            <a:pPr marL="800100" lvl="1" indent="-342900"/>
            <a:r>
              <a:rPr lang="en-US" sz="1700" dirty="0"/>
              <a:t>For example, if following a discipline offense, the IEP team meets and determines that the child’s current placement is not the least restrictive environment for that child, and therefore makes a permanent change in the child’s IEP placement, do </a:t>
            </a:r>
            <a:r>
              <a:rPr lang="en-US" sz="1700" u="sng" dirty="0"/>
              <a:t>not</a:t>
            </a:r>
            <a:r>
              <a:rPr lang="en-US" sz="1700" dirty="0"/>
              <a:t> report that record in the file.</a:t>
            </a:r>
          </a:p>
          <a:p>
            <a:pPr marL="0" indent="0">
              <a:buNone/>
            </a:pPr>
            <a:endParaRPr lang="en-US" sz="1700" dirty="0"/>
          </a:p>
        </p:txBody>
      </p:sp>
    </p:spTree>
    <p:extLst>
      <p:ext uri="{BB962C8B-B14F-4D97-AF65-F5344CB8AC3E}">
        <p14:creationId xmlns:p14="http://schemas.microsoft.com/office/powerpoint/2010/main" val="2629158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Special Education Discipline Snapshot (AU-SPI Role)</a:t>
            </a:r>
          </a:p>
        </p:txBody>
      </p:sp>
    </p:spTree>
    <p:extLst>
      <p:ext uri="{BB962C8B-B14F-4D97-AF65-F5344CB8AC3E}">
        <p14:creationId xmlns:p14="http://schemas.microsoft.com/office/powerpoint/2010/main" val="1742035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Criteria</a:t>
            </a:r>
          </a:p>
        </p:txBody>
      </p:sp>
      <p:sp>
        <p:nvSpPr>
          <p:cNvPr id="3" name="Content Placeholder 2"/>
          <p:cNvSpPr>
            <a:spLocks noGrp="1"/>
          </p:cNvSpPr>
          <p:nvPr>
            <p:ph idx="1"/>
          </p:nvPr>
        </p:nvSpPr>
        <p:spPr/>
        <p:txBody>
          <a:bodyPr>
            <a:normAutofit fontScale="85000" lnSpcReduction="20000"/>
          </a:bodyPr>
          <a:lstStyle/>
          <a:p>
            <a:pPr marL="0" indent="0">
              <a:buNone/>
            </a:pPr>
            <a:r>
              <a:rPr lang="en-US" sz="2200" b="1" dirty="0">
                <a:solidFill>
                  <a:schemeClr val="tx1"/>
                </a:solidFill>
                <a:latin typeface="+mn-lt"/>
              </a:rPr>
              <a:t>Criteria:</a:t>
            </a:r>
            <a:endParaRPr lang="en-US" sz="2200" dirty="0">
              <a:solidFill>
                <a:schemeClr val="tx1"/>
              </a:solidFill>
              <a:latin typeface="+mn-lt"/>
            </a:endParaRPr>
          </a:p>
          <a:p>
            <a:pPr marL="0" indent="0">
              <a:buNone/>
            </a:pPr>
            <a:r>
              <a:rPr lang="en-US" sz="2200" b="1" dirty="0">
                <a:solidFill>
                  <a:schemeClr val="tx1"/>
                </a:solidFill>
                <a:latin typeface="+mn-lt"/>
              </a:rPr>
              <a:t>Pull all error-free records from the Sped Discipline Action File where the SPED_DISCIPLINE_ACTION_FLAG = 1.</a:t>
            </a:r>
          </a:p>
          <a:p>
            <a:pPr marL="0" indent="0">
              <a:buNone/>
            </a:pPr>
            <a:r>
              <a:rPr lang="en-US" sz="2200" dirty="0">
                <a:solidFill>
                  <a:schemeClr val="tx1"/>
                </a:solidFill>
                <a:latin typeface="+mn-lt"/>
              </a:rPr>
              <a:t> </a:t>
            </a:r>
          </a:p>
          <a:p>
            <a:pPr marL="0" indent="0">
              <a:buNone/>
            </a:pPr>
            <a:r>
              <a:rPr lang="en-US" sz="2100" b="1" dirty="0">
                <a:solidFill>
                  <a:schemeClr val="tx1"/>
                </a:solidFill>
              </a:rPr>
              <a:t>Dependencies:</a:t>
            </a:r>
            <a:endParaRPr lang="en-US" sz="2100" dirty="0">
              <a:solidFill>
                <a:schemeClr val="tx1"/>
              </a:solidFill>
            </a:endParaRPr>
          </a:p>
          <a:p>
            <a:pPr>
              <a:buFontTx/>
              <a:buChar char="-"/>
            </a:pPr>
            <a:r>
              <a:rPr lang="en-US" sz="2100" dirty="0">
                <a:solidFill>
                  <a:schemeClr val="tx1"/>
                </a:solidFill>
              </a:rPr>
              <a:t>Student has been assigned a SASID and updated in the RITS system</a:t>
            </a:r>
          </a:p>
          <a:p>
            <a:pPr>
              <a:buFontTx/>
              <a:buChar char="-"/>
            </a:pPr>
            <a:r>
              <a:rPr lang="en-US" sz="2100" dirty="0">
                <a:solidFill>
                  <a:schemeClr val="tx1"/>
                </a:solidFill>
              </a:rPr>
              <a:t>Student has a record in the Special Ed Discipline Interchange: </a:t>
            </a:r>
          </a:p>
          <a:p>
            <a:pPr lvl="1">
              <a:buFontTx/>
              <a:buChar char="-"/>
            </a:pPr>
            <a:r>
              <a:rPr lang="en-US" sz="2100" dirty="0">
                <a:solidFill>
                  <a:schemeClr val="tx1"/>
                </a:solidFill>
              </a:rPr>
              <a:t>Special Education Discipline Action File  </a:t>
            </a:r>
          </a:p>
          <a:p>
            <a:pPr>
              <a:buFontTx/>
              <a:buChar char="-"/>
            </a:pPr>
            <a:r>
              <a:rPr lang="en-US" sz="2100" dirty="0">
                <a:solidFill>
                  <a:schemeClr val="tx1"/>
                </a:solidFill>
              </a:rPr>
              <a:t>Student has a record in the Student Interchange:</a:t>
            </a:r>
          </a:p>
          <a:p>
            <a:pPr lvl="1">
              <a:buFontTx/>
              <a:buChar char="-"/>
            </a:pPr>
            <a:r>
              <a:rPr lang="en-US" sz="2100" dirty="0">
                <a:solidFill>
                  <a:schemeClr val="tx1"/>
                </a:solidFill>
              </a:rPr>
              <a:t>Student Demographic  (demographic data)  *file must be untagged</a:t>
            </a:r>
          </a:p>
          <a:p>
            <a:pPr lvl="1">
              <a:buFontTx/>
              <a:buChar char="-"/>
            </a:pPr>
            <a:r>
              <a:rPr lang="en-US" sz="2100" dirty="0">
                <a:solidFill>
                  <a:schemeClr val="tx1"/>
                </a:solidFill>
              </a:rPr>
              <a:t>Student School Association (grade level, school code)  *file must be untagged</a:t>
            </a:r>
          </a:p>
          <a:p>
            <a:pPr>
              <a:buFontTx/>
              <a:buChar char="-"/>
            </a:pPr>
            <a:r>
              <a:rPr lang="en-US" sz="2100" dirty="0">
                <a:solidFill>
                  <a:schemeClr val="tx1"/>
                </a:solidFill>
              </a:rPr>
              <a:t>Student has a record in the Special Education IEP Interchange:</a:t>
            </a:r>
          </a:p>
          <a:p>
            <a:pPr lvl="1">
              <a:buFontTx/>
              <a:buChar char="-"/>
            </a:pPr>
            <a:r>
              <a:rPr lang="en-US" sz="2100" dirty="0">
                <a:solidFill>
                  <a:schemeClr val="tx1"/>
                </a:solidFill>
              </a:rPr>
              <a:t>Participation File – Primary Disability, Dates of Entry/Exit to Special Education</a:t>
            </a:r>
          </a:p>
          <a:p>
            <a:pPr lvl="1">
              <a:buFontTx/>
              <a:buChar char="-"/>
            </a:pPr>
            <a:r>
              <a:rPr lang="en-US" sz="2100" dirty="0">
                <a:solidFill>
                  <a:schemeClr val="tx1"/>
                </a:solidFill>
              </a:rPr>
              <a:t>Child File – demographics pulled in rare case that student is missing from Student Interchange</a:t>
            </a:r>
          </a:p>
          <a:p>
            <a:pPr marL="0" indent="0">
              <a:buNone/>
            </a:pPr>
            <a:r>
              <a:rPr lang="en-US" dirty="0"/>
              <a:t> </a:t>
            </a:r>
          </a:p>
          <a:p>
            <a:endParaRPr lang="en-US" dirty="0"/>
          </a:p>
        </p:txBody>
      </p:sp>
    </p:spTree>
    <p:extLst>
      <p:ext uri="{BB962C8B-B14F-4D97-AF65-F5344CB8AC3E}">
        <p14:creationId xmlns:p14="http://schemas.microsoft.com/office/powerpoint/2010/main" val="411949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 Discipline Snapshot Resources</a:t>
            </a:r>
          </a:p>
        </p:txBody>
      </p:sp>
      <p:sp>
        <p:nvSpPr>
          <p:cNvPr id="3" name="Content Placeholder 2"/>
          <p:cNvSpPr>
            <a:spLocks noGrp="1"/>
          </p:cNvSpPr>
          <p:nvPr>
            <p:ph idx="1"/>
          </p:nvPr>
        </p:nvSpPr>
        <p:spPr/>
        <p:txBody>
          <a:bodyPr>
            <a:normAutofit/>
          </a:bodyPr>
          <a:lstStyle/>
          <a:p>
            <a:r>
              <a:rPr lang="en-US" sz="1800" dirty="0">
                <a:hlinkClick r:id="rId2"/>
              </a:rPr>
              <a:t>http://www.cde.state.co.us/datapipeline/snap_sped-discipline</a:t>
            </a:r>
            <a:r>
              <a:rPr lang="en-US" sz="1800" dirty="0"/>
              <a:t> </a:t>
            </a:r>
          </a:p>
        </p:txBody>
      </p:sp>
      <p:sp>
        <p:nvSpPr>
          <p:cNvPr id="4" name="Rectangle 3"/>
          <p:cNvSpPr/>
          <p:nvPr/>
        </p:nvSpPr>
        <p:spPr>
          <a:xfrm>
            <a:off x="397164" y="1915149"/>
            <a:ext cx="7960052" cy="464067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a:extLst>
              <a:ext uri="{FF2B5EF4-FFF2-40B4-BE49-F238E27FC236}">
                <a16:creationId xmlns:a16="http://schemas.microsoft.com/office/drawing/2014/main" id="{14AE60CB-5CF4-4991-DAAA-840D9365C053}"/>
              </a:ext>
            </a:extLst>
          </p:cNvPr>
          <p:cNvPicPr>
            <a:picLocks noChangeAspect="1"/>
          </p:cNvPicPr>
          <p:nvPr/>
        </p:nvPicPr>
        <p:blipFill>
          <a:blip r:embed="rId3"/>
          <a:stretch>
            <a:fillRect/>
          </a:stretch>
        </p:blipFill>
        <p:spPr>
          <a:xfrm>
            <a:off x="470516" y="2068946"/>
            <a:ext cx="7752885" cy="4154109"/>
          </a:xfrm>
          <a:prstGeom prst="rect">
            <a:avLst/>
          </a:prstGeom>
        </p:spPr>
      </p:pic>
      <p:sp>
        <p:nvSpPr>
          <p:cNvPr id="5" name="Rectangle 4">
            <a:extLst>
              <a:ext uri="{FF2B5EF4-FFF2-40B4-BE49-F238E27FC236}">
                <a16:creationId xmlns:a16="http://schemas.microsoft.com/office/drawing/2014/main" id="{36B03B2F-47A1-EDD2-0387-EEA70EDF5A42}"/>
              </a:ext>
            </a:extLst>
          </p:cNvPr>
          <p:cNvSpPr/>
          <p:nvPr/>
        </p:nvSpPr>
        <p:spPr>
          <a:xfrm>
            <a:off x="537411" y="4082716"/>
            <a:ext cx="4034589" cy="5213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407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Snapshot Error Codes</a:t>
            </a:r>
          </a:p>
        </p:txBody>
      </p:sp>
      <p:graphicFrame>
        <p:nvGraphicFramePr>
          <p:cNvPr id="21" name="Content Placeholder 20">
            <a:extLst>
              <a:ext uri="{FF2B5EF4-FFF2-40B4-BE49-F238E27FC236}">
                <a16:creationId xmlns:a16="http://schemas.microsoft.com/office/drawing/2014/main" id="{F8E1DB9C-B65A-4F44-845C-D6C02080CE51}"/>
              </a:ext>
            </a:extLst>
          </p:cNvPr>
          <p:cNvGraphicFramePr>
            <a:graphicFrameLocks noGrp="1"/>
          </p:cNvGraphicFramePr>
          <p:nvPr>
            <p:ph idx="1"/>
            <p:extLst>
              <p:ext uri="{D42A27DB-BD31-4B8C-83A1-F6EECF244321}">
                <p14:modId xmlns:p14="http://schemas.microsoft.com/office/powerpoint/2010/main" val="3826538934"/>
              </p:ext>
            </p:extLst>
          </p:nvPr>
        </p:nvGraphicFramePr>
        <p:xfrm>
          <a:off x="787175" y="3229908"/>
          <a:ext cx="7722111" cy="2726112"/>
        </p:xfrm>
        <a:graphic>
          <a:graphicData uri="http://schemas.openxmlformats.org/drawingml/2006/table">
            <a:tbl>
              <a:tblPr/>
              <a:tblGrid>
                <a:gridCol w="722672">
                  <a:extLst>
                    <a:ext uri="{9D8B030D-6E8A-4147-A177-3AD203B41FA5}">
                      <a16:colId xmlns:a16="http://schemas.microsoft.com/office/drawing/2014/main" val="697640356"/>
                    </a:ext>
                  </a:extLst>
                </a:gridCol>
                <a:gridCol w="589935">
                  <a:extLst>
                    <a:ext uri="{9D8B030D-6E8A-4147-A177-3AD203B41FA5}">
                      <a16:colId xmlns:a16="http://schemas.microsoft.com/office/drawing/2014/main" val="326136056"/>
                    </a:ext>
                  </a:extLst>
                </a:gridCol>
                <a:gridCol w="6409504">
                  <a:extLst>
                    <a:ext uri="{9D8B030D-6E8A-4147-A177-3AD203B41FA5}">
                      <a16:colId xmlns:a16="http://schemas.microsoft.com/office/drawing/2014/main" val="729366315"/>
                    </a:ext>
                  </a:extLst>
                </a:gridCol>
              </a:tblGrid>
              <a:tr h="235908">
                <a:tc>
                  <a:txBody>
                    <a:bodyPr/>
                    <a:lstStyle/>
                    <a:p>
                      <a:pPr algn="ctr" fontAlgn="t"/>
                      <a:r>
                        <a:rPr lang="en-US" sz="1100" b="1" i="0" u="none" strike="noStrike" dirty="0">
                          <a:solidFill>
                            <a:srgbClr val="333333"/>
                          </a:solidFill>
                          <a:effectLst/>
                          <a:latin typeface="Andale WT"/>
                        </a:rPr>
                        <a:t>Error </a:t>
                      </a:r>
                    </a:p>
                    <a:p>
                      <a:pPr algn="ctr" fontAlgn="t"/>
                      <a:r>
                        <a:rPr lang="en-US" sz="1100" b="1" i="0" u="none" strike="noStrike" dirty="0">
                          <a:solidFill>
                            <a:srgbClr val="333333"/>
                          </a:solidFill>
                          <a:effectLst/>
                          <a:latin typeface="Andale WT"/>
                        </a:rPr>
                        <a:t>Code</a:t>
                      </a:r>
                    </a:p>
                  </a:txBody>
                  <a:tcPr marL="7312" marR="7312" marT="731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E2E2E2"/>
                      </a:solidFill>
                      <a:prstDash val="solid"/>
                      <a:round/>
                      <a:headEnd type="none" w="med" len="med"/>
                      <a:tailEnd type="none" w="med" len="med"/>
                    </a:lnB>
                    <a:solidFill>
                      <a:schemeClr val="accent2"/>
                    </a:solidFill>
                  </a:tcPr>
                </a:tc>
                <a:tc>
                  <a:txBody>
                    <a:bodyPr/>
                    <a:lstStyle/>
                    <a:p>
                      <a:pPr algn="ctr" fontAlgn="t"/>
                      <a:r>
                        <a:rPr lang="en-US" sz="1100" b="1" i="0" u="none" strike="noStrike" dirty="0">
                          <a:solidFill>
                            <a:srgbClr val="333333"/>
                          </a:solidFill>
                          <a:effectLst/>
                          <a:latin typeface="Andale WT"/>
                        </a:rPr>
                        <a:t>Error Type</a:t>
                      </a:r>
                    </a:p>
                  </a:txBody>
                  <a:tcPr marL="7312" marR="7312" marT="731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E2E2E2"/>
                      </a:solidFill>
                      <a:prstDash val="solid"/>
                      <a:round/>
                      <a:headEnd type="none" w="med" len="med"/>
                      <a:tailEnd type="none" w="med" len="med"/>
                    </a:lnB>
                    <a:solidFill>
                      <a:schemeClr val="accent2"/>
                    </a:solidFill>
                  </a:tcPr>
                </a:tc>
                <a:tc>
                  <a:txBody>
                    <a:bodyPr/>
                    <a:lstStyle/>
                    <a:p>
                      <a:pPr algn="ctr" fontAlgn="t"/>
                      <a:r>
                        <a:rPr lang="en-US" sz="1100" b="1" i="0" u="none" strike="noStrike" dirty="0">
                          <a:solidFill>
                            <a:srgbClr val="333333"/>
                          </a:solidFill>
                          <a:effectLst/>
                          <a:latin typeface="Andale WT"/>
                        </a:rPr>
                        <a:t>Message</a:t>
                      </a:r>
                    </a:p>
                  </a:txBody>
                  <a:tcPr marL="7312" marR="7312" marT="731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E2E2E2"/>
                      </a:solidFill>
                      <a:prstDash val="solid"/>
                      <a:round/>
                      <a:headEnd type="none" w="med" len="med"/>
                      <a:tailEnd type="none" w="med" len="med"/>
                    </a:lnB>
                    <a:solidFill>
                      <a:schemeClr val="accent2"/>
                    </a:solidFill>
                  </a:tcPr>
                </a:tc>
                <a:extLst>
                  <a:ext uri="{0D108BD9-81ED-4DB2-BD59-A6C34878D82A}">
                    <a16:rowId xmlns:a16="http://schemas.microsoft.com/office/drawing/2014/main" val="4150381660"/>
                  </a:ext>
                </a:extLst>
              </a:tr>
              <a:tr h="369127">
                <a:tc>
                  <a:txBody>
                    <a:bodyPr/>
                    <a:lstStyle/>
                    <a:p>
                      <a:pPr algn="ctr" fontAlgn="t"/>
                      <a:r>
                        <a:rPr lang="en-US" sz="1100" b="0" i="0" u="none" strike="noStrike">
                          <a:solidFill>
                            <a:srgbClr val="454545"/>
                          </a:solidFill>
                          <a:effectLst/>
                          <a:latin typeface="Andale WT"/>
                        </a:rPr>
                        <a:t>SD024</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100" b="0" i="0" u="none" strike="noStrike">
                          <a:solidFill>
                            <a:srgbClr val="454545"/>
                          </a:solidFill>
                          <a:effectLst/>
                          <a:latin typeface="Andale WT"/>
                        </a:rPr>
                        <a:t>Error</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100" b="0" i="0" u="none" strike="noStrike" dirty="0">
                          <a:solidFill>
                            <a:srgbClr val="454545"/>
                          </a:solidFill>
                          <a:effectLst/>
                          <a:latin typeface="Andale WT"/>
                        </a:rPr>
                        <a:t>The Discipline Date in the Sped Discipline Action file must fall between the Dates of Entry and Exit of Special Education in the IEP Participation file. If this was the case at one point but the student's circumstances changed later in the school year, please submit an exception request.</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2994487704"/>
                  </a:ext>
                </a:extLst>
              </a:tr>
              <a:tr h="546751">
                <a:tc>
                  <a:txBody>
                    <a:bodyPr/>
                    <a:lstStyle/>
                    <a:p>
                      <a:pPr algn="ctr" fontAlgn="t"/>
                      <a:r>
                        <a:rPr lang="en-US" sz="1100" b="0" i="0" u="none" strike="noStrike">
                          <a:solidFill>
                            <a:srgbClr val="454545"/>
                          </a:solidFill>
                          <a:effectLst/>
                          <a:latin typeface="Andale WT"/>
                        </a:rPr>
                        <a:t>SD017</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100" b="0" i="0" u="none" strike="noStrike">
                          <a:solidFill>
                            <a:srgbClr val="454545"/>
                          </a:solidFill>
                          <a:effectLst/>
                          <a:latin typeface="Andale WT"/>
                        </a:rPr>
                        <a:t>Error</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100" b="0" i="0" u="none" strike="noStrike" dirty="0">
                          <a:solidFill>
                            <a:srgbClr val="454545"/>
                          </a:solidFill>
                          <a:effectLst/>
                          <a:latin typeface="Andale WT"/>
                        </a:rPr>
                        <a:t>The Grade Level field pulls from the Student Interchange-Student School Association (SSA) file and is missing from your snapshot. It is missing because either a record with a School Code matching the one reported in your Discipline Action file could not be found in the SSA file OR the Incident Date does not fall between the School Entry and Exit Date in the SSA file. Please check the Cognos Sped Incident and School Enrollment Date Comparison Report for details and adjust your file(s) as necessary.</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486629446"/>
                  </a:ext>
                </a:extLst>
              </a:tr>
              <a:tr h="235908">
                <a:tc>
                  <a:txBody>
                    <a:bodyPr/>
                    <a:lstStyle/>
                    <a:p>
                      <a:pPr algn="ctr" fontAlgn="t"/>
                      <a:r>
                        <a:rPr lang="en-US" sz="1100" b="0" i="0" u="none" strike="noStrike">
                          <a:solidFill>
                            <a:srgbClr val="454545"/>
                          </a:solidFill>
                          <a:effectLst/>
                          <a:latin typeface="Andale WT"/>
                        </a:rPr>
                        <a:t>SD009</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100" b="0" i="0" u="none" strike="noStrike">
                          <a:solidFill>
                            <a:srgbClr val="454545"/>
                          </a:solidFill>
                          <a:effectLst/>
                          <a:latin typeface="Andale WT"/>
                        </a:rPr>
                        <a:t>Error</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100" b="0" i="0" u="none" strike="noStrike" dirty="0">
                          <a:solidFill>
                            <a:srgbClr val="454545"/>
                          </a:solidFill>
                          <a:effectLst/>
                          <a:latin typeface="Andale WT"/>
                        </a:rPr>
                        <a:t>At least one racial category must be selected for each student in the Student Interchange - Student Demographic File.</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116306736"/>
                  </a:ext>
                </a:extLst>
              </a:tr>
              <a:tr h="235908">
                <a:tc>
                  <a:txBody>
                    <a:bodyPr/>
                    <a:lstStyle/>
                    <a:p>
                      <a:pPr algn="ctr" fontAlgn="t"/>
                      <a:r>
                        <a:rPr lang="en-US" sz="1100" b="0" i="0" u="none" strike="noStrike">
                          <a:solidFill>
                            <a:srgbClr val="454545"/>
                          </a:solidFill>
                          <a:effectLst/>
                          <a:latin typeface="Andale WT"/>
                        </a:rPr>
                        <a:t>SD005</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100" b="0" i="0" u="none" strike="noStrike">
                          <a:solidFill>
                            <a:srgbClr val="454545"/>
                          </a:solidFill>
                          <a:effectLst/>
                          <a:latin typeface="Andale WT"/>
                        </a:rPr>
                        <a:t>Error</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100" b="0" i="0" u="none" strike="noStrike" dirty="0">
                          <a:solidFill>
                            <a:srgbClr val="454545"/>
                          </a:solidFill>
                          <a:effectLst/>
                          <a:latin typeface="Andale WT"/>
                        </a:rPr>
                        <a:t>LASID must be included in the snapshot. This field is blank because a matching student record could not be found in the Student Interchange -Student Demographic File.</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3588102096"/>
                  </a:ext>
                </a:extLst>
              </a:tr>
              <a:tr h="191502">
                <a:tc>
                  <a:txBody>
                    <a:bodyPr/>
                    <a:lstStyle/>
                    <a:p>
                      <a:pPr algn="ctr" fontAlgn="t"/>
                      <a:r>
                        <a:rPr lang="en-US" sz="1100" b="0" i="0" u="none" strike="noStrike" dirty="0">
                          <a:solidFill>
                            <a:srgbClr val="454545"/>
                          </a:solidFill>
                          <a:effectLst/>
                          <a:latin typeface="Andale WT"/>
                        </a:rPr>
                        <a:t>SD018</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100" b="0" i="0" u="none" strike="noStrike">
                          <a:solidFill>
                            <a:srgbClr val="454545"/>
                          </a:solidFill>
                          <a:effectLst/>
                          <a:latin typeface="Andale WT"/>
                        </a:rPr>
                        <a:t>Error</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100" b="0" i="0" u="none" strike="noStrike" dirty="0">
                          <a:solidFill>
                            <a:srgbClr val="454545"/>
                          </a:solidFill>
                          <a:effectLst/>
                          <a:latin typeface="Andale WT"/>
                        </a:rPr>
                        <a:t>Primary Disability must be included in the snapshot. This field is blank because a matching student record could not be found in the Participation file in the Special Education IEP Interchange.</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2933591690"/>
                  </a:ext>
                </a:extLst>
              </a:tr>
            </a:tbl>
          </a:graphicData>
        </a:graphic>
      </p:graphicFrame>
      <p:sp>
        <p:nvSpPr>
          <p:cNvPr id="6" name="TextBox 5">
            <a:extLst>
              <a:ext uri="{FF2B5EF4-FFF2-40B4-BE49-F238E27FC236}">
                <a16:creationId xmlns:a16="http://schemas.microsoft.com/office/drawing/2014/main" id="{0921AB64-F8CB-08AB-90EB-E08300174115}"/>
              </a:ext>
            </a:extLst>
          </p:cNvPr>
          <p:cNvSpPr txBox="1"/>
          <p:nvPr/>
        </p:nvSpPr>
        <p:spPr>
          <a:xfrm>
            <a:off x="946666" y="1237674"/>
            <a:ext cx="7410159" cy="1846659"/>
          </a:xfrm>
          <a:prstGeom prst="rect">
            <a:avLst/>
          </a:prstGeom>
          <a:noFill/>
        </p:spPr>
        <p:txBody>
          <a:bodyPr wrap="square" rtlCol="0">
            <a:spAutoFit/>
          </a:bodyPr>
          <a:lstStyle/>
          <a:p>
            <a:r>
              <a:rPr lang="en-US" sz="1400" dirty="0"/>
              <a:t>The edits placed at the snapshot level contain data extracted from multiple interchanges and generally mean the data is missing from or incorrect in that interchange.  </a:t>
            </a:r>
          </a:p>
          <a:p>
            <a:endParaRPr lang="en-US" sz="1400" dirty="0"/>
          </a:p>
          <a:p>
            <a:r>
              <a:rPr lang="en-US" sz="1400" dirty="0"/>
              <a:t>Examples: </a:t>
            </a:r>
          </a:p>
          <a:p>
            <a:pPr marL="285750" indent="-285750">
              <a:buFont typeface="Arial" panose="020B0604020202020204" pitchFamily="34" charset="0"/>
              <a:buChar char="•"/>
            </a:pPr>
            <a:r>
              <a:rPr lang="en-US" sz="1400" dirty="0"/>
              <a:t>SD017 – grade level comes from Student School Association file IF School Code matches between Discipline Action file and SSA file AND school entry/exit dates align.  </a:t>
            </a:r>
          </a:p>
          <a:p>
            <a:pPr marL="285750" indent="-285750">
              <a:buFont typeface="Arial" panose="020B0604020202020204" pitchFamily="34" charset="0"/>
              <a:buChar char="•"/>
            </a:pPr>
            <a:r>
              <a:rPr lang="en-US" sz="1400" dirty="0"/>
              <a:t>SD018 – Primary Disability is pulled from Participation File. Record may be missing from Participation file</a:t>
            </a:r>
            <a:r>
              <a:rPr lang="en-US" sz="1600" dirty="0"/>
              <a:t>.  </a:t>
            </a:r>
          </a:p>
        </p:txBody>
      </p:sp>
    </p:spTree>
    <p:extLst>
      <p:ext uri="{BB962C8B-B14F-4D97-AF65-F5344CB8AC3E}">
        <p14:creationId xmlns:p14="http://schemas.microsoft.com/office/powerpoint/2010/main" val="1479812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Discipline Incident and School </a:t>
            </a:r>
            <a:br>
              <a:rPr lang="en-US" dirty="0"/>
            </a:br>
            <a:r>
              <a:rPr lang="en-US" dirty="0"/>
              <a:t>Enrollment Date Comparison Report</a:t>
            </a:r>
          </a:p>
        </p:txBody>
      </p:sp>
      <p:sp>
        <p:nvSpPr>
          <p:cNvPr id="5" name="Rectangle 4"/>
          <p:cNvSpPr/>
          <p:nvPr/>
        </p:nvSpPr>
        <p:spPr>
          <a:xfrm>
            <a:off x="269822" y="1403974"/>
            <a:ext cx="8579210" cy="969496"/>
          </a:xfrm>
          <a:prstGeom prst="rect">
            <a:avLst/>
          </a:prstGeom>
        </p:spPr>
        <p:txBody>
          <a:bodyPr wrap="square">
            <a:spAutoFit/>
          </a:bodyPr>
          <a:lstStyle/>
          <a:p>
            <a:pPr marL="58738" lvl="1"/>
            <a:r>
              <a:rPr lang="en-US" sz="1900" b="1" dirty="0"/>
              <a:t>Troubleshooting Snapshot Error SD017 –</a:t>
            </a:r>
            <a:r>
              <a:rPr lang="en-US" sz="1900" b="1" dirty="0">
                <a:solidFill>
                  <a:srgbClr val="CC0099"/>
                </a:solidFill>
              </a:rPr>
              <a:t>  </a:t>
            </a:r>
            <a:r>
              <a:rPr lang="en-US" sz="1900" dirty="0"/>
              <a:t>Misalignment with the School Codes, Entry Dates, and Incident Date</a:t>
            </a:r>
          </a:p>
          <a:p>
            <a:pPr marL="58738" lvl="1" indent="0">
              <a:buNone/>
            </a:pPr>
            <a:r>
              <a:rPr lang="en-US" sz="1900" dirty="0"/>
              <a:t>	</a:t>
            </a:r>
          </a:p>
        </p:txBody>
      </p:sp>
      <p:sp>
        <p:nvSpPr>
          <p:cNvPr id="6" name="TextBox 5"/>
          <p:cNvSpPr txBox="1"/>
          <p:nvPr/>
        </p:nvSpPr>
        <p:spPr>
          <a:xfrm>
            <a:off x="1466800" y="5596116"/>
            <a:ext cx="5456419" cy="1261884"/>
          </a:xfrm>
          <a:prstGeom prst="rect">
            <a:avLst/>
          </a:prstGeom>
          <a:noFill/>
        </p:spPr>
        <p:txBody>
          <a:bodyPr wrap="square" rtlCol="0">
            <a:spAutoFit/>
          </a:bodyPr>
          <a:lstStyle/>
          <a:p>
            <a:pPr marL="285750" indent="-285750">
              <a:buFont typeface="Arial" panose="020B0604020202020204" pitchFamily="34" charset="0"/>
              <a:buChar char="•"/>
            </a:pPr>
            <a:r>
              <a:rPr lang="en-US" sz="1200" dirty="0"/>
              <a:t>School code </a:t>
            </a:r>
            <a:r>
              <a:rPr lang="en-US" sz="1200" u="sng" dirty="0"/>
              <a:t>must match </a:t>
            </a:r>
            <a:r>
              <a:rPr lang="en-US" sz="1200" dirty="0"/>
              <a:t>between Student School Association file and the Discipline Action file</a:t>
            </a:r>
          </a:p>
          <a:p>
            <a:pPr marL="285750" indent="-285750">
              <a:buFont typeface="Arial" panose="020B0604020202020204" pitchFamily="34" charset="0"/>
              <a:buChar char="•"/>
            </a:pPr>
            <a:r>
              <a:rPr lang="en-US" sz="1200" dirty="0"/>
              <a:t>Incident Date must fall between the School Association file School Entry and Exit dates  </a:t>
            </a:r>
          </a:p>
          <a:p>
            <a:pPr marL="285750" indent="-285750">
              <a:buFont typeface="Arial" panose="020B0604020202020204" pitchFamily="34" charset="0"/>
              <a:buChar char="•"/>
            </a:pPr>
            <a:r>
              <a:rPr lang="en-US" sz="1200" dirty="0"/>
              <a:t>The school code reported should be the school where the action took place </a:t>
            </a:r>
          </a:p>
          <a:p>
            <a:endParaRPr lang="en-US" sz="1600" dirty="0"/>
          </a:p>
        </p:txBody>
      </p:sp>
      <p:pic>
        <p:nvPicPr>
          <p:cNvPr id="9" name="Content Placeholder 8">
            <a:extLst>
              <a:ext uri="{FF2B5EF4-FFF2-40B4-BE49-F238E27FC236}">
                <a16:creationId xmlns:a16="http://schemas.microsoft.com/office/drawing/2014/main" id="{0B14A518-6ABD-EEF7-DCEC-F2EE3D987B47}"/>
              </a:ext>
            </a:extLst>
          </p:cNvPr>
          <p:cNvPicPr>
            <a:picLocks noGrp="1" noChangeAspect="1"/>
          </p:cNvPicPr>
          <p:nvPr>
            <p:ph idx="1"/>
          </p:nvPr>
        </p:nvPicPr>
        <p:blipFill>
          <a:blip r:embed="rId2"/>
          <a:stretch>
            <a:fillRect/>
          </a:stretch>
        </p:blipFill>
        <p:spPr>
          <a:xfrm>
            <a:off x="137595" y="2027402"/>
            <a:ext cx="7289016" cy="3394338"/>
          </a:xfrm>
        </p:spPr>
      </p:pic>
      <p:sp>
        <p:nvSpPr>
          <p:cNvPr id="10" name="Rectangle 9">
            <a:extLst>
              <a:ext uri="{FF2B5EF4-FFF2-40B4-BE49-F238E27FC236}">
                <a16:creationId xmlns:a16="http://schemas.microsoft.com/office/drawing/2014/main" id="{9B38EE02-33BD-4875-705E-8E98870CEF58}"/>
              </a:ext>
            </a:extLst>
          </p:cNvPr>
          <p:cNvSpPr/>
          <p:nvPr/>
        </p:nvSpPr>
        <p:spPr>
          <a:xfrm>
            <a:off x="1717389" y="3383928"/>
            <a:ext cx="3431626" cy="3406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4D4E3267-EB5F-FA8E-52B0-0F2F91FA74F2}"/>
              </a:ext>
            </a:extLst>
          </p:cNvPr>
          <p:cNvSpPr txBox="1"/>
          <p:nvPr/>
        </p:nvSpPr>
        <p:spPr>
          <a:xfrm>
            <a:off x="5406189" y="2766513"/>
            <a:ext cx="3600216" cy="1169551"/>
          </a:xfrm>
          <a:prstGeom prst="rect">
            <a:avLst/>
          </a:prstGeom>
          <a:noFill/>
        </p:spPr>
        <p:txBody>
          <a:bodyPr wrap="square" rtlCol="0">
            <a:spAutoFit/>
          </a:bodyPr>
          <a:lstStyle/>
          <a:p>
            <a:r>
              <a:rPr lang="en-US" sz="1400" b="1" dirty="0"/>
              <a:t>*This </a:t>
            </a:r>
            <a:r>
              <a:rPr lang="en-US" sz="1400" b="1" dirty="0" err="1"/>
              <a:t>cognos</a:t>
            </a:r>
            <a:r>
              <a:rPr lang="en-US" sz="1400" b="1" dirty="0"/>
              <a:t> report can help you determine what the issue is. Report will only contain data if you have error SD017. You will not see your district code listed an option if you don’t have error SD017 at the snapshot level. </a:t>
            </a:r>
          </a:p>
        </p:txBody>
      </p:sp>
    </p:spTree>
    <p:extLst>
      <p:ext uri="{BB962C8B-B14F-4D97-AF65-F5344CB8AC3E}">
        <p14:creationId xmlns:p14="http://schemas.microsoft.com/office/powerpoint/2010/main" val="3999146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9AF6-D037-0AA8-17DF-CDE022346B9A}"/>
              </a:ext>
            </a:extLst>
          </p:cNvPr>
          <p:cNvSpPr>
            <a:spLocks noGrp="1"/>
          </p:cNvSpPr>
          <p:nvPr>
            <p:ph type="title"/>
          </p:nvPr>
        </p:nvSpPr>
        <p:spPr/>
        <p:txBody>
          <a:bodyPr/>
          <a:lstStyle/>
          <a:p>
            <a:r>
              <a:rPr lang="en-US" dirty="0"/>
              <a:t>SPED Incident and School Enrollment Date Comparison Report – snapshot folder report</a:t>
            </a:r>
          </a:p>
        </p:txBody>
      </p:sp>
      <p:pic>
        <p:nvPicPr>
          <p:cNvPr id="6" name="Content Placeholder 5">
            <a:extLst>
              <a:ext uri="{FF2B5EF4-FFF2-40B4-BE49-F238E27FC236}">
                <a16:creationId xmlns:a16="http://schemas.microsoft.com/office/drawing/2014/main" id="{B6192377-5B60-B158-BED2-D7938669624B}"/>
              </a:ext>
            </a:extLst>
          </p:cNvPr>
          <p:cNvPicPr>
            <a:picLocks noGrp="1" noChangeAspect="1"/>
          </p:cNvPicPr>
          <p:nvPr>
            <p:ph idx="1"/>
          </p:nvPr>
        </p:nvPicPr>
        <p:blipFill>
          <a:blip r:embed="rId2"/>
          <a:stretch>
            <a:fillRect/>
          </a:stretch>
        </p:blipFill>
        <p:spPr>
          <a:xfrm>
            <a:off x="628650" y="1558583"/>
            <a:ext cx="7886700" cy="4450446"/>
          </a:xfrm>
        </p:spPr>
      </p:pic>
      <p:sp>
        <p:nvSpPr>
          <p:cNvPr id="4" name="Slide Number Placeholder 3">
            <a:extLst>
              <a:ext uri="{FF2B5EF4-FFF2-40B4-BE49-F238E27FC236}">
                <a16:creationId xmlns:a16="http://schemas.microsoft.com/office/drawing/2014/main" id="{10BDA16C-544D-F8EE-F4F0-FF1935A10200}"/>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132385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dirty="0">
                <a:latin typeface="Trebuchet MS" panose="020B0603020202020204" pitchFamily="34" charset="0"/>
              </a:rPr>
              <a:t>Purpose/Collection Overview</a:t>
            </a:r>
          </a:p>
          <a:p>
            <a:pPr lvl="0"/>
            <a:r>
              <a:rPr lang="en-US" sz="2400" dirty="0">
                <a:latin typeface="Trebuchet MS" panose="020B0603020202020204" pitchFamily="34" charset="0"/>
              </a:rPr>
              <a:t>Data Pipeline Access – </a:t>
            </a:r>
            <a:r>
              <a:rPr lang="en-US" sz="2400" dirty="0" err="1">
                <a:latin typeface="Trebuchet MS" panose="020B0603020202020204" pitchFamily="34" charset="0"/>
              </a:rPr>
              <a:t>IdM</a:t>
            </a:r>
            <a:endParaRPr lang="en-US" sz="2400" dirty="0">
              <a:latin typeface="Trebuchet MS" panose="020B0603020202020204" pitchFamily="34" charset="0"/>
            </a:endParaRPr>
          </a:p>
          <a:p>
            <a:pPr lvl="0"/>
            <a:r>
              <a:rPr lang="en-US" sz="2400" dirty="0">
                <a:latin typeface="Trebuchet MS" panose="020B0603020202020204" pitchFamily="34" charset="0"/>
              </a:rPr>
              <a:t>Timeline</a:t>
            </a:r>
          </a:p>
          <a:p>
            <a:pPr lvl="0"/>
            <a:r>
              <a:rPr lang="en-US" sz="2400" dirty="0">
                <a:latin typeface="Trebuchet MS" panose="020B0603020202020204" pitchFamily="34" charset="0"/>
              </a:rPr>
              <a:t>Sped Discipline Interchange</a:t>
            </a:r>
          </a:p>
          <a:p>
            <a:pPr lvl="0"/>
            <a:r>
              <a:rPr lang="en-US" dirty="0">
                <a:latin typeface="Trebuchet MS" panose="020B0603020202020204" pitchFamily="34" charset="0"/>
              </a:rPr>
              <a:t>Data Collected</a:t>
            </a:r>
            <a:r>
              <a:rPr lang="en-US" sz="2400" dirty="0">
                <a:latin typeface="Trebuchet MS" panose="020B0603020202020204" pitchFamily="34" charset="0"/>
              </a:rPr>
              <a:t> </a:t>
            </a:r>
          </a:p>
          <a:p>
            <a:pPr lvl="0"/>
            <a:r>
              <a:rPr lang="en-US" dirty="0">
                <a:latin typeface="Trebuchet MS" panose="020B0603020202020204" pitchFamily="34" charset="0"/>
              </a:rPr>
              <a:t>Sped Discipline Snapshot</a:t>
            </a:r>
            <a:endParaRPr lang="en-US" sz="2400" dirty="0">
              <a:latin typeface="Trebuchet MS" panose="020B0603020202020204" pitchFamily="34" charset="0"/>
            </a:endParaRPr>
          </a:p>
          <a:p>
            <a:pPr lvl="0"/>
            <a:r>
              <a:rPr lang="en-US" sz="2400" dirty="0">
                <a:latin typeface="Trebuchet MS" panose="020B0603020202020204" pitchFamily="34" charset="0"/>
              </a:rPr>
              <a:t>Data Pipeline Process</a:t>
            </a:r>
            <a:endParaRPr lang="en-US" dirty="0">
              <a:latin typeface="Trebuchet MS" panose="020B0603020202020204" pitchFamily="34" charset="0"/>
            </a:endParaRPr>
          </a:p>
          <a:p>
            <a:pPr lvl="0"/>
            <a:r>
              <a:rPr lang="en-US" dirty="0">
                <a:latin typeface="Trebuchet MS" panose="020B0603020202020204" pitchFamily="34" charset="0"/>
              </a:rPr>
              <a:t>Exception Processing</a:t>
            </a:r>
            <a:endParaRPr lang="en-US" sz="2400" dirty="0">
              <a:latin typeface="Trebuchet MS" panose="020B0603020202020204" pitchFamily="34" charset="0"/>
            </a:endParaRPr>
          </a:p>
          <a:p>
            <a:pPr marL="0" indent="0">
              <a:buNone/>
            </a:pPr>
            <a:endParaRPr lang="en-US" dirty="0"/>
          </a:p>
        </p:txBody>
      </p:sp>
      <p:sp>
        <p:nvSpPr>
          <p:cNvPr id="6" name="Title 5">
            <a:extLst>
              <a:ext uri="{FF2B5EF4-FFF2-40B4-BE49-F238E27FC236}">
                <a16:creationId xmlns:a16="http://schemas.microsoft.com/office/drawing/2014/main" id="{1FBB67A7-5DC1-4F6C-B618-2261BDAD6370}"/>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057899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Sped or Discipline Incident and School Enrollment </a:t>
            </a:r>
            <a:br>
              <a:rPr lang="en-US" dirty="0"/>
            </a:br>
            <a:r>
              <a:rPr lang="en-US" dirty="0"/>
              <a:t>Date Comparison Report</a:t>
            </a:r>
          </a:p>
        </p:txBody>
      </p:sp>
      <p:sp>
        <p:nvSpPr>
          <p:cNvPr id="2" name="Content Placeholder 1"/>
          <p:cNvSpPr>
            <a:spLocks noGrp="1"/>
          </p:cNvSpPr>
          <p:nvPr>
            <p:ph idx="1"/>
          </p:nvPr>
        </p:nvSpPr>
        <p:spPr/>
        <p:txBody>
          <a:bodyPr>
            <a:normAutofit/>
          </a:bodyPr>
          <a:lstStyle/>
          <a:p>
            <a:pPr marL="0" indent="0">
              <a:buNone/>
            </a:pPr>
            <a:r>
              <a:rPr lang="en-US" sz="1400" dirty="0"/>
              <a:t>Report provides inconsistent school code and dates between the Discipline Action File and Student School Association File. The incident date, school codes, and school entry and exit date from the SSA file must align or SD017 will trigger.   </a:t>
            </a:r>
          </a:p>
          <a:p>
            <a:pPr marL="0" indent="0">
              <a:buNone/>
            </a:pPr>
            <a:r>
              <a:rPr lang="en-US" sz="1400" dirty="0"/>
              <a:t>This </a:t>
            </a:r>
            <a:r>
              <a:rPr lang="en-US" sz="1400" dirty="0" err="1"/>
              <a:t>cognos</a:t>
            </a:r>
            <a:r>
              <a:rPr lang="en-US" sz="1400" dirty="0"/>
              <a:t> report may be used to help resolve edit SD017.  </a:t>
            </a:r>
          </a:p>
          <a:p>
            <a:pPr marL="0" indent="0">
              <a:buNone/>
            </a:pPr>
            <a:endParaRPr lang="en-US" sz="1400" dirty="0"/>
          </a:p>
          <a:p>
            <a:pPr marL="0" indent="0">
              <a:buNone/>
            </a:pPr>
            <a:r>
              <a:rPr lang="en-US" sz="1400" dirty="0"/>
              <a:t>1. Problem with record below:</a:t>
            </a:r>
          </a:p>
          <a:p>
            <a:pPr marL="0" indent="0">
              <a:buNone/>
            </a:pPr>
            <a:r>
              <a:rPr lang="en-US" sz="1400" dirty="0"/>
              <a:t>School Codes don’t match </a:t>
            </a:r>
            <a:r>
              <a:rPr lang="en-US" sz="1400" dirty="0">
                <a:sym typeface="Wingdings" panose="05000000000000000000" pitchFamily="2" charset="2"/>
              </a:rPr>
              <a:t></a:t>
            </a:r>
            <a:endParaRPr lang="en-US" sz="1400" dirty="0"/>
          </a:p>
          <a:p>
            <a:pPr marL="0" indent="0">
              <a:buNone/>
            </a:pPr>
            <a:endParaRPr lang="en-US" sz="1400" dirty="0"/>
          </a:p>
          <a:p>
            <a:endParaRPr lang="en-US" sz="1400" dirty="0"/>
          </a:p>
          <a:p>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1738052826"/>
              </p:ext>
            </p:extLst>
          </p:nvPr>
        </p:nvGraphicFramePr>
        <p:xfrm>
          <a:off x="214509" y="3055287"/>
          <a:ext cx="8620126" cy="1010920"/>
        </p:xfrm>
        <a:graphic>
          <a:graphicData uri="http://schemas.openxmlformats.org/drawingml/2006/table">
            <a:tbl>
              <a:tblPr firstRow="1" bandRow="1">
                <a:tableStyleId>{5C22544A-7EE6-4342-B048-85BDC9FD1C3A}</a:tableStyleId>
              </a:tblPr>
              <a:tblGrid>
                <a:gridCol w="1526367">
                  <a:extLst>
                    <a:ext uri="{9D8B030D-6E8A-4147-A177-3AD203B41FA5}">
                      <a16:colId xmlns:a16="http://schemas.microsoft.com/office/drawing/2014/main" val="20000"/>
                    </a:ext>
                  </a:extLst>
                </a:gridCol>
                <a:gridCol w="1443973">
                  <a:extLst>
                    <a:ext uri="{9D8B030D-6E8A-4147-A177-3AD203B41FA5}">
                      <a16:colId xmlns:a16="http://schemas.microsoft.com/office/drawing/2014/main" val="20001"/>
                    </a:ext>
                  </a:extLst>
                </a:gridCol>
                <a:gridCol w="1534675">
                  <a:extLst>
                    <a:ext uri="{9D8B030D-6E8A-4147-A177-3AD203B41FA5}">
                      <a16:colId xmlns:a16="http://schemas.microsoft.com/office/drawing/2014/main" val="20002"/>
                    </a:ext>
                  </a:extLst>
                </a:gridCol>
                <a:gridCol w="1445005">
                  <a:extLst>
                    <a:ext uri="{9D8B030D-6E8A-4147-A177-3AD203B41FA5}">
                      <a16:colId xmlns:a16="http://schemas.microsoft.com/office/drawing/2014/main" val="20003"/>
                    </a:ext>
                  </a:extLst>
                </a:gridCol>
                <a:gridCol w="1296254">
                  <a:extLst>
                    <a:ext uri="{9D8B030D-6E8A-4147-A177-3AD203B41FA5}">
                      <a16:colId xmlns:a16="http://schemas.microsoft.com/office/drawing/2014/main" val="20004"/>
                    </a:ext>
                  </a:extLst>
                </a:gridCol>
                <a:gridCol w="1373852">
                  <a:extLst>
                    <a:ext uri="{9D8B030D-6E8A-4147-A177-3AD203B41FA5}">
                      <a16:colId xmlns:a16="http://schemas.microsoft.com/office/drawing/2014/main" val="20005"/>
                    </a:ext>
                  </a:extLst>
                </a:gridCol>
              </a:tblGrid>
              <a:tr h="370840">
                <a:tc>
                  <a:txBody>
                    <a:bodyPr/>
                    <a:lstStyle/>
                    <a:p>
                      <a:r>
                        <a:rPr lang="en-US" sz="1200" dirty="0">
                          <a:latin typeface="Trebuchet MS" panose="020B0603020202020204" pitchFamily="34" charset="0"/>
                        </a:rPr>
                        <a:t>SASID</a:t>
                      </a:r>
                    </a:p>
                  </a:txBody>
                  <a:tcPr/>
                </a:tc>
                <a:tc>
                  <a:txBody>
                    <a:bodyPr/>
                    <a:lstStyle/>
                    <a:p>
                      <a:r>
                        <a:rPr lang="en-US" sz="1200" dirty="0">
                          <a:latin typeface="Trebuchet MS" panose="020B0603020202020204" pitchFamily="34" charset="0"/>
                        </a:rPr>
                        <a:t>Discipline Action School Code</a:t>
                      </a:r>
                    </a:p>
                  </a:txBody>
                  <a:tcPr/>
                </a:tc>
                <a:tc>
                  <a:txBody>
                    <a:bodyPr/>
                    <a:lstStyle/>
                    <a:p>
                      <a:r>
                        <a:rPr lang="en-US" sz="1200" dirty="0">
                          <a:latin typeface="Trebuchet MS" panose="020B0603020202020204" pitchFamily="34" charset="0"/>
                        </a:rPr>
                        <a:t>Incident Date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rebuchet MS" panose="020B0603020202020204" pitchFamily="34" charset="0"/>
                        </a:rPr>
                        <a:t>School Association School Code</a:t>
                      </a:r>
                    </a:p>
                  </a:txBody>
                  <a:tcPr/>
                </a:tc>
                <a:tc>
                  <a:txBody>
                    <a:bodyPr/>
                    <a:lstStyle/>
                    <a:p>
                      <a:r>
                        <a:rPr lang="en-US" sz="1200" dirty="0">
                          <a:latin typeface="Trebuchet MS" panose="020B0603020202020204" pitchFamily="34" charset="0"/>
                        </a:rPr>
                        <a:t>Entry Date</a:t>
                      </a:r>
                    </a:p>
                  </a:txBody>
                  <a:tcPr/>
                </a:tc>
                <a:tc>
                  <a:txBody>
                    <a:bodyPr/>
                    <a:lstStyle/>
                    <a:p>
                      <a:r>
                        <a:rPr lang="en-US" sz="1200" dirty="0">
                          <a:latin typeface="Trebuchet MS" panose="020B0603020202020204" pitchFamily="34" charset="0"/>
                        </a:rPr>
                        <a:t>Exit Date</a:t>
                      </a:r>
                    </a:p>
                  </a:txBody>
                  <a:tcPr/>
                </a:tc>
                <a:extLst>
                  <a:ext uri="{0D108BD9-81ED-4DB2-BD59-A6C34878D82A}">
                    <a16:rowId xmlns:a16="http://schemas.microsoft.com/office/drawing/2014/main" val="10000"/>
                  </a:ext>
                </a:extLst>
              </a:tr>
              <a:tr h="370840">
                <a:tc>
                  <a:txBody>
                    <a:bodyPr/>
                    <a:lstStyle/>
                    <a:p>
                      <a:r>
                        <a:rPr lang="en-US" sz="1200" dirty="0">
                          <a:latin typeface="Trebuchet MS" panose="020B0603020202020204" pitchFamily="34" charset="0"/>
                        </a:rPr>
                        <a:t>1234567891</a:t>
                      </a:r>
                    </a:p>
                  </a:txBody>
                  <a:tcPr/>
                </a:tc>
                <a:tc>
                  <a:txBody>
                    <a:bodyPr/>
                    <a:lstStyle/>
                    <a:p>
                      <a:r>
                        <a:rPr lang="en-US" sz="1200" dirty="0">
                          <a:latin typeface="Trebuchet MS" panose="020B0603020202020204" pitchFamily="34" charset="0"/>
                        </a:rPr>
                        <a:t>1234</a:t>
                      </a:r>
                    </a:p>
                  </a:txBody>
                  <a:tcPr/>
                </a:tc>
                <a:tc>
                  <a:txBody>
                    <a:bodyPr/>
                    <a:lstStyle/>
                    <a:p>
                      <a:r>
                        <a:rPr lang="en-US" sz="1200" dirty="0">
                          <a:latin typeface="Trebuchet MS" panose="020B0603020202020204" pitchFamily="34" charset="0"/>
                        </a:rPr>
                        <a:t>01212023</a:t>
                      </a:r>
                    </a:p>
                  </a:txBody>
                  <a:tcPr/>
                </a:tc>
                <a:tc>
                  <a:txBody>
                    <a:bodyPr/>
                    <a:lstStyle/>
                    <a:p>
                      <a:r>
                        <a:rPr lang="en-US" sz="1200" dirty="0">
                          <a:latin typeface="Trebuchet MS" panose="020B0603020202020204" pitchFamily="34" charset="0"/>
                        </a:rPr>
                        <a:t>4321</a:t>
                      </a:r>
                    </a:p>
                  </a:txBody>
                  <a:tcPr/>
                </a:tc>
                <a:tc>
                  <a:txBody>
                    <a:bodyPr/>
                    <a:lstStyle/>
                    <a:p>
                      <a:r>
                        <a:rPr lang="en-US" sz="1200" dirty="0">
                          <a:latin typeface="Trebuchet MS" panose="020B0603020202020204" pitchFamily="34" charset="0"/>
                        </a:rPr>
                        <a:t>08/13/2022</a:t>
                      </a:r>
                    </a:p>
                  </a:txBody>
                  <a:tcPr/>
                </a:tc>
                <a:tc>
                  <a:txBody>
                    <a:bodyPr/>
                    <a:lstStyle/>
                    <a:p>
                      <a:r>
                        <a:rPr lang="en-US" sz="1200" dirty="0">
                          <a:latin typeface="Trebuchet MS" panose="020B0603020202020204" pitchFamily="34" charset="0"/>
                        </a:rPr>
                        <a:t>00000000</a:t>
                      </a:r>
                    </a:p>
                  </a:txBody>
                  <a:tcPr/>
                </a:tc>
                <a:extLst>
                  <a:ext uri="{0D108BD9-81ED-4DB2-BD59-A6C34878D82A}">
                    <a16:rowId xmlns:a16="http://schemas.microsoft.com/office/drawing/2014/main" val="10001"/>
                  </a:ext>
                </a:extLst>
              </a:tr>
            </a:tbl>
          </a:graphicData>
        </a:graphic>
      </p:graphicFrame>
      <p:sp>
        <p:nvSpPr>
          <p:cNvPr id="7" name="Rectangle 6"/>
          <p:cNvSpPr/>
          <p:nvPr/>
        </p:nvSpPr>
        <p:spPr>
          <a:xfrm>
            <a:off x="115824" y="4496485"/>
            <a:ext cx="7751826" cy="608372"/>
          </a:xfrm>
          <a:prstGeom prst="rect">
            <a:avLst/>
          </a:prstGeom>
        </p:spPr>
        <p:txBody>
          <a:bodyPr wrap="square">
            <a:spAutoFit/>
          </a:bodyPr>
          <a:lstStyle/>
          <a:p>
            <a:pPr defTabSz="914400">
              <a:lnSpc>
                <a:spcPct val="90000"/>
              </a:lnSpc>
              <a:spcBef>
                <a:spcPts val="1000"/>
              </a:spcBef>
              <a:buClr>
                <a:srgbClr val="0D1E8E"/>
              </a:buClr>
              <a:buFont typeface="Arial" panose="020B0604020202020204" pitchFamily="34" charset="0"/>
            </a:pPr>
            <a:r>
              <a:rPr lang="en-US" sz="1400" dirty="0">
                <a:latin typeface="Trebuchet MS" panose="020B0603020202020204" pitchFamily="34" charset="0"/>
              </a:rPr>
              <a:t>        </a:t>
            </a:r>
            <a:r>
              <a:rPr lang="en-US" sz="1400" dirty="0">
                <a:solidFill>
                  <a:schemeClr val="tx2"/>
                </a:solidFill>
              </a:rPr>
              <a:t>2</a:t>
            </a:r>
            <a:r>
              <a:rPr lang="en-US" sz="1400" dirty="0"/>
              <a:t>. Problem with record below:</a:t>
            </a:r>
          </a:p>
          <a:p>
            <a:pPr lvl="1" defTabSz="914400">
              <a:lnSpc>
                <a:spcPct val="90000"/>
              </a:lnSpc>
              <a:spcBef>
                <a:spcPts val="1000"/>
              </a:spcBef>
              <a:buClr>
                <a:srgbClr val="0D1E8E"/>
              </a:buClr>
            </a:pPr>
            <a:r>
              <a:rPr lang="en-US" sz="1400" dirty="0"/>
              <a:t>Incident Date is not between the Entry and Exit date of the Student at the school </a:t>
            </a:r>
            <a:r>
              <a:rPr lang="en-US" sz="1400" dirty="0">
                <a:sym typeface="Wingdings" panose="05000000000000000000" pitchFamily="2" charset="2"/>
              </a:rPr>
              <a:t></a:t>
            </a:r>
            <a:endParaRPr lang="en-US" sz="1400" dirty="0"/>
          </a:p>
        </p:txBody>
      </p:sp>
      <p:graphicFrame>
        <p:nvGraphicFramePr>
          <p:cNvPr id="8" name="Table 7"/>
          <p:cNvGraphicFramePr>
            <a:graphicFrameLocks noGrp="1"/>
          </p:cNvGraphicFramePr>
          <p:nvPr>
            <p:extLst>
              <p:ext uri="{D42A27DB-BD31-4B8C-83A1-F6EECF244321}">
                <p14:modId xmlns:p14="http://schemas.microsoft.com/office/powerpoint/2010/main" val="4112675548"/>
              </p:ext>
            </p:extLst>
          </p:nvPr>
        </p:nvGraphicFramePr>
        <p:xfrm>
          <a:off x="192024" y="5241423"/>
          <a:ext cx="8620126" cy="1010920"/>
        </p:xfrm>
        <a:graphic>
          <a:graphicData uri="http://schemas.openxmlformats.org/drawingml/2006/table">
            <a:tbl>
              <a:tblPr firstRow="1" bandRow="1">
                <a:tableStyleId>{5C22544A-7EE6-4342-B048-85BDC9FD1C3A}</a:tableStyleId>
              </a:tblPr>
              <a:tblGrid>
                <a:gridCol w="1526367">
                  <a:extLst>
                    <a:ext uri="{9D8B030D-6E8A-4147-A177-3AD203B41FA5}">
                      <a16:colId xmlns:a16="http://schemas.microsoft.com/office/drawing/2014/main" val="20000"/>
                    </a:ext>
                  </a:extLst>
                </a:gridCol>
                <a:gridCol w="1443973">
                  <a:extLst>
                    <a:ext uri="{9D8B030D-6E8A-4147-A177-3AD203B41FA5}">
                      <a16:colId xmlns:a16="http://schemas.microsoft.com/office/drawing/2014/main" val="20001"/>
                    </a:ext>
                  </a:extLst>
                </a:gridCol>
                <a:gridCol w="1534675">
                  <a:extLst>
                    <a:ext uri="{9D8B030D-6E8A-4147-A177-3AD203B41FA5}">
                      <a16:colId xmlns:a16="http://schemas.microsoft.com/office/drawing/2014/main" val="20002"/>
                    </a:ext>
                  </a:extLst>
                </a:gridCol>
                <a:gridCol w="1445005">
                  <a:extLst>
                    <a:ext uri="{9D8B030D-6E8A-4147-A177-3AD203B41FA5}">
                      <a16:colId xmlns:a16="http://schemas.microsoft.com/office/drawing/2014/main" val="20003"/>
                    </a:ext>
                  </a:extLst>
                </a:gridCol>
                <a:gridCol w="1296254">
                  <a:extLst>
                    <a:ext uri="{9D8B030D-6E8A-4147-A177-3AD203B41FA5}">
                      <a16:colId xmlns:a16="http://schemas.microsoft.com/office/drawing/2014/main" val="20004"/>
                    </a:ext>
                  </a:extLst>
                </a:gridCol>
                <a:gridCol w="1373852">
                  <a:extLst>
                    <a:ext uri="{9D8B030D-6E8A-4147-A177-3AD203B41FA5}">
                      <a16:colId xmlns:a16="http://schemas.microsoft.com/office/drawing/2014/main" val="20005"/>
                    </a:ext>
                  </a:extLst>
                </a:gridCol>
              </a:tblGrid>
              <a:tr h="370840">
                <a:tc>
                  <a:txBody>
                    <a:bodyPr/>
                    <a:lstStyle/>
                    <a:p>
                      <a:r>
                        <a:rPr lang="en-US" sz="1200" dirty="0">
                          <a:latin typeface="Trebuchet MS" panose="020B0603020202020204" pitchFamily="34" charset="0"/>
                        </a:rPr>
                        <a:t>SASID</a:t>
                      </a:r>
                    </a:p>
                  </a:txBody>
                  <a:tcPr/>
                </a:tc>
                <a:tc>
                  <a:txBody>
                    <a:bodyPr/>
                    <a:lstStyle/>
                    <a:p>
                      <a:r>
                        <a:rPr lang="en-US" sz="1200" dirty="0">
                          <a:latin typeface="Trebuchet MS" panose="020B0603020202020204" pitchFamily="34" charset="0"/>
                        </a:rPr>
                        <a:t>Discipline Action School Code</a:t>
                      </a:r>
                    </a:p>
                  </a:txBody>
                  <a:tcPr/>
                </a:tc>
                <a:tc>
                  <a:txBody>
                    <a:bodyPr/>
                    <a:lstStyle/>
                    <a:p>
                      <a:r>
                        <a:rPr lang="en-US" sz="1200" dirty="0">
                          <a:latin typeface="Trebuchet MS" panose="020B0603020202020204" pitchFamily="34" charset="0"/>
                        </a:rPr>
                        <a:t>Incident Date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rebuchet MS" panose="020B0603020202020204" pitchFamily="34" charset="0"/>
                        </a:rPr>
                        <a:t>School Association School Code</a:t>
                      </a:r>
                    </a:p>
                  </a:txBody>
                  <a:tcPr/>
                </a:tc>
                <a:tc>
                  <a:txBody>
                    <a:bodyPr/>
                    <a:lstStyle/>
                    <a:p>
                      <a:r>
                        <a:rPr lang="en-US" sz="1200" dirty="0">
                          <a:latin typeface="Trebuchet MS" panose="020B0603020202020204" pitchFamily="34" charset="0"/>
                        </a:rPr>
                        <a:t>Entry Date</a:t>
                      </a:r>
                    </a:p>
                  </a:txBody>
                  <a:tcPr/>
                </a:tc>
                <a:tc>
                  <a:txBody>
                    <a:bodyPr/>
                    <a:lstStyle/>
                    <a:p>
                      <a:r>
                        <a:rPr lang="en-US" sz="1200" dirty="0">
                          <a:latin typeface="Trebuchet MS" panose="020B0603020202020204" pitchFamily="34" charset="0"/>
                        </a:rPr>
                        <a:t>Exit Date</a:t>
                      </a:r>
                    </a:p>
                  </a:txBody>
                  <a:tcPr/>
                </a:tc>
                <a:extLst>
                  <a:ext uri="{0D108BD9-81ED-4DB2-BD59-A6C34878D82A}">
                    <a16:rowId xmlns:a16="http://schemas.microsoft.com/office/drawing/2014/main" val="10000"/>
                  </a:ext>
                </a:extLst>
              </a:tr>
              <a:tr h="370840">
                <a:tc>
                  <a:txBody>
                    <a:bodyPr/>
                    <a:lstStyle/>
                    <a:p>
                      <a:r>
                        <a:rPr lang="en-US" sz="1200" dirty="0">
                          <a:latin typeface="Trebuchet MS" panose="020B0603020202020204" pitchFamily="34" charset="0"/>
                        </a:rPr>
                        <a:t>1234567891</a:t>
                      </a:r>
                    </a:p>
                  </a:txBody>
                  <a:tcPr/>
                </a:tc>
                <a:tc>
                  <a:txBody>
                    <a:bodyPr/>
                    <a:lstStyle/>
                    <a:p>
                      <a:r>
                        <a:rPr lang="en-US" sz="1200" dirty="0">
                          <a:latin typeface="Trebuchet MS" panose="020B0603020202020204" pitchFamily="34" charset="0"/>
                        </a:rPr>
                        <a:t>1234</a:t>
                      </a:r>
                    </a:p>
                  </a:txBody>
                  <a:tcPr/>
                </a:tc>
                <a:tc>
                  <a:txBody>
                    <a:bodyPr/>
                    <a:lstStyle/>
                    <a:p>
                      <a:r>
                        <a:rPr lang="en-US" sz="1200" dirty="0">
                          <a:latin typeface="Trebuchet MS" panose="020B0603020202020204" pitchFamily="34" charset="0"/>
                        </a:rPr>
                        <a:t>01212023</a:t>
                      </a:r>
                    </a:p>
                  </a:txBody>
                  <a:tcPr/>
                </a:tc>
                <a:tc>
                  <a:txBody>
                    <a:bodyPr/>
                    <a:lstStyle/>
                    <a:p>
                      <a:r>
                        <a:rPr lang="en-US" sz="1200" dirty="0">
                          <a:latin typeface="Trebuchet MS" panose="020B0603020202020204" pitchFamily="34" charset="0"/>
                        </a:rPr>
                        <a:t>1234</a:t>
                      </a:r>
                    </a:p>
                  </a:txBody>
                  <a:tcPr/>
                </a:tc>
                <a:tc>
                  <a:txBody>
                    <a:bodyPr/>
                    <a:lstStyle/>
                    <a:p>
                      <a:r>
                        <a:rPr lang="en-US" sz="1200" dirty="0">
                          <a:latin typeface="Trebuchet MS" panose="020B0603020202020204" pitchFamily="34" charset="0"/>
                        </a:rPr>
                        <a:t>02/28/2023</a:t>
                      </a:r>
                    </a:p>
                  </a:txBody>
                  <a:tcPr/>
                </a:tc>
                <a:tc>
                  <a:txBody>
                    <a:bodyPr/>
                    <a:lstStyle/>
                    <a:p>
                      <a:r>
                        <a:rPr lang="en-US" sz="1200" dirty="0">
                          <a:latin typeface="Trebuchet MS" panose="020B0603020202020204" pitchFamily="34" charset="0"/>
                        </a:rPr>
                        <a:t>00000000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46287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Pipeline Process</a:t>
            </a:r>
          </a:p>
        </p:txBody>
      </p:sp>
    </p:spTree>
    <p:extLst>
      <p:ext uri="{BB962C8B-B14F-4D97-AF65-F5344CB8AC3E}">
        <p14:creationId xmlns:p14="http://schemas.microsoft.com/office/powerpoint/2010/main" val="761211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7018" y="1326620"/>
            <a:ext cx="8101157" cy="4750880"/>
          </a:xfrm>
        </p:spPr>
        <p:txBody>
          <a:bodyPr/>
          <a:lstStyle/>
          <a:p>
            <a:pPr marL="0" indent="0">
              <a:buNone/>
            </a:pPr>
            <a:r>
              <a:rPr lang="en-US" sz="1800" dirty="0"/>
              <a:t>Bookmark this link: </a:t>
            </a:r>
            <a:r>
              <a:rPr lang="en-US" sz="1800" dirty="0">
                <a:hlinkClick r:id="rId3"/>
              </a:rPr>
              <a:t>https://www.cde.state.co.us/idm</a:t>
            </a:r>
            <a:r>
              <a:rPr lang="en-US" sz="1800" dirty="0"/>
              <a:t>  </a:t>
            </a:r>
          </a:p>
          <a:p>
            <a:pPr marL="0" indent="0">
              <a:buNone/>
            </a:pPr>
            <a:r>
              <a:rPr lang="en-US" sz="1800" dirty="0"/>
              <a:t>From link click </a:t>
            </a:r>
            <a:r>
              <a:rPr lang="en-US" sz="1800" b="1" u="sng" dirty="0"/>
              <a:t>Data Pipeline</a:t>
            </a:r>
            <a:r>
              <a:rPr lang="en-US" sz="1800" dirty="0"/>
              <a:t> to get to this screen. </a:t>
            </a:r>
          </a:p>
          <a:p>
            <a:pPr marL="0" indent="0">
              <a:buNone/>
            </a:pPr>
            <a:r>
              <a:rPr lang="en-US" sz="1800" dirty="0"/>
              <a:t>Next click the blue login button.</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Accessing the Data Pipeline</a:t>
            </a:r>
          </a:p>
        </p:txBody>
      </p:sp>
      <p:sp>
        <p:nvSpPr>
          <p:cNvPr id="7" name="Left Arrow 6"/>
          <p:cNvSpPr/>
          <p:nvPr/>
        </p:nvSpPr>
        <p:spPr>
          <a:xfrm rot="10800000">
            <a:off x="1992235" y="3846300"/>
            <a:ext cx="731520" cy="457200"/>
          </a:xfrm>
          <a:prstGeom prst="leftArrow">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394" t="17822" r="12163" b="14881"/>
          <a:stretch/>
        </p:blipFill>
        <p:spPr bwMode="auto">
          <a:xfrm>
            <a:off x="401652" y="2414213"/>
            <a:ext cx="7581807" cy="375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57243" y="1368768"/>
            <a:ext cx="2068083" cy="954107"/>
          </a:xfrm>
          <a:prstGeom prst="rect">
            <a:avLst/>
          </a:prstGeom>
          <a:noFill/>
        </p:spPr>
        <p:txBody>
          <a:bodyPr wrap="square" rtlCol="0">
            <a:spAutoFit/>
          </a:bodyPr>
          <a:lstStyle/>
          <a:p>
            <a:r>
              <a:rPr lang="en-US" sz="1400" dirty="0"/>
              <a:t>*your single sign-on login may be used for all CDE applications listed here that you have access to</a:t>
            </a:r>
          </a:p>
        </p:txBody>
      </p:sp>
      <p:sp>
        <p:nvSpPr>
          <p:cNvPr id="8" name="Right Arrow 7"/>
          <p:cNvSpPr/>
          <p:nvPr/>
        </p:nvSpPr>
        <p:spPr>
          <a:xfrm rot="10800000">
            <a:off x="1867900" y="4219154"/>
            <a:ext cx="413182" cy="14913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90129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Single Sign On</a:t>
            </a:r>
          </a:p>
        </p:txBody>
      </p:sp>
      <p:pic>
        <p:nvPicPr>
          <p:cNvPr id="2052"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613" t="13066" r="25312" b="31602"/>
          <a:stretch/>
        </p:blipFill>
        <p:spPr bwMode="auto">
          <a:xfrm>
            <a:off x="1087819" y="999396"/>
            <a:ext cx="6739760" cy="453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19552" y="2956034"/>
            <a:ext cx="5604641" cy="553998"/>
          </a:xfrm>
          <a:prstGeom prst="rect">
            <a:avLst/>
          </a:prstGeom>
          <a:noFill/>
        </p:spPr>
        <p:txBody>
          <a:bodyPr wrap="square" rtlCol="0">
            <a:spAutoFit/>
          </a:bodyPr>
          <a:lstStyle/>
          <a:p>
            <a:r>
              <a:rPr lang="en-US" sz="1400" b="1" dirty="0"/>
              <a:t>  </a:t>
            </a:r>
            <a:r>
              <a:rPr lang="en-US" sz="1400" b="1" dirty="0">
                <a:solidFill>
                  <a:srgbClr val="CC0099"/>
                </a:solidFill>
              </a:rPr>
              <a:t>Username is the email address associated with your </a:t>
            </a:r>
            <a:r>
              <a:rPr lang="en-US" sz="1400" b="1" dirty="0" err="1">
                <a:solidFill>
                  <a:srgbClr val="CC0099"/>
                </a:solidFill>
              </a:rPr>
              <a:t>IdM</a:t>
            </a:r>
            <a:r>
              <a:rPr lang="en-US" sz="1400" b="1" dirty="0">
                <a:solidFill>
                  <a:srgbClr val="CC0099"/>
                </a:solidFill>
              </a:rPr>
              <a:t> account</a:t>
            </a:r>
          </a:p>
          <a:p>
            <a:endParaRPr lang="en-US" sz="1600" b="1" dirty="0">
              <a:solidFill>
                <a:srgbClr val="CC0099"/>
              </a:solidFill>
            </a:endParaRPr>
          </a:p>
        </p:txBody>
      </p:sp>
      <p:sp>
        <p:nvSpPr>
          <p:cNvPr id="6" name="TextBox 5"/>
          <p:cNvSpPr txBox="1"/>
          <p:nvPr/>
        </p:nvSpPr>
        <p:spPr>
          <a:xfrm>
            <a:off x="2790497" y="3233033"/>
            <a:ext cx="5588875" cy="307777"/>
          </a:xfrm>
          <a:prstGeom prst="rect">
            <a:avLst/>
          </a:prstGeom>
          <a:noFill/>
        </p:spPr>
        <p:txBody>
          <a:bodyPr wrap="square" rtlCol="0">
            <a:spAutoFit/>
          </a:bodyPr>
          <a:lstStyle/>
          <a:p>
            <a:r>
              <a:rPr lang="en-US" sz="1400" b="1" dirty="0">
                <a:solidFill>
                  <a:srgbClr val="CC0099"/>
                </a:solidFill>
              </a:rPr>
              <a:t>Password specified by you  </a:t>
            </a:r>
          </a:p>
        </p:txBody>
      </p:sp>
    </p:spTree>
    <p:extLst>
      <p:ext uri="{BB962C8B-B14F-4D97-AF65-F5344CB8AC3E}">
        <p14:creationId xmlns:p14="http://schemas.microsoft.com/office/powerpoint/2010/main" val="485629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824" y="1267028"/>
            <a:ext cx="8558357" cy="5037025"/>
          </a:xfrm>
        </p:spPr>
        <p:txBody>
          <a:bodyPr>
            <a:normAutofit/>
          </a:bodyPr>
          <a:lstStyle/>
          <a:p>
            <a:pPr>
              <a:lnSpc>
                <a:spcPct val="100000"/>
              </a:lnSpc>
              <a:spcBef>
                <a:spcPts val="0"/>
              </a:spcBef>
            </a:pPr>
            <a:r>
              <a:rPr lang="en-US" sz="1400" dirty="0"/>
              <a:t>Once your file is created, you have the option to run it through the </a:t>
            </a:r>
            <a:r>
              <a:rPr lang="en-US" sz="1400" b="1" dirty="0"/>
              <a:t>Format Checker </a:t>
            </a:r>
            <a:r>
              <a:rPr lang="en-US" sz="1400" dirty="0"/>
              <a:t>to check the file format  </a:t>
            </a:r>
          </a:p>
          <a:p>
            <a:pPr>
              <a:lnSpc>
                <a:spcPct val="100000"/>
              </a:lnSpc>
              <a:spcBef>
                <a:spcPts val="0"/>
              </a:spcBef>
            </a:pPr>
            <a:r>
              <a:rPr lang="en-US" sz="1400" dirty="0"/>
              <a:t>The system only checks the </a:t>
            </a:r>
            <a:r>
              <a:rPr lang="en-US" sz="1400" u="sng" dirty="0"/>
              <a:t>first row of data</a:t>
            </a:r>
            <a:r>
              <a:rPr lang="en-US" sz="1400" dirty="0"/>
              <a:t> within your file</a:t>
            </a:r>
          </a:p>
          <a:p>
            <a:pPr>
              <a:lnSpc>
                <a:spcPct val="100000"/>
              </a:lnSpc>
              <a:spcBef>
                <a:spcPts val="0"/>
              </a:spcBef>
            </a:pPr>
            <a:r>
              <a:rPr lang="en-US" sz="1400" dirty="0"/>
              <a:t>Only data fields that have </a:t>
            </a:r>
            <a:r>
              <a:rPr lang="en-US" sz="1400" u="sng" dirty="0"/>
              <a:t>too many bytes </a:t>
            </a:r>
            <a:r>
              <a:rPr lang="en-US" sz="1400" dirty="0"/>
              <a:t>will error (those with too few will not)  </a:t>
            </a:r>
          </a:p>
          <a:p>
            <a:pPr>
              <a:lnSpc>
                <a:spcPct val="100000"/>
              </a:lnSpc>
              <a:spcBef>
                <a:spcPts val="0"/>
              </a:spcBef>
            </a:pPr>
            <a:r>
              <a:rPr lang="en-US" sz="1400" dirty="0"/>
              <a:t>All fields PASS = Ready to upload   </a:t>
            </a:r>
          </a:p>
        </p:txBody>
      </p:sp>
      <p:sp>
        <p:nvSpPr>
          <p:cNvPr id="3" name="Title 2"/>
          <p:cNvSpPr>
            <a:spLocks noGrp="1"/>
          </p:cNvSpPr>
          <p:nvPr>
            <p:ph type="title"/>
          </p:nvPr>
        </p:nvSpPr>
        <p:spPr/>
        <p:txBody>
          <a:bodyPr/>
          <a:lstStyle/>
          <a:p>
            <a:r>
              <a:rPr lang="en-US" dirty="0"/>
              <a:t>1</a:t>
            </a:r>
            <a:r>
              <a:rPr lang="en-US" baseline="30000" dirty="0"/>
              <a:t>st</a:t>
            </a:r>
            <a:r>
              <a:rPr lang="en-US" dirty="0"/>
              <a:t> Step: Format Checker *optional</a:t>
            </a:r>
          </a:p>
        </p:txBody>
      </p:sp>
      <p:pic>
        <p:nvPicPr>
          <p:cNvPr id="6" name="Picture 5">
            <a:extLst>
              <a:ext uri="{FF2B5EF4-FFF2-40B4-BE49-F238E27FC236}">
                <a16:creationId xmlns:a16="http://schemas.microsoft.com/office/drawing/2014/main" id="{4C7DDD06-C42B-26C6-34C8-0DA77982C4AD}"/>
              </a:ext>
            </a:extLst>
          </p:cNvPr>
          <p:cNvPicPr>
            <a:picLocks noChangeAspect="1"/>
          </p:cNvPicPr>
          <p:nvPr/>
        </p:nvPicPr>
        <p:blipFill rotWithShape="1">
          <a:blip r:embed="rId2"/>
          <a:srcRect t="-882" r="31826" b="35101"/>
          <a:stretch/>
        </p:blipFill>
        <p:spPr>
          <a:xfrm>
            <a:off x="255571" y="2247407"/>
            <a:ext cx="8632858" cy="3913247"/>
          </a:xfrm>
          <a:prstGeom prst="rect">
            <a:avLst/>
          </a:prstGeom>
        </p:spPr>
      </p:pic>
      <p:sp>
        <p:nvSpPr>
          <p:cNvPr id="8" name="Right Brace 7">
            <a:extLst>
              <a:ext uri="{FF2B5EF4-FFF2-40B4-BE49-F238E27FC236}">
                <a16:creationId xmlns:a16="http://schemas.microsoft.com/office/drawing/2014/main" id="{4A1D8920-2F78-FB8B-5AA3-18D034BDCEAC}"/>
              </a:ext>
            </a:extLst>
          </p:cNvPr>
          <p:cNvSpPr/>
          <p:nvPr/>
        </p:nvSpPr>
        <p:spPr>
          <a:xfrm>
            <a:off x="5153891" y="4027055"/>
            <a:ext cx="968248" cy="97905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36D53F57-8122-7C4C-BE7E-FD1319BC24AC}"/>
              </a:ext>
            </a:extLst>
          </p:cNvPr>
          <p:cNvSpPr txBox="1"/>
          <p:nvPr/>
        </p:nvSpPr>
        <p:spPr>
          <a:xfrm>
            <a:off x="6253886" y="4193416"/>
            <a:ext cx="2281656" cy="646331"/>
          </a:xfrm>
          <a:prstGeom prst="rect">
            <a:avLst/>
          </a:prstGeom>
          <a:noFill/>
        </p:spPr>
        <p:txBody>
          <a:bodyPr wrap="square" rtlCol="0">
            <a:spAutoFit/>
          </a:bodyPr>
          <a:lstStyle/>
          <a:p>
            <a:r>
              <a:rPr lang="en-US" dirty="0">
                <a:solidFill>
                  <a:srgbClr val="FF0000"/>
                </a:solidFill>
              </a:rPr>
              <a:t>Choose appropriate dataset/file type/SY</a:t>
            </a:r>
          </a:p>
        </p:txBody>
      </p:sp>
      <p:sp>
        <p:nvSpPr>
          <p:cNvPr id="4" name="Rectangle 3">
            <a:extLst>
              <a:ext uri="{FF2B5EF4-FFF2-40B4-BE49-F238E27FC236}">
                <a16:creationId xmlns:a16="http://schemas.microsoft.com/office/drawing/2014/main" id="{3C047301-6908-37FC-E562-9590C82C1E17}"/>
              </a:ext>
            </a:extLst>
          </p:cNvPr>
          <p:cNvSpPr/>
          <p:nvPr/>
        </p:nvSpPr>
        <p:spPr>
          <a:xfrm>
            <a:off x="3491345" y="4572000"/>
            <a:ext cx="600364" cy="138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2022-23</a:t>
            </a:r>
          </a:p>
        </p:txBody>
      </p:sp>
    </p:spTree>
    <p:extLst>
      <p:ext uri="{BB962C8B-B14F-4D97-AF65-F5344CB8AC3E}">
        <p14:creationId xmlns:p14="http://schemas.microsoft.com/office/powerpoint/2010/main" val="199227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Format Checker Results</a:t>
            </a:r>
          </a:p>
        </p:txBody>
      </p:sp>
      <p:sp>
        <p:nvSpPr>
          <p:cNvPr id="2" name="Content Placeholder 1"/>
          <p:cNvSpPr>
            <a:spLocks noGrp="1"/>
          </p:cNvSpPr>
          <p:nvPr>
            <p:ph idx="1"/>
          </p:nvPr>
        </p:nvSpPr>
        <p:spPr>
          <a:xfrm>
            <a:off x="608234" y="1229975"/>
            <a:ext cx="7886700" cy="4640674"/>
          </a:xfrm>
        </p:spPr>
        <p:txBody>
          <a:bodyPr>
            <a:normAutofit/>
          </a:bodyPr>
          <a:lstStyle/>
          <a:p>
            <a:r>
              <a:rPr lang="en-US" sz="2000" dirty="0">
                <a:solidFill>
                  <a:srgbClr val="00B050"/>
                </a:solidFill>
              </a:rPr>
              <a:t>Pass</a:t>
            </a:r>
            <a:r>
              <a:rPr lang="en-US" sz="2000" dirty="0"/>
              <a:t> Result – Proceed to Step 2: Data File Upload</a:t>
            </a:r>
          </a:p>
          <a:p>
            <a:r>
              <a:rPr lang="en-US" sz="2000" dirty="0">
                <a:solidFill>
                  <a:srgbClr val="FF0000"/>
                </a:solidFill>
              </a:rPr>
              <a:t>Fail</a:t>
            </a:r>
            <a:r>
              <a:rPr lang="en-US" sz="2000" dirty="0"/>
              <a:t> Result – compare field bytes to file layout expected # of bytes</a:t>
            </a:r>
            <a:endParaRPr lang="en-US" sz="1400" dirty="0"/>
          </a:p>
        </p:txBody>
      </p:sp>
      <p:pic>
        <p:nvPicPr>
          <p:cNvPr id="11" name="Picture 10">
            <a:extLst>
              <a:ext uri="{FF2B5EF4-FFF2-40B4-BE49-F238E27FC236}">
                <a16:creationId xmlns:a16="http://schemas.microsoft.com/office/drawing/2014/main" id="{C621218A-C47D-77E7-6C72-95E4AFB75BEE}"/>
              </a:ext>
            </a:extLst>
          </p:cNvPr>
          <p:cNvPicPr>
            <a:picLocks noChangeAspect="1"/>
          </p:cNvPicPr>
          <p:nvPr/>
        </p:nvPicPr>
        <p:blipFill rotWithShape="1">
          <a:blip r:embed="rId3"/>
          <a:srcRect l="18468" t="709" r="817" b="14089"/>
          <a:stretch/>
        </p:blipFill>
        <p:spPr>
          <a:xfrm>
            <a:off x="230908" y="2015488"/>
            <a:ext cx="8931564" cy="4429225"/>
          </a:xfrm>
          <a:prstGeom prst="rect">
            <a:avLst/>
          </a:prstGeom>
        </p:spPr>
      </p:pic>
      <p:sp>
        <p:nvSpPr>
          <p:cNvPr id="14" name="TextBox 13">
            <a:extLst>
              <a:ext uri="{FF2B5EF4-FFF2-40B4-BE49-F238E27FC236}">
                <a16:creationId xmlns:a16="http://schemas.microsoft.com/office/drawing/2014/main" id="{C9FEFB3E-9170-DE4F-104C-45C688C23EEF}"/>
              </a:ext>
            </a:extLst>
          </p:cNvPr>
          <p:cNvSpPr txBox="1"/>
          <p:nvPr/>
        </p:nvSpPr>
        <p:spPr>
          <a:xfrm>
            <a:off x="6724221" y="3768436"/>
            <a:ext cx="1908870" cy="92333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spAutoFit/>
          </a:bodyPr>
          <a:lstStyle/>
          <a:p>
            <a:r>
              <a:rPr lang="en-US" dirty="0"/>
              <a:t>School Code is 4 bytes. File shows 5 bytes.  </a:t>
            </a:r>
          </a:p>
        </p:txBody>
      </p:sp>
      <p:sp>
        <p:nvSpPr>
          <p:cNvPr id="4" name="Rectangle 3">
            <a:extLst>
              <a:ext uri="{FF2B5EF4-FFF2-40B4-BE49-F238E27FC236}">
                <a16:creationId xmlns:a16="http://schemas.microsoft.com/office/drawing/2014/main" id="{0FAF922A-30BD-6641-5D19-2720F9740CD3}"/>
              </a:ext>
            </a:extLst>
          </p:cNvPr>
          <p:cNvSpPr/>
          <p:nvPr/>
        </p:nvSpPr>
        <p:spPr>
          <a:xfrm>
            <a:off x="1025235" y="3943927"/>
            <a:ext cx="609601" cy="138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2022-23</a:t>
            </a:r>
          </a:p>
        </p:txBody>
      </p:sp>
    </p:spTree>
    <p:extLst>
      <p:ext uri="{BB962C8B-B14F-4D97-AF65-F5344CB8AC3E}">
        <p14:creationId xmlns:p14="http://schemas.microsoft.com/office/powerpoint/2010/main" val="1136538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solidFill>
                  <a:schemeClr val="bg1"/>
                </a:solidFill>
              </a:rPr>
              <a:t>Special Education Discipline: </a:t>
            </a:r>
            <a:br>
              <a:rPr lang="en-US">
                <a:solidFill>
                  <a:schemeClr val="bg1"/>
                </a:solidFill>
              </a:rPr>
            </a:br>
            <a:r>
              <a:rPr lang="en-US">
                <a:solidFill>
                  <a:schemeClr val="bg1"/>
                </a:solidFill>
              </a:rPr>
              <a:t>How to Upload Sped Discipline Action File</a:t>
            </a:r>
            <a:endParaRPr lang="en-US" dirty="0">
              <a:solidFill>
                <a:schemeClr val="bg1"/>
              </a:solidFill>
            </a:endParaRPr>
          </a:p>
        </p:txBody>
      </p:sp>
      <p:sp>
        <p:nvSpPr>
          <p:cNvPr id="2" name="Content Placeholder 1"/>
          <p:cNvSpPr>
            <a:spLocks noGrp="1"/>
          </p:cNvSpPr>
          <p:nvPr>
            <p:ph idx="1"/>
          </p:nvPr>
        </p:nvSpPr>
        <p:spPr/>
        <p:txBody>
          <a:bodyPr>
            <a:normAutofit/>
          </a:bodyPr>
          <a:lstStyle/>
          <a:p>
            <a:pPr marL="0" indent="0">
              <a:lnSpc>
                <a:spcPct val="100000"/>
              </a:lnSpc>
              <a:spcBef>
                <a:spcPts val="0"/>
              </a:spcBef>
              <a:buNone/>
            </a:pPr>
            <a:r>
              <a:rPr lang="en-US" sz="1050"/>
              <a:t>1. Click on </a:t>
            </a:r>
            <a:r>
              <a:rPr lang="en-US" sz="1050" b="1"/>
              <a:t>File Upload/Data File Upload</a:t>
            </a:r>
          </a:p>
          <a:p>
            <a:pPr marL="0" indent="0">
              <a:lnSpc>
                <a:spcPct val="100000"/>
              </a:lnSpc>
              <a:spcBef>
                <a:spcPts val="0"/>
              </a:spcBef>
              <a:buNone/>
            </a:pPr>
            <a:r>
              <a:rPr lang="en-US" sz="1050"/>
              <a:t>2. Select </a:t>
            </a:r>
            <a:r>
              <a:rPr lang="en-US" sz="1050" b="1"/>
              <a:t>Dataset, File Type, School Year, and Organization/LEA</a:t>
            </a:r>
            <a:r>
              <a:rPr lang="en-US" sz="1050"/>
              <a:t> </a:t>
            </a:r>
          </a:p>
          <a:p>
            <a:pPr marL="0" indent="0">
              <a:lnSpc>
                <a:spcPct val="100000"/>
              </a:lnSpc>
              <a:spcBef>
                <a:spcPts val="0"/>
              </a:spcBef>
              <a:buNone/>
            </a:pPr>
            <a:r>
              <a:rPr lang="en-US" sz="1050"/>
              <a:t>3. Click on </a:t>
            </a:r>
            <a:r>
              <a:rPr lang="en-US" sz="1050" b="1"/>
              <a:t>Choose File</a:t>
            </a:r>
            <a:r>
              <a:rPr lang="en-US" sz="1050"/>
              <a:t> to locate file</a:t>
            </a:r>
          </a:p>
          <a:p>
            <a:pPr marL="0" indent="0">
              <a:lnSpc>
                <a:spcPct val="100000"/>
              </a:lnSpc>
              <a:spcBef>
                <a:spcPts val="0"/>
              </a:spcBef>
              <a:buNone/>
            </a:pPr>
            <a:r>
              <a:rPr lang="en-US" sz="1050"/>
              <a:t>4. Select </a:t>
            </a:r>
            <a:r>
              <a:rPr lang="en-US" sz="1050" b="1"/>
              <a:t>Replace</a:t>
            </a:r>
          </a:p>
          <a:p>
            <a:pPr marL="0" indent="0">
              <a:lnSpc>
                <a:spcPct val="100000"/>
              </a:lnSpc>
              <a:spcBef>
                <a:spcPts val="0"/>
              </a:spcBef>
              <a:buNone/>
            </a:pPr>
            <a:r>
              <a:rPr lang="en-US" sz="1050"/>
              <a:t>5. Click</a:t>
            </a:r>
            <a:r>
              <a:rPr lang="en-US" sz="1050" i="1">
                <a:solidFill>
                  <a:srgbClr val="101E8E"/>
                </a:solidFill>
              </a:rPr>
              <a:t> </a:t>
            </a:r>
            <a:r>
              <a:rPr lang="en-US" sz="1050" b="1"/>
              <a:t>Submit    </a:t>
            </a:r>
            <a:r>
              <a:rPr lang="en-US" sz="1050"/>
              <a:t>message in green will display across the top indicating file submission has been attempted and a Batch ID</a:t>
            </a:r>
            <a:r>
              <a:rPr lang="en-US" sz="1050" i="1">
                <a:solidFill>
                  <a:srgbClr val="101E8E"/>
                </a:solidFill>
              </a:rPr>
              <a:t> </a:t>
            </a:r>
            <a:r>
              <a:rPr lang="en-US" sz="1050"/>
              <a:t>will be created</a:t>
            </a:r>
            <a:endParaRPr lang="en-US" sz="1050" b="1"/>
          </a:p>
          <a:p>
            <a:pPr marL="0" indent="0">
              <a:lnSpc>
                <a:spcPct val="100000"/>
              </a:lnSpc>
              <a:spcBef>
                <a:spcPts val="0"/>
              </a:spcBef>
              <a:buNone/>
            </a:pPr>
            <a:r>
              <a:rPr lang="en-US" sz="1050"/>
              <a:t>6.</a:t>
            </a:r>
            <a:r>
              <a:rPr lang="en-US" sz="1050" b="1"/>
              <a:t> </a:t>
            </a:r>
            <a:r>
              <a:rPr lang="en-US" sz="1050" b="1">
                <a:highlight>
                  <a:srgbClr val="FFFF00"/>
                </a:highlight>
              </a:rPr>
              <a:t>Check Batch Maintenance Screen to verify file processed  </a:t>
            </a:r>
          </a:p>
          <a:p>
            <a:pPr marL="0" indent="0">
              <a:lnSpc>
                <a:spcPct val="100000"/>
              </a:lnSpc>
              <a:spcBef>
                <a:spcPts val="0"/>
              </a:spcBef>
              <a:buNone/>
            </a:pPr>
            <a:r>
              <a:rPr lang="en-US" sz="1050"/>
              <a:t>*Email confirmation will be sent once complete</a:t>
            </a:r>
          </a:p>
          <a:p>
            <a:pPr marL="0" indent="0">
              <a:lnSpc>
                <a:spcPct val="100000"/>
              </a:lnSpc>
              <a:spcBef>
                <a:spcPts val="0"/>
              </a:spcBef>
              <a:buNone/>
            </a:pPr>
            <a:endParaRPr lang="en-US" sz="1050" i="1">
              <a:solidFill>
                <a:srgbClr val="00B050"/>
              </a:solidFill>
            </a:endParaRPr>
          </a:p>
          <a:p>
            <a:pPr marL="0" indent="0">
              <a:lnSpc>
                <a:spcPct val="100000"/>
              </a:lnSpc>
              <a:spcBef>
                <a:spcPts val="0"/>
              </a:spcBef>
              <a:buNone/>
            </a:pPr>
            <a:endParaRPr lang="en-US" sz="1050" dirty="0"/>
          </a:p>
        </p:txBody>
      </p:sp>
      <p:pic>
        <p:nvPicPr>
          <p:cNvPr id="1028" name="Picture 4">
            <a:extLst>
              <a:ext uri="{FF2B5EF4-FFF2-40B4-BE49-F238E27FC236}">
                <a16:creationId xmlns:a16="http://schemas.microsoft.com/office/drawing/2014/main" id="{C92511BE-C0DF-7FA2-B187-E287580E5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74" y="3165954"/>
            <a:ext cx="6911502" cy="283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273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bg1"/>
                </a:solidFill>
              </a:rPr>
              <a:t>Step 3: Check Batch Maintenance Screen </a:t>
            </a:r>
          </a:p>
        </p:txBody>
      </p:sp>
      <p:sp>
        <p:nvSpPr>
          <p:cNvPr id="2" name="Content Placeholder 1"/>
          <p:cNvSpPr>
            <a:spLocks noGrp="1"/>
          </p:cNvSpPr>
          <p:nvPr>
            <p:ph idx="1"/>
          </p:nvPr>
        </p:nvSpPr>
        <p:spPr/>
        <p:txBody>
          <a:bodyPr/>
          <a:lstStyle/>
          <a:p>
            <a:pPr marL="285750" indent="-285750">
              <a:buFont typeface="Wingdings" panose="05000000000000000000" pitchFamily="2" charset="2"/>
              <a:buChar char="ü"/>
            </a:pPr>
            <a:r>
              <a:rPr lang="en-US" sz="1800" dirty="0"/>
              <a:t>Check Batch Maintenance to ensure files have processed successfully. </a:t>
            </a:r>
          </a:p>
          <a:p>
            <a:pPr marL="285750" indent="-285750">
              <a:buFont typeface="Wingdings" panose="05000000000000000000" pitchFamily="2" charset="2"/>
              <a:buChar char="ü"/>
            </a:pPr>
            <a:r>
              <a:rPr lang="en-US" sz="1800" dirty="0"/>
              <a:t>Processed Indicator will say “YES”.   If blank or “No”, file did </a:t>
            </a:r>
            <a:r>
              <a:rPr lang="en-US" sz="1800" u="sng" dirty="0"/>
              <a:t>not </a:t>
            </a:r>
            <a:r>
              <a:rPr lang="en-US" sz="1800" dirty="0"/>
              <a:t>upload </a:t>
            </a:r>
          </a:p>
          <a:p>
            <a:pPr marL="285750" lvl="0" indent="-285750">
              <a:buFont typeface="Wingdings" panose="05000000000000000000" pitchFamily="2" charset="2"/>
              <a:buChar char="ü"/>
            </a:pPr>
            <a:r>
              <a:rPr lang="en-US" sz="1800" dirty="0"/>
              <a:t>Check Record Count, Error Count, and make sure submitted date and time look accurate. </a:t>
            </a:r>
          </a:p>
          <a:p>
            <a:pPr lvl="0"/>
            <a:r>
              <a:rPr lang="en-US" sz="1800" dirty="0"/>
              <a:t>Option to download or delete last uploaded file from this screen. Check the ‘select’ box and click ‘Download’ or ‘Delete’ </a:t>
            </a:r>
          </a:p>
          <a:p>
            <a:pPr marL="285750" lvl="0" indent="-285750">
              <a:buFont typeface="Wingdings" panose="05000000000000000000" pitchFamily="2" charset="2"/>
              <a:buChar char="ü"/>
            </a:pPr>
            <a:endParaRPr lang="en-US" sz="1800" dirty="0"/>
          </a:p>
          <a:p>
            <a:pPr marL="0" indent="0">
              <a:buNone/>
            </a:pPr>
            <a:endParaRPr lang="en-US" sz="1800" dirty="0"/>
          </a:p>
          <a:p>
            <a:pPr marL="0" indent="0">
              <a:buNone/>
            </a:pPr>
            <a:endParaRPr lang="en-US" sz="1800" dirty="0"/>
          </a:p>
          <a:p>
            <a:pPr marL="0" indent="0">
              <a:buNone/>
            </a:pPr>
            <a:endParaRPr lang="en-US" dirty="0"/>
          </a:p>
        </p:txBody>
      </p:sp>
      <p:pic>
        <p:nvPicPr>
          <p:cNvPr id="1026" name="Picture 2">
            <a:extLst>
              <a:ext uri="{FF2B5EF4-FFF2-40B4-BE49-F238E27FC236}">
                <a16:creationId xmlns:a16="http://schemas.microsoft.com/office/drawing/2014/main" id="{015E549B-5CA3-114A-A5C9-36508CDF9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8636"/>
            <a:ext cx="9144000" cy="3244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FE1AE66-45F0-7685-FCB0-F72E854A3B6C}"/>
              </a:ext>
            </a:extLst>
          </p:cNvPr>
          <p:cNvSpPr/>
          <p:nvPr/>
        </p:nvSpPr>
        <p:spPr>
          <a:xfrm>
            <a:off x="3814618" y="5735782"/>
            <a:ext cx="3897744" cy="1948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316FD2E-7341-9CAD-6466-F7537CA09E67}"/>
              </a:ext>
            </a:extLst>
          </p:cNvPr>
          <p:cNvSpPr txBox="1"/>
          <p:nvPr/>
        </p:nvSpPr>
        <p:spPr>
          <a:xfrm>
            <a:off x="2272146" y="6003322"/>
            <a:ext cx="2429164" cy="600164"/>
          </a:xfrm>
          <a:prstGeom prst="rect">
            <a:avLst/>
          </a:prstGeom>
          <a:solidFill>
            <a:schemeClr val="bg1">
              <a:lumMod val="85000"/>
            </a:schemeClr>
          </a:solidFill>
          <a:ln>
            <a:solidFill>
              <a:schemeClr val="bg2">
                <a:lumMod val="50000"/>
              </a:schemeClr>
            </a:solidFill>
          </a:ln>
        </p:spPr>
        <p:txBody>
          <a:bodyPr wrap="square" rtlCol="0">
            <a:spAutoFit/>
          </a:bodyPr>
          <a:lstStyle/>
          <a:p>
            <a:r>
              <a:rPr lang="en-US" sz="1100" b="1" dirty="0">
                <a:solidFill>
                  <a:srgbClr val="FF0000"/>
                </a:solidFill>
              </a:rPr>
              <a:t>AFTER EVERY FILE UPLOAD - Verify Record Count, Error Count, Processed Indicator = Yes, Submitted Date!</a:t>
            </a:r>
          </a:p>
        </p:txBody>
      </p:sp>
    </p:spTree>
    <p:extLst>
      <p:ext uri="{BB962C8B-B14F-4D97-AF65-F5344CB8AC3E}">
        <p14:creationId xmlns:p14="http://schemas.microsoft.com/office/powerpoint/2010/main" val="3589464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67" y="383824"/>
            <a:ext cx="6081865" cy="756418"/>
          </a:xfrm>
        </p:spPr>
        <p:txBody>
          <a:bodyPr/>
          <a:lstStyle/>
          <a:p>
            <a:r>
              <a:rPr lang="en-US" dirty="0"/>
              <a:t>Special Education Discipline:</a:t>
            </a:r>
            <a:br>
              <a:rPr lang="en-US" dirty="0"/>
            </a:br>
            <a:r>
              <a:rPr lang="en-US" dirty="0"/>
              <a:t> No Discipline Actions</a:t>
            </a:r>
          </a:p>
        </p:txBody>
      </p:sp>
      <p:sp>
        <p:nvSpPr>
          <p:cNvPr id="4" name="Rectangle 3"/>
          <p:cNvSpPr/>
          <p:nvPr/>
        </p:nvSpPr>
        <p:spPr>
          <a:xfrm>
            <a:off x="0" y="1236929"/>
            <a:ext cx="8836702" cy="1477328"/>
          </a:xfrm>
          <a:prstGeom prst="rect">
            <a:avLst/>
          </a:prstGeom>
        </p:spPr>
        <p:txBody>
          <a:bodyPr wrap="square">
            <a:spAutoFit/>
          </a:bodyPr>
          <a:lstStyle/>
          <a:p>
            <a:r>
              <a:rPr lang="en-US" dirty="0"/>
              <a:t>How to report your district has no discipline actions:</a:t>
            </a:r>
          </a:p>
          <a:p>
            <a:pPr marL="285750" indent="-285750">
              <a:buFont typeface="Arial" panose="020B0604020202020204" pitchFamily="34" charset="0"/>
              <a:buChar char="•"/>
            </a:pPr>
            <a:r>
              <a:rPr lang="en-US" dirty="0"/>
              <a:t>Under the </a:t>
            </a:r>
            <a:r>
              <a:rPr lang="en-US" b="1" dirty="0"/>
              <a:t>Special Ed Discipline Tab </a:t>
            </a:r>
            <a:r>
              <a:rPr lang="en-US" dirty="0"/>
              <a:t>choose </a:t>
            </a:r>
            <a:r>
              <a:rPr lang="en-US" b="1" u="sng" dirty="0"/>
              <a:t>No Discipline Actions</a:t>
            </a:r>
          </a:p>
          <a:p>
            <a:pPr marL="285750" indent="-285750">
              <a:buFont typeface="Arial" panose="020B0604020202020204" pitchFamily="34" charset="0"/>
              <a:buChar char="•"/>
            </a:pPr>
            <a:r>
              <a:rPr lang="en-US" dirty="0"/>
              <a:t>Select the </a:t>
            </a:r>
            <a:r>
              <a:rPr lang="en-US" b="1" dirty="0"/>
              <a:t>School Year, </a:t>
            </a:r>
            <a:r>
              <a:rPr lang="en-US" dirty="0"/>
              <a:t>Click </a:t>
            </a:r>
            <a:r>
              <a:rPr lang="en-US" b="1" u="sng" dirty="0">
                <a:solidFill>
                  <a:schemeClr val="accent6"/>
                </a:solidFill>
              </a:rPr>
              <a:t>Submit</a:t>
            </a:r>
          </a:p>
          <a:p>
            <a:pPr marL="285750" indent="-285750">
              <a:buFont typeface="Arial" panose="020B0604020202020204" pitchFamily="34" charset="0"/>
              <a:buChar char="•"/>
            </a:pPr>
            <a:r>
              <a:rPr lang="en-US" dirty="0"/>
              <a:t>Mark</a:t>
            </a:r>
            <a:r>
              <a:rPr lang="en-US" b="1" dirty="0"/>
              <a:t> </a:t>
            </a:r>
            <a:r>
              <a:rPr lang="en-US" b="1" u="sng" dirty="0"/>
              <a:t>Yes</a:t>
            </a:r>
            <a:r>
              <a:rPr lang="en-US" b="1" dirty="0"/>
              <a:t> </a:t>
            </a:r>
            <a:r>
              <a:rPr lang="en-US" dirty="0"/>
              <a:t>under No Discipline Actions and click</a:t>
            </a:r>
            <a:r>
              <a:rPr lang="en-US" dirty="0">
                <a:solidFill>
                  <a:srgbClr val="101E8E"/>
                </a:solidFill>
              </a:rPr>
              <a:t> </a:t>
            </a:r>
            <a:r>
              <a:rPr lang="en-US" b="1" u="sng" dirty="0">
                <a:solidFill>
                  <a:schemeClr val="accent6"/>
                </a:solidFill>
              </a:rPr>
              <a:t>Save</a:t>
            </a:r>
          </a:p>
          <a:p>
            <a:pPr marL="285750" indent="-285750">
              <a:buFont typeface="Arial" panose="020B0604020202020204" pitchFamily="34" charset="0"/>
              <a:buChar char="•"/>
            </a:pPr>
            <a:r>
              <a:rPr lang="en-US" dirty="0"/>
              <a:t>Be sure you see the </a:t>
            </a:r>
            <a:r>
              <a:rPr lang="en-US" dirty="0">
                <a:solidFill>
                  <a:schemeClr val="accent6"/>
                </a:solidFill>
              </a:rPr>
              <a:t>“</a:t>
            </a:r>
            <a:r>
              <a:rPr lang="en-US" b="1" dirty="0">
                <a:solidFill>
                  <a:schemeClr val="accent6"/>
                </a:solidFill>
              </a:rPr>
              <a:t>Successful Save”</a:t>
            </a:r>
            <a:r>
              <a:rPr lang="en-US" dirty="0">
                <a:solidFill>
                  <a:schemeClr val="accent6"/>
                </a:solidFill>
              </a:rPr>
              <a:t> </a:t>
            </a:r>
            <a:r>
              <a:rPr lang="en-US" dirty="0"/>
              <a:t>message at the top</a:t>
            </a:r>
            <a:r>
              <a:rPr lang="en-US" b="1" u="sng" dirty="0">
                <a:solidFill>
                  <a:schemeClr val="accent6"/>
                </a:solidFill>
              </a:rPr>
              <a:t> </a:t>
            </a:r>
          </a:p>
        </p:txBody>
      </p:sp>
      <p:pic>
        <p:nvPicPr>
          <p:cNvPr id="1028"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98" t="12701" r="16527" b="35612"/>
          <a:stretch/>
        </p:blipFill>
        <p:spPr bwMode="auto">
          <a:xfrm>
            <a:off x="-69220" y="2649745"/>
            <a:ext cx="9213220" cy="3535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0800000">
            <a:off x="1206728" y="4077323"/>
            <a:ext cx="344754" cy="1906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ight Arrow 10"/>
          <p:cNvSpPr/>
          <p:nvPr/>
        </p:nvSpPr>
        <p:spPr>
          <a:xfrm rot="10800000">
            <a:off x="1206728" y="4726662"/>
            <a:ext cx="274312" cy="2279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Down Arrow 11"/>
          <p:cNvSpPr/>
          <p:nvPr/>
        </p:nvSpPr>
        <p:spPr>
          <a:xfrm rot="10800000">
            <a:off x="5934486" y="6174789"/>
            <a:ext cx="236607" cy="38509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p:cNvSpPr/>
          <p:nvPr/>
        </p:nvSpPr>
        <p:spPr>
          <a:xfrm>
            <a:off x="8272318" y="5523029"/>
            <a:ext cx="514350" cy="323326"/>
          </a:xfrm>
          <a:prstGeom prst="ellipse">
            <a:avLst/>
          </a:prstGeom>
          <a:solidFill>
            <a:schemeClr val="accent4">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rot="10800000">
            <a:off x="8400905" y="5916702"/>
            <a:ext cx="257175" cy="4548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1551482" y="5875299"/>
            <a:ext cx="3321615" cy="307777"/>
          </a:xfrm>
          <a:prstGeom prst="rect">
            <a:avLst/>
          </a:prstGeom>
        </p:spPr>
        <p:txBody>
          <a:bodyPr wrap="none">
            <a:spAutoFit/>
          </a:bodyPr>
          <a:lstStyle/>
          <a:p>
            <a:r>
              <a:rPr lang="en-US" sz="1400" dirty="0"/>
              <a:t>*No need to upload a Discipline Action file </a:t>
            </a:r>
          </a:p>
        </p:txBody>
      </p:sp>
      <p:sp>
        <p:nvSpPr>
          <p:cNvPr id="5" name="Rectangle 4">
            <a:extLst>
              <a:ext uri="{FF2B5EF4-FFF2-40B4-BE49-F238E27FC236}">
                <a16:creationId xmlns:a16="http://schemas.microsoft.com/office/drawing/2014/main" id="{D745C3B9-4F05-3047-F895-61C613279FE7}"/>
              </a:ext>
            </a:extLst>
          </p:cNvPr>
          <p:cNvSpPr/>
          <p:nvPr/>
        </p:nvSpPr>
        <p:spPr>
          <a:xfrm>
            <a:off x="5246254" y="4103415"/>
            <a:ext cx="1163782" cy="1116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0E89BD-8AE6-EE9E-9257-5C7E6E34CDA2}"/>
              </a:ext>
            </a:extLst>
          </p:cNvPr>
          <p:cNvSpPr/>
          <p:nvPr/>
        </p:nvSpPr>
        <p:spPr>
          <a:xfrm>
            <a:off x="1540236" y="5594104"/>
            <a:ext cx="558202" cy="1906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A661D2-57AF-7B82-9B7B-A48AACD14E48}"/>
              </a:ext>
            </a:extLst>
          </p:cNvPr>
          <p:cNvSpPr/>
          <p:nvPr/>
        </p:nvSpPr>
        <p:spPr>
          <a:xfrm>
            <a:off x="4013798" y="5594104"/>
            <a:ext cx="558202" cy="1906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5A36426-D966-F65B-AB55-41360F7E3223}"/>
              </a:ext>
            </a:extLst>
          </p:cNvPr>
          <p:cNvSpPr/>
          <p:nvPr/>
        </p:nvSpPr>
        <p:spPr>
          <a:xfrm>
            <a:off x="2827429" y="4063894"/>
            <a:ext cx="655782" cy="190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a:p>
            <a:pPr algn="ctr"/>
            <a:r>
              <a:rPr lang="en-US" sz="900" dirty="0"/>
              <a:t>2022-23</a:t>
            </a:r>
          </a:p>
          <a:p>
            <a:pPr algn="ctr"/>
            <a:endParaRPr lang="en-US" sz="900" dirty="0"/>
          </a:p>
        </p:txBody>
      </p:sp>
    </p:spTree>
    <p:extLst>
      <p:ext uri="{BB962C8B-B14F-4D97-AF65-F5344CB8AC3E}">
        <p14:creationId xmlns:p14="http://schemas.microsoft.com/office/powerpoint/2010/main" val="3523201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Status Screen</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600" dirty="0">
                <a:solidFill>
                  <a:schemeClr val="tx1"/>
                </a:solidFill>
                <a:latin typeface="+mn-lt"/>
              </a:rPr>
              <a:t>AUs (SPI role) can see file status of all member districts under </a:t>
            </a:r>
            <a:r>
              <a:rPr lang="en-US" sz="1600" b="1" dirty="0">
                <a:solidFill>
                  <a:schemeClr val="tx1"/>
                </a:solidFill>
                <a:latin typeface="+mn-lt"/>
              </a:rPr>
              <a:t>Special Ed Discipline/Status Dashboard</a:t>
            </a:r>
            <a:r>
              <a:rPr lang="en-US" sz="1600" dirty="0">
                <a:solidFill>
                  <a:schemeClr val="tx1"/>
                </a:solidFill>
                <a:latin typeface="+mn-lt"/>
              </a:rPr>
              <a:t> by filtering on File Type: </a:t>
            </a:r>
            <a:r>
              <a:rPr lang="en-US" sz="1600" b="1" dirty="0">
                <a:solidFill>
                  <a:schemeClr val="tx1"/>
                </a:solidFill>
                <a:latin typeface="+mn-lt"/>
              </a:rPr>
              <a:t>Discipline Action</a:t>
            </a:r>
            <a:r>
              <a:rPr lang="en-US" sz="1600" dirty="0">
                <a:solidFill>
                  <a:schemeClr val="tx1"/>
                </a:solidFill>
                <a:latin typeface="+mn-lt"/>
              </a:rPr>
              <a:t> </a:t>
            </a:r>
          </a:p>
          <a:p>
            <a:pPr marL="742950" lvl="1" indent="-285750"/>
            <a:r>
              <a:rPr lang="en-US" sz="1600" dirty="0"/>
              <a:t>Screen also shows the date a district (DIS role) marks “No Discipline Actions”</a:t>
            </a:r>
          </a:p>
          <a:p>
            <a:pPr marL="742950" lvl="1" indent="-285750"/>
            <a:r>
              <a:rPr lang="en-US" sz="1600" dirty="0"/>
              <a:t>Another option – </a:t>
            </a:r>
            <a:r>
              <a:rPr lang="en-US" sz="1600" u="sng" dirty="0"/>
              <a:t>District Activity Report </a:t>
            </a:r>
            <a:r>
              <a:rPr lang="en-US" sz="1600" dirty="0"/>
              <a:t>found under Cognos Reports/Special Education Discipline  </a:t>
            </a:r>
          </a:p>
          <a:p>
            <a:pPr marL="742950" lvl="1" indent="-285750"/>
            <a:endParaRPr lang="en-US" sz="1600" dirty="0"/>
          </a:p>
          <a:p>
            <a:pPr marL="742950" lvl="1" indent="-285750"/>
            <a:endParaRPr lang="en-US" sz="1600" dirty="0"/>
          </a:p>
          <a:p>
            <a:pPr marL="457200" lvl="1" indent="0">
              <a:buNone/>
            </a:pPr>
            <a:endParaRPr lang="en-US" sz="1800" dirty="0">
              <a:solidFill>
                <a:schemeClr val="tx1"/>
              </a:solidFill>
            </a:endParaRPr>
          </a:p>
        </p:txBody>
      </p:sp>
      <p:pic>
        <p:nvPicPr>
          <p:cNvPr id="12" name="Picture 11">
            <a:extLst>
              <a:ext uri="{FF2B5EF4-FFF2-40B4-BE49-F238E27FC236}">
                <a16:creationId xmlns:a16="http://schemas.microsoft.com/office/drawing/2014/main" id="{508507D2-87DD-AE20-DF05-550F3959554E}"/>
              </a:ext>
            </a:extLst>
          </p:cNvPr>
          <p:cNvPicPr>
            <a:picLocks noChangeAspect="1"/>
          </p:cNvPicPr>
          <p:nvPr/>
        </p:nvPicPr>
        <p:blipFill>
          <a:blip r:embed="rId2"/>
          <a:stretch>
            <a:fillRect/>
          </a:stretch>
        </p:blipFill>
        <p:spPr>
          <a:xfrm>
            <a:off x="101600" y="2703512"/>
            <a:ext cx="9144000" cy="4295775"/>
          </a:xfrm>
          <a:prstGeom prst="rect">
            <a:avLst/>
          </a:prstGeom>
        </p:spPr>
      </p:pic>
    </p:spTree>
    <p:extLst>
      <p:ext uri="{BB962C8B-B14F-4D97-AF65-F5344CB8AC3E}">
        <p14:creationId xmlns:p14="http://schemas.microsoft.com/office/powerpoint/2010/main" val="2449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73" y="184805"/>
            <a:ext cx="8192077" cy="785013"/>
          </a:xfrm>
        </p:spPr>
        <p:txBody>
          <a:bodyPr vert="horz" lIns="91440" tIns="45720" rIns="91440" bIns="45720" rtlCol="0" anchor="ctr">
            <a:normAutofit/>
          </a:bodyPr>
          <a:lstStyle/>
          <a:p>
            <a:pPr>
              <a:defRPr/>
            </a:pPr>
            <a:r>
              <a:rPr lang="en-US" sz="4500">
                <a:latin typeface="+mj-lt"/>
              </a:rPr>
              <a:t>Frequently Used Terms</a:t>
            </a:r>
            <a:endParaRPr lang="en-US" sz="4500" kern="1200" dirty="0">
              <a:latin typeface="+mj-lt"/>
              <a:ea typeface="+mj-ea"/>
              <a:cs typeface="+mj-cs"/>
            </a:endParaRPr>
          </a:p>
        </p:txBody>
      </p:sp>
      <p:graphicFrame>
        <p:nvGraphicFramePr>
          <p:cNvPr id="16" name="Content Placeholder 4"/>
          <p:cNvGraphicFramePr>
            <a:graphicFrameLocks noGrp="1"/>
          </p:cNvGraphicFramePr>
          <p:nvPr>
            <p:ph idx="1"/>
            <p:extLst>
              <p:ext uri="{D42A27DB-BD31-4B8C-83A1-F6EECF244321}">
                <p14:modId xmlns:p14="http://schemas.microsoft.com/office/powerpoint/2010/main" val="722751534"/>
              </p:ext>
            </p:extLst>
          </p:nvPr>
        </p:nvGraphicFramePr>
        <p:xfrm>
          <a:off x="581891" y="1522153"/>
          <a:ext cx="7813963" cy="4617230"/>
        </p:xfrm>
        <a:graphic>
          <a:graphicData uri="http://schemas.openxmlformats.org/drawingml/2006/table">
            <a:tbl>
              <a:tblPr firstRow="1" bandRow="1">
                <a:tableStyleId>{5C22544A-7EE6-4342-B048-85BDC9FD1C3A}</a:tableStyleId>
              </a:tblPr>
              <a:tblGrid>
                <a:gridCol w="1769682">
                  <a:extLst>
                    <a:ext uri="{9D8B030D-6E8A-4147-A177-3AD203B41FA5}">
                      <a16:colId xmlns:a16="http://schemas.microsoft.com/office/drawing/2014/main" val="20000"/>
                    </a:ext>
                  </a:extLst>
                </a:gridCol>
                <a:gridCol w="6044281">
                  <a:extLst>
                    <a:ext uri="{9D8B030D-6E8A-4147-A177-3AD203B41FA5}">
                      <a16:colId xmlns:a16="http://schemas.microsoft.com/office/drawing/2014/main" val="20001"/>
                    </a:ext>
                  </a:extLst>
                </a:gridCol>
              </a:tblGrid>
              <a:tr h="519869">
                <a:tc>
                  <a:txBody>
                    <a:bodyPr/>
                    <a:lstStyle/>
                    <a:p>
                      <a:r>
                        <a:rPr lang="en-US" sz="2400" b="0" dirty="0">
                          <a:solidFill>
                            <a:schemeClr val="tx1"/>
                          </a:solidFill>
                        </a:rPr>
                        <a:t>Term</a:t>
                      </a:r>
                    </a:p>
                  </a:txBody>
                  <a:tcPr marL="85693" marR="85693" marT="42846" marB="42846">
                    <a:solidFill>
                      <a:schemeClr val="accent2">
                        <a:lumMod val="60000"/>
                        <a:lumOff val="40000"/>
                      </a:schemeClr>
                    </a:solidFill>
                  </a:tcPr>
                </a:tc>
                <a:tc>
                  <a:txBody>
                    <a:bodyPr/>
                    <a:lstStyle/>
                    <a:p>
                      <a:r>
                        <a:rPr lang="en-US" sz="2400" b="0" dirty="0">
                          <a:solidFill>
                            <a:schemeClr val="tx1"/>
                          </a:solidFill>
                        </a:rPr>
                        <a:t>Definition</a:t>
                      </a:r>
                    </a:p>
                  </a:txBody>
                  <a:tcPr marL="85693" marR="85693" marT="42846" marB="42846">
                    <a:solidFill>
                      <a:schemeClr val="accent2">
                        <a:lumMod val="60000"/>
                        <a:lumOff val="40000"/>
                      </a:schemeClr>
                    </a:solidFill>
                  </a:tcPr>
                </a:tc>
                <a:extLst>
                  <a:ext uri="{0D108BD9-81ED-4DB2-BD59-A6C34878D82A}">
                    <a16:rowId xmlns:a16="http://schemas.microsoft.com/office/drawing/2014/main" val="10000"/>
                  </a:ext>
                </a:extLst>
              </a:tr>
              <a:tr h="491305">
                <a:tc>
                  <a:txBody>
                    <a:bodyPr/>
                    <a:lstStyle/>
                    <a:p>
                      <a:r>
                        <a:rPr lang="en-US" sz="1600" b="0" dirty="0">
                          <a:solidFill>
                            <a:schemeClr val="tx1"/>
                          </a:solidFill>
                        </a:rPr>
                        <a:t>Cognos</a:t>
                      </a:r>
                      <a:r>
                        <a:rPr lang="en-US" sz="1200" b="0" dirty="0">
                          <a:solidFill>
                            <a:schemeClr val="tx1"/>
                          </a:solidFill>
                        </a:rPr>
                        <a:t> </a:t>
                      </a:r>
                    </a:p>
                  </a:txBody>
                  <a:tcPr marL="85693" marR="85693" marT="42846" marB="42846">
                    <a:solidFill>
                      <a:schemeClr val="bg2"/>
                    </a:solidFill>
                  </a:tcPr>
                </a:tc>
                <a:tc>
                  <a:txBody>
                    <a:bodyPr/>
                    <a:lstStyle/>
                    <a:p>
                      <a:r>
                        <a:rPr lang="en-US" sz="1200" b="0">
                          <a:solidFill>
                            <a:schemeClr val="tx1"/>
                          </a:solidFill>
                        </a:rPr>
                        <a:t>A type of report in which the user can view</a:t>
                      </a:r>
                      <a:r>
                        <a:rPr lang="en-US" sz="1200" b="0" baseline="0">
                          <a:solidFill>
                            <a:schemeClr val="tx1"/>
                          </a:solidFill>
                        </a:rPr>
                        <a:t> applicable reports that are formatted in a user-friendly environment</a:t>
                      </a:r>
                      <a:endParaRPr lang="en-US" sz="1200" b="0">
                        <a:solidFill>
                          <a:schemeClr val="tx1"/>
                        </a:solidFill>
                      </a:endParaRPr>
                    </a:p>
                  </a:txBody>
                  <a:tcPr marL="85693" marR="85693" marT="42846" marB="42846">
                    <a:solidFill>
                      <a:schemeClr val="bg2"/>
                    </a:solidFill>
                  </a:tcPr>
                </a:tc>
                <a:extLst>
                  <a:ext uri="{0D108BD9-81ED-4DB2-BD59-A6C34878D82A}">
                    <a16:rowId xmlns:a16="http://schemas.microsoft.com/office/drawing/2014/main" val="10001"/>
                  </a:ext>
                </a:extLst>
              </a:tr>
              <a:tr h="491305">
                <a:tc>
                  <a:txBody>
                    <a:bodyPr/>
                    <a:lstStyle/>
                    <a:p>
                      <a:r>
                        <a:rPr lang="en-US" sz="1600" dirty="0"/>
                        <a:t>Data Pipeline</a:t>
                      </a:r>
                    </a:p>
                  </a:txBody>
                  <a:tcPr marL="85693" marR="85693" marT="42846" marB="42846">
                    <a:solidFill>
                      <a:schemeClr val="accent3">
                        <a:lumMod val="60000"/>
                        <a:lumOff val="40000"/>
                      </a:schemeClr>
                    </a:solidFill>
                  </a:tcPr>
                </a:tc>
                <a:tc>
                  <a:txBody>
                    <a:bodyPr/>
                    <a:lstStyle/>
                    <a:p>
                      <a:r>
                        <a:rPr lang="en-US" sz="1200" dirty="0"/>
                        <a:t>A streamlined approach to efficiently move required education information</a:t>
                      </a:r>
                      <a:r>
                        <a:rPr lang="en-US" sz="1200" baseline="0" dirty="0"/>
                        <a:t> from school districts to the CDE </a:t>
                      </a:r>
                      <a:endParaRPr lang="en-US" sz="1200" dirty="0"/>
                    </a:p>
                  </a:txBody>
                  <a:tcPr marL="85693" marR="85693" marT="42846" marB="42846">
                    <a:solidFill>
                      <a:schemeClr val="accent3">
                        <a:lumMod val="60000"/>
                        <a:lumOff val="40000"/>
                      </a:schemeClr>
                    </a:solidFill>
                  </a:tcPr>
                </a:tc>
                <a:extLst>
                  <a:ext uri="{0D108BD9-81ED-4DB2-BD59-A6C34878D82A}">
                    <a16:rowId xmlns:a16="http://schemas.microsoft.com/office/drawing/2014/main" val="10002"/>
                  </a:ext>
                </a:extLst>
              </a:tr>
              <a:tr h="491305">
                <a:tc>
                  <a:txBody>
                    <a:bodyPr/>
                    <a:lstStyle/>
                    <a:p>
                      <a:r>
                        <a:rPr lang="en-US" sz="1600" dirty="0"/>
                        <a:t>DMS</a:t>
                      </a:r>
                    </a:p>
                  </a:txBody>
                  <a:tcPr marL="85693" marR="85693" marT="42846" marB="42846">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The ESSU Data Management System (DMS) is a single sign on system that assists AUs in meeting accountability requirements for Special Education and Gifted Education.</a:t>
                      </a:r>
                    </a:p>
                    <a:p>
                      <a:endParaRPr lang="en-US" sz="1200" dirty="0"/>
                    </a:p>
                  </a:txBody>
                  <a:tcPr marL="85693" marR="85693" marT="42846" marB="42846">
                    <a:solidFill>
                      <a:schemeClr val="bg2"/>
                    </a:solidFill>
                  </a:tcPr>
                </a:tc>
                <a:extLst>
                  <a:ext uri="{0D108BD9-81ED-4DB2-BD59-A6C34878D82A}">
                    <a16:rowId xmlns:a16="http://schemas.microsoft.com/office/drawing/2014/main" val="10003"/>
                  </a:ext>
                </a:extLst>
              </a:tr>
              <a:tr h="491305">
                <a:tc>
                  <a:txBody>
                    <a:bodyPr/>
                    <a:lstStyle/>
                    <a:p>
                      <a:r>
                        <a:rPr lang="en-US" sz="1600" dirty="0"/>
                        <a:t>Interchange</a:t>
                      </a:r>
                    </a:p>
                  </a:txBody>
                  <a:tcPr marL="85693" marR="85693" marT="42846" marB="42846">
                    <a:solidFill>
                      <a:schemeClr val="bg2">
                        <a:lumMod val="90000"/>
                      </a:schemeClr>
                    </a:solidFill>
                  </a:tcPr>
                </a:tc>
                <a:tc>
                  <a:txBody>
                    <a:bodyPr/>
                    <a:lstStyle/>
                    <a:p>
                      <a:r>
                        <a:rPr lang="en-US" sz="1200" dirty="0"/>
                        <a:t>The data holding place within the Data Pipeline. A method</a:t>
                      </a:r>
                      <a:r>
                        <a:rPr lang="en-US" sz="1200" baseline="0" dirty="0"/>
                        <a:t> of providing data to CDE in which  LEA’s may choose from multiple file formats to submit data throughout the year.  </a:t>
                      </a:r>
                      <a:endParaRPr lang="en-US" sz="1200" dirty="0"/>
                    </a:p>
                  </a:txBody>
                  <a:tcPr marL="85693" marR="85693" marT="42846" marB="42846">
                    <a:solidFill>
                      <a:schemeClr val="bg2">
                        <a:lumMod val="90000"/>
                      </a:schemeClr>
                    </a:solidFill>
                  </a:tcPr>
                </a:tc>
                <a:extLst>
                  <a:ext uri="{0D108BD9-81ED-4DB2-BD59-A6C34878D82A}">
                    <a16:rowId xmlns:a16="http://schemas.microsoft.com/office/drawing/2014/main" val="10004"/>
                  </a:ext>
                </a:extLst>
              </a:tr>
              <a:tr h="491305">
                <a:tc>
                  <a:txBody>
                    <a:bodyPr/>
                    <a:lstStyle/>
                    <a:p>
                      <a:r>
                        <a:rPr lang="en-US" sz="1600" dirty="0"/>
                        <a:t>LAM</a:t>
                      </a:r>
                    </a:p>
                  </a:txBody>
                  <a:tcPr marL="85693" marR="85693" marT="42846" marB="42846">
                    <a:solidFill>
                      <a:schemeClr val="bg2"/>
                    </a:solidFill>
                  </a:tcPr>
                </a:tc>
                <a:tc>
                  <a:txBody>
                    <a:bodyPr/>
                    <a:lstStyle/>
                    <a:p>
                      <a:r>
                        <a:rPr lang="en-US" sz="1200"/>
                        <a:t>Local Access</a:t>
                      </a:r>
                      <a:r>
                        <a:rPr lang="en-US" sz="1200" baseline="0"/>
                        <a:t> Manager responsible for assigning the appropriate access to CDE applications</a:t>
                      </a:r>
                      <a:endParaRPr lang="en-US" sz="1200"/>
                    </a:p>
                  </a:txBody>
                  <a:tcPr marL="85693" marR="85693" marT="42846" marB="42846">
                    <a:solidFill>
                      <a:schemeClr val="bg2"/>
                    </a:solidFill>
                  </a:tcPr>
                </a:tc>
                <a:extLst>
                  <a:ext uri="{0D108BD9-81ED-4DB2-BD59-A6C34878D82A}">
                    <a16:rowId xmlns:a16="http://schemas.microsoft.com/office/drawing/2014/main" val="10005"/>
                  </a:ext>
                </a:extLst>
              </a:tr>
              <a:tr h="305637">
                <a:tc>
                  <a:txBody>
                    <a:bodyPr/>
                    <a:lstStyle/>
                    <a:p>
                      <a:r>
                        <a:rPr lang="en-US" sz="1600" dirty="0"/>
                        <a:t>LEA</a:t>
                      </a:r>
                    </a:p>
                  </a:txBody>
                  <a:tcPr marL="85693" marR="85693" marT="42846" marB="42846">
                    <a:solidFill>
                      <a:schemeClr val="bg2">
                        <a:lumMod val="90000"/>
                      </a:schemeClr>
                    </a:solidFill>
                  </a:tcPr>
                </a:tc>
                <a:tc>
                  <a:txBody>
                    <a:bodyPr/>
                    <a:lstStyle/>
                    <a:p>
                      <a:r>
                        <a:rPr lang="en-US" sz="1200"/>
                        <a:t>Local Education Agencies</a:t>
                      </a:r>
                    </a:p>
                  </a:txBody>
                  <a:tcPr marL="85693" marR="85693" marT="42846" marB="42846">
                    <a:solidFill>
                      <a:schemeClr val="bg2">
                        <a:lumMod val="90000"/>
                      </a:schemeClr>
                    </a:solidFill>
                  </a:tcPr>
                </a:tc>
                <a:extLst>
                  <a:ext uri="{0D108BD9-81ED-4DB2-BD59-A6C34878D82A}">
                    <a16:rowId xmlns:a16="http://schemas.microsoft.com/office/drawing/2014/main" val="10006"/>
                  </a:ext>
                </a:extLst>
              </a:tr>
              <a:tr h="491305">
                <a:tc>
                  <a:txBody>
                    <a:bodyPr/>
                    <a:lstStyle/>
                    <a:p>
                      <a:r>
                        <a:rPr lang="en-US" sz="1600" dirty="0" err="1"/>
                        <a:t>IdM</a:t>
                      </a:r>
                      <a:endParaRPr lang="en-US" sz="1600" dirty="0"/>
                    </a:p>
                  </a:txBody>
                  <a:tcPr marL="85693" marR="85693" marT="42846" marB="42846">
                    <a:solidFill>
                      <a:schemeClr val="bg2"/>
                    </a:solidFill>
                  </a:tcPr>
                </a:tc>
                <a:tc>
                  <a:txBody>
                    <a:bodyPr/>
                    <a:lstStyle/>
                    <a:p>
                      <a:r>
                        <a:rPr lang="en-US" sz="1200"/>
                        <a:t>Identity</a:t>
                      </a:r>
                      <a:r>
                        <a:rPr lang="en-US" sz="1200" baseline="0"/>
                        <a:t> Management.  A single sign on system, allowing the user to navigate between the applications without entering user ID information a second time. </a:t>
                      </a:r>
                      <a:endParaRPr lang="en-US" sz="1200"/>
                    </a:p>
                  </a:txBody>
                  <a:tcPr marL="85693" marR="85693" marT="42846" marB="42846">
                    <a:solidFill>
                      <a:schemeClr val="bg2"/>
                    </a:solidFill>
                  </a:tcPr>
                </a:tc>
                <a:extLst>
                  <a:ext uri="{0D108BD9-81ED-4DB2-BD59-A6C34878D82A}">
                    <a16:rowId xmlns:a16="http://schemas.microsoft.com/office/drawing/2014/main" val="10007"/>
                  </a:ext>
                </a:extLst>
              </a:tr>
              <a:tr h="676972">
                <a:tc>
                  <a:txBody>
                    <a:bodyPr/>
                    <a:lstStyle/>
                    <a:p>
                      <a:r>
                        <a:rPr lang="en-US" sz="1600" dirty="0"/>
                        <a:t>Snapshot</a:t>
                      </a:r>
                    </a:p>
                  </a:txBody>
                  <a:tcPr marL="85693" marR="85693" marT="42846" marB="42846">
                    <a:solidFill>
                      <a:schemeClr val="bg2">
                        <a:lumMod val="90000"/>
                      </a:schemeClr>
                    </a:solidFill>
                  </a:tcPr>
                </a:tc>
                <a:tc>
                  <a:txBody>
                    <a:bodyPr/>
                    <a:lstStyle/>
                    <a:p>
                      <a:r>
                        <a:rPr lang="en-US" sz="1200" dirty="0"/>
                        <a:t>A date in time when data is pulled from the appropriate interchanges, validated by additional business rules, and approval given that signifies</a:t>
                      </a:r>
                      <a:r>
                        <a:rPr lang="en-US" sz="1200" baseline="0" dirty="0"/>
                        <a:t> it was accurately reported for a specific point in time by an LEA</a:t>
                      </a:r>
                      <a:endParaRPr lang="en-US" sz="1200" dirty="0"/>
                    </a:p>
                  </a:txBody>
                  <a:tcPr marL="85693" marR="85693" marT="42846" marB="42846">
                    <a:solidFill>
                      <a:schemeClr val="bg2">
                        <a:lumMod val="90000"/>
                      </a:schemeClr>
                    </a:solidFill>
                  </a:tcP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F316C7F6-948C-469F-A124-562E24E12643}"/>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031805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Creating a Snapshot (AU/SPI role)</a:t>
            </a:r>
          </a:p>
        </p:txBody>
      </p:sp>
      <p:sp>
        <p:nvSpPr>
          <p:cNvPr id="2" name="Content Placeholder 1"/>
          <p:cNvSpPr>
            <a:spLocks noGrp="1"/>
          </p:cNvSpPr>
          <p:nvPr>
            <p:ph idx="1"/>
          </p:nvPr>
        </p:nvSpPr>
        <p:spPr>
          <a:xfrm>
            <a:off x="580292" y="1252025"/>
            <a:ext cx="7886700" cy="4640674"/>
          </a:xfrm>
        </p:spPr>
        <p:txBody>
          <a:bodyPr/>
          <a:lstStyle/>
          <a:p>
            <a:pPr marL="342900" indent="-342900">
              <a:buAutoNum type="arabicPeriod"/>
            </a:pPr>
            <a:r>
              <a:rPr lang="en-US" sz="1600" dirty="0"/>
              <a:t>Click </a:t>
            </a:r>
            <a:r>
              <a:rPr lang="en-US" sz="1600" b="1" dirty="0"/>
              <a:t>Special Education Discipline </a:t>
            </a:r>
            <a:r>
              <a:rPr lang="en-US" sz="1600" dirty="0"/>
              <a:t>tab</a:t>
            </a:r>
          </a:p>
          <a:p>
            <a:pPr marL="342900" indent="-342900">
              <a:buAutoNum type="arabicPeriod"/>
            </a:pPr>
            <a:r>
              <a:rPr lang="en-US" sz="1600" dirty="0"/>
              <a:t>Click </a:t>
            </a:r>
            <a:r>
              <a:rPr lang="en-US" sz="1600" b="1" dirty="0"/>
              <a:t>Snapshot</a:t>
            </a:r>
          </a:p>
          <a:p>
            <a:pPr marL="342900" indent="-342900">
              <a:buFont typeface="+mj-lt"/>
              <a:buAutoNum type="arabicPeriod"/>
            </a:pPr>
            <a:r>
              <a:rPr lang="en-US" sz="1600" dirty="0"/>
              <a:t>File Type </a:t>
            </a:r>
            <a:r>
              <a:rPr lang="en-US" sz="1600" b="1" dirty="0"/>
              <a:t>Special Education Discipline</a:t>
            </a:r>
          </a:p>
          <a:p>
            <a:pPr marL="342900" indent="-342900">
              <a:buFont typeface="+mj-lt"/>
              <a:buAutoNum type="arabicPeriod"/>
            </a:pPr>
            <a:r>
              <a:rPr lang="en-US" sz="1600" dirty="0"/>
              <a:t>Click</a:t>
            </a:r>
            <a:r>
              <a:rPr lang="en-US" sz="1600" b="1" dirty="0"/>
              <a:t> Search </a:t>
            </a:r>
            <a:r>
              <a:rPr lang="en-US" sz="1600" dirty="0"/>
              <a:t>button</a:t>
            </a:r>
          </a:p>
          <a:p>
            <a:pPr marL="342900" indent="-342900">
              <a:buFont typeface="+mj-lt"/>
              <a:buAutoNum type="arabicPeriod"/>
            </a:pPr>
            <a:r>
              <a:rPr lang="en-US" sz="1600" dirty="0">
                <a:solidFill>
                  <a:schemeClr val="tx1">
                    <a:lumMod val="85000"/>
                    <a:lumOff val="15000"/>
                  </a:schemeClr>
                </a:solidFill>
              </a:rPr>
              <a:t>Click</a:t>
            </a:r>
            <a:r>
              <a:rPr lang="en-US" sz="1600" b="1" i="1" dirty="0">
                <a:solidFill>
                  <a:srgbClr val="101E8E"/>
                </a:solidFill>
              </a:rPr>
              <a:t> </a:t>
            </a:r>
            <a:r>
              <a:rPr lang="en-US" sz="1600" b="1" dirty="0"/>
              <a:t>Create Snapshot</a:t>
            </a:r>
          </a:p>
          <a:p>
            <a:pPr marL="342900" indent="-342900">
              <a:buFont typeface="+mj-lt"/>
              <a:buAutoNum type="arabicPeriod"/>
            </a:pPr>
            <a:r>
              <a:rPr lang="en-US" sz="1600" dirty="0"/>
              <a:t>Expected Message: </a:t>
            </a:r>
            <a:r>
              <a:rPr lang="en-US" sz="1600" b="1" i="1" dirty="0">
                <a:solidFill>
                  <a:srgbClr val="006600"/>
                </a:solidFill>
              </a:rPr>
              <a:t>Snapshot creation triggered and processing. A notification email will be sent upon completion.</a:t>
            </a:r>
          </a:p>
          <a:p>
            <a:pPr marL="342900" indent="-342900">
              <a:buFont typeface="+mj-lt"/>
              <a:buAutoNum type="arabicPeriod"/>
            </a:pPr>
            <a:r>
              <a:rPr lang="en-US" sz="1600" dirty="0"/>
              <a:t>Confirmation email sent once snapshot has completed</a:t>
            </a:r>
          </a:p>
          <a:p>
            <a:endParaRPr lang="en-US" sz="1800" dirty="0"/>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192" r="11227" b="30185"/>
          <a:stretch/>
        </p:blipFill>
        <p:spPr bwMode="auto">
          <a:xfrm>
            <a:off x="13807142" y="4976445"/>
            <a:ext cx="15304189" cy="442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6548" r="19574" b="32045"/>
          <a:stretch/>
        </p:blipFill>
        <p:spPr bwMode="auto">
          <a:xfrm>
            <a:off x="-84842" y="3803897"/>
            <a:ext cx="9047285" cy="262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BC1FC452-29FE-79A1-5594-E9DC14F1A8BA}"/>
              </a:ext>
            </a:extLst>
          </p:cNvPr>
          <p:cNvSpPr/>
          <p:nvPr/>
        </p:nvSpPr>
        <p:spPr>
          <a:xfrm>
            <a:off x="5957739" y="4364610"/>
            <a:ext cx="593889" cy="207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a:p>
            <a:pPr algn="ctr"/>
            <a:r>
              <a:rPr lang="en-US" sz="900" dirty="0"/>
              <a:t>2022-23</a:t>
            </a:r>
          </a:p>
          <a:p>
            <a:pPr algn="ctr"/>
            <a:endParaRPr lang="en-US" sz="900" dirty="0"/>
          </a:p>
        </p:txBody>
      </p:sp>
    </p:spTree>
    <p:extLst>
      <p:ext uri="{BB962C8B-B14F-4D97-AF65-F5344CB8AC3E}">
        <p14:creationId xmlns:p14="http://schemas.microsoft.com/office/powerpoint/2010/main" val="1969185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228" y="1307507"/>
            <a:ext cx="7817496" cy="4706256"/>
          </a:xfrm>
        </p:spPr>
        <p:txBody>
          <a:bodyPr/>
          <a:lstStyle/>
          <a:p>
            <a:r>
              <a:rPr lang="en-US" sz="1800" dirty="0"/>
              <a:t>Click </a:t>
            </a:r>
            <a:r>
              <a:rPr lang="en-US" sz="1800" b="1" dirty="0"/>
              <a:t>Pipeline Reports </a:t>
            </a:r>
            <a:r>
              <a:rPr lang="en-US" sz="1800" dirty="0"/>
              <a:t>and then </a:t>
            </a:r>
            <a:r>
              <a:rPr lang="en-US" sz="1800" b="1" dirty="0"/>
              <a:t>Error Report</a:t>
            </a:r>
            <a:endParaRPr lang="en-US" sz="1800" i="1" dirty="0">
              <a:solidFill>
                <a:srgbClr val="101E8E"/>
              </a:solidFill>
            </a:endParaRPr>
          </a:p>
          <a:p>
            <a:r>
              <a:rPr lang="en-US" sz="1800" dirty="0"/>
              <a:t>Select Dataset, File Type, School Year, Org/LEA, and Error Type </a:t>
            </a:r>
          </a:p>
          <a:p>
            <a:r>
              <a:rPr lang="en-US" sz="1800" dirty="0"/>
              <a:t>Click </a:t>
            </a:r>
            <a:r>
              <a:rPr lang="en-US" sz="1800" b="1" dirty="0"/>
              <a:t>Search</a:t>
            </a:r>
          </a:p>
          <a:p>
            <a:pPr marL="0" indent="0">
              <a:buNone/>
            </a:pPr>
            <a:endParaRPr lang="en-US" i="1" dirty="0">
              <a:solidFill>
                <a:srgbClr val="101E8E"/>
              </a:solidFill>
            </a:endParaRPr>
          </a:p>
        </p:txBody>
      </p:sp>
      <p:sp>
        <p:nvSpPr>
          <p:cNvPr id="3" name="Title 2"/>
          <p:cNvSpPr>
            <a:spLocks noGrp="1"/>
          </p:cNvSpPr>
          <p:nvPr>
            <p:ph type="title"/>
          </p:nvPr>
        </p:nvSpPr>
        <p:spPr/>
        <p:txBody>
          <a:bodyPr>
            <a:normAutofit/>
          </a:bodyPr>
          <a:lstStyle/>
          <a:p>
            <a:r>
              <a:rPr lang="en-US" dirty="0"/>
              <a:t>Reviewing Errors Under Pipeline Reports</a:t>
            </a:r>
            <a:br>
              <a:rPr lang="en-US" dirty="0"/>
            </a:br>
            <a:endParaRPr lang="en-US" dirty="0"/>
          </a:p>
        </p:txBody>
      </p:sp>
      <p:pic>
        <p:nvPicPr>
          <p:cNvPr id="8" name="Picture 7">
            <a:extLst>
              <a:ext uri="{FF2B5EF4-FFF2-40B4-BE49-F238E27FC236}">
                <a16:creationId xmlns:a16="http://schemas.microsoft.com/office/drawing/2014/main" id="{568987F3-F25C-4F33-965A-434DE2C80D81}"/>
              </a:ext>
            </a:extLst>
          </p:cNvPr>
          <p:cNvPicPr>
            <a:picLocks noChangeAspect="1"/>
          </p:cNvPicPr>
          <p:nvPr/>
        </p:nvPicPr>
        <p:blipFill>
          <a:blip r:embed="rId3"/>
          <a:stretch>
            <a:fillRect/>
          </a:stretch>
        </p:blipFill>
        <p:spPr>
          <a:xfrm>
            <a:off x="114875" y="2364510"/>
            <a:ext cx="10645489" cy="5001162"/>
          </a:xfrm>
          <a:prstGeom prst="rect">
            <a:avLst/>
          </a:prstGeom>
        </p:spPr>
      </p:pic>
      <p:sp>
        <p:nvSpPr>
          <p:cNvPr id="12" name="TextBox 11">
            <a:extLst>
              <a:ext uri="{FF2B5EF4-FFF2-40B4-BE49-F238E27FC236}">
                <a16:creationId xmlns:a16="http://schemas.microsoft.com/office/drawing/2014/main" id="{28E05F21-D477-2ABF-7D7D-AF5B2031AD07}"/>
              </a:ext>
            </a:extLst>
          </p:cNvPr>
          <p:cNvSpPr txBox="1"/>
          <p:nvPr/>
        </p:nvSpPr>
        <p:spPr>
          <a:xfrm>
            <a:off x="6494008" y="4232731"/>
            <a:ext cx="2649992" cy="954107"/>
          </a:xfrm>
          <a:prstGeom prst="rect">
            <a:avLst/>
          </a:prstGeom>
          <a:noFill/>
        </p:spPr>
        <p:txBody>
          <a:bodyPr wrap="square" rtlCol="0">
            <a:spAutoFit/>
          </a:bodyPr>
          <a:lstStyle/>
          <a:p>
            <a:r>
              <a:rPr lang="en-US" sz="1400" dirty="0">
                <a:solidFill>
                  <a:srgbClr val="FF0000"/>
                </a:solidFill>
              </a:rPr>
              <a:t>*For Interchange errors (DIS role), select Discipline Action </a:t>
            </a:r>
          </a:p>
          <a:p>
            <a:r>
              <a:rPr lang="en-US" sz="1400" dirty="0">
                <a:solidFill>
                  <a:srgbClr val="FF0000"/>
                </a:solidFill>
              </a:rPr>
              <a:t>*For Snapshot errors (SPI role), select Special Education Discipline</a:t>
            </a:r>
          </a:p>
        </p:txBody>
      </p:sp>
    </p:spTree>
    <p:extLst>
      <p:ext uri="{BB962C8B-B14F-4D97-AF65-F5344CB8AC3E}">
        <p14:creationId xmlns:p14="http://schemas.microsoft.com/office/powerpoint/2010/main" val="1433581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40CD-4ADC-1EB2-437F-754CE5F38E41}"/>
              </a:ext>
            </a:extLst>
          </p:cNvPr>
          <p:cNvSpPr>
            <a:spLocks noGrp="1"/>
          </p:cNvSpPr>
          <p:nvPr>
            <p:ph type="title"/>
          </p:nvPr>
        </p:nvSpPr>
        <p:spPr/>
        <p:txBody>
          <a:bodyPr/>
          <a:lstStyle/>
          <a:p>
            <a:r>
              <a:rPr lang="en-US" dirty="0"/>
              <a:t>Reviewing Errors Under Pipeline Reports</a:t>
            </a:r>
          </a:p>
        </p:txBody>
      </p:sp>
      <p:sp>
        <p:nvSpPr>
          <p:cNvPr id="4" name="Slide Number Placeholder 3">
            <a:extLst>
              <a:ext uri="{FF2B5EF4-FFF2-40B4-BE49-F238E27FC236}">
                <a16:creationId xmlns:a16="http://schemas.microsoft.com/office/drawing/2014/main" id="{1F8CC0F4-2D23-81DF-6E2C-747DC71033A7}"/>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
        <p:nvSpPr>
          <p:cNvPr id="8" name="TextBox 7">
            <a:extLst>
              <a:ext uri="{FF2B5EF4-FFF2-40B4-BE49-F238E27FC236}">
                <a16:creationId xmlns:a16="http://schemas.microsoft.com/office/drawing/2014/main" id="{CDE0FD58-F0C2-2BA2-5737-373F89F99EDB}"/>
              </a:ext>
            </a:extLst>
          </p:cNvPr>
          <p:cNvSpPr txBox="1"/>
          <p:nvPr/>
        </p:nvSpPr>
        <p:spPr>
          <a:xfrm>
            <a:off x="93761" y="1210255"/>
            <a:ext cx="9114893" cy="1200329"/>
          </a:xfrm>
          <a:prstGeom prst="rect">
            <a:avLst/>
          </a:prstGeom>
          <a:noFill/>
        </p:spPr>
        <p:txBody>
          <a:bodyPr wrap="square">
            <a:spAutoFit/>
          </a:bodyPr>
          <a:lstStyle/>
          <a:p>
            <a:pPr marL="285750" indent="-285750">
              <a:buFont typeface="Arial" panose="020B0604020202020204" pitchFamily="34" charset="0"/>
              <a:buChar char="•"/>
            </a:pPr>
            <a:r>
              <a:rPr lang="en-US" dirty="0"/>
              <a:t>To see errors, either click </a:t>
            </a:r>
            <a:r>
              <a:rPr lang="en-US" b="1" dirty="0"/>
              <a:t>Select All </a:t>
            </a:r>
            <a:r>
              <a:rPr lang="en-US" dirty="0"/>
              <a:t>or</a:t>
            </a:r>
            <a:r>
              <a:rPr lang="en-US" b="1" dirty="0"/>
              <a:t> </a:t>
            </a:r>
            <a:r>
              <a:rPr lang="en-US" dirty="0"/>
              <a:t>click the box of specific error codes to view and then click </a:t>
            </a:r>
            <a:r>
              <a:rPr lang="en-US" b="1" dirty="0"/>
              <a:t>View Details </a:t>
            </a:r>
            <a:r>
              <a:rPr lang="en-US" dirty="0"/>
              <a:t>for the details. </a:t>
            </a:r>
          </a:p>
          <a:p>
            <a:pPr marL="285750" indent="-285750">
              <a:buFont typeface="Arial" panose="020B0604020202020204" pitchFamily="34" charset="0"/>
              <a:buChar char="•"/>
            </a:pPr>
            <a:r>
              <a:rPr lang="en-US" dirty="0"/>
              <a:t>From there, click </a:t>
            </a:r>
            <a:r>
              <a:rPr lang="en-US" b="1" dirty="0"/>
              <a:t>Excel</a:t>
            </a:r>
            <a:r>
              <a:rPr lang="en-US" dirty="0"/>
              <a:t> if you’d like to export them to Excel   </a:t>
            </a:r>
            <a:endParaRPr lang="en-US" i="1" dirty="0">
              <a:solidFill>
                <a:srgbClr val="101E8E"/>
              </a:solidFill>
            </a:endParaRPr>
          </a:p>
          <a:p>
            <a:pPr marL="0" indent="0">
              <a:buNone/>
            </a:pPr>
            <a:endParaRPr lang="en-US" sz="1800" i="1" dirty="0">
              <a:solidFill>
                <a:srgbClr val="101E8E"/>
              </a:solidFill>
            </a:endParaRPr>
          </a:p>
        </p:txBody>
      </p:sp>
      <p:pic>
        <p:nvPicPr>
          <p:cNvPr id="12" name="Picture 11">
            <a:extLst>
              <a:ext uri="{FF2B5EF4-FFF2-40B4-BE49-F238E27FC236}">
                <a16:creationId xmlns:a16="http://schemas.microsoft.com/office/drawing/2014/main" id="{68E863C1-14F7-5DA5-8061-C39E0F479C59}"/>
              </a:ext>
            </a:extLst>
          </p:cNvPr>
          <p:cNvPicPr>
            <a:picLocks noChangeAspect="1"/>
          </p:cNvPicPr>
          <p:nvPr/>
        </p:nvPicPr>
        <p:blipFill>
          <a:blip r:embed="rId2"/>
          <a:stretch>
            <a:fillRect/>
          </a:stretch>
        </p:blipFill>
        <p:spPr>
          <a:xfrm>
            <a:off x="252178" y="2299529"/>
            <a:ext cx="9144000" cy="4295775"/>
          </a:xfrm>
          <a:prstGeom prst="rect">
            <a:avLst/>
          </a:prstGeom>
        </p:spPr>
      </p:pic>
      <p:sp>
        <p:nvSpPr>
          <p:cNvPr id="3" name="Rectangle 2">
            <a:extLst>
              <a:ext uri="{FF2B5EF4-FFF2-40B4-BE49-F238E27FC236}">
                <a16:creationId xmlns:a16="http://schemas.microsoft.com/office/drawing/2014/main" id="{7444385B-1140-EBA7-ADF5-FF3422A0FB90}"/>
              </a:ext>
            </a:extLst>
          </p:cNvPr>
          <p:cNvSpPr/>
          <p:nvPr/>
        </p:nvSpPr>
        <p:spPr>
          <a:xfrm>
            <a:off x="2530764" y="3648363"/>
            <a:ext cx="775854" cy="138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a:p>
            <a:pPr algn="ctr"/>
            <a:endParaRPr lang="en-US" sz="900" dirty="0"/>
          </a:p>
          <a:p>
            <a:pPr algn="ctr"/>
            <a:r>
              <a:rPr lang="en-US" sz="900" dirty="0"/>
              <a:t>2022-23</a:t>
            </a:r>
          </a:p>
          <a:p>
            <a:pPr algn="ctr"/>
            <a:endParaRPr lang="en-US" dirty="0"/>
          </a:p>
        </p:txBody>
      </p:sp>
    </p:spTree>
    <p:extLst>
      <p:ext uri="{BB962C8B-B14F-4D97-AF65-F5344CB8AC3E}">
        <p14:creationId xmlns:p14="http://schemas.microsoft.com/office/powerpoint/2010/main" val="1043494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Reviewing Errors Under Cognos Reports</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5" t="14371" r="61266" b="38168"/>
          <a:stretch/>
        </p:blipFill>
        <p:spPr bwMode="auto">
          <a:xfrm>
            <a:off x="262329" y="2406959"/>
            <a:ext cx="6288374" cy="427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548" r="60880" b="52739"/>
          <a:stretch/>
        </p:blipFill>
        <p:spPr bwMode="auto">
          <a:xfrm>
            <a:off x="3490710" y="2736510"/>
            <a:ext cx="5082540" cy="208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cxnSpLocks/>
          </p:cNvCxnSpPr>
          <p:nvPr/>
        </p:nvCxnSpPr>
        <p:spPr>
          <a:xfrm flipV="1">
            <a:off x="2720957" y="4077871"/>
            <a:ext cx="685559" cy="8199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5192" y="1179356"/>
            <a:ext cx="7925413" cy="830997"/>
          </a:xfrm>
          <a:prstGeom prst="rect">
            <a:avLst/>
          </a:prstGeom>
          <a:noFill/>
        </p:spPr>
        <p:txBody>
          <a:bodyPr wrap="square" rtlCol="0">
            <a:spAutoFit/>
          </a:bodyPr>
          <a:lstStyle/>
          <a:p>
            <a:pPr marL="342900" indent="-342900">
              <a:buFont typeface="+mj-lt"/>
              <a:buAutoNum type="arabicPeriod"/>
            </a:pPr>
            <a:r>
              <a:rPr lang="en-US" sz="1200" dirty="0">
                <a:latin typeface="Trebuchet MS" panose="020B0603020202020204" pitchFamily="34" charset="0"/>
              </a:rPr>
              <a:t>Click </a:t>
            </a:r>
            <a:r>
              <a:rPr lang="en-US" sz="1200" b="1" dirty="0">
                <a:latin typeface="Trebuchet MS" panose="020B0603020202020204" pitchFamily="34" charset="0"/>
              </a:rPr>
              <a:t>Cognos</a:t>
            </a:r>
            <a:r>
              <a:rPr lang="en-US" sz="1200" dirty="0">
                <a:latin typeface="Trebuchet MS" panose="020B0603020202020204" pitchFamily="34" charset="0"/>
              </a:rPr>
              <a:t> button at the bottom of the Screen</a:t>
            </a:r>
          </a:p>
          <a:p>
            <a:pPr marL="342900" indent="-342900">
              <a:buFont typeface="+mj-lt"/>
              <a:buAutoNum type="arabicPeriod"/>
            </a:pPr>
            <a:r>
              <a:rPr lang="en-US" sz="1200" dirty="0">
                <a:latin typeface="Trebuchet MS" panose="020B0603020202020204" pitchFamily="34" charset="0"/>
              </a:rPr>
              <a:t>Another window will open</a:t>
            </a:r>
          </a:p>
          <a:p>
            <a:pPr marL="342900" indent="-342900">
              <a:buFont typeface="+mj-lt"/>
              <a:buAutoNum type="arabicPeriod"/>
            </a:pPr>
            <a:r>
              <a:rPr lang="en-US" sz="1200" dirty="0">
                <a:latin typeface="Trebuchet MS" panose="020B0603020202020204" pitchFamily="34" charset="0"/>
              </a:rPr>
              <a:t>Click </a:t>
            </a:r>
            <a:r>
              <a:rPr lang="en-US" sz="1200" b="1" dirty="0">
                <a:latin typeface="Trebuchet MS" panose="020B0603020202020204" pitchFamily="34" charset="0"/>
              </a:rPr>
              <a:t>Special Ed Discipline Interchange (DIS) </a:t>
            </a:r>
            <a:r>
              <a:rPr lang="en-US" sz="1200" dirty="0">
                <a:latin typeface="Trebuchet MS" panose="020B0603020202020204" pitchFamily="34" charset="0"/>
              </a:rPr>
              <a:t>OR</a:t>
            </a:r>
            <a:r>
              <a:rPr lang="en-US" sz="1200" b="1" dirty="0">
                <a:latin typeface="Trebuchet MS" panose="020B0603020202020204" pitchFamily="34" charset="0"/>
              </a:rPr>
              <a:t> Special Education Discipline (SPI)</a:t>
            </a:r>
            <a:r>
              <a:rPr lang="en-US" sz="1200" dirty="0">
                <a:latin typeface="Trebuchet MS" panose="020B0603020202020204" pitchFamily="34" charset="0"/>
              </a:rPr>
              <a:t> and double click on the error report to open it</a:t>
            </a:r>
          </a:p>
        </p:txBody>
      </p:sp>
      <p:cxnSp>
        <p:nvCxnSpPr>
          <p:cNvPr id="5" name="Straight Connector 4">
            <a:extLst>
              <a:ext uri="{FF2B5EF4-FFF2-40B4-BE49-F238E27FC236}">
                <a16:creationId xmlns:a16="http://schemas.microsoft.com/office/drawing/2014/main" id="{A1D542F7-69F3-4D44-AB6F-A790CBED9E4F}"/>
              </a:ext>
            </a:extLst>
          </p:cNvPr>
          <p:cNvCxnSpPr>
            <a:cxnSpLocks/>
          </p:cNvCxnSpPr>
          <p:nvPr/>
        </p:nvCxnSpPr>
        <p:spPr>
          <a:xfrm>
            <a:off x="907025" y="5511261"/>
            <a:ext cx="1504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1AC190D-E78C-439A-87B3-6672F1B49C5B}"/>
              </a:ext>
            </a:extLst>
          </p:cNvPr>
          <p:cNvCxnSpPr>
            <a:cxnSpLocks/>
          </p:cNvCxnSpPr>
          <p:nvPr/>
        </p:nvCxnSpPr>
        <p:spPr>
          <a:xfrm>
            <a:off x="2566219" y="5511261"/>
            <a:ext cx="840297" cy="3217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2CAB8A2-2F98-45BD-867C-8D1D340DB12F}"/>
              </a:ext>
            </a:extLst>
          </p:cNvPr>
          <p:cNvSpPr txBox="1"/>
          <p:nvPr/>
        </p:nvSpPr>
        <p:spPr>
          <a:xfrm>
            <a:off x="5919057" y="2795100"/>
            <a:ext cx="4572000" cy="369332"/>
          </a:xfrm>
          <a:prstGeom prst="rect">
            <a:avLst/>
          </a:prstGeom>
          <a:noFill/>
        </p:spPr>
        <p:txBody>
          <a:bodyPr wrap="square">
            <a:spAutoFit/>
          </a:bodyPr>
          <a:lstStyle/>
          <a:p>
            <a:r>
              <a:rPr lang="en-US" dirty="0">
                <a:solidFill>
                  <a:srgbClr val="FF0000"/>
                </a:solidFill>
              </a:rPr>
              <a:t>Interchange</a:t>
            </a:r>
            <a:r>
              <a:rPr lang="en-US" sz="1800" dirty="0">
                <a:solidFill>
                  <a:srgbClr val="FF0000"/>
                </a:solidFill>
              </a:rPr>
              <a:t> Reports</a:t>
            </a:r>
          </a:p>
        </p:txBody>
      </p:sp>
      <p:sp>
        <p:nvSpPr>
          <p:cNvPr id="4" name="Rectangle 3">
            <a:extLst>
              <a:ext uri="{FF2B5EF4-FFF2-40B4-BE49-F238E27FC236}">
                <a16:creationId xmlns:a16="http://schemas.microsoft.com/office/drawing/2014/main" id="{46CDA843-09E9-E157-A9FE-94872E18398A}"/>
              </a:ext>
            </a:extLst>
          </p:cNvPr>
          <p:cNvSpPr/>
          <p:nvPr/>
        </p:nvSpPr>
        <p:spPr>
          <a:xfrm>
            <a:off x="4042611" y="3368842"/>
            <a:ext cx="1812757" cy="3850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7B4884A-B5F5-F7FB-662C-9306E6A7D7C8}"/>
              </a:ext>
            </a:extLst>
          </p:cNvPr>
          <p:cNvPicPr>
            <a:picLocks noChangeAspect="1"/>
          </p:cNvPicPr>
          <p:nvPr/>
        </p:nvPicPr>
        <p:blipFill rotWithShape="1">
          <a:blip r:embed="rId4"/>
          <a:srcRect l="-1854" t="8474" r="-1"/>
          <a:stretch/>
        </p:blipFill>
        <p:spPr>
          <a:xfrm>
            <a:off x="3422993" y="4824390"/>
            <a:ext cx="3881020" cy="2315303"/>
          </a:xfrm>
          <a:prstGeom prst="rect">
            <a:avLst/>
          </a:prstGeom>
        </p:spPr>
      </p:pic>
      <p:sp>
        <p:nvSpPr>
          <p:cNvPr id="9" name="TextBox 8">
            <a:extLst>
              <a:ext uri="{FF2B5EF4-FFF2-40B4-BE49-F238E27FC236}">
                <a16:creationId xmlns:a16="http://schemas.microsoft.com/office/drawing/2014/main" id="{6A300F32-70C6-59E5-3041-3D58B2B56A6B}"/>
              </a:ext>
            </a:extLst>
          </p:cNvPr>
          <p:cNvSpPr txBox="1"/>
          <p:nvPr/>
        </p:nvSpPr>
        <p:spPr>
          <a:xfrm>
            <a:off x="6208295" y="5412700"/>
            <a:ext cx="2191437" cy="338554"/>
          </a:xfrm>
          <a:prstGeom prst="rect">
            <a:avLst/>
          </a:prstGeom>
          <a:noFill/>
        </p:spPr>
        <p:txBody>
          <a:bodyPr wrap="square" rtlCol="0">
            <a:spAutoFit/>
          </a:bodyPr>
          <a:lstStyle/>
          <a:p>
            <a:r>
              <a:rPr lang="en-US" sz="1600" dirty="0">
                <a:solidFill>
                  <a:srgbClr val="FF0000"/>
                </a:solidFill>
              </a:rPr>
              <a:t>Snapshot Reports</a:t>
            </a:r>
          </a:p>
        </p:txBody>
      </p:sp>
      <p:sp>
        <p:nvSpPr>
          <p:cNvPr id="11" name="Rectangle 10">
            <a:extLst>
              <a:ext uri="{FF2B5EF4-FFF2-40B4-BE49-F238E27FC236}">
                <a16:creationId xmlns:a16="http://schemas.microsoft.com/office/drawing/2014/main" id="{D50158A6-70D2-BD8E-D392-E70E0F25A47E}"/>
              </a:ext>
            </a:extLst>
          </p:cNvPr>
          <p:cNvSpPr/>
          <p:nvPr/>
        </p:nvSpPr>
        <p:spPr>
          <a:xfrm>
            <a:off x="4304724" y="6296263"/>
            <a:ext cx="2117558" cy="4084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763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t="5452" r="28544" b="51623"/>
          <a:stretch/>
        </p:blipFill>
        <p:spPr>
          <a:xfrm>
            <a:off x="348588" y="1410275"/>
            <a:ext cx="4499198" cy="2162176"/>
          </a:xfrm>
          <a:prstGeom prst="rect">
            <a:avLst/>
          </a:prstGeom>
        </p:spPr>
      </p:pic>
      <p:sp>
        <p:nvSpPr>
          <p:cNvPr id="3" name="Title 2"/>
          <p:cNvSpPr>
            <a:spLocks noGrp="1"/>
          </p:cNvSpPr>
          <p:nvPr>
            <p:ph type="title"/>
          </p:nvPr>
        </p:nvSpPr>
        <p:spPr/>
        <p:txBody>
          <a:bodyPr>
            <a:normAutofit/>
          </a:bodyPr>
          <a:lstStyle/>
          <a:p>
            <a:r>
              <a:rPr lang="en-US" dirty="0"/>
              <a:t>Reviewing Error Reports in COGNOS</a:t>
            </a:r>
          </a:p>
        </p:txBody>
      </p:sp>
      <p:sp>
        <p:nvSpPr>
          <p:cNvPr id="6" name="Left Arrow 5"/>
          <p:cNvSpPr/>
          <p:nvPr/>
        </p:nvSpPr>
        <p:spPr>
          <a:xfrm>
            <a:off x="1514609" y="2338361"/>
            <a:ext cx="365760" cy="30099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Left Arrow 6"/>
          <p:cNvSpPr/>
          <p:nvPr/>
        </p:nvSpPr>
        <p:spPr>
          <a:xfrm rot="16200000">
            <a:off x="6684254" y="3124258"/>
            <a:ext cx="356979" cy="35730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Rectangle 7"/>
          <p:cNvSpPr/>
          <p:nvPr/>
        </p:nvSpPr>
        <p:spPr>
          <a:xfrm>
            <a:off x="2462495" y="2348806"/>
            <a:ext cx="2109505" cy="1384995"/>
          </a:xfrm>
          <a:prstGeom prst="rect">
            <a:avLst/>
          </a:prstGeom>
          <a:solidFill>
            <a:schemeClr val="accent1">
              <a:lumMod val="60000"/>
              <a:lumOff val="40000"/>
            </a:schemeClr>
          </a:solidFill>
        </p:spPr>
        <p:txBody>
          <a:bodyPr wrap="square">
            <a:spAutoFit/>
          </a:bodyPr>
          <a:lstStyle/>
          <a:p>
            <a:r>
              <a:rPr lang="en-US" sz="1400" dirty="0"/>
              <a:t>From this screen you can choose to view only Errors, only Warnings, or Errors &amp; Warnings. Select All at once or highlight specific codes. Click Finish. </a:t>
            </a:r>
          </a:p>
        </p:txBody>
      </p:sp>
      <p:sp>
        <p:nvSpPr>
          <p:cNvPr id="9" name="Rectangle 8"/>
          <p:cNvSpPr/>
          <p:nvPr/>
        </p:nvSpPr>
        <p:spPr>
          <a:xfrm>
            <a:off x="5703295" y="1446669"/>
            <a:ext cx="2309452" cy="1631216"/>
          </a:xfrm>
          <a:prstGeom prst="rect">
            <a:avLst/>
          </a:prstGeom>
          <a:solidFill>
            <a:schemeClr val="accent1">
              <a:lumMod val="60000"/>
              <a:lumOff val="40000"/>
            </a:schemeClr>
          </a:solidFill>
        </p:spPr>
        <p:txBody>
          <a:bodyPr wrap="square">
            <a:spAutoFit/>
          </a:bodyPr>
          <a:lstStyle/>
          <a:p>
            <a:r>
              <a:rPr lang="en-US" sz="1400" dirty="0"/>
              <a:t>To export error report to Excel click the “Play” button in the upper left of the screen and then double click “Run Excel” or “Run Excel Data”. </a:t>
            </a:r>
          </a:p>
          <a:p>
            <a:endParaRPr lang="en-US" sz="1600" dirty="0">
              <a:latin typeface="Trebuchet MS" panose="020B0603020202020204" pitchFamily="34" charset="0"/>
            </a:endParaRPr>
          </a:p>
        </p:txBody>
      </p:sp>
      <p:pic>
        <p:nvPicPr>
          <p:cNvPr id="13" name="Picture 12">
            <a:extLst>
              <a:ext uri="{FF2B5EF4-FFF2-40B4-BE49-F238E27FC236}">
                <a16:creationId xmlns:a16="http://schemas.microsoft.com/office/drawing/2014/main" id="{A7AEDF69-41C1-41C5-80DC-0120EA7F440A}"/>
              </a:ext>
            </a:extLst>
          </p:cNvPr>
          <p:cNvPicPr>
            <a:picLocks noChangeAspect="1"/>
          </p:cNvPicPr>
          <p:nvPr/>
        </p:nvPicPr>
        <p:blipFill rotWithShape="1">
          <a:blip r:embed="rId4"/>
          <a:srcRect t="1669"/>
          <a:stretch/>
        </p:blipFill>
        <p:spPr>
          <a:xfrm>
            <a:off x="5713300" y="3589495"/>
            <a:ext cx="1927386" cy="2878809"/>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D52EC271-78F3-474B-A285-2C86E70D66C4}"/>
              </a:ext>
            </a:extLst>
          </p:cNvPr>
          <p:cNvSpPr/>
          <p:nvPr/>
        </p:nvSpPr>
        <p:spPr>
          <a:xfrm>
            <a:off x="6219514" y="4719484"/>
            <a:ext cx="1036692" cy="6918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24590A2-EEBA-4C41-B6C3-7233D9ACC0C2}"/>
              </a:ext>
            </a:extLst>
          </p:cNvPr>
          <p:cNvCxnSpPr>
            <a:cxnSpLocks/>
          </p:cNvCxnSpPr>
          <p:nvPr/>
        </p:nvCxnSpPr>
        <p:spPr>
          <a:xfrm flipV="1">
            <a:off x="7324166" y="5271949"/>
            <a:ext cx="536724"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0DFAFD7-9199-4A64-91FF-BE590ACB8464}"/>
              </a:ext>
            </a:extLst>
          </p:cNvPr>
          <p:cNvSpPr txBox="1"/>
          <p:nvPr/>
        </p:nvSpPr>
        <p:spPr>
          <a:xfrm>
            <a:off x="7860890" y="5163887"/>
            <a:ext cx="1283110" cy="246221"/>
          </a:xfrm>
          <a:prstGeom prst="rect">
            <a:avLst/>
          </a:prstGeom>
          <a:noFill/>
        </p:spPr>
        <p:txBody>
          <a:bodyPr wrap="square" rtlCol="0">
            <a:spAutoFit/>
          </a:bodyPr>
          <a:lstStyle/>
          <a:p>
            <a:r>
              <a:rPr lang="en-US" sz="1000" dirty="0">
                <a:solidFill>
                  <a:srgbClr val="FF0000"/>
                </a:solidFill>
              </a:rPr>
              <a:t>Allows for sorting</a:t>
            </a:r>
          </a:p>
        </p:txBody>
      </p:sp>
      <p:cxnSp>
        <p:nvCxnSpPr>
          <p:cNvPr id="25" name="Straight Arrow Connector 24">
            <a:extLst>
              <a:ext uri="{FF2B5EF4-FFF2-40B4-BE49-F238E27FC236}">
                <a16:creationId xmlns:a16="http://schemas.microsoft.com/office/drawing/2014/main" id="{CF13042E-6239-432E-A888-8BFDB8E4C8F5}"/>
              </a:ext>
            </a:extLst>
          </p:cNvPr>
          <p:cNvCxnSpPr>
            <a:cxnSpLocks/>
          </p:cNvCxnSpPr>
          <p:nvPr/>
        </p:nvCxnSpPr>
        <p:spPr>
          <a:xfrm flipV="1">
            <a:off x="7324166" y="4905024"/>
            <a:ext cx="536724"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96627A7-E1DB-42C6-A9EB-16688B635348}"/>
              </a:ext>
            </a:extLst>
          </p:cNvPr>
          <p:cNvSpPr txBox="1"/>
          <p:nvPr/>
        </p:nvSpPr>
        <p:spPr>
          <a:xfrm>
            <a:off x="7860890" y="4772846"/>
            <a:ext cx="4572000" cy="246221"/>
          </a:xfrm>
          <a:prstGeom prst="rect">
            <a:avLst/>
          </a:prstGeom>
          <a:noFill/>
        </p:spPr>
        <p:txBody>
          <a:bodyPr wrap="square">
            <a:spAutoFit/>
          </a:bodyPr>
          <a:lstStyle/>
          <a:p>
            <a:r>
              <a:rPr lang="en-US" sz="1000" dirty="0">
                <a:solidFill>
                  <a:srgbClr val="FF0000"/>
                </a:solidFill>
              </a:rPr>
              <a:t>Includes all errors</a:t>
            </a:r>
          </a:p>
        </p:txBody>
      </p:sp>
      <p:sp>
        <p:nvSpPr>
          <p:cNvPr id="2" name="Rectangle 1">
            <a:extLst>
              <a:ext uri="{FF2B5EF4-FFF2-40B4-BE49-F238E27FC236}">
                <a16:creationId xmlns:a16="http://schemas.microsoft.com/office/drawing/2014/main" id="{EE37D2C9-7A97-563A-51CD-3F93E7EA92BA}"/>
              </a:ext>
            </a:extLst>
          </p:cNvPr>
          <p:cNvSpPr/>
          <p:nvPr/>
        </p:nvSpPr>
        <p:spPr>
          <a:xfrm>
            <a:off x="1131253" y="1809137"/>
            <a:ext cx="820095" cy="135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a:p>
            <a:pPr algn="ctr"/>
            <a:endParaRPr lang="en-US" sz="900" dirty="0"/>
          </a:p>
          <a:p>
            <a:pPr algn="ctr"/>
            <a:r>
              <a:rPr lang="en-US" sz="900" dirty="0"/>
              <a:t>2022-23</a:t>
            </a:r>
          </a:p>
          <a:p>
            <a:pPr algn="ctr"/>
            <a:endParaRPr lang="en-US" dirty="0"/>
          </a:p>
        </p:txBody>
      </p:sp>
    </p:spTree>
    <p:extLst>
      <p:ext uri="{BB962C8B-B14F-4D97-AF65-F5344CB8AC3E}">
        <p14:creationId xmlns:p14="http://schemas.microsoft.com/office/powerpoint/2010/main" val="4161194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 Discipline – Snapshot Validation Reports (SPI role-AUs)</a:t>
            </a:r>
          </a:p>
        </p:txBody>
      </p:sp>
      <p:sp>
        <p:nvSpPr>
          <p:cNvPr id="6" name="Rectangle 5"/>
          <p:cNvSpPr/>
          <p:nvPr/>
        </p:nvSpPr>
        <p:spPr>
          <a:xfrm>
            <a:off x="157396" y="1206630"/>
            <a:ext cx="8986604" cy="923330"/>
          </a:xfrm>
          <a:prstGeom prst="rect">
            <a:avLst/>
          </a:prstGeom>
        </p:spPr>
        <p:txBody>
          <a:bodyPr wrap="square">
            <a:spAutoFit/>
          </a:bodyPr>
          <a:lstStyle/>
          <a:p>
            <a:pPr lvl="1"/>
            <a:r>
              <a:rPr lang="en-US" dirty="0"/>
              <a:t>Reminder:</a:t>
            </a:r>
          </a:p>
          <a:p>
            <a:pPr marL="742950" lvl="1" indent="-285750">
              <a:buFont typeface="Arial" panose="020B0604020202020204" pitchFamily="34" charset="0"/>
              <a:buChar char="•"/>
            </a:pPr>
            <a:r>
              <a:rPr lang="en-US" dirty="0"/>
              <a:t>Select </a:t>
            </a:r>
            <a:r>
              <a:rPr lang="en-US" b="1" dirty="0"/>
              <a:t>Special Education Discipline </a:t>
            </a:r>
            <a:r>
              <a:rPr lang="en-US" dirty="0"/>
              <a:t>to see the Sped Discipline Snapshot errors and other reports</a:t>
            </a:r>
          </a:p>
        </p:txBody>
      </p:sp>
      <p:cxnSp>
        <p:nvCxnSpPr>
          <p:cNvPr id="8" name="Straight Arrow Connector 7"/>
          <p:cNvCxnSpPr/>
          <p:nvPr/>
        </p:nvCxnSpPr>
        <p:spPr>
          <a:xfrm flipV="1">
            <a:off x="2698228" y="4527029"/>
            <a:ext cx="629587" cy="3552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742" r="57750" b="15230"/>
          <a:stretch/>
        </p:blipFill>
        <p:spPr bwMode="auto">
          <a:xfrm>
            <a:off x="3561661" y="1873886"/>
            <a:ext cx="5151120" cy="4878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2" t="14640" r="79453" b="45520"/>
          <a:stretch/>
        </p:blipFill>
        <p:spPr bwMode="auto">
          <a:xfrm>
            <a:off x="-52466" y="2271023"/>
            <a:ext cx="3380281" cy="397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2346960" y="5224072"/>
            <a:ext cx="1033322" cy="3522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DCD965E-A05B-BE33-46FB-141C7DA6DB98}"/>
              </a:ext>
            </a:extLst>
          </p:cNvPr>
          <p:cNvSpPr/>
          <p:nvPr/>
        </p:nvSpPr>
        <p:spPr>
          <a:xfrm>
            <a:off x="4066674" y="5951621"/>
            <a:ext cx="1098884" cy="1925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48E6B8-18B4-DE69-F9ED-271FEF82DE69}"/>
              </a:ext>
            </a:extLst>
          </p:cNvPr>
          <p:cNvSpPr txBox="1"/>
          <p:nvPr/>
        </p:nvSpPr>
        <p:spPr>
          <a:xfrm>
            <a:off x="6667912" y="5645387"/>
            <a:ext cx="1649920" cy="646331"/>
          </a:xfrm>
          <a:prstGeom prst="rect">
            <a:avLst/>
          </a:prstGeom>
          <a:noFill/>
        </p:spPr>
        <p:txBody>
          <a:bodyPr wrap="square" rtlCol="0">
            <a:spAutoFit/>
          </a:bodyPr>
          <a:lstStyle/>
          <a:p>
            <a:r>
              <a:rPr lang="en-US" sz="1200" dirty="0">
                <a:solidFill>
                  <a:srgbClr val="FF0000"/>
                </a:solidFill>
              </a:rPr>
              <a:t>This is the report that shows all records in your snapshot</a:t>
            </a:r>
          </a:p>
        </p:txBody>
      </p:sp>
      <p:cxnSp>
        <p:nvCxnSpPr>
          <p:cNvPr id="7" name="Straight Arrow Connector 6">
            <a:extLst>
              <a:ext uri="{FF2B5EF4-FFF2-40B4-BE49-F238E27FC236}">
                <a16:creationId xmlns:a16="http://schemas.microsoft.com/office/drawing/2014/main" id="{184DFC05-6EED-2D08-C057-14DED51AB9F8}"/>
              </a:ext>
            </a:extLst>
          </p:cNvPr>
          <p:cNvCxnSpPr>
            <a:cxnSpLocks/>
          </p:cNvCxnSpPr>
          <p:nvPr/>
        </p:nvCxnSpPr>
        <p:spPr>
          <a:xfrm flipV="1">
            <a:off x="5341612" y="5968552"/>
            <a:ext cx="1326300" cy="793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738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3939629" cy="756418"/>
          </a:xfrm>
        </p:spPr>
        <p:txBody>
          <a:bodyPr>
            <a:normAutofit fontScale="90000"/>
          </a:bodyPr>
          <a:lstStyle/>
          <a:p>
            <a:r>
              <a:rPr lang="en-US" dirty="0"/>
              <a:t>District Report (DIS): </a:t>
            </a:r>
            <a:br>
              <a:rPr lang="en-US" dirty="0"/>
            </a:br>
            <a:r>
              <a:rPr lang="en-US" dirty="0"/>
              <a:t>For Viewing Snapshot Level Errors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46</a:t>
            </a:fld>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 t="14371" r="61266" b="38168"/>
          <a:stretch/>
        </p:blipFill>
        <p:spPr bwMode="auto">
          <a:xfrm>
            <a:off x="68898" y="1219997"/>
            <a:ext cx="6288374" cy="427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p:txBody>
          <a:bodyPr/>
          <a:lstStyle/>
          <a:p>
            <a:pPr lvl="8"/>
            <a:endParaRPr lang="en-US"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1071" t="31960" r="71055" b="-13047"/>
          <a:stretch/>
        </p:blipFill>
        <p:spPr bwMode="auto">
          <a:xfrm>
            <a:off x="-12050019" y="1832877"/>
            <a:ext cx="22038082" cy="10050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V="1">
            <a:off x="2602522" y="3279531"/>
            <a:ext cx="988631" cy="4747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F2EA5D6-B457-AEA3-9FC8-F97EA0455B8A}"/>
              </a:ext>
            </a:extLst>
          </p:cNvPr>
          <p:cNvSpPr txBox="1"/>
          <p:nvPr/>
        </p:nvSpPr>
        <p:spPr>
          <a:xfrm>
            <a:off x="3327816" y="4259658"/>
            <a:ext cx="4996206" cy="646331"/>
          </a:xfrm>
          <a:prstGeom prst="rect">
            <a:avLst/>
          </a:prstGeom>
          <a:noFill/>
        </p:spPr>
        <p:txBody>
          <a:bodyPr wrap="square" rtlCol="0">
            <a:spAutoFit/>
          </a:bodyPr>
          <a:lstStyle/>
          <a:p>
            <a:r>
              <a:rPr lang="en-US" dirty="0"/>
              <a:t>This report allows the district respondent to see the Sped Discipline snapshot errors. </a:t>
            </a:r>
          </a:p>
        </p:txBody>
      </p:sp>
      <p:sp>
        <p:nvSpPr>
          <p:cNvPr id="7" name="Rectangle 6">
            <a:extLst>
              <a:ext uri="{FF2B5EF4-FFF2-40B4-BE49-F238E27FC236}">
                <a16:creationId xmlns:a16="http://schemas.microsoft.com/office/drawing/2014/main" id="{C3A53B6E-726B-A48A-F8DA-ED76FDE597BC}"/>
              </a:ext>
            </a:extLst>
          </p:cNvPr>
          <p:cNvSpPr/>
          <p:nvPr/>
        </p:nvSpPr>
        <p:spPr>
          <a:xfrm>
            <a:off x="3327816" y="4232635"/>
            <a:ext cx="4996206" cy="801278"/>
          </a:xfrm>
          <a:prstGeom prst="rect">
            <a:avLst/>
          </a:prstGeom>
          <a:noFill/>
          <a:ln w="1905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122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Exceptions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2976806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An Exception to the Rule</a:t>
            </a:r>
          </a:p>
        </p:txBody>
      </p:sp>
      <p:sp>
        <p:nvSpPr>
          <p:cNvPr id="4" name="Content Placeholder 1"/>
          <p:cNvSpPr>
            <a:spLocks noGrp="1"/>
          </p:cNvSpPr>
          <p:nvPr>
            <p:ph idx="1"/>
          </p:nvPr>
        </p:nvSpPr>
        <p:spPr>
          <a:xfrm>
            <a:off x="222190" y="1316052"/>
            <a:ext cx="8358392" cy="4751923"/>
          </a:xfrm>
        </p:spPr>
        <p:txBody>
          <a:bodyPr>
            <a:normAutofit/>
          </a:bodyPr>
          <a:lstStyle/>
          <a:p>
            <a:pPr marL="45720" indent="0">
              <a:buNone/>
            </a:pPr>
            <a:r>
              <a:rPr lang="en-US" sz="1600" dirty="0">
                <a:latin typeface="+mn-lt"/>
              </a:rPr>
              <a:t>There are business rules at both the Interchange and Snapshot level that require an exception request in order to clear the error. </a:t>
            </a:r>
          </a:p>
          <a:p>
            <a:pPr marL="331470" indent="-285750"/>
            <a:r>
              <a:rPr lang="en-US" sz="1600" dirty="0">
                <a:latin typeface="+mn-lt"/>
              </a:rPr>
              <a:t>Interchange Exception Template here under Additional Resources: </a:t>
            </a:r>
            <a:r>
              <a:rPr lang="en-US" sz="1600" dirty="0">
                <a:latin typeface="+mn-lt"/>
                <a:hlinkClick r:id="rId2"/>
              </a:rPr>
              <a:t>http://www.cde.state.co.us/datapipeline/inter_sped-discipline</a:t>
            </a:r>
            <a:r>
              <a:rPr lang="en-US" sz="1600" dirty="0">
                <a:latin typeface="+mn-lt"/>
              </a:rPr>
              <a:t> </a:t>
            </a:r>
          </a:p>
          <a:p>
            <a:pPr marL="331470" indent="-285750"/>
            <a:r>
              <a:rPr lang="en-US" sz="1600" dirty="0">
                <a:latin typeface="+mn-lt"/>
              </a:rPr>
              <a:t>Snapshot Exception Template here under Additional Links: </a:t>
            </a:r>
            <a:r>
              <a:rPr lang="en-US" sz="1600" dirty="0">
                <a:latin typeface="+mn-lt"/>
                <a:hlinkClick r:id="rId3"/>
              </a:rPr>
              <a:t>http://www.cde.state.co.us/datapipeline/snap_sped-discipline</a:t>
            </a:r>
            <a:r>
              <a:rPr lang="en-US" sz="1600" dirty="0">
                <a:latin typeface="+mn-lt"/>
              </a:rPr>
              <a:t> </a:t>
            </a:r>
          </a:p>
          <a:p>
            <a:pPr marL="0" indent="0">
              <a:buNone/>
            </a:pPr>
            <a:endParaRPr lang="en-US" sz="1600" dirty="0">
              <a:latin typeface="+mn-lt"/>
            </a:endParaRPr>
          </a:p>
          <a:p>
            <a:pPr marL="0" indent="0">
              <a:buNone/>
            </a:pPr>
            <a:r>
              <a:rPr lang="en-US" sz="1600" dirty="0">
                <a:latin typeface="+mn-lt"/>
              </a:rPr>
              <a:t>Submit exception requests to </a:t>
            </a:r>
            <a:r>
              <a:rPr lang="en-US" sz="1600" dirty="0" err="1">
                <a:latin typeface="+mn-lt"/>
              </a:rPr>
              <a:t>Syncplicity</a:t>
            </a:r>
            <a:r>
              <a:rPr lang="en-US" sz="1600" dirty="0">
                <a:latin typeface="+mn-lt"/>
              </a:rPr>
              <a:t> – online platform used for secure file sharing</a:t>
            </a:r>
          </a:p>
          <a:p>
            <a:pPr>
              <a:buFont typeface="Wingdings" panose="05000000000000000000" pitchFamily="2" charset="2"/>
              <a:buChar char="v"/>
            </a:pPr>
            <a:r>
              <a:rPr lang="en-US" sz="1600" dirty="0"/>
              <a:t>Please email me</a:t>
            </a:r>
            <a:r>
              <a:rPr lang="en-US" sz="1600" dirty="0">
                <a:latin typeface="+mn-lt"/>
              </a:rPr>
              <a:t> if you do not yet have a folder. </a:t>
            </a:r>
            <a:r>
              <a:rPr lang="en-US" sz="1600" dirty="0"/>
              <a:t>I </a:t>
            </a:r>
            <a:r>
              <a:rPr lang="en-US" sz="1600" dirty="0">
                <a:latin typeface="+mn-lt"/>
              </a:rPr>
              <a:t>will send you an email with a link to set it up.</a:t>
            </a:r>
          </a:p>
          <a:p>
            <a:pPr>
              <a:buFont typeface="Wingdings" panose="05000000000000000000" pitchFamily="2" charset="2"/>
              <a:buChar char="v"/>
            </a:pPr>
            <a:r>
              <a:rPr lang="en-US" sz="1600" dirty="0"/>
              <a:t>Once a file has been shared you can access </a:t>
            </a:r>
            <a:r>
              <a:rPr lang="en-US" sz="1600" dirty="0" err="1"/>
              <a:t>syncplicity</a:t>
            </a:r>
            <a:r>
              <a:rPr lang="en-US" sz="1600" dirty="0"/>
              <a:t> at:  </a:t>
            </a:r>
            <a:r>
              <a:rPr lang="en-US" sz="1600" dirty="0">
                <a:solidFill>
                  <a:srgbClr val="CC0099"/>
                </a:solidFill>
              </a:rPr>
              <a:t>my.syncplicity.com</a:t>
            </a:r>
            <a:endParaRPr lang="en-US" sz="1600" dirty="0">
              <a:latin typeface="+mn-lt"/>
            </a:endParaRPr>
          </a:p>
          <a:p>
            <a:pPr>
              <a:buFont typeface="Wingdings" panose="05000000000000000000" pitchFamily="2" charset="2"/>
              <a:buChar char="v"/>
            </a:pPr>
            <a:r>
              <a:rPr lang="en-US" sz="1600" dirty="0">
                <a:latin typeface="+mn-lt"/>
              </a:rPr>
              <a:t>File name is your AU code or District code</a:t>
            </a:r>
          </a:p>
          <a:p>
            <a:pPr>
              <a:buFont typeface="Wingdings" panose="05000000000000000000" pitchFamily="2" charset="2"/>
              <a:buChar char="v"/>
            </a:pPr>
            <a:r>
              <a:rPr lang="en-US" sz="1600" dirty="0">
                <a:latin typeface="+mn-lt"/>
              </a:rPr>
              <a:t>Used for Exception requests, questions that include PII, facility student information, </a:t>
            </a:r>
            <a:r>
              <a:rPr lang="en-US" sz="1600" dirty="0" err="1">
                <a:latin typeface="+mn-lt"/>
              </a:rPr>
              <a:t>etc</a:t>
            </a:r>
            <a:endParaRPr lang="en-US" sz="1600" dirty="0">
              <a:latin typeface="+mn-lt"/>
            </a:endParaRPr>
          </a:p>
          <a:p>
            <a:pPr>
              <a:buFont typeface="Wingdings" panose="05000000000000000000" pitchFamily="2" charset="2"/>
              <a:buChar char="v"/>
            </a:pPr>
            <a:r>
              <a:rPr lang="en-US" sz="1600" b="1" dirty="0">
                <a:latin typeface="+mn-lt"/>
              </a:rPr>
              <a:t>Please email CDE to notify us you’ve placed something in the folder. We aren’t automatically notified when you’ve saved something in your </a:t>
            </a:r>
            <a:r>
              <a:rPr lang="en-US" sz="1600" b="1" dirty="0" err="1">
                <a:latin typeface="+mn-lt"/>
              </a:rPr>
              <a:t>Syncplicity</a:t>
            </a:r>
            <a:r>
              <a:rPr lang="en-US" sz="1600" b="1" dirty="0">
                <a:latin typeface="+mn-lt"/>
              </a:rPr>
              <a:t> folder. </a:t>
            </a:r>
          </a:p>
          <a:p>
            <a:pPr marL="0" indent="0">
              <a:buNone/>
            </a:pPr>
            <a:endParaRPr lang="en-US" sz="1600" dirty="0">
              <a:latin typeface="+mn-lt"/>
            </a:endParaRPr>
          </a:p>
        </p:txBody>
      </p:sp>
    </p:spTree>
    <p:extLst>
      <p:ext uri="{BB962C8B-B14F-4D97-AF65-F5344CB8AC3E}">
        <p14:creationId xmlns:p14="http://schemas.microsoft.com/office/powerpoint/2010/main" val="1938071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Snapshot Exceptions</a:t>
            </a:r>
          </a:p>
        </p:txBody>
      </p:sp>
      <p:graphicFrame>
        <p:nvGraphicFramePr>
          <p:cNvPr id="7" name="Content Placeholder 6"/>
          <p:cNvGraphicFramePr>
            <a:graphicFrameLocks noGrp="1"/>
          </p:cNvGraphicFramePr>
          <p:nvPr>
            <p:ph idx="1"/>
          </p:nvPr>
        </p:nvGraphicFramePr>
        <p:xfrm>
          <a:off x="545840" y="2019940"/>
          <a:ext cx="7886700" cy="2580282"/>
        </p:xfrm>
        <a:graphic>
          <a:graphicData uri="http://schemas.openxmlformats.org/drawingml/2006/table">
            <a:tbl>
              <a:tblPr/>
              <a:tblGrid>
                <a:gridCol w="1380473">
                  <a:extLst>
                    <a:ext uri="{9D8B030D-6E8A-4147-A177-3AD203B41FA5}">
                      <a16:colId xmlns:a16="http://schemas.microsoft.com/office/drawing/2014/main" val="20000"/>
                    </a:ext>
                  </a:extLst>
                </a:gridCol>
                <a:gridCol w="1368468">
                  <a:extLst>
                    <a:ext uri="{9D8B030D-6E8A-4147-A177-3AD203B41FA5}">
                      <a16:colId xmlns:a16="http://schemas.microsoft.com/office/drawing/2014/main" val="20001"/>
                    </a:ext>
                  </a:extLst>
                </a:gridCol>
                <a:gridCol w="5137759">
                  <a:extLst>
                    <a:ext uri="{9D8B030D-6E8A-4147-A177-3AD203B41FA5}">
                      <a16:colId xmlns:a16="http://schemas.microsoft.com/office/drawing/2014/main" val="20002"/>
                    </a:ext>
                  </a:extLst>
                </a:gridCol>
              </a:tblGrid>
              <a:tr h="243083">
                <a:tc>
                  <a:txBody>
                    <a:bodyPr/>
                    <a:lstStyle/>
                    <a:p>
                      <a:pPr algn="l" fontAlgn="ctr"/>
                      <a:r>
                        <a:rPr lang="en-US" sz="1300" b="1" i="0" u="none" strike="noStrike">
                          <a:solidFill>
                            <a:srgbClr val="000000"/>
                          </a:solidFill>
                          <a:effectLst/>
                          <a:latin typeface="Calibri"/>
                        </a:rPr>
                        <a:t>EXCEPTION TYPE</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1300" b="1" i="0" u="none" strike="noStrike">
                          <a:solidFill>
                            <a:srgbClr val="000000"/>
                          </a:solidFill>
                          <a:effectLst/>
                          <a:latin typeface="Calibri"/>
                        </a:rPr>
                        <a:t>ERROR CODE (S)</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1300" b="1" i="0" u="none" strike="noStrike">
                          <a:solidFill>
                            <a:srgbClr val="000000"/>
                          </a:solidFill>
                          <a:effectLst/>
                          <a:latin typeface="Calibri"/>
                        </a:rPr>
                        <a:t>INFORMATION NEEDED IN "COMMENTS AND EXPLANATION"</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8129">
                <a:tc>
                  <a:txBody>
                    <a:bodyPr/>
                    <a:lstStyle/>
                    <a:p>
                      <a:pPr algn="l" fontAlgn="ctr"/>
                      <a:r>
                        <a:rPr lang="en-US" sz="1000" b="1" i="0" u="none" strike="noStrike">
                          <a:solidFill>
                            <a:srgbClr val="000000"/>
                          </a:solidFill>
                          <a:effectLst/>
                          <a:latin typeface="Calibri"/>
                        </a:rPr>
                        <a:t>Grade to Age</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SD020</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Calibri"/>
                        </a:rPr>
                        <a:t>Please provide student's age and details of why student is not in an age appropriate grade.  </a:t>
                      </a:r>
                    </a:p>
                  </a:txBody>
                  <a:tcPr marL="7202" marR="7202" marT="720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0123">
                <a:tc>
                  <a:txBody>
                    <a:bodyPr/>
                    <a:lstStyle/>
                    <a:p>
                      <a:pPr algn="l" fontAlgn="ctr"/>
                      <a:r>
                        <a:rPr lang="en-US" sz="1000" b="1" i="0" u="none" strike="noStrike">
                          <a:solidFill>
                            <a:srgbClr val="000000"/>
                          </a:solidFill>
                          <a:effectLst/>
                          <a:latin typeface="Calibri"/>
                        </a:rPr>
                        <a:t>Discipline Date</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SD024</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Calibri"/>
                        </a:rPr>
                        <a:t>Please provide a reason why the Discipline Date is not between the Date of Entry to Special Education or Date of Exit from Special Education.</a:t>
                      </a:r>
                    </a:p>
                  </a:txBody>
                  <a:tcPr marL="7202" marR="7202" marT="720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0123">
                <a:tc>
                  <a:txBody>
                    <a:bodyPr/>
                    <a:lstStyle/>
                    <a:p>
                      <a:pPr algn="l" fontAlgn="ctr"/>
                      <a:r>
                        <a:rPr lang="en-US" sz="1000" b="1" i="0" u="none" strike="noStrike">
                          <a:solidFill>
                            <a:srgbClr val="000000"/>
                          </a:solidFill>
                          <a:effectLst/>
                          <a:latin typeface="Calibri"/>
                        </a:rPr>
                        <a:t>Expulsion Without Services &gt; 10 days</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SD025</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Calibri"/>
                        </a:rPr>
                        <a:t>Please provide a reason why the student did not receive offered services during an expulsion. </a:t>
                      </a:r>
                    </a:p>
                  </a:txBody>
                  <a:tcPr marL="7202" marR="7202" marT="720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2982">
                <a:tc>
                  <a:txBody>
                    <a:bodyPr/>
                    <a:lstStyle/>
                    <a:p>
                      <a:pPr algn="l" fontAlgn="ctr"/>
                      <a:r>
                        <a:rPr lang="en-US" sz="1000" b="1" i="0" u="none" strike="noStrike">
                          <a:solidFill>
                            <a:srgbClr val="000000"/>
                          </a:solidFill>
                          <a:effectLst/>
                          <a:latin typeface="Calibri"/>
                        </a:rPr>
                        <a:t>Expulsion Without Services - EOY?</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SD026</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Calibri"/>
                        </a:rPr>
                        <a:t>Please provide the reason an Expulsion Without Services was reported for this student in the Sped Discipline Snapshot, but not the Sped EOY Snapshot. [i.e. Special Education End of Year Exit is not 50 and you believe the data is correct, an exception is required.]</a:t>
                      </a:r>
                    </a:p>
                  </a:txBody>
                  <a:tcPr marL="7202" marR="7202" marT="720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05842">
                <a:tc>
                  <a:txBody>
                    <a:bodyPr/>
                    <a:lstStyle/>
                    <a:p>
                      <a:pPr algn="l" fontAlgn="ctr"/>
                      <a:r>
                        <a:rPr lang="en-US" sz="1000" b="1" i="0" u="none" strike="noStrike">
                          <a:solidFill>
                            <a:srgbClr val="000000"/>
                          </a:solidFill>
                          <a:effectLst/>
                          <a:latin typeface="Calibri"/>
                        </a:rPr>
                        <a:t>Expulsion Without Services - Sped Discipline?</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SD027</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1" u="none" strike="noStrike" dirty="0">
                          <a:solidFill>
                            <a:srgbClr val="000000"/>
                          </a:solidFill>
                          <a:effectLst/>
                          <a:latin typeface="Calibri"/>
                        </a:rPr>
                        <a:t>Please provide the reason an Expulsion Without Services was reported for this student in the Sped EOY Snapshot, but not the Sped Discipline Snapshot. [i.e. Special Education End of Year Exit is 50 but an Expulsion without services was not reported on Sped Discipline and you believe the data is correct, an exception is required.]</a:t>
                      </a:r>
                    </a:p>
                  </a:txBody>
                  <a:tcPr marL="7202" marR="7202" marT="720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z="1100" smtClean="0"/>
              <a:pPr/>
              <a:t>49</a:t>
            </a:fld>
            <a:endParaRPr lang="en-US" sz="1100" dirty="0"/>
          </a:p>
        </p:txBody>
      </p:sp>
      <p:sp>
        <p:nvSpPr>
          <p:cNvPr id="2" name="Rectangle 1"/>
          <p:cNvSpPr/>
          <p:nvPr/>
        </p:nvSpPr>
        <p:spPr>
          <a:xfrm>
            <a:off x="380998" y="1412855"/>
            <a:ext cx="8458201" cy="338554"/>
          </a:xfrm>
          <a:prstGeom prst="rect">
            <a:avLst/>
          </a:prstGeom>
        </p:spPr>
        <p:txBody>
          <a:bodyPr wrap="square">
            <a:spAutoFit/>
          </a:bodyPr>
          <a:lstStyle/>
          <a:p>
            <a:pPr marL="45720" indent="0">
              <a:buNone/>
            </a:pPr>
            <a:r>
              <a:rPr lang="en-US" sz="1600" dirty="0"/>
              <a:t>Exception Template found here: </a:t>
            </a:r>
            <a:r>
              <a:rPr lang="en-US" sz="1600" dirty="0">
                <a:hlinkClick r:id="rId2"/>
              </a:rPr>
              <a:t>http://www.cde.state.co.us/datapipeline/snap_sped-discipline</a:t>
            </a:r>
            <a:r>
              <a:rPr lang="en-US" sz="1600" dirty="0"/>
              <a:t> </a:t>
            </a:r>
          </a:p>
        </p:txBody>
      </p:sp>
      <p:sp>
        <p:nvSpPr>
          <p:cNvPr id="8" name="TextBox 7"/>
          <p:cNvSpPr txBox="1"/>
          <p:nvPr/>
        </p:nvSpPr>
        <p:spPr>
          <a:xfrm>
            <a:off x="1109272" y="4781862"/>
            <a:ext cx="5448925" cy="2031325"/>
          </a:xfrm>
          <a:prstGeom prst="rect">
            <a:avLst/>
          </a:prstGeom>
          <a:noFill/>
        </p:spPr>
        <p:txBody>
          <a:bodyPr wrap="square" rtlCol="0">
            <a:spAutoFit/>
          </a:bodyPr>
          <a:lstStyle/>
          <a:p>
            <a:r>
              <a:rPr lang="en-US" dirty="0"/>
              <a:t>SD024 example explanation:</a:t>
            </a:r>
          </a:p>
          <a:p>
            <a:r>
              <a:rPr lang="en-US" dirty="0"/>
              <a:t>“Student was enrolled in district, left during the year and then returned. The start date of Special Education was picked up as the most recent re-enrollment, not the initial start date of special education. Student was enrolled in the district at the time of each behavioral incident.”</a:t>
            </a:r>
          </a:p>
        </p:txBody>
      </p:sp>
    </p:spTree>
    <p:extLst>
      <p:ext uri="{BB962C8B-B14F-4D97-AF65-F5344CB8AC3E}">
        <p14:creationId xmlns:p14="http://schemas.microsoft.com/office/powerpoint/2010/main" val="182870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numCol="1">
            <a:noAutofit/>
          </a:bodyPr>
          <a:lstStyle/>
          <a:p>
            <a:r>
              <a:rPr lang="en-US" sz="1800" dirty="0"/>
              <a:t>Special Education Discipline</a:t>
            </a:r>
            <a:br>
              <a:rPr lang="en-US" sz="1800" dirty="0"/>
            </a:br>
            <a:r>
              <a:rPr lang="en-US" sz="1800" dirty="0"/>
              <a:t>vs. School Discipline </a:t>
            </a:r>
          </a:p>
        </p:txBody>
      </p:sp>
      <p:sp>
        <p:nvSpPr>
          <p:cNvPr id="5" name="Content Placeholder 4"/>
          <p:cNvSpPr>
            <a:spLocks noGrp="1"/>
          </p:cNvSpPr>
          <p:nvPr>
            <p:ph idx="1"/>
          </p:nvPr>
        </p:nvSpPr>
        <p:spPr>
          <a:xfrm>
            <a:off x="794084" y="2516445"/>
            <a:ext cx="3564555" cy="3484305"/>
          </a:xfrm>
        </p:spPr>
        <p:txBody>
          <a:bodyPr>
            <a:normAutofit fontScale="70000" lnSpcReduction="20000"/>
          </a:bodyPr>
          <a:lstStyle/>
          <a:p>
            <a:endParaRPr lang="en-US" sz="2100" u="sng" dirty="0">
              <a:solidFill>
                <a:schemeClr val="accent2"/>
              </a:solidFill>
            </a:endParaRPr>
          </a:p>
          <a:p>
            <a:r>
              <a:rPr lang="en-US" sz="1900" dirty="0">
                <a:solidFill>
                  <a:schemeClr val="accent2"/>
                </a:solidFill>
              </a:rPr>
              <a:t>Collection Manager – Lindsey Heitman</a:t>
            </a:r>
          </a:p>
          <a:p>
            <a:pPr marL="214313" indent="-214313"/>
            <a:r>
              <a:rPr lang="en-US" sz="1900" dirty="0">
                <a:solidFill>
                  <a:schemeClr val="accent2"/>
                </a:solidFill>
              </a:rPr>
              <a:t>Interchange/Snapshot process</a:t>
            </a:r>
          </a:p>
          <a:p>
            <a:endParaRPr lang="en-US" sz="1900" dirty="0">
              <a:solidFill>
                <a:schemeClr val="accent2"/>
              </a:solidFill>
            </a:endParaRPr>
          </a:p>
          <a:p>
            <a:pPr marL="214313" indent="-214313"/>
            <a:r>
              <a:rPr lang="en-US" sz="1900" dirty="0">
                <a:solidFill>
                  <a:schemeClr val="accent2"/>
                </a:solidFill>
              </a:rPr>
              <a:t>Student level data </a:t>
            </a:r>
          </a:p>
          <a:p>
            <a:pPr marL="557213" lvl="1" indent="-214313"/>
            <a:r>
              <a:rPr lang="en-US" sz="1900" dirty="0">
                <a:solidFill>
                  <a:schemeClr val="accent2"/>
                </a:solidFill>
              </a:rPr>
              <a:t>1 file required -Special Ed Discipline Action file</a:t>
            </a:r>
          </a:p>
          <a:p>
            <a:pPr marL="342900" lvl="1" indent="0">
              <a:buNone/>
            </a:pPr>
            <a:endParaRPr lang="en-US" sz="1900" dirty="0">
              <a:solidFill>
                <a:schemeClr val="accent2"/>
              </a:solidFill>
            </a:endParaRPr>
          </a:p>
          <a:p>
            <a:pPr marL="214313" indent="-214313"/>
            <a:r>
              <a:rPr lang="en-US" sz="1900" dirty="0">
                <a:solidFill>
                  <a:schemeClr val="accent2"/>
                </a:solidFill>
              </a:rPr>
              <a:t>Includes </a:t>
            </a:r>
            <a:r>
              <a:rPr lang="en-US" sz="1900" b="1" dirty="0">
                <a:solidFill>
                  <a:schemeClr val="accent2"/>
                </a:solidFill>
              </a:rPr>
              <a:t>Special Education Students </a:t>
            </a:r>
          </a:p>
          <a:p>
            <a:pPr marL="557213" lvl="1" indent="-214313"/>
            <a:r>
              <a:rPr lang="en-US" sz="1900" dirty="0">
                <a:solidFill>
                  <a:schemeClr val="accent2"/>
                </a:solidFill>
              </a:rPr>
              <a:t>Student must have had an active IEP at the time of the Discipline Action Start Date</a:t>
            </a:r>
          </a:p>
          <a:p>
            <a:pPr marL="0" indent="0">
              <a:buNone/>
            </a:pPr>
            <a:endParaRPr lang="en-US" sz="1900" dirty="0">
              <a:solidFill>
                <a:schemeClr val="accent2"/>
              </a:solidFill>
            </a:endParaRPr>
          </a:p>
          <a:p>
            <a:pPr marL="214313" indent="-214313"/>
            <a:r>
              <a:rPr lang="en-US" sz="1900" dirty="0">
                <a:solidFill>
                  <a:schemeClr val="accent2"/>
                </a:solidFill>
              </a:rPr>
              <a:t>Districts submit the Sped Discipline Action file; AUs create and finalize the Sped Discipline Snapshot </a:t>
            </a:r>
          </a:p>
          <a:p>
            <a:pPr marL="0" indent="0">
              <a:buNone/>
            </a:pPr>
            <a:endParaRPr lang="en-US" dirty="0">
              <a:solidFill>
                <a:schemeClr val="accent2"/>
              </a:solidFill>
            </a:endParaRPr>
          </a:p>
        </p:txBody>
      </p:sp>
      <p:sp>
        <p:nvSpPr>
          <p:cNvPr id="6" name="Content Placeholder 5"/>
          <p:cNvSpPr>
            <a:spLocks noGrp="1"/>
          </p:cNvSpPr>
          <p:nvPr>
            <p:ph idx="4294967295"/>
          </p:nvPr>
        </p:nvSpPr>
        <p:spPr>
          <a:xfrm>
            <a:off x="5016236" y="2007205"/>
            <a:ext cx="3449384" cy="3782250"/>
          </a:xfrm>
        </p:spPr>
        <p:txBody>
          <a:bodyPr>
            <a:normAutofit fontScale="92500" lnSpcReduction="20000"/>
          </a:bodyPr>
          <a:lstStyle/>
          <a:p>
            <a:endParaRPr lang="en-US" u="sng" dirty="0"/>
          </a:p>
          <a:p>
            <a:pPr marL="0" indent="0">
              <a:buNone/>
            </a:pPr>
            <a:endParaRPr lang="en-US" u="sng" dirty="0"/>
          </a:p>
          <a:p>
            <a:r>
              <a:rPr lang="en-US" sz="1350" dirty="0">
                <a:solidFill>
                  <a:srgbClr val="488BC9"/>
                </a:solidFill>
              </a:rPr>
              <a:t>Collection Manager – Dawna Gudka</a:t>
            </a:r>
          </a:p>
          <a:p>
            <a:r>
              <a:rPr lang="en-US" sz="1350" dirty="0">
                <a:solidFill>
                  <a:srgbClr val="488BC9"/>
                </a:solidFill>
              </a:rPr>
              <a:t>Periodic collection process</a:t>
            </a:r>
          </a:p>
          <a:p>
            <a:endParaRPr lang="en-US" sz="1350" dirty="0">
              <a:solidFill>
                <a:srgbClr val="488BC9"/>
              </a:solidFill>
            </a:endParaRPr>
          </a:p>
          <a:p>
            <a:r>
              <a:rPr lang="en-US" sz="1350" dirty="0">
                <a:solidFill>
                  <a:srgbClr val="488BC9"/>
                </a:solidFill>
              </a:rPr>
              <a:t>School level data </a:t>
            </a:r>
          </a:p>
          <a:p>
            <a:pPr lvl="1"/>
            <a:r>
              <a:rPr lang="en-US" sz="1050" dirty="0">
                <a:solidFill>
                  <a:srgbClr val="488BC9"/>
                </a:solidFill>
              </a:rPr>
              <a:t>3 possible files required with aggregate data</a:t>
            </a:r>
          </a:p>
          <a:p>
            <a:pPr lvl="2"/>
            <a:r>
              <a:rPr lang="en-US" sz="1050" dirty="0">
                <a:solidFill>
                  <a:srgbClr val="488BC9"/>
                </a:solidFill>
              </a:rPr>
              <a:t>count of incidents </a:t>
            </a:r>
          </a:p>
          <a:p>
            <a:pPr lvl="2"/>
            <a:r>
              <a:rPr lang="en-US" sz="1050" dirty="0">
                <a:solidFill>
                  <a:srgbClr val="488BC9"/>
                </a:solidFill>
              </a:rPr>
              <a:t>count of students</a:t>
            </a:r>
          </a:p>
          <a:p>
            <a:endParaRPr lang="en-US" sz="1350" dirty="0">
              <a:solidFill>
                <a:srgbClr val="488BC9"/>
              </a:solidFill>
            </a:endParaRPr>
          </a:p>
          <a:p>
            <a:r>
              <a:rPr lang="en-US" sz="1350" dirty="0">
                <a:solidFill>
                  <a:srgbClr val="488BC9"/>
                </a:solidFill>
              </a:rPr>
              <a:t>Includes</a:t>
            </a:r>
            <a:r>
              <a:rPr lang="en-US" sz="1350" b="1" dirty="0">
                <a:solidFill>
                  <a:srgbClr val="488BC9"/>
                </a:solidFill>
              </a:rPr>
              <a:t> ALL students </a:t>
            </a:r>
            <a:r>
              <a:rPr lang="en-US" sz="1350" dirty="0">
                <a:solidFill>
                  <a:srgbClr val="488BC9"/>
                </a:solidFill>
              </a:rPr>
              <a:t>disciplined counted and reported</a:t>
            </a:r>
            <a:endParaRPr lang="en-US" sz="1050" dirty="0">
              <a:solidFill>
                <a:srgbClr val="488BC9"/>
              </a:solidFill>
            </a:endParaRPr>
          </a:p>
          <a:p>
            <a:endParaRPr lang="en-US" sz="1350" dirty="0">
              <a:solidFill>
                <a:srgbClr val="488BC9"/>
              </a:solidFill>
            </a:endParaRPr>
          </a:p>
          <a:p>
            <a:r>
              <a:rPr lang="en-US" sz="1350" dirty="0">
                <a:solidFill>
                  <a:srgbClr val="488BC9"/>
                </a:solidFill>
              </a:rPr>
              <a:t>Districts submit data and finalize data within Pipeline</a:t>
            </a:r>
          </a:p>
          <a:p>
            <a:pPr marL="0" indent="0">
              <a:buNone/>
            </a:pPr>
            <a:endParaRPr lang="en-US" dirty="0"/>
          </a:p>
        </p:txBody>
      </p:sp>
      <p:cxnSp>
        <p:nvCxnSpPr>
          <p:cNvPr id="8" name="Straight Connector 7"/>
          <p:cNvCxnSpPr>
            <a:cxnSpLocks/>
          </p:cNvCxnSpPr>
          <p:nvPr/>
        </p:nvCxnSpPr>
        <p:spPr>
          <a:xfrm>
            <a:off x="4582886" y="2516443"/>
            <a:ext cx="0" cy="3484307"/>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1215943" y="1903827"/>
            <a:ext cx="3142695" cy="790796"/>
          </a:xfrm>
          <a:prstGeom prst="rect">
            <a:avLst/>
          </a:prstGeom>
        </p:spPr>
        <p:txBody>
          <a:bodyPr vert="horz" lIns="68580" tIns="34290" rIns="68580" bIns="34290" numCol="1" rtlCol="0" anchor="ct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endParaRPr lang="en-US" sz="2100" dirty="0"/>
          </a:p>
        </p:txBody>
      </p:sp>
      <p:sp>
        <p:nvSpPr>
          <p:cNvPr id="9" name="TextBox 8"/>
          <p:cNvSpPr txBox="1"/>
          <p:nvPr/>
        </p:nvSpPr>
        <p:spPr>
          <a:xfrm>
            <a:off x="1469855" y="2408520"/>
            <a:ext cx="2634870" cy="323165"/>
          </a:xfrm>
          <a:prstGeom prst="rect">
            <a:avLst/>
          </a:prstGeom>
          <a:noFill/>
        </p:spPr>
        <p:txBody>
          <a:bodyPr wrap="square" rtlCol="0">
            <a:spAutoFit/>
          </a:bodyPr>
          <a:lstStyle/>
          <a:p>
            <a:pPr algn="ctr"/>
            <a:r>
              <a:rPr lang="en-US" sz="1500" b="1" dirty="0">
                <a:solidFill>
                  <a:schemeClr val="accent2"/>
                </a:solidFill>
              </a:rPr>
              <a:t>Special Education Discipline</a:t>
            </a:r>
          </a:p>
        </p:txBody>
      </p:sp>
      <p:sp>
        <p:nvSpPr>
          <p:cNvPr id="10" name="TextBox 9"/>
          <p:cNvSpPr txBox="1"/>
          <p:nvPr/>
        </p:nvSpPr>
        <p:spPr>
          <a:xfrm>
            <a:off x="4791988" y="2408520"/>
            <a:ext cx="2634870" cy="323165"/>
          </a:xfrm>
          <a:prstGeom prst="rect">
            <a:avLst/>
          </a:prstGeom>
          <a:noFill/>
        </p:spPr>
        <p:txBody>
          <a:bodyPr wrap="square" rtlCol="0">
            <a:spAutoFit/>
          </a:bodyPr>
          <a:lstStyle/>
          <a:p>
            <a:pPr algn="ctr"/>
            <a:r>
              <a:rPr lang="en-US" sz="1500" b="1" dirty="0">
                <a:solidFill>
                  <a:srgbClr val="488BC9"/>
                </a:solidFill>
              </a:rPr>
              <a:t>School Discipline (SDA) </a:t>
            </a:r>
          </a:p>
        </p:txBody>
      </p:sp>
      <p:sp>
        <p:nvSpPr>
          <p:cNvPr id="11" name="TextBox 10">
            <a:extLst>
              <a:ext uri="{FF2B5EF4-FFF2-40B4-BE49-F238E27FC236}">
                <a16:creationId xmlns:a16="http://schemas.microsoft.com/office/drawing/2014/main" id="{9B98BCDD-8A69-454B-99B5-FDE0D11579F4}"/>
              </a:ext>
            </a:extLst>
          </p:cNvPr>
          <p:cNvSpPr txBox="1"/>
          <p:nvPr/>
        </p:nvSpPr>
        <p:spPr>
          <a:xfrm>
            <a:off x="2306711" y="1857164"/>
            <a:ext cx="4970555" cy="300082"/>
          </a:xfrm>
          <a:prstGeom prst="rect">
            <a:avLst/>
          </a:prstGeom>
          <a:noFill/>
        </p:spPr>
        <p:txBody>
          <a:bodyPr wrap="square" rtlCol="0">
            <a:spAutoFit/>
          </a:bodyPr>
          <a:lstStyle/>
          <a:p>
            <a:r>
              <a:rPr lang="en-US" sz="1350" dirty="0"/>
              <a:t>There are two separate discipline collections in the Data Pipeline! </a:t>
            </a:r>
          </a:p>
        </p:txBody>
      </p:sp>
    </p:spTree>
    <p:extLst>
      <p:ext uri="{BB962C8B-B14F-4D97-AF65-F5344CB8AC3E}">
        <p14:creationId xmlns:p14="http://schemas.microsoft.com/office/powerpoint/2010/main" val="1670691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Assistance Needed?</a:t>
            </a:r>
          </a:p>
        </p:txBody>
      </p:sp>
      <p:sp>
        <p:nvSpPr>
          <p:cNvPr id="4" name="Content Placeholder 3"/>
          <p:cNvSpPr>
            <a:spLocks noGrp="1"/>
          </p:cNvSpPr>
          <p:nvPr>
            <p:ph idx="1"/>
          </p:nvPr>
        </p:nvSpPr>
        <p:spPr>
          <a:xfrm>
            <a:off x="628649" y="1463040"/>
            <a:ext cx="8238259" cy="3374257"/>
          </a:xfrm>
          <a:prstGeom prst="rect">
            <a:avLst/>
          </a:prstGeom>
          <a:solidFill>
            <a:schemeClr val="bg1"/>
          </a:solidFill>
        </p:spPr>
        <p:txBody>
          <a:bodyPr wrap="square">
            <a:spAutoFit/>
          </a:bodyPr>
          <a:lstStyle/>
          <a:p>
            <a:pPr marL="0" lvl="0" indent="0">
              <a:buNone/>
            </a:pPr>
            <a:r>
              <a:rPr lang="en-US" sz="1800" dirty="0">
                <a:solidFill>
                  <a:schemeClr val="tx1"/>
                </a:solidFill>
              </a:rPr>
              <a:t>If you have </a:t>
            </a:r>
            <a:r>
              <a:rPr lang="en-US" sz="1800" dirty="0"/>
              <a:t>any</a:t>
            </a:r>
            <a:r>
              <a:rPr lang="en-US" sz="1800" dirty="0">
                <a:solidFill>
                  <a:schemeClr val="tx1"/>
                </a:solidFill>
              </a:rPr>
              <a:t> questions about the Special Education Discipline Data Collection, please feel free to contact us</a:t>
            </a:r>
            <a:r>
              <a:rPr lang="en-US" sz="1800" dirty="0"/>
              <a:t>!</a:t>
            </a:r>
            <a:r>
              <a:rPr lang="en-US" sz="1800" dirty="0">
                <a:solidFill>
                  <a:schemeClr val="tx1"/>
                </a:solidFill>
              </a:rPr>
              <a:t>  </a:t>
            </a:r>
          </a:p>
          <a:p>
            <a:pPr lvl="0"/>
            <a:endParaRPr lang="en-US" sz="1800" dirty="0">
              <a:solidFill>
                <a:schemeClr val="tx1"/>
              </a:solidFill>
            </a:endParaRPr>
          </a:p>
          <a:p>
            <a:pPr marL="0" indent="0">
              <a:buNone/>
            </a:pPr>
            <a:r>
              <a:rPr lang="en-US" sz="1600" dirty="0">
                <a:solidFill>
                  <a:schemeClr val="tx1"/>
                </a:solidFill>
              </a:rPr>
              <a:t>Lindsey Heitman 303-866-5759 </a:t>
            </a:r>
            <a:r>
              <a:rPr lang="en-US" sz="1600" u="sng" dirty="0">
                <a:solidFill>
                  <a:schemeClr val="tx1"/>
                </a:solidFill>
                <a:hlinkClick r:id="rId2"/>
              </a:rPr>
              <a:t>heitman_l@cde.state.co.us</a:t>
            </a:r>
            <a:r>
              <a:rPr lang="en-US" sz="1600" dirty="0">
                <a:solidFill>
                  <a:schemeClr val="tx1"/>
                </a:solidFill>
              </a:rPr>
              <a:t> Collection </a:t>
            </a:r>
            <a:r>
              <a:rPr lang="en-US" sz="1600" dirty="0"/>
              <a:t>Manager – primary contact</a:t>
            </a:r>
            <a:r>
              <a:rPr lang="en-US" sz="1600" dirty="0">
                <a:solidFill>
                  <a:schemeClr val="tx1"/>
                </a:solidFill>
              </a:rPr>
              <a:t> </a:t>
            </a:r>
          </a:p>
          <a:p>
            <a:pPr marL="0" indent="0">
              <a:buNone/>
            </a:pPr>
            <a:r>
              <a:rPr lang="en-US" sz="1600" dirty="0">
                <a:solidFill>
                  <a:schemeClr val="tx1"/>
                </a:solidFill>
              </a:rPr>
              <a:t>Orla Bolger 303-866-6896 </a:t>
            </a:r>
            <a:r>
              <a:rPr lang="en-US" sz="1600" dirty="0">
                <a:solidFill>
                  <a:schemeClr val="tx1"/>
                </a:solidFill>
                <a:hlinkClick r:id="rId3"/>
              </a:rPr>
              <a:t>bolger_o@cde.state.co.us</a:t>
            </a:r>
            <a:r>
              <a:rPr lang="en-US" sz="1600" dirty="0">
                <a:solidFill>
                  <a:schemeClr val="tx1"/>
                </a:solidFill>
              </a:rPr>
              <a:t>   ESSU Contact – data </a:t>
            </a:r>
            <a:r>
              <a:rPr lang="en-US" sz="1600" dirty="0"/>
              <a:t>c</a:t>
            </a:r>
            <a:r>
              <a:rPr lang="en-US" sz="1600" dirty="0">
                <a:solidFill>
                  <a:schemeClr val="tx1"/>
                </a:solidFill>
              </a:rPr>
              <a:t>ontent</a:t>
            </a:r>
          </a:p>
          <a:p>
            <a:pPr marL="0" indent="0">
              <a:buNone/>
            </a:pPr>
            <a:r>
              <a:rPr lang="en-US" sz="1600" dirty="0">
                <a:solidFill>
                  <a:schemeClr val="tx1"/>
                </a:solidFill>
              </a:rPr>
              <a:t>Alyssa Ohleyer 303-866-6308 </a:t>
            </a:r>
            <a:r>
              <a:rPr lang="en-US" sz="1600" dirty="0">
                <a:solidFill>
                  <a:schemeClr val="tx1"/>
                </a:solidFill>
                <a:hlinkClick r:id="rId4"/>
              </a:rPr>
              <a:t>ohleyer_a@cde.state.co.us</a:t>
            </a:r>
            <a:r>
              <a:rPr lang="en-US" sz="1600" dirty="0">
                <a:solidFill>
                  <a:schemeClr val="tx1"/>
                </a:solidFill>
              </a:rPr>
              <a:t>  ESSU Contact – DMS/reports</a:t>
            </a:r>
          </a:p>
          <a:p>
            <a:pPr lvl="0"/>
            <a:endParaRPr lang="en-US" sz="1800" dirty="0">
              <a:solidFill>
                <a:schemeClr val="tx1"/>
              </a:solidFill>
            </a:endParaRPr>
          </a:p>
          <a:p>
            <a:pPr marL="45720" indent="0">
              <a:spcBef>
                <a:spcPts val="0"/>
              </a:spcBef>
              <a:buNone/>
            </a:pPr>
            <a:r>
              <a:rPr lang="en-US" sz="1800" dirty="0">
                <a:solidFill>
                  <a:schemeClr val="tx1"/>
                </a:solidFill>
              </a:rPr>
              <a:t>Email protocol – please include:</a:t>
            </a:r>
          </a:p>
          <a:p>
            <a:pPr>
              <a:spcBef>
                <a:spcPts val="0"/>
              </a:spcBef>
            </a:pPr>
            <a:r>
              <a:rPr lang="en-US" sz="1800" dirty="0">
                <a:solidFill>
                  <a:schemeClr val="tx1"/>
                </a:solidFill>
              </a:rPr>
              <a:t>District # and Administrative Unit #</a:t>
            </a:r>
          </a:p>
          <a:p>
            <a:pPr>
              <a:spcBef>
                <a:spcPts val="0"/>
              </a:spcBef>
            </a:pPr>
            <a:r>
              <a:rPr lang="en-US" sz="1800" dirty="0">
                <a:solidFill>
                  <a:schemeClr val="tx1"/>
                </a:solidFill>
              </a:rPr>
              <a:t>Subject of the email/applicable error codes/school </a:t>
            </a:r>
            <a:r>
              <a:rPr lang="en-US" sz="1800" dirty="0"/>
              <a:t>c</a:t>
            </a:r>
            <a:r>
              <a:rPr lang="en-US" sz="1800" dirty="0">
                <a:solidFill>
                  <a:schemeClr val="tx1"/>
                </a:solidFill>
              </a:rPr>
              <a:t>odes referenced</a:t>
            </a:r>
          </a:p>
          <a:p>
            <a:pPr marL="0" lvl="0" indent="0">
              <a:lnSpc>
                <a:spcPct val="100000"/>
              </a:lnSpc>
              <a:spcBef>
                <a:spcPts val="0"/>
              </a:spcBef>
              <a:buNone/>
            </a:pPr>
            <a:endParaRPr lang="en-US" sz="1800" b="1" u="sng" dirty="0"/>
          </a:p>
        </p:txBody>
      </p:sp>
      <p:pic>
        <p:nvPicPr>
          <p:cNvPr id="7" name="Picture 6" descr="Shape, arrow">
            <a:extLst>
              <a:ext uri="{FF2B5EF4-FFF2-40B4-BE49-F238E27FC236}">
                <a16:creationId xmlns:a16="http://schemas.microsoft.com/office/drawing/2014/main" id="{EA066CD8-9450-0FEF-D2EA-D4D75EC96E86}"/>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3217" r="277"/>
          <a:stretch/>
        </p:blipFill>
        <p:spPr>
          <a:xfrm>
            <a:off x="776431" y="4553527"/>
            <a:ext cx="6862042" cy="2985797"/>
          </a:xfrm>
          <a:prstGeom prst="rect">
            <a:avLst/>
          </a:prstGeom>
        </p:spPr>
      </p:pic>
    </p:spTree>
    <p:extLst>
      <p:ext uri="{BB962C8B-B14F-4D97-AF65-F5344CB8AC3E}">
        <p14:creationId xmlns:p14="http://schemas.microsoft.com/office/powerpoint/2010/main" val="63386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Purpose </a:t>
            </a:r>
          </a:p>
        </p:txBody>
      </p:sp>
      <p:sp>
        <p:nvSpPr>
          <p:cNvPr id="3" name="Content Placeholder 2"/>
          <p:cNvSpPr>
            <a:spLocks noGrp="1"/>
          </p:cNvSpPr>
          <p:nvPr>
            <p:ph idx="1"/>
          </p:nvPr>
        </p:nvSpPr>
        <p:spPr>
          <a:xfrm>
            <a:off x="362451" y="1430956"/>
            <a:ext cx="8419097" cy="4640674"/>
          </a:xfrm>
        </p:spPr>
        <p:txBody>
          <a:bodyPr/>
          <a:lstStyle/>
          <a:p>
            <a:pPr marL="0" indent="0">
              <a:buNone/>
            </a:pPr>
            <a:r>
              <a:rPr lang="en-US" sz="1600" dirty="0">
                <a:hlinkClick r:id="rId2"/>
              </a:rPr>
              <a:t>https://www.cde.state.co.us/cdesped/sped_data</a:t>
            </a:r>
            <a:r>
              <a:rPr lang="en-US" sz="1600" dirty="0"/>
              <a:t>  </a:t>
            </a:r>
          </a:p>
          <a:p>
            <a:pPr marL="0" indent="0">
              <a:buNone/>
            </a:pPr>
            <a:r>
              <a:rPr lang="en-US" sz="1600" dirty="0"/>
              <a:t>Find AU Special Education data at this link/State Performance Plan and Annual Performance Reports </a:t>
            </a:r>
          </a:p>
          <a:p>
            <a:pPr algn="l">
              <a:buFont typeface="Wingdings" panose="05000000000000000000" pitchFamily="2" charset="2"/>
              <a:buChar char="ü"/>
            </a:pPr>
            <a:r>
              <a:rPr lang="en-US" sz="1200" b="0" i="0" dirty="0">
                <a:solidFill>
                  <a:srgbClr val="333333"/>
                </a:solidFill>
                <a:effectLst/>
                <a:latin typeface="SourceSansProRegular"/>
              </a:rPr>
              <a:t>Indicator 4A. Percent of local educational agencies (LEA) that have a significant discrepancy, as defined by the State, in the rate of suspensions and expulsions of greater than 10 days in a school year for children with IEPs; and</a:t>
            </a:r>
          </a:p>
          <a:p>
            <a:pPr algn="l">
              <a:buFont typeface="Wingdings" panose="05000000000000000000" pitchFamily="2" charset="2"/>
              <a:buChar char="ü"/>
            </a:pPr>
            <a:r>
              <a:rPr lang="en-US" sz="1200" b="0" i="0" dirty="0">
                <a:solidFill>
                  <a:srgbClr val="333333"/>
                </a:solidFill>
                <a:effectLst/>
                <a:latin typeface="SourceSansProRegular"/>
              </a:rPr>
              <a:t>Indicator 4B. Percent of LEAs that have: (a) a significant discrepancy, as defined by the State, by race or ethnicity, in the rate of suspensions and expulsions of greater than 10 days in a school year for children with IEPs; and (b) policies, procedures or practices that contribute to the significant discrepancy, as defined by the State, and do not comply with requirements relating to the development and implementation of IEPs, the use of positive behavioral interventions and supports, and procedural safeguards.</a:t>
            </a:r>
          </a:p>
          <a:p>
            <a:pPr marL="0" indent="0" algn="l">
              <a:buNone/>
            </a:pPr>
            <a:r>
              <a:rPr lang="en-US" sz="1200" b="0" i="0" dirty="0">
                <a:solidFill>
                  <a:srgbClr val="333333"/>
                </a:solidFill>
                <a:effectLst/>
                <a:latin typeface="SourceSansProRegular"/>
              </a:rPr>
              <a:t>	(20 U.S.C. 1416(a)(3)(A); 1412(a)(22))</a:t>
            </a:r>
            <a:endParaRPr lang="en-US" sz="1600" dirty="0">
              <a:solidFill>
                <a:schemeClr val="bg2">
                  <a:lumMod val="10000"/>
                </a:schemeClr>
              </a:solidFill>
            </a:endParaRPr>
          </a:p>
          <a:p>
            <a:pPr marL="285750" indent="-285750">
              <a:buFont typeface="Wingdings" panose="05000000000000000000" pitchFamily="2" charset="2"/>
              <a:buChar char="ü"/>
            </a:pPr>
            <a:r>
              <a:rPr lang="en-US" sz="1400" dirty="0">
                <a:solidFill>
                  <a:schemeClr val="bg2">
                    <a:lumMod val="10000"/>
                  </a:schemeClr>
                </a:solidFill>
              </a:rPr>
              <a:t>U.S. Department of Education federal requirements (next slide)</a:t>
            </a:r>
          </a:p>
          <a:p>
            <a:pPr marL="285750" indent="-285750">
              <a:buFont typeface="Wingdings" panose="05000000000000000000" pitchFamily="2" charset="2"/>
              <a:buChar char="ü"/>
            </a:pPr>
            <a:r>
              <a:rPr lang="en-US" sz="1400" dirty="0">
                <a:solidFill>
                  <a:schemeClr val="bg2">
                    <a:lumMod val="10000"/>
                  </a:schemeClr>
                </a:solidFill>
              </a:rPr>
              <a:t>Research requests </a:t>
            </a:r>
          </a:p>
          <a:p>
            <a:pPr marL="285750" indent="-285750">
              <a:buFont typeface="Wingdings" panose="05000000000000000000" pitchFamily="2" charset="2"/>
              <a:buChar char="ü"/>
            </a:pPr>
            <a:r>
              <a:rPr lang="en-US" sz="1400" dirty="0">
                <a:solidFill>
                  <a:schemeClr val="bg2">
                    <a:lumMod val="10000"/>
                  </a:schemeClr>
                </a:solidFill>
              </a:rPr>
              <a:t>Monitoring </a:t>
            </a:r>
          </a:p>
          <a:p>
            <a:pPr marL="285750" indent="-285750">
              <a:buFont typeface="Wingdings" panose="05000000000000000000" pitchFamily="2" charset="2"/>
              <a:buChar char="ü"/>
            </a:pPr>
            <a:r>
              <a:rPr lang="en-US" sz="1400" dirty="0">
                <a:solidFill>
                  <a:schemeClr val="bg2">
                    <a:lumMod val="10000"/>
                  </a:schemeClr>
                </a:solidFill>
              </a:rPr>
              <a:t>Consultant analysis to support technical assistance needs in the state </a:t>
            </a:r>
          </a:p>
          <a:p>
            <a:pPr marL="285750" indent="-285750">
              <a:buFont typeface="Wingdings" panose="05000000000000000000" pitchFamily="2" charset="2"/>
              <a:buChar char="ü"/>
            </a:pPr>
            <a:r>
              <a:rPr lang="en-US" sz="1400" dirty="0">
                <a:solidFill>
                  <a:schemeClr val="bg2">
                    <a:lumMod val="10000"/>
                  </a:schemeClr>
                </a:solidFill>
              </a:rPr>
              <a:t>Special Education Fiscal Advisory Council (SEFAC) </a:t>
            </a:r>
          </a:p>
          <a:p>
            <a:endParaRPr lang="en-US" sz="1600" dirty="0"/>
          </a:p>
          <a:p>
            <a:pPr marL="342900" indent="-342900">
              <a:buFont typeface="Wingdings" panose="05000000000000000000" pitchFamily="2" charset="2"/>
              <a:buChar char="v"/>
            </a:pPr>
            <a:endParaRPr lang="en-US" sz="1600" dirty="0"/>
          </a:p>
          <a:p>
            <a:pPr marL="342900" indent="-342900">
              <a:buFont typeface="Wingdings" panose="05000000000000000000" pitchFamily="2" charset="2"/>
              <a:buChar char="v"/>
            </a:pPr>
            <a:endParaRPr lang="en-US" sz="1600" dirty="0"/>
          </a:p>
          <a:p>
            <a:pPr marL="0" indent="0">
              <a:buNone/>
            </a:pPr>
            <a:endParaRPr lang="en-US" dirty="0"/>
          </a:p>
        </p:txBody>
      </p:sp>
      <p:pic>
        <p:nvPicPr>
          <p:cNvPr id="3076" name="Picture 4">
            <a:extLst>
              <a:ext uri="{FF2B5EF4-FFF2-40B4-BE49-F238E27FC236}">
                <a16:creationId xmlns:a16="http://schemas.microsoft.com/office/drawing/2014/main" id="{2025B121-0EDC-4368-9DE3-4464C2484C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0" t="4348"/>
          <a:stretch/>
        </p:blipFill>
        <p:spPr bwMode="auto">
          <a:xfrm>
            <a:off x="5964656" y="3678734"/>
            <a:ext cx="2743199" cy="198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179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Content</a:t>
            </a:r>
          </a:p>
        </p:txBody>
      </p:sp>
      <p:sp>
        <p:nvSpPr>
          <p:cNvPr id="2" name="Content Placeholder 1"/>
          <p:cNvSpPr>
            <a:spLocks noGrp="1"/>
          </p:cNvSpPr>
          <p:nvPr>
            <p:ph idx="1"/>
          </p:nvPr>
        </p:nvSpPr>
        <p:spPr/>
        <p:txBody>
          <a:bodyPr>
            <a:normAutofit fontScale="85000" lnSpcReduction="10000"/>
          </a:bodyPr>
          <a:lstStyle/>
          <a:p>
            <a:pPr marL="388620" indent="-342900">
              <a:buFont typeface="Wingdings" panose="05000000000000000000" pitchFamily="2" charset="2"/>
              <a:buChar char="v"/>
            </a:pPr>
            <a:endParaRPr lang="en-US" sz="2000" dirty="0"/>
          </a:p>
          <a:p>
            <a:pPr marL="388620" indent="-342900">
              <a:buFont typeface="Wingdings" panose="05000000000000000000" pitchFamily="2" charset="2"/>
              <a:buChar char="v"/>
            </a:pPr>
            <a:r>
              <a:rPr lang="en-US" sz="2000" dirty="0">
                <a:solidFill>
                  <a:schemeClr val="tx1"/>
                </a:solidFill>
              </a:rPr>
              <a:t>Section 618(a)(I)(A)(vii) of IDEA requires that states report to the federal government the number of children with disabilities by race, ethnicity, and disability category who are removed to an interim alternative educational setting or are subject to long-term suspensions or expulsion. </a:t>
            </a:r>
          </a:p>
          <a:p>
            <a:pPr marL="45720" indent="0">
              <a:buNone/>
            </a:pPr>
            <a:endParaRPr lang="en-US" sz="2000" dirty="0">
              <a:solidFill>
                <a:schemeClr val="tx1"/>
              </a:solidFill>
            </a:endParaRPr>
          </a:p>
          <a:p>
            <a:pPr marL="45720" indent="0">
              <a:buNone/>
            </a:pPr>
            <a:r>
              <a:rPr lang="en-US" sz="1700" dirty="0">
                <a:solidFill>
                  <a:schemeClr val="tx1"/>
                </a:solidFill>
              </a:rPr>
              <a:t>Students with disabilities who were subject to: </a:t>
            </a:r>
          </a:p>
          <a:p>
            <a:pPr marL="502920" lvl="1" indent="0">
              <a:buNone/>
            </a:pPr>
            <a:r>
              <a:rPr lang="en-US" sz="1700" dirty="0"/>
              <a:t>1. </a:t>
            </a:r>
            <a:r>
              <a:rPr lang="en-US" sz="1700" dirty="0">
                <a:solidFill>
                  <a:schemeClr val="tx1"/>
                </a:solidFill>
                <a:highlight>
                  <a:srgbClr val="FFFF00"/>
                </a:highlight>
              </a:rPr>
              <a:t>DISCIPLINE - Suspensions </a:t>
            </a:r>
          </a:p>
          <a:p>
            <a:pPr marL="1303020" lvl="2" indent="-342900"/>
            <a:r>
              <a:rPr lang="en-US" sz="1700" dirty="0"/>
              <a:t>In-School</a:t>
            </a:r>
          </a:p>
          <a:p>
            <a:pPr marL="1303020" lvl="2" indent="-342900"/>
            <a:r>
              <a:rPr lang="en-US" sz="1700" dirty="0"/>
              <a:t>Out-of-School </a:t>
            </a:r>
          </a:p>
          <a:p>
            <a:pPr marL="502920" lvl="1" indent="0">
              <a:buNone/>
            </a:pPr>
            <a:r>
              <a:rPr lang="en-US" sz="1700" dirty="0"/>
              <a:t>2. </a:t>
            </a:r>
            <a:r>
              <a:rPr lang="en-US" sz="1700" dirty="0">
                <a:solidFill>
                  <a:schemeClr val="tx1"/>
                </a:solidFill>
                <a:highlight>
                  <a:srgbClr val="FFFF00"/>
                </a:highlight>
              </a:rPr>
              <a:t>DISCIPLINE - Expulsions </a:t>
            </a:r>
          </a:p>
          <a:p>
            <a:pPr marL="1303020" lvl="2" indent="-342900"/>
            <a:r>
              <a:rPr lang="en-US" sz="1700" dirty="0"/>
              <a:t>With or without educational services</a:t>
            </a:r>
          </a:p>
          <a:p>
            <a:pPr marL="502920" lvl="1" indent="0">
              <a:buNone/>
            </a:pPr>
            <a:r>
              <a:rPr lang="en-US" sz="1700" dirty="0">
                <a:solidFill>
                  <a:schemeClr val="tx1"/>
                </a:solidFill>
              </a:rPr>
              <a:t>3.  </a:t>
            </a:r>
            <a:r>
              <a:rPr lang="en-US" sz="1700" dirty="0">
                <a:solidFill>
                  <a:schemeClr val="tx1"/>
                </a:solidFill>
                <a:highlight>
                  <a:srgbClr val="FFCC99"/>
                </a:highlight>
              </a:rPr>
              <a:t>REMOVAL - Unilateral Removals by School Personnel to an IAES </a:t>
            </a:r>
            <a:r>
              <a:rPr lang="en-US" sz="1700" dirty="0">
                <a:solidFill>
                  <a:schemeClr val="tx1"/>
                </a:solidFill>
              </a:rPr>
              <a:t>for one of the following reasons </a:t>
            </a:r>
          </a:p>
          <a:p>
            <a:pPr marL="1303020" lvl="2" indent="-342900"/>
            <a:r>
              <a:rPr lang="en-US" sz="1700" dirty="0"/>
              <a:t>Drugs</a:t>
            </a:r>
          </a:p>
          <a:p>
            <a:pPr marL="1303020" lvl="2" indent="-342900"/>
            <a:r>
              <a:rPr lang="en-US" sz="1700" dirty="0"/>
              <a:t>Weapons</a:t>
            </a:r>
          </a:p>
          <a:p>
            <a:pPr marL="1303020" lvl="2" indent="-342900"/>
            <a:r>
              <a:rPr lang="en-US" sz="1700" dirty="0"/>
              <a:t>Serious Bodily Injury</a:t>
            </a:r>
          </a:p>
          <a:p>
            <a:pPr marL="502920" lvl="1" indent="0">
              <a:buNone/>
            </a:pPr>
            <a:r>
              <a:rPr lang="en-US" sz="1700" dirty="0">
                <a:solidFill>
                  <a:schemeClr val="tx1"/>
                </a:solidFill>
              </a:rPr>
              <a:t>4. </a:t>
            </a:r>
            <a:r>
              <a:rPr lang="en-US" sz="1700" dirty="0">
                <a:solidFill>
                  <a:schemeClr val="tx1"/>
                </a:solidFill>
                <a:highlight>
                  <a:srgbClr val="FFCC99"/>
                </a:highlight>
              </a:rPr>
              <a:t>REMOVAL - Removal based on a Hearing Officer Determination </a:t>
            </a:r>
            <a:r>
              <a:rPr lang="en-US" sz="1700" dirty="0">
                <a:effectLst/>
                <a:ea typeface="Times New Roman" panose="02020603050405020304" pitchFamily="18" charset="0"/>
              </a:rPr>
              <a:t>based on the hearing officer’s determination that maintaining the child’s current placement is substantially likely to result in injury to the child or others. </a:t>
            </a:r>
            <a:r>
              <a:rPr lang="en-US" sz="1700" dirty="0">
                <a:solidFill>
                  <a:schemeClr val="tx1"/>
                </a:solidFill>
              </a:rPr>
              <a:t> </a:t>
            </a:r>
          </a:p>
          <a:p>
            <a:pPr marL="502920" lvl="1" indent="0">
              <a:buNone/>
            </a:pPr>
            <a:endParaRPr lang="en-US" sz="1700" dirty="0">
              <a:solidFill>
                <a:schemeClr val="tx1"/>
              </a:solidFill>
            </a:endParaRPr>
          </a:p>
          <a:p>
            <a:pPr marL="0" indent="0">
              <a:buNone/>
            </a:pPr>
            <a:endParaRPr lang="en-US" dirty="0"/>
          </a:p>
        </p:txBody>
      </p:sp>
      <p:sp>
        <p:nvSpPr>
          <p:cNvPr id="5" name="TextBox 4">
            <a:extLst>
              <a:ext uri="{FF2B5EF4-FFF2-40B4-BE49-F238E27FC236}">
                <a16:creationId xmlns:a16="http://schemas.microsoft.com/office/drawing/2014/main" id="{BDE53354-015A-185B-9F4C-F860F099F234}"/>
              </a:ext>
            </a:extLst>
          </p:cNvPr>
          <p:cNvSpPr txBox="1"/>
          <p:nvPr/>
        </p:nvSpPr>
        <p:spPr>
          <a:xfrm>
            <a:off x="4572000" y="2736502"/>
            <a:ext cx="3240506" cy="1384995"/>
          </a:xfrm>
          <a:prstGeom prst="rect">
            <a:avLst/>
          </a:prstGeom>
          <a:noFill/>
        </p:spPr>
        <p:txBody>
          <a:bodyPr wrap="square" rtlCol="0">
            <a:spAutoFit/>
          </a:bodyPr>
          <a:lstStyle/>
          <a:p>
            <a:r>
              <a:rPr lang="en-US" sz="1400" dirty="0">
                <a:solidFill>
                  <a:srgbClr val="FF0000"/>
                </a:solidFill>
              </a:rPr>
              <a:t>IMPORTANT NOTE: student must have been an active Sped student at the time of the Discipline Action Start Date. If student exited Sped prior to that date, record/action does not need to be reported in this file.</a:t>
            </a:r>
          </a:p>
        </p:txBody>
      </p:sp>
    </p:spTree>
    <p:extLst>
      <p:ext uri="{BB962C8B-B14F-4D97-AF65-F5344CB8AC3E}">
        <p14:creationId xmlns:p14="http://schemas.microsoft.com/office/powerpoint/2010/main" val="213041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5718" indent="0">
              <a:buNone/>
            </a:pPr>
            <a:endParaRPr lang="en-US" sz="1013" dirty="0">
              <a:solidFill>
                <a:srgbClr val="00B050"/>
              </a:solidFill>
            </a:endParaRPr>
          </a:p>
          <a:p>
            <a:pPr marL="25718" indent="0">
              <a:buNone/>
            </a:pPr>
            <a:endParaRPr lang="en-US" sz="1013" dirty="0">
              <a:solidFill>
                <a:srgbClr val="00B050"/>
              </a:solidFill>
            </a:endParaRPr>
          </a:p>
          <a:p>
            <a:pPr marL="25718" indent="0">
              <a:buNone/>
            </a:pPr>
            <a:endParaRPr lang="en-US" sz="1013" dirty="0">
              <a:solidFill>
                <a:srgbClr val="00B050"/>
              </a:solidFill>
            </a:endParaRPr>
          </a:p>
          <a:p>
            <a:pPr marL="25718" indent="0">
              <a:buNone/>
            </a:pPr>
            <a:endParaRPr lang="en-US" sz="1013" dirty="0">
              <a:solidFill>
                <a:srgbClr val="00B050"/>
              </a:solidFill>
            </a:endParaRPr>
          </a:p>
          <a:p>
            <a:pPr marL="25718" indent="0">
              <a:buNone/>
            </a:pPr>
            <a:endParaRPr lang="en-US" sz="1013" dirty="0"/>
          </a:p>
          <a:p>
            <a:pPr marL="25718" indent="0">
              <a:buNone/>
            </a:pPr>
            <a:r>
              <a:rPr lang="en-US" sz="1013" dirty="0">
                <a:solidFill>
                  <a:srgbClr val="0070C0"/>
                </a:solidFill>
              </a:rPr>
              <a:t> </a:t>
            </a:r>
          </a:p>
          <a:p>
            <a:pPr marL="25718" indent="0">
              <a:buNone/>
            </a:pPr>
            <a:endParaRPr lang="en-US" sz="900" b="1" dirty="0">
              <a:solidFill>
                <a:srgbClr val="0070C0"/>
              </a:solidFill>
            </a:endParaRPr>
          </a:p>
          <a:p>
            <a:pPr marL="25718" indent="0">
              <a:buNone/>
            </a:pPr>
            <a:endParaRPr lang="en-US" sz="900" b="1" dirty="0">
              <a:solidFill>
                <a:srgbClr val="0070C0"/>
              </a:solidFill>
            </a:endParaRPr>
          </a:p>
          <a:p>
            <a:pPr marL="25718" indent="0">
              <a:buNone/>
            </a:pPr>
            <a:endParaRPr lang="en-US" sz="900" b="1" dirty="0">
              <a:solidFill>
                <a:srgbClr val="0070C0"/>
              </a:solidFill>
            </a:endParaRPr>
          </a:p>
          <a:p>
            <a:pPr marL="25718" indent="0">
              <a:buNone/>
            </a:pPr>
            <a:endParaRPr lang="en-US" sz="900" b="1" dirty="0">
              <a:solidFill>
                <a:srgbClr val="0070C0"/>
              </a:solidFill>
            </a:endParaRPr>
          </a:p>
          <a:p>
            <a:pPr marL="25718" indent="0">
              <a:buNone/>
            </a:pPr>
            <a:endParaRPr lang="en-US" sz="1013" dirty="0"/>
          </a:p>
          <a:p>
            <a:pPr marL="25718" indent="0">
              <a:buNone/>
            </a:pPr>
            <a:endParaRPr lang="en-US" b="0" dirty="0">
              <a:solidFill>
                <a:srgbClr val="FF0000"/>
              </a:solidFill>
            </a:endParaRPr>
          </a:p>
          <a:p>
            <a:pPr marL="25718" indent="0">
              <a:buNone/>
            </a:pPr>
            <a:endParaRPr lang="en-US" b="0" dirty="0"/>
          </a:p>
        </p:txBody>
      </p:sp>
      <p:sp>
        <p:nvSpPr>
          <p:cNvPr id="9" name="TextBox 8"/>
          <p:cNvSpPr txBox="1"/>
          <p:nvPr/>
        </p:nvSpPr>
        <p:spPr>
          <a:xfrm>
            <a:off x="60054" y="1204520"/>
            <a:ext cx="2165308" cy="404085"/>
          </a:xfrm>
          <a:prstGeom prst="rect">
            <a:avLst/>
          </a:prstGeom>
          <a:noFill/>
        </p:spPr>
        <p:txBody>
          <a:bodyPr wrap="square" rtlCol="0">
            <a:spAutoFit/>
          </a:bodyPr>
          <a:lstStyle/>
          <a:p>
            <a:endParaRPr lang="en-US" sz="1013" b="1" dirty="0"/>
          </a:p>
          <a:p>
            <a:r>
              <a:rPr lang="en-US" sz="1013" b="1" dirty="0"/>
              <a:t>DISTRICT RESPONDENT ROLE </a:t>
            </a:r>
          </a:p>
        </p:txBody>
      </p:sp>
      <p:sp>
        <p:nvSpPr>
          <p:cNvPr id="10" name="TextBox 9"/>
          <p:cNvSpPr txBox="1"/>
          <p:nvPr/>
        </p:nvSpPr>
        <p:spPr>
          <a:xfrm>
            <a:off x="89237" y="3125514"/>
            <a:ext cx="2537189" cy="559961"/>
          </a:xfrm>
          <a:prstGeom prst="rect">
            <a:avLst/>
          </a:prstGeom>
          <a:noFill/>
        </p:spPr>
        <p:txBody>
          <a:bodyPr wrap="square" rtlCol="0">
            <a:spAutoFit/>
          </a:bodyPr>
          <a:lstStyle/>
          <a:p>
            <a:endParaRPr lang="en-US" sz="1013" b="1" dirty="0"/>
          </a:p>
          <a:p>
            <a:endParaRPr lang="en-US" sz="1013" b="1" dirty="0"/>
          </a:p>
          <a:p>
            <a:r>
              <a:rPr lang="en-US" sz="1013" b="1" dirty="0"/>
              <a:t>AU RESPONDENT ROLE	</a:t>
            </a:r>
          </a:p>
        </p:txBody>
      </p:sp>
      <p:sp>
        <p:nvSpPr>
          <p:cNvPr id="6" name="Title 5">
            <a:extLst>
              <a:ext uri="{FF2B5EF4-FFF2-40B4-BE49-F238E27FC236}">
                <a16:creationId xmlns:a16="http://schemas.microsoft.com/office/drawing/2014/main" id="{25F87437-8492-4798-A14F-DFD8D755847A}"/>
              </a:ext>
            </a:extLst>
          </p:cNvPr>
          <p:cNvSpPr>
            <a:spLocks noGrp="1"/>
          </p:cNvSpPr>
          <p:nvPr>
            <p:ph type="title"/>
          </p:nvPr>
        </p:nvSpPr>
        <p:spPr/>
        <p:txBody>
          <a:bodyPr/>
          <a:lstStyle/>
          <a:p>
            <a:r>
              <a:rPr lang="en-US" dirty="0"/>
              <a:t>Special Education Discipline:</a:t>
            </a:r>
            <a:br>
              <a:rPr lang="en-US" dirty="0"/>
            </a:br>
            <a:r>
              <a:rPr lang="en-US" dirty="0"/>
              <a:t>Identity Management: Data Pipeline Access</a:t>
            </a:r>
          </a:p>
        </p:txBody>
      </p:sp>
      <p:graphicFrame>
        <p:nvGraphicFramePr>
          <p:cNvPr id="12" name="Diagram 11">
            <a:extLst>
              <a:ext uri="{FF2B5EF4-FFF2-40B4-BE49-F238E27FC236}">
                <a16:creationId xmlns:a16="http://schemas.microsoft.com/office/drawing/2014/main" id="{29097672-789D-24C3-59CE-3A6464398598}"/>
              </a:ext>
            </a:extLst>
          </p:cNvPr>
          <p:cNvGraphicFramePr/>
          <p:nvPr>
            <p:extLst>
              <p:ext uri="{D42A27DB-BD31-4B8C-83A1-F6EECF244321}">
                <p14:modId xmlns:p14="http://schemas.microsoft.com/office/powerpoint/2010/main" val="122393250"/>
              </p:ext>
            </p:extLst>
          </p:nvPr>
        </p:nvGraphicFramePr>
        <p:xfrm>
          <a:off x="3574915" y="2071653"/>
          <a:ext cx="5071820" cy="2740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91681C7B-AA77-4CFA-5EBB-303055CF28EA}"/>
              </a:ext>
            </a:extLst>
          </p:cNvPr>
          <p:cNvSpPr txBox="1"/>
          <p:nvPr/>
        </p:nvSpPr>
        <p:spPr>
          <a:xfrm>
            <a:off x="4513162" y="1764111"/>
            <a:ext cx="4570784" cy="300082"/>
          </a:xfrm>
          <a:prstGeom prst="rect">
            <a:avLst/>
          </a:prstGeom>
          <a:noFill/>
        </p:spPr>
        <p:txBody>
          <a:bodyPr wrap="square">
            <a:spAutoFit/>
          </a:bodyPr>
          <a:lstStyle/>
          <a:p>
            <a:r>
              <a:rPr lang="en-US" sz="1350"/>
              <a:t>Data Pipeline responsibility breakdown:</a:t>
            </a:r>
            <a:endParaRPr lang="en-US" sz="1350" dirty="0"/>
          </a:p>
        </p:txBody>
      </p:sp>
      <p:pic>
        <p:nvPicPr>
          <p:cNvPr id="16" name="Picture 15">
            <a:extLst>
              <a:ext uri="{FF2B5EF4-FFF2-40B4-BE49-F238E27FC236}">
                <a16:creationId xmlns:a16="http://schemas.microsoft.com/office/drawing/2014/main" id="{3BA5DA4A-DFFB-96D1-2316-E3BD89D732FB}"/>
              </a:ext>
            </a:extLst>
          </p:cNvPr>
          <p:cNvPicPr>
            <a:picLocks noChangeAspect="1"/>
          </p:cNvPicPr>
          <p:nvPr/>
        </p:nvPicPr>
        <p:blipFill>
          <a:blip r:embed="rId8"/>
          <a:stretch>
            <a:fillRect/>
          </a:stretch>
        </p:blipFill>
        <p:spPr>
          <a:xfrm>
            <a:off x="4685405" y="3135598"/>
            <a:ext cx="429806" cy="306350"/>
          </a:xfrm>
          <a:prstGeom prst="rect">
            <a:avLst/>
          </a:prstGeom>
        </p:spPr>
      </p:pic>
      <p:sp>
        <p:nvSpPr>
          <p:cNvPr id="17" name="TextBox 16">
            <a:extLst>
              <a:ext uri="{FF2B5EF4-FFF2-40B4-BE49-F238E27FC236}">
                <a16:creationId xmlns:a16="http://schemas.microsoft.com/office/drawing/2014/main" id="{21367057-520B-B68B-F7E6-8BAD21758227}"/>
              </a:ext>
            </a:extLst>
          </p:cNvPr>
          <p:cNvSpPr txBox="1"/>
          <p:nvPr/>
        </p:nvSpPr>
        <p:spPr>
          <a:xfrm>
            <a:off x="4100954" y="4830000"/>
            <a:ext cx="4786009" cy="461665"/>
          </a:xfrm>
          <a:prstGeom prst="rect">
            <a:avLst/>
          </a:prstGeom>
          <a:noFill/>
        </p:spPr>
        <p:txBody>
          <a:bodyPr wrap="square" rtlCol="0">
            <a:spAutoFit/>
          </a:bodyPr>
          <a:lstStyle/>
          <a:p>
            <a:pPr marL="214313" indent="-214313">
              <a:buFont typeface="Wingdings" panose="05000000000000000000" pitchFamily="2" charset="2"/>
              <a:buChar char="§"/>
            </a:pPr>
            <a:r>
              <a:rPr lang="en-US" sz="1200"/>
              <a:t>Process until all interchange and snapshot errors are resolved</a:t>
            </a:r>
          </a:p>
          <a:p>
            <a:pPr marL="214313" indent="-214313">
              <a:buFont typeface="Wingdings" panose="05000000000000000000" pitchFamily="2" charset="2"/>
              <a:buChar char="§"/>
            </a:pPr>
            <a:r>
              <a:rPr lang="en-US" sz="1200"/>
              <a:t>Single district AU may have the same person responsible for both</a:t>
            </a:r>
            <a:endParaRPr lang="en-US" sz="1200" dirty="0"/>
          </a:p>
        </p:txBody>
      </p:sp>
      <p:sp>
        <p:nvSpPr>
          <p:cNvPr id="5" name="TextBox 4">
            <a:extLst>
              <a:ext uri="{FF2B5EF4-FFF2-40B4-BE49-F238E27FC236}">
                <a16:creationId xmlns:a16="http://schemas.microsoft.com/office/drawing/2014/main" id="{C1F0006C-88A4-D4AA-A12C-6213DEF55CF4}"/>
              </a:ext>
            </a:extLst>
          </p:cNvPr>
          <p:cNvSpPr txBox="1"/>
          <p:nvPr/>
        </p:nvSpPr>
        <p:spPr>
          <a:xfrm>
            <a:off x="-69921" y="5996921"/>
            <a:ext cx="4593641" cy="1224951"/>
          </a:xfrm>
          <a:prstGeom prst="rect">
            <a:avLst/>
          </a:prstGeom>
          <a:noFill/>
        </p:spPr>
        <p:txBody>
          <a:bodyPr wrap="square">
            <a:spAutoFit/>
          </a:bodyPr>
          <a:lstStyle/>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*Assigned by Local Access Manager (LAM)</a:t>
            </a: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*Important: only 1 role per group/account!</a:t>
            </a: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*Same person/account may have both the DIS and SPI role  </a:t>
            </a: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428EEACF-789D-93FC-55E4-1DA1F24DCF1D}"/>
              </a:ext>
            </a:extLst>
          </p:cNvPr>
          <p:cNvGraphicFramePr>
            <a:graphicFrameLocks noGrp="1"/>
          </p:cNvGraphicFramePr>
          <p:nvPr>
            <p:extLst>
              <p:ext uri="{D42A27DB-BD31-4B8C-83A1-F6EECF244321}">
                <p14:modId xmlns:p14="http://schemas.microsoft.com/office/powerpoint/2010/main" val="1847610628"/>
              </p:ext>
            </p:extLst>
          </p:nvPr>
        </p:nvGraphicFramePr>
        <p:xfrm>
          <a:off x="118143" y="1550642"/>
          <a:ext cx="3590145" cy="1783883"/>
        </p:xfrm>
        <a:graphic>
          <a:graphicData uri="http://schemas.openxmlformats.org/drawingml/2006/table">
            <a:tbl>
              <a:tblPr firstRow="1" bandRow="1">
                <a:tableStyleId>{5C22544A-7EE6-4342-B048-85BDC9FD1C3A}</a:tableStyleId>
              </a:tblPr>
              <a:tblGrid>
                <a:gridCol w="1658771">
                  <a:extLst>
                    <a:ext uri="{9D8B030D-6E8A-4147-A177-3AD203B41FA5}">
                      <a16:colId xmlns:a16="http://schemas.microsoft.com/office/drawing/2014/main" val="20000"/>
                    </a:ext>
                  </a:extLst>
                </a:gridCol>
                <a:gridCol w="1931374">
                  <a:extLst>
                    <a:ext uri="{9D8B030D-6E8A-4147-A177-3AD203B41FA5}">
                      <a16:colId xmlns:a16="http://schemas.microsoft.com/office/drawing/2014/main" val="20001"/>
                    </a:ext>
                  </a:extLst>
                </a:gridCol>
              </a:tblGrid>
              <a:tr h="577848">
                <a:tc>
                  <a:txBody>
                    <a:bodyPr/>
                    <a:lstStyle/>
                    <a:p>
                      <a:r>
                        <a:rPr lang="en-US" sz="1400" dirty="0"/>
                        <a:t>INTERCHANGE  ROLE</a:t>
                      </a:r>
                      <a:r>
                        <a:rPr lang="en-US" sz="1400" baseline="0" dirty="0"/>
                        <a:t> OPTIONS</a:t>
                      </a:r>
                      <a:r>
                        <a:rPr lang="en-US" sz="1400" dirty="0"/>
                        <a:t> </a:t>
                      </a:r>
                    </a:p>
                    <a:p>
                      <a:r>
                        <a:rPr lang="en-US" sz="1400" dirty="0"/>
                        <a:t>*1 role per</a:t>
                      </a:r>
                      <a:r>
                        <a:rPr lang="en-US" sz="1400" baseline="0" dirty="0"/>
                        <a:t> account</a:t>
                      </a:r>
                      <a:endParaRPr lang="en-US" sz="1400" dirty="0"/>
                    </a:p>
                  </a:txBody>
                  <a:tcPr>
                    <a:solidFill>
                      <a:schemeClr val="accent6">
                        <a:lumMod val="75000"/>
                      </a:schemeClr>
                    </a:solidFill>
                  </a:tcPr>
                </a:tc>
                <a:tc>
                  <a:txBody>
                    <a:bodyPr/>
                    <a:lstStyle/>
                    <a:p>
                      <a:endParaRPr lang="en-US" sz="1400" dirty="0"/>
                    </a:p>
                    <a:p>
                      <a:r>
                        <a:rPr lang="en-US" sz="1400" dirty="0"/>
                        <a:t>ENABLES</a:t>
                      </a:r>
                      <a:r>
                        <a:rPr lang="en-US" sz="1400" baseline="0" dirty="0"/>
                        <a:t> USER TO:</a:t>
                      </a:r>
                      <a:endParaRPr lang="en-US" sz="1400" dirty="0"/>
                    </a:p>
                  </a:txBody>
                  <a:tcPr>
                    <a:solidFill>
                      <a:schemeClr val="accent6">
                        <a:lumMod val="75000"/>
                      </a:schemeClr>
                    </a:solidFill>
                  </a:tcPr>
                </a:tc>
                <a:extLst>
                  <a:ext uri="{0D108BD9-81ED-4DB2-BD59-A6C34878D82A}">
                    <a16:rowId xmlns:a16="http://schemas.microsoft.com/office/drawing/2014/main" val="10000"/>
                  </a:ext>
                </a:extLst>
              </a:tr>
              <a:tr h="240770">
                <a:tc>
                  <a:txBody>
                    <a:bodyPr/>
                    <a:lstStyle/>
                    <a:p>
                      <a:r>
                        <a:rPr lang="en-US" sz="1400" u="none" strike="noStrike" baseline="0" dirty="0"/>
                        <a:t>DIS~LEAVIEWER</a:t>
                      </a:r>
                    </a:p>
                  </a:txBody>
                  <a:tcPr>
                    <a:solidFill>
                      <a:schemeClr val="accent6">
                        <a:lumMod val="60000"/>
                        <a:lumOff val="40000"/>
                      </a:schemeClr>
                    </a:solidFill>
                  </a:tcPr>
                </a:tc>
                <a:tc>
                  <a:txBody>
                    <a:bodyPr/>
                    <a:lstStyle/>
                    <a:p>
                      <a:r>
                        <a:rPr lang="en-US" sz="1400" strike="noStrike" baseline="0" dirty="0"/>
                        <a:t>read-only access</a:t>
                      </a:r>
                    </a:p>
                  </a:txBody>
                  <a:tcPr>
                    <a:solidFill>
                      <a:schemeClr val="accent6">
                        <a:lumMod val="60000"/>
                        <a:lumOff val="40000"/>
                      </a:schemeClr>
                    </a:solidFill>
                  </a:tcPr>
                </a:tc>
                <a:extLst>
                  <a:ext uri="{0D108BD9-81ED-4DB2-BD59-A6C34878D82A}">
                    <a16:rowId xmlns:a16="http://schemas.microsoft.com/office/drawing/2014/main" val="10001"/>
                  </a:ext>
                </a:extLst>
              </a:tr>
              <a:tr h="747563">
                <a:tc>
                  <a:txBody>
                    <a:bodyPr/>
                    <a:lstStyle/>
                    <a:p>
                      <a:r>
                        <a:rPr lang="en-US" sz="1400" dirty="0"/>
                        <a:t>DIS~LEAUSER</a:t>
                      </a:r>
                    </a:p>
                  </a:txBody>
                  <a:tcPr>
                    <a:solidFill>
                      <a:schemeClr val="accent6">
                        <a:lumMod val="40000"/>
                        <a:lumOff val="60000"/>
                      </a:schemeClr>
                    </a:solidFill>
                  </a:tcPr>
                </a:tc>
                <a:tc>
                  <a:txBody>
                    <a:bodyPr/>
                    <a:lstStyle/>
                    <a:p>
                      <a:r>
                        <a:rPr lang="en-US" sz="1400" dirty="0"/>
                        <a:t>upload files, view interchange level</a:t>
                      </a:r>
                      <a:r>
                        <a:rPr lang="en-US" sz="1400" baseline="0" dirty="0"/>
                        <a:t> errors</a:t>
                      </a:r>
                      <a:endParaRPr lang="en-US" sz="1400" dirty="0"/>
                    </a:p>
                  </a:txBody>
                  <a:tcPr>
                    <a:solidFill>
                      <a:schemeClr val="accent6">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13" name="Table 12">
            <a:extLst>
              <a:ext uri="{FF2B5EF4-FFF2-40B4-BE49-F238E27FC236}">
                <a16:creationId xmlns:a16="http://schemas.microsoft.com/office/drawing/2014/main" id="{BC2D213A-1972-C98B-AA2E-DF4E004C9FD6}"/>
              </a:ext>
            </a:extLst>
          </p:cNvPr>
          <p:cNvGraphicFramePr>
            <a:graphicFrameLocks noGrp="1"/>
          </p:cNvGraphicFramePr>
          <p:nvPr>
            <p:extLst>
              <p:ext uri="{D42A27DB-BD31-4B8C-83A1-F6EECF244321}">
                <p14:modId xmlns:p14="http://schemas.microsoft.com/office/powerpoint/2010/main" val="1255450912"/>
              </p:ext>
            </p:extLst>
          </p:nvPr>
        </p:nvGraphicFramePr>
        <p:xfrm>
          <a:off x="90768" y="3612366"/>
          <a:ext cx="3484147" cy="2377440"/>
        </p:xfrm>
        <a:graphic>
          <a:graphicData uri="http://schemas.openxmlformats.org/drawingml/2006/table">
            <a:tbl>
              <a:tblPr firstRow="1" bandRow="1">
                <a:tableStyleId>{5C22544A-7EE6-4342-B048-85BDC9FD1C3A}</a:tableStyleId>
              </a:tblPr>
              <a:tblGrid>
                <a:gridCol w="1296460">
                  <a:extLst>
                    <a:ext uri="{9D8B030D-6E8A-4147-A177-3AD203B41FA5}">
                      <a16:colId xmlns:a16="http://schemas.microsoft.com/office/drawing/2014/main" val="20000"/>
                    </a:ext>
                  </a:extLst>
                </a:gridCol>
                <a:gridCol w="2187687">
                  <a:extLst>
                    <a:ext uri="{9D8B030D-6E8A-4147-A177-3AD203B41FA5}">
                      <a16:colId xmlns:a16="http://schemas.microsoft.com/office/drawing/2014/main" val="20001"/>
                    </a:ext>
                  </a:extLst>
                </a:gridCol>
              </a:tblGrid>
              <a:tr h="692288">
                <a:tc>
                  <a:txBody>
                    <a:bodyPr/>
                    <a:lstStyle/>
                    <a:p>
                      <a:r>
                        <a:rPr lang="en-US" sz="1200" dirty="0"/>
                        <a:t>SNAPSHOT</a:t>
                      </a:r>
                      <a:r>
                        <a:rPr lang="en-US" sz="1200" baseline="0" dirty="0"/>
                        <a:t> </a:t>
                      </a:r>
                      <a:r>
                        <a:rPr lang="en-US" sz="1200" dirty="0"/>
                        <a:t>ROLE</a:t>
                      </a:r>
                      <a:r>
                        <a:rPr lang="en-US" sz="1200" baseline="0" dirty="0"/>
                        <a:t> OPTIONS</a:t>
                      </a:r>
                      <a:r>
                        <a:rPr lang="en-US" sz="1200" dirty="0"/>
                        <a:t> </a:t>
                      </a:r>
                    </a:p>
                    <a:p>
                      <a:r>
                        <a:rPr lang="en-US" sz="1200" dirty="0"/>
                        <a:t>*1 role per account</a:t>
                      </a:r>
                    </a:p>
                  </a:txBody>
                  <a:tcPr>
                    <a:solidFill>
                      <a:schemeClr val="accent2"/>
                    </a:solidFill>
                  </a:tcPr>
                </a:tc>
                <a:tc>
                  <a:txBody>
                    <a:bodyPr/>
                    <a:lstStyle/>
                    <a:p>
                      <a:endParaRPr lang="en-US" sz="1200" dirty="0"/>
                    </a:p>
                    <a:p>
                      <a:r>
                        <a:rPr lang="en-US" sz="1200" dirty="0"/>
                        <a:t>ENABLES USER TO:</a:t>
                      </a:r>
                    </a:p>
                  </a:txBody>
                  <a:tcPr>
                    <a:solidFill>
                      <a:schemeClr val="accent2"/>
                    </a:solidFill>
                  </a:tcPr>
                </a:tc>
                <a:extLst>
                  <a:ext uri="{0D108BD9-81ED-4DB2-BD59-A6C34878D82A}">
                    <a16:rowId xmlns:a16="http://schemas.microsoft.com/office/drawing/2014/main" val="10000"/>
                  </a:ext>
                </a:extLst>
              </a:tr>
              <a:tr h="230763">
                <a:tc>
                  <a:txBody>
                    <a:bodyPr/>
                    <a:lstStyle/>
                    <a:p>
                      <a:r>
                        <a:rPr lang="en-US" sz="1200" dirty="0"/>
                        <a:t>SPI~LEAVIEWER</a:t>
                      </a:r>
                    </a:p>
                  </a:txBody>
                  <a:tcPr>
                    <a:solidFill>
                      <a:schemeClr val="accent2">
                        <a:lumMod val="20000"/>
                        <a:lumOff val="80000"/>
                      </a:schemeClr>
                    </a:solidFill>
                  </a:tcPr>
                </a:tc>
                <a:tc>
                  <a:txBody>
                    <a:bodyPr/>
                    <a:lstStyle/>
                    <a:p>
                      <a:r>
                        <a:rPr lang="en-US" sz="1200" dirty="0"/>
                        <a:t>read-only access</a:t>
                      </a:r>
                    </a:p>
                  </a:txBody>
                  <a:tcPr>
                    <a:solidFill>
                      <a:schemeClr val="accent2">
                        <a:lumMod val="20000"/>
                        <a:lumOff val="80000"/>
                      </a:schemeClr>
                    </a:solidFill>
                  </a:tcPr>
                </a:tc>
                <a:extLst>
                  <a:ext uri="{0D108BD9-81ED-4DB2-BD59-A6C34878D82A}">
                    <a16:rowId xmlns:a16="http://schemas.microsoft.com/office/drawing/2014/main" val="10001"/>
                  </a:ext>
                </a:extLst>
              </a:tr>
              <a:tr h="384604">
                <a:tc>
                  <a:txBody>
                    <a:bodyPr/>
                    <a:lstStyle/>
                    <a:p>
                      <a:r>
                        <a:rPr lang="en-US" sz="1200" dirty="0"/>
                        <a:t>SPI~LEAUSER</a:t>
                      </a:r>
                    </a:p>
                  </a:txBody>
                  <a:tcPr>
                    <a:solidFill>
                      <a:schemeClr val="accent2">
                        <a:lumMod val="40000"/>
                        <a:lumOff val="60000"/>
                      </a:schemeClr>
                    </a:solidFill>
                  </a:tcPr>
                </a:tc>
                <a:tc>
                  <a:txBody>
                    <a:bodyPr/>
                    <a:lstStyle/>
                    <a:p>
                      <a:r>
                        <a:rPr lang="en-US" sz="1200" dirty="0"/>
                        <a:t>create snapshots and view snapshot level errors</a:t>
                      </a:r>
                    </a:p>
                  </a:txBody>
                  <a:tcPr>
                    <a:solidFill>
                      <a:schemeClr val="accent2">
                        <a:lumMod val="40000"/>
                        <a:lumOff val="60000"/>
                      </a:schemeClr>
                    </a:solidFill>
                  </a:tcPr>
                </a:tc>
                <a:extLst>
                  <a:ext uri="{0D108BD9-81ED-4DB2-BD59-A6C34878D82A}">
                    <a16:rowId xmlns:a16="http://schemas.microsoft.com/office/drawing/2014/main" val="10002"/>
                  </a:ext>
                </a:extLst>
              </a:tr>
              <a:tr h="692288">
                <a:tc>
                  <a:txBody>
                    <a:bodyPr/>
                    <a:lstStyle/>
                    <a:p>
                      <a:r>
                        <a:rPr lang="en-US" sz="1200" dirty="0"/>
                        <a:t>SPI~LEAAPPROVER</a:t>
                      </a:r>
                    </a:p>
                    <a:p>
                      <a:r>
                        <a:rPr lang="en-US" sz="1200" dirty="0"/>
                        <a:t>*Need at least 1</a:t>
                      </a:r>
                    </a:p>
                  </a:txBody>
                  <a:tcPr>
                    <a:solidFill>
                      <a:schemeClr val="accent2">
                        <a:lumMod val="20000"/>
                        <a:lumOff val="80000"/>
                      </a:schemeClr>
                    </a:solidFill>
                  </a:tcPr>
                </a:tc>
                <a:tc>
                  <a:txBody>
                    <a:bodyPr/>
                    <a:lstStyle/>
                    <a:p>
                      <a:r>
                        <a:rPr lang="en-US" sz="1200" dirty="0"/>
                        <a:t>create</a:t>
                      </a:r>
                      <a:r>
                        <a:rPr lang="en-US" sz="1200" baseline="0" dirty="0"/>
                        <a:t> snapshots, view snapshot level errors, AND approve the final snapshot (by clicking submit to CDE) </a:t>
                      </a:r>
                      <a:endParaRPr lang="en-US" sz="1200" dirty="0"/>
                    </a:p>
                  </a:txBody>
                  <a:tcP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96445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Who is Responsible for What?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4069074"/>
              </p:ext>
            </p:extLst>
          </p:nvPr>
        </p:nvGraphicFramePr>
        <p:xfrm>
          <a:off x="532152" y="1463675"/>
          <a:ext cx="7983200" cy="3078640"/>
        </p:xfrm>
        <a:graphic>
          <a:graphicData uri="http://schemas.openxmlformats.org/drawingml/2006/table">
            <a:tbl>
              <a:tblPr firstRow="1" firstCol="1" bandRow="1"/>
              <a:tblGrid>
                <a:gridCol w="3666584">
                  <a:extLst>
                    <a:ext uri="{9D8B030D-6E8A-4147-A177-3AD203B41FA5}">
                      <a16:colId xmlns:a16="http://schemas.microsoft.com/office/drawing/2014/main" val="20000"/>
                    </a:ext>
                  </a:extLst>
                </a:gridCol>
                <a:gridCol w="4316616">
                  <a:extLst>
                    <a:ext uri="{9D8B030D-6E8A-4147-A177-3AD203B41FA5}">
                      <a16:colId xmlns:a16="http://schemas.microsoft.com/office/drawing/2014/main" val="20001"/>
                    </a:ext>
                  </a:extLst>
                </a:gridCol>
              </a:tblGrid>
              <a:tr h="708780">
                <a:tc gridSpan="2">
                  <a:txBody>
                    <a:bodyPr/>
                    <a:lstStyle/>
                    <a:p>
                      <a:pPr marL="0" marR="0" algn="ctr">
                        <a:spcBef>
                          <a:spcPts val="0"/>
                        </a:spcBef>
                        <a:spcAft>
                          <a:spcPts val="0"/>
                        </a:spcAft>
                      </a:pPr>
                      <a:endParaRPr lang="en-US" sz="1800" b="1" dirty="0">
                        <a:effectLst/>
                        <a:latin typeface="Calibri"/>
                        <a:ea typeface="Calibri"/>
                        <a:cs typeface="Calibri"/>
                      </a:endParaRPr>
                    </a:p>
                    <a:p>
                      <a:pPr marL="0" marR="0" algn="ctr">
                        <a:spcBef>
                          <a:spcPts val="0"/>
                        </a:spcBef>
                        <a:spcAft>
                          <a:spcPts val="0"/>
                        </a:spcAft>
                      </a:pPr>
                      <a:r>
                        <a:rPr lang="en-US" sz="1800" b="1" dirty="0">
                          <a:effectLst/>
                          <a:latin typeface="Calibri"/>
                          <a:ea typeface="Calibri"/>
                          <a:cs typeface="Calibri"/>
                        </a:rPr>
                        <a:t>Overview of Collection Responsibilities</a:t>
                      </a:r>
                      <a:endParaRPr lang="en-US" sz="1200" dirty="0">
                        <a:effectLst/>
                        <a:latin typeface="Calibri"/>
                        <a:ea typeface="Calibri"/>
                        <a:cs typeface="Times New Roman"/>
                      </a:endParaRPr>
                    </a:p>
                  </a:txBody>
                  <a:tcPr marL="60204" marR="60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36260">
                <a:tc>
                  <a:txBody>
                    <a:bodyPr/>
                    <a:lstStyle/>
                    <a:p>
                      <a:pPr marL="0" marR="0" algn="ctr">
                        <a:spcBef>
                          <a:spcPts val="0"/>
                        </a:spcBef>
                        <a:spcAft>
                          <a:spcPts val="0"/>
                        </a:spcAft>
                      </a:pPr>
                      <a:r>
                        <a:rPr lang="en-US" sz="1200" b="1" dirty="0">
                          <a:effectLst/>
                          <a:latin typeface="Calibri"/>
                          <a:ea typeface="Calibri"/>
                          <a:cs typeface="Calibri"/>
                        </a:rPr>
                        <a:t>DISTRICTS</a:t>
                      </a:r>
                      <a:endParaRPr lang="en-US" sz="1200" dirty="0">
                        <a:effectLst/>
                        <a:latin typeface="Calibri"/>
                        <a:ea typeface="Calibri"/>
                        <a:cs typeface="Times New Roman"/>
                      </a:endParaRPr>
                    </a:p>
                  </a:txBody>
                  <a:tcPr marL="60204" marR="60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200" b="1" dirty="0">
                          <a:effectLst/>
                          <a:latin typeface="Calibri"/>
                          <a:ea typeface="Calibri"/>
                          <a:cs typeface="Calibri"/>
                        </a:rPr>
                        <a:t>ADMINISTRATIVE UNITS</a:t>
                      </a:r>
                      <a:endParaRPr lang="en-US" sz="1200" dirty="0">
                        <a:effectLst/>
                        <a:latin typeface="Calibri"/>
                        <a:ea typeface="Calibri"/>
                        <a:cs typeface="Times New Roman"/>
                      </a:endParaRPr>
                    </a:p>
                  </a:txBody>
                  <a:tcPr marL="60204" marR="60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2126340">
                <a:tc>
                  <a:txBody>
                    <a:bodyPr/>
                    <a:lstStyle/>
                    <a:p>
                      <a:pPr marL="342900" marR="0" lvl="0" indent="-342900">
                        <a:spcBef>
                          <a:spcPts val="0"/>
                        </a:spcBef>
                        <a:spcAft>
                          <a:spcPts val="0"/>
                        </a:spcAft>
                        <a:buFont typeface="Symbol"/>
                        <a:buChar char=""/>
                      </a:pPr>
                      <a:r>
                        <a:rPr lang="en-US" sz="1400" dirty="0">
                          <a:effectLst/>
                          <a:latin typeface="Calibri"/>
                          <a:ea typeface="Calibri"/>
                          <a:cs typeface="Calibri"/>
                        </a:rPr>
                        <a:t>Submit Special</a:t>
                      </a:r>
                      <a:r>
                        <a:rPr lang="en-US" sz="1400" baseline="0" dirty="0">
                          <a:effectLst/>
                          <a:latin typeface="Calibri"/>
                          <a:ea typeface="Calibri"/>
                          <a:cs typeface="Calibri"/>
                        </a:rPr>
                        <a:t> Education</a:t>
                      </a:r>
                      <a:r>
                        <a:rPr lang="en-US" sz="1400" dirty="0">
                          <a:effectLst/>
                          <a:latin typeface="Calibri"/>
                          <a:ea typeface="Calibri"/>
                          <a:cs typeface="Calibri"/>
                        </a:rPr>
                        <a:t> Discipline Action File of students on</a:t>
                      </a:r>
                      <a:r>
                        <a:rPr lang="en-US" sz="1400" baseline="0" dirty="0">
                          <a:effectLst/>
                          <a:latin typeface="Calibri"/>
                          <a:ea typeface="Calibri"/>
                          <a:cs typeface="Calibri"/>
                        </a:rPr>
                        <a:t> an IEP</a:t>
                      </a:r>
                      <a:r>
                        <a:rPr lang="en-US" sz="1400" dirty="0">
                          <a:effectLst/>
                          <a:latin typeface="Calibri"/>
                          <a:ea typeface="Calibri"/>
                          <a:cs typeface="Calibri"/>
                        </a:rPr>
                        <a:t> with discipline actions that occurred during the current reporting period July 1, 20212 - June 30, 2023.</a:t>
                      </a:r>
                      <a:endParaRPr lang="en-US" sz="1400" dirty="0">
                        <a:effectLst/>
                        <a:latin typeface="Calibri"/>
                        <a:ea typeface="Calibri"/>
                        <a:cs typeface="Times New Roman"/>
                      </a:endParaRPr>
                    </a:p>
                    <a:p>
                      <a:pPr marL="342900" marR="0" lvl="0" indent="-342900">
                        <a:spcBef>
                          <a:spcPts val="0"/>
                        </a:spcBef>
                        <a:spcAft>
                          <a:spcPts val="0"/>
                        </a:spcAft>
                        <a:buFont typeface="Symbol"/>
                        <a:buChar char=""/>
                      </a:pPr>
                      <a:r>
                        <a:rPr lang="en-US" sz="1400" dirty="0">
                          <a:effectLst/>
                          <a:latin typeface="Calibri"/>
                          <a:ea typeface="Calibri"/>
                          <a:cs typeface="Calibri"/>
                        </a:rPr>
                        <a:t>Resolve Interchange and Snapshot errors in accordance with the timeline.</a:t>
                      </a:r>
                      <a:endParaRPr lang="en-US" sz="1400" dirty="0">
                        <a:effectLst/>
                        <a:latin typeface="Calibri"/>
                        <a:ea typeface="Calibri"/>
                        <a:cs typeface="Times New Roman"/>
                      </a:endParaRPr>
                    </a:p>
                  </a:txBody>
                  <a:tcPr marL="60204" marR="60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42900" marR="0" lvl="0" indent="-342900">
                        <a:spcBef>
                          <a:spcPts val="0"/>
                        </a:spcBef>
                        <a:spcAft>
                          <a:spcPts val="0"/>
                        </a:spcAft>
                        <a:buFont typeface="Symbol"/>
                        <a:buChar char=""/>
                      </a:pPr>
                      <a:r>
                        <a:rPr lang="en-US" sz="1400" dirty="0">
                          <a:effectLst/>
                          <a:latin typeface="Calibri"/>
                          <a:ea typeface="Calibri"/>
                          <a:cs typeface="Calibri"/>
                        </a:rPr>
                        <a:t>Submit Special Education IEP Child and Participation Files</a:t>
                      </a:r>
                      <a:r>
                        <a:rPr lang="en-US" sz="1400" baseline="0" dirty="0">
                          <a:effectLst/>
                          <a:latin typeface="Calibri"/>
                          <a:ea typeface="Calibri"/>
                          <a:cs typeface="Calibri"/>
                        </a:rPr>
                        <a:t> for the current reporting period July 1, 2022 – June 30, 2023.</a:t>
                      </a:r>
                      <a:r>
                        <a:rPr lang="en-US" sz="1400" dirty="0">
                          <a:effectLst/>
                          <a:latin typeface="Calibri"/>
                          <a:ea typeface="Calibri"/>
                          <a:cs typeface="Calibri"/>
                        </a:rPr>
                        <a:t> </a:t>
                      </a:r>
                      <a:endParaRPr lang="en-US" sz="1400" dirty="0">
                        <a:effectLst/>
                        <a:latin typeface="Calibri"/>
                        <a:ea typeface="Calibri"/>
                        <a:cs typeface="Times New Roman"/>
                      </a:endParaRPr>
                    </a:p>
                    <a:p>
                      <a:pPr marL="342900" marR="0" lvl="0" indent="-342900">
                        <a:spcBef>
                          <a:spcPts val="0"/>
                        </a:spcBef>
                        <a:spcAft>
                          <a:spcPts val="0"/>
                        </a:spcAft>
                        <a:buFont typeface="Symbol"/>
                        <a:buChar char=""/>
                      </a:pPr>
                      <a:r>
                        <a:rPr lang="en-US" sz="1400" dirty="0">
                          <a:effectLst/>
                          <a:latin typeface="Calibri"/>
                          <a:ea typeface="Calibri"/>
                          <a:cs typeface="Calibri"/>
                        </a:rPr>
                        <a:t>Create Special Education Discipline Snapshot and work with district to resolve errors.</a:t>
                      </a:r>
                      <a:endParaRPr lang="en-US" sz="1400" dirty="0">
                        <a:effectLst/>
                        <a:latin typeface="Calibri"/>
                        <a:ea typeface="Calibri"/>
                        <a:cs typeface="Times New Roman"/>
                      </a:endParaRPr>
                    </a:p>
                    <a:p>
                      <a:pPr marL="342900" marR="0" lvl="0" indent="-342900">
                        <a:spcBef>
                          <a:spcPts val="0"/>
                        </a:spcBef>
                        <a:spcAft>
                          <a:spcPts val="0"/>
                        </a:spcAft>
                        <a:buFont typeface="Symbol"/>
                        <a:buChar char=""/>
                      </a:pPr>
                      <a:r>
                        <a:rPr lang="en-US" sz="1400" dirty="0">
                          <a:effectLst/>
                          <a:latin typeface="Calibri"/>
                          <a:ea typeface="Calibri"/>
                          <a:cs typeface="Calibri"/>
                        </a:rPr>
                        <a:t>Review reports with the Special Education Directors during report review week. </a:t>
                      </a:r>
                      <a:endParaRPr lang="en-US" sz="1400" dirty="0">
                        <a:effectLst/>
                        <a:latin typeface="Calibri"/>
                        <a:ea typeface="Calibri"/>
                        <a:cs typeface="Times New Roman"/>
                      </a:endParaRPr>
                    </a:p>
                    <a:p>
                      <a:pPr marL="342900" marR="0" lvl="0" indent="-342900">
                        <a:spcBef>
                          <a:spcPts val="0"/>
                        </a:spcBef>
                        <a:spcAft>
                          <a:spcPts val="0"/>
                        </a:spcAft>
                        <a:buFont typeface="Symbol"/>
                        <a:buChar char=""/>
                      </a:pPr>
                      <a:r>
                        <a:rPr lang="en-US" sz="1400" dirty="0">
                          <a:effectLst/>
                          <a:latin typeface="Calibri"/>
                          <a:ea typeface="Calibri"/>
                          <a:cs typeface="Calibri"/>
                        </a:rPr>
                        <a:t>Submit data to CDE at the close of the collection. </a:t>
                      </a:r>
                      <a:endParaRPr lang="en-US" sz="1400" dirty="0">
                        <a:effectLst/>
                        <a:latin typeface="Calibri"/>
                        <a:ea typeface="Calibri"/>
                        <a:cs typeface="Times New Roman"/>
                      </a:endParaRPr>
                    </a:p>
                    <a:p>
                      <a:pPr marL="342900" marR="0" lvl="0" indent="-342900">
                        <a:spcBef>
                          <a:spcPts val="0"/>
                        </a:spcBef>
                        <a:spcAft>
                          <a:spcPts val="0"/>
                        </a:spcAft>
                        <a:buFont typeface="Symbol"/>
                        <a:buChar char=""/>
                      </a:pPr>
                      <a:r>
                        <a:rPr lang="en-US" sz="1400" dirty="0">
                          <a:effectLst/>
                          <a:latin typeface="Calibri"/>
                          <a:ea typeface="Calibri"/>
                          <a:cs typeface="Calibri"/>
                        </a:rPr>
                        <a:t>Upload Final Signed Reports to the Data Management System under the Profile tab.</a:t>
                      </a:r>
                      <a:endParaRPr lang="en-US" sz="1400" dirty="0">
                        <a:effectLst/>
                        <a:latin typeface="Calibri"/>
                        <a:ea typeface="Calibri"/>
                        <a:cs typeface="Times New Roman"/>
                      </a:endParaRPr>
                    </a:p>
                  </a:txBody>
                  <a:tcPr marL="60204" marR="60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2" name="Footer Placeholder 1"/>
          <p:cNvSpPr>
            <a:spLocks noGrp="1"/>
          </p:cNvSpPr>
          <p:nvPr>
            <p:ph type="ftr" sz="quarter" idx="4294967295"/>
          </p:nvPr>
        </p:nvSpPr>
        <p:spPr>
          <a:xfrm>
            <a:off x="0" y="6356350"/>
            <a:ext cx="3352800" cy="274638"/>
          </a:xfrm>
          <a:prstGeom prst="rect">
            <a:avLst/>
          </a:prstGeom>
        </p:spPr>
        <p:txBody>
          <a:bodyPr/>
          <a:lstStyle/>
          <a:p>
            <a:fld id="{757A2F4E-5D54-B04B-91BD-7E78EE1FE9FD}" type="slidenum">
              <a:rPr lang="en-US" smtClean="0"/>
              <a:pPr/>
              <a:t>9</a:t>
            </a:fld>
            <a:endParaRPr lang="en-US" dirty="0"/>
          </a:p>
        </p:txBody>
      </p:sp>
      <p:sp>
        <p:nvSpPr>
          <p:cNvPr id="3" name="Rectangle 2"/>
          <p:cNvSpPr/>
          <p:nvPr/>
        </p:nvSpPr>
        <p:spPr>
          <a:xfrm>
            <a:off x="2248525" y="4833292"/>
            <a:ext cx="4631959" cy="769441"/>
          </a:xfrm>
          <a:prstGeom prst="rect">
            <a:avLst/>
          </a:prstGeom>
        </p:spPr>
        <p:txBody>
          <a:bodyPr wrap="square">
            <a:spAutoFit/>
          </a:bodyPr>
          <a:lstStyle/>
          <a:p>
            <a:pPr algn="ctr"/>
            <a:r>
              <a:rPr lang="en-US" sz="4400" b="1" cap="all">
                <a:ln/>
                <a:solidFill>
                  <a:schemeClr val="bg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ebuchet MS" panose="020B0603020202020204" pitchFamily="34" charset="0"/>
              </a:rPr>
              <a:t>Collaboration</a:t>
            </a:r>
            <a:endParaRPr lang="en-US" sz="4400" b="1" cap="all" dirty="0">
              <a:ln/>
              <a:solidFill>
                <a:schemeClr val="bg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ebuchet MS" panose="020B0603020202020204" pitchFamily="34" charset="0"/>
            </a:endParaRPr>
          </a:p>
        </p:txBody>
      </p:sp>
    </p:spTree>
    <p:extLst>
      <p:ext uri="{BB962C8B-B14F-4D97-AF65-F5344CB8AC3E}">
        <p14:creationId xmlns:p14="http://schemas.microsoft.com/office/powerpoint/2010/main" val="9034526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4958</TotalTime>
  <Words>4992</Words>
  <Application>Microsoft Office PowerPoint</Application>
  <PresentationFormat>On-screen Show (4:3)</PresentationFormat>
  <Paragraphs>596</Paragraphs>
  <Slides>50</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50</vt:i4>
      </vt:variant>
    </vt:vector>
  </HeadingPairs>
  <TitlesOfParts>
    <vt:vector size="64" baseType="lpstr">
      <vt:lpstr>Andale WT</vt:lpstr>
      <vt:lpstr>Arial</vt:lpstr>
      <vt:lpstr>Calibri</vt:lpstr>
      <vt:lpstr>Calibri Light</vt:lpstr>
      <vt:lpstr>Museo Slab 500</vt:lpstr>
      <vt:lpstr>Palatino Linotype</vt:lpstr>
      <vt:lpstr>Segoe UI</vt:lpstr>
      <vt:lpstr>Segoe UI Semibold</vt:lpstr>
      <vt:lpstr>SourceSansProRegular</vt:lpstr>
      <vt:lpstr>Symbol</vt:lpstr>
      <vt:lpstr>Trebuchet MS</vt:lpstr>
      <vt:lpstr>Verdana</vt:lpstr>
      <vt:lpstr>Wingdings</vt:lpstr>
      <vt:lpstr>Office Theme</vt:lpstr>
      <vt:lpstr>Special Education                          Discipline 2022-2023</vt:lpstr>
      <vt:lpstr>Special Education Discipline – Annual Training</vt:lpstr>
      <vt:lpstr>Agenda</vt:lpstr>
      <vt:lpstr>Frequently Used Terms</vt:lpstr>
      <vt:lpstr>Special Education Discipline vs. School Discipline </vt:lpstr>
      <vt:lpstr>Purpose </vt:lpstr>
      <vt:lpstr>Content</vt:lpstr>
      <vt:lpstr>Special Education Discipline: Identity Management: Data Pipeline Access</vt:lpstr>
      <vt:lpstr>Who is Responsible for What? </vt:lpstr>
      <vt:lpstr>DISCIPLINE</vt:lpstr>
      <vt:lpstr>2022-2023 Special Education Discipline Timeline</vt:lpstr>
      <vt:lpstr> Reporting Period</vt:lpstr>
      <vt:lpstr> Special Education Discipline Interchange  (District-DIS Role)</vt:lpstr>
      <vt:lpstr>Special Education Discipline  Interchange Resources</vt:lpstr>
      <vt:lpstr>Special Ed Discipline Interchange: Contains 1 File</vt:lpstr>
      <vt:lpstr>ACTION TYPES</vt:lpstr>
      <vt:lpstr>Disciplines – Suspensions &amp; Expulsions</vt:lpstr>
      <vt:lpstr>Removals</vt:lpstr>
      <vt:lpstr>Discipline Action Length Field</vt:lpstr>
      <vt:lpstr>How to Report Disciplines</vt:lpstr>
      <vt:lpstr>How to Report Removals</vt:lpstr>
      <vt:lpstr>PowerPoint Presentation</vt:lpstr>
      <vt:lpstr>Who to Exclude </vt:lpstr>
      <vt:lpstr>Special Education Discipline Snapshot (AU-SPI Role)</vt:lpstr>
      <vt:lpstr>Snapshot Criteria</vt:lpstr>
      <vt:lpstr>Special Education Discipline Snapshot Resources</vt:lpstr>
      <vt:lpstr>Snapshot Error Codes</vt:lpstr>
      <vt:lpstr>Discipline Incident and School  Enrollment Date Comparison Report</vt:lpstr>
      <vt:lpstr>SPED Incident and School Enrollment Date Comparison Report – snapshot folder report</vt:lpstr>
      <vt:lpstr>Sped or Discipline Incident and School Enrollment  Date Comparison Report</vt:lpstr>
      <vt:lpstr>Data Pipeline Process</vt:lpstr>
      <vt:lpstr>Accessing the Data Pipeline</vt:lpstr>
      <vt:lpstr>Single Sign On</vt:lpstr>
      <vt:lpstr>1st Step: Format Checker *optional</vt:lpstr>
      <vt:lpstr>Format Checker Results</vt:lpstr>
      <vt:lpstr>Special Education Discipline:  How to Upload Sped Discipline Action File</vt:lpstr>
      <vt:lpstr>Step 3: Check Batch Maintenance Screen </vt:lpstr>
      <vt:lpstr>Special Education Discipline:  No Discipline Actions</vt:lpstr>
      <vt:lpstr>Helpful Status Screen</vt:lpstr>
      <vt:lpstr>Creating a Snapshot (AU/SPI role)</vt:lpstr>
      <vt:lpstr>Reviewing Errors Under Pipeline Reports </vt:lpstr>
      <vt:lpstr>Reviewing Errors Under Pipeline Reports</vt:lpstr>
      <vt:lpstr>Reviewing Errors Under Cognos Reports</vt:lpstr>
      <vt:lpstr>Reviewing Error Reports in COGNOS</vt:lpstr>
      <vt:lpstr>Special Education Discipline – Snapshot Validation Reports (SPI role-AUs)</vt:lpstr>
      <vt:lpstr>District Report (DIS):  For Viewing Snapshot Level Errors</vt:lpstr>
      <vt:lpstr>Exceptions</vt:lpstr>
      <vt:lpstr>An Exception to the Rule</vt:lpstr>
      <vt:lpstr>Snapshot Exceptions</vt:lpstr>
      <vt:lpstr>Assistance Needed?</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149</cp:revision>
  <dcterms:created xsi:type="dcterms:W3CDTF">2019-06-25T17:30:52Z</dcterms:created>
  <dcterms:modified xsi:type="dcterms:W3CDTF">2023-05-08T18:29:57Z</dcterms:modified>
</cp:coreProperties>
</file>