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2"/>
  </p:notesMasterIdLst>
  <p:sldIdLst>
    <p:sldId id="269" r:id="rId2"/>
    <p:sldId id="3172" r:id="rId3"/>
    <p:sldId id="380" r:id="rId4"/>
    <p:sldId id="730" r:id="rId5"/>
    <p:sldId id="272" r:id="rId6"/>
    <p:sldId id="273" r:id="rId7"/>
    <p:sldId id="276" r:id="rId8"/>
    <p:sldId id="277" r:id="rId9"/>
    <p:sldId id="278" r:id="rId10"/>
    <p:sldId id="3174" r:id="rId11"/>
    <p:sldId id="283" r:id="rId12"/>
    <p:sldId id="290" r:id="rId13"/>
    <p:sldId id="284" r:id="rId14"/>
    <p:sldId id="783" r:id="rId15"/>
    <p:sldId id="784" r:id="rId16"/>
    <p:sldId id="288" r:id="rId17"/>
    <p:sldId id="291" r:id="rId18"/>
    <p:sldId id="292" r:id="rId19"/>
    <p:sldId id="372" r:id="rId20"/>
    <p:sldId id="2693" r:id="rId21"/>
    <p:sldId id="2695" r:id="rId22"/>
    <p:sldId id="293" r:id="rId23"/>
    <p:sldId id="294" r:id="rId24"/>
    <p:sldId id="3169" r:id="rId25"/>
    <p:sldId id="3179" r:id="rId26"/>
    <p:sldId id="2931" r:id="rId27"/>
    <p:sldId id="299" r:id="rId28"/>
    <p:sldId id="300" r:id="rId29"/>
    <p:sldId id="301" r:id="rId30"/>
    <p:sldId id="302" r:id="rId31"/>
    <p:sldId id="303" r:id="rId32"/>
    <p:sldId id="3177" r:id="rId33"/>
    <p:sldId id="393" r:id="rId34"/>
    <p:sldId id="3178" r:id="rId35"/>
    <p:sldId id="306" r:id="rId36"/>
    <p:sldId id="316" r:id="rId37"/>
    <p:sldId id="307" r:id="rId38"/>
    <p:sldId id="308" r:id="rId39"/>
    <p:sldId id="310" r:id="rId40"/>
    <p:sldId id="311" r:id="rId41"/>
    <p:sldId id="312" r:id="rId42"/>
    <p:sldId id="309" r:id="rId43"/>
    <p:sldId id="825" r:id="rId44"/>
    <p:sldId id="2345" r:id="rId45"/>
    <p:sldId id="315" r:id="rId46"/>
    <p:sldId id="313" r:id="rId47"/>
    <p:sldId id="314" r:id="rId48"/>
    <p:sldId id="2825" r:id="rId49"/>
    <p:sldId id="2932" r:id="rId50"/>
    <p:sldId id="3182" r:id="rId51"/>
    <p:sldId id="384" r:id="rId52"/>
    <p:sldId id="814" r:id="rId53"/>
    <p:sldId id="2724" r:id="rId54"/>
    <p:sldId id="2344" r:id="rId55"/>
    <p:sldId id="323" r:id="rId56"/>
    <p:sldId id="324" r:id="rId57"/>
    <p:sldId id="325" r:id="rId58"/>
    <p:sldId id="2330" r:id="rId59"/>
    <p:sldId id="296" r:id="rId60"/>
    <p:sldId id="2863" r:id="rId61"/>
    <p:sldId id="2864" r:id="rId62"/>
    <p:sldId id="2865" r:id="rId63"/>
    <p:sldId id="2346" r:id="rId64"/>
    <p:sldId id="2331" r:id="rId65"/>
    <p:sldId id="390" r:id="rId66"/>
    <p:sldId id="391" r:id="rId67"/>
    <p:sldId id="392" r:id="rId68"/>
    <p:sldId id="394" r:id="rId69"/>
    <p:sldId id="338" r:id="rId70"/>
    <p:sldId id="379" r:id="rId71"/>
    <p:sldId id="340" r:id="rId72"/>
    <p:sldId id="341" r:id="rId73"/>
    <p:sldId id="342" r:id="rId74"/>
    <p:sldId id="344" r:id="rId75"/>
    <p:sldId id="345" r:id="rId76"/>
    <p:sldId id="347" r:id="rId77"/>
    <p:sldId id="346" r:id="rId78"/>
    <p:sldId id="348" r:id="rId79"/>
    <p:sldId id="349" r:id="rId80"/>
    <p:sldId id="350" r:id="rId81"/>
    <p:sldId id="352" r:id="rId82"/>
    <p:sldId id="354" r:id="rId83"/>
    <p:sldId id="355" r:id="rId84"/>
    <p:sldId id="3181" r:id="rId85"/>
    <p:sldId id="356" r:id="rId86"/>
    <p:sldId id="374" r:id="rId87"/>
    <p:sldId id="375" r:id="rId88"/>
    <p:sldId id="3180" r:id="rId89"/>
    <p:sldId id="376" r:id="rId90"/>
    <p:sldId id="381"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488BC9"/>
    <a:srgbClr val="EF75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autoAdjust="0"/>
  </p:normalViewPr>
  <p:slideViewPr>
    <p:cSldViewPr snapToGrid="0">
      <p:cViewPr varScale="1">
        <p:scale>
          <a:sx n="83" d="100"/>
          <a:sy n="83" d="100"/>
        </p:scale>
        <p:origin x="1339" y="7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B9B731-4A67-48D5-BC35-02E999F7A307}"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95AD5FE6-A62E-41FC-900D-2677FC80D990}">
      <dgm:prSet phldrT="[Text]" custT="1"/>
      <dgm:spPr>
        <a:solidFill>
          <a:srgbClr val="7030A0"/>
        </a:solidFill>
      </dgm:spPr>
      <dgm:t>
        <a:bodyPr/>
        <a:lstStyle/>
        <a:p>
          <a:r>
            <a:rPr lang="en-US" sz="1800" dirty="0"/>
            <a:t>Exits</a:t>
          </a:r>
        </a:p>
      </dgm:t>
    </dgm:pt>
    <dgm:pt modelId="{11E22C72-D1C2-43CE-B1EC-680B40356FE2}" type="parTrans" cxnId="{70E1986B-220A-4C2E-B1BD-63AD6B45EA34}">
      <dgm:prSet/>
      <dgm:spPr/>
      <dgm:t>
        <a:bodyPr/>
        <a:lstStyle/>
        <a:p>
          <a:endParaRPr lang="en-US"/>
        </a:p>
      </dgm:t>
    </dgm:pt>
    <dgm:pt modelId="{2CC57452-D332-4D9C-A7A1-37F952597530}" type="sibTrans" cxnId="{70E1986B-220A-4C2E-B1BD-63AD6B45EA34}">
      <dgm:prSet/>
      <dgm:spPr/>
      <dgm:t>
        <a:bodyPr/>
        <a:lstStyle/>
        <a:p>
          <a:endParaRPr lang="en-US"/>
        </a:p>
      </dgm:t>
    </dgm:pt>
    <dgm:pt modelId="{4FC7963A-5863-478A-AFB9-F8D94DFDC223}">
      <dgm:prSet phldrT="[Text]" custT="1"/>
      <dgm:spPr/>
      <dgm:t>
        <a:bodyPr/>
        <a:lstStyle/>
        <a:p>
          <a:endParaRPr lang="en-US" sz="1800" dirty="0"/>
        </a:p>
      </dgm:t>
    </dgm:pt>
    <dgm:pt modelId="{F0A5EB28-2324-4834-ACF7-35CA80A4D983}" type="parTrans" cxnId="{534FD6E2-43A1-4755-B1C8-4A0B3F301B9E}">
      <dgm:prSet/>
      <dgm:spPr/>
      <dgm:t>
        <a:bodyPr/>
        <a:lstStyle/>
        <a:p>
          <a:endParaRPr lang="en-US"/>
        </a:p>
      </dgm:t>
    </dgm:pt>
    <dgm:pt modelId="{6ACFB334-965E-4C77-B524-E003EC5094A2}" type="sibTrans" cxnId="{534FD6E2-43A1-4755-B1C8-4A0B3F301B9E}">
      <dgm:prSet/>
      <dgm:spPr/>
      <dgm:t>
        <a:bodyPr/>
        <a:lstStyle/>
        <a:p>
          <a:endParaRPr lang="en-US"/>
        </a:p>
      </dgm:t>
    </dgm:pt>
    <dgm:pt modelId="{407E571C-40A0-4878-88DE-A1B95486BE52}">
      <dgm:prSet phldrT="[Text]" custT="1"/>
      <dgm:spPr>
        <a:solidFill>
          <a:srgbClr val="CF43AA"/>
        </a:solidFill>
      </dgm:spPr>
      <dgm:t>
        <a:bodyPr/>
        <a:lstStyle/>
        <a:p>
          <a:r>
            <a:rPr lang="en-US" sz="1800" dirty="0"/>
            <a:t>SPP Indicators</a:t>
          </a:r>
        </a:p>
      </dgm:t>
    </dgm:pt>
    <dgm:pt modelId="{D675786D-05C2-4AD5-978D-73DE4931DBB6}" type="parTrans" cxnId="{EAAA3DA0-D086-4316-BE36-EF838A97DB34}">
      <dgm:prSet/>
      <dgm:spPr/>
      <dgm:t>
        <a:bodyPr/>
        <a:lstStyle/>
        <a:p>
          <a:endParaRPr lang="en-US"/>
        </a:p>
      </dgm:t>
    </dgm:pt>
    <dgm:pt modelId="{199D5481-986D-4969-B687-B5BF3AD642B4}" type="sibTrans" cxnId="{EAAA3DA0-D086-4316-BE36-EF838A97DB34}">
      <dgm:prSet/>
      <dgm:spPr/>
      <dgm:t>
        <a:bodyPr/>
        <a:lstStyle/>
        <a:p>
          <a:endParaRPr lang="en-US"/>
        </a:p>
      </dgm:t>
    </dgm:pt>
    <dgm:pt modelId="{2D18C8DE-A7ED-450A-8B61-AD89537EBCC0}">
      <dgm:prSet phldrT="[Text]" custT="1"/>
      <dgm:spPr/>
      <dgm:t>
        <a:bodyPr/>
        <a:lstStyle/>
        <a:p>
          <a:r>
            <a:rPr lang="en-US" sz="1600" dirty="0"/>
            <a:t>State Performance Plan APR Indicators 2, 11, and 12</a:t>
          </a:r>
        </a:p>
      </dgm:t>
    </dgm:pt>
    <dgm:pt modelId="{52BD7564-DE6C-42E3-880B-F79CFED4AC75}" type="parTrans" cxnId="{A0CD09B5-9039-4DA3-9D9B-0622B098E709}">
      <dgm:prSet/>
      <dgm:spPr/>
      <dgm:t>
        <a:bodyPr/>
        <a:lstStyle/>
        <a:p>
          <a:endParaRPr lang="en-US"/>
        </a:p>
      </dgm:t>
    </dgm:pt>
    <dgm:pt modelId="{97782FBF-3F8E-410E-B34C-BDB80847C75A}" type="sibTrans" cxnId="{A0CD09B5-9039-4DA3-9D9B-0622B098E709}">
      <dgm:prSet/>
      <dgm:spPr/>
      <dgm:t>
        <a:bodyPr/>
        <a:lstStyle/>
        <a:p>
          <a:endParaRPr lang="en-US"/>
        </a:p>
      </dgm:t>
    </dgm:pt>
    <dgm:pt modelId="{2BBAFB44-5D80-44BF-9DBA-2D8D34726BE3}">
      <dgm:prSet phldrT="[Text]" custT="1"/>
      <dgm:spPr>
        <a:solidFill>
          <a:srgbClr val="CC99FF"/>
        </a:solidFill>
      </dgm:spPr>
      <dgm:t>
        <a:bodyPr/>
        <a:lstStyle/>
        <a:p>
          <a:r>
            <a:rPr lang="en-US" sz="1400" dirty="0"/>
            <a:t>Part C Evaluations </a:t>
          </a:r>
        </a:p>
      </dgm:t>
    </dgm:pt>
    <dgm:pt modelId="{A610ADEB-DD6C-42AC-A215-659A4BCF550F}" type="parTrans" cxnId="{F5FEF5D9-C2C9-4F0E-B945-897FBBA576FE}">
      <dgm:prSet/>
      <dgm:spPr/>
      <dgm:t>
        <a:bodyPr/>
        <a:lstStyle/>
        <a:p>
          <a:endParaRPr lang="en-US"/>
        </a:p>
      </dgm:t>
    </dgm:pt>
    <dgm:pt modelId="{DDC6397B-4A00-43FE-9889-A17FCB7017F5}" type="sibTrans" cxnId="{F5FEF5D9-C2C9-4F0E-B945-897FBBA576FE}">
      <dgm:prSet/>
      <dgm:spPr/>
      <dgm:t>
        <a:bodyPr/>
        <a:lstStyle/>
        <a:p>
          <a:endParaRPr lang="en-US"/>
        </a:p>
      </dgm:t>
    </dgm:pt>
    <dgm:pt modelId="{D2E5A310-25B9-47DD-91A6-10BAB7A955EF}">
      <dgm:prSet custT="1"/>
      <dgm:spPr/>
      <dgm:t>
        <a:bodyPr/>
        <a:lstStyle/>
        <a:p>
          <a:r>
            <a:rPr lang="en-US" sz="1600" dirty="0"/>
            <a:t>Indicator 2: Dropout – percentage of youth w/ IEPs dropping out</a:t>
          </a:r>
        </a:p>
      </dgm:t>
    </dgm:pt>
    <dgm:pt modelId="{4D156729-AF94-44FC-BB9B-5BB3C51449B7}" type="parTrans" cxnId="{7387748E-4E7D-4B8F-989F-2076CE415D10}">
      <dgm:prSet/>
      <dgm:spPr/>
      <dgm:t>
        <a:bodyPr/>
        <a:lstStyle/>
        <a:p>
          <a:endParaRPr lang="en-US"/>
        </a:p>
      </dgm:t>
    </dgm:pt>
    <dgm:pt modelId="{7A5984A3-8B7A-4E94-8F67-98172750CD9D}" type="sibTrans" cxnId="{7387748E-4E7D-4B8F-989F-2076CE415D10}">
      <dgm:prSet/>
      <dgm:spPr/>
      <dgm:t>
        <a:bodyPr/>
        <a:lstStyle/>
        <a:p>
          <a:endParaRPr lang="en-US"/>
        </a:p>
      </dgm:t>
    </dgm:pt>
    <dgm:pt modelId="{F212DEA7-0F95-4FE5-9EEB-96E33F9F79B4}">
      <dgm:prSet custT="1"/>
      <dgm:spPr/>
      <dgm:t>
        <a:bodyPr/>
        <a:lstStyle/>
        <a:p>
          <a:r>
            <a:rPr lang="en-US" sz="1600" dirty="0"/>
            <a:t>Indicator 11: % of children evaluated for Part B Services within 60 days</a:t>
          </a:r>
        </a:p>
      </dgm:t>
    </dgm:pt>
    <dgm:pt modelId="{159F77B9-94B5-4640-98AE-AC648F7970A5}" type="parTrans" cxnId="{599C0296-5B71-4B86-A4A3-9DD0ECABC1CF}">
      <dgm:prSet/>
      <dgm:spPr/>
      <dgm:t>
        <a:bodyPr/>
        <a:lstStyle/>
        <a:p>
          <a:endParaRPr lang="en-US"/>
        </a:p>
      </dgm:t>
    </dgm:pt>
    <dgm:pt modelId="{50F1254B-4194-4B0F-BE75-7A10A27CAA74}" type="sibTrans" cxnId="{599C0296-5B71-4B86-A4A3-9DD0ECABC1CF}">
      <dgm:prSet/>
      <dgm:spPr/>
      <dgm:t>
        <a:bodyPr/>
        <a:lstStyle/>
        <a:p>
          <a:endParaRPr lang="en-US"/>
        </a:p>
      </dgm:t>
    </dgm:pt>
    <dgm:pt modelId="{4381C665-0F6D-48B1-832C-F66C7CD6BE64}">
      <dgm:prSet custT="1"/>
      <dgm:spPr/>
      <dgm:t>
        <a:bodyPr/>
        <a:lstStyle/>
        <a:p>
          <a:r>
            <a:rPr lang="en-US" sz="1600" dirty="0"/>
            <a:t>Indicator 12: Part C to B Transition - % of children with IEP by 3rd birthday</a:t>
          </a:r>
        </a:p>
      </dgm:t>
    </dgm:pt>
    <dgm:pt modelId="{A02BAAE6-716B-414C-A640-AED4B44F5FC9}" type="parTrans" cxnId="{289BD184-9286-43A5-B164-6E22A90487FA}">
      <dgm:prSet/>
      <dgm:spPr/>
      <dgm:t>
        <a:bodyPr/>
        <a:lstStyle/>
        <a:p>
          <a:endParaRPr lang="en-US"/>
        </a:p>
      </dgm:t>
    </dgm:pt>
    <dgm:pt modelId="{D917343D-D7B4-463C-86CA-CAE51A68CEBA}" type="sibTrans" cxnId="{289BD184-9286-43A5-B164-6E22A90487FA}">
      <dgm:prSet/>
      <dgm:spPr/>
      <dgm:t>
        <a:bodyPr/>
        <a:lstStyle/>
        <a:p>
          <a:endParaRPr lang="en-US"/>
        </a:p>
      </dgm:t>
    </dgm:pt>
    <dgm:pt modelId="{00B03A9F-A822-4866-A99E-6E58AD9BC7CA}">
      <dgm:prSet phldrT="[Text]" custT="1"/>
      <dgm:spPr/>
      <dgm:t>
        <a:bodyPr/>
        <a:lstStyle/>
        <a:p>
          <a:r>
            <a:rPr lang="en-US" altLang="en-US" sz="1600" dirty="0"/>
            <a:t>Children ages 0-3 evaluated for Part C Services  - AUs receive </a:t>
          </a:r>
          <a:r>
            <a:rPr lang="en-US" altLang="en-US" sz="1600" b="1" dirty="0"/>
            <a:t>reimbursement money </a:t>
          </a:r>
          <a:r>
            <a:rPr lang="en-US" altLang="en-US" sz="1600" dirty="0"/>
            <a:t>for evaluations completed </a:t>
          </a:r>
          <a:r>
            <a:rPr lang="en-US" altLang="en-US" sz="1600" dirty="0">
              <a:highlight>
                <a:srgbClr val="FFFF00"/>
              </a:highlight>
            </a:rPr>
            <a:t>(will transfer to CCB’s starting July 1, 2022- this is the last collection year we will collect Part C Evals in Sped EOY)</a:t>
          </a:r>
          <a:endParaRPr lang="en-US" sz="1600" dirty="0"/>
        </a:p>
      </dgm:t>
    </dgm:pt>
    <dgm:pt modelId="{E7422C25-A046-4ADE-8C93-BFFF57BE00F0}" type="parTrans" cxnId="{D51A77C5-D677-4743-A726-B98BB23FD6E5}">
      <dgm:prSet/>
      <dgm:spPr/>
      <dgm:t>
        <a:bodyPr/>
        <a:lstStyle/>
        <a:p>
          <a:endParaRPr lang="en-US"/>
        </a:p>
      </dgm:t>
    </dgm:pt>
    <dgm:pt modelId="{908CC31A-C768-4F9D-8EB2-0AE372867EB9}" type="sibTrans" cxnId="{D51A77C5-D677-4743-A726-B98BB23FD6E5}">
      <dgm:prSet/>
      <dgm:spPr/>
      <dgm:t>
        <a:bodyPr/>
        <a:lstStyle/>
        <a:p>
          <a:endParaRPr lang="en-US"/>
        </a:p>
      </dgm:t>
    </dgm:pt>
    <dgm:pt modelId="{F7090414-F34F-44C6-984B-5B5CB60BCBA3}">
      <dgm:prSet phldrT="[Text]" custT="1"/>
      <dgm:spPr/>
      <dgm:t>
        <a:bodyPr/>
        <a:lstStyle/>
        <a:p>
          <a:r>
            <a:rPr lang="en-US" sz="1800" dirty="0"/>
            <a:t>Children with Disabilities Exiting </a:t>
          </a:r>
          <a:r>
            <a:rPr lang="en-US" sz="1800" b="1" u="sng" dirty="0"/>
            <a:t>Special Education </a:t>
          </a:r>
          <a:r>
            <a:rPr lang="en-US" sz="1800" dirty="0"/>
            <a:t>as required by IDEA statute 34 CFR §300.618    </a:t>
          </a:r>
        </a:p>
      </dgm:t>
    </dgm:pt>
    <dgm:pt modelId="{3D412D49-6BAC-477B-B7F6-B79D82388573}" type="parTrans" cxnId="{78FE2DC8-2E37-4111-B488-930306C7136F}">
      <dgm:prSet/>
      <dgm:spPr/>
      <dgm:t>
        <a:bodyPr/>
        <a:lstStyle/>
        <a:p>
          <a:endParaRPr lang="en-US"/>
        </a:p>
      </dgm:t>
    </dgm:pt>
    <dgm:pt modelId="{7A9F4D85-2AFD-43BC-9B34-0B0709F35BA2}" type="sibTrans" cxnId="{78FE2DC8-2E37-4111-B488-930306C7136F}">
      <dgm:prSet/>
      <dgm:spPr/>
      <dgm:t>
        <a:bodyPr/>
        <a:lstStyle/>
        <a:p>
          <a:endParaRPr lang="en-US"/>
        </a:p>
      </dgm:t>
    </dgm:pt>
    <dgm:pt modelId="{D3D2A6DE-74A7-4EB2-BBBF-341B0B773D71}">
      <dgm:prSet phldrT="[Text]" custT="1"/>
      <dgm:spPr/>
      <dgm:t>
        <a:bodyPr/>
        <a:lstStyle/>
        <a:p>
          <a:endParaRPr lang="en-US" sz="1800" dirty="0"/>
        </a:p>
      </dgm:t>
    </dgm:pt>
    <dgm:pt modelId="{1F811459-AA22-4013-B845-4A1E8238E951}" type="parTrans" cxnId="{51AD7BE0-6B4E-4AF5-8801-59DE9A905992}">
      <dgm:prSet/>
      <dgm:spPr/>
      <dgm:t>
        <a:bodyPr/>
        <a:lstStyle/>
        <a:p>
          <a:endParaRPr lang="en-US"/>
        </a:p>
      </dgm:t>
    </dgm:pt>
    <dgm:pt modelId="{AFFD2316-1D6C-4C14-AF87-2A46EEAA9FA2}" type="sibTrans" cxnId="{51AD7BE0-6B4E-4AF5-8801-59DE9A905992}">
      <dgm:prSet/>
      <dgm:spPr/>
      <dgm:t>
        <a:bodyPr/>
        <a:lstStyle/>
        <a:p>
          <a:endParaRPr lang="en-US"/>
        </a:p>
      </dgm:t>
    </dgm:pt>
    <dgm:pt modelId="{978206FE-C741-43F4-B4F3-3E61014D9719}" type="pres">
      <dgm:prSet presAssocID="{1CB9B731-4A67-48D5-BC35-02E999F7A307}" presName="linearFlow" presStyleCnt="0">
        <dgm:presLayoutVars>
          <dgm:dir/>
          <dgm:animLvl val="lvl"/>
          <dgm:resizeHandles val="exact"/>
        </dgm:presLayoutVars>
      </dgm:prSet>
      <dgm:spPr/>
    </dgm:pt>
    <dgm:pt modelId="{E9679885-A614-43CA-AE91-C3839477FC47}" type="pres">
      <dgm:prSet presAssocID="{95AD5FE6-A62E-41FC-900D-2677FC80D990}" presName="composite" presStyleCnt="0"/>
      <dgm:spPr/>
    </dgm:pt>
    <dgm:pt modelId="{85B23013-B516-458E-9038-5E17709F56E9}" type="pres">
      <dgm:prSet presAssocID="{95AD5FE6-A62E-41FC-900D-2677FC80D990}" presName="parentText" presStyleLbl="alignNode1" presStyleIdx="0" presStyleCnt="3" custLinFactNeighborX="-2662" custLinFactNeighborY="-28517">
        <dgm:presLayoutVars>
          <dgm:chMax val="1"/>
          <dgm:bulletEnabled val="1"/>
        </dgm:presLayoutVars>
      </dgm:prSet>
      <dgm:spPr/>
    </dgm:pt>
    <dgm:pt modelId="{BD2BE51E-42DD-455E-BCAC-E484E7B0E86D}" type="pres">
      <dgm:prSet presAssocID="{95AD5FE6-A62E-41FC-900D-2677FC80D990}" presName="descendantText" presStyleLbl="alignAcc1" presStyleIdx="0" presStyleCnt="3">
        <dgm:presLayoutVars>
          <dgm:bulletEnabled val="1"/>
        </dgm:presLayoutVars>
      </dgm:prSet>
      <dgm:spPr/>
    </dgm:pt>
    <dgm:pt modelId="{94E3B8D9-17A2-46BD-847A-03CE7773447C}" type="pres">
      <dgm:prSet presAssocID="{2CC57452-D332-4D9C-A7A1-37F952597530}" presName="sp" presStyleCnt="0"/>
      <dgm:spPr/>
    </dgm:pt>
    <dgm:pt modelId="{2954B41C-6E7A-4533-BCB1-F63525CF39D0}" type="pres">
      <dgm:prSet presAssocID="{407E571C-40A0-4878-88DE-A1B95486BE52}" presName="composite" presStyleCnt="0"/>
      <dgm:spPr/>
    </dgm:pt>
    <dgm:pt modelId="{AB35238E-BFF3-4691-BC62-B2E6E50C8C74}" type="pres">
      <dgm:prSet presAssocID="{407E571C-40A0-4878-88DE-A1B95486BE52}" presName="parentText" presStyleLbl="alignNode1" presStyleIdx="1" presStyleCnt="3" custLinFactNeighborX="-1888" custLinFactNeighborY="-974">
        <dgm:presLayoutVars>
          <dgm:chMax val="1"/>
          <dgm:bulletEnabled val="1"/>
        </dgm:presLayoutVars>
      </dgm:prSet>
      <dgm:spPr/>
    </dgm:pt>
    <dgm:pt modelId="{4F7B6C04-A740-4872-B698-490C41D5631C}" type="pres">
      <dgm:prSet presAssocID="{407E571C-40A0-4878-88DE-A1B95486BE52}" presName="descendantText" presStyleLbl="alignAcc1" presStyleIdx="1" presStyleCnt="3" custScaleX="100724" custScaleY="98735">
        <dgm:presLayoutVars>
          <dgm:bulletEnabled val="1"/>
        </dgm:presLayoutVars>
      </dgm:prSet>
      <dgm:spPr/>
    </dgm:pt>
    <dgm:pt modelId="{D510CBE2-D3F5-45F4-986A-3555EF7C4EC7}" type="pres">
      <dgm:prSet presAssocID="{199D5481-986D-4969-B687-B5BF3AD642B4}" presName="sp" presStyleCnt="0"/>
      <dgm:spPr/>
    </dgm:pt>
    <dgm:pt modelId="{279EA2A4-E5EA-4F3D-9AFB-B90E3156D0F0}" type="pres">
      <dgm:prSet presAssocID="{2BBAFB44-5D80-44BF-9DBA-2D8D34726BE3}" presName="composite" presStyleCnt="0"/>
      <dgm:spPr/>
    </dgm:pt>
    <dgm:pt modelId="{44E7759D-9E08-41BA-995B-127DB66E1082}" type="pres">
      <dgm:prSet presAssocID="{2BBAFB44-5D80-44BF-9DBA-2D8D34726BE3}" presName="parentText" presStyleLbl="alignNode1" presStyleIdx="2" presStyleCnt="3">
        <dgm:presLayoutVars>
          <dgm:chMax val="1"/>
          <dgm:bulletEnabled val="1"/>
        </dgm:presLayoutVars>
      </dgm:prSet>
      <dgm:spPr/>
    </dgm:pt>
    <dgm:pt modelId="{91C9D485-0AE4-406A-A75D-DC29EC60EBCB}" type="pres">
      <dgm:prSet presAssocID="{2BBAFB44-5D80-44BF-9DBA-2D8D34726BE3}" presName="descendantText" presStyleLbl="alignAcc1" presStyleIdx="2" presStyleCnt="3" custScaleX="100285" custScaleY="99536">
        <dgm:presLayoutVars>
          <dgm:bulletEnabled val="1"/>
        </dgm:presLayoutVars>
      </dgm:prSet>
      <dgm:spPr/>
    </dgm:pt>
  </dgm:ptLst>
  <dgm:cxnLst>
    <dgm:cxn modelId="{410ED90F-98BD-4C59-9A7F-C4BCAB43C8F5}" type="presOf" srcId="{D3D2A6DE-74A7-4EB2-BBBF-341B0B773D71}" destId="{BD2BE51E-42DD-455E-BCAC-E484E7B0E86D}" srcOrd="0" destOrd="2" presId="urn:microsoft.com/office/officeart/2005/8/layout/chevron2"/>
    <dgm:cxn modelId="{CA29C723-34F2-4AA4-9010-A834B2531EE9}" type="presOf" srcId="{2D18C8DE-A7ED-450A-8B61-AD89537EBCC0}" destId="{4F7B6C04-A740-4872-B698-490C41D5631C}" srcOrd="0" destOrd="0" presId="urn:microsoft.com/office/officeart/2005/8/layout/chevron2"/>
    <dgm:cxn modelId="{A9607046-5D16-496D-A1E1-F96B37EF1F28}" type="presOf" srcId="{00B03A9F-A822-4866-A99E-6E58AD9BC7CA}" destId="{91C9D485-0AE4-406A-A75D-DC29EC60EBCB}" srcOrd="0" destOrd="0" presId="urn:microsoft.com/office/officeart/2005/8/layout/chevron2"/>
    <dgm:cxn modelId="{70E1986B-220A-4C2E-B1BD-63AD6B45EA34}" srcId="{1CB9B731-4A67-48D5-BC35-02E999F7A307}" destId="{95AD5FE6-A62E-41FC-900D-2677FC80D990}" srcOrd="0" destOrd="0" parTransId="{11E22C72-D1C2-43CE-B1EC-680B40356FE2}" sibTransId="{2CC57452-D332-4D9C-A7A1-37F952597530}"/>
    <dgm:cxn modelId="{789E116D-AD06-4ACC-A0ED-C788B4336319}" type="presOf" srcId="{4FC7963A-5863-478A-AFB9-F8D94DFDC223}" destId="{BD2BE51E-42DD-455E-BCAC-E484E7B0E86D}" srcOrd="0" destOrd="0" presId="urn:microsoft.com/office/officeart/2005/8/layout/chevron2"/>
    <dgm:cxn modelId="{9CAB0E51-2715-448D-A8A3-AD641F4BE387}" type="presOf" srcId="{407E571C-40A0-4878-88DE-A1B95486BE52}" destId="{AB35238E-BFF3-4691-BC62-B2E6E50C8C74}" srcOrd="0" destOrd="0" presId="urn:microsoft.com/office/officeart/2005/8/layout/chevron2"/>
    <dgm:cxn modelId="{C2837A77-0922-4DD3-B1E2-490D98BFDFAE}" type="presOf" srcId="{95AD5FE6-A62E-41FC-900D-2677FC80D990}" destId="{85B23013-B516-458E-9038-5E17709F56E9}" srcOrd="0" destOrd="0" presId="urn:microsoft.com/office/officeart/2005/8/layout/chevron2"/>
    <dgm:cxn modelId="{EFA4A37A-F9EF-4420-9E99-222290D2E51C}" type="presOf" srcId="{4381C665-0F6D-48B1-832C-F66C7CD6BE64}" destId="{4F7B6C04-A740-4872-B698-490C41D5631C}" srcOrd="0" destOrd="3" presId="urn:microsoft.com/office/officeart/2005/8/layout/chevron2"/>
    <dgm:cxn modelId="{289BD184-9286-43A5-B164-6E22A90487FA}" srcId="{2D18C8DE-A7ED-450A-8B61-AD89537EBCC0}" destId="{4381C665-0F6D-48B1-832C-F66C7CD6BE64}" srcOrd="2" destOrd="0" parTransId="{A02BAAE6-716B-414C-A640-AED4B44F5FC9}" sibTransId="{D917343D-D7B4-463C-86CA-CAE51A68CEBA}"/>
    <dgm:cxn modelId="{7387748E-4E7D-4B8F-989F-2076CE415D10}" srcId="{2D18C8DE-A7ED-450A-8B61-AD89537EBCC0}" destId="{D2E5A310-25B9-47DD-91A6-10BAB7A955EF}" srcOrd="0" destOrd="0" parTransId="{4D156729-AF94-44FC-BB9B-5BB3C51449B7}" sibTransId="{7A5984A3-8B7A-4E94-8F67-98172750CD9D}"/>
    <dgm:cxn modelId="{599C0296-5B71-4B86-A4A3-9DD0ECABC1CF}" srcId="{2D18C8DE-A7ED-450A-8B61-AD89537EBCC0}" destId="{F212DEA7-0F95-4FE5-9EEB-96E33F9F79B4}" srcOrd="1" destOrd="0" parTransId="{159F77B9-94B5-4640-98AE-AC648F7970A5}" sibTransId="{50F1254B-4194-4B0F-BE75-7A10A27CAA74}"/>
    <dgm:cxn modelId="{EAAA3DA0-D086-4316-BE36-EF838A97DB34}" srcId="{1CB9B731-4A67-48D5-BC35-02E999F7A307}" destId="{407E571C-40A0-4878-88DE-A1B95486BE52}" srcOrd="1" destOrd="0" parTransId="{D675786D-05C2-4AD5-978D-73DE4931DBB6}" sibTransId="{199D5481-986D-4969-B687-B5BF3AD642B4}"/>
    <dgm:cxn modelId="{352651A1-09F2-487C-8202-AAB90F909E0E}" type="presOf" srcId="{F7090414-F34F-44C6-984B-5B5CB60BCBA3}" destId="{BD2BE51E-42DD-455E-BCAC-E484E7B0E86D}" srcOrd="0" destOrd="1" presId="urn:microsoft.com/office/officeart/2005/8/layout/chevron2"/>
    <dgm:cxn modelId="{A0CD09B5-9039-4DA3-9D9B-0622B098E709}" srcId="{407E571C-40A0-4878-88DE-A1B95486BE52}" destId="{2D18C8DE-A7ED-450A-8B61-AD89537EBCC0}" srcOrd="0" destOrd="0" parTransId="{52BD7564-DE6C-42E3-880B-F79CFED4AC75}" sibTransId="{97782FBF-3F8E-410E-B34C-BDB80847C75A}"/>
    <dgm:cxn modelId="{D51A77C5-D677-4743-A726-B98BB23FD6E5}" srcId="{2BBAFB44-5D80-44BF-9DBA-2D8D34726BE3}" destId="{00B03A9F-A822-4866-A99E-6E58AD9BC7CA}" srcOrd="0" destOrd="0" parTransId="{E7422C25-A046-4ADE-8C93-BFFF57BE00F0}" sibTransId="{908CC31A-C768-4F9D-8EB2-0AE372867EB9}"/>
    <dgm:cxn modelId="{78FE2DC8-2E37-4111-B488-930306C7136F}" srcId="{95AD5FE6-A62E-41FC-900D-2677FC80D990}" destId="{F7090414-F34F-44C6-984B-5B5CB60BCBA3}" srcOrd="1" destOrd="0" parTransId="{3D412D49-6BAC-477B-B7F6-B79D82388573}" sibTransId="{7A9F4D85-2AFD-43BC-9B34-0B0709F35BA2}"/>
    <dgm:cxn modelId="{E75CE0C8-F50E-44D5-8E09-6CA64CCD5172}" type="presOf" srcId="{1CB9B731-4A67-48D5-BC35-02E999F7A307}" destId="{978206FE-C741-43F4-B4F3-3E61014D9719}" srcOrd="0" destOrd="0" presId="urn:microsoft.com/office/officeart/2005/8/layout/chevron2"/>
    <dgm:cxn modelId="{6754E7D3-BBA4-40B6-9C4A-31ECB938CFEA}" type="presOf" srcId="{F212DEA7-0F95-4FE5-9EEB-96E33F9F79B4}" destId="{4F7B6C04-A740-4872-B698-490C41D5631C}" srcOrd="0" destOrd="2" presId="urn:microsoft.com/office/officeart/2005/8/layout/chevron2"/>
    <dgm:cxn modelId="{F5FEF5D9-C2C9-4F0E-B945-897FBBA576FE}" srcId="{1CB9B731-4A67-48D5-BC35-02E999F7A307}" destId="{2BBAFB44-5D80-44BF-9DBA-2D8D34726BE3}" srcOrd="2" destOrd="0" parTransId="{A610ADEB-DD6C-42AC-A215-659A4BCF550F}" sibTransId="{DDC6397B-4A00-43FE-9889-A17FCB7017F5}"/>
    <dgm:cxn modelId="{7F01A8DB-7BD5-458D-968B-F991AC03D499}" type="presOf" srcId="{2BBAFB44-5D80-44BF-9DBA-2D8D34726BE3}" destId="{44E7759D-9E08-41BA-995B-127DB66E1082}" srcOrd="0" destOrd="0" presId="urn:microsoft.com/office/officeart/2005/8/layout/chevron2"/>
    <dgm:cxn modelId="{EF09C3DF-DB20-43B5-8810-E5A03EBF192B}" type="presOf" srcId="{D2E5A310-25B9-47DD-91A6-10BAB7A955EF}" destId="{4F7B6C04-A740-4872-B698-490C41D5631C}" srcOrd="0" destOrd="1" presId="urn:microsoft.com/office/officeart/2005/8/layout/chevron2"/>
    <dgm:cxn modelId="{51AD7BE0-6B4E-4AF5-8801-59DE9A905992}" srcId="{95AD5FE6-A62E-41FC-900D-2677FC80D990}" destId="{D3D2A6DE-74A7-4EB2-BBBF-341B0B773D71}" srcOrd="2" destOrd="0" parTransId="{1F811459-AA22-4013-B845-4A1E8238E951}" sibTransId="{AFFD2316-1D6C-4C14-AF87-2A46EEAA9FA2}"/>
    <dgm:cxn modelId="{534FD6E2-43A1-4755-B1C8-4A0B3F301B9E}" srcId="{95AD5FE6-A62E-41FC-900D-2677FC80D990}" destId="{4FC7963A-5863-478A-AFB9-F8D94DFDC223}" srcOrd="0" destOrd="0" parTransId="{F0A5EB28-2324-4834-ACF7-35CA80A4D983}" sibTransId="{6ACFB334-965E-4C77-B524-E003EC5094A2}"/>
    <dgm:cxn modelId="{3D65A49E-073F-41A3-8F59-06751D9B833D}" type="presParOf" srcId="{978206FE-C741-43F4-B4F3-3E61014D9719}" destId="{E9679885-A614-43CA-AE91-C3839477FC47}" srcOrd="0" destOrd="0" presId="urn:microsoft.com/office/officeart/2005/8/layout/chevron2"/>
    <dgm:cxn modelId="{64D0A54B-50DE-4DBF-8D3F-4D6131611987}" type="presParOf" srcId="{E9679885-A614-43CA-AE91-C3839477FC47}" destId="{85B23013-B516-458E-9038-5E17709F56E9}" srcOrd="0" destOrd="0" presId="urn:microsoft.com/office/officeart/2005/8/layout/chevron2"/>
    <dgm:cxn modelId="{AF706525-1D3F-4CE7-9BB3-5D3D6156704E}" type="presParOf" srcId="{E9679885-A614-43CA-AE91-C3839477FC47}" destId="{BD2BE51E-42DD-455E-BCAC-E484E7B0E86D}" srcOrd="1" destOrd="0" presId="urn:microsoft.com/office/officeart/2005/8/layout/chevron2"/>
    <dgm:cxn modelId="{5E7A74A9-C139-4E8D-A69F-74F3EA79AB65}" type="presParOf" srcId="{978206FE-C741-43F4-B4F3-3E61014D9719}" destId="{94E3B8D9-17A2-46BD-847A-03CE7773447C}" srcOrd="1" destOrd="0" presId="urn:microsoft.com/office/officeart/2005/8/layout/chevron2"/>
    <dgm:cxn modelId="{8193AFC2-FF47-4C20-843D-D3A69C7ED008}" type="presParOf" srcId="{978206FE-C741-43F4-B4F3-3E61014D9719}" destId="{2954B41C-6E7A-4533-BCB1-F63525CF39D0}" srcOrd="2" destOrd="0" presId="urn:microsoft.com/office/officeart/2005/8/layout/chevron2"/>
    <dgm:cxn modelId="{F4884847-84DB-4175-A668-FEF5DEE3EEDF}" type="presParOf" srcId="{2954B41C-6E7A-4533-BCB1-F63525CF39D0}" destId="{AB35238E-BFF3-4691-BC62-B2E6E50C8C74}" srcOrd="0" destOrd="0" presId="urn:microsoft.com/office/officeart/2005/8/layout/chevron2"/>
    <dgm:cxn modelId="{996599B7-2CA4-4315-A7AC-0AE810353324}" type="presParOf" srcId="{2954B41C-6E7A-4533-BCB1-F63525CF39D0}" destId="{4F7B6C04-A740-4872-B698-490C41D5631C}" srcOrd="1" destOrd="0" presId="urn:microsoft.com/office/officeart/2005/8/layout/chevron2"/>
    <dgm:cxn modelId="{BC53E81A-84A1-4192-B799-8340ED4A39A7}" type="presParOf" srcId="{978206FE-C741-43F4-B4F3-3E61014D9719}" destId="{D510CBE2-D3F5-45F4-986A-3555EF7C4EC7}" srcOrd="3" destOrd="0" presId="urn:microsoft.com/office/officeart/2005/8/layout/chevron2"/>
    <dgm:cxn modelId="{9655D2E4-2EEF-43AA-915A-C5468EC37BE1}" type="presParOf" srcId="{978206FE-C741-43F4-B4F3-3E61014D9719}" destId="{279EA2A4-E5EA-4F3D-9AFB-B90E3156D0F0}" srcOrd="4" destOrd="0" presId="urn:microsoft.com/office/officeart/2005/8/layout/chevron2"/>
    <dgm:cxn modelId="{E7621B03-F5B8-429E-BF06-C4BCD255580B}" type="presParOf" srcId="{279EA2A4-E5EA-4F3D-9AFB-B90E3156D0F0}" destId="{44E7759D-9E08-41BA-995B-127DB66E1082}" srcOrd="0" destOrd="0" presId="urn:microsoft.com/office/officeart/2005/8/layout/chevron2"/>
    <dgm:cxn modelId="{854CC1F7-590F-48F8-812F-10BB34D626F7}" type="presParOf" srcId="{279EA2A4-E5EA-4F3D-9AFB-B90E3156D0F0}" destId="{91C9D485-0AE4-406A-A75D-DC29EC60EBC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183CAF-F70E-4B59-8011-75F78D5B4285}"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FC07C621-D225-4C80-850B-032AF5F974AC}">
      <dgm:prSet phldrT="[Text]"/>
      <dgm:spPr>
        <a:solidFill>
          <a:srgbClr val="B52D91"/>
        </a:solidFill>
        <a:ln>
          <a:solidFill>
            <a:schemeClr val="tx1"/>
          </a:solidFill>
        </a:ln>
      </dgm:spPr>
      <dgm:t>
        <a:bodyPr/>
        <a:lstStyle/>
        <a:p>
          <a:r>
            <a:rPr lang="en-US" dirty="0"/>
            <a:t>Special Education EOY Snapshot</a:t>
          </a:r>
        </a:p>
      </dgm:t>
    </dgm:pt>
    <dgm:pt modelId="{E4A1954E-BFAF-4AFD-9803-091770016C33}" type="parTrans" cxnId="{8DA0DEFA-3437-4DFD-8649-31843A4BD2EA}">
      <dgm:prSet/>
      <dgm:spPr/>
      <dgm:t>
        <a:bodyPr/>
        <a:lstStyle/>
        <a:p>
          <a:endParaRPr lang="en-US"/>
        </a:p>
      </dgm:t>
    </dgm:pt>
    <dgm:pt modelId="{B2DB0B67-057D-48EF-BAAB-0AC67827462F}" type="sibTrans" cxnId="{8DA0DEFA-3437-4DFD-8649-31843A4BD2EA}">
      <dgm:prSet/>
      <dgm:spPr/>
      <dgm:t>
        <a:bodyPr/>
        <a:lstStyle/>
        <a:p>
          <a:endParaRPr lang="en-US"/>
        </a:p>
      </dgm:t>
    </dgm:pt>
    <dgm:pt modelId="{34B030DD-99CC-4F70-AB5C-32D0C2CD72C5}">
      <dgm:prSet phldrT="[Text]" custT="1"/>
      <dgm:spPr>
        <a:solidFill>
          <a:srgbClr val="92D050"/>
        </a:solidFill>
        <a:ln>
          <a:solidFill>
            <a:schemeClr val="tx1"/>
          </a:solidFill>
        </a:ln>
      </dgm:spPr>
      <dgm:t>
        <a:bodyPr/>
        <a:lstStyle/>
        <a:p>
          <a:pPr algn="ctr"/>
          <a:endParaRPr lang="en-US" sz="1800" b="1" u="none" dirty="0"/>
        </a:p>
      </dgm:t>
    </dgm:pt>
    <dgm:pt modelId="{43EED106-3386-4D09-8556-20195EBB991D}" type="parTrans" cxnId="{D1F3B67F-58CC-4615-B7F8-44F0A98A48F7}">
      <dgm:prSet/>
      <dgm:spPr/>
      <dgm:t>
        <a:bodyPr/>
        <a:lstStyle/>
        <a:p>
          <a:endParaRPr lang="en-US"/>
        </a:p>
      </dgm:t>
    </dgm:pt>
    <dgm:pt modelId="{FCE7F88F-DB26-479B-B9B9-6F223EBAB128}" type="sibTrans" cxnId="{D1F3B67F-58CC-4615-B7F8-44F0A98A48F7}">
      <dgm:prSet/>
      <dgm:spPr/>
      <dgm:t>
        <a:bodyPr/>
        <a:lstStyle/>
        <a:p>
          <a:endParaRPr lang="en-US"/>
        </a:p>
      </dgm:t>
    </dgm:pt>
    <dgm:pt modelId="{0B02656A-814F-4014-B38A-6551C1A5F7FA}">
      <dgm:prSet phldrT="[Text]" custT="1"/>
      <dgm:spPr>
        <a:solidFill>
          <a:srgbClr val="29B7E9"/>
        </a:solidFill>
        <a:ln>
          <a:solidFill>
            <a:schemeClr val="tx1"/>
          </a:solidFill>
        </a:ln>
      </dgm:spPr>
      <dgm:t>
        <a:bodyPr/>
        <a:lstStyle/>
        <a:p>
          <a:pPr algn="ctr"/>
          <a:endParaRPr lang="en-US" sz="2800" b="1" u="none" dirty="0">
            <a:solidFill>
              <a:srgbClr val="000000"/>
            </a:solidFill>
          </a:endParaRPr>
        </a:p>
      </dgm:t>
    </dgm:pt>
    <dgm:pt modelId="{E4DB4B5B-1809-442E-A273-77A5DE38CA63}" type="parTrans" cxnId="{1BA9DF0A-FBE4-4F02-B5FE-10517924DFC1}">
      <dgm:prSet/>
      <dgm:spPr/>
      <dgm:t>
        <a:bodyPr/>
        <a:lstStyle/>
        <a:p>
          <a:endParaRPr lang="en-US"/>
        </a:p>
      </dgm:t>
    </dgm:pt>
    <dgm:pt modelId="{2451CE39-549B-4A95-8D43-0D096B49FF8D}" type="sibTrans" cxnId="{1BA9DF0A-FBE4-4F02-B5FE-10517924DFC1}">
      <dgm:prSet/>
      <dgm:spPr/>
      <dgm:t>
        <a:bodyPr/>
        <a:lstStyle/>
        <a:p>
          <a:endParaRPr lang="en-US"/>
        </a:p>
      </dgm:t>
    </dgm:pt>
    <dgm:pt modelId="{6789C550-133F-4430-B81C-0EA7BA8012FE}" type="pres">
      <dgm:prSet presAssocID="{FF183CAF-F70E-4B59-8011-75F78D5B4285}" presName="Name0" presStyleCnt="0">
        <dgm:presLayoutVars>
          <dgm:chPref val="1"/>
          <dgm:dir/>
          <dgm:animOne val="branch"/>
          <dgm:animLvl val="lvl"/>
          <dgm:resizeHandles val="exact"/>
        </dgm:presLayoutVars>
      </dgm:prSet>
      <dgm:spPr/>
    </dgm:pt>
    <dgm:pt modelId="{2D908AB4-3D6D-4005-8CC4-C146C8ECD76E}" type="pres">
      <dgm:prSet presAssocID="{FC07C621-D225-4C80-850B-032AF5F974AC}" presName="root1" presStyleCnt="0"/>
      <dgm:spPr/>
    </dgm:pt>
    <dgm:pt modelId="{062E292B-6B32-46E5-9925-AF99100CE7C5}" type="pres">
      <dgm:prSet presAssocID="{FC07C621-D225-4C80-850B-032AF5F974AC}" presName="LevelOneTextNode" presStyleLbl="node0" presStyleIdx="0" presStyleCnt="1" custAng="5400000" custScaleX="211917" custLinFactX="244734" custLinFactNeighborX="300000" custLinFactNeighborY="3170">
        <dgm:presLayoutVars>
          <dgm:chPref val="3"/>
        </dgm:presLayoutVars>
      </dgm:prSet>
      <dgm:spPr/>
    </dgm:pt>
    <dgm:pt modelId="{E77331C0-D7F3-4A41-A4C1-2A02DDBF23EA}" type="pres">
      <dgm:prSet presAssocID="{FC07C621-D225-4C80-850B-032AF5F974AC}" presName="level2hierChild" presStyleCnt="0"/>
      <dgm:spPr/>
    </dgm:pt>
    <dgm:pt modelId="{72664FFE-C46A-4743-AD77-A6CBF73EC1FE}" type="pres">
      <dgm:prSet presAssocID="{43EED106-3386-4D09-8556-20195EBB991D}" presName="conn2-1" presStyleLbl="parChTrans1D2" presStyleIdx="0" presStyleCnt="2"/>
      <dgm:spPr/>
    </dgm:pt>
    <dgm:pt modelId="{51C14C95-73AE-4B49-878A-9CF9A344B399}" type="pres">
      <dgm:prSet presAssocID="{43EED106-3386-4D09-8556-20195EBB991D}" presName="connTx" presStyleLbl="parChTrans1D2" presStyleIdx="0" presStyleCnt="2"/>
      <dgm:spPr/>
    </dgm:pt>
    <dgm:pt modelId="{9DC83F77-8163-415E-B5D7-7494A527E15B}" type="pres">
      <dgm:prSet presAssocID="{34B030DD-99CC-4F70-AB5C-32D0C2CD72C5}" presName="root2" presStyleCnt="0"/>
      <dgm:spPr/>
    </dgm:pt>
    <dgm:pt modelId="{98D99A0C-7538-4FF7-ABA0-3170330DFE0C}" type="pres">
      <dgm:prSet presAssocID="{34B030DD-99CC-4F70-AB5C-32D0C2CD72C5}" presName="LevelTwoTextNode" presStyleLbl="node2" presStyleIdx="0" presStyleCnt="2" custAng="0" custScaleX="105856" custScaleY="257871" custLinFactX="-24591" custLinFactNeighborX="-100000" custLinFactNeighborY="-44068">
        <dgm:presLayoutVars>
          <dgm:chPref val="3"/>
        </dgm:presLayoutVars>
      </dgm:prSet>
      <dgm:spPr/>
    </dgm:pt>
    <dgm:pt modelId="{EEABE845-C4A1-4663-BFFD-FBC23A0529A8}" type="pres">
      <dgm:prSet presAssocID="{34B030DD-99CC-4F70-AB5C-32D0C2CD72C5}" presName="level3hierChild" presStyleCnt="0"/>
      <dgm:spPr/>
    </dgm:pt>
    <dgm:pt modelId="{E2F6E2EF-92BB-44AD-B785-9F4DFB81C8BE}" type="pres">
      <dgm:prSet presAssocID="{E4DB4B5B-1809-442E-A273-77A5DE38CA63}" presName="conn2-1" presStyleLbl="parChTrans1D2" presStyleIdx="1" presStyleCnt="2"/>
      <dgm:spPr/>
    </dgm:pt>
    <dgm:pt modelId="{7C1EE6C6-102B-41B1-A354-DE7DB2DADEC7}" type="pres">
      <dgm:prSet presAssocID="{E4DB4B5B-1809-442E-A273-77A5DE38CA63}" presName="connTx" presStyleLbl="parChTrans1D2" presStyleIdx="1" presStyleCnt="2"/>
      <dgm:spPr/>
    </dgm:pt>
    <dgm:pt modelId="{B97D5F44-F892-47F7-9F5A-FD34F7F4B928}" type="pres">
      <dgm:prSet presAssocID="{0B02656A-814F-4014-B38A-6551C1A5F7FA}" presName="root2" presStyleCnt="0"/>
      <dgm:spPr/>
    </dgm:pt>
    <dgm:pt modelId="{A2B6FA7B-EB93-468F-9C5C-6342B4AFADCA}" type="pres">
      <dgm:prSet presAssocID="{0B02656A-814F-4014-B38A-6551C1A5F7FA}" presName="LevelTwoTextNode" presStyleLbl="node2" presStyleIdx="1" presStyleCnt="2" custScaleX="104003" custScaleY="227579" custLinFactX="-24827" custLinFactNeighborX="-100000" custLinFactNeighborY="5691">
        <dgm:presLayoutVars>
          <dgm:chPref val="3"/>
        </dgm:presLayoutVars>
      </dgm:prSet>
      <dgm:spPr/>
    </dgm:pt>
    <dgm:pt modelId="{B2D5941C-A1C8-4E44-9F82-760C334CE88A}" type="pres">
      <dgm:prSet presAssocID="{0B02656A-814F-4014-B38A-6551C1A5F7FA}" presName="level3hierChild" presStyleCnt="0"/>
      <dgm:spPr/>
    </dgm:pt>
  </dgm:ptLst>
  <dgm:cxnLst>
    <dgm:cxn modelId="{1BA9DF0A-FBE4-4F02-B5FE-10517924DFC1}" srcId="{FC07C621-D225-4C80-850B-032AF5F974AC}" destId="{0B02656A-814F-4014-B38A-6551C1A5F7FA}" srcOrd="1" destOrd="0" parTransId="{E4DB4B5B-1809-442E-A273-77A5DE38CA63}" sibTransId="{2451CE39-549B-4A95-8D43-0D096B49FF8D}"/>
    <dgm:cxn modelId="{1A0E8D1D-EA4A-42DD-8AF0-A20AEE0244F9}" type="presOf" srcId="{FF183CAF-F70E-4B59-8011-75F78D5B4285}" destId="{6789C550-133F-4430-B81C-0EA7BA8012FE}" srcOrd="0" destOrd="0" presId="urn:microsoft.com/office/officeart/2008/layout/HorizontalMultiLevelHierarchy"/>
    <dgm:cxn modelId="{A2805526-1679-4193-8CE4-4472243C357E}" type="presOf" srcId="{E4DB4B5B-1809-442E-A273-77A5DE38CA63}" destId="{E2F6E2EF-92BB-44AD-B785-9F4DFB81C8BE}" srcOrd="0" destOrd="0" presId="urn:microsoft.com/office/officeart/2008/layout/HorizontalMultiLevelHierarchy"/>
    <dgm:cxn modelId="{3F4B1343-791E-44E6-98DF-B17C2F493429}" type="presOf" srcId="{E4DB4B5B-1809-442E-A273-77A5DE38CA63}" destId="{7C1EE6C6-102B-41B1-A354-DE7DB2DADEC7}" srcOrd="1" destOrd="0" presId="urn:microsoft.com/office/officeart/2008/layout/HorizontalMultiLevelHierarchy"/>
    <dgm:cxn modelId="{D1F3B67F-58CC-4615-B7F8-44F0A98A48F7}" srcId="{FC07C621-D225-4C80-850B-032AF5F974AC}" destId="{34B030DD-99CC-4F70-AB5C-32D0C2CD72C5}" srcOrd="0" destOrd="0" parTransId="{43EED106-3386-4D09-8556-20195EBB991D}" sibTransId="{FCE7F88F-DB26-479B-B9B9-6F223EBAB128}"/>
    <dgm:cxn modelId="{C2F49593-0709-4753-A3C8-22BBCC9F697A}" type="presOf" srcId="{43EED106-3386-4D09-8556-20195EBB991D}" destId="{51C14C95-73AE-4B49-878A-9CF9A344B399}" srcOrd="1" destOrd="0" presId="urn:microsoft.com/office/officeart/2008/layout/HorizontalMultiLevelHierarchy"/>
    <dgm:cxn modelId="{E4F4EDA9-6A5A-4F17-BB2C-D718E1F0EB2C}" type="presOf" srcId="{0B02656A-814F-4014-B38A-6551C1A5F7FA}" destId="{A2B6FA7B-EB93-468F-9C5C-6342B4AFADCA}" srcOrd="0" destOrd="0" presId="urn:microsoft.com/office/officeart/2008/layout/HorizontalMultiLevelHierarchy"/>
    <dgm:cxn modelId="{EC343DDC-79EA-4F2E-A211-20AC4AAE1C87}" type="presOf" srcId="{FC07C621-D225-4C80-850B-032AF5F974AC}" destId="{062E292B-6B32-46E5-9925-AF99100CE7C5}" srcOrd="0" destOrd="0" presId="urn:microsoft.com/office/officeart/2008/layout/HorizontalMultiLevelHierarchy"/>
    <dgm:cxn modelId="{6DC041ED-3AE0-483B-A0BB-75526A722B6F}" type="presOf" srcId="{34B030DD-99CC-4F70-AB5C-32D0C2CD72C5}" destId="{98D99A0C-7538-4FF7-ABA0-3170330DFE0C}" srcOrd="0" destOrd="0" presId="urn:microsoft.com/office/officeart/2008/layout/HorizontalMultiLevelHierarchy"/>
    <dgm:cxn modelId="{8DA0DEFA-3437-4DFD-8649-31843A4BD2EA}" srcId="{FF183CAF-F70E-4B59-8011-75F78D5B4285}" destId="{FC07C621-D225-4C80-850B-032AF5F974AC}" srcOrd="0" destOrd="0" parTransId="{E4A1954E-BFAF-4AFD-9803-091770016C33}" sibTransId="{B2DB0B67-057D-48EF-BAAB-0AC67827462F}"/>
    <dgm:cxn modelId="{07E0FCFC-5435-4A04-B20F-3DAEEF8E6C31}" type="presOf" srcId="{43EED106-3386-4D09-8556-20195EBB991D}" destId="{72664FFE-C46A-4743-AD77-A6CBF73EC1FE}" srcOrd="0" destOrd="0" presId="urn:microsoft.com/office/officeart/2008/layout/HorizontalMultiLevelHierarchy"/>
    <dgm:cxn modelId="{14DAD966-2C30-410F-B280-A3B7EF011F74}" type="presParOf" srcId="{6789C550-133F-4430-B81C-0EA7BA8012FE}" destId="{2D908AB4-3D6D-4005-8CC4-C146C8ECD76E}" srcOrd="0" destOrd="0" presId="urn:microsoft.com/office/officeart/2008/layout/HorizontalMultiLevelHierarchy"/>
    <dgm:cxn modelId="{98E4E59E-B00C-42FA-BF74-A1770C501491}" type="presParOf" srcId="{2D908AB4-3D6D-4005-8CC4-C146C8ECD76E}" destId="{062E292B-6B32-46E5-9925-AF99100CE7C5}" srcOrd="0" destOrd="0" presId="urn:microsoft.com/office/officeart/2008/layout/HorizontalMultiLevelHierarchy"/>
    <dgm:cxn modelId="{2B6A50D4-C0A9-4D3F-B188-B67D98728A45}" type="presParOf" srcId="{2D908AB4-3D6D-4005-8CC4-C146C8ECD76E}" destId="{E77331C0-D7F3-4A41-A4C1-2A02DDBF23EA}" srcOrd="1" destOrd="0" presId="urn:microsoft.com/office/officeart/2008/layout/HorizontalMultiLevelHierarchy"/>
    <dgm:cxn modelId="{021FEEE0-A420-411C-ABC3-596419023DA4}" type="presParOf" srcId="{E77331C0-D7F3-4A41-A4C1-2A02DDBF23EA}" destId="{72664FFE-C46A-4743-AD77-A6CBF73EC1FE}" srcOrd="0" destOrd="0" presId="urn:microsoft.com/office/officeart/2008/layout/HorizontalMultiLevelHierarchy"/>
    <dgm:cxn modelId="{4E241BB3-E462-4310-8CFA-FDFBC8070EA2}" type="presParOf" srcId="{72664FFE-C46A-4743-AD77-A6CBF73EC1FE}" destId="{51C14C95-73AE-4B49-878A-9CF9A344B399}" srcOrd="0" destOrd="0" presId="urn:microsoft.com/office/officeart/2008/layout/HorizontalMultiLevelHierarchy"/>
    <dgm:cxn modelId="{1C524335-909A-49A9-B708-2C00E257CC09}" type="presParOf" srcId="{E77331C0-D7F3-4A41-A4C1-2A02DDBF23EA}" destId="{9DC83F77-8163-415E-B5D7-7494A527E15B}" srcOrd="1" destOrd="0" presId="urn:microsoft.com/office/officeart/2008/layout/HorizontalMultiLevelHierarchy"/>
    <dgm:cxn modelId="{B99AF699-BDD1-4B28-946C-CDF4D90A94F3}" type="presParOf" srcId="{9DC83F77-8163-415E-B5D7-7494A527E15B}" destId="{98D99A0C-7538-4FF7-ABA0-3170330DFE0C}" srcOrd="0" destOrd="0" presId="urn:microsoft.com/office/officeart/2008/layout/HorizontalMultiLevelHierarchy"/>
    <dgm:cxn modelId="{6A7A812C-8EDE-490E-8328-FA9484568204}" type="presParOf" srcId="{9DC83F77-8163-415E-B5D7-7494A527E15B}" destId="{EEABE845-C4A1-4663-BFFD-FBC23A0529A8}" srcOrd="1" destOrd="0" presId="urn:microsoft.com/office/officeart/2008/layout/HorizontalMultiLevelHierarchy"/>
    <dgm:cxn modelId="{1F95582A-B2B3-40AF-B532-6EDC4C548311}" type="presParOf" srcId="{E77331C0-D7F3-4A41-A4C1-2A02DDBF23EA}" destId="{E2F6E2EF-92BB-44AD-B785-9F4DFB81C8BE}" srcOrd="2" destOrd="0" presId="urn:microsoft.com/office/officeart/2008/layout/HorizontalMultiLevelHierarchy"/>
    <dgm:cxn modelId="{3A549D56-A117-4F43-9A11-BFAB044AC9E0}" type="presParOf" srcId="{E2F6E2EF-92BB-44AD-B785-9F4DFB81C8BE}" destId="{7C1EE6C6-102B-41B1-A354-DE7DB2DADEC7}" srcOrd="0" destOrd="0" presId="urn:microsoft.com/office/officeart/2008/layout/HorizontalMultiLevelHierarchy"/>
    <dgm:cxn modelId="{1A0D5B14-17D7-49A4-9BA4-8225D30B98E3}" type="presParOf" srcId="{E77331C0-D7F3-4A41-A4C1-2A02DDBF23EA}" destId="{B97D5F44-F892-47F7-9F5A-FD34F7F4B928}" srcOrd="3" destOrd="0" presId="urn:microsoft.com/office/officeart/2008/layout/HorizontalMultiLevelHierarchy"/>
    <dgm:cxn modelId="{717E96F3-6E1D-4899-8768-405AC127EBDC}" type="presParOf" srcId="{B97D5F44-F892-47F7-9F5A-FD34F7F4B928}" destId="{A2B6FA7B-EB93-468F-9C5C-6342B4AFADCA}" srcOrd="0" destOrd="0" presId="urn:microsoft.com/office/officeart/2008/layout/HorizontalMultiLevelHierarchy"/>
    <dgm:cxn modelId="{DB3AFFCA-FCFB-4ECF-83C4-AE8CBCD45008}" type="presParOf" srcId="{B97D5F44-F892-47F7-9F5A-FD34F7F4B928}" destId="{B2D5941C-A1C8-4E44-9F82-760C334CE88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18EE88-B64D-4F49-B6E0-E20B8B0C350C}"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36AA46D6-6BDA-4595-B5C1-C70462141AC3}">
      <dgm:prSet phldrT="[Text]"/>
      <dgm:spPr>
        <a:solidFill>
          <a:schemeClr val="accent1">
            <a:lumMod val="75000"/>
          </a:schemeClr>
        </a:solidFill>
      </dgm:spPr>
      <dgm:t>
        <a:bodyPr/>
        <a:lstStyle/>
        <a:p>
          <a:r>
            <a:rPr lang="en-US" dirty="0"/>
            <a:t>AU</a:t>
          </a:r>
        </a:p>
      </dgm:t>
    </dgm:pt>
    <dgm:pt modelId="{E5743014-C360-4F51-9B3E-F8760DD3D4EC}" type="parTrans" cxnId="{0FAD6895-D57A-4AB2-9631-F5405709BB7C}">
      <dgm:prSet/>
      <dgm:spPr/>
      <dgm:t>
        <a:bodyPr/>
        <a:lstStyle/>
        <a:p>
          <a:endParaRPr lang="en-US"/>
        </a:p>
      </dgm:t>
    </dgm:pt>
    <dgm:pt modelId="{B353EE14-B82D-4354-AFE4-CA809B328BD5}" type="sibTrans" cxnId="{0FAD6895-D57A-4AB2-9631-F5405709BB7C}">
      <dgm:prSet/>
      <dgm:spPr/>
      <dgm:t>
        <a:bodyPr/>
        <a:lstStyle/>
        <a:p>
          <a:endParaRPr lang="en-US"/>
        </a:p>
      </dgm:t>
    </dgm:pt>
    <dgm:pt modelId="{4BE53920-8BC8-4550-B1C2-E9EC7423417A}">
      <dgm:prSet phldrT="[Text]" custT="1"/>
      <dgm:spPr>
        <a:solidFill>
          <a:srgbClr val="CF43AA"/>
        </a:solidFill>
      </dgm:spPr>
      <dgm:t>
        <a:bodyPr/>
        <a:lstStyle/>
        <a:p>
          <a:r>
            <a:rPr lang="en-US" sz="3200" dirty="0"/>
            <a:t>Served</a:t>
          </a:r>
          <a:r>
            <a:rPr lang="en-US" sz="2600" dirty="0"/>
            <a:t> </a:t>
          </a:r>
        </a:p>
      </dgm:t>
    </dgm:pt>
    <dgm:pt modelId="{51108710-F256-4420-9596-9741EE1521FB}" type="parTrans" cxnId="{C894541E-F259-47FC-9B6C-F0B7999A49FB}">
      <dgm:prSet/>
      <dgm:spPr/>
      <dgm:t>
        <a:bodyPr/>
        <a:lstStyle/>
        <a:p>
          <a:endParaRPr lang="en-US"/>
        </a:p>
      </dgm:t>
    </dgm:pt>
    <dgm:pt modelId="{E9491890-F179-40EA-8588-6384883F86FD}" type="sibTrans" cxnId="{C894541E-F259-47FC-9B6C-F0B7999A49FB}">
      <dgm:prSet/>
      <dgm:spPr/>
      <dgm:t>
        <a:bodyPr/>
        <a:lstStyle/>
        <a:p>
          <a:endParaRPr lang="en-US"/>
        </a:p>
      </dgm:t>
    </dgm:pt>
    <dgm:pt modelId="{19A9FCFE-0533-4EC8-BF98-FE6FB000C6DB}">
      <dgm:prSet phldrT="[Text]" custT="1"/>
      <dgm:spPr>
        <a:solidFill>
          <a:srgbClr val="29B7E9"/>
        </a:solidFill>
      </dgm:spPr>
      <dgm:t>
        <a:bodyPr/>
        <a:lstStyle/>
        <a:p>
          <a:pPr algn="r"/>
          <a:r>
            <a:rPr lang="en-US" sz="2800" dirty="0"/>
            <a:t>Referred and Evaluated </a:t>
          </a:r>
        </a:p>
      </dgm:t>
    </dgm:pt>
    <dgm:pt modelId="{AB87F904-9072-4774-9492-51A26D99A8E9}" type="parTrans" cxnId="{18E09B77-BAB8-4D7C-BAE4-43E90822EB44}">
      <dgm:prSet/>
      <dgm:spPr/>
      <dgm:t>
        <a:bodyPr/>
        <a:lstStyle/>
        <a:p>
          <a:endParaRPr lang="en-US"/>
        </a:p>
      </dgm:t>
    </dgm:pt>
    <dgm:pt modelId="{21B3B16D-617B-4B67-8261-553FE161D4AE}" type="sibTrans" cxnId="{18E09B77-BAB8-4D7C-BAE4-43E90822EB44}">
      <dgm:prSet/>
      <dgm:spPr/>
      <dgm:t>
        <a:bodyPr/>
        <a:lstStyle/>
        <a:p>
          <a:endParaRPr lang="en-US"/>
        </a:p>
      </dgm:t>
    </dgm:pt>
    <dgm:pt modelId="{35BA3F59-0A11-4D19-8C16-C2AF5B72274D}">
      <dgm:prSet phldrT="[Text]"/>
      <dgm:spPr>
        <a:solidFill>
          <a:srgbClr val="7030A0"/>
        </a:solidFill>
      </dgm:spPr>
      <dgm:t>
        <a:bodyPr/>
        <a:lstStyle/>
        <a:p>
          <a:r>
            <a:rPr lang="en-US" dirty="0"/>
            <a:t>Detained at Detention Center in your AU</a:t>
          </a:r>
        </a:p>
      </dgm:t>
    </dgm:pt>
    <dgm:pt modelId="{126DE105-8861-4CD9-A88D-8173A32E0D43}" type="parTrans" cxnId="{26FE5BA7-059C-42CE-BA65-362C7222DB7A}">
      <dgm:prSet/>
      <dgm:spPr/>
      <dgm:t>
        <a:bodyPr/>
        <a:lstStyle/>
        <a:p>
          <a:endParaRPr lang="en-US"/>
        </a:p>
      </dgm:t>
    </dgm:pt>
    <dgm:pt modelId="{1DFD1CF3-F23A-4C8A-BD67-77CF234ED3AA}" type="sibTrans" cxnId="{26FE5BA7-059C-42CE-BA65-362C7222DB7A}">
      <dgm:prSet/>
      <dgm:spPr/>
      <dgm:t>
        <a:bodyPr/>
        <a:lstStyle/>
        <a:p>
          <a:endParaRPr lang="en-US"/>
        </a:p>
      </dgm:t>
    </dgm:pt>
    <dgm:pt modelId="{6719D9A3-0682-43A9-ACB4-3C22534B8E4A}">
      <dgm:prSet/>
      <dgm:spPr/>
      <dgm:t>
        <a:bodyPr/>
        <a:lstStyle/>
        <a:p>
          <a:endParaRPr lang="en-US"/>
        </a:p>
      </dgm:t>
    </dgm:pt>
    <dgm:pt modelId="{BBEC3637-D879-473D-BBBD-9FAA20222C65}" type="parTrans" cxnId="{5CE71296-6E37-4D03-851C-DD441C28D6AF}">
      <dgm:prSet/>
      <dgm:spPr/>
      <dgm:t>
        <a:bodyPr/>
        <a:lstStyle/>
        <a:p>
          <a:endParaRPr lang="en-US"/>
        </a:p>
      </dgm:t>
    </dgm:pt>
    <dgm:pt modelId="{4CB42DD5-11C7-4E43-AD4C-9D65C82621E1}" type="sibTrans" cxnId="{5CE71296-6E37-4D03-851C-DD441C28D6AF}">
      <dgm:prSet/>
      <dgm:spPr/>
      <dgm:t>
        <a:bodyPr/>
        <a:lstStyle/>
        <a:p>
          <a:endParaRPr lang="en-US"/>
        </a:p>
      </dgm:t>
    </dgm:pt>
    <dgm:pt modelId="{501C87CA-0F76-4C71-84A9-8670F7D57242}" type="pres">
      <dgm:prSet presAssocID="{F818EE88-B64D-4F49-B6E0-E20B8B0C350C}" presName="cycle" presStyleCnt="0">
        <dgm:presLayoutVars>
          <dgm:chMax val="1"/>
          <dgm:dir/>
          <dgm:animLvl val="ctr"/>
          <dgm:resizeHandles val="exact"/>
        </dgm:presLayoutVars>
      </dgm:prSet>
      <dgm:spPr/>
    </dgm:pt>
    <dgm:pt modelId="{E2A3DB9D-09A5-4CD2-8025-94F346668E74}" type="pres">
      <dgm:prSet presAssocID="{36AA46D6-6BDA-4595-B5C1-C70462141AC3}" presName="centerShape" presStyleLbl="node0" presStyleIdx="0" presStyleCnt="1" custLinFactNeighborX="3448" custLinFactNeighborY="12149"/>
      <dgm:spPr/>
    </dgm:pt>
    <dgm:pt modelId="{8B5E3C0E-F665-42A3-B674-B73343C0AE2D}" type="pres">
      <dgm:prSet presAssocID="{51108710-F256-4420-9596-9741EE1521FB}" presName="parTrans" presStyleLbl="bgSibTrans2D1" presStyleIdx="0" presStyleCnt="3" custLinFactNeighborX="-920" custLinFactNeighborY="32294"/>
      <dgm:spPr/>
    </dgm:pt>
    <dgm:pt modelId="{17B1D29D-DDB7-4CE9-BBF2-AE989914EA87}" type="pres">
      <dgm:prSet presAssocID="{4BE53920-8BC8-4550-B1C2-E9EC7423417A}" presName="node" presStyleLbl="node1" presStyleIdx="0" presStyleCnt="3" custRadScaleRad="124439" custRadScaleInc="-21323">
        <dgm:presLayoutVars>
          <dgm:bulletEnabled val="1"/>
        </dgm:presLayoutVars>
      </dgm:prSet>
      <dgm:spPr/>
    </dgm:pt>
    <dgm:pt modelId="{FE6642AB-22AB-49D9-A0E2-E78A5C97A26B}" type="pres">
      <dgm:prSet presAssocID="{AB87F904-9072-4774-9492-51A26D99A8E9}" presName="parTrans" presStyleLbl="bgSibTrans2D1" presStyleIdx="1" presStyleCnt="3"/>
      <dgm:spPr/>
    </dgm:pt>
    <dgm:pt modelId="{F2EB4BF9-5BB2-4CCB-A888-7247F134D3DC}" type="pres">
      <dgm:prSet presAssocID="{19A9FCFE-0533-4EC8-BF98-FE6FB000C6DB}" presName="node" presStyleLbl="node1" presStyleIdx="1" presStyleCnt="3" custRadScaleRad="104684" custRadScaleInc="-41209">
        <dgm:presLayoutVars>
          <dgm:bulletEnabled val="1"/>
        </dgm:presLayoutVars>
      </dgm:prSet>
      <dgm:spPr/>
    </dgm:pt>
    <dgm:pt modelId="{167004EA-3D7F-4321-AC2E-A877C6F6F904}" type="pres">
      <dgm:prSet presAssocID="{126DE105-8861-4CD9-A88D-8173A32E0D43}" presName="parTrans" presStyleLbl="bgSibTrans2D1" presStyleIdx="2" presStyleCnt="3"/>
      <dgm:spPr/>
    </dgm:pt>
    <dgm:pt modelId="{7AC127C5-17B0-47A4-9D69-6BEEF5E4B024}" type="pres">
      <dgm:prSet presAssocID="{35BA3F59-0A11-4D19-8C16-C2AF5B72274D}" presName="node" presStyleLbl="node1" presStyleIdx="2" presStyleCnt="3" custRadScaleRad="101882" custRadScaleInc="-59588">
        <dgm:presLayoutVars>
          <dgm:bulletEnabled val="1"/>
        </dgm:presLayoutVars>
      </dgm:prSet>
      <dgm:spPr/>
    </dgm:pt>
  </dgm:ptLst>
  <dgm:cxnLst>
    <dgm:cxn modelId="{C894541E-F259-47FC-9B6C-F0B7999A49FB}" srcId="{36AA46D6-6BDA-4595-B5C1-C70462141AC3}" destId="{4BE53920-8BC8-4550-B1C2-E9EC7423417A}" srcOrd="0" destOrd="0" parTransId="{51108710-F256-4420-9596-9741EE1521FB}" sibTransId="{E9491890-F179-40EA-8588-6384883F86FD}"/>
    <dgm:cxn modelId="{9CD51847-C22A-4631-BE13-46AC90EE8425}" type="presOf" srcId="{F818EE88-B64D-4F49-B6E0-E20B8B0C350C}" destId="{501C87CA-0F76-4C71-84A9-8670F7D57242}" srcOrd="0" destOrd="0" presId="urn:microsoft.com/office/officeart/2005/8/layout/radial4"/>
    <dgm:cxn modelId="{6012494C-8C4C-4B25-938E-630025B4F48F}" type="presOf" srcId="{126DE105-8861-4CD9-A88D-8173A32E0D43}" destId="{167004EA-3D7F-4321-AC2E-A877C6F6F904}" srcOrd="0" destOrd="0" presId="urn:microsoft.com/office/officeart/2005/8/layout/radial4"/>
    <dgm:cxn modelId="{73905D70-3111-4EE6-A0A0-7707B33FB624}" type="presOf" srcId="{36AA46D6-6BDA-4595-B5C1-C70462141AC3}" destId="{E2A3DB9D-09A5-4CD2-8025-94F346668E74}" srcOrd="0" destOrd="0" presId="urn:microsoft.com/office/officeart/2005/8/layout/radial4"/>
    <dgm:cxn modelId="{18E09B77-BAB8-4D7C-BAE4-43E90822EB44}" srcId="{36AA46D6-6BDA-4595-B5C1-C70462141AC3}" destId="{19A9FCFE-0533-4EC8-BF98-FE6FB000C6DB}" srcOrd="1" destOrd="0" parTransId="{AB87F904-9072-4774-9492-51A26D99A8E9}" sibTransId="{21B3B16D-617B-4B67-8261-553FE161D4AE}"/>
    <dgm:cxn modelId="{0FAD6895-D57A-4AB2-9631-F5405709BB7C}" srcId="{F818EE88-B64D-4F49-B6E0-E20B8B0C350C}" destId="{36AA46D6-6BDA-4595-B5C1-C70462141AC3}" srcOrd="0" destOrd="0" parTransId="{E5743014-C360-4F51-9B3E-F8760DD3D4EC}" sibTransId="{B353EE14-B82D-4354-AFE4-CA809B328BD5}"/>
    <dgm:cxn modelId="{5CE71296-6E37-4D03-851C-DD441C28D6AF}" srcId="{F818EE88-B64D-4F49-B6E0-E20B8B0C350C}" destId="{6719D9A3-0682-43A9-ACB4-3C22534B8E4A}" srcOrd="1" destOrd="0" parTransId="{BBEC3637-D879-473D-BBBD-9FAA20222C65}" sibTransId="{4CB42DD5-11C7-4E43-AD4C-9D65C82621E1}"/>
    <dgm:cxn modelId="{26FE5BA7-059C-42CE-BA65-362C7222DB7A}" srcId="{36AA46D6-6BDA-4595-B5C1-C70462141AC3}" destId="{35BA3F59-0A11-4D19-8C16-C2AF5B72274D}" srcOrd="2" destOrd="0" parTransId="{126DE105-8861-4CD9-A88D-8173A32E0D43}" sibTransId="{1DFD1CF3-F23A-4C8A-BD67-77CF234ED3AA}"/>
    <dgm:cxn modelId="{2E2A54B4-5B79-42E1-887B-947975372E5C}" type="presOf" srcId="{35BA3F59-0A11-4D19-8C16-C2AF5B72274D}" destId="{7AC127C5-17B0-47A4-9D69-6BEEF5E4B024}" srcOrd="0" destOrd="0" presId="urn:microsoft.com/office/officeart/2005/8/layout/radial4"/>
    <dgm:cxn modelId="{C8B3EDCA-72DE-42FF-9467-E9E50EBAD99D}" type="presOf" srcId="{19A9FCFE-0533-4EC8-BF98-FE6FB000C6DB}" destId="{F2EB4BF9-5BB2-4CCB-A888-7247F134D3DC}" srcOrd="0" destOrd="0" presId="urn:microsoft.com/office/officeart/2005/8/layout/radial4"/>
    <dgm:cxn modelId="{A628CFE6-BE96-4DD3-B6FB-61979E5F527A}" type="presOf" srcId="{51108710-F256-4420-9596-9741EE1521FB}" destId="{8B5E3C0E-F665-42A3-B674-B73343C0AE2D}" srcOrd="0" destOrd="0" presId="urn:microsoft.com/office/officeart/2005/8/layout/radial4"/>
    <dgm:cxn modelId="{EF1A18F2-034E-4316-9B79-0F2668CD8706}" type="presOf" srcId="{4BE53920-8BC8-4550-B1C2-E9EC7423417A}" destId="{17B1D29D-DDB7-4CE9-BBF2-AE989914EA87}" srcOrd="0" destOrd="0" presId="urn:microsoft.com/office/officeart/2005/8/layout/radial4"/>
    <dgm:cxn modelId="{04978DF9-34FE-455F-9CA8-4AEFB168745E}" type="presOf" srcId="{AB87F904-9072-4774-9492-51A26D99A8E9}" destId="{FE6642AB-22AB-49D9-A0E2-E78A5C97A26B}" srcOrd="0" destOrd="0" presId="urn:microsoft.com/office/officeart/2005/8/layout/radial4"/>
    <dgm:cxn modelId="{DFFE2552-6E8D-41B9-AFED-5AE032229BC8}" type="presParOf" srcId="{501C87CA-0F76-4C71-84A9-8670F7D57242}" destId="{E2A3DB9D-09A5-4CD2-8025-94F346668E74}" srcOrd="0" destOrd="0" presId="urn:microsoft.com/office/officeart/2005/8/layout/radial4"/>
    <dgm:cxn modelId="{3C8FED13-203D-4AD7-80E0-C260D9E5DAC1}" type="presParOf" srcId="{501C87CA-0F76-4C71-84A9-8670F7D57242}" destId="{8B5E3C0E-F665-42A3-B674-B73343C0AE2D}" srcOrd="1" destOrd="0" presId="urn:microsoft.com/office/officeart/2005/8/layout/radial4"/>
    <dgm:cxn modelId="{57B9E2F1-3D52-40AF-89B5-9C52FA167F4F}" type="presParOf" srcId="{501C87CA-0F76-4C71-84A9-8670F7D57242}" destId="{17B1D29D-DDB7-4CE9-BBF2-AE989914EA87}" srcOrd="2" destOrd="0" presId="urn:microsoft.com/office/officeart/2005/8/layout/radial4"/>
    <dgm:cxn modelId="{A8E09495-A805-4F2C-9421-1DB45D39595C}" type="presParOf" srcId="{501C87CA-0F76-4C71-84A9-8670F7D57242}" destId="{FE6642AB-22AB-49D9-A0E2-E78A5C97A26B}" srcOrd="3" destOrd="0" presId="urn:microsoft.com/office/officeart/2005/8/layout/radial4"/>
    <dgm:cxn modelId="{6BC46B8D-7EE7-40F9-B189-7EDFA0DED4C7}" type="presParOf" srcId="{501C87CA-0F76-4C71-84A9-8670F7D57242}" destId="{F2EB4BF9-5BB2-4CCB-A888-7247F134D3DC}" srcOrd="4" destOrd="0" presId="urn:microsoft.com/office/officeart/2005/8/layout/radial4"/>
    <dgm:cxn modelId="{606E4E4C-E8CA-42C9-B438-C1C7BCD62F4A}" type="presParOf" srcId="{501C87CA-0F76-4C71-84A9-8670F7D57242}" destId="{167004EA-3D7F-4321-AC2E-A877C6F6F904}" srcOrd="5" destOrd="0" presId="urn:microsoft.com/office/officeart/2005/8/layout/radial4"/>
    <dgm:cxn modelId="{A1293EBE-4362-4419-9A89-1E4AAA1DE4AF}" type="presParOf" srcId="{501C87CA-0F76-4C71-84A9-8670F7D57242}" destId="{7AC127C5-17B0-47A4-9D69-6BEEF5E4B024}"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4704B9-7A1D-4A89-BEFC-EB8F6859B350}"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86B82EC0-63E8-4C71-8737-464DC4301379}">
      <dgm:prSet phldrT="[Text]"/>
      <dgm:spPr>
        <a:solidFill>
          <a:srgbClr val="00B0F0"/>
        </a:solidFill>
      </dgm:spPr>
      <dgm:t>
        <a:bodyPr/>
        <a:lstStyle/>
        <a:p>
          <a:r>
            <a:rPr lang="en-US" dirty="0"/>
            <a:t>Path 1- </a:t>
          </a:r>
        </a:p>
        <a:p>
          <a:r>
            <a:rPr lang="en-US" dirty="0"/>
            <a:t>Part C Services</a:t>
          </a:r>
        </a:p>
      </dgm:t>
    </dgm:pt>
    <dgm:pt modelId="{2B45E258-6BFE-48A2-9B4C-7EAD8A74602B}" type="parTrans" cxnId="{067C7EDC-74D6-48F3-ADB4-22AAAEB9C3FB}">
      <dgm:prSet/>
      <dgm:spPr/>
      <dgm:t>
        <a:bodyPr/>
        <a:lstStyle/>
        <a:p>
          <a:endParaRPr lang="en-US"/>
        </a:p>
      </dgm:t>
    </dgm:pt>
    <dgm:pt modelId="{8B3713BE-6157-4BB0-A9F6-AC40BEC8AD3E}" type="sibTrans" cxnId="{067C7EDC-74D6-48F3-ADB4-22AAAEB9C3FB}">
      <dgm:prSet/>
      <dgm:spPr/>
      <dgm:t>
        <a:bodyPr/>
        <a:lstStyle/>
        <a:p>
          <a:endParaRPr lang="en-US"/>
        </a:p>
      </dgm:t>
    </dgm:pt>
    <dgm:pt modelId="{4C8E1D11-72FA-4F5C-A081-08B00FD08378}">
      <dgm:prSet phldrT="[Text]" custT="1"/>
      <dgm:spPr>
        <a:solidFill>
          <a:schemeClr val="bg2">
            <a:lumMod val="90000"/>
            <a:alpha val="90000"/>
          </a:schemeClr>
        </a:solidFill>
        <a:ln>
          <a:solidFill>
            <a:srgbClr val="00B0F0">
              <a:alpha val="90000"/>
            </a:srgbClr>
          </a:solidFill>
        </a:ln>
      </dgm:spPr>
      <dgm:t>
        <a:bodyPr/>
        <a:lstStyle/>
        <a:p>
          <a:endParaRPr lang="en-US" sz="1400" dirty="0"/>
        </a:p>
      </dgm:t>
    </dgm:pt>
    <dgm:pt modelId="{7346590F-208B-4C41-B324-A94BD64A95EF}" type="parTrans" cxnId="{81D6D7AE-5E0D-4055-AE7E-7EF635F7C433}">
      <dgm:prSet/>
      <dgm:spPr/>
      <dgm:t>
        <a:bodyPr/>
        <a:lstStyle/>
        <a:p>
          <a:endParaRPr lang="en-US"/>
        </a:p>
      </dgm:t>
    </dgm:pt>
    <dgm:pt modelId="{25D5FE13-0EA6-474F-8569-280AE4428636}" type="sibTrans" cxnId="{81D6D7AE-5E0D-4055-AE7E-7EF635F7C433}">
      <dgm:prSet/>
      <dgm:spPr/>
      <dgm:t>
        <a:bodyPr/>
        <a:lstStyle/>
        <a:p>
          <a:endParaRPr lang="en-US"/>
        </a:p>
      </dgm:t>
    </dgm:pt>
    <dgm:pt modelId="{98DED764-C1F5-4CE0-9787-C970504EDC3B}">
      <dgm:prSet phldrT="[Text]" custT="1"/>
      <dgm:spPr>
        <a:solidFill>
          <a:schemeClr val="bg2">
            <a:lumMod val="90000"/>
            <a:alpha val="90000"/>
          </a:schemeClr>
        </a:solidFill>
        <a:ln>
          <a:solidFill>
            <a:srgbClr val="00B0F0">
              <a:alpha val="90000"/>
            </a:srgbClr>
          </a:solidFill>
        </a:ln>
      </dgm:spPr>
      <dgm:t>
        <a:bodyPr/>
        <a:lstStyle/>
        <a:p>
          <a:r>
            <a:rPr lang="en-US" sz="1800" dirty="0"/>
            <a:t>Path 1: children ages 0 – 3 who were evaluated for Part C services (not on an IEP yet)</a:t>
          </a:r>
        </a:p>
      </dgm:t>
    </dgm:pt>
    <dgm:pt modelId="{47DEAFDD-B8C5-4EAB-B83A-C6AF3280BBE5}" type="parTrans" cxnId="{077E87A0-9D56-4E62-93CD-91863F5C39D1}">
      <dgm:prSet/>
      <dgm:spPr/>
      <dgm:t>
        <a:bodyPr/>
        <a:lstStyle/>
        <a:p>
          <a:endParaRPr lang="en-US"/>
        </a:p>
      </dgm:t>
    </dgm:pt>
    <dgm:pt modelId="{71000688-6B29-42E8-8DEF-CAB9EB2F9916}" type="sibTrans" cxnId="{077E87A0-9D56-4E62-93CD-91863F5C39D1}">
      <dgm:prSet/>
      <dgm:spPr/>
      <dgm:t>
        <a:bodyPr/>
        <a:lstStyle/>
        <a:p>
          <a:endParaRPr lang="en-US"/>
        </a:p>
      </dgm:t>
    </dgm:pt>
    <dgm:pt modelId="{D2BDCCC5-E826-4E28-AA13-37AF6CFCDF28}">
      <dgm:prSet phldrT="[Text]"/>
      <dgm:spPr>
        <a:solidFill>
          <a:srgbClr val="D969BC"/>
        </a:solidFill>
      </dgm:spPr>
      <dgm:t>
        <a:bodyPr/>
        <a:lstStyle/>
        <a:p>
          <a:r>
            <a:rPr lang="en-US" dirty="0"/>
            <a:t>Paths 2 &amp; 3- Part B Special Education Services</a:t>
          </a:r>
        </a:p>
      </dgm:t>
    </dgm:pt>
    <dgm:pt modelId="{B9AA1FC5-150B-49C0-9221-31D7E56C3760}" type="parTrans" cxnId="{C822EA6F-67AA-4291-BDE4-04CA21D5CF08}">
      <dgm:prSet/>
      <dgm:spPr/>
      <dgm:t>
        <a:bodyPr/>
        <a:lstStyle/>
        <a:p>
          <a:endParaRPr lang="en-US"/>
        </a:p>
      </dgm:t>
    </dgm:pt>
    <dgm:pt modelId="{5633233D-7C89-4B4C-88F6-A21800CAC214}" type="sibTrans" cxnId="{C822EA6F-67AA-4291-BDE4-04CA21D5CF08}">
      <dgm:prSet/>
      <dgm:spPr/>
      <dgm:t>
        <a:bodyPr/>
        <a:lstStyle/>
        <a:p>
          <a:endParaRPr lang="en-US"/>
        </a:p>
      </dgm:t>
    </dgm:pt>
    <dgm:pt modelId="{C1D2BE53-A8AA-4D9E-827D-F4B0DE902ED3}">
      <dgm:prSet phldrT="[Text]" custT="1"/>
      <dgm:spPr>
        <a:solidFill>
          <a:schemeClr val="bg2">
            <a:lumMod val="90000"/>
            <a:alpha val="90000"/>
          </a:schemeClr>
        </a:solidFill>
        <a:ln>
          <a:solidFill>
            <a:srgbClr val="B52D91">
              <a:alpha val="90000"/>
            </a:srgbClr>
          </a:solidFill>
        </a:ln>
      </dgm:spPr>
      <dgm:t>
        <a:bodyPr/>
        <a:lstStyle/>
        <a:p>
          <a:r>
            <a:rPr lang="en-US" sz="1400" dirty="0"/>
            <a:t>Path 2 – children ages 2.5 but not yet 4 who were referred from Part C to Part B services. </a:t>
          </a:r>
          <a:endParaRPr lang="en-US" sz="1200" dirty="0"/>
        </a:p>
      </dgm:t>
    </dgm:pt>
    <dgm:pt modelId="{F3B05074-2FA3-41D7-9DCA-D5423678B82F}" type="parTrans" cxnId="{CA12C9A6-A49D-42AA-A268-3A4DFF261249}">
      <dgm:prSet/>
      <dgm:spPr/>
      <dgm:t>
        <a:bodyPr/>
        <a:lstStyle/>
        <a:p>
          <a:endParaRPr lang="en-US"/>
        </a:p>
      </dgm:t>
    </dgm:pt>
    <dgm:pt modelId="{6E5BAEC7-C551-405C-B1AC-55334140DB58}" type="sibTrans" cxnId="{CA12C9A6-A49D-42AA-A268-3A4DFF261249}">
      <dgm:prSet/>
      <dgm:spPr/>
      <dgm:t>
        <a:bodyPr/>
        <a:lstStyle/>
        <a:p>
          <a:endParaRPr lang="en-US"/>
        </a:p>
      </dgm:t>
    </dgm:pt>
    <dgm:pt modelId="{7FEAE792-2EE6-4989-BFE6-6960462534B1}">
      <dgm:prSet custT="1"/>
      <dgm:spPr>
        <a:solidFill>
          <a:schemeClr val="bg2">
            <a:lumMod val="90000"/>
            <a:alpha val="90000"/>
          </a:schemeClr>
        </a:solidFill>
        <a:ln>
          <a:solidFill>
            <a:srgbClr val="00B0F0">
              <a:alpha val="90000"/>
            </a:srgbClr>
          </a:solidFill>
        </a:ln>
      </dgm:spPr>
      <dgm:t>
        <a:bodyPr/>
        <a:lstStyle/>
        <a:p>
          <a:endParaRPr lang="en-US" sz="1400" dirty="0"/>
        </a:p>
      </dgm:t>
    </dgm:pt>
    <dgm:pt modelId="{0A5E147C-8CA2-44AA-9085-1375CD05AA01}" type="parTrans" cxnId="{935F21F5-0898-4A39-9405-D24DC0255534}">
      <dgm:prSet/>
      <dgm:spPr/>
      <dgm:t>
        <a:bodyPr/>
        <a:lstStyle/>
        <a:p>
          <a:endParaRPr lang="en-US"/>
        </a:p>
      </dgm:t>
    </dgm:pt>
    <dgm:pt modelId="{7DCA9A5E-BC47-428E-8E57-4E6F5F72A929}" type="sibTrans" cxnId="{935F21F5-0898-4A39-9405-D24DC0255534}">
      <dgm:prSet/>
      <dgm:spPr/>
      <dgm:t>
        <a:bodyPr/>
        <a:lstStyle/>
        <a:p>
          <a:endParaRPr lang="en-US"/>
        </a:p>
      </dgm:t>
    </dgm:pt>
    <dgm:pt modelId="{1481C181-9EF5-4AFF-B33B-847516CFC4CD}">
      <dgm:prSet custT="1"/>
      <dgm:spPr>
        <a:solidFill>
          <a:schemeClr val="bg2">
            <a:lumMod val="90000"/>
            <a:alpha val="90000"/>
          </a:schemeClr>
        </a:solidFill>
        <a:ln>
          <a:solidFill>
            <a:srgbClr val="B52D91">
              <a:alpha val="90000"/>
            </a:srgbClr>
          </a:solidFill>
        </a:ln>
      </dgm:spPr>
      <dgm:t>
        <a:bodyPr/>
        <a:lstStyle/>
        <a:p>
          <a:r>
            <a:rPr lang="en-US" sz="1400" dirty="0"/>
            <a:t>Path 3 – children ages 2.5 through 21 who were not receiving Part C services at time of referral to Part B. </a:t>
          </a:r>
        </a:p>
      </dgm:t>
    </dgm:pt>
    <dgm:pt modelId="{B886445E-BBFC-4363-8938-6F62397F6DFD}" type="parTrans" cxnId="{6DA27D16-F6E5-4EB4-9D52-65E5DAAB0000}">
      <dgm:prSet/>
      <dgm:spPr/>
      <dgm:t>
        <a:bodyPr/>
        <a:lstStyle/>
        <a:p>
          <a:endParaRPr lang="en-US"/>
        </a:p>
      </dgm:t>
    </dgm:pt>
    <dgm:pt modelId="{A5EE107F-0ACD-4B11-A36F-7F7F5208DC48}" type="sibTrans" cxnId="{6DA27D16-F6E5-4EB4-9D52-65E5DAAB0000}">
      <dgm:prSet/>
      <dgm:spPr/>
      <dgm:t>
        <a:bodyPr/>
        <a:lstStyle/>
        <a:p>
          <a:endParaRPr lang="en-US"/>
        </a:p>
      </dgm:t>
    </dgm:pt>
    <dgm:pt modelId="{0DDB8502-D80E-4D94-A939-C76AEAA0ECFB}">
      <dgm:prSet phldrT="[Text]" custT="1"/>
      <dgm:spPr>
        <a:solidFill>
          <a:schemeClr val="bg2">
            <a:lumMod val="90000"/>
            <a:alpha val="90000"/>
          </a:schemeClr>
        </a:solidFill>
        <a:ln>
          <a:solidFill>
            <a:srgbClr val="B52D91">
              <a:alpha val="90000"/>
            </a:srgbClr>
          </a:solidFill>
        </a:ln>
      </dgm:spPr>
      <dgm:t>
        <a:bodyPr/>
        <a:lstStyle/>
        <a:p>
          <a:endParaRPr lang="en-US" sz="1200" dirty="0"/>
        </a:p>
      </dgm:t>
    </dgm:pt>
    <dgm:pt modelId="{9709FFE4-D292-4CC2-86E5-29BCBBA340EC}" type="parTrans" cxnId="{8CB37C24-4872-416F-AF23-F78FEAC6966C}">
      <dgm:prSet/>
      <dgm:spPr/>
      <dgm:t>
        <a:bodyPr/>
        <a:lstStyle/>
        <a:p>
          <a:endParaRPr lang="en-US"/>
        </a:p>
      </dgm:t>
    </dgm:pt>
    <dgm:pt modelId="{AF13E7BE-F0C1-46DC-B3F2-7F36D571C501}" type="sibTrans" cxnId="{8CB37C24-4872-416F-AF23-F78FEAC6966C}">
      <dgm:prSet/>
      <dgm:spPr/>
      <dgm:t>
        <a:bodyPr/>
        <a:lstStyle/>
        <a:p>
          <a:endParaRPr lang="en-US"/>
        </a:p>
      </dgm:t>
    </dgm:pt>
    <dgm:pt modelId="{F6CB8D0F-25F9-40C8-9791-D019E0C9B4CB}" type="pres">
      <dgm:prSet presAssocID="{4D4704B9-7A1D-4A89-BEFC-EB8F6859B350}" presName="Name0" presStyleCnt="0">
        <dgm:presLayoutVars>
          <dgm:dir/>
          <dgm:animLvl val="lvl"/>
          <dgm:resizeHandles/>
        </dgm:presLayoutVars>
      </dgm:prSet>
      <dgm:spPr/>
    </dgm:pt>
    <dgm:pt modelId="{037C7BC0-9804-4B35-801E-FA8DAA5D500F}" type="pres">
      <dgm:prSet presAssocID="{86B82EC0-63E8-4C71-8737-464DC4301379}" presName="linNode" presStyleCnt="0"/>
      <dgm:spPr/>
    </dgm:pt>
    <dgm:pt modelId="{BDB65119-2739-4063-8F36-B9EBE8410167}" type="pres">
      <dgm:prSet presAssocID="{86B82EC0-63E8-4C71-8737-464DC4301379}" presName="parentShp" presStyleLbl="node1" presStyleIdx="0" presStyleCnt="2" custScaleX="154073" custScaleY="118119" custLinFactNeighborX="216">
        <dgm:presLayoutVars>
          <dgm:bulletEnabled val="1"/>
        </dgm:presLayoutVars>
      </dgm:prSet>
      <dgm:spPr/>
    </dgm:pt>
    <dgm:pt modelId="{4FD2BB3F-35B9-4E35-80A1-3B0BEBB34AC7}" type="pres">
      <dgm:prSet presAssocID="{86B82EC0-63E8-4C71-8737-464DC4301379}" presName="childShp" presStyleLbl="bgAccFollowNode1" presStyleIdx="0" presStyleCnt="2" custScaleX="241078" custScaleY="135069">
        <dgm:presLayoutVars>
          <dgm:bulletEnabled val="1"/>
        </dgm:presLayoutVars>
      </dgm:prSet>
      <dgm:spPr/>
    </dgm:pt>
    <dgm:pt modelId="{B11BA9EE-78E4-460F-9E64-866B62F516C4}" type="pres">
      <dgm:prSet presAssocID="{8B3713BE-6157-4BB0-A9F6-AC40BEC8AD3E}" presName="spacing" presStyleCnt="0"/>
      <dgm:spPr/>
    </dgm:pt>
    <dgm:pt modelId="{1A641BC8-6C0B-4FFF-A4A1-D568185A13B2}" type="pres">
      <dgm:prSet presAssocID="{D2BDCCC5-E826-4E28-AA13-37AF6CFCDF28}" presName="linNode" presStyleCnt="0"/>
      <dgm:spPr/>
    </dgm:pt>
    <dgm:pt modelId="{77216372-A3C3-4E97-A233-A31F14AF93D3}" type="pres">
      <dgm:prSet presAssocID="{D2BDCCC5-E826-4E28-AA13-37AF6CFCDF28}" presName="parentShp" presStyleLbl="node1" presStyleIdx="1" presStyleCnt="2" custScaleY="120969">
        <dgm:presLayoutVars>
          <dgm:bulletEnabled val="1"/>
        </dgm:presLayoutVars>
      </dgm:prSet>
      <dgm:spPr/>
    </dgm:pt>
    <dgm:pt modelId="{C164D9CC-4C8D-4B3E-9B73-9376C839406B}" type="pres">
      <dgm:prSet presAssocID="{D2BDCCC5-E826-4E28-AA13-37AF6CFCDF28}" presName="childShp" presStyleLbl="bgAccFollowNode1" presStyleIdx="1" presStyleCnt="2" custScaleX="150693" custScaleY="128549">
        <dgm:presLayoutVars>
          <dgm:bulletEnabled val="1"/>
        </dgm:presLayoutVars>
      </dgm:prSet>
      <dgm:spPr/>
    </dgm:pt>
  </dgm:ptLst>
  <dgm:cxnLst>
    <dgm:cxn modelId="{6DA27D16-F6E5-4EB4-9D52-65E5DAAB0000}" srcId="{D2BDCCC5-E826-4E28-AA13-37AF6CFCDF28}" destId="{1481C181-9EF5-4AFF-B33B-847516CFC4CD}" srcOrd="2" destOrd="0" parTransId="{B886445E-BBFC-4363-8938-6F62397F6DFD}" sibTransId="{A5EE107F-0ACD-4B11-A36F-7F7F5208DC48}"/>
    <dgm:cxn modelId="{8CB37C24-4872-416F-AF23-F78FEAC6966C}" srcId="{D2BDCCC5-E826-4E28-AA13-37AF6CFCDF28}" destId="{0DDB8502-D80E-4D94-A939-C76AEAA0ECFB}" srcOrd="0" destOrd="0" parTransId="{9709FFE4-D292-4CC2-86E5-29BCBBA340EC}" sibTransId="{AF13E7BE-F0C1-46DC-B3F2-7F36D571C501}"/>
    <dgm:cxn modelId="{BDB3D42D-7E5F-4491-92CB-FD5640D63592}" type="presOf" srcId="{1481C181-9EF5-4AFF-B33B-847516CFC4CD}" destId="{C164D9CC-4C8D-4B3E-9B73-9376C839406B}" srcOrd="0" destOrd="2" presId="urn:microsoft.com/office/officeart/2005/8/layout/vList6"/>
    <dgm:cxn modelId="{C7166F3D-459F-408E-A52A-424ADDE7FB8E}" type="presOf" srcId="{7FEAE792-2EE6-4989-BFE6-6960462534B1}" destId="{4FD2BB3F-35B9-4E35-80A1-3B0BEBB34AC7}" srcOrd="0" destOrd="1" presId="urn:microsoft.com/office/officeart/2005/8/layout/vList6"/>
    <dgm:cxn modelId="{CF05DC6A-8485-470E-A2A0-797693DCA087}" type="presOf" srcId="{0DDB8502-D80E-4D94-A939-C76AEAA0ECFB}" destId="{C164D9CC-4C8D-4B3E-9B73-9376C839406B}" srcOrd="0" destOrd="0" presId="urn:microsoft.com/office/officeart/2005/8/layout/vList6"/>
    <dgm:cxn modelId="{3CD9FD6A-DB1C-46A3-91CA-B3A5882C455A}" type="presOf" srcId="{C1D2BE53-A8AA-4D9E-827D-F4B0DE902ED3}" destId="{C164D9CC-4C8D-4B3E-9B73-9376C839406B}" srcOrd="0" destOrd="1" presId="urn:microsoft.com/office/officeart/2005/8/layout/vList6"/>
    <dgm:cxn modelId="{C822EA6F-67AA-4291-BDE4-04CA21D5CF08}" srcId="{4D4704B9-7A1D-4A89-BEFC-EB8F6859B350}" destId="{D2BDCCC5-E826-4E28-AA13-37AF6CFCDF28}" srcOrd="1" destOrd="0" parTransId="{B9AA1FC5-150B-49C0-9221-31D7E56C3760}" sibTransId="{5633233D-7C89-4B4C-88F6-A21800CAC214}"/>
    <dgm:cxn modelId="{947F2259-1789-4433-BCA5-52A4B1E7FBAA}" type="presOf" srcId="{86B82EC0-63E8-4C71-8737-464DC4301379}" destId="{BDB65119-2739-4063-8F36-B9EBE8410167}" srcOrd="0" destOrd="0" presId="urn:microsoft.com/office/officeart/2005/8/layout/vList6"/>
    <dgm:cxn modelId="{F928BF90-B78D-4EB4-9CB9-8B359DE916E8}" type="presOf" srcId="{D2BDCCC5-E826-4E28-AA13-37AF6CFCDF28}" destId="{77216372-A3C3-4E97-A233-A31F14AF93D3}" srcOrd="0" destOrd="0" presId="urn:microsoft.com/office/officeart/2005/8/layout/vList6"/>
    <dgm:cxn modelId="{077E87A0-9D56-4E62-93CD-91863F5C39D1}" srcId="{86B82EC0-63E8-4C71-8737-464DC4301379}" destId="{98DED764-C1F5-4CE0-9787-C970504EDC3B}" srcOrd="2" destOrd="0" parTransId="{47DEAFDD-B8C5-4EAB-B83A-C6AF3280BBE5}" sibTransId="{71000688-6B29-42E8-8DEF-CAB9EB2F9916}"/>
    <dgm:cxn modelId="{CA12C9A6-A49D-42AA-A268-3A4DFF261249}" srcId="{D2BDCCC5-E826-4E28-AA13-37AF6CFCDF28}" destId="{C1D2BE53-A8AA-4D9E-827D-F4B0DE902ED3}" srcOrd="1" destOrd="0" parTransId="{F3B05074-2FA3-41D7-9DCA-D5423678B82F}" sibTransId="{6E5BAEC7-C551-405C-B1AC-55334140DB58}"/>
    <dgm:cxn modelId="{81D6D7AE-5E0D-4055-AE7E-7EF635F7C433}" srcId="{86B82EC0-63E8-4C71-8737-464DC4301379}" destId="{4C8E1D11-72FA-4F5C-A081-08B00FD08378}" srcOrd="0" destOrd="0" parTransId="{7346590F-208B-4C41-B324-A94BD64A95EF}" sibTransId="{25D5FE13-0EA6-474F-8569-280AE4428636}"/>
    <dgm:cxn modelId="{F9F4C4B0-B6C6-4FB6-931F-F401117D4542}" type="presOf" srcId="{4C8E1D11-72FA-4F5C-A081-08B00FD08378}" destId="{4FD2BB3F-35B9-4E35-80A1-3B0BEBB34AC7}" srcOrd="0" destOrd="0" presId="urn:microsoft.com/office/officeart/2005/8/layout/vList6"/>
    <dgm:cxn modelId="{9593B6C7-413C-434D-9FEF-A16FDCBF3482}" type="presOf" srcId="{4D4704B9-7A1D-4A89-BEFC-EB8F6859B350}" destId="{F6CB8D0F-25F9-40C8-9791-D019E0C9B4CB}" srcOrd="0" destOrd="0" presId="urn:microsoft.com/office/officeart/2005/8/layout/vList6"/>
    <dgm:cxn modelId="{067C7EDC-74D6-48F3-ADB4-22AAAEB9C3FB}" srcId="{4D4704B9-7A1D-4A89-BEFC-EB8F6859B350}" destId="{86B82EC0-63E8-4C71-8737-464DC4301379}" srcOrd="0" destOrd="0" parTransId="{2B45E258-6BFE-48A2-9B4C-7EAD8A74602B}" sibTransId="{8B3713BE-6157-4BB0-A9F6-AC40BEC8AD3E}"/>
    <dgm:cxn modelId="{CAFDA6DF-32E8-4CC9-8B36-5144A2DB6230}" type="presOf" srcId="{98DED764-C1F5-4CE0-9787-C970504EDC3B}" destId="{4FD2BB3F-35B9-4E35-80A1-3B0BEBB34AC7}" srcOrd="0" destOrd="2" presId="urn:microsoft.com/office/officeart/2005/8/layout/vList6"/>
    <dgm:cxn modelId="{935F21F5-0898-4A39-9405-D24DC0255534}" srcId="{86B82EC0-63E8-4C71-8737-464DC4301379}" destId="{7FEAE792-2EE6-4989-BFE6-6960462534B1}" srcOrd="1" destOrd="0" parTransId="{0A5E147C-8CA2-44AA-9085-1375CD05AA01}" sibTransId="{7DCA9A5E-BC47-428E-8E57-4E6F5F72A929}"/>
    <dgm:cxn modelId="{2E333261-EBCB-4EB0-88EB-B8B31C625206}" type="presParOf" srcId="{F6CB8D0F-25F9-40C8-9791-D019E0C9B4CB}" destId="{037C7BC0-9804-4B35-801E-FA8DAA5D500F}" srcOrd="0" destOrd="0" presId="urn:microsoft.com/office/officeart/2005/8/layout/vList6"/>
    <dgm:cxn modelId="{B21161A1-07B1-4284-A081-B315DD5C5288}" type="presParOf" srcId="{037C7BC0-9804-4B35-801E-FA8DAA5D500F}" destId="{BDB65119-2739-4063-8F36-B9EBE8410167}" srcOrd="0" destOrd="0" presId="urn:microsoft.com/office/officeart/2005/8/layout/vList6"/>
    <dgm:cxn modelId="{386162BB-3C0F-4AC3-90F0-9C27D541D4AD}" type="presParOf" srcId="{037C7BC0-9804-4B35-801E-FA8DAA5D500F}" destId="{4FD2BB3F-35B9-4E35-80A1-3B0BEBB34AC7}" srcOrd="1" destOrd="0" presId="urn:microsoft.com/office/officeart/2005/8/layout/vList6"/>
    <dgm:cxn modelId="{A7BDFA2A-F8EA-441F-AC41-2AB9FEEACA72}" type="presParOf" srcId="{F6CB8D0F-25F9-40C8-9791-D019E0C9B4CB}" destId="{B11BA9EE-78E4-460F-9E64-866B62F516C4}" srcOrd="1" destOrd="0" presId="urn:microsoft.com/office/officeart/2005/8/layout/vList6"/>
    <dgm:cxn modelId="{6CE44162-1216-4584-9302-6BD58F4E1C0D}" type="presParOf" srcId="{F6CB8D0F-25F9-40C8-9791-D019E0C9B4CB}" destId="{1A641BC8-6C0B-4FFF-A4A1-D568185A13B2}" srcOrd="2" destOrd="0" presId="urn:microsoft.com/office/officeart/2005/8/layout/vList6"/>
    <dgm:cxn modelId="{7330AC84-AED1-4410-95AE-CA15969FE955}" type="presParOf" srcId="{1A641BC8-6C0B-4FFF-A4A1-D568185A13B2}" destId="{77216372-A3C3-4E97-A233-A31F14AF93D3}" srcOrd="0" destOrd="0" presId="urn:microsoft.com/office/officeart/2005/8/layout/vList6"/>
    <dgm:cxn modelId="{DD0545C5-8946-4350-BE1F-0D2F0E7DCE3D}" type="presParOf" srcId="{1A641BC8-6C0B-4FFF-A4A1-D568185A13B2}" destId="{C164D9CC-4C8D-4B3E-9B73-9376C839406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0B80F4-7B14-4F28-B59E-FB137CBD54DB}"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3C00653B-DFFB-449D-8A49-7D06C967866F}">
      <dgm:prSet phldrT="[Text]"/>
      <dgm:spPr>
        <a:solidFill>
          <a:srgbClr val="92D050"/>
        </a:solidFill>
      </dgm:spPr>
      <dgm:t>
        <a:bodyPr/>
        <a:lstStyle/>
        <a:p>
          <a:r>
            <a:rPr lang="en-US" dirty="0"/>
            <a:t>Path 1</a:t>
          </a:r>
        </a:p>
      </dgm:t>
    </dgm:pt>
    <dgm:pt modelId="{EA6BA8CD-94B5-42BF-85B0-13BADA8799D9}" type="parTrans" cxnId="{9C8D8C39-237D-470C-B64F-E4847889A7D3}">
      <dgm:prSet/>
      <dgm:spPr/>
      <dgm:t>
        <a:bodyPr/>
        <a:lstStyle/>
        <a:p>
          <a:endParaRPr lang="en-US"/>
        </a:p>
      </dgm:t>
    </dgm:pt>
    <dgm:pt modelId="{A543E6AC-19F2-4F19-978F-50EA9949651E}" type="sibTrans" cxnId="{9C8D8C39-237D-470C-B64F-E4847889A7D3}">
      <dgm:prSet/>
      <dgm:spPr/>
      <dgm:t>
        <a:bodyPr/>
        <a:lstStyle/>
        <a:p>
          <a:endParaRPr lang="en-US"/>
        </a:p>
      </dgm:t>
    </dgm:pt>
    <dgm:pt modelId="{77EB1A9A-800B-47EF-9ABC-138ED7E4BDEE}">
      <dgm:prSet phldrT="[Text]" custT="1"/>
      <dgm:spPr/>
      <dgm:t>
        <a:bodyPr/>
        <a:lstStyle/>
        <a:p>
          <a:r>
            <a:rPr lang="en-US" sz="1800" dirty="0"/>
            <a:t>Includes ages 0-3 </a:t>
          </a:r>
          <a:r>
            <a:rPr lang="en-US" sz="1800" b="1" dirty="0"/>
            <a:t>evaluated </a:t>
          </a:r>
          <a:r>
            <a:rPr lang="en-US" sz="1800" dirty="0"/>
            <a:t>for Part C</a:t>
          </a:r>
        </a:p>
      </dgm:t>
    </dgm:pt>
    <dgm:pt modelId="{76E6C1A3-D0C5-42D3-AD33-58B9B9B94500}" type="parTrans" cxnId="{6B60410D-F7C8-44E3-8A78-B5279A589321}">
      <dgm:prSet/>
      <dgm:spPr/>
      <dgm:t>
        <a:bodyPr/>
        <a:lstStyle/>
        <a:p>
          <a:endParaRPr lang="en-US"/>
        </a:p>
      </dgm:t>
    </dgm:pt>
    <dgm:pt modelId="{F8209219-A377-4394-B2D5-CCA31B66F9D1}" type="sibTrans" cxnId="{6B60410D-F7C8-44E3-8A78-B5279A589321}">
      <dgm:prSet/>
      <dgm:spPr/>
      <dgm:t>
        <a:bodyPr/>
        <a:lstStyle/>
        <a:p>
          <a:endParaRPr lang="en-US"/>
        </a:p>
      </dgm:t>
    </dgm:pt>
    <dgm:pt modelId="{3005371C-71E9-4802-A2DD-F399C7B81CAD}">
      <dgm:prSet phldrT="[Text]"/>
      <dgm:spPr>
        <a:solidFill>
          <a:srgbClr val="CF43AA"/>
        </a:solidFill>
      </dgm:spPr>
      <dgm:t>
        <a:bodyPr/>
        <a:lstStyle/>
        <a:p>
          <a:r>
            <a:rPr lang="en-US" dirty="0"/>
            <a:t>Path 2</a:t>
          </a:r>
        </a:p>
      </dgm:t>
    </dgm:pt>
    <dgm:pt modelId="{5E83E5DE-D053-43DF-910E-B8483ACE50A2}" type="parTrans" cxnId="{F2AA2E0A-D304-40F1-A025-5FFE1EE2BBF1}">
      <dgm:prSet/>
      <dgm:spPr/>
      <dgm:t>
        <a:bodyPr/>
        <a:lstStyle/>
        <a:p>
          <a:endParaRPr lang="en-US"/>
        </a:p>
      </dgm:t>
    </dgm:pt>
    <dgm:pt modelId="{D98FA1A4-2BFB-4551-9724-F45F6C34821E}" type="sibTrans" cxnId="{F2AA2E0A-D304-40F1-A025-5FFE1EE2BBF1}">
      <dgm:prSet/>
      <dgm:spPr/>
      <dgm:t>
        <a:bodyPr/>
        <a:lstStyle/>
        <a:p>
          <a:endParaRPr lang="en-US"/>
        </a:p>
      </dgm:t>
    </dgm:pt>
    <dgm:pt modelId="{701CACD9-93CA-463E-82DB-34E4274D8413}">
      <dgm:prSet phldrT="[Text]"/>
      <dgm:spPr/>
      <dgm:t>
        <a:bodyPr/>
        <a:lstStyle/>
        <a:p>
          <a:r>
            <a:rPr lang="en-US" dirty="0"/>
            <a:t>Includes ages 2.5-3.9 </a:t>
          </a:r>
          <a:r>
            <a:rPr lang="en-US" b="1" dirty="0"/>
            <a:t>referred</a:t>
          </a:r>
          <a:r>
            <a:rPr lang="en-US" dirty="0"/>
            <a:t> from </a:t>
          </a:r>
          <a:r>
            <a:rPr lang="en-US" b="1" dirty="0"/>
            <a:t>Part C to Part B services</a:t>
          </a:r>
        </a:p>
      </dgm:t>
    </dgm:pt>
    <dgm:pt modelId="{B030655D-C02F-4A2E-8EFA-BBF9EF368266}" type="parTrans" cxnId="{50D62005-4513-419C-994F-2CC365CBF65B}">
      <dgm:prSet/>
      <dgm:spPr/>
      <dgm:t>
        <a:bodyPr/>
        <a:lstStyle/>
        <a:p>
          <a:endParaRPr lang="en-US"/>
        </a:p>
      </dgm:t>
    </dgm:pt>
    <dgm:pt modelId="{62BC3FE6-432B-4AB5-9DA9-098A128894C2}" type="sibTrans" cxnId="{50D62005-4513-419C-994F-2CC365CBF65B}">
      <dgm:prSet/>
      <dgm:spPr/>
      <dgm:t>
        <a:bodyPr/>
        <a:lstStyle/>
        <a:p>
          <a:endParaRPr lang="en-US"/>
        </a:p>
      </dgm:t>
    </dgm:pt>
    <dgm:pt modelId="{6E624D32-2F14-461B-BD02-6F09DB8C6FE2}">
      <dgm:prSet phldrT="[Text]"/>
      <dgm:spPr>
        <a:solidFill>
          <a:srgbClr val="7030A0"/>
        </a:solidFill>
      </dgm:spPr>
      <dgm:t>
        <a:bodyPr/>
        <a:lstStyle/>
        <a:p>
          <a:r>
            <a:rPr lang="en-US" dirty="0"/>
            <a:t>Path 3</a:t>
          </a:r>
        </a:p>
      </dgm:t>
    </dgm:pt>
    <dgm:pt modelId="{D45C0642-F938-4ABD-8035-A31978E67ADF}" type="parTrans" cxnId="{DCF1605F-7217-4757-87F9-347CCE9F3F78}">
      <dgm:prSet/>
      <dgm:spPr/>
      <dgm:t>
        <a:bodyPr/>
        <a:lstStyle/>
        <a:p>
          <a:endParaRPr lang="en-US"/>
        </a:p>
      </dgm:t>
    </dgm:pt>
    <dgm:pt modelId="{2E7C1A72-136B-41DE-9105-E9CBFDCC1201}" type="sibTrans" cxnId="{DCF1605F-7217-4757-87F9-347CCE9F3F78}">
      <dgm:prSet/>
      <dgm:spPr/>
      <dgm:t>
        <a:bodyPr/>
        <a:lstStyle/>
        <a:p>
          <a:endParaRPr lang="en-US"/>
        </a:p>
      </dgm:t>
    </dgm:pt>
    <dgm:pt modelId="{39956186-D358-4D1E-94B0-6E1ADB40F21F}">
      <dgm:prSet phldrT="[Text]"/>
      <dgm:spPr/>
      <dgm:t>
        <a:bodyPr/>
        <a:lstStyle/>
        <a:p>
          <a:r>
            <a:rPr lang="en-US" dirty="0"/>
            <a:t>Includes ages 2.5-21 </a:t>
          </a:r>
          <a:r>
            <a:rPr lang="en-US" b="0" dirty="0"/>
            <a:t>referred to</a:t>
          </a:r>
          <a:r>
            <a:rPr lang="en-US" b="1" dirty="0"/>
            <a:t> Part B services </a:t>
          </a:r>
        </a:p>
      </dgm:t>
    </dgm:pt>
    <dgm:pt modelId="{717F6A28-E4B1-4280-B3D8-EB8E7BB421A8}" type="parTrans" cxnId="{5D4786B0-0A5D-4990-9B09-742125B94B22}">
      <dgm:prSet/>
      <dgm:spPr/>
      <dgm:t>
        <a:bodyPr/>
        <a:lstStyle/>
        <a:p>
          <a:endParaRPr lang="en-US"/>
        </a:p>
      </dgm:t>
    </dgm:pt>
    <dgm:pt modelId="{1FDF8705-89D1-4665-8861-876DC7BF2DB6}" type="sibTrans" cxnId="{5D4786B0-0A5D-4990-9B09-742125B94B22}">
      <dgm:prSet/>
      <dgm:spPr/>
      <dgm:t>
        <a:bodyPr/>
        <a:lstStyle/>
        <a:p>
          <a:endParaRPr lang="en-US"/>
        </a:p>
      </dgm:t>
    </dgm:pt>
    <dgm:pt modelId="{F115BDE9-DE0F-47FC-98D0-36FB40DE8841}" type="pres">
      <dgm:prSet presAssocID="{9C0B80F4-7B14-4F28-B59E-FB137CBD54DB}" presName="Name0" presStyleCnt="0">
        <dgm:presLayoutVars>
          <dgm:dir/>
          <dgm:animLvl val="lvl"/>
          <dgm:resizeHandles val="exact"/>
        </dgm:presLayoutVars>
      </dgm:prSet>
      <dgm:spPr/>
    </dgm:pt>
    <dgm:pt modelId="{02982433-05F0-4CA4-941C-7B77E6C0FB11}" type="pres">
      <dgm:prSet presAssocID="{9C0B80F4-7B14-4F28-B59E-FB137CBD54DB}" presName="tSp" presStyleCnt="0"/>
      <dgm:spPr/>
    </dgm:pt>
    <dgm:pt modelId="{1C4A0C43-7723-4B4F-97FE-85C14C7A9A22}" type="pres">
      <dgm:prSet presAssocID="{9C0B80F4-7B14-4F28-B59E-FB137CBD54DB}" presName="bSp" presStyleCnt="0"/>
      <dgm:spPr/>
    </dgm:pt>
    <dgm:pt modelId="{DF1EE83F-1020-4ED5-935A-E4DA665179A9}" type="pres">
      <dgm:prSet presAssocID="{9C0B80F4-7B14-4F28-B59E-FB137CBD54DB}" presName="process" presStyleCnt="0"/>
      <dgm:spPr/>
    </dgm:pt>
    <dgm:pt modelId="{604E7F20-EEEA-4CC8-A9D9-3FE483F9B68D}" type="pres">
      <dgm:prSet presAssocID="{3C00653B-DFFB-449D-8A49-7D06C967866F}" presName="composite1" presStyleCnt="0"/>
      <dgm:spPr/>
    </dgm:pt>
    <dgm:pt modelId="{E01BCD5F-6A0A-4C37-BA45-3DB113DA7D44}" type="pres">
      <dgm:prSet presAssocID="{3C00653B-DFFB-449D-8A49-7D06C967866F}" presName="dummyNode1" presStyleLbl="node1" presStyleIdx="0" presStyleCnt="3"/>
      <dgm:spPr/>
    </dgm:pt>
    <dgm:pt modelId="{536290F4-12E7-4528-99AF-C899A78C9094}" type="pres">
      <dgm:prSet presAssocID="{3C00653B-DFFB-449D-8A49-7D06C967866F}" presName="childNode1" presStyleLbl="bgAcc1" presStyleIdx="0" presStyleCnt="3">
        <dgm:presLayoutVars>
          <dgm:bulletEnabled val="1"/>
        </dgm:presLayoutVars>
      </dgm:prSet>
      <dgm:spPr/>
    </dgm:pt>
    <dgm:pt modelId="{67BFCCDD-207B-4581-A40E-593754735BC1}" type="pres">
      <dgm:prSet presAssocID="{3C00653B-DFFB-449D-8A49-7D06C967866F}" presName="childNode1tx" presStyleLbl="bgAcc1" presStyleIdx="0" presStyleCnt="3">
        <dgm:presLayoutVars>
          <dgm:bulletEnabled val="1"/>
        </dgm:presLayoutVars>
      </dgm:prSet>
      <dgm:spPr/>
    </dgm:pt>
    <dgm:pt modelId="{BE57486F-6ECC-438C-A22B-558CAAAA3F42}" type="pres">
      <dgm:prSet presAssocID="{3C00653B-DFFB-449D-8A49-7D06C967866F}" presName="parentNode1" presStyleLbl="node1" presStyleIdx="0" presStyleCnt="3">
        <dgm:presLayoutVars>
          <dgm:chMax val="1"/>
          <dgm:bulletEnabled val="1"/>
        </dgm:presLayoutVars>
      </dgm:prSet>
      <dgm:spPr/>
    </dgm:pt>
    <dgm:pt modelId="{D5884EC6-8F49-4B80-BF20-53AF374EB56E}" type="pres">
      <dgm:prSet presAssocID="{3C00653B-DFFB-449D-8A49-7D06C967866F}" presName="connSite1" presStyleCnt="0"/>
      <dgm:spPr/>
    </dgm:pt>
    <dgm:pt modelId="{F68ACA6E-6758-4967-A25A-D76BE2363C5F}" type="pres">
      <dgm:prSet presAssocID="{A543E6AC-19F2-4F19-978F-50EA9949651E}" presName="Name9" presStyleLbl="sibTrans2D1" presStyleIdx="0" presStyleCnt="2" custAng="7713372" custScaleY="81842" custLinFactNeighborX="7706" custLinFactNeighborY="15950"/>
      <dgm:spPr/>
    </dgm:pt>
    <dgm:pt modelId="{79E20E5A-EF3A-46ED-8C89-CABE3E06B20F}" type="pres">
      <dgm:prSet presAssocID="{3005371C-71E9-4802-A2DD-F399C7B81CAD}" presName="composite2" presStyleCnt="0"/>
      <dgm:spPr/>
    </dgm:pt>
    <dgm:pt modelId="{7B9B6EA6-CF0A-47CC-AD84-E33262E5E7F8}" type="pres">
      <dgm:prSet presAssocID="{3005371C-71E9-4802-A2DD-F399C7B81CAD}" presName="dummyNode2" presStyleLbl="node1" presStyleIdx="0" presStyleCnt="3"/>
      <dgm:spPr/>
    </dgm:pt>
    <dgm:pt modelId="{421FE49E-8B8B-48C4-AD7C-E4DAD0950546}" type="pres">
      <dgm:prSet presAssocID="{3005371C-71E9-4802-A2DD-F399C7B81CAD}" presName="childNode2" presStyleLbl="bgAcc1" presStyleIdx="1" presStyleCnt="3">
        <dgm:presLayoutVars>
          <dgm:bulletEnabled val="1"/>
        </dgm:presLayoutVars>
      </dgm:prSet>
      <dgm:spPr/>
    </dgm:pt>
    <dgm:pt modelId="{66D5E405-AC81-4C87-9EC5-C9E348FFFE29}" type="pres">
      <dgm:prSet presAssocID="{3005371C-71E9-4802-A2DD-F399C7B81CAD}" presName="childNode2tx" presStyleLbl="bgAcc1" presStyleIdx="1" presStyleCnt="3">
        <dgm:presLayoutVars>
          <dgm:bulletEnabled val="1"/>
        </dgm:presLayoutVars>
      </dgm:prSet>
      <dgm:spPr/>
    </dgm:pt>
    <dgm:pt modelId="{47300C04-00C1-44E4-9D7D-A91BD8AD0579}" type="pres">
      <dgm:prSet presAssocID="{3005371C-71E9-4802-A2DD-F399C7B81CAD}" presName="parentNode2" presStyleLbl="node1" presStyleIdx="1" presStyleCnt="3" custLinFactNeighborX="3602">
        <dgm:presLayoutVars>
          <dgm:chMax val="0"/>
          <dgm:bulletEnabled val="1"/>
        </dgm:presLayoutVars>
      </dgm:prSet>
      <dgm:spPr/>
    </dgm:pt>
    <dgm:pt modelId="{BD2AAE9B-2EAC-4D3F-BC28-4A6E3ADFC191}" type="pres">
      <dgm:prSet presAssocID="{3005371C-71E9-4802-A2DD-F399C7B81CAD}" presName="connSite2" presStyleCnt="0"/>
      <dgm:spPr/>
    </dgm:pt>
    <dgm:pt modelId="{AEC902EE-F052-4EB7-9444-077CBD1913C8}" type="pres">
      <dgm:prSet presAssocID="{D98FA1A4-2BFB-4551-9724-F45F6C34821E}" presName="Name18" presStyleLbl="sibTrans2D1" presStyleIdx="1" presStyleCnt="2" custFlipVert="0" custFlipHor="1" custScaleX="2314" custScaleY="25016" custLinFactNeighborX="-2194" custLinFactNeighborY="-6125"/>
      <dgm:spPr>
        <a:prstGeom prst="actionButtonBlank">
          <a:avLst/>
        </a:prstGeom>
      </dgm:spPr>
    </dgm:pt>
    <dgm:pt modelId="{B0E9C49C-61A5-42D9-A2A8-CA8F76995420}" type="pres">
      <dgm:prSet presAssocID="{6E624D32-2F14-461B-BD02-6F09DB8C6FE2}" presName="composite1" presStyleCnt="0"/>
      <dgm:spPr/>
    </dgm:pt>
    <dgm:pt modelId="{ECDABA4D-6977-43F7-8C77-9F8C462CB417}" type="pres">
      <dgm:prSet presAssocID="{6E624D32-2F14-461B-BD02-6F09DB8C6FE2}" presName="dummyNode1" presStyleLbl="node1" presStyleIdx="1" presStyleCnt="3"/>
      <dgm:spPr/>
    </dgm:pt>
    <dgm:pt modelId="{4BAE10B7-2EF5-446A-845F-B9829084D665}" type="pres">
      <dgm:prSet presAssocID="{6E624D32-2F14-461B-BD02-6F09DB8C6FE2}" presName="childNode1" presStyleLbl="bgAcc1" presStyleIdx="2" presStyleCnt="3">
        <dgm:presLayoutVars>
          <dgm:bulletEnabled val="1"/>
        </dgm:presLayoutVars>
      </dgm:prSet>
      <dgm:spPr/>
    </dgm:pt>
    <dgm:pt modelId="{E99D33F7-C95D-4879-8491-9541AC5AF428}" type="pres">
      <dgm:prSet presAssocID="{6E624D32-2F14-461B-BD02-6F09DB8C6FE2}" presName="childNode1tx" presStyleLbl="bgAcc1" presStyleIdx="2" presStyleCnt="3">
        <dgm:presLayoutVars>
          <dgm:bulletEnabled val="1"/>
        </dgm:presLayoutVars>
      </dgm:prSet>
      <dgm:spPr/>
    </dgm:pt>
    <dgm:pt modelId="{1B79E7CA-78BE-4722-AB34-4C817B9D98BB}" type="pres">
      <dgm:prSet presAssocID="{6E624D32-2F14-461B-BD02-6F09DB8C6FE2}" presName="parentNode1" presStyleLbl="node1" presStyleIdx="2" presStyleCnt="3">
        <dgm:presLayoutVars>
          <dgm:chMax val="1"/>
          <dgm:bulletEnabled val="1"/>
        </dgm:presLayoutVars>
      </dgm:prSet>
      <dgm:spPr/>
    </dgm:pt>
    <dgm:pt modelId="{5A828F0C-AE3A-4154-8DBB-955D4DB54C48}" type="pres">
      <dgm:prSet presAssocID="{6E624D32-2F14-461B-BD02-6F09DB8C6FE2}" presName="connSite1" presStyleCnt="0"/>
      <dgm:spPr/>
    </dgm:pt>
  </dgm:ptLst>
  <dgm:cxnLst>
    <dgm:cxn modelId="{5903EE00-B13F-4299-B2ED-ED09DE04AF6E}" type="presOf" srcId="{3005371C-71E9-4802-A2DD-F399C7B81CAD}" destId="{47300C04-00C1-44E4-9D7D-A91BD8AD0579}" srcOrd="0" destOrd="0" presId="urn:microsoft.com/office/officeart/2005/8/layout/hProcess4"/>
    <dgm:cxn modelId="{50D62005-4513-419C-994F-2CC365CBF65B}" srcId="{3005371C-71E9-4802-A2DD-F399C7B81CAD}" destId="{701CACD9-93CA-463E-82DB-34E4274D8413}" srcOrd="0" destOrd="0" parTransId="{B030655D-C02F-4A2E-8EFA-BBF9EF368266}" sibTransId="{62BC3FE6-432B-4AB5-9DA9-098A128894C2}"/>
    <dgm:cxn modelId="{4D5BEF06-ACE0-4C55-B341-28AEEEDBEDEE}" type="presOf" srcId="{77EB1A9A-800B-47EF-9ABC-138ED7E4BDEE}" destId="{67BFCCDD-207B-4581-A40E-593754735BC1}" srcOrd="1" destOrd="0" presId="urn:microsoft.com/office/officeart/2005/8/layout/hProcess4"/>
    <dgm:cxn modelId="{F2AA2E0A-D304-40F1-A025-5FFE1EE2BBF1}" srcId="{9C0B80F4-7B14-4F28-B59E-FB137CBD54DB}" destId="{3005371C-71E9-4802-A2DD-F399C7B81CAD}" srcOrd="1" destOrd="0" parTransId="{5E83E5DE-D053-43DF-910E-B8483ACE50A2}" sibTransId="{D98FA1A4-2BFB-4551-9724-F45F6C34821E}"/>
    <dgm:cxn modelId="{6B60410D-F7C8-44E3-8A78-B5279A589321}" srcId="{3C00653B-DFFB-449D-8A49-7D06C967866F}" destId="{77EB1A9A-800B-47EF-9ABC-138ED7E4BDEE}" srcOrd="0" destOrd="0" parTransId="{76E6C1A3-D0C5-42D3-AD33-58B9B9B94500}" sibTransId="{F8209219-A377-4394-B2D5-CCA31B66F9D1}"/>
    <dgm:cxn modelId="{2BF9721D-06CE-443E-A136-7B39579DAF98}" type="presOf" srcId="{39956186-D358-4D1E-94B0-6E1ADB40F21F}" destId="{4BAE10B7-2EF5-446A-845F-B9829084D665}" srcOrd="0" destOrd="0" presId="urn:microsoft.com/office/officeart/2005/8/layout/hProcess4"/>
    <dgm:cxn modelId="{62EE0527-A059-4543-B975-E87F5557EF4D}" type="presOf" srcId="{3C00653B-DFFB-449D-8A49-7D06C967866F}" destId="{BE57486F-6ECC-438C-A22B-558CAAAA3F42}" srcOrd="0" destOrd="0" presId="urn:microsoft.com/office/officeart/2005/8/layout/hProcess4"/>
    <dgm:cxn modelId="{4EE8E832-4789-48D1-8E60-5F68A915C75B}" type="presOf" srcId="{6E624D32-2F14-461B-BD02-6F09DB8C6FE2}" destId="{1B79E7CA-78BE-4722-AB34-4C817B9D98BB}" srcOrd="0" destOrd="0" presId="urn:microsoft.com/office/officeart/2005/8/layout/hProcess4"/>
    <dgm:cxn modelId="{9C8D8C39-237D-470C-B64F-E4847889A7D3}" srcId="{9C0B80F4-7B14-4F28-B59E-FB137CBD54DB}" destId="{3C00653B-DFFB-449D-8A49-7D06C967866F}" srcOrd="0" destOrd="0" parTransId="{EA6BA8CD-94B5-42BF-85B0-13BADA8799D9}" sibTransId="{A543E6AC-19F2-4F19-978F-50EA9949651E}"/>
    <dgm:cxn modelId="{02FF483C-1400-4A64-B803-56FB945073C2}" type="presOf" srcId="{701CACD9-93CA-463E-82DB-34E4274D8413}" destId="{66D5E405-AC81-4C87-9EC5-C9E348FFFE29}" srcOrd="1" destOrd="0" presId="urn:microsoft.com/office/officeart/2005/8/layout/hProcess4"/>
    <dgm:cxn modelId="{DCF1605F-7217-4757-87F9-347CCE9F3F78}" srcId="{9C0B80F4-7B14-4F28-B59E-FB137CBD54DB}" destId="{6E624D32-2F14-461B-BD02-6F09DB8C6FE2}" srcOrd="2" destOrd="0" parTransId="{D45C0642-F938-4ABD-8035-A31978E67ADF}" sibTransId="{2E7C1A72-136B-41DE-9105-E9CBFDCC1201}"/>
    <dgm:cxn modelId="{5663296D-8983-466F-B21F-6823F3EFA5E0}" type="presOf" srcId="{77EB1A9A-800B-47EF-9ABC-138ED7E4BDEE}" destId="{536290F4-12E7-4528-99AF-C899A78C9094}" srcOrd="0" destOrd="0" presId="urn:microsoft.com/office/officeart/2005/8/layout/hProcess4"/>
    <dgm:cxn modelId="{05F46E6D-2222-483C-92BB-8B3A204F2527}" type="presOf" srcId="{701CACD9-93CA-463E-82DB-34E4274D8413}" destId="{421FE49E-8B8B-48C4-AD7C-E4DAD0950546}" srcOrd="0" destOrd="0" presId="urn:microsoft.com/office/officeart/2005/8/layout/hProcess4"/>
    <dgm:cxn modelId="{6A926277-3596-477F-8ADE-9D09EB7DBE93}" type="presOf" srcId="{D98FA1A4-2BFB-4551-9724-F45F6C34821E}" destId="{AEC902EE-F052-4EB7-9444-077CBD1913C8}" srcOrd="0" destOrd="0" presId="urn:microsoft.com/office/officeart/2005/8/layout/hProcess4"/>
    <dgm:cxn modelId="{5D4786B0-0A5D-4990-9B09-742125B94B22}" srcId="{6E624D32-2F14-461B-BD02-6F09DB8C6FE2}" destId="{39956186-D358-4D1E-94B0-6E1ADB40F21F}" srcOrd="0" destOrd="0" parTransId="{717F6A28-E4B1-4280-B3D8-EB8E7BB421A8}" sibTransId="{1FDF8705-89D1-4665-8861-876DC7BF2DB6}"/>
    <dgm:cxn modelId="{0B9682B8-3C97-4F94-BB11-861633927DD9}" type="presOf" srcId="{39956186-D358-4D1E-94B0-6E1ADB40F21F}" destId="{E99D33F7-C95D-4879-8491-9541AC5AF428}" srcOrd="1" destOrd="0" presId="urn:microsoft.com/office/officeart/2005/8/layout/hProcess4"/>
    <dgm:cxn modelId="{6CABF6C7-C3F5-454B-97EB-F5A3A542ED3B}" type="presOf" srcId="{A543E6AC-19F2-4F19-978F-50EA9949651E}" destId="{F68ACA6E-6758-4967-A25A-D76BE2363C5F}" srcOrd="0" destOrd="0" presId="urn:microsoft.com/office/officeart/2005/8/layout/hProcess4"/>
    <dgm:cxn modelId="{7B96A7CE-4C8D-42C1-8455-1B9F7D211687}" type="presOf" srcId="{9C0B80F4-7B14-4F28-B59E-FB137CBD54DB}" destId="{F115BDE9-DE0F-47FC-98D0-36FB40DE8841}" srcOrd="0" destOrd="0" presId="urn:microsoft.com/office/officeart/2005/8/layout/hProcess4"/>
    <dgm:cxn modelId="{A93ACE72-AFBD-4183-A743-AFD94C66A446}" type="presParOf" srcId="{F115BDE9-DE0F-47FC-98D0-36FB40DE8841}" destId="{02982433-05F0-4CA4-941C-7B77E6C0FB11}" srcOrd="0" destOrd="0" presId="urn:microsoft.com/office/officeart/2005/8/layout/hProcess4"/>
    <dgm:cxn modelId="{D3A05C8F-497E-4EFC-BA7E-7D871AB687BB}" type="presParOf" srcId="{F115BDE9-DE0F-47FC-98D0-36FB40DE8841}" destId="{1C4A0C43-7723-4B4F-97FE-85C14C7A9A22}" srcOrd="1" destOrd="0" presId="urn:microsoft.com/office/officeart/2005/8/layout/hProcess4"/>
    <dgm:cxn modelId="{AA72E3B6-E49A-47D2-B1D6-20F70E364A89}" type="presParOf" srcId="{F115BDE9-DE0F-47FC-98D0-36FB40DE8841}" destId="{DF1EE83F-1020-4ED5-935A-E4DA665179A9}" srcOrd="2" destOrd="0" presId="urn:microsoft.com/office/officeart/2005/8/layout/hProcess4"/>
    <dgm:cxn modelId="{61FB0926-A5DE-4A90-A918-A541DF607476}" type="presParOf" srcId="{DF1EE83F-1020-4ED5-935A-E4DA665179A9}" destId="{604E7F20-EEEA-4CC8-A9D9-3FE483F9B68D}" srcOrd="0" destOrd="0" presId="urn:microsoft.com/office/officeart/2005/8/layout/hProcess4"/>
    <dgm:cxn modelId="{1EB1DF91-7B5C-49D3-AC26-40B52995736E}" type="presParOf" srcId="{604E7F20-EEEA-4CC8-A9D9-3FE483F9B68D}" destId="{E01BCD5F-6A0A-4C37-BA45-3DB113DA7D44}" srcOrd="0" destOrd="0" presId="urn:microsoft.com/office/officeart/2005/8/layout/hProcess4"/>
    <dgm:cxn modelId="{353F3055-1485-432F-9CC3-319E219FD1CF}" type="presParOf" srcId="{604E7F20-EEEA-4CC8-A9D9-3FE483F9B68D}" destId="{536290F4-12E7-4528-99AF-C899A78C9094}" srcOrd="1" destOrd="0" presId="urn:microsoft.com/office/officeart/2005/8/layout/hProcess4"/>
    <dgm:cxn modelId="{71F30623-4071-4C4E-957B-9B4B2E4E8DD2}" type="presParOf" srcId="{604E7F20-EEEA-4CC8-A9D9-3FE483F9B68D}" destId="{67BFCCDD-207B-4581-A40E-593754735BC1}" srcOrd="2" destOrd="0" presId="urn:microsoft.com/office/officeart/2005/8/layout/hProcess4"/>
    <dgm:cxn modelId="{6521E538-2724-427B-957D-E88A097AA4D3}" type="presParOf" srcId="{604E7F20-EEEA-4CC8-A9D9-3FE483F9B68D}" destId="{BE57486F-6ECC-438C-A22B-558CAAAA3F42}" srcOrd="3" destOrd="0" presId="urn:microsoft.com/office/officeart/2005/8/layout/hProcess4"/>
    <dgm:cxn modelId="{066940D0-A978-4916-8C30-63771509E827}" type="presParOf" srcId="{604E7F20-EEEA-4CC8-A9D9-3FE483F9B68D}" destId="{D5884EC6-8F49-4B80-BF20-53AF374EB56E}" srcOrd="4" destOrd="0" presId="urn:microsoft.com/office/officeart/2005/8/layout/hProcess4"/>
    <dgm:cxn modelId="{59ECBB6E-9843-46B7-8356-6BEF898E381F}" type="presParOf" srcId="{DF1EE83F-1020-4ED5-935A-E4DA665179A9}" destId="{F68ACA6E-6758-4967-A25A-D76BE2363C5F}" srcOrd="1" destOrd="0" presId="urn:microsoft.com/office/officeart/2005/8/layout/hProcess4"/>
    <dgm:cxn modelId="{839F822C-E6E2-4B48-A8B8-5BA87A29D1E4}" type="presParOf" srcId="{DF1EE83F-1020-4ED5-935A-E4DA665179A9}" destId="{79E20E5A-EF3A-46ED-8C89-CABE3E06B20F}" srcOrd="2" destOrd="0" presId="urn:microsoft.com/office/officeart/2005/8/layout/hProcess4"/>
    <dgm:cxn modelId="{A09309A6-3DC5-4F8B-91ED-9751C7903155}" type="presParOf" srcId="{79E20E5A-EF3A-46ED-8C89-CABE3E06B20F}" destId="{7B9B6EA6-CF0A-47CC-AD84-E33262E5E7F8}" srcOrd="0" destOrd="0" presId="urn:microsoft.com/office/officeart/2005/8/layout/hProcess4"/>
    <dgm:cxn modelId="{B8D0EB03-D312-4589-BA74-C26D2858D53E}" type="presParOf" srcId="{79E20E5A-EF3A-46ED-8C89-CABE3E06B20F}" destId="{421FE49E-8B8B-48C4-AD7C-E4DAD0950546}" srcOrd="1" destOrd="0" presId="urn:microsoft.com/office/officeart/2005/8/layout/hProcess4"/>
    <dgm:cxn modelId="{245D98D7-5C60-4099-8227-6755F709F8BA}" type="presParOf" srcId="{79E20E5A-EF3A-46ED-8C89-CABE3E06B20F}" destId="{66D5E405-AC81-4C87-9EC5-C9E348FFFE29}" srcOrd="2" destOrd="0" presId="urn:microsoft.com/office/officeart/2005/8/layout/hProcess4"/>
    <dgm:cxn modelId="{82773D56-4FFC-425B-8425-D3C8E7205F2D}" type="presParOf" srcId="{79E20E5A-EF3A-46ED-8C89-CABE3E06B20F}" destId="{47300C04-00C1-44E4-9D7D-A91BD8AD0579}" srcOrd="3" destOrd="0" presId="urn:microsoft.com/office/officeart/2005/8/layout/hProcess4"/>
    <dgm:cxn modelId="{518A7176-5236-49D6-99E5-8F36544E7B6B}" type="presParOf" srcId="{79E20E5A-EF3A-46ED-8C89-CABE3E06B20F}" destId="{BD2AAE9B-2EAC-4D3F-BC28-4A6E3ADFC191}" srcOrd="4" destOrd="0" presId="urn:microsoft.com/office/officeart/2005/8/layout/hProcess4"/>
    <dgm:cxn modelId="{4E6A37CC-43EB-46BE-924D-98A0DEB89292}" type="presParOf" srcId="{DF1EE83F-1020-4ED5-935A-E4DA665179A9}" destId="{AEC902EE-F052-4EB7-9444-077CBD1913C8}" srcOrd="3" destOrd="0" presId="urn:microsoft.com/office/officeart/2005/8/layout/hProcess4"/>
    <dgm:cxn modelId="{2FF0CDBA-1554-4B3C-B33C-B95D0B92F6C3}" type="presParOf" srcId="{DF1EE83F-1020-4ED5-935A-E4DA665179A9}" destId="{B0E9C49C-61A5-42D9-A2A8-CA8F76995420}" srcOrd="4" destOrd="0" presId="urn:microsoft.com/office/officeart/2005/8/layout/hProcess4"/>
    <dgm:cxn modelId="{B206A19C-9CE2-4FC8-B55A-E83C8F35F936}" type="presParOf" srcId="{B0E9C49C-61A5-42D9-A2A8-CA8F76995420}" destId="{ECDABA4D-6977-43F7-8C77-9F8C462CB417}" srcOrd="0" destOrd="0" presId="urn:microsoft.com/office/officeart/2005/8/layout/hProcess4"/>
    <dgm:cxn modelId="{C48C318F-9C2C-4066-A690-BB5BF8113B57}" type="presParOf" srcId="{B0E9C49C-61A5-42D9-A2A8-CA8F76995420}" destId="{4BAE10B7-2EF5-446A-845F-B9829084D665}" srcOrd="1" destOrd="0" presId="urn:microsoft.com/office/officeart/2005/8/layout/hProcess4"/>
    <dgm:cxn modelId="{5EB8426A-A243-48C5-8B0D-09B5F50624E0}" type="presParOf" srcId="{B0E9C49C-61A5-42D9-A2A8-CA8F76995420}" destId="{E99D33F7-C95D-4879-8491-9541AC5AF428}" srcOrd="2" destOrd="0" presId="urn:microsoft.com/office/officeart/2005/8/layout/hProcess4"/>
    <dgm:cxn modelId="{A24D58CB-3063-420A-BC50-1CB741F9D2A6}" type="presParOf" srcId="{B0E9C49C-61A5-42D9-A2A8-CA8F76995420}" destId="{1B79E7CA-78BE-4722-AB34-4C817B9D98BB}" srcOrd="3" destOrd="0" presId="urn:microsoft.com/office/officeart/2005/8/layout/hProcess4"/>
    <dgm:cxn modelId="{842F8C92-E425-4CDA-B061-23BD3A9FB4C4}" type="presParOf" srcId="{B0E9C49C-61A5-42D9-A2A8-CA8F76995420}" destId="{5A828F0C-AE3A-4154-8DBB-955D4DB54C48}"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B23013-B516-458E-9038-5E17709F56E9}">
      <dsp:nvSpPr>
        <dsp:cNvPr id="0" name=""/>
        <dsp:cNvSpPr/>
      </dsp:nvSpPr>
      <dsp:spPr>
        <a:xfrm rot="5400000">
          <a:off x="-248840" y="236563"/>
          <a:ext cx="1577093" cy="1103965"/>
        </a:xfrm>
        <a:prstGeom prst="chevron">
          <a:avLst/>
        </a:prstGeom>
        <a:solidFill>
          <a:srgbClr val="7030A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Exits</a:t>
          </a:r>
        </a:p>
      </dsp:txBody>
      <dsp:txXfrm rot="-5400000">
        <a:off x="-12275" y="551982"/>
        <a:ext cx="1103965" cy="473128"/>
      </dsp:txXfrm>
    </dsp:sp>
    <dsp:sp modelId="{BD2BE51E-42DD-455E-BCAC-E484E7B0E86D}">
      <dsp:nvSpPr>
        <dsp:cNvPr id="0" name=""/>
        <dsp:cNvSpPr/>
      </dsp:nvSpPr>
      <dsp:spPr>
        <a:xfrm rot="5400000">
          <a:off x="3970500" y="-2874631"/>
          <a:ext cx="1025110" cy="67827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en-US" sz="1800" kern="1200" dirty="0"/>
            <a:t>Children with Disabilities Exiting </a:t>
          </a:r>
          <a:r>
            <a:rPr lang="en-US" sz="1800" b="1" u="sng" kern="1200" dirty="0"/>
            <a:t>Special Education </a:t>
          </a:r>
          <a:r>
            <a:rPr lang="en-US" sz="1800" kern="1200" dirty="0"/>
            <a:t>as required by IDEA statute 34 CFR §300.618    </a:t>
          </a:r>
        </a:p>
        <a:p>
          <a:pPr marL="171450" lvl="1" indent="-171450" algn="l" defTabSz="800100">
            <a:lnSpc>
              <a:spcPct val="90000"/>
            </a:lnSpc>
            <a:spcBef>
              <a:spcPct val="0"/>
            </a:spcBef>
            <a:spcAft>
              <a:spcPct val="15000"/>
            </a:spcAft>
            <a:buChar char="•"/>
          </a:pPr>
          <a:endParaRPr lang="en-US" sz="1800" kern="1200" dirty="0"/>
        </a:p>
      </dsp:txBody>
      <dsp:txXfrm rot="-5400000">
        <a:off x="1091688" y="54223"/>
        <a:ext cx="6732692" cy="925026"/>
      </dsp:txXfrm>
    </dsp:sp>
    <dsp:sp modelId="{AB35238E-BFF3-4691-BC62-B2E6E50C8C74}">
      <dsp:nvSpPr>
        <dsp:cNvPr id="0" name=""/>
        <dsp:cNvSpPr/>
      </dsp:nvSpPr>
      <dsp:spPr>
        <a:xfrm rot="5400000">
          <a:off x="-248840" y="1608325"/>
          <a:ext cx="1577093" cy="1103965"/>
        </a:xfrm>
        <a:prstGeom prst="chevron">
          <a:avLst/>
        </a:prstGeom>
        <a:solidFill>
          <a:srgbClr val="CF43AA"/>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SPP Indicators</a:t>
          </a:r>
        </a:p>
      </dsp:txBody>
      <dsp:txXfrm rot="-5400000">
        <a:off x="-12275" y="1923744"/>
        <a:ext cx="1103965" cy="473128"/>
      </dsp:txXfrm>
    </dsp:sp>
    <dsp:sp modelId="{4F7B6C04-A740-4872-B698-490C41D5631C}">
      <dsp:nvSpPr>
        <dsp:cNvPr id="0" name=""/>
        <dsp:cNvSpPr/>
      </dsp:nvSpPr>
      <dsp:spPr>
        <a:xfrm rot="5400000">
          <a:off x="3976718" y="-1515973"/>
          <a:ext cx="1012675" cy="683184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State Performance Plan APR Indicators 2, 11, and 12</a:t>
          </a:r>
        </a:p>
        <a:p>
          <a:pPr marL="342900" lvl="2" indent="-171450" algn="l" defTabSz="711200">
            <a:lnSpc>
              <a:spcPct val="90000"/>
            </a:lnSpc>
            <a:spcBef>
              <a:spcPct val="0"/>
            </a:spcBef>
            <a:spcAft>
              <a:spcPct val="15000"/>
            </a:spcAft>
            <a:buChar char="•"/>
          </a:pPr>
          <a:r>
            <a:rPr lang="en-US" sz="1600" kern="1200" dirty="0"/>
            <a:t>Indicator 2: Dropout – percentage of youth w/ IEPs dropping out</a:t>
          </a:r>
        </a:p>
        <a:p>
          <a:pPr marL="342900" lvl="2" indent="-171450" algn="l" defTabSz="711200">
            <a:lnSpc>
              <a:spcPct val="90000"/>
            </a:lnSpc>
            <a:spcBef>
              <a:spcPct val="0"/>
            </a:spcBef>
            <a:spcAft>
              <a:spcPct val="15000"/>
            </a:spcAft>
            <a:buChar char="•"/>
          </a:pPr>
          <a:r>
            <a:rPr lang="en-US" sz="1600" kern="1200" dirty="0"/>
            <a:t>Indicator 11: % of children evaluated for Part B Services within 60 days</a:t>
          </a:r>
        </a:p>
        <a:p>
          <a:pPr marL="342900" lvl="2" indent="-171450" algn="l" defTabSz="711200">
            <a:lnSpc>
              <a:spcPct val="90000"/>
            </a:lnSpc>
            <a:spcBef>
              <a:spcPct val="0"/>
            </a:spcBef>
            <a:spcAft>
              <a:spcPct val="15000"/>
            </a:spcAft>
            <a:buChar char="•"/>
          </a:pPr>
          <a:r>
            <a:rPr lang="en-US" sz="1600" kern="1200" dirty="0"/>
            <a:t>Indicator 12: Part C to B Transition - % of children with IEP by 3rd birthday</a:t>
          </a:r>
        </a:p>
      </dsp:txBody>
      <dsp:txXfrm rot="-5400000">
        <a:off x="1067136" y="1443044"/>
        <a:ext cx="6782406" cy="913805"/>
      </dsp:txXfrm>
    </dsp:sp>
    <dsp:sp modelId="{44E7759D-9E08-41BA-995B-127DB66E1082}">
      <dsp:nvSpPr>
        <dsp:cNvPr id="0" name=""/>
        <dsp:cNvSpPr/>
      </dsp:nvSpPr>
      <dsp:spPr>
        <a:xfrm rot="5400000">
          <a:off x="-248840" y="3006628"/>
          <a:ext cx="1577093" cy="1103965"/>
        </a:xfrm>
        <a:prstGeom prst="chevron">
          <a:avLst/>
        </a:prstGeom>
        <a:solidFill>
          <a:srgbClr val="CC99FF"/>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Part C Evaluations </a:t>
          </a:r>
        </a:p>
      </dsp:txBody>
      <dsp:txXfrm rot="-5400000">
        <a:off x="-12275" y="3322047"/>
        <a:ext cx="1103965" cy="473128"/>
      </dsp:txXfrm>
    </dsp:sp>
    <dsp:sp modelId="{91C9D485-0AE4-406A-A75D-DC29EC60EBCB}">
      <dsp:nvSpPr>
        <dsp:cNvPr id="0" name=""/>
        <dsp:cNvSpPr/>
      </dsp:nvSpPr>
      <dsp:spPr>
        <a:xfrm rot="5400000">
          <a:off x="3972878" y="-118413"/>
          <a:ext cx="1020354" cy="680206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altLang="en-US" sz="1600" kern="1200" dirty="0"/>
            <a:t>Children ages 0-3 evaluated for Part C Services  - AUs receive </a:t>
          </a:r>
          <a:r>
            <a:rPr lang="en-US" altLang="en-US" sz="1600" b="1" kern="1200" dirty="0"/>
            <a:t>reimbursement money </a:t>
          </a:r>
          <a:r>
            <a:rPr lang="en-US" altLang="en-US" sz="1600" kern="1200" dirty="0"/>
            <a:t>for evaluations completed </a:t>
          </a:r>
          <a:r>
            <a:rPr lang="en-US" altLang="en-US" sz="1600" kern="1200" dirty="0">
              <a:highlight>
                <a:srgbClr val="FFFF00"/>
              </a:highlight>
            </a:rPr>
            <a:t>(will transfer to CCB’s starting July 1, 2022- this is the last collection year we will collect Part C Evals in Sped EOY)</a:t>
          </a:r>
          <a:endParaRPr lang="en-US" sz="1600" kern="1200" dirty="0"/>
        </a:p>
      </dsp:txBody>
      <dsp:txXfrm rot="-5400000">
        <a:off x="1082023" y="2822252"/>
        <a:ext cx="6752255" cy="9207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6E2EF-92BB-44AD-B785-9F4DFB81C8BE}">
      <dsp:nvSpPr>
        <dsp:cNvPr id="0" name=""/>
        <dsp:cNvSpPr/>
      </dsp:nvSpPr>
      <dsp:spPr>
        <a:xfrm>
          <a:off x="483712" y="2343148"/>
          <a:ext cx="6607439" cy="1092207"/>
        </a:xfrm>
        <a:custGeom>
          <a:avLst/>
          <a:gdLst/>
          <a:ahLst/>
          <a:cxnLst/>
          <a:rect l="0" t="0" r="0" b="0"/>
          <a:pathLst>
            <a:path>
              <a:moveTo>
                <a:pt x="6607439" y="0"/>
              </a:moveTo>
              <a:lnTo>
                <a:pt x="0" y="1092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3620004" y="2721824"/>
        <a:ext cx="334855" cy="334855"/>
      </dsp:txXfrm>
    </dsp:sp>
    <dsp:sp modelId="{72664FFE-C46A-4743-AD77-A6CBF73EC1FE}">
      <dsp:nvSpPr>
        <dsp:cNvPr id="0" name=""/>
        <dsp:cNvSpPr/>
      </dsp:nvSpPr>
      <dsp:spPr>
        <a:xfrm>
          <a:off x="490193" y="1079591"/>
          <a:ext cx="6600958" cy="1263557"/>
        </a:xfrm>
        <a:custGeom>
          <a:avLst/>
          <a:gdLst/>
          <a:ahLst/>
          <a:cxnLst/>
          <a:rect l="0" t="0" r="0" b="0"/>
          <a:pathLst>
            <a:path>
              <a:moveTo>
                <a:pt x="6600958" y="1263557"/>
              </a:moveTo>
              <a:lnTo>
                <a:pt x="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3622652" y="1543349"/>
        <a:ext cx="336040" cy="336040"/>
      </dsp:txXfrm>
    </dsp:sp>
    <dsp:sp modelId="{062E292B-6B32-46E5-9925-AF99100CE7C5}">
      <dsp:nvSpPr>
        <dsp:cNvPr id="0" name=""/>
        <dsp:cNvSpPr/>
      </dsp:nvSpPr>
      <dsp:spPr>
        <a:xfrm>
          <a:off x="4000500" y="1455946"/>
          <a:ext cx="4406900" cy="1774404"/>
        </a:xfrm>
        <a:prstGeom prst="rect">
          <a:avLst/>
        </a:prstGeom>
        <a:solidFill>
          <a:srgbClr val="B52D9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n-US" sz="4700" kern="1200" dirty="0"/>
            <a:t>Special Education EOY Snapshot</a:t>
          </a:r>
        </a:p>
      </dsp:txBody>
      <dsp:txXfrm>
        <a:off x="4000500" y="1455946"/>
        <a:ext cx="4406900" cy="1774404"/>
      </dsp:txXfrm>
    </dsp:sp>
    <dsp:sp modelId="{98D99A0C-7538-4FF7-ABA0-3170330DFE0C}">
      <dsp:nvSpPr>
        <dsp:cNvPr id="0" name=""/>
        <dsp:cNvSpPr/>
      </dsp:nvSpPr>
      <dsp:spPr>
        <a:xfrm>
          <a:off x="490193" y="0"/>
          <a:ext cx="2907208" cy="2159182"/>
        </a:xfrm>
        <a:prstGeom prst="rect">
          <a:avLst/>
        </a:prstGeom>
        <a:solidFill>
          <a:srgbClr val="92D05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en-US" sz="1800" b="1" u="none" kern="1200" dirty="0"/>
        </a:p>
      </dsp:txBody>
      <dsp:txXfrm>
        <a:off x="490193" y="0"/>
        <a:ext cx="2907208" cy="2159182"/>
      </dsp:txXfrm>
    </dsp:sp>
    <dsp:sp modelId="{A2B6FA7B-EB93-468F-9C5C-6342B4AFADCA}">
      <dsp:nvSpPr>
        <dsp:cNvPr id="0" name=""/>
        <dsp:cNvSpPr/>
      </dsp:nvSpPr>
      <dsp:spPr>
        <a:xfrm>
          <a:off x="483712" y="2482584"/>
          <a:ext cx="2856317" cy="1905544"/>
        </a:xfrm>
        <a:prstGeom prst="rect">
          <a:avLst/>
        </a:prstGeom>
        <a:solidFill>
          <a:srgbClr val="29B7E9"/>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US" sz="2800" b="1" u="none" kern="1200" dirty="0">
            <a:solidFill>
              <a:srgbClr val="000000"/>
            </a:solidFill>
          </a:endParaRPr>
        </a:p>
      </dsp:txBody>
      <dsp:txXfrm>
        <a:off x="483712" y="2482584"/>
        <a:ext cx="2856317" cy="19055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3DB9D-09A5-4CD2-8025-94F346668E74}">
      <dsp:nvSpPr>
        <dsp:cNvPr id="0" name=""/>
        <dsp:cNvSpPr/>
      </dsp:nvSpPr>
      <dsp:spPr>
        <a:xfrm>
          <a:off x="3129859" y="2365414"/>
          <a:ext cx="1985923" cy="1985923"/>
        </a:xfrm>
        <a:prstGeom prst="ellips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dirty="0"/>
            <a:t>AU</a:t>
          </a:r>
        </a:p>
      </dsp:txBody>
      <dsp:txXfrm>
        <a:off x="3420691" y="2656246"/>
        <a:ext cx="1404259" cy="1404259"/>
      </dsp:txXfrm>
    </dsp:sp>
    <dsp:sp modelId="{8B5E3C0E-F665-42A3-B674-B73343C0AE2D}">
      <dsp:nvSpPr>
        <dsp:cNvPr id="0" name=""/>
        <dsp:cNvSpPr/>
      </dsp:nvSpPr>
      <dsp:spPr>
        <a:xfrm rot="12064452">
          <a:off x="847756" y="2443490"/>
          <a:ext cx="2279966" cy="56598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7B1D29D-DDB7-4CE9-BBF2-AE989914EA87}">
      <dsp:nvSpPr>
        <dsp:cNvPr id="0" name=""/>
        <dsp:cNvSpPr/>
      </dsp:nvSpPr>
      <dsp:spPr>
        <a:xfrm>
          <a:off x="1666" y="1379142"/>
          <a:ext cx="1886627" cy="1509301"/>
        </a:xfrm>
        <a:prstGeom prst="roundRect">
          <a:avLst>
            <a:gd name="adj" fmla="val 10000"/>
          </a:avLst>
        </a:prstGeom>
        <a:solidFill>
          <a:srgbClr val="CF43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Served</a:t>
          </a:r>
          <a:r>
            <a:rPr lang="en-US" sz="2600" kern="1200" dirty="0"/>
            <a:t> </a:t>
          </a:r>
        </a:p>
      </dsp:txBody>
      <dsp:txXfrm>
        <a:off x="45872" y="1423348"/>
        <a:ext cx="1798215" cy="1420889"/>
      </dsp:txXfrm>
    </dsp:sp>
    <dsp:sp modelId="{FE6642AB-22AB-49D9-A0E2-E78A5C97A26B}">
      <dsp:nvSpPr>
        <dsp:cNvPr id="0" name=""/>
        <dsp:cNvSpPr/>
      </dsp:nvSpPr>
      <dsp:spPr>
        <a:xfrm rot="14516860">
          <a:off x="2350311" y="1355623"/>
          <a:ext cx="1712165" cy="56598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EB4BF9-5BB2-4CCB-A888-7247F134D3DC}">
      <dsp:nvSpPr>
        <dsp:cNvPr id="0" name=""/>
        <dsp:cNvSpPr/>
      </dsp:nvSpPr>
      <dsp:spPr>
        <a:xfrm>
          <a:off x="1860483" y="128458"/>
          <a:ext cx="1886627" cy="1509301"/>
        </a:xfrm>
        <a:prstGeom prst="roundRect">
          <a:avLst>
            <a:gd name="adj" fmla="val 10000"/>
          </a:avLst>
        </a:prstGeom>
        <a:solidFill>
          <a:srgbClr val="29B7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r" defTabSz="1244600">
            <a:lnSpc>
              <a:spcPct val="90000"/>
            </a:lnSpc>
            <a:spcBef>
              <a:spcPct val="0"/>
            </a:spcBef>
            <a:spcAft>
              <a:spcPct val="35000"/>
            </a:spcAft>
            <a:buNone/>
          </a:pPr>
          <a:r>
            <a:rPr lang="en-US" sz="2800" kern="1200" dirty="0"/>
            <a:t>Referred and Evaluated </a:t>
          </a:r>
        </a:p>
      </dsp:txBody>
      <dsp:txXfrm>
        <a:off x="1904689" y="172664"/>
        <a:ext cx="1798215" cy="1420889"/>
      </dsp:txXfrm>
    </dsp:sp>
    <dsp:sp modelId="{167004EA-3D7F-4321-AC2E-A877C6F6F904}">
      <dsp:nvSpPr>
        <dsp:cNvPr id="0" name=""/>
        <dsp:cNvSpPr/>
      </dsp:nvSpPr>
      <dsp:spPr>
        <a:xfrm rot="17130246">
          <a:off x="3856031" y="1302469"/>
          <a:ext cx="1517197" cy="56598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AC127C5-17B0-47A4-9D69-6BEEF5E4B024}">
      <dsp:nvSpPr>
        <dsp:cNvPr id="0" name=""/>
        <dsp:cNvSpPr/>
      </dsp:nvSpPr>
      <dsp:spPr>
        <a:xfrm>
          <a:off x="3874095" y="99818"/>
          <a:ext cx="1886627" cy="1509301"/>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Detained at Detention Center in your AU</a:t>
          </a:r>
        </a:p>
      </dsp:txBody>
      <dsp:txXfrm>
        <a:off x="3918301" y="144024"/>
        <a:ext cx="1798215" cy="14208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2BB3F-35B9-4E35-80A1-3B0BEBB34AC7}">
      <dsp:nvSpPr>
        <dsp:cNvPr id="0" name=""/>
        <dsp:cNvSpPr/>
      </dsp:nvSpPr>
      <dsp:spPr>
        <a:xfrm>
          <a:off x="1833764" y="1327"/>
          <a:ext cx="4290796" cy="2005710"/>
        </a:xfrm>
        <a:prstGeom prst="rightArrow">
          <a:avLst>
            <a:gd name="adj1" fmla="val 75000"/>
            <a:gd name="adj2" fmla="val 50000"/>
          </a:avLst>
        </a:prstGeom>
        <a:solidFill>
          <a:schemeClr val="bg2">
            <a:lumMod val="90000"/>
            <a:alpha val="90000"/>
          </a:schemeClr>
        </a:solidFill>
        <a:ln w="12700" cap="flat" cmpd="sng" algn="ctr">
          <a:solidFill>
            <a:srgbClr val="00B0F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71450" lvl="1" indent="-171450" algn="l" defTabSz="800100">
            <a:lnSpc>
              <a:spcPct val="90000"/>
            </a:lnSpc>
            <a:spcBef>
              <a:spcPct val="0"/>
            </a:spcBef>
            <a:spcAft>
              <a:spcPct val="15000"/>
            </a:spcAft>
            <a:buChar char="•"/>
          </a:pPr>
          <a:r>
            <a:rPr lang="en-US" sz="1800" kern="1200" dirty="0"/>
            <a:t>Path 1: children ages 0 – 3 who were evaluated for Part C services (not on an IEP yet)</a:t>
          </a:r>
        </a:p>
      </dsp:txBody>
      <dsp:txXfrm>
        <a:off x="1833764" y="252041"/>
        <a:ext cx="3538655" cy="1504282"/>
      </dsp:txXfrm>
    </dsp:sp>
    <dsp:sp modelId="{BDB65119-2739-4063-8F36-B9EBE8410167}">
      <dsp:nvSpPr>
        <dsp:cNvPr id="0" name=""/>
        <dsp:cNvSpPr/>
      </dsp:nvSpPr>
      <dsp:spPr>
        <a:xfrm>
          <a:off x="9442" y="127177"/>
          <a:ext cx="1828166" cy="1754010"/>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Path 1- </a:t>
          </a:r>
        </a:p>
        <a:p>
          <a:pPr marL="0" lvl="0" indent="0" algn="ctr" defTabSz="977900">
            <a:lnSpc>
              <a:spcPct val="90000"/>
            </a:lnSpc>
            <a:spcBef>
              <a:spcPct val="0"/>
            </a:spcBef>
            <a:spcAft>
              <a:spcPct val="35000"/>
            </a:spcAft>
            <a:buNone/>
          </a:pPr>
          <a:r>
            <a:rPr lang="en-US" sz="2200" kern="1200" dirty="0"/>
            <a:t>Part C Services</a:t>
          </a:r>
        </a:p>
      </dsp:txBody>
      <dsp:txXfrm>
        <a:off x="95066" y="212801"/>
        <a:ext cx="1656918" cy="1582762"/>
      </dsp:txXfrm>
    </dsp:sp>
    <dsp:sp modelId="{C164D9CC-4C8D-4B3E-9B73-9376C839406B}">
      <dsp:nvSpPr>
        <dsp:cNvPr id="0" name=""/>
        <dsp:cNvSpPr/>
      </dsp:nvSpPr>
      <dsp:spPr>
        <a:xfrm>
          <a:off x="1880462" y="2155533"/>
          <a:ext cx="4248990" cy="1908891"/>
        </a:xfrm>
        <a:prstGeom prst="rightArrow">
          <a:avLst>
            <a:gd name="adj1" fmla="val 75000"/>
            <a:gd name="adj2" fmla="val 50000"/>
          </a:avLst>
        </a:prstGeom>
        <a:solidFill>
          <a:schemeClr val="bg2">
            <a:lumMod val="90000"/>
            <a:alpha val="90000"/>
          </a:schemeClr>
        </a:solidFill>
        <a:ln w="12700" cap="flat" cmpd="sng" algn="ctr">
          <a:solidFill>
            <a:srgbClr val="B52D91">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Char char="•"/>
          </a:pPr>
          <a:endParaRPr lang="en-US" sz="1200" kern="1200" dirty="0"/>
        </a:p>
        <a:p>
          <a:pPr marL="114300" lvl="1" indent="-114300" algn="l" defTabSz="622300">
            <a:lnSpc>
              <a:spcPct val="90000"/>
            </a:lnSpc>
            <a:spcBef>
              <a:spcPct val="0"/>
            </a:spcBef>
            <a:spcAft>
              <a:spcPct val="15000"/>
            </a:spcAft>
            <a:buChar char="•"/>
          </a:pPr>
          <a:r>
            <a:rPr lang="en-US" sz="1400" kern="1200" dirty="0"/>
            <a:t>Path 2 – children ages 2.5 but not yet 4 who were referred from Part C to Part B services. </a:t>
          </a:r>
          <a:endParaRPr lang="en-US" sz="1200" kern="1200" dirty="0"/>
        </a:p>
        <a:p>
          <a:pPr marL="114300" lvl="1" indent="-114300" algn="l" defTabSz="622300">
            <a:lnSpc>
              <a:spcPct val="90000"/>
            </a:lnSpc>
            <a:spcBef>
              <a:spcPct val="0"/>
            </a:spcBef>
            <a:spcAft>
              <a:spcPct val="15000"/>
            </a:spcAft>
            <a:buChar char="•"/>
          </a:pPr>
          <a:r>
            <a:rPr lang="en-US" sz="1400" kern="1200" dirty="0"/>
            <a:t>Path 3 – children ages 2.5 through 21 who were not receiving Part C services at time of referral to Part B. </a:t>
          </a:r>
        </a:p>
      </dsp:txBody>
      <dsp:txXfrm>
        <a:off x="1880462" y="2394144"/>
        <a:ext cx="3533156" cy="1431669"/>
      </dsp:txXfrm>
    </dsp:sp>
    <dsp:sp modelId="{77216372-A3C3-4E97-A233-A31F14AF93D3}">
      <dsp:nvSpPr>
        <dsp:cNvPr id="0" name=""/>
        <dsp:cNvSpPr/>
      </dsp:nvSpPr>
      <dsp:spPr>
        <a:xfrm>
          <a:off x="706" y="2211812"/>
          <a:ext cx="1879755" cy="1796332"/>
        </a:xfrm>
        <a:prstGeom prst="roundRect">
          <a:avLst/>
        </a:prstGeom>
        <a:solidFill>
          <a:srgbClr val="D969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Paths 2 &amp; 3- Part B Special Education Services</a:t>
          </a:r>
        </a:p>
      </dsp:txBody>
      <dsp:txXfrm>
        <a:off x="88396" y="2299502"/>
        <a:ext cx="1704375" cy="16209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6290F4-12E7-4528-99AF-C899A78C9094}">
      <dsp:nvSpPr>
        <dsp:cNvPr id="0" name=""/>
        <dsp:cNvSpPr/>
      </dsp:nvSpPr>
      <dsp:spPr>
        <a:xfrm>
          <a:off x="3414" y="1089070"/>
          <a:ext cx="1681554" cy="138693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40005" rIns="40005" bIns="40005" numCol="1" spcCol="1270" anchor="t" anchorCtr="0">
          <a:noAutofit/>
        </a:bodyPr>
        <a:lstStyle/>
        <a:p>
          <a:pPr marL="171450" lvl="1" indent="-171450" algn="l" defTabSz="800100">
            <a:lnSpc>
              <a:spcPct val="90000"/>
            </a:lnSpc>
            <a:spcBef>
              <a:spcPct val="0"/>
            </a:spcBef>
            <a:spcAft>
              <a:spcPct val="15000"/>
            </a:spcAft>
            <a:buChar char="•"/>
          </a:pPr>
          <a:r>
            <a:rPr lang="en-US" sz="1800" kern="1200" dirty="0"/>
            <a:t>Includes ages 0-3 </a:t>
          </a:r>
          <a:r>
            <a:rPr lang="en-US" sz="1800" b="1" kern="1200" dirty="0"/>
            <a:t>evaluated </a:t>
          </a:r>
          <a:r>
            <a:rPr lang="en-US" sz="1800" kern="1200" dirty="0"/>
            <a:t>for Part C</a:t>
          </a:r>
        </a:p>
      </dsp:txBody>
      <dsp:txXfrm>
        <a:off x="35331" y="1120987"/>
        <a:ext cx="1617720" cy="1025897"/>
      </dsp:txXfrm>
    </dsp:sp>
    <dsp:sp modelId="{F68ACA6E-6758-4967-A25A-D76BE2363C5F}">
      <dsp:nvSpPr>
        <dsp:cNvPr id="0" name=""/>
        <dsp:cNvSpPr/>
      </dsp:nvSpPr>
      <dsp:spPr>
        <a:xfrm rot="7713372">
          <a:off x="1097844" y="1908573"/>
          <a:ext cx="1795769" cy="1469693"/>
        </a:xfrm>
        <a:prstGeom prst="circularArrow">
          <a:avLst>
            <a:gd name="adj1" fmla="val 2830"/>
            <a:gd name="adj2" fmla="val 345613"/>
            <a:gd name="adj3" fmla="val 2121124"/>
            <a:gd name="adj4" fmla="val 9024489"/>
            <a:gd name="adj5" fmla="val 330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57486F-6ECC-438C-A22B-558CAAAA3F42}">
      <dsp:nvSpPr>
        <dsp:cNvPr id="0" name=""/>
        <dsp:cNvSpPr/>
      </dsp:nvSpPr>
      <dsp:spPr>
        <a:xfrm>
          <a:off x="377093" y="2178801"/>
          <a:ext cx="1494715" cy="594398"/>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kern="1200" dirty="0"/>
            <a:t>Path 1</a:t>
          </a:r>
        </a:p>
      </dsp:txBody>
      <dsp:txXfrm>
        <a:off x="394502" y="2196210"/>
        <a:ext cx="1459897" cy="559580"/>
      </dsp:txXfrm>
    </dsp:sp>
    <dsp:sp modelId="{421FE49E-8B8B-48C4-AD7C-E4DAD0950546}">
      <dsp:nvSpPr>
        <dsp:cNvPr id="0" name=""/>
        <dsp:cNvSpPr/>
      </dsp:nvSpPr>
      <dsp:spPr>
        <a:xfrm>
          <a:off x="2113802" y="1089070"/>
          <a:ext cx="1681554" cy="138693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Includes ages 2.5-3.9 </a:t>
          </a:r>
          <a:r>
            <a:rPr lang="en-US" sz="1600" b="1" kern="1200" dirty="0"/>
            <a:t>referred</a:t>
          </a:r>
          <a:r>
            <a:rPr lang="en-US" sz="1600" kern="1200" dirty="0"/>
            <a:t> from </a:t>
          </a:r>
          <a:r>
            <a:rPr lang="en-US" sz="1600" b="1" kern="1200" dirty="0"/>
            <a:t>Part C to Part B services</a:t>
          </a:r>
        </a:p>
      </dsp:txBody>
      <dsp:txXfrm>
        <a:off x="2145719" y="1418186"/>
        <a:ext cx="1617720" cy="1025897"/>
      </dsp:txXfrm>
    </dsp:sp>
    <dsp:sp modelId="{AEC902EE-F052-4EB7-9444-077CBD1913C8}">
      <dsp:nvSpPr>
        <dsp:cNvPr id="0" name=""/>
        <dsp:cNvSpPr/>
      </dsp:nvSpPr>
      <dsp:spPr>
        <a:xfrm flipH="1">
          <a:off x="4022773" y="882735"/>
          <a:ext cx="45093" cy="487491"/>
        </a:xfrm>
        <a:prstGeom prst="actionButtonBlank">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300C04-00C1-44E4-9D7D-A91BD8AD0579}">
      <dsp:nvSpPr>
        <dsp:cNvPr id="0" name=""/>
        <dsp:cNvSpPr/>
      </dsp:nvSpPr>
      <dsp:spPr>
        <a:xfrm>
          <a:off x="2541321" y="791870"/>
          <a:ext cx="1494715" cy="594398"/>
        </a:xfrm>
        <a:prstGeom prst="roundRect">
          <a:avLst>
            <a:gd name="adj" fmla="val 10000"/>
          </a:avLst>
        </a:prstGeom>
        <a:solidFill>
          <a:srgbClr val="CF43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kern="1200" dirty="0"/>
            <a:t>Path 2</a:t>
          </a:r>
        </a:p>
      </dsp:txBody>
      <dsp:txXfrm>
        <a:off x="2558730" y="809279"/>
        <a:ext cx="1459897" cy="559580"/>
      </dsp:txXfrm>
    </dsp:sp>
    <dsp:sp modelId="{4BAE10B7-2EF5-446A-845F-B9829084D665}">
      <dsp:nvSpPr>
        <dsp:cNvPr id="0" name=""/>
        <dsp:cNvSpPr/>
      </dsp:nvSpPr>
      <dsp:spPr>
        <a:xfrm>
          <a:off x="4224191" y="1089070"/>
          <a:ext cx="1681554" cy="138693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Includes ages 2.5-21 </a:t>
          </a:r>
          <a:r>
            <a:rPr lang="en-US" sz="1600" b="0" kern="1200" dirty="0"/>
            <a:t>referred to</a:t>
          </a:r>
          <a:r>
            <a:rPr lang="en-US" sz="1600" b="1" kern="1200" dirty="0"/>
            <a:t> Part B services </a:t>
          </a:r>
        </a:p>
      </dsp:txBody>
      <dsp:txXfrm>
        <a:off x="4256108" y="1120987"/>
        <a:ext cx="1617720" cy="1025897"/>
      </dsp:txXfrm>
    </dsp:sp>
    <dsp:sp modelId="{1B79E7CA-78BE-4722-AB34-4C817B9D98BB}">
      <dsp:nvSpPr>
        <dsp:cNvPr id="0" name=""/>
        <dsp:cNvSpPr/>
      </dsp:nvSpPr>
      <dsp:spPr>
        <a:xfrm>
          <a:off x="4597870" y="2178801"/>
          <a:ext cx="1494715" cy="594398"/>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kern="1200" dirty="0"/>
            <a:t>Path 3</a:t>
          </a:r>
        </a:p>
      </dsp:txBody>
      <dsp:txXfrm>
        <a:off x="4615279" y="2196210"/>
        <a:ext cx="1459897" cy="55958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5/10/2022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1143000" y="685800"/>
            <a:ext cx="4572000" cy="3429000"/>
          </a:xfrm>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000"/>
          </a:p>
        </p:txBody>
      </p:sp>
    </p:spTree>
    <p:extLst>
      <p:ext uri="{BB962C8B-B14F-4D97-AF65-F5344CB8AC3E}">
        <p14:creationId xmlns:p14="http://schemas.microsoft.com/office/powerpoint/2010/main" val="2406035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5/10/2022</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3F7242FB-F25E-544B-B72F-E0B5A499AB48}" type="slidenum">
              <a:rPr lang="en-US" smtClean="0"/>
              <a:pPr/>
              <a:t>68</a:t>
            </a:fld>
            <a:endParaRPr lang="en-US" dirty="0"/>
          </a:p>
        </p:txBody>
      </p:sp>
    </p:spTree>
    <p:extLst>
      <p:ext uri="{BB962C8B-B14F-4D97-AF65-F5344CB8AC3E}">
        <p14:creationId xmlns:p14="http://schemas.microsoft.com/office/powerpoint/2010/main" val="2861636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1091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6251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0532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DF7F1863-8423-8E48-8D02-88636C918AC7}" type="datetime1">
              <a:rPr lang="en-US" smtClean="0"/>
              <a:t>5/10/2022</a:t>
            </a:fld>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75500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5/10/2022</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912461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5/10/2022</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774812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5/10/2022</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472197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5/10/2022</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418559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5/10/2022</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97074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5/10/2022</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647715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DF7F1863-8423-8E48-8D02-88636C918AC7}" type="datetime1">
              <a:rPr lang="en-US" smtClean="0"/>
              <a:pPr/>
              <a:t>5/10/2022</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3F7242FB-F25E-544B-B72F-E0B5A499AB48}" type="slidenum">
              <a:rPr lang="en-US" smtClean="0"/>
              <a:pPr/>
              <a:t>88</a:t>
            </a:fld>
            <a:endParaRPr lang="en-US"/>
          </a:p>
        </p:txBody>
      </p:sp>
    </p:spTree>
    <p:extLst>
      <p:ext uri="{BB962C8B-B14F-4D97-AF65-F5344CB8AC3E}">
        <p14:creationId xmlns:p14="http://schemas.microsoft.com/office/powerpoint/2010/main" val="1756399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5/10/2022</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023277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6351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1143000" y="685800"/>
            <a:ext cx="4572000" cy="3429000"/>
          </a:xfrm>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000"/>
          </a:p>
        </p:txBody>
      </p:sp>
    </p:spTree>
    <p:extLst>
      <p:ext uri="{BB962C8B-B14F-4D97-AF65-F5344CB8AC3E}">
        <p14:creationId xmlns:p14="http://schemas.microsoft.com/office/powerpoint/2010/main" val="1816080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1143000" y="685800"/>
            <a:ext cx="4572000" cy="3429000"/>
          </a:xfrm>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000"/>
          </a:p>
        </p:txBody>
      </p:sp>
    </p:spTree>
    <p:extLst>
      <p:ext uri="{BB962C8B-B14F-4D97-AF65-F5344CB8AC3E}">
        <p14:creationId xmlns:p14="http://schemas.microsoft.com/office/powerpoint/2010/main" val="225353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1143000" y="685800"/>
            <a:ext cx="4572000" cy="3429000"/>
          </a:xfrm>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000"/>
          </a:p>
        </p:txBody>
      </p:sp>
    </p:spTree>
    <p:extLst>
      <p:ext uri="{BB962C8B-B14F-4D97-AF65-F5344CB8AC3E}">
        <p14:creationId xmlns:p14="http://schemas.microsoft.com/office/powerpoint/2010/main" val="1158969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Header Placeholder 3"/>
          <p:cNvSpPr>
            <a:spLocks noGrp="1"/>
          </p:cNvSpPr>
          <p:nvPr>
            <p:ph type="hdr" sz="quarter"/>
          </p:nvPr>
        </p:nvSpPr>
        <p:spPr/>
        <p:txBody>
          <a:bodyPr/>
          <a:lstStyle/>
          <a:p>
            <a:pPr>
              <a:defRPr/>
            </a:pPr>
            <a:endParaRPr lang="en-US"/>
          </a:p>
        </p:txBody>
      </p:sp>
      <p:sp>
        <p:nvSpPr>
          <p:cNvPr id="5" name="Date Placeholder 4"/>
          <p:cNvSpPr>
            <a:spLocks noGrp="1"/>
          </p:cNvSpPr>
          <p:nvPr>
            <p:ph type="dt" sz="quarter" idx="1"/>
          </p:nvPr>
        </p:nvSpPr>
        <p:spPr/>
        <p:txBody>
          <a:bodyPr/>
          <a:lstStyle/>
          <a:p>
            <a:pPr>
              <a:defRPr/>
            </a:pPr>
            <a:fld id="{E0711F02-2DB0-45F1-8645-CD0CC522EA22}" type="datetime1">
              <a:rPr lang="en-US" smtClean="0"/>
              <a:pPr>
                <a:defRPr/>
              </a:pPr>
              <a:t>5/10/2022</a:t>
            </a:fld>
            <a:endParaRPr lang="en-US"/>
          </a:p>
        </p:txBody>
      </p:sp>
      <p:sp>
        <p:nvSpPr>
          <p:cNvPr id="6" name="Footer Placeholder 5"/>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991538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xfrm>
            <a:off x="1143000" y="685800"/>
            <a:ext cx="4572000" cy="3429000"/>
          </a:xfrm>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This chart is also posted on the</a:t>
            </a:r>
            <a:r>
              <a:rPr lang="en-US" altLang="en-US" baseline="0" dirty="0"/>
              <a:t> Data Pipeline website</a:t>
            </a:r>
            <a:r>
              <a:rPr lang="en-US" altLang="en-US" dirty="0"/>
              <a:t>. It is a good chart to have handy while working on the collection to help you decide what Path a student should be reported in.</a:t>
            </a:r>
          </a:p>
        </p:txBody>
      </p:sp>
    </p:spTree>
    <p:extLst>
      <p:ext uri="{BB962C8B-B14F-4D97-AF65-F5344CB8AC3E}">
        <p14:creationId xmlns:p14="http://schemas.microsoft.com/office/powerpoint/2010/main" val="2123548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5EF9D-2794-47AA-B87D-5B456456569E}" type="slidenum">
              <a:rPr lang="en-US" smtClean="0"/>
              <a:t>62</a:t>
            </a:fld>
            <a:endParaRPr lang="en-US"/>
          </a:p>
        </p:txBody>
      </p:sp>
    </p:spTree>
    <p:extLst>
      <p:ext uri="{BB962C8B-B14F-4D97-AF65-F5344CB8AC3E}">
        <p14:creationId xmlns:p14="http://schemas.microsoft.com/office/powerpoint/2010/main" val="8122562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4675238"/>
            <a:ext cx="9144000" cy="2182761"/>
          </a:xfrm>
          <a:prstGeom prst="rect">
            <a:avLst/>
          </a:prstGeom>
          <a:gradFill>
            <a:gsLst>
              <a:gs pos="0">
                <a:schemeClr val="bg1"/>
              </a:gs>
              <a:gs pos="100000">
                <a:srgbClr val="488BC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userDrawn="1"/>
        </p:nvCxnSpPr>
        <p:spPr>
          <a:xfrm>
            <a:off x="685800" y="2772696"/>
            <a:ext cx="7801897"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880575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3"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1684718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4180389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088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722219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8" name="Title 1"/>
          <p:cNvSpPr>
            <a:spLocks noGrp="1"/>
          </p:cNvSpPr>
          <p:nvPr>
            <p:ph type="ctrTitle" hasCustomPrompt="1"/>
          </p:nvPr>
        </p:nvSpPr>
        <p:spPr>
          <a:xfrm>
            <a:off x="685800" y="2062163"/>
            <a:ext cx="77724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a:t>Click to edit </a:t>
            </a:r>
            <a:br>
              <a:rPr lang="en-US" dirty="0"/>
            </a:br>
            <a:r>
              <a:rPr lang="en-US" dirty="0"/>
              <a:t>Master title style</a:t>
            </a:r>
          </a:p>
        </p:txBody>
      </p:sp>
      <p:pic>
        <p:nvPicPr>
          <p:cNvPr id="9" name="Picture 8"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36964" y="6246435"/>
            <a:ext cx="975232" cy="529756"/>
          </a:xfrm>
          <a:prstGeom prst="rect">
            <a:avLst/>
          </a:prstGeom>
        </p:spPr>
      </p:pic>
      <p:sp>
        <p:nvSpPr>
          <p:cNvPr id="10" name="Slide Number Placeholder 5"/>
          <p:cNvSpPr>
            <a:spLocks noGrp="1"/>
          </p:cNvSpPr>
          <p:nvPr>
            <p:ph type="sldNum" sz="quarter" idx="4"/>
          </p:nvPr>
        </p:nvSpPr>
        <p:spPr>
          <a:xfrm>
            <a:off x="274320" y="6356351"/>
            <a:ext cx="467783" cy="365125"/>
          </a:xfrm>
          <a:prstGeom prst="rect">
            <a:avLst/>
          </a:prstGeom>
        </p:spPr>
        <p:txBody>
          <a:bodyPr/>
          <a:lstStyle>
            <a:lvl1pPr algn="ctr">
              <a:defRPr sz="1400">
                <a:solidFill>
                  <a:schemeClr val="bg1"/>
                </a:solidFill>
              </a:defRPr>
            </a:lvl1pPr>
          </a:lstStyle>
          <a:p>
            <a:fld id="{67726FA2-3EC9-4717-AD62-D8C823692DD3}" type="slidenum">
              <a:rPr lang="en-US" smtClean="0"/>
              <a:pPr/>
              <a:t>‹#›</a:t>
            </a:fld>
            <a:endParaRPr lang="en-US" dirty="0"/>
          </a:p>
        </p:txBody>
      </p:sp>
    </p:spTree>
    <p:extLst>
      <p:ext uri="{BB962C8B-B14F-4D97-AF65-F5344CB8AC3E}">
        <p14:creationId xmlns:p14="http://schemas.microsoft.com/office/powerpoint/2010/main" val="3433450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0" y="6537600"/>
            <a:ext cx="2057400" cy="183876"/>
          </a:xfrm>
          <a:prstGeom prst="rect">
            <a:avLst/>
          </a:prstGeom>
        </p:spPr>
        <p:txBody>
          <a:bodyPr/>
          <a:lstStyle/>
          <a:p>
            <a:endParaRPr lang="en-US" dirty="0"/>
          </a:p>
        </p:txBody>
      </p:sp>
      <p:sp>
        <p:nvSpPr>
          <p:cNvPr id="4" name="Footer Placeholder 3"/>
          <p:cNvSpPr>
            <a:spLocks noGrp="1"/>
          </p:cNvSpPr>
          <p:nvPr>
            <p:ph type="ftr" sz="quarter" idx="11"/>
          </p:nvPr>
        </p:nvSpPr>
        <p:spPr>
          <a:xfrm>
            <a:off x="3028950" y="6537600"/>
            <a:ext cx="3086100" cy="183876"/>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34A3F748-31DA-4297-96EF-69DC737B5DDE}" type="slidenum">
              <a:rPr lang="en-US" smtClean="0"/>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Tree>
    <p:extLst>
      <p:ext uri="{BB962C8B-B14F-4D97-AF65-F5344CB8AC3E}">
        <p14:creationId xmlns:p14="http://schemas.microsoft.com/office/powerpoint/2010/main" val="1184873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with page number">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274320" y="6356351"/>
            <a:ext cx="467783" cy="365125"/>
          </a:xfrm>
          <a:prstGeom prst="rect">
            <a:avLst/>
          </a:prstGeom>
        </p:spPr>
        <p:txBody>
          <a:bodyPr/>
          <a:lstStyle>
            <a:lvl1pPr algn="ctr">
              <a:defRPr sz="1400">
                <a:solidFill>
                  <a:schemeClr val="bg1">
                    <a:lumMod val="65000"/>
                  </a:schemeClr>
                </a:solidFill>
              </a:defRPr>
            </a:lvl1pPr>
          </a:lstStyle>
          <a:p>
            <a:fld id="{67726FA2-3EC9-4717-AD62-D8C823692DD3}" type="slidenum">
              <a:rPr lang="en-US" smtClean="0"/>
              <a:pPr/>
              <a:t>‹#›</a:t>
            </a:fld>
            <a:endParaRPr lang="en-US" dirty="0"/>
          </a:p>
        </p:txBody>
      </p:sp>
    </p:spTree>
    <p:extLst>
      <p:ext uri="{BB962C8B-B14F-4D97-AF65-F5344CB8AC3E}">
        <p14:creationId xmlns:p14="http://schemas.microsoft.com/office/powerpoint/2010/main" val="3768329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 no page 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200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54943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306178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50769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902939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01688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097945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811628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133206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245193" y="6360652"/>
            <a:ext cx="2057400" cy="365125"/>
          </a:xfrm>
          <a:prstGeom prst="rect">
            <a:avLst/>
          </a:prstGeom>
        </p:spPr>
        <p:txBody>
          <a:bodyPr/>
          <a:lstStyle>
            <a:lvl1pPr algn="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72379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0" r:id="rId3"/>
    <p:sldLayoutId id="2147483671" r:id="rId4"/>
    <p:sldLayoutId id="2147483672" r:id="rId5"/>
    <p:sldLayoutId id="2147483673" r:id="rId6"/>
    <p:sldLayoutId id="2147483674" r:id="rId7"/>
    <p:sldLayoutId id="2147483675" r:id="rId8"/>
    <p:sldLayoutId id="2147483664" r:id="rId9"/>
    <p:sldLayoutId id="2147483666" r:id="rId10"/>
    <p:sldLayoutId id="2147483667" r:id="rId11"/>
    <p:sldLayoutId id="2147483668" r:id="rId12"/>
    <p:sldLayoutId id="2147483669" r:id="rId13"/>
    <p:sldLayoutId id="2147483676" r:id="rId14"/>
    <p:sldLayoutId id="2147483678" r:id="rId15"/>
    <p:sldLayoutId id="2147483681" r:id="rId16"/>
    <p:sldLayoutId id="2147483682"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cde.state.co.us/datapipeline/snap_sped-eoy"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cde.state.co.us/datapipeline/convertcsvtoexcel" TargetMode="External"/><Relationship Id="rId2" Type="http://schemas.openxmlformats.org/officeDocument/2006/relationships/hyperlink" Target="http://www.cde.state.co.us/datapipeline/inter_interchange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cde.state.co.us/datapipeline/snap_sped-eoy"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cde.state.co.us/datapipeline/inter_sped-iep"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teams.microsoft.com/l/meetup-join/19%3ameeting_MzRmOWY0ODctYTYyZC00OTY2LThjY2YtY2E1M2ZiNTA2MGRl%40thread.v2/0?context=%7b%22Tid%22%3a%22a751cfc8-1f9a-4edb-8370-9f1c6d4bea5a%22%2c%22Oid%22%3a%22a9773a47-99d2-4599-9377-6d37e9ec0bd3%22%7d" TargetMode="External"/><Relationship Id="rId2" Type="http://schemas.openxmlformats.org/officeDocument/2006/relationships/hyperlink" Target="http://www.cde.state.co.us/datapipeline/snap_sped-eoy" TargetMode="Externa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hyperlink" Target="tel:+19293414269,,558823655# "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cde.state.co.us/datapipeline/inter_sped-iep"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cde.state.co.us/datapipeline/snap_sped-eoy" TargetMode="External"/><Relationship Id="rId1" Type="http://schemas.openxmlformats.org/officeDocument/2006/relationships/slideLayout" Target="../slideLayouts/slideLayout11.xml"/><Relationship Id="rId4" Type="http://schemas.openxmlformats.org/officeDocument/2006/relationships/image" Target="../media/image23.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mailto:Chafin_M@cde.state.co.u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Layout" Target="../diagrams/layout3.xml"/><Relationship Id="rId7" Type="http://schemas.openxmlformats.org/officeDocument/2006/relationships/image" Target="../media/image26.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3" Type="http://schemas.openxmlformats.org/officeDocument/2006/relationships/hyperlink" Target="http://www.cde.state.co.us/datapipeline/snap_sped-eoy"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mailto:adenning@frontlineed.com" TargetMode="External"/><Relationship Id="rId3" Type="http://schemas.openxmlformats.org/officeDocument/2006/relationships/hyperlink" Target="mailto:bolger_o@cde.state.co.us" TargetMode="External"/><Relationship Id="rId7" Type="http://schemas.openxmlformats.org/officeDocument/2006/relationships/hyperlink" Target="mailto:seienrichsupport@frontlineed.com" TargetMode="External"/><Relationship Id="rId2" Type="http://schemas.openxmlformats.org/officeDocument/2006/relationships/hyperlink" Target="mailto:heitman_l@cde.state.co.us" TargetMode="External"/><Relationship Id="rId1" Type="http://schemas.openxmlformats.org/officeDocument/2006/relationships/slideLayout" Target="../slideLayouts/slideLayout2.xml"/><Relationship Id="rId6" Type="http://schemas.openxmlformats.org/officeDocument/2006/relationships/hyperlink" Target="mailto:chaffin_m@cde.state.co.us" TargetMode="External"/><Relationship Id="rId5" Type="http://schemas.openxmlformats.org/officeDocument/2006/relationships/hyperlink" Target="https://www.cde.state.co.us/cdesped/sped_data" TargetMode="External"/><Relationship Id="rId4" Type="http://schemas.openxmlformats.org/officeDocument/2006/relationships/hyperlink" Target="mailto:ohleyer_a@cde.state.co.us" TargetMode="External"/><Relationship Id="rId9" Type="http://schemas.openxmlformats.org/officeDocument/2006/relationships/hyperlink" Target="mailto:area@frontlineed.com"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www.cde.state.co.us/datapipeline/org_orgcodes"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teams.microsoft.com/meetingOptions/?organizerId=673cee94-26bd-4c2a-ab82-1b3669e2f049&amp;tenantId=a751cfc8-1f9a-4edb-8370-9f1c6d4bea5a&amp;threadId=19_meeting_OWMxODQ0M2YtN2Y5Yi00NDBjLTgxMDMtODg5ZDU3ZWFiOTdm@thread.v2&amp;messageId=0&amp;language=en-US" TargetMode="External"/><Relationship Id="rId3" Type="http://schemas.openxmlformats.org/officeDocument/2006/relationships/hyperlink" Target="https://teams.microsoft.com/l/meetup-join/19%3ameeting_OWMxODQ0M2YtN2Y5Yi00NDBjLTgxMDMtODg5ZDU3ZWFiOTdm%40thread.v2/0?context=%7b%22Tid%22%3a%22a751cfc8-1f9a-4edb-8370-9f1c6d4bea5a%22%2c%22Oid%22%3a%22673cee94-26bd-4c2a-ab82-1b3669e2f049%22%7d" TargetMode="External"/><Relationship Id="rId7" Type="http://schemas.openxmlformats.org/officeDocument/2006/relationships/hyperlink" Target="https://aka.ms/JoinTeamsMeeting" TargetMode="External"/><Relationship Id="rId2" Type="http://schemas.openxmlformats.org/officeDocument/2006/relationships/hyperlink" Target="http://www.cde.state.co.us/datapipeline/datapipelinetownhallpresentations" TargetMode="External"/><Relationship Id="rId1" Type="http://schemas.openxmlformats.org/officeDocument/2006/relationships/slideLayout" Target="../slideLayouts/slideLayout2.xml"/><Relationship Id="rId6" Type="http://schemas.openxmlformats.org/officeDocument/2006/relationships/hyperlink" Target="https://mysettings.lync.com/pstnconferencing" TargetMode="External"/><Relationship Id="rId5" Type="http://schemas.openxmlformats.org/officeDocument/2006/relationships/hyperlink" Target="https://dialin.teams.microsoft.com/591d0671-4cf8-4a34-a2e2-080c81126695?id=615314665" TargetMode="External"/><Relationship Id="rId4" Type="http://schemas.openxmlformats.org/officeDocument/2006/relationships/hyperlink" Target="tel:+19293414269,,615314665# "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hyperlink" Target="http://www.cde.state.co.us/datapipeline/syncplicityinstructions"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www.cde.state.co.us/datapipeline/snap_sped-eoy"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3" Type="http://schemas.openxmlformats.org/officeDocument/2006/relationships/hyperlink" Target="https://cdeapps.cde.state.co.us/index.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8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cde.state.co.us/idm"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3200" b="1" dirty="0"/>
              <a:t>Special Education End-of-Year </a:t>
            </a:r>
            <a:br>
              <a:rPr lang="en-US" sz="3200" b="1" dirty="0"/>
            </a:br>
            <a:r>
              <a:rPr lang="en-US" sz="3200" b="1" dirty="0"/>
              <a:t> Data Pipeline Training 2021-2022</a:t>
            </a:r>
            <a:br>
              <a:rPr lang="en-US" sz="3200" b="1" dirty="0"/>
            </a:br>
            <a:br>
              <a:rPr lang="en-US" sz="3200" b="1" dirty="0"/>
            </a:br>
            <a:r>
              <a:rPr lang="en-US" sz="3200" b="1" dirty="0"/>
              <a:t>May 10, 2022</a:t>
            </a:r>
            <a:br>
              <a:rPr lang="en-US" sz="3200" b="1" dirty="0"/>
            </a:br>
            <a:br>
              <a:rPr lang="en-US" sz="3200" b="1" dirty="0"/>
            </a:br>
            <a:endParaRPr lang="en-US" sz="3200" dirty="0"/>
          </a:p>
        </p:txBody>
      </p:sp>
      <p:sp>
        <p:nvSpPr>
          <p:cNvPr id="3" name="Subtitle 2"/>
          <p:cNvSpPr>
            <a:spLocks noGrp="1"/>
          </p:cNvSpPr>
          <p:nvPr>
            <p:ph type="subTitle" idx="1"/>
          </p:nvPr>
        </p:nvSpPr>
        <p:spPr/>
        <p:txBody>
          <a:bodyPr>
            <a:normAutofit fontScale="40000" lnSpcReduction="20000"/>
          </a:bodyPr>
          <a:lstStyle/>
          <a:p>
            <a:r>
              <a:rPr lang="en-US" sz="5600" dirty="0"/>
              <a:t>Lindsey Heitman</a:t>
            </a:r>
          </a:p>
          <a:p>
            <a:r>
              <a:rPr lang="en-US" sz="5600" dirty="0"/>
              <a:t>Heitman_l@cde.state.co.us</a:t>
            </a:r>
          </a:p>
          <a:p>
            <a:r>
              <a:rPr lang="en-US" sz="5600" dirty="0"/>
              <a:t>(303) 866-5759</a:t>
            </a:r>
          </a:p>
          <a:p>
            <a:endParaRPr lang="en-US" dirty="0"/>
          </a:p>
        </p:txBody>
      </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1</a:t>
            </a:fld>
            <a:endParaRPr lang="en-US" dirty="0"/>
          </a:p>
        </p:txBody>
      </p:sp>
    </p:spTree>
    <p:extLst>
      <p:ext uri="{BB962C8B-B14F-4D97-AF65-F5344CB8AC3E}">
        <p14:creationId xmlns:p14="http://schemas.microsoft.com/office/powerpoint/2010/main" val="3261028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6019800" cy="1104900"/>
          </a:xfrm>
        </p:spPr>
        <p:txBody>
          <a:bodyPr/>
          <a:lstStyle/>
          <a:p>
            <a:br>
              <a:rPr lang="en-US" dirty="0">
                <a:solidFill>
                  <a:schemeClr val="tx1"/>
                </a:solidFill>
              </a:rPr>
            </a:br>
            <a:r>
              <a:rPr lang="en-US" dirty="0">
                <a:solidFill>
                  <a:schemeClr val="tx1"/>
                </a:solidFill>
              </a:rPr>
              <a:t>  Special Education EOY 21-22</a:t>
            </a:r>
          </a:p>
        </p:txBody>
      </p:sp>
      <p:graphicFrame>
        <p:nvGraphicFramePr>
          <p:cNvPr id="5" name="Content Placeholder 4"/>
          <p:cNvGraphicFramePr>
            <a:graphicFrameLocks noGrp="1"/>
          </p:cNvGraphicFramePr>
          <p:nvPr>
            <p:ph idx="1"/>
          </p:nvPr>
        </p:nvGraphicFramePr>
        <p:xfrm>
          <a:off x="634841" y="1427110"/>
          <a:ext cx="7874317" cy="3749040"/>
        </p:xfrm>
        <a:graphic>
          <a:graphicData uri="http://schemas.openxmlformats.org/drawingml/2006/table">
            <a:tbl>
              <a:tblPr firstRow="1" bandRow="1">
                <a:tableStyleId>{21E4AEA4-8DFA-4A89-87EB-49C32662AFE0}</a:tableStyleId>
              </a:tblPr>
              <a:tblGrid>
                <a:gridCol w="2495273">
                  <a:extLst>
                    <a:ext uri="{9D8B030D-6E8A-4147-A177-3AD203B41FA5}">
                      <a16:colId xmlns:a16="http://schemas.microsoft.com/office/drawing/2014/main" val="20000"/>
                    </a:ext>
                  </a:extLst>
                </a:gridCol>
                <a:gridCol w="5379044">
                  <a:extLst>
                    <a:ext uri="{9D8B030D-6E8A-4147-A177-3AD203B41FA5}">
                      <a16:colId xmlns:a16="http://schemas.microsoft.com/office/drawing/2014/main" val="20001"/>
                    </a:ext>
                  </a:extLst>
                </a:gridCol>
              </a:tblGrid>
              <a:tr h="356579">
                <a:tc gridSpan="2">
                  <a:txBody>
                    <a:bodyPr/>
                    <a:lstStyle/>
                    <a:p>
                      <a:pPr algn="ctr"/>
                      <a:r>
                        <a:rPr lang="en-US" b="1" dirty="0">
                          <a:solidFill>
                            <a:schemeClr val="tx1"/>
                          </a:solidFill>
                        </a:rPr>
                        <a:t>Special Education End Of Year Timeline</a:t>
                      </a:r>
                      <a:r>
                        <a:rPr lang="en-US" b="1" dirty="0"/>
                        <a:t> </a:t>
                      </a:r>
                    </a:p>
                  </a:txBody>
                  <a:tcPr>
                    <a:solidFill>
                      <a:schemeClr val="accent4">
                        <a:lumMod val="60000"/>
                        <a:lumOff val="40000"/>
                      </a:schemeClr>
                    </a:solidFill>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1600" dirty="0"/>
                        <a:t>May 2, 2022</a:t>
                      </a:r>
                    </a:p>
                  </a:txBody>
                  <a:tcPr>
                    <a:solidFill>
                      <a:schemeClr val="accent4">
                        <a:lumMod val="20000"/>
                        <a:lumOff val="80000"/>
                      </a:schemeClr>
                    </a:solidFill>
                  </a:tcPr>
                </a:tc>
                <a:tc>
                  <a:txBody>
                    <a:bodyPr/>
                    <a:lstStyle/>
                    <a:p>
                      <a:r>
                        <a:rPr lang="en-US" sz="1600" dirty="0"/>
                        <a:t>Sped</a:t>
                      </a:r>
                      <a:r>
                        <a:rPr lang="en-US" sz="1600" baseline="0" dirty="0"/>
                        <a:t> EOY</a:t>
                      </a:r>
                      <a:r>
                        <a:rPr lang="en-US" sz="1600" dirty="0"/>
                        <a:t> </a:t>
                      </a:r>
                      <a:r>
                        <a:rPr lang="en-US" sz="1600" baseline="0" dirty="0"/>
                        <a:t>Snapshot official open</a:t>
                      </a:r>
                      <a:endParaRPr lang="en-US" sz="1600" dirty="0"/>
                    </a:p>
                  </a:txBody>
                  <a:tcPr>
                    <a:solidFill>
                      <a:schemeClr val="accent4">
                        <a:lumMod val="20000"/>
                        <a:lumOff val="80000"/>
                      </a:schemeClr>
                    </a:solidFill>
                  </a:tcPr>
                </a:tc>
                <a:extLst>
                  <a:ext uri="{0D108BD9-81ED-4DB2-BD59-A6C34878D82A}">
                    <a16:rowId xmlns:a16="http://schemas.microsoft.com/office/drawing/2014/main" val="10001"/>
                  </a:ext>
                </a:extLst>
              </a:tr>
              <a:tr h="370840">
                <a:tc>
                  <a:txBody>
                    <a:bodyPr/>
                    <a:lstStyle/>
                    <a:p>
                      <a:r>
                        <a:rPr lang="en-US" sz="1600" b="1" dirty="0"/>
                        <a:t>June 30, 2022</a:t>
                      </a:r>
                    </a:p>
                  </a:txBody>
                  <a:tcPr>
                    <a:solidFill>
                      <a:schemeClr val="accent4">
                        <a:lumMod val="40000"/>
                        <a:lumOff val="60000"/>
                      </a:schemeClr>
                    </a:solidFill>
                  </a:tcPr>
                </a:tc>
                <a:tc>
                  <a:txBody>
                    <a:bodyPr/>
                    <a:lstStyle/>
                    <a:p>
                      <a:r>
                        <a:rPr lang="en-US" sz="1600" b="1" dirty="0"/>
                        <a:t>Interchange</a:t>
                      </a:r>
                      <a:r>
                        <a:rPr lang="en-US" sz="1600" b="1" baseline="0" dirty="0"/>
                        <a:t> errors resolved (Child and Participation file updated by May 26</a:t>
                      </a:r>
                      <a:r>
                        <a:rPr lang="en-US" sz="1600" b="1" baseline="30000" dirty="0"/>
                        <a:t>th</a:t>
                      </a:r>
                      <a:r>
                        <a:rPr lang="en-US" sz="1600" b="1" baseline="0" dirty="0"/>
                        <a:t> with Sped EOY details) </a:t>
                      </a:r>
                      <a:endParaRPr lang="en-US" sz="1600" b="1" dirty="0"/>
                    </a:p>
                  </a:txBody>
                  <a:tcPr>
                    <a:solidFill>
                      <a:schemeClr val="accent4">
                        <a:lumMod val="40000"/>
                        <a:lumOff val="60000"/>
                      </a:schemeClr>
                    </a:solidFill>
                  </a:tcPr>
                </a:tc>
                <a:extLst>
                  <a:ext uri="{0D108BD9-81ED-4DB2-BD59-A6C34878D82A}">
                    <a16:rowId xmlns:a16="http://schemas.microsoft.com/office/drawing/2014/main" val="10002"/>
                  </a:ext>
                </a:extLst>
              </a:tr>
              <a:tr h="370840">
                <a:tc>
                  <a:txBody>
                    <a:bodyPr/>
                    <a:lstStyle/>
                    <a:p>
                      <a:r>
                        <a:rPr lang="en-US" sz="1600" dirty="0"/>
                        <a:t>September</a:t>
                      </a:r>
                      <a:r>
                        <a:rPr lang="en-US" sz="1600" baseline="0" dirty="0"/>
                        <a:t> 1</a:t>
                      </a:r>
                      <a:r>
                        <a:rPr lang="en-US" sz="1600" dirty="0"/>
                        <a:t>, 2022</a:t>
                      </a:r>
                    </a:p>
                  </a:txBody>
                  <a:tcPr>
                    <a:solidFill>
                      <a:schemeClr val="accent4">
                        <a:lumMod val="20000"/>
                        <a:lumOff val="80000"/>
                      </a:schemeClr>
                    </a:solidFill>
                  </a:tcPr>
                </a:tc>
                <a:tc>
                  <a:txBody>
                    <a:bodyPr/>
                    <a:lstStyle/>
                    <a:p>
                      <a:r>
                        <a:rPr lang="en-US" sz="1600" dirty="0"/>
                        <a:t>Exception requests</a:t>
                      </a:r>
                      <a:r>
                        <a:rPr lang="en-US" sz="1600" baseline="0" dirty="0"/>
                        <a:t> submitted to CDE by this date</a:t>
                      </a:r>
                      <a:endParaRPr lang="en-US" sz="1600" dirty="0"/>
                    </a:p>
                  </a:txBody>
                  <a:tcPr>
                    <a:solidFill>
                      <a:schemeClr val="accent4">
                        <a:lumMod val="20000"/>
                        <a:lumOff val="80000"/>
                      </a:schemeClr>
                    </a:solidFill>
                  </a:tcPr>
                </a:tc>
                <a:extLst>
                  <a:ext uri="{0D108BD9-81ED-4DB2-BD59-A6C34878D82A}">
                    <a16:rowId xmlns:a16="http://schemas.microsoft.com/office/drawing/2014/main" val="10003"/>
                  </a:ext>
                </a:extLst>
              </a:tr>
              <a:tr h="370840">
                <a:tc>
                  <a:txBody>
                    <a:bodyPr/>
                    <a:lstStyle/>
                    <a:p>
                      <a:r>
                        <a:rPr lang="en-US" sz="1600" b="0" dirty="0"/>
                        <a:t>September</a:t>
                      </a:r>
                      <a:r>
                        <a:rPr lang="en-US" sz="1600" b="0" baseline="0" dirty="0"/>
                        <a:t> 8, 2022</a:t>
                      </a:r>
                      <a:endParaRPr lang="en-US" sz="1600" b="0" dirty="0"/>
                    </a:p>
                  </a:txBody>
                  <a:tcPr>
                    <a:solidFill>
                      <a:schemeClr val="accent4">
                        <a:lumMod val="40000"/>
                        <a:lumOff val="60000"/>
                      </a:schemeClr>
                    </a:solidFill>
                  </a:tcPr>
                </a:tc>
                <a:tc>
                  <a:txBody>
                    <a:bodyPr/>
                    <a:lstStyle/>
                    <a:p>
                      <a:r>
                        <a:rPr lang="en-US" sz="1600" b="0" baseline="0" dirty="0"/>
                        <a:t>Snapshot and Interchange errors resolved</a:t>
                      </a:r>
                      <a:endParaRPr lang="en-US" sz="1600" b="0" dirty="0"/>
                    </a:p>
                  </a:txBody>
                  <a:tcPr>
                    <a:solidFill>
                      <a:schemeClr val="accent4">
                        <a:lumMod val="40000"/>
                        <a:lumOff val="60000"/>
                      </a:schemeClr>
                    </a:solidFill>
                  </a:tcPr>
                </a:tc>
                <a:extLst>
                  <a:ext uri="{0D108BD9-81ED-4DB2-BD59-A6C34878D82A}">
                    <a16:rowId xmlns:a16="http://schemas.microsoft.com/office/drawing/2014/main" val="10004"/>
                  </a:ext>
                </a:extLst>
              </a:tr>
              <a:tr h="370840">
                <a:tc>
                  <a:txBody>
                    <a:bodyPr/>
                    <a:lstStyle/>
                    <a:p>
                      <a:r>
                        <a:rPr lang="en-US" sz="1600" dirty="0"/>
                        <a:t>Sept.</a:t>
                      </a:r>
                      <a:r>
                        <a:rPr lang="en-US" sz="1600" baseline="0" dirty="0"/>
                        <a:t> 9 – Sept. 16, 2022</a:t>
                      </a:r>
                      <a:endParaRPr lang="en-US" sz="1600" dirty="0"/>
                    </a:p>
                  </a:txBody>
                  <a:tcPr>
                    <a:solidFill>
                      <a:schemeClr val="accent4">
                        <a:lumMod val="20000"/>
                        <a:lumOff val="80000"/>
                      </a:schemeClr>
                    </a:solidFill>
                  </a:tcPr>
                </a:tc>
                <a:tc>
                  <a:txBody>
                    <a:bodyPr/>
                    <a:lstStyle/>
                    <a:p>
                      <a:r>
                        <a:rPr lang="en-US" sz="1600" baseline="0" dirty="0"/>
                        <a:t>Initial Report Review </a:t>
                      </a:r>
                      <a:endParaRPr lang="en-US" sz="1600" dirty="0"/>
                    </a:p>
                  </a:txBody>
                  <a:tcPr>
                    <a:solidFill>
                      <a:schemeClr val="accent4">
                        <a:lumMod val="20000"/>
                        <a:lumOff val="80000"/>
                      </a:schemeClr>
                    </a:solidFill>
                  </a:tcPr>
                </a:tc>
                <a:extLst>
                  <a:ext uri="{0D108BD9-81ED-4DB2-BD59-A6C34878D82A}">
                    <a16:rowId xmlns:a16="http://schemas.microsoft.com/office/drawing/2014/main" val="10005"/>
                  </a:ext>
                </a:extLst>
              </a:tr>
              <a:tr h="370840">
                <a:tc>
                  <a:txBody>
                    <a:bodyPr/>
                    <a:lstStyle/>
                    <a:p>
                      <a:r>
                        <a:rPr lang="en-US" sz="1600" dirty="0"/>
                        <a:t>Sept.</a:t>
                      </a:r>
                      <a:r>
                        <a:rPr lang="en-US" sz="1600" baseline="0" dirty="0"/>
                        <a:t> 19 – Sept. 23, 2022</a:t>
                      </a:r>
                      <a:endParaRPr lang="en-US" sz="1600" dirty="0"/>
                    </a:p>
                  </a:txBody>
                  <a:tcPr>
                    <a:solidFill>
                      <a:schemeClr val="accent4">
                        <a:lumMod val="40000"/>
                        <a:lumOff val="60000"/>
                      </a:schemeClr>
                    </a:solidFill>
                  </a:tcPr>
                </a:tc>
                <a:tc>
                  <a:txBody>
                    <a:bodyPr/>
                    <a:lstStyle/>
                    <a:p>
                      <a:r>
                        <a:rPr lang="en-US" sz="1600" dirty="0"/>
                        <a:t>Resolving</a:t>
                      </a:r>
                      <a:r>
                        <a:rPr lang="en-US" sz="1600" baseline="0" dirty="0"/>
                        <a:t> duplicates</a:t>
                      </a:r>
                      <a:endParaRPr lang="en-US" sz="1600" dirty="0"/>
                    </a:p>
                  </a:txBody>
                  <a:tcPr>
                    <a:solidFill>
                      <a:schemeClr val="accent4">
                        <a:lumMod val="40000"/>
                        <a:lumOff val="60000"/>
                      </a:schemeClr>
                    </a:solidFill>
                  </a:tcPr>
                </a:tc>
                <a:extLst>
                  <a:ext uri="{0D108BD9-81ED-4DB2-BD59-A6C34878D82A}">
                    <a16:rowId xmlns:a16="http://schemas.microsoft.com/office/drawing/2014/main" val="10006"/>
                  </a:ext>
                </a:extLst>
              </a:tr>
              <a:tr h="370840">
                <a:tc>
                  <a:txBody>
                    <a:bodyPr/>
                    <a:lstStyle/>
                    <a:p>
                      <a:r>
                        <a:rPr lang="en-US" sz="1600" dirty="0"/>
                        <a:t>Sept.</a:t>
                      </a:r>
                      <a:r>
                        <a:rPr lang="en-US" sz="1600" baseline="0" dirty="0"/>
                        <a:t> 26 – Sept. 30, 2022</a:t>
                      </a:r>
                      <a:endParaRPr lang="en-US" sz="1600" dirty="0"/>
                    </a:p>
                  </a:txBody>
                  <a:tcPr>
                    <a:solidFill>
                      <a:schemeClr val="accent4">
                        <a:lumMod val="20000"/>
                        <a:lumOff val="80000"/>
                      </a:schemeClr>
                    </a:solidFill>
                  </a:tcPr>
                </a:tc>
                <a:tc>
                  <a:txBody>
                    <a:bodyPr/>
                    <a:lstStyle/>
                    <a:p>
                      <a:r>
                        <a:rPr lang="en-US" sz="1600" dirty="0"/>
                        <a:t>Final Report Review</a:t>
                      </a:r>
                    </a:p>
                  </a:txBody>
                  <a:tcPr>
                    <a:solidFill>
                      <a:schemeClr val="accent4">
                        <a:lumMod val="20000"/>
                        <a:lumOff val="80000"/>
                      </a:schemeClr>
                    </a:solidFill>
                  </a:tcPr>
                </a:tc>
                <a:extLst>
                  <a:ext uri="{0D108BD9-81ED-4DB2-BD59-A6C34878D82A}">
                    <a16:rowId xmlns:a16="http://schemas.microsoft.com/office/drawing/2014/main" val="10007"/>
                  </a:ext>
                </a:extLst>
              </a:tr>
              <a:tr h="370840">
                <a:tc>
                  <a:txBody>
                    <a:bodyPr/>
                    <a:lstStyle/>
                    <a:p>
                      <a:r>
                        <a:rPr lang="en-US" sz="1600" baseline="0" dirty="0"/>
                        <a:t>September 30, 2022</a:t>
                      </a:r>
                      <a:endParaRPr lang="en-US" sz="1600" dirty="0"/>
                    </a:p>
                  </a:txBody>
                  <a:tcPr>
                    <a:solidFill>
                      <a:schemeClr val="accent4">
                        <a:lumMod val="40000"/>
                        <a:lumOff val="60000"/>
                      </a:schemeClr>
                    </a:solidFill>
                  </a:tcPr>
                </a:tc>
                <a:tc>
                  <a:txBody>
                    <a:bodyPr/>
                    <a:lstStyle/>
                    <a:p>
                      <a:r>
                        <a:rPr lang="en-US" sz="1600" dirty="0"/>
                        <a:t>Complete Snapshot – all errors resolved. Final Submission</a:t>
                      </a:r>
                      <a:r>
                        <a:rPr lang="en-US" sz="1600" baseline="0" dirty="0"/>
                        <a:t> due to Data Pipeline and DMS. </a:t>
                      </a:r>
                      <a:endParaRPr lang="en-US" sz="1600" dirty="0"/>
                    </a:p>
                  </a:txBody>
                  <a:tcPr>
                    <a:solidFill>
                      <a:schemeClr val="accent4">
                        <a:lumMod val="40000"/>
                        <a:lumOff val="60000"/>
                      </a:schemeClr>
                    </a:solidFill>
                  </a:tcPr>
                </a:tc>
                <a:extLst>
                  <a:ext uri="{0D108BD9-81ED-4DB2-BD59-A6C34878D82A}">
                    <a16:rowId xmlns:a16="http://schemas.microsoft.com/office/drawing/2014/main" val="10009"/>
                  </a:ext>
                </a:extLst>
              </a:tr>
            </a:tbl>
          </a:graphicData>
        </a:graphic>
      </p:graphicFrame>
      <p:sp>
        <p:nvSpPr>
          <p:cNvPr id="4" name="Slide Number Placeholder 3"/>
          <p:cNvSpPr>
            <a:spLocks noGrp="1"/>
          </p:cNvSpPr>
          <p:nvPr>
            <p:ph type="sldNum" sz="quarter" idx="12"/>
          </p:nvPr>
        </p:nvSpPr>
        <p:spPr/>
        <p:txBody>
          <a:bodyPr/>
          <a:lstStyle/>
          <a:p>
            <a:fld id="{C479D5F6-EDCB-402A-AC08-4943A1820E8F}" type="slidenum">
              <a:rPr lang="en-US" smtClean="0"/>
              <a:pPr/>
              <a:t>10</a:t>
            </a:fld>
            <a:endParaRPr lang="en-US" dirty="0"/>
          </a:p>
        </p:txBody>
      </p:sp>
      <p:sp>
        <p:nvSpPr>
          <p:cNvPr id="3" name="Rectangle 2"/>
          <p:cNvSpPr/>
          <p:nvPr/>
        </p:nvSpPr>
        <p:spPr>
          <a:xfrm>
            <a:off x="765383" y="5570373"/>
            <a:ext cx="7968953" cy="646331"/>
          </a:xfrm>
          <a:prstGeom prst="rect">
            <a:avLst/>
          </a:prstGeom>
        </p:spPr>
        <p:txBody>
          <a:bodyPr wrap="square">
            <a:spAutoFit/>
          </a:bodyPr>
          <a:lstStyle/>
          <a:p>
            <a:r>
              <a:rPr lang="en-US" dirty="0"/>
              <a:t>Download full </a:t>
            </a:r>
            <a:r>
              <a:rPr lang="en-US" dirty="0">
                <a:hlinkClick r:id="rId2"/>
              </a:rPr>
              <a:t>Timeline</a:t>
            </a:r>
            <a:r>
              <a:rPr lang="en-US" dirty="0"/>
              <a:t>  </a:t>
            </a:r>
          </a:p>
          <a:p>
            <a:r>
              <a:rPr lang="en-US" dirty="0"/>
              <a:t> </a:t>
            </a:r>
            <a:endParaRPr lang="en-US" sz="2000" dirty="0"/>
          </a:p>
        </p:txBody>
      </p:sp>
      <p:sp>
        <p:nvSpPr>
          <p:cNvPr id="7" name="5-Point Star 5">
            <a:extLst>
              <a:ext uri="{FF2B5EF4-FFF2-40B4-BE49-F238E27FC236}">
                <a16:creationId xmlns:a16="http://schemas.microsoft.com/office/drawing/2014/main" id="{C5459A0F-30CE-493E-8DF8-6997A04FC2A1}"/>
              </a:ext>
            </a:extLst>
          </p:cNvPr>
          <p:cNvSpPr/>
          <p:nvPr/>
        </p:nvSpPr>
        <p:spPr>
          <a:xfrm>
            <a:off x="223071" y="2346816"/>
            <a:ext cx="331648" cy="280149"/>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4970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Special Education IEP Interchange/Special Education EOY Snapshot</a:t>
            </a:r>
          </a:p>
        </p:txBody>
      </p:sp>
      <p:sp>
        <p:nvSpPr>
          <p:cNvPr id="2" name="Slide Number Placeholder 1"/>
          <p:cNvSpPr>
            <a:spLocks noGrp="1"/>
          </p:cNvSpPr>
          <p:nvPr>
            <p:ph type="sldNum" sz="quarter" idx="12"/>
          </p:nvPr>
        </p:nvSpPr>
        <p:spPr/>
        <p:txBody>
          <a:bodyPr/>
          <a:lstStyle/>
          <a:p>
            <a:fld id="{67726FA2-3EC9-4717-AD62-D8C823692DD3}" type="slidenum">
              <a:rPr lang="en-US" smtClean="0"/>
              <a:pPr/>
              <a:t>11</a:t>
            </a:fld>
            <a:endParaRPr lang="en-US" dirty="0"/>
          </a:p>
        </p:txBody>
      </p:sp>
    </p:spTree>
    <p:extLst>
      <p:ext uri="{BB962C8B-B14F-4D97-AF65-F5344CB8AC3E}">
        <p14:creationId xmlns:p14="http://schemas.microsoft.com/office/powerpoint/2010/main" val="54965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92088"/>
            <a:ext cx="7886700" cy="520700"/>
          </a:xfrm>
        </p:spPr>
        <p:txBody>
          <a:bodyPr>
            <a:normAutofit fontScale="90000"/>
          </a:bodyPr>
          <a:lstStyle/>
          <a:p>
            <a:pPr>
              <a:defRPr/>
            </a:pPr>
            <a:r>
              <a:rPr lang="en-US" sz="2800" dirty="0"/>
              <a:t>From where does the Special Education EOY Snapshot extract data?</a:t>
            </a:r>
          </a:p>
        </p:txBody>
      </p:sp>
      <p:graphicFrame>
        <p:nvGraphicFramePr>
          <p:cNvPr id="5" name="Content Placeholder 4"/>
          <p:cNvGraphicFramePr>
            <a:graphicFrameLocks noGrp="1"/>
          </p:cNvGraphicFramePr>
          <p:nvPr>
            <p:ph idx="4294967295"/>
          </p:nvPr>
        </p:nvGraphicFramePr>
        <p:xfrm>
          <a:off x="366111" y="1330872"/>
          <a:ext cx="8407400" cy="4406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4082902" y="4657060"/>
            <a:ext cx="4933507" cy="1600438"/>
          </a:xfrm>
          <a:prstGeom prst="rect">
            <a:avLst/>
          </a:prstGeom>
          <a:noFill/>
        </p:spPr>
        <p:txBody>
          <a:bodyPr wrap="square" rtlCol="0">
            <a:spAutoFit/>
          </a:bodyPr>
          <a:lstStyle/>
          <a:p>
            <a:r>
              <a:rPr lang="en-US" sz="1400" dirty="0"/>
              <a:t>*A snapshot is a point in time “picture” of your data extracted from the Interchange files </a:t>
            </a:r>
          </a:p>
          <a:p>
            <a:endParaRPr lang="en-US" sz="1400" dirty="0"/>
          </a:p>
          <a:p>
            <a:pPr marL="285750" indent="-285750">
              <a:buFont typeface="Arial" panose="020B0604020202020204" pitchFamily="34" charset="0"/>
              <a:buChar char="•"/>
            </a:pPr>
            <a:r>
              <a:rPr lang="en-US" sz="1400" dirty="0"/>
              <a:t>You may begin creating snapshots once the required files are uploaded</a:t>
            </a:r>
          </a:p>
          <a:p>
            <a:pPr marL="285750" indent="-285750">
              <a:buFont typeface="Arial" panose="020B0604020202020204" pitchFamily="34" charset="0"/>
              <a:buChar char="•"/>
            </a:pPr>
            <a:r>
              <a:rPr lang="en-US" sz="1400" dirty="0"/>
              <a:t>Records with errors at the interchange level will </a:t>
            </a:r>
            <a:r>
              <a:rPr lang="en-US" sz="1400" u="sng" dirty="0"/>
              <a:t>not</a:t>
            </a:r>
            <a:r>
              <a:rPr lang="en-US" sz="1400" dirty="0"/>
              <a:t> pull into your level 2 snapshot validations</a:t>
            </a:r>
          </a:p>
        </p:txBody>
      </p:sp>
      <p:pic>
        <p:nvPicPr>
          <p:cNvPr id="5123" name="Picture 3" descr="C:\Users\Heitman_L\AppData\Local\Microsoft\Windows\Temporary Internet Files\Content.IE5\G531FJ0Q\1325437264[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67335" y="1142999"/>
            <a:ext cx="1997515" cy="137948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71663" y="1335559"/>
            <a:ext cx="2695076" cy="1077218"/>
          </a:xfrm>
          <a:prstGeom prst="rect">
            <a:avLst/>
          </a:prstGeom>
          <a:noFill/>
        </p:spPr>
        <p:txBody>
          <a:bodyPr wrap="square" rtlCol="0">
            <a:spAutoFit/>
          </a:bodyPr>
          <a:lstStyle/>
          <a:p>
            <a:r>
              <a:rPr lang="en-US" sz="3200" b="1" dirty="0"/>
              <a:t>IEP Interchange</a:t>
            </a:r>
          </a:p>
        </p:txBody>
      </p:sp>
      <p:sp>
        <p:nvSpPr>
          <p:cNvPr id="15" name="TextBox 14"/>
          <p:cNvSpPr txBox="1"/>
          <p:nvPr/>
        </p:nvSpPr>
        <p:spPr>
          <a:xfrm>
            <a:off x="930440" y="3890211"/>
            <a:ext cx="2813870" cy="738664"/>
          </a:xfrm>
          <a:prstGeom prst="rect">
            <a:avLst/>
          </a:prstGeom>
          <a:noFill/>
        </p:spPr>
        <p:txBody>
          <a:bodyPr wrap="square" rtlCol="0">
            <a:spAutoFit/>
          </a:bodyPr>
          <a:lstStyle/>
          <a:p>
            <a:pPr lvl="0"/>
            <a:r>
              <a:rPr lang="en-US" sz="2400" b="1" dirty="0">
                <a:solidFill>
                  <a:srgbClr val="000000"/>
                </a:solidFill>
              </a:rPr>
              <a:t>Student Interchange</a:t>
            </a:r>
          </a:p>
          <a:p>
            <a:endParaRPr lang="en-US" dirty="0"/>
          </a:p>
        </p:txBody>
      </p:sp>
      <p:sp>
        <p:nvSpPr>
          <p:cNvPr id="6" name="Oval 5"/>
          <p:cNvSpPr/>
          <p:nvPr/>
        </p:nvSpPr>
        <p:spPr>
          <a:xfrm>
            <a:off x="989838" y="2302226"/>
            <a:ext cx="1262696" cy="1077218"/>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347957" y="2302226"/>
            <a:ext cx="1288759" cy="108228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72056" y="2601310"/>
            <a:ext cx="1040523" cy="646331"/>
          </a:xfrm>
          <a:prstGeom prst="rect">
            <a:avLst/>
          </a:prstGeom>
          <a:noFill/>
        </p:spPr>
        <p:txBody>
          <a:bodyPr wrap="square" rtlCol="0">
            <a:spAutoFit/>
          </a:bodyPr>
          <a:lstStyle/>
          <a:p>
            <a:pPr algn="ctr"/>
            <a:r>
              <a:rPr lang="en-US" dirty="0"/>
              <a:t>Child  File</a:t>
            </a:r>
          </a:p>
        </p:txBody>
      </p:sp>
      <p:sp>
        <p:nvSpPr>
          <p:cNvPr id="9" name="Oval 8"/>
          <p:cNvSpPr/>
          <p:nvPr/>
        </p:nvSpPr>
        <p:spPr>
          <a:xfrm>
            <a:off x="989838" y="4417487"/>
            <a:ext cx="1288142" cy="1225425"/>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Student Dem File</a:t>
            </a:r>
          </a:p>
        </p:txBody>
      </p:sp>
      <p:sp>
        <p:nvSpPr>
          <p:cNvPr id="17" name="Oval 16"/>
          <p:cNvSpPr/>
          <p:nvPr/>
        </p:nvSpPr>
        <p:spPr>
          <a:xfrm>
            <a:off x="2337376" y="4447287"/>
            <a:ext cx="1288142" cy="1196705"/>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Student School Association File</a:t>
            </a:r>
          </a:p>
        </p:txBody>
      </p:sp>
      <p:sp>
        <p:nvSpPr>
          <p:cNvPr id="18" name="TextBox 17"/>
          <p:cNvSpPr txBox="1"/>
          <p:nvPr/>
        </p:nvSpPr>
        <p:spPr>
          <a:xfrm>
            <a:off x="2252534" y="2601310"/>
            <a:ext cx="1491776" cy="646331"/>
          </a:xfrm>
          <a:prstGeom prst="rect">
            <a:avLst/>
          </a:prstGeom>
          <a:noFill/>
        </p:spPr>
        <p:txBody>
          <a:bodyPr wrap="square" rtlCol="0">
            <a:spAutoFit/>
          </a:bodyPr>
          <a:lstStyle/>
          <a:p>
            <a:pPr algn="ctr"/>
            <a:r>
              <a:rPr lang="en-US" dirty="0"/>
              <a:t>Participation File</a:t>
            </a:r>
          </a:p>
        </p:txBody>
      </p:sp>
      <p:sp>
        <p:nvSpPr>
          <p:cNvPr id="2" name="Slide Number Placeholder 1"/>
          <p:cNvSpPr>
            <a:spLocks noGrp="1"/>
          </p:cNvSpPr>
          <p:nvPr>
            <p:ph type="sldNum" sz="quarter" idx="12"/>
          </p:nvPr>
        </p:nvSpPr>
        <p:spPr/>
        <p:txBody>
          <a:bodyPr/>
          <a:lstStyle/>
          <a:p>
            <a:fld id="{34A3F748-31DA-4297-96EF-69DC737B5DDE}" type="slidenum">
              <a:rPr lang="en-US" smtClean="0"/>
              <a:t>12</a:t>
            </a:fld>
            <a:endParaRPr lang="en-US" dirty="0"/>
          </a:p>
        </p:txBody>
      </p:sp>
      <p:sp>
        <p:nvSpPr>
          <p:cNvPr id="19" name="TextBox 18">
            <a:extLst>
              <a:ext uri="{FF2B5EF4-FFF2-40B4-BE49-F238E27FC236}">
                <a16:creationId xmlns:a16="http://schemas.microsoft.com/office/drawing/2014/main" id="{F9543CDF-D86E-4568-B9BC-A9DB6E5B6528}"/>
              </a:ext>
            </a:extLst>
          </p:cNvPr>
          <p:cNvSpPr txBox="1"/>
          <p:nvPr/>
        </p:nvSpPr>
        <p:spPr>
          <a:xfrm>
            <a:off x="476977" y="885227"/>
            <a:ext cx="4647460" cy="461665"/>
          </a:xfrm>
          <a:prstGeom prst="rect">
            <a:avLst/>
          </a:prstGeom>
          <a:noFill/>
        </p:spPr>
        <p:txBody>
          <a:bodyPr wrap="square">
            <a:spAutoFit/>
          </a:bodyPr>
          <a:lstStyle/>
          <a:p>
            <a:r>
              <a:rPr lang="en-US" sz="1200" dirty="0"/>
              <a:t>*An Interchange is the data holding place where your data files may be uploaded and validated throughout the school year</a:t>
            </a:r>
          </a:p>
        </p:txBody>
      </p:sp>
    </p:spTree>
    <p:extLst>
      <p:ext uri="{BB962C8B-B14F-4D97-AF65-F5344CB8AC3E}">
        <p14:creationId xmlns:p14="http://schemas.microsoft.com/office/powerpoint/2010/main" val="2446024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2583" y="1375871"/>
            <a:ext cx="4076688" cy="3039111"/>
          </a:xfrm>
          <a:solidFill>
            <a:schemeClr val="tx2">
              <a:lumMod val="40000"/>
              <a:lumOff val="60000"/>
            </a:schemeClr>
          </a:solidFill>
          <a:ln>
            <a:solidFill>
              <a:schemeClr val="tx1"/>
            </a:solidFill>
          </a:ln>
        </p:spPr>
        <p:txBody>
          <a:bodyPr>
            <a:normAutofit/>
          </a:bodyPr>
          <a:lstStyle/>
          <a:p>
            <a:pPr marL="0" indent="0">
              <a:buNone/>
            </a:pPr>
            <a:r>
              <a:rPr lang="en-US" sz="1400" b="1" u="sng" dirty="0"/>
              <a:t>Child File</a:t>
            </a:r>
          </a:p>
          <a:p>
            <a:r>
              <a:rPr lang="en-US" sz="1600" dirty="0"/>
              <a:t>Demographic information</a:t>
            </a:r>
          </a:p>
          <a:p>
            <a:r>
              <a:rPr lang="en-US" sz="1600" dirty="0"/>
              <a:t>1 record per student</a:t>
            </a:r>
          </a:p>
          <a:p>
            <a:r>
              <a:rPr lang="en-US" sz="1600" dirty="0"/>
              <a:t>The primary source of this information is the Student Interchange </a:t>
            </a:r>
            <a:r>
              <a:rPr lang="en-US" sz="1600" b="1" dirty="0"/>
              <a:t>Student Demographic File -Untagged File</a:t>
            </a:r>
            <a:endParaRPr lang="en-US" sz="1600" dirty="0"/>
          </a:p>
          <a:p>
            <a:r>
              <a:rPr lang="en-US" sz="1600" dirty="0"/>
              <a:t>If student is not required to be submitted in the Student Interchange (Part C, private school, or facility students) the demographic data is pulled from this file into the snapshot</a:t>
            </a:r>
          </a:p>
          <a:p>
            <a:pPr marL="0" indent="0">
              <a:buNone/>
            </a:pPr>
            <a:endParaRPr lang="en-US" sz="1400" b="1" dirty="0"/>
          </a:p>
          <a:p>
            <a:pPr marL="0" indent="0">
              <a:buNone/>
            </a:pPr>
            <a:endParaRPr lang="en-US" sz="1600" dirty="0"/>
          </a:p>
          <a:p>
            <a:pPr marL="0" indent="0">
              <a:buNone/>
            </a:pPr>
            <a:endParaRPr lang="en-US" sz="1600" dirty="0"/>
          </a:p>
          <a:p>
            <a:endParaRPr lang="en-US" sz="1600" dirty="0"/>
          </a:p>
          <a:p>
            <a:pPr marL="0" indent="0">
              <a:buNone/>
            </a:pPr>
            <a:endParaRPr lang="en-US" dirty="0"/>
          </a:p>
        </p:txBody>
      </p:sp>
      <p:sp>
        <p:nvSpPr>
          <p:cNvPr id="7" name="Content Placeholder 6"/>
          <p:cNvSpPr>
            <a:spLocks noGrp="1"/>
          </p:cNvSpPr>
          <p:nvPr>
            <p:ph idx="4294967295"/>
          </p:nvPr>
        </p:nvSpPr>
        <p:spPr>
          <a:xfrm>
            <a:off x="4635064" y="1375872"/>
            <a:ext cx="4248805" cy="3039110"/>
          </a:xfrm>
          <a:prstGeom prst="rect">
            <a:avLst/>
          </a:prstGeom>
          <a:solidFill>
            <a:schemeClr val="bg2">
              <a:lumMod val="75000"/>
            </a:schemeClr>
          </a:solidFill>
          <a:ln>
            <a:solidFill>
              <a:schemeClr val="tx1"/>
            </a:solidFill>
          </a:ln>
        </p:spPr>
        <p:txBody>
          <a:bodyPr>
            <a:normAutofit fontScale="25000" lnSpcReduction="20000"/>
          </a:bodyPr>
          <a:lstStyle/>
          <a:p>
            <a:pPr marL="0" indent="0">
              <a:buNone/>
            </a:pPr>
            <a:r>
              <a:rPr lang="en-US" sz="5600" b="1" u="sng" dirty="0"/>
              <a:t>Participation File </a:t>
            </a:r>
          </a:p>
          <a:p>
            <a:r>
              <a:rPr lang="en-US" sz="6400" dirty="0"/>
              <a:t>Special Education services information</a:t>
            </a:r>
          </a:p>
          <a:p>
            <a:r>
              <a:rPr lang="en-US" sz="6400" dirty="0"/>
              <a:t>1 record per student</a:t>
            </a:r>
          </a:p>
          <a:p>
            <a:r>
              <a:rPr lang="en-US" sz="6400" dirty="0"/>
              <a:t>Record should reflect a student’s </a:t>
            </a:r>
            <a:r>
              <a:rPr lang="en-US" sz="6400" u="sng" dirty="0"/>
              <a:t>latest Sped status </a:t>
            </a:r>
            <a:r>
              <a:rPr lang="en-US" sz="6400" dirty="0"/>
              <a:t>within the reporting period</a:t>
            </a:r>
          </a:p>
          <a:p>
            <a:r>
              <a:rPr lang="en-US" sz="6400" dirty="0"/>
              <a:t>The primary source of the </a:t>
            </a:r>
            <a:r>
              <a:rPr lang="en-US" sz="6400" b="1" dirty="0"/>
              <a:t>Entry Grade Level </a:t>
            </a:r>
            <a:r>
              <a:rPr lang="en-US" sz="6400" dirty="0"/>
              <a:t>field is the Student Interchange </a:t>
            </a:r>
            <a:r>
              <a:rPr lang="en-US" sz="6400" b="1" dirty="0"/>
              <a:t>Student School Association File- Untagged File</a:t>
            </a:r>
            <a:r>
              <a:rPr lang="en-US" sz="6400" dirty="0"/>
              <a:t> </a:t>
            </a:r>
          </a:p>
          <a:p>
            <a:r>
              <a:rPr lang="en-US" sz="6400" dirty="0"/>
              <a:t>If student is not required to be submitted in the Student Interchange (Part C, private school, or facility students) the Grade Level is pulled from this file</a:t>
            </a:r>
          </a:p>
          <a:p>
            <a:pPr marL="0" indent="0">
              <a:buNone/>
            </a:pPr>
            <a:endParaRPr lang="en-US" sz="5600" b="1" dirty="0"/>
          </a:p>
          <a:p>
            <a:endParaRPr lang="en-US" sz="1600" dirty="0"/>
          </a:p>
          <a:p>
            <a:pPr marL="0" indent="0">
              <a:buNone/>
            </a:pPr>
            <a:endParaRPr lang="en-US" sz="1600" dirty="0"/>
          </a:p>
          <a:p>
            <a:pPr marL="0" indent="0">
              <a:buNone/>
            </a:pPr>
            <a:r>
              <a:rPr lang="en-US" sz="1600" dirty="0"/>
              <a:t> </a:t>
            </a:r>
          </a:p>
        </p:txBody>
      </p:sp>
      <p:sp>
        <p:nvSpPr>
          <p:cNvPr id="5" name="Title 4"/>
          <p:cNvSpPr>
            <a:spLocks noGrp="1"/>
          </p:cNvSpPr>
          <p:nvPr>
            <p:ph type="title"/>
          </p:nvPr>
        </p:nvSpPr>
        <p:spPr>
          <a:xfrm>
            <a:off x="245193" y="254514"/>
            <a:ext cx="6651263" cy="756418"/>
          </a:xfrm>
        </p:spPr>
        <p:txBody>
          <a:bodyPr/>
          <a:lstStyle/>
          <a:p>
            <a:r>
              <a:rPr lang="en-US" dirty="0"/>
              <a:t>Special Education IEP Interchange – 2 Files</a:t>
            </a:r>
          </a:p>
        </p:txBody>
      </p:sp>
      <p:sp>
        <p:nvSpPr>
          <p:cNvPr id="2" name="Slide Number Placeholder 1"/>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13</a:t>
            </a:fld>
            <a:endParaRPr lang="en-US" dirty="0"/>
          </a:p>
        </p:txBody>
      </p:sp>
      <p:sp>
        <p:nvSpPr>
          <p:cNvPr id="3" name="Rectangle 2"/>
          <p:cNvSpPr/>
          <p:nvPr/>
        </p:nvSpPr>
        <p:spPr>
          <a:xfrm>
            <a:off x="529839" y="4045173"/>
            <a:ext cx="3999432" cy="523220"/>
          </a:xfrm>
          <a:prstGeom prst="rect">
            <a:avLst/>
          </a:prstGeom>
        </p:spPr>
        <p:txBody>
          <a:bodyPr wrap="square">
            <a:spAutoFit/>
          </a:bodyPr>
          <a:lstStyle/>
          <a:p>
            <a:endParaRPr lang="en-US" sz="1400" dirty="0"/>
          </a:p>
          <a:p>
            <a:endParaRPr lang="en-US" sz="1400" dirty="0"/>
          </a:p>
        </p:txBody>
      </p:sp>
      <p:sp>
        <p:nvSpPr>
          <p:cNvPr id="4" name="TextBox 3"/>
          <p:cNvSpPr txBox="1"/>
          <p:nvPr/>
        </p:nvSpPr>
        <p:spPr>
          <a:xfrm>
            <a:off x="2638530" y="4414982"/>
            <a:ext cx="4864938" cy="1354217"/>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sz="1600" dirty="0"/>
              <a:t>Each record must have a valid SASID and/or a LASID</a:t>
            </a:r>
          </a:p>
          <a:p>
            <a:pPr marL="285750" indent="-285750">
              <a:buFont typeface="Arial" panose="020B0604020202020204" pitchFamily="34" charset="0"/>
              <a:buChar char="•"/>
            </a:pPr>
            <a:r>
              <a:rPr lang="en-US" sz="1600" dirty="0"/>
              <a:t>Each record must have matching record/SASID and/or LASID combo on both files</a:t>
            </a:r>
          </a:p>
          <a:p>
            <a:pPr marL="742950" lvl="1" indent="-285750">
              <a:buFont typeface="Arial" panose="020B0604020202020204" pitchFamily="34" charset="0"/>
              <a:buChar char="•"/>
            </a:pPr>
            <a:r>
              <a:rPr lang="en-US" sz="1600" dirty="0"/>
              <a:t>LASIDs should match district</a:t>
            </a:r>
          </a:p>
        </p:txBody>
      </p:sp>
    </p:spTree>
    <p:extLst>
      <p:ext uri="{BB962C8B-B14F-4D97-AF65-F5344CB8AC3E}">
        <p14:creationId xmlns:p14="http://schemas.microsoft.com/office/powerpoint/2010/main" val="3394421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68FB-41A8-4082-8BCC-0FEEB8B2261C}"/>
              </a:ext>
            </a:extLst>
          </p:cNvPr>
          <p:cNvSpPr>
            <a:spLocks noGrp="1"/>
          </p:cNvSpPr>
          <p:nvPr>
            <p:ph type="title"/>
          </p:nvPr>
        </p:nvSpPr>
        <p:spPr/>
        <p:txBody>
          <a:bodyPr/>
          <a:lstStyle/>
          <a:p>
            <a:r>
              <a:rPr lang="en-US" dirty="0"/>
              <a:t>Participation File Layout Screenshot Continued</a:t>
            </a:r>
          </a:p>
        </p:txBody>
      </p:sp>
      <p:pic>
        <p:nvPicPr>
          <p:cNvPr id="4" name="Picture 3">
            <a:extLst>
              <a:ext uri="{FF2B5EF4-FFF2-40B4-BE49-F238E27FC236}">
                <a16:creationId xmlns:a16="http://schemas.microsoft.com/office/drawing/2014/main" id="{C588C8C4-221B-4BF3-9F7A-8B5628465C3A}"/>
              </a:ext>
            </a:extLst>
          </p:cNvPr>
          <p:cNvPicPr>
            <a:picLocks noChangeAspect="1"/>
          </p:cNvPicPr>
          <p:nvPr/>
        </p:nvPicPr>
        <p:blipFill rotWithShape="1">
          <a:blip r:embed="rId2"/>
          <a:srcRect l="22097" t="15806" r="23226" b="16194"/>
          <a:stretch/>
        </p:blipFill>
        <p:spPr>
          <a:xfrm>
            <a:off x="147484" y="1541206"/>
            <a:ext cx="5938931" cy="4616247"/>
          </a:xfrm>
          <a:prstGeom prst="rect">
            <a:avLst/>
          </a:prstGeom>
        </p:spPr>
      </p:pic>
      <p:sp>
        <p:nvSpPr>
          <p:cNvPr id="6" name="TextBox 5">
            <a:extLst>
              <a:ext uri="{FF2B5EF4-FFF2-40B4-BE49-F238E27FC236}">
                <a16:creationId xmlns:a16="http://schemas.microsoft.com/office/drawing/2014/main" id="{4D12E79E-C584-4F23-A5AC-8DEA808E91B7}"/>
              </a:ext>
            </a:extLst>
          </p:cNvPr>
          <p:cNvSpPr txBox="1"/>
          <p:nvPr/>
        </p:nvSpPr>
        <p:spPr>
          <a:xfrm>
            <a:off x="6003968" y="1725671"/>
            <a:ext cx="3057586" cy="2123658"/>
          </a:xfrm>
          <a:prstGeom prst="rect">
            <a:avLst/>
          </a:prstGeom>
          <a:solidFill>
            <a:schemeClr val="accent2">
              <a:lumMod val="40000"/>
              <a:lumOff val="60000"/>
            </a:schemeClr>
          </a:solidFill>
          <a:ln>
            <a:solidFill>
              <a:schemeClr val="tx1"/>
            </a:solidFill>
          </a:ln>
        </p:spPr>
        <p:txBody>
          <a:bodyPr wrap="square" rtlCol="0">
            <a:spAutoFit/>
          </a:bodyPr>
          <a:lstStyle/>
          <a:p>
            <a:r>
              <a:rPr lang="en-US" sz="1200" dirty="0">
                <a:latin typeface="+mn-lt"/>
              </a:rPr>
              <a:t>What’s included in the file layout? </a:t>
            </a:r>
          </a:p>
          <a:p>
            <a:pPr marL="342900" indent="-342900">
              <a:buFont typeface="Arial" panose="020B0604020202020204" pitchFamily="34" charset="0"/>
              <a:buChar char="•"/>
            </a:pPr>
            <a:r>
              <a:rPr lang="en-US" sz="1200" dirty="0">
                <a:latin typeface="+mn-lt"/>
              </a:rPr>
              <a:t>Dependencies and record expectation</a:t>
            </a:r>
          </a:p>
          <a:p>
            <a:pPr marL="342900" indent="-342900">
              <a:buFont typeface="Arial" panose="020B0604020202020204" pitchFamily="34" charset="0"/>
              <a:buChar char="•"/>
            </a:pPr>
            <a:r>
              <a:rPr lang="en-US" sz="1200" dirty="0">
                <a:latin typeface="+mn-lt"/>
              </a:rPr>
              <a:t>Name and Order (format) of the fields   </a:t>
            </a:r>
          </a:p>
          <a:p>
            <a:pPr marL="342900" indent="-342900">
              <a:buFont typeface="Arial" panose="020B0604020202020204" pitchFamily="34" charset="0"/>
              <a:buChar char="•"/>
            </a:pPr>
            <a:r>
              <a:rPr lang="en-US" sz="1200" dirty="0"/>
              <a:t>Number</a:t>
            </a:r>
            <a:r>
              <a:rPr lang="en-US" sz="1200" dirty="0">
                <a:latin typeface="+mn-lt"/>
              </a:rPr>
              <a:t> of characters in each field</a:t>
            </a:r>
          </a:p>
          <a:p>
            <a:pPr marL="342900" indent="-342900">
              <a:buFont typeface="Arial" panose="020B0604020202020204" pitchFamily="34" charset="0"/>
              <a:buChar char="•"/>
            </a:pPr>
            <a:r>
              <a:rPr lang="en-US" sz="1200" dirty="0">
                <a:latin typeface="+mn-lt"/>
              </a:rPr>
              <a:t>Examples and remarks that help clarify</a:t>
            </a:r>
          </a:p>
          <a:p>
            <a:pPr marL="342900" indent="-342900">
              <a:buFont typeface="Arial" panose="020B0604020202020204" pitchFamily="34" charset="0"/>
              <a:buChar char="•"/>
            </a:pPr>
            <a:r>
              <a:rPr lang="en-US" sz="1200" b="1" dirty="0">
                <a:latin typeface="+mn-lt"/>
              </a:rPr>
              <a:t>Data field name, definition, and applicable codes for each field provided below the ordered format</a:t>
            </a:r>
          </a:p>
          <a:p>
            <a:pPr marL="342900" indent="-342900">
              <a:buFont typeface="Arial" panose="020B0604020202020204" pitchFamily="34" charset="0"/>
              <a:buChar char="•"/>
            </a:pPr>
            <a:r>
              <a:rPr lang="en-US" sz="1200" dirty="0">
                <a:latin typeface="+mn-lt"/>
              </a:rPr>
              <a:t>Changes listed at bottom of layout and highlighted or crossed out in the name and definitions</a:t>
            </a:r>
          </a:p>
        </p:txBody>
      </p:sp>
      <p:sp>
        <p:nvSpPr>
          <p:cNvPr id="3" name="Slide Number Placeholder 2">
            <a:extLst>
              <a:ext uri="{FF2B5EF4-FFF2-40B4-BE49-F238E27FC236}">
                <a16:creationId xmlns:a16="http://schemas.microsoft.com/office/drawing/2014/main" id="{C1BD981D-4801-4A4E-8D70-32761AA187E0}"/>
              </a:ext>
            </a:extLst>
          </p:cNvPr>
          <p:cNvSpPr>
            <a:spLocks noGrp="1"/>
          </p:cNvSpPr>
          <p:nvPr>
            <p:ph type="sldNum" sz="quarter" idx="12"/>
          </p:nvPr>
        </p:nvSpPr>
        <p:spPr/>
        <p:txBody>
          <a:bodyPr/>
          <a:lstStyle/>
          <a:p>
            <a:fld id="{C479D5F6-EDCB-402A-AC08-4943A1820E8F}" type="slidenum">
              <a:rPr lang="en-US" smtClean="0"/>
              <a:pPr/>
              <a:t>14</a:t>
            </a:fld>
            <a:endParaRPr lang="en-US" dirty="0"/>
          </a:p>
        </p:txBody>
      </p:sp>
      <p:cxnSp>
        <p:nvCxnSpPr>
          <p:cNvPr id="7" name="Straight Connector 6">
            <a:extLst>
              <a:ext uri="{FF2B5EF4-FFF2-40B4-BE49-F238E27FC236}">
                <a16:creationId xmlns:a16="http://schemas.microsoft.com/office/drawing/2014/main" id="{7FCB28EC-D24D-1C0D-9E51-8B62343E5106}"/>
              </a:ext>
            </a:extLst>
          </p:cNvPr>
          <p:cNvCxnSpPr/>
          <p:nvPr/>
        </p:nvCxnSpPr>
        <p:spPr>
          <a:xfrm>
            <a:off x="692727" y="1948873"/>
            <a:ext cx="8589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99ACE84-B8A0-1973-4786-6BF82F7A39E0}"/>
              </a:ext>
            </a:extLst>
          </p:cNvPr>
          <p:cNvSpPr txBox="1"/>
          <p:nvPr/>
        </p:nvSpPr>
        <p:spPr>
          <a:xfrm>
            <a:off x="692727" y="1541206"/>
            <a:ext cx="1533237" cy="553998"/>
          </a:xfrm>
          <a:prstGeom prst="rect">
            <a:avLst/>
          </a:prstGeom>
          <a:noFill/>
        </p:spPr>
        <p:txBody>
          <a:bodyPr wrap="square" rtlCol="0">
            <a:spAutoFit/>
          </a:bodyPr>
          <a:lstStyle/>
          <a:p>
            <a:r>
              <a:rPr lang="en-US" sz="1200" dirty="0"/>
              <a:t>2021-2022</a:t>
            </a:r>
          </a:p>
          <a:p>
            <a:endParaRPr lang="en-US" dirty="0"/>
          </a:p>
        </p:txBody>
      </p:sp>
    </p:spTree>
    <p:extLst>
      <p:ext uri="{BB962C8B-B14F-4D97-AF65-F5344CB8AC3E}">
        <p14:creationId xmlns:p14="http://schemas.microsoft.com/office/powerpoint/2010/main" val="3875713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A0E9E-B3E5-4B90-ACC5-1B00C9B288B8}"/>
              </a:ext>
            </a:extLst>
          </p:cNvPr>
          <p:cNvSpPr>
            <a:spLocks noGrp="1"/>
          </p:cNvSpPr>
          <p:nvPr>
            <p:ph type="title"/>
          </p:nvPr>
        </p:nvSpPr>
        <p:spPr/>
        <p:txBody>
          <a:bodyPr/>
          <a:lstStyle/>
          <a:p>
            <a:r>
              <a:rPr lang="en-US" dirty="0"/>
              <a:t>Special Education Participation File Layout</a:t>
            </a:r>
          </a:p>
        </p:txBody>
      </p:sp>
      <p:pic>
        <p:nvPicPr>
          <p:cNvPr id="6" name="Content Placeholder 5">
            <a:extLst>
              <a:ext uri="{FF2B5EF4-FFF2-40B4-BE49-F238E27FC236}">
                <a16:creationId xmlns:a16="http://schemas.microsoft.com/office/drawing/2014/main" id="{0DF99A9E-2480-4F92-A242-13D90F37B295}"/>
              </a:ext>
            </a:extLst>
          </p:cNvPr>
          <p:cNvPicPr>
            <a:picLocks noGrp="1" noChangeAspect="1"/>
          </p:cNvPicPr>
          <p:nvPr>
            <p:ph idx="1"/>
          </p:nvPr>
        </p:nvPicPr>
        <p:blipFill rotWithShape="1">
          <a:blip r:embed="rId2"/>
          <a:srcRect l="23762" t="17114" r="25407" b="5804"/>
          <a:stretch/>
        </p:blipFill>
        <p:spPr>
          <a:xfrm>
            <a:off x="1386394" y="1563328"/>
            <a:ext cx="5051277" cy="4787590"/>
          </a:xfrm>
        </p:spPr>
      </p:pic>
      <p:sp>
        <p:nvSpPr>
          <p:cNvPr id="4" name="Slide Number Placeholder 3">
            <a:extLst>
              <a:ext uri="{FF2B5EF4-FFF2-40B4-BE49-F238E27FC236}">
                <a16:creationId xmlns:a16="http://schemas.microsoft.com/office/drawing/2014/main" id="{596F0973-C879-4014-BE8A-F43345915237}"/>
              </a:ext>
            </a:extLst>
          </p:cNvPr>
          <p:cNvSpPr>
            <a:spLocks noGrp="1"/>
          </p:cNvSpPr>
          <p:nvPr>
            <p:ph type="sldNum" sz="quarter" idx="12"/>
          </p:nvPr>
        </p:nvSpPr>
        <p:spPr/>
        <p:txBody>
          <a:bodyPr/>
          <a:lstStyle/>
          <a:p>
            <a:fld id="{C479D5F6-EDCB-402A-AC08-4943A1820E8F}" type="slidenum">
              <a:rPr lang="en-US" smtClean="0"/>
              <a:pPr/>
              <a:t>15</a:t>
            </a:fld>
            <a:endParaRPr lang="en-US" dirty="0"/>
          </a:p>
        </p:txBody>
      </p:sp>
      <p:sp>
        <p:nvSpPr>
          <p:cNvPr id="12" name="Arrow: Right 11">
            <a:extLst>
              <a:ext uri="{FF2B5EF4-FFF2-40B4-BE49-F238E27FC236}">
                <a16:creationId xmlns:a16="http://schemas.microsoft.com/office/drawing/2014/main" id="{3618A08A-70AB-4975-81BA-AD5618382C77}"/>
              </a:ext>
            </a:extLst>
          </p:cNvPr>
          <p:cNvSpPr/>
          <p:nvPr/>
        </p:nvSpPr>
        <p:spPr>
          <a:xfrm>
            <a:off x="479368" y="1526455"/>
            <a:ext cx="1176849" cy="449827"/>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7C1E4EA-B912-424F-8E59-8439BCA2E123}"/>
              </a:ext>
            </a:extLst>
          </p:cNvPr>
          <p:cNvSpPr txBox="1"/>
          <p:nvPr/>
        </p:nvSpPr>
        <p:spPr>
          <a:xfrm>
            <a:off x="615790" y="1604921"/>
            <a:ext cx="1176849" cy="538609"/>
          </a:xfrm>
          <a:prstGeom prst="rect">
            <a:avLst/>
          </a:prstGeom>
          <a:noFill/>
        </p:spPr>
        <p:txBody>
          <a:bodyPr wrap="square" rtlCol="0">
            <a:spAutoFit/>
          </a:bodyPr>
          <a:lstStyle/>
          <a:p>
            <a:r>
              <a:rPr lang="en-US" sz="1100" b="1" dirty="0"/>
              <a:t>Field Name</a:t>
            </a:r>
          </a:p>
          <a:p>
            <a:endParaRPr lang="en-US" dirty="0"/>
          </a:p>
        </p:txBody>
      </p:sp>
      <p:sp>
        <p:nvSpPr>
          <p:cNvPr id="14" name="Arrow: Right 13">
            <a:extLst>
              <a:ext uri="{FF2B5EF4-FFF2-40B4-BE49-F238E27FC236}">
                <a16:creationId xmlns:a16="http://schemas.microsoft.com/office/drawing/2014/main" id="{6C21E444-CC79-4C33-BA47-D5DA636C126D}"/>
              </a:ext>
            </a:extLst>
          </p:cNvPr>
          <p:cNvSpPr/>
          <p:nvPr/>
        </p:nvSpPr>
        <p:spPr>
          <a:xfrm rot="10800000">
            <a:off x="5997062" y="1491650"/>
            <a:ext cx="1246238" cy="484632"/>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EE7654E-FF02-4B87-B776-90B2B7B4A2B5}"/>
              </a:ext>
            </a:extLst>
          </p:cNvPr>
          <p:cNvSpPr txBox="1"/>
          <p:nvPr/>
        </p:nvSpPr>
        <p:spPr>
          <a:xfrm>
            <a:off x="6133484" y="1604921"/>
            <a:ext cx="1504336" cy="553998"/>
          </a:xfrm>
          <a:prstGeom prst="rect">
            <a:avLst/>
          </a:prstGeom>
          <a:noFill/>
        </p:spPr>
        <p:txBody>
          <a:bodyPr wrap="square" rtlCol="0">
            <a:spAutoFit/>
          </a:bodyPr>
          <a:lstStyle/>
          <a:p>
            <a:r>
              <a:rPr lang="en-US" sz="1100" b="1" dirty="0"/>
              <a:t>Field Definition</a:t>
            </a:r>
          </a:p>
          <a:p>
            <a:endParaRPr lang="en-US" dirty="0"/>
          </a:p>
        </p:txBody>
      </p:sp>
      <p:sp>
        <p:nvSpPr>
          <p:cNvPr id="20" name="Left Brace 19">
            <a:extLst>
              <a:ext uri="{FF2B5EF4-FFF2-40B4-BE49-F238E27FC236}">
                <a16:creationId xmlns:a16="http://schemas.microsoft.com/office/drawing/2014/main" id="{603B8382-A230-739A-D783-7449001F624E}"/>
              </a:ext>
            </a:extLst>
          </p:cNvPr>
          <p:cNvSpPr/>
          <p:nvPr/>
        </p:nvSpPr>
        <p:spPr>
          <a:xfrm>
            <a:off x="667849" y="2221995"/>
            <a:ext cx="1176849" cy="3534227"/>
          </a:xfrm>
          <a:prstGeom prst="leftBrace">
            <a:avLst>
              <a:gd name="adj1" fmla="val 8333"/>
              <a:gd name="adj2" fmla="val 50216"/>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ectangle 4">
            <a:extLst>
              <a:ext uri="{FF2B5EF4-FFF2-40B4-BE49-F238E27FC236}">
                <a16:creationId xmlns:a16="http://schemas.microsoft.com/office/drawing/2014/main" id="{84393F0C-A0FF-6734-7E6E-89683007676C}"/>
              </a:ext>
            </a:extLst>
          </p:cNvPr>
          <p:cNvSpPr/>
          <p:nvPr/>
        </p:nvSpPr>
        <p:spPr>
          <a:xfrm>
            <a:off x="89941" y="3275351"/>
            <a:ext cx="1036211" cy="5078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DE4B605-EBE1-38FE-83B0-4310FD42DAFC}"/>
              </a:ext>
            </a:extLst>
          </p:cNvPr>
          <p:cNvSpPr txBox="1"/>
          <p:nvPr/>
        </p:nvSpPr>
        <p:spPr>
          <a:xfrm>
            <a:off x="89942" y="3275351"/>
            <a:ext cx="1036210" cy="507831"/>
          </a:xfrm>
          <a:prstGeom prst="rect">
            <a:avLst/>
          </a:prstGeom>
          <a:solidFill>
            <a:schemeClr val="accent1">
              <a:lumMod val="40000"/>
              <a:lumOff val="60000"/>
            </a:schemeClr>
          </a:solidFill>
          <a:ln>
            <a:solidFill>
              <a:schemeClr val="accent1">
                <a:lumMod val="75000"/>
              </a:schemeClr>
            </a:solidFill>
          </a:ln>
        </p:spPr>
        <p:txBody>
          <a:bodyPr wrap="square" rtlCol="0">
            <a:spAutoFit/>
          </a:bodyPr>
          <a:lstStyle/>
          <a:p>
            <a:r>
              <a:rPr lang="en-US" sz="900" b="1" dirty="0"/>
              <a:t>All applicable codes and their definitions</a:t>
            </a:r>
          </a:p>
        </p:txBody>
      </p:sp>
    </p:spTree>
    <p:extLst>
      <p:ext uri="{BB962C8B-B14F-4D97-AF65-F5344CB8AC3E}">
        <p14:creationId xmlns:p14="http://schemas.microsoft.com/office/powerpoint/2010/main" val="164536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5193" y="254514"/>
            <a:ext cx="3617506" cy="756418"/>
          </a:xfrm>
        </p:spPr>
        <p:txBody>
          <a:bodyPr>
            <a:normAutofit/>
          </a:bodyPr>
          <a:lstStyle/>
          <a:p>
            <a:r>
              <a:rPr lang="en-US" dirty="0"/>
              <a:t>File Upload </a:t>
            </a:r>
            <a:br>
              <a:rPr lang="en-US" dirty="0"/>
            </a:br>
            <a:r>
              <a:rPr lang="en-US" dirty="0"/>
              <a:t>Tips</a:t>
            </a:r>
          </a:p>
        </p:txBody>
      </p:sp>
      <p:sp>
        <p:nvSpPr>
          <p:cNvPr id="5" name="Content Placeholder 4"/>
          <p:cNvSpPr>
            <a:spLocks noGrp="1"/>
          </p:cNvSpPr>
          <p:nvPr>
            <p:ph idx="1"/>
          </p:nvPr>
        </p:nvSpPr>
        <p:spPr/>
        <p:txBody>
          <a:bodyPr>
            <a:normAutofit fontScale="92500" lnSpcReduction="10000"/>
          </a:bodyPr>
          <a:lstStyle/>
          <a:p>
            <a:pPr>
              <a:buFont typeface="Wingdings" panose="05000000000000000000" pitchFamily="2" charset="2"/>
              <a:buChar char="ü"/>
            </a:pPr>
            <a:r>
              <a:rPr lang="en-US" sz="1600" dirty="0"/>
              <a:t>Excel, CSV, or Text formats are accepted</a:t>
            </a:r>
          </a:p>
          <a:p>
            <a:pPr>
              <a:buFont typeface="Wingdings" panose="05000000000000000000" pitchFamily="2" charset="2"/>
              <a:buChar char="ü"/>
            </a:pPr>
            <a:r>
              <a:rPr lang="en-US" sz="1600" dirty="0"/>
              <a:t>Excel templates for Child and Participation Files posted on the </a:t>
            </a:r>
            <a:r>
              <a:rPr lang="en-US" sz="1600" dirty="0">
                <a:hlinkClick r:id="rId2"/>
              </a:rPr>
              <a:t>IEP Interchange </a:t>
            </a:r>
            <a:r>
              <a:rPr lang="en-US" sz="1600" dirty="0"/>
              <a:t>page under Templates (if needed)</a:t>
            </a:r>
          </a:p>
          <a:p>
            <a:pPr>
              <a:buFont typeface="Wingdings" panose="05000000000000000000" pitchFamily="2" charset="2"/>
              <a:buChar char="ü"/>
            </a:pPr>
            <a:r>
              <a:rPr lang="en-US" sz="1600" dirty="0"/>
              <a:t>No blank fields (it likely won’t upload if there are blanks)</a:t>
            </a:r>
          </a:p>
          <a:p>
            <a:pPr>
              <a:buFont typeface="Wingdings" panose="05000000000000000000" pitchFamily="2" charset="2"/>
              <a:buChar char="ü"/>
            </a:pPr>
            <a:r>
              <a:rPr lang="en-US" sz="1600" dirty="0"/>
              <a:t>Be sure the file is not open when uploading it</a:t>
            </a:r>
          </a:p>
          <a:p>
            <a:pPr>
              <a:buFont typeface="Wingdings" panose="05000000000000000000" pitchFamily="2" charset="2"/>
              <a:buChar char="ü"/>
            </a:pPr>
            <a:r>
              <a:rPr lang="en-US" sz="1600" dirty="0"/>
              <a:t>Be sure each field has the correct number of bytes  </a:t>
            </a:r>
          </a:p>
          <a:p>
            <a:pPr>
              <a:buFont typeface="Wingdings" panose="05000000000000000000" pitchFamily="2" charset="2"/>
              <a:buChar char="ü"/>
            </a:pPr>
            <a:endParaRPr lang="en-US" sz="1600" dirty="0"/>
          </a:p>
          <a:p>
            <a:pPr>
              <a:buFont typeface="Wingdings" panose="05000000000000000000" pitchFamily="2" charset="2"/>
              <a:buChar char="v"/>
            </a:pPr>
            <a:r>
              <a:rPr lang="en-US" sz="1600" dirty="0">
                <a:highlight>
                  <a:srgbClr val="FFFF00"/>
                </a:highlight>
              </a:rPr>
              <a:t>PLEASE BE AWARE OF THIS ISSUE WITH CSV Files</a:t>
            </a:r>
          </a:p>
          <a:p>
            <a:pPr marL="457200" lvl="1" indent="0">
              <a:buNone/>
            </a:pPr>
            <a:r>
              <a:rPr lang="en-US" sz="1600" dirty="0"/>
              <a:t>CSV files lose leading zeros within a data field after opening. A file will not upload/process successfully unless the field has the correct number of bytes so any field that could start with a zero will not have the correct number of bytes unless you format it to text in order to retain those leading zeros. Find steps for converting it to text posted </a:t>
            </a:r>
            <a:r>
              <a:rPr lang="en-US" sz="1600" dirty="0">
                <a:hlinkClick r:id="rId3"/>
              </a:rPr>
              <a:t>here.</a:t>
            </a:r>
            <a:endParaRPr lang="en-US" sz="1600" dirty="0"/>
          </a:p>
          <a:p>
            <a:pPr marL="457200" lvl="1" indent="0">
              <a:buNone/>
            </a:pPr>
            <a:endParaRPr lang="en-US" sz="1200" dirty="0"/>
          </a:p>
          <a:p>
            <a:pPr marL="0" indent="0">
              <a:buNone/>
            </a:pPr>
            <a:endParaRPr lang="en-US" sz="1600" dirty="0"/>
          </a:p>
          <a:p>
            <a:pPr marL="742950" lvl="1" indent="-285750">
              <a:buFont typeface="Wingdings" panose="05000000000000000000" pitchFamily="2" charset="2"/>
              <a:buChar char="q"/>
            </a:pPr>
            <a:r>
              <a:rPr lang="en-US" sz="1800" dirty="0"/>
              <a:t>Create a folder to save your files in.</a:t>
            </a:r>
          </a:p>
          <a:p>
            <a:pPr marL="742950" lvl="1" indent="-285750">
              <a:buFont typeface="Wingdings" panose="05000000000000000000" pitchFamily="2" charset="2"/>
              <a:buChar char="q"/>
            </a:pPr>
            <a:r>
              <a:rPr lang="en-US" sz="1800" dirty="0"/>
              <a:t>Use a simple versioning process to keep track of the files uploaded.</a:t>
            </a:r>
          </a:p>
          <a:p>
            <a:pPr marL="742950" lvl="1" indent="-285750">
              <a:buFont typeface="Wingdings" panose="05000000000000000000" pitchFamily="2" charset="2"/>
              <a:buChar char="q"/>
            </a:pPr>
            <a:r>
              <a:rPr lang="en-US" sz="1800" dirty="0"/>
              <a:t>Create an email folder for handling the Data Pipeline System Generated Emails as you will need to refer to them throughout the Data Pipeline Process.</a:t>
            </a:r>
          </a:p>
          <a:p>
            <a:pPr marL="0" indent="0">
              <a:buNone/>
            </a:pPr>
            <a:endParaRPr lang="en-US" sz="1600" dirty="0"/>
          </a:p>
          <a:p>
            <a:pPr marL="0" indent="0">
              <a:buNone/>
            </a:pPr>
            <a:endParaRPr lang="en-US" sz="1600" dirty="0"/>
          </a:p>
        </p:txBody>
      </p:sp>
      <p:sp>
        <p:nvSpPr>
          <p:cNvPr id="2" name="Slide Number Placeholder 1"/>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16</a:t>
            </a:fld>
            <a:endParaRPr lang="en-US" dirty="0"/>
          </a:p>
        </p:txBody>
      </p:sp>
    </p:spTree>
    <p:extLst>
      <p:ext uri="{BB962C8B-B14F-4D97-AF65-F5344CB8AC3E}">
        <p14:creationId xmlns:p14="http://schemas.microsoft.com/office/powerpoint/2010/main" val="3032261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defRPr/>
            </a:pPr>
            <a:r>
              <a:rPr lang="en-US" dirty="0"/>
              <a:t>Snapshot Criteria</a:t>
            </a:r>
          </a:p>
        </p:txBody>
      </p:sp>
      <p:sp>
        <p:nvSpPr>
          <p:cNvPr id="2" name="Content Placeholder 1"/>
          <p:cNvSpPr>
            <a:spLocks noGrp="1"/>
          </p:cNvSpPr>
          <p:nvPr>
            <p:ph idx="1"/>
          </p:nvPr>
        </p:nvSpPr>
        <p:spPr>
          <a:ln>
            <a:solidFill>
              <a:schemeClr val="tx1"/>
            </a:solidFill>
            <a:prstDash val="sysDot"/>
          </a:ln>
        </p:spPr>
        <p:txBody>
          <a:bodyPr>
            <a:normAutofit fontScale="92500" lnSpcReduction="10000"/>
          </a:bodyPr>
          <a:lstStyle/>
          <a:p>
            <a:pPr>
              <a:defRPr/>
            </a:pPr>
            <a:r>
              <a:rPr lang="en-US" sz="1700" dirty="0"/>
              <a:t>Pull all error-free records from the Participation and Child </a:t>
            </a:r>
            <a:br>
              <a:rPr lang="en-US" sz="1700" dirty="0"/>
            </a:br>
            <a:r>
              <a:rPr lang="en-US" sz="1700" dirty="0"/>
              <a:t>files </a:t>
            </a:r>
            <a:r>
              <a:rPr lang="en-US" sz="1700" dirty="0">
                <a:solidFill>
                  <a:srgbClr val="FF0000"/>
                </a:solidFill>
              </a:rPr>
              <a:t>(except those with a PAI code of 23, 24, 31, and 32 or Special Education Part C Referral code of 00) </a:t>
            </a:r>
            <a:r>
              <a:rPr lang="en-US" sz="1700" dirty="0"/>
              <a:t>and match them with records in the Student Profile interchange (Student Demographic file and School Association file). </a:t>
            </a:r>
          </a:p>
          <a:p>
            <a:pPr>
              <a:defRPr/>
            </a:pPr>
            <a:r>
              <a:rPr lang="en-US" sz="1700" dirty="0"/>
              <a:t>If the record is not submitted to the Student Interchange, the demographic fields will be pulled from the Special Education Child file.</a:t>
            </a:r>
          </a:p>
          <a:p>
            <a:pPr>
              <a:defRPr/>
            </a:pPr>
            <a:r>
              <a:rPr lang="en-US" sz="1700" dirty="0"/>
              <a:t>The Special Education Child, Participation, and Student Interchange files will be joined based on the following criteria: SASID, LASID, school year, Admin Unit (or district), and error free records.</a:t>
            </a:r>
          </a:p>
          <a:p>
            <a:pPr>
              <a:defRPr/>
            </a:pPr>
            <a:r>
              <a:rPr lang="en-US" sz="1700" dirty="0">
                <a:highlight>
                  <a:srgbClr val="FFFF00"/>
                </a:highlight>
              </a:rPr>
              <a:t>Data pulled from the Student Profile Interchange will be the </a:t>
            </a:r>
            <a:r>
              <a:rPr lang="en-US" sz="1700" i="1" dirty="0">
                <a:highlight>
                  <a:srgbClr val="FFFF00"/>
                </a:highlight>
              </a:rPr>
              <a:t>non-tagged data</a:t>
            </a:r>
          </a:p>
          <a:p>
            <a:pPr>
              <a:defRPr/>
            </a:pPr>
            <a:endParaRPr lang="en-US" sz="1800" dirty="0"/>
          </a:p>
          <a:p>
            <a:pPr>
              <a:defRPr/>
            </a:pPr>
            <a:endParaRPr lang="en-US" sz="1800" dirty="0"/>
          </a:p>
          <a:p>
            <a:pPr marL="45720" indent="0">
              <a:buFont typeface="Wingdings" charset="2"/>
              <a:buNone/>
              <a:defRPr/>
            </a:pPr>
            <a:r>
              <a:rPr lang="en-US" sz="1700" dirty="0">
                <a:solidFill>
                  <a:schemeClr val="tx1"/>
                </a:solidFill>
              </a:rPr>
              <a:t>*Note: if records are missing from your snapshot, it is likely they have one of the following:</a:t>
            </a:r>
          </a:p>
          <a:p>
            <a:pPr marL="788670" lvl="1" indent="-285750">
              <a:defRPr/>
            </a:pPr>
            <a:r>
              <a:rPr lang="en-US" sz="1500" dirty="0">
                <a:solidFill>
                  <a:schemeClr val="tx1"/>
                </a:solidFill>
              </a:rPr>
              <a:t>errors at the Interchange level</a:t>
            </a:r>
          </a:p>
          <a:p>
            <a:pPr marL="788670" lvl="1" indent="-285750">
              <a:defRPr/>
            </a:pPr>
            <a:r>
              <a:rPr lang="en-US" sz="1500" dirty="0">
                <a:solidFill>
                  <a:schemeClr val="tx1"/>
                </a:solidFill>
              </a:rPr>
              <a:t>contain one of the excluded PAI codes above (which may be correct if student has already been exited) </a:t>
            </a:r>
          </a:p>
          <a:p>
            <a:pPr marL="788670" lvl="1" indent="-285750">
              <a:defRPr/>
            </a:pPr>
            <a:r>
              <a:rPr lang="en-US" sz="1500" dirty="0">
                <a:solidFill>
                  <a:schemeClr val="tx1"/>
                </a:solidFill>
              </a:rPr>
              <a:t>an incorrect SASID or LASID on one file</a:t>
            </a:r>
          </a:p>
          <a:p>
            <a:pPr marL="788670" lvl="1" indent="-285750">
              <a:defRPr/>
            </a:pPr>
            <a:r>
              <a:rPr lang="en-US" sz="1500" dirty="0">
                <a:solidFill>
                  <a:schemeClr val="tx1"/>
                </a:solidFill>
              </a:rPr>
              <a:t>missing a record altogether from one file</a:t>
            </a:r>
          </a:p>
          <a:p>
            <a:pPr marL="331470" indent="-285750">
              <a:defRPr/>
            </a:pPr>
            <a:endParaRPr lang="en-US" sz="1800" dirty="0"/>
          </a:p>
          <a:p>
            <a:pPr marL="0" indent="0">
              <a:buNone/>
              <a:defRPr/>
            </a:pPr>
            <a:endParaRPr lang="en-US" dirty="0"/>
          </a:p>
        </p:txBody>
      </p:sp>
    </p:spTree>
    <p:extLst>
      <p:ext uri="{BB962C8B-B14F-4D97-AF65-F5344CB8AC3E}">
        <p14:creationId xmlns:p14="http://schemas.microsoft.com/office/powerpoint/2010/main" val="33161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470401" cy="756418"/>
          </a:xfrm>
        </p:spPr>
        <p:txBody>
          <a:bodyPr>
            <a:normAutofit fontScale="90000"/>
          </a:bodyPr>
          <a:lstStyle/>
          <a:p>
            <a:r>
              <a:rPr lang="en-US" dirty="0"/>
              <a:t>Snapshot File Layout:</a:t>
            </a:r>
            <a:br>
              <a:rPr lang="en-US" dirty="0"/>
            </a:br>
            <a:r>
              <a:rPr lang="en-US" dirty="0"/>
              <a:t>Which Data Fields from the Interchange files are collected in this snapshot?</a:t>
            </a:r>
          </a:p>
        </p:txBody>
      </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18</a:t>
            </a:fld>
            <a:endParaRPr lang="en-US" dirty="0"/>
          </a:p>
        </p:txBody>
      </p:sp>
      <p:sp>
        <p:nvSpPr>
          <p:cNvPr id="5" name="TextBox 4"/>
          <p:cNvSpPr txBox="1"/>
          <p:nvPr/>
        </p:nvSpPr>
        <p:spPr>
          <a:xfrm>
            <a:off x="247338" y="1364105"/>
            <a:ext cx="8761751" cy="646331"/>
          </a:xfrm>
          <a:prstGeom prst="rect">
            <a:avLst/>
          </a:prstGeom>
          <a:noFill/>
        </p:spPr>
        <p:txBody>
          <a:bodyPr wrap="square" rtlCol="0">
            <a:spAutoFit/>
          </a:bodyPr>
          <a:lstStyle/>
          <a:p>
            <a:r>
              <a:rPr lang="en-US" dirty="0"/>
              <a:t>Special Education EOY Snapshot File Layout found here: </a:t>
            </a:r>
            <a:r>
              <a:rPr lang="en-US" dirty="0">
                <a:hlinkClick r:id="rId2"/>
              </a:rPr>
              <a:t>http://www.cde.state.co.us/datapipeline/snap_sped-eoy</a:t>
            </a:r>
            <a:r>
              <a:rPr lang="en-US" dirty="0"/>
              <a:t> </a:t>
            </a:r>
          </a:p>
        </p:txBody>
      </p:sp>
      <p:pic>
        <p:nvPicPr>
          <p:cNvPr id="7" name="Content Placeholder 6">
            <a:extLst>
              <a:ext uri="{FF2B5EF4-FFF2-40B4-BE49-F238E27FC236}">
                <a16:creationId xmlns:a16="http://schemas.microsoft.com/office/drawing/2014/main" id="{8DCFA3D9-34A7-65E6-1B5C-B0FC1D84B591}"/>
              </a:ext>
            </a:extLst>
          </p:cNvPr>
          <p:cNvPicPr>
            <a:picLocks noGrp="1" noChangeAspect="1"/>
          </p:cNvPicPr>
          <p:nvPr>
            <p:ph idx="1"/>
          </p:nvPr>
        </p:nvPicPr>
        <p:blipFill rotWithShape="1">
          <a:blip r:embed="rId3"/>
          <a:srcRect l="22345" t="1615" r="22821"/>
          <a:stretch/>
        </p:blipFill>
        <p:spPr>
          <a:xfrm>
            <a:off x="656182" y="2096656"/>
            <a:ext cx="7265385" cy="6448208"/>
          </a:xfrm>
        </p:spPr>
      </p:pic>
    </p:spTree>
    <p:extLst>
      <p:ext uri="{BB962C8B-B14F-4D97-AF65-F5344CB8AC3E}">
        <p14:creationId xmlns:p14="http://schemas.microsoft.com/office/powerpoint/2010/main" val="2810193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071" y="290025"/>
            <a:ext cx="6081865" cy="756418"/>
          </a:xfrm>
        </p:spPr>
        <p:txBody>
          <a:bodyPr/>
          <a:lstStyle/>
          <a:p>
            <a:r>
              <a:rPr lang="en-US" dirty="0"/>
              <a:t>Special Education IEP Interchange Resources</a:t>
            </a:r>
          </a:p>
        </p:txBody>
      </p:sp>
      <p:sp>
        <p:nvSpPr>
          <p:cNvPr id="3" name="Content Placeholder 2"/>
          <p:cNvSpPr>
            <a:spLocks noGrp="1"/>
          </p:cNvSpPr>
          <p:nvPr>
            <p:ph idx="1"/>
          </p:nvPr>
        </p:nvSpPr>
        <p:spPr/>
        <p:txBody>
          <a:bodyPr/>
          <a:lstStyle/>
          <a:p>
            <a:pPr marL="0" indent="0">
              <a:buNone/>
            </a:pPr>
            <a:r>
              <a:rPr lang="en-US" sz="1600" dirty="0"/>
              <a:t>At this link you will find the following helpful resources: </a:t>
            </a:r>
            <a:r>
              <a:rPr lang="en-US" sz="1600" dirty="0">
                <a:hlinkClick r:id="rId2"/>
              </a:rPr>
              <a:t>http://www.cde.state.co.us/datapipeline/inter_sped-iep</a:t>
            </a:r>
            <a:r>
              <a:rPr lang="en-US" sz="1600" dirty="0"/>
              <a:t> </a:t>
            </a:r>
          </a:p>
          <a:p>
            <a:pPr marL="0" indent="0">
              <a:buNone/>
            </a:pPr>
            <a:endParaRPr lang="en-US" dirty="0"/>
          </a:p>
        </p:txBody>
      </p:sp>
      <p:sp>
        <p:nvSpPr>
          <p:cNvPr id="4" name="Slide Number Placeholder 3"/>
          <p:cNvSpPr>
            <a:spLocks noGrp="1"/>
          </p:cNvSpPr>
          <p:nvPr>
            <p:ph type="sldNum" sz="quarter" idx="12"/>
          </p:nvPr>
        </p:nvSpPr>
        <p:spPr/>
        <p:txBody>
          <a:bodyPr/>
          <a:lstStyle/>
          <a:p>
            <a:fld id="{C479D5F6-EDCB-402A-AC08-4943A1820E8F}" type="slidenum">
              <a:rPr lang="en-US" smtClean="0"/>
              <a:pPr/>
              <a:t>19</a:t>
            </a:fld>
            <a:endParaRPr lang="en-US" dirty="0"/>
          </a:p>
        </p:txBody>
      </p:sp>
      <p:pic>
        <p:nvPicPr>
          <p:cNvPr id="17" name="Picture 16">
            <a:extLst>
              <a:ext uri="{FF2B5EF4-FFF2-40B4-BE49-F238E27FC236}">
                <a16:creationId xmlns:a16="http://schemas.microsoft.com/office/drawing/2014/main" id="{D64F9264-9FF0-55B9-0E57-3C3094C998F5}"/>
              </a:ext>
            </a:extLst>
          </p:cNvPr>
          <p:cNvPicPr>
            <a:picLocks noChangeAspect="1"/>
          </p:cNvPicPr>
          <p:nvPr/>
        </p:nvPicPr>
        <p:blipFill rotWithShape="1">
          <a:blip r:embed="rId3"/>
          <a:srcRect l="10802" t="9189" r="48512"/>
          <a:stretch/>
        </p:blipFill>
        <p:spPr>
          <a:xfrm>
            <a:off x="74604" y="1956017"/>
            <a:ext cx="5006224" cy="4836126"/>
          </a:xfrm>
          <a:prstGeom prst="rect">
            <a:avLst/>
          </a:prstGeom>
        </p:spPr>
      </p:pic>
      <p:sp>
        <p:nvSpPr>
          <p:cNvPr id="22" name="Arrow: Left 21">
            <a:extLst>
              <a:ext uri="{FF2B5EF4-FFF2-40B4-BE49-F238E27FC236}">
                <a16:creationId xmlns:a16="http://schemas.microsoft.com/office/drawing/2014/main" id="{B7E50471-B442-4139-0737-5ECF9DEF404D}"/>
              </a:ext>
            </a:extLst>
          </p:cNvPr>
          <p:cNvSpPr/>
          <p:nvPr/>
        </p:nvSpPr>
        <p:spPr>
          <a:xfrm>
            <a:off x="4814522" y="3870080"/>
            <a:ext cx="1640704" cy="369332"/>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a:t>
            </a:r>
            <a:r>
              <a:rPr lang="en-US" dirty="0">
                <a:solidFill>
                  <a:schemeClr val="tx1"/>
                </a:solidFill>
              </a:rPr>
              <a:t>File Layouts</a:t>
            </a:r>
          </a:p>
        </p:txBody>
      </p:sp>
      <p:sp>
        <p:nvSpPr>
          <p:cNvPr id="23" name="Arrow: Left 22">
            <a:extLst>
              <a:ext uri="{FF2B5EF4-FFF2-40B4-BE49-F238E27FC236}">
                <a16:creationId xmlns:a16="http://schemas.microsoft.com/office/drawing/2014/main" id="{944E73F2-794C-1A37-A44C-DFB4F6D505FA}"/>
              </a:ext>
            </a:extLst>
          </p:cNvPr>
          <p:cNvSpPr/>
          <p:nvPr/>
        </p:nvSpPr>
        <p:spPr>
          <a:xfrm>
            <a:off x="4572000" y="5419465"/>
            <a:ext cx="1640704" cy="385701"/>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Business Rules</a:t>
            </a:r>
          </a:p>
        </p:txBody>
      </p:sp>
    </p:spTree>
    <p:extLst>
      <p:ext uri="{BB962C8B-B14F-4D97-AF65-F5344CB8AC3E}">
        <p14:creationId xmlns:p14="http://schemas.microsoft.com/office/powerpoint/2010/main" val="3100785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5193" y="254514"/>
            <a:ext cx="7548571" cy="756418"/>
          </a:xfrm>
        </p:spPr>
        <p:txBody>
          <a:bodyPr>
            <a:normAutofit/>
          </a:bodyPr>
          <a:lstStyle/>
          <a:p>
            <a:r>
              <a:rPr lang="en-US" dirty="0"/>
              <a:t>Special Education EOY – Annual Training</a:t>
            </a:r>
          </a:p>
        </p:txBody>
      </p:sp>
      <p:sp>
        <p:nvSpPr>
          <p:cNvPr id="2" name="Content Placeholder 1"/>
          <p:cNvSpPr>
            <a:spLocks noGrp="1"/>
          </p:cNvSpPr>
          <p:nvPr>
            <p:ph idx="1"/>
          </p:nvPr>
        </p:nvSpPr>
        <p:spPr>
          <a:xfrm>
            <a:off x="645514" y="1431633"/>
            <a:ext cx="7886700" cy="4640674"/>
          </a:xfrm>
        </p:spPr>
        <p:txBody>
          <a:bodyPr>
            <a:normAutofit/>
          </a:bodyPr>
          <a:lstStyle/>
          <a:p>
            <a:pPr marL="547688" lvl="1" indent="-257175" eaLnBrk="1" hangingPunct="1">
              <a:spcBef>
                <a:spcPts val="0"/>
              </a:spcBef>
              <a:buNone/>
              <a:defRPr/>
            </a:pPr>
            <a:r>
              <a:rPr lang="en-US" sz="1600" dirty="0"/>
              <a:t>Welcome and thank you for joining the training!</a:t>
            </a:r>
          </a:p>
          <a:p>
            <a:pPr marL="547688" lvl="1" indent="-257175" eaLnBrk="1" hangingPunct="1">
              <a:spcBef>
                <a:spcPts val="0"/>
              </a:spcBef>
              <a:buNone/>
              <a:defRPr/>
            </a:pPr>
            <a:endParaRPr lang="en-US" sz="1600" dirty="0"/>
          </a:p>
          <a:p>
            <a:pPr marL="0" indent="0">
              <a:buNone/>
            </a:pPr>
            <a:endParaRPr lang="en-US" sz="1600" dirty="0">
              <a:solidFill>
                <a:schemeClr val="tx1"/>
              </a:solidFill>
            </a:endParaRPr>
          </a:p>
          <a:p>
            <a:pPr marL="0" indent="0">
              <a:buNone/>
            </a:pPr>
            <a:r>
              <a:rPr lang="en-US" sz="1600" dirty="0">
                <a:solidFill>
                  <a:schemeClr val="tx1"/>
                </a:solidFill>
              </a:rPr>
              <a:t>Webinar Training Date: </a:t>
            </a:r>
            <a:endParaRPr lang="en-US" sz="1600" strike="sngStrike" dirty="0">
              <a:solidFill>
                <a:schemeClr val="tx1"/>
              </a:solidFill>
            </a:endParaRPr>
          </a:p>
          <a:p>
            <a:pPr marL="285750" indent="-285750"/>
            <a:r>
              <a:rPr lang="en-US" sz="2000" b="1" dirty="0">
                <a:highlight>
                  <a:srgbClr val="FFFF00"/>
                </a:highlight>
              </a:rPr>
              <a:t>Tuesday May 10  2:00 – 3:30</a:t>
            </a:r>
          </a:p>
          <a:p>
            <a:pPr marL="742950" lvl="1" indent="-285750"/>
            <a:r>
              <a:rPr lang="en-US" sz="1600" b="1" dirty="0"/>
              <a:t>Slides and recording will be posted </a:t>
            </a:r>
            <a:r>
              <a:rPr lang="en-US" sz="1600" b="1" dirty="0">
                <a:hlinkClick r:id="rId2"/>
              </a:rPr>
              <a:t>here</a:t>
            </a:r>
            <a:endParaRPr lang="en-US" sz="1400" b="1" dirty="0">
              <a:solidFill>
                <a:srgbClr val="252424"/>
              </a:solidFill>
              <a:latin typeface="Segoe UI" panose="020B0502040204020203" pitchFamily="34" charset="0"/>
              <a:ea typeface="Calibri" panose="020F0502020204030204" pitchFamily="34" charset="0"/>
            </a:endParaRPr>
          </a:p>
          <a:p>
            <a:pPr marL="0" marR="0" indent="0">
              <a:spcBef>
                <a:spcPts val="0"/>
              </a:spcBef>
              <a:spcAft>
                <a:spcPts val="0"/>
              </a:spcAft>
              <a:buNone/>
            </a:pPr>
            <a:endParaRPr lang="en-US" sz="1400" b="1" dirty="0">
              <a:solidFill>
                <a:srgbClr val="252424"/>
              </a:solidFill>
              <a:latin typeface="Segoe UI" panose="020B0502040204020203" pitchFamily="34" charset="0"/>
              <a:ea typeface="Calibri" panose="020F0502020204030204" pitchFamily="34" charset="0"/>
            </a:endParaRPr>
          </a:p>
          <a:p>
            <a:pPr marL="0" marR="0" indent="0">
              <a:spcBef>
                <a:spcPts val="0"/>
              </a:spcBef>
              <a:spcAft>
                <a:spcPts val="0"/>
              </a:spcAft>
              <a:buNone/>
            </a:pPr>
            <a:endParaRPr lang="en-US" sz="1400" b="1" dirty="0">
              <a:solidFill>
                <a:srgbClr val="252424"/>
              </a:solidFill>
              <a:latin typeface="Segoe UI" panose="020B0502040204020203" pitchFamily="34" charset="0"/>
              <a:ea typeface="Calibri" panose="020F0502020204030204" pitchFamily="34" charset="0"/>
            </a:endParaRPr>
          </a:p>
          <a:p>
            <a:pPr marL="0" marR="0" indent="0">
              <a:spcBef>
                <a:spcPts val="0"/>
              </a:spcBef>
              <a:spcAft>
                <a:spcPts val="0"/>
              </a:spcAft>
              <a:buNone/>
            </a:pPr>
            <a:endParaRPr lang="en-US" sz="1400" b="1" dirty="0">
              <a:solidFill>
                <a:srgbClr val="252424"/>
              </a:solidFill>
              <a:latin typeface="Segoe UI" panose="020B0502040204020203" pitchFamily="34" charset="0"/>
              <a:ea typeface="Calibri" panose="020F0502020204030204" pitchFamily="34" charset="0"/>
            </a:endParaRPr>
          </a:p>
          <a:p>
            <a:pPr marL="0" marR="0" indent="0">
              <a:spcBef>
                <a:spcPts val="0"/>
              </a:spcBef>
              <a:spcAft>
                <a:spcPts val="0"/>
              </a:spcAft>
              <a:buNone/>
            </a:pPr>
            <a:endParaRPr lang="en-US" sz="1400" b="1" dirty="0">
              <a:solidFill>
                <a:srgbClr val="252424"/>
              </a:solidFill>
              <a:latin typeface="Segoe UI" panose="020B0502040204020203" pitchFamily="34" charset="0"/>
              <a:ea typeface="Calibri" panose="020F0502020204030204" pitchFamily="34" charset="0"/>
            </a:endParaRPr>
          </a:p>
          <a:p>
            <a:pPr marL="0" marR="0" indent="0">
              <a:spcBef>
                <a:spcPts val="0"/>
              </a:spcBef>
              <a:spcAft>
                <a:spcPts val="0"/>
              </a:spcAft>
              <a:buNone/>
            </a:pPr>
            <a:endParaRPr lang="en-US" sz="1800" b="1" dirty="0">
              <a:solidFill>
                <a:srgbClr val="252424"/>
              </a:solidFill>
              <a:latin typeface="Segoe UI" panose="020B0502040204020203" pitchFamily="34" charset="0"/>
              <a:ea typeface="Calibri" panose="020F0502020204030204" pitchFamily="34" charset="0"/>
            </a:endParaRPr>
          </a:p>
          <a:p>
            <a:pPr marL="0" marR="0" indent="0">
              <a:spcBef>
                <a:spcPts val="0"/>
              </a:spcBef>
              <a:spcAft>
                <a:spcPts val="0"/>
              </a:spcAft>
              <a:buNone/>
            </a:pPr>
            <a:r>
              <a:rPr lang="en-US" sz="1200" b="1" dirty="0">
                <a:solidFill>
                  <a:srgbClr val="252424"/>
                </a:solidFill>
                <a:latin typeface="Segoe UI" panose="020B0502040204020203" pitchFamily="34" charset="0"/>
                <a:ea typeface="Calibri" panose="020F0502020204030204" pitchFamily="34" charset="0"/>
              </a:rPr>
              <a:t>Login Details:</a:t>
            </a:r>
          </a:p>
          <a:p>
            <a:pPr marL="0" marR="0" indent="0">
              <a:spcBef>
                <a:spcPts val="0"/>
              </a:spcBef>
              <a:spcAft>
                <a:spcPts val="0"/>
              </a:spcAft>
              <a:buNone/>
            </a:pPr>
            <a:r>
              <a:rPr lang="en-US" sz="1200" dirty="0">
                <a:solidFill>
                  <a:srgbClr val="252424"/>
                </a:solidFill>
                <a:effectLst/>
                <a:latin typeface="Segoe UI" panose="020B0502040204020203" pitchFamily="34" charset="0"/>
                <a:ea typeface="Calibri" panose="020F0502020204030204" pitchFamily="34" charset="0"/>
              </a:rPr>
              <a:t>Microsoft Teams meeting </a:t>
            </a: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200" b="1" dirty="0">
                <a:solidFill>
                  <a:srgbClr val="252424"/>
                </a:solidFill>
                <a:effectLst/>
                <a:latin typeface="Segoe UI" panose="020B0502040204020203" pitchFamily="34" charset="0"/>
                <a:ea typeface="Calibri" panose="020F0502020204030204" pitchFamily="34" charset="0"/>
              </a:rPr>
              <a:t>Join on your computer or mobile app </a:t>
            </a: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200" u="sng" dirty="0">
                <a:solidFill>
                  <a:srgbClr val="6264A7"/>
                </a:solidFill>
                <a:effectLst/>
                <a:latin typeface="Segoe UI Semibold" panose="020B0702040204020203" pitchFamily="34" charset="0"/>
                <a:ea typeface="Calibri" panose="020F0502020204030204" pitchFamily="34" charset="0"/>
                <a:hlinkClick r:id="rId3"/>
              </a:rPr>
              <a:t>Click here to join the meeting</a:t>
            </a:r>
            <a:r>
              <a:rPr lang="en-US" sz="1200" dirty="0">
                <a:solidFill>
                  <a:srgbClr val="252424"/>
                </a:solidFill>
                <a:effectLst/>
                <a:latin typeface="Segoe UI" panose="020B0502040204020203"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200" b="1" dirty="0">
                <a:solidFill>
                  <a:srgbClr val="252424"/>
                </a:solidFill>
                <a:effectLst/>
                <a:latin typeface="Segoe UI" panose="020B0502040204020203" pitchFamily="34" charset="0"/>
                <a:ea typeface="Calibri" panose="020F0502020204030204" pitchFamily="34" charset="0"/>
              </a:rPr>
              <a:t>Or call in (audio only)</a:t>
            </a:r>
            <a:r>
              <a:rPr lang="en-US" sz="1200" dirty="0">
                <a:solidFill>
                  <a:srgbClr val="252424"/>
                </a:solidFill>
                <a:effectLst/>
                <a:latin typeface="Segoe UI" panose="020B0502040204020203"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200" u="sng" dirty="0">
                <a:solidFill>
                  <a:srgbClr val="6264A7"/>
                </a:solidFill>
                <a:effectLst/>
                <a:latin typeface="Segoe UI" panose="020B0502040204020203" pitchFamily="34" charset="0"/>
                <a:ea typeface="Calibri" panose="020F0502020204030204" pitchFamily="34" charset="0"/>
                <a:hlinkClick r:id="rId4"/>
              </a:rPr>
              <a:t>+1 929-341-4269,,558823655#</a:t>
            </a:r>
            <a:r>
              <a:rPr lang="en-US" sz="1200" dirty="0">
                <a:solidFill>
                  <a:srgbClr val="252424"/>
                </a:solidFill>
                <a:effectLst/>
                <a:latin typeface="Segoe UI" panose="020B0502040204020203" pitchFamily="34" charset="0"/>
                <a:ea typeface="Calibri" panose="020F0502020204030204" pitchFamily="34" charset="0"/>
              </a:rPr>
              <a:t>   United States, New York City </a:t>
            </a: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200" dirty="0">
                <a:solidFill>
                  <a:srgbClr val="252424"/>
                </a:solidFill>
                <a:effectLst/>
                <a:latin typeface="Segoe UI" panose="020B0502040204020203" pitchFamily="34" charset="0"/>
                <a:ea typeface="Calibri" panose="020F0502020204030204" pitchFamily="34" charset="0"/>
              </a:rPr>
              <a:t>Phone Conference ID: 558 823 655# </a:t>
            </a: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dirty="0"/>
              <a:t> </a:t>
            </a:r>
          </a:p>
          <a:p>
            <a:pPr marL="0" indent="0">
              <a:buNone/>
            </a:pPr>
            <a:endParaRPr lang="en-US" sz="1800" b="1" dirty="0">
              <a:solidFill>
                <a:schemeClr val="tx1"/>
              </a:solidFill>
            </a:endParaRPr>
          </a:p>
        </p:txBody>
      </p:sp>
      <p:sp>
        <p:nvSpPr>
          <p:cNvPr id="4" name="Rectangle 3"/>
          <p:cNvSpPr/>
          <p:nvPr/>
        </p:nvSpPr>
        <p:spPr>
          <a:xfrm>
            <a:off x="209862" y="5759094"/>
            <a:ext cx="7869836" cy="307777"/>
          </a:xfrm>
          <a:prstGeom prst="rect">
            <a:avLst/>
          </a:prstGeom>
        </p:spPr>
        <p:txBody>
          <a:bodyPr wrap="square">
            <a:spAutoFit/>
          </a:bodyPr>
          <a:lstStyle/>
          <a:p>
            <a:r>
              <a:rPr lang="en-US" sz="1400" dirty="0">
                <a:solidFill>
                  <a:schemeClr val="bg1">
                    <a:lumMod val="50000"/>
                  </a:schemeClr>
                </a:solidFill>
              </a:rPr>
              <a:t>          </a:t>
            </a:r>
            <a:r>
              <a:rPr lang="en-US" sz="1200" i="1" dirty="0"/>
              <a:t>Special Education EOY - Lindsey Heitman - heitman_l@cde.state.co.us  (303) 866-5759</a:t>
            </a:r>
          </a:p>
        </p:txBody>
      </p:sp>
      <p:pic>
        <p:nvPicPr>
          <p:cNvPr id="1026" name="Picture 2" descr="450 Computer memes ideas in 2022 | computer memes, computer humor, tech  humor">
            <a:extLst>
              <a:ext uri="{FF2B5EF4-FFF2-40B4-BE49-F238E27FC236}">
                <a16:creationId xmlns:a16="http://schemas.microsoft.com/office/drawing/2014/main" id="{0E63DF71-E404-B9E2-1A0D-92AA5D0C00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5709" y="1514118"/>
            <a:ext cx="3136611" cy="3090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311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E3E9D-7077-4E8E-9E9D-688450843C95}"/>
              </a:ext>
            </a:extLst>
          </p:cNvPr>
          <p:cNvSpPr>
            <a:spLocks noGrp="1"/>
          </p:cNvSpPr>
          <p:nvPr>
            <p:ph type="title"/>
          </p:nvPr>
        </p:nvSpPr>
        <p:spPr>
          <a:xfrm>
            <a:off x="223071" y="166761"/>
            <a:ext cx="6081865" cy="756418"/>
          </a:xfrm>
        </p:spPr>
        <p:txBody>
          <a:bodyPr/>
          <a:lstStyle/>
          <a:p>
            <a:r>
              <a:rPr lang="en-US" dirty="0"/>
              <a:t>Special Education IEP Interchange Resources</a:t>
            </a:r>
          </a:p>
        </p:txBody>
      </p:sp>
      <p:sp>
        <p:nvSpPr>
          <p:cNvPr id="3" name="Content Placeholder 2">
            <a:extLst>
              <a:ext uri="{FF2B5EF4-FFF2-40B4-BE49-F238E27FC236}">
                <a16:creationId xmlns:a16="http://schemas.microsoft.com/office/drawing/2014/main" id="{490AA587-9879-4CDE-BA18-1A6ECFF94EC6}"/>
              </a:ext>
            </a:extLst>
          </p:cNvPr>
          <p:cNvSpPr>
            <a:spLocks noGrp="1"/>
          </p:cNvSpPr>
          <p:nvPr>
            <p:ph idx="1"/>
          </p:nvPr>
        </p:nvSpPr>
        <p:spPr>
          <a:xfrm>
            <a:off x="495485" y="1288168"/>
            <a:ext cx="7886700" cy="4640674"/>
          </a:xfrm>
        </p:spPr>
        <p:txBody>
          <a:bodyPr/>
          <a:lstStyle/>
          <a:p>
            <a:pPr marL="0" indent="0">
              <a:buNone/>
            </a:pPr>
            <a:r>
              <a:rPr lang="en-US" sz="1800" dirty="0"/>
              <a:t>Resources Continued: </a:t>
            </a:r>
            <a:r>
              <a:rPr lang="en-US" sz="1800" dirty="0">
                <a:hlinkClick r:id="rId2"/>
              </a:rPr>
              <a:t>http://www.cde.state.co.us/datapipeline/inter_sped-iep</a:t>
            </a:r>
            <a:r>
              <a:rPr lang="en-US" sz="1800" dirty="0"/>
              <a:t> </a:t>
            </a:r>
          </a:p>
          <a:p>
            <a:endParaRPr lang="en-US" dirty="0"/>
          </a:p>
        </p:txBody>
      </p:sp>
      <p:sp>
        <p:nvSpPr>
          <p:cNvPr id="4" name="Slide Number Placeholder 3">
            <a:extLst>
              <a:ext uri="{FF2B5EF4-FFF2-40B4-BE49-F238E27FC236}">
                <a16:creationId xmlns:a16="http://schemas.microsoft.com/office/drawing/2014/main" id="{B7595BDD-1D96-4015-9EDB-720EC6C84192}"/>
              </a:ext>
            </a:extLst>
          </p:cNvPr>
          <p:cNvSpPr>
            <a:spLocks noGrp="1"/>
          </p:cNvSpPr>
          <p:nvPr>
            <p:ph type="sldNum" sz="quarter" idx="12"/>
          </p:nvPr>
        </p:nvSpPr>
        <p:spPr/>
        <p:txBody>
          <a:bodyPr/>
          <a:lstStyle/>
          <a:p>
            <a:fld id="{C479D5F6-EDCB-402A-AC08-4943A1820E8F}" type="slidenum">
              <a:rPr lang="en-US" smtClean="0"/>
              <a:pPr/>
              <a:t>20</a:t>
            </a:fld>
            <a:endParaRPr lang="en-US" dirty="0"/>
          </a:p>
        </p:txBody>
      </p:sp>
      <p:pic>
        <p:nvPicPr>
          <p:cNvPr id="7" name="Picture 6">
            <a:extLst>
              <a:ext uri="{FF2B5EF4-FFF2-40B4-BE49-F238E27FC236}">
                <a16:creationId xmlns:a16="http://schemas.microsoft.com/office/drawing/2014/main" id="{F7BB600B-4B47-E4F6-C515-E50825EF0A56}"/>
              </a:ext>
            </a:extLst>
          </p:cNvPr>
          <p:cNvPicPr>
            <a:picLocks noChangeAspect="1"/>
          </p:cNvPicPr>
          <p:nvPr/>
        </p:nvPicPr>
        <p:blipFill rotWithShape="1">
          <a:blip r:embed="rId3"/>
          <a:srcRect l="11212" t="8288" r="42351"/>
          <a:stretch/>
        </p:blipFill>
        <p:spPr>
          <a:xfrm>
            <a:off x="761815" y="1647336"/>
            <a:ext cx="5770960" cy="4932966"/>
          </a:xfrm>
          <a:prstGeom prst="rect">
            <a:avLst/>
          </a:prstGeom>
        </p:spPr>
      </p:pic>
      <p:sp>
        <p:nvSpPr>
          <p:cNvPr id="13" name="Arrow: Left 12">
            <a:extLst>
              <a:ext uri="{FF2B5EF4-FFF2-40B4-BE49-F238E27FC236}">
                <a16:creationId xmlns:a16="http://schemas.microsoft.com/office/drawing/2014/main" id="{3D480B45-0D02-EA61-24A6-5F207FDBE9F7}"/>
              </a:ext>
            </a:extLst>
          </p:cNvPr>
          <p:cNvSpPr/>
          <p:nvPr/>
        </p:nvSpPr>
        <p:spPr>
          <a:xfrm>
            <a:off x="5484584" y="2139106"/>
            <a:ext cx="1640704" cy="385701"/>
          </a:xfrm>
          <a:prstGeom prst="lef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Templates</a:t>
            </a:r>
          </a:p>
        </p:txBody>
      </p:sp>
      <p:sp>
        <p:nvSpPr>
          <p:cNvPr id="14" name="Arrow: Left 13">
            <a:extLst>
              <a:ext uri="{FF2B5EF4-FFF2-40B4-BE49-F238E27FC236}">
                <a16:creationId xmlns:a16="http://schemas.microsoft.com/office/drawing/2014/main" id="{8C4FE512-CED2-7DD7-F228-3FE07B7F9945}"/>
              </a:ext>
            </a:extLst>
          </p:cNvPr>
          <p:cNvSpPr/>
          <p:nvPr/>
        </p:nvSpPr>
        <p:spPr>
          <a:xfrm>
            <a:off x="5816776" y="3151760"/>
            <a:ext cx="1640704" cy="385701"/>
          </a:xfrm>
          <a:prstGeom prst="lef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Trainings</a:t>
            </a:r>
          </a:p>
        </p:txBody>
      </p:sp>
      <p:sp>
        <p:nvSpPr>
          <p:cNvPr id="15" name="Arrow: Left 14">
            <a:extLst>
              <a:ext uri="{FF2B5EF4-FFF2-40B4-BE49-F238E27FC236}">
                <a16:creationId xmlns:a16="http://schemas.microsoft.com/office/drawing/2014/main" id="{77F42227-6D1A-B64D-6C54-EF2F6FDB1258}"/>
              </a:ext>
            </a:extLst>
          </p:cNvPr>
          <p:cNvSpPr/>
          <p:nvPr/>
        </p:nvSpPr>
        <p:spPr>
          <a:xfrm>
            <a:off x="5953740" y="5581582"/>
            <a:ext cx="1640704" cy="385701"/>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Helpful Resources</a:t>
            </a:r>
          </a:p>
        </p:txBody>
      </p:sp>
      <p:sp>
        <p:nvSpPr>
          <p:cNvPr id="16" name="Arrow: Left 15">
            <a:extLst>
              <a:ext uri="{FF2B5EF4-FFF2-40B4-BE49-F238E27FC236}">
                <a16:creationId xmlns:a16="http://schemas.microsoft.com/office/drawing/2014/main" id="{04062B2A-9818-CB2C-25F6-44FFDE79C332}"/>
              </a:ext>
            </a:extLst>
          </p:cNvPr>
          <p:cNvSpPr/>
          <p:nvPr/>
        </p:nvSpPr>
        <p:spPr>
          <a:xfrm>
            <a:off x="4237866" y="4412059"/>
            <a:ext cx="4189637" cy="789537"/>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Enrich and Child/Participation Files data fields *crosswa</a:t>
            </a:r>
            <a:r>
              <a:rPr lang="en-US" sz="1400" b="1" dirty="0">
                <a:solidFill>
                  <a:schemeClr val="tx1"/>
                </a:solidFill>
              </a:rPr>
              <a:t>lk</a:t>
            </a:r>
          </a:p>
        </p:txBody>
      </p:sp>
      <p:sp>
        <p:nvSpPr>
          <p:cNvPr id="17" name="Rectangle 16">
            <a:extLst>
              <a:ext uri="{FF2B5EF4-FFF2-40B4-BE49-F238E27FC236}">
                <a16:creationId xmlns:a16="http://schemas.microsoft.com/office/drawing/2014/main" id="{2D46928C-9970-440E-9C6F-B08348E23D35}"/>
              </a:ext>
            </a:extLst>
          </p:cNvPr>
          <p:cNvSpPr/>
          <p:nvPr/>
        </p:nvSpPr>
        <p:spPr>
          <a:xfrm>
            <a:off x="6828608" y="3652096"/>
            <a:ext cx="2084412" cy="923446"/>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*This crosswalk lists field names in Enrich and what fields they correlate to in the Child and Participation files </a:t>
            </a:r>
          </a:p>
        </p:txBody>
      </p:sp>
    </p:spTree>
    <p:extLst>
      <p:ext uri="{BB962C8B-B14F-4D97-AF65-F5344CB8AC3E}">
        <p14:creationId xmlns:p14="http://schemas.microsoft.com/office/powerpoint/2010/main" val="862018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E3E9D-7077-4E8E-9E9D-688450843C95}"/>
              </a:ext>
            </a:extLst>
          </p:cNvPr>
          <p:cNvSpPr>
            <a:spLocks noGrp="1"/>
          </p:cNvSpPr>
          <p:nvPr>
            <p:ph type="title"/>
          </p:nvPr>
        </p:nvSpPr>
        <p:spPr/>
        <p:txBody>
          <a:bodyPr/>
          <a:lstStyle/>
          <a:p>
            <a:r>
              <a:rPr lang="en-US" dirty="0"/>
              <a:t>Special Education EOY Snapshot Resources</a:t>
            </a:r>
          </a:p>
        </p:txBody>
      </p:sp>
      <p:sp>
        <p:nvSpPr>
          <p:cNvPr id="3" name="Content Placeholder 2">
            <a:extLst>
              <a:ext uri="{FF2B5EF4-FFF2-40B4-BE49-F238E27FC236}">
                <a16:creationId xmlns:a16="http://schemas.microsoft.com/office/drawing/2014/main" id="{490AA587-9879-4CDE-BA18-1A6ECFF94EC6}"/>
              </a:ext>
            </a:extLst>
          </p:cNvPr>
          <p:cNvSpPr>
            <a:spLocks noGrp="1"/>
          </p:cNvSpPr>
          <p:nvPr>
            <p:ph idx="4294967295"/>
          </p:nvPr>
        </p:nvSpPr>
        <p:spPr>
          <a:xfrm>
            <a:off x="101600" y="572655"/>
            <a:ext cx="7785100" cy="5374120"/>
          </a:xfrm>
        </p:spPr>
        <p:txBody>
          <a:bodyPr/>
          <a:lstStyle/>
          <a:p>
            <a:pPr marL="0" indent="0">
              <a:buNone/>
            </a:pPr>
            <a:r>
              <a:rPr lang="en-US" sz="1800" dirty="0"/>
              <a:t>Resources Continued: </a:t>
            </a:r>
            <a:r>
              <a:rPr lang="en-US" sz="1800" dirty="0">
                <a:hlinkClick r:id="rId2"/>
              </a:rPr>
              <a:t>http://www.cde.state.co.us/datapipeline/snap_sped-eoy</a:t>
            </a:r>
            <a:r>
              <a:rPr lang="en-US" sz="1800" dirty="0"/>
              <a:t> </a:t>
            </a:r>
          </a:p>
          <a:p>
            <a:endParaRPr lang="en-US" dirty="0"/>
          </a:p>
        </p:txBody>
      </p:sp>
      <p:sp>
        <p:nvSpPr>
          <p:cNvPr id="4" name="Slide Number Placeholder 3">
            <a:extLst>
              <a:ext uri="{FF2B5EF4-FFF2-40B4-BE49-F238E27FC236}">
                <a16:creationId xmlns:a16="http://schemas.microsoft.com/office/drawing/2014/main" id="{B7595BDD-1D96-4015-9EDB-720EC6C84192}"/>
              </a:ext>
            </a:extLst>
          </p:cNvPr>
          <p:cNvSpPr>
            <a:spLocks noGrp="1"/>
          </p:cNvSpPr>
          <p:nvPr>
            <p:ph type="sldNum" sz="quarter" idx="4294967295"/>
          </p:nvPr>
        </p:nvSpPr>
        <p:spPr>
          <a:xfrm>
            <a:off x="0" y="6427788"/>
            <a:ext cx="2057400" cy="365125"/>
          </a:xfrm>
        </p:spPr>
        <p:txBody>
          <a:bodyPr/>
          <a:lstStyle/>
          <a:p>
            <a:fld id="{C479D5F6-EDCB-402A-AC08-4943A1820E8F}" type="slidenum">
              <a:rPr lang="en-US" smtClean="0"/>
              <a:pPr/>
              <a:t>21</a:t>
            </a:fld>
            <a:endParaRPr lang="en-US" dirty="0"/>
          </a:p>
        </p:txBody>
      </p:sp>
      <p:pic>
        <p:nvPicPr>
          <p:cNvPr id="6" name="Picture 5">
            <a:extLst>
              <a:ext uri="{FF2B5EF4-FFF2-40B4-BE49-F238E27FC236}">
                <a16:creationId xmlns:a16="http://schemas.microsoft.com/office/drawing/2014/main" id="{64F5D8E2-512E-B90C-243D-71F2C52977A7}"/>
              </a:ext>
            </a:extLst>
          </p:cNvPr>
          <p:cNvPicPr>
            <a:picLocks noChangeAspect="1"/>
          </p:cNvPicPr>
          <p:nvPr/>
        </p:nvPicPr>
        <p:blipFill rotWithShape="1">
          <a:blip r:embed="rId3"/>
          <a:srcRect l="11343" r="39808"/>
          <a:stretch/>
        </p:blipFill>
        <p:spPr>
          <a:xfrm>
            <a:off x="487559" y="1087285"/>
            <a:ext cx="5234679" cy="5034292"/>
          </a:xfrm>
          <a:prstGeom prst="rect">
            <a:avLst/>
          </a:prstGeom>
        </p:spPr>
      </p:pic>
      <p:sp>
        <p:nvSpPr>
          <p:cNvPr id="17" name="Arrow: Left 16">
            <a:extLst>
              <a:ext uri="{FF2B5EF4-FFF2-40B4-BE49-F238E27FC236}">
                <a16:creationId xmlns:a16="http://schemas.microsoft.com/office/drawing/2014/main" id="{9874300B-7AF3-519A-9079-FF0438CF9010}"/>
              </a:ext>
            </a:extLst>
          </p:cNvPr>
          <p:cNvSpPr/>
          <p:nvPr/>
        </p:nvSpPr>
        <p:spPr>
          <a:xfrm>
            <a:off x="4388140" y="1891865"/>
            <a:ext cx="1847601" cy="397519"/>
          </a:xfrm>
          <a:prstGeom prst="lef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Snapshot File Layout</a:t>
            </a:r>
          </a:p>
        </p:txBody>
      </p:sp>
      <p:sp>
        <p:nvSpPr>
          <p:cNvPr id="18" name="Arrow: Left 17">
            <a:extLst>
              <a:ext uri="{FF2B5EF4-FFF2-40B4-BE49-F238E27FC236}">
                <a16:creationId xmlns:a16="http://schemas.microsoft.com/office/drawing/2014/main" id="{BCD02F40-4CF6-2297-CEA8-423B8C07943B}"/>
              </a:ext>
            </a:extLst>
          </p:cNvPr>
          <p:cNvSpPr/>
          <p:nvPr/>
        </p:nvSpPr>
        <p:spPr>
          <a:xfrm>
            <a:off x="4572000" y="1297446"/>
            <a:ext cx="1847601" cy="397519"/>
          </a:xfrm>
          <a:prstGeom prst="lef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Timeline</a:t>
            </a:r>
          </a:p>
        </p:txBody>
      </p:sp>
      <p:sp>
        <p:nvSpPr>
          <p:cNvPr id="19" name="Arrow: Left 18">
            <a:extLst>
              <a:ext uri="{FF2B5EF4-FFF2-40B4-BE49-F238E27FC236}">
                <a16:creationId xmlns:a16="http://schemas.microsoft.com/office/drawing/2014/main" id="{56827E5C-1B2C-78A2-9F6E-9DFB3C172F1C}"/>
              </a:ext>
            </a:extLst>
          </p:cNvPr>
          <p:cNvSpPr/>
          <p:nvPr/>
        </p:nvSpPr>
        <p:spPr>
          <a:xfrm>
            <a:off x="4506958" y="2387521"/>
            <a:ext cx="1977683" cy="344207"/>
          </a:xfrm>
          <a:prstGeom prst="lef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Errors/Business Rules</a:t>
            </a:r>
          </a:p>
        </p:txBody>
      </p:sp>
      <p:sp>
        <p:nvSpPr>
          <p:cNvPr id="20" name="Arrow: Left 19">
            <a:extLst>
              <a:ext uri="{FF2B5EF4-FFF2-40B4-BE49-F238E27FC236}">
                <a16:creationId xmlns:a16="http://schemas.microsoft.com/office/drawing/2014/main" id="{8A8D15B8-D965-47D5-DA79-0AEAA6C31B63}"/>
              </a:ext>
            </a:extLst>
          </p:cNvPr>
          <p:cNvSpPr/>
          <p:nvPr/>
        </p:nvSpPr>
        <p:spPr>
          <a:xfrm>
            <a:off x="4605857" y="2933643"/>
            <a:ext cx="2635452" cy="642176"/>
          </a:xfrm>
          <a:prstGeom prst="lef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Trainings - Overview of Paths, etc.</a:t>
            </a:r>
          </a:p>
        </p:txBody>
      </p:sp>
      <p:sp>
        <p:nvSpPr>
          <p:cNvPr id="21" name="Arrow: Left 20">
            <a:extLst>
              <a:ext uri="{FF2B5EF4-FFF2-40B4-BE49-F238E27FC236}">
                <a16:creationId xmlns:a16="http://schemas.microsoft.com/office/drawing/2014/main" id="{12F4E319-EE38-6AB8-7032-A5A1A3208291}"/>
              </a:ext>
            </a:extLst>
          </p:cNvPr>
          <p:cNvSpPr/>
          <p:nvPr/>
        </p:nvSpPr>
        <p:spPr>
          <a:xfrm>
            <a:off x="4506958" y="4177225"/>
            <a:ext cx="2965260" cy="1944352"/>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rPr>
              <a:t>Exception Template</a:t>
            </a:r>
          </a:p>
          <a:p>
            <a:r>
              <a:rPr lang="en-US" sz="1050" b="1" dirty="0">
                <a:solidFill>
                  <a:schemeClr val="tx1"/>
                </a:solidFill>
              </a:rPr>
              <a:t>Delay Code Crosswalk</a:t>
            </a:r>
          </a:p>
          <a:p>
            <a:r>
              <a:rPr lang="en-US" sz="1050" b="1" dirty="0">
                <a:solidFill>
                  <a:schemeClr val="tx1"/>
                </a:solidFill>
              </a:rPr>
              <a:t>Path Flowchart</a:t>
            </a:r>
          </a:p>
          <a:p>
            <a:r>
              <a:rPr lang="en-US" sz="1050" b="1" dirty="0">
                <a:solidFill>
                  <a:schemeClr val="tx1"/>
                </a:solidFill>
              </a:rPr>
              <a:t>Collection Summary </a:t>
            </a:r>
          </a:p>
          <a:p>
            <a:r>
              <a:rPr lang="en-US" sz="1050" b="1" dirty="0">
                <a:solidFill>
                  <a:schemeClr val="tx1"/>
                </a:solidFill>
              </a:rPr>
              <a:t>Quick Reference Guide      </a:t>
            </a:r>
          </a:p>
          <a:p>
            <a:r>
              <a:rPr lang="en-US" sz="1050" b="1" dirty="0">
                <a:solidFill>
                  <a:schemeClr val="tx1"/>
                </a:solidFill>
              </a:rPr>
              <a:t>Data Content Guide</a:t>
            </a:r>
          </a:p>
        </p:txBody>
      </p:sp>
      <p:pic>
        <p:nvPicPr>
          <p:cNvPr id="22" name="Picture 22" descr="チェックしてみて チェックアウト GIF - チェックしてみて チェックアウト 指差す GIFs">
            <a:extLst>
              <a:ext uri="{FF2B5EF4-FFF2-40B4-BE49-F238E27FC236}">
                <a16:creationId xmlns:a16="http://schemas.microsoft.com/office/drawing/2014/main" id="{57168A72-493D-CC2F-2DC5-F536ED531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7177" y="1960380"/>
            <a:ext cx="691968" cy="854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254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What’s New in 21-22?</a:t>
            </a:r>
          </a:p>
        </p:txBody>
      </p:sp>
      <p:sp>
        <p:nvSpPr>
          <p:cNvPr id="2" name="Slide Number Placeholder 1"/>
          <p:cNvSpPr>
            <a:spLocks noGrp="1"/>
          </p:cNvSpPr>
          <p:nvPr>
            <p:ph type="sldNum" sz="quarter" idx="12"/>
          </p:nvPr>
        </p:nvSpPr>
        <p:spPr/>
        <p:txBody>
          <a:bodyPr/>
          <a:lstStyle/>
          <a:p>
            <a:fld id="{67726FA2-3EC9-4717-AD62-D8C823692DD3}" type="slidenum">
              <a:rPr lang="en-US" smtClean="0"/>
              <a:pPr/>
              <a:t>22</a:t>
            </a:fld>
            <a:endParaRPr lang="en-US" dirty="0"/>
          </a:p>
        </p:txBody>
      </p:sp>
    </p:spTree>
    <p:extLst>
      <p:ext uri="{BB962C8B-B14F-4D97-AF65-F5344CB8AC3E}">
        <p14:creationId xmlns:p14="http://schemas.microsoft.com/office/powerpoint/2010/main" val="317262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7070007" cy="756418"/>
          </a:xfrm>
        </p:spPr>
        <p:txBody>
          <a:bodyPr/>
          <a:lstStyle/>
          <a:p>
            <a:r>
              <a:rPr lang="en-US" dirty="0"/>
              <a:t>2021-2022 Special Education IEP Interchange       Summary of Changes</a:t>
            </a:r>
          </a:p>
        </p:txBody>
      </p:sp>
      <p:sp>
        <p:nvSpPr>
          <p:cNvPr id="3" name="Content Placeholder 2"/>
          <p:cNvSpPr>
            <a:spLocks noGrp="1"/>
          </p:cNvSpPr>
          <p:nvPr>
            <p:ph idx="1"/>
          </p:nvPr>
        </p:nvSpPr>
        <p:spPr>
          <a:xfrm>
            <a:off x="663517" y="1898239"/>
            <a:ext cx="6233357" cy="4640674"/>
          </a:xfrm>
        </p:spPr>
        <p:txBody>
          <a:bodyPr>
            <a:noAutofit/>
          </a:bodyPr>
          <a:lstStyle/>
          <a:p>
            <a:pPr marL="0" marR="0" lvl="0" indent="0">
              <a:lnSpc>
                <a:spcPct val="115000"/>
              </a:lnSpc>
              <a:spcBef>
                <a:spcPts val="0"/>
              </a:spcBef>
              <a:spcAft>
                <a:spcPts val="0"/>
              </a:spcAft>
              <a:buNone/>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Participation file updates in 21-22:</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457200" lvl="1" indent="0">
              <a:lnSpc>
                <a:spcPct val="115000"/>
              </a:lnSpc>
              <a:spcBef>
                <a:spcPts val="0"/>
              </a:spcBef>
              <a:buNone/>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1. Removed delay code </a:t>
            </a:r>
            <a:r>
              <a:rPr lang="en-US" sz="1400" b="1" dirty="0">
                <a:effectLst/>
                <a:latin typeface="Calibri" panose="020F0502020204030204" pitchFamily="34" charset="0"/>
                <a:ea typeface="Times New Roman" panose="02020603050405020304" pitchFamily="18" charset="0"/>
                <a:cs typeface="Times New Roman" panose="02020603050405020304" pitchFamily="18" charset="0"/>
              </a:rPr>
              <a:t>61 –  Not Valid Covid19- School Closure</a:t>
            </a: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 from data field ‘</a:t>
            </a:r>
            <a:r>
              <a:rPr lang="en-US" sz="1400" b="1" dirty="0">
                <a:effectLst/>
                <a:latin typeface="Calibri" panose="020F0502020204030204" pitchFamily="34" charset="0"/>
                <a:ea typeface="Times New Roman" panose="02020603050405020304" pitchFamily="18" charset="0"/>
                <a:cs typeface="Times New Roman" panose="02020603050405020304" pitchFamily="18" charset="0"/>
              </a:rPr>
              <a:t>Reason IEP was Never Implemented Part B</a:t>
            </a: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 in </a:t>
            </a:r>
            <a:r>
              <a:rPr lang="en-US" sz="1400" b="1" dirty="0">
                <a:effectLst/>
                <a:latin typeface="Calibri" panose="020F0502020204030204" pitchFamily="34" charset="0"/>
                <a:ea typeface="Times New Roman" panose="02020603050405020304" pitchFamily="18" charset="0"/>
                <a:cs typeface="Times New Roman" panose="02020603050405020304" pitchFamily="18" charset="0"/>
              </a:rPr>
              <a:t>21-22</a:t>
            </a: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 as an option to report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2">
              <a:lnSpc>
                <a:spcPct val="115000"/>
              </a:lnSpc>
              <a:spcBef>
                <a:spcPts val="0"/>
              </a:spcBef>
              <a:buFont typeface="Wingdings" panose="05000000000000000000" pitchFamily="2" charset="2"/>
              <a:buChar char=""/>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Please note that delay code 61 is no longer an option for the field – ‘Reason IEP was Never Implemented Part B’.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2">
              <a:lnSpc>
                <a:spcPct val="115000"/>
              </a:lnSpc>
              <a:spcBef>
                <a:spcPts val="0"/>
              </a:spcBef>
              <a:buFont typeface="Wingdings" panose="05000000000000000000" pitchFamily="2" charset="2"/>
              <a:buChar char=""/>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It is still an option for other delay fields, but will be removed completely in 22-23.    </a:t>
            </a:r>
          </a:p>
          <a:p>
            <a:pPr marL="914400" lvl="2" indent="0">
              <a:lnSpc>
                <a:spcPct val="115000"/>
              </a:lnSpc>
              <a:spcBef>
                <a:spcPts val="0"/>
              </a:spcBef>
              <a:buNone/>
            </a:pPr>
            <a:endParaRPr lang="en-US" sz="1400" dirty="0">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marL="457200" lvl="1" indent="0">
              <a:lnSpc>
                <a:spcPct val="115000"/>
              </a:lnSpc>
              <a:spcBef>
                <a:spcPts val="0"/>
              </a:spcBef>
              <a:buNone/>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2. Added additional clarification to </a:t>
            </a:r>
            <a:r>
              <a:rPr lang="en-US" sz="1400" b="1" dirty="0">
                <a:effectLst/>
                <a:latin typeface="Calibri" panose="020F0502020204030204" pitchFamily="34" charset="0"/>
                <a:ea typeface="Times New Roman" panose="02020603050405020304" pitchFamily="18" charset="0"/>
                <a:cs typeface="Times New Roman" panose="02020603050405020304" pitchFamily="18" charset="0"/>
              </a:rPr>
              <a:t>delay code 45 </a:t>
            </a: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definition. </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lvl="2">
              <a:lnSpc>
                <a:spcPct val="115000"/>
              </a:lnSpc>
              <a:spcBef>
                <a:spcPts val="0"/>
              </a:spcBef>
              <a:buFont typeface="Wingdings" panose="05000000000000000000" pitchFamily="2" charset="2"/>
              <a:buChar char=""/>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45: Parent repeatedly failed or refused to; produce child, give consent, respond to meeting requests, attend scheduled meetings. Includes delays due to illness and any requested meeting delays from parent </a:t>
            </a:r>
            <a:r>
              <a:rPr lang="en-US" sz="14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Process was delayed but did not end</a:t>
            </a: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Slide Number Placeholder 5"/>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23</a:t>
            </a:fld>
            <a:endParaRPr lang="en-US" dirty="0"/>
          </a:p>
        </p:txBody>
      </p:sp>
      <p:graphicFrame>
        <p:nvGraphicFramePr>
          <p:cNvPr id="11" name="Table 10">
            <a:extLst>
              <a:ext uri="{FF2B5EF4-FFF2-40B4-BE49-F238E27FC236}">
                <a16:creationId xmlns:a16="http://schemas.microsoft.com/office/drawing/2014/main" id="{BDAFDD67-05ED-409A-B039-383CA6F83CFD}"/>
              </a:ext>
            </a:extLst>
          </p:cNvPr>
          <p:cNvGraphicFramePr>
            <a:graphicFrameLocks noGrp="1"/>
          </p:cNvGraphicFramePr>
          <p:nvPr>
            <p:extLst>
              <p:ext uri="{D42A27DB-BD31-4B8C-83A1-F6EECF244321}">
                <p14:modId xmlns:p14="http://schemas.microsoft.com/office/powerpoint/2010/main" val="292313849"/>
              </p:ext>
            </p:extLst>
          </p:nvPr>
        </p:nvGraphicFramePr>
        <p:xfrm>
          <a:off x="1884250" y="2729553"/>
          <a:ext cx="5287497" cy="1243330"/>
        </p:xfrm>
        <a:graphic>
          <a:graphicData uri="http://schemas.openxmlformats.org/drawingml/2006/table">
            <a:tbl>
              <a:tblPr firstRow="1" firstCol="1" bandRow="1"/>
              <a:tblGrid>
                <a:gridCol w="5287497">
                  <a:extLst>
                    <a:ext uri="{9D8B030D-6E8A-4147-A177-3AD203B41FA5}">
                      <a16:colId xmlns:a16="http://schemas.microsoft.com/office/drawing/2014/main" val="3149516494"/>
                    </a:ext>
                  </a:extLst>
                </a:gridCol>
              </a:tblGrid>
              <a:tr h="699447">
                <a:tc>
                  <a:txBody>
                    <a:bodyPr/>
                    <a:lstStyle/>
                    <a:p>
                      <a:pPr marL="0" marR="0">
                        <a:lnSpc>
                          <a:spcPct val="115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3157348457"/>
                  </a:ext>
                </a:extLst>
              </a:tr>
            </a:tbl>
          </a:graphicData>
        </a:graphic>
      </p:graphicFrame>
      <p:pic>
        <p:nvPicPr>
          <p:cNvPr id="4100" name="Picture 4" descr="Check It Out GIFs | Tenor">
            <a:extLst>
              <a:ext uri="{FF2B5EF4-FFF2-40B4-BE49-F238E27FC236}">
                <a16:creationId xmlns:a16="http://schemas.microsoft.com/office/drawing/2014/main" id="{E5998FAB-3E26-47BF-96CF-89D583C71F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1393794"/>
            <a:ext cx="1401561" cy="1433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572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CCF5B-1EB9-4940-B654-5E55161EA4BA}"/>
              </a:ext>
            </a:extLst>
          </p:cNvPr>
          <p:cNvSpPr>
            <a:spLocks noGrp="1"/>
          </p:cNvSpPr>
          <p:nvPr>
            <p:ph type="title"/>
          </p:nvPr>
        </p:nvSpPr>
        <p:spPr/>
        <p:txBody>
          <a:bodyPr/>
          <a:lstStyle/>
          <a:p>
            <a:r>
              <a:rPr lang="en-US" dirty="0"/>
              <a:t>Special Education IEP Interchange 22-23 Changes</a:t>
            </a:r>
          </a:p>
        </p:txBody>
      </p:sp>
      <p:sp>
        <p:nvSpPr>
          <p:cNvPr id="3" name="Content Placeholder 2">
            <a:extLst>
              <a:ext uri="{FF2B5EF4-FFF2-40B4-BE49-F238E27FC236}">
                <a16:creationId xmlns:a16="http://schemas.microsoft.com/office/drawing/2014/main" id="{AF1F7281-DB33-403B-B010-EC46CEB0C1D6}"/>
              </a:ext>
            </a:extLst>
          </p:cNvPr>
          <p:cNvSpPr>
            <a:spLocks noGrp="1"/>
          </p:cNvSpPr>
          <p:nvPr>
            <p:ph idx="1"/>
          </p:nvPr>
        </p:nvSpPr>
        <p:spPr/>
        <p:txBody>
          <a:bodyPr/>
          <a:lstStyle/>
          <a:p>
            <a:pPr marL="0" marR="0" indent="0">
              <a:spcBef>
                <a:spcPts val="0"/>
              </a:spcBef>
              <a:spcAft>
                <a:spcPts val="0"/>
              </a:spcAft>
              <a:buNone/>
            </a:pPr>
            <a:r>
              <a:rPr lang="en-US" sz="1600" b="1" u="sng" dirty="0">
                <a:effectLst/>
                <a:latin typeface="Calibri" panose="020F0502020204030204" pitchFamily="34" charset="0"/>
                <a:ea typeface="Calibri" panose="020F0502020204030204" pitchFamily="34" charset="0"/>
              </a:rPr>
              <a:t>2022-2023 IEP Interchange Changes</a:t>
            </a:r>
            <a:endParaRPr lang="en-US" sz="1600" dirty="0">
              <a:effectLst/>
              <a:latin typeface="Calibri" panose="020F0502020204030204" pitchFamily="34" charset="0"/>
              <a:ea typeface="Calibri" panose="020F0502020204030204" pitchFamily="34" charset="0"/>
            </a:endParaRPr>
          </a:p>
          <a:p>
            <a:pPr marL="342900" indent="-342900">
              <a:spcBef>
                <a:spcPts val="0"/>
              </a:spcBef>
              <a:buFont typeface="Symbol" panose="05050102010706020507" pitchFamily="18" charset="2"/>
              <a:buChar char=""/>
            </a:pPr>
            <a:r>
              <a:rPr lang="en-US" sz="1600" dirty="0">
                <a:effectLst/>
                <a:latin typeface="Calibri" panose="020F0502020204030204" pitchFamily="34" charset="0"/>
                <a:ea typeface="Times New Roman" panose="02020603050405020304" pitchFamily="18" charset="0"/>
              </a:rPr>
              <a:t>Child File: </a:t>
            </a:r>
            <a:endParaRPr lang="en-US" sz="1600" dirty="0">
              <a:effectLst/>
              <a:latin typeface="Calibri" panose="020F0502020204030204" pitchFamily="34" charset="0"/>
              <a:ea typeface="Calibri" panose="020F0502020204030204" pitchFamily="34" charset="0"/>
            </a:endParaRPr>
          </a:p>
          <a:p>
            <a:pPr marL="742950" lvl="1" indent="-285750">
              <a:spcBef>
                <a:spcPts val="0"/>
              </a:spcBef>
              <a:buFont typeface="Courier New" panose="02070309020205020404" pitchFamily="49" charset="0"/>
              <a:buChar char="o"/>
            </a:pPr>
            <a:r>
              <a:rPr lang="en-US" sz="1600" dirty="0">
                <a:effectLst/>
                <a:latin typeface="Calibri" panose="020F0502020204030204" pitchFamily="34" charset="0"/>
                <a:ea typeface="Times New Roman" panose="02020603050405020304" pitchFamily="18" charset="0"/>
              </a:rPr>
              <a:t>Remove data field </a:t>
            </a:r>
            <a:r>
              <a:rPr lang="en-US" sz="1600" b="1" dirty="0">
                <a:effectLst/>
                <a:latin typeface="Calibri" panose="020F0502020204030204" pitchFamily="34" charset="0"/>
                <a:ea typeface="Times New Roman" panose="02020603050405020304" pitchFamily="18" charset="0"/>
              </a:rPr>
              <a:t>District of Parent’s Residence </a:t>
            </a:r>
            <a:r>
              <a:rPr lang="en-US" sz="1600" dirty="0">
                <a:effectLst/>
                <a:latin typeface="Calibri" panose="020F0502020204030204" pitchFamily="34" charset="0"/>
                <a:ea typeface="Times New Roman" panose="02020603050405020304" pitchFamily="18" charset="0"/>
              </a:rPr>
              <a:t>from the file</a:t>
            </a:r>
            <a:endParaRPr lang="en-US" sz="1600" dirty="0">
              <a:effectLst/>
              <a:latin typeface="Calibri" panose="020F0502020204030204" pitchFamily="34" charset="0"/>
              <a:ea typeface="Calibri" panose="020F0502020204030204" pitchFamily="34" charset="0"/>
            </a:endParaRPr>
          </a:p>
          <a:p>
            <a:pPr marL="800100" lvl="1" indent="-342900">
              <a:spcBef>
                <a:spcPts val="0"/>
              </a:spcBef>
              <a:buFont typeface="Symbol" panose="05050102010706020507" pitchFamily="18" charset="2"/>
              <a:buChar char=""/>
            </a:pPr>
            <a:endParaRPr lang="en-US" sz="1600" dirty="0">
              <a:effectLst/>
              <a:latin typeface="Calibri" panose="020F0502020204030204" pitchFamily="34" charset="0"/>
              <a:ea typeface="Times New Roman" panose="02020603050405020304" pitchFamily="18" charset="0"/>
            </a:endParaRPr>
          </a:p>
          <a:p>
            <a:pPr marL="342900" indent="-342900">
              <a:spcBef>
                <a:spcPts val="0"/>
              </a:spcBef>
              <a:buFont typeface="Symbol" panose="05050102010706020507" pitchFamily="18" charset="2"/>
              <a:buChar char=""/>
            </a:pPr>
            <a:r>
              <a:rPr lang="en-US" sz="1600" dirty="0">
                <a:effectLst/>
                <a:latin typeface="Calibri" panose="020F0502020204030204" pitchFamily="34" charset="0"/>
                <a:ea typeface="Times New Roman" panose="02020603050405020304" pitchFamily="18" charset="0"/>
              </a:rPr>
              <a:t>Participation file – </a:t>
            </a:r>
            <a:endParaRPr lang="en-US" sz="1600" dirty="0">
              <a:effectLst/>
              <a:latin typeface="Calibri" panose="020F0502020204030204" pitchFamily="34" charset="0"/>
              <a:ea typeface="Calibri" panose="020F0502020204030204" pitchFamily="34" charset="0"/>
            </a:endParaRPr>
          </a:p>
          <a:p>
            <a:pPr marL="742950" lvl="1" indent="-285750">
              <a:spcBef>
                <a:spcPts val="0"/>
              </a:spcBef>
              <a:buFont typeface="Courier New" panose="02070309020205020404" pitchFamily="49" charset="0"/>
              <a:buChar char="o"/>
            </a:pPr>
            <a:r>
              <a:rPr lang="en-US" sz="1600" dirty="0">
                <a:effectLst/>
                <a:latin typeface="Calibri" panose="020F0502020204030204" pitchFamily="34" charset="0"/>
                <a:ea typeface="Times New Roman" panose="02020603050405020304" pitchFamily="18" charset="0"/>
              </a:rPr>
              <a:t>Remove</a:t>
            </a:r>
            <a:r>
              <a:rPr lang="en-US" sz="1600" b="1" dirty="0">
                <a:effectLst/>
                <a:latin typeface="Calibri" panose="020F0502020204030204" pitchFamily="34" charset="0"/>
                <a:ea typeface="Times New Roman" panose="02020603050405020304" pitchFamily="18" charset="0"/>
              </a:rPr>
              <a:t> </a:t>
            </a:r>
            <a:r>
              <a:rPr lang="en-US" sz="1600" dirty="0">
                <a:effectLst/>
                <a:latin typeface="Calibri" panose="020F0502020204030204" pitchFamily="34" charset="0"/>
                <a:ea typeface="Times New Roman" panose="02020603050405020304" pitchFamily="18" charset="0"/>
              </a:rPr>
              <a:t>delay code</a:t>
            </a:r>
            <a:r>
              <a:rPr lang="en-US" sz="1600" b="1" dirty="0">
                <a:effectLst/>
                <a:latin typeface="Calibri" panose="020F0502020204030204" pitchFamily="34" charset="0"/>
                <a:ea typeface="Times New Roman" panose="02020603050405020304" pitchFamily="18" charset="0"/>
              </a:rPr>
              <a:t> 61 –  Not Valid Covid19- School Closure </a:t>
            </a:r>
            <a:r>
              <a:rPr lang="en-US" sz="1600" dirty="0">
                <a:effectLst/>
                <a:latin typeface="Calibri" panose="020F0502020204030204" pitchFamily="34" charset="0"/>
                <a:ea typeface="Times New Roman" panose="02020603050405020304" pitchFamily="18" charset="0"/>
              </a:rPr>
              <a:t>altogether in 22-23</a:t>
            </a:r>
            <a:r>
              <a:rPr lang="en-US" sz="1600" b="1" dirty="0">
                <a:effectLst/>
                <a:latin typeface="Calibri" panose="020F0502020204030204" pitchFamily="34" charset="0"/>
                <a:ea typeface="Times New Roman" panose="02020603050405020304" pitchFamily="18" charset="0"/>
              </a:rPr>
              <a:t> </a:t>
            </a:r>
          </a:p>
          <a:p>
            <a:pPr marL="457200" lvl="1" indent="0">
              <a:spcBef>
                <a:spcPts val="0"/>
              </a:spcBef>
              <a:buNone/>
            </a:pPr>
            <a:endParaRPr lang="en-US" sz="1600" dirty="0">
              <a:effectLst/>
              <a:latin typeface="Calibri" panose="020F0502020204030204" pitchFamily="34" charset="0"/>
              <a:ea typeface="Calibri" panose="020F0502020204030204" pitchFamily="34" charset="0"/>
            </a:endParaRPr>
          </a:p>
          <a:p>
            <a:pPr marL="742950" lvl="1" indent="-285750">
              <a:spcBef>
                <a:spcPts val="0"/>
              </a:spcBef>
              <a:buFont typeface="Courier New" panose="02070309020205020404" pitchFamily="49" charset="0"/>
              <a:buChar char="o"/>
            </a:pPr>
            <a:r>
              <a:rPr lang="en-US" sz="1600" dirty="0">
                <a:effectLst/>
                <a:latin typeface="Calibri" panose="020F0502020204030204" pitchFamily="34" charset="0"/>
                <a:ea typeface="Times New Roman" panose="02020603050405020304" pitchFamily="18" charset="0"/>
              </a:rPr>
              <a:t>Add new</a:t>
            </a:r>
            <a:r>
              <a:rPr lang="en-US" sz="1600" b="1" dirty="0">
                <a:effectLst/>
                <a:latin typeface="Calibri" panose="020F0502020204030204" pitchFamily="34" charset="0"/>
                <a:ea typeface="Times New Roman" panose="02020603050405020304" pitchFamily="18" charset="0"/>
              </a:rPr>
              <a:t> </a:t>
            </a:r>
            <a:r>
              <a:rPr lang="en-US" sz="1600" dirty="0">
                <a:effectLst/>
                <a:latin typeface="Calibri" panose="020F0502020204030204" pitchFamily="34" charset="0"/>
                <a:ea typeface="Times New Roman" panose="02020603050405020304" pitchFamily="18" charset="0"/>
              </a:rPr>
              <a:t>delay code</a:t>
            </a:r>
            <a:r>
              <a:rPr lang="en-US" sz="1600" b="1" dirty="0">
                <a:effectLst/>
                <a:latin typeface="Calibri" panose="020F0502020204030204" pitchFamily="34" charset="0"/>
                <a:ea typeface="Times New Roman" panose="02020603050405020304" pitchFamily="18" charset="0"/>
              </a:rPr>
              <a:t> 41-</a:t>
            </a:r>
            <a:r>
              <a:rPr lang="en-US" sz="1600" b="1" dirty="0">
                <a:solidFill>
                  <a:srgbClr val="000000"/>
                </a:solidFill>
                <a:effectLst/>
                <a:latin typeface="Calibri" panose="020F0502020204030204" pitchFamily="34" charset="0"/>
                <a:ea typeface="Times New Roman" panose="02020603050405020304" pitchFamily="18" charset="0"/>
              </a:rPr>
              <a:t>Parent chose to extend Part C Services</a:t>
            </a:r>
            <a:r>
              <a:rPr lang="en-US" sz="1600" b="1" dirty="0">
                <a:effectLst/>
                <a:latin typeface="Calibri" panose="020F0502020204030204" pitchFamily="34" charset="0"/>
                <a:ea typeface="Times New Roman" panose="02020603050405020304" pitchFamily="18" charset="0"/>
              </a:rPr>
              <a:t> </a:t>
            </a:r>
            <a:r>
              <a:rPr lang="en-US" sz="1600" dirty="0">
                <a:effectLst/>
                <a:latin typeface="Calibri" panose="020F0502020204030204" pitchFamily="34" charset="0"/>
                <a:ea typeface="Times New Roman" panose="02020603050405020304" pitchFamily="18" charset="0"/>
              </a:rPr>
              <a:t>to the Participation File path 2 delay code options</a:t>
            </a:r>
            <a:r>
              <a:rPr lang="en-US" sz="1600" b="1" dirty="0">
                <a:effectLst/>
                <a:latin typeface="Calibri" panose="020F0502020204030204" pitchFamily="34" charset="0"/>
                <a:ea typeface="Times New Roman" panose="02020603050405020304" pitchFamily="18" charset="0"/>
              </a:rPr>
              <a:t> – Reason for Delay in IEP Implementation C to B</a:t>
            </a:r>
          </a:p>
          <a:p>
            <a:pPr marL="457200" lvl="1" indent="0">
              <a:spcBef>
                <a:spcPts val="0"/>
              </a:spcBef>
              <a:buNone/>
            </a:pPr>
            <a:endParaRPr lang="en-US" sz="1600" dirty="0">
              <a:effectLst/>
              <a:latin typeface="Calibri" panose="020F0502020204030204" pitchFamily="34" charset="0"/>
              <a:ea typeface="Calibri" panose="020F0502020204030204" pitchFamily="34" charset="0"/>
            </a:endParaRPr>
          </a:p>
          <a:p>
            <a:pPr marL="742950" lvl="1" indent="-285750">
              <a:spcBef>
                <a:spcPts val="0"/>
              </a:spcBef>
              <a:buFont typeface="Courier New" panose="02070309020205020404" pitchFamily="49" charset="0"/>
              <a:buChar char="o"/>
            </a:pPr>
            <a:r>
              <a:rPr lang="en-US" sz="1600" dirty="0">
                <a:effectLst/>
                <a:latin typeface="Calibri" panose="020F0502020204030204" pitchFamily="34" charset="0"/>
                <a:ea typeface="Times New Roman" panose="02020603050405020304" pitchFamily="18" charset="0"/>
              </a:rPr>
              <a:t>Path 1 data fields should be zero-filled starting in this collection year. They will be removed from the file altogether in 23-24. Community Centered Boards will be responsible for the Part C evaluations</a:t>
            </a:r>
            <a:r>
              <a:rPr lang="en-US" sz="1600" b="1" dirty="0">
                <a:effectLst/>
                <a:latin typeface="Calibri" panose="020F0502020204030204" pitchFamily="34" charset="0"/>
                <a:ea typeface="Times New Roman" panose="02020603050405020304" pitchFamily="18" charset="0"/>
              </a:rPr>
              <a:t>. </a:t>
            </a:r>
          </a:p>
          <a:p>
            <a:pPr marL="1200150" lvl="2" indent="-285750">
              <a:spcBef>
                <a:spcPts val="0"/>
              </a:spcBef>
              <a:buFont typeface="Courier New" panose="02070309020205020404" pitchFamily="49" charset="0"/>
              <a:buChar char="o"/>
            </a:pPr>
            <a:r>
              <a:rPr lang="en-US" sz="1600" b="1" dirty="0">
                <a:latin typeface="Calibri" panose="020F0502020204030204" pitchFamily="34" charset="0"/>
                <a:ea typeface="Calibri" panose="020F0502020204030204" pitchFamily="34" charset="0"/>
              </a:rPr>
              <a:t>21-22- Part C evaluations should be reported. AU’s are responsible for the evaluations until June 30, 2022. </a:t>
            </a:r>
          </a:p>
          <a:p>
            <a:pPr marL="1200150" lvl="2" indent="-285750">
              <a:spcBef>
                <a:spcPts val="0"/>
              </a:spcBef>
              <a:buFont typeface="Courier New" panose="02070309020205020404" pitchFamily="49" charset="0"/>
              <a:buChar char="o"/>
            </a:pPr>
            <a:r>
              <a:rPr lang="en-US" sz="1600" b="1" dirty="0">
                <a:effectLst/>
                <a:latin typeface="Calibri" panose="020F0502020204030204" pitchFamily="34" charset="0"/>
                <a:ea typeface="Calibri" panose="020F0502020204030204" pitchFamily="34" charset="0"/>
              </a:rPr>
              <a:t>22-23 – Part C data fields should be zero-filled as CCB’s will be responsible for Part C evaluations starting July 1</a:t>
            </a:r>
            <a:r>
              <a:rPr lang="en-US" sz="1600" b="1" baseline="30000" dirty="0">
                <a:effectLst/>
                <a:latin typeface="Calibri" panose="020F0502020204030204" pitchFamily="34" charset="0"/>
                <a:ea typeface="Calibri" panose="020F0502020204030204" pitchFamily="34" charset="0"/>
              </a:rPr>
              <a:t>st</a:t>
            </a:r>
            <a:r>
              <a:rPr lang="en-US" sz="1600" b="1" dirty="0">
                <a:effectLst/>
                <a:latin typeface="Calibri" panose="020F0502020204030204" pitchFamily="34" charset="0"/>
                <a:ea typeface="Calibri" panose="020F0502020204030204" pitchFamily="34" charset="0"/>
              </a:rPr>
              <a:t>, 2022. </a:t>
            </a:r>
          </a:p>
          <a:p>
            <a:pPr marL="1200150" lvl="2" indent="-285750">
              <a:spcBef>
                <a:spcPts val="0"/>
              </a:spcBef>
              <a:buFont typeface="Courier New" panose="02070309020205020404" pitchFamily="49" charset="0"/>
              <a:buChar char="o"/>
            </a:pPr>
            <a:r>
              <a:rPr lang="en-US" sz="1600" b="1" dirty="0">
                <a:latin typeface="Calibri" panose="020F0502020204030204" pitchFamily="34" charset="0"/>
                <a:ea typeface="Calibri" panose="020F0502020204030204" pitchFamily="34" charset="0"/>
              </a:rPr>
              <a:t>23-24- Part C data fields will be removed altogether from the Participation file. </a:t>
            </a:r>
            <a:endParaRPr lang="en-US" sz="1600" dirty="0">
              <a:effectLst/>
              <a:latin typeface="Calibri" panose="020F0502020204030204" pitchFamily="34" charset="0"/>
              <a:ea typeface="Calibri" panose="020F0502020204030204" pitchFamily="34" charset="0"/>
            </a:endParaRPr>
          </a:p>
          <a:p>
            <a:pPr marL="457200" marR="0" indent="0">
              <a:spcBef>
                <a:spcPts val="0"/>
              </a:spcBef>
              <a:spcAft>
                <a:spcPts val="0"/>
              </a:spcAft>
              <a:buNone/>
            </a:pPr>
            <a:r>
              <a:rPr lang="en-US" sz="1600" b="1" dirty="0">
                <a:effectLst/>
                <a:latin typeface="Calibri" panose="020F0502020204030204" pitchFamily="34" charset="0"/>
                <a:ea typeface="Calibri" panose="020F0502020204030204" pitchFamily="34" charset="0"/>
              </a:rPr>
              <a:t> </a:t>
            </a:r>
            <a:endParaRPr lang="en-US" sz="1600" dirty="0">
              <a:effectLst/>
              <a:latin typeface="Calibri" panose="020F0502020204030204" pitchFamily="34" charset="0"/>
              <a:ea typeface="Calibri" panose="020F050202020403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8C18773B-9294-45CF-BEA3-B2B7A14150CF}"/>
              </a:ext>
            </a:extLst>
          </p:cNvPr>
          <p:cNvSpPr>
            <a:spLocks noGrp="1"/>
          </p:cNvSpPr>
          <p:nvPr>
            <p:ph type="sldNum" sz="quarter" idx="12"/>
          </p:nvPr>
        </p:nvSpPr>
        <p:spPr/>
        <p:txBody>
          <a:bodyPr/>
          <a:lstStyle/>
          <a:p>
            <a:r>
              <a:rPr lang="en-US" dirty="0"/>
              <a:t>48</a:t>
            </a:r>
          </a:p>
        </p:txBody>
      </p:sp>
      <p:sp>
        <p:nvSpPr>
          <p:cNvPr id="6" name="TextBox 5">
            <a:extLst>
              <a:ext uri="{FF2B5EF4-FFF2-40B4-BE49-F238E27FC236}">
                <a16:creationId xmlns:a16="http://schemas.microsoft.com/office/drawing/2014/main" id="{1E3E1BBC-0C2C-46A0-A084-C2B19034E61A}"/>
              </a:ext>
            </a:extLst>
          </p:cNvPr>
          <p:cNvSpPr txBox="1"/>
          <p:nvPr/>
        </p:nvSpPr>
        <p:spPr>
          <a:xfrm>
            <a:off x="628650" y="6103714"/>
            <a:ext cx="7038109" cy="276999"/>
          </a:xfrm>
          <a:prstGeom prst="rect">
            <a:avLst/>
          </a:prstGeom>
          <a:noFill/>
        </p:spPr>
        <p:txBody>
          <a:bodyPr wrap="square">
            <a:spAutoFit/>
          </a:bodyPr>
          <a:lstStyle/>
          <a:p>
            <a:r>
              <a:rPr lang="en-US" sz="1200" i="1" dirty="0"/>
              <a:t>Special Education EOY - Lindsey Heitman - heitman_l@cde.state.co.us  (303) 866-5759</a:t>
            </a:r>
            <a:endParaRPr lang="en-US" sz="1200" dirty="0"/>
          </a:p>
        </p:txBody>
      </p:sp>
    </p:spTree>
    <p:extLst>
      <p:ext uri="{BB962C8B-B14F-4D97-AF65-F5344CB8AC3E}">
        <p14:creationId xmlns:p14="http://schemas.microsoft.com/office/powerpoint/2010/main" val="1778016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2B0E6-5DEC-DD38-3CBB-FE872E210426}"/>
              </a:ext>
            </a:extLst>
          </p:cNvPr>
          <p:cNvSpPr>
            <a:spLocks noGrp="1"/>
          </p:cNvSpPr>
          <p:nvPr>
            <p:ph type="title"/>
          </p:nvPr>
        </p:nvSpPr>
        <p:spPr/>
        <p:txBody>
          <a:bodyPr/>
          <a:lstStyle/>
          <a:p>
            <a:r>
              <a:rPr lang="en-US" dirty="0"/>
              <a:t>DMS – Data Management System Change</a:t>
            </a:r>
          </a:p>
        </p:txBody>
      </p:sp>
      <p:sp>
        <p:nvSpPr>
          <p:cNvPr id="3" name="Content Placeholder 2">
            <a:extLst>
              <a:ext uri="{FF2B5EF4-FFF2-40B4-BE49-F238E27FC236}">
                <a16:creationId xmlns:a16="http://schemas.microsoft.com/office/drawing/2014/main" id="{72455BB6-67BC-7897-5308-AD2F180D7358}"/>
              </a:ext>
            </a:extLst>
          </p:cNvPr>
          <p:cNvSpPr>
            <a:spLocks noGrp="1"/>
          </p:cNvSpPr>
          <p:nvPr>
            <p:ph idx="1"/>
          </p:nvPr>
        </p:nvSpPr>
        <p:spPr>
          <a:xfrm>
            <a:off x="628650" y="1463040"/>
            <a:ext cx="8118186" cy="4640674"/>
          </a:xfrm>
        </p:spPr>
        <p:txBody>
          <a:bodyPr/>
          <a:lstStyle/>
          <a:p>
            <a:r>
              <a:rPr lang="en-US" sz="2000" dirty="0"/>
              <a:t>The ESSU Data Management System is moving from Frontline to </a:t>
            </a:r>
            <a:r>
              <a:rPr lang="en-US" sz="2000" dirty="0" err="1"/>
              <a:t>Anlar</a:t>
            </a:r>
            <a:r>
              <a:rPr lang="en-US" sz="2000" dirty="0"/>
              <a:t> beginning July 1, 2022.</a:t>
            </a:r>
          </a:p>
          <a:p>
            <a:r>
              <a:rPr lang="en-US" sz="2000" dirty="0"/>
              <a:t>Your access should “roll” to the new system without you having to make any </a:t>
            </a:r>
            <a:r>
              <a:rPr lang="en-US" sz="2000" dirty="0" err="1"/>
              <a:t>IdM</a:t>
            </a:r>
            <a:r>
              <a:rPr lang="en-US" sz="2000" dirty="0"/>
              <a:t> changes </a:t>
            </a:r>
          </a:p>
          <a:p>
            <a:r>
              <a:rPr lang="en-US" sz="2000" kern="1200" dirty="0">
                <a:solidFill>
                  <a:schemeClr val="dk1"/>
                </a:solidFill>
                <a:effectLst/>
                <a:latin typeface="+mn-lt"/>
                <a:ea typeface="+mn-ea"/>
                <a:cs typeface="+mn-cs"/>
              </a:rPr>
              <a:t>The ESSU Data Management System (DMS) is a single sign on system that assists AUs in meeting accountability requirements for Special Education and Gifted Education.</a:t>
            </a:r>
          </a:p>
          <a:p>
            <a:pPr lvl="1"/>
            <a:r>
              <a:rPr lang="en-US" dirty="0">
                <a:solidFill>
                  <a:schemeClr val="dk1"/>
                </a:solidFill>
              </a:rPr>
              <a:t>This is the system where you’ll upload your final signed reports at the end of the collection. There are 9 reports required for signature and upload. </a:t>
            </a:r>
            <a:endParaRPr lang="en-US" kern="1200" dirty="0">
              <a:solidFill>
                <a:schemeClr val="dk1"/>
              </a:solidFill>
              <a:effectLst/>
              <a:latin typeface="+mn-lt"/>
              <a:ea typeface="+mn-ea"/>
              <a:cs typeface="+mn-cs"/>
            </a:endParaRPr>
          </a:p>
          <a:p>
            <a:endParaRPr lang="en-US" dirty="0"/>
          </a:p>
          <a:p>
            <a:pPr marL="0" indent="0">
              <a:buNone/>
            </a:pPr>
            <a:r>
              <a:rPr lang="en-US" sz="1800" dirty="0"/>
              <a:t>    </a:t>
            </a:r>
            <a:r>
              <a:rPr lang="en-US" sz="1600" dirty="0"/>
              <a:t>Questions about the DMS system change? Contact Melissa Chaffin </a:t>
            </a:r>
            <a:r>
              <a:rPr lang="en-US" sz="1600" dirty="0">
                <a:hlinkClick r:id="rId2"/>
              </a:rPr>
              <a:t>Chaffin_M@cde.state.co.us</a:t>
            </a:r>
            <a:r>
              <a:rPr lang="en-US" sz="1600" dirty="0"/>
              <a:t> </a:t>
            </a:r>
          </a:p>
        </p:txBody>
      </p:sp>
      <p:sp>
        <p:nvSpPr>
          <p:cNvPr id="4" name="Slide Number Placeholder 3">
            <a:extLst>
              <a:ext uri="{FF2B5EF4-FFF2-40B4-BE49-F238E27FC236}">
                <a16:creationId xmlns:a16="http://schemas.microsoft.com/office/drawing/2014/main" id="{AB483CCC-A49A-BB4C-B6ED-69CBE034AE69}"/>
              </a:ext>
            </a:extLst>
          </p:cNvPr>
          <p:cNvSpPr>
            <a:spLocks noGrp="1"/>
          </p:cNvSpPr>
          <p:nvPr>
            <p:ph type="sldNum" sz="quarter" idx="12"/>
          </p:nvPr>
        </p:nvSpPr>
        <p:spPr/>
        <p:txBody>
          <a:bodyPr/>
          <a:lstStyle/>
          <a:p>
            <a:fld id="{C479D5F6-EDCB-402A-AC08-4943A1820E8F}" type="slidenum">
              <a:rPr lang="en-US" smtClean="0"/>
              <a:pPr/>
              <a:t>25</a:t>
            </a:fld>
            <a:endParaRPr lang="en-US" dirty="0"/>
          </a:p>
        </p:txBody>
      </p:sp>
    </p:spTree>
    <p:extLst>
      <p:ext uri="{BB962C8B-B14F-4D97-AF65-F5344CB8AC3E}">
        <p14:creationId xmlns:p14="http://schemas.microsoft.com/office/powerpoint/2010/main" val="1847396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35B37-9AB2-4E81-972F-51A9AB31A0F0}"/>
              </a:ext>
            </a:extLst>
          </p:cNvPr>
          <p:cNvSpPr>
            <a:spLocks noGrp="1"/>
          </p:cNvSpPr>
          <p:nvPr>
            <p:ph type="title"/>
          </p:nvPr>
        </p:nvSpPr>
        <p:spPr/>
        <p:txBody>
          <a:bodyPr/>
          <a:lstStyle/>
          <a:p>
            <a:r>
              <a:rPr lang="en-US" dirty="0"/>
              <a:t>Special Education EOY</a:t>
            </a:r>
            <a:br>
              <a:rPr lang="en-US" dirty="0"/>
            </a:br>
            <a:r>
              <a:rPr lang="en-US" dirty="0"/>
              <a:t>Special Ed Transition Report</a:t>
            </a:r>
          </a:p>
        </p:txBody>
      </p:sp>
      <p:pic>
        <p:nvPicPr>
          <p:cNvPr id="6" name="Content Placeholder 5">
            <a:extLst>
              <a:ext uri="{FF2B5EF4-FFF2-40B4-BE49-F238E27FC236}">
                <a16:creationId xmlns:a16="http://schemas.microsoft.com/office/drawing/2014/main" id="{45EE5B3E-7440-4D7C-9258-4A1CB027393C}"/>
              </a:ext>
            </a:extLst>
          </p:cNvPr>
          <p:cNvPicPr>
            <a:picLocks noGrp="1" noChangeAspect="1"/>
          </p:cNvPicPr>
          <p:nvPr>
            <p:ph idx="1"/>
          </p:nvPr>
        </p:nvPicPr>
        <p:blipFill rotWithShape="1">
          <a:blip r:embed="rId2"/>
          <a:srcRect l="-542" t="11472" r="37849" b="19425"/>
          <a:stretch/>
        </p:blipFill>
        <p:spPr>
          <a:xfrm>
            <a:off x="235189" y="2021883"/>
            <a:ext cx="7389549" cy="4581603"/>
          </a:xfrm>
        </p:spPr>
      </p:pic>
      <p:sp>
        <p:nvSpPr>
          <p:cNvPr id="4" name="Slide Number Placeholder 3">
            <a:extLst>
              <a:ext uri="{FF2B5EF4-FFF2-40B4-BE49-F238E27FC236}">
                <a16:creationId xmlns:a16="http://schemas.microsoft.com/office/drawing/2014/main" id="{C123A273-D652-408A-AEA4-61F6B0747979}"/>
              </a:ext>
            </a:extLst>
          </p:cNvPr>
          <p:cNvSpPr>
            <a:spLocks noGrp="1"/>
          </p:cNvSpPr>
          <p:nvPr>
            <p:ph type="sldNum" sz="quarter" idx="12"/>
          </p:nvPr>
        </p:nvSpPr>
        <p:spPr/>
        <p:txBody>
          <a:bodyPr/>
          <a:lstStyle/>
          <a:p>
            <a:fld id="{C479D5F6-EDCB-402A-AC08-4943A1820E8F}" type="slidenum">
              <a:rPr lang="en-US" smtClean="0"/>
              <a:pPr/>
              <a:t>26</a:t>
            </a:fld>
            <a:endParaRPr lang="en-US" dirty="0"/>
          </a:p>
        </p:txBody>
      </p:sp>
      <p:sp>
        <p:nvSpPr>
          <p:cNvPr id="7" name="TextBox 6">
            <a:extLst>
              <a:ext uri="{FF2B5EF4-FFF2-40B4-BE49-F238E27FC236}">
                <a16:creationId xmlns:a16="http://schemas.microsoft.com/office/drawing/2014/main" id="{D5EABC01-AB38-4BCA-8466-C5E54D98A41B}"/>
              </a:ext>
            </a:extLst>
          </p:cNvPr>
          <p:cNvSpPr txBox="1"/>
          <p:nvPr/>
        </p:nvSpPr>
        <p:spPr>
          <a:xfrm>
            <a:off x="223071" y="1311564"/>
            <a:ext cx="8298644" cy="646331"/>
          </a:xfrm>
          <a:prstGeom prst="rect">
            <a:avLst/>
          </a:prstGeom>
          <a:noFill/>
        </p:spPr>
        <p:txBody>
          <a:bodyPr wrap="square" rtlCol="0">
            <a:spAutoFit/>
          </a:bodyPr>
          <a:lstStyle/>
          <a:p>
            <a:r>
              <a:rPr lang="en-US" dirty="0"/>
              <a:t>Students in transition? New report to help you locate these students.</a:t>
            </a:r>
          </a:p>
          <a:p>
            <a:r>
              <a:rPr lang="en-US" dirty="0"/>
              <a:t>Found under Special Education IEP folder (SPE role)</a:t>
            </a:r>
          </a:p>
        </p:txBody>
      </p:sp>
      <p:sp>
        <p:nvSpPr>
          <p:cNvPr id="8" name="Arrow: Right 7">
            <a:extLst>
              <a:ext uri="{FF2B5EF4-FFF2-40B4-BE49-F238E27FC236}">
                <a16:creationId xmlns:a16="http://schemas.microsoft.com/office/drawing/2014/main" id="{74092481-5B15-47BA-9C49-73004B43D866}"/>
              </a:ext>
            </a:extLst>
          </p:cNvPr>
          <p:cNvSpPr/>
          <p:nvPr/>
        </p:nvSpPr>
        <p:spPr>
          <a:xfrm rot="10075257">
            <a:off x="4922791" y="5672702"/>
            <a:ext cx="576564" cy="2765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179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Who to Report</a:t>
            </a:r>
          </a:p>
        </p:txBody>
      </p:sp>
      <p:sp>
        <p:nvSpPr>
          <p:cNvPr id="3" name="Slide Number Placeholder 2"/>
          <p:cNvSpPr>
            <a:spLocks noGrp="1"/>
          </p:cNvSpPr>
          <p:nvPr>
            <p:ph type="sldNum" sz="quarter" idx="12"/>
          </p:nvPr>
        </p:nvSpPr>
        <p:spPr/>
        <p:txBody>
          <a:bodyPr/>
          <a:lstStyle/>
          <a:p>
            <a:fld id="{67726FA2-3EC9-4717-AD62-D8C823692DD3}" type="slidenum">
              <a:rPr lang="en-US" smtClean="0"/>
              <a:pPr/>
              <a:t>27</a:t>
            </a:fld>
            <a:endParaRPr lang="en-US" dirty="0"/>
          </a:p>
        </p:txBody>
      </p:sp>
    </p:spTree>
    <p:extLst>
      <p:ext uri="{BB962C8B-B14F-4D97-AF65-F5344CB8AC3E}">
        <p14:creationId xmlns:p14="http://schemas.microsoft.com/office/powerpoint/2010/main" val="4235703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defRPr/>
            </a:pPr>
            <a:r>
              <a:rPr lang="en-US" sz="3200" dirty="0"/>
              <a:t>Who to Report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720070"/>
              </p:ext>
            </p:extLst>
          </p:nvPr>
        </p:nvGraphicFramePr>
        <p:xfrm>
          <a:off x="662832" y="1984969"/>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5061" name="Picture 3"/>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rot="2899157">
            <a:off x="6027122" y="3667029"/>
            <a:ext cx="577024" cy="133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4"/>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256337" y="3152775"/>
            <a:ext cx="2162175" cy="172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 y="1197340"/>
            <a:ext cx="7004979" cy="400110"/>
          </a:xfrm>
          <a:prstGeom prst="rect">
            <a:avLst/>
          </a:prstGeom>
          <a:solidFill>
            <a:schemeClr val="accent3">
              <a:lumMod val="40000"/>
              <a:lumOff val="60000"/>
            </a:schemeClr>
          </a:solidFill>
          <a:ln>
            <a:solidFill>
              <a:srgbClr val="0070C0"/>
            </a:solidFill>
          </a:ln>
        </p:spPr>
        <p:txBody>
          <a:bodyPr wrap="square" rtlCol="0">
            <a:spAutoFit/>
          </a:bodyPr>
          <a:lstStyle/>
          <a:p>
            <a:r>
              <a:rPr lang="en-US" sz="2000" b="1" dirty="0">
                <a:solidFill>
                  <a:schemeClr val="accent1">
                    <a:lumMod val="75000"/>
                  </a:schemeClr>
                </a:solidFill>
              </a:rPr>
              <a:t>PART B SPECIAL EDUCATION SERVICES and PART C EVALUATIONS</a:t>
            </a:r>
          </a:p>
        </p:txBody>
      </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28</a:t>
            </a:fld>
            <a:endParaRPr lang="en-US" dirty="0"/>
          </a:p>
        </p:txBody>
      </p:sp>
      <p:sp>
        <p:nvSpPr>
          <p:cNvPr id="9" name="TextBox 8">
            <a:extLst>
              <a:ext uri="{FF2B5EF4-FFF2-40B4-BE49-F238E27FC236}">
                <a16:creationId xmlns:a16="http://schemas.microsoft.com/office/drawing/2014/main" id="{7DA758B3-C268-4B26-B1C7-0EBDC5BDCDB6}"/>
              </a:ext>
            </a:extLst>
          </p:cNvPr>
          <p:cNvSpPr txBox="1"/>
          <p:nvPr/>
        </p:nvSpPr>
        <p:spPr>
          <a:xfrm>
            <a:off x="-95436" y="2091634"/>
            <a:ext cx="2643327" cy="1200329"/>
          </a:xfrm>
          <a:prstGeom prst="rect">
            <a:avLst/>
          </a:prstGeom>
          <a:noFill/>
        </p:spPr>
        <p:txBody>
          <a:bodyPr wrap="square">
            <a:spAutoFit/>
          </a:bodyPr>
          <a:lstStyle/>
          <a:p>
            <a:pPr marL="44450" indent="0" algn="ctr">
              <a:buFont typeface="Wingdings" charset="2"/>
              <a:buNone/>
              <a:defRPr/>
            </a:pPr>
            <a:r>
              <a:rPr lang="en-US" altLang="en-US" dirty="0">
                <a:solidFill>
                  <a:schemeClr val="tx2">
                    <a:lumMod val="75000"/>
                  </a:schemeClr>
                </a:solidFill>
                <a:cs typeface="Mongolian Baiti" panose="03000500000000000000" pitchFamily="66" charset="0"/>
              </a:rPr>
              <a:t>Only report INITIAL referrals/evaluations. No need to report the annual or re-evaluation dates!</a:t>
            </a:r>
            <a:endParaRPr lang="en-US" altLang="en-US" dirty="0">
              <a:solidFill>
                <a:schemeClr val="tx2">
                  <a:lumMod val="75000"/>
                </a:schemeClr>
              </a:solidFill>
            </a:endParaRPr>
          </a:p>
        </p:txBody>
      </p:sp>
    </p:spTree>
    <p:extLst>
      <p:ext uri="{BB962C8B-B14F-4D97-AF65-F5344CB8AC3E}">
        <p14:creationId xmlns:p14="http://schemas.microsoft.com/office/powerpoint/2010/main" val="2996678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bodyPr>
          <a:lstStyle/>
          <a:p>
            <a:pPr algn="l"/>
            <a:r>
              <a:rPr lang="en-US" altLang="en-US" sz="3400" dirty="0">
                <a:latin typeface="Palatino Linotype" panose="02040502050505030304" pitchFamily="18" charset="0"/>
              </a:rPr>
              <a:t>Report All Students Who:</a:t>
            </a:r>
          </a:p>
        </p:txBody>
      </p:sp>
      <p:sp>
        <p:nvSpPr>
          <p:cNvPr id="17411" name="Rectangle 3"/>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normAutofit fontScale="85000" lnSpcReduction="10000"/>
          </a:bodyPr>
          <a:lstStyle/>
          <a:p>
            <a:pPr>
              <a:buFont typeface="Wingdings" panose="05000000000000000000" pitchFamily="2" charset="2"/>
              <a:buChar char="ü"/>
            </a:pPr>
            <a:r>
              <a:rPr lang="en-US" altLang="en-US" sz="1900" u="sng" dirty="0">
                <a:solidFill>
                  <a:schemeClr val="tx1"/>
                </a:solidFill>
                <a:ea typeface="Verdana" pitchFamily="34" charset="0"/>
                <a:cs typeface="Verdana" pitchFamily="34" charset="0"/>
              </a:rPr>
              <a:t>Received services </a:t>
            </a:r>
            <a:r>
              <a:rPr lang="en-US" altLang="en-US" sz="1900" dirty="0">
                <a:solidFill>
                  <a:schemeClr val="tx1"/>
                </a:solidFill>
                <a:ea typeface="Verdana" pitchFamily="34" charset="0"/>
                <a:cs typeface="Verdana" pitchFamily="34" charset="0"/>
              </a:rPr>
              <a:t>in your Administrative Unit (or a detention center within your AU) at any point during this reporting period (July 1-June 30)</a:t>
            </a:r>
          </a:p>
          <a:p>
            <a:pPr marL="45720" indent="0">
              <a:buNone/>
            </a:pPr>
            <a:endParaRPr lang="en-US" altLang="en-US" sz="1900" dirty="0">
              <a:solidFill>
                <a:schemeClr val="tx1"/>
              </a:solidFill>
              <a:ea typeface="Verdana" pitchFamily="34" charset="0"/>
              <a:cs typeface="Verdana" pitchFamily="34" charset="0"/>
            </a:endParaRPr>
          </a:p>
          <a:p>
            <a:pPr>
              <a:buFont typeface="Wingdings" panose="05000000000000000000" pitchFamily="2" charset="2"/>
              <a:buChar char="ü"/>
            </a:pPr>
            <a:r>
              <a:rPr lang="en-US" altLang="en-US" sz="1900" dirty="0">
                <a:solidFill>
                  <a:schemeClr val="tx1"/>
                </a:solidFill>
                <a:ea typeface="Verdana" pitchFamily="34" charset="0"/>
                <a:cs typeface="Verdana" pitchFamily="34" charset="0"/>
              </a:rPr>
              <a:t>Had an </a:t>
            </a:r>
            <a:r>
              <a:rPr lang="en-US" altLang="en-US" sz="1900" b="1" dirty="0">
                <a:solidFill>
                  <a:schemeClr val="tx1"/>
                </a:solidFill>
                <a:ea typeface="Verdana" pitchFamily="34" charset="0"/>
                <a:cs typeface="Verdana" pitchFamily="34" charset="0"/>
              </a:rPr>
              <a:t>initial evaluation </a:t>
            </a:r>
            <a:r>
              <a:rPr lang="en-US" altLang="en-US" sz="1900" dirty="0">
                <a:solidFill>
                  <a:schemeClr val="tx1"/>
                </a:solidFill>
                <a:ea typeface="Verdana" pitchFamily="34" charset="0"/>
                <a:cs typeface="Verdana" pitchFamily="34" charset="0"/>
              </a:rPr>
              <a:t>for Part C or Part B services:</a:t>
            </a:r>
          </a:p>
          <a:p>
            <a:pPr lvl="1"/>
            <a:r>
              <a:rPr lang="en-US" altLang="en-US" sz="1800" dirty="0">
                <a:ea typeface="Verdana" pitchFamily="34" charset="0"/>
                <a:cs typeface="Verdana" pitchFamily="34" charset="0"/>
              </a:rPr>
              <a:t>were birth to age 3 and were </a:t>
            </a:r>
            <a:r>
              <a:rPr lang="en-US" altLang="en-US" sz="1800" b="1" u="sng" dirty="0">
                <a:ea typeface="Verdana" pitchFamily="34" charset="0"/>
                <a:cs typeface="Verdana" pitchFamily="34" charset="0"/>
              </a:rPr>
              <a:t>evaluated</a:t>
            </a:r>
            <a:r>
              <a:rPr lang="en-US" altLang="en-US" sz="1800" dirty="0">
                <a:ea typeface="Verdana" pitchFamily="34" charset="0"/>
                <a:cs typeface="Verdana" pitchFamily="34" charset="0"/>
              </a:rPr>
              <a:t> for Part C services (path 1)</a:t>
            </a:r>
          </a:p>
          <a:p>
            <a:pPr lvl="1"/>
            <a:r>
              <a:rPr lang="en-US" altLang="en-US" sz="1800" dirty="0">
                <a:ea typeface="Verdana" pitchFamily="34" charset="0"/>
                <a:cs typeface="Verdana" pitchFamily="34" charset="0"/>
              </a:rPr>
              <a:t>were 2.5 but not 4 years old when they were </a:t>
            </a:r>
            <a:r>
              <a:rPr lang="en-US" altLang="en-US" sz="1800" b="1" u="sng" dirty="0">
                <a:ea typeface="Verdana" pitchFamily="34" charset="0"/>
                <a:cs typeface="Verdana" pitchFamily="34" charset="0"/>
              </a:rPr>
              <a:t>referred</a:t>
            </a:r>
            <a:r>
              <a:rPr lang="en-US" altLang="en-US" sz="1800" dirty="0">
                <a:ea typeface="Verdana" pitchFamily="34" charset="0"/>
                <a:cs typeface="Verdana" pitchFamily="34" charset="0"/>
              </a:rPr>
              <a:t> from Part C to Part B (path 2)</a:t>
            </a:r>
          </a:p>
          <a:p>
            <a:pPr lvl="1"/>
            <a:r>
              <a:rPr lang="en-US" altLang="en-US" sz="1800" dirty="0"/>
              <a:t>were </a:t>
            </a:r>
            <a:r>
              <a:rPr lang="en-US" altLang="en-US" sz="1800" b="1" u="sng" dirty="0"/>
              <a:t>referred</a:t>
            </a:r>
            <a:r>
              <a:rPr lang="en-US" altLang="en-US" sz="1800" dirty="0"/>
              <a:t> for a Part B special education Initial Evaluation (path 3)</a:t>
            </a:r>
          </a:p>
          <a:p>
            <a:pPr lvl="1"/>
            <a:endParaRPr lang="en-US" altLang="en-US" sz="1700" i="1" dirty="0"/>
          </a:p>
          <a:p>
            <a:pPr>
              <a:buFont typeface="Wingdings" panose="05000000000000000000" pitchFamily="2" charset="2"/>
              <a:buChar char="ü"/>
            </a:pPr>
            <a:r>
              <a:rPr lang="en-US" altLang="en-US" sz="1900" dirty="0">
                <a:solidFill>
                  <a:schemeClr val="tx1"/>
                </a:solidFill>
                <a:ea typeface="Verdana" pitchFamily="34" charset="0"/>
                <a:cs typeface="Verdana" pitchFamily="34" charset="0"/>
              </a:rPr>
              <a:t>Were placed in an Allowed Eligible Facility and you are the Administrative Unit of residence</a:t>
            </a:r>
          </a:p>
          <a:p>
            <a:pPr>
              <a:buFont typeface="Wingdings" panose="05000000000000000000" pitchFamily="2" charset="2"/>
              <a:buChar char="ü"/>
            </a:pPr>
            <a:r>
              <a:rPr lang="en-US" altLang="en-US" sz="1900" dirty="0">
                <a:solidFill>
                  <a:schemeClr val="tx1"/>
                </a:solidFill>
                <a:ea typeface="Verdana" pitchFamily="34" charset="0"/>
                <a:cs typeface="Verdana" pitchFamily="34" charset="0"/>
              </a:rPr>
              <a:t>Were detained at a Detention Center located within your AU boundaries</a:t>
            </a:r>
          </a:p>
          <a:p>
            <a:pPr>
              <a:buFont typeface="Wingdings" panose="05000000000000000000" pitchFamily="2" charset="2"/>
              <a:buChar char="ü"/>
            </a:pPr>
            <a:r>
              <a:rPr lang="en-US" altLang="en-US" sz="1900" dirty="0">
                <a:solidFill>
                  <a:schemeClr val="tx1"/>
                </a:solidFill>
                <a:ea typeface="Verdana" pitchFamily="34" charset="0"/>
                <a:cs typeface="Verdana" pitchFamily="34" charset="0"/>
              </a:rPr>
              <a:t>Were on an IEP and received services at a private school on a tuition basis or parentally placed in a private school, have an ISP and receive Sped services from the AU</a:t>
            </a:r>
          </a:p>
          <a:p>
            <a:pPr marL="0" indent="0">
              <a:buNone/>
            </a:pPr>
            <a:endParaRPr lang="en-US" altLang="en-US" sz="1900" dirty="0">
              <a:solidFill>
                <a:schemeClr val="tx1"/>
              </a:solidFill>
              <a:ea typeface="Verdana" pitchFamily="34" charset="0"/>
              <a:cs typeface="Verdana" pitchFamily="34" charset="0"/>
            </a:endParaRPr>
          </a:p>
          <a:p>
            <a:pPr marL="0" indent="0">
              <a:buNone/>
            </a:pPr>
            <a:r>
              <a:rPr lang="en-US" altLang="en-US" sz="1900" dirty="0">
                <a:solidFill>
                  <a:schemeClr val="tx1"/>
                </a:solidFill>
                <a:ea typeface="Verdana" pitchFamily="34" charset="0"/>
                <a:cs typeface="Verdana" pitchFamily="34" charset="0"/>
              </a:rPr>
              <a:t>*more specific details on who should be reported can be found on the Special Education EOY Data Content Guide pages 1 and 2.  Posted here under Additional Resources: </a:t>
            </a:r>
            <a:r>
              <a:rPr lang="en-US" altLang="en-US" sz="1900" dirty="0">
                <a:solidFill>
                  <a:schemeClr val="tx1"/>
                </a:solidFill>
                <a:ea typeface="Verdana" pitchFamily="34" charset="0"/>
                <a:cs typeface="Verdana" pitchFamily="34" charset="0"/>
                <a:hlinkClick r:id="rId3"/>
              </a:rPr>
              <a:t>http://www.cde.state.co.us/datapipeline/snap_sped-eoy</a:t>
            </a:r>
            <a:r>
              <a:rPr lang="en-US" altLang="en-US" sz="1900" dirty="0">
                <a:solidFill>
                  <a:schemeClr val="tx1"/>
                </a:solidFill>
                <a:ea typeface="Verdana" pitchFamily="34" charset="0"/>
                <a:cs typeface="Verdana" pitchFamily="34" charset="0"/>
              </a:rPr>
              <a:t> </a:t>
            </a:r>
          </a:p>
          <a:p>
            <a:pPr marL="45720" indent="0">
              <a:buNone/>
            </a:pPr>
            <a:endParaRPr lang="en-US" altLang="en-US" sz="1900" i="1" dirty="0"/>
          </a:p>
          <a:p>
            <a:pPr marL="45720" indent="0">
              <a:buNone/>
            </a:pPr>
            <a:endParaRPr lang="en-US" altLang="en-US" sz="1900" u="sng" dirty="0">
              <a:ea typeface="Verdana" pitchFamily="34" charset="0"/>
              <a:cs typeface="Verdana" pitchFamily="34" charset="0"/>
            </a:endParaRPr>
          </a:p>
          <a:p>
            <a:pPr marL="0" indent="0">
              <a:buNone/>
            </a:pPr>
            <a:endParaRPr lang="en-US" altLang="en-US" sz="1900" dirty="0">
              <a:latin typeface="Verdana" pitchFamily="34" charset="0"/>
              <a:ea typeface="Verdana" pitchFamily="34" charset="0"/>
              <a:cs typeface="Verdana" pitchFamily="34" charset="0"/>
            </a:endParaRPr>
          </a:p>
          <a:p>
            <a:pPr lvl="1" eaLnBrk="1" hangingPunct="1"/>
            <a:endParaRPr lang="en-US" altLang="en-US" sz="1800" dirty="0">
              <a:latin typeface="Verdana" pitchFamily="34" charset="0"/>
              <a:ea typeface="Verdana" pitchFamily="34" charset="0"/>
              <a:cs typeface="Verdana" pitchFamily="34" charset="0"/>
            </a:endParaRPr>
          </a:p>
          <a:p>
            <a:pPr>
              <a:buFontTx/>
              <a:buNone/>
            </a:pPr>
            <a:endParaRPr lang="en-US" altLang="en-US" sz="1800" dirty="0">
              <a:latin typeface="Verdana" pitchFamily="34" charset="0"/>
              <a:ea typeface="Verdana" pitchFamily="34" charset="0"/>
              <a:cs typeface="Verdana" pitchFamily="34" charset="0"/>
            </a:endParaRPr>
          </a:p>
        </p:txBody>
      </p:sp>
      <p:sp>
        <p:nvSpPr>
          <p:cNvPr id="2" name="Slide Number Placeholder 1"/>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29</a:t>
            </a:fld>
            <a:endParaRPr lang="en-US" dirty="0"/>
          </a:p>
        </p:txBody>
      </p:sp>
    </p:spTree>
    <p:extLst>
      <p:ext uri="{BB962C8B-B14F-4D97-AF65-F5344CB8AC3E}">
        <p14:creationId xmlns:p14="http://schemas.microsoft.com/office/powerpoint/2010/main" val="3366969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365127"/>
            <a:ext cx="8362950" cy="454024"/>
          </a:xfrm>
        </p:spPr>
        <p:txBody>
          <a:bodyPr>
            <a:normAutofit/>
          </a:bodyPr>
          <a:lstStyle/>
          <a:p>
            <a:pPr>
              <a:defRPr/>
            </a:pPr>
            <a:r>
              <a:rPr lang="en-US" dirty="0"/>
              <a:t>Contact Information</a:t>
            </a:r>
          </a:p>
        </p:txBody>
      </p:sp>
      <p:sp>
        <p:nvSpPr>
          <p:cNvPr id="50178" name="Content Placeholder 1"/>
          <p:cNvSpPr>
            <a:spLocks noGrp="1"/>
          </p:cNvSpPr>
          <p:nvPr>
            <p:ph idx="1"/>
          </p:nvPr>
        </p:nvSpPr>
        <p:spPr bwMode="auto">
          <a:xfrm>
            <a:off x="274320" y="1533236"/>
            <a:ext cx="7881389" cy="4570477"/>
          </a:xfrm>
        </p:spPr>
        <p:txBody>
          <a:bodyPr wrap="square" numCol="1" anchor="t" anchorCtr="0" compatLnSpc="1">
            <a:prstTxWarp prst="textNoShape">
              <a:avLst/>
            </a:prstTxWarp>
            <a:normAutofit fontScale="25000" lnSpcReduction="20000"/>
          </a:bodyPr>
          <a:lstStyle/>
          <a:p>
            <a:pPr marL="44450" indent="0">
              <a:buNone/>
            </a:pPr>
            <a:r>
              <a:rPr lang="en-US" altLang="en-US" sz="6400" u="sng" dirty="0">
                <a:solidFill>
                  <a:srgbClr val="0070C0"/>
                </a:solidFill>
              </a:rPr>
              <a:t>Special Education EOY contact information</a:t>
            </a:r>
          </a:p>
          <a:p>
            <a:pPr marL="44450" indent="0">
              <a:buNone/>
            </a:pPr>
            <a:r>
              <a:rPr lang="en-US" altLang="en-US" sz="6400" dirty="0">
                <a:solidFill>
                  <a:schemeClr val="tx1"/>
                </a:solidFill>
              </a:rPr>
              <a:t>Data Services Contact:</a:t>
            </a:r>
          </a:p>
          <a:p>
            <a:pPr marL="330200" indent="-285750"/>
            <a:r>
              <a:rPr lang="en-US" altLang="en-US" sz="6400" dirty="0">
                <a:solidFill>
                  <a:schemeClr val="tx1"/>
                </a:solidFill>
              </a:rPr>
              <a:t>Lindsey Heitman </a:t>
            </a:r>
            <a:r>
              <a:rPr lang="en-US" altLang="en-US" sz="6400" dirty="0"/>
              <a:t>– </a:t>
            </a:r>
            <a:r>
              <a:rPr lang="en-US" altLang="en-US" sz="6400" u="sng" dirty="0">
                <a:hlinkClick r:id="rId2"/>
              </a:rPr>
              <a:t>heitman_l@cde.state.co.us</a:t>
            </a:r>
            <a:r>
              <a:rPr lang="en-US" altLang="en-US" sz="6400" dirty="0"/>
              <a:t>  303-866-5759 -</a:t>
            </a:r>
            <a:r>
              <a:rPr lang="en-US" altLang="en-US" sz="6400" b="1" dirty="0"/>
              <a:t> </a:t>
            </a:r>
            <a:r>
              <a:rPr lang="en-US" altLang="en-US" sz="6400" dirty="0"/>
              <a:t>Collection Manager</a:t>
            </a:r>
          </a:p>
          <a:p>
            <a:pPr marL="787400" lvl="1" indent="-285750"/>
            <a:r>
              <a:rPr lang="en-US" altLang="en-US" sz="6000" dirty="0"/>
              <a:t>primary contact </a:t>
            </a:r>
          </a:p>
          <a:p>
            <a:pPr marL="44450" indent="0">
              <a:buNone/>
            </a:pPr>
            <a:endParaRPr lang="en-US" altLang="en-US" sz="6400" dirty="0"/>
          </a:p>
          <a:p>
            <a:pPr marL="44450" indent="0">
              <a:buNone/>
            </a:pPr>
            <a:r>
              <a:rPr lang="en-US" altLang="en-US" sz="6400" dirty="0">
                <a:solidFill>
                  <a:schemeClr val="tx1"/>
                </a:solidFill>
              </a:rPr>
              <a:t>Business Unit – ESSU Contacts:</a:t>
            </a:r>
          </a:p>
          <a:p>
            <a:pPr marL="330200" indent="-285750"/>
            <a:r>
              <a:rPr lang="en-US" altLang="en-US" sz="6400" dirty="0">
                <a:solidFill>
                  <a:schemeClr val="tx1"/>
                </a:solidFill>
              </a:rPr>
              <a:t>Orla Bolger </a:t>
            </a:r>
            <a:r>
              <a:rPr lang="en-US" altLang="en-US" sz="6400" dirty="0"/>
              <a:t>– </a:t>
            </a:r>
            <a:r>
              <a:rPr lang="en-US" altLang="en-US" sz="6400" dirty="0">
                <a:hlinkClick r:id="rId3"/>
              </a:rPr>
              <a:t>bolger_o@cde.state.co.us</a:t>
            </a:r>
            <a:r>
              <a:rPr lang="en-US" altLang="en-US" sz="6400" dirty="0"/>
              <a:t> ESSU Contact – data content expert</a:t>
            </a:r>
          </a:p>
          <a:p>
            <a:pPr marL="330200" indent="-285750"/>
            <a:r>
              <a:rPr lang="en-US" altLang="en-US" sz="6400" dirty="0"/>
              <a:t>Alyssa Ohleyer – </a:t>
            </a:r>
            <a:r>
              <a:rPr lang="en-US" altLang="en-US" sz="6400" dirty="0">
                <a:hlinkClick r:id="rId4"/>
              </a:rPr>
              <a:t>ohleyer_a@cde.state.co.us</a:t>
            </a:r>
            <a:r>
              <a:rPr lang="en-US" altLang="en-US" sz="6400" dirty="0"/>
              <a:t> ESSU Contact – DMS/reports</a:t>
            </a:r>
          </a:p>
          <a:p>
            <a:pPr marL="44450" indent="0">
              <a:buNone/>
            </a:pPr>
            <a:r>
              <a:rPr lang="en-US" sz="6600" dirty="0">
                <a:solidFill>
                  <a:schemeClr val="dk1"/>
                </a:solidFill>
                <a:effectLst/>
                <a:latin typeface="+mn-lt"/>
                <a:ea typeface="+mn-ea"/>
                <a:cs typeface="+mn-cs"/>
              </a:rPr>
              <a:t>        *Find Special Education published data reports posted </a:t>
            </a:r>
            <a:r>
              <a:rPr lang="en-US" sz="6600" dirty="0">
                <a:solidFill>
                  <a:schemeClr val="dk1"/>
                </a:solidFill>
                <a:effectLst/>
                <a:latin typeface="+mn-lt"/>
                <a:ea typeface="+mn-ea"/>
                <a:cs typeface="+mn-cs"/>
                <a:hlinkClick r:id="rId5"/>
              </a:rPr>
              <a:t>here</a:t>
            </a:r>
            <a:endParaRPr lang="en-US" sz="6600" dirty="0">
              <a:solidFill>
                <a:schemeClr val="dk1"/>
              </a:solidFill>
              <a:effectLst/>
              <a:latin typeface="+mn-lt"/>
              <a:ea typeface="+mn-ea"/>
              <a:cs typeface="+mn-cs"/>
            </a:endParaRPr>
          </a:p>
          <a:p>
            <a:pPr marL="44450" indent="0">
              <a:buNone/>
            </a:pPr>
            <a:endParaRPr lang="en-US" altLang="en-US" sz="6400" dirty="0"/>
          </a:p>
          <a:p>
            <a:pPr marL="0" indent="0">
              <a:buNone/>
            </a:pPr>
            <a:r>
              <a:rPr lang="en-US" sz="6400" dirty="0"/>
              <a:t> CDE </a:t>
            </a:r>
            <a:r>
              <a:rPr lang="en-US" sz="6400" dirty="0" err="1"/>
              <a:t>Anlar</a:t>
            </a:r>
            <a:r>
              <a:rPr lang="en-US" sz="6400" dirty="0"/>
              <a:t>/Ascend Contact:</a:t>
            </a:r>
          </a:p>
          <a:p>
            <a:r>
              <a:rPr lang="en-US" sz="6400" dirty="0"/>
              <a:t>Melissa Chaffin  </a:t>
            </a:r>
            <a:r>
              <a:rPr lang="en-US" sz="6400" dirty="0">
                <a:hlinkClick r:id="rId6"/>
              </a:rPr>
              <a:t>chaffin_m@cde.state.co.us</a:t>
            </a:r>
            <a:r>
              <a:rPr lang="en-US" sz="6400" dirty="0"/>
              <a:t> </a:t>
            </a:r>
          </a:p>
          <a:p>
            <a:pPr marL="44450" indent="0">
              <a:buNone/>
            </a:pPr>
            <a:endParaRPr lang="en-US" altLang="en-US" sz="6400" dirty="0"/>
          </a:p>
          <a:p>
            <a:pPr marL="0" indent="0">
              <a:buNone/>
            </a:pPr>
            <a:r>
              <a:rPr lang="en-US" altLang="en-US" sz="6400" dirty="0"/>
              <a:t> </a:t>
            </a:r>
            <a:r>
              <a:rPr lang="en-US" sz="6400" dirty="0"/>
              <a:t>Frontline Contacts: </a:t>
            </a:r>
            <a:r>
              <a:rPr lang="en-US" sz="6400" u="sng" dirty="0">
                <a:hlinkClick r:id="rId7"/>
              </a:rPr>
              <a:t>seienrichsupport@frontlineed.com</a:t>
            </a:r>
            <a:r>
              <a:rPr lang="en-US" sz="6400" dirty="0"/>
              <a:t> </a:t>
            </a:r>
          </a:p>
          <a:p>
            <a:r>
              <a:rPr lang="en-US" sz="6400" dirty="0"/>
              <a:t>Angie Denning  </a:t>
            </a:r>
            <a:r>
              <a:rPr lang="en-US" sz="6400" u="sng" dirty="0">
                <a:hlinkClick r:id="rId8"/>
              </a:rPr>
              <a:t>adenning@frontlineed.com</a:t>
            </a:r>
            <a:endParaRPr lang="en-US" sz="6400" dirty="0"/>
          </a:p>
          <a:p>
            <a:r>
              <a:rPr lang="en-US" sz="6400" dirty="0"/>
              <a:t>Amy Rea Amy </a:t>
            </a:r>
            <a:r>
              <a:rPr lang="en-US" sz="6400" u="sng" dirty="0">
                <a:hlinkClick r:id="rId9"/>
              </a:rPr>
              <a:t>area@frontlineed.com</a:t>
            </a:r>
            <a:r>
              <a:rPr lang="en-US" sz="6400" dirty="0"/>
              <a:t> </a:t>
            </a:r>
          </a:p>
          <a:p>
            <a:pPr marL="0" indent="0">
              <a:buNone/>
            </a:pPr>
            <a:endParaRPr lang="en-US" sz="2200" dirty="0"/>
          </a:p>
          <a:p>
            <a:pPr marL="44450" indent="0">
              <a:buNone/>
            </a:pPr>
            <a:endParaRPr lang="en-US" altLang="en-US" sz="1400" dirty="0"/>
          </a:p>
          <a:p>
            <a:pPr marL="44450" indent="0">
              <a:buNone/>
            </a:pPr>
            <a:r>
              <a:rPr lang="en-US" altLang="en-US" sz="1800" dirty="0">
                <a:solidFill>
                  <a:schemeClr val="tx1"/>
                </a:solidFill>
              </a:rPr>
              <a:t> </a:t>
            </a:r>
          </a:p>
        </p:txBody>
      </p:sp>
      <p:sp>
        <p:nvSpPr>
          <p:cNvPr id="5" name="Slide Number Placeholder 4"/>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3</a:t>
            </a:fld>
            <a:endParaRPr lang="en-US" dirty="0"/>
          </a:p>
        </p:txBody>
      </p:sp>
      <p:sp>
        <p:nvSpPr>
          <p:cNvPr id="4" name="TextBox 3">
            <a:extLst>
              <a:ext uri="{FF2B5EF4-FFF2-40B4-BE49-F238E27FC236}">
                <a16:creationId xmlns:a16="http://schemas.microsoft.com/office/drawing/2014/main" id="{6FE334D3-302A-7CD4-9CC0-0C81D16A1168}"/>
              </a:ext>
            </a:extLst>
          </p:cNvPr>
          <p:cNvSpPr txBox="1"/>
          <p:nvPr/>
        </p:nvSpPr>
        <p:spPr>
          <a:xfrm>
            <a:off x="5264546" y="4724599"/>
            <a:ext cx="3605134" cy="1200329"/>
          </a:xfrm>
          <a:prstGeom prst="rect">
            <a:avLst/>
          </a:prstGeom>
          <a:noFill/>
        </p:spPr>
        <p:txBody>
          <a:bodyPr wrap="square" rtlCol="0">
            <a:spAutoFit/>
          </a:bodyPr>
          <a:lstStyle/>
          <a:p>
            <a:r>
              <a:rPr lang="en-US" altLang="en-US" sz="1800" b="1" dirty="0">
                <a:solidFill>
                  <a:schemeClr val="tx1"/>
                </a:solidFill>
              </a:rPr>
              <a:t>Emails should include:</a:t>
            </a:r>
          </a:p>
          <a:p>
            <a:pPr marL="285750" indent="-285750">
              <a:buFont typeface="Arial" panose="020B0604020202020204" pitchFamily="34" charset="0"/>
              <a:buChar char="•"/>
            </a:pPr>
            <a:r>
              <a:rPr lang="en-US" altLang="en-US" sz="1800" b="1" dirty="0">
                <a:solidFill>
                  <a:schemeClr val="tx1"/>
                </a:solidFill>
              </a:rPr>
              <a:t>AU #</a:t>
            </a:r>
          </a:p>
          <a:p>
            <a:pPr marL="285750" indent="-285750">
              <a:buFont typeface="Arial" panose="020B0604020202020204" pitchFamily="34" charset="0"/>
              <a:buChar char="•"/>
            </a:pPr>
            <a:r>
              <a:rPr lang="en-US" altLang="en-US" b="1" dirty="0"/>
              <a:t>e</a:t>
            </a:r>
            <a:r>
              <a:rPr lang="en-US" altLang="en-US" sz="1800" b="1" dirty="0">
                <a:solidFill>
                  <a:schemeClr val="tx1"/>
                </a:solidFill>
              </a:rPr>
              <a:t>rror code # (if applicable)</a:t>
            </a:r>
          </a:p>
          <a:p>
            <a:pPr marL="285750" indent="-285750">
              <a:buFont typeface="Arial" panose="020B0604020202020204" pitchFamily="34" charset="0"/>
              <a:buChar char="•"/>
            </a:pPr>
            <a:r>
              <a:rPr lang="en-US" b="1" dirty="0"/>
              <a:t>any school codes #’s referenced</a:t>
            </a:r>
          </a:p>
        </p:txBody>
      </p:sp>
    </p:spTree>
    <p:extLst>
      <p:ext uri="{BB962C8B-B14F-4D97-AF65-F5344CB8AC3E}">
        <p14:creationId xmlns:p14="http://schemas.microsoft.com/office/powerpoint/2010/main" val="3158654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normAutofit fontScale="90000"/>
          </a:bodyPr>
          <a:lstStyle/>
          <a:p>
            <a:pPr algn="l"/>
            <a:r>
              <a:rPr lang="en-US" altLang="en-US" sz="3400" dirty="0">
                <a:latin typeface="Palatino Linotype" panose="02040502050505030304" pitchFamily="18" charset="0"/>
              </a:rPr>
              <a:t>An Initial Evaluation includes students:</a:t>
            </a:r>
          </a:p>
        </p:txBody>
      </p:sp>
      <p:sp>
        <p:nvSpPr>
          <p:cNvPr id="11267" name="Rectangle 3"/>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bodyPr>
          <a:lstStyle/>
          <a:p>
            <a:pPr lvl="1"/>
            <a:r>
              <a:rPr lang="en-US" altLang="en-US" sz="1600" dirty="0">
                <a:highlight>
                  <a:srgbClr val="FFFF00"/>
                </a:highlight>
                <a:ea typeface="Verdana" pitchFamily="34" charset="0"/>
                <a:cs typeface="Verdana" pitchFamily="34" charset="0"/>
              </a:rPr>
              <a:t>who were not eligible at the time of evaluation </a:t>
            </a:r>
            <a:r>
              <a:rPr lang="en-US" altLang="en-US" sz="1600" dirty="0">
                <a:ea typeface="Verdana" pitchFamily="34" charset="0"/>
                <a:cs typeface="Verdana" pitchFamily="34" charset="0"/>
              </a:rPr>
              <a:t>– student may have received Special Education Services in the past but had returned to regular education prior to this evaluation.</a:t>
            </a:r>
          </a:p>
          <a:p>
            <a:pPr lvl="2"/>
            <a:r>
              <a:rPr lang="en-US" altLang="en-US" sz="1400" dirty="0">
                <a:ea typeface="Verdana" pitchFamily="34" charset="0"/>
                <a:cs typeface="Verdana" pitchFamily="34" charset="0"/>
              </a:rPr>
              <a:t>for whom parents revoked consent for services – student received Special Education Services for a period of time prior to parent deciding to cease services.  When child is again referred/re-evaluated, please report them as an initial evaluation. </a:t>
            </a:r>
          </a:p>
          <a:p>
            <a:pPr lvl="2"/>
            <a:r>
              <a:rPr lang="en-US" altLang="en-US" sz="1400" dirty="0">
                <a:ea typeface="Verdana" pitchFamily="34" charset="0"/>
                <a:cs typeface="Verdana" pitchFamily="34" charset="0"/>
              </a:rPr>
              <a:t>who have never been evaluated for Part B Services - these students have </a:t>
            </a:r>
            <a:r>
              <a:rPr lang="en-US" altLang="en-US" sz="1400" u="sng" dirty="0">
                <a:ea typeface="Verdana" pitchFamily="34" charset="0"/>
                <a:cs typeface="Verdana" pitchFamily="34" charset="0"/>
              </a:rPr>
              <a:t>never</a:t>
            </a:r>
            <a:r>
              <a:rPr lang="en-US" altLang="en-US" sz="1400" dirty="0">
                <a:ea typeface="Verdana" pitchFamily="34" charset="0"/>
                <a:cs typeface="Verdana" pitchFamily="34" charset="0"/>
              </a:rPr>
              <a:t> had an evaluation in your Administrative Unit/State Operated Program , another Administrative Unit/State Operated Program, or an Eligible Facility in Colorado.</a:t>
            </a:r>
          </a:p>
          <a:p>
            <a:pPr lvl="2"/>
            <a:r>
              <a:rPr lang="en-US" altLang="en-US" sz="1400" dirty="0">
                <a:ea typeface="Verdana" pitchFamily="34" charset="0"/>
                <a:cs typeface="Verdana" pitchFamily="34" charset="0"/>
              </a:rPr>
              <a:t>who received Special Education Services in another state, for whom it was determined that an initial evaluation was needed.</a:t>
            </a:r>
          </a:p>
          <a:p>
            <a:pPr lvl="2"/>
            <a:r>
              <a:rPr lang="en-US" altLang="en-US" sz="1400" dirty="0">
                <a:ea typeface="Verdana" pitchFamily="34" charset="0"/>
                <a:cs typeface="Verdana" pitchFamily="34" charset="0"/>
              </a:rPr>
              <a:t>who are parentally placed in a private school and had a Part B Initial Evaluation during the current reporting period (these students are reported by the Administrative Unit in which the private school is located).</a:t>
            </a:r>
          </a:p>
          <a:p>
            <a:pPr lvl="2"/>
            <a:r>
              <a:rPr lang="en-US" altLang="en-US" sz="1400" dirty="0">
                <a:ea typeface="Verdana" pitchFamily="34" charset="0"/>
                <a:cs typeface="Verdana" pitchFamily="34" charset="0"/>
              </a:rPr>
              <a:t>Who were educated in a non-public home-based educational program (i.e., homeschooled) and had a Part B initial evaluation during the reporting period.</a:t>
            </a:r>
          </a:p>
          <a:p>
            <a:pPr>
              <a:buFontTx/>
              <a:buNone/>
            </a:pPr>
            <a:endParaRPr lang="en-US" altLang="en-US" sz="1500" dirty="0">
              <a:latin typeface="Verdana" pitchFamily="34" charset="0"/>
              <a:ea typeface="Verdana" pitchFamily="34" charset="0"/>
              <a:cs typeface="Verdana" pitchFamily="34" charset="0"/>
            </a:endParaRPr>
          </a:p>
        </p:txBody>
      </p:sp>
      <p:sp>
        <p:nvSpPr>
          <p:cNvPr id="2" name="Slide Number Placeholder 1"/>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30</a:t>
            </a:fld>
            <a:endParaRPr lang="en-US" dirty="0"/>
          </a:p>
        </p:txBody>
      </p:sp>
    </p:spTree>
    <p:extLst>
      <p:ext uri="{BB962C8B-B14F-4D97-AF65-F5344CB8AC3E}">
        <p14:creationId xmlns:p14="http://schemas.microsoft.com/office/powerpoint/2010/main" val="947500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bodyPr>
          <a:lstStyle/>
          <a:p>
            <a:pPr algn="l"/>
            <a:r>
              <a:rPr lang="en-US" altLang="en-US" sz="3400" dirty="0">
                <a:latin typeface="Palatino Linotype" panose="02040502050505030304" pitchFamily="18" charset="0"/>
              </a:rPr>
              <a:t>Also, report students who:</a:t>
            </a:r>
          </a:p>
        </p:txBody>
      </p:sp>
      <p:sp>
        <p:nvSpPr>
          <p:cNvPr id="12291" name="Rectangle 3"/>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normAutofit/>
          </a:bodyPr>
          <a:lstStyle/>
          <a:p>
            <a:r>
              <a:rPr lang="en-US" altLang="en-US" sz="1800" dirty="0">
                <a:solidFill>
                  <a:schemeClr val="tx1"/>
                </a:solidFill>
                <a:ea typeface="Verdana" pitchFamily="34" charset="0"/>
                <a:cs typeface="Verdana" pitchFamily="34" charset="0"/>
              </a:rPr>
              <a:t>were evaluated, even if they were found not eligible. Check your data extracts to make sure students found </a:t>
            </a:r>
            <a:r>
              <a:rPr lang="en-US" altLang="en-US" sz="1800" u="sng" dirty="0">
                <a:solidFill>
                  <a:schemeClr val="tx1"/>
                </a:solidFill>
                <a:ea typeface="Verdana" pitchFamily="34" charset="0"/>
                <a:cs typeface="Verdana" pitchFamily="34" charset="0"/>
              </a:rPr>
              <a:t>not eligible </a:t>
            </a:r>
            <a:r>
              <a:rPr lang="en-US" altLang="en-US" sz="1800" dirty="0">
                <a:solidFill>
                  <a:schemeClr val="tx1"/>
                </a:solidFill>
                <a:ea typeface="Verdana" pitchFamily="34" charset="0"/>
                <a:cs typeface="Verdana" pitchFamily="34" charset="0"/>
              </a:rPr>
              <a:t>are being reported too!</a:t>
            </a:r>
            <a:endParaRPr lang="en-US" altLang="en-US" sz="1800" b="0" dirty="0">
              <a:solidFill>
                <a:srgbClr val="000000"/>
              </a:solidFill>
              <a:ea typeface="Verdana" pitchFamily="34" charset="0"/>
              <a:cs typeface="Verdana" pitchFamily="34" charset="0"/>
            </a:endParaRPr>
          </a:p>
          <a:p>
            <a:r>
              <a:rPr lang="en-US" altLang="en-US" sz="1800" b="0" dirty="0">
                <a:solidFill>
                  <a:srgbClr val="000000"/>
                </a:solidFill>
                <a:ea typeface="Verdana" pitchFamily="34" charset="0"/>
                <a:cs typeface="Verdana" pitchFamily="34" charset="0"/>
              </a:rPr>
              <a:t>were on an IEP (not an ISP) and received services at a private school on a tuition basis  (these students are placed at a private school by the IEP team and should be reported by the Administrative Unit of Residence).</a:t>
            </a:r>
          </a:p>
          <a:p>
            <a:r>
              <a:rPr lang="en-US" altLang="en-US" sz="1800" b="0" dirty="0">
                <a:solidFill>
                  <a:srgbClr val="000000"/>
                </a:solidFill>
                <a:ea typeface="Verdana" pitchFamily="34" charset="0"/>
                <a:cs typeface="Verdana" pitchFamily="34" charset="0"/>
              </a:rPr>
              <a:t>were parentally placed in a private school, have an ISP and received services from the Administrative Unit (these students must be reported by the Administrative Unit where the private school is located). </a:t>
            </a:r>
          </a:p>
          <a:p>
            <a:r>
              <a:rPr lang="en-US" altLang="en-US" sz="1800" b="0" dirty="0">
                <a:solidFill>
                  <a:srgbClr val="000000"/>
                </a:solidFill>
                <a:ea typeface="Verdana" pitchFamily="34" charset="0"/>
                <a:cs typeface="Verdana" pitchFamily="34" charset="0"/>
              </a:rPr>
              <a:t>received services outside of the State of Colorado and are the responsibility of your Administrative Unit (these students are placed out of state per their IEP and should be reported by the Administrative Unit of Residence).</a:t>
            </a:r>
          </a:p>
          <a:p>
            <a:pPr marL="0" indent="0">
              <a:buNone/>
            </a:pPr>
            <a:endParaRPr lang="en-US" altLang="en-US" sz="1800" b="0" dirty="0">
              <a:solidFill>
                <a:srgbClr val="000000"/>
              </a:solidFill>
              <a:ea typeface="Verdana" pitchFamily="34" charset="0"/>
              <a:cs typeface="Verdana" pitchFamily="34" charset="0"/>
            </a:endParaRPr>
          </a:p>
          <a:p>
            <a:pPr marL="0" indent="0">
              <a:buNone/>
            </a:pPr>
            <a:endParaRPr lang="en-US" altLang="en-US" sz="2000" b="0" dirty="0">
              <a:solidFill>
                <a:srgbClr val="000000"/>
              </a:solidFill>
              <a:ea typeface="Verdana" pitchFamily="34" charset="0"/>
              <a:cs typeface="Verdana" pitchFamily="34" charset="0"/>
            </a:endParaRPr>
          </a:p>
          <a:p>
            <a:endParaRPr lang="en-US" altLang="en-US" sz="1900" dirty="0">
              <a:latin typeface="Verdana" pitchFamily="34" charset="0"/>
              <a:ea typeface="Verdana" pitchFamily="34" charset="0"/>
              <a:cs typeface="Verdana" pitchFamily="34" charset="0"/>
            </a:endParaRPr>
          </a:p>
          <a:p>
            <a:pPr>
              <a:buFontTx/>
              <a:buNone/>
            </a:pPr>
            <a:endParaRPr lang="en-US" altLang="en-US" sz="1900" dirty="0">
              <a:latin typeface="Verdana" pitchFamily="34" charset="0"/>
              <a:ea typeface="Verdana" pitchFamily="34" charset="0"/>
              <a:cs typeface="Verdana" pitchFamily="34" charset="0"/>
            </a:endParaRPr>
          </a:p>
        </p:txBody>
      </p:sp>
      <p:sp>
        <p:nvSpPr>
          <p:cNvPr id="2" name="Slide Number Placeholder 1"/>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31</a:t>
            </a:fld>
            <a:endParaRPr lang="en-US" dirty="0"/>
          </a:p>
        </p:txBody>
      </p:sp>
    </p:spTree>
    <p:extLst>
      <p:ext uri="{BB962C8B-B14F-4D97-AF65-F5344CB8AC3E}">
        <p14:creationId xmlns:p14="http://schemas.microsoft.com/office/powerpoint/2010/main" val="2605223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5192" y="254514"/>
            <a:ext cx="6865821" cy="756418"/>
          </a:xfrm>
        </p:spPr>
        <p:txBody>
          <a:bodyPr>
            <a:normAutofit/>
          </a:bodyPr>
          <a:lstStyle/>
          <a:p>
            <a:r>
              <a:rPr lang="en-US" dirty="0"/>
              <a:t>Special Education EOY: Reporting Facility, Detention Center, SOP, Program Students</a:t>
            </a:r>
          </a:p>
        </p:txBody>
      </p:sp>
      <p:sp>
        <p:nvSpPr>
          <p:cNvPr id="2" name="Content Placeholder 1"/>
          <p:cNvSpPr>
            <a:spLocks noGrp="1"/>
          </p:cNvSpPr>
          <p:nvPr>
            <p:ph idx="1"/>
          </p:nvPr>
        </p:nvSpPr>
        <p:spPr/>
        <p:txBody>
          <a:bodyPr>
            <a:noAutofit/>
          </a:bodyPr>
          <a:lstStyle/>
          <a:p>
            <a:pPr marL="0" indent="0">
              <a:buNone/>
            </a:pPr>
            <a:r>
              <a:rPr lang="en-US" sz="1600" dirty="0">
                <a:solidFill>
                  <a:schemeClr val="tx1"/>
                </a:solidFill>
              </a:rPr>
              <a:t>The term “Facility” is used throughout the state for different types of schools/entities. In Colorado we have:</a:t>
            </a:r>
          </a:p>
          <a:p>
            <a:pPr marL="457200" lvl="1" indent="0">
              <a:buNone/>
            </a:pPr>
            <a:r>
              <a:rPr lang="en-US" sz="1600" dirty="0"/>
              <a:t>1. Allowable Approved Facilities  </a:t>
            </a:r>
          </a:p>
          <a:p>
            <a:pPr marL="457200" lvl="1" indent="0">
              <a:buNone/>
            </a:pPr>
            <a:r>
              <a:rPr lang="en-US" sz="1600" dirty="0"/>
              <a:t>2. Special Education Programs</a:t>
            </a:r>
          </a:p>
          <a:p>
            <a:pPr marL="457200" lvl="1" indent="0">
              <a:buNone/>
            </a:pPr>
            <a:r>
              <a:rPr lang="en-US" sz="1600" dirty="0"/>
              <a:t>3. Detention Centers</a:t>
            </a:r>
          </a:p>
          <a:p>
            <a:pPr marL="457200" lvl="1" indent="0">
              <a:buNone/>
            </a:pPr>
            <a:r>
              <a:rPr lang="en-US" sz="1600" dirty="0"/>
              <a:t>4. State Operated Programs</a:t>
            </a:r>
          </a:p>
          <a:p>
            <a:pPr marL="0" indent="0">
              <a:buNone/>
            </a:pPr>
            <a:endParaRPr lang="en-US" sz="1600" b="1" dirty="0"/>
          </a:p>
          <a:p>
            <a:pPr marL="0" indent="0">
              <a:buNone/>
            </a:pPr>
            <a:r>
              <a:rPr lang="en-US" sz="1600" b="1" dirty="0"/>
              <a:t>How to Code</a:t>
            </a:r>
            <a:r>
              <a:rPr lang="en-US" sz="1600" b="1" i="1" dirty="0"/>
              <a:t> </a:t>
            </a:r>
            <a:r>
              <a:rPr lang="en-US" sz="1600" b="1" dirty="0"/>
              <a:t>for Sped EOY</a:t>
            </a:r>
            <a:r>
              <a:rPr lang="en-US" sz="1600" b="1" i="1" dirty="0"/>
              <a:t>: </a:t>
            </a:r>
            <a:endParaRPr lang="en-US" sz="1600" dirty="0"/>
          </a:p>
          <a:p>
            <a:pPr lvl="1"/>
            <a:r>
              <a:rPr lang="en-US" sz="1600" dirty="0"/>
              <a:t>Report the student’s </a:t>
            </a:r>
            <a:r>
              <a:rPr lang="en-US" sz="1600" b="1" u="sng" dirty="0"/>
              <a:t>last attendance at a school within your AU.</a:t>
            </a:r>
            <a:r>
              <a:rPr lang="en-US" sz="1600" dirty="0"/>
              <a:t> </a:t>
            </a:r>
          </a:p>
          <a:p>
            <a:pPr lvl="1"/>
            <a:r>
              <a:rPr lang="en-US" sz="1600" dirty="0"/>
              <a:t>Report an exit if student transfers out of your AU at any point (even if you report them for December Count). </a:t>
            </a:r>
          </a:p>
          <a:p>
            <a:pPr lvl="1"/>
            <a:r>
              <a:rPr lang="en-US" sz="1600" dirty="0"/>
              <a:t>Reporting for Sped EOY is different than December Count for these types of records! There are different reporting requirements for each. Sped EOY should include all students that your AU physically serves, along with resident students in Allowed Approved Facilities. </a:t>
            </a:r>
          </a:p>
          <a:p>
            <a:pPr marL="0" indent="0">
              <a:buNone/>
            </a:pPr>
            <a:r>
              <a:rPr lang="en-US" sz="1600" dirty="0"/>
              <a:t>Helpful codes document with a tab for each type found under Frequently Requested Codes </a:t>
            </a:r>
            <a:r>
              <a:rPr lang="en-US" sz="1600" dirty="0">
                <a:solidFill>
                  <a:schemeClr val="tx1"/>
                </a:solidFill>
                <a:hlinkClick r:id="rId2"/>
              </a:rPr>
              <a:t>http://www.cde.state.co.us/datapipeline/org_orgcodes</a:t>
            </a:r>
            <a:r>
              <a:rPr lang="en-US" sz="1600" dirty="0"/>
              <a:t>.</a:t>
            </a:r>
            <a:r>
              <a:rPr lang="en-US" sz="1600" dirty="0">
                <a:solidFill>
                  <a:schemeClr val="tx1"/>
                </a:solidFill>
              </a:rPr>
              <a:t> </a:t>
            </a:r>
            <a:r>
              <a:rPr lang="en-US" sz="1600" b="1" i="1" dirty="0">
                <a:solidFill>
                  <a:schemeClr val="tx1"/>
                </a:solidFill>
              </a:rPr>
              <a:t>Allowable Approved Facility Schools and Other Agency Codes</a:t>
            </a:r>
            <a:endParaRPr lang="en-US" sz="1600" b="1" i="1" dirty="0"/>
          </a:p>
          <a:p>
            <a:pPr marL="457200" lvl="1" indent="0">
              <a:buNone/>
            </a:pPr>
            <a:endParaRPr lang="en-US" sz="1600" dirty="0"/>
          </a:p>
          <a:p>
            <a:pPr marL="457200" lvl="1" indent="0">
              <a:buNone/>
            </a:pPr>
            <a:endParaRPr lang="en-US" sz="1200" dirty="0"/>
          </a:p>
          <a:p>
            <a:pPr marL="457200" lvl="1" indent="0">
              <a:buNone/>
            </a:pPr>
            <a:r>
              <a:rPr lang="en-US" sz="1400" i="1" dirty="0"/>
              <a:t>Special Education EOY - Lindsey Heitman - heitman_l@cde.state.co.us  (303) 866-5759</a:t>
            </a:r>
            <a:endParaRPr lang="en-US" sz="1400" dirty="0"/>
          </a:p>
          <a:p>
            <a:pPr marL="457200" lvl="1" indent="0">
              <a:buNone/>
            </a:pPr>
            <a:endParaRPr lang="en-US" sz="1400" dirty="0"/>
          </a:p>
        </p:txBody>
      </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32</a:t>
            </a:fld>
            <a:endParaRPr lang="en-US" dirty="0"/>
          </a:p>
        </p:txBody>
      </p:sp>
    </p:spTree>
    <p:extLst>
      <p:ext uri="{BB962C8B-B14F-4D97-AF65-F5344CB8AC3E}">
        <p14:creationId xmlns:p14="http://schemas.microsoft.com/office/powerpoint/2010/main" val="1558061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Detention Center Students</a:t>
            </a:r>
          </a:p>
        </p:txBody>
      </p:sp>
      <p:sp>
        <p:nvSpPr>
          <p:cNvPr id="6" name="Rectangle 3"/>
          <p:cNvSpPr>
            <a:spLocks noChangeArrowheads="1"/>
          </p:cNvSpPr>
          <p:nvPr/>
        </p:nvSpPr>
        <p:spPr bwMode="auto">
          <a:xfrm>
            <a:off x="182404" y="1401128"/>
            <a:ext cx="866656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effectLst/>
                <a:latin typeface="Gill Sans MT" panose="020B0502020104020203" pitchFamily="34" charset="0"/>
                <a:ea typeface="Calibri" pitchFamily="34" charset="0"/>
                <a:cs typeface="Times New Roman" pitchFamily="18" charset="0"/>
              </a:rPr>
              <a:t>Division</a:t>
            </a:r>
            <a:r>
              <a:rPr kumimoji="0" lang="en-US" altLang="en-US" sz="1400" b="0" i="0" u="none" strike="noStrike" cap="none" normalizeH="0" dirty="0">
                <a:ln>
                  <a:noFill/>
                </a:ln>
                <a:effectLst/>
                <a:latin typeface="Gill Sans MT" panose="020B0502020104020203" pitchFamily="34" charset="0"/>
                <a:ea typeface="Calibri" pitchFamily="34" charset="0"/>
                <a:cs typeface="Times New Roman" pitchFamily="18" charset="0"/>
              </a:rPr>
              <a:t> of </a:t>
            </a:r>
            <a:r>
              <a:rPr kumimoji="0" lang="en-US" altLang="en-US" sz="1400" b="0" i="0" u="none" strike="noStrike" cap="none" normalizeH="0" baseline="0" dirty="0">
                <a:ln>
                  <a:noFill/>
                </a:ln>
                <a:effectLst/>
                <a:latin typeface="Gill Sans MT" panose="020B0502020104020203" pitchFamily="34" charset="0"/>
                <a:ea typeface="Calibri" pitchFamily="34" charset="0"/>
                <a:cs typeface="Times New Roman" pitchFamily="18" charset="0"/>
              </a:rPr>
              <a:t>Youth </a:t>
            </a:r>
            <a:r>
              <a:rPr lang="en-US" altLang="en-US" sz="1400" dirty="0">
                <a:latin typeface="Gill Sans MT" panose="020B0502020104020203" pitchFamily="34" charset="0"/>
                <a:ea typeface="Calibri" pitchFamily="34" charset="0"/>
                <a:cs typeface="Times New Roman" pitchFamily="18" charset="0"/>
              </a:rPr>
              <a:t>Services </a:t>
            </a:r>
            <a:r>
              <a:rPr kumimoji="0" lang="en-US" altLang="en-US" sz="1400" b="0" i="0" u="none" strike="noStrike" cap="none" normalizeH="0" baseline="0" dirty="0">
                <a:ln>
                  <a:noFill/>
                </a:ln>
                <a:effectLst/>
                <a:latin typeface="Gill Sans MT" panose="020B0502020104020203" pitchFamily="34" charset="0"/>
                <a:ea typeface="Calibri" pitchFamily="34" charset="0"/>
                <a:cs typeface="Times New Roman" pitchFamily="18" charset="0"/>
              </a:rPr>
              <a:t>and Department</a:t>
            </a:r>
            <a:r>
              <a:rPr kumimoji="0" lang="en-US" altLang="en-US" sz="1400" b="0" i="0" u="none" strike="noStrike" cap="none" normalizeH="0" dirty="0">
                <a:ln>
                  <a:noFill/>
                </a:ln>
                <a:effectLst/>
                <a:latin typeface="Gill Sans MT" panose="020B0502020104020203" pitchFamily="34" charset="0"/>
                <a:ea typeface="Calibri" pitchFamily="34" charset="0"/>
                <a:cs typeface="Times New Roman" pitchFamily="18" charset="0"/>
              </a:rPr>
              <a:t> </a:t>
            </a:r>
            <a:r>
              <a:rPr kumimoji="0" lang="en-US" altLang="en-US" sz="1400" b="0" i="0" u="none" strike="noStrike" cap="none" normalizeH="0" baseline="0" dirty="0">
                <a:ln>
                  <a:noFill/>
                </a:ln>
                <a:effectLst/>
                <a:latin typeface="Gill Sans MT" panose="020B0502020104020203" pitchFamily="34" charset="0"/>
                <a:ea typeface="Calibri" pitchFamily="34" charset="0"/>
                <a:cs typeface="Times New Roman" pitchFamily="18" charset="0"/>
              </a:rPr>
              <a:t>Of Corrections </a:t>
            </a:r>
            <a:r>
              <a:rPr lang="en-US" altLang="en-US" sz="1400" dirty="0">
                <a:latin typeface="Gill Sans MT" panose="020B0502020104020203" pitchFamily="34" charset="0"/>
                <a:ea typeface="Calibri" pitchFamily="34" charset="0"/>
                <a:cs typeface="Times New Roman" pitchFamily="18" charset="0"/>
              </a:rPr>
              <a:t>only report</a:t>
            </a:r>
            <a:r>
              <a:rPr kumimoji="0" lang="en-US" altLang="en-US" sz="1400" b="0" i="0" u="none" strike="noStrike" cap="none" normalizeH="0" baseline="0" dirty="0">
                <a:ln>
                  <a:noFill/>
                </a:ln>
                <a:effectLst/>
                <a:latin typeface="Gill Sans MT" panose="020B0502020104020203" pitchFamily="34" charset="0"/>
                <a:ea typeface="Calibri" pitchFamily="34" charset="0"/>
                <a:cs typeface="Times New Roman" pitchFamily="18" charset="0"/>
              </a:rPr>
              <a:t> </a:t>
            </a:r>
            <a:r>
              <a:rPr kumimoji="0" lang="en-US" altLang="en-US" sz="1400" b="0" i="0" u="sng" strike="noStrike" cap="none" normalizeH="0" baseline="0" dirty="0">
                <a:ln>
                  <a:noFill/>
                </a:ln>
                <a:effectLst/>
                <a:latin typeface="Gill Sans MT" panose="020B0502020104020203" pitchFamily="34" charset="0"/>
                <a:ea typeface="Calibri" pitchFamily="34" charset="0"/>
                <a:cs typeface="Times New Roman" pitchFamily="18" charset="0"/>
              </a:rPr>
              <a:t>committed</a:t>
            </a:r>
            <a:r>
              <a:rPr kumimoji="0" lang="en-US" altLang="en-US" sz="1400" b="0" i="0" u="none" strike="noStrike" cap="none" normalizeH="0" baseline="0" dirty="0">
                <a:ln>
                  <a:noFill/>
                </a:ln>
                <a:effectLst/>
                <a:latin typeface="Gill Sans MT" panose="020B0502020104020203" pitchFamily="34" charset="0"/>
                <a:ea typeface="Calibri" pitchFamily="34" charset="0"/>
                <a:cs typeface="Times New Roman" pitchFamily="18" charset="0"/>
              </a:rPr>
              <a:t> students.  </a:t>
            </a:r>
          </a:p>
          <a:p>
            <a:pPr marL="742950" lvl="1" indent="-285750" fontAlgn="base">
              <a:spcBef>
                <a:spcPct val="0"/>
              </a:spcBef>
              <a:spcAft>
                <a:spcPct val="0"/>
              </a:spcAft>
              <a:buFont typeface="Arial" panose="020B0604020202020204" pitchFamily="34" charset="0"/>
              <a:buChar char="•"/>
            </a:pPr>
            <a:r>
              <a:rPr lang="en-US" altLang="en-US" sz="1400" dirty="0">
                <a:latin typeface="Gill Sans MT" panose="020B0502020104020203" pitchFamily="34" charset="0"/>
                <a:cs typeface="Times New Roman" pitchFamily="18" charset="0"/>
              </a:rPr>
              <a:t>AU 66070 or AU 66080 would report these students</a:t>
            </a:r>
            <a:endParaRPr kumimoji="0" lang="en-US" altLang="en-US" sz="1400" b="0" i="0" u="none" strike="noStrike" cap="none" normalizeH="0" baseline="0" dirty="0">
              <a:ln>
                <a:noFill/>
              </a:ln>
              <a:effectLst/>
              <a:latin typeface="Gill Sans MT" panose="020B0502020104020203"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effectLst/>
              <a:latin typeface="Gill Sans MT" panose="020B0502020104020203" pitchFamily="34" charset="0"/>
              <a:ea typeface="Calibri" pitchFamily="34" charset="0"/>
              <a:cs typeface="Times New Roman" pitchFamily="18"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effectLst/>
                <a:latin typeface="Gill Sans MT" panose="020B0502020104020203" pitchFamily="34" charset="0"/>
                <a:ea typeface="Calibri" pitchFamily="34" charset="0"/>
                <a:cs typeface="Times New Roman" pitchFamily="18" charset="0"/>
              </a:rPr>
              <a:t>The AUs where these detention centers are located should report any </a:t>
            </a:r>
            <a:r>
              <a:rPr kumimoji="0" lang="en-US" altLang="en-US" sz="1400" b="0" i="0" u="sng" strike="noStrike" cap="none" normalizeH="0" baseline="0" dirty="0">
                <a:ln>
                  <a:noFill/>
                </a:ln>
                <a:effectLst/>
                <a:latin typeface="Gill Sans MT" panose="020B0502020104020203" pitchFamily="34" charset="0"/>
                <a:ea typeface="Calibri" pitchFamily="34" charset="0"/>
                <a:cs typeface="Times New Roman" pitchFamily="18" charset="0"/>
              </a:rPr>
              <a:t>detained</a:t>
            </a:r>
            <a:r>
              <a:rPr kumimoji="0" lang="en-US" altLang="en-US" sz="1400" b="0" i="0" u="none" strike="noStrike" cap="none" normalizeH="0" baseline="0" dirty="0">
                <a:ln>
                  <a:noFill/>
                </a:ln>
                <a:effectLst/>
                <a:latin typeface="Gill Sans MT" panose="020B0502020104020203" pitchFamily="34" charset="0"/>
                <a:ea typeface="Calibri" pitchFamily="34" charset="0"/>
                <a:cs typeface="Times New Roman" pitchFamily="18" charset="0"/>
              </a:rPr>
              <a:t> students if this was the latest status in the school year.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effectLst/>
              <a:latin typeface="Arial" pitchFamily="34" charset="0"/>
              <a:cs typeface="Arial" pitchFamily="34" charset="0"/>
            </a:endParaRPr>
          </a:p>
        </p:txBody>
      </p:sp>
      <p:sp>
        <p:nvSpPr>
          <p:cNvPr id="2" name="Slide Number Placeholder 1"/>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33</a:t>
            </a:fld>
            <a:endParaRPr lang="en-US" dirty="0"/>
          </a:p>
        </p:txBody>
      </p:sp>
      <p:graphicFrame>
        <p:nvGraphicFramePr>
          <p:cNvPr id="8" name="Table 7">
            <a:extLst>
              <a:ext uri="{FF2B5EF4-FFF2-40B4-BE49-F238E27FC236}">
                <a16:creationId xmlns:a16="http://schemas.microsoft.com/office/drawing/2014/main" id="{89A7F92F-4A83-4423-A41C-7963BF1C0167}"/>
              </a:ext>
            </a:extLst>
          </p:cNvPr>
          <p:cNvGraphicFramePr>
            <a:graphicFrameLocks noGrp="1"/>
          </p:cNvGraphicFramePr>
          <p:nvPr>
            <p:extLst>
              <p:ext uri="{D42A27DB-BD31-4B8C-83A1-F6EECF244321}">
                <p14:modId xmlns:p14="http://schemas.microsoft.com/office/powerpoint/2010/main" val="4251366628"/>
              </p:ext>
            </p:extLst>
          </p:nvPr>
        </p:nvGraphicFramePr>
        <p:xfrm>
          <a:off x="932155" y="2654422"/>
          <a:ext cx="6668795" cy="3359083"/>
        </p:xfrm>
        <a:graphic>
          <a:graphicData uri="http://schemas.openxmlformats.org/drawingml/2006/table">
            <a:tbl>
              <a:tblPr/>
              <a:tblGrid>
                <a:gridCol w="1398070">
                  <a:extLst>
                    <a:ext uri="{9D8B030D-6E8A-4147-A177-3AD203B41FA5}">
                      <a16:colId xmlns:a16="http://schemas.microsoft.com/office/drawing/2014/main" val="1857204489"/>
                    </a:ext>
                  </a:extLst>
                </a:gridCol>
                <a:gridCol w="1356128">
                  <a:extLst>
                    <a:ext uri="{9D8B030D-6E8A-4147-A177-3AD203B41FA5}">
                      <a16:colId xmlns:a16="http://schemas.microsoft.com/office/drawing/2014/main" val="3917951456"/>
                    </a:ext>
                  </a:extLst>
                </a:gridCol>
                <a:gridCol w="3914597">
                  <a:extLst>
                    <a:ext uri="{9D8B030D-6E8A-4147-A177-3AD203B41FA5}">
                      <a16:colId xmlns:a16="http://schemas.microsoft.com/office/drawing/2014/main" val="2252731089"/>
                    </a:ext>
                  </a:extLst>
                </a:gridCol>
              </a:tblGrid>
              <a:tr h="460095">
                <a:tc>
                  <a:txBody>
                    <a:bodyPr/>
                    <a:lstStyle/>
                    <a:p>
                      <a:pPr algn="ctr" fontAlgn="ctr"/>
                      <a:r>
                        <a:rPr lang="en-US" sz="1100" b="1" i="0" u="none" strike="noStrike">
                          <a:effectLst/>
                          <a:latin typeface="Calibri" panose="020F0502020204030204" pitchFamily="34" charset="0"/>
                        </a:rPr>
                        <a:t>Detention Centers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a:effectLst/>
                          <a:latin typeface="Calibri" panose="020F0502020204030204" pitchFamily="34" charset="0"/>
                        </a:rPr>
                        <a:t>District Code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100" b="1" i="0" u="none" strike="noStrike">
                          <a:effectLst/>
                          <a:latin typeface="Calibri" panose="020F0502020204030204" pitchFamily="34" charset="0"/>
                        </a:rPr>
                        <a:t>Name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84687312"/>
                  </a:ext>
                </a:extLst>
              </a:tr>
              <a:tr h="319511">
                <a:tc>
                  <a:txBody>
                    <a:bodyPr/>
                    <a:lstStyle/>
                    <a:p>
                      <a:pPr algn="ctr" fontAlgn="ctr"/>
                      <a:r>
                        <a:rPr lang="en-US" sz="1100" b="0" i="0" u="none" strike="noStrike">
                          <a:effectLst/>
                          <a:latin typeface="Calibri" panose="020F0502020204030204" pitchFamily="34" charset="0"/>
                        </a:rPr>
                        <a:t>9801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latin typeface="Calibri" panose="020F0502020204030204" pitchFamily="34" charset="0"/>
                        </a:rPr>
                        <a:t>0040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66CC"/>
                          </a:solidFill>
                          <a:effectLst/>
                          <a:latin typeface="Calibri" panose="020F0502020204030204" pitchFamily="34" charset="0"/>
                        </a:rPr>
                        <a:t>Prairie Vista Youth Services Center </a:t>
                      </a:r>
                      <a:r>
                        <a:rPr lang="en-US" sz="1100" b="0" i="0" u="none" strike="noStrike" baseline="30000">
                          <a:solidFill>
                            <a:srgbClr val="0066CC"/>
                          </a:solidFill>
                          <a:effectLst/>
                          <a:latin typeface="Calibri" panose="020F0502020204030204" pitchFamily="34" charset="0"/>
                        </a:rPr>
                        <a:t>2020-2021 New Name</a:t>
                      </a:r>
                      <a:endParaRPr lang="en-US" sz="1100" b="0" i="0" u="none" strike="noStrike">
                        <a:solidFill>
                          <a:srgbClr val="0070C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9960825"/>
                  </a:ext>
                </a:extLst>
              </a:tr>
              <a:tr h="319511">
                <a:tc>
                  <a:txBody>
                    <a:bodyPr/>
                    <a:lstStyle/>
                    <a:p>
                      <a:pPr algn="ctr" fontAlgn="ctr"/>
                      <a:r>
                        <a:rPr lang="en-US" sz="1100" b="0" i="0" u="none" strike="noStrike">
                          <a:effectLst/>
                          <a:latin typeface="Calibri" panose="020F0502020204030204" pitchFamily="34" charset="0"/>
                        </a:rPr>
                        <a:t>9802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latin typeface="Calibri" panose="020F0502020204030204" pitchFamily="34" charset="0"/>
                        </a:rPr>
                        <a:t>0130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effectLst/>
                          <a:latin typeface="Calibri" panose="020F0502020204030204" pitchFamily="34" charset="0"/>
                        </a:rPr>
                        <a:t>Marvin W Foote Youth Services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95141287"/>
                  </a:ext>
                </a:extLst>
              </a:tr>
              <a:tr h="319511">
                <a:tc>
                  <a:txBody>
                    <a:bodyPr/>
                    <a:lstStyle/>
                    <a:p>
                      <a:pPr algn="ctr" fontAlgn="ctr"/>
                      <a:r>
                        <a:rPr lang="en-US" sz="1100" b="0" i="0" u="none" strike="noStrike">
                          <a:effectLst/>
                          <a:latin typeface="Calibri" panose="020F0502020204030204" pitchFamily="34" charset="0"/>
                        </a:rPr>
                        <a:t>9803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latin typeface="Calibri" panose="020F0502020204030204" pitchFamily="34" charset="0"/>
                        </a:rPr>
                        <a:t>0880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effectLst/>
                          <a:latin typeface="Calibri" panose="020F0502020204030204" pitchFamily="34" charset="0"/>
                        </a:rPr>
                        <a:t>Gilliam Youth Services Center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12763261"/>
                  </a:ext>
                </a:extLst>
              </a:tr>
              <a:tr h="319511">
                <a:tc>
                  <a:txBody>
                    <a:bodyPr/>
                    <a:lstStyle/>
                    <a:p>
                      <a:pPr algn="ctr" fontAlgn="ctr"/>
                      <a:r>
                        <a:rPr lang="en-US" sz="1100" b="0" i="0" u="none" strike="noStrike">
                          <a:effectLst/>
                          <a:latin typeface="Calibri" panose="020F0502020204030204" pitchFamily="34" charset="0"/>
                        </a:rPr>
                        <a:t>9804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sngStrike">
                          <a:solidFill>
                            <a:srgbClr val="FF0000"/>
                          </a:solidFill>
                          <a:effectLst/>
                          <a:latin typeface="Calibri" panose="020F0502020204030204" pitchFamily="34" charset="0"/>
                        </a:rPr>
                        <a:t>0980</a:t>
                      </a:r>
                      <a:r>
                        <a:rPr lang="en-US" sz="1100" b="0" i="0" u="none" strike="noStrike">
                          <a:solidFill>
                            <a:srgbClr val="FF0000"/>
                          </a:solidFill>
                          <a:effectLst/>
                          <a:latin typeface="Calibri" panose="020F0502020204030204" pitchFamily="34" charset="0"/>
                        </a:rPr>
                        <a:t>  </a:t>
                      </a:r>
                      <a:r>
                        <a:rPr lang="en-US" sz="1100" b="0" i="0" u="none" strike="noStrike">
                          <a:effectLst/>
                          <a:latin typeface="Calibri" panose="020F0502020204030204" pitchFamily="34" charset="0"/>
                        </a:rPr>
                        <a:t>                                         </a:t>
                      </a:r>
                      <a:r>
                        <a:rPr lang="en-US" sz="1100" b="0" i="0" u="none" strike="noStrike">
                          <a:solidFill>
                            <a:srgbClr val="0066CC"/>
                          </a:solidFill>
                          <a:effectLst/>
                          <a:latin typeface="Calibri" panose="020F0502020204030204" pitchFamily="34" charset="0"/>
                        </a:rPr>
                        <a:t> 1020</a:t>
                      </a:r>
                      <a:endParaRPr lang="en-US" sz="1100" b="0" i="0" u="none" strike="noStrike">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sngStrike" dirty="0">
                          <a:solidFill>
                            <a:srgbClr val="FF0000"/>
                          </a:solidFill>
                          <a:effectLst/>
                          <a:latin typeface="Calibri" panose="020F0502020204030204" pitchFamily="34" charset="0"/>
                        </a:rPr>
                        <a:t>Spring Creek Youth Services Center </a:t>
                      </a:r>
                      <a:r>
                        <a:rPr lang="en-US" sz="1100" b="0" i="0" u="none" strike="noStrike" dirty="0">
                          <a:solidFill>
                            <a:srgbClr val="FF0000"/>
                          </a:solidFill>
                          <a:effectLst/>
                          <a:latin typeface="Calibri" panose="020F0502020204030204" pitchFamily="34" charset="0"/>
                        </a:rPr>
                        <a:t>- </a:t>
                      </a:r>
                      <a:r>
                        <a:rPr lang="en-US" sz="1100" b="0" i="0" u="none" strike="noStrike" baseline="30000" dirty="0">
                          <a:solidFill>
                            <a:srgbClr val="FF0000"/>
                          </a:solidFill>
                          <a:effectLst/>
                          <a:latin typeface="Calibri" panose="020F0502020204030204" pitchFamily="34" charset="0"/>
                        </a:rPr>
                        <a:t>2019-2020</a:t>
                      </a:r>
                      <a:r>
                        <a:rPr lang="en-US" sz="1100" b="0" i="0" u="none" strike="noStrike" baseline="30000" dirty="0">
                          <a:effectLst/>
                          <a:latin typeface="Calibri" panose="020F0502020204030204" pitchFamily="34" charset="0"/>
                        </a:rPr>
                        <a:t> </a:t>
                      </a:r>
                      <a:r>
                        <a:rPr lang="en-US" sz="1100" b="0" i="0" u="none" strike="noStrike" dirty="0">
                          <a:effectLst/>
                          <a:latin typeface="Calibri" panose="020F0502020204030204" pitchFamily="34" charset="0"/>
                        </a:rPr>
                        <a:t>                      </a:t>
                      </a:r>
                      <a:r>
                        <a:rPr lang="en-US" sz="1100" b="0" i="0" u="none" strike="noStrike" dirty="0">
                          <a:solidFill>
                            <a:srgbClr val="0066CC"/>
                          </a:solidFill>
                          <a:effectLst/>
                          <a:latin typeface="Calibri" panose="020F0502020204030204" pitchFamily="34" charset="0"/>
                        </a:rPr>
                        <a:t>        Zebulon Pike Youth Services Center - </a:t>
                      </a:r>
                      <a:r>
                        <a:rPr lang="en-US" sz="1100" b="0" i="0" u="none" strike="noStrike" baseline="30000" dirty="0">
                          <a:solidFill>
                            <a:srgbClr val="0066CC"/>
                          </a:solidFill>
                          <a:effectLst/>
                          <a:latin typeface="Calibri" panose="020F0502020204030204" pitchFamily="34" charset="0"/>
                        </a:rPr>
                        <a:t>2020-2021 New Name</a:t>
                      </a:r>
                      <a:endParaRPr lang="en-US" sz="1100" b="0" i="0" u="none" strike="noStrike" dirty="0">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69531032"/>
                  </a:ext>
                </a:extLst>
              </a:tr>
              <a:tr h="319511">
                <a:tc>
                  <a:txBody>
                    <a:bodyPr/>
                    <a:lstStyle/>
                    <a:p>
                      <a:pPr algn="ctr" fontAlgn="ctr"/>
                      <a:r>
                        <a:rPr lang="en-US" sz="1100" b="0" i="0" u="none" strike="noStrike">
                          <a:effectLst/>
                          <a:latin typeface="Calibri" panose="020F0502020204030204" pitchFamily="34" charset="0"/>
                        </a:rPr>
                        <a:t>9805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latin typeface="Calibri" panose="020F0502020204030204" pitchFamily="34" charset="0"/>
                        </a:rPr>
                        <a:t>1420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effectLst/>
                          <a:latin typeface="Calibri" panose="020F0502020204030204" pitchFamily="34" charset="0"/>
                        </a:rPr>
                        <a:t>Mountview Youth Service Center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0450086"/>
                  </a:ext>
                </a:extLst>
              </a:tr>
              <a:tr h="319511">
                <a:tc>
                  <a:txBody>
                    <a:bodyPr/>
                    <a:lstStyle/>
                    <a:p>
                      <a:pPr algn="ctr" fontAlgn="ctr"/>
                      <a:r>
                        <a:rPr lang="en-US" sz="1100" b="0" i="0" u="none" strike="noStrike">
                          <a:effectLst/>
                          <a:latin typeface="Calibri" panose="020F0502020204030204" pitchFamily="34" charset="0"/>
                        </a:rPr>
                        <a:t>9806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latin typeface="Calibri" panose="020F0502020204030204" pitchFamily="34" charset="0"/>
                        </a:rPr>
                        <a:t>1520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effectLst/>
                          <a:latin typeface="Calibri" panose="020F0502020204030204" pitchFamily="34" charset="0"/>
                        </a:rPr>
                        <a:t>Robert Denier Youth Services Center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42817013"/>
                  </a:ext>
                </a:extLst>
              </a:tr>
              <a:tr h="319511">
                <a:tc>
                  <a:txBody>
                    <a:bodyPr/>
                    <a:lstStyle/>
                    <a:p>
                      <a:pPr algn="ctr" fontAlgn="ctr"/>
                      <a:r>
                        <a:rPr lang="en-US" sz="1100" b="0" i="0" u="none" strike="noStrike">
                          <a:effectLst/>
                          <a:latin typeface="Calibri" panose="020F0502020204030204" pitchFamily="34" charset="0"/>
                        </a:rPr>
                        <a:t>9807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latin typeface="Calibri" panose="020F0502020204030204" pitchFamily="34" charset="0"/>
                        </a:rPr>
                        <a:t>2000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effectLst/>
                          <a:latin typeface="Calibri" panose="020F0502020204030204" pitchFamily="34" charset="0"/>
                        </a:rPr>
                        <a:t>Grand Mesa Youth Services Center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92667484"/>
                  </a:ext>
                </a:extLst>
              </a:tr>
              <a:tr h="319511">
                <a:tc>
                  <a:txBody>
                    <a:bodyPr/>
                    <a:lstStyle/>
                    <a:p>
                      <a:pPr algn="ctr" fontAlgn="ctr"/>
                      <a:r>
                        <a:rPr lang="en-US" sz="1100" b="0" i="0" u="none" strike="noStrike">
                          <a:effectLst/>
                          <a:latin typeface="Calibri" panose="020F0502020204030204" pitchFamily="34" charset="0"/>
                        </a:rPr>
                        <a:t>9808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latin typeface="Calibri" panose="020F0502020204030204" pitchFamily="34" charset="0"/>
                        </a:rPr>
                        <a:t>2690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effectLst/>
                          <a:latin typeface="Calibri" panose="020F0502020204030204" pitchFamily="34" charset="0"/>
                        </a:rPr>
                        <a:t>Pueblo Youth Service Center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06702381"/>
                  </a:ext>
                </a:extLst>
              </a:tr>
              <a:tr h="319511">
                <a:tc>
                  <a:txBody>
                    <a:bodyPr/>
                    <a:lstStyle/>
                    <a:p>
                      <a:pPr algn="ctr" fontAlgn="ctr"/>
                      <a:r>
                        <a:rPr lang="en-US" sz="1100" b="0" i="0" u="none" strike="noStrike">
                          <a:effectLst/>
                          <a:latin typeface="Calibri" panose="020F0502020204030204" pitchFamily="34" charset="0"/>
                        </a:rPr>
                        <a:t>9809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latin typeface="Calibri" panose="020F0502020204030204" pitchFamily="34" charset="0"/>
                        </a:rPr>
                        <a:t>3120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dirty="0">
                          <a:effectLst/>
                          <a:latin typeface="Calibri" panose="020F0502020204030204" pitchFamily="34" charset="0"/>
                        </a:rPr>
                        <a:t>Platte Valley Youth Services Center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53208781"/>
                  </a:ext>
                </a:extLst>
              </a:tr>
            </a:tbl>
          </a:graphicData>
        </a:graphic>
      </p:graphicFrame>
    </p:spTree>
    <p:extLst>
      <p:ext uri="{BB962C8B-B14F-4D97-AF65-F5344CB8AC3E}">
        <p14:creationId xmlns:p14="http://schemas.microsoft.com/office/powerpoint/2010/main" val="4238662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0998681-6238-473C-BA96-4450D6468242}"/>
              </a:ext>
            </a:extLst>
          </p:cNvPr>
          <p:cNvSpPr>
            <a:spLocks noGrp="1"/>
          </p:cNvSpPr>
          <p:nvPr>
            <p:ph type="title"/>
          </p:nvPr>
        </p:nvSpPr>
        <p:spPr>
          <a:xfrm>
            <a:off x="1242874" y="65087"/>
            <a:ext cx="6927595" cy="504765"/>
          </a:xfrm>
        </p:spPr>
        <p:txBody>
          <a:bodyPr>
            <a:normAutofit fontScale="90000"/>
          </a:bodyPr>
          <a:lstStyle/>
          <a:p>
            <a:r>
              <a:rPr lang="en-US" dirty="0"/>
              <a:t>Special Education End of Year “Facility” Student Reporting </a:t>
            </a:r>
          </a:p>
        </p:txBody>
      </p:sp>
      <p:sp>
        <p:nvSpPr>
          <p:cNvPr id="4" name="Slide Number Placeholder 3">
            <a:extLst>
              <a:ext uri="{FF2B5EF4-FFF2-40B4-BE49-F238E27FC236}">
                <a16:creationId xmlns:a16="http://schemas.microsoft.com/office/drawing/2014/main" id="{F0148D1B-AD9F-4B38-87C6-BA3CC4791608}"/>
              </a:ext>
            </a:extLst>
          </p:cNvPr>
          <p:cNvSpPr>
            <a:spLocks noGrp="1"/>
          </p:cNvSpPr>
          <p:nvPr>
            <p:ph type="sldNum" sz="quarter" idx="4294967295"/>
          </p:nvPr>
        </p:nvSpPr>
        <p:spPr>
          <a:xfrm>
            <a:off x="0" y="6427788"/>
            <a:ext cx="2057400" cy="365125"/>
          </a:xfrm>
        </p:spPr>
        <p:txBody>
          <a:bodyPr/>
          <a:lstStyle/>
          <a:p>
            <a:fld id="{C479D5F6-EDCB-402A-AC08-4943A1820E8F}" type="slidenum">
              <a:rPr lang="en-US" smtClean="0"/>
              <a:pPr/>
              <a:t>34</a:t>
            </a:fld>
            <a:endParaRPr lang="en-US" dirty="0"/>
          </a:p>
        </p:txBody>
      </p:sp>
      <p:graphicFrame>
        <p:nvGraphicFramePr>
          <p:cNvPr id="8" name="Table 8">
            <a:extLst>
              <a:ext uri="{FF2B5EF4-FFF2-40B4-BE49-F238E27FC236}">
                <a16:creationId xmlns:a16="http://schemas.microsoft.com/office/drawing/2014/main" id="{F5ACD43B-9C21-4687-A961-3665AFA265E8}"/>
              </a:ext>
            </a:extLst>
          </p:cNvPr>
          <p:cNvGraphicFramePr>
            <a:graphicFrameLocks noGrp="1"/>
          </p:cNvGraphicFramePr>
          <p:nvPr>
            <p:ph idx="4294967295"/>
          </p:nvPr>
        </p:nvGraphicFramePr>
        <p:xfrm>
          <a:off x="461640" y="452761"/>
          <a:ext cx="7708829" cy="6000091"/>
        </p:xfrm>
        <a:graphic>
          <a:graphicData uri="http://schemas.openxmlformats.org/drawingml/2006/table">
            <a:tbl>
              <a:tblPr firstRow="1" bandRow="1">
                <a:tableStyleId>{5C22544A-7EE6-4342-B048-85BDC9FD1C3A}</a:tableStyleId>
              </a:tblPr>
              <a:tblGrid>
                <a:gridCol w="1890509">
                  <a:extLst>
                    <a:ext uri="{9D8B030D-6E8A-4147-A177-3AD203B41FA5}">
                      <a16:colId xmlns:a16="http://schemas.microsoft.com/office/drawing/2014/main" val="3892396504"/>
                    </a:ext>
                  </a:extLst>
                </a:gridCol>
                <a:gridCol w="1239020">
                  <a:extLst>
                    <a:ext uri="{9D8B030D-6E8A-4147-A177-3AD203B41FA5}">
                      <a16:colId xmlns:a16="http://schemas.microsoft.com/office/drawing/2014/main" val="3999376736"/>
                    </a:ext>
                  </a:extLst>
                </a:gridCol>
                <a:gridCol w="1238283">
                  <a:extLst>
                    <a:ext uri="{9D8B030D-6E8A-4147-A177-3AD203B41FA5}">
                      <a16:colId xmlns:a16="http://schemas.microsoft.com/office/drawing/2014/main" val="15873702"/>
                    </a:ext>
                  </a:extLst>
                </a:gridCol>
                <a:gridCol w="830300">
                  <a:extLst>
                    <a:ext uri="{9D8B030D-6E8A-4147-A177-3AD203B41FA5}">
                      <a16:colId xmlns:a16="http://schemas.microsoft.com/office/drawing/2014/main" val="369619884"/>
                    </a:ext>
                  </a:extLst>
                </a:gridCol>
                <a:gridCol w="2510717">
                  <a:extLst>
                    <a:ext uri="{9D8B030D-6E8A-4147-A177-3AD203B41FA5}">
                      <a16:colId xmlns:a16="http://schemas.microsoft.com/office/drawing/2014/main" val="2216182745"/>
                    </a:ext>
                  </a:extLst>
                </a:gridCol>
              </a:tblGrid>
              <a:tr h="466883">
                <a:tc>
                  <a:txBody>
                    <a:bodyPr/>
                    <a:lstStyle/>
                    <a:p>
                      <a:r>
                        <a:rPr lang="en-US" sz="1400"/>
                        <a:t>Entity (facility) Type</a:t>
                      </a:r>
                      <a:endParaRPr lang="en-US" sz="1400" dirty="0"/>
                    </a:p>
                  </a:txBody>
                  <a:tcPr/>
                </a:tc>
                <a:tc>
                  <a:txBody>
                    <a:bodyPr/>
                    <a:lstStyle/>
                    <a:p>
                      <a:r>
                        <a:rPr lang="en-US" sz="1400" dirty="0"/>
                        <a:t>Who Reports</a:t>
                      </a:r>
                    </a:p>
                  </a:txBody>
                  <a:tcPr/>
                </a:tc>
                <a:tc>
                  <a:txBody>
                    <a:bodyPr/>
                    <a:lstStyle/>
                    <a:p>
                      <a:r>
                        <a:rPr lang="en-US" sz="1400"/>
                        <a:t>School Code</a:t>
                      </a:r>
                      <a:endParaRPr lang="en-US" sz="1400" dirty="0"/>
                    </a:p>
                  </a:txBody>
                  <a:tcPr/>
                </a:tc>
                <a:tc>
                  <a:txBody>
                    <a:bodyPr/>
                    <a:lstStyle/>
                    <a:p>
                      <a:r>
                        <a:rPr lang="en-US" sz="1400"/>
                        <a:t>PAI Code</a:t>
                      </a:r>
                      <a:endParaRPr lang="en-US" sz="1400" dirty="0"/>
                    </a:p>
                  </a:txBody>
                  <a:tcPr/>
                </a:tc>
                <a:tc>
                  <a:txBody>
                    <a:bodyPr/>
                    <a:lstStyle/>
                    <a:p>
                      <a:r>
                        <a:rPr lang="en-US" sz="1400" dirty="0"/>
                        <a:t>Exit From Prior AU Required? </a:t>
                      </a:r>
                    </a:p>
                  </a:txBody>
                  <a:tcPr/>
                </a:tc>
                <a:extLst>
                  <a:ext uri="{0D108BD9-81ED-4DB2-BD59-A6C34878D82A}">
                    <a16:rowId xmlns:a16="http://schemas.microsoft.com/office/drawing/2014/main" val="108175697"/>
                  </a:ext>
                </a:extLst>
              </a:tr>
              <a:tr h="1347402">
                <a:tc>
                  <a:txBody>
                    <a:bodyPr/>
                    <a:lstStyle/>
                    <a:p>
                      <a:r>
                        <a:rPr lang="en-US" sz="1400" dirty="0"/>
                        <a:t>Allowed Approved Facility (located anywhere in the state)</a:t>
                      </a:r>
                    </a:p>
                  </a:txBody>
                  <a:tcPr/>
                </a:tc>
                <a:tc>
                  <a:txBody>
                    <a:bodyPr/>
                    <a:lstStyle/>
                    <a:p>
                      <a:r>
                        <a:rPr lang="en-US" sz="1400"/>
                        <a:t>AU of residence</a:t>
                      </a:r>
                      <a:endParaRPr lang="en-US" sz="1400" dirty="0"/>
                    </a:p>
                  </a:txBody>
                  <a:tcPr/>
                </a:tc>
                <a:tc>
                  <a:txBody>
                    <a:bodyPr/>
                    <a:lstStyle/>
                    <a:p>
                      <a:r>
                        <a:rPr lang="en-US" sz="1400" dirty="0"/>
                        <a:t>Valid Facility Code </a:t>
                      </a:r>
                    </a:p>
                  </a:txBody>
                  <a:tcPr/>
                </a:tc>
                <a:tc>
                  <a:txBody>
                    <a:bodyPr/>
                    <a:lstStyle/>
                    <a:p>
                      <a:r>
                        <a:rPr lang="en-US" sz="1400"/>
                        <a:t> 22</a:t>
                      </a:r>
                      <a:endParaRPr lang="en-US" sz="1400" dirty="0"/>
                    </a:p>
                  </a:txBody>
                  <a:tcPr/>
                </a:tc>
                <a:tc>
                  <a:txBody>
                    <a:bodyPr/>
                    <a:lstStyle/>
                    <a:p>
                      <a:r>
                        <a:rPr lang="en-US" sz="1400" dirty="0"/>
                        <a:t>No. If an AU resident student transfers to an Allowed Approved Facility school located anywhere in the state, no exit is necessary because the responsible/reporting AU does not change. </a:t>
                      </a:r>
                    </a:p>
                  </a:txBody>
                  <a:tcPr/>
                </a:tc>
                <a:extLst>
                  <a:ext uri="{0D108BD9-81ED-4DB2-BD59-A6C34878D82A}">
                    <a16:rowId xmlns:a16="http://schemas.microsoft.com/office/drawing/2014/main" val="828660426"/>
                  </a:ext>
                </a:extLst>
              </a:tr>
              <a:tr h="1367131">
                <a:tc>
                  <a:txBody>
                    <a:bodyPr/>
                    <a:lstStyle/>
                    <a:p>
                      <a:r>
                        <a:rPr lang="en-US" sz="1400" dirty="0"/>
                        <a:t>Special Education Program (tuition contract)</a:t>
                      </a:r>
                    </a:p>
                  </a:txBody>
                  <a:tcPr/>
                </a:tc>
                <a:tc>
                  <a:txBody>
                    <a:bodyPr/>
                    <a:lstStyle/>
                    <a:p>
                      <a:r>
                        <a:rPr lang="en-US" sz="1400" dirty="0"/>
                        <a:t>AU where program is located </a:t>
                      </a:r>
                    </a:p>
                  </a:txBody>
                  <a:tcPr/>
                </a:tc>
                <a:tc>
                  <a:txBody>
                    <a:bodyPr/>
                    <a:lstStyle/>
                    <a:p>
                      <a:r>
                        <a:rPr lang="en-US" sz="1400"/>
                        <a:t>Zero-fill and report a valid Sped Program Code </a:t>
                      </a:r>
                      <a:endParaRPr lang="en-US" sz="1400" dirty="0"/>
                    </a:p>
                  </a:txBody>
                  <a:tcPr/>
                </a:tc>
                <a:tc>
                  <a:txBody>
                    <a:bodyPr/>
                    <a:lstStyle/>
                    <a:p>
                      <a:r>
                        <a:rPr lang="en-US" sz="1400" dirty="0"/>
                        <a:t>12</a:t>
                      </a:r>
                    </a:p>
                  </a:txBody>
                  <a:tcPr/>
                </a:tc>
                <a:tc>
                  <a:txBody>
                    <a:bodyPr/>
                    <a:lstStyle/>
                    <a:p>
                      <a:r>
                        <a:rPr lang="en-US" sz="1400" dirty="0"/>
                        <a:t>Yes. For Sped EOY, the AU of residence must exit this student with code 13 and report the student’s last enrollment information within their AU. </a:t>
                      </a:r>
                    </a:p>
                  </a:txBody>
                  <a:tcPr>
                    <a:solidFill>
                      <a:schemeClr val="accent2">
                        <a:lumMod val="60000"/>
                        <a:lumOff val="40000"/>
                      </a:schemeClr>
                    </a:solidFill>
                  </a:tcPr>
                </a:tc>
                <a:extLst>
                  <a:ext uri="{0D108BD9-81ED-4DB2-BD59-A6C34878D82A}">
                    <a16:rowId xmlns:a16="http://schemas.microsoft.com/office/drawing/2014/main" val="2583840224"/>
                  </a:ext>
                </a:extLst>
              </a:tr>
              <a:tr h="842126">
                <a:tc>
                  <a:txBody>
                    <a:bodyPr/>
                    <a:lstStyle/>
                    <a:p>
                      <a:r>
                        <a:rPr lang="en-US" sz="1400" dirty="0"/>
                        <a:t>Detention Center</a:t>
                      </a:r>
                    </a:p>
                    <a:p>
                      <a:r>
                        <a:rPr lang="en-US" sz="1400" dirty="0"/>
                        <a:t>(detained student)</a:t>
                      </a:r>
                    </a:p>
                  </a:txBody>
                  <a:tcPr/>
                </a:tc>
                <a:tc>
                  <a:txBody>
                    <a:bodyPr/>
                    <a:lstStyle/>
                    <a:p>
                      <a:r>
                        <a:rPr lang="en-US" sz="1400" dirty="0"/>
                        <a:t>AU where DT Center is located reports detained students</a:t>
                      </a:r>
                    </a:p>
                  </a:txBody>
                  <a:tcPr/>
                </a:tc>
                <a:tc>
                  <a:txBody>
                    <a:bodyPr/>
                    <a:lstStyle/>
                    <a:p>
                      <a:r>
                        <a:rPr lang="en-US" sz="1400"/>
                        <a:t>Detention Center Code</a:t>
                      </a:r>
                      <a:endParaRPr lang="en-US" sz="1400" dirty="0"/>
                    </a:p>
                  </a:txBody>
                  <a:tcPr/>
                </a:tc>
                <a:tc>
                  <a:txBody>
                    <a:bodyPr/>
                    <a:lstStyle/>
                    <a:p>
                      <a:r>
                        <a:rPr lang="en-US" sz="1400"/>
                        <a:t>11</a:t>
                      </a:r>
                      <a:endParaRPr lang="en-US" sz="1400" dirty="0"/>
                    </a:p>
                  </a:txBody>
                  <a:tcPr/>
                </a:tc>
                <a:tc>
                  <a:txBody>
                    <a:bodyPr/>
                    <a:lstStyle/>
                    <a:p>
                      <a:r>
                        <a:rPr lang="en-US" sz="1400" dirty="0"/>
                        <a:t>Yes. For Sped EOY, the AU of residence must exit this student with a code 13 and report the student’s last enrollment information within their AU. </a:t>
                      </a:r>
                    </a:p>
                  </a:txBody>
                  <a:tcPr>
                    <a:solidFill>
                      <a:schemeClr val="accent2">
                        <a:lumMod val="60000"/>
                        <a:lumOff val="40000"/>
                      </a:schemeClr>
                    </a:solidFill>
                  </a:tcPr>
                </a:tc>
                <a:extLst>
                  <a:ext uri="{0D108BD9-81ED-4DB2-BD59-A6C34878D82A}">
                    <a16:rowId xmlns:a16="http://schemas.microsoft.com/office/drawing/2014/main" val="718671993"/>
                  </a:ext>
                </a:extLst>
              </a:tr>
              <a:tr h="589489">
                <a:tc>
                  <a:txBody>
                    <a:bodyPr/>
                    <a:lstStyle/>
                    <a:p>
                      <a:r>
                        <a:rPr lang="en-US" sz="1400" dirty="0"/>
                        <a:t>State Operated Program</a:t>
                      </a:r>
                    </a:p>
                    <a:p>
                      <a:r>
                        <a:rPr lang="en-US" sz="1400" dirty="0"/>
                        <a:t>(committed student)</a:t>
                      </a:r>
                    </a:p>
                  </a:txBody>
                  <a:tcPr/>
                </a:tc>
                <a:tc>
                  <a:txBody>
                    <a:bodyPr/>
                    <a:lstStyle/>
                    <a:p>
                      <a:r>
                        <a:rPr lang="en-US" sz="1400"/>
                        <a:t>SOP reports committed students</a:t>
                      </a:r>
                      <a:endParaRPr lang="en-US" sz="1400" dirty="0"/>
                    </a:p>
                  </a:txBody>
                  <a:tcPr/>
                </a:tc>
                <a:tc>
                  <a:txBody>
                    <a:bodyPr/>
                    <a:lstStyle/>
                    <a:p>
                      <a:r>
                        <a:rPr lang="en-US" sz="1400" dirty="0"/>
                        <a:t>Zero-fill </a:t>
                      </a:r>
                    </a:p>
                  </a:txBody>
                  <a:tcPr/>
                </a:tc>
                <a:tc>
                  <a:txBody>
                    <a:bodyPr/>
                    <a:lstStyle/>
                    <a:p>
                      <a:r>
                        <a:rPr lang="en-US" sz="1400"/>
                        <a:t>19</a:t>
                      </a:r>
                      <a:endParaRPr lang="en-US" sz="1400" dirty="0"/>
                    </a:p>
                  </a:txBody>
                  <a:tcPr/>
                </a:tc>
                <a:tc>
                  <a:txBody>
                    <a:bodyPr/>
                    <a:lstStyle/>
                    <a:p>
                      <a:r>
                        <a:rPr lang="en-US" sz="1400" dirty="0"/>
                        <a:t>Yes. For Sped EOY, the AU of residence must exit this student with a code 21 and report the student’s last enrollment information within their AU. </a:t>
                      </a:r>
                    </a:p>
                  </a:txBody>
                  <a:tcPr>
                    <a:solidFill>
                      <a:schemeClr val="accent2">
                        <a:lumMod val="60000"/>
                        <a:lumOff val="40000"/>
                      </a:schemeClr>
                    </a:solidFill>
                  </a:tcPr>
                </a:tc>
                <a:extLst>
                  <a:ext uri="{0D108BD9-81ED-4DB2-BD59-A6C34878D82A}">
                    <a16:rowId xmlns:a16="http://schemas.microsoft.com/office/drawing/2014/main" val="4037069111"/>
                  </a:ext>
                </a:extLst>
              </a:tr>
            </a:tbl>
          </a:graphicData>
        </a:graphic>
      </p:graphicFrame>
      <p:sp>
        <p:nvSpPr>
          <p:cNvPr id="2" name="TextBox 1">
            <a:extLst>
              <a:ext uri="{FF2B5EF4-FFF2-40B4-BE49-F238E27FC236}">
                <a16:creationId xmlns:a16="http://schemas.microsoft.com/office/drawing/2014/main" id="{935C867E-0693-4396-A1E8-F36E04C6B1EA}"/>
              </a:ext>
            </a:extLst>
          </p:cNvPr>
          <p:cNvSpPr txBox="1"/>
          <p:nvPr/>
        </p:nvSpPr>
        <p:spPr>
          <a:xfrm>
            <a:off x="5696607" y="6452852"/>
            <a:ext cx="5717627" cy="369332"/>
          </a:xfrm>
          <a:prstGeom prst="rect">
            <a:avLst/>
          </a:prstGeom>
          <a:noFill/>
        </p:spPr>
        <p:txBody>
          <a:bodyPr wrap="square" rtlCol="0">
            <a:spAutoFit/>
          </a:bodyPr>
          <a:lstStyle/>
          <a:p>
            <a:r>
              <a:rPr lang="en-US" dirty="0">
                <a:solidFill>
                  <a:schemeClr val="accent2">
                    <a:lumMod val="75000"/>
                  </a:schemeClr>
                </a:solidFill>
              </a:rPr>
              <a:t>*Reporting guidance for exited AU</a:t>
            </a:r>
          </a:p>
        </p:txBody>
      </p:sp>
      <p:sp>
        <p:nvSpPr>
          <p:cNvPr id="3" name="TextBox 2">
            <a:extLst>
              <a:ext uri="{FF2B5EF4-FFF2-40B4-BE49-F238E27FC236}">
                <a16:creationId xmlns:a16="http://schemas.microsoft.com/office/drawing/2014/main" id="{98B4948F-FD88-4FEF-9C53-4CAAA7B58F17}"/>
              </a:ext>
            </a:extLst>
          </p:cNvPr>
          <p:cNvSpPr txBox="1"/>
          <p:nvPr/>
        </p:nvSpPr>
        <p:spPr>
          <a:xfrm>
            <a:off x="557047" y="6452852"/>
            <a:ext cx="3930869" cy="369332"/>
          </a:xfrm>
          <a:prstGeom prst="rect">
            <a:avLst/>
          </a:prstGeom>
          <a:noFill/>
        </p:spPr>
        <p:txBody>
          <a:bodyPr wrap="square" rtlCol="0">
            <a:spAutoFit/>
          </a:bodyPr>
          <a:lstStyle/>
          <a:p>
            <a:r>
              <a:rPr lang="en-US" dirty="0">
                <a:solidFill>
                  <a:schemeClr val="accent1">
                    <a:lumMod val="75000"/>
                  </a:schemeClr>
                </a:solidFill>
              </a:rPr>
              <a:t>*Reporting guidance for attending AU</a:t>
            </a:r>
          </a:p>
        </p:txBody>
      </p:sp>
    </p:spTree>
    <p:extLst>
      <p:ext uri="{BB962C8B-B14F-4D97-AF65-F5344CB8AC3E}">
        <p14:creationId xmlns:p14="http://schemas.microsoft.com/office/powerpoint/2010/main" val="2307303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ln w="9525">
            <a:solidFill>
              <a:schemeClr val="tx1"/>
            </a:solidFill>
          </a:ln>
        </p:spPr>
        <p:txBody>
          <a:bodyPr>
            <a:normAutofit/>
          </a:bodyPr>
          <a:lstStyle/>
          <a:p>
            <a:pPr marL="45720" indent="0">
              <a:buNone/>
            </a:pPr>
            <a:r>
              <a:rPr lang="en-US" sz="1600" dirty="0"/>
              <a:t>Parentally Placed in Private School Field </a:t>
            </a:r>
            <a:r>
              <a:rPr lang="en-US" sz="1600" b="0" dirty="0"/>
              <a:t>– </a:t>
            </a:r>
          </a:p>
          <a:p>
            <a:pPr marL="45720" indent="0">
              <a:buNone/>
            </a:pPr>
            <a:r>
              <a:rPr lang="en-US" sz="1600" b="0" dirty="0"/>
              <a:t>For all students, indicate whether the student is placed by his/her parents in a private or parochial school and whether or not he/she is receiving services on an ISP. </a:t>
            </a:r>
          </a:p>
          <a:p>
            <a:r>
              <a:rPr lang="en-US" sz="1600" b="0" dirty="0"/>
              <a:t>00   Not Applicable 	</a:t>
            </a:r>
          </a:p>
          <a:p>
            <a:r>
              <a:rPr lang="en-US" sz="1600" b="0" dirty="0">
                <a:solidFill>
                  <a:srgbClr val="FF0000"/>
                </a:solidFill>
              </a:rPr>
              <a:t>01   Special Education and related services are provided on an ISP.   (SPED EOY)	</a:t>
            </a:r>
          </a:p>
          <a:p>
            <a:r>
              <a:rPr lang="en-US" sz="1600" b="0" dirty="0"/>
              <a:t>02    Student with a disability – no services provided by administrative unit.  (December Count)</a:t>
            </a:r>
            <a:endParaRPr lang="en-US" dirty="0"/>
          </a:p>
          <a:p>
            <a:pPr marL="45720" indent="0">
              <a:buNone/>
            </a:pPr>
            <a:endParaRPr lang="en-US" sz="1600" b="0" dirty="0">
              <a:solidFill>
                <a:srgbClr val="FF0000"/>
              </a:solidFill>
            </a:endParaRPr>
          </a:p>
          <a:p>
            <a:pPr marL="45720" indent="0">
              <a:buNone/>
            </a:pPr>
            <a:endParaRPr lang="en-US" sz="1600" b="0" dirty="0"/>
          </a:p>
        </p:txBody>
      </p:sp>
      <p:sp>
        <p:nvSpPr>
          <p:cNvPr id="3" name="Title 2"/>
          <p:cNvSpPr>
            <a:spLocks noGrp="1"/>
          </p:cNvSpPr>
          <p:nvPr>
            <p:ph type="title"/>
          </p:nvPr>
        </p:nvSpPr>
        <p:spPr/>
        <p:txBody>
          <a:bodyPr>
            <a:normAutofit/>
          </a:bodyPr>
          <a:lstStyle/>
          <a:p>
            <a:r>
              <a:rPr lang="en-US" sz="3200" dirty="0"/>
              <a:t>Reporting Private School Students</a:t>
            </a:r>
          </a:p>
        </p:txBody>
      </p:sp>
      <p:sp>
        <p:nvSpPr>
          <p:cNvPr id="4" name="Content Placeholder 3"/>
          <p:cNvSpPr>
            <a:spLocks noGrp="1"/>
          </p:cNvSpPr>
          <p:nvPr>
            <p:ph sz="half" idx="4294967295"/>
          </p:nvPr>
        </p:nvSpPr>
        <p:spPr>
          <a:xfrm>
            <a:off x="4736254" y="1463040"/>
            <a:ext cx="4011083" cy="4351338"/>
          </a:xfrm>
          <a:prstGeom prst="rect">
            <a:avLst/>
          </a:prstGeom>
          <a:ln w="9525">
            <a:solidFill>
              <a:schemeClr val="tx1"/>
            </a:solidFill>
          </a:ln>
        </p:spPr>
        <p:txBody>
          <a:bodyPr>
            <a:normAutofit lnSpcReduction="10000"/>
          </a:bodyPr>
          <a:lstStyle/>
          <a:p>
            <a:pPr marL="0" indent="0">
              <a:buNone/>
            </a:pPr>
            <a:r>
              <a:rPr lang="en-US" sz="1600" dirty="0"/>
              <a:t>More Clarification:</a:t>
            </a:r>
          </a:p>
          <a:p>
            <a:pPr marL="45720"/>
            <a:r>
              <a:rPr lang="en-US" sz="1600" dirty="0">
                <a:solidFill>
                  <a:srgbClr val="FF0000"/>
                </a:solidFill>
              </a:rPr>
              <a:t>PPPS = 01    Those on ISPs who are receiving services from the AU and their staff, either salaried or contractual, have the same reporting requirements as any IEP student.</a:t>
            </a:r>
          </a:p>
          <a:p>
            <a:pPr lvl="1"/>
            <a:r>
              <a:rPr lang="en-US" sz="1400" dirty="0">
                <a:solidFill>
                  <a:srgbClr val="FF0000"/>
                </a:solidFill>
              </a:rPr>
              <a:t>These students should have PAI code of 14-17 and Funding Status reported as 54 which means you get no funding even though your AU does provide some services.  (PAI Code and Funding Status only used in December Count)</a:t>
            </a:r>
          </a:p>
          <a:p>
            <a:pPr marL="45720"/>
            <a:r>
              <a:rPr lang="en-US" sz="1600" dirty="0"/>
              <a:t>PPPS = 02  Students likely have a Sped or Part C Referral=00 and normally wouldn’t pull into Sped EOY snapshot. Unless they happened to </a:t>
            </a:r>
            <a:r>
              <a:rPr lang="en-US" sz="1600" i="1" dirty="0"/>
              <a:t>also</a:t>
            </a:r>
            <a:r>
              <a:rPr lang="en-US" sz="1600" dirty="0"/>
              <a:t> have a Part B referral/evaluation. </a:t>
            </a:r>
          </a:p>
          <a:p>
            <a:pPr lvl="1"/>
            <a:r>
              <a:rPr lang="en-US" sz="1400" dirty="0"/>
              <a:t>Those who are parentally placed in a private school and receive NO SERVICES from the AU at all in any way, these are PPPS=02 and have PAI and Funding zero-filled.</a:t>
            </a:r>
          </a:p>
          <a:p>
            <a:endParaRPr lang="en-US" dirty="0"/>
          </a:p>
        </p:txBody>
      </p:sp>
      <p:cxnSp>
        <p:nvCxnSpPr>
          <p:cNvPr id="7" name="Straight Arrow Connector 6"/>
          <p:cNvCxnSpPr/>
          <p:nvPr/>
        </p:nvCxnSpPr>
        <p:spPr>
          <a:xfrm flipH="1" flipV="1">
            <a:off x="1768839" y="3785016"/>
            <a:ext cx="569627" cy="22485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338466" y="5510321"/>
            <a:ext cx="1986197" cy="523220"/>
          </a:xfrm>
          <a:prstGeom prst="rect">
            <a:avLst/>
          </a:prstGeom>
          <a:noFill/>
          <a:ln>
            <a:solidFill>
              <a:srgbClr val="000000"/>
            </a:solidFill>
          </a:ln>
        </p:spPr>
        <p:txBody>
          <a:bodyPr wrap="square" rtlCol="0">
            <a:spAutoFit/>
          </a:bodyPr>
          <a:lstStyle/>
          <a:p>
            <a:r>
              <a:rPr lang="en-US" sz="1400" dirty="0"/>
              <a:t>student will be pulled into Sped EOY Snapshot </a:t>
            </a:r>
          </a:p>
        </p:txBody>
      </p:sp>
      <p:sp>
        <p:nvSpPr>
          <p:cNvPr id="9" name="Slide Number Placeholder 8"/>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35</a:t>
            </a:fld>
            <a:endParaRPr lang="en-US" dirty="0"/>
          </a:p>
        </p:txBody>
      </p:sp>
    </p:spTree>
    <p:extLst>
      <p:ext uri="{BB962C8B-B14F-4D97-AF65-F5344CB8AC3E}">
        <p14:creationId xmlns:p14="http://schemas.microsoft.com/office/powerpoint/2010/main" val="409433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Who Needs a SASID?</a:t>
            </a:r>
          </a:p>
        </p:txBody>
      </p:sp>
      <p:sp>
        <p:nvSpPr>
          <p:cNvPr id="2" name="Content Placeholder 1"/>
          <p:cNvSpPr>
            <a:spLocks noGrp="1"/>
          </p:cNvSpPr>
          <p:nvPr>
            <p:ph idx="1"/>
          </p:nvPr>
        </p:nvSpPr>
        <p:spPr/>
        <p:txBody>
          <a:bodyPr>
            <a:normAutofit fontScale="92500" lnSpcReduction="20000"/>
          </a:bodyPr>
          <a:lstStyle/>
          <a:p>
            <a:pPr marL="45720"/>
            <a:r>
              <a:rPr lang="en-US" sz="1800" b="0" u="sng" dirty="0">
                <a:solidFill>
                  <a:schemeClr val="tx1"/>
                </a:solidFill>
              </a:rPr>
              <a:t>SASID REQUIRED</a:t>
            </a:r>
          </a:p>
          <a:p>
            <a:pPr marL="285750" indent="-285750">
              <a:buFont typeface="Arial" panose="020B0604020202020204" pitchFamily="34" charset="0"/>
              <a:buChar char="•"/>
            </a:pPr>
            <a:r>
              <a:rPr lang="en-US" sz="1800" b="0" dirty="0">
                <a:solidFill>
                  <a:schemeClr val="tx1"/>
                </a:solidFill>
              </a:rPr>
              <a:t>SASIDs are required for students in Path 2 or 3 who are found eligible for Special Education and any existing special education students receiving services. </a:t>
            </a:r>
          </a:p>
          <a:p>
            <a:pPr marL="285750" indent="-285750">
              <a:buFont typeface="Arial" panose="020B0604020202020204" pitchFamily="34" charset="0"/>
              <a:buChar char="•"/>
            </a:pPr>
            <a:r>
              <a:rPr lang="en-US" sz="1800" b="0" dirty="0">
                <a:solidFill>
                  <a:schemeClr val="tx1"/>
                </a:solidFill>
              </a:rPr>
              <a:t>PPPS = 01 Private school students on an ISP require a SASID</a:t>
            </a:r>
          </a:p>
          <a:p>
            <a:pPr marL="742950" lvl="1" indent="-285750"/>
            <a:r>
              <a:rPr lang="en-US" sz="1400" dirty="0">
                <a:effectLst/>
                <a:latin typeface="Calibri" panose="020F0502020204030204" pitchFamily="34" charset="0"/>
                <a:ea typeface="Calibri" panose="020F0502020204030204" pitchFamily="34" charset="0"/>
              </a:rPr>
              <a:t>CDE RITS/EDIS contact Debbie Puccetti: Typically the district in which the private school </a:t>
            </a:r>
            <a:r>
              <a:rPr lang="en-US" sz="1400" dirty="0">
                <a:latin typeface="Calibri" panose="020F0502020204030204" pitchFamily="34" charset="0"/>
                <a:ea typeface="Calibri" panose="020F0502020204030204" pitchFamily="34" charset="0"/>
              </a:rPr>
              <a:t>is located</a:t>
            </a:r>
            <a:r>
              <a:rPr lang="en-US" sz="1400" dirty="0">
                <a:effectLst/>
                <a:latin typeface="Calibri" panose="020F0502020204030204" pitchFamily="34" charset="0"/>
                <a:ea typeface="Calibri" panose="020F0502020204030204" pitchFamily="34" charset="0"/>
              </a:rPr>
              <a:t> would apply for the student’s SASID in RITS.  There is a designation in RITS upon entering a student in the School Type dropdown that would indicate the student is attending a Non-Public School.  There are many non-public schools in the School drop down, but if the non-public school is not listed in the drop down then the submitter would choose NON-ATTENDING.  </a:t>
            </a:r>
          </a:p>
          <a:p>
            <a:pPr marL="0" indent="0">
              <a:buNone/>
            </a:pPr>
            <a:endParaRPr lang="en-US" sz="1800" b="0" dirty="0">
              <a:solidFill>
                <a:schemeClr val="tx1"/>
              </a:solidFill>
            </a:endParaRPr>
          </a:p>
          <a:p>
            <a:pPr marL="331470" indent="-285750">
              <a:buFont typeface="Arial" panose="020B0604020202020204" pitchFamily="34" charset="0"/>
              <a:buChar char="•"/>
            </a:pPr>
            <a:endParaRPr lang="en-US" sz="1800" b="0" dirty="0">
              <a:solidFill>
                <a:schemeClr val="tx1"/>
              </a:solidFill>
            </a:endParaRPr>
          </a:p>
          <a:p>
            <a:pPr marL="45720"/>
            <a:r>
              <a:rPr lang="en-US" sz="1800" b="0" u="sng" dirty="0">
                <a:solidFill>
                  <a:schemeClr val="tx1"/>
                </a:solidFill>
              </a:rPr>
              <a:t>SASID NOT REQUIRED</a:t>
            </a:r>
          </a:p>
          <a:p>
            <a:pPr marL="285750" indent="-285750">
              <a:buFont typeface="Arial" panose="020B0604020202020204" pitchFamily="34" charset="0"/>
              <a:buChar char="•"/>
            </a:pPr>
            <a:r>
              <a:rPr lang="en-US" sz="1800" b="0" dirty="0">
                <a:solidFill>
                  <a:schemeClr val="tx1"/>
                </a:solidFill>
              </a:rPr>
              <a:t>Path 1 – Part C Students (LASID required if no SASID)</a:t>
            </a:r>
          </a:p>
          <a:p>
            <a:pPr marL="285750" indent="-285750">
              <a:buFont typeface="Arial" panose="020B0604020202020204" pitchFamily="34" charset="0"/>
              <a:buChar char="•"/>
            </a:pPr>
            <a:r>
              <a:rPr lang="en-US" sz="1800" b="0" dirty="0">
                <a:solidFill>
                  <a:schemeClr val="tx1"/>
                </a:solidFill>
              </a:rPr>
              <a:t>or those who are preschool age or younger (path 2) and found not eligible and do not receive  Special Education service hours.</a:t>
            </a:r>
          </a:p>
          <a:p>
            <a:pPr marL="285750" indent="-285750">
              <a:buFont typeface="Arial" panose="020B0604020202020204" pitchFamily="34" charset="0"/>
              <a:buChar char="•"/>
            </a:pPr>
            <a:r>
              <a:rPr lang="en-US" sz="1800" b="0" dirty="0">
                <a:solidFill>
                  <a:schemeClr val="tx1"/>
                </a:solidFill>
              </a:rPr>
              <a:t>PPPS = 02 Parentally Placed in Private School  students cannot have a SASID (edits will require you to zero-fill it)</a:t>
            </a:r>
          </a:p>
          <a:p>
            <a:pPr marL="331470" indent="-285750">
              <a:buFont typeface="Arial" panose="020B0604020202020204" pitchFamily="34" charset="0"/>
              <a:buChar char="•"/>
            </a:pPr>
            <a:r>
              <a:rPr lang="en-US" sz="1800" b="0" dirty="0">
                <a:solidFill>
                  <a:srgbClr val="FF0000"/>
                </a:solidFill>
              </a:rPr>
              <a:t>*Keep in mind that each record on your Child and Participation Files must have a SASID and/or a LASID- both fields cannot be zero-filled.</a:t>
            </a:r>
          </a:p>
          <a:p>
            <a:pPr marL="285750" indent="-285750">
              <a:buFont typeface="Arial" panose="020B0604020202020204" pitchFamily="34" charset="0"/>
              <a:buChar char="•"/>
            </a:pPr>
            <a:endParaRPr lang="en-US" sz="1800" b="0" dirty="0"/>
          </a:p>
          <a:p>
            <a:pPr marL="285750" indent="-285750">
              <a:buFont typeface="Arial" panose="020B0604020202020204" pitchFamily="34" charset="0"/>
              <a:buChar char="•"/>
            </a:pPr>
            <a:endParaRPr lang="en-US" sz="1800" b="0" dirty="0"/>
          </a:p>
        </p:txBody>
      </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36</a:t>
            </a:fld>
            <a:endParaRPr lang="en-US" dirty="0"/>
          </a:p>
        </p:txBody>
      </p:sp>
    </p:spTree>
    <p:extLst>
      <p:ext uri="{BB962C8B-B14F-4D97-AF65-F5344CB8AC3E}">
        <p14:creationId xmlns:p14="http://schemas.microsoft.com/office/powerpoint/2010/main" val="4208507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and When to Report</a:t>
            </a:r>
          </a:p>
        </p:txBody>
      </p:sp>
      <p:sp>
        <p:nvSpPr>
          <p:cNvPr id="3" name="Slide Number Placeholder 2"/>
          <p:cNvSpPr>
            <a:spLocks noGrp="1"/>
          </p:cNvSpPr>
          <p:nvPr>
            <p:ph type="sldNum" sz="quarter" idx="12"/>
          </p:nvPr>
        </p:nvSpPr>
        <p:spPr/>
        <p:txBody>
          <a:bodyPr/>
          <a:lstStyle/>
          <a:p>
            <a:fld id="{67726FA2-3EC9-4717-AD62-D8C823692DD3}" type="slidenum">
              <a:rPr lang="en-US" smtClean="0"/>
              <a:pPr/>
              <a:t>37</a:t>
            </a:fld>
            <a:endParaRPr lang="en-US" dirty="0"/>
          </a:p>
        </p:txBody>
      </p:sp>
    </p:spTree>
    <p:extLst>
      <p:ext uri="{BB962C8B-B14F-4D97-AF65-F5344CB8AC3E}">
        <p14:creationId xmlns:p14="http://schemas.microsoft.com/office/powerpoint/2010/main" val="1491512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92088"/>
            <a:ext cx="7886700" cy="520700"/>
          </a:xfrm>
        </p:spPr>
        <p:txBody>
          <a:bodyPr>
            <a:normAutofit fontScale="90000"/>
          </a:bodyPr>
          <a:lstStyle/>
          <a:p>
            <a:r>
              <a:rPr lang="en-US" sz="2400" dirty="0"/>
              <a:t> </a:t>
            </a:r>
            <a:r>
              <a:rPr lang="en-US" sz="5300" dirty="0"/>
              <a:t>Summary of the 3 Paths</a:t>
            </a:r>
          </a:p>
        </p:txBody>
      </p:sp>
      <p:graphicFrame>
        <p:nvGraphicFramePr>
          <p:cNvPr id="4" name="Diagram 3"/>
          <p:cNvGraphicFramePr/>
          <p:nvPr/>
        </p:nvGraphicFramePr>
        <p:xfrm>
          <a:off x="1523999" y="1395248"/>
          <a:ext cx="6130159" cy="4065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34A3F748-31DA-4297-96EF-69DC737B5DDE}" type="slidenum">
              <a:rPr lang="en-US" smtClean="0"/>
              <a:t>38</a:t>
            </a:fld>
            <a:endParaRPr lang="en-US" dirty="0"/>
          </a:p>
        </p:txBody>
      </p:sp>
    </p:spTree>
    <p:extLst>
      <p:ext uri="{BB962C8B-B14F-4D97-AF65-F5344CB8AC3E}">
        <p14:creationId xmlns:p14="http://schemas.microsoft.com/office/powerpoint/2010/main" val="14540495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400" dirty="0"/>
              <a:t>Summary of Path 1</a:t>
            </a:r>
          </a:p>
        </p:txBody>
      </p:sp>
      <p:sp>
        <p:nvSpPr>
          <p:cNvPr id="2" name="Content Placeholder 1"/>
          <p:cNvSpPr>
            <a:spLocks noGrp="1"/>
          </p:cNvSpPr>
          <p:nvPr>
            <p:ph idx="1"/>
          </p:nvPr>
        </p:nvSpPr>
        <p:spPr/>
        <p:txBody>
          <a:bodyPr>
            <a:normAutofit fontScale="92500" lnSpcReduction="20000"/>
          </a:bodyPr>
          <a:lstStyle/>
          <a:p>
            <a:pPr marL="91440" indent="0">
              <a:buNone/>
            </a:pPr>
            <a:r>
              <a:rPr lang="en-US" sz="1800" b="0" dirty="0">
                <a:solidFill>
                  <a:srgbClr val="000000"/>
                </a:solidFill>
              </a:rPr>
              <a:t>Path 1 – Part C Services  (ages 0-3)</a:t>
            </a:r>
          </a:p>
          <a:p>
            <a:pPr marL="377190" indent="-285750">
              <a:buFont typeface="Wingdings" panose="05000000000000000000" pitchFamily="2" charset="2"/>
              <a:buChar char="v"/>
            </a:pPr>
            <a:r>
              <a:rPr lang="en-US" sz="1500" b="0" u="sng" dirty="0">
                <a:solidFill>
                  <a:srgbClr val="000000"/>
                </a:solidFill>
              </a:rPr>
              <a:t>What is it?  </a:t>
            </a:r>
          </a:p>
          <a:p>
            <a:pPr marL="651510" lvl="1" indent="-285750"/>
            <a:r>
              <a:rPr lang="en-US" sz="1600" dirty="0">
                <a:solidFill>
                  <a:srgbClr val="000000"/>
                </a:solidFill>
              </a:rPr>
              <a:t>Services administered for children ages 0-3 through the Department of Human Services with local Community Centered Boards.</a:t>
            </a:r>
          </a:p>
          <a:p>
            <a:pPr marL="651510" lvl="1" indent="-285750"/>
            <a:r>
              <a:rPr lang="en-US" sz="1600" dirty="0">
                <a:solidFill>
                  <a:srgbClr val="000000"/>
                </a:solidFill>
              </a:rPr>
              <a:t>These children are NOT on an IEP.</a:t>
            </a:r>
          </a:p>
          <a:p>
            <a:pPr marL="651510" lvl="1" indent="-285750"/>
            <a:r>
              <a:rPr lang="en-US" altLang="en-US" sz="1600" b="0" dirty="0"/>
              <a:t>Part C data is collected to calculate ECEA reimbursements for evaluations completed by the AU or contracted for and performed by the CCB.</a:t>
            </a:r>
            <a:endParaRPr lang="en-US" altLang="en-US" sz="1600" dirty="0">
              <a:solidFill>
                <a:srgbClr val="000000"/>
              </a:solidFill>
            </a:endParaRPr>
          </a:p>
          <a:p>
            <a:pPr marL="1108710" lvl="2" indent="-285750">
              <a:buFont typeface="Wingdings" panose="05000000000000000000" pitchFamily="2" charset="2"/>
              <a:buChar char="§"/>
            </a:pPr>
            <a:r>
              <a:rPr lang="en-US" sz="1400" b="0" dirty="0">
                <a:solidFill>
                  <a:schemeClr val="accent6"/>
                </a:solidFill>
              </a:rPr>
              <a:t>$$</a:t>
            </a:r>
            <a:r>
              <a:rPr lang="en-US" sz="1400" b="0" dirty="0">
                <a:solidFill>
                  <a:srgbClr val="000000"/>
                </a:solidFill>
              </a:rPr>
              <a:t> calculated from # of Part C evaluations </a:t>
            </a:r>
            <a:r>
              <a:rPr lang="en-US" sz="1400" b="0" i="1" dirty="0">
                <a:solidFill>
                  <a:srgbClr val="000000"/>
                </a:solidFill>
              </a:rPr>
              <a:t>completed</a:t>
            </a:r>
          </a:p>
          <a:p>
            <a:pPr marL="377190" indent="-285750">
              <a:buFont typeface="Wingdings" panose="05000000000000000000" pitchFamily="2" charset="2"/>
              <a:buChar char="v"/>
            </a:pPr>
            <a:r>
              <a:rPr lang="en-US" sz="1500" b="0" u="sng" dirty="0">
                <a:solidFill>
                  <a:srgbClr val="000000"/>
                </a:solidFill>
              </a:rPr>
              <a:t>Who to Report</a:t>
            </a:r>
          </a:p>
          <a:p>
            <a:pPr marL="651510" lvl="1" indent="-285750"/>
            <a:r>
              <a:rPr lang="en-US" sz="1600" dirty="0">
                <a:solidFill>
                  <a:srgbClr val="000000"/>
                </a:solidFill>
              </a:rPr>
              <a:t>Children who were evaluated for Part C (whether found eligible or not)</a:t>
            </a:r>
          </a:p>
          <a:p>
            <a:pPr marL="651510" lvl="1" indent="-285750"/>
            <a:r>
              <a:rPr lang="en-US" altLang="en-US" sz="1600" dirty="0"/>
              <a:t>Does</a:t>
            </a:r>
            <a:r>
              <a:rPr lang="en-US" altLang="en-US" sz="1600" b="0" dirty="0"/>
              <a:t> not include children who were referred to Part C and had a screening which indicated no further evaluation was needed. Screenings only are not to be reported on SPED EOY.</a:t>
            </a:r>
            <a:endParaRPr lang="en-US" sz="1600" dirty="0">
              <a:solidFill>
                <a:srgbClr val="000000"/>
              </a:solidFill>
            </a:endParaRPr>
          </a:p>
          <a:p>
            <a:pPr marL="377190" indent="-285750">
              <a:buFont typeface="Wingdings" panose="05000000000000000000" pitchFamily="2" charset="2"/>
              <a:buChar char="v"/>
            </a:pPr>
            <a:r>
              <a:rPr lang="en-US" sz="1500" b="0" u="sng" dirty="0">
                <a:solidFill>
                  <a:srgbClr val="000000"/>
                </a:solidFill>
              </a:rPr>
              <a:t>When to Report</a:t>
            </a:r>
          </a:p>
          <a:p>
            <a:pPr lvl="1">
              <a:spcBef>
                <a:spcPct val="0"/>
              </a:spcBef>
              <a:buNone/>
            </a:pPr>
            <a:endParaRPr lang="en-US" altLang="en-US" sz="1500" b="0" dirty="0">
              <a:ea typeface="Verdana" pitchFamily="34" charset="0"/>
              <a:cs typeface="Verdana" pitchFamily="34" charset="0"/>
            </a:endParaRPr>
          </a:p>
          <a:p>
            <a:pPr lvl="1">
              <a:spcBef>
                <a:spcPct val="0"/>
              </a:spcBef>
            </a:pPr>
            <a:r>
              <a:rPr lang="en-US" altLang="en-US" sz="1600" b="0" dirty="0">
                <a:ea typeface="Verdana" pitchFamily="34" charset="0"/>
                <a:cs typeface="Verdana" pitchFamily="34" charset="0"/>
              </a:rPr>
              <a:t>The timeline for Part C evaluations is </a:t>
            </a:r>
            <a:r>
              <a:rPr lang="en-US" altLang="en-US" sz="1600" b="0" dirty="0">
                <a:solidFill>
                  <a:srgbClr val="00B050"/>
                </a:solidFill>
                <a:ea typeface="Verdana" pitchFamily="34" charset="0"/>
                <a:cs typeface="Verdana" pitchFamily="34" charset="0"/>
              </a:rPr>
              <a:t>45 days </a:t>
            </a:r>
            <a:r>
              <a:rPr lang="en-US" altLang="en-US" sz="1600" b="0" dirty="0">
                <a:ea typeface="Verdana" pitchFamily="34" charset="0"/>
                <a:cs typeface="Verdana" pitchFamily="34" charset="0"/>
              </a:rPr>
              <a:t>from the date referred to Part C to the date the evaluation is completed.</a:t>
            </a:r>
          </a:p>
          <a:p>
            <a:pPr marL="457200" lvl="1" indent="0">
              <a:spcBef>
                <a:spcPct val="0"/>
              </a:spcBef>
              <a:buNone/>
            </a:pPr>
            <a:endParaRPr lang="en-US" altLang="en-US" sz="1500" b="0" dirty="0">
              <a:ea typeface="Verdana" pitchFamily="34" charset="0"/>
              <a:cs typeface="Verdana" pitchFamily="34" charset="0"/>
            </a:endParaRPr>
          </a:p>
          <a:p>
            <a:pPr lvl="1">
              <a:spcBef>
                <a:spcPct val="0"/>
              </a:spcBef>
            </a:pPr>
            <a:r>
              <a:rPr lang="en-US" altLang="en-US" sz="1500" b="0" dirty="0">
                <a:ea typeface="Verdana" pitchFamily="34" charset="0"/>
                <a:cs typeface="Verdana" pitchFamily="34" charset="0"/>
              </a:rPr>
              <a:t>If the referral was during this reporting period, but the evaluation was completed in the next reporting period, report these children in the reporting period in which the evaluation is actually completed.</a:t>
            </a:r>
          </a:p>
          <a:p>
            <a:pPr lvl="1">
              <a:spcBef>
                <a:spcPct val="0"/>
              </a:spcBef>
              <a:buNone/>
            </a:pPr>
            <a:endParaRPr lang="en-US" altLang="en-US" sz="1500" b="0" dirty="0">
              <a:ea typeface="Verdana" pitchFamily="34" charset="0"/>
              <a:cs typeface="Verdana" pitchFamily="34" charset="0"/>
            </a:endParaRPr>
          </a:p>
          <a:p>
            <a:pPr lvl="1">
              <a:spcBef>
                <a:spcPct val="0"/>
              </a:spcBef>
            </a:pPr>
            <a:r>
              <a:rPr lang="en-US" altLang="en-US" sz="1500" b="0" dirty="0">
                <a:ea typeface="Verdana" pitchFamily="34" charset="0"/>
                <a:cs typeface="Verdana" pitchFamily="34" charset="0"/>
              </a:rPr>
              <a:t>If more than one Part C evaluation was completed for</a:t>
            </a:r>
            <a:r>
              <a:rPr lang="en-US" altLang="en-US" sz="1500" b="0" i="1" dirty="0">
                <a:ea typeface="Verdana" pitchFamily="34" charset="0"/>
                <a:cs typeface="Verdana" pitchFamily="34" charset="0"/>
              </a:rPr>
              <a:t> </a:t>
            </a:r>
            <a:r>
              <a:rPr lang="en-US" altLang="en-US" sz="1500" b="0" dirty="0">
                <a:ea typeface="Verdana" pitchFamily="34" charset="0"/>
                <a:cs typeface="Verdana" pitchFamily="34" charset="0"/>
              </a:rPr>
              <a:t>the same child during the reporting period, only report the most recent evaluation. </a:t>
            </a:r>
          </a:p>
          <a:p>
            <a:pPr marL="365760" lvl="1" indent="0">
              <a:buNone/>
            </a:pPr>
            <a:endParaRPr lang="en-US" sz="1600" dirty="0">
              <a:solidFill>
                <a:srgbClr val="000000"/>
              </a:solidFill>
            </a:endParaRPr>
          </a:p>
          <a:p>
            <a:pPr marL="91440" indent="0">
              <a:buNone/>
            </a:pPr>
            <a:endParaRPr lang="en-US" sz="1400" dirty="0">
              <a:solidFill>
                <a:srgbClr val="00B0F0"/>
              </a:solidFill>
            </a:endParaRPr>
          </a:p>
          <a:p>
            <a:pPr marL="640080" lvl="2" indent="0">
              <a:buNone/>
            </a:pPr>
            <a:endParaRPr lang="en-US" sz="1400" dirty="0"/>
          </a:p>
        </p:txBody>
      </p:sp>
    </p:spTree>
    <p:extLst>
      <p:ext uri="{BB962C8B-B14F-4D97-AF65-F5344CB8AC3E}">
        <p14:creationId xmlns:p14="http://schemas.microsoft.com/office/powerpoint/2010/main" val="3884061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515125" y="1153572"/>
            <a:ext cx="2400300" cy="4461163"/>
          </a:xfrm>
        </p:spPr>
        <p:txBody>
          <a:bodyPr>
            <a:normAutofit/>
          </a:bodyPr>
          <a:lstStyle/>
          <a:p>
            <a:r>
              <a:rPr lang="en-US" dirty="0">
                <a:solidFill>
                  <a:srgbClr val="FFFFFF"/>
                </a:solidFill>
              </a:rPr>
              <a:t>Weekly Data Pipeline Town Hall Webinars</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Content Placeholder 1"/>
          <p:cNvSpPr>
            <a:spLocks noGrp="1"/>
          </p:cNvSpPr>
          <p:nvPr>
            <p:ph idx="1"/>
          </p:nvPr>
        </p:nvSpPr>
        <p:spPr>
          <a:xfrm>
            <a:off x="3335481" y="591344"/>
            <a:ext cx="5179868" cy="5585619"/>
          </a:xfrm>
        </p:spPr>
        <p:txBody>
          <a:bodyPr anchor="ctr">
            <a:normAutofit/>
          </a:bodyPr>
          <a:lstStyle/>
          <a:p>
            <a:pPr marL="0" indent="0">
              <a:buNone/>
            </a:pPr>
            <a:r>
              <a:rPr lang="en-US" sz="1400" dirty="0"/>
              <a:t>Every Thursday from 9-10 am during the school year and every other Thursday during the summer</a:t>
            </a:r>
          </a:p>
          <a:p>
            <a:pPr lvl="1"/>
            <a:r>
              <a:rPr lang="en-US" sz="1400" dirty="0"/>
              <a:t>Updates on open and upcoming data collections</a:t>
            </a:r>
          </a:p>
          <a:p>
            <a:pPr lvl="1"/>
            <a:r>
              <a:rPr lang="en-US" sz="1400" dirty="0"/>
              <a:t>Find archived town hall slides and recordings </a:t>
            </a:r>
            <a:r>
              <a:rPr lang="en-US" sz="1400" dirty="0">
                <a:hlinkClick r:id="rId2"/>
              </a:rPr>
              <a:t>here</a:t>
            </a:r>
            <a:endParaRPr lang="en-US" sz="1400" dirty="0"/>
          </a:p>
          <a:p>
            <a:pPr marL="0" indent="0">
              <a:buNone/>
            </a:pPr>
            <a:endParaRPr lang="en-US" sz="1400" dirty="0"/>
          </a:p>
          <a:p>
            <a:pPr marL="0" indent="0">
              <a:buNone/>
            </a:pPr>
            <a:r>
              <a:rPr lang="en-US" sz="1400" dirty="0"/>
              <a:t>Login Information:</a:t>
            </a:r>
          </a:p>
          <a:p>
            <a:pPr marL="228600" lvl="1" indent="0">
              <a:spcBef>
                <a:spcPts val="0"/>
              </a:spcBef>
              <a:buNone/>
            </a:pPr>
            <a:r>
              <a:rPr lang="en-US" sz="1400" dirty="0">
                <a:solidFill>
                  <a:srgbClr val="252424"/>
                </a:solidFill>
                <a:effectLst/>
                <a:ea typeface="Calibri" panose="020F0502020204030204" pitchFamily="34" charset="0"/>
              </a:rPr>
              <a:t>Microsoft Teams meeting </a:t>
            </a:r>
            <a:endParaRPr lang="en-US" sz="1400" dirty="0">
              <a:effectLst/>
              <a:ea typeface="Calibri" panose="020F0502020204030204" pitchFamily="34" charset="0"/>
            </a:endParaRPr>
          </a:p>
          <a:p>
            <a:pPr marL="228600" lvl="1" indent="0">
              <a:spcBef>
                <a:spcPts val="0"/>
              </a:spcBef>
              <a:buNone/>
            </a:pPr>
            <a:r>
              <a:rPr lang="en-US" sz="1400" b="1" dirty="0">
                <a:solidFill>
                  <a:srgbClr val="252424"/>
                </a:solidFill>
                <a:effectLst/>
                <a:ea typeface="Calibri" panose="020F0502020204030204" pitchFamily="34" charset="0"/>
              </a:rPr>
              <a:t>Join on your computer or mobile app </a:t>
            </a:r>
            <a:endParaRPr lang="en-US" sz="1400" dirty="0">
              <a:effectLst/>
              <a:ea typeface="Calibri" panose="020F0502020204030204" pitchFamily="34" charset="0"/>
            </a:endParaRPr>
          </a:p>
          <a:p>
            <a:pPr marL="228600" lvl="1" indent="0">
              <a:spcBef>
                <a:spcPts val="0"/>
              </a:spcBef>
              <a:buNone/>
            </a:pPr>
            <a:r>
              <a:rPr lang="en-US" sz="1400" u="sng" dirty="0">
                <a:solidFill>
                  <a:srgbClr val="6264A7"/>
                </a:solidFill>
                <a:effectLst/>
                <a:ea typeface="Calibri" panose="020F0502020204030204" pitchFamily="34" charset="0"/>
                <a:hlinkClick r:id="rId3"/>
              </a:rPr>
              <a:t>Click here to join the meeting</a:t>
            </a:r>
            <a:r>
              <a:rPr lang="en-US" sz="1400" dirty="0">
                <a:solidFill>
                  <a:srgbClr val="252424"/>
                </a:solidFill>
                <a:effectLst/>
                <a:ea typeface="Calibri" panose="020F0502020204030204" pitchFamily="34" charset="0"/>
              </a:rPr>
              <a:t> </a:t>
            </a:r>
            <a:endParaRPr lang="en-US" sz="1400" dirty="0">
              <a:effectLst/>
              <a:ea typeface="Calibri" panose="020F0502020204030204" pitchFamily="34" charset="0"/>
            </a:endParaRPr>
          </a:p>
          <a:p>
            <a:pPr marL="228600" lvl="1" indent="0">
              <a:spcBef>
                <a:spcPts val="0"/>
              </a:spcBef>
              <a:buNone/>
            </a:pPr>
            <a:r>
              <a:rPr lang="en-US" sz="1400" b="1" dirty="0">
                <a:solidFill>
                  <a:srgbClr val="252424"/>
                </a:solidFill>
                <a:effectLst/>
                <a:ea typeface="Calibri" panose="020F0502020204030204" pitchFamily="34" charset="0"/>
              </a:rPr>
              <a:t>Or call in (audio only)</a:t>
            </a:r>
            <a:r>
              <a:rPr lang="en-US" sz="1400" dirty="0">
                <a:solidFill>
                  <a:srgbClr val="252424"/>
                </a:solidFill>
                <a:effectLst/>
                <a:ea typeface="Calibri" panose="020F0502020204030204" pitchFamily="34" charset="0"/>
              </a:rPr>
              <a:t> </a:t>
            </a:r>
            <a:endParaRPr lang="en-US" sz="1400" dirty="0">
              <a:effectLst/>
              <a:ea typeface="Calibri" panose="020F0502020204030204" pitchFamily="34" charset="0"/>
            </a:endParaRPr>
          </a:p>
          <a:p>
            <a:pPr marL="228600" lvl="1" indent="0">
              <a:spcBef>
                <a:spcPts val="0"/>
              </a:spcBef>
              <a:buNone/>
            </a:pPr>
            <a:r>
              <a:rPr lang="en-US" sz="1400" u="sng" dirty="0">
                <a:solidFill>
                  <a:srgbClr val="6264A7"/>
                </a:solidFill>
                <a:effectLst/>
                <a:ea typeface="Calibri" panose="020F0502020204030204" pitchFamily="34" charset="0"/>
                <a:hlinkClick r:id="rId4"/>
              </a:rPr>
              <a:t>+1 929-341-4269,,615314665#</a:t>
            </a:r>
            <a:r>
              <a:rPr lang="en-US" sz="1400" dirty="0">
                <a:solidFill>
                  <a:srgbClr val="252424"/>
                </a:solidFill>
                <a:effectLst/>
                <a:ea typeface="Calibri" panose="020F0502020204030204" pitchFamily="34" charset="0"/>
              </a:rPr>
              <a:t>   United States, New York City </a:t>
            </a:r>
            <a:endParaRPr lang="en-US" sz="1400" dirty="0">
              <a:effectLst/>
              <a:ea typeface="Calibri" panose="020F0502020204030204" pitchFamily="34" charset="0"/>
            </a:endParaRPr>
          </a:p>
          <a:p>
            <a:pPr marL="228600" lvl="1" indent="0">
              <a:spcBef>
                <a:spcPts val="0"/>
              </a:spcBef>
              <a:buNone/>
            </a:pPr>
            <a:r>
              <a:rPr lang="en-US" sz="1400" dirty="0">
                <a:solidFill>
                  <a:srgbClr val="252424"/>
                </a:solidFill>
                <a:effectLst/>
                <a:ea typeface="Calibri" panose="020F0502020204030204" pitchFamily="34" charset="0"/>
              </a:rPr>
              <a:t>Phone Conference ID: 615 314 665# </a:t>
            </a:r>
            <a:endParaRPr lang="en-US" sz="1400" dirty="0">
              <a:effectLst/>
              <a:ea typeface="Calibri" panose="020F0502020204030204" pitchFamily="34" charset="0"/>
            </a:endParaRPr>
          </a:p>
          <a:p>
            <a:pPr marL="228600" lvl="1" indent="0">
              <a:spcBef>
                <a:spcPts val="0"/>
              </a:spcBef>
              <a:buNone/>
            </a:pPr>
            <a:r>
              <a:rPr lang="en-US" sz="1400" u="sng" dirty="0">
                <a:solidFill>
                  <a:srgbClr val="6264A7"/>
                </a:solidFill>
                <a:effectLst/>
                <a:ea typeface="Calibri" panose="020F0502020204030204" pitchFamily="34" charset="0"/>
                <a:hlinkClick r:id="rId5"/>
              </a:rPr>
              <a:t>Find a local number</a:t>
            </a:r>
            <a:r>
              <a:rPr lang="en-US" sz="1400" dirty="0">
                <a:solidFill>
                  <a:srgbClr val="252424"/>
                </a:solidFill>
                <a:effectLst/>
                <a:ea typeface="Calibri" panose="020F0502020204030204" pitchFamily="34" charset="0"/>
              </a:rPr>
              <a:t> | </a:t>
            </a:r>
            <a:r>
              <a:rPr lang="en-US" sz="1400" u="sng" dirty="0">
                <a:solidFill>
                  <a:srgbClr val="6264A7"/>
                </a:solidFill>
                <a:effectLst/>
                <a:ea typeface="Calibri" panose="020F0502020204030204" pitchFamily="34" charset="0"/>
                <a:hlinkClick r:id="rId6"/>
              </a:rPr>
              <a:t>Reset PIN</a:t>
            </a:r>
            <a:r>
              <a:rPr lang="en-US" sz="1400" dirty="0">
                <a:solidFill>
                  <a:srgbClr val="252424"/>
                </a:solidFill>
                <a:effectLst/>
                <a:ea typeface="Calibri" panose="020F0502020204030204" pitchFamily="34" charset="0"/>
              </a:rPr>
              <a:t> </a:t>
            </a:r>
            <a:endParaRPr lang="en-US" sz="1400" dirty="0">
              <a:effectLst/>
              <a:ea typeface="Calibri" panose="020F0502020204030204" pitchFamily="34" charset="0"/>
            </a:endParaRPr>
          </a:p>
          <a:p>
            <a:pPr marL="228600" lvl="1" indent="0">
              <a:spcBef>
                <a:spcPts val="0"/>
              </a:spcBef>
              <a:buNone/>
            </a:pPr>
            <a:r>
              <a:rPr lang="en-US" sz="1400" u="sng" dirty="0">
                <a:solidFill>
                  <a:srgbClr val="6264A7"/>
                </a:solidFill>
                <a:effectLst/>
                <a:ea typeface="Calibri" panose="020F0502020204030204" pitchFamily="34" charset="0"/>
                <a:hlinkClick r:id="rId7"/>
              </a:rPr>
              <a:t>Learn More</a:t>
            </a:r>
            <a:r>
              <a:rPr lang="en-US" sz="1400" dirty="0">
                <a:solidFill>
                  <a:srgbClr val="252424"/>
                </a:solidFill>
                <a:effectLst/>
                <a:ea typeface="Calibri" panose="020F0502020204030204" pitchFamily="34" charset="0"/>
              </a:rPr>
              <a:t> | </a:t>
            </a:r>
            <a:r>
              <a:rPr lang="en-US" sz="1400" u="sng" dirty="0">
                <a:solidFill>
                  <a:srgbClr val="6264A7"/>
                </a:solidFill>
                <a:effectLst/>
                <a:ea typeface="Calibri" panose="020F0502020204030204" pitchFamily="34" charset="0"/>
                <a:hlinkClick r:id="rId8"/>
              </a:rPr>
              <a:t>Meeting options</a:t>
            </a:r>
            <a:r>
              <a:rPr lang="en-US" sz="1400" dirty="0">
                <a:solidFill>
                  <a:srgbClr val="252424"/>
                </a:solidFill>
                <a:effectLst/>
                <a:ea typeface="Calibri" panose="020F0502020204030204" pitchFamily="34" charset="0"/>
              </a:rPr>
              <a:t> </a:t>
            </a:r>
            <a:endParaRPr lang="en-US" sz="1400" dirty="0">
              <a:effectLst/>
              <a:ea typeface="Calibri" panose="020F0502020204030204" pitchFamily="34" charset="0"/>
            </a:endParaRPr>
          </a:p>
          <a:p>
            <a:pPr marL="457200" lvl="1" indent="0">
              <a:buNone/>
            </a:pPr>
            <a:r>
              <a:rPr lang="en-US" sz="1300" dirty="0">
                <a:effectLst/>
                <a:latin typeface="Segoe UI" panose="020B0502040204020203" pitchFamily="34" charset="0"/>
                <a:ea typeface="Calibri" panose="020F0502020204030204" pitchFamily="34" charset="0"/>
              </a:rPr>
              <a:t> </a:t>
            </a:r>
            <a:endParaRPr lang="en-US" sz="1300" dirty="0">
              <a:effectLst/>
              <a:latin typeface="Calibri" panose="020F0502020204030204" pitchFamily="34" charset="0"/>
              <a:ea typeface="Calibri" panose="020F0502020204030204" pitchFamily="34" charset="0"/>
            </a:endParaRPr>
          </a:p>
          <a:p>
            <a:pPr marL="0" indent="0">
              <a:buNone/>
            </a:pPr>
            <a:endParaRPr lang="en-US" sz="1700" dirty="0"/>
          </a:p>
          <a:p>
            <a:pPr marL="0" indent="0">
              <a:buNone/>
            </a:pPr>
            <a:endParaRPr lang="en-US" sz="1700" dirty="0"/>
          </a:p>
          <a:p>
            <a:endParaRPr lang="en-US" sz="1700" dirty="0"/>
          </a:p>
        </p:txBody>
      </p:sp>
      <p:sp>
        <p:nvSpPr>
          <p:cNvPr id="4" name="Slide Number Placeholder 3">
            <a:extLst>
              <a:ext uri="{FF2B5EF4-FFF2-40B4-BE49-F238E27FC236}">
                <a16:creationId xmlns:a16="http://schemas.microsoft.com/office/drawing/2014/main" id="{5898D7FE-6BC0-43DD-93C1-391C0CD70A33}"/>
              </a:ext>
            </a:extLst>
          </p:cNvPr>
          <p:cNvSpPr>
            <a:spLocks noGrp="1"/>
          </p:cNvSpPr>
          <p:nvPr>
            <p:ph type="sldNum" sz="quarter" idx="12"/>
          </p:nvPr>
        </p:nvSpPr>
        <p:spPr>
          <a:xfrm>
            <a:off x="7156173" y="6356350"/>
            <a:ext cx="1359176" cy="365125"/>
          </a:xfrm>
        </p:spPr>
        <p:txBody>
          <a:bodyPr>
            <a:normAutofit/>
          </a:bodyPr>
          <a:lstStyle/>
          <a:p>
            <a:pPr>
              <a:spcAft>
                <a:spcPts val="600"/>
              </a:spcAft>
            </a:pPr>
            <a:fld id="{C479D5F6-EDCB-402A-AC08-4943A1820E8F}" type="slidenum">
              <a:rPr lang="en-US" smtClean="0"/>
              <a:pPr>
                <a:spcAft>
                  <a:spcPts val="600"/>
                </a:spcAft>
              </a:pPr>
              <a:t>4</a:t>
            </a:fld>
            <a:endParaRPr lang="en-US"/>
          </a:p>
        </p:txBody>
      </p:sp>
    </p:spTree>
    <p:extLst>
      <p:ext uri="{BB962C8B-B14F-4D97-AF65-F5344CB8AC3E}">
        <p14:creationId xmlns:p14="http://schemas.microsoft.com/office/powerpoint/2010/main" val="3919201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a:t>Summary of Path 2</a:t>
            </a:r>
          </a:p>
        </p:txBody>
      </p:sp>
      <p:sp>
        <p:nvSpPr>
          <p:cNvPr id="2" name="Content Placeholder 1"/>
          <p:cNvSpPr>
            <a:spLocks noGrp="1"/>
          </p:cNvSpPr>
          <p:nvPr>
            <p:ph idx="1"/>
          </p:nvPr>
        </p:nvSpPr>
        <p:spPr/>
        <p:txBody>
          <a:bodyPr>
            <a:normAutofit lnSpcReduction="10000"/>
          </a:bodyPr>
          <a:lstStyle/>
          <a:p>
            <a:pPr marL="91440" indent="0">
              <a:buNone/>
            </a:pPr>
            <a:r>
              <a:rPr lang="en-US" sz="1800" b="0" dirty="0">
                <a:solidFill>
                  <a:srgbClr val="000000"/>
                </a:solidFill>
              </a:rPr>
              <a:t> </a:t>
            </a:r>
            <a:r>
              <a:rPr lang="en-US" sz="1400" b="0" dirty="0">
                <a:solidFill>
                  <a:srgbClr val="000000"/>
                </a:solidFill>
              </a:rPr>
              <a:t>Path 2 - Part B Services  (ages 2.5 to 3.9)  </a:t>
            </a:r>
          </a:p>
          <a:p>
            <a:pPr marL="377190" indent="-285750">
              <a:buFont typeface="Wingdings" panose="05000000000000000000" pitchFamily="2" charset="2"/>
              <a:buChar char="v"/>
            </a:pPr>
            <a:r>
              <a:rPr lang="en-US" sz="1400" b="0" u="sng" dirty="0">
                <a:solidFill>
                  <a:srgbClr val="000000"/>
                </a:solidFill>
              </a:rPr>
              <a:t>What is it?</a:t>
            </a:r>
          </a:p>
          <a:p>
            <a:pPr marL="651510" lvl="1" indent="-285750">
              <a:buFont typeface="Wingdings" panose="05000000000000000000" pitchFamily="2" charset="2"/>
              <a:buChar char="§"/>
            </a:pPr>
            <a:r>
              <a:rPr lang="en-US" sz="1400" dirty="0">
                <a:solidFill>
                  <a:srgbClr val="000000"/>
                </a:solidFill>
              </a:rPr>
              <a:t>Part B of IDEA governs how special education and related services are provided to school-aged children with disabilities.  </a:t>
            </a:r>
            <a:endParaRPr lang="en-US" sz="1400" b="0" dirty="0">
              <a:solidFill>
                <a:srgbClr val="000000"/>
              </a:solidFill>
            </a:endParaRPr>
          </a:p>
          <a:p>
            <a:pPr marL="651510" lvl="1" indent="-285750">
              <a:buFont typeface="Wingdings" panose="05000000000000000000" pitchFamily="2" charset="2"/>
              <a:buChar char="§"/>
            </a:pPr>
            <a:r>
              <a:rPr lang="en-US" sz="1400" dirty="0">
                <a:solidFill>
                  <a:srgbClr val="000000"/>
                </a:solidFill>
              </a:rPr>
              <a:t>Path 2 only includes children a</a:t>
            </a:r>
            <a:r>
              <a:rPr lang="en-US" sz="1400" b="0" dirty="0">
                <a:solidFill>
                  <a:srgbClr val="000000"/>
                </a:solidFill>
              </a:rPr>
              <a:t>ges 2.5 but not yet 4, who were referred from Part  C to Part B services</a:t>
            </a:r>
          </a:p>
          <a:p>
            <a:pPr marL="651510" lvl="1" indent="-285750">
              <a:buFont typeface="Wingdings" panose="05000000000000000000" pitchFamily="2" charset="2"/>
              <a:buChar char="§"/>
            </a:pPr>
            <a:r>
              <a:rPr lang="en-US" sz="1400" dirty="0">
                <a:solidFill>
                  <a:srgbClr val="000000"/>
                </a:solidFill>
              </a:rPr>
              <a:t>These students are being referred/evaluated for an IEP (individualized education plan). </a:t>
            </a:r>
          </a:p>
          <a:p>
            <a:pPr marL="377190" indent="-285750">
              <a:buFont typeface="Wingdings" panose="05000000000000000000" pitchFamily="2" charset="2"/>
              <a:buChar char="v"/>
            </a:pPr>
            <a:r>
              <a:rPr lang="en-US" sz="1400" b="0" u="sng" dirty="0">
                <a:solidFill>
                  <a:srgbClr val="000000"/>
                </a:solidFill>
              </a:rPr>
              <a:t>Who to Report?</a:t>
            </a:r>
          </a:p>
          <a:p>
            <a:pPr marL="651510" lvl="1" indent="-285750"/>
            <a:r>
              <a:rPr lang="en-US" sz="1400" dirty="0">
                <a:solidFill>
                  <a:srgbClr val="000000"/>
                </a:solidFill>
              </a:rPr>
              <a:t>All children receiving Part C Services that were referred to Part B services  </a:t>
            </a:r>
          </a:p>
          <a:p>
            <a:pPr marL="651510" lvl="1" indent="-285750"/>
            <a:r>
              <a:rPr lang="en-US" sz="1400" dirty="0">
                <a:solidFill>
                  <a:srgbClr val="000000"/>
                </a:solidFill>
              </a:rPr>
              <a:t>This includes those referred to Part B (even if they weren’t evaluated), those evaluated for Part B, those evaluated and found not eligible for Part B, as well as those who actually had an IEP implemented and received Part B Services during the reporting period. </a:t>
            </a:r>
          </a:p>
          <a:p>
            <a:pPr marL="377190" indent="-285750">
              <a:buFont typeface="Wingdings" panose="05000000000000000000" pitchFamily="2" charset="2"/>
              <a:buChar char="v"/>
            </a:pPr>
            <a:r>
              <a:rPr lang="en-US" sz="1400" b="0" u="sng" dirty="0">
                <a:solidFill>
                  <a:srgbClr val="000000"/>
                </a:solidFill>
              </a:rPr>
              <a:t>When to Report?</a:t>
            </a:r>
          </a:p>
          <a:p>
            <a:pPr marL="651510" lvl="1" indent="-285750"/>
            <a:r>
              <a:rPr lang="en-US" sz="1400" dirty="0">
                <a:solidFill>
                  <a:srgbClr val="000000"/>
                </a:solidFill>
              </a:rPr>
              <a:t>For those determined eligible, report in the school year in which the IEP was implemented</a:t>
            </a:r>
          </a:p>
          <a:p>
            <a:pPr marL="651510" lvl="1" indent="-285750"/>
            <a:r>
              <a:rPr lang="en-US" sz="1400" dirty="0">
                <a:solidFill>
                  <a:srgbClr val="000000"/>
                </a:solidFill>
              </a:rPr>
              <a:t>If IEP was scheduled to be implemented this year but wasn’t, report referral and evaluation information from previous reporting period and indicate reason for delay</a:t>
            </a:r>
          </a:p>
          <a:p>
            <a:pPr marL="651510" lvl="1" indent="-285750"/>
            <a:r>
              <a:rPr lang="en-US" sz="1400" dirty="0">
                <a:solidFill>
                  <a:srgbClr val="000000"/>
                </a:solidFill>
              </a:rPr>
              <a:t>For students determined NOT eligible for Part B, report them in the reporting period in which the Initial Eligibility Meeting occurs. </a:t>
            </a:r>
          </a:p>
          <a:p>
            <a:pPr marL="365760" lvl="1" indent="0">
              <a:buNone/>
            </a:pPr>
            <a:r>
              <a:rPr lang="en-US" sz="1600" dirty="0">
                <a:solidFill>
                  <a:srgbClr val="000000"/>
                </a:solidFill>
              </a:rPr>
              <a:t>  </a:t>
            </a:r>
          </a:p>
          <a:p>
            <a:pPr marL="45720" indent="0">
              <a:buNone/>
            </a:pPr>
            <a:endParaRPr lang="en-US" dirty="0"/>
          </a:p>
        </p:txBody>
      </p:sp>
    </p:spTree>
    <p:extLst>
      <p:ext uri="{BB962C8B-B14F-4D97-AF65-F5344CB8AC3E}">
        <p14:creationId xmlns:p14="http://schemas.microsoft.com/office/powerpoint/2010/main" val="2206144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a:t>Summary of Path 3</a:t>
            </a:r>
          </a:p>
        </p:txBody>
      </p:sp>
      <p:sp>
        <p:nvSpPr>
          <p:cNvPr id="2" name="Content Placeholder 1"/>
          <p:cNvSpPr>
            <a:spLocks noGrp="1"/>
          </p:cNvSpPr>
          <p:nvPr>
            <p:ph idx="1"/>
          </p:nvPr>
        </p:nvSpPr>
        <p:spPr/>
        <p:txBody>
          <a:bodyPr>
            <a:normAutofit/>
          </a:bodyPr>
          <a:lstStyle/>
          <a:p>
            <a:pPr marL="91440" indent="0">
              <a:buNone/>
            </a:pPr>
            <a:r>
              <a:rPr lang="en-US" sz="1400" b="0" dirty="0">
                <a:solidFill>
                  <a:srgbClr val="000000"/>
                </a:solidFill>
              </a:rPr>
              <a:t>Path 3 - Part B Services  (ages 2.5 – 21) </a:t>
            </a:r>
          </a:p>
          <a:p>
            <a:pPr marL="377190" indent="-285750">
              <a:buFont typeface="Wingdings" panose="05000000000000000000" pitchFamily="2" charset="2"/>
              <a:buChar char="v"/>
            </a:pPr>
            <a:r>
              <a:rPr lang="en-US" sz="1400" b="0" u="sng" dirty="0">
                <a:solidFill>
                  <a:srgbClr val="000000"/>
                </a:solidFill>
              </a:rPr>
              <a:t>What is it?</a:t>
            </a:r>
          </a:p>
          <a:p>
            <a:pPr lvl="1">
              <a:buFont typeface="Wingdings" panose="05000000000000000000" pitchFamily="2" charset="2"/>
              <a:buChar char="§"/>
            </a:pPr>
            <a:r>
              <a:rPr lang="en-US" sz="1400" dirty="0">
                <a:solidFill>
                  <a:srgbClr val="000000"/>
                </a:solidFill>
              </a:rPr>
              <a:t>Part B of IDEA governs how special education and related services are provided to school-aged children with disabilities.</a:t>
            </a:r>
          </a:p>
          <a:p>
            <a:pPr lvl="1">
              <a:buFont typeface="Wingdings" panose="05000000000000000000" pitchFamily="2" charset="2"/>
              <a:buChar char="§"/>
            </a:pPr>
            <a:r>
              <a:rPr lang="en-US" sz="1400" dirty="0">
                <a:solidFill>
                  <a:srgbClr val="000000"/>
                </a:solidFill>
              </a:rPr>
              <a:t>These students are being referred/evaluated for an IEP (individualized education plan). </a:t>
            </a:r>
          </a:p>
          <a:p>
            <a:pPr marL="377190" indent="-285750">
              <a:buFont typeface="Wingdings" panose="05000000000000000000" pitchFamily="2" charset="2"/>
              <a:buChar char="v"/>
            </a:pPr>
            <a:r>
              <a:rPr lang="en-US" sz="1400" b="0" u="sng" dirty="0">
                <a:solidFill>
                  <a:srgbClr val="000000"/>
                </a:solidFill>
              </a:rPr>
              <a:t>Who to Report?</a:t>
            </a:r>
          </a:p>
          <a:p>
            <a:pPr lvl="1">
              <a:buFont typeface="Wingdings" panose="05000000000000000000" pitchFamily="2" charset="2"/>
              <a:buChar char="§"/>
            </a:pPr>
            <a:r>
              <a:rPr lang="en-US" sz="1400" dirty="0">
                <a:solidFill>
                  <a:srgbClr val="000000"/>
                </a:solidFill>
              </a:rPr>
              <a:t>Students ages 2.5 – 21 who were referred, evaluated, and/or received special education Part B services and were not receiving Part C services immediately prior.</a:t>
            </a:r>
          </a:p>
          <a:p>
            <a:pPr lvl="1">
              <a:buFont typeface="Wingdings" panose="05000000000000000000" pitchFamily="2" charset="2"/>
              <a:buChar char="§"/>
            </a:pPr>
            <a:r>
              <a:rPr lang="en-US" sz="1400" dirty="0">
                <a:solidFill>
                  <a:srgbClr val="000000"/>
                </a:solidFill>
              </a:rPr>
              <a:t>This includes those referred to Part B (report ONLY if parental consent to evaluate was received), those evaluated for Part B, those evaluated and found not eligible for Part B, as well as those who actually had an IEP implemented and received Part B Services during the reporting period. </a:t>
            </a:r>
          </a:p>
          <a:p>
            <a:pPr marL="434340" indent="-342900">
              <a:buFont typeface="Wingdings" panose="05000000000000000000" pitchFamily="2" charset="2"/>
              <a:buChar char="v"/>
            </a:pPr>
            <a:r>
              <a:rPr lang="en-US" sz="1400" b="0" u="sng" dirty="0">
                <a:solidFill>
                  <a:srgbClr val="000000"/>
                </a:solidFill>
              </a:rPr>
              <a:t>When to Report?</a:t>
            </a:r>
          </a:p>
          <a:p>
            <a:pPr marL="651510" lvl="1" indent="-285750"/>
            <a:r>
              <a:rPr lang="en-US" sz="1400" dirty="0">
                <a:solidFill>
                  <a:srgbClr val="000000"/>
                </a:solidFill>
              </a:rPr>
              <a:t>For those determined eligible, report in the school year in which the IEP was implemented</a:t>
            </a:r>
          </a:p>
          <a:p>
            <a:pPr marL="651510" lvl="1" indent="-285750"/>
            <a:r>
              <a:rPr lang="en-US" sz="1400" dirty="0">
                <a:solidFill>
                  <a:srgbClr val="000000"/>
                </a:solidFill>
              </a:rPr>
              <a:t>If IEP was scheduled to be implemented this year but wasn’t, report referral and evaluation information from previous reporting period and indicate reason for delay</a:t>
            </a:r>
          </a:p>
          <a:p>
            <a:pPr marL="651510" lvl="1" indent="-285750"/>
            <a:r>
              <a:rPr lang="en-US" sz="1400" dirty="0">
                <a:solidFill>
                  <a:srgbClr val="000000"/>
                </a:solidFill>
              </a:rPr>
              <a:t>For students determined NOT eligible for Part B, report them in the reporting period in which the Initial Eligibility Meeting occurs. </a:t>
            </a:r>
          </a:p>
          <a:p>
            <a:pPr marL="45720" indent="0">
              <a:buNone/>
            </a:pPr>
            <a:endParaRPr lang="en-US" dirty="0"/>
          </a:p>
        </p:txBody>
      </p:sp>
    </p:spTree>
    <p:extLst>
      <p:ext uri="{BB962C8B-B14F-4D97-AF65-F5344CB8AC3E}">
        <p14:creationId xmlns:p14="http://schemas.microsoft.com/office/powerpoint/2010/main" val="2457182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defRPr/>
            </a:pPr>
            <a:r>
              <a:rPr lang="en-US" dirty="0"/>
              <a:t>Special Education EOY: When to Report?</a:t>
            </a:r>
          </a:p>
        </p:txBody>
      </p:sp>
      <p:sp>
        <p:nvSpPr>
          <p:cNvPr id="31746" name="Content Placeholder 1"/>
          <p:cNvSpPr>
            <a:spLocks noGrp="1"/>
          </p:cNvSpPr>
          <p:nvPr>
            <p:ph idx="1"/>
          </p:nvPr>
        </p:nvSpPr>
        <p:spPr bwMode="auto"/>
        <p:txBody>
          <a:bodyPr wrap="square" numCol="1" anchor="t" anchorCtr="0" compatLnSpc="1">
            <a:prstTxWarp prst="textNoShape">
              <a:avLst/>
            </a:prstTxWarp>
            <a:normAutofit/>
          </a:bodyPr>
          <a:lstStyle/>
          <a:p>
            <a:pPr marL="44450" indent="0">
              <a:buFont typeface="Wingdings" charset="2"/>
              <a:buNone/>
              <a:defRPr/>
            </a:pPr>
            <a:endParaRPr lang="en-US" altLang="en-US" dirty="0">
              <a:solidFill>
                <a:schemeClr val="tx2">
                  <a:lumMod val="75000"/>
                </a:schemeClr>
              </a:solidFill>
              <a:latin typeface="Segoe Script" panose="020B0504020000000003" pitchFamily="34" charset="0"/>
            </a:endParaRPr>
          </a:p>
          <a:p>
            <a:pPr marL="44450" indent="0">
              <a:buFont typeface="Wingdings" charset="2"/>
              <a:buNone/>
              <a:defRPr/>
            </a:pPr>
            <a:endParaRPr lang="en-US" altLang="en-US" dirty="0">
              <a:solidFill>
                <a:schemeClr val="tx2">
                  <a:lumMod val="75000"/>
                </a:schemeClr>
              </a:solidFill>
              <a:latin typeface="Segoe Script" panose="020B0504020000000003" pitchFamily="34" charset="0"/>
            </a:endParaRPr>
          </a:p>
          <a:p>
            <a:pPr marL="44450" indent="0">
              <a:buFont typeface="Wingdings" charset="2"/>
              <a:buNone/>
              <a:defRPr/>
            </a:pPr>
            <a:endParaRPr lang="en-US" altLang="en-US" dirty="0">
              <a:solidFill>
                <a:schemeClr val="tx2">
                  <a:lumMod val="75000"/>
                </a:schemeClr>
              </a:solidFill>
              <a:latin typeface="Segoe Script" panose="020B0504020000000003" pitchFamily="34" charset="0"/>
            </a:endParaRPr>
          </a:p>
          <a:p>
            <a:pPr marL="44450" indent="0">
              <a:buFont typeface="Wingdings" charset="2"/>
              <a:buNone/>
              <a:defRPr/>
            </a:pPr>
            <a:endParaRPr lang="en-US" altLang="en-US" dirty="0">
              <a:solidFill>
                <a:schemeClr val="tx2">
                  <a:lumMod val="75000"/>
                </a:schemeClr>
              </a:solidFill>
              <a:latin typeface="Segoe Script" panose="020B0504020000000003" pitchFamily="34" charset="0"/>
            </a:endParaRPr>
          </a:p>
          <a:p>
            <a:pPr marL="44450" indent="0">
              <a:buFont typeface="Wingdings" charset="2"/>
              <a:buNone/>
              <a:defRPr/>
            </a:pPr>
            <a:endParaRPr lang="en-US" altLang="en-US" dirty="0">
              <a:solidFill>
                <a:schemeClr val="tx2">
                  <a:lumMod val="75000"/>
                </a:schemeClr>
              </a:solidFill>
              <a:latin typeface="Segoe Script" panose="020B0504020000000003" pitchFamily="34" charset="0"/>
            </a:endParaRPr>
          </a:p>
          <a:p>
            <a:pPr marL="44450" indent="0">
              <a:buFont typeface="Wingdings" charset="2"/>
              <a:buNone/>
              <a:defRPr/>
            </a:pPr>
            <a:endParaRPr lang="en-US" altLang="en-US" dirty="0">
              <a:solidFill>
                <a:schemeClr val="tx2">
                  <a:lumMod val="75000"/>
                </a:schemeClr>
              </a:solidFill>
              <a:latin typeface="Segoe Script" panose="020B0504020000000003" pitchFamily="34" charset="0"/>
            </a:endParaRPr>
          </a:p>
          <a:p>
            <a:pPr marL="44450" indent="0">
              <a:buFont typeface="Wingdings" charset="2"/>
              <a:buNone/>
              <a:defRPr/>
            </a:pPr>
            <a:endParaRPr lang="en-US" altLang="en-US" dirty="0">
              <a:solidFill>
                <a:schemeClr val="tx2">
                  <a:lumMod val="75000"/>
                </a:schemeClr>
              </a:solidFill>
              <a:latin typeface="Segoe Script" panose="020B0504020000000003" pitchFamily="34" charset="0"/>
            </a:endParaRPr>
          </a:p>
          <a:p>
            <a:pPr marL="44450" indent="0" algn="ctr">
              <a:buFont typeface="Wingdings" charset="2"/>
              <a:buNone/>
              <a:defRPr/>
            </a:pPr>
            <a:endParaRPr lang="en-US" altLang="en-US" dirty="0">
              <a:solidFill>
                <a:schemeClr val="tx2">
                  <a:lumMod val="75000"/>
                </a:schemeClr>
              </a:solidFill>
              <a:latin typeface="Segoe Script" panose="020B0504020000000003" pitchFamily="34" charset="0"/>
            </a:endParaRPr>
          </a:p>
          <a:p>
            <a:pPr marL="44450" indent="0" algn="ctr">
              <a:buFont typeface="Wingdings" charset="2"/>
              <a:buNone/>
              <a:defRPr/>
            </a:pPr>
            <a:endParaRPr lang="en-US" altLang="en-US" dirty="0">
              <a:solidFill>
                <a:schemeClr val="tx2">
                  <a:lumMod val="75000"/>
                </a:schemeClr>
              </a:solidFill>
              <a:latin typeface="Segoe Script" panose="020B0504020000000003" pitchFamily="34" charset="0"/>
            </a:endParaRPr>
          </a:p>
          <a:p>
            <a:pPr marL="44450" indent="0" algn="ctr">
              <a:buFont typeface="Wingdings" charset="2"/>
              <a:buNone/>
              <a:defRPr/>
            </a:pPr>
            <a:r>
              <a:rPr lang="en-US" altLang="en-US" dirty="0">
                <a:solidFill>
                  <a:schemeClr val="tx2">
                    <a:lumMod val="75000"/>
                  </a:schemeClr>
                </a:solidFill>
                <a:latin typeface="Segoe Script" panose="020B0504020000000003" pitchFamily="34" charset="0"/>
              </a:rPr>
              <a:t>*</a:t>
            </a:r>
            <a:r>
              <a:rPr lang="en-US" altLang="en-US" dirty="0">
                <a:solidFill>
                  <a:schemeClr val="tx2">
                    <a:lumMod val="75000"/>
                  </a:schemeClr>
                </a:solidFill>
                <a:latin typeface="Mongolian Baiti" panose="03000500000000000000" pitchFamily="66" charset="0"/>
                <a:cs typeface="Mongolian Baiti" panose="03000500000000000000" pitchFamily="66" charset="0"/>
              </a:rPr>
              <a:t>Only report INITIAL referrals/evaluations</a:t>
            </a:r>
            <a:r>
              <a:rPr lang="en-US" altLang="en-US" dirty="0">
                <a:solidFill>
                  <a:schemeClr val="tx2">
                    <a:lumMod val="75000"/>
                  </a:schemeClr>
                </a:solidFill>
                <a:latin typeface="Segoe Script" panose="020B0504020000000003" pitchFamily="34" charset="0"/>
              </a:rPr>
              <a:t>*</a:t>
            </a:r>
          </a:p>
          <a:p>
            <a:pPr marL="273050">
              <a:buFont typeface="Wingdings" pitchFamily="2" charset="2"/>
              <a:buChar char="§"/>
              <a:defRPr/>
            </a:pPr>
            <a:endParaRPr lang="en-US" altLang="en-US" dirty="0"/>
          </a:p>
          <a:p>
            <a:pPr marL="44450" indent="0">
              <a:buNone/>
              <a:defRPr/>
            </a:pPr>
            <a:endParaRPr lang="en-US" altLang="en-US" sz="1200" dirty="0"/>
          </a:p>
          <a:p>
            <a:pPr marL="273050">
              <a:buFont typeface="Wingdings" pitchFamily="2" charset="2"/>
              <a:buChar char="§"/>
              <a:defRPr/>
            </a:pPr>
            <a:endParaRPr lang="en-US" altLang="en-US" sz="1200" dirty="0"/>
          </a:p>
          <a:p>
            <a:pPr marL="273050">
              <a:buFont typeface="Wingdings" pitchFamily="2" charset="2"/>
              <a:buChar char="§"/>
              <a:defRPr/>
            </a:pPr>
            <a:endParaRPr lang="en-US" altLang="en-US" sz="1200" dirty="0"/>
          </a:p>
          <a:p>
            <a:pPr marL="273050">
              <a:buFont typeface="Wingdings" pitchFamily="2" charset="2"/>
              <a:buChar char="§"/>
              <a:defRPr/>
            </a:pPr>
            <a:endParaRPr lang="en-US" altLang="en-US" sz="1200" dirty="0"/>
          </a:p>
          <a:p>
            <a:pPr marL="273050">
              <a:buFont typeface="Wingdings" pitchFamily="2" charset="2"/>
              <a:buChar char="§"/>
              <a:defRPr/>
            </a:pPr>
            <a:endParaRPr lang="en-US" altLang="en-US" sz="1200" dirty="0"/>
          </a:p>
          <a:p>
            <a:pPr marL="273050">
              <a:buFont typeface="Wingdings" pitchFamily="2" charset="2"/>
              <a:buChar char="§"/>
              <a:defRPr/>
            </a:pPr>
            <a:endParaRPr lang="en-US" altLang="en-US" sz="1200" dirty="0"/>
          </a:p>
          <a:p>
            <a:pPr marL="273050">
              <a:buFont typeface="Wingdings" pitchFamily="2" charset="2"/>
              <a:buChar char="§"/>
              <a:defRPr/>
            </a:pPr>
            <a:endParaRPr lang="en-US" altLang="en-US" sz="1200" dirty="0"/>
          </a:p>
          <a:p>
            <a:pPr marL="273050">
              <a:buFont typeface="Wingdings" pitchFamily="2" charset="2"/>
              <a:buChar char="§"/>
              <a:defRPr/>
            </a:pPr>
            <a:endParaRPr lang="en-US" altLang="en-US" sz="1200" dirty="0"/>
          </a:p>
          <a:p>
            <a:pPr marL="273050">
              <a:buFont typeface="Wingdings" pitchFamily="2" charset="2"/>
              <a:buChar char="§"/>
              <a:defRPr/>
            </a:pPr>
            <a:endParaRPr lang="en-US" altLang="en-US" sz="1200" dirty="0"/>
          </a:p>
          <a:p>
            <a:pPr marL="273050">
              <a:buFont typeface="Wingdings" pitchFamily="2" charset="2"/>
              <a:buChar char="§"/>
              <a:defRPr/>
            </a:pPr>
            <a:endParaRPr lang="en-US" altLang="en-US" sz="1200" dirty="0"/>
          </a:p>
          <a:p>
            <a:pPr marL="44450" indent="0">
              <a:buFont typeface="Wingdings" charset="2"/>
              <a:buNone/>
              <a:defRPr/>
            </a:pPr>
            <a:endParaRPr lang="en-US" altLang="en-US" dirty="0"/>
          </a:p>
        </p:txBody>
      </p:sp>
      <p:graphicFrame>
        <p:nvGraphicFramePr>
          <p:cNvPr id="2" name="Diagram 1">
            <a:hlinkClick r:id="" action="ppaction://noaction" highlightClick="1"/>
          </p:cNvPr>
          <p:cNvGraphicFramePr/>
          <p:nvPr>
            <p:extLst>
              <p:ext uri="{D42A27DB-BD31-4B8C-83A1-F6EECF244321}">
                <p14:modId xmlns:p14="http://schemas.microsoft.com/office/powerpoint/2010/main" val="1379206610"/>
              </p:ext>
            </p:extLst>
          </p:nvPr>
        </p:nvGraphicFramePr>
        <p:xfrm>
          <a:off x="1524000" y="1898896"/>
          <a:ext cx="6096000" cy="3565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8134" name="TextBox 4"/>
          <p:cNvSpPr txBox="1">
            <a:spLocks noChangeArrowheads="1"/>
          </p:cNvSpPr>
          <p:nvPr/>
        </p:nvSpPr>
        <p:spPr bwMode="auto">
          <a:xfrm>
            <a:off x="712379" y="1694130"/>
            <a:ext cx="234831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450" eaLnBrk="0" hangingPunct="0">
              <a:spcBef>
                <a:spcPct val="20000"/>
              </a:spcBef>
              <a:buClr>
                <a:schemeClr val="accent1"/>
              </a:buClr>
              <a:buSzPct val="110000"/>
              <a:buFont typeface="Wingdings" pitchFamily="2" charset="2"/>
              <a:buChar char="§"/>
              <a:defRPr sz="2400" b="1">
                <a:solidFill>
                  <a:srgbClr val="5C6670"/>
                </a:solidFill>
                <a:latin typeface="Calibri" pitchFamily="34" charset="0"/>
              </a:defRPr>
            </a:lvl1pPr>
            <a:lvl2pPr marL="742950" indent="-285750" eaLnBrk="0" hangingPunct="0">
              <a:spcBef>
                <a:spcPct val="20000"/>
              </a:spcBef>
              <a:buClr>
                <a:schemeClr val="accent2"/>
              </a:buClr>
              <a:buSzPct val="110000"/>
              <a:buFont typeface="Wingdings" pitchFamily="2" charset="2"/>
              <a:buChar char="§"/>
              <a:defRPr sz="2200">
                <a:solidFill>
                  <a:srgbClr val="5C6670"/>
                </a:solidFill>
                <a:latin typeface="Calibri" pitchFamily="34" charset="0"/>
              </a:defRPr>
            </a:lvl2pPr>
            <a:lvl3pPr marL="1143000" indent="-228600" eaLnBrk="0" hangingPunct="0">
              <a:spcBef>
                <a:spcPct val="20000"/>
              </a:spcBef>
              <a:buClr>
                <a:srgbClr val="8DC63F"/>
              </a:buClr>
              <a:buSzPct val="110000"/>
              <a:buFont typeface="Wingdings" pitchFamily="2" charset="2"/>
              <a:buChar char="§"/>
              <a:defRPr sz="2000">
                <a:solidFill>
                  <a:srgbClr val="5C6670"/>
                </a:solidFill>
                <a:latin typeface="Calibri" pitchFamily="34" charset="0"/>
              </a:defRPr>
            </a:lvl3pPr>
            <a:lvl4pPr marL="1600200" indent="-228600" eaLnBrk="0" hangingPunct="0">
              <a:spcBef>
                <a:spcPct val="20000"/>
              </a:spcBef>
              <a:buClr>
                <a:srgbClr val="6D3A5D"/>
              </a:buClr>
              <a:buSzPct val="110000"/>
              <a:buFont typeface="Wingdings" pitchFamily="2" charset="2"/>
              <a:buChar char="§"/>
              <a:defRPr>
                <a:solidFill>
                  <a:srgbClr val="5C6670"/>
                </a:solidFill>
                <a:latin typeface="Calibri" pitchFamily="34" charset="0"/>
              </a:defRPr>
            </a:lvl4pPr>
            <a:lvl5pPr marL="2057400" indent="-228600" eaLnBrk="0" hangingPunct="0">
              <a:spcBef>
                <a:spcPct val="20000"/>
              </a:spcBef>
              <a:buClr>
                <a:srgbClr val="EF7521"/>
              </a:buClr>
              <a:buSzPct val="110000"/>
              <a:buFont typeface="Wingdings" pitchFamily="2" charset="2"/>
              <a:buChar char="§"/>
              <a:defRPr sz="1600">
                <a:solidFill>
                  <a:srgbClr val="5C6670"/>
                </a:solidFill>
                <a:latin typeface="Calibri" pitchFamily="34" charset="0"/>
              </a:defRPr>
            </a:lvl5pPr>
            <a:lvl6pPr marL="25146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6pPr>
            <a:lvl7pPr marL="29718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7pPr>
            <a:lvl8pPr marL="34290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8pPr>
            <a:lvl9pPr marL="38862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9pPr>
          </a:lstStyle>
          <a:p>
            <a:pPr eaLnBrk="1" hangingPunct="1">
              <a:spcBef>
                <a:spcPct val="0"/>
              </a:spcBef>
              <a:buClrTx/>
              <a:buSzTx/>
              <a:buFontTx/>
              <a:buNone/>
            </a:pPr>
            <a:r>
              <a:rPr lang="en-US" altLang="en-US" sz="2000" dirty="0">
                <a:solidFill>
                  <a:srgbClr val="92D050"/>
                </a:solidFill>
                <a:latin typeface="Mongolian Baiti" pitchFamily="66" charset="0"/>
              </a:rPr>
              <a:t>*Report Path 1 children in school year they were evaluated </a:t>
            </a:r>
          </a:p>
        </p:txBody>
      </p:sp>
      <p:sp>
        <p:nvSpPr>
          <p:cNvPr id="48135" name="TextBox 6"/>
          <p:cNvSpPr txBox="1">
            <a:spLocks noChangeArrowheads="1"/>
          </p:cNvSpPr>
          <p:nvPr/>
        </p:nvSpPr>
        <p:spPr bwMode="auto">
          <a:xfrm>
            <a:off x="6266441" y="1625764"/>
            <a:ext cx="23805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110000"/>
              <a:buFont typeface="Wingdings" pitchFamily="2" charset="2"/>
              <a:buChar char="§"/>
              <a:defRPr sz="2400" b="1">
                <a:solidFill>
                  <a:srgbClr val="5C6670"/>
                </a:solidFill>
                <a:latin typeface="Calibri" pitchFamily="34" charset="0"/>
              </a:defRPr>
            </a:lvl1pPr>
            <a:lvl2pPr marL="742950" indent="-285750" eaLnBrk="0" hangingPunct="0">
              <a:spcBef>
                <a:spcPct val="20000"/>
              </a:spcBef>
              <a:buClr>
                <a:schemeClr val="accent2"/>
              </a:buClr>
              <a:buSzPct val="110000"/>
              <a:buFont typeface="Wingdings" pitchFamily="2" charset="2"/>
              <a:buChar char="§"/>
              <a:defRPr sz="2200">
                <a:solidFill>
                  <a:srgbClr val="5C6670"/>
                </a:solidFill>
                <a:latin typeface="Calibri" pitchFamily="34" charset="0"/>
              </a:defRPr>
            </a:lvl2pPr>
            <a:lvl3pPr marL="1143000" indent="-228600" eaLnBrk="0" hangingPunct="0">
              <a:spcBef>
                <a:spcPct val="20000"/>
              </a:spcBef>
              <a:buClr>
                <a:srgbClr val="8DC63F"/>
              </a:buClr>
              <a:buSzPct val="110000"/>
              <a:buFont typeface="Wingdings" pitchFamily="2" charset="2"/>
              <a:buChar char="§"/>
              <a:defRPr sz="2000">
                <a:solidFill>
                  <a:srgbClr val="5C6670"/>
                </a:solidFill>
                <a:latin typeface="Calibri" pitchFamily="34" charset="0"/>
              </a:defRPr>
            </a:lvl3pPr>
            <a:lvl4pPr marL="1600200" indent="-228600" eaLnBrk="0" hangingPunct="0">
              <a:spcBef>
                <a:spcPct val="20000"/>
              </a:spcBef>
              <a:buClr>
                <a:srgbClr val="6D3A5D"/>
              </a:buClr>
              <a:buSzPct val="110000"/>
              <a:buFont typeface="Wingdings" pitchFamily="2" charset="2"/>
              <a:buChar char="§"/>
              <a:defRPr>
                <a:solidFill>
                  <a:srgbClr val="5C6670"/>
                </a:solidFill>
                <a:latin typeface="Calibri" pitchFamily="34" charset="0"/>
              </a:defRPr>
            </a:lvl4pPr>
            <a:lvl5pPr marL="2057400" indent="-228600" eaLnBrk="0" hangingPunct="0">
              <a:spcBef>
                <a:spcPct val="20000"/>
              </a:spcBef>
              <a:buClr>
                <a:srgbClr val="EF7521"/>
              </a:buClr>
              <a:buSzPct val="110000"/>
              <a:buFont typeface="Wingdings" pitchFamily="2" charset="2"/>
              <a:buChar char="§"/>
              <a:defRPr sz="1600">
                <a:solidFill>
                  <a:srgbClr val="5C6670"/>
                </a:solidFill>
                <a:latin typeface="Calibri" pitchFamily="34" charset="0"/>
              </a:defRPr>
            </a:lvl5pPr>
            <a:lvl6pPr marL="25146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6pPr>
            <a:lvl7pPr marL="29718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7pPr>
            <a:lvl8pPr marL="34290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8pPr>
            <a:lvl9pPr marL="38862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9pPr>
          </a:lstStyle>
          <a:p>
            <a:pPr eaLnBrk="1" hangingPunct="1">
              <a:spcBef>
                <a:spcPct val="0"/>
              </a:spcBef>
              <a:buClrTx/>
              <a:buSzTx/>
              <a:buFontTx/>
              <a:buNone/>
            </a:pPr>
            <a:r>
              <a:rPr lang="en-US" altLang="en-US" sz="2000" dirty="0">
                <a:solidFill>
                  <a:srgbClr val="CF43AA"/>
                </a:solidFill>
                <a:latin typeface="Mongolian Baiti" pitchFamily="66" charset="0"/>
              </a:rPr>
              <a:t>*Report Path 2 and 3 students in school year the IEP was implemented</a:t>
            </a:r>
          </a:p>
        </p:txBody>
      </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42</a:t>
            </a:fld>
            <a:endParaRPr lang="en-US" dirty="0"/>
          </a:p>
        </p:txBody>
      </p:sp>
    </p:spTree>
    <p:extLst>
      <p:ext uri="{BB962C8B-B14F-4D97-AF65-F5344CB8AC3E}">
        <p14:creationId xmlns:p14="http://schemas.microsoft.com/office/powerpoint/2010/main" val="10383270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a:buFont typeface="Wingdings" panose="05000000000000000000" pitchFamily="2" charset="2"/>
              <a:buChar char="q"/>
            </a:pPr>
            <a:r>
              <a:rPr lang="en-US" sz="1800" dirty="0"/>
              <a:t>Know who to report </a:t>
            </a:r>
          </a:p>
          <a:p>
            <a:pPr lvl="1">
              <a:buFont typeface="Wingdings" panose="05000000000000000000" pitchFamily="2" charset="2"/>
              <a:buChar char="Ø"/>
            </a:pPr>
            <a:r>
              <a:rPr lang="en-US" sz="1800" dirty="0"/>
              <a:t>Students your AU </a:t>
            </a:r>
            <a:r>
              <a:rPr lang="en-US" sz="1800" i="1" dirty="0"/>
              <a:t>physically served </a:t>
            </a:r>
            <a:r>
              <a:rPr lang="en-US" sz="1800" dirty="0"/>
              <a:t>or evaluated </a:t>
            </a:r>
          </a:p>
          <a:p>
            <a:pPr lvl="1">
              <a:buFont typeface="Wingdings" panose="05000000000000000000" pitchFamily="2" charset="2"/>
              <a:buChar char="Ø"/>
            </a:pPr>
            <a:r>
              <a:rPr lang="en-US" sz="1800" dirty="0"/>
              <a:t>Report initial evaluations only (no need to report any re-evaluations)</a:t>
            </a:r>
          </a:p>
          <a:p>
            <a:pPr lvl="1">
              <a:buFont typeface="Wingdings" panose="05000000000000000000" pitchFamily="2" charset="2"/>
              <a:buChar char="Ø"/>
            </a:pPr>
            <a:r>
              <a:rPr lang="en-US" sz="1800" dirty="0"/>
              <a:t>Students that reside in your AU and attend an Allowable Eligible Facility anywhere in the state</a:t>
            </a:r>
          </a:p>
          <a:p>
            <a:pPr lvl="1">
              <a:buFont typeface="Wingdings" panose="05000000000000000000" pitchFamily="2" charset="2"/>
              <a:buChar char="Ø"/>
            </a:pPr>
            <a:r>
              <a:rPr lang="en-US" sz="1800" dirty="0"/>
              <a:t>Students attending a Detention Center located within your AU</a:t>
            </a:r>
          </a:p>
          <a:p>
            <a:pPr>
              <a:buFont typeface="Wingdings" panose="05000000000000000000" pitchFamily="2" charset="2"/>
              <a:buChar char="q"/>
            </a:pPr>
            <a:r>
              <a:rPr lang="en-US" sz="1800" dirty="0"/>
              <a:t> Know when to report </a:t>
            </a:r>
          </a:p>
          <a:p>
            <a:pPr lvl="1">
              <a:buFont typeface="Wingdings" panose="05000000000000000000" pitchFamily="2" charset="2"/>
              <a:buChar char="Ø"/>
            </a:pPr>
            <a:r>
              <a:rPr lang="en-US" sz="1800" dirty="0"/>
              <a:t>Path 1 Part C records - report in school year the evaluation took place</a:t>
            </a:r>
          </a:p>
          <a:p>
            <a:pPr lvl="1">
              <a:buFont typeface="Wingdings" panose="05000000000000000000" pitchFamily="2" charset="2"/>
              <a:buChar char="Ø"/>
            </a:pPr>
            <a:r>
              <a:rPr lang="en-US" sz="1800" dirty="0"/>
              <a:t>Paths 2 &amp; 3 Part B records - report in school year the IEP was implemented</a:t>
            </a:r>
          </a:p>
          <a:p>
            <a:pPr>
              <a:buFont typeface="Wingdings" panose="05000000000000000000" pitchFamily="2" charset="2"/>
              <a:buChar char="q"/>
            </a:pPr>
            <a:r>
              <a:rPr lang="en-US" sz="2200" dirty="0"/>
              <a:t> </a:t>
            </a:r>
            <a:r>
              <a:rPr lang="en-US" sz="1800" dirty="0"/>
              <a:t>Know which path(s) record fits into</a:t>
            </a:r>
          </a:p>
          <a:p>
            <a:pPr lvl="1">
              <a:buFont typeface="Wingdings" panose="05000000000000000000" pitchFamily="2" charset="2"/>
              <a:buChar char="Ø"/>
            </a:pPr>
            <a:r>
              <a:rPr lang="en-US" sz="1800" dirty="0"/>
              <a:t> Path 1 – ages 0 to 3 evaluated for Part C Services</a:t>
            </a:r>
          </a:p>
          <a:p>
            <a:pPr lvl="1">
              <a:buFont typeface="Wingdings" panose="05000000000000000000" pitchFamily="2" charset="2"/>
              <a:buChar char="Ø"/>
            </a:pPr>
            <a:r>
              <a:rPr lang="en-US" sz="1800" dirty="0"/>
              <a:t> Path 2 – ages 2.5 to yet 4 referred </a:t>
            </a:r>
            <a:r>
              <a:rPr lang="en-US" sz="1800" dirty="0">
                <a:solidFill>
                  <a:srgbClr val="000000"/>
                </a:solidFill>
              </a:rPr>
              <a:t>from Part C to Part B services </a:t>
            </a:r>
          </a:p>
          <a:p>
            <a:pPr lvl="1">
              <a:buFont typeface="Wingdings" panose="05000000000000000000" pitchFamily="2" charset="2"/>
              <a:buChar char="Ø"/>
            </a:pPr>
            <a:r>
              <a:rPr lang="en-US" sz="1800" dirty="0"/>
              <a:t> Path 3 – ages 2.5 to 21 referred/evaluated for Part B services </a:t>
            </a:r>
          </a:p>
          <a:p>
            <a:pPr>
              <a:buFont typeface="Wingdings" panose="05000000000000000000" pitchFamily="2" charset="2"/>
              <a:buChar char="q"/>
            </a:pPr>
            <a:r>
              <a:rPr lang="en-US" sz="1800" dirty="0"/>
              <a:t>Be sure to verify and double check that correct Delay Codes are being reported</a:t>
            </a:r>
          </a:p>
          <a:p>
            <a:pPr marL="457200" lvl="1" indent="0">
              <a:buNone/>
            </a:pPr>
            <a:endParaRPr lang="en-US" sz="1800" dirty="0"/>
          </a:p>
          <a:p>
            <a:pPr marL="457200" lvl="1" indent="0">
              <a:buNone/>
            </a:pPr>
            <a:endParaRPr lang="en-US" dirty="0"/>
          </a:p>
        </p:txBody>
      </p:sp>
      <p:sp>
        <p:nvSpPr>
          <p:cNvPr id="4" name="Title 3"/>
          <p:cNvSpPr>
            <a:spLocks noGrp="1"/>
          </p:cNvSpPr>
          <p:nvPr>
            <p:ph type="title"/>
          </p:nvPr>
        </p:nvSpPr>
        <p:spPr/>
        <p:txBody>
          <a:bodyPr>
            <a:normAutofit/>
          </a:bodyPr>
          <a:lstStyle/>
          <a:p>
            <a:r>
              <a:rPr lang="en-US" dirty="0">
                <a:latin typeface="Palatino Linotype" panose="02040502050505030304" pitchFamily="18" charset="0"/>
              </a:rPr>
              <a:t>Keys to Reporting</a:t>
            </a:r>
          </a:p>
        </p:txBody>
      </p:sp>
    </p:spTree>
    <p:extLst>
      <p:ext uri="{BB962C8B-B14F-4D97-AF65-F5344CB8AC3E}">
        <p14:creationId xmlns:p14="http://schemas.microsoft.com/office/powerpoint/2010/main" val="23629754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ED193-980E-4868-81B8-BA4A0DE2DEE5}"/>
              </a:ext>
            </a:extLst>
          </p:cNvPr>
          <p:cNvSpPr>
            <a:spLocks noGrp="1"/>
          </p:cNvSpPr>
          <p:nvPr>
            <p:ph type="title"/>
          </p:nvPr>
        </p:nvSpPr>
        <p:spPr/>
        <p:txBody>
          <a:bodyPr/>
          <a:lstStyle/>
          <a:p>
            <a:r>
              <a:rPr lang="en-US" dirty="0"/>
              <a:t>Special Education End of Year:</a:t>
            </a:r>
            <a:br>
              <a:rPr lang="en-US" dirty="0"/>
            </a:br>
            <a:r>
              <a:rPr lang="en-US" dirty="0"/>
              <a:t>Delay Codes are Important</a:t>
            </a:r>
          </a:p>
        </p:txBody>
      </p:sp>
      <p:sp>
        <p:nvSpPr>
          <p:cNvPr id="3" name="Content Placeholder 2">
            <a:extLst>
              <a:ext uri="{FF2B5EF4-FFF2-40B4-BE49-F238E27FC236}">
                <a16:creationId xmlns:a16="http://schemas.microsoft.com/office/drawing/2014/main" id="{26A7E9D7-2058-4E58-88B0-A707D8EFD5F4}"/>
              </a:ext>
            </a:extLst>
          </p:cNvPr>
          <p:cNvSpPr>
            <a:spLocks noGrp="1"/>
          </p:cNvSpPr>
          <p:nvPr>
            <p:ph idx="1"/>
          </p:nvPr>
        </p:nvSpPr>
        <p:spPr>
          <a:xfrm>
            <a:off x="729672" y="2262908"/>
            <a:ext cx="7158183" cy="4089881"/>
          </a:xfrm>
        </p:spPr>
        <p:txBody>
          <a:bodyPr>
            <a:normAutofit fontScale="85000" lnSpcReduction="20000"/>
          </a:bodyPr>
          <a:lstStyle/>
          <a:p>
            <a:r>
              <a:rPr lang="en-US" sz="2100" b="1" dirty="0"/>
              <a:t>Delay Code- 45 - Parent repeatedly failed or refused to: produce child; give consent, respond to meeting requests; attend scheduled meetings. Includes delays due to illness and any requested meeting delays from parent. </a:t>
            </a:r>
          </a:p>
          <a:p>
            <a:pPr lvl="1"/>
            <a:r>
              <a:rPr lang="en-US" dirty="0">
                <a:solidFill>
                  <a:srgbClr val="FF0000"/>
                </a:solidFill>
              </a:rPr>
              <a:t>Reminder to use 45 on </a:t>
            </a:r>
            <a:r>
              <a:rPr lang="en-US" i="1" u="sng" dirty="0">
                <a:solidFill>
                  <a:srgbClr val="FF0000"/>
                </a:solidFill>
              </a:rPr>
              <a:t>any</a:t>
            </a:r>
            <a:r>
              <a:rPr lang="en-US" dirty="0">
                <a:solidFill>
                  <a:srgbClr val="FF0000"/>
                </a:solidFill>
              </a:rPr>
              <a:t> delays related to the parent deciding to wait to finish the evaluation process </a:t>
            </a:r>
          </a:p>
          <a:p>
            <a:pPr lvl="1"/>
            <a:r>
              <a:rPr lang="en-US" dirty="0">
                <a:solidFill>
                  <a:srgbClr val="FF0000"/>
                </a:solidFill>
              </a:rPr>
              <a:t>It is a valid code; whereas 58, 59, 60, and 61 are not</a:t>
            </a:r>
          </a:p>
          <a:p>
            <a:pPr marL="457200" lvl="1" indent="0">
              <a:buNone/>
            </a:pPr>
            <a:endParaRPr lang="en-US" sz="1900" b="1" dirty="0"/>
          </a:p>
          <a:p>
            <a:r>
              <a:rPr lang="en-US" sz="1900" b="1" dirty="0"/>
              <a:t>Delay Code 59 - NOT VALID - Other _________________ (provide explanation in exception request)</a:t>
            </a:r>
          </a:p>
          <a:p>
            <a:pPr lvl="1"/>
            <a:r>
              <a:rPr lang="en-US" dirty="0"/>
              <a:t>Use if no other delay codes are applicable</a:t>
            </a:r>
          </a:p>
          <a:p>
            <a:pPr lvl="1"/>
            <a:r>
              <a:rPr lang="en-US" dirty="0"/>
              <a:t>Record must have a SASID to use this delay code because an exception request is required to pass the error</a:t>
            </a:r>
          </a:p>
          <a:p>
            <a:pPr lvl="2"/>
            <a:endParaRPr lang="en-US" dirty="0"/>
          </a:p>
          <a:p>
            <a:r>
              <a:rPr lang="en-US" sz="1900" b="1" dirty="0"/>
              <a:t>Delay Code 61 - NOT VALID - COVID19 School Closure</a:t>
            </a:r>
          </a:p>
          <a:p>
            <a:pPr lvl="1"/>
            <a:r>
              <a:rPr lang="en-US" dirty="0"/>
              <a:t>This code is going away next year but may be used in the 21-22 school year (except in the Path 3 Date IEP Never Implemented field). </a:t>
            </a:r>
          </a:p>
          <a:p>
            <a:pPr lvl="3"/>
            <a:endParaRPr lang="en-US" dirty="0"/>
          </a:p>
          <a:p>
            <a:pPr lvl="3"/>
            <a:endParaRPr lang="en-US" dirty="0"/>
          </a:p>
          <a:p>
            <a:pPr marL="914400" lvl="2" indent="0">
              <a:buNone/>
            </a:pPr>
            <a:endParaRPr lang="en-US" dirty="0"/>
          </a:p>
          <a:p>
            <a:pPr lvl="2"/>
            <a:endParaRPr lang="en-US" dirty="0"/>
          </a:p>
        </p:txBody>
      </p:sp>
      <p:sp>
        <p:nvSpPr>
          <p:cNvPr id="4" name="Slide Number Placeholder 3">
            <a:extLst>
              <a:ext uri="{FF2B5EF4-FFF2-40B4-BE49-F238E27FC236}">
                <a16:creationId xmlns:a16="http://schemas.microsoft.com/office/drawing/2014/main" id="{C306BD76-03A2-4210-8173-DED5F0F4F6C7}"/>
              </a:ext>
            </a:extLst>
          </p:cNvPr>
          <p:cNvSpPr>
            <a:spLocks noGrp="1"/>
          </p:cNvSpPr>
          <p:nvPr>
            <p:ph type="sldNum" sz="quarter" idx="12"/>
          </p:nvPr>
        </p:nvSpPr>
        <p:spPr/>
        <p:txBody>
          <a:bodyPr/>
          <a:lstStyle/>
          <a:p>
            <a:fld id="{C479D5F6-EDCB-402A-AC08-4943A1820E8F}" type="slidenum">
              <a:rPr lang="en-US" smtClean="0"/>
              <a:pPr/>
              <a:t>44</a:t>
            </a:fld>
            <a:endParaRPr lang="en-US" dirty="0"/>
          </a:p>
        </p:txBody>
      </p:sp>
      <p:sp>
        <p:nvSpPr>
          <p:cNvPr id="5" name="TextBox 4">
            <a:extLst>
              <a:ext uri="{FF2B5EF4-FFF2-40B4-BE49-F238E27FC236}">
                <a16:creationId xmlns:a16="http://schemas.microsoft.com/office/drawing/2014/main" id="{0F7A36B6-CFB9-2261-63A8-81D1021B9405}"/>
              </a:ext>
            </a:extLst>
          </p:cNvPr>
          <p:cNvSpPr txBox="1"/>
          <p:nvPr/>
        </p:nvSpPr>
        <p:spPr>
          <a:xfrm>
            <a:off x="350981" y="1394691"/>
            <a:ext cx="6890327" cy="646331"/>
          </a:xfrm>
          <a:prstGeom prst="rect">
            <a:avLst/>
          </a:prstGeom>
          <a:noFill/>
        </p:spPr>
        <p:txBody>
          <a:bodyPr wrap="square" rtlCol="0">
            <a:spAutoFit/>
          </a:bodyPr>
          <a:lstStyle/>
          <a:p>
            <a:r>
              <a:rPr lang="en-US" dirty="0"/>
              <a:t>**Delay codes affect your Indicator 11 and 12 percentages! “Not Valid” codes will lower them** </a:t>
            </a:r>
          </a:p>
        </p:txBody>
      </p:sp>
    </p:spTree>
    <p:extLst>
      <p:ext uri="{BB962C8B-B14F-4D97-AF65-F5344CB8AC3E}">
        <p14:creationId xmlns:p14="http://schemas.microsoft.com/office/powerpoint/2010/main" val="24465468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92088"/>
            <a:ext cx="7886700" cy="520700"/>
          </a:xfrm>
        </p:spPr>
        <p:txBody>
          <a:bodyPr>
            <a:normAutofit fontScale="90000"/>
          </a:bodyPr>
          <a:lstStyle/>
          <a:p>
            <a:r>
              <a:rPr lang="en-US" sz="1800" dirty="0">
                <a:solidFill>
                  <a:schemeClr val="tx1"/>
                </a:solidFill>
              </a:rPr>
              <a:t>The</a:t>
            </a:r>
            <a:r>
              <a:rPr lang="en-US" sz="1800" b="1" dirty="0">
                <a:solidFill>
                  <a:schemeClr val="tx1"/>
                </a:solidFill>
              </a:rPr>
              <a:t> </a:t>
            </a:r>
            <a:r>
              <a:rPr lang="en-US" sz="1800" b="1" u="sng" dirty="0">
                <a:solidFill>
                  <a:schemeClr val="tx1"/>
                </a:solidFill>
              </a:rPr>
              <a:t>Special Education or Part C Referral</a:t>
            </a:r>
            <a:r>
              <a:rPr lang="en-US" sz="1800" u="sng" dirty="0">
                <a:solidFill>
                  <a:schemeClr val="tx1"/>
                </a:solidFill>
              </a:rPr>
              <a:t> </a:t>
            </a:r>
            <a:r>
              <a:rPr lang="en-US" sz="1800" dirty="0">
                <a:solidFill>
                  <a:schemeClr val="tx1"/>
                </a:solidFill>
              </a:rPr>
              <a:t>field indicates which path should be filled out.  </a:t>
            </a:r>
            <a:endParaRPr lang="en-US" dirty="0">
              <a:solidFill>
                <a:schemeClr val="tx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901686859"/>
              </p:ext>
            </p:extLst>
          </p:nvPr>
        </p:nvGraphicFramePr>
        <p:xfrm>
          <a:off x="0" y="675814"/>
          <a:ext cx="7185890" cy="5867400"/>
        </p:xfrm>
        <a:graphic>
          <a:graphicData uri="http://schemas.openxmlformats.org/drawingml/2006/table">
            <a:tbl>
              <a:tblPr firstRow="1" bandRow="1">
                <a:tableStyleId>{5C22544A-7EE6-4342-B048-85BDC9FD1C3A}</a:tableStyleId>
              </a:tblPr>
              <a:tblGrid>
                <a:gridCol w="815795">
                  <a:extLst>
                    <a:ext uri="{9D8B030D-6E8A-4147-A177-3AD203B41FA5}">
                      <a16:colId xmlns:a16="http://schemas.microsoft.com/office/drawing/2014/main" val="20000"/>
                    </a:ext>
                  </a:extLst>
                </a:gridCol>
                <a:gridCol w="6370095">
                  <a:extLst>
                    <a:ext uri="{9D8B030D-6E8A-4147-A177-3AD203B41FA5}">
                      <a16:colId xmlns:a16="http://schemas.microsoft.com/office/drawing/2014/main" val="20001"/>
                    </a:ext>
                  </a:extLst>
                </a:gridCol>
              </a:tblGrid>
              <a:tr h="361483">
                <a:tc>
                  <a:txBody>
                    <a:bodyPr/>
                    <a:lstStyle/>
                    <a:p>
                      <a:r>
                        <a:rPr lang="en-US" dirty="0"/>
                        <a:t>Code</a:t>
                      </a:r>
                    </a:p>
                  </a:txBody>
                  <a:tcPr/>
                </a:tc>
                <a:tc>
                  <a:txBody>
                    <a:bodyPr/>
                    <a:lstStyle/>
                    <a:p>
                      <a:r>
                        <a:rPr lang="en-US" dirty="0"/>
                        <a:t>Special</a:t>
                      </a:r>
                      <a:r>
                        <a:rPr lang="en-US" baseline="0" dirty="0"/>
                        <a:t> Education or Part C Referral Type</a:t>
                      </a:r>
                      <a:endParaRPr lang="en-US" dirty="0"/>
                    </a:p>
                  </a:txBody>
                  <a:tcPr/>
                </a:tc>
                <a:extLst>
                  <a:ext uri="{0D108BD9-81ED-4DB2-BD59-A6C34878D82A}">
                    <a16:rowId xmlns:a16="http://schemas.microsoft.com/office/drawing/2014/main" val="10000"/>
                  </a:ext>
                </a:extLst>
              </a:tr>
              <a:tr h="591845">
                <a:tc>
                  <a:txBody>
                    <a:bodyPr/>
                    <a:lstStyle/>
                    <a:p>
                      <a:pPr algn="ctr"/>
                      <a:r>
                        <a:rPr lang="en-US" sz="1100" dirty="0"/>
                        <a:t>01</a:t>
                      </a:r>
                    </a:p>
                  </a:txBody>
                  <a:tcPr/>
                </a:tc>
                <a:tc>
                  <a:txBody>
                    <a:bodyPr/>
                    <a:lstStyle/>
                    <a:p>
                      <a:r>
                        <a:rPr lang="en-US" sz="1100" dirty="0"/>
                        <a:t>Part C Evaluation (Path 1 Only) – Use this code for children 0-3 years old who were referred for and/or had a completed Part C evaluation during the reporting period, whether or not they were determined to be eligible.</a:t>
                      </a:r>
                    </a:p>
                    <a:p>
                      <a:endParaRPr lang="en-US" sz="1100" dirty="0"/>
                    </a:p>
                  </a:txBody>
                  <a:tcPr/>
                </a:tc>
                <a:extLst>
                  <a:ext uri="{0D108BD9-81ED-4DB2-BD59-A6C34878D82A}">
                    <a16:rowId xmlns:a16="http://schemas.microsoft.com/office/drawing/2014/main" val="10001"/>
                  </a:ext>
                </a:extLst>
              </a:tr>
              <a:tr h="918768">
                <a:tc>
                  <a:txBody>
                    <a:bodyPr/>
                    <a:lstStyle/>
                    <a:p>
                      <a:pPr algn="ctr"/>
                      <a:r>
                        <a:rPr lang="en-US" sz="1100" dirty="0"/>
                        <a:t>02</a:t>
                      </a:r>
                    </a:p>
                  </a:txBody>
                  <a:tcPr/>
                </a:tc>
                <a:tc>
                  <a:txBody>
                    <a:bodyPr/>
                    <a:lstStyle/>
                    <a:p>
                      <a:r>
                        <a:rPr lang="en-US" sz="1100" dirty="0"/>
                        <a:t>Part C to Part B Transition (Path 2 Only) – Use this code for children 2.5 but not 4 years old (at the time of the referral) who were referred for a Part B Evaluation (from a Part C Agency), whether or not they were determined to be eligible for Part B Services.</a:t>
                      </a:r>
                    </a:p>
                    <a:p>
                      <a:r>
                        <a:rPr lang="en-US" sz="1100" dirty="0"/>
                        <a:t> </a:t>
                      </a:r>
                    </a:p>
                    <a:p>
                      <a:endParaRPr lang="en-US" sz="1100" dirty="0"/>
                    </a:p>
                  </a:txBody>
                  <a:tcPr/>
                </a:tc>
                <a:extLst>
                  <a:ext uri="{0D108BD9-81ED-4DB2-BD59-A6C34878D82A}">
                    <a16:rowId xmlns:a16="http://schemas.microsoft.com/office/drawing/2014/main" val="10002"/>
                  </a:ext>
                </a:extLst>
              </a:tr>
              <a:tr h="587409">
                <a:tc>
                  <a:txBody>
                    <a:bodyPr/>
                    <a:lstStyle/>
                    <a:p>
                      <a:pPr algn="ctr"/>
                      <a:r>
                        <a:rPr lang="en-US" sz="1100" dirty="0"/>
                        <a:t>03</a:t>
                      </a:r>
                    </a:p>
                  </a:txBody>
                  <a:tcPr/>
                </a:tc>
                <a:tc>
                  <a:txBody>
                    <a:bodyPr/>
                    <a:lstStyle/>
                    <a:p>
                      <a:r>
                        <a:rPr lang="en-US" sz="1100" dirty="0"/>
                        <a:t>Part B Services (Path 3 Only) – Use this code for all students who are referred for a Part B Evaluation (NOT from a Part C Agency), whether or not they were determined to be eligible for Part B Services.</a:t>
                      </a:r>
                    </a:p>
                    <a:p>
                      <a:endParaRPr lang="en-US" sz="1100" dirty="0"/>
                    </a:p>
                  </a:txBody>
                  <a:tcPr/>
                </a:tc>
                <a:extLst>
                  <a:ext uri="{0D108BD9-81ED-4DB2-BD59-A6C34878D82A}">
                    <a16:rowId xmlns:a16="http://schemas.microsoft.com/office/drawing/2014/main" val="10003"/>
                  </a:ext>
                </a:extLst>
              </a:tr>
              <a:tr h="918768">
                <a:tc>
                  <a:txBody>
                    <a:bodyPr/>
                    <a:lstStyle/>
                    <a:p>
                      <a:pPr algn="ctr"/>
                      <a:r>
                        <a:rPr lang="en-US" sz="1100" dirty="0"/>
                        <a:t>04</a:t>
                      </a:r>
                    </a:p>
                  </a:txBody>
                  <a:tcPr/>
                </a:tc>
                <a:tc>
                  <a:txBody>
                    <a:bodyPr/>
                    <a:lstStyle/>
                    <a:p>
                      <a:r>
                        <a:rPr lang="en-US" sz="1100" dirty="0"/>
                        <a:t>Part C Evaluation &amp; Part C to Part B Transition (Paths 1 &amp; 2) – Use this code for children 2.5 but not 4 years (at the time of the referral) who had a Part C evaluation, received Part C Services AND were referred for a Part B Evaluation (from a Part C Agency), whether or not they were determined to be eligible for Part B Services.</a:t>
                      </a:r>
                    </a:p>
                    <a:p>
                      <a:r>
                        <a:rPr lang="en-US" sz="1100" dirty="0"/>
                        <a:t> </a:t>
                      </a:r>
                    </a:p>
                    <a:p>
                      <a:endParaRPr lang="en-US" sz="1100" dirty="0"/>
                    </a:p>
                  </a:txBody>
                  <a:tcPr/>
                </a:tc>
                <a:extLst>
                  <a:ext uri="{0D108BD9-81ED-4DB2-BD59-A6C34878D82A}">
                    <a16:rowId xmlns:a16="http://schemas.microsoft.com/office/drawing/2014/main" val="10004"/>
                  </a:ext>
                </a:extLst>
              </a:tr>
              <a:tr h="718647">
                <a:tc>
                  <a:txBody>
                    <a:bodyPr/>
                    <a:lstStyle/>
                    <a:p>
                      <a:pPr algn="ctr"/>
                      <a:r>
                        <a:rPr lang="en-US" sz="1100" dirty="0"/>
                        <a:t>05</a:t>
                      </a:r>
                    </a:p>
                  </a:txBody>
                  <a:tcPr/>
                </a:tc>
                <a:tc>
                  <a:txBody>
                    <a:bodyPr/>
                    <a:lstStyle/>
                    <a:p>
                      <a:r>
                        <a:rPr lang="en-US" sz="1100" dirty="0"/>
                        <a:t>Part C &amp; Part B Evaluation (Paths 1 &amp; 3) – Use this code for students who had a Part C and a Part B Evaluation on the same day; OR for students who had a Part C Evaluation during the reporting period and were determined not to be eligible for Part C Services and later, in the same reporting period, were referred for a Part B Evaluation.</a:t>
                      </a:r>
                    </a:p>
                  </a:txBody>
                  <a:tcPr/>
                </a:tc>
                <a:extLst>
                  <a:ext uri="{0D108BD9-81ED-4DB2-BD59-A6C34878D82A}">
                    <a16:rowId xmlns:a16="http://schemas.microsoft.com/office/drawing/2014/main" val="10005"/>
                  </a:ext>
                </a:extLst>
              </a:tr>
              <a:tr h="421730">
                <a:tc>
                  <a:txBody>
                    <a:bodyPr/>
                    <a:lstStyle/>
                    <a:p>
                      <a:pPr algn="ctr"/>
                      <a:r>
                        <a:rPr lang="en-US" sz="1100" dirty="0"/>
                        <a:t>06</a:t>
                      </a:r>
                    </a:p>
                  </a:txBody>
                  <a:tcPr>
                    <a:solidFill>
                      <a:srgbClr val="FFFF00"/>
                    </a:solidFill>
                  </a:tcPr>
                </a:tc>
                <a:tc>
                  <a:txBody>
                    <a:bodyPr/>
                    <a:lstStyle/>
                    <a:p>
                      <a:r>
                        <a:rPr lang="en-US" sz="1100" dirty="0"/>
                        <a:t>No Initial Referral During Current Reporting Period – Use this code for all students who began receiving services prior to July 1 of the current reporting period or for students who received EIS only. </a:t>
                      </a:r>
                    </a:p>
                  </a:txBody>
                  <a:tcPr>
                    <a:solidFill>
                      <a:srgbClr val="FFFF00"/>
                    </a:solidFill>
                  </a:tcPr>
                </a:tc>
                <a:extLst>
                  <a:ext uri="{0D108BD9-81ED-4DB2-BD59-A6C34878D82A}">
                    <a16:rowId xmlns:a16="http://schemas.microsoft.com/office/drawing/2014/main" val="10006"/>
                  </a:ext>
                </a:extLst>
              </a:tr>
              <a:tr h="918768">
                <a:tc>
                  <a:txBody>
                    <a:bodyPr/>
                    <a:lstStyle/>
                    <a:p>
                      <a:pPr algn="ctr"/>
                      <a:r>
                        <a:rPr lang="en-US" sz="1100" dirty="0"/>
                        <a:t>07</a:t>
                      </a:r>
                    </a:p>
                  </a:txBody>
                  <a:tcPr/>
                </a:tc>
                <a:tc>
                  <a:txBody>
                    <a:bodyPr/>
                    <a:lstStyle/>
                    <a:p>
                      <a:r>
                        <a:rPr lang="en-US" sz="1100" dirty="0"/>
                        <a:t>Part C to Part B Transition &amp; Part B Evaluation (Paths 2 &amp; 3) – Use this code for students who received Part C services and were referred for a Part B evaluation (from a Part C Agency), and were either determined not eligible for Part B services or began receiving Part B services that were discontinued AND were later, in the same reporting period, referred for a Part B evaluation.</a:t>
                      </a:r>
                    </a:p>
                    <a:p>
                      <a:endParaRPr lang="en-US" sz="1100" dirty="0"/>
                    </a:p>
                  </a:txBody>
                  <a:tcPr/>
                </a:tc>
                <a:extLst>
                  <a:ext uri="{0D108BD9-81ED-4DB2-BD59-A6C34878D82A}">
                    <a16:rowId xmlns:a16="http://schemas.microsoft.com/office/drawing/2014/main" val="10007"/>
                  </a:ext>
                </a:extLst>
              </a:tr>
            </a:tbl>
          </a:graphicData>
        </a:graphic>
      </p:graphicFrame>
      <p:sp>
        <p:nvSpPr>
          <p:cNvPr id="4" name="Slide Number Placeholder 3"/>
          <p:cNvSpPr>
            <a:spLocks noGrp="1"/>
          </p:cNvSpPr>
          <p:nvPr>
            <p:ph type="sldNum" sz="quarter" idx="12"/>
          </p:nvPr>
        </p:nvSpPr>
        <p:spPr/>
        <p:txBody>
          <a:bodyPr/>
          <a:lstStyle/>
          <a:p>
            <a:fld id="{34A3F748-31DA-4297-96EF-69DC737B5DDE}" type="slidenum">
              <a:rPr lang="en-US" smtClean="0"/>
              <a:t>45</a:t>
            </a:fld>
            <a:endParaRPr lang="en-US" dirty="0"/>
          </a:p>
        </p:txBody>
      </p:sp>
      <p:sp>
        <p:nvSpPr>
          <p:cNvPr id="5" name="TextBox 4">
            <a:extLst>
              <a:ext uri="{FF2B5EF4-FFF2-40B4-BE49-F238E27FC236}">
                <a16:creationId xmlns:a16="http://schemas.microsoft.com/office/drawing/2014/main" id="{A30E0FD1-00C0-4CCC-04F9-B3807661116B}"/>
              </a:ext>
            </a:extLst>
          </p:cNvPr>
          <p:cNvSpPr txBox="1"/>
          <p:nvPr/>
        </p:nvSpPr>
        <p:spPr>
          <a:xfrm>
            <a:off x="7185890" y="675814"/>
            <a:ext cx="1856509" cy="2246769"/>
          </a:xfrm>
          <a:prstGeom prst="rect">
            <a:avLst/>
          </a:prstGeom>
          <a:noFill/>
        </p:spPr>
        <p:txBody>
          <a:bodyPr wrap="square" rtlCol="0">
            <a:spAutoFit/>
          </a:bodyPr>
          <a:lstStyle/>
          <a:p>
            <a:pPr marL="285750" indent="-285750">
              <a:buFont typeface="Arial" panose="020B0604020202020204" pitchFamily="34" charset="0"/>
              <a:buChar char="•"/>
            </a:pPr>
            <a:r>
              <a:rPr lang="en-US" sz="1400" b="1" dirty="0"/>
              <a:t>FIRST STEP when clearing errors is to be sure the ‘Special Education or Part C Referral’ field is correct. </a:t>
            </a:r>
          </a:p>
          <a:p>
            <a:endParaRPr lang="en-US" sz="1400" b="1" dirty="0"/>
          </a:p>
          <a:p>
            <a:pPr marL="285750" indent="-285750">
              <a:buFont typeface="Arial" panose="020B0604020202020204" pitchFamily="34" charset="0"/>
              <a:buChar char="•"/>
            </a:pPr>
            <a:r>
              <a:rPr lang="en-US" sz="1400" b="1" dirty="0"/>
              <a:t>Many of the edits are dependent on this field</a:t>
            </a:r>
            <a:r>
              <a:rPr lang="en-US" sz="1400" dirty="0"/>
              <a:t>. </a:t>
            </a:r>
          </a:p>
        </p:txBody>
      </p:sp>
    </p:spTree>
    <p:extLst>
      <p:ext uri="{BB962C8B-B14F-4D97-AF65-F5344CB8AC3E}">
        <p14:creationId xmlns:p14="http://schemas.microsoft.com/office/powerpoint/2010/main" val="20087553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4294967295"/>
          </p:nvPr>
        </p:nvSpPr>
        <p:spPr>
          <a:xfrm>
            <a:off x="4688693" y="967885"/>
            <a:ext cx="4130566" cy="5542840"/>
          </a:xfrm>
        </p:spPr>
        <p:txBody>
          <a:bodyPr>
            <a:normAutofit/>
          </a:bodyPr>
          <a:lstStyle/>
          <a:p>
            <a:pPr marL="45720" indent="0">
              <a:buNone/>
            </a:pPr>
            <a:r>
              <a:rPr lang="en-US" sz="1400" b="1" u="sng" dirty="0">
                <a:solidFill>
                  <a:srgbClr val="7030A0"/>
                </a:solidFill>
              </a:rPr>
              <a:t>Path 3 Data Fields (9): </a:t>
            </a:r>
          </a:p>
          <a:p>
            <a:r>
              <a:rPr lang="en-US" sz="1400" b="1" dirty="0">
                <a:solidFill>
                  <a:srgbClr val="7030A0"/>
                </a:solidFill>
              </a:rPr>
              <a:t>Date of Parental Consent to Evaluate Part B </a:t>
            </a:r>
          </a:p>
          <a:p>
            <a:r>
              <a:rPr lang="en-US" sz="1400" b="1" dirty="0">
                <a:solidFill>
                  <a:srgbClr val="7030A0"/>
                </a:solidFill>
              </a:rPr>
              <a:t>Date Evaluation Completed Part B </a:t>
            </a:r>
          </a:p>
          <a:p>
            <a:r>
              <a:rPr lang="en-US" sz="1400" b="1" dirty="0">
                <a:solidFill>
                  <a:srgbClr val="7030A0"/>
                </a:solidFill>
              </a:rPr>
              <a:t>Reason for Delay in Completing the Evaluation Part B </a:t>
            </a:r>
          </a:p>
          <a:p>
            <a:r>
              <a:rPr lang="en-US" sz="1400" b="1" dirty="0">
                <a:solidFill>
                  <a:srgbClr val="7030A0"/>
                </a:solidFill>
              </a:rPr>
              <a:t>Date of Initial Eligibility Meeting Part B </a:t>
            </a:r>
          </a:p>
          <a:p>
            <a:r>
              <a:rPr lang="en-US" sz="1400" b="1" dirty="0">
                <a:solidFill>
                  <a:srgbClr val="7030A0"/>
                </a:solidFill>
              </a:rPr>
              <a:t>Date Initial IEP was Finalized Part B </a:t>
            </a:r>
          </a:p>
          <a:p>
            <a:r>
              <a:rPr lang="en-US" sz="1400" b="1" dirty="0">
                <a:solidFill>
                  <a:srgbClr val="7030A0"/>
                </a:solidFill>
              </a:rPr>
              <a:t>Reason for Delay in Finalizing the Initial IEP Part B </a:t>
            </a:r>
          </a:p>
          <a:p>
            <a:r>
              <a:rPr lang="en-US" sz="1400" b="1" dirty="0">
                <a:solidFill>
                  <a:srgbClr val="7030A0"/>
                </a:solidFill>
              </a:rPr>
              <a:t>Date IEP was Implemented Part B </a:t>
            </a:r>
          </a:p>
          <a:p>
            <a:r>
              <a:rPr lang="en-US" sz="1400" b="1" dirty="0">
                <a:solidFill>
                  <a:srgbClr val="7030A0"/>
                </a:solidFill>
              </a:rPr>
              <a:t>Reason the IEP was Never Implemented Part B </a:t>
            </a:r>
          </a:p>
          <a:p>
            <a:r>
              <a:rPr lang="en-US" sz="1400" b="1" dirty="0">
                <a:solidFill>
                  <a:srgbClr val="7030A0"/>
                </a:solidFill>
              </a:rPr>
              <a:t>Eligibility and Services Path 3 </a:t>
            </a:r>
          </a:p>
          <a:p>
            <a:endParaRPr lang="en-US" sz="1400" dirty="0"/>
          </a:p>
          <a:p>
            <a:pPr marL="45720" indent="0">
              <a:buNone/>
            </a:pPr>
            <a:endParaRPr lang="en-US" sz="1200" dirty="0"/>
          </a:p>
        </p:txBody>
      </p:sp>
      <p:sp>
        <p:nvSpPr>
          <p:cNvPr id="5" name="Title 4"/>
          <p:cNvSpPr>
            <a:spLocks noGrp="1"/>
          </p:cNvSpPr>
          <p:nvPr>
            <p:ph type="title" idx="4294967295"/>
          </p:nvPr>
        </p:nvSpPr>
        <p:spPr>
          <a:xfrm>
            <a:off x="0" y="192088"/>
            <a:ext cx="7886700" cy="520700"/>
          </a:xfrm>
        </p:spPr>
        <p:txBody>
          <a:bodyPr>
            <a:normAutofit fontScale="90000"/>
          </a:bodyPr>
          <a:lstStyle/>
          <a:p>
            <a:r>
              <a:rPr lang="en-US" dirty="0"/>
              <a:t>Data Fields in the 3 Paths</a:t>
            </a:r>
          </a:p>
        </p:txBody>
      </p:sp>
      <p:sp>
        <p:nvSpPr>
          <p:cNvPr id="2" name="Content Placeholder 1"/>
          <p:cNvSpPr>
            <a:spLocks noGrp="1"/>
          </p:cNvSpPr>
          <p:nvPr>
            <p:ph idx="4294967295"/>
          </p:nvPr>
        </p:nvSpPr>
        <p:spPr>
          <a:xfrm>
            <a:off x="70945" y="764628"/>
            <a:ext cx="4800600" cy="5474248"/>
          </a:xfrm>
        </p:spPr>
        <p:txBody>
          <a:bodyPr>
            <a:normAutofit fontScale="92500" lnSpcReduction="10000"/>
          </a:bodyPr>
          <a:lstStyle/>
          <a:p>
            <a:pPr marL="45720" indent="0">
              <a:buNone/>
            </a:pPr>
            <a:r>
              <a:rPr lang="en-US" sz="1400" b="1" u="sng" dirty="0">
                <a:solidFill>
                  <a:schemeClr val="accent1">
                    <a:lumMod val="75000"/>
                  </a:schemeClr>
                </a:solidFill>
              </a:rPr>
              <a:t>Path 1 Data Fields (5): </a:t>
            </a:r>
          </a:p>
          <a:p>
            <a:pPr>
              <a:buFont typeface="Wingdings" panose="05000000000000000000" pitchFamily="2" charset="2"/>
              <a:buChar char="§"/>
            </a:pPr>
            <a:r>
              <a:rPr lang="en-US" sz="1400" b="1" dirty="0">
                <a:solidFill>
                  <a:schemeClr val="accent1">
                    <a:lumMod val="75000"/>
                  </a:schemeClr>
                </a:solidFill>
              </a:rPr>
              <a:t>Date Referred for Part C Evaluation </a:t>
            </a:r>
          </a:p>
          <a:p>
            <a:r>
              <a:rPr lang="en-US" sz="1400" b="1" dirty="0">
                <a:solidFill>
                  <a:schemeClr val="accent1">
                    <a:lumMod val="75000"/>
                  </a:schemeClr>
                </a:solidFill>
              </a:rPr>
              <a:t>Date of Parental Consent to Evaluate Part C </a:t>
            </a:r>
          </a:p>
          <a:p>
            <a:r>
              <a:rPr lang="en-US" sz="1400" b="1" dirty="0">
                <a:solidFill>
                  <a:schemeClr val="accent1">
                    <a:lumMod val="75000"/>
                  </a:schemeClr>
                </a:solidFill>
              </a:rPr>
              <a:t>Date Evaluation Completed Part C </a:t>
            </a:r>
          </a:p>
          <a:p>
            <a:r>
              <a:rPr lang="en-US" sz="1400" b="1" dirty="0">
                <a:solidFill>
                  <a:schemeClr val="accent1">
                    <a:lumMod val="75000"/>
                  </a:schemeClr>
                </a:solidFill>
              </a:rPr>
              <a:t>Reason for Delay in Completing the Evaluation Part C </a:t>
            </a:r>
          </a:p>
          <a:p>
            <a:r>
              <a:rPr lang="en-US" sz="1400" b="1" dirty="0">
                <a:solidFill>
                  <a:schemeClr val="accent1">
                    <a:lumMod val="75000"/>
                  </a:schemeClr>
                </a:solidFill>
              </a:rPr>
              <a:t>Eligibility and Services Path 1 </a:t>
            </a:r>
          </a:p>
          <a:p>
            <a:endParaRPr lang="en-US" sz="1400" b="1" dirty="0"/>
          </a:p>
          <a:p>
            <a:pPr marL="45720" indent="0">
              <a:buNone/>
            </a:pPr>
            <a:r>
              <a:rPr lang="en-US" sz="1400" b="1" u="sng" dirty="0">
                <a:solidFill>
                  <a:srgbClr val="B52D91"/>
                </a:solidFill>
              </a:rPr>
              <a:t>Path 2 Data Fields (10): </a:t>
            </a:r>
          </a:p>
          <a:p>
            <a:r>
              <a:rPr lang="en-US" sz="1400" b="1" dirty="0">
                <a:solidFill>
                  <a:srgbClr val="B52D91"/>
                </a:solidFill>
              </a:rPr>
              <a:t>Date Child is Found Eligible for Part C Services </a:t>
            </a:r>
          </a:p>
          <a:p>
            <a:r>
              <a:rPr lang="en-US" sz="1400" b="1" dirty="0">
                <a:solidFill>
                  <a:srgbClr val="B52D91"/>
                </a:solidFill>
              </a:rPr>
              <a:t>Date of Referral to Administrative Unit from the Local Community Centered Board </a:t>
            </a:r>
          </a:p>
          <a:p>
            <a:r>
              <a:rPr lang="en-US" sz="1400" b="1" dirty="0">
                <a:solidFill>
                  <a:srgbClr val="B52D91"/>
                </a:solidFill>
              </a:rPr>
              <a:t>Date of Parental Consent to Evaluate C to B </a:t>
            </a:r>
          </a:p>
          <a:p>
            <a:r>
              <a:rPr lang="en-US" sz="1400" b="1" dirty="0">
                <a:solidFill>
                  <a:srgbClr val="B52D91"/>
                </a:solidFill>
              </a:rPr>
              <a:t>Date Evaluation Completed C to B </a:t>
            </a:r>
          </a:p>
          <a:p>
            <a:r>
              <a:rPr lang="en-US" sz="1400" b="1" dirty="0">
                <a:solidFill>
                  <a:srgbClr val="B52D91"/>
                </a:solidFill>
              </a:rPr>
              <a:t>Reason for Delay in Completing the Evaluation C to B </a:t>
            </a:r>
          </a:p>
          <a:p>
            <a:r>
              <a:rPr lang="en-US" sz="1400" b="1" dirty="0">
                <a:solidFill>
                  <a:srgbClr val="B52D91"/>
                </a:solidFill>
              </a:rPr>
              <a:t>Date of Initial Eligibility Meeting </a:t>
            </a:r>
          </a:p>
          <a:p>
            <a:r>
              <a:rPr lang="en-US" sz="1400" b="1" dirty="0">
                <a:solidFill>
                  <a:srgbClr val="B52D91"/>
                </a:solidFill>
              </a:rPr>
              <a:t>Reason for Delay in Initial Eligibility Meeting C to B </a:t>
            </a:r>
          </a:p>
          <a:p>
            <a:r>
              <a:rPr lang="en-US" sz="1400" b="1" dirty="0">
                <a:solidFill>
                  <a:srgbClr val="B52D91"/>
                </a:solidFill>
              </a:rPr>
              <a:t>Date IEP was Implemented C to B </a:t>
            </a:r>
          </a:p>
          <a:p>
            <a:r>
              <a:rPr lang="en-US" sz="1400" b="1" dirty="0">
                <a:solidFill>
                  <a:srgbClr val="B52D91"/>
                </a:solidFill>
              </a:rPr>
              <a:t>Reason for Delay in IEP Implementation C to B </a:t>
            </a:r>
          </a:p>
          <a:p>
            <a:r>
              <a:rPr lang="en-US" sz="1400" b="1" dirty="0">
                <a:solidFill>
                  <a:srgbClr val="B52D91"/>
                </a:solidFill>
              </a:rPr>
              <a:t>Eligibility and Services Path 2 </a:t>
            </a:r>
          </a:p>
          <a:p>
            <a:endParaRPr lang="en-US" sz="1200" dirty="0"/>
          </a:p>
        </p:txBody>
      </p:sp>
      <p:sp>
        <p:nvSpPr>
          <p:cNvPr id="3" name="Slide Number Placeholder 2"/>
          <p:cNvSpPr>
            <a:spLocks noGrp="1"/>
          </p:cNvSpPr>
          <p:nvPr>
            <p:ph type="sldNum" sz="quarter" idx="12"/>
          </p:nvPr>
        </p:nvSpPr>
        <p:spPr/>
        <p:txBody>
          <a:bodyPr/>
          <a:lstStyle/>
          <a:p>
            <a:fld id="{34A3F748-31DA-4297-96EF-69DC737B5DDE}" type="slidenum">
              <a:rPr lang="en-US" smtClean="0"/>
              <a:t>46</a:t>
            </a:fld>
            <a:endParaRPr lang="en-US" dirty="0"/>
          </a:p>
        </p:txBody>
      </p:sp>
    </p:spTree>
    <p:extLst>
      <p:ext uri="{BB962C8B-B14F-4D97-AF65-F5344CB8AC3E}">
        <p14:creationId xmlns:p14="http://schemas.microsoft.com/office/powerpoint/2010/main" val="29944404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idx="4294967295"/>
          </p:nvPr>
        </p:nvSpPr>
        <p:spPr bwMode="auto">
          <a:xfrm>
            <a:off x="0" y="274638"/>
            <a:ext cx="7886700" cy="709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bodyPr>
          <a:lstStyle/>
          <a:p>
            <a:pPr algn="ctr" eaLnBrk="1" hangingPunct="1"/>
            <a:r>
              <a:rPr lang="en-US" altLang="en-US" sz="3400" dirty="0">
                <a:latin typeface="Palatino Linotype" panose="02040502050505030304" pitchFamily="18" charset="0"/>
              </a:rPr>
              <a:t>What Path to Report in?</a:t>
            </a:r>
          </a:p>
        </p:txBody>
      </p:sp>
      <p:sp>
        <p:nvSpPr>
          <p:cNvPr id="6" name="TextBox 5"/>
          <p:cNvSpPr txBox="1"/>
          <p:nvPr/>
        </p:nvSpPr>
        <p:spPr>
          <a:xfrm>
            <a:off x="580572" y="1000126"/>
            <a:ext cx="8076595" cy="461367"/>
          </a:xfrm>
          <a:prstGeom prst="rect">
            <a:avLst/>
          </a:prstGeom>
          <a:solidFill>
            <a:srgbClr val="D969BC"/>
          </a:solidFill>
          <a:ln>
            <a:solidFill>
              <a:schemeClr val="accent1"/>
            </a:solidFill>
          </a:ln>
        </p:spPr>
        <p:style>
          <a:lnRef idx="2">
            <a:schemeClr val="accent1"/>
          </a:lnRef>
          <a:fillRef idx="1">
            <a:schemeClr val="lt1"/>
          </a:fillRef>
          <a:effectRef idx="0">
            <a:schemeClr val="accent1"/>
          </a:effectRef>
          <a:fontRef idx="minor">
            <a:schemeClr val="dk1"/>
          </a:fontRef>
        </p:style>
        <p:txBody>
          <a:bodyPr lIns="91432" tIns="45716" rIns="91432" bIns="45716">
            <a:spAutoFit/>
          </a:bodyPr>
          <a:lstStyle/>
          <a:p>
            <a:pPr algn="ctr">
              <a:defRPr/>
            </a:pPr>
            <a:r>
              <a:rPr lang="en-US" sz="2400" dirty="0">
                <a:solidFill>
                  <a:schemeClr val="bg2">
                    <a:lumMod val="25000"/>
                  </a:schemeClr>
                </a:solidFill>
                <a:latin typeface="Verdana" pitchFamily="34" charset="0"/>
              </a:rPr>
              <a:t>What services is the student being evaluated for?</a:t>
            </a:r>
          </a:p>
        </p:txBody>
      </p:sp>
      <p:sp>
        <p:nvSpPr>
          <p:cNvPr id="7" name="TextBox 6"/>
          <p:cNvSpPr txBox="1"/>
          <p:nvPr/>
        </p:nvSpPr>
        <p:spPr>
          <a:xfrm>
            <a:off x="2032000" y="2000250"/>
            <a:ext cx="2057703" cy="370583"/>
          </a:xfrm>
          <a:prstGeom prst="rect">
            <a:avLst/>
          </a:prstGeom>
          <a:solidFill>
            <a:schemeClr val="tx2">
              <a:lumMod val="60000"/>
              <a:lumOff val="40000"/>
            </a:schemeClr>
          </a:solidFill>
          <a:ln>
            <a:solidFill>
              <a:schemeClr val="accent5">
                <a:lumMod val="25000"/>
              </a:schemeClr>
            </a:solidFill>
          </a:ln>
        </p:spPr>
        <p:style>
          <a:lnRef idx="2">
            <a:schemeClr val="accent3"/>
          </a:lnRef>
          <a:fillRef idx="1">
            <a:schemeClr val="lt1"/>
          </a:fillRef>
          <a:effectRef idx="0">
            <a:schemeClr val="accent3"/>
          </a:effectRef>
          <a:fontRef idx="minor">
            <a:schemeClr val="dk1"/>
          </a:fontRef>
        </p:style>
        <p:txBody>
          <a:bodyPr lIns="91432" tIns="45716" rIns="91432" bIns="45716">
            <a:spAutoFit/>
          </a:bodyPr>
          <a:lstStyle/>
          <a:p>
            <a:pPr>
              <a:defRPr/>
            </a:pPr>
            <a:r>
              <a:rPr lang="en-US" dirty="0">
                <a:solidFill>
                  <a:schemeClr val="bg2">
                    <a:lumMod val="25000"/>
                  </a:schemeClr>
                </a:solidFill>
                <a:latin typeface="Verdana" pitchFamily="34" charset="0"/>
              </a:rPr>
              <a:t>Part C Services</a:t>
            </a:r>
          </a:p>
        </p:txBody>
      </p:sp>
      <p:sp>
        <p:nvSpPr>
          <p:cNvPr id="8" name="TextBox 7"/>
          <p:cNvSpPr txBox="1"/>
          <p:nvPr/>
        </p:nvSpPr>
        <p:spPr>
          <a:xfrm>
            <a:off x="5370286" y="2000250"/>
            <a:ext cx="2057703" cy="370583"/>
          </a:xfrm>
          <a:prstGeom prst="rect">
            <a:avLst/>
          </a:prstGeom>
          <a:solidFill>
            <a:schemeClr val="accent1">
              <a:lumMod val="60000"/>
              <a:lumOff val="40000"/>
            </a:schemeClr>
          </a:solidFill>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lIns="91432" tIns="45716" rIns="91432" bIns="45716">
            <a:spAutoFit/>
          </a:bodyPr>
          <a:lstStyle/>
          <a:p>
            <a:pPr>
              <a:defRPr/>
            </a:pPr>
            <a:r>
              <a:rPr lang="en-US" dirty="0">
                <a:solidFill>
                  <a:schemeClr val="bg2">
                    <a:lumMod val="25000"/>
                  </a:schemeClr>
                </a:solidFill>
                <a:latin typeface="Verdana" pitchFamily="34" charset="0"/>
              </a:rPr>
              <a:t>Part B Services</a:t>
            </a:r>
          </a:p>
        </p:txBody>
      </p:sp>
      <p:sp>
        <p:nvSpPr>
          <p:cNvPr id="9" name="TextBox 8"/>
          <p:cNvSpPr txBox="1"/>
          <p:nvPr/>
        </p:nvSpPr>
        <p:spPr>
          <a:xfrm>
            <a:off x="2032000" y="5000625"/>
            <a:ext cx="1737179" cy="928688"/>
          </a:xfrm>
          <a:prstGeom prst="rect">
            <a:avLst/>
          </a:prstGeom>
          <a:solidFill>
            <a:schemeClr val="tx2">
              <a:lumMod val="60000"/>
              <a:lumOff val="40000"/>
            </a:schemeClr>
          </a:solidFill>
          <a:ln>
            <a:solidFill>
              <a:schemeClr val="accent5">
                <a:lumMod val="25000"/>
              </a:schemeClr>
            </a:solidFill>
          </a:ln>
          <a:effectLst/>
        </p:spPr>
        <p:style>
          <a:lnRef idx="2">
            <a:schemeClr val="accent3"/>
          </a:lnRef>
          <a:fillRef idx="1">
            <a:schemeClr val="lt1"/>
          </a:fillRef>
          <a:effectRef idx="0">
            <a:schemeClr val="accent3"/>
          </a:effectRef>
          <a:fontRef idx="minor">
            <a:schemeClr val="dk1"/>
          </a:fontRef>
        </p:style>
        <p:txBody>
          <a:bodyPr lIns="91432" tIns="45716" rIns="91432" bIns="45716">
            <a:spAutoFit/>
          </a:bodyPr>
          <a:lstStyle/>
          <a:p>
            <a:pPr algn="ctr">
              <a:defRPr/>
            </a:pPr>
            <a:r>
              <a:rPr lang="en-US" dirty="0">
                <a:solidFill>
                  <a:schemeClr val="bg2">
                    <a:lumMod val="25000"/>
                  </a:schemeClr>
                </a:solidFill>
                <a:latin typeface="Verdana" pitchFamily="34" charset="0"/>
              </a:rPr>
              <a:t>Path 1</a:t>
            </a:r>
          </a:p>
          <a:p>
            <a:pPr algn="ctr">
              <a:defRPr/>
            </a:pPr>
            <a:r>
              <a:rPr lang="en-US" sz="1200" dirty="0">
                <a:solidFill>
                  <a:schemeClr val="bg2">
                    <a:lumMod val="25000"/>
                  </a:schemeClr>
                </a:solidFill>
                <a:latin typeface="Verdana" pitchFamily="34" charset="0"/>
              </a:rPr>
              <a:t>Students in this Path are 0 to 3 years old.</a:t>
            </a:r>
          </a:p>
        </p:txBody>
      </p:sp>
      <p:sp>
        <p:nvSpPr>
          <p:cNvPr id="10" name="TextBox 9"/>
          <p:cNvSpPr txBox="1"/>
          <p:nvPr/>
        </p:nvSpPr>
        <p:spPr>
          <a:xfrm>
            <a:off x="4343703" y="2896196"/>
            <a:ext cx="3810000" cy="922734"/>
          </a:xfrm>
          <a:prstGeom prst="rect">
            <a:avLst/>
          </a:prstGeom>
          <a:solidFill>
            <a:schemeClr val="accent1">
              <a:lumMod val="60000"/>
              <a:lumOff val="40000"/>
            </a:schemeClr>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lIns="91432" tIns="45716" rIns="91432" bIns="45716">
            <a:spAutoFit/>
          </a:bodyPr>
          <a:lstStyle/>
          <a:p>
            <a:pPr algn="ctr">
              <a:defRPr/>
            </a:pPr>
            <a:r>
              <a:rPr lang="en-US" dirty="0">
                <a:solidFill>
                  <a:srgbClr val="002060"/>
                </a:solidFill>
                <a:latin typeface="Verdana" pitchFamily="34" charset="0"/>
              </a:rPr>
              <a:t>Was the student receiving Part C services immediately prior to this Part B evaluation?</a:t>
            </a:r>
          </a:p>
        </p:txBody>
      </p:sp>
      <p:sp>
        <p:nvSpPr>
          <p:cNvPr id="11" name="TextBox 10"/>
          <p:cNvSpPr txBox="1"/>
          <p:nvPr/>
        </p:nvSpPr>
        <p:spPr>
          <a:xfrm>
            <a:off x="5028595" y="4191000"/>
            <a:ext cx="731762" cy="369324"/>
          </a:xfrm>
          <a:prstGeom prst="rect">
            <a:avLst/>
          </a:prstGeom>
          <a:solidFill>
            <a:schemeClr val="accent3">
              <a:lumMod val="40000"/>
              <a:lumOff val="60000"/>
            </a:schemeClr>
          </a:solidFill>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lIns="91432" tIns="45716" rIns="91432" bIns="45716">
            <a:spAutoFit/>
          </a:bodyPr>
          <a:lstStyle/>
          <a:p>
            <a:pPr algn="ctr">
              <a:defRPr/>
            </a:pPr>
            <a:r>
              <a:rPr lang="en-US" dirty="0">
                <a:solidFill>
                  <a:schemeClr val="bg2">
                    <a:lumMod val="25000"/>
                  </a:schemeClr>
                </a:solidFill>
                <a:latin typeface="Verdana" pitchFamily="34" charset="0"/>
              </a:rPr>
              <a:t>Yes</a:t>
            </a:r>
          </a:p>
        </p:txBody>
      </p:sp>
      <p:sp>
        <p:nvSpPr>
          <p:cNvPr id="12" name="TextBox 11"/>
          <p:cNvSpPr txBox="1"/>
          <p:nvPr/>
        </p:nvSpPr>
        <p:spPr>
          <a:xfrm>
            <a:off x="6782405" y="4191000"/>
            <a:ext cx="731762" cy="369324"/>
          </a:xfrm>
          <a:prstGeom prst="rect">
            <a:avLst/>
          </a:prstGeom>
          <a:solidFill>
            <a:srgbClr val="D6C2D2"/>
          </a:solidFill>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lIns="91432" tIns="45716" rIns="91432" bIns="45716">
            <a:spAutoFit/>
          </a:bodyPr>
          <a:lstStyle/>
          <a:p>
            <a:pPr algn="ctr">
              <a:defRPr/>
            </a:pPr>
            <a:r>
              <a:rPr lang="en-US" dirty="0">
                <a:solidFill>
                  <a:schemeClr val="bg2">
                    <a:lumMod val="25000"/>
                  </a:schemeClr>
                </a:solidFill>
                <a:latin typeface="Verdana" pitchFamily="34" charset="0"/>
              </a:rPr>
              <a:t>No</a:t>
            </a:r>
          </a:p>
        </p:txBody>
      </p:sp>
      <p:sp>
        <p:nvSpPr>
          <p:cNvPr id="13" name="TextBox 12"/>
          <p:cNvSpPr txBox="1"/>
          <p:nvPr/>
        </p:nvSpPr>
        <p:spPr>
          <a:xfrm>
            <a:off x="4419299" y="5028903"/>
            <a:ext cx="1737178" cy="928688"/>
          </a:xfrm>
          <a:prstGeom prst="rect">
            <a:avLst/>
          </a:prstGeom>
          <a:solidFill>
            <a:schemeClr val="accent3">
              <a:lumMod val="40000"/>
              <a:lumOff val="60000"/>
            </a:schemeClr>
          </a:solidFill>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lIns="91432" tIns="45716" rIns="91432" bIns="45716">
            <a:spAutoFit/>
          </a:bodyPr>
          <a:lstStyle/>
          <a:p>
            <a:pPr algn="ctr">
              <a:defRPr/>
            </a:pPr>
            <a:r>
              <a:rPr lang="en-US" dirty="0">
                <a:solidFill>
                  <a:schemeClr val="bg2">
                    <a:lumMod val="25000"/>
                  </a:schemeClr>
                </a:solidFill>
                <a:latin typeface="Verdana" pitchFamily="34" charset="0"/>
              </a:rPr>
              <a:t>Path 2</a:t>
            </a:r>
          </a:p>
          <a:p>
            <a:pPr algn="ctr">
              <a:defRPr/>
            </a:pPr>
            <a:r>
              <a:rPr lang="en-US" sz="1200" dirty="0">
                <a:solidFill>
                  <a:schemeClr val="bg2">
                    <a:lumMod val="25000"/>
                  </a:schemeClr>
                </a:solidFill>
                <a:latin typeface="Verdana" pitchFamily="34" charset="0"/>
              </a:rPr>
              <a:t>Students in this Path are 2.5 but not yet 4 years old.</a:t>
            </a:r>
          </a:p>
        </p:txBody>
      </p:sp>
      <p:sp>
        <p:nvSpPr>
          <p:cNvPr id="14" name="TextBox 13"/>
          <p:cNvSpPr txBox="1"/>
          <p:nvPr/>
        </p:nvSpPr>
        <p:spPr>
          <a:xfrm>
            <a:off x="6401405" y="5028903"/>
            <a:ext cx="1735667" cy="928688"/>
          </a:xfrm>
          <a:prstGeom prst="rect">
            <a:avLst/>
          </a:prstGeom>
          <a:solidFill>
            <a:srgbClr val="D6C2D2"/>
          </a:solidFill>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lIns="91432" tIns="45716" rIns="91432" bIns="45716">
            <a:spAutoFit/>
          </a:bodyPr>
          <a:lstStyle/>
          <a:p>
            <a:pPr algn="ctr">
              <a:defRPr/>
            </a:pPr>
            <a:r>
              <a:rPr lang="en-US" dirty="0">
                <a:solidFill>
                  <a:schemeClr val="bg2">
                    <a:lumMod val="25000"/>
                  </a:schemeClr>
                </a:solidFill>
                <a:latin typeface="Verdana" pitchFamily="34" charset="0"/>
              </a:rPr>
              <a:t>Path 3</a:t>
            </a:r>
          </a:p>
          <a:p>
            <a:pPr algn="ctr">
              <a:defRPr/>
            </a:pPr>
            <a:r>
              <a:rPr lang="en-US" sz="1200" dirty="0">
                <a:solidFill>
                  <a:schemeClr val="bg2">
                    <a:lumMod val="25000"/>
                  </a:schemeClr>
                </a:solidFill>
                <a:latin typeface="Verdana" pitchFamily="34" charset="0"/>
              </a:rPr>
              <a:t>Students in this Path are 2.5 to 21 years old.</a:t>
            </a:r>
          </a:p>
        </p:txBody>
      </p:sp>
      <p:cxnSp>
        <p:nvCxnSpPr>
          <p:cNvPr id="16" name="Straight Arrow Connector 15"/>
          <p:cNvCxnSpPr/>
          <p:nvPr/>
        </p:nvCxnSpPr>
        <p:spPr>
          <a:xfrm rot="10800000" flipV="1">
            <a:off x="3628572" y="1500188"/>
            <a:ext cx="837595" cy="3810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426857" y="1500188"/>
            <a:ext cx="914703" cy="3810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a:off x="1787603" y="3688139"/>
            <a:ext cx="2448223" cy="72571"/>
          </a:xfrm>
          <a:prstGeom prst="straightConnector1">
            <a:avLst/>
          </a:prstGeom>
          <a:ln w="25400">
            <a:solidFill>
              <a:schemeClr val="accent1">
                <a:lumMod val="2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6936454" y="4798952"/>
            <a:ext cx="455414" cy="1512"/>
          </a:xfrm>
          <a:prstGeom prst="straightConnector1">
            <a:avLst/>
          </a:prstGeom>
          <a:ln w="25400">
            <a:solidFill>
              <a:schemeClr val="accent6">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0" idx="2"/>
          </p:cNvCxnSpPr>
          <p:nvPr/>
        </p:nvCxnSpPr>
        <p:spPr>
          <a:xfrm rot="5400000">
            <a:off x="5795816" y="3738114"/>
            <a:ext cx="372070" cy="533703"/>
          </a:xfrm>
          <a:prstGeom prst="straightConnector1">
            <a:avLst/>
          </a:prstGeom>
          <a:ln w="25400">
            <a:solidFill>
              <a:schemeClr val="accent6">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0" idx="2"/>
          </p:cNvCxnSpPr>
          <p:nvPr/>
        </p:nvCxnSpPr>
        <p:spPr>
          <a:xfrm rot="16200000" flipH="1">
            <a:off x="6329519" y="3738114"/>
            <a:ext cx="372070" cy="533702"/>
          </a:xfrm>
          <a:prstGeom prst="straightConnector1">
            <a:avLst/>
          </a:prstGeom>
          <a:ln w="25400">
            <a:solidFill>
              <a:schemeClr val="accent6">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6095859" y="2666245"/>
            <a:ext cx="458391" cy="1511"/>
          </a:xfrm>
          <a:prstGeom prst="straightConnector1">
            <a:avLst/>
          </a:prstGeom>
          <a:ln w="25400">
            <a:solidFill>
              <a:schemeClr val="accent6">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90286" y="2500313"/>
            <a:ext cx="1233714" cy="2585315"/>
          </a:xfrm>
          <a:prstGeom prst="rect">
            <a:avLst/>
          </a:prstGeom>
          <a:solidFill>
            <a:srgbClr val="D969BC"/>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2" tIns="45716" rIns="91432" bIns="45716">
            <a:spAutoFit/>
          </a:bodyPr>
          <a:lstStyle/>
          <a:p>
            <a:pPr algn="ctr">
              <a:defRPr/>
            </a:pPr>
            <a:r>
              <a:rPr lang="en-US" dirty="0">
                <a:solidFill>
                  <a:schemeClr val="bg2">
                    <a:lumMod val="25000"/>
                  </a:schemeClr>
                </a:solidFill>
                <a:latin typeface="Verdana" pitchFamily="34" charset="0"/>
              </a:rPr>
              <a:t>It is possible a student will be reported in more than one path.</a:t>
            </a:r>
          </a:p>
        </p:txBody>
      </p:sp>
      <p:cxnSp>
        <p:nvCxnSpPr>
          <p:cNvPr id="56" name="Straight Arrow Connector 55"/>
          <p:cNvCxnSpPr/>
          <p:nvPr/>
        </p:nvCxnSpPr>
        <p:spPr>
          <a:xfrm rot="5400000">
            <a:off x="5182644" y="4798952"/>
            <a:ext cx="455414" cy="1512"/>
          </a:xfrm>
          <a:prstGeom prst="straightConnector1">
            <a:avLst/>
          </a:prstGeom>
          <a:ln w="25400">
            <a:solidFill>
              <a:schemeClr val="accent6">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45951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10885-E82D-4FBF-95F3-1ADF2CCF0D33}"/>
              </a:ext>
            </a:extLst>
          </p:cNvPr>
          <p:cNvSpPr>
            <a:spLocks noGrp="1"/>
          </p:cNvSpPr>
          <p:nvPr>
            <p:ph type="title"/>
          </p:nvPr>
        </p:nvSpPr>
        <p:spPr/>
        <p:txBody>
          <a:bodyPr/>
          <a:lstStyle/>
          <a:p>
            <a:r>
              <a:rPr lang="en-US" dirty="0"/>
              <a:t>Reporting Initial Evaluations/Referrals</a:t>
            </a:r>
          </a:p>
        </p:txBody>
      </p:sp>
      <p:sp>
        <p:nvSpPr>
          <p:cNvPr id="3" name="Content Placeholder 2">
            <a:extLst>
              <a:ext uri="{FF2B5EF4-FFF2-40B4-BE49-F238E27FC236}">
                <a16:creationId xmlns:a16="http://schemas.microsoft.com/office/drawing/2014/main" id="{0424C991-DCD9-4B07-8DD6-D47C7C297015}"/>
              </a:ext>
            </a:extLst>
          </p:cNvPr>
          <p:cNvSpPr>
            <a:spLocks noGrp="1"/>
          </p:cNvSpPr>
          <p:nvPr>
            <p:ph idx="1"/>
          </p:nvPr>
        </p:nvSpPr>
        <p:spPr/>
        <p:txBody>
          <a:bodyPr>
            <a:normAutofit fontScale="92500" lnSpcReduction="10000"/>
          </a:bodyPr>
          <a:lstStyle/>
          <a:p>
            <a:pPr marL="0" indent="0">
              <a:buNone/>
            </a:pPr>
            <a:r>
              <a:rPr lang="en-US" sz="2400" dirty="0"/>
              <a:t>If</a:t>
            </a:r>
            <a:r>
              <a:rPr lang="en-US" sz="2400" dirty="0">
                <a:effectLst/>
                <a:latin typeface="Calibri" panose="020F0502020204030204" pitchFamily="34" charset="0"/>
                <a:ea typeface="Calibri" panose="020F0502020204030204" pitchFamily="34" charset="0"/>
              </a:rPr>
              <a:t> a record was reported as a Path 2 or Path 3 referral last year, those </a:t>
            </a:r>
            <a:r>
              <a:rPr lang="en-US" sz="2400" u="sng" dirty="0">
                <a:effectLst/>
                <a:latin typeface="Calibri" panose="020F0502020204030204" pitchFamily="34" charset="0"/>
                <a:ea typeface="Calibri" panose="020F0502020204030204" pitchFamily="34" charset="0"/>
              </a:rPr>
              <a:t>same</a:t>
            </a:r>
            <a:r>
              <a:rPr lang="en-US" sz="2400" dirty="0">
                <a:effectLst/>
                <a:latin typeface="Calibri" panose="020F0502020204030204" pitchFamily="34" charset="0"/>
                <a:ea typeface="Calibri" panose="020F0502020204030204" pitchFamily="34" charset="0"/>
              </a:rPr>
              <a:t> path events should not be reported again this year. If an IEP was implemented, the record would be a referral 06 instead.  </a:t>
            </a:r>
            <a:endParaRPr lang="en-US" sz="2400" dirty="0"/>
          </a:p>
          <a:p>
            <a:pPr marL="0" indent="0">
              <a:buNone/>
            </a:pPr>
            <a:endParaRPr lang="en-US" dirty="0"/>
          </a:p>
          <a:p>
            <a:pPr marL="0" indent="0">
              <a:buNone/>
            </a:pPr>
            <a:r>
              <a:rPr lang="en-US" dirty="0"/>
              <a:t>Remember:</a:t>
            </a:r>
          </a:p>
          <a:p>
            <a:pPr lvl="1"/>
            <a:r>
              <a:rPr lang="en-US" dirty="0"/>
              <a:t>Only Initial Evaluations need to be reported in ONE reporting year</a:t>
            </a:r>
          </a:p>
          <a:p>
            <a:pPr lvl="1"/>
            <a:r>
              <a:rPr lang="en-US" dirty="0"/>
              <a:t>Reporting referrals again affects your indicator percentages</a:t>
            </a:r>
          </a:p>
          <a:p>
            <a:pPr marL="0" indent="0">
              <a:buNone/>
            </a:pPr>
            <a:r>
              <a:rPr lang="en-US" dirty="0"/>
              <a:t>Check for these errors and warnings for repeat referrals reported: </a:t>
            </a:r>
          </a:p>
          <a:p>
            <a:pPr lvl="1"/>
            <a:r>
              <a:rPr lang="en-US" dirty="0"/>
              <a:t>Error SY262:   This record was reported in Path 2 last year. If student is on an IEP as a result of last year's initial evaluation, they should be reported as a Referral 06 this year.</a:t>
            </a:r>
          </a:p>
          <a:p>
            <a:pPr lvl="1"/>
            <a:endParaRPr lang="en-US" dirty="0"/>
          </a:p>
          <a:p>
            <a:pPr lvl="1"/>
            <a:r>
              <a:rPr lang="en-US" dirty="0"/>
              <a:t>Warning SY263:  This Path 3 student was reported in your Administrative Unit last year as a Path 3 student, please verify whether your current reporting is correct. </a:t>
            </a:r>
          </a:p>
          <a:p>
            <a:pPr lvl="1"/>
            <a:endParaRPr lang="en-US" dirty="0"/>
          </a:p>
          <a:p>
            <a:endParaRPr lang="en-US" dirty="0"/>
          </a:p>
        </p:txBody>
      </p:sp>
      <p:sp>
        <p:nvSpPr>
          <p:cNvPr id="4" name="Slide Number Placeholder 3">
            <a:extLst>
              <a:ext uri="{FF2B5EF4-FFF2-40B4-BE49-F238E27FC236}">
                <a16:creationId xmlns:a16="http://schemas.microsoft.com/office/drawing/2014/main" id="{CCF09BEF-1A77-4E0A-9CEC-1F8753AE4A5D}"/>
              </a:ext>
            </a:extLst>
          </p:cNvPr>
          <p:cNvSpPr>
            <a:spLocks noGrp="1"/>
          </p:cNvSpPr>
          <p:nvPr>
            <p:ph type="sldNum" sz="quarter" idx="12"/>
          </p:nvPr>
        </p:nvSpPr>
        <p:spPr/>
        <p:txBody>
          <a:bodyPr/>
          <a:lstStyle/>
          <a:p>
            <a:fld id="{C479D5F6-EDCB-402A-AC08-4943A1820E8F}" type="slidenum">
              <a:rPr lang="en-US" smtClean="0"/>
              <a:pPr/>
              <a:t>48</a:t>
            </a:fld>
            <a:endParaRPr lang="en-US" dirty="0"/>
          </a:p>
        </p:txBody>
      </p:sp>
    </p:spTree>
    <p:extLst>
      <p:ext uri="{BB962C8B-B14F-4D97-AF65-F5344CB8AC3E}">
        <p14:creationId xmlns:p14="http://schemas.microsoft.com/office/powerpoint/2010/main" val="21308822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C65D0-DAEF-4796-9A3A-EB42802FB96E}"/>
              </a:ext>
            </a:extLst>
          </p:cNvPr>
          <p:cNvSpPr>
            <a:spLocks noGrp="1"/>
          </p:cNvSpPr>
          <p:nvPr>
            <p:ph type="title"/>
          </p:nvPr>
        </p:nvSpPr>
        <p:spPr>
          <a:xfrm>
            <a:off x="147539" y="174615"/>
            <a:ext cx="4513237" cy="801929"/>
          </a:xfrm>
        </p:spPr>
        <p:txBody>
          <a:bodyPr>
            <a:normAutofit fontScale="90000"/>
          </a:bodyPr>
          <a:lstStyle/>
          <a:p>
            <a:r>
              <a:rPr lang="en-US" dirty="0"/>
              <a:t>Special Education End of Year  - Parents request delay in start of services  </a:t>
            </a:r>
          </a:p>
        </p:txBody>
      </p:sp>
      <p:sp>
        <p:nvSpPr>
          <p:cNvPr id="3" name="Content Placeholder 2">
            <a:extLst>
              <a:ext uri="{FF2B5EF4-FFF2-40B4-BE49-F238E27FC236}">
                <a16:creationId xmlns:a16="http://schemas.microsoft.com/office/drawing/2014/main" id="{923B6DD6-B7C0-4CFB-9849-5744941B4F39}"/>
              </a:ext>
            </a:extLst>
          </p:cNvPr>
          <p:cNvSpPr>
            <a:spLocks noGrp="1"/>
          </p:cNvSpPr>
          <p:nvPr>
            <p:ph idx="1"/>
          </p:nvPr>
        </p:nvSpPr>
        <p:spPr>
          <a:xfrm>
            <a:off x="628650" y="1463040"/>
            <a:ext cx="8098100" cy="4640674"/>
          </a:xfrm>
        </p:spPr>
        <p:txBody>
          <a:bodyPr>
            <a:normAutofit fontScale="92500" lnSpcReduction="10000"/>
          </a:bodyPr>
          <a:lstStyle/>
          <a:p>
            <a:pPr marL="0" indent="0">
              <a:buNone/>
            </a:pPr>
            <a:r>
              <a:rPr lang="en-US" sz="1800" dirty="0"/>
              <a:t>How to report a  referral in which parents request delay in start of services to the fall: </a:t>
            </a:r>
          </a:p>
          <a:p>
            <a:pPr marL="0" indent="0">
              <a:buNone/>
            </a:pPr>
            <a:r>
              <a:rPr lang="en-US" sz="1800" dirty="0"/>
              <a:t>Ideally, a path 2 or 3 referral record should be reported in the school year in which the IEP was implemented. We generally advise to report the referral in the fall/school year – 22-23 -  if you expect student to enroll. </a:t>
            </a:r>
          </a:p>
          <a:p>
            <a:pPr lvl="1"/>
            <a:r>
              <a:rPr lang="en-US" sz="1800" dirty="0"/>
              <a:t>If parent does not enroll their child once the evaluation process completes, delay code ’01’ is applicable  </a:t>
            </a:r>
          </a:p>
          <a:p>
            <a:pPr marL="0" indent="0">
              <a:buNone/>
            </a:pPr>
            <a:r>
              <a:rPr lang="en-US" sz="1800" dirty="0"/>
              <a:t>In Enrich- 2 options: </a:t>
            </a:r>
          </a:p>
          <a:p>
            <a:pPr marL="457200" lvl="1" indent="0">
              <a:buNone/>
            </a:pPr>
            <a:r>
              <a:rPr lang="en-US" sz="1800" dirty="0"/>
              <a:t>1. Populate the </a:t>
            </a:r>
            <a:r>
              <a:rPr lang="en-US" sz="1800" u="sng" dirty="0"/>
              <a:t>Actual Start Date of Services </a:t>
            </a:r>
            <a:r>
              <a:rPr lang="en-US" sz="1800" dirty="0"/>
              <a:t>with the expected first day of school for the 22-23 school year. Example: 08/16/2022</a:t>
            </a:r>
          </a:p>
          <a:p>
            <a:pPr lvl="1"/>
            <a:r>
              <a:rPr lang="en-US" dirty="0"/>
              <a:t>System will automatically withhold the record from the 21-22 Sped EOY and report it in the 22-23 Sped EOY instead. A delay code of 45 (or 49 depending on age) would fit.</a:t>
            </a:r>
          </a:p>
          <a:p>
            <a:pPr marL="457200" lvl="1" indent="0">
              <a:buNone/>
            </a:pPr>
            <a:r>
              <a:rPr lang="en-US" sz="1800" dirty="0"/>
              <a:t>2. End the record in 21-22 (meaning you will report the referral in the 21-22 Sped EOY) with a delay code of 01 and all applicable evaluation dates. </a:t>
            </a:r>
          </a:p>
          <a:p>
            <a:pPr lvl="1"/>
            <a:r>
              <a:rPr lang="en-US" dirty="0"/>
              <a:t>Then reactivate it in 22-23 if the student does go on to enroll. This record would require a </a:t>
            </a:r>
            <a:r>
              <a:rPr lang="en-US" u="sng" dirty="0"/>
              <a:t>Special Education or Part C Referral</a:t>
            </a:r>
            <a:r>
              <a:rPr lang="en-US" i="1" dirty="0"/>
              <a:t> </a:t>
            </a:r>
            <a:r>
              <a:rPr lang="en-US" dirty="0"/>
              <a:t>Code of 06. All referral dates should be zero-filled on this record, since they were reported in 22-23. </a:t>
            </a:r>
          </a:p>
          <a:p>
            <a:pPr marL="457200" lvl="1"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092E8811-0D21-4465-8947-09E921D7EA6D}"/>
              </a:ext>
            </a:extLst>
          </p:cNvPr>
          <p:cNvSpPr>
            <a:spLocks noGrp="1"/>
          </p:cNvSpPr>
          <p:nvPr>
            <p:ph type="sldNum" sz="quarter" idx="12"/>
          </p:nvPr>
        </p:nvSpPr>
        <p:spPr/>
        <p:txBody>
          <a:bodyPr/>
          <a:lstStyle/>
          <a:p>
            <a:fld id="{C479D5F6-EDCB-402A-AC08-4943A1820E8F}" type="slidenum">
              <a:rPr lang="en-US" smtClean="0"/>
              <a:pPr/>
              <a:t>49</a:t>
            </a:fld>
            <a:endParaRPr lang="en-US" dirty="0"/>
          </a:p>
        </p:txBody>
      </p:sp>
      <p:sp>
        <p:nvSpPr>
          <p:cNvPr id="5" name="5-Point Star 5">
            <a:extLst>
              <a:ext uri="{FF2B5EF4-FFF2-40B4-BE49-F238E27FC236}">
                <a16:creationId xmlns:a16="http://schemas.microsoft.com/office/drawing/2014/main" id="{D8329A8D-5FF4-44C9-AA45-AB425CEBB78A}"/>
              </a:ext>
            </a:extLst>
          </p:cNvPr>
          <p:cNvSpPr/>
          <p:nvPr/>
        </p:nvSpPr>
        <p:spPr>
          <a:xfrm>
            <a:off x="628650" y="3281557"/>
            <a:ext cx="331648" cy="280149"/>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766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92484" y="376077"/>
            <a:ext cx="6081865" cy="756418"/>
          </a:xfrm>
        </p:spPr>
        <p:txBody>
          <a:bodyPr>
            <a:normAutofit/>
          </a:bodyPr>
          <a:lstStyle/>
          <a:p>
            <a:pPr algn="ctr"/>
            <a:r>
              <a:rPr lang="en-US" sz="3600" dirty="0">
                <a:latin typeface="+mn-lt"/>
              </a:rPr>
              <a:t>Agenda</a:t>
            </a:r>
          </a:p>
        </p:txBody>
      </p:sp>
      <p:sp>
        <p:nvSpPr>
          <p:cNvPr id="2" name="Content Placeholder 1"/>
          <p:cNvSpPr>
            <a:spLocks noGrp="1"/>
          </p:cNvSpPr>
          <p:nvPr>
            <p:ph idx="1"/>
          </p:nvPr>
        </p:nvSpPr>
        <p:spPr/>
        <p:txBody>
          <a:bodyPr>
            <a:normAutofit/>
          </a:bodyPr>
          <a:lstStyle/>
          <a:p>
            <a:pPr lvl="0"/>
            <a:r>
              <a:rPr lang="en-US" sz="1800" dirty="0"/>
              <a:t>Purpose/Content/Access/Timeline – slides 7-10  </a:t>
            </a:r>
          </a:p>
          <a:p>
            <a:pPr lvl="0"/>
            <a:r>
              <a:rPr lang="en-US" sz="1800" dirty="0"/>
              <a:t>Special Ed IEP Interchange/Special Ed EOY Snapshot/Resources – slides 12-21</a:t>
            </a:r>
          </a:p>
          <a:p>
            <a:r>
              <a:rPr lang="en-US" sz="1800" dirty="0"/>
              <a:t>What’s New – slides 23-26</a:t>
            </a:r>
          </a:p>
          <a:p>
            <a:pPr lvl="0"/>
            <a:r>
              <a:rPr lang="en-US" sz="1800" dirty="0"/>
              <a:t>Who to Report- slides 28-25</a:t>
            </a:r>
          </a:p>
          <a:p>
            <a:pPr lvl="0"/>
            <a:r>
              <a:rPr lang="en-US" sz="1800" dirty="0"/>
              <a:t>Summary of Paths/When to Report – slides 37-49</a:t>
            </a:r>
          </a:p>
          <a:p>
            <a:pPr lvl="0"/>
            <a:r>
              <a:rPr lang="en-US" sz="1800" dirty="0"/>
              <a:t>Reporting Examples – slides 51-54</a:t>
            </a:r>
          </a:p>
          <a:p>
            <a:pPr lvl="0"/>
            <a:r>
              <a:rPr lang="en-US" sz="1800" dirty="0"/>
              <a:t>Exceptions – slides 56-58</a:t>
            </a:r>
          </a:p>
          <a:p>
            <a:pPr lvl="0"/>
            <a:r>
              <a:rPr lang="en-US" sz="1800" dirty="0"/>
              <a:t>EOY Missing Exits – slides 60-64</a:t>
            </a:r>
          </a:p>
          <a:p>
            <a:pPr lvl="0"/>
            <a:r>
              <a:rPr lang="en-US" sz="1800" dirty="0"/>
              <a:t>Exit Tips- slides 66-68</a:t>
            </a:r>
          </a:p>
          <a:p>
            <a:pPr lvl="0"/>
            <a:r>
              <a:rPr lang="en-US" sz="1800" dirty="0"/>
              <a:t>Data Pipeline Process –slides 70-83</a:t>
            </a:r>
          </a:p>
          <a:p>
            <a:pPr lvl="0"/>
            <a:r>
              <a:rPr lang="en-US" sz="1800" dirty="0"/>
              <a:t>Cognos Reports – slides 85-90</a:t>
            </a:r>
          </a:p>
          <a:p>
            <a:pPr lvl="0"/>
            <a:endParaRPr lang="en-US" dirty="0"/>
          </a:p>
          <a:p>
            <a:pPr marL="0" lvl="0" indent="0">
              <a:buNone/>
            </a:pPr>
            <a:endParaRPr lang="en-US" sz="2400" dirty="0">
              <a:latin typeface="Trebuchet MS" panose="020B0603020202020204" pitchFamily="34" charset="0"/>
            </a:endParaRPr>
          </a:p>
          <a:p>
            <a:pPr marL="0" indent="0">
              <a:buNone/>
            </a:pPr>
            <a:endParaRPr lang="en-US" dirty="0"/>
          </a:p>
        </p:txBody>
      </p:sp>
      <p:sp>
        <p:nvSpPr>
          <p:cNvPr id="5" name="Slide Number Placeholder 4"/>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5</a:t>
            </a:fld>
            <a:endParaRPr lang="en-US" dirty="0"/>
          </a:p>
        </p:txBody>
      </p:sp>
    </p:spTree>
    <p:extLst>
      <p:ext uri="{BB962C8B-B14F-4D97-AF65-F5344CB8AC3E}">
        <p14:creationId xmlns:p14="http://schemas.microsoft.com/office/powerpoint/2010/main" val="29181769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B4246-10F5-02EF-0657-8C2E098B1520}"/>
              </a:ext>
            </a:extLst>
          </p:cNvPr>
          <p:cNvSpPr>
            <a:spLocks noGrp="1"/>
          </p:cNvSpPr>
          <p:nvPr>
            <p:ph type="ctrTitle"/>
          </p:nvPr>
        </p:nvSpPr>
        <p:spPr/>
        <p:txBody>
          <a:bodyPr/>
          <a:lstStyle/>
          <a:p>
            <a:r>
              <a:rPr lang="en-US" dirty="0"/>
              <a:t>Reporting Examples</a:t>
            </a:r>
          </a:p>
        </p:txBody>
      </p:sp>
      <p:sp>
        <p:nvSpPr>
          <p:cNvPr id="3" name="Slide Number Placeholder 2">
            <a:extLst>
              <a:ext uri="{FF2B5EF4-FFF2-40B4-BE49-F238E27FC236}">
                <a16:creationId xmlns:a16="http://schemas.microsoft.com/office/drawing/2014/main" id="{95D472BB-D8E2-B890-9260-29E8E71DBA17}"/>
              </a:ext>
            </a:extLst>
          </p:cNvPr>
          <p:cNvSpPr>
            <a:spLocks noGrp="1"/>
          </p:cNvSpPr>
          <p:nvPr>
            <p:ph type="sldNum" sz="quarter" idx="12"/>
          </p:nvPr>
        </p:nvSpPr>
        <p:spPr/>
        <p:txBody>
          <a:bodyPr/>
          <a:lstStyle/>
          <a:p>
            <a:fld id="{C479D5F6-EDCB-402A-AC08-4943A1820E8F}" type="slidenum">
              <a:rPr lang="en-US" smtClean="0"/>
              <a:pPr/>
              <a:t>50</a:t>
            </a:fld>
            <a:endParaRPr lang="en-US" dirty="0"/>
          </a:p>
        </p:txBody>
      </p:sp>
    </p:spTree>
    <p:extLst>
      <p:ext uri="{BB962C8B-B14F-4D97-AF65-F5344CB8AC3E}">
        <p14:creationId xmlns:p14="http://schemas.microsoft.com/office/powerpoint/2010/main" val="8704896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5193" y="254514"/>
            <a:ext cx="3707971" cy="756418"/>
          </a:xfrm>
        </p:spPr>
        <p:txBody>
          <a:bodyPr>
            <a:normAutofit/>
          </a:bodyPr>
          <a:lstStyle/>
          <a:p>
            <a:r>
              <a:rPr lang="en-US" dirty="0"/>
              <a:t>Did Not Qualify – Staffed Out During the School Year </a:t>
            </a:r>
          </a:p>
        </p:txBody>
      </p:sp>
      <p:sp>
        <p:nvSpPr>
          <p:cNvPr id="2" name="Content Placeholder 1"/>
          <p:cNvSpPr>
            <a:spLocks noGrp="1"/>
          </p:cNvSpPr>
          <p:nvPr>
            <p:ph idx="1"/>
          </p:nvPr>
        </p:nvSpPr>
        <p:spPr/>
        <p:txBody>
          <a:bodyPr/>
          <a:lstStyle/>
          <a:p>
            <a:r>
              <a:rPr lang="en-US" sz="2000" dirty="0">
                <a:solidFill>
                  <a:schemeClr val="tx1"/>
                </a:solidFill>
                <a:latin typeface="+mn-lt"/>
              </a:rPr>
              <a:t>Student DNQ (did not qualify) – students who came into the reporting period as a ‘Special Education or Part C Referral’ of 06 (receiving Special Ed. services)  and were at some point during the year staffed out of services. </a:t>
            </a:r>
          </a:p>
          <a:p>
            <a:pPr lvl="1"/>
            <a:r>
              <a:rPr lang="en-US" b="1" dirty="0"/>
              <a:t>Report</a:t>
            </a:r>
            <a:r>
              <a:rPr lang="en-US" sz="2000" b="1" dirty="0"/>
              <a:t> Exit Code 09 – Transferred to Regular Education</a:t>
            </a:r>
          </a:p>
          <a:p>
            <a:pPr lvl="1"/>
            <a:r>
              <a:rPr lang="en-US" sz="2000" b="1" dirty="0"/>
              <a:t>Report exiting students who are staffed out with all the Sped services info that were in effect on their last day of service.</a:t>
            </a:r>
          </a:p>
          <a:p>
            <a:pPr lvl="1"/>
            <a:r>
              <a:rPr lang="en-US" sz="2000" b="1" dirty="0"/>
              <a:t>Make sure to keep the following Sped services information fields filled in:</a:t>
            </a:r>
          </a:p>
          <a:p>
            <a:pPr lvl="2"/>
            <a:r>
              <a:rPr lang="en-US" b="1" dirty="0">
                <a:solidFill>
                  <a:srgbClr val="FF0000"/>
                </a:solidFill>
              </a:rPr>
              <a:t>Eligibility and Services = 02 eligible</a:t>
            </a:r>
          </a:p>
          <a:p>
            <a:pPr lvl="2"/>
            <a:r>
              <a:rPr lang="en-US" b="1" dirty="0">
                <a:solidFill>
                  <a:srgbClr val="FF0000"/>
                </a:solidFill>
              </a:rPr>
              <a:t>Sped Service Hours= populate as applicable on last date of services</a:t>
            </a:r>
            <a:r>
              <a:rPr lang="en-US" b="1" dirty="0"/>
              <a:t>   </a:t>
            </a:r>
          </a:p>
          <a:p>
            <a:pPr marL="365760" lvl="1" indent="0">
              <a:buNone/>
            </a:pPr>
            <a:endParaRPr lang="en-US" sz="2000" dirty="0"/>
          </a:p>
          <a:p>
            <a:endParaRPr lang="en-US" sz="1200" dirty="0"/>
          </a:p>
          <a:p>
            <a:endParaRPr lang="en-US" sz="1200" dirty="0"/>
          </a:p>
        </p:txBody>
      </p:sp>
      <p:sp>
        <p:nvSpPr>
          <p:cNvPr id="5" name="Slide Number Placeholder 4"/>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51</a:t>
            </a:fld>
            <a:endParaRPr lang="en-US" dirty="0"/>
          </a:p>
        </p:txBody>
      </p:sp>
    </p:spTree>
    <p:extLst>
      <p:ext uri="{BB962C8B-B14F-4D97-AF65-F5344CB8AC3E}">
        <p14:creationId xmlns:p14="http://schemas.microsoft.com/office/powerpoint/2010/main" val="12677345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5193" y="1349115"/>
            <a:ext cx="8354724" cy="4287780"/>
          </a:xfrm>
        </p:spPr>
        <p:txBody>
          <a:bodyPr>
            <a:normAutofit/>
          </a:bodyPr>
          <a:lstStyle/>
          <a:p>
            <a:r>
              <a:rPr lang="en-US" sz="1600" b="0" dirty="0"/>
              <a:t>Part C - Path 1 students should be reported in school year in which the evaluation took place. </a:t>
            </a:r>
          </a:p>
          <a:p>
            <a:r>
              <a:rPr lang="en-US" sz="1600" b="0" dirty="0"/>
              <a:t>Part B – Paths 2 &amp; 3 students should be reported in school year in which the IEP was implemented (or if date is zero- filled and IEP will never be implemented as indicated by delay reasons 01, 03, 47, 52, 54). </a:t>
            </a:r>
          </a:p>
          <a:p>
            <a:pPr marL="45720" indent="0">
              <a:buNone/>
            </a:pPr>
            <a:r>
              <a:rPr lang="en-US" sz="1600" b="0" dirty="0">
                <a:solidFill>
                  <a:srgbClr val="000000"/>
                </a:solidFill>
              </a:rPr>
              <a:t> </a:t>
            </a:r>
          </a:p>
          <a:p>
            <a:pPr lvl="1"/>
            <a:r>
              <a:rPr lang="en-US" sz="1600" b="0" dirty="0">
                <a:solidFill>
                  <a:srgbClr val="000000"/>
                </a:solidFill>
              </a:rPr>
              <a:t>Using these rules will help you determine which school year to report child in. </a:t>
            </a:r>
            <a:r>
              <a:rPr lang="en-US" sz="1600" b="0" dirty="0"/>
              <a:t>Events often span two school years and the reporting needs to be broken up – report Path 1 evaluation this year and Path 2 events next year.  </a:t>
            </a:r>
            <a:endParaRPr lang="en-US" sz="1600" dirty="0"/>
          </a:p>
          <a:p>
            <a:pPr lvl="2"/>
            <a:r>
              <a:rPr lang="en-US" sz="1600" dirty="0">
                <a:solidFill>
                  <a:srgbClr val="000000"/>
                </a:solidFill>
              </a:rPr>
              <a:t>Example:  A 2.8 year old was evaluated and found eligible for Part C in March 2022.  The child was then referred to Part B in May 2022 and found eligible.  The IEP won’t be implemented/services starting until next school year in Fall of 2022.  </a:t>
            </a:r>
          </a:p>
          <a:p>
            <a:pPr lvl="3"/>
            <a:r>
              <a:rPr lang="en-US" sz="1600" b="0" dirty="0">
                <a:solidFill>
                  <a:srgbClr val="FF0000"/>
                </a:solidFill>
              </a:rPr>
              <a:t>The Part C Evaluation </a:t>
            </a:r>
            <a:r>
              <a:rPr lang="en-US" sz="1600" dirty="0">
                <a:solidFill>
                  <a:srgbClr val="FF0000"/>
                </a:solidFill>
              </a:rPr>
              <a:t>should</a:t>
            </a:r>
            <a:r>
              <a:rPr lang="en-US" sz="1600" b="0" dirty="0">
                <a:solidFill>
                  <a:srgbClr val="FF0000"/>
                </a:solidFill>
              </a:rPr>
              <a:t> be reported in the </a:t>
            </a:r>
            <a:r>
              <a:rPr lang="en-US" sz="1600" dirty="0">
                <a:solidFill>
                  <a:srgbClr val="FF0000"/>
                </a:solidFill>
              </a:rPr>
              <a:t>21</a:t>
            </a:r>
            <a:r>
              <a:rPr lang="en-US" sz="1600" b="0" dirty="0">
                <a:solidFill>
                  <a:srgbClr val="FF0000"/>
                </a:solidFill>
              </a:rPr>
              <a:t>-22 school year since the child was evaluated in March 2022. Special Ed or Part C Referral code =01.</a:t>
            </a:r>
          </a:p>
          <a:p>
            <a:pPr lvl="3"/>
            <a:r>
              <a:rPr lang="en-US" sz="1600" dirty="0">
                <a:solidFill>
                  <a:srgbClr val="000000"/>
                </a:solidFill>
              </a:rPr>
              <a:t>The</a:t>
            </a:r>
            <a:r>
              <a:rPr lang="en-US" sz="1600" b="0" dirty="0">
                <a:solidFill>
                  <a:srgbClr val="000000"/>
                </a:solidFill>
              </a:rPr>
              <a:t> Part B </a:t>
            </a:r>
            <a:r>
              <a:rPr lang="en-US" sz="1600" dirty="0">
                <a:solidFill>
                  <a:srgbClr val="000000"/>
                </a:solidFill>
              </a:rPr>
              <a:t>referral and dates shouldn’t</a:t>
            </a:r>
            <a:r>
              <a:rPr lang="en-US" sz="1600" b="0" dirty="0">
                <a:solidFill>
                  <a:srgbClr val="000000"/>
                </a:solidFill>
              </a:rPr>
              <a:t> be reported until </a:t>
            </a:r>
            <a:r>
              <a:rPr lang="en-US" sz="1600" dirty="0">
                <a:solidFill>
                  <a:srgbClr val="000000"/>
                </a:solidFill>
              </a:rPr>
              <a:t>22</a:t>
            </a:r>
            <a:r>
              <a:rPr lang="en-US" sz="1600" b="0" dirty="0">
                <a:solidFill>
                  <a:srgbClr val="000000"/>
                </a:solidFill>
              </a:rPr>
              <a:t>-23</a:t>
            </a:r>
            <a:r>
              <a:rPr lang="en-US" sz="1600" dirty="0">
                <a:solidFill>
                  <a:srgbClr val="000000"/>
                </a:solidFill>
              </a:rPr>
              <a:t> s</a:t>
            </a:r>
            <a:r>
              <a:rPr lang="en-US" sz="1600" b="0" dirty="0">
                <a:solidFill>
                  <a:srgbClr val="000000"/>
                </a:solidFill>
              </a:rPr>
              <a:t>ince the IEP won’t be implemented until fall of 2022.</a:t>
            </a:r>
          </a:p>
        </p:txBody>
      </p:sp>
      <p:sp>
        <p:nvSpPr>
          <p:cNvPr id="3" name="Title 2"/>
          <p:cNvSpPr>
            <a:spLocks noGrp="1"/>
          </p:cNvSpPr>
          <p:nvPr>
            <p:ph type="title"/>
          </p:nvPr>
        </p:nvSpPr>
        <p:spPr/>
        <p:txBody>
          <a:bodyPr/>
          <a:lstStyle/>
          <a:p>
            <a:r>
              <a:rPr lang="en-US" dirty="0">
                <a:latin typeface="Palatino Linotype" panose="02040502050505030304" pitchFamily="18" charset="0"/>
              </a:rPr>
              <a:t>Example:</a:t>
            </a:r>
            <a:br>
              <a:rPr lang="en-US" dirty="0">
                <a:latin typeface="Palatino Linotype" panose="02040502050505030304" pitchFamily="18" charset="0"/>
              </a:rPr>
            </a:br>
            <a:r>
              <a:rPr lang="en-US" dirty="0">
                <a:latin typeface="Palatino Linotype" panose="02040502050505030304" pitchFamily="18" charset="0"/>
              </a:rPr>
              <a:t>Which School Year to Report?</a:t>
            </a:r>
          </a:p>
        </p:txBody>
      </p:sp>
    </p:spTree>
    <p:extLst>
      <p:ext uri="{BB962C8B-B14F-4D97-AF65-F5344CB8AC3E}">
        <p14:creationId xmlns:p14="http://schemas.microsoft.com/office/powerpoint/2010/main" val="4305161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C97C8-89FC-4425-A832-46F19798EED5}"/>
              </a:ext>
            </a:extLst>
          </p:cNvPr>
          <p:cNvSpPr>
            <a:spLocks noGrp="1"/>
          </p:cNvSpPr>
          <p:nvPr>
            <p:ph type="title"/>
          </p:nvPr>
        </p:nvSpPr>
        <p:spPr>
          <a:xfrm>
            <a:off x="66675" y="255588"/>
            <a:ext cx="5715000" cy="568324"/>
          </a:xfrm>
        </p:spPr>
        <p:txBody>
          <a:bodyPr>
            <a:normAutofit/>
          </a:bodyPr>
          <a:lstStyle/>
          <a:p>
            <a:r>
              <a:rPr lang="en-US" dirty="0"/>
              <a:t>Special Education EOY: Delay Code Examples</a:t>
            </a:r>
          </a:p>
        </p:txBody>
      </p:sp>
      <p:sp>
        <p:nvSpPr>
          <p:cNvPr id="3" name="Content Placeholder 2">
            <a:extLst>
              <a:ext uri="{FF2B5EF4-FFF2-40B4-BE49-F238E27FC236}">
                <a16:creationId xmlns:a16="http://schemas.microsoft.com/office/drawing/2014/main" id="{1CB317DD-26C5-4B11-8656-21F6816A03E2}"/>
              </a:ext>
            </a:extLst>
          </p:cNvPr>
          <p:cNvSpPr>
            <a:spLocks noGrp="1"/>
          </p:cNvSpPr>
          <p:nvPr>
            <p:ph idx="1"/>
          </p:nvPr>
        </p:nvSpPr>
        <p:spPr/>
        <p:txBody>
          <a:bodyPr>
            <a:normAutofit fontScale="92500" lnSpcReduction="20000"/>
          </a:bodyPr>
          <a:lstStyle/>
          <a:p>
            <a:pPr marL="0" indent="0">
              <a:buNone/>
            </a:pPr>
            <a:r>
              <a:rPr lang="en-US" sz="2000" dirty="0"/>
              <a:t>Q: Several of our C to B referrals are turning 3 in the months of May, June, and July. They were evaluated and found eligible for Part B services during the 21-22 school year, but parents are waiting until the fall of 2022 to enroll and start them in school/services. Do we report them in the 21-22 collection and what delay code do we use? </a:t>
            </a:r>
          </a:p>
          <a:p>
            <a:pPr marL="0" indent="0">
              <a:buNone/>
            </a:pPr>
            <a:endParaRPr lang="en-US" sz="2000" dirty="0"/>
          </a:p>
          <a:p>
            <a:pPr marL="0" indent="0">
              <a:buNone/>
            </a:pPr>
            <a:r>
              <a:rPr lang="en-US" sz="2000" dirty="0">
                <a:solidFill>
                  <a:srgbClr val="FF0000"/>
                </a:solidFill>
              </a:rPr>
              <a:t>A: Report the C to B referral for these students in the 22-23 collection, the year in which their IEP is scheduled to be implemented/services started. You will still need to report the applicable delay code at that time. </a:t>
            </a:r>
          </a:p>
          <a:p>
            <a:pPr lvl="1"/>
            <a:r>
              <a:rPr lang="en-US" sz="2000" dirty="0">
                <a:solidFill>
                  <a:srgbClr val="FF0000"/>
                </a:solidFill>
              </a:rPr>
              <a:t>Use Delay Code 45 for parent related delays. This would include parents opting to wait and enroll these students in the following school year since they turn 3 so late in the year (May birthday) </a:t>
            </a:r>
          </a:p>
          <a:p>
            <a:pPr lvl="1"/>
            <a:r>
              <a:rPr lang="en-US" sz="2000" dirty="0">
                <a:solidFill>
                  <a:srgbClr val="FF0000"/>
                </a:solidFill>
              </a:rPr>
              <a:t>Use Delay Code 49 for those that turn 3 over the summer months or after school has ended for the 21-22 </a:t>
            </a:r>
            <a:r>
              <a:rPr lang="en-US" sz="2000" dirty="0" err="1">
                <a:solidFill>
                  <a:srgbClr val="FF0000"/>
                </a:solidFill>
              </a:rPr>
              <a:t>sy</a:t>
            </a:r>
            <a:r>
              <a:rPr lang="en-US" sz="2000" dirty="0">
                <a:solidFill>
                  <a:srgbClr val="FF0000"/>
                </a:solidFill>
              </a:rPr>
              <a:t>. </a:t>
            </a:r>
          </a:p>
          <a:p>
            <a:pPr lvl="1"/>
            <a:r>
              <a:rPr lang="en-US" sz="2000" dirty="0">
                <a:solidFill>
                  <a:srgbClr val="FF0000"/>
                </a:solidFill>
              </a:rPr>
              <a:t>You do not need to report them at all in 21-22 UNLESS they also had a Part C evaluation this year. If that event was reported in a prior year, you would hold off on reporting them this year.  If part c eval took place earlier this year, you would report them as a path 1 record only in 21-22.  </a:t>
            </a:r>
          </a:p>
        </p:txBody>
      </p:sp>
      <p:sp>
        <p:nvSpPr>
          <p:cNvPr id="4" name="Slide Number Placeholder 3">
            <a:extLst>
              <a:ext uri="{FF2B5EF4-FFF2-40B4-BE49-F238E27FC236}">
                <a16:creationId xmlns:a16="http://schemas.microsoft.com/office/drawing/2014/main" id="{77B54A79-D6FE-4C69-BE54-C9BBF985ED5F}"/>
              </a:ext>
            </a:extLst>
          </p:cNvPr>
          <p:cNvSpPr>
            <a:spLocks noGrp="1"/>
          </p:cNvSpPr>
          <p:nvPr>
            <p:ph type="sldNum" sz="quarter" idx="12"/>
          </p:nvPr>
        </p:nvSpPr>
        <p:spPr/>
        <p:txBody>
          <a:bodyPr/>
          <a:lstStyle/>
          <a:p>
            <a:fld id="{C479D5F6-EDCB-402A-AC08-4943A1820E8F}" type="slidenum">
              <a:rPr lang="en-US" smtClean="0"/>
              <a:pPr/>
              <a:t>53</a:t>
            </a:fld>
            <a:endParaRPr lang="en-US" dirty="0"/>
          </a:p>
        </p:txBody>
      </p:sp>
    </p:spTree>
    <p:extLst>
      <p:ext uri="{BB962C8B-B14F-4D97-AF65-F5344CB8AC3E}">
        <p14:creationId xmlns:p14="http://schemas.microsoft.com/office/powerpoint/2010/main" val="23147820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C65D0-DAEF-4796-9A3A-EB42802FB96E}"/>
              </a:ext>
            </a:extLst>
          </p:cNvPr>
          <p:cNvSpPr>
            <a:spLocks noGrp="1"/>
          </p:cNvSpPr>
          <p:nvPr>
            <p:ph type="title"/>
          </p:nvPr>
        </p:nvSpPr>
        <p:spPr/>
        <p:txBody>
          <a:bodyPr/>
          <a:lstStyle/>
          <a:p>
            <a:r>
              <a:rPr lang="en-US" dirty="0"/>
              <a:t>Special Education End of Year </a:t>
            </a:r>
          </a:p>
        </p:txBody>
      </p:sp>
      <p:sp>
        <p:nvSpPr>
          <p:cNvPr id="3" name="Content Placeholder 2">
            <a:extLst>
              <a:ext uri="{FF2B5EF4-FFF2-40B4-BE49-F238E27FC236}">
                <a16:creationId xmlns:a16="http://schemas.microsoft.com/office/drawing/2014/main" id="{923B6DD6-B7C0-4CFB-9849-5744941B4F39}"/>
              </a:ext>
            </a:extLst>
          </p:cNvPr>
          <p:cNvSpPr>
            <a:spLocks noGrp="1"/>
          </p:cNvSpPr>
          <p:nvPr>
            <p:ph idx="1"/>
          </p:nvPr>
        </p:nvSpPr>
        <p:spPr/>
        <p:txBody>
          <a:bodyPr>
            <a:normAutofit/>
          </a:bodyPr>
          <a:lstStyle/>
          <a:p>
            <a:pPr marL="0" indent="0">
              <a:buNone/>
            </a:pPr>
            <a:r>
              <a:rPr lang="en-US" dirty="0"/>
              <a:t>Date IEP Implemented Path 2 or Path 3 –</a:t>
            </a:r>
          </a:p>
          <a:p>
            <a:r>
              <a:rPr lang="en-US" dirty="0"/>
              <a:t>A path 2 or 3 referral record should be reported in the school year in which the IEP was implemented </a:t>
            </a:r>
          </a:p>
          <a:p>
            <a:pPr lvl="1"/>
            <a:r>
              <a:rPr lang="en-US" dirty="0"/>
              <a:t>Date student physically began receiving services in your AU</a:t>
            </a:r>
          </a:p>
          <a:p>
            <a:pPr lvl="1"/>
            <a:r>
              <a:rPr lang="en-US" dirty="0"/>
              <a:t>Should match the “Date of Entry to Special Education” on the record</a:t>
            </a:r>
          </a:p>
          <a:p>
            <a:pPr lvl="1"/>
            <a:r>
              <a:rPr lang="en-US" dirty="0"/>
              <a:t>For Sped EOY reporting purposes, this date should not be reported on a referral record if the student did not receive any services in your AU </a:t>
            </a:r>
          </a:p>
          <a:p>
            <a:pPr lvl="2"/>
            <a:r>
              <a:rPr lang="en-US" dirty="0"/>
              <a:t>even though the IEP would have been “implemented” or was marked as implemented in your source system – please don’t report it in the Participation file unless student enrolled and actually began school and services there</a:t>
            </a:r>
          </a:p>
          <a:p>
            <a:pPr lvl="2"/>
            <a:endParaRPr lang="en-US" dirty="0"/>
          </a:p>
          <a:p>
            <a:pPr lvl="1"/>
            <a:r>
              <a:rPr lang="en-US" dirty="0"/>
              <a:t>If parent never enrolls their child once the evaluation process completes, delay code ’01’ is applicable  </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092E8811-0D21-4465-8947-09E921D7EA6D}"/>
              </a:ext>
            </a:extLst>
          </p:cNvPr>
          <p:cNvSpPr>
            <a:spLocks noGrp="1"/>
          </p:cNvSpPr>
          <p:nvPr>
            <p:ph type="sldNum" sz="quarter" idx="12"/>
          </p:nvPr>
        </p:nvSpPr>
        <p:spPr/>
        <p:txBody>
          <a:bodyPr/>
          <a:lstStyle/>
          <a:p>
            <a:fld id="{C479D5F6-EDCB-402A-AC08-4943A1820E8F}" type="slidenum">
              <a:rPr lang="en-US" smtClean="0"/>
              <a:pPr/>
              <a:t>54</a:t>
            </a:fld>
            <a:endParaRPr lang="en-US" dirty="0"/>
          </a:p>
        </p:txBody>
      </p:sp>
    </p:spTree>
    <p:extLst>
      <p:ext uri="{BB962C8B-B14F-4D97-AF65-F5344CB8AC3E}">
        <p14:creationId xmlns:p14="http://schemas.microsoft.com/office/powerpoint/2010/main" val="536211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Exceptions</a:t>
            </a:r>
          </a:p>
        </p:txBody>
      </p:sp>
      <p:sp>
        <p:nvSpPr>
          <p:cNvPr id="3" name="Slide Number Placeholder 2"/>
          <p:cNvSpPr>
            <a:spLocks noGrp="1"/>
          </p:cNvSpPr>
          <p:nvPr>
            <p:ph type="sldNum" sz="quarter" idx="12"/>
          </p:nvPr>
        </p:nvSpPr>
        <p:spPr/>
        <p:txBody>
          <a:bodyPr/>
          <a:lstStyle/>
          <a:p>
            <a:fld id="{67726FA2-3EC9-4717-AD62-D8C823692DD3}" type="slidenum">
              <a:rPr lang="en-US" smtClean="0"/>
              <a:pPr/>
              <a:t>55</a:t>
            </a:fld>
            <a:endParaRPr lang="en-US" dirty="0"/>
          </a:p>
        </p:txBody>
      </p:sp>
    </p:spTree>
    <p:extLst>
      <p:ext uri="{BB962C8B-B14F-4D97-AF65-F5344CB8AC3E}">
        <p14:creationId xmlns:p14="http://schemas.microsoft.com/office/powerpoint/2010/main" val="40732431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solidFill>
                  <a:schemeClr val="tx1"/>
                </a:solidFill>
              </a:rPr>
              <a:t>Exception to the Rule – </a:t>
            </a:r>
            <a:br>
              <a:rPr lang="en-US" dirty="0">
                <a:solidFill>
                  <a:schemeClr val="tx1"/>
                </a:solidFill>
              </a:rPr>
            </a:br>
            <a:r>
              <a:rPr lang="en-US" dirty="0">
                <a:solidFill>
                  <a:schemeClr val="tx1"/>
                </a:solidFill>
              </a:rPr>
              <a:t>Save Exception Spreadsheet in </a:t>
            </a:r>
            <a:r>
              <a:rPr lang="en-US" dirty="0" err="1">
                <a:solidFill>
                  <a:schemeClr val="tx1"/>
                </a:solidFill>
              </a:rPr>
              <a:t>Syncplicity</a:t>
            </a:r>
            <a:r>
              <a:rPr lang="en-US" dirty="0">
                <a:solidFill>
                  <a:schemeClr val="tx1"/>
                </a:solidFill>
              </a:rPr>
              <a:t> Folder</a:t>
            </a:r>
          </a:p>
        </p:txBody>
      </p:sp>
      <p:sp>
        <p:nvSpPr>
          <p:cNvPr id="4" name="Content Placeholder 1"/>
          <p:cNvSpPr>
            <a:spLocks noGrp="1"/>
          </p:cNvSpPr>
          <p:nvPr>
            <p:ph idx="1"/>
          </p:nvPr>
        </p:nvSpPr>
        <p:spPr/>
        <p:txBody>
          <a:bodyPr>
            <a:normAutofit/>
          </a:bodyPr>
          <a:lstStyle/>
          <a:p>
            <a:pPr marL="45720" indent="0">
              <a:buNone/>
            </a:pPr>
            <a:endParaRPr lang="en-US" sz="1600" dirty="0">
              <a:latin typeface="+mn-lt"/>
            </a:endParaRPr>
          </a:p>
          <a:p>
            <a:pPr marL="0" indent="0">
              <a:buNone/>
            </a:pPr>
            <a:r>
              <a:rPr lang="en-US" sz="1600" dirty="0">
                <a:solidFill>
                  <a:schemeClr val="tx1"/>
                </a:solidFill>
                <a:latin typeface="+mn-lt"/>
              </a:rPr>
              <a:t>Submit exception requests to </a:t>
            </a:r>
            <a:r>
              <a:rPr lang="en-US" sz="1600" dirty="0" err="1">
                <a:solidFill>
                  <a:schemeClr val="tx1"/>
                </a:solidFill>
                <a:latin typeface="+mn-lt"/>
              </a:rPr>
              <a:t>Syncplicity</a:t>
            </a:r>
            <a:r>
              <a:rPr lang="en-US" sz="1600" dirty="0">
                <a:solidFill>
                  <a:schemeClr val="tx1"/>
                </a:solidFill>
                <a:latin typeface="+mn-lt"/>
              </a:rPr>
              <a:t> – online platform used for secure file sharing</a:t>
            </a:r>
          </a:p>
          <a:p>
            <a:pPr>
              <a:buFont typeface="Wingdings" panose="05000000000000000000" pitchFamily="2" charset="2"/>
              <a:buChar char="v"/>
            </a:pPr>
            <a:r>
              <a:rPr lang="en-US" sz="1600" dirty="0">
                <a:solidFill>
                  <a:schemeClr val="tx1"/>
                </a:solidFill>
                <a:latin typeface="+mn-lt"/>
              </a:rPr>
              <a:t>Let us know if you do not yet have a folder. We will send you email with a link to set it up</a:t>
            </a:r>
          </a:p>
          <a:p>
            <a:pPr>
              <a:buFont typeface="Wingdings" panose="05000000000000000000" pitchFamily="2" charset="2"/>
              <a:buChar char="v"/>
            </a:pPr>
            <a:r>
              <a:rPr lang="en-US" sz="1600" dirty="0">
                <a:solidFill>
                  <a:schemeClr val="tx1"/>
                </a:solidFill>
                <a:latin typeface="+mn-lt"/>
              </a:rPr>
              <a:t>Once a file has been shared you can access </a:t>
            </a:r>
            <a:r>
              <a:rPr lang="en-US" sz="1600" dirty="0" err="1">
                <a:solidFill>
                  <a:schemeClr val="tx1"/>
                </a:solidFill>
                <a:latin typeface="+mn-lt"/>
              </a:rPr>
              <a:t>Syncplicity</a:t>
            </a:r>
            <a:r>
              <a:rPr lang="en-US" sz="1600" dirty="0">
                <a:solidFill>
                  <a:schemeClr val="tx1"/>
                </a:solidFill>
                <a:latin typeface="+mn-lt"/>
              </a:rPr>
              <a:t> at:  </a:t>
            </a:r>
            <a:r>
              <a:rPr lang="en-US" sz="1600" u="sng" dirty="0">
                <a:solidFill>
                  <a:schemeClr val="tx1"/>
                </a:solidFill>
                <a:latin typeface="+mn-lt"/>
              </a:rPr>
              <a:t>my.syncplicity.com</a:t>
            </a:r>
          </a:p>
          <a:p>
            <a:pPr>
              <a:buFont typeface="Wingdings" panose="05000000000000000000" pitchFamily="2" charset="2"/>
              <a:buChar char="v"/>
            </a:pPr>
            <a:r>
              <a:rPr lang="en-US" sz="1600" dirty="0">
                <a:solidFill>
                  <a:schemeClr val="tx1"/>
                </a:solidFill>
                <a:latin typeface="+mn-lt"/>
              </a:rPr>
              <a:t>File name is your AU code </a:t>
            </a:r>
          </a:p>
          <a:p>
            <a:pPr>
              <a:buFont typeface="Wingdings" panose="05000000000000000000" pitchFamily="2" charset="2"/>
              <a:buChar char="v"/>
            </a:pPr>
            <a:r>
              <a:rPr lang="en-US" sz="1600" dirty="0">
                <a:solidFill>
                  <a:schemeClr val="tx1"/>
                </a:solidFill>
                <a:latin typeface="+mn-lt"/>
              </a:rPr>
              <a:t>Used for Exception requests, questions that include PII, facility students information, </a:t>
            </a:r>
            <a:r>
              <a:rPr lang="en-US" sz="1600" dirty="0" err="1">
                <a:solidFill>
                  <a:schemeClr val="tx1"/>
                </a:solidFill>
                <a:latin typeface="+mn-lt"/>
              </a:rPr>
              <a:t>etc</a:t>
            </a:r>
            <a:endParaRPr lang="en-US" sz="1600" dirty="0">
              <a:solidFill>
                <a:schemeClr val="tx1"/>
              </a:solidFill>
              <a:latin typeface="+mn-lt"/>
            </a:endParaRPr>
          </a:p>
          <a:p>
            <a:pPr>
              <a:buFont typeface="Wingdings" panose="05000000000000000000" pitchFamily="2" charset="2"/>
              <a:buChar char="v"/>
            </a:pPr>
            <a:r>
              <a:rPr lang="en-US" sz="1600" b="1" dirty="0">
                <a:solidFill>
                  <a:schemeClr val="tx1"/>
                </a:solidFill>
                <a:latin typeface="+mn-lt"/>
              </a:rPr>
              <a:t>Please email CDE to notify us you’ve placed something in the folder. We aren’t automatically notified when you’ve saved something in your </a:t>
            </a:r>
            <a:r>
              <a:rPr lang="en-US" sz="1600" b="1" dirty="0" err="1">
                <a:solidFill>
                  <a:schemeClr val="tx1"/>
                </a:solidFill>
                <a:latin typeface="+mn-lt"/>
              </a:rPr>
              <a:t>Syncplicity</a:t>
            </a:r>
            <a:r>
              <a:rPr lang="en-US" sz="1600" b="1" dirty="0">
                <a:solidFill>
                  <a:schemeClr val="tx1"/>
                </a:solidFill>
                <a:latin typeface="+mn-lt"/>
              </a:rPr>
              <a:t> folder. </a:t>
            </a:r>
          </a:p>
          <a:p>
            <a:pPr marL="0" indent="0">
              <a:buNone/>
            </a:pPr>
            <a:endParaRPr lang="en-US" sz="1600" dirty="0">
              <a:latin typeface="+mn-lt"/>
            </a:endParaRPr>
          </a:p>
        </p:txBody>
      </p:sp>
      <p:sp>
        <p:nvSpPr>
          <p:cNvPr id="2" name="Rectangle 1"/>
          <p:cNvSpPr/>
          <p:nvPr/>
        </p:nvSpPr>
        <p:spPr>
          <a:xfrm>
            <a:off x="98275" y="5233915"/>
            <a:ext cx="6473439" cy="584775"/>
          </a:xfrm>
          <a:prstGeom prst="rect">
            <a:avLst/>
          </a:prstGeom>
        </p:spPr>
        <p:txBody>
          <a:bodyPr wrap="square">
            <a:spAutoFit/>
          </a:bodyPr>
          <a:lstStyle/>
          <a:p>
            <a:pPr lvl="1">
              <a:buFont typeface="Wingdings" panose="05000000000000000000" pitchFamily="2" charset="2"/>
              <a:buChar char="v"/>
            </a:pPr>
            <a:r>
              <a:rPr lang="en-US" sz="1600" dirty="0" err="1"/>
              <a:t>Syncplicity</a:t>
            </a:r>
            <a:r>
              <a:rPr lang="en-US" sz="1600" dirty="0"/>
              <a:t> User Guide: </a:t>
            </a:r>
            <a:r>
              <a:rPr lang="en-US" sz="1600" dirty="0">
                <a:hlinkClick r:id="rId2"/>
              </a:rPr>
              <a:t>http://www.cde.state.co.us/datapipeline/syncplicityinstructions</a:t>
            </a:r>
            <a:r>
              <a:rPr lang="en-US" sz="1600" dirty="0"/>
              <a:t> </a:t>
            </a:r>
          </a:p>
        </p:txBody>
      </p:sp>
      <p:sp>
        <p:nvSpPr>
          <p:cNvPr id="5" name="Slide Number Placeholder 4"/>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56</a:t>
            </a:fld>
            <a:endParaRPr lang="en-US" dirty="0"/>
          </a:p>
        </p:txBody>
      </p:sp>
    </p:spTree>
    <p:extLst>
      <p:ext uri="{BB962C8B-B14F-4D97-AF65-F5344CB8AC3E}">
        <p14:creationId xmlns:p14="http://schemas.microsoft.com/office/powerpoint/2010/main" val="11234420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Exception Edits</a:t>
            </a:r>
          </a:p>
        </p:txBody>
      </p:sp>
      <p:grpSp>
        <p:nvGrpSpPr>
          <p:cNvPr id="2" name="Group 4"/>
          <p:cNvGrpSpPr>
            <a:grpSpLocks noChangeAspect="1"/>
          </p:cNvGrpSpPr>
          <p:nvPr/>
        </p:nvGrpSpPr>
        <p:grpSpPr bwMode="auto">
          <a:xfrm>
            <a:off x="934245" y="1320801"/>
            <a:ext cx="7281863" cy="4543425"/>
            <a:chOff x="672" y="1076"/>
            <a:chExt cx="4587" cy="2862"/>
          </a:xfrm>
        </p:grpSpPr>
        <p:sp>
          <p:nvSpPr>
            <p:cNvPr id="6" name="AutoShape 3"/>
            <p:cNvSpPr>
              <a:spLocks noChangeAspect="1" noChangeArrowheads="1" noTextEdit="1"/>
            </p:cNvSpPr>
            <p:nvPr/>
          </p:nvSpPr>
          <p:spPr bwMode="auto">
            <a:xfrm>
              <a:off x="672" y="1162"/>
              <a:ext cx="4352" cy="27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5"/>
            <p:cNvSpPr>
              <a:spLocks noChangeArrowheads="1"/>
            </p:cNvSpPr>
            <p:nvPr/>
          </p:nvSpPr>
          <p:spPr bwMode="auto">
            <a:xfrm>
              <a:off x="733" y="1285"/>
              <a:ext cx="83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itchFamily="34" charset="0"/>
                  <a:cs typeface="Arial" pitchFamily="34" charset="0"/>
                </a:rPr>
                <a:t>EXCEPTION TYPE</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8" name="Rectangle 6"/>
            <p:cNvSpPr>
              <a:spLocks noChangeArrowheads="1"/>
            </p:cNvSpPr>
            <p:nvPr/>
          </p:nvSpPr>
          <p:spPr bwMode="auto">
            <a:xfrm>
              <a:off x="1609" y="1285"/>
              <a:ext cx="81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a:ln>
                    <a:noFill/>
                  </a:ln>
                  <a:solidFill>
                    <a:srgbClr val="000000"/>
                  </a:solidFill>
                  <a:effectLst/>
                  <a:latin typeface="Calibri" pitchFamily="34" charset="0"/>
                  <a:cs typeface="Arial" pitchFamily="34" charset="0"/>
                </a:rPr>
                <a:t>ERROR CODE (S)</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9" name="Rectangle 7"/>
            <p:cNvSpPr>
              <a:spLocks noChangeArrowheads="1"/>
            </p:cNvSpPr>
            <p:nvPr/>
          </p:nvSpPr>
          <p:spPr bwMode="auto">
            <a:xfrm>
              <a:off x="2346" y="1285"/>
              <a:ext cx="2885"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itchFamily="34" charset="0"/>
                  <a:cs typeface="Arial" pitchFamily="34" charset="0"/>
                </a:rPr>
                <a:t>INFORMATION NEEDED IN "COMMENTS AND EXPLANATION"</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0" name="Rectangle 8"/>
            <p:cNvSpPr>
              <a:spLocks noChangeArrowheads="1"/>
            </p:cNvSpPr>
            <p:nvPr/>
          </p:nvSpPr>
          <p:spPr bwMode="auto">
            <a:xfrm>
              <a:off x="733" y="1515"/>
              <a:ext cx="667"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itchFamily="34" charset="0"/>
                  <a:cs typeface="Arial" pitchFamily="34" charset="0"/>
                </a:rPr>
                <a:t>Grade to Age</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1" name="Rectangle 9"/>
            <p:cNvSpPr>
              <a:spLocks noChangeArrowheads="1"/>
            </p:cNvSpPr>
            <p:nvPr/>
          </p:nvSpPr>
          <p:spPr bwMode="auto">
            <a:xfrm>
              <a:off x="1609" y="1515"/>
              <a:ext cx="327"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Calibri" pitchFamily="34" charset="0"/>
                  <a:cs typeface="Arial" pitchFamily="34" charset="0"/>
                </a:rPr>
                <a:t>SY250</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2" name="Rectangle 10"/>
            <p:cNvSpPr>
              <a:spLocks noChangeArrowheads="1"/>
            </p:cNvSpPr>
            <p:nvPr/>
          </p:nvSpPr>
          <p:spPr bwMode="auto">
            <a:xfrm>
              <a:off x="2346" y="1439"/>
              <a:ext cx="284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0000"/>
                  </a:solidFill>
                  <a:effectLst/>
                  <a:latin typeface="Calibri" pitchFamily="34" charset="0"/>
                  <a:cs typeface="Arial" pitchFamily="34" charset="0"/>
                </a:rPr>
                <a:t>Please provide student's age and details of why student is not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3" name="Rectangle 11"/>
            <p:cNvSpPr>
              <a:spLocks noChangeArrowheads="1"/>
            </p:cNvSpPr>
            <p:nvPr/>
          </p:nvSpPr>
          <p:spPr bwMode="auto">
            <a:xfrm>
              <a:off x="2346" y="1578"/>
              <a:ext cx="1877"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0000"/>
                  </a:solidFill>
                  <a:effectLst/>
                  <a:latin typeface="Calibri" pitchFamily="34" charset="0"/>
                  <a:cs typeface="Arial" pitchFamily="34" charset="0"/>
                </a:rPr>
                <a:t>in an age appropriate grade.  EXAMPLE: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Rectangle 12"/>
            <p:cNvSpPr>
              <a:spLocks noChangeArrowheads="1"/>
            </p:cNvSpPr>
            <p:nvPr/>
          </p:nvSpPr>
          <p:spPr bwMode="auto">
            <a:xfrm>
              <a:off x="733" y="1878"/>
              <a:ext cx="88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a:ln>
                    <a:noFill/>
                  </a:ln>
                  <a:solidFill>
                    <a:srgbClr val="000000"/>
                  </a:solidFill>
                  <a:effectLst/>
                  <a:latin typeface="Calibri" pitchFamily="34" charset="0"/>
                  <a:cs typeface="Arial" pitchFamily="34" charset="0"/>
                </a:rPr>
                <a:t>Student Dropped </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5" name="Rectangle 13"/>
            <p:cNvSpPr>
              <a:spLocks noChangeArrowheads="1"/>
            </p:cNvSpPr>
            <p:nvPr/>
          </p:nvSpPr>
          <p:spPr bwMode="auto">
            <a:xfrm>
              <a:off x="733" y="2018"/>
              <a:ext cx="95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itchFamily="34" charset="0"/>
                  <a:cs typeface="Arial" pitchFamily="34" charset="0"/>
                </a:rPr>
                <a:t>Out Prior to Age 17</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6" name="Rectangle 14"/>
            <p:cNvSpPr>
              <a:spLocks noChangeArrowheads="1"/>
            </p:cNvSpPr>
            <p:nvPr/>
          </p:nvSpPr>
          <p:spPr bwMode="auto">
            <a:xfrm>
              <a:off x="1609" y="1948"/>
              <a:ext cx="327"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Calibri" pitchFamily="34" charset="0"/>
                  <a:cs typeface="Arial" pitchFamily="34" charset="0"/>
                </a:rPr>
                <a:t>SY247</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Rectangle 15"/>
            <p:cNvSpPr>
              <a:spLocks noChangeArrowheads="1"/>
            </p:cNvSpPr>
            <p:nvPr/>
          </p:nvSpPr>
          <p:spPr bwMode="auto">
            <a:xfrm>
              <a:off x="2346" y="1732"/>
              <a:ext cx="90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0000"/>
                  </a:solidFill>
                  <a:effectLst/>
                  <a:latin typeface="Calibri" pitchFamily="34" charset="0"/>
                  <a:cs typeface="Arial" pitchFamily="34" charset="0"/>
                </a:rPr>
                <a:t>Please provide the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8" name="Rectangle 16"/>
            <p:cNvSpPr>
              <a:spLocks noChangeArrowheads="1"/>
            </p:cNvSpPr>
            <p:nvPr/>
          </p:nvSpPr>
          <p:spPr bwMode="auto">
            <a:xfrm>
              <a:off x="3152" y="1732"/>
              <a:ext cx="159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0000"/>
                  </a:solidFill>
                  <a:effectLst/>
                  <a:latin typeface="Calibri" pitchFamily="34" charset="0"/>
                  <a:cs typeface="Arial" pitchFamily="34" charset="0"/>
                </a:rPr>
                <a:t>Date of Birth, Date of Exit, and an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9" name="Rectangle 17"/>
            <p:cNvSpPr>
              <a:spLocks noChangeArrowheads="1"/>
            </p:cNvSpPr>
            <p:nvPr/>
          </p:nvSpPr>
          <p:spPr bwMode="auto">
            <a:xfrm>
              <a:off x="2346" y="1871"/>
              <a:ext cx="289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0000"/>
                  </a:solidFill>
                  <a:effectLst/>
                  <a:latin typeface="Calibri" pitchFamily="34" charset="0"/>
                  <a:cs typeface="Arial" pitchFamily="34" charset="0"/>
                </a:rPr>
                <a:t>explanation of details regarding the student's drop out prior to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0" name="Rectangle 18"/>
            <p:cNvSpPr>
              <a:spLocks noChangeArrowheads="1"/>
            </p:cNvSpPr>
            <p:nvPr/>
          </p:nvSpPr>
          <p:spPr bwMode="auto">
            <a:xfrm>
              <a:off x="2346" y="2011"/>
              <a:ext cx="264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dirty="0">
                  <a:ln>
                    <a:noFill/>
                  </a:ln>
                  <a:solidFill>
                    <a:srgbClr val="000000"/>
                  </a:solidFill>
                  <a:effectLst/>
                  <a:latin typeface="Calibri" pitchFamily="34" charset="0"/>
                  <a:cs typeface="Arial" pitchFamily="34" charset="0"/>
                </a:rPr>
                <a:t>the age of 17 and attempts made to retain the student in </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1" name="Rectangle 19"/>
            <p:cNvSpPr>
              <a:spLocks noChangeArrowheads="1"/>
            </p:cNvSpPr>
            <p:nvPr/>
          </p:nvSpPr>
          <p:spPr bwMode="auto">
            <a:xfrm>
              <a:off x="2346" y="2150"/>
              <a:ext cx="93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0000"/>
                  </a:solidFill>
                  <a:effectLst/>
                  <a:latin typeface="Calibri" pitchFamily="34" charset="0"/>
                  <a:cs typeface="Arial" pitchFamily="34" charset="0"/>
                </a:rPr>
                <a:t>school.  EXAMPLE: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2" name="Rectangle 20"/>
            <p:cNvSpPr>
              <a:spLocks noChangeArrowheads="1"/>
            </p:cNvSpPr>
            <p:nvPr/>
          </p:nvSpPr>
          <p:spPr bwMode="auto">
            <a:xfrm>
              <a:off x="733" y="2311"/>
              <a:ext cx="90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itchFamily="34" charset="0"/>
                  <a:cs typeface="Arial" pitchFamily="34" charset="0"/>
                </a:rPr>
                <a:t>Primary Disability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3" name="Rectangle 21"/>
            <p:cNvSpPr>
              <a:spLocks noChangeArrowheads="1"/>
            </p:cNvSpPr>
            <p:nvPr/>
          </p:nvSpPr>
          <p:spPr bwMode="auto">
            <a:xfrm>
              <a:off x="733" y="2450"/>
              <a:ext cx="779"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itchFamily="34" charset="0"/>
                  <a:cs typeface="Arial" pitchFamily="34" charset="0"/>
                </a:rPr>
                <a:t>of 11 or 12 and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4" name="Rectangle 22"/>
            <p:cNvSpPr>
              <a:spLocks noChangeArrowheads="1"/>
            </p:cNvSpPr>
            <p:nvPr/>
          </p:nvSpPr>
          <p:spPr bwMode="auto">
            <a:xfrm>
              <a:off x="733" y="2590"/>
              <a:ext cx="959"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itchFamily="34" charset="0"/>
                  <a:cs typeface="Arial" pitchFamily="34" charset="0"/>
                </a:rPr>
                <a:t>outside acceptable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5" name="Rectangle 23"/>
            <p:cNvSpPr>
              <a:spLocks noChangeArrowheads="1"/>
            </p:cNvSpPr>
            <p:nvPr/>
          </p:nvSpPr>
          <p:spPr bwMode="auto">
            <a:xfrm>
              <a:off x="733" y="2729"/>
              <a:ext cx="51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itchFamily="34" charset="0"/>
                  <a:cs typeface="Arial" pitchFamily="34" charset="0"/>
                </a:rPr>
                <a:t>age range</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6" name="Rectangle 24"/>
            <p:cNvSpPr>
              <a:spLocks noChangeArrowheads="1"/>
            </p:cNvSpPr>
            <p:nvPr/>
          </p:nvSpPr>
          <p:spPr bwMode="auto">
            <a:xfrm>
              <a:off x="1609" y="2450"/>
              <a:ext cx="709"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Calibri" pitchFamily="34" charset="0"/>
                  <a:cs typeface="Arial" pitchFamily="34" charset="0"/>
                </a:rPr>
                <a:t>SY111, SY112,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7" name="Rectangle 25"/>
            <p:cNvSpPr>
              <a:spLocks noChangeArrowheads="1"/>
            </p:cNvSpPr>
            <p:nvPr/>
          </p:nvSpPr>
          <p:spPr bwMode="auto">
            <a:xfrm>
              <a:off x="1609" y="2590"/>
              <a:ext cx="327"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Calibri" pitchFamily="34" charset="0"/>
                  <a:cs typeface="Arial" pitchFamily="34" charset="0"/>
                </a:rPr>
                <a:t>SY113</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8" name="Rectangle 26"/>
            <p:cNvSpPr>
              <a:spLocks noChangeArrowheads="1"/>
            </p:cNvSpPr>
            <p:nvPr/>
          </p:nvSpPr>
          <p:spPr bwMode="auto">
            <a:xfrm>
              <a:off x="2346" y="2443"/>
              <a:ext cx="90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0000"/>
                  </a:solidFill>
                  <a:effectLst/>
                  <a:latin typeface="Calibri" pitchFamily="34" charset="0"/>
                  <a:cs typeface="Arial" pitchFamily="34" charset="0"/>
                </a:rPr>
                <a:t>Please provide the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9" name="Rectangle 27"/>
            <p:cNvSpPr>
              <a:spLocks noChangeArrowheads="1"/>
            </p:cNvSpPr>
            <p:nvPr/>
          </p:nvSpPr>
          <p:spPr bwMode="auto">
            <a:xfrm>
              <a:off x="3152" y="2443"/>
              <a:ext cx="204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0000"/>
                  </a:solidFill>
                  <a:effectLst/>
                  <a:latin typeface="Calibri" pitchFamily="34" charset="0"/>
                  <a:cs typeface="Arial" pitchFamily="34" charset="0"/>
                </a:rPr>
                <a:t>Date of Birth, The Sped Part C Referral Code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30" name="Rectangle 28"/>
            <p:cNvSpPr>
              <a:spLocks noChangeArrowheads="1"/>
            </p:cNvSpPr>
            <p:nvPr/>
          </p:nvSpPr>
          <p:spPr bwMode="auto">
            <a:xfrm>
              <a:off x="2346" y="2583"/>
              <a:ext cx="2600"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0000"/>
                  </a:solidFill>
                  <a:effectLst/>
                  <a:latin typeface="Calibri" pitchFamily="34" charset="0"/>
                  <a:cs typeface="Arial" pitchFamily="34" charset="0"/>
                </a:rPr>
                <a:t>being reported, and an explanation of why the student's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31" name="Rectangle 29"/>
            <p:cNvSpPr>
              <a:spLocks noChangeArrowheads="1"/>
            </p:cNvSpPr>
            <p:nvPr/>
          </p:nvSpPr>
          <p:spPr bwMode="auto">
            <a:xfrm>
              <a:off x="2346" y="2722"/>
              <a:ext cx="205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0000"/>
                  </a:solidFill>
                  <a:effectLst/>
                  <a:latin typeface="Calibri" pitchFamily="34" charset="0"/>
                  <a:cs typeface="Arial" pitchFamily="34" charset="0"/>
                </a:rPr>
                <a:t>disability has not been updated.  EXAMPLE: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32" name="Rectangle 30"/>
            <p:cNvSpPr>
              <a:spLocks noChangeArrowheads="1"/>
            </p:cNvSpPr>
            <p:nvPr/>
          </p:nvSpPr>
          <p:spPr bwMode="auto">
            <a:xfrm>
              <a:off x="733" y="2882"/>
              <a:ext cx="911" cy="1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a:ln>
                    <a:noFill/>
                  </a:ln>
                  <a:solidFill>
                    <a:srgbClr val="000000"/>
                  </a:solidFill>
                  <a:effectLst/>
                  <a:latin typeface="Calibri" pitchFamily="34" charset="0"/>
                  <a:cs typeface="Arial" pitchFamily="34" charset="0"/>
                </a:rPr>
                <a:t>Student Reported </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33" name="Rectangle 31"/>
            <p:cNvSpPr>
              <a:spLocks noChangeArrowheads="1"/>
            </p:cNvSpPr>
            <p:nvPr/>
          </p:nvSpPr>
          <p:spPr bwMode="auto">
            <a:xfrm>
              <a:off x="733" y="3022"/>
              <a:ext cx="100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a:ln>
                    <a:noFill/>
                  </a:ln>
                  <a:solidFill>
                    <a:srgbClr val="000000"/>
                  </a:solidFill>
                  <a:effectLst/>
                  <a:latin typeface="Calibri" pitchFamily="34" charset="0"/>
                  <a:cs typeface="Arial" pitchFamily="34" charset="0"/>
                </a:rPr>
                <a:t>in Error on Previous </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34" name="Rectangle 32"/>
            <p:cNvSpPr>
              <a:spLocks noChangeArrowheads="1"/>
            </p:cNvSpPr>
            <p:nvPr/>
          </p:nvSpPr>
          <p:spPr bwMode="auto">
            <a:xfrm>
              <a:off x="733" y="3161"/>
              <a:ext cx="507" cy="1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itchFamily="34" charset="0"/>
                  <a:cs typeface="Arial" pitchFamily="34" charset="0"/>
                </a:rPr>
                <a:t>SPED EOY</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35" name="Rectangle 33"/>
            <p:cNvSpPr>
              <a:spLocks noChangeArrowheads="1"/>
            </p:cNvSpPr>
            <p:nvPr/>
          </p:nvSpPr>
          <p:spPr bwMode="auto">
            <a:xfrm>
              <a:off x="1609" y="3022"/>
              <a:ext cx="327" cy="16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Calibri" pitchFamily="34" charset="0"/>
                  <a:cs typeface="Arial" pitchFamily="34" charset="0"/>
                </a:rPr>
                <a:t>SY108</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36" name="Rectangle 34"/>
            <p:cNvSpPr>
              <a:spLocks noChangeArrowheads="1"/>
            </p:cNvSpPr>
            <p:nvPr/>
          </p:nvSpPr>
          <p:spPr bwMode="auto">
            <a:xfrm>
              <a:off x="2346" y="2876"/>
              <a:ext cx="803"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sngStrike" cap="none" normalizeH="0" baseline="0" dirty="0">
                  <a:ln>
                    <a:noFill/>
                  </a:ln>
                  <a:solidFill>
                    <a:srgbClr val="000000"/>
                  </a:solidFill>
                  <a:effectLst/>
                  <a:latin typeface="Calibri" pitchFamily="34" charset="0"/>
                  <a:cs typeface="Arial" pitchFamily="34" charset="0"/>
                </a:rPr>
                <a:t>Please provide the </a:t>
              </a:r>
              <a:endParaRPr kumimoji="0" lang="en-US" altLang="en-US" sz="1800" b="0" i="0" u="none" strike="sngStrike" cap="none" normalizeH="0" baseline="0" dirty="0">
                <a:ln>
                  <a:noFill/>
                </a:ln>
                <a:solidFill>
                  <a:schemeClr val="tx1"/>
                </a:solidFill>
                <a:effectLst/>
                <a:cs typeface="Arial" pitchFamily="34" charset="0"/>
              </a:endParaRPr>
            </a:p>
          </p:txBody>
        </p:sp>
        <p:sp>
          <p:nvSpPr>
            <p:cNvPr id="37" name="Rectangle 35"/>
            <p:cNvSpPr>
              <a:spLocks noChangeArrowheads="1"/>
            </p:cNvSpPr>
            <p:nvPr/>
          </p:nvSpPr>
          <p:spPr bwMode="auto">
            <a:xfrm>
              <a:off x="3152" y="2876"/>
              <a:ext cx="1899"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sngStrike" cap="none" normalizeH="0" baseline="0" dirty="0">
                  <a:ln>
                    <a:noFill/>
                  </a:ln>
                  <a:solidFill>
                    <a:srgbClr val="000000"/>
                  </a:solidFill>
                  <a:effectLst/>
                  <a:latin typeface="Calibri" pitchFamily="34" charset="0"/>
                  <a:cs typeface="Arial" pitchFamily="34" charset="0"/>
                </a:rPr>
                <a:t>Date of Exit, Basis of Exit and the reason the </a:t>
              </a:r>
              <a:endParaRPr kumimoji="0" lang="en-US" altLang="en-US" sz="1800" b="0" i="0" u="none" strike="sngStrike" cap="none" normalizeH="0" baseline="0" dirty="0">
                <a:ln>
                  <a:noFill/>
                </a:ln>
                <a:solidFill>
                  <a:schemeClr val="tx1"/>
                </a:solidFill>
                <a:effectLst/>
                <a:cs typeface="Arial" pitchFamily="34" charset="0"/>
              </a:endParaRPr>
            </a:p>
          </p:txBody>
        </p:sp>
        <p:sp>
          <p:nvSpPr>
            <p:cNvPr id="38" name="Rectangle 36"/>
            <p:cNvSpPr>
              <a:spLocks noChangeArrowheads="1"/>
            </p:cNvSpPr>
            <p:nvPr/>
          </p:nvSpPr>
          <p:spPr bwMode="auto">
            <a:xfrm>
              <a:off x="2346" y="3015"/>
              <a:ext cx="2420"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dirty="0">
                  <a:ln>
                    <a:noFill/>
                  </a:ln>
                  <a:solidFill>
                    <a:srgbClr val="000000"/>
                  </a:solidFill>
                  <a:effectLst/>
                  <a:latin typeface="Calibri" pitchFamily="34" charset="0"/>
                  <a:cs typeface="Arial" pitchFamily="34" charset="0"/>
                </a:rPr>
                <a:t>s</a:t>
              </a:r>
              <a:r>
                <a:rPr kumimoji="0" lang="en-US" altLang="en-US" sz="1300" b="0" i="1" u="none" strike="sngStrike" cap="none" normalizeH="0" baseline="0" dirty="0">
                  <a:ln>
                    <a:noFill/>
                  </a:ln>
                  <a:solidFill>
                    <a:srgbClr val="000000"/>
                  </a:solidFill>
                  <a:effectLst/>
                  <a:latin typeface="Calibri" pitchFamily="34" charset="0"/>
                  <a:cs typeface="Arial" pitchFamily="34" charset="0"/>
                </a:rPr>
                <a:t>tudent was reported in error on the previous SPED EOY.  </a:t>
              </a:r>
              <a:endParaRPr kumimoji="0" lang="en-US" altLang="en-US" sz="1800" b="0" i="0" u="none" strike="sngStrike" cap="none" normalizeH="0" baseline="0" dirty="0">
                <a:ln>
                  <a:noFill/>
                </a:ln>
                <a:solidFill>
                  <a:schemeClr val="tx1"/>
                </a:solidFill>
                <a:effectLst/>
                <a:cs typeface="Arial" pitchFamily="34" charset="0"/>
              </a:endParaRPr>
            </a:p>
          </p:txBody>
        </p:sp>
        <p:sp>
          <p:nvSpPr>
            <p:cNvPr id="39" name="Rectangle 37"/>
            <p:cNvSpPr>
              <a:spLocks noChangeArrowheads="1"/>
            </p:cNvSpPr>
            <p:nvPr/>
          </p:nvSpPr>
          <p:spPr bwMode="auto">
            <a:xfrm>
              <a:off x="2346" y="3154"/>
              <a:ext cx="56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dirty="0">
                  <a:ln>
                    <a:noFill/>
                  </a:ln>
                  <a:solidFill>
                    <a:srgbClr val="000000"/>
                  </a:solidFill>
                  <a:effectLst/>
                  <a:latin typeface="Calibri" pitchFamily="34" charset="0"/>
                  <a:cs typeface="Arial" pitchFamily="34" charset="0"/>
                </a:rPr>
                <a:t>EXAMPLE:  </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40" name="Rectangle 38"/>
            <p:cNvSpPr>
              <a:spLocks noChangeArrowheads="1"/>
            </p:cNvSpPr>
            <p:nvPr/>
          </p:nvSpPr>
          <p:spPr bwMode="auto">
            <a:xfrm>
              <a:off x="733" y="3378"/>
              <a:ext cx="91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itchFamily="34" charset="0"/>
                  <a:cs typeface="Arial" pitchFamily="34" charset="0"/>
                </a:rPr>
                <a:t>Student Reported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1" name="Rectangle 39"/>
            <p:cNvSpPr>
              <a:spLocks noChangeArrowheads="1"/>
            </p:cNvSpPr>
            <p:nvPr/>
          </p:nvSpPr>
          <p:spPr bwMode="auto">
            <a:xfrm>
              <a:off x="733" y="3517"/>
              <a:ext cx="577"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itchFamily="34" charset="0"/>
                  <a:cs typeface="Arial" pitchFamily="34" charset="0"/>
                </a:rPr>
                <a:t>in Error on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2" name="Rectangle 40"/>
            <p:cNvSpPr>
              <a:spLocks noChangeArrowheads="1"/>
            </p:cNvSpPr>
            <p:nvPr/>
          </p:nvSpPr>
          <p:spPr bwMode="auto">
            <a:xfrm>
              <a:off x="733" y="3657"/>
              <a:ext cx="84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itchFamily="34" charset="0"/>
                  <a:cs typeface="Arial" pitchFamily="34" charset="0"/>
                </a:rPr>
                <a:t>December Count</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3" name="Rectangle 41"/>
            <p:cNvSpPr>
              <a:spLocks noChangeArrowheads="1"/>
            </p:cNvSpPr>
            <p:nvPr/>
          </p:nvSpPr>
          <p:spPr bwMode="auto">
            <a:xfrm>
              <a:off x="1609" y="3517"/>
              <a:ext cx="65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Calibri" pitchFamily="34" charset="0"/>
                  <a:cs typeface="Arial" pitchFamily="34" charset="0"/>
                </a:rPr>
                <a:t>SY107, SY109</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4" name="Rectangle 42"/>
            <p:cNvSpPr>
              <a:spLocks noChangeArrowheads="1"/>
            </p:cNvSpPr>
            <p:nvPr/>
          </p:nvSpPr>
          <p:spPr bwMode="auto">
            <a:xfrm>
              <a:off x="2346" y="3433"/>
              <a:ext cx="90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0000"/>
                  </a:solidFill>
                  <a:effectLst/>
                  <a:latin typeface="Calibri" pitchFamily="34" charset="0"/>
                  <a:cs typeface="Arial" pitchFamily="34" charset="0"/>
                </a:rPr>
                <a:t>Please provide the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5" name="Rectangle 43"/>
            <p:cNvSpPr>
              <a:spLocks noChangeArrowheads="1"/>
            </p:cNvSpPr>
            <p:nvPr/>
          </p:nvSpPr>
          <p:spPr bwMode="auto">
            <a:xfrm>
              <a:off x="3152" y="3433"/>
              <a:ext cx="1919"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0000"/>
                  </a:solidFill>
                  <a:effectLst/>
                  <a:latin typeface="Calibri" pitchFamily="34" charset="0"/>
                  <a:cs typeface="Arial" pitchFamily="34" charset="0"/>
                </a:rPr>
                <a:t>Date of Exit, Basis of Exit, and reason the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6" name="Rectangle 44"/>
            <p:cNvSpPr>
              <a:spLocks noChangeArrowheads="1"/>
            </p:cNvSpPr>
            <p:nvPr/>
          </p:nvSpPr>
          <p:spPr bwMode="auto">
            <a:xfrm>
              <a:off x="2346" y="3573"/>
              <a:ext cx="291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0000"/>
                  </a:solidFill>
                  <a:effectLst/>
                  <a:latin typeface="Calibri" pitchFamily="34" charset="0"/>
                  <a:cs typeface="Arial" pitchFamily="34" charset="0"/>
                </a:rPr>
                <a:t>student was reported in error on the previous December Count.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7" name="Rectangle 45"/>
            <p:cNvSpPr>
              <a:spLocks noChangeArrowheads="1"/>
            </p:cNvSpPr>
            <p:nvPr/>
          </p:nvSpPr>
          <p:spPr bwMode="auto">
            <a:xfrm>
              <a:off x="2346" y="3712"/>
              <a:ext cx="56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0000"/>
                  </a:solidFill>
                  <a:effectLst/>
                  <a:latin typeface="Calibri" pitchFamily="34" charset="0"/>
                  <a:cs typeface="Arial" pitchFamily="34" charset="0"/>
                </a:rPr>
                <a:t>EXAMPLE: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8" name="Line 46"/>
            <p:cNvSpPr>
              <a:spLocks noChangeShapeType="1"/>
            </p:cNvSpPr>
            <p:nvPr/>
          </p:nvSpPr>
          <p:spPr bwMode="auto">
            <a:xfrm flipV="1">
              <a:off x="712" y="108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Rectangle 47"/>
            <p:cNvSpPr>
              <a:spLocks noChangeArrowheads="1"/>
            </p:cNvSpPr>
            <p:nvPr/>
          </p:nvSpPr>
          <p:spPr bwMode="auto">
            <a:xfrm>
              <a:off x="712" y="1076"/>
              <a:ext cx="7" cy="7"/>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Line 48"/>
            <p:cNvSpPr>
              <a:spLocks noChangeShapeType="1"/>
            </p:cNvSpPr>
            <p:nvPr/>
          </p:nvSpPr>
          <p:spPr bwMode="auto">
            <a:xfrm flipV="1">
              <a:off x="1588" y="108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Rectangle 49"/>
            <p:cNvSpPr>
              <a:spLocks noChangeArrowheads="1"/>
            </p:cNvSpPr>
            <p:nvPr/>
          </p:nvSpPr>
          <p:spPr bwMode="auto">
            <a:xfrm>
              <a:off x="1588" y="1076"/>
              <a:ext cx="7" cy="7"/>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Line 50"/>
            <p:cNvSpPr>
              <a:spLocks noChangeShapeType="1"/>
            </p:cNvSpPr>
            <p:nvPr/>
          </p:nvSpPr>
          <p:spPr bwMode="auto">
            <a:xfrm flipV="1">
              <a:off x="2325" y="108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Rectangle 51"/>
            <p:cNvSpPr>
              <a:spLocks noChangeArrowheads="1"/>
            </p:cNvSpPr>
            <p:nvPr/>
          </p:nvSpPr>
          <p:spPr bwMode="auto">
            <a:xfrm>
              <a:off x="2325" y="1076"/>
              <a:ext cx="7" cy="7"/>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Line 52"/>
            <p:cNvSpPr>
              <a:spLocks noChangeShapeType="1"/>
            </p:cNvSpPr>
            <p:nvPr/>
          </p:nvSpPr>
          <p:spPr bwMode="auto">
            <a:xfrm flipV="1">
              <a:off x="5057" y="108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Rectangle 53"/>
            <p:cNvSpPr>
              <a:spLocks noChangeArrowheads="1"/>
            </p:cNvSpPr>
            <p:nvPr/>
          </p:nvSpPr>
          <p:spPr bwMode="auto">
            <a:xfrm>
              <a:off x="5057" y="1076"/>
              <a:ext cx="7" cy="7"/>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54"/>
            <p:cNvSpPr>
              <a:spLocks noChangeArrowheads="1"/>
            </p:cNvSpPr>
            <p:nvPr/>
          </p:nvSpPr>
          <p:spPr bwMode="auto">
            <a:xfrm>
              <a:off x="705" y="1076"/>
              <a:ext cx="21" cy="279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55"/>
            <p:cNvSpPr>
              <a:spLocks noChangeArrowheads="1"/>
            </p:cNvSpPr>
            <p:nvPr/>
          </p:nvSpPr>
          <p:spPr bwMode="auto">
            <a:xfrm>
              <a:off x="1581" y="1097"/>
              <a:ext cx="21" cy="276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56"/>
            <p:cNvSpPr>
              <a:spLocks noChangeArrowheads="1"/>
            </p:cNvSpPr>
            <p:nvPr/>
          </p:nvSpPr>
          <p:spPr bwMode="auto">
            <a:xfrm>
              <a:off x="2318" y="1097"/>
              <a:ext cx="21" cy="276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57"/>
            <p:cNvSpPr>
              <a:spLocks noChangeArrowheads="1"/>
            </p:cNvSpPr>
            <p:nvPr/>
          </p:nvSpPr>
          <p:spPr bwMode="auto">
            <a:xfrm>
              <a:off x="5050" y="1097"/>
              <a:ext cx="21" cy="276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58"/>
            <p:cNvSpPr>
              <a:spLocks noChangeArrowheads="1"/>
            </p:cNvSpPr>
            <p:nvPr/>
          </p:nvSpPr>
          <p:spPr bwMode="auto">
            <a:xfrm>
              <a:off x="726" y="1076"/>
              <a:ext cx="4345"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59"/>
            <p:cNvSpPr>
              <a:spLocks noChangeArrowheads="1"/>
            </p:cNvSpPr>
            <p:nvPr/>
          </p:nvSpPr>
          <p:spPr bwMode="auto">
            <a:xfrm>
              <a:off x="726" y="1418"/>
              <a:ext cx="4345"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60"/>
            <p:cNvSpPr>
              <a:spLocks noChangeArrowheads="1"/>
            </p:cNvSpPr>
            <p:nvPr/>
          </p:nvSpPr>
          <p:spPr bwMode="auto">
            <a:xfrm>
              <a:off x="726" y="1711"/>
              <a:ext cx="4345"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Rectangle 61"/>
            <p:cNvSpPr>
              <a:spLocks noChangeArrowheads="1"/>
            </p:cNvSpPr>
            <p:nvPr/>
          </p:nvSpPr>
          <p:spPr bwMode="auto">
            <a:xfrm>
              <a:off x="726" y="2283"/>
              <a:ext cx="4345"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62"/>
            <p:cNvSpPr>
              <a:spLocks noChangeArrowheads="1"/>
            </p:cNvSpPr>
            <p:nvPr/>
          </p:nvSpPr>
          <p:spPr bwMode="auto">
            <a:xfrm>
              <a:off x="726" y="2855"/>
              <a:ext cx="4345"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63"/>
            <p:cNvSpPr>
              <a:spLocks noChangeArrowheads="1"/>
            </p:cNvSpPr>
            <p:nvPr/>
          </p:nvSpPr>
          <p:spPr bwMode="auto">
            <a:xfrm>
              <a:off x="726" y="3287"/>
              <a:ext cx="4345"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64"/>
            <p:cNvSpPr>
              <a:spLocks noChangeArrowheads="1"/>
            </p:cNvSpPr>
            <p:nvPr/>
          </p:nvSpPr>
          <p:spPr bwMode="auto">
            <a:xfrm>
              <a:off x="726" y="3845"/>
              <a:ext cx="4345"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57</a:t>
            </a:fld>
            <a:endParaRPr lang="en-US" dirty="0"/>
          </a:p>
        </p:txBody>
      </p:sp>
      <p:sp>
        <p:nvSpPr>
          <p:cNvPr id="67" name="TextBox 66">
            <a:extLst>
              <a:ext uri="{FF2B5EF4-FFF2-40B4-BE49-F238E27FC236}">
                <a16:creationId xmlns:a16="http://schemas.microsoft.com/office/drawing/2014/main" id="{1198BBD0-EA20-4E8A-F222-7E5E58F211B6}"/>
              </a:ext>
            </a:extLst>
          </p:cNvPr>
          <p:cNvSpPr txBox="1"/>
          <p:nvPr/>
        </p:nvSpPr>
        <p:spPr>
          <a:xfrm>
            <a:off x="896145" y="5831215"/>
            <a:ext cx="7275513" cy="523220"/>
          </a:xfrm>
          <a:prstGeom prst="rect">
            <a:avLst/>
          </a:prstGeom>
          <a:noFill/>
        </p:spPr>
        <p:txBody>
          <a:bodyPr wrap="square">
            <a:spAutoFit/>
          </a:bodyPr>
          <a:lstStyle/>
          <a:p>
            <a:pPr marL="45720" indent="0">
              <a:buNone/>
            </a:pPr>
            <a:r>
              <a:rPr lang="en-US" sz="1400" dirty="0">
                <a:solidFill>
                  <a:schemeClr val="tx1"/>
                </a:solidFill>
                <a:latin typeface="+mn-lt"/>
              </a:rPr>
              <a:t>Business rules at the Snapshot level that may require an exception request. </a:t>
            </a:r>
          </a:p>
          <a:p>
            <a:pPr marL="331470" indent="-285750"/>
            <a:r>
              <a:rPr lang="en-US" sz="1400" dirty="0">
                <a:solidFill>
                  <a:schemeClr val="tx1"/>
                </a:solidFill>
                <a:latin typeface="+mn-lt"/>
              </a:rPr>
              <a:t>Snapshot Exception Template found </a:t>
            </a:r>
            <a:r>
              <a:rPr lang="en-US" sz="1400" dirty="0">
                <a:solidFill>
                  <a:schemeClr val="tx1"/>
                </a:solidFill>
                <a:latin typeface="+mn-lt"/>
                <a:hlinkClick r:id="rId2"/>
              </a:rPr>
              <a:t>here</a:t>
            </a:r>
            <a:r>
              <a:rPr lang="en-US" sz="1400" dirty="0">
                <a:solidFill>
                  <a:schemeClr val="tx1"/>
                </a:solidFill>
                <a:latin typeface="+mn-lt"/>
              </a:rPr>
              <a:t> under Additional Links.</a:t>
            </a:r>
          </a:p>
        </p:txBody>
      </p:sp>
    </p:spTree>
    <p:extLst>
      <p:ext uri="{BB962C8B-B14F-4D97-AF65-F5344CB8AC3E}">
        <p14:creationId xmlns:p14="http://schemas.microsoft.com/office/powerpoint/2010/main" val="30393298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56ACE-9BEA-4CAC-ADB3-89BCAAEF78F1}"/>
              </a:ext>
            </a:extLst>
          </p:cNvPr>
          <p:cNvSpPr>
            <a:spLocks noGrp="1"/>
          </p:cNvSpPr>
          <p:nvPr>
            <p:ph type="title"/>
          </p:nvPr>
        </p:nvSpPr>
        <p:spPr/>
        <p:txBody>
          <a:bodyPr/>
          <a:lstStyle/>
          <a:p>
            <a:r>
              <a:rPr lang="en-US" dirty="0"/>
              <a:t>Special Education EOY - Exceptions</a:t>
            </a:r>
          </a:p>
        </p:txBody>
      </p:sp>
      <p:sp>
        <p:nvSpPr>
          <p:cNvPr id="3" name="Content Placeholder 2">
            <a:extLst>
              <a:ext uri="{FF2B5EF4-FFF2-40B4-BE49-F238E27FC236}">
                <a16:creationId xmlns:a16="http://schemas.microsoft.com/office/drawing/2014/main" id="{EBE3E584-568E-442F-8788-DFE9DE10C841}"/>
              </a:ext>
            </a:extLst>
          </p:cNvPr>
          <p:cNvSpPr>
            <a:spLocks noGrp="1"/>
          </p:cNvSpPr>
          <p:nvPr>
            <p:ph idx="1"/>
          </p:nvPr>
        </p:nvSpPr>
        <p:spPr/>
        <p:txBody>
          <a:bodyPr/>
          <a:lstStyle/>
          <a:p>
            <a:pPr marL="457200" lvl="1" indent="0">
              <a:buNone/>
            </a:pPr>
            <a:endParaRPr lang="en-US" sz="1800" dirty="0"/>
          </a:p>
          <a:p>
            <a:pPr lvl="1"/>
            <a:r>
              <a:rPr lang="en-US" sz="1600" dirty="0"/>
              <a:t>Be sure to download the Sped EOY template and not the EOY template – they are different</a:t>
            </a:r>
          </a:p>
          <a:p>
            <a:pPr lvl="1"/>
            <a:endParaRPr lang="en-US" sz="1600" dirty="0"/>
          </a:p>
          <a:p>
            <a:pPr lvl="1"/>
            <a:r>
              <a:rPr lang="en-US" sz="1600" dirty="0"/>
              <a:t>Format on the template must be </a:t>
            </a:r>
            <a:r>
              <a:rPr lang="en-US" sz="1600" i="1" dirty="0"/>
              <a:t>exactly </a:t>
            </a:r>
            <a:r>
              <a:rPr lang="en-US" sz="1600" dirty="0"/>
              <a:t>as specified or file won’t upload – double check </a:t>
            </a:r>
            <a:r>
              <a:rPr lang="en-US" sz="1600" dirty="0" err="1"/>
              <a:t>sasid</a:t>
            </a:r>
            <a:r>
              <a:rPr lang="en-US" sz="1600" dirty="0"/>
              <a:t>, error code, </a:t>
            </a:r>
            <a:r>
              <a:rPr lang="en-US" sz="1600" dirty="0" err="1"/>
              <a:t>etc</a:t>
            </a:r>
            <a:endParaRPr lang="en-US" sz="1600" dirty="0"/>
          </a:p>
          <a:p>
            <a:pPr lvl="1"/>
            <a:endParaRPr lang="en-US" sz="1600" dirty="0"/>
          </a:p>
          <a:p>
            <a:pPr lvl="1"/>
            <a:r>
              <a:rPr lang="en-US" sz="1600" dirty="0"/>
              <a:t>Explanation field cannot be larger than 400 characters</a:t>
            </a:r>
          </a:p>
          <a:p>
            <a:pPr lvl="1"/>
            <a:endParaRPr lang="en-US" sz="1600" dirty="0"/>
          </a:p>
          <a:p>
            <a:pPr lvl="1"/>
            <a:r>
              <a:rPr lang="en-US" sz="1600" dirty="0"/>
              <a:t>SY247 exceptions? Check Warning SY282 first to be sure the student didn’t transfer to a different AU</a:t>
            </a:r>
          </a:p>
          <a:p>
            <a:pPr marL="0" indent="0">
              <a:buNone/>
            </a:pPr>
            <a:endParaRPr lang="en-US" dirty="0"/>
          </a:p>
        </p:txBody>
      </p:sp>
      <p:sp>
        <p:nvSpPr>
          <p:cNvPr id="4" name="Slide Number Placeholder 3">
            <a:extLst>
              <a:ext uri="{FF2B5EF4-FFF2-40B4-BE49-F238E27FC236}">
                <a16:creationId xmlns:a16="http://schemas.microsoft.com/office/drawing/2014/main" id="{346C2669-0217-4552-8607-316ECAD909C2}"/>
              </a:ext>
            </a:extLst>
          </p:cNvPr>
          <p:cNvSpPr>
            <a:spLocks noGrp="1"/>
          </p:cNvSpPr>
          <p:nvPr>
            <p:ph type="sldNum" sz="quarter" idx="12"/>
          </p:nvPr>
        </p:nvSpPr>
        <p:spPr/>
        <p:txBody>
          <a:bodyPr/>
          <a:lstStyle/>
          <a:p>
            <a:fld id="{C479D5F6-EDCB-402A-AC08-4943A1820E8F}" type="slidenum">
              <a:rPr lang="en-US" smtClean="0"/>
              <a:pPr/>
              <a:t>58</a:t>
            </a:fld>
            <a:endParaRPr lang="en-US" dirty="0"/>
          </a:p>
        </p:txBody>
      </p:sp>
    </p:spTree>
    <p:extLst>
      <p:ext uri="{BB962C8B-B14F-4D97-AF65-F5344CB8AC3E}">
        <p14:creationId xmlns:p14="http://schemas.microsoft.com/office/powerpoint/2010/main" val="17495771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EOY Missing Exits</a:t>
            </a:r>
          </a:p>
        </p:txBody>
      </p:sp>
      <p:sp>
        <p:nvSpPr>
          <p:cNvPr id="3" name="Slide Number Placeholder 2"/>
          <p:cNvSpPr>
            <a:spLocks noGrp="1"/>
          </p:cNvSpPr>
          <p:nvPr>
            <p:ph type="sldNum" sz="quarter" idx="12"/>
          </p:nvPr>
        </p:nvSpPr>
        <p:spPr/>
        <p:txBody>
          <a:bodyPr/>
          <a:lstStyle/>
          <a:p>
            <a:fld id="{67726FA2-3EC9-4717-AD62-D8C823692DD3}" type="slidenum">
              <a:rPr lang="en-US" smtClean="0"/>
              <a:pPr/>
              <a:t>59</a:t>
            </a:fld>
            <a:endParaRPr lang="en-US" dirty="0"/>
          </a:p>
        </p:txBody>
      </p:sp>
    </p:spTree>
    <p:extLst>
      <p:ext uri="{BB962C8B-B14F-4D97-AF65-F5344CB8AC3E}">
        <p14:creationId xmlns:p14="http://schemas.microsoft.com/office/powerpoint/2010/main" val="185444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Overview</a:t>
            </a:r>
          </a:p>
        </p:txBody>
      </p:sp>
      <p:sp>
        <p:nvSpPr>
          <p:cNvPr id="3" name="Slide Number Placeholder 2"/>
          <p:cNvSpPr>
            <a:spLocks noGrp="1"/>
          </p:cNvSpPr>
          <p:nvPr>
            <p:ph type="sldNum" sz="quarter" idx="12"/>
          </p:nvPr>
        </p:nvSpPr>
        <p:spPr/>
        <p:txBody>
          <a:bodyPr/>
          <a:lstStyle/>
          <a:p>
            <a:fld id="{67726FA2-3EC9-4717-AD62-D8C823692DD3}" type="slidenum">
              <a:rPr lang="en-US" smtClean="0"/>
              <a:pPr/>
              <a:t>6</a:t>
            </a:fld>
            <a:endParaRPr lang="en-US" dirty="0"/>
          </a:p>
        </p:txBody>
      </p:sp>
    </p:spTree>
    <p:extLst>
      <p:ext uri="{BB962C8B-B14F-4D97-AF65-F5344CB8AC3E}">
        <p14:creationId xmlns:p14="http://schemas.microsoft.com/office/powerpoint/2010/main" val="15849097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0000"/>
              </a:lnSpc>
            </a:pPr>
            <a:r>
              <a:rPr lang="en-US" sz="2800" dirty="0">
                <a:latin typeface="+mn-lt"/>
              </a:rPr>
              <a:t>ERROR CODE SY108</a:t>
            </a:r>
          </a:p>
        </p:txBody>
      </p:sp>
      <p:sp>
        <p:nvSpPr>
          <p:cNvPr id="3" name="Content Placeholder 2"/>
          <p:cNvSpPr>
            <a:spLocks noGrp="1"/>
          </p:cNvSpPr>
          <p:nvPr>
            <p:ph idx="1"/>
          </p:nvPr>
        </p:nvSpPr>
        <p:spPr>
          <a:xfrm>
            <a:off x="508210" y="1338349"/>
            <a:ext cx="8311049" cy="4351338"/>
          </a:xfrm>
        </p:spPr>
        <p:txBody>
          <a:bodyPr>
            <a:normAutofit/>
          </a:bodyPr>
          <a:lstStyle/>
          <a:p>
            <a:pPr marL="0" indent="0">
              <a:buNone/>
            </a:pPr>
            <a:r>
              <a:rPr lang="en-US" sz="1800" b="1" dirty="0">
                <a:solidFill>
                  <a:schemeClr val="tx1"/>
                </a:solidFill>
                <a:latin typeface="+mn-lt"/>
              </a:rPr>
              <a:t>Error SY108    </a:t>
            </a:r>
            <a:r>
              <a:rPr lang="en-US" sz="1800" b="1" dirty="0">
                <a:solidFill>
                  <a:schemeClr val="tx1"/>
                </a:solidFill>
              </a:rPr>
              <a:t>T</a:t>
            </a:r>
            <a:r>
              <a:rPr lang="en-US" sz="1800" b="1" dirty="0">
                <a:latin typeface="+mn-lt"/>
              </a:rPr>
              <a:t>riggers when a record that was on last year’s snapshot is missing from the current year snapshot</a:t>
            </a:r>
            <a:endParaRPr lang="en-US" sz="1800" dirty="0">
              <a:latin typeface="+mn-lt"/>
            </a:endParaRPr>
          </a:p>
          <a:p>
            <a:pPr marL="0" indent="0">
              <a:buNone/>
            </a:pPr>
            <a:r>
              <a:rPr lang="en-US" sz="1800" dirty="0">
                <a:solidFill>
                  <a:schemeClr val="tx1"/>
                </a:solidFill>
              </a:rPr>
              <a:t>This </a:t>
            </a:r>
            <a:r>
              <a:rPr lang="en-US" sz="1800" dirty="0"/>
              <a:t>error can trigger</a:t>
            </a:r>
            <a:r>
              <a:rPr lang="en-US" sz="1800" dirty="0">
                <a:solidFill>
                  <a:schemeClr val="tx1"/>
                </a:solidFill>
              </a:rPr>
              <a:t> for the following reason(s) that do not need an exception:  </a:t>
            </a:r>
            <a:endParaRPr lang="en-US" sz="1800" dirty="0">
              <a:solidFill>
                <a:schemeClr val="tx1"/>
              </a:solidFill>
              <a:latin typeface="+mn-lt"/>
            </a:endParaRPr>
          </a:p>
          <a:p>
            <a:pPr marL="742950" lvl="2" indent="-285750">
              <a:spcBef>
                <a:spcPts val="1000"/>
              </a:spcBef>
            </a:pPr>
            <a:r>
              <a:rPr lang="en-US" sz="1400" dirty="0"/>
              <a:t>Student exited over the summer or in the prior year and has not returned to your AU this year (more information on next two slides regarding this)</a:t>
            </a:r>
          </a:p>
          <a:p>
            <a:pPr marL="800100" lvl="1" indent="-342900"/>
            <a:r>
              <a:rPr lang="en-US" sz="1400" dirty="0">
                <a:solidFill>
                  <a:schemeClr val="tx1"/>
                </a:solidFill>
                <a:latin typeface="+mn-lt"/>
              </a:rPr>
              <a:t>An error exists at the IEP Interchange </a:t>
            </a:r>
          </a:p>
          <a:p>
            <a:pPr marL="800100" lvl="1" indent="-342900"/>
            <a:r>
              <a:rPr lang="en-US" sz="1400" dirty="0">
                <a:solidFill>
                  <a:schemeClr val="tx1"/>
                </a:solidFill>
                <a:latin typeface="+mn-lt"/>
              </a:rPr>
              <a:t>An IEP Interchange file (child or participation) didn’t successfully process</a:t>
            </a:r>
          </a:p>
          <a:p>
            <a:pPr marL="800100" lvl="1" indent="-342900"/>
            <a:r>
              <a:rPr lang="en-US" sz="1400" dirty="0">
                <a:solidFill>
                  <a:schemeClr val="tx1"/>
                </a:solidFill>
                <a:latin typeface="+mn-lt"/>
              </a:rPr>
              <a:t>Criteria Issue (i.e. mismatched SASID or LASID between files, interchange error, </a:t>
            </a:r>
            <a:r>
              <a:rPr lang="en-US" sz="1400" dirty="0" err="1">
                <a:solidFill>
                  <a:schemeClr val="tx1"/>
                </a:solidFill>
                <a:latin typeface="+mn-lt"/>
              </a:rPr>
              <a:t>etc</a:t>
            </a:r>
            <a:r>
              <a:rPr lang="en-US" sz="1400" dirty="0">
                <a:solidFill>
                  <a:schemeClr val="tx1"/>
                </a:solidFill>
                <a:latin typeface="+mn-lt"/>
              </a:rPr>
              <a:t>)</a:t>
            </a:r>
          </a:p>
          <a:p>
            <a:pPr marL="1485900" lvl="2" indent="-342900"/>
            <a:r>
              <a:rPr lang="en-US" sz="1600" dirty="0"/>
              <a:t>Check the Pipeline Report - </a:t>
            </a:r>
            <a:r>
              <a:rPr lang="en-US" sz="1600" b="1" u="sng" dirty="0"/>
              <a:t>Records Not in Snapshot</a:t>
            </a:r>
            <a:r>
              <a:rPr lang="en-US" sz="1600" b="1" dirty="0"/>
              <a:t>  </a:t>
            </a:r>
            <a:r>
              <a:rPr lang="en-US" sz="1600" dirty="0"/>
              <a:t>for details</a:t>
            </a:r>
            <a:endParaRPr lang="en-US" dirty="0"/>
          </a:p>
          <a:p>
            <a:pPr marL="0" lvl="1" indent="0">
              <a:spcBef>
                <a:spcPts val="1000"/>
              </a:spcBef>
              <a:buNone/>
            </a:pPr>
            <a:r>
              <a:rPr lang="en-US" dirty="0">
                <a:solidFill>
                  <a:srgbClr val="FF0000"/>
                </a:solidFill>
              </a:rPr>
              <a:t>Only reason an exception would be used for this error: </a:t>
            </a:r>
            <a:r>
              <a:rPr lang="en-US" sz="1800" dirty="0">
                <a:solidFill>
                  <a:srgbClr val="FF0000"/>
                </a:solidFill>
              </a:rPr>
              <a:t> </a:t>
            </a:r>
          </a:p>
          <a:p>
            <a:pPr marL="285750" lvl="1" indent="-285750">
              <a:spcBef>
                <a:spcPts val="1000"/>
              </a:spcBef>
            </a:pPr>
            <a:r>
              <a:rPr lang="en-US" sz="1800" dirty="0">
                <a:solidFill>
                  <a:srgbClr val="FF0000"/>
                </a:solidFill>
              </a:rPr>
              <a:t>Merged SASID or school closings/unusual circumstan</a:t>
            </a:r>
            <a:r>
              <a:rPr lang="en-US" dirty="0">
                <a:solidFill>
                  <a:srgbClr val="FF0000"/>
                </a:solidFill>
              </a:rPr>
              <a:t>ces</a:t>
            </a:r>
            <a:endParaRPr lang="en-US" sz="1800" dirty="0">
              <a:solidFill>
                <a:srgbClr val="FF0000"/>
              </a:solidFill>
            </a:endParaRPr>
          </a:p>
          <a:p>
            <a:pPr marL="800100" lvl="2" indent="-342900">
              <a:spcBef>
                <a:spcPts val="1000"/>
              </a:spcBef>
            </a:pPr>
            <a:endParaRPr lang="en-US" dirty="0">
              <a:solidFill>
                <a:srgbClr val="5C6670"/>
              </a:solidFill>
              <a:latin typeface="+mj-lt"/>
            </a:endParaRPr>
          </a:p>
          <a:p>
            <a:pPr marL="1028700" lvl="1" indent="-342900"/>
            <a:endParaRPr lang="en-US" sz="1800" dirty="0">
              <a:latin typeface="+mj-lt"/>
            </a:endParaRPr>
          </a:p>
          <a:p>
            <a:pPr lvl="1" indent="0">
              <a:buNone/>
            </a:pPr>
            <a:endParaRPr lang="en-US" sz="1800" dirty="0">
              <a:latin typeface="+mj-lt"/>
            </a:endParaRPr>
          </a:p>
        </p:txBody>
      </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60</a:t>
            </a:fld>
            <a:endParaRPr lang="en-US" dirty="0"/>
          </a:p>
        </p:txBody>
      </p:sp>
    </p:spTree>
    <p:extLst>
      <p:ext uri="{BB962C8B-B14F-4D97-AF65-F5344CB8AC3E}">
        <p14:creationId xmlns:p14="http://schemas.microsoft.com/office/powerpoint/2010/main" val="8201433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1E8E-133C-4913-BE0F-B5F783E79496}"/>
              </a:ext>
            </a:extLst>
          </p:cNvPr>
          <p:cNvSpPr>
            <a:spLocks noGrp="1"/>
          </p:cNvSpPr>
          <p:nvPr>
            <p:ph type="title"/>
          </p:nvPr>
        </p:nvSpPr>
        <p:spPr/>
        <p:txBody>
          <a:bodyPr/>
          <a:lstStyle/>
          <a:p>
            <a:r>
              <a:rPr lang="en-US" dirty="0"/>
              <a:t>Special Education EOY:</a:t>
            </a:r>
            <a:br>
              <a:rPr lang="en-US" dirty="0"/>
            </a:br>
            <a:r>
              <a:rPr lang="en-US" dirty="0"/>
              <a:t>Missing Exits</a:t>
            </a:r>
          </a:p>
        </p:txBody>
      </p:sp>
      <p:sp>
        <p:nvSpPr>
          <p:cNvPr id="3" name="Content Placeholder 2">
            <a:extLst>
              <a:ext uri="{FF2B5EF4-FFF2-40B4-BE49-F238E27FC236}">
                <a16:creationId xmlns:a16="http://schemas.microsoft.com/office/drawing/2014/main" id="{4711FEC4-B893-4563-9EA1-A28A9F914B1F}"/>
              </a:ext>
            </a:extLst>
          </p:cNvPr>
          <p:cNvSpPr>
            <a:spLocks noGrp="1"/>
          </p:cNvSpPr>
          <p:nvPr>
            <p:ph idx="1"/>
          </p:nvPr>
        </p:nvSpPr>
        <p:spPr>
          <a:xfrm>
            <a:off x="412989" y="1356776"/>
            <a:ext cx="7521047" cy="4871946"/>
          </a:xfrm>
        </p:spPr>
        <p:txBody>
          <a:bodyPr/>
          <a:lstStyle/>
          <a:p>
            <a:pPr marL="0" indent="0">
              <a:buNone/>
            </a:pPr>
            <a:r>
              <a:rPr lang="en-US" dirty="0"/>
              <a:t>Students on your 20-21 Sped EOY snapshot that did not return/attend your AU at all in 21-22:</a:t>
            </a:r>
          </a:p>
          <a:p>
            <a:pPr marL="342900" lvl="1" indent="0">
              <a:buNone/>
            </a:pPr>
            <a:r>
              <a:rPr lang="en-US" sz="1600" dirty="0"/>
              <a:t>Best way to report these records- Use ‘EOY Missing Exits’ Screen:</a:t>
            </a:r>
          </a:p>
          <a:p>
            <a:pPr lvl="1"/>
            <a:r>
              <a:rPr lang="en-US" sz="1600" dirty="0"/>
              <a:t>Remove student’s record altogether from your 21-22 Child and Participation files</a:t>
            </a:r>
          </a:p>
          <a:p>
            <a:pPr lvl="1"/>
            <a:r>
              <a:rPr lang="en-US" sz="1600" dirty="0"/>
              <a:t>Create a new Sped EOY Snapshot</a:t>
            </a:r>
          </a:p>
          <a:p>
            <a:pPr lvl="1"/>
            <a:r>
              <a:rPr lang="en-US" sz="1600" dirty="0"/>
              <a:t>Check EOY Missing Exits Screen for student’s record and add exit reason there – Data Pipeline/Special Education tab- EOY Missing Exits (steps on the next slide)</a:t>
            </a:r>
          </a:p>
          <a:p>
            <a:pPr lvl="1"/>
            <a:r>
              <a:rPr lang="en-US" sz="1600" dirty="0"/>
              <a:t>Processing them this way will prevent SY268 and other grade level/school code errors and exception requests</a:t>
            </a:r>
          </a:p>
        </p:txBody>
      </p:sp>
      <p:sp>
        <p:nvSpPr>
          <p:cNvPr id="4" name="Slide Number Placeholder 3">
            <a:extLst>
              <a:ext uri="{FF2B5EF4-FFF2-40B4-BE49-F238E27FC236}">
                <a16:creationId xmlns:a16="http://schemas.microsoft.com/office/drawing/2014/main" id="{3C60A0D9-9EEF-4B1E-ABB0-41ED45A40351}"/>
              </a:ext>
            </a:extLst>
          </p:cNvPr>
          <p:cNvSpPr>
            <a:spLocks noGrp="1"/>
          </p:cNvSpPr>
          <p:nvPr>
            <p:ph type="sldNum" sz="quarter" idx="12"/>
          </p:nvPr>
        </p:nvSpPr>
        <p:spPr/>
        <p:txBody>
          <a:bodyPr/>
          <a:lstStyle/>
          <a:p>
            <a:fld id="{C479D5F6-EDCB-402A-AC08-4943A1820E8F}" type="slidenum">
              <a:rPr lang="en-US" smtClean="0"/>
              <a:pPr/>
              <a:t>61</a:t>
            </a:fld>
            <a:endParaRPr lang="en-US" dirty="0"/>
          </a:p>
        </p:txBody>
      </p:sp>
    </p:spTree>
    <p:extLst>
      <p:ext uri="{BB962C8B-B14F-4D97-AF65-F5344CB8AC3E}">
        <p14:creationId xmlns:p14="http://schemas.microsoft.com/office/powerpoint/2010/main" val="32598596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74320"/>
            <a:ext cx="8641080" cy="710141"/>
          </a:xfrm>
        </p:spPr>
        <p:txBody>
          <a:bodyPr>
            <a:noAutofit/>
          </a:bodyPr>
          <a:lstStyle/>
          <a:p>
            <a:pPr lvl="1" algn="l" rtl="0">
              <a:lnSpc>
                <a:spcPct val="90000"/>
              </a:lnSpc>
              <a:spcBef>
                <a:spcPct val="0"/>
              </a:spcBef>
            </a:pPr>
            <a:r>
              <a:rPr lang="en-US" sz="2800" kern="1200" dirty="0">
                <a:solidFill>
                  <a:schemeClr val="tx1"/>
                </a:solidFill>
                <a:latin typeface="Museo Slab 500" pitchFamily="50" charset="0"/>
                <a:ea typeface="+mj-ea"/>
                <a:cs typeface="+mj-cs"/>
              </a:rPr>
              <a:t>EOY Missing Exits Screen – students that exited over the summer or didn’t return in the fall</a:t>
            </a:r>
          </a:p>
        </p:txBody>
      </p:sp>
      <p:sp>
        <p:nvSpPr>
          <p:cNvPr id="3" name="Content Placeholder 2"/>
          <p:cNvSpPr>
            <a:spLocks noGrp="1"/>
          </p:cNvSpPr>
          <p:nvPr>
            <p:ph idx="1"/>
          </p:nvPr>
        </p:nvSpPr>
        <p:spPr>
          <a:xfrm>
            <a:off x="181840" y="1369522"/>
            <a:ext cx="8577695" cy="4351338"/>
          </a:xfrm>
        </p:spPr>
        <p:txBody>
          <a:bodyPr>
            <a:normAutofit fontScale="92500" lnSpcReduction="10000"/>
          </a:bodyPr>
          <a:lstStyle/>
          <a:p>
            <a:pPr marL="342900" lvl="0" indent="-342900">
              <a:buAutoNum type="arabicPeriod"/>
            </a:pPr>
            <a:r>
              <a:rPr lang="en-US" sz="1400" dirty="0">
                <a:solidFill>
                  <a:schemeClr val="tx1"/>
                </a:solidFill>
                <a:latin typeface="+mn-lt"/>
              </a:rPr>
              <a:t>Click Special Education/EOY Missing Exits. Select 2021-22 School Year and click “Search”.</a:t>
            </a:r>
          </a:p>
          <a:p>
            <a:pPr marL="342900" lvl="0" indent="-342900">
              <a:buAutoNum type="arabicPeriod"/>
            </a:pPr>
            <a:r>
              <a:rPr lang="en-US" sz="1400" dirty="0">
                <a:solidFill>
                  <a:schemeClr val="tx1"/>
                </a:solidFill>
                <a:latin typeface="+mn-lt"/>
              </a:rPr>
              <a:t>This will bring up your AU’s list of records that are likely “Missed Exits” from prior year. The system will not include any records in this screen that are on your Child or Participation file (whether or not they’ve made it to snapshot yet). </a:t>
            </a:r>
          </a:p>
          <a:p>
            <a:pPr marL="342900" indent="-342900">
              <a:buFont typeface="Arial" panose="020B0604020202020204" pitchFamily="34" charset="0"/>
              <a:buAutoNum type="arabicPeriod"/>
            </a:pPr>
            <a:r>
              <a:rPr lang="en-US" sz="1400" dirty="0">
                <a:solidFill>
                  <a:schemeClr val="tx1"/>
                </a:solidFill>
                <a:latin typeface="+mn-lt"/>
              </a:rPr>
              <a:t>Manually enter the “Missing Exit Type” on the records you have that information for and click “Save”. You don’t have to do them all at once. They will stay visible in this screen through the end of the collection.   </a:t>
            </a:r>
          </a:p>
          <a:p>
            <a:pPr marL="342900" lvl="0" indent="-342900">
              <a:buAutoNum type="arabicPeriod"/>
            </a:pPr>
            <a:r>
              <a:rPr lang="en-US" sz="1400" dirty="0">
                <a:solidFill>
                  <a:schemeClr val="tx1"/>
                </a:solidFill>
                <a:latin typeface="+mn-lt"/>
              </a:rPr>
              <a:t>Once you create a new snapshot, the saved records will be added to your </a:t>
            </a:r>
            <a:r>
              <a:rPr lang="en-US" sz="1400" dirty="0"/>
              <a:t>21</a:t>
            </a:r>
            <a:r>
              <a:rPr lang="en-US" sz="1400" dirty="0">
                <a:solidFill>
                  <a:schemeClr val="tx1"/>
                </a:solidFill>
                <a:latin typeface="+mn-lt"/>
              </a:rPr>
              <a:t>-22 snapshot with a “Date of Entry to Sped” and “Date of Exit from Sped” of 07/01/2021 and the “Basis of Exit” reason you chose. </a:t>
            </a:r>
          </a:p>
          <a:p>
            <a:pPr marL="800100" lvl="1" indent="-342900">
              <a:buFont typeface="+mj-lt"/>
              <a:buAutoNum type="alphaLcParenR"/>
            </a:pPr>
            <a:r>
              <a:rPr lang="en-US" sz="1400" dirty="0"/>
              <a:t>This will resolve SY108 when you </a:t>
            </a:r>
            <a:r>
              <a:rPr lang="en-US" sz="1400" i="1" dirty="0"/>
              <a:t>create</a:t>
            </a:r>
            <a:r>
              <a:rPr lang="en-US" sz="1400" dirty="0"/>
              <a:t> a new Snapshot. </a:t>
            </a:r>
          </a:p>
          <a:p>
            <a:pPr marL="800100" lvl="1" indent="-342900">
              <a:buFont typeface="+mj-lt"/>
              <a:buAutoNum type="alphaLcParenR"/>
            </a:pPr>
            <a:r>
              <a:rPr lang="en-US" sz="1400" dirty="0"/>
              <a:t>In the COGNOS report “Snapshot Records: Special Education EOY Snapshot Records” you will see records that were added through the EOY Summer Exits screen in column B “EOY Summer Exit” = Y. </a:t>
            </a:r>
          </a:p>
          <a:p>
            <a:pPr marL="1314450" lvl="2" indent="-400050">
              <a:buFont typeface="+mj-lt"/>
              <a:buAutoNum type="romanLcPeriod"/>
            </a:pPr>
            <a:r>
              <a:rPr lang="en-US" sz="1400" dirty="0"/>
              <a:t>You’ll notice the record count between the Participation file will be different than the EOY Snapshot with the addition of these records. </a:t>
            </a:r>
          </a:p>
          <a:p>
            <a:pPr marL="1314450" lvl="2" indent="-400050">
              <a:buFont typeface="+mj-lt"/>
              <a:buAutoNum type="romanLcPeriod"/>
            </a:pPr>
            <a:endParaRPr lang="en-US" sz="1400" dirty="0"/>
          </a:p>
          <a:p>
            <a:pPr marL="1314450" lvl="2" indent="-400050">
              <a:buFont typeface="+mj-lt"/>
              <a:buAutoNum type="romanLcPeriod"/>
            </a:pPr>
            <a:endParaRPr lang="en-US" sz="1400" dirty="0"/>
          </a:p>
          <a:p>
            <a:pPr marL="1314450" lvl="2" indent="-400050">
              <a:buFont typeface="+mj-lt"/>
              <a:buAutoNum type="romanLcPeriod"/>
            </a:pPr>
            <a:endParaRPr lang="en-US" sz="1400" dirty="0">
              <a:latin typeface="+mj-lt"/>
            </a:endParaRPr>
          </a:p>
          <a:p>
            <a:pPr marL="1314450" lvl="2" indent="-400050">
              <a:buFont typeface="+mj-lt"/>
              <a:buAutoNum type="romanLcPeriod"/>
            </a:pPr>
            <a:endParaRPr lang="en-US" sz="1700" dirty="0">
              <a:latin typeface="+mj-lt"/>
            </a:endParaRPr>
          </a:p>
          <a:p>
            <a:pPr marL="1314450" lvl="2" indent="-400050">
              <a:buFont typeface="+mj-lt"/>
              <a:buAutoNum type="romanLcPeriod"/>
            </a:pPr>
            <a:endParaRPr lang="en-US" sz="1700" dirty="0">
              <a:latin typeface="+mj-lt"/>
            </a:endParaRPr>
          </a:p>
          <a:p>
            <a:r>
              <a:rPr lang="en-US" dirty="0"/>
              <a:t> </a:t>
            </a:r>
            <a:endParaRPr lang="en-US" sz="2800" dirty="0"/>
          </a:p>
          <a:p>
            <a:pPr marL="800100" lvl="1" indent="-342900">
              <a:buFont typeface="+mj-lt"/>
              <a:buAutoNum type="alphaLcParenR"/>
            </a:pPr>
            <a:endParaRPr lang="en-US" sz="1600" dirty="0">
              <a:latin typeface="+mj-lt"/>
            </a:endParaRPr>
          </a:p>
          <a:p>
            <a:endParaRPr lang="en-US" sz="1600" dirty="0">
              <a:latin typeface="+mj-lt"/>
            </a:endParaRPr>
          </a:p>
          <a:p>
            <a:endParaRPr lang="en-US" sz="1600" dirty="0">
              <a:latin typeface="+mj-lt"/>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 t="23033" r="27182" b="47396"/>
          <a:stretch/>
        </p:blipFill>
        <p:spPr bwMode="auto">
          <a:xfrm>
            <a:off x="0" y="4179651"/>
            <a:ext cx="9059476" cy="2299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62</a:t>
            </a:fld>
            <a:endParaRPr lang="en-US" dirty="0"/>
          </a:p>
        </p:txBody>
      </p:sp>
      <p:sp>
        <p:nvSpPr>
          <p:cNvPr id="4" name="Rectangle 3">
            <a:extLst>
              <a:ext uri="{FF2B5EF4-FFF2-40B4-BE49-F238E27FC236}">
                <a16:creationId xmlns:a16="http://schemas.microsoft.com/office/drawing/2014/main" id="{F3BACF87-1CA4-9CF6-8292-6D3CEF1F6B42}"/>
              </a:ext>
            </a:extLst>
          </p:cNvPr>
          <p:cNvSpPr/>
          <p:nvPr/>
        </p:nvSpPr>
        <p:spPr>
          <a:xfrm>
            <a:off x="3230380" y="5036695"/>
            <a:ext cx="479686" cy="1124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F749477-B5BC-8421-47F0-C4413D7F7C32}"/>
              </a:ext>
            </a:extLst>
          </p:cNvPr>
          <p:cNvSpPr txBox="1"/>
          <p:nvPr/>
        </p:nvSpPr>
        <p:spPr>
          <a:xfrm>
            <a:off x="2945567" y="5158843"/>
            <a:ext cx="1206708" cy="246221"/>
          </a:xfrm>
          <a:prstGeom prst="rect">
            <a:avLst/>
          </a:prstGeom>
          <a:noFill/>
        </p:spPr>
        <p:txBody>
          <a:bodyPr wrap="square" rtlCol="0">
            <a:spAutoFit/>
          </a:bodyPr>
          <a:lstStyle/>
          <a:p>
            <a:r>
              <a:rPr lang="en-US" sz="1000" b="1" dirty="0"/>
              <a:t>Select 2021-2022 </a:t>
            </a:r>
          </a:p>
        </p:txBody>
      </p:sp>
    </p:spTree>
    <p:extLst>
      <p:ext uri="{BB962C8B-B14F-4D97-AF65-F5344CB8AC3E}">
        <p14:creationId xmlns:p14="http://schemas.microsoft.com/office/powerpoint/2010/main" val="21645526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C209D-F515-4233-934F-4FCB7314507C}"/>
              </a:ext>
            </a:extLst>
          </p:cNvPr>
          <p:cNvSpPr>
            <a:spLocks noGrp="1"/>
          </p:cNvSpPr>
          <p:nvPr>
            <p:ph type="title"/>
          </p:nvPr>
        </p:nvSpPr>
        <p:spPr/>
        <p:txBody>
          <a:bodyPr/>
          <a:lstStyle/>
          <a:p>
            <a:r>
              <a:rPr lang="en-US" dirty="0"/>
              <a:t>Excluded from Snapshot:</a:t>
            </a:r>
            <a:br>
              <a:rPr lang="en-US" dirty="0"/>
            </a:br>
            <a:r>
              <a:rPr lang="en-US" dirty="0"/>
              <a:t>PAI Code 31 – Contract Student</a:t>
            </a:r>
          </a:p>
        </p:txBody>
      </p:sp>
      <p:sp>
        <p:nvSpPr>
          <p:cNvPr id="3" name="Content Placeholder 2">
            <a:extLst>
              <a:ext uri="{FF2B5EF4-FFF2-40B4-BE49-F238E27FC236}">
                <a16:creationId xmlns:a16="http://schemas.microsoft.com/office/drawing/2014/main" id="{227ED488-1EBE-4920-A8F4-7B793E097CB9}"/>
              </a:ext>
            </a:extLst>
          </p:cNvPr>
          <p:cNvSpPr>
            <a:spLocks noGrp="1"/>
          </p:cNvSpPr>
          <p:nvPr>
            <p:ph idx="1"/>
          </p:nvPr>
        </p:nvSpPr>
        <p:spPr/>
        <p:txBody>
          <a:bodyPr>
            <a:normAutofit/>
          </a:bodyPr>
          <a:lstStyle/>
          <a:p>
            <a:r>
              <a:rPr lang="en-US" sz="1600" dirty="0"/>
              <a:t>Records triggering an SY108 errors</a:t>
            </a:r>
          </a:p>
          <a:p>
            <a:pPr lvl="1"/>
            <a:r>
              <a:rPr lang="en-US" sz="1600" dirty="0"/>
              <a:t> Excluded from the snapshot due to a 31 PAI Code</a:t>
            </a:r>
          </a:p>
          <a:p>
            <a:pPr lvl="1"/>
            <a:r>
              <a:rPr lang="en-US" sz="1600" dirty="0"/>
              <a:t>If student exited to receive services from another AU on a tuition contract, they will need to be exited on your 21-22 Participation file for Sped EOY purposes. Student should have been reported on Dec Count for funding. </a:t>
            </a:r>
          </a:p>
          <a:p>
            <a:pPr marL="0" indent="0">
              <a:buNone/>
            </a:pPr>
            <a:r>
              <a:rPr lang="en-US" sz="2000" b="1" dirty="0"/>
              <a:t>How to Report and clear error SY108:</a:t>
            </a:r>
          </a:p>
          <a:p>
            <a:pPr lvl="1"/>
            <a:r>
              <a:rPr lang="en-US" sz="1600" b="1" dirty="0"/>
              <a:t>“Back date” the school enrollment info to what it was as of the last date of attendance in your AU. Adjust:</a:t>
            </a:r>
          </a:p>
          <a:p>
            <a:pPr lvl="2"/>
            <a:r>
              <a:rPr lang="en-US" sz="1600" dirty="0"/>
              <a:t>PAI Code</a:t>
            </a:r>
          </a:p>
          <a:p>
            <a:pPr lvl="2"/>
            <a:r>
              <a:rPr lang="en-US" sz="1600" dirty="0"/>
              <a:t>School Code</a:t>
            </a:r>
          </a:p>
          <a:p>
            <a:pPr lvl="2"/>
            <a:r>
              <a:rPr lang="en-US" sz="1600" dirty="0"/>
              <a:t>District of Attendance</a:t>
            </a:r>
          </a:p>
          <a:p>
            <a:pPr lvl="2"/>
            <a:r>
              <a:rPr lang="en-US" sz="1600" dirty="0"/>
              <a:t>Add a Date of Exit and Reason Exited</a:t>
            </a:r>
          </a:p>
          <a:p>
            <a:pPr lvl="1"/>
            <a:r>
              <a:rPr lang="en-US" sz="1600" dirty="0"/>
              <a:t>This change should bring the record into you snapshot and clear error SY108</a:t>
            </a:r>
          </a:p>
          <a:p>
            <a:pPr lvl="1"/>
            <a:r>
              <a:rPr lang="en-US" sz="1600" dirty="0"/>
              <a:t>Note: student only needs to be exited from your AU once, so if they have been attending the program for a couple of years and you exited them to the program the first year, leaving them excluded from the snapshot with a 31 PAI code is correct</a:t>
            </a:r>
          </a:p>
        </p:txBody>
      </p:sp>
      <p:sp>
        <p:nvSpPr>
          <p:cNvPr id="4" name="Slide Number Placeholder 3">
            <a:extLst>
              <a:ext uri="{FF2B5EF4-FFF2-40B4-BE49-F238E27FC236}">
                <a16:creationId xmlns:a16="http://schemas.microsoft.com/office/drawing/2014/main" id="{FFC61BCB-1E7C-4865-84D7-285445D3D78A}"/>
              </a:ext>
            </a:extLst>
          </p:cNvPr>
          <p:cNvSpPr>
            <a:spLocks noGrp="1"/>
          </p:cNvSpPr>
          <p:nvPr>
            <p:ph type="sldNum" sz="quarter" idx="12"/>
          </p:nvPr>
        </p:nvSpPr>
        <p:spPr/>
        <p:txBody>
          <a:bodyPr/>
          <a:lstStyle/>
          <a:p>
            <a:fld id="{C479D5F6-EDCB-402A-AC08-4943A1820E8F}" type="slidenum">
              <a:rPr lang="en-US" smtClean="0"/>
              <a:pPr/>
              <a:t>63</a:t>
            </a:fld>
            <a:endParaRPr lang="en-US" dirty="0"/>
          </a:p>
        </p:txBody>
      </p:sp>
    </p:spTree>
    <p:extLst>
      <p:ext uri="{BB962C8B-B14F-4D97-AF65-F5344CB8AC3E}">
        <p14:creationId xmlns:p14="http://schemas.microsoft.com/office/powerpoint/2010/main" val="27862651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77502" y="1361095"/>
            <a:ext cx="8256270" cy="5037025"/>
          </a:xfrm>
        </p:spPr>
        <p:txBody>
          <a:bodyPr/>
          <a:lstStyle/>
          <a:p>
            <a:pPr marL="0" indent="0">
              <a:buNone/>
            </a:pPr>
            <a:r>
              <a:rPr lang="en-US" sz="1800" dirty="0"/>
              <a:t>Missing Snapshot Records Report-Check it out!  </a:t>
            </a:r>
          </a:p>
          <a:p>
            <a:pPr>
              <a:buFont typeface="Wingdings" panose="05000000000000000000" pitchFamily="2" charset="2"/>
              <a:buChar char="§"/>
            </a:pPr>
            <a:r>
              <a:rPr lang="en-US" sz="1800" dirty="0"/>
              <a:t>Identify records missing from snapshot due to:</a:t>
            </a:r>
          </a:p>
          <a:p>
            <a:pPr lvl="1">
              <a:buFont typeface="Wingdings" panose="05000000000000000000" pitchFamily="2" charset="2"/>
              <a:buChar char="§"/>
            </a:pPr>
            <a:r>
              <a:rPr lang="en-US" sz="1600" dirty="0"/>
              <a:t>Interchange errors</a:t>
            </a:r>
          </a:p>
          <a:p>
            <a:pPr lvl="1">
              <a:buFont typeface="Wingdings" panose="05000000000000000000" pitchFamily="2" charset="2"/>
              <a:buChar char="§"/>
            </a:pPr>
            <a:r>
              <a:rPr lang="en-US" sz="1600" dirty="0"/>
              <a:t>Criteria issues such as excluded PAI codes or mismatched </a:t>
            </a:r>
            <a:r>
              <a:rPr lang="en-US" sz="1600" dirty="0" err="1"/>
              <a:t>sasids</a:t>
            </a:r>
            <a:r>
              <a:rPr lang="en-US" sz="1600" dirty="0"/>
              <a:t> or </a:t>
            </a:r>
            <a:r>
              <a:rPr lang="en-US" sz="1600" dirty="0" err="1"/>
              <a:t>lasids</a:t>
            </a:r>
            <a:endParaRPr lang="en-US" sz="1600" dirty="0"/>
          </a:p>
          <a:p>
            <a:pPr lvl="1">
              <a:buFont typeface="Wingdings" panose="05000000000000000000" pitchFamily="2" charset="2"/>
              <a:buChar char="§"/>
            </a:pPr>
            <a:r>
              <a:rPr lang="en-US" sz="1600" dirty="0"/>
              <a:t>Records missing from either Child or Participation file</a:t>
            </a:r>
          </a:p>
          <a:p>
            <a:pPr marL="0" indent="0">
              <a:buNone/>
            </a:pPr>
            <a:r>
              <a:rPr lang="en-US" dirty="0"/>
              <a:t>Do you have SY107 or SY108 errors? Check this report first!</a:t>
            </a:r>
          </a:p>
        </p:txBody>
      </p:sp>
      <p:sp>
        <p:nvSpPr>
          <p:cNvPr id="3" name="Title 2"/>
          <p:cNvSpPr>
            <a:spLocks noGrp="1"/>
          </p:cNvSpPr>
          <p:nvPr>
            <p:ph type="title"/>
          </p:nvPr>
        </p:nvSpPr>
        <p:spPr>
          <a:xfrm>
            <a:off x="0" y="192024"/>
            <a:ext cx="9144000" cy="521208"/>
          </a:xfrm>
        </p:spPr>
        <p:txBody>
          <a:bodyPr>
            <a:noAutofit/>
          </a:bodyPr>
          <a:lstStyle/>
          <a:p>
            <a:r>
              <a:rPr lang="en-US" sz="2400" dirty="0"/>
              <a:t>    Special Education End of Year – Missing Snapshot Records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5" t="23831" r="42688" b="44100"/>
          <a:stretch/>
        </p:blipFill>
        <p:spPr bwMode="auto">
          <a:xfrm>
            <a:off x="377502" y="3442416"/>
            <a:ext cx="8249526" cy="2866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34338" y="5151120"/>
            <a:ext cx="1684022" cy="6934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rot="5400000">
            <a:off x="2583526" y="5128608"/>
            <a:ext cx="380687" cy="7921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35280" y="6275010"/>
            <a:ext cx="8468013" cy="246221"/>
          </a:xfrm>
          <a:prstGeom prst="rect">
            <a:avLst/>
          </a:prstGeom>
        </p:spPr>
        <p:txBody>
          <a:bodyPr wrap="square">
            <a:spAutoFit/>
          </a:bodyPr>
          <a:lstStyle/>
          <a:p>
            <a:pPr algn="ctr"/>
            <a:r>
              <a:rPr lang="en-US" sz="1000" dirty="0"/>
              <a:t>Special Education EOY - Lindsey Heitman - heitman_l@cde.state.co.us  (303) 866-5759</a:t>
            </a:r>
          </a:p>
        </p:txBody>
      </p:sp>
      <p:pic>
        <p:nvPicPr>
          <p:cNvPr id="1027" name="Picture 3" descr="C:\Users\Heitman_L\AppData\Local\Microsoft\Windows\Temporary Internet Files\Content.IE5\G531FJ0Q\thumb-Thumbtack-note-Important-166.6-15235[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700" y="902970"/>
            <a:ext cx="1524000" cy="1079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D7A923A-7859-4C7E-909A-5A4189E3EEC8}"/>
              </a:ext>
            </a:extLst>
          </p:cNvPr>
          <p:cNvSpPr txBox="1"/>
          <p:nvPr/>
        </p:nvSpPr>
        <p:spPr>
          <a:xfrm>
            <a:off x="7326943" y="4397048"/>
            <a:ext cx="1209518" cy="307777"/>
          </a:xfrm>
          <a:prstGeom prst="rect">
            <a:avLst/>
          </a:prstGeom>
          <a:noFill/>
        </p:spPr>
        <p:txBody>
          <a:bodyPr wrap="square" rtlCol="0">
            <a:spAutoFit/>
          </a:bodyPr>
          <a:lstStyle/>
          <a:p>
            <a:r>
              <a:rPr lang="en-US" sz="1400" dirty="0"/>
              <a:t>*</a:t>
            </a:r>
            <a:r>
              <a:rPr lang="en-US" sz="1400" b="1" dirty="0"/>
              <a:t>2021-2022</a:t>
            </a:r>
          </a:p>
        </p:txBody>
      </p:sp>
    </p:spTree>
    <p:extLst>
      <p:ext uri="{BB962C8B-B14F-4D97-AF65-F5344CB8AC3E}">
        <p14:creationId xmlns:p14="http://schemas.microsoft.com/office/powerpoint/2010/main" val="33220737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Exit Tips</a:t>
            </a:r>
          </a:p>
        </p:txBody>
      </p:sp>
      <p:sp>
        <p:nvSpPr>
          <p:cNvPr id="2" name="Slide Number Placeholder 1"/>
          <p:cNvSpPr>
            <a:spLocks noGrp="1"/>
          </p:cNvSpPr>
          <p:nvPr>
            <p:ph type="sldNum" sz="quarter" idx="12"/>
          </p:nvPr>
        </p:nvSpPr>
        <p:spPr/>
        <p:txBody>
          <a:bodyPr/>
          <a:lstStyle/>
          <a:p>
            <a:fld id="{67726FA2-3EC9-4717-AD62-D8C823692DD3}" type="slidenum">
              <a:rPr lang="en-US" smtClean="0"/>
              <a:pPr/>
              <a:t>65</a:t>
            </a:fld>
            <a:endParaRPr lang="en-US" dirty="0"/>
          </a:p>
        </p:txBody>
      </p:sp>
    </p:spTree>
    <p:extLst>
      <p:ext uri="{BB962C8B-B14F-4D97-AF65-F5344CB8AC3E}">
        <p14:creationId xmlns:p14="http://schemas.microsoft.com/office/powerpoint/2010/main" val="22815761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Exit Tips</a:t>
            </a:r>
          </a:p>
        </p:txBody>
      </p:sp>
      <p:sp>
        <p:nvSpPr>
          <p:cNvPr id="2" name="Content Placeholder 1"/>
          <p:cNvSpPr>
            <a:spLocks noGrp="1"/>
          </p:cNvSpPr>
          <p:nvPr>
            <p:ph idx="1"/>
          </p:nvPr>
        </p:nvSpPr>
        <p:spPr/>
        <p:txBody>
          <a:bodyPr>
            <a:normAutofit/>
          </a:bodyPr>
          <a:lstStyle/>
          <a:p>
            <a:pPr>
              <a:buFont typeface="Wingdings" panose="05000000000000000000" pitchFamily="2" charset="2"/>
              <a:buChar char="ü"/>
            </a:pPr>
            <a:r>
              <a:rPr lang="en-US" sz="2000" dirty="0">
                <a:solidFill>
                  <a:schemeClr val="tx1"/>
                </a:solidFill>
              </a:rPr>
              <a:t>An exit for Sped EOY purposes is a student who has exited from Special Education services in your AU </a:t>
            </a:r>
          </a:p>
          <a:p>
            <a:pPr>
              <a:buFont typeface="Wingdings" panose="05000000000000000000" pitchFamily="2" charset="2"/>
              <a:buChar char="ü"/>
            </a:pPr>
            <a:r>
              <a:rPr lang="en-US" sz="2000" dirty="0"/>
              <a:t>Student records may have different Exit Codes in regular EOY  </a:t>
            </a:r>
            <a:endParaRPr lang="en-US" sz="2000" dirty="0">
              <a:solidFill>
                <a:schemeClr val="tx1"/>
              </a:solidFill>
            </a:endParaRPr>
          </a:p>
          <a:p>
            <a:pPr>
              <a:buFont typeface="Wingdings" panose="05000000000000000000" pitchFamily="2" charset="2"/>
              <a:buChar char="ü"/>
            </a:pPr>
            <a:r>
              <a:rPr lang="en-US" sz="2000" dirty="0">
                <a:solidFill>
                  <a:schemeClr val="tx1"/>
                </a:solidFill>
              </a:rPr>
              <a:t>A student record that does not ever begin receiving Special Education Part B Services (i.e. Date of Entry to Special Education is zero-filled) should not contain a Date of Exit or Basis of Exit. </a:t>
            </a:r>
          </a:p>
          <a:p>
            <a:pPr marL="45720" indent="0">
              <a:buNone/>
            </a:pPr>
            <a:endParaRPr lang="en-US" sz="2000" dirty="0">
              <a:solidFill>
                <a:schemeClr val="tx1"/>
              </a:solidFill>
            </a:endParaRPr>
          </a:p>
          <a:p>
            <a:pPr>
              <a:buFont typeface="Wingdings" panose="05000000000000000000" pitchFamily="2" charset="2"/>
              <a:buChar char="ü"/>
            </a:pPr>
            <a:r>
              <a:rPr lang="en-US" altLang="en-US" sz="2000" dirty="0">
                <a:solidFill>
                  <a:schemeClr val="tx1"/>
                </a:solidFill>
                <a:ea typeface="Verdana" pitchFamily="34" charset="0"/>
                <a:cs typeface="Verdana" pitchFamily="34" charset="0"/>
              </a:rPr>
              <a:t>Students should never be reported with a Date of Exit or Basis of Exit if:</a:t>
            </a:r>
          </a:p>
          <a:p>
            <a:pPr lvl="1">
              <a:buFont typeface="Wingdings" pitchFamily="2" charset="2"/>
              <a:buChar char="§"/>
            </a:pPr>
            <a:r>
              <a:rPr lang="en-US" altLang="en-US" sz="2000" dirty="0">
                <a:ea typeface="Verdana" pitchFamily="34" charset="0"/>
                <a:cs typeface="Verdana" pitchFamily="34" charset="0"/>
              </a:rPr>
              <a:t>He/she is in Path 1 or received only Part C Services.</a:t>
            </a:r>
          </a:p>
          <a:p>
            <a:pPr lvl="1">
              <a:buFont typeface="Wingdings" pitchFamily="2" charset="2"/>
              <a:buChar char="§"/>
            </a:pPr>
            <a:r>
              <a:rPr lang="en-US" altLang="en-US" sz="2000" dirty="0">
                <a:ea typeface="Verdana" pitchFamily="34" charset="0"/>
                <a:cs typeface="Verdana" pitchFamily="34" charset="0"/>
              </a:rPr>
              <a:t>An evaluation was never completed.</a:t>
            </a:r>
          </a:p>
          <a:p>
            <a:pPr lvl="1">
              <a:buFont typeface="Wingdings" pitchFamily="2" charset="2"/>
              <a:buChar char="§"/>
            </a:pPr>
            <a:r>
              <a:rPr lang="en-US" altLang="en-US" sz="2000" dirty="0">
                <a:ea typeface="Verdana" pitchFamily="34" charset="0"/>
                <a:cs typeface="Verdana" pitchFamily="34" charset="0"/>
              </a:rPr>
              <a:t>He/she was evaluated and found not eligible.</a:t>
            </a:r>
          </a:p>
          <a:p>
            <a:pPr lvl="1">
              <a:buFont typeface="Wingdings" pitchFamily="2" charset="2"/>
              <a:buChar char="§"/>
            </a:pPr>
            <a:r>
              <a:rPr lang="en-US" altLang="en-US" sz="2000" dirty="0">
                <a:ea typeface="Verdana" pitchFamily="34" charset="0"/>
                <a:cs typeface="Verdana" pitchFamily="34" charset="0"/>
              </a:rPr>
              <a:t>He/she was evaluated and determined eligible, but services were never initiated.</a:t>
            </a:r>
          </a:p>
          <a:p>
            <a:pPr marL="45720" indent="0">
              <a:buNone/>
            </a:pPr>
            <a:endParaRPr lang="en-US" dirty="0"/>
          </a:p>
        </p:txBody>
      </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66</a:t>
            </a:fld>
            <a:endParaRPr lang="en-US" dirty="0"/>
          </a:p>
        </p:txBody>
      </p:sp>
    </p:spTree>
    <p:extLst>
      <p:ext uri="{BB962C8B-B14F-4D97-AF65-F5344CB8AC3E}">
        <p14:creationId xmlns:p14="http://schemas.microsoft.com/office/powerpoint/2010/main" val="14558257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Exit Codes Fine Print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92331223"/>
              </p:ext>
            </p:extLst>
          </p:nvPr>
        </p:nvGraphicFramePr>
        <p:xfrm>
          <a:off x="628650" y="1463675"/>
          <a:ext cx="7886700" cy="708660"/>
        </p:xfrm>
        <a:graphic>
          <a:graphicData uri="http://schemas.openxmlformats.org/drawingml/2006/table">
            <a:tbl>
              <a:tblPr/>
              <a:tblGrid>
                <a:gridCol w="511219">
                  <a:extLst>
                    <a:ext uri="{9D8B030D-6E8A-4147-A177-3AD203B41FA5}">
                      <a16:colId xmlns:a16="http://schemas.microsoft.com/office/drawing/2014/main" val="20000"/>
                    </a:ext>
                  </a:extLst>
                </a:gridCol>
                <a:gridCol w="7375481">
                  <a:extLst>
                    <a:ext uri="{9D8B030D-6E8A-4147-A177-3AD203B41FA5}">
                      <a16:colId xmlns:a16="http://schemas.microsoft.com/office/drawing/2014/main" val="20001"/>
                    </a:ext>
                  </a:extLst>
                </a:gridCol>
              </a:tblGrid>
              <a:tr h="0">
                <a:tc>
                  <a:txBody>
                    <a:bodyPr/>
                    <a:lstStyle/>
                    <a:p>
                      <a:pPr marL="0" marR="0">
                        <a:spcBef>
                          <a:spcPts val="0"/>
                        </a:spcBef>
                        <a:spcAft>
                          <a:spcPts val="0"/>
                        </a:spcAft>
                      </a:pPr>
                      <a:r>
                        <a:rPr lang="en-US" sz="3200" dirty="0">
                          <a:effectLst/>
                          <a:latin typeface="Calibri"/>
                          <a:ea typeface="Times New Roman"/>
                          <a:cs typeface="Arial"/>
                        </a:rPr>
                        <a:t>13</a:t>
                      </a:r>
                      <a:endParaRPr lang="en-US" sz="3200" dirty="0">
                        <a:effectLst/>
                        <a:latin typeface="Times New Roman"/>
                        <a:ea typeface="Times New Roman"/>
                      </a:endParaRPr>
                    </a:p>
                  </a:txBody>
                  <a:tcPr marL="20476" marR="20476" marT="19050" marB="19050">
                    <a:lnL w="19050" cap="flat" cmpd="dbl"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dirty="0">
                          <a:effectLst/>
                          <a:latin typeface="Calibri"/>
                          <a:ea typeface="Times New Roman"/>
                          <a:cs typeface="Arial"/>
                        </a:rPr>
                        <a:t>Transfer to a Public School in a Different Administrative Unit</a:t>
                      </a:r>
                      <a:r>
                        <a:rPr lang="en-US" sz="1100" dirty="0">
                          <a:effectLst/>
                          <a:latin typeface="Calibri"/>
                          <a:ea typeface="Times New Roman"/>
                          <a:cs typeface="Arial"/>
                        </a:rPr>
                        <a:t> – A student who transfers to a public school, Special Education program, or Detention Center located in another AU within the state (examples: a Special Education student who transfers to another administrative unit and is known to be continuing in a Special Education program, a student going to a detention center run by another school district). This code should be used for students who transfer to CSDB or CMHI-Pueblo.</a:t>
                      </a:r>
                      <a:endParaRPr lang="en-US" sz="1200" dirty="0">
                        <a:effectLst/>
                        <a:latin typeface="Times New Roman"/>
                        <a:ea typeface="Times New Roman"/>
                      </a:endParaRPr>
                    </a:p>
                  </a:txBody>
                  <a:tcPr marL="20476" marR="20476" marT="19050" marB="19050">
                    <a:lnL>
                      <a:noFill/>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136444047"/>
              </p:ext>
            </p:extLst>
          </p:nvPr>
        </p:nvGraphicFramePr>
        <p:xfrm>
          <a:off x="635273" y="2688092"/>
          <a:ext cx="7168658" cy="811925"/>
        </p:xfrm>
        <a:graphic>
          <a:graphicData uri="http://schemas.openxmlformats.org/drawingml/2006/table">
            <a:tbl>
              <a:tblPr/>
              <a:tblGrid>
                <a:gridCol w="464675">
                  <a:extLst>
                    <a:ext uri="{9D8B030D-6E8A-4147-A177-3AD203B41FA5}">
                      <a16:colId xmlns:a16="http://schemas.microsoft.com/office/drawing/2014/main" val="20000"/>
                    </a:ext>
                  </a:extLst>
                </a:gridCol>
                <a:gridCol w="6703983">
                  <a:extLst>
                    <a:ext uri="{9D8B030D-6E8A-4147-A177-3AD203B41FA5}">
                      <a16:colId xmlns:a16="http://schemas.microsoft.com/office/drawing/2014/main" val="20001"/>
                    </a:ext>
                  </a:extLst>
                </a:gridCol>
              </a:tblGrid>
              <a:tr h="811925">
                <a:tc>
                  <a:txBody>
                    <a:bodyPr/>
                    <a:lstStyle/>
                    <a:p>
                      <a:pPr marL="0" marR="0">
                        <a:spcBef>
                          <a:spcPts val="0"/>
                        </a:spcBef>
                        <a:spcAft>
                          <a:spcPts val="0"/>
                        </a:spcAft>
                      </a:pPr>
                      <a:r>
                        <a:rPr lang="en-US" sz="3200" dirty="0">
                          <a:effectLst/>
                          <a:latin typeface="Calibri"/>
                          <a:ea typeface="Times New Roman"/>
                          <a:cs typeface="Arial"/>
                        </a:rPr>
                        <a:t>40</a:t>
                      </a:r>
                      <a:endParaRPr lang="en-US" sz="3200" dirty="0">
                        <a:effectLst/>
                        <a:latin typeface="Times New Roman"/>
                        <a:ea typeface="Times New Roman"/>
                      </a:endParaRPr>
                    </a:p>
                  </a:txBody>
                  <a:tcPr marL="19050" marR="19050" marT="19050" marB="19050">
                    <a:lnL w="19050" cap="flat" cmpd="dbl"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dirty="0">
                          <a:effectLst/>
                          <a:latin typeface="Calibri"/>
                          <a:ea typeface="Times New Roman"/>
                          <a:cs typeface="Arial"/>
                        </a:rPr>
                        <a:t>Discontinued Schooling/Dropped Out</a:t>
                      </a:r>
                      <a:r>
                        <a:rPr lang="en-US" sz="1100" dirty="0">
                          <a:effectLst/>
                          <a:latin typeface="Calibri"/>
                          <a:ea typeface="Times New Roman"/>
                          <a:cs typeface="Arial"/>
                        </a:rPr>
                        <a:t> – A student who was enrolled at the start of the reporting period but was not enrolled at the end of the reporting period and did not exit special education through any of the other exit means. Students who are extremely ill and unable to continue special education services, not even indirect services, must be coded as Discontinued Schooling/ Dropped Out.</a:t>
                      </a:r>
                      <a:endParaRPr lang="en-US" sz="1200" dirty="0">
                        <a:effectLst/>
                        <a:latin typeface="Times New Roman"/>
                        <a:ea typeface="Times New Roman"/>
                      </a:endParaRPr>
                    </a:p>
                  </a:txBody>
                  <a:tcPr marL="19050" marR="19050" marT="19050" marB="19050">
                    <a:lnL>
                      <a:noFill/>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914087284"/>
              </p:ext>
            </p:extLst>
          </p:nvPr>
        </p:nvGraphicFramePr>
        <p:xfrm>
          <a:off x="639926" y="4314760"/>
          <a:ext cx="7337425" cy="541020"/>
        </p:xfrm>
        <a:graphic>
          <a:graphicData uri="http://schemas.openxmlformats.org/drawingml/2006/table">
            <a:tbl>
              <a:tblPr/>
              <a:tblGrid>
                <a:gridCol w="475615">
                  <a:extLst>
                    <a:ext uri="{9D8B030D-6E8A-4147-A177-3AD203B41FA5}">
                      <a16:colId xmlns:a16="http://schemas.microsoft.com/office/drawing/2014/main" val="20000"/>
                    </a:ext>
                  </a:extLst>
                </a:gridCol>
                <a:gridCol w="6861810">
                  <a:extLst>
                    <a:ext uri="{9D8B030D-6E8A-4147-A177-3AD203B41FA5}">
                      <a16:colId xmlns:a16="http://schemas.microsoft.com/office/drawing/2014/main" val="20001"/>
                    </a:ext>
                  </a:extLst>
                </a:gridCol>
              </a:tblGrid>
              <a:tr h="0">
                <a:tc>
                  <a:txBody>
                    <a:bodyPr/>
                    <a:lstStyle/>
                    <a:p>
                      <a:pPr marL="0" marR="0">
                        <a:spcBef>
                          <a:spcPts val="0"/>
                        </a:spcBef>
                        <a:spcAft>
                          <a:spcPts val="0"/>
                        </a:spcAft>
                      </a:pPr>
                      <a:r>
                        <a:rPr lang="en-US" sz="3200" dirty="0">
                          <a:effectLst/>
                          <a:latin typeface="Calibri"/>
                          <a:ea typeface="Times New Roman"/>
                          <a:cs typeface="Arial"/>
                        </a:rPr>
                        <a:t>50</a:t>
                      </a:r>
                      <a:endParaRPr lang="en-US" sz="3200" dirty="0">
                        <a:effectLst/>
                        <a:latin typeface="Times New Roman"/>
                        <a:ea typeface="Times New Roman"/>
                      </a:endParaRPr>
                    </a:p>
                  </a:txBody>
                  <a:tcPr marL="19050" marR="19050" marT="19050" marB="19050">
                    <a:lnL w="19050" cap="flat" cmpd="dbl"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dirty="0">
                          <a:effectLst/>
                          <a:latin typeface="Calibri"/>
                          <a:ea typeface="Times New Roman"/>
                          <a:cs typeface="Arial"/>
                        </a:rPr>
                        <a:t>Expulsion </a:t>
                      </a:r>
                      <a:r>
                        <a:rPr lang="en-US" sz="1100" dirty="0">
                          <a:effectLst/>
                          <a:latin typeface="Calibri"/>
                          <a:ea typeface="Times New Roman"/>
                          <a:cs typeface="Arial"/>
                        </a:rPr>
                        <a:t>– A student who leaves school involuntarily due to an expulsion approved by appropriate school authorities and is not receiving any education benefits.  </a:t>
                      </a:r>
                      <a:r>
                        <a:rPr lang="en-US" sz="1100" u="sng" dirty="0">
                          <a:effectLst/>
                          <a:latin typeface="Calibri"/>
                          <a:ea typeface="Times New Roman"/>
                          <a:cs typeface="Arial"/>
                        </a:rPr>
                        <a:t>Students who receive </a:t>
                      </a:r>
                      <a:r>
                        <a:rPr lang="en-US" sz="1100" u="sng" baseline="0" dirty="0">
                          <a:effectLst/>
                          <a:latin typeface="Calibri"/>
                          <a:ea typeface="Times New Roman"/>
                          <a:cs typeface="Arial"/>
                        </a:rPr>
                        <a:t>services </a:t>
                      </a:r>
                      <a:r>
                        <a:rPr lang="en-US" sz="1100" u="sng" dirty="0">
                          <a:effectLst/>
                          <a:latin typeface="Calibri"/>
                          <a:ea typeface="Times New Roman"/>
                          <a:cs typeface="Arial"/>
                        </a:rPr>
                        <a:t>during expulsion are not considered expelled/exited for EOY purposes.</a:t>
                      </a:r>
                      <a:endParaRPr lang="en-US" sz="1200" dirty="0">
                        <a:effectLst/>
                        <a:latin typeface="Times New Roman"/>
                        <a:ea typeface="Times New Roman"/>
                      </a:endParaRPr>
                    </a:p>
                  </a:txBody>
                  <a:tcPr marL="19050" marR="19050" marT="19050" marB="19050">
                    <a:lnL>
                      <a:noFill/>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7" name="TextBox 6"/>
          <p:cNvSpPr txBox="1"/>
          <p:nvPr/>
        </p:nvSpPr>
        <p:spPr>
          <a:xfrm>
            <a:off x="756744" y="2134312"/>
            <a:ext cx="7283669" cy="338554"/>
          </a:xfrm>
          <a:prstGeom prst="rect">
            <a:avLst/>
          </a:prstGeom>
          <a:noFill/>
        </p:spPr>
        <p:txBody>
          <a:bodyPr wrap="square" rtlCol="0">
            <a:spAutoFit/>
          </a:bodyPr>
          <a:lstStyle/>
          <a:p>
            <a:r>
              <a:rPr lang="en-US" sz="1600" dirty="0">
                <a:solidFill>
                  <a:schemeClr val="accent2"/>
                </a:solidFill>
              </a:rPr>
              <a:t>Note: this includes Special Education Programs and Detention Centers </a:t>
            </a:r>
          </a:p>
        </p:txBody>
      </p:sp>
      <p:sp>
        <p:nvSpPr>
          <p:cNvPr id="8" name="TextBox 7"/>
          <p:cNvSpPr txBox="1"/>
          <p:nvPr/>
        </p:nvSpPr>
        <p:spPr>
          <a:xfrm>
            <a:off x="961696" y="4855780"/>
            <a:ext cx="7220607" cy="1077218"/>
          </a:xfrm>
          <a:prstGeom prst="rect">
            <a:avLst/>
          </a:prstGeom>
          <a:noFill/>
        </p:spPr>
        <p:txBody>
          <a:bodyPr wrap="square" rtlCol="0">
            <a:spAutoFit/>
          </a:bodyPr>
          <a:lstStyle/>
          <a:p>
            <a:r>
              <a:rPr lang="en-US" sz="1600" dirty="0">
                <a:solidFill>
                  <a:schemeClr val="accent2"/>
                </a:solidFill>
              </a:rPr>
              <a:t>Note: Only reported when student is expelled and NOT receiving Special Education services during expulsion. Exit code of 50 should also be reported in your Special Education Discipline Snapshot. If they continue Sped services during expulsion, no exit is necessary. </a:t>
            </a:r>
          </a:p>
        </p:txBody>
      </p:sp>
      <p:sp>
        <p:nvSpPr>
          <p:cNvPr id="9" name="TextBox 8"/>
          <p:cNvSpPr txBox="1"/>
          <p:nvPr/>
        </p:nvSpPr>
        <p:spPr>
          <a:xfrm>
            <a:off x="906517" y="3500017"/>
            <a:ext cx="6897414" cy="584775"/>
          </a:xfrm>
          <a:prstGeom prst="rect">
            <a:avLst/>
          </a:prstGeom>
          <a:noFill/>
        </p:spPr>
        <p:txBody>
          <a:bodyPr wrap="square" rtlCol="0">
            <a:spAutoFit/>
          </a:bodyPr>
          <a:lstStyle/>
          <a:p>
            <a:r>
              <a:rPr lang="en-US" sz="1600" dirty="0">
                <a:solidFill>
                  <a:schemeClr val="accent2"/>
                </a:solidFill>
              </a:rPr>
              <a:t>Note: use on any student who left and none of the other exit codes fit. Warning SY282 is there to notify you student is attending in another AU</a:t>
            </a:r>
          </a:p>
        </p:txBody>
      </p:sp>
      <p:sp>
        <p:nvSpPr>
          <p:cNvPr id="2" name="Slide Number Placeholder 1"/>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67</a:t>
            </a:fld>
            <a:endParaRPr lang="en-US" dirty="0"/>
          </a:p>
        </p:txBody>
      </p:sp>
    </p:spTree>
    <p:extLst>
      <p:ext uri="{BB962C8B-B14F-4D97-AF65-F5344CB8AC3E}">
        <p14:creationId xmlns:p14="http://schemas.microsoft.com/office/powerpoint/2010/main" val="42546860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Exit Code tips</a:t>
            </a:r>
          </a:p>
        </p:txBody>
      </p:sp>
      <p:sp>
        <p:nvSpPr>
          <p:cNvPr id="2" name="Content Placeholder 1"/>
          <p:cNvSpPr>
            <a:spLocks noGrp="1"/>
          </p:cNvSpPr>
          <p:nvPr>
            <p:ph idx="1"/>
          </p:nvPr>
        </p:nvSpPr>
        <p:spPr/>
        <p:txBody>
          <a:bodyPr/>
          <a:lstStyle/>
          <a:p>
            <a:pPr marL="0" indent="0">
              <a:buNone/>
            </a:pPr>
            <a:endParaRPr lang="en-US" sz="1800" b="0" dirty="0">
              <a:solidFill>
                <a:schemeClr val="tx1"/>
              </a:solidFill>
            </a:endParaRPr>
          </a:p>
          <a:p>
            <a:r>
              <a:rPr lang="en-US" sz="1800" b="0" dirty="0">
                <a:solidFill>
                  <a:schemeClr val="tx1"/>
                </a:solidFill>
              </a:rPr>
              <a:t>Students with a regular End of Year exit code of 26 (transfer to a detention center out of district) would either be coded with an exit code of 13 or 21 on SPED End of Year.  It depends on whether the student was detained or committed.</a:t>
            </a:r>
          </a:p>
          <a:p>
            <a:pPr lvl="1"/>
            <a:r>
              <a:rPr lang="en-US" sz="1800" dirty="0"/>
              <a:t>Code </a:t>
            </a:r>
            <a:r>
              <a:rPr lang="en-US" sz="1800" b="1" dirty="0"/>
              <a:t>13</a:t>
            </a:r>
            <a:r>
              <a:rPr lang="en-US" sz="1800" dirty="0"/>
              <a:t> </a:t>
            </a:r>
            <a:r>
              <a:rPr lang="en-US" sz="1800" b="1" dirty="0"/>
              <a:t>(Transfer to a Public School or program in a Different AU) </a:t>
            </a:r>
            <a:r>
              <a:rPr lang="en-US" sz="1800" dirty="0"/>
              <a:t>would be used for </a:t>
            </a:r>
            <a:r>
              <a:rPr lang="en-US" sz="1800" b="1" dirty="0"/>
              <a:t>detained</a:t>
            </a:r>
            <a:r>
              <a:rPr lang="en-US" sz="1800" dirty="0"/>
              <a:t> students.</a:t>
            </a:r>
          </a:p>
          <a:p>
            <a:pPr lvl="1"/>
            <a:r>
              <a:rPr lang="en-US" sz="1800" dirty="0"/>
              <a:t>Code </a:t>
            </a:r>
            <a:r>
              <a:rPr lang="en-US" sz="1800" b="1" dirty="0"/>
              <a:t>21</a:t>
            </a:r>
            <a:r>
              <a:rPr lang="en-US" sz="1800" dirty="0"/>
              <a:t> (</a:t>
            </a:r>
            <a:r>
              <a:rPr lang="en-US" sz="1800" b="1" dirty="0"/>
              <a:t>Transfer to a Facility Operated by the Colorado Department of Corrections or Division of Youth Services) </a:t>
            </a:r>
            <a:r>
              <a:rPr lang="en-US" sz="1800" dirty="0"/>
              <a:t>would be used for </a:t>
            </a:r>
            <a:r>
              <a:rPr lang="en-US" sz="1800" b="1" dirty="0"/>
              <a:t>committed</a:t>
            </a:r>
            <a:r>
              <a:rPr lang="en-US" sz="1800" dirty="0"/>
              <a:t> students.</a:t>
            </a:r>
          </a:p>
        </p:txBody>
      </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68</a:t>
            </a:fld>
            <a:endParaRPr lang="en-US" dirty="0"/>
          </a:p>
        </p:txBody>
      </p:sp>
    </p:spTree>
    <p:extLst>
      <p:ext uri="{BB962C8B-B14F-4D97-AF65-F5344CB8AC3E}">
        <p14:creationId xmlns:p14="http://schemas.microsoft.com/office/powerpoint/2010/main" val="26332798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br>
              <a:rPr lang="en-US" dirty="0">
                <a:solidFill>
                  <a:schemeClr val="bg2">
                    <a:lumMod val="25000"/>
                  </a:schemeClr>
                </a:solidFill>
              </a:rPr>
            </a:br>
            <a:r>
              <a:rPr lang="en-US" dirty="0"/>
              <a:t>Data Pipeline Process</a:t>
            </a:r>
            <a:br>
              <a:rPr lang="en-US" dirty="0">
                <a:solidFill>
                  <a:schemeClr val="bg2">
                    <a:lumMod val="25000"/>
                  </a:schemeClr>
                </a:solidFill>
              </a:rPr>
            </a:br>
            <a:br>
              <a:rPr lang="en-US" dirty="0">
                <a:solidFill>
                  <a:schemeClr val="bg2">
                    <a:lumMod val="25000"/>
                  </a:schemeClr>
                </a:solidFill>
              </a:rPr>
            </a:br>
            <a:br>
              <a:rPr lang="en-US" dirty="0">
                <a:solidFill>
                  <a:schemeClr val="bg2">
                    <a:lumMod val="25000"/>
                  </a:schemeClr>
                </a:solidFill>
              </a:rPr>
            </a:br>
            <a:br>
              <a:rPr lang="en-US" dirty="0">
                <a:solidFill>
                  <a:schemeClr val="bg2">
                    <a:lumMod val="25000"/>
                  </a:schemeClr>
                </a:solidFill>
              </a:rPr>
            </a:br>
            <a:br>
              <a:rPr lang="en-US" dirty="0">
                <a:solidFill>
                  <a:schemeClr val="bg2">
                    <a:lumMod val="25000"/>
                  </a:schemeClr>
                </a:solidFill>
              </a:rPr>
            </a:br>
            <a:br>
              <a:rPr lang="en-US" dirty="0">
                <a:solidFill>
                  <a:schemeClr val="bg2">
                    <a:lumMod val="25000"/>
                  </a:schemeClr>
                </a:solidFill>
              </a:rPr>
            </a:br>
            <a:br>
              <a:rPr lang="en-US" dirty="0">
                <a:solidFill>
                  <a:schemeClr val="bg2">
                    <a:lumMod val="25000"/>
                  </a:schemeClr>
                </a:solidFill>
              </a:rPr>
            </a:br>
            <a:br>
              <a:rPr lang="en-US" dirty="0">
                <a:solidFill>
                  <a:schemeClr val="bg2">
                    <a:lumMod val="25000"/>
                  </a:schemeClr>
                </a:solidFill>
              </a:rPr>
            </a:br>
            <a:r>
              <a:rPr lang="en-US" dirty="0">
                <a:solidFill>
                  <a:schemeClr val="bg2">
                    <a:lumMod val="25000"/>
                  </a:schemeClr>
                </a:solidFill>
              </a:rPr>
              <a:t>     </a:t>
            </a:r>
            <a:r>
              <a:rPr lang="en-US" sz="5300" dirty="0">
                <a:solidFill>
                  <a:schemeClr val="bg2">
                    <a:lumMod val="25000"/>
                  </a:schemeClr>
                </a:solidFill>
              </a:rPr>
              <a:t>Data Pipeline Process</a:t>
            </a:r>
          </a:p>
        </p:txBody>
      </p:sp>
      <p:sp>
        <p:nvSpPr>
          <p:cNvPr id="3" name="Slide Number Placeholder 2"/>
          <p:cNvSpPr>
            <a:spLocks noGrp="1"/>
          </p:cNvSpPr>
          <p:nvPr>
            <p:ph type="sldNum" sz="quarter" idx="12"/>
          </p:nvPr>
        </p:nvSpPr>
        <p:spPr/>
        <p:txBody>
          <a:bodyPr/>
          <a:lstStyle/>
          <a:p>
            <a:fld id="{67726FA2-3EC9-4717-AD62-D8C823692DD3}" type="slidenum">
              <a:rPr lang="en-US" smtClean="0"/>
              <a:pPr/>
              <a:t>69</a:t>
            </a:fld>
            <a:endParaRPr lang="en-US" dirty="0"/>
          </a:p>
        </p:txBody>
      </p:sp>
    </p:spTree>
    <p:extLst>
      <p:ext uri="{BB962C8B-B14F-4D97-AF65-F5344CB8AC3E}">
        <p14:creationId xmlns:p14="http://schemas.microsoft.com/office/powerpoint/2010/main" val="100184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a:t>Purpose and Content</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1703650034"/>
              </p:ext>
            </p:extLst>
          </p:nvPr>
        </p:nvGraphicFramePr>
        <p:xfrm>
          <a:off x="591452" y="1296504"/>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8710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7828" y="1193133"/>
            <a:ext cx="8010347" cy="4884367"/>
          </a:xfrm>
        </p:spPr>
        <p:txBody>
          <a:bodyPr/>
          <a:lstStyle/>
          <a:p>
            <a:pPr marL="0" indent="0">
              <a:buNone/>
            </a:pPr>
            <a:r>
              <a:rPr lang="en-US" sz="1800" dirty="0"/>
              <a:t>Bookmark this link: </a:t>
            </a:r>
            <a:r>
              <a:rPr lang="en-US" sz="1800" dirty="0">
                <a:hlinkClick r:id="rId3"/>
              </a:rPr>
              <a:t>https://cdeapps.cde.state.co.us/index.html</a:t>
            </a:r>
            <a:r>
              <a:rPr lang="en-US" sz="1800" dirty="0"/>
              <a:t> </a:t>
            </a:r>
          </a:p>
          <a:p>
            <a:pPr marL="0" indent="0">
              <a:buNone/>
            </a:pPr>
            <a:r>
              <a:rPr lang="en-US" sz="1800" dirty="0"/>
              <a:t>From this page click </a:t>
            </a:r>
            <a:r>
              <a:rPr lang="en-US" sz="1800" b="1" u="sng" dirty="0"/>
              <a:t>Data Pipeline</a:t>
            </a:r>
            <a:r>
              <a:rPr lang="en-US" sz="1800" dirty="0"/>
              <a:t> to get to this screen. </a:t>
            </a:r>
          </a:p>
          <a:p>
            <a:pPr marL="0" indent="0">
              <a:buNone/>
            </a:pPr>
            <a:r>
              <a:rPr lang="en-US" sz="1800" dirty="0"/>
              <a:t>Next click the blue login button.</a:t>
            </a:r>
          </a:p>
          <a:p>
            <a:pPr marL="0" indent="0">
              <a:buNone/>
            </a:pPr>
            <a:endParaRPr lang="en-US" dirty="0"/>
          </a:p>
          <a:p>
            <a:pPr marL="0" indent="0">
              <a:buNone/>
            </a:pPr>
            <a:endParaRPr lang="en-US" dirty="0"/>
          </a:p>
        </p:txBody>
      </p:sp>
      <p:sp>
        <p:nvSpPr>
          <p:cNvPr id="3" name="Title 2"/>
          <p:cNvSpPr>
            <a:spLocks noGrp="1"/>
          </p:cNvSpPr>
          <p:nvPr>
            <p:ph type="title"/>
          </p:nvPr>
        </p:nvSpPr>
        <p:spPr/>
        <p:txBody>
          <a:bodyPr/>
          <a:lstStyle/>
          <a:p>
            <a:r>
              <a:rPr lang="en-US" dirty="0"/>
              <a:t>Accessing the Data Pipeline</a:t>
            </a:r>
          </a:p>
        </p:txBody>
      </p:sp>
      <p:sp>
        <p:nvSpPr>
          <p:cNvPr id="7" name="Left Arrow 6"/>
          <p:cNvSpPr/>
          <p:nvPr/>
        </p:nvSpPr>
        <p:spPr>
          <a:xfrm rot="10800000">
            <a:off x="1992235" y="3846300"/>
            <a:ext cx="731520" cy="457200"/>
          </a:xfrm>
          <a:prstGeom prst="leftArrow">
            <a:avLst/>
          </a:prstGeom>
          <a:solidFill>
            <a:srgbClr val="CC0099"/>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394" t="17822" r="12163" b="14881"/>
          <a:stretch/>
        </p:blipFill>
        <p:spPr bwMode="auto">
          <a:xfrm>
            <a:off x="401652" y="2414213"/>
            <a:ext cx="7581807" cy="375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075917" y="1184778"/>
            <a:ext cx="2068083" cy="1323439"/>
          </a:xfrm>
          <a:prstGeom prst="rect">
            <a:avLst/>
          </a:prstGeom>
          <a:noFill/>
        </p:spPr>
        <p:txBody>
          <a:bodyPr wrap="square" rtlCol="0">
            <a:spAutoFit/>
          </a:bodyPr>
          <a:lstStyle/>
          <a:p>
            <a:r>
              <a:rPr lang="en-US" sz="1600" dirty="0">
                <a:solidFill>
                  <a:srgbClr val="CC00CC"/>
                </a:solidFill>
              </a:rPr>
              <a:t>*your single sign-on login may be used for all CDE applications listed here that you have access to</a:t>
            </a:r>
          </a:p>
        </p:txBody>
      </p:sp>
      <p:sp>
        <p:nvSpPr>
          <p:cNvPr id="8" name="Right Arrow 7"/>
          <p:cNvSpPr/>
          <p:nvPr/>
        </p:nvSpPr>
        <p:spPr>
          <a:xfrm rot="10800000">
            <a:off x="1867900" y="4219154"/>
            <a:ext cx="413182" cy="149130"/>
          </a:xfrm>
          <a:prstGeom prst="rightArrow">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32209713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Single Sign On</a:t>
            </a:r>
          </a:p>
        </p:txBody>
      </p:sp>
      <p:pic>
        <p:nvPicPr>
          <p:cNvPr id="2052" name="Picture 4"/>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5041" t="13755" r="26169" b="29963"/>
          <a:stretch/>
        </p:blipFill>
        <p:spPr bwMode="auto">
          <a:xfrm>
            <a:off x="1119499" y="1504060"/>
            <a:ext cx="6080623" cy="4383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437683" y="3313849"/>
            <a:ext cx="6330444" cy="553998"/>
          </a:xfrm>
          <a:prstGeom prst="rect">
            <a:avLst/>
          </a:prstGeom>
          <a:noFill/>
        </p:spPr>
        <p:txBody>
          <a:bodyPr wrap="square" rtlCol="0">
            <a:spAutoFit/>
          </a:bodyPr>
          <a:lstStyle/>
          <a:p>
            <a:r>
              <a:rPr lang="en-US" sz="1400" b="1" dirty="0"/>
              <a:t>                              </a:t>
            </a:r>
            <a:r>
              <a:rPr lang="en-US" sz="1400" b="1" dirty="0">
                <a:solidFill>
                  <a:srgbClr val="7030A0"/>
                </a:solidFill>
              </a:rPr>
              <a:t>Username is the email address associated with your </a:t>
            </a:r>
            <a:r>
              <a:rPr lang="en-US" sz="1400" b="1" dirty="0" err="1">
                <a:solidFill>
                  <a:srgbClr val="7030A0"/>
                </a:solidFill>
              </a:rPr>
              <a:t>IdM</a:t>
            </a:r>
            <a:r>
              <a:rPr lang="en-US" sz="1400" b="1" dirty="0">
                <a:solidFill>
                  <a:srgbClr val="7030A0"/>
                </a:solidFill>
              </a:rPr>
              <a:t> account</a:t>
            </a:r>
          </a:p>
          <a:p>
            <a:endParaRPr lang="en-US" sz="1600" b="1" dirty="0">
              <a:solidFill>
                <a:srgbClr val="7030A0"/>
              </a:solidFill>
            </a:endParaRPr>
          </a:p>
        </p:txBody>
      </p:sp>
      <p:sp>
        <p:nvSpPr>
          <p:cNvPr id="6" name="TextBox 5"/>
          <p:cNvSpPr txBox="1"/>
          <p:nvPr/>
        </p:nvSpPr>
        <p:spPr>
          <a:xfrm>
            <a:off x="1645360" y="3590848"/>
            <a:ext cx="6191133" cy="307777"/>
          </a:xfrm>
          <a:prstGeom prst="rect">
            <a:avLst/>
          </a:prstGeom>
          <a:noFill/>
        </p:spPr>
        <p:txBody>
          <a:bodyPr wrap="square" rtlCol="0">
            <a:spAutoFit/>
          </a:bodyPr>
          <a:lstStyle/>
          <a:p>
            <a:r>
              <a:rPr lang="en-US" sz="1400" b="1" dirty="0">
                <a:solidFill>
                  <a:srgbClr val="FF0000"/>
                </a:solidFill>
              </a:rPr>
              <a:t>                         </a:t>
            </a:r>
            <a:r>
              <a:rPr lang="en-US" sz="1400" b="1" dirty="0">
                <a:solidFill>
                  <a:srgbClr val="7030A0"/>
                </a:solidFill>
              </a:rPr>
              <a:t>Password specified by you  </a:t>
            </a:r>
          </a:p>
        </p:txBody>
      </p:sp>
      <p:sp>
        <p:nvSpPr>
          <p:cNvPr id="2" name="Slide Number Placeholder 1"/>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71</a:t>
            </a:fld>
            <a:endParaRPr lang="en-US" dirty="0"/>
          </a:p>
        </p:txBody>
      </p:sp>
    </p:spTree>
    <p:extLst>
      <p:ext uri="{BB962C8B-B14F-4D97-AF65-F5344CB8AC3E}">
        <p14:creationId xmlns:p14="http://schemas.microsoft.com/office/powerpoint/2010/main" val="13282337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1</a:t>
            </a:r>
            <a:r>
              <a:rPr lang="en-US" baseline="30000" dirty="0"/>
              <a:t>st</a:t>
            </a:r>
            <a:r>
              <a:rPr lang="en-US" dirty="0"/>
              <a:t> Step: Format Checker *optional</a:t>
            </a:r>
          </a:p>
        </p:txBody>
      </p:sp>
      <p:sp>
        <p:nvSpPr>
          <p:cNvPr id="2" name="Content Placeholder 1"/>
          <p:cNvSpPr>
            <a:spLocks noGrp="1"/>
          </p:cNvSpPr>
          <p:nvPr>
            <p:ph idx="1"/>
          </p:nvPr>
        </p:nvSpPr>
        <p:spPr/>
        <p:txBody>
          <a:bodyPr>
            <a:normAutofit/>
          </a:bodyPr>
          <a:lstStyle/>
          <a:p>
            <a:pPr>
              <a:lnSpc>
                <a:spcPct val="100000"/>
              </a:lnSpc>
              <a:spcBef>
                <a:spcPts val="0"/>
              </a:spcBef>
            </a:pPr>
            <a:r>
              <a:rPr lang="en-US" sz="1400" dirty="0"/>
              <a:t>Once the file is created, you have the option to run it through the </a:t>
            </a:r>
            <a:r>
              <a:rPr lang="en-US" sz="1400" i="1" dirty="0">
                <a:solidFill>
                  <a:srgbClr val="101E8E"/>
                </a:solidFill>
              </a:rPr>
              <a:t>Format Checker</a:t>
            </a:r>
            <a:r>
              <a:rPr lang="en-US" sz="1400" dirty="0"/>
              <a:t> to ensure all the bytes are correct.  </a:t>
            </a:r>
          </a:p>
          <a:p>
            <a:pPr>
              <a:lnSpc>
                <a:spcPct val="100000"/>
              </a:lnSpc>
              <a:spcBef>
                <a:spcPts val="0"/>
              </a:spcBef>
            </a:pPr>
            <a:r>
              <a:rPr lang="en-US" sz="1400" dirty="0"/>
              <a:t>The system checks the first row of data only.</a:t>
            </a:r>
          </a:p>
          <a:p>
            <a:pPr>
              <a:lnSpc>
                <a:spcPct val="100000"/>
              </a:lnSpc>
              <a:spcBef>
                <a:spcPts val="0"/>
              </a:spcBef>
            </a:pPr>
            <a:r>
              <a:rPr lang="en-US" sz="1400" dirty="0"/>
              <a:t>All fields PASS = Ready to upload   </a:t>
            </a:r>
          </a:p>
        </p:txBody>
      </p:sp>
      <p:sp>
        <p:nvSpPr>
          <p:cNvPr id="5" name="Left Arrow 4"/>
          <p:cNvSpPr/>
          <p:nvPr/>
        </p:nvSpPr>
        <p:spPr>
          <a:xfrm rot="10800000">
            <a:off x="605137" y="3060020"/>
            <a:ext cx="73152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53" t="22421" r="49408" b="30948"/>
          <a:stretch/>
        </p:blipFill>
        <p:spPr bwMode="auto">
          <a:xfrm>
            <a:off x="1304990" y="2591301"/>
            <a:ext cx="6296526" cy="3553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72</a:t>
            </a:fld>
            <a:endParaRPr lang="en-US" dirty="0"/>
          </a:p>
        </p:txBody>
      </p:sp>
    </p:spTree>
    <p:extLst>
      <p:ext uri="{BB962C8B-B14F-4D97-AF65-F5344CB8AC3E}">
        <p14:creationId xmlns:p14="http://schemas.microsoft.com/office/powerpoint/2010/main" val="11727230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Step 2: Data File Upload</a:t>
            </a:r>
          </a:p>
        </p:txBody>
      </p:sp>
      <p:sp>
        <p:nvSpPr>
          <p:cNvPr id="2" name="Content Placeholder 1"/>
          <p:cNvSpPr>
            <a:spLocks noGrp="1"/>
          </p:cNvSpPr>
          <p:nvPr>
            <p:ph idx="1"/>
          </p:nvPr>
        </p:nvSpPr>
        <p:spPr/>
        <p:txBody>
          <a:bodyPr>
            <a:normAutofit/>
          </a:bodyPr>
          <a:lstStyle/>
          <a:p>
            <a:pPr>
              <a:lnSpc>
                <a:spcPct val="100000"/>
              </a:lnSpc>
              <a:spcBef>
                <a:spcPts val="0"/>
              </a:spcBef>
            </a:pPr>
            <a:r>
              <a:rPr lang="en-US" sz="1400" dirty="0"/>
              <a:t>Click on </a:t>
            </a:r>
            <a:r>
              <a:rPr lang="en-US" sz="1400" i="1" dirty="0">
                <a:solidFill>
                  <a:srgbClr val="0070C0"/>
                </a:solidFill>
              </a:rPr>
              <a:t>File Upload/</a:t>
            </a:r>
            <a:r>
              <a:rPr lang="en-US" sz="1400" i="1" dirty="0">
                <a:solidFill>
                  <a:srgbClr val="101E8E"/>
                </a:solidFill>
              </a:rPr>
              <a:t>Data File Upload</a:t>
            </a:r>
          </a:p>
          <a:p>
            <a:pPr>
              <a:lnSpc>
                <a:spcPct val="100000"/>
              </a:lnSpc>
              <a:spcBef>
                <a:spcPts val="0"/>
              </a:spcBef>
            </a:pPr>
            <a:r>
              <a:rPr lang="en-US" sz="1400" dirty="0"/>
              <a:t>Choose File Type and School Year. Organization should populate with your AU. </a:t>
            </a:r>
          </a:p>
          <a:p>
            <a:pPr>
              <a:lnSpc>
                <a:spcPct val="100000"/>
              </a:lnSpc>
              <a:spcBef>
                <a:spcPts val="0"/>
              </a:spcBef>
            </a:pPr>
            <a:r>
              <a:rPr lang="en-US" sz="1400" dirty="0"/>
              <a:t>Click on </a:t>
            </a:r>
            <a:r>
              <a:rPr lang="en-US" sz="1400" dirty="0">
                <a:solidFill>
                  <a:srgbClr val="0070C0"/>
                </a:solidFill>
              </a:rPr>
              <a:t>Browse</a:t>
            </a:r>
            <a:r>
              <a:rPr lang="en-US" sz="1400" dirty="0"/>
              <a:t> to locate File</a:t>
            </a:r>
          </a:p>
          <a:p>
            <a:pPr>
              <a:lnSpc>
                <a:spcPct val="100000"/>
              </a:lnSpc>
              <a:spcBef>
                <a:spcPts val="0"/>
              </a:spcBef>
            </a:pPr>
            <a:r>
              <a:rPr lang="en-US" sz="1400" dirty="0"/>
              <a:t>Choose </a:t>
            </a:r>
            <a:r>
              <a:rPr lang="en-US" sz="1400" i="1" dirty="0">
                <a:solidFill>
                  <a:srgbClr val="101E8E"/>
                </a:solidFill>
              </a:rPr>
              <a:t>Replace</a:t>
            </a:r>
          </a:p>
          <a:p>
            <a:pPr>
              <a:lnSpc>
                <a:spcPct val="100000"/>
              </a:lnSpc>
              <a:spcBef>
                <a:spcPts val="0"/>
              </a:spcBef>
            </a:pPr>
            <a:r>
              <a:rPr lang="en-US" sz="1400" dirty="0"/>
              <a:t>Hit</a:t>
            </a:r>
            <a:r>
              <a:rPr lang="en-US" sz="1400" i="1" dirty="0">
                <a:solidFill>
                  <a:srgbClr val="101E8E"/>
                </a:solidFill>
              </a:rPr>
              <a:t> </a:t>
            </a:r>
            <a:r>
              <a:rPr lang="en-US" sz="1400" i="1" dirty="0">
                <a:solidFill>
                  <a:srgbClr val="00B050"/>
                </a:solidFill>
              </a:rPr>
              <a:t>Submit</a:t>
            </a:r>
          </a:p>
          <a:p>
            <a:pPr>
              <a:lnSpc>
                <a:spcPct val="100000"/>
              </a:lnSpc>
              <a:spcBef>
                <a:spcPts val="0"/>
              </a:spcBef>
            </a:pPr>
            <a:r>
              <a:rPr lang="en-US" sz="1400" dirty="0"/>
              <a:t>Note message in green below.  A </a:t>
            </a:r>
            <a:r>
              <a:rPr lang="en-US" sz="1400" i="1" dirty="0">
                <a:solidFill>
                  <a:srgbClr val="101E8E"/>
                </a:solidFill>
              </a:rPr>
              <a:t>Batch ID </a:t>
            </a:r>
            <a:r>
              <a:rPr lang="en-US" sz="1400" dirty="0"/>
              <a:t>will be created. </a:t>
            </a:r>
            <a:endParaRPr lang="en-US" sz="1400" i="1" dirty="0">
              <a:solidFill>
                <a:srgbClr val="101E8E"/>
              </a:solidFill>
            </a:endParaRPr>
          </a:p>
          <a:p>
            <a:pPr>
              <a:lnSpc>
                <a:spcPct val="100000"/>
              </a:lnSpc>
              <a:spcBef>
                <a:spcPts val="0"/>
              </a:spcBef>
            </a:pPr>
            <a:endParaRPr lang="en-US" sz="1400" dirty="0"/>
          </a:p>
        </p:txBody>
      </p:sp>
      <p:sp>
        <p:nvSpPr>
          <p:cNvPr id="5" name="Left Arrow 4"/>
          <p:cNvSpPr/>
          <p:nvPr/>
        </p:nvSpPr>
        <p:spPr>
          <a:xfrm rot="10800000">
            <a:off x="220784" y="3617085"/>
            <a:ext cx="671476" cy="31432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10" name="Straight Arrow Connector 9"/>
          <p:cNvCxnSpPr/>
          <p:nvPr/>
        </p:nvCxnSpPr>
        <p:spPr>
          <a:xfrm>
            <a:off x="3476625" y="2896124"/>
            <a:ext cx="809625" cy="62865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0" t="22208" r="43276" b="35178"/>
          <a:stretch/>
        </p:blipFill>
        <p:spPr bwMode="auto">
          <a:xfrm>
            <a:off x="892260" y="2896124"/>
            <a:ext cx="7060987" cy="3323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73</a:t>
            </a:fld>
            <a:endParaRPr lang="en-US" dirty="0"/>
          </a:p>
        </p:txBody>
      </p:sp>
    </p:spTree>
    <p:extLst>
      <p:ext uri="{BB962C8B-B14F-4D97-AF65-F5344CB8AC3E}">
        <p14:creationId xmlns:p14="http://schemas.microsoft.com/office/powerpoint/2010/main" val="11485437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Step 3: Batch Maintenance – Important Step (don’t forget to check this screen after upload)</a:t>
            </a:r>
          </a:p>
        </p:txBody>
      </p:sp>
      <p:sp>
        <p:nvSpPr>
          <p:cNvPr id="2" name="Content Placeholder 1"/>
          <p:cNvSpPr>
            <a:spLocks noGrp="1"/>
          </p:cNvSpPr>
          <p:nvPr>
            <p:ph idx="1"/>
          </p:nvPr>
        </p:nvSpPr>
        <p:spPr>
          <a:xfrm>
            <a:off x="613562" y="1463040"/>
            <a:ext cx="7886700" cy="4351338"/>
          </a:xfrm>
        </p:spPr>
        <p:txBody>
          <a:bodyPr/>
          <a:lstStyle/>
          <a:p>
            <a:r>
              <a:rPr lang="en-US" sz="1400" dirty="0">
                <a:solidFill>
                  <a:schemeClr val="tx1"/>
                </a:solidFill>
              </a:rPr>
              <a:t>Check Batch Maintenance to ensure files have processed successfully. </a:t>
            </a:r>
          </a:p>
          <a:p>
            <a:r>
              <a:rPr lang="en-US" sz="1400" dirty="0">
                <a:solidFill>
                  <a:schemeClr val="tx1"/>
                </a:solidFill>
              </a:rPr>
              <a:t>Processed Indicator will say “YES”.   If blank or “No”, file did </a:t>
            </a:r>
            <a:r>
              <a:rPr lang="en-US" sz="1400" u="sng" dirty="0">
                <a:solidFill>
                  <a:schemeClr val="tx1"/>
                </a:solidFill>
              </a:rPr>
              <a:t>not </a:t>
            </a:r>
            <a:r>
              <a:rPr lang="en-US" sz="1400" dirty="0">
                <a:solidFill>
                  <a:schemeClr val="tx1"/>
                </a:solidFill>
              </a:rPr>
              <a:t>upload </a:t>
            </a:r>
          </a:p>
          <a:p>
            <a:pPr lvl="0"/>
            <a:r>
              <a:rPr lang="en-US" sz="1400" dirty="0">
                <a:solidFill>
                  <a:schemeClr val="tx1"/>
                </a:solidFill>
              </a:rPr>
              <a:t>Check Record Count, Error Count, and make sure submitted date and time look accurate. </a:t>
            </a:r>
          </a:p>
          <a:p>
            <a:pPr marL="45720" indent="0">
              <a:buNone/>
            </a:pPr>
            <a:endParaRPr lang="en-US" sz="1400" dirty="0"/>
          </a:p>
          <a:p>
            <a:pPr marL="0" indent="0">
              <a:buNone/>
            </a:pPr>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014" r="23007" b="31888"/>
          <a:stretch/>
        </p:blipFill>
        <p:spPr bwMode="auto">
          <a:xfrm>
            <a:off x="613562" y="2427891"/>
            <a:ext cx="7616038" cy="2849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Left Arrow 6"/>
          <p:cNvSpPr/>
          <p:nvPr/>
        </p:nvSpPr>
        <p:spPr>
          <a:xfrm rot="10800000">
            <a:off x="124831" y="2713091"/>
            <a:ext cx="488731" cy="23933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 name="Left Arrow 7"/>
          <p:cNvSpPr/>
          <p:nvPr/>
        </p:nvSpPr>
        <p:spPr>
          <a:xfrm rot="16200000">
            <a:off x="5353169" y="3822361"/>
            <a:ext cx="450843" cy="23167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74</a:t>
            </a:fld>
            <a:endParaRPr lang="en-US" dirty="0"/>
          </a:p>
        </p:txBody>
      </p:sp>
    </p:spTree>
    <p:extLst>
      <p:ext uri="{BB962C8B-B14F-4D97-AF65-F5344CB8AC3E}">
        <p14:creationId xmlns:p14="http://schemas.microsoft.com/office/powerpoint/2010/main" val="33040118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Somethings not right:</a:t>
            </a:r>
          </a:p>
        </p:txBody>
      </p:sp>
      <p:sp>
        <p:nvSpPr>
          <p:cNvPr id="2" name="Content Placeholder 1"/>
          <p:cNvSpPr>
            <a:spLocks noGrp="1"/>
          </p:cNvSpPr>
          <p:nvPr>
            <p:ph idx="1"/>
          </p:nvPr>
        </p:nvSpPr>
        <p:spPr/>
        <p:txBody>
          <a:bodyPr/>
          <a:lstStyle/>
          <a:p>
            <a:pPr marL="0" indent="0">
              <a:buNone/>
            </a:pPr>
            <a:r>
              <a:rPr lang="en-US" sz="1800" dirty="0">
                <a:solidFill>
                  <a:schemeClr val="tx1"/>
                </a:solidFill>
              </a:rPr>
              <a:t>You’ve uploaded your file and created a snapshot, but the errors are not reflecting the file’s data: </a:t>
            </a:r>
          </a:p>
          <a:p>
            <a:pPr marL="0" indent="0">
              <a:buNone/>
            </a:pPr>
            <a:r>
              <a:rPr lang="en-US" sz="1800" dirty="0">
                <a:solidFill>
                  <a:schemeClr val="tx1"/>
                </a:solidFill>
              </a:rPr>
              <a:t>If this happens be sure to check:</a:t>
            </a:r>
          </a:p>
          <a:p>
            <a:pPr>
              <a:buFont typeface="Wingdings" panose="05000000000000000000" pitchFamily="2" charset="2"/>
              <a:buChar char="ü"/>
            </a:pPr>
            <a:r>
              <a:rPr lang="en-US" sz="1800" dirty="0">
                <a:solidFill>
                  <a:schemeClr val="tx1"/>
                </a:solidFill>
              </a:rPr>
              <a:t>The confirmation email for records/errors count</a:t>
            </a:r>
          </a:p>
          <a:p>
            <a:pPr>
              <a:buFont typeface="Wingdings" panose="05000000000000000000" pitchFamily="2" charset="2"/>
              <a:buChar char="ü"/>
            </a:pPr>
            <a:r>
              <a:rPr lang="en-US" sz="1800" dirty="0">
                <a:solidFill>
                  <a:schemeClr val="tx1"/>
                </a:solidFill>
              </a:rPr>
              <a:t>BATCH MAINTENANCE to ensure file processed successfully</a:t>
            </a:r>
          </a:p>
          <a:p>
            <a:pPr>
              <a:buFont typeface="Wingdings" panose="05000000000000000000" pitchFamily="2" charset="2"/>
              <a:buChar char="ü"/>
            </a:pPr>
            <a:r>
              <a:rPr lang="en-US" sz="1800" dirty="0">
                <a:solidFill>
                  <a:schemeClr val="tx1"/>
                </a:solidFill>
              </a:rPr>
              <a:t>The file upload TIME (from email) to ensure file was fully processed when you created the snapshot</a:t>
            </a:r>
          </a:p>
          <a:p>
            <a:pPr>
              <a:buFont typeface="Wingdings" panose="05000000000000000000" pitchFamily="2" charset="2"/>
              <a:buChar char="ü"/>
            </a:pPr>
            <a:r>
              <a:rPr lang="en-US" sz="1800" dirty="0">
                <a:solidFill>
                  <a:schemeClr val="tx1"/>
                </a:solidFill>
              </a:rPr>
              <a:t>Both Child and Participation files to ensure record is present</a:t>
            </a:r>
          </a:p>
          <a:p>
            <a:pPr>
              <a:buFont typeface="Wingdings" panose="05000000000000000000" pitchFamily="2" charset="2"/>
              <a:buChar char="ü"/>
            </a:pPr>
            <a:r>
              <a:rPr lang="en-US" sz="1800" dirty="0">
                <a:solidFill>
                  <a:schemeClr val="tx1"/>
                </a:solidFill>
              </a:rPr>
              <a:t>SASIDs/LASIDs are matching in both Child and Participation Files</a:t>
            </a:r>
          </a:p>
          <a:p>
            <a:pPr marL="0" indent="0">
              <a:buNone/>
            </a:pPr>
            <a:endParaRPr lang="en-US" sz="1800" dirty="0"/>
          </a:p>
          <a:p>
            <a:pPr marL="0" indent="0">
              <a:buNone/>
            </a:pPr>
            <a:endParaRPr lang="en-US" dirty="0"/>
          </a:p>
        </p:txBody>
      </p:sp>
      <p:pic>
        <p:nvPicPr>
          <p:cNvPr id="6146" name="Picture 2" descr="C:\Users\Heitman_L\AppData\Local\Microsoft\Windows\Temporary Internet Files\Content.IE5\TFPDHF5P\crazy_mom[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6682" y="5205287"/>
            <a:ext cx="1062265" cy="145019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75</a:t>
            </a:fld>
            <a:endParaRPr lang="en-US" dirty="0"/>
          </a:p>
        </p:txBody>
      </p:sp>
    </p:spTree>
    <p:extLst>
      <p:ext uri="{BB962C8B-B14F-4D97-AF65-F5344CB8AC3E}">
        <p14:creationId xmlns:p14="http://schemas.microsoft.com/office/powerpoint/2010/main" val="29148552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Checking IEP Interchange Errors – 2 options</a:t>
            </a:r>
          </a:p>
        </p:txBody>
      </p:sp>
      <p:sp>
        <p:nvSpPr>
          <p:cNvPr id="2" name="Content Placeholder 1"/>
          <p:cNvSpPr>
            <a:spLocks noGrp="1"/>
          </p:cNvSpPr>
          <p:nvPr>
            <p:ph idx="1"/>
          </p:nvPr>
        </p:nvSpPr>
        <p:spPr/>
        <p:txBody>
          <a:bodyPr/>
          <a:lstStyle/>
          <a:p>
            <a:pPr marL="45720" indent="0">
              <a:buNone/>
            </a:pPr>
            <a:r>
              <a:rPr lang="en-US" sz="1800" dirty="0"/>
              <a:t>1</a:t>
            </a:r>
            <a:r>
              <a:rPr lang="en-US" sz="1800" dirty="0">
                <a:solidFill>
                  <a:schemeClr val="tx1"/>
                </a:solidFill>
              </a:rPr>
              <a:t>.  Pipeline Reports-  Error Reports</a:t>
            </a:r>
          </a:p>
          <a:p>
            <a:pPr lvl="1"/>
            <a:r>
              <a:rPr lang="en-US" sz="1600" dirty="0">
                <a:solidFill>
                  <a:schemeClr val="tx1"/>
                </a:solidFill>
              </a:rPr>
              <a:t>Another option for accessing Interchange and Snapshot level error reports</a:t>
            </a:r>
          </a:p>
          <a:p>
            <a:pPr lvl="1"/>
            <a:r>
              <a:rPr lang="en-US" sz="1600" dirty="0">
                <a:solidFill>
                  <a:schemeClr val="tx1"/>
                </a:solidFill>
              </a:rPr>
              <a:t>Dataset: Special Education IEP </a:t>
            </a:r>
          </a:p>
          <a:p>
            <a:pPr lvl="1"/>
            <a:r>
              <a:rPr lang="en-US" sz="1600" dirty="0">
                <a:solidFill>
                  <a:schemeClr val="tx1"/>
                </a:solidFill>
              </a:rPr>
              <a:t>File Type: select which file you’re working on</a:t>
            </a:r>
          </a:p>
          <a:p>
            <a:pPr lvl="1"/>
            <a:r>
              <a:rPr lang="en-US" sz="1600" dirty="0">
                <a:solidFill>
                  <a:schemeClr val="tx1"/>
                </a:solidFill>
              </a:rPr>
              <a:t>Export to Excel to view errors in detail</a:t>
            </a:r>
          </a:p>
          <a:p>
            <a:endParaRPr lang="en-US" sz="1600" dirty="0"/>
          </a:p>
          <a:p>
            <a:pPr marL="45720" indent="0">
              <a:buNone/>
            </a:pPr>
            <a:endParaRPr lang="en-US" dirty="0"/>
          </a:p>
        </p:txBody>
      </p:sp>
      <p:pic>
        <p:nvPicPr>
          <p:cNvPr id="7170"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16873" r="13814" b="37901"/>
          <a:stretch/>
        </p:blipFill>
        <p:spPr bwMode="auto">
          <a:xfrm>
            <a:off x="613279" y="2958597"/>
            <a:ext cx="8254176" cy="2436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76</a:t>
            </a:fld>
            <a:endParaRPr lang="en-US" dirty="0"/>
          </a:p>
        </p:txBody>
      </p:sp>
    </p:spTree>
    <p:extLst>
      <p:ext uri="{BB962C8B-B14F-4D97-AF65-F5344CB8AC3E}">
        <p14:creationId xmlns:p14="http://schemas.microsoft.com/office/powerpoint/2010/main" val="36285559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Cognos Reports Option </a:t>
            </a:r>
            <a:br>
              <a:rPr lang="en-US" dirty="0"/>
            </a:br>
            <a:r>
              <a:rPr lang="en-US" dirty="0"/>
              <a:t>for Checking Interchange Errors</a:t>
            </a:r>
          </a:p>
        </p:txBody>
      </p:sp>
      <p:sp>
        <p:nvSpPr>
          <p:cNvPr id="2" name="Content Placeholder 1"/>
          <p:cNvSpPr>
            <a:spLocks noGrp="1"/>
          </p:cNvSpPr>
          <p:nvPr>
            <p:ph idx="1"/>
          </p:nvPr>
        </p:nvSpPr>
        <p:spPr>
          <a:xfrm>
            <a:off x="439464" y="1215212"/>
            <a:ext cx="7886700" cy="4351338"/>
          </a:xfrm>
        </p:spPr>
        <p:txBody>
          <a:bodyPr/>
          <a:lstStyle/>
          <a:p>
            <a:pPr marL="365760" lvl="1" indent="0">
              <a:buNone/>
            </a:pPr>
            <a:r>
              <a:rPr lang="en-US" sz="1600" dirty="0"/>
              <a:t>2. Data Pipeline-Cognos Reports-Special Education IEP:</a:t>
            </a:r>
          </a:p>
          <a:p>
            <a:pPr marL="925830" lvl="2" indent="-285750"/>
            <a:r>
              <a:rPr lang="en-US" sz="1600" dirty="0"/>
              <a:t>Detail and Summary Error Report for each File</a:t>
            </a:r>
          </a:p>
          <a:p>
            <a:pPr marL="925830" lvl="2" indent="-285750"/>
            <a:r>
              <a:rPr lang="en-US" sz="1600" dirty="0"/>
              <a:t>All errors located here so be sure to check before final submission</a:t>
            </a:r>
          </a:p>
          <a:p>
            <a:pPr marL="640080" lvl="2" indent="0">
              <a:buNone/>
            </a:pPr>
            <a:endParaRPr lang="en-US" sz="1600" b="1" dirty="0"/>
          </a:p>
          <a:p>
            <a:pPr marL="640080" lvl="2" indent="0">
              <a:buNone/>
            </a:pPr>
            <a:endParaRPr lang="en-US" sz="1200" b="1" dirty="0"/>
          </a:p>
          <a:p>
            <a:pPr marL="365760" lvl="1" indent="0">
              <a:buNone/>
            </a:pPr>
            <a:r>
              <a:rPr lang="en-US" sz="1400" dirty="0"/>
              <a:t>                                          </a:t>
            </a:r>
          </a:p>
        </p:txBody>
      </p:sp>
      <p:pic>
        <p:nvPicPr>
          <p:cNvPr id="7170"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18020" r="76227" b="39941"/>
          <a:stretch/>
        </p:blipFill>
        <p:spPr bwMode="auto">
          <a:xfrm>
            <a:off x="236481" y="2264845"/>
            <a:ext cx="2743201" cy="2728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21885" r="79347" b="33630"/>
          <a:stretch/>
        </p:blipFill>
        <p:spPr bwMode="auto">
          <a:xfrm>
            <a:off x="1679027" y="2256086"/>
            <a:ext cx="2857251" cy="3461656"/>
          </a:xfrm>
          <a:prstGeom prst="rect">
            <a:avLst/>
          </a:prstGeom>
          <a:solidFill>
            <a:srgbClr val="FF0000"/>
          </a:solidFill>
          <a:ln>
            <a:noFill/>
          </a:ln>
        </p:spPr>
      </p:pic>
      <p:sp>
        <p:nvSpPr>
          <p:cNvPr id="7" name="Frame 6"/>
          <p:cNvSpPr/>
          <p:nvPr/>
        </p:nvSpPr>
        <p:spPr>
          <a:xfrm>
            <a:off x="157655" y="4176361"/>
            <a:ext cx="1371600" cy="312055"/>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p:cNvSpPr/>
          <p:nvPr/>
        </p:nvSpPr>
        <p:spPr>
          <a:xfrm>
            <a:off x="1692947" y="4406586"/>
            <a:ext cx="1741714" cy="312055"/>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26" t="12960" r="69166" b="51414"/>
          <a:stretch/>
        </p:blipFill>
        <p:spPr bwMode="auto">
          <a:xfrm>
            <a:off x="3753006" y="2187778"/>
            <a:ext cx="4946101" cy="359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382814" y="3894083"/>
            <a:ext cx="2356945" cy="4383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382814" y="4650828"/>
            <a:ext cx="3160986" cy="4887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77</a:t>
            </a:fld>
            <a:endParaRPr lang="en-US" dirty="0"/>
          </a:p>
        </p:txBody>
      </p:sp>
    </p:spTree>
    <p:extLst>
      <p:ext uri="{BB962C8B-B14F-4D97-AF65-F5344CB8AC3E}">
        <p14:creationId xmlns:p14="http://schemas.microsoft.com/office/powerpoint/2010/main" val="33403805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Special Education EOY Snapshot</a:t>
            </a:r>
          </a:p>
        </p:txBody>
      </p:sp>
      <p:sp>
        <p:nvSpPr>
          <p:cNvPr id="4" name="Content Placeholder 3"/>
          <p:cNvSpPr>
            <a:spLocks noGrp="1"/>
          </p:cNvSpPr>
          <p:nvPr>
            <p:ph idx="1"/>
          </p:nvPr>
        </p:nvSpPr>
        <p:spPr/>
        <p:txBody>
          <a:bodyPr/>
          <a:lstStyle/>
          <a:p>
            <a:endParaRPr lang="en-US" dirty="0"/>
          </a:p>
          <a:p>
            <a:endParaRPr lang="en-US" dirty="0"/>
          </a:p>
          <a:p>
            <a:endParaRPr lang="en-US" dirty="0"/>
          </a:p>
          <a:p>
            <a:endParaRPr lang="en-US" dirty="0"/>
          </a:p>
          <a:p>
            <a:endParaRPr lang="en-US" dirty="0"/>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78" t="21762" r="65092" b="42642"/>
          <a:stretch/>
        </p:blipFill>
        <p:spPr bwMode="auto">
          <a:xfrm>
            <a:off x="1993691" y="2841869"/>
            <a:ext cx="3925372" cy="2289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rot="10800000" flipH="1" flipV="1">
            <a:off x="1234181" y="3708175"/>
            <a:ext cx="711205" cy="26359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41565" y="1331861"/>
            <a:ext cx="7788166"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t>Create Snapshot</a:t>
            </a:r>
          </a:p>
          <a:p>
            <a:pPr marL="742950" lvl="1" indent="-285750">
              <a:buFont typeface="Arial" panose="020B0604020202020204" pitchFamily="34" charset="0"/>
              <a:buChar char="•"/>
            </a:pPr>
            <a:r>
              <a:rPr lang="en-US" sz="1600" dirty="0"/>
              <a:t>Click the Special Education tab </a:t>
            </a:r>
          </a:p>
          <a:p>
            <a:pPr marL="742950" lvl="1" indent="-285750">
              <a:buFont typeface="Arial" panose="020B0604020202020204" pitchFamily="34" charset="0"/>
              <a:buChar char="•"/>
            </a:pPr>
            <a:r>
              <a:rPr lang="en-US" sz="1600" dirty="0"/>
              <a:t>Click Snapshot tab</a:t>
            </a:r>
          </a:p>
          <a:p>
            <a:pPr marL="742950" lvl="1" indent="-285750">
              <a:buFont typeface="Arial" panose="020B0604020202020204" pitchFamily="34" charset="0"/>
              <a:buChar char="•"/>
            </a:pPr>
            <a:r>
              <a:rPr lang="en-US" sz="1600" dirty="0"/>
              <a:t>Select “End of Year Snapshot”</a:t>
            </a:r>
          </a:p>
          <a:p>
            <a:pPr marL="742950" lvl="1" indent="-285750">
              <a:buFont typeface="Arial" panose="020B0604020202020204" pitchFamily="34" charset="0"/>
              <a:buChar char="•"/>
            </a:pPr>
            <a:r>
              <a:rPr lang="en-US" sz="1600" dirty="0"/>
              <a:t>Click Search to bring up the “Create Snapshot” button in green.</a:t>
            </a:r>
          </a:p>
        </p:txBody>
      </p:sp>
      <p:sp>
        <p:nvSpPr>
          <p:cNvPr id="7" name="TextBox 6"/>
          <p:cNvSpPr txBox="1"/>
          <p:nvPr/>
        </p:nvSpPr>
        <p:spPr>
          <a:xfrm>
            <a:off x="955500" y="5365050"/>
            <a:ext cx="7232999"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It’s helpful to have all Interchange errors cleared before starting on your snapshot errors</a:t>
            </a:r>
          </a:p>
          <a:p>
            <a:pPr marL="285750" indent="-285750">
              <a:buFont typeface="Arial" panose="020B0604020202020204" pitchFamily="34" charset="0"/>
              <a:buChar char="•"/>
            </a:pPr>
            <a:r>
              <a:rPr lang="en-US" sz="1400" dirty="0"/>
              <a:t>Why? Because records with errors at Interchange level will </a:t>
            </a:r>
            <a:r>
              <a:rPr lang="en-US" sz="1400" u="sng" dirty="0"/>
              <a:t>not</a:t>
            </a:r>
            <a:r>
              <a:rPr lang="en-US" sz="1400" dirty="0"/>
              <a:t> pull into snapshot validations so you may be wasting your time looking into snapshot errors</a:t>
            </a:r>
          </a:p>
        </p:txBody>
      </p:sp>
      <p:sp>
        <p:nvSpPr>
          <p:cNvPr id="2" name="Slide Number Placeholder 1"/>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78</a:t>
            </a:fld>
            <a:endParaRPr lang="en-US" dirty="0"/>
          </a:p>
        </p:txBody>
      </p:sp>
    </p:spTree>
    <p:extLst>
      <p:ext uri="{BB962C8B-B14F-4D97-AF65-F5344CB8AC3E}">
        <p14:creationId xmlns:p14="http://schemas.microsoft.com/office/powerpoint/2010/main" val="30099027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Creating a Snapshot</a:t>
            </a:r>
          </a:p>
        </p:txBody>
      </p:sp>
      <p:pic>
        <p:nvPicPr>
          <p:cNvPr id="2050"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105" t="14361" r="-1" b="31370"/>
          <a:stretch/>
        </p:blipFill>
        <p:spPr bwMode="auto">
          <a:xfrm>
            <a:off x="289022" y="2690833"/>
            <a:ext cx="7991730" cy="2681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83324" y="1228458"/>
            <a:ext cx="7583214" cy="1538883"/>
          </a:xfrm>
          <a:prstGeom prst="rect">
            <a:avLst/>
          </a:prstGeom>
          <a:noFill/>
        </p:spPr>
        <p:txBody>
          <a:bodyPr wrap="square" rtlCol="0">
            <a:spAutoFit/>
          </a:bodyPr>
          <a:lstStyle/>
          <a:p>
            <a:pPr marL="285750" indent="-285750">
              <a:buFont typeface="Arial" panose="020B0604020202020204" pitchFamily="34" charset="0"/>
              <a:buChar char="•"/>
            </a:pPr>
            <a:r>
              <a:rPr lang="en-US" sz="1600" dirty="0"/>
              <a:t>Select school year and organization </a:t>
            </a:r>
          </a:p>
          <a:p>
            <a:pPr marL="285750" indent="-285750">
              <a:buFont typeface="Arial" panose="020B0604020202020204" pitchFamily="34" charset="0"/>
              <a:buChar char="•"/>
            </a:pPr>
            <a:r>
              <a:rPr lang="en-US" sz="1600" dirty="0"/>
              <a:t>Click “</a:t>
            </a:r>
            <a:r>
              <a:rPr lang="en-US" sz="1600" b="1" dirty="0">
                <a:solidFill>
                  <a:schemeClr val="accent6"/>
                </a:solidFill>
              </a:rPr>
              <a:t>Create Snapshot</a:t>
            </a:r>
            <a:r>
              <a:rPr lang="en-US" sz="1600" dirty="0"/>
              <a:t>”</a:t>
            </a:r>
          </a:p>
          <a:p>
            <a:pPr marL="285750" indent="-285750">
              <a:buFont typeface="Arial" panose="020B0604020202020204" pitchFamily="34" charset="0"/>
              <a:buChar char="•"/>
            </a:pPr>
            <a:r>
              <a:rPr lang="en-US" sz="1600" dirty="0"/>
              <a:t>A message will display in green once it’s processing:</a:t>
            </a:r>
          </a:p>
          <a:p>
            <a:r>
              <a:rPr lang="en-US" sz="1400" dirty="0"/>
              <a:t>     </a:t>
            </a:r>
          </a:p>
          <a:p>
            <a:r>
              <a:rPr lang="en-US" sz="1600" dirty="0">
                <a:solidFill>
                  <a:srgbClr val="00B050"/>
                </a:solidFill>
              </a:rPr>
              <a:t>“Snapshot creation triggered and processing. A notification email will be sent upon completion.”</a:t>
            </a:r>
          </a:p>
        </p:txBody>
      </p:sp>
      <p:sp>
        <p:nvSpPr>
          <p:cNvPr id="7" name="Right Arrow 6"/>
          <p:cNvSpPr/>
          <p:nvPr/>
        </p:nvSpPr>
        <p:spPr>
          <a:xfrm rot="10800000" flipH="1" flipV="1">
            <a:off x="4107085" y="4031361"/>
            <a:ext cx="355604" cy="29074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79</a:t>
            </a:fld>
            <a:endParaRPr lang="en-US" dirty="0"/>
          </a:p>
        </p:txBody>
      </p:sp>
    </p:spTree>
    <p:extLst>
      <p:ext uri="{BB962C8B-B14F-4D97-AF65-F5344CB8AC3E}">
        <p14:creationId xmlns:p14="http://schemas.microsoft.com/office/powerpoint/2010/main" val="621776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normAutofit/>
          </a:bodyPr>
          <a:lstStyle/>
          <a:p>
            <a:r>
              <a:rPr lang="en-US" altLang="en-US" sz="2800" dirty="0">
                <a:latin typeface="Museo Slab 500" pitchFamily="50" charset="0"/>
              </a:rPr>
              <a:t> </a:t>
            </a:r>
            <a:r>
              <a:rPr lang="en-US" altLang="en-US" sz="3200" dirty="0">
                <a:latin typeface="Museo Slab 500" pitchFamily="50" charset="0"/>
              </a:rPr>
              <a:t>Reporting Period</a:t>
            </a:r>
          </a:p>
        </p:txBody>
      </p:sp>
      <p:sp>
        <p:nvSpPr>
          <p:cNvPr id="6147" name="Rectangle 3"/>
          <p:cNvSpPr>
            <a:spLocks noGrp="1" noChangeArrowheads="1"/>
          </p:cNvSpPr>
          <p:nvPr>
            <p:ph idx="1"/>
          </p:nvPr>
        </p:nvSpPr>
        <p:spPr bwMode="auto">
          <a:xfrm>
            <a:off x="1263752" y="1837795"/>
            <a:ext cx="6616495" cy="3333811"/>
          </a:xfrm>
          <a:solidFill>
            <a:schemeClr val="bg1">
              <a:lumMod val="75000"/>
            </a:schemeClr>
          </a:solidFill>
          <a:ln w="28575">
            <a:solidFill>
              <a:srgbClr val="000000"/>
            </a:solidFill>
            <a:miter lim="800000"/>
            <a:headEnd/>
            <a:tailEnd/>
          </a:ln>
        </p:spPr>
        <p:txBody>
          <a:bodyPr vert="horz" wrap="square" lIns="91432" tIns="45716" rIns="91432" bIns="45716" numCol="1" anchor="t" anchorCtr="0" compatLnSpc="1">
            <a:prstTxWarp prst="textNoShape">
              <a:avLst/>
            </a:prstTxWarp>
            <a:normAutofit/>
          </a:bodyPr>
          <a:lstStyle/>
          <a:p>
            <a:endParaRPr lang="en-US" altLang="en-US" sz="1900" dirty="0">
              <a:latin typeface="Palatino Linotype" panose="02040502050505030304" pitchFamily="18" charset="0"/>
              <a:ea typeface="Verdana" pitchFamily="34" charset="0"/>
              <a:cs typeface="Verdana" pitchFamily="34" charset="0"/>
            </a:endParaRPr>
          </a:p>
          <a:p>
            <a:pPr marL="45720" indent="0">
              <a:buNone/>
            </a:pPr>
            <a:r>
              <a:rPr lang="en-US" altLang="en-US" b="1" dirty="0">
                <a:solidFill>
                  <a:schemeClr val="tx1"/>
                </a:solidFill>
                <a:latin typeface="+mn-lt"/>
                <a:ea typeface="Verdana" pitchFamily="34" charset="0"/>
                <a:cs typeface="Verdana" pitchFamily="34" charset="0"/>
              </a:rPr>
              <a:t>The Special Education End of Year reporting period is July 1, 2021 through June 30, 2022.</a:t>
            </a:r>
          </a:p>
          <a:p>
            <a:pPr marL="457200" lvl="1" indent="0">
              <a:buNone/>
            </a:pPr>
            <a:r>
              <a:rPr lang="en-US" sz="2400" dirty="0"/>
              <a:t>The purpose of the Special Education End-of-Year Snapshot is to obtain data on students who were referred, evaluated, and/or received special education services in your AU at any point during the reporting period.  </a:t>
            </a:r>
          </a:p>
          <a:p>
            <a:pPr marL="457200" lvl="1" indent="0" eaLnBrk="1" hangingPunct="1">
              <a:buNone/>
            </a:pPr>
            <a:endParaRPr lang="en-US" altLang="en-US" b="1" dirty="0">
              <a:solidFill>
                <a:schemeClr val="bg2">
                  <a:lumMod val="50000"/>
                </a:schemeClr>
              </a:solidFill>
              <a:latin typeface="Verdana" pitchFamily="34" charset="0"/>
              <a:ea typeface="Verdana" pitchFamily="34" charset="0"/>
              <a:cs typeface="Verdana" pitchFamily="34" charset="0"/>
            </a:endParaRPr>
          </a:p>
          <a:p>
            <a:pPr>
              <a:buFontTx/>
              <a:buNone/>
            </a:pPr>
            <a:endParaRPr lang="en-US" altLang="en-US" sz="3200" dirty="0">
              <a:latin typeface="Verdana" pitchFamily="34" charset="0"/>
              <a:ea typeface="Verdana" pitchFamily="34" charset="0"/>
              <a:cs typeface="Verdana" pitchFamily="34" charset="0"/>
            </a:endParaRPr>
          </a:p>
        </p:txBody>
      </p:sp>
      <p:sp>
        <p:nvSpPr>
          <p:cNvPr id="2" name="Slide Number Placeholder 1"/>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8</a:t>
            </a:fld>
            <a:endParaRPr lang="en-US" dirty="0"/>
          </a:p>
        </p:txBody>
      </p:sp>
    </p:spTree>
    <p:extLst>
      <p:ext uri="{BB962C8B-B14F-4D97-AF65-F5344CB8AC3E}">
        <p14:creationId xmlns:p14="http://schemas.microsoft.com/office/powerpoint/2010/main" val="11942844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Status Dashboard:</a:t>
            </a:r>
            <a:br>
              <a:rPr lang="en-US" dirty="0"/>
            </a:br>
            <a:r>
              <a:rPr lang="en-US" dirty="0"/>
              <a:t>Check Status of Snapshot</a:t>
            </a:r>
            <a:br>
              <a:rPr lang="en-US" dirty="0"/>
            </a:br>
            <a:endParaRPr lang="en-US" dirty="0"/>
          </a:p>
        </p:txBody>
      </p:sp>
      <p:sp>
        <p:nvSpPr>
          <p:cNvPr id="6" name="Rectangle 5"/>
          <p:cNvSpPr/>
          <p:nvPr/>
        </p:nvSpPr>
        <p:spPr>
          <a:xfrm>
            <a:off x="2286000" y="3013502"/>
            <a:ext cx="4572000" cy="1569660"/>
          </a:xfrm>
          <a:prstGeom prst="rect">
            <a:avLst/>
          </a:prstGeom>
        </p:spPr>
        <p:txBody>
          <a:bodyPr>
            <a:spAutoFit/>
          </a:bodyPr>
          <a:lstStyle/>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a:solidFill>
                <a:srgbClr val="000000"/>
              </a:solidFill>
            </a:endParaRPr>
          </a:p>
        </p:txBody>
      </p:sp>
      <p:sp>
        <p:nvSpPr>
          <p:cNvPr id="7" name="Rectangle 6"/>
          <p:cNvSpPr/>
          <p:nvPr/>
        </p:nvSpPr>
        <p:spPr>
          <a:xfrm>
            <a:off x="2431143" y="3606798"/>
            <a:ext cx="4869543" cy="2492990"/>
          </a:xfrm>
          <a:prstGeom prst="rect">
            <a:avLst/>
          </a:prstGeom>
        </p:spPr>
        <p:txBody>
          <a:bodyPr wrap="square">
            <a:spAutoFit/>
          </a:bodyPr>
          <a:lstStyle/>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r>
              <a:rPr lang="en-US" sz="1200" b="1" dirty="0">
                <a:solidFill>
                  <a:srgbClr val="000000"/>
                </a:solidFill>
              </a:rPr>
              <a:t>Be sure that Data Exists  (Y) </a:t>
            </a:r>
          </a:p>
          <a:p>
            <a:pPr marL="228600" lvl="0" indent="-228600">
              <a:buFontTx/>
              <a:buAutoNum type="arabicPeriod"/>
            </a:pPr>
            <a:r>
              <a:rPr lang="en-US" sz="1200" b="1" dirty="0">
                <a:solidFill>
                  <a:srgbClr val="000000"/>
                </a:solidFill>
              </a:rPr>
              <a:t>Check to see that Last Updated Date  is the most recent snapshot created</a:t>
            </a:r>
          </a:p>
          <a:p>
            <a:pPr marL="228600" lvl="0" indent="-228600">
              <a:buFontTx/>
              <a:buAutoNum type="arabicPeriod"/>
            </a:pPr>
            <a:r>
              <a:rPr lang="en-US" sz="1200" b="1" dirty="0">
                <a:solidFill>
                  <a:srgbClr val="000000"/>
                </a:solidFill>
              </a:rPr>
              <a:t>View and resolve your Snapshot Errors  (these are your level 2 snapshot errors)</a:t>
            </a:r>
          </a:p>
        </p:txBody>
      </p:sp>
      <p:pic>
        <p:nvPicPr>
          <p:cNvPr id="9219"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476" t="17975" r="25903" b="35438"/>
          <a:stretch/>
        </p:blipFill>
        <p:spPr bwMode="auto">
          <a:xfrm>
            <a:off x="-2" y="1710942"/>
            <a:ext cx="8913389" cy="317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Frame 8"/>
          <p:cNvSpPr/>
          <p:nvPr/>
        </p:nvSpPr>
        <p:spPr>
          <a:xfrm>
            <a:off x="2286000" y="3013502"/>
            <a:ext cx="1182914" cy="316655"/>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ame 9"/>
          <p:cNvSpPr/>
          <p:nvPr/>
        </p:nvSpPr>
        <p:spPr>
          <a:xfrm>
            <a:off x="7039429" y="3013503"/>
            <a:ext cx="1722831" cy="28382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ame 10"/>
          <p:cNvSpPr/>
          <p:nvPr/>
        </p:nvSpPr>
        <p:spPr>
          <a:xfrm>
            <a:off x="1930400" y="3483429"/>
            <a:ext cx="2162629" cy="314903"/>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Slide Number Placeholder 1"/>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80</a:t>
            </a:fld>
            <a:endParaRPr lang="en-US" dirty="0"/>
          </a:p>
        </p:txBody>
      </p:sp>
    </p:spTree>
    <p:extLst>
      <p:ext uri="{BB962C8B-B14F-4D97-AF65-F5344CB8AC3E}">
        <p14:creationId xmlns:p14="http://schemas.microsoft.com/office/powerpoint/2010/main" val="14940718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000" dirty="0"/>
              <a:t>Where to Find Snapshot Errors and Snapshot Records Report</a:t>
            </a:r>
          </a:p>
        </p:txBody>
      </p:sp>
      <p:sp>
        <p:nvSpPr>
          <p:cNvPr id="2" name="Content Placeholder 1"/>
          <p:cNvSpPr>
            <a:spLocks noGrp="1"/>
          </p:cNvSpPr>
          <p:nvPr>
            <p:ph idx="1"/>
          </p:nvPr>
        </p:nvSpPr>
        <p:spPr/>
        <p:txBody>
          <a:bodyPr/>
          <a:lstStyle/>
          <a:p>
            <a:r>
              <a:rPr lang="en-US" dirty="0"/>
              <a:t>Click </a:t>
            </a:r>
            <a:r>
              <a:rPr lang="en-US" dirty="0" err="1"/>
              <a:t>Cognos</a:t>
            </a:r>
            <a:r>
              <a:rPr lang="en-US" dirty="0"/>
              <a:t> Reports and then Special Education EOY: </a:t>
            </a:r>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362" r="71936" b="39420"/>
          <a:stretch/>
        </p:blipFill>
        <p:spPr bwMode="auto">
          <a:xfrm>
            <a:off x="422543" y="1893054"/>
            <a:ext cx="4386942" cy="40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ame 4"/>
          <p:cNvSpPr/>
          <p:nvPr/>
        </p:nvSpPr>
        <p:spPr>
          <a:xfrm>
            <a:off x="584015" y="4818117"/>
            <a:ext cx="2031999" cy="261257"/>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82" t="28370" r="55528" b="38195"/>
          <a:stretch/>
        </p:blipFill>
        <p:spPr bwMode="auto">
          <a:xfrm>
            <a:off x="2889838" y="2597296"/>
            <a:ext cx="6035040" cy="281792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3484179" y="4686372"/>
            <a:ext cx="2593428" cy="6581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164317" y="4686372"/>
            <a:ext cx="2624959" cy="1384995"/>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rgbClr val="FF0000"/>
                </a:solidFill>
              </a:rPr>
              <a:t>Records with errors at Interchange</a:t>
            </a:r>
          </a:p>
          <a:p>
            <a:pPr marL="285750" indent="-285750">
              <a:buFont typeface="Arial" panose="020B0604020202020204" pitchFamily="34" charset="0"/>
              <a:buChar char="•"/>
            </a:pPr>
            <a:r>
              <a:rPr lang="en-US" sz="1200" dirty="0">
                <a:solidFill>
                  <a:srgbClr val="FF0000"/>
                </a:solidFill>
              </a:rPr>
              <a:t>Snapshot error details</a:t>
            </a:r>
          </a:p>
          <a:p>
            <a:pPr marL="285750" indent="-285750">
              <a:buFont typeface="Arial" panose="020B0604020202020204" pitchFamily="34" charset="0"/>
              <a:buChar char="•"/>
            </a:pPr>
            <a:r>
              <a:rPr lang="en-US" sz="1200" dirty="0">
                <a:solidFill>
                  <a:srgbClr val="FF0000"/>
                </a:solidFill>
              </a:rPr>
              <a:t>Snapshot error summary</a:t>
            </a:r>
          </a:p>
          <a:p>
            <a:pPr marL="285750" indent="-285750">
              <a:buFont typeface="Arial" panose="020B0604020202020204" pitchFamily="34" charset="0"/>
              <a:buChar char="•"/>
            </a:pPr>
            <a:endParaRPr lang="en-US" sz="1200" dirty="0"/>
          </a:p>
          <a:p>
            <a:endParaRPr lang="en-US" sz="1200" dirty="0"/>
          </a:p>
          <a:p>
            <a:pPr marL="285750" indent="-285750">
              <a:buFont typeface="Arial" panose="020B0604020202020204" pitchFamily="34" charset="0"/>
              <a:buChar char="•"/>
            </a:pPr>
            <a:endParaRPr lang="en-US" sz="1200" dirty="0"/>
          </a:p>
          <a:p>
            <a:r>
              <a:rPr lang="en-US" sz="1200" dirty="0"/>
              <a:t>re</a:t>
            </a:r>
          </a:p>
        </p:txBody>
      </p:sp>
      <p:pic>
        <p:nvPicPr>
          <p:cNvPr id="1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83111" r="62594" b="11845"/>
          <a:stretch/>
        </p:blipFill>
        <p:spPr bwMode="auto">
          <a:xfrm>
            <a:off x="2897720" y="5396066"/>
            <a:ext cx="4893968"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6219497" y="5344510"/>
            <a:ext cx="2569780" cy="830997"/>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rgbClr val="FF0000"/>
                </a:solidFill>
              </a:rPr>
              <a:t>snapshot records – check this report to ensure snapshot has the correct number of records you’re expecting </a:t>
            </a:r>
          </a:p>
        </p:txBody>
      </p:sp>
      <p:sp>
        <p:nvSpPr>
          <p:cNvPr id="14" name="Rectangle 13"/>
          <p:cNvSpPr/>
          <p:nvPr/>
        </p:nvSpPr>
        <p:spPr>
          <a:xfrm>
            <a:off x="3484179" y="5415223"/>
            <a:ext cx="2680138" cy="3470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81</a:t>
            </a:fld>
            <a:endParaRPr lang="en-US" dirty="0"/>
          </a:p>
        </p:txBody>
      </p:sp>
    </p:spTree>
    <p:extLst>
      <p:ext uri="{BB962C8B-B14F-4D97-AF65-F5344CB8AC3E}">
        <p14:creationId xmlns:p14="http://schemas.microsoft.com/office/powerpoint/2010/main" val="917856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OR Pipeline Error Reports</a:t>
            </a:r>
          </a:p>
        </p:txBody>
      </p:sp>
      <p:sp>
        <p:nvSpPr>
          <p:cNvPr id="2" name="Content Placeholder 1"/>
          <p:cNvSpPr>
            <a:spLocks noGrp="1"/>
          </p:cNvSpPr>
          <p:nvPr>
            <p:ph idx="1"/>
          </p:nvPr>
        </p:nvSpPr>
        <p:spPr/>
        <p:txBody>
          <a:bodyPr/>
          <a:lstStyle/>
          <a:p>
            <a:r>
              <a:rPr lang="en-US" dirty="0"/>
              <a:t>Pipeline Reports-Error Reports</a:t>
            </a:r>
          </a:p>
          <a:p>
            <a:endParaRPr lang="en-US" dirty="0"/>
          </a:p>
          <a:p>
            <a:pPr marL="45720" indent="0">
              <a:buNone/>
            </a:pPr>
            <a:endParaRPr lang="en-US" dirty="0"/>
          </a:p>
        </p:txBody>
      </p:sp>
      <p:pic>
        <p:nvPicPr>
          <p:cNvPr id="8194"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729" t="16658" r="27132" b="34339"/>
          <a:stretch/>
        </p:blipFill>
        <p:spPr bwMode="auto">
          <a:xfrm>
            <a:off x="547317" y="1899745"/>
            <a:ext cx="8527813" cy="3193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82</a:t>
            </a:fld>
            <a:endParaRPr lang="en-US" dirty="0"/>
          </a:p>
        </p:txBody>
      </p:sp>
    </p:spTree>
    <p:extLst>
      <p:ext uri="{BB962C8B-B14F-4D97-AF65-F5344CB8AC3E}">
        <p14:creationId xmlns:p14="http://schemas.microsoft.com/office/powerpoint/2010/main" val="19269539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Records Not in Snapshot Report </a:t>
            </a:r>
          </a:p>
        </p:txBody>
      </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83</a:t>
            </a:fld>
            <a:endParaRPr lang="en-US" dirty="0"/>
          </a:p>
        </p:txBody>
      </p:sp>
      <p:pic>
        <p:nvPicPr>
          <p:cNvPr id="5"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75" t="23831" r="42688" b="44100"/>
          <a:stretch/>
        </p:blipFill>
        <p:spPr bwMode="auto">
          <a:xfrm>
            <a:off x="466280" y="3055455"/>
            <a:ext cx="7886700" cy="2740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29839" y="1392964"/>
            <a:ext cx="7793765" cy="1661993"/>
          </a:xfrm>
          <a:prstGeom prst="rect">
            <a:avLst/>
          </a:prstGeom>
          <a:noFill/>
        </p:spPr>
        <p:txBody>
          <a:bodyPr wrap="square" rtlCol="0">
            <a:spAutoFit/>
          </a:bodyPr>
          <a:lstStyle/>
          <a:p>
            <a:r>
              <a:rPr lang="en-US" b="1" dirty="0"/>
              <a:t>Do you have the correct number of records in your snapshot? Verify and check this report for missing records!</a:t>
            </a:r>
          </a:p>
          <a:p>
            <a:pPr>
              <a:buFont typeface="Wingdings" panose="05000000000000000000" pitchFamily="2" charset="2"/>
              <a:buChar char="§"/>
            </a:pPr>
            <a:r>
              <a:rPr lang="en-US" dirty="0"/>
              <a:t>Identify records missing from snapshot due to:</a:t>
            </a:r>
          </a:p>
          <a:p>
            <a:pPr lvl="1">
              <a:buFont typeface="Wingdings" panose="05000000000000000000" pitchFamily="2" charset="2"/>
              <a:buChar char="§"/>
            </a:pPr>
            <a:r>
              <a:rPr lang="en-US" sz="1600" dirty="0"/>
              <a:t>Interchange errors</a:t>
            </a:r>
          </a:p>
          <a:p>
            <a:pPr lvl="1">
              <a:buFont typeface="Wingdings" panose="05000000000000000000" pitchFamily="2" charset="2"/>
              <a:buChar char="§"/>
            </a:pPr>
            <a:r>
              <a:rPr lang="en-US" sz="1600" dirty="0"/>
              <a:t>Criteria issues such as excluded PAI codes or mismatched </a:t>
            </a:r>
            <a:r>
              <a:rPr lang="en-US" sz="1600" dirty="0" err="1"/>
              <a:t>sasids</a:t>
            </a:r>
            <a:r>
              <a:rPr lang="en-US" sz="1600" dirty="0"/>
              <a:t> or </a:t>
            </a:r>
            <a:r>
              <a:rPr lang="en-US" sz="1600" dirty="0" err="1"/>
              <a:t>lasids</a:t>
            </a:r>
            <a:endParaRPr lang="en-US" sz="1600" dirty="0"/>
          </a:p>
          <a:p>
            <a:pPr lvl="1">
              <a:buFont typeface="Wingdings" panose="05000000000000000000" pitchFamily="2" charset="2"/>
              <a:buChar char="§"/>
            </a:pPr>
            <a:r>
              <a:rPr lang="en-US" sz="1600" dirty="0"/>
              <a:t>Records missing from either Child or Participation file</a:t>
            </a:r>
          </a:p>
        </p:txBody>
      </p:sp>
      <p:sp>
        <p:nvSpPr>
          <p:cNvPr id="7" name="Rectangle 6"/>
          <p:cNvSpPr/>
          <p:nvPr/>
        </p:nvSpPr>
        <p:spPr>
          <a:xfrm>
            <a:off x="359764" y="4684426"/>
            <a:ext cx="1843790" cy="7345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1756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3820-FD50-AB4B-20F2-9FB73843FD24}"/>
              </a:ext>
            </a:extLst>
          </p:cNvPr>
          <p:cNvSpPr>
            <a:spLocks noGrp="1"/>
          </p:cNvSpPr>
          <p:nvPr>
            <p:ph type="ctrTitle"/>
          </p:nvPr>
        </p:nvSpPr>
        <p:spPr/>
        <p:txBody>
          <a:bodyPr/>
          <a:lstStyle/>
          <a:p>
            <a:r>
              <a:rPr lang="en-US" dirty="0"/>
              <a:t>More on Cognos Reports</a:t>
            </a:r>
          </a:p>
        </p:txBody>
      </p:sp>
      <p:sp>
        <p:nvSpPr>
          <p:cNvPr id="3" name="Slide Number Placeholder 2">
            <a:extLst>
              <a:ext uri="{FF2B5EF4-FFF2-40B4-BE49-F238E27FC236}">
                <a16:creationId xmlns:a16="http://schemas.microsoft.com/office/drawing/2014/main" id="{EE716880-918D-5979-3CFC-484097D4C819}"/>
              </a:ext>
            </a:extLst>
          </p:cNvPr>
          <p:cNvSpPr>
            <a:spLocks noGrp="1"/>
          </p:cNvSpPr>
          <p:nvPr>
            <p:ph type="sldNum" sz="quarter" idx="12"/>
          </p:nvPr>
        </p:nvSpPr>
        <p:spPr/>
        <p:txBody>
          <a:bodyPr/>
          <a:lstStyle/>
          <a:p>
            <a:fld id="{C479D5F6-EDCB-402A-AC08-4943A1820E8F}" type="slidenum">
              <a:rPr lang="en-US" smtClean="0"/>
              <a:pPr/>
              <a:t>84</a:t>
            </a:fld>
            <a:endParaRPr lang="en-US" dirty="0"/>
          </a:p>
        </p:txBody>
      </p:sp>
    </p:spTree>
    <p:extLst>
      <p:ext uri="{BB962C8B-B14F-4D97-AF65-F5344CB8AC3E}">
        <p14:creationId xmlns:p14="http://schemas.microsoft.com/office/powerpoint/2010/main" val="1468900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defRPr/>
            </a:pPr>
            <a:r>
              <a:rPr lang="en-US" dirty="0"/>
              <a:t>Reviewing Data Reports</a:t>
            </a:r>
          </a:p>
        </p:txBody>
      </p:sp>
      <p:sp>
        <p:nvSpPr>
          <p:cNvPr id="2" name="Content Placeholder 1"/>
          <p:cNvSpPr>
            <a:spLocks noGrp="1"/>
          </p:cNvSpPr>
          <p:nvPr>
            <p:ph idx="1"/>
          </p:nvPr>
        </p:nvSpPr>
        <p:spPr/>
        <p:txBody>
          <a:bodyPr>
            <a:normAutofit/>
          </a:bodyPr>
          <a:lstStyle/>
          <a:p>
            <a:pPr>
              <a:defRPr/>
            </a:pPr>
            <a:r>
              <a:rPr lang="en-US" sz="1600" dirty="0"/>
              <a:t>Once All Errors are corrected, review </a:t>
            </a:r>
            <a:r>
              <a:rPr lang="en-US" sz="1600" dirty="0" err="1"/>
              <a:t>Cognos</a:t>
            </a:r>
            <a:r>
              <a:rPr lang="en-US" sz="1600" dirty="0"/>
              <a:t> Reports for accuracy. Errors do not catch everything!</a:t>
            </a:r>
          </a:p>
          <a:p>
            <a:pPr>
              <a:defRPr/>
            </a:pPr>
            <a:endParaRPr lang="en-US" sz="1600" dirty="0"/>
          </a:p>
          <a:p>
            <a:pPr>
              <a:defRPr/>
            </a:pPr>
            <a:r>
              <a:rPr lang="en-US" sz="1600" dirty="0"/>
              <a:t>If after reviewing, you notice something that needs to be fixed:</a:t>
            </a:r>
          </a:p>
          <a:p>
            <a:pPr lvl="1">
              <a:defRPr/>
            </a:pPr>
            <a:r>
              <a:rPr lang="en-US" sz="1600" dirty="0"/>
              <a:t>IEP Interchange File(s) will need to be resubmitted</a:t>
            </a:r>
          </a:p>
          <a:p>
            <a:pPr lvl="1">
              <a:defRPr/>
            </a:pPr>
            <a:r>
              <a:rPr lang="en-US" sz="1600" dirty="0"/>
              <a:t>Special Education EOY Snapshot will need to be re-created</a:t>
            </a:r>
          </a:p>
          <a:p>
            <a:pPr lvl="2">
              <a:defRPr/>
            </a:pPr>
            <a:r>
              <a:rPr lang="en-US" sz="1600" dirty="0"/>
              <a:t>Reports are created from your last snapshot so any changes to files will change your reports. </a:t>
            </a:r>
          </a:p>
          <a:p>
            <a:pPr marL="914400" lvl="2" indent="0">
              <a:buNone/>
              <a:defRPr/>
            </a:pPr>
            <a:endParaRPr lang="en-US" sz="1600" dirty="0"/>
          </a:p>
          <a:p>
            <a:pPr>
              <a:defRPr/>
            </a:pPr>
            <a:r>
              <a:rPr lang="en-US" sz="1600" dirty="0"/>
              <a:t>Final Reports Submission and Data File Approval within Data Pipeline are the last steps-NOT until September after we complete the duplicate process:</a:t>
            </a:r>
          </a:p>
          <a:p>
            <a:pPr lvl="1">
              <a:defRPr/>
            </a:pPr>
            <a:r>
              <a:rPr lang="en-US" sz="1600" dirty="0"/>
              <a:t>Once you’ve reviewed the reports and made all changes:</a:t>
            </a:r>
          </a:p>
          <a:p>
            <a:pPr lvl="2">
              <a:defRPr/>
            </a:pPr>
            <a:r>
              <a:rPr lang="en-US" sz="1400" dirty="0"/>
              <a:t>Submit the 10 reports required for signature to the </a:t>
            </a:r>
            <a:r>
              <a:rPr lang="en-US" sz="1400" dirty="0">
                <a:solidFill>
                  <a:srgbClr val="B52D91"/>
                </a:solidFill>
              </a:rPr>
              <a:t>ESSU Data Management System </a:t>
            </a:r>
          </a:p>
          <a:p>
            <a:pPr lvl="2">
              <a:defRPr/>
            </a:pPr>
            <a:r>
              <a:rPr lang="en-US" sz="1400" dirty="0"/>
              <a:t>Then in </a:t>
            </a:r>
            <a:r>
              <a:rPr lang="en-US" sz="1400" dirty="0">
                <a:solidFill>
                  <a:srgbClr val="B52D91"/>
                </a:solidFill>
              </a:rPr>
              <a:t>Data Pipeline</a:t>
            </a:r>
            <a:r>
              <a:rPr lang="en-US" sz="1400" dirty="0"/>
              <a:t>, click the </a:t>
            </a:r>
            <a:r>
              <a:rPr lang="en-US" sz="1400" dirty="0">
                <a:solidFill>
                  <a:srgbClr val="B52D91"/>
                </a:solidFill>
              </a:rPr>
              <a:t>“SUBMIT TO CDE” </a:t>
            </a:r>
            <a:r>
              <a:rPr lang="en-US" sz="1400" dirty="0"/>
              <a:t>button.  Only the Sped EOY Approver will have ability to do this  </a:t>
            </a:r>
          </a:p>
          <a:p>
            <a:pPr lvl="2">
              <a:defRPr/>
            </a:pPr>
            <a:r>
              <a:rPr lang="en-US" sz="1400" dirty="0"/>
              <a:t>Finalizes the data for CDE to begin their validation</a:t>
            </a:r>
            <a:r>
              <a:rPr lang="en-US" sz="1600" dirty="0"/>
              <a:t> </a:t>
            </a:r>
            <a:r>
              <a:rPr lang="en-US" sz="1400" dirty="0"/>
              <a:t>process before submission to the federal government</a:t>
            </a:r>
          </a:p>
        </p:txBody>
      </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85</a:t>
            </a:fld>
            <a:endParaRPr lang="en-US" dirty="0"/>
          </a:p>
        </p:txBody>
      </p:sp>
    </p:spTree>
    <p:extLst>
      <p:ext uri="{BB962C8B-B14F-4D97-AF65-F5344CB8AC3E}">
        <p14:creationId xmlns:p14="http://schemas.microsoft.com/office/powerpoint/2010/main" val="31944047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Cognos Reports – Special Education EOY</a:t>
            </a:r>
          </a:p>
        </p:txBody>
      </p:sp>
      <p:sp>
        <p:nvSpPr>
          <p:cNvPr id="4" name="Slide Number Placeholder 3"/>
          <p:cNvSpPr>
            <a:spLocks noGrp="1"/>
          </p:cNvSpPr>
          <p:nvPr>
            <p:ph type="sldNum" sz="quarter" idx="12"/>
          </p:nvPr>
        </p:nvSpPr>
        <p:spPr/>
        <p:txBody>
          <a:bodyPr/>
          <a:lstStyle/>
          <a:p>
            <a:fld id="{C479D5F6-EDCB-402A-AC08-4943A1820E8F}" type="slidenum">
              <a:rPr lang="en-US" smtClean="0"/>
              <a:pPr/>
              <a:t>86</a:t>
            </a:fld>
            <a:endParaRPr lang="en-US" dirty="0"/>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25" t="14353" b="4782"/>
          <a:stretch/>
        </p:blipFill>
        <p:spPr bwMode="auto">
          <a:xfrm>
            <a:off x="435836" y="2033899"/>
            <a:ext cx="8708164" cy="3948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41832" y="2674834"/>
            <a:ext cx="1333144" cy="6409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74976" y="4683095"/>
            <a:ext cx="1186440" cy="3589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r="8405" b="43552"/>
          <a:stretch/>
        </p:blipFill>
        <p:spPr>
          <a:xfrm>
            <a:off x="341833" y="1197969"/>
            <a:ext cx="2905570" cy="793201"/>
          </a:xfrm>
          <a:prstGeom prst="rect">
            <a:avLst/>
          </a:prstGeom>
        </p:spPr>
      </p:pic>
      <p:sp>
        <p:nvSpPr>
          <p:cNvPr id="6" name="TextBox 5"/>
          <p:cNvSpPr txBox="1"/>
          <p:nvPr/>
        </p:nvSpPr>
        <p:spPr>
          <a:xfrm>
            <a:off x="2861416" y="1341690"/>
            <a:ext cx="3112094" cy="646331"/>
          </a:xfrm>
          <a:prstGeom prst="rect">
            <a:avLst/>
          </a:prstGeom>
          <a:noFill/>
        </p:spPr>
        <p:txBody>
          <a:bodyPr wrap="square" rtlCol="0">
            <a:spAutoFit/>
          </a:bodyPr>
          <a:lstStyle/>
          <a:p>
            <a:r>
              <a:rPr lang="en-US" dirty="0"/>
              <a:t>This screen is what you will see after clicking ‘</a:t>
            </a:r>
            <a:r>
              <a:rPr lang="en-US" dirty="0" err="1"/>
              <a:t>Cognos</a:t>
            </a:r>
            <a:r>
              <a:rPr lang="en-US" dirty="0"/>
              <a:t> Reports’</a:t>
            </a:r>
          </a:p>
        </p:txBody>
      </p:sp>
      <p:sp>
        <p:nvSpPr>
          <p:cNvPr id="9" name="TextBox 8"/>
          <p:cNvSpPr txBox="1"/>
          <p:nvPr/>
        </p:nvSpPr>
        <p:spPr>
          <a:xfrm>
            <a:off x="0" y="2794475"/>
            <a:ext cx="452927" cy="369332"/>
          </a:xfrm>
          <a:prstGeom prst="rect">
            <a:avLst/>
          </a:prstGeom>
          <a:noFill/>
        </p:spPr>
        <p:txBody>
          <a:bodyPr wrap="square" rtlCol="0">
            <a:spAutoFit/>
          </a:bodyPr>
          <a:lstStyle/>
          <a:p>
            <a:r>
              <a:rPr lang="en-US" dirty="0">
                <a:solidFill>
                  <a:srgbClr val="FF0000"/>
                </a:solidFill>
              </a:rPr>
              <a:t>1.</a:t>
            </a:r>
          </a:p>
        </p:txBody>
      </p:sp>
      <p:sp>
        <p:nvSpPr>
          <p:cNvPr id="10" name="TextBox 9"/>
          <p:cNvSpPr txBox="1"/>
          <p:nvPr/>
        </p:nvSpPr>
        <p:spPr>
          <a:xfrm>
            <a:off x="1307507" y="4683095"/>
            <a:ext cx="367469" cy="369332"/>
          </a:xfrm>
          <a:prstGeom prst="rect">
            <a:avLst/>
          </a:prstGeom>
          <a:noFill/>
        </p:spPr>
        <p:txBody>
          <a:bodyPr wrap="square" rtlCol="0">
            <a:spAutoFit/>
          </a:bodyPr>
          <a:lstStyle/>
          <a:p>
            <a:r>
              <a:rPr lang="en-US" dirty="0">
                <a:solidFill>
                  <a:srgbClr val="FF0000"/>
                </a:solidFill>
              </a:rPr>
              <a:t>2.</a:t>
            </a:r>
          </a:p>
        </p:txBody>
      </p:sp>
    </p:spTree>
    <p:extLst>
      <p:ext uri="{BB962C8B-B14F-4D97-AF65-F5344CB8AC3E}">
        <p14:creationId xmlns:p14="http://schemas.microsoft.com/office/powerpoint/2010/main" val="16178386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Sped EOY Cognos Report List</a:t>
            </a:r>
          </a:p>
        </p:txBody>
      </p:sp>
      <p:sp>
        <p:nvSpPr>
          <p:cNvPr id="4" name="Slide Number Placeholder 3"/>
          <p:cNvSpPr>
            <a:spLocks noGrp="1"/>
          </p:cNvSpPr>
          <p:nvPr>
            <p:ph type="sldNum" sz="quarter" idx="12"/>
          </p:nvPr>
        </p:nvSpPr>
        <p:spPr/>
        <p:txBody>
          <a:bodyPr/>
          <a:lstStyle/>
          <a:p>
            <a:fld id="{C479D5F6-EDCB-402A-AC08-4943A1820E8F}" type="slidenum">
              <a:rPr lang="en-US" smtClean="0"/>
              <a:pPr/>
              <a:t>87</a:t>
            </a:fld>
            <a:endParaRPr lang="en-US" dirty="0"/>
          </a:p>
        </p:txBody>
      </p:sp>
      <p:pic>
        <p:nvPicPr>
          <p:cNvPr id="2051"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98" t="14398" b="4423"/>
          <a:stretch/>
        </p:blipFill>
        <p:spPr bwMode="auto">
          <a:xfrm>
            <a:off x="0" y="1324598"/>
            <a:ext cx="9031968" cy="4153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Arrow Connector 16"/>
          <p:cNvCxnSpPr/>
          <p:nvPr/>
        </p:nvCxnSpPr>
        <p:spPr>
          <a:xfrm flipH="1">
            <a:off x="3425442" y="2612015"/>
            <a:ext cx="769120" cy="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477996" y="2288850"/>
            <a:ext cx="1845891" cy="646331"/>
          </a:xfrm>
          <a:prstGeom prst="rect">
            <a:avLst/>
          </a:prstGeom>
          <a:noFill/>
        </p:spPr>
        <p:txBody>
          <a:bodyPr wrap="square" rtlCol="0">
            <a:spAutoFit/>
          </a:bodyPr>
          <a:lstStyle/>
          <a:p>
            <a:r>
              <a:rPr lang="en-US" dirty="0">
                <a:solidFill>
                  <a:srgbClr val="FF0000"/>
                </a:solidFill>
              </a:rPr>
              <a:t>Scroll down to see full report list</a:t>
            </a:r>
          </a:p>
        </p:txBody>
      </p:sp>
      <p:cxnSp>
        <p:nvCxnSpPr>
          <p:cNvPr id="19" name="Straight Arrow Connector 18"/>
          <p:cNvCxnSpPr/>
          <p:nvPr/>
        </p:nvCxnSpPr>
        <p:spPr>
          <a:xfrm flipH="1" flipV="1">
            <a:off x="3418319" y="4314052"/>
            <a:ext cx="769120" cy="16664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477996" y="4125852"/>
            <a:ext cx="1982624" cy="923330"/>
          </a:xfrm>
          <a:prstGeom prst="rect">
            <a:avLst/>
          </a:prstGeom>
          <a:noFill/>
        </p:spPr>
        <p:txBody>
          <a:bodyPr wrap="square" rtlCol="0">
            <a:spAutoFit/>
          </a:bodyPr>
          <a:lstStyle/>
          <a:p>
            <a:r>
              <a:rPr lang="en-US" dirty="0">
                <a:solidFill>
                  <a:srgbClr val="FF0000"/>
                </a:solidFill>
              </a:rPr>
              <a:t>Expand screen to the right to see full report name </a:t>
            </a:r>
          </a:p>
        </p:txBody>
      </p:sp>
      <p:sp>
        <p:nvSpPr>
          <p:cNvPr id="15" name="TextBox 14"/>
          <p:cNvSpPr txBox="1"/>
          <p:nvPr/>
        </p:nvSpPr>
        <p:spPr>
          <a:xfrm>
            <a:off x="1176728" y="5853869"/>
            <a:ext cx="6355829" cy="369332"/>
          </a:xfrm>
          <a:prstGeom prst="rect">
            <a:avLst/>
          </a:prstGeom>
          <a:noFill/>
        </p:spPr>
        <p:txBody>
          <a:bodyPr wrap="square" rtlCol="0">
            <a:spAutoFit/>
          </a:bodyPr>
          <a:lstStyle/>
          <a:p>
            <a:r>
              <a:rPr lang="en-US" dirty="0">
                <a:solidFill>
                  <a:srgbClr val="FF0000"/>
                </a:solidFill>
              </a:rPr>
              <a:t>*Ignore the date and time listed under the report (internal use)   </a:t>
            </a:r>
          </a:p>
        </p:txBody>
      </p:sp>
    </p:spTree>
    <p:extLst>
      <p:ext uri="{BB962C8B-B14F-4D97-AF65-F5344CB8AC3E}">
        <p14:creationId xmlns:p14="http://schemas.microsoft.com/office/powerpoint/2010/main" val="35557289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Signature Reports in </a:t>
            </a:r>
            <a:r>
              <a:rPr lang="en-US" err="1"/>
              <a:t>Cognos</a:t>
            </a:r>
            <a:endParaRPr lang="en-US"/>
          </a:p>
        </p:txBody>
      </p:sp>
      <p:pic>
        <p:nvPicPr>
          <p:cNvPr id="7" name="Content Placeholder 6" descr="Screenshot of the 9 signature reports in COGNOS">
            <a:extLst>
              <a:ext uri="{FF2B5EF4-FFF2-40B4-BE49-F238E27FC236}">
                <a16:creationId xmlns:a16="http://schemas.microsoft.com/office/drawing/2014/main" id="{FB39F67A-496D-43ED-BB75-5B9BCE3E81F3}"/>
              </a:ext>
            </a:extLst>
          </p:cNvPr>
          <p:cNvPicPr>
            <a:picLocks noGrp="1" noChangeAspect="1"/>
          </p:cNvPicPr>
          <p:nvPr>
            <p:ph idx="1"/>
          </p:nvPr>
        </p:nvPicPr>
        <p:blipFill>
          <a:blip r:embed="rId3"/>
          <a:stretch>
            <a:fillRect/>
          </a:stretch>
        </p:blipFill>
        <p:spPr>
          <a:xfrm>
            <a:off x="335811" y="1685365"/>
            <a:ext cx="8704421" cy="40879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93286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Exporting to Excel</a:t>
            </a:r>
          </a:p>
        </p:txBody>
      </p:sp>
      <p:sp>
        <p:nvSpPr>
          <p:cNvPr id="4" name="Slide Number Placeholder 3"/>
          <p:cNvSpPr>
            <a:spLocks noGrp="1"/>
          </p:cNvSpPr>
          <p:nvPr>
            <p:ph type="sldNum" sz="quarter" idx="12"/>
          </p:nvPr>
        </p:nvSpPr>
        <p:spPr/>
        <p:txBody>
          <a:bodyPr/>
          <a:lstStyle/>
          <a:p>
            <a:fld id="{C479D5F6-EDCB-402A-AC08-4943A1820E8F}" type="slidenum">
              <a:rPr lang="en-US" smtClean="0"/>
              <a:pPr/>
              <a:t>89</a:t>
            </a:fld>
            <a:endParaRPr lang="en-US" dirty="0"/>
          </a:p>
        </p:txBody>
      </p:sp>
      <p:pic>
        <p:nvPicPr>
          <p:cNvPr id="5" name="Content Placeholder 4"/>
          <p:cNvPicPr>
            <a:picLocks noGrp="1" noChangeAspect="1"/>
          </p:cNvPicPr>
          <p:nvPr>
            <p:ph idx="1"/>
          </p:nvPr>
        </p:nvPicPr>
        <p:blipFill>
          <a:blip r:embed="rId2"/>
          <a:stretch>
            <a:fillRect/>
          </a:stretch>
        </p:blipFill>
        <p:spPr>
          <a:xfrm>
            <a:off x="304978" y="1270772"/>
            <a:ext cx="3543300" cy="2804160"/>
          </a:xfrm>
          <a:prstGeom prst="rect">
            <a:avLst/>
          </a:prstGeom>
        </p:spPr>
      </p:pic>
      <p:pic>
        <p:nvPicPr>
          <p:cNvPr id="6" name="Picture 5"/>
          <p:cNvPicPr>
            <a:picLocks noChangeAspect="1"/>
          </p:cNvPicPr>
          <p:nvPr/>
        </p:nvPicPr>
        <p:blipFill>
          <a:blip r:embed="rId3"/>
          <a:stretch>
            <a:fillRect/>
          </a:stretch>
        </p:blipFill>
        <p:spPr>
          <a:xfrm>
            <a:off x="4854727" y="1310252"/>
            <a:ext cx="3536530" cy="4408412"/>
          </a:xfrm>
          <a:prstGeom prst="rect">
            <a:avLst/>
          </a:prstGeom>
        </p:spPr>
      </p:pic>
      <p:sp>
        <p:nvSpPr>
          <p:cNvPr id="7" name="TextBox 9"/>
          <p:cNvSpPr txBox="1"/>
          <p:nvPr/>
        </p:nvSpPr>
        <p:spPr>
          <a:xfrm>
            <a:off x="2392822" y="1743340"/>
            <a:ext cx="2315912" cy="923330"/>
          </a:xfrm>
          <a:prstGeom prst="rect">
            <a:avLst/>
          </a:prstGeom>
          <a:solidFill>
            <a:schemeClr val="bg2"/>
          </a:solidFill>
          <a:ln w="44450">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a:t>Click on ‘Play’ Button </a:t>
            </a:r>
          </a:p>
          <a:p>
            <a:pPr algn="ctr"/>
            <a:r>
              <a:rPr lang="en-US" i="1" dirty="0"/>
              <a:t>(available when a report is showing)</a:t>
            </a:r>
          </a:p>
        </p:txBody>
      </p:sp>
      <p:sp>
        <p:nvSpPr>
          <p:cNvPr id="8" name="Rectangle 7"/>
          <p:cNvSpPr/>
          <p:nvPr/>
        </p:nvSpPr>
        <p:spPr>
          <a:xfrm>
            <a:off x="5093293" y="3008120"/>
            <a:ext cx="2307365" cy="107677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flipV="1">
            <a:off x="7016098" y="3194553"/>
            <a:ext cx="769120" cy="16664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8655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4854" y="2441277"/>
            <a:ext cx="4040273" cy="3414577"/>
          </a:xfrm>
        </p:spPr>
        <p:txBody>
          <a:bodyPr>
            <a:normAutofit fontScale="25000" lnSpcReduction="20000"/>
          </a:bodyPr>
          <a:lstStyle/>
          <a:p>
            <a:pPr marL="45720" indent="0">
              <a:buNone/>
            </a:pPr>
            <a:endParaRPr lang="en-US" sz="1800" b="0" dirty="0">
              <a:solidFill>
                <a:srgbClr val="00B050"/>
              </a:solidFill>
            </a:endParaRPr>
          </a:p>
          <a:p>
            <a:pPr marL="45720" indent="0">
              <a:buNone/>
            </a:pPr>
            <a:endParaRPr lang="en-US" sz="1800" b="0" dirty="0">
              <a:solidFill>
                <a:srgbClr val="00B050"/>
              </a:solidFill>
            </a:endParaRPr>
          </a:p>
          <a:p>
            <a:pPr marL="45720" indent="0">
              <a:buNone/>
            </a:pPr>
            <a:endParaRPr lang="en-US" sz="1800" b="0" dirty="0">
              <a:solidFill>
                <a:srgbClr val="00B050"/>
              </a:solidFill>
            </a:endParaRPr>
          </a:p>
          <a:p>
            <a:pPr marL="45720" indent="0">
              <a:buNone/>
            </a:pPr>
            <a:endParaRPr lang="en-US" sz="1800" b="0" dirty="0">
              <a:solidFill>
                <a:srgbClr val="00B050"/>
              </a:solidFill>
            </a:endParaRPr>
          </a:p>
          <a:p>
            <a:pPr marL="45720" indent="0">
              <a:buNone/>
            </a:pPr>
            <a:endParaRPr lang="en-US" sz="1800" b="0" dirty="0">
              <a:solidFill>
                <a:schemeClr val="tx1"/>
              </a:solidFill>
            </a:endParaRPr>
          </a:p>
          <a:p>
            <a:pPr marL="45720" indent="0">
              <a:buNone/>
            </a:pPr>
            <a:r>
              <a:rPr lang="en-US" sz="1800" dirty="0">
                <a:solidFill>
                  <a:srgbClr val="0070C0"/>
                </a:solidFill>
              </a:rPr>
              <a:t> </a:t>
            </a:r>
          </a:p>
          <a:p>
            <a:pPr marL="45720" indent="0">
              <a:buNone/>
            </a:pPr>
            <a:endParaRPr lang="en-US" sz="1600" b="1" dirty="0">
              <a:solidFill>
                <a:srgbClr val="0070C0"/>
              </a:solidFill>
            </a:endParaRPr>
          </a:p>
          <a:p>
            <a:pPr marL="45720" indent="0">
              <a:buNone/>
            </a:pPr>
            <a:r>
              <a:rPr lang="en-US" sz="7200" b="1" dirty="0">
                <a:solidFill>
                  <a:srgbClr val="0070C0"/>
                </a:solidFill>
              </a:rPr>
              <a:t>Special Education IEP group is: </a:t>
            </a:r>
            <a:r>
              <a:rPr lang="en-US" sz="7200" b="1" u="sng" dirty="0">
                <a:solidFill>
                  <a:srgbClr val="0070C0"/>
                </a:solidFill>
              </a:rPr>
              <a:t>SPE</a:t>
            </a:r>
          </a:p>
          <a:p>
            <a:pPr marL="45720" indent="0">
              <a:buNone/>
            </a:pPr>
            <a:endParaRPr lang="en-US" sz="1800" b="1" dirty="0">
              <a:solidFill>
                <a:srgbClr val="0070C0"/>
              </a:solidFill>
            </a:endParaRPr>
          </a:p>
          <a:p>
            <a:pPr marL="45720" indent="0">
              <a:buNone/>
            </a:pPr>
            <a:endParaRPr lang="en-US" sz="1800" dirty="0"/>
          </a:p>
          <a:p>
            <a:pPr marL="45720" indent="0">
              <a:buNone/>
            </a:pPr>
            <a:endParaRPr lang="en-US" sz="5600" b="0" dirty="0">
              <a:solidFill>
                <a:schemeClr val="tx1"/>
              </a:solidFill>
            </a:endParaRPr>
          </a:p>
          <a:p>
            <a:pPr marL="45720" indent="0">
              <a:buNone/>
            </a:pPr>
            <a:r>
              <a:rPr lang="en-US" sz="5600" b="0" dirty="0">
                <a:solidFill>
                  <a:schemeClr val="tx1"/>
                </a:solidFill>
              </a:rPr>
              <a:t>*Assigned by LAM (Local Access Manager)</a:t>
            </a:r>
          </a:p>
          <a:p>
            <a:pPr marL="45720" indent="0">
              <a:buNone/>
            </a:pPr>
            <a:r>
              <a:rPr lang="en-US" sz="5600" dirty="0"/>
              <a:t>*LAMs click </a:t>
            </a:r>
            <a:r>
              <a:rPr lang="en-US" sz="5600" dirty="0">
                <a:hlinkClick r:id="rId3"/>
              </a:rPr>
              <a:t>here</a:t>
            </a:r>
            <a:r>
              <a:rPr lang="en-US" sz="5600" dirty="0"/>
              <a:t> to get to the </a:t>
            </a:r>
            <a:r>
              <a:rPr lang="en-US" sz="5600" dirty="0" err="1"/>
              <a:t>IdM</a:t>
            </a:r>
            <a:r>
              <a:rPr lang="en-US" sz="5600" dirty="0"/>
              <a:t> Home page</a:t>
            </a:r>
            <a:endParaRPr lang="en-US" sz="5600" b="0" dirty="0">
              <a:solidFill>
                <a:schemeClr val="tx1"/>
              </a:solidFill>
            </a:endParaRPr>
          </a:p>
          <a:p>
            <a:pPr marL="45720" indent="0">
              <a:buNone/>
            </a:pPr>
            <a:r>
              <a:rPr lang="en-US" sz="5600" dirty="0"/>
              <a:t>*Only 1 role per group/account</a:t>
            </a:r>
          </a:p>
          <a:p>
            <a:pPr marL="45720" indent="0">
              <a:buNone/>
            </a:pPr>
            <a:r>
              <a:rPr lang="en-US" sz="5600" dirty="0"/>
              <a:t>*Can have as many Viewers, Users, and Approvers as you need </a:t>
            </a:r>
            <a:r>
              <a:rPr lang="en-US" sz="5600" b="0" dirty="0">
                <a:solidFill>
                  <a:schemeClr val="tx1"/>
                </a:solidFill>
              </a:rPr>
              <a:t> </a:t>
            </a:r>
          </a:p>
          <a:p>
            <a:pPr marL="45720" indent="0">
              <a:buNone/>
            </a:pPr>
            <a:endParaRPr lang="en-US" sz="3000" b="0" dirty="0">
              <a:solidFill>
                <a:srgbClr val="FF0000"/>
              </a:solidFill>
            </a:endParaRPr>
          </a:p>
          <a:p>
            <a:pPr marL="45720" indent="0">
              <a:buNone/>
            </a:pPr>
            <a:endParaRPr lang="en-US" b="0" dirty="0"/>
          </a:p>
        </p:txBody>
      </p:sp>
      <p:sp>
        <p:nvSpPr>
          <p:cNvPr id="4" name="Content Placeholder 3"/>
          <p:cNvSpPr>
            <a:spLocks noGrp="1"/>
          </p:cNvSpPr>
          <p:nvPr>
            <p:ph idx="4294967295"/>
          </p:nvPr>
        </p:nvSpPr>
        <p:spPr>
          <a:xfrm>
            <a:off x="4382814" y="4816915"/>
            <a:ext cx="4498988" cy="1310743"/>
          </a:xfrm>
          <a:prstGeom prst="rect">
            <a:avLst/>
          </a:prstGeom>
        </p:spPr>
        <p:txBody>
          <a:bodyPr>
            <a:normAutofit/>
          </a:bodyPr>
          <a:lstStyle/>
          <a:p>
            <a:pPr marL="0" indent="0">
              <a:buNone/>
            </a:pPr>
            <a:r>
              <a:rPr lang="en-US" sz="1800" dirty="0">
                <a:solidFill>
                  <a:srgbClr val="B52D91"/>
                </a:solidFill>
              </a:rPr>
              <a:t>Special Education EOY Snapshot group is: </a:t>
            </a:r>
            <a:r>
              <a:rPr lang="en-US" sz="1800" u="sng" dirty="0">
                <a:solidFill>
                  <a:srgbClr val="B52D91"/>
                </a:solidFill>
              </a:rPr>
              <a:t>EOY</a:t>
            </a:r>
          </a:p>
        </p:txBody>
      </p:sp>
      <p:sp>
        <p:nvSpPr>
          <p:cNvPr id="3" name="Title 2"/>
          <p:cNvSpPr>
            <a:spLocks noGrp="1"/>
          </p:cNvSpPr>
          <p:nvPr>
            <p:ph type="title"/>
          </p:nvPr>
        </p:nvSpPr>
        <p:spPr>
          <a:xfrm>
            <a:off x="239136" y="0"/>
            <a:ext cx="7873772" cy="610756"/>
          </a:xfrm>
        </p:spPr>
        <p:txBody>
          <a:bodyPr>
            <a:noAutofit/>
          </a:bodyPr>
          <a:lstStyle/>
          <a:p>
            <a:br>
              <a:rPr lang="en-US" sz="2400" dirty="0">
                <a:latin typeface="Museo Slab 500" pitchFamily="50" charset="0"/>
              </a:rPr>
            </a:br>
            <a:r>
              <a:rPr lang="en-US" sz="2400" dirty="0">
                <a:latin typeface="Museo Slab 500" pitchFamily="50" charset="0"/>
              </a:rPr>
              <a:t>Identity Management:</a:t>
            </a:r>
            <a:br>
              <a:rPr lang="en-US" sz="2400" dirty="0">
                <a:latin typeface="Museo Slab 500" pitchFamily="50" charset="0"/>
              </a:rPr>
            </a:br>
            <a:r>
              <a:rPr lang="en-US" sz="2400" dirty="0">
                <a:latin typeface="Museo Slab 500" pitchFamily="50" charset="0"/>
              </a:rPr>
              <a:t>Access to the Data Pipeline</a:t>
            </a:r>
          </a:p>
        </p:txBody>
      </p:sp>
      <p:graphicFrame>
        <p:nvGraphicFramePr>
          <p:cNvPr id="7" name="Table 6"/>
          <p:cNvGraphicFramePr>
            <a:graphicFrameLocks noGrp="1"/>
          </p:cNvGraphicFramePr>
          <p:nvPr>
            <p:extLst>
              <p:ext uri="{D42A27DB-BD31-4B8C-83A1-F6EECF244321}">
                <p14:modId xmlns:p14="http://schemas.microsoft.com/office/powerpoint/2010/main" val="466203372"/>
              </p:ext>
            </p:extLst>
          </p:nvPr>
        </p:nvGraphicFramePr>
        <p:xfrm>
          <a:off x="614854" y="1245475"/>
          <a:ext cx="3523593" cy="2373933"/>
        </p:xfrm>
        <a:graphic>
          <a:graphicData uri="http://schemas.openxmlformats.org/drawingml/2006/table">
            <a:tbl>
              <a:tblPr firstRow="1" bandRow="1">
                <a:tableStyleId>{5C22544A-7EE6-4342-B048-85BDC9FD1C3A}</a:tableStyleId>
              </a:tblPr>
              <a:tblGrid>
                <a:gridCol w="1600201">
                  <a:extLst>
                    <a:ext uri="{9D8B030D-6E8A-4147-A177-3AD203B41FA5}">
                      <a16:colId xmlns:a16="http://schemas.microsoft.com/office/drawing/2014/main" val="20000"/>
                    </a:ext>
                  </a:extLst>
                </a:gridCol>
                <a:gridCol w="1923392">
                  <a:extLst>
                    <a:ext uri="{9D8B030D-6E8A-4147-A177-3AD203B41FA5}">
                      <a16:colId xmlns:a16="http://schemas.microsoft.com/office/drawing/2014/main" val="20001"/>
                    </a:ext>
                  </a:extLst>
                </a:gridCol>
              </a:tblGrid>
              <a:tr h="807052">
                <a:tc>
                  <a:txBody>
                    <a:bodyPr/>
                    <a:lstStyle/>
                    <a:p>
                      <a:r>
                        <a:rPr lang="en-US" dirty="0"/>
                        <a:t>INTERCHANGE  ROLES </a:t>
                      </a:r>
                    </a:p>
                    <a:p>
                      <a:r>
                        <a:rPr lang="en-US" sz="1200" dirty="0"/>
                        <a:t>*1 per</a:t>
                      </a:r>
                      <a:r>
                        <a:rPr lang="en-US" sz="1200" baseline="0" dirty="0"/>
                        <a:t> account</a:t>
                      </a:r>
                      <a:endParaRPr lang="en-US" sz="1200" dirty="0"/>
                    </a:p>
                  </a:txBody>
                  <a:tcPr/>
                </a:tc>
                <a:tc>
                  <a:txBody>
                    <a:bodyPr/>
                    <a:lstStyle/>
                    <a:p>
                      <a:r>
                        <a:rPr lang="en-US" dirty="0"/>
                        <a:t>ENABLES</a:t>
                      </a:r>
                      <a:r>
                        <a:rPr lang="en-US" baseline="0" dirty="0"/>
                        <a:t> USER TO:</a:t>
                      </a:r>
                      <a:endParaRPr lang="en-US" dirty="0"/>
                    </a:p>
                  </a:txBody>
                  <a:tcPr/>
                </a:tc>
                <a:extLst>
                  <a:ext uri="{0D108BD9-81ED-4DB2-BD59-A6C34878D82A}">
                    <a16:rowId xmlns:a16="http://schemas.microsoft.com/office/drawing/2014/main" val="10000"/>
                  </a:ext>
                </a:extLst>
              </a:tr>
              <a:tr h="364681">
                <a:tc>
                  <a:txBody>
                    <a:bodyPr/>
                    <a:lstStyle/>
                    <a:p>
                      <a:r>
                        <a:rPr lang="en-US" strike="sngStrike" dirty="0"/>
                        <a:t>Viewer</a:t>
                      </a:r>
                    </a:p>
                  </a:txBody>
                  <a:tcPr/>
                </a:tc>
                <a:tc>
                  <a:txBody>
                    <a:bodyPr/>
                    <a:lstStyle/>
                    <a:p>
                      <a:r>
                        <a:rPr lang="en-US" strike="sngStrike" dirty="0"/>
                        <a:t>read-only access</a:t>
                      </a:r>
                    </a:p>
                  </a:txBody>
                  <a:tcPr/>
                </a:tc>
                <a:extLst>
                  <a:ext uri="{0D108BD9-81ED-4DB2-BD59-A6C34878D82A}">
                    <a16:rowId xmlns:a16="http://schemas.microsoft.com/office/drawing/2014/main" val="10001"/>
                  </a:ext>
                </a:extLst>
              </a:tr>
              <a:tr h="1185213">
                <a:tc>
                  <a:txBody>
                    <a:bodyPr/>
                    <a:lstStyle/>
                    <a:p>
                      <a:r>
                        <a:rPr lang="en-US" dirty="0"/>
                        <a:t>SPE~LEAUSER</a:t>
                      </a:r>
                    </a:p>
                    <a:p>
                      <a:r>
                        <a:rPr lang="en-US" sz="1100" dirty="0"/>
                        <a:t>*only</a:t>
                      </a:r>
                      <a:r>
                        <a:rPr lang="en-US" sz="1100" baseline="0" dirty="0"/>
                        <a:t> option for IEP Interchange</a:t>
                      </a:r>
                      <a:endParaRPr lang="en-US" sz="1100" dirty="0"/>
                    </a:p>
                  </a:txBody>
                  <a:tcPr/>
                </a:tc>
                <a:tc>
                  <a:txBody>
                    <a:bodyPr/>
                    <a:lstStyle/>
                    <a:p>
                      <a:r>
                        <a:rPr lang="en-US" dirty="0"/>
                        <a:t>upload files, view interchange level</a:t>
                      </a:r>
                      <a:r>
                        <a:rPr lang="en-US" baseline="0" dirty="0"/>
                        <a:t> errors</a:t>
                      </a:r>
                      <a:endParaRPr lang="en-US" dirty="0"/>
                    </a:p>
                  </a:txBody>
                  <a:tcPr/>
                </a:tc>
                <a:extLst>
                  <a:ext uri="{0D108BD9-81ED-4DB2-BD59-A6C34878D82A}">
                    <a16:rowId xmlns:a16="http://schemas.microsoft.com/office/drawing/2014/main" val="1000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977511835"/>
              </p:ext>
            </p:extLst>
          </p:nvPr>
        </p:nvGraphicFramePr>
        <p:xfrm>
          <a:off x="4382814" y="1245476"/>
          <a:ext cx="4303986" cy="3490655"/>
        </p:xfrm>
        <a:graphic>
          <a:graphicData uri="http://schemas.openxmlformats.org/drawingml/2006/table">
            <a:tbl>
              <a:tblPr firstRow="1" bandRow="1">
                <a:tableStyleId>{5C22544A-7EE6-4342-B048-85BDC9FD1C3A}</a:tableStyleId>
              </a:tblPr>
              <a:tblGrid>
                <a:gridCol w="1680635">
                  <a:extLst>
                    <a:ext uri="{9D8B030D-6E8A-4147-A177-3AD203B41FA5}">
                      <a16:colId xmlns:a16="http://schemas.microsoft.com/office/drawing/2014/main" val="20000"/>
                    </a:ext>
                  </a:extLst>
                </a:gridCol>
                <a:gridCol w="2623351">
                  <a:extLst>
                    <a:ext uri="{9D8B030D-6E8A-4147-A177-3AD203B41FA5}">
                      <a16:colId xmlns:a16="http://schemas.microsoft.com/office/drawing/2014/main" val="20001"/>
                    </a:ext>
                  </a:extLst>
                </a:gridCol>
              </a:tblGrid>
              <a:tr h="766598">
                <a:tc>
                  <a:txBody>
                    <a:bodyPr/>
                    <a:lstStyle/>
                    <a:p>
                      <a:r>
                        <a:rPr lang="en-US" dirty="0"/>
                        <a:t>SNAPSHOT</a:t>
                      </a:r>
                      <a:r>
                        <a:rPr lang="en-US" baseline="0" dirty="0"/>
                        <a:t> </a:t>
                      </a:r>
                      <a:r>
                        <a:rPr lang="en-US" dirty="0"/>
                        <a:t>ROLES </a:t>
                      </a:r>
                    </a:p>
                    <a:p>
                      <a:r>
                        <a:rPr lang="en-US" sz="1200" dirty="0"/>
                        <a:t>*1 per account</a:t>
                      </a:r>
                    </a:p>
                  </a:txBody>
                  <a:tcPr>
                    <a:solidFill>
                      <a:srgbClr val="85477E"/>
                    </a:solidFill>
                  </a:tcPr>
                </a:tc>
                <a:tc>
                  <a:txBody>
                    <a:bodyPr/>
                    <a:lstStyle/>
                    <a:p>
                      <a:r>
                        <a:rPr lang="en-US" dirty="0"/>
                        <a:t>ENABLES USER TO:</a:t>
                      </a:r>
                    </a:p>
                  </a:txBody>
                  <a:tcPr>
                    <a:solidFill>
                      <a:srgbClr val="85477E"/>
                    </a:solidFill>
                  </a:tcPr>
                </a:tc>
                <a:extLst>
                  <a:ext uri="{0D108BD9-81ED-4DB2-BD59-A6C34878D82A}">
                    <a16:rowId xmlns:a16="http://schemas.microsoft.com/office/drawing/2014/main" val="10000"/>
                  </a:ext>
                </a:extLst>
              </a:tr>
              <a:tr h="438057">
                <a:tc>
                  <a:txBody>
                    <a:bodyPr/>
                    <a:lstStyle/>
                    <a:p>
                      <a:r>
                        <a:rPr lang="en-US" sz="1400" dirty="0"/>
                        <a:t>EOY~LEAVIEWER</a:t>
                      </a:r>
                    </a:p>
                  </a:txBody>
                  <a:tcPr>
                    <a:solidFill>
                      <a:srgbClr val="B97DB2"/>
                    </a:solidFill>
                  </a:tcPr>
                </a:tc>
                <a:tc>
                  <a:txBody>
                    <a:bodyPr/>
                    <a:lstStyle/>
                    <a:p>
                      <a:r>
                        <a:rPr lang="en-US" dirty="0"/>
                        <a:t>read-only access</a:t>
                      </a:r>
                    </a:p>
                  </a:txBody>
                  <a:tcPr>
                    <a:solidFill>
                      <a:srgbClr val="B97DB2"/>
                    </a:solidFill>
                  </a:tcPr>
                </a:tc>
                <a:extLst>
                  <a:ext uri="{0D108BD9-81ED-4DB2-BD59-A6C34878D82A}">
                    <a16:rowId xmlns:a16="http://schemas.microsoft.com/office/drawing/2014/main" val="10001"/>
                  </a:ext>
                </a:extLst>
              </a:tr>
              <a:tr h="766598">
                <a:tc>
                  <a:txBody>
                    <a:bodyPr/>
                    <a:lstStyle/>
                    <a:p>
                      <a:r>
                        <a:rPr lang="en-US" sz="1400" dirty="0"/>
                        <a:t>EOY~LEAUSER</a:t>
                      </a:r>
                    </a:p>
                  </a:txBody>
                  <a:tcPr>
                    <a:solidFill>
                      <a:srgbClr val="D6C2D2"/>
                    </a:solidFill>
                  </a:tcPr>
                </a:tc>
                <a:tc>
                  <a:txBody>
                    <a:bodyPr/>
                    <a:lstStyle/>
                    <a:p>
                      <a:r>
                        <a:rPr lang="en-US" dirty="0"/>
                        <a:t>create snapshots and view snapshot level errors</a:t>
                      </a:r>
                    </a:p>
                  </a:txBody>
                  <a:tcPr>
                    <a:solidFill>
                      <a:srgbClr val="D6C2D2"/>
                    </a:solidFill>
                  </a:tcPr>
                </a:tc>
                <a:extLst>
                  <a:ext uri="{0D108BD9-81ED-4DB2-BD59-A6C34878D82A}">
                    <a16:rowId xmlns:a16="http://schemas.microsoft.com/office/drawing/2014/main" val="10002"/>
                  </a:ext>
                </a:extLst>
              </a:tr>
              <a:tr h="1095140">
                <a:tc>
                  <a:txBody>
                    <a:bodyPr/>
                    <a:lstStyle/>
                    <a:p>
                      <a:r>
                        <a:rPr lang="en-US" sz="1400" dirty="0"/>
                        <a:t>EOY~LEAAPPROVER</a:t>
                      </a:r>
                    </a:p>
                    <a:p>
                      <a:r>
                        <a:rPr lang="en-US" sz="1400" dirty="0"/>
                        <a:t>*Need at least 1</a:t>
                      </a:r>
                    </a:p>
                  </a:txBody>
                  <a:tcPr>
                    <a:solidFill>
                      <a:srgbClr val="B97DB2"/>
                    </a:solidFill>
                  </a:tcPr>
                </a:tc>
                <a:tc>
                  <a:txBody>
                    <a:bodyPr/>
                    <a:lstStyle/>
                    <a:p>
                      <a:r>
                        <a:rPr lang="en-US" dirty="0"/>
                        <a:t>create</a:t>
                      </a:r>
                      <a:r>
                        <a:rPr lang="en-US" baseline="0" dirty="0"/>
                        <a:t> snapshots, view snapshot level errors, AND can approve data (Submit final snapshot to CDE) </a:t>
                      </a:r>
                      <a:endParaRPr lang="en-US" dirty="0"/>
                    </a:p>
                  </a:txBody>
                  <a:tcPr>
                    <a:solidFill>
                      <a:srgbClr val="B97DB2"/>
                    </a:solidFill>
                  </a:tcPr>
                </a:tc>
                <a:extLst>
                  <a:ext uri="{0D108BD9-81ED-4DB2-BD59-A6C34878D82A}">
                    <a16:rowId xmlns:a16="http://schemas.microsoft.com/office/drawing/2014/main" val="10003"/>
                  </a:ext>
                </a:extLst>
              </a:tr>
            </a:tbl>
          </a:graphicData>
        </a:graphic>
      </p:graphicFrame>
      <p:sp>
        <p:nvSpPr>
          <p:cNvPr id="5" name="Slide Number Placeholder 4"/>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9</a:t>
            </a:fld>
            <a:endParaRPr lang="en-US" dirty="0"/>
          </a:p>
        </p:txBody>
      </p:sp>
    </p:spTree>
    <p:extLst>
      <p:ext uri="{BB962C8B-B14F-4D97-AF65-F5344CB8AC3E}">
        <p14:creationId xmlns:p14="http://schemas.microsoft.com/office/powerpoint/2010/main" val="37228249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0" y="2062163"/>
            <a:ext cx="7772400" cy="2387600"/>
          </a:xfrm>
        </p:spPr>
        <p:txBody>
          <a:bodyPr>
            <a:normAutofit fontScale="90000"/>
          </a:bodyPr>
          <a:lstStyle/>
          <a:p>
            <a:br>
              <a:rPr lang="en-US" dirty="0"/>
            </a:br>
            <a:br>
              <a:rPr lang="en-US" dirty="0"/>
            </a:br>
            <a:br>
              <a:rPr lang="en-US" dirty="0"/>
            </a:br>
            <a:endParaRPr lang="en-US" dirty="0"/>
          </a:p>
        </p:txBody>
      </p:sp>
      <p:sp>
        <p:nvSpPr>
          <p:cNvPr id="4" name="TextBox 3"/>
          <p:cNvSpPr txBox="1"/>
          <p:nvPr/>
        </p:nvSpPr>
        <p:spPr>
          <a:xfrm>
            <a:off x="850605" y="5390707"/>
            <a:ext cx="7410893" cy="1200329"/>
          </a:xfrm>
          <a:prstGeom prst="rect">
            <a:avLst/>
          </a:prstGeom>
          <a:noFill/>
        </p:spPr>
        <p:txBody>
          <a:bodyPr wrap="square" rtlCol="0">
            <a:spAutoFit/>
          </a:bodyPr>
          <a:lstStyle/>
          <a:p>
            <a:pPr algn="ctr"/>
            <a:r>
              <a:rPr lang="en-US" sz="3600" dirty="0">
                <a:solidFill>
                  <a:schemeClr val="tx1">
                    <a:lumMod val="50000"/>
                  </a:schemeClr>
                </a:solidFill>
              </a:rPr>
              <a:t>      </a:t>
            </a:r>
          </a:p>
          <a:p>
            <a:pPr algn="ctr"/>
            <a:r>
              <a:rPr lang="en-US" sz="3600" dirty="0">
                <a:solidFill>
                  <a:schemeClr val="tx1">
                    <a:lumMod val="50000"/>
                  </a:schemeClr>
                </a:solidFill>
              </a:rPr>
              <a:t>Your participation is appreciated!</a:t>
            </a:r>
            <a:endParaRPr lang="en-US" sz="3600" b="1" dirty="0">
              <a:solidFill>
                <a:schemeClr val="bg1"/>
              </a:solidFill>
              <a:latin typeface="Gill Sans MT" panose="020B0502020104020203" pitchFamily="34" charset="0"/>
            </a:endParaRPr>
          </a:p>
        </p:txBody>
      </p:sp>
      <p:pic>
        <p:nvPicPr>
          <p:cNvPr id="5122" name="Picture 2" descr="How to Send Professional Thank You Notes - Cornerstone Coworking">
            <a:extLst>
              <a:ext uri="{FF2B5EF4-FFF2-40B4-BE49-F238E27FC236}">
                <a16:creationId xmlns:a16="http://schemas.microsoft.com/office/drawing/2014/main" id="{AC9A7864-6241-4A4E-BC0D-C69A74390B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06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9387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8439</TotalTime>
  <Words>9801</Words>
  <Application>Microsoft Office PowerPoint</Application>
  <PresentationFormat>On-screen Show (4:3)</PresentationFormat>
  <Paragraphs>1018</Paragraphs>
  <Slides>90</Slides>
  <Notes>21</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90</vt:i4>
      </vt:variant>
    </vt:vector>
  </HeadingPairs>
  <TitlesOfParts>
    <vt:vector size="107" baseType="lpstr">
      <vt:lpstr>Arial</vt:lpstr>
      <vt:lpstr>Calibri</vt:lpstr>
      <vt:lpstr>Calibri Light</vt:lpstr>
      <vt:lpstr>Courier New</vt:lpstr>
      <vt:lpstr>Gill Sans MT</vt:lpstr>
      <vt:lpstr>Mongolian Baiti</vt:lpstr>
      <vt:lpstr>Museo Slab 500</vt:lpstr>
      <vt:lpstr>Palatino Linotype</vt:lpstr>
      <vt:lpstr>Segoe Script</vt:lpstr>
      <vt:lpstr>Segoe UI</vt:lpstr>
      <vt:lpstr>Segoe UI Semibold</vt:lpstr>
      <vt:lpstr>Symbol</vt:lpstr>
      <vt:lpstr>Times New Roman</vt:lpstr>
      <vt:lpstr>Trebuchet MS</vt:lpstr>
      <vt:lpstr>Verdana</vt:lpstr>
      <vt:lpstr>Wingdings</vt:lpstr>
      <vt:lpstr>Office Theme</vt:lpstr>
      <vt:lpstr>Special Education End-of-Year   Data Pipeline Training 2021-2022  May 10, 2022  </vt:lpstr>
      <vt:lpstr>Special Education EOY – Annual Training</vt:lpstr>
      <vt:lpstr>Contact Information</vt:lpstr>
      <vt:lpstr>Weekly Data Pipeline Town Hall Webinars</vt:lpstr>
      <vt:lpstr>Agenda</vt:lpstr>
      <vt:lpstr>Overview</vt:lpstr>
      <vt:lpstr>Purpose and Content</vt:lpstr>
      <vt:lpstr> Reporting Period</vt:lpstr>
      <vt:lpstr> Identity Management: Access to the Data Pipeline</vt:lpstr>
      <vt:lpstr>   Special Education EOY 21-22</vt:lpstr>
      <vt:lpstr>Special Education IEP Interchange/Special Education EOY Snapshot</vt:lpstr>
      <vt:lpstr>From where does the Special Education EOY Snapshot extract data?</vt:lpstr>
      <vt:lpstr>Special Education IEP Interchange – 2 Files</vt:lpstr>
      <vt:lpstr>Participation File Layout Screenshot Continued</vt:lpstr>
      <vt:lpstr>Special Education Participation File Layout</vt:lpstr>
      <vt:lpstr>File Upload  Tips</vt:lpstr>
      <vt:lpstr>Snapshot Criteria</vt:lpstr>
      <vt:lpstr>Snapshot File Layout: Which Data Fields from the Interchange files are collected in this snapshot?</vt:lpstr>
      <vt:lpstr>Special Education IEP Interchange Resources</vt:lpstr>
      <vt:lpstr>Special Education IEP Interchange Resources</vt:lpstr>
      <vt:lpstr>Special Education EOY Snapshot Resources</vt:lpstr>
      <vt:lpstr>What’s New in 21-22?</vt:lpstr>
      <vt:lpstr>2021-2022 Special Education IEP Interchange       Summary of Changes</vt:lpstr>
      <vt:lpstr>Special Education IEP Interchange 22-23 Changes</vt:lpstr>
      <vt:lpstr>DMS – Data Management System Change</vt:lpstr>
      <vt:lpstr>Special Education EOY Special Ed Transition Report</vt:lpstr>
      <vt:lpstr>Who to Report</vt:lpstr>
      <vt:lpstr>Who to Report</vt:lpstr>
      <vt:lpstr>Report All Students Who:</vt:lpstr>
      <vt:lpstr>An Initial Evaluation includes students:</vt:lpstr>
      <vt:lpstr>Also, report students who:</vt:lpstr>
      <vt:lpstr>Special Education EOY: Reporting Facility, Detention Center, SOP, Program Students</vt:lpstr>
      <vt:lpstr>Detention Center Students</vt:lpstr>
      <vt:lpstr>Special Education End of Year “Facility” Student Reporting </vt:lpstr>
      <vt:lpstr>Reporting Private School Students</vt:lpstr>
      <vt:lpstr>Who Needs a SASID?</vt:lpstr>
      <vt:lpstr>What and When to Report</vt:lpstr>
      <vt:lpstr> Summary of the 3 Paths</vt:lpstr>
      <vt:lpstr>Summary of Path 1</vt:lpstr>
      <vt:lpstr>Summary of Path 2</vt:lpstr>
      <vt:lpstr>Summary of Path 3</vt:lpstr>
      <vt:lpstr>Special Education EOY: When to Report?</vt:lpstr>
      <vt:lpstr>Keys to Reporting</vt:lpstr>
      <vt:lpstr>Special Education End of Year: Delay Codes are Important</vt:lpstr>
      <vt:lpstr>The Special Education or Part C Referral field indicates which path should be filled out.  </vt:lpstr>
      <vt:lpstr>Data Fields in the 3 Paths</vt:lpstr>
      <vt:lpstr>What Path to Report in?</vt:lpstr>
      <vt:lpstr>Reporting Initial Evaluations/Referrals</vt:lpstr>
      <vt:lpstr>Special Education End of Year  - Parents request delay in start of services  </vt:lpstr>
      <vt:lpstr>Reporting Examples</vt:lpstr>
      <vt:lpstr>Did Not Qualify – Staffed Out During the School Year </vt:lpstr>
      <vt:lpstr>Example: Which School Year to Report?</vt:lpstr>
      <vt:lpstr>Special Education EOY: Delay Code Examples</vt:lpstr>
      <vt:lpstr>Special Education End of Year </vt:lpstr>
      <vt:lpstr>Exceptions</vt:lpstr>
      <vt:lpstr>Exception to the Rule –  Save Exception Spreadsheet in Syncplicity Folder</vt:lpstr>
      <vt:lpstr>Exception Edits</vt:lpstr>
      <vt:lpstr>Special Education EOY - Exceptions</vt:lpstr>
      <vt:lpstr>EOY Missing Exits</vt:lpstr>
      <vt:lpstr>ERROR CODE SY108</vt:lpstr>
      <vt:lpstr>Special Education EOY: Missing Exits</vt:lpstr>
      <vt:lpstr>EOY Missing Exits Screen – students that exited over the summer or didn’t return in the fall</vt:lpstr>
      <vt:lpstr>Excluded from Snapshot: PAI Code 31 – Contract Student</vt:lpstr>
      <vt:lpstr>    Special Education End of Year – Missing Snapshot Records</vt:lpstr>
      <vt:lpstr>Exit Tips</vt:lpstr>
      <vt:lpstr>Exit Tips</vt:lpstr>
      <vt:lpstr>Exit Codes Fine Print</vt:lpstr>
      <vt:lpstr>Exit Code tips</vt:lpstr>
      <vt:lpstr> Data Pipeline Process             Data Pipeline Process</vt:lpstr>
      <vt:lpstr>Accessing the Data Pipeline</vt:lpstr>
      <vt:lpstr>Single Sign On</vt:lpstr>
      <vt:lpstr>1st Step: Format Checker *optional</vt:lpstr>
      <vt:lpstr>Step 2: Data File Upload</vt:lpstr>
      <vt:lpstr>Step 3: Batch Maintenance – Important Step (don’t forget to check this screen after upload)</vt:lpstr>
      <vt:lpstr>Somethings not right:</vt:lpstr>
      <vt:lpstr>Checking IEP Interchange Errors – 2 options</vt:lpstr>
      <vt:lpstr>Cognos Reports Option  for Checking Interchange Errors</vt:lpstr>
      <vt:lpstr>Special Education EOY Snapshot</vt:lpstr>
      <vt:lpstr>Creating a Snapshot</vt:lpstr>
      <vt:lpstr>Status Dashboard: Check Status of Snapshot </vt:lpstr>
      <vt:lpstr>Where to Find Snapshot Errors and Snapshot Records Report</vt:lpstr>
      <vt:lpstr>OR Pipeline Error Reports</vt:lpstr>
      <vt:lpstr>Records Not in Snapshot Report </vt:lpstr>
      <vt:lpstr>More on Cognos Reports</vt:lpstr>
      <vt:lpstr>Reviewing Data Reports</vt:lpstr>
      <vt:lpstr>Cognos Reports – Special Education EOY</vt:lpstr>
      <vt:lpstr>Sped EOY Cognos Report List</vt:lpstr>
      <vt:lpstr>Signature Reports in Cognos</vt:lpstr>
      <vt:lpstr>Exporting to Excel</vt:lpstr>
      <vt:lpstr>   </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Heitman, Lindsey</cp:lastModifiedBy>
  <cp:revision>100</cp:revision>
  <dcterms:created xsi:type="dcterms:W3CDTF">2019-06-25T17:30:52Z</dcterms:created>
  <dcterms:modified xsi:type="dcterms:W3CDTF">2022-05-10T19:36:35Z</dcterms:modified>
</cp:coreProperties>
</file>