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25" r:id="rId2"/>
    <p:sldMasterId id="2147483748" r:id="rId3"/>
  </p:sldMasterIdLst>
  <p:notesMasterIdLst>
    <p:notesMasterId r:id="rId76"/>
  </p:notesMasterIdLst>
  <p:sldIdLst>
    <p:sldId id="263" r:id="rId4"/>
    <p:sldId id="270" r:id="rId5"/>
    <p:sldId id="273" r:id="rId6"/>
    <p:sldId id="385" r:id="rId7"/>
    <p:sldId id="389" r:id="rId8"/>
    <p:sldId id="394" r:id="rId9"/>
    <p:sldId id="415" r:id="rId10"/>
    <p:sldId id="400" r:id="rId11"/>
    <p:sldId id="784" r:id="rId12"/>
    <p:sldId id="2402" r:id="rId13"/>
    <p:sldId id="395" r:id="rId14"/>
    <p:sldId id="349" r:id="rId15"/>
    <p:sldId id="401" r:id="rId16"/>
    <p:sldId id="402" r:id="rId17"/>
    <p:sldId id="399" r:id="rId18"/>
    <p:sldId id="2399" r:id="rId19"/>
    <p:sldId id="421" r:id="rId20"/>
    <p:sldId id="422" r:id="rId21"/>
    <p:sldId id="782" r:id="rId22"/>
    <p:sldId id="783" r:id="rId23"/>
    <p:sldId id="419" r:id="rId24"/>
    <p:sldId id="350" r:id="rId25"/>
    <p:sldId id="387" r:id="rId26"/>
    <p:sldId id="406" r:id="rId27"/>
    <p:sldId id="405" r:id="rId28"/>
    <p:sldId id="388" r:id="rId29"/>
    <p:sldId id="2400" r:id="rId30"/>
    <p:sldId id="420" r:id="rId31"/>
    <p:sldId id="293" r:id="rId32"/>
    <p:sldId id="295" r:id="rId33"/>
    <p:sldId id="352" r:id="rId34"/>
    <p:sldId id="298" r:id="rId35"/>
    <p:sldId id="301" r:id="rId36"/>
    <p:sldId id="299" r:id="rId37"/>
    <p:sldId id="300" r:id="rId38"/>
    <p:sldId id="373" r:id="rId39"/>
    <p:sldId id="355" r:id="rId40"/>
    <p:sldId id="356" r:id="rId41"/>
    <p:sldId id="382" r:id="rId42"/>
    <p:sldId id="307" r:id="rId43"/>
    <p:sldId id="684" r:id="rId44"/>
    <p:sldId id="785" r:id="rId45"/>
    <p:sldId id="342" r:id="rId46"/>
    <p:sldId id="343" r:id="rId47"/>
    <p:sldId id="377" r:id="rId48"/>
    <p:sldId id="713" r:id="rId49"/>
    <p:sldId id="372" r:id="rId50"/>
    <p:sldId id="381" r:id="rId51"/>
    <p:sldId id="2398" r:id="rId52"/>
    <p:sldId id="309" r:id="rId53"/>
    <p:sldId id="313" r:id="rId54"/>
    <p:sldId id="323" r:id="rId55"/>
    <p:sldId id="324" r:id="rId56"/>
    <p:sldId id="325" r:id="rId57"/>
    <p:sldId id="418" r:id="rId58"/>
    <p:sldId id="315" r:id="rId59"/>
    <p:sldId id="316" r:id="rId60"/>
    <p:sldId id="319" r:id="rId61"/>
    <p:sldId id="376" r:id="rId62"/>
    <p:sldId id="384" r:id="rId63"/>
    <p:sldId id="322" r:id="rId64"/>
    <p:sldId id="404" r:id="rId65"/>
    <p:sldId id="327" r:id="rId66"/>
    <p:sldId id="328" r:id="rId67"/>
    <p:sldId id="339" r:id="rId68"/>
    <p:sldId id="340" r:id="rId69"/>
    <p:sldId id="561" r:id="rId70"/>
    <p:sldId id="2397" r:id="rId71"/>
    <p:sldId id="393" r:id="rId72"/>
    <p:sldId id="371" r:id="rId73"/>
    <p:sldId id="346" r:id="rId74"/>
    <p:sldId id="414"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6"/>
    <a:srgbClr val="0066CC"/>
    <a:srgbClr val="EF7521"/>
    <a:srgbClr val="000000"/>
    <a:srgbClr val="6EC4E7"/>
    <a:srgbClr val="33CCFF"/>
    <a:srgbClr val="5C6670"/>
    <a:srgbClr val="101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9590" autoAdjust="0"/>
  </p:normalViewPr>
  <p:slideViewPr>
    <p:cSldViewPr snapToGrid="0">
      <p:cViewPr varScale="1">
        <p:scale>
          <a:sx n="86" d="100"/>
          <a:sy n="86" d="100"/>
        </p:scale>
        <p:origin x="1339"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png"/><Relationship Id="rId4"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png"/><Relationship Id="rId4"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74D92-624A-4DEA-A011-B4E0F84FBB6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DA5AE9CA-B776-4372-BA1A-D5314108ADB2}">
      <dgm:prSet phldrT="[Text]"/>
      <dgm:spPr>
        <a:solidFill>
          <a:schemeClr val="accent2">
            <a:lumMod val="75000"/>
          </a:schemeClr>
        </a:solidFill>
      </dgm:spPr>
      <dgm:t>
        <a:bodyPr/>
        <a:lstStyle/>
        <a:p>
          <a:r>
            <a:rPr lang="en-US" cap="all" baseline="0" dirty="0"/>
            <a:t>General Overview</a:t>
          </a:r>
        </a:p>
      </dgm:t>
    </dgm:pt>
    <dgm:pt modelId="{7FEE46F8-78CA-4FC6-8C2E-86146E21EDF7}" type="parTrans" cxnId="{D9C80FDB-B4E4-4FC9-BBF8-DE2D2DAEAB70}">
      <dgm:prSet/>
      <dgm:spPr/>
      <dgm:t>
        <a:bodyPr/>
        <a:lstStyle/>
        <a:p>
          <a:endParaRPr lang="en-US"/>
        </a:p>
      </dgm:t>
    </dgm:pt>
    <dgm:pt modelId="{A02C973E-0B0B-41D5-8FEA-1E513640ABB4}" type="sibTrans" cxnId="{D9C80FDB-B4E4-4FC9-BBF8-DE2D2DAEAB70}">
      <dgm:prSet/>
      <dgm:spPr/>
      <dgm:t>
        <a:bodyPr/>
        <a:lstStyle/>
        <a:p>
          <a:endParaRPr lang="en-US"/>
        </a:p>
      </dgm:t>
    </dgm:pt>
    <dgm:pt modelId="{FB341C59-093A-47B4-A345-23400DB76FB5}">
      <dgm:prSet phldrT="[Text]"/>
      <dgm:spPr>
        <a:solidFill>
          <a:srgbClr val="00B050"/>
        </a:solidFill>
      </dgm:spPr>
      <dgm:t>
        <a:bodyPr/>
        <a:lstStyle/>
        <a:p>
          <a:r>
            <a:rPr lang="en-US" cap="all" baseline="0" dirty="0"/>
            <a:t>Accessing the Data Pipeline</a:t>
          </a:r>
        </a:p>
      </dgm:t>
    </dgm:pt>
    <dgm:pt modelId="{922FE4DD-61CE-4783-A79F-87FEC9179ED4}" type="parTrans" cxnId="{C029BD09-541C-41D8-8CB0-40B8E74194D4}">
      <dgm:prSet/>
      <dgm:spPr/>
      <dgm:t>
        <a:bodyPr/>
        <a:lstStyle/>
        <a:p>
          <a:endParaRPr lang="en-US"/>
        </a:p>
      </dgm:t>
    </dgm:pt>
    <dgm:pt modelId="{AE1D2C98-BB48-4B44-9E5B-5FAE8F0E49E3}" type="sibTrans" cxnId="{C029BD09-541C-41D8-8CB0-40B8E74194D4}">
      <dgm:prSet/>
      <dgm:spPr/>
      <dgm:t>
        <a:bodyPr/>
        <a:lstStyle/>
        <a:p>
          <a:endParaRPr lang="en-US"/>
        </a:p>
      </dgm:t>
    </dgm:pt>
    <dgm:pt modelId="{986890FD-133E-4BEB-A968-DAFEA0D44236}">
      <dgm:prSet phldrT="[Text]"/>
      <dgm:spPr>
        <a:solidFill>
          <a:srgbClr val="0000FF"/>
        </a:solidFill>
      </dgm:spPr>
      <dgm:t>
        <a:bodyPr/>
        <a:lstStyle/>
        <a:p>
          <a:r>
            <a:rPr lang="en-US" cap="all" baseline="0" dirty="0"/>
            <a:t>Snapshot Process</a:t>
          </a:r>
        </a:p>
      </dgm:t>
    </dgm:pt>
    <dgm:pt modelId="{42BC7B25-4CF6-4519-BBA8-9ADA2DC16EA9}" type="parTrans" cxnId="{DDE1439D-D7BE-46D5-9566-B28DDC44CE49}">
      <dgm:prSet/>
      <dgm:spPr/>
      <dgm:t>
        <a:bodyPr/>
        <a:lstStyle/>
        <a:p>
          <a:endParaRPr lang="en-US"/>
        </a:p>
      </dgm:t>
    </dgm:pt>
    <dgm:pt modelId="{0045145A-76DE-473A-B375-1AA00FA0CBA2}" type="sibTrans" cxnId="{DDE1439D-D7BE-46D5-9566-B28DDC44CE49}">
      <dgm:prSet/>
      <dgm:spPr/>
      <dgm:t>
        <a:bodyPr/>
        <a:lstStyle/>
        <a:p>
          <a:endParaRPr lang="en-US"/>
        </a:p>
      </dgm:t>
    </dgm:pt>
    <dgm:pt modelId="{FF570AF7-34F9-4011-8D4E-5EB0B5F60B4A}">
      <dgm:prSet phldrT="[Text]"/>
      <dgm:spPr>
        <a:solidFill>
          <a:srgbClr val="CC3300"/>
        </a:solidFill>
      </dgm:spPr>
      <dgm:t>
        <a:bodyPr/>
        <a:lstStyle/>
        <a:p>
          <a:r>
            <a:rPr lang="en-US" dirty="0"/>
            <a:t>TIMELINE/RESOURCES/ASSISTANCE</a:t>
          </a:r>
        </a:p>
      </dgm:t>
    </dgm:pt>
    <dgm:pt modelId="{94BEC6C7-0167-404C-87C9-18C283376335}" type="parTrans" cxnId="{D74132D1-25A5-4B75-B091-3C3113961615}">
      <dgm:prSet/>
      <dgm:spPr/>
      <dgm:t>
        <a:bodyPr/>
        <a:lstStyle/>
        <a:p>
          <a:endParaRPr lang="en-US"/>
        </a:p>
      </dgm:t>
    </dgm:pt>
    <dgm:pt modelId="{723CC610-1732-4167-B29A-858E8FCCCAD7}" type="sibTrans" cxnId="{D74132D1-25A5-4B75-B091-3C3113961615}">
      <dgm:prSet/>
      <dgm:spPr/>
      <dgm:t>
        <a:bodyPr/>
        <a:lstStyle/>
        <a:p>
          <a:endParaRPr lang="en-US"/>
        </a:p>
      </dgm:t>
    </dgm:pt>
    <dgm:pt modelId="{A0F77CD3-409E-4CE7-8E15-2B3B4296A04F}" type="pres">
      <dgm:prSet presAssocID="{06774D92-624A-4DEA-A011-B4E0F84FBB66}" presName="linearFlow" presStyleCnt="0">
        <dgm:presLayoutVars>
          <dgm:dir/>
          <dgm:resizeHandles val="exact"/>
        </dgm:presLayoutVars>
      </dgm:prSet>
      <dgm:spPr/>
    </dgm:pt>
    <dgm:pt modelId="{9DE316F8-676C-4C7F-8F1B-EA3D08887DBB}" type="pres">
      <dgm:prSet presAssocID="{DA5AE9CA-B776-4372-BA1A-D5314108ADB2}" presName="composite" presStyleCnt="0"/>
      <dgm:spPr/>
    </dgm:pt>
    <dgm:pt modelId="{AA7C4588-3F1C-4A2E-8F0E-7A3C12CF8AA2}" type="pres">
      <dgm:prSet presAssocID="{DA5AE9CA-B776-4372-BA1A-D5314108ADB2}" presName="imgShp"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title="Overview"/>
        </a:ext>
      </dgm:extLst>
    </dgm:pt>
    <dgm:pt modelId="{984FEBFB-42AD-4654-B9CA-92C15DF1A89D}" type="pres">
      <dgm:prSet presAssocID="{DA5AE9CA-B776-4372-BA1A-D5314108ADB2}" presName="txShp" presStyleLbl="node1" presStyleIdx="0" presStyleCnt="4">
        <dgm:presLayoutVars>
          <dgm:bulletEnabled val="1"/>
        </dgm:presLayoutVars>
      </dgm:prSet>
      <dgm:spPr/>
    </dgm:pt>
    <dgm:pt modelId="{F29F9269-1384-4E5D-872B-7EA7EA4EA843}" type="pres">
      <dgm:prSet presAssocID="{A02C973E-0B0B-41D5-8FEA-1E513640ABB4}" presName="spacing" presStyleCnt="0"/>
      <dgm:spPr/>
    </dgm:pt>
    <dgm:pt modelId="{7256FB16-6C2E-4F02-A613-6A9943C9B413}" type="pres">
      <dgm:prSet presAssocID="{FB341C59-093A-47B4-A345-23400DB76FB5}" presName="composite" presStyleCnt="0"/>
      <dgm:spPr/>
    </dgm:pt>
    <dgm:pt modelId="{5884D8E4-4076-4DEE-BA1E-5E3AC766120E}" type="pres">
      <dgm:prSet presAssocID="{FB341C59-093A-47B4-A345-23400DB76FB5}" presName="imgShp"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44000" r="-44000"/>
          </a:stretch>
        </a:blipFill>
      </dgm:spPr>
      <dgm:extLst>
        <a:ext uri="{E40237B7-FDA0-4F09-8148-C483321AD2D9}">
          <dgm14:cNvPr xmlns:dgm14="http://schemas.microsoft.com/office/drawing/2010/diagram" id="0" name="" title="Login"/>
        </a:ext>
      </dgm:extLst>
    </dgm:pt>
    <dgm:pt modelId="{A187D19D-9C6A-4553-A5D0-C2878607332B}" type="pres">
      <dgm:prSet presAssocID="{FB341C59-093A-47B4-A345-23400DB76FB5}" presName="txShp" presStyleLbl="node1" presStyleIdx="1" presStyleCnt="4">
        <dgm:presLayoutVars>
          <dgm:bulletEnabled val="1"/>
        </dgm:presLayoutVars>
      </dgm:prSet>
      <dgm:spPr/>
    </dgm:pt>
    <dgm:pt modelId="{024D9EB8-8AE5-449B-ADD8-B8CDB519E914}" type="pres">
      <dgm:prSet presAssocID="{AE1D2C98-BB48-4B44-9E5B-5FAE8F0E49E3}" presName="spacing" presStyleCnt="0"/>
      <dgm:spPr/>
    </dgm:pt>
    <dgm:pt modelId="{F4A2DA6F-52D5-4A73-975F-90BE5277D2A2}" type="pres">
      <dgm:prSet presAssocID="{986890FD-133E-4BEB-A968-DAFEA0D44236}" presName="composite" presStyleCnt="0"/>
      <dgm:spPr/>
    </dgm:pt>
    <dgm:pt modelId="{215CB070-B9DC-4B43-A358-17F63E6DAE52}" type="pres">
      <dgm:prSet presAssocID="{986890FD-133E-4BEB-A968-DAFEA0D44236}" presName="imgShp" presStyleLbl="fgImgPlace1" presStyleIdx="2" presStyleCnt="4"/>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12000" r="-12000"/>
          </a:stretch>
        </a:blipFill>
      </dgm:spPr>
      <dgm:extLst>
        <a:ext uri="{E40237B7-FDA0-4F09-8148-C483321AD2D9}">
          <dgm14:cNvPr xmlns:dgm14="http://schemas.microsoft.com/office/drawing/2010/diagram" id="0" name="" title="Snapshot Camera"/>
        </a:ext>
      </dgm:extLst>
    </dgm:pt>
    <dgm:pt modelId="{D4E2F88E-9DB4-4EEE-930D-4014BCB55DD1}" type="pres">
      <dgm:prSet presAssocID="{986890FD-133E-4BEB-A968-DAFEA0D44236}" presName="txShp" presStyleLbl="node1" presStyleIdx="2" presStyleCnt="4">
        <dgm:presLayoutVars>
          <dgm:bulletEnabled val="1"/>
        </dgm:presLayoutVars>
      </dgm:prSet>
      <dgm:spPr/>
    </dgm:pt>
    <dgm:pt modelId="{92D877C6-9DE3-489E-A6CA-5D5A8F6BD685}" type="pres">
      <dgm:prSet presAssocID="{0045145A-76DE-473A-B375-1AA00FA0CBA2}" presName="spacing" presStyleCnt="0"/>
      <dgm:spPr/>
    </dgm:pt>
    <dgm:pt modelId="{BFE24773-68B4-471D-AB63-0D564C2C6219}" type="pres">
      <dgm:prSet presAssocID="{FF570AF7-34F9-4011-8D4E-5EB0B5F60B4A}" presName="composite" presStyleCnt="0"/>
      <dgm:spPr/>
    </dgm:pt>
    <dgm:pt modelId="{40FC0085-B1C1-40A8-94E6-F9612F97726F}" type="pres">
      <dgm:prSet presAssocID="{FF570AF7-34F9-4011-8D4E-5EB0B5F60B4A}" presName="imgShp" presStyleLbl="fgImgPlace1" presStyleIdx="3" presStyleCnt="4" custLinFactNeighborX="3109" custLinFactNeighborY="-2720"/>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title="Deadline"/>
        </a:ext>
      </dgm:extLst>
    </dgm:pt>
    <dgm:pt modelId="{7CFBE67C-B9DF-44EA-A49A-0B3C61E3DA76}" type="pres">
      <dgm:prSet presAssocID="{FF570AF7-34F9-4011-8D4E-5EB0B5F60B4A}" presName="txShp" presStyleLbl="node1" presStyleIdx="3" presStyleCnt="4">
        <dgm:presLayoutVars>
          <dgm:bulletEnabled val="1"/>
        </dgm:presLayoutVars>
      </dgm:prSet>
      <dgm:spPr/>
    </dgm:pt>
  </dgm:ptLst>
  <dgm:cxnLst>
    <dgm:cxn modelId="{C029BD09-541C-41D8-8CB0-40B8E74194D4}" srcId="{06774D92-624A-4DEA-A011-B4E0F84FBB66}" destId="{FB341C59-093A-47B4-A345-23400DB76FB5}" srcOrd="1" destOrd="0" parTransId="{922FE4DD-61CE-4783-A79F-87FEC9179ED4}" sibTransId="{AE1D2C98-BB48-4B44-9E5B-5FAE8F0E49E3}"/>
    <dgm:cxn modelId="{BC505E4D-FBAC-40DA-8DF0-018A36AC43F4}" type="presOf" srcId="{986890FD-133E-4BEB-A968-DAFEA0D44236}" destId="{D4E2F88E-9DB4-4EEE-930D-4014BCB55DD1}" srcOrd="0" destOrd="0" presId="urn:microsoft.com/office/officeart/2005/8/layout/vList3"/>
    <dgm:cxn modelId="{5B112B6E-ADA2-4920-B02F-1C36C5AA29CB}" type="presOf" srcId="{06774D92-624A-4DEA-A011-B4E0F84FBB66}" destId="{A0F77CD3-409E-4CE7-8E15-2B3B4296A04F}" srcOrd="0" destOrd="0" presId="urn:microsoft.com/office/officeart/2005/8/layout/vList3"/>
    <dgm:cxn modelId="{037C5055-6886-4358-AD99-60D399F10E4B}" type="presOf" srcId="{FF570AF7-34F9-4011-8D4E-5EB0B5F60B4A}" destId="{7CFBE67C-B9DF-44EA-A49A-0B3C61E3DA76}" srcOrd="0" destOrd="0" presId="urn:microsoft.com/office/officeart/2005/8/layout/vList3"/>
    <dgm:cxn modelId="{0801A281-C967-4486-8746-38657C9404AA}" type="presOf" srcId="{FB341C59-093A-47B4-A345-23400DB76FB5}" destId="{A187D19D-9C6A-4553-A5D0-C2878607332B}" srcOrd="0" destOrd="0" presId="urn:microsoft.com/office/officeart/2005/8/layout/vList3"/>
    <dgm:cxn modelId="{DDE1439D-D7BE-46D5-9566-B28DDC44CE49}" srcId="{06774D92-624A-4DEA-A011-B4E0F84FBB66}" destId="{986890FD-133E-4BEB-A968-DAFEA0D44236}" srcOrd="2" destOrd="0" parTransId="{42BC7B25-4CF6-4519-BBA8-9ADA2DC16EA9}" sibTransId="{0045145A-76DE-473A-B375-1AA00FA0CBA2}"/>
    <dgm:cxn modelId="{D74132D1-25A5-4B75-B091-3C3113961615}" srcId="{06774D92-624A-4DEA-A011-B4E0F84FBB66}" destId="{FF570AF7-34F9-4011-8D4E-5EB0B5F60B4A}" srcOrd="3" destOrd="0" parTransId="{94BEC6C7-0167-404C-87C9-18C283376335}" sibTransId="{723CC610-1732-4167-B29A-858E8FCCCAD7}"/>
    <dgm:cxn modelId="{EAC842D5-ED56-4FEA-BBF9-0E7654219FCC}" type="presOf" srcId="{DA5AE9CA-B776-4372-BA1A-D5314108ADB2}" destId="{984FEBFB-42AD-4654-B9CA-92C15DF1A89D}" srcOrd="0" destOrd="0" presId="urn:microsoft.com/office/officeart/2005/8/layout/vList3"/>
    <dgm:cxn modelId="{D9C80FDB-B4E4-4FC9-BBF8-DE2D2DAEAB70}" srcId="{06774D92-624A-4DEA-A011-B4E0F84FBB66}" destId="{DA5AE9CA-B776-4372-BA1A-D5314108ADB2}" srcOrd="0" destOrd="0" parTransId="{7FEE46F8-78CA-4FC6-8C2E-86146E21EDF7}" sibTransId="{A02C973E-0B0B-41D5-8FEA-1E513640ABB4}"/>
    <dgm:cxn modelId="{15E3AC91-F739-44DC-B2EF-FCBE68EAE756}" type="presParOf" srcId="{A0F77CD3-409E-4CE7-8E15-2B3B4296A04F}" destId="{9DE316F8-676C-4C7F-8F1B-EA3D08887DBB}" srcOrd="0" destOrd="0" presId="urn:microsoft.com/office/officeart/2005/8/layout/vList3"/>
    <dgm:cxn modelId="{6E453469-3100-4E31-BC6F-527963C269CA}" type="presParOf" srcId="{9DE316F8-676C-4C7F-8F1B-EA3D08887DBB}" destId="{AA7C4588-3F1C-4A2E-8F0E-7A3C12CF8AA2}" srcOrd="0" destOrd="0" presId="urn:microsoft.com/office/officeart/2005/8/layout/vList3"/>
    <dgm:cxn modelId="{DB4CF638-FA5B-41B1-87B3-A7AE08F6BCCC}" type="presParOf" srcId="{9DE316F8-676C-4C7F-8F1B-EA3D08887DBB}" destId="{984FEBFB-42AD-4654-B9CA-92C15DF1A89D}" srcOrd="1" destOrd="0" presId="urn:microsoft.com/office/officeart/2005/8/layout/vList3"/>
    <dgm:cxn modelId="{AB6A9637-F2AD-4AD1-B5BD-6804CB6C51D8}" type="presParOf" srcId="{A0F77CD3-409E-4CE7-8E15-2B3B4296A04F}" destId="{F29F9269-1384-4E5D-872B-7EA7EA4EA843}" srcOrd="1" destOrd="0" presId="urn:microsoft.com/office/officeart/2005/8/layout/vList3"/>
    <dgm:cxn modelId="{8A7CC789-6F17-4AF9-BD08-461FDF08E041}" type="presParOf" srcId="{A0F77CD3-409E-4CE7-8E15-2B3B4296A04F}" destId="{7256FB16-6C2E-4F02-A613-6A9943C9B413}" srcOrd="2" destOrd="0" presId="urn:microsoft.com/office/officeart/2005/8/layout/vList3"/>
    <dgm:cxn modelId="{7B55C74B-21A1-49CA-86F6-D3BCE8F71B5C}" type="presParOf" srcId="{7256FB16-6C2E-4F02-A613-6A9943C9B413}" destId="{5884D8E4-4076-4DEE-BA1E-5E3AC766120E}" srcOrd="0" destOrd="0" presId="urn:microsoft.com/office/officeart/2005/8/layout/vList3"/>
    <dgm:cxn modelId="{846E8BD6-4935-49EA-93F9-8616DEB54971}" type="presParOf" srcId="{7256FB16-6C2E-4F02-A613-6A9943C9B413}" destId="{A187D19D-9C6A-4553-A5D0-C2878607332B}" srcOrd="1" destOrd="0" presId="urn:microsoft.com/office/officeart/2005/8/layout/vList3"/>
    <dgm:cxn modelId="{9B4E1BFC-CDA6-4388-9C45-80A28B991946}" type="presParOf" srcId="{A0F77CD3-409E-4CE7-8E15-2B3B4296A04F}" destId="{024D9EB8-8AE5-449B-ADD8-B8CDB519E914}" srcOrd="3" destOrd="0" presId="urn:microsoft.com/office/officeart/2005/8/layout/vList3"/>
    <dgm:cxn modelId="{EB4D9A0E-DBAA-4332-B350-652E001685E9}" type="presParOf" srcId="{A0F77CD3-409E-4CE7-8E15-2B3B4296A04F}" destId="{F4A2DA6F-52D5-4A73-975F-90BE5277D2A2}" srcOrd="4" destOrd="0" presId="urn:microsoft.com/office/officeart/2005/8/layout/vList3"/>
    <dgm:cxn modelId="{4A73ACD0-F93C-4758-8967-D5BAFEED3C4D}" type="presParOf" srcId="{F4A2DA6F-52D5-4A73-975F-90BE5277D2A2}" destId="{215CB070-B9DC-4B43-A358-17F63E6DAE52}" srcOrd="0" destOrd="0" presId="urn:microsoft.com/office/officeart/2005/8/layout/vList3"/>
    <dgm:cxn modelId="{5157DADF-12D6-478F-B6D1-F3E7DE185FB7}" type="presParOf" srcId="{F4A2DA6F-52D5-4A73-975F-90BE5277D2A2}" destId="{D4E2F88E-9DB4-4EEE-930D-4014BCB55DD1}" srcOrd="1" destOrd="0" presId="urn:microsoft.com/office/officeart/2005/8/layout/vList3"/>
    <dgm:cxn modelId="{5FD191CF-440A-4A5C-9581-0EC773C3BB1A}" type="presParOf" srcId="{A0F77CD3-409E-4CE7-8E15-2B3B4296A04F}" destId="{92D877C6-9DE3-489E-A6CA-5D5A8F6BD685}" srcOrd="5" destOrd="0" presId="urn:microsoft.com/office/officeart/2005/8/layout/vList3"/>
    <dgm:cxn modelId="{81602898-2FDE-4E34-9D4F-D914DE63F81E}" type="presParOf" srcId="{A0F77CD3-409E-4CE7-8E15-2B3B4296A04F}" destId="{BFE24773-68B4-471D-AB63-0D564C2C6219}" srcOrd="6" destOrd="0" presId="urn:microsoft.com/office/officeart/2005/8/layout/vList3"/>
    <dgm:cxn modelId="{703DC516-CF92-4A8A-94CE-76258570F01F}" type="presParOf" srcId="{BFE24773-68B4-471D-AB63-0D564C2C6219}" destId="{40FC0085-B1C1-40A8-94E6-F9612F97726F}" srcOrd="0" destOrd="0" presId="urn:microsoft.com/office/officeart/2005/8/layout/vList3"/>
    <dgm:cxn modelId="{A46E5C8D-4B06-462B-BB92-2D6D0D02FB0C}" type="presParOf" srcId="{BFE24773-68B4-471D-AB63-0D564C2C6219}" destId="{7CFBE67C-B9DF-44EA-A49A-0B3C61E3DA76}"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A569B4-713B-47F5-ADAF-BA9C04A796F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2CB79B5-93C0-49A9-8CEF-994314643F4D}">
      <dgm:prSet phldrT="[Text]" custT="1"/>
      <dgm:spPr>
        <a:solidFill>
          <a:schemeClr val="accent6">
            <a:lumMod val="60000"/>
            <a:lumOff val="40000"/>
          </a:schemeClr>
        </a:solidFill>
      </dgm:spPr>
      <dgm:t>
        <a:bodyPr/>
        <a:lstStyle/>
        <a:p>
          <a:r>
            <a:rPr lang="en-US" sz="1800" dirty="0"/>
            <a:t>Special Education Child</a:t>
          </a:r>
        </a:p>
      </dgm:t>
    </dgm:pt>
    <dgm:pt modelId="{8311A66D-E617-4F21-9DAA-A3B5EE26858A}" type="parTrans" cxnId="{EBF5A465-6CFB-49B2-BFA2-4B1A8394FED8}">
      <dgm:prSet/>
      <dgm:spPr/>
      <dgm:t>
        <a:bodyPr/>
        <a:lstStyle/>
        <a:p>
          <a:endParaRPr lang="en-US"/>
        </a:p>
      </dgm:t>
    </dgm:pt>
    <dgm:pt modelId="{AF9E7638-948D-4A13-ACB2-3CAF2305A9BD}" type="sibTrans" cxnId="{EBF5A465-6CFB-49B2-BFA2-4B1A8394FED8}">
      <dgm:prSet/>
      <dgm:spPr/>
      <dgm:t>
        <a:bodyPr/>
        <a:lstStyle/>
        <a:p>
          <a:endParaRPr lang="en-US"/>
        </a:p>
      </dgm:t>
    </dgm:pt>
    <dgm:pt modelId="{2B463C0D-ABC4-46AC-8FF8-947E33345248}">
      <dgm:prSet phldrT="[Text]" custT="1"/>
      <dgm:spPr>
        <a:solidFill>
          <a:schemeClr val="accent6">
            <a:lumMod val="60000"/>
            <a:lumOff val="40000"/>
          </a:schemeClr>
        </a:solidFill>
      </dgm:spPr>
      <dgm:t>
        <a:bodyPr/>
        <a:lstStyle/>
        <a:p>
          <a:r>
            <a:rPr lang="en-US" sz="1800" dirty="0"/>
            <a:t>Special Education Participation</a:t>
          </a:r>
        </a:p>
      </dgm:t>
    </dgm:pt>
    <dgm:pt modelId="{F360B7F9-D3D6-4A5E-935E-D529117857B0}" type="parTrans" cxnId="{D9F5BE27-E85C-4D94-9783-4010808FDECE}">
      <dgm:prSet/>
      <dgm:spPr/>
      <dgm:t>
        <a:bodyPr/>
        <a:lstStyle/>
        <a:p>
          <a:endParaRPr lang="en-US"/>
        </a:p>
      </dgm:t>
    </dgm:pt>
    <dgm:pt modelId="{61E8D4DA-2D44-49B9-BFBD-40A908F8E0F3}" type="sibTrans" cxnId="{D9F5BE27-E85C-4D94-9783-4010808FDECE}">
      <dgm:prSet/>
      <dgm:spPr/>
      <dgm:t>
        <a:bodyPr/>
        <a:lstStyle/>
        <a:p>
          <a:endParaRPr lang="en-US"/>
        </a:p>
      </dgm:t>
    </dgm:pt>
    <dgm:pt modelId="{2F23C59C-210E-4278-A770-8FB97C7B0A6E}">
      <dgm:prSet phldrT="[Text]" custT="1"/>
      <dgm:spPr/>
      <dgm:t>
        <a:bodyPr/>
        <a:lstStyle/>
        <a:p>
          <a:r>
            <a:rPr lang="en-US" sz="1800" dirty="0"/>
            <a:t>Staff Profile </a:t>
          </a:r>
        </a:p>
      </dgm:t>
    </dgm:pt>
    <dgm:pt modelId="{14B4C52D-8528-47FD-B25C-7346F5D8B438}" type="parTrans" cxnId="{D819CCA1-E55B-41F4-93D2-47C01F736506}">
      <dgm:prSet/>
      <dgm:spPr/>
      <dgm:t>
        <a:bodyPr/>
        <a:lstStyle/>
        <a:p>
          <a:endParaRPr lang="en-US"/>
        </a:p>
      </dgm:t>
    </dgm:pt>
    <dgm:pt modelId="{BF3FF5B0-DF98-4118-AB85-9D2D196AC86A}" type="sibTrans" cxnId="{D819CCA1-E55B-41F4-93D2-47C01F736506}">
      <dgm:prSet/>
      <dgm:spPr/>
      <dgm:t>
        <a:bodyPr/>
        <a:lstStyle/>
        <a:p>
          <a:endParaRPr lang="en-US"/>
        </a:p>
      </dgm:t>
    </dgm:pt>
    <dgm:pt modelId="{7080BAC8-EBD7-4C3E-B41D-7345FD9E1F48}">
      <dgm:prSet phldrT="[Text]" custT="1"/>
      <dgm:spPr/>
      <dgm:t>
        <a:bodyPr/>
        <a:lstStyle/>
        <a:p>
          <a:r>
            <a:rPr lang="en-US" sz="1800" dirty="0"/>
            <a:t>Staff Assignment</a:t>
          </a:r>
        </a:p>
      </dgm:t>
    </dgm:pt>
    <dgm:pt modelId="{CAAD88C4-C93B-4F47-9DFD-C28C3F4D4AA3}" type="parTrans" cxnId="{FFD1AD7F-969E-4DDC-96D1-C0B643DF7E08}">
      <dgm:prSet/>
      <dgm:spPr/>
      <dgm:t>
        <a:bodyPr/>
        <a:lstStyle/>
        <a:p>
          <a:endParaRPr lang="en-US"/>
        </a:p>
      </dgm:t>
    </dgm:pt>
    <dgm:pt modelId="{0497F070-8995-45CA-A4BE-D3FA09D2B8D2}" type="sibTrans" cxnId="{FFD1AD7F-969E-4DDC-96D1-C0B643DF7E08}">
      <dgm:prSet/>
      <dgm:spPr/>
      <dgm:t>
        <a:bodyPr/>
        <a:lstStyle/>
        <a:p>
          <a:endParaRPr lang="en-US"/>
        </a:p>
      </dgm:t>
    </dgm:pt>
    <dgm:pt modelId="{9B574CD2-B668-420E-B3E6-0AC2333CD764}">
      <dgm:prSet/>
      <dgm:spPr/>
    </dgm:pt>
    <dgm:pt modelId="{824C07FF-A657-4462-A370-945F35F98B93}" type="parTrans" cxnId="{64F21B56-00F1-45EE-BB9F-4083BEDA6BD8}">
      <dgm:prSet/>
      <dgm:spPr/>
      <dgm:t>
        <a:bodyPr/>
        <a:lstStyle/>
        <a:p>
          <a:endParaRPr lang="en-US"/>
        </a:p>
      </dgm:t>
    </dgm:pt>
    <dgm:pt modelId="{83098876-7073-44B7-85E7-DDB98336DDC7}" type="sibTrans" cxnId="{64F21B56-00F1-45EE-BB9F-4083BEDA6BD8}">
      <dgm:prSet/>
      <dgm:spPr/>
      <dgm:t>
        <a:bodyPr/>
        <a:lstStyle/>
        <a:p>
          <a:endParaRPr lang="en-US"/>
        </a:p>
      </dgm:t>
    </dgm:pt>
    <dgm:pt modelId="{91970A59-1E7A-4D49-90A2-84EA7C578E32}">
      <dgm:prSet/>
      <dgm:spPr/>
    </dgm:pt>
    <dgm:pt modelId="{11EE7AF3-D6EE-4399-8D27-DE345DFC22EB}" type="parTrans" cxnId="{3392B9E4-5AA8-4AB2-A849-04CF2F8F2013}">
      <dgm:prSet/>
      <dgm:spPr/>
      <dgm:t>
        <a:bodyPr/>
        <a:lstStyle/>
        <a:p>
          <a:endParaRPr lang="en-US"/>
        </a:p>
      </dgm:t>
    </dgm:pt>
    <dgm:pt modelId="{C400B91D-0232-4AF3-9B24-9C2A538DE569}" type="sibTrans" cxnId="{3392B9E4-5AA8-4AB2-A849-04CF2F8F2013}">
      <dgm:prSet/>
      <dgm:spPr/>
      <dgm:t>
        <a:bodyPr/>
        <a:lstStyle/>
        <a:p>
          <a:endParaRPr lang="en-US"/>
        </a:p>
      </dgm:t>
    </dgm:pt>
    <dgm:pt modelId="{73DEE4DB-7C54-422A-8F2C-D4EBCA0EF029}">
      <dgm:prSet/>
      <dgm:spPr/>
    </dgm:pt>
    <dgm:pt modelId="{80EAF4CF-0964-4E88-BC05-1BDE12D75A48}" type="parTrans" cxnId="{68B90755-8E1C-44B3-AA64-B043D11412D7}">
      <dgm:prSet/>
      <dgm:spPr/>
      <dgm:t>
        <a:bodyPr/>
        <a:lstStyle/>
        <a:p>
          <a:endParaRPr lang="en-US"/>
        </a:p>
      </dgm:t>
    </dgm:pt>
    <dgm:pt modelId="{E9314DBF-9FD1-4036-A788-04DB0EDD0342}" type="sibTrans" cxnId="{68B90755-8E1C-44B3-AA64-B043D11412D7}">
      <dgm:prSet/>
      <dgm:spPr/>
      <dgm:t>
        <a:bodyPr/>
        <a:lstStyle/>
        <a:p>
          <a:endParaRPr lang="en-US"/>
        </a:p>
      </dgm:t>
    </dgm:pt>
    <dgm:pt modelId="{ABBE6FD0-CD73-4ACB-93F7-8761A003E5A9}">
      <dgm:prSet/>
      <dgm:spPr/>
    </dgm:pt>
    <dgm:pt modelId="{E2D10303-25C1-4614-A102-A7BA24CE852F}" type="parTrans" cxnId="{10C47C91-E084-493F-B91D-98F0237561DD}">
      <dgm:prSet/>
      <dgm:spPr/>
      <dgm:t>
        <a:bodyPr/>
        <a:lstStyle/>
        <a:p>
          <a:endParaRPr lang="en-US"/>
        </a:p>
      </dgm:t>
    </dgm:pt>
    <dgm:pt modelId="{80AEE059-D6C9-4D8D-84BC-3BFF269606A0}" type="sibTrans" cxnId="{10C47C91-E084-493F-B91D-98F0237561DD}">
      <dgm:prSet/>
      <dgm:spPr/>
      <dgm:t>
        <a:bodyPr/>
        <a:lstStyle/>
        <a:p>
          <a:endParaRPr lang="en-US"/>
        </a:p>
      </dgm:t>
    </dgm:pt>
    <dgm:pt modelId="{EFBCD87F-5800-4C8E-AA8D-B770E263DD32}">
      <dgm:prSet/>
      <dgm:spPr/>
    </dgm:pt>
    <dgm:pt modelId="{3184257E-D0BD-4B47-9228-D608FC8903F3}" type="parTrans" cxnId="{DBAAF073-0C19-4A43-A750-DC21D61F8517}">
      <dgm:prSet/>
      <dgm:spPr/>
      <dgm:t>
        <a:bodyPr/>
        <a:lstStyle/>
        <a:p>
          <a:endParaRPr lang="en-US"/>
        </a:p>
      </dgm:t>
    </dgm:pt>
    <dgm:pt modelId="{A6F57396-9E14-41DE-8544-7F66692398E1}" type="sibTrans" cxnId="{DBAAF073-0C19-4A43-A750-DC21D61F8517}">
      <dgm:prSet/>
      <dgm:spPr/>
      <dgm:t>
        <a:bodyPr/>
        <a:lstStyle/>
        <a:p>
          <a:endParaRPr lang="en-US"/>
        </a:p>
      </dgm:t>
    </dgm:pt>
    <dgm:pt modelId="{D4223E61-34F0-484F-A7D0-EE4584E23FC7}">
      <dgm:prSet/>
      <dgm:spPr/>
    </dgm:pt>
    <dgm:pt modelId="{DDE2DCBE-5F45-436B-B12C-4AE42D9263F5}" type="parTrans" cxnId="{903F9D8D-D30D-4CB6-8AAC-FFA46549C1D6}">
      <dgm:prSet/>
      <dgm:spPr/>
      <dgm:t>
        <a:bodyPr/>
        <a:lstStyle/>
        <a:p>
          <a:endParaRPr lang="en-US"/>
        </a:p>
      </dgm:t>
    </dgm:pt>
    <dgm:pt modelId="{6AA07B4D-B8ED-45E6-9ABE-B062BFFAC8F9}" type="sibTrans" cxnId="{903F9D8D-D30D-4CB6-8AAC-FFA46549C1D6}">
      <dgm:prSet/>
      <dgm:spPr/>
      <dgm:t>
        <a:bodyPr/>
        <a:lstStyle/>
        <a:p>
          <a:endParaRPr lang="en-US"/>
        </a:p>
      </dgm:t>
    </dgm:pt>
    <dgm:pt modelId="{BBBC64ED-73D3-4CDB-B148-B5EA948F422B}">
      <dgm:prSet/>
      <dgm:spPr/>
    </dgm:pt>
    <dgm:pt modelId="{066AE26C-ED1B-4BC9-A5C4-8CA0EA69F8CE}" type="parTrans" cxnId="{0DA70036-E714-4738-85E0-E043D77088CB}">
      <dgm:prSet/>
      <dgm:spPr/>
      <dgm:t>
        <a:bodyPr/>
        <a:lstStyle/>
        <a:p>
          <a:endParaRPr lang="en-US"/>
        </a:p>
      </dgm:t>
    </dgm:pt>
    <dgm:pt modelId="{1E59694A-4B04-4C45-B553-E26422120A35}" type="sibTrans" cxnId="{0DA70036-E714-4738-85E0-E043D77088CB}">
      <dgm:prSet/>
      <dgm:spPr/>
      <dgm:t>
        <a:bodyPr/>
        <a:lstStyle/>
        <a:p>
          <a:endParaRPr lang="en-US"/>
        </a:p>
      </dgm:t>
    </dgm:pt>
    <dgm:pt modelId="{2ED5CFF9-BA94-4B0D-9521-F5C6EE755CBD}">
      <dgm:prSet/>
      <dgm:spPr/>
    </dgm:pt>
    <dgm:pt modelId="{926DF568-7B37-4432-8C79-F97CE373E8FC}" type="parTrans" cxnId="{7414AE75-BA69-49DB-9BE6-19DFF3D0BC62}">
      <dgm:prSet/>
      <dgm:spPr/>
      <dgm:t>
        <a:bodyPr/>
        <a:lstStyle/>
        <a:p>
          <a:endParaRPr lang="en-US"/>
        </a:p>
      </dgm:t>
    </dgm:pt>
    <dgm:pt modelId="{50011208-E9E2-409B-9565-6BD4BAB05589}" type="sibTrans" cxnId="{7414AE75-BA69-49DB-9BE6-19DFF3D0BC62}">
      <dgm:prSet/>
      <dgm:spPr/>
      <dgm:t>
        <a:bodyPr/>
        <a:lstStyle/>
        <a:p>
          <a:endParaRPr lang="en-US"/>
        </a:p>
      </dgm:t>
    </dgm:pt>
    <dgm:pt modelId="{9AD54C19-19A4-4CCD-9151-245CAC8758EB}" type="pres">
      <dgm:prSet presAssocID="{45A569B4-713B-47F5-ADAF-BA9C04A796FD}" presName="matrix" presStyleCnt="0">
        <dgm:presLayoutVars>
          <dgm:chMax val="1"/>
          <dgm:dir/>
          <dgm:resizeHandles val="exact"/>
        </dgm:presLayoutVars>
      </dgm:prSet>
      <dgm:spPr/>
    </dgm:pt>
    <dgm:pt modelId="{D55B86BA-B5F2-496A-A455-B0B211FA3BC7}" type="pres">
      <dgm:prSet presAssocID="{45A569B4-713B-47F5-ADAF-BA9C04A796FD}" presName="diamond" presStyleLbl="bgShp" presStyleIdx="0" presStyleCnt="1"/>
      <dgm:spPr/>
    </dgm:pt>
    <dgm:pt modelId="{4F56B5E4-084B-4252-8964-0D7C031FD456}" type="pres">
      <dgm:prSet presAssocID="{45A569B4-713B-47F5-ADAF-BA9C04A796FD}" presName="quad1" presStyleLbl="node1" presStyleIdx="0" presStyleCnt="4">
        <dgm:presLayoutVars>
          <dgm:chMax val="0"/>
          <dgm:chPref val="0"/>
          <dgm:bulletEnabled val="1"/>
        </dgm:presLayoutVars>
      </dgm:prSet>
      <dgm:spPr/>
    </dgm:pt>
    <dgm:pt modelId="{81CB02D9-9E99-4B0E-B3FA-27905DBFD60E}" type="pres">
      <dgm:prSet presAssocID="{45A569B4-713B-47F5-ADAF-BA9C04A796FD}" presName="quad2" presStyleLbl="node1" presStyleIdx="1" presStyleCnt="4">
        <dgm:presLayoutVars>
          <dgm:chMax val="0"/>
          <dgm:chPref val="0"/>
          <dgm:bulletEnabled val="1"/>
        </dgm:presLayoutVars>
      </dgm:prSet>
      <dgm:spPr/>
    </dgm:pt>
    <dgm:pt modelId="{E6EB45A8-9B0F-4C3D-8CD4-34CBB35DAF39}" type="pres">
      <dgm:prSet presAssocID="{45A569B4-713B-47F5-ADAF-BA9C04A796FD}" presName="quad3" presStyleLbl="node1" presStyleIdx="2" presStyleCnt="4" custScaleX="99716" custScaleY="105956">
        <dgm:presLayoutVars>
          <dgm:chMax val="0"/>
          <dgm:chPref val="0"/>
          <dgm:bulletEnabled val="1"/>
        </dgm:presLayoutVars>
      </dgm:prSet>
      <dgm:spPr/>
    </dgm:pt>
    <dgm:pt modelId="{96606AAA-3A5A-48F7-8CC7-6B105AF23BE1}" type="pres">
      <dgm:prSet presAssocID="{45A569B4-713B-47F5-ADAF-BA9C04A796FD}" presName="quad4" presStyleLbl="node1" presStyleIdx="3" presStyleCnt="4">
        <dgm:presLayoutVars>
          <dgm:chMax val="0"/>
          <dgm:chPref val="0"/>
          <dgm:bulletEnabled val="1"/>
        </dgm:presLayoutVars>
      </dgm:prSet>
      <dgm:spPr/>
    </dgm:pt>
  </dgm:ptLst>
  <dgm:cxnLst>
    <dgm:cxn modelId="{22FD6418-2729-47A1-B7D4-9E0CD5B2DA08}" type="presOf" srcId="{7080BAC8-EBD7-4C3E-B41D-7345FD9E1F48}" destId="{96606AAA-3A5A-48F7-8CC7-6B105AF23BE1}" srcOrd="0" destOrd="0" presId="urn:microsoft.com/office/officeart/2005/8/layout/matrix3"/>
    <dgm:cxn modelId="{D9F5BE27-E85C-4D94-9783-4010808FDECE}" srcId="{45A569B4-713B-47F5-ADAF-BA9C04A796FD}" destId="{2B463C0D-ABC4-46AC-8FF8-947E33345248}" srcOrd="1" destOrd="0" parTransId="{F360B7F9-D3D6-4A5E-935E-D529117857B0}" sibTransId="{61E8D4DA-2D44-49B9-BFBD-40A908F8E0F3}"/>
    <dgm:cxn modelId="{0DA70036-E714-4738-85E0-E043D77088CB}" srcId="{45A569B4-713B-47F5-ADAF-BA9C04A796FD}" destId="{BBBC64ED-73D3-4CDB-B148-B5EA948F422B}" srcOrd="10" destOrd="0" parTransId="{066AE26C-ED1B-4BC9-A5C4-8CA0EA69F8CE}" sibTransId="{1E59694A-4B04-4C45-B553-E26422120A35}"/>
    <dgm:cxn modelId="{22BC9941-8FA0-4974-A1ED-FD62B71D933E}" type="presOf" srcId="{72CB79B5-93C0-49A9-8CEF-994314643F4D}" destId="{4F56B5E4-084B-4252-8964-0D7C031FD456}" srcOrd="0" destOrd="0" presId="urn:microsoft.com/office/officeart/2005/8/layout/matrix3"/>
    <dgm:cxn modelId="{EBF5A465-6CFB-49B2-BFA2-4B1A8394FED8}" srcId="{45A569B4-713B-47F5-ADAF-BA9C04A796FD}" destId="{72CB79B5-93C0-49A9-8CEF-994314643F4D}" srcOrd="0" destOrd="0" parTransId="{8311A66D-E617-4F21-9DAA-A3B5EE26858A}" sibTransId="{AF9E7638-948D-4A13-ACB2-3CAF2305A9BD}"/>
    <dgm:cxn modelId="{DBAAF073-0C19-4A43-A750-DC21D61F8517}" srcId="{45A569B4-713B-47F5-ADAF-BA9C04A796FD}" destId="{EFBCD87F-5800-4C8E-AA8D-B770E263DD32}" srcOrd="5" destOrd="0" parTransId="{3184257E-D0BD-4B47-9228-D608FC8903F3}" sibTransId="{A6F57396-9E14-41DE-8544-7F66692398E1}"/>
    <dgm:cxn modelId="{68B90755-8E1C-44B3-AA64-B043D11412D7}" srcId="{45A569B4-713B-47F5-ADAF-BA9C04A796FD}" destId="{73DEE4DB-7C54-422A-8F2C-D4EBCA0EF029}" srcOrd="7" destOrd="0" parTransId="{80EAF4CF-0964-4E88-BC05-1BDE12D75A48}" sibTransId="{E9314DBF-9FD1-4036-A788-04DB0EDD0342}"/>
    <dgm:cxn modelId="{7414AE75-BA69-49DB-9BE6-19DFF3D0BC62}" srcId="{45A569B4-713B-47F5-ADAF-BA9C04A796FD}" destId="{2ED5CFF9-BA94-4B0D-9521-F5C6EE755CBD}" srcOrd="11" destOrd="0" parTransId="{926DF568-7B37-4432-8C79-F97CE373E8FC}" sibTransId="{50011208-E9E2-409B-9565-6BD4BAB05589}"/>
    <dgm:cxn modelId="{64F21B56-00F1-45EE-BB9F-4083BEDA6BD8}" srcId="{45A569B4-713B-47F5-ADAF-BA9C04A796FD}" destId="{9B574CD2-B668-420E-B3E6-0AC2333CD764}" srcOrd="9" destOrd="0" parTransId="{824C07FF-A657-4462-A370-945F35F98B93}" sibTransId="{83098876-7073-44B7-85E7-DDB98336DDC7}"/>
    <dgm:cxn modelId="{FFD1AD7F-969E-4DDC-96D1-C0B643DF7E08}" srcId="{45A569B4-713B-47F5-ADAF-BA9C04A796FD}" destId="{7080BAC8-EBD7-4C3E-B41D-7345FD9E1F48}" srcOrd="3" destOrd="0" parTransId="{CAAD88C4-C93B-4F47-9DFD-C28C3F4D4AA3}" sibTransId="{0497F070-8995-45CA-A4BE-D3FA09D2B8D2}"/>
    <dgm:cxn modelId="{903F9D8D-D30D-4CB6-8AAC-FFA46549C1D6}" srcId="{45A569B4-713B-47F5-ADAF-BA9C04A796FD}" destId="{D4223E61-34F0-484F-A7D0-EE4584E23FC7}" srcOrd="4" destOrd="0" parTransId="{DDE2DCBE-5F45-436B-B12C-4AE42D9263F5}" sibTransId="{6AA07B4D-B8ED-45E6-9ABE-B062BFFAC8F9}"/>
    <dgm:cxn modelId="{10C47C91-E084-493F-B91D-98F0237561DD}" srcId="{45A569B4-713B-47F5-ADAF-BA9C04A796FD}" destId="{ABBE6FD0-CD73-4ACB-93F7-8761A003E5A9}" srcOrd="6" destOrd="0" parTransId="{E2D10303-25C1-4614-A102-A7BA24CE852F}" sibTransId="{80AEE059-D6C9-4D8D-84BC-3BFF269606A0}"/>
    <dgm:cxn modelId="{D819CCA1-E55B-41F4-93D2-47C01F736506}" srcId="{45A569B4-713B-47F5-ADAF-BA9C04A796FD}" destId="{2F23C59C-210E-4278-A770-8FB97C7B0A6E}" srcOrd="2" destOrd="0" parTransId="{14B4C52D-8528-47FD-B25C-7346F5D8B438}" sibTransId="{BF3FF5B0-DF98-4118-AB85-9D2D196AC86A}"/>
    <dgm:cxn modelId="{93A6C6B3-C72E-4677-AC9F-1966B1639F0E}" type="presOf" srcId="{2B463C0D-ABC4-46AC-8FF8-947E33345248}" destId="{81CB02D9-9E99-4B0E-B3FA-27905DBFD60E}" srcOrd="0" destOrd="0" presId="urn:microsoft.com/office/officeart/2005/8/layout/matrix3"/>
    <dgm:cxn modelId="{1FA6B3C0-DC84-4DF3-9623-D77662C42590}" type="presOf" srcId="{45A569B4-713B-47F5-ADAF-BA9C04A796FD}" destId="{9AD54C19-19A4-4CCD-9151-245CAC8758EB}" srcOrd="0" destOrd="0" presId="urn:microsoft.com/office/officeart/2005/8/layout/matrix3"/>
    <dgm:cxn modelId="{3392B9E4-5AA8-4AB2-A849-04CF2F8F2013}" srcId="{45A569B4-713B-47F5-ADAF-BA9C04A796FD}" destId="{91970A59-1E7A-4D49-90A2-84EA7C578E32}" srcOrd="8" destOrd="0" parTransId="{11EE7AF3-D6EE-4399-8D27-DE345DFC22EB}" sibTransId="{C400B91D-0232-4AF3-9B24-9C2A538DE569}"/>
    <dgm:cxn modelId="{D4A931ED-BA65-4F33-9B54-DED8F11A31D7}" type="presOf" srcId="{2F23C59C-210E-4278-A770-8FB97C7B0A6E}" destId="{E6EB45A8-9B0F-4C3D-8CD4-34CBB35DAF39}" srcOrd="0" destOrd="0" presId="urn:microsoft.com/office/officeart/2005/8/layout/matrix3"/>
    <dgm:cxn modelId="{B3F141E1-61C3-43DB-99F0-21FE66917D57}" type="presParOf" srcId="{9AD54C19-19A4-4CCD-9151-245CAC8758EB}" destId="{D55B86BA-B5F2-496A-A455-B0B211FA3BC7}" srcOrd="0" destOrd="0" presId="urn:microsoft.com/office/officeart/2005/8/layout/matrix3"/>
    <dgm:cxn modelId="{F39FC7DF-ECF4-4600-8C36-2FCC6CA4805C}" type="presParOf" srcId="{9AD54C19-19A4-4CCD-9151-245CAC8758EB}" destId="{4F56B5E4-084B-4252-8964-0D7C031FD456}" srcOrd="1" destOrd="0" presId="urn:microsoft.com/office/officeart/2005/8/layout/matrix3"/>
    <dgm:cxn modelId="{85C070B9-46D7-44D0-9FE9-C4997214CD87}" type="presParOf" srcId="{9AD54C19-19A4-4CCD-9151-245CAC8758EB}" destId="{81CB02D9-9E99-4B0E-B3FA-27905DBFD60E}" srcOrd="2" destOrd="0" presId="urn:microsoft.com/office/officeart/2005/8/layout/matrix3"/>
    <dgm:cxn modelId="{AC14DDB3-D059-44BF-B497-144388A7E91E}" type="presParOf" srcId="{9AD54C19-19A4-4CCD-9151-245CAC8758EB}" destId="{E6EB45A8-9B0F-4C3D-8CD4-34CBB35DAF39}" srcOrd="3" destOrd="0" presId="urn:microsoft.com/office/officeart/2005/8/layout/matrix3"/>
    <dgm:cxn modelId="{F0273BE3-438A-4A5E-94F9-3C23D13F3C22}" type="presParOf" srcId="{9AD54C19-19A4-4CCD-9151-245CAC8758EB}" destId="{96606AAA-3A5A-48F7-8CC7-6B105AF23BE1}" srcOrd="4" destOrd="0" presId="urn:microsoft.com/office/officeart/2005/8/layout/matrix3"/>
  </dgm:cxnLst>
  <dgm:bg>
    <a:noFill/>
  </dgm:bg>
  <dgm:whole>
    <a:ln>
      <a:solidFill>
        <a:schemeClr val="accent5">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635450-7BE8-45EB-8EA4-C1FD12299EE0}"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1FFEA870-349B-43A6-AAD7-A17583842ABE}">
      <dgm:prSet phldrT="[Text]"/>
      <dgm:spPr>
        <a:solidFill>
          <a:schemeClr val="accent1">
            <a:lumMod val="20000"/>
            <a:lumOff val="80000"/>
          </a:schemeClr>
        </a:solidFill>
        <a:effectLst>
          <a:outerShdw blurRad="50800" dist="38100" dir="2700000" algn="tl" rotWithShape="0">
            <a:prstClr val="black">
              <a:alpha val="40000"/>
            </a:prstClr>
          </a:outerShdw>
        </a:effectLst>
      </dgm:spPr>
      <dgm:t>
        <a:bodyPr/>
        <a:lstStyle/>
        <a:p>
          <a:r>
            <a:rPr lang="en-US" b="1" dirty="0">
              <a:solidFill>
                <a:schemeClr val="tx1"/>
              </a:solidFill>
            </a:rPr>
            <a:t>Create/Update Data Files</a:t>
          </a:r>
        </a:p>
      </dgm:t>
    </dgm:pt>
    <dgm:pt modelId="{2BFA5A84-2179-4D26-B1A5-D4931A974DE9}" type="parTrans" cxnId="{828D6936-D334-4BD1-9D89-2C837686C00B}">
      <dgm:prSet/>
      <dgm:spPr/>
      <dgm:t>
        <a:bodyPr/>
        <a:lstStyle/>
        <a:p>
          <a:endParaRPr lang="en-US"/>
        </a:p>
      </dgm:t>
    </dgm:pt>
    <dgm:pt modelId="{69D22DE2-51A7-4B07-8D04-FC3778FDCEE4}" type="sibTrans" cxnId="{828D6936-D334-4BD1-9D89-2C837686C00B}">
      <dgm:prSet/>
      <dgm:spPr>
        <a:solidFill>
          <a:schemeClr val="tx1"/>
        </a:solidFill>
      </dgm:spPr>
      <dgm:t>
        <a:bodyPr/>
        <a:lstStyle/>
        <a:p>
          <a:endParaRPr lang="en-US"/>
        </a:p>
      </dgm:t>
    </dgm:pt>
    <dgm:pt modelId="{8427587D-CE7C-4C2D-BF7F-83486B17660F}">
      <dgm:prSet phldrT="[Text]"/>
      <dgm:spPr>
        <a:solidFill>
          <a:schemeClr val="accent5">
            <a:lumMod val="60000"/>
            <a:lumOff val="40000"/>
          </a:schemeClr>
        </a:solidFill>
        <a:effectLst>
          <a:outerShdw blurRad="50800" dist="38100" dir="2700000" algn="tl" rotWithShape="0">
            <a:prstClr val="black">
              <a:alpha val="40000"/>
            </a:prstClr>
          </a:outerShdw>
        </a:effectLst>
      </dgm:spPr>
      <dgm:t>
        <a:bodyPr/>
        <a:lstStyle/>
        <a:p>
          <a:r>
            <a:rPr lang="en-US" b="1" dirty="0">
              <a:solidFill>
                <a:schemeClr val="tx1"/>
              </a:solidFill>
            </a:rPr>
            <a:t>Upload files in Data File Upload</a:t>
          </a:r>
        </a:p>
      </dgm:t>
    </dgm:pt>
    <dgm:pt modelId="{87D7FAE8-28B0-4892-893C-959235F12561}" type="parTrans" cxnId="{1933106E-48BA-4B68-88B4-F438823CD2DD}">
      <dgm:prSet/>
      <dgm:spPr/>
      <dgm:t>
        <a:bodyPr/>
        <a:lstStyle/>
        <a:p>
          <a:endParaRPr lang="en-US"/>
        </a:p>
      </dgm:t>
    </dgm:pt>
    <dgm:pt modelId="{922E96A8-AF81-4A61-8C60-63817B9280F8}" type="sibTrans" cxnId="{1933106E-48BA-4B68-88B4-F438823CD2DD}">
      <dgm:prSet/>
      <dgm:spPr>
        <a:solidFill>
          <a:schemeClr val="tx1"/>
        </a:solidFill>
      </dgm:spPr>
      <dgm:t>
        <a:bodyPr/>
        <a:lstStyle/>
        <a:p>
          <a:endParaRPr lang="en-US"/>
        </a:p>
      </dgm:t>
    </dgm:pt>
    <dgm:pt modelId="{89C7EAD3-E90E-484D-91D9-0405026FBA5A}">
      <dgm:prSet phldrT="[Text]"/>
      <dgm:spPr>
        <a:solidFill>
          <a:schemeClr val="accent1">
            <a:lumMod val="60000"/>
            <a:lumOff val="40000"/>
          </a:schemeClr>
        </a:solidFill>
        <a:effectLst>
          <a:outerShdw blurRad="50800" dist="38100" dir="2700000" algn="tl" rotWithShape="0">
            <a:prstClr val="black">
              <a:alpha val="40000"/>
            </a:prstClr>
          </a:outerShdw>
        </a:effectLst>
      </dgm:spPr>
      <dgm:t>
        <a:bodyPr/>
        <a:lstStyle/>
        <a:p>
          <a:r>
            <a:rPr lang="en-US" b="1" dirty="0">
              <a:solidFill>
                <a:schemeClr val="tx1"/>
              </a:solidFill>
            </a:rPr>
            <a:t>Review Batch Maintenance</a:t>
          </a:r>
        </a:p>
      </dgm:t>
    </dgm:pt>
    <dgm:pt modelId="{C60D841D-8744-4089-8AB5-07734AD657F7}" type="parTrans" cxnId="{C655710B-C81F-4829-BEE9-0E2504DD72CC}">
      <dgm:prSet/>
      <dgm:spPr/>
      <dgm:t>
        <a:bodyPr/>
        <a:lstStyle/>
        <a:p>
          <a:endParaRPr lang="en-US"/>
        </a:p>
      </dgm:t>
    </dgm:pt>
    <dgm:pt modelId="{6DAC399E-4CF6-41E1-9D9F-1FF2A74B8BBF}" type="sibTrans" cxnId="{C655710B-C81F-4829-BEE9-0E2504DD72CC}">
      <dgm:prSet/>
      <dgm:spPr>
        <a:solidFill>
          <a:schemeClr val="tx1"/>
        </a:solidFill>
      </dgm:spPr>
      <dgm:t>
        <a:bodyPr/>
        <a:lstStyle/>
        <a:p>
          <a:endParaRPr lang="en-US"/>
        </a:p>
      </dgm:t>
    </dgm:pt>
    <dgm:pt modelId="{D82C355A-0CBB-427A-9B3F-3276C89D05C9}">
      <dgm:prSet/>
      <dgm:spPr>
        <a:solidFill>
          <a:schemeClr val="accent1"/>
        </a:solidFill>
        <a:effectLst>
          <a:outerShdw blurRad="50800" dist="38100" dir="2700000" algn="tl" rotWithShape="0">
            <a:prstClr val="black">
              <a:alpha val="40000"/>
            </a:prstClr>
          </a:outerShdw>
        </a:effectLst>
      </dgm:spPr>
      <dgm:t>
        <a:bodyPr/>
        <a:lstStyle/>
        <a:p>
          <a:r>
            <a:rPr lang="en-US" b="1" dirty="0">
              <a:solidFill>
                <a:schemeClr val="tx1"/>
              </a:solidFill>
            </a:rPr>
            <a:t>Review Error Reports in Cognos</a:t>
          </a:r>
        </a:p>
      </dgm:t>
    </dgm:pt>
    <dgm:pt modelId="{133FA631-CE2F-4428-99C7-D31F3A4D3B84}" type="parTrans" cxnId="{42BBF680-9E03-4BF7-9D53-09E0B6538F15}">
      <dgm:prSet/>
      <dgm:spPr/>
      <dgm:t>
        <a:bodyPr/>
        <a:lstStyle/>
        <a:p>
          <a:endParaRPr lang="en-US"/>
        </a:p>
      </dgm:t>
    </dgm:pt>
    <dgm:pt modelId="{22E3D24D-8258-44D4-8172-26BCB47B914D}" type="sibTrans" cxnId="{42BBF680-9E03-4BF7-9D53-09E0B6538F15}">
      <dgm:prSet/>
      <dgm:spPr>
        <a:solidFill>
          <a:schemeClr val="tx1"/>
        </a:solidFill>
      </dgm:spPr>
      <dgm:t>
        <a:bodyPr/>
        <a:lstStyle/>
        <a:p>
          <a:endParaRPr lang="en-US"/>
        </a:p>
      </dgm:t>
    </dgm:pt>
    <dgm:pt modelId="{76381823-0A0E-4B66-9B02-89F7F31C1E3E}">
      <dgm:prSet/>
      <dgm:spPr>
        <a:solidFill>
          <a:schemeClr val="accent1">
            <a:lumMod val="75000"/>
          </a:schemeClr>
        </a:solidFill>
        <a:effectLst>
          <a:outerShdw blurRad="50800" dist="38100" dir="2700000" algn="tl" rotWithShape="0">
            <a:prstClr val="black">
              <a:alpha val="40000"/>
            </a:prstClr>
          </a:outerShdw>
        </a:effectLst>
      </dgm:spPr>
      <dgm:t>
        <a:bodyPr/>
        <a:lstStyle/>
        <a:p>
          <a:r>
            <a:rPr lang="en-US" b="1" dirty="0">
              <a:solidFill>
                <a:schemeClr val="tx1"/>
              </a:solidFill>
            </a:rPr>
            <a:t>Correct Data Files in Source System</a:t>
          </a:r>
        </a:p>
      </dgm:t>
    </dgm:pt>
    <dgm:pt modelId="{6C9FB708-2B72-4053-9241-066E6448DCA1}" type="parTrans" cxnId="{C9FAF22C-9794-4B4C-8038-D30CD0612F24}">
      <dgm:prSet/>
      <dgm:spPr/>
      <dgm:t>
        <a:bodyPr/>
        <a:lstStyle/>
        <a:p>
          <a:endParaRPr lang="en-US"/>
        </a:p>
      </dgm:t>
    </dgm:pt>
    <dgm:pt modelId="{5CE50CAC-DA27-4639-ACE0-9BF60CBBCF92}" type="sibTrans" cxnId="{C9FAF22C-9794-4B4C-8038-D30CD0612F24}">
      <dgm:prSet/>
      <dgm:spPr/>
      <dgm:t>
        <a:bodyPr/>
        <a:lstStyle/>
        <a:p>
          <a:endParaRPr lang="en-US"/>
        </a:p>
      </dgm:t>
    </dgm:pt>
    <dgm:pt modelId="{702D1D68-DF5A-4A74-9EA7-7A8D98AC084B}">
      <dgm:prSet phldrT="[Text]"/>
      <dgm:spPr>
        <a:solidFill>
          <a:schemeClr val="accent1">
            <a:lumMod val="40000"/>
            <a:lumOff val="60000"/>
          </a:schemeClr>
        </a:solidFill>
        <a:effectLst>
          <a:outerShdw blurRad="50800" dist="38100" dir="2700000" algn="tl" rotWithShape="0">
            <a:prstClr val="black">
              <a:alpha val="40000"/>
            </a:prstClr>
          </a:outerShdw>
        </a:effectLst>
      </dgm:spPr>
      <dgm:t>
        <a:bodyPr/>
        <a:lstStyle/>
        <a:p>
          <a:r>
            <a:rPr lang="en-US" b="1" dirty="0">
              <a:solidFill>
                <a:schemeClr val="tx1"/>
              </a:solidFill>
            </a:rPr>
            <a:t>Upload files in Format Checker</a:t>
          </a:r>
        </a:p>
      </dgm:t>
    </dgm:pt>
    <dgm:pt modelId="{1B3697FD-0BA3-42EB-875B-184F4808DD7D}" type="parTrans" cxnId="{B9DC3D55-4914-44AB-B906-99B73918D338}">
      <dgm:prSet/>
      <dgm:spPr/>
      <dgm:t>
        <a:bodyPr/>
        <a:lstStyle/>
        <a:p>
          <a:endParaRPr lang="en-US"/>
        </a:p>
      </dgm:t>
    </dgm:pt>
    <dgm:pt modelId="{0A892FA2-E74C-4523-8A55-9E07FEC043F5}" type="sibTrans" cxnId="{B9DC3D55-4914-44AB-B906-99B73918D338}">
      <dgm:prSet/>
      <dgm:spPr>
        <a:solidFill>
          <a:schemeClr val="tx1"/>
        </a:solidFill>
      </dgm:spPr>
      <dgm:t>
        <a:bodyPr/>
        <a:lstStyle/>
        <a:p>
          <a:endParaRPr lang="en-US"/>
        </a:p>
      </dgm:t>
    </dgm:pt>
    <dgm:pt modelId="{F68F898B-99B1-4DC0-869B-0086926AEF57}" type="pres">
      <dgm:prSet presAssocID="{68635450-7BE8-45EB-8EA4-C1FD12299EE0}" presName="diagram" presStyleCnt="0">
        <dgm:presLayoutVars>
          <dgm:dir/>
          <dgm:resizeHandles val="exact"/>
        </dgm:presLayoutVars>
      </dgm:prSet>
      <dgm:spPr/>
    </dgm:pt>
    <dgm:pt modelId="{BA1D115F-5BFC-4FB0-AF5F-4A0F5AB1F7AE}" type="pres">
      <dgm:prSet presAssocID="{1FFEA870-349B-43A6-AAD7-A17583842ABE}" presName="node" presStyleLbl="node1" presStyleIdx="0" presStyleCnt="6">
        <dgm:presLayoutVars>
          <dgm:bulletEnabled val="1"/>
        </dgm:presLayoutVars>
      </dgm:prSet>
      <dgm:spPr/>
    </dgm:pt>
    <dgm:pt modelId="{4E303AA4-7E71-42A0-A8FC-EA5B8BF84102}" type="pres">
      <dgm:prSet presAssocID="{69D22DE2-51A7-4B07-8D04-FC3778FDCEE4}" presName="sibTrans" presStyleLbl="sibTrans2D1" presStyleIdx="0" presStyleCnt="5" custLinFactNeighborX="8642" custLinFactNeighborY="11003"/>
      <dgm:spPr/>
    </dgm:pt>
    <dgm:pt modelId="{2DAC7929-F0E9-40EA-B97F-DB97443826E0}" type="pres">
      <dgm:prSet presAssocID="{69D22DE2-51A7-4B07-8D04-FC3778FDCEE4}" presName="connectorText" presStyleLbl="sibTrans2D1" presStyleIdx="0" presStyleCnt="5"/>
      <dgm:spPr/>
    </dgm:pt>
    <dgm:pt modelId="{77CF8226-B476-4B80-9EB2-9623636373BC}" type="pres">
      <dgm:prSet presAssocID="{702D1D68-DF5A-4A74-9EA7-7A8D98AC084B}" presName="node" presStyleLbl="node1" presStyleIdx="1" presStyleCnt="6" custLinFactNeighborX="-1457" custLinFactNeighborY="1853">
        <dgm:presLayoutVars>
          <dgm:bulletEnabled val="1"/>
        </dgm:presLayoutVars>
      </dgm:prSet>
      <dgm:spPr/>
    </dgm:pt>
    <dgm:pt modelId="{D565754F-7CF2-4102-A9DA-589D098DC85A}" type="pres">
      <dgm:prSet presAssocID="{0A892FA2-E74C-4523-8A55-9E07FEC043F5}" presName="sibTrans" presStyleLbl="sibTrans2D1" presStyleIdx="1" presStyleCnt="5"/>
      <dgm:spPr/>
    </dgm:pt>
    <dgm:pt modelId="{8636D710-A13D-4DC4-B202-320C18B8497F}" type="pres">
      <dgm:prSet presAssocID="{0A892FA2-E74C-4523-8A55-9E07FEC043F5}" presName="connectorText" presStyleLbl="sibTrans2D1" presStyleIdx="1" presStyleCnt="5"/>
      <dgm:spPr/>
    </dgm:pt>
    <dgm:pt modelId="{2BE2D3E8-1A1B-433F-9481-1194DD23023A}" type="pres">
      <dgm:prSet presAssocID="{8427587D-CE7C-4C2D-BF7F-83486B17660F}" presName="node" presStyleLbl="node1" presStyleIdx="2" presStyleCnt="6" custLinFactNeighborX="-1457" custLinFactNeighborY="1853">
        <dgm:presLayoutVars>
          <dgm:bulletEnabled val="1"/>
        </dgm:presLayoutVars>
      </dgm:prSet>
      <dgm:spPr/>
    </dgm:pt>
    <dgm:pt modelId="{DD63DBF7-9724-4AFB-A41C-AFC7588AD9E8}" type="pres">
      <dgm:prSet presAssocID="{922E96A8-AF81-4A61-8C60-63817B9280F8}" presName="sibTrans" presStyleLbl="sibTrans2D1" presStyleIdx="2" presStyleCnt="5"/>
      <dgm:spPr/>
    </dgm:pt>
    <dgm:pt modelId="{1FB26292-BB01-4D13-80A0-DD2699AFFDDE}" type="pres">
      <dgm:prSet presAssocID="{922E96A8-AF81-4A61-8C60-63817B9280F8}" presName="connectorText" presStyleLbl="sibTrans2D1" presStyleIdx="2" presStyleCnt="5"/>
      <dgm:spPr/>
    </dgm:pt>
    <dgm:pt modelId="{ABAF1FF5-3558-4DA0-BD61-E09E17F54DD7}" type="pres">
      <dgm:prSet presAssocID="{89C7EAD3-E90E-484D-91D9-0405026FBA5A}" presName="node" presStyleLbl="node1" presStyleIdx="3" presStyleCnt="6" custLinFactNeighborX="-1122" custLinFactNeighborY="-12947">
        <dgm:presLayoutVars>
          <dgm:bulletEnabled val="1"/>
        </dgm:presLayoutVars>
      </dgm:prSet>
      <dgm:spPr/>
    </dgm:pt>
    <dgm:pt modelId="{F34CCD06-BC59-491B-91DB-495DA1DB0465}" type="pres">
      <dgm:prSet presAssocID="{6DAC399E-4CF6-41E1-9D9F-1FF2A74B8BBF}" presName="sibTrans" presStyleLbl="sibTrans2D1" presStyleIdx="3" presStyleCnt="5"/>
      <dgm:spPr/>
    </dgm:pt>
    <dgm:pt modelId="{B7B3F665-EB31-4841-8525-C530049F6DB1}" type="pres">
      <dgm:prSet presAssocID="{6DAC399E-4CF6-41E1-9D9F-1FF2A74B8BBF}" presName="connectorText" presStyleLbl="sibTrans2D1" presStyleIdx="3" presStyleCnt="5"/>
      <dgm:spPr/>
    </dgm:pt>
    <dgm:pt modelId="{B149379C-96A8-4935-820E-5D8EFAD92B1A}" type="pres">
      <dgm:prSet presAssocID="{D82C355A-0CBB-427A-9B3F-3276C89D05C9}" presName="node" presStyleLbl="node1" presStyleIdx="4" presStyleCnt="6" custLinFactNeighborX="613" custLinFactNeighborY="-12947">
        <dgm:presLayoutVars>
          <dgm:bulletEnabled val="1"/>
        </dgm:presLayoutVars>
      </dgm:prSet>
      <dgm:spPr/>
    </dgm:pt>
    <dgm:pt modelId="{D0E54141-F69A-43B7-B59D-C447D65EBC05}" type="pres">
      <dgm:prSet presAssocID="{22E3D24D-8258-44D4-8172-26BCB47B914D}" presName="sibTrans" presStyleLbl="sibTrans2D1" presStyleIdx="4" presStyleCnt="5"/>
      <dgm:spPr/>
    </dgm:pt>
    <dgm:pt modelId="{CB780073-D4A1-4A5C-AE77-8C77B6F8676D}" type="pres">
      <dgm:prSet presAssocID="{22E3D24D-8258-44D4-8172-26BCB47B914D}" presName="connectorText" presStyleLbl="sibTrans2D1" presStyleIdx="4" presStyleCnt="5"/>
      <dgm:spPr/>
    </dgm:pt>
    <dgm:pt modelId="{C050DC38-CDD3-4059-B425-4ECA51E4FEFF}" type="pres">
      <dgm:prSet presAssocID="{76381823-0A0E-4B66-9B02-89F7F31C1E3E}" presName="node" presStyleLbl="node1" presStyleIdx="5" presStyleCnt="6" custLinFactNeighborX="-696" custLinFactNeighborY="-12947">
        <dgm:presLayoutVars>
          <dgm:bulletEnabled val="1"/>
        </dgm:presLayoutVars>
      </dgm:prSet>
      <dgm:spPr/>
    </dgm:pt>
  </dgm:ptLst>
  <dgm:cxnLst>
    <dgm:cxn modelId="{C655710B-C81F-4829-BEE9-0E2504DD72CC}" srcId="{68635450-7BE8-45EB-8EA4-C1FD12299EE0}" destId="{89C7EAD3-E90E-484D-91D9-0405026FBA5A}" srcOrd="3" destOrd="0" parTransId="{C60D841D-8744-4089-8AB5-07734AD657F7}" sibTransId="{6DAC399E-4CF6-41E1-9D9F-1FF2A74B8BBF}"/>
    <dgm:cxn modelId="{CC710A16-F82A-41E0-BD8B-3BB6711155AC}" type="presOf" srcId="{76381823-0A0E-4B66-9B02-89F7F31C1E3E}" destId="{C050DC38-CDD3-4059-B425-4ECA51E4FEFF}" srcOrd="0" destOrd="0" presId="urn:microsoft.com/office/officeart/2005/8/layout/process5"/>
    <dgm:cxn modelId="{8EFAB22A-9385-441B-9B9C-B95B95717402}" type="presOf" srcId="{922E96A8-AF81-4A61-8C60-63817B9280F8}" destId="{DD63DBF7-9724-4AFB-A41C-AFC7588AD9E8}" srcOrd="0" destOrd="0" presId="urn:microsoft.com/office/officeart/2005/8/layout/process5"/>
    <dgm:cxn modelId="{C9FAF22C-9794-4B4C-8038-D30CD0612F24}" srcId="{68635450-7BE8-45EB-8EA4-C1FD12299EE0}" destId="{76381823-0A0E-4B66-9B02-89F7F31C1E3E}" srcOrd="5" destOrd="0" parTransId="{6C9FB708-2B72-4053-9241-066E6448DCA1}" sibTransId="{5CE50CAC-DA27-4639-ACE0-9BF60CBBCF92}"/>
    <dgm:cxn modelId="{828D6936-D334-4BD1-9D89-2C837686C00B}" srcId="{68635450-7BE8-45EB-8EA4-C1FD12299EE0}" destId="{1FFEA870-349B-43A6-AAD7-A17583842ABE}" srcOrd="0" destOrd="0" parTransId="{2BFA5A84-2179-4D26-B1A5-D4931A974DE9}" sibTransId="{69D22DE2-51A7-4B07-8D04-FC3778FDCEE4}"/>
    <dgm:cxn modelId="{2B77B636-7C3E-4625-ABF6-A45AC948CE45}" type="presOf" srcId="{6DAC399E-4CF6-41E1-9D9F-1FF2A74B8BBF}" destId="{B7B3F665-EB31-4841-8525-C530049F6DB1}" srcOrd="1" destOrd="0" presId="urn:microsoft.com/office/officeart/2005/8/layout/process5"/>
    <dgm:cxn modelId="{83656439-4F14-4D72-9EE6-F6E67176294C}" type="presOf" srcId="{1FFEA870-349B-43A6-AAD7-A17583842ABE}" destId="{BA1D115F-5BFC-4FB0-AF5F-4A0F5AB1F7AE}" srcOrd="0" destOrd="0" presId="urn:microsoft.com/office/officeart/2005/8/layout/process5"/>
    <dgm:cxn modelId="{4E96FD44-AC88-47DD-9BA5-09C570413817}" type="presOf" srcId="{702D1D68-DF5A-4A74-9EA7-7A8D98AC084B}" destId="{77CF8226-B476-4B80-9EB2-9623636373BC}" srcOrd="0" destOrd="0" presId="urn:microsoft.com/office/officeart/2005/8/layout/process5"/>
    <dgm:cxn modelId="{6714E147-B566-4216-8BB7-B3B3E34158C7}" type="presOf" srcId="{922E96A8-AF81-4A61-8C60-63817B9280F8}" destId="{1FB26292-BB01-4D13-80A0-DD2699AFFDDE}" srcOrd="1" destOrd="0" presId="urn:microsoft.com/office/officeart/2005/8/layout/process5"/>
    <dgm:cxn modelId="{DDBAB06D-D14C-4EC7-8A9A-FF3A20E324BE}" type="presOf" srcId="{89C7EAD3-E90E-484D-91D9-0405026FBA5A}" destId="{ABAF1FF5-3558-4DA0-BD61-E09E17F54DD7}" srcOrd="0" destOrd="0" presId="urn:microsoft.com/office/officeart/2005/8/layout/process5"/>
    <dgm:cxn modelId="{1933106E-48BA-4B68-88B4-F438823CD2DD}" srcId="{68635450-7BE8-45EB-8EA4-C1FD12299EE0}" destId="{8427587D-CE7C-4C2D-BF7F-83486B17660F}" srcOrd="2" destOrd="0" parTransId="{87D7FAE8-28B0-4892-893C-959235F12561}" sibTransId="{922E96A8-AF81-4A61-8C60-63817B9280F8}"/>
    <dgm:cxn modelId="{B9DC3D55-4914-44AB-B906-99B73918D338}" srcId="{68635450-7BE8-45EB-8EA4-C1FD12299EE0}" destId="{702D1D68-DF5A-4A74-9EA7-7A8D98AC084B}" srcOrd="1" destOrd="0" parTransId="{1B3697FD-0BA3-42EB-875B-184F4808DD7D}" sibTransId="{0A892FA2-E74C-4523-8A55-9E07FEC043F5}"/>
    <dgm:cxn modelId="{3376775A-A19E-49B4-BB4B-4575A3AEF1A0}" type="presOf" srcId="{0A892FA2-E74C-4523-8A55-9E07FEC043F5}" destId="{8636D710-A13D-4DC4-B202-320C18B8497F}" srcOrd="1" destOrd="0" presId="urn:microsoft.com/office/officeart/2005/8/layout/process5"/>
    <dgm:cxn modelId="{42BBF680-9E03-4BF7-9D53-09E0B6538F15}" srcId="{68635450-7BE8-45EB-8EA4-C1FD12299EE0}" destId="{D82C355A-0CBB-427A-9B3F-3276C89D05C9}" srcOrd="4" destOrd="0" parTransId="{133FA631-CE2F-4428-99C7-D31F3A4D3B84}" sibTransId="{22E3D24D-8258-44D4-8172-26BCB47B914D}"/>
    <dgm:cxn modelId="{6646F9A3-9E0D-468D-9597-82FCBB4EAB02}" type="presOf" srcId="{0A892FA2-E74C-4523-8A55-9E07FEC043F5}" destId="{D565754F-7CF2-4102-A9DA-589D098DC85A}" srcOrd="0" destOrd="0" presId="urn:microsoft.com/office/officeart/2005/8/layout/process5"/>
    <dgm:cxn modelId="{49D2F0A7-FBE1-4060-BBD3-7EC421479FC1}" type="presOf" srcId="{D82C355A-0CBB-427A-9B3F-3276C89D05C9}" destId="{B149379C-96A8-4935-820E-5D8EFAD92B1A}" srcOrd="0" destOrd="0" presId="urn:microsoft.com/office/officeart/2005/8/layout/process5"/>
    <dgm:cxn modelId="{2EFDA1C2-E299-4F4F-B2B7-3A477C12490E}" type="presOf" srcId="{6DAC399E-4CF6-41E1-9D9F-1FF2A74B8BBF}" destId="{F34CCD06-BC59-491B-91DB-495DA1DB0465}" srcOrd="0" destOrd="0" presId="urn:microsoft.com/office/officeart/2005/8/layout/process5"/>
    <dgm:cxn modelId="{3D589ACB-80CE-4652-9254-8D3C913DAE02}" type="presOf" srcId="{22E3D24D-8258-44D4-8172-26BCB47B914D}" destId="{D0E54141-F69A-43B7-B59D-C447D65EBC05}" srcOrd="0" destOrd="0" presId="urn:microsoft.com/office/officeart/2005/8/layout/process5"/>
    <dgm:cxn modelId="{2B46B3E9-CAEA-498D-8E3A-8F35CB5FA834}" type="presOf" srcId="{22E3D24D-8258-44D4-8172-26BCB47B914D}" destId="{CB780073-D4A1-4A5C-AE77-8C77B6F8676D}" srcOrd="1" destOrd="0" presId="urn:microsoft.com/office/officeart/2005/8/layout/process5"/>
    <dgm:cxn modelId="{16C705EE-7EA4-4017-8489-4CD7F65A3825}" type="presOf" srcId="{69D22DE2-51A7-4B07-8D04-FC3778FDCEE4}" destId="{4E303AA4-7E71-42A0-A8FC-EA5B8BF84102}" srcOrd="0" destOrd="0" presId="urn:microsoft.com/office/officeart/2005/8/layout/process5"/>
    <dgm:cxn modelId="{B101B3F7-FA65-485C-B12B-16501476ADA8}" type="presOf" srcId="{8427587D-CE7C-4C2D-BF7F-83486B17660F}" destId="{2BE2D3E8-1A1B-433F-9481-1194DD23023A}" srcOrd="0" destOrd="0" presId="urn:microsoft.com/office/officeart/2005/8/layout/process5"/>
    <dgm:cxn modelId="{FEFEEDFC-94DA-4356-B673-9D1D532D240D}" type="presOf" srcId="{68635450-7BE8-45EB-8EA4-C1FD12299EE0}" destId="{F68F898B-99B1-4DC0-869B-0086926AEF57}" srcOrd="0" destOrd="0" presId="urn:microsoft.com/office/officeart/2005/8/layout/process5"/>
    <dgm:cxn modelId="{B61863FE-4BD5-44A3-BB34-CEAF7BECA38A}" type="presOf" srcId="{69D22DE2-51A7-4B07-8D04-FC3778FDCEE4}" destId="{2DAC7929-F0E9-40EA-B97F-DB97443826E0}" srcOrd="1" destOrd="0" presId="urn:microsoft.com/office/officeart/2005/8/layout/process5"/>
    <dgm:cxn modelId="{AFD2E956-2663-4244-8CC5-4F0900349CB5}" type="presParOf" srcId="{F68F898B-99B1-4DC0-869B-0086926AEF57}" destId="{BA1D115F-5BFC-4FB0-AF5F-4A0F5AB1F7AE}" srcOrd="0" destOrd="0" presId="urn:microsoft.com/office/officeart/2005/8/layout/process5"/>
    <dgm:cxn modelId="{0B40081C-499A-47D1-8AFE-08749E211AFE}" type="presParOf" srcId="{F68F898B-99B1-4DC0-869B-0086926AEF57}" destId="{4E303AA4-7E71-42A0-A8FC-EA5B8BF84102}" srcOrd="1" destOrd="0" presId="urn:microsoft.com/office/officeart/2005/8/layout/process5"/>
    <dgm:cxn modelId="{1D242473-AA4C-433B-A953-992F5A0D899B}" type="presParOf" srcId="{4E303AA4-7E71-42A0-A8FC-EA5B8BF84102}" destId="{2DAC7929-F0E9-40EA-B97F-DB97443826E0}" srcOrd="0" destOrd="0" presId="urn:microsoft.com/office/officeart/2005/8/layout/process5"/>
    <dgm:cxn modelId="{77696AC0-E657-4DA9-91C2-D8FF1D9CF047}" type="presParOf" srcId="{F68F898B-99B1-4DC0-869B-0086926AEF57}" destId="{77CF8226-B476-4B80-9EB2-9623636373BC}" srcOrd="2" destOrd="0" presId="urn:microsoft.com/office/officeart/2005/8/layout/process5"/>
    <dgm:cxn modelId="{4F200EFB-9BDE-40F0-99CA-3C52EFC566E3}" type="presParOf" srcId="{F68F898B-99B1-4DC0-869B-0086926AEF57}" destId="{D565754F-7CF2-4102-A9DA-589D098DC85A}" srcOrd="3" destOrd="0" presId="urn:microsoft.com/office/officeart/2005/8/layout/process5"/>
    <dgm:cxn modelId="{85668763-1B36-4C48-9122-8BCDAE8A8A23}" type="presParOf" srcId="{D565754F-7CF2-4102-A9DA-589D098DC85A}" destId="{8636D710-A13D-4DC4-B202-320C18B8497F}" srcOrd="0" destOrd="0" presId="urn:microsoft.com/office/officeart/2005/8/layout/process5"/>
    <dgm:cxn modelId="{9E18BF7D-D06B-435E-B852-0E2B79FFA5C3}" type="presParOf" srcId="{F68F898B-99B1-4DC0-869B-0086926AEF57}" destId="{2BE2D3E8-1A1B-433F-9481-1194DD23023A}" srcOrd="4" destOrd="0" presId="urn:microsoft.com/office/officeart/2005/8/layout/process5"/>
    <dgm:cxn modelId="{F64C07FB-8EBF-49EB-92F0-023CC4A5627C}" type="presParOf" srcId="{F68F898B-99B1-4DC0-869B-0086926AEF57}" destId="{DD63DBF7-9724-4AFB-A41C-AFC7588AD9E8}" srcOrd="5" destOrd="0" presId="urn:microsoft.com/office/officeart/2005/8/layout/process5"/>
    <dgm:cxn modelId="{FDE39F15-E611-4680-84DF-EEEC6D37A0F3}" type="presParOf" srcId="{DD63DBF7-9724-4AFB-A41C-AFC7588AD9E8}" destId="{1FB26292-BB01-4D13-80A0-DD2699AFFDDE}" srcOrd="0" destOrd="0" presId="urn:microsoft.com/office/officeart/2005/8/layout/process5"/>
    <dgm:cxn modelId="{439496B7-8313-4FD8-B8A5-DDB3594392EF}" type="presParOf" srcId="{F68F898B-99B1-4DC0-869B-0086926AEF57}" destId="{ABAF1FF5-3558-4DA0-BD61-E09E17F54DD7}" srcOrd="6" destOrd="0" presId="urn:microsoft.com/office/officeart/2005/8/layout/process5"/>
    <dgm:cxn modelId="{C46CE93D-6B4B-47F0-BE21-3A354C85D696}" type="presParOf" srcId="{F68F898B-99B1-4DC0-869B-0086926AEF57}" destId="{F34CCD06-BC59-491B-91DB-495DA1DB0465}" srcOrd="7" destOrd="0" presId="urn:microsoft.com/office/officeart/2005/8/layout/process5"/>
    <dgm:cxn modelId="{40FBC0DC-96C3-40FE-B6A6-13EE09EAFF16}" type="presParOf" srcId="{F34CCD06-BC59-491B-91DB-495DA1DB0465}" destId="{B7B3F665-EB31-4841-8525-C530049F6DB1}" srcOrd="0" destOrd="0" presId="urn:microsoft.com/office/officeart/2005/8/layout/process5"/>
    <dgm:cxn modelId="{CDDFC4E1-B26E-4794-9FAA-946149E8EC64}" type="presParOf" srcId="{F68F898B-99B1-4DC0-869B-0086926AEF57}" destId="{B149379C-96A8-4935-820E-5D8EFAD92B1A}" srcOrd="8" destOrd="0" presId="urn:microsoft.com/office/officeart/2005/8/layout/process5"/>
    <dgm:cxn modelId="{41CD94F6-CEEB-4061-9F62-668436F6C575}" type="presParOf" srcId="{F68F898B-99B1-4DC0-869B-0086926AEF57}" destId="{D0E54141-F69A-43B7-B59D-C447D65EBC05}" srcOrd="9" destOrd="0" presId="urn:microsoft.com/office/officeart/2005/8/layout/process5"/>
    <dgm:cxn modelId="{6DCB6D96-09CA-43C4-B6E2-C81588DFC8D9}" type="presParOf" srcId="{D0E54141-F69A-43B7-B59D-C447D65EBC05}" destId="{CB780073-D4A1-4A5C-AE77-8C77B6F8676D}" srcOrd="0" destOrd="0" presId="urn:microsoft.com/office/officeart/2005/8/layout/process5"/>
    <dgm:cxn modelId="{0E4AEA78-DA00-4109-B6E8-86FB4A4CB502}" type="presParOf" srcId="{F68F898B-99B1-4DC0-869B-0086926AEF57}" destId="{C050DC38-CDD3-4059-B425-4ECA51E4FEFF}"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B1F725-6658-46A6-AB43-A024D517FF8F}" type="doc">
      <dgm:prSet loTypeId="urn:microsoft.com/office/officeart/2005/8/layout/arrow2" loCatId="process" qsTypeId="urn:microsoft.com/office/officeart/2005/8/quickstyle/simple1" qsCatId="simple" csTypeId="urn:microsoft.com/office/officeart/2005/8/colors/accent1_2" csCatId="accent1" phldr="1"/>
      <dgm:spPr/>
    </dgm:pt>
    <dgm:pt modelId="{EB5E2E4D-08FB-4D41-ABC1-DE652F47F2E5}">
      <dgm:prSet phldrT="[Text]" custT="1"/>
      <dgm:spPr/>
      <dgm:t>
        <a:bodyPr/>
        <a:lstStyle/>
        <a:p>
          <a:pPr>
            <a:lnSpc>
              <a:spcPct val="90000"/>
            </a:lnSpc>
            <a:spcAft>
              <a:spcPct val="35000"/>
            </a:spcAft>
          </a:pPr>
          <a:r>
            <a:rPr lang="en-US" sz="1800" cap="all" baseline="0" dirty="0">
              <a:solidFill>
                <a:srgbClr val="0000FF"/>
              </a:solidFill>
              <a:latin typeface="Gill Sans MT" panose="020B0502020104020203" pitchFamily="34" charset="0"/>
            </a:rPr>
            <a:t>   </a:t>
          </a:r>
          <a:r>
            <a:rPr lang="en-US" sz="2000" cap="all" baseline="0" dirty="0">
              <a:solidFill>
                <a:srgbClr val="0000FF"/>
              </a:solidFill>
              <a:latin typeface="Gill Sans MT" panose="020B0502020104020203" pitchFamily="34" charset="0"/>
            </a:rPr>
            <a:t>IEP</a:t>
          </a:r>
          <a:r>
            <a:rPr lang="en-US" sz="1800" cap="all" baseline="0" dirty="0">
              <a:solidFill>
                <a:srgbClr val="0000FF"/>
              </a:solidFill>
              <a:latin typeface="Gill Sans MT" panose="020B0502020104020203" pitchFamily="34" charset="0"/>
            </a:rPr>
            <a:t> </a:t>
          </a:r>
        </a:p>
        <a:p>
          <a:pPr marL="174625" indent="-174625">
            <a:lnSpc>
              <a:spcPct val="90000"/>
            </a:lnSpc>
            <a:spcAft>
              <a:spcPct val="35000"/>
            </a:spcAft>
          </a:pPr>
          <a:r>
            <a:rPr lang="en-US" sz="2800" dirty="0">
              <a:latin typeface="Gill Sans MT" panose="020B0502020104020203" pitchFamily="34" charset="0"/>
            </a:rPr>
            <a:t>   </a:t>
          </a:r>
        </a:p>
      </dgm:t>
    </dgm:pt>
    <dgm:pt modelId="{6AB6A00C-B0D2-4C41-85B7-DB52FF240C75}" type="parTrans" cxnId="{84B39A00-4C92-4BA9-8CF5-226970F49D71}">
      <dgm:prSet/>
      <dgm:spPr/>
      <dgm:t>
        <a:bodyPr/>
        <a:lstStyle/>
        <a:p>
          <a:endParaRPr lang="en-US"/>
        </a:p>
      </dgm:t>
    </dgm:pt>
    <dgm:pt modelId="{D2BD2B52-E079-4878-8F16-320298F42625}" type="sibTrans" cxnId="{84B39A00-4C92-4BA9-8CF5-226970F49D71}">
      <dgm:prSet/>
      <dgm:spPr/>
      <dgm:t>
        <a:bodyPr/>
        <a:lstStyle/>
        <a:p>
          <a:endParaRPr lang="en-US"/>
        </a:p>
      </dgm:t>
    </dgm:pt>
    <dgm:pt modelId="{C8A71940-520D-4114-8712-0F04A3C207DA}">
      <dgm:prSet phldrT="[Text]" custT="1"/>
      <dgm:spPr/>
      <dgm:t>
        <a:bodyPr/>
        <a:lstStyle/>
        <a:p>
          <a:pPr>
            <a:lnSpc>
              <a:spcPct val="90000"/>
            </a:lnSpc>
            <a:spcAft>
              <a:spcPct val="35000"/>
            </a:spcAft>
          </a:pPr>
          <a:r>
            <a:rPr lang="en-US" sz="1300" cap="all" baseline="0" dirty="0">
              <a:solidFill>
                <a:srgbClr val="0000FF"/>
              </a:solidFill>
            </a:rPr>
            <a:t> </a:t>
          </a:r>
          <a:r>
            <a:rPr lang="en-US" sz="1800" cap="all" baseline="0" dirty="0">
              <a:solidFill>
                <a:srgbClr val="0000FF"/>
              </a:solidFill>
              <a:latin typeface="Gill Sans MT" panose="020B0502020104020203" pitchFamily="34" charset="0"/>
            </a:rPr>
            <a:t>Staff</a:t>
          </a:r>
        </a:p>
        <a:p>
          <a:pPr>
            <a:lnSpc>
              <a:spcPct val="100000"/>
            </a:lnSpc>
            <a:spcAft>
              <a:spcPts val="0"/>
            </a:spcAft>
          </a:pPr>
          <a:r>
            <a:rPr lang="en-US" dirty="0">
              <a:latin typeface="Gill Sans MT" panose="020B0502020104020203" pitchFamily="34" charset="0"/>
            </a:rPr>
            <a:t>  </a:t>
          </a:r>
        </a:p>
      </dgm:t>
    </dgm:pt>
    <dgm:pt modelId="{8BBDFB27-B79E-460A-8A79-112CB62ACC3E}" type="parTrans" cxnId="{88BFD21B-5A73-4C64-AA84-55C313CBB7F3}">
      <dgm:prSet/>
      <dgm:spPr/>
      <dgm:t>
        <a:bodyPr/>
        <a:lstStyle/>
        <a:p>
          <a:endParaRPr lang="en-US"/>
        </a:p>
      </dgm:t>
    </dgm:pt>
    <dgm:pt modelId="{4BE6860C-9F72-4ADF-AC2B-16860DD382FF}" type="sibTrans" cxnId="{88BFD21B-5A73-4C64-AA84-55C313CBB7F3}">
      <dgm:prSet/>
      <dgm:spPr/>
      <dgm:t>
        <a:bodyPr/>
        <a:lstStyle/>
        <a:p>
          <a:endParaRPr lang="en-US"/>
        </a:p>
      </dgm:t>
    </dgm:pt>
    <dgm:pt modelId="{9DCC7A48-F8C9-48AA-A8DC-D9FE78D43B81}">
      <dgm:prSet phldrT="[Text]" custT="1"/>
      <dgm:spPr/>
      <dgm:t>
        <a:bodyPr/>
        <a:lstStyle/>
        <a:p>
          <a:r>
            <a:rPr lang="en-US" sz="1300" cap="all" baseline="0" dirty="0">
              <a:solidFill>
                <a:srgbClr val="0000FF"/>
              </a:solidFill>
            </a:rPr>
            <a:t>                 </a:t>
          </a:r>
          <a:r>
            <a:rPr lang="en-US" sz="1800" cap="all" baseline="0" dirty="0">
              <a:solidFill>
                <a:srgbClr val="0000FF"/>
              </a:solidFill>
              <a:latin typeface="Gill Sans MT" panose="020B0502020104020203" pitchFamily="34" charset="0"/>
            </a:rPr>
            <a:t>Student</a:t>
          </a:r>
        </a:p>
        <a:p>
          <a:r>
            <a:rPr lang="en-US" sz="1800" dirty="0">
              <a:latin typeface="Gill Sans MT" panose="020B0502020104020203" pitchFamily="34" charset="0"/>
            </a:rPr>
            <a:t>                            </a:t>
          </a:r>
          <a:endParaRPr lang="en-US" sz="1300" dirty="0">
            <a:latin typeface="Gill Sans MT" panose="020B0502020104020203" pitchFamily="34" charset="0"/>
          </a:endParaRPr>
        </a:p>
      </dgm:t>
    </dgm:pt>
    <dgm:pt modelId="{9F474CA3-2E4D-4711-B39C-3011F9F5ABDA}" type="parTrans" cxnId="{43BAFB0D-D83F-4530-BF7B-CEF5AEAFD097}">
      <dgm:prSet/>
      <dgm:spPr/>
      <dgm:t>
        <a:bodyPr/>
        <a:lstStyle/>
        <a:p>
          <a:endParaRPr lang="en-US"/>
        </a:p>
      </dgm:t>
    </dgm:pt>
    <dgm:pt modelId="{8264F0D8-585E-495A-AFC5-C96B3573F4DE}" type="sibTrans" cxnId="{43BAFB0D-D83F-4530-BF7B-CEF5AEAFD097}">
      <dgm:prSet/>
      <dgm:spPr/>
      <dgm:t>
        <a:bodyPr/>
        <a:lstStyle/>
        <a:p>
          <a:endParaRPr lang="en-US"/>
        </a:p>
      </dgm:t>
    </dgm:pt>
    <dgm:pt modelId="{D70B8D5C-4934-4D4E-A3C0-BA649AF7FA26}" type="pres">
      <dgm:prSet presAssocID="{55B1F725-6658-46A6-AB43-A024D517FF8F}" presName="arrowDiagram" presStyleCnt="0">
        <dgm:presLayoutVars>
          <dgm:chMax val="5"/>
          <dgm:dir/>
          <dgm:resizeHandles val="exact"/>
        </dgm:presLayoutVars>
      </dgm:prSet>
      <dgm:spPr/>
    </dgm:pt>
    <dgm:pt modelId="{5FBEF960-2386-4A6C-8B56-8B135CFBF350}" type="pres">
      <dgm:prSet presAssocID="{55B1F725-6658-46A6-AB43-A024D517FF8F}" presName="arrow" presStyleLbl="bgShp" presStyleIdx="0" presStyleCnt="1" custLinFactNeighborX="-144" custLinFactNeighborY="-2834"/>
      <dgm:spPr/>
    </dgm:pt>
    <dgm:pt modelId="{1DAEC4EC-3053-40F4-AC82-97F8A28489CC}" type="pres">
      <dgm:prSet presAssocID="{55B1F725-6658-46A6-AB43-A024D517FF8F}" presName="arrowDiagram3" presStyleCnt="0"/>
      <dgm:spPr/>
    </dgm:pt>
    <dgm:pt modelId="{A742568C-B1EF-4CBE-9F60-CDD8AC962111}" type="pres">
      <dgm:prSet presAssocID="{EB5E2E4D-08FB-4D41-ABC1-DE652F47F2E5}" presName="bullet3a" presStyleLbl="node1" presStyleIdx="0" presStyleCnt="3" custScaleX="252113" custScaleY="252113"/>
      <dgm:spPr>
        <a:solidFill>
          <a:srgbClr val="FFC000"/>
        </a:solidFill>
      </dgm:spPr>
    </dgm:pt>
    <dgm:pt modelId="{3422DC83-274B-4849-9996-8E0C0764BD55}" type="pres">
      <dgm:prSet presAssocID="{EB5E2E4D-08FB-4D41-ABC1-DE652F47F2E5}" presName="textBox3a" presStyleLbl="revTx" presStyleIdx="0" presStyleCnt="3" custAng="19948812" custScaleX="184205" custLinFactNeighborX="52097" custLinFactNeighborY="-78405">
        <dgm:presLayoutVars>
          <dgm:bulletEnabled val="1"/>
        </dgm:presLayoutVars>
      </dgm:prSet>
      <dgm:spPr/>
    </dgm:pt>
    <dgm:pt modelId="{93F2A8C7-908C-405D-9965-0F786F62E16B}" type="pres">
      <dgm:prSet presAssocID="{C8A71940-520D-4114-8712-0F04A3C207DA}" presName="bullet3b" presStyleLbl="node1" presStyleIdx="1" presStyleCnt="3" custScaleX="139466" custScaleY="139466"/>
      <dgm:spPr>
        <a:solidFill>
          <a:schemeClr val="accent3"/>
        </a:solidFill>
      </dgm:spPr>
    </dgm:pt>
    <dgm:pt modelId="{1DF616FF-B98D-4440-A4DD-1B99B2D3E849}" type="pres">
      <dgm:prSet presAssocID="{C8A71940-520D-4114-8712-0F04A3C207DA}" presName="textBox3b" presStyleLbl="revTx" presStyleIdx="1" presStyleCnt="3" custAng="20702972" custScaleX="161970" custLinFactNeighborX="61416" custLinFactNeighborY="-22951">
        <dgm:presLayoutVars>
          <dgm:bulletEnabled val="1"/>
        </dgm:presLayoutVars>
      </dgm:prSet>
      <dgm:spPr/>
    </dgm:pt>
    <dgm:pt modelId="{471BB19B-2232-4B6C-9B60-798C76D88EFA}" type="pres">
      <dgm:prSet presAssocID="{9DCC7A48-F8C9-48AA-A8DC-D9FE78D43B81}" presName="bullet3c" presStyleLbl="node1" presStyleIdx="2" presStyleCnt="3"/>
      <dgm:spPr/>
    </dgm:pt>
    <dgm:pt modelId="{E1E438F2-C69D-47CC-AB59-10339DE19B2C}" type="pres">
      <dgm:prSet presAssocID="{9DCC7A48-F8C9-48AA-A8DC-D9FE78D43B81}" presName="textBox3c" presStyleLbl="revTx" presStyleIdx="2" presStyleCnt="3" custAng="21310216" custScaleX="179167" custLinFactNeighborX="4817" custLinFactNeighborY="-5323">
        <dgm:presLayoutVars>
          <dgm:bulletEnabled val="1"/>
        </dgm:presLayoutVars>
      </dgm:prSet>
      <dgm:spPr/>
    </dgm:pt>
  </dgm:ptLst>
  <dgm:cxnLst>
    <dgm:cxn modelId="{84B39A00-4C92-4BA9-8CF5-226970F49D71}" srcId="{55B1F725-6658-46A6-AB43-A024D517FF8F}" destId="{EB5E2E4D-08FB-4D41-ABC1-DE652F47F2E5}" srcOrd="0" destOrd="0" parTransId="{6AB6A00C-B0D2-4C41-85B7-DB52FF240C75}" sibTransId="{D2BD2B52-E079-4878-8F16-320298F42625}"/>
    <dgm:cxn modelId="{A2C17C07-7160-46D6-A621-D7192625725D}" type="presOf" srcId="{EB5E2E4D-08FB-4D41-ABC1-DE652F47F2E5}" destId="{3422DC83-274B-4849-9996-8E0C0764BD55}" srcOrd="0" destOrd="0" presId="urn:microsoft.com/office/officeart/2005/8/layout/arrow2"/>
    <dgm:cxn modelId="{43BAFB0D-D83F-4530-BF7B-CEF5AEAFD097}" srcId="{55B1F725-6658-46A6-AB43-A024D517FF8F}" destId="{9DCC7A48-F8C9-48AA-A8DC-D9FE78D43B81}" srcOrd="2" destOrd="0" parTransId="{9F474CA3-2E4D-4711-B39C-3011F9F5ABDA}" sibTransId="{8264F0D8-585E-495A-AFC5-C96B3573F4DE}"/>
    <dgm:cxn modelId="{88BFD21B-5A73-4C64-AA84-55C313CBB7F3}" srcId="{55B1F725-6658-46A6-AB43-A024D517FF8F}" destId="{C8A71940-520D-4114-8712-0F04A3C207DA}" srcOrd="1" destOrd="0" parTransId="{8BBDFB27-B79E-460A-8A79-112CB62ACC3E}" sibTransId="{4BE6860C-9F72-4ADF-AC2B-16860DD382FF}"/>
    <dgm:cxn modelId="{ADC73036-602B-47B5-80AE-7866C8D6B27A}" type="presOf" srcId="{9DCC7A48-F8C9-48AA-A8DC-D9FE78D43B81}" destId="{E1E438F2-C69D-47CC-AB59-10339DE19B2C}" srcOrd="0" destOrd="0" presId="urn:microsoft.com/office/officeart/2005/8/layout/arrow2"/>
    <dgm:cxn modelId="{CD771774-38A7-4209-9C4E-09CA97E2CAB2}" type="presOf" srcId="{C8A71940-520D-4114-8712-0F04A3C207DA}" destId="{1DF616FF-B98D-4440-A4DD-1B99B2D3E849}" srcOrd="0" destOrd="0" presId="urn:microsoft.com/office/officeart/2005/8/layout/arrow2"/>
    <dgm:cxn modelId="{96EB70C3-3D21-41ED-A075-7252461A8472}" type="presOf" srcId="{55B1F725-6658-46A6-AB43-A024D517FF8F}" destId="{D70B8D5C-4934-4D4E-A3C0-BA649AF7FA26}" srcOrd="0" destOrd="0" presId="urn:microsoft.com/office/officeart/2005/8/layout/arrow2"/>
    <dgm:cxn modelId="{DF112F54-9320-4166-AF2F-5325D68D4A4C}" type="presParOf" srcId="{D70B8D5C-4934-4D4E-A3C0-BA649AF7FA26}" destId="{5FBEF960-2386-4A6C-8B56-8B135CFBF350}" srcOrd="0" destOrd="0" presId="urn:microsoft.com/office/officeart/2005/8/layout/arrow2"/>
    <dgm:cxn modelId="{2026CE98-C9D4-467F-81EA-736920EBB6C4}" type="presParOf" srcId="{D70B8D5C-4934-4D4E-A3C0-BA649AF7FA26}" destId="{1DAEC4EC-3053-40F4-AC82-97F8A28489CC}" srcOrd="1" destOrd="0" presId="urn:microsoft.com/office/officeart/2005/8/layout/arrow2"/>
    <dgm:cxn modelId="{1D9ED874-A527-4D35-B4CD-E16881441B83}" type="presParOf" srcId="{1DAEC4EC-3053-40F4-AC82-97F8A28489CC}" destId="{A742568C-B1EF-4CBE-9F60-CDD8AC962111}" srcOrd="0" destOrd="0" presId="urn:microsoft.com/office/officeart/2005/8/layout/arrow2"/>
    <dgm:cxn modelId="{E5CD8849-ABCB-4394-8063-CE93E2B18513}" type="presParOf" srcId="{1DAEC4EC-3053-40F4-AC82-97F8A28489CC}" destId="{3422DC83-274B-4849-9996-8E0C0764BD55}" srcOrd="1" destOrd="0" presId="urn:microsoft.com/office/officeart/2005/8/layout/arrow2"/>
    <dgm:cxn modelId="{EA4338FD-6871-43C8-B180-9B5E3C066D61}" type="presParOf" srcId="{1DAEC4EC-3053-40F4-AC82-97F8A28489CC}" destId="{93F2A8C7-908C-405D-9965-0F786F62E16B}" srcOrd="2" destOrd="0" presId="urn:microsoft.com/office/officeart/2005/8/layout/arrow2"/>
    <dgm:cxn modelId="{D4D4451B-12BE-4F77-9E15-1AE6CD0EE4A2}" type="presParOf" srcId="{1DAEC4EC-3053-40F4-AC82-97F8A28489CC}" destId="{1DF616FF-B98D-4440-A4DD-1B99B2D3E849}" srcOrd="3" destOrd="0" presId="urn:microsoft.com/office/officeart/2005/8/layout/arrow2"/>
    <dgm:cxn modelId="{E8D0638C-30CB-4E3D-9282-9ACA4C19B229}" type="presParOf" srcId="{1DAEC4EC-3053-40F4-AC82-97F8A28489CC}" destId="{471BB19B-2232-4B6C-9B60-798C76D88EFA}" srcOrd="4" destOrd="0" presId="urn:microsoft.com/office/officeart/2005/8/layout/arrow2"/>
    <dgm:cxn modelId="{392EB6BF-D30A-4FFE-87C2-778D5FC28187}" type="presParOf" srcId="{1DAEC4EC-3053-40F4-AC82-97F8A28489CC}" destId="{E1E438F2-C69D-47CC-AB59-10339DE19B2C}"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ADBB12-1E00-4F01-AE72-B51F75D1429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6190138D-1551-40FD-AF66-C1CC75F76A6A}">
      <dgm:prSet phldrT="[Text]"/>
      <dgm:spPr>
        <a:solidFill>
          <a:schemeClr val="accent2">
            <a:lumMod val="40000"/>
            <a:lumOff val="60000"/>
          </a:schemeClr>
        </a:solidFill>
      </dgm:spPr>
      <dgm:t>
        <a:bodyPr/>
        <a:lstStyle/>
        <a:p>
          <a:r>
            <a:rPr lang="en-US" b="1" dirty="0">
              <a:solidFill>
                <a:schemeClr val="tx1"/>
              </a:solidFill>
            </a:rPr>
            <a:t>November</a:t>
          </a:r>
        </a:p>
      </dgm:t>
    </dgm:pt>
    <dgm:pt modelId="{81DB0054-138E-4A40-83BC-C44D7A8E8741}" type="parTrans" cxnId="{EF7698F0-B248-4661-9CE7-AEF5F25431B9}">
      <dgm:prSet/>
      <dgm:spPr/>
      <dgm:t>
        <a:bodyPr/>
        <a:lstStyle/>
        <a:p>
          <a:endParaRPr lang="en-US"/>
        </a:p>
      </dgm:t>
    </dgm:pt>
    <dgm:pt modelId="{10806795-0F0B-453C-A68F-3F57B00F88EC}" type="sibTrans" cxnId="{EF7698F0-B248-4661-9CE7-AEF5F25431B9}">
      <dgm:prSet/>
      <dgm:spPr/>
      <dgm:t>
        <a:bodyPr/>
        <a:lstStyle/>
        <a:p>
          <a:endParaRPr lang="en-US"/>
        </a:p>
      </dgm:t>
    </dgm:pt>
    <dgm:pt modelId="{7B3BDF66-0D1E-4931-A598-F8777F4CDA03}">
      <dgm:prSet phldrT="[Text]"/>
      <dgm:spPr>
        <a:solidFill>
          <a:schemeClr val="accent2">
            <a:lumMod val="20000"/>
            <a:lumOff val="80000"/>
          </a:schemeClr>
        </a:solidFill>
      </dgm:spPr>
      <dgm:t>
        <a:bodyPr/>
        <a:lstStyle/>
        <a:p>
          <a:r>
            <a:rPr lang="en-US" b="1" dirty="0">
              <a:solidFill>
                <a:schemeClr val="tx1"/>
              </a:solidFill>
            </a:rPr>
            <a:t>December</a:t>
          </a:r>
        </a:p>
      </dgm:t>
    </dgm:pt>
    <dgm:pt modelId="{A6106070-B3A2-440C-8BE9-DF02602ECD49}" type="parTrans" cxnId="{C5F2CD5F-A0C0-4E64-9BE8-B4A27312BCDE}">
      <dgm:prSet/>
      <dgm:spPr/>
      <dgm:t>
        <a:bodyPr/>
        <a:lstStyle/>
        <a:p>
          <a:endParaRPr lang="en-US"/>
        </a:p>
      </dgm:t>
    </dgm:pt>
    <dgm:pt modelId="{FA0261DC-4840-4C55-A823-94C34BF690C0}" type="sibTrans" cxnId="{C5F2CD5F-A0C0-4E64-9BE8-B4A27312BCDE}">
      <dgm:prSet/>
      <dgm:spPr/>
      <dgm:t>
        <a:bodyPr/>
        <a:lstStyle/>
        <a:p>
          <a:endParaRPr lang="en-US"/>
        </a:p>
      </dgm:t>
    </dgm:pt>
    <dgm:pt modelId="{00AC58FE-330D-4D75-84C5-56EAC320576B}">
      <dgm:prSet phldrT="[Text]"/>
      <dgm:spPr>
        <a:ln>
          <a:solidFill>
            <a:schemeClr val="accent2">
              <a:lumMod val="75000"/>
            </a:schemeClr>
          </a:solidFill>
        </a:ln>
      </dgm:spPr>
      <dgm:t>
        <a:bodyPr/>
        <a:lstStyle/>
        <a:p>
          <a:r>
            <a:rPr lang="en-US" b="1" dirty="0"/>
            <a:t>18</a:t>
          </a:r>
          <a:r>
            <a:rPr lang="en-US" b="1" baseline="30000" dirty="0"/>
            <a:t>th</a:t>
          </a:r>
          <a:r>
            <a:rPr lang="en-US" dirty="0"/>
            <a:t> (</a:t>
          </a:r>
          <a:r>
            <a:rPr lang="en-US" i="1" dirty="0"/>
            <a:t>Friday</a:t>
          </a:r>
          <a:r>
            <a:rPr lang="en-US" dirty="0"/>
            <a:t>): Interchange files error free and at least one snapshot created</a:t>
          </a:r>
        </a:p>
      </dgm:t>
    </dgm:pt>
    <dgm:pt modelId="{5934F720-1D21-4ACC-9EAB-722CDE930875}" type="parTrans" cxnId="{A7385CA3-0122-44C5-A59B-AEE886F50F34}">
      <dgm:prSet/>
      <dgm:spPr/>
      <dgm:t>
        <a:bodyPr/>
        <a:lstStyle/>
        <a:p>
          <a:endParaRPr lang="en-US"/>
        </a:p>
      </dgm:t>
    </dgm:pt>
    <dgm:pt modelId="{4C048912-D5FA-49F3-8641-59DBEC74C364}" type="sibTrans" cxnId="{A7385CA3-0122-44C5-A59B-AEE886F50F34}">
      <dgm:prSet/>
      <dgm:spPr/>
      <dgm:t>
        <a:bodyPr/>
        <a:lstStyle/>
        <a:p>
          <a:endParaRPr lang="en-US"/>
        </a:p>
      </dgm:t>
    </dgm:pt>
    <dgm:pt modelId="{8BA71AF5-AD87-48B6-B1D1-9E15A4BD75A4}">
      <dgm:prSet phldrT="[Text]"/>
      <dgm:spPr>
        <a:solidFill>
          <a:schemeClr val="accent2">
            <a:lumMod val="40000"/>
            <a:lumOff val="60000"/>
          </a:schemeClr>
        </a:solidFill>
      </dgm:spPr>
      <dgm:t>
        <a:bodyPr/>
        <a:lstStyle/>
        <a:p>
          <a:r>
            <a:rPr lang="en-US" b="1" dirty="0">
              <a:solidFill>
                <a:schemeClr val="tx1"/>
              </a:solidFill>
            </a:rPr>
            <a:t>January</a:t>
          </a:r>
        </a:p>
      </dgm:t>
    </dgm:pt>
    <dgm:pt modelId="{EEDCE390-79FD-4BD3-87B4-D88968185C8C}" type="parTrans" cxnId="{27FBCDDC-33CA-4FE4-B762-0E512B5C5310}">
      <dgm:prSet/>
      <dgm:spPr/>
      <dgm:t>
        <a:bodyPr/>
        <a:lstStyle/>
        <a:p>
          <a:endParaRPr lang="en-US"/>
        </a:p>
      </dgm:t>
    </dgm:pt>
    <dgm:pt modelId="{7BB5C9E0-4646-4A07-AFE4-1515E1721FC5}" type="sibTrans" cxnId="{27FBCDDC-33CA-4FE4-B762-0E512B5C5310}">
      <dgm:prSet/>
      <dgm:spPr/>
      <dgm:t>
        <a:bodyPr/>
        <a:lstStyle/>
        <a:p>
          <a:endParaRPr lang="en-US"/>
        </a:p>
      </dgm:t>
    </dgm:pt>
    <dgm:pt modelId="{6C9E285E-8E7C-472F-9742-F88A1218FB3E}">
      <dgm:prSet phldrT="[Text]"/>
      <dgm:spPr>
        <a:ln>
          <a:solidFill>
            <a:schemeClr val="accent2"/>
          </a:solidFill>
        </a:ln>
      </dgm:spPr>
      <dgm:t>
        <a:bodyPr/>
        <a:lstStyle/>
        <a:p>
          <a:r>
            <a:rPr lang="en-US" b="1" dirty="0"/>
            <a:t>21</a:t>
          </a:r>
          <a:r>
            <a:rPr lang="en-US" b="1" baseline="30000" dirty="0"/>
            <a:t>st</a:t>
          </a:r>
          <a:r>
            <a:rPr lang="en-US" b="1" dirty="0"/>
            <a:t> </a:t>
          </a:r>
          <a:r>
            <a:rPr lang="en-US" dirty="0"/>
            <a:t>(</a:t>
          </a:r>
          <a:r>
            <a:rPr lang="en-US" i="1" dirty="0"/>
            <a:t>Thursday</a:t>
          </a:r>
          <a:r>
            <a:rPr lang="en-US" dirty="0"/>
            <a:t>)  All errors resolved – complete snapshot</a:t>
          </a:r>
        </a:p>
      </dgm:t>
    </dgm:pt>
    <dgm:pt modelId="{36DAE710-89F2-4540-92F0-61D3610BEAC1}" type="parTrans" cxnId="{7FCE8F22-C1BB-4010-BD8A-20A48CB68334}">
      <dgm:prSet/>
      <dgm:spPr/>
      <dgm:t>
        <a:bodyPr/>
        <a:lstStyle/>
        <a:p>
          <a:endParaRPr lang="en-US"/>
        </a:p>
      </dgm:t>
    </dgm:pt>
    <dgm:pt modelId="{C1C9F24A-C4A9-4CEE-B54F-94EE124918B8}" type="sibTrans" cxnId="{7FCE8F22-C1BB-4010-BD8A-20A48CB68334}">
      <dgm:prSet/>
      <dgm:spPr/>
      <dgm:t>
        <a:bodyPr/>
        <a:lstStyle/>
        <a:p>
          <a:endParaRPr lang="en-US"/>
        </a:p>
      </dgm:t>
    </dgm:pt>
    <dgm:pt modelId="{C603A7F3-8DE7-4906-91F8-C597D99C6E03}">
      <dgm:prSet/>
      <dgm:spPr>
        <a:solidFill>
          <a:schemeClr val="accent2">
            <a:lumMod val="20000"/>
            <a:lumOff val="80000"/>
          </a:schemeClr>
        </a:solidFill>
      </dgm:spPr>
      <dgm:t>
        <a:bodyPr/>
        <a:lstStyle/>
        <a:p>
          <a:r>
            <a:rPr lang="en-US" b="1" dirty="0">
              <a:solidFill>
                <a:schemeClr val="tx1"/>
              </a:solidFill>
            </a:rPr>
            <a:t>February</a:t>
          </a:r>
        </a:p>
      </dgm:t>
    </dgm:pt>
    <dgm:pt modelId="{850CD59C-50B4-4139-8EF8-21A577520A22}" type="parTrans" cxnId="{7D53DEDF-DDAF-4597-AECD-17E2A642B2DB}">
      <dgm:prSet/>
      <dgm:spPr/>
      <dgm:t>
        <a:bodyPr/>
        <a:lstStyle/>
        <a:p>
          <a:endParaRPr lang="en-US"/>
        </a:p>
      </dgm:t>
    </dgm:pt>
    <dgm:pt modelId="{E7B90D5A-316F-410A-8F04-A43DE99360DA}" type="sibTrans" cxnId="{7D53DEDF-DDAF-4597-AECD-17E2A642B2DB}">
      <dgm:prSet/>
      <dgm:spPr/>
      <dgm:t>
        <a:bodyPr/>
        <a:lstStyle/>
        <a:p>
          <a:endParaRPr lang="en-US"/>
        </a:p>
      </dgm:t>
    </dgm:pt>
    <dgm:pt modelId="{1C8119FA-AE4D-4420-9C3B-A50BD9660589}">
      <dgm:prSet/>
      <dgm:spPr>
        <a:ln>
          <a:solidFill>
            <a:schemeClr val="accent2">
              <a:lumMod val="75000"/>
            </a:schemeClr>
          </a:solidFill>
        </a:ln>
      </dgm:spPr>
      <dgm:t>
        <a:bodyPr/>
        <a:lstStyle/>
        <a:p>
          <a:pPr>
            <a:buChar char="•"/>
          </a:pPr>
          <a:r>
            <a:rPr lang="en-US" b="1" dirty="0"/>
            <a:t>4 – 11 </a:t>
          </a:r>
          <a:r>
            <a:rPr lang="en-US" b="0" dirty="0"/>
            <a:t>Resolving Duplicates</a:t>
          </a:r>
          <a:endParaRPr lang="en-US" dirty="0"/>
        </a:p>
      </dgm:t>
    </dgm:pt>
    <dgm:pt modelId="{2CF125EC-905B-4E8C-96B7-903C7EF54D76}" type="parTrans" cxnId="{FC1470C3-8DD5-4798-BAC2-13C8CC4377D1}">
      <dgm:prSet/>
      <dgm:spPr/>
      <dgm:t>
        <a:bodyPr/>
        <a:lstStyle/>
        <a:p>
          <a:endParaRPr lang="en-US"/>
        </a:p>
      </dgm:t>
    </dgm:pt>
    <dgm:pt modelId="{D277510D-F0E6-4586-A081-75EB305734CC}" type="sibTrans" cxnId="{FC1470C3-8DD5-4798-BAC2-13C8CC4377D1}">
      <dgm:prSet/>
      <dgm:spPr/>
      <dgm:t>
        <a:bodyPr/>
        <a:lstStyle/>
        <a:p>
          <a:endParaRPr lang="en-US"/>
        </a:p>
      </dgm:t>
    </dgm:pt>
    <dgm:pt modelId="{5B369208-6BE4-4527-BCFF-603CABFFCB47}">
      <dgm:prSet phldrT="[Text]"/>
      <dgm:spPr>
        <a:solidFill>
          <a:schemeClr val="bg1"/>
        </a:solidFill>
        <a:ln>
          <a:solidFill>
            <a:schemeClr val="accent2">
              <a:lumMod val="40000"/>
              <a:lumOff val="60000"/>
            </a:schemeClr>
          </a:solidFill>
        </a:ln>
      </dgm:spPr>
      <dgm:t>
        <a:bodyPr/>
        <a:lstStyle/>
        <a:p>
          <a:r>
            <a:rPr lang="en-US" b="1" dirty="0"/>
            <a:t>25</a:t>
          </a:r>
          <a:r>
            <a:rPr lang="en-US" b="1" baseline="30000" dirty="0"/>
            <a:t>th</a:t>
          </a:r>
          <a:r>
            <a:rPr lang="en-US" dirty="0"/>
            <a:t> (</a:t>
          </a:r>
          <a:r>
            <a:rPr lang="en-US" i="1" dirty="0"/>
            <a:t>Wednesday</a:t>
          </a:r>
          <a:r>
            <a:rPr lang="en-US" dirty="0"/>
            <a:t>) – </a:t>
          </a:r>
          <a:r>
            <a:rPr lang="en-US" b="0" dirty="0">
              <a:solidFill>
                <a:schemeClr val="tx1"/>
              </a:solidFill>
            </a:rPr>
            <a:t>Interchange files uploaded – Sped Child, Sped Participation, Staff Profile, Staff Assignment </a:t>
          </a:r>
          <a:endParaRPr lang="en-US" dirty="0"/>
        </a:p>
      </dgm:t>
    </dgm:pt>
    <dgm:pt modelId="{02305BBC-54CF-4912-83F8-52A2E3D6B61D}" type="parTrans" cxnId="{FDAC23B9-67D4-4C74-AA46-D0F73F962620}">
      <dgm:prSet/>
      <dgm:spPr/>
      <dgm:t>
        <a:bodyPr/>
        <a:lstStyle/>
        <a:p>
          <a:endParaRPr lang="en-US"/>
        </a:p>
      </dgm:t>
    </dgm:pt>
    <dgm:pt modelId="{E784741B-F86F-45E1-BDFC-77AC806F00FB}" type="sibTrans" cxnId="{FDAC23B9-67D4-4C74-AA46-D0F73F962620}">
      <dgm:prSet/>
      <dgm:spPr/>
      <dgm:t>
        <a:bodyPr/>
        <a:lstStyle/>
        <a:p>
          <a:endParaRPr lang="en-US"/>
        </a:p>
      </dgm:t>
    </dgm:pt>
    <dgm:pt modelId="{5BE59878-56CF-47E9-8ED1-947969E8BA4C}">
      <dgm:prSet phldrT="[Text]"/>
      <dgm:spPr>
        <a:solidFill>
          <a:schemeClr val="accent2">
            <a:lumMod val="20000"/>
            <a:lumOff val="80000"/>
          </a:schemeClr>
        </a:solidFill>
      </dgm:spPr>
      <dgm:t>
        <a:bodyPr/>
        <a:lstStyle/>
        <a:p>
          <a:r>
            <a:rPr lang="en-US" b="1" dirty="0">
              <a:solidFill>
                <a:schemeClr val="tx1"/>
              </a:solidFill>
            </a:rPr>
            <a:t>October</a:t>
          </a:r>
        </a:p>
      </dgm:t>
    </dgm:pt>
    <dgm:pt modelId="{0CCC1613-3C62-451C-A512-E805A5B0EFFA}" type="parTrans" cxnId="{C6EDA61D-5578-4C6B-88B4-D4B406DAD750}">
      <dgm:prSet/>
      <dgm:spPr/>
      <dgm:t>
        <a:bodyPr/>
        <a:lstStyle/>
        <a:p>
          <a:endParaRPr lang="en-US"/>
        </a:p>
      </dgm:t>
    </dgm:pt>
    <dgm:pt modelId="{CEE8D5DA-A49B-4089-A500-E2F7B942BC6E}" type="sibTrans" cxnId="{C6EDA61D-5578-4C6B-88B4-D4B406DAD750}">
      <dgm:prSet/>
      <dgm:spPr/>
      <dgm:t>
        <a:bodyPr/>
        <a:lstStyle/>
        <a:p>
          <a:endParaRPr lang="en-US"/>
        </a:p>
      </dgm:t>
    </dgm:pt>
    <dgm:pt modelId="{9AFA2767-1796-414D-B857-778AF120DF1E}">
      <dgm:prSet phldrT="[Text]"/>
      <dgm:spPr>
        <a:ln>
          <a:solidFill>
            <a:schemeClr val="accent2">
              <a:lumMod val="40000"/>
              <a:lumOff val="60000"/>
            </a:schemeClr>
          </a:solidFill>
        </a:ln>
      </dgm:spPr>
      <dgm:t>
        <a:bodyPr/>
        <a:lstStyle/>
        <a:p>
          <a:r>
            <a:rPr lang="en-US" b="1" dirty="0"/>
            <a:t>28</a:t>
          </a:r>
          <a:r>
            <a:rPr lang="en-US" b="1" baseline="30000" dirty="0"/>
            <a:t>th</a:t>
          </a:r>
          <a:r>
            <a:rPr lang="en-US" b="1" dirty="0"/>
            <a:t> </a:t>
          </a:r>
          <a:r>
            <a:rPr lang="en-US" dirty="0"/>
            <a:t>(</a:t>
          </a:r>
          <a:r>
            <a:rPr lang="en-US" i="1" dirty="0"/>
            <a:t>Wednesday</a:t>
          </a:r>
          <a:r>
            <a:rPr lang="en-US" dirty="0"/>
            <a:t>) – December Count Snapshot Open</a:t>
          </a:r>
        </a:p>
      </dgm:t>
    </dgm:pt>
    <dgm:pt modelId="{E299D056-A2AA-45C0-BA59-60B6E200D559}" type="parTrans" cxnId="{E4CBB71D-0393-488B-BD07-0E759C9930C3}">
      <dgm:prSet/>
      <dgm:spPr/>
      <dgm:t>
        <a:bodyPr/>
        <a:lstStyle/>
        <a:p>
          <a:endParaRPr lang="en-US"/>
        </a:p>
      </dgm:t>
    </dgm:pt>
    <dgm:pt modelId="{A924ADB7-3A53-4BB1-8D27-A3D4D218DC9B}" type="sibTrans" cxnId="{E4CBB71D-0393-488B-BD07-0E759C9930C3}">
      <dgm:prSet/>
      <dgm:spPr/>
      <dgm:t>
        <a:bodyPr/>
        <a:lstStyle/>
        <a:p>
          <a:endParaRPr lang="en-US"/>
        </a:p>
      </dgm:t>
    </dgm:pt>
    <dgm:pt modelId="{665BD7B1-897D-4332-BA10-E0B201EE0010}">
      <dgm:prSet phldrT="[Text]"/>
      <dgm:spPr>
        <a:ln>
          <a:solidFill>
            <a:schemeClr val="accent2">
              <a:lumMod val="75000"/>
            </a:schemeClr>
          </a:solidFill>
        </a:ln>
      </dgm:spPr>
      <dgm:t>
        <a:bodyPr/>
        <a:lstStyle/>
        <a:p>
          <a:r>
            <a:rPr lang="en-US" b="1" dirty="0">
              <a:solidFill>
                <a:schemeClr val="tx1"/>
              </a:solidFill>
            </a:rPr>
            <a:t>1</a:t>
          </a:r>
          <a:r>
            <a:rPr lang="en-US" b="1" baseline="30000" dirty="0">
              <a:solidFill>
                <a:schemeClr val="tx1"/>
              </a:solidFill>
            </a:rPr>
            <a:t>st</a:t>
          </a:r>
          <a:r>
            <a:rPr lang="en-US" b="1" dirty="0">
              <a:solidFill>
                <a:schemeClr val="tx1"/>
              </a:solidFill>
            </a:rPr>
            <a:t> </a:t>
          </a:r>
          <a:r>
            <a:rPr lang="en-US" b="0" i="1" dirty="0">
              <a:solidFill>
                <a:schemeClr val="tx1"/>
              </a:solidFill>
            </a:rPr>
            <a:t>(Tuesday) </a:t>
          </a:r>
          <a:r>
            <a:rPr lang="en-US" b="0" dirty="0">
              <a:solidFill>
                <a:schemeClr val="tx1"/>
              </a:solidFill>
            </a:rPr>
            <a:t>Official Count Date </a:t>
          </a:r>
          <a:endParaRPr lang="en-US" dirty="0"/>
        </a:p>
      </dgm:t>
    </dgm:pt>
    <dgm:pt modelId="{2CEDC2FB-30FA-4020-AAEA-19B3D7CAC5E8}" type="parTrans" cxnId="{619E9974-A4FC-46F3-A003-3A4C50E9496C}">
      <dgm:prSet/>
      <dgm:spPr/>
      <dgm:t>
        <a:bodyPr/>
        <a:lstStyle/>
        <a:p>
          <a:endParaRPr lang="en-US"/>
        </a:p>
      </dgm:t>
    </dgm:pt>
    <dgm:pt modelId="{50C847E5-4DC3-48F6-9610-6C07AE161ADE}" type="sibTrans" cxnId="{619E9974-A4FC-46F3-A003-3A4C50E9496C}">
      <dgm:prSet/>
      <dgm:spPr/>
      <dgm:t>
        <a:bodyPr/>
        <a:lstStyle/>
        <a:p>
          <a:endParaRPr lang="en-US"/>
        </a:p>
      </dgm:t>
    </dgm:pt>
    <dgm:pt modelId="{E9793447-F0D0-496E-B169-EB1D1E809F84}">
      <dgm:prSet phldrT="[Text]"/>
      <dgm:spPr>
        <a:ln>
          <a:solidFill>
            <a:schemeClr val="accent2"/>
          </a:solidFill>
        </a:ln>
      </dgm:spPr>
      <dgm:t>
        <a:bodyPr/>
        <a:lstStyle/>
        <a:p>
          <a:r>
            <a:rPr lang="en-US" b="1" dirty="0"/>
            <a:t>21 – 28 </a:t>
          </a:r>
          <a:r>
            <a:rPr lang="en-US" b="0" dirty="0"/>
            <a:t>Report Review</a:t>
          </a:r>
          <a:endParaRPr lang="en-US" dirty="0"/>
        </a:p>
      </dgm:t>
    </dgm:pt>
    <dgm:pt modelId="{7BA2AE3B-DE52-4697-A100-7CD240197BB9}" type="parTrans" cxnId="{FDAB9B16-4C06-4CF4-8C50-1A35C0DCFA45}">
      <dgm:prSet/>
      <dgm:spPr/>
      <dgm:t>
        <a:bodyPr/>
        <a:lstStyle/>
        <a:p>
          <a:endParaRPr lang="en-US"/>
        </a:p>
      </dgm:t>
    </dgm:pt>
    <dgm:pt modelId="{EAFE174C-3143-4113-A83E-6062D48421EF}" type="sibTrans" cxnId="{FDAB9B16-4C06-4CF4-8C50-1A35C0DCFA45}">
      <dgm:prSet/>
      <dgm:spPr/>
      <dgm:t>
        <a:bodyPr/>
        <a:lstStyle/>
        <a:p>
          <a:endParaRPr lang="en-US"/>
        </a:p>
      </dgm:t>
    </dgm:pt>
    <dgm:pt modelId="{12EBA13D-7F9E-441A-A2D8-F1997011DED4}">
      <dgm:prSet/>
      <dgm:spPr>
        <a:ln>
          <a:solidFill>
            <a:schemeClr val="accent2">
              <a:lumMod val="75000"/>
            </a:schemeClr>
          </a:solidFill>
        </a:ln>
      </dgm:spPr>
      <dgm:t>
        <a:bodyPr/>
        <a:lstStyle/>
        <a:p>
          <a:r>
            <a:rPr lang="en-US" b="1" dirty="0">
              <a:solidFill>
                <a:schemeClr val="tx1"/>
              </a:solidFill>
            </a:rPr>
            <a:t>11 – 18</a:t>
          </a:r>
          <a:r>
            <a:rPr lang="en-US" dirty="0">
              <a:solidFill>
                <a:schemeClr val="tx1"/>
              </a:solidFill>
            </a:rPr>
            <a:t> Final Report Review</a:t>
          </a:r>
        </a:p>
      </dgm:t>
    </dgm:pt>
    <dgm:pt modelId="{8DC0AFE0-1132-47F9-938E-614058E7D089}" type="parTrans" cxnId="{11D0D279-FE4F-4E08-8305-3D1D28194812}">
      <dgm:prSet/>
      <dgm:spPr/>
      <dgm:t>
        <a:bodyPr/>
        <a:lstStyle/>
        <a:p>
          <a:endParaRPr lang="en-US"/>
        </a:p>
      </dgm:t>
    </dgm:pt>
    <dgm:pt modelId="{5BF3DA4F-19DD-4700-8FB3-15D6EA51A085}" type="sibTrans" cxnId="{11D0D279-FE4F-4E08-8305-3D1D28194812}">
      <dgm:prSet/>
      <dgm:spPr/>
      <dgm:t>
        <a:bodyPr/>
        <a:lstStyle/>
        <a:p>
          <a:endParaRPr lang="en-US"/>
        </a:p>
      </dgm:t>
    </dgm:pt>
    <dgm:pt modelId="{2F03FF47-EBB1-4685-81CB-113AE4886371}">
      <dgm:prSet/>
      <dgm:spPr>
        <a:ln>
          <a:solidFill>
            <a:schemeClr val="accent2">
              <a:lumMod val="75000"/>
            </a:schemeClr>
          </a:solidFill>
        </a:ln>
      </dgm:spPr>
      <dgm:t>
        <a:bodyPr/>
        <a:lstStyle/>
        <a:p>
          <a:r>
            <a:rPr lang="en-US" b="1" dirty="0">
              <a:solidFill>
                <a:schemeClr val="tx1"/>
              </a:solidFill>
            </a:rPr>
            <a:t>18 </a:t>
          </a:r>
          <a:r>
            <a:rPr lang="en-US" dirty="0">
              <a:solidFill>
                <a:schemeClr val="tx1"/>
              </a:solidFill>
            </a:rPr>
            <a:t>(Thursday) Final Submission Due</a:t>
          </a:r>
          <a:endParaRPr lang="en-US" b="0" dirty="0"/>
        </a:p>
      </dgm:t>
    </dgm:pt>
    <dgm:pt modelId="{2C9DC9C9-986E-4C63-8201-8AEF59E1F6EE}" type="parTrans" cxnId="{B866E3C3-C615-4DB3-AC03-5D24D77A4E9D}">
      <dgm:prSet/>
      <dgm:spPr/>
      <dgm:t>
        <a:bodyPr/>
        <a:lstStyle/>
        <a:p>
          <a:endParaRPr lang="en-US"/>
        </a:p>
      </dgm:t>
    </dgm:pt>
    <dgm:pt modelId="{7B7EA07B-E31B-4D13-B209-671FC4DED237}" type="sibTrans" cxnId="{B866E3C3-C615-4DB3-AC03-5D24D77A4E9D}">
      <dgm:prSet/>
      <dgm:spPr/>
      <dgm:t>
        <a:bodyPr/>
        <a:lstStyle/>
        <a:p>
          <a:endParaRPr lang="en-US"/>
        </a:p>
      </dgm:t>
    </dgm:pt>
    <dgm:pt modelId="{DE9C12FF-E4E4-4F60-989E-8F91EAC92C5D}" type="pres">
      <dgm:prSet presAssocID="{ABADBB12-1E00-4F01-AE72-B51F75D14296}" presName="linear" presStyleCnt="0">
        <dgm:presLayoutVars>
          <dgm:dir/>
          <dgm:animLvl val="lvl"/>
          <dgm:resizeHandles val="exact"/>
        </dgm:presLayoutVars>
      </dgm:prSet>
      <dgm:spPr/>
    </dgm:pt>
    <dgm:pt modelId="{6C1C4A52-42A9-47EC-9349-A2DD32D6F9E1}" type="pres">
      <dgm:prSet presAssocID="{5BE59878-56CF-47E9-8ED1-947969E8BA4C}" presName="parentLin" presStyleCnt="0"/>
      <dgm:spPr/>
    </dgm:pt>
    <dgm:pt modelId="{F43C7FF5-C22E-4AD5-B543-34E9B9FD72C3}" type="pres">
      <dgm:prSet presAssocID="{5BE59878-56CF-47E9-8ED1-947969E8BA4C}" presName="parentLeftMargin" presStyleLbl="node1" presStyleIdx="0" presStyleCnt="5"/>
      <dgm:spPr/>
    </dgm:pt>
    <dgm:pt modelId="{56B4E5BD-4C32-49E8-98BF-FF76E06FC763}" type="pres">
      <dgm:prSet presAssocID="{5BE59878-56CF-47E9-8ED1-947969E8BA4C}" presName="parentText" presStyleLbl="node1" presStyleIdx="0" presStyleCnt="5">
        <dgm:presLayoutVars>
          <dgm:chMax val="0"/>
          <dgm:bulletEnabled val="1"/>
        </dgm:presLayoutVars>
      </dgm:prSet>
      <dgm:spPr/>
    </dgm:pt>
    <dgm:pt modelId="{2F79B811-AF9A-406E-998E-E533FB925294}" type="pres">
      <dgm:prSet presAssocID="{5BE59878-56CF-47E9-8ED1-947969E8BA4C}" presName="negativeSpace" presStyleCnt="0"/>
      <dgm:spPr/>
    </dgm:pt>
    <dgm:pt modelId="{F3FFC7F3-533D-46F8-8275-EDF379AF5B2A}" type="pres">
      <dgm:prSet presAssocID="{5BE59878-56CF-47E9-8ED1-947969E8BA4C}" presName="childText" presStyleLbl="conFgAcc1" presStyleIdx="0" presStyleCnt="5">
        <dgm:presLayoutVars>
          <dgm:bulletEnabled val="1"/>
        </dgm:presLayoutVars>
      </dgm:prSet>
      <dgm:spPr/>
    </dgm:pt>
    <dgm:pt modelId="{8FB8CA4C-80C0-4987-8747-46E708FD855B}" type="pres">
      <dgm:prSet presAssocID="{CEE8D5DA-A49B-4089-A500-E2F7B942BC6E}" presName="spaceBetweenRectangles" presStyleCnt="0"/>
      <dgm:spPr/>
    </dgm:pt>
    <dgm:pt modelId="{5BEC7446-EE74-4536-8256-912FB1CA1CCC}" type="pres">
      <dgm:prSet presAssocID="{6190138D-1551-40FD-AF66-C1CC75F76A6A}" presName="parentLin" presStyleCnt="0"/>
      <dgm:spPr/>
    </dgm:pt>
    <dgm:pt modelId="{7BAC1ABF-5934-49B5-B555-6E19CAC3C176}" type="pres">
      <dgm:prSet presAssocID="{6190138D-1551-40FD-AF66-C1CC75F76A6A}" presName="parentLeftMargin" presStyleLbl="node1" presStyleIdx="0" presStyleCnt="5"/>
      <dgm:spPr/>
    </dgm:pt>
    <dgm:pt modelId="{4626F909-C55E-41F4-9DAF-444B6BD0E9D1}" type="pres">
      <dgm:prSet presAssocID="{6190138D-1551-40FD-AF66-C1CC75F76A6A}" presName="parentText" presStyleLbl="node1" presStyleIdx="1" presStyleCnt="5">
        <dgm:presLayoutVars>
          <dgm:chMax val="0"/>
          <dgm:bulletEnabled val="1"/>
        </dgm:presLayoutVars>
      </dgm:prSet>
      <dgm:spPr/>
    </dgm:pt>
    <dgm:pt modelId="{5C45DC82-1443-4E96-B839-D9D98540ABBD}" type="pres">
      <dgm:prSet presAssocID="{6190138D-1551-40FD-AF66-C1CC75F76A6A}" presName="negativeSpace" presStyleCnt="0"/>
      <dgm:spPr/>
    </dgm:pt>
    <dgm:pt modelId="{D8FE4BAE-7AFF-4FBB-9CEF-06FA4F767281}" type="pres">
      <dgm:prSet presAssocID="{6190138D-1551-40FD-AF66-C1CC75F76A6A}" presName="childText" presStyleLbl="conFgAcc1" presStyleIdx="1" presStyleCnt="5">
        <dgm:presLayoutVars>
          <dgm:bulletEnabled val="1"/>
        </dgm:presLayoutVars>
      </dgm:prSet>
      <dgm:spPr/>
    </dgm:pt>
    <dgm:pt modelId="{A8071257-1DD7-4AE4-96BA-CB72F735EC75}" type="pres">
      <dgm:prSet presAssocID="{10806795-0F0B-453C-A68F-3F57B00F88EC}" presName="spaceBetweenRectangles" presStyleCnt="0"/>
      <dgm:spPr/>
    </dgm:pt>
    <dgm:pt modelId="{8E4B6A8D-D6ED-46DD-9C38-E1D11B8D2598}" type="pres">
      <dgm:prSet presAssocID="{7B3BDF66-0D1E-4931-A598-F8777F4CDA03}" presName="parentLin" presStyleCnt="0"/>
      <dgm:spPr/>
    </dgm:pt>
    <dgm:pt modelId="{4B741245-7028-49D8-BEC2-C802F53BB1DA}" type="pres">
      <dgm:prSet presAssocID="{7B3BDF66-0D1E-4931-A598-F8777F4CDA03}" presName="parentLeftMargin" presStyleLbl="node1" presStyleIdx="1" presStyleCnt="5"/>
      <dgm:spPr/>
    </dgm:pt>
    <dgm:pt modelId="{168DC68B-A631-4E5F-8967-93A875B7AF13}" type="pres">
      <dgm:prSet presAssocID="{7B3BDF66-0D1E-4931-A598-F8777F4CDA03}" presName="parentText" presStyleLbl="node1" presStyleIdx="2" presStyleCnt="5">
        <dgm:presLayoutVars>
          <dgm:chMax val="0"/>
          <dgm:bulletEnabled val="1"/>
        </dgm:presLayoutVars>
      </dgm:prSet>
      <dgm:spPr/>
    </dgm:pt>
    <dgm:pt modelId="{D919E54B-608B-4F3E-86F6-FE82FE6632E7}" type="pres">
      <dgm:prSet presAssocID="{7B3BDF66-0D1E-4931-A598-F8777F4CDA03}" presName="negativeSpace" presStyleCnt="0"/>
      <dgm:spPr/>
    </dgm:pt>
    <dgm:pt modelId="{03540ACC-B54C-4785-A551-61BBE29FD42D}" type="pres">
      <dgm:prSet presAssocID="{7B3BDF66-0D1E-4931-A598-F8777F4CDA03}" presName="childText" presStyleLbl="conFgAcc1" presStyleIdx="2" presStyleCnt="5" custLinFactNeighborX="-8151">
        <dgm:presLayoutVars>
          <dgm:bulletEnabled val="1"/>
        </dgm:presLayoutVars>
      </dgm:prSet>
      <dgm:spPr/>
    </dgm:pt>
    <dgm:pt modelId="{745929E2-28F7-4032-B4D2-CA9DD446CB8D}" type="pres">
      <dgm:prSet presAssocID="{FA0261DC-4840-4C55-A823-94C34BF690C0}" presName="spaceBetweenRectangles" presStyleCnt="0"/>
      <dgm:spPr/>
    </dgm:pt>
    <dgm:pt modelId="{FC4F8E64-AD85-4595-9411-23F9E2BB7C9C}" type="pres">
      <dgm:prSet presAssocID="{8BA71AF5-AD87-48B6-B1D1-9E15A4BD75A4}" presName="parentLin" presStyleCnt="0"/>
      <dgm:spPr/>
    </dgm:pt>
    <dgm:pt modelId="{61D3EFC2-5950-438D-933A-C0A810724EE6}" type="pres">
      <dgm:prSet presAssocID="{8BA71AF5-AD87-48B6-B1D1-9E15A4BD75A4}" presName="parentLeftMargin" presStyleLbl="node1" presStyleIdx="2" presStyleCnt="5"/>
      <dgm:spPr/>
    </dgm:pt>
    <dgm:pt modelId="{3054300C-5B6E-4817-ADDA-ADC6FA74591B}" type="pres">
      <dgm:prSet presAssocID="{8BA71AF5-AD87-48B6-B1D1-9E15A4BD75A4}" presName="parentText" presStyleLbl="node1" presStyleIdx="3" presStyleCnt="5">
        <dgm:presLayoutVars>
          <dgm:chMax val="0"/>
          <dgm:bulletEnabled val="1"/>
        </dgm:presLayoutVars>
      </dgm:prSet>
      <dgm:spPr/>
    </dgm:pt>
    <dgm:pt modelId="{B8447DA2-2173-4985-B358-13B70F83B9AC}" type="pres">
      <dgm:prSet presAssocID="{8BA71AF5-AD87-48B6-B1D1-9E15A4BD75A4}" presName="negativeSpace" presStyleCnt="0"/>
      <dgm:spPr/>
    </dgm:pt>
    <dgm:pt modelId="{187BEB00-907E-4E64-A1FE-9AD89FE9B03D}" type="pres">
      <dgm:prSet presAssocID="{8BA71AF5-AD87-48B6-B1D1-9E15A4BD75A4}" presName="childText" presStyleLbl="conFgAcc1" presStyleIdx="3" presStyleCnt="5">
        <dgm:presLayoutVars>
          <dgm:bulletEnabled val="1"/>
        </dgm:presLayoutVars>
      </dgm:prSet>
      <dgm:spPr/>
    </dgm:pt>
    <dgm:pt modelId="{F6D81728-6042-4227-8E6B-70A8598FE42F}" type="pres">
      <dgm:prSet presAssocID="{7BB5C9E0-4646-4A07-AFE4-1515E1721FC5}" presName="spaceBetweenRectangles" presStyleCnt="0"/>
      <dgm:spPr/>
    </dgm:pt>
    <dgm:pt modelId="{DA607B39-A908-47EE-8A7E-963171FF10A0}" type="pres">
      <dgm:prSet presAssocID="{C603A7F3-8DE7-4906-91F8-C597D99C6E03}" presName="parentLin" presStyleCnt="0"/>
      <dgm:spPr/>
    </dgm:pt>
    <dgm:pt modelId="{D281927E-0408-44B2-823E-162FF629AAC4}" type="pres">
      <dgm:prSet presAssocID="{C603A7F3-8DE7-4906-91F8-C597D99C6E03}" presName="parentLeftMargin" presStyleLbl="node1" presStyleIdx="3" presStyleCnt="5"/>
      <dgm:spPr/>
    </dgm:pt>
    <dgm:pt modelId="{E3AF0EDD-A197-4A05-8065-2914C13E0567}" type="pres">
      <dgm:prSet presAssocID="{C603A7F3-8DE7-4906-91F8-C597D99C6E03}" presName="parentText" presStyleLbl="node1" presStyleIdx="4" presStyleCnt="5">
        <dgm:presLayoutVars>
          <dgm:chMax val="0"/>
          <dgm:bulletEnabled val="1"/>
        </dgm:presLayoutVars>
      </dgm:prSet>
      <dgm:spPr/>
    </dgm:pt>
    <dgm:pt modelId="{308650F1-877E-4817-8DBA-751770FAD07D}" type="pres">
      <dgm:prSet presAssocID="{C603A7F3-8DE7-4906-91F8-C597D99C6E03}" presName="negativeSpace" presStyleCnt="0"/>
      <dgm:spPr/>
    </dgm:pt>
    <dgm:pt modelId="{3C065790-46BC-498E-9790-470944DB481F}" type="pres">
      <dgm:prSet presAssocID="{C603A7F3-8DE7-4906-91F8-C597D99C6E03}" presName="childText" presStyleLbl="conFgAcc1" presStyleIdx="4" presStyleCnt="5">
        <dgm:presLayoutVars>
          <dgm:bulletEnabled val="1"/>
        </dgm:presLayoutVars>
      </dgm:prSet>
      <dgm:spPr/>
    </dgm:pt>
  </dgm:ptLst>
  <dgm:cxnLst>
    <dgm:cxn modelId="{88175414-9281-4165-A029-6C9B00F1AAA9}" type="presOf" srcId="{6190138D-1551-40FD-AF66-C1CC75F76A6A}" destId="{7BAC1ABF-5934-49B5-B555-6E19CAC3C176}" srcOrd="0" destOrd="0" presId="urn:microsoft.com/office/officeart/2005/8/layout/list1"/>
    <dgm:cxn modelId="{FDAB9B16-4C06-4CF4-8C50-1A35C0DCFA45}" srcId="{8BA71AF5-AD87-48B6-B1D1-9E15A4BD75A4}" destId="{E9793447-F0D0-496E-B169-EB1D1E809F84}" srcOrd="1" destOrd="0" parTransId="{7BA2AE3B-DE52-4697-A100-7CD240197BB9}" sibTransId="{EAFE174C-3143-4113-A83E-6062D48421EF}"/>
    <dgm:cxn modelId="{C999EC1B-FC03-4635-80BB-099E41826D93}" type="presOf" srcId="{E9793447-F0D0-496E-B169-EB1D1E809F84}" destId="{187BEB00-907E-4E64-A1FE-9AD89FE9B03D}" srcOrd="0" destOrd="1" presId="urn:microsoft.com/office/officeart/2005/8/layout/list1"/>
    <dgm:cxn modelId="{DB509C1C-A1BF-4C80-A4F8-9EF90ABC004D}" type="presOf" srcId="{7B3BDF66-0D1E-4931-A598-F8777F4CDA03}" destId="{168DC68B-A631-4E5F-8967-93A875B7AF13}" srcOrd="1" destOrd="0" presId="urn:microsoft.com/office/officeart/2005/8/layout/list1"/>
    <dgm:cxn modelId="{C6EDA61D-5578-4C6B-88B4-D4B406DAD750}" srcId="{ABADBB12-1E00-4F01-AE72-B51F75D14296}" destId="{5BE59878-56CF-47E9-8ED1-947969E8BA4C}" srcOrd="0" destOrd="0" parTransId="{0CCC1613-3C62-451C-A512-E805A5B0EFFA}" sibTransId="{CEE8D5DA-A49B-4089-A500-E2F7B942BC6E}"/>
    <dgm:cxn modelId="{E4CBB71D-0393-488B-BD07-0E759C9930C3}" srcId="{5BE59878-56CF-47E9-8ED1-947969E8BA4C}" destId="{9AFA2767-1796-414D-B857-778AF120DF1E}" srcOrd="0" destOrd="0" parTransId="{E299D056-A2AA-45C0-BA59-60B6E200D559}" sibTransId="{A924ADB7-3A53-4BB1-8D27-A3D4D218DC9B}"/>
    <dgm:cxn modelId="{7FCE8F22-C1BB-4010-BD8A-20A48CB68334}" srcId="{8BA71AF5-AD87-48B6-B1D1-9E15A4BD75A4}" destId="{6C9E285E-8E7C-472F-9742-F88A1218FB3E}" srcOrd="0" destOrd="0" parTransId="{36DAE710-89F2-4540-92F0-61D3610BEAC1}" sibTransId="{C1C9F24A-C4A9-4CEE-B54F-94EE124918B8}"/>
    <dgm:cxn modelId="{3DB8562B-50FA-48D3-B5C5-BF6ABC3335DA}" type="presOf" srcId="{12EBA13D-7F9E-441A-A2D8-F1997011DED4}" destId="{3C065790-46BC-498E-9790-470944DB481F}" srcOrd="0" destOrd="1" presId="urn:microsoft.com/office/officeart/2005/8/layout/list1"/>
    <dgm:cxn modelId="{08C7453A-98EA-44D0-A2E1-F7BE9A610313}" type="presOf" srcId="{2F03FF47-EBB1-4685-81CB-113AE4886371}" destId="{3C065790-46BC-498E-9790-470944DB481F}" srcOrd="0" destOrd="2" presId="urn:microsoft.com/office/officeart/2005/8/layout/list1"/>
    <dgm:cxn modelId="{C5F2CD5F-A0C0-4E64-9BE8-B4A27312BCDE}" srcId="{ABADBB12-1E00-4F01-AE72-B51F75D14296}" destId="{7B3BDF66-0D1E-4931-A598-F8777F4CDA03}" srcOrd="2" destOrd="0" parTransId="{A6106070-B3A2-440C-8BE9-DF02602ECD49}" sibTransId="{FA0261DC-4840-4C55-A823-94C34BF690C0}"/>
    <dgm:cxn modelId="{52397A4F-AD7D-4AAC-A26D-E39B6602583D}" type="presOf" srcId="{C603A7F3-8DE7-4906-91F8-C597D99C6E03}" destId="{E3AF0EDD-A197-4A05-8065-2914C13E0567}" srcOrd="1" destOrd="0" presId="urn:microsoft.com/office/officeart/2005/8/layout/list1"/>
    <dgm:cxn modelId="{4BB45052-D18D-44BC-8E04-4C0F4A0CB390}" type="presOf" srcId="{C603A7F3-8DE7-4906-91F8-C597D99C6E03}" destId="{D281927E-0408-44B2-823E-162FF629AAC4}" srcOrd="0" destOrd="0" presId="urn:microsoft.com/office/officeart/2005/8/layout/list1"/>
    <dgm:cxn modelId="{619E9974-A4FC-46F3-A003-3A4C50E9496C}" srcId="{7B3BDF66-0D1E-4931-A598-F8777F4CDA03}" destId="{665BD7B1-897D-4332-BA10-E0B201EE0010}" srcOrd="0" destOrd="0" parTransId="{2CEDC2FB-30FA-4020-AAEA-19B3D7CAC5E8}" sibTransId="{50C847E5-4DC3-48F6-9610-6C07AE161ADE}"/>
    <dgm:cxn modelId="{11D0D279-FE4F-4E08-8305-3D1D28194812}" srcId="{C603A7F3-8DE7-4906-91F8-C597D99C6E03}" destId="{12EBA13D-7F9E-441A-A2D8-F1997011DED4}" srcOrd="1" destOrd="0" parTransId="{8DC0AFE0-1132-47F9-938E-614058E7D089}" sibTransId="{5BF3DA4F-19DD-4700-8FB3-15D6EA51A085}"/>
    <dgm:cxn modelId="{A731A87A-B17C-4598-922B-DAC0A7DA07E0}" type="presOf" srcId="{00AC58FE-330D-4D75-84C5-56EAC320576B}" destId="{03540ACC-B54C-4785-A551-61BBE29FD42D}" srcOrd="0" destOrd="1" presId="urn:microsoft.com/office/officeart/2005/8/layout/list1"/>
    <dgm:cxn modelId="{07270387-0451-4106-A691-73F7753B498F}" type="presOf" srcId="{8BA71AF5-AD87-48B6-B1D1-9E15A4BD75A4}" destId="{3054300C-5B6E-4817-ADDA-ADC6FA74591B}" srcOrd="1" destOrd="0" presId="urn:microsoft.com/office/officeart/2005/8/layout/list1"/>
    <dgm:cxn modelId="{D76E7C96-0F1B-4F33-AB98-3FF1BE9187DC}" type="presOf" srcId="{ABADBB12-1E00-4F01-AE72-B51F75D14296}" destId="{DE9C12FF-E4E4-4F60-989E-8F91EAC92C5D}" srcOrd="0" destOrd="0" presId="urn:microsoft.com/office/officeart/2005/8/layout/list1"/>
    <dgm:cxn modelId="{A7385CA3-0122-44C5-A59B-AEE886F50F34}" srcId="{7B3BDF66-0D1E-4931-A598-F8777F4CDA03}" destId="{00AC58FE-330D-4D75-84C5-56EAC320576B}" srcOrd="1" destOrd="0" parTransId="{5934F720-1D21-4ACC-9EAB-722CDE930875}" sibTransId="{4C048912-D5FA-49F3-8641-59DBEC74C364}"/>
    <dgm:cxn modelId="{D2A5F7A6-7AAC-4D4E-908F-380C1AEEE05F}" type="presOf" srcId="{6190138D-1551-40FD-AF66-C1CC75F76A6A}" destId="{4626F909-C55E-41F4-9DAF-444B6BD0E9D1}" srcOrd="1" destOrd="0" presId="urn:microsoft.com/office/officeart/2005/8/layout/list1"/>
    <dgm:cxn modelId="{DEDC21AC-6B61-404F-A48E-E486DA08BA98}" type="presOf" srcId="{1C8119FA-AE4D-4420-9C3B-A50BD9660589}" destId="{3C065790-46BC-498E-9790-470944DB481F}" srcOrd="0" destOrd="0" presId="urn:microsoft.com/office/officeart/2005/8/layout/list1"/>
    <dgm:cxn modelId="{FDAC23B9-67D4-4C74-AA46-D0F73F962620}" srcId="{6190138D-1551-40FD-AF66-C1CC75F76A6A}" destId="{5B369208-6BE4-4527-BCFF-603CABFFCB47}" srcOrd="0" destOrd="0" parTransId="{02305BBC-54CF-4912-83F8-52A2E3D6B61D}" sibTransId="{E784741B-F86F-45E1-BDFC-77AC806F00FB}"/>
    <dgm:cxn modelId="{E65638BB-3DB4-4038-840C-9CFAED0261E2}" type="presOf" srcId="{6C9E285E-8E7C-472F-9742-F88A1218FB3E}" destId="{187BEB00-907E-4E64-A1FE-9AD89FE9B03D}" srcOrd="0" destOrd="0" presId="urn:microsoft.com/office/officeart/2005/8/layout/list1"/>
    <dgm:cxn modelId="{FC1470C3-8DD5-4798-BAC2-13C8CC4377D1}" srcId="{C603A7F3-8DE7-4906-91F8-C597D99C6E03}" destId="{1C8119FA-AE4D-4420-9C3B-A50BD9660589}" srcOrd="0" destOrd="0" parTransId="{2CF125EC-905B-4E8C-96B7-903C7EF54D76}" sibTransId="{D277510D-F0E6-4586-A081-75EB305734CC}"/>
    <dgm:cxn modelId="{B866E3C3-C615-4DB3-AC03-5D24D77A4E9D}" srcId="{C603A7F3-8DE7-4906-91F8-C597D99C6E03}" destId="{2F03FF47-EBB1-4685-81CB-113AE4886371}" srcOrd="2" destOrd="0" parTransId="{2C9DC9C9-986E-4C63-8201-8AEF59E1F6EE}" sibTransId="{7B7EA07B-E31B-4D13-B209-671FC4DED237}"/>
    <dgm:cxn modelId="{27FBCDDC-33CA-4FE4-B762-0E512B5C5310}" srcId="{ABADBB12-1E00-4F01-AE72-B51F75D14296}" destId="{8BA71AF5-AD87-48B6-B1D1-9E15A4BD75A4}" srcOrd="3" destOrd="0" parTransId="{EEDCE390-79FD-4BD3-87B4-D88968185C8C}" sibTransId="{7BB5C9E0-4646-4A07-AFE4-1515E1721FC5}"/>
    <dgm:cxn modelId="{7D53DEDF-DDAF-4597-AECD-17E2A642B2DB}" srcId="{ABADBB12-1E00-4F01-AE72-B51F75D14296}" destId="{C603A7F3-8DE7-4906-91F8-C597D99C6E03}" srcOrd="4" destOrd="0" parTransId="{850CD59C-50B4-4139-8EF8-21A577520A22}" sibTransId="{E7B90D5A-316F-410A-8F04-A43DE99360DA}"/>
    <dgm:cxn modelId="{188D70E4-695C-40C4-A7BA-95F0F7832BC6}" type="presOf" srcId="{9AFA2767-1796-414D-B857-778AF120DF1E}" destId="{F3FFC7F3-533D-46F8-8275-EDF379AF5B2A}" srcOrd="0" destOrd="0" presId="urn:microsoft.com/office/officeart/2005/8/layout/list1"/>
    <dgm:cxn modelId="{F134ACE7-72EA-4633-AA9D-912C09BB2B49}" type="presOf" srcId="{5B369208-6BE4-4527-BCFF-603CABFFCB47}" destId="{D8FE4BAE-7AFF-4FBB-9CEF-06FA4F767281}" srcOrd="0" destOrd="0" presId="urn:microsoft.com/office/officeart/2005/8/layout/list1"/>
    <dgm:cxn modelId="{748E67EC-E4FD-41D1-89EE-634797FF7D1B}" type="presOf" srcId="{665BD7B1-897D-4332-BA10-E0B201EE0010}" destId="{03540ACC-B54C-4785-A551-61BBE29FD42D}" srcOrd="0" destOrd="0" presId="urn:microsoft.com/office/officeart/2005/8/layout/list1"/>
    <dgm:cxn modelId="{083825EE-4AF5-4EC7-BBD0-F0213BE77E35}" type="presOf" srcId="{7B3BDF66-0D1E-4931-A598-F8777F4CDA03}" destId="{4B741245-7028-49D8-BEC2-C802F53BB1DA}" srcOrd="0" destOrd="0" presId="urn:microsoft.com/office/officeart/2005/8/layout/list1"/>
    <dgm:cxn modelId="{4FD3AFEE-80D9-4FA1-AB75-8FFF6C9D5664}" type="presOf" srcId="{8BA71AF5-AD87-48B6-B1D1-9E15A4BD75A4}" destId="{61D3EFC2-5950-438D-933A-C0A810724EE6}" srcOrd="0" destOrd="0" presId="urn:microsoft.com/office/officeart/2005/8/layout/list1"/>
    <dgm:cxn modelId="{00B179F0-33AB-49CB-A70A-347F11AC59CE}" type="presOf" srcId="{5BE59878-56CF-47E9-8ED1-947969E8BA4C}" destId="{56B4E5BD-4C32-49E8-98BF-FF76E06FC763}" srcOrd="1" destOrd="0" presId="urn:microsoft.com/office/officeart/2005/8/layout/list1"/>
    <dgm:cxn modelId="{EF7698F0-B248-4661-9CE7-AEF5F25431B9}" srcId="{ABADBB12-1E00-4F01-AE72-B51F75D14296}" destId="{6190138D-1551-40FD-AF66-C1CC75F76A6A}" srcOrd="1" destOrd="0" parTransId="{81DB0054-138E-4A40-83BC-C44D7A8E8741}" sibTransId="{10806795-0F0B-453C-A68F-3F57B00F88EC}"/>
    <dgm:cxn modelId="{7D93AEF3-3F9B-4C4D-BF33-A6B32547A16A}" type="presOf" srcId="{5BE59878-56CF-47E9-8ED1-947969E8BA4C}" destId="{F43C7FF5-C22E-4AD5-B543-34E9B9FD72C3}" srcOrd="0" destOrd="0" presId="urn:microsoft.com/office/officeart/2005/8/layout/list1"/>
    <dgm:cxn modelId="{17941483-939A-4DFC-843D-287CDBD81586}" type="presParOf" srcId="{DE9C12FF-E4E4-4F60-989E-8F91EAC92C5D}" destId="{6C1C4A52-42A9-47EC-9349-A2DD32D6F9E1}" srcOrd="0" destOrd="0" presId="urn:microsoft.com/office/officeart/2005/8/layout/list1"/>
    <dgm:cxn modelId="{0DC1BF70-5C00-46F6-987D-7E0BA6F0557C}" type="presParOf" srcId="{6C1C4A52-42A9-47EC-9349-A2DD32D6F9E1}" destId="{F43C7FF5-C22E-4AD5-B543-34E9B9FD72C3}" srcOrd="0" destOrd="0" presId="urn:microsoft.com/office/officeart/2005/8/layout/list1"/>
    <dgm:cxn modelId="{EAE01CA3-6429-4614-B551-E7F52ACED6B4}" type="presParOf" srcId="{6C1C4A52-42A9-47EC-9349-A2DD32D6F9E1}" destId="{56B4E5BD-4C32-49E8-98BF-FF76E06FC763}" srcOrd="1" destOrd="0" presId="urn:microsoft.com/office/officeart/2005/8/layout/list1"/>
    <dgm:cxn modelId="{0DEFF957-543F-48CA-8D78-6857E71F4DA4}" type="presParOf" srcId="{DE9C12FF-E4E4-4F60-989E-8F91EAC92C5D}" destId="{2F79B811-AF9A-406E-998E-E533FB925294}" srcOrd="1" destOrd="0" presId="urn:microsoft.com/office/officeart/2005/8/layout/list1"/>
    <dgm:cxn modelId="{0F0ED9A8-AE3C-4731-8652-702ED94242A8}" type="presParOf" srcId="{DE9C12FF-E4E4-4F60-989E-8F91EAC92C5D}" destId="{F3FFC7F3-533D-46F8-8275-EDF379AF5B2A}" srcOrd="2" destOrd="0" presId="urn:microsoft.com/office/officeart/2005/8/layout/list1"/>
    <dgm:cxn modelId="{A437D264-2EC6-4B12-94F1-37177EF92B3A}" type="presParOf" srcId="{DE9C12FF-E4E4-4F60-989E-8F91EAC92C5D}" destId="{8FB8CA4C-80C0-4987-8747-46E708FD855B}" srcOrd="3" destOrd="0" presId="urn:microsoft.com/office/officeart/2005/8/layout/list1"/>
    <dgm:cxn modelId="{B4CAD9F1-9772-4E17-BE51-8E4848E092DB}" type="presParOf" srcId="{DE9C12FF-E4E4-4F60-989E-8F91EAC92C5D}" destId="{5BEC7446-EE74-4536-8256-912FB1CA1CCC}" srcOrd="4" destOrd="0" presId="urn:microsoft.com/office/officeart/2005/8/layout/list1"/>
    <dgm:cxn modelId="{397DFDC2-5824-486A-9FE0-660F1C312B19}" type="presParOf" srcId="{5BEC7446-EE74-4536-8256-912FB1CA1CCC}" destId="{7BAC1ABF-5934-49B5-B555-6E19CAC3C176}" srcOrd="0" destOrd="0" presId="urn:microsoft.com/office/officeart/2005/8/layout/list1"/>
    <dgm:cxn modelId="{4C50EB9C-D46B-4D8B-A045-AD45A41294FF}" type="presParOf" srcId="{5BEC7446-EE74-4536-8256-912FB1CA1CCC}" destId="{4626F909-C55E-41F4-9DAF-444B6BD0E9D1}" srcOrd="1" destOrd="0" presId="urn:microsoft.com/office/officeart/2005/8/layout/list1"/>
    <dgm:cxn modelId="{609A32DA-7FBA-4D0A-A1F0-1F2EBCCE5E1D}" type="presParOf" srcId="{DE9C12FF-E4E4-4F60-989E-8F91EAC92C5D}" destId="{5C45DC82-1443-4E96-B839-D9D98540ABBD}" srcOrd="5" destOrd="0" presId="urn:microsoft.com/office/officeart/2005/8/layout/list1"/>
    <dgm:cxn modelId="{947EB9FE-B246-45CC-9081-481C1C9C0618}" type="presParOf" srcId="{DE9C12FF-E4E4-4F60-989E-8F91EAC92C5D}" destId="{D8FE4BAE-7AFF-4FBB-9CEF-06FA4F767281}" srcOrd="6" destOrd="0" presId="urn:microsoft.com/office/officeart/2005/8/layout/list1"/>
    <dgm:cxn modelId="{07BE44E0-8CF0-43E2-8309-BED11D0F0CF4}" type="presParOf" srcId="{DE9C12FF-E4E4-4F60-989E-8F91EAC92C5D}" destId="{A8071257-1DD7-4AE4-96BA-CB72F735EC75}" srcOrd="7" destOrd="0" presId="urn:microsoft.com/office/officeart/2005/8/layout/list1"/>
    <dgm:cxn modelId="{48FFC727-BC4D-4655-8792-37E92F56CE8B}" type="presParOf" srcId="{DE9C12FF-E4E4-4F60-989E-8F91EAC92C5D}" destId="{8E4B6A8D-D6ED-46DD-9C38-E1D11B8D2598}" srcOrd="8" destOrd="0" presId="urn:microsoft.com/office/officeart/2005/8/layout/list1"/>
    <dgm:cxn modelId="{74A1DFAF-6941-4319-BA54-7D398749AEBE}" type="presParOf" srcId="{8E4B6A8D-D6ED-46DD-9C38-E1D11B8D2598}" destId="{4B741245-7028-49D8-BEC2-C802F53BB1DA}" srcOrd="0" destOrd="0" presId="urn:microsoft.com/office/officeart/2005/8/layout/list1"/>
    <dgm:cxn modelId="{A656A360-E36C-4884-B3BB-4A69CB693C82}" type="presParOf" srcId="{8E4B6A8D-D6ED-46DD-9C38-E1D11B8D2598}" destId="{168DC68B-A631-4E5F-8967-93A875B7AF13}" srcOrd="1" destOrd="0" presId="urn:microsoft.com/office/officeart/2005/8/layout/list1"/>
    <dgm:cxn modelId="{99608717-E646-4A4D-9188-353F7BE8FFCB}" type="presParOf" srcId="{DE9C12FF-E4E4-4F60-989E-8F91EAC92C5D}" destId="{D919E54B-608B-4F3E-86F6-FE82FE6632E7}" srcOrd="9" destOrd="0" presId="urn:microsoft.com/office/officeart/2005/8/layout/list1"/>
    <dgm:cxn modelId="{55654B8C-278B-4193-81FF-C6108E0D1B2D}" type="presParOf" srcId="{DE9C12FF-E4E4-4F60-989E-8F91EAC92C5D}" destId="{03540ACC-B54C-4785-A551-61BBE29FD42D}" srcOrd="10" destOrd="0" presId="urn:microsoft.com/office/officeart/2005/8/layout/list1"/>
    <dgm:cxn modelId="{54F8E1BA-A81A-403B-8C03-2EC2C9C19673}" type="presParOf" srcId="{DE9C12FF-E4E4-4F60-989E-8F91EAC92C5D}" destId="{745929E2-28F7-4032-B4D2-CA9DD446CB8D}" srcOrd="11" destOrd="0" presId="urn:microsoft.com/office/officeart/2005/8/layout/list1"/>
    <dgm:cxn modelId="{642DE3C9-9A5B-463B-9EC9-76831420A238}" type="presParOf" srcId="{DE9C12FF-E4E4-4F60-989E-8F91EAC92C5D}" destId="{FC4F8E64-AD85-4595-9411-23F9E2BB7C9C}" srcOrd="12" destOrd="0" presId="urn:microsoft.com/office/officeart/2005/8/layout/list1"/>
    <dgm:cxn modelId="{FD81CCE7-3CCC-446A-B5CF-9960E82F573F}" type="presParOf" srcId="{FC4F8E64-AD85-4595-9411-23F9E2BB7C9C}" destId="{61D3EFC2-5950-438D-933A-C0A810724EE6}" srcOrd="0" destOrd="0" presId="urn:microsoft.com/office/officeart/2005/8/layout/list1"/>
    <dgm:cxn modelId="{69266889-AE3E-4DDB-A49F-6A1E5DF25E9A}" type="presParOf" srcId="{FC4F8E64-AD85-4595-9411-23F9E2BB7C9C}" destId="{3054300C-5B6E-4817-ADDA-ADC6FA74591B}" srcOrd="1" destOrd="0" presId="urn:microsoft.com/office/officeart/2005/8/layout/list1"/>
    <dgm:cxn modelId="{07736DD0-3485-4C19-8814-6FCD6AD6A72B}" type="presParOf" srcId="{DE9C12FF-E4E4-4F60-989E-8F91EAC92C5D}" destId="{B8447DA2-2173-4985-B358-13B70F83B9AC}" srcOrd="13" destOrd="0" presId="urn:microsoft.com/office/officeart/2005/8/layout/list1"/>
    <dgm:cxn modelId="{6F4E88C1-AEE6-406E-954F-DACFB5809880}" type="presParOf" srcId="{DE9C12FF-E4E4-4F60-989E-8F91EAC92C5D}" destId="{187BEB00-907E-4E64-A1FE-9AD89FE9B03D}" srcOrd="14" destOrd="0" presId="urn:microsoft.com/office/officeart/2005/8/layout/list1"/>
    <dgm:cxn modelId="{1E331309-9624-4C8E-8BF4-E1A4F02BAD40}" type="presParOf" srcId="{DE9C12FF-E4E4-4F60-989E-8F91EAC92C5D}" destId="{F6D81728-6042-4227-8E6B-70A8598FE42F}" srcOrd="15" destOrd="0" presId="urn:microsoft.com/office/officeart/2005/8/layout/list1"/>
    <dgm:cxn modelId="{3A4F82BC-76CF-497A-A97A-27DA7A075368}" type="presParOf" srcId="{DE9C12FF-E4E4-4F60-989E-8F91EAC92C5D}" destId="{DA607B39-A908-47EE-8A7E-963171FF10A0}" srcOrd="16" destOrd="0" presId="urn:microsoft.com/office/officeart/2005/8/layout/list1"/>
    <dgm:cxn modelId="{07A19846-098F-4944-9117-86DA7F387C79}" type="presParOf" srcId="{DA607B39-A908-47EE-8A7E-963171FF10A0}" destId="{D281927E-0408-44B2-823E-162FF629AAC4}" srcOrd="0" destOrd="0" presId="urn:microsoft.com/office/officeart/2005/8/layout/list1"/>
    <dgm:cxn modelId="{B3DDCD38-5ADF-4FCE-B42B-525F02B97A4F}" type="presParOf" srcId="{DA607B39-A908-47EE-8A7E-963171FF10A0}" destId="{E3AF0EDD-A197-4A05-8065-2914C13E0567}" srcOrd="1" destOrd="0" presId="urn:microsoft.com/office/officeart/2005/8/layout/list1"/>
    <dgm:cxn modelId="{125719EF-548B-465A-9B92-AAD2C8E93511}" type="presParOf" srcId="{DE9C12FF-E4E4-4F60-989E-8F91EAC92C5D}" destId="{308650F1-877E-4817-8DBA-751770FAD07D}" srcOrd="17" destOrd="0" presId="urn:microsoft.com/office/officeart/2005/8/layout/list1"/>
    <dgm:cxn modelId="{F0C533FC-5038-4D06-8B17-7440214C8D65}" type="presParOf" srcId="{DE9C12FF-E4E4-4F60-989E-8F91EAC92C5D}" destId="{3C065790-46BC-498E-9790-470944DB481F}"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FEBFB-42AD-4654-B9CA-92C15DF1A89D}">
      <dsp:nvSpPr>
        <dsp:cNvPr id="0" name=""/>
        <dsp:cNvSpPr/>
      </dsp:nvSpPr>
      <dsp:spPr>
        <a:xfrm rot="10800000">
          <a:off x="1557748" y="2335"/>
          <a:ext cx="5244655" cy="946904"/>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5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cap="all" baseline="0" dirty="0"/>
            <a:t>General Overview</a:t>
          </a:r>
        </a:p>
      </dsp:txBody>
      <dsp:txXfrm rot="10800000">
        <a:off x="1794474" y="2335"/>
        <a:ext cx="5007929" cy="946904"/>
      </dsp:txXfrm>
    </dsp:sp>
    <dsp:sp modelId="{AA7C4588-3F1C-4A2E-8F0E-7A3C12CF8AA2}">
      <dsp:nvSpPr>
        <dsp:cNvPr id="0" name=""/>
        <dsp:cNvSpPr/>
      </dsp:nvSpPr>
      <dsp:spPr>
        <a:xfrm>
          <a:off x="1084296" y="2335"/>
          <a:ext cx="946904" cy="946904"/>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87D19D-9C6A-4553-A5D0-C2878607332B}">
      <dsp:nvSpPr>
        <dsp:cNvPr id="0" name=""/>
        <dsp:cNvSpPr/>
      </dsp:nvSpPr>
      <dsp:spPr>
        <a:xfrm rot="10800000">
          <a:off x="1557748" y="1231897"/>
          <a:ext cx="5244655" cy="946904"/>
        </a:xfrm>
        <a:prstGeom prst="homePlat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5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cap="all" baseline="0" dirty="0"/>
            <a:t>Accessing the Data Pipeline</a:t>
          </a:r>
        </a:p>
      </dsp:txBody>
      <dsp:txXfrm rot="10800000">
        <a:off x="1794474" y="1231897"/>
        <a:ext cx="5007929" cy="946904"/>
      </dsp:txXfrm>
    </dsp:sp>
    <dsp:sp modelId="{5884D8E4-4076-4DEE-BA1E-5E3AC766120E}">
      <dsp:nvSpPr>
        <dsp:cNvPr id="0" name=""/>
        <dsp:cNvSpPr/>
      </dsp:nvSpPr>
      <dsp:spPr>
        <a:xfrm>
          <a:off x="1084296" y="1231897"/>
          <a:ext cx="946904" cy="946904"/>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44000" r="-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E2F88E-9DB4-4EEE-930D-4014BCB55DD1}">
      <dsp:nvSpPr>
        <dsp:cNvPr id="0" name=""/>
        <dsp:cNvSpPr/>
      </dsp:nvSpPr>
      <dsp:spPr>
        <a:xfrm rot="10800000">
          <a:off x="1557748" y="2461460"/>
          <a:ext cx="5244655" cy="946904"/>
        </a:xfrm>
        <a:prstGeom prst="homePlate">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5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cap="all" baseline="0" dirty="0"/>
            <a:t>Snapshot Process</a:t>
          </a:r>
        </a:p>
      </dsp:txBody>
      <dsp:txXfrm rot="10800000">
        <a:off x="1794474" y="2461460"/>
        <a:ext cx="5007929" cy="946904"/>
      </dsp:txXfrm>
    </dsp:sp>
    <dsp:sp modelId="{215CB070-B9DC-4B43-A358-17F63E6DAE52}">
      <dsp:nvSpPr>
        <dsp:cNvPr id="0" name=""/>
        <dsp:cNvSpPr/>
      </dsp:nvSpPr>
      <dsp:spPr>
        <a:xfrm>
          <a:off x="1084296" y="2461460"/>
          <a:ext cx="946904" cy="946904"/>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FBE67C-B9DF-44EA-A49A-0B3C61E3DA76}">
      <dsp:nvSpPr>
        <dsp:cNvPr id="0" name=""/>
        <dsp:cNvSpPr/>
      </dsp:nvSpPr>
      <dsp:spPr>
        <a:xfrm rot="10800000">
          <a:off x="1557748" y="3691023"/>
          <a:ext cx="5244655" cy="946904"/>
        </a:xfrm>
        <a:prstGeom prst="homePlate">
          <a:avLst/>
        </a:prstGeom>
        <a:solidFill>
          <a:srgbClr val="CC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5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TIMELINE/RESOURCES/ASSISTANCE</a:t>
          </a:r>
        </a:p>
      </dsp:txBody>
      <dsp:txXfrm rot="10800000">
        <a:off x="1794474" y="3691023"/>
        <a:ext cx="5007929" cy="946904"/>
      </dsp:txXfrm>
    </dsp:sp>
    <dsp:sp modelId="{40FC0085-B1C1-40A8-94E6-F9612F97726F}">
      <dsp:nvSpPr>
        <dsp:cNvPr id="0" name=""/>
        <dsp:cNvSpPr/>
      </dsp:nvSpPr>
      <dsp:spPr>
        <a:xfrm>
          <a:off x="1113735" y="3665267"/>
          <a:ext cx="946904" cy="946904"/>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B86BA-B5F2-496A-A455-B0B211FA3BC7}">
      <dsp:nvSpPr>
        <dsp:cNvPr id="0" name=""/>
        <dsp:cNvSpPr/>
      </dsp:nvSpPr>
      <dsp:spPr>
        <a:xfrm>
          <a:off x="1521955" y="0"/>
          <a:ext cx="5272378" cy="527237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56B5E4-084B-4252-8964-0D7C031FD456}">
      <dsp:nvSpPr>
        <dsp:cNvPr id="0" name=""/>
        <dsp:cNvSpPr/>
      </dsp:nvSpPr>
      <dsp:spPr>
        <a:xfrm>
          <a:off x="2022831" y="500876"/>
          <a:ext cx="2056227" cy="2056227"/>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Special Education Child</a:t>
          </a:r>
        </a:p>
      </dsp:txBody>
      <dsp:txXfrm>
        <a:off x="2123208" y="601253"/>
        <a:ext cx="1855473" cy="1855473"/>
      </dsp:txXfrm>
    </dsp:sp>
    <dsp:sp modelId="{81CB02D9-9E99-4B0E-B3FA-27905DBFD60E}">
      <dsp:nvSpPr>
        <dsp:cNvPr id="0" name=""/>
        <dsp:cNvSpPr/>
      </dsp:nvSpPr>
      <dsp:spPr>
        <a:xfrm>
          <a:off x="4237230" y="500876"/>
          <a:ext cx="2056227" cy="2056227"/>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Special Education Participation</a:t>
          </a:r>
        </a:p>
      </dsp:txBody>
      <dsp:txXfrm>
        <a:off x="4337607" y="601253"/>
        <a:ext cx="1855473" cy="1855473"/>
      </dsp:txXfrm>
    </dsp:sp>
    <dsp:sp modelId="{E6EB45A8-9B0F-4C3D-8CD4-34CBB35DAF39}">
      <dsp:nvSpPr>
        <dsp:cNvPr id="0" name=""/>
        <dsp:cNvSpPr/>
      </dsp:nvSpPr>
      <dsp:spPr>
        <a:xfrm>
          <a:off x="2025750" y="2654040"/>
          <a:ext cx="2050388" cy="21786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Staff Profile </a:t>
          </a:r>
        </a:p>
      </dsp:txBody>
      <dsp:txXfrm>
        <a:off x="2125842" y="2754132"/>
        <a:ext cx="1850204" cy="1978512"/>
      </dsp:txXfrm>
    </dsp:sp>
    <dsp:sp modelId="{96606AAA-3A5A-48F7-8CC7-6B105AF23BE1}">
      <dsp:nvSpPr>
        <dsp:cNvPr id="0" name=""/>
        <dsp:cNvSpPr/>
      </dsp:nvSpPr>
      <dsp:spPr>
        <a:xfrm>
          <a:off x="4237230" y="2715275"/>
          <a:ext cx="2056227" cy="20562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Staff Assignment</a:t>
          </a:r>
        </a:p>
      </dsp:txBody>
      <dsp:txXfrm>
        <a:off x="4337607" y="2815652"/>
        <a:ext cx="1855473" cy="1855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D115F-5BFC-4FB0-AF5F-4A0F5AB1F7AE}">
      <dsp:nvSpPr>
        <dsp:cNvPr id="0" name=""/>
        <dsp:cNvSpPr/>
      </dsp:nvSpPr>
      <dsp:spPr>
        <a:xfrm>
          <a:off x="6931" y="518229"/>
          <a:ext cx="2071799" cy="1243079"/>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Create/Update Data Files</a:t>
          </a:r>
        </a:p>
      </dsp:txBody>
      <dsp:txXfrm>
        <a:off x="43340" y="554638"/>
        <a:ext cx="1998981" cy="1170261"/>
      </dsp:txXfrm>
    </dsp:sp>
    <dsp:sp modelId="{4E303AA4-7E71-42A0-A8FC-EA5B8BF84102}">
      <dsp:nvSpPr>
        <dsp:cNvPr id="0" name=""/>
        <dsp:cNvSpPr/>
      </dsp:nvSpPr>
      <dsp:spPr>
        <a:xfrm rot="27587">
          <a:off x="2290977" y="950821"/>
          <a:ext cx="423236"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290979" y="1053073"/>
        <a:ext cx="296265" cy="308284"/>
      </dsp:txXfrm>
    </dsp:sp>
    <dsp:sp modelId="{77CF8226-B476-4B80-9EB2-9623636373BC}">
      <dsp:nvSpPr>
        <dsp:cNvPr id="0" name=""/>
        <dsp:cNvSpPr/>
      </dsp:nvSpPr>
      <dsp:spPr>
        <a:xfrm>
          <a:off x="2877264" y="541263"/>
          <a:ext cx="2071799" cy="1243079"/>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Upload files in Format Checker</a:t>
          </a:r>
        </a:p>
      </dsp:txBody>
      <dsp:txXfrm>
        <a:off x="2913673" y="577672"/>
        <a:ext cx="1998981" cy="1170261"/>
      </dsp:txXfrm>
    </dsp:sp>
    <dsp:sp modelId="{D565754F-7CF2-4102-A9DA-589D098DC85A}">
      <dsp:nvSpPr>
        <dsp:cNvPr id="0" name=""/>
        <dsp:cNvSpPr/>
      </dsp:nvSpPr>
      <dsp:spPr>
        <a:xfrm>
          <a:off x="5131381" y="905900"/>
          <a:ext cx="439221"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131381" y="1008661"/>
        <a:ext cx="307455" cy="308284"/>
      </dsp:txXfrm>
    </dsp:sp>
    <dsp:sp modelId="{2BE2D3E8-1A1B-433F-9481-1194DD23023A}">
      <dsp:nvSpPr>
        <dsp:cNvPr id="0" name=""/>
        <dsp:cNvSpPr/>
      </dsp:nvSpPr>
      <dsp:spPr>
        <a:xfrm>
          <a:off x="5777783" y="541263"/>
          <a:ext cx="2071799" cy="1243079"/>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Upload files in Data File Upload</a:t>
          </a:r>
        </a:p>
      </dsp:txBody>
      <dsp:txXfrm>
        <a:off x="5814192" y="577672"/>
        <a:ext cx="1998981" cy="1170261"/>
      </dsp:txXfrm>
    </dsp:sp>
    <dsp:sp modelId="{DD63DBF7-9724-4AFB-A41C-AFC7588AD9E8}">
      <dsp:nvSpPr>
        <dsp:cNvPr id="0" name=""/>
        <dsp:cNvSpPr/>
      </dsp:nvSpPr>
      <dsp:spPr>
        <a:xfrm rot="5387361">
          <a:off x="6646259" y="1840141"/>
          <a:ext cx="341716"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6662787" y="1926186"/>
        <a:ext cx="308284" cy="239201"/>
      </dsp:txXfrm>
    </dsp:sp>
    <dsp:sp modelId="{ABAF1FF5-3558-4DA0-BD61-E09E17F54DD7}">
      <dsp:nvSpPr>
        <dsp:cNvPr id="0" name=""/>
        <dsp:cNvSpPr/>
      </dsp:nvSpPr>
      <dsp:spPr>
        <a:xfrm>
          <a:off x="5784723" y="2429087"/>
          <a:ext cx="2071799" cy="1243079"/>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Review Batch Maintenance</a:t>
          </a:r>
        </a:p>
      </dsp:txBody>
      <dsp:txXfrm>
        <a:off x="5821132" y="2465496"/>
        <a:ext cx="1998981" cy="1170261"/>
      </dsp:txXfrm>
    </dsp:sp>
    <dsp:sp modelId="{F34CCD06-BC59-491B-91DB-495DA1DB0465}">
      <dsp:nvSpPr>
        <dsp:cNvPr id="0" name=""/>
        <dsp:cNvSpPr/>
      </dsp:nvSpPr>
      <dsp:spPr>
        <a:xfrm rot="10800000">
          <a:off x="5190143" y="2793723"/>
          <a:ext cx="420170"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5316194" y="2896484"/>
        <a:ext cx="294119" cy="308284"/>
      </dsp:txXfrm>
    </dsp:sp>
    <dsp:sp modelId="{B149379C-96A8-4935-820E-5D8EFAD92B1A}">
      <dsp:nvSpPr>
        <dsp:cNvPr id="0" name=""/>
        <dsp:cNvSpPr/>
      </dsp:nvSpPr>
      <dsp:spPr>
        <a:xfrm>
          <a:off x="2920150" y="2429087"/>
          <a:ext cx="2071799" cy="124307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Review Error Reports in Cognos</a:t>
          </a:r>
        </a:p>
      </dsp:txBody>
      <dsp:txXfrm>
        <a:off x="2956559" y="2465496"/>
        <a:ext cx="1998981" cy="1170261"/>
      </dsp:txXfrm>
    </dsp:sp>
    <dsp:sp modelId="{D0E54141-F69A-43B7-B59D-C447D65EBC05}">
      <dsp:nvSpPr>
        <dsp:cNvPr id="0" name=""/>
        <dsp:cNvSpPr/>
      </dsp:nvSpPr>
      <dsp:spPr>
        <a:xfrm rot="10800000">
          <a:off x="2283886" y="2793723"/>
          <a:ext cx="449626"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418774" y="2896484"/>
        <a:ext cx="314738" cy="308284"/>
      </dsp:txXfrm>
    </dsp:sp>
    <dsp:sp modelId="{C050DC38-CDD3-4059-B425-4ECA51E4FEFF}">
      <dsp:nvSpPr>
        <dsp:cNvPr id="0" name=""/>
        <dsp:cNvSpPr/>
      </dsp:nvSpPr>
      <dsp:spPr>
        <a:xfrm>
          <a:off x="0" y="2429087"/>
          <a:ext cx="2071799" cy="1243079"/>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Correct Data Files in Source System</a:t>
          </a:r>
        </a:p>
      </dsp:txBody>
      <dsp:txXfrm>
        <a:off x="36409" y="2465496"/>
        <a:ext cx="1998981" cy="1170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EF960-2386-4A6C-8B56-8B135CFBF350}">
      <dsp:nvSpPr>
        <dsp:cNvPr id="0" name=""/>
        <dsp:cNvSpPr/>
      </dsp:nvSpPr>
      <dsp:spPr>
        <a:xfrm>
          <a:off x="-1" y="47120"/>
          <a:ext cx="5021943" cy="313871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2568C-B1EF-4CBE-9F60-CDD8AC962111}">
      <dsp:nvSpPr>
        <dsp:cNvPr id="0" name=""/>
        <dsp:cNvSpPr/>
      </dsp:nvSpPr>
      <dsp:spPr>
        <a:xfrm>
          <a:off x="538478" y="2203104"/>
          <a:ext cx="329185" cy="329185"/>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22DC83-274B-4849-9996-8E0C0764BD55}">
      <dsp:nvSpPr>
        <dsp:cNvPr id="0" name=""/>
        <dsp:cNvSpPr/>
      </dsp:nvSpPr>
      <dsp:spPr>
        <a:xfrm rot="19948812">
          <a:off x="820017" y="1656494"/>
          <a:ext cx="2155406" cy="90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187" tIns="0" rIns="0" bIns="0" numCol="1" spcCol="1270" anchor="t" anchorCtr="0">
          <a:noAutofit/>
        </a:bodyPr>
        <a:lstStyle/>
        <a:p>
          <a:pPr lvl="0" algn="l" defTabSz="800100">
            <a:lnSpc>
              <a:spcPct val="90000"/>
            </a:lnSpc>
            <a:spcBef>
              <a:spcPct val="0"/>
            </a:spcBef>
            <a:spcAft>
              <a:spcPct val="35000"/>
            </a:spcAft>
            <a:buNone/>
          </a:pPr>
          <a:r>
            <a:rPr lang="en-US" sz="1800" kern="1200" cap="all" baseline="0" dirty="0">
              <a:solidFill>
                <a:srgbClr val="0000FF"/>
              </a:solidFill>
              <a:latin typeface="Gill Sans MT" panose="020B0502020104020203" pitchFamily="34" charset="0"/>
            </a:rPr>
            <a:t>   </a:t>
          </a:r>
          <a:r>
            <a:rPr lang="en-US" sz="2000" kern="1200" cap="all" baseline="0" dirty="0">
              <a:solidFill>
                <a:srgbClr val="0000FF"/>
              </a:solidFill>
              <a:latin typeface="Gill Sans MT" panose="020B0502020104020203" pitchFamily="34" charset="0"/>
            </a:rPr>
            <a:t>IEP</a:t>
          </a:r>
          <a:r>
            <a:rPr lang="en-US" sz="1800" kern="1200" cap="all" baseline="0" dirty="0">
              <a:solidFill>
                <a:srgbClr val="0000FF"/>
              </a:solidFill>
              <a:latin typeface="Gill Sans MT" panose="020B0502020104020203" pitchFamily="34" charset="0"/>
            </a:rPr>
            <a:t> </a:t>
          </a:r>
        </a:p>
        <a:p>
          <a:pPr marL="174625" lvl="0" indent="-174625" algn="l" defTabSz="800100">
            <a:lnSpc>
              <a:spcPct val="90000"/>
            </a:lnSpc>
            <a:spcBef>
              <a:spcPct val="0"/>
            </a:spcBef>
            <a:spcAft>
              <a:spcPct val="35000"/>
            </a:spcAft>
            <a:buNone/>
          </a:pPr>
          <a:r>
            <a:rPr lang="en-US" sz="2800" kern="1200" dirty="0">
              <a:latin typeface="Gill Sans MT" panose="020B0502020104020203" pitchFamily="34" charset="0"/>
            </a:rPr>
            <a:t>   </a:t>
          </a:r>
        </a:p>
      </dsp:txBody>
      <dsp:txXfrm>
        <a:off x="820017" y="1656494"/>
        <a:ext cx="2155406" cy="907088"/>
      </dsp:txXfrm>
    </dsp:sp>
    <dsp:sp modelId="{93F2A8C7-908C-405D-9965-0F786F62E16B}">
      <dsp:nvSpPr>
        <dsp:cNvPr id="0" name=""/>
        <dsp:cNvSpPr/>
      </dsp:nvSpPr>
      <dsp:spPr>
        <a:xfrm>
          <a:off x="1743745" y="1402733"/>
          <a:ext cx="329183" cy="329183"/>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616FF-B98D-4440-A4DD-1B99B2D3E849}">
      <dsp:nvSpPr>
        <dsp:cNvPr id="0" name=""/>
        <dsp:cNvSpPr/>
      </dsp:nvSpPr>
      <dsp:spPr>
        <a:xfrm rot="20702972">
          <a:off x="2275111" y="1175445"/>
          <a:ext cx="1952169" cy="1707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68" tIns="0" rIns="0" bIns="0" numCol="1" spcCol="1270" anchor="t" anchorCtr="0">
          <a:noAutofit/>
        </a:bodyPr>
        <a:lstStyle/>
        <a:p>
          <a:pPr marL="0" lvl="0" indent="0" algn="l" defTabSz="577850">
            <a:lnSpc>
              <a:spcPct val="90000"/>
            </a:lnSpc>
            <a:spcBef>
              <a:spcPct val="0"/>
            </a:spcBef>
            <a:spcAft>
              <a:spcPct val="35000"/>
            </a:spcAft>
            <a:buNone/>
          </a:pPr>
          <a:r>
            <a:rPr lang="en-US" sz="1300" kern="1200" cap="all" baseline="0" dirty="0">
              <a:solidFill>
                <a:srgbClr val="0000FF"/>
              </a:solidFill>
            </a:rPr>
            <a:t> </a:t>
          </a:r>
          <a:r>
            <a:rPr lang="en-US" sz="1800" kern="1200" cap="all" baseline="0" dirty="0">
              <a:solidFill>
                <a:srgbClr val="0000FF"/>
              </a:solidFill>
              <a:latin typeface="Gill Sans MT" panose="020B0502020104020203" pitchFamily="34" charset="0"/>
            </a:rPr>
            <a:t>Staff</a:t>
          </a:r>
        </a:p>
        <a:p>
          <a:pPr marL="0" lvl="0" indent="0" algn="l" defTabSz="577850">
            <a:lnSpc>
              <a:spcPct val="100000"/>
            </a:lnSpc>
            <a:spcBef>
              <a:spcPct val="0"/>
            </a:spcBef>
            <a:spcAft>
              <a:spcPts val="0"/>
            </a:spcAft>
            <a:buNone/>
          </a:pPr>
          <a:r>
            <a:rPr lang="en-US" kern="1200" dirty="0">
              <a:latin typeface="Gill Sans MT" panose="020B0502020104020203" pitchFamily="34" charset="0"/>
            </a:rPr>
            <a:t>  </a:t>
          </a:r>
        </a:p>
      </dsp:txBody>
      <dsp:txXfrm>
        <a:off x="2275111" y="1175445"/>
        <a:ext cx="1952169" cy="1707460"/>
      </dsp:txXfrm>
    </dsp:sp>
    <dsp:sp modelId="{471BB19B-2232-4B6C-9B60-798C76D88EFA}">
      <dsp:nvSpPr>
        <dsp:cNvPr id="0" name=""/>
        <dsp:cNvSpPr/>
      </dsp:nvSpPr>
      <dsp:spPr>
        <a:xfrm>
          <a:off x="3176377" y="930166"/>
          <a:ext cx="326426" cy="3264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E438F2-C69D-47CC-AB59-10339DE19B2C}">
      <dsp:nvSpPr>
        <dsp:cNvPr id="0" name=""/>
        <dsp:cNvSpPr/>
      </dsp:nvSpPr>
      <dsp:spPr>
        <a:xfrm rot="21310216">
          <a:off x="2862504" y="977262"/>
          <a:ext cx="2159439" cy="218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67" tIns="0" rIns="0" bIns="0" numCol="1" spcCol="1270" anchor="t" anchorCtr="0">
          <a:noAutofit/>
        </a:bodyPr>
        <a:lstStyle/>
        <a:p>
          <a:pPr marL="0" lvl="0" indent="0" algn="l" defTabSz="577850">
            <a:lnSpc>
              <a:spcPct val="90000"/>
            </a:lnSpc>
            <a:spcBef>
              <a:spcPct val="0"/>
            </a:spcBef>
            <a:spcAft>
              <a:spcPct val="35000"/>
            </a:spcAft>
            <a:buNone/>
          </a:pPr>
          <a:r>
            <a:rPr lang="en-US" sz="1300" kern="1200" cap="all" baseline="0" dirty="0">
              <a:solidFill>
                <a:srgbClr val="0000FF"/>
              </a:solidFill>
            </a:rPr>
            <a:t>                 </a:t>
          </a:r>
          <a:r>
            <a:rPr lang="en-US" sz="1800" kern="1200" cap="all" baseline="0" dirty="0">
              <a:solidFill>
                <a:srgbClr val="0000FF"/>
              </a:solidFill>
              <a:latin typeface="Gill Sans MT" panose="020B0502020104020203" pitchFamily="34" charset="0"/>
            </a:rPr>
            <a:t>Student</a:t>
          </a:r>
        </a:p>
        <a:p>
          <a:pPr marL="0" lvl="0" indent="0" algn="l" defTabSz="577850">
            <a:lnSpc>
              <a:spcPct val="90000"/>
            </a:lnSpc>
            <a:spcBef>
              <a:spcPct val="0"/>
            </a:spcBef>
            <a:spcAft>
              <a:spcPct val="35000"/>
            </a:spcAft>
            <a:buNone/>
          </a:pPr>
          <a:r>
            <a:rPr lang="en-US" sz="1800" kern="1200" dirty="0">
              <a:latin typeface="Gill Sans MT" panose="020B0502020104020203" pitchFamily="34" charset="0"/>
            </a:rPr>
            <a:t>                            </a:t>
          </a:r>
          <a:endParaRPr lang="en-US" sz="1300" kern="1200" dirty="0">
            <a:latin typeface="Gill Sans MT" panose="020B0502020104020203" pitchFamily="34" charset="0"/>
          </a:endParaRPr>
        </a:p>
      </dsp:txBody>
      <dsp:txXfrm>
        <a:off x="2862504" y="977262"/>
        <a:ext cx="2159439" cy="21814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FC7F3-533D-46F8-8275-EDF379AF5B2A}">
      <dsp:nvSpPr>
        <dsp:cNvPr id="0" name=""/>
        <dsp:cNvSpPr/>
      </dsp:nvSpPr>
      <dsp:spPr>
        <a:xfrm>
          <a:off x="0" y="433191"/>
          <a:ext cx="7886700" cy="467775"/>
        </a:xfrm>
        <a:prstGeom prst="rect">
          <a:avLst/>
        </a:prstGeom>
        <a:solidFill>
          <a:schemeClr val="lt1">
            <a:alpha val="90000"/>
            <a:hueOff val="0"/>
            <a:satOff val="0"/>
            <a:lumOff val="0"/>
            <a:alphaOff val="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29108" rIns="612096"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t>28</a:t>
          </a:r>
          <a:r>
            <a:rPr lang="en-US" sz="1100" b="1" kern="1200" baseline="30000" dirty="0"/>
            <a:t>th</a:t>
          </a:r>
          <a:r>
            <a:rPr lang="en-US" sz="1100" b="1" kern="1200" dirty="0"/>
            <a:t> </a:t>
          </a:r>
          <a:r>
            <a:rPr lang="en-US" sz="1100" kern="1200" dirty="0"/>
            <a:t>(</a:t>
          </a:r>
          <a:r>
            <a:rPr lang="en-US" sz="1100" i="1" kern="1200" dirty="0"/>
            <a:t>Wednesday</a:t>
          </a:r>
          <a:r>
            <a:rPr lang="en-US" sz="1100" kern="1200" dirty="0"/>
            <a:t>) – December Count Snapshot Open</a:t>
          </a:r>
        </a:p>
      </dsp:txBody>
      <dsp:txXfrm>
        <a:off x="0" y="433191"/>
        <a:ext cx="7886700" cy="467775"/>
      </dsp:txXfrm>
    </dsp:sp>
    <dsp:sp modelId="{56B4E5BD-4C32-49E8-98BF-FF76E06FC763}">
      <dsp:nvSpPr>
        <dsp:cNvPr id="0" name=""/>
        <dsp:cNvSpPr/>
      </dsp:nvSpPr>
      <dsp:spPr>
        <a:xfrm>
          <a:off x="394335" y="270831"/>
          <a:ext cx="5520690" cy="324720"/>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chemeClr val="tx1"/>
              </a:solidFill>
            </a:rPr>
            <a:t>October</a:t>
          </a:r>
        </a:p>
      </dsp:txBody>
      <dsp:txXfrm>
        <a:off x="410187" y="286683"/>
        <a:ext cx="5488986" cy="293016"/>
      </dsp:txXfrm>
    </dsp:sp>
    <dsp:sp modelId="{D8FE4BAE-7AFF-4FBB-9CEF-06FA4F767281}">
      <dsp:nvSpPr>
        <dsp:cNvPr id="0" name=""/>
        <dsp:cNvSpPr/>
      </dsp:nvSpPr>
      <dsp:spPr>
        <a:xfrm>
          <a:off x="0" y="1122726"/>
          <a:ext cx="7886700" cy="467775"/>
        </a:xfrm>
        <a:prstGeom prst="rect">
          <a:avLst/>
        </a:prstGeom>
        <a:solidFill>
          <a:schemeClr val="bg1"/>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29108" rIns="612096"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t>25</a:t>
          </a:r>
          <a:r>
            <a:rPr lang="en-US" sz="1100" b="1" kern="1200" baseline="30000" dirty="0"/>
            <a:t>th</a:t>
          </a:r>
          <a:r>
            <a:rPr lang="en-US" sz="1100" kern="1200" dirty="0"/>
            <a:t> (</a:t>
          </a:r>
          <a:r>
            <a:rPr lang="en-US" sz="1100" i="1" kern="1200" dirty="0"/>
            <a:t>Wednesday</a:t>
          </a:r>
          <a:r>
            <a:rPr lang="en-US" sz="1100" kern="1200" dirty="0"/>
            <a:t>) – </a:t>
          </a:r>
          <a:r>
            <a:rPr lang="en-US" sz="1100" b="0" kern="1200" dirty="0">
              <a:solidFill>
                <a:schemeClr val="tx1"/>
              </a:solidFill>
            </a:rPr>
            <a:t>Interchange files uploaded – Sped Child, Sped Participation, Staff Profile, Staff Assignment </a:t>
          </a:r>
          <a:endParaRPr lang="en-US" sz="1100" kern="1200" dirty="0"/>
        </a:p>
      </dsp:txBody>
      <dsp:txXfrm>
        <a:off x="0" y="1122726"/>
        <a:ext cx="7886700" cy="467775"/>
      </dsp:txXfrm>
    </dsp:sp>
    <dsp:sp modelId="{4626F909-C55E-41F4-9DAF-444B6BD0E9D1}">
      <dsp:nvSpPr>
        <dsp:cNvPr id="0" name=""/>
        <dsp:cNvSpPr/>
      </dsp:nvSpPr>
      <dsp:spPr>
        <a:xfrm>
          <a:off x="394335" y="960366"/>
          <a:ext cx="5520690" cy="32472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chemeClr val="tx1"/>
              </a:solidFill>
            </a:rPr>
            <a:t>November</a:t>
          </a:r>
        </a:p>
      </dsp:txBody>
      <dsp:txXfrm>
        <a:off x="410187" y="976218"/>
        <a:ext cx="5488986" cy="293016"/>
      </dsp:txXfrm>
    </dsp:sp>
    <dsp:sp modelId="{03540ACC-B54C-4785-A551-61BBE29FD42D}">
      <dsp:nvSpPr>
        <dsp:cNvPr id="0" name=""/>
        <dsp:cNvSpPr/>
      </dsp:nvSpPr>
      <dsp:spPr>
        <a:xfrm>
          <a:off x="0" y="1812261"/>
          <a:ext cx="7886700" cy="641024"/>
        </a:xfrm>
        <a:prstGeom prst="rect">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29108" rIns="612096"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solidFill>
                <a:schemeClr val="tx1"/>
              </a:solidFill>
            </a:rPr>
            <a:t>1</a:t>
          </a:r>
          <a:r>
            <a:rPr lang="en-US" sz="1100" b="1" kern="1200" baseline="30000" dirty="0">
              <a:solidFill>
                <a:schemeClr val="tx1"/>
              </a:solidFill>
            </a:rPr>
            <a:t>st</a:t>
          </a:r>
          <a:r>
            <a:rPr lang="en-US" sz="1100" b="1" kern="1200" dirty="0">
              <a:solidFill>
                <a:schemeClr val="tx1"/>
              </a:solidFill>
            </a:rPr>
            <a:t> </a:t>
          </a:r>
          <a:r>
            <a:rPr lang="en-US" sz="1100" b="0" i="1" kern="1200" dirty="0">
              <a:solidFill>
                <a:schemeClr val="tx1"/>
              </a:solidFill>
            </a:rPr>
            <a:t>(Tuesday) </a:t>
          </a:r>
          <a:r>
            <a:rPr lang="en-US" sz="1100" b="0" kern="1200" dirty="0">
              <a:solidFill>
                <a:schemeClr val="tx1"/>
              </a:solidFill>
            </a:rPr>
            <a:t>Official Count Date </a:t>
          </a:r>
          <a:endParaRPr lang="en-US" sz="1100" kern="1200" dirty="0"/>
        </a:p>
        <a:p>
          <a:pPr marL="57150" lvl="1" indent="-57150" algn="l" defTabSz="488950">
            <a:lnSpc>
              <a:spcPct val="90000"/>
            </a:lnSpc>
            <a:spcBef>
              <a:spcPct val="0"/>
            </a:spcBef>
            <a:spcAft>
              <a:spcPct val="15000"/>
            </a:spcAft>
            <a:buChar char="•"/>
          </a:pPr>
          <a:r>
            <a:rPr lang="en-US" sz="1100" b="1" kern="1200" dirty="0"/>
            <a:t>18</a:t>
          </a:r>
          <a:r>
            <a:rPr lang="en-US" sz="1100" b="1" kern="1200" baseline="30000" dirty="0"/>
            <a:t>th</a:t>
          </a:r>
          <a:r>
            <a:rPr lang="en-US" sz="1100" kern="1200" dirty="0"/>
            <a:t> (</a:t>
          </a:r>
          <a:r>
            <a:rPr lang="en-US" sz="1100" i="1" kern="1200" dirty="0"/>
            <a:t>Friday</a:t>
          </a:r>
          <a:r>
            <a:rPr lang="en-US" sz="1100" kern="1200" dirty="0"/>
            <a:t>): Interchange files error free and at least one snapshot created</a:t>
          </a:r>
        </a:p>
      </dsp:txBody>
      <dsp:txXfrm>
        <a:off x="0" y="1812261"/>
        <a:ext cx="7886700" cy="641024"/>
      </dsp:txXfrm>
    </dsp:sp>
    <dsp:sp modelId="{168DC68B-A631-4E5F-8967-93A875B7AF13}">
      <dsp:nvSpPr>
        <dsp:cNvPr id="0" name=""/>
        <dsp:cNvSpPr/>
      </dsp:nvSpPr>
      <dsp:spPr>
        <a:xfrm>
          <a:off x="394335" y="1649901"/>
          <a:ext cx="5520690" cy="324720"/>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chemeClr val="tx1"/>
              </a:solidFill>
            </a:rPr>
            <a:t>December</a:t>
          </a:r>
        </a:p>
      </dsp:txBody>
      <dsp:txXfrm>
        <a:off x="410187" y="1665753"/>
        <a:ext cx="5488986" cy="293016"/>
      </dsp:txXfrm>
    </dsp:sp>
    <dsp:sp modelId="{187BEB00-907E-4E64-A1FE-9AD89FE9B03D}">
      <dsp:nvSpPr>
        <dsp:cNvPr id="0" name=""/>
        <dsp:cNvSpPr/>
      </dsp:nvSpPr>
      <dsp:spPr>
        <a:xfrm>
          <a:off x="0" y="2675046"/>
          <a:ext cx="7886700" cy="641024"/>
        </a:xfrm>
        <a:prstGeom prst="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29108" rIns="612096"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t>21</a:t>
          </a:r>
          <a:r>
            <a:rPr lang="en-US" sz="1100" b="1" kern="1200" baseline="30000" dirty="0"/>
            <a:t>st</a:t>
          </a:r>
          <a:r>
            <a:rPr lang="en-US" sz="1100" b="1" kern="1200" dirty="0"/>
            <a:t> </a:t>
          </a:r>
          <a:r>
            <a:rPr lang="en-US" sz="1100" kern="1200" dirty="0"/>
            <a:t>(</a:t>
          </a:r>
          <a:r>
            <a:rPr lang="en-US" sz="1100" i="1" kern="1200" dirty="0"/>
            <a:t>Thursday</a:t>
          </a:r>
          <a:r>
            <a:rPr lang="en-US" sz="1100" kern="1200" dirty="0"/>
            <a:t>)  All errors resolved – complete snapshot</a:t>
          </a:r>
        </a:p>
        <a:p>
          <a:pPr marL="57150" lvl="1" indent="-57150" algn="l" defTabSz="488950">
            <a:lnSpc>
              <a:spcPct val="90000"/>
            </a:lnSpc>
            <a:spcBef>
              <a:spcPct val="0"/>
            </a:spcBef>
            <a:spcAft>
              <a:spcPct val="15000"/>
            </a:spcAft>
            <a:buChar char="•"/>
          </a:pPr>
          <a:r>
            <a:rPr lang="en-US" sz="1100" b="1" kern="1200" dirty="0"/>
            <a:t>21 – 28 </a:t>
          </a:r>
          <a:r>
            <a:rPr lang="en-US" sz="1100" b="0" kern="1200" dirty="0"/>
            <a:t>Report Review</a:t>
          </a:r>
          <a:endParaRPr lang="en-US" sz="1100" kern="1200" dirty="0"/>
        </a:p>
      </dsp:txBody>
      <dsp:txXfrm>
        <a:off x="0" y="2675046"/>
        <a:ext cx="7886700" cy="641024"/>
      </dsp:txXfrm>
    </dsp:sp>
    <dsp:sp modelId="{3054300C-5B6E-4817-ADDA-ADC6FA74591B}">
      <dsp:nvSpPr>
        <dsp:cNvPr id="0" name=""/>
        <dsp:cNvSpPr/>
      </dsp:nvSpPr>
      <dsp:spPr>
        <a:xfrm>
          <a:off x="394335" y="2512686"/>
          <a:ext cx="5520690" cy="32472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chemeClr val="tx1"/>
              </a:solidFill>
            </a:rPr>
            <a:t>January</a:t>
          </a:r>
        </a:p>
      </dsp:txBody>
      <dsp:txXfrm>
        <a:off x="410187" y="2528538"/>
        <a:ext cx="5488986" cy="293016"/>
      </dsp:txXfrm>
    </dsp:sp>
    <dsp:sp modelId="{3C065790-46BC-498E-9790-470944DB481F}">
      <dsp:nvSpPr>
        <dsp:cNvPr id="0" name=""/>
        <dsp:cNvSpPr/>
      </dsp:nvSpPr>
      <dsp:spPr>
        <a:xfrm>
          <a:off x="0" y="3537831"/>
          <a:ext cx="7886700" cy="831600"/>
        </a:xfrm>
        <a:prstGeom prst="rect">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29108" rIns="612096"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t>4 – 11 </a:t>
          </a:r>
          <a:r>
            <a:rPr lang="en-US" sz="1100" b="0" kern="1200" dirty="0"/>
            <a:t>Resolving Duplicates</a:t>
          </a:r>
          <a:endParaRPr lang="en-US" sz="1100" kern="1200" dirty="0"/>
        </a:p>
        <a:p>
          <a:pPr marL="57150" lvl="1" indent="-57150" algn="l" defTabSz="488950">
            <a:lnSpc>
              <a:spcPct val="90000"/>
            </a:lnSpc>
            <a:spcBef>
              <a:spcPct val="0"/>
            </a:spcBef>
            <a:spcAft>
              <a:spcPct val="15000"/>
            </a:spcAft>
            <a:buChar char="•"/>
          </a:pPr>
          <a:r>
            <a:rPr lang="en-US" sz="1100" b="1" kern="1200" dirty="0">
              <a:solidFill>
                <a:schemeClr val="tx1"/>
              </a:solidFill>
            </a:rPr>
            <a:t>11 – 18</a:t>
          </a:r>
          <a:r>
            <a:rPr lang="en-US" sz="1100" kern="1200" dirty="0">
              <a:solidFill>
                <a:schemeClr val="tx1"/>
              </a:solidFill>
            </a:rPr>
            <a:t> Final Report Review</a:t>
          </a:r>
        </a:p>
        <a:p>
          <a:pPr marL="57150" lvl="1" indent="-57150" algn="l" defTabSz="488950">
            <a:lnSpc>
              <a:spcPct val="90000"/>
            </a:lnSpc>
            <a:spcBef>
              <a:spcPct val="0"/>
            </a:spcBef>
            <a:spcAft>
              <a:spcPct val="15000"/>
            </a:spcAft>
            <a:buChar char="•"/>
          </a:pPr>
          <a:r>
            <a:rPr lang="en-US" sz="1100" b="1" kern="1200" dirty="0">
              <a:solidFill>
                <a:schemeClr val="tx1"/>
              </a:solidFill>
            </a:rPr>
            <a:t>18 </a:t>
          </a:r>
          <a:r>
            <a:rPr lang="en-US" sz="1100" kern="1200" dirty="0">
              <a:solidFill>
                <a:schemeClr val="tx1"/>
              </a:solidFill>
            </a:rPr>
            <a:t>(Thursday) Final Submission Due</a:t>
          </a:r>
          <a:endParaRPr lang="en-US" sz="1100" b="0" kern="1200" dirty="0"/>
        </a:p>
      </dsp:txBody>
      <dsp:txXfrm>
        <a:off x="0" y="3537831"/>
        <a:ext cx="7886700" cy="831600"/>
      </dsp:txXfrm>
    </dsp:sp>
    <dsp:sp modelId="{E3AF0EDD-A197-4A05-8065-2914C13E0567}">
      <dsp:nvSpPr>
        <dsp:cNvPr id="0" name=""/>
        <dsp:cNvSpPr/>
      </dsp:nvSpPr>
      <dsp:spPr>
        <a:xfrm>
          <a:off x="394335" y="3375471"/>
          <a:ext cx="5520690" cy="324720"/>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chemeClr val="tx1"/>
              </a:solidFill>
            </a:rPr>
            <a:t>February</a:t>
          </a:r>
        </a:p>
      </dsp:txBody>
      <dsp:txXfrm>
        <a:off x="410187" y="3391323"/>
        <a:ext cx="5488986"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C41A5-5806-4D8C-9101-87111F98DC19}" type="datetimeFigureOut">
              <a:rPr lang="en-US" smtClean="0"/>
              <a:t>12/21/2020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5EF9D-2794-47AA-B87D-5B456456569E}" type="slidenum">
              <a:rPr lang="en-US" smtClean="0"/>
              <a:t>‹#›</a:t>
            </a:fld>
            <a:endParaRPr lang="en-US"/>
          </a:p>
        </p:txBody>
      </p:sp>
    </p:spTree>
    <p:extLst>
      <p:ext uri="{BB962C8B-B14F-4D97-AF65-F5344CB8AC3E}">
        <p14:creationId xmlns:p14="http://schemas.microsoft.com/office/powerpoint/2010/main" val="2050947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1</a:t>
            </a:fld>
            <a:endParaRPr lang="en-US"/>
          </a:p>
        </p:txBody>
      </p:sp>
    </p:spTree>
    <p:extLst>
      <p:ext uri="{BB962C8B-B14F-4D97-AF65-F5344CB8AC3E}">
        <p14:creationId xmlns:p14="http://schemas.microsoft.com/office/powerpoint/2010/main" val="77935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12/21/2020</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47</a:t>
            </a:fld>
            <a:endParaRPr lang="en-US" dirty="0"/>
          </a:p>
        </p:txBody>
      </p:sp>
    </p:spTree>
    <p:extLst>
      <p:ext uri="{BB962C8B-B14F-4D97-AF65-F5344CB8AC3E}">
        <p14:creationId xmlns:p14="http://schemas.microsoft.com/office/powerpoint/2010/main" val="260522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12/21/2020</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51</a:t>
            </a:fld>
            <a:endParaRPr lang="en-US" dirty="0"/>
          </a:p>
        </p:txBody>
      </p:sp>
    </p:spTree>
    <p:extLst>
      <p:ext uri="{BB962C8B-B14F-4D97-AF65-F5344CB8AC3E}">
        <p14:creationId xmlns:p14="http://schemas.microsoft.com/office/powerpoint/2010/main" val="383292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12/21/2020</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56</a:t>
            </a:fld>
            <a:endParaRPr lang="en-US" dirty="0"/>
          </a:p>
        </p:txBody>
      </p:sp>
    </p:spTree>
    <p:extLst>
      <p:ext uri="{BB962C8B-B14F-4D97-AF65-F5344CB8AC3E}">
        <p14:creationId xmlns:p14="http://schemas.microsoft.com/office/powerpoint/2010/main" val="123814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12/21/2020</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58</a:t>
            </a:fld>
            <a:endParaRPr lang="en-US" dirty="0"/>
          </a:p>
        </p:txBody>
      </p:sp>
    </p:spTree>
    <p:extLst>
      <p:ext uri="{BB962C8B-B14F-4D97-AF65-F5344CB8AC3E}">
        <p14:creationId xmlns:p14="http://schemas.microsoft.com/office/powerpoint/2010/main" val="137556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12/21/2020</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46208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12/21/2020</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66</a:t>
            </a:fld>
            <a:endParaRPr lang="en-US" dirty="0"/>
          </a:p>
        </p:txBody>
      </p:sp>
    </p:spTree>
    <p:extLst>
      <p:ext uri="{BB962C8B-B14F-4D97-AF65-F5344CB8AC3E}">
        <p14:creationId xmlns:p14="http://schemas.microsoft.com/office/powerpoint/2010/main" val="391277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Date Placeholder 4"/>
          <p:cNvSpPr>
            <a:spLocks noGrp="1"/>
          </p:cNvSpPr>
          <p:nvPr>
            <p:ph type="dt" idx="11"/>
          </p:nvPr>
        </p:nvSpPr>
        <p:spPr/>
        <p:txBody>
          <a:bodyPr/>
          <a:lstStyle/>
          <a:p>
            <a:pPr>
              <a:defRPr/>
            </a:pPr>
            <a:fld id="{D6CB3C28-2903-4BB6-977E-677766CE887E}" type="datetime1">
              <a:rPr lang="en-US" smtClean="0"/>
              <a:pPr>
                <a:defRPr/>
              </a:pPr>
              <a:t>12/21/2020</a:t>
            </a:fld>
            <a:endParaRPr lang="en-US" dirty="0"/>
          </a:p>
        </p:txBody>
      </p:sp>
      <p:sp>
        <p:nvSpPr>
          <p:cNvPr id="6" name="Footer Placeholder 5"/>
          <p:cNvSpPr>
            <a:spLocks noGrp="1"/>
          </p:cNvSpPr>
          <p:nvPr>
            <p:ph type="ftr" sz="quarter" idx="12"/>
          </p:nvPr>
        </p:nvSpPr>
        <p:spPr/>
        <p:txBody>
          <a:bodyPr/>
          <a:lstStyle/>
          <a:p>
            <a:pPr>
              <a:defRPr/>
            </a:pPr>
            <a:endParaRPr lang="en-US" dirty="0"/>
          </a:p>
        </p:txBody>
      </p:sp>
    </p:spTree>
    <p:extLst>
      <p:ext uri="{BB962C8B-B14F-4D97-AF65-F5344CB8AC3E}">
        <p14:creationId xmlns:p14="http://schemas.microsoft.com/office/powerpoint/2010/main" val="2780356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205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276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33</a:t>
            </a:fld>
            <a:endParaRPr lang="en-US"/>
          </a:p>
        </p:txBody>
      </p:sp>
    </p:spTree>
    <p:extLst>
      <p:ext uri="{BB962C8B-B14F-4D97-AF65-F5344CB8AC3E}">
        <p14:creationId xmlns:p14="http://schemas.microsoft.com/office/powerpoint/2010/main" val="1871460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27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465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7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9340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p:cNvSpPr/>
          <p:nvPr/>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32186619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5346654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pPr/>
              <a:t>‹#›</a:t>
            </a:fld>
            <a:endParaRPr lang="en-US" dirty="0"/>
          </a:p>
        </p:txBody>
      </p:sp>
      <p:pic>
        <p:nvPicPr>
          <p:cNvPr id="10" name="Picture 9" title="Header graphic"/>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9143997" cy="1257300"/>
          </a:xfrm>
          <a:prstGeom prst="rect">
            <a:avLst/>
          </a:prstGeom>
        </p:spPr>
      </p:pic>
      <p:pic>
        <p:nvPicPr>
          <p:cNvPr id="13" name="Picture 12" title="CDE logo"/>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00973" y="6225630"/>
            <a:ext cx="1028753" cy="558829"/>
          </a:xfrm>
          <a:prstGeom prst="rect">
            <a:avLst/>
          </a:prstGeom>
        </p:spPr>
      </p:pic>
    </p:spTree>
    <p:extLst>
      <p:ext uri="{BB962C8B-B14F-4D97-AF65-F5344CB8AC3E}">
        <p14:creationId xmlns:p14="http://schemas.microsoft.com/office/powerpoint/2010/main" val="2230501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29157827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lum Block Left">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8043" t="1416" r="26277" b="21579"/>
          <a:stretch/>
        </p:blipFill>
        <p:spPr>
          <a:xfrm rot="5400000">
            <a:off x="-2405180" y="2367481"/>
            <a:ext cx="6880198" cy="2100840"/>
          </a:xfrm>
          <a:prstGeom prst="rect">
            <a:avLst/>
          </a:prstGeom>
        </p:spPr>
      </p:pic>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endParaRPr lang="en-US"/>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32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a:t>Click to edit Master title style</a:t>
            </a:r>
            <a:endParaRPr lang="en-US" dirty="0"/>
          </a:p>
        </p:txBody>
      </p:sp>
      <p:pic>
        <p:nvPicPr>
          <p:cNvPr id="11" name="Picture 10" descr="co_cde_shield_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
        <p:nvSpPr>
          <p:cNvPr id="10" name="Text Placeholder 2"/>
          <p:cNvSpPr>
            <a:spLocks noGrp="1"/>
          </p:cNvSpPr>
          <p:nvPr>
            <p:ph idx="1"/>
          </p:nvPr>
        </p:nvSpPr>
        <p:spPr>
          <a:xfrm>
            <a:off x="2199639" y="1036320"/>
            <a:ext cx="6589253" cy="50901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3569861"/>
      </p:ext>
    </p:extLst>
  </p:cSld>
  <p:clrMapOvr>
    <a:overrideClrMapping bg1="lt1" tx1="dk1" bg2="lt2" tx2="dk2" accent1="accent1" accent2="accent2" accent3="accent3" accent4="accent4" accent5="accent5" accent6="accent6" hlink="hlink" folHlink="folHlink"/>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Plum Block Lef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2215" t="233" r="16690" b="26075"/>
          <a:stretch/>
        </p:blipFill>
        <p:spPr>
          <a:xfrm rot="5400000">
            <a:off x="-2391591" y="2350892"/>
            <a:ext cx="6875451" cy="2138767"/>
          </a:xfrm>
          <a:prstGeom prst="rect">
            <a:avLst/>
          </a:prstGeom>
        </p:spPr>
      </p:pic>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endParaRPr lang="en-US"/>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32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a:t>Click to edit Master title style</a:t>
            </a:r>
            <a:endParaRPr lang="en-US" dirty="0"/>
          </a:p>
        </p:txBody>
      </p:sp>
      <p:pic>
        <p:nvPicPr>
          <p:cNvPr id="11" name="Picture 10" descr="co_cde_shield_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
        <p:nvSpPr>
          <p:cNvPr id="10" name="Text Placeholder 2"/>
          <p:cNvSpPr>
            <a:spLocks noGrp="1"/>
          </p:cNvSpPr>
          <p:nvPr>
            <p:ph idx="1"/>
          </p:nvPr>
        </p:nvSpPr>
        <p:spPr>
          <a:xfrm>
            <a:off x="2199639" y="1036320"/>
            <a:ext cx="6589253" cy="50901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979670"/>
      </p:ext>
    </p:extLst>
  </p:cSld>
  <p:clrMapOvr>
    <a:overrideClrMapping bg1="lt1" tx1="dk1" bg2="lt2" tx2="dk2" accent1="accent1" accent2="accent2" accent3="accent3" accent4="accent4" accent5="accent5" accent6="accent6" hlink="hlink" folHlink="folHlink"/>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Plum Block Lef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1138" t="1003" r="5329" b="20306"/>
          <a:stretch/>
        </p:blipFill>
        <p:spPr>
          <a:xfrm rot="5400000">
            <a:off x="-2386330" y="2386330"/>
            <a:ext cx="6858000" cy="2085340"/>
          </a:xfrm>
          <a:prstGeom prst="rect">
            <a:avLst/>
          </a:prstGeom>
        </p:spPr>
      </p:pic>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endParaRPr lang="en-US"/>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32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a:t>Click to edit Master title style</a:t>
            </a:r>
            <a:endParaRPr lang="en-US" dirty="0"/>
          </a:p>
        </p:txBody>
      </p:sp>
      <p:pic>
        <p:nvPicPr>
          <p:cNvPr id="11" name="Picture 10" descr="co_cde_shield_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
        <p:nvSpPr>
          <p:cNvPr id="10" name="Text Placeholder 2"/>
          <p:cNvSpPr>
            <a:spLocks noGrp="1"/>
          </p:cNvSpPr>
          <p:nvPr>
            <p:ph idx="1"/>
          </p:nvPr>
        </p:nvSpPr>
        <p:spPr>
          <a:xfrm>
            <a:off x="2199639" y="1036320"/>
            <a:ext cx="6589253" cy="50901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5972146"/>
      </p:ext>
    </p:extLst>
  </p:cSld>
  <p:clrMapOvr>
    <a:overrideClrMapping bg1="lt1" tx1="dk1" bg2="lt2" tx2="dk2" accent1="accent1" accent2="accent2" accent3="accent3" accent4="accent4" accent5="accent5" accent6="accent6" hlink="hlink" folHlink="folHlink"/>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_Plum Block Lef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801" t="3471" r="5921" b="19080"/>
          <a:stretch/>
        </p:blipFill>
        <p:spPr>
          <a:xfrm rot="5400000">
            <a:off x="-2398381" y="2358779"/>
            <a:ext cx="6889851" cy="2108592"/>
          </a:xfrm>
          <a:prstGeom prst="rect">
            <a:avLst/>
          </a:prstGeom>
        </p:spPr>
      </p:pic>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endParaRPr lang="en-US"/>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32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a:t>Click to edit Master title style</a:t>
            </a:r>
            <a:endParaRPr lang="en-US" dirty="0"/>
          </a:p>
        </p:txBody>
      </p:sp>
      <p:pic>
        <p:nvPicPr>
          <p:cNvPr id="11" name="Picture 10" descr="co_cde_shield_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
        <p:nvSpPr>
          <p:cNvPr id="10" name="Text Placeholder 2"/>
          <p:cNvSpPr>
            <a:spLocks noGrp="1"/>
          </p:cNvSpPr>
          <p:nvPr>
            <p:ph idx="1"/>
          </p:nvPr>
        </p:nvSpPr>
        <p:spPr>
          <a:xfrm>
            <a:off x="2199639" y="1036320"/>
            <a:ext cx="6589253" cy="50901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62644"/>
      </p:ext>
    </p:extLst>
  </p:cSld>
  <p:clrMapOvr>
    <a:overrideClrMapping bg1="lt1" tx1="dk1" bg2="lt2" tx2="dk2" accent1="accent1" accent2="accent2" accent3="accent3" accent4="accent4" accent5="accent5" accent6="accent6" hlink="hlink" folHlink="folHlink"/>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51439594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57672325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164079"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402164544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2" name="Rectangle 11"/>
          <p:cNvSpPr/>
          <p:nvPr/>
        </p:nvSpPr>
        <p:spPr>
          <a:xfrm>
            <a:off x="0" y="4675238"/>
            <a:ext cx="9144000" cy="2182761"/>
          </a:xfrm>
          <a:prstGeom prst="rect">
            <a:avLst/>
          </a:prstGeom>
          <a:gradFill>
            <a:gsLst>
              <a:gs pos="0">
                <a:schemeClr val="bg1"/>
              </a:gs>
              <a:gs pos="100000">
                <a:srgbClr val="EF7521">
                  <a:alpha val="2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p:nvCxnSpPr>
        <p:spPr>
          <a:xfrm>
            <a:off x="685800" y="2772696"/>
            <a:ext cx="7801897" cy="0"/>
          </a:xfrm>
          <a:prstGeom prst="line">
            <a:avLst/>
          </a:prstGeom>
          <a:ln w="19050">
            <a:solidFill>
              <a:srgbClr val="EF7521"/>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393917264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64020816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tx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72762926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tx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94089027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367403561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65380633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71226366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5484036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69088690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95887027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5632863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4675238"/>
            <a:ext cx="9144000" cy="218276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p:nvCxnSpPr>
        <p:spPr>
          <a:xfrm>
            <a:off x="685800" y="2772696"/>
            <a:ext cx="7801897" cy="0"/>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tx1"/>
                </a:solidFill>
              </a:defRPr>
            </a:lvl1pPr>
          </a:lstStyle>
          <a:p>
            <a:fld id="{67726FA2-3EC9-4717-AD62-D8C823692DD3}" type="slidenum">
              <a:rPr lang="en-US" smtClean="0"/>
              <a:pPr/>
              <a:t>‹#›</a:t>
            </a:fld>
            <a:endParaRPr lang="en-US" dirty="0"/>
          </a:p>
        </p:txBody>
      </p:sp>
      <p:pic>
        <p:nvPicPr>
          <p:cNvPr id="9" name="Picture 8" title="Header graphic"/>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3997" cy="1257300"/>
          </a:xfrm>
          <a:prstGeom prst="rect">
            <a:avLst/>
          </a:prstGeom>
        </p:spPr>
      </p:pic>
      <p:pic>
        <p:nvPicPr>
          <p:cNvPr id="11" name="Picture 10" title="Colorado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6382" y="1746979"/>
            <a:ext cx="4491235" cy="819024"/>
          </a:xfrm>
          <a:prstGeom prst="rect">
            <a:avLst/>
          </a:prstGeom>
        </p:spPr>
      </p:pic>
    </p:spTree>
    <p:extLst>
      <p:ext uri="{BB962C8B-B14F-4D97-AF65-F5344CB8AC3E}">
        <p14:creationId xmlns:p14="http://schemas.microsoft.com/office/powerpoint/2010/main" val="3071001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9044445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230323590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72895336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title="Orange file folder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
        <p:nvSpPr>
          <p:cNvPr id="8"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Tree>
    <p:extLst>
      <p:ext uri="{BB962C8B-B14F-4D97-AF65-F5344CB8AC3E}">
        <p14:creationId xmlns:p14="http://schemas.microsoft.com/office/powerpoint/2010/main" val="2468428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274320" y="6356351"/>
            <a:ext cx="467783" cy="365125"/>
          </a:xfrm>
        </p:spPr>
        <p:txBody>
          <a:bodyPr/>
          <a:lstStyle>
            <a:lvl1pPr algn="ctr">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1326622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9_Blank">
    <p:bg>
      <p:bgPr>
        <a:solidFill>
          <a:schemeClr val="bg1"/>
        </a:soli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3" name="Content Placeholder 2"/>
          <p:cNvSpPr>
            <a:spLocks noGrp="1"/>
          </p:cNvSpPr>
          <p:nvPr>
            <p:ph sz="quarter" idx="10"/>
          </p:nvPr>
        </p:nvSpPr>
        <p:spPr>
          <a:xfrm>
            <a:off x="381000" y="373063"/>
            <a:ext cx="8355013" cy="541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3673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660484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93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4320" y="1463040"/>
            <a:ext cx="4011083" cy="4351338"/>
          </a:xfrm>
        </p:spPr>
        <p:txBody>
          <a:bodyPr lIns="0" tIns="0" rIns="0" bIns="0"/>
          <a:lstStyle>
            <a:lvl1pPr marL="0" indent="0">
              <a:lnSpc>
                <a:spcPct val="100000"/>
              </a:lnSpc>
              <a:buNone/>
              <a:defRPr sz="2400"/>
            </a:lvl1pPr>
            <a:lvl2pPr>
              <a:lnSpc>
                <a:spcPct val="100000"/>
              </a:lnSpc>
              <a:defRPr sz="2000"/>
            </a:lvl2pPr>
          </a:lstStyle>
          <a:p>
            <a:pPr lvl="0"/>
            <a:r>
              <a:rPr lang="en-US" dirty="0"/>
              <a:t>Click to edit Master text styles</a:t>
            </a:r>
          </a:p>
          <a:p>
            <a:pPr lvl="1"/>
            <a:r>
              <a:rPr lang="en-US" dirty="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57300"/>
          </a:xfrm>
          <a:prstGeom prst="rect">
            <a:avLst/>
          </a:prstGeom>
        </p:spPr>
      </p:pic>
      <p:sp>
        <p:nvSpPr>
          <p:cNvPr id="9" name="Title 1"/>
          <p:cNvSpPr>
            <a:spLocks noGrp="1"/>
          </p:cNvSpPr>
          <p:nvPr>
            <p:ph type="title"/>
          </p:nvPr>
        </p:nvSpPr>
        <p:spPr>
          <a:xfrm>
            <a:off x="274320" y="274320"/>
            <a:ext cx="78867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a:t>Click to edit Master title style</a:t>
            </a:r>
          </a:p>
        </p:txBody>
      </p:sp>
      <p:sp>
        <p:nvSpPr>
          <p:cNvPr id="10" name="Slide Number Placeholder 5"/>
          <p:cNvSpPr>
            <a:spLocks noGrp="1"/>
          </p:cNvSpPr>
          <p:nvPr>
            <p:ph type="sldNum" sz="quarter" idx="12"/>
          </p:nvPr>
        </p:nvSpPr>
        <p:spPr>
          <a:xfrm>
            <a:off x="274320" y="6356351"/>
            <a:ext cx="467783" cy="365125"/>
          </a:xfrm>
        </p:spPr>
        <p:txBody>
          <a:bodyPr/>
          <a:lstStyle>
            <a:lvl1pPr algn="ctr">
              <a:defRPr/>
            </a:lvl1pPr>
          </a:lstStyle>
          <a:p>
            <a:fld id="{67726FA2-3EC9-4717-AD62-D8C823692DD3}" type="slidenum">
              <a:rPr lang="en-US" smtClean="0"/>
              <a:pPr/>
              <a:t>‹#›</a:t>
            </a:fld>
            <a:endParaRPr lang="en-US" dirty="0"/>
          </a:p>
        </p:txBody>
      </p:sp>
      <p:sp>
        <p:nvSpPr>
          <p:cNvPr id="11" name="Content Placeholder 2"/>
          <p:cNvSpPr>
            <a:spLocks noGrp="1"/>
          </p:cNvSpPr>
          <p:nvPr>
            <p:ph sz="half" idx="13"/>
          </p:nvPr>
        </p:nvSpPr>
        <p:spPr>
          <a:xfrm>
            <a:off x="4736254" y="1463040"/>
            <a:ext cx="4011083" cy="4351338"/>
          </a:xfrm>
        </p:spPr>
        <p:txBody>
          <a:bodyPr lIns="0" tIns="0" rIns="0" bIns="0"/>
          <a:lstStyle>
            <a:lvl1pPr marL="0" indent="0">
              <a:lnSpc>
                <a:spcPct val="100000"/>
              </a:lnSpc>
              <a:buNone/>
              <a:defRPr sz="2400"/>
            </a:lvl1pPr>
            <a:lvl2pPr>
              <a:lnSpc>
                <a:spcPct val="100000"/>
              </a:lnSpc>
              <a:defRPr sz="2000"/>
            </a:lvl2pPr>
          </a:lstStyle>
          <a:p>
            <a:pPr lvl="0"/>
            <a:r>
              <a:rPr lang="en-US" dirty="0"/>
              <a:t>Click to edit Master text styles</a:t>
            </a:r>
          </a:p>
          <a:p>
            <a:pPr lvl="1"/>
            <a:r>
              <a:rPr lang="en-US" dirty="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0973" y="6225630"/>
            <a:ext cx="1028753" cy="558829"/>
          </a:xfrm>
          <a:prstGeom prst="rect">
            <a:avLst/>
          </a:prstGeom>
        </p:spPr>
      </p:pic>
    </p:spTree>
    <p:extLst>
      <p:ext uri="{BB962C8B-B14F-4D97-AF65-F5344CB8AC3E}">
        <p14:creationId xmlns:p14="http://schemas.microsoft.com/office/powerpoint/2010/main" val="1768658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rown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5"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47259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2" name="Rectangle 11"/>
          <p:cNvSpPr/>
          <p:nvPr/>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382228208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Orange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5"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4145144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Gradient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5"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3888426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Picture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2213286" y="304800"/>
            <a:ext cx="6625914" cy="5773732"/>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Footer Placeholder 4"/>
          <p:cNvSpPr>
            <a:spLocks noGrp="1"/>
          </p:cNvSpPr>
          <p:nvPr>
            <p:ph type="ftr" sz="quarter" idx="3"/>
          </p:nvPr>
        </p:nvSpPr>
        <p:spPr>
          <a:xfrm>
            <a:off x="287528" y="6356350"/>
            <a:ext cx="16764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12" name="Text Placeholder 3"/>
          <p:cNvSpPr>
            <a:spLocks noGrp="1"/>
          </p:cNvSpPr>
          <p:nvPr>
            <p:ph type="body" sz="half" idx="2"/>
          </p:nvPr>
        </p:nvSpPr>
        <p:spPr>
          <a:xfrm>
            <a:off x="53108" y="2232152"/>
            <a:ext cx="1910820" cy="2816352"/>
          </a:xfrm>
        </p:spPr>
        <p:txBody>
          <a:bodyPr tIns="0"/>
          <a:lstStyle>
            <a:lvl1pPr marL="0" indent="0">
              <a:buNone/>
              <a:defRPr sz="1800" b="0" spc="0">
                <a:solidFill>
                  <a:srgbClr val="5C667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Title 10"/>
          <p:cNvSpPr>
            <a:spLocks noGrp="1"/>
          </p:cNvSpPr>
          <p:nvPr>
            <p:ph type="title"/>
          </p:nvPr>
        </p:nvSpPr>
        <p:spPr>
          <a:xfrm>
            <a:off x="50800" y="1096962"/>
            <a:ext cx="1913456" cy="1033590"/>
          </a:xfrm>
        </p:spPr>
        <p:txBody>
          <a:bodyPr anchor="b"/>
          <a:lstStyle>
            <a:lvl1pPr algn="l">
              <a:defRPr sz="2000" spc="0" baseline="0">
                <a:solidFill>
                  <a:srgbClr val="5C6670"/>
                </a:solidFill>
              </a:defRPr>
            </a:lvl1pPr>
          </a:lstStyle>
          <a:p>
            <a:r>
              <a:rPr lang="en-US" dirty="0"/>
              <a:t>Click to edit Master title style</a:t>
            </a:r>
          </a:p>
        </p:txBody>
      </p:sp>
      <p:pic>
        <p:nvPicPr>
          <p:cNvPr id="11" name="Picture 10"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166558109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Blank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198119" y="6356350"/>
            <a:ext cx="1773249"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6" name="Text Placeholder 3"/>
          <p:cNvSpPr>
            <a:spLocks noGrp="1"/>
          </p:cNvSpPr>
          <p:nvPr>
            <p:ph type="body" sz="half" idx="2"/>
          </p:nvPr>
        </p:nvSpPr>
        <p:spPr>
          <a:xfrm>
            <a:off x="60220" y="2232152"/>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itle 10"/>
          <p:cNvSpPr>
            <a:spLocks noGrp="1"/>
          </p:cNvSpPr>
          <p:nvPr>
            <p:ph type="title"/>
          </p:nvPr>
        </p:nvSpPr>
        <p:spPr>
          <a:xfrm>
            <a:off x="57912" y="1096962"/>
            <a:ext cx="1913456" cy="1033590"/>
          </a:xfrm>
        </p:spPr>
        <p:txBody>
          <a:bodyPr anchor="b"/>
          <a:lstStyle>
            <a:lvl1pPr algn="l">
              <a:defRPr sz="2000" spc="0" baseline="0"/>
            </a:lvl1pPr>
          </a:lstStyle>
          <a:p>
            <a:r>
              <a:rPr lang="en-US" dirty="0"/>
              <a:t>Click to edit Master title style</a:t>
            </a:r>
          </a:p>
        </p:txBody>
      </p:sp>
      <p:pic>
        <p:nvPicPr>
          <p:cNvPr id="10" name="Picture 9"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28213925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20130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253903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97360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576772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558315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1516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440044554"/>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568548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756206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5063039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3392144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825583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790714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224501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60755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a:t>TITLE</a:t>
            </a:r>
          </a:p>
        </p:txBody>
      </p:sp>
    </p:spTree>
    <p:extLst>
      <p:ext uri="{BB962C8B-B14F-4D97-AF65-F5344CB8AC3E}">
        <p14:creationId xmlns:p14="http://schemas.microsoft.com/office/powerpoint/2010/main" val="10112413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83157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675369461"/>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pic>
        <p:nvPicPr>
          <p:cNvPr id="5" name="Picture 4"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3545015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a:prstGeom prst="rect">
            <a:avLst/>
          </a:prstGeom>
        </p:spPr>
        <p:txBody>
          <a:bodyPr/>
          <a:lstStyle>
            <a:lvl1pPr>
              <a:defRPr>
                <a:solidFill>
                  <a:schemeClr val="bg1">
                    <a:lumMod val="85000"/>
                  </a:schemeClr>
                </a:solidFill>
              </a:defRPr>
            </a:lvl1pPr>
          </a:lstStyle>
          <a:p>
            <a:endParaRPr lang="en-US" dirty="0"/>
          </a:p>
        </p:txBody>
      </p:sp>
      <p:sp>
        <p:nvSpPr>
          <p:cNvPr id="14" name="Footer Placeholder 3"/>
          <p:cNvSpPr>
            <a:spLocks noGrp="1"/>
          </p:cNvSpPr>
          <p:nvPr>
            <p:ph type="ftr" sz="quarter" idx="11"/>
          </p:nvPr>
        </p:nvSpPr>
        <p:spPr>
          <a:xfrm>
            <a:off x="3028950" y="6537600"/>
            <a:ext cx="3086100" cy="183876"/>
          </a:xfrm>
          <a:prstGeom prst="rect">
            <a:avLst/>
          </a:prstGeo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a:t>Transition slide. Insert image or graphic here.</a:t>
            </a:r>
          </a:p>
        </p:txBody>
      </p:sp>
    </p:spTree>
    <p:extLst>
      <p:ext uri="{BB962C8B-B14F-4D97-AF65-F5344CB8AC3E}">
        <p14:creationId xmlns:p14="http://schemas.microsoft.com/office/powerpoint/2010/main" val="3815404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Tree>
    <p:extLst>
      <p:ext uri="{BB962C8B-B14F-4D97-AF65-F5344CB8AC3E}">
        <p14:creationId xmlns:p14="http://schemas.microsoft.com/office/powerpoint/2010/main" val="594619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7"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87566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537600"/>
            <a:ext cx="2057400" cy="183876"/>
          </a:xfrm>
          <a:prstGeom prst="rect">
            <a:avLst/>
          </a:prstGeom>
        </p:spPr>
        <p:txBody>
          <a:bodyPr/>
          <a:lstStyle/>
          <a:p>
            <a:endParaRPr lang="en-US" dirty="0"/>
          </a:p>
        </p:txBody>
      </p:sp>
      <p:sp>
        <p:nvSpPr>
          <p:cNvPr id="4" name="Footer Placeholder 3"/>
          <p:cNvSpPr>
            <a:spLocks noGrp="1"/>
          </p:cNvSpPr>
          <p:nvPr>
            <p:ph type="ftr" sz="quarter" idx="11"/>
          </p:nvPr>
        </p:nvSpPr>
        <p:spPr>
          <a:xfrm>
            <a:off x="3028950" y="6537600"/>
            <a:ext cx="3086100" cy="183876"/>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37716118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547364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9_Blank">
    <p:bg>
      <p:bgPr>
        <a:solidFill>
          <a:schemeClr val="bg1"/>
        </a:soli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3" name="Content Placeholder 2"/>
          <p:cNvSpPr>
            <a:spLocks noGrp="1"/>
          </p:cNvSpPr>
          <p:nvPr>
            <p:ph sz="quarter" idx="10"/>
          </p:nvPr>
        </p:nvSpPr>
        <p:spPr>
          <a:xfrm>
            <a:off x="381000" y="373063"/>
            <a:ext cx="8355013" cy="541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34391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1779781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108360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77193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10"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1" name="Rectangle 10"/>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5"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Tree>
    <p:extLst>
      <p:ext uri="{BB962C8B-B14F-4D97-AF65-F5344CB8AC3E}">
        <p14:creationId xmlns:p14="http://schemas.microsoft.com/office/powerpoint/2010/main" val="2196400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010943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699540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0035481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1349237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728808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29447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8588588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5715320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70536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13438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719933078"/>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8" name="Slide Number Placeholder 5"/>
          <p:cNvSpPr>
            <a:spLocks noGrp="1"/>
          </p:cNvSpPr>
          <p:nvPr>
            <p:ph type="sldNum" sz="quarter" idx="4"/>
          </p:nvPr>
        </p:nvSpPr>
        <p:spPr>
          <a:xfrm>
            <a:off x="274320" y="6356351"/>
            <a:ext cx="467783" cy="365125"/>
          </a:xfrm>
          <a:prstGeom prst="rect">
            <a:avLst/>
          </a:prstGeom>
        </p:spPr>
        <p:txBody>
          <a:bodyPr/>
          <a:lstStyle>
            <a:lvl1pPr algn="ctr">
              <a:defRPr sz="1400">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2333419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eal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l="7537" r="348"/>
          <a:stretch/>
        </p:blipFill>
        <p:spPr>
          <a:xfrm>
            <a:off x="-12701" y="0"/>
            <a:ext cx="9156701" cy="1366838"/>
          </a:xfrm>
          <a:prstGeom prst="rect">
            <a:avLst/>
          </a:prstGeom>
        </p:spPr>
      </p:pic>
      <p:sp>
        <p:nvSpPr>
          <p:cNvPr id="6" name="Title 5"/>
          <p:cNvSpPr>
            <a:spLocks noGrp="1"/>
          </p:cNvSpPr>
          <p:nvPr>
            <p:ph type="title"/>
          </p:nvPr>
        </p:nvSpPr>
        <p:spPr>
          <a:xfrm>
            <a:off x="381740" y="292383"/>
            <a:ext cx="8381260" cy="782073"/>
          </a:xfrm>
        </p:spPr>
        <p:txBody>
          <a:bodyPr/>
          <a:lstStyle/>
          <a:p>
            <a:r>
              <a:rPr lang="en-US"/>
              <a:t>Click to edit Master title style</a:t>
            </a:r>
            <a:endParaRPr lang="en-US" dirty="0"/>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825">
                <a:solidFill>
                  <a:srgbClr val="45454C"/>
                </a:solidFill>
              </a:defRPr>
            </a:lvl1pPr>
          </a:lstStyle>
          <a:p>
            <a:fld id="{757A2F4E-5D54-B04B-91BD-7E78EE1FE9FD}" type="slidenum">
              <a:rPr lang="en-US" smtClean="0"/>
              <a:pPr/>
              <a:t>‹#›</a:t>
            </a:fld>
            <a:endParaRPr lang="en-US" dirty="0"/>
          </a:p>
        </p:txBody>
      </p:sp>
      <p:sp>
        <p:nvSpPr>
          <p:cNvPr id="5" name="Content Placeholder 4"/>
          <p:cNvSpPr>
            <a:spLocks noGrp="1"/>
          </p:cNvSpPr>
          <p:nvPr>
            <p:ph sz="quarter" idx="10"/>
          </p:nvPr>
        </p:nvSpPr>
        <p:spPr>
          <a:xfrm>
            <a:off x="381000" y="1659220"/>
            <a:ext cx="8382000" cy="4235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title="CDE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67134" y="6147331"/>
            <a:ext cx="1048300" cy="558829"/>
          </a:xfrm>
          <a:prstGeom prst="rect">
            <a:avLst/>
          </a:prstGeom>
        </p:spPr>
      </p:pic>
    </p:spTree>
    <p:extLst>
      <p:ext uri="{BB962C8B-B14F-4D97-AF65-F5344CB8AC3E}">
        <p14:creationId xmlns:p14="http://schemas.microsoft.com/office/powerpoint/2010/main" val="2290323729"/>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4872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cSld name="3_Blank">
    <p:bg>
      <p:bgPr>
        <a:solidFill>
          <a:schemeClr val="bg1"/>
        </a:soli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3" name="Content Placeholder 2"/>
          <p:cNvSpPr>
            <a:spLocks noGrp="1"/>
          </p:cNvSpPr>
          <p:nvPr>
            <p:ph sz="quarter" idx="10"/>
          </p:nvPr>
        </p:nvSpPr>
        <p:spPr>
          <a:xfrm>
            <a:off x="381000" y="373063"/>
            <a:ext cx="8355013" cy="541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3614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9038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274320" y="6356351"/>
            <a:ext cx="467783" cy="365125"/>
          </a:xfrm>
        </p:spPr>
        <p:txBody>
          <a:bodyPr/>
          <a:lstStyle>
            <a:lvl1pPr algn="ctr">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8308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337362192"/>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3.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78954773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664" r:id="rId38"/>
    <p:sldLayoutId id="2147483673" r:id="rId39"/>
    <p:sldLayoutId id="2147483674" r:id="rId40"/>
    <p:sldLayoutId id="2147483672" r:id="rId41"/>
    <p:sldLayoutId id="2147483676" r:id="rId42"/>
    <p:sldLayoutId id="2147483680" r:id="rId43"/>
    <p:sldLayoutId id="2147483685" r:id="rId4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0948062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17435098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cde.state.co.us/datapipeline" TargetMode="External"/><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www.cde.state.co.us/datapipeline/snap_sped-december"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www.cde.state.co.us/datapipeline/inter_sped-iep"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cdeinfotech.adobeconnect.com/data_service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www.cde.state.co.us/datapipeline/inter_staff" TargetMode="External"/><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hyperlink" Target="http://www.cde.state.co.us/datapipeline/inter_staff" TargetMode="Externa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hyperlink" Target="https://cdeapps.cde.state.co.us/index.html"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hyperlink" Target="https://cdeapps.cde.state.co.us/index.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https://cdeapps.cde.state.co.us/index.html"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mailto:gleason_k@cde.state.co.us"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www.cde.state.co.us/datapipeline/convertcsvtoexcel" TargetMode="External"/><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hyperlink" Target="http://www.cde.state.co.us/datapipeline/snap_sped-december"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hyperlink" Target="http://www.cde.state.co.us/datapipeline/snap_sped-december" TargetMode="Externa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3.jpg"/><Relationship Id="rId2" Type="http://schemas.openxmlformats.org/officeDocument/2006/relationships/diagramData" Target="../diagrams/data4.xml"/><Relationship Id="rId1" Type="http://schemas.openxmlformats.org/officeDocument/2006/relationships/slideLayout" Target="../slideLayouts/slideLayout3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3" Type="http://schemas.openxmlformats.org/officeDocument/2006/relationships/hyperlink" Target="http://www.cde.state.co.us/datapipeline/snap_sped-december" TargetMode="External"/><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hyperlink" Target="mailto:ohleyer_a@cde.state.co.us" TargetMode="External"/><Relationship Id="rId3" Type="http://schemas.openxmlformats.org/officeDocument/2006/relationships/hyperlink" Target="mailto:severson_a@cde.state.co.us" TargetMode="External"/><Relationship Id="rId7" Type="http://schemas.openxmlformats.org/officeDocument/2006/relationships/hyperlink" Target="mailto:rossini_R@cde.state.co.us" TargetMode="External"/><Relationship Id="rId2" Type="http://schemas.openxmlformats.org/officeDocument/2006/relationships/hyperlink" Target="http://www.cde.state.co.us/datapipeline/inter_staff" TargetMode="External"/><Relationship Id="rId1" Type="http://schemas.openxmlformats.org/officeDocument/2006/relationships/slideLayout" Target="../slideLayouts/slideLayout5.xml"/><Relationship Id="rId6" Type="http://schemas.openxmlformats.org/officeDocument/2006/relationships/hyperlink" Target="mailto:bolger_o@cde.state.co.us" TargetMode="External"/><Relationship Id="rId5" Type="http://schemas.openxmlformats.org/officeDocument/2006/relationships/hyperlink" Target="http://www.cde.state.co.us/datapipeline/snap_sped-december" TargetMode="External"/><Relationship Id="rId4" Type="http://schemas.openxmlformats.org/officeDocument/2006/relationships/hyperlink" Target="http://www.cde.state.co.us/datapipeline/snap_hr"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mailto:bolger_o@cde.state.co.us" TargetMode="External"/><Relationship Id="rId2" Type="http://schemas.openxmlformats.org/officeDocument/2006/relationships/hyperlink" Target="mailto:heitman_l@cde.state.co.us" TargetMode="External"/><Relationship Id="rId1" Type="http://schemas.openxmlformats.org/officeDocument/2006/relationships/slideLayout" Target="../slideLayouts/slideLayout34.xml"/><Relationship Id="rId5" Type="http://schemas.openxmlformats.org/officeDocument/2006/relationships/hyperlink" Target="mailto:ohleyer_a@cde.state.co.us" TargetMode="External"/><Relationship Id="rId4" Type="http://schemas.openxmlformats.org/officeDocument/2006/relationships/hyperlink" Target="mailto:rossini_l@cde.state.co.us"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0.png"/><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lvl="0">
              <a:spcBef>
                <a:spcPts val="1000"/>
              </a:spcBef>
            </a:pPr>
            <a:r>
              <a:rPr lang="en-US" dirty="0"/>
              <a:t> </a:t>
            </a:r>
            <a:r>
              <a:rPr lang="en-US" sz="3100" b="1" dirty="0">
                <a:solidFill>
                  <a:prstClr val="black"/>
                </a:solidFill>
              </a:rPr>
              <a:t>2020-2021</a:t>
            </a:r>
            <a:br>
              <a:rPr lang="en-US" sz="3100" b="1" dirty="0">
                <a:solidFill>
                  <a:prstClr val="black"/>
                </a:solidFill>
              </a:rPr>
            </a:br>
            <a:r>
              <a:rPr lang="en-US" sz="3100" b="1" dirty="0">
                <a:solidFill>
                  <a:prstClr val="black"/>
                </a:solidFill>
              </a:rPr>
              <a:t>Special Education December Count </a:t>
            </a:r>
            <a:br>
              <a:rPr lang="en-US" sz="3100" b="1" dirty="0">
                <a:solidFill>
                  <a:prstClr val="black"/>
                </a:solidFill>
              </a:rPr>
            </a:br>
            <a:r>
              <a:rPr lang="en-US" sz="3100" b="1" dirty="0">
                <a:solidFill>
                  <a:prstClr val="black"/>
                </a:solidFill>
              </a:rPr>
              <a:t>Snapshot Basics </a:t>
            </a:r>
            <a:br>
              <a:rPr lang="en-US" sz="3100" b="1" dirty="0">
                <a:solidFill>
                  <a:prstClr val="black"/>
                </a:solidFill>
              </a:rPr>
            </a:br>
            <a:r>
              <a:rPr lang="en-US" sz="3100" dirty="0">
                <a:solidFill>
                  <a:prstClr val="black"/>
                </a:solidFill>
              </a:rPr>
              <a:t> </a:t>
            </a:r>
            <a:br>
              <a:rPr lang="en-US" b="1" dirty="0">
                <a:solidFill>
                  <a:prstClr val="black"/>
                </a:solidFill>
              </a:rPr>
            </a:br>
            <a:endParaRPr lang="en-US" dirty="0"/>
          </a:p>
        </p:txBody>
      </p:sp>
      <p:sp>
        <p:nvSpPr>
          <p:cNvPr id="3" name="Subtitle 2"/>
          <p:cNvSpPr>
            <a:spLocks noGrp="1"/>
          </p:cNvSpPr>
          <p:nvPr>
            <p:ph type="subTitle" idx="1"/>
          </p:nvPr>
        </p:nvSpPr>
        <p:spPr/>
        <p:txBody>
          <a:bodyPr/>
          <a:lstStyle/>
          <a:p>
            <a:pPr lvl="0"/>
            <a:endParaRPr lang="en-US" sz="3200" b="1" baseline="30000" dirty="0">
              <a:solidFill>
                <a:prstClr val="black"/>
              </a:solidFill>
              <a:latin typeface="Museo Slab 500" panose="02000000000000000000" pitchFamily="50" charset="0"/>
            </a:endParaRPr>
          </a:p>
          <a:p>
            <a:pPr lvl="0"/>
            <a:r>
              <a:rPr lang="en-US" sz="3200" b="1" baseline="30000" dirty="0">
                <a:solidFill>
                  <a:prstClr val="black"/>
                </a:solidFill>
                <a:latin typeface="Museo Slab 500" panose="02000000000000000000" pitchFamily="50" charset="0"/>
              </a:rPr>
              <a:t>November 18th, 2020</a:t>
            </a:r>
          </a:p>
          <a:p>
            <a:pPr lvl="0"/>
            <a:endParaRPr lang="en-US" b="1" baseline="30000" dirty="0">
              <a:solidFill>
                <a:prstClr val="black"/>
              </a:solidFill>
              <a:latin typeface="Museo Slab 500" panose="02000000000000000000" pitchFamily="50" charset="0"/>
            </a:endParaRPr>
          </a:p>
        </p:txBody>
      </p:sp>
      <p:sp>
        <p:nvSpPr>
          <p:cNvPr id="5" name="Slide Number Placeholder 4"/>
          <p:cNvSpPr>
            <a:spLocks noGrp="1"/>
          </p:cNvSpPr>
          <p:nvPr>
            <p:ph type="sldNum" sz="quarter" idx="12"/>
          </p:nvPr>
        </p:nvSpPr>
        <p:spPr/>
        <p:txBody>
          <a:bodyPr/>
          <a:lstStyle/>
          <a:p>
            <a:fld id="{67726FA2-3EC9-4717-AD62-D8C823692DD3}" type="slidenum">
              <a:rPr lang="en-US" smtClean="0"/>
              <a:pPr/>
              <a:t>1</a:t>
            </a:fld>
            <a:endParaRPr lang="en-US" dirty="0"/>
          </a:p>
        </p:txBody>
      </p:sp>
    </p:spTree>
    <p:extLst>
      <p:ext uri="{BB962C8B-B14F-4D97-AF65-F5344CB8AC3E}">
        <p14:creationId xmlns:p14="http://schemas.microsoft.com/office/powerpoint/2010/main" val="119675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5A9F2-E9CD-445D-B646-E5BCD13604CE}"/>
              </a:ext>
            </a:extLst>
          </p:cNvPr>
          <p:cNvSpPr>
            <a:spLocks noGrp="1"/>
          </p:cNvSpPr>
          <p:nvPr>
            <p:ph sz="half" idx="1"/>
          </p:nvPr>
        </p:nvSpPr>
        <p:spPr>
          <a:xfrm>
            <a:off x="686631" y="1729101"/>
            <a:ext cx="3742493" cy="2929631"/>
          </a:xfrm>
          <a:ln>
            <a:solidFill>
              <a:schemeClr val="tx1"/>
            </a:solidFill>
          </a:ln>
        </p:spPr>
        <p:txBody>
          <a:bodyPr>
            <a:normAutofit/>
          </a:bodyPr>
          <a:lstStyle/>
          <a:p>
            <a:pPr marL="45720" indent="0">
              <a:lnSpc>
                <a:spcPct val="100000"/>
              </a:lnSpc>
              <a:spcBef>
                <a:spcPct val="20000"/>
              </a:spcBef>
              <a:buClr>
                <a:srgbClr val="5B9BD5"/>
              </a:buClr>
              <a:buSzPct val="110000"/>
              <a:buNone/>
              <a:defRPr/>
            </a:pPr>
            <a:r>
              <a:rPr kumimoji="0" lang="en-US" sz="1800" i="0" strike="noStrike" kern="1200" cap="none" spc="150" normalizeH="0" baseline="0" noProof="0" dirty="0">
                <a:ln>
                  <a:noFill/>
                </a:ln>
                <a:effectLst/>
                <a:uLnTx/>
                <a:uFillTx/>
                <a:latin typeface="Calibri" panose="020F0502020204030204"/>
                <a:ea typeface="+mn-ea"/>
                <a:cs typeface="Arial" panose="020B0604020202020204" pitchFamily="34" charset="0"/>
              </a:rPr>
              <a:t>Student Demographic File</a:t>
            </a:r>
          </a:p>
          <a:p>
            <a:pPr marL="331470" indent="-28575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 SASID </a:t>
            </a:r>
          </a:p>
          <a:p>
            <a:pPr marL="388620" indent="-34290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LASID </a:t>
            </a:r>
          </a:p>
          <a:p>
            <a:pPr marL="388620" indent="-34290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First Name</a:t>
            </a:r>
          </a:p>
          <a:p>
            <a:pPr marL="388620" indent="-34290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Middle Name </a:t>
            </a:r>
          </a:p>
          <a:p>
            <a:pPr marL="388620" indent="-34290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Last Name</a:t>
            </a:r>
          </a:p>
          <a:p>
            <a:pPr marL="388620" indent="-34290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Gender</a:t>
            </a:r>
          </a:p>
          <a:p>
            <a:pPr marL="388620" indent="-34290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Date of birth</a:t>
            </a:r>
          </a:p>
          <a:p>
            <a:pPr marL="388620" indent="-34290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Ethnicity</a:t>
            </a:r>
          </a:p>
          <a:p>
            <a:pPr marL="388620" indent="-34290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Race</a:t>
            </a:r>
          </a:p>
        </p:txBody>
      </p:sp>
      <p:sp>
        <p:nvSpPr>
          <p:cNvPr id="5" name="Content Placeholder 4">
            <a:extLst>
              <a:ext uri="{FF2B5EF4-FFF2-40B4-BE49-F238E27FC236}">
                <a16:creationId xmlns:a16="http://schemas.microsoft.com/office/drawing/2014/main" id="{88BABD4E-0C6A-42B8-ADB9-5C0EB4405156}"/>
              </a:ext>
            </a:extLst>
          </p:cNvPr>
          <p:cNvSpPr>
            <a:spLocks noGrp="1"/>
          </p:cNvSpPr>
          <p:nvPr>
            <p:ph sz="half" idx="2"/>
          </p:nvPr>
        </p:nvSpPr>
        <p:spPr>
          <a:xfrm>
            <a:off x="4565345" y="1729101"/>
            <a:ext cx="3886197" cy="2929631"/>
          </a:xfrm>
          <a:ln>
            <a:solidFill>
              <a:schemeClr val="tx1"/>
            </a:solidFill>
          </a:ln>
        </p:spPr>
        <p:txBody>
          <a:bodyPr>
            <a:normAutofit/>
          </a:bodyPr>
          <a:lstStyle/>
          <a:p>
            <a:pPr marL="45720" indent="0">
              <a:lnSpc>
                <a:spcPct val="100000"/>
              </a:lnSpc>
              <a:spcBef>
                <a:spcPct val="20000"/>
              </a:spcBef>
              <a:buClr>
                <a:srgbClr val="5B9BD5"/>
              </a:buClr>
              <a:buSzPct val="110000"/>
              <a:buNone/>
              <a:defRPr/>
            </a:pPr>
            <a:r>
              <a:rPr kumimoji="0" lang="en-US" sz="1800" i="0" u="none" strike="noStrike" kern="1200" cap="none" spc="150" normalizeH="0" baseline="0" noProof="0" dirty="0">
                <a:ln>
                  <a:noFill/>
                </a:ln>
                <a:effectLst/>
                <a:uLnTx/>
                <a:uFillTx/>
                <a:latin typeface="Calibri" panose="020F0502020204030204"/>
                <a:ea typeface="+mn-ea"/>
                <a:cs typeface="Arial" panose="020B0604020202020204" pitchFamily="34" charset="0"/>
              </a:rPr>
              <a:t>Student School Association File</a:t>
            </a:r>
          </a:p>
          <a:p>
            <a:pPr marL="331470" indent="-28575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Grade Level</a:t>
            </a:r>
          </a:p>
          <a:p>
            <a:pPr marL="45720" indent="0">
              <a:lnSpc>
                <a:spcPct val="100000"/>
              </a:lnSpc>
              <a:spcBef>
                <a:spcPct val="20000"/>
              </a:spcBef>
              <a:buClr>
                <a:srgbClr val="5B9BD5"/>
              </a:buClr>
              <a:buSzPct val="110000"/>
              <a:buNone/>
              <a:defRPr/>
            </a:pPr>
            <a:r>
              <a:rPr kumimoji="0" lang="en-US" sz="1800" i="0" u="none" strike="noStrike" kern="1200" cap="none" spc="150" normalizeH="0" baseline="0" noProof="0" dirty="0">
                <a:ln>
                  <a:noFill/>
                </a:ln>
                <a:effectLst/>
                <a:uLnTx/>
                <a:uFillTx/>
                <a:latin typeface="Calibri" panose="020F0502020204030204"/>
                <a:ea typeface="+mn-ea"/>
                <a:cs typeface="Arial" panose="020B0604020202020204" pitchFamily="34" charset="0"/>
              </a:rPr>
              <a:t> </a:t>
            </a:r>
          </a:p>
          <a:p>
            <a:pPr marL="0" indent="0">
              <a:buNone/>
            </a:pPr>
            <a:endParaRPr lang="en-US" dirty="0"/>
          </a:p>
        </p:txBody>
      </p:sp>
      <p:sp>
        <p:nvSpPr>
          <p:cNvPr id="2" name="Title 1">
            <a:extLst>
              <a:ext uri="{FF2B5EF4-FFF2-40B4-BE49-F238E27FC236}">
                <a16:creationId xmlns:a16="http://schemas.microsoft.com/office/drawing/2014/main" id="{7A0ED603-9B8C-4B69-B94E-C91FB7EA9376}"/>
              </a:ext>
            </a:extLst>
          </p:cNvPr>
          <p:cNvSpPr>
            <a:spLocks noGrp="1"/>
          </p:cNvSpPr>
          <p:nvPr>
            <p:ph type="title"/>
          </p:nvPr>
        </p:nvSpPr>
        <p:spPr/>
        <p:txBody>
          <a:bodyPr>
            <a:normAutofit/>
          </a:bodyPr>
          <a:lstStyle/>
          <a:p>
            <a:r>
              <a:rPr lang="en-US" dirty="0"/>
              <a:t>Fields in which the data should pull from the Student Interchange district files </a:t>
            </a:r>
          </a:p>
        </p:txBody>
      </p:sp>
      <p:sp>
        <p:nvSpPr>
          <p:cNvPr id="4" name="Slide Number Placeholder 3">
            <a:extLst>
              <a:ext uri="{FF2B5EF4-FFF2-40B4-BE49-F238E27FC236}">
                <a16:creationId xmlns:a16="http://schemas.microsoft.com/office/drawing/2014/main" id="{526C8644-10C5-4E8C-A261-139CB6A7EF32}"/>
              </a:ext>
            </a:extLst>
          </p:cNvPr>
          <p:cNvSpPr>
            <a:spLocks noGrp="1"/>
          </p:cNvSpPr>
          <p:nvPr>
            <p:ph type="sldNum" sz="quarter" idx="12"/>
          </p:nvPr>
        </p:nvSpPr>
        <p:spPr/>
        <p:txBody>
          <a:bodyPr/>
          <a:lstStyle/>
          <a:p>
            <a:fld id="{67726FA2-3EC9-4717-AD62-D8C823692DD3}" type="slidenum">
              <a:rPr lang="en-US" smtClean="0"/>
              <a:t>10</a:t>
            </a:fld>
            <a:endParaRPr lang="en-US" dirty="0"/>
          </a:p>
        </p:txBody>
      </p:sp>
      <p:sp>
        <p:nvSpPr>
          <p:cNvPr id="7" name="TextBox 6">
            <a:extLst>
              <a:ext uri="{FF2B5EF4-FFF2-40B4-BE49-F238E27FC236}">
                <a16:creationId xmlns:a16="http://schemas.microsoft.com/office/drawing/2014/main" id="{D14679AD-414F-456C-9757-1E13EBF4A3F8}"/>
              </a:ext>
            </a:extLst>
          </p:cNvPr>
          <p:cNvSpPr txBox="1"/>
          <p:nvPr/>
        </p:nvSpPr>
        <p:spPr>
          <a:xfrm>
            <a:off x="628650" y="1342014"/>
            <a:ext cx="7822892" cy="369332"/>
          </a:xfrm>
          <a:prstGeom prst="rect">
            <a:avLst/>
          </a:prstGeom>
          <a:noFill/>
        </p:spPr>
        <p:txBody>
          <a:bodyPr wrap="square" rtlCol="0">
            <a:spAutoFit/>
          </a:bodyPr>
          <a:lstStyle/>
          <a:p>
            <a:pPr algn="ctr"/>
            <a:r>
              <a:rPr lang="en-US" dirty="0"/>
              <a:t>Student Interchange</a:t>
            </a:r>
          </a:p>
        </p:txBody>
      </p:sp>
      <p:sp>
        <p:nvSpPr>
          <p:cNvPr id="8" name="TextBox 7">
            <a:extLst>
              <a:ext uri="{FF2B5EF4-FFF2-40B4-BE49-F238E27FC236}">
                <a16:creationId xmlns:a16="http://schemas.microsoft.com/office/drawing/2014/main" id="{C90E4BDA-94DC-401C-9A16-5829C2D62306}"/>
              </a:ext>
            </a:extLst>
          </p:cNvPr>
          <p:cNvSpPr txBox="1"/>
          <p:nvPr/>
        </p:nvSpPr>
        <p:spPr>
          <a:xfrm>
            <a:off x="628650" y="4676487"/>
            <a:ext cx="7600949" cy="1809726"/>
          </a:xfrm>
          <a:prstGeom prst="rect">
            <a:avLst/>
          </a:prstGeom>
          <a:noFill/>
        </p:spPr>
        <p:txBody>
          <a:bodyPr wrap="square" rtlCol="0">
            <a:spAutoFit/>
          </a:bodyPr>
          <a:lstStyle/>
          <a:p>
            <a:pPr marL="331470" indent="-285750">
              <a:spcBef>
                <a:spcPct val="20000"/>
              </a:spcBef>
              <a:buClr>
                <a:srgbClr val="5B9BD5"/>
              </a:buClr>
              <a:buSzPct val="110000"/>
              <a:buFont typeface="Wingdings" panose="05000000000000000000" pitchFamily="2" charset="2"/>
              <a:buChar char="Ø"/>
              <a:defRPr/>
            </a:pPr>
            <a:r>
              <a:rPr lang="en-US" dirty="0">
                <a:solidFill>
                  <a:srgbClr val="FF0000"/>
                </a:solidFill>
              </a:rPr>
              <a:t>Every district should have </a:t>
            </a:r>
            <a:r>
              <a:rPr lang="en-US" u="sng" dirty="0">
                <a:solidFill>
                  <a:srgbClr val="FF0000"/>
                </a:solidFill>
              </a:rPr>
              <a:t>Untagged</a:t>
            </a:r>
            <a:r>
              <a:rPr lang="en-US" dirty="0">
                <a:solidFill>
                  <a:srgbClr val="FF0000"/>
                </a:solidFill>
              </a:rPr>
              <a:t> or </a:t>
            </a:r>
            <a:r>
              <a:rPr lang="en-US" u="sng" dirty="0">
                <a:solidFill>
                  <a:srgbClr val="FF0000"/>
                </a:solidFill>
              </a:rPr>
              <a:t>DEC tagged </a:t>
            </a:r>
            <a:r>
              <a:rPr lang="en-US" dirty="0">
                <a:solidFill>
                  <a:srgbClr val="FF0000"/>
                </a:solidFill>
              </a:rPr>
              <a:t>Student Demographic and Student School Association files uploaded for December Count. Please communicate this to your district respondent. </a:t>
            </a:r>
            <a:endParaRPr kumimoji="0" lang="en-US" i="0" u="none" strike="noStrike" kern="1200" cap="none" spc="150" normalizeH="0" baseline="0" noProof="0" dirty="0">
              <a:ln>
                <a:noFill/>
              </a:ln>
              <a:solidFill>
                <a:srgbClr val="FF0000"/>
              </a:solidFill>
              <a:effectLst/>
              <a:uLnTx/>
              <a:uFillTx/>
              <a:ea typeface="Calibri" panose="020F0502020204030204" pitchFamily="34" charset="0"/>
              <a:cs typeface="Times New Roman" panose="02020603050405020304" pitchFamily="18" charset="0"/>
            </a:endParaRPr>
          </a:p>
          <a:p>
            <a:pPr marL="331470" indent="-285750">
              <a:spcBef>
                <a:spcPct val="20000"/>
              </a:spcBef>
              <a:buClr>
                <a:srgbClr val="5B9BD5"/>
              </a:buClr>
              <a:buSzPct val="110000"/>
              <a:buFont typeface="Wingdings" panose="05000000000000000000" pitchFamily="2" charset="2"/>
              <a:buChar char="Ø"/>
              <a:defRPr/>
            </a:pPr>
            <a:r>
              <a:rPr kumimoji="0" lang="en-US" i="0" u="none" strike="noStrike" kern="1200" cap="none" spc="150" normalizeH="0" baseline="0" noProof="0" dirty="0">
                <a:ln>
                  <a:noFill/>
                </a:ln>
                <a:effectLst/>
                <a:uLnTx/>
                <a:uFillTx/>
                <a:ea typeface="Calibri" panose="020F0502020204030204" pitchFamily="34" charset="0"/>
                <a:cs typeface="Times New Roman" panose="02020603050405020304" pitchFamily="18" charset="0"/>
              </a:rPr>
              <a:t>Data from the Student Interchange will pull primarily from a DEC tagged file. If the district has not tagged a file for DEC, it will pull from the untagged student file.</a:t>
            </a:r>
          </a:p>
        </p:txBody>
      </p:sp>
    </p:spTree>
    <p:extLst>
      <p:ext uri="{BB962C8B-B14F-4D97-AF65-F5344CB8AC3E}">
        <p14:creationId xmlns:p14="http://schemas.microsoft.com/office/powerpoint/2010/main" val="199721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December Count Staff Snapshot Criteria</a:t>
            </a:r>
            <a:br>
              <a:rPr lang="en-US" dirty="0"/>
            </a:b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11</a:t>
            </a:fld>
            <a:endParaRPr lang="en-US" dirty="0"/>
          </a:p>
        </p:txBody>
      </p:sp>
      <p:sp>
        <p:nvSpPr>
          <p:cNvPr id="6" name="Content Placeholder 1"/>
          <p:cNvSpPr txBox="1">
            <a:spLocks/>
          </p:cNvSpPr>
          <p:nvPr/>
        </p:nvSpPr>
        <p:spPr>
          <a:xfrm>
            <a:off x="374019" y="1516185"/>
            <a:ext cx="8465181" cy="4543267"/>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Font typeface="Wingdings" charset="2"/>
              <a:buNone/>
            </a:pPr>
            <a:r>
              <a:rPr lang="en-US" sz="1600" b="0" dirty="0">
                <a:solidFill>
                  <a:schemeClr val="tx1"/>
                </a:solidFill>
                <a:cs typeface="Arial" panose="020B0604020202020204" pitchFamily="34" charset="0"/>
              </a:rPr>
              <a:t>For a staff record to be included in the Special Education December Count Data Collection the following must be true:</a:t>
            </a:r>
          </a:p>
          <a:p>
            <a:pPr marL="45720" indent="0">
              <a:buFont typeface="Wingdings" charset="2"/>
              <a:buNone/>
            </a:pPr>
            <a:endParaRPr lang="en-US" sz="1600" dirty="0">
              <a:solidFill>
                <a:schemeClr val="tx1"/>
              </a:solidFill>
              <a:cs typeface="Arial" panose="020B0604020202020204" pitchFamily="34" charset="0"/>
            </a:endParaRPr>
          </a:p>
          <a:p>
            <a:r>
              <a:rPr lang="en-US" sz="1600" b="0" dirty="0">
                <a:solidFill>
                  <a:schemeClr val="tx1"/>
                </a:solidFill>
                <a:cs typeface="Arial" panose="020B0604020202020204" pitchFamily="34" charset="0"/>
              </a:rPr>
              <a:t>Must be Error free at the Staff Interchange</a:t>
            </a:r>
          </a:p>
          <a:p>
            <a:r>
              <a:rPr lang="en-US" sz="1600" b="0" dirty="0">
                <a:solidFill>
                  <a:srgbClr val="FF0000"/>
                </a:solidFill>
                <a:cs typeface="Arial" panose="020B0604020202020204" pitchFamily="34" charset="0"/>
              </a:rPr>
              <a:t>Special Education Flag = 1</a:t>
            </a:r>
          </a:p>
          <a:p>
            <a:r>
              <a:rPr lang="en-US" sz="1600" b="0" dirty="0">
                <a:solidFill>
                  <a:srgbClr val="FF0000"/>
                </a:solidFill>
                <a:cs typeface="Arial" panose="020B0604020202020204" pitchFamily="34" charset="0"/>
              </a:rPr>
              <a:t>AU code must be populated in </a:t>
            </a:r>
            <a:r>
              <a:rPr lang="en-US" sz="1600" b="0" i="1" dirty="0">
                <a:solidFill>
                  <a:srgbClr val="FF0000"/>
                </a:solidFill>
                <a:cs typeface="Arial" panose="020B0604020202020204" pitchFamily="34" charset="0"/>
              </a:rPr>
              <a:t>both</a:t>
            </a:r>
            <a:r>
              <a:rPr lang="en-US" sz="1600" b="0" dirty="0">
                <a:solidFill>
                  <a:srgbClr val="FF0000"/>
                </a:solidFill>
                <a:cs typeface="Arial" panose="020B0604020202020204" pitchFamily="34" charset="0"/>
              </a:rPr>
              <a:t> Staff files </a:t>
            </a:r>
          </a:p>
          <a:p>
            <a:r>
              <a:rPr lang="en-US" sz="1600" b="0" dirty="0">
                <a:solidFill>
                  <a:schemeClr val="tx1"/>
                </a:solidFill>
                <a:cs typeface="Arial" panose="020B0604020202020204" pitchFamily="34" charset="0"/>
              </a:rPr>
              <a:t>Start date is December 1st or prior to December 1st of reporting school year </a:t>
            </a:r>
          </a:p>
          <a:p>
            <a:r>
              <a:rPr lang="en-US" sz="1600" b="0" dirty="0">
                <a:solidFill>
                  <a:schemeClr val="tx1"/>
                </a:solidFill>
                <a:cs typeface="Arial" panose="020B0604020202020204" pitchFamily="34" charset="0"/>
              </a:rPr>
              <a:t>End Date is either blank (not ended) or post December 1st of the reporting school year </a:t>
            </a:r>
          </a:p>
          <a:p>
            <a:r>
              <a:rPr lang="en-US" sz="1600" b="0" dirty="0">
                <a:solidFill>
                  <a:schemeClr val="tx1"/>
                </a:solidFill>
                <a:cs typeface="Arial" panose="020B0604020202020204" pitchFamily="34" charset="0"/>
              </a:rPr>
              <a:t>EDID is reported in both Staff Profile &amp; Assignments Interchange</a:t>
            </a:r>
          </a:p>
          <a:p>
            <a:r>
              <a:rPr lang="en-US" sz="1600" b="0" dirty="0">
                <a:solidFill>
                  <a:schemeClr val="tx1"/>
                </a:solidFill>
                <a:cs typeface="Arial" panose="020B0604020202020204" pitchFamily="34" charset="0"/>
              </a:rPr>
              <a:t>Records with the following Employment Status Codes will be included: 11, 12, 13, 23, 25 or 26 </a:t>
            </a:r>
          </a:p>
          <a:p>
            <a:r>
              <a:rPr lang="en-US" sz="1600" b="0" dirty="0">
                <a:solidFill>
                  <a:schemeClr val="tx1"/>
                </a:solidFill>
                <a:cs typeface="Arial" panose="020B0604020202020204" pitchFamily="34" charset="0"/>
              </a:rPr>
              <a:t>The Staff Profile and Staff Assignment Association File will be joined based on the School year, the teachers EDID, the sped assignment flag = 1, the district (or Admin Unit), and the records being error free. </a:t>
            </a:r>
            <a:endParaRPr lang="en-US" sz="1600" dirty="0">
              <a:cs typeface="Arial" panose="020B0604020202020204" pitchFamily="34" charset="0"/>
            </a:endParaRPr>
          </a:p>
        </p:txBody>
      </p:sp>
    </p:spTree>
    <p:extLst>
      <p:ext uri="{BB962C8B-B14F-4D97-AF65-F5344CB8AC3E}">
        <p14:creationId xmlns:p14="http://schemas.microsoft.com/office/powerpoint/2010/main" val="1375858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creenshot of Data Pipeline Web Page"/>
          <p:cNvPicPr>
            <a:picLocks noChangeAspect="1"/>
          </p:cNvPicPr>
          <p:nvPr/>
        </p:nvPicPr>
        <p:blipFill>
          <a:blip r:embed="rId2"/>
          <a:stretch>
            <a:fillRect/>
          </a:stretch>
        </p:blipFill>
        <p:spPr>
          <a:xfrm>
            <a:off x="0" y="1053716"/>
            <a:ext cx="9144000" cy="4750567"/>
          </a:xfrm>
          <a:prstGeom prst="rect">
            <a:avLst/>
          </a:prstGeom>
        </p:spPr>
      </p:pic>
      <p:sp>
        <p:nvSpPr>
          <p:cNvPr id="3" name="Title 2"/>
          <p:cNvSpPr>
            <a:spLocks noGrp="1"/>
          </p:cNvSpPr>
          <p:nvPr>
            <p:ph type="title"/>
          </p:nvPr>
        </p:nvSpPr>
        <p:spPr/>
        <p:txBody>
          <a:bodyPr/>
          <a:lstStyle/>
          <a:p>
            <a:r>
              <a:rPr lang="en-US"/>
              <a:t>Website Overview</a:t>
            </a:r>
            <a:endParaRPr lang="en-US" dirty="0"/>
          </a:p>
        </p:txBody>
      </p:sp>
      <p:sp>
        <p:nvSpPr>
          <p:cNvPr id="4" name="Slide Number Placeholder 3"/>
          <p:cNvSpPr>
            <a:spLocks noGrp="1"/>
          </p:cNvSpPr>
          <p:nvPr>
            <p:ph type="sldNum" sz="quarter" idx="12"/>
          </p:nvPr>
        </p:nvSpPr>
        <p:spPr>
          <a:xfrm>
            <a:off x="220133" y="6356350"/>
            <a:ext cx="408517" cy="365125"/>
          </a:xfrm>
          <a:prstGeom prst="rect">
            <a:avLst/>
          </a:prstGeom>
        </p:spPr>
        <p:txBody>
          <a:bodyPr/>
          <a:lstStyle/>
          <a:p>
            <a:fld id="{600BAA8B-998A-4793-9AB8-94EE2C3B2243}" type="slidenum">
              <a:rPr lang="en-US" smtClean="0"/>
              <a:pPr/>
              <a:t>12</a:t>
            </a:fld>
            <a:endParaRPr lang="en-US" dirty="0"/>
          </a:p>
        </p:txBody>
      </p:sp>
      <p:sp>
        <p:nvSpPr>
          <p:cNvPr id="8" name="Rectangular Callout 7" title="Rectangle Callout over Pipeline Page"/>
          <p:cNvSpPr/>
          <p:nvPr/>
        </p:nvSpPr>
        <p:spPr>
          <a:xfrm rot="10800000">
            <a:off x="4626708" y="3509107"/>
            <a:ext cx="2114768" cy="1355569"/>
          </a:xfrm>
          <a:prstGeom prst="wedgeRectCallout">
            <a:avLst/>
          </a:prstGeom>
          <a:noFill/>
          <a:ln w="25400">
            <a:solidFill>
              <a:srgbClr val="FF0000"/>
            </a:solidFill>
          </a:ln>
          <a:effectLst>
            <a:innerShdw blurRad="63500" dist="50800" dir="162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132332" y="2809044"/>
            <a:ext cx="2651624" cy="646331"/>
          </a:xfrm>
          <a:prstGeom prst="rect">
            <a:avLst/>
          </a:prstGeom>
          <a:noFill/>
        </p:spPr>
        <p:txBody>
          <a:bodyPr wrap="none" rtlCol="0">
            <a:spAutoFit/>
          </a:bodyPr>
          <a:lstStyle/>
          <a:p>
            <a:pPr algn="ctr"/>
            <a:r>
              <a:rPr lang="en-US" dirty="0">
                <a:solidFill>
                  <a:srgbClr val="FF0000"/>
                </a:solidFill>
              </a:rPr>
              <a:t>To Log In Pipeline System: </a:t>
            </a:r>
          </a:p>
          <a:p>
            <a:pPr algn="ctr"/>
            <a:r>
              <a:rPr lang="en-US" dirty="0">
                <a:solidFill>
                  <a:srgbClr val="FF0000"/>
                </a:solidFill>
              </a:rPr>
              <a:t>click here</a:t>
            </a:r>
          </a:p>
        </p:txBody>
      </p:sp>
      <p:sp>
        <p:nvSpPr>
          <p:cNvPr id="10" name="Line Callout 2 9"/>
          <p:cNvSpPr/>
          <p:nvPr/>
        </p:nvSpPr>
        <p:spPr>
          <a:xfrm>
            <a:off x="4132332" y="1887127"/>
            <a:ext cx="2508230" cy="773776"/>
          </a:xfrm>
          <a:prstGeom prst="borderCallout2">
            <a:avLst>
              <a:gd name="adj1" fmla="val 43098"/>
              <a:gd name="adj2" fmla="val 100365"/>
              <a:gd name="adj3" fmla="val 70262"/>
              <a:gd name="adj4" fmla="val 125106"/>
              <a:gd name="adj5" fmla="val 113840"/>
              <a:gd name="adj6" fmla="val 143433"/>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Staff/IEP Interchange Information</a:t>
            </a:r>
          </a:p>
        </p:txBody>
      </p:sp>
      <p:sp>
        <p:nvSpPr>
          <p:cNvPr id="11" name="Line Callout 2 10"/>
          <p:cNvSpPr/>
          <p:nvPr/>
        </p:nvSpPr>
        <p:spPr>
          <a:xfrm>
            <a:off x="6124879" y="4919653"/>
            <a:ext cx="2961685" cy="773776"/>
          </a:xfrm>
          <a:prstGeom prst="borderCallout2">
            <a:avLst>
              <a:gd name="adj1" fmla="val -2291"/>
              <a:gd name="adj2" fmla="val 82300"/>
              <a:gd name="adj3" fmla="val -179216"/>
              <a:gd name="adj4" fmla="val 92581"/>
              <a:gd name="adj5" fmla="val -252990"/>
              <a:gd name="adj6" fmla="val 52673"/>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December Count Information</a:t>
            </a:r>
          </a:p>
        </p:txBody>
      </p:sp>
      <p:sp>
        <p:nvSpPr>
          <p:cNvPr id="12" name="Line Callout 2 11"/>
          <p:cNvSpPr/>
          <p:nvPr/>
        </p:nvSpPr>
        <p:spPr>
          <a:xfrm>
            <a:off x="5606101" y="5748405"/>
            <a:ext cx="3345875" cy="809209"/>
          </a:xfrm>
          <a:prstGeom prst="borderCallout2">
            <a:avLst>
              <a:gd name="adj1" fmla="val -369"/>
              <a:gd name="adj2" fmla="val 6647"/>
              <a:gd name="adj3" fmla="val -107770"/>
              <a:gd name="adj4" fmla="val 3655"/>
              <a:gd name="adj5" fmla="val -264886"/>
              <a:gd name="adj6" fmla="val 42186"/>
            </a:avLst>
          </a:prstGeom>
          <a:solidFill>
            <a:srgbClr val="CCCCFF"/>
          </a:solidFill>
          <a:ln w="2857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Codes Available </a:t>
            </a:r>
            <a:r>
              <a:rPr lang="en-US" sz="1400" dirty="0">
                <a:solidFill>
                  <a:schemeClr val="tx1"/>
                </a:solidFill>
              </a:rPr>
              <a:t>(district codes, school codes, institutes of higher education codes, etc.)</a:t>
            </a:r>
          </a:p>
        </p:txBody>
      </p:sp>
      <p:sp>
        <p:nvSpPr>
          <p:cNvPr id="13" name="Line Callout 2 12"/>
          <p:cNvSpPr/>
          <p:nvPr/>
        </p:nvSpPr>
        <p:spPr>
          <a:xfrm>
            <a:off x="2300440" y="5603708"/>
            <a:ext cx="2869035" cy="1098601"/>
          </a:xfrm>
          <a:prstGeom prst="borderCallout2">
            <a:avLst>
              <a:gd name="adj1" fmla="val -1887"/>
              <a:gd name="adj2" fmla="val 85634"/>
              <a:gd name="adj3" fmla="val -23934"/>
              <a:gd name="adj4" fmla="val 101284"/>
              <a:gd name="adj5" fmla="val -99950"/>
              <a:gd name="adj6" fmla="val 163392"/>
            </a:avLst>
          </a:prstGeom>
          <a:solidFill>
            <a:srgbClr val="C6E8F6"/>
          </a:solidFill>
          <a:ln w="28575">
            <a:solidFill>
              <a:srgbClr val="6EC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Collection dates, Mandatory Collections- legislation and uses, converting csv files to excel, etc.</a:t>
            </a:r>
            <a:endParaRPr lang="en-US" sz="1400" dirty="0">
              <a:solidFill>
                <a:schemeClr val="tx1"/>
              </a:solidFill>
            </a:endParaRPr>
          </a:p>
        </p:txBody>
      </p:sp>
      <p:sp>
        <p:nvSpPr>
          <p:cNvPr id="5" name="Rectangle 4"/>
          <p:cNvSpPr/>
          <p:nvPr/>
        </p:nvSpPr>
        <p:spPr>
          <a:xfrm>
            <a:off x="723470" y="611941"/>
            <a:ext cx="4210042" cy="369332"/>
          </a:xfrm>
          <a:prstGeom prst="rect">
            <a:avLst/>
          </a:prstGeom>
          <a:solidFill>
            <a:schemeClr val="bg1"/>
          </a:solidFill>
        </p:spPr>
        <p:txBody>
          <a:bodyPr wrap="square">
            <a:spAutoFit/>
          </a:bodyPr>
          <a:lstStyle/>
          <a:p>
            <a:r>
              <a:rPr lang="en-US" dirty="0">
                <a:hlinkClick r:id="rId3"/>
              </a:rPr>
              <a:t>http://www.cde.state.co.us/datapipeline</a:t>
            </a:r>
            <a:r>
              <a:rPr lang="en-US" dirty="0"/>
              <a:t> </a:t>
            </a:r>
          </a:p>
        </p:txBody>
      </p:sp>
    </p:spTree>
    <p:extLst>
      <p:ext uri="{BB962C8B-B14F-4D97-AF65-F5344CB8AC3E}">
        <p14:creationId xmlns:p14="http://schemas.microsoft.com/office/powerpoint/2010/main" val="3529420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274320"/>
            <a:ext cx="8727273" cy="710141"/>
          </a:xfrm>
        </p:spPr>
        <p:txBody>
          <a:bodyPr>
            <a:normAutofit/>
          </a:bodyPr>
          <a:lstStyle/>
          <a:p>
            <a:r>
              <a:rPr lang="en-US" sz="2000" dirty="0"/>
              <a:t>Special Education December Count Snapshot File Layout and Definitions</a:t>
            </a:r>
          </a:p>
        </p:txBody>
      </p:sp>
      <p:sp>
        <p:nvSpPr>
          <p:cNvPr id="3" name="Content Placeholder 2"/>
          <p:cNvSpPr>
            <a:spLocks noGrp="1"/>
          </p:cNvSpPr>
          <p:nvPr>
            <p:ph idx="1"/>
          </p:nvPr>
        </p:nvSpPr>
        <p:spPr/>
        <p:txBody>
          <a:bodyPr>
            <a:normAutofit/>
          </a:bodyPr>
          <a:lstStyle/>
          <a:p>
            <a:pPr marL="0" indent="0">
              <a:buNone/>
            </a:pPr>
            <a:r>
              <a:rPr lang="en-US" sz="2000" dirty="0">
                <a:solidFill>
                  <a:schemeClr val="tx1"/>
                </a:solidFill>
                <a:latin typeface="+mn-lt"/>
              </a:rPr>
              <a:t> </a:t>
            </a:r>
            <a:r>
              <a:rPr lang="en-US" sz="1800" dirty="0">
                <a:solidFill>
                  <a:schemeClr val="tx1"/>
                </a:solidFill>
                <a:latin typeface="+mn-lt"/>
                <a:hlinkClick r:id="rId2"/>
              </a:rPr>
              <a:t>http://www.cde.state.co.us/datapipeline/snap_sped-december</a:t>
            </a:r>
            <a:r>
              <a:rPr lang="en-US" sz="1800" dirty="0">
                <a:solidFill>
                  <a:schemeClr val="tx1"/>
                </a:solidFill>
                <a:latin typeface="+mn-lt"/>
              </a:rPr>
              <a:t> </a:t>
            </a:r>
          </a:p>
          <a:p>
            <a:pPr marL="342900" indent="-342900">
              <a:buFont typeface="Arial" panose="020B0604020202020204" pitchFamily="34" charset="0"/>
              <a:buChar char="•"/>
            </a:pPr>
            <a:r>
              <a:rPr lang="en-US" sz="2000" dirty="0">
                <a:solidFill>
                  <a:schemeClr val="tx1"/>
                </a:solidFill>
                <a:latin typeface="+mn-lt"/>
              </a:rPr>
              <a:t>Purpose</a:t>
            </a:r>
          </a:p>
          <a:p>
            <a:pPr marL="342900" indent="-342900">
              <a:buFont typeface="Arial" panose="020B0604020202020204" pitchFamily="34" charset="0"/>
              <a:buChar char="•"/>
            </a:pPr>
            <a:r>
              <a:rPr lang="en-US" sz="2000" dirty="0">
                <a:solidFill>
                  <a:schemeClr val="tx1"/>
                </a:solidFill>
                <a:latin typeface="+mn-lt"/>
              </a:rPr>
              <a:t>Dependencies</a:t>
            </a:r>
          </a:p>
          <a:p>
            <a:pPr marL="342900" indent="-342900">
              <a:buFont typeface="Arial" panose="020B0604020202020204" pitchFamily="34" charset="0"/>
              <a:buChar char="•"/>
            </a:pPr>
            <a:r>
              <a:rPr lang="en-US" sz="2000" dirty="0">
                <a:solidFill>
                  <a:schemeClr val="tx1"/>
                </a:solidFill>
                <a:latin typeface="+mn-lt"/>
              </a:rPr>
              <a:t>Criteria for records being pulled in</a:t>
            </a:r>
          </a:p>
          <a:p>
            <a:pPr marL="342900" indent="-342900">
              <a:buFont typeface="Arial" panose="020B0604020202020204" pitchFamily="34" charset="0"/>
              <a:buChar char="•"/>
            </a:pPr>
            <a:r>
              <a:rPr lang="en-US" sz="2000" dirty="0">
                <a:solidFill>
                  <a:schemeClr val="tx1"/>
                </a:solidFill>
                <a:latin typeface="+mn-lt"/>
              </a:rPr>
              <a:t>Name and length of each field in both the Student and Staff sections</a:t>
            </a:r>
          </a:p>
          <a:p>
            <a:pPr marL="342900" indent="-342900">
              <a:buFont typeface="Arial" panose="020B0604020202020204" pitchFamily="34" charset="0"/>
              <a:buChar char="•"/>
            </a:pPr>
            <a:r>
              <a:rPr lang="en-US" sz="2000" dirty="0">
                <a:solidFill>
                  <a:schemeClr val="tx1"/>
                </a:solidFill>
                <a:latin typeface="+mn-lt"/>
              </a:rPr>
              <a:t>Source interchange and source file the data is pulled from. Also referred to as primary interchange.    </a:t>
            </a:r>
            <a:r>
              <a:rPr lang="en-US" sz="2000" i="1" dirty="0">
                <a:solidFill>
                  <a:schemeClr val="accent2"/>
                </a:solidFill>
                <a:latin typeface="+mn-lt"/>
              </a:rPr>
              <a:t>*helpful to know when resolving errors</a:t>
            </a:r>
          </a:p>
          <a:p>
            <a:pPr marL="342900" indent="-342900">
              <a:buFont typeface="Arial" panose="020B0604020202020204" pitchFamily="34" charset="0"/>
              <a:buChar char="•"/>
            </a:pPr>
            <a:r>
              <a:rPr lang="en-US" sz="2000" dirty="0">
                <a:solidFill>
                  <a:schemeClr val="tx1"/>
                </a:solidFill>
                <a:latin typeface="+mn-lt"/>
              </a:rPr>
              <a:t>Secondary interchange and secondary file the data is pulled from if record doesn’t exist in the primary interchange.  (ex. facility students)</a:t>
            </a:r>
          </a:p>
          <a:p>
            <a:pPr marL="342900" indent="-342900">
              <a:buFont typeface="Arial" panose="020B0604020202020204" pitchFamily="34" charset="0"/>
              <a:buChar char="•"/>
            </a:pPr>
            <a:r>
              <a:rPr lang="en-US" sz="2000" dirty="0">
                <a:solidFill>
                  <a:schemeClr val="tx1"/>
                </a:solidFill>
                <a:latin typeface="+mn-lt"/>
              </a:rPr>
              <a:t>Helpful remarks/details</a:t>
            </a:r>
          </a:p>
          <a:p>
            <a:pPr marL="342900" indent="-342900">
              <a:buFont typeface="Arial" panose="020B0604020202020204" pitchFamily="34" charset="0"/>
              <a:buChar char="•"/>
            </a:pPr>
            <a:r>
              <a:rPr lang="en-US" sz="2000" dirty="0">
                <a:solidFill>
                  <a:schemeClr val="tx1"/>
                </a:solidFill>
                <a:latin typeface="+mn-lt"/>
              </a:rPr>
              <a:t>Internal flags– fields calculated from existing data fields</a:t>
            </a:r>
          </a:p>
          <a:p>
            <a:pPr marL="342900" indent="-342900">
              <a:buFont typeface="Arial" panose="020B0604020202020204" pitchFamily="34" charset="0"/>
              <a:buChar char="•"/>
            </a:pPr>
            <a:endParaRPr lang="en-US" sz="2000" dirty="0">
              <a:solidFill>
                <a:schemeClr val="tx1"/>
              </a:solidFill>
              <a:latin typeface="+mn-lt"/>
            </a:endParaRPr>
          </a:p>
          <a:p>
            <a:pPr marL="342900" indent="-342900">
              <a:buFont typeface="Arial" panose="020B0604020202020204" pitchFamily="34" charset="0"/>
              <a:buChar char="•"/>
            </a:pPr>
            <a:endParaRPr lang="en-US" sz="2000" dirty="0">
              <a:solidFill>
                <a:schemeClr val="tx1"/>
              </a:solidFill>
              <a:latin typeface="+mn-lt"/>
            </a:endParaRPr>
          </a:p>
        </p:txBody>
      </p:sp>
      <p:sp>
        <p:nvSpPr>
          <p:cNvPr id="4" name="Slide Number Placeholder 3"/>
          <p:cNvSpPr>
            <a:spLocks noGrp="1"/>
          </p:cNvSpPr>
          <p:nvPr>
            <p:ph type="sldNum" sz="quarter" idx="12"/>
          </p:nvPr>
        </p:nvSpPr>
        <p:spPr/>
        <p:txBody>
          <a:bodyPr/>
          <a:lstStyle/>
          <a:p>
            <a:fld id="{67726FA2-3EC9-4717-AD62-D8C823692DD3}" type="slidenum">
              <a:rPr lang="en-US" smtClean="0"/>
              <a:pPr/>
              <a:t>13</a:t>
            </a:fld>
            <a:endParaRPr lang="en-US" dirty="0"/>
          </a:p>
        </p:txBody>
      </p:sp>
    </p:spTree>
    <p:extLst>
      <p:ext uri="{BB962C8B-B14F-4D97-AF65-F5344CB8AC3E}">
        <p14:creationId xmlns:p14="http://schemas.microsoft.com/office/powerpoint/2010/main" val="2006905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Rectangle"/>
          <p:cNvPicPr>
            <a:picLocks noChangeAspect="1" noChangeArrowheads="1"/>
          </p:cNvPicPr>
          <p:nvPr/>
        </p:nvPicPr>
        <p:blipFill rotWithShape="1">
          <a:blip r:embed="rId2">
            <a:extLst>
              <a:ext uri="{28A0092B-C50C-407E-A947-70E740481C1C}">
                <a14:useLocalDpi xmlns:a14="http://schemas.microsoft.com/office/drawing/2010/main" val="0"/>
              </a:ext>
            </a:extLst>
          </a:blip>
          <a:srcRect l="4044" t="12963" r="5892" b="5867"/>
          <a:stretch/>
        </p:blipFill>
        <p:spPr bwMode="auto">
          <a:xfrm>
            <a:off x="734517" y="1116766"/>
            <a:ext cx="7225259" cy="406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9685" y="247338"/>
            <a:ext cx="3867462" cy="646331"/>
          </a:xfrm>
          <a:prstGeom prst="rect">
            <a:avLst/>
          </a:prstGeom>
          <a:solidFill>
            <a:schemeClr val="accent4">
              <a:lumMod val="40000"/>
              <a:lumOff val="60000"/>
            </a:schemeClr>
          </a:solidFill>
        </p:spPr>
        <p:txBody>
          <a:bodyPr wrap="square" rtlCol="0">
            <a:spAutoFit/>
          </a:bodyPr>
          <a:lstStyle/>
          <a:p>
            <a:r>
              <a:rPr lang="en-US" dirty="0"/>
              <a:t>Snapshot File Layout – lists source file and secondary file data is pulling from </a:t>
            </a:r>
          </a:p>
        </p:txBody>
      </p:sp>
      <p:sp>
        <p:nvSpPr>
          <p:cNvPr id="3" name="Right Arrow 2" title="Right Arrow"/>
          <p:cNvSpPr/>
          <p:nvPr/>
        </p:nvSpPr>
        <p:spPr>
          <a:xfrm>
            <a:off x="115162" y="3435221"/>
            <a:ext cx="489204" cy="33473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title="Rectangle"/>
          <p:cNvSpPr/>
          <p:nvPr/>
        </p:nvSpPr>
        <p:spPr>
          <a:xfrm>
            <a:off x="2998033" y="3297836"/>
            <a:ext cx="3897442" cy="6071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67726FA2-3EC9-4717-AD62-D8C823692DD3}" type="slidenum">
              <a:rPr lang="en-US" smtClean="0"/>
              <a:pPr/>
              <a:t>14</a:t>
            </a:fld>
            <a:endParaRPr lang="en-US" dirty="0"/>
          </a:p>
        </p:txBody>
      </p:sp>
    </p:spTree>
    <p:extLst>
      <p:ext uri="{BB962C8B-B14F-4D97-AF65-F5344CB8AC3E}">
        <p14:creationId xmlns:p14="http://schemas.microsoft.com/office/powerpoint/2010/main" val="1303607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Authoritative Source </a:t>
            </a:r>
          </a:p>
        </p:txBody>
      </p:sp>
      <p:sp>
        <p:nvSpPr>
          <p:cNvPr id="2" name="Content Placeholder 1"/>
          <p:cNvSpPr>
            <a:spLocks noGrp="1"/>
          </p:cNvSpPr>
          <p:nvPr>
            <p:ph idx="1"/>
          </p:nvPr>
        </p:nvSpPr>
        <p:spPr>
          <a:xfrm>
            <a:off x="576184" y="1403079"/>
            <a:ext cx="7886700" cy="4351338"/>
          </a:xfrm>
        </p:spPr>
        <p:txBody>
          <a:bodyPr>
            <a:normAutofit/>
          </a:bodyPr>
          <a:lstStyle/>
          <a:p>
            <a:pPr marL="285750" indent="-285750">
              <a:buFont typeface="Arial" panose="020B0604020202020204" pitchFamily="34" charset="0"/>
              <a:buChar char="•"/>
            </a:pPr>
            <a:r>
              <a:rPr lang="en-US" sz="1800" b="1" dirty="0">
                <a:solidFill>
                  <a:schemeClr val="tx1"/>
                </a:solidFill>
              </a:rPr>
              <a:t>Student’s Demographic Data</a:t>
            </a:r>
          </a:p>
          <a:p>
            <a:pPr lvl="1"/>
            <a:r>
              <a:rPr lang="en-US" sz="1800" dirty="0"/>
              <a:t>1</a:t>
            </a:r>
            <a:r>
              <a:rPr lang="en-US" sz="1800" baseline="30000" dirty="0"/>
              <a:t>st</a:t>
            </a:r>
            <a:r>
              <a:rPr lang="en-US" sz="1800" dirty="0"/>
              <a:t> comes from the Student Interchange - Student Demographic File</a:t>
            </a:r>
          </a:p>
          <a:p>
            <a:pPr lvl="1"/>
            <a:r>
              <a:rPr lang="en-US" sz="1800" dirty="0"/>
              <a:t>If the student is not submitted by a district, the data will be pulled from the IEP Child file (Part C, Facility, and Parentally Placed in Private School records)</a:t>
            </a:r>
          </a:p>
          <a:p>
            <a:pPr marL="228600" lvl="1">
              <a:spcBef>
                <a:spcPts val="1000"/>
              </a:spcBef>
              <a:buClr>
                <a:srgbClr val="0D1E8E"/>
              </a:buClr>
            </a:pPr>
            <a:r>
              <a:rPr lang="en-US" sz="1800" b="1" dirty="0"/>
              <a:t>Student’s Entry Grade Level</a:t>
            </a:r>
          </a:p>
          <a:p>
            <a:pPr marL="685800" lvl="2">
              <a:spcBef>
                <a:spcPts val="1000"/>
              </a:spcBef>
              <a:buClr>
                <a:srgbClr val="0D1E8E"/>
              </a:buClr>
            </a:pPr>
            <a:r>
              <a:rPr lang="en-US" dirty="0"/>
              <a:t>1</a:t>
            </a:r>
            <a:r>
              <a:rPr lang="en-US" baseline="30000" dirty="0"/>
              <a:t>st</a:t>
            </a:r>
            <a:r>
              <a:rPr lang="en-US" dirty="0"/>
              <a:t> comes from the Student Interchange - Student School Association File</a:t>
            </a:r>
          </a:p>
          <a:p>
            <a:pPr marL="685800" lvl="2">
              <a:spcBef>
                <a:spcPts val="1000"/>
              </a:spcBef>
              <a:buClr>
                <a:srgbClr val="0D1E8E"/>
              </a:buClr>
            </a:pPr>
            <a:r>
              <a:rPr lang="en-US" dirty="0"/>
              <a:t>If the student is not submitted by a district, the Entry Grade Level will be pulled from the IEP Participation file</a:t>
            </a:r>
          </a:p>
          <a:p>
            <a:pPr marL="1200150" lvl="3" indent="-285750">
              <a:spcBef>
                <a:spcPts val="1000"/>
              </a:spcBef>
              <a:buClr>
                <a:srgbClr val="0D1E8E"/>
              </a:buClr>
            </a:pPr>
            <a:r>
              <a:rPr lang="en-US" dirty="0">
                <a:solidFill>
                  <a:srgbClr val="FF0000"/>
                </a:solidFill>
              </a:rPr>
              <a:t> Keep this in mind when fixing errors related to Grade level. The student grade level pulls from the Student School Association file for most records. You will need to coordinate with your Student Interchange data respondent on any fixes required for this</a:t>
            </a:r>
            <a:r>
              <a:rPr lang="en-US" dirty="0"/>
              <a:t>.  </a:t>
            </a:r>
          </a:p>
          <a:p>
            <a:pPr marL="457200" lvl="2" indent="0">
              <a:spcBef>
                <a:spcPts val="1000"/>
              </a:spcBef>
              <a:buClr>
                <a:srgbClr val="0D1E8E"/>
              </a:buClr>
              <a:buNone/>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15</a:t>
            </a:fld>
            <a:endParaRPr lang="en-US" dirty="0"/>
          </a:p>
        </p:txBody>
      </p:sp>
    </p:spTree>
    <p:extLst>
      <p:ext uri="{BB962C8B-B14F-4D97-AF65-F5344CB8AC3E}">
        <p14:creationId xmlns:p14="http://schemas.microsoft.com/office/powerpoint/2010/main" val="2234745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3973-F333-4396-B380-8E3F3F5FC318}"/>
              </a:ext>
            </a:extLst>
          </p:cNvPr>
          <p:cNvSpPr>
            <a:spLocks noGrp="1"/>
          </p:cNvSpPr>
          <p:nvPr>
            <p:ph type="ctrTitle"/>
          </p:nvPr>
        </p:nvSpPr>
        <p:spPr/>
        <p:txBody>
          <a:bodyPr/>
          <a:lstStyle/>
          <a:p>
            <a:r>
              <a:rPr lang="en-US" dirty="0"/>
              <a:t>Interchange Data</a:t>
            </a:r>
          </a:p>
        </p:txBody>
      </p:sp>
      <p:sp>
        <p:nvSpPr>
          <p:cNvPr id="3" name="Slide Number Placeholder 2">
            <a:extLst>
              <a:ext uri="{FF2B5EF4-FFF2-40B4-BE49-F238E27FC236}">
                <a16:creationId xmlns:a16="http://schemas.microsoft.com/office/drawing/2014/main" id="{0CE51693-FA6D-4306-AAB5-3782DA780B45}"/>
              </a:ext>
            </a:extLst>
          </p:cNvPr>
          <p:cNvSpPr>
            <a:spLocks noGrp="1"/>
          </p:cNvSpPr>
          <p:nvPr>
            <p:ph type="sldNum" sz="quarter" idx="12"/>
          </p:nvPr>
        </p:nvSpPr>
        <p:spPr/>
        <p:txBody>
          <a:bodyPr/>
          <a:lstStyle/>
          <a:p>
            <a:fld id="{67726FA2-3EC9-4717-AD62-D8C823692DD3}" type="slidenum">
              <a:rPr lang="en-US" smtClean="0"/>
              <a:t>16</a:t>
            </a:fld>
            <a:endParaRPr lang="en-US"/>
          </a:p>
        </p:txBody>
      </p:sp>
    </p:spTree>
    <p:extLst>
      <p:ext uri="{BB962C8B-B14F-4D97-AF65-F5344CB8AC3E}">
        <p14:creationId xmlns:p14="http://schemas.microsoft.com/office/powerpoint/2010/main" val="517574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Special Education IEP Interchange Resources</a:t>
            </a:r>
          </a:p>
        </p:txBody>
      </p:sp>
      <p:pic>
        <p:nvPicPr>
          <p:cNvPr id="22" name="Content Placeholder 21">
            <a:extLst>
              <a:ext uri="{FF2B5EF4-FFF2-40B4-BE49-F238E27FC236}">
                <a16:creationId xmlns:a16="http://schemas.microsoft.com/office/drawing/2014/main" id="{3AD72233-79F3-4ED9-98E7-A0815C3C3BDC}"/>
              </a:ext>
            </a:extLst>
          </p:cNvPr>
          <p:cNvPicPr>
            <a:picLocks noGrp="1" noChangeAspect="1"/>
          </p:cNvPicPr>
          <p:nvPr>
            <p:ph idx="1"/>
          </p:nvPr>
        </p:nvPicPr>
        <p:blipFill rotWithShape="1">
          <a:blip r:embed="rId2"/>
          <a:srcRect l="17823" t="10256" r="18522" b="4363"/>
          <a:stretch/>
        </p:blipFill>
        <p:spPr>
          <a:xfrm>
            <a:off x="325093" y="1774492"/>
            <a:ext cx="5187941" cy="4349119"/>
          </a:xfrm>
        </p:spPr>
      </p:pic>
      <p:sp>
        <p:nvSpPr>
          <p:cNvPr id="4" name="Slide Number Placeholder 3"/>
          <p:cNvSpPr>
            <a:spLocks noGrp="1"/>
          </p:cNvSpPr>
          <p:nvPr>
            <p:ph type="sldNum" sz="quarter" idx="12"/>
          </p:nvPr>
        </p:nvSpPr>
        <p:spPr/>
        <p:txBody>
          <a:bodyPr/>
          <a:lstStyle/>
          <a:p>
            <a:fld id="{67726FA2-3EC9-4717-AD62-D8C823692DD3}" type="slidenum">
              <a:rPr lang="en-US" smtClean="0"/>
              <a:pPr/>
              <a:t>17</a:t>
            </a:fld>
            <a:endParaRPr lang="en-US" dirty="0"/>
          </a:p>
        </p:txBody>
      </p:sp>
      <p:sp>
        <p:nvSpPr>
          <p:cNvPr id="15" name="TextBox 14"/>
          <p:cNvSpPr txBox="1"/>
          <p:nvPr/>
        </p:nvSpPr>
        <p:spPr>
          <a:xfrm>
            <a:off x="248338" y="1374893"/>
            <a:ext cx="6235908" cy="369332"/>
          </a:xfrm>
          <a:prstGeom prst="rect">
            <a:avLst/>
          </a:prstGeom>
          <a:noFill/>
        </p:spPr>
        <p:txBody>
          <a:bodyPr wrap="square" rtlCol="0">
            <a:spAutoFit/>
          </a:bodyPr>
          <a:lstStyle/>
          <a:p>
            <a:r>
              <a:rPr lang="en-US" dirty="0">
                <a:hlinkClick r:id="rId3"/>
              </a:rPr>
              <a:t>http://www.cde.state.co.us/datapipeline/inter_sped-iep</a:t>
            </a:r>
            <a:r>
              <a:rPr lang="en-US" dirty="0"/>
              <a:t> </a:t>
            </a:r>
          </a:p>
        </p:txBody>
      </p:sp>
      <p:sp>
        <p:nvSpPr>
          <p:cNvPr id="24" name="Rectangle 23" title="Rectangle">
            <a:extLst>
              <a:ext uri="{FF2B5EF4-FFF2-40B4-BE49-F238E27FC236}">
                <a16:creationId xmlns:a16="http://schemas.microsoft.com/office/drawing/2014/main" id="{92CF6567-5579-4D57-93CC-206FD0E63293}"/>
              </a:ext>
            </a:extLst>
          </p:cNvPr>
          <p:cNvSpPr/>
          <p:nvPr/>
        </p:nvSpPr>
        <p:spPr>
          <a:xfrm>
            <a:off x="449381" y="3240350"/>
            <a:ext cx="3683307" cy="77655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F7521"/>
              </a:highlight>
            </a:endParaRPr>
          </a:p>
        </p:txBody>
      </p:sp>
      <p:sp>
        <p:nvSpPr>
          <p:cNvPr id="26" name="Rectangle 25" title="Rectangle">
            <a:extLst>
              <a:ext uri="{FF2B5EF4-FFF2-40B4-BE49-F238E27FC236}">
                <a16:creationId xmlns:a16="http://schemas.microsoft.com/office/drawing/2014/main" id="{C867F439-299F-49AD-AAAB-BDD795D6FD61}"/>
              </a:ext>
            </a:extLst>
          </p:cNvPr>
          <p:cNvSpPr/>
          <p:nvPr/>
        </p:nvSpPr>
        <p:spPr>
          <a:xfrm>
            <a:off x="449382" y="4047175"/>
            <a:ext cx="3683307" cy="97882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Rectangle">
            <a:extLst>
              <a:ext uri="{FF2B5EF4-FFF2-40B4-BE49-F238E27FC236}">
                <a16:creationId xmlns:a16="http://schemas.microsoft.com/office/drawing/2014/main" id="{B19C408D-DFE7-4350-AC17-B5EC6DACA425}"/>
              </a:ext>
            </a:extLst>
          </p:cNvPr>
          <p:cNvSpPr/>
          <p:nvPr/>
        </p:nvSpPr>
        <p:spPr>
          <a:xfrm>
            <a:off x="449381" y="5094937"/>
            <a:ext cx="3683308" cy="100350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FB2C5ED-D93A-4BB1-BB54-11D71D4811F7}"/>
              </a:ext>
            </a:extLst>
          </p:cNvPr>
          <p:cNvSpPr txBox="1"/>
          <p:nvPr/>
        </p:nvSpPr>
        <p:spPr>
          <a:xfrm>
            <a:off x="5877254" y="1559559"/>
            <a:ext cx="1953087" cy="2862322"/>
          </a:xfrm>
          <a:prstGeom prst="rect">
            <a:avLst/>
          </a:prstGeom>
          <a:noFill/>
          <a:ln w="19050">
            <a:solidFill>
              <a:schemeClr val="tx1"/>
            </a:solidFill>
          </a:ln>
        </p:spPr>
        <p:txBody>
          <a:bodyPr wrap="square" rtlCol="0">
            <a:spAutoFit/>
          </a:bodyPr>
          <a:lstStyle/>
          <a:p>
            <a:r>
              <a:rPr lang="en-US" dirty="0"/>
              <a:t>At this link you will find: </a:t>
            </a:r>
          </a:p>
          <a:p>
            <a:pPr marL="285750" indent="-285750">
              <a:buFont typeface="Arial" panose="020B0604020202020204" pitchFamily="34" charset="0"/>
              <a:buChar char="•"/>
            </a:pPr>
            <a:r>
              <a:rPr lang="en-US" b="1" dirty="0">
                <a:solidFill>
                  <a:schemeClr val="accent2"/>
                </a:solidFill>
              </a:rPr>
              <a:t>Timelines</a:t>
            </a:r>
          </a:p>
          <a:p>
            <a:pPr marL="285750" indent="-285750">
              <a:buFont typeface="Arial" panose="020B0604020202020204" pitchFamily="34" charset="0"/>
              <a:buChar char="•"/>
            </a:pPr>
            <a:r>
              <a:rPr lang="en-US" b="1" dirty="0">
                <a:solidFill>
                  <a:schemeClr val="accent6"/>
                </a:solidFill>
              </a:rPr>
              <a:t>File Layouts</a:t>
            </a:r>
          </a:p>
          <a:p>
            <a:pPr marL="285750" indent="-285750">
              <a:buFont typeface="Arial" panose="020B0604020202020204" pitchFamily="34" charset="0"/>
              <a:buChar char="•"/>
            </a:pPr>
            <a:r>
              <a:rPr lang="en-US" b="1" dirty="0">
                <a:solidFill>
                  <a:schemeClr val="accent1"/>
                </a:solidFill>
              </a:rPr>
              <a:t>Templates</a:t>
            </a:r>
          </a:p>
          <a:p>
            <a:pPr marL="285750" indent="-285750">
              <a:buFont typeface="Arial" panose="020B0604020202020204" pitchFamily="34" charset="0"/>
              <a:buChar char="•"/>
            </a:pPr>
            <a:r>
              <a:rPr lang="en-US" b="1" dirty="0">
                <a:solidFill>
                  <a:schemeClr val="accent4"/>
                </a:solidFill>
              </a:rPr>
              <a:t>Business Rules</a:t>
            </a:r>
          </a:p>
          <a:p>
            <a:pPr marL="285750" indent="-285750">
              <a:buFont typeface="Arial" panose="020B0604020202020204" pitchFamily="34" charset="0"/>
              <a:buChar char="•"/>
            </a:pPr>
            <a:r>
              <a:rPr lang="en-US" b="1" dirty="0">
                <a:solidFill>
                  <a:srgbClr val="C00000"/>
                </a:solidFill>
              </a:rPr>
              <a:t>Training Slides/ Webinars</a:t>
            </a:r>
          </a:p>
          <a:p>
            <a:pPr marL="285750" indent="-285750">
              <a:buFont typeface="Arial" panose="020B0604020202020204" pitchFamily="34" charset="0"/>
              <a:buChar char="•"/>
            </a:pPr>
            <a:r>
              <a:rPr lang="en-US" b="1" dirty="0">
                <a:solidFill>
                  <a:srgbClr val="7030A0"/>
                </a:solidFill>
              </a:rPr>
              <a:t>Additional Resources</a:t>
            </a:r>
            <a:endParaRPr lang="en-US" b="1" dirty="0"/>
          </a:p>
        </p:txBody>
      </p:sp>
    </p:spTree>
    <p:extLst>
      <p:ext uri="{BB962C8B-B14F-4D97-AF65-F5344CB8AC3E}">
        <p14:creationId xmlns:p14="http://schemas.microsoft.com/office/powerpoint/2010/main" val="109754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85800" y="2383326"/>
            <a:ext cx="3886200" cy="2671298"/>
          </a:xfrm>
          <a:solidFill>
            <a:schemeClr val="accent1">
              <a:lumMod val="40000"/>
              <a:lumOff val="60000"/>
            </a:schemeClr>
          </a:solidFill>
          <a:ln>
            <a:solidFill>
              <a:schemeClr val="tx1"/>
            </a:solidFill>
          </a:ln>
        </p:spPr>
        <p:txBody>
          <a:bodyPr>
            <a:normAutofit/>
          </a:bodyPr>
          <a:lstStyle/>
          <a:p>
            <a:pPr marL="0" indent="0">
              <a:buNone/>
            </a:pPr>
            <a:r>
              <a:rPr lang="en-US" sz="1600" b="1" u="sng" dirty="0"/>
              <a:t>Child File</a:t>
            </a:r>
          </a:p>
          <a:p>
            <a:r>
              <a:rPr lang="en-US" sz="1600" dirty="0"/>
              <a:t>Demographic information</a:t>
            </a:r>
          </a:p>
          <a:p>
            <a:r>
              <a:rPr lang="en-US" sz="1600" dirty="0"/>
              <a:t>1 record per student</a:t>
            </a:r>
          </a:p>
          <a:p>
            <a:pPr marL="0" indent="0">
              <a:buNone/>
            </a:pPr>
            <a:endParaRPr lang="en-US" sz="1600" dirty="0"/>
          </a:p>
          <a:p>
            <a:endParaRPr lang="en-US" sz="1600" dirty="0"/>
          </a:p>
          <a:p>
            <a:pPr marL="0" indent="0">
              <a:buNone/>
            </a:pPr>
            <a:endParaRPr lang="en-US" dirty="0"/>
          </a:p>
        </p:txBody>
      </p:sp>
      <p:sp>
        <p:nvSpPr>
          <p:cNvPr id="7" name="Content Placeholder 6"/>
          <p:cNvSpPr>
            <a:spLocks noGrp="1"/>
          </p:cNvSpPr>
          <p:nvPr>
            <p:ph sz="half" idx="2"/>
          </p:nvPr>
        </p:nvSpPr>
        <p:spPr>
          <a:xfrm>
            <a:off x="4694182" y="2383325"/>
            <a:ext cx="3999992" cy="2671299"/>
          </a:xfrm>
          <a:solidFill>
            <a:schemeClr val="bg2">
              <a:lumMod val="75000"/>
            </a:schemeClr>
          </a:solidFill>
          <a:ln>
            <a:solidFill>
              <a:schemeClr val="tx1"/>
            </a:solidFill>
          </a:ln>
        </p:spPr>
        <p:txBody>
          <a:bodyPr>
            <a:normAutofit/>
          </a:bodyPr>
          <a:lstStyle/>
          <a:p>
            <a:pPr marL="0" indent="0">
              <a:buNone/>
            </a:pPr>
            <a:r>
              <a:rPr lang="en-US" sz="1600" b="1" u="sng" dirty="0"/>
              <a:t>Participation File </a:t>
            </a:r>
          </a:p>
          <a:p>
            <a:r>
              <a:rPr lang="en-US" sz="1600" dirty="0"/>
              <a:t>Special Ed services and referral information</a:t>
            </a:r>
          </a:p>
          <a:p>
            <a:r>
              <a:rPr lang="en-US" sz="1600" dirty="0"/>
              <a:t>1 record per student</a:t>
            </a:r>
            <a:endParaRPr lang="en-US" sz="1600" dirty="0">
              <a:highlight>
                <a:srgbClr val="EF7521"/>
              </a:highlight>
            </a:endParaRPr>
          </a:p>
          <a:p>
            <a:pPr marL="0" indent="0">
              <a:buNone/>
            </a:pPr>
            <a:endParaRPr lang="en-US" sz="1600" dirty="0"/>
          </a:p>
          <a:p>
            <a:pPr marL="0" indent="0">
              <a:buNone/>
            </a:pPr>
            <a:r>
              <a:rPr lang="en-US" sz="1600" dirty="0"/>
              <a:t> </a:t>
            </a:r>
          </a:p>
        </p:txBody>
      </p:sp>
      <p:sp>
        <p:nvSpPr>
          <p:cNvPr id="5" name="Title 4"/>
          <p:cNvSpPr>
            <a:spLocks noGrp="1"/>
          </p:cNvSpPr>
          <p:nvPr>
            <p:ph type="title"/>
          </p:nvPr>
        </p:nvSpPr>
        <p:spPr>
          <a:xfrm>
            <a:off x="245193" y="254514"/>
            <a:ext cx="7246988" cy="756418"/>
          </a:xfrm>
        </p:spPr>
        <p:txBody>
          <a:bodyPr/>
          <a:lstStyle/>
          <a:p>
            <a:r>
              <a:rPr lang="en-US" dirty="0"/>
              <a:t>Special Education IEP Interchange</a:t>
            </a:r>
          </a:p>
        </p:txBody>
      </p:sp>
      <p:sp>
        <p:nvSpPr>
          <p:cNvPr id="2" name="Slide Number Placeholder 1"/>
          <p:cNvSpPr>
            <a:spLocks noGrp="1"/>
          </p:cNvSpPr>
          <p:nvPr>
            <p:ph type="sldNum" sz="quarter" idx="12"/>
          </p:nvPr>
        </p:nvSpPr>
        <p:spPr/>
        <p:txBody>
          <a:bodyPr/>
          <a:lstStyle/>
          <a:p>
            <a:fld id="{67726FA2-3EC9-4717-AD62-D8C823692DD3}" type="slidenum">
              <a:rPr lang="en-US" smtClean="0"/>
              <a:pPr/>
              <a:t>18</a:t>
            </a:fld>
            <a:endParaRPr lang="en-US" dirty="0"/>
          </a:p>
        </p:txBody>
      </p:sp>
      <p:sp>
        <p:nvSpPr>
          <p:cNvPr id="8" name="TextBox 7"/>
          <p:cNvSpPr txBox="1"/>
          <p:nvPr/>
        </p:nvSpPr>
        <p:spPr>
          <a:xfrm>
            <a:off x="705505" y="4266047"/>
            <a:ext cx="7874877" cy="923330"/>
          </a:xfrm>
          <a:prstGeom prst="rect">
            <a:avLst/>
          </a:prstGeom>
          <a:noFill/>
        </p:spPr>
        <p:txBody>
          <a:bodyPr wrap="square" rtlCol="0">
            <a:spAutoFit/>
          </a:bodyPr>
          <a:lstStyle/>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Arial" panose="020B0604020202020204" pitchFamily="34" charset="0"/>
              <a:buChar char="•"/>
            </a:pPr>
            <a:endParaRPr lang="en-US" dirty="0"/>
          </a:p>
        </p:txBody>
      </p:sp>
      <p:pic>
        <p:nvPicPr>
          <p:cNvPr id="1026" name="Picture 2" descr="C:\Users\Heitman_L\AppData\Local\Microsoft\Windows\Temporary Internet Files\Content.IE5\Z4WKUL07\children[1].jpg" title="Kids Side Hugg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5918" y="3429000"/>
            <a:ext cx="2227480" cy="13220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eitman_L\AppData\Local\Microsoft\Windows\Temporary Internet Files\Content.IE5\TFPDHF5P\1069991-Clipart-Female-Teacher-And-A-Line-Of-Diverse-Stick-Students-Royalty-Free-Vector-Illustration[1].jpg" title="School Kids in Line Behind Teacher"/>
          <p:cNvPicPr>
            <a:picLocks noChangeAspect="1" noChangeArrowheads="1"/>
          </p:cNvPicPr>
          <p:nvPr/>
        </p:nvPicPr>
        <p:blipFill rotWithShape="1">
          <a:blip r:embed="rId3">
            <a:extLst>
              <a:ext uri="{28A0092B-C50C-407E-A947-70E740481C1C}">
                <a14:useLocalDpi xmlns:a14="http://schemas.microsoft.com/office/drawing/2010/main" val="0"/>
              </a:ext>
            </a:extLst>
          </a:blip>
          <a:srcRect b="8574"/>
          <a:stretch/>
        </p:blipFill>
        <p:spPr bwMode="auto">
          <a:xfrm>
            <a:off x="5554293" y="3405684"/>
            <a:ext cx="2455479" cy="13220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AB07F45-2A7B-4906-ADA7-58723C5DFD5C}"/>
              </a:ext>
            </a:extLst>
          </p:cNvPr>
          <p:cNvSpPr txBox="1"/>
          <p:nvPr/>
        </p:nvSpPr>
        <p:spPr>
          <a:xfrm>
            <a:off x="342899" y="1345457"/>
            <a:ext cx="7246987" cy="369332"/>
          </a:xfrm>
          <a:prstGeom prst="rect">
            <a:avLst/>
          </a:prstGeom>
          <a:noFill/>
        </p:spPr>
        <p:txBody>
          <a:bodyPr wrap="square">
            <a:spAutoFit/>
          </a:bodyPr>
          <a:lstStyle/>
          <a:p>
            <a:r>
              <a:rPr lang="en-US" dirty="0"/>
              <a:t>The Special Education IEP Interchange consists of 2 Files:</a:t>
            </a:r>
          </a:p>
        </p:txBody>
      </p:sp>
    </p:spTree>
    <p:extLst>
      <p:ext uri="{BB962C8B-B14F-4D97-AF65-F5344CB8AC3E}">
        <p14:creationId xmlns:p14="http://schemas.microsoft.com/office/powerpoint/2010/main" val="217727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93" y="254514"/>
            <a:ext cx="5028143" cy="756418"/>
          </a:xfrm>
        </p:spPr>
        <p:txBody>
          <a:bodyPr>
            <a:normAutofit fontScale="90000"/>
          </a:bodyPr>
          <a:lstStyle/>
          <a:p>
            <a:pPr algn="ctr"/>
            <a:r>
              <a:rPr lang="en-US" sz="3500" dirty="0"/>
              <a:t>Screen Shot of the Participation File Layout</a:t>
            </a:r>
          </a:p>
        </p:txBody>
      </p:sp>
      <p:sp>
        <p:nvSpPr>
          <p:cNvPr id="8" name="Content Placeholder 7">
            <a:extLst>
              <a:ext uri="{FF2B5EF4-FFF2-40B4-BE49-F238E27FC236}">
                <a16:creationId xmlns:a16="http://schemas.microsoft.com/office/drawing/2014/main" id="{2CE61406-3329-4B47-9B0A-A41607B1AC5A}"/>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id="{230D084C-9EAB-491E-A538-71F79364698F}"/>
              </a:ext>
            </a:extLst>
          </p:cNvPr>
          <p:cNvSpPr>
            <a:spLocks noGrp="1"/>
          </p:cNvSpPr>
          <p:nvPr>
            <p:ph type="sldNum" sz="quarter" idx="12"/>
          </p:nvPr>
        </p:nvSpPr>
        <p:spPr/>
        <p:txBody>
          <a:bodyPr/>
          <a:lstStyle/>
          <a:p>
            <a:fld id="{C479D5F6-EDCB-402A-AC08-4943A1820E8F}" type="slidenum">
              <a:rPr lang="en-US" smtClean="0"/>
              <a:pPr/>
              <a:t>19</a:t>
            </a:fld>
            <a:endParaRPr lang="en-US" dirty="0"/>
          </a:p>
        </p:txBody>
      </p:sp>
      <p:pic>
        <p:nvPicPr>
          <p:cNvPr id="4" name="Picture 3">
            <a:extLst>
              <a:ext uri="{FF2B5EF4-FFF2-40B4-BE49-F238E27FC236}">
                <a16:creationId xmlns:a16="http://schemas.microsoft.com/office/drawing/2014/main" id="{E57BA479-E0A3-4805-86AA-41DC168BAA2E}"/>
              </a:ext>
            </a:extLst>
          </p:cNvPr>
          <p:cNvPicPr>
            <a:picLocks noChangeAspect="1"/>
          </p:cNvPicPr>
          <p:nvPr/>
        </p:nvPicPr>
        <p:blipFill rotWithShape="1">
          <a:blip r:embed="rId3"/>
          <a:srcRect l="22500" t="15161" r="22903" b="26903"/>
          <a:stretch/>
        </p:blipFill>
        <p:spPr>
          <a:xfrm>
            <a:off x="539873" y="1424807"/>
            <a:ext cx="5957873" cy="3666728"/>
          </a:xfrm>
          <a:prstGeom prst="rect">
            <a:avLst/>
          </a:prstGeom>
        </p:spPr>
      </p:pic>
      <p:sp>
        <p:nvSpPr>
          <p:cNvPr id="5" name="Arrow: Right 4">
            <a:extLst>
              <a:ext uri="{FF2B5EF4-FFF2-40B4-BE49-F238E27FC236}">
                <a16:creationId xmlns:a16="http://schemas.microsoft.com/office/drawing/2014/main" id="{7B280B22-3098-48B5-B12B-EF04F65562C7}"/>
              </a:ext>
            </a:extLst>
          </p:cNvPr>
          <p:cNvSpPr/>
          <p:nvPr/>
        </p:nvSpPr>
        <p:spPr>
          <a:xfrm>
            <a:off x="628650" y="2595716"/>
            <a:ext cx="200725" cy="16370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0">
            <a:extLst>
              <a:ext uri="{FF2B5EF4-FFF2-40B4-BE49-F238E27FC236}">
                <a16:creationId xmlns:a16="http://schemas.microsoft.com/office/drawing/2014/main" id="{0098B995-F787-4E7B-8931-A60036CCA40A}"/>
              </a:ext>
            </a:extLst>
          </p:cNvPr>
          <p:cNvSpPr txBox="1">
            <a:spLocks/>
          </p:cNvSpPr>
          <p:nvPr/>
        </p:nvSpPr>
        <p:spPr>
          <a:xfrm>
            <a:off x="6668115" y="1657402"/>
            <a:ext cx="2094145" cy="3708205"/>
          </a:xfrm>
          <a:prstGeom prst="rect">
            <a:avLst/>
          </a:prstGeom>
          <a:solidFill>
            <a:schemeClr val="accent2">
              <a:lumMod val="40000"/>
              <a:lumOff val="60000"/>
            </a:schemeClr>
          </a:solidFill>
          <a:ln>
            <a:solidFill>
              <a:schemeClr val="tx1"/>
            </a:solidFill>
          </a:ln>
        </p:spPr>
        <p:txBody>
          <a:bodyPr vert="horz" lIns="0" tIns="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dirty="0"/>
              <a:t> PLEASE NOTE: </a:t>
            </a:r>
          </a:p>
          <a:p>
            <a:pPr>
              <a:buFont typeface="Wingdings" panose="05000000000000000000" pitchFamily="2" charset="2"/>
              <a:buChar char="v"/>
            </a:pPr>
            <a:r>
              <a:rPr lang="en-US" sz="1700" dirty="0"/>
              <a:t>Student’s LASID should match the LASID reported by the district for that student in the Student Interchange  </a:t>
            </a:r>
          </a:p>
          <a:p>
            <a:pPr marL="0" indent="0">
              <a:buFont typeface="Arial" panose="020B0604020202020204" pitchFamily="34" charset="0"/>
              <a:buNone/>
            </a:pPr>
            <a:endParaRPr lang="en-US" sz="1700" dirty="0"/>
          </a:p>
          <a:p>
            <a:pPr>
              <a:buFont typeface="Wingdings" panose="05000000000000000000" pitchFamily="2" charset="2"/>
              <a:buChar char="v"/>
            </a:pPr>
            <a:r>
              <a:rPr lang="en-US" sz="1700" dirty="0"/>
              <a:t>Each record’s </a:t>
            </a:r>
            <a:r>
              <a:rPr lang="en-US" sz="1700" dirty="0" err="1"/>
              <a:t>sasid</a:t>
            </a:r>
            <a:r>
              <a:rPr lang="en-US" sz="1700" dirty="0"/>
              <a:t>/</a:t>
            </a:r>
            <a:r>
              <a:rPr lang="en-US" sz="1700" dirty="0" err="1"/>
              <a:t>lasid</a:t>
            </a:r>
            <a:r>
              <a:rPr lang="en-US" sz="1700" dirty="0"/>
              <a:t> combo must match the Child file record in order to be pulled into the snapshot(s)</a:t>
            </a:r>
          </a:p>
          <a:p>
            <a:endParaRPr lang="en-US" sz="1700" dirty="0"/>
          </a:p>
        </p:txBody>
      </p:sp>
    </p:spTree>
    <p:extLst>
      <p:ext uri="{BB962C8B-B14F-4D97-AF65-F5344CB8AC3E}">
        <p14:creationId xmlns:p14="http://schemas.microsoft.com/office/powerpoint/2010/main" val="557267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latin typeface="Palatino Linotype" pitchFamily="18" charset="0"/>
              </a:rPr>
              <a:t>Special Education December Count Snapshot Basics</a:t>
            </a:r>
          </a:p>
        </p:txBody>
      </p:sp>
      <p:sp>
        <p:nvSpPr>
          <p:cNvPr id="8194" name="Content Placeholder 1"/>
          <p:cNvSpPr>
            <a:spLocks noGrp="1"/>
          </p:cNvSpPr>
          <p:nvPr>
            <p:ph idx="1"/>
          </p:nvPr>
        </p:nvSpPr>
        <p:spPr bwMode="auto"/>
        <p:txBody>
          <a:bodyPr wrap="square" numCol="1" anchor="t" anchorCtr="0" compatLnSpc="1">
            <a:prstTxWarp prst="textNoShape">
              <a:avLst/>
            </a:prstTxWarp>
          </a:bodyPr>
          <a:lstStyle/>
          <a:p>
            <a:pPr marL="547688" lvl="1" indent="-257175" eaLnBrk="1" hangingPunct="1">
              <a:spcBef>
                <a:spcPts val="0"/>
              </a:spcBef>
              <a:buNone/>
              <a:defRPr/>
            </a:pPr>
            <a:r>
              <a:rPr lang="en-US" sz="1800" dirty="0"/>
              <a:t>Welcome and thanks for joining the training!</a:t>
            </a:r>
          </a:p>
          <a:p>
            <a:pPr marL="547688" lvl="1" indent="-257175" eaLnBrk="1" hangingPunct="1">
              <a:spcBef>
                <a:spcPts val="0"/>
              </a:spcBef>
              <a:buNone/>
              <a:defRPr/>
            </a:pPr>
            <a:endParaRPr lang="en-US" sz="1800" dirty="0"/>
          </a:p>
          <a:p>
            <a:pPr marL="547688" lvl="1" indent="-182563">
              <a:spcBef>
                <a:spcPts val="0"/>
              </a:spcBef>
              <a:buFont typeface="Wingdings" pitchFamily="2" charset="2"/>
              <a:buChar char="§"/>
              <a:defRPr/>
            </a:pPr>
            <a:r>
              <a:rPr lang="en-US" sz="1800" dirty="0"/>
              <a:t>URL </a:t>
            </a:r>
            <a:r>
              <a:rPr lang="en-US" sz="1800" u="sng" dirty="0">
                <a:hlinkClick r:id="rId3"/>
              </a:rPr>
              <a:t>https://cdeinfotech.adobeconnect.com/data_services/</a:t>
            </a:r>
            <a:r>
              <a:rPr lang="en-US" sz="1800" dirty="0"/>
              <a:t> </a:t>
            </a:r>
          </a:p>
          <a:p>
            <a:pPr marL="547688" lvl="1" indent="-182563">
              <a:spcBef>
                <a:spcPts val="0"/>
              </a:spcBef>
              <a:buFont typeface="Wingdings" pitchFamily="2" charset="2"/>
              <a:buChar char="§"/>
              <a:defRPr/>
            </a:pPr>
            <a:r>
              <a:rPr lang="en-US" sz="1800" dirty="0"/>
              <a:t>No need to call in if you’re able to connect audio through your computer. It should prompt you for this right as you first login.  </a:t>
            </a:r>
          </a:p>
          <a:p>
            <a:pPr marL="547688" lvl="1" indent="-182563">
              <a:spcBef>
                <a:spcPts val="0"/>
              </a:spcBef>
              <a:buFont typeface="Wingdings" pitchFamily="2" charset="2"/>
              <a:buChar char="§"/>
              <a:defRPr/>
            </a:pPr>
            <a:r>
              <a:rPr lang="en-US" sz="1800" dirty="0"/>
              <a:t>Dial in number (if you cannot hear through the computer) is 1-855-397-4421</a:t>
            </a:r>
          </a:p>
          <a:p>
            <a:pPr marL="1004888" lvl="2" indent="-182563">
              <a:spcBef>
                <a:spcPts val="0"/>
              </a:spcBef>
              <a:buFont typeface="Wingdings" pitchFamily="2" charset="2"/>
              <a:buChar char="§"/>
              <a:defRPr/>
            </a:pPr>
            <a:r>
              <a:rPr lang="en-US" sz="1600" b="1" dirty="0"/>
              <a:t>Please mute your phone if you do call in!	</a:t>
            </a:r>
          </a:p>
          <a:p>
            <a:pPr marL="365125" lvl="1" indent="0" eaLnBrk="1" hangingPunct="1">
              <a:spcBef>
                <a:spcPts val="0"/>
              </a:spcBef>
              <a:buNone/>
              <a:tabLst>
                <a:tab pos="574675" algn="l"/>
              </a:tabLst>
              <a:defRPr/>
            </a:pPr>
            <a:endParaRPr lang="en-US" sz="1800" b="1" dirty="0"/>
          </a:p>
          <a:p>
            <a:pPr marL="273050">
              <a:buFont typeface="Wingdings" pitchFamily="2" charset="2"/>
              <a:buChar char="§"/>
            </a:pPr>
            <a:r>
              <a:rPr lang="en-US" sz="1800" dirty="0">
                <a:solidFill>
                  <a:schemeClr val="tx1"/>
                </a:solidFill>
              </a:rPr>
              <a:t>Collection Coordinator</a:t>
            </a:r>
          </a:p>
          <a:p>
            <a:pPr marL="547688" lvl="1" indent="-182563">
              <a:buFont typeface="Wingdings" pitchFamily="2" charset="2"/>
              <a:buChar char="§"/>
            </a:pPr>
            <a:r>
              <a:rPr lang="en-US" sz="1800" dirty="0"/>
              <a:t>Lindsey Heitman</a:t>
            </a:r>
          </a:p>
          <a:p>
            <a:pPr marL="822325" lvl="2" indent="-182563">
              <a:buFont typeface="Wingdings" pitchFamily="2" charset="2"/>
              <a:buChar char="§"/>
            </a:pPr>
            <a:r>
              <a:rPr lang="en-US" dirty="0"/>
              <a:t>Heitman_l</a:t>
            </a:r>
            <a:r>
              <a:rPr lang="en-US" sz="1800" dirty="0"/>
              <a:t>@cde.state.co.us</a:t>
            </a:r>
          </a:p>
          <a:p>
            <a:pPr marL="822325" lvl="2" indent="-182563">
              <a:buFont typeface="Wingdings" pitchFamily="2" charset="2"/>
              <a:buChar char="§"/>
            </a:pPr>
            <a:r>
              <a:rPr lang="en-US" sz="1800" dirty="0"/>
              <a:t>(303) 866-5759</a:t>
            </a:r>
          </a:p>
          <a:p>
            <a:pPr marL="822325" lvl="2" indent="-182563">
              <a:buFont typeface="Wingdings" pitchFamily="2" charset="2"/>
              <a:buChar char="§"/>
            </a:pPr>
            <a:endParaRPr lang="en-US" dirty="0"/>
          </a:p>
          <a:p>
            <a:pPr marL="0" indent="0">
              <a:buNone/>
            </a:pPr>
            <a:r>
              <a:rPr lang="en-US" sz="1800" dirty="0"/>
              <a:t>Next </a:t>
            </a:r>
            <a:r>
              <a:rPr lang="en-US" sz="1800" dirty="0">
                <a:solidFill>
                  <a:schemeClr val="tx1"/>
                </a:solidFill>
              </a:rPr>
              <a:t>Training Date: </a:t>
            </a:r>
            <a:endParaRPr lang="en-US" sz="1800" strike="sngStrike" dirty="0">
              <a:solidFill>
                <a:schemeClr val="tx1"/>
              </a:solidFill>
            </a:endParaRPr>
          </a:p>
          <a:p>
            <a:pPr>
              <a:buFont typeface="Wingdings" panose="05000000000000000000" pitchFamily="2" charset="2"/>
              <a:buChar char="Ø"/>
            </a:pPr>
            <a:r>
              <a:rPr lang="en-US" sz="1800" b="1" dirty="0"/>
              <a:t>Wednesday December 2nd 10:00 –11:00 am </a:t>
            </a:r>
          </a:p>
          <a:p>
            <a:pPr lvl="1"/>
            <a:r>
              <a:rPr lang="en-US" sz="1400" b="1" dirty="0"/>
              <a:t>December Count Student and Staff Content and Error Tips </a:t>
            </a:r>
          </a:p>
          <a:p>
            <a:pPr marL="639762" lvl="2" indent="0">
              <a:buNone/>
            </a:pPr>
            <a:endParaRPr lang="en-US" sz="1800" dirty="0"/>
          </a:p>
          <a:p>
            <a:pPr marL="365125" lvl="1" indent="0" eaLnBrk="1" hangingPunct="1">
              <a:spcBef>
                <a:spcPts val="0"/>
              </a:spcBef>
              <a:buNone/>
              <a:tabLst>
                <a:tab pos="574675" algn="l"/>
              </a:tabLst>
              <a:defRPr/>
            </a:pPr>
            <a:endParaRPr lang="en-US" dirty="0"/>
          </a:p>
          <a:p>
            <a:pPr marL="365125" lvl="1" indent="0" eaLnBrk="1" hangingPunct="1">
              <a:spcBef>
                <a:spcPts val="0"/>
              </a:spcBef>
              <a:buNone/>
              <a:defRPr/>
            </a:pPr>
            <a:endParaRPr lang="en-US" dirty="0"/>
          </a:p>
          <a:p>
            <a:pPr marL="547688" lvl="1" indent="-182563" eaLnBrk="1" hangingPunct="1">
              <a:buFont typeface="Wingdings" pitchFamily="2" charset="2"/>
              <a:buNone/>
              <a:defRPr/>
            </a:pPr>
            <a:endParaRPr lang="en-US" dirty="0"/>
          </a:p>
        </p:txBody>
      </p:sp>
      <p:sp>
        <p:nvSpPr>
          <p:cNvPr id="2" name="Slide Number Placeholder 1"/>
          <p:cNvSpPr>
            <a:spLocks noGrp="1"/>
          </p:cNvSpPr>
          <p:nvPr>
            <p:ph type="sldNum" sz="quarter" idx="12"/>
          </p:nvPr>
        </p:nvSpPr>
        <p:spPr>
          <a:prstGeom prst="rect">
            <a:avLst/>
          </a:prstGeom>
        </p:spPr>
        <p:txBody>
          <a:bodyPr/>
          <a:lstStyle/>
          <a:p>
            <a:fld id="{67726FA2-3EC9-4717-AD62-D8C823692DD3}" type="slidenum">
              <a:rPr lang="en-US" smtClean="0"/>
              <a:pPr/>
              <a:t>2</a:t>
            </a:fld>
            <a:endParaRPr lang="en-US" dirty="0"/>
          </a:p>
        </p:txBody>
      </p:sp>
    </p:spTree>
    <p:extLst>
      <p:ext uri="{BB962C8B-B14F-4D97-AF65-F5344CB8AC3E}">
        <p14:creationId xmlns:p14="http://schemas.microsoft.com/office/powerpoint/2010/main" val="2697171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68FB-41A8-4082-8BCC-0FEEB8B2261C}"/>
              </a:ext>
            </a:extLst>
          </p:cNvPr>
          <p:cNvSpPr>
            <a:spLocks noGrp="1"/>
          </p:cNvSpPr>
          <p:nvPr>
            <p:ph type="title"/>
          </p:nvPr>
        </p:nvSpPr>
        <p:spPr/>
        <p:txBody>
          <a:bodyPr/>
          <a:lstStyle/>
          <a:p>
            <a:r>
              <a:rPr lang="en-US" dirty="0"/>
              <a:t>Participation File Layout Screenshot Continued</a:t>
            </a:r>
          </a:p>
        </p:txBody>
      </p:sp>
      <p:sp>
        <p:nvSpPr>
          <p:cNvPr id="3" name="Slide Number Placeholder 2">
            <a:extLst>
              <a:ext uri="{FF2B5EF4-FFF2-40B4-BE49-F238E27FC236}">
                <a16:creationId xmlns:a16="http://schemas.microsoft.com/office/drawing/2014/main" id="{C1BD981D-4801-4A4E-8D70-32761AA187E0}"/>
              </a:ext>
            </a:extLst>
          </p:cNvPr>
          <p:cNvSpPr>
            <a:spLocks noGrp="1"/>
          </p:cNvSpPr>
          <p:nvPr>
            <p:ph type="sldNum" sz="quarter" idx="12"/>
          </p:nvPr>
        </p:nvSpPr>
        <p:spPr/>
        <p:txBody>
          <a:bodyPr/>
          <a:lstStyle/>
          <a:p>
            <a:fld id="{C479D5F6-EDCB-402A-AC08-4943A1820E8F}" type="slidenum">
              <a:rPr lang="en-US" smtClean="0"/>
              <a:pPr/>
              <a:t>20</a:t>
            </a:fld>
            <a:endParaRPr lang="en-US" dirty="0"/>
          </a:p>
        </p:txBody>
      </p:sp>
      <p:pic>
        <p:nvPicPr>
          <p:cNvPr id="4" name="Picture 3">
            <a:extLst>
              <a:ext uri="{FF2B5EF4-FFF2-40B4-BE49-F238E27FC236}">
                <a16:creationId xmlns:a16="http://schemas.microsoft.com/office/drawing/2014/main" id="{C588C8C4-221B-4BF3-9F7A-8B5628465C3A}"/>
              </a:ext>
            </a:extLst>
          </p:cNvPr>
          <p:cNvPicPr>
            <a:picLocks noChangeAspect="1"/>
          </p:cNvPicPr>
          <p:nvPr/>
        </p:nvPicPr>
        <p:blipFill rotWithShape="1">
          <a:blip r:embed="rId2"/>
          <a:srcRect l="22097" t="15806" r="23226" b="16194"/>
          <a:stretch/>
        </p:blipFill>
        <p:spPr>
          <a:xfrm>
            <a:off x="46920" y="1371768"/>
            <a:ext cx="6039494" cy="4694413"/>
          </a:xfrm>
          <a:prstGeom prst="rect">
            <a:avLst/>
          </a:prstGeom>
        </p:spPr>
      </p:pic>
      <p:sp>
        <p:nvSpPr>
          <p:cNvPr id="6" name="TextBox 5">
            <a:extLst>
              <a:ext uri="{FF2B5EF4-FFF2-40B4-BE49-F238E27FC236}">
                <a16:creationId xmlns:a16="http://schemas.microsoft.com/office/drawing/2014/main" id="{4D12E79E-C584-4F23-A5AC-8DEA808E91B7}"/>
              </a:ext>
            </a:extLst>
          </p:cNvPr>
          <p:cNvSpPr txBox="1"/>
          <p:nvPr/>
        </p:nvSpPr>
        <p:spPr>
          <a:xfrm>
            <a:off x="5971004" y="1872186"/>
            <a:ext cx="3057586" cy="2123658"/>
          </a:xfrm>
          <a:prstGeom prst="rect">
            <a:avLst/>
          </a:prstGeom>
          <a:solidFill>
            <a:schemeClr val="accent2">
              <a:lumMod val="40000"/>
              <a:lumOff val="60000"/>
            </a:schemeClr>
          </a:solidFill>
          <a:ln>
            <a:solidFill>
              <a:schemeClr val="tx1"/>
            </a:solidFill>
          </a:ln>
        </p:spPr>
        <p:txBody>
          <a:bodyPr wrap="square" rtlCol="0">
            <a:spAutoFit/>
          </a:bodyPr>
          <a:lstStyle/>
          <a:p>
            <a:r>
              <a:rPr lang="en-US" sz="1200" dirty="0">
                <a:latin typeface="+mn-lt"/>
              </a:rPr>
              <a:t>What’s included in the file layout? </a:t>
            </a:r>
          </a:p>
          <a:p>
            <a:pPr marL="342900" indent="-342900">
              <a:buFont typeface="Arial" panose="020B0604020202020204" pitchFamily="34" charset="0"/>
              <a:buChar char="•"/>
            </a:pPr>
            <a:r>
              <a:rPr lang="en-US" sz="1200" dirty="0">
                <a:latin typeface="+mn-lt"/>
              </a:rPr>
              <a:t>Dependencies and record expectation</a:t>
            </a:r>
          </a:p>
          <a:p>
            <a:pPr marL="342900" indent="-342900">
              <a:buFont typeface="Arial" panose="020B0604020202020204" pitchFamily="34" charset="0"/>
              <a:buChar char="•"/>
            </a:pPr>
            <a:r>
              <a:rPr lang="en-US" sz="1200" dirty="0">
                <a:latin typeface="+mn-lt"/>
              </a:rPr>
              <a:t>Name and Order (format) of the fields   </a:t>
            </a:r>
          </a:p>
          <a:p>
            <a:pPr marL="342900" indent="-342900">
              <a:buFont typeface="Arial" panose="020B0604020202020204" pitchFamily="34" charset="0"/>
              <a:buChar char="•"/>
            </a:pPr>
            <a:r>
              <a:rPr lang="en-US" sz="1200" dirty="0"/>
              <a:t>Number</a:t>
            </a:r>
            <a:r>
              <a:rPr lang="en-US" sz="1200" dirty="0">
                <a:latin typeface="+mn-lt"/>
              </a:rPr>
              <a:t> of characters in each field</a:t>
            </a:r>
          </a:p>
          <a:p>
            <a:pPr marL="342900" indent="-342900">
              <a:buFont typeface="Arial" panose="020B0604020202020204" pitchFamily="34" charset="0"/>
              <a:buChar char="•"/>
            </a:pPr>
            <a:r>
              <a:rPr lang="en-US" sz="1200" dirty="0">
                <a:latin typeface="+mn-lt"/>
              </a:rPr>
              <a:t>Examples and remarks that help clarify</a:t>
            </a:r>
          </a:p>
          <a:p>
            <a:pPr marL="342900" indent="-342900">
              <a:buFont typeface="Arial" panose="020B0604020202020204" pitchFamily="34" charset="0"/>
              <a:buChar char="•"/>
            </a:pPr>
            <a:r>
              <a:rPr lang="en-US" sz="1200" b="1" dirty="0">
                <a:latin typeface="+mn-lt"/>
              </a:rPr>
              <a:t>Data field name, definition, and applicable codes for each field provided below the ordered format</a:t>
            </a:r>
          </a:p>
          <a:p>
            <a:pPr marL="342900" indent="-342900">
              <a:buFont typeface="Arial" panose="020B0604020202020204" pitchFamily="34" charset="0"/>
              <a:buChar char="•"/>
            </a:pPr>
            <a:r>
              <a:rPr lang="en-US" sz="1200" dirty="0">
                <a:latin typeface="+mn-lt"/>
              </a:rPr>
              <a:t>Changes listed at bottom of layout and highlighted or crossed out in the name and definitions</a:t>
            </a:r>
          </a:p>
        </p:txBody>
      </p:sp>
    </p:spTree>
    <p:extLst>
      <p:ext uri="{BB962C8B-B14F-4D97-AF65-F5344CB8AC3E}">
        <p14:creationId xmlns:p14="http://schemas.microsoft.com/office/powerpoint/2010/main" val="1128230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2020-2021 Special Education IEP Interchange: Summary of Changes</a:t>
            </a:r>
          </a:p>
        </p:txBody>
      </p:sp>
      <p:sp>
        <p:nvSpPr>
          <p:cNvPr id="3" name="Content Placeholder 2"/>
          <p:cNvSpPr>
            <a:spLocks noGrp="1"/>
          </p:cNvSpPr>
          <p:nvPr>
            <p:ph idx="1"/>
          </p:nvPr>
        </p:nvSpPr>
        <p:spPr/>
        <p:txBody>
          <a:bodyPr>
            <a:normAutofit/>
          </a:bodyPr>
          <a:lstStyle/>
          <a:p>
            <a:pPr marL="0" indent="0">
              <a:buNone/>
            </a:pPr>
            <a:r>
              <a:rPr lang="en-US" dirty="0"/>
              <a:t>What’s new in 2020-2021 in the IEP Interchange?</a:t>
            </a:r>
          </a:p>
          <a:p>
            <a:pPr marL="0" marR="0" indent="0" algn="just">
              <a:spcBef>
                <a:spcPts val="0"/>
              </a:spcBef>
              <a:spcAft>
                <a:spcPts val="0"/>
              </a:spcAft>
              <a:buNone/>
            </a:pPr>
            <a:r>
              <a:rPr lang="en-US" sz="1800" b="1" dirty="0">
                <a:latin typeface="Calibri" panose="020F0502020204030204" pitchFamily="34" charset="0"/>
                <a:ea typeface="Calibri" panose="020F0502020204030204" pitchFamily="34" charset="0"/>
              </a:rPr>
              <a:t>IEP (Student)</a:t>
            </a:r>
            <a:r>
              <a:rPr lang="en-US" sz="1800" b="1" dirty="0">
                <a:effectLst/>
                <a:latin typeface="Calibri" panose="020F0502020204030204" pitchFamily="34" charset="0"/>
                <a:ea typeface="Calibri" panose="020F0502020204030204" pitchFamily="34" charset="0"/>
              </a:rPr>
              <a:t>: </a:t>
            </a:r>
            <a:r>
              <a:rPr lang="en-US" sz="1800" b="1" u="sng" dirty="0">
                <a:solidFill>
                  <a:srgbClr val="0563C1"/>
                </a:solidFill>
                <a:effectLst/>
                <a:latin typeface="Calibri" panose="020F0502020204030204" pitchFamily="34" charset="0"/>
                <a:ea typeface="Calibri" panose="020F0502020204030204" pitchFamily="34" charset="0"/>
                <a:hlinkClick r:id="rId2"/>
              </a:rPr>
              <a:t>http://www.cde.state.co.us/datapipeline/inter_sped-iep</a:t>
            </a:r>
            <a:r>
              <a:rPr lang="en-US" sz="1800" b="1" dirty="0">
                <a:effectLst/>
                <a:latin typeface="Calibri" panose="020F0502020204030204" pitchFamily="34" charset="0"/>
                <a:ea typeface="Calibri" panose="020F0502020204030204" pitchFamily="34" charset="0"/>
              </a:rPr>
              <a:t> </a:t>
            </a:r>
          </a:p>
          <a:p>
            <a:pPr marL="0" marR="0" indent="0" algn="just">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algn="just">
              <a:spcBef>
                <a:spcPts val="0"/>
              </a:spcBef>
            </a:pPr>
            <a:r>
              <a:rPr lang="en-US" sz="1800" dirty="0">
                <a:effectLst/>
                <a:latin typeface="Calibri" panose="020F0502020204030204" pitchFamily="34" charset="0"/>
                <a:ea typeface="Times New Roman" panose="02020603050405020304" pitchFamily="18" charset="0"/>
              </a:rPr>
              <a:t>Educational Environment coding change – Beginning in the 2020-2021 school year, children who are 5 years old and in Kindergarten should be reported with a 300 level Educational Environment code</a:t>
            </a:r>
          </a:p>
          <a:p>
            <a:pPr marL="0" indent="0" algn="just">
              <a:spcBef>
                <a:spcPts val="0"/>
              </a:spcBef>
              <a:buNone/>
            </a:pPr>
            <a:endParaRPr lang="en-US" sz="1800" dirty="0">
              <a:latin typeface="Calibri" panose="020F0502020204030204" pitchFamily="34" charset="0"/>
              <a:ea typeface="Times New Roman" panose="02020603050405020304" pitchFamily="18" charset="0"/>
            </a:endParaRPr>
          </a:p>
          <a:p>
            <a:pPr algn="just">
              <a:spcBef>
                <a:spcPts val="0"/>
              </a:spcBef>
            </a:pPr>
            <a:r>
              <a:rPr lang="en-US" sz="1800" dirty="0">
                <a:effectLst/>
                <a:latin typeface="Calibri" panose="020F0502020204030204" pitchFamily="34" charset="0"/>
                <a:ea typeface="Times New Roman" panose="02020603050405020304" pitchFamily="18" charset="0"/>
              </a:rPr>
              <a:t>Delay Code 57 REMOVED     </a:t>
            </a:r>
          </a:p>
          <a:p>
            <a:pPr lvl="1" algn="just">
              <a:spcBef>
                <a:spcPts val="0"/>
              </a:spcBef>
            </a:pPr>
            <a:r>
              <a:rPr lang="en-US" sz="1800" dirty="0">
                <a:effectLst/>
                <a:latin typeface="Calibri" panose="020F0502020204030204" pitchFamily="34" charset="0"/>
                <a:ea typeface="Times New Roman" panose="02020603050405020304" pitchFamily="18" charset="0"/>
              </a:rPr>
              <a:t>57 - Referral received by the AU with less than 60 days before the child’s third birthday</a:t>
            </a:r>
            <a:endParaRPr lang="en-US" sz="1800" dirty="0">
              <a:effectLst/>
              <a:latin typeface="Calibri" panose="020F0502020204030204" pitchFamily="34" charset="0"/>
              <a:ea typeface="Calibri" panose="020F0502020204030204" pitchFamily="34" charset="0"/>
            </a:endParaRPr>
          </a:p>
          <a:p>
            <a:pPr marL="914400" lvl="2" indent="0">
              <a:buNone/>
            </a:pPr>
            <a:endParaRPr lang="en-US" dirty="0">
              <a:solidFill>
                <a:schemeClr val="tx1"/>
              </a:solidFill>
            </a:endParaRPr>
          </a:p>
          <a:p>
            <a:pPr marL="914400" lvl="2"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67726FA2-3EC9-4717-AD62-D8C823692DD3}" type="slidenum">
              <a:rPr lang="en-US" smtClean="0"/>
              <a:pPr/>
              <a:t>21</a:t>
            </a:fld>
            <a:endParaRPr lang="en-US" dirty="0"/>
          </a:p>
        </p:txBody>
      </p:sp>
    </p:spTree>
    <p:extLst>
      <p:ext uri="{BB962C8B-B14F-4D97-AF65-F5344CB8AC3E}">
        <p14:creationId xmlns:p14="http://schemas.microsoft.com/office/powerpoint/2010/main" val="3744375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Website Overview – Staff Interchange</a:t>
            </a:r>
          </a:p>
        </p:txBody>
      </p:sp>
      <p:pic>
        <p:nvPicPr>
          <p:cNvPr id="7" name="Content Placeholder 6" title="Screenshot of Data Pipeline Web Page"/>
          <p:cNvPicPr>
            <a:picLocks noGrp="1" noChangeAspect="1"/>
          </p:cNvPicPr>
          <p:nvPr>
            <p:ph idx="1"/>
          </p:nvPr>
        </p:nvPicPr>
        <p:blipFill>
          <a:blip r:embed="rId2"/>
          <a:stretch>
            <a:fillRect/>
          </a:stretch>
        </p:blipFill>
        <p:spPr>
          <a:xfrm>
            <a:off x="142926" y="1837917"/>
            <a:ext cx="7047178" cy="4461106"/>
          </a:xfrm>
          <a:prstGeom prst="rect">
            <a:avLst/>
          </a:prstGeom>
        </p:spPr>
      </p:pic>
      <p:sp>
        <p:nvSpPr>
          <p:cNvPr id="2" name="Slide Number Placeholder 1"/>
          <p:cNvSpPr>
            <a:spLocks noGrp="1"/>
          </p:cNvSpPr>
          <p:nvPr>
            <p:ph type="sldNum" sz="quarter" idx="12"/>
          </p:nvPr>
        </p:nvSpPr>
        <p:spPr>
          <a:prstGeom prst="rect">
            <a:avLst/>
          </a:prstGeom>
        </p:spPr>
        <p:txBody>
          <a:bodyPr/>
          <a:lstStyle/>
          <a:p>
            <a:fld id="{600BAA8B-998A-4793-9AB8-94EE2C3B2243}" type="slidenum">
              <a:rPr lang="en-US" smtClean="0"/>
              <a:pPr/>
              <a:t>22</a:t>
            </a:fld>
            <a:endParaRPr lang="en-US" dirty="0"/>
          </a:p>
        </p:txBody>
      </p:sp>
      <p:sp>
        <p:nvSpPr>
          <p:cNvPr id="6" name="TextBox 5"/>
          <p:cNvSpPr txBox="1"/>
          <p:nvPr/>
        </p:nvSpPr>
        <p:spPr>
          <a:xfrm>
            <a:off x="449705" y="1273270"/>
            <a:ext cx="6205928" cy="923330"/>
          </a:xfrm>
          <a:prstGeom prst="rect">
            <a:avLst/>
          </a:prstGeom>
          <a:noFill/>
        </p:spPr>
        <p:txBody>
          <a:bodyPr wrap="square" rtlCol="0">
            <a:spAutoFit/>
          </a:bodyPr>
          <a:lstStyle/>
          <a:p>
            <a:r>
              <a:rPr lang="en-US" dirty="0"/>
              <a:t>For information on Staff data reporting: </a:t>
            </a:r>
            <a:r>
              <a:rPr lang="en-US" dirty="0">
                <a:hlinkClick r:id="rId3"/>
              </a:rPr>
              <a:t>http://www.cde.state.co.us/datapipeline/inter_staff</a:t>
            </a:r>
            <a:r>
              <a:rPr lang="en-US" dirty="0"/>
              <a:t> </a:t>
            </a:r>
          </a:p>
          <a:p>
            <a:r>
              <a:rPr lang="en-US" dirty="0"/>
              <a:t> </a:t>
            </a:r>
          </a:p>
        </p:txBody>
      </p:sp>
      <p:sp>
        <p:nvSpPr>
          <p:cNvPr id="10" name="TextBox 9"/>
          <p:cNvSpPr txBox="1"/>
          <p:nvPr/>
        </p:nvSpPr>
        <p:spPr>
          <a:xfrm>
            <a:off x="7190912" y="1311639"/>
            <a:ext cx="1953087" cy="2862322"/>
          </a:xfrm>
          <a:prstGeom prst="rect">
            <a:avLst/>
          </a:prstGeom>
          <a:noFill/>
          <a:ln w="19050">
            <a:solidFill>
              <a:schemeClr val="tx1"/>
            </a:solidFill>
          </a:ln>
        </p:spPr>
        <p:txBody>
          <a:bodyPr wrap="square" rtlCol="0">
            <a:spAutoFit/>
          </a:bodyPr>
          <a:lstStyle/>
          <a:p>
            <a:r>
              <a:rPr lang="en-US" dirty="0"/>
              <a:t>At this link you will find: </a:t>
            </a:r>
          </a:p>
          <a:p>
            <a:pPr marL="285750" indent="-285750">
              <a:buFont typeface="Arial" panose="020B0604020202020204" pitchFamily="34" charset="0"/>
              <a:buChar char="•"/>
            </a:pPr>
            <a:r>
              <a:rPr lang="en-US" b="1" dirty="0">
                <a:solidFill>
                  <a:schemeClr val="accent2"/>
                </a:solidFill>
              </a:rPr>
              <a:t>Timelines</a:t>
            </a:r>
          </a:p>
          <a:p>
            <a:pPr marL="285750" indent="-285750">
              <a:buFont typeface="Arial" panose="020B0604020202020204" pitchFamily="34" charset="0"/>
              <a:buChar char="•"/>
            </a:pPr>
            <a:r>
              <a:rPr lang="en-US" b="1" dirty="0">
                <a:solidFill>
                  <a:schemeClr val="accent6"/>
                </a:solidFill>
              </a:rPr>
              <a:t>File Layouts</a:t>
            </a:r>
          </a:p>
          <a:p>
            <a:pPr marL="285750" indent="-285750">
              <a:buFont typeface="Arial" panose="020B0604020202020204" pitchFamily="34" charset="0"/>
              <a:buChar char="•"/>
            </a:pPr>
            <a:r>
              <a:rPr lang="en-US" b="1" dirty="0">
                <a:solidFill>
                  <a:schemeClr val="accent1"/>
                </a:solidFill>
              </a:rPr>
              <a:t>Templates</a:t>
            </a:r>
          </a:p>
          <a:p>
            <a:pPr marL="285750" indent="-285750">
              <a:buFont typeface="Arial" panose="020B0604020202020204" pitchFamily="34" charset="0"/>
              <a:buChar char="•"/>
            </a:pPr>
            <a:r>
              <a:rPr lang="en-US" b="1" dirty="0">
                <a:solidFill>
                  <a:schemeClr val="accent4"/>
                </a:solidFill>
              </a:rPr>
              <a:t>Business Rules</a:t>
            </a:r>
          </a:p>
          <a:p>
            <a:pPr marL="285750" indent="-285750">
              <a:buFont typeface="Arial" panose="020B0604020202020204" pitchFamily="34" charset="0"/>
              <a:buChar char="•"/>
            </a:pPr>
            <a:r>
              <a:rPr lang="en-US" b="1" dirty="0">
                <a:solidFill>
                  <a:srgbClr val="C00000"/>
                </a:solidFill>
              </a:rPr>
              <a:t>Training Slides/ Webinars</a:t>
            </a:r>
          </a:p>
          <a:p>
            <a:pPr marL="285750" indent="-285750">
              <a:buFont typeface="Arial" panose="020B0604020202020204" pitchFamily="34" charset="0"/>
              <a:buChar char="•"/>
            </a:pPr>
            <a:r>
              <a:rPr lang="en-US" b="1" dirty="0">
                <a:solidFill>
                  <a:srgbClr val="7030A0"/>
                </a:solidFill>
              </a:rPr>
              <a:t>Additional Resources</a:t>
            </a:r>
            <a:endParaRPr lang="en-US" b="1" dirty="0"/>
          </a:p>
        </p:txBody>
      </p:sp>
      <p:sp>
        <p:nvSpPr>
          <p:cNvPr id="4" name="Left Arrow 6">
            <a:extLst>
              <a:ext uri="{FF2B5EF4-FFF2-40B4-BE49-F238E27FC236}">
                <a16:creationId xmlns:a16="http://schemas.microsoft.com/office/drawing/2014/main" id="{DE9ADD89-9A82-450C-B278-88FB510FEA69}"/>
              </a:ext>
            </a:extLst>
          </p:cNvPr>
          <p:cNvSpPr/>
          <p:nvPr/>
        </p:nvSpPr>
        <p:spPr>
          <a:xfrm>
            <a:off x="3160489" y="4066074"/>
            <a:ext cx="1225397" cy="363474"/>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Timeline</a:t>
            </a:r>
          </a:p>
        </p:txBody>
      </p:sp>
      <p:sp>
        <p:nvSpPr>
          <p:cNvPr id="5" name="Left Arrow 4">
            <a:extLst>
              <a:ext uri="{FF2B5EF4-FFF2-40B4-BE49-F238E27FC236}">
                <a16:creationId xmlns:a16="http://schemas.microsoft.com/office/drawing/2014/main" id="{285F4F85-AE2F-4EB0-A5B3-A9C5207959AE}"/>
              </a:ext>
            </a:extLst>
          </p:cNvPr>
          <p:cNvSpPr/>
          <p:nvPr/>
        </p:nvSpPr>
        <p:spPr>
          <a:xfrm>
            <a:off x="3435695" y="4890470"/>
            <a:ext cx="1225397" cy="366063"/>
          </a:xfrm>
          <a:prstGeom prst="leftArrow">
            <a:avLst/>
          </a:prstGeom>
          <a:solidFill>
            <a:schemeClr val="accent6">
              <a:lumMod val="7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50" dirty="0"/>
              <a:t>File Layouts</a:t>
            </a:r>
          </a:p>
        </p:txBody>
      </p:sp>
    </p:spTree>
    <p:extLst>
      <p:ext uri="{BB962C8B-B14F-4D97-AF65-F5344CB8AC3E}">
        <p14:creationId xmlns:p14="http://schemas.microsoft.com/office/powerpoint/2010/main" val="4037250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Staff Interchange Files</a:t>
            </a:r>
          </a:p>
        </p:txBody>
      </p:sp>
      <p:sp>
        <p:nvSpPr>
          <p:cNvPr id="9" name="Slide Number Placeholder 8"/>
          <p:cNvSpPr>
            <a:spLocks noGrp="1"/>
          </p:cNvSpPr>
          <p:nvPr>
            <p:ph type="sldNum" sz="quarter" idx="12"/>
          </p:nvPr>
        </p:nvSpPr>
        <p:spPr/>
        <p:txBody>
          <a:bodyPr/>
          <a:lstStyle/>
          <a:p>
            <a:fld id="{67726FA2-3EC9-4717-AD62-D8C823692DD3}" type="slidenum">
              <a:rPr lang="en-US" smtClean="0"/>
              <a:pPr/>
              <a:t>23</a:t>
            </a:fld>
            <a:endParaRPr lang="en-US" dirty="0"/>
          </a:p>
        </p:txBody>
      </p:sp>
      <p:sp>
        <p:nvSpPr>
          <p:cNvPr id="2" name="Rectangle 1"/>
          <p:cNvSpPr/>
          <p:nvPr/>
        </p:nvSpPr>
        <p:spPr>
          <a:xfrm>
            <a:off x="357809" y="1520687"/>
            <a:ext cx="5841656" cy="2031325"/>
          </a:xfrm>
          <a:prstGeom prst="rect">
            <a:avLst/>
          </a:prstGeom>
        </p:spPr>
        <p:txBody>
          <a:bodyPr wrap="square">
            <a:spAutoFit/>
          </a:bodyPr>
          <a:lstStyle/>
          <a:p>
            <a:pPr marL="55562" lvl="2"/>
            <a:r>
              <a:rPr lang="en-US" cap="all" dirty="0"/>
              <a:t>Staff Profile </a:t>
            </a:r>
          </a:p>
          <a:p>
            <a:pPr marL="742950" lvl="1" indent="-285750">
              <a:buFont typeface="Arial" panose="020B0604020202020204" pitchFamily="34" charset="0"/>
              <a:buChar char="•"/>
            </a:pPr>
            <a:r>
              <a:rPr lang="en-US" dirty="0"/>
              <a:t>General information per staff</a:t>
            </a:r>
          </a:p>
          <a:p>
            <a:pPr marL="742950" lvl="1" indent="-285750">
              <a:buFont typeface="Arial" panose="020B0604020202020204" pitchFamily="34" charset="0"/>
              <a:buChar char="•"/>
            </a:pPr>
            <a:r>
              <a:rPr lang="en-US" dirty="0"/>
              <a:t>Only 1 record per staff</a:t>
            </a:r>
          </a:p>
          <a:p>
            <a:pPr marL="742950" lvl="1" indent="-285750">
              <a:buFont typeface="Arial" panose="020B0604020202020204" pitchFamily="34" charset="0"/>
              <a:buChar char="•"/>
            </a:pPr>
            <a:r>
              <a:rPr lang="en-US" dirty="0"/>
              <a:t>Must be uploaded first</a:t>
            </a:r>
            <a:endParaRPr lang="en-US" u="sng" cap="all" dirty="0"/>
          </a:p>
          <a:p>
            <a:pPr marL="55562" lvl="2"/>
            <a:r>
              <a:rPr lang="en-US" cap="all" dirty="0"/>
              <a:t>Staff Assignment </a:t>
            </a:r>
          </a:p>
          <a:p>
            <a:pPr marL="742950" lvl="1" indent="-285750">
              <a:buFont typeface="Arial" panose="020B0604020202020204" pitchFamily="34" charset="0"/>
              <a:buChar char="•"/>
            </a:pPr>
            <a:r>
              <a:rPr lang="en-US" dirty="0"/>
              <a:t>Provides specifics to actual duties and locations</a:t>
            </a:r>
          </a:p>
          <a:p>
            <a:pPr marL="742950" lvl="1" indent="-285750">
              <a:buFont typeface="Arial" panose="020B0604020202020204" pitchFamily="34" charset="0"/>
              <a:buChar char="•"/>
            </a:pPr>
            <a:r>
              <a:rPr lang="en-US" dirty="0"/>
              <a:t>Multiple records per staff allowed</a:t>
            </a:r>
            <a:endParaRPr lang="en-US" u="sng" cap="all" dirty="0"/>
          </a:p>
        </p:txBody>
      </p:sp>
      <p:sp>
        <p:nvSpPr>
          <p:cNvPr id="4" name="Rectangle 3"/>
          <p:cNvSpPr/>
          <p:nvPr/>
        </p:nvSpPr>
        <p:spPr>
          <a:xfrm>
            <a:off x="580406" y="4132788"/>
            <a:ext cx="5396461" cy="1446550"/>
          </a:xfrm>
          <a:prstGeom prst="rect">
            <a:avLst/>
          </a:prstGeom>
          <a:solidFill>
            <a:schemeClr val="accent1">
              <a:lumMod val="20000"/>
              <a:lumOff val="80000"/>
            </a:schemeClr>
          </a:solidFill>
        </p:spPr>
        <p:txBody>
          <a:bodyPr wrap="square">
            <a:spAutoFit/>
          </a:bodyPr>
          <a:lstStyle/>
          <a:p>
            <a:endParaRPr lang="en-US" dirty="0"/>
          </a:p>
          <a:p>
            <a:r>
              <a:rPr lang="en-US" sz="1400" dirty="0"/>
              <a:t>            District status report found under Cognos Reports/Special Education December Count (DEC role): </a:t>
            </a:r>
          </a:p>
          <a:p>
            <a:pPr marL="285750" indent="-285750">
              <a:buFont typeface="Arial" panose="020B0604020202020204" pitchFamily="34" charset="0"/>
              <a:buChar char="•"/>
            </a:pPr>
            <a:r>
              <a:rPr lang="en-US" sz="1400" dirty="0"/>
              <a:t>Staff: District/AU Activity Report</a:t>
            </a:r>
          </a:p>
          <a:p>
            <a:pPr marL="285750" indent="-285750">
              <a:buFont typeface="Arial" panose="020B0604020202020204" pitchFamily="34" charset="0"/>
              <a:buChar char="•"/>
            </a:pPr>
            <a:r>
              <a:rPr lang="en-US" sz="1400" dirty="0"/>
              <a:t>Lists the status of all Staff Profile and Staff Assignment file uploads</a:t>
            </a:r>
          </a:p>
          <a:p>
            <a:pPr marL="285750" indent="-285750">
              <a:buFont typeface="Arial" panose="020B0604020202020204" pitchFamily="34" charset="0"/>
              <a:buChar char="•"/>
            </a:pPr>
            <a:r>
              <a:rPr lang="en-US" sz="1400" dirty="0"/>
              <a:t>Breaks it out by district and AU </a:t>
            </a:r>
          </a:p>
        </p:txBody>
      </p:sp>
      <p:sp>
        <p:nvSpPr>
          <p:cNvPr id="8" name="5-Point Star 7" title="Star"/>
          <p:cNvSpPr/>
          <p:nvPr/>
        </p:nvSpPr>
        <p:spPr>
          <a:xfrm>
            <a:off x="764135" y="4325400"/>
            <a:ext cx="337275" cy="278479"/>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044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Staff Profile File Overview</a:t>
            </a:r>
            <a:br>
              <a:rPr lang="en-US" dirty="0"/>
            </a:br>
            <a:endParaRPr lang="en-US" dirty="0"/>
          </a:p>
        </p:txBody>
      </p:sp>
      <p:sp>
        <p:nvSpPr>
          <p:cNvPr id="7" name="Content Placeholder 6"/>
          <p:cNvSpPr>
            <a:spLocks noGrp="1"/>
          </p:cNvSpPr>
          <p:nvPr>
            <p:ph idx="1"/>
          </p:nvPr>
        </p:nvSpPr>
        <p:spPr/>
        <p:txBody>
          <a:bodyPr/>
          <a:lstStyle/>
          <a:p>
            <a:r>
              <a:rPr lang="en-US" dirty="0">
                <a:solidFill>
                  <a:schemeClr val="tx1"/>
                </a:solidFill>
              </a:rPr>
              <a:t>1 record per staff employee</a:t>
            </a:r>
          </a:p>
          <a:p>
            <a:r>
              <a:rPr lang="en-US" dirty="0">
                <a:solidFill>
                  <a:schemeClr val="tx1"/>
                </a:solidFill>
              </a:rPr>
              <a:t>Last Name, First Name, Date of Birth and Gender must match with information in EDIS for the EDID</a:t>
            </a:r>
          </a:p>
          <a:p>
            <a:r>
              <a:rPr lang="en-US" dirty="0">
                <a:solidFill>
                  <a:schemeClr val="tx1"/>
                </a:solidFill>
              </a:rPr>
              <a:t>Race must be provided for all staff</a:t>
            </a:r>
          </a:p>
          <a:p>
            <a:pPr lvl="1"/>
            <a:r>
              <a:rPr lang="en-US" dirty="0"/>
              <a:t>Ethnicity – Hispanic or Latino is considered an Ethnicity, a race must also be reported</a:t>
            </a:r>
          </a:p>
          <a:p>
            <a:pPr marL="0" indent="0">
              <a:buNone/>
            </a:pPr>
            <a:endParaRPr lang="en-US" dirty="0"/>
          </a:p>
          <a:p>
            <a:endParaRPr lang="en-US" dirty="0"/>
          </a:p>
          <a:p>
            <a:endParaRPr lang="en-US" dirty="0"/>
          </a:p>
        </p:txBody>
      </p:sp>
      <p:sp>
        <p:nvSpPr>
          <p:cNvPr id="2" name="Slide Number Placeholder 1"/>
          <p:cNvSpPr>
            <a:spLocks noGrp="1"/>
          </p:cNvSpPr>
          <p:nvPr>
            <p:ph type="sldNum" sz="quarter" idx="12"/>
          </p:nvPr>
        </p:nvSpPr>
        <p:spPr>
          <a:prstGeom prst="rect">
            <a:avLst/>
          </a:prstGeom>
        </p:spPr>
        <p:txBody>
          <a:bodyPr/>
          <a:lstStyle/>
          <a:p>
            <a:fld id="{600BAA8B-998A-4793-9AB8-94EE2C3B2243}" type="slidenum">
              <a:rPr lang="en-US" smtClean="0"/>
              <a:pPr/>
              <a:t>24</a:t>
            </a:fld>
            <a:endParaRPr lang="en-US" dirty="0"/>
          </a:p>
        </p:txBody>
      </p:sp>
    </p:spTree>
    <p:extLst>
      <p:ext uri="{BB962C8B-B14F-4D97-AF65-F5344CB8AC3E}">
        <p14:creationId xmlns:p14="http://schemas.microsoft.com/office/powerpoint/2010/main" val="4261540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Assignment File Overview</a:t>
            </a:r>
          </a:p>
        </p:txBody>
      </p:sp>
      <p:sp>
        <p:nvSpPr>
          <p:cNvPr id="3" name="Content Placeholder 2"/>
          <p:cNvSpPr>
            <a:spLocks noGrp="1"/>
          </p:cNvSpPr>
          <p:nvPr>
            <p:ph idx="1"/>
          </p:nvPr>
        </p:nvSpPr>
        <p:spPr/>
        <p:txBody>
          <a:bodyPr/>
          <a:lstStyle/>
          <a:p>
            <a:r>
              <a:rPr lang="en-US" dirty="0">
                <a:solidFill>
                  <a:schemeClr val="tx1"/>
                </a:solidFill>
              </a:rPr>
              <a:t>Multiple records are allowed per person based on </a:t>
            </a:r>
          </a:p>
          <a:p>
            <a:pPr lvl="1"/>
            <a:r>
              <a:rPr lang="en-US" dirty="0"/>
              <a:t>Special Education Status</a:t>
            </a:r>
          </a:p>
          <a:p>
            <a:pPr lvl="1"/>
            <a:r>
              <a:rPr lang="en-US" dirty="0"/>
              <a:t>Location</a:t>
            </a:r>
          </a:p>
          <a:p>
            <a:pPr lvl="1"/>
            <a:r>
              <a:rPr lang="en-US" dirty="0"/>
              <a:t>Job Class Code</a:t>
            </a:r>
          </a:p>
          <a:p>
            <a:pPr lvl="1"/>
            <a:r>
              <a:rPr lang="en-US" dirty="0"/>
              <a:t>Grant Code</a:t>
            </a:r>
          </a:p>
          <a:p>
            <a:pPr lvl="1"/>
            <a:r>
              <a:rPr lang="en-US" dirty="0"/>
              <a:t>Teaching Subject Area</a:t>
            </a:r>
          </a:p>
          <a:p>
            <a:pPr lvl="1"/>
            <a:r>
              <a:rPr lang="en-US" dirty="0"/>
              <a:t>Grade levels (elementary and secondary need to be separated)</a:t>
            </a:r>
          </a:p>
          <a:p>
            <a:r>
              <a:rPr lang="en-US" dirty="0">
                <a:solidFill>
                  <a:schemeClr val="tx1"/>
                </a:solidFill>
              </a:rPr>
              <a:t>When reporting 2 or more records for a </a:t>
            </a:r>
            <a:r>
              <a:rPr lang="en-US" dirty="0"/>
              <a:t>staff member</a:t>
            </a:r>
            <a:r>
              <a:rPr lang="en-US" dirty="0">
                <a:solidFill>
                  <a:schemeClr val="tx1"/>
                </a:solidFill>
              </a:rPr>
              <a:t>…</a:t>
            </a:r>
          </a:p>
          <a:p>
            <a:pPr lvl="1"/>
            <a:r>
              <a:rPr lang="en-US" dirty="0"/>
              <a:t>Contract Days would not be split</a:t>
            </a:r>
          </a:p>
          <a:p>
            <a:pPr lvl="1"/>
            <a:r>
              <a:rPr lang="en-US" dirty="0"/>
              <a:t>Base Salary would be split accordingly</a:t>
            </a:r>
          </a:p>
          <a:p>
            <a:pPr lvl="1"/>
            <a:r>
              <a:rPr lang="en-US" dirty="0"/>
              <a:t>Hours per Day would be split accordingly</a:t>
            </a:r>
          </a:p>
        </p:txBody>
      </p:sp>
      <p:sp>
        <p:nvSpPr>
          <p:cNvPr id="6" name="Slide Number Placeholder 5"/>
          <p:cNvSpPr>
            <a:spLocks noGrp="1"/>
          </p:cNvSpPr>
          <p:nvPr>
            <p:ph type="sldNum" sz="quarter" idx="12"/>
          </p:nvPr>
        </p:nvSpPr>
        <p:spPr>
          <a:prstGeom prst="rect">
            <a:avLst/>
          </a:prstGeom>
        </p:spPr>
        <p:txBody>
          <a:bodyPr/>
          <a:lstStyle/>
          <a:p>
            <a:fld id="{600BAA8B-998A-4793-9AB8-94EE2C3B2243}" type="slidenum">
              <a:rPr lang="en-US" smtClean="0"/>
              <a:pPr/>
              <a:t>25</a:t>
            </a:fld>
            <a:endParaRPr lang="en-US" dirty="0"/>
          </a:p>
        </p:txBody>
      </p:sp>
    </p:spTree>
    <p:extLst>
      <p:ext uri="{BB962C8B-B14F-4D97-AF65-F5344CB8AC3E}">
        <p14:creationId xmlns:p14="http://schemas.microsoft.com/office/powerpoint/2010/main" val="2225941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Staff Records Included in December Count Snapshot</a:t>
            </a:r>
          </a:p>
        </p:txBody>
      </p:sp>
      <p:sp>
        <p:nvSpPr>
          <p:cNvPr id="6" name="Content Placeholder 5"/>
          <p:cNvSpPr>
            <a:spLocks noGrp="1"/>
          </p:cNvSpPr>
          <p:nvPr>
            <p:ph idx="1"/>
          </p:nvPr>
        </p:nvSpPr>
        <p:spPr>
          <a:xfrm>
            <a:off x="363901" y="2776935"/>
            <a:ext cx="7886700" cy="4640674"/>
          </a:xfrm>
        </p:spPr>
        <p:txBody>
          <a:bodyPr>
            <a:normAutofit/>
          </a:bodyPr>
          <a:lstStyle/>
          <a:p>
            <a:pPr marL="0" indent="0">
              <a:buNone/>
            </a:pPr>
            <a:r>
              <a:rPr lang="en-US" sz="2000" dirty="0">
                <a:latin typeface="+mn-lt"/>
              </a:rPr>
              <a:t>Excluded:</a:t>
            </a:r>
          </a:p>
          <a:p>
            <a:pPr marL="800100" lvl="1" indent="-342900"/>
            <a:r>
              <a:rPr lang="en-US" dirty="0"/>
              <a:t>Substitutes unless they are permanent (90 days or more in the same classroom consecutively)</a:t>
            </a:r>
          </a:p>
          <a:p>
            <a:pPr marL="800100" lvl="1" indent="-342900"/>
            <a:r>
              <a:rPr lang="en-US" dirty="0"/>
              <a:t>Temporary workers, such as after school coaches</a:t>
            </a:r>
          </a:p>
          <a:p>
            <a:pPr marL="800100" lvl="1" indent="-342900"/>
            <a:r>
              <a:rPr lang="en-US" dirty="0"/>
              <a:t>Regular Education staff – they are reported in the Human Resources snapshot</a:t>
            </a:r>
          </a:p>
          <a:p>
            <a:pPr marL="800100" lvl="1" indent="-342900"/>
            <a:r>
              <a:rPr lang="en-US" dirty="0"/>
              <a:t>Staff not employed December 1st</a:t>
            </a:r>
          </a:p>
          <a:p>
            <a:pPr marL="55562" indent="0">
              <a:buNone/>
            </a:pPr>
            <a:endParaRPr lang="en-US" dirty="0">
              <a:latin typeface="Gill Sans MT" panose="020B0502020104020203" pitchFamily="34" charset="0"/>
            </a:endParaRP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26</a:t>
            </a:fld>
            <a:endParaRPr lang="en-US" dirty="0"/>
          </a:p>
        </p:txBody>
      </p:sp>
      <p:sp>
        <p:nvSpPr>
          <p:cNvPr id="2" name="Rectangle 1"/>
          <p:cNvSpPr/>
          <p:nvPr/>
        </p:nvSpPr>
        <p:spPr>
          <a:xfrm>
            <a:off x="363901" y="1272151"/>
            <a:ext cx="8711041" cy="1631216"/>
          </a:xfrm>
          <a:prstGeom prst="rect">
            <a:avLst/>
          </a:prstGeom>
        </p:spPr>
        <p:txBody>
          <a:bodyPr wrap="square">
            <a:spAutoFit/>
          </a:bodyPr>
          <a:lstStyle/>
          <a:p>
            <a:r>
              <a:rPr lang="en-US" sz="2000" dirty="0"/>
              <a:t>Included:</a:t>
            </a:r>
          </a:p>
          <a:p>
            <a:pPr marL="800100" lvl="1" indent="-342900">
              <a:buFont typeface="Arial" panose="020B0604020202020204" pitchFamily="34" charset="0"/>
              <a:buChar char="•"/>
            </a:pPr>
            <a:r>
              <a:rPr lang="en-US" sz="2000" dirty="0"/>
              <a:t>All Special Education staff employed as of December 1</a:t>
            </a:r>
            <a:r>
              <a:rPr lang="en-US" sz="2000" baseline="30000" dirty="0"/>
              <a:t>st</a:t>
            </a:r>
            <a:r>
              <a:rPr lang="en-US" sz="2000" dirty="0"/>
              <a:t> </a:t>
            </a:r>
          </a:p>
          <a:p>
            <a:pPr marL="800100" lvl="1" indent="-342900">
              <a:buFont typeface="Arial" panose="020B0604020202020204" pitchFamily="34" charset="0"/>
              <a:buChar char="•"/>
            </a:pPr>
            <a:r>
              <a:rPr lang="en-US" sz="2000" dirty="0"/>
              <a:t>Full or Part-time</a:t>
            </a:r>
          </a:p>
          <a:p>
            <a:pPr marL="800100" lvl="1" indent="-342900">
              <a:buFont typeface="Arial" panose="020B0604020202020204" pitchFamily="34" charset="0"/>
              <a:buChar char="•"/>
            </a:pPr>
            <a:r>
              <a:rPr lang="en-US" sz="2000" dirty="0"/>
              <a:t>Office/clerical, teachers, administrators, purchased staff</a:t>
            </a:r>
          </a:p>
          <a:p>
            <a:endParaRPr lang="en-US" sz="2000" dirty="0"/>
          </a:p>
        </p:txBody>
      </p:sp>
    </p:spTree>
    <p:extLst>
      <p:ext uri="{BB962C8B-B14F-4D97-AF65-F5344CB8AC3E}">
        <p14:creationId xmlns:p14="http://schemas.microsoft.com/office/powerpoint/2010/main" val="3799089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December Count Staff Snapshot Criteria</a:t>
            </a:r>
            <a:br>
              <a:rPr lang="en-US" dirty="0"/>
            </a:b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27</a:t>
            </a:fld>
            <a:endParaRPr lang="en-US" dirty="0"/>
          </a:p>
        </p:txBody>
      </p:sp>
      <p:sp>
        <p:nvSpPr>
          <p:cNvPr id="6" name="Content Placeholder 1"/>
          <p:cNvSpPr txBox="1">
            <a:spLocks/>
          </p:cNvSpPr>
          <p:nvPr/>
        </p:nvSpPr>
        <p:spPr>
          <a:xfrm>
            <a:off x="374019" y="1516185"/>
            <a:ext cx="8465181" cy="4543267"/>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Font typeface="Wingdings" charset="2"/>
              <a:buNone/>
            </a:pPr>
            <a:r>
              <a:rPr lang="en-US" sz="1600" b="0" dirty="0">
                <a:solidFill>
                  <a:schemeClr val="tx1"/>
                </a:solidFill>
                <a:cs typeface="Arial" panose="020B0604020202020204" pitchFamily="34" charset="0"/>
              </a:rPr>
              <a:t>For a staff record to be included in the Special Education December Count Data Collection the following must be true:</a:t>
            </a:r>
          </a:p>
          <a:p>
            <a:pPr marL="45720" indent="0">
              <a:buFont typeface="Wingdings" charset="2"/>
              <a:buNone/>
            </a:pPr>
            <a:endParaRPr lang="en-US" sz="1600" dirty="0">
              <a:solidFill>
                <a:schemeClr val="tx1"/>
              </a:solidFill>
              <a:cs typeface="Arial" panose="020B0604020202020204" pitchFamily="34" charset="0"/>
            </a:endParaRPr>
          </a:p>
          <a:p>
            <a:r>
              <a:rPr lang="en-US" sz="1600" b="0" dirty="0">
                <a:solidFill>
                  <a:schemeClr val="tx1"/>
                </a:solidFill>
                <a:cs typeface="Arial" panose="020B0604020202020204" pitchFamily="34" charset="0"/>
              </a:rPr>
              <a:t>Must be Error free at the Staff Interchange</a:t>
            </a:r>
          </a:p>
          <a:p>
            <a:r>
              <a:rPr lang="en-US" sz="1600" b="0" dirty="0">
                <a:solidFill>
                  <a:srgbClr val="FF0000"/>
                </a:solidFill>
                <a:cs typeface="Arial" panose="020B0604020202020204" pitchFamily="34" charset="0"/>
              </a:rPr>
              <a:t>Special Education Flag = 1</a:t>
            </a:r>
          </a:p>
          <a:p>
            <a:r>
              <a:rPr lang="en-US" sz="1600" b="0" dirty="0">
                <a:solidFill>
                  <a:srgbClr val="FF0000"/>
                </a:solidFill>
                <a:cs typeface="Arial" panose="020B0604020202020204" pitchFamily="34" charset="0"/>
              </a:rPr>
              <a:t>AU code must be populated in </a:t>
            </a:r>
            <a:r>
              <a:rPr lang="en-US" sz="1600" b="0" i="1" dirty="0">
                <a:solidFill>
                  <a:srgbClr val="FF0000"/>
                </a:solidFill>
                <a:cs typeface="Arial" panose="020B0604020202020204" pitchFamily="34" charset="0"/>
              </a:rPr>
              <a:t>both</a:t>
            </a:r>
            <a:r>
              <a:rPr lang="en-US" sz="1600" b="0" dirty="0">
                <a:solidFill>
                  <a:srgbClr val="FF0000"/>
                </a:solidFill>
                <a:cs typeface="Arial" panose="020B0604020202020204" pitchFamily="34" charset="0"/>
              </a:rPr>
              <a:t> Staff files </a:t>
            </a:r>
          </a:p>
          <a:p>
            <a:r>
              <a:rPr lang="en-US" sz="1600" b="0" dirty="0">
                <a:solidFill>
                  <a:schemeClr val="tx1"/>
                </a:solidFill>
                <a:cs typeface="Arial" panose="020B0604020202020204" pitchFamily="34" charset="0"/>
              </a:rPr>
              <a:t>Start date is December 1st or prior to December 1st of reporting school year </a:t>
            </a:r>
          </a:p>
          <a:p>
            <a:r>
              <a:rPr lang="en-US" sz="1600" b="0" dirty="0">
                <a:solidFill>
                  <a:schemeClr val="tx1"/>
                </a:solidFill>
                <a:cs typeface="Arial" panose="020B0604020202020204" pitchFamily="34" charset="0"/>
              </a:rPr>
              <a:t>End Date is either blank (not ended) or post December 1st of the reporting school year </a:t>
            </a:r>
          </a:p>
          <a:p>
            <a:r>
              <a:rPr lang="en-US" sz="1600" b="0" dirty="0">
                <a:solidFill>
                  <a:schemeClr val="tx1"/>
                </a:solidFill>
                <a:cs typeface="Arial" panose="020B0604020202020204" pitchFamily="34" charset="0"/>
              </a:rPr>
              <a:t>EDID is reported in both Staff Profile &amp; Assignments Interchange</a:t>
            </a:r>
          </a:p>
          <a:p>
            <a:r>
              <a:rPr lang="en-US" sz="1600" b="0" dirty="0">
                <a:solidFill>
                  <a:schemeClr val="tx1"/>
                </a:solidFill>
                <a:cs typeface="Arial" panose="020B0604020202020204" pitchFamily="34" charset="0"/>
              </a:rPr>
              <a:t>Records with the following Employment Status Codes will be included: 11, 12, 13, 23, 25 or 26 </a:t>
            </a:r>
          </a:p>
          <a:p>
            <a:r>
              <a:rPr lang="en-US" sz="1600" b="0" dirty="0">
                <a:solidFill>
                  <a:schemeClr val="tx1"/>
                </a:solidFill>
                <a:cs typeface="Arial" panose="020B0604020202020204" pitchFamily="34" charset="0"/>
              </a:rPr>
              <a:t>The Staff Profile and Staff Assignment Association File will be joined based on the School year, the teachers EDID, the sped assignment flag = 1, the district (or Admin Unit), and the records being error free. </a:t>
            </a:r>
            <a:endParaRPr lang="en-US" sz="1600" dirty="0">
              <a:cs typeface="Arial" panose="020B0604020202020204" pitchFamily="34" charset="0"/>
            </a:endParaRPr>
          </a:p>
        </p:txBody>
      </p:sp>
    </p:spTree>
    <p:extLst>
      <p:ext uri="{BB962C8B-B14F-4D97-AF65-F5344CB8AC3E}">
        <p14:creationId xmlns:p14="http://schemas.microsoft.com/office/powerpoint/2010/main" val="2711741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2020-2021 Staff Interchange: Summary of Changes</a:t>
            </a:r>
          </a:p>
        </p:txBody>
      </p:sp>
      <p:sp>
        <p:nvSpPr>
          <p:cNvPr id="3" name="Content Placeholder 2"/>
          <p:cNvSpPr>
            <a:spLocks noGrp="1"/>
          </p:cNvSpPr>
          <p:nvPr>
            <p:ph idx="1"/>
          </p:nvPr>
        </p:nvSpPr>
        <p:spPr/>
        <p:txBody>
          <a:bodyPr>
            <a:normAutofit/>
          </a:bodyPr>
          <a:lstStyle/>
          <a:p>
            <a:pPr marL="0" indent="0">
              <a:buNone/>
            </a:pPr>
            <a:r>
              <a:rPr lang="en-US" sz="2000" dirty="0"/>
              <a:t>What’s new in the 2020-2021 Staff Interchange (related to December Count)?</a:t>
            </a:r>
          </a:p>
          <a:p>
            <a:pPr marL="0" marR="0" indent="0" algn="just">
              <a:spcBef>
                <a:spcPts val="0"/>
              </a:spcBef>
              <a:spcAft>
                <a:spcPts val="0"/>
              </a:spcAft>
              <a:buNone/>
            </a:pPr>
            <a:r>
              <a:rPr lang="en-US" sz="1800" b="1" dirty="0">
                <a:effectLst/>
                <a:latin typeface="Calibri" panose="020F0502020204030204" pitchFamily="34" charset="0"/>
                <a:ea typeface="Calibri" panose="020F0502020204030204" pitchFamily="34" charset="0"/>
              </a:rPr>
              <a:t>Staff: </a:t>
            </a:r>
            <a:r>
              <a:rPr lang="en-US" sz="1800" b="1" u="sng" dirty="0">
                <a:solidFill>
                  <a:srgbClr val="0563C1"/>
                </a:solidFill>
                <a:effectLst/>
                <a:latin typeface="Calibri" panose="020F0502020204030204" pitchFamily="34" charset="0"/>
                <a:ea typeface="Calibri" panose="020F0502020204030204" pitchFamily="34" charset="0"/>
                <a:hlinkClick r:id="rId2"/>
              </a:rPr>
              <a:t>http://www.cde.state.co.us/datapipeline/inter_staff</a:t>
            </a:r>
            <a:r>
              <a:rPr lang="en-US" sz="1800" b="1" u="sng" dirty="0">
                <a:solidFill>
                  <a:srgbClr val="0563C1"/>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indent="0" algn="just">
              <a:spcBef>
                <a:spcPts val="0"/>
              </a:spcBef>
              <a:buNone/>
            </a:pPr>
            <a:endParaRPr lang="en-US" sz="1800" dirty="0">
              <a:effectLst/>
              <a:latin typeface="Calibri" panose="020F0502020204030204" pitchFamily="34" charset="0"/>
              <a:ea typeface="Calibri" panose="020F0502020204030204" pitchFamily="34" charset="0"/>
            </a:endParaRPr>
          </a:p>
          <a:p>
            <a:pPr marL="0" indent="0" algn="just">
              <a:spcBef>
                <a:spcPts val="0"/>
              </a:spcBef>
              <a:buNone/>
            </a:pPr>
            <a:r>
              <a:rPr lang="en-US" sz="1800" dirty="0">
                <a:effectLst/>
                <a:latin typeface="Calibri" panose="020F0502020204030204" pitchFamily="34" charset="0"/>
                <a:ea typeface="Calibri" panose="020F0502020204030204" pitchFamily="34" charset="0"/>
              </a:rPr>
              <a:t>Staff Assignment File-</a:t>
            </a:r>
          </a:p>
          <a:p>
            <a:pPr algn="just">
              <a:spcBef>
                <a:spcPts val="0"/>
              </a:spcBef>
            </a:pPr>
            <a:r>
              <a:rPr lang="en-US" sz="1800" dirty="0">
                <a:effectLst/>
                <a:latin typeface="Calibri" panose="020F0502020204030204" pitchFamily="34" charset="0"/>
                <a:ea typeface="Times New Roman" panose="02020603050405020304" pitchFamily="18" charset="0"/>
              </a:rPr>
              <a:t>Job Class Codes 107 and 108 REMOVED </a:t>
            </a:r>
            <a:endParaRPr lang="en-US" sz="1800" dirty="0">
              <a:effectLst/>
              <a:latin typeface="Calibri" panose="020F0502020204030204" pitchFamily="34" charset="0"/>
              <a:ea typeface="Calibri" panose="020F0502020204030204" pitchFamily="34" charset="0"/>
            </a:endParaRPr>
          </a:p>
          <a:p>
            <a:pPr marL="0" marR="0" indent="0" algn="just">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lgn="just">
              <a:spcBef>
                <a:spcPts val="0"/>
              </a:spcBef>
              <a:spcAft>
                <a:spcPts val="0"/>
              </a:spcAft>
              <a:buNone/>
            </a:pPr>
            <a:r>
              <a:rPr lang="en-US" sz="1800" dirty="0">
                <a:effectLst/>
                <a:latin typeface="Calibri" panose="020F0502020204030204" pitchFamily="34" charset="0"/>
                <a:ea typeface="Calibri" panose="020F0502020204030204" pitchFamily="34" charset="0"/>
              </a:rPr>
              <a:t>Staff Profile File-</a:t>
            </a:r>
          </a:p>
          <a:p>
            <a:pPr algn="just">
              <a:spcBef>
                <a:spcPts val="0"/>
              </a:spcBef>
            </a:pPr>
            <a:r>
              <a:rPr lang="en-US" sz="1800" dirty="0">
                <a:effectLst/>
                <a:latin typeface="Calibri" panose="020F0502020204030204" pitchFamily="34" charset="0"/>
                <a:ea typeface="Times New Roman" panose="02020603050405020304" pitchFamily="18" charset="0"/>
              </a:rPr>
              <a:t>Existing field ‘Teacher Probationary Status’ was changed to ‘Probationary Status’ and is required for all teachers and special services providers (SSPs)</a:t>
            </a:r>
          </a:p>
          <a:p>
            <a:pPr algn="just">
              <a:spcBef>
                <a:spcPts val="0"/>
              </a:spcBef>
            </a:pPr>
            <a:r>
              <a:rPr lang="en-US" sz="1800" dirty="0">
                <a:effectLst/>
                <a:ea typeface="Times New Roman" panose="02020603050405020304" pitchFamily="18" charset="0"/>
              </a:rPr>
              <a:t>File Layout changed – additional fields added to the end of the Staff Profile file (pages 3, 4 and 9-17 in the Staff Profile File Layout)   </a:t>
            </a:r>
            <a:endParaRPr lang="en-US" sz="1800" dirty="0">
              <a:effectLst/>
              <a:ea typeface="Calibri" panose="020F0502020204030204" pitchFamily="34" charset="0"/>
            </a:endParaRPr>
          </a:p>
          <a:p>
            <a:pPr lvl="1" algn="just">
              <a:spcBef>
                <a:spcPts val="0"/>
              </a:spcBef>
            </a:pPr>
            <a:r>
              <a:rPr lang="en-US" sz="1600" dirty="0">
                <a:effectLst/>
                <a:latin typeface="Calibri" panose="020F0502020204030204" pitchFamily="34" charset="0"/>
                <a:ea typeface="Calibri" panose="020F0502020204030204" pitchFamily="34" charset="0"/>
              </a:rPr>
              <a:t>New fields are for breaking out the Evaluation Ratings into separate fields for the following staff: Teachers and Special Services Providers </a:t>
            </a:r>
          </a:p>
          <a:p>
            <a:pPr lvl="1" algn="just">
              <a:spcBef>
                <a:spcPts val="0"/>
              </a:spcBef>
            </a:pPr>
            <a:r>
              <a:rPr lang="en-US" sz="1600" b="1" dirty="0">
                <a:effectLst/>
                <a:latin typeface="Calibri" panose="020F0502020204030204" pitchFamily="34" charset="0"/>
                <a:ea typeface="Calibri" panose="020F0502020204030204" pitchFamily="34" charset="0"/>
              </a:rPr>
              <a:t>Due to COVID-19, all new evaluation ratings fields must be zero-filled or blank in the 2020-2021 files</a:t>
            </a:r>
            <a:endParaRPr lang="en-US" sz="1600" b="1" dirty="0">
              <a:latin typeface="Calibri" panose="020F0502020204030204" pitchFamily="34" charset="0"/>
              <a:ea typeface="Calibri" panose="020F0502020204030204" pitchFamily="34" charset="0"/>
            </a:endParaRPr>
          </a:p>
          <a:p>
            <a:pPr lvl="2" algn="just">
              <a:spcBef>
                <a:spcPts val="0"/>
              </a:spcBef>
            </a:pPr>
            <a:r>
              <a:rPr lang="en-US" sz="1600" dirty="0">
                <a:effectLst/>
                <a:latin typeface="Calibri" panose="020F0502020204030204" pitchFamily="34" charset="0"/>
                <a:ea typeface="Calibri" panose="020F0502020204030204" pitchFamily="34" charset="0"/>
              </a:rPr>
              <a:t> Fields and new evaluation rating codes will be used for the 2021-2022 reporting</a:t>
            </a:r>
          </a:p>
          <a:p>
            <a:pPr marL="914400" lvl="2"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67726FA2-3EC9-4717-AD62-D8C823692DD3}" type="slidenum">
              <a:rPr lang="en-US" smtClean="0"/>
              <a:pPr/>
              <a:t>28</a:t>
            </a:fld>
            <a:endParaRPr lang="en-US" dirty="0"/>
          </a:p>
        </p:txBody>
      </p:sp>
    </p:spTree>
    <p:extLst>
      <p:ext uri="{BB962C8B-B14F-4D97-AF65-F5344CB8AC3E}">
        <p14:creationId xmlns:p14="http://schemas.microsoft.com/office/powerpoint/2010/main" val="3513473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   Accessing the Data Pipeline</a:t>
            </a:r>
          </a:p>
        </p:txBody>
      </p:sp>
      <p:sp>
        <p:nvSpPr>
          <p:cNvPr id="5" name="Slide Number Placeholder 4"/>
          <p:cNvSpPr>
            <a:spLocks noGrp="1"/>
          </p:cNvSpPr>
          <p:nvPr>
            <p:ph type="sldNum" sz="quarter" idx="12"/>
          </p:nvPr>
        </p:nvSpPr>
        <p:spPr/>
        <p:txBody>
          <a:bodyPr/>
          <a:lstStyle/>
          <a:p>
            <a:fld id="{67726FA2-3EC9-4717-AD62-D8C823692DD3}" type="slidenum">
              <a:rPr lang="en-US" smtClean="0"/>
              <a:pPr/>
              <a:t>29</a:t>
            </a:fld>
            <a:endParaRPr lang="en-US" dirty="0"/>
          </a:p>
        </p:txBody>
      </p:sp>
      <p:pic>
        <p:nvPicPr>
          <p:cNvPr id="2" name="Picture 1" title="Login"/>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48597" y="284555"/>
            <a:ext cx="1028700" cy="548640"/>
          </a:xfrm>
          <a:prstGeom prst="rect">
            <a:avLst/>
          </a:prstGeom>
        </p:spPr>
      </p:pic>
    </p:spTree>
    <p:extLst>
      <p:ext uri="{BB962C8B-B14F-4D97-AF65-F5344CB8AC3E}">
        <p14:creationId xmlns:p14="http://schemas.microsoft.com/office/powerpoint/2010/main" val="100994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AGENDA</a:t>
            </a:r>
          </a:p>
        </p:txBody>
      </p:sp>
      <p:graphicFrame>
        <p:nvGraphicFramePr>
          <p:cNvPr id="5" name="Content Placeholder 4" title="Agenda of Slides"/>
          <p:cNvGraphicFramePr>
            <a:graphicFrameLocks noGrp="1"/>
          </p:cNvGraphicFramePr>
          <p:nvPr>
            <p:ph idx="1"/>
            <p:extLst>
              <p:ext uri="{D42A27DB-BD31-4B8C-83A1-F6EECF244321}">
                <p14:modId xmlns:p14="http://schemas.microsoft.com/office/powerpoint/2010/main" val="1444604902"/>
              </p:ext>
            </p:extLst>
          </p:nvPr>
        </p:nvGraphicFramePr>
        <p:xfrm>
          <a:off x="628650" y="1463675"/>
          <a:ext cx="7886700" cy="4640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67726FA2-3EC9-4717-AD62-D8C823692DD3}" type="slidenum">
              <a:rPr lang="en-US" smtClean="0"/>
              <a:pPr/>
              <a:t>3</a:t>
            </a:fld>
            <a:endParaRPr lang="en-US" dirty="0"/>
          </a:p>
        </p:txBody>
      </p:sp>
    </p:spTree>
    <p:extLst>
      <p:ext uri="{BB962C8B-B14F-4D97-AF65-F5344CB8AC3E}">
        <p14:creationId xmlns:p14="http://schemas.microsoft.com/office/powerpoint/2010/main" val="4045351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Accessing the Data Pipeline</a:t>
            </a:r>
          </a:p>
        </p:txBody>
      </p:sp>
      <p:sp>
        <p:nvSpPr>
          <p:cNvPr id="3" name="Text Placeholder 2"/>
          <p:cNvSpPr>
            <a:spLocks noGrp="1"/>
          </p:cNvSpPr>
          <p:nvPr>
            <p:ph idx="1"/>
          </p:nvPr>
        </p:nvSpPr>
        <p:spPr/>
        <p:txBody>
          <a:bodyPr/>
          <a:lstStyle/>
          <a:p>
            <a:r>
              <a:rPr lang="en-US" sz="2400" b="1" dirty="0">
                <a:solidFill>
                  <a:schemeClr val="accent2"/>
                </a:solidFill>
              </a:rPr>
              <a:t>Identity Management (</a:t>
            </a:r>
            <a:r>
              <a:rPr lang="en-US" sz="2400" b="1" dirty="0" err="1">
                <a:solidFill>
                  <a:schemeClr val="accent2"/>
                </a:solidFill>
              </a:rPr>
              <a:t>IdM</a:t>
            </a:r>
            <a:r>
              <a:rPr lang="en-US" sz="2400" b="1" dirty="0">
                <a:solidFill>
                  <a:schemeClr val="accent2"/>
                </a:solidFill>
              </a:rPr>
              <a:t>)</a:t>
            </a:r>
          </a:p>
        </p:txBody>
      </p:sp>
      <p:sp>
        <p:nvSpPr>
          <p:cNvPr id="6" name="Slide Number Placeholder 5"/>
          <p:cNvSpPr>
            <a:spLocks noGrp="1"/>
          </p:cNvSpPr>
          <p:nvPr>
            <p:ph type="sldNum" sz="quarter" idx="12"/>
          </p:nvPr>
        </p:nvSpPr>
        <p:spPr/>
        <p:txBody>
          <a:bodyPr/>
          <a:lstStyle/>
          <a:p>
            <a:fld id="{67726FA2-3EC9-4717-AD62-D8C823692DD3}" type="slidenum">
              <a:rPr lang="en-US" smtClean="0"/>
              <a:pPr/>
              <a:t>30</a:t>
            </a:fld>
            <a:endParaRPr lang="en-US" dirty="0"/>
          </a:p>
        </p:txBody>
      </p:sp>
      <p:sp>
        <p:nvSpPr>
          <p:cNvPr id="5" name="Rectangle 4" title="Rectangle"/>
          <p:cNvSpPr/>
          <p:nvPr/>
        </p:nvSpPr>
        <p:spPr>
          <a:xfrm>
            <a:off x="498642" y="1767233"/>
            <a:ext cx="6808305" cy="461665"/>
          </a:xfrm>
          <a:prstGeom prst="rect">
            <a:avLst/>
          </a:prstGeom>
        </p:spPr>
        <p:txBody>
          <a:bodyPr wrap="square">
            <a:spAutoFit/>
          </a:bodyPr>
          <a:lstStyle/>
          <a:p>
            <a:pPr marL="45720" indent="0">
              <a:buNone/>
            </a:pPr>
            <a:endParaRPr lang="en-US" sz="2400" dirty="0"/>
          </a:p>
        </p:txBody>
      </p:sp>
      <p:sp>
        <p:nvSpPr>
          <p:cNvPr id="7" name="Rectangle 6"/>
          <p:cNvSpPr/>
          <p:nvPr/>
        </p:nvSpPr>
        <p:spPr>
          <a:xfrm>
            <a:off x="732212" y="2210739"/>
            <a:ext cx="6341166" cy="3798476"/>
          </a:xfrm>
          <a:prstGeom prst="rect">
            <a:avLst/>
          </a:prstGeom>
        </p:spPr>
        <p:txBody>
          <a:bodyPr wrap="square">
            <a:spAutoFit/>
          </a:bodyPr>
          <a:lstStyle/>
          <a:p>
            <a:pPr marL="44280" indent="0">
              <a:spcBef>
                <a:spcPts val="479"/>
              </a:spcBef>
              <a:buClrTx/>
              <a:buNone/>
            </a:pPr>
            <a:r>
              <a:rPr lang="en-US" sz="2000" dirty="0"/>
              <a:t>CDE provides Local Education Agencies (LEAs) a means of administering and maintaining user access to CDE applications. </a:t>
            </a:r>
          </a:p>
          <a:p>
            <a:pPr marL="44280" indent="0">
              <a:spcBef>
                <a:spcPts val="479"/>
              </a:spcBef>
              <a:buClrTx/>
              <a:buNone/>
            </a:pPr>
            <a:endParaRPr lang="en-US" sz="2000" dirty="0"/>
          </a:p>
          <a:p>
            <a:pPr marL="44280" indent="0">
              <a:spcBef>
                <a:spcPts val="479"/>
              </a:spcBef>
              <a:buClrTx/>
              <a:buNone/>
            </a:pPr>
            <a:r>
              <a:rPr lang="en-US" sz="2000" dirty="0"/>
              <a:t>IdM ensures protection of data received, collected, developed, and used by CDE in compliance with the Family Educational Rights and Privacy Act as well as other privacy mandates. </a:t>
            </a:r>
          </a:p>
          <a:p>
            <a:pPr marL="44280" indent="0">
              <a:spcBef>
                <a:spcPts val="479"/>
              </a:spcBef>
              <a:buClrTx/>
              <a:buNone/>
            </a:pPr>
            <a:endParaRPr lang="en-US" sz="2000" dirty="0"/>
          </a:p>
          <a:p>
            <a:pPr marL="44280">
              <a:spcBef>
                <a:spcPts val="479"/>
              </a:spcBef>
            </a:pPr>
            <a:r>
              <a:rPr lang="en-US" sz="2000" dirty="0" err="1"/>
              <a:t>IdM</a:t>
            </a:r>
            <a:r>
              <a:rPr lang="en-US" sz="2000" dirty="0"/>
              <a:t> Website: </a:t>
            </a:r>
            <a:r>
              <a:rPr lang="en-US" sz="2000" dirty="0">
                <a:hlinkClick r:id="rId2"/>
              </a:rPr>
              <a:t>https://cdeapps.cde.state.co.us/index.html</a:t>
            </a:r>
            <a:r>
              <a:rPr lang="en-US" sz="2000" dirty="0"/>
              <a:t> </a:t>
            </a:r>
          </a:p>
          <a:p>
            <a:pPr marL="44280" indent="0">
              <a:spcBef>
                <a:spcPts val="479"/>
              </a:spcBef>
              <a:buClrTx/>
              <a:buNone/>
            </a:pPr>
            <a:endParaRPr lang="en-US" sz="2000" dirty="0"/>
          </a:p>
        </p:txBody>
      </p:sp>
    </p:spTree>
    <p:extLst>
      <p:ext uri="{BB962C8B-B14F-4D97-AF65-F5344CB8AC3E}">
        <p14:creationId xmlns:p14="http://schemas.microsoft.com/office/powerpoint/2010/main" val="3216785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Identity Management Web Page"/>
          <p:cNvPicPr>
            <a:picLocks noChangeAspect="1"/>
          </p:cNvPicPr>
          <p:nvPr/>
        </p:nvPicPr>
        <p:blipFill>
          <a:blip r:embed="rId3"/>
          <a:stretch>
            <a:fillRect/>
          </a:stretch>
        </p:blipFill>
        <p:spPr>
          <a:xfrm>
            <a:off x="491150" y="614008"/>
            <a:ext cx="6486769" cy="4848933"/>
          </a:xfrm>
          <a:prstGeom prst="rect">
            <a:avLst/>
          </a:prstGeom>
        </p:spPr>
      </p:pic>
      <p:sp>
        <p:nvSpPr>
          <p:cNvPr id="6" name="Slide Number Placeholder 5"/>
          <p:cNvSpPr>
            <a:spLocks noGrp="1"/>
          </p:cNvSpPr>
          <p:nvPr>
            <p:ph type="sldNum" sz="quarter" idx="12"/>
          </p:nvPr>
        </p:nvSpPr>
        <p:spPr/>
        <p:txBody>
          <a:bodyPr/>
          <a:lstStyle/>
          <a:p>
            <a:fld id="{34A3F748-31DA-4297-96EF-69DC737B5DDE}" type="slidenum">
              <a:rPr lang="en-US" smtClean="0"/>
              <a:t>31</a:t>
            </a:fld>
            <a:endParaRPr lang="en-US" dirty="0"/>
          </a:p>
        </p:txBody>
      </p:sp>
      <p:sp>
        <p:nvSpPr>
          <p:cNvPr id="2" name="Content Placeholder 1"/>
          <p:cNvSpPr>
            <a:spLocks noGrp="1"/>
          </p:cNvSpPr>
          <p:nvPr>
            <p:ph idx="4294967295"/>
          </p:nvPr>
        </p:nvSpPr>
        <p:spPr>
          <a:xfrm>
            <a:off x="0" y="0"/>
            <a:ext cx="7886700" cy="6076950"/>
          </a:xfrm>
        </p:spPr>
        <p:txBody>
          <a:bodyPr/>
          <a:lstStyle/>
          <a:p>
            <a:pPr marL="0" indent="0">
              <a:buNone/>
            </a:pPr>
            <a:r>
              <a:rPr lang="en-US" sz="2000" dirty="0">
                <a:hlinkClick r:id="rId4"/>
              </a:rPr>
              <a:t>https://cdeapps.cde.state.co.us/index.html</a:t>
            </a:r>
            <a:r>
              <a:rPr lang="en-US" sz="2000" dirty="0"/>
              <a:t> </a:t>
            </a:r>
          </a:p>
          <a:p>
            <a:endParaRPr lang="en-US" dirty="0"/>
          </a:p>
          <a:p>
            <a:endParaRPr lang="en-US" dirty="0"/>
          </a:p>
          <a:p>
            <a:pPr marL="0" indent="0">
              <a:buNone/>
            </a:pPr>
            <a:endParaRPr lang="en-US" dirty="0"/>
          </a:p>
          <a:p>
            <a:endParaRPr lang="en-US" dirty="0"/>
          </a:p>
          <a:p>
            <a:pPr marL="0" indent="0">
              <a:buNone/>
            </a:pPr>
            <a:endParaRPr lang="en-US" dirty="0"/>
          </a:p>
        </p:txBody>
      </p:sp>
      <p:sp>
        <p:nvSpPr>
          <p:cNvPr id="4" name="TextBox 3"/>
          <p:cNvSpPr txBox="1"/>
          <p:nvPr/>
        </p:nvSpPr>
        <p:spPr>
          <a:xfrm>
            <a:off x="2165529" y="1448341"/>
            <a:ext cx="2844132" cy="830997"/>
          </a:xfrm>
          <a:prstGeom prst="rect">
            <a:avLst/>
          </a:prstGeom>
          <a:noFill/>
        </p:spPr>
        <p:txBody>
          <a:bodyPr wrap="square" rtlCol="0">
            <a:spAutoFit/>
          </a:bodyPr>
          <a:lstStyle/>
          <a:p>
            <a:endParaRPr lang="en-US" sz="1600" dirty="0">
              <a:solidFill>
                <a:schemeClr val="accent1">
                  <a:lumMod val="50000"/>
                </a:schemeClr>
              </a:solidFill>
            </a:endParaRPr>
          </a:p>
          <a:p>
            <a:r>
              <a:rPr lang="en-US" sz="1600" dirty="0">
                <a:solidFill>
                  <a:schemeClr val="accent1">
                    <a:lumMod val="50000"/>
                  </a:schemeClr>
                </a:solidFill>
              </a:rPr>
              <a:t>*single sign-on used for all CDE applications listed here</a:t>
            </a:r>
          </a:p>
        </p:txBody>
      </p:sp>
      <p:sp>
        <p:nvSpPr>
          <p:cNvPr id="10" name="Left Arrow 9" title="Arrow"/>
          <p:cNvSpPr/>
          <p:nvPr/>
        </p:nvSpPr>
        <p:spPr>
          <a:xfrm rot="5400000">
            <a:off x="728356" y="4836830"/>
            <a:ext cx="653662" cy="2286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0000"/>
              </a:solidFill>
            </a:endParaRPr>
          </a:p>
        </p:txBody>
      </p:sp>
      <p:sp>
        <p:nvSpPr>
          <p:cNvPr id="5" name="TextBox 4"/>
          <p:cNvSpPr txBox="1"/>
          <p:nvPr/>
        </p:nvSpPr>
        <p:spPr>
          <a:xfrm>
            <a:off x="702307" y="5462941"/>
            <a:ext cx="5328746" cy="738664"/>
          </a:xfrm>
          <a:prstGeom prst="rect">
            <a:avLst/>
          </a:prstGeom>
          <a:solidFill>
            <a:schemeClr val="accent2">
              <a:lumMod val="60000"/>
              <a:lumOff val="40000"/>
            </a:schemeClr>
          </a:solidFill>
        </p:spPr>
        <p:txBody>
          <a:bodyPr wrap="square" rtlCol="0">
            <a:spAutoFit/>
          </a:bodyPr>
          <a:lstStyle/>
          <a:p>
            <a:r>
              <a:rPr lang="en-US" sz="1400" dirty="0"/>
              <a:t>*LAMS: Click </a:t>
            </a:r>
            <a:r>
              <a:rPr lang="en-US" sz="1400" u="sng" dirty="0"/>
              <a:t>Access Management</a:t>
            </a:r>
            <a:r>
              <a:rPr lang="en-US" sz="1400" dirty="0"/>
              <a:t> to add or modify </a:t>
            </a:r>
            <a:r>
              <a:rPr lang="en-US" sz="1400" dirty="0" err="1"/>
              <a:t>IdM</a:t>
            </a:r>
            <a:r>
              <a:rPr lang="en-US" sz="1400" dirty="0"/>
              <a:t> accounts </a:t>
            </a:r>
          </a:p>
          <a:p>
            <a:r>
              <a:rPr lang="en-US" sz="1400" dirty="0"/>
              <a:t>*Special Education Directors click </a:t>
            </a:r>
            <a:r>
              <a:rPr lang="en-US" sz="1400" u="sng" dirty="0"/>
              <a:t>Executive Director Registration</a:t>
            </a:r>
            <a:r>
              <a:rPr lang="en-US" sz="1400" dirty="0"/>
              <a:t> to register as AU User Manager in </a:t>
            </a:r>
            <a:r>
              <a:rPr lang="en-US" sz="1400" dirty="0" err="1"/>
              <a:t>IdM</a:t>
            </a:r>
            <a:r>
              <a:rPr lang="en-US" sz="1400" dirty="0"/>
              <a:t>. </a:t>
            </a:r>
          </a:p>
        </p:txBody>
      </p:sp>
      <p:sp>
        <p:nvSpPr>
          <p:cNvPr id="3" name="TextBox 2"/>
          <p:cNvSpPr txBox="1"/>
          <p:nvPr/>
        </p:nvSpPr>
        <p:spPr>
          <a:xfrm>
            <a:off x="6977919" y="3695073"/>
            <a:ext cx="1671406" cy="461665"/>
          </a:xfrm>
          <a:prstGeom prst="rect">
            <a:avLst/>
          </a:prstGeom>
          <a:solidFill>
            <a:schemeClr val="accent2">
              <a:lumMod val="60000"/>
              <a:lumOff val="40000"/>
            </a:schemeClr>
          </a:solidFill>
        </p:spPr>
        <p:txBody>
          <a:bodyPr wrap="square" rtlCol="0">
            <a:spAutoFit/>
          </a:bodyPr>
          <a:lstStyle/>
          <a:p>
            <a:r>
              <a:rPr lang="en-US" sz="1200" dirty="0"/>
              <a:t>LAM Help Guide and resource modules</a:t>
            </a:r>
          </a:p>
        </p:txBody>
      </p:sp>
      <p:cxnSp>
        <p:nvCxnSpPr>
          <p:cNvPr id="12" name="Straight Arrow Connector 11" title="Arrow"/>
          <p:cNvCxnSpPr/>
          <p:nvPr/>
        </p:nvCxnSpPr>
        <p:spPr>
          <a:xfrm flipH="1">
            <a:off x="6379152" y="3857019"/>
            <a:ext cx="449188" cy="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156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Identity Management</a:t>
            </a:r>
          </a:p>
        </p:txBody>
      </p:sp>
      <p:sp>
        <p:nvSpPr>
          <p:cNvPr id="3" name="Slide Number Placeholder 2"/>
          <p:cNvSpPr>
            <a:spLocks noGrp="1"/>
          </p:cNvSpPr>
          <p:nvPr>
            <p:ph type="sldNum" sz="quarter" idx="12"/>
          </p:nvPr>
        </p:nvSpPr>
        <p:spPr/>
        <p:txBody>
          <a:bodyPr/>
          <a:lstStyle/>
          <a:p>
            <a:fld id="{67726FA2-3EC9-4717-AD62-D8C823692DD3}" type="slidenum">
              <a:rPr lang="en-US" smtClean="0"/>
              <a:pPr/>
              <a:t>32</a:t>
            </a:fld>
            <a:endParaRPr lang="en-US" dirty="0"/>
          </a:p>
        </p:txBody>
      </p:sp>
      <p:sp>
        <p:nvSpPr>
          <p:cNvPr id="6" name="Rectangle 5"/>
          <p:cNvSpPr/>
          <p:nvPr/>
        </p:nvSpPr>
        <p:spPr>
          <a:xfrm>
            <a:off x="199054" y="1292160"/>
            <a:ext cx="8721875" cy="5632311"/>
          </a:xfrm>
          <a:prstGeom prst="rect">
            <a:avLst/>
          </a:prstGeom>
        </p:spPr>
        <p:txBody>
          <a:bodyPr wrap="square">
            <a:spAutoFit/>
          </a:bodyPr>
          <a:lstStyle/>
          <a:p>
            <a:r>
              <a:rPr lang="en-US" dirty="0"/>
              <a:t>Overview:</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cap="all" dirty="0"/>
              <a:t>USER Manager (Special Education director or superintendent)</a:t>
            </a:r>
          </a:p>
          <a:p>
            <a:pPr marL="800100" lvl="1" indent="-342900">
              <a:buFont typeface="Arial" panose="020B0604020202020204" pitchFamily="34" charset="0"/>
              <a:buChar char="•"/>
            </a:pPr>
            <a:r>
              <a:rPr lang="en-US" dirty="0"/>
              <a:t>Responsible for creating and managing a user or a group of users known as the Local Access Managers (LAMs) </a:t>
            </a:r>
          </a:p>
          <a:p>
            <a:pPr marL="342900" indent="-342900">
              <a:buFont typeface="Arial" panose="020B0604020202020204" pitchFamily="34" charset="0"/>
              <a:buChar char="•"/>
            </a:pPr>
            <a:r>
              <a:rPr lang="en-US" b="1" cap="all" dirty="0"/>
              <a:t>Local Access Manager (LAM)</a:t>
            </a:r>
          </a:p>
          <a:p>
            <a:pPr marL="800100" lvl="1" indent="-342900">
              <a:buFont typeface="Arial" panose="020B0604020202020204" pitchFamily="34" charset="0"/>
              <a:buChar char="•"/>
            </a:pPr>
            <a:r>
              <a:rPr lang="en-US" dirty="0"/>
              <a:t>Responsible for approving and administering access to CDE systems for all users within their organization.</a:t>
            </a:r>
          </a:p>
          <a:p>
            <a:pPr marL="800100" lvl="1" indent="-342900">
              <a:buFont typeface="Arial" panose="020B0604020202020204" pitchFamily="34" charset="0"/>
              <a:buChar char="•"/>
            </a:pPr>
            <a:r>
              <a:rPr lang="en-US" dirty="0"/>
              <a:t>District and Administrative Unit LAMs (access to assign 4 digit or 5 digit group roles)</a:t>
            </a:r>
          </a:p>
          <a:p>
            <a:pPr marL="342900" indent="-342900">
              <a:buFont typeface="Arial" panose="020B0604020202020204" pitchFamily="34" charset="0"/>
              <a:buChar char="•"/>
            </a:pPr>
            <a:r>
              <a:rPr lang="en-US" b="1" cap="all" dirty="0"/>
              <a:t>User</a:t>
            </a:r>
            <a:r>
              <a:rPr lang="en-US" b="1" dirty="0"/>
              <a:t> </a:t>
            </a:r>
            <a:r>
              <a:rPr lang="en-US" dirty="0"/>
              <a:t>- employee of a local education agency (LEA) who has been granted CDE application access by either the District or the Administrative Unit LAM</a:t>
            </a:r>
          </a:p>
          <a:p>
            <a:pPr marL="342900" indent="-342900">
              <a:buFont typeface="Arial" panose="020B0604020202020204" pitchFamily="34" charset="0"/>
              <a:buChar char="•"/>
            </a:pPr>
            <a:endParaRPr lang="en-US" dirty="0"/>
          </a:p>
          <a:p>
            <a:pPr lvl="1"/>
            <a:r>
              <a:rPr lang="en-US" u="sng" cap="all" dirty="0"/>
              <a:t>Data Pipeline Groups applicable to December count</a:t>
            </a:r>
          </a:p>
          <a:p>
            <a:pPr marL="1257300" lvl="2" indent="-342900">
              <a:buFont typeface="Arial" panose="020B0604020202020204" pitchFamily="34" charset="0"/>
              <a:buChar char="•"/>
            </a:pPr>
            <a:r>
              <a:rPr lang="en-US" b="1" i="1" dirty="0">
                <a:solidFill>
                  <a:schemeClr val="accent2"/>
                </a:solidFill>
              </a:rPr>
              <a:t>Interchanges</a:t>
            </a:r>
          </a:p>
          <a:p>
            <a:pPr marL="1714500" lvl="3" indent="-342900">
              <a:buFont typeface="Arial" panose="020B0604020202020204" pitchFamily="34" charset="0"/>
              <a:buChar char="•"/>
            </a:pPr>
            <a:r>
              <a:rPr lang="en-US" b="1" i="1" dirty="0">
                <a:solidFill>
                  <a:schemeClr val="accent2"/>
                </a:solidFill>
              </a:rPr>
              <a:t>SPE - Special Education IEP</a:t>
            </a:r>
          </a:p>
          <a:p>
            <a:pPr marL="1714500" lvl="3" indent="-342900">
              <a:buFont typeface="Arial" panose="020B0604020202020204" pitchFamily="34" charset="0"/>
              <a:buChar char="•"/>
            </a:pPr>
            <a:r>
              <a:rPr lang="en-US" b="1" i="1" dirty="0">
                <a:solidFill>
                  <a:schemeClr val="accent2"/>
                </a:solidFill>
              </a:rPr>
              <a:t>STF - Staff </a:t>
            </a:r>
          </a:p>
          <a:p>
            <a:pPr marL="1257300" lvl="2" indent="-342900">
              <a:buFont typeface="Arial" panose="020B0604020202020204" pitchFamily="34" charset="0"/>
              <a:buChar char="•"/>
            </a:pPr>
            <a:r>
              <a:rPr lang="en-US" b="1" i="1" dirty="0">
                <a:solidFill>
                  <a:schemeClr val="accent2"/>
                </a:solidFill>
              </a:rPr>
              <a:t>Snapshot </a:t>
            </a:r>
          </a:p>
          <a:p>
            <a:pPr marL="1714500" lvl="3" indent="-342900">
              <a:buFont typeface="Arial" panose="020B0604020202020204" pitchFamily="34" charset="0"/>
              <a:buChar char="•"/>
            </a:pPr>
            <a:r>
              <a:rPr lang="en-US" b="1" i="1" dirty="0">
                <a:solidFill>
                  <a:schemeClr val="accent2"/>
                </a:solidFill>
              </a:rPr>
              <a:t>DEC – Special Education December Count</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783215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Identity Management Roles</a:t>
            </a:r>
          </a:p>
        </p:txBody>
      </p:sp>
      <p:sp>
        <p:nvSpPr>
          <p:cNvPr id="2" name="Content Placeholder 1"/>
          <p:cNvSpPr>
            <a:spLocks noGrp="1"/>
          </p:cNvSpPr>
          <p:nvPr>
            <p:ph idx="1"/>
          </p:nvPr>
        </p:nvSpPr>
        <p:spPr/>
        <p:txBody>
          <a:bodyPr>
            <a:normAutofit/>
          </a:bodyPr>
          <a:lstStyle/>
          <a:p>
            <a:r>
              <a:rPr lang="en-US" sz="1600" dirty="0">
                <a:solidFill>
                  <a:schemeClr val="tx1"/>
                </a:solidFill>
                <a:latin typeface="+mn-lt"/>
              </a:rPr>
              <a:t>Staff Interchange Roles:</a:t>
            </a:r>
          </a:p>
          <a:p>
            <a:pPr lvl="1"/>
            <a:r>
              <a:rPr lang="en-US" sz="1600" dirty="0"/>
              <a:t>STF~ LEAUSER – upload and modify staff interchange files </a:t>
            </a:r>
            <a:r>
              <a:rPr lang="en-US" sz="1600" b="1" dirty="0"/>
              <a:t>OR</a:t>
            </a:r>
          </a:p>
          <a:p>
            <a:pPr lvl="1"/>
            <a:r>
              <a:rPr lang="en-US" sz="1600" dirty="0"/>
              <a:t>STF~LEAVIEWER – view (only) staff interchange data</a:t>
            </a:r>
          </a:p>
          <a:p>
            <a:endParaRPr lang="en-US" sz="1600" dirty="0">
              <a:solidFill>
                <a:schemeClr val="tx1"/>
              </a:solidFill>
              <a:latin typeface="+mn-lt"/>
            </a:endParaRPr>
          </a:p>
          <a:p>
            <a:r>
              <a:rPr lang="en-US" sz="1600" dirty="0">
                <a:solidFill>
                  <a:schemeClr val="tx1"/>
                </a:solidFill>
                <a:latin typeface="+mn-lt"/>
              </a:rPr>
              <a:t>Special Education IEP Role:</a:t>
            </a:r>
          </a:p>
          <a:p>
            <a:pPr lvl="1"/>
            <a:r>
              <a:rPr lang="en-US" sz="1600" dirty="0"/>
              <a:t>SPE~LEAUSER – upload and modify Special Education IEP Interchange Files</a:t>
            </a:r>
          </a:p>
          <a:p>
            <a:endParaRPr lang="en-US" sz="1600" dirty="0">
              <a:solidFill>
                <a:schemeClr val="tx1"/>
              </a:solidFill>
              <a:latin typeface="+mn-lt"/>
            </a:endParaRPr>
          </a:p>
          <a:p>
            <a:r>
              <a:rPr lang="en-US" sz="1600" dirty="0">
                <a:solidFill>
                  <a:schemeClr val="tx1"/>
                </a:solidFill>
                <a:latin typeface="+mn-lt"/>
              </a:rPr>
              <a:t>Special Education December Count Snapshot Roles:</a:t>
            </a:r>
          </a:p>
          <a:p>
            <a:pPr lvl="1"/>
            <a:r>
              <a:rPr lang="en-US" sz="1600" dirty="0"/>
              <a:t>DEC~LEAAPPROVER – </a:t>
            </a:r>
            <a:r>
              <a:rPr lang="en-US" sz="1600" b="0" dirty="0"/>
              <a:t>Approves, creates, views Snapshot </a:t>
            </a:r>
            <a:r>
              <a:rPr lang="en-US" sz="1600" b="1" dirty="0"/>
              <a:t>OR</a:t>
            </a:r>
          </a:p>
          <a:p>
            <a:pPr lvl="1"/>
            <a:r>
              <a:rPr lang="en-US" sz="1600" dirty="0"/>
              <a:t>DEC~LEAUSER -  </a:t>
            </a:r>
            <a:r>
              <a:rPr lang="en-US" sz="1600" b="0" dirty="0"/>
              <a:t>creates, views Snapshot </a:t>
            </a:r>
            <a:r>
              <a:rPr lang="en-US" sz="1600" b="1" dirty="0"/>
              <a:t>OR</a:t>
            </a:r>
          </a:p>
          <a:p>
            <a:pPr lvl="1"/>
            <a:r>
              <a:rPr lang="en-US" sz="1600" dirty="0"/>
              <a:t>DEC~LEAVIEWER- </a:t>
            </a:r>
            <a:r>
              <a:rPr lang="en-US" sz="1600" b="0" dirty="0"/>
              <a:t>views snapshot</a:t>
            </a:r>
          </a:p>
          <a:p>
            <a:endParaRPr lang="en-US" sz="1600" dirty="0">
              <a:solidFill>
                <a:schemeClr val="tx1"/>
              </a:solidFill>
              <a:latin typeface="+mn-lt"/>
            </a:endParaRPr>
          </a:p>
          <a:p>
            <a:r>
              <a:rPr lang="en-US" sz="1600" dirty="0">
                <a:solidFill>
                  <a:schemeClr val="tx1"/>
                </a:solidFill>
                <a:latin typeface="+mn-lt"/>
              </a:rPr>
              <a:t>*Choose 1 role per Group</a:t>
            </a:r>
          </a:p>
        </p:txBody>
      </p:sp>
      <p:sp>
        <p:nvSpPr>
          <p:cNvPr id="6" name="Slide Number Placeholder 5"/>
          <p:cNvSpPr>
            <a:spLocks noGrp="1"/>
          </p:cNvSpPr>
          <p:nvPr>
            <p:ph type="sldNum" sz="quarter" idx="12"/>
          </p:nvPr>
        </p:nvSpPr>
        <p:spPr/>
        <p:txBody>
          <a:bodyPr/>
          <a:lstStyle/>
          <a:p>
            <a:fld id="{67726FA2-3EC9-4717-AD62-D8C823692DD3}" type="slidenum">
              <a:rPr lang="en-US" smtClean="0"/>
              <a:pPr/>
              <a:t>33</a:t>
            </a:fld>
            <a:endParaRPr lang="en-US" dirty="0"/>
          </a:p>
        </p:txBody>
      </p:sp>
      <p:pic>
        <p:nvPicPr>
          <p:cNvPr id="5" name="Content Placeholder 3" title="Sheep"/>
          <p:cNvPicPr>
            <a:picLocks noChangeAspect="1"/>
          </p:cNvPicPr>
          <p:nvPr/>
        </p:nvPicPr>
        <p:blipFill rotWithShape="1">
          <a:blip r:embed="rId3" cstate="email">
            <a:extLst>
              <a:ext uri="{28A0092B-C50C-407E-A947-70E740481C1C}">
                <a14:useLocalDpi xmlns:a14="http://schemas.microsoft.com/office/drawing/2010/main" val="0"/>
              </a:ext>
            </a:extLst>
          </a:blip>
          <a:srcRect b="8699"/>
          <a:stretch/>
        </p:blipFill>
        <p:spPr>
          <a:xfrm>
            <a:off x="7084540" y="1458622"/>
            <a:ext cx="1124001" cy="1097280"/>
          </a:xfrm>
          <a:prstGeom prst="rect">
            <a:avLst/>
          </a:prstGeom>
        </p:spPr>
      </p:pic>
    </p:spTree>
    <p:extLst>
      <p:ext uri="{BB962C8B-B14F-4D97-AF65-F5344CB8AC3E}">
        <p14:creationId xmlns:p14="http://schemas.microsoft.com/office/powerpoint/2010/main" val="3779628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54" y="319037"/>
            <a:ext cx="6758610" cy="461665"/>
          </a:xfrm>
          <a:prstGeom prst="rect">
            <a:avLst/>
          </a:prstGeom>
        </p:spPr>
        <p:txBody>
          <a:bodyPr wrap="square">
            <a:spAutoFit/>
          </a:bodyPr>
          <a:lstStyle/>
          <a:p>
            <a:r>
              <a:rPr lang="en-US" sz="2400" dirty="0"/>
              <a:t>Special Education December Count DEC Approver</a:t>
            </a:r>
          </a:p>
        </p:txBody>
      </p:sp>
      <p:sp>
        <p:nvSpPr>
          <p:cNvPr id="5" name="Rectangle 4"/>
          <p:cNvSpPr/>
          <p:nvPr/>
        </p:nvSpPr>
        <p:spPr>
          <a:xfrm>
            <a:off x="238809" y="1390266"/>
            <a:ext cx="8443797" cy="2031325"/>
          </a:xfrm>
          <a:prstGeom prst="rect">
            <a:avLst/>
          </a:prstGeom>
        </p:spPr>
        <p:txBody>
          <a:bodyPr wrap="square">
            <a:spAutoFit/>
          </a:bodyPr>
          <a:lstStyle/>
          <a:p>
            <a:pPr marL="285750" indent="-285750">
              <a:buFont typeface="Arial" panose="020B0604020202020204" pitchFamily="34" charset="0"/>
              <a:buChar char="•"/>
            </a:pPr>
            <a:r>
              <a:rPr lang="en-US" dirty="0"/>
              <a:t>Every Administrative Unit should have at least 1 personnel member with the DEC “Approver” role</a:t>
            </a:r>
          </a:p>
          <a:p>
            <a:pPr marL="285750" indent="-285750">
              <a:buFont typeface="Arial" panose="020B0604020202020204" pitchFamily="34" charset="0"/>
              <a:buChar char="•"/>
            </a:pPr>
            <a:r>
              <a:rPr lang="en-US" dirty="0"/>
              <a:t>The Special Education Director is responsible for authorizing reports and your final set of data but they do not have to have to have the Data Pipeline Approver role.  </a:t>
            </a:r>
          </a:p>
          <a:p>
            <a:pPr marL="285750" indent="-285750">
              <a:buFont typeface="Arial" panose="020B0604020202020204" pitchFamily="34" charset="0"/>
              <a:buChar char="•"/>
            </a:pPr>
            <a:r>
              <a:rPr lang="en-US" dirty="0"/>
              <a:t>There can be several staff members in your Admin Unit with a DEC role</a:t>
            </a:r>
          </a:p>
          <a:p>
            <a:pPr marL="285750" indent="-285750">
              <a:buFont typeface="Arial" panose="020B0604020202020204" pitchFamily="34" charset="0"/>
              <a:buChar char="•"/>
            </a:pPr>
            <a:r>
              <a:rPr lang="en-US" dirty="0"/>
              <a:t>There can only be one DEC role associated with a User Name (Email)</a:t>
            </a:r>
          </a:p>
          <a:p>
            <a:endParaRPr lang="en-US" dirty="0"/>
          </a:p>
        </p:txBody>
      </p:sp>
      <p:graphicFrame>
        <p:nvGraphicFramePr>
          <p:cNvPr id="7" name="Table 6" title="Special Education December Count Snapshot"/>
          <p:cNvGraphicFramePr>
            <a:graphicFrameLocks noGrp="1"/>
          </p:cNvGraphicFramePr>
          <p:nvPr>
            <p:extLst>
              <p:ext uri="{D42A27DB-BD31-4B8C-83A1-F6EECF244321}">
                <p14:modId xmlns:p14="http://schemas.microsoft.com/office/powerpoint/2010/main" val="4237917139"/>
              </p:ext>
            </p:extLst>
          </p:nvPr>
        </p:nvGraphicFramePr>
        <p:xfrm>
          <a:off x="486561" y="3565320"/>
          <a:ext cx="7207509" cy="2272401"/>
        </p:xfrm>
        <a:graphic>
          <a:graphicData uri="http://schemas.openxmlformats.org/drawingml/2006/table">
            <a:tbl>
              <a:tblPr firstRow="1" bandRow="1">
                <a:tableStyleId>{5C22544A-7EE6-4342-B048-85BDC9FD1C3A}</a:tableStyleId>
              </a:tblPr>
              <a:tblGrid>
                <a:gridCol w="3582045">
                  <a:extLst>
                    <a:ext uri="{9D8B030D-6E8A-4147-A177-3AD203B41FA5}">
                      <a16:colId xmlns:a16="http://schemas.microsoft.com/office/drawing/2014/main" val="20000"/>
                    </a:ext>
                  </a:extLst>
                </a:gridCol>
                <a:gridCol w="3625464">
                  <a:extLst>
                    <a:ext uri="{9D8B030D-6E8A-4147-A177-3AD203B41FA5}">
                      <a16:colId xmlns:a16="http://schemas.microsoft.com/office/drawing/2014/main" val="20001"/>
                    </a:ext>
                  </a:extLst>
                </a:gridCol>
              </a:tblGrid>
              <a:tr h="372415">
                <a:tc gridSpan="2">
                  <a:txBody>
                    <a:bodyPr/>
                    <a:lstStyle/>
                    <a:p>
                      <a:r>
                        <a:rPr lang="en-US" cap="all" baseline="0" dirty="0">
                          <a:latin typeface="Gill Sans MT" panose="020B0502020104020203" pitchFamily="34" charset="0"/>
                        </a:rPr>
                        <a:t>Special Education December Count Snapshot</a:t>
                      </a:r>
                    </a:p>
                  </a:txBody>
                  <a:tcPr/>
                </a:tc>
                <a:tc hMerge="1">
                  <a:txBody>
                    <a:bodyPr/>
                    <a:lstStyle/>
                    <a:p>
                      <a:endParaRPr lang="en-US" dirty="0"/>
                    </a:p>
                  </a:txBody>
                  <a:tcPr/>
                </a:tc>
                <a:extLst>
                  <a:ext uri="{0D108BD9-81ED-4DB2-BD59-A6C34878D82A}">
                    <a16:rowId xmlns:a16="http://schemas.microsoft.com/office/drawing/2014/main" val="10000"/>
                  </a:ext>
                </a:extLst>
              </a:tr>
              <a:tr h="931038">
                <a:tc>
                  <a:txBody>
                    <a:bodyPr/>
                    <a:lstStyle/>
                    <a:p>
                      <a:r>
                        <a:rPr lang="en-US" dirty="0">
                          <a:latin typeface="Gill Sans MT" panose="020B0502020104020203" pitchFamily="34" charset="0"/>
                        </a:rPr>
                        <a:t>VIEW ONLY</a:t>
                      </a:r>
                    </a:p>
                  </a:txBody>
                  <a:tcPr/>
                </a:tc>
                <a:tc>
                  <a:txBody>
                    <a:bodyPr/>
                    <a:lstStyle/>
                    <a:p>
                      <a:r>
                        <a:rPr lang="en-US" dirty="0">
                          <a:latin typeface="Gill Sans MT" panose="020B0502020104020203" pitchFamily="34" charset="0"/>
                        </a:rPr>
                        <a:t>DEC~LEAVIEWER</a:t>
                      </a:r>
                    </a:p>
                    <a:p>
                      <a:r>
                        <a:rPr lang="en-US" dirty="0">
                          <a:latin typeface="Gill Sans MT" panose="020B0502020104020203" pitchFamily="34" charset="0"/>
                        </a:rPr>
                        <a:t>(does NOT receive Email communication)</a:t>
                      </a:r>
                    </a:p>
                  </a:txBody>
                  <a:tcPr/>
                </a:tc>
                <a:extLst>
                  <a:ext uri="{0D108BD9-81ED-4DB2-BD59-A6C34878D82A}">
                    <a16:rowId xmlns:a16="http://schemas.microsoft.com/office/drawing/2014/main" val="10001"/>
                  </a:ext>
                </a:extLst>
              </a:tr>
              <a:tr h="484474">
                <a:tc>
                  <a:txBody>
                    <a:bodyPr/>
                    <a:lstStyle/>
                    <a:p>
                      <a:r>
                        <a:rPr lang="en-US" dirty="0">
                          <a:latin typeface="Gill Sans MT" panose="020B0502020104020203" pitchFamily="34" charset="0"/>
                        </a:rPr>
                        <a:t>CREATE SNAPSHOTS</a:t>
                      </a:r>
                    </a:p>
                  </a:txBody>
                  <a:tcPr/>
                </a:tc>
                <a:tc>
                  <a:txBody>
                    <a:bodyPr/>
                    <a:lstStyle/>
                    <a:p>
                      <a:r>
                        <a:rPr lang="en-US" dirty="0">
                          <a:latin typeface="Gill Sans MT" panose="020B0502020104020203" pitchFamily="34" charset="0"/>
                        </a:rPr>
                        <a:t>DEC~LEAUSER</a:t>
                      </a:r>
                    </a:p>
                  </a:txBody>
                  <a:tcPr/>
                </a:tc>
                <a:extLst>
                  <a:ext uri="{0D108BD9-81ED-4DB2-BD59-A6C34878D82A}">
                    <a16:rowId xmlns:a16="http://schemas.microsoft.com/office/drawing/2014/main" val="10002"/>
                  </a:ext>
                </a:extLst>
              </a:tr>
              <a:tr h="484474">
                <a:tc>
                  <a:txBody>
                    <a:bodyPr/>
                    <a:lstStyle/>
                    <a:p>
                      <a:r>
                        <a:rPr lang="en-US" dirty="0">
                          <a:latin typeface="Gill Sans MT" panose="020B0502020104020203" pitchFamily="34" charset="0"/>
                        </a:rPr>
                        <a:t>FINALIZE/SUBMIT</a:t>
                      </a:r>
                      <a:r>
                        <a:rPr lang="en-US" baseline="0" dirty="0">
                          <a:latin typeface="Gill Sans MT" panose="020B0502020104020203" pitchFamily="34" charset="0"/>
                        </a:rPr>
                        <a:t> TO CDE</a:t>
                      </a:r>
                      <a:endParaRPr lang="en-US" dirty="0">
                        <a:latin typeface="Gill Sans MT" panose="020B0502020104020203" pitchFamily="34" charset="0"/>
                      </a:endParaRPr>
                    </a:p>
                  </a:txBody>
                  <a:tcPr/>
                </a:tc>
                <a:tc>
                  <a:txBody>
                    <a:bodyPr/>
                    <a:lstStyle/>
                    <a:p>
                      <a:r>
                        <a:rPr lang="en-US" dirty="0">
                          <a:latin typeface="Gill Sans MT" panose="020B0502020104020203" pitchFamily="34" charset="0"/>
                        </a:rPr>
                        <a:t>DEC~LEAAPPROVER</a:t>
                      </a:r>
                    </a:p>
                  </a:txBody>
                  <a:tcP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fld id="{67726FA2-3EC9-4717-AD62-D8C823692DD3}" type="slidenum">
              <a:rPr lang="en-US" smtClean="0"/>
              <a:pPr/>
              <a:t>34</a:t>
            </a:fld>
            <a:endParaRPr lang="en-US" dirty="0"/>
          </a:p>
        </p:txBody>
      </p:sp>
    </p:spTree>
    <p:extLst>
      <p:ext uri="{BB962C8B-B14F-4D97-AF65-F5344CB8AC3E}">
        <p14:creationId xmlns:p14="http://schemas.microsoft.com/office/powerpoint/2010/main" val="2732018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107" y="1335626"/>
            <a:ext cx="8536785" cy="4031873"/>
          </a:xfrm>
          <a:prstGeom prst="rect">
            <a:avLst/>
          </a:prstGeom>
        </p:spPr>
        <p:txBody>
          <a:bodyPr wrap="square">
            <a:spAutoFit/>
          </a:bodyPr>
          <a:lstStyle/>
          <a:p>
            <a:pPr marL="285750" indent="-285750">
              <a:buFont typeface="Arial" panose="020B0604020202020204" pitchFamily="34" charset="0"/>
              <a:buChar char="•"/>
            </a:pPr>
            <a:r>
              <a:rPr lang="en-US" sz="1600" dirty="0"/>
              <a:t>STF Associated with the 5 Digit AU Code    </a:t>
            </a:r>
          </a:p>
          <a:p>
            <a:pPr marL="742950" lvl="1" indent="-285750">
              <a:buFont typeface="Arial" panose="020B0604020202020204" pitchFamily="34" charset="0"/>
              <a:buChar char="•"/>
            </a:pPr>
            <a:r>
              <a:rPr lang="en-US" sz="1600" dirty="0"/>
              <a:t>User may only report Special Education staff (flag=1)</a:t>
            </a:r>
          </a:p>
          <a:p>
            <a:pPr marL="742950" lvl="1" indent="-285750">
              <a:buFont typeface="Arial" panose="020B0604020202020204" pitchFamily="34" charset="0"/>
              <a:buChar char="•"/>
            </a:pPr>
            <a:r>
              <a:rPr lang="en-US" sz="1600" dirty="0"/>
              <a:t>Example: </a:t>
            </a:r>
            <a:r>
              <a:rPr lang="en-US" sz="1600" i="1" dirty="0">
                <a:solidFill>
                  <a:schemeClr val="accent2"/>
                </a:solidFill>
              </a:rPr>
              <a:t>64043-STF~LEAUSER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STF Associated with the 4 Digit District Code</a:t>
            </a:r>
          </a:p>
          <a:p>
            <a:pPr marL="742950" lvl="1" indent="-285750">
              <a:buFont typeface="Arial" panose="020B0604020202020204" pitchFamily="34" charset="0"/>
              <a:buChar char="•"/>
            </a:pPr>
            <a:r>
              <a:rPr lang="en-US" sz="1600" dirty="0"/>
              <a:t>User may report ALL staff data for the district - regular ed staff and Special Education staff </a:t>
            </a:r>
          </a:p>
          <a:p>
            <a:pPr marL="742950" lvl="1" indent="-285750">
              <a:buFont typeface="Arial" panose="020B0604020202020204" pitchFamily="34" charset="0"/>
              <a:buChar char="•"/>
            </a:pPr>
            <a:r>
              <a:rPr lang="en-US" sz="1600" dirty="0"/>
              <a:t>If you are reporting all staff be sure to be available to make changes to special education data in accordance with the timeline.</a:t>
            </a:r>
          </a:p>
          <a:p>
            <a:pPr marL="742950" lvl="1" indent="-285750">
              <a:buFont typeface="Arial" panose="020B0604020202020204" pitchFamily="34" charset="0"/>
              <a:buChar char="•"/>
            </a:pPr>
            <a:r>
              <a:rPr lang="en-US" sz="1600" dirty="0"/>
              <a:t>Example: </a:t>
            </a:r>
            <a:r>
              <a:rPr lang="en-US" sz="1600" i="1" dirty="0">
                <a:solidFill>
                  <a:schemeClr val="accent2"/>
                </a:solidFill>
              </a:rPr>
              <a:t>0030-STF~LEAUSER</a:t>
            </a:r>
          </a:p>
          <a:p>
            <a:endParaRPr lang="en-US" sz="1600" dirty="0"/>
          </a:p>
          <a:p>
            <a:pPr marL="285750" indent="-285750">
              <a:buFont typeface="Arial" panose="020B0604020202020204" pitchFamily="34" charset="0"/>
              <a:buChar char="•"/>
            </a:pPr>
            <a:r>
              <a:rPr lang="en-US" sz="1600" dirty="0"/>
              <a:t>STF Associated with the 4 Digit BOCES Code</a:t>
            </a:r>
          </a:p>
          <a:p>
            <a:pPr marL="742950" lvl="1" indent="-285750">
              <a:buFont typeface="Arial" panose="020B0604020202020204" pitchFamily="34" charset="0"/>
              <a:buChar char="•"/>
            </a:pPr>
            <a:r>
              <a:rPr lang="en-US" sz="1600" dirty="0"/>
              <a:t>User can report ALL staff for the BOCES – regular ed education and Special Education staff.  </a:t>
            </a:r>
          </a:p>
          <a:p>
            <a:pPr marL="742950" lvl="1" indent="-285750">
              <a:buFont typeface="Arial" panose="020B0604020202020204" pitchFamily="34" charset="0"/>
              <a:buChar char="•"/>
            </a:pPr>
            <a:r>
              <a:rPr lang="en-US" sz="1600" dirty="0"/>
              <a:t>Example: </a:t>
            </a:r>
            <a:r>
              <a:rPr lang="en-US" sz="1600" i="1" dirty="0">
                <a:solidFill>
                  <a:schemeClr val="accent2"/>
                </a:solidFill>
              </a:rPr>
              <a:t>9095-STF~LEAUSER</a:t>
            </a:r>
          </a:p>
          <a:p>
            <a:endParaRPr lang="en-US" sz="1600" dirty="0"/>
          </a:p>
          <a:p>
            <a:pPr>
              <a:buFont typeface="Wingdings" panose="05000000000000000000" pitchFamily="2" charset="2"/>
              <a:buChar char="§"/>
            </a:pPr>
            <a:r>
              <a:rPr lang="en-US" sz="1600" dirty="0"/>
              <a:t>A User can only have 1 STF role associated with their login</a:t>
            </a:r>
          </a:p>
          <a:p>
            <a:pPr>
              <a:buFont typeface="Wingdings" panose="05000000000000000000" pitchFamily="2" charset="2"/>
              <a:buChar char="§"/>
            </a:pPr>
            <a:r>
              <a:rPr lang="en-US" sz="1600" dirty="0"/>
              <a:t>Districts and Administrative Units to determine structure</a:t>
            </a:r>
          </a:p>
        </p:txBody>
      </p:sp>
      <p:sp>
        <p:nvSpPr>
          <p:cNvPr id="7" name="TextBox 6"/>
          <p:cNvSpPr txBox="1"/>
          <p:nvPr/>
        </p:nvSpPr>
        <p:spPr>
          <a:xfrm>
            <a:off x="214107" y="222191"/>
            <a:ext cx="6212330" cy="584775"/>
          </a:xfrm>
          <a:prstGeom prst="rect">
            <a:avLst/>
          </a:prstGeom>
          <a:noFill/>
        </p:spPr>
        <p:txBody>
          <a:bodyPr wrap="square" rtlCol="0">
            <a:spAutoFit/>
          </a:bodyPr>
          <a:lstStyle/>
          <a:p>
            <a:r>
              <a:rPr lang="en-US" sz="3200" dirty="0"/>
              <a:t>Identity Management – Staff Roles</a:t>
            </a:r>
          </a:p>
        </p:txBody>
      </p:sp>
      <p:sp>
        <p:nvSpPr>
          <p:cNvPr id="3" name="Slide Number Placeholder 2"/>
          <p:cNvSpPr>
            <a:spLocks noGrp="1"/>
          </p:cNvSpPr>
          <p:nvPr>
            <p:ph type="sldNum" sz="quarter" idx="12"/>
          </p:nvPr>
        </p:nvSpPr>
        <p:spPr/>
        <p:txBody>
          <a:bodyPr/>
          <a:lstStyle/>
          <a:p>
            <a:fld id="{67726FA2-3EC9-4717-AD62-D8C823692DD3}" type="slidenum">
              <a:rPr lang="en-US" smtClean="0"/>
              <a:pPr/>
              <a:t>35</a:t>
            </a:fld>
            <a:endParaRPr lang="en-US" dirty="0"/>
          </a:p>
        </p:txBody>
      </p:sp>
    </p:spTree>
    <p:extLst>
      <p:ext uri="{BB962C8B-B14F-4D97-AF65-F5344CB8AC3E}">
        <p14:creationId xmlns:p14="http://schemas.microsoft.com/office/powerpoint/2010/main" val="4192368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Data File Upload Process</a:t>
            </a:r>
          </a:p>
        </p:txBody>
      </p:sp>
      <p:sp>
        <p:nvSpPr>
          <p:cNvPr id="2" name="Slide Number Placeholder 1"/>
          <p:cNvSpPr>
            <a:spLocks noGrp="1"/>
          </p:cNvSpPr>
          <p:nvPr>
            <p:ph type="sldNum" sz="quarter" idx="12"/>
          </p:nvPr>
        </p:nvSpPr>
        <p:spPr/>
        <p:txBody>
          <a:bodyPr/>
          <a:lstStyle/>
          <a:p>
            <a:fld id="{67726FA2-3EC9-4717-AD62-D8C823692DD3}" type="slidenum">
              <a:rPr lang="en-US" smtClean="0"/>
              <a:pPr/>
              <a:t>36</a:t>
            </a:fld>
            <a:endParaRPr lang="en-US" dirty="0"/>
          </a:p>
        </p:txBody>
      </p:sp>
    </p:spTree>
    <p:extLst>
      <p:ext uri="{BB962C8B-B14F-4D97-AF65-F5344CB8AC3E}">
        <p14:creationId xmlns:p14="http://schemas.microsoft.com/office/powerpoint/2010/main" val="3476280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Where to access the Data Pipeline</a:t>
            </a:r>
          </a:p>
        </p:txBody>
      </p:sp>
      <p:sp>
        <p:nvSpPr>
          <p:cNvPr id="2" name="Content Placeholder 1"/>
          <p:cNvSpPr>
            <a:spLocks noGrp="1"/>
          </p:cNvSpPr>
          <p:nvPr>
            <p:ph idx="1"/>
          </p:nvPr>
        </p:nvSpPr>
        <p:spPr>
          <a:xfrm>
            <a:off x="363730" y="1249395"/>
            <a:ext cx="7886700" cy="4351338"/>
          </a:xfrm>
        </p:spPr>
        <p:txBody>
          <a:bodyPr/>
          <a:lstStyle/>
          <a:p>
            <a:r>
              <a:rPr lang="en-US" dirty="0">
                <a:hlinkClick r:id="rId3"/>
              </a:rPr>
              <a:t>https://cdeapps.cde.state.co.us/index.html</a:t>
            </a:r>
            <a:r>
              <a:rPr lang="en-US" dirty="0"/>
              <a:t> </a:t>
            </a:r>
          </a:p>
          <a:p>
            <a:endParaRPr lang="en-US" dirty="0"/>
          </a:p>
          <a:p>
            <a:endParaRPr lang="en-US" dirty="0"/>
          </a:p>
          <a:p>
            <a:pPr marL="0" indent="0">
              <a:buNone/>
            </a:pPr>
            <a:endParaRPr lang="en-US" dirty="0"/>
          </a:p>
          <a:p>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7726FA2-3EC9-4717-AD62-D8C823692DD3}" type="slidenum">
              <a:rPr lang="en-US" smtClean="0"/>
              <a:pPr/>
              <a:t>37</a:t>
            </a:fld>
            <a:endParaRPr lang="en-US" dirty="0"/>
          </a:p>
        </p:txBody>
      </p:sp>
      <p:sp>
        <p:nvSpPr>
          <p:cNvPr id="4" name="TextBox 3"/>
          <p:cNvSpPr txBox="1"/>
          <p:nvPr/>
        </p:nvSpPr>
        <p:spPr>
          <a:xfrm>
            <a:off x="245193" y="2092305"/>
            <a:ext cx="2338224" cy="1569660"/>
          </a:xfrm>
          <a:prstGeom prst="rect">
            <a:avLst/>
          </a:prstGeom>
          <a:noFill/>
        </p:spPr>
        <p:txBody>
          <a:bodyPr wrap="square" rtlCol="0">
            <a:spAutoFit/>
          </a:bodyPr>
          <a:lstStyle/>
          <a:p>
            <a:endParaRPr lang="en-US" sz="1600" dirty="0">
              <a:solidFill>
                <a:srgbClr val="FF0000"/>
              </a:solidFill>
            </a:endParaRPr>
          </a:p>
          <a:p>
            <a:endParaRPr lang="en-US" sz="1600" dirty="0">
              <a:solidFill>
                <a:srgbClr val="FF0000"/>
              </a:solidFill>
            </a:endParaRPr>
          </a:p>
          <a:p>
            <a:endParaRPr lang="en-US" sz="1600" dirty="0">
              <a:solidFill>
                <a:srgbClr val="FF0000"/>
              </a:solidFill>
            </a:endParaRPr>
          </a:p>
          <a:p>
            <a:r>
              <a:rPr lang="en-US" sz="1600" dirty="0">
                <a:solidFill>
                  <a:srgbClr val="FF0000"/>
                </a:solidFill>
              </a:rPr>
              <a:t>*single sign-on login used for all CDE applications listed here</a:t>
            </a:r>
          </a:p>
        </p:txBody>
      </p:sp>
      <p:pic>
        <p:nvPicPr>
          <p:cNvPr id="8" name="Picture 7" title="Identity Management web page screenshot"/>
          <p:cNvPicPr>
            <a:picLocks noChangeAspect="1"/>
          </p:cNvPicPr>
          <p:nvPr/>
        </p:nvPicPr>
        <p:blipFill>
          <a:blip r:embed="rId4"/>
          <a:stretch>
            <a:fillRect/>
          </a:stretch>
        </p:blipFill>
        <p:spPr>
          <a:xfrm>
            <a:off x="2662805" y="1711569"/>
            <a:ext cx="6308197" cy="4715449"/>
          </a:xfrm>
          <a:prstGeom prst="rect">
            <a:avLst/>
          </a:prstGeom>
        </p:spPr>
      </p:pic>
      <p:sp>
        <p:nvSpPr>
          <p:cNvPr id="9" name="Left Brace 8" title="Left Bracket"/>
          <p:cNvSpPr/>
          <p:nvPr/>
        </p:nvSpPr>
        <p:spPr>
          <a:xfrm>
            <a:off x="2164862" y="3290277"/>
            <a:ext cx="375138" cy="1563077"/>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3333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title="Data Pipeline Web page screen shot"/>
          <p:cNvPicPr>
            <a:picLocks noGrp="1" noChangeAspect="1"/>
          </p:cNvPicPr>
          <p:nvPr>
            <p:ph idx="1"/>
          </p:nvPr>
        </p:nvPicPr>
        <p:blipFill>
          <a:blip r:embed="rId2"/>
          <a:stretch>
            <a:fillRect/>
          </a:stretch>
        </p:blipFill>
        <p:spPr>
          <a:xfrm>
            <a:off x="143204" y="1229214"/>
            <a:ext cx="4585104" cy="3322540"/>
          </a:xfrm>
          <a:prstGeom prst="rect">
            <a:avLst/>
          </a:prstGeom>
        </p:spPr>
      </p:pic>
      <p:pic>
        <p:nvPicPr>
          <p:cNvPr id="8" name="Picture 7" title="Sign in pop up"/>
          <p:cNvPicPr>
            <a:picLocks noChangeAspect="1"/>
          </p:cNvPicPr>
          <p:nvPr/>
        </p:nvPicPr>
        <p:blipFill>
          <a:blip r:embed="rId3"/>
          <a:stretch>
            <a:fillRect/>
          </a:stretch>
        </p:blipFill>
        <p:spPr>
          <a:xfrm>
            <a:off x="3696625" y="2532184"/>
            <a:ext cx="5234682" cy="4015887"/>
          </a:xfrm>
          <a:prstGeom prst="rect">
            <a:avLst/>
          </a:prstGeom>
        </p:spPr>
      </p:pic>
      <p:sp>
        <p:nvSpPr>
          <p:cNvPr id="3" name="Title 2"/>
          <p:cNvSpPr>
            <a:spLocks noGrp="1"/>
          </p:cNvSpPr>
          <p:nvPr>
            <p:ph type="title"/>
          </p:nvPr>
        </p:nvSpPr>
        <p:spPr/>
        <p:txBody>
          <a:bodyPr/>
          <a:lstStyle/>
          <a:p>
            <a:r>
              <a:rPr lang="en-US" dirty="0"/>
              <a:t>Login</a:t>
            </a:r>
          </a:p>
        </p:txBody>
      </p:sp>
      <p:sp>
        <p:nvSpPr>
          <p:cNvPr id="2" name="Slide Number Placeholder 1"/>
          <p:cNvSpPr>
            <a:spLocks noGrp="1"/>
          </p:cNvSpPr>
          <p:nvPr>
            <p:ph type="sldNum" sz="quarter" idx="12"/>
          </p:nvPr>
        </p:nvSpPr>
        <p:spPr/>
        <p:txBody>
          <a:bodyPr/>
          <a:lstStyle/>
          <a:p>
            <a:fld id="{67726FA2-3EC9-4717-AD62-D8C823692DD3}" type="slidenum">
              <a:rPr lang="en-US" smtClean="0"/>
              <a:pPr/>
              <a:t>38</a:t>
            </a:fld>
            <a:endParaRPr lang="en-US" dirty="0"/>
          </a:p>
        </p:txBody>
      </p:sp>
      <p:sp>
        <p:nvSpPr>
          <p:cNvPr id="6" name="TextBox 5"/>
          <p:cNvSpPr txBox="1"/>
          <p:nvPr/>
        </p:nvSpPr>
        <p:spPr>
          <a:xfrm>
            <a:off x="5938670" y="4640535"/>
            <a:ext cx="4533765" cy="307777"/>
          </a:xfrm>
          <a:prstGeom prst="rect">
            <a:avLst/>
          </a:prstGeom>
          <a:noFill/>
        </p:spPr>
        <p:txBody>
          <a:bodyPr wrap="square" rtlCol="0">
            <a:spAutoFit/>
          </a:bodyPr>
          <a:lstStyle/>
          <a:p>
            <a:r>
              <a:rPr lang="en-US" sz="1400" b="1" dirty="0">
                <a:solidFill>
                  <a:srgbClr val="FF0000"/>
                </a:solidFill>
              </a:rPr>
              <a:t>Password specified by you  </a:t>
            </a:r>
          </a:p>
        </p:txBody>
      </p:sp>
      <p:sp>
        <p:nvSpPr>
          <p:cNvPr id="5" name="TextBox 4"/>
          <p:cNvSpPr txBox="1"/>
          <p:nvPr/>
        </p:nvSpPr>
        <p:spPr>
          <a:xfrm>
            <a:off x="3863651" y="2036903"/>
            <a:ext cx="5067656" cy="553998"/>
          </a:xfrm>
          <a:prstGeom prst="rect">
            <a:avLst/>
          </a:prstGeom>
          <a:noFill/>
        </p:spPr>
        <p:txBody>
          <a:bodyPr wrap="square" rtlCol="0">
            <a:spAutoFit/>
          </a:bodyPr>
          <a:lstStyle/>
          <a:p>
            <a:r>
              <a:rPr lang="en-US" sz="1400" b="1" dirty="0">
                <a:solidFill>
                  <a:srgbClr val="FF0000"/>
                </a:solidFill>
              </a:rPr>
              <a:t>Username is the email address associated with your </a:t>
            </a:r>
            <a:r>
              <a:rPr lang="en-US" sz="1400" b="1" dirty="0" err="1">
                <a:solidFill>
                  <a:srgbClr val="FF0000"/>
                </a:solidFill>
              </a:rPr>
              <a:t>IdM</a:t>
            </a:r>
            <a:r>
              <a:rPr lang="en-US" sz="1400" b="1" dirty="0">
                <a:solidFill>
                  <a:srgbClr val="FF0000"/>
                </a:solidFill>
              </a:rPr>
              <a:t> account</a:t>
            </a:r>
          </a:p>
          <a:p>
            <a:endParaRPr lang="en-US" sz="1600" b="1" dirty="0"/>
          </a:p>
        </p:txBody>
      </p:sp>
    </p:spTree>
    <p:extLst>
      <p:ext uri="{BB962C8B-B14F-4D97-AF65-F5344CB8AC3E}">
        <p14:creationId xmlns:p14="http://schemas.microsoft.com/office/powerpoint/2010/main" val="862011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7726FA2-3EC9-4717-AD62-D8C823692DD3}" type="slidenum">
              <a:rPr lang="en-US" smtClean="0"/>
              <a:pPr/>
              <a:t>39</a:t>
            </a:fld>
            <a:endParaRPr lang="en-US" dirty="0"/>
          </a:p>
        </p:txBody>
      </p:sp>
      <p:pic>
        <p:nvPicPr>
          <p:cNvPr id="12292" name="Picture 4" title="Data Pipeline Web Page"/>
          <p:cNvPicPr>
            <a:picLocks noChangeAspect="1" noChangeArrowheads="1"/>
          </p:cNvPicPr>
          <p:nvPr/>
        </p:nvPicPr>
        <p:blipFill rotWithShape="1">
          <a:blip r:embed="rId2">
            <a:extLst>
              <a:ext uri="{28A0092B-C50C-407E-A947-70E740481C1C}">
                <a14:useLocalDpi xmlns:a14="http://schemas.microsoft.com/office/drawing/2010/main" val="0"/>
              </a:ext>
            </a:extLst>
          </a:blip>
          <a:srcRect l="1" t="13800" r="71088" b="42000"/>
          <a:stretch/>
        </p:blipFill>
        <p:spPr bwMode="auto">
          <a:xfrm>
            <a:off x="1089659" y="1447800"/>
            <a:ext cx="462534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0880" y="2918460"/>
            <a:ext cx="4655820" cy="1569660"/>
          </a:xfrm>
          <a:prstGeom prst="rect">
            <a:avLst/>
          </a:prstGeom>
          <a:noFill/>
        </p:spPr>
        <p:txBody>
          <a:bodyPr wrap="square" rtlCol="0">
            <a:spAutoFit/>
          </a:bodyPr>
          <a:lstStyle/>
          <a:p>
            <a:pPr marL="285750" indent="-285750">
              <a:buFont typeface="Wingdings" panose="05000000000000000000" pitchFamily="2" charset="2"/>
              <a:buChar char="§"/>
            </a:pPr>
            <a:r>
              <a:rPr lang="en-US" sz="1600" dirty="0"/>
              <a:t>The menu items listed on the left depend upon your </a:t>
            </a:r>
            <a:r>
              <a:rPr lang="en-US" sz="1600" dirty="0" err="1"/>
              <a:t>IdM</a:t>
            </a:r>
            <a:r>
              <a:rPr lang="en-US" sz="1600" dirty="0"/>
              <a:t> roles</a:t>
            </a:r>
          </a:p>
          <a:p>
            <a:pPr marL="742950" lvl="1" indent="-285750">
              <a:buFont typeface="Wingdings" panose="05000000000000000000" pitchFamily="2" charset="2"/>
              <a:buChar char="§"/>
            </a:pPr>
            <a:r>
              <a:rPr lang="en-US" sz="1600" dirty="0"/>
              <a:t>Be sure you see the ‘Special Education’ tab (SPE and/or DEC role)</a:t>
            </a:r>
          </a:p>
          <a:p>
            <a:pPr marL="742950" lvl="1" indent="-285750">
              <a:buFont typeface="Wingdings" panose="05000000000000000000" pitchFamily="2" charset="2"/>
              <a:buChar char="§"/>
            </a:pPr>
            <a:r>
              <a:rPr lang="en-US" sz="1600" dirty="0"/>
              <a:t>Be sure you see the ‘Staff Profile’ tab (STF role) if you’re uploading staff data</a:t>
            </a:r>
          </a:p>
        </p:txBody>
      </p:sp>
      <p:cxnSp>
        <p:nvCxnSpPr>
          <p:cNvPr id="7" name="Straight Arrow Connector 6" title="Arrow"/>
          <p:cNvCxnSpPr/>
          <p:nvPr/>
        </p:nvCxnSpPr>
        <p:spPr>
          <a:xfrm>
            <a:off x="381000" y="4175760"/>
            <a:ext cx="647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title="Arrow"/>
          <p:cNvCxnSpPr/>
          <p:nvPr/>
        </p:nvCxnSpPr>
        <p:spPr>
          <a:xfrm>
            <a:off x="354330" y="3934122"/>
            <a:ext cx="647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8120" y="205740"/>
            <a:ext cx="5448300" cy="523220"/>
          </a:xfrm>
          <a:prstGeom prst="rect">
            <a:avLst/>
          </a:prstGeom>
          <a:noFill/>
        </p:spPr>
        <p:txBody>
          <a:bodyPr wrap="square" rtlCol="0">
            <a:spAutoFit/>
          </a:bodyPr>
          <a:lstStyle/>
          <a:p>
            <a:r>
              <a:rPr lang="en-US" sz="2800" dirty="0"/>
              <a:t>Correct Access</a:t>
            </a:r>
          </a:p>
        </p:txBody>
      </p:sp>
    </p:spTree>
    <p:extLst>
      <p:ext uri="{BB962C8B-B14F-4D97-AF65-F5344CB8AC3E}">
        <p14:creationId xmlns:p14="http://schemas.microsoft.com/office/powerpoint/2010/main" val="3927847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General Overview</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a:t>
            </a:fld>
            <a:endParaRPr lang="en-US" dirty="0"/>
          </a:p>
        </p:txBody>
      </p:sp>
    </p:spTree>
    <p:extLst>
      <p:ext uri="{BB962C8B-B14F-4D97-AF65-F5344CB8AC3E}">
        <p14:creationId xmlns:p14="http://schemas.microsoft.com/office/powerpoint/2010/main" val="3327656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Interchange Process Overview </a:t>
            </a:r>
          </a:p>
        </p:txBody>
      </p:sp>
      <p:graphicFrame>
        <p:nvGraphicFramePr>
          <p:cNvPr id="5" name="Content Placeholder 4" title="Interchange Process Overview"/>
          <p:cNvGraphicFramePr>
            <a:graphicFrameLocks noGrp="1"/>
          </p:cNvGraphicFramePr>
          <p:nvPr>
            <p:ph idx="1"/>
            <p:extLst>
              <p:ext uri="{D42A27DB-BD31-4B8C-83A1-F6EECF244321}">
                <p14:modId xmlns:p14="http://schemas.microsoft.com/office/powerpoint/2010/main" val="3600843857"/>
              </p:ext>
            </p:extLst>
          </p:nvPr>
        </p:nvGraphicFramePr>
        <p:xfrm>
          <a:off x="543192" y="125003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p:cNvSpPr>
            <a:spLocks noGrp="1"/>
          </p:cNvSpPr>
          <p:nvPr>
            <p:ph type="sldNum" sz="quarter" idx="12"/>
          </p:nvPr>
        </p:nvSpPr>
        <p:spPr/>
        <p:txBody>
          <a:bodyPr/>
          <a:lstStyle/>
          <a:p>
            <a:fld id="{67726FA2-3EC9-4717-AD62-D8C823692DD3}" type="slidenum">
              <a:rPr lang="en-US" smtClean="0"/>
              <a:pPr/>
              <a:t>40</a:t>
            </a:fld>
            <a:endParaRPr lang="en-US" dirty="0"/>
          </a:p>
        </p:txBody>
      </p:sp>
      <p:sp>
        <p:nvSpPr>
          <p:cNvPr id="7" name="Up Arrow 6" title="Arrow"/>
          <p:cNvSpPr/>
          <p:nvPr/>
        </p:nvSpPr>
        <p:spPr>
          <a:xfrm>
            <a:off x="1205587" y="3139808"/>
            <a:ext cx="609600" cy="489204"/>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342241" y="5307821"/>
            <a:ext cx="4484916" cy="1173299"/>
          </a:xfrm>
          <a:prstGeom prst="roundRect">
            <a:avLst/>
          </a:prstGeom>
          <a:solidFill>
            <a:schemeClr val="accent6"/>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Once No Errors in All Files Needed -&gt; Create Snapshot</a:t>
            </a:r>
          </a:p>
        </p:txBody>
      </p:sp>
      <p:sp>
        <p:nvSpPr>
          <p:cNvPr id="6" name="Bent-Up Arrow 5" title="Arrow"/>
          <p:cNvSpPr/>
          <p:nvPr/>
        </p:nvSpPr>
        <p:spPr>
          <a:xfrm rot="5400000">
            <a:off x="1119759" y="5171913"/>
            <a:ext cx="1024642" cy="852986"/>
          </a:xfrm>
          <a:prstGeom prst="ben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title="Star"/>
          <p:cNvSpPr/>
          <p:nvPr/>
        </p:nvSpPr>
        <p:spPr>
          <a:xfrm>
            <a:off x="6400800" y="3725056"/>
            <a:ext cx="314794" cy="26372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title="Star"/>
          <p:cNvSpPr/>
          <p:nvPr/>
        </p:nvSpPr>
        <p:spPr>
          <a:xfrm>
            <a:off x="8079698" y="4557009"/>
            <a:ext cx="262328" cy="314793"/>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679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1: Format Checker</a:t>
            </a:r>
          </a:p>
        </p:txBody>
      </p:sp>
      <p:sp>
        <p:nvSpPr>
          <p:cNvPr id="2" name="Content Placeholder 1"/>
          <p:cNvSpPr>
            <a:spLocks noGrp="1"/>
          </p:cNvSpPr>
          <p:nvPr>
            <p:ph idx="1"/>
          </p:nvPr>
        </p:nvSpPr>
        <p:spPr/>
        <p:txBody>
          <a:bodyPr>
            <a:normAutofit/>
          </a:bodyPr>
          <a:lstStyle/>
          <a:p>
            <a:pPr>
              <a:lnSpc>
                <a:spcPct val="100000"/>
              </a:lnSpc>
              <a:spcBef>
                <a:spcPts val="0"/>
              </a:spcBef>
            </a:pPr>
            <a:r>
              <a:rPr lang="en-US" sz="1400" dirty="0"/>
              <a:t>Once the file is created, you have the option to run it through the </a:t>
            </a:r>
            <a:r>
              <a:rPr lang="en-US" sz="1400" i="1" dirty="0">
                <a:solidFill>
                  <a:srgbClr val="101E8E"/>
                </a:solidFill>
              </a:rPr>
              <a:t>Format Checker</a:t>
            </a:r>
            <a:r>
              <a:rPr lang="en-US" sz="1400" dirty="0"/>
              <a:t> to ensure all the fields have the correct number of bytes.   </a:t>
            </a:r>
          </a:p>
          <a:p>
            <a:pPr>
              <a:lnSpc>
                <a:spcPct val="100000"/>
              </a:lnSpc>
              <a:spcBef>
                <a:spcPts val="0"/>
              </a:spcBef>
            </a:pPr>
            <a:r>
              <a:rPr lang="en-US" sz="1400" dirty="0"/>
              <a:t>The system checks the first row of data only.</a:t>
            </a:r>
          </a:p>
          <a:p>
            <a:pPr>
              <a:lnSpc>
                <a:spcPct val="100000"/>
              </a:lnSpc>
              <a:spcBef>
                <a:spcPts val="0"/>
              </a:spcBef>
            </a:pPr>
            <a:r>
              <a:rPr lang="en-US" sz="1400" dirty="0"/>
              <a:t>All fields PASS = Ready to upload   </a:t>
            </a:r>
          </a:p>
        </p:txBody>
      </p:sp>
      <p:sp>
        <p:nvSpPr>
          <p:cNvPr id="4" name="Slide Number Placeholder 3">
            <a:extLst>
              <a:ext uri="{FF2B5EF4-FFF2-40B4-BE49-F238E27FC236}">
                <a16:creationId xmlns:a16="http://schemas.microsoft.com/office/drawing/2014/main" id="{8FCD1C84-6C71-48FC-9192-460F7E614C3E}"/>
              </a:ext>
            </a:extLst>
          </p:cNvPr>
          <p:cNvSpPr>
            <a:spLocks noGrp="1"/>
          </p:cNvSpPr>
          <p:nvPr>
            <p:ph type="sldNum" sz="quarter" idx="12"/>
          </p:nvPr>
        </p:nvSpPr>
        <p:spPr/>
        <p:txBody>
          <a:bodyPr/>
          <a:lstStyle/>
          <a:p>
            <a:fld id="{C479D5F6-EDCB-402A-AC08-4943A1820E8F}" type="slidenum">
              <a:rPr lang="en-US" smtClean="0"/>
              <a:pPr/>
              <a:t>41</a:t>
            </a:fld>
            <a:endParaRPr lang="en-US" dirty="0"/>
          </a:p>
        </p:txBody>
      </p:sp>
      <p:pic>
        <p:nvPicPr>
          <p:cNvPr id="8" name="Picture 7">
            <a:extLst>
              <a:ext uri="{FF2B5EF4-FFF2-40B4-BE49-F238E27FC236}">
                <a16:creationId xmlns:a16="http://schemas.microsoft.com/office/drawing/2014/main" id="{EC6A200D-2D46-46A2-A60E-430D67E1381C}"/>
              </a:ext>
            </a:extLst>
          </p:cNvPr>
          <p:cNvPicPr>
            <a:picLocks noChangeAspect="1"/>
          </p:cNvPicPr>
          <p:nvPr/>
        </p:nvPicPr>
        <p:blipFill rotWithShape="1">
          <a:blip r:embed="rId3"/>
          <a:srcRect l="114" t="8024" r="54827" b="50727"/>
          <a:stretch/>
        </p:blipFill>
        <p:spPr>
          <a:xfrm>
            <a:off x="935580" y="2301112"/>
            <a:ext cx="6471253" cy="3702572"/>
          </a:xfrm>
          <a:prstGeom prst="rect">
            <a:avLst/>
          </a:prstGeom>
        </p:spPr>
      </p:pic>
      <p:sp>
        <p:nvSpPr>
          <p:cNvPr id="9" name="Left Arrow 4">
            <a:extLst>
              <a:ext uri="{FF2B5EF4-FFF2-40B4-BE49-F238E27FC236}">
                <a16:creationId xmlns:a16="http://schemas.microsoft.com/office/drawing/2014/main" id="{DDB5A84C-1AC1-40B7-B1C3-2C86008685BE}"/>
              </a:ext>
            </a:extLst>
          </p:cNvPr>
          <p:cNvSpPr/>
          <p:nvPr/>
        </p:nvSpPr>
        <p:spPr>
          <a:xfrm rot="10800000">
            <a:off x="460252" y="3537679"/>
            <a:ext cx="506668" cy="24569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601511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Note about Format Checker</a:t>
            </a:r>
          </a:p>
        </p:txBody>
      </p:sp>
      <p:sp>
        <p:nvSpPr>
          <p:cNvPr id="5" name="Content Placeholder 4"/>
          <p:cNvSpPr>
            <a:spLocks noGrp="1"/>
          </p:cNvSpPr>
          <p:nvPr>
            <p:ph idx="1"/>
          </p:nvPr>
        </p:nvSpPr>
        <p:spPr/>
        <p:txBody>
          <a:bodyPr/>
          <a:lstStyle/>
          <a:p>
            <a:r>
              <a:rPr lang="en-US" dirty="0"/>
              <a:t>Only reviews the 2</a:t>
            </a:r>
            <a:r>
              <a:rPr lang="en-US" baseline="30000" dirty="0"/>
              <a:t>nd</a:t>
            </a:r>
            <a:r>
              <a:rPr lang="en-US" dirty="0"/>
              <a:t> row in your file</a:t>
            </a:r>
          </a:p>
          <a:p>
            <a:pPr lvl="1"/>
            <a:r>
              <a:rPr lang="en-US" dirty="0"/>
              <a:t>Passing format checker Does Not Equal file will process</a:t>
            </a:r>
          </a:p>
          <a:p>
            <a:pPr lvl="1"/>
            <a:endParaRPr lang="en-US" dirty="0"/>
          </a:p>
          <a:p>
            <a:r>
              <a:rPr lang="en-US" dirty="0"/>
              <a:t>Green ‘Pass’ for each field is desired result</a:t>
            </a:r>
          </a:p>
          <a:p>
            <a:endParaRPr lang="en-US" dirty="0"/>
          </a:p>
          <a:p>
            <a:r>
              <a:rPr lang="en-US" dirty="0"/>
              <a:t>Red ‘Fail’ for a field indicates file is not in the correct format- please refer to the 2020-21 file layouts on web </a:t>
            </a:r>
            <a:r>
              <a:rPr lang="en-US" dirty="0">
                <a:hlinkClick r:id="rId2"/>
              </a:rPr>
              <a:t>http://www.cde.state.co.us/datapipeline/inter_sped-iep</a:t>
            </a:r>
            <a:r>
              <a:rPr lang="en-US" dirty="0"/>
              <a:t> </a:t>
            </a:r>
          </a:p>
          <a:p>
            <a:pPr marL="34290" indent="0">
              <a:buNone/>
            </a:pPr>
            <a:endParaRPr lang="en-US" dirty="0"/>
          </a:p>
        </p:txBody>
      </p:sp>
      <p:sp>
        <p:nvSpPr>
          <p:cNvPr id="2" name="Slide Number Placeholder 1">
            <a:extLst>
              <a:ext uri="{FF2B5EF4-FFF2-40B4-BE49-F238E27FC236}">
                <a16:creationId xmlns:a16="http://schemas.microsoft.com/office/drawing/2014/main" id="{7D982071-51E9-4483-8C7E-5090E45450AD}"/>
              </a:ext>
            </a:extLst>
          </p:cNvPr>
          <p:cNvSpPr>
            <a:spLocks noGrp="1"/>
          </p:cNvSpPr>
          <p:nvPr>
            <p:ph type="sldNum" sz="quarter" idx="12"/>
          </p:nvPr>
        </p:nvSpPr>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487795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Step 2: Data File Upload</a:t>
            </a:r>
          </a:p>
        </p:txBody>
      </p:sp>
      <p:sp>
        <p:nvSpPr>
          <p:cNvPr id="2" name="Content Placeholder 1"/>
          <p:cNvSpPr>
            <a:spLocks noGrp="1"/>
          </p:cNvSpPr>
          <p:nvPr>
            <p:ph idx="1"/>
          </p:nvPr>
        </p:nvSpPr>
        <p:spPr/>
        <p:txBody>
          <a:bodyPr>
            <a:normAutofit/>
          </a:bodyPr>
          <a:lstStyle/>
          <a:p>
            <a:pPr>
              <a:lnSpc>
                <a:spcPct val="100000"/>
              </a:lnSpc>
              <a:spcBef>
                <a:spcPts val="0"/>
              </a:spcBef>
            </a:pPr>
            <a:r>
              <a:rPr lang="en-US" sz="1400" dirty="0"/>
              <a:t>Click on </a:t>
            </a:r>
            <a:r>
              <a:rPr lang="en-US" sz="1400" i="1" dirty="0">
                <a:solidFill>
                  <a:srgbClr val="0070C0"/>
                </a:solidFill>
              </a:rPr>
              <a:t>File Upload/</a:t>
            </a:r>
            <a:r>
              <a:rPr lang="en-US" sz="1400" i="1" dirty="0">
                <a:solidFill>
                  <a:srgbClr val="101E8E"/>
                </a:solidFill>
              </a:rPr>
              <a:t>Data File Upload</a:t>
            </a:r>
          </a:p>
          <a:p>
            <a:pPr>
              <a:lnSpc>
                <a:spcPct val="100000"/>
              </a:lnSpc>
              <a:spcBef>
                <a:spcPts val="0"/>
              </a:spcBef>
            </a:pPr>
            <a:r>
              <a:rPr lang="en-US" sz="1400" dirty="0"/>
              <a:t>Choose File Type and School Year. Organization should populate with your AU. </a:t>
            </a:r>
          </a:p>
          <a:p>
            <a:pPr>
              <a:lnSpc>
                <a:spcPct val="100000"/>
              </a:lnSpc>
              <a:spcBef>
                <a:spcPts val="0"/>
              </a:spcBef>
            </a:pPr>
            <a:r>
              <a:rPr lang="en-US" sz="1400" dirty="0"/>
              <a:t>Click on </a:t>
            </a:r>
            <a:r>
              <a:rPr lang="en-US" sz="1400" dirty="0">
                <a:solidFill>
                  <a:srgbClr val="0070C0"/>
                </a:solidFill>
              </a:rPr>
              <a:t>Browse</a:t>
            </a:r>
            <a:r>
              <a:rPr lang="en-US" sz="1400" dirty="0"/>
              <a:t> to locate File</a:t>
            </a:r>
          </a:p>
          <a:p>
            <a:pPr>
              <a:lnSpc>
                <a:spcPct val="100000"/>
              </a:lnSpc>
              <a:spcBef>
                <a:spcPts val="0"/>
              </a:spcBef>
            </a:pPr>
            <a:r>
              <a:rPr lang="en-US" sz="1400" dirty="0"/>
              <a:t>Choose </a:t>
            </a:r>
            <a:r>
              <a:rPr lang="en-US" sz="1400" i="1" dirty="0">
                <a:solidFill>
                  <a:srgbClr val="101E8E"/>
                </a:solidFill>
              </a:rPr>
              <a:t>Replace</a:t>
            </a:r>
          </a:p>
          <a:p>
            <a:pPr>
              <a:lnSpc>
                <a:spcPct val="100000"/>
              </a:lnSpc>
              <a:spcBef>
                <a:spcPts val="0"/>
              </a:spcBef>
            </a:pPr>
            <a:r>
              <a:rPr lang="en-US" sz="1400" dirty="0"/>
              <a:t>Hit</a:t>
            </a:r>
            <a:r>
              <a:rPr lang="en-US" sz="1400" i="1" dirty="0">
                <a:solidFill>
                  <a:srgbClr val="101E8E"/>
                </a:solidFill>
              </a:rPr>
              <a:t> </a:t>
            </a:r>
            <a:r>
              <a:rPr lang="en-US" sz="1400" i="1" dirty="0">
                <a:solidFill>
                  <a:srgbClr val="00B050"/>
                </a:solidFill>
              </a:rPr>
              <a:t>Submit</a:t>
            </a:r>
          </a:p>
          <a:p>
            <a:pPr>
              <a:lnSpc>
                <a:spcPct val="100000"/>
              </a:lnSpc>
              <a:spcBef>
                <a:spcPts val="0"/>
              </a:spcBef>
            </a:pPr>
            <a:r>
              <a:rPr lang="en-US" sz="1400" dirty="0"/>
              <a:t>Note message in green below.  A </a:t>
            </a:r>
            <a:r>
              <a:rPr lang="en-US" sz="1400" i="1" dirty="0">
                <a:solidFill>
                  <a:srgbClr val="101E8E"/>
                </a:solidFill>
              </a:rPr>
              <a:t>Batch ID </a:t>
            </a:r>
            <a:r>
              <a:rPr lang="en-US" sz="1400" dirty="0"/>
              <a:t>will be created. </a:t>
            </a:r>
            <a:endParaRPr lang="en-US" sz="1400" i="1" dirty="0">
              <a:solidFill>
                <a:srgbClr val="101E8E"/>
              </a:solidFill>
            </a:endParaRPr>
          </a:p>
          <a:p>
            <a:pPr marL="0" indent="0">
              <a:lnSpc>
                <a:spcPct val="100000"/>
              </a:lnSpc>
              <a:spcBef>
                <a:spcPts val="0"/>
              </a:spcBef>
              <a:buNone/>
            </a:pPr>
            <a:endParaRPr lang="en-US" sz="1400" dirty="0"/>
          </a:p>
        </p:txBody>
      </p:sp>
      <p:sp>
        <p:nvSpPr>
          <p:cNvPr id="4" name="Slide Number Placeholder 3"/>
          <p:cNvSpPr>
            <a:spLocks noGrp="1"/>
          </p:cNvSpPr>
          <p:nvPr>
            <p:ph type="sldNum" sz="quarter" idx="12"/>
          </p:nvPr>
        </p:nvSpPr>
        <p:spPr>
          <a:prstGeom prst="rect">
            <a:avLst/>
          </a:prstGeom>
        </p:spPr>
        <p:txBody>
          <a:bodyPr/>
          <a:lstStyle/>
          <a:p>
            <a:fld id="{67726FA2-3EC9-4717-AD62-D8C823692DD3}" type="slidenum">
              <a:rPr lang="en-US" smtClean="0"/>
              <a:pPr/>
              <a:t>43</a:t>
            </a:fld>
            <a:endParaRPr lang="en-US" dirty="0"/>
          </a:p>
        </p:txBody>
      </p:sp>
      <p:sp>
        <p:nvSpPr>
          <p:cNvPr id="5" name="Left Arrow 4"/>
          <p:cNvSpPr/>
          <p:nvPr/>
        </p:nvSpPr>
        <p:spPr>
          <a:xfrm rot="10800000">
            <a:off x="172473" y="3369316"/>
            <a:ext cx="671476" cy="3143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 t="23651" r="43276" b="35179"/>
          <a:stretch/>
        </p:blipFill>
        <p:spPr bwMode="auto">
          <a:xfrm>
            <a:off x="892260" y="2794819"/>
            <a:ext cx="7119963" cy="3210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372F3CD-A356-4F9B-98FE-B66705690849}"/>
              </a:ext>
            </a:extLst>
          </p:cNvPr>
          <p:cNvSpPr txBox="1"/>
          <p:nvPr/>
        </p:nvSpPr>
        <p:spPr>
          <a:xfrm>
            <a:off x="4731709" y="5676035"/>
            <a:ext cx="2237173" cy="923330"/>
          </a:xfrm>
          <a:prstGeom prst="rect">
            <a:avLst/>
          </a:prstGeom>
          <a:noFill/>
        </p:spPr>
        <p:txBody>
          <a:bodyPr wrap="square" rtlCol="0">
            <a:spAutoFit/>
          </a:bodyPr>
          <a:lstStyle/>
          <a:p>
            <a:r>
              <a:rPr lang="en-US" sz="1200" dirty="0">
                <a:solidFill>
                  <a:srgbClr val="FF0000"/>
                </a:solidFill>
              </a:rPr>
              <a:t>-Replace – deletes any prior uploaded data and replaces it with new file.    *Recommended</a:t>
            </a:r>
          </a:p>
          <a:p>
            <a:r>
              <a:rPr lang="en-US" dirty="0"/>
              <a:t> </a:t>
            </a:r>
          </a:p>
        </p:txBody>
      </p:sp>
      <p:sp>
        <p:nvSpPr>
          <p:cNvPr id="7" name="TextBox 6">
            <a:extLst>
              <a:ext uri="{FF2B5EF4-FFF2-40B4-BE49-F238E27FC236}">
                <a16:creationId xmlns:a16="http://schemas.microsoft.com/office/drawing/2014/main" id="{5CDC322B-CB1E-4716-AE4F-B7812DC8A5B7}"/>
              </a:ext>
            </a:extLst>
          </p:cNvPr>
          <p:cNvSpPr txBox="1"/>
          <p:nvPr/>
        </p:nvSpPr>
        <p:spPr>
          <a:xfrm>
            <a:off x="2104263" y="5661484"/>
            <a:ext cx="2161956" cy="1569660"/>
          </a:xfrm>
          <a:prstGeom prst="rect">
            <a:avLst/>
          </a:prstGeom>
          <a:noFill/>
        </p:spPr>
        <p:txBody>
          <a:bodyPr wrap="square" rtlCol="0">
            <a:spAutoFit/>
          </a:bodyPr>
          <a:lstStyle/>
          <a:p>
            <a:r>
              <a:rPr lang="en-US" sz="1200" dirty="0">
                <a:solidFill>
                  <a:srgbClr val="FF0000"/>
                </a:solidFill>
              </a:rPr>
              <a:t>-Append – adds to existing data. Allows for multiple files to be uploaded at one time. Records on all files uploaded meeting criteria will pull to snapshot. </a:t>
            </a:r>
          </a:p>
          <a:p>
            <a:pPr marL="285750" indent="-285750">
              <a:buFont typeface="Arial" panose="020B0604020202020204" pitchFamily="34" charset="0"/>
              <a:buChar char="•"/>
            </a:pPr>
            <a:endParaRPr lang="en-US" sz="1200" dirty="0">
              <a:solidFill>
                <a:srgbClr val="FF0000"/>
              </a:solidFill>
            </a:endParaRPr>
          </a:p>
          <a:p>
            <a:endParaRPr lang="en-US" sz="1200" dirty="0">
              <a:solidFill>
                <a:srgbClr val="FF0000"/>
              </a:solidFill>
            </a:endParaRPr>
          </a:p>
        </p:txBody>
      </p:sp>
    </p:spTree>
    <p:extLst>
      <p:ext uri="{BB962C8B-B14F-4D97-AF65-F5344CB8AC3E}">
        <p14:creationId xmlns:p14="http://schemas.microsoft.com/office/powerpoint/2010/main" val="1916842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US" dirty="0"/>
            </a:br>
            <a:r>
              <a:rPr lang="en-US" dirty="0"/>
              <a:t>File Upload: Email Confirmation</a:t>
            </a:r>
            <a:br>
              <a:rPr lang="en-US" dirty="0"/>
            </a:br>
            <a:endParaRPr lang="en-US" dirty="0"/>
          </a:p>
        </p:txBody>
      </p:sp>
      <p:sp>
        <p:nvSpPr>
          <p:cNvPr id="2" name="Content Placeholder 1"/>
          <p:cNvSpPr>
            <a:spLocks noGrp="1"/>
          </p:cNvSpPr>
          <p:nvPr>
            <p:ph idx="1"/>
          </p:nvPr>
        </p:nvSpPr>
        <p:spPr/>
        <p:txBody>
          <a:bodyPr/>
          <a:lstStyle/>
          <a:p>
            <a:pPr marL="0" indent="0">
              <a:buNone/>
            </a:pPr>
            <a:r>
              <a:rPr lang="en-US" sz="1800" dirty="0">
                <a:solidFill>
                  <a:srgbClr val="0070C0"/>
                </a:solidFill>
              </a:rPr>
              <a:t>Check email to ensure file was successfully uploaded – you should receive a confirmation email for each file uploaded or snapshot taken. </a:t>
            </a:r>
          </a:p>
          <a:p>
            <a:pPr marL="0" indent="0">
              <a:buNone/>
            </a:pPr>
            <a:endParaRPr lang="en-US" sz="1800" dirty="0">
              <a:solidFill>
                <a:srgbClr val="0070C0"/>
              </a:solidFill>
            </a:endParaRPr>
          </a:p>
          <a:p>
            <a:pPr marL="0" indent="0">
              <a:buNone/>
            </a:pPr>
            <a:r>
              <a:rPr lang="en-US" sz="1800" dirty="0">
                <a:solidFill>
                  <a:srgbClr val="0070C0"/>
                </a:solidFill>
              </a:rPr>
              <a:t>Below is an email in a case where the file didn’t successfully upload. Additional details are provided</a:t>
            </a:r>
          </a:p>
          <a:p>
            <a:pPr marL="0" indent="0">
              <a:buNone/>
            </a:pPr>
            <a:endParaRPr lang="en-US" dirty="0"/>
          </a:p>
        </p:txBody>
      </p:sp>
      <p:sp>
        <p:nvSpPr>
          <p:cNvPr id="5" name="Slide Number Placeholder 4"/>
          <p:cNvSpPr>
            <a:spLocks noGrp="1"/>
          </p:cNvSpPr>
          <p:nvPr>
            <p:ph type="sldNum" sz="quarter" idx="12"/>
          </p:nvPr>
        </p:nvSpPr>
        <p:spPr>
          <a:prstGeom prst="rect">
            <a:avLst/>
          </a:prstGeom>
        </p:spPr>
        <p:txBody>
          <a:bodyPr/>
          <a:lstStyle/>
          <a:p>
            <a:fld id="{67726FA2-3EC9-4717-AD62-D8C823692DD3}" type="slidenum">
              <a:rPr lang="en-US" smtClean="0"/>
              <a:pPr/>
              <a:t>44</a:t>
            </a:fld>
            <a:endParaRPr lang="en-US" dirty="0"/>
          </a:p>
        </p:txBody>
      </p:sp>
      <p:sp>
        <p:nvSpPr>
          <p:cNvPr id="4" name="Rectangle 3"/>
          <p:cNvSpPr/>
          <p:nvPr/>
        </p:nvSpPr>
        <p:spPr>
          <a:xfrm>
            <a:off x="342899" y="2751594"/>
            <a:ext cx="7886700" cy="341632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Consolas" panose="020B0609020204030204" pitchFamily="49" charset="0"/>
              </a:rPr>
              <a:t>-----------------------------------------------------------------------</a:t>
            </a:r>
          </a:p>
          <a:p>
            <a:r>
              <a:rPr lang="en-US" dirty="0">
                <a:latin typeface="Calibri" panose="020F0502020204030204" pitchFamily="34" charset="0"/>
                <a:ea typeface="Calibri" panose="020F0502020204030204" pitchFamily="34" charset="0"/>
                <a:cs typeface="Consolas" panose="020B0609020204030204" pitchFamily="49" charset="0"/>
              </a:rPr>
              <a:t>This message is to notify you of the Data Pipeline file upload errors. The errors must be corrected and the file must be uploaded again.</a:t>
            </a:r>
          </a:p>
          <a:p>
            <a:r>
              <a:rPr lang="en-US" dirty="0">
                <a:latin typeface="Calibri" panose="020F0502020204030204" pitchFamily="34" charset="0"/>
                <a:ea typeface="Calibri" panose="020F0502020204030204" pitchFamily="34" charset="0"/>
                <a:cs typeface="Consolas" panose="020B0609020204030204" pitchFamily="49" charset="0"/>
              </a:rPr>
              <a:t>-----------------------------------------------------------------------</a:t>
            </a:r>
          </a:p>
          <a:p>
            <a:r>
              <a:rPr lang="en-US" dirty="0">
                <a:latin typeface="Calibri" panose="020F0502020204030204" pitchFamily="34" charset="0"/>
                <a:ea typeface="Calibri" panose="020F0502020204030204" pitchFamily="34" charset="0"/>
                <a:cs typeface="Consolas" panose="020B0609020204030204" pitchFamily="49" charset="0"/>
              </a:rPr>
              <a:t> File Submission Processed by Data Pipeline: </a:t>
            </a:r>
          </a:p>
          <a:p>
            <a:r>
              <a:rPr lang="en-US" dirty="0">
                <a:latin typeface="Calibri" panose="020F0502020204030204" pitchFamily="34" charset="0"/>
                <a:ea typeface="Calibri" panose="020F0502020204030204" pitchFamily="34" charset="0"/>
                <a:cs typeface="Consolas" panose="020B0609020204030204" pitchFamily="49" charset="0"/>
              </a:rPr>
              <a:t>        Submission ID:             	46765</a:t>
            </a:r>
          </a:p>
          <a:p>
            <a:r>
              <a:rPr lang="en-US" dirty="0">
                <a:latin typeface="Calibri" panose="020F0502020204030204" pitchFamily="34" charset="0"/>
                <a:ea typeface="Calibri" panose="020F0502020204030204" pitchFamily="34" charset="0"/>
                <a:cs typeface="Consolas" panose="020B0609020204030204" pitchFamily="49" charset="0"/>
              </a:rPr>
              <a:t>        Date:                 			05/02/2017 03:18 PM</a:t>
            </a:r>
          </a:p>
          <a:p>
            <a:r>
              <a:rPr lang="en-US" dirty="0">
                <a:latin typeface="Calibri" panose="020F0502020204030204" pitchFamily="34" charset="0"/>
                <a:ea typeface="Calibri" panose="020F0502020204030204" pitchFamily="34" charset="0"/>
                <a:cs typeface="Consolas" panose="020B0609020204030204" pitchFamily="49" charset="0"/>
              </a:rPr>
              <a:t>        Name:                		Lindsey Heitman</a:t>
            </a:r>
          </a:p>
          <a:p>
            <a:r>
              <a:rPr lang="en-US" dirty="0">
                <a:latin typeface="Calibri" panose="020F0502020204030204" pitchFamily="34" charset="0"/>
                <a:ea typeface="Calibri" panose="020F0502020204030204" pitchFamily="34" charset="0"/>
                <a:cs typeface="Consolas" panose="020B0609020204030204" pitchFamily="49" charset="0"/>
              </a:rPr>
              <a:t>        Year:                 			2017</a:t>
            </a:r>
          </a:p>
          <a:p>
            <a:r>
              <a:rPr lang="en-US" dirty="0">
                <a:latin typeface="Calibri" panose="020F0502020204030204" pitchFamily="34" charset="0"/>
                <a:ea typeface="Calibri" panose="020F0502020204030204" pitchFamily="34" charset="0"/>
                <a:cs typeface="Consolas" panose="020B0609020204030204" pitchFamily="49" charset="0"/>
              </a:rPr>
              <a:t>        User ID:              		</a:t>
            </a:r>
            <a:r>
              <a:rPr lang="en-US" u="sng" dirty="0">
                <a:solidFill>
                  <a:srgbClr val="0563C1"/>
                </a:solidFill>
                <a:latin typeface="Calibri" panose="020F0502020204030204" pitchFamily="34" charset="0"/>
                <a:ea typeface="Calibri" panose="020F0502020204030204" pitchFamily="34" charset="0"/>
                <a:cs typeface="Consolas" panose="020B0609020204030204" pitchFamily="49" charset="0"/>
              </a:rPr>
              <a:t>heitman_l</a:t>
            </a:r>
            <a:r>
              <a:rPr lang="en-US" u="sng" dirty="0">
                <a:solidFill>
                  <a:srgbClr val="0563C1"/>
                </a:solidFill>
                <a:latin typeface="Calibri" panose="020F0502020204030204" pitchFamily="34" charset="0"/>
                <a:ea typeface="Calibri" panose="020F0502020204030204" pitchFamily="34" charset="0"/>
                <a:cs typeface="Consolas" panose="020B0609020204030204" pitchFamily="49" charset="0"/>
                <a:hlinkClick r:id="rId2"/>
              </a:rPr>
              <a:t>@cde.state.co.us</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File Name:              		Participation_1617.xlsx</a:t>
            </a:r>
          </a:p>
          <a:p>
            <a:r>
              <a:rPr lang="en-US" dirty="0">
                <a:latin typeface="Calibri" panose="020F0502020204030204" pitchFamily="34" charset="0"/>
                <a:ea typeface="Calibri" panose="020F0502020204030204" pitchFamily="34" charset="0"/>
                <a:cs typeface="Consolas" panose="020B0609020204030204" pitchFamily="49" charset="0"/>
              </a:rPr>
              <a:t>        Error:                 		Error in file upload with batch id : 46765</a:t>
            </a:r>
            <a:endParaRPr lang="en-US" dirty="0">
              <a:effectLst/>
              <a:latin typeface="Calibri" panose="020F0502020204030204" pitchFamily="34" charset="0"/>
              <a:ea typeface="Calibri" panose="020F0502020204030204" pitchFamily="34" charset="0"/>
              <a:cs typeface="Consolas" panose="020B0609020204030204" pitchFamily="49" charset="0"/>
            </a:endParaRPr>
          </a:p>
        </p:txBody>
      </p:sp>
    </p:spTree>
    <p:extLst>
      <p:ext uri="{BB962C8B-B14F-4D97-AF65-F5344CB8AC3E}">
        <p14:creationId xmlns:p14="http://schemas.microsoft.com/office/powerpoint/2010/main" val="2727338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Step 3: Batch Maintenance – Very Important Step</a:t>
            </a:r>
          </a:p>
        </p:txBody>
      </p:sp>
      <p:sp>
        <p:nvSpPr>
          <p:cNvPr id="2" name="Content Placeholder 1"/>
          <p:cNvSpPr>
            <a:spLocks noGrp="1"/>
          </p:cNvSpPr>
          <p:nvPr>
            <p:ph idx="1"/>
          </p:nvPr>
        </p:nvSpPr>
        <p:spPr/>
        <p:txBody>
          <a:bodyPr/>
          <a:lstStyle/>
          <a:p>
            <a:r>
              <a:rPr lang="en-US" sz="1400" dirty="0">
                <a:solidFill>
                  <a:schemeClr val="tx1"/>
                </a:solidFill>
              </a:rPr>
              <a:t>Check Batch Maintenance to ensure files have processed successfully. </a:t>
            </a:r>
          </a:p>
          <a:p>
            <a:r>
              <a:rPr lang="en-US" sz="1400" dirty="0">
                <a:solidFill>
                  <a:schemeClr val="tx1"/>
                </a:solidFill>
              </a:rPr>
              <a:t>Processed Indicator will say “YES”.   If blank or “No”, file did </a:t>
            </a:r>
            <a:r>
              <a:rPr lang="en-US" sz="1400" u="sng" dirty="0">
                <a:solidFill>
                  <a:schemeClr val="tx1"/>
                </a:solidFill>
              </a:rPr>
              <a:t>not </a:t>
            </a:r>
            <a:r>
              <a:rPr lang="en-US" sz="1400" dirty="0">
                <a:solidFill>
                  <a:schemeClr val="tx1"/>
                </a:solidFill>
              </a:rPr>
              <a:t>process successfully </a:t>
            </a:r>
          </a:p>
          <a:p>
            <a:pPr lvl="0"/>
            <a:r>
              <a:rPr lang="en-US" sz="1400" dirty="0">
                <a:solidFill>
                  <a:schemeClr val="tx1"/>
                </a:solidFill>
              </a:rPr>
              <a:t>Check Record Count, Error Count, and make sure submitted date and time look accurate. </a:t>
            </a:r>
          </a:p>
          <a:p>
            <a:pPr marL="45720" indent="0">
              <a:buNone/>
            </a:pPr>
            <a:endParaRPr lang="en-US" sz="1400" dirty="0"/>
          </a:p>
          <a:p>
            <a:pPr marL="0" indent="0">
              <a:buNone/>
            </a:pPr>
            <a:endParaRPr lang="en-US" dirty="0"/>
          </a:p>
        </p:txBody>
      </p:sp>
      <p:sp>
        <p:nvSpPr>
          <p:cNvPr id="6" name="Slide Number Placeholder 5"/>
          <p:cNvSpPr>
            <a:spLocks noGrp="1"/>
          </p:cNvSpPr>
          <p:nvPr>
            <p:ph type="sldNum" sz="quarter" idx="12"/>
          </p:nvPr>
        </p:nvSpPr>
        <p:spPr/>
        <p:txBody>
          <a:bodyPr/>
          <a:lstStyle/>
          <a:p>
            <a:fld id="{67726FA2-3EC9-4717-AD62-D8C823692DD3}" type="slidenum">
              <a:rPr lang="en-US" smtClean="0"/>
              <a:pPr/>
              <a:t>45</a:t>
            </a:fld>
            <a:endParaRPr lang="en-US" dirty="0"/>
          </a:p>
        </p:txBody>
      </p:sp>
      <p:pic>
        <p:nvPicPr>
          <p:cNvPr id="4098" name="Picture 2" title="Batch Maintenance Web Page "/>
          <p:cNvPicPr>
            <a:picLocks noChangeAspect="1" noChangeArrowheads="1"/>
          </p:cNvPicPr>
          <p:nvPr/>
        </p:nvPicPr>
        <p:blipFill rotWithShape="1">
          <a:blip r:embed="rId2">
            <a:extLst>
              <a:ext uri="{28A0092B-C50C-407E-A947-70E740481C1C}">
                <a14:useLocalDpi xmlns:a14="http://schemas.microsoft.com/office/drawing/2010/main" val="0"/>
              </a:ext>
            </a:extLst>
          </a:blip>
          <a:srcRect t="22014" r="23007" b="31888"/>
          <a:stretch/>
        </p:blipFill>
        <p:spPr bwMode="auto">
          <a:xfrm>
            <a:off x="613562" y="2427891"/>
            <a:ext cx="7616038" cy="284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title="Arrow"/>
          <p:cNvSpPr/>
          <p:nvPr/>
        </p:nvSpPr>
        <p:spPr>
          <a:xfrm rot="10800000">
            <a:off x="124831" y="2713091"/>
            <a:ext cx="488731" cy="23933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Rectangle 3" title="Rectangle"/>
          <p:cNvSpPr/>
          <p:nvPr/>
        </p:nvSpPr>
        <p:spPr>
          <a:xfrm>
            <a:off x="5224072" y="4009869"/>
            <a:ext cx="719528" cy="7719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18551" y="3927423"/>
            <a:ext cx="2555823" cy="261610"/>
          </a:xfrm>
          <a:prstGeom prst="rect">
            <a:avLst/>
          </a:prstGeom>
          <a:noFill/>
        </p:spPr>
        <p:txBody>
          <a:bodyPr wrap="square" rtlCol="0">
            <a:spAutoFit/>
          </a:bodyPr>
          <a:lstStyle/>
          <a:p>
            <a:r>
              <a:rPr lang="en-US" sz="1100" b="1" dirty="0">
                <a:solidFill>
                  <a:srgbClr val="FF0000"/>
                </a:solidFill>
              </a:rPr>
              <a:t>*Processed Indicator should say Yes</a:t>
            </a:r>
          </a:p>
        </p:txBody>
      </p:sp>
    </p:spTree>
    <p:extLst>
      <p:ext uri="{BB962C8B-B14F-4D97-AF65-F5344CB8AC3E}">
        <p14:creationId xmlns:p14="http://schemas.microsoft.com/office/powerpoint/2010/main" val="4260912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 name="Rectangle 134">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628650" y="365125"/>
            <a:ext cx="7886700" cy="1306443"/>
          </a:xfrm>
        </p:spPr>
        <p:txBody>
          <a:bodyPr>
            <a:normAutofit/>
          </a:bodyPr>
          <a:lstStyle/>
          <a:p>
            <a:r>
              <a:rPr lang="en-US" sz="3500"/>
              <a:t>File Did Not Process</a:t>
            </a:r>
          </a:p>
        </p:txBody>
      </p:sp>
      <p:sp>
        <p:nvSpPr>
          <p:cNvPr id="2" name="Content Placeholder 1"/>
          <p:cNvSpPr>
            <a:spLocks noGrp="1"/>
          </p:cNvSpPr>
          <p:nvPr>
            <p:ph idx="1"/>
          </p:nvPr>
        </p:nvSpPr>
        <p:spPr>
          <a:xfrm>
            <a:off x="628650" y="1825625"/>
            <a:ext cx="5035549" cy="4301437"/>
          </a:xfrm>
        </p:spPr>
        <p:txBody>
          <a:bodyPr>
            <a:normAutofit/>
          </a:bodyPr>
          <a:lstStyle/>
          <a:p>
            <a:pPr marL="0" indent="0">
              <a:buNone/>
            </a:pPr>
            <a:r>
              <a:rPr lang="en-US" sz="1700" dirty="0"/>
              <a:t>Things to check:</a:t>
            </a:r>
          </a:p>
          <a:p>
            <a:r>
              <a:rPr lang="en-US" sz="1700" dirty="0"/>
              <a:t>Are you losing leading zeros? Csv formatted files lose leading zeros and columns must be changed to text: </a:t>
            </a:r>
            <a:r>
              <a:rPr lang="en-US" sz="1700" dirty="0">
                <a:hlinkClick r:id="rId3"/>
              </a:rPr>
              <a:t>http://www.cde.state.co.us/datapipeline/convertcsvtoexcel</a:t>
            </a:r>
            <a:r>
              <a:rPr lang="en-US" sz="1700" dirty="0"/>
              <a:t> </a:t>
            </a:r>
          </a:p>
          <a:p>
            <a:r>
              <a:rPr lang="en-US" sz="1700" dirty="0"/>
              <a:t>Be sure there are no spaces in the name of the file</a:t>
            </a:r>
          </a:p>
          <a:p>
            <a:r>
              <a:rPr lang="en-US" sz="1700" dirty="0"/>
              <a:t>Be sure the file isn’t open when you upload it</a:t>
            </a:r>
          </a:p>
          <a:p>
            <a:r>
              <a:rPr lang="en-US" sz="1700" dirty="0"/>
              <a:t>Verify # of bytes/fields are accurate and there are no blank fields</a:t>
            </a:r>
          </a:p>
          <a:p>
            <a:r>
              <a:rPr lang="en-US" sz="1700" dirty="0"/>
              <a:t>If none of these help, try Copy/Paste Special Values the cells with data into a new spreadsheet/template. </a:t>
            </a:r>
          </a:p>
          <a:p>
            <a:pPr marL="0" indent="0">
              <a:buNone/>
            </a:pPr>
            <a:endParaRPr lang="en-US" sz="1700" dirty="0"/>
          </a:p>
        </p:txBody>
      </p:sp>
      <p:pic>
        <p:nvPicPr>
          <p:cNvPr id="6146" name="Picture 2" descr="C:\Users\Heitman_L\AppData\Local\Microsoft\Windows\Temporary Internet Files\Content.IE5\TFPDHF5P\crazy_mom[1].jpg"/>
          <p:cNvPicPr>
            <a:picLocks noChangeAspect="1" noChangeArrowheads="1"/>
          </p:cNvPicPr>
          <p:nvPr/>
        </p:nvPicPr>
        <p:blipFill rotWithShape="1">
          <a:blip r:embed="rId4">
            <a:extLst>
              <a:ext uri="{28A0092B-C50C-407E-A947-70E740481C1C}">
                <a14:useLocalDpi xmlns:a14="http://schemas.microsoft.com/office/drawing/2010/main" val="0"/>
              </a:ext>
            </a:extLst>
          </a:blip>
          <a:srcRect l="3836" r="3779" b="5"/>
          <a:stretch/>
        </p:blipFill>
        <p:spPr bwMode="auto">
          <a:xfrm>
            <a:off x="5991972" y="1843285"/>
            <a:ext cx="2523376" cy="37286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347EDC2-27E2-4F7E-85C2-DFDC49B3B35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494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   SNAPSHOT PROCESS</a:t>
            </a:r>
          </a:p>
        </p:txBody>
      </p:sp>
      <p:sp>
        <p:nvSpPr>
          <p:cNvPr id="2" name="Slide Number Placeholder 1"/>
          <p:cNvSpPr>
            <a:spLocks noGrp="1"/>
          </p:cNvSpPr>
          <p:nvPr>
            <p:ph type="sldNum" sz="quarter" idx="12"/>
          </p:nvPr>
        </p:nvSpPr>
        <p:spPr/>
        <p:txBody>
          <a:bodyPr/>
          <a:lstStyle/>
          <a:p>
            <a:fld id="{67726FA2-3EC9-4717-AD62-D8C823692DD3}" type="slidenum">
              <a:rPr lang="en-US" smtClean="0"/>
              <a:pPr/>
              <a:t>47</a:t>
            </a:fld>
            <a:endParaRPr lang="en-US" dirty="0"/>
          </a:p>
        </p:txBody>
      </p:sp>
      <p:pic>
        <p:nvPicPr>
          <p:cNvPr id="5" name="Picture 4" title="Camera"/>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01118" y="4066749"/>
            <a:ext cx="1125125" cy="914400"/>
          </a:xfrm>
          <a:prstGeom prst="rect">
            <a:avLst/>
          </a:prstGeom>
        </p:spPr>
      </p:pic>
    </p:spTree>
    <p:extLst>
      <p:ext uri="{BB962C8B-B14F-4D97-AF65-F5344CB8AC3E}">
        <p14:creationId xmlns:p14="http://schemas.microsoft.com/office/powerpoint/2010/main" val="877987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Snapshot Steps</a:t>
            </a:r>
          </a:p>
        </p:txBody>
      </p:sp>
      <p:sp>
        <p:nvSpPr>
          <p:cNvPr id="5" name="Content Placeholder 4"/>
          <p:cNvSpPr>
            <a:spLocks noGrp="1"/>
          </p:cNvSpPr>
          <p:nvPr>
            <p:ph idx="1"/>
          </p:nvPr>
        </p:nvSpPr>
        <p:spPr/>
        <p:txBody>
          <a:bodyPr>
            <a:normAutofit/>
          </a:bodyPr>
          <a:lstStyle/>
          <a:p>
            <a:r>
              <a:rPr lang="en-US" sz="1800" dirty="0">
                <a:solidFill>
                  <a:schemeClr val="tx1"/>
                </a:solidFill>
                <a:latin typeface="+mn-lt"/>
              </a:rPr>
              <a:t>Prior to creating a snapshot:</a:t>
            </a:r>
          </a:p>
          <a:p>
            <a:r>
              <a:rPr lang="en-US" sz="1800" dirty="0">
                <a:solidFill>
                  <a:schemeClr val="tx1"/>
                </a:solidFill>
                <a:latin typeface="+mn-lt"/>
              </a:rPr>
              <a:t>Verify that all 4 files are uploaded and have processed successfully – Child, Participation, Staff Profile, Staff Assignment</a:t>
            </a:r>
          </a:p>
          <a:p>
            <a:pPr marL="1028700" lvl="1" indent="-342900"/>
            <a:r>
              <a:rPr lang="en-US" sz="1800" dirty="0"/>
              <a:t>Batch Maintenance screen</a:t>
            </a:r>
          </a:p>
          <a:p>
            <a:pPr marL="1028700" lvl="1" indent="-342900"/>
            <a:r>
              <a:rPr lang="en-US" sz="1800" dirty="0"/>
              <a:t>Email confirmations</a:t>
            </a:r>
          </a:p>
          <a:p>
            <a:pPr marL="1028700" lvl="1" indent="-342900"/>
            <a:r>
              <a:rPr lang="en-US" sz="1800" dirty="0">
                <a:latin typeface="+mn-lt"/>
              </a:rPr>
              <a:t>Status Dashboard</a:t>
            </a:r>
          </a:p>
          <a:p>
            <a:pPr marL="1028700" lvl="1" indent="-342900"/>
            <a:r>
              <a:rPr lang="en-US" sz="1800" dirty="0" err="1"/>
              <a:t>Cognos</a:t>
            </a:r>
            <a:r>
              <a:rPr lang="en-US" sz="1800" dirty="0"/>
              <a:t> Reports/Special Education December Count – Staff: </a:t>
            </a:r>
            <a:r>
              <a:rPr lang="en-US" sz="1800" dirty="0">
                <a:latin typeface="+mn-lt"/>
              </a:rPr>
              <a:t>District/AU Activity Report</a:t>
            </a:r>
          </a:p>
          <a:p>
            <a:pPr marL="971550" lvl="1" indent="-285750">
              <a:buFont typeface="Wingdings" panose="05000000000000000000" pitchFamily="2" charset="2"/>
              <a:buChar char="ü"/>
            </a:pPr>
            <a:r>
              <a:rPr lang="en-US" sz="1800" dirty="0"/>
              <a:t>Ideally  files are error free, but not required in order to create a snapshot</a:t>
            </a:r>
          </a:p>
          <a:p>
            <a:pPr lvl="1" indent="0">
              <a:buNone/>
            </a:pPr>
            <a:endParaRPr lang="en-US" sz="1400" dirty="0">
              <a:latin typeface="+mn-lt"/>
            </a:endParaRPr>
          </a:p>
          <a:p>
            <a:pPr marL="342900" indent="-342900">
              <a:buAutoNum type="arabicPeriod"/>
            </a:pPr>
            <a:endParaRPr lang="en-US" sz="1800" dirty="0">
              <a:solidFill>
                <a:schemeClr val="tx1"/>
              </a:solidFill>
              <a:latin typeface="+mn-lt"/>
            </a:endParaRPr>
          </a:p>
        </p:txBody>
      </p:sp>
      <p:sp>
        <p:nvSpPr>
          <p:cNvPr id="2" name="Slide Number Placeholder 1"/>
          <p:cNvSpPr>
            <a:spLocks noGrp="1"/>
          </p:cNvSpPr>
          <p:nvPr>
            <p:ph type="sldNum" sz="quarter" idx="12"/>
          </p:nvPr>
        </p:nvSpPr>
        <p:spPr/>
        <p:txBody>
          <a:bodyPr/>
          <a:lstStyle/>
          <a:p>
            <a:fld id="{67726FA2-3EC9-4717-AD62-D8C823692DD3}" type="slidenum">
              <a:rPr lang="en-US" smtClean="0"/>
              <a:pPr/>
              <a:t>48</a:t>
            </a:fld>
            <a:endParaRPr lang="en-US" dirty="0"/>
          </a:p>
        </p:txBody>
      </p:sp>
    </p:spTree>
    <p:extLst>
      <p:ext uri="{BB962C8B-B14F-4D97-AF65-F5344CB8AC3E}">
        <p14:creationId xmlns:p14="http://schemas.microsoft.com/office/powerpoint/2010/main" val="2624724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89C8-F5ED-4045-B534-A7D45B5F8876}"/>
              </a:ext>
            </a:extLst>
          </p:cNvPr>
          <p:cNvSpPr>
            <a:spLocks noGrp="1"/>
          </p:cNvSpPr>
          <p:nvPr>
            <p:ph type="title"/>
          </p:nvPr>
        </p:nvSpPr>
        <p:spPr>
          <a:xfrm>
            <a:off x="245193" y="254513"/>
            <a:ext cx="4502297" cy="826141"/>
          </a:xfrm>
        </p:spPr>
        <p:txBody>
          <a:bodyPr>
            <a:normAutofit/>
          </a:bodyPr>
          <a:lstStyle/>
          <a:p>
            <a:r>
              <a:rPr lang="en-US" sz="2400" dirty="0"/>
              <a:t>How to Create a Special Education December Count Snapshot</a:t>
            </a:r>
            <a:endParaRPr lang="en-US" dirty="0"/>
          </a:p>
        </p:txBody>
      </p:sp>
      <p:pic>
        <p:nvPicPr>
          <p:cNvPr id="6" name="Content Placeholder 5">
            <a:extLst>
              <a:ext uri="{FF2B5EF4-FFF2-40B4-BE49-F238E27FC236}">
                <a16:creationId xmlns:a16="http://schemas.microsoft.com/office/drawing/2014/main" id="{23379438-5976-45E5-97F4-1376AAA98BE8}"/>
              </a:ext>
            </a:extLst>
          </p:cNvPr>
          <p:cNvPicPr>
            <a:picLocks noGrp="1" noChangeAspect="1"/>
          </p:cNvPicPr>
          <p:nvPr>
            <p:ph idx="1"/>
          </p:nvPr>
        </p:nvPicPr>
        <p:blipFill rotWithShape="1">
          <a:blip r:embed="rId2"/>
          <a:srcRect l="909" t="12225" r="58165" b="41548"/>
          <a:stretch/>
        </p:blipFill>
        <p:spPr>
          <a:xfrm>
            <a:off x="97108" y="1296507"/>
            <a:ext cx="8649729" cy="5495636"/>
          </a:xfrm>
        </p:spPr>
      </p:pic>
      <p:sp>
        <p:nvSpPr>
          <p:cNvPr id="4" name="Slide Number Placeholder 3">
            <a:extLst>
              <a:ext uri="{FF2B5EF4-FFF2-40B4-BE49-F238E27FC236}">
                <a16:creationId xmlns:a16="http://schemas.microsoft.com/office/drawing/2014/main" id="{A2A6758E-0380-41E2-9CE2-DE4DD26C85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43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Special Education December Count Purpose</a:t>
            </a:r>
          </a:p>
        </p:txBody>
      </p:sp>
      <p:sp>
        <p:nvSpPr>
          <p:cNvPr id="4" name="Content Placeholder 3"/>
          <p:cNvSpPr>
            <a:spLocks noGrp="1"/>
          </p:cNvSpPr>
          <p:nvPr>
            <p:ph idx="1"/>
          </p:nvPr>
        </p:nvSpPr>
        <p:spPr/>
        <p:txBody>
          <a:bodyPr>
            <a:normAutofit fontScale="92500" lnSpcReduction="10000"/>
          </a:bodyPr>
          <a:lstStyle/>
          <a:p>
            <a:pPr marL="0" indent="0">
              <a:buNone/>
            </a:pPr>
            <a:r>
              <a:rPr lang="en-US" b="1" dirty="0">
                <a:solidFill>
                  <a:schemeClr val="tx1"/>
                </a:solidFill>
                <a:latin typeface="+mn-lt"/>
              </a:rPr>
              <a:t>Purpose:</a:t>
            </a:r>
            <a:endParaRPr lang="en-US" dirty="0">
              <a:solidFill>
                <a:schemeClr val="tx1"/>
              </a:solidFill>
              <a:latin typeface="+mn-lt"/>
            </a:endParaRPr>
          </a:p>
          <a:p>
            <a:r>
              <a:rPr lang="en-US" dirty="0">
                <a:solidFill>
                  <a:schemeClr val="tx1"/>
                </a:solidFill>
                <a:latin typeface="+mn-lt"/>
              </a:rPr>
              <a:t>The purpose of the Special Education December Count Snapshot is to obtain data for the annual </a:t>
            </a:r>
            <a:r>
              <a:rPr lang="en-US" dirty="0"/>
              <a:t>c</a:t>
            </a:r>
            <a:r>
              <a:rPr lang="en-US" dirty="0">
                <a:solidFill>
                  <a:schemeClr val="tx1"/>
                </a:solidFill>
                <a:latin typeface="+mn-lt"/>
              </a:rPr>
              <a:t>ount of students with disabilities </a:t>
            </a:r>
            <a:r>
              <a:rPr lang="en-US" b="1" u="sng" dirty="0">
                <a:solidFill>
                  <a:schemeClr val="accent2"/>
                </a:solidFill>
                <a:latin typeface="+mn-lt"/>
              </a:rPr>
              <a:t>as of December 1</a:t>
            </a:r>
            <a:r>
              <a:rPr lang="en-US" b="1" u="sng" baseline="30000" dirty="0">
                <a:solidFill>
                  <a:schemeClr val="accent2"/>
                </a:solidFill>
                <a:latin typeface="+mn-lt"/>
              </a:rPr>
              <a:t>st</a:t>
            </a:r>
            <a:r>
              <a:rPr lang="en-US" b="1" u="sng" dirty="0">
                <a:solidFill>
                  <a:schemeClr val="accent2"/>
                </a:solidFill>
                <a:latin typeface="+mn-lt"/>
              </a:rPr>
              <a:t> </a:t>
            </a:r>
            <a:r>
              <a:rPr lang="en-US" dirty="0">
                <a:solidFill>
                  <a:schemeClr val="tx1"/>
                </a:solidFill>
                <a:latin typeface="+mn-lt"/>
              </a:rPr>
              <a:t>and the associated staff members serving those students in order to fulfill federal and state reporting requirements. 			  </a:t>
            </a:r>
          </a:p>
          <a:p>
            <a:pPr marL="0" indent="0">
              <a:buNone/>
            </a:pPr>
            <a:r>
              <a:rPr lang="en-US" dirty="0">
                <a:solidFill>
                  <a:schemeClr val="tx1"/>
                </a:solidFill>
                <a:latin typeface="+mn-lt"/>
              </a:rPr>
              <a:t>Student:</a:t>
            </a:r>
          </a:p>
          <a:p>
            <a:r>
              <a:rPr lang="en-US" dirty="0">
                <a:solidFill>
                  <a:schemeClr val="tx1"/>
                </a:solidFill>
                <a:latin typeface="+mn-lt"/>
              </a:rPr>
              <a:t>Student data is used to meet federal reporting requirements, calculate SPP Indicators 5, 6, 9, and 10, generate sample lists for Indicator 8 Parent Surveys, and determine ECEA funding for students with disabilities. </a:t>
            </a:r>
          </a:p>
          <a:p>
            <a:pPr marL="0" indent="0">
              <a:buNone/>
            </a:pPr>
            <a:r>
              <a:rPr lang="en-US" dirty="0">
                <a:solidFill>
                  <a:schemeClr val="tx1"/>
                </a:solidFill>
                <a:latin typeface="+mn-lt"/>
              </a:rPr>
              <a:t> Staff:</a:t>
            </a:r>
          </a:p>
          <a:p>
            <a:r>
              <a:rPr lang="en-US" dirty="0">
                <a:solidFill>
                  <a:schemeClr val="tx1"/>
                </a:solidFill>
                <a:latin typeface="+mn-lt"/>
              </a:rPr>
              <a:t>Staff data is used to meet federal reporting requirements and verify staff qualifications.  </a:t>
            </a:r>
          </a:p>
          <a:p>
            <a:endParaRPr lang="en-US" dirty="0">
              <a:solidFill>
                <a:schemeClr val="tx1"/>
              </a:solidFill>
              <a:latin typeface="+mn-lt"/>
            </a:endParaRPr>
          </a:p>
          <a:p>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5</a:t>
            </a:fld>
            <a:endParaRPr lang="en-US" dirty="0"/>
          </a:p>
        </p:txBody>
      </p:sp>
    </p:spTree>
    <p:extLst>
      <p:ext uri="{BB962C8B-B14F-4D97-AF65-F5344CB8AC3E}">
        <p14:creationId xmlns:p14="http://schemas.microsoft.com/office/powerpoint/2010/main" val="2527181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194" y="254514"/>
            <a:ext cx="3589960" cy="756418"/>
          </a:xfrm>
        </p:spPr>
        <p:txBody>
          <a:bodyPr>
            <a:normAutofit/>
          </a:bodyPr>
          <a:lstStyle/>
          <a:p>
            <a:r>
              <a:rPr lang="en-US" sz="2000" dirty="0"/>
              <a:t>How to Create a Special Education December Count Snapshot</a:t>
            </a:r>
          </a:p>
        </p:txBody>
      </p:sp>
      <p:sp>
        <p:nvSpPr>
          <p:cNvPr id="3" name="Slide Number Placeholder 2"/>
          <p:cNvSpPr>
            <a:spLocks noGrp="1"/>
          </p:cNvSpPr>
          <p:nvPr>
            <p:ph type="sldNum" sz="quarter" idx="12"/>
          </p:nvPr>
        </p:nvSpPr>
        <p:spPr/>
        <p:txBody>
          <a:bodyPr/>
          <a:lstStyle/>
          <a:p>
            <a:fld id="{67726FA2-3EC9-4717-AD62-D8C823692DD3}" type="slidenum">
              <a:rPr lang="en-US" smtClean="0"/>
              <a:pPr/>
              <a:t>50</a:t>
            </a:fld>
            <a:endParaRPr lang="en-US" dirty="0"/>
          </a:p>
        </p:txBody>
      </p:sp>
      <p:pic>
        <p:nvPicPr>
          <p:cNvPr id="13314" name="Picture 2" title="Snapshot Screenshot"/>
          <p:cNvPicPr>
            <a:picLocks noChangeAspect="1" noChangeArrowheads="1"/>
          </p:cNvPicPr>
          <p:nvPr/>
        </p:nvPicPr>
        <p:blipFill rotWithShape="1">
          <a:blip r:embed="rId2">
            <a:extLst>
              <a:ext uri="{28A0092B-C50C-407E-A947-70E740481C1C}">
                <a14:useLocalDpi xmlns:a14="http://schemas.microsoft.com/office/drawing/2010/main" val="0"/>
              </a:ext>
            </a:extLst>
          </a:blip>
          <a:srcRect t="14223" r="29250" b="29700"/>
          <a:stretch/>
        </p:blipFill>
        <p:spPr bwMode="auto">
          <a:xfrm>
            <a:off x="342276" y="1473951"/>
            <a:ext cx="8625840" cy="427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01770" y="3610486"/>
            <a:ext cx="6415790" cy="3200876"/>
          </a:xfrm>
          <a:prstGeom prst="rect">
            <a:avLst/>
          </a:prstGeom>
        </p:spPr>
        <p:txBody>
          <a:bodyPr wrap="square">
            <a:spAutoFit/>
          </a:bodyPr>
          <a:lstStyle/>
          <a:p>
            <a:pPr marL="342900" indent="-342900"/>
            <a:r>
              <a:rPr lang="en-US" sz="1400" dirty="0"/>
              <a:t>1. Click on </a:t>
            </a:r>
            <a:r>
              <a:rPr lang="en-US" sz="1400" b="1" dirty="0">
                <a:solidFill>
                  <a:schemeClr val="accent6"/>
                </a:solidFill>
              </a:rPr>
              <a:t>Special Education </a:t>
            </a:r>
            <a:r>
              <a:rPr lang="en-US" sz="1400" dirty="0"/>
              <a:t>tab</a:t>
            </a:r>
          </a:p>
          <a:p>
            <a:pPr marL="342900" indent="-342900"/>
            <a:r>
              <a:rPr lang="en-US" sz="1400" dirty="0"/>
              <a:t>2. Click </a:t>
            </a:r>
            <a:r>
              <a:rPr lang="en-US" sz="1400" b="1" dirty="0">
                <a:solidFill>
                  <a:schemeClr val="accent6"/>
                </a:solidFill>
              </a:rPr>
              <a:t>Snapshot</a:t>
            </a:r>
            <a:r>
              <a:rPr lang="en-US" sz="1400" dirty="0"/>
              <a:t> from expanded list</a:t>
            </a:r>
          </a:p>
          <a:p>
            <a:pPr marL="342900" indent="-342900"/>
            <a:r>
              <a:rPr lang="en-US" sz="1400" dirty="0"/>
              <a:t>3. Select </a:t>
            </a:r>
            <a:r>
              <a:rPr lang="en-US" sz="1400" b="1" dirty="0">
                <a:solidFill>
                  <a:schemeClr val="accent6"/>
                </a:solidFill>
              </a:rPr>
              <a:t>File Type </a:t>
            </a:r>
            <a:r>
              <a:rPr lang="en-US" sz="1400" dirty="0"/>
              <a:t>– </a:t>
            </a:r>
            <a:r>
              <a:rPr lang="en-US" sz="1400" b="1" dirty="0">
                <a:solidFill>
                  <a:schemeClr val="accent6"/>
                </a:solidFill>
              </a:rPr>
              <a:t>Sp. Ed Dec Count Snapshot</a:t>
            </a:r>
            <a:r>
              <a:rPr lang="en-US" sz="1400" b="1" dirty="0"/>
              <a:t> </a:t>
            </a:r>
            <a:endParaRPr lang="en-US" sz="1400" dirty="0"/>
          </a:p>
          <a:p>
            <a:pPr marL="948690" lvl="1" indent="-171450">
              <a:buFont typeface="Arial" panose="020B0604020202020204" pitchFamily="34" charset="0"/>
              <a:buChar char="•"/>
            </a:pPr>
            <a:r>
              <a:rPr lang="en-US" sz="1400" dirty="0"/>
              <a:t>School Year – automatically populates with 2019-2020</a:t>
            </a:r>
          </a:p>
          <a:p>
            <a:pPr marL="948690" lvl="1" indent="-171450">
              <a:buFont typeface="Arial" panose="020B0604020202020204" pitchFamily="34" charset="0"/>
              <a:buChar char="•"/>
            </a:pPr>
            <a:r>
              <a:rPr lang="en-US" sz="1400" dirty="0"/>
              <a:t>Organization/LEA – automatically populates based on </a:t>
            </a:r>
            <a:r>
              <a:rPr lang="en-US" sz="1400" dirty="0" err="1"/>
              <a:t>IdM</a:t>
            </a:r>
            <a:r>
              <a:rPr lang="en-US" sz="1400" dirty="0"/>
              <a:t> role</a:t>
            </a:r>
          </a:p>
          <a:p>
            <a:pPr marL="342900" indent="-342900"/>
            <a:r>
              <a:rPr lang="en-US" sz="1400" dirty="0"/>
              <a:t>4. Click </a:t>
            </a:r>
            <a:r>
              <a:rPr lang="en-US" sz="1400" b="1" dirty="0">
                <a:solidFill>
                  <a:schemeClr val="accent6"/>
                </a:solidFill>
              </a:rPr>
              <a:t>Search</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 Click </a:t>
            </a:r>
            <a:r>
              <a:rPr kumimoji="0" lang="en-US" sz="1400" b="1" i="0" u="none" strike="noStrike" kern="1200" cap="none" spc="0" normalizeH="0" baseline="0" noProof="0" dirty="0">
                <a:ln>
                  <a:noFill/>
                </a:ln>
                <a:solidFill>
                  <a:srgbClr val="70AD47"/>
                </a:solidFill>
                <a:effectLst/>
                <a:uLnTx/>
                <a:uFillTx/>
                <a:latin typeface="Calibri" panose="020F0502020204030204"/>
                <a:ea typeface="+mn-ea"/>
                <a:cs typeface="+mn-cs"/>
              </a:rPr>
              <a:t>Create Snapshot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button.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you should see a message display across the top left in green: “</a:t>
            </a:r>
            <a:r>
              <a:rPr kumimoji="0" lang="en-US" sz="1400" b="0" i="0" u="none" strike="noStrike" kern="1200" cap="none" spc="0" normalizeH="0" baseline="0" noProof="0" dirty="0">
                <a:ln>
                  <a:noFill/>
                </a:ln>
                <a:solidFill>
                  <a:srgbClr val="70AD47"/>
                </a:solidFill>
                <a:effectLst/>
                <a:uLnTx/>
                <a:uFillTx/>
                <a:latin typeface="Calibri" panose="020F0502020204030204"/>
                <a:ea typeface="+mn-ea"/>
                <a:cs typeface="+mn-cs"/>
              </a:rPr>
              <a:t>Snapshot creation triggered and processing. A notification email will be sent upon completion”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0AD4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Watch for snapshot email confirmation. Snapshot is not finished processing until email is sent</a:t>
            </a:r>
          </a:p>
          <a:p>
            <a:pPr marL="342900" indent="-342900"/>
            <a:endParaRPr lang="en-US" sz="1600" b="1" dirty="0"/>
          </a:p>
        </p:txBody>
      </p:sp>
    </p:spTree>
    <p:extLst>
      <p:ext uri="{BB962C8B-B14F-4D97-AF65-F5344CB8AC3E}">
        <p14:creationId xmlns:p14="http://schemas.microsoft.com/office/powerpoint/2010/main" val="2154681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Check Status Dashboard</a:t>
            </a:r>
          </a:p>
        </p:txBody>
      </p:sp>
      <p:sp>
        <p:nvSpPr>
          <p:cNvPr id="3" name="Text Placeholder 2"/>
          <p:cNvSpPr>
            <a:spLocks noGrp="1"/>
          </p:cNvSpPr>
          <p:nvPr>
            <p:ph idx="1"/>
          </p:nvPr>
        </p:nvSpPr>
        <p:spPr/>
        <p:txBody>
          <a:bodyPr/>
          <a:lstStyle/>
          <a:p>
            <a:pPr marL="0" indent="0">
              <a:buNone/>
            </a:pPr>
            <a:r>
              <a:rPr lang="en-US" sz="2800" dirty="0"/>
              <a:t>Checking the Status of the Snapshot</a:t>
            </a:r>
          </a:p>
          <a:p>
            <a:r>
              <a:rPr lang="en-US" sz="1800" dirty="0"/>
              <a:t>Click Special Education-&gt;Status Dashboard:</a:t>
            </a:r>
            <a:endParaRPr lang="en-US" sz="2800" dirty="0"/>
          </a:p>
        </p:txBody>
      </p:sp>
      <p:sp>
        <p:nvSpPr>
          <p:cNvPr id="6" name="Slide Number Placeholder 5"/>
          <p:cNvSpPr>
            <a:spLocks noGrp="1"/>
          </p:cNvSpPr>
          <p:nvPr>
            <p:ph type="sldNum" sz="quarter" idx="12"/>
          </p:nvPr>
        </p:nvSpPr>
        <p:spPr/>
        <p:txBody>
          <a:bodyPr/>
          <a:lstStyle/>
          <a:p>
            <a:fld id="{67726FA2-3EC9-4717-AD62-D8C823692DD3}" type="slidenum">
              <a:rPr lang="en-US" smtClean="0"/>
              <a:pPr/>
              <a:t>51</a:t>
            </a:fld>
            <a:endParaRPr lang="en-US" dirty="0"/>
          </a:p>
        </p:txBody>
      </p:sp>
      <p:pic>
        <p:nvPicPr>
          <p:cNvPr id="9" name="Picture 8" title="Snapshot Screenshot - Status Dashboard"/>
          <p:cNvPicPr>
            <a:picLocks noChangeAspect="1"/>
          </p:cNvPicPr>
          <p:nvPr/>
        </p:nvPicPr>
        <p:blipFill rotWithShape="1">
          <a:blip r:embed="rId3"/>
          <a:srcRect l="30393" t="40115" r="5675" b="18411"/>
          <a:stretch/>
        </p:blipFill>
        <p:spPr>
          <a:xfrm>
            <a:off x="851510" y="2242867"/>
            <a:ext cx="6559823" cy="3383280"/>
          </a:xfrm>
          <a:prstGeom prst="rect">
            <a:avLst/>
          </a:prstGeom>
        </p:spPr>
      </p:pic>
      <p:sp>
        <p:nvSpPr>
          <p:cNvPr id="2" name="TextBox 1"/>
          <p:cNvSpPr txBox="1"/>
          <p:nvPr/>
        </p:nvSpPr>
        <p:spPr>
          <a:xfrm>
            <a:off x="7411333" y="3252866"/>
            <a:ext cx="1507815" cy="923330"/>
          </a:xfrm>
          <a:prstGeom prst="rect">
            <a:avLst/>
          </a:prstGeom>
          <a:noFill/>
        </p:spPr>
        <p:txBody>
          <a:bodyPr wrap="square" rtlCol="0">
            <a:spAutoFit/>
          </a:bodyPr>
          <a:lstStyle/>
          <a:p>
            <a:r>
              <a:rPr lang="en-US" dirty="0"/>
              <a:t>*</a:t>
            </a:r>
            <a:r>
              <a:rPr lang="en-US" sz="1200" dirty="0"/>
              <a:t>Email confirmation is the green light for checking status dashboard!</a:t>
            </a:r>
          </a:p>
        </p:txBody>
      </p:sp>
    </p:spTree>
    <p:extLst>
      <p:ext uri="{BB962C8B-B14F-4D97-AF65-F5344CB8AC3E}">
        <p14:creationId xmlns:p14="http://schemas.microsoft.com/office/powerpoint/2010/main" val="3130146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Checking Snapshot Errors</a:t>
            </a:r>
          </a:p>
        </p:txBody>
      </p:sp>
      <p:sp>
        <p:nvSpPr>
          <p:cNvPr id="2" name="Content Placeholder 1"/>
          <p:cNvSpPr>
            <a:spLocks noGrp="1"/>
          </p:cNvSpPr>
          <p:nvPr>
            <p:ph idx="1"/>
          </p:nvPr>
        </p:nvSpPr>
        <p:spPr/>
        <p:txBody>
          <a:bodyPr/>
          <a:lstStyle/>
          <a:p>
            <a:r>
              <a:rPr lang="en-US" dirty="0"/>
              <a:t>2 options:</a:t>
            </a:r>
          </a:p>
          <a:p>
            <a:pPr lvl="1"/>
            <a:r>
              <a:rPr lang="en-US" dirty="0"/>
              <a:t>Pipeline Reports - Error Reports/Special Education IEP Interchange</a:t>
            </a:r>
          </a:p>
          <a:p>
            <a:pPr lvl="2"/>
            <a:r>
              <a:rPr lang="en-US" dirty="0"/>
              <a:t>File Type: Sp. Ed December Count Staff OR</a:t>
            </a:r>
          </a:p>
          <a:p>
            <a:pPr lvl="2"/>
            <a:r>
              <a:rPr lang="en-US" dirty="0"/>
              <a:t>File Type: Sp. Ed December Count Student </a:t>
            </a:r>
          </a:p>
          <a:p>
            <a:pPr lvl="1"/>
            <a:r>
              <a:rPr lang="en-US" dirty="0"/>
              <a:t>Cognos Reports – Special Education December Count</a:t>
            </a:r>
          </a:p>
          <a:p>
            <a:endParaRPr lang="en-US" dirty="0"/>
          </a:p>
          <a:p>
            <a:r>
              <a:rPr lang="en-US" altLang="en-US" dirty="0"/>
              <a:t>The list of all December Count Student and Staff Business rules (errors and warnings) can be found at: </a:t>
            </a:r>
            <a:r>
              <a:rPr lang="en-US" altLang="en-US" dirty="0">
                <a:hlinkClick r:id="rId2"/>
              </a:rPr>
              <a:t>http://www.cde.state.co.us/datapipeline/snap_sped-december</a:t>
            </a:r>
            <a:r>
              <a:rPr lang="en-US" altLang="en-US" dirty="0"/>
              <a:t> under the ‘Business Rules’ section.</a:t>
            </a:r>
          </a:p>
          <a:p>
            <a:pPr marL="457200" lvl="1" indent="0">
              <a:buNone/>
            </a:pPr>
            <a:endParaRPr lang="en-US" alt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A5567E5-A4E9-4ACC-BECF-82010D946DD8}"/>
              </a:ext>
            </a:extLst>
          </p:cNvPr>
          <p:cNvSpPr>
            <a:spLocks noGrp="1"/>
          </p:cNvSpPr>
          <p:nvPr>
            <p:ph type="sldNum" sz="quarter" idx="12"/>
          </p:nvPr>
        </p:nvSpPr>
        <p:spPr/>
        <p:txBody>
          <a:bodyPr/>
          <a:lstStyle/>
          <a:p>
            <a:fld id="{C479D5F6-EDCB-402A-AC08-4943A1820E8F}" type="slidenum">
              <a:rPr lang="en-US" smtClean="0"/>
              <a:pPr/>
              <a:t>52</a:t>
            </a:fld>
            <a:endParaRPr lang="en-US" dirty="0"/>
          </a:p>
        </p:txBody>
      </p:sp>
    </p:spTree>
    <p:extLst>
      <p:ext uri="{BB962C8B-B14F-4D97-AF65-F5344CB8AC3E}">
        <p14:creationId xmlns:p14="http://schemas.microsoft.com/office/powerpoint/2010/main" val="27649044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Error Report"/>
          <p:cNvPicPr>
            <a:picLocks noChangeAspect="1"/>
          </p:cNvPicPr>
          <p:nvPr/>
        </p:nvPicPr>
        <p:blipFill rotWithShape="1">
          <a:blip r:embed="rId2">
            <a:extLst>
              <a:ext uri="{28A0092B-C50C-407E-A947-70E740481C1C}">
                <a14:useLocalDpi xmlns:a14="http://schemas.microsoft.com/office/drawing/2010/main" val="0"/>
              </a:ext>
            </a:extLst>
          </a:blip>
          <a:srcRect r="39228" b="31732"/>
          <a:stretch/>
        </p:blipFill>
        <p:spPr>
          <a:xfrm>
            <a:off x="274320" y="990362"/>
            <a:ext cx="7149616" cy="5019669"/>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53</a:t>
            </a:fld>
            <a:endParaRPr lang="en-US" dirty="0"/>
          </a:p>
        </p:txBody>
      </p:sp>
      <p:sp>
        <p:nvSpPr>
          <p:cNvPr id="6" name="Text Placeholder 5"/>
          <p:cNvSpPr>
            <a:spLocks noGrp="1"/>
          </p:cNvSpPr>
          <p:nvPr>
            <p:ph type="body" idx="4294967295"/>
          </p:nvPr>
        </p:nvSpPr>
        <p:spPr>
          <a:xfrm>
            <a:off x="0" y="207963"/>
            <a:ext cx="6096000" cy="639762"/>
          </a:xfrm>
        </p:spPr>
        <p:txBody>
          <a:bodyPr>
            <a:normAutofit lnSpcReduction="10000"/>
          </a:bodyPr>
          <a:lstStyle/>
          <a:p>
            <a:r>
              <a:rPr lang="en-US" sz="2000" dirty="0"/>
              <a:t>PIPELINE – ERROR REPORT  *option for checking snapshot errors </a:t>
            </a:r>
          </a:p>
        </p:txBody>
      </p:sp>
      <p:sp>
        <p:nvSpPr>
          <p:cNvPr id="2" name="Rectangle 1" title="Rectangle"/>
          <p:cNvSpPr/>
          <p:nvPr/>
        </p:nvSpPr>
        <p:spPr>
          <a:xfrm>
            <a:off x="4748807" y="1376405"/>
            <a:ext cx="1521501" cy="3522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716874" y="1147068"/>
            <a:ext cx="2271010" cy="1815882"/>
          </a:xfrm>
          <a:prstGeom prst="rect">
            <a:avLst/>
          </a:prstGeom>
          <a:solidFill>
            <a:schemeClr val="bg1"/>
          </a:solidFill>
        </p:spPr>
        <p:txBody>
          <a:bodyPr wrap="square" rtlCol="0">
            <a:spAutoFit/>
          </a:bodyPr>
          <a:lstStyle/>
          <a:p>
            <a:r>
              <a:rPr lang="en-US" sz="1400" dirty="0">
                <a:solidFill>
                  <a:srgbClr val="FF0000"/>
                </a:solidFill>
              </a:rPr>
              <a:t>File Type may be:</a:t>
            </a:r>
          </a:p>
          <a:p>
            <a:pPr marL="285750" indent="-285750">
              <a:buFont typeface="Arial" panose="020B0604020202020204" pitchFamily="34" charset="0"/>
              <a:buChar char="•"/>
            </a:pPr>
            <a:r>
              <a:rPr lang="en-US" sz="1400" dirty="0">
                <a:solidFill>
                  <a:srgbClr val="FF0000"/>
                </a:solidFill>
              </a:rPr>
              <a:t>Sp. Ed December Count Staff </a:t>
            </a:r>
          </a:p>
          <a:p>
            <a:pPr marL="285750" indent="-285750">
              <a:buFont typeface="Arial" panose="020B0604020202020204" pitchFamily="34" charset="0"/>
              <a:buChar char="•"/>
            </a:pPr>
            <a:r>
              <a:rPr lang="en-US" sz="1400" dirty="0">
                <a:solidFill>
                  <a:srgbClr val="FF0000"/>
                </a:solidFill>
              </a:rPr>
              <a:t>Sp. Ed December Count Student  </a:t>
            </a:r>
          </a:p>
          <a:p>
            <a:pPr marL="285750" indent="-285750">
              <a:buFont typeface="Arial" panose="020B0604020202020204" pitchFamily="34" charset="0"/>
              <a:buChar char="•"/>
            </a:pPr>
            <a:r>
              <a:rPr lang="en-US" sz="1400" dirty="0">
                <a:solidFill>
                  <a:srgbClr val="FF0000"/>
                </a:solidFill>
              </a:rPr>
              <a:t>Both are ‘DC’ error codes</a:t>
            </a:r>
          </a:p>
          <a:p>
            <a:endParaRPr lang="en-US" sz="1400" dirty="0"/>
          </a:p>
        </p:txBody>
      </p:sp>
    </p:spTree>
    <p:extLst>
      <p:ext uri="{BB962C8B-B14F-4D97-AF65-F5344CB8AC3E}">
        <p14:creationId xmlns:p14="http://schemas.microsoft.com/office/powerpoint/2010/main" val="1087871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54</a:t>
            </a:fld>
            <a:endParaRPr lang="en-US" dirty="0"/>
          </a:p>
        </p:txBody>
      </p:sp>
      <p:sp>
        <p:nvSpPr>
          <p:cNvPr id="6" name="Text Placeholder 5"/>
          <p:cNvSpPr>
            <a:spLocks noGrp="1"/>
          </p:cNvSpPr>
          <p:nvPr>
            <p:ph type="body" idx="4294967295"/>
          </p:nvPr>
        </p:nvSpPr>
        <p:spPr>
          <a:xfrm>
            <a:off x="0" y="457200"/>
            <a:ext cx="6096000" cy="639763"/>
          </a:xfrm>
        </p:spPr>
        <p:txBody>
          <a:bodyPr/>
          <a:lstStyle/>
          <a:p>
            <a:r>
              <a:rPr lang="en-US" dirty="0"/>
              <a:t>PIPELINE – ERROR REPORT</a:t>
            </a:r>
          </a:p>
        </p:txBody>
      </p:sp>
      <p:pic>
        <p:nvPicPr>
          <p:cNvPr id="8" name="Content Placeholder 7" title="Pipeline Error Report"/>
          <p:cNvPicPr>
            <a:picLocks noGrp="1" noChangeAspect="1"/>
          </p:cNvPicPr>
          <p:nvPr>
            <p:ph idx="4294967295"/>
          </p:nvPr>
        </p:nvPicPr>
        <p:blipFill rotWithShape="1">
          <a:blip r:embed="rId2"/>
          <a:srcRect l="16385" t="5502" r="3044" b="8138"/>
          <a:stretch/>
        </p:blipFill>
        <p:spPr>
          <a:xfrm>
            <a:off x="133164" y="1544715"/>
            <a:ext cx="5873535" cy="4660823"/>
          </a:xfrm>
          <a:prstGeom prst="rect">
            <a:avLst/>
          </a:prstGeom>
        </p:spPr>
      </p:pic>
      <p:sp>
        <p:nvSpPr>
          <p:cNvPr id="9" name="TextBox 8"/>
          <p:cNvSpPr txBox="1"/>
          <p:nvPr/>
        </p:nvSpPr>
        <p:spPr>
          <a:xfrm>
            <a:off x="3975652" y="6092687"/>
            <a:ext cx="2335695" cy="369332"/>
          </a:xfrm>
          <a:prstGeom prst="rect">
            <a:avLst/>
          </a:prstGeom>
          <a:solidFill>
            <a:schemeClr val="accent1">
              <a:lumMod val="60000"/>
              <a:lumOff val="40000"/>
            </a:schemeClr>
          </a:solidFill>
        </p:spPr>
        <p:txBody>
          <a:bodyPr wrap="square" rtlCol="0">
            <a:spAutoFit/>
          </a:bodyPr>
          <a:lstStyle/>
          <a:p>
            <a:r>
              <a:rPr lang="en-US" b="1" dirty="0"/>
              <a:t>Select “View Details”</a:t>
            </a:r>
          </a:p>
        </p:txBody>
      </p:sp>
      <p:sp>
        <p:nvSpPr>
          <p:cNvPr id="10" name="Left Arrow 9" title="Arrow"/>
          <p:cNvSpPr/>
          <p:nvPr/>
        </p:nvSpPr>
        <p:spPr>
          <a:xfrm rot="19209503">
            <a:off x="3155671" y="5643245"/>
            <a:ext cx="496956" cy="53729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45868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title="Data Pipeline Test System"/>
          <p:cNvPicPr>
            <a:picLocks noGrp="1" noChangeAspect="1"/>
          </p:cNvPicPr>
          <p:nvPr>
            <p:ph idx="1"/>
          </p:nvPr>
        </p:nvPicPr>
        <p:blipFill rotWithShape="1">
          <a:blip r:embed="rId2">
            <a:extLst>
              <a:ext uri="{28A0092B-C50C-407E-A947-70E740481C1C}">
                <a14:useLocalDpi xmlns:a14="http://schemas.microsoft.com/office/drawing/2010/main" val="0"/>
              </a:ext>
            </a:extLst>
          </a:blip>
          <a:srcRect l="-12476" t="3754" r="47158" b="31835"/>
          <a:stretch/>
        </p:blipFill>
        <p:spPr>
          <a:xfrm>
            <a:off x="-656948" y="1748901"/>
            <a:ext cx="7940886" cy="4894132"/>
          </a:xfrm>
        </p:spPr>
      </p:pic>
      <p:sp>
        <p:nvSpPr>
          <p:cNvPr id="2" name="Slide Number Placeholder 1"/>
          <p:cNvSpPr>
            <a:spLocks noGrp="1"/>
          </p:cNvSpPr>
          <p:nvPr>
            <p:ph type="sldNum" sz="quarter" idx="12"/>
          </p:nvPr>
        </p:nvSpPr>
        <p:spPr/>
        <p:txBody>
          <a:bodyPr/>
          <a:lstStyle/>
          <a:p>
            <a:fld id="{67726FA2-3EC9-4717-AD62-D8C823692DD3}" type="slidenum">
              <a:rPr lang="en-US" smtClean="0"/>
              <a:pPr/>
              <a:t>55</a:t>
            </a:fld>
            <a:endParaRPr lang="en-US" dirty="0"/>
          </a:p>
        </p:txBody>
      </p:sp>
      <p:sp>
        <p:nvSpPr>
          <p:cNvPr id="6" name="Text Placeholder 5"/>
          <p:cNvSpPr>
            <a:spLocks noGrp="1"/>
          </p:cNvSpPr>
          <p:nvPr>
            <p:ph type="body" idx="4294967295"/>
          </p:nvPr>
        </p:nvSpPr>
        <p:spPr>
          <a:xfrm>
            <a:off x="0" y="127000"/>
            <a:ext cx="6096000" cy="639763"/>
          </a:xfrm>
        </p:spPr>
        <p:txBody>
          <a:bodyPr/>
          <a:lstStyle/>
          <a:p>
            <a:pPr marL="0" indent="0">
              <a:buNone/>
            </a:pPr>
            <a:r>
              <a:rPr lang="en-US" dirty="0"/>
              <a:t>PIPELINE – ERROR REPORT</a:t>
            </a:r>
          </a:p>
        </p:txBody>
      </p:sp>
      <p:sp>
        <p:nvSpPr>
          <p:cNvPr id="9" name="TextBox 8"/>
          <p:cNvSpPr txBox="1"/>
          <p:nvPr/>
        </p:nvSpPr>
        <p:spPr>
          <a:xfrm>
            <a:off x="4156022" y="2212950"/>
            <a:ext cx="2335695" cy="369332"/>
          </a:xfrm>
          <a:prstGeom prst="rect">
            <a:avLst/>
          </a:prstGeom>
          <a:solidFill>
            <a:schemeClr val="accent1">
              <a:lumMod val="60000"/>
              <a:lumOff val="40000"/>
            </a:schemeClr>
          </a:solidFill>
        </p:spPr>
        <p:txBody>
          <a:bodyPr wrap="square" rtlCol="0">
            <a:spAutoFit/>
          </a:bodyPr>
          <a:lstStyle/>
          <a:p>
            <a:r>
              <a:rPr lang="en-US" b="1" dirty="0"/>
              <a:t>Select “Excel”</a:t>
            </a:r>
          </a:p>
        </p:txBody>
      </p:sp>
      <p:sp>
        <p:nvSpPr>
          <p:cNvPr id="10" name="Left Arrow 9" title="Arrow"/>
          <p:cNvSpPr/>
          <p:nvPr/>
        </p:nvSpPr>
        <p:spPr>
          <a:xfrm rot="9529534">
            <a:off x="1534002" y="3003719"/>
            <a:ext cx="471556" cy="182233"/>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3209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Cognos Reports – option for checking Snapshot errors</a:t>
            </a:r>
            <a:br>
              <a:rPr lang="en-US" dirty="0"/>
            </a:br>
            <a:endParaRPr lang="en-US" dirty="0"/>
          </a:p>
        </p:txBody>
      </p:sp>
      <p:sp>
        <p:nvSpPr>
          <p:cNvPr id="3" name="Text Placeholder 2"/>
          <p:cNvSpPr>
            <a:spLocks noGrp="1"/>
          </p:cNvSpPr>
          <p:nvPr>
            <p:ph idx="1"/>
          </p:nvPr>
        </p:nvSpPr>
        <p:spPr/>
        <p:txBody>
          <a:bodyPr/>
          <a:lstStyle/>
          <a:p>
            <a:r>
              <a:rPr lang="en-US" sz="2400" dirty="0"/>
              <a:t>ERROR REPORTS</a:t>
            </a:r>
          </a:p>
          <a:p>
            <a:r>
              <a:rPr lang="en-US" sz="2400" dirty="0"/>
              <a:t>“COGNOS”</a:t>
            </a:r>
          </a:p>
        </p:txBody>
      </p:sp>
      <p:sp>
        <p:nvSpPr>
          <p:cNvPr id="2" name="Slide Number Placeholder 1"/>
          <p:cNvSpPr>
            <a:spLocks noGrp="1"/>
          </p:cNvSpPr>
          <p:nvPr>
            <p:ph type="sldNum" sz="quarter" idx="12"/>
          </p:nvPr>
        </p:nvSpPr>
        <p:spPr/>
        <p:txBody>
          <a:bodyPr/>
          <a:lstStyle/>
          <a:p>
            <a:fld id="{67726FA2-3EC9-4717-AD62-D8C823692DD3}" type="slidenum">
              <a:rPr lang="en-US" smtClean="0"/>
              <a:pPr/>
              <a:t>56</a:t>
            </a:fld>
            <a:endParaRPr lang="en-US" dirty="0"/>
          </a:p>
        </p:txBody>
      </p:sp>
      <p:pic>
        <p:nvPicPr>
          <p:cNvPr id="7" name="Picture 2" title="Snapshot Screenshot"/>
          <p:cNvPicPr>
            <a:picLocks noChangeAspect="1" noChangeArrowheads="1"/>
          </p:cNvPicPr>
          <p:nvPr/>
        </p:nvPicPr>
        <p:blipFill rotWithShape="1">
          <a:blip r:embed="rId3">
            <a:extLst>
              <a:ext uri="{28A0092B-C50C-407E-A947-70E740481C1C}">
                <a14:useLocalDpi xmlns:a14="http://schemas.microsoft.com/office/drawing/2010/main" val="0"/>
              </a:ext>
            </a:extLst>
          </a:blip>
          <a:srcRect t="10417" r="78333" b="59821"/>
          <a:stretch/>
        </p:blipFill>
        <p:spPr bwMode="auto">
          <a:xfrm>
            <a:off x="1027691" y="3251201"/>
            <a:ext cx="3387467" cy="301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title="Snapshot Screen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06" y="1320800"/>
            <a:ext cx="3474933" cy="168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Bent Arrow 8" title="Arrow"/>
          <p:cNvSpPr/>
          <p:nvPr/>
        </p:nvSpPr>
        <p:spPr>
          <a:xfrm rot="5400000">
            <a:off x="2984027" y="2505335"/>
            <a:ext cx="1600023" cy="1491732"/>
          </a:xfrm>
          <a:prstGeom prst="bentArrow">
            <a:avLst>
              <a:gd name="adj1" fmla="val 25000"/>
              <a:gd name="adj2" fmla="val 25000"/>
              <a:gd name="adj3" fmla="val 25000"/>
              <a:gd name="adj4" fmla="val 48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a:off x="4415158" y="2030424"/>
            <a:ext cx="3193143" cy="523220"/>
          </a:xfrm>
          <a:prstGeom prst="rect">
            <a:avLst/>
          </a:prstGeom>
          <a:noFill/>
        </p:spPr>
        <p:txBody>
          <a:bodyPr wrap="square" rtlCol="0">
            <a:spAutoFit/>
          </a:bodyPr>
          <a:lstStyle/>
          <a:p>
            <a:r>
              <a:rPr lang="en-US" sz="2800" dirty="0"/>
              <a:t>Opens new window</a:t>
            </a:r>
          </a:p>
        </p:txBody>
      </p:sp>
      <p:sp>
        <p:nvSpPr>
          <p:cNvPr id="11" name="Line Callout 2 (No Border) 10"/>
          <p:cNvSpPr/>
          <p:nvPr/>
        </p:nvSpPr>
        <p:spPr>
          <a:xfrm>
            <a:off x="4525748" y="3952343"/>
            <a:ext cx="1801310" cy="1933437"/>
          </a:xfrm>
          <a:prstGeom prst="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Special Education December </a:t>
            </a:r>
          </a:p>
        </p:txBody>
      </p:sp>
    </p:spTree>
    <p:extLst>
      <p:ext uri="{BB962C8B-B14F-4D97-AF65-F5344CB8AC3E}">
        <p14:creationId xmlns:p14="http://schemas.microsoft.com/office/powerpoint/2010/main" val="292168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title="Cognos Report"/>
          <p:cNvPicPr>
            <a:picLocks noGrp="1" noChangeAspect="1"/>
          </p:cNvPicPr>
          <p:nvPr>
            <p:ph idx="4294967295"/>
          </p:nvPr>
        </p:nvPicPr>
        <p:blipFill rotWithShape="1">
          <a:blip r:embed="rId2"/>
          <a:srcRect t="19104" r="46413"/>
          <a:stretch/>
        </p:blipFill>
        <p:spPr>
          <a:xfrm>
            <a:off x="0" y="138113"/>
            <a:ext cx="5376863" cy="6492875"/>
          </a:xfrm>
          <a:prstGeom prst="rect">
            <a:avLst/>
          </a:prstGeom>
        </p:spPr>
      </p:pic>
      <p:sp>
        <p:nvSpPr>
          <p:cNvPr id="8" name="Left Arrow 7" title="Arrow"/>
          <p:cNvSpPr/>
          <p:nvPr/>
        </p:nvSpPr>
        <p:spPr>
          <a:xfrm>
            <a:off x="2782957" y="3007379"/>
            <a:ext cx="567345" cy="2347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title="Arrow"/>
          <p:cNvSpPr/>
          <p:nvPr/>
        </p:nvSpPr>
        <p:spPr>
          <a:xfrm>
            <a:off x="2782957" y="3444028"/>
            <a:ext cx="567345" cy="261610"/>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523337" y="2736085"/>
            <a:ext cx="3448554" cy="584775"/>
          </a:xfrm>
          <a:prstGeom prst="rect">
            <a:avLst/>
          </a:prstGeom>
          <a:solidFill>
            <a:schemeClr val="accent1">
              <a:lumMod val="60000"/>
              <a:lumOff val="40000"/>
            </a:schemeClr>
          </a:solidFill>
        </p:spPr>
        <p:txBody>
          <a:bodyPr wrap="square" rtlCol="0">
            <a:spAutoFit/>
          </a:bodyPr>
          <a:lstStyle/>
          <a:p>
            <a:r>
              <a:rPr lang="en-US" sz="1600" dirty="0"/>
              <a:t>Excluded Report: Includes excluded records – those w/ interchange errors</a:t>
            </a:r>
          </a:p>
        </p:txBody>
      </p:sp>
      <p:sp>
        <p:nvSpPr>
          <p:cNvPr id="11" name="TextBox 10"/>
          <p:cNvSpPr txBox="1"/>
          <p:nvPr/>
        </p:nvSpPr>
        <p:spPr>
          <a:xfrm>
            <a:off x="3523337" y="3432823"/>
            <a:ext cx="2744016" cy="523220"/>
          </a:xfrm>
          <a:prstGeom prst="rect">
            <a:avLst/>
          </a:prstGeom>
          <a:solidFill>
            <a:schemeClr val="accent2">
              <a:lumMod val="40000"/>
              <a:lumOff val="60000"/>
            </a:schemeClr>
          </a:solidFill>
        </p:spPr>
        <p:txBody>
          <a:bodyPr wrap="square" rtlCol="0">
            <a:spAutoFit/>
          </a:bodyPr>
          <a:lstStyle/>
          <a:p>
            <a:r>
              <a:rPr lang="en-US" sz="1400" dirty="0"/>
              <a:t>Included Report: Includes records that are included in the snapshot</a:t>
            </a:r>
          </a:p>
        </p:txBody>
      </p:sp>
      <p:sp>
        <p:nvSpPr>
          <p:cNvPr id="2" name="TextBox 1" title="Rectangle"/>
          <p:cNvSpPr txBox="1"/>
          <p:nvPr/>
        </p:nvSpPr>
        <p:spPr>
          <a:xfrm>
            <a:off x="532151" y="2822713"/>
            <a:ext cx="2164659" cy="369332"/>
          </a:xfrm>
          <a:prstGeom prst="rect">
            <a:avLst/>
          </a:prstGeom>
          <a:noFill/>
          <a:ln w="19050">
            <a:solidFill>
              <a:schemeClr val="accent1"/>
            </a:solidFill>
          </a:ln>
        </p:spPr>
        <p:txBody>
          <a:bodyPr wrap="square" rtlCol="0">
            <a:spAutoFit/>
          </a:bodyPr>
          <a:lstStyle/>
          <a:p>
            <a:endParaRPr lang="en-US" dirty="0"/>
          </a:p>
        </p:txBody>
      </p:sp>
      <p:sp>
        <p:nvSpPr>
          <p:cNvPr id="12" name="TextBox 11" title="Rectangle"/>
          <p:cNvSpPr txBox="1"/>
          <p:nvPr/>
        </p:nvSpPr>
        <p:spPr>
          <a:xfrm>
            <a:off x="532152" y="3384550"/>
            <a:ext cx="2164658" cy="321088"/>
          </a:xfrm>
          <a:prstGeom prst="rect">
            <a:avLst/>
          </a:prstGeom>
          <a:noFill/>
          <a:ln w="28575">
            <a:solidFill>
              <a:schemeClr val="accent2">
                <a:lumMod val="60000"/>
                <a:lumOff val="40000"/>
              </a:schemeClr>
            </a:solidFill>
          </a:ln>
        </p:spPr>
        <p:txBody>
          <a:bodyPr wrap="square" rtlCol="0">
            <a:spAutoFit/>
          </a:bodyPr>
          <a:lstStyle/>
          <a:p>
            <a:endParaRPr lang="en-US" dirty="0"/>
          </a:p>
        </p:txBody>
      </p:sp>
      <p:sp>
        <p:nvSpPr>
          <p:cNvPr id="13" name="TextBox 12" title="Rectangle"/>
          <p:cNvSpPr txBox="1"/>
          <p:nvPr/>
        </p:nvSpPr>
        <p:spPr>
          <a:xfrm>
            <a:off x="532150" y="2006697"/>
            <a:ext cx="2164659" cy="369332"/>
          </a:xfrm>
          <a:prstGeom prst="rect">
            <a:avLst/>
          </a:prstGeom>
          <a:noFill/>
          <a:ln w="19050">
            <a:solidFill>
              <a:schemeClr val="accent6"/>
            </a:solidFill>
          </a:ln>
        </p:spPr>
        <p:txBody>
          <a:bodyPr wrap="square" rtlCol="0">
            <a:spAutoFit/>
          </a:bodyPr>
          <a:lstStyle/>
          <a:p>
            <a:endParaRPr lang="en-US" dirty="0"/>
          </a:p>
        </p:txBody>
      </p:sp>
      <p:sp>
        <p:nvSpPr>
          <p:cNvPr id="14" name="TextBox 13" title="Rectangle"/>
          <p:cNvSpPr txBox="1"/>
          <p:nvPr/>
        </p:nvSpPr>
        <p:spPr>
          <a:xfrm>
            <a:off x="532148" y="2411168"/>
            <a:ext cx="2164659" cy="369332"/>
          </a:xfrm>
          <a:prstGeom prst="rect">
            <a:avLst/>
          </a:prstGeom>
          <a:noFill/>
          <a:ln w="19050">
            <a:solidFill>
              <a:schemeClr val="accent6"/>
            </a:solidFill>
          </a:ln>
        </p:spPr>
        <p:txBody>
          <a:bodyPr wrap="square" rtlCol="0">
            <a:spAutoFit/>
          </a:bodyPr>
          <a:lstStyle/>
          <a:p>
            <a:endParaRPr lang="en-US" dirty="0"/>
          </a:p>
        </p:txBody>
      </p:sp>
      <p:sp>
        <p:nvSpPr>
          <p:cNvPr id="15" name="Left Arrow 14" title="Arrow"/>
          <p:cNvSpPr/>
          <p:nvPr/>
        </p:nvSpPr>
        <p:spPr>
          <a:xfrm>
            <a:off x="2782957" y="2535227"/>
            <a:ext cx="567345" cy="245273"/>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Arrow 15" title="Arrow"/>
          <p:cNvSpPr/>
          <p:nvPr/>
        </p:nvSpPr>
        <p:spPr>
          <a:xfrm>
            <a:off x="2782957" y="2098623"/>
            <a:ext cx="567345" cy="271486"/>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523337" y="2064306"/>
            <a:ext cx="2635337" cy="523220"/>
          </a:xfrm>
          <a:prstGeom prst="rect">
            <a:avLst/>
          </a:prstGeom>
          <a:solidFill>
            <a:schemeClr val="accent6">
              <a:lumMod val="60000"/>
              <a:lumOff val="40000"/>
            </a:schemeClr>
          </a:solidFill>
        </p:spPr>
        <p:txBody>
          <a:bodyPr wrap="square" rtlCol="0">
            <a:spAutoFit/>
          </a:bodyPr>
          <a:lstStyle/>
          <a:p>
            <a:r>
              <a:rPr lang="en-US" sz="1400" dirty="0"/>
              <a:t>Error Reports: Staff and Student have separate reports </a:t>
            </a:r>
          </a:p>
        </p:txBody>
      </p:sp>
      <p:sp>
        <p:nvSpPr>
          <p:cNvPr id="6" name="TextBox 5"/>
          <p:cNvSpPr txBox="1"/>
          <p:nvPr/>
        </p:nvSpPr>
        <p:spPr>
          <a:xfrm>
            <a:off x="3505986" y="29979"/>
            <a:ext cx="5522734" cy="369332"/>
          </a:xfrm>
          <a:prstGeom prst="rect">
            <a:avLst/>
          </a:prstGeom>
          <a:noFill/>
        </p:spPr>
        <p:txBody>
          <a:bodyPr wrap="square" rtlCol="0">
            <a:spAutoFit/>
          </a:bodyPr>
          <a:lstStyle/>
          <a:p>
            <a:r>
              <a:rPr lang="en-US" b="1" dirty="0"/>
              <a:t>Special Education December Count </a:t>
            </a:r>
            <a:r>
              <a:rPr lang="en-US" b="1" dirty="0" err="1"/>
              <a:t>Cognos</a:t>
            </a:r>
            <a:r>
              <a:rPr lang="en-US" b="1" dirty="0"/>
              <a:t> Reports</a:t>
            </a:r>
          </a:p>
        </p:txBody>
      </p:sp>
    </p:spTree>
    <p:extLst>
      <p:ext uri="{BB962C8B-B14F-4D97-AF65-F5344CB8AC3E}">
        <p14:creationId xmlns:p14="http://schemas.microsoft.com/office/powerpoint/2010/main" val="3978391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Cognos</a:t>
            </a:r>
            <a:r>
              <a:rPr lang="en-US" dirty="0"/>
              <a:t> DETAIL ERROR REPORT</a:t>
            </a:r>
            <a:br>
              <a:rPr lang="en-US" dirty="0"/>
            </a:b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58</a:t>
            </a:fld>
            <a:endParaRPr lang="en-US" dirty="0"/>
          </a:p>
        </p:txBody>
      </p:sp>
      <p:pic>
        <p:nvPicPr>
          <p:cNvPr id="5" name="Content Placeholder 4" title="Error Report Screenshot"/>
          <p:cNvPicPr>
            <a:picLocks noGrp="1" noChangeAspect="1"/>
          </p:cNvPicPr>
          <p:nvPr>
            <p:ph idx="1"/>
          </p:nvPr>
        </p:nvPicPr>
        <p:blipFill rotWithShape="1">
          <a:blip r:embed="rId3">
            <a:extLst>
              <a:ext uri="{28A0092B-C50C-407E-A947-70E740481C1C}">
                <a14:useLocalDpi xmlns:a14="http://schemas.microsoft.com/office/drawing/2010/main" val="0"/>
              </a:ext>
            </a:extLst>
          </a:blip>
          <a:srcRect r="40210" b="53056"/>
          <a:stretch/>
        </p:blipFill>
        <p:spPr>
          <a:xfrm>
            <a:off x="437759" y="1541830"/>
            <a:ext cx="8102159" cy="3975832"/>
          </a:xfrm>
        </p:spPr>
      </p:pic>
    </p:spTree>
    <p:extLst>
      <p:ext uri="{BB962C8B-B14F-4D97-AF65-F5344CB8AC3E}">
        <p14:creationId xmlns:p14="http://schemas.microsoft.com/office/powerpoint/2010/main" val="133408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Exporting Cognos Report to Excel</a:t>
            </a:r>
          </a:p>
        </p:txBody>
      </p:sp>
      <p:pic>
        <p:nvPicPr>
          <p:cNvPr id="5" name="Content Placeholder 4"/>
          <p:cNvPicPr>
            <a:picLocks noGrp="1" noChangeAspect="1"/>
          </p:cNvPicPr>
          <p:nvPr>
            <p:ph idx="1"/>
          </p:nvPr>
        </p:nvPicPr>
        <p:blipFill rotWithShape="1">
          <a:blip r:embed="rId2"/>
          <a:srcRect l="206" t="9751"/>
          <a:stretch/>
        </p:blipFill>
        <p:spPr>
          <a:xfrm>
            <a:off x="59880" y="1491448"/>
            <a:ext cx="3950474" cy="2827350"/>
          </a:xfrm>
          <a:prstGeom prst="rect">
            <a:avLst/>
          </a:prstGeo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4854727" y="1310252"/>
            <a:ext cx="3536530" cy="4408412"/>
          </a:xfrm>
          <a:prstGeom prst="rect">
            <a:avLst/>
          </a:prstGeom>
        </p:spPr>
      </p:pic>
      <p:sp>
        <p:nvSpPr>
          <p:cNvPr id="7" name="TextBox 9"/>
          <p:cNvSpPr txBox="1"/>
          <p:nvPr/>
        </p:nvSpPr>
        <p:spPr>
          <a:xfrm>
            <a:off x="2392822" y="1743340"/>
            <a:ext cx="2315912" cy="923330"/>
          </a:xfrm>
          <a:prstGeom prst="rect">
            <a:avLst/>
          </a:prstGeom>
          <a:solidFill>
            <a:schemeClr val="bg2"/>
          </a:solidFill>
          <a:ln w="444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Click on ‘Play’ Button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(available when a report is showing)</a:t>
            </a:r>
          </a:p>
        </p:txBody>
      </p:sp>
      <p:sp>
        <p:nvSpPr>
          <p:cNvPr id="8" name="Rectangle 7"/>
          <p:cNvSpPr/>
          <p:nvPr/>
        </p:nvSpPr>
        <p:spPr>
          <a:xfrm>
            <a:off x="5093293" y="3008120"/>
            <a:ext cx="2307365" cy="107677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p:cNvCxnSpPr/>
          <p:nvPr/>
        </p:nvCxnSpPr>
        <p:spPr>
          <a:xfrm flipH="1" flipV="1">
            <a:off x="7016098" y="3194553"/>
            <a:ext cx="769120" cy="1666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030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State Performance Plan Indicators associated with December Count Data</a:t>
            </a:r>
          </a:p>
        </p:txBody>
      </p:sp>
      <p:sp>
        <p:nvSpPr>
          <p:cNvPr id="3" name="Content Placeholder 2"/>
          <p:cNvSpPr>
            <a:spLocks noGrp="1"/>
          </p:cNvSpPr>
          <p:nvPr>
            <p:ph idx="1"/>
          </p:nvPr>
        </p:nvSpPr>
        <p:spPr/>
        <p:txBody>
          <a:bodyPr/>
          <a:lstStyle/>
          <a:p>
            <a:pPr marL="285750" lvl="0" indent="-285750">
              <a:buFont typeface="Wingdings" panose="05000000000000000000" pitchFamily="2" charset="2"/>
              <a:buChar char="Ø"/>
            </a:pPr>
            <a:r>
              <a:rPr lang="en-US" sz="1600" b="1" dirty="0">
                <a:solidFill>
                  <a:schemeClr val="tx1"/>
                </a:solidFill>
                <a:latin typeface="+mn-lt"/>
              </a:rPr>
              <a:t>SPP Indicator 5 - LRE Placement</a:t>
            </a:r>
            <a:r>
              <a:rPr lang="en-US" sz="1600" dirty="0">
                <a:solidFill>
                  <a:schemeClr val="tx1"/>
                </a:solidFill>
                <a:latin typeface="+mn-lt"/>
              </a:rPr>
              <a:t>: % of children 6-21 and 5 year </a:t>
            </a:r>
            <a:r>
              <a:rPr lang="en-US" sz="1600" dirty="0" err="1">
                <a:solidFill>
                  <a:schemeClr val="tx1"/>
                </a:solidFill>
                <a:latin typeface="+mn-lt"/>
              </a:rPr>
              <a:t>olds</a:t>
            </a:r>
            <a:r>
              <a:rPr lang="en-US" sz="1600" dirty="0">
                <a:solidFill>
                  <a:schemeClr val="tx1"/>
                </a:solidFill>
                <a:latin typeface="+mn-lt"/>
              </a:rPr>
              <a:t> in Kindergarten with IEPs served (A) Inside regular class 80% or more of day, (B) Inside regular class less than 40% of day, (C) In separate schools, residential facilities, or homebound/hospital placements  </a:t>
            </a:r>
          </a:p>
          <a:p>
            <a:pPr marL="285750" lvl="0" indent="-285750">
              <a:buFont typeface="Wingdings" panose="05000000000000000000" pitchFamily="2" charset="2"/>
              <a:buChar char="Ø"/>
            </a:pPr>
            <a:r>
              <a:rPr lang="en-US" sz="1600" b="1" dirty="0">
                <a:solidFill>
                  <a:schemeClr val="tx1"/>
                </a:solidFill>
                <a:latin typeface="+mn-lt"/>
              </a:rPr>
              <a:t>SPP Indicator 6 - Early Childhood Settings</a:t>
            </a:r>
            <a:r>
              <a:rPr lang="en-US" sz="1600" dirty="0">
                <a:solidFill>
                  <a:schemeClr val="tx1"/>
                </a:solidFill>
                <a:latin typeface="+mn-lt"/>
              </a:rPr>
              <a:t>: % of children ages 3-5 (excluding 5 year </a:t>
            </a:r>
            <a:r>
              <a:rPr lang="en-US" sz="1600" dirty="0" err="1">
                <a:solidFill>
                  <a:schemeClr val="tx1"/>
                </a:solidFill>
                <a:latin typeface="+mn-lt"/>
              </a:rPr>
              <a:t>olds</a:t>
            </a:r>
            <a:r>
              <a:rPr lang="en-US" sz="1600" dirty="0">
                <a:solidFill>
                  <a:schemeClr val="tx1"/>
                </a:solidFill>
                <a:latin typeface="+mn-lt"/>
              </a:rPr>
              <a:t> in Kindergarten) with IEPs (A) Receiving majority of special education and related services in regular early childhood program, (B) Attending separate special education class, separate school, or residential facility </a:t>
            </a:r>
            <a:endParaRPr lang="en-US" sz="1600" b="1" dirty="0">
              <a:solidFill>
                <a:schemeClr val="tx1"/>
              </a:solidFill>
              <a:latin typeface="+mn-lt"/>
            </a:endParaRPr>
          </a:p>
          <a:p>
            <a:pPr marL="285750" indent="-285750">
              <a:buFont typeface="Wingdings" panose="05000000000000000000" pitchFamily="2" charset="2"/>
              <a:buChar char="Ø"/>
            </a:pPr>
            <a:r>
              <a:rPr lang="en-US" sz="1600" b="1" dirty="0">
                <a:solidFill>
                  <a:schemeClr val="tx1"/>
                </a:solidFill>
                <a:latin typeface="+mn-lt"/>
              </a:rPr>
              <a:t>SPP Indicator 9 - Disproportionate Representation in Special Education</a:t>
            </a:r>
            <a:r>
              <a:rPr lang="en-US" sz="1600" dirty="0">
                <a:solidFill>
                  <a:schemeClr val="tx1"/>
                </a:solidFill>
                <a:latin typeface="+mn-lt"/>
              </a:rPr>
              <a:t>: % of districts with disproportionate representation of racial/ethnic groups due to inappropriate identification</a:t>
            </a:r>
            <a:endParaRPr lang="en-US" sz="1600" b="1" dirty="0">
              <a:solidFill>
                <a:schemeClr val="tx1"/>
              </a:solidFill>
              <a:latin typeface="+mn-lt"/>
            </a:endParaRPr>
          </a:p>
          <a:p>
            <a:pPr marL="285750" indent="-285750">
              <a:buFont typeface="Wingdings" panose="05000000000000000000" pitchFamily="2" charset="2"/>
              <a:buChar char="Ø"/>
            </a:pPr>
            <a:r>
              <a:rPr lang="en-US" sz="1600" b="1" dirty="0">
                <a:solidFill>
                  <a:schemeClr val="tx1"/>
                </a:solidFill>
                <a:latin typeface="+mn-lt"/>
              </a:rPr>
              <a:t>SPP Indicator 10 - Disproportionate Representation in Specific Disability Categories</a:t>
            </a:r>
            <a:r>
              <a:rPr lang="en-US" sz="1600" dirty="0">
                <a:solidFill>
                  <a:schemeClr val="tx1"/>
                </a:solidFill>
                <a:latin typeface="+mn-lt"/>
              </a:rPr>
              <a:t>: % of districts with disproportionate representation of racial/ethnic groups in specific disability categories to inappropriate identification</a:t>
            </a:r>
            <a:endParaRPr lang="en-US" sz="1600" b="1" dirty="0">
              <a:solidFill>
                <a:schemeClr val="tx1"/>
              </a:solidFill>
              <a:latin typeface="+mn-lt"/>
            </a:endParaRPr>
          </a:p>
          <a:p>
            <a:pPr marL="285750" indent="-285750">
              <a:buFont typeface="Wingdings" panose="05000000000000000000" pitchFamily="2" charset="2"/>
              <a:buChar char="v"/>
            </a:pPr>
            <a:endParaRPr lang="en-US" sz="1600" b="1" dirty="0">
              <a:solidFill>
                <a:schemeClr val="tx1"/>
              </a:solidFill>
            </a:endParaRPr>
          </a:p>
          <a:p>
            <a:pPr lvl="0"/>
            <a:endParaRPr lang="en-US" sz="1600" b="1" dirty="0">
              <a:solidFill>
                <a:schemeClr val="tx1"/>
              </a:solidFill>
            </a:endParaRPr>
          </a:p>
          <a:p>
            <a:pPr marL="285750" indent="-285750">
              <a:buFont typeface="Wingdings" panose="05000000000000000000" pitchFamily="2" charset="2"/>
              <a:buChar char="v"/>
            </a:pPr>
            <a:endParaRPr lang="en-US" sz="1600" b="1" dirty="0">
              <a:solidFill>
                <a:schemeClr val="tx1"/>
              </a:solidFill>
            </a:endParaRPr>
          </a:p>
          <a:p>
            <a:pPr marL="285750" lvl="0" indent="-285750">
              <a:buFont typeface="Wingdings" panose="05000000000000000000" pitchFamily="2" charset="2"/>
              <a:buChar char="v"/>
            </a:pPr>
            <a:endParaRPr lang="en-US" sz="1600" dirty="0">
              <a:solidFill>
                <a:schemeClr val="tx1"/>
              </a:solidFill>
              <a:latin typeface="+mn-lt"/>
            </a:endParaRPr>
          </a:p>
          <a:p>
            <a:pPr marL="285750" lvl="0" indent="-285750">
              <a:buFont typeface="Wingdings" panose="05000000000000000000" pitchFamily="2" charset="2"/>
              <a:buChar char="v"/>
            </a:pPr>
            <a:endParaRPr lang="en-US" sz="1600" dirty="0">
              <a:solidFill>
                <a:schemeClr val="tx1"/>
              </a:solidFill>
              <a:latin typeface="+mn-lt"/>
            </a:endParaRPr>
          </a:p>
          <a:p>
            <a:pPr marL="342900" indent="-342900">
              <a:buFont typeface="Wingdings" panose="05000000000000000000" pitchFamily="2" charset="2"/>
              <a:buChar char="ü"/>
            </a:pPr>
            <a:endParaRPr lang="en-US" b="1" dirty="0">
              <a:solidFill>
                <a:schemeClr val="tx1"/>
              </a:solidFill>
            </a:endParaRPr>
          </a:p>
          <a:p>
            <a:pPr marL="342900" indent="-342900">
              <a:buFont typeface="Wingdings" panose="05000000000000000000" pitchFamily="2" charset="2"/>
              <a:buChar char="ü"/>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6</a:t>
            </a:fld>
            <a:endParaRPr lang="en-US" dirty="0"/>
          </a:p>
        </p:txBody>
      </p:sp>
    </p:spTree>
    <p:extLst>
      <p:ext uri="{BB962C8B-B14F-4D97-AF65-F5344CB8AC3E}">
        <p14:creationId xmlns:p14="http://schemas.microsoft.com/office/powerpoint/2010/main" val="903127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a:ea typeface="+mj-ea"/>
              </a:rPr>
              <a:t>Correcting Snapshot Errors</a:t>
            </a:r>
          </a:p>
        </p:txBody>
      </p:sp>
      <p:sp>
        <p:nvSpPr>
          <p:cNvPr id="40962" name="Content Placeholder 4"/>
          <p:cNvSpPr>
            <a:spLocks noGrp="1"/>
          </p:cNvSpPr>
          <p:nvPr>
            <p:ph idx="1"/>
          </p:nvPr>
        </p:nvSpPr>
        <p:spPr bwMode="auto"/>
        <p:txBody>
          <a:bodyPr wrap="square" numCol="1" anchor="t" anchorCtr="0" compatLnSpc="1">
            <a:prstTxWarp prst="textNoShape">
              <a:avLst/>
            </a:prstTxWarp>
            <a:noAutofit/>
          </a:bodyPr>
          <a:lstStyle/>
          <a:p>
            <a:pPr marL="285750" indent="-285750">
              <a:buFont typeface="Wingdings" panose="05000000000000000000" pitchFamily="2" charset="2"/>
              <a:buChar char="§"/>
            </a:pPr>
            <a:r>
              <a:rPr lang="en-US" sz="1800" dirty="0">
                <a:solidFill>
                  <a:schemeClr val="tx1"/>
                </a:solidFill>
                <a:latin typeface="+mn-lt"/>
              </a:rPr>
              <a:t>View Status of December Count snapshot </a:t>
            </a:r>
          </a:p>
          <a:p>
            <a:pPr lvl="1"/>
            <a:r>
              <a:rPr lang="en-US" sz="1800" dirty="0"/>
              <a:t>Email will be sent with status</a:t>
            </a:r>
          </a:p>
          <a:p>
            <a:pPr lvl="1"/>
            <a:r>
              <a:rPr lang="en-US" sz="1800" dirty="0"/>
              <a:t>Then check Status Dashboard screen –shows if processed and # of errors</a:t>
            </a:r>
            <a:endParaRPr lang="en-US" altLang="en-US" sz="1800" b="0" dirty="0"/>
          </a:p>
          <a:p>
            <a:pPr marL="273050" eaLnBrk="1" hangingPunct="1">
              <a:buFont typeface="Wingdings" pitchFamily="2" charset="2"/>
              <a:buChar char="§"/>
            </a:pPr>
            <a:r>
              <a:rPr lang="en-US" altLang="en-US" sz="1800" b="0" dirty="0">
                <a:solidFill>
                  <a:schemeClr val="tx1"/>
                </a:solidFill>
                <a:latin typeface="+mn-lt"/>
              </a:rPr>
              <a:t>View errors in the Detail Error Reports (Pipeline Error Reports or Cognos)</a:t>
            </a:r>
          </a:p>
          <a:p>
            <a:pPr marL="273050" eaLnBrk="1" hangingPunct="1">
              <a:buFont typeface="Wingdings" pitchFamily="2" charset="2"/>
              <a:buChar char="§"/>
            </a:pPr>
            <a:r>
              <a:rPr lang="en-US" altLang="en-US" sz="1800" b="0" dirty="0">
                <a:solidFill>
                  <a:schemeClr val="tx1"/>
                </a:solidFill>
                <a:latin typeface="+mn-lt"/>
              </a:rPr>
              <a:t>Option to export the report to Excel if you’d like</a:t>
            </a:r>
          </a:p>
          <a:p>
            <a:pPr marL="273050" eaLnBrk="1" hangingPunct="1">
              <a:buFont typeface="Wingdings" pitchFamily="2" charset="2"/>
              <a:buChar char="§"/>
            </a:pPr>
            <a:r>
              <a:rPr lang="en-US" altLang="en-US" sz="1800" b="0" dirty="0">
                <a:solidFill>
                  <a:schemeClr val="tx1"/>
                </a:solidFill>
                <a:latin typeface="+mn-lt"/>
              </a:rPr>
              <a:t>Correct the errors in the appropriate Interchange File </a:t>
            </a:r>
          </a:p>
          <a:p>
            <a:pPr marL="1016000" lvl="1" indent="-285750"/>
            <a:r>
              <a:rPr lang="en-US" altLang="en-US" sz="1800" b="0" dirty="0">
                <a:solidFill>
                  <a:schemeClr val="tx1"/>
                </a:solidFill>
              </a:rPr>
              <a:t>preferably Enrich or your source system</a:t>
            </a:r>
          </a:p>
          <a:p>
            <a:pPr marL="1016000" lvl="1" indent="-285750"/>
            <a:r>
              <a:rPr lang="en-US" altLang="en-US" sz="1800" b="0" dirty="0">
                <a:solidFill>
                  <a:schemeClr val="tx1"/>
                </a:solidFill>
              </a:rPr>
              <a:t>Student/Staff files-</a:t>
            </a:r>
            <a:r>
              <a:rPr lang="en-US" altLang="en-US" sz="1800" dirty="0"/>
              <a:t> will </a:t>
            </a:r>
            <a:r>
              <a:rPr lang="en-US" altLang="en-US" sz="1800" b="0" dirty="0">
                <a:solidFill>
                  <a:schemeClr val="tx1"/>
                </a:solidFill>
              </a:rPr>
              <a:t>need to contact district respondent </a:t>
            </a:r>
            <a:r>
              <a:rPr lang="en-US" altLang="en-US" sz="1800" dirty="0"/>
              <a:t>to resolve these</a:t>
            </a:r>
            <a:r>
              <a:rPr lang="en-US" altLang="en-US" sz="1800" b="0" dirty="0">
                <a:solidFill>
                  <a:schemeClr val="tx1"/>
                </a:solidFill>
              </a:rPr>
              <a:t> errors (unles</a:t>
            </a:r>
            <a:r>
              <a:rPr lang="en-US" altLang="en-US" sz="1800" dirty="0"/>
              <a:t>s AU is submitting staff)</a:t>
            </a:r>
            <a:endParaRPr lang="en-US" altLang="en-US" sz="1800" b="0" dirty="0">
              <a:solidFill>
                <a:schemeClr val="tx1"/>
              </a:solidFill>
            </a:endParaRPr>
          </a:p>
          <a:p>
            <a:pPr marL="273050" eaLnBrk="1" hangingPunct="1">
              <a:buFont typeface="Wingdings" pitchFamily="2" charset="2"/>
              <a:buChar char="§"/>
            </a:pPr>
            <a:r>
              <a:rPr lang="en-US" altLang="en-US" sz="1800" b="0" dirty="0">
                <a:solidFill>
                  <a:schemeClr val="tx1"/>
                </a:solidFill>
                <a:latin typeface="+mn-lt"/>
              </a:rPr>
              <a:t>Re-upload your corrected files to the IEP Interchange.  If errors only exist in 1 of the files, you can resubmit only the 1 file containing corrections.</a:t>
            </a:r>
          </a:p>
          <a:p>
            <a:pPr marL="273050" eaLnBrk="1" hangingPunct="1">
              <a:buFont typeface="Wingdings" pitchFamily="2" charset="2"/>
              <a:buChar char="§"/>
            </a:pPr>
            <a:r>
              <a:rPr lang="en-US" altLang="en-US" sz="1800" b="0" dirty="0">
                <a:solidFill>
                  <a:schemeClr val="tx1"/>
                </a:solidFill>
                <a:latin typeface="+mn-lt"/>
              </a:rPr>
              <a:t>Re-Create the Snapshot</a:t>
            </a:r>
          </a:p>
          <a:p>
            <a:pPr marL="273050" eaLnBrk="1" hangingPunct="1">
              <a:buFont typeface="Wingdings" pitchFamily="2" charset="2"/>
              <a:buChar char="§"/>
            </a:pPr>
            <a:r>
              <a:rPr lang="en-US" altLang="en-US" sz="1800" b="0" dirty="0">
                <a:solidFill>
                  <a:schemeClr val="tx1"/>
                </a:solidFill>
                <a:latin typeface="+mn-lt"/>
              </a:rPr>
              <a:t>Repeat as many times as needed</a:t>
            </a:r>
          </a:p>
        </p:txBody>
      </p:sp>
      <p:sp>
        <p:nvSpPr>
          <p:cNvPr id="2" name="Slide Number Placeholder 1"/>
          <p:cNvSpPr>
            <a:spLocks noGrp="1"/>
          </p:cNvSpPr>
          <p:nvPr>
            <p:ph type="sldNum" sz="quarter" idx="12"/>
          </p:nvPr>
        </p:nvSpPr>
        <p:spPr/>
        <p:txBody>
          <a:bodyPr/>
          <a:lstStyle/>
          <a:p>
            <a:fld id="{67726FA2-3EC9-4717-AD62-D8C823692DD3}" type="slidenum">
              <a:rPr lang="en-US" smtClean="0"/>
              <a:pPr/>
              <a:t>60</a:t>
            </a:fld>
            <a:endParaRPr lang="en-US" dirty="0"/>
          </a:p>
        </p:txBody>
      </p:sp>
    </p:spTree>
    <p:extLst>
      <p:ext uri="{BB962C8B-B14F-4D97-AF65-F5344CB8AC3E}">
        <p14:creationId xmlns:p14="http://schemas.microsoft.com/office/powerpoint/2010/main" val="2412717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000" b="0" dirty="0">
                <a:solidFill>
                  <a:schemeClr val="tx1"/>
                </a:solidFill>
              </a:rPr>
              <a:t>Summary </a:t>
            </a:r>
            <a:r>
              <a:rPr lang="en-US" sz="2000" dirty="0"/>
              <a:t>Errors and </a:t>
            </a:r>
            <a:r>
              <a:rPr lang="en-US" sz="2000" b="0" dirty="0">
                <a:solidFill>
                  <a:schemeClr val="tx1"/>
                </a:solidFill>
              </a:rPr>
              <a:t>Warnings work a little differently than other detail errors as they may pertain to a certain select group of records or even the entire set of data depending on the warning.</a:t>
            </a:r>
          </a:p>
          <a:p>
            <a:pPr marL="45720" indent="0">
              <a:buNone/>
            </a:pPr>
            <a:endParaRPr lang="en-US" sz="2000" b="0" dirty="0">
              <a:solidFill>
                <a:schemeClr val="tx1"/>
              </a:solidFill>
            </a:endParaRPr>
          </a:p>
          <a:p>
            <a:pPr marL="45720" indent="0">
              <a:buNone/>
            </a:pPr>
            <a:r>
              <a:rPr lang="en-US" sz="2000" b="0" dirty="0">
                <a:solidFill>
                  <a:schemeClr val="tx1"/>
                </a:solidFill>
              </a:rPr>
              <a:t>Example:</a:t>
            </a:r>
          </a:p>
          <a:p>
            <a:pPr marL="45720" indent="0">
              <a:buNone/>
            </a:pPr>
            <a:r>
              <a:rPr lang="en-US" sz="2000" dirty="0">
                <a:solidFill>
                  <a:schemeClr val="tx1"/>
                </a:solidFill>
                <a:latin typeface="+mn-lt"/>
              </a:rPr>
              <a:t>DC043</a:t>
            </a:r>
            <a:r>
              <a:rPr lang="en-US" sz="2000" b="0" dirty="0">
                <a:solidFill>
                  <a:schemeClr val="tx1"/>
                </a:solidFill>
                <a:latin typeface="+mn-lt"/>
              </a:rPr>
              <a:t> – Error – No Child Find Coordinator (Job Class Code 330) was reported. If accurate, please refer to the Exception Request Instructions.</a:t>
            </a:r>
          </a:p>
          <a:p>
            <a:pPr marL="45720" indent="0">
              <a:buNone/>
            </a:pPr>
            <a:r>
              <a:rPr lang="en-US" sz="2000" dirty="0">
                <a:solidFill>
                  <a:schemeClr val="tx1"/>
                </a:solidFill>
              </a:rPr>
              <a:t>DC042</a:t>
            </a:r>
            <a:r>
              <a:rPr lang="en-US" sz="2000" b="0" dirty="0">
                <a:solidFill>
                  <a:schemeClr val="tx1"/>
                </a:solidFill>
              </a:rPr>
              <a:t>-Warning: More than 5 FTE Paraprofessionals (416) were reported as district-wide (9980). Paraprofessionals should be attributed to the buildings they serve</a:t>
            </a:r>
          </a:p>
          <a:p>
            <a:pPr marL="45720" indent="0">
              <a:buNone/>
            </a:pPr>
            <a:endParaRPr lang="en-US" sz="2000" b="0" dirty="0">
              <a:solidFill>
                <a:schemeClr val="tx1"/>
              </a:solidFill>
            </a:endParaRPr>
          </a:p>
          <a:p>
            <a:pPr marL="45720" indent="0">
              <a:buNone/>
            </a:pPr>
            <a:r>
              <a:rPr lang="en-US" sz="2000" b="0" dirty="0">
                <a:solidFill>
                  <a:schemeClr val="tx1"/>
                </a:solidFill>
              </a:rPr>
              <a:t>You can see which paraprofessionals are reported as </a:t>
            </a:r>
            <a:r>
              <a:rPr lang="en-US" sz="2000" dirty="0"/>
              <a:t>district</a:t>
            </a:r>
            <a:r>
              <a:rPr lang="en-US" sz="2000" b="0" dirty="0">
                <a:solidFill>
                  <a:schemeClr val="tx1"/>
                </a:solidFill>
              </a:rPr>
              <a:t>-wide in the “Included” report. </a:t>
            </a:r>
          </a:p>
        </p:txBody>
      </p:sp>
      <p:sp>
        <p:nvSpPr>
          <p:cNvPr id="3" name="Slide Number Placeholder 2"/>
          <p:cNvSpPr>
            <a:spLocks noGrp="1"/>
          </p:cNvSpPr>
          <p:nvPr>
            <p:ph type="sldNum" sz="quarter" idx="12"/>
          </p:nvPr>
        </p:nvSpPr>
        <p:spPr/>
        <p:txBody>
          <a:bodyPr/>
          <a:lstStyle/>
          <a:p>
            <a:fld id="{67726FA2-3EC9-4717-AD62-D8C823692DD3}" type="slidenum">
              <a:rPr lang="en-US" smtClean="0"/>
              <a:pPr/>
              <a:t>61</a:t>
            </a:fld>
            <a:endParaRPr lang="en-US" dirty="0"/>
          </a:p>
        </p:txBody>
      </p:sp>
      <p:sp>
        <p:nvSpPr>
          <p:cNvPr id="6" name="Text Placeholder 5"/>
          <p:cNvSpPr>
            <a:spLocks noGrp="1"/>
          </p:cNvSpPr>
          <p:nvPr>
            <p:ph type="body" idx="4294967295"/>
          </p:nvPr>
        </p:nvSpPr>
        <p:spPr>
          <a:xfrm>
            <a:off x="0" y="187325"/>
            <a:ext cx="6096000" cy="639763"/>
          </a:xfrm>
        </p:spPr>
        <p:txBody>
          <a:bodyPr/>
          <a:lstStyle/>
          <a:p>
            <a:pPr marL="0" indent="0">
              <a:buNone/>
            </a:pPr>
            <a:r>
              <a:rPr lang="en-US" dirty="0"/>
              <a:t>Summary Errors and Warnings</a:t>
            </a:r>
          </a:p>
        </p:txBody>
      </p:sp>
    </p:spTree>
    <p:extLst>
      <p:ext uri="{BB962C8B-B14F-4D97-AF65-F5344CB8AC3E}">
        <p14:creationId xmlns:p14="http://schemas.microsoft.com/office/powerpoint/2010/main" val="604038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December Count Snapshot Error Exceptions</a:t>
            </a:r>
          </a:p>
        </p:txBody>
      </p:sp>
      <p:sp>
        <p:nvSpPr>
          <p:cNvPr id="2" name="Content Placeholder 1"/>
          <p:cNvSpPr>
            <a:spLocks noGrp="1"/>
          </p:cNvSpPr>
          <p:nvPr>
            <p:ph idx="1"/>
          </p:nvPr>
        </p:nvSpPr>
        <p:spPr/>
        <p:txBody>
          <a:bodyPr>
            <a:noAutofit/>
          </a:bodyPr>
          <a:lstStyle/>
          <a:p>
            <a:pPr marL="45720" indent="0">
              <a:buNone/>
            </a:pPr>
            <a:r>
              <a:rPr lang="en-US" sz="1400" b="0" dirty="0">
                <a:solidFill>
                  <a:schemeClr val="tx1"/>
                </a:solidFill>
                <a:latin typeface="+mn-lt"/>
              </a:rPr>
              <a:t>The Special Education December Count has 5 Allowable Exceptions.</a:t>
            </a:r>
          </a:p>
          <a:p>
            <a:pPr marL="45720"/>
            <a:r>
              <a:rPr lang="en-US" sz="1400" b="0" dirty="0">
                <a:solidFill>
                  <a:schemeClr val="tx1"/>
                </a:solidFill>
                <a:latin typeface="+mn-lt"/>
              </a:rPr>
              <a:t>If you receive one of the following errors it will be necessary to send us in an Exception.  You may find the template under Additional </a:t>
            </a:r>
            <a:r>
              <a:rPr lang="en-US" sz="1400" dirty="0">
                <a:solidFill>
                  <a:schemeClr val="tx1"/>
                </a:solidFill>
                <a:latin typeface="+mn-lt"/>
              </a:rPr>
              <a:t>Links</a:t>
            </a:r>
            <a:r>
              <a:rPr lang="en-US" sz="1400" b="0" dirty="0">
                <a:solidFill>
                  <a:schemeClr val="tx1"/>
                </a:solidFill>
                <a:latin typeface="+mn-lt"/>
              </a:rPr>
              <a:t> here</a:t>
            </a:r>
            <a:r>
              <a:rPr lang="en-US" sz="1400" dirty="0">
                <a:solidFill>
                  <a:schemeClr val="tx1"/>
                </a:solidFill>
                <a:latin typeface="+mn-lt"/>
              </a:rPr>
              <a:t>: </a:t>
            </a:r>
            <a:r>
              <a:rPr lang="en-US" sz="1400" dirty="0">
                <a:solidFill>
                  <a:schemeClr val="tx1"/>
                </a:solidFill>
                <a:latin typeface="+mn-lt"/>
                <a:hlinkClick r:id="rId2"/>
              </a:rPr>
              <a:t>http://www.cde.state.co.us/datapipeline/snap_sped-december</a:t>
            </a:r>
            <a:r>
              <a:rPr lang="en-US" sz="1400" dirty="0">
                <a:solidFill>
                  <a:schemeClr val="tx1"/>
                </a:solidFill>
                <a:latin typeface="+mn-lt"/>
              </a:rPr>
              <a:t> </a:t>
            </a:r>
            <a:endParaRPr lang="en-US" sz="1400" b="0" dirty="0">
              <a:solidFill>
                <a:schemeClr val="tx1"/>
              </a:solidFill>
              <a:latin typeface="+mn-lt"/>
            </a:endParaRPr>
          </a:p>
          <a:p>
            <a:pPr marL="45720" indent="0">
              <a:buNone/>
            </a:pPr>
            <a:r>
              <a:rPr lang="en-US" sz="1400" dirty="0">
                <a:solidFill>
                  <a:schemeClr val="tx1"/>
                </a:solidFill>
                <a:latin typeface="+mn-lt"/>
              </a:rPr>
              <a:t>Student: </a:t>
            </a:r>
          </a:p>
          <a:p>
            <a:pPr marL="45720" indent="0">
              <a:buNone/>
            </a:pPr>
            <a:r>
              <a:rPr lang="en-US" sz="1400" dirty="0">
                <a:solidFill>
                  <a:schemeClr val="tx1"/>
                </a:solidFill>
                <a:latin typeface="+mn-lt"/>
              </a:rPr>
              <a:t>DC104</a:t>
            </a:r>
            <a:r>
              <a:rPr lang="en-US" sz="1400" b="0" dirty="0">
                <a:solidFill>
                  <a:schemeClr val="tx1"/>
                </a:solidFill>
                <a:latin typeface="+mn-lt"/>
              </a:rPr>
              <a:t> Age is outside of the min/max range for this grade level.</a:t>
            </a:r>
          </a:p>
          <a:p>
            <a:pPr marL="45720" indent="0">
              <a:buNone/>
            </a:pPr>
            <a:r>
              <a:rPr lang="en-US" sz="1400" dirty="0">
                <a:solidFill>
                  <a:schemeClr val="tx1"/>
                </a:solidFill>
                <a:latin typeface="+mn-lt"/>
              </a:rPr>
              <a:t>Staff:</a:t>
            </a:r>
            <a:endParaRPr lang="en-US" sz="1400" b="0" dirty="0">
              <a:solidFill>
                <a:schemeClr val="tx1"/>
              </a:solidFill>
              <a:latin typeface="+mn-lt"/>
            </a:endParaRPr>
          </a:p>
          <a:p>
            <a:pPr marL="45720" indent="0">
              <a:buNone/>
            </a:pPr>
            <a:r>
              <a:rPr lang="en-US" sz="1400" dirty="0">
                <a:solidFill>
                  <a:schemeClr val="tx1"/>
                </a:solidFill>
                <a:latin typeface="+mn-lt"/>
              </a:rPr>
              <a:t>DC033</a:t>
            </a:r>
            <a:r>
              <a:rPr lang="en-US" sz="1400" b="0" dirty="0">
                <a:solidFill>
                  <a:schemeClr val="tx1"/>
                </a:solidFill>
                <a:latin typeface="+mn-lt"/>
              </a:rPr>
              <a:t> No Special Education Director was reported. </a:t>
            </a:r>
          </a:p>
          <a:p>
            <a:pPr marL="45720" indent="0">
              <a:buNone/>
            </a:pPr>
            <a:r>
              <a:rPr lang="en-US" sz="1400" dirty="0">
                <a:solidFill>
                  <a:schemeClr val="tx1"/>
                </a:solidFill>
                <a:latin typeface="+mn-lt"/>
              </a:rPr>
              <a:t>DC043</a:t>
            </a:r>
            <a:r>
              <a:rPr lang="en-US" sz="1400" b="0" dirty="0">
                <a:solidFill>
                  <a:schemeClr val="tx1"/>
                </a:solidFill>
                <a:latin typeface="+mn-lt"/>
              </a:rPr>
              <a:t> No Child Find Coordinator was reported.</a:t>
            </a:r>
          </a:p>
          <a:p>
            <a:pPr marL="45720"/>
            <a:r>
              <a:rPr lang="en-US" sz="1400" dirty="0">
                <a:solidFill>
                  <a:schemeClr val="tx1"/>
                </a:solidFill>
                <a:latin typeface="+mn-lt"/>
              </a:rPr>
              <a:t>DC157 FTE total for an individual is outside of 0.005 and 1.71 allowable range </a:t>
            </a:r>
          </a:p>
          <a:p>
            <a:pPr marL="45720"/>
            <a:r>
              <a:rPr lang="en-US" sz="1400" dirty="0">
                <a:solidFill>
                  <a:schemeClr val="tx1"/>
                </a:solidFill>
                <a:latin typeface="+mn-lt"/>
              </a:rPr>
              <a:t>DC206 TOTAL FTE  for an individual is outside of allowable range </a:t>
            </a:r>
            <a:endParaRPr lang="en-US" sz="1400" b="0" dirty="0">
              <a:solidFill>
                <a:schemeClr val="tx1"/>
              </a:solidFill>
              <a:latin typeface="+mn-lt"/>
            </a:endParaRPr>
          </a:p>
          <a:p>
            <a:pPr marL="45720" indent="0">
              <a:buNone/>
            </a:pPr>
            <a:endParaRPr lang="en-US" sz="1400" b="0" dirty="0">
              <a:solidFill>
                <a:schemeClr val="tx1"/>
              </a:solidFill>
              <a:latin typeface="+mn-lt"/>
            </a:endParaRPr>
          </a:p>
          <a:p>
            <a:pPr marL="45720" indent="0">
              <a:buNone/>
            </a:pPr>
            <a:r>
              <a:rPr lang="en-US" sz="1400" b="0" dirty="0">
                <a:solidFill>
                  <a:schemeClr val="tx1"/>
                </a:solidFill>
                <a:latin typeface="+mn-lt"/>
              </a:rPr>
              <a:t>Please see the Instructions tab for directions in completing the form.  Paste the template into </a:t>
            </a:r>
            <a:r>
              <a:rPr lang="en-US" sz="1400" dirty="0"/>
              <a:t>your AU #</a:t>
            </a:r>
            <a:r>
              <a:rPr lang="en-US" sz="1400" b="0" dirty="0">
                <a:solidFill>
                  <a:schemeClr val="tx1"/>
                </a:solidFill>
                <a:latin typeface="+mn-lt"/>
              </a:rPr>
              <a:t> </a:t>
            </a:r>
            <a:r>
              <a:rPr lang="en-US" sz="1400" b="1" dirty="0">
                <a:solidFill>
                  <a:schemeClr val="accent2"/>
                </a:solidFill>
                <a:latin typeface="+mn-lt"/>
              </a:rPr>
              <a:t>Syncplicity </a:t>
            </a:r>
            <a:r>
              <a:rPr lang="en-US" sz="1400" b="0" dirty="0">
                <a:solidFill>
                  <a:schemeClr val="tx1"/>
                </a:solidFill>
                <a:latin typeface="+mn-lt"/>
              </a:rPr>
              <a:t>folder and let us know via email to look for it. Once approved, CDE will upload the exceptions and let you know to recreate the snapshot bypassing the business rule for the approved record. </a:t>
            </a:r>
          </a:p>
        </p:txBody>
      </p:sp>
      <p:sp>
        <p:nvSpPr>
          <p:cNvPr id="3" name="Slide Number Placeholder 2"/>
          <p:cNvSpPr>
            <a:spLocks noGrp="1"/>
          </p:cNvSpPr>
          <p:nvPr>
            <p:ph type="sldNum" sz="quarter" idx="12"/>
          </p:nvPr>
        </p:nvSpPr>
        <p:spPr/>
        <p:txBody>
          <a:bodyPr/>
          <a:lstStyle/>
          <a:p>
            <a:fld id="{67726FA2-3EC9-4717-AD62-D8C823692DD3}" type="slidenum">
              <a:rPr lang="en-US" smtClean="0"/>
              <a:pPr/>
              <a:t>62</a:t>
            </a:fld>
            <a:endParaRPr lang="en-US" dirty="0"/>
          </a:p>
        </p:txBody>
      </p:sp>
    </p:spTree>
    <p:extLst>
      <p:ext uri="{BB962C8B-B14F-4D97-AF65-F5344CB8AC3E}">
        <p14:creationId xmlns:p14="http://schemas.microsoft.com/office/powerpoint/2010/main" val="2979491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chemeClr val="tx1"/>
                </a:solidFill>
              </a:rPr>
              <a:t>If yes</a:t>
            </a:r>
          </a:p>
          <a:p>
            <a:pPr lvl="1"/>
            <a:r>
              <a:rPr lang="en-US" sz="2400" dirty="0"/>
              <a:t>Do you have Snapshot Errors?</a:t>
            </a:r>
          </a:p>
          <a:p>
            <a:pPr lvl="2"/>
            <a:r>
              <a:rPr lang="en-US" sz="2400" dirty="0"/>
              <a:t>If Yes, check the Error Report</a:t>
            </a:r>
          </a:p>
          <a:p>
            <a:r>
              <a:rPr lang="en-US" dirty="0">
                <a:solidFill>
                  <a:schemeClr val="tx1"/>
                </a:solidFill>
              </a:rPr>
              <a:t>If no</a:t>
            </a:r>
          </a:p>
          <a:p>
            <a:pPr lvl="1"/>
            <a:r>
              <a:rPr lang="en-US" sz="2400" dirty="0"/>
              <a:t>Are there interchange errors in the file where the data comes from? </a:t>
            </a:r>
          </a:p>
          <a:p>
            <a:pPr lvl="2"/>
            <a:r>
              <a:rPr lang="en-US" sz="2400" dirty="0"/>
              <a:t>Fix Interchange errors and Recreate the Snapshot</a:t>
            </a:r>
          </a:p>
          <a:p>
            <a:pPr lvl="1"/>
            <a:r>
              <a:rPr lang="en-US" sz="2400" dirty="0"/>
              <a:t>Are there records that didn’t meet the “Criteria” for the Snapshot?</a:t>
            </a:r>
          </a:p>
          <a:p>
            <a:pPr lvl="2"/>
            <a:r>
              <a:rPr lang="en-US" sz="2400" dirty="0"/>
              <a:t>Check the Pipeline Report “Records Not in Dec”</a:t>
            </a:r>
          </a:p>
        </p:txBody>
      </p:sp>
      <p:sp>
        <p:nvSpPr>
          <p:cNvPr id="3" name="Slide Number Placeholder 2"/>
          <p:cNvSpPr>
            <a:spLocks noGrp="1"/>
          </p:cNvSpPr>
          <p:nvPr>
            <p:ph type="sldNum" sz="quarter" idx="12"/>
          </p:nvPr>
        </p:nvSpPr>
        <p:spPr/>
        <p:txBody>
          <a:bodyPr/>
          <a:lstStyle/>
          <a:p>
            <a:fld id="{67726FA2-3EC9-4717-AD62-D8C823692DD3}" type="slidenum">
              <a:rPr lang="en-US" smtClean="0"/>
              <a:pPr/>
              <a:t>63</a:t>
            </a:fld>
            <a:endParaRPr lang="en-US" dirty="0"/>
          </a:p>
        </p:txBody>
      </p:sp>
      <p:sp>
        <p:nvSpPr>
          <p:cNvPr id="6" name="Text Placeholder 5"/>
          <p:cNvSpPr>
            <a:spLocks noGrp="1"/>
          </p:cNvSpPr>
          <p:nvPr>
            <p:ph type="body" idx="4294967295"/>
          </p:nvPr>
        </p:nvSpPr>
        <p:spPr>
          <a:xfrm>
            <a:off x="0" y="187325"/>
            <a:ext cx="6096000" cy="639763"/>
          </a:xfrm>
        </p:spPr>
        <p:txBody>
          <a:bodyPr>
            <a:normAutofit fontScale="92500"/>
          </a:bodyPr>
          <a:lstStyle/>
          <a:p>
            <a:pPr marL="0" indent="0">
              <a:buNone/>
            </a:pPr>
            <a:r>
              <a:rPr lang="en-US" dirty="0"/>
              <a:t>Is the # of snapshot records the # expected?</a:t>
            </a:r>
          </a:p>
        </p:txBody>
      </p:sp>
    </p:spTree>
    <p:extLst>
      <p:ext uri="{BB962C8B-B14F-4D97-AF65-F5344CB8AC3E}">
        <p14:creationId xmlns:p14="http://schemas.microsoft.com/office/powerpoint/2010/main" val="2178963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138546" y="97436"/>
            <a:ext cx="5571344" cy="663575"/>
          </a:xfrm>
        </p:spPr>
        <p:txBody>
          <a:bodyPr>
            <a:normAutofit fontScale="32500" lnSpcReduction="20000"/>
          </a:bodyPr>
          <a:lstStyle/>
          <a:p>
            <a:endParaRPr lang="en-US" dirty="0"/>
          </a:p>
          <a:p>
            <a:pPr marL="0" indent="0">
              <a:buNone/>
            </a:pPr>
            <a:r>
              <a:rPr lang="en-US" sz="8600" dirty="0"/>
              <a:t>Records not found in Snapshot Report </a:t>
            </a:r>
          </a:p>
          <a:p>
            <a:endParaRPr lang="en-US"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64</a:t>
            </a:fld>
            <a:endParaRPr lang="en-US" dirty="0"/>
          </a:p>
        </p:txBody>
      </p:sp>
      <p:pic>
        <p:nvPicPr>
          <p:cNvPr id="10" name="Picture 2" title="Records not in Decembe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2372" r="26136" b="55256"/>
          <a:stretch/>
        </p:blipFill>
        <p:spPr bwMode="auto">
          <a:xfrm>
            <a:off x="138546" y="3124200"/>
            <a:ext cx="6550490"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8546" y="5474172"/>
            <a:ext cx="6646284" cy="830997"/>
          </a:xfrm>
          <a:prstGeom prst="rect">
            <a:avLst/>
          </a:prstGeom>
          <a:solidFill>
            <a:schemeClr val="accent3">
              <a:alpha val="25000"/>
            </a:schemeClr>
          </a:solidFill>
          <a:ln>
            <a:solidFill>
              <a:schemeClr val="accent3"/>
            </a:solidFill>
          </a:ln>
        </p:spPr>
        <p:txBody>
          <a:bodyPr wrap="square" rtlCol="0">
            <a:spAutoFit/>
          </a:bodyPr>
          <a:lstStyle/>
          <a:p>
            <a:r>
              <a:rPr lang="en-US" sz="2400" dirty="0"/>
              <a:t>Pipeline Reports: Records not Found in December Count Snapshot</a:t>
            </a:r>
          </a:p>
        </p:txBody>
      </p:sp>
      <p:cxnSp>
        <p:nvCxnSpPr>
          <p:cNvPr id="12" name="Straight Connector 11" title="Arrow"/>
          <p:cNvCxnSpPr/>
          <p:nvPr/>
        </p:nvCxnSpPr>
        <p:spPr>
          <a:xfrm flipH="1" flipV="1">
            <a:off x="1372921" y="4977314"/>
            <a:ext cx="982353" cy="625631"/>
          </a:xfrm>
          <a:prstGeom prst="line">
            <a:avLst/>
          </a:prstGeom>
          <a:ln w="25400">
            <a:solidFill>
              <a:schemeClr val="accent3"/>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Oval 12" title="Circle"/>
          <p:cNvSpPr/>
          <p:nvPr/>
        </p:nvSpPr>
        <p:spPr>
          <a:xfrm>
            <a:off x="1553515" y="4396743"/>
            <a:ext cx="503884" cy="580571"/>
          </a:xfrm>
          <a:prstGeom prst="ellipse">
            <a:avLst/>
          </a:prstGeom>
          <a:solidFill>
            <a:schemeClr val="accent2">
              <a:alpha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5377" y="1334127"/>
            <a:ext cx="6659453" cy="2215991"/>
          </a:xfrm>
          <a:prstGeom prst="rect">
            <a:avLst/>
          </a:prstGeom>
          <a:noFill/>
        </p:spPr>
        <p:txBody>
          <a:bodyPr wrap="square" rtlCol="0">
            <a:spAutoFit/>
          </a:bodyPr>
          <a:lstStyle/>
          <a:p>
            <a:r>
              <a:rPr lang="en-US" sz="2000" dirty="0">
                <a:latin typeface="Gill Sans MT" panose="020B0502020104020203" pitchFamily="34" charset="0"/>
              </a:rPr>
              <a:t>Records that are not included in the included snapshot records report may be found in the report below.  </a:t>
            </a:r>
          </a:p>
          <a:p>
            <a:endParaRPr lang="en-US" sz="2000" dirty="0">
              <a:latin typeface="Gill Sans MT" panose="020B0502020104020203" pitchFamily="34" charset="0"/>
            </a:endParaRPr>
          </a:p>
          <a:p>
            <a:r>
              <a:rPr lang="en-US" sz="2000" dirty="0">
                <a:latin typeface="Gill Sans MT" panose="020B0502020104020203" pitchFamily="34" charset="0"/>
              </a:rPr>
              <a:t>Either there is an error at the interchange or the record doesn’t meet the snapshot criteria. </a:t>
            </a:r>
          </a:p>
          <a:p>
            <a:endParaRPr lang="en-US" sz="2000" dirty="0">
              <a:latin typeface="Gill Sans MT" panose="020B0502020104020203" pitchFamily="34" charset="0"/>
            </a:endParaRPr>
          </a:p>
          <a:p>
            <a:endParaRPr lang="en-US" dirty="0"/>
          </a:p>
        </p:txBody>
      </p:sp>
      <p:sp>
        <p:nvSpPr>
          <p:cNvPr id="2" name="TextBox 1"/>
          <p:cNvSpPr txBox="1"/>
          <p:nvPr/>
        </p:nvSpPr>
        <p:spPr>
          <a:xfrm>
            <a:off x="6784830" y="3357797"/>
            <a:ext cx="2164298" cy="1200329"/>
          </a:xfrm>
          <a:prstGeom prst="rect">
            <a:avLst/>
          </a:prstGeom>
          <a:noFill/>
        </p:spPr>
        <p:txBody>
          <a:bodyPr wrap="square" rtlCol="0">
            <a:spAutoFit/>
          </a:bodyPr>
          <a:lstStyle/>
          <a:p>
            <a:r>
              <a:rPr lang="en-US" b="1" dirty="0">
                <a:solidFill>
                  <a:schemeClr val="accent2"/>
                </a:solidFill>
              </a:rPr>
              <a:t>Missing records are broken out by </a:t>
            </a:r>
            <a:br>
              <a:rPr lang="en-US" b="1" dirty="0">
                <a:solidFill>
                  <a:schemeClr val="accent2"/>
                </a:solidFill>
              </a:rPr>
            </a:br>
            <a:r>
              <a:rPr lang="en-US" b="1" dirty="0">
                <a:solidFill>
                  <a:schemeClr val="accent2"/>
                </a:solidFill>
              </a:rPr>
              <a:t>Student or Staff and file types for each</a:t>
            </a:r>
          </a:p>
        </p:txBody>
      </p:sp>
    </p:spTree>
    <p:extLst>
      <p:ext uri="{BB962C8B-B14F-4D97-AF65-F5344CB8AC3E}">
        <p14:creationId xmlns:p14="http://schemas.microsoft.com/office/powerpoint/2010/main" val="3766818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title="IEP to Staff to Student"/>
          <p:cNvGraphicFramePr/>
          <p:nvPr>
            <p:extLst>
              <p:ext uri="{D42A27DB-BD31-4B8C-83A1-F6EECF244321}">
                <p14:modId xmlns:p14="http://schemas.microsoft.com/office/powerpoint/2010/main" val="1006592263"/>
              </p:ext>
            </p:extLst>
          </p:nvPr>
        </p:nvGraphicFramePr>
        <p:xfrm>
          <a:off x="7257" y="445910"/>
          <a:ext cx="5021943" cy="3410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title="Camer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45116">
            <a:off x="4991454" y="1540453"/>
            <a:ext cx="2381250" cy="1838325"/>
          </a:xfrm>
          <a:prstGeom prst="rect">
            <a:avLst/>
          </a:prstGeom>
        </p:spPr>
      </p:pic>
      <p:sp>
        <p:nvSpPr>
          <p:cNvPr id="13" name="Curved Down Arrow 12" title="Arrow"/>
          <p:cNvSpPr/>
          <p:nvPr/>
        </p:nvSpPr>
        <p:spPr>
          <a:xfrm rot="7360536">
            <a:off x="5614623" y="2915058"/>
            <a:ext cx="3502844" cy="140199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246741" y="215078"/>
            <a:ext cx="5021944" cy="461665"/>
          </a:xfrm>
          <a:prstGeom prst="rect">
            <a:avLst/>
          </a:prstGeom>
          <a:noFill/>
        </p:spPr>
        <p:txBody>
          <a:bodyPr wrap="square" rtlCol="0">
            <a:spAutoFit/>
          </a:bodyPr>
          <a:lstStyle/>
          <a:p>
            <a:r>
              <a:rPr lang="en-US" sz="2400" cap="all" dirty="0">
                <a:solidFill>
                  <a:srgbClr val="0000FF"/>
                </a:solidFill>
              </a:rPr>
              <a:t>Step 1: </a:t>
            </a:r>
            <a:r>
              <a:rPr lang="en-US" sz="2400" b="1" dirty="0"/>
              <a:t>UPLOAD INTERCHANGE FILES</a:t>
            </a:r>
          </a:p>
        </p:txBody>
      </p:sp>
      <p:sp>
        <p:nvSpPr>
          <p:cNvPr id="15" name="TextBox 14"/>
          <p:cNvSpPr txBox="1"/>
          <p:nvPr/>
        </p:nvSpPr>
        <p:spPr>
          <a:xfrm>
            <a:off x="5088418" y="841510"/>
            <a:ext cx="3614057" cy="461665"/>
          </a:xfrm>
          <a:prstGeom prst="rect">
            <a:avLst/>
          </a:prstGeom>
          <a:noFill/>
        </p:spPr>
        <p:txBody>
          <a:bodyPr wrap="square" rtlCol="0">
            <a:spAutoFit/>
          </a:bodyPr>
          <a:lstStyle/>
          <a:p>
            <a:r>
              <a:rPr lang="en-US" sz="2400" cap="all" dirty="0">
                <a:solidFill>
                  <a:srgbClr val="0000FF"/>
                </a:solidFill>
              </a:rPr>
              <a:t>Step 2: </a:t>
            </a:r>
            <a:r>
              <a:rPr lang="en-US" sz="2400" b="1" cap="all" dirty="0"/>
              <a:t>Create Snapshot</a:t>
            </a:r>
          </a:p>
        </p:txBody>
      </p:sp>
      <p:sp>
        <p:nvSpPr>
          <p:cNvPr id="16" name="TextBox 15"/>
          <p:cNvSpPr txBox="1"/>
          <p:nvPr/>
        </p:nvSpPr>
        <p:spPr>
          <a:xfrm>
            <a:off x="692724" y="3539879"/>
            <a:ext cx="4920343" cy="830997"/>
          </a:xfrm>
          <a:prstGeom prst="rect">
            <a:avLst/>
          </a:prstGeom>
          <a:noFill/>
        </p:spPr>
        <p:txBody>
          <a:bodyPr wrap="square" rtlCol="0">
            <a:spAutoFit/>
          </a:bodyPr>
          <a:lstStyle/>
          <a:p>
            <a:r>
              <a:rPr lang="en-US" sz="2400" cap="all" dirty="0">
                <a:solidFill>
                  <a:srgbClr val="0000FF"/>
                </a:solidFill>
              </a:rPr>
              <a:t>Step 3: </a:t>
            </a:r>
            <a:r>
              <a:rPr lang="en-US" sz="2400" b="1" cap="all" dirty="0"/>
              <a:t>ONCE EMAIL is received check status dashboard</a:t>
            </a:r>
          </a:p>
        </p:txBody>
      </p:sp>
      <p:sp>
        <p:nvSpPr>
          <p:cNvPr id="17" name="TextBox 16"/>
          <p:cNvSpPr txBox="1"/>
          <p:nvPr/>
        </p:nvSpPr>
        <p:spPr>
          <a:xfrm>
            <a:off x="957422" y="4604453"/>
            <a:ext cx="5466291" cy="461665"/>
          </a:xfrm>
          <a:prstGeom prst="rect">
            <a:avLst/>
          </a:prstGeom>
          <a:noFill/>
        </p:spPr>
        <p:txBody>
          <a:bodyPr wrap="square" rtlCol="0">
            <a:spAutoFit/>
          </a:bodyPr>
          <a:lstStyle/>
          <a:p>
            <a:r>
              <a:rPr lang="en-US" sz="2400" cap="all" dirty="0">
                <a:solidFill>
                  <a:srgbClr val="0000FF"/>
                </a:solidFill>
              </a:rPr>
              <a:t>Step 4: </a:t>
            </a:r>
            <a:r>
              <a:rPr lang="en-US" sz="2400" b="1" cap="all" dirty="0"/>
              <a:t>resolve validation errors</a:t>
            </a:r>
          </a:p>
        </p:txBody>
      </p:sp>
      <p:sp>
        <p:nvSpPr>
          <p:cNvPr id="10" name="TextBox 9"/>
          <p:cNvSpPr txBox="1"/>
          <p:nvPr/>
        </p:nvSpPr>
        <p:spPr>
          <a:xfrm>
            <a:off x="1336035" y="5278016"/>
            <a:ext cx="6350739" cy="830997"/>
          </a:xfrm>
          <a:prstGeom prst="rect">
            <a:avLst/>
          </a:prstGeom>
          <a:noFill/>
        </p:spPr>
        <p:txBody>
          <a:bodyPr wrap="square" rtlCol="0">
            <a:spAutoFit/>
          </a:bodyPr>
          <a:lstStyle/>
          <a:p>
            <a:r>
              <a:rPr lang="en-US" sz="2400" cap="all" dirty="0">
                <a:solidFill>
                  <a:srgbClr val="0000FF"/>
                </a:solidFill>
              </a:rPr>
              <a:t>Step 5: </a:t>
            </a:r>
            <a:r>
              <a:rPr lang="en-US" sz="2400" b="1" cap="all" dirty="0"/>
              <a:t>UPLOAD UPDATED INTERCHANGE FILES and go through steps again </a:t>
            </a:r>
          </a:p>
        </p:txBody>
      </p:sp>
      <p:sp>
        <p:nvSpPr>
          <p:cNvPr id="2" name="Slide Number Placeholder 1"/>
          <p:cNvSpPr>
            <a:spLocks noGrp="1"/>
          </p:cNvSpPr>
          <p:nvPr>
            <p:ph type="sldNum" sz="quarter" idx="12"/>
          </p:nvPr>
        </p:nvSpPr>
        <p:spPr/>
        <p:txBody>
          <a:bodyPr/>
          <a:lstStyle/>
          <a:p>
            <a:fld id="{67726FA2-3EC9-4717-AD62-D8C823692DD3}" type="slidenum">
              <a:rPr lang="en-US" smtClean="0"/>
              <a:pPr/>
              <a:t>65</a:t>
            </a:fld>
            <a:endParaRPr lang="en-US" dirty="0"/>
          </a:p>
        </p:txBody>
      </p:sp>
    </p:spTree>
    <p:extLst>
      <p:ext uri="{BB962C8B-B14F-4D97-AF65-F5344CB8AC3E}">
        <p14:creationId xmlns:p14="http://schemas.microsoft.com/office/powerpoint/2010/main" val="43835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l"/>
            <a:r>
              <a:rPr lang="en-US" dirty="0"/>
              <a:t>   Timeline &amp; Resources </a:t>
            </a:r>
          </a:p>
        </p:txBody>
      </p:sp>
      <p:sp>
        <p:nvSpPr>
          <p:cNvPr id="2" name="Slide Number Placeholder 1"/>
          <p:cNvSpPr>
            <a:spLocks noGrp="1"/>
          </p:cNvSpPr>
          <p:nvPr>
            <p:ph type="sldNum" sz="quarter" idx="12"/>
          </p:nvPr>
        </p:nvSpPr>
        <p:spPr/>
        <p:txBody>
          <a:bodyPr/>
          <a:lstStyle/>
          <a:p>
            <a:fld id="{67726FA2-3EC9-4717-AD62-D8C823692DD3}" type="slidenum">
              <a:rPr lang="en-US" smtClean="0"/>
              <a:pPr/>
              <a:t>66</a:t>
            </a:fld>
            <a:endParaRPr lang="en-US" dirty="0"/>
          </a:p>
        </p:txBody>
      </p:sp>
    </p:spTree>
    <p:extLst>
      <p:ext uri="{BB962C8B-B14F-4D97-AF65-F5344CB8AC3E}">
        <p14:creationId xmlns:p14="http://schemas.microsoft.com/office/powerpoint/2010/main" val="20875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December Count Timeline</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200523937"/>
              </p:ext>
            </p:extLst>
          </p:nvPr>
        </p:nvGraphicFramePr>
        <p:xfrm>
          <a:off x="628650" y="1463675"/>
          <a:ext cx="7886700" cy="4640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C479D5F6-EDCB-402A-AC08-4943A1820E8F}" type="slidenum">
              <a:rPr lang="en-US" smtClean="0"/>
              <a:pPr/>
              <a:t>67</a:t>
            </a:fld>
            <a:endParaRPr lang="en-US" dirty="0"/>
          </a:p>
        </p:txBody>
      </p:sp>
      <p:sp>
        <p:nvSpPr>
          <p:cNvPr id="6" name="5-Point Star 2">
            <a:extLst>
              <a:ext uri="{FF2B5EF4-FFF2-40B4-BE49-F238E27FC236}">
                <a16:creationId xmlns:a16="http://schemas.microsoft.com/office/drawing/2014/main" id="{B1F9E4B9-5AAA-4CBA-8EE1-28BA86079362}"/>
              </a:ext>
            </a:extLst>
          </p:cNvPr>
          <p:cNvSpPr/>
          <p:nvPr/>
        </p:nvSpPr>
        <p:spPr>
          <a:xfrm>
            <a:off x="422171" y="2418391"/>
            <a:ext cx="440918" cy="448102"/>
          </a:xfrm>
          <a:prstGeom prst="star5">
            <a:avLst>
              <a:gd name="adj" fmla="val 17363"/>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167163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0CA1-0A56-410B-8E71-EDA361E3156E}"/>
              </a:ext>
            </a:extLst>
          </p:cNvPr>
          <p:cNvSpPr>
            <a:spLocks noGrp="1"/>
          </p:cNvSpPr>
          <p:nvPr>
            <p:ph type="title"/>
          </p:nvPr>
        </p:nvSpPr>
        <p:spPr/>
        <p:txBody>
          <a:bodyPr/>
          <a:lstStyle/>
          <a:p>
            <a:r>
              <a:rPr lang="en-US" dirty="0"/>
              <a:t>December Count Helpful Resources</a:t>
            </a:r>
          </a:p>
        </p:txBody>
      </p:sp>
      <p:pic>
        <p:nvPicPr>
          <p:cNvPr id="6" name="Content Placeholder 5">
            <a:extLst>
              <a:ext uri="{FF2B5EF4-FFF2-40B4-BE49-F238E27FC236}">
                <a16:creationId xmlns:a16="http://schemas.microsoft.com/office/drawing/2014/main" id="{EA344779-E424-4384-8960-9B901AE71CBF}"/>
              </a:ext>
            </a:extLst>
          </p:cNvPr>
          <p:cNvPicPr>
            <a:picLocks noGrp="1" noChangeAspect="1"/>
          </p:cNvPicPr>
          <p:nvPr>
            <p:ph idx="1"/>
          </p:nvPr>
        </p:nvPicPr>
        <p:blipFill rotWithShape="1">
          <a:blip r:embed="rId2"/>
          <a:srcRect l="10182" t="19201" r="32246" b="5529"/>
          <a:stretch/>
        </p:blipFill>
        <p:spPr>
          <a:xfrm>
            <a:off x="411444" y="1967000"/>
            <a:ext cx="5460572" cy="4015745"/>
          </a:xfrm>
        </p:spPr>
      </p:pic>
      <p:sp>
        <p:nvSpPr>
          <p:cNvPr id="4" name="Slide Number Placeholder 3">
            <a:extLst>
              <a:ext uri="{FF2B5EF4-FFF2-40B4-BE49-F238E27FC236}">
                <a16:creationId xmlns:a16="http://schemas.microsoft.com/office/drawing/2014/main" id="{D808903F-2447-4D93-85DF-FB6911E4364B}"/>
              </a:ext>
            </a:extLst>
          </p:cNvPr>
          <p:cNvSpPr>
            <a:spLocks noGrp="1"/>
          </p:cNvSpPr>
          <p:nvPr>
            <p:ph type="sldNum" sz="quarter" idx="12"/>
          </p:nvPr>
        </p:nvSpPr>
        <p:spPr/>
        <p:txBody>
          <a:bodyPr/>
          <a:lstStyle/>
          <a:p>
            <a:fld id="{C479D5F6-EDCB-402A-AC08-4943A1820E8F}" type="slidenum">
              <a:rPr lang="en-US" smtClean="0"/>
              <a:pPr/>
              <a:t>68</a:t>
            </a:fld>
            <a:endParaRPr lang="en-US" dirty="0"/>
          </a:p>
        </p:txBody>
      </p:sp>
      <p:sp>
        <p:nvSpPr>
          <p:cNvPr id="8" name="TextBox 7">
            <a:extLst>
              <a:ext uri="{FF2B5EF4-FFF2-40B4-BE49-F238E27FC236}">
                <a16:creationId xmlns:a16="http://schemas.microsoft.com/office/drawing/2014/main" id="{4D9EF08B-B3D9-4911-804D-192638EF213D}"/>
              </a:ext>
            </a:extLst>
          </p:cNvPr>
          <p:cNvSpPr txBox="1"/>
          <p:nvPr/>
        </p:nvSpPr>
        <p:spPr>
          <a:xfrm>
            <a:off x="359546" y="1218501"/>
            <a:ext cx="7612602" cy="646331"/>
          </a:xfrm>
          <a:prstGeom prst="rect">
            <a:avLst/>
          </a:prstGeom>
          <a:noFill/>
        </p:spPr>
        <p:txBody>
          <a:bodyPr wrap="square">
            <a:spAutoFit/>
          </a:bodyPr>
          <a:lstStyle/>
          <a:p>
            <a:r>
              <a:rPr lang="en-US" dirty="0"/>
              <a:t>At this link you will find the following helpful resources: </a:t>
            </a:r>
            <a:r>
              <a:rPr lang="en-US" dirty="0">
                <a:hlinkClick r:id="rId3"/>
              </a:rPr>
              <a:t>http://www.cde.state.co.us/datapipeline/snap_sped-decembe</a:t>
            </a:r>
            <a:endParaRPr lang="en-US" dirty="0"/>
          </a:p>
        </p:txBody>
      </p:sp>
      <p:sp>
        <p:nvSpPr>
          <p:cNvPr id="10" name="TextBox 9">
            <a:extLst>
              <a:ext uri="{FF2B5EF4-FFF2-40B4-BE49-F238E27FC236}">
                <a16:creationId xmlns:a16="http://schemas.microsoft.com/office/drawing/2014/main" id="{A4A010A6-C667-451D-A074-70F6AF1E07B2}"/>
              </a:ext>
            </a:extLst>
          </p:cNvPr>
          <p:cNvSpPr txBox="1"/>
          <p:nvPr/>
        </p:nvSpPr>
        <p:spPr>
          <a:xfrm>
            <a:off x="5018886" y="2524584"/>
            <a:ext cx="4572000" cy="307777"/>
          </a:xfrm>
          <a:prstGeom prst="rect">
            <a:avLst/>
          </a:prstGeom>
          <a:noFill/>
        </p:spPr>
        <p:txBody>
          <a:bodyPr wrap="square">
            <a:spAutoFit/>
          </a:bodyPr>
          <a:lstStyle/>
          <a:p>
            <a:r>
              <a:rPr lang="en-US" sz="1400" b="1" dirty="0">
                <a:solidFill>
                  <a:srgbClr val="0070C0"/>
                </a:solidFill>
              </a:rPr>
              <a:t>Staff Approval Matrix Training</a:t>
            </a:r>
          </a:p>
        </p:txBody>
      </p:sp>
      <p:cxnSp>
        <p:nvCxnSpPr>
          <p:cNvPr id="11" name="Straight Arrow Connector 10">
            <a:extLst>
              <a:ext uri="{FF2B5EF4-FFF2-40B4-BE49-F238E27FC236}">
                <a16:creationId xmlns:a16="http://schemas.microsoft.com/office/drawing/2014/main" id="{84118F07-4539-4AF2-B12A-C00C929C29BA}"/>
              </a:ext>
            </a:extLst>
          </p:cNvPr>
          <p:cNvCxnSpPr/>
          <p:nvPr/>
        </p:nvCxnSpPr>
        <p:spPr>
          <a:xfrm flipH="1">
            <a:off x="4629142" y="2703886"/>
            <a:ext cx="389744" cy="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C435DB-4619-4D44-8F3D-258618752D94}"/>
              </a:ext>
            </a:extLst>
          </p:cNvPr>
          <p:cNvSpPr txBox="1"/>
          <p:nvPr/>
        </p:nvSpPr>
        <p:spPr>
          <a:xfrm>
            <a:off x="5872016" y="2760191"/>
            <a:ext cx="4931544" cy="307777"/>
          </a:xfrm>
          <a:prstGeom prst="rect">
            <a:avLst/>
          </a:prstGeom>
          <a:noFill/>
        </p:spPr>
        <p:txBody>
          <a:bodyPr wrap="square">
            <a:spAutoFit/>
          </a:bodyPr>
          <a:lstStyle/>
          <a:p>
            <a:r>
              <a:rPr lang="en-US" sz="1400" b="1" dirty="0">
                <a:solidFill>
                  <a:schemeClr val="accent2"/>
                </a:solidFill>
              </a:rPr>
              <a:t>Sped Licensing Requirements</a:t>
            </a:r>
          </a:p>
        </p:txBody>
      </p:sp>
      <p:cxnSp>
        <p:nvCxnSpPr>
          <p:cNvPr id="14" name="Straight Arrow Connector 13">
            <a:extLst>
              <a:ext uri="{FF2B5EF4-FFF2-40B4-BE49-F238E27FC236}">
                <a16:creationId xmlns:a16="http://schemas.microsoft.com/office/drawing/2014/main" id="{78FF7B13-BF99-40FD-9B40-AC967AA5D6C3}"/>
              </a:ext>
            </a:extLst>
          </p:cNvPr>
          <p:cNvCxnSpPr/>
          <p:nvPr/>
        </p:nvCxnSpPr>
        <p:spPr>
          <a:xfrm flipH="1">
            <a:off x="5482272" y="2898774"/>
            <a:ext cx="389744" cy="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05A9680-C1A8-4804-8355-FD7CFEA48B2C}"/>
              </a:ext>
            </a:extLst>
          </p:cNvPr>
          <p:cNvSpPr txBox="1"/>
          <p:nvPr/>
        </p:nvSpPr>
        <p:spPr>
          <a:xfrm>
            <a:off x="4165847" y="4202732"/>
            <a:ext cx="5304408" cy="307777"/>
          </a:xfrm>
          <a:prstGeom prst="rect">
            <a:avLst/>
          </a:prstGeom>
          <a:noFill/>
        </p:spPr>
        <p:txBody>
          <a:bodyPr wrap="square">
            <a:spAutoFit/>
          </a:bodyPr>
          <a:lstStyle/>
          <a:p>
            <a:r>
              <a:rPr lang="en-US" sz="1400" b="1" dirty="0">
                <a:solidFill>
                  <a:srgbClr val="00B050"/>
                </a:solidFill>
              </a:rPr>
              <a:t>Special Education Grant Codes</a:t>
            </a:r>
          </a:p>
        </p:txBody>
      </p:sp>
      <p:cxnSp>
        <p:nvCxnSpPr>
          <p:cNvPr id="17" name="Straight Arrow Connector 16">
            <a:extLst>
              <a:ext uri="{FF2B5EF4-FFF2-40B4-BE49-F238E27FC236}">
                <a16:creationId xmlns:a16="http://schemas.microsoft.com/office/drawing/2014/main" id="{C66546F1-8D1C-4971-8A11-739B809BC007}"/>
              </a:ext>
            </a:extLst>
          </p:cNvPr>
          <p:cNvCxnSpPr>
            <a:cxnSpLocks/>
          </p:cNvCxnSpPr>
          <p:nvPr/>
        </p:nvCxnSpPr>
        <p:spPr>
          <a:xfrm flipH="1">
            <a:off x="3824557" y="4364107"/>
            <a:ext cx="34129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55E14F7-0B6A-4DFD-B7F0-D82A96B275D0}"/>
              </a:ext>
            </a:extLst>
          </p:cNvPr>
          <p:cNvSpPr txBox="1"/>
          <p:nvPr/>
        </p:nvSpPr>
        <p:spPr>
          <a:xfrm>
            <a:off x="4027003" y="3974873"/>
            <a:ext cx="5304408" cy="369332"/>
          </a:xfrm>
          <a:prstGeom prst="rect">
            <a:avLst/>
          </a:prstGeom>
          <a:noFill/>
        </p:spPr>
        <p:txBody>
          <a:bodyPr wrap="square">
            <a:spAutoFit/>
          </a:bodyPr>
          <a:lstStyle/>
          <a:p>
            <a:r>
              <a:rPr lang="en-US" sz="1400" b="1" dirty="0">
                <a:solidFill>
                  <a:srgbClr val="C00000"/>
                </a:solidFill>
              </a:rPr>
              <a:t>Educational Environment Information(LRE)</a:t>
            </a:r>
            <a:r>
              <a:rPr lang="en-US" sz="1800" b="1" dirty="0">
                <a:solidFill>
                  <a:srgbClr val="C00000"/>
                </a:solidFill>
              </a:rPr>
              <a:t> </a:t>
            </a:r>
            <a:endParaRPr lang="en-US" dirty="0">
              <a:solidFill>
                <a:srgbClr val="C00000"/>
              </a:solidFill>
            </a:endParaRPr>
          </a:p>
        </p:txBody>
      </p:sp>
      <p:cxnSp>
        <p:nvCxnSpPr>
          <p:cNvPr id="20" name="Straight Arrow Connector 19">
            <a:extLst>
              <a:ext uri="{FF2B5EF4-FFF2-40B4-BE49-F238E27FC236}">
                <a16:creationId xmlns:a16="http://schemas.microsoft.com/office/drawing/2014/main" id="{76BA2531-96E3-42F6-93D8-966600CB71B7}"/>
              </a:ext>
            </a:extLst>
          </p:cNvPr>
          <p:cNvCxnSpPr/>
          <p:nvPr/>
        </p:nvCxnSpPr>
        <p:spPr>
          <a:xfrm flipH="1">
            <a:off x="3684979" y="4159623"/>
            <a:ext cx="389744" cy="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6AF477-1294-4B5F-8862-DDCB26EABF1B}"/>
              </a:ext>
            </a:extLst>
          </p:cNvPr>
          <p:cNvSpPr txBox="1"/>
          <p:nvPr/>
        </p:nvSpPr>
        <p:spPr>
          <a:xfrm>
            <a:off x="2701031" y="3246553"/>
            <a:ext cx="5402062" cy="369332"/>
          </a:xfrm>
          <a:prstGeom prst="rect">
            <a:avLst/>
          </a:prstGeom>
          <a:noFill/>
        </p:spPr>
        <p:txBody>
          <a:bodyPr wrap="square">
            <a:spAutoFit/>
          </a:bodyPr>
          <a:lstStyle/>
          <a:p>
            <a:r>
              <a:rPr lang="en-US" sz="1800" b="1" dirty="0">
                <a:solidFill>
                  <a:schemeClr val="accent1">
                    <a:lumMod val="75000"/>
                  </a:schemeClr>
                </a:solidFill>
              </a:rPr>
              <a:t>PAI Coding Chart (PRINT!!)</a:t>
            </a:r>
          </a:p>
        </p:txBody>
      </p:sp>
      <p:sp>
        <p:nvSpPr>
          <p:cNvPr id="21" name="TextBox 20">
            <a:extLst>
              <a:ext uri="{FF2B5EF4-FFF2-40B4-BE49-F238E27FC236}">
                <a16:creationId xmlns:a16="http://schemas.microsoft.com/office/drawing/2014/main" id="{BD519EA6-1A86-480D-86EC-F832DDD495DE}"/>
              </a:ext>
            </a:extLst>
          </p:cNvPr>
          <p:cNvSpPr txBox="1"/>
          <p:nvPr/>
        </p:nvSpPr>
        <p:spPr>
          <a:xfrm>
            <a:off x="3560729" y="3851766"/>
            <a:ext cx="5402062" cy="307777"/>
          </a:xfrm>
          <a:prstGeom prst="rect">
            <a:avLst/>
          </a:prstGeom>
          <a:noFill/>
        </p:spPr>
        <p:txBody>
          <a:bodyPr wrap="square">
            <a:spAutoFit/>
          </a:bodyPr>
          <a:lstStyle/>
          <a:p>
            <a:r>
              <a:rPr lang="en-US" sz="1400" b="1" dirty="0">
                <a:solidFill>
                  <a:schemeClr val="accent1">
                    <a:lumMod val="75000"/>
                  </a:schemeClr>
                </a:solidFill>
              </a:rPr>
              <a:t>PAI Coding Chart (PRINT!!)</a:t>
            </a:r>
          </a:p>
        </p:txBody>
      </p:sp>
      <p:cxnSp>
        <p:nvCxnSpPr>
          <p:cNvPr id="22" name="Straight Arrow Connector 21">
            <a:extLst>
              <a:ext uri="{FF2B5EF4-FFF2-40B4-BE49-F238E27FC236}">
                <a16:creationId xmlns:a16="http://schemas.microsoft.com/office/drawing/2014/main" id="{6BDBEC1A-6BB1-4AC7-9F99-9D8AB41B68CD}"/>
              </a:ext>
            </a:extLst>
          </p:cNvPr>
          <p:cNvCxnSpPr/>
          <p:nvPr/>
        </p:nvCxnSpPr>
        <p:spPr>
          <a:xfrm flipH="1">
            <a:off x="3141730" y="4030077"/>
            <a:ext cx="389744" cy="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3484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Reporting Resources </a:t>
            </a:r>
          </a:p>
        </p:txBody>
      </p:sp>
      <p:sp>
        <p:nvSpPr>
          <p:cNvPr id="4" name="Slide Number Placeholder 3"/>
          <p:cNvSpPr>
            <a:spLocks noGrp="1"/>
          </p:cNvSpPr>
          <p:nvPr>
            <p:ph type="sldNum" sz="quarter" idx="12"/>
          </p:nvPr>
        </p:nvSpPr>
        <p:spPr/>
        <p:txBody>
          <a:bodyPr/>
          <a:lstStyle/>
          <a:p>
            <a:fld id="{67726FA2-3EC9-4717-AD62-D8C823692DD3}" type="slidenum">
              <a:rPr lang="en-US" smtClean="0"/>
              <a:pPr/>
              <a:t>69</a:t>
            </a:fld>
            <a:endParaRPr lang="en-US" dirty="0"/>
          </a:p>
        </p:txBody>
      </p:sp>
      <p:sp>
        <p:nvSpPr>
          <p:cNvPr id="5" name="Rectangle 4"/>
          <p:cNvSpPr/>
          <p:nvPr/>
        </p:nvSpPr>
        <p:spPr>
          <a:xfrm>
            <a:off x="157397" y="1686713"/>
            <a:ext cx="6370820" cy="369332"/>
          </a:xfrm>
          <a:prstGeom prst="rect">
            <a:avLst/>
          </a:prstGeom>
        </p:spPr>
        <p:txBody>
          <a:bodyPr wrap="square">
            <a:spAutoFit/>
          </a:bodyPr>
          <a:lstStyle/>
          <a:p>
            <a:r>
              <a:rPr lang="en-US" dirty="0">
                <a:hlinkClick r:id="rId2"/>
              </a:rPr>
              <a:t>http://www.cde.state.co.us/datapipeline/inter_sped-iep</a:t>
            </a:r>
            <a:r>
              <a:rPr lang="en-US" dirty="0"/>
              <a:t> </a:t>
            </a:r>
          </a:p>
        </p:txBody>
      </p:sp>
      <p:sp>
        <p:nvSpPr>
          <p:cNvPr id="6" name="TextBox 5"/>
          <p:cNvSpPr txBox="1"/>
          <p:nvPr/>
        </p:nvSpPr>
        <p:spPr>
          <a:xfrm>
            <a:off x="247337" y="1394085"/>
            <a:ext cx="5718747" cy="369332"/>
          </a:xfrm>
          <a:prstGeom prst="rect">
            <a:avLst/>
          </a:prstGeom>
          <a:noFill/>
        </p:spPr>
        <p:txBody>
          <a:bodyPr wrap="square" rtlCol="0">
            <a:spAutoFit/>
          </a:bodyPr>
          <a:lstStyle/>
          <a:p>
            <a:r>
              <a:rPr lang="en-US" dirty="0"/>
              <a:t>At this link you will find the following helpful resources: </a:t>
            </a:r>
          </a:p>
        </p:txBody>
      </p:sp>
      <p:cxnSp>
        <p:nvCxnSpPr>
          <p:cNvPr id="20" name="Straight Arrow Connector 19" title="Arrow"/>
          <p:cNvCxnSpPr/>
          <p:nvPr/>
        </p:nvCxnSpPr>
        <p:spPr>
          <a:xfrm flipH="1">
            <a:off x="5127788" y="3627038"/>
            <a:ext cx="374754" cy="85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title="Arrow"/>
          <p:cNvCxnSpPr/>
          <p:nvPr/>
        </p:nvCxnSpPr>
        <p:spPr>
          <a:xfrm flipH="1" flipV="1">
            <a:off x="4945472" y="3403330"/>
            <a:ext cx="409733" cy="207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FDB6DF1-BB58-40DC-9F95-BD64746BED2E}"/>
              </a:ext>
            </a:extLst>
          </p:cNvPr>
          <p:cNvPicPr>
            <a:picLocks noChangeAspect="1"/>
          </p:cNvPicPr>
          <p:nvPr/>
        </p:nvPicPr>
        <p:blipFill rotWithShape="1">
          <a:blip r:embed="rId3"/>
          <a:srcRect l="10133" t="19318" r="39316" b="23361"/>
          <a:stretch/>
        </p:blipFill>
        <p:spPr>
          <a:xfrm>
            <a:off x="245193" y="2225717"/>
            <a:ext cx="5403333" cy="3446372"/>
          </a:xfrm>
          <a:prstGeom prst="rect">
            <a:avLst/>
          </a:prstGeom>
        </p:spPr>
      </p:pic>
    </p:spTree>
    <p:extLst>
      <p:ext uri="{BB962C8B-B14F-4D97-AF65-F5344CB8AC3E}">
        <p14:creationId xmlns:p14="http://schemas.microsoft.com/office/powerpoint/2010/main" val="66141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to Report</a:t>
            </a:r>
          </a:p>
        </p:txBody>
      </p:sp>
      <p:pic>
        <p:nvPicPr>
          <p:cNvPr id="6147" name="Picture 3" descr="(i) After timely and meaningful consultation with representatives of parentally-placed private school children with disabilities (consistent with 300.134), determine the number of parentally-placed private school children with disabilities attending private schools located in the LEA; and (ii) Ensure that the count is conducted on any date between October 1 and December 1, inclusive, of each each year.&#10;&#10;(2) The count must be used to determine the amount that the LEA must spend on providing special education and related services to parentally-placed private school children with disabilities in the next subsequent fiscal year." title="(1) Each LEA Must"/>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24326" y="4012822"/>
            <a:ext cx="7350243" cy="259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7726FA2-3EC9-4717-AD62-D8C823692DD3}" type="slidenum">
              <a:rPr lang="en-US" smtClean="0"/>
              <a:pPr/>
              <a:t>7</a:t>
            </a:fld>
            <a:endParaRPr lang="en-US" dirty="0"/>
          </a:p>
        </p:txBody>
      </p:sp>
      <p:sp>
        <p:nvSpPr>
          <p:cNvPr id="5" name="TextBox 4"/>
          <p:cNvSpPr txBox="1"/>
          <p:nvPr/>
        </p:nvSpPr>
        <p:spPr>
          <a:xfrm>
            <a:off x="637080" y="1244418"/>
            <a:ext cx="7637489" cy="923330"/>
          </a:xfrm>
          <a:prstGeom prst="rect">
            <a:avLst/>
          </a:prstGeom>
          <a:noFill/>
        </p:spPr>
        <p:txBody>
          <a:bodyPr wrap="square" rtlCol="0">
            <a:spAutoFit/>
          </a:bodyPr>
          <a:lstStyle/>
          <a:p>
            <a:pPr marL="285750" indent="-285750">
              <a:buFont typeface="Wingdings" panose="05000000000000000000" pitchFamily="2" charset="2"/>
              <a:buChar char="ü"/>
            </a:pPr>
            <a:r>
              <a:rPr lang="en-US" dirty="0"/>
              <a:t>Students receiving services on an active IEP on 12/01/2020   </a:t>
            </a:r>
          </a:p>
          <a:p>
            <a:endParaRPr lang="en-US" dirty="0"/>
          </a:p>
          <a:p>
            <a:pPr marL="285750" indent="-285750">
              <a:buFont typeface="Wingdings" panose="05000000000000000000" pitchFamily="2" charset="2"/>
              <a:buChar char="ü"/>
            </a:pPr>
            <a:r>
              <a:rPr lang="en-US" dirty="0"/>
              <a:t>Parentally Placed Private School Students - even if not on an IEP - code 02</a:t>
            </a:r>
          </a:p>
        </p:txBody>
      </p:sp>
      <p:sp>
        <p:nvSpPr>
          <p:cNvPr id="6" name="TextBox 5"/>
          <p:cNvSpPr txBox="1"/>
          <p:nvPr/>
        </p:nvSpPr>
        <p:spPr>
          <a:xfrm>
            <a:off x="637080" y="2167748"/>
            <a:ext cx="7772401" cy="1815882"/>
          </a:xfrm>
          <a:prstGeom prst="rect">
            <a:avLst/>
          </a:prstGeom>
          <a:noFill/>
        </p:spPr>
        <p:txBody>
          <a:bodyPr wrap="square" rtlCol="0">
            <a:spAutoFit/>
          </a:bodyPr>
          <a:lstStyle/>
          <a:p>
            <a:r>
              <a:rPr lang="en-US" sz="1600" dirty="0"/>
              <a:t>Includes:</a:t>
            </a:r>
          </a:p>
          <a:p>
            <a:pPr marL="285750" lvl="0" indent="-285750">
              <a:buFont typeface="Arial" panose="020B0604020202020204" pitchFamily="34" charset="0"/>
              <a:buChar char="•"/>
            </a:pPr>
            <a:r>
              <a:rPr lang="en-US" sz="1600" dirty="0"/>
              <a:t>all AU residents regardless of where they attend</a:t>
            </a:r>
          </a:p>
          <a:p>
            <a:pPr marL="285750" lvl="0" indent="-285750">
              <a:buFont typeface="Arial" panose="020B0604020202020204" pitchFamily="34" charset="0"/>
              <a:buChar char="•"/>
            </a:pPr>
            <a:r>
              <a:rPr lang="en-US" sz="1600" dirty="0"/>
              <a:t>all students who attend your AU regardless of where they live </a:t>
            </a:r>
          </a:p>
          <a:p>
            <a:pPr marL="285750" lvl="0" indent="-285750">
              <a:buFont typeface="Arial" panose="020B0604020202020204" pitchFamily="34" charset="0"/>
              <a:buChar char="•"/>
            </a:pPr>
            <a:r>
              <a:rPr lang="en-US" sz="1600" dirty="0"/>
              <a:t>residents in facilities </a:t>
            </a:r>
          </a:p>
          <a:p>
            <a:pPr marL="285750" lvl="0" indent="-285750">
              <a:buFont typeface="Arial" panose="020B0604020202020204" pitchFamily="34" charset="0"/>
              <a:buChar char="•"/>
            </a:pPr>
            <a:r>
              <a:rPr lang="en-US" sz="1600" dirty="0"/>
              <a:t>Students Parentally Placed in Private School, who attend a private school within your AU boundaries and receive no services whatsoever from the AU. These are reported for proportionate share calculations on two Dec reports.</a:t>
            </a:r>
          </a:p>
        </p:txBody>
      </p:sp>
    </p:spTree>
    <p:extLst>
      <p:ext uri="{BB962C8B-B14F-4D97-AF65-F5344CB8AC3E}">
        <p14:creationId xmlns:p14="http://schemas.microsoft.com/office/powerpoint/2010/main" val="565524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CDE Contacts</a:t>
            </a:r>
          </a:p>
        </p:txBody>
      </p:sp>
      <p:sp>
        <p:nvSpPr>
          <p:cNvPr id="2" name="Content Placeholder 1"/>
          <p:cNvSpPr>
            <a:spLocks noGrp="1"/>
          </p:cNvSpPr>
          <p:nvPr>
            <p:ph idx="1"/>
          </p:nvPr>
        </p:nvSpPr>
        <p:spPr/>
        <p:txBody>
          <a:bodyPr>
            <a:normAutofit/>
          </a:bodyPr>
          <a:lstStyle/>
          <a:p>
            <a:r>
              <a:rPr lang="en-US" dirty="0"/>
              <a:t>Staff Interchange information:</a:t>
            </a:r>
          </a:p>
          <a:p>
            <a:pPr lvl="1"/>
            <a:r>
              <a:rPr lang="en-US" dirty="0">
                <a:hlinkClick r:id="rId2"/>
              </a:rPr>
              <a:t>http://www.cde.state.co.us/datapipeline/inter_staff</a:t>
            </a:r>
            <a:endParaRPr lang="en-US" dirty="0"/>
          </a:p>
          <a:p>
            <a:pPr lvl="1"/>
            <a:r>
              <a:rPr lang="en-US" dirty="0"/>
              <a:t>Annette Severson: </a:t>
            </a:r>
            <a:r>
              <a:rPr lang="en-US" dirty="0">
                <a:hlinkClick r:id="rId3"/>
              </a:rPr>
              <a:t>severson_a@cde.state.co.us</a:t>
            </a:r>
            <a:r>
              <a:rPr lang="en-US" dirty="0"/>
              <a:t>  also HR</a:t>
            </a:r>
            <a:endParaRPr lang="en-US" sz="900" dirty="0"/>
          </a:p>
          <a:p>
            <a:r>
              <a:rPr lang="en-US" dirty="0"/>
              <a:t>Human Resources Snapshot information: </a:t>
            </a:r>
          </a:p>
          <a:p>
            <a:pPr lvl="1"/>
            <a:r>
              <a:rPr lang="en-US" dirty="0">
                <a:hlinkClick r:id="rId4"/>
              </a:rPr>
              <a:t>http://www.cde.state.co.us/datapipeline/snap_hr</a:t>
            </a:r>
            <a:endParaRPr lang="en-US" dirty="0"/>
          </a:p>
          <a:p>
            <a:endParaRPr lang="en-US" sz="1000" dirty="0"/>
          </a:p>
          <a:p>
            <a:r>
              <a:rPr lang="en-US" dirty="0"/>
              <a:t> Special Education December Count Snapshot information:</a:t>
            </a:r>
          </a:p>
          <a:p>
            <a:pPr lvl="1"/>
            <a:r>
              <a:rPr lang="en-US" dirty="0">
                <a:hlinkClick r:id="rId5"/>
              </a:rPr>
              <a:t>http://www.cde.state.co.us/datapipeline/snap_sped-december</a:t>
            </a:r>
            <a:endParaRPr lang="en-US" dirty="0"/>
          </a:p>
          <a:p>
            <a:pPr lvl="1"/>
            <a:r>
              <a:rPr lang="en-US" dirty="0"/>
              <a:t> Additional Contacts: </a:t>
            </a:r>
          </a:p>
          <a:p>
            <a:pPr lvl="2"/>
            <a:r>
              <a:rPr lang="en-US" dirty="0"/>
              <a:t>Orla Bolger: </a:t>
            </a:r>
            <a:r>
              <a:rPr lang="en-US" dirty="0">
                <a:hlinkClick r:id="rId6"/>
              </a:rPr>
              <a:t>bolger_o@cde.state.co.us</a:t>
            </a:r>
            <a:r>
              <a:rPr lang="en-US" dirty="0"/>
              <a:t> </a:t>
            </a:r>
            <a:r>
              <a:rPr lang="en-US" sz="1500" dirty="0"/>
              <a:t>Special Education Content </a:t>
            </a:r>
          </a:p>
          <a:p>
            <a:pPr lvl="2"/>
            <a:r>
              <a:rPr lang="en-US" dirty="0"/>
              <a:t>Lauren Rossini: </a:t>
            </a:r>
            <a:r>
              <a:rPr lang="en-US" dirty="0">
                <a:hlinkClick r:id="rId7"/>
              </a:rPr>
              <a:t>rossini_r@cde.state.co.us</a:t>
            </a:r>
            <a:r>
              <a:rPr lang="en-US" dirty="0"/>
              <a:t> </a:t>
            </a:r>
            <a:r>
              <a:rPr lang="en-US" sz="1500" dirty="0"/>
              <a:t>Special Education Staff Qualifications</a:t>
            </a:r>
          </a:p>
          <a:p>
            <a:pPr lvl="2"/>
            <a:r>
              <a:rPr lang="en-US" dirty="0"/>
              <a:t>Alyssa Ohleyer: </a:t>
            </a:r>
            <a:r>
              <a:rPr lang="en-US" dirty="0">
                <a:hlinkClick r:id="rId8"/>
              </a:rPr>
              <a:t>ohleyer_a@cde.state.co.us</a:t>
            </a:r>
            <a:r>
              <a:rPr lang="en-US" dirty="0"/>
              <a:t> </a:t>
            </a:r>
            <a:r>
              <a:rPr lang="en-US" sz="1500" dirty="0"/>
              <a:t>Accountability Specialist December Count Support</a:t>
            </a:r>
          </a:p>
          <a:p>
            <a:pPr marL="457200" lvl="1" indent="0">
              <a:buNone/>
            </a:pPr>
            <a:endParaRPr lang="en-US" dirty="0"/>
          </a:p>
          <a:p>
            <a:pPr lvl="1"/>
            <a:endParaRPr lang="en-US" dirty="0"/>
          </a:p>
        </p:txBody>
      </p:sp>
      <p:sp>
        <p:nvSpPr>
          <p:cNvPr id="5" name="Slide Number Placeholder 4"/>
          <p:cNvSpPr>
            <a:spLocks noGrp="1"/>
          </p:cNvSpPr>
          <p:nvPr>
            <p:ph type="sldNum" sz="quarter" idx="12"/>
          </p:nvPr>
        </p:nvSpPr>
        <p:spPr/>
        <p:txBody>
          <a:bodyPr/>
          <a:lstStyle/>
          <a:p>
            <a:fld id="{67726FA2-3EC9-4717-AD62-D8C823692DD3}" type="slidenum">
              <a:rPr lang="en-US" smtClean="0"/>
              <a:pPr/>
              <a:t>70</a:t>
            </a:fld>
            <a:endParaRPr lang="en-US" dirty="0"/>
          </a:p>
        </p:txBody>
      </p:sp>
    </p:spTree>
    <p:extLst>
      <p:ext uri="{BB962C8B-B14F-4D97-AF65-F5344CB8AC3E}">
        <p14:creationId xmlns:p14="http://schemas.microsoft.com/office/powerpoint/2010/main" val="3055814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71</a:t>
            </a:fld>
            <a:endParaRPr lang="en-US" dirty="0"/>
          </a:p>
        </p:txBody>
      </p:sp>
      <p:sp>
        <p:nvSpPr>
          <p:cNvPr id="3" name="Title 2"/>
          <p:cNvSpPr>
            <a:spLocks noGrp="1"/>
          </p:cNvSpPr>
          <p:nvPr>
            <p:ph type="title" idx="4294967295"/>
          </p:nvPr>
        </p:nvSpPr>
        <p:spPr>
          <a:xfrm>
            <a:off x="0" y="192088"/>
            <a:ext cx="7886700" cy="520700"/>
          </a:xfrm>
        </p:spPr>
        <p:txBody>
          <a:bodyPr>
            <a:normAutofit fontScale="90000"/>
          </a:bodyPr>
          <a:lstStyle/>
          <a:p>
            <a:pPr>
              <a:defRPr/>
            </a:pPr>
            <a:r>
              <a:rPr lang="en-US" dirty="0">
                <a:solidFill>
                  <a:srgbClr val="000000"/>
                </a:solidFill>
              </a:rPr>
              <a:t>Questions?</a:t>
            </a:r>
          </a:p>
        </p:txBody>
      </p:sp>
      <p:sp>
        <p:nvSpPr>
          <p:cNvPr id="4" name="Content Placeholder 3"/>
          <p:cNvSpPr>
            <a:spLocks noGrp="1"/>
          </p:cNvSpPr>
          <p:nvPr>
            <p:ph idx="4294967295"/>
          </p:nvPr>
        </p:nvSpPr>
        <p:spPr>
          <a:xfrm>
            <a:off x="828430" y="929910"/>
            <a:ext cx="7886700" cy="4210383"/>
          </a:xfrm>
          <a:prstGeom prst="rect">
            <a:avLst/>
          </a:prstGeom>
          <a:solidFill>
            <a:schemeClr val="bg1"/>
          </a:solidFill>
        </p:spPr>
        <p:txBody>
          <a:bodyPr wrap="square">
            <a:spAutoFit/>
          </a:bodyPr>
          <a:lstStyle/>
          <a:p>
            <a:pPr marL="0" lvl="0" indent="0">
              <a:buNone/>
            </a:pPr>
            <a:r>
              <a:rPr lang="en-US" sz="1600" dirty="0"/>
              <a:t>If you have any questions about the Special Education December Count, please feel free to contact us. </a:t>
            </a:r>
          </a:p>
          <a:p>
            <a:pPr marL="0" lvl="0" indent="0">
              <a:buNone/>
            </a:pPr>
            <a:r>
              <a:rPr lang="en-US" sz="1600" dirty="0"/>
              <a:t>Use email for the quickest response! </a:t>
            </a:r>
          </a:p>
          <a:p>
            <a:pPr marL="45720" indent="0">
              <a:buNone/>
            </a:pPr>
            <a:r>
              <a:rPr lang="en-US" sz="1600" dirty="0"/>
              <a:t>Lindsey Heitman </a:t>
            </a:r>
            <a:r>
              <a:rPr lang="en-US" sz="1600" dirty="0">
                <a:hlinkClick r:id="rId2"/>
              </a:rPr>
              <a:t>heitman_l@cde.state.co.us</a:t>
            </a:r>
            <a:r>
              <a:rPr lang="en-US" sz="1600" dirty="0"/>
              <a:t> (303) 866- 5759 </a:t>
            </a:r>
          </a:p>
          <a:p>
            <a:pPr marL="45720" indent="0">
              <a:buNone/>
            </a:pPr>
            <a:r>
              <a:rPr lang="en-US" sz="1600" dirty="0"/>
              <a:t>Orla Bolger </a:t>
            </a:r>
            <a:r>
              <a:rPr lang="en-US" sz="1600" dirty="0">
                <a:hlinkClick r:id="rId3"/>
              </a:rPr>
              <a:t>bolger_o@cde.state.co.us</a:t>
            </a:r>
            <a:r>
              <a:rPr lang="en-US" sz="1600" dirty="0"/>
              <a:t> (303) 866-6896 </a:t>
            </a:r>
          </a:p>
          <a:p>
            <a:pPr marL="45720" indent="0">
              <a:buNone/>
            </a:pPr>
            <a:r>
              <a:rPr lang="en-US" sz="1600" dirty="0"/>
              <a:t>Lauren Rossini </a:t>
            </a:r>
            <a:r>
              <a:rPr lang="en-US" sz="1600" dirty="0">
                <a:hlinkClick r:id="rId4"/>
              </a:rPr>
              <a:t>rossini_l@cde.state.co.us</a:t>
            </a:r>
            <a:r>
              <a:rPr lang="en-US" sz="1600" dirty="0"/>
              <a:t> (303) 866- 6688 </a:t>
            </a:r>
          </a:p>
          <a:p>
            <a:pPr marL="45720" indent="0">
              <a:buNone/>
            </a:pPr>
            <a:r>
              <a:rPr lang="en-US" sz="1600" dirty="0"/>
              <a:t>Alyssa Ohleyer: </a:t>
            </a:r>
            <a:r>
              <a:rPr lang="en-US" sz="1600" dirty="0">
                <a:hlinkClick r:id="rId5"/>
              </a:rPr>
              <a:t>ohleyer_a@cde.state.co.us</a:t>
            </a:r>
            <a:r>
              <a:rPr lang="en-US" sz="1600" dirty="0"/>
              <a:t>  (303) 866- 6308 </a:t>
            </a:r>
          </a:p>
          <a:p>
            <a:pPr marL="0" lvl="0" indent="0">
              <a:buNone/>
            </a:pPr>
            <a:endParaRPr lang="en-US" sz="1600" dirty="0"/>
          </a:p>
          <a:p>
            <a:pPr marL="45720" indent="0">
              <a:spcBef>
                <a:spcPts val="0"/>
              </a:spcBef>
              <a:buNone/>
            </a:pPr>
            <a:r>
              <a:rPr lang="en-US" sz="1600" dirty="0"/>
              <a:t>Email protocol – please include:</a:t>
            </a:r>
          </a:p>
          <a:p>
            <a:pPr>
              <a:spcBef>
                <a:spcPts val="0"/>
              </a:spcBef>
            </a:pPr>
            <a:r>
              <a:rPr lang="en-US" sz="1600" dirty="0"/>
              <a:t>Administrative Unit #/District #</a:t>
            </a:r>
          </a:p>
          <a:p>
            <a:pPr>
              <a:spcBef>
                <a:spcPts val="0"/>
              </a:spcBef>
            </a:pPr>
            <a:r>
              <a:rPr lang="en-US" sz="1600" dirty="0"/>
              <a:t>Any applicable error code #’s or </a:t>
            </a:r>
            <a:r>
              <a:rPr lang="en-US" sz="1600" dirty="0" err="1"/>
              <a:t>cognos</a:t>
            </a:r>
            <a:r>
              <a:rPr lang="en-US" sz="1600" dirty="0"/>
              <a:t> report names</a:t>
            </a:r>
          </a:p>
          <a:p>
            <a:pPr>
              <a:spcBef>
                <a:spcPts val="0"/>
              </a:spcBef>
            </a:pPr>
            <a:endParaRPr lang="en-US" sz="1600" dirty="0"/>
          </a:p>
          <a:p>
            <a:pPr marL="45720" indent="0">
              <a:spcBef>
                <a:spcPts val="0"/>
              </a:spcBef>
              <a:buNone/>
            </a:pPr>
            <a:r>
              <a:rPr lang="en-US" sz="1600" i="1" dirty="0"/>
              <a:t>NOTE:</a:t>
            </a:r>
            <a:r>
              <a:rPr lang="en-US" sz="1600" dirty="0"/>
              <a:t>  Please do not send files or reports via email – contact us to determine best technical assistance avenue (Syncplicity). Thank you!</a:t>
            </a:r>
          </a:p>
          <a:p>
            <a:pPr lvl="0">
              <a:lnSpc>
                <a:spcPct val="100000"/>
              </a:lnSpc>
              <a:spcBef>
                <a:spcPts val="0"/>
              </a:spcBef>
            </a:pPr>
            <a:endParaRPr lang="en-US" sz="1600" b="1" u="sng" dirty="0"/>
          </a:p>
        </p:txBody>
      </p:sp>
    </p:spTree>
    <p:extLst>
      <p:ext uri="{BB962C8B-B14F-4D97-AF65-F5344CB8AC3E}">
        <p14:creationId xmlns:p14="http://schemas.microsoft.com/office/powerpoint/2010/main" val="775243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26FA2-3EC9-4717-AD62-D8C823692DD3}" type="slidenum">
              <a:rPr lang="en-US" smtClean="0"/>
              <a:pPr/>
              <a:t>72</a:t>
            </a:fld>
            <a:endParaRPr lang="en-US" dirty="0"/>
          </a:p>
        </p:txBody>
      </p:sp>
      <p:sp>
        <p:nvSpPr>
          <p:cNvPr id="3" name="Content Placeholder 2"/>
          <p:cNvSpPr>
            <a:spLocks noGrp="1"/>
          </p:cNvSpPr>
          <p:nvPr>
            <p:ph idx="4294967295"/>
          </p:nvPr>
        </p:nvSpPr>
        <p:spPr>
          <a:xfrm>
            <a:off x="0" y="1508125"/>
            <a:ext cx="7886700" cy="4351338"/>
          </a:xfrm>
        </p:spPr>
        <p:txBody>
          <a:bodyPr>
            <a:normAutofit/>
          </a:bodyPr>
          <a:lstStyle/>
          <a:p>
            <a:pPr marL="0" indent="0">
              <a:buNone/>
            </a:pPr>
            <a:r>
              <a:rPr lang="en-US" dirty="0"/>
              <a:t>                                                                                                              </a:t>
            </a:r>
          </a:p>
          <a:p>
            <a:pPr marL="0" indent="0">
              <a:buNone/>
            </a:pPr>
            <a:endParaRPr lang="en-US" i="1" dirty="0">
              <a:solidFill>
                <a:srgbClr val="C00000"/>
              </a:solidFill>
            </a:endParaRPr>
          </a:p>
          <a:p>
            <a:pPr marL="0" indent="0">
              <a:buNone/>
            </a:pPr>
            <a:endParaRPr lang="en-US" i="1" dirty="0">
              <a:solidFill>
                <a:srgbClr val="C00000"/>
              </a:solidFill>
            </a:endParaRPr>
          </a:p>
          <a:p>
            <a:pPr marL="0" indent="0">
              <a:buNone/>
            </a:pPr>
            <a:endParaRPr lang="en-US" i="1" dirty="0">
              <a:solidFill>
                <a:srgbClr val="C00000"/>
              </a:solidFill>
            </a:endParaRPr>
          </a:p>
          <a:p>
            <a:pPr marL="0" indent="0">
              <a:buNone/>
            </a:pPr>
            <a:endParaRPr lang="en-US" i="1" dirty="0">
              <a:solidFill>
                <a:srgbClr val="C00000"/>
              </a:solidFill>
            </a:endParaRPr>
          </a:p>
          <a:p>
            <a:pPr marL="0" indent="0">
              <a:buNone/>
            </a:pPr>
            <a:r>
              <a:rPr lang="en-US" i="1" dirty="0">
                <a:solidFill>
                  <a:srgbClr val="C00000"/>
                </a:solidFill>
              </a:rPr>
              <a:t>                     for your participation. We appreciate it!!!</a:t>
            </a:r>
          </a:p>
        </p:txBody>
      </p:sp>
      <p:pic>
        <p:nvPicPr>
          <p:cNvPr id="5122" name="Picture 2" descr="C:\Users\Heitman_L\AppData\Local\Microsoft\Windows\Temporary Internet Files\Content.IE5\TFPDHF5P\thank-you-kids[1].jpg" title="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921" y="1117164"/>
            <a:ext cx="3905125" cy="262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179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Special Education Child, Special Education Participation, Staff Profile, Staff Assignment, Student Demographic, Student School Association" title="Data is pulled from these interchange files"/>
          <p:cNvGraphicFramePr>
            <a:graphicFrameLocks noGrp="1"/>
          </p:cNvGraphicFramePr>
          <p:nvPr>
            <p:ph sz="quarter" idx="10"/>
            <p:extLst>
              <p:ext uri="{D42A27DB-BD31-4B8C-83A1-F6EECF244321}">
                <p14:modId xmlns:p14="http://schemas.microsoft.com/office/powerpoint/2010/main" val="1593409222"/>
              </p:ext>
            </p:extLst>
          </p:nvPr>
        </p:nvGraphicFramePr>
        <p:xfrm>
          <a:off x="407986" y="1197173"/>
          <a:ext cx="8316289" cy="5272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4" y="81313"/>
            <a:ext cx="9248934" cy="461665"/>
          </a:xfrm>
          <a:prstGeom prst="rect">
            <a:avLst/>
          </a:prstGeom>
          <a:noFill/>
        </p:spPr>
        <p:txBody>
          <a:bodyPr wrap="square" rtlCol="0">
            <a:spAutoFit/>
          </a:bodyPr>
          <a:lstStyle/>
          <a:p>
            <a:pPr algn="ctr"/>
            <a:r>
              <a:rPr lang="en-US" sz="2400" b="1" dirty="0"/>
              <a:t>Special Education December Count Snapshot </a:t>
            </a:r>
          </a:p>
        </p:txBody>
      </p:sp>
      <p:sp>
        <p:nvSpPr>
          <p:cNvPr id="4" name="TextBox 3"/>
          <p:cNvSpPr txBox="1"/>
          <p:nvPr/>
        </p:nvSpPr>
        <p:spPr>
          <a:xfrm>
            <a:off x="2128851" y="1354157"/>
            <a:ext cx="5301842" cy="369332"/>
          </a:xfrm>
          <a:prstGeom prst="rect">
            <a:avLst/>
          </a:prstGeom>
          <a:noFill/>
        </p:spPr>
        <p:txBody>
          <a:bodyPr wrap="square" rtlCol="0">
            <a:spAutoFit/>
          </a:bodyPr>
          <a:lstStyle/>
          <a:p>
            <a:r>
              <a:rPr lang="en-US" b="1" dirty="0"/>
              <a:t>   </a:t>
            </a:r>
            <a:r>
              <a:rPr lang="en-US" dirty="0"/>
              <a:t>The data is pulled from these Interchange files:</a:t>
            </a:r>
          </a:p>
        </p:txBody>
      </p:sp>
      <p:sp>
        <p:nvSpPr>
          <p:cNvPr id="8" name="Oval 7"/>
          <p:cNvSpPr/>
          <p:nvPr/>
        </p:nvSpPr>
        <p:spPr>
          <a:xfrm>
            <a:off x="6803221" y="2504973"/>
            <a:ext cx="1461542" cy="1319135"/>
          </a:xfrm>
          <a:prstGeom prst="ellipse">
            <a:avLst/>
          </a:prstGeom>
          <a:solidFill>
            <a:schemeClr val="accent2">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lumMod val="95000"/>
                  </a:schemeClr>
                </a:solidFill>
              </a:rPr>
              <a:t>Student School Association</a:t>
            </a:r>
          </a:p>
        </p:txBody>
      </p:sp>
      <p:sp>
        <p:nvSpPr>
          <p:cNvPr id="9" name="Oval 8" title="Student Demographic"/>
          <p:cNvSpPr/>
          <p:nvPr/>
        </p:nvSpPr>
        <p:spPr>
          <a:xfrm>
            <a:off x="940630" y="2480872"/>
            <a:ext cx="1454048" cy="1244183"/>
          </a:xfrm>
          <a:prstGeom prst="ellipse">
            <a:avLst/>
          </a:prstGeom>
          <a:solidFill>
            <a:schemeClr val="accent2">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a:off x="1049308" y="2778919"/>
            <a:ext cx="1499017" cy="523220"/>
          </a:xfrm>
          <a:prstGeom prst="rect">
            <a:avLst/>
          </a:prstGeom>
          <a:noFill/>
        </p:spPr>
        <p:txBody>
          <a:bodyPr wrap="square" rtlCol="0">
            <a:spAutoFit/>
          </a:bodyPr>
          <a:lstStyle/>
          <a:p>
            <a:r>
              <a:rPr lang="en-US" sz="1400" b="1" dirty="0">
                <a:solidFill>
                  <a:schemeClr val="bg1">
                    <a:lumMod val="95000"/>
                  </a:schemeClr>
                </a:solidFill>
              </a:rPr>
              <a:t>Student Demographic</a:t>
            </a:r>
          </a:p>
        </p:txBody>
      </p:sp>
      <p:pic>
        <p:nvPicPr>
          <p:cNvPr id="11" name="Picture 3" descr="C:\Users\Heitman_L\AppData\Local\Microsoft\Windows\Temporary Internet Files\Content.IE5\G531FJ0Q\1325437264[1].png" title="Came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3992" y="53980"/>
            <a:ext cx="680617" cy="4700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7986" y="1138713"/>
            <a:ext cx="1798819"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EF7521"/>
                </a:solidFill>
              </a:rPr>
              <a:t>Student Interchange</a:t>
            </a:r>
          </a:p>
          <a:p>
            <a:pPr marL="285750" indent="-285750">
              <a:buFont typeface="Arial" panose="020B0604020202020204" pitchFamily="34" charset="0"/>
              <a:buChar char="•"/>
            </a:pPr>
            <a:r>
              <a:rPr lang="en-US" sz="1400" b="1" dirty="0">
                <a:solidFill>
                  <a:srgbClr val="92D050"/>
                </a:solidFill>
              </a:rPr>
              <a:t>Special Education IEP Interchange</a:t>
            </a:r>
          </a:p>
          <a:p>
            <a:pPr marL="285750" indent="-285750">
              <a:buFont typeface="Arial" panose="020B0604020202020204" pitchFamily="34" charset="0"/>
              <a:buChar char="•"/>
            </a:pPr>
            <a:r>
              <a:rPr lang="en-US" sz="1400" b="1" dirty="0">
                <a:solidFill>
                  <a:schemeClr val="accent1"/>
                </a:solidFill>
              </a:rPr>
              <a:t>Staff Interchange</a:t>
            </a:r>
          </a:p>
        </p:txBody>
      </p:sp>
      <p:sp>
        <p:nvSpPr>
          <p:cNvPr id="3" name="TextBox 2">
            <a:extLst>
              <a:ext uri="{FF2B5EF4-FFF2-40B4-BE49-F238E27FC236}">
                <a16:creationId xmlns:a16="http://schemas.microsoft.com/office/drawing/2014/main" id="{9E444FAF-C126-45ED-B39E-6EA3A85782A5}"/>
              </a:ext>
            </a:extLst>
          </p:cNvPr>
          <p:cNvSpPr txBox="1"/>
          <p:nvPr/>
        </p:nvSpPr>
        <p:spPr>
          <a:xfrm>
            <a:off x="3546669" y="698588"/>
            <a:ext cx="1831392" cy="369332"/>
          </a:xfrm>
          <a:prstGeom prst="rect">
            <a:avLst/>
          </a:prstGeom>
          <a:noFill/>
        </p:spPr>
        <p:txBody>
          <a:bodyPr wrap="square" rtlCol="0">
            <a:spAutoFit/>
          </a:bodyPr>
          <a:lstStyle/>
          <a:p>
            <a:r>
              <a:rPr lang="en-US" b="1" dirty="0"/>
              <a:t>2. Staff Snapshot</a:t>
            </a:r>
          </a:p>
        </p:txBody>
      </p:sp>
      <p:sp>
        <p:nvSpPr>
          <p:cNvPr id="7" name="TextBox 6">
            <a:extLst>
              <a:ext uri="{FF2B5EF4-FFF2-40B4-BE49-F238E27FC236}">
                <a16:creationId xmlns:a16="http://schemas.microsoft.com/office/drawing/2014/main" id="{2D8C051D-3F47-4430-848F-F02C180A125B}"/>
              </a:ext>
            </a:extLst>
          </p:cNvPr>
          <p:cNvSpPr txBox="1"/>
          <p:nvPr/>
        </p:nvSpPr>
        <p:spPr>
          <a:xfrm>
            <a:off x="3546669" y="456097"/>
            <a:ext cx="2192784" cy="369332"/>
          </a:xfrm>
          <a:prstGeom prst="rect">
            <a:avLst/>
          </a:prstGeom>
          <a:noFill/>
        </p:spPr>
        <p:txBody>
          <a:bodyPr wrap="square" rtlCol="0">
            <a:spAutoFit/>
          </a:bodyPr>
          <a:lstStyle/>
          <a:p>
            <a:r>
              <a:rPr lang="en-US" b="1" dirty="0"/>
              <a:t>1. Student Snapshot</a:t>
            </a:r>
          </a:p>
        </p:txBody>
      </p:sp>
      <p:sp>
        <p:nvSpPr>
          <p:cNvPr id="15" name="TextBox 14">
            <a:extLst>
              <a:ext uri="{FF2B5EF4-FFF2-40B4-BE49-F238E27FC236}">
                <a16:creationId xmlns:a16="http://schemas.microsoft.com/office/drawing/2014/main" id="{42C159AD-5F60-42AC-91F3-541565617E13}"/>
              </a:ext>
            </a:extLst>
          </p:cNvPr>
          <p:cNvSpPr txBox="1"/>
          <p:nvPr/>
        </p:nvSpPr>
        <p:spPr>
          <a:xfrm>
            <a:off x="1216242" y="3330964"/>
            <a:ext cx="1002302" cy="338554"/>
          </a:xfrm>
          <a:prstGeom prst="rect">
            <a:avLst/>
          </a:prstGeom>
          <a:noFill/>
        </p:spPr>
        <p:txBody>
          <a:bodyPr wrap="square" rtlCol="0">
            <a:spAutoFit/>
          </a:bodyPr>
          <a:lstStyle/>
          <a:p>
            <a:r>
              <a:rPr lang="en-US" sz="1600" b="1" dirty="0"/>
              <a:t>STUDENT</a:t>
            </a:r>
          </a:p>
        </p:txBody>
      </p:sp>
      <p:sp>
        <p:nvSpPr>
          <p:cNvPr id="17" name="TextBox 16">
            <a:extLst>
              <a:ext uri="{FF2B5EF4-FFF2-40B4-BE49-F238E27FC236}">
                <a16:creationId xmlns:a16="http://schemas.microsoft.com/office/drawing/2014/main" id="{F9E05BDF-7EC6-405F-86D5-6F224F5BC184}"/>
              </a:ext>
            </a:extLst>
          </p:cNvPr>
          <p:cNvSpPr txBox="1"/>
          <p:nvPr/>
        </p:nvSpPr>
        <p:spPr>
          <a:xfrm>
            <a:off x="7078295" y="3459980"/>
            <a:ext cx="1002302" cy="338554"/>
          </a:xfrm>
          <a:prstGeom prst="rect">
            <a:avLst/>
          </a:prstGeom>
          <a:noFill/>
        </p:spPr>
        <p:txBody>
          <a:bodyPr wrap="square" rtlCol="0">
            <a:spAutoFit/>
          </a:bodyPr>
          <a:lstStyle/>
          <a:p>
            <a:r>
              <a:rPr lang="en-US" sz="1600" b="1" dirty="0"/>
              <a:t>STUDENT</a:t>
            </a:r>
          </a:p>
        </p:txBody>
      </p:sp>
      <p:sp>
        <p:nvSpPr>
          <p:cNvPr id="19" name="TextBox 18">
            <a:extLst>
              <a:ext uri="{FF2B5EF4-FFF2-40B4-BE49-F238E27FC236}">
                <a16:creationId xmlns:a16="http://schemas.microsoft.com/office/drawing/2014/main" id="{4A715D52-ED6B-44BD-B953-3581170A5C7A}"/>
              </a:ext>
            </a:extLst>
          </p:cNvPr>
          <p:cNvSpPr txBox="1"/>
          <p:nvPr/>
        </p:nvSpPr>
        <p:spPr>
          <a:xfrm>
            <a:off x="3018672" y="3177950"/>
            <a:ext cx="1002302" cy="338554"/>
          </a:xfrm>
          <a:prstGeom prst="rect">
            <a:avLst/>
          </a:prstGeom>
          <a:noFill/>
        </p:spPr>
        <p:txBody>
          <a:bodyPr wrap="square" rtlCol="0">
            <a:spAutoFit/>
          </a:bodyPr>
          <a:lstStyle/>
          <a:p>
            <a:r>
              <a:rPr lang="en-US" sz="1600" b="1" dirty="0"/>
              <a:t>STUDENT</a:t>
            </a:r>
          </a:p>
        </p:txBody>
      </p:sp>
      <p:sp>
        <p:nvSpPr>
          <p:cNvPr id="21" name="TextBox 20">
            <a:extLst>
              <a:ext uri="{FF2B5EF4-FFF2-40B4-BE49-F238E27FC236}">
                <a16:creationId xmlns:a16="http://schemas.microsoft.com/office/drawing/2014/main" id="{76F2B067-E86E-46BF-A837-667EF269A5EE}"/>
              </a:ext>
            </a:extLst>
          </p:cNvPr>
          <p:cNvSpPr txBox="1"/>
          <p:nvPr/>
        </p:nvSpPr>
        <p:spPr>
          <a:xfrm>
            <a:off x="5238302" y="3177950"/>
            <a:ext cx="1002302" cy="338554"/>
          </a:xfrm>
          <a:prstGeom prst="rect">
            <a:avLst/>
          </a:prstGeom>
          <a:noFill/>
        </p:spPr>
        <p:txBody>
          <a:bodyPr wrap="square" rtlCol="0">
            <a:spAutoFit/>
          </a:bodyPr>
          <a:lstStyle/>
          <a:p>
            <a:r>
              <a:rPr lang="en-US" sz="1600" b="1" dirty="0"/>
              <a:t>STUDENT</a:t>
            </a:r>
          </a:p>
        </p:txBody>
      </p:sp>
      <p:sp>
        <p:nvSpPr>
          <p:cNvPr id="23" name="TextBox 22">
            <a:extLst>
              <a:ext uri="{FF2B5EF4-FFF2-40B4-BE49-F238E27FC236}">
                <a16:creationId xmlns:a16="http://schemas.microsoft.com/office/drawing/2014/main" id="{C6B92326-984D-4108-859F-AB94E6488466}"/>
              </a:ext>
            </a:extLst>
          </p:cNvPr>
          <p:cNvSpPr txBox="1"/>
          <p:nvPr/>
        </p:nvSpPr>
        <p:spPr>
          <a:xfrm>
            <a:off x="5351215" y="5339498"/>
            <a:ext cx="1002302" cy="338554"/>
          </a:xfrm>
          <a:prstGeom prst="rect">
            <a:avLst/>
          </a:prstGeom>
          <a:noFill/>
        </p:spPr>
        <p:txBody>
          <a:bodyPr wrap="square" rtlCol="0">
            <a:spAutoFit/>
          </a:bodyPr>
          <a:lstStyle/>
          <a:p>
            <a:r>
              <a:rPr lang="en-US" sz="1600" b="1" dirty="0"/>
              <a:t>STAFF</a:t>
            </a:r>
          </a:p>
        </p:txBody>
      </p:sp>
      <p:sp>
        <p:nvSpPr>
          <p:cNvPr id="24" name="TextBox 23">
            <a:extLst>
              <a:ext uri="{FF2B5EF4-FFF2-40B4-BE49-F238E27FC236}">
                <a16:creationId xmlns:a16="http://schemas.microsoft.com/office/drawing/2014/main" id="{729FF9B9-8712-4D6E-A51E-CFB229DCF72A}"/>
              </a:ext>
            </a:extLst>
          </p:cNvPr>
          <p:cNvSpPr txBox="1"/>
          <p:nvPr/>
        </p:nvSpPr>
        <p:spPr>
          <a:xfrm>
            <a:off x="3146960" y="5365601"/>
            <a:ext cx="745725" cy="338554"/>
          </a:xfrm>
          <a:prstGeom prst="rect">
            <a:avLst/>
          </a:prstGeom>
          <a:noFill/>
        </p:spPr>
        <p:txBody>
          <a:bodyPr wrap="square" rtlCol="0">
            <a:spAutoFit/>
          </a:bodyPr>
          <a:lstStyle/>
          <a:p>
            <a:r>
              <a:rPr lang="en-US" sz="1600" b="1" dirty="0"/>
              <a:t>STAFF</a:t>
            </a:r>
          </a:p>
        </p:txBody>
      </p:sp>
    </p:spTree>
    <p:extLst>
      <p:ext uri="{BB962C8B-B14F-4D97-AF65-F5344CB8AC3E}">
        <p14:creationId xmlns:p14="http://schemas.microsoft.com/office/powerpoint/2010/main" val="36837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December Count Student Snapshot Criteria</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726FA2-3EC9-4717-AD62-D8C823692DD3}"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 name="Content Placeholder 1"/>
          <p:cNvSpPr txBox="1">
            <a:spLocks/>
          </p:cNvSpPr>
          <p:nvPr/>
        </p:nvSpPr>
        <p:spPr>
          <a:xfrm>
            <a:off x="310380" y="1242874"/>
            <a:ext cx="7254055" cy="4175970"/>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marR="0" lvl="0" indent="0" algn="l" defTabSz="914400" rtl="0" eaLnBrk="1" fontAlgn="auto" latinLnBrk="0" hangingPunct="1">
              <a:lnSpc>
                <a:spcPct val="100000"/>
              </a:lnSpc>
              <a:spcBef>
                <a:spcPct val="20000"/>
              </a:spcBef>
              <a:spcAft>
                <a:spcPts val="0"/>
              </a:spcAft>
              <a:buClr>
                <a:srgbClr val="5B9BD5"/>
              </a:buClr>
              <a:buSzPct val="110000"/>
              <a:buFont typeface="Wingdings" charset="2"/>
              <a:buNone/>
              <a:tabLst/>
              <a:defRPr/>
            </a:pPr>
            <a:r>
              <a:rPr kumimoji="0" lang="en-US" sz="1600" b="0" i="0" u="none" strike="noStrike" kern="1200" cap="none" spc="150" normalizeH="0" baseline="0" noProof="0" dirty="0">
                <a:ln>
                  <a:noFill/>
                </a:ln>
                <a:solidFill>
                  <a:prstClr val="black"/>
                </a:solidFill>
                <a:effectLst/>
                <a:uLnTx/>
                <a:uFillTx/>
                <a:latin typeface="Calibri" panose="020F0502020204030204"/>
                <a:ea typeface="+mn-ea"/>
                <a:cs typeface="Arial" panose="020B0604020202020204" pitchFamily="34" charset="0"/>
              </a:rPr>
              <a:t>For IEP Interchange records to be included in the Special Education December Count Snapshot, the following must be true:</a:t>
            </a:r>
          </a:p>
          <a:p>
            <a:pPr marL="45720" marR="0" lvl="0" indent="0" algn="l" defTabSz="914400" rtl="0" eaLnBrk="1" fontAlgn="auto" latinLnBrk="0" hangingPunct="1">
              <a:lnSpc>
                <a:spcPct val="100000"/>
              </a:lnSpc>
              <a:spcBef>
                <a:spcPct val="20000"/>
              </a:spcBef>
              <a:spcAft>
                <a:spcPts val="0"/>
              </a:spcAft>
              <a:buClr>
                <a:srgbClr val="5B9BD5"/>
              </a:buClr>
              <a:buSzPct val="110000"/>
              <a:buFont typeface="Wingdings" charset="2"/>
              <a:buNone/>
              <a:tabLst/>
              <a:defRPr/>
            </a:pPr>
            <a:r>
              <a:rPr kumimoji="0" lang="en-US" sz="1600" b="0" i="0" u="none" strike="noStrike" kern="1200" cap="none" spc="15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502920" marR="0" lvl="0" indent="-457200" algn="l" defTabSz="914400" rtl="0" eaLnBrk="1" fontAlgn="auto" latinLnBrk="0" hangingPunct="1">
              <a:lnSpc>
                <a:spcPct val="100000"/>
              </a:lnSpc>
              <a:spcBef>
                <a:spcPct val="20000"/>
              </a:spcBef>
              <a:spcAft>
                <a:spcPts val="0"/>
              </a:spcAft>
              <a:buClr>
                <a:srgbClr val="5B9BD5"/>
              </a:buClr>
              <a:buSzPct val="110000"/>
              <a:buFont typeface="Wingdings" charset="2"/>
              <a:buChar char="§"/>
              <a:tabLst/>
              <a:defRPr/>
            </a:pPr>
            <a:r>
              <a:rPr kumimoji="0" lang="en-US" sz="1400" b="0" i="0" u="none" strike="noStrike" kern="1200" cap="none" spc="150" normalizeH="0" baseline="0" noProof="0" dirty="0">
                <a:ln>
                  <a:noFill/>
                </a:ln>
                <a:solidFill>
                  <a:prstClr val="black"/>
                </a:solidFill>
                <a:effectLst/>
                <a:uLnTx/>
                <a:uFillTx/>
                <a:latin typeface="Calibri" panose="020F0502020204030204"/>
                <a:ea typeface="+mn-ea"/>
                <a:cs typeface="Arial" panose="020B0604020202020204" pitchFamily="34" charset="0"/>
              </a:rPr>
              <a:t>Date of Entry to Special Education is December 1st or prior to December 1st of the reporting school year OR Parentally Placed in Private School is 02. A record with a Date of Exit from Special Education prior to December 1st would not be included in the December Count.</a:t>
            </a:r>
          </a:p>
          <a:p>
            <a:pPr marL="502920" marR="0" lvl="0" indent="-457200" algn="l" defTabSz="914400" rtl="0" eaLnBrk="1" fontAlgn="auto" latinLnBrk="0" hangingPunct="1">
              <a:lnSpc>
                <a:spcPct val="100000"/>
              </a:lnSpc>
              <a:spcBef>
                <a:spcPct val="20000"/>
              </a:spcBef>
              <a:spcAft>
                <a:spcPts val="0"/>
              </a:spcAft>
              <a:buClr>
                <a:srgbClr val="5B9BD5"/>
              </a:buClr>
              <a:buSzPct val="110000"/>
              <a:buFont typeface="Wingdings" charset="2"/>
              <a:buChar char="§"/>
              <a:tabLst/>
              <a:defRPr/>
            </a:pPr>
            <a:r>
              <a:rPr kumimoji="0" lang="en-US" sz="1400" b="0" i="0" u="none" strike="noStrike" kern="1200" cap="none" spc="150" normalizeH="0" baseline="0" noProof="0" dirty="0">
                <a:ln>
                  <a:noFill/>
                </a:ln>
                <a:solidFill>
                  <a:prstClr val="black"/>
                </a:solidFill>
                <a:effectLst/>
                <a:uLnTx/>
                <a:uFillTx/>
                <a:latin typeface="Calibri" panose="020F0502020204030204"/>
                <a:ea typeface="+mn-ea"/>
                <a:cs typeface="Arial" panose="020B0604020202020204" pitchFamily="34" charset="0"/>
              </a:rPr>
              <a:t>Pull all error-free records meeting above criteria from the Special Education Participation file and match them with records in the Student Interchange. </a:t>
            </a:r>
            <a:r>
              <a:rPr kumimoji="0" lang="en-US" sz="1400" b="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The Student Interchange is the authoritative source for (SASID, LASID, Student First Name, Student Middle Name, Student Last Name, Student Gender, Student Date of birth, Student Ethnicity, Student Race and Grade level).  </a:t>
            </a:r>
          </a:p>
          <a:p>
            <a:pPr marL="502920" marR="0" lvl="0" indent="-457200" algn="l" defTabSz="914400" rtl="0" eaLnBrk="1" fontAlgn="auto" latinLnBrk="0" hangingPunct="1">
              <a:lnSpc>
                <a:spcPct val="100000"/>
              </a:lnSpc>
              <a:spcBef>
                <a:spcPct val="20000"/>
              </a:spcBef>
              <a:spcAft>
                <a:spcPts val="0"/>
              </a:spcAft>
              <a:buClr>
                <a:srgbClr val="5B9BD5"/>
              </a:buClr>
              <a:buSzPct val="110000"/>
              <a:buFont typeface="Wingdings" charset="2"/>
              <a:buChar char="§"/>
              <a:tabLst/>
              <a:defRPr/>
            </a:pPr>
            <a:r>
              <a:rPr kumimoji="0" lang="en-US" sz="1400" b="0" i="0" u="none" strike="noStrike" kern="1200" cap="none" spc="15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Data from the Student Interchange will pull primarily from a DEC tagged file. If the district has not tagged a file for DEC, it will pull from the untagged student file.</a:t>
            </a:r>
          </a:p>
          <a:p>
            <a:pPr marL="502920" marR="0" lvl="0" indent="-457200" algn="l" defTabSz="914400" rtl="0" eaLnBrk="1" fontAlgn="auto" latinLnBrk="0" hangingPunct="1">
              <a:lnSpc>
                <a:spcPct val="100000"/>
              </a:lnSpc>
              <a:spcBef>
                <a:spcPct val="20000"/>
              </a:spcBef>
              <a:spcAft>
                <a:spcPts val="0"/>
              </a:spcAft>
              <a:buClr>
                <a:srgbClr val="5B9BD5"/>
              </a:buClr>
              <a:buSzPct val="110000"/>
              <a:buFont typeface="Wingdings" charset="2"/>
              <a:buChar char="§"/>
              <a:tabLst/>
              <a:defRPr/>
            </a:pPr>
            <a:r>
              <a:rPr kumimoji="0" lang="en-US" sz="1400" b="0" i="0" u="none" strike="noStrike" kern="1200" cap="none" spc="150" normalizeH="0" baseline="0" noProof="0" dirty="0">
                <a:ln>
                  <a:noFill/>
                </a:ln>
                <a:solidFill>
                  <a:prstClr val="black"/>
                </a:solidFill>
                <a:effectLst/>
                <a:uLnTx/>
                <a:uFillTx/>
                <a:latin typeface="Calibri" panose="020F0502020204030204"/>
                <a:ea typeface="+mn-ea"/>
                <a:cs typeface="Times New Roman" panose="02020603050405020304" pitchFamily="18" charset="0"/>
              </a:rPr>
              <a:t>If student is not required to be submitted in the Student Interchange, the demographic data and grade level will pull from the Child and Participation files. </a:t>
            </a:r>
            <a:endParaRPr kumimoji="0" lang="en-US" sz="1400" b="0" i="0" u="none" strike="noStrike" kern="1200" cap="none" spc="15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02920" marR="0" lvl="0" indent="-457200" algn="l" defTabSz="914400" rtl="0" eaLnBrk="1" fontAlgn="auto" latinLnBrk="0" hangingPunct="1">
              <a:lnSpc>
                <a:spcPct val="100000"/>
              </a:lnSpc>
              <a:spcBef>
                <a:spcPct val="20000"/>
              </a:spcBef>
              <a:spcAft>
                <a:spcPts val="0"/>
              </a:spcAft>
              <a:buClr>
                <a:srgbClr val="5B9BD5"/>
              </a:buClr>
              <a:buSzPct val="110000"/>
              <a:buFont typeface="Wingdings" charset="2"/>
              <a:buChar char="§"/>
              <a:tabLst/>
              <a:defRPr/>
            </a:pPr>
            <a:r>
              <a:rPr kumimoji="0" lang="en-US" sz="1400" b="0" i="0" u="none" strike="noStrike" kern="1200" cap="none" spc="150" normalizeH="0" baseline="0" noProof="0" dirty="0">
                <a:ln>
                  <a:noFill/>
                </a:ln>
                <a:solidFill>
                  <a:prstClr val="black"/>
                </a:solidFill>
                <a:effectLst/>
                <a:uLnTx/>
                <a:uFillTx/>
                <a:latin typeface="Calibri" panose="020F0502020204030204"/>
                <a:ea typeface="+mn-ea"/>
                <a:cs typeface="Arial" panose="020B0604020202020204" pitchFamily="34" charset="0"/>
              </a:rPr>
              <a:t>The Special Education Child file, the Special Education Participation file and the Student Profile files will be joined based on the following criteria:  </a:t>
            </a:r>
            <a:r>
              <a:rPr kumimoji="0" lang="en-US" sz="1400" b="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SASID, LASID</a:t>
            </a:r>
            <a:r>
              <a:rPr kumimoji="0" lang="en-US" sz="1400" b="0" i="0" u="none" strike="noStrike" kern="1200" cap="none" spc="15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400" b="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school year, district (or Admin Unit), and error free records</a:t>
            </a:r>
            <a:r>
              <a:rPr kumimoji="0" lang="en-US" sz="1400" b="0" i="0" u="none" strike="noStrike" kern="1200" cap="none" spc="15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 marR="0" lvl="0" indent="0" algn="l" defTabSz="914400" rtl="0" eaLnBrk="1" fontAlgn="auto" latinLnBrk="0" hangingPunct="1">
              <a:lnSpc>
                <a:spcPct val="100000"/>
              </a:lnSpc>
              <a:spcBef>
                <a:spcPct val="20000"/>
              </a:spcBef>
              <a:spcAft>
                <a:spcPts val="0"/>
              </a:spcAft>
              <a:buClr>
                <a:srgbClr val="5B9BD5"/>
              </a:buClr>
              <a:buSzPct val="110000"/>
              <a:buFont typeface="Wingdings" charset="2"/>
              <a:buNone/>
              <a:tabLst/>
              <a:defRPr/>
            </a:pPr>
            <a:endParaRPr kumimoji="0" lang="en-US" sz="1800" b="0" i="0" u="none" strike="noStrike" kern="1200" cap="none" spc="15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45720" marR="0" lvl="0" indent="0" algn="l" defTabSz="914400" rtl="0" eaLnBrk="1" fontAlgn="auto" latinLnBrk="0" hangingPunct="1">
              <a:lnSpc>
                <a:spcPct val="100000"/>
              </a:lnSpc>
              <a:spcBef>
                <a:spcPct val="20000"/>
              </a:spcBef>
              <a:spcAft>
                <a:spcPts val="0"/>
              </a:spcAft>
              <a:buClr>
                <a:srgbClr val="5B9BD5"/>
              </a:buClr>
              <a:buSzPct val="110000"/>
              <a:buFont typeface="Wingdings" charset="2"/>
              <a:buNone/>
              <a:tabLst/>
              <a:defRPr/>
            </a:pPr>
            <a:endParaRPr kumimoji="0" lang="en-US" sz="2000" b="0" i="0" u="none" strike="noStrike" kern="1200" cap="none" spc="150" normalizeH="0" baseline="0" noProof="0" dirty="0">
              <a:ln>
                <a:noFill/>
              </a:ln>
              <a:solidFill>
                <a:srgbClr val="5C6670"/>
              </a:solidFill>
              <a:effectLst/>
              <a:uLnTx/>
              <a:uFillTx/>
              <a:latin typeface="Calibri" panose="020F0502020204030204"/>
              <a:ea typeface="+mn-ea"/>
              <a:cs typeface="Arial" panose="020B0604020202020204" pitchFamily="34" charset="0"/>
            </a:endParaRPr>
          </a:p>
          <a:p>
            <a:pPr marL="45720" marR="0" lvl="0" indent="0" algn="l" defTabSz="914400" rtl="0" eaLnBrk="1" fontAlgn="auto" latinLnBrk="0" hangingPunct="1">
              <a:lnSpc>
                <a:spcPct val="100000"/>
              </a:lnSpc>
              <a:spcBef>
                <a:spcPct val="20000"/>
              </a:spcBef>
              <a:spcAft>
                <a:spcPts val="0"/>
              </a:spcAft>
              <a:buClr>
                <a:srgbClr val="5B9BD5"/>
              </a:buClr>
              <a:buSzPct val="110000"/>
              <a:buFont typeface="Wingdings" charset="2"/>
              <a:buNone/>
              <a:tabLst/>
              <a:defRPr/>
            </a:pPr>
            <a:endParaRPr kumimoji="0" lang="en-US" sz="2000" b="0" i="0" u="none" strike="noStrike" kern="1200" cap="none" spc="150" normalizeH="0" baseline="0" noProof="0" dirty="0">
              <a:ln>
                <a:noFill/>
              </a:ln>
              <a:solidFill>
                <a:srgbClr val="5C6670"/>
              </a:solidFill>
              <a:effectLst/>
              <a:uLnTx/>
              <a:uFillTx/>
              <a:latin typeface="Calibri" panose="020F0502020204030204"/>
              <a:ea typeface="+mn-ea"/>
              <a:cs typeface="Arial" panose="020B0604020202020204" pitchFamily="34" charset="0"/>
            </a:endParaRPr>
          </a:p>
          <a:p>
            <a:pPr marL="45720" marR="0" lvl="0" indent="0" algn="l" defTabSz="914400" rtl="0" eaLnBrk="1" fontAlgn="auto" latinLnBrk="0" hangingPunct="1">
              <a:lnSpc>
                <a:spcPct val="100000"/>
              </a:lnSpc>
              <a:spcBef>
                <a:spcPct val="20000"/>
              </a:spcBef>
              <a:spcAft>
                <a:spcPts val="0"/>
              </a:spcAft>
              <a:buClr>
                <a:srgbClr val="5B9BD5"/>
              </a:buClr>
              <a:buSzPct val="110000"/>
              <a:buFont typeface="Wingdings" charset="2"/>
              <a:buNone/>
              <a:tabLst/>
              <a:defRPr/>
            </a:pPr>
            <a:endParaRPr kumimoji="0" lang="en-US" sz="2000" b="1" i="0" u="none" strike="noStrike" kern="1200" cap="none" spc="150" normalizeH="0" baseline="0" noProof="0" dirty="0">
              <a:ln>
                <a:noFill/>
              </a:ln>
              <a:solidFill>
                <a:srgbClr val="5C667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36718113"/>
      </p:ext>
    </p:extLst>
  </p:cSld>
  <p:clrMapOvr>
    <a:masterClrMapping/>
  </p:clrMapOvr>
</p:sld>
</file>

<file path=ppt/theme/theme1.xml><?xml version="1.0" encoding="utf-8"?>
<a:theme xmlns:a="http://schemas.openxmlformats.org/drawingml/2006/main" name="CDE ESSU StandardMulti 2019">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 ESSU StandardMulti 2019" id="{6CFE37BE-8CF0-4119-8AC5-844EB342A82B}" vid="{B8CE54C4-E142-4B16-ADA5-A225F735262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CDE ESSU StandardMulti 2019</Template>
  <TotalTime>13436</TotalTime>
  <Words>5234</Words>
  <Application>Microsoft Office PowerPoint</Application>
  <PresentationFormat>On-screen Show (4:3)</PresentationFormat>
  <Paragraphs>665</Paragraphs>
  <Slides>72</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72</vt:i4>
      </vt:variant>
    </vt:vector>
  </HeadingPairs>
  <TitlesOfParts>
    <vt:vector size="83" baseType="lpstr">
      <vt:lpstr>Arial</vt:lpstr>
      <vt:lpstr>Calibri</vt:lpstr>
      <vt:lpstr>Calibri Light</vt:lpstr>
      <vt:lpstr>Gill Sans MT</vt:lpstr>
      <vt:lpstr>Museo Slab 500</vt:lpstr>
      <vt:lpstr>Palatino Linotype</vt:lpstr>
      <vt:lpstr>Trebuchet MS</vt:lpstr>
      <vt:lpstr>Wingdings</vt:lpstr>
      <vt:lpstr>CDE ESSU StandardMulti 2019</vt:lpstr>
      <vt:lpstr>Office Theme</vt:lpstr>
      <vt:lpstr>1_Office Theme</vt:lpstr>
      <vt:lpstr> 2020-2021 Special Education December Count  Snapshot Basics    </vt:lpstr>
      <vt:lpstr>Special Education December Count Snapshot Basics</vt:lpstr>
      <vt:lpstr>AGENDA</vt:lpstr>
      <vt:lpstr>General Overview</vt:lpstr>
      <vt:lpstr>Special Education December Count Purpose</vt:lpstr>
      <vt:lpstr>State Performance Plan Indicators associated with December Count Data</vt:lpstr>
      <vt:lpstr>Who to Report</vt:lpstr>
      <vt:lpstr>PowerPoint Presentation</vt:lpstr>
      <vt:lpstr>December Count Student Snapshot Criteria</vt:lpstr>
      <vt:lpstr>Fields in which the data should pull from the Student Interchange district files </vt:lpstr>
      <vt:lpstr>December Count Staff Snapshot Criteria </vt:lpstr>
      <vt:lpstr>Website Overview</vt:lpstr>
      <vt:lpstr>Special Education December Count Snapshot File Layout and Definitions</vt:lpstr>
      <vt:lpstr>PowerPoint Presentation</vt:lpstr>
      <vt:lpstr>Authoritative Source </vt:lpstr>
      <vt:lpstr>Interchange Data</vt:lpstr>
      <vt:lpstr>Special Education IEP Interchange Resources</vt:lpstr>
      <vt:lpstr>Special Education IEP Interchange</vt:lpstr>
      <vt:lpstr>Screen Shot of the Participation File Layout</vt:lpstr>
      <vt:lpstr>Participation File Layout Screenshot Continued</vt:lpstr>
      <vt:lpstr>2020-2021 Special Education IEP Interchange: Summary of Changes</vt:lpstr>
      <vt:lpstr>Website Overview – Staff Interchange</vt:lpstr>
      <vt:lpstr>Staff Interchange Files</vt:lpstr>
      <vt:lpstr>Staff Profile File Overview </vt:lpstr>
      <vt:lpstr>Staff Assignment File Overview</vt:lpstr>
      <vt:lpstr>Staff Records Included in December Count Snapshot</vt:lpstr>
      <vt:lpstr>December Count Staff Snapshot Criteria </vt:lpstr>
      <vt:lpstr>2020-2021 Staff Interchange: Summary of Changes</vt:lpstr>
      <vt:lpstr>   Accessing the Data Pipeline</vt:lpstr>
      <vt:lpstr>Accessing the Data Pipeline</vt:lpstr>
      <vt:lpstr>PowerPoint Presentation</vt:lpstr>
      <vt:lpstr>Identity Management</vt:lpstr>
      <vt:lpstr>Identity Management Roles</vt:lpstr>
      <vt:lpstr>PowerPoint Presentation</vt:lpstr>
      <vt:lpstr>PowerPoint Presentation</vt:lpstr>
      <vt:lpstr>Data File Upload Process</vt:lpstr>
      <vt:lpstr>Where to access the Data Pipeline</vt:lpstr>
      <vt:lpstr>Login</vt:lpstr>
      <vt:lpstr> </vt:lpstr>
      <vt:lpstr>Interchange Process Overview </vt:lpstr>
      <vt:lpstr>Step 1: Format Checker</vt:lpstr>
      <vt:lpstr>A Note about Format Checker</vt:lpstr>
      <vt:lpstr>Step 2: Data File Upload</vt:lpstr>
      <vt:lpstr> File Upload: Email Confirmation </vt:lpstr>
      <vt:lpstr>Step 3: Batch Maintenance – Very Important Step</vt:lpstr>
      <vt:lpstr>File Did Not Process</vt:lpstr>
      <vt:lpstr>   SNAPSHOT PROCESS</vt:lpstr>
      <vt:lpstr>Snapshot Steps</vt:lpstr>
      <vt:lpstr>How to Create a Special Education December Count Snapshot</vt:lpstr>
      <vt:lpstr>How to Create a Special Education December Count Snapshot</vt:lpstr>
      <vt:lpstr>Check Status Dashboard</vt:lpstr>
      <vt:lpstr>Checking Snapshot Errors</vt:lpstr>
      <vt:lpstr>PowerPoint Presentation</vt:lpstr>
      <vt:lpstr>PowerPoint Presentation</vt:lpstr>
      <vt:lpstr>PowerPoint Presentation</vt:lpstr>
      <vt:lpstr>Cognos Reports – option for checking Snapshot errors </vt:lpstr>
      <vt:lpstr>PowerPoint Presentation</vt:lpstr>
      <vt:lpstr>Cognos DETAIL ERROR REPORT </vt:lpstr>
      <vt:lpstr>Exporting Cognos Report to Excel</vt:lpstr>
      <vt:lpstr>Correcting Snapshot Errors</vt:lpstr>
      <vt:lpstr>PowerPoint Presentation</vt:lpstr>
      <vt:lpstr>December Count Snapshot Error Exceptions</vt:lpstr>
      <vt:lpstr>PowerPoint Presentation</vt:lpstr>
      <vt:lpstr>PowerPoint Presentation</vt:lpstr>
      <vt:lpstr>PowerPoint Presentation</vt:lpstr>
      <vt:lpstr>   Timeline &amp; Resources </vt:lpstr>
      <vt:lpstr>December Count Timeline</vt:lpstr>
      <vt:lpstr>December Count Helpful Resources</vt:lpstr>
      <vt:lpstr>Helpful Reporting Resources </vt:lpstr>
      <vt:lpstr>CDE Contacts</vt:lpstr>
      <vt:lpstr>Questions?</vt:lpstr>
      <vt:lpstr>PowerPoint Presentation</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Heitman, Lindsey</cp:lastModifiedBy>
  <cp:revision>375</cp:revision>
  <dcterms:created xsi:type="dcterms:W3CDTF">2018-01-08T21:58:16Z</dcterms:created>
  <dcterms:modified xsi:type="dcterms:W3CDTF">2020-12-21T20:40:33Z</dcterms:modified>
</cp:coreProperties>
</file>