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270" r:id="rId3"/>
    <p:sldId id="271" r:id="rId4"/>
    <p:sldId id="352" r:id="rId5"/>
    <p:sldId id="272" r:id="rId6"/>
    <p:sldId id="273" r:id="rId7"/>
    <p:sldId id="275" r:id="rId8"/>
    <p:sldId id="276" r:id="rId9"/>
    <p:sldId id="332" r:id="rId10"/>
    <p:sldId id="278" r:id="rId11"/>
    <p:sldId id="279" r:id="rId12"/>
    <p:sldId id="280" r:id="rId13"/>
    <p:sldId id="282" r:id="rId14"/>
    <p:sldId id="283" r:id="rId15"/>
    <p:sldId id="284" r:id="rId16"/>
    <p:sldId id="285" r:id="rId17"/>
    <p:sldId id="333" r:id="rId18"/>
    <p:sldId id="286" r:id="rId19"/>
    <p:sldId id="287" r:id="rId20"/>
    <p:sldId id="349" r:id="rId21"/>
    <p:sldId id="350" r:id="rId22"/>
    <p:sldId id="347" r:id="rId23"/>
    <p:sldId id="289" r:id="rId24"/>
    <p:sldId id="341" r:id="rId25"/>
    <p:sldId id="295" r:id="rId26"/>
    <p:sldId id="297" r:id="rId27"/>
    <p:sldId id="296" r:id="rId28"/>
    <p:sldId id="298" r:id="rId29"/>
    <p:sldId id="299" r:id="rId30"/>
    <p:sldId id="348" r:id="rId31"/>
    <p:sldId id="300" r:id="rId32"/>
    <p:sldId id="301" r:id="rId33"/>
    <p:sldId id="302" r:id="rId34"/>
    <p:sldId id="303" r:id="rId35"/>
    <p:sldId id="344" r:id="rId36"/>
    <p:sldId id="345" r:id="rId37"/>
    <p:sldId id="335" r:id="rId38"/>
    <p:sldId id="305" r:id="rId39"/>
    <p:sldId id="306" r:id="rId40"/>
    <p:sldId id="342" r:id="rId41"/>
    <p:sldId id="307" r:id="rId42"/>
    <p:sldId id="313" r:id="rId43"/>
    <p:sldId id="314" r:id="rId44"/>
    <p:sldId id="315" r:id="rId45"/>
    <p:sldId id="317" r:id="rId46"/>
    <p:sldId id="334" r:id="rId47"/>
    <p:sldId id="318" r:id="rId48"/>
    <p:sldId id="319" r:id="rId49"/>
    <p:sldId id="320" r:id="rId50"/>
    <p:sldId id="321" r:id="rId51"/>
    <p:sldId id="322" r:id="rId52"/>
    <p:sldId id="323" r:id="rId53"/>
    <p:sldId id="324" r:id="rId54"/>
    <p:sldId id="326" r:id="rId55"/>
    <p:sldId id="343" r:id="rId56"/>
    <p:sldId id="325" r:id="rId57"/>
    <p:sldId id="351" r:id="rId58"/>
    <p:sldId id="331" r:id="rId59"/>
    <p:sldId id="262"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autoAdjust="0"/>
  </p:normalViewPr>
  <p:slideViewPr>
    <p:cSldViewPr snapToGrid="0">
      <p:cViewPr varScale="1">
        <p:scale>
          <a:sx n="89" d="100"/>
          <a:sy n="89" d="100"/>
        </p:scale>
        <p:origin x="-1147"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4798D-627E-47BD-9133-2048AE4D43B1}"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7B318C63-3786-4694-9890-9872DF2EE34A}">
      <dgm:prSet phldrT="[Text]" custT="1"/>
      <dgm:spPr/>
      <dgm:t>
        <a:bodyPr/>
        <a:lstStyle/>
        <a:p>
          <a:r>
            <a:rPr lang="en-US" sz="3200" dirty="0" smtClean="0">
              <a:latin typeface="Museo Slab 500" panose="02000000000000000000" pitchFamily="50" charset="0"/>
            </a:rPr>
            <a:t>General Overview</a:t>
          </a:r>
          <a:endParaRPr lang="en-US" sz="3200" dirty="0">
            <a:latin typeface="Museo Slab 500" panose="02000000000000000000" pitchFamily="50" charset="0"/>
          </a:endParaRPr>
        </a:p>
      </dgm:t>
    </dgm:pt>
    <dgm:pt modelId="{74C6870C-35DD-4601-9E1E-B781FBB7F23D}" type="parTrans" cxnId="{1D047424-C2B3-43E6-8399-A38FFD1040D4}">
      <dgm:prSet/>
      <dgm:spPr/>
      <dgm:t>
        <a:bodyPr/>
        <a:lstStyle/>
        <a:p>
          <a:endParaRPr lang="en-US"/>
        </a:p>
      </dgm:t>
    </dgm:pt>
    <dgm:pt modelId="{3A70024B-6BBA-47DA-A566-0C290CED4D49}" type="sibTrans" cxnId="{1D047424-C2B3-43E6-8399-A38FFD1040D4}">
      <dgm:prSet/>
      <dgm:spPr/>
      <dgm:t>
        <a:bodyPr/>
        <a:lstStyle/>
        <a:p>
          <a:endParaRPr lang="en-US"/>
        </a:p>
      </dgm:t>
    </dgm:pt>
    <dgm:pt modelId="{1858DF97-934D-41A0-9617-FF359846032B}">
      <dgm:prSet phldrT="[Text]" custT="1"/>
      <dgm:spPr/>
      <dgm:t>
        <a:bodyPr/>
        <a:lstStyle/>
        <a:p>
          <a:r>
            <a:rPr lang="en-US" sz="3200" dirty="0" smtClean="0">
              <a:latin typeface="Museo Slab 500" panose="02000000000000000000" pitchFamily="50" charset="0"/>
            </a:rPr>
            <a:t>Data Pipeline Processes</a:t>
          </a:r>
          <a:endParaRPr lang="en-US" sz="3200" dirty="0">
            <a:latin typeface="Museo Slab 500" panose="02000000000000000000" pitchFamily="50" charset="0"/>
          </a:endParaRPr>
        </a:p>
      </dgm:t>
    </dgm:pt>
    <dgm:pt modelId="{35CCB7BF-85EC-4876-AEBD-0B6943910419}" type="parTrans" cxnId="{84DFDAE3-E78A-4AD8-B0F6-DB62EE619A96}">
      <dgm:prSet/>
      <dgm:spPr/>
      <dgm:t>
        <a:bodyPr/>
        <a:lstStyle/>
        <a:p>
          <a:endParaRPr lang="en-US"/>
        </a:p>
      </dgm:t>
    </dgm:pt>
    <dgm:pt modelId="{F25F944B-CC6D-4946-8DCC-DCDE2F1290AD}" type="sibTrans" cxnId="{84DFDAE3-E78A-4AD8-B0F6-DB62EE619A96}">
      <dgm:prSet/>
      <dgm:spPr/>
      <dgm:t>
        <a:bodyPr/>
        <a:lstStyle/>
        <a:p>
          <a:endParaRPr lang="en-US"/>
        </a:p>
      </dgm:t>
    </dgm:pt>
    <dgm:pt modelId="{F7F29083-EE22-4975-A1C9-9C147D2CE835}">
      <dgm:prSet phldrT="[Text]" custT="1"/>
      <dgm:spPr/>
      <dgm:t>
        <a:bodyPr/>
        <a:lstStyle/>
        <a:p>
          <a:r>
            <a:rPr lang="en-US" sz="1400" dirty="0" smtClean="0">
              <a:latin typeface="Trebuchet MS" panose="020B0603020202020204" pitchFamily="34" charset="0"/>
            </a:rPr>
            <a:t>Accessing the Data Pipeline</a:t>
          </a:r>
          <a:endParaRPr lang="en-US" sz="1400" dirty="0">
            <a:latin typeface="Trebuchet MS" panose="020B0603020202020204" pitchFamily="34" charset="0"/>
          </a:endParaRPr>
        </a:p>
      </dgm:t>
    </dgm:pt>
    <dgm:pt modelId="{9499E8D2-38E7-4045-A2C4-BB97F0AB21F6}" type="parTrans" cxnId="{6DCB4FEC-98B9-4E72-A31D-8B9FD9C802B1}">
      <dgm:prSet/>
      <dgm:spPr/>
      <dgm:t>
        <a:bodyPr/>
        <a:lstStyle/>
        <a:p>
          <a:endParaRPr lang="en-US"/>
        </a:p>
      </dgm:t>
    </dgm:pt>
    <dgm:pt modelId="{6C225E90-E1A3-48F8-9390-CCB219884866}" type="sibTrans" cxnId="{6DCB4FEC-98B9-4E72-A31D-8B9FD9C802B1}">
      <dgm:prSet/>
      <dgm:spPr/>
      <dgm:t>
        <a:bodyPr/>
        <a:lstStyle/>
        <a:p>
          <a:endParaRPr lang="en-US"/>
        </a:p>
      </dgm:t>
    </dgm:pt>
    <dgm:pt modelId="{4A1357BA-D30F-4DBC-80B2-11E8D4ACE594}">
      <dgm:prSet phldrT="[Text]" custT="1"/>
      <dgm:spPr/>
      <dgm:t>
        <a:bodyPr/>
        <a:lstStyle/>
        <a:p>
          <a:pPr algn="ctr"/>
          <a:r>
            <a:rPr lang="en-US" sz="3200" dirty="0" smtClean="0">
              <a:latin typeface="Museo Slab 500" panose="02000000000000000000" pitchFamily="50" charset="0"/>
            </a:rPr>
            <a:t>Questions</a:t>
          </a:r>
          <a:endParaRPr lang="en-US" sz="3200" dirty="0">
            <a:latin typeface="Museo Slab 500" panose="02000000000000000000" pitchFamily="50" charset="0"/>
          </a:endParaRPr>
        </a:p>
      </dgm:t>
    </dgm:pt>
    <dgm:pt modelId="{22F31716-ECCE-4510-A625-12DB3495B20E}" type="parTrans" cxnId="{5EC09891-DFBB-46F7-9389-32ABED3C619F}">
      <dgm:prSet/>
      <dgm:spPr/>
      <dgm:t>
        <a:bodyPr/>
        <a:lstStyle/>
        <a:p>
          <a:endParaRPr lang="en-US"/>
        </a:p>
      </dgm:t>
    </dgm:pt>
    <dgm:pt modelId="{901DF7A2-01F4-40E3-955E-D70AF51ACF38}" type="sibTrans" cxnId="{5EC09891-DFBB-46F7-9389-32ABED3C619F}">
      <dgm:prSet/>
      <dgm:spPr/>
      <dgm:t>
        <a:bodyPr/>
        <a:lstStyle/>
        <a:p>
          <a:endParaRPr lang="en-US"/>
        </a:p>
      </dgm:t>
    </dgm:pt>
    <dgm:pt modelId="{3D0D8A10-6D70-4D3F-B656-D0A4B2326BE7}">
      <dgm:prSet phldrT="[Text]" custT="1"/>
      <dgm:spPr/>
      <dgm:t>
        <a:bodyPr/>
        <a:lstStyle/>
        <a:p>
          <a:r>
            <a:rPr lang="en-US" sz="1400" dirty="0" smtClean="0">
              <a:latin typeface="Trebuchet MS" panose="020B0603020202020204" pitchFamily="34" charset="0"/>
            </a:rPr>
            <a:t>Responsibility and Roles</a:t>
          </a:r>
          <a:endParaRPr lang="en-US" sz="1400" dirty="0">
            <a:latin typeface="Trebuchet MS" panose="020B0603020202020204" pitchFamily="34" charset="0"/>
          </a:endParaRPr>
        </a:p>
      </dgm:t>
    </dgm:pt>
    <dgm:pt modelId="{DC43F686-539E-4344-96D8-857CDAFE7A1D}" type="parTrans" cxnId="{EC5F538E-5992-49A5-8120-81D74B4FF5CD}">
      <dgm:prSet/>
      <dgm:spPr/>
      <dgm:t>
        <a:bodyPr/>
        <a:lstStyle/>
        <a:p>
          <a:endParaRPr lang="en-US"/>
        </a:p>
      </dgm:t>
    </dgm:pt>
    <dgm:pt modelId="{002F3652-7CD0-4340-803A-5A6C668FCC3D}" type="sibTrans" cxnId="{EC5F538E-5992-49A5-8120-81D74B4FF5CD}">
      <dgm:prSet/>
      <dgm:spPr/>
      <dgm:t>
        <a:bodyPr/>
        <a:lstStyle/>
        <a:p>
          <a:endParaRPr lang="en-US"/>
        </a:p>
      </dgm:t>
    </dgm:pt>
    <dgm:pt modelId="{8E4CD52B-C080-4325-BEB3-AE84D73E2063}">
      <dgm:prSet phldrT="[Text]" custT="1"/>
      <dgm:spPr/>
      <dgm:t>
        <a:bodyPr/>
        <a:lstStyle/>
        <a:p>
          <a:r>
            <a:rPr lang="en-US" sz="1400" dirty="0" smtClean="0">
              <a:latin typeface="Trebuchet MS" panose="020B0603020202020204" pitchFamily="34" charset="0"/>
            </a:rPr>
            <a:t>File Upload</a:t>
          </a:r>
          <a:endParaRPr lang="en-US" sz="1400" dirty="0">
            <a:latin typeface="Trebuchet MS" panose="020B0603020202020204" pitchFamily="34" charset="0"/>
          </a:endParaRPr>
        </a:p>
      </dgm:t>
    </dgm:pt>
    <dgm:pt modelId="{00C75555-43E8-42D8-BF49-6D6C35DB8DFD}" type="parTrans" cxnId="{6E12379A-F9E8-49A3-AF9B-8D1441A1D105}">
      <dgm:prSet/>
      <dgm:spPr/>
      <dgm:t>
        <a:bodyPr/>
        <a:lstStyle/>
        <a:p>
          <a:endParaRPr lang="en-US"/>
        </a:p>
      </dgm:t>
    </dgm:pt>
    <dgm:pt modelId="{F53DEAA2-6966-4602-9A18-75574BE6AC78}" type="sibTrans" cxnId="{6E12379A-F9E8-49A3-AF9B-8D1441A1D105}">
      <dgm:prSet/>
      <dgm:spPr/>
      <dgm:t>
        <a:bodyPr/>
        <a:lstStyle/>
        <a:p>
          <a:endParaRPr lang="en-US"/>
        </a:p>
      </dgm:t>
    </dgm:pt>
    <dgm:pt modelId="{EC2FA7F3-C9BF-41EC-945D-23997EF8B6AD}">
      <dgm:prSet phldrT="[Text]" custT="1"/>
      <dgm:spPr/>
      <dgm:t>
        <a:bodyPr/>
        <a:lstStyle/>
        <a:p>
          <a:r>
            <a:rPr lang="en-US" sz="1400" dirty="0" smtClean="0">
              <a:latin typeface="Trebuchet MS" panose="020B0603020202020204" pitchFamily="34" charset="0"/>
            </a:rPr>
            <a:t>Reports</a:t>
          </a:r>
          <a:endParaRPr lang="en-US" sz="1400" dirty="0">
            <a:latin typeface="Trebuchet MS" panose="020B0603020202020204" pitchFamily="34" charset="0"/>
          </a:endParaRPr>
        </a:p>
      </dgm:t>
    </dgm:pt>
    <dgm:pt modelId="{E80BFCD2-19FC-478E-B22C-B9074DCC22DE}" type="parTrans" cxnId="{C2EF2719-58F7-48AF-AC04-7F73508A0ACF}">
      <dgm:prSet/>
      <dgm:spPr/>
      <dgm:t>
        <a:bodyPr/>
        <a:lstStyle/>
        <a:p>
          <a:endParaRPr lang="en-US"/>
        </a:p>
      </dgm:t>
    </dgm:pt>
    <dgm:pt modelId="{FEE0D590-1B19-4C18-B03A-DD2488B30993}" type="sibTrans" cxnId="{C2EF2719-58F7-48AF-AC04-7F73508A0ACF}">
      <dgm:prSet/>
      <dgm:spPr/>
      <dgm:t>
        <a:bodyPr/>
        <a:lstStyle/>
        <a:p>
          <a:endParaRPr lang="en-US"/>
        </a:p>
      </dgm:t>
    </dgm:pt>
    <dgm:pt modelId="{CAF95399-CAD3-4360-ADFC-634EDC02E176}">
      <dgm:prSet phldrT="[Text]" custT="1"/>
      <dgm:spPr/>
      <dgm:t>
        <a:bodyPr/>
        <a:lstStyle/>
        <a:p>
          <a:r>
            <a:rPr lang="en-US" sz="1400" dirty="0" smtClean="0">
              <a:latin typeface="Trebuchet MS" panose="020B0603020202020204" pitchFamily="34" charset="0"/>
            </a:rPr>
            <a:t>Fixing Errors</a:t>
          </a:r>
          <a:endParaRPr lang="en-US" sz="1400" dirty="0">
            <a:latin typeface="Trebuchet MS" panose="020B0603020202020204" pitchFamily="34" charset="0"/>
          </a:endParaRPr>
        </a:p>
      </dgm:t>
    </dgm:pt>
    <dgm:pt modelId="{728C4D59-0C82-4B94-94E0-DA2206356ADF}" type="parTrans" cxnId="{D1EACFDC-7438-4683-90E6-0E10C48D69DB}">
      <dgm:prSet/>
      <dgm:spPr/>
      <dgm:t>
        <a:bodyPr/>
        <a:lstStyle/>
        <a:p>
          <a:endParaRPr lang="en-US"/>
        </a:p>
      </dgm:t>
    </dgm:pt>
    <dgm:pt modelId="{E684F195-7CBA-4DEC-AD1F-FC6C8271EF0E}" type="sibTrans" cxnId="{D1EACFDC-7438-4683-90E6-0E10C48D69DB}">
      <dgm:prSet/>
      <dgm:spPr/>
      <dgm:t>
        <a:bodyPr/>
        <a:lstStyle/>
        <a:p>
          <a:endParaRPr lang="en-US"/>
        </a:p>
      </dgm:t>
    </dgm:pt>
    <dgm:pt modelId="{4871E351-C6D7-4DE1-804D-B9EB89B2EFDB}">
      <dgm:prSet phldrT="[Text]" custT="1"/>
      <dgm:spPr/>
      <dgm:t>
        <a:bodyPr/>
        <a:lstStyle/>
        <a:p>
          <a:endParaRPr lang="en-US" sz="1400" dirty="0">
            <a:latin typeface="Trebuchet MS" panose="020B0603020202020204" pitchFamily="34" charset="0"/>
          </a:endParaRPr>
        </a:p>
      </dgm:t>
    </dgm:pt>
    <dgm:pt modelId="{2299F5AA-E201-4696-8DCF-231EDFFD2D0C}" type="sibTrans" cxnId="{EDA323C2-A682-4773-AE98-1D1A19947542}">
      <dgm:prSet/>
      <dgm:spPr/>
      <dgm:t>
        <a:bodyPr/>
        <a:lstStyle/>
        <a:p>
          <a:endParaRPr lang="en-US"/>
        </a:p>
      </dgm:t>
    </dgm:pt>
    <dgm:pt modelId="{9D194488-89B4-4836-88B2-E25DAC31531C}" type="parTrans" cxnId="{EDA323C2-A682-4773-AE98-1D1A19947542}">
      <dgm:prSet/>
      <dgm:spPr/>
      <dgm:t>
        <a:bodyPr/>
        <a:lstStyle/>
        <a:p>
          <a:endParaRPr lang="en-US"/>
        </a:p>
      </dgm:t>
    </dgm:pt>
    <dgm:pt modelId="{C7D46916-E62B-4985-9060-281261D28B4E}">
      <dgm:prSet phldrT="[Text]" custT="1"/>
      <dgm:spPr/>
      <dgm:t>
        <a:bodyPr/>
        <a:lstStyle/>
        <a:p>
          <a:r>
            <a:rPr lang="en-US" sz="1400" dirty="0" smtClean="0">
              <a:latin typeface="Trebuchet MS" panose="020B0603020202020204" pitchFamily="34" charset="0"/>
            </a:rPr>
            <a:t>Data Pipeline Access – </a:t>
          </a:r>
          <a:r>
            <a:rPr lang="en-US" sz="1400" dirty="0" err="1" smtClean="0">
              <a:latin typeface="Trebuchet MS" panose="020B0603020202020204" pitchFamily="34" charset="0"/>
            </a:rPr>
            <a:t>IdM</a:t>
          </a:r>
          <a:endParaRPr lang="en-US" sz="1400" dirty="0">
            <a:latin typeface="Trebuchet MS" panose="020B0603020202020204" pitchFamily="34" charset="0"/>
          </a:endParaRPr>
        </a:p>
      </dgm:t>
    </dgm:pt>
    <dgm:pt modelId="{C35F0167-EB06-464F-B4F8-E70A62758D62}" type="parTrans" cxnId="{C8E1A915-716F-4F23-B940-6C8E1CE78866}">
      <dgm:prSet/>
      <dgm:spPr/>
      <dgm:t>
        <a:bodyPr/>
        <a:lstStyle/>
        <a:p>
          <a:endParaRPr lang="en-US"/>
        </a:p>
      </dgm:t>
    </dgm:pt>
    <dgm:pt modelId="{83A2FEB7-689A-4FCA-B734-9E819F692828}" type="sibTrans" cxnId="{C8E1A915-716F-4F23-B940-6C8E1CE78866}">
      <dgm:prSet/>
      <dgm:spPr/>
      <dgm:t>
        <a:bodyPr/>
        <a:lstStyle/>
        <a:p>
          <a:endParaRPr lang="en-US"/>
        </a:p>
      </dgm:t>
    </dgm:pt>
    <dgm:pt modelId="{8EF6DD85-FD91-4752-9A22-A14476B923E5}">
      <dgm:prSet phldrT="[Text]" custT="1"/>
      <dgm:spPr/>
      <dgm:t>
        <a:bodyPr/>
        <a:lstStyle/>
        <a:p>
          <a:r>
            <a:rPr lang="en-US" sz="1400" dirty="0" smtClean="0">
              <a:latin typeface="Trebuchet MS" panose="020B0603020202020204" pitchFamily="34" charset="0"/>
            </a:rPr>
            <a:t>Timeline</a:t>
          </a:r>
          <a:endParaRPr lang="en-US" sz="1400" dirty="0">
            <a:latin typeface="Trebuchet MS" panose="020B0603020202020204" pitchFamily="34" charset="0"/>
          </a:endParaRPr>
        </a:p>
      </dgm:t>
    </dgm:pt>
    <dgm:pt modelId="{BCA9AE02-E1D9-4435-B19B-B42A174DF615}" type="parTrans" cxnId="{C6661BB6-B810-4CD1-A959-29E4D75C05D2}">
      <dgm:prSet/>
      <dgm:spPr/>
      <dgm:t>
        <a:bodyPr/>
        <a:lstStyle/>
        <a:p>
          <a:endParaRPr lang="en-US"/>
        </a:p>
      </dgm:t>
    </dgm:pt>
    <dgm:pt modelId="{0E979E08-018A-4F52-80C2-ED4EC55557AD}" type="sibTrans" cxnId="{C6661BB6-B810-4CD1-A959-29E4D75C05D2}">
      <dgm:prSet/>
      <dgm:spPr/>
      <dgm:t>
        <a:bodyPr/>
        <a:lstStyle/>
        <a:p>
          <a:endParaRPr lang="en-US"/>
        </a:p>
      </dgm:t>
    </dgm:pt>
    <dgm:pt modelId="{192A4143-666D-4ABB-B035-8E3F606901C0}">
      <dgm:prSet phldrT="[Text]" custT="1"/>
      <dgm:spPr/>
      <dgm:t>
        <a:bodyPr/>
        <a:lstStyle/>
        <a:p>
          <a:r>
            <a:rPr lang="en-US" sz="1400" dirty="0" smtClean="0">
              <a:latin typeface="Trebuchet MS" panose="020B0603020202020204" pitchFamily="34" charset="0"/>
            </a:rPr>
            <a:t>Data Content</a:t>
          </a:r>
          <a:endParaRPr lang="en-US" sz="1400" dirty="0">
            <a:latin typeface="Trebuchet MS" panose="020B0603020202020204" pitchFamily="34" charset="0"/>
          </a:endParaRPr>
        </a:p>
      </dgm:t>
    </dgm:pt>
    <dgm:pt modelId="{785DA194-9742-471D-86A6-EC2B2E4D258F}" type="parTrans" cxnId="{661257B5-4BBB-45F8-9C4B-7D3491EFEFAF}">
      <dgm:prSet/>
      <dgm:spPr/>
      <dgm:t>
        <a:bodyPr/>
        <a:lstStyle/>
        <a:p>
          <a:endParaRPr lang="en-US"/>
        </a:p>
      </dgm:t>
    </dgm:pt>
    <dgm:pt modelId="{D8BCE38C-5D1F-4A98-BAE7-E04BA06E2BB2}" type="sibTrans" cxnId="{661257B5-4BBB-45F8-9C4B-7D3491EFEFAF}">
      <dgm:prSet/>
      <dgm:spPr/>
      <dgm:t>
        <a:bodyPr/>
        <a:lstStyle/>
        <a:p>
          <a:endParaRPr lang="en-US"/>
        </a:p>
      </dgm:t>
    </dgm:pt>
    <dgm:pt modelId="{838FB678-6386-4842-AFAE-86F646AA6CD1}">
      <dgm:prSet phldrT="[Text]" custT="1"/>
      <dgm:spPr/>
      <dgm:t>
        <a:bodyPr/>
        <a:lstStyle/>
        <a:p>
          <a:r>
            <a:rPr lang="en-US" sz="1400" dirty="0" smtClean="0">
              <a:latin typeface="Trebuchet MS" panose="020B0603020202020204" pitchFamily="34" charset="0"/>
            </a:rPr>
            <a:t>No Discipline Actions</a:t>
          </a:r>
          <a:endParaRPr lang="en-US" sz="1400" dirty="0">
            <a:latin typeface="Trebuchet MS" panose="020B0603020202020204" pitchFamily="34" charset="0"/>
          </a:endParaRPr>
        </a:p>
      </dgm:t>
    </dgm:pt>
    <dgm:pt modelId="{7734066D-E299-4BAA-B244-FEDA9A9BBC8F}" type="parTrans" cxnId="{29BB3879-95E9-47AB-B6FE-C75FFF109884}">
      <dgm:prSet/>
      <dgm:spPr/>
    </dgm:pt>
    <dgm:pt modelId="{E5B2F4ED-2981-4F34-9F01-377529765C0F}" type="sibTrans" cxnId="{29BB3879-95E9-47AB-B6FE-C75FFF109884}">
      <dgm:prSet/>
      <dgm:spPr/>
    </dgm:pt>
    <dgm:pt modelId="{2EC01FB5-6BBD-4575-8506-D31110D9BBF7}" type="pres">
      <dgm:prSet presAssocID="{33F4798D-627E-47BD-9133-2048AE4D43B1}" presName="Name0" presStyleCnt="0">
        <dgm:presLayoutVars>
          <dgm:chMax val="7"/>
          <dgm:dir/>
          <dgm:animLvl val="lvl"/>
          <dgm:resizeHandles val="exact"/>
        </dgm:presLayoutVars>
      </dgm:prSet>
      <dgm:spPr/>
      <dgm:t>
        <a:bodyPr/>
        <a:lstStyle/>
        <a:p>
          <a:endParaRPr lang="en-US"/>
        </a:p>
      </dgm:t>
    </dgm:pt>
    <dgm:pt modelId="{2C1DDF8D-499E-4321-A4D4-B398E3AC53BF}" type="pres">
      <dgm:prSet presAssocID="{7B318C63-3786-4694-9890-9872DF2EE34A}" presName="circle1" presStyleLbl="node1" presStyleIdx="0" presStyleCnt="3"/>
      <dgm:spPr>
        <a:solidFill>
          <a:schemeClr val="accent6">
            <a:lumMod val="40000"/>
            <a:lumOff val="60000"/>
          </a:schemeClr>
        </a:solidFill>
      </dgm:spPr>
      <dgm:t>
        <a:bodyPr/>
        <a:lstStyle/>
        <a:p>
          <a:endParaRPr lang="en-US"/>
        </a:p>
      </dgm:t>
    </dgm:pt>
    <dgm:pt modelId="{59C39896-D865-445E-8EC0-9FBED15B06DC}" type="pres">
      <dgm:prSet presAssocID="{7B318C63-3786-4694-9890-9872DF2EE34A}" presName="space" presStyleCnt="0"/>
      <dgm:spPr/>
    </dgm:pt>
    <dgm:pt modelId="{D920554A-7367-4AAD-91B3-F4FC3C5A37AE}" type="pres">
      <dgm:prSet presAssocID="{7B318C63-3786-4694-9890-9872DF2EE34A}" presName="rect1" presStyleLbl="alignAcc1" presStyleIdx="0" presStyleCnt="3" custLinFactNeighborX="464" custLinFactNeighborY="429"/>
      <dgm:spPr/>
      <dgm:t>
        <a:bodyPr/>
        <a:lstStyle/>
        <a:p>
          <a:endParaRPr lang="en-US"/>
        </a:p>
      </dgm:t>
    </dgm:pt>
    <dgm:pt modelId="{01FB6F2A-8F86-4426-B4F6-AC163E0D5C95}" type="pres">
      <dgm:prSet presAssocID="{1858DF97-934D-41A0-9617-FF359846032B}" presName="vertSpace2" presStyleLbl="node1" presStyleIdx="0" presStyleCnt="3"/>
      <dgm:spPr/>
    </dgm:pt>
    <dgm:pt modelId="{6F5E86C8-7114-4149-B098-F9283EA989C9}" type="pres">
      <dgm:prSet presAssocID="{1858DF97-934D-41A0-9617-FF359846032B}" presName="circle2" presStyleLbl="node1" presStyleIdx="1" presStyleCnt="3"/>
      <dgm:spPr>
        <a:solidFill>
          <a:schemeClr val="accent6"/>
        </a:solidFill>
      </dgm:spPr>
      <dgm:t>
        <a:bodyPr/>
        <a:lstStyle/>
        <a:p>
          <a:endParaRPr lang="en-US"/>
        </a:p>
      </dgm:t>
    </dgm:pt>
    <dgm:pt modelId="{7E55DD31-F3FC-4EE9-970D-924520440DD4}" type="pres">
      <dgm:prSet presAssocID="{1858DF97-934D-41A0-9617-FF359846032B}" presName="rect2" presStyleLbl="alignAcc1" presStyleIdx="1" presStyleCnt="3"/>
      <dgm:spPr/>
      <dgm:t>
        <a:bodyPr/>
        <a:lstStyle/>
        <a:p>
          <a:endParaRPr lang="en-US"/>
        </a:p>
      </dgm:t>
    </dgm:pt>
    <dgm:pt modelId="{4AFCC9E2-E2A0-4385-90F3-D488EB8C81E9}" type="pres">
      <dgm:prSet presAssocID="{4A1357BA-D30F-4DBC-80B2-11E8D4ACE594}" presName="vertSpace3" presStyleLbl="node1" presStyleIdx="1" presStyleCnt="3"/>
      <dgm:spPr/>
    </dgm:pt>
    <dgm:pt modelId="{07AA9A08-A220-4509-B058-2451433B7793}" type="pres">
      <dgm:prSet presAssocID="{4A1357BA-D30F-4DBC-80B2-11E8D4ACE594}" presName="circle3" presStyleLbl="node1" presStyleIdx="2" presStyleCnt="3"/>
      <dgm:spPr>
        <a:solidFill>
          <a:schemeClr val="accent6">
            <a:lumMod val="75000"/>
          </a:schemeClr>
        </a:solidFill>
      </dgm:spPr>
      <dgm:t>
        <a:bodyPr/>
        <a:lstStyle/>
        <a:p>
          <a:endParaRPr lang="en-US"/>
        </a:p>
      </dgm:t>
    </dgm:pt>
    <dgm:pt modelId="{48EBA36D-7823-4E7E-9F48-0A5849154E5E}" type="pres">
      <dgm:prSet presAssocID="{4A1357BA-D30F-4DBC-80B2-11E8D4ACE594}" presName="rect3" presStyleLbl="alignAcc1" presStyleIdx="2" presStyleCnt="3" custLinFactNeighborX="-243" custLinFactNeighborY="-1125"/>
      <dgm:spPr/>
      <dgm:t>
        <a:bodyPr/>
        <a:lstStyle/>
        <a:p>
          <a:endParaRPr lang="en-US"/>
        </a:p>
      </dgm:t>
    </dgm:pt>
    <dgm:pt modelId="{70B03F04-37CB-440C-B57A-7AD82067CA39}" type="pres">
      <dgm:prSet presAssocID="{7B318C63-3786-4694-9890-9872DF2EE34A}" presName="rect1ParTx" presStyleLbl="alignAcc1" presStyleIdx="2" presStyleCnt="3">
        <dgm:presLayoutVars>
          <dgm:chMax val="1"/>
          <dgm:bulletEnabled val="1"/>
        </dgm:presLayoutVars>
      </dgm:prSet>
      <dgm:spPr/>
      <dgm:t>
        <a:bodyPr/>
        <a:lstStyle/>
        <a:p>
          <a:endParaRPr lang="en-US"/>
        </a:p>
      </dgm:t>
    </dgm:pt>
    <dgm:pt modelId="{61F52FC1-B760-455C-B77D-B80407296CE1}" type="pres">
      <dgm:prSet presAssocID="{7B318C63-3786-4694-9890-9872DF2EE34A}" presName="rect1ChTx" presStyleLbl="alignAcc1" presStyleIdx="2" presStyleCnt="3">
        <dgm:presLayoutVars>
          <dgm:bulletEnabled val="1"/>
        </dgm:presLayoutVars>
      </dgm:prSet>
      <dgm:spPr/>
      <dgm:t>
        <a:bodyPr/>
        <a:lstStyle/>
        <a:p>
          <a:endParaRPr lang="en-US"/>
        </a:p>
      </dgm:t>
    </dgm:pt>
    <dgm:pt modelId="{8D3934EC-66D5-41A8-B475-16BF1C16DE6E}" type="pres">
      <dgm:prSet presAssocID="{1858DF97-934D-41A0-9617-FF359846032B}" presName="rect2ParTx" presStyleLbl="alignAcc1" presStyleIdx="2" presStyleCnt="3">
        <dgm:presLayoutVars>
          <dgm:chMax val="1"/>
          <dgm:bulletEnabled val="1"/>
        </dgm:presLayoutVars>
      </dgm:prSet>
      <dgm:spPr/>
      <dgm:t>
        <a:bodyPr/>
        <a:lstStyle/>
        <a:p>
          <a:endParaRPr lang="en-US"/>
        </a:p>
      </dgm:t>
    </dgm:pt>
    <dgm:pt modelId="{CEEBC4A2-CB8E-4707-9583-DE3C9B743232}" type="pres">
      <dgm:prSet presAssocID="{1858DF97-934D-41A0-9617-FF359846032B}" presName="rect2ChTx" presStyleLbl="alignAcc1" presStyleIdx="2" presStyleCnt="3">
        <dgm:presLayoutVars>
          <dgm:bulletEnabled val="1"/>
        </dgm:presLayoutVars>
      </dgm:prSet>
      <dgm:spPr/>
      <dgm:t>
        <a:bodyPr/>
        <a:lstStyle/>
        <a:p>
          <a:endParaRPr lang="en-US"/>
        </a:p>
      </dgm:t>
    </dgm:pt>
    <dgm:pt modelId="{492231FA-EF3F-483C-89CD-C4E6BBC82CF9}" type="pres">
      <dgm:prSet presAssocID="{4A1357BA-D30F-4DBC-80B2-11E8D4ACE594}" presName="rect3ParTx" presStyleLbl="alignAcc1" presStyleIdx="2" presStyleCnt="3">
        <dgm:presLayoutVars>
          <dgm:chMax val="1"/>
          <dgm:bulletEnabled val="1"/>
        </dgm:presLayoutVars>
      </dgm:prSet>
      <dgm:spPr/>
      <dgm:t>
        <a:bodyPr/>
        <a:lstStyle/>
        <a:p>
          <a:endParaRPr lang="en-US"/>
        </a:p>
      </dgm:t>
    </dgm:pt>
    <dgm:pt modelId="{C4FAC389-B5F5-46B9-8335-59C8B09AFA8D}" type="pres">
      <dgm:prSet presAssocID="{4A1357BA-D30F-4DBC-80B2-11E8D4ACE594}" presName="rect3ChTx" presStyleLbl="alignAcc1" presStyleIdx="2" presStyleCnt="3">
        <dgm:presLayoutVars>
          <dgm:bulletEnabled val="1"/>
        </dgm:presLayoutVars>
      </dgm:prSet>
      <dgm:spPr/>
      <dgm:t>
        <a:bodyPr/>
        <a:lstStyle/>
        <a:p>
          <a:endParaRPr lang="en-US"/>
        </a:p>
      </dgm:t>
    </dgm:pt>
  </dgm:ptLst>
  <dgm:cxnLst>
    <dgm:cxn modelId="{5EC09891-DFBB-46F7-9389-32ABED3C619F}" srcId="{33F4798D-627E-47BD-9133-2048AE4D43B1}" destId="{4A1357BA-D30F-4DBC-80B2-11E8D4ACE594}" srcOrd="2" destOrd="0" parTransId="{22F31716-ECCE-4510-A625-12DB3495B20E}" sibTransId="{901DF7A2-01F4-40E3-955E-D70AF51ACF38}"/>
    <dgm:cxn modelId="{29BB3879-95E9-47AB-B6FE-C75FFF109884}" srcId="{1858DF97-934D-41A0-9617-FF359846032B}" destId="{838FB678-6386-4842-AFAE-86F646AA6CD1}" srcOrd="1" destOrd="0" parTransId="{7734066D-E299-4BAA-B244-FEDA9A9BBC8F}" sibTransId="{E5B2F4ED-2981-4F34-9F01-377529765C0F}"/>
    <dgm:cxn modelId="{9093081B-C979-43B3-9E0E-93C86A87859E}" type="presOf" srcId="{CAF95399-CAD3-4360-ADFC-634EDC02E176}" destId="{CEEBC4A2-CB8E-4707-9583-DE3C9B743232}" srcOrd="0" destOrd="4" presId="urn:microsoft.com/office/officeart/2005/8/layout/target3"/>
    <dgm:cxn modelId="{EC5F538E-5992-49A5-8120-81D74B4FF5CD}" srcId="{7B318C63-3786-4694-9890-9872DF2EE34A}" destId="{3D0D8A10-6D70-4D3F-B656-D0A4B2326BE7}" srcOrd="2" destOrd="0" parTransId="{DC43F686-539E-4344-96D8-857CDAFE7A1D}" sibTransId="{002F3652-7CD0-4340-803A-5A6C668FCC3D}"/>
    <dgm:cxn modelId="{D1EACFDC-7438-4683-90E6-0E10C48D69DB}" srcId="{1858DF97-934D-41A0-9617-FF359846032B}" destId="{CAF95399-CAD3-4360-ADFC-634EDC02E176}" srcOrd="4" destOrd="0" parTransId="{728C4D59-0C82-4B94-94E0-DA2206356ADF}" sibTransId="{E684F195-7CBA-4DEC-AD1F-FC6C8271EF0E}"/>
    <dgm:cxn modelId="{6E12379A-F9E8-49A3-AF9B-8D1441A1D105}" srcId="{1858DF97-934D-41A0-9617-FF359846032B}" destId="{8E4CD52B-C080-4325-BEB3-AE84D73E2063}" srcOrd="2" destOrd="0" parTransId="{00C75555-43E8-42D8-BF49-6D6C35DB8DFD}" sibTransId="{F53DEAA2-6966-4602-9A18-75574BE6AC78}"/>
    <dgm:cxn modelId="{1F4AFA58-B2F2-4B49-B967-F3BFB68AD559}" type="presOf" srcId="{7B318C63-3786-4694-9890-9872DF2EE34A}" destId="{D920554A-7367-4AAD-91B3-F4FC3C5A37AE}" srcOrd="0" destOrd="0" presId="urn:microsoft.com/office/officeart/2005/8/layout/target3"/>
    <dgm:cxn modelId="{B36BC6AE-1F9C-4CFF-BBA6-180F97217316}" type="presOf" srcId="{1858DF97-934D-41A0-9617-FF359846032B}" destId="{8D3934EC-66D5-41A8-B475-16BF1C16DE6E}" srcOrd="1" destOrd="0" presId="urn:microsoft.com/office/officeart/2005/8/layout/target3"/>
    <dgm:cxn modelId="{9E010EB7-6971-4788-BD78-B3CA493ECD7D}" type="presOf" srcId="{4A1357BA-D30F-4DBC-80B2-11E8D4ACE594}" destId="{48EBA36D-7823-4E7E-9F48-0A5849154E5E}" srcOrd="0" destOrd="0" presId="urn:microsoft.com/office/officeart/2005/8/layout/target3"/>
    <dgm:cxn modelId="{DF3A5816-5A9D-44B0-8E9C-11621E6BC7B8}" type="presOf" srcId="{8E4CD52B-C080-4325-BEB3-AE84D73E2063}" destId="{CEEBC4A2-CB8E-4707-9583-DE3C9B743232}" srcOrd="0" destOrd="2" presId="urn:microsoft.com/office/officeart/2005/8/layout/target3"/>
    <dgm:cxn modelId="{EEA092BB-FBEB-4652-AC53-04DB408FA25F}" type="presOf" srcId="{7B318C63-3786-4694-9890-9872DF2EE34A}" destId="{70B03F04-37CB-440C-B57A-7AD82067CA39}" srcOrd="1" destOrd="0" presId="urn:microsoft.com/office/officeart/2005/8/layout/target3"/>
    <dgm:cxn modelId="{F02AB38F-819A-4EDB-B040-C3EB4572D347}" type="presOf" srcId="{4A1357BA-D30F-4DBC-80B2-11E8D4ACE594}" destId="{492231FA-EF3F-483C-89CD-C4E6BBC82CF9}" srcOrd="1" destOrd="0" presId="urn:microsoft.com/office/officeart/2005/8/layout/target3"/>
    <dgm:cxn modelId="{661257B5-4BBB-45F8-9C4B-7D3491EFEFAF}" srcId="{7B318C63-3786-4694-9890-9872DF2EE34A}" destId="{192A4143-666D-4ABB-B035-8E3F606901C0}" srcOrd="3" destOrd="0" parTransId="{785DA194-9742-471D-86A6-EC2B2E4D258F}" sibTransId="{D8BCE38C-5D1F-4A98-BAE7-E04BA06E2BB2}"/>
    <dgm:cxn modelId="{EDA323C2-A682-4773-AE98-1D1A19947542}" srcId="{4A1357BA-D30F-4DBC-80B2-11E8D4ACE594}" destId="{4871E351-C6D7-4DE1-804D-B9EB89B2EFDB}" srcOrd="0" destOrd="0" parTransId="{9D194488-89B4-4836-88B2-E25DAC31531C}" sibTransId="{2299F5AA-E201-4696-8DCF-231EDFFD2D0C}"/>
    <dgm:cxn modelId="{84DFDAE3-E78A-4AD8-B0F6-DB62EE619A96}" srcId="{33F4798D-627E-47BD-9133-2048AE4D43B1}" destId="{1858DF97-934D-41A0-9617-FF359846032B}" srcOrd="1" destOrd="0" parTransId="{35CCB7BF-85EC-4876-AEBD-0B6943910419}" sibTransId="{F25F944B-CC6D-4946-8DCC-DCDE2F1290AD}"/>
    <dgm:cxn modelId="{726ECED2-136D-4EB8-BB52-21A1CB9ADCFD}" type="presOf" srcId="{192A4143-666D-4ABB-B035-8E3F606901C0}" destId="{61F52FC1-B760-455C-B77D-B80407296CE1}" srcOrd="0" destOrd="3" presId="urn:microsoft.com/office/officeart/2005/8/layout/target3"/>
    <dgm:cxn modelId="{C8E1A915-716F-4F23-B940-6C8E1CE78866}" srcId="{7B318C63-3786-4694-9890-9872DF2EE34A}" destId="{C7D46916-E62B-4985-9060-281261D28B4E}" srcOrd="0" destOrd="0" parTransId="{C35F0167-EB06-464F-B4F8-E70A62758D62}" sibTransId="{83A2FEB7-689A-4FCA-B734-9E819F692828}"/>
    <dgm:cxn modelId="{C2EF2719-58F7-48AF-AC04-7F73508A0ACF}" srcId="{1858DF97-934D-41A0-9617-FF359846032B}" destId="{EC2FA7F3-C9BF-41EC-945D-23997EF8B6AD}" srcOrd="3" destOrd="0" parTransId="{E80BFCD2-19FC-478E-B22C-B9074DCC22DE}" sibTransId="{FEE0D590-1B19-4C18-B03A-DD2488B30993}"/>
    <dgm:cxn modelId="{1D047424-C2B3-43E6-8399-A38FFD1040D4}" srcId="{33F4798D-627E-47BD-9133-2048AE4D43B1}" destId="{7B318C63-3786-4694-9890-9872DF2EE34A}" srcOrd="0" destOrd="0" parTransId="{74C6870C-35DD-4601-9E1E-B781FBB7F23D}" sibTransId="{3A70024B-6BBA-47DA-A566-0C290CED4D49}"/>
    <dgm:cxn modelId="{20C14F6C-6078-48D4-8B54-C77CFEE4AD1F}" type="presOf" srcId="{4871E351-C6D7-4DE1-804D-B9EB89B2EFDB}" destId="{C4FAC389-B5F5-46B9-8335-59C8B09AFA8D}" srcOrd="0" destOrd="0" presId="urn:microsoft.com/office/officeart/2005/8/layout/target3"/>
    <dgm:cxn modelId="{4E009698-CD9D-4534-AE0E-5A86F293A446}" type="presOf" srcId="{EC2FA7F3-C9BF-41EC-945D-23997EF8B6AD}" destId="{CEEBC4A2-CB8E-4707-9583-DE3C9B743232}" srcOrd="0" destOrd="3" presId="urn:microsoft.com/office/officeart/2005/8/layout/target3"/>
    <dgm:cxn modelId="{C0AB25E8-290D-42DE-BA04-E4F5874B033D}" type="presOf" srcId="{1858DF97-934D-41A0-9617-FF359846032B}" destId="{7E55DD31-F3FC-4EE9-970D-924520440DD4}" srcOrd="0" destOrd="0" presId="urn:microsoft.com/office/officeart/2005/8/layout/target3"/>
    <dgm:cxn modelId="{8FE04EE5-8EE9-468B-9727-02D64F912AC7}" type="presOf" srcId="{33F4798D-627E-47BD-9133-2048AE4D43B1}" destId="{2EC01FB5-6BBD-4575-8506-D31110D9BBF7}" srcOrd="0" destOrd="0" presId="urn:microsoft.com/office/officeart/2005/8/layout/target3"/>
    <dgm:cxn modelId="{0273215C-6FCC-4724-AAC7-CA69CCF2BF4C}" type="presOf" srcId="{F7F29083-EE22-4975-A1C9-9C147D2CE835}" destId="{CEEBC4A2-CB8E-4707-9583-DE3C9B743232}" srcOrd="0" destOrd="0" presId="urn:microsoft.com/office/officeart/2005/8/layout/target3"/>
    <dgm:cxn modelId="{6DCB4FEC-98B9-4E72-A31D-8B9FD9C802B1}" srcId="{1858DF97-934D-41A0-9617-FF359846032B}" destId="{F7F29083-EE22-4975-A1C9-9C147D2CE835}" srcOrd="0" destOrd="0" parTransId="{9499E8D2-38E7-4045-A2C4-BB97F0AB21F6}" sibTransId="{6C225E90-E1A3-48F8-9390-CCB219884866}"/>
    <dgm:cxn modelId="{DEA8546A-81FD-44C5-BD20-FE010DDBCF20}" type="presOf" srcId="{8EF6DD85-FD91-4752-9A22-A14476B923E5}" destId="{61F52FC1-B760-455C-B77D-B80407296CE1}" srcOrd="0" destOrd="1" presId="urn:microsoft.com/office/officeart/2005/8/layout/target3"/>
    <dgm:cxn modelId="{F310403F-27BA-40A6-B9BF-2284E43E1003}" type="presOf" srcId="{C7D46916-E62B-4985-9060-281261D28B4E}" destId="{61F52FC1-B760-455C-B77D-B80407296CE1}" srcOrd="0" destOrd="0" presId="urn:microsoft.com/office/officeart/2005/8/layout/target3"/>
    <dgm:cxn modelId="{F1E0F09E-2A73-4589-AE7F-019A041CD117}" type="presOf" srcId="{3D0D8A10-6D70-4D3F-B656-D0A4B2326BE7}" destId="{61F52FC1-B760-455C-B77D-B80407296CE1}" srcOrd="0" destOrd="2" presId="urn:microsoft.com/office/officeart/2005/8/layout/target3"/>
    <dgm:cxn modelId="{C6661BB6-B810-4CD1-A959-29E4D75C05D2}" srcId="{7B318C63-3786-4694-9890-9872DF2EE34A}" destId="{8EF6DD85-FD91-4752-9A22-A14476B923E5}" srcOrd="1" destOrd="0" parTransId="{BCA9AE02-E1D9-4435-B19B-B42A174DF615}" sibTransId="{0E979E08-018A-4F52-80C2-ED4EC55557AD}"/>
    <dgm:cxn modelId="{66CD008E-D4F0-497E-8C9C-CDCC8E3CA536}" type="presOf" srcId="{838FB678-6386-4842-AFAE-86F646AA6CD1}" destId="{CEEBC4A2-CB8E-4707-9583-DE3C9B743232}" srcOrd="0" destOrd="1" presId="urn:microsoft.com/office/officeart/2005/8/layout/target3"/>
    <dgm:cxn modelId="{A05C41AF-F29A-4004-B676-3653814D7373}" type="presParOf" srcId="{2EC01FB5-6BBD-4575-8506-D31110D9BBF7}" destId="{2C1DDF8D-499E-4321-A4D4-B398E3AC53BF}" srcOrd="0" destOrd="0" presId="urn:microsoft.com/office/officeart/2005/8/layout/target3"/>
    <dgm:cxn modelId="{398C1F15-5A0D-4F83-A868-0A69CEF0774A}" type="presParOf" srcId="{2EC01FB5-6BBD-4575-8506-D31110D9BBF7}" destId="{59C39896-D865-445E-8EC0-9FBED15B06DC}" srcOrd="1" destOrd="0" presId="urn:microsoft.com/office/officeart/2005/8/layout/target3"/>
    <dgm:cxn modelId="{ECDEE2F7-8969-4B38-8233-77BDF1725256}" type="presParOf" srcId="{2EC01FB5-6BBD-4575-8506-D31110D9BBF7}" destId="{D920554A-7367-4AAD-91B3-F4FC3C5A37AE}" srcOrd="2" destOrd="0" presId="urn:microsoft.com/office/officeart/2005/8/layout/target3"/>
    <dgm:cxn modelId="{33BE96C8-3B66-4B9A-B825-90FDD5E8048C}" type="presParOf" srcId="{2EC01FB5-6BBD-4575-8506-D31110D9BBF7}" destId="{01FB6F2A-8F86-4426-B4F6-AC163E0D5C95}" srcOrd="3" destOrd="0" presId="urn:microsoft.com/office/officeart/2005/8/layout/target3"/>
    <dgm:cxn modelId="{4764F3D0-B15B-4ECF-BE89-DE040EEFE6EC}" type="presParOf" srcId="{2EC01FB5-6BBD-4575-8506-D31110D9BBF7}" destId="{6F5E86C8-7114-4149-B098-F9283EA989C9}" srcOrd="4" destOrd="0" presId="urn:microsoft.com/office/officeart/2005/8/layout/target3"/>
    <dgm:cxn modelId="{E13E5E90-6B3C-4804-A301-BFD4B97F175C}" type="presParOf" srcId="{2EC01FB5-6BBD-4575-8506-D31110D9BBF7}" destId="{7E55DD31-F3FC-4EE9-970D-924520440DD4}" srcOrd="5" destOrd="0" presId="urn:microsoft.com/office/officeart/2005/8/layout/target3"/>
    <dgm:cxn modelId="{515DC1E4-422D-4DB3-B662-83D3BF5A386A}" type="presParOf" srcId="{2EC01FB5-6BBD-4575-8506-D31110D9BBF7}" destId="{4AFCC9E2-E2A0-4385-90F3-D488EB8C81E9}" srcOrd="6" destOrd="0" presId="urn:microsoft.com/office/officeart/2005/8/layout/target3"/>
    <dgm:cxn modelId="{B23A193E-8C13-4533-BF27-D7E10C03070D}" type="presParOf" srcId="{2EC01FB5-6BBD-4575-8506-D31110D9BBF7}" destId="{07AA9A08-A220-4509-B058-2451433B7793}" srcOrd="7" destOrd="0" presId="urn:microsoft.com/office/officeart/2005/8/layout/target3"/>
    <dgm:cxn modelId="{E9BF5F6C-6EAE-4C1A-B514-2310D7DED35B}" type="presParOf" srcId="{2EC01FB5-6BBD-4575-8506-D31110D9BBF7}" destId="{48EBA36D-7823-4E7E-9F48-0A5849154E5E}" srcOrd="8" destOrd="0" presId="urn:microsoft.com/office/officeart/2005/8/layout/target3"/>
    <dgm:cxn modelId="{1BFBAEEA-6604-49F3-B0F7-36783B112C0F}" type="presParOf" srcId="{2EC01FB5-6BBD-4575-8506-D31110D9BBF7}" destId="{70B03F04-37CB-440C-B57A-7AD82067CA39}" srcOrd="9" destOrd="0" presId="urn:microsoft.com/office/officeart/2005/8/layout/target3"/>
    <dgm:cxn modelId="{7CA862BF-4DA6-48B1-AFE2-7BAABF02F520}" type="presParOf" srcId="{2EC01FB5-6BBD-4575-8506-D31110D9BBF7}" destId="{61F52FC1-B760-455C-B77D-B80407296CE1}" srcOrd="10" destOrd="0" presId="urn:microsoft.com/office/officeart/2005/8/layout/target3"/>
    <dgm:cxn modelId="{EFB9757F-13CE-4CB3-ADA5-44B5812AC6FA}" type="presParOf" srcId="{2EC01FB5-6BBD-4575-8506-D31110D9BBF7}" destId="{8D3934EC-66D5-41A8-B475-16BF1C16DE6E}" srcOrd="11" destOrd="0" presId="urn:microsoft.com/office/officeart/2005/8/layout/target3"/>
    <dgm:cxn modelId="{2D5DDC88-AD55-441A-959C-55E5C2871618}" type="presParOf" srcId="{2EC01FB5-6BBD-4575-8506-D31110D9BBF7}" destId="{CEEBC4A2-CB8E-4707-9583-DE3C9B743232}" srcOrd="12" destOrd="0" presId="urn:microsoft.com/office/officeart/2005/8/layout/target3"/>
    <dgm:cxn modelId="{A6D62D7F-93FE-43FC-B650-CB670C1161BB}" type="presParOf" srcId="{2EC01FB5-6BBD-4575-8506-D31110D9BBF7}" destId="{492231FA-EF3F-483C-89CD-C4E6BBC82CF9}" srcOrd="13" destOrd="0" presId="urn:microsoft.com/office/officeart/2005/8/layout/target3"/>
    <dgm:cxn modelId="{938391B9-3DA9-43FE-BAA0-03C517B768F5}" type="presParOf" srcId="{2EC01FB5-6BBD-4575-8506-D31110D9BBF7}" destId="{C4FAC389-B5F5-46B9-8335-59C8B09AFA8D}"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CED586-E62E-42C5-8EF2-22E11B06444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3DD1DCB9-4FDE-403C-A0F7-A0ECC16DA57D}">
      <dgm:prSet phldrT="[Text]" custT="1"/>
      <dgm:spPr>
        <a:solidFill>
          <a:schemeClr val="accent6">
            <a:lumMod val="75000"/>
          </a:schemeClr>
        </a:solidFill>
      </dgm:spPr>
      <dgm:t>
        <a:bodyPr/>
        <a:lstStyle/>
        <a:p>
          <a:r>
            <a:rPr lang="en-US" sz="1800" b="1" dirty="0" smtClean="0"/>
            <a:t>Districts (DIS role) </a:t>
          </a:r>
          <a:r>
            <a:rPr lang="en-US" sz="1300" b="1" dirty="0" smtClean="0"/>
            <a:t>upload Special Education Discipline Action File OR Mark No Discipline Actions </a:t>
          </a:r>
          <a:endParaRPr lang="en-US" sz="1300" b="1" dirty="0"/>
        </a:p>
      </dgm:t>
    </dgm:pt>
    <dgm:pt modelId="{756A9DA7-F64C-4A8D-831C-15AFC547822E}" type="parTrans" cxnId="{32180A10-4D8A-48FC-9B03-59B1C9B626F0}">
      <dgm:prSet/>
      <dgm:spPr/>
      <dgm:t>
        <a:bodyPr/>
        <a:lstStyle/>
        <a:p>
          <a:endParaRPr lang="en-US"/>
        </a:p>
      </dgm:t>
    </dgm:pt>
    <dgm:pt modelId="{C9BAA6DD-E4D6-4D64-A461-BDD1929790DC}" type="sibTrans" cxnId="{32180A10-4D8A-48FC-9B03-59B1C9B626F0}">
      <dgm:prSet/>
      <dgm:spPr/>
      <dgm:t>
        <a:bodyPr/>
        <a:lstStyle/>
        <a:p>
          <a:endParaRPr lang="en-US"/>
        </a:p>
      </dgm:t>
    </dgm:pt>
    <dgm:pt modelId="{9FB4C47E-01EF-4E25-894B-F69660B87929}">
      <dgm:prSet phldrT="[Text]" custT="1"/>
      <dgm:spPr>
        <a:solidFill>
          <a:schemeClr val="accent6">
            <a:lumMod val="75000"/>
          </a:schemeClr>
        </a:solidFill>
      </dgm:spPr>
      <dgm:t>
        <a:bodyPr/>
        <a:lstStyle/>
        <a:p>
          <a:r>
            <a:rPr lang="en-US" sz="1800" b="1" dirty="0" smtClean="0"/>
            <a:t>Districts (DIS role)</a:t>
          </a:r>
          <a:r>
            <a:rPr lang="en-US" sz="1300" b="1" dirty="0" smtClean="0"/>
            <a:t> research and resolve Sped Discipline Action File errors  and upload corrected file</a:t>
          </a:r>
          <a:endParaRPr lang="en-US" sz="1300" b="1" dirty="0"/>
        </a:p>
      </dgm:t>
    </dgm:pt>
    <dgm:pt modelId="{9A63C46B-CFE7-482A-8111-D03736AFF272}" type="parTrans" cxnId="{9FD82D2A-6783-4E99-B151-EF2B153C5DA4}">
      <dgm:prSet/>
      <dgm:spPr/>
      <dgm:t>
        <a:bodyPr/>
        <a:lstStyle/>
        <a:p>
          <a:endParaRPr lang="en-US"/>
        </a:p>
      </dgm:t>
    </dgm:pt>
    <dgm:pt modelId="{E4C4AC03-1D51-42D1-9C42-4878B9129CE3}" type="sibTrans" cxnId="{9FD82D2A-6783-4E99-B151-EF2B153C5DA4}">
      <dgm:prSet/>
      <dgm:spPr/>
      <dgm:t>
        <a:bodyPr/>
        <a:lstStyle/>
        <a:p>
          <a:endParaRPr lang="en-US"/>
        </a:p>
      </dgm:t>
    </dgm:pt>
    <dgm:pt modelId="{03026A3C-ACAB-42E2-A83A-025817536C0A}">
      <dgm:prSet phldrT="[Text]" custT="1"/>
      <dgm:spPr>
        <a:solidFill>
          <a:schemeClr val="accent2"/>
        </a:solidFill>
      </dgm:spPr>
      <dgm:t>
        <a:bodyPr/>
        <a:lstStyle/>
        <a:p>
          <a:r>
            <a:rPr lang="en-US" sz="2000" b="1" dirty="0" smtClean="0"/>
            <a:t>AUs (SPI role) </a:t>
          </a:r>
          <a:r>
            <a:rPr lang="en-US" sz="1600" b="1" dirty="0" smtClean="0"/>
            <a:t>create Special Education Discipline Snapshot</a:t>
          </a:r>
          <a:endParaRPr lang="en-US" sz="1600" b="1" dirty="0"/>
        </a:p>
      </dgm:t>
    </dgm:pt>
    <dgm:pt modelId="{FD521A40-4AE4-4B07-B7FE-E5BEA846C8EE}" type="parTrans" cxnId="{903AA7B4-F0AE-4465-A1B3-D8240E62DFC4}">
      <dgm:prSet/>
      <dgm:spPr/>
      <dgm:t>
        <a:bodyPr/>
        <a:lstStyle/>
        <a:p>
          <a:endParaRPr lang="en-US"/>
        </a:p>
      </dgm:t>
    </dgm:pt>
    <dgm:pt modelId="{7BCDB769-695C-4046-A922-3774194D3202}" type="sibTrans" cxnId="{903AA7B4-F0AE-4465-A1B3-D8240E62DFC4}">
      <dgm:prSet/>
      <dgm:spPr/>
      <dgm:t>
        <a:bodyPr/>
        <a:lstStyle/>
        <a:p>
          <a:endParaRPr lang="en-US"/>
        </a:p>
      </dgm:t>
    </dgm:pt>
    <dgm:pt modelId="{F156C3A3-8D71-407A-94A1-F21192A22F88}">
      <dgm:prSet phldrT="[Text]" custT="1"/>
      <dgm:spPr>
        <a:solidFill>
          <a:schemeClr val="accent2"/>
        </a:solidFill>
      </dgm:spPr>
      <dgm:t>
        <a:bodyPr/>
        <a:lstStyle/>
        <a:p>
          <a:r>
            <a:rPr lang="en-US" sz="2000" b="1" dirty="0" smtClean="0"/>
            <a:t>AUs (SPI) </a:t>
          </a:r>
          <a:r>
            <a:rPr lang="en-US" sz="1600" b="1" dirty="0" smtClean="0"/>
            <a:t>work with districts (DIS) to resolve snapshot errors</a:t>
          </a:r>
          <a:endParaRPr lang="en-US" sz="1600" b="1" dirty="0"/>
        </a:p>
      </dgm:t>
    </dgm:pt>
    <dgm:pt modelId="{E9EA64A9-FAA4-4FEE-87B1-8AA38D66B57C}" type="parTrans" cxnId="{F6FD33A0-A59E-4C55-BA86-77B94E0DE6E9}">
      <dgm:prSet/>
      <dgm:spPr/>
      <dgm:t>
        <a:bodyPr/>
        <a:lstStyle/>
        <a:p>
          <a:endParaRPr lang="en-US"/>
        </a:p>
      </dgm:t>
    </dgm:pt>
    <dgm:pt modelId="{9618E53E-F820-44C9-9451-76000414BB33}" type="sibTrans" cxnId="{F6FD33A0-A59E-4C55-BA86-77B94E0DE6E9}">
      <dgm:prSet/>
      <dgm:spPr/>
      <dgm:t>
        <a:bodyPr/>
        <a:lstStyle/>
        <a:p>
          <a:endParaRPr lang="en-US"/>
        </a:p>
      </dgm:t>
    </dgm:pt>
    <dgm:pt modelId="{FEBB232B-00B2-4CF6-A608-5E356EA4A398}" type="pres">
      <dgm:prSet presAssocID="{96CED586-E62E-42C5-8EF2-22E11B064446}" presName="diagram" presStyleCnt="0">
        <dgm:presLayoutVars>
          <dgm:dir/>
          <dgm:resizeHandles val="exact"/>
        </dgm:presLayoutVars>
      </dgm:prSet>
      <dgm:spPr/>
      <dgm:t>
        <a:bodyPr/>
        <a:lstStyle/>
        <a:p>
          <a:endParaRPr lang="en-US"/>
        </a:p>
      </dgm:t>
    </dgm:pt>
    <dgm:pt modelId="{AFA4F327-1E47-446E-A2E5-3AA763C218A2}" type="pres">
      <dgm:prSet presAssocID="{3DD1DCB9-4FDE-403C-A0F7-A0ECC16DA57D}" presName="node" presStyleLbl="node1" presStyleIdx="0" presStyleCnt="4">
        <dgm:presLayoutVars>
          <dgm:bulletEnabled val="1"/>
        </dgm:presLayoutVars>
      </dgm:prSet>
      <dgm:spPr/>
      <dgm:t>
        <a:bodyPr/>
        <a:lstStyle/>
        <a:p>
          <a:endParaRPr lang="en-US"/>
        </a:p>
      </dgm:t>
    </dgm:pt>
    <dgm:pt modelId="{4DB6894C-D3B8-4186-B0D7-318E2ADB56BD}" type="pres">
      <dgm:prSet presAssocID="{C9BAA6DD-E4D6-4D64-A461-BDD1929790DC}" presName="sibTrans" presStyleLbl="sibTrans2D1" presStyleIdx="0" presStyleCnt="3" custLinFactNeighborX="17177" custLinFactNeighborY="25697"/>
      <dgm:spPr/>
      <dgm:t>
        <a:bodyPr/>
        <a:lstStyle/>
        <a:p>
          <a:endParaRPr lang="en-US"/>
        </a:p>
      </dgm:t>
    </dgm:pt>
    <dgm:pt modelId="{50B5FCD3-A898-4AF7-B67E-2DC92BAEA93C}" type="pres">
      <dgm:prSet presAssocID="{C9BAA6DD-E4D6-4D64-A461-BDD1929790DC}" presName="connectorText" presStyleLbl="sibTrans2D1" presStyleIdx="0" presStyleCnt="3"/>
      <dgm:spPr/>
      <dgm:t>
        <a:bodyPr/>
        <a:lstStyle/>
        <a:p>
          <a:endParaRPr lang="en-US"/>
        </a:p>
      </dgm:t>
    </dgm:pt>
    <dgm:pt modelId="{04CE2EAB-3F02-422C-9AE2-873410FD6597}" type="pres">
      <dgm:prSet presAssocID="{9FB4C47E-01EF-4E25-894B-F69660B87929}" presName="node" presStyleLbl="node1" presStyleIdx="1" presStyleCnt="4">
        <dgm:presLayoutVars>
          <dgm:bulletEnabled val="1"/>
        </dgm:presLayoutVars>
      </dgm:prSet>
      <dgm:spPr/>
      <dgm:t>
        <a:bodyPr/>
        <a:lstStyle/>
        <a:p>
          <a:endParaRPr lang="en-US"/>
        </a:p>
      </dgm:t>
    </dgm:pt>
    <dgm:pt modelId="{91C8E9E3-8793-4083-9FA5-54231DB5122B}" type="pres">
      <dgm:prSet presAssocID="{E4C4AC03-1D51-42D1-9C42-4878B9129CE3}" presName="sibTrans" presStyleLbl="sibTrans2D1" presStyleIdx="1" presStyleCnt="3" custAng="21487140" custLinFactNeighborX="10124" custLinFactNeighborY="-7359"/>
      <dgm:spPr/>
      <dgm:t>
        <a:bodyPr/>
        <a:lstStyle/>
        <a:p>
          <a:endParaRPr lang="en-US"/>
        </a:p>
      </dgm:t>
    </dgm:pt>
    <dgm:pt modelId="{F974399C-5277-48FA-AB9F-EE0A8E5DDFCA}" type="pres">
      <dgm:prSet presAssocID="{E4C4AC03-1D51-42D1-9C42-4878B9129CE3}" presName="connectorText" presStyleLbl="sibTrans2D1" presStyleIdx="1" presStyleCnt="3"/>
      <dgm:spPr/>
      <dgm:t>
        <a:bodyPr/>
        <a:lstStyle/>
        <a:p>
          <a:endParaRPr lang="en-US"/>
        </a:p>
      </dgm:t>
    </dgm:pt>
    <dgm:pt modelId="{D1891B93-CA99-4B6D-8125-7854FE4BDC1E}" type="pres">
      <dgm:prSet presAssocID="{03026A3C-ACAB-42E2-A83A-025817536C0A}" presName="node" presStyleLbl="node1" presStyleIdx="2" presStyleCnt="4" custLinFactNeighborX="-3035" custLinFactNeighborY="-12644">
        <dgm:presLayoutVars>
          <dgm:bulletEnabled val="1"/>
        </dgm:presLayoutVars>
      </dgm:prSet>
      <dgm:spPr/>
      <dgm:t>
        <a:bodyPr/>
        <a:lstStyle/>
        <a:p>
          <a:endParaRPr lang="en-US"/>
        </a:p>
      </dgm:t>
    </dgm:pt>
    <dgm:pt modelId="{1412A1CC-3B8C-470C-9804-CF896A99B435}" type="pres">
      <dgm:prSet presAssocID="{7BCDB769-695C-4046-A922-3774194D3202}" presName="sibTrans" presStyleLbl="sibTrans2D1" presStyleIdx="2" presStyleCnt="3" custLinFactNeighborX="4985" custLinFactNeighborY="-17055"/>
      <dgm:spPr/>
      <dgm:t>
        <a:bodyPr/>
        <a:lstStyle/>
        <a:p>
          <a:endParaRPr lang="en-US"/>
        </a:p>
      </dgm:t>
    </dgm:pt>
    <dgm:pt modelId="{874D36FF-ABFF-4212-BBA2-27868FB889C0}" type="pres">
      <dgm:prSet presAssocID="{7BCDB769-695C-4046-A922-3774194D3202}" presName="connectorText" presStyleLbl="sibTrans2D1" presStyleIdx="2" presStyleCnt="3"/>
      <dgm:spPr/>
      <dgm:t>
        <a:bodyPr/>
        <a:lstStyle/>
        <a:p>
          <a:endParaRPr lang="en-US"/>
        </a:p>
      </dgm:t>
    </dgm:pt>
    <dgm:pt modelId="{DFF0F285-29BA-4A43-A1F5-EC6419923FBA}" type="pres">
      <dgm:prSet presAssocID="{F156C3A3-8D71-407A-94A1-F21192A22F88}" presName="node" presStyleLbl="node1" presStyleIdx="3" presStyleCnt="4" custLinFactNeighborX="-5238" custLinFactNeighborY="-11199">
        <dgm:presLayoutVars>
          <dgm:bulletEnabled val="1"/>
        </dgm:presLayoutVars>
      </dgm:prSet>
      <dgm:spPr/>
      <dgm:t>
        <a:bodyPr/>
        <a:lstStyle/>
        <a:p>
          <a:endParaRPr lang="en-US"/>
        </a:p>
      </dgm:t>
    </dgm:pt>
  </dgm:ptLst>
  <dgm:cxnLst>
    <dgm:cxn modelId="{903AA7B4-F0AE-4465-A1B3-D8240E62DFC4}" srcId="{96CED586-E62E-42C5-8EF2-22E11B064446}" destId="{03026A3C-ACAB-42E2-A83A-025817536C0A}" srcOrd="2" destOrd="0" parTransId="{FD521A40-4AE4-4B07-B7FE-E5BEA846C8EE}" sibTransId="{7BCDB769-695C-4046-A922-3774194D3202}"/>
    <dgm:cxn modelId="{F6FD33A0-A59E-4C55-BA86-77B94E0DE6E9}" srcId="{96CED586-E62E-42C5-8EF2-22E11B064446}" destId="{F156C3A3-8D71-407A-94A1-F21192A22F88}" srcOrd="3" destOrd="0" parTransId="{E9EA64A9-FAA4-4FEE-87B1-8AA38D66B57C}" sibTransId="{9618E53E-F820-44C9-9451-76000414BB33}"/>
    <dgm:cxn modelId="{1223EFBD-C7AB-4773-BAE4-09ECC9C135C2}" type="presOf" srcId="{9FB4C47E-01EF-4E25-894B-F69660B87929}" destId="{04CE2EAB-3F02-422C-9AE2-873410FD6597}" srcOrd="0" destOrd="0" presId="urn:microsoft.com/office/officeart/2005/8/layout/process5"/>
    <dgm:cxn modelId="{9FD82D2A-6783-4E99-B151-EF2B153C5DA4}" srcId="{96CED586-E62E-42C5-8EF2-22E11B064446}" destId="{9FB4C47E-01EF-4E25-894B-F69660B87929}" srcOrd="1" destOrd="0" parTransId="{9A63C46B-CFE7-482A-8111-D03736AFF272}" sibTransId="{E4C4AC03-1D51-42D1-9C42-4878B9129CE3}"/>
    <dgm:cxn modelId="{597252B4-C3BD-4E7D-A227-8323F491DD46}" type="presOf" srcId="{E4C4AC03-1D51-42D1-9C42-4878B9129CE3}" destId="{91C8E9E3-8793-4083-9FA5-54231DB5122B}" srcOrd="0" destOrd="0" presId="urn:microsoft.com/office/officeart/2005/8/layout/process5"/>
    <dgm:cxn modelId="{97935703-B45E-42D7-B1B2-5399A1B21CF0}" type="presOf" srcId="{E4C4AC03-1D51-42D1-9C42-4878B9129CE3}" destId="{F974399C-5277-48FA-AB9F-EE0A8E5DDFCA}" srcOrd="1" destOrd="0" presId="urn:microsoft.com/office/officeart/2005/8/layout/process5"/>
    <dgm:cxn modelId="{DE48A450-2F0B-491F-9839-2B4AEE3DB263}" type="presOf" srcId="{C9BAA6DD-E4D6-4D64-A461-BDD1929790DC}" destId="{50B5FCD3-A898-4AF7-B67E-2DC92BAEA93C}" srcOrd="1" destOrd="0" presId="urn:microsoft.com/office/officeart/2005/8/layout/process5"/>
    <dgm:cxn modelId="{BD4447CE-17CE-449E-8C29-C149630879D9}" type="presOf" srcId="{C9BAA6DD-E4D6-4D64-A461-BDD1929790DC}" destId="{4DB6894C-D3B8-4186-B0D7-318E2ADB56BD}" srcOrd="0" destOrd="0" presId="urn:microsoft.com/office/officeart/2005/8/layout/process5"/>
    <dgm:cxn modelId="{1B3C7923-D434-4C20-B47C-551295698B35}" type="presOf" srcId="{03026A3C-ACAB-42E2-A83A-025817536C0A}" destId="{D1891B93-CA99-4B6D-8125-7854FE4BDC1E}" srcOrd="0" destOrd="0" presId="urn:microsoft.com/office/officeart/2005/8/layout/process5"/>
    <dgm:cxn modelId="{CC247A59-5F2B-49FB-9D9B-9060DE6B7624}" type="presOf" srcId="{96CED586-E62E-42C5-8EF2-22E11B064446}" destId="{FEBB232B-00B2-4CF6-A608-5E356EA4A398}" srcOrd="0" destOrd="0" presId="urn:microsoft.com/office/officeart/2005/8/layout/process5"/>
    <dgm:cxn modelId="{DA74FD65-F54C-48AD-AE39-FCD124CDD198}" type="presOf" srcId="{7BCDB769-695C-4046-A922-3774194D3202}" destId="{1412A1CC-3B8C-470C-9804-CF896A99B435}" srcOrd="0" destOrd="0" presId="urn:microsoft.com/office/officeart/2005/8/layout/process5"/>
    <dgm:cxn modelId="{276AD026-971F-4551-B6C5-6596166B9C5C}" type="presOf" srcId="{3DD1DCB9-4FDE-403C-A0F7-A0ECC16DA57D}" destId="{AFA4F327-1E47-446E-A2E5-3AA763C218A2}" srcOrd="0" destOrd="0" presId="urn:microsoft.com/office/officeart/2005/8/layout/process5"/>
    <dgm:cxn modelId="{32180A10-4D8A-48FC-9B03-59B1C9B626F0}" srcId="{96CED586-E62E-42C5-8EF2-22E11B064446}" destId="{3DD1DCB9-4FDE-403C-A0F7-A0ECC16DA57D}" srcOrd="0" destOrd="0" parTransId="{756A9DA7-F64C-4A8D-831C-15AFC547822E}" sibTransId="{C9BAA6DD-E4D6-4D64-A461-BDD1929790DC}"/>
    <dgm:cxn modelId="{A7A445D2-D241-4111-9950-35A87B4722F8}" type="presOf" srcId="{7BCDB769-695C-4046-A922-3774194D3202}" destId="{874D36FF-ABFF-4212-BBA2-27868FB889C0}" srcOrd="1" destOrd="0" presId="urn:microsoft.com/office/officeart/2005/8/layout/process5"/>
    <dgm:cxn modelId="{8A0B8142-96B0-4F26-AE02-BB0DABFF515D}" type="presOf" srcId="{F156C3A3-8D71-407A-94A1-F21192A22F88}" destId="{DFF0F285-29BA-4A43-A1F5-EC6419923FBA}" srcOrd="0" destOrd="0" presId="urn:microsoft.com/office/officeart/2005/8/layout/process5"/>
    <dgm:cxn modelId="{4B5805E9-995B-41D7-9DB2-DED0AB032139}" type="presParOf" srcId="{FEBB232B-00B2-4CF6-A608-5E356EA4A398}" destId="{AFA4F327-1E47-446E-A2E5-3AA763C218A2}" srcOrd="0" destOrd="0" presId="urn:microsoft.com/office/officeart/2005/8/layout/process5"/>
    <dgm:cxn modelId="{20B0C19A-8AAA-4038-8AD4-40D8B7BEA1FB}" type="presParOf" srcId="{FEBB232B-00B2-4CF6-A608-5E356EA4A398}" destId="{4DB6894C-D3B8-4186-B0D7-318E2ADB56BD}" srcOrd="1" destOrd="0" presId="urn:microsoft.com/office/officeart/2005/8/layout/process5"/>
    <dgm:cxn modelId="{7BCFD584-A556-4A7B-842E-5E205DAF2A8C}" type="presParOf" srcId="{4DB6894C-D3B8-4186-B0D7-318E2ADB56BD}" destId="{50B5FCD3-A898-4AF7-B67E-2DC92BAEA93C}" srcOrd="0" destOrd="0" presId="urn:microsoft.com/office/officeart/2005/8/layout/process5"/>
    <dgm:cxn modelId="{D4A7D243-E89C-4EF3-ADD0-77B830A35238}" type="presParOf" srcId="{FEBB232B-00B2-4CF6-A608-5E356EA4A398}" destId="{04CE2EAB-3F02-422C-9AE2-873410FD6597}" srcOrd="2" destOrd="0" presId="urn:microsoft.com/office/officeart/2005/8/layout/process5"/>
    <dgm:cxn modelId="{98C5949D-926D-4A5D-AD64-C0ECA472F586}" type="presParOf" srcId="{FEBB232B-00B2-4CF6-A608-5E356EA4A398}" destId="{91C8E9E3-8793-4083-9FA5-54231DB5122B}" srcOrd="3" destOrd="0" presId="urn:microsoft.com/office/officeart/2005/8/layout/process5"/>
    <dgm:cxn modelId="{421FFF5C-AA5E-4810-8FF4-96AE334F0B38}" type="presParOf" srcId="{91C8E9E3-8793-4083-9FA5-54231DB5122B}" destId="{F974399C-5277-48FA-AB9F-EE0A8E5DDFCA}" srcOrd="0" destOrd="0" presId="urn:microsoft.com/office/officeart/2005/8/layout/process5"/>
    <dgm:cxn modelId="{69435162-4107-4198-BBC8-A047ABCF816F}" type="presParOf" srcId="{FEBB232B-00B2-4CF6-A608-5E356EA4A398}" destId="{D1891B93-CA99-4B6D-8125-7854FE4BDC1E}" srcOrd="4" destOrd="0" presId="urn:microsoft.com/office/officeart/2005/8/layout/process5"/>
    <dgm:cxn modelId="{D1F84FCE-3AAF-470E-996F-28EC7EF1FE69}" type="presParOf" srcId="{FEBB232B-00B2-4CF6-A608-5E356EA4A398}" destId="{1412A1CC-3B8C-470C-9804-CF896A99B435}" srcOrd="5" destOrd="0" presId="urn:microsoft.com/office/officeart/2005/8/layout/process5"/>
    <dgm:cxn modelId="{34127945-051D-484A-8E70-DA0A0CA734B2}" type="presParOf" srcId="{1412A1CC-3B8C-470C-9804-CF896A99B435}" destId="{874D36FF-ABFF-4212-BBA2-27868FB889C0}" srcOrd="0" destOrd="0" presId="urn:microsoft.com/office/officeart/2005/8/layout/process5"/>
    <dgm:cxn modelId="{A7EA2AAA-A4DC-43B8-8FDE-BE52720BC358}" type="presParOf" srcId="{FEBB232B-00B2-4CF6-A608-5E356EA4A398}" destId="{DFF0F285-29BA-4A43-A1F5-EC6419923FBA}" srcOrd="6" destOrd="0" presId="urn:microsoft.com/office/officeart/2005/8/layout/process5"/>
  </dgm:cxnLst>
  <dgm:bg/>
  <dgm:whole>
    <a:ln w="127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5C8A38-0EF5-4380-8309-717BA380C47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DF8FEE0-7E79-45D5-888E-83238238A90B}">
      <dgm:prSet phldrT="[Text]"/>
      <dgm:spPr>
        <a:solidFill>
          <a:schemeClr val="accent6">
            <a:lumMod val="60000"/>
            <a:lumOff val="40000"/>
          </a:schemeClr>
        </a:solidFill>
      </dgm:spPr>
      <dgm:t>
        <a:bodyPr/>
        <a:lstStyle/>
        <a:p>
          <a:r>
            <a:rPr lang="en-US" dirty="0" smtClean="0"/>
            <a:t>Disciplines</a:t>
          </a:r>
          <a:endParaRPr lang="en-US" dirty="0"/>
        </a:p>
      </dgm:t>
    </dgm:pt>
    <dgm:pt modelId="{4071D20A-81FE-477E-A6AA-6758447E29AE}" type="parTrans" cxnId="{D8D4D225-863D-4F1F-8B19-506323B44F9B}">
      <dgm:prSet/>
      <dgm:spPr/>
      <dgm:t>
        <a:bodyPr/>
        <a:lstStyle/>
        <a:p>
          <a:endParaRPr lang="en-US"/>
        </a:p>
      </dgm:t>
    </dgm:pt>
    <dgm:pt modelId="{961D5ECB-D215-4C7D-B000-C054B5AFEFE3}" type="sibTrans" cxnId="{D8D4D225-863D-4F1F-8B19-506323B44F9B}">
      <dgm:prSet/>
      <dgm:spPr/>
      <dgm:t>
        <a:bodyPr/>
        <a:lstStyle/>
        <a:p>
          <a:endParaRPr lang="en-US"/>
        </a:p>
      </dgm:t>
    </dgm:pt>
    <dgm:pt modelId="{3119657A-34FC-4BFF-BB97-987359FA7434}">
      <dgm:prSet phldrT="[Text]"/>
      <dgm:spPr/>
      <dgm:t>
        <a:bodyPr/>
        <a:lstStyle/>
        <a:p>
          <a:r>
            <a:rPr lang="en-US" dirty="0" smtClean="0"/>
            <a:t>Suspensions</a:t>
          </a:r>
        </a:p>
        <a:p>
          <a:r>
            <a:rPr lang="en-US" dirty="0" smtClean="0"/>
            <a:t>In-school (01)</a:t>
          </a:r>
        </a:p>
        <a:p>
          <a:r>
            <a:rPr lang="en-US" dirty="0" smtClean="0"/>
            <a:t>Out of School (02)</a:t>
          </a:r>
          <a:endParaRPr lang="en-US" dirty="0"/>
        </a:p>
      </dgm:t>
    </dgm:pt>
    <dgm:pt modelId="{D610A8E9-CBDA-45B1-9EBD-6059073185C0}" type="parTrans" cxnId="{FC6356F9-E342-448B-9C79-EF4DA01F1882}">
      <dgm:prSet/>
      <dgm:spPr/>
      <dgm:t>
        <a:bodyPr/>
        <a:lstStyle/>
        <a:p>
          <a:endParaRPr lang="en-US"/>
        </a:p>
      </dgm:t>
    </dgm:pt>
    <dgm:pt modelId="{180DCD98-A474-4A38-A02E-2E56C530D2F1}" type="sibTrans" cxnId="{FC6356F9-E342-448B-9C79-EF4DA01F1882}">
      <dgm:prSet/>
      <dgm:spPr/>
      <dgm:t>
        <a:bodyPr/>
        <a:lstStyle/>
        <a:p>
          <a:endParaRPr lang="en-US"/>
        </a:p>
      </dgm:t>
    </dgm:pt>
    <dgm:pt modelId="{56DF6DAF-E566-4006-AB8F-F65FC835A7CB}">
      <dgm:prSet phldrT="[Text]"/>
      <dgm:spPr/>
      <dgm:t>
        <a:bodyPr/>
        <a:lstStyle/>
        <a:p>
          <a:r>
            <a:rPr lang="en-US" dirty="0" smtClean="0"/>
            <a:t>Expulsion (with or without services) </a:t>
          </a:r>
        </a:p>
        <a:p>
          <a:r>
            <a:rPr lang="en-US" dirty="0" smtClean="0"/>
            <a:t>(03)</a:t>
          </a:r>
          <a:endParaRPr lang="en-US" dirty="0"/>
        </a:p>
      </dgm:t>
    </dgm:pt>
    <dgm:pt modelId="{90FB92FE-59B2-48C3-BB6A-2AF1877EA1C8}" type="parTrans" cxnId="{E06EE85F-8359-4608-A9E2-270B7EA39C97}">
      <dgm:prSet/>
      <dgm:spPr/>
      <dgm:t>
        <a:bodyPr/>
        <a:lstStyle/>
        <a:p>
          <a:endParaRPr lang="en-US"/>
        </a:p>
      </dgm:t>
    </dgm:pt>
    <dgm:pt modelId="{DF636179-219B-4167-AB45-A432D94053F3}" type="sibTrans" cxnId="{E06EE85F-8359-4608-A9E2-270B7EA39C97}">
      <dgm:prSet/>
      <dgm:spPr/>
      <dgm:t>
        <a:bodyPr/>
        <a:lstStyle/>
        <a:p>
          <a:endParaRPr lang="en-US"/>
        </a:p>
      </dgm:t>
    </dgm:pt>
    <dgm:pt modelId="{F2E69FF8-AB97-48AE-90B8-EA9BB5B468F7}">
      <dgm:prSet phldrT="[Text]"/>
      <dgm:spPr/>
      <dgm:t>
        <a:bodyPr/>
        <a:lstStyle/>
        <a:p>
          <a:r>
            <a:rPr lang="en-US" dirty="0" smtClean="0"/>
            <a:t>Removals</a:t>
          </a:r>
          <a:endParaRPr lang="en-US" dirty="0"/>
        </a:p>
      </dgm:t>
    </dgm:pt>
    <dgm:pt modelId="{579BB78E-EA91-4FA7-8609-9173A6526A5F}" type="parTrans" cxnId="{870D202C-1B44-4BA8-BB38-5BA17F775409}">
      <dgm:prSet/>
      <dgm:spPr/>
      <dgm:t>
        <a:bodyPr/>
        <a:lstStyle/>
        <a:p>
          <a:endParaRPr lang="en-US"/>
        </a:p>
      </dgm:t>
    </dgm:pt>
    <dgm:pt modelId="{D3D2AE8A-B672-4848-AA7C-A454F2951E8B}" type="sibTrans" cxnId="{870D202C-1B44-4BA8-BB38-5BA17F775409}">
      <dgm:prSet/>
      <dgm:spPr/>
      <dgm:t>
        <a:bodyPr/>
        <a:lstStyle/>
        <a:p>
          <a:endParaRPr lang="en-US"/>
        </a:p>
      </dgm:t>
    </dgm:pt>
    <dgm:pt modelId="{68606BF0-2FA4-493E-8DAF-4E177398C41A}">
      <dgm:prSet phldrT="[Text]"/>
      <dgm:spPr/>
      <dgm:t>
        <a:bodyPr/>
        <a:lstStyle/>
        <a:p>
          <a:r>
            <a:rPr lang="en-US" dirty="0" smtClean="0"/>
            <a:t>Unilateral Removal to IAES by school personnel for up to 45 days </a:t>
          </a:r>
        </a:p>
        <a:p>
          <a:r>
            <a:rPr lang="en-US" dirty="0" smtClean="0"/>
            <a:t>(01)</a:t>
          </a:r>
          <a:endParaRPr lang="en-US" dirty="0"/>
        </a:p>
      </dgm:t>
    </dgm:pt>
    <dgm:pt modelId="{4A9A9B17-36F2-4106-AA01-BDA67570CEA0}" type="parTrans" cxnId="{F69ECD94-8E9D-4290-9BB2-0B79867C6F1B}">
      <dgm:prSet/>
      <dgm:spPr/>
      <dgm:t>
        <a:bodyPr/>
        <a:lstStyle/>
        <a:p>
          <a:endParaRPr lang="en-US"/>
        </a:p>
      </dgm:t>
    </dgm:pt>
    <dgm:pt modelId="{A72BDF26-6C9E-4F1E-BE13-2935468E3884}" type="sibTrans" cxnId="{F69ECD94-8E9D-4290-9BB2-0B79867C6F1B}">
      <dgm:prSet/>
      <dgm:spPr/>
      <dgm:t>
        <a:bodyPr/>
        <a:lstStyle/>
        <a:p>
          <a:endParaRPr lang="en-US"/>
        </a:p>
      </dgm:t>
    </dgm:pt>
    <dgm:pt modelId="{87212228-96ED-4342-8176-FC1BDD4B12C1}">
      <dgm:prSet phldrT="[Text]"/>
      <dgm:spPr/>
      <dgm:t>
        <a:bodyPr/>
        <a:lstStyle/>
        <a:p>
          <a:r>
            <a:rPr lang="en-US" dirty="0" smtClean="0"/>
            <a:t>Removal by a hearing officer to an IAES for up to 45 days </a:t>
          </a:r>
        </a:p>
        <a:p>
          <a:r>
            <a:rPr lang="en-US" dirty="0" smtClean="0"/>
            <a:t>(02)</a:t>
          </a:r>
          <a:endParaRPr lang="en-US" dirty="0"/>
        </a:p>
      </dgm:t>
    </dgm:pt>
    <dgm:pt modelId="{79F996FC-3E99-4357-A690-9239D16886F8}" type="parTrans" cxnId="{74BA2C72-D7FE-43EB-9357-61BECF6FE75C}">
      <dgm:prSet/>
      <dgm:spPr/>
      <dgm:t>
        <a:bodyPr/>
        <a:lstStyle/>
        <a:p>
          <a:endParaRPr lang="en-US"/>
        </a:p>
      </dgm:t>
    </dgm:pt>
    <dgm:pt modelId="{53AC230A-52CC-4F27-B52A-7A63F1E9B991}" type="sibTrans" cxnId="{74BA2C72-D7FE-43EB-9357-61BECF6FE75C}">
      <dgm:prSet/>
      <dgm:spPr/>
      <dgm:t>
        <a:bodyPr/>
        <a:lstStyle/>
        <a:p>
          <a:endParaRPr lang="en-US"/>
        </a:p>
      </dgm:t>
    </dgm:pt>
    <dgm:pt modelId="{06ACE2D0-96D6-4BF4-B4EB-D7057CA5F343}" type="pres">
      <dgm:prSet presAssocID="{8E5C8A38-0EF5-4380-8309-717BA380C47B}" presName="diagram" presStyleCnt="0">
        <dgm:presLayoutVars>
          <dgm:chPref val="1"/>
          <dgm:dir/>
          <dgm:animOne val="branch"/>
          <dgm:animLvl val="lvl"/>
          <dgm:resizeHandles/>
        </dgm:presLayoutVars>
      </dgm:prSet>
      <dgm:spPr/>
      <dgm:t>
        <a:bodyPr/>
        <a:lstStyle/>
        <a:p>
          <a:endParaRPr lang="en-US"/>
        </a:p>
      </dgm:t>
    </dgm:pt>
    <dgm:pt modelId="{033E2D8B-7BBF-4074-A3D6-E35391500B66}" type="pres">
      <dgm:prSet presAssocID="{BDF8FEE0-7E79-45D5-888E-83238238A90B}" presName="root" presStyleCnt="0"/>
      <dgm:spPr/>
    </dgm:pt>
    <dgm:pt modelId="{38D05856-3942-4168-8095-6307973E3985}" type="pres">
      <dgm:prSet presAssocID="{BDF8FEE0-7E79-45D5-888E-83238238A90B}" presName="rootComposite" presStyleCnt="0"/>
      <dgm:spPr/>
    </dgm:pt>
    <dgm:pt modelId="{718FEBC1-2074-46D5-8480-89D65DE75F93}" type="pres">
      <dgm:prSet presAssocID="{BDF8FEE0-7E79-45D5-888E-83238238A90B}" presName="rootText" presStyleLbl="node1" presStyleIdx="0" presStyleCnt="2"/>
      <dgm:spPr/>
      <dgm:t>
        <a:bodyPr/>
        <a:lstStyle/>
        <a:p>
          <a:endParaRPr lang="en-US"/>
        </a:p>
      </dgm:t>
    </dgm:pt>
    <dgm:pt modelId="{DB7D6BAF-E62F-42A5-B011-4680BEA2DE9D}" type="pres">
      <dgm:prSet presAssocID="{BDF8FEE0-7E79-45D5-888E-83238238A90B}" presName="rootConnector" presStyleLbl="node1" presStyleIdx="0" presStyleCnt="2"/>
      <dgm:spPr/>
      <dgm:t>
        <a:bodyPr/>
        <a:lstStyle/>
        <a:p>
          <a:endParaRPr lang="en-US"/>
        </a:p>
      </dgm:t>
    </dgm:pt>
    <dgm:pt modelId="{5CE4878D-539F-4760-B66C-06F3E2818D8F}" type="pres">
      <dgm:prSet presAssocID="{BDF8FEE0-7E79-45D5-888E-83238238A90B}" presName="childShape" presStyleCnt="0"/>
      <dgm:spPr/>
    </dgm:pt>
    <dgm:pt modelId="{537E8A29-3A42-49E3-AA4A-920E72BD06E7}" type="pres">
      <dgm:prSet presAssocID="{D610A8E9-CBDA-45B1-9EBD-6059073185C0}" presName="Name13" presStyleLbl="parChTrans1D2" presStyleIdx="0" presStyleCnt="4"/>
      <dgm:spPr/>
      <dgm:t>
        <a:bodyPr/>
        <a:lstStyle/>
        <a:p>
          <a:endParaRPr lang="en-US"/>
        </a:p>
      </dgm:t>
    </dgm:pt>
    <dgm:pt modelId="{B479471C-0E22-41F9-B54E-5E8352BD9569}" type="pres">
      <dgm:prSet presAssocID="{3119657A-34FC-4BFF-BB97-987359FA7434}" presName="childText" presStyleLbl="bgAcc1" presStyleIdx="0" presStyleCnt="4">
        <dgm:presLayoutVars>
          <dgm:bulletEnabled val="1"/>
        </dgm:presLayoutVars>
      </dgm:prSet>
      <dgm:spPr/>
      <dgm:t>
        <a:bodyPr/>
        <a:lstStyle/>
        <a:p>
          <a:endParaRPr lang="en-US"/>
        </a:p>
      </dgm:t>
    </dgm:pt>
    <dgm:pt modelId="{AA294520-D284-4CA6-AC37-E99531C3ECC6}" type="pres">
      <dgm:prSet presAssocID="{90FB92FE-59B2-48C3-BB6A-2AF1877EA1C8}" presName="Name13" presStyleLbl="parChTrans1D2" presStyleIdx="1" presStyleCnt="4"/>
      <dgm:spPr/>
      <dgm:t>
        <a:bodyPr/>
        <a:lstStyle/>
        <a:p>
          <a:endParaRPr lang="en-US"/>
        </a:p>
      </dgm:t>
    </dgm:pt>
    <dgm:pt modelId="{9636316C-A9E0-4120-8EB5-FEC41D90CF75}" type="pres">
      <dgm:prSet presAssocID="{56DF6DAF-E566-4006-AB8F-F65FC835A7CB}" presName="childText" presStyleLbl="bgAcc1" presStyleIdx="1" presStyleCnt="4">
        <dgm:presLayoutVars>
          <dgm:bulletEnabled val="1"/>
        </dgm:presLayoutVars>
      </dgm:prSet>
      <dgm:spPr/>
      <dgm:t>
        <a:bodyPr/>
        <a:lstStyle/>
        <a:p>
          <a:endParaRPr lang="en-US"/>
        </a:p>
      </dgm:t>
    </dgm:pt>
    <dgm:pt modelId="{0F5C8159-24E6-4891-A74C-ADD67D7798C6}" type="pres">
      <dgm:prSet presAssocID="{F2E69FF8-AB97-48AE-90B8-EA9BB5B468F7}" presName="root" presStyleCnt="0"/>
      <dgm:spPr/>
    </dgm:pt>
    <dgm:pt modelId="{3CF3D653-AAF5-4C1C-801A-C17E9AFDCEF4}" type="pres">
      <dgm:prSet presAssocID="{F2E69FF8-AB97-48AE-90B8-EA9BB5B468F7}" presName="rootComposite" presStyleCnt="0"/>
      <dgm:spPr/>
    </dgm:pt>
    <dgm:pt modelId="{44531D5E-3A6E-4301-B794-A6769D7B5427}" type="pres">
      <dgm:prSet presAssocID="{F2E69FF8-AB97-48AE-90B8-EA9BB5B468F7}" presName="rootText" presStyleLbl="node1" presStyleIdx="1" presStyleCnt="2"/>
      <dgm:spPr/>
      <dgm:t>
        <a:bodyPr/>
        <a:lstStyle/>
        <a:p>
          <a:endParaRPr lang="en-US"/>
        </a:p>
      </dgm:t>
    </dgm:pt>
    <dgm:pt modelId="{2A449E10-115C-4241-81F5-E524F5241D7F}" type="pres">
      <dgm:prSet presAssocID="{F2E69FF8-AB97-48AE-90B8-EA9BB5B468F7}" presName="rootConnector" presStyleLbl="node1" presStyleIdx="1" presStyleCnt="2"/>
      <dgm:spPr/>
      <dgm:t>
        <a:bodyPr/>
        <a:lstStyle/>
        <a:p>
          <a:endParaRPr lang="en-US"/>
        </a:p>
      </dgm:t>
    </dgm:pt>
    <dgm:pt modelId="{44D670F1-43E3-45AE-9924-C25EC75AC1A5}" type="pres">
      <dgm:prSet presAssocID="{F2E69FF8-AB97-48AE-90B8-EA9BB5B468F7}" presName="childShape" presStyleCnt="0"/>
      <dgm:spPr/>
    </dgm:pt>
    <dgm:pt modelId="{313D28EC-790D-44DC-B286-754CDB77E5ED}" type="pres">
      <dgm:prSet presAssocID="{4A9A9B17-36F2-4106-AA01-BDA67570CEA0}" presName="Name13" presStyleLbl="parChTrans1D2" presStyleIdx="2" presStyleCnt="4"/>
      <dgm:spPr/>
      <dgm:t>
        <a:bodyPr/>
        <a:lstStyle/>
        <a:p>
          <a:endParaRPr lang="en-US"/>
        </a:p>
      </dgm:t>
    </dgm:pt>
    <dgm:pt modelId="{6D1DB17E-8473-44FB-A42A-F762F3A5FC56}" type="pres">
      <dgm:prSet presAssocID="{68606BF0-2FA4-493E-8DAF-4E177398C41A}" presName="childText" presStyleLbl="bgAcc1" presStyleIdx="2" presStyleCnt="4">
        <dgm:presLayoutVars>
          <dgm:bulletEnabled val="1"/>
        </dgm:presLayoutVars>
      </dgm:prSet>
      <dgm:spPr/>
      <dgm:t>
        <a:bodyPr/>
        <a:lstStyle/>
        <a:p>
          <a:endParaRPr lang="en-US"/>
        </a:p>
      </dgm:t>
    </dgm:pt>
    <dgm:pt modelId="{F9B2C9BE-7BB9-4D73-919A-1C0F57AA8A53}" type="pres">
      <dgm:prSet presAssocID="{79F996FC-3E99-4357-A690-9239D16886F8}" presName="Name13" presStyleLbl="parChTrans1D2" presStyleIdx="3" presStyleCnt="4"/>
      <dgm:spPr/>
      <dgm:t>
        <a:bodyPr/>
        <a:lstStyle/>
        <a:p>
          <a:endParaRPr lang="en-US"/>
        </a:p>
      </dgm:t>
    </dgm:pt>
    <dgm:pt modelId="{CDD5BDEA-BA73-4164-B1C2-5CA476F1728C}" type="pres">
      <dgm:prSet presAssocID="{87212228-96ED-4342-8176-FC1BDD4B12C1}" presName="childText" presStyleLbl="bgAcc1" presStyleIdx="3" presStyleCnt="4">
        <dgm:presLayoutVars>
          <dgm:bulletEnabled val="1"/>
        </dgm:presLayoutVars>
      </dgm:prSet>
      <dgm:spPr/>
      <dgm:t>
        <a:bodyPr/>
        <a:lstStyle/>
        <a:p>
          <a:endParaRPr lang="en-US"/>
        </a:p>
      </dgm:t>
    </dgm:pt>
  </dgm:ptLst>
  <dgm:cxnLst>
    <dgm:cxn modelId="{664F6593-A4AF-4267-A30C-3AE31606740E}" type="presOf" srcId="{F2E69FF8-AB97-48AE-90B8-EA9BB5B468F7}" destId="{2A449E10-115C-4241-81F5-E524F5241D7F}" srcOrd="1" destOrd="0" presId="urn:microsoft.com/office/officeart/2005/8/layout/hierarchy3"/>
    <dgm:cxn modelId="{FC6356F9-E342-448B-9C79-EF4DA01F1882}" srcId="{BDF8FEE0-7E79-45D5-888E-83238238A90B}" destId="{3119657A-34FC-4BFF-BB97-987359FA7434}" srcOrd="0" destOrd="0" parTransId="{D610A8E9-CBDA-45B1-9EBD-6059073185C0}" sibTransId="{180DCD98-A474-4A38-A02E-2E56C530D2F1}"/>
    <dgm:cxn modelId="{D9DC5D12-72D7-4C85-AC84-EC7DDF9CA63A}" type="presOf" srcId="{3119657A-34FC-4BFF-BB97-987359FA7434}" destId="{B479471C-0E22-41F9-B54E-5E8352BD9569}" srcOrd="0" destOrd="0" presId="urn:microsoft.com/office/officeart/2005/8/layout/hierarchy3"/>
    <dgm:cxn modelId="{CF6A3CA2-12A6-4638-B235-FEE82E27EBDF}" type="presOf" srcId="{8E5C8A38-0EF5-4380-8309-717BA380C47B}" destId="{06ACE2D0-96D6-4BF4-B4EB-D7057CA5F343}" srcOrd="0" destOrd="0" presId="urn:microsoft.com/office/officeart/2005/8/layout/hierarchy3"/>
    <dgm:cxn modelId="{74BA2C72-D7FE-43EB-9357-61BECF6FE75C}" srcId="{F2E69FF8-AB97-48AE-90B8-EA9BB5B468F7}" destId="{87212228-96ED-4342-8176-FC1BDD4B12C1}" srcOrd="1" destOrd="0" parTransId="{79F996FC-3E99-4357-A690-9239D16886F8}" sibTransId="{53AC230A-52CC-4F27-B52A-7A63F1E9B991}"/>
    <dgm:cxn modelId="{3E8C0EED-47CC-411A-AAE0-E1C8BC012880}" type="presOf" srcId="{87212228-96ED-4342-8176-FC1BDD4B12C1}" destId="{CDD5BDEA-BA73-4164-B1C2-5CA476F1728C}" srcOrd="0" destOrd="0" presId="urn:microsoft.com/office/officeart/2005/8/layout/hierarchy3"/>
    <dgm:cxn modelId="{86D4BF15-945A-4B6E-879D-AA78304ACAC6}" type="presOf" srcId="{90FB92FE-59B2-48C3-BB6A-2AF1877EA1C8}" destId="{AA294520-D284-4CA6-AC37-E99531C3ECC6}" srcOrd="0" destOrd="0" presId="urn:microsoft.com/office/officeart/2005/8/layout/hierarchy3"/>
    <dgm:cxn modelId="{104CD158-513E-4C3F-A9D1-EB4872207F3C}" type="presOf" srcId="{79F996FC-3E99-4357-A690-9239D16886F8}" destId="{F9B2C9BE-7BB9-4D73-919A-1C0F57AA8A53}" srcOrd="0" destOrd="0" presId="urn:microsoft.com/office/officeart/2005/8/layout/hierarchy3"/>
    <dgm:cxn modelId="{D3DFC761-8FD5-402F-AE3D-224685436BE8}" type="presOf" srcId="{D610A8E9-CBDA-45B1-9EBD-6059073185C0}" destId="{537E8A29-3A42-49E3-AA4A-920E72BD06E7}" srcOrd="0" destOrd="0" presId="urn:microsoft.com/office/officeart/2005/8/layout/hierarchy3"/>
    <dgm:cxn modelId="{870D202C-1B44-4BA8-BB38-5BA17F775409}" srcId="{8E5C8A38-0EF5-4380-8309-717BA380C47B}" destId="{F2E69FF8-AB97-48AE-90B8-EA9BB5B468F7}" srcOrd="1" destOrd="0" parTransId="{579BB78E-EA91-4FA7-8609-9173A6526A5F}" sibTransId="{D3D2AE8A-B672-4848-AA7C-A454F2951E8B}"/>
    <dgm:cxn modelId="{D8D4D225-863D-4F1F-8B19-506323B44F9B}" srcId="{8E5C8A38-0EF5-4380-8309-717BA380C47B}" destId="{BDF8FEE0-7E79-45D5-888E-83238238A90B}" srcOrd="0" destOrd="0" parTransId="{4071D20A-81FE-477E-A6AA-6758447E29AE}" sibTransId="{961D5ECB-D215-4C7D-B000-C054B5AFEFE3}"/>
    <dgm:cxn modelId="{0C658218-6F1C-4A7D-9488-FC1AD52F21E1}" type="presOf" srcId="{F2E69FF8-AB97-48AE-90B8-EA9BB5B468F7}" destId="{44531D5E-3A6E-4301-B794-A6769D7B5427}" srcOrd="0" destOrd="0" presId="urn:microsoft.com/office/officeart/2005/8/layout/hierarchy3"/>
    <dgm:cxn modelId="{69458353-93FE-4EF9-9FFE-9D28524C78FF}" type="presOf" srcId="{4A9A9B17-36F2-4106-AA01-BDA67570CEA0}" destId="{313D28EC-790D-44DC-B286-754CDB77E5ED}" srcOrd="0" destOrd="0" presId="urn:microsoft.com/office/officeart/2005/8/layout/hierarchy3"/>
    <dgm:cxn modelId="{9E22BCF7-7CA8-4FDA-AF9B-FACE4714FE7F}" type="presOf" srcId="{56DF6DAF-E566-4006-AB8F-F65FC835A7CB}" destId="{9636316C-A9E0-4120-8EB5-FEC41D90CF75}" srcOrd="0" destOrd="0" presId="urn:microsoft.com/office/officeart/2005/8/layout/hierarchy3"/>
    <dgm:cxn modelId="{F69ECD94-8E9D-4290-9BB2-0B79867C6F1B}" srcId="{F2E69FF8-AB97-48AE-90B8-EA9BB5B468F7}" destId="{68606BF0-2FA4-493E-8DAF-4E177398C41A}" srcOrd="0" destOrd="0" parTransId="{4A9A9B17-36F2-4106-AA01-BDA67570CEA0}" sibTransId="{A72BDF26-6C9E-4F1E-BE13-2935468E3884}"/>
    <dgm:cxn modelId="{549973F5-0F50-480D-A136-1C8265F86C37}" type="presOf" srcId="{68606BF0-2FA4-493E-8DAF-4E177398C41A}" destId="{6D1DB17E-8473-44FB-A42A-F762F3A5FC56}" srcOrd="0" destOrd="0" presId="urn:microsoft.com/office/officeart/2005/8/layout/hierarchy3"/>
    <dgm:cxn modelId="{3FAA9A82-C3AA-40AA-B52E-3A06A2C06133}" type="presOf" srcId="{BDF8FEE0-7E79-45D5-888E-83238238A90B}" destId="{718FEBC1-2074-46D5-8480-89D65DE75F93}" srcOrd="0" destOrd="0" presId="urn:microsoft.com/office/officeart/2005/8/layout/hierarchy3"/>
    <dgm:cxn modelId="{B1D382B9-44F1-48E1-A744-FEE4D40A2EB9}" type="presOf" srcId="{BDF8FEE0-7E79-45D5-888E-83238238A90B}" destId="{DB7D6BAF-E62F-42A5-B011-4680BEA2DE9D}" srcOrd="1" destOrd="0" presId="urn:microsoft.com/office/officeart/2005/8/layout/hierarchy3"/>
    <dgm:cxn modelId="{E06EE85F-8359-4608-A9E2-270B7EA39C97}" srcId="{BDF8FEE0-7E79-45D5-888E-83238238A90B}" destId="{56DF6DAF-E566-4006-AB8F-F65FC835A7CB}" srcOrd="1" destOrd="0" parTransId="{90FB92FE-59B2-48C3-BB6A-2AF1877EA1C8}" sibTransId="{DF636179-219B-4167-AB45-A432D94053F3}"/>
    <dgm:cxn modelId="{E3A5864A-B93C-44E6-BA18-915082E3B1C2}" type="presParOf" srcId="{06ACE2D0-96D6-4BF4-B4EB-D7057CA5F343}" destId="{033E2D8B-7BBF-4074-A3D6-E35391500B66}" srcOrd="0" destOrd="0" presId="urn:microsoft.com/office/officeart/2005/8/layout/hierarchy3"/>
    <dgm:cxn modelId="{FAD273B2-B89E-4D91-8C51-8E4F0981D252}" type="presParOf" srcId="{033E2D8B-7BBF-4074-A3D6-E35391500B66}" destId="{38D05856-3942-4168-8095-6307973E3985}" srcOrd="0" destOrd="0" presId="urn:microsoft.com/office/officeart/2005/8/layout/hierarchy3"/>
    <dgm:cxn modelId="{F4624613-7D96-41DC-9FC1-85832B76D1A9}" type="presParOf" srcId="{38D05856-3942-4168-8095-6307973E3985}" destId="{718FEBC1-2074-46D5-8480-89D65DE75F93}" srcOrd="0" destOrd="0" presId="urn:microsoft.com/office/officeart/2005/8/layout/hierarchy3"/>
    <dgm:cxn modelId="{1116AB01-1BDF-4617-9C8B-607A77F3E4A2}" type="presParOf" srcId="{38D05856-3942-4168-8095-6307973E3985}" destId="{DB7D6BAF-E62F-42A5-B011-4680BEA2DE9D}" srcOrd="1" destOrd="0" presId="urn:microsoft.com/office/officeart/2005/8/layout/hierarchy3"/>
    <dgm:cxn modelId="{5B39790C-A807-4D3C-A5BB-16499042FA90}" type="presParOf" srcId="{033E2D8B-7BBF-4074-A3D6-E35391500B66}" destId="{5CE4878D-539F-4760-B66C-06F3E2818D8F}" srcOrd="1" destOrd="0" presId="urn:microsoft.com/office/officeart/2005/8/layout/hierarchy3"/>
    <dgm:cxn modelId="{75F3611F-598B-4FFF-9EF8-09B844D4EE8F}" type="presParOf" srcId="{5CE4878D-539F-4760-B66C-06F3E2818D8F}" destId="{537E8A29-3A42-49E3-AA4A-920E72BD06E7}" srcOrd="0" destOrd="0" presId="urn:microsoft.com/office/officeart/2005/8/layout/hierarchy3"/>
    <dgm:cxn modelId="{B554386F-9C13-46E5-81FE-984622ACAF43}" type="presParOf" srcId="{5CE4878D-539F-4760-B66C-06F3E2818D8F}" destId="{B479471C-0E22-41F9-B54E-5E8352BD9569}" srcOrd="1" destOrd="0" presId="urn:microsoft.com/office/officeart/2005/8/layout/hierarchy3"/>
    <dgm:cxn modelId="{7259249E-8A85-4A68-9E27-3598AC5DD8B3}" type="presParOf" srcId="{5CE4878D-539F-4760-B66C-06F3E2818D8F}" destId="{AA294520-D284-4CA6-AC37-E99531C3ECC6}" srcOrd="2" destOrd="0" presId="urn:microsoft.com/office/officeart/2005/8/layout/hierarchy3"/>
    <dgm:cxn modelId="{EFE81B68-DA4A-484B-A4FB-BDA6EE0610ED}" type="presParOf" srcId="{5CE4878D-539F-4760-B66C-06F3E2818D8F}" destId="{9636316C-A9E0-4120-8EB5-FEC41D90CF75}" srcOrd="3" destOrd="0" presId="urn:microsoft.com/office/officeart/2005/8/layout/hierarchy3"/>
    <dgm:cxn modelId="{8BBB0855-672E-49A0-A1BB-85780F4B89C7}" type="presParOf" srcId="{06ACE2D0-96D6-4BF4-B4EB-D7057CA5F343}" destId="{0F5C8159-24E6-4891-A74C-ADD67D7798C6}" srcOrd="1" destOrd="0" presId="urn:microsoft.com/office/officeart/2005/8/layout/hierarchy3"/>
    <dgm:cxn modelId="{B0E17431-1DA4-4375-B4C3-0EA2DC08CB29}" type="presParOf" srcId="{0F5C8159-24E6-4891-A74C-ADD67D7798C6}" destId="{3CF3D653-AAF5-4C1C-801A-C17E9AFDCEF4}" srcOrd="0" destOrd="0" presId="urn:microsoft.com/office/officeart/2005/8/layout/hierarchy3"/>
    <dgm:cxn modelId="{FC79BE5F-86A3-46B5-BFE6-675C2648675B}" type="presParOf" srcId="{3CF3D653-AAF5-4C1C-801A-C17E9AFDCEF4}" destId="{44531D5E-3A6E-4301-B794-A6769D7B5427}" srcOrd="0" destOrd="0" presId="urn:microsoft.com/office/officeart/2005/8/layout/hierarchy3"/>
    <dgm:cxn modelId="{FD79FB22-E1B3-4D88-A41A-FFBDB29B1155}" type="presParOf" srcId="{3CF3D653-AAF5-4C1C-801A-C17E9AFDCEF4}" destId="{2A449E10-115C-4241-81F5-E524F5241D7F}" srcOrd="1" destOrd="0" presId="urn:microsoft.com/office/officeart/2005/8/layout/hierarchy3"/>
    <dgm:cxn modelId="{780065E8-A771-4349-8195-D05C27D5BDAC}" type="presParOf" srcId="{0F5C8159-24E6-4891-A74C-ADD67D7798C6}" destId="{44D670F1-43E3-45AE-9924-C25EC75AC1A5}" srcOrd="1" destOrd="0" presId="urn:microsoft.com/office/officeart/2005/8/layout/hierarchy3"/>
    <dgm:cxn modelId="{20D98A56-39D7-4847-8130-C066AD70DBE3}" type="presParOf" srcId="{44D670F1-43E3-45AE-9924-C25EC75AC1A5}" destId="{313D28EC-790D-44DC-B286-754CDB77E5ED}" srcOrd="0" destOrd="0" presId="urn:microsoft.com/office/officeart/2005/8/layout/hierarchy3"/>
    <dgm:cxn modelId="{5BE0350F-8D19-4195-AD42-42A56F687439}" type="presParOf" srcId="{44D670F1-43E3-45AE-9924-C25EC75AC1A5}" destId="{6D1DB17E-8473-44FB-A42A-F762F3A5FC56}" srcOrd="1" destOrd="0" presId="urn:microsoft.com/office/officeart/2005/8/layout/hierarchy3"/>
    <dgm:cxn modelId="{A2BC1817-B30D-4BC4-80B6-DBE6E9F9B61B}" type="presParOf" srcId="{44D670F1-43E3-45AE-9924-C25EC75AC1A5}" destId="{F9B2C9BE-7BB9-4D73-919A-1C0F57AA8A53}" srcOrd="2" destOrd="0" presId="urn:microsoft.com/office/officeart/2005/8/layout/hierarchy3"/>
    <dgm:cxn modelId="{92C5520E-8915-44C1-A3E4-D38B37BED4E8}" type="presParOf" srcId="{44D670F1-43E3-45AE-9924-C25EC75AC1A5}" destId="{CDD5BDEA-BA73-4164-B1C2-5CA476F1728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DDF8D-499E-4321-A4D4-B398E3AC53BF}">
      <dsp:nvSpPr>
        <dsp:cNvPr id="0" name=""/>
        <dsp:cNvSpPr/>
      </dsp:nvSpPr>
      <dsp:spPr>
        <a:xfrm>
          <a:off x="0" y="0"/>
          <a:ext cx="4441825" cy="4441825"/>
        </a:xfrm>
        <a:prstGeom prst="pie">
          <a:avLst>
            <a:gd name="adj1" fmla="val 5400000"/>
            <a:gd name="adj2" fmla="val 1620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0554A-7367-4AAD-91B3-F4FC3C5A37AE}">
      <dsp:nvSpPr>
        <dsp:cNvPr id="0" name=""/>
        <dsp:cNvSpPr/>
      </dsp:nvSpPr>
      <dsp:spPr>
        <a:xfrm>
          <a:off x="2220912" y="0"/>
          <a:ext cx="6161086" cy="4441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Museo Slab 500" panose="02000000000000000000" pitchFamily="50" charset="0"/>
            </a:rPr>
            <a:t>General Overview</a:t>
          </a:r>
          <a:endParaRPr lang="en-US" sz="3200" kern="1200" dirty="0">
            <a:latin typeface="Museo Slab 500" panose="02000000000000000000" pitchFamily="50" charset="0"/>
          </a:endParaRPr>
        </a:p>
      </dsp:txBody>
      <dsp:txXfrm>
        <a:off x="2220912" y="0"/>
        <a:ext cx="3080543" cy="1332550"/>
      </dsp:txXfrm>
    </dsp:sp>
    <dsp:sp modelId="{6F5E86C8-7114-4149-B098-F9283EA989C9}">
      <dsp:nvSpPr>
        <dsp:cNvPr id="0" name=""/>
        <dsp:cNvSpPr/>
      </dsp:nvSpPr>
      <dsp:spPr>
        <a:xfrm>
          <a:off x="777320" y="1332550"/>
          <a:ext cx="2887183" cy="2887183"/>
        </a:xfrm>
        <a:prstGeom prst="pie">
          <a:avLst>
            <a:gd name="adj1" fmla="val 5400000"/>
            <a:gd name="adj2" fmla="val 1620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55DD31-F3FC-4EE9-970D-924520440DD4}">
      <dsp:nvSpPr>
        <dsp:cNvPr id="0" name=""/>
        <dsp:cNvSpPr/>
      </dsp:nvSpPr>
      <dsp:spPr>
        <a:xfrm>
          <a:off x="2220912" y="1332550"/>
          <a:ext cx="6161086" cy="288718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Museo Slab 500" panose="02000000000000000000" pitchFamily="50" charset="0"/>
            </a:rPr>
            <a:t>Data Pipeline Processes</a:t>
          </a:r>
          <a:endParaRPr lang="en-US" sz="3200" kern="1200" dirty="0">
            <a:latin typeface="Museo Slab 500" panose="02000000000000000000" pitchFamily="50" charset="0"/>
          </a:endParaRPr>
        </a:p>
      </dsp:txBody>
      <dsp:txXfrm>
        <a:off x="2220912" y="1332550"/>
        <a:ext cx="3080543" cy="1332545"/>
      </dsp:txXfrm>
    </dsp:sp>
    <dsp:sp modelId="{07AA9A08-A220-4509-B058-2451433B7793}">
      <dsp:nvSpPr>
        <dsp:cNvPr id="0" name=""/>
        <dsp:cNvSpPr/>
      </dsp:nvSpPr>
      <dsp:spPr>
        <a:xfrm>
          <a:off x="1554639" y="2665096"/>
          <a:ext cx="1332546" cy="1332546"/>
        </a:xfrm>
        <a:prstGeom prst="pie">
          <a:avLst>
            <a:gd name="adj1" fmla="val 5400000"/>
            <a:gd name="adj2" fmla="val 1620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BA36D-7823-4E7E-9F48-0A5849154E5E}">
      <dsp:nvSpPr>
        <dsp:cNvPr id="0" name=""/>
        <dsp:cNvSpPr/>
      </dsp:nvSpPr>
      <dsp:spPr>
        <a:xfrm>
          <a:off x="2205941" y="2650105"/>
          <a:ext cx="6161086" cy="133254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Museo Slab 500" panose="02000000000000000000" pitchFamily="50" charset="0"/>
            </a:rPr>
            <a:t>Questions</a:t>
          </a:r>
          <a:endParaRPr lang="en-US" sz="3200" kern="1200" dirty="0">
            <a:latin typeface="Museo Slab 500" panose="02000000000000000000" pitchFamily="50" charset="0"/>
          </a:endParaRPr>
        </a:p>
      </dsp:txBody>
      <dsp:txXfrm>
        <a:off x="2205941" y="2650105"/>
        <a:ext cx="3080543" cy="1332546"/>
      </dsp:txXfrm>
    </dsp:sp>
    <dsp:sp modelId="{61F52FC1-B760-455C-B77D-B80407296CE1}">
      <dsp:nvSpPr>
        <dsp:cNvPr id="0" name=""/>
        <dsp:cNvSpPr/>
      </dsp:nvSpPr>
      <dsp:spPr>
        <a:xfrm>
          <a:off x="5301455" y="0"/>
          <a:ext cx="3080543" cy="13325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Data Pipeline Access – </a:t>
          </a:r>
          <a:r>
            <a:rPr lang="en-US" sz="1400" kern="1200" dirty="0" err="1" smtClean="0">
              <a:latin typeface="Trebuchet MS" panose="020B0603020202020204" pitchFamily="34" charset="0"/>
            </a:rPr>
            <a:t>IdM</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Timeline</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Responsibility and Roles</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Data Content</a:t>
          </a:r>
          <a:endParaRPr lang="en-US" sz="1400" kern="1200" dirty="0">
            <a:latin typeface="Trebuchet MS" panose="020B0603020202020204" pitchFamily="34" charset="0"/>
          </a:endParaRPr>
        </a:p>
      </dsp:txBody>
      <dsp:txXfrm>
        <a:off x="5301455" y="0"/>
        <a:ext cx="3080543" cy="1332550"/>
      </dsp:txXfrm>
    </dsp:sp>
    <dsp:sp modelId="{CEEBC4A2-CB8E-4707-9583-DE3C9B743232}">
      <dsp:nvSpPr>
        <dsp:cNvPr id="0" name=""/>
        <dsp:cNvSpPr/>
      </dsp:nvSpPr>
      <dsp:spPr>
        <a:xfrm>
          <a:off x="5301455" y="1332550"/>
          <a:ext cx="3080543" cy="13325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Accessing the Data Pipeline</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No Discipline Actions</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File Upload</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Reports</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Fixing Errors</a:t>
          </a:r>
          <a:endParaRPr lang="en-US" sz="1400" kern="1200" dirty="0">
            <a:latin typeface="Trebuchet MS" panose="020B0603020202020204" pitchFamily="34" charset="0"/>
          </a:endParaRPr>
        </a:p>
      </dsp:txBody>
      <dsp:txXfrm>
        <a:off x="5301455" y="1332550"/>
        <a:ext cx="3080543" cy="1332545"/>
      </dsp:txXfrm>
    </dsp:sp>
    <dsp:sp modelId="{C4FAC389-B5F5-46B9-8335-59C8B09AFA8D}">
      <dsp:nvSpPr>
        <dsp:cNvPr id="0" name=""/>
        <dsp:cNvSpPr/>
      </dsp:nvSpPr>
      <dsp:spPr>
        <a:xfrm>
          <a:off x="5301455" y="2665096"/>
          <a:ext cx="3080543" cy="13325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latin typeface="Trebuchet MS" panose="020B0603020202020204" pitchFamily="34" charset="0"/>
          </a:endParaRPr>
        </a:p>
      </dsp:txBody>
      <dsp:txXfrm>
        <a:off x="5301455" y="2665096"/>
        <a:ext cx="3080543" cy="1332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4F327-1E47-446E-A2E5-3AA763C218A2}">
      <dsp:nvSpPr>
        <dsp:cNvPr id="0" name=""/>
        <dsp:cNvSpPr/>
      </dsp:nvSpPr>
      <dsp:spPr>
        <a:xfrm>
          <a:off x="635360" y="316"/>
          <a:ext cx="2306172" cy="138370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Districts (DIS role) </a:t>
          </a:r>
          <a:r>
            <a:rPr lang="en-US" sz="1300" b="1" kern="1200" dirty="0" smtClean="0"/>
            <a:t>upload Special Education Discipline Action File OR Mark No Discipline Actions </a:t>
          </a:r>
          <a:endParaRPr lang="en-US" sz="1300" b="1" kern="1200" dirty="0"/>
        </a:p>
      </dsp:txBody>
      <dsp:txXfrm>
        <a:off x="675887" y="40843"/>
        <a:ext cx="2225118" cy="1302649"/>
      </dsp:txXfrm>
    </dsp:sp>
    <dsp:sp modelId="{4DB6894C-D3B8-4186-B0D7-318E2ADB56BD}">
      <dsp:nvSpPr>
        <dsp:cNvPr id="0" name=""/>
        <dsp:cNvSpPr/>
      </dsp:nvSpPr>
      <dsp:spPr>
        <a:xfrm>
          <a:off x="3228456" y="553171"/>
          <a:ext cx="488908" cy="5719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3228456" y="667557"/>
        <a:ext cx="342236" cy="343158"/>
      </dsp:txXfrm>
    </dsp:sp>
    <dsp:sp modelId="{04CE2EAB-3F02-422C-9AE2-873410FD6597}">
      <dsp:nvSpPr>
        <dsp:cNvPr id="0" name=""/>
        <dsp:cNvSpPr/>
      </dsp:nvSpPr>
      <dsp:spPr>
        <a:xfrm>
          <a:off x="3864002" y="316"/>
          <a:ext cx="2306172" cy="138370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Districts (DIS role)</a:t>
          </a:r>
          <a:r>
            <a:rPr lang="en-US" sz="1300" b="1" kern="1200" dirty="0" smtClean="0"/>
            <a:t> research and resolve Sped Discipline Action File errors  and upload corrected file</a:t>
          </a:r>
          <a:endParaRPr lang="en-US" sz="1300" b="1" kern="1200" dirty="0"/>
        </a:p>
      </dsp:txBody>
      <dsp:txXfrm>
        <a:off x="3904529" y="40843"/>
        <a:ext cx="2225118" cy="1302649"/>
      </dsp:txXfrm>
    </dsp:sp>
    <dsp:sp modelId="{91C8E9E3-8793-4083-9FA5-54231DB5122B}">
      <dsp:nvSpPr>
        <dsp:cNvPr id="0" name=""/>
        <dsp:cNvSpPr/>
      </dsp:nvSpPr>
      <dsp:spPr>
        <a:xfrm rot="5400000">
          <a:off x="4824393" y="1418510"/>
          <a:ext cx="396395" cy="5719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4851012" y="1506277"/>
        <a:ext cx="343158" cy="277477"/>
      </dsp:txXfrm>
    </dsp:sp>
    <dsp:sp modelId="{D1891B93-CA99-4B6D-8125-7854FE4BDC1E}">
      <dsp:nvSpPr>
        <dsp:cNvPr id="0" name=""/>
        <dsp:cNvSpPr/>
      </dsp:nvSpPr>
      <dsp:spPr>
        <a:xfrm>
          <a:off x="3794009" y="2131533"/>
          <a:ext cx="2306172" cy="138370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AUs (SPI role) </a:t>
          </a:r>
          <a:r>
            <a:rPr lang="en-US" sz="1600" b="1" kern="1200" dirty="0" smtClean="0"/>
            <a:t>create Special Education Discipline Snapshot</a:t>
          </a:r>
          <a:endParaRPr lang="en-US" sz="1600" b="1" kern="1200" dirty="0"/>
        </a:p>
      </dsp:txBody>
      <dsp:txXfrm>
        <a:off x="3834536" y="2172060"/>
        <a:ext cx="2225118" cy="1302649"/>
      </dsp:txXfrm>
    </dsp:sp>
    <dsp:sp modelId="{1412A1CC-3B8C-470C-9804-CF896A99B435}">
      <dsp:nvSpPr>
        <dsp:cNvPr id="0" name=""/>
        <dsp:cNvSpPr/>
      </dsp:nvSpPr>
      <dsp:spPr>
        <a:xfrm rot="10779041">
          <a:off x="3089764" y="2449785"/>
          <a:ext cx="515844" cy="5719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244516" y="2563699"/>
        <a:ext cx="361091" cy="343158"/>
      </dsp:txXfrm>
    </dsp:sp>
    <dsp:sp modelId="{DFF0F285-29BA-4A43-A1F5-EC6419923FBA}">
      <dsp:nvSpPr>
        <dsp:cNvPr id="0" name=""/>
        <dsp:cNvSpPr/>
      </dsp:nvSpPr>
      <dsp:spPr>
        <a:xfrm>
          <a:off x="514563" y="2151528"/>
          <a:ext cx="2306172" cy="138370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AUs (SPI) </a:t>
          </a:r>
          <a:r>
            <a:rPr lang="en-US" sz="1600" b="1" kern="1200" dirty="0" smtClean="0"/>
            <a:t>work with districts (DIS) to resolve snapshot errors</a:t>
          </a:r>
          <a:endParaRPr lang="en-US" sz="1600" b="1" kern="1200" dirty="0"/>
        </a:p>
      </dsp:txBody>
      <dsp:txXfrm>
        <a:off x="555090" y="2192055"/>
        <a:ext cx="2225118" cy="1302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FEBC1-2074-46D5-8480-89D65DE75F93}">
      <dsp:nvSpPr>
        <dsp:cNvPr id="0" name=""/>
        <dsp:cNvSpPr/>
      </dsp:nvSpPr>
      <dsp:spPr>
        <a:xfrm>
          <a:off x="899421" y="2637"/>
          <a:ext cx="2629513" cy="1314756"/>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n-US" sz="4300" kern="1200" dirty="0" smtClean="0"/>
            <a:t>Disciplines</a:t>
          </a:r>
          <a:endParaRPr lang="en-US" sz="4300" kern="1200" dirty="0"/>
        </a:p>
      </dsp:txBody>
      <dsp:txXfrm>
        <a:off x="937929" y="41145"/>
        <a:ext cx="2552497" cy="1237740"/>
      </dsp:txXfrm>
    </dsp:sp>
    <dsp:sp modelId="{537E8A29-3A42-49E3-AA4A-920E72BD06E7}">
      <dsp:nvSpPr>
        <dsp:cNvPr id="0" name=""/>
        <dsp:cNvSpPr/>
      </dsp:nvSpPr>
      <dsp:spPr>
        <a:xfrm>
          <a:off x="1162373" y="1317394"/>
          <a:ext cx="262951" cy="986067"/>
        </a:xfrm>
        <a:custGeom>
          <a:avLst/>
          <a:gdLst/>
          <a:ahLst/>
          <a:cxnLst/>
          <a:rect l="0" t="0" r="0" b="0"/>
          <a:pathLst>
            <a:path>
              <a:moveTo>
                <a:pt x="0" y="0"/>
              </a:moveTo>
              <a:lnTo>
                <a:pt x="0" y="986067"/>
              </a:lnTo>
              <a:lnTo>
                <a:pt x="262951" y="9860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79471C-0E22-41F9-B54E-5E8352BD9569}">
      <dsp:nvSpPr>
        <dsp:cNvPr id="0" name=""/>
        <dsp:cNvSpPr/>
      </dsp:nvSpPr>
      <dsp:spPr>
        <a:xfrm>
          <a:off x="1425324" y="1646084"/>
          <a:ext cx="2103611" cy="13147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Suspensions</a:t>
          </a:r>
        </a:p>
        <a:p>
          <a:pPr lvl="0" algn="ctr" defTabSz="666750">
            <a:lnSpc>
              <a:spcPct val="90000"/>
            </a:lnSpc>
            <a:spcBef>
              <a:spcPct val="0"/>
            </a:spcBef>
            <a:spcAft>
              <a:spcPct val="35000"/>
            </a:spcAft>
          </a:pPr>
          <a:r>
            <a:rPr lang="en-US" sz="1500" kern="1200" dirty="0" smtClean="0"/>
            <a:t>In-school (01)</a:t>
          </a:r>
        </a:p>
        <a:p>
          <a:pPr lvl="0" algn="ctr" defTabSz="666750">
            <a:lnSpc>
              <a:spcPct val="90000"/>
            </a:lnSpc>
            <a:spcBef>
              <a:spcPct val="0"/>
            </a:spcBef>
            <a:spcAft>
              <a:spcPct val="35000"/>
            </a:spcAft>
          </a:pPr>
          <a:r>
            <a:rPr lang="en-US" sz="1500" kern="1200" dirty="0" smtClean="0"/>
            <a:t>Out of School (02)</a:t>
          </a:r>
          <a:endParaRPr lang="en-US" sz="1500" kern="1200" dirty="0"/>
        </a:p>
      </dsp:txBody>
      <dsp:txXfrm>
        <a:off x="1463832" y="1684592"/>
        <a:ext cx="2026595" cy="1237740"/>
      </dsp:txXfrm>
    </dsp:sp>
    <dsp:sp modelId="{AA294520-D284-4CA6-AC37-E99531C3ECC6}">
      <dsp:nvSpPr>
        <dsp:cNvPr id="0" name=""/>
        <dsp:cNvSpPr/>
      </dsp:nvSpPr>
      <dsp:spPr>
        <a:xfrm>
          <a:off x="1162373" y="1317394"/>
          <a:ext cx="262951" cy="2629513"/>
        </a:xfrm>
        <a:custGeom>
          <a:avLst/>
          <a:gdLst/>
          <a:ahLst/>
          <a:cxnLst/>
          <a:rect l="0" t="0" r="0" b="0"/>
          <a:pathLst>
            <a:path>
              <a:moveTo>
                <a:pt x="0" y="0"/>
              </a:moveTo>
              <a:lnTo>
                <a:pt x="0" y="2629513"/>
              </a:lnTo>
              <a:lnTo>
                <a:pt x="262951" y="26295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36316C-A9E0-4120-8EB5-FEC41D90CF75}">
      <dsp:nvSpPr>
        <dsp:cNvPr id="0" name=""/>
        <dsp:cNvSpPr/>
      </dsp:nvSpPr>
      <dsp:spPr>
        <a:xfrm>
          <a:off x="1425324" y="3289530"/>
          <a:ext cx="2103611" cy="13147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Expulsion (with or without services) </a:t>
          </a:r>
        </a:p>
        <a:p>
          <a:pPr lvl="0" algn="ctr" defTabSz="666750">
            <a:lnSpc>
              <a:spcPct val="90000"/>
            </a:lnSpc>
            <a:spcBef>
              <a:spcPct val="0"/>
            </a:spcBef>
            <a:spcAft>
              <a:spcPct val="35000"/>
            </a:spcAft>
          </a:pPr>
          <a:r>
            <a:rPr lang="en-US" sz="1500" kern="1200" dirty="0" smtClean="0"/>
            <a:t>(03)</a:t>
          </a:r>
          <a:endParaRPr lang="en-US" sz="1500" kern="1200" dirty="0"/>
        </a:p>
      </dsp:txBody>
      <dsp:txXfrm>
        <a:off x="1463832" y="3328038"/>
        <a:ext cx="2026595" cy="1237740"/>
      </dsp:txXfrm>
    </dsp:sp>
    <dsp:sp modelId="{44531D5E-3A6E-4301-B794-A6769D7B5427}">
      <dsp:nvSpPr>
        <dsp:cNvPr id="0" name=""/>
        <dsp:cNvSpPr/>
      </dsp:nvSpPr>
      <dsp:spPr>
        <a:xfrm>
          <a:off x="4186314" y="2637"/>
          <a:ext cx="2629513" cy="13147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n-US" sz="4300" kern="1200" dirty="0" smtClean="0"/>
            <a:t>Removals</a:t>
          </a:r>
          <a:endParaRPr lang="en-US" sz="4300" kern="1200" dirty="0"/>
        </a:p>
      </dsp:txBody>
      <dsp:txXfrm>
        <a:off x="4224822" y="41145"/>
        <a:ext cx="2552497" cy="1237740"/>
      </dsp:txXfrm>
    </dsp:sp>
    <dsp:sp modelId="{313D28EC-790D-44DC-B286-754CDB77E5ED}">
      <dsp:nvSpPr>
        <dsp:cNvPr id="0" name=""/>
        <dsp:cNvSpPr/>
      </dsp:nvSpPr>
      <dsp:spPr>
        <a:xfrm>
          <a:off x="4449265" y="1317394"/>
          <a:ext cx="262951" cy="986067"/>
        </a:xfrm>
        <a:custGeom>
          <a:avLst/>
          <a:gdLst/>
          <a:ahLst/>
          <a:cxnLst/>
          <a:rect l="0" t="0" r="0" b="0"/>
          <a:pathLst>
            <a:path>
              <a:moveTo>
                <a:pt x="0" y="0"/>
              </a:moveTo>
              <a:lnTo>
                <a:pt x="0" y="986067"/>
              </a:lnTo>
              <a:lnTo>
                <a:pt x="262951" y="9860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DB17E-8473-44FB-A42A-F762F3A5FC56}">
      <dsp:nvSpPr>
        <dsp:cNvPr id="0" name=""/>
        <dsp:cNvSpPr/>
      </dsp:nvSpPr>
      <dsp:spPr>
        <a:xfrm>
          <a:off x="4712217" y="1646084"/>
          <a:ext cx="2103611" cy="13147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Unilateral Removal to IAES by school personnel for up to 45 days </a:t>
          </a:r>
        </a:p>
        <a:p>
          <a:pPr lvl="0" algn="ctr" defTabSz="666750">
            <a:lnSpc>
              <a:spcPct val="90000"/>
            </a:lnSpc>
            <a:spcBef>
              <a:spcPct val="0"/>
            </a:spcBef>
            <a:spcAft>
              <a:spcPct val="35000"/>
            </a:spcAft>
          </a:pPr>
          <a:r>
            <a:rPr lang="en-US" sz="1500" kern="1200" dirty="0" smtClean="0"/>
            <a:t>(01)</a:t>
          </a:r>
          <a:endParaRPr lang="en-US" sz="1500" kern="1200" dirty="0"/>
        </a:p>
      </dsp:txBody>
      <dsp:txXfrm>
        <a:off x="4750725" y="1684592"/>
        <a:ext cx="2026595" cy="1237740"/>
      </dsp:txXfrm>
    </dsp:sp>
    <dsp:sp modelId="{F9B2C9BE-7BB9-4D73-919A-1C0F57AA8A53}">
      <dsp:nvSpPr>
        <dsp:cNvPr id="0" name=""/>
        <dsp:cNvSpPr/>
      </dsp:nvSpPr>
      <dsp:spPr>
        <a:xfrm>
          <a:off x="4449265" y="1317394"/>
          <a:ext cx="262951" cy="2629513"/>
        </a:xfrm>
        <a:custGeom>
          <a:avLst/>
          <a:gdLst/>
          <a:ahLst/>
          <a:cxnLst/>
          <a:rect l="0" t="0" r="0" b="0"/>
          <a:pathLst>
            <a:path>
              <a:moveTo>
                <a:pt x="0" y="0"/>
              </a:moveTo>
              <a:lnTo>
                <a:pt x="0" y="2629513"/>
              </a:lnTo>
              <a:lnTo>
                <a:pt x="262951" y="26295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5BDEA-BA73-4164-B1C2-5CA476F1728C}">
      <dsp:nvSpPr>
        <dsp:cNvPr id="0" name=""/>
        <dsp:cNvSpPr/>
      </dsp:nvSpPr>
      <dsp:spPr>
        <a:xfrm>
          <a:off x="4712217" y="3289530"/>
          <a:ext cx="2103611" cy="13147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Removal by a hearing officer to an IAES for up to 45 days </a:t>
          </a:r>
        </a:p>
        <a:p>
          <a:pPr lvl="0" algn="ctr" defTabSz="666750">
            <a:lnSpc>
              <a:spcPct val="90000"/>
            </a:lnSpc>
            <a:spcBef>
              <a:spcPct val="0"/>
            </a:spcBef>
            <a:spcAft>
              <a:spcPct val="35000"/>
            </a:spcAft>
          </a:pPr>
          <a:r>
            <a:rPr lang="en-US" sz="1500" kern="1200" dirty="0" smtClean="0"/>
            <a:t>(02)</a:t>
          </a:r>
          <a:endParaRPr lang="en-US" sz="1500" kern="1200" dirty="0"/>
        </a:p>
      </dsp:txBody>
      <dsp:txXfrm>
        <a:off x="4750725" y="3328038"/>
        <a:ext cx="2026595" cy="123774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5/6/2020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6</a:t>
            </a:fld>
            <a:endParaRPr lang="en-US" dirty="0"/>
          </a:p>
        </p:txBody>
      </p:sp>
    </p:spTree>
    <p:extLst>
      <p:ext uri="{BB962C8B-B14F-4D97-AF65-F5344CB8AC3E}">
        <p14:creationId xmlns:p14="http://schemas.microsoft.com/office/powerpoint/2010/main" val="364771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54</a:t>
            </a:fld>
            <a:endParaRPr lang="en-US" dirty="0"/>
          </a:p>
        </p:txBody>
      </p:sp>
    </p:spTree>
    <p:extLst>
      <p:ext uri="{BB962C8B-B14F-4D97-AF65-F5344CB8AC3E}">
        <p14:creationId xmlns:p14="http://schemas.microsoft.com/office/powerpoint/2010/main" val="30900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3000" y="685800"/>
            <a:ext cx="4572000" cy="3429000"/>
          </a:xfrm>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3000" y="685800"/>
            <a:ext cx="4572000" cy="3429000"/>
          </a:xfrm>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36</a:t>
            </a:fld>
            <a:endParaRPr lang="en-US" dirty="0"/>
          </a:p>
        </p:txBody>
      </p:sp>
    </p:spTree>
    <p:extLst>
      <p:ext uri="{BB962C8B-B14F-4D97-AF65-F5344CB8AC3E}">
        <p14:creationId xmlns:p14="http://schemas.microsoft.com/office/powerpoint/2010/main" val="82193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927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48</a:t>
            </a:fld>
            <a:endParaRPr lang="en-US" dirty="0"/>
          </a:p>
        </p:txBody>
      </p:sp>
    </p:spTree>
    <p:extLst>
      <p:ext uri="{BB962C8B-B14F-4D97-AF65-F5344CB8AC3E}">
        <p14:creationId xmlns:p14="http://schemas.microsoft.com/office/powerpoint/2010/main" val="1056615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978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50</a:t>
            </a:fld>
            <a:endParaRPr lang="en-US" dirty="0"/>
          </a:p>
        </p:txBody>
      </p:sp>
    </p:spTree>
    <p:extLst>
      <p:ext uri="{BB962C8B-B14F-4D97-AF65-F5344CB8AC3E}">
        <p14:creationId xmlns:p14="http://schemas.microsoft.com/office/powerpoint/2010/main" val="106679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52</a:t>
            </a:fld>
            <a:endParaRPr lang="en-US" dirty="0"/>
          </a:p>
        </p:txBody>
      </p:sp>
    </p:spTree>
    <p:extLst>
      <p:ext uri="{BB962C8B-B14F-4D97-AF65-F5344CB8AC3E}">
        <p14:creationId xmlns:p14="http://schemas.microsoft.com/office/powerpoint/2010/main" val="384696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550253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4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184766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5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1847669"/>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6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1847669"/>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7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1847669"/>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3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8705402"/>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8" r:id="rId15"/>
    <p:sldLayoutId id="2147483679" r:id="rId16"/>
    <p:sldLayoutId id="2147483680" r:id="rId17"/>
    <p:sldLayoutId id="2147483681" r:id="rId18"/>
    <p:sldLayoutId id="214748368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datapipeline/2019-2020specialeducationdisciplinetimeline" TargetMode="External"/><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cde.state.co.us/datapipeline/inter_sped-discipline" TargetMode="Externa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de.state.co.us/datapipeline/inter_sped-disciplin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deinfotech.adobeconnect.com/data_servic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de.state.co.us/datapipeline/snap_sped-disciplin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www.cde.state.co.us/datapipeline/snap_sped-discipline" TargetMode="External"/><Relationship Id="rId2" Type="http://schemas.openxmlformats.org/officeDocument/2006/relationships/hyperlink" Target="http://www.cde.state.co.us/datapipeline/inter_sped-disciplin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cde.state.co.us/datapipeline/snap_sped-disciplin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cdeapps.cde.state.co.us/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cde.state.co.us/datapipeline/inter_sped-discipline" TargetMode="External"/><Relationship Id="rId2" Type="http://schemas.openxmlformats.org/officeDocument/2006/relationships/hyperlink" Target="http://www.cde.state.co.us/datapipeline/convertcsvtoexcel"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bolger_o@cde.state.co.us" TargetMode="External"/><Relationship Id="rId2" Type="http://schemas.openxmlformats.org/officeDocument/2006/relationships/hyperlink" Target="mailto:heitman_l@cde.state.co.us" TargetMode="External"/><Relationship Id="rId1" Type="http://schemas.openxmlformats.org/officeDocument/2006/relationships/slideLayout" Target="../slideLayouts/slideLayout2.xml"/><Relationship Id="rId4" Type="http://schemas.openxmlformats.org/officeDocument/2006/relationships/hyperlink" Target="mailto:ohleyer_a@cde.state.co.us"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Special Education Discipline 2019-2020</a:t>
            </a:r>
            <a:endParaRPr lang="en-US" dirty="0"/>
          </a:p>
        </p:txBody>
      </p:sp>
      <p:sp>
        <p:nvSpPr>
          <p:cNvPr id="3" name="Subtitle 2"/>
          <p:cNvSpPr>
            <a:spLocks noGrp="1"/>
          </p:cNvSpPr>
          <p:nvPr>
            <p:ph type="subTitle" idx="1"/>
          </p:nvPr>
        </p:nvSpPr>
        <p:spPr/>
        <p:txBody>
          <a:bodyPr/>
          <a:lstStyle/>
          <a:p>
            <a:r>
              <a:rPr lang="en-US" dirty="0" smtClean="0"/>
              <a:t>May 6, 2020</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10</a:t>
            </a:fld>
            <a:endParaRPr lang="en-US" dirty="0" smtClean="0"/>
          </a:p>
        </p:txBody>
      </p:sp>
      <p:sp>
        <p:nvSpPr>
          <p:cNvPr id="6" name="TextBox 5"/>
          <p:cNvSpPr txBox="1"/>
          <p:nvPr/>
        </p:nvSpPr>
        <p:spPr>
          <a:xfrm>
            <a:off x="179882" y="0"/>
            <a:ext cx="8911652" cy="1077218"/>
          </a:xfrm>
          <a:prstGeom prst="rect">
            <a:avLst/>
          </a:prstGeom>
          <a:noFill/>
        </p:spPr>
        <p:txBody>
          <a:bodyPr wrap="square" rtlCol="0">
            <a:spAutoFit/>
          </a:bodyPr>
          <a:lstStyle/>
          <a:p>
            <a:pPr algn="ctr"/>
            <a:r>
              <a:rPr lang="en-US" sz="3200" b="1" dirty="0" smtClean="0"/>
              <a:t>Collection Timeline</a:t>
            </a:r>
          </a:p>
          <a:p>
            <a:pPr algn="ctr"/>
            <a:endParaRPr lang="en-US" sz="3200" b="1" dirty="0"/>
          </a:p>
        </p:txBody>
      </p:sp>
      <p:pic>
        <p:nvPicPr>
          <p:cNvPr id="1026" name="Picture 2"/>
          <p:cNvPicPr>
            <a:picLocks noGrp="1" noChangeAspect="1" noChangeArrowheads="1"/>
          </p:cNvPicPr>
          <p:nvPr>
            <p:ph sz="quarter" idx="10"/>
          </p:nvPr>
        </p:nvPicPr>
        <p:blipFill>
          <a:blip r:embed="rId2" cstate="print">
            <a:extLst>
              <a:ext uri="{28A0092B-C50C-407E-A947-70E740481C1C}">
                <a14:useLocalDpi xmlns:a14="http://schemas.microsoft.com/office/drawing/2010/main" val="0"/>
              </a:ext>
            </a:extLst>
          </a:blip>
          <a:srcRect/>
          <a:stretch>
            <a:fillRect/>
          </a:stretch>
        </p:blipFill>
        <p:spPr bwMode="auto">
          <a:xfrm>
            <a:off x="797370" y="434073"/>
            <a:ext cx="7522276" cy="541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75941" y="5849035"/>
            <a:ext cx="7874951" cy="307777"/>
          </a:xfrm>
          <a:prstGeom prst="rect">
            <a:avLst/>
          </a:prstGeom>
        </p:spPr>
        <p:txBody>
          <a:bodyPr wrap="square">
            <a:spAutoFit/>
          </a:bodyPr>
          <a:lstStyle/>
          <a:p>
            <a:r>
              <a:rPr lang="en-US" sz="1400" dirty="0" smtClean="0"/>
              <a:t>Link </a:t>
            </a:r>
            <a:r>
              <a:rPr lang="en-US" sz="1400" dirty="0"/>
              <a:t>to timeline: </a:t>
            </a:r>
            <a:r>
              <a:rPr lang="en-US" sz="1400" dirty="0">
                <a:hlinkClick r:id="rId3"/>
              </a:rPr>
              <a:t>https://</a:t>
            </a:r>
            <a:r>
              <a:rPr lang="en-US" sz="1400" dirty="0" smtClean="0">
                <a:hlinkClick r:id="rId3"/>
              </a:rPr>
              <a:t>www.cde.state.co.us/datapipeline/2019-2020specialeducationdisciplinetimeline</a:t>
            </a:r>
            <a:r>
              <a:rPr lang="en-US" sz="1400" dirty="0" smtClean="0"/>
              <a:t> </a:t>
            </a:r>
            <a:endParaRPr lang="en-US" sz="1400" dirty="0"/>
          </a:p>
        </p:txBody>
      </p:sp>
    </p:spTree>
    <p:extLst>
      <p:ext uri="{BB962C8B-B14F-4D97-AF65-F5344CB8AC3E}">
        <p14:creationId xmlns:p14="http://schemas.microsoft.com/office/powerpoint/2010/main" val="3383562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chemeClr val="tx1"/>
                </a:solidFill>
              </a:rPr>
              <a:t>Timeline Continued</a:t>
            </a:r>
            <a:endParaRPr lang="en-US" dirty="0">
              <a:solidFill>
                <a:schemeClr val="tx1"/>
              </a:solidFill>
            </a:endParaRPr>
          </a:p>
        </p:txBody>
      </p:sp>
      <p:sp>
        <p:nvSpPr>
          <p:cNvPr id="2" name="Footer Placeholder 1"/>
          <p:cNvSpPr>
            <a:spLocks noGrp="1"/>
          </p:cNvSpPr>
          <p:nvPr>
            <p:ph type="ftr" sz="quarter" idx="4294967295"/>
          </p:nvPr>
        </p:nvSpPr>
        <p:spPr>
          <a:xfrm>
            <a:off x="0" y="6356350"/>
            <a:ext cx="3352800" cy="274638"/>
          </a:xfrm>
          <a:prstGeom prst="rect">
            <a:avLst/>
          </a:prstGeom>
        </p:spPr>
        <p:txBody>
          <a:bodyPr/>
          <a:lstStyle/>
          <a:p>
            <a:fld id="{757A2F4E-5D54-B04B-91BD-7E78EE1FE9FD}" type="slidenum">
              <a:rPr lang="en-US" smtClean="0"/>
              <a:pPr/>
              <a:t>11</a:t>
            </a:fld>
            <a:endParaRPr lang="en-US" dirty="0" smtClean="0"/>
          </a:p>
        </p:txBody>
      </p:sp>
      <p:graphicFrame>
        <p:nvGraphicFramePr>
          <p:cNvPr id="5" name="Content Placeholder 4"/>
          <p:cNvGraphicFramePr>
            <a:graphicFrameLocks noGrp="1"/>
          </p:cNvGraphicFramePr>
          <p:nvPr>
            <p:ph idx="1"/>
          </p:nvPr>
        </p:nvGraphicFramePr>
        <p:xfrm>
          <a:off x="628650" y="1798246"/>
          <a:ext cx="7886699" cy="3971120"/>
        </p:xfrm>
        <a:graphic>
          <a:graphicData uri="http://schemas.openxmlformats.org/drawingml/2006/table">
            <a:tbl>
              <a:tblPr firstRow="1" firstCol="1" bandRow="1"/>
              <a:tblGrid>
                <a:gridCol w="1405550"/>
                <a:gridCol w="3227560"/>
                <a:gridCol w="3253589"/>
              </a:tblGrid>
              <a:tr h="1527354">
                <a:tc>
                  <a:txBody>
                    <a:bodyPr/>
                    <a:lstStyle/>
                    <a:p>
                      <a:pPr marL="0" marR="0">
                        <a:spcBef>
                          <a:spcPts val="0"/>
                        </a:spcBef>
                        <a:spcAft>
                          <a:spcPts val="0"/>
                        </a:spcAft>
                      </a:pPr>
                      <a:r>
                        <a:rPr lang="en-US" sz="1000" b="1" strike="sngStrike">
                          <a:effectLst/>
                          <a:latin typeface="Calibri"/>
                          <a:ea typeface="Calibri"/>
                          <a:cs typeface="Calibri"/>
                        </a:rPr>
                        <a:t>Thursday, August 20, 2020 </a:t>
                      </a:r>
                      <a:endParaRPr lang="en-US" sz="1000">
                        <a:effectLst/>
                        <a:latin typeface="Calibri"/>
                        <a:ea typeface="Calibri"/>
                        <a:cs typeface="Times New Roman"/>
                      </a:endParaRPr>
                    </a:p>
                    <a:p>
                      <a:pPr marL="0" marR="0">
                        <a:spcBef>
                          <a:spcPts val="0"/>
                        </a:spcBef>
                        <a:spcAft>
                          <a:spcPts val="0"/>
                        </a:spcAft>
                      </a:pPr>
                      <a:r>
                        <a:rPr lang="en-US" sz="1000" b="1">
                          <a:effectLst/>
                          <a:latin typeface="Calibri"/>
                          <a:ea typeface="Calibri"/>
                          <a:cs typeface="Calibri"/>
                        </a:rPr>
                        <a:t>Thursday, September 10, 2020</a:t>
                      </a:r>
                      <a:endParaRPr lang="en-US" sz="1000">
                        <a:effectLst/>
                        <a:latin typeface="Calibri"/>
                        <a:ea typeface="Calibri"/>
                        <a:cs typeface="Times New Roman"/>
                      </a:endParaRPr>
                    </a:p>
                  </a:txBody>
                  <a:tcPr marL="62483" marR="62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000">
                          <a:effectLst/>
                          <a:latin typeface="Calibri"/>
                          <a:ea typeface="Calibri"/>
                          <a:cs typeface="Calibri"/>
                        </a:rPr>
                        <a:t>Date by which you should have generated a </a:t>
                      </a:r>
                      <a:r>
                        <a:rPr lang="en-US" sz="1000">
                          <a:solidFill>
                            <a:srgbClr val="7030A0"/>
                          </a:solidFill>
                          <a:effectLst/>
                          <a:latin typeface="Calibri"/>
                          <a:ea typeface="Calibri"/>
                          <a:cs typeface="Calibri"/>
                        </a:rPr>
                        <a:t>complete Special Education Discipline Snapshot</a:t>
                      </a:r>
                      <a:r>
                        <a:rPr lang="en-US" sz="1000">
                          <a:effectLst/>
                          <a:latin typeface="Calibri"/>
                          <a:ea typeface="Calibri"/>
                          <a:cs typeface="Calibri"/>
                        </a:rPr>
                        <a:t> dataset by passing all Interchange and Snapshot validations in preparation for report review. Administrative Units and Districts to work collaboratively to meet this deadline. </a:t>
                      </a:r>
                      <a:endParaRPr lang="en-US" sz="1000">
                        <a:effectLst/>
                        <a:latin typeface="Calibri"/>
                        <a:ea typeface="Calibri"/>
                        <a:cs typeface="Times New Roman"/>
                      </a:endParaRPr>
                    </a:p>
                    <a:p>
                      <a:pPr marL="0" marR="0">
                        <a:spcBef>
                          <a:spcPts val="0"/>
                        </a:spcBef>
                        <a:spcAft>
                          <a:spcPts val="0"/>
                        </a:spcAft>
                      </a:pPr>
                      <a:r>
                        <a:rPr lang="en-US" sz="1000">
                          <a:effectLst/>
                          <a:latin typeface="Calibri"/>
                          <a:ea typeface="Calibri"/>
                          <a:cs typeface="Calibri"/>
                        </a:rPr>
                        <a:t> </a:t>
                      </a:r>
                      <a:endParaRPr lang="en-US" sz="1000">
                        <a:effectLst/>
                        <a:latin typeface="Calibri"/>
                        <a:ea typeface="Calibri"/>
                        <a:cs typeface="Times New Roman"/>
                      </a:endParaRPr>
                    </a:p>
                    <a:p>
                      <a:pPr marL="0" marR="0">
                        <a:spcBef>
                          <a:spcPts val="0"/>
                        </a:spcBef>
                        <a:spcAft>
                          <a:spcPts val="0"/>
                        </a:spcAft>
                      </a:pPr>
                      <a:r>
                        <a:rPr lang="en-US" sz="1000">
                          <a:effectLst/>
                          <a:latin typeface="Calibri"/>
                          <a:ea typeface="Calibri"/>
                          <a:cs typeface="Calibri"/>
                        </a:rPr>
                        <a:t>All data records needed for the Special Education Discipline Snapshot should be submitted and passed Interchange and Snapshot edit validations. </a:t>
                      </a:r>
                      <a:endParaRPr lang="en-US" sz="1000">
                        <a:effectLst/>
                        <a:latin typeface="Calibri"/>
                        <a:ea typeface="Calibri"/>
                        <a:cs typeface="Times New Roman"/>
                      </a:endParaRPr>
                    </a:p>
                    <a:p>
                      <a:pPr marL="342900" marR="0" lvl="0" indent="-342900">
                        <a:spcBef>
                          <a:spcPts val="0"/>
                        </a:spcBef>
                        <a:spcAft>
                          <a:spcPts val="0"/>
                        </a:spcAft>
                        <a:buClr>
                          <a:srgbClr val="7030A0"/>
                        </a:buClr>
                        <a:buFont typeface="Symbol"/>
                        <a:buChar char=""/>
                      </a:pPr>
                      <a:r>
                        <a:rPr lang="en-US" sz="1000">
                          <a:solidFill>
                            <a:srgbClr val="7030A0"/>
                          </a:solidFill>
                          <a:effectLst/>
                          <a:latin typeface="Calibri"/>
                          <a:ea typeface="Calibri"/>
                          <a:cs typeface="Calibri"/>
                        </a:rPr>
                        <a:t>All data records needed are included in the Special Education Discipline Included Snapshot report</a:t>
                      </a:r>
                      <a:endParaRPr lang="en-US" sz="1000">
                        <a:effectLst/>
                        <a:latin typeface="Calibri"/>
                        <a:ea typeface="Calibri"/>
                        <a:cs typeface="Times New Roman"/>
                      </a:endParaRPr>
                    </a:p>
                    <a:p>
                      <a:pPr marL="342900" marR="0" lvl="0" indent="-342900">
                        <a:spcBef>
                          <a:spcPts val="0"/>
                        </a:spcBef>
                        <a:spcAft>
                          <a:spcPts val="0"/>
                        </a:spcAft>
                        <a:buClr>
                          <a:srgbClr val="7030A0"/>
                        </a:buClr>
                        <a:buFont typeface="Symbol"/>
                        <a:buChar char=""/>
                      </a:pPr>
                      <a:r>
                        <a:rPr lang="en-US" sz="1000">
                          <a:solidFill>
                            <a:srgbClr val="7030A0"/>
                          </a:solidFill>
                          <a:effectLst/>
                          <a:latin typeface="Calibri"/>
                          <a:ea typeface="Calibri"/>
                          <a:cs typeface="Calibri"/>
                        </a:rPr>
                        <a:t>Discipline Action errors resolved</a:t>
                      </a:r>
                      <a:endParaRPr lang="en-US" sz="1000">
                        <a:effectLst/>
                        <a:latin typeface="Calibri"/>
                        <a:ea typeface="Calibri"/>
                        <a:cs typeface="Times New Roman"/>
                      </a:endParaRPr>
                    </a:p>
                    <a:p>
                      <a:pPr marL="342900" marR="0" lvl="0" indent="-342900">
                        <a:spcBef>
                          <a:spcPts val="0"/>
                        </a:spcBef>
                        <a:spcAft>
                          <a:spcPts val="0"/>
                        </a:spcAft>
                        <a:buClr>
                          <a:srgbClr val="7030A0"/>
                        </a:buClr>
                        <a:buFont typeface="Symbol"/>
                        <a:buChar char=""/>
                      </a:pPr>
                      <a:r>
                        <a:rPr lang="en-US" sz="1000">
                          <a:solidFill>
                            <a:srgbClr val="7030A0"/>
                          </a:solidFill>
                          <a:effectLst/>
                          <a:latin typeface="Calibri"/>
                          <a:ea typeface="Calibri"/>
                          <a:cs typeface="Calibri"/>
                        </a:rPr>
                        <a:t>Special Education Discipline Snapshot errors resolved</a:t>
                      </a:r>
                      <a:endParaRPr lang="en-US" sz="1000">
                        <a:effectLst/>
                        <a:latin typeface="Calibri"/>
                        <a:ea typeface="Calibri"/>
                        <a:cs typeface="Times New Roman"/>
                      </a:endParaRPr>
                    </a:p>
                    <a:p>
                      <a:pPr marL="457200" marR="0">
                        <a:spcBef>
                          <a:spcPts val="0"/>
                        </a:spcBef>
                        <a:spcAft>
                          <a:spcPts val="0"/>
                        </a:spcAft>
                      </a:pPr>
                      <a:r>
                        <a:rPr lang="en-US" sz="1000">
                          <a:effectLst/>
                          <a:latin typeface="Calibri"/>
                          <a:ea typeface="Calibri"/>
                          <a:cs typeface="Calibri"/>
                        </a:rPr>
                        <a:t> </a:t>
                      </a:r>
                      <a:endParaRPr lang="en-US" sz="1000">
                        <a:effectLst/>
                        <a:latin typeface="Calibri"/>
                        <a:ea typeface="Calibri"/>
                        <a:cs typeface="Times New Roman"/>
                      </a:endParaRPr>
                    </a:p>
                  </a:txBody>
                  <a:tcPr marL="62483" marR="62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16412">
                <a:tc>
                  <a:txBody>
                    <a:bodyPr/>
                    <a:lstStyle/>
                    <a:p>
                      <a:pPr marL="0" marR="0">
                        <a:spcBef>
                          <a:spcPts val="0"/>
                        </a:spcBef>
                        <a:spcAft>
                          <a:spcPts val="0"/>
                        </a:spcAft>
                      </a:pPr>
                      <a:r>
                        <a:rPr lang="en-US" sz="1000" b="1" strike="sngStrike">
                          <a:effectLst/>
                          <a:latin typeface="Calibri"/>
                          <a:ea typeface="Calibri"/>
                          <a:cs typeface="Arial"/>
                        </a:rPr>
                        <a:t>Thursday, August 20, –Thursday, August 27, 2020</a:t>
                      </a:r>
                      <a:endParaRPr lang="en-US" sz="1000">
                        <a:effectLst/>
                        <a:latin typeface="Calibri"/>
                        <a:ea typeface="Calibri"/>
                        <a:cs typeface="Times New Roman"/>
                      </a:endParaRPr>
                    </a:p>
                    <a:p>
                      <a:pPr marL="0" marR="0">
                        <a:spcBef>
                          <a:spcPts val="0"/>
                        </a:spcBef>
                        <a:spcAft>
                          <a:spcPts val="0"/>
                        </a:spcAft>
                      </a:pPr>
                      <a:r>
                        <a:rPr lang="en-US" sz="1000" b="1">
                          <a:effectLst/>
                          <a:latin typeface="Calibri"/>
                          <a:ea typeface="Calibri"/>
                          <a:cs typeface="Arial"/>
                        </a:rPr>
                        <a:t>Thursday, Sept. 10, - Wednesday, Sept. 30, 2020</a:t>
                      </a:r>
                      <a:endParaRPr lang="en-US" sz="1000">
                        <a:effectLst/>
                        <a:latin typeface="Calibri"/>
                        <a:ea typeface="Calibri"/>
                        <a:cs typeface="Times New Roman"/>
                      </a:endParaRPr>
                    </a:p>
                  </a:txBody>
                  <a:tcPr marL="62483" marR="62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7030A0"/>
                          </a:solidFill>
                          <a:effectLst/>
                          <a:latin typeface="Calibri"/>
                          <a:ea typeface="Calibri"/>
                          <a:cs typeface="Calibri"/>
                        </a:rPr>
                        <a:t>Districts should be available to make any needed changes to the Discipline Action File. </a:t>
                      </a:r>
                      <a:endParaRPr lang="en-US" sz="1000">
                        <a:effectLst/>
                        <a:latin typeface="Calibri"/>
                        <a:ea typeface="Calibri"/>
                        <a:cs typeface="Times New Roman"/>
                      </a:endParaRPr>
                    </a:p>
                  </a:txBody>
                  <a:tcPr marL="62483" marR="62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spcBef>
                          <a:spcPts val="0"/>
                        </a:spcBef>
                        <a:spcAft>
                          <a:spcPts val="0"/>
                        </a:spcAft>
                      </a:pPr>
                      <a:r>
                        <a:rPr lang="en-US" sz="1000" b="1" cap="all">
                          <a:solidFill>
                            <a:srgbClr val="7030A0"/>
                          </a:solidFill>
                          <a:effectLst/>
                          <a:latin typeface="Calibri"/>
                          <a:ea typeface="Calibri"/>
                          <a:cs typeface="Calibri"/>
                        </a:rPr>
                        <a:t>Report review</a:t>
                      </a:r>
                      <a:r>
                        <a:rPr lang="en-US" sz="1000">
                          <a:solidFill>
                            <a:srgbClr val="FF0000"/>
                          </a:solidFill>
                          <a:effectLst/>
                          <a:latin typeface="Calibri"/>
                          <a:ea typeface="Calibri"/>
                          <a:cs typeface="Calibri"/>
                        </a:rPr>
                        <a:t>.</a:t>
                      </a:r>
                      <a:r>
                        <a:rPr lang="en-US" sz="1000">
                          <a:effectLst/>
                          <a:latin typeface="Calibri"/>
                          <a:ea typeface="Calibri"/>
                          <a:cs typeface="Calibri"/>
                        </a:rPr>
                        <a:t> This is your opportunity to review your reports in detail and make any data corrections you deem necessary to ensure you are reporting valid and reliable data.</a:t>
                      </a:r>
                      <a:endParaRPr lang="en-US"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7354">
                <a:tc>
                  <a:txBody>
                    <a:bodyPr/>
                    <a:lstStyle/>
                    <a:p>
                      <a:pPr marL="0" marR="0">
                        <a:spcBef>
                          <a:spcPts val="0"/>
                        </a:spcBef>
                        <a:spcAft>
                          <a:spcPts val="0"/>
                        </a:spcAft>
                      </a:pPr>
                      <a:r>
                        <a:rPr lang="en-US" sz="1000" b="1" strike="sngStrike">
                          <a:effectLst/>
                          <a:latin typeface="Calibri"/>
                          <a:ea typeface="Calibri"/>
                          <a:cs typeface="Calibri"/>
                        </a:rPr>
                        <a:t>Thursday, August 27, 2020 </a:t>
                      </a:r>
                      <a:endParaRPr lang="en-US" sz="1000">
                        <a:effectLst/>
                        <a:latin typeface="Calibri"/>
                        <a:ea typeface="Calibri"/>
                        <a:cs typeface="Times New Roman"/>
                      </a:endParaRPr>
                    </a:p>
                    <a:p>
                      <a:pPr marL="0" marR="0">
                        <a:spcBef>
                          <a:spcPts val="0"/>
                        </a:spcBef>
                        <a:spcAft>
                          <a:spcPts val="0"/>
                        </a:spcAft>
                      </a:pPr>
                      <a:r>
                        <a:rPr lang="en-US" sz="1000" b="1">
                          <a:effectLst/>
                          <a:latin typeface="Calibri"/>
                          <a:ea typeface="Calibri"/>
                          <a:cs typeface="Calibri"/>
                        </a:rPr>
                        <a:t>Wednesday, September 30, 2020 </a:t>
                      </a:r>
                      <a:endParaRPr lang="en-US" sz="1000">
                        <a:effectLst/>
                        <a:latin typeface="Calibri"/>
                        <a:ea typeface="Calibri"/>
                        <a:cs typeface="Times New Roman"/>
                      </a:endParaRPr>
                    </a:p>
                  </a:txBody>
                  <a:tcPr marL="62483" marR="62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000" dirty="0">
                          <a:effectLst/>
                          <a:latin typeface="Calibri"/>
                          <a:ea typeface="Calibri"/>
                          <a:cs typeface="Calibri"/>
                        </a:rPr>
                        <a:t>All changes to files identified during report review are required by this date and a </a:t>
                      </a:r>
                      <a:r>
                        <a:rPr lang="en-US" sz="1000" dirty="0">
                          <a:solidFill>
                            <a:srgbClr val="7030A0"/>
                          </a:solidFill>
                          <a:effectLst/>
                          <a:latin typeface="Calibri"/>
                          <a:ea typeface="Calibri"/>
                          <a:cs typeface="Calibri"/>
                        </a:rPr>
                        <a:t>complete</a:t>
                      </a:r>
                      <a:r>
                        <a:rPr lang="en-US" sz="1000" dirty="0">
                          <a:effectLst/>
                          <a:latin typeface="Calibri"/>
                          <a:ea typeface="Calibri"/>
                          <a:cs typeface="Calibri"/>
                        </a:rPr>
                        <a:t> Special Education Discipline Snapshot created. Administrative Units and Districts to work collaboratively to meet this deadline. </a:t>
                      </a:r>
                      <a:endParaRPr lang="en-US" sz="1000" dirty="0">
                        <a:effectLst/>
                        <a:latin typeface="Calibri"/>
                        <a:ea typeface="Calibri"/>
                        <a:cs typeface="Times New Roman"/>
                      </a:endParaRPr>
                    </a:p>
                    <a:p>
                      <a:pPr marL="0" marR="0">
                        <a:spcBef>
                          <a:spcPts val="0"/>
                        </a:spcBef>
                        <a:spcAft>
                          <a:spcPts val="0"/>
                        </a:spcAft>
                      </a:pPr>
                      <a:r>
                        <a:rPr lang="en-US" sz="1000" dirty="0">
                          <a:effectLst/>
                          <a:latin typeface="Calibri"/>
                          <a:ea typeface="Calibri"/>
                          <a:cs typeface="Calibri"/>
                        </a:rPr>
                        <a:t> </a:t>
                      </a:r>
                      <a:endParaRPr lang="en-US" sz="1000" dirty="0">
                        <a:effectLst/>
                        <a:latin typeface="Calibri"/>
                        <a:ea typeface="Calibri"/>
                        <a:cs typeface="Times New Roman"/>
                      </a:endParaRPr>
                    </a:p>
                    <a:p>
                      <a:pPr marL="0" marR="0">
                        <a:spcBef>
                          <a:spcPts val="0"/>
                        </a:spcBef>
                        <a:spcAft>
                          <a:spcPts val="0"/>
                        </a:spcAft>
                      </a:pPr>
                      <a:r>
                        <a:rPr lang="en-US" sz="1000" dirty="0">
                          <a:effectLst/>
                          <a:latin typeface="Calibri"/>
                          <a:ea typeface="Calibri"/>
                          <a:cs typeface="Calibri"/>
                        </a:rPr>
                        <a:t>All data records needed for the Special Education Discipline Snapshot should be submitted and passed Interchange and Snapshot edit validations. </a:t>
                      </a:r>
                      <a:endParaRPr lang="en-US" sz="1000" dirty="0">
                        <a:effectLst/>
                        <a:latin typeface="Calibri"/>
                        <a:ea typeface="Calibri"/>
                        <a:cs typeface="Times New Roman"/>
                      </a:endParaRPr>
                    </a:p>
                    <a:p>
                      <a:pPr marL="0" marR="0" fontAlgn="base">
                        <a:spcBef>
                          <a:spcPts val="0"/>
                        </a:spcBef>
                        <a:spcAft>
                          <a:spcPts val="0"/>
                        </a:spcAft>
                      </a:pPr>
                      <a:r>
                        <a:rPr lang="en-US" sz="1000" b="1" dirty="0">
                          <a:solidFill>
                            <a:srgbClr val="7030A0"/>
                          </a:solidFill>
                          <a:effectLst/>
                          <a:latin typeface="Calibri"/>
                          <a:ea typeface="Calibri"/>
                          <a:cs typeface="Calibri"/>
                        </a:rPr>
                        <a:t> </a:t>
                      </a:r>
                      <a:endParaRPr lang="en-US" sz="900" dirty="0">
                        <a:effectLst/>
                        <a:latin typeface="Calibri"/>
                        <a:ea typeface="Calibri"/>
                      </a:endParaRPr>
                    </a:p>
                    <a:p>
                      <a:pPr marL="342900" marR="0" lvl="0" indent="-342900" fontAlgn="base">
                        <a:spcBef>
                          <a:spcPts val="0"/>
                        </a:spcBef>
                        <a:spcAft>
                          <a:spcPts val="0"/>
                        </a:spcAft>
                        <a:buClr>
                          <a:srgbClr val="7030A0"/>
                        </a:buClr>
                        <a:buFont typeface="Symbol"/>
                        <a:buChar char=""/>
                      </a:pPr>
                      <a:r>
                        <a:rPr lang="en-US" sz="1000" dirty="0">
                          <a:solidFill>
                            <a:srgbClr val="7030A0"/>
                          </a:solidFill>
                          <a:effectLst/>
                          <a:latin typeface="Calibri"/>
                          <a:ea typeface="Calibri"/>
                          <a:cs typeface="Calibri"/>
                        </a:rPr>
                        <a:t>Complete means that all required data fields are populated for all students reported AND that all students who must be reported have been reported.</a:t>
                      </a:r>
                      <a:endParaRPr lang="en-US" sz="900" dirty="0">
                        <a:effectLst/>
                        <a:latin typeface="Calibri"/>
                        <a:ea typeface="Calibri"/>
                      </a:endParaRPr>
                    </a:p>
                    <a:p>
                      <a:pPr marL="342900" marR="0" lvl="0" indent="-342900" fontAlgn="base">
                        <a:spcBef>
                          <a:spcPts val="0"/>
                        </a:spcBef>
                        <a:spcAft>
                          <a:spcPts val="0"/>
                        </a:spcAft>
                        <a:buClr>
                          <a:srgbClr val="7030A0"/>
                        </a:buClr>
                        <a:buFont typeface="Symbol"/>
                        <a:buChar char=""/>
                      </a:pPr>
                      <a:r>
                        <a:rPr lang="en-US" sz="1000" dirty="0">
                          <a:solidFill>
                            <a:srgbClr val="7030A0"/>
                          </a:solidFill>
                          <a:effectLst/>
                          <a:latin typeface="Calibri"/>
                          <a:ea typeface="Calibri"/>
                          <a:cs typeface="Calibri"/>
                        </a:rPr>
                        <a:t>All Interchange and Snapshot errors are resolved.  </a:t>
                      </a:r>
                      <a:endParaRPr lang="en-US" sz="900" dirty="0">
                        <a:effectLst/>
                        <a:latin typeface="Calibri"/>
                        <a:ea typeface="Calibri"/>
                      </a:endParaRPr>
                    </a:p>
                    <a:p>
                      <a:pPr marL="457200" marR="0" fontAlgn="base">
                        <a:spcBef>
                          <a:spcPts val="0"/>
                        </a:spcBef>
                        <a:spcAft>
                          <a:spcPts val="0"/>
                        </a:spcAft>
                      </a:pPr>
                      <a:r>
                        <a:rPr lang="en-US" sz="1000" dirty="0">
                          <a:effectLst/>
                          <a:latin typeface="Calibri"/>
                          <a:ea typeface="Calibri"/>
                          <a:cs typeface="Calibri"/>
                        </a:rPr>
                        <a:t> </a:t>
                      </a:r>
                      <a:endParaRPr lang="en-US" sz="900" dirty="0">
                        <a:effectLst/>
                        <a:latin typeface="Calibri"/>
                        <a:ea typeface="Calibri"/>
                      </a:endParaRPr>
                    </a:p>
                  </a:txBody>
                  <a:tcPr marL="62483" marR="62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435008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Timeline Continued</a:t>
            </a:r>
            <a:endParaRPr lang="en-US" dirty="0">
              <a:solidFill>
                <a:schemeClr val="tx1"/>
              </a:solidFill>
            </a:endParaRPr>
          </a:p>
        </p:txBody>
      </p:sp>
      <p:graphicFrame>
        <p:nvGraphicFramePr>
          <p:cNvPr id="6" name="Content Placeholder 5"/>
          <p:cNvGraphicFramePr>
            <a:graphicFrameLocks noGrp="1"/>
          </p:cNvGraphicFramePr>
          <p:nvPr>
            <p:ph idx="1"/>
          </p:nvPr>
        </p:nvGraphicFramePr>
        <p:xfrm>
          <a:off x="628650" y="2027349"/>
          <a:ext cx="7886699" cy="3512914"/>
        </p:xfrm>
        <a:graphic>
          <a:graphicData uri="http://schemas.openxmlformats.org/drawingml/2006/table">
            <a:tbl>
              <a:tblPr firstRow="1" firstCol="1" bandRow="1"/>
              <a:tblGrid>
                <a:gridCol w="1405550"/>
                <a:gridCol w="3227560"/>
                <a:gridCol w="3253589"/>
              </a:tblGrid>
              <a:tr h="3512914">
                <a:tc>
                  <a:txBody>
                    <a:bodyPr/>
                    <a:lstStyle/>
                    <a:p>
                      <a:pPr marL="0" marR="0">
                        <a:spcBef>
                          <a:spcPts val="0"/>
                        </a:spcBef>
                        <a:spcAft>
                          <a:spcPts val="0"/>
                        </a:spcAft>
                      </a:pPr>
                      <a:r>
                        <a:rPr lang="en-US" sz="1000" b="1">
                          <a:effectLst/>
                          <a:latin typeface="Calibri"/>
                          <a:ea typeface="Calibri"/>
                          <a:cs typeface="Calibri"/>
                        </a:rPr>
                        <a:t>Wednesday, September 30, 2020 </a:t>
                      </a:r>
                      <a:endParaRPr lang="en-US" sz="1000">
                        <a:effectLst/>
                        <a:latin typeface="Calibri"/>
                        <a:ea typeface="Calibri"/>
                        <a:cs typeface="Times New Roman"/>
                      </a:endParaRPr>
                    </a:p>
                  </a:txBody>
                  <a:tcPr marL="62483" marR="62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sz="900">
                        <a:effectLst/>
                        <a:latin typeface="Calibri"/>
                      </a:endParaRPr>
                    </a:p>
                  </a:txBody>
                  <a:tcPr marL="62483" marR="62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fontAlgn="base">
                        <a:spcBef>
                          <a:spcPts val="0"/>
                        </a:spcBef>
                        <a:spcAft>
                          <a:spcPts val="0"/>
                        </a:spcAft>
                      </a:pPr>
                      <a:r>
                        <a:rPr lang="en-US" sz="1000" cap="all" dirty="0">
                          <a:solidFill>
                            <a:srgbClr val="7030A0"/>
                          </a:solidFill>
                          <a:effectLst/>
                          <a:latin typeface="Calibri"/>
                          <a:ea typeface="Calibri"/>
                          <a:cs typeface="Calibri"/>
                        </a:rPr>
                        <a:t>Final Data File Approval and Report Submission</a:t>
                      </a:r>
                      <a:r>
                        <a:rPr lang="en-US" sz="1000" cap="all" dirty="0">
                          <a:solidFill>
                            <a:srgbClr val="FF0000"/>
                          </a:solidFill>
                          <a:effectLst/>
                          <a:latin typeface="Calibri"/>
                          <a:ea typeface="Calibri"/>
                          <a:cs typeface="Calibri"/>
                        </a:rPr>
                        <a:t>.</a:t>
                      </a:r>
                      <a:r>
                        <a:rPr lang="en-US" sz="1000" dirty="0">
                          <a:effectLst/>
                          <a:latin typeface="Calibri"/>
                          <a:ea typeface="Calibri"/>
                          <a:cs typeface="Calibri"/>
                        </a:rPr>
                        <a:t>  Date by which your </a:t>
                      </a:r>
                      <a:r>
                        <a:rPr lang="en-US" sz="1000" dirty="0">
                          <a:solidFill>
                            <a:srgbClr val="7030A0"/>
                          </a:solidFill>
                          <a:effectLst/>
                          <a:latin typeface="Calibri"/>
                          <a:ea typeface="Calibri"/>
                          <a:cs typeface="Calibri"/>
                        </a:rPr>
                        <a:t>complete</a:t>
                      </a:r>
                      <a:r>
                        <a:rPr lang="en-US" sz="1000" dirty="0">
                          <a:effectLst/>
                          <a:latin typeface="Calibri"/>
                          <a:ea typeface="Calibri"/>
                          <a:cs typeface="Calibri"/>
                        </a:rPr>
                        <a:t> and final Special Education Discipline Snapshot approval is due through electronic submission to the Data Pipeline</a:t>
                      </a:r>
                      <a:endParaRPr lang="en-US" sz="900" dirty="0">
                        <a:effectLst/>
                        <a:latin typeface="Calibri"/>
                        <a:ea typeface="Calibri"/>
                      </a:endParaRPr>
                    </a:p>
                    <a:p>
                      <a:pPr marL="0" marR="0" fontAlgn="base">
                        <a:spcBef>
                          <a:spcPts val="0"/>
                        </a:spcBef>
                        <a:spcAft>
                          <a:spcPts val="0"/>
                        </a:spcAft>
                      </a:pPr>
                      <a:r>
                        <a:rPr lang="en-US" sz="1000" dirty="0">
                          <a:effectLst/>
                          <a:latin typeface="Calibri"/>
                          <a:ea typeface="Calibri"/>
                          <a:cs typeface="Calibri"/>
                        </a:rPr>
                        <a:t> </a:t>
                      </a:r>
                      <a:endParaRPr lang="en-US" sz="900" dirty="0">
                        <a:effectLst/>
                        <a:latin typeface="Calibri"/>
                        <a:ea typeface="Calibri"/>
                      </a:endParaRPr>
                    </a:p>
                    <a:p>
                      <a:pPr marL="342900" marR="0" lvl="0" indent="-342900" fontAlgn="base">
                        <a:spcBef>
                          <a:spcPts val="0"/>
                        </a:spcBef>
                        <a:spcAft>
                          <a:spcPts val="0"/>
                        </a:spcAft>
                        <a:buFont typeface="Symbol"/>
                        <a:buChar char=""/>
                      </a:pPr>
                      <a:r>
                        <a:rPr lang="en-US" sz="1000" dirty="0">
                          <a:effectLst/>
                          <a:latin typeface="Calibri"/>
                          <a:ea typeface="Calibri"/>
                          <a:cs typeface="Calibri"/>
                        </a:rPr>
                        <a:t>Approve final Special Education Discipline Snapshot by clicking “Submit to CDE”</a:t>
                      </a:r>
                      <a:endParaRPr lang="en-US" sz="900" dirty="0">
                        <a:effectLst/>
                        <a:latin typeface="Calibri"/>
                        <a:ea typeface="Calibri"/>
                      </a:endParaRPr>
                    </a:p>
                    <a:p>
                      <a:pPr marL="342900" marR="0" lvl="0" indent="-342900" fontAlgn="base">
                        <a:spcBef>
                          <a:spcPts val="0"/>
                        </a:spcBef>
                        <a:spcAft>
                          <a:spcPts val="0"/>
                        </a:spcAft>
                        <a:buFont typeface="Symbol"/>
                        <a:buChar char=""/>
                      </a:pPr>
                      <a:r>
                        <a:rPr lang="en-US" sz="1000" dirty="0">
                          <a:effectLst/>
                          <a:latin typeface="Calibri"/>
                          <a:ea typeface="Calibri"/>
                          <a:cs typeface="Calibri"/>
                        </a:rPr>
                        <a:t>Date by which ALL Final signed reports must be received by CDE via the Data Management System (DMS) under the “Profile” tab (signed reports should display a printed date on or after your final Special Education Discipline Snapshot)</a:t>
                      </a:r>
                      <a:endParaRPr lang="en-US" sz="900" dirty="0">
                        <a:effectLst/>
                        <a:latin typeface="Calibri"/>
                        <a:ea typeface="Calibri"/>
                      </a:endParaRPr>
                    </a:p>
                    <a:p>
                      <a:pPr marL="0" marR="0" fontAlgn="base">
                        <a:spcBef>
                          <a:spcPts val="0"/>
                        </a:spcBef>
                        <a:spcAft>
                          <a:spcPts val="0"/>
                        </a:spcAft>
                      </a:pPr>
                      <a:r>
                        <a:rPr lang="en-US" sz="1000" dirty="0">
                          <a:effectLst/>
                          <a:latin typeface="Calibri"/>
                          <a:ea typeface="Calibri"/>
                          <a:cs typeface="Calibri"/>
                        </a:rPr>
                        <a:t> </a:t>
                      </a:r>
                      <a:endParaRPr lang="en-US" sz="900" dirty="0">
                        <a:effectLst/>
                        <a:latin typeface="Calibri"/>
                        <a:ea typeface="Calibri"/>
                      </a:endParaRPr>
                    </a:p>
                    <a:p>
                      <a:pPr marL="0" marR="0" fontAlgn="base">
                        <a:spcBef>
                          <a:spcPts val="0"/>
                        </a:spcBef>
                        <a:spcAft>
                          <a:spcPts val="0"/>
                        </a:spcAft>
                      </a:pPr>
                      <a:r>
                        <a:rPr lang="en-US" sz="1000" dirty="0">
                          <a:effectLst/>
                          <a:latin typeface="Calibri"/>
                          <a:ea typeface="Calibri"/>
                          <a:cs typeface="Calibri"/>
                        </a:rPr>
                        <a:t>The following signed reports are due today. Reports are to be uploaded to the Data Management system and must contain all pages of the reports listed below, not just the signature page. </a:t>
                      </a:r>
                      <a:endParaRPr lang="en-US" sz="900" dirty="0">
                        <a:effectLst/>
                        <a:latin typeface="Calibri"/>
                        <a:ea typeface="Calibri"/>
                      </a:endParaRPr>
                    </a:p>
                    <a:p>
                      <a:pPr marL="0" marR="0" fontAlgn="base">
                        <a:spcBef>
                          <a:spcPts val="0"/>
                        </a:spcBef>
                        <a:spcAft>
                          <a:spcPts val="0"/>
                        </a:spcAft>
                      </a:pPr>
                      <a:r>
                        <a:rPr lang="en-US" sz="1000" dirty="0">
                          <a:effectLst/>
                          <a:latin typeface="Calibri"/>
                          <a:ea typeface="Calibri"/>
                          <a:cs typeface="Calibri"/>
                        </a:rPr>
                        <a:t> </a:t>
                      </a:r>
                      <a:endParaRPr lang="en-US" sz="900" dirty="0">
                        <a:effectLst/>
                        <a:latin typeface="Calibri"/>
                        <a:ea typeface="Calibri"/>
                      </a:endParaRPr>
                    </a:p>
                    <a:p>
                      <a:pPr marL="342900" marR="0" lvl="0" indent="-342900" fontAlgn="base">
                        <a:spcBef>
                          <a:spcPts val="0"/>
                        </a:spcBef>
                        <a:spcAft>
                          <a:spcPts val="0"/>
                        </a:spcAft>
                        <a:buClr>
                          <a:srgbClr val="7030A0"/>
                        </a:buClr>
                        <a:buFont typeface="Symbol"/>
                        <a:buChar char=""/>
                      </a:pPr>
                      <a:r>
                        <a:rPr lang="en-US" sz="1000" dirty="0">
                          <a:solidFill>
                            <a:srgbClr val="7030A0"/>
                          </a:solidFill>
                          <a:effectLst/>
                          <a:latin typeface="Calibri"/>
                          <a:ea typeface="Calibri"/>
                          <a:cs typeface="Calibri"/>
                        </a:rPr>
                        <a:t>Data Summary Report </a:t>
                      </a:r>
                      <a:endParaRPr lang="en-US" sz="900" dirty="0">
                        <a:effectLst/>
                        <a:latin typeface="Calibri"/>
                        <a:ea typeface="Calibri"/>
                      </a:endParaRPr>
                    </a:p>
                    <a:p>
                      <a:pPr marL="342900" marR="0" lvl="0" indent="-342900" fontAlgn="base">
                        <a:spcBef>
                          <a:spcPts val="0"/>
                        </a:spcBef>
                        <a:spcAft>
                          <a:spcPts val="0"/>
                        </a:spcAft>
                        <a:buClr>
                          <a:srgbClr val="7030A0"/>
                        </a:buClr>
                        <a:buFont typeface="Symbol"/>
                        <a:buChar char=""/>
                      </a:pPr>
                      <a:r>
                        <a:rPr lang="en-US" sz="1000" dirty="0">
                          <a:solidFill>
                            <a:srgbClr val="7030A0"/>
                          </a:solidFill>
                          <a:effectLst/>
                          <a:latin typeface="Calibri"/>
                          <a:ea typeface="Calibri"/>
                          <a:cs typeface="Calibri"/>
                        </a:rPr>
                        <a:t>Year to Year Report</a:t>
                      </a:r>
                      <a:endParaRPr lang="en-US" sz="900" dirty="0">
                        <a:effectLst/>
                        <a:latin typeface="Calibri"/>
                        <a:ea typeface="Calibri"/>
                      </a:endParaRPr>
                    </a:p>
                    <a:p>
                      <a:pPr marL="342900" marR="0" lvl="0" indent="-342900" fontAlgn="base">
                        <a:spcBef>
                          <a:spcPts val="0"/>
                        </a:spcBef>
                        <a:spcAft>
                          <a:spcPts val="0"/>
                        </a:spcAft>
                        <a:buClr>
                          <a:srgbClr val="7030A0"/>
                        </a:buClr>
                        <a:buFont typeface="Symbol"/>
                        <a:buChar char=""/>
                      </a:pPr>
                      <a:r>
                        <a:rPr lang="en-US" sz="1000" dirty="0">
                          <a:solidFill>
                            <a:srgbClr val="7030A0"/>
                          </a:solidFill>
                          <a:effectLst/>
                          <a:latin typeface="Calibri"/>
                          <a:ea typeface="Calibri"/>
                          <a:cs typeface="Calibri"/>
                        </a:rPr>
                        <a:t>Flag Explanation Document for “A” flags (if applicable)</a:t>
                      </a:r>
                      <a:endParaRPr lang="en-US" sz="900" dirty="0">
                        <a:effectLst/>
                        <a:latin typeface="Calibri"/>
                        <a:ea typeface="Calibri"/>
                      </a:endParaRPr>
                    </a:p>
                    <a:p>
                      <a:pPr marL="0" marR="0" fontAlgn="base">
                        <a:spcBef>
                          <a:spcPts val="0"/>
                        </a:spcBef>
                        <a:spcAft>
                          <a:spcPts val="0"/>
                        </a:spcAft>
                      </a:pPr>
                      <a:r>
                        <a:rPr lang="en-US" sz="1000" dirty="0">
                          <a:solidFill>
                            <a:srgbClr val="7030A0"/>
                          </a:solidFill>
                          <a:effectLst/>
                          <a:latin typeface="Calibri"/>
                          <a:ea typeface="Calibri"/>
                          <a:cs typeface="Calibri"/>
                        </a:rPr>
                        <a:t> </a:t>
                      </a:r>
                      <a:endParaRPr lang="en-US" sz="900" dirty="0">
                        <a:effectLst/>
                        <a:latin typeface="Calibri"/>
                        <a:ea typeface="Calibri"/>
                      </a:endParaRPr>
                    </a:p>
                    <a:p>
                      <a:pPr marL="0" marR="0" fontAlgn="base">
                        <a:spcBef>
                          <a:spcPts val="0"/>
                        </a:spcBef>
                        <a:spcAft>
                          <a:spcPts val="0"/>
                        </a:spcAft>
                      </a:pPr>
                      <a:r>
                        <a:rPr lang="en-US" sz="1000" dirty="0">
                          <a:effectLst/>
                          <a:latin typeface="Calibri"/>
                          <a:ea typeface="Calibri"/>
                          <a:cs typeface="Calibri"/>
                        </a:rPr>
                        <a:t> </a:t>
                      </a:r>
                      <a:endParaRPr lang="en-US" sz="900" dirty="0">
                        <a:effectLst/>
                        <a:latin typeface="Calibri"/>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2886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Content</a:t>
            </a:r>
            <a:endParaRPr lang="en-US" sz="3600" dirty="0"/>
          </a:p>
        </p:txBody>
      </p:sp>
      <p:sp>
        <p:nvSpPr>
          <p:cNvPr id="2" name="Content Placeholder 1"/>
          <p:cNvSpPr>
            <a:spLocks noGrp="1"/>
          </p:cNvSpPr>
          <p:nvPr>
            <p:ph idx="1"/>
          </p:nvPr>
        </p:nvSpPr>
        <p:spPr/>
        <p:txBody>
          <a:bodyPr>
            <a:normAutofit fontScale="77500" lnSpcReduction="20000"/>
          </a:bodyPr>
          <a:lstStyle/>
          <a:p>
            <a:pPr marL="388620" indent="-342900">
              <a:buFont typeface="Wingdings" panose="05000000000000000000" pitchFamily="2" charset="2"/>
              <a:buChar char="v"/>
            </a:pPr>
            <a:endParaRPr lang="en-US" sz="2000" dirty="0" smtClean="0"/>
          </a:p>
          <a:p>
            <a:pPr marL="388620" indent="-342900">
              <a:buFont typeface="Wingdings" panose="05000000000000000000" pitchFamily="2" charset="2"/>
              <a:buChar char="v"/>
            </a:pPr>
            <a:r>
              <a:rPr lang="en-US" sz="2000" dirty="0" smtClean="0">
                <a:solidFill>
                  <a:schemeClr val="tx1"/>
                </a:solidFill>
              </a:rPr>
              <a:t>Section </a:t>
            </a:r>
            <a:r>
              <a:rPr lang="en-US" sz="2000" dirty="0">
                <a:solidFill>
                  <a:schemeClr val="tx1"/>
                </a:solidFill>
              </a:rPr>
              <a:t>618(a)(I)(A)(vii) of IDEA requires that states </a:t>
            </a:r>
            <a:r>
              <a:rPr lang="en-US" sz="2000" dirty="0" smtClean="0">
                <a:solidFill>
                  <a:schemeClr val="tx1"/>
                </a:solidFill>
              </a:rPr>
              <a:t>report to the federal government </a:t>
            </a:r>
            <a:r>
              <a:rPr lang="en-US" sz="2000" dirty="0">
                <a:solidFill>
                  <a:schemeClr val="tx1"/>
                </a:solidFill>
              </a:rPr>
              <a:t>the number of children with disabilities by </a:t>
            </a:r>
            <a:r>
              <a:rPr lang="en-US" sz="2000" dirty="0" smtClean="0">
                <a:solidFill>
                  <a:schemeClr val="tx1"/>
                </a:solidFill>
              </a:rPr>
              <a:t>race</a:t>
            </a:r>
            <a:r>
              <a:rPr lang="en-US" sz="2000" dirty="0">
                <a:solidFill>
                  <a:schemeClr val="tx1"/>
                </a:solidFill>
              </a:rPr>
              <a:t>, ethnicity, and disability category who are removed to an interim alternative educational setting or are subject to long-term suspensions or expulsion. </a:t>
            </a:r>
          </a:p>
          <a:p>
            <a:pPr marL="45720" indent="0">
              <a:buNone/>
            </a:pPr>
            <a:endParaRPr lang="en-US" sz="2000" dirty="0">
              <a:solidFill>
                <a:schemeClr val="tx1"/>
              </a:solidFill>
            </a:endParaRPr>
          </a:p>
          <a:p>
            <a:pPr marL="45720" indent="0">
              <a:buNone/>
            </a:pPr>
            <a:r>
              <a:rPr lang="en-US" sz="2000" dirty="0" smtClean="0">
                <a:solidFill>
                  <a:schemeClr val="tx1"/>
                </a:solidFill>
              </a:rPr>
              <a:t>Students with disabilities who </a:t>
            </a:r>
            <a:r>
              <a:rPr lang="en-US" sz="2000" dirty="0">
                <a:solidFill>
                  <a:schemeClr val="tx1"/>
                </a:solidFill>
              </a:rPr>
              <a:t>were subject to: </a:t>
            </a:r>
          </a:p>
          <a:p>
            <a:pPr marL="388620" indent="-342900">
              <a:buAutoNum type="arabicParenR"/>
            </a:pPr>
            <a:r>
              <a:rPr lang="en-US" sz="2000" dirty="0">
                <a:solidFill>
                  <a:schemeClr val="tx1"/>
                </a:solidFill>
              </a:rPr>
              <a:t>REMOVAL </a:t>
            </a:r>
            <a:r>
              <a:rPr lang="en-US" sz="2000" dirty="0" smtClean="0">
                <a:solidFill>
                  <a:schemeClr val="tx1"/>
                </a:solidFill>
              </a:rPr>
              <a:t>- Unilateral </a:t>
            </a:r>
            <a:r>
              <a:rPr lang="en-US" sz="2000" dirty="0">
                <a:solidFill>
                  <a:schemeClr val="tx1"/>
                </a:solidFill>
              </a:rPr>
              <a:t>Removals by School </a:t>
            </a:r>
            <a:r>
              <a:rPr lang="en-US" sz="2000" dirty="0" smtClean="0">
                <a:solidFill>
                  <a:schemeClr val="tx1"/>
                </a:solidFill>
              </a:rPr>
              <a:t>Personnel to an IAES </a:t>
            </a:r>
            <a:r>
              <a:rPr lang="en-US" sz="2000" dirty="0">
                <a:solidFill>
                  <a:schemeClr val="tx1"/>
                </a:solidFill>
              </a:rPr>
              <a:t>for one of the following </a:t>
            </a:r>
            <a:r>
              <a:rPr lang="en-US" sz="2000" dirty="0" smtClean="0">
                <a:solidFill>
                  <a:schemeClr val="tx1"/>
                </a:solidFill>
              </a:rPr>
              <a:t>reasons </a:t>
            </a:r>
            <a:endParaRPr lang="en-US" sz="2000" dirty="0">
              <a:solidFill>
                <a:schemeClr val="tx1"/>
              </a:solidFill>
            </a:endParaRPr>
          </a:p>
          <a:p>
            <a:pPr marL="708660" lvl="1" indent="-342900">
              <a:buFont typeface="+mj-lt"/>
              <a:buAutoNum type="alphaLcParenR"/>
            </a:pPr>
            <a:r>
              <a:rPr lang="en-US" dirty="0"/>
              <a:t>Drug</a:t>
            </a:r>
          </a:p>
          <a:p>
            <a:pPr marL="708660" lvl="1" indent="-342900">
              <a:buFont typeface="+mj-lt"/>
              <a:buAutoNum type="alphaLcParenR"/>
            </a:pPr>
            <a:r>
              <a:rPr lang="en-US" dirty="0"/>
              <a:t>Weapons</a:t>
            </a:r>
          </a:p>
          <a:p>
            <a:pPr marL="708660" lvl="1" indent="-342900">
              <a:buFont typeface="+mj-lt"/>
              <a:buAutoNum type="alphaLcParenR"/>
            </a:pPr>
            <a:r>
              <a:rPr lang="en-US" dirty="0"/>
              <a:t>Serious Bodily Injury</a:t>
            </a:r>
          </a:p>
          <a:p>
            <a:pPr marL="388620" indent="-342900">
              <a:buFont typeface="Arial" panose="020B0604020202020204" pitchFamily="34" charset="0"/>
              <a:buAutoNum type="arabicParenR"/>
            </a:pPr>
            <a:r>
              <a:rPr lang="en-US" sz="2000" dirty="0" smtClean="0">
                <a:solidFill>
                  <a:schemeClr val="tx1"/>
                </a:solidFill>
              </a:rPr>
              <a:t>REMOVAL - Removal based on a Hearing Officer Determination regarding likely injury to an IAES </a:t>
            </a:r>
          </a:p>
          <a:p>
            <a:pPr marL="388620" indent="-342900">
              <a:buFont typeface="Arial" panose="020B0604020202020204" pitchFamily="34" charset="0"/>
              <a:buAutoNum type="arabicParenR"/>
            </a:pPr>
            <a:r>
              <a:rPr lang="en-US" sz="2000" dirty="0" smtClean="0">
                <a:solidFill>
                  <a:schemeClr val="tx1"/>
                </a:solidFill>
              </a:rPr>
              <a:t>DISCIPLINE - Suspensions </a:t>
            </a:r>
          </a:p>
          <a:p>
            <a:pPr marL="708660" lvl="1" indent="-342900">
              <a:buFont typeface="+mj-lt"/>
              <a:buAutoNum type="alphaLcParenR"/>
            </a:pPr>
            <a:r>
              <a:rPr lang="en-US" dirty="0" smtClean="0"/>
              <a:t>In-School and Out-of-School totaling less than 10 school days and totaling more than 10 school days</a:t>
            </a:r>
          </a:p>
          <a:p>
            <a:pPr marL="388620" indent="-342900">
              <a:buFont typeface="Arial" panose="020B0604020202020204" pitchFamily="34" charset="0"/>
              <a:buAutoNum type="arabicParenR"/>
            </a:pPr>
            <a:r>
              <a:rPr lang="en-US" sz="2000" dirty="0" smtClean="0">
                <a:solidFill>
                  <a:schemeClr val="tx1"/>
                </a:solidFill>
              </a:rPr>
              <a:t>DISCIPLINE - Expulsions </a:t>
            </a:r>
            <a:endParaRPr lang="en-US" sz="2000" dirty="0">
              <a:solidFill>
                <a:schemeClr val="tx1"/>
              </a:solidFill>
            </a:endParaRPr>
          </a:p>
          <a:p>
            <a:pPr marL="708660" lvl="1" indent="-342900">
              <a:buFont typeface="+mj-lt"/>
              <a:buAutoNum type="alphaLcParenR"/>
            </a:pPr>
            <a:r>
              <a:rPr lang="en-US" dirty="0"/>
              <a:t>With and without educational services</a:t>
            </a:r>
          </a:p>
          <a:p>
            <a:pPr marL="0" indent="0">
              <a:buNone/>
            </a:pPr>
            <a:endParaRPr lang="en-US" dirty="0"/>
          </a:p>
        </p:txBody>
      </p:sp>
    </p:spTree>
    <p:extLst>
      <p:ext uri="{BB962C8B-B14F-4D97-AF65-F5344CB8AC3E}">
        <p14:creationId xmlns:p14="http://schemas.microsoft.com/office/powerpoint/2010/main" val="2837872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Unilateral Removals</a:t>
            </a:r>
            <a:endParaRPr lang="en-US" dirty="0"/>
          </a:p>
        </p:txBody>
      </p:sp>
      <p:sp>
        <p:nvSpPr>
          <p:cNvPr id="3" name="Content Placeholder 2"/>
          <p:cNvSpPr>
            <a:spLocks noGrp="1"/>
          </p:cNvSpPr>
          <p:nvPr>
            <p:ph idx="1"/>
          </p:nvPr>
        </p:nvSpPr>
        <p:spPr>
          <a:xfrm>
            <a:off x="606165" y="1403079"/>
            <a:ext cx="7886700" cy="4351338"/>
          </a:xfrm>
        </p:spPr>
        <p:txBody>
          <a:bodyPr/>
          <a:lstStyle/>
          <a:p>
            <a:pPr marL="0" indent="0">
              <a:buNone/>
            </a:pPr>
            <a:r>
              <a:rPr lang="en-US" b="1" dirty="0">
                <a:solidFill>
                  <a:schemeClr val="tx1"/>
                </a:solidFill>
              </a:rPr>
              <a:t>What is a </a:t>
            </a:r>
            <a:r>
              <a:rPr lang="en-US" b="1" dirty="0" smtClean="0">
                <a:solidFill>
                  <a:schemeClr val="tx1"/>
                </a:solidFill>
              </a:rPr>
              <a:t>Unilateral </a:t>
            </a:r>
            <a:r>
              <a:rPr lang="en-US" b="1" dirty="0">
                <a:solidFill>
                  <a:schemeClr val="tx1"/>
                </a:solidFill>
              </a:rPr>
              <a:t>R</a:t>
            </a:r>
            <a:r>
              <a:rPr lang="en-US" b="1" dirty="0" smtClean="0">
                <a:solidFill>
                  <a:schemeClr val="tx1"/>
                </a:solidFill>
              </a:rPr>
              <a:t>emoval</a:t>
            </a:r>
            <a:r>
              <a:rPr lang="en-US" b="1" dirty="0">
                <a:solidFill>
                  <a:schemeClr val="tx1"/>
                </a:solidFill>
              </a:rPr>
              <a:t>?</a:t>
            </a:r>
            <a:endParaRPr lang="en-US" dirty="0">
              <a:solidFill>
                <a:schemeClr val="tx1"/>
              </a:solidFill>
            </a:endParaRPr>
          </a:p>
          <a:p>
            <a:r>
              <a:rPr lang="en-US" dirty="0">
                <a:solidFill>
                  <a:schemeClr val="tx1"/>
                </a:solidFill>
              </a:rPr>
              <a:t>Instances in which school personnel (not the IEP team) order the removal of children with disabilities from their current educational placement to an appropriate interim alternative educational setting for not more than 45 school days.  The IEP team is responsible for determining the interim alternative educational setting.  Unilateral removals do </a:t>
            </a:r>
            <a:r>
              <a:rPr lang="en-US" u="sng" dirty="0">
                <a:solidFill>
                  <a:schemeClr val="tx1"/>
                </a:solidFill>
              </a:rPr>
              <a:t>not</a:t>
            </a:r>
            <a:r>
              <a:rPr lang="en-US" dirty="0">
                <a:solidFill>
                  <a:schemeClr val="tx1"/>
                </a:solidFill>
              </a:rPr>
              <a:t> include decisions by the IEP team to change a student’s placement.</a:t>
            </a:r>
          </a:p>
          <a:p>
            <a:endParaRPr lang="en-US" dirty="0"/>
          </a:p>
        </p:txBody>
      </p:sp>
    </p:spTree>
    <p:extLst>
      <p:ext uri="{BB962C8B-B14F-4D97-AF65-F5344CB8AC3E}">
        <p14:creationId xmlns:p14="http://schemas.microsoft.com/office/powerpoint/2010/main" val="306664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Interim Alternative Educational Setting (IAES)</a:t>
            </a:r>
            <a:endParaRPr lang="en-US" dirty="0"/>
          </a:p>
        </p:txBody>
      </p:sp>
      <p:sp>
        <p:nvSpPr>
          <p:cNvPr id="2" name="Content Placeholder 1"/>
          <p:cNvSpPr>
            <a:spLocks noGrp="1"/>
          </p:cNvSpPr>
          <p:nvPr>
            <p:ph idx="1"/>
          </p:nvPr>
        </p:nvSpPr>
        <p:spPr/>
        <p:txBody>
          <a:bodyPr>
            <a:normAutofit fontScale="92500"/>
          </a:bodyPr>
          <a:lstStyle/>
          <a:p>
            <a:pPr marL="0" indent="0" algn="ctr">
              <a:buNone/>
            </a:pPr>
            <a:r>
              <a:rPr lang="en-US" b="1" i="1" dirty="0">
                <a:solidFill>
                  <a:schemeClr val="tx1"/>
                </a:solidFill>
              </a:rPr>
              <a:t>Unilateral Removals by School Personnel and </a:t>
            </a:r>
          </a:p>
          <a:p>
            <a:pPr marL="0" indent="0" algn="ctr">
              <a:buNone/>
            </a:pPr>
            <a:r>
              <a:rPr lang="en-US" b="1" i="1" dirty="0">
                <a:solidFill>
                  <a:schemeClr val="tx1"/>
                </a:solidFill>
              </a:rPr>
              <a:t>Removed Based on  Hearing Officer’s Determination</a:t>
            </a:r>
          </a:p>
          <a:p>
            <a:endParaRPr lang="en-US" i="1" dirty="0">
              <a:solidFill>
                <a:schemeClr val="tx1"/>
              </a:solidFill>
            </a:endParaRPr>
          </a:p>
          <a:p>
            <a:endParaRPr lang="en-US" i="1" dirty="0">
              <a:solidFill>
                <a:schemeClr val="tx1"/>
              </a:solidFill>
            </a:endParaRPr>
          </a:p>
          <a:p>
            <a:pPr marL="0" indent="0">
              <a:buNone/>
            </a:pPr>
            <a:r>
              <a:rPr lang="en-US" i="1" dirty="0">
                <a:solidFill>
                  <a:schemeClr val="tx1"/>
                </a:solidFill>
              </a:rPr>
              <a:t>*</a:t>
            </a:r>
            <a:r>
              <a:rPr lang="en-US" b="1" dirty="0">
                <a:solidFill>
                  <a:schemeClr val="tx1"/>
                </a:solidFill>
              </a:rPr>
              <a:t>Interim Alternative Educational Setting (IAES) – </a:t>
            </a:r>
            <a:r>
              <a:rPr lang="en-US" dirty="0">
                <a:solidFill>
                  <a:schemeClr val="tx1"/>
                </a:solidFill>
              </a:rPr>
              <a:t>An appropriate setting determined by the child’s IEP team or hearing office in which the child is placed for no more than 45 school days. This setting enables the child to continue to receive educational services and participate in the general education curriculum (although in another setting) and to progress toward meeting the goals set out in the IEP. As appropriate, the setting includes a functional behavioral assessment and behavioral intervention services and a modification to address the behavior violation so that it does not recur.</a:t>
            </a:r>
          </a:p>
        </p:txBody>
      </p:sp>
    </p:spTree>
    <p:extLst>
      <p:ext uri="{BB962C8B-B14F-4D97-AF65-F5344CB8AC3E}">
        <p14:creationId xmlns:p14="http://schemas.microsoft.com/office/powerpoint/2010/main" val="3273346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rmAutofit/>
          </a:bodyPr>
          <a:lstStyle/>
          <a:p>
            <a:r>
              <a:rPr lang="en-US" altLang="en-US" sz="2800" dirty="0" smtClean="0">
                <a:latin typeface="Museo Slab 500" pitchFamily="50" charset="0"/>
              </a:rPr>
              <a:t> </a:t>
            </a:r>
            <a:r>
              <a:rPr lang="en-US" altLang="en-US" sz="3200" dirty="0" smtClean="0">
                <a:latin typeface="Museo Slab 500" pitchFamily="50" charset="0"/>
              </a:rPr>
              <a:t>Reporting Period</a:t>
            </a:r>
            <a:endParaRPr lang="en-US" altLang="en-US" sz="3200" dirty="0">
              <a:latin typeface="Museo Slab 500" pitchFamily="50" charset="0"/>
            </a:endParaRPr>
          </a:p>
        </p:txBody>
      </p:sp>
      <p:sp>
        <p:nvSpPr>
          <p:cNvPr id="6147" name="Rectangle 3"/>
          <p:cNvSpPr>
            <a:spLocks noGrp="1" noChangeArrowheads="1"/>
          </p:cNvSpPr>
          <p:nvPr>
            <p:ph idx="1"/>
          </p:nvPr>
        </p:nvSpPr>
        <p:spPr bwMode="auto">
          <a:solidFill>
            <a:schemeClr val="accent2">
              <a:lumMod val="40000"/>
              <a:lumOff val="60000"/>
            </a:schemeClr>
          </a:solidFill>
          <a:ln w="28575">
            <a:solidFill>
              <a:schemeClr val="tx1"/>
            </a:solidFill>
            <a:miter lim="800000"/>
            <a:headEnd/>
            <a:tailEnd/>
          </a:ln>
          <a:extLst/>
        </p:spPr>
        <p:txBody>
          <a:bodyPr vert="horz" wrap="square" lIns="91432" tIns="45716" rIns="91432" bIns="45716" numCol="1" anchor="t" anchorCtr="0" compatLnSpc="1">
            <a:prstTxWarp prst="textNoShape">
              <a:avLst/>
            </a:prstTxWarp>
            <a:normAutofit/>
          </a:bodyPr>
          <a:lstStyle/>
          <a:p>
            <a:pPr marL="45720" indent="0">
              <a:buNone/>
            </a:pPr>
            <a:r>
              <a:rPr lang="en-US" altLang="en-US" sz="2800" b="1" dirty="0" smtClean="0">
                <a:solidFill>
                  <a:schemeClr val="tx1"/>
                </a:solidFill>
                <a:latin typeface="+mn-lt"/>
                <a:ea typeface="Verdana" pitchFamily="34" charset="0"/>
                <a:cs typeface="Verdana" pitchFamily="34" charset="0"/>
              </a:rPr>
              <a:t>Special </a:t>
            </a:r>
            <a:r>
              <a:rPr lang="en-US" altLang="en-US" sz="2800" b="1" dirty="0">
                <a:solidFill>
                  <a:schemeClr val="tx1"/>
                </a:solidFill>
                <a:latin typeface="+mn-lt"/>
                <a:ea typeface="Verdana" pitchFamily="34" charset="0"/>
                <a:cs typeface="Verdana" pitchFamily="34" charset="0"/>
              </a:rPr>
              <a:t>Education </a:t>
            </a:r>
            <a:r>
              <a:rPr lang="en-US" altLang="en-US" sz="2800" b="1" dirty="0" smtClean="0">
                <a:solidFill>
                  <a:schemeClr val="tx1"/>
                </a:solidFill>
                <a:latin typeface="+mn-lt"/>
                <a:ea typeface="Verdana" pitchFamily="34" charset="0"/>
                <a:cs typeface="Verdana" pitchFamily="34" charset="0"/>
              </a:rPr>
              <a:t>Discipline reporting period:</a:t>
            </a:r>
          </a:p>
          <a:p>
            <a:pPr marL="45720" indent="0">
              <a:buNone/>
            </a:pPr>
            <a:endParaRPr lang="en-US" b="1" dirty="0" smtClean="0">
              <a:solidFill>
                <a:schemeClr val="tx1"/>
              </a:solidFill>
              <a:latin typeface="+mn-lt"/>
            </a:endParaRPr>
          </a:p>
          <a:p>
            <a:pPr marL="388620" indent="-342900">
              <a:buFont typeface="Wingdings" panose="05000000000000000000" pitchFamily="2" charset="2"/>
              <a:buChar char="Ø"/>
            </a:pPr>
            <a:r>
              <a:rPr lang="en-US" b="1" dirty="0" smtClean="0">
                <a:solidFill>
                  <a:schemeClr val="tx1"/>
                </a:solidFill>
                <a:latin typeface="+mn-lt"/>
              </a:rPr>
              <a:t>Report </a:t>
            </a:r>
            <a:r>
              <a:rPr lang="en-US" b="1" u="sng" dirty="0" smtClean="0">
                <a:solidFill>
                  <a:schemeClr val="tx1"/>
                </a:solidFill>
                <a:latin typeface="+mn-lt"/>
              </a:rPr>
              <a:t>Disciplinary Actions </a:t>
            </a:r>
            <a:r>
              <a:rPr lang="en-US" b="1" dirty="0" smtClean="0">
                <a:solidFill>
                  <a:schemeClr val="tx1"/>
                </a:solidFill>
                <a:latin typeface="+mn-lt"/>
              </a:rPr>
              <a:t>occurring </a:t>
            </a:r>
            <a:r>
              <a:rPr lang="en-US" b="1" dirty="0">
                <a:solidFill>
                  <a:schemeClr val="tx1"/>
                </a:solidFill>
                <a:latin typeface="+mn-lt"/>
              </a:rPr>
              <a:t>in the current collection period of July 1, </a:t>
            </a:r>
            <a:r>
              <a:rPr lang="en-US" b="1" dirty="0" smtClean="0">
                <a:solidFill>
                  <a:schemeClr val="tx1"/>
                </a:solidFill>
                <a:latin typeface="+mn-lt"/>
              </a:rPr>
              <a:t>2019 through </a:t>
            </a:r>
            <a:r>
              <a:rPr lang="en-US" b="1" dirty="0">
                <a:solidFill>
                  <a:schemeClr val="tx1"/>
                </a:solidFill>
                <a:latin typeface="+mn-lt"/>
              </a:rPr>
              <a:t>June 30, </a:t>
            </a:r>
            <a:r>
              <a:rPr lang="en-US" b="1" dirty="0" smtClean="0">
                <a:solidFill>
                  <a:schemeClr val="tx1"/>
                </a:solidFill>
                <a:latin typeface="+mn-lt"/>
              </a:rPr>
              <a:t>2020</a:t>
            </a:r>
          </a:p>
          <a:p>
            <a:pPr marL="45720" indent="0">
              <a:buNone/>
            </a:pPr>
            <a:r>
              <a:rPr lang="en-US" sz="1800" dirty="0" smtClean="0"/>
              <a:t>     on incidents that occurred generally </a:t>
            </a:r>
            <a:r>
              <a:rPr lang="en-US" sz="1800" dirty="0"/>
              <a:t>between July 1, </a:t>
            </a:r>
            <a:r>
              <a:rPr lang="en-US" sz="1800" dirty="0" smtClean="0"/>
              <a:t>2019 and </a:t>
            </a:r>
            <a:r>
              <a:rPr lang="en-US" sz="1800" dirty="0"/>
              <a:t>June 30, </a:t>
            </a:r>
            <a:r>
              <a:rPr lang="en-US" sz="1800" dirty="0" smtClean="0"/>
              <a:t>2020</a:t>
            </a:r>
          </a:p>
          <a:p>
            <a:pPr marL="845820" lvl="1" indent="-342900"/>
            <a:r>
              <a:rPr lang="en-US" sz="1800" dirty="0" smtClean="0"/>
              <a:t>Incidents may occur in the prior school year but an exception is needed to resolve edit DA043</a:t>
            </a:r>
          </a:p>
          <a:p>
            <a:endParaRPr lang="en-US" dirty="0">
              <a:solidFill>
                <a:schemeClr val="tx1"/>
              </a:solidFill>
            </a:endParaRPr>
          </a:p>
          <a:p>
            <a:pPr marL="45720" indent="0">
              <a:buNone/>
            </a:pPr>
            <a:r>
              <a:rPr lang="en-US" altLang="en-US" sz="1800" dirty="0" smtClean="0">
                <a:ea typeface="Verdana" pitchFamily="34" charset="0"/>
                <a:cs typeface="Verdana" pitchFamily="34" charset="0"/>
              </a:rPr>
              <a:t>*Okay if there are no Discipline Actions to report in your district after online services began</a:t>
            </a:r>
          </a:p>
          <a:p>
            <a:pPr marL="45720" indent="0">
              <a:buNone/>
            </a:pPr>
            <a:endParaRPr lang="en-US" altLang="en-US" sz="1800" dirty="0">
              <a:ea typeface="Verdana" pitchFamily="34" charset="0"/>
              <a:cs typeface="Verdana" pitchFamily="34" charset="0"/>
            </a:endParaRPr>
          </a:p>
          <a:p>
            <a:pPr marL="457200" lvl="1" indent="0" eaLnBrk="1" hangingPunct="1">
              <a:buNone/>
            </a:pPr>
            <a:endParaRPr lang="en-US" altLang="en-US" sz="3200" dirty="0">
              <a:latin typeface="Verdana" pitchFamily="34" charset="0"/>
              <a:ea typeface="Verdana" pitchFamily="34" charset="0"/>
              <a:cs typeface="Verdana" pitchFamily="34" charset="0"/>
            </a:endParaRPr>
          </a:p>
          <a:p>
            <a:pPr>
              <a:buFontTx/>
              <a:buNone/>
            </a:pPr>
            <a:endParaRPr lang="en-US" altLang="en-US" sz="3200" dirty="0">
              <a:latin typeface="Verdana" pitchFamily="34" charset="0"/>
              <a:ea typeface="Verdana" pitchFamily="34" charset="0"/>
              <a:cs typeface="Verdana" pitchFamily="34" charset="0"/>
            </a:endParaRPr>
          </a:p>
        </p:txBody>
      </p:sp>
      <p:sp>
        <p:nvSpPr>
          <p:cNvPr id="4" name="Rectangle 3"/>
          <p:cNvSpPr/>
          <p:nvPr/>
        </p:nvSpPr>
        <p:spPr>
          <a:xfrm>
            <a:off x="7483641" y="984981"/>
            <a:ext cx="142236" cy="1150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570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rmAutofit/>
          </a:bodyPr>
          <a:lstStyle/>
          <a:p>
            <a:r>
              <a:rPr lang="en-US" altLang="en-US" sz="2800" dirty="0" smtClean="0">
                <a:latin typeface="Museo Slab 500" pitchFamily="50" charset="0"/>
              </a:rPr>
              <a:t> Special Education Discipline Interchange (District-DIS Role)</a:t>
            </a:r>
            <a:endParaRPr lang="en-US" altLang="en-US" sz="3200" dirty="0">
              <a:latin typeface="Museo Slab 500" pitchFamily="50" charset="0"/>
            </a:endParaRPr>
          </a:p>
        </p:txBody>
      </p:sp>
      <p:sp>
        <p:nvSpPr>
          <p:cNvPr id="4" name="Rectangle 3"/>
          <p:cNvSpPr/>
          <p:nvPr/>
        </p:nvSpPr>
        <p:spPr>
          <a:xfrm>
            <a:off x="7483641" y="984981"/>
            <a:ext cx="142236" cy="1150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869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Special Education Discipline Interchange – 1 File</a:t>
            </a:r>
            <a:endParaRPr lang="en-US" dirty="0"/>
          </a:p>
        </p:txBody>
      </p:sp>
      <p:sp>
        <p:nvSpPr>
          <p:cNvPr id="6" name="Content Placeholder 5"/>
          <p:cNvSpPr>
            <a:spLocks noGrp="1"/>
          </p:cNvSpPr>
          <p:nvPr>
            <p:ph idx="1"/>
          </p:nvPr>
        </p:nvSpPr>
        <p:spPr>
          <a:xfrm>
            <a:off x="562131" y="1463040"/>
            <a:ext cx="4402976" cy="2681740"/>
          </a:xfrm>
          <a:solidFill>
            <a:srgbClr val="6EC4E8"/>
          </a:solidFill>
          <a:ln>
            <a:solidFill>
              <a:schemeClr val="tx1"/>
            </a:solidFill>
          </a:ln>
        </p:spPr>
        <p:txBody>
          <a:bodyPr>
            <a:normAutofit/>
          </a:bodyPr>
          <a:lstStyle/>
          <a:p>
            <a:pPr marL="0" indent="0">
              <a:buNone/>
            </a:pPr>
            <a:r>
              <a:rPr lang="en-US" sz="1600" b="1" u="sng" dirty="0" smtClean="0"/>
              <a:t>Discipline Action File</a:t>
            </a:r>
          </a:p>
          <a:p>
            <a:pPr marL="0" indent="0">
              <a:buNone/>
            </a:pPr>
            <a:r>
              <a:rPr lang="en-US" sz="1600" dirty="0" smtClean="0"/>
              <a:t>Discipline actions on students with an active IEP</a:t>
            </a:r>
          </a:p>
          <a:p>
            <a:pPr marL="0" indent="0">
              <a:buNone/>
            </a:pPr>
            <a:endParaRPr lang="en-US" sz="1600" dirty="0" smtClean="0"/>
          </a:p>
          <a:p>
            <a:pPr marL="0" indent="0">
              <a:buNone/>
            </a:pPr>
            <a:endParaRPr lang="en-US" dirty="0"/>
          </a:p>
        </p:txBody>
      </p:sp>
      <p:sp>
        <p:nvSpPr>
          <p:cNvPr id="8" name="TextBox 7"/>
          <p:cNvSpPr txBox="1"/>
          <p:nvPr/>
        </p:nvSpPr>
        <p:spPr>
          <a:xfrm>
            <a:off x="705505" y="4043856"/>
            <a:ext cx="7874877" cy="2277547"/>
          </a:xfrm>
          <a:prstGeom prst="rect">
            <a:avLst/>
          </a:prstGeom>
          <a:noFill/>
        </p:spPr>
        <p:txBody>
          <a:bodyPr wrap="square" rtlCol="0">
            <a:spAutoFit/>
          </a:bodyPr>
          <a:lstStyle/>
          <a:p>
            <a:endParaRPr lang="en-US" sz="1600" dirty="0"/>
          </a:p>
          <a:p>
            <a:r>
              <a:rPr lang="en-US" dirty="0" smtClean="0"/>
              <a:t>SPED Discipline </a:t>
            </a:r>
            <a:r>
              <a:rPr lang="en-US" dirty="0"/>
              <a:t>Interchange </a:t>
            </a:r>
            <a:r>
              <a:rPr lang="en-US" dirty="0" smtClean="0"/>
              <a:t>Resources found here: </a:t>
            </a:r>
            <a:r>
              <a:rPr lang="en-US" dirty="0">
                <a:hlinkClick r:id="rId2"/>
              </a:rPr>
              <a:t>http://</a:t>
            </a:r>
            <a:r>
              <a:rPr lang="en-US" dirty="0" smtClean="0">
                <a:hlinkClick r:id="rId2"/>
              </a:rPr>
              <a:t>www.cde.state.co.us/datapipeline/inter_sped-discipline</a:t>
            </a:r>
            <a:endParaRPr lang="en-US" dirty="0" smtClean="0"/>
          </a:p>
          <a:p>
            <a:pPr marL="285750" indent="-285750">
              <a:buFont typeface="Arial" panose="020B0604020202020204" pitchFamily="34" charset="0"/>
              <a:buChar char="•"/>
            </a:pPr>
            <a:r>
              <a:rPr lang="en-US" dirty="0" smtClean="0"/>
              <a:t>File Layout and Definitions - lists all data fields, definitions, and codes</a:t>
            </a:r>
          </a:p>
          <a:p>
            <a:pPr marL="285750" indent="-285750">
              <a:buFont typeface="Arial" panose="020B0604020202020204" pitchFamily="34" charset="0"/>
              <a:buChar char="•"/>
            </a:pPr>
            <a:r>
              <a:rPr lang="en-US" dirty="0"/>
              <a:t>Timeline – please print for your </a:t>
            </a:r>
            <a:r>
              <a:rPr lang="en-US" dirty="0" smtClean="0"/>
              <a:t>reference</a:t>
            </a:r>
          </a:p>
          <a:p>
            <a:pPr marL="285750" indent="-285750">
              <a:buFont typeface="Arial" panose="020B0604020202020204" pitchFamily="34" charset="0"/>
              <a:buChar char="•"/>
            </a:pPr>
            <a:r>
              <a:rPr lang="en-US" dirty="0" smtClean="0"/>
              <a:t>Business Rules – lists all edit validations and short message on how to fix</a:t>
            </a:r>
          </a:p>
          <a:p>
            <a:pPr marL="285750" indent="-285750">
              <a:buFont typeface="Arial" panose="020B0604020202020204" pitchFamily="34" charset="0"/>
              <a:buChar char="•"/>
            </a:pPr>
            <a:r>
              <a:rPr lang="en-US" dirty="0" smtClean="0"/>
              <a:t>Excel Template – not required but helpful if you need it</a:t>
            </a:r>
          </a:p>
          <a:p>
            <a:pPr marL="285750" indent="-285750">
              <a:buFont typeface="Arial" panose="020B0604020202020204" pitchFamily="34" charset="0"/>
              <a:buChar char="•"/>
            </a:pPr>
            <a:r>
              <a:rPr lang="en-US" dirty="0" smtClean="0"/>
              <a:t>Exception Template – under Additional Resources</a:t>
            </a:r>
            <a:endParaRPr lang="en-US" dirty="0"/>
          </a:p>
        </p:txBody>
      </p:sp>
      <p:pic>
        <p:nvPicPr>
          <p:cNvPr id="2052" name="Picture 4" descr="C:\Users\Heitman_L\AppData\Local\Microsoft\Windows\Temporary Internet Files\Content.IE5\6PAOAUK0\disabilitie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854" y="2509032"/>
            <a:ext cx="3683574" cy="15348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Heitman_L\AppData\Local\Microsoft\Windows\Temporary Internet Files\Content.IE5\Z4WKUL07\checkit[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02766">
            <a:off x="4950901" y="2893382"/>
            <a:ext cx="2200611" cy="176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821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Discipline Interchange Resources</a:t>
            </a:r>
            <a:endParaRPr lang="en-US" dirty="0"/>
          </a:p>
        </p:txBody>
      </p:sp>
      <p:sp>
        <p:nvSpPr>
          <p:cNvPr id="4" name="TextBox 3"/>
          <p:cNvSpPr txBox="1"/>
          <p:nvPr/>
        </p:nvSpPr>
        <p:spPr>
          <a:xfrm>
            <a:off x="382249" y="1833264"/>
            <a:ext cx="8349521" cy="369332"/>
          </a:xfrm>
          <a:prstGeom prst="rect">
            <a:avLst/>
          </a:prstGeom>
          <a:noFill/>
        </p:spPr>
        <p:txBody>
          <a:bodyPr wrap="square" rtlCol="0">
            <a:spAutoFit/>
          </a:bodyPr>
          <a:lstStyle/>
          <a:p>
            <a:r>
              <a:rPr lang="en-US" dirty="0" smtClean="0">
                <a:hlinkClick r:id="rId2"/>
              </a:rPr>
              <a:t>http</a:t>
            </a:r>
            <a:r>
              <a:rPr lang="en-US" dirty="0">
                <a:hlinkClick r:id="rId2"/>
              </a:rPr>
              <a:t>://</a:t>
            </a:r>
            <a:r>
              <a:rPr lang="en-US" dirty="0" smtClean="0">
                <a:hlinkClick r:id="rId2"/>
              </a:rPr>
              <a:t>www.cde.state.co.us/datapipeline/inter_sped-discipline</a:t>
            </a:r>
            <a:r>
              <a:rPr lang="en-US" dirty="0" smtClean="0"/>
              <a:t> </a:t>
            </a:r>
            <a:endParaRPr lang="en-US" dirty="0"/>
          </a:p>
        </p:txBody>
      </p:sp>
      <p:sp>
        <p:nvSpPr>
          <p:cNvPr id="5" name="TextBox 4"/>
          <p:cNvSpPr txBox="1"/>
          <p:nvPr/>
        </p:nvSpPr>
        <p:spPr>
          <a:xfrm>
            <a:off x="487180" y="1386590"/>
            <a:ext cx="8244590" cy="338554"/>
          </a:xfrm>
          <a:prstGeom prst="rect">
            <a:avLst/>
          </a:prstGeom>
          <a:noFill/>
        </p:spPr>
        <p:txBody>
          <a:bodyPr wrap="square" rtlCol="0">
            <a:spAutoFit/>
          </a:bodyPr>
          <a:lstStyle/>
          <a:p>
            <a:r>
              <a:rPr lang="en-US" sz="1600" dirty="0" smtClean="0"/>
              <a:t>Timeline, Discipline Action File Layout, Template, Business Rules, and other helpful resources: </a:t>
            </a:r>
            <a:endParaRPr lang="en-US" sz="1600" dirty="0"/>
          </a:p>
        </p:txBody>
      </p:sp>
      <p:sp>
        <p:nvSpPr>
          <p:cNvPr id="6" name="Right Arrow 5"/>
          <p:cNvSpPr/>
          <p:nvPr/>
        </p:nvSpPr>
        <p:spPr>
          <a:xfrm rot="10564588">
            <a:off x="5819764" y="4614265"/>
            <a:ext cx="532564" cy="149308"/>
          </a:xfrm>
          <a:prstGeom prst="rightArrow">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3" name="Rectangle 2"/>
          <p:cNvSpPr/>
          <p:nvPr/>
        </p:nvSpPr>
        <p:spPr>
          <a:xfrm>
            <a:off x="1304144" y="2465881"/>
            <a:ext cx="6250338" cy="3584541"/>
          </a:xfrm>
          <a:prstGeom prst="rect">
            <a:avLst/>
          </a:prstGeom>
          <a:noFill/>
          <a:ln w="762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4098"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1739" t="14357" r="10276" b="6613"/>
          <a:stretch/>
        </p:blipFill>
        <p:spPr bwMode="auto">
          <a:xfrm>
            <a:off x="1304144" y="2465881"/>
            <a:ext cx="6150521" cy="350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312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Special Education Discipline</a:t>
            </a:r>
            <a:endParaRPr lang="en-US" dirty="0"/>
          </a:p>
        </p:txBody>
      </p:sp>
      <p:sp>
        <p:nvSpPr>
          <p:cNvPr id="2" name="Content Placeholder 1"/>
          <p:cNvSpPr>
            <a:spLocks noGrp="1"/>
          </p:cNvSpPr>
          <p:nvPr>
            <p:ph idx="1"/>
          </p:nvPr>
        </p:nvSpPr>
        <p:spPr/>
        <p:txBody>
          <a:bodyPr/>
          <a:lstStyle/>
          <a:p>
            <a:pPr marL="0" lvl="1" indent="0">
              <a:spcBef>
                <a:spcPts val="1000"/>
              </a:spcBef>
              <a:buNone/>
            </a:pPr>
            <a:r>
              <a:rPr lang="en-US" sz="1800" dirty="0" smtClean="0"/>
              <a:t>Welcome and thank you for joining the webinar!</a:t>
            </a:r>
            <a:endParaRPr lang="en-US" sz="1800" dirty="0"/>
          </a:p>
          <a:p>
            <a:endParaRPr lang="en-US" sz="2000" dirty="0" smtClean="0">
              <a:solidFill>
                <a:srgbClr val="00B050"/>
              </a:solidFill>
            </a:endParaRPr>
          </a:p>
          <a:p>
            <a:pPr marL="0" indent="0">
              <a:buNone/>
            </a:pPr>
            <a:r>
              <a:rPr lang="en-US" dirty="0" smtClean="0">
                <a:solidFill>
                  <a:schemeClr val="tx1"/>
                </a:solidFill>
              </a:rPr>
              <a:t>Login Information:</a:t>
            </a:r>
            <a:endParaRPr lang="en-US" dirty="0">
              <a:solidFill>
                <a:schemeClr val="tx1"/>
              </a:solidFill>
            </a:endParaRPr>
          </a:p>
          <a:p>
            <a:r>
              <a:rPr lang="en-US" sz="1600" u="sng" dirty="0">
                <a:solidFill>
                  <a:schemeClr val="tx1"/>
                </a:solidFill>
                <a:hlinkClick r:id="rId2"/>
              </a:rPr>
              <a:t>https://cdeinfotech.adobeconnect.com/data_services/</a:t>
            </a:r>
            <a:endParaRPr lang="en-US" sz="1600" dirty="0" smtClean="0">
              <a:solidFill>
                <a:schemeClr val="tx1"/>
              </a:solidFill>
            </a:endParaRPr>
          </a:p>
          <a:p>
            <a:r>
              <a:rPr lang="en-US" sz="1600" dirty="0" smtClean="0">
                <a:solidFill>
                  <a:schemeClr val="tx1"/>
                </a:solidFill>
              </a:rPr>
              <a:t>Call-in </a:t>
            </a:r>
            <a:r>
              <a:rPr lang="en-US" sz="1600" dirty="0">
                <a:solidFill>
                  <a:schemeClr val="tx1"/>
                </a:solidFill>
              </a:rPr>
              <a:t>number</a:t>
            </a:r>
            <a:r>
              <a:rPr lang="en-US" sz="1600" dirty="0" smtClean="0">
                <a:solidFill>
                  <a:schemeClr val="tx1"/>
                </a:solidFill>
              </a:rPr>
              <a:t>: 1-855-397-4421</a:t>
            </a:r>
          </a:p>
          <a:p>
            <a:r>
              <a:rPr lang="en-US" sz="1600" dirty="0" smtClean="0">
                <a:solidFill>
                  <a:schemeClr val="tx1"/>
                </a:solidFill>
              </a:rPr>
              <a:t>*Please mute your phone to minimize background noise</a:t>
            </a:r>
          </a:p>
          <a:p>
            <a:pPr marL="0" indent="0">
              <a:buNone/>
            </a:pPr>
            <a:endParaRPr lang="en-US" sz="1600" dirty="0"/>
          </a:p>
          <a:p>
            <a:pPr marL="0" indent="0">
              <a:buNone/>
            </a:pPr>
            <a:r>
              <a:rPr lang="en-US" sz="1600" dirty="0" smtClean="0">
                <a:solidFill>
                  <a:schemeClr val="tx1"/>
                </a:solidFill>
              </a:rPr>
              <a:t>Collection coordinator:</a:t>
            </a:r>
            <a:endParaRPr lang="en-US" sz="1600" dirty="0">
              <a:solidFill>
                <a:schemeClr val="tx1"/>
              </a:solidFill>
            </a:endParaRPr>
          </a:p>
          <a:p>
            <a:pPr marL="365125" lvl="1" indent="0">
              <a:buNone/>
            </a:pPr>
            <a:r>
              <a:rPr lang="en-US" sz="1800" dirty="0" smtClean="0"/>
              <a:t>Lindsey </a:t>
            </a:r>
            <a:r>
              <a:rPr lang="en-US" sz="1800" dirty="0"/>
              <a:t>Heitman</a:t>
            </a:r>
          </a:p>
          <a:p>
            <a:pPr marL="822325" lvl="2" indent="-182563">
              <a:buFont typeface="Wingdings" pitchFamily="2" charset="2"/>
              <a:buChar char="§"/>
            </a:pPr>
            <a:r>
              <a:rPr lang="en-US" dirty="0"/>
              <a:t>Heitman_l@cde.state.co.us</a:t>
            </a:r>
          </a:p>
          <a:p>
            <a:pPr marL="822325" lvl="2" indent="-182563">
              <a:buFont typeface="Wingdings" pitchFamily="2" charset="2"/>
              <a:buChar char="§"/>
            </a:pPr>
            <a:r>
              <a:rPr lang="en-US" dirty="0"/>
              <a:t>(303) 866-5759</a:t>
            </a:r>
          </a:p>
          <a:p>
            <a:endParaRPr lang="en-US" sz="1600" dirty="0" smtClean="0">
              <a:solidFill>
                <a:schemeClr val="accent3">
                  <a:lumMod val="75000"/>
                </a:schemeClr>
              </a:solidFill>
            </a:endParaRPr>
          </a:p>
          <a:p>
            <a:endParaRPr lang="en-US" sz="1600" dirty="0">
              <a:solidFill>
                <a:schemeClr val="accent3">
                  <a:lumMod val="75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677" y="1401510"/>
            <a:ext cx="3055675" cy="245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807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Disciplines – Suspension &amp; Expulsions</a:t>
            </a:r>
            <a:endParaRPr lang="en-US" dirty="0"/>
          </a:p>
        </p:txBody>
      </p:sp>
      <p:sp>
        <p:nvSpPr>
          <p:cNvPr id="4" name="Content Placeholder 3"/>
          <p:cNvSpPr>
            <a:spLocks noGrp="1"/>
          </p:cNvSpPr>
          <p:nvPr>
            <p:ph idx="1"/>
          </p:nvPr>
        </p:nvSpPr>
        <p:spPr/>
        <p:txBody>
          <a:bodyPr>
            <a:noAutofit/>
          </a:bodyPr>
          <a:lstStyle/>
          <a:p>
            <a:pPr marL="0" indent="0">
              <a:lnSpc>
                <a:spcPct val="120000"/>
              </a:lnSpc>
              <a:spcBef>
                <a:spcPts val="0"/>
              </a:spcBef>
              <a:buNone/>
            </a:pPr>
            <a:r>
              <a:rPr lang="en-US" sz="2000" dirty="0" smtClean="0">
                <a:solidFill>
                  <a:schemeClr val="tx1"/>
                </a:solidFill>
                <a:latin typeface="+mn-lt"/>
              </a:rPr>
              <a:t>Suspensions and Expulsions</a:t>
            </a:r>
          </a:p>
          <a:p>
            <a:pPr marL="457200" indent="-457200">
              <a:lnSpc>
                <a:spcPct val="120000"/>
              </a:lnSpc>
              <a:spcBef>
                <a:spcPts val="0"/>
              </a:spcBef>
              <a:buFont typeface="+mj-lt"/>
              <a:buAutoNum type="arabicPeriod"/>
            </a:pPr>
            <a:r>
              <a:rPr lang="en-US" sz="2000" b="1" i="1" dirty="0" smtClean="0">
                <a:solidFill>
                  <a:schemeClr val="accent6"/>
                </a:solidFill>
                <a:latin typeface="+mn-lt"/>
              </a:rPr>
              <a:t>In-School Suspension </a:t>
            </a:r>
            <a:r>
              <a:rPr lang="en-US" sz="2000" i="1" dirty="0" smtClean="0">
                <a:solidFill>
                  <a:schemeClr val="tx1"/>
                </a:solidFill>
                <a:latin typeface="+mn-lt"/>
              </a:rPr>
              <a:t>– </a:t>
            </a:r>
            <a:r>
              <a:rPr lang="en-US" sz="2000" dirty="0" smtClean="0">
                <a:solidFill>
                  <a:schemeClr val="tx1"/>
                </a:solidFill>
                <a:latin typeface="+mn-lt"/>
              </a:rPr>
              <a:t>child is temporarily removed from regular classroom for disciplinary purposes but remains under the direct supervision of school personnel. </a:t>
            </a:r>
          </a:p>
          <a:p>
            <a:pPr marL="457200" indent="-457200">
              <a:lnSpc>
                <a:spcPct val="120000"/>
              </a:lnSpc>
              <a:spcBef>
                <a:spcPts val="0"/>
              </a:spcBef>
              <a:buFont typeface="+mj-lt"/>
              <a:buAutoNum type="arabicPeriod"/>
            </a:pPr>
            <a:r>
              <a:rPr lang="en-US" sz="2000" b="1" i="1" dirty="0" smtClean="0">
                <a:solidFill>
                  <a:schemeClr val="accent6"/>
                </a:solidFill>
                <a:latin typeface="+mn-lt"/>
              </a:rPr>
              <a:t>Out-of-School Suspension </a:t>
            </a:r>
            <a:r>
              <a:rPr lang="en-US" sz="2000" dirty="0" smtClean="0">
                <a:solidFill>
                  <a:schemeClr val="tx1"/>
                </a:solidFill>
                <a:latin typeface="+mn-lt"/>
              </a:rPr>
              <a:t>– child is temporarily removed from regular school for disciplinary purposes to another setting (e.g. home, behavior center).</a:t>
            </a:r>
          </a:p>
          <a:p>
            <a:pPr marL="457200" indent="-457200">
              <a:lnSpc>
                <a:spcPct val="120000"/>
              </a:lnSpc>
              <a:spcBef>
                <a:spcPts val="0"/>
              </a:spcBef>
              <a:buFont typeface="+mj-lt"/>
              <a:buAutoNum type="arabicPeriod"/>
            </a:pPr>
            <a:r>
              <a:rPr lang="en-US" sz="2000" b="1" i="1" dirty="0" smtClean="0">
                <a:solidFill>
                  <a:schemeClr val="accent6"/>
                </a:solidFill>
                <a:latin typeface="+mn-lt"/>
              </a:rPr>
              <a:t>Expulsion</a:t>
            </a:r>
            <a:r>
              <a:rPr lang="en-US" sz="2000" i="1" dirty="0">
                <a:solidFill>
                  <a:schemeClr val="tx1"/>
                </a:solidFill>
                <a:latin typeface="+mn-lt"/>
              </a:rPr>
              <a:t> </a:t>
            </a:r>
            <a:r>
              <a:rPr lang="en-US" sz="2000" i="1" dirty="0" smtClean="0">
                <a:solidFill>
                  <a:schemeClr val="tx1"/>
                </a:solidFill>
                <a:latin typeface="+mn-lt"/>
              </a:rPr>
              <a:t>-</a:t>
            </a:r>
            <a:r>
              <a:rPr lang="en-US" sz="2000" dirty="0" smtClean="0">
                <a:solidFill>
                  <a:schemeClr val="tx1"/>
                </a:solidFill>
                <a:latin typeface="+mn-lt"/>
              </a:rPr>
              <a:t> An </a:t>
            </a:r>
            <a:r>
              <a:rPr lang="en-US" sz="2000" dirty="0">
                <a:solidFill>
                  <a:schemeClr val="tx1"/>
                </a:solidFill>
                <a:latin typeface="+mn-lt"/>
              </a:rPr>
              <a:t>action taken by the LEA removing a child from his/her regular school for disciplinary purposes for the remainder of the school year or longer in accordance with local educational agency policy.</a:t>
            </a:r>
          </a:p>
          <a:p>
            <a:pPr marL="0" indent="0">
              <a:lnSpc>
                <a:spcPct val="120000"/>
              </a:lnSpc>
              <a:spcBef>
                <a:spcPts val="0"/>
              </a:spcBef>
              <a:buNone/>
            </a:pPr>
            <a:endParaRPr lang="en-US" sz="1400" dirty="0" smtClean="0">
              <a:solidFill>
                <a:schemeClr val="tx1"/>
              </a:solidFill>
              <a:latin typeface="+mn-lt"/>
            </a:endParaRPr>
          </a:p>
        </p:txBody>
      </p:sp>
    </p:spTree>
    <p:extLst>
      <p:ext uri="{BB962C8B-B14F-4D97-AF65-F5344CB8AC3E}">
        <p14:creationId xmlns:p14="http://schemas.microsoft.com/office/powerpoint/2010/main" val="498818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Unilateral Removals</a:t>
            </a:r>
            <a:endParaRPr lang="en-US" dirty="0"/>
          </a:p>
        </p:txBody>
      </p:sp>
      <p:sp>
        <p:nvSpPr>
          <p:cNvPr id="4" name="Content Placeholder 3"/>
          <p:cNvSpPr>
            <a:spLocks noGrp="1"/>
          </p:cNvSpPr>
          <p:nvPr>
            <p:ph idx="1"/>
          </p:nvPr>
        </p:nvSpPr>
        <p:spPr>
          <a:xfrm>
            <a:off x="591174" y="1418070"/>
            <a:ext cx="7886700" cy="4351338"/>
          </a:xfrm>
        </p:spPr>
        <p:txBody>
          <a:bodyPr>
            <a:noAutofit/>
          </a:bodyPr>
          <a:lstStyle/>
          <a:p>
            <a:pPr marL="0" indent="0">
              <a:lnSpc>
                <a:spcPct val="120000"/>
              </a:lnSpc>
              <a:spcBef>
                <a:spcPts val="0"/>
              </a:spcBef>
              <a:buNone/>
            </a:pPr>
            <a:r>
              <a:rPr lang="en-US" sz="1800" dirty="0">
                <a:solidFill>
                  <a:schemeClr val="tx1"/>
                </a:solidFill>
              </a:rPr>
              <a:t>2</a:t>
            </a:r>
            <a:r>
              <a:rPr lang="en-US" sz="1800" dirty="0" smtClean="0">
                <a:solidFill>
                  <a:schemeClr val="tx1"/>
                </a:solidFill>
              </a:rPr>
              <a:t> Types of Removal (temporary change in placement to IAES/IEP team determines where)</a:t>
            </a:r>
          </a:p>
          <a:p>
            <a:pPr marL="457200" indent="-457200">
              <a:lnSpc>
                <a:spcPct val="120000"/>
              </a:lnSpc>
              <a:spcBef>
                <a:spcPts val="0"/>
              </a:spcBef>
              <a:buFont typeface="+mj-lt"/>
              <a:buAutoNum type="arabicPeriod"/>
            </a:pPr>
            <a:r>
              <a:rPr lang="en-US" sz="1800" b="1" i="1" dirty="0" smtClean="0">
                <a:solidFill>
                  <a:schemeClr val="accent5"/>
                </a:solidFill>
              </a:rPr>
              <a:t>By School Personnel </a:t>
            </a:r>
            <a:r>
              <a:rPr lang="en-US" sz="1800" dirty="0" smtClean="0">
                <a:solidFill>
                  <a:schemeClr val="tx1"/>
                </a:solidFill>
              </a:rPr>
              <a:t>– school personnel order the removal of child with disabilities from their current educational placement to IAES for not more than 45 school days</a:t>
            </a:r>
            <a:r>
              <a:rPr lang="en-US" sz="1800" dirty="0">
                <a:solidFill>
                  <a:schemeClr val="tx1"/>
                </a:solidFill>
              </a:rPr>
              <a:t> </a:t>
            </a:r>
            <a:r>
              <a:rPr lang="en-US" sz="1800" dirty="0" smtClean="0">
                <a:solidFill>
                  <a:schemeClr val="tx1"/>
                </a:solidFill>
              </a:rPr>
              <a:t>for drugs, weapons, or serious bodily injury.</a:t>
            </a:r>
          </a:p>
          <a:p>
            <a:pPr lvl="1" indent="0">
              <a:lnSpc>
                <a:spcPct val="120000"/>
              </a:lnSpc>
              <a:spcBef>
                <a:spcPts val="0"/>
              </a:spcBef>
              <a:buNone/>
            </a:pPr>
            <a:r>
              <a:rPr lang="en-US" sz="1800" dirty="0" smtClean="0"/>
              <a:t>- extreme situation,  school personnel made decision without parent consent, for a change in placement for typically 45 days. </a:t>
            </a:r>
          </a:p>
          <a:p>
            <a:pPr marL="457200" indent="-457200">
              <a:lnSpc>
                <a:spcPct val="120000"/>
              </a:lnSpc>
              <a:spcBef>
                <a:spcPts val="0"/>
              </a:spcBef>
              <a:buFont typeface="+mj-lt"/>
              <a:buAutoNum type="arabicPeriod"/>
            </a:pPr>
            <a:r>
              <a:rPr lang="en-US" sz="1800" b="1" i="1" dirty="0">
                <a:solidFill>
                  <a:schemeClr val="accent5"/>
                </a:solidFill>
              </a:rPr>
              <a:t>Based on a Hearing Officer’s Determination </a:t>
            </a:r>
            <a:r>
              <a:rPr lang="en-US" sz="1800" dirty="0" smtClean="0">
                <a:solidFill>
                  <a:schemeClr val="tx1"/>
                </a:solidFill>
              </a:rPr>
              <a:t>– impartial hearing officer orders the removal of child with disabilities from current educational placement to IAES for </a:t>
            </a:r>
            <a:r>
              <a:rPr lang="en-US" sz="1800" dirty="0">
                <a:solidFill>
                  <a:schemeClr val="tx1"/>
                </a:solidFill>
              </a:rPr>
              <a:t>not more than 45 school </a:t>
            </a:r>
            <a:r>
              <a:rPr lang="en-US" sz="1800" dirty="0" smtClean="0">
                <a:solidFill>
                  <a:schemeClr val="tx1"/>
                </a:solidFill>
              </a:rPr>
              <a:t>days.</a:t>
            </a:r>
            <a:endParaRPr lang="en-US" sz="1800" dirty="0">
              <a:solidFill>
                <a:schemeClr val="tx1"/>
              </a:solidFill>
            </a:endParaRPr>
          </a:p>
          <a:p>
            <a:pPr marL="0" indent="0">
              <a:lnSpc>
                <a:spcPct val="120000"/>
              </a:lnSpc>
              <a:spcBef>
                <a:spcPts val="0"/>
              </a:spcBef>
              <a:buNone/>
            </a:pPr>
            <a:endParaRPr lang="en-US" sz="1600" dirty="0" smtClean="0">
              <a:solidFill>
                <a:schemeClr val="tx1"/>
              </a:solidFill>
              <a:latin typeface="+mn-lt"/>
            </a:endParaRPr>
          </a:p>
          <a:p>
            <a:pPr marL="0" indent="0">
              <a:lnSpc>
                <a:spcPct val="120000"/>
              </a:lnSpc>
              <a:spcBef>
                <a:spcPts val="0"/>
              </a:spcBef>
              <a:buNone/>
            </a:pPr>
            <a:endParaRPr lang="en-US" sz="1600" dirty="0">
              <a:solidFill>
                <a:schemeClr val="tx1"/>
              </a:solidFill>
              <a:latin typeface="+mn-lt"/>
            </a:endParaRPr>
          </a:p>
        </p:txBody>
      </p:sp>
    </p:spTree>
    <p:extLst>
      <p:ext uri="{BB962C8B-B14F-4D97-AF65-F5344CB8AC3E}">
        <p14:creationId xmlns:p14="http://schemas.microsoft.com/office/powerpoint/2010/main" val="2589029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TYPES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0044689"/>
              </p:ext>
            </p:extLst>
          </p:nvPr>
        </p:nvGraphicFramePr>
        <p:xfrm>
          <a:off x="457200" y="1339850"/>
          <a:ext cx="7715250"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251492" y="2923082"/>
            <a:ext cx="1776333" cy="1169551"/>
          </a:xfrm>
          <a:prstGeom prst="rect">
            <a:avLst/>
          </a:prstGeom>
          <a:noFill/>
        </p:spPr>
        <p:txBody>
          <a:bodyPr wrap="square" rtlCol="0">
            <a:spAutoFit/>
          </a:bodyPr>
          <a:lstStyle/>
          <a:p>
            <a:r>
              <a:rPr lang="en-US" sz="1400" dirty="0" smtClean="0"/>
              <a:t>*Incident involving drugs (01), weapons (03), or serious bodily injury (02) -requires a REMOVAL REASON </a:t>
            </a:r>
            <a:endParaRPr lang="en-US" sz="1400" dirty="0"/>
          </a:p>
        </p:txBody>
      </p:sp>
      <p:sp>
        <p:nvSpPr>
          <p:cNvPr id="6" name="TextBox 5"/>
          <p:cNvSpPr txBox="1"/>
          <p:nvPr/>
        </p:nvSpPr>
        <p:spPr>
          <a:xfrm>
            <a:off x="966864" y="6080584"/>
            <a:ext cx="7165298" cy="369332"/>
          </a:xfrm>
          <a:prstGeom prst="rect">
            <a:avLst/>
          </a:prstGeom>
          <a:noFill/>
        </p:spPr>
        <p:txBody>
          <a:bodyPr wrap="square" rtlCol="0">
            <a:spAutoFit/>
          </a:bodyPr>
          <a:lstStyle/>
          <a:p>
            <a:r>
              <a:rPr lang="en-US" b="1" dirty="0" smtClean="0"/>
              <a:t>         Each </a:t>
            </a:r>
            <a:r>
              <a:rPr lang="en-US" b="1" dirty="0"/>
              <a:t>record </a:t>
            </a:r>
            <a:r>
              <a:rPr lang="en-US" b="1" dirty="0" smtClean="0"/>
              <a:t>should contain </a:t>
            </a:r>
            <a:r>
              <a:rPr lang="en-US" b="1" dirty="0"/>
              <a:t>a Discipline </a:t>
            </a:r>
            <a:r>
              <a:rPr lang="en-US" b="1" dirty="0" smtClean="0"/>
              <a:t>OR </a:t>
            </a:r>
            <a:r>
              <a:rPr lang="en-US" b="1" dirty="0"/>
              <a:t>a Removal. Not both!</a:t>
            </a:r>
          </a:p>
        </p:txBody>
      </p:sp>
      <p:sp>
        <p:nvSpPr>
          <p:cNvPr id="3" name="Rectangle 2"/>
          <p:cNvSpPr/>
          <p:nvPr/>
        </p:nvSpPr>
        <p:spPr>
          <a:xfrm>
            <a:off x="4196542" y="1798103"/>
            <a:ext cx="184730"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endParaRPr lang="en-US" sz="2800" b="1" cap="none" spc="0"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7" name="TextBox 6"/>
          <p:cNvSpPr txBox="1"/>
          <p:nvPr/>
        </p:nvSpPr>
        <p:spPr>
          <a:xfrm>
            <a:off x="4032354" y="1693889"/>
            <a:ext cx="539646" cy="369332"/>
          </a:xfrm>
          <a:prstGeom prst="rect">
            <a:avLst/>
          </a:prstGeom>
          <a:noFill/>
        </p:spPr>
        <p:txBody>
          <a:bodyPr wrap="square" rtlCol="0">
            <a:spAutoFit/>
          </a:bodyPr>
          <a:lstStyle/>
          <a:p>
            <a:r>
              <a:rPr lang="en-US" dirty="0" smtClean="0"/>
              <a:t> </a:t>
            </a:r>
            <a:r>
              <a:rPr lang="en-US" b="1" dirty="0" smtClean="0"/>
              <a:t>OR</a:t>
            </a:r>
            <a:endParaRPr lang="en-US" b="1" dirty="0"/>
          </a:p>
        </p:txBody>
      </p:sp>
      <p:sp>
        <p:nvSpPr>
          <p:cNvPr id="8" name="TextBox 7"/>
          <p:cNvSpPr txBox="1"/>
          <p:nvPr/>
        </p:nvSpPr>
        <p:spPr>
          <a:xfrm>
            <a:off x="7367664" y="4727803"/>
            <a:ext cx="1528997" cy="954107"/>
          </a:xfrm>
          <a:prstGeom prst="rect">
            <a:avLst/>
          </a:prstGeom>
          <a:noFill/>
        </p:spPr>
        <p:txBody>
          <a:bodyPr wrap="square" rtlCol="0">
            <a:spAutoFit/>
          </a:bodyPr>
          <a:lstStyle/>
          <a:p>
            <a:r>
              <a:rPr lang="en-US" sz="1400" dirty="0" smtClean="0"/>
              <a:t>*IAES – Interim Alternative Educational Setting</a:t>
            </a:r>
            <a:endParaRPr lang="en-US" sz="1400" dirty="0"/>
          </a:p>
        </p:txBody>
      </p:sp>
    </p:spTree>
    <p:extLst>
      <p:ext uri="{BB962C8B-B14F-4D97-AF65-F5344CB8AC3E}">
        <p14:creationId xmlns:p14="http://schemas.microsoft.com/office/powerpoint/2010/main" val="3569457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Palatino Linotype" panose="02040502050505030304" pitchFamily="18" charset="0"/>
              </a:rPr>
              <a:t>Discipline Action File</a:t>
            </a:r>
            <a:endParaRPr lang="en-US" dirty="0"/>
          </a:p>
        </p:txBody>
      </p:sp>
      <p:sp>
        <p:nvSpPr>
          <p:cNvPr id="2" name="Content Placeholder 1"/>
          <p:cNvSpPr>
            <a:spLocks noGrp="1"/>
          </p:cNvSpPr>
          <p:nvPr>
            <p:ph idx="1"/>
          </p:nvPr>
        </p:nvSpPr>
        <p:spPr/>
        <p:txBody>
          <a:bodyPr>
            <a:normAutofit/>
          </a:bodyPr>
          <a:lstStyle/>
          <a:p>
            <a:pPr marL="0" indent="0">
              <a:buNone/>
            </a:pPr>
            <a:r>
              <a:rPr lang="en-US" sz="1900" dirty="0" smtClean="0">
                <a:solidFill>
                  <a:schemeClr val="tx1"/>
                </a:solidFill>
              </a:rPr>
              <a:t>Each record </a:t>
            </a:r>
            <a:r>
              <a:rPr lang="en-US" sz="1900" dirty="0">
                <a:solidFill>
                  <a:schemeClr val="tx1"/>
                </a:solidFill>
              </a:rPr>
              <a:t>represents a </a:t>
            </a:r>
            <a:r>
              <a:rPr lang="en-US" sz="1900" u="sng" dirty="0">
                <a:solidFill>
                  <a:schemeClr val="tx1"/>
                </a:solidFill>
              </a:rPr>
              <a:t>single</a:t>
            </a:r>
            <a:r>
              <a:rPr lang="en-US" sz="1900" dirty="0">
                <a:solidFill>
                  <a:schemeClr val="tx1"/>
                </a:solidFill>
              </a:rPr>
              <a:t> D</a:t>
            </a:r>
            <a:r>
              <a:rPr lang="en-US" sz="1900" dirty="0" smtClean="0">
                <a:solidFill>
                  <a:schemeClr val="tx1"/>
                </a:solidFill>
              </a:rPr>
              <a:t>iscipline Action (suspension, expulsion, or removal) </a:t>
            </a:r>
            <a:r>
              <a:rPr lang="en-US" sz="1900" dirty="0">
                <a:solidFill>
                  <a:schemeClr val="tx1"/>
                </a:solidFill>
              </a:rPr>
              <a:t>as a result of an </a:t>
            </a:r>
            <a:r>
              <a:rPr lang="en-US" sz="1900" dirty="0" smtClean="0">
                <a:solidFill>
                  <a:schemeClr val="tx1"/>
                </a:solidFill>
              </a:rPr>
              <a:t>incident</a:t>
            </a:r>
            <a:r>
              <a:rPr lang="en-US" sz="1900" dirty="0">
                <a:solidFill>
                  <a:schemeClr val="tx1"/>
                </a:solidFill>
              </a:rPr>
              <a:t>.</a:t>
            </a:r>
          </a:p>
          <a:p>
            <a:pPr marL="57150" lvl="1" indent="400050"/>
            <a:r>
              <a:rPr lang="en-US" sz="1600" dirty="0" smtClean="0"/>
              <a:t>Record should be reported in the school year in which the Discipline Action took place</a:t>
            </a:r>
          </a:p>
          <a:p>
            <a:pPr marL="57150" lvl="1" indent="400050"/>
            <a:r>
              <a:rPr lang="en-US" sz="1600" dirty="0" smtClean="0"/>
              <a:t>Student must be on an active IEP</a:t>
            </a:r>
          </a:p>
          <a:p>
            <a:pPr marL="57150" lvl="1" indent="400050"/>
            <a:r>
              <a:rPr lang="en-US" sz="1600" dirty="0" smtClean="0"/>
              <a:t>Action Identifier may </a:t>
            </a:r>
            <a:r>
              <a:rPr lang="en-US" sz="1600" dirty="0"/>
              <a:t>not be duplicated</a:t>
            </a:r>
          </a:p>
          <a:p>
            <a:pPr marL="57150" lvl="1" indent="400050"/>
            <a:r>
              <a:rPr lang="en-US" sz="1600" dirty="0"/>
              <a:t>Action Identifier must not match Incident Identifier</a:t>
            </a:r>
          </a:p>
          <a:p>
            <a:pPr marL="57150" lvl="1" indent="400050"/>
            <a:endParaRPr lang="en-US" sz="1900" dirty="0"/>
          </a:p>
          <a:p>
            <a:pPr marL="45720" indent="0">
              <a:buNone/>
            </a:pPr>
            <a:r>
              <a:rPr lang="en-US" sz="1900" dirty="0" smtClean="0">
                <a:solidFill>
                  <a:schemeClr val="tx1"/>
                </a:solidFill>
              </a:rPr>
              <a:t>Incident </a:t>
            </a:r>
            <a:r>
              <a:rPr lang="en-US" sz="1900" dirty="0">
                <a:solidFill>
                  <a:schemeClr val="tx1"/>
                </a:solidFill>
              </a:rPr>
              <a:t>Identifier</a:t>
            </a:r>
          </a:p>
          <a:p>
            <a:pPr marL="457200" lvl="1" indent="-400050"/>
            <a:r>
              <a:rPr lang="en-US" sz="1600" dirty="0"/>
              <a:t>May be duplicated in cases where a student has more than one action associated with the incident</a:t>
            </a:r>
          </a:p>
          <a:p>
            <a:pPr marL="457200" lvl="1" indent="-400050"/>
            <a:r>
              <a:rPr lang="en-US" sz="1600" dirty="0"/>
              <a:t>May be duplicated in cases where more than one student is involved in the incident</a:t>
            </a:r>
          </a:p>
          <a:p>
            <a:pPr marL="457200" lvl="1" indent="-400050"/>
            <a:endParaRPr lang="en-US" sz="1600" dirty="0" smtClean="0"/>
          </a:p>
          <a:p>
            <a:pPr marL="57150" lvl="1" indent="0">
              <a:buNone/>
            </a:pPr>
            <a:r>
              <a:rPr lang="en-US" sz="1600" dirty="0" smtClean="0"/>
              <a:t>If </a:t>
            </a:r>
            <a:r>
              <a:rPr lang="en-US" sz="1600" dirty="0"/>
              <a:t>a student gets in trouble in the morning and </a:t>
            </a:r>
            <a:r>
              <a:rPr lang="en-US" sz="1600" dirty="0" smtClean="0"/>
              <a:t>then again </a:t>
            </a:r>
            <a:r>
              <a:rPr lang="en-US" sz="1600" dirty="0"/>
              <a:t>in the afternoon </a:t>
            </a:r>
            <a:r>
              <a:rPr lang="en-US" sz="1600" dirty="0" smtClean="0"/>
              <a:t>for </a:t>
            </a:r>
            <a:r>
              <a:rPr lang="en-US" sz="1600" dirty="0"/>
              <a:t>reportable </a:t>
            </a:r>
            <a:r>
              <a:rPr lang="en-US" sz="1600" dirty="0" smtClean="0"/>
              <a:t>offenses </a:t>
            </a:r>
            <a:r>
              <a:rPr lang="en-US" sz="1600" dirty="0"/>
              <a:t>there </a:t>
            </a:r>
            <a:r>
              <a:rPr lang="en-US" sz="1600" dirty="0" smtClean="0"/>
              <a:t>should </a:t>
            </a:r>
            <a:r>
              <a:rPr lang="en-US" sz="1600" dirty="0"/>
              <a:t>be two </a:t>
            </a:r>
            <a:r>
              <a:rPr lang="en-US" sz="1600" dirty="0" smtClean="0"/>
              <a:t>records reported for the student with unique Incident and Action Identifiers associated with each offense. </a:t>
            </a:r>
            <a:endParaRPr lang="en-US" sz="1600" dirty="0"/>
          </a:p>
          <a:p>
            <a:pPr marL="547370" lvl="1" indent="355600"/>
            <a:endParaRPr lang="en-US" sz="1900" dirty="0"/>
          </a:p>
          <a:p>
            <a:endParaRPr lang="en-US" sz="1900" dirty="0"/>
          </a:p>
          <a:p>
            <a:pPr marL="57150" lvl="1" indent="0">
              <a:buNone/>
            </a:pPr>
            <a:endParaRPr lang="en-US" sz="1900" dirty="0" smtClean="0"/>
          </a:p>
          <a:p>
            <a:endParaRPr lang="en-US" dirty="0"/>
          </a:p>
        </p:txBody>
      </p:sp>
    </p:spTree>
    <p:extLst>
      <p:ext uri="{BB962C8B-B14F-4D97-AF65-F5344CB8AC3E}">
        <p14:creationId xmlns:p14="http://schemas.microsoft.com/office/powerpoint/2010/main" val="2423884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Action Length</a:t>
            </a:r>
            <a:endParaRPr lang="en-US" dirty="0"/>
          </a:p>
        </p:txBody>
      </p:sp>
      <p:sp>
        <p:nvSpPr>
          <p:cNvPr id="3" name="Content Placeholder 2"/>
          <p:cNvSpPr>
            <a:spLocks noGrp="1"/>
          </p:cNvSpPr>
          <p:nvPr>
            <p:ph idx="1"/>
          </p:nvPr>
        </p:nvSpPr>
        <p:spPr/>
        <p:txBody>
          <a:bodyPr/>
          <a:lstStyle/>
          <a:p>
            <a:pPr marL="0" indent="0">
              <a:buNone/>
            </a:pPr>
            <a:r>
              <a:rPr lang="en-US" dirty="0" smtClean="0"/>
              <a:t>Change to edit DA024: </a:t>
            </a:r>
          </a:p>
          <a:p>
            <a:pPr marL="0" indent="0">
              <a:buNone/>
            </a:pPr>
            <a:r>
              <a:rPr lang="en-US" dirty="0" smtClean="0"/>
              <a:t>Discipline Action Length must be between a half day and </a:t>
            </a:r>
            <a:r>
              <a:rPr lang="en-US" strike="sngStrike" dirty="0" smtClean="0"/>
              <a:t>365</a:t>
            </a:r>
            <a:r>
              <a:rPr lang="en-US" dirty="0" smtClean="0"/>
              <a:t> </a:t>
            </a:r>
            <a:r>
              <a:rPr lang="en-US" dirty="0" smtClean="0">
                <a:solidFill>
                  <a:srgbClr val="FF0000"/>
                </a:solidFill>
              </a:rPr>
              <a:t>260</a:t>
            </a:r>
            <a:r>
              <a:rPr lang="en-US" dirty="0" smtClean="0"/>
              <a:t> days. Number of days removed should not exceed the number of school days in a year.</a:t>
            </a:r>
          </a:p>
          <a:p>
            <a:pPr marL="0" indent="0">
              <a:buNone/>
            </a:pPr>
            <a:endParaRPr lang="en-US" dirty="0"/>
          </a:p>
          <a:p>
            <a:pPr marL="0" indent="0">
              <a:buNone/>
            </a:pPr>
            <a:r>
              <a:rPr lang="en-US" dirty="0" smtClean="0"/>
              <a:t>*the number should reflect the number of school days missed </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015788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56" y="1266969"/>
            <a:ext cx="3859679" cy="5056992"/>
          </a:xfrm>
        </p:spPr>
        <p:txBody>
          <a:bodyPr>
            <a:normAutofit/>
          </a:bodyPr>
          <a:lstStyle/>
          <a:p>
            <a:pPr marL="0" indent="0">
              <a:buNone/>
            </a:pPr>
            <a:r>
              <a:rPr lang="en-US" sz="1400" b="1" u="sng" dirty="0" smtClean="0">
                <a:latin typeface="+mn-lt"/>
              </a:rPr>
              <a:t>Expulsion</a:t>
            </a:r>
          </a:p>
          <a:p>
            <a:r>
              <a:rPr lang="en-US" sz="1400" b="1" dirty="0" smtClean="0">
                <a:latin typeface="+mn-lt"/>
              </a:rPr>
              <a:t>Discipline field = 03 (expulsion) </a:t>
            </a:r>
          </a:p>
          <a:p>
            <a:r>
              <a:rPr lang="en-US" sz="1400" b="1" dirty="0" smtClean="0">
                <a:latin typeface="+mn-lt"/>
              </a:rPr>
              <a:t>Discipline Start Date = Date the expulsion began (02252019)</a:t>
            </a:r>
          </a:p>
          <a:p>
            <a:r>
              <a:rPr lang="en-US" sz="1400" b="1" dirty="0" smtClean="0">
                <a:latin typeface="+mn-lt"/>
              </a:rPr>
              <a:t>Discipline Action Length = length in days of the expulsion or school days removed (0900) 90 days</a:t>
            </a:r>
          </a:p>
          <a:p>
            <a:r>
              <a:rPr lang="en-US" sz="1400" dirty="0" smtClean="0">
                <a:solidFill>
                  <a:schemeClr val="bg2">
                    <a:lumMod val="50000"/>
                  </a:schemeClr>
                </a:solidFill>
                <a:latin typeface="+mn-lt"/>
              </a:rPr>
              <a:t>Special Education Removal Type = zero-fill (only required on Removals)</a:t>
            </a:r>
          </a:p>
          <a:p>
            <a:r>
              <a:rPr lang="en-US" sz="1400" dirty="0" smtClean="0">
                <a:solidFill>
                  <a:schemeClr val="bg2">
                    <a:lumMod val="50000"/>
                  </a:schemeClr>
                </a:solidFill>
                <a:latin typeface="+mn-lt"/>
              </a:rPr>
              <a:t>Special Education Removal Reason= zero-fill (only required on Unilateral Removals by school personnel)</a:t>
            </a:r>
          </a:p>
          <a:p>
            <a:r>
              <a:rPr lang="en-US" sz="1400" b="1" dirty="0" smtClean="0">
                <a:latin typeface="+mn-lt"/>
              </a:rPr>
              <a:t>Received Services During Expulsion = 0 No or 1 Yes</a:t>
            </a:r>
          </a:p>
          <a:p>
            <a:pPr marL="0" indent="0">
              <a:buNone/>
            </a:pPr>
            <a:endParaRPr lang="en-US" sz="1600" dirty="0" smtClean="0">
              <a:latin typeface="+mn-lt"/>
            </a:endParaRPr>
          </a:p>
        </p:txBody>
      </p:sp>
      <p:sp>
        <p:nvSpPr>
          <p:cNvPr id="4" name="Content Placeholder 3"/>
          <p:cNvSpPr>
            <a:spLocks noGrp="1"/>
          </p:cNvSpPr>
          <p:nvPr>
            <p:ph idx="4294967295"/>
          </p:nvPr>
        </p:nvSpPr>
        <p:spPr>
          <a:xfrm>
            <a:off x="732405" y="1289455"/>
            <a:ext cx="3859679" cy="5056992"/>
          </a:xfrm>
          <a:prstGeom prst="rect">
            <a:avLst/>
          </a:prstGeom>
        </p:spPr>
        <p:txBody>
          <a:bodyPr>
            <a:normAutofit/>
          </a:bodyPr>
          <a:lstStyle/>
          <a:p>
            <a:pPr marL="0" indent="0">
              <a:buNone/>
            </a:pPr>
            <a:r>
              <a:rPr lang="en-US" sz="1400" b="1" u="sng" dirty="0" smtClean="0">
                <a:latin typeface="+mn-lt"/>
              </a:rPr>
              <a:t>Suspension </a:t>
            </a:r>
          </a:p>
          <a:p>
            <a:r>
              <a:rPr lang="en-US" sz="1400" b="1" dirty="0" smtClean="0">
                <a:latin typeface="+mn-lt"/>
              </a:rPr>
              <a:t>Discipline field = 01 or 02 (in school or out of school suspension)</a:t>
            </a:r>
          </a:p>
          <a:p>
            <a:r>
              <a:rPr lang="en-US" sz="1400" b="1" dirty="0" smtClean="0">
                <a:latin typeface="+mn-lt"/>
              </a:rPr>
              <a:t>Discipline Start Date = date the suspension began</a:t>
            </a:r>
          </a:p>
          <a:p>
            <a:r>
              <a:rPr lang="en-US" sz="1400" b="1" dirty="0" smtClean="0">
                <a:latin typeface="+mn-lt"/>
              </a:rPr>
              <a:t>Discipline Action Length = length in days of the suspension (25 or less ideally)  (0020 = 2 days)</a:t>
            </a:r>
          </a:p>
          <a:p>
            <a:r>
              <a:rPr lang="en-US" sz="1400" dirty="0" smtClean="0">
                <a:solidFill>
                  <a:schemeClr val="bg2">
                    <a:lumMod val="50000"/>
                  </a:schemeClr>
                </a:solidFill>
                <a:latin typeface="+mn-lt"/>
              </a:rPr>
              <a:t>Special Education Removal Type= zero-fill (only required on Removals)</a:t>
            </a:r>
          </a:p>
          <a:p>
            <a:r>
              <a:rPr lang="en-US" sz="1400" dirty="0" smtClean="0">
                <a:solidFill>
                  <a:schemeClr val="bg2">
                    <a:lumMod val="50000"/>
                  </a:schemeClr>
                </a:solidFill>
                <a:latin typeface="+mn-lt"/>
              </a:rPr>
              <a:t>Special Education Removal Reason= zero-fill (only required on Unilateral Removals by School personnel)</a:t>
            </a:r>
          </a:p>
          <a:p>
            <a:r>
              <a:rPr lang="en-US" sz="1400" dirty="0" smtClean="0">
                <a:solidFill>
                  <a:schemeClr val="bg2">
                    <a:lumMod val="50000"/>
                  </a:schemeClr>
                </a:solidFill>
                <a:latin typeface="+mn-lt"/>
              </a:rPr>
              <a:t>Received Services During Expulsion = zero-fill (only required on Expulsions)</a:t>
            </a:r>
            <a:endParaRPr lang="en-US" sz="1400" dirty="0">
              <a:solidFill>
                <a:schemeClr val="bg2">
                  <a:lumMod val="50000"/>
                </a:schemeClr>
              </a:solidFill>
              <a:latin typeface="+mn-lt"/>
            </a:endParaRPr>
          </a:p>
        </p:txBody>
      </p:sp>
      <p:sp>
        <p:nvSpPr>
          <p:cNvPr id="2" name="Title 1"/>
          <p:cNvSpPr>
            <a:spLocks noGrp="1"/>
          </p:cNvSpPr>
          <p:nvPr>
            <p:ph type="title"/>
          </p:nvPr>
        </p:nvSpPr>
        <p:spPr/>
        <p:txBody>
          <a:bodyPr>
            <a:normAutofit/>
          </a:bodyPr>
          <a:lstStyle/>
          <a:p>
            <a:r>
              <a:rPr lang="en-US" sz="2800" dirty="0" smtClean="0">
                <a:solidFill>
                  <a:schemeClr val="tx1"/>
                </a:solidFill>
              </a:rPr>
              <a:t>How to Report Disciplines</a:t>
            </a:r>
            <a:endParaRPr lang="en-US" sz="2800" dirty="0">
              <a:solidFill>
                <a:schemeClr val="tx1"/>
              </a:solidFill>
            </a:endParaRPr>
          </a:p>
        </p:txBody>
      </p:sp>
    </p:spTree>
    <p:extLst>
      <p:ext uri="{BB962C8B-B14F-4D97-AF65-F5344CB8AC3E}">
        <p14:creationId xmlns:p14="http://schemas.microsoft.com/office/powerpoint/2010/main" val="3902187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3663190400"/>
              </p:ext>
            </p:extLst>
          </p:nvPr>
        </p:nvGraphicFramePr>
        <p:xfrm>
          <a:off x="328535" y="657876"/>
          <a:ext cx="8355147" cy="5812756"/>
        </p:xfrm>
        <a:graphic>
          <a:graphicData uri="http://schemas.openxmlformats.org/drawingml/2006/table">
            <a:tbl>
              <a:tblPr firstRow="1" bandRow="1">
                <a:tableStyleId>{5C22544A-7EE6-4342-B048-85BDC9FD1C3A}</a:tableStyleId>
              </a:tblPr>
              <a:tblGrid>
                <a:gridCol w="2920602"/>
                <a:gridCol w="1550066"/>
                <a:gridCol w="3884479"/>
              </a:tblGrid>
              <a:tr h="535013">
                <a:tc>
                  <a:txBody>
                    <a:bodyPr/>
                    <a:lstStyle/>
                    <a:p>
                      <a:r>
                        <a:rPr lang="en-US" sz="1600" dirty="0" smtClean="0"/>
                        <a:t>Name</a:t>
                      </a:r>
                      <a:r>
                        <a:rPr lang="en-US" sz="1600" baseline="0" dirty="0" smtClean="0"/>
                        <a:t> of Field</a:t>
                      </a:r>
                      <a:endParaRPr lang="en-US" sz="1600" dirty="0"/>
                    </a:p>
                  </a:txBody>
                  <a:tcPr marL="95353" marR="95353">
                    <a:solidFill>
                      <a:schemeClr val="accent6"/>
                    </a:solidFill>
                  </a:tcPr>
                </a:tc>
                <a:tc>
                  <a:txBody>
                    <a:bodyPr/>
                    <a:lstStyle/>
                    <a:p>
                      <a:r>
                        <a:rPr lang="en-US" sz="1600" dirty="0" smtClean="0"/>
                        <a:t>How</a:t>
                      </a:r>
                      <a:r>
                        <a:rPr lang="en-US" sz="1600" baseline="0" dirty="0" smtClean="0"/>
                        <a:t> to Code </a:t>
                      </a:r>
                      <a:r>
                        <a:rPr lang="en-US" sz="1600" dirty="0" smtClean="0"/>
                        <a:t> </a:t>
                      </a:r>
                      <a:endParaRPr lang="en-US" sz="1600" dirty="0"/>
                    </a:p>
                  </a:txBody>
                  <a:tcPr marL="95353" marR="95353">
                    <a:solidFill>
                      <a:schemeClr val="accent6"/>
                    </a:solidFill>
                  </a:tcPr>
                </a:tc>
                <a:tc>
                  <a:txBody>
                    <a:bodyPr/>
                    <a:lstStyle/>
                    <a:p>
                      <a:r>
                        <a:rPr lang="en-US" sz="1600" dirty="0" smtClean="0"/>
                        <a:t>Notes</a:t>
                      </a:r>
                      <a:endParaRPr lang="en-US" sz="1600" dirty="0"/>
                    </a:p>
                  </a:txBody>
                  <a:tcPr marL="95353" marR="95353">
                    <a:solidFill>
                      <a:schemeClr val="accent6"/>
                    </a:solidFill>
                  </a:tcPr>
                </a:tc>
              </a:tr>
              <a:tr h="322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Incident Identifier </a:t>
                      </a:r>
                    </a:p>
                  </a:txBody>
                  <a:tcPr marL="95353" marR="95353">
                    <a:solidFill>
                      <a:schemeClr val="accent6">
                        <a:lumMod val="40000"/>
                        <a:lumOff val="60000"/>
                      </a:schemeClr>
                    </a:solidFill>
                  </a:tcPr>
                </a:tc>
                <a:tc>
                  <a:txBody>
                    <a:bodyPr/>
                    <a:lstStyle/>
                    <a:p>
                      <a:r>
                        <a:rPr lang="en-US" sz="1600" dirty="0" smtClean="0"/>
                        <a:t>4598103736</a:t>
                      </a:r>
                      <a:endParaRPr lang="en-US" sz="1600" dirty="0"/>
                    </a:p>
                  </a:txBody>
                  <a:tcPr marL="95353" marR="95353">
                    <a:solidFill>
                      <a:schemeClr val="accent6">
                        <a:lumMod val="40000"/>
                        <a:lumOff val="60000"/>
                      </a:schemeClr>
                    </a:solidFill>
                  </a:tcPr>
                </a:tc>
                <a:tc>
                  <a:txBody>
                    <a:bodyPr/>
                    <a:lstStyle/>
                    <a:p>
                      <a:r>
                        <a:rPr lang="en-US" sz="1600" dirty="0" smtClean="0"/>
                        <a:t>Assigned</a:t>
                      </a:r>
                      <a:r>
                        <a:rPr lang="en-US" sz="1600" baseline="0" dirty="0" smtClean="0"/>
                        <a:t> per incident - m</a:t>
                      </a:r>
                      <a:r>
                        <a:rPr lang="en-US" sz="1600" dirty="0" smtClean="0"/>
                        <a:t>ay</a:t>
                      </a:r>
                      <a:r>
                        <a:rPr lang="en-US" sz="1600" baseline="0" dirty="0" smtClean="0"/>
                        <a:t> be duplicated if student had multiple actions  </a:t>
                      </a:r>
                      <a:endParaRPr lang="en-US" sz="1600" dirty="0"/>
                    </a:p>
                  </a:txBody>
                  <a:tcPr marL="95353" marR="95353">
                    <a:solidFill>
                      <a:schemeClr val="accent6">
                        <a:lumMod val="40000"/>
                        <a:lumOff val="60000"/>
                      </a:schemeClr>
                    </a:solidFill>
                  </a:tcPr>
                </a:tc>
              </a:tr>
              <a:tr h="322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Date of Incident </a:t>
                      </a:r>
                    </a:p>
                  </a:txBody>
                  <a:tcPr marL="95353" marR="95353">
                    <a:solidFill>
                      <a:schemeClr val="accent6">
                        <a:lumMod val="40000"/>
                        <a:lumOff val="60000"/>
                      </a:schemeClr>
                    </a:solidFill>
                  </a:tcPr>
                </a:tc>
                <a:tc>
                  <a:txBody>
                    <a:bodyPr/>
                    <a:lstStyle/>
                    <a:p>
                      <a:r>
                        <a:rPr lang="en-US" sz="1600" dirty="0" smtClean="0"/>
                        <a:t>09232019</a:t>
                      </a:r>
                      <a:endParaRPr lang="en-US" sz="1600" dirty="0"/>
                    </a:p>
                  </a:txBody>
                  <a:tcPr marL="95353" marR="95353">
                    <a:solidFill>
                      <a:schemeClr val="accent6">
                        <a:lumMod val="40000"/>
                        <a:lumOff val="60000"/>
                      </a:schemeClr>
                    </a:solidFill>
                  </a:tcPr>
                </a:tc>
                <a:tc>
                  <a:txBody>
                    <a:bodyPr/>
                    <a:lstStyle/>
                    <a:p>
                      <a:r>
                        <a:rPr lang="en-US" sz="1600" baseline="0" dirty="0" smtClean="0"/>
                        <a:t>Must be between 07/01/18 and 06/30/20</a:t>
                      </a:r>
                      <a:endParaRPr lang="en-US" sz="1600" dirty="0"/>
                    </a:p>
                  </a:txBody>
                  <a:tcPr marL="95353" marR="95353">
                    <a:solidFill>
                      <a:schemeClr val="accent6">
                        <a:lumMod val="40000"/>
                        <a:lumOff val="60000"/>
                      </a:schemeClr>
                    </a:solidFill>
                  </a:tcPr>
                </a:tc>
              </a:tr>
              <a:tr h="557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Discipline Action Identifier 	</a:t>
                      </a:r>
                    </a:p>
                  </a:txBody>
                  <a:tcPr marL="95353" marR="95353">
                    <a:solidFill>
                      <a:schemeClr val="accent6">
                        <a:lumMod val="40000"/>
                        <a:lumOff val="60000"/>
                      </a:schemeClr>
                    </a:solidFill>
                  </a:tcPr>
                </a:tc>
                <a:tc>
                  <a:txBody>
                    <a:bodyPr/>
                    <a:lstStyle/>
                    <a:p>
                      <a:r>
                        <a:rPr lang="en-US" sz="1600" dirty="0" smtClean="0"/>
                        <a:t>9977882244</a:t>
                      </a:r>
                      <a:endParaRPr lang="en-US" sz="1600" dirty="0"/>
                    </a:p>
                  </a:txBody>
                  <a:tcPr marL="95353" marR="95353">
                    <a:solidFill>
                      <a:schemeClr val="accent6">
                        <a:lumMod val="40000"/>
                        <a:lumOff val="60000"/>
                      </a:schemeClr>
                    </a:solidFill>
                  </a:tcPr>
                </a:tc>
                <a:tc>
                  <a:txBody>
                    <a:bodyPr/>
                    <a:lstStyle/>
                    <a:p>
                      <a:r>
                        <a:rPr lang="en-US" sz="1600" dirty="0" smtClean="0"/>
                        <a:t>Must be unique per record</a:t>
                      </a:r>
                      <a:endParaRPr lang="en-US" sz="1600" dirty="0"/>
                    </a:p>
                  </a:txBody>
                  <a:tcPr marL="95353" marR="95353">
                    <a:solidFill>
                      <a:schemeClr val="accent6">
                        <a:lumMod val="40000"/>
                        <a:lumOff val="60000"/>
                      </a:schemeClr>
                    </a:solidFill>
                  </a:tcPr>
                </a:tc>
              </a:tr>
              <a:tr h="322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Disciplines </a:t>
                      </a:r>
                    </a:p>
                  </a:txBody>
                  <a:tcPr marL="95353" marR="95353">
                    <a:solidFill>
                      <a:schemeClr val="accent6">
                        <a:lumMod val="40000"/>
                        <a:lumOff val="60000"/>
                      </a:schemeClr>
                    </a:solidFill>
                  </a:tcPr>
                </a:tc>
                <a:tc>
                  <a:txBody>
                    <a:bodyPr/>
                    <a:lstStyle/>
                    <a:p>
                      <a:r>
                        <a:rPr lang="en-US" sz="1600" dirty="0" smtClean="0"/>
                        <a:t>03</a:t>
                      </a:r>
                      <a:endParaRPr lang="en-US" sz="1600" dirty="0"/>
                    </a:p>
                  </a:txBody>
                  <a:tcPr marL="95353" marR="95353">
                    <a:solidFill>
                      <a:schemeClr val="accent6">
                        <a:lumMod val="40000"/>
                        <a:lumOff val="60000"/>
                      </a:schemeClr>
                    </a:solidFill>
                  </a:tcPr>
                </a:tc>
                <a:tc>
                  <a:txBody>
                    <a:bodyPr/>
                    <a:lstStyle/>
                    <a:p>
                      <a:r>
                        <a:rPr lang="en-US" sz="1600" dirty="0" smtClean="0"/>
                        <a:t>Required for suspensions or expulsions</a:t>
                      </a:r>
                      <a:endParaRPr lang="en-US" sz="1600" dirty="0"/>
                    </a:p>
                  </a:txBody>
                  <a:tcPr marL="95353" marR="95353">
                    <a:solidFill>
                      <a:schemeClr val="accent6">
                        <a:lumMod val="40000"/>
                        <a:lumOff val="60000"/>
                      </a:schemeClr>
                    </a:solidFill>
                  </a:tcPr>
                </a:tc>
              </a:tr>
              <a:tr h="433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Discipline Start Date 	</a:t>
                      </a:r>
                    </a:p>
                  </a:txBody>
                  <a:tcPr marL="95353" marR="95353">
                    <a:solidFill>
                      <a:schemeClr val="accent6">
                        <a:lumMod val="40000"/>
                        <a:lumOff val="60000"/>
                      </a:schemeClr>
                    </a:solidFill>
                  </a:tcPr>
                </a:tc>
                <a:tc>
                  <a:txBody>
                    <a:bodyPr/>
                    <a:lstStyle/>
                    <a:p>
                      <a:r>
                        <a:rPr lang="en-US" sz="1600" dirty="0" smtClean="0"/>
                        <a:t>09242019</a:t>
                      </a:r>
                      <a:endParaRPr lang="en-US" sz="1600" dirty="0"/>
                    </a:p>
                  </a:txBody>
                  <a:tcPr marL="95353" marR="95353">
                    <a:solidFill>
                      <a:schemeClr val="accent6">
                        <a:lumMod val="40000"/>
                        <a:lumOff val="60000"/>
                      </a:schemeClr>
                    </a:solidFill>
                  </a:tcPr>
                </a:tc>
                <a:tc>
                  <a:txBody>
                    <a:bodyPr/>
                    <a:lstStyle/>
                    <a:p>
                      <a:r>
                        <a:rPr lang="en-US" sz="1600" dirty="0" smtClean="0"/>
                        <a:t>Must be between 07/01/19</a:t>
                      </a:r>
                      <a:r>
                        <a:rPr lang="en-US" sz="1600" baseline="0" dirty="0" smtClean="0"/>
                        <a:t> and 06/30/20</a:t>
                      </a:r>
                    </a:p>
                    <a:p>
                      <a:endParaRPr lang="en-US" sz="1600" dirty="0"/>
                    </a:p>
                  </a:txBody>
                  <a:tcPr marL="95353" marR="95353">
                    <a:solidFill>
                      <a:schemeClr val="accent6">
                        <a:lumMod val="40000"/>
                        <a:lumOff val="60000"/>
                      </a:schemeClr>
                    </a:solidFill>
                  </a:tcPr>
                </a:tc>
              </a:tr>
              <a:tr h="535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Discipline Action Length </a:t>
                      </a:r>
                    </a:p>
                  </a:txBody>
                  <a:tcPr marL="95353" marR="95353">
                    <a:solidFill>
                      <a:schemeClr val="accent6">
                        <a:lumMod val="40000"/>
                        <a:lumOff val="60000"/>
                      </a:schemeClr>
                    </a:solidFill>
                  </a:tcPr>
                </a:tc>
                <a:tc>
                  <a:txBody>
                    <a:bodyPr/>
                    <a:lstStyle/>
                    <a:p>
                      <a:r>
                        <a:rPr lang="en-US" sz="1600" dirty="0" smtClean="0"/>
                        <a:t>0900</a:t>
                      </a:r>
                      <a:endParaRPr lang="en-US" sz="1600" dirty="0"/>
                    </a:p>
                  </a:txBody>
                  <a:tcPr marL="95353" marR="95353">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mn-lt"/>
                        </a:rPr>
                        <a:t>Length in school days removed (0900) 90 days.</a:t>
                      </a:r>
                      <a:r>
                        <a:rPr lang="en-US" sz="1600" b="0" baseline="0" dirty="0" smtClean="0">
                          <a:solidFill>
                            <a:schemeClr val="tx1"/>
                          </a:solidFill>
                          <a:latin typeface="+mn-lt"/>
                        </a:rPr>
                        <a:t> </a:t>
                      </a:r>
                      <a:endParaRPr lang="en-US" sz="1600" dirty="0"/>
                    </a:p>
                  </a:txBody>
                  <a:tcPr marL="95353" marR="95353">
                    <a:solidFill>
                      <a:schemeClr val="accent6">
                        <a:lumMod val="40000"/>
                        <a:lumOff val="60000"/>
                      </a:schemeClr>
                    </a:solidFill>
                  </a:tcPr>
                </a:tc>
              </a:tr>
              <a:tr h="557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Special Education Removal Type </a:t>
                      </a:r>
                    </a:p>
                  </a:txBody>
                  <a:tcPr marL="95353" marR="95353">
                    <a:solidFill>
                      <a:schemeClr val="accent6">
                        <a:lumMod val="20000"/>
                        <a:lumOff val="80000"/>
                      </a:schemeClr>
                    </a:solidFill>
                  </a:tcPr>
                </a:tc>
                <a:tc>
                  <a:txBody>
                    <a:bodyPr/>
                    <a:lstStyle/>
                    <a:p>
                      <a:r>
                        <a:rPr lang="en-US" sz="1600" dirty="0" smtClean="0"/>
                        <a:t>00  </a:t>
                      </a:r>
                      <a:endParaRPr lang="en-US" sz="1600" dirty="0"/>
                    </a:p>
                  </a:txBody>
                  <a:tcPr marL="95353" marR="95353">
                    <a:solidFill>
                      <a:schemeClr val="accent6">
                        <a:lumMod val="20000"/>
                        <a:lumOff val="80000"/>
                      </a:schemeClr>
                    </a:solidFill>
                  </a:tcPr>
                </a:tc>
                <a:tc>
                  <a:txBody>
                    <a:bodyPr/>
                    <a:lstStyle/>
                    <a:p>
                      <a:r>
                        <a:rPr lang="en-US" sz="1600" dirty="0" smtClean="0"/>
                        <a:t>Not required for</a:t>
                      </a:r>
                      <a:r>
                        <a:rPr lang="en-US" sz="1600" baseline="0" dirty="0" smtClean="0"/>
                        <a:t> Disciplines – zero-fill</a:t>
                      </a:r>
                      <a:endParaRPr lang="en-US" sz="1600" dirty="0"/>
                    </a:p>
                  </a:txBody>
                  <a:tcPr marL="95353" marR="95353">
                    <a:solidFill>
                      <a:schemeClr val="accent6">
                        <a:lumMod val="20000"/>
                        <a:lumOff val="80000"/>
                      </a:schemeClr>
                    </a:solidFill>
                  </a:tcPr>
                </a:tc>
              </a:tr>
              <a:tr h="557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Special Education Removal Reason </a:t>
                      </a:r>
                    </a:p>
                  </a:txBody>
                  <a:tcPr marL="95353" marR="95353">
                    <a:solidFill>
                      <a:schemeClr val="accent6">
                        <a:lumMod val="20000"/>
                        <a:lumOff val="80000"/>
                      </a:schemeClr>
                    </a:solidFill>
                  </a:tcPr>
                </a:tc>
                <a:tc>
                  <a:txBody>
                    <a:bodyPr/>
                    <a:lstStyle/>
                    <a:p>
                      <a:r>
                        <a:rPr lang="en-US" sz="1600" dirty="0" smtClean="0"/>
                        <a:t>00 </a:t>
                      </a:r>
                      <a:endParaRPr lang="en-US" sz="1600" dirty="0"/>
                    </a:p>
                  </a:txBody>
                  <a:tcPr marL="95353" marR="95353">
                    <a:solidFill>
                      <a:schemeClr val="accent6">
                        <a:lumMod val="20000"/>
                        <a:lumOff val="80000"/>
                      </a:schemeClr>
                    </a:solidFill>
                  </a:tcPr>
                </a:tc>
                <a:tc>
                  <a:txBody>
                    <a:bodyPr/>
                    <a:lstStyle/>
                    <a:p>
                      <a:r>
                        <a:rPr lang="en-US" sz="1600" dirty="0" smtClean="0"/>
                        <a:t>Not required for Disciplines – zero-fill</a:t>
                      </a:r>
                      <a:endParaRPr lang="en-US" sz="1600" dirty="0"/>
                    </a:p>
                  </a:txBody>
                  <a:tcPr marL="95353" marR="95353">
                    <a:solidFill>
                      <a:schemeClr val="accent6">
                        <a:lumMod val="20000"/>
                        <a:lumOff val="80000"/>
                      </a:schemeClr>
                    </a:solidFill>
                  </a:tcPr>
                </a:tc>
              </a:tr>
              <a:tr h="618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Received Services During Expulsion </a:t>
                      </a:r>
                    </a:p>
                  </a:txBody>
                  <a:tcPr marL="95353" marR="95353">
                    <a:solidFill>
                      <a:schemeClr val="accent6">
                        <a:lumMod val="40000"/>
                        <a:lumOff val="60000"/>
                      </a:schemeClr>
                    </a:solidFill>
                  </a:tcPr>
                </a:tc>
                <a:tc>
                  <a:txBody>
                    <a:bodyPr/>
                    <a:lstStyle/>
                    <a:p>
                      <a:r>
                        <a:rPr lang="en-US" sz="1600" dirty="0" smtClean="0"/>
                        <a:t>0</a:t>
                      </a:r>
                      <a:endParaRPr lang="en-US" sz="1600" dirty="0"/>
                    </a:p>
                  </a:txBody>
                  <a:tcPr marL="95353" marR="95353">
                    <a:solidFill>
                      <a:schemeClr val="accent6">
                        <a:lumMod val="40000"/>
                        <a:lumOff val="60000"/>
                      </a:schemeClr>
                    </a:solidFill>
                  </a:tcPr>
                </a:tc>
                <a:tc>
                  <a:txBody>
                    <a:bodyPr/>
                    <a:lstStyle/>
                    <a:p>
                      <a:r>
                        <a:rPr lang="en-US" sz="1600" dirty="0" smtClean="0"/>
                        <a:t>Required- report</a:t>
                      </a:r>
                      <a:r>
                        <a:rPr lang="en-US" sz="1600" baseline="0" dirty="0" smtClean="0"/>
                        <a:t> 1 for yes or 0 for no</a:t>
                      </a:r>
                      <a:endParaRPr lang="en-US" sz="1600" dirty="0"/>
                    </a:p>
                  </a:txBody>
                  <a:tcPr marL="95353" marR="95353">
                    <a:solidFill>
                      <a:schemeClr val="accent6">
                        <a:lumMod val="40000"/>
                        <a:lumOff val="60000"/>
                      </a:schemeClr>
                    </a:solidFill>
                  </a:tcPr>
                </a:tc>
              </a:tr>
              <a:tr h="535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Special Education Action Flag </a:t>
                      </a:r>
                    </a:p>
                  </a:txBody>
                  <a:tcPr marL="95353" marR="95353">
                    <a:solidFill>
                      <a:schemeClr val="accent6">
                        <a:lumMod val="40000"/>
                        <a:lumOff val="60000"/>
                      </a:schemeClr>
                    </a:solidFill>
                  </a:tcPr>
                </a:tc>
                <a:tc>
                  <a:txBody>
                    <a:bodyPr/>
                    <a:lstStyle/>
                    <a:p>
                      <a:r>
                        <a:rPr lang="en-US" sz="1600" dirty="0" smtClean="0"/>
                        <a:t>1</a:t>
                      </a:r>
                      <a:endParaRPr lang="en-US" sz="1600" dirty="0"/>
                    </a:p>
                  </a:txBody>
                  <a:tcPr marL="95353" marR="95353">
                    <a:solidFill>
                      <a:schemeClr val="accent6">
                        <a:lumMod val="40000"/>
                        <a:lumOff val="60000"/>
                      </a:schemeClr>
                    </a:solidFill>
                  </a:tcPr>
                </a:tc>
                <a:tc>
                  <a:txBody>
                    <a:bodyPr/>
                    <a:lstStyle/>
                    <a:p>
                      <a:r>
                        <a:rPr lang="en-US" sz="1600" dirty="0" smtClean="0"/>
                        <a:t>Required</a:t>
                      </a:r>
                      <a:r>
                        <a:rPr lang="en-US" sz="1600" baseline="0" dirty="0" smtClean="0"/>
                        <a:t> – always  1</a:t>
                      </a:r>
                      <a:endParaRPr lang="en-US" sz="1600" dirty="0"/>
                    </a:p>
                  </a:txBody>
                  <a:tcPr marL="95353" marR="95353">
                    <a:solidFill>
                      <a:schemeClr val="accent6">
                        <a:lumMod val="40000"/>
                        <a:lumOff val="60000"/>
                      </a:schemeClr>
                    </a:solidFill>
                  </a:tcPr>
                </a:tc>
              </a:tr>
            </a:tbl>
          </a:graphicData>
        </a:graphic>
      </p:graphicFrame>
      <p:sp>
        <p:nvSpPr>
          <p:cNvPr id="6" name="TextBox 5"/>
          <p:cNvSpPr txBox="1"/>
          <p:nvPr/>
        </p:nvSpPr>
        <p:spPr>
          <a:xfrm>
            <a:off x="344774" y="74951"/>
            <a:ext cx="6250898" cy="523220"/>
          </a:xfrm>
          <a:prstGeom prst="rect">
            <a:avLst/>
          </a:prstGeom>
          <a:noFill/>
        </p:spPr>
        <p:txBody>
          <a:bodyPr wrap="square" rtlCol="0">
            <a:spAutoFit/>
          </a:bodyPr>
          <a:lstStyle/>
          <a:p>
            <a:r>
              <a:rPr lang="en-US" sz="2800" b="1" dirty="0" smtClean="0"/>
              <a:t>Action Type: Expulsion</a:t>
            </a:r>
            <a:endParaRPr lang="en-US" sz="2800" b="1" dirty="0"/>
          </a:p>
        </p:txBody>
      </p:sp>
    </p:spTree>
    <p:extLst>
      <p:ext uri="{BB962C8B-B14F-4D97-AF65-F5344CB8AC3E}">
        <p14:creationId xmlns:p14="http://schemas.microsoft.com/office/powerpoint/2010/main" val="1055423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2875241285"/>
              </p:ext>
            </p:extLst>
          </p:nvPr>
        </p:nvGraphicFramePr>
        <p:xfrm>
          <a:off x="508417" y="657876"/>
          <a:ext cx="8355147" cy="6035230"/>
        </p:xfrm>
        <a:graphic>
          <a:graphicData uri="http://schemas.openxmlformats.org/drawingml/2006/table">
            <a:tbl>
              <a:tblPr firstRow="1" bandRow="1">
                <a:tableStyleId>{5C22544A-7EE6-4342-B048-85BDC9FD1C3A}</a:tableStyleId>
              </a:tblPr>
              <a:tblGrid>
                <a:gridCol w="2920602"/>
                <a:gridCol w="1550066"/>
                <a:gridCol w="3884479"/>
              </a:tblGrid>
              <a:tr h="535013">
                <a:tc>
                  <a:txBody>
                    <a:bodyPr/>
                    <a:lstStyle/>
                    <a:p>
                      <a:r>
                        <a:rPr lang="en-US" sz="1600" dirty="0" smtClean="0"/>
                        <a:t>Name</a:t>
                      </a:r>
                      <a:r>
                        <a:rPr lang="en-US" sz="1600" baseline="0" dirty="0" smtClean="0"/>
                        <a:t> of Field</a:t>
                      </a:r>
                      <a:endParaRPr lang="en-US" sz="1600" dirty="0"/>
                    </a:p>
                  </a:txBody>
                  <a:tcPr marL="95353" marR="95353">
                    <a:solidFill>
                      <a:schemeClr val="accent6"/>
                    </a:solidFill>
                  </a:tcPr>
                </a:tc>
                <a:tc>
                  <a:txBody>
                    <a:bodyPr/>
                    <a:lstStyle/>
                    <a:p>
                      <a:r>
                        <a:rPr lang="en-US" sz="1600" dirty="0" smtClean="0"/>
                        <a:t>How</a:t>
                      </a:r>
                      <a:r>
                        <a:rPr lang="en-US" sz="1600" baseline="0" dirty="0" smtClean="0"/>
                        <a:t> to Code </a:t>
                      </a:r>
                      <a:r>
                        <a:rPr lang="en-US" sz="1600" dirty="0" smtClean="0"/>
                        <a:t> </a:t>
                      </a:r>
                      <a:endParaRPr lang="en-US" sz="1600" dirty="0"/>
                    </a:p>
                  </a:txBody>
                  <a:tcPr marL="95353" marR="95353">
                    <a:solidFill>
                      <a:schemeClr val="accent6"/>
                    </a:solidFill>
                  </a:tcPr>
                </a:tc>
                <a:tc>
                  <a:txBody>
                    <a:bodyPr/>
                    <a:lstStyle/>
                    <a:p>
                      <a:r>
                        <a:rPr lang="en-US" sz="1600" dirty="0" smtClean="0"/>
                        <a:t>Notes</a:t>
                      </a:r>
                      <a:endParaRPr lang="en-US" sz="1600" dirty="0"/>
                    </a:p>
                  </a:txBody>
                  <a:tcPr marL="95353" marR="95353">
                    <a:solidFill>
                      <a:schemeClr val="accent6"/>
                    </a:solidFill>
                  </a:tcPr>
                </a:tc>
              </a:tr>
              <a:tr h="322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Incident Identifier </a:t>
                      </a:r>
                    </a:p>
                  </a:txBody>
                  <a:tcPr marL="95353" marR="95353">
                    <a:solidFill>
                      <a:schemeClr val="accent6">
                        <a:lumMod val="40000"/>
                        <a:lumOff val="60000"/>
                      </a:schemeClr>
                    </a:solidFill>
                  </a:tcPr>
                </a:tc>
                <a:tc>
                  <a:txBody>
                    <a:bodyPr/>
                    <a:lstStyle/>
                    <a:p>
                      <a:r>
                        <a:rPr lang="en-US" sz="1600" dirty="0" smtClean="0"/>
                        <a:t>4598103736</a:t>
                      </a:r>
                      <a:endParaRPr lang="en-US" sz="1600" dirty="0"/>
                    </a:p>
                  </a:txBody>
                  <a:tcPr marL="95353" marR="95353">
                    <a:solidFill>
                      <a:schemeClr val="accent6">
                        <a:lumMod val="40000"/>
                        <a:lumOff val="60000"/>
                      </a:schemeClr>
                    </a:solidFill>
                  </a:tcPr>
                </a:tc>
                <a:tc>
                  <a:txBody>
                    <a:bodyPr/>
                    <a:lstStyle/>
                    <a:p>
                      <a:r>
                        <a:rPr lang="en-US" sz="1600" dirty="0" smtClean="0"/>
                        <a:t>Assigned</a:t>
                      </a:r>
                      <a:r>
                        <a:rPr lang="en-US" sz="1600" baseline="0" dirty="0" smtClean="0"/>
                        <a:t> per incident - m</a:t>
                      </a:r>
                      <a:r>
                        <a:rPr lang="en-US" sz="1600" dirty="0" smtClean="0"/>
                        <a:t>ay</a:t>
                      </a:r>
                      <a:r>
                        <a:rPr lang="en-US" sz="1600" baseline="0" dirty="0" smtClean="0"/>
                        <a:t> be duplicated if 2 students were suspended for same incident </a:t>
                      </a:r>
                      <a:endParaRPr lang="en-US" sz="1600" dirty="0"/>
                    </a:p>
                  </a:txBody>
                  <a:tcPr marL="95353" marR="95353">
                    <a:solidFill>
                      <a:schemeClr val="accent6">
                        <a:lumMod val="40000"/>
                        <a:lumOff val="60000"/>
                      </a:schemeClr>
                    </a:solidFill>
                  </a:tcPr>
                </a:tc>
              </a:tr>
              <a:tr h="322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Date of Incident </a:t>
                      </a:r>
                    </a:p>
                  </a:txBody>
                  <a:tcPr marL="95353" marR="95353">
                    <a:solidFill>
                      <a:schemeClr val="accent6">
                        <a:lumMod val="40000"/>
                        <a:lumOff val="60000"/>
                      </a:schemeClr>
                    </a:solidFill>
                  </a:tcPr>
                </a:tc>
                <a:tc>
                  <a:txBody>
                    <a:bodyPr/>
                    <a:lstStyle/>
                    <a:p>
                      <a:r>
                        <a:rPr lang="en-US" sz="1600" dirty="0" smtClean="0"/>
                        <a:t>02012020</a:t>
                      </a:r>
                      <a:endParaRPr lang="en-US" sz="1600" dirty="0"/>
                    </a:p>
                  </a:txBody>
                  <a:tcPr marL="95353" marR="95353">
                    <a:solidFill>
                      <a:schemeClr val="accent6">
                        <a:lumMod val="40000"/>
                        <a:lumOff val="60000"/>
                      </a:schemeClr>
                    </a:solidFill>
                  </a:tcPr>
                </a:tc>
                <a:tc>
                  <a:txBody>
                    <a:bodyPr/>
                    <a:lstStyle/>
                    <a:p>
                      <a:r>
                        <a:rPr lang="en-US" sz="1600" baseline="0" dirty="0" smtClean="0"/>
                        <a:t>Must be between 07/01/18 and 06/30/20</a:t>
                      </a:r>
                      <a:endParaRPr lang="en-US" sz="1600" dirty="0"/>
                    </a:p>
                  </a:txBody>
                  <a:tcPr marL="95353" marR="95353">
                    <a:solidFill>
                      <a:schemeClr val="accent6">
                        <a:lumMod val="40000"/>
                        <a:lumOff val="60000"/>
                      </a:schemeClr>
                    </a:solidFill>
                  </a:tcPr>
                </a:tc>
              </a:tr>
              <a:tr h="557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Discipline Action Identifier </a:t>
                      </a:r>
                    </a:p>
                  </a:txBody>
                  <a:tcPr marL="95353" marR="95353">
                    <a:solidFill>
                      <a:schemeClr val="accent6">
                        <a:lumMod val="40000"/>
                        <a:lumOff val="60000"/>
                      </a:schemeClr>
                    </a:solidFill>
                  </a:tcPr>
                </a:tc>
                <a:tc>
                  <a:txBody>
                    <a:bodyPr/>
                    <a:lstStyle/>
                    <a:p>
                      <a:r>
                        <a:rPr lang="en-US" sz="1600" dirty="0" smtClean="0"/>
                        <a:t>5967881204</a:t>
                      </a:r>
                      <a:endParaRPr lang="en-US" sz="1600" dirty="0"/>
                    </a:p>
                  </a:txBody>
                  <a:tcPr marL="95353" marR="95353">
                    <a:solidFill>
                      <a:schemeClr val="accent6">
                        <a:lumMod val="40000"/>
                        <a:lumOff val="60000"/>
                      </a:schemeClr>
                    </a:solidFill>
                  </a:tcPr>
                </a:tc>
                <a:tc>
                  <a:txBody>
                    <a:bodyPr/>
                    <a:lstStyle/>
                    <a:p>
                      <a:r>
                        <a:rPr lang="en-US" sz="1600" dirty="0" smtClean="0"/>
                        <a:t>Must be unique</a:t>
                      </a:r>
                      <a:r>
                        <a:rPr lang="en-US" sz="1600" baseline="0" dirty="0" smtClean="0"/>
                        <a:t> per record</a:t>
                      </a:r>
                      <a:endParaRPr lang="en-US" sz="1600" dirty="0"/>
                    </a:p>
                  </a:txBody>
                  <a:tcPr marL="95353" marR="95353">
                    <a:solidFill>
                      <a:schemeClr val="accent6">
                        <a:lumMod val="40000"/>
                        <a:lumOff val="60000"/>
                      </a:schemeClr>
                    </a:solidFill>
                  </a:tcPr>
                </a:tc>
              </a:tr>
              <a:tr h="322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Disciplines </a:t>
                      </a:r>
                    </a:p>
                  </a:txBody>
                  <a:tcPr marL="95353" marR="95353">
                    <a:solidFill>
                      <a:schemeClr val="accent6">
                        <a:lumMod val="40000"/>
                        <a:lumOff val="60000"/>
                      </a:schemeClr>
                    </a:solidFill>
                  </a:tcPr>
                </a:tc>
                <a:tc>
                  <a:txBody>
                    <a:bodyPr/>
                    <a:lstStyle/>
                    <a:p>
                      <a:r>
                        <a:rPr lang="en-US" sz="1600" dirty="0" smtClean="0"/>
                        <a:t>02</a:t>
                      </a:r>
                      <a:endParaRPr lang="en-US" sz="1600" dirty="0"/>
                    </a:p>
                  </a:txBody>
                  <a:tcPr marL="95353" marR="95353">
                    <a:solidFill>
                      <a:schemeClr val="accent6">
                        <a:lumMod val="40000"/>
                        <a:lumOff val="60000"/>
                      </a:schemeClr>
                    </a:solidFill>
                  </a:tcPr>
                </a:tc>
                <a:tc>
                  <a:txBody>
                    <a:bodyPr/>
                    <a:lstStyle/>
                    <a:p>
                      <a:r>
                        <a:rPr lang="en-US" sz="1600" dirty="0" smtClean="0"/>
                        <a:t>Required for suspensions or expulsions</a:t>
                      </a:r>
                      <a:endParaRPr lang="en-US" sz="1600" dirty="0"/>
                    </a:p>
                  </a:txBody>
                  <a:tcPr marL="95353" marR="95353">
                    <a:solidFill>
                      <a:schemeClr val="accent6">
                        <a:lumMod val="40000"/>
                        <a:lumOff val="60000"/>
                      </a:schemeClr>
                    </a:solidFill>
                  </a:tcPr>
                </a:tc>
              </a:tr>
              <a:tr h="433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Discipline Start Date 	</a:t>
                      </a:r>
                    </a:p>
                  </a:txBody>
                  <a:tcPr marL="95353" marR="95353">
                    <a:solidFill>
                      <a:schemeClr val="accent6">
                        <a:lumMod val="40000"/>
                        <a:lumOff val="60000"/>
                      </a:schemeClr>
                    </a:solidFill>
                  </a:tcPr>
                </a:tc>
                <a:tc>
                  <a:txBody>
                    <a:bodyPr/>
                    <a:lstStyle/>
                    <a:p>
                      <a:r>
                        <a:rPr lang="en-US" sz="1600" dirty="0" smtClean="0"/>
                        <a:t>02152020</a:t>
                      </a:r>
                      <a:endParaRPr lang="en-US" sz="1600" dirty="0"/>
                    </a:p>
                  </a:txBody>
                  <a:tcPr marL="95353" marR="95353">
                    <a:solidFill>
                      <a:schemeClr val="accent6">
                        <a:lumMod val="40000"/>
                        <a:lumOff val="60000"/>
                      </a:schemeClr>
                    </a:solidFill>
                  </a:tcPr>
                </a:tc>
                <a:tc>
                  <a:txBody>
                    <a:bodyPr/>
                    <a:lstStyle/>
                    <a:p>
                      <a:r>
                        <a:rPr lang="en-US" sz="1600" dirty="0" smtClean="0"/>
                        <a:t>Date suspension began. Must be between 07/01/19</a:t>
                      </a:r>
                      <a:r>
                        <a:rPr lang="en-US" sz="1600" baseline="0" dirty="0" smtClean="0"/>
                        <a:t> and 06/30/20</a:t>
                      </a:r>
                      <a:endParaRPr lang="en-US" sz="1600" dirty="0"/>
                    </a:p>
                  </a:txBody>
                  <a:tcPr marL="95353" marR="95353">
                    <a:solidFill>
                      <a:schemeClr val="accent6">
                        <a:lumMod val="40000"/>
                        <a:lumOff val="60000"/>
                      </a:schemeClr>
                    </a:solidFill>
                  </a:tcPr>
                </a:tc>
              </a:tr>
              <a:tr h="535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Discipline Action Length </a:t>
                      </a:r>
                    </a:p>
                  </a:txBody>
                  <a:tcPr marL="95353" marR="95353">
                    <a:solidFill>
                      <a:schemeClr val="accent6">
                        <a:lumMod val="40000"/>
                        <a:lumOff val="60000"/>
                      </a:schemeClr>
                    </a:solidFill>
                  </a:tcPr>
                </a:tc>
                <a:tc>
                  <a:txBody>
                    <a:bodyPr/>
                    <a:lstStyle/>
                    <a:p>
                      <a:r>
                        <a:rPr lang="en-US" sz="1600" dirty="0" smtClean="0"/>
                        <a:t>0020</a:t>
                      </a:r>
                      <a:endParaRPr lang="en-US" sz="1600" dirty="0"/>
                    </a:p>
                  </a:txBody>
                  <a:tcPr marL="95353" marR="95353">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mn-lt"/>
                        </a:rPr>
                        <a:t>Length</a:t>
                      </a:r>
                      <a:r>
                        <a:rPr lang="en-US" sz="1600" b="0" baseline="0" dirty="0" smtClean="0">
                          <a:solidFill>
                            <a:schemeClr val="tx1"/>
                          </a:solidFill>
                          <a:latin typeface="+mn-lt"/>
                        </a:rPr>
                        <a:t> in</a:t>
                      </a:r>
                      <a:r>
                        <a:rPr lang="en-US" sz="1600" b="0" dirty="0" smtClean="0">
                          <a:solidFill>
                            <a:schemeClr val="tx1"/>
                          </a:solidFill>
                          <a:latin typeface="+mn-lt"/>
                        </a:rPr>
                        <a:t> school days removed( between ½ day and 25 days</a:t>
                      </a:r>
                      <a:r>
                        <a:rPr lang="en-US" sz="1600" b="0" baseline="0" dirty="0" smtClean="0">
                          <a:solidFill>
                            <a:schemeClr val="tx1"/>
                          </a:solidFill>
                          <a:latin typeface="+mn-lt"/>
                        </a:rPr>
                        <a:t> </a:t>
                      </a:r>
                      <a:r>
                        <a:rPr lang="en-US" sz="1600" b="0" dirty="0" smtClean="0">
                          <a:solidFill>
                            <a:schemeClr val="tx1"/>
                          </a:solidFill>
                          <a:latin typeface="+mn-lt"/>
                        </a:rPr>
                        <a:t>ideally)  (0020 = 2 days) </a:t>
                      </a:r>
                      <a:r>
                        <a:rPr lang="en-US" sz="1600" b="0" baseline="0" dirty="0" smtClean="0">
                          <a:solidFill>
                            <a:schemeClr val="tx1"/>
                          </a:solidFill>
                          <a:latin typeface="+mn-lt"/>
                        </a:rPr>
                        <a:t> </a:t>
                      </a:r>
                      <a:endParaRPr lang="en-US" sz="1600" b="0" dirty="0" smtClean="0">
                        <a:solidFill>
                          <a:schemeClr val="tx1"/>
                        </a:solidFill>
                        <a:latin typeface="+mn-lt"/>
                      </a:endParaRPr>
                    </a:p>
                  </a:txBody>
                  <a:tcPr marL="95353" marR="95353">
                    <a:solidFill>
                      <a:schemeClr val="accent6">
                        <a:lumMod val="40000"/>
                        <a:lumOff val="60000"/>
                      </a:schemeClr>
                    </a:solidFill>
                  </a:tcPr>
                </a:tc>
              </a:tr>
              <a:tr h="557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Special Education Removal Type </a:t>
                      </a:r>
                    </a:p>
                  </a:txBody>
                  <a:tcPr marL="95353" marR="95353">
                    <a:solidFill>
                      <a:schemeClr val="accent6">
                        <a:lumMod val="20000"/>
                        <a:lumOff val="80000"/>
                      </a:schemeClr>
                    </a:solidFill>
                  </a:tcPr>
                </a:tc>
                <a:tc>
                  <a:txBody>
                    <a:bodyPr/>
                    <a:lstStyle/>
                    <a:p>
                      <a:r>
                        <a:rPr lang="en-US" sz="1600" dirty="0" smtClean="0"/>
                        <a:t>00  </a:t>
                      </a:r>
                      <a:endParaRPr lang="en-US" sz="1600" dirty="0"/>
                    </a:p>
                  </a:txBody>
                  <a:tcPr marL="95353" marR="95353">
                    <a:solidFill>
                      <a:schemeClr val="accent6">
                        <a:lumMod val="20000"/>
                        <a:lumOff val="80000"/>
                      </a:schemeClr>
                    </a:solidFill>
                  </a:tcPr>
                </a:tc>
                <a:tc>
                  <a:txBody>
                    <a:bodyPr/>
                    <a:lstStyle/>
                    <a:p>
                      <a:r>
                        <a:rPr lang="en-US" sz="1600" dirty="0" smtClean="0"/>
                        <a:t>Not required for</a:t>
                      </a:r>
                      <a:r>
                        <a:rPr lang="en-US" sz="1600" baseline="0" dirty="0" smtClean="0"/>
                        <a:t> Disciplines – zero-fill</a:t>
                      </a:r>
                      <a:endParaRPr lang="en-US" sz="1600" dirty="0"/>
                    </a:p>
                  </a:txBody>
                  <a:tcPr marL="95353" marR="95353">
                    <a:solidFill>
                      <a:schemeClr val="accent6">
                        <a:lumMod val="20000"/>
                        <a:lumOff val="80000"/>
                      </a:schemeClr>
                    </a:solidFill>
                  </a:tcPr>
                </a:tc>
              </a:tr>
              <a:tr h="557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Special Education Removal Reason </a:t>
                      </a:r>
                    </a:p>
                  </a:txBody>
                  <a:tcPr marL="95353" marR="95353">
                    <a:solidFill>
                      <a:schemeClr val="accent6">
                        <a:lumMod val="20000"/>
                        <a:lumOff val="80000"/>
                      </a:schemeClr>
                    </a:solidFill>
                  </a:tcPr>
                </a:tc>
                <a:tc>
                  <a:txBody>
                    <a:bodyPr/>
                    <a:lstStyle/>
                    <a:p>
                      <a:r>
                        <a:rPr lang="en-US" sz="1600" dirty="0" smtClean="0"/>
                        <a:t>00 </a:t>
                      </a:r>
                      <a:endParaRPr lang="en-US" sz="1600" dirty="0"/>
                    </a:p>
                  </a:txBody>
                  <a:tcPr marL="95353" marR="95353">
                    <a:solidFill>
                      <a:schemeClr val="accent6">
                        <a:lumMod val="20000"/>
                        <a:lumOff val="80000"/>
                      </a:schemeClr>
                    </a:solidFill>
                  </a:tcPr>
                </a:tc>
                <a:tc>
                  <a:txBody>
                    <a:bodyPr/>
                    <a:lstStyle/>
                    <a:p>
                      <a:r>
                        <a:rPr lang="en-US" sz="1600" dirty="0" smtClean="0"/>
                        <a:t>Not required for Disciplines – zero-fill</a:t>
                      </a:r>
                      <a:endParaRPr lang="en-US" sz="1600" dirty="0"/>
                    </a:p>
                  </a:txBody>
                  <a:tcPr marL="95353" marR="95353">
                    <a:solidFill>
                      <a:schemeClr val="accent6">
                        <a:lumMod val="20000"/>
                        <a:lumOff val="80000"/>
                      </a:schemeClr>
                    </a:solidFill>
                  </a:tcPr>
                </a:tc>
              </a:tr>
              <a:tr h="618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Received Services During Expulsion </a:t>
                      </a:r>
                    </a:p>
                  </a:txBody>
                  <a:tcPr marL="95353" marR="95353">
                    <a:solidFill>
                      <a:schemeClr val="accent6">
                        <a:lumMod val="20000"/>
                        <a:lumOff val="80000"/>
                      </a:schemeClr>
                    </a:solidFill>
                  </a:tcPr>
                </a:tc>
                <a:tc>
                  <a:txBody>
                    <a:bodyPr/>
                    <a:lstStyle/>
                    <a:p>
                      <a:r>
                        <a:rPr lang="en-US" sz="1600" dirty="0" smtClean="0"/>
                        <a:t>0</a:t>
                      </a:r>
                      <a:endParaRPr lang="en-US" sz="1600" dirty="0"/>
                    </a:p>
                  </a:txBody>
                  <a:tcPr marL="95353" marR="95353">
                    <a:solidFill>
                      <a:schemeClr val="accent6">
                        <a:lumMod val="20000"/>
                        <a:lumOff val="80000"/>
                      </a:schemeClr>
                    </a:solidFill>
                  </a:tcPr>
                </a:tc>
                <a:tc>
                  <a:txBody>
                    <a:bodyPr/>
                    <a:lstStyle/>
                    <a:p>
                      <a:r>
                        <a:rPr lang="en-US" sz="1600" dirty="0" smtClean="0"/>
                        <a:t>Not required for</a:t>
                      </a:r>
                      <a:r>
                        <a:rPr lang="en-US" sz="1600" baseline="0" dirty="0" smtClean="0"/>
                        <a:t> suspensions – zero-fill</a:t>
                      </a:r>
                      <a:endParaRPr lang="en-US" sz="1600" dirty="0"/>
                    </a:p>
                  </a:txBody>
                  <a:tcPr marL="95353" marR="95353">
                    <a:solidFill>
                      <a:schemeClr val="accent6">
                        <a:lumMod val="20000"/>
                        <a:lumOff val="80000"/>
                      </a:schemeClr>
                    </a:solidFill>
                  </a:tcPr>
                </a:tc>
              </a:tr>
              <a:tr h="535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Special Education Action Flag </a:t>
                      </a:r>
                    </a:p>
                  </a:txBody>
                  <a:tcPr marL="95353" marR="95353">
                    <a:solidFill>
                      <a:schemeClr val="accent6">
                        <a:lumMod val="40000"/>
                        <a:lumOff val="60000"/>
                      </a:schemeClr>
                    </a:solidFill>
                  </a:tcPr>
                </a:tc>
                <a:tc>
                  <a:txBody>
                    <a:bodyPr/>
                    <a:lstStyle/>
                    <a:p>
                      <a:r>
                        <a:rPr lang="en-US" sz="1600" dirty="0" smtClean="0"/>
                        <a:t>1</a:t>
                      </a:r>
                      <a:endParaRPr lang="en-US" sz="1600" dirty="0"/>
                    </a:p>
                  </a:txBody>
                  <a:tcPr marL="95353" marR="95353">
                    <a:solidFill>
                      <a:schemeClr val="accent6">
                        <a:lumMod val="40000"/>
                        <a:lumOff val="60000"/>
                      </a:schemeClr>
                    </a:solidFill>
                  </a:tcPr>
                </a:tc>
                <a:tc>
                  <a:txBody>
                    <a:bodyPr/>
                    <a:lstStyle/>
                    <a:p>
                      <a:r>
                        <a:rPr lang="en-US" sz="1600" dirty="0" smtClean="0"/>
                        <a:t>Required</a:t>
                      </a:r>
                      <a:r>
                        <a:rPr lang="en-US" sz="1600" baseline="0" dirty="0" smtClean="0"/>
                        <a:t> – always 1</a:t>
                      </a:r>
                      <a:endParaRPr lang="en-US" sz="1600" dirty="0"/>
                    </a:p>
                  </a:txBody>
                  <a:tcPr marL="95353" marR="95353">
                    <a:solidFill>
                      <a:schemeClr val="accent6">
                        <a:lumMod val="40000"/>
                        <a:lumOff val="60000"/>
                      </a:schemeClr>
                    </a:solidFill>
                  </a:tcPr>
                </a:tc>
              </a:tr>
            </a:tbl>
          </a:graphicData>
        </a:graphic>
      </p:graphicFrame>
      <p:sp>
        <p:nvSpPr>
          <p:cNvPr id="6" name="TextBox 5"/>
          <p:cNvSpPr txBox="1"/>
          <p:nvPr/>
        </p:nvSpPr>
        <p:spPr>
          <a:xfrm>
            <a:off x="344774" y="74951"/>
            <a:ext cx="6250898" cy="523220"/>
          </a:xfrm>
          <a:prstGeom prst="rect">
            <a:avLst/>
          </a:prstGeom>
          <a:noFill/>
        </p:spPr>
        <p:txBody>
          <a:bodyPr wrap="square" rtlCol="0">
            <a:spAutoFit/>
          </a:bodyPr>
          <a:lstStyle/>
          <a:p>
            <a:r>
              <a:rPr lang="en-US" sz="2800" b="1" dirty="0" smtClean="0"/>
              <a:t>Action Type: Out-of-School Suspension</a:t>
            </a:r>
            <a:endParaRPr lang="en-US" sz="2800" b="1" dirty="0"/>
          </a:p>
        </p:txBody>
      </p:sp>
    </p:spTree>
    <p:extLst>
      <p:ext uri="{BB962C8B-B14F-4D97-AF65-F5344CB8AC3E}">
        <p14:creationId xmlns:p14="http://schemas.microsoft.com/office/powerpoint/2010/main" val="1307986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7008"/>
            <a:ext cx="3859679" cy="5036395"/>
          </a:xfrm>
        </p:spPr>
        <p:txBody>
          <a:bodyPr>
            <a:normAutofit/>
          </a:bodyPr>
          <a:lstStyle/>
          <a:p>
            <a:pPr marL="0" indent="0">
              <a:buNone/>
            </a:pPr>
            <a:r>
              <a:rPr lang="en-US" sz="1600" b="1" u="sng" dirty="0" smtClean="0">
                <a:latin typeface="+mn-lt"/>
              </a:rPr>
              <a:t>Unilateral Removal by School Personnel</a:t>
            </a:r>
          </a:p>
          <a:p>
            <a:pPr marL="285750" indent="-285750">
              <a:buFont typeface="Arial" panose="020B0604020202020204" pitchFamily="34" charset="0"/>
              <a:buChar char="•"/>
            </a:pPr>
            <a:r>
              <a:rPr lang="en-US" sz="1600" dirty="0" smtClean="0">
                <a:solidFill>
                  <a:schemeClr val="bg2">
                    <a:lumMod val="50000"/>
                  </a:schemeClr>
                </a:solidFill>
                <a:latin typeface="+mn-lt"/>
              </a:rPr>
              <a:t>Discipline </a:t>
            </a:r>
            <a:r>
              <a:rPr lang="en-US" sz="1600" dirty="0">
                <a:solidFill>
                  <a:schemeClr val="bg2">
                    <a:lumMod val="50000"/>
                  </a:schemeClr>
                </a:solidFill>
                <a:latin typeface="+mn-lt"/>
              </a:rPr>
              <a:t>field = </a:t>
            </a:r>
            <a:r>
              <a:rPr lang="en-US" sz="1600" dirty="0" smtClean="0">
                <a:solidFill>
                  <a:schemeClr val="bg2">
                    <a:lumMod val="50000"/>
                  </a:schemeClr>
                </a:solidFill>
                <a:latin typeface="+mn-lt"/>
              </a:rPr>
              <a:t>00  (always zero-filled)</a:t>
            </a:r>
            <a:endParaRPr lang="en-US" sz="1600" dirty="0">
              <a:solidFill>
                <a:schemeClr val="bg2">
                  <a:lumMod val="50000"/>
                </a:schemeClr>
              </a:solidFill>
              <a:latin typeface="+mn-lt"/>
            </a:endParaRPr>
          </a:p>
          <a:p>
            <a:pPr marL="285750" indent="-285750">
              <a:buFont typeface="Arial" panose="020B0604020202020204" pitchFamily="34" charset="0"/>
              <a:buChar char="•"/>
            </a:pPr>
            <a:r>
              <a:rPr lang="en-US" sz="1600" b="1" dirty="0">
                <a:latin typeface="+mn-lt"/>
              </a:rPr>
              <a:t>Discipline Start Date = </a:t>
            </a:r>
            <a:r>
              <a:rPr lang="en-US" sz="1600" b="1" dirty="0" smtClean="0">
                <a:latin typeface="+mn-lt"/>
              </a:rPr>
              <a:t>date the removal </a:t>
            </a:r>
            <a:r>
              <a:rPr lang="en-US" sz="1600" b="1" dirty="0">
                <a:latin typeface="+mn-lt"/>
              </a:rPr>
              <a:t>began </a:t>
            </a:r>
            <a:endParaRPr lang="en-US" sz="1600" b="1" dirty="0" smtClean="0">
              <a:latin typeface="+mn-lt"/>
            </a:endParaRPr>
          </a:p>
          <a:p>
            <a:pPr marL="285750" indent="-285750">
              <a:buFont typeface="Arial" panose="020B0604020202020204" pitchFamily="34" charset="0"/>
              <a:buChar char="•"/>
            </a:pPr>
            <a:r>
              <a:rPr lang="en-US" sz="1600" b="1" dirty="0" smtClean="0">
                <a:latin typeface="+mn-lt"/>
              </a:rPr>
              <a:t>Discipline </a:t>
            </a:r>
            <a:r>
              <a:rPr lang="en-US" sz="1600" b="1" dirty="0">
                <a:latin typeface="+mn-lt"/>
              </a:rPr>
              <a:t>Action Length = length in </a:t>
            </a:r>
            <a:r>
              <a:rPr lang="en-US" sz="1600" b="1" dirty="0" smtClean="0">
                <a:latin typeface="+mn-lt"/>
              </a:rPr>
              <a:t>days removed to an IEAS </a:t>
            </a:r>
            <a:r>
              <a:rPr lang="en-US" sz="1600" b="1" dirty="0">
                <a:latin typeface="+mn-lt"/>
              </a:rPr>
              <a:t>(</a:t>
            </a:r>
            <a:r>
              <a:rPr lang="en-US" sz="1600" b="1" dirty="0" smtClean="0">
                <a:latin typeface="+mn-lt"/>
              </a:rPr>
              <a:t>0450) 45 </a:t>
            </a:r>
            <a:r>
              <a:rPr lang="en-US" sz="1600" b="1" dirty="0">
                <a:latin typeface="+mn-lt"/>
              </a:rPr>
              <a:t>days</a:t>
            </a:r>
          </a:p>
          <a:p>
            <a:pPr marL="285750" indent="-285750">
              <a:buFont typeface="Arial" panose="020B0604020202020204" pitchFamily="34" charset="0"/>
              <a:buChar char="•"/>
            </a:pPr>
            <a:r>
              <a:rPr lang="en-US" sz="1600" b="1" dirty="0">
                <a:latin typeface="+mn-lt"/>
              </a:rPr>
              <a:t>Special Education Removal Type = </a:t>
            </a:r>
            <a:r>
              <a:rPr lang="en-US" sz="1600" b="1" dirty="0" smtClean="0">
                <a:latin typeface="+mn-lt"/>
              </a:rPr>
              <a:t>01 (Unilateral Removal by School Personnel)</a:t>
            </a:r>
            <a:endParaRPr lang="en-US" sz="1600" b="1" dirty="0">
              <a:latin typeface="+mn-lt"/>
            </a:endParaRPr>
          </a:p>
          <a:p>
            <a:r>
              <a:rPr lang="en-US" sz="1600" b="1" dirty="0">
                <a:latin typeface="+mn-lt"/>
              </a:rPr>
              <a:t>Special Education Removal Reason= </a:t>
            </a:r>
            <a:r>
              <a:rPr lang="en-US" sz="1600" b="1" dirty="0" smtClean="0">
                <a:latin typeface="+mn-lt"/>
              </a:rPr>
              <a:t>01, 02, or 03 (drugs, bodily injury, or weapons)</a:t>
            </a:r>
            <a:endParaRPr lang="en-US" sz="1600" b="1" dirty="0">
              <a:latin typeface="+mn-lt"/>
            </a:endParaRPr>
          </a:p>
          <a:p>
            <a:r>
              <a:rPr lang="en-US" sz="1600" dirty="0">
                <a:solidFill>
                  <a:schemeClr val="bg2">
                    <a:lumMod val="50000"/>
                  </a:schemeClr>
                </a:solidFill>
                <a:latin typeface="+mn-lt"/>
              </a:rPr>
              <a:t>Received Services During Expulsion = 0 No or 1 Yes</a:t>
            </a:r>
          </a:p>
          <a:p>
            <a:pPr marL="0" indent="0">
              <a:buNone/>
            </a:pPr>
            <a:endParaRPr lang="en-US" dirty="0" smtClean="0"/>
          </a:p>
          <a:p>
            <a:pPr marL="0" indent="0">
              <a:buNone/>
            </a:pPr>
            <a:endParaRPr lang="en-US" dirty="0"/>
          </a:p>
        </p:txBody>
      </p:sp>
      <p:sp>
        <p:nvSpPr>
          <p:cNvPr id="4" name="Content Placeholder 3"/>
          <p:cNvSpPr>
            <a:spLocks noGrp="1"/>
          </p:cNvSpPr>
          <p:nvPr>
            <p:ph idx="4294967295"/>
          </p:nvPr>
        </p:nvSpPr>
        <p:spPr>
          <a:xfrm>
            <a:off x="4644838" y="1207008"/>
            <a:ext cx="3859679" cy="5056992"/>
          </a:xfrm>
          <a:prstGeom prst="rect">
            <a:avLst/>
          </a:prstGeom>
        </p:spPr>
        <p:txBody>
          <a:bodyPr>
            <a:normAutofit/>
          </a:bodyPr>
          <a:lstStyle/>
          <a:p>
            <a:pPr marL="0" indent="0">
              <a:buNone/>
            </a:pPr>
            <a:r>
              <a:rPr lang="en-US" sz="1600" b="1" u="sng" dirty="0" smtClean="0">
                <a:latin typeface="+mn-lt"/>
              </a:rPr>
              <a:t>Removal by a Hearing Officer  </a:t>
            </a:r>
          </a:p>
          <a:p>
            <a:pPr marL="285750" indent="-285750"/>
            <a:r>
              <a:rPr lang="en-US" sz="1600" dirty="0">
                <a:solidFill>
                  <a:schemeClr val="bg2">
                    <a:lumMod val="50000"/>
                  </a:schemeClr>
                </a:solidFill>
                <a:latin typeface="+mn-lt"/>
              </a:rPr>
              <a:t>Discipline field = 00  </a:t>
            </a:r>
            <a:r>
              <a:rPr lang="en-US" sz="1600" dirty="0" smtClean="0">
                <a:solidFill>
                  <a:schemeClr val="bg2">
                    <a:lumMod val="50000"/>
                  </a:schemeClr>
                </a:solidFill>
                <a:latin typeface="+mn-lt"/>
              </a:rPr>
              <a:t>(always zero-filled)</a:t>
            </a:r>
            <a:endParaRPr lang="en-US" sz="1600" dirty="0">
              <a:solidFill>
                <a:schemeClr val="bg2">
                  <a:lumMod val="50000"/>
                </a:schemeClr>
              </a:solidFill>
              <a:latin typeface="+mn-lt"/>
            </a:endParaRPr>
          </a:p>
          <a:p>
            <a:pPr marL="285750" indent="-285750"/>
            <a:r>
              <a:rPr lang="en-US" sz="1600" b="1" dirty="0">
                <a:latin typeface="+mn-lt"/>
              </a:rPr>
              <a:t>Discipline Start Date = date the removal began </a:t>
            </a:r>
          </a:p>
          <a:p>
            <a:pPr marL="285750" indent="-285750"/>
            <a:r>
              <a:rPr lang="en-US" sz="1600" b="1" dirty="0">
                <a:latin typeface="+mn-lt"/>
              </a:rPr>
              <a:t>Discipline Action Length = length in days removed to an IEAS (</a:t>
            </a:r>
            <a:r>
              <a:rPr lang="en-US" sz="1600" b="1" dirty="0" smtClean="0">
                <a:latin typeface="+mn-lt"/>
              </a:rPr>
              <a:t>0200</a:t>
            </a:r>
            <a:r>
              <a:rPr lang="en-US" sz="1600" b="1" dirty="0">
                <a:latin typeface="+mn-lt"/>
              </a:rPr>
              <a:t>) </a:t>
            </a:r>
            <a:r>
              <a:rPr lang="en-US" sz="1600" b="1" dirty="0" smtClean="0">
                <a:latin typeface="+mn-lt"/>
              </a:rPr>
              <a:t>20 </a:t>
            </a:r>
            <a:r>
              <a:rPr lang="en-US" sz="1600" b="1" dirty="0">
                <a:latin typeface="+mn-lt"/>
              </a:rPr>
              <a:t>days</a:t>
            </a:r>
          </a:p>
          <a:p>
            <a:pPr marL="285750" indent="-285750"/>
            <a:r>
              <a:rPr lang="en-US" sz="1600" b="1" dirty="0">
                <a:latin typeface="+mn-lt"/>
              </a:rPr>
              <a:t>Special Education Removal Type = </a:t>
            </a:r>
            <a:r>
              <a:rPr lang="en-US" sz="1600" b="1" dirty="0" smtClean="0">
                <a:latin typeface="+mn-lt"/>
              </a:rPr>
              <a:t>02 (Removal </a:t>
            </a:r>
            <a:r>
              <a:rPr lang="en-US" sz="1600" b="1" dirty="0">
                <a:latin typeface="+mn-lt"/>
              </a:rPr>
              <a:t>by </a:t>
            </a:r>
            <a:r>
              <a:rPr lang="en-US" sz="1600" b="1" dirty="0" smtClean="0">
                <a:latin typeface="+mn-lt"/>
              </a:rPr>
              <a:t>Hearing Officer)</a:t>
            </a:r>
            <a:endParaRPr lang="en-US" sz="1600" b="1" dirty="0">
              <a:latin typeface="+mn-lt"/>
            </a:endParaRPr>
          </a:p>
          <a:p>
            <a:r>
              <a:rPr lang="en-US" sz="1600" dirty="0">
                <a:solidFill>
                  <a:schemeClr val="bg2">
                    <a:lumMod val="50000"/>
                  </a:schemeClr>
                </a:solidFill>
                <a:latin typeface="+mn-lt"/>
              </a:rPr>
              <a:t>Special Education Removal Reason= zero-fill (only required on Unilateral Removals by school personnel)</a:t>
            </a:r>
          </a:p>
          <a:p>
            <a:r>
              <a:rPr lang="en-US" sz="1600" dirty="0">
                <a:solidFill>
                  <a:schemeClr val="bg2">
                    <a:lumMod val="50000"/>
                  </a:schemeClr>
                </a:solidFill>
                <a:latin typeface="+mn-lt"/>
              </a:rPr>
              <a:t>Received Services During Expulsion = 0 No or 1 Yes</a:t>
            </a:r>
          </a:p>
          <a:p>
            <a:endParaRPr lang="en-US" sz="1600" dirty="0"/>
          </a:p>
          <a:p>
            <a:endParaRPr lang="en-US" sz="1600" u="sng" dirty="0">
              <a:solidFill>
                <a:srgbClr val="7030A0"/>
              </a:solidFill>
              <a:latin typeface="+mn-lt"/>
            </a:endParaRPr>
          </a:p>
        </p:txBody>
      </p:sp>
      <p:sp>
        <p:nvSpPr>
          <p:cNvPr id="2" name="Title 1"/>
          <p:cNvSpPr>
            <a:spLocks noGrp="1"/>
          </p:cNvSpPr>
          <p:nvPr>
            <p:ph type="title"/>
          </p:nvPr>
        </p:nvSpPr>
        <p:spPr/>
        <p:txBody>
          <a:bodyPr/>
          <a:lstStyle/>
          <a:p>
            <a:r>
              <a:rPr lang="en-US" dirty="0" smtClean="0">
                <a:solidFill>
                  <a:schemeClr val="tx1"/>
                </a:solidFill>
              </a:rPr>
              <a:t>How to Report Removals</a:t>
            </a:r>
            <a:endParaRPr lang="en-US" dirty="0">
              <a:solidFill>
                <a:schemeClr val="tx1"/>
              </a:solidFill>
            </a:endParaRPr>
          </a:p>
        </p:txBody>
      </p:sp>
    </p:spTree>
    <p:extLst>
      <p:ext uri="{BB962C8B-B14F-4D97-AF65-F5344CB8AC3E}">
        <p14:creationId xmlns:p14="http://schemas.microsoft.com/office/powerpoint/2010/main" val="3945037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3465274240"/>
              </p:ext>
            </p:extLst>
          </p:nvPr>
        </p:nvGraphicFramePr>
        <p:xfrm>
          <a:off x="328535" y="657876"/>
          <a:ext cx="8355147" cy="5666808"/>
        </p:xfrm>
        <a:graphic>
          <a:graphicData uri="http://schemas.openxmlformats.org/drawingml/2006/table">
            <a:tbl>
              <a:tblPr firstRow="1" bandRow="1">
                <a:tableStyleId>{5C22544A-7EE6-4342-B048-85BDC9FD1C3A}</a:tableStyleId>
              </a:tblPr>
              <a:tblGrid>
                <a:gridCol w="2920602"/>
                <a:gridCol w="1550066"/>
                <a:gridCol w="3884479"/>
              </a:tblGrid>
              <a:tr h="535013">
                <a:tc>
                  <a:txBody>
                    <a:bodyPr/>
                    <a:lstStyle/>
                    <a:p>
                      <a:r>
                        <a:rPr lang="en-US" sz="1600" dirty="0" smtClean="0"/>
                        <a:t>Name</a:t>
                      </a:r>
                      <a:r>
                        <a:rPr lang="en-US" sz="1600" baseline="0" dirty="0" smtClean="0"/>
                        <a:t> of Field</a:t>
                      </a:r>
                      <a:endParaRPr lang="en-US" sz="1600" dirty="0"/>
                    </a:p>
                  </a:txBody>
                  <a:tcPr marL="95353" marR="95353">
                    <a:solidFill>
                      <a:schemeClr val="accent1"/>
                    </a:solidFill>
                  </a:tcPr>
                </a:tc>
                <a:tc>
                  <a:txBody>
                    <a:bodyPr/>
                    <a:lstStyle/>
                    <a:p>
                      <a:r>
                        <a:rPr lang="en-US" sz="1600" dirty="0" smtClean="0"/>
                        <a:t>How</a:t>
                      </a:r>
                      <a:r>
                        <a:rPr lang="en-US" sz="1600" baseline="0" dirty="0" smtClean="0"/>
                        <a:t> to Code </a:t>
                      </a:r>
                      <a:r>
                        <a:rPr lang="en-US" sz="1600" dirty="0" smtClean="0"/>
                        <a:t> </a:t>
                      </a:r>
                      <a:endParaRPr lang="en-US" sz="1600" dirty="0"/>
                    </a:p>
                  </a:txBody>
                  <a:tcPr marL="95353" marR="95353">
                    <a:solidFill>
                      <a:schemeClr val="accent1"/>
                    </a:solidFill>
                  </a:tcPr>
                </a:tc>
                <a:tc>
                  <a:txBody>
                    <a:bodyPr/>
                    <a:lstStyle/>
                    <a:p>
                      <a:r>
                        <a:rPr lang="en-US" sz="1600" dirty="0" smtClean="0"/>
                        <a:t>Notes</a:t>
                      </a:r>
                      <a:endParaRPr lang="en-US" sz="1600" dirty="0"/>
                    </a:p>
                  </a:txBody>
                  <a:tcPr marL="95353" marR="95353">
                    <a:solidFill>
                      <a:schemeClr val="accent1"/>
                    </a:solidFill>
                  </a:tcPr>
                </a:tc>
              </a:tr>
              <a:tr h="322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Incident Identifier </a:t>
                      </a:r>
                    </a:p>
                  </a:txBody>
                  <a:tcPr marL="95353" marR="95353">
                    <a:solidFill>
                      <a:schemeClr val="accent1">
                        <a:lumMod val="60000"/>
                        <a:lumOff val="40000"/>
                      </a:schemeClr>
                    </a:solidFill>
                  </a:tcPr>
                </a:tc>
                <a:tc>
                  <a:txBody>
                    <a:bodyPr/>
                    <a:lstStyle/>
                    <a:p>
                      <a:r>
                        <a:rPr lang="en-US" sz="1600" dirty="0" smtClean="0"/>
                        <a:t>4598103736</a:t>
                      </a:r>
                      <a:endParaRPr lang="en-US" sz="1600" dirty="0"/>
                    </a:p>
                  </a:txBody>
                  <a:tcPr marL="95353" marR="95353">
                    <a:solidFill>
                      <a:schemeClr val="accent1">
                        <a:lumMod val="60000"/>
                        <a:lumOff val="40000"/>
                      </a:schemeClr>
                    </a:solidFill>
                  </a:tcPr>
                </a:tc>
                <a:tc>
                  <a:txBody>
                    <a:bodyPr/>
                    <a:lstStyle/>
                    <a:p>
                      <a:r>
                        <a:rPr lang="en-US" sz="1600" dirty="0" smtClean="0"/>
                        <a:t>Assigned</a:t>
                      </a:r>
                      <a:r>
                        <a:rPr lang="en-US" sz="1600" baseline="0" dirty="0" smtClean="0"/>
                        <a:t> per incident - m</a:t>
                      </a:r>
                      <a:r>
                        <a:rPr lang="en-US" sz="1600" dirty="0" smtClean="0"/>
                        <a:t>ay</a:t>
                      </a:r>
                      <a:r>
                        <a:rPr lang="en-US" sz="1600" baseline="0" dirty="0" smtClean="0"/>
                        <a:t> be duplicated if student had multiple actions  </a:t>
                      </a:r>
                      <a:endParaRPr lang="en-US" sz="1600" dirty="0"/>
                    </a:p>
                  </a:txBody>
                  <a:tcPr marL="95353" marR="95353">
                    <a:solidFill>
                      <a:schemeClr val="accent1">
                        <a:lumMod val="60000"/>
                        <a:lumOff val="40000"/>
                      </a:schemeClr>
                    </a:solidFill>
                  </a:tcPr>
                </a:tc>
              </a:tr>
              <a:tr h="322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Date of Incident </a:t>
                      </a:r>
                    </a:p>
                  </a:txBody>
                  <a:tcPr marL="95353" marR="95353">
                    <a:solidFill>
                      <a:schemeClr val="accent1">
                        <a:lumMod val="60000"/>
                        <a:lumOff val="40000"/>
                      </a:schemeClr>
                    </a:solidFill>
                  </a:tcPr>
                </a:tc>
                <a:tc>
                  <a:txBody>
                    <a:bodyPr/>
                    <a:lstStyle/>
                    <a:p>
                      <a:r>
                        <a:rPr lang="en-US" sz="1600" dirty="0" smtClean="0"/>
                        <a:t>09232019</a:t>
                      </a:r>
                      <a:endParaRPr lang="en-US" sz="1600" dirty="0"/>
                    </a:p>
                  </a:txBody>
                  <a:tcPr marL="95353" marR="95353">
                    <a:solidFill>
                      <a:schemeClr val="accent1">
                        <a:lumMod val="60000"/>
                        <a:lumOff val="40000"/>
                      </a:schemeClr>
                    </a:solidFill>
                  </a:tcPr>
                </a:tc>
                <a:tc>
                  <a:txBody>
                    <a:bodyPr/>
                    <a:lstStyle/>
                    <a:p>
                      <a:r>
                        <a:rPr lang="en-US" sz="1600" baseline="0" dirty="0" smtClean="0"/>
                        <a:t>Must be between 07/01/18 and 06/30/20</a:t>
                      </a:r>
                      <a:endParaRPr lang="en-US" sz="1600" dirty="0"/>
                    </a:p>
                  </a:txBody>
                  <a:tcPr marL="95353" marR="95353">
                    <a:solidFill>
                      <a:schemeClr val="accent1">
                        <a:lumMod val="60000"/>
                        <a:lumOff val="40000"/>
                      </a:schemeClr>
                    </a:solidFill>
                  </a:tcPr>
                </a:tc>
              </a:tr>
              <a:tr h="557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Discipline Action Identifier 	</a:t>
                      </a:r>
                    </a:p>
                  </a:txBody>
                  <a:tcPr marL="95353" marR="95353">
                    <a:solidFill>
                      <a:schemeClr val="accent1">
                        <a:lumMod val="60000"/>
                        <a:lumOff val="40000"/>
                      </a:schemeClr>
                    </a:solidFill>
                  </a:tcPr>
                </a:tc>
                <a:tc>
                  <a:txBody>
                    <a:bodyPr/>
                    <a:lstStyle/>
                    <a:p>
                      <a:r>
                        <a:rPr lang="en-US" sz="1600" dirty="0" smtClean="0"/>
                        <a:t>9977882244</a:t>
                      </a:r>
                      <a:endParaRPr lang="en-US" sz="1600" dirty="0"/>
                    </a:p>
                  </a:txBody>
                  <a:tcPr marL="95353" marR="95353">
                    <a:solidFill>
                      <a:schemeClr val="accent1">
                        <a:lumMod val="60000"/>
                        <a:lumOff val="40000"/>
                      </a:schemeClr>
                    </a:solidFill>
                  </a:tcPr>
                </a:tc>
                <a:tc>
                  <a:txBody>
                    <a:bodyPr/>
                    <a:lstStyle/>
                    <a:p>
                      <a:r>
                        <a:rPr lang="en-US" sz="1600" dirty="0" smtClean="0"/>
                        <a:t>Must be unique per record</a:t>
                      </a:r>
                      <a:endParaRPr lang="en-US" sz="1600" dirty="0"/>
                    </a:p>
                  </a:txBody>
                  <a:tcPr marL="95353" marR="95353">
                    <a:solidFill>
                      <a:schemeClr val="accent1">
                        <a:lumMod val="60000"/>
                        <a:lumOff val="40000"/>
                      </a:schemeClr>
                    </a:solidFill>
                  </a:tcPr>
                </a:tc>
              </a:tr>
              <a:tr h="322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Disciplines </a:t>
                      </a:r>
                    </a:p>
                  </a:txBody>
                  <a:tcPr marL="95353" marR="95353">
                    <a:solidFill>
                      <a:schemeClr val="accent1">
                        <a:lumMod val="20000"/>
                        <a:lumOff val="80000"/>
                      </a:schemeClr>
                    </a:solidFill>
                  </a:tcPr>
                </a:tc>
                <a:tc>
                  <a:txBody>
                    <a:bodyPr/>
                    <a:lstStyle/>
                    <a:p>
                      <a:r>
                        <a:rPr lang="en-US" sz="1600" dirty="0" smtClean="0"/>
                        <a:t>00</a:t>
                      </a:r>
                      <a:endParaRPr lang="en-US" sz="1600" dirty="0"/>
                    </a:p>
                  </a:txBody>
                  <a:tcPr marL="95353" marR="95353">
                    <a:solidFill>
                      <a:schemeClr val="accent1">
                        <a:lumMod val="20000"/>
                        <a:lumOff val="80000"/>
                      </a:schemeClr>
                    </a:solidFill>
                  </a:tcPr>
                </a:tc>
                <a:tc>
                  <a:txBody>
                    <a:bodyPr/>
                    <a:lstStyle/>
                    <a:p>
                      <a:r>
                        <a:rPr lang="en-US" sz="1600" dirty="0" smtClean="0"/>
                        <a:t>Not required for Removals</a:t>
                      </a:r>
                      <a:r>
                        <a:rPr lang="en-US" sz="1600" baseline="0" dirty="0" smtClean="0"/>
                        <a:t> – zero-fill</a:t>
                      </a:r>
                      <a:endParaRPr lang="en-US" sz="1600" dirty="0"/>
                    </a:p>
                  </a:txBody>
                  <a:tcPr marL="95353" marR="95353">
                    <a:solidFill>
                      <a:schemeClr val="accent1">
                        <a:lumMod val="20000"/>
                        <a:lumOff val="80000"/>
                      </a:schemeClr>
                    </a:solidFill>
                  </a:tcPr>
                </a:tc>
              </a:tr>
              <a:tr h="433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Discipline Start Date 	</a:t>
                      </a:r>
                    </a:p>
                  </a:txBody>
                  <a:tcPr marL="95353" marR="95353">
                    <a:solidFill>
                      <a:schemeClr val="accent1">
                        <a:lumMod val="60000"/>
                        <a:lumOff val="40000"/>
                      </a:schemeClr>
                    </a:solidFill>
                  </a:tcPr>
                </a:tc>
                <a:tc>
                  <a:txBody>
                    <a:bodyPr/>
                    <a:lstStyle/>
                    <a:p>
                      <a:r>
                        <a:rPr lang="en-US" sz="1600" dirty="0" smtClean="0"/>
                        <a:t>10012019</a:t>
                      </a:r>
                      <a:endParaRPr lang="en-US" sz="1600" dirty="0"/>
                    </a:p>
                  </a:txBody>
                  <a:tcPr marL="95353" marR="95353">
                    <a:solidFill>
                      <a:schemeClr val="accent1">
                        <a:lumMod val="60000"/>
                        <a:lumOff val="40000"/>
                      </a:schemeClr>
                    </a:solidFill>
                  </a:tcPr>
                </a:tc>
                <a:tc>
                  <a:txBody>
                    <a:bodyPr/>
                    <a:lstStyle/>
                    <a:p>
                      <a:r>
                        <a:rPr lang="en-US" sz="1600" dirty="0" smtClean="0"/>
                        <a:t>Must be between 07/01/19</a:t>
                      </a:r>
                      <a:r>
                        <a:rPr lang="en-US" sz="1600" baseline="0" dirty="0" smtClean="0"/>
                        <a:t> and 06/30/20</a:t>
                      </a:r>
                      <a:endParaRPr lang="en-US" sz="1600" dirty="0"/>
                    </a:p>
                  </a:txBody>
                  <a:tcPr marL="95353" marR="95353">
                    <a:solidFill>
                      <a:schemeClr val="accent1">
                        <a:lumMod val="60000"/>
                        <a:lumOff val="40000"/>
                      </a:schemeClr>
                    </a:solidFill>
                  </a:tcPr>
                </a:tc>
              </a:tr>
              <a:tr h="535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Discipline Action Length </a:t>
                      </a:r>
                    </a:p>
                  </a:txBody>
                  <a:tcPr marL="95353" marR="95353">
                    <a:solidFill>
                      <a:schemeClr val="accent1">
                        <a:lumMod val="60000"/>
                        <a:lumOff val="40000"/>
                      </a:schemeClr>
                    </a:solidFill>
                  </a:tcPr>
                </a:tc>
                <a:tc>
                  <a:txBody>
                    <a:bodyPr/>
                    <a:lstStyle/>
                    <a:p>
                      <a:r>
                        <a:rPr lang="en-US" sz="1600" dirty="0" smtClean="0"/>
                        <a:t>0900</a:t>
                      </a:r>
                      <a:endParaRPr lang="en-US" sz="1600" dirty="0"/>
                    </a:p>
                  </a:txBody>
                  <a:tcPr marL="95353" marR="95353">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mn-lt"/>
                        </a:rPr>
                        <a:t>Length in days removed to an IEAS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mn-lt"/>
                        </a:rPr>
                        <a:t> (0400) = 40</a:t>
                      </a:r>
                      <a:r>
                        <a:rPr lang="en-US" sz="1600" b="0" baseline="0" dirty="0" smtClean="0">
                          <a:solidFill>
                            <a:schemeClr val="tx1"/>
                          </a:solidFill>
                          <a:latin typeface="+mn-lt"/>
                        </a:rPr>
                        <a:t> </a:t>
                      </a:r>
                      <a:r>
                        <a:rPr lang="en-US" sz="1600" b="0" dirty="0" smtClean="0">
                          <a:solidFill>
                            <a:schemeClr val="tx1"/>
                          </a:solidFill>
                          <a:latin typeface="+mn-lt"/>
                        </a:rPr>
                        <a:t>days</a:t>
                      </a:r>
                      <a:r>
                        <a:rPr lang="en-US" sz="1600" b="0" baseline="0" dirty="0" smtClean="0">
                          <a:solidFill>
                            <a:schemeClr val="tx1"/>
                          </a:solidFill>
                          <a:latin typeface="+mn-lt"/>
                        </a:rPr>
                        <a:t>       typically 45 days or less</a:t>
                      </a:r>
                      <a:endParaRPr lang="en-US" sz="1600" b="0" dirty="0" smtClean="0">
                        <a:solidFill>
                          <a:schemeClr val="tx1"/>
                        </a:solidFill>
                        <a:latin typeface="+mn-lt"/>
                      </a:endParaRPr>
                    </a:p>
                  </a:txBody>
                  <a:tcPr marL="95353" marR="95353">
                    <a:solidFill>
                      <a:schemeClr val="accent1">
                        <a:lumMod val="60000"/>
                        <a:lumOff val="40000"/>
                      </a:schemeClr>
                    </a:solidFill>
                  </a:tcPr>
                </a:tc>
              </a:tr>
              <a:tr h="557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Special Education Removal Type </a:t>
                      </a:r>
                    </a:p>
                  </a:txBody>
                  <a:tcPr marL="95353" marR="95353">
                    <a:solidFill>
                      <a:schemeClr val="accent1">
                        <a:lumMod val="60000"/>
                        <a:lumOff val="40000"/>
                      </a:schemeClr>
                    </a:solidFill>
                  </a:tcPr>
                </a:tc>
                <a:tc>
                  <a:txBody>
                    <a:bodyPr/>
                    <a:lstStyle/>
                    <a:p>
                      <a:r>
                        <a:rPr lang="en-US" sz="1600" dirty="0" smtClean="0"/>
                        <a:t>01  </a:t>
                      </a:r>
                      <a:endParaRPr lang="en-US" sz="1600" dirty="0"/>
                    </a:p>
                  </a:txBody>
                  <a:tcPr marL="95353" marR="95353">
                    <a:solidFill>
                      <a:schemeClr val="accent1">
                        <a:lumMod val="60000"/>
                        <a:lumOff val="40000"/>
                      </a:schemeClr>
                    </a:solidFill>
                  </a:tcPr>
                </a:tc>
                <a:tc>
                  <a:txBody>
                    <a:bodyPr/>
                    <a:lstStyle/>
                    <a:p>
                      <a:r>
                        <a:rPr lang="en-US" sz="1600" dirty="0" smtClean="0"/>
                        <a:t>Required</a:t>
                      </a:r>
                      <a:r>
                        <a:rPr lang="en-US" sz="1600" baseline="0" dirty="0" smtClean="0"/>
                        <a:t> </a:t>
                      </a:r>
                      <a:endParaRPr lang="en-US" sz="1600" dirty="0"/>
                    </a:p>
                  </a:txBody>
                  <a:tcPr marL="95353" marR="95353">
                    <a:solidFill>
                      <a:schemeClr val="accent1">
                        <a:lumMod val="60000"/>
                        <a:lumOff val="40000"/>
                      </a:schemeClr>
                    </a:solidFill>
                  </a:tcPr>
                </a:tc>
              </a:tr>
              <a:tr h="557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Special Education Removal Reason </a:t>
                      </a:r>
                    </a:p>
                  </a:txBody>
                  <a:tcPr marL="95353" marR="95353">
                    <a:solidFill>
                      <a:schemeClr val="accent1">
                        <a:lumMod val="60000"/>
                        <a:lumOff val="40000"/>
                      </a:schemeClr>
                    </a:solidFill>
                  </a:tcPr>
                </a:tc>
                <a:tc>
                  <a:txBody>
                    <a:bodyPr/>
                    <a:lstStyle/>
                    <a:p>
                      <a:r>
                        <a:rPr lang="en-US" sz="1600" dirty="0" smtClean="0"/>
                        <a:t>01 </a:t>
                      </a:r>
                      <a:endParaRPr lang="en-US" sz="1600" dirty="0"/>
                    </a:p>
                  </a:txBody>
                  <a:tcPr marL="95353" marR="95353">
                    <a:solidFill>
                      <a:schemeClr val="accent1">
                        <a:lumMod val="60000"/>
                        <a:lumOff val="40000"/>
                      </a:schemeClr>
                    </a:solidFill>
                  </a:tcPr>
                </a:tc>
                <a:tc>
                  <a:txBody>
                    <a:bodyPr/>
                    <a:lstStyle/>
                    <a:p>
                      <a:r>
                        <a:rPr lang="en-US" sz="1600" dirty="0" smtClean="0"/>
                        <a:t>Required</a:t>
                      </a:r>
                      <a:r>
                        <a:rPr lang="en-US" sz="1600" baseline="0" dirty="0" smtClean="0"/>
                        <a:t> – 01, 02, or 03 for drugs, weapons, or bodily injury</a:t>
                      </a:r>
                      <a:endParaRPr lang="en-US" sz="1600" dirty="0"/>
                    </a:p>
                  </a:txBody>
                  <a:tcPr marL="95353" marR="95353">
                    <a:solidFill>
                      <a:schemeClr val="accent1">
                        <a:lumMod val="60000"/>
                        <a:lumOff val="40000"/>
                      </a:schemeClr>
                    </a:solidFill>
                  </a:tcPr>
                </a:tc>
              </a:tr>
              <a:tr h="618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Received Services During Expulsion </a:t>
                      </a:r>
                    </a:p>
                  </a:txBody>
                  <a:tcPr marL="95353" marR="95353">
                    <a:solidFill>
                      <a:schemeClr val="accent1">
                        <a:lumMod val="20000"/>
                        <a:lumOff val="80000"/>
                      </a:schemeClr>
                    </a:solidFill>
                  </a:tcPr>
                </a:tc>
                <a:tc>
                  <a:txBody>
                    <a:bodyPr/>
                    <a:lstStyle/>
                    <a:p>
                      <a:r>
                        <a:rPr lang="en-US" sz="1600" dirty="0" smtClean="0"/>
                        <a:t>0</a:t>
                      </a:r>
                      <a:endParaRPr lang="en-US" sz="1600" dirty="0"/>
                    </a:p>
                  </a:txBody>
                  <a:tcPr marL="95353" marR="95353">
                    <a:solidFill>
                      <a:schemeClr val="accent1">
                        <a:lumMod val="20000"/>
                        <a:lumOff val="80000"/>
                      </a:schemeClr>
                    </a:solidFill>
                  </a:tcPr>
                </a:tc>
                <a:tc>
                  <a:txBody>
                    <a:bodyPr/>
                    <a:lstStyle/>
                    <a:p>
                      <a:r>
                        <a:rPr lang="en-US" sz="1600" dirty="0" smtClean="0"/>
                        <a:t>Not required</a:t>
                      </a:r>
                      <a:r>
                        <a:rPr lang="en-US" sz="1600" baseline="0" dirty="0" smtClean="0"/>
                        <a:t> for Removals – zero-fill</a:t>
                      </a:r>
                      <a:endParaRPr lang="en-US" sz="1600" dirty="0"/>
                    </a:p>
                  </a:txBody>
                  <a:tcPr marL="95353" marR="95353">
                    <a:solidFill>
                      <a:schemeClr val="accent1">
                        <a:lumMod val="20000"/>
                        <a:lumOff val="80000"/>
                      </a:schemeClr>
                    </a:solidFill>
                  </a:tcPr>
                </a:tc>
              </a:tr>
              <a:tr h="535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Special Education Action Flag </a:t>
                      </a:r>
                    </a:p>
                  </a:txBody>
                  <a:tcPr marL="95353" marR="95353">
                    <a:solidFill>
                      <a:schemeClr val="accent1">
                        <a:lumMod val="60000"/>
                        <a:lumOff val="40000"/>
                      </a:schemeClr>
                    </a:solidFill>
                  </a:tcPr>
                </a:tc>
                <a:tc>
                  <a:txBody>
                    <a:bodyPr/>
                    <a:lstStyle/>
                    <a:p>
                      <a:r>
                        <a:rPr lang="en-US" sz="1600" dirty="0" smtClean="0"/>
                        <a:t>1</a:t>
                      </a:r>
                      <a:endParaRPr lang="en-US" sz="1600" dirty="0"/>
                    </a:p>
                  </a:txBody>
                  <a:tcPr marL="95353" marR="95353">
                    <a:solidFill>
                      <a:schemeClr val="accent1">
                        <a:lumMod val="60000"/>
                        <a:lumOff val="40000"/>
                      </a:schemeClr>
                    </a:solidFill>
                  </a:tcPr>
                </a:tc>
                <a:tc>
                  <a:txBody>
                    <a:bodyPr/>
                    <a:lstStyle/>
                    <a:p>
                      <a:r>
                        <a:rPr lang="en-US" sz="1600" dirty="0" smtClean="0"/>
                        <a:t>Required</a:t>
                      </a:r>
                      <a:r>
                        <a:rPr lang="en-US" sz="1600" baseline="0" dirty="0" smtClean="0"/>
                        <a:t> – always  1</a:t>
                      </a:r>
                      <a:endParaRPr lang="en-US" sz="1600" dirty="0"/>
                    </a:p>
                  </a:txBody>
                  <a:tcPr marL="95353" marR="95353">
                    <a:solidFill>
                      <a:schemeClr val="accent1">
                        <a:lumMod val="60000"/>
                        <a:lumOff val="40000"/>
                      </a:schemeClr>
                    </a:solidFill>
                  </a:tcPr>
                </a:tc>
              </a:tr>
            </a:tbl>
          </a:graphicData>
        </a:graphic>
      </p:graphicFrame>
      <p:sp>
        <p:nvSpPr>
          <p:cNvPr id="6" name="TextBox 5"/>
          <p:cNvSpPr txBox="1"/>
          <p:nvPr/>
        </p:nvSpPr>
        <p:spPr>
          <a:xfrm>
            <a:off x="344773" y="74951"/>
            <a:ext cx="8611849" cy="523220"/>
          </a:xfrm>
          <a:prstGeom prst="rect">
            <a:avLst/>
          </a:prstGeom>
          <a:noFill/>
        </p:spPr>
        <p:txBody>
          <a:bodyPr wrap="square" rtlCol="0">
            <a:spAutoFit/>
          </a:bodyPr>
          <a:lstStyle/>
          <a:p>
            <a:r>
              <a:rPr lang="en-US" sz="2800" b="1" dirty="0" smtClean="0"/>
              <a:t>Action Type: Unilateral Removal by School Personnel</a:t>
            </a:r>
            <a:endParaRPr lang="en-US" sz="2800" b="1" dirty="0"/>
          </a:p>
        </p:txBody>
      </p:sp>
    </p:spTree>
    <p:extLst>
      <p:ext uri="{BB962C8B-B14F-4D97-AF65-F5344CB8AC3E}">
        <p14:creationId xmlns:p14="http://schemas.microsoft.com/office/powerpoint/2010/main" val="1381354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TRAINING TOPICS</a:t>
            </a:r>
            <a:endParaRPr lang="en-US" dirty="0"/>
          </a:p>
        </p:txBody>
      </p:sp>
      <p:sp>
        <p:nvSpPr>
          <p:cNvPr id="2" name="Content Placeholder 1"/>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1470542620"/>
              </p:ext>
            </p:extLst>
          </p:nvPr>
        </p:nvGraphicFramePr>
        <p:xfrm>
          <a:off x="333375" y="1428750"/>
          <a:ext cx="8381999" cy="4441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7899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to Exclude </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solidFill>
                  <a:schemeClr val="tx1"/>
                </a:solidFill>
              </a:rPr>
              <a:t>Which students should not be reported in this file?</a:t>
            </a:r>
            <a:endParaRPr lang="en-US" sz="2000" dirty="0">
              <a:solidFill>
                <a:schemeClr val="tx1"/>
              </a:solidFill>
            </a:endParaRPr>
          </a:p>
          <a:p>
            <a:pPr marL="342900" indent="-342900">
              <a:buFont typeface="Arial" panose="020B0604020202020204" pitchFamily="34" charset="0"/>
              <a:buChar char="•"/>
            </a:pPr>
            <a:r>
              <a:rPr lang="en-US" sz="1800" dirty="0">
                <a:solidFill>
                  <a:schemeClr val="tx1"/>
                </a:solidFill>
              </a:rPr>
              <a:t>Exclude students who were moved from their current educational placement as a result of a decision by the IEP team to change a student’s placement.  For example, if following a discipline offense, the IEP team meets and determines that the child’s current placement is not the least restrictive environment for that child, and therefore makes a permanent change in the child’s IEP placement, do </a:t>
            </a:r>
            <a:r>
              <a:rPr lang="en-US" sz="1800" u="sng" dirty="0">
                <a:solidFill>
                  <a:schemeClr val="tx1"/>
                </a:solidFill>
              </a:rPr>
              <a:t>not</a:t>
            </a:r>
            <a:r>
              <a:rPr lang="en-US" sz="1800" dirty="0">
                <a:solidFill>
                  <a:schemeClr val="tx1"/>
                </a:solidFill>
              </a:rPr>
              <a:t> report the child in this file</a:t>
            </a:r>
            <a:r>
              <a:rPr lang="en-US" sz="1800" dirty="0" smtClean="0">
                <a:solidFill>
                  <a:schemeClr val="tx1"/>
                </a:solidFill>
              </a:rPr>
              <a:t>.</a:t>
            </a:r>
          </a:p>
          <a:p>
            <a:pPr marL="342900" indent="-342900">
              <a:buFont typeface="Arial" panose="020B0604020202020204" pitchFamily="34" charset="0"/>
              <a:buChar char="•"/>
            </a:pPr>
            <a:r>
              <a:rPr lang="en-US" sz="1800" dirty="0">
                <a:solidFill>
                  <a:schemeClr val="tx1"/>
                </a:solidFill>
              </a:rPr>
              <a:t>Exclude students who have cumulatively been suspended for less than half a school day.  </a:t>
            </a:r>
            <a:endParaRPr lang="en-US" sz="1800" dirty="0" smtClean="0">
              <a:solidFill>
                <a:schemeClr val="tx1"/>
              </a:solidFill>
            </a:endParaRPr>
          </a:p>
          <a:p>
            <a:pPr marL="342900" indent="-342900">
              <a:buFont typeface="Arial" panose="020B0604020202020204" pitchFamily="34" charset="0"/>
              <a:buChar char="•"/>
            </a:pPr>
            <a:r>
              <a:rPr lang="en-US" sz="1800" dirty="0" smtClean="0">
                <a:solidFill>
                  <a:schemeClr val="tx1"/>
                </a:solidFill>
              </a:rPr>
              <a:t>Exclude </a:t>
            </a:r>
            <a:r>
              <a:rPr lang="en-US" sz="1800" dirty="0">
                <a:solidFill>
                  <a:schemeClr val="tx1"/>
                </a:solidFill>
              </a:rPr>
              <a:t>parentally-placed private school students.</a:t>
            </a:r>
          </a:p>
          <a:p>
            <a:endParaRPr lang="en-US" dirty="0"/>
          </a:p>
        </p:txBody>
      </p:sp>
    </p:spTree>
    <p:extLst>
      <p:ext uri="{BB962C8B-B14F-4D97-AF65-F5344CB8AC3E}">
        <p14:creationId xmlns:p14="http://schemas.microsoft.com/office/powerpoint/2010/main" val="2629158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Special Education Discipline Snapshot (AU-SPI Role)</a:t>
            </a:r>
            <a:endParaRPr lang="en-US" dirty="0"/>
          </a:p>
        </p:txBody>
      </p:sp>
    </p:spTree>
    <p:extLst>
      <p:ext uri="{BB962C8B-B14F-4D97-AF65-F5344CB8AC3E}">
        <p14:creationId xmlns:p14="http://schemas.microsoft.com/office/powerpoint/2010/main" val="1742035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 Criteria</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2200" b="1" dirty="0">
                <a:solidFill>
                  <a:schemeClr val="tx1"/>
                </a:solidFill>
                <a:latin typeface="+mn-lt"/>
              </a:rPr>
              <a:t>Criteria:</a:t>
            </a:r>
            <a:endParaRPr lang="en-US" sz="2200" dirty="0">
              <a:solidFill>
                <a:schemeClr val="tx1"/>
              </a:solidFill>
              <a:latin typeface="+mn-lt"/>
            </a:endParaRPr>
          </a:p>
          <a:p>
            <a:pPr marL="0" indent="0">
              <a:buNone/>
            </a:pPr>
            <a:r>
              <a:rPr lang="en-US" sz="2200" b="1" dirty="0">
                <a:solidFill>
                  <a:schemeClr val="tx1"/>
                </a:solidFill>
                <a:latin typeface="+mn-lt"/>
              </a:rPr>
              <a:t>Pull all error-free records from the Discipline Action </a:t>
            </a:r>
            <a:r>
              <a:rPr lang="en-US" sz="2200" b="1" dirty="0" smtClean="0">
                <a:solidFill>
                  <a:schemeClr val="tx1"/>
                </a:solidFill>
                <a:latin typeface="+mn-lt"/>
              </a:rPr>
              <a:t>File </a:t>
            </a:r>
            <a:r>
              <a:rPr lang="en-US" sz="2200" b="1" dirty="0">
                <a:solidFill>
                  <a:schemeClr val="tx1"/>
                </a:solidFill>
                <a:latin typeface="+mn-lt"/>
              </a:rPr>
              <a:t>where the SPED_DISCIPLINE_ACTION_FLAG = 1.</a:t>
            </a:r>
          </a:p>
          <a:p>
            <a:pPr marL="0" indent="0">
              <a:buNone/>
            </a:pPr>
            <a:r>
              <a:rPr lang="en-US" sz="2200" dirty="0">
                <a:solidFill>
                  <a:schemeClr val="tx1"/>
                </a:solidFill>
                <a:latin typeface="+mn-lt"/>
              </a:rPr>
              <a:t> </a:t>
            </a:r>
          </a:p>
          <a:p>
            <a:pPr marL="0" indent="0">
              <a:buNone/>
            </a:pPr>
            <a:r>
              <a:rPr lang="en-US" sz="2200" b="1" dirty="0">
                <a:solidFill>
                  <a:schemeClr val="tx1"/>
                </a:solidFill>
              </a:rPr>
              <a:t>Dependencies:</a:t>
            </a:r>
            <a:endParaRPr lang="en-US" sz="2200" dirty="0">
              <a:solidFill>
                <a:schemeClr val="tx1"/>
              </a:solidFill>
            </a:endParaRPr>
          </a:p>
          <a:p>
            <a:pPr>
              <a:buFontTx/>
              <a:buChar char="-"/>
            </a:pPr>
            <a:r>
              <a:rPr lang="en-US" sz="2200" dirty="0" smtClean="0">
                <a:solidFill>
                  <a:schemeClr val="tx1"/>
                </a:solidFill>
              </a:rPr>
              <a:t>Student </a:t>
            </a:r>
            <a:r>
              <a:rPr lang="en-US" sz="2200" dirty="0">
                <a:solidFill>
                  <a:schemeClr val="tx1"/>
                </a:solidFill>
              </a:rPr>
              <a:t>has been assigned a SASID and updated in the RITS </a:t>
            </a:r>
            <a:r>
              <a:rPr lang="en-US" sz="2200" dirty="0" smtClean="0">
                <a:solidFill>
                  <a:schemeClr val="tx1"/>
                </a:solidFill>
              </a:rPr>
              <a:t>system</a:t>
            </a:r>
          </a:p>
          <a:p>
            <a:pPr>
              <a:buFontTx/>
              <a:buChar char="-"/>
            </a:pPr>
            <a:r>
              <a:rPr lang="en-US" sz="2200" dirty="0" smtClean="0">
                <a:solidFill>
                  <a:schemeClr val="tx1"/>
                </a:solidFill>
              </a:rPr>
              <a:t>Student has a record in the Discipline Interchange for:  </a:t>
            </a:r>
          </a:p>
          <a:p>
            <a:pPr marL="0" indent="0">
              <a:buNone/>
            </a:pPr>
            <a:r>
              <a:rPr lang="en-US" sz="2200" dirty="0" smtClean="0">
                <a:solidFill>
                  <a:schemeClr val="tx1"/>
                </a:solidFill>
              </a:rPr>
              <a:t>Discipline Action </a:t>
            </a:r>
            <a:r>
              <a:rPr lang="en-US" sz="2200" dirty="0">
                <a:solidFill>
                  <a:schemeClr val="tx1"/>
                </a:solidFill>
              </a:rPr>
              <a:t>(contains Incident and Action data)</a:t>
            </a:r>
          </a:p>
          <a:p>
            <a:pPr>
              <a:buFontTx/>
              <a:buChar char="-"/>
            </a:pPr>
            <a:r>
              <a:rPr lang="en-US" sz="2200" dirty="0" smtClean="0">
                <a:solidFill>
                  <a:schemeClr val="tx1"/>
                </a:solidFill>
              </a:rPr>
              <a:t>Student </a:t>
            </a:r>
            <a:r>
              <a:rPr lang="en-US" sz="2200" dirty="0">
                <a:solidFill>
                  <a:schemeClr val="tx1"/>
                </a:solidFill>
              </a:rPr>
              <a:t>has a record in the Student and Enrollment interchange </a:t>
            </a:r>
            <a:r>
              <a:rPr lang="en-US" sz="2200" dirty="0" smtClean="0">
                <a:solidFill>
                  <a:schemeClr val="tx1"/>
                </a:solidFill>
              </a:rPr>
              <a:t>for:</a:t>
            </a:r>
          </a:p>
          <a:p>
            <a:pPr marL="0" indent="0">
              <a:buNone/>
            </a:pPr>
            <a:r>
              <a:rPr lang="en-US" sz="2200" dirty="0" smtClean="0">
                <a:solidFill>
                  <a:schemeClr val="tx1"/>
                </a:solidFill>
              </a:rPr>
              <a:t>Demographics  (demographic data)  *file must be untagged</a:t>
            </a:r>
            <a:endParaRPr lang="en-US" sz="2200" dirty="0">
              <a:solidFill>
                <a:schemeClr val="tx1"/>
              </a:solidFill>
            </a:endParaRPr>
          </a:p>
          <a:p>
            <a:pPr marL="0" lvl="0" indent="0">
              <a:buNone/>
            </a:pPr>
            <a:r>
              <a:rPr lang="en-US" sz="2200" dirty="0" smtClean="0">
                <a:solidFill>
                  <a:schemeClr val="tx1"/>
                </a:solidFill>
              </a:rPr>
              <a:t>School Association (grade level, school code)  *file must be untagged</a:t>
            </a:r>
            <a:endParaRPr lang="en-US" sz="2200" dirty="0">
              <a:solidFill>
                <a:schemeClr val="tx1"/>
              </a:solidFill>
            </a:endParaRPr>
          </a:p>
          <a:p>
            <a:pPr marL="0" indent="0">
              <a:buNone/>
            </a:pPr>
            <a:r>
              <a:rPr lang="en-US" sz="2200" dirty="0" smtClean="0">
                <a:solidFill>
                  <a:schemeClr val="tx1"/>
                </a:solidFill>
              </a:rPr>
              <a:t>- Student </a:t>
            </a:r>
            <a:r>
              <a:rPr lang="en-US" sz="2200" dirty="0">
                <a:solidFill>
                  <a:schemeClr val="tx1"/>
                </a:solidFill>
              </a:rPr>
              <a:t>has a record in the Special </a:t>
            </a:r>
            <a:r>
              <a:rPr lang="en-US" sz="2200" dirty="0" smtClean="0">
                <a:solidFill>
                  <a:schemeClr val="tx1"/>
                </a:solidFill>
              </a:rPr>
              <a:t>Education IEP Interchange </a:t>
            </a:r>
            <a:r>
              <a:rPr lang="en-US" sz="2200" dirty="0" smtClean="0"/>
              <a:t>for</a:t>
            </a:r>
            <a:r>
              <a:rPr lang="en-US" sz="2200" dirty="0" smtClean="0">
                <a:solidFill>
                  <a:schemeClr val="tx1"/>
                </a:solidFill>
              </a:rPr>
              <a:t>:</a:t>
            </a:r>
            <a:endParaRPr lang="en-US" sz="2200" dirty="0">
              <a:solidFill>
                <a:schemeClr val="tx1"/>
              </a:solidFill>
            </a:endParaRPr>
          </a:p>
          <a:p>
            <a:pPr marL="0" lvl="0" indent="0">
              <a:buNone/>
            </a:pPr>
            <a:r>
              <a:rPr lang="en-US" sz="2200" dirty="0" smtClean="0">
                <a:solidFill>
                  <a:schemeClr val="tx1"/>
                </a:solidFill>
              </a:rPr>
              <a:t>Participation File – Primary Disability</a:t>
            </a:r>
          </a:p>
          <a:p>
            <a:pPr marL="0" lvl="0" indent="0">
              <a:buNone/>
            </a:pPr>
            <a:r>
              <a:rPr lang="en-US" sz="2200" dirty="0" smtClean="0">
                <a:solidFill>
                  <a:schemeClr val="tx1"/>
                </a:solidFill>
              </a:rPr>
              <a:t>Child File – demographics pulled in rare case that student is missing from Student Interchange</a:t>
            </a:r>
            <a:endParaRPr lang="en-US" sz="2200" dirty="0">
              <a:solidFill>
                <a:schemeClr val="tx1"/>
              </a:solidFill>
            </a:endParaRPr>
          </a:p>
          <a:p>
            <a:pPr marL="0" indent="0">
              <a:buNone/>
            </a:pPr>
            <a:r>
              <a:rPr lang="en-US" dirty="0"/>
              <a:t> </a:t>
            </a:r>
          </a:p>
          <a:p>
            <a:endParaRPr lang="en-US" dirty="0"/>
          </a:p>
        </p:txBody>
      </p:sp>
    </p:spTree>
    <p:extLst>
      <p:ext uri="{BB962C8B-B14F-4D97-AF65-F5344CB8AC3E}">
        <p14:creationId xmlns:p14="http://schemas.microsoft.com/office/powerpoint/2010/main" val="4119495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Discipline Snapshot Resources</a:t>
            </a:r>
            <a:endParaRPr lang="en-US" dirty="0"/>
          </a:p>
        </p:txBody>
      </p:sp>
      <p:sp>
        <p:nvSpPr>
          <p:cNvPr id="3" name="Content Placeholder 2"/>
          <p:cNvSpPr>
            <a:spLocks noGrp="1"/>
          </p:cNvSpPr>
          <p:nvPr>
            <p:ph idx="1"/>
          </p:nvPr>
        </p:nvSpPr>
        <p:spPr/>
        <p:txBody>
          <a:bodyPr>
            <a:normAutofit/>
          </a:bodyPr>
          <a:lstStyle/>
          <a:p>
            <a:r>
              <a:rPr lang="en-US" sz="1800" dirty="0">
                <a:hlinkClick r:id="rId2"/>
              </a:rPr>
              <a:t>http://</a:t>
            </a:r>
            <a:r>
              <a:rPr lang="en-US" sz="1800" dirty="0" smtClean="0">
                <a:hlinkClick r:id="rId2"/>
              </a:rPr>
              <a:t>www.cde.state.co.us/datapipeline/snap_sped-discipline</a:t>
            </a:r>
            <a:r>
              <a:rPr lang="en-US" sz="1800" dirty="0" smtClean="0"/>
              <a:t> </a:t>
            </a:r>
            <a:endParaRPr lang="en-US" sz="1800" dirty="0"/>
          </a:p>
        </p:txBody>
      </p:sp>
      <p:sp>
        <p:nvSpPr>
          <p:cNvPr id="4" name="Rectangle 3"/>
          <p:cNvSpPr/>
          <p:nvPr/>
        </p:nvSpPr>
        <p:spPr>
          <a:xfrm>
            <a:off x="85458" y="1821180"/>
            <a:ext cx="9058543" cy="4844540"/>
          </a:xfrm>
          <a:prstGeom prst="rect">
            <a:avLst/>
          </a:prstGeom>
          <a:no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044" t="22410" r="14275" b="9745"/>
          <a:stretch/>
        </p:blipFill>
        <p:spPr bwMode="auto">
          <a:xfrm>
            <a:off x="159213" y="1888620"/>
            <a:ext cx="8822417" cy="4569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407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Snapshot Error and Warning </a:t>
            </a:r>
            <a:br>
              <a:rPr lang="en-US" dirty="0" smtClean="0"/>
            </a:br>
            <a:r>
              <a:rPr lang="en-US" dirty="0" smtClean="0"/>
              <a:t>Codes</a:t>
            </a:r>
            <a:endParaRPr lang="en-US" dirty="0"/>
          </a:p>
        </p:txBody>
      </p:sp>
      <p:sp>
        <p:nvSpPr>
          <p:cNvPr id="9" name="TextBox 8"/>
          <p:cNvSpPr txBox="1"/>
          <p:nvPr/>
        </p:nvSpPr>
        <p:spPr>
          <a:xfrm>
            <a:off x="899410" y="5104151"/>
            <a:ext cx="7412636" cy="1569660"/>
          </a:xfrm>
          <a:prstGeom prst="rect">
            <a:avLst/>
          </a:prstGeom>
          <a:noFill/>
        </p:spPr>
        <p:txBody>
          <a:bodyPr wrap="square" rtlCol="0">
            <a:spAutoFit/>
          </a:bodyPr>
          <a:lstStyle/>
          <a:p>
            <a:r>
              <a:rPr lang="en-US" sz="1600" dirty="0" smtClean="0"/>
              <a:t>Many of the snapshot level edits are placed at the snapshot level because the data being validated in the edit is extracted from multiple interchanges </a:t>
            </a:r>
          </a:p>
          <a:p>
            <a:pPr marL="285750" indent="-285750">
              <a:buFont typeface="Arial" panose="020B0604020202020204" pitchFamily="34" charset="0"/>
              <a:buChar char="•"/>
            </a:pPr>
            <a:r>
              <a:rPr lang="en-US" sz="1600" dirty="0" smtClean="0"/>
              <a:t>Example: SD017 – grade level comes from Student School Association file. ONLY if School Code matches between Discipline Action file and SSA file AND dates align.  </a:t>
            </a:r>
          </a:p>
          <a:p>
            <a:pPr marL="285750" indent="-285750">
              <a:buFont typeface="Arial" panose="020B0604020202020204" pitchFamily="34" charset="0"/>
              <a:buChar char="•"/>
            </a:pPr>
            <a:r>
              <a:rPr lang="en-US" sz="1600" dirty="0" smtClean="0"/>
              <a:t>SD018 – Primary Disability is pulled from Participation File. Record may be missing from Participation file.  </a:t>
            </a:r>
            <a:endParaRPr lang="en-US" sz="16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3072" y="1301009"/>
            <a:ext cx="7886700" cy="37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812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Discipline Incident and School Enrollment Date Comparison Report</a:t>
            </a:r>
            <a:endParaRPr lang="en-US" dirty="0"/>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 t="16404" r="40262" b="43484"/>
          <a:stretch/>
        </p:blipFill>
        <p:spPr bwMode="auto">
          <a:xfrm>
            <a:off x="1369802" y="2668249"/>
            <a:ext cx="5982874" cy="251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84026" y="3792511"/>
            <a:ext cx="2533338" cy="179882"/>
          </a:xfrm>
          <a:prstGeom prst="rect">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 name="Rectangle 4"/>
          <p:cNvSpPr/>
          <p:nvPr/>
        </p:nvSpPr>
        <p:spPr>
          <a:xfrm>
            <a:off x="269823" y="1403972"/>
            <a:ext cx="7674964" cy="1477328"/>
          </a:xfrm>
          <a:prstGeom prst="rect">
            <a:avLst/>
          </a:prstGeom>
        </p:spPr>
        <p:txBody>
          <a:bodyPr wrap="square">
            <a:spAutoFit/>
          </a:bodyPr>
          <a:lstStyle/>
          <a:p>
            <a:pPr marL="58738" lvl="1"/>
            <a:r>
              <a:rPr lang="en-US" sz="1900" b="1" dirty="0" smtClean="0">
                <a:solidFill>
                  <a:srgbClr val="CC0099"/>
                </a:solidFill>
              </a:rPr>
              <a:t>Troubleshooting SD017 - </a:t>
            </a:r>
            <a:r>
              <a:rPr lang="en-US" sz="1400" dirty="0"/>
              <a:t>Grade Level must be included in the snapshot and be a valid code. This field is blank because a matching record could not be found in the Student Profile Interchange. 	</a:t>
            </a:r>
          </a:p>
          <a:p>
            <a:pPr marL="58738" lvl="1" indent="0">
              <a:buNone/>
            </a:pPr>
            <a:endParaRPr lang="en-US" sz="1900" b="1" dirty="0" smtClean="0"/>
          </a:p>
          <a:p>
            <a:pPr marL="58738" lvl="1" indent="0">
              <a:buNone/>
            </a:pPr>
            <a:r>
              <a:rPr lang="en-US" sz="1900" b="1" dirty="0" smtClean="0"/>
              <a:t>School </a:t>
            </a:r>
            <a:r>
              <a:rPr lang="en-US" sz="1900" b="1" dirty="0"/>
              <a:t>Codes and </a:t>
            </a:r>
            <a:r>
              <a:rPr lang="en-US" sz="1900" b="1" dirty="0" smtClean="0"/>
              <a:t>Incident Date</a:t>
            </a:r>
            <a:endParaRPr lang="en-US" sz="1900" b="1" dirty="0"/>
          </a:p>
          <a:p>
            <a:pPr marL="58738" lvl="1" indent="0">
              <a:buNone/>
            </a:pPr>
            <a:r>
              <a:rPr lang="en-US" sz="1900" dirty="0"/>
              <a:t>	</a:t>
            </a:r>
          </a:p>
        </p:txBody>
      </p:sp>
      <p:sp>
        <p:nvSpPr>
          <p:cNvPr id="6" name="TextBox 5"/>
          <p:cNvSpPr txBox="1"/>
          <p:nvPr/>
        </p:nvSpPr>
        <p:spPr>
          <a:xfrm>
            <a:off x="1881266" y="4661941"/>
            <a:ext cx="5456419"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School codes must coincide between Student School Association file and the Discipline Action file</a:t>
            </a:r>
          </a:p>
          <a:p>
            <a:pPr marL="285750" indent="-285750">
              <a:buFont typeface="Arial" panose="020B0604020202020204" pitchFamily="34" charset="0"/>
              <a:buChar char="•"/>
            </a:pPr>
            <a:r>
              <a:rPr lang="en-US" sz="1600" dirty="0" smtClean="0"/>
              <a:t>Incident Date must fall between the School Association file School Entry and Exit dates  </a:t>
            </a:r>
          </a:p>
          <a:p>
            <a:pPr marL="285750" indent="-285750">
              <a:buFont typeface="Arial" panose="020B0604020202020204" pitchFamily="34" charset="0"/>
              <a:buChar char="•"/>
            </a:pPr>
            <a:r>
              <a:rPr lang="en-US" sz="1600" dirty="0"/>
              <a:t>The school code reported should be the school where the action took </a:t>
            </a:r>
            <a:r>
              <a:rPr lang="en-US" sz="1600" dirty="0" smtClean="0"/>
              <a:t>place </a:t>
            </a:r>
          </a:p>
          <a:p>
            <a:endParaRPr lang="en-US" sz="1600" dirty="0"/>
          </a:p>
        </p:txBody>
      </p:sp>
      <p:sp>
        <p:nvSpPr>
          <p:cNvPr id="8" name="TextBox 7"/>
          <p:cNvSpPr txBox="1"/>
          <p:nvPr/>
        </p:nvSpPr>
        <p:spPr>
          <a:xfrm>
            <a:off x="4227225" y="3650105"/>
            <a:ext cx="3035509" cy="738664"/>
          </a:xfrm>
          <a:prstGeom prst="rect">
            <a:avLst/>
          </a:prstGeom>
          <a:noFill/>
        </p:spPr>
        <p:txBody>
          <a:bodyPr wrap="square" rtlCol="0">
            <a:spAutoFit/>
          </a:bodyPr>
          <a:lstStyle/>
          <a:p>
            <a:r>
              <a:rPr lang="en-US" sz="1400" dirty="0" smtClean="0">
                <a:solidFill>
                  <a:srgbClr val="CC0099"/>
                </a:solidFill>
              </a:rPr>
              <a:t>*This </a:t>
            </a:r>
            <a:r>
              <a:rPr lang="en-US" sz="1400" dirty="0" err="1" smtClean="0">
                <a:solidFill>
                  <a:srgbClr val="CC0099"/>
                </a:solidFill>
              </a:rPr>
              <a:t>cognos</a:t>
            </a:r>
            <a:r>
              <a:rPr lang="en-US" sz="1400" dirty="0" smtClean="0">
                <a:solidFill>
                  <a:srgbClr val="CC0099"/>
                </a:solidFill>
              </a:rPr>
              <a:t> report can help. Only contains data if you have error SD017. Report should be blank. </a:t>
            </a:r>
            <a:endParaRPr lang="en-US" sz="1400" dirty="0">
              <a:solidFill>
                <a:srgbClr val="CC0099"/>
              </a:solidFill>
            </a:endParaRPr>
          </a:p>
        </p:txBody>
      </p:sp>
    </p:spTree>
    <p:extLst>
      <p:ext uri="{BB962C8B-B14F-4D97-AF65-F5344CB8AC3E}">
        <p14:creationId xmlns:p14="http://schemas.microsoft.com/office/powerpoint/2010/main" val="3999146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Discipline Incident and School Enrollment </a:t>
            </a:r>
            <a:br>
              <a:rPr lang="en-US" dirty="0" smtClean="0"/>
            </a:br>
            <a:r>
              <a:rPr lang="en-US" dirty="0" smtClean="0"/>
              <a:t>Date Comparison Report</a:t>
            </a:r>
            <a:endParaRPr lang="en-US" dirty="0"/>
          </a:p>
        </p:txBody>
      </p:sp>
      <p:sp>
        <p:nvSpPr>
          <p:cNvPr id="2" name="Content Placeholder 1"/>
          <p:cNvSpPr>
            <a:spLocks noGrp="1"/>
          </p:cNvSpPr>
          <p:nvPr>
            <p:ph idx="1"/>
          </p:nvPr>
        </p:nvSpPr>
        <p:spPr/>
        <p:txBody>
          <a:bodyPr>
            <a:normAutofit/>
          </a:bodyPr>
          <a:lstStyle/>
          <a:p>
            <a:pPr marL="0" indent="0">
              <a:buNone/>
            </a:pPr>
            <a:r>
              <a:rPr lang="en-US" sz="1400" dirty="0" smtClean="0">
                <a:solidFill>
                  <a:schemeClr val="tx1">
                    <a:lumMod val="65000"/>
                    <a:lumOff val="35000"/>
                  </a:schemeClr>
                </a:solidFill>
              </a:rPr>
              <a:t>Report provides inconsistent school code and dates between the Discipline Action File and Student School Association File.  Used to help resolve edit SD017.  </a:t>
            </a:r>
          </a:p>
          <a:p>
            <a:endParaRPr lang="en-US" sz="1400" dirty="0" smtClean="0">
              <a:solidFill>
                <a:schemeClr val="tx1">
                  <a:lumMod val="65000"/>
                  <a:lumOff val="35000"/>
                </a:schemeClr>
              </a:solidFill>
            </a:endParaRPr>
          </a:p>
          <a:p>
            <a:pPr marL="0" indent="0">
              <a:buNone/>
            </a:pPr>
            <a:r>
              <a:rPr lang="en-US" sz="1400" dirty="0" smtClean="0">
                <a:solidFill>
                  <a:schemeClr val="tx1">
                    <a:lumMod val="65000"/>
                    <a:lumOff val="35000"/>
                  </a:schemeClr>
                </a:solidFill>
              </a:rPr>
              <a:t>1. Problem with record below:</a:t>
            </a:r>
          </a:p>
          <a:p>
            <a:r>
              <a:rPr lang="en-US" sz="1400" dirty="0" smtClean="0">
                <a:solidFill>
                  <a:schemeClr val="tx1">
                    <a:lumMod val="65000"/>
                    <a:lumOff val="35000"/>
                  </a:schemeClr>
                </a:solidFill>
              </a:rPr>
              <a:t>School Codes don’t match </a:t>
            </a:r>
            <a:r>
              <a:rPr lang="en-US" sz="1400" dirty="0" smtClean="0">
                <a:solidFill>
                  <a:schemeClr val="tx1">
                    <a:lumMod val="65000"/>
                    <a:lumOff val="35000"/>
                  </a:schemeClr>
                </a:solidFill>
                <a:sym typeface="Wingdings" panose="05000000000000000000" pitchFamily="2" charset="2"/>
              </a:rPr>
              <a:t></a:t>
            </a:r>
            <a:endParaRPr lang="en-US" sz="1400" dirty="0" smtClean="0">
              <a:solidFill>
                <a:schemeClr val="tx1">
                  <a:lumMod val="65000"/>
                  <a:lumOff val="35000"/>
                </a:schemeClr>
              </a:solidFill>
            </a:endParaRPr>
          </a:p>
          <a:p>
            <a:pPr marL="0" indent="0">
              <a:buNone/>
            </a:pPr>
            <a:endParaRPr lang="en-US" sz="1400" dirty="0" smtClean="0"/>
          </a:p>
          <a:p>
            <a:endParaRPr lang="en-US" sz="1400" dirty="0"/>
          </a:p>
          <a:p>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4128100193"/>
              </p:ext>
            </p:extLst>
          </p:nvPr>
        </p:nvGraphicFramePr>
        <p:xfrm>
          <a:off x="214509" y="3055287"/>
          <a:ext cx="8620126" cy="1010920"/>
        </p:xfrm>
        <a:graphic>
          <a:graphicData uri="http://schemas.openxmlformats.org/drawingml/2006/table">
            <a:tbl>
              <a:tblPr firstRow="1" bandRow="1">
                <a:tableStyleId>{5C22544A-7EE6-4342-B048-85BDC9FD1C3A}</a:tableStyleId>
              </a:tblPr>
              <a:tblGrid>
                <a:gridCol w="1526367"/>
                <a:gridCol w="1443973"/>
                <a:gridCol w="1534675"/>
                <a:gridCol w="1445005"/>
                <a:gridCol w="1296254"/>
                <a:gridCol w="1373852"/>
              </a:tblGrid>
              <a:tr h="370840">
                <a:tc>
                  <a:txBody>
                    <a:bodyPr/>
                    <a:lstStyle/>
                    <a:p>
                      <a:r>
                        <a:rPr lang="en-US" sz="1200" dirty="0" smtClean="0">
                          <a:latin typeface="Trebuchet MS" panose="020B0603020202020204" pitchFamily="34" charset="0"/>
                        </a:rPr>
                        <a:t>SASID</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Discipline Action School Code</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Incident Date</a:t>
                      </a:r>
                      <a:endParaRPr lang="en-US" sz="1200" dirty="0">
                        <a:latin typeface="Trebuchet MS" panose="020B0603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rebuchet MS" panose="020B0603020202020204" pitchFamily="34" charset="0"/>
                        </a:rPr>
                        <a:t>School Association School Code</a:t>
                      </a:r>
                    </a:p>
                  </a:txBody>
                  <a:tcPr/>
                </a:tc>
                <a:tc>
                  <a:txBody>
                    <a:bodyPr/>
                    <a:lstStyle/>
                    <a:p>
                      <a:r>
                        <a:rPr lang="en-US" sz="1200" dirty="0" smtClean="0">
                          <a:latin typeface="Trebuchet MS" panose="020B0603020202020204" pitchFamily="34" charset="0"/>
                        </a:rPr>
                        <a:t>Entry Date</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Exit Date</a:t>
                      </a:r>
                      <a:endParaRPr lang="en-US" sz="1200" dirty="0">
                        <a:latin typeface="Trebuchet MS" panose="020B0603020202020204" pitchFamily="34" charset="0"/>
                      </a:endParaRPr>
                    </a:p>
                  </a:txBody>
                  <a:tcPr/>
                </a:tc>
              </a:tr>
              <a:tr h="370840">
                <a:tc>
                  <a:txBody>
                    <a:bodyPr/>
                    <a:lstStyle/>
                    <a:p>
                      <a:r>
                        <a:rPr lang="en-US" sz="1200" dirty="0" smtClean="0">
                          <a:latin typeface="Trebuchet MS" panose="020B0603020202020204" pitchFamily="34" charset="0"/>
                        </a:rPr>
                        <a:t>1234567891</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1234</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01212020</a:t>
                      </a:r>
                    </a:p>
                  </a:txBody>
                  <a:tcPr/>
                </a:tc>
                <a:tc>
                  <a:txBody>
                    <a:bodyPr/>
                    <a:lstStyle/>
                    <a:p>
                      <a:r>
                        <a:rPr lang="en-US" sz="1200" dirty="0" smtClean="0">
                          <a:latin typeface="Trebuchet MS" panose="020B0603020202020204" pitchFamily="34" charset="0"/>
                        </a:rPr>
                        <a:t>4321</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08/13/2019</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00000000</a:t>
                      </a:r>
                      <a:endParaRPr lang="en-US" sz="1200" dirty="0">
                        <a:latin typeface="Trebuchet MS" panose="020B0603020202020204" pitchFamily="34" charset="0"/>
                      </a:endParaRPr>
                    </a:p>
                  </a:txBody>
                  <a:tcPr/>
                </a:tc>
              </a:tr>
            </a:tbl>
          </a:graphicData>
        </a:graphic>
      </p:graphicFrame>
      <p:sp>
        <p:nvSpPr>
          <p:cNvPr id="7" name="Rectangle 6"/>
          <p:cNvSpPr/>
          <p:nvPr/>
        </p:nvSpPr>
        <p:spPr>
          <a:xfrm>
            <a:off x="115824" y="4496485"/>
            <a:ext cx="7751826" cy="608372"/>
          </a:xfrm>
          <a:prstGeom prst="rect">
            <a:avLst/>
          </a:prstGeom>
        </p:spPr>
        <p:txBody>
          <a:bodyPr wrap="square">
            <a:spAutoFit/>
          </a:bodyPr>
          <a:lstStyle/>
          <a:p>
            <a:pPr defTabSz="914400">
              <a:lnSpc>
                <a:spcPct val="90000"/>
              </a:lnSpc>
              <a:spcBef>
                <a:spcPts val="1000"/>
              </a:spcBef>
              <a:buClr>
                <a:srgbClr val="0D1E8E"/>
              </a:buClr>
              <a:buFont typeface="Arial" panose="020B0604020202020204" pitchFamily="34" charset="0"/>
            </a:pPr>
            <a:r>
              <a:rPr lang="en-US" sz="1400" dirty="0" smtClean="0">
                <a:latin typeface="Trebuchet MS" panose="020B0603020202020204" pitchFamily="34" charset="0"/>
              </a:rPr>
              <a:t>        </a:t>
            </a:r>
            <a:r>
              <a:rPr lang="en-US" sz="1400" dirty="0" smtClean="0">
                <a:solidFill>
                  <a:schemeClr val="tx2"/>
                </a:solidFill>
                <a:latin typeface="Trebuchet MS" panose="020B0603020202020204" pitchFamily="34" charset="0"/>
              </a:rPr>
              <a:t>2. Problem </a:t>
            </a:r>
            <a:r>
              <a:rPr lang="en-US" sz="1400" dirty="0">
                <a:solidFill>
                  <a:schemeClr val="tx2"/>
                </a:solidFill>
                <a:latin typeface="Trebuchet MS" panose="020B0603020202020204" pitchFamily="34" charset="0"/>
              </a:rPr>
              <a:t>with record </a:t>
            </a:r>
            <a:r>
              <a:rPr lang="en-US" sz="1400" dirty="0" smtClean="0">
                <a:solidFill>
                  <a:schemeClr val="tx2"/>
                </a:solidFill>
                <a:latin typeface="Trebuchet MS" panose="020B0603020202020204" pitchFamily="34" charset="0"/>
              </a:rPr>
              <a:t>below:</a:t>
            </a:r>
          </a:p>
          <a:p>
            <a:pPr lvl="1" defTabSz="914400">
              <a:lnSpc>
                <a:spcPct val="90000"/>
              </a:lnSpc>
              <a:spcBef>
                <a:spcPts val="1000"/>
              </a:spcBef>
              <a:buClr>
                <a:srgbClr val="0D1E8E"/>
              </a:buClr>
            </a:pPr>
            <a:r>
              <a:rPr lang="en-US" sz="1400" dirty="0" smtClean="0">
                <a:solidFill>
                  <a:schemeClr val="tx1">
                    <a:lumMod val="65000"/>
                    <a:lumOff val="35000"/>
                  </a:schemeClr>
                </a:solidFill>
                <a:latin typeface="Trebuchet MS" panose="020B0603020202020204" pitchFamily="34" charset="0"/>
              </a:rPr>
              <a:t>Incident Date is not between the Entry and Exit date of the Student at the school </a:t>
            </a:r>
            <a:r>
              <a:rPr lang="en-US" sz="1400" dirty="0" smtClean="0">
                <a:solidFill>
                  <a:schemeClr val="tx1">
                    <a:lumMod val="65000"/>
                    <a:lumOff val="35000"/>
                  </a:schemeClr>
                </a:solidFill>
                <a:latin typeface="Trebuchet MS" panose="020B0603020202020204" pitchFamily="34" charset="0"/>
                <a:sym typeface="Wingdings" panose="05000000000000000000" pitchFamily="2" charset="2"/>
              </a:rPr>
              <a:t></a:t>
            </a:r>
            <a:endParaRPr lang="en-US" sz="1400" dirty="0">
              <a:solidFill>
                <a:schemeClr val="tx1">
                  <a:lumMod val="65000"/>
                  <a:lumOff val="35000"/>
                </a:schemeClr>
              </a:solidFill>
              <a:latin typeface="Trebuchet MS" panose="020B0603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373200270"/>
              </p:ext>
            </p:extLst>
          </p:nvPr>
        </p:nvGraphicFramePr>
        <p:xfrm>
          <a:off x="192024" y="5241423"/>
          <a:ext cx="8620126" cy="1010920"/>
        </p:xfrm>
        <a:graphic>
          <a:graphicData uri="http://schemas.openxmlformats.org/drawingml/2006/table">
            <a:tbl>
              <a:tblPr firstRow="1" bandRow="1">
                <a:tableStyleId>{5C22544A-7EE6-4342-B048-85BDC9FD1C3A}</a:tableStyleId>
              </a:tblPr>
              <a:tblGrid>
                <a:gridCol w="1526367"/>
                <a:gridCol w="1443973"/>
                <a:gridCol w="1534675"/>
                <a:gridCol w="1445005"/>
                <a:gridCol w="1296254"/>
                <a:gridCol w="1373852"/>
              </a:tblGrid>
              <a:tr h="370840">
                <a:tc>
                  <a:txBody>
                    <a:bodyPr/>
                    <a:lstStyle/>
                    <a:p>
                      <a:r>
                        <a:rPr lang="en-US" sz="1200" dirty="0" smtClean="0">
                          <a:latin typeface="Trebuchet MS" panose="020B0603020202020204" pitchFamily="34" charset="0"/>
                        </a:rPr>
                        <a:t>SASID</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Discipline Action School Code</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Incident Date</a:t>
                      </a:r>
                      <a:endParaRPr lang="en-US" sz="1200" dirty="0">
                        <a:latin typeface="Trebuchet MS" panose="020B0603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rebuchet MS" panose="020B0603020202020204" pitchFamily="34" charset="0"/>
                        </a:rPr>
                        <a:t>School Association School Code</a:t>
                      </a:r>
                    </a:p>
                  </a:txBody>
                  <a:tcPr/>
                </a:tc>
                <a:tc>
                  <a:txBody>
                    <a:bodyPr/>
                    <a:lstStyle/>
                    <a:p>
                      <a:r>
                        <a:rPr lang="en-US" sz="1200" dirty="0" smtClean="0">
                          <a:latin typeface="Trebuchet MS" panose="020B0603020202020204" pitchFamily="34" charset="0"/>
                        </a:rPr>
                        <a:t>Entry Date</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Exit Date</a:t>
                      </a:r>
                      <a:endParaRPr lang="en-US" sz="1200" dirty="0">
                        <a:latin typeface="Trebuchet MS" panose="020B0603020202020204" pitchFamily="34" charset="0"/>
                      </a:endParaRPr>
                    </a:p>
                  </a:txBody>
                  <a:tcPr/>
                </a:tc>
              </a:tr>
              <a:tr h="370840">
                <a:tc>
                  <a:txBody>
                    <a:bodyPr/>
                    <a:lstStyle/>
                    <a:p>
                      <a:r>
                        <a:rPr lang="en-US" sz="1200" dirty="0" smtClean="0">
                          <a:latin typeface="Trebuchet MS" panose="020B0603020202020204" pitchFamily="34" charset="0"/>
                        </a:rPr>
                        <a:t>1234567891</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1234</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01212020</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1234</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02/28/2020</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00000000</a:t>
                      </a:r>
                      <a:endParaRPr lang="en-US" sz="1200" dirty="0">
                        <a:latin typeface="Trebuchet MS" panose="020B0603020202020204" pitchFamily="34" charset="0"/>
                      </a:endParaRPr>
                    </a:p>
                  </a:txBody>
                  <a:tcPr/>
                </a:tc>
              </a:tr>
            </a:tbl>
          </a:graphicData>
        </a:graphic>
      </p:graphicFrame>
    </p:spTree>
    <p:extLst>
      <p:ext uri="{BB962C8B-B14F-4D97-AF65-F5344CB8AC3E}">
        <p14:creationId xmlns:p14="http://schemas.microsoft.com/office/powerpoint/2010/main" val="2446287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Exceptions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3060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Exception to the Rule</a:t>
            </a:r>
            <a:endParaRPr lang="en-US" dirty="0">
              <a:solidFill>
                <a:schemeClr val="tx1"/>
              </a:solidFill>
            </a:endParaRPr>
          </a:p>
        </p:txBody>
      </p:sp>
      <p:sp>
        <p:nvSpPr>
          <p:cNvPr id="4" name="Content Placeholder 1"/>
          <p:cNvSpPr>
            <a:spLocks noGrp="1"/>
          </p:cNvSpPr>
          <p:nvPr>
            <p:ph idx="1"/>
          </p:nvPr>
        </p:nvSpPr>
        <p:spPr>
          <a:xfrm>
            <a:off x="222190" y="1316052"/>
            <a:ext cx="7856533" cy="4751923"/>
          </a:xfrm>
        </p:spPr>
        <p:txBody>
          <a:bodyPr>
            <a:normAutofit/>
          </a:bodyPr>
          <a:lstStyle/>
          <a:p>
            <a:pPr marL="45720" indent="0">
              <a:buNone/>
            </a:pPr>
            <a:r>
              <a:rPr lang="en-US" sz="1600" dirty="0" smtClean="0">
                <a:latin typeface="+mn-lt"/>
              </a:rPr>
              <a:t>There are business rules at both the Interchange and Snapshot level that may require an exception request. </a:t>
            </a:r>
          </a:p>
          <a:p>
            <a:pPr marL="331470" indent="-285750"/>
            <a:r>
              <a:rPr lang="en-US" sz="1600" dirty="0" smtClean="0">
                <a:latin typeface="+mn-lt"/>
              </a:rPr>
              <a:t>Interchange Exception Template here under Additional Resources: </a:t>
            </a:r>
            <a:r>
              <a:rPr lang="en-US" sz="1600" dirty="0" smtClean="0">
                <a:latin typeface="+mn-lt"/>
                <a:hlinkClick r:id="rId2"/>
              </a:rPr>
              <a:t>http</a:t>
            </a:r>
            <a:r>
              <a:rPr lang="en-US" sz="1600" dirty="0">
                <a:latin typeface="+mn-lt"/>
                <a:hlinkClick r:id="rId2"/>
              </a:rPr>
              <a:t>://</a:t>
            </a:r>
            <a:r>
              <a:rPr lang="en-US" sz="1600" dirty="0" smtClean="0">
                <a:latin typeface="+mn-lt"/>
                <a:hlinkClick r:id="rId2"/>
              </a:rPr>
              <a:t>www.cde.state.co.us/datapipeline/inter_sped-discipline</a:t>
            </a:r>
            <a:r>
              <a:rPr lang="en-US" sz="1600" dirty="0" smtClean="0">
                <a:latin typeface="+mn-lt"/>
              </a:rPr>
              <a:t> </a:t>
            </a:r>
          </a:p>
          <a:p>
            <a:pPr marL="331470" indent="-285750"/>
            <a:r>
              <a:rPr lang="en-US" sz="1600" dirty="0" smtClean="0">
                <a:latin typeface="+mn-lt"/>
              </a:rPr>
              <a:t>Snapshot </a:t>
            </a:r>
            <a:r>
              <a:rPr lang="en-US" sz="1600" dirty="0">
                <a:latin typeface="+mn-lt"/>
              </a:rPr>
              <a:t>Exception Template </a:t>
            </a:r>
            <a:r>
              <a:rPr lang="en-US" sz="1600" dirty="0" smtClean="0">
                <a:latin typeface="+mn-lt"/>
              </a:rPr>
              <a:t>here under Additional Links: </a:t>
            </a:r>
            <a:r>
              <a:rPr lang="en-US" sz="1600" dirty="0">
                <a:latin typeface="+mn-lt"/>
                <a:hlinkClick r:id="rId3"/>
              </a:rPr>
              <a:t>http://</a:t>
            </a:r>
            <a:r>
              <a:rPr lang="en-US" sz="1600" dirty="0" smtClean="0">
                <a:latin typeface="+mn-lt"/>
                <a:hlinkClick r:id="rId3"/>
              </a:rPr>
              <a:t>www.cde.state.co.us/datapipeline/snap_sped-discipline</a:t>
            </a:r>
            <a:r>
              <a:rPr lang="en-US" sz="1600" dirty="0" smtClean="0">
                <a:latin typeface="+mn-lt"/>
              </a:rPr>
              <a:t> </a:t>
            </a:r>
            <a:endParaRPr lang="en-US" sz="1600" dirty="0">
              <a:latin typeface="+mn-lt"/>
            </a:endParaRPr>
          </a:p>
          <a:p>
            <a:pPr marL="0" indent="0">
              <a:buNone/>
            </a:pPr>
            <a:endParaRPr lang="en-US" sz="1600" dirty="0" smtClean="0">
              <a:latin typeface="+mn-lt"/>
            </a:endParaRPr>
          </a:p>
          <a:p>
            <a:pPr marL="0" indent="0">
              <a:buNone/>
            </a:pPr>
            <a:r>
              <a:rPr lang="en-US" sz="1600" dirty="0" smtClean="0">
                <a:latin typeface="+mn-lt"/>
              </a:rPr>
              <a:t>Submit exception requests to </a:t>
            </a:r>
            <a:r>
              <a:rPr lang="en-US" sz="1600" dirty="0" err="1" smtClean="0">
                <a:latin typeface="+mn-lt"/>
              </a:rPr>
              <a:t>Syncplicity</a:t>
            </a:r>
            <a:r>
              <a:rPr lang="en-US" sz="1600" dirty="0" smtClean="0">
                <a:latin typeface="+mn-lt"/>
              </a:rPr>
              <a:t> </a:t>
            </a:r>
            <a:r>
              <a:rPr lang="en-US" sz="1600" dirty="0">
                <a:latin typeface="+mn-lt"/>
              </a:rPr>
              <a:t>– online platform used for secure file sharing</a:t>
            </a:r>
          </a:p>
          <a:p>
            <a:pPr>
              <a:buFont typeface="Wingdings" panose="05000000000000000000" pitchFamily="2" charset="2"/>
              <a:buChar char="v"/>
            </a:pPr>
            <a:r>
              <a:rPr lang="en-US" sz="1600" dirty="0">
                <a:latin typeface="+mn-lt"/>
              </a:rPr>
              <a:t>Let us know if you do not yet have a folder. We will send you email with a link to set it </a:t>
            </a:r>
            <a:r>
              <a:rPr lang="en-US" sz="1600" dirty="0" smtClean="0">
                <a:latin typeface="+mn-lt"/>
              </a:rPr>
              <a:t>up</a:t>
            </a:r>
          </a:p>
          <a:p>
            <a:pPr>
              <a:buFont typeface="Wingdings" panose="05000000000000000000" pitchFamily="2" charset="2"/>
              <a:buChar char="v"/>
            </a:pPr>
            <a:r>
              <a:rPr lang="en-US" sz="1600" dirty="0"/>
              <a:t>Once a file has been shared you can access </a:t>
            </a:r>
            <a:r>
              <a:rPr lang="en-US" sz="1600" dirty="0" err="1"/>
              <a:t>syncplicity</a:t>
            </a:r>
            <a:r>
              <a:rPr lang="en-US" sz="1600" dirty="0"/>
              <a:t> at:  </a:t>
            </a:r>
            <a:r>
              <a:rPr lang="en-US" sz="1600" dirty="0" smtClean="0">
                <a:solidFill>
                  <a:srgbClr val="CC0099"/>
                </a:solidFill>
              </a:rPr>
              <a:t>my.syncplicity.com</a:t>
            </a:r>
            <a:endParaRPr lang="en-US" sz="1600" dirty="0">
              <a:latin typeface="+mn-lt"/>
            </a:endParaRPr>
          </a:p>
          <a:p>
            <a:pPr>
              <a:buFont typeface="Wingdings" panose="05000000000000000000" pitchFamily="2" charset="2"/>
              <a:buChar char="v"/>
            </a:pPr>
            <a:r>
              <a:rPr lang="en-US" sz="1600" dirty="0">
                <a:latin typeface="+mn-lt"/>
              </a:rPr>
              <a:t>File name is your AU </a:t>
            </a:r>
            <a:r>
              <a:rPr lang="en-US" sz="1600" dirty="0" smtClean="0">
                <a:latin typeface="+mn-lt"/>
              </a:rPr>
              <a:t>code or District code</a:t>
            </a:r>
            <a:endParaRPr lang="en-US" sz="1600" dirty="0">
              <a:latin typeface="+mn-lt"/>
            </a:endParaRPr>
          </a:p>
          <a:p>
            <a:pPr>
              <a:buFont typeface="Wingdings" panose="05000000000000000000" pitchFamily="2" charset="2"/>
              <a:buChar char="v"/>
            </a:pPr>
            <a:r>
              <a:rPr lang="en-US" sz="1600" dirty="0">
                <a:latin typeface="+mn-lt"/>
              </a:rPr>
              <a:t>Used for Exception requests, questions that include PII, facility students information, </a:t>
            </a:r>
            <a:r>
              <a:rPr lang="en-US" sz="1600" dirty="0" err="1">
                <a:latin typeface="+mn-lt"/>
              </a:rPr>
              <a:t>etc</a:t>
            </a:r>
            <a:endParaRPr lang="en-US" sz="1600" dirty="0">
              <a:latin typeface="+mn-lt"/>
            </a:endParaRPr>
          </a:p>
          <a:p>
            <a:pPr>
              <a:buFont typeface="Wingdings" panose="05000000000000000000" pitchFamily="2" charset="2"/>
              <a:buChar char="v"/>
            </a:pPr>
            <a:r>
              <a:rPr lang="en-US" sz="1600" b="1" dirty="0" smtClean="0">
                <a:latin typeface="+mn-lt"/>
              </a:rPr>
              <a:t>Please email </a:t>
            </a:r>
            <a:r>
              <a:rPr lang="en-US" sz="1600" b="1" dirty="0">
                <a:latin typeface="+mn-lt"/>
              </a:rPr>
              <a:t>CDE to notify us you’ve placed something in the </a:t>
            </a:r>
            <a:r>
              <a:rPr lang="en-US" sz="1600" b="1" dirty="0" smtClean="0">
                <a:latin typeface="+mn-lt"/>
              </a:rPr>
              <a:t>folder. </a:t>
            </a:r>
            <a:r>
              <a:rPr lang="en-US" sz="1600" b="1" dirty="0">
                <a:latin typeface="+mn-lt"/>
              </a:rPr>
              <a:t>We </a:t>
            </a:r>
            <a:r>
              <a:rPr lang="en-US" sz="1600" b="1" dirty="0" smtClean="0">
                <a:latin typeface="+mn-lt"/>
              </a:rPr>
              <a:t>aren’t automatically notified when you’ve saved something in your </a:t>
            </a:r>
            <a:r>
              <a:rPr lang="en-US" sz="1600" b="1" dirty="0" err="1" smtClean="0">
                <a:latin typeface="+mn-lt"/>
              </a:rPr>
              <a:t>Syncplicity</a:t>
            </a:r>
            <a:r>
              <a:rPr lang="en-US" sz="1600" b="1" dirty="0" smtClean="0">
                <a:latin typeface="+mn-lt"/>
              </a:rPr>
              <a:t> folder. </a:t>
            </a:r>
            <a:endParaRPr lang="en-US" sz="1600" b="1" dirty="0">
              <a:latin typeface="+mn-lt"/>
            </a:endParaRPr>
          </a:p>
          <a:p>
            <a:pPr marL="0" indent="0">
              <a:buNone/>
            </a:pPr>
            <a:endParaRPr lang="en-US" sz="1600" dirty="0">
              <a:latin typeface="+mn-lt"/>
            </a:endParaRPr>
          </a:p>
        </p:txBody>
      </p:sp>
    </p:spTree>
    <p:extLst>
      <p:ext uri="{BB962C8B-B14F-4D97-AF65-F5344CB8AC3E}">
        <p14:creationId xmlns:p14="http://schemas.microsoft.com/office/powerpoint/2010/main" val="2433841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1"/>
                </a:solidFill>
              </a:rPr>
              <a:t>Interchange Exception</a:t>
            </a:r>
            <a:endParaRPr lang="en-US" dirty="0">
              <a:solidFill>
                <a:schemeClr val="tx1"/>
              </a:solidFill>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z="1100" smtClean="0"/>
              <a:pPr/>
              <a:t>39</a:t>
            </a:fld>
            <a:endParaRPr lang="en-US" sz="1100" dirty="0" smtClean="0"/>
          </a:p>
        </p:txBody>
      </p:sp>
      <p:graphicFrame>
        <p:nvGraphicFramePr>
          <p:cNvPr id="5" name="Table 4"/>
          <p:cNvGraphicFramePr>
            <a:graphicFrameLocks noGrp="1"/>
          </p:cNvGraphicFramePr>
          <p:nvPr>
            <p:extLst>
              <p:ext uri="{D42A27DB-BD31-4B8C-83A1-F6EECF244321}">
                <p14:modId xmlns:p14="http://schemas.microsoft.com/office/powerpoint/2010/main" val="1880300918"/>
              </p:ext>
            </p:extLst>
          </p:nvPr>
        </p:nvGraphicFramePr>
        <p:xfrm>
          <a:off x="253583" y="1496979"/>
          <a:ext cx="8407892" cy="2103120"/>
        </p:xfrm>
        <a:graphic>
          <a:graphicData uri="http://schemas.openxmlformats.org/drawingml/2006/table">
            <a:tbl>
              <a:tblPr firstRow="1" bandRow="1">
                <a:tableStyleId>{5C22544A-7EE6-4342-B048-85BDC9FD1C3A}</a:tableStyleId>
              </a:tblPr>
              <a:tblGrid>
                <a:gridCol w="1716158"/>
                <a:gridCol w="4124739"/>
                <a:gridCol w="2566995"/>
              </a:tblGrid>
              <a:tr h="0">
                <a:tc>
                  <a:txBody>
                    <a:bodyPr/>
                    <a:lstStyle/>
                    <a:p>
                      <a:r>
                        <a:rPr lang="en-US" dirty="0" smtClean="0"/>
                        <a:t>Business Rule</a:t>
                      </a:r>
                      <a:endParaRPr lang="en-US" dirty="0"/>
                    </a:p>
                  </a:txBody>
                  <a:tcPr/>
                </a:tc>
                <a:tc>
                  <a:txBody>
                    <a:bodyPr/>
                    <a:lstStyle/>
                    <a:p>
                      <a:r>
                        <a:rPr lang="en-US" dirty="0" smtClean="0"/>
                        <a:t>Description</a:t>
                      </a:r>
                      <a:endParaRPr lang="en-US" dirty="0"/>
                    </a:p>
                  </a:txBody>
                  <a:tcPr/>
                </a:tc>
                <a:tc>
                  <a:txBody>
                    <a:bodyPr/>
                    <a:lstStyle/>
                    <a:p>
                      <a:r>
                        <a:rPr lang="en-US" dirty="0" smtClean="0"/>
                        <a:t>Steps</a:t>
                      </a:r>
                      <a:endParaRPr lang="en-US" dirty="0"/>
                    </a:p>
                  </a:txBody>
                  <a:tcPr/>
                </a:tc>
              </a:tr>
              <a:tr h="370840">
                <a:tc>
                  <a:txBody>
                    <a:bodyPr/>
                    <a:lstStyle/>
                    <a:p>
                      <a:r>
                        <a:rPr lang="en-US" dirty="0" smtClean="0"/>
                        <a:t>DA043</a:t>
                      </a:r>
                      <a:endParaRPr lang="en-US" dirty="0"/>
                    </a:p>
                  </a:txBody>
                  <a:tcPr/>
                </a:tc>
                <a:tc>
                  <a:txBody>
                    <a:bodyPr/>
                    <a:lstStyle/>
                    <a:p>
                      <a:r>
                        <a:rPr lang="en-US" dirty="0" smtClean="0"/>
                        <a:t>Date of</a:t>
                      </a:r>
                      <a:r>
                        <a:rPr lang="en-US" baseline="0" dirty="0" smtClean="0"/>
                        <a:t> Incident must be between July 1</a:t>
                      </a:r>
                      <a:r>
                        <a:rPr lang="en-US" baseline="30000" dirty="0" smtClean="0"/>
                        <a:t>st</a:t>
                      </a:r>
                      <a:r>
                        <a:rPr lang="en-US" baseline="0" dirty="0" smtClean="0"/>
                        <a:t> and June 30</a:t>
                      </a:r>
                      <a:r>
                        <a:rPr lang="en-US" baseline="30000" dirty="0" smtClean="0"/>
                        <a:t>th</a:t>
                      </a:r>
                      <a:r>
                        <a:rPr lang="en-US" baseline="0" dirty="0" smtClean="0"/>
                        <a:t> of the current school year.  If Date of Incident is accurate, refer to Exception Request Instructions</a:t>
                      </a:r>
                      <a:endParaRPr lang="en-US" dirty="0"/>
                    </a:p>
                  </a:txBody>
                  <a:tcPr/>
                </a:tc>
                <a:tc>
                  <a:txBody>
                    <a:bodyPr/>
                    <a:lstStyle/>
                    <a:p>
                      <a:r>
                        <a:rPr lang="en-US" dirty="0" smtClean="0"/>
                        <a:t>Download the Exception</a:t>
                      </a:r>
                      <a:r>
                        <a:rPr lang="en-US" baseline="0" dirty="0" smtClean="0"/>
                        <a:t> template.  Follow the instructions for data needed including reason for an exception and send to CDE</a:t>
                      </a:r>
                      <a:endParaRPr lang="en-US" dirty="0"/>
                    </a:p>
                  </a:txBody>
                  <a:tcPr/>
                </a:tc>
              </a:tr>
            </a:tbl>
          </a:graphicData>
        </a:graphic>
      </p:graphicFrame>
      <p:sp>
        <p:nvSpPr>
          <p:cNvPr id="2" name="Rectangle 1"/>
          <p:cNvSpPr/>
          <p:nvPr/>
        </p:nvSpPr>
        <p:spPr>
          <a:xfrm>
            <a:off x="419725" y="3732473"/>
            <a:ext cx="4572000" cy="2308324"/>
          </a:xfrm>
          <a:prstGeom prst="rect">
            <a:avLst/>
          </a:prstGeom>
        </p:spPr>
        <p:txBody>
          <a:bodyPr>
            <a:spAutoFit/>
          </a:bodyPr>
          <a:lstStyle/>
          <a:p>
            <a:r>
              <a:rPr lang="en-US" dirty="0" smtClean="0"/>
              <a:t>Example:</a:t>
            </a:r>
          </a:p>
          <a:p>
            <a:r>
              <a:rPr lang="en-US" dirty="0" smtClean="0"/>
              <a:t>Sally </a:t>
            </a:r>
            <a:r>
              <a:rPr lang="en-US" dirty="0"/>
              <a:t>had an incident at the end of the </a:t>
            </a:r>
            <a:r>
              <a:rPr lang="en-US" dirty="0" smtClean="0"/>
              <a:t>2018-2019 </a:t>
            </a:r>
            <a:r>
              <a:rPr lang="en-US" dirty="0"/>
              <a:t>school year and was expelled from school.  The expulsion carried over into the </a:t>
            </a:r>
            <a:r>
              <a:rPr lang="en-US" dirty="0" smtClean="0"/>
              <a:t>2019-2020 </a:t>
            </a:r>
            <a:r>
              <a:rPr lang="en-US" dirty="0"/>
              <a:t>school year.  </a:t>
            </a:r>
          </a:p>
          <a:p>
            <a:endParaRPr lang="en-US" dirty="0"/>
          </a:p>
          <a:p>
            <a:r>
              <a:rPr lang="en-US" dirty="0"/>
              <a:t>In order to clear error DA043 an exception must be requested.</a:t>
            </a:r>
          </a:p>
        </p:txBody>
      </p:sp>
    </p:spTree>
    <p:extLst>
      <p:ext uri="{BB962C8B-B14F-4D97-AF65-F5344CB8AC3E}">
        <p14:creationId xmlns:p14="http://schemas.microsoft.com/office/powerpoint/2010/main" val="3305219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Purpose </a:t>
            </a:r>
            <a:endParaRPr lang="en-US" sz="3600" dirty="0"/>
          </a:p>
        </p:txBody>
      </p:sp>
      <p:sp>
        <p:nvSpPr>
          <p:cNvPr id="3" name="Content Placeholder 2"/>
          <p:cNvSpPr>
            <a:spLocks noGrp="1"/>
          </p:cNvSpPr>
          <p:nvPr>
            <p:ph idx="1"/>
          </p:nvPr>
        </p:nvSpPr>
        <p:spPr/>
        <p:txBody>
          <a:bodyPr/>
          <a:lstStyle/>
          <a:p>
            <a:endParaRPr lang="en-US" sz="1600" dirty="0" smtClean="0"/>
          </a:p>
          <a:p>
            <a:pPr marL="285750" indent="-285750">
              <a:buFont typeface="Wingdings" panose="05000000000000000000" pitchFamily="2" charset="2"/>
              <a:buChar char="ü"/>
            </a:pPr>
            <a:r>
              <a:rPr lang="en-US" sz="1600" dirty="0" smtClean="0">
                <a:solidFill>
                  <a:schemeClr val="bg2">
                    <a:lumMod val="10000"/>
                  </a:schemeClr>
                </a:solidFill>
              </a:rPr>
              <a:t>U.S. Department of Education federal requirements</a:t>
            </a:r>
          </a:p>
          <a:p>
            <a:pPr marL="285750" indent="-285750">
              <a:buFont typeface="Wingdings" panose="05000000000000000000" pitchFamily="2" charset="2"/>
              <a:buChar char="ü"/>
            </a:pPr>
            <a:r>
              <a:rPr lang="en-US" sz="1600" dirty="0" smtClean="0">
                <a:solidFill>
                  <a:schemeClr val="bg2">
                    <a:lumMod val="10000"/>
                  </a:schemeClr>
                </a:solidFill>
              </a:rPr>
              <a:t>State </a:t>
            </a:r>
            <a:r>
              <a:rPr lang="en-US" sz="1600" dirty="0">
                <a:solidFill>
                  <a:schemeClr val="bg2">
                    <a:lumMod val="10000"/>
                  </a:schemeClr>
                </a:solidFill>
              </a:rPr>
              <a:t>Performance Plan Indicators 4A and 4B which reports the disproportionate rates of suspensions and expulsions greater than 10 school days in a school year for children with IEP’s </a:t>
            </a:r>
          </a:p>
          <a:p>
            <a:pPr marL="285750" indent="-285750">
              <a:buFont typeface="Wingdings" panose="05000000000000000000" pitchFamily="2" charset="2"/>
              <a:buChar char="ü"/>
            </a:pPr>
            <a:r>
              <a:rPr lang="en-US" sz="1600" dirty="0">
                <a:solidFill>
                  <a:schemeClr val="bg2">
                    <a:lumMod val="10000"/>
                  </a:schemeClr>
                </a:solidFill>
              </a:rPr>
              <a:t>Research requests </a:t>
            </a:r>
          </a:p>
          <a:p>
            <a:pPr marL="285750" indent="-285750">
              <a:buFont typeface="Wingdings" panose="05000000000000000000" pitchFamily="2" charset="2"/>
              <a:buChar char="ü"/>
            </a:pPr>
            <a:r>
              <a:rPr lang="en-US" sz="1600" dirty="0" smtClean="0">
                <a:solidFill>
                  <a:schemeClr val="bg2">
                    <a:lumMod val="10000"/>
                  </a:schemeClr>
                </a:solidFill>
              </a:rPr>
              <a:t>Monitoring </a:t>
            </a:r>
            <a:endParaRPr lang="en-US" sz="1600" dirty="0">
              <a:solidFill>
                <a:schemeClr val="bg2">
                  <a:lumMod val="10000"/>
                </a:schemeClr>
              </a:solidFill>
            </a:endParaRPr>
          </a:p>
          <a:p>
            <a:pPr marL="285750" indent="-285750">
              <a:buFont typeface="Wingdings" panose="05000000000000000000" pitchFamily="2" charset="2"/>
              <a:buChar char="ü"/>
            </a:pPr>
            <a:r>
              <a:rPr lang="en-US" sz="1600" dirty="0" smtClean="0">
                <a:solidFill>
                  <a:schemeClr val="bg2">
                    <a:lumMod val="10000"/>
                  </a:schemeClr>
                </a:solidFill>
              </a:rPr>
              <a:t>Consultant </a:t>
            </a:r>
            <a:r>
              <a:rPr lang="en-US" sz="1600" dirty="0">
                <a:solidFill>
                  <a:schemeClr val="bg2">
                    <a:lumMod val="10000"/>
                  </a:schemeClr>
                </a:solidFill>
              </a:rPr>
              <a:t>analysis to support technical assistance needs in the state </a:t>
            </a:r>
          </a:p>
          <a:p>
            <a:pPr marL="285750" indent="-285750">
              <a:buFont typeface="Wingdings" panose="05000000000000000000" pitchFamily="2" charset="2"/>
              <a:buChar char="ü"/>
            </a:pPr>
            <a:r>
              <a:rPr lang="en-US" sz="1600" dirty="0" smtClean="0">
                <a:solidFill>
                  <a:schemeClr val="bg2">
                    <a:lumMod val="10000"/>
                  </a:schemeClr>
                </a:solidFill>
              </a:rPr>
              <a:t>Special </a:t>
            </a:r>
            <a:r>
              <a:rPr lang="en-US" sz="1600" dirty="0">
                <a:solidFill>
                  <a:schemeClr val="bg2">
                    <a:lumMod val="10000"/>
                  </a:schemeClr>
                </a:solidFill>
              </a:rPr>
              <a:t>Education Fiscal Advisory Council (SEFAC) </a:t>
            </a:r>
          </a:p>
          <a:p>
            <a:endParaRPr lang="en-US" sz="1600" dirty="0" smtClean="0"/>
          </a:p>
          <a:p>
            <a:pPr marL="342900" indent="-342900">
              <a:buFont typeface="Wingdings" panose="05000000000000000000" pitchFamily="2" charset="2"/>
              <a:buChar char="v"/>
            </a:pPr>
            <a:endParaRPr lang="en-US" sz="1600" dirty="0" smtClean="0"/>
          </a:p>
          <a:p>
            <a:pPr marL="342900" indent="-342900">
              <a:buFont typeface="Wingdings" panose="05000000000000000000" pitchFamily="2" charset="2"/>
              <a:buChar char="v"/>
            </a:pPr>
            <a:endParaRPr lang="en-US" sz="1600" dirty="0" smtClean="0"/>
          </a:p>
          <a:p>
            <a:endParaRPr lang="en-US" dirty="0"/>
          </a:p>
        </p:txBody>
      </p:sp>
    </p:spTree>
    <p:extLst>
      <p:ext uri="{BB962C8B-B14F-4D97-AF65-F5344CB8AC3E}">
        <p14:creationId xmlns:p14="http://schemas.microsoft.com/office/powerpoint/2010/main" val="33651797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Discipline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9864104"/>
              </p:ext>
            </p:extLst>
          </p:nvPr>
        </p:nvGraphicFramePr>
        <p:xfrm>
          <a:off x="628650" y="1463675"/>
          <a:ext cx="7886700" cy="4180840"/>
        </p:xfrm>
        <a:graphic>
          <a:graphicData uri="http://schemas.openxmlformats.org/drawingml/2006/table">
            <a:tbl>
              <a:tblPr firstRow="1" bandRow="1">
                <a:tableStyleId>{5C22544A-7EE6-4342-B048-85BDC9FD1C3A}</a:tableStyleId>
              </a:tblPr>
              <a:tblGrid>
                <a:gridCol w="3943350"/>
                <a:gridCol w="3943350"/>
              </a:tblGrid>
              <a:tr h="370840">
                <a:tc>
                  <a:txBody>
                    <a:bodyPr/>
                    <a:lstStyle/>
                    <a:p>
                      <a:r>
                        <a:rPr lang="en-US" dirty="0" smtClean="0"/>
                        <a:t>Scenario</a:t>
                      </a:r>
                      <a:endParaRPr lang="en-US" dirty="0"/>
                    </a:p>
                  </a:txBody>
                  <a:tcPr/>
                </a:tc>
                <a:tc>
                  <a:txBody>
                    <a:bodyPr/>
                    <a:lstStyle/>
                    <a:p>
                      <a:r>
                        <a:rPr lang="en-US" dirty="0" smtClean="0"/>
                        <a:t>How to Code</a:t>
                      </a:r>
                      <a:endParaRPr lang="en-US" dirty="0"/>
                    </a:p>
                  </a:txBody>
                  <a:tcPr/>
                </a:tc>
              </a:tr>
              <a:tr h="370840">
                <a:tc>
                  <a:txBody>
                    <a:bodyPr/>
                    <a:lstStyle/>
                    <a:p>
                      <a:r>
                        <a:rPr lang="en-US" sz="1400" dirty="0" smtClean="0"/>
                        <a:t>Action carries over to next school year. Student was expelled at end of school year 2019 and the actual expulsion begins in August 2019 (next collection period). </a:t>
                      </a:r>
                    </a:p>
                    <a:p>
                      <a:endParaRPr lang="en-US" sz="1400" dirty="0"/>
                    </a:p>
                  </a:txBody>
                  <a:tcPr/>
                </a:tc>
                <a:tc>
                  <a:txBody>
                    <a:bodyPr/>
                    <a:lstStyle/>
                    <a:p>
                      <a:pPr marL="285750" indent="-285750">
                        <a:buFont typeface="Arial" panose="020B0604020202020204" pitchFamily="34" charset="0"/>
                        <a:buChar char="•"/>
                      </a:pPr>
                      <a:r>
                        <a:rPr lang="en-US" sz="1400" dirty="0" smtClean="0"/>
                        <a:t>Report this incident/action in the 2019-20 collection </a:t>
                      </a:r>
                    </a:p>
                    <a:p>
                      <a:pPr marL="285750" indent="-285750">
                        <a:buFont typeface="Arial" panose="020B0604020202020204" pitchFamily="34" charset="0"/>
                        <a:buChar char="•"/>
                      </a:pPr>
                      <a:r>
                        <a:rPr lang="en-US" sz="1400" dirty="0" smtClean="0"/>
                        <a:t>Discipline Action Length = school days missed</a:t>
                      </a:r>
                    </a:p>
                    <a:p>
                      <a:pPr marL="285750" indent="-285750">
                        <a:buFont typeface="Arial" panose="020B0604020202020204" pitchFamily="34" charset="0"/>
                        <a:buChar char="•"/>
                      </a:pPr>
                      <a:r>
                        <a:rPr lang="en-US" sz="1400" dirty="0" smtClean="0"/>
                        <a:t>Exception required for edit DA043 because</a:t>
                      </a:r>
                      <a:r>
                        <a:rPr lang="en-US" sz="1400" baseline="0" dirty="0" smtClean="0"/>
                        <a:t> </a:t>
                      </a:r>
                      <a:r>
                        <a:rPr lang="en-US" sz="1400" dirty="0" smtClean="0"/>
                        <a:t>incident date was in prior school year</a:t>
                      </a:r>
                      <a:endParaRPr lang="en-US" sz="1400" dirty="0"/>
                    </a:p>
                  </a:txBody>
                  <a:tcPr/>
                </a:tc>
              </a:tr>
              <a:tr h="370840">
                <a:tc>
                  <a:txBody>
                    <a:bodyPr/>
                    <a:lstStyle/>
                    <a:p>
                      <a:r>
                        <a:rPr lang="en-US" sz="1400" dirty="0" smtClean="0"/>
                        <a:t>Action spans 2 school years. Student expulsion begins in May 2019 and carries over to the following semester.</a:t>
                      </a:r>
                    </a:p>
                    <a:p>
                      <a:endParaRPr lang="en-US" sz="1400" dirty="0"/>
                    </a:p>
                  </a:txBody>
                  <a:tcPr/>
                </a:tc>
                <a:tc>
                  <a:txBody>
                    <a:bodyPr/>
                    <a:lstStyle/>
                    <a:p>
                      <a:pPr marL="285750" indent="-285750">
                        <a:buFont typeface="Arial" panose="020B0604020202020204" pitchFamily="34" charset="0"/>
                        <a:buChar char="•"/>
                      </a:pPr>
                      <a:r>
                        <a:rPr lang="en-US" sz="1400" dirty="0" smtClean="0"/>
                        <a:t>Report this incident/action in both the 18-19 and 19-20 collections.</a:t>
                      </a:r>
                    </a:p>
                    <a:p>
                      <a:pPr marL="285750" indent="-285750">
                        <a:buFont typeface="Arial" panose="020B0604020202020204" pitchFamily="34" charset="0"/>
                        <a:buChar char="•"/>
                      </a:pPr>
                      <a:r>
                        <a:rPr lang="en-US" sz="1400" dirty="0" smtClean="0"/>
                        <a:t>Report the same Incident Identifier, Incident Date, and Action Identifier for the record in both years</a:t>
                      </a:r>
                    </a:p>
                    <a:p>
                      <a:pPr marL="285750" indent="-285750">
                        <a:buFont typeface="Arial" panose="020B0604020202020204" pitchFamily="34" charset="0"/>
                        <a:buChar char="•"/>
                      </a:pPr>
                      <a:r>
                        <a:rPr lang="en-US" sz="1400" dirty="0" smtClean="0"/>
                        <a:t>For Discipline Start Date, report the start of the expulsion in each year</a:t>
                      </a:r>
                    </a:p>
                    <a:p>
                      <a:pPr marL="285750" indent="-285750">
                        <a:buFont typeface="Arial" panose="020B0604020202020204" pitchFamily="34" charset="0"/>
                        <a:buChar char="•"/>
                      </a:pPr>
                      <a:r>
                        <a:rPr lang="en-US" sz="1400" dirty="0" smtClean="0"/>
                        <a:t>Discipline Action Length should be the number of days missed from school each year</a:t>
                      </a:r>
                    </a:p>
                    <a:p>
                      <a:pPr marL="285750" indent="-285750">
                        <a:buFont typeface="Arial" panose="020B0604020202020204" pitchFamily="34" charset="0"/>
                        <a:buChar char="•"/>
                      </a:pPr>
                      <a:r>
                        <a:rPr lang="en-US" sz="1400" dirty="0" smtClean="0"/>
                        <a:t>Exception required</a:t>
                      </a:r>
                      <a:r>
                        <a:rPr lang="en-US" sz="1400" baseline="0" dirty="0" smtClean="0"/>
                        <a:t> for edit DA043 because incident date was in prior school year</a:t>
                      </a:r>
                      <a:endParaRPr lang="en-US" sz="1400" dirty="0" smtClean="0"/>
                    </a:p>
                    <a:p>
                      <a:endParaRPr lang="en-US" sz="1400" dirty="0"/>
                    </a:p>
                  </a:txBody>
                  <a:tcPr/>
                </a:tc>
              </a:tr>
            </a:tbl>
          </a:graphicData>
        </a:graphic>
      </p:graphicFrame>
    </p:spTree>
    <p:extLst>
      <p:ext uri="{BB962C8B-B14F-4D97-AF65-F5344CB8AC3E}">
        <p14:creationId xmlns:p14="http://schemas.microsoft.com/office/powerpoint/2010/main" val="2933229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Snapshot Exceptions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02650570"/>
              </p:ext>
            </p:extLst>
          </p:nvPr>
        </p:nvGraphicFramePr>
        <p:xfrm>
          <a:off x="545840" y="2019940"/>
          <a:ext cx="7886700" cy="2580282"/>
        </p:xfrm>
        <a:graphic>
          <a:graphicData uri="http://schemas.openxmlformats.org/drawingml/2006/table">
            <a:tbl>
              <a:tblPr/>
              <a:tblGrid>
                <a:gridCol w="1380473"/>
                <a:gridCol w="1368468"/>
                <a:gridCol w="5137759"/>
              </a:tblGrid>
              <a:tr h="243083">
                <a:tc>
                  <a:txBody>
                    <a:bodyPr/>
                    <a:lstStyle/>
                    <a:p>
                      <a:pPr algn="l" fontAlgn="ctr"/>
                      <a:r>
                        <a:rPr lang="en-US" sz="1300" b="1" i="0" u="none" strike="noStrike">
                          <a:solidFill>
                            <a:srgbClr val="000000"/>
                          </a:solidFill>
                          <a:effectLst/>
                          <a:latin typeface="Calibri"/>
                        </a:rPr>
                        <a:t>EXCEPTION TYPE</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1300" b="1" i="0" u="none" strike="noStrike">
                          <a:solidFill>
                            <a:srgbClr val="000000"/>
                          </a:solidFill>
                          <a:effectLst/>
                          <a:latin typeface="Calibri"/>
                        </a:rPr>
                        <a:t>ERROR CODE (S)</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1300" b="1" i="0" u="none" strike="noStrike">
                          <a:solidFill>
                            <a:srgbClr val="000000"/>
                          </a:solidFill>
                          <a:effectLst/>
                          <a:latin typeface="Calibri"/>
                        </a:rPr>
                        <a:t>INFORMATION NEEDED IN "COMMENTS AND EXPLANATION"</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78129">
                <a:tc>
                  <a:txBody>
                    <a:bodyPr/>
                    <a:lstStyle/>
                    <a:p>
                      <a:pPr algn="l" fontAlgn="ctr"/>
                      <a:r>
                        <a:rPr lang="en-US" sz="1000" b="1" i="0" u="none" strike="noStrike">
                          <a:solidFill>
                            <a:srgbClr val="000000"/>
                          </a:solidFill>
                          <a:effectLst/>
                          <a:latin typeface="Calibri"/>
                        </a:rPr>
                        <a:t>Grade to Age</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SD020</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Calibri"/>
                        </a:rPr>
                        <a:t>Please provide student's age and details of why student is not in an age appropriate grade.  </a:t>
                      </a:r>
                    </a:p>
                  </a:txBody>
                  <a:tcPr marL="7202" marR="7202" marT="720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60123">
                <a:tc>
                  <a:txBody>
                    <a:bodyPr/>
                    <a:lstStyle/>
                    <a:p>
                      <a:pPr algn="l" fontAlgn="ctr"/>
                      <a:r>
                        <a:rPr lang="en-US" sz="1000" b="1" i="0" u="none" strike="noStrike">
                          <a:solidFill>
                            <a:srgbClr val="000000"/>
                          </a:solidFill>
                          <a:effectLst/>
                          <a:latin typeface="Calibri"/>
                        </a:rPr>
                        <a:t>Discipline Date</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SD024</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Calibri"/>
                        </a:rPr>
                        <a:t>Please provide a reason why the Discipline Date is not between the Date of Entry to Special Education or Date of Exit from Special Education.</a:t>
                      </a:r>
                    </a:p>
                  </a:txBody>
                  <a:tcPr marL="7202" marR="7202" marT="720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60123">
                <a:tc>
                  <a:txBody>
                    <a:bodyPr/>
                    <a:lstStyle/>
                    <a:p>
                      <a:pPr algn="l" fontAlgn="ctr"/>
                      <a:r>
                        <a:rPr lang="en-US" sz="1000" b="1" i="0" u="none" strike="noStrike">
                          <a:solidFill>
                            <a:srgbClr val="000000"/>
                          </a:solidFill>
                          <a:effectLst/>
                          <a:latin typeface="Calibri"/>
                        </a:rPr>
                        <a:t>Expulsion Without Services &gt; 10 days</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SD025</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Calibri"/>
                        </a:rPr>
                        <a:t>Please provide a reason why the student did not receive offered services during an expulsion. </a:t>
                      </a:r>
                    </a:p>
                  </a:txBody>
                  <a:tcPr marL="7202" marR="7202" marT="720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32982">
                <a:tc>
                  <a:txBody>
                    <a:bodyPr/>
                    <a:lstStyle/>
                    <a:p>
                      <a:pPr algn="l" fontAlgn="ctr"/>
                      <a:r>
                        <a:rPr lang="en-US" sz="1000" b="1" i="0" u="none" strike="noStrike">
                          <a:solidFill>
                            <a:srgbClr val="000000"/>
                          </a:solidFill>
                          <a:effectLst/>
                          <a:latin typeface="Calibri"/>
                        </a:rPr>
                        <a:t>Expulsion Without Services - EOY?</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SD026</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Calibri"/>
                        </a:rPr>
                        <a:t>Please provide the reason an Expulsion Without Services was reported for this student in the Sped Discipline Snapshot, but not the Sped EOY Snapshot. [i.e. Special Education End of Year Exit is not 50 and you believe the data is correct, an exception is required.]</a:t>
                      </a:r>
                    </a:p>
                  </a:txBody>
                  <a:tcPr marL="7202" marR="7202" marT="720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05842">
                <a:tc>
                  <a:txBody>
                    <a:bodyPr/>
                    <a:lstStyle/>
                    <a:p>
                      <a:pPr algn="l" fontAlgn="ctr"/>
                      <a:r>
                        <a:rPr lang="en-US" sz="1000" b="1" i="0" u="none" strike="noStrike">
                          <a:solidFill>
                            <a:srgbClr val="000000"/>
                          </a:solidFill>
                          <a:effectLst/>
                          <a:latin typeface="Calibri"/>
                        </a:rPr>
                        <a:t>Expulsion Without Services - Sped Discipline?</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SD027</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1" u="none" strike="noStrike" dirty="0">
                          <a:solidFill>
                            <a:srgbClr val="000000"/>
                          </a:solidFill>
                          <a:effectLst/>
                          <a:latin typeface="Calibri"/>
                        </a:rPr>
                        <a:t>Please provide the reason an Expulsion Without Services was reported for this student in the Sped EOY Snapshot, but not the Sped Discipline Snapshot. [i.e. Special Education End of Year Exit is 50 but an Expulsion without services was not reported on Sped Discipline and you believe the data is correct, an exception is required.]</a:t>
                      </a:r>
                    </a:p>
                  </a:txBody>
                  <a:tcPr marL="7202" marR="7202" marT="720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z="1100" smtClean="0"/>
              <a:pPr/>
              <a:t>41</a:t>
            </a:fld>
            <a:endParaRPr lang="en-US" sz="1100" dirty="0" smtClean="0"/>
          </a:p>
        </p:txBody>
      </p:sp>
      <p:sp>
        <p:nvSpPr>
          <p:cNvPr id="2" name="Rectangle 1"/>
          <p:cNvSpPr/>
          <p:nvPr/>
        </p:nvSpPr>
        <p:spPr>
          <a:xfrm>
            <a:off x="380998" y="1412855"/>
            <a:ext cx="8458201" cy="338554"/>
          </a:xfrm>
          <a:prstGeom prst="rect">
            <a:avLst/>
          </a:prstGeom>
        </p:spPr>
        <p:txBody>
          <a:bodyPr wrap="square">
            <a:spAutoFit/>
          </a:bodyPr>
          <a:lstStyle/>
          <a:p>
            <a:pPr marL="45720" indent="0">
              <a:buNone/>
            </a:pPr>
            <a:r>
              <a:rPr lang="en-US" sz="1600" dirty="0" smtClean="0"/>
              <a:t>Exception Template found here: </a:t>
            </a:r>
            <a:r>
              <a:rPr lang="en-US" sz="1600" dirty="0">
                <a:hlinkClick r:id="rId2"/>
              </a:rPr>
              <a:t>http://www.cde.state.co.us/datapipeline/snap_sped-discipline</a:t>
            </a:r>
            <a:r>
              <a:rPr lang="en-US" sz="1600" dirty="0"/>
              <a:t> </a:t>
            </a:r>
          </a:p>
        </p:txBody>
      </p:sp>
      <p:sp>
        <p:nvSpPr>
          <p:cNvPr id="8" name="TextBox 7"/>
          <p:cNvSpPr txBox="1"/>
          <p:nvPr/>
        </p:nvSpPr>
        <p:spPr>
          <a:xfrm>
            <a:off x="1109272" y="4781862"/>
            <a:ext cx="5448925" cy="1754326"/>
          </a:xfrm>
          <a:prstGeom prst="rect">
            <a:avLst/>
          </a:prstGeom>
          <a:noFill/>
        </p:spPr>
        <p:txBody>
          <a:bodyPr wrap="square" rtlCol="0">
            <a:spAutoFit/>
          </a:bodyPr>
          <a:lstStyle/>
          <a:p>
            <a:r>
              <a:rPr lang="en-US" dirty="0" smtClean="0"/>
              <a:t>SD024 example explanation:</a:t>
            </a:r>
          </a:p>
          <a:p>
            <a:r>
              <a:rPr lang="en-US" dirty="0" smtClean="0"/>
              <a:t>“Student </a:t>
            </a:r>
            <a:r>
              <a:rPr lang="en-US" dirty="0"/>
              <a:t>was enrolled in district, left during the year and then returned. The start date of the IEP was picked up as the most recent re-enrollment, not the initial start date of special education. Student was enrolled in the district at the time of each behavioral incident</a:t>
            </a:r>
            <a:r>
              <a:rPr lang="en-US" dirty="0" smtClean="0"/>
              <a:t>.”</a:t>
            </a:r>
            <a:endParaRPr lang="en-US" dirty="0"/>
          </a:p>
        </p:txBody>
      </p:sp>
    </p:spTree>
    <p:extLst>
      <p:ext uri="{BB962C8B-B14F-4D97-AF65-F5344CB8AC3E}">
        <p14:creationId xmlns:p14="http://schemas.microsoft.com/office/powerpoint/2010/main" val="1891811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Pipeline Process</a:t>
            </a:r>
            <a:endParaRPr lang="en-US" dirty="0"/>
          </a:p>
        </p:txBody>
      </p:sp>
    </p:spTree>
    <p:extLst>
      <p:ext uri="{BB962C8B-B14F-4D97-AF65-F5344CB8AC3E}">
        <p14:creationId xmlns:p14="http://schemas.microsoft.com/office/powerpoint/2010/main" val="761211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828" y="1193133"/>
            <a:ext cx="8010347" cy="4884367"/>
          </a:xfrm>
        </p:spPr>
        <p:txBody>
          <a:bodyPr/>
          <a:lstStyle/>
          <a:p>
            <a:pPr marL="0" indent="0">
              <a:buNone/>
            </a:pPr>
            <a:r>
              <a:rPr lang="en-US" sz="1800" dirty="0" smtClean="0"/>
              <a:t>Bookmark this link: </a:t>
            </a:r>
            <a:r>
              <a:rPr lang="en-US" sz="1800" dirty="0" smtClean="0">
                <a:hlinkClick r:id="rId3"/>
              </a:rPr>
              <a:t>https</a:t>
            </a:r>
            <a:r>
              <a:rPr lang="en-US" sz="1800" dirty="0">
                <a:hlinkClick r:id="rId3"/>
              </a:rPr>
              <a:t>://cdeapps.cde.state.co.us/index.html</a:t>
            </a:r>
            <a:r>
              <a:rPr lang="en-US" sz="1800" dirty="0"/>
              <a:t> </a:t>
            </a:r>
            <a:endParaRPr lang="en-US" sz="1800" dirty="0" smtClean="0"/>
          </a:p>
          <a:p>
            <a:pPr marL="0" indent="0">
              <a:buNone/>
            </a:pPr>
            <a:r>
              <a:rPr lang="en-US" sz="1800" dirty="0" smtClean="0"/>
              <a:t> From this page click </a:t>
            </a:r>
            <a:r>
              <a:rPr lang="en-US" sz="1800" b="1" u="sng" dirty="0" smtClean="0"/>
              <a:t>Data Pipeline</a:t>
            </a:r>
            <a:r>
              <a:rPr lang="en-US" sz="1800" dirty="0" smtClean="0"/>
              <a:t> to get to this screen. Next click</a:t>
            </a:r>
          </a:p>
          <a:p>
            <a:pPr marL="0" indent="0">
              <a:buNone/>
            </a:pPr>
            <a:r>
              <a:rPr lang="en-US" sz="1800" dirty="0" smtClean="0"/>
              <a:t>the blue login button.</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Accessing the Data Pipeline</a:t>
            </a:r>
            <a:endParaRPr lang="en-US" dirty="0"/>
          </a:p>
        </p:txBody>
      </p:sp>
      <p:sp>
        <p:nvSpPr>
          <p:cNvPr id="7" name="Left Arrow 6"/>
          <p:cNvSpPr/>
          <p:nvPr/>
        </p:nvSpPr>
        <p:spPr>
          <a:xfrm rot="10800000">
            <a:off x="1992235" y="3846300"/>
            <a:ext cx="731520" cy="457200"/>
          </a:xfrm>
          <a:prstGeom prst="leftArrow">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394" t="17822" r="12163" b="14881"/>
          <a:stretch/>
        </p:blipFill>
        <p:spPr bwMode="auto">
          <a:xfrm>
            <a:off x="401652" y="2414213"/>
            <a:ext cx="7581807" cy="375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75917" y="1184778"/>
            <a:ext cx="2068083" cy="1323439"/>
          </a:xfrm>
          <a:prstGeom prst="rect">
            <a:avLst/>
          </a:prstGeom>
          <a:noFill/>
        </p:spPr>
        <p:txBody>
          <a:bodyPr wrap="square" rtlCol="0">
            <a:spAutoFit/>
          </a:bodyPr>
          <a:lstStyle/>
          <a:p>
            <a:r>
              <a:rPr lang="en-US" sz="1600" dirty="0" smtClean="0">
                <a:solidFill>
                  <a:schemeClr val="accent2"/>
                </a:solidFill>
              </a:rPr>
              <a:t>*your single</a:t>
            </a:r>
            <a:r>
              <a:rPr lang="en-US" sz="1600" dirty="0" smtClean="0"/>
              <a:t> </a:t>
            </a:r>
            <a:r>
              <a:rPr lang="en-US" sz="1600" dirty="0" smtClean="0">
                <a:solidFill>
                  <a:schemeClr val="accent2"/>
                </a:solidFill>
              </a:rPr>
              <a:t>sign-on login may be used for all CDE applications listed here that you have access to</a:t>
            </a:r>
            <a:endParaRPr lang="en-US" sz="1600" dirty="0">
              <a:solidFill>
                <a:schemeClr val="accent2"/>
              </a:solidFill>
            </a:endParaRPr>
          </a:p>
        </p:txBody>
      </p:sp>
      <p:sp>
        <p:nvSpPr>
          <p:cNvPr id="8" name="Right Arrow 7"/>
          <p:cNvSpPr/>
          <p:nvPr/>
        </p:nvSpPr>
        <p:spPr>
          <a:xfrm rot="10800000">
            <a:off x="1867900" y="4219154"/>
            <a:ext cx="413182" cy="14913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901296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Single Sign On</a:t>
            </a:r>
            <a:endParaRPr lang="en-US" dirty="0"/>
          </a:p>
        </p:txBody>
      </p:sp>
      <p:pic>
        <p:nvPicPr>
          <p:cNvPr id="2052"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613" t="13066" r="25312" b="31602"/>
          <a:stretch/>
        </p:blipFill>
        <p:spPr bwMode="auto">
          <a:xfrm>
            <a:off x="1087819" y="999396"/>
            <a:ext cx="6739760" cy="453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19552" y="2956034"/>
            <a:ext cx="5604641" cy="553998"/>
          </a:xfrm>
          <a:prstGeom prst="rect">
            <a:avLst/>
          </a:prstGeom>
          <a:noFill/>
        </p:spPr>
        <p:txBody>
          <a:bodyPr wrap="square" rtlCol="0">
            <a:spAutoFit/>
          </a:bodyPr>
          <a:lstStyle/>
          <a:p>
            <a:r>
              <a:rPr lang="en-US" sz="1400" b="1" dirty="0" smtClean="0"/>
              <a:t>  </a:t>
            </a:r>
            <a:r>
              <a:rPr lang="en-US" sz="1400" b="1" dirty="0" smtClean="0">
                <a:solidFill>
                  <a:srgbClr val="CC0099"/>
                </a:solidFill>
              </a:rPr>
              <a:t>Username is the email address associated with your </a:t>
            </a:r>
            <a:r>
              <a:rPr lang="en-US" sz="1400" b="1" dirty="0" err="1" smtClean="0">
                <a:solidFill>
                  <a:srgbClr val="CC0099"/>
                </a:solidFill>
              </a:rPr>
              <a:t>IdM</a:t>
            </a:r>
            <a:r>
              <a:rPr lang="en-US" sz="1400" b="1" dirty="0" smtClean="0">
                <a:solidFill>
                  <a:srgbClr val="CC0099"/>
                </a:solidFill>
              </a:rPr>
              <a:t> account</a:t>
            </a:r>
          </a:p>
          <a:p>
            <a:endParaRPr lang="en-US" sz="1600" b="1" dirty="0">
              <a:solidFill>
                <a:srgbClr val="CC0099"/>
              </a:solidFill>
            </a:endParaRPr>
          </a:p>
        </p:txBody>
      </p:sp>
      <p:sp>
        <p:nvSpPr>
          <p:cNvPr id="6" name="TextBox 5"/>
          <p:cNvSpPr txBox="1"/>
          <p:nvPr/>
        </p:nvSpPr>
        <p:spPr>
          <a:xfrm>
            <a:off x="2790497" y="3233033"/>
            <a:ext cx="5588875" cy="307777"/>
          </a:xfrm>
          <a:prstGeom prst="rect">
            <a:avLst/>
          </a:prstGeom>
          <a:noFill/>
        </p:spPr>
        <p:txBody>
          <a:bodyPr wrap="square" rtlCol="0">
            <a:spAutoFit/>
          </a:bodyPr>
          <a:lstStyle/>
          <a:p>
            <a:r>
              <a:rPr lang="en-US" sz="1400" b="1" dirty="0" smtClean="0">
                <a:solidFill>
                  <a:srgbClr val="CC0099"/>
                </a:solidFill>
              </a:rPr>
              <a:t>Password specified by you  </a:t>
            </a:r>
            <a:endParaRPr lang="en-US" sz="1400" b="1" dirty="0">
              <a:solidFill>
                <a:srgbClr val="CC0099"/>
              </a:solidFill>
            </a:endParaRPr>
          </a:p>
        </p:txBody>
      </p:sp>
    </p:spTree>
    <p:extLst>
      <p:ext uri="{BB962C8B-B14F-4D97-AF65-F5344CB8AC3E}">
        <p14:creationId xmlns:p14="http://schemas.microsoft.com/office/powerpoint/2010/main" val="4856295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 Discipline- No Discipline Actions</a:t>
            </a:r>
          </a:p>
        </p:txBody>
      </p:sp>
      <p:sp>
        <p:nvSpPr>
          <p:cNvPr id="4" name="Rectangle 3"/>
          <p:cNvSpPr/>
          <p:nvPr/>
        </p:nvSpPr>
        <p:spPr>
          <a:xfrm>
            <a:off x="0" y="1236929"/>
            <a:ext cx="8836702" cy="1477328"/>
          </a:xfrm>
          <a:prstGeom prst="rect">
            <a:avLst/>
          </a:prstGeom>
        </p:spPr>
        <p:txBody>
          <a:bodyPr wrap="square">
            <a:spAutoFit/>
          </a:bodyPr>
          <a:lstStyle/>
          <a:p>
            <a:r>
              <a:rPr lang="en-US" dirty="0"/>
              <a:t>How to report your district has no discipline actions:</a:t>
            </a:r>
          </a:p>
          <a:p>
            <a:pPr marL="285750" indent="-285750">
              <a:buFont typeface="Arial" panose="020B0604020202020204" pitchFamily="34" charset="0"/>
              <a:buChar char="•"/>
            </a:pPr>
            <a:r>
              <a:rPr lang="en-US" dirty="0"/>
              <a:t>Under the </a:t>
            </a:r>
            <a:r>
              <a:rPr lang="en-US" b="1" dirty="0" smtClean="0"/>
              <a:t>Special Ed Discipline </a:t>
            </a:r>
            <a:r>
              <a:rPr lang="en-US" b="1" dirty="0"/>
              <a:t>Tab </a:t>
            </a:r>
            <a:r>
              <a:rPr lang="en-US" dirty="0"/>
              <a:t>choose </a:t>
            </a:r>
            <a:r>
              <a:rPr lang="en-US" b="1" u="sng" dirty="0"/>
              <a:t>No Discipline Actions</a:t>
            </a:r>
          </a:p>
          <a:p>
            <a:pPr marL="285750" indent="-285750">
              <a:buFont typeface="Arial" panose="020B0604020202020204" pitchFamily="34" charset="0"/>
              <a:buChar char="•"/>
            </a:pPr>
            <a:r>
              <a:rPr lang="en-US" dirty="0"/>
              <a:t>Select the </a:t>
            </a:r>
            <a:r>
              <a:rPr lang="en-US" b="1" dirty="0"/>
              <a:t>School Year, </a:t>
            </a:r>
            <a:r>
              <a:rPr lang="en-US" dirty="0"/>
              <a:t>Click </a:t>
            </a:r>
            <a:r>
              <a:rPr lang="en-US" b="1" u="sng" dirty="0">
                <a:solidFill>
                  <a:schemeClr val="accent6"/>
                </a:solidFill>
              </a:rPr>
              <a:t>Submit</a:t>
            </a:r>
          </a:p>
          <a:p>
            <a:pPr marL="285750" indent="-285750">
              <a:buFont typeface="Arial" panose="020B0604020202020204" pitchFamily="34" charset="0"/>
              <a:buChar char="•"/>
            </a:pPr>
            <a:r>
              <a:rPr lang="en-US" dirty="0"/>
              <a:t>Mark</a:t>
            </a:r>
            <a:r>
              <a:rPr lang="en-US" b="1" dirty="0"/>
              <a:t> </a:t>
            </a:r>
            <a:r>
              <a:rPr lang="en-US" b="1" u="sng" dirty="0"/>
              <a:t>Yes</a:t>
            </a:r>
            <a:r>
              <a:rPr lang="en-US" b="1" dirty="0"/>
              <a:t> </a:t>
            </a:r>
            <a:r>
              <a:rPr lang="en-US" dirty="0"/>
              <a:t>under No Discipline Actions and click</a:t>
            </a:r>
            <a:r>
              <a:rPr lang="en-US" dirty="0">
                <a:solidFill>
                  <a:srgbClr val="101E8E"/>
                </a:solidFill>
              </a:rPr>
              <a:t> </a:t>
            </a:r>
            <a:r>
              <a:rPr lang="en-US" b="1" u="sng" dirty="0">
                <a:solidFill>
                  <a:schemeClr val="accent6"/>
                </a:solidFill>
              </a:rPr>
              <a:t>Save</a:t>
            </a:r>
          </a:p>
          <a:p>
            <a:pPr marL="285750" indent="-285750">
              <a:buFont typeface="Arial" panose="020B0604020202020204" pitchFamily="34" charset="0"/>
              <a:buChar char="•"/>
            </a:pPr>
            <a:r>
              <a:rPr lang="en-US" dirty="0"/>
              <a:t>Be sure you see the </a:t>
            </a:r>
            <a:r>
              <a:rPr lang="en-US" dirty="0">
                <a:solidFill>
                  <a:schemeClr val="accent6"/>
                </a:solidFill>
              </a:rPr>
              <a:t>“</a:t>
            </a:r>
            <a:r>
              <a:rPr lang="en-US" b="1" dirty="0">
                <a:solidFill>
                  <a:schemeClr val="accent6"/>
                </a:solidFill>
              </a:rPr>
              <a:t>Successful Save”</a:t>
            </a:r>
            <a:r>
              <a:rPr lang="en-US" dirty="0">
                <a:solidFill>
                  <a:schemeClr val="accent6"/>
                </a:solidFill>
              </a:rPr>
              <a:t> </a:t>
            </a:r>
            <a:r>
              <a:rPr lang="en-US" dirty="0"/>
              <a:t>message at the top</a:t>
            </a:r>
            <a:r>
              <a:rPr lang="en-US" b="1" u="sng" dirty="0">
                <a:solidFill>
                  <a:schemeClr val="accent6"/>
                </a:solidFill>
              </a:rPr>
              <a:t> </a:t>
            </a:r>
          </a:p>
        </p:txBody>
      </p:sp>
      <p:pic>
        <p:nvPicPr>
          <p:cNvPr id="1028"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98" t="12701" r="16527" b="35612"/>
          <a:stretch/>
        </p:blipFill>
        <p:spPr bwMode="auto">
          <a:xfrm>
            <a:off x="-69220" y="2649745"/>
            <a:ext cx="9213220" cy="3535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0800000">
            <a:off x="1206728" y="4077323"/>
            <a:ext cx="344754" cy="1906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Right Arrow 10"/>
          <p:cNvSpPr/>
          <p:nvPr/>
        </p:nvSpPr>
        <p:spPr>
          <a:xfrm rot="10800000">
            <a:off x="1206728" y="4726662"/>
            <a:ext cx="274312" cy="2279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2" name="Down Arrow 11"/>
          <p:cNvSpPr/>
          <p:nvPr/>
        </p:nvSpPr>
        <p:spPr>
          <a:xfrm rot="10800000">
            <a:off x="5934486" y="6174789"/>
            <a:ext cx="236607" cy="38509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3" name="Oval 12"/>
          <p:cNvSpPr/>
          <p:nvPr/>
        </p:nvSpPr>
        <p:spPr>
          <a:xfrm>
            <a:off x="8272318" y="5523029"/>
            <a:ext cx="514350" cy="323326"/>
          </a:xfrm>
          <a:prstGeom prst="ellipse">
            <a:avLst/>
          </a:prstGeom>
          <a:solidFill>
            <a:schemeClr val="accent4">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rot="10800000">
            <a:off x="8400905" y="5916702"/>
            <a:ext cx="257175" cy="4548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Rectangle 6"/>
          <p:cNvSpPr/>
          <p:nvPr/>
        </p:nvSpPr>
        <p:spPr>
          <a:xfrm>
            <a:off x="1551482" y="5875299"/>
            <a:ext cx="3321615" cy="307777"/>
          </a:xfrm>
          <a:prstGeom prst="rect">
            <a:avLst/>
          </a:prstGeom>
        </p:spPr>
        <p:txBody>
          <a:bodyPr wrap="none">
            <a:spAutoFit/>
          </a:bodyPr>
          <a:lstStyle/>
          <a:p>
            <a:r>
              <a:rPr lang="en-US" sz="1400" dirty="0"/>
              <a:t>*</a:t>
            </a:r>
            <a:r>
              <a:rPr lang="en-US" sz="1400" dirty="0" smtClean="0"/>
              <a:t>No need to upload a Discipline Action file </a:t>
            </a:r>
            <a:endParaRPr lang="en-US" sz="1400" dirty="0"/>
          </a:p>
        </p:txBody>
      </p:sp>
    </p:spTree>
    <p:extLst>
      <p:ext uri="{BB962C8B-B14F-4D97-AF65-F5344CB8AC3E}">
        <p14:creationId xmlns:p14="http://schemas.microsoft.com/office/powerpoint/2010/main" val="3523201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Status Screen</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600" dirty="0" smtClean="0">
                <a:solidFill>
                  <a:schemeClr val="tx1"/>
                </a:solidFill>
                <a:latin typeface="+mn-lt"/>
              </a:rPr>
              <a:t>AUs </a:t>
            </a:r>
            <a:r>
              <a:rPr lang="en-US" sz="1600" dirty="0">
                <a:solidFill>
                  <a:schemeClr val="tx1"/>
                </a:solidFill>
                <a:latin typeface="+mn-lt"/>
              </a:rPr>
              <a:t>(SPI role) can </a:t>
            </a:r>
            <a:r>
              <a:rPr lang="en-US" sz="1600" dirty="0" smtClean="0">
                <a:solidFill>
                  <a:schemeClr val="tx1"/>
                </a:solidFill>
                <a:latin typeface="+mn-lt"/>
              </a:rPr>
              <a:t>see file </a:t>
            </a:r>
            <a:r>
              <a:rPr lang="en-US" sz="1600" dirty="0">
                <a:solidFill>
                  <a:schemeClr val="tx1"/>
                </a:solidFill>
                <a:latin typeface="+mn-lt"/>
              </a:rPr>
              <a:t>status of all member districts </a:t>
            </a:r>
            <a:r>
              <a:rPr lang="en-US" sz="1600" dirty="0" smtClean="0">
                <a:solidFill>
                  <a:schemeClr val="tx1"/>
                </a:solidFill>
                <a:latin typeface="+mn-lt"/>
              </a:rPr>
              <a:t>under </a:t>
            </a:r>
            <a:r>
              <a:rPr lang="en-US" sz="1600" b="1" dirty="0" smtClean="0">
                <a:solidFill>
                  <a:schemeClr val="tx1"/>
                </a:solidFill>
                <a:latin typeface="+mn-lt"/>
              </a:rPr>
              <a:t>Special Ed </a:t>
            </a:r>
            <a:r>
              <a:rPr lang="en-US" sz="1600" b="1" dirty="0">
                <a:solidFill>
                  <a:schemeClr val="tx1"/>
                </a:solidFill>
                <a:latin typeface="+mn-lt"/>
              </a:rPr>
              <a:t>Discipline/Status Dashboard</a:t>
            </a:r>
            <a:r>
              <a:rPr lang="en-US" sz="1600" dirty="0">
                <a:solidFill>
                  <a:schemeClr val="tx1"/>
                </a:solidFill>
                <a:latin typeface="+mn-lt"/>
              </a:rPr>
              <a:t> by filtering on File Type: </a:t>
            </a:r>
            <a:r>
              <a:rPr lang="en-US" sz="1600" b="1" dirty="0">
                <a:solidFill>
                  <a:schemeClr val="tx1"/>
                </a:solidFill>
                <a:latin typeface="+mn-lt"/>
              </a:rPr>
              <a:t>Discipline Action</a:t>
            </a:r>
            <a:r>
              <a:rPr lang="en-US" sz="1600" dirty="0">
                <a:solidFill>
                  <a:schemeClr val="tx1"/>
                </a:solidFill>
                <a:latin typeface="+mn-lt"/>
              </a:rPr>
              <a:t> </a:t>
            </a:r>
          </a:p>
          <a:p>
            <a:pPr marL="742950" lvl="1" indent="-285750"/>
            <a:r>
              <a:rPr lang="en-US" sz="1600" dirty="0" smtClean="0"/>
              <a:t>Screen also </a:t>
            </a:r>
            <a:r>
              <a:rPr lang="en-US" sz="1600" dirty="0"/>
              <a:t>shows the date a district (DIS role) marks “No Discipline Actions</a:t>
            </a:r>
            <a:r>
              <a:rPr lang="en-US" sz="1600" dirty="0" smtClean="0"/>
              <a:t>”</a:t>
            </a:r>
          </a:p>
          <a:p>
            <a:pPr marL="742950" lvl="1" indent="-285750"/>
            <a:r>
              <a:rPr lang="en-US" sz="1600" dirty="0"/>
              <a:t>Another option – </a:t>
            </a:r>
            <a:r>
              <a:rPr lang="en-US" sz="1600" u="sng" dirty="0"/>
              <a:t>District Activity Report </a:t>
            </a:r>
            <a:r>
              <a:rPr lang="en-US" sz="1600" dirty="0"/>
              <a:t>found under </a:t>
            </a:r>
            <a:r>
              <a:rPr lang="en-US" sz="1600" dirty="0" err="1"/>
              <a:t>Cognos</a:t>
            </a:r>
            <a:r>
              <a:rPr lang="en-US" sz="1600" dirty="0"/>
              <a:t> Reports/Special Education Discipline  </a:t>
            </a:r>
          </a:p>
          <a:p>
            <a:pPr marL="457200" lvl="1" indent="0">
              <a:buNone/>
            </a:pPr>
            <a:endParaRPr lang="en-US" sz="1800" dirty="0">
              <a:solidFill>
                <a:schemeClr val="tx1"/>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346" r="1903" b="38303"/>
          <a:stretch/>
        </p:blipFill>
        <p:spPr bwMode="auto">
          <a:xfrm>
            <a:off x="89940" y="3034518"/>
            <a:ext cx="9054060" cy="278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961744" y="4564505"/>
            <a:ext cx="981856" cy="891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6" name="Rectangle 5"/>
          <p:cNvSpPr/>
          <p:nvPr/>
        </p:nvSpPr>
        <p:spPr>
          <a:xfrm>
            <a:off x="7779895" y="4564504"/>
            <a:ext cx="981856" cy="891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extLst>
      <p:ext uri="{BB962C8B-B14F-4D97-AF65-F5344CB8AC3E}">
        <p14:creationId xmlns:p14="http://schemas.microsoft.com/office/powerpoint/2010/main" val="24491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825" y="1267028"/>
            <a:ext cx="7886700" cy="5037025"/>
          </a:xfrm>
        </p:spPr>
        <p:txBody>
          <a:bodyPr>
            <a:normAutofit/>
          </a:bodyPr>
          <a:lstStyle/>
          <a:p>
            <a:pPr>
              <a:lnSpc>
                <a:spcPct val="100000"/>
              </a:lnSpc>
              <a:spcBef>
                <a:spcPts val="0"/>
              </a:spcBef>
            </a:pPr>
            <a:r>
              <a:rPr lang="en-US" sz="1400" dirty="0" smtClean="0"/>
              <a:t>Once the file is created, you have the option to run it through the </a:t>
            </a:r>
            <a:r>
              <a:rPr lang="en-US" sz="1400" i="1" dirty="0" smtClean="0">
                <a:solidFill>
                  <a:srgbClr val="101E8E"/>
                </a:solidFill>
              </a:rPr>
              <a:t>Format Checker</a:t>
            </a:r>
            <a:r>
              <a:rPr lang="en-US" sz="1400" dirty="0" smtClean="0"/>
              <a:t> to ensure all the bytes are correct.  </a:t>
            </a:r>
          </a:p>
          <a:p>
            <a:pPr>
              <a:lnSpc>
                <a:spcPct val="100000"/>
              </a:lnSpc>
              <a:spcBef>
                <a:spcPts val="0"/>
              </a:spcBef>
            </a:pPr>
            <a:r>
              <a:rPr lang="en-US" sz="1400" dirty="0" smtClean="0"/>
              <a:t>The system checks the first row of data only.</a:t>
            </a:r>
          </a:p>
          <a:p>
            <a:pPr>
              <a:lnSpc>
                <a:spcPct val="100000"/>
              </a:lnSpc>
              <a:spcBef>
                <a:spcPts val="0"/>
              </a:spcBef>
            </a:pPr>
            <a:r>
              <a:rPr lang="en-US" sz="1400" dirty="0" smtClean="0"/>
              <a:t>All fields PASS = Ready to upload   </a:t>
            </a:r>
          </a:p>
        </p:txBody>
      </p:sp>
      <p:sp>
        <p:nvSpPr>
          <p:cNvPr id="3" name="Title 2"/>
          <p:cNvSpPr>
            <a:spLocks noGrp="1"/>
          </p:cNvSpPr>
          <p:nvPr>
            <p:ph type="title"/>
          </p:nvPr>
        </p:nvSpPr>
        <p:spPr/>
        <p:txBody>
          <a:bodyPr/>
          <a:lstStyle/>
          <a:p>
            <a:r>
              <a:rPr lang="en-US" dirty="0" smtClean="0"/>
              <a:t>1</a:t>
            </a:r>
            <a:r>
              <a:rPr lang="en-US" baseline="30000" dirty="0" smtClean="0"/>
              <a:t>st</a:t>
            </a:r>
            <a:r>
              <a:rPr lang="en-US" dirty="0" smtClean="0"/>
              <a:t> Step: Format Checker *optional</a:t>
            </a:r>
            <a:endParaRPr lang="en-US" dirty="0"/>
          </a:p>
        </p:txBody>
      </p:sp>
      <p:sp>
        <p:nvSpPr>
          <p:cNvPr id="5" name="Left Arrow 4"/>
          <p:cNvSpPr/>
          <p:nvPr/>
        </p:nvSpPr>
        <p:spPr>
          <a:xfrm rot="10800000">
            <a:off x="745718" y="3665300"/>
            <a:ext cx="731520" cy="457200"/>
          </a:xfrm>
          <a:prstGeom prst="leftArrow">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0099"/>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3" t="13716" r="48058" b="38616"/>
          <a:stretch/>
        </p:blipFill>
        <p:spPr bwMode="auto">
          <a:xfrm>
            <a:off x="1477238" y="2732826"/>
            <a:ext cx="5476157" cy="309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272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Format Checker Results</a:t>
            </a:r>
            <a:endParaRPr lang="en-US" dirty="0">
              <a:solidFill>
                <a:schemeClr val="bg1"/>
              </a:solidFill>
            </a:endParaRPr>
          </a:p>
        </p:txBody>
      </p:sp>
      <p:sp>
        <p:nvSpPr>
          <p:cNvPr id="2" name="Content Placeholder 1"/>
          <p:cNvSpPr>
            <a:spLocks noGrp="1"/>
          </p:cNvSpPr>
          <p:nvPr>
            <p:ph idx="1"/>
          </p:nvPr>
        </p:nvSpPr>
        <p:spPr>
          <a:xfrm>
            <a:off x="608234" y="1229975"/>
            <a:ext cx="7886700" cy="4640674"/>
          </a:xfrm>
        </p:spPr>
        <p:txBody>
          <a:bodyPr>
            <a:normAutofit/>
          </a:bodyPr>
          <a:lstStyle/>
          <a:p>
            <a:r>
              <a:rPr lang="en-US" sz="2000" dirty="0" smtClean="0">
                <a:solidFill>
                  <a:srgbClr val="00B050"/>
                </a:solidFill>
              </a:rPr>
              <a:t>Pass</a:t>
            </a:r>
            <a:r>
              <a:rPr lang="en-US" sz="2000" dirty="0" smtClean="0"/>
              <a:t> Result – Proceed to Step 2: </a:t>
            </a:r>
            <a:r>
              <a:rPr lang="en-US" sz="2000" i="1" dirty="0" smtClean="0">
                <a:solidFill>
                  <a:srgbClr val="101E8E"/>
                </a:solidFill>
              </a:rPr>
              <a:t>Data File Upload</a:t>
            </a:r>
          </a:p>
          <a:p>
            <a:r>
              <a:rPr lang="en-US" sz="2000" dirty="0" smtClean="0">
                <a:solidFill>
                  <a:srgbClr val="FF0000"/>
                </a:solidFill>
              </a:rPr>
              <a:t>Fail</a:t>
            </a:r>
            <a:r>
              <a:rPr lang="en-US" sz="2000" dirty="0" smtClean="0"/>
              <a:t> Result – check file against file layout. Upload the file to </a:t>
            </a:r>
            <a:r>
              <a:rPr lang="en-US" sz="2000" i="1" dirty="0">
                <a:solidFill>
                  <a:srgbClr val="101E8E"/>
                </a:solidFill>
              </a:rPr>
              <a:t>Format Checker </a:t>
            </a:r>
            <a:r>
              <a:rPr lang="en-US" sz="2000" dirty="0" smtClean="0"/>
              <a:t>until all fields = </a:t>
            </a:r>
            <a:r>
              <a:rPr lang="en-US" sz="2000" dirty="0">
                <a:solidFill>
                  <a:srgbClr val="00B050"/>
                </a:solidFill>
              </a:rPr>
              <a:t>Pass</a:t>
            </a:r>
          </a:p>
        </p:txBody>
      </p:sp>
      <p:pic>
        <p:nvPicPr>
          <p:cNvPr id="4" name="Picture 3"/>
          <p:cNvPicPr>
            <a:picLocks noChangeAspect="1"/>
          </p:cNvPicPr>
          <p:nvPr/>
        </p:nvPicPr>
        <p:blipFill rotWithShape="1">
          <a:blip r:embed="rId3"/>
          <a:srcRect t="12012" r="4141" b="8691"/>
          <a:stretch/>
        </p:blipFill>
        <p:spPr>
          <a:xfrm>
            <a:off x="608234" y="2204879"/>
            <a:ext cx="6355981" cy="4206240"/>
          </a:xfrm>
          <a:prstGeom prst="rect">
            <a:avLst/>
          </a:prstGeom>
        </p:spPr>
      </p:pic>
      <p:sp>
        <p:nvSpPr>
          <p:cNvPr id="6" name="TextBox 5"/>
          <p:cNvSpPr txBox="1"/>
          <p:nvPr/>
        </p:nvSpPr>
        <p:spPr>
          <a:xfrm>
            <a:off x="6874643" y="4670320"/>
            <a:ext cx="1730740" cy="120032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spAutoFit/>
          </a:bodyPr>
          <a:lstStyle/>
          <a:p>
            <a:r>
              <a:rPr lang="en-US" dirty="0" smtClean="0"/>
              <a:t>e.g. Program Code is 4 bytes. File shows 10 bytes.  </a:t>
            </a:r>
            <a:endParaRPr lang="en-US" dirty="0"/>
          </a:p>
        </p:txBody>
      </p:sp>
      <p:sp>
        <p:nvSpPr>
          <p:cNvPr id="7" name="Left Arrow 6"/>
          <p:cNvSpPr/>
          <p:nvPr/>
        </p:nvSpPr>
        <p:spPr>
          <a:xfrm>
            <a:off x="6874643" y="4079399"/>
            <a:ext cx="73152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1365384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Step 2: Data File Upload</a:t>
            </a:r>
            <a:endParaRPr lang="en-US" dirty="0">
              <a:solidFill>
                <a:schemeClr val="bg1"/>
              </a:solidFill>
            </a:endParaRPr>
          </a:p>
        </p:txBody>
      </p:sp>
      <p:sp>
        <p:nvSpPr>
          <p:cNvPr id="2" name="Content Placeholder 1"/>
          <p:cNvSpPr>
            <a:spLocks noGrp="1"/>
          </p:cNvSpPr>
          <p:nvPr>
            <p:ph idx="1"/>
          </p:nvPr>
        </p:nvSpPr>
        <p:spPr/>
        <p:txBody>
          <a:bodyPr>
            <a:normAutofit/>
          </a:bodyPr>
          <a:lstStyle/>
          <a:p>
            <a:pPr>
              <a:lnSpc>
                <a:spcPct val="100000"/>
              </a:lnSpc>
              <a:spcBef>
                <a:spcPts val="0"/>
              </a:spcBef>
            </a:pPr>
            <a:r>
              <a:rPr lang="en-US" sz="1400" dirty="0" smtClean="0"/>
              <a:t>Click on </a:t>
            </a:r>
            <a:r>
              <a:rPr lang="en-US" sz="1400" i="1" dirty="0" smtClean="0">
                <a:solidFill>
                  <a:srgbClr val="0070C0"/>
                </a:solidFill>
              </a:rPr>
              <a:t>File Upload/</a:t>
            </a:r>
            <a:r>
              <a:rPr lang="en-US" sz="1400" i="1" dirty="0" smtClean="0">
                <a:solidFill>
                  <a:srgbClr val="101E8E"/>
                </a:solidFill>
              </a:rPr>
              <a:t>Data </a:t>
            </a:r>
            <a:r>
              <a:rPr lang="en-US" sz="1400" i="1" dirty="0">
                <a:solidFill>
                  <a:srgbClr val="101E8E"/>
                </a:solidFill>
              </a:rPr>
              <a:t>File </a:t>
            </a:r>
            <a:r>
              <a:rPr lang="en-US" sz="1400" i="1" dirty="0" smtClean="0">
                <a:solidFill>
                  <a:srgbClr val="101E8E"/>
                </a:solidFill>
              </a:rPr>
              <a:t>Upload</a:t>
            </a:r>
          </a:p>
          <a:p>
            <a:pPr>
              <a:lnSpc>
                <a:spcPct val="100000"/>
              </a:lnSpc>
              <a:spcBef>
                <a:spcPts val="0"/>
              </a:spcBef>
            </a:pPr>
            <a:r>
              <a:rPr lang="en-US" sz="1400" dirty="0" smtClean="0"/>
              <a:t>Choose File Type and School Year. Organization should populate with your district code. </a:t>
            </a:r>
          </a:p>
          <a:p>
            <a:pPr>
              <a:lnSpc>
                <a:spcPct val="100000"/>
              </a:lnSpc>
              <a:spcBef>
                <a:spcPts val="0"/>
              </a:spcBef>
            </a:pPr>
            <a:r>
              <a:rPr lang="en-US" sz="1400" dirty="0" smtClean="0"/>
              <a:t>Click on </a:t>
            </a:r>
            <a:r>
              <a:rPr lang="en-US" sz="1400" dirty="0" smtClean="0">
                <a:solidFill>
                  <a:srgbClr val="0070C0"/>
                </a:solidFill>
              </a:rPr>
              <a:t>Browse</a:t>
            </a:r>
            <a:r>
              <a:rPr lang="en-US" sz="1400" dirty="0" smtClean="0"/>
              <a:t> to locate </a:t>
            </a:r>
            <a:r>
              <a:rPr lang="en-US" sz="1400" dirty="0"/>
              <a:t>File</a:t>
            </a:r>
          </a:p>
          <a:p>
            <a:pPr>
              <a:lnSpc>
                <a:spcPct val="100000"/>
              </a:lnSpc>
              <a:spcBef>
                <a:spcPts val="0"/>
              </a:spcBef>
            </a:pPr>
            <a:r>
              <a:rPr lang="en-US" sz="1400" dirty="0"/>
              <a:t>Choose </a:t>
            </a:r>
            <a:r>
              <a:rPr lang="en-US" sz="1400" i="1" dirty="0" smtClean="0">
                <a:solidFill>
                  <a:srgbClr val="101E8E"/>
                </a:solidFill>
              </a:rPr>
              <a:t>Replace</a:t>
            </a:r>
          </a:p>
          <a:p>
            <a:pPr>
              <a:lnSpc>
                <a:spcPct val="100000"/>
              </a:lnSpc>
              <a:spcBef>
                <a:spcPts val="0"/>
              </a:spcBef>
            </a:pPr>
            <a:r>
              <a:rPr lang="en-US" sz="1400" dirty="0"/>
              <a:t>Hit</a:t>
            </a:r>
            <a:r>
              <a:rPr lang="en-US" sz="1400" i="1" dirty="0" smtClean="0">
                <a:solidFill>
                  <a:srgbClr val="101E8E"/>
                </a:solidFill>
              </a:rPr>
              <a:t> </a:t>
            </a:r>
            <a:r>
              <a:rPr lang="en-US" sz="1400" i="1" dirty="0" smtClean="0">
                <a:solidFill>
                  <a:srgbClr val="00B050"/>
                </a:solidFill>
              </a:rPr>
              <a:t>Submit</a:t>
            </a:r>
          </a:p>
          <a:p>
            <a:pPr>
              <a:lnSpc>
                <a:spcPct val="100000"/>
              </a:lnSpc>
              <a:spcBef>
                <a:spcPts val="0"/>
              </a:spcBef>
            </a:pPr>
            <a:r>
              <a:rPr lang="en-US" sz="1400" dirty="0" smtClean="0"/>
              <a:t>Note message in green below.  A </a:t>
            </a:r>
            <a:r>
              <a:rPr lang="en-US" sz="1400" i="1" dirty="0" smtClean="0">
                <a:solidFill>
                  <a:srgbClr val="101E8E"/>
                </a:solidFill>
              </a:rPr>
              <a:t>Batch ID </a:t>
            </a:r>
            <a:r>
              <a:rPr lang="en-US" sz="1400" dirty="0" smtClean="0"/>
              <a:t>will be created.</a:t>
            </a:r>
          </a:p>
          <a:p>
            <a:pPr>
              <a:lnSpc>
                <a:spcPct val="100000"/>
              </a:lnSpc>
              <a:spcBef>
                <a:spcPts val="0"/>
              </a:spcBef>
            </a:pPr>
            <a:r>
              <a:rPr lang="en-US" sz="1400" dirty="0" smtClean="0"/>
              <a:t> </a:t>
            </a:r>
            <a:r>
              <a:rPr lang="en-US" sz="1400" dirty="0" smtClean="0">
                <a:solidFill>
                  <a:srgbClr val="00B050"/>
                </a:solidFill>
              </a:rPr>
              <a:t>*Email confirmation will be sent once complete</a:t>
            </a:r>
            <a:endParaRPr lang="en-US" sz="1400" i="1" dirty="0" smtClean="0">
              <a:solidFill>
                <a:srgbClr val="00B050"/>
              </a:solidFill>
            </a:endParaRPr>
          </a:p>
          <a:p>
            <a:pPr>
              <a:lnSpc>
                <a:spcPct val="100000"/>
              </a:lnSpc>
              <a:spcBef>
                <a:spcPts val="0"/>
              </a:spcBef>
            </a:pPr>
            <a:endParaRPr lang="en-US" sz="1400" dirty="0" smtClean="0"/>
          </a:p>
        </p:txBody>
      </p:sp>
      <p:sp>
        <p:nvSpPr>
          <p:cNvPr id="5" name="Left Arrow 4"/>
          <p:cNvSpPr/>
          <p:nvPr/>
        </p:nvSpPr>
        <p:spPr>
          <a:xfrm rot="10800000">
            <a:off x="310439" y="3735116"/>
            <a:ext cx="508572" cy="223142"/>
          </a:xfrm>
          <a:prstGeom prst="leftArrow">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0" name="Straight Arrow Connector 9"/>
          <p:cNvCxnSpPr/>
          <p:nvPr/>
        </p:nvCxnSpPr>
        <p:spPr>
          <a:xfrm>
            <a:off x="3476625" y="2896124"/>
            <a:ext cx="809625" cy="6286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9" t="21084" r="42687" b="36195"/>
          <a:stretch/>
        </p:blipFill>
        <p:spPr bwMode="auto">
          <a:xfrm>
            <a:off x="757753" y="2965204"/>
            <a:ext cx="7056989" cy="325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16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numCol="1">
            <a:noAutofit/>
          </a:bodyPr>
          <a:lstStyle/>
          <a:p>
            <a:r>
              <a:rPr lang="en-US" sz="1800" dirty="0"/>
              <a:t>Special Education Discipline </a:t>
            </a:r>
            <a:r>
              <a:rPr lang="en-US" sz="1800" dirty="0" smtClean="0"/>
              <a:t>Interchange/Snapshot vs. School Discipline and Attendance (SDA)  </a:t>
            </a:r>
            <a:endParaRPr lang="en-US" sz="1800" dirty="0"/>
          </a:p>
        </p:txBody>
      </p:sp>
      <p:sp>
        <p:nvSpPr>
          <p:cNvPr id="5" name="Content Placeholder 4"/>
          <p:cNvSpPr>
            <a:spLocks noGrp="1"/>
          </p:cNvSpPr>
          <p:nvPr>
            <p:ph idx="1"/>
          </p:nvPr>
        </p:nvSpPr>
        <p:spPr>
          <a:xfrm>
            <a:off x="628650" y="1491520"/>
            <a:ext cx="3815934" cy="4322857"/>
          </a:xfrm>
        </p:spPr>
        <p:txBody>
          <a:bodyPr>
            <a:normAutofit/>
          </a:bodyPr>
          <a:lstStyle/>
          <a:p>
            <a:endParaRPr lang="en-US" sz="2800" u="sng" dirty="0" smtClean="0">
              <a:solidFill>
                <a:schemeClr val="accent2"/>
              </a:solidFill>
            </a:endParaRPr>
          </a:p>
          <a:p>
            <a:endParaRPr lang="en-US" sz="2800" u="sng" dirty="0">
              <a:solidFill>
                <a:schemeClr val="accent2">
                  <a:lumMod val="75000"/>
                </a:schemeClr>
              </a:solidFill>
            </a:endParaRPr>
          </a:p>
          <a:p>
            <a:pPr marL="285750" indent="-285750">
              <a:buFont typeface="Arial" panose="020B0604020202020204" pitchFamily="34" charset="0"/>
              <a:buChar char="•"/>
            </a:pPr>
            <a:r>
              <a:rPr lang="en-US" sz="1700" u="sng" dirty="0" smtClean="0">
                <a:solidFill>
                  <a:schemeClr val="accent2">
                    <a:lumMod val="75000"/>
                  </a:schemeClr>
                </a:solidFill>
                <a:latin typeface="+mn-lt"/>
              </a:rPr>
              <a:t>Interchange/Snapshot Process</a:t>
            </a:r>
          </a:p>
          <a:p>
            <a:endParaRPr lang="en-US" sz="1700" dirty="0" smtClean="0">
              <a:solidFill>
                <a:schemeClr val="accent2">
                  <a:lumMod val="75000"/>
                </a:schemeClr>
              </a:solidFill>
              <a:latin typeface="+mn-lt"/>
            </a:endParaRPr>
          </a:p>
          <a:p>
            <a:pPr marL="285750" indent="-285750">
              <a:buFont typeface="Arial" panose="020B0604020202020204" pitchFamily="34" charset="0"/>
              <a:buChar char="•"/>
            </a:pPr>
            <a:r>
              <a:rPr lang="en-US" sz="1700" dirty="0" smtClean="0">
                <a:solidFill>
                  <a:schemeClr val="accent2">
                    <a:lumMod val="75000"/>
                  </a:schemeClr>
                </a:solidFill>
                <a:latin typeface="+mn-lt"/>
              </a:rPr>
              <a:t>Student Level Data</a:t>
            </a:r>
          </a:p>
          <a:p>
            <a:pPr marL="457200" lvl="1" indent="0">
              <a:buNone/>
            </a:pPr>
            <a:endParaRPr lang="en-US" sz="1600" dirty="0" smtClean="0">
              <a:solidFill>
                <a:schemeClr val="accent2">
                  <a:lumMod val="75000"/>
                </a:schemeClr>
              </a:solidFill>
              <a:latin typeface="+mn-lt"/>
            </a:endParaRPr>
          </a:p>
          <a:p>
            <a:pPr marL="285750" indent="-285750">
              <a:buFont typeface="Arial" panose="020B0604020202020204" pitchFamily="34" charset="0"/>
              <a:buChar char="•"/>
            </a:pPr>
            <a:r>
              <a:rPr lang="en-US" sz="1700" dirty="0" smtClean="0">
                <a:solidFill>
                  <a:schemeClr val="accent2">
                    <a:lumMod val="75000"/>
                  </a:schemeClr>
                </a:solidFill>
                <a:latin typeface="+mn-lt"/>
              </a:rPr>
              <a:t>ONLY </a:t>
            </a:r>
            <a:r>
              <a:rPr lang="en-US" sz="1700" b="1" dirty="0">
                <a:solidFill>
                  <a:schemeClr val="accent2">
                    <a:lumMod val="75000"/>
                  </a:schemeClr>
                </a:solidFill>
                <a:latin typeface="+mn-lt"/>
              </a:rPr>
              <a:t>s</a:t>
            </a:r>
            <a:r>
              <a:rPr lang="en-US" sz="1700" b="1" dirty="0" smtClean="0">
                <a:solidFill>
                  <a:schemeClr val="accent2">
                    <a:lumMod val="75000"/>
                  </a:schemeClr>
                </a:solidFill>
                <a:latin typeface="+mn-lt"/>
              </a:rPr>
              <a:t>tudents with disabilities subject to disciplinary removal </a:t>
            </a:r>
            <a:r>
              <a:rPr lang="en-US" sz="1700" dirty="0" smtClean="0">
                <a:solidFill>
                  <a:schemeClr val="accent2">
                    <a:lumMod val="75000"/>
                  </a:schemeClr>
                </a:solidFill>
                <a:latin typeface="+mn-lt"/>
              </a:rPr>
              <a:t>are included</a:t>
            </a:r>
          </a:p>
          <a:p>
            <a:pPr marL="0" indent="0">
              <a:buNone/>
            </a:pPr>
            <a:endParaRPr lang="en-US" sz="1700" dirty="0" smtClean="0">
              <a:solidFill>
                <a:schemeClr val="accent2">
                  <a:lumMod val="75000"/>
                </a:schemeClr>
              </a:solidFill>
              <a:latin typeface="+mn-lt"/>
            </a:endParaRPr>
          </a:p>
          <a:p>
            <a:pPr marL="285750" indent="-285750">
              <a:buFont typeface="Arial" panose="020B0604020202020204" pitchFamily="34" charset="0"/>
              <a:buChar char="•"/>
            </a:pPr>
            <a:r>
              <a:rPr lang="en-US" sz="1700" dirty="0" smtClean="0">
                <a:solidFill>
                  <a:schemeClr val="accent2">
                    <a:lumMod val="75000"/>
                  </a:schemeClr>
                </a:solidFill>
                <a:latin typeface="+mn-lt"/>
              </a:rPr>
              <a:t>Districts submit data in pipeline; AU’s create and finalize Discipline Snapshot data</a:t>
            </a:r>
          </a:p>
          <a:p>
            <a:pPr marL="0" indent="0">
              <a:buNone/>
            </a:pPr>
            <a:endParaRPr lang="en-US" dirty="0"/>
          </a:p>
        </p:txBody>
      </p:sp>
      <p:sp>
        <p:nvSpPr>
          <p:cNvPr id="4" name="Footer Placeholder 3"/>
          <p:cNvSpPr>
            <a:spLocks noGrp="1"/>
          </p:cNvSpPr>
          <p:nvPr>
            <p:ph type="ftr" sz="quarter" idx="4294967295"/>
          </p:nvPr>
        </p:nvSpPr>
        <p:spPr>
          <a:xfrm>
            <a:off x="0" y="6508750"/>
            <a:ext cx="3086100" cy="212725"/>
          </a:xfrm>
          <a:prstGeom prst="rect">
            <a:avLst/>
          </a:prstGeom>
        </p:spPr>
        <p:txBody>
          <a:bodyPr/>
          <a:lstStyle/>
          <a:p>
            <a:fld id="{757A2F4E-5D54-B04B-91BD-7E78EE1FE9FD}" type="slidenum">
              <a:rPr lang="en-US" smtClean="0"/>
              <a:pPr/>
              <a:t>5</a:t>
            </a:fld>
            <a:endParaRPr lang="en-US" dirty="0" smtClean="0"/>
          </a:p>
        </p:txBody>
      </p:sp>
      <p:sp>
        <p:nvSpPr>
          <p:cNvPr id="6" name="Content Placeholder 5"/>
          <p:cNvSpPr>
            <a:spLocks noGrp="1"/>
          </p:cNvSpPr>
          <p:nvPr>
            <p:ph idx="4294967295"/>
          </p:nvPr>
        </p:nvSpPr>
        <p:spPr>
          <a:xfrm>
            <a:off x="5284788" y="1206501"/>
            <a:ext cx="3536923" cy="4961952"/>
          </a:xfrm>
        </p:spPr>
        <p:txBody>
          <a:bodyPr>
            <a:normAutofit lnSpcReduction="10000"/>
          </a:bodyPr>
          <a:lstStyle/>
          <a:p>
            <a:endParaRPr lang="en-US" u="sng" dirty="0" smtClean="0"/>
          </a:p>
          <a:p>
            <a:endParaRPr lang="en-US" u="sng" dirty="0"/>
          </a:p>
          <a:p>
            <a:endParaRPr lang="en-US" sz="1800" u="sng" dirty="0" smtClean="0">
              <a:latin typeface="+mn-lt"/>
            </a:endParaRPr>
          </a:p>
          <a:p>
            <a:r>
              <a:rPr lang="en-US" sz="1800" u="sng" dirty="0" smtClean="0">
                <a:latin typeface="+mn-lt"/>
              </a:rPr>
              <a:t>Periodic</a:t>
            </a:r>
            <a:r>
              <a:rPr lang="en-US" sz="1800" dirty="0" smtClean="0">
                <a:latin typeface="+mn-lt"/>
              </a:rPr>
              <a:t> Collection Process</a:t>
            </a:r>
          </a:p>
          <a:p>
            <a:endParaRPr lang="en-US" sz="1800" dirty="0" smtClean="0">
              <a:latin typeface="+mn-lt"/>
            </a:endParaRPr>
          </a:p>
          <a:p>
            <a:r>
              <a:rPr lang="en-US" sz="1800" dirty="0" smtClean="0">
                <a:latin typeface="+mn-lt"/>
              </a:rPr>
              <a:t>School Level Data </a:t>
            </a:r>
          </a:p>
          <a:p>
            <a:pPr lvl="1"/>
            <a:r>
              <a:rPr lang="en-US" sz="1800" dirty="0" smtClean="0">
                <a:latin typeface="+mn-lt"/>
              </a:rPr>
              <a:t>count of incidents </a:t>
            </a:r>
          </a:p>
          <a:p>
            <a:pPr lvl="1"/>
            <a:r>
              <a:rPr lang="en-US" sz="1800" dirty="0" smtClean="0">
                <a:latin typeface="+mn-lt"/>
              </a:rPr>
              <a:t>count of students</a:t>
            </a:r>
          </a:p>
          <a:p>
            <a:endParaRPr lang="en-US" sz="1800" dirty="0" smtClean="0">
              <a:latin typeface="+mn-lt"/>
            </a:endParaRPr>
          </a:p>
          <a:p>
            <a:r>
              <a:rPr lang="en-US" sz="1800" b="1" dirty="0" smtClean="0">
                <a:latin typeface="+mn-lt"/>
              </a:rPr>
              <a:t>ALL students </a:t>
            </a:r>
            <a:r>
              <a:rPr lang="en-US" sz="1800" dirty="0" smtClean="0">
                <a:latin typeface="+mn-lt"/>
              </a:rPr>
              <a:t>disciplined counted and reported</a:t>
            </a:r>
          </a:p>
          <a:p>
            <a:endParaRPr lang="en-US" sz="1800" dirty="0">
              <a:latin typeface="+mn-lt"/>
            </a:endParaRPr>
          </a:p>
          <a:p>
            <a:r>
              <a:rPr lang="en-US" sz="1800" dirty="0" smtClean="0">
                <a:latin typeface="+mn-lt"/>
              </a:rPr>
              <a:t>Districts Submit data and finalize data within Pipeline</a:t>
            </a:r>
          </a:p>
          <a:p>
            <a:pPr marL="0" indent="0">
              <a:buNone/>
            </a:pPr>
            <a:endParaRPr lang="en-US" dirty="0"/>
          </a:p>
        </p:txBody>
      </p:sp>
      <p:cxnSp>
        <p:nvCxnSpPr>
          <p:cNvPr id="8" name="Straight Connector 7"/>
          <p:cNvCxnSpPr/>
          <p:nvPr/>
        </p:nvCxnSpPr>
        <p:spPr>
          <a:xfrm>
            <a:off x="4572000" y="1285103"/>
            <a:ext cx="14514" cy="5572897"/>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97257" y="1395436"/>
            <a:ext cx="4190260" cy="1054394"/>
          </a:xfrm>
          <a:prstGeom prst="rect">
            <a:avLst/>
          </a:prstGeom>
        </p:spPr>
        <p:txBody>
          <a:bodyPr vert="horz" lIns="91440" tIns="45720" rIns="91440" bIns="45720" numCol="1" rtlCol="0" anchor="ct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endParaRPr lang="en-US" sz="2800" dirty="0"/>
          </a:p>
        </p:txBody>
      </p:sp>
      <p:sp>
        <p:nvSpPr>
          <p:cNvPr id="9" name="TextBox 8"/>
          <p:cNvSpPr txBox="1"/>
          <p:nvPr/>
        </p:nvSpPr>
        <p:spPr>
          <a:xfrm>
            <a:off x="391575" y="1350443"/>
            <a:ext cx="3513160" cy="707886"/>
          </a:xfrm>
          <a:prstGeom prst="rect">
            <a:avLst/>
          </a:prstGeom>
          <a:noFill/>
        </p:spPr>
        <p:txBody>
          <a:bodyPr wrap="square" rtlCol="0">
            <a:spAutoFit/>
          </a:bodyPr>
          <a:lstStyle/>
          <a:p>
            <a:pPr algn="ctr"/>
            <a:r>
              <a:rPr lang="en-US" sz="2000" b="1" dirty="0" smtClean="0">
                <a:solidFill>
                  <a:schemeClr val="accent2">
                    <a:lumMod val="75000"/>
                  </a:schemeClr>
                </a:solidFill>
              </a:rPr>
              <a:t>Special Education Discipline Interchange/Snapshot</a:t>
            </a:r>
            <a:endParaRPr lang="en-US" sz="2000" b="1" dirty="0">
              <a:solidFill>
                <a:schemeClr val="accent2">
                  <a:lumMod val="75000"/>
                </a:schemeClr>
              </a:solidFill>
            </a:endParaRPr>
          </a:p>
        </p:txBody>
      </p:sp>
      <p:sp>
        <p:nvSpPr>
          <p:cNvPr id="10" name="TextBox 9"/>
          <p:cNvSpPr txBox="1"/>
          <p:nvPr/>
        </p:nvSpPr>
        <p:spPr>
          <a:xfrm>
            <a:off x="4781262" y="1312116"/>
            <a:ext cx="3513160" cy="707886"/>
          </a:xfrm>
          <a:prstGeom prst="rect">
            <a:avLst/>
          </a:prstGeom>
          <a:noFill/>
        </p:spPr>
        <p:txBody>
          <a:bodyPr wrap="square" rtlCol="0">
            <a:spAutoFit/>
          </a:bodyPr>
          <a:lstStyle/>
          <a:p>
            <a:pPr algn="ctr"/>
            <a:r>
              <a:rPr lang="en-US" sz="2000" b="1" dirty="0" smtClean="0"/>
              <a:t>School Discipline and Attendance (SDA)</a:t>
            </a:r>
            <a:endParaRPr lang="en-US" sz="2000" b="1" dirty="0"/>
          </a:p>
        </p:txBody>
      </p:sp>
    </p:spTree>
    <p:extLst>
      <p:ext uri="{BB962C8B-B14F-4D97-AF65-F5344CB8AC3E}">
        <p14:creationId xmlns:p14="http://schemas.microsoft.com/office/powerpoint/2010/main" val="30864816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bg1"/>
                </a:solidFill>
              </a:rPr>
              <a:t>Step 3: Check Batch Maintenance Screen </a:t>
            </a:r>
            <a:endParaRPr lang="en-US" dirty="0">
              <a:solidFill>
                <a:schemeClr val="bg1"/>
              </a:solidFill>
            </a:endParaRPr>
          </a:p>
        </p:txBody>
      </p:sp>
      <p:sp>
        <p:nvSpPr>
          <p:cNvPr id="2" name="Content Placeholder 1"/>
          <p:cNvSpPr>
            <a:spLocks noGrp="1"/>
          </p:cNvSpPr>
          <p:nvPr>
            <p:ph idx="1"/>
          </p:nvPr>
        </p:nvSpPr>
        <p:spPr/>
        <p:txBody>
          <a:bodyPr/>
          <a:lstStyle/>
          <a:p>
            <a:pPr marL="285750" indent="-285750">
              <a:buFont typeface="Wingdings" panose="05000000000000000000" pitchFamily="2" charset="2"/>
              <a:buChar char="ü"/>
            </a:pPr>
            <a:r>
              <a:rPr lang="en-US" sz="1800" dirty="0">
                <a:solidFill>
                  <a:schemeClr val="bg2">
                    <a:lumMod val="50000"/>
                  </a:schemeClr>
                </a:solidFill>
              </a:rPr>
              <a:t>Check Batch Maintenance to ensure files have processed successfully. </a:t>
            </a:r>
          </a:p>
          <a:p>
            <a:pPr marL="285750" indent="-285750">
              <a:buFont typeface="Wingdings" panose="05000000000000000000" pitchFamily="2" charset="2"/>
              <a:buChar char="ü"/>
            </a:pPr>
            <a:r>
              <a:rPr lang="en-US" sz="1800" dirty="0">
                <a:solidFill>
                  <a:schemeClr val="bg2">
                    <a:lumMod val="50000"/>
                  </a:schemeClr>
                </a:solidFill>
              </a:rPr>
              <a:t>Processed Indicator will say “YES”.   If blank or “No”, file did </a:t>
            </a:r>
            <a:r>
              <a:rPr lang="en-US" sz="1800" u="sng" dirty="0">
                <a:solidFill>
                  <a:schemeClr val="bg2">
                    <a:lumMod val="50000"/>
                  </a:schemeClr>
                </a:solidFill>
              </a:rPr>
              <a:t>not </a:t>
            </a:r>
            <a:r>
              <a:rPr lang="en-US" sz="1800" dirty="0">
                <a:solidFill>
                  <a:schemeClr val="bg2">
                    <a:lumMod val="50000"/>
                  </a:schemeClr>
                </a:solidFill>
              </a:rPr>
              <a:t>upload </a:t>
            </a:r>
          </a:p>
          <a:p>
            <a:pPr marL="285750" lvl="0" indent="-285750">
              <a:buFont typeface="Wingdings" panose="05000000000000000000" pitchFamily="2" charset="2"/>
              <a:buChar char="ü"/>
            </a:pPr>
            <a:r>
              <a:rPr lang="en-US" sz="1800" dirty="0">
                <a:solidFill>
                  <a:schemeClr val="bg2">
                    <a:lumMod val="50000"/>
                  </a:schemeClr>
                </a:solidFill>
              </a:rPr>
              <a:t>Check Record Count, Error Count, and make sure submitted date and time look accurate. </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5" t="24969" r="6192" b="41491"/>
          <a:stretch/>
        </p:blipFill>
        <p:spPr bwMode="auto">
          <a:xfrm>
            <a:off x="434714" y="2941442"/>
            <a:ext cx="7712442" cy="173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flipV="1">
            <a:off x="172382" y="3030437"/>
            <a:ext cx="247337" cy="146525"/>
          </a:xfrm>
          <a:prstGeom prst="rightArrow">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6" name="Down Arrow 5"/>
          <p:cNvSpPr/>
          <p:nvPr/>
        </p:nvSpPr>
        <p:spPr>
          <a:xfrm>
            <a:off x="4328411" y="3809091"/>
            <a:ext cx="183628" cy="373164"/>
          </a:xfrm>
          <a:prstGeom prst="downArrow">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extLst>
      <p:ext uri="{BB962C8B-B14F-4D97-AF65-F5344CB8AC3E}">
        <p14:creationId xmlns:p14="http://schemas.microsoft.com/office/powerpoint/2010/main" val="35894647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smtClean="0">
                <a:solidFill>
                  <a:schemeClr val="bg1"/>
                </a:solidFill>
              </a:rPr>
              <a:t>File Won’t Upload?? Check for these… </a:t>
            </a:r>
            <a:endParaRPr lang="en-US" sz="3200" dirty="0">
              <a:solidFill>
                <a:schemeClr val="bg1"/>
              </a:solidFill>
            </a:endParaRPr>
          </a:p>
        </p:txBody>
      </p:sp>
      <p:sp>
        <p:nvSpPr>
          <p:cNvPr id="5" name="Content Placeholder 4"/>
          <p:cNvSpPr>
            <a:spLocks noGrp="1"/>
          </p:cNvSpPr>
          <p:nvPr>
            <p:ph idx="1"/>
          </p:nvPr>
        </p:nvSpPr>
        <p:spPr>
          <a:xfrm>
            <a:off x="628649" y="1424066"/>
            <a:ext cx="5457358" cy="4390312"/>
          </a:xfrm>
        </p:spPr>
        <p:txBody>
          <a:bodyPr>
            <a:normAutofit/>
          </a:bodyPr>
          <a:lstStyle/>
          <a:p>
            <a:endParaRPr lang="en-US" sz="1600" dirty="0"/>
          </a:p>
          <a:p>
            <a:pPr>
              <a:buFont typeface="Wingdings" panose="05000000000000000000" pitchFamily="2" charset="2"/>
              <a:buChar char="ü"/>
            </a:pPr>
            <a:r>
              <a:rPr lang="en-US" sz="1600" dirty="0" smtClean="0">
                <a:solidFill>
                  <a:schemeClr val="tx1"/>
                </a:solidFill>
              </a:rPr>
              <a:t>Excel</a:t>
            </a:r>
            <a:r>
              <a:rPr lang="en-US" sz="1600" dirty="0">
                <a:solidFill>
                  <a:schemeClr val="tx1"/>
                </a:solidFill>
              </a:rPr>
              <a:t>, CSV, or Text </a:t>
            </a:r>
            <a:r>
              <a:rPr lang="en-US" sz="1600" dirty="0" smtClean="0">
                <a:solidFill>
                  <a:schemeClr val="tx1"/>
                </a:solidFill>
              </a:rPr>
              <a:t>formats are accepted</a:t>
            </a:r>
          </a:p>
          <a:p>
            <a:pPr>
              <a:buFont typeface="Wingdings" panose="05000000000000000000" pitchFamily="2" charset="2"/>
              <a:buChar char="ü"/>
            </a:pPr>
            <a:r>
              <a:rPr lang="en-US" sz="1600" dirty="0" smtClean="0">
                <a:solidFill>
                  <a:schemeClr val="tx1"/>
                </a:solidFill>
              </a:rPr>
              <a:t>CSV format loses leading zeros when you open it -steps </a:t>
            </a:r>
            <a:r>
              <a:rPr lang="en-US" sz="1600" dirty="0">
                <a:solidFill>
                  <a:schemeClr val="tx1"/>
                </a:solidFill>
              </a:rPr>
              <a:t>for saving them </a:t>
            </a:r>
            <a:r>
              <a:rPr lang="en-US" sz="1600" dirty="0" smtClean="0">
                <a:solidFill>
                  <a:schemeClr val="tx1"/>
                </a:solidFill>
              </a:rPr>
              <a:t>posted here: </a:t>
            </a:r>
            <a:r>
              <a:rPr lang="en-US" sz="1600" dirty="0">
                <a:solidFill>
                  <a:schemeClr val="tx1"/>
                </a:solidFill>
                <a:hlinkClick r:id="rId2"/>
              </a:rPr>
              <a:t>http://</a:t>
            </a:r>
            <a:r>
              <a:rPr lang="en-US" sz="1600" dirty="0" smtClean="0">
                <a:solidFill>
                  <a:schemeClr val="tx1"/>
                </a:solidFill>
                <a:hlinkClick r:id="rId2"/>
              </a:rPr>
              <a:t>www.cde.state.co.us/datapipeline/convertcsvtoexcel</a:t>
            </a:r>
            <a:r>
              <a:rPr lang="en-US" sz="1600" dirty="0" smtClean="0">
                <a:solidFill>
                  <a:schemeClr val="tx1"/>
                </a:solidFill>
              </a:rPr>
              <a:t> </a:t>
            </a:r>
          </a:p>
          <a:p>
            <a:pPr>
              <a:buFont typeface="Wingdings" panose="05000000000000000000" pitchFamily="2" charset="2"/>
              <a:buChar char="ü"/>
            </a:pPr>
            <a:r>
              <a:rPr lang="en-US" sz="1600" dirty="0" smtClean="0">
                <a:solidFill>
                  <a:schemeClr val="tx1"/>
                </a:solidFill>
              </a:rPr>
              <a:t>Excel </a:t>
            </a:r>
            <a:r>
              <a:rPr lang="en-US" sz="1600" dirty="0">
                <a:solidFill>
                  <a:schemeClr val="tx1"/>
                </a:solidFill>
              </a:rPr>
              <a:t>template for </a:t>
            </a:r>
            <a:r>
              <a:rPr lang="en-US" sz="1600" dirty="0" smtClean="0">
                <a:solidFill>
                  <a:schemeClr val="tx1"/>
                </a:solidFill>
              </a:rPr>
              <a:t>Discipline Action File posted online </a:t>
            </a:r>
            <a:r>
              <a:rPr lang="en-US" sz="1600" dirty="0" smtClean="0">
                <a:solidFill>
                  <a:schemeClr val="tx1"/>
                </a:solidFill>
                <a:hlinkClick r:id="rId3"/>
              </a:rPr>
              <a:t>http</a:t>
            </a:r>
            <a:r>
              <a:rPr lang="en-US" sz="1600" dirty="0">
                <a:solidFill>
                  <a:schemeClr val="tx1"/>
                </a:solidFill>
                <a:hlinkClick r:id="rId3"/>
              </a:rPr>
              <a:t>://</a:t>
            </a:r>
            <a:r>
              <a:rPr lang="en-US" sz="1600" dirty="0" smtClean="0">
                <a:solidFill>
                  <a:schemeClr val="tx1"/>
                </a:solidFill>
                <a:hlinkClick r:id="rId3"/>
              </a:rPr>
              <a:t>www.cde.state.co.us/datapipeline/inter_sped-discipline</a:t>
            </a:r>
            <a:r>
              <a:rPr lang="en-US" sz="1600" dirty="0" smtClean="0">
                <a:solidFill>
                  <a:schemeClr val="tx1"/>
                </a:solidFill>
              </a:rPr>
              <a:t> under </a:t>
            </a:r>
            <a:r>
              <a:rPr lang="en-US" sz="1600" dirty="0">
                <a:solidFill>
                  <a:schemeClr val="tx1"/>
                </a:solidFill>
              </a:rPr>
              <a:t>Templates </a:t>
            </a:r>
            <a:r>
              <a:rPr lang="en-US" sz="1600" dirty="0" smtClean="0">
                <a:solidFill>
                  <a:schemeClr val="tx1"/>
                </a:solidFill>
              </a:rPr>
              <a:t>(however, it </a:t>
            </a:r>
            <a:r>
              <a:rPr lang="en-US" sz="1600" dirty="0">
                <a:solidFill>
                  <a:schemeClr val="tx1"/>
                </a:solidFill>
              </a:rPr>
              <a:t>is not necessary to use a template if your file already extracts in one of the accepted </a:t>
            </a:r>
            <a:r>
              <a:rPr lang="en-US" sz="1600" dirty="0" smtClean="0">
                <a:solidFill>
                  <a:schemeClr val="tx1"/>
                </a:solidFill>
              </a:rPr>
              <a:t>formats)</a:t>
            </a:r>
          </a:p>
          <a:p>
            <a:pPr>
              <a:buFont typeface="Wingdings" panose="05000000000000000000" pitchFamily="2" charset="2"/>
              <a:buChar char="ü"/>
            </a:pPr>
            <a:r>
              <a:rPr lang="en-US" sz="1600" dirty="0" smtClean="0">
                <a:solidFill>
                  <a:schemeClr val="tx1"/>
                </a:solidFill>
              </a:rPr>
              <a:t>No spaces in file name </a:t>
            </a:r>
          </a:p>
          <a:p>
            <a:pPr>
              <a:buFont typeface="Wingdings" panose="05000000000000000000" pitchFamily="2" charset="2"/>
              <a:buChar char="ü"/>
            </a:pPr>
            <a:r>
              <a:rPr lang="en-US" sz="1600" dirty="0">
                <a:solidFill>
                  <a:schemeClr val="tx1"/>
                </a:solidFill>
              </a:rPr>
              <a:t>N</a:t>
            </a:r>
            <a:r>
              <a:rPr lang="en-US" sz="1600" dirty="0" smtClean="0">
                <a:solidFill>
                  <a:schemeClr val="tx1"/>
                </a:solidFill>
              </a:rPr>
              <a:t>o blank fields </a:t>
            </a:r>
          </a:p>
          <a:p>
            <a:pPr>
              <a:buFont typeface="Wingdings" panose="05000000000000000000" pitchFamily="2" charset="2"/>
              <a:buChar char="ü"/>
            </a:pPr>
            <a:r>
              <a:rPr lang="en-US" sz="1600" dirty="0" smtClean="0">
                <a:solidFill>
                  <a:schemeClr val="tx1"/>
                </a:solidFill>
              </a:rPr>
              <a:t>Be sure the file is not open when uploading</a:t>
            </a:r>
          </a:p>
          <a:p>
            <a:pPr marL="0" indent="0">
              <a:buNone/>
            </a:pPr>
            <a:endParaRPr lang="en-US" sz="1600" dirty="0" smtClean="0">
              <a:solidFill>
                <a:schemeClr val="tx1"/>
              </a:solidFill>
            </a:endParaRPr>
          </a:p>
          <a:p>
            <a:pPr marL="0" indent="0">
              <a:buNone/>
            </a:pPr>
            <a:endParaRPr lang="en-US" sz="1600" dirty="0" smtClean="0"/>
          </a:p>
          <a:p>
            <a:endParaRPr lang="en-US" sz="1600" dirty="0" smtClean="0"/>
          </a:p>
        </p:txBody>
      </p:sp>
      <p:pic>
        <p:nvPicPr>
          <p:cNvPr id="6" name="Picture 2" descr="C:\Users\Heitman_L\AppData\Local\Microsoft\Windows\Temporary Internet Files\Content.IE5\TFPDHF5P\crazy_mo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5634" y="2107831"/>
            <a:ext cx="1148792" cy="2561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810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228" y="1307507"/>
            <a:ext cx="7817496" cy="4706256"/>
          </a:xfrm>
        </p:spPr>
        <p:txBody>
          <a:bodyPr/>
          <a:lstStyle/>
          <a:p>
            <a:pPr marL="0" indent="0">
              <a:buNone/>
            </a:pPr>
            <a:r>
              <a:rPr lang="en-US" sz="2000" dirty="0" smtClean="0"/>
              <a:t>From Pipeline Reports choose </a:t>
            </a:r>
            <a:r>
              <a:rPr lang="en-US" sz="2000" i="1" dirty="0" smtClean="0">
                <a:solidFill>
                  <a:srgbClr val="101E8E"/>
                </a:solidFill>
              </a:rPr>
              <a:t>Error Report. </a:t>
            </a:r>
          </a:p>
          <a:p>
            <a:pPr marL="0" indent="0">
              <a:buNone/>
            </a:pPr>
            <a:r>
              <a:rPr lang="en-US" sz="2000" dirty="0" smtClean="0"/>
              <a:t>To see which records are receiving a specific error click on </a:t>
            </a:r>
            <a:r>
              <a:rPr lang="en-US" sz="2000" i="1" dirty="0" smtClean="0">
                <a:solidFill>
                  <a:srgbClr val="101E8E"/>
                </a:solidFill>
              </a:rPr>
              <a:t>View Details</a:t>
            </a:r>
            <a:r>
              <a:rPr lang="en-US" sz="2000" dirty="0" smtClean="0"/>
              <a:t>. You can now review the errors in detail here or download them in Excel</a:t>
            </a:r>
            <a:r>
              <a:rPr lang="en-US" dirty="0" smtClean="0"/>
              <a:t>. </a:t>
            </a:r>
            <a:endParaRPr lang="en-US" i="1" dirty="0" smtClean="0">
              <a:solidFill>
                <a:srgbClr val="101E8E"/>
              </a:solidFill>
            </a:endParaRPr>
          </a:p>
          <a:p>
            <a:pPr marL="0" indent="0">
              <a:buNone/>
            </a:pPr>
            <a:endParaRPr lang="en-US" i="1" dirty="0">
              <a:solidFill>
                <a:srgbClr val="101E8E"/>
              </a:solidFill>
            </a:endParaRPr>
          </a:p>
          <a:p>
            <a:pPr marL="0" indent="0">
              <a:buNone/>
            </a:pPr>
            <a:endParaRPr lang="en-US" i="1" dirty="0">
              <a:solidFill>
                <a:srgbClr val="101E8E"/>
              </a:solidFill>
            </a:endParaRPr>
          </a:p>
        </p:txBody>
      </p:sp>
      <p:sp>
        <p:nvSpPr>
          <p:cNvPr id="3" name="Title 2"/>
          <p:cNvSpPr>
            <a:spLocks noGrp="1"/>
          </p:cNvSpPr>
          <p:nvPr>
            <p:ph type="title"/>
          </p:nvPr>
        </p:nvSpPr>
        <p:spPr/>
        <p:txBody>
          <a:bodyPr>
            <a:normAutofit/>
          </a:bodyPr>
          <a:lstStyle/>
          <a:p>
            <a:r>
              <a:rPr lang="en-US" dirty="0" smtClean="0"/>
              <a:t>Reviewing Errors – Pipeline Reports</a:t>
            </a:r>
            <a:br>
              <a:rPr lang="en-US" dirty="0" smtClean="0"/>
            </a:br>
            <a:endParaRPr lang="en-US" dirty="0"/>
          </a:p>
        </p:txBody>
      </p:sp>
      <p:pic>
        <p:nvPicPr>
          <p:cNvPr id="4" name="Picture 3"/>
          <p:cNvPicPr>
            <a:picLocks noChangeAspect="1"/>
          </p:cNvPicPr>
          <p:nvPr/>
        </p:nvPicPr>
        <p:blipFill rotWithShape="1">
          <a:blip r:embed="rId3"/>
          <a:srcRect t="13847" r="10745" b="46759"/>
          <a:stretch/>
        </p:blipFill>
        <p:spPr>
          <a:xfrm>
            <a:off x="261228" y="2741845"/>
            <a:ext cx="8286855" cy="2926080"/>
          </a:xfrm>
          <a:prstGeom prst="rect">
            <a:avLst/>
          </a:prstGeom>
        </p:spPr>
      </p:pic>
      <p:sp>
        <p:nvSpPr>
          <p:cNvPr id="5" name="Left Arrow 4"/>
          <p:cNvSpPr/>
          <p:nvPr/>
        </p:nvSpPr>
        <p:spPr>
          <a:xfrm>
            <a:off x="4038895" y="5210725"/>
            <a:ext cx="73152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4335817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Reviewing Errors– </a:t>
            </a:r>
            <a:r>
              <a:rPr lang="en-US" dirty="0" err="1" smtClean="0"/>
              <a:t>Cognos</a:t>
            </a:r>
            <a:r>
              <a:rPr lang="en-US" dirty="0" smtClean="0"/>
              <a:t> Reports</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5" t="14371" r="61266" b="38168"/>
          <a:stretch/>
        </p:blipFill>
        <p:spPr bwMode="auto">
          <a:xfrm>
            <a:off x="262329" y="2406959"/>
            <a:ext cx="6288374" cy="427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7396" y="1206630"/>
            <a:ext cx="8986604" cy="646331"/>
          </a:xfrm>
          <a:prstGeom prst="rect">
            <a:avLst/>
          </a:prstGeom>
        </p:spPr>
        <p:txBody>
          <a:bodyPr wrap="square">
            <a:spAutoFit/>
          </a:bodyPr>
          <a:lstStyle/>
          <a:p>
            <a:pPr marL="742950" lvl="1" indent="-285750">
              <a:buFont typeface="Arial" panose="020B0604020202020204" pitchFamily="34" charset="0"/>
              <a:buChar char="•"/>
            </a:pPr>
            <a:r>
              <a:rPr lang="en-US" dirty="0" smtClean="0"/>
              <a:t>Select </a:t>
            </a:r>
            <a:r>
              <a:rPr lang="en-US" b="1" dirty="0"/>
              <a:t>Special </a:t>
            </a:r>
            <a:r>
              <a:rPr lang="en-US" b="1" dirty="0" smtClean="0"/>
              <a:t>Ed Discipline Interchange </a:t>
            </a:r>
            <a:r>
              <a:rPr lang="en-US" dirty="0" smtClean="0"/>
              <a:t>to see the Discipline Action file errors</a:t>
            </a:r>
            <a:endParaRPr lang="en-US" dirty="0"/>
          </a:p>
          <a:p>
            <a:pPr marL="742950" lvl="1" indent="-285750">
              <a:buFont typeface="Arial" panose="020B0604020202020204" pitchFamily="34" charset="0"/>
              <a:buChar char="•"/>
            </a:pPr>
            <a:r>
              <a:rPr lang="en-US" dirty="0"/>
              <a:t>File </a:t>
            </a:r>
            <a:r>
              <a:rPr lang="en-US" dirty="0" smtClean="0"/>
              <a:t>Type is </a:t>
            </a:r>
            <a:r>
              <a:rPr lang="en-US" b="1" dirty="0" smtClean="0"/>
              <a:t>Discipline </a:t>
            </a:r>
            <a:r>
              <a:rPr lang="en-US" b="1" dirty="0"/>
              <a:t>Action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548" r="60880" b="52739"/>
          <a:stretch/>
        </p:blipFill>
        <p:spPr bwMode="auto">
          <a:xfrm>
            <a:off x="3490710" y="3010152"/>
            <a:ext cx="5082540" cy="208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2765684" y="4609475"/>
            <a:ext cx="629587" cy="3552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82648" y="4964741"/>
            <a:ext cx="4715318" cy="1015663"/>
          </a:xfrm>
          <a:prstGeom prst="rect">
            <a:avLst/>
          </a:prstGeom>
          <a:noFill/>
        </p:spPr>
        <p:txBody>
          <a:bodyPr wrap="square" rtlCol="0">
            <a:spAutoFit/>
          </a:bodyPr>
          <a:lstStyle/>
          <a:p>
            <a:r>
              <a:rPr lang="en-US" sz="1200" dirty="0">
                <a:latin typeface="Trebuchet MS" panose="020B0603020202020204" pitchFamily="34" charset="0"/>
              </a:rPr>
              <a:t>If you want to see a summary </a:t>
            </a:r>
            <a:r>
              <a:rPr lang="en-US" sz="1200" dirty="0" smtClean="0">
                <a:latin typeface="Trebuchet MS" panose="020B0603020202020204" pitchFamily="34" charset="0"/>
              </a:rPr>
              <a:t>or detailed list of errors, </a:t>
            </a:r>
            <a:r>
              <a:rPr lang="en-US" sz="1200" dirty="0">
                <a:latin typeface="Trebuchet MS" panose="020B0603020202020204" pitchFamily="34" charset="0"/>
              </a:rPr>
              <a:t>go to </a:t>
            </a:r>
          </a:p>
          <a:p>
            <a:pPr marL="342900" indent="-342900">
              <a:buFont typeface="+mj-lt"/>
              <a:buAutoNum type="arabicPeriod"/>
            </a:pPr>
            <a:r>
              <a:rPr lang="en-US" sz="1200" dirty="0" err="1">
                <a:latin typeface="Trebuchet MS" panose="020B0603020202020204" pitchFamily="34" charset="0"/>
              </a:rPr>
              <a:t>Cognos</a:t>
            </a:r>
            <a:r>
              <a:rPr lang="en-US" sz="1200" dirty="0">
                <a:latin typeface="Trebuchet MS" panose="020B0603020202020204" pitchFamily="34" charset="0"/>
              </a:rPr>
              <a:t> at the bottom of the Data Pipeline System Screen</a:t>
            </a:r>
          </a:p>
          <a:p>
            <a:pPr marL="342900" indent="-342900">
              <a:buFont typeface="+mj-lt"/>
              <a:buAutoNum type="arabicPeriod"/>
            </a:pPr>
            <a:r>
              <a:rPr lang="en-US" sz="1200" dirty="0">
                <a:latin typeface="Trebuchet MS" panose="020B0603020202020204" pitchFamily="34" charset="0"/>
              </a:rPr>
              <a:t>Another window will open</a:t>
            </a:r>
          </a:p>
          <a:p>
            <a:pPr marL="342900" indent="-342900">
              <a:buFont typeface="+mj-lt"/>
              <a:buAutoNum type="arabicPeriod"/>
            </a:pPr>
            <a:r>
              <a:rPr lang="en-US" sz="1200" dirty="0" smtClean="0">
                <a:latin typeface="Trebuchet MS" panose="020B0603020202020204" pitchFamily="34" charset="0"/>
              </a:rPr>
              <a:t>Click Special Ed Discipline </a:t>
            </a:r>
            <a:r>
              <a:rPr lang="en-US" sz="1200" dirty="0">
                <a:latin typeface="Trebuchet MS" panose="020B0603020202020204" pitchFamily="34" charset="0"/>
              </a:rPr>
              <a:t>Interchange Folder and </a:t>
            </a:r>
            <a:r>
              <a:rPr lang="en-US" sz="1200" dirty="0" smtClean="0">
                <a:latin typeface="Trebuchet MS" panose="020B0603020202020204" pitchFamily="34" charset="0"/>
              </a:rPr>
              <a:t>double click on </a:t>
            </a:r>
            <a:r>
              <a:rPr lang="en-US" sz="1200" dirty="0">
                <a:latin typeface="Trebuchet MS" panose="020B0603020202020204" pitchFamily="34" charset="0"/>
              </a:rPr>
              <a:t>one of the following error reports</a:t>
            </a:r>
          </a:p>
        </p:txBody>
      </p:sp>
    </p:spTree>
    <p:extLst>
      <p:ext uri="{BB962C8B-B14F-4D97-AF65-F5344CB8AC3E}">
        <p14:creationId xmlns:p14="http://schemas.microsoft.com/office/powerpoint/2010/main" val="23107636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t="5452" r="28544" b="51623"/>
          <a:stretch/>
        </p:blipFill>
        <p:spPr>
          <a:xfrm>
            <a:off x="240029" y="1000039"/>
            <a:ext cx="4499198" cy="2162176"/>
          </a:xfrm>
          <a:prstGeom prst="rect">
            <a:avLst/>
          </a:prstGeom>
        </p:spPr>
      </p:pic>
      <p:sp>
        <p:nvSpPr>
          <p:cNvPr id="3" name="Title 2"/>
          <p:cNvSpPr>
            <a:spLocks noGrp="1"/>
          </p:cNvSpPr>
          <p:nvPr>
            <p:ph type="title"/>
          </p:nvPr>
        </p:nvSpPr>
        <p:spPr/>
        <p:txBody>
          <a:bodyPr>
            <a:normAutofit/>
          </a:bodyPr>
          <a:lstStyle/>
          <a:p>
            <a:r>
              <a:rPr lang="en-US" dirty="0"/>
              <a:t>Reviewing Errors</a:t>
            </a:r>
            <a:br>
              <a:rPr lang="en-US" dirty="0"/>
            </a:br>
            <a:r>
              <a:rPr lang="en-US" dirty="0"/>
              <a:t>Error Reports in COGNOS</a:t>
            </a:r>
          </a:p>
        </p:txBody>
      </p:sp>
      <p:pic>
        <p:nvPicPr>
          <p:cNvPr id="5" name="Picture 4"/>
          <p:cNvPicPr>
            <a:picLocks noChangeAspect="1"/>
          </p:cNvPicPr>
          <p:nvPr/>
        </p:nvPicPr>
        <p:blipFill rotWithShape="1">
          <a:blip r:embed="rId4"/>
          <a:srcRect t="10057" b="68799"/>
          <a:stretch/>
        </p:blipFill>
        <p:spPr>
          <a:xfrm>
            <a:off x="474372" y="4268322"/>
            <a:ext cx="8321040" cy="1407496"/>
          </a:xfrm>
          <a:prstGeom prst="rect">
            <a:avLst/>
          </a:prstGeom>
        </p:spPr>
      </p:pic>
      <p:sp>
        <p:nvSpPr>
          <p:cNvPr id="6" name="Left Arrow 5"/>
          <p:cNvSpPr/>
          <p:nvPr/>
        </p:nvSpPr>
        <p:spPr>
          <a:xfrm>
            <a:off x="1028995" y="2921471"/>
            <a:ext cx="365760" cy="30099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Left Arrow 6"/>
          <p:cNvSpPr/>
          <p:nvPr/>
        </p:nvSpPr>
        <p:spPr>
          <a:xfrm rot="16200000">
            <a:off x="7389114" y="3529793"/>
            <a:ext cx="73152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Rectangle 7"/>
          <p:cNvSpPr/>
          <p:nvPr/>
        </p:nvSpPr>
        <p:spPr>
          <a:xfrm>
            <a:off x="2448354" y="1917807"/>
            <a:ext cx="3095195" cy="2308324"/>
          </a:xfrm>
          <a:prstGeom prst="rect">
            <a:avLst/>
          </a:prstGeom>
          <a:solidFill>
            <a:schemeClr val="accent1">
              <a:lumMod val="60000"/>
              <a:lumOff val="40000"/>
            </a:schemeClr>
          </a:solidFill>
        </p:spPr>
        <p:txBody>
          <a:bodyPr wrap="square">
            <a:spAutoFit/>
          </a:bodyPr>
          <a:lstStyle/>
          <a:p>
            <a:r>
              <a:rPr lang="en-US" sz="1600" dirty="0" smtClean="0">
                <a:latin typeface="Trebuchet MS" panose="020B0603020202020204" pitchFamily="34" charset="0"/>
              </a:rPr>
              <a:t>From this screen you can choose to view Errors, Warnings, Errors &amp; Warnings, Select All or Select One Error.  Click </a:t>
            </a:r>
            <a:r>
              <a:rPr lang="en-US" sz="1600" dirty="0" smtClean="0">
                <a:solidFill>
                  <a:srgbClr val="101E8E"/>
                </a:solidFill>
                <a:latin typeface="Trebuchet MS" panose="020B0603020202020204" pitchFamily="34" charset="0"/>
              </a:rPr>
              <a:t>“Finish”</a:t>
            </a:r>
          </a:p>
          <a:p>
            <a:endParaRPr lang="en-US" sz="1600" dirty="0">
              <a:solidFill>
                <a:srgbClr val="101E8E"/>
              </a:solidFill>
              <a:latin typeface="Trebuchet MS" panose="020B0603020202020204" pitchFamily="34" charset="0"/>
            </a:endParaRPr>
          </a:p>
          <a:p>
            <a:r>
              <a:rPr lang="en-US" sz="1600" dirty="0" smtClean="0">
                <a:solidFill>
                  <a:srgbClr val="101E8E"/>
                </a:solidFill>
                <a:latin typeface="Trebuchet MS" panose="020B0603020202020204" pitchFamily="34" charset="0"/>
              </a:rPr>
              <a:t>If there are no errors you will not see your district in the drop down. </a:t>
            </a:r>
            <a:endParaRPr lang="en-US" sz="1600" dirty="0">
              <a:latin typeface="Trebuchet MS" panose="020B0603020202020204" pitchFamily="34" charset="0"/>
            </a:endParaRPr>
          </a:p>
        </p:txBody>
      </p:sp>
      <p:sp>
        <p:nvSpPr>
          <p:cNvPr id="9" name="Rectangle 8"/>
          <p:cNvSpPr/>
          <p:nvPr/>
        </p:nvSpPr>
        <p:spPr>
          <a:xfrm>
            <a:off x="6485960" y="1706533"/>
            <a:ext cx="2309452" cy="1569660"/>
          </a:xfrm>
          <a:prstGeom prst="rect">
            <a:avLst/>
          </a:prstGeom>
          <a:solidFill>
            <a:schemeClr val="accent1">
              <a:lumMod val="60000"/>
              <a:lumOff val="40000"/>
            </a:schemeClr>
          </a:solidFill>
        </p:spPr>
        <p:txBody>
          <a:bodyPr wrap="square">
            <a:spAutoFit/>
          </a:bodyPr>
          <a:lstStyle/>
          <a:p>
            <a:r>
              <a:rPr lang="en-US" sz="1600" dirty="0" smtClean="0">
                <a:latin typeface="Trebuchet MS" panose="020B0603020202020204" pitchFamily="34" charset="0"/>
              </a:rPr>
              <a:t>To view detailed error records select ICON below, choose Excel Options, View In Excel 2007 Format.</a:t>
            </a:r>
            <a:endParaRPr lang="en-US" sz="1600" dirty="0">
              <a:latin typeface="Trebuchet MS" panose="020B0603020202020204" pitchFamily="34" charset="0"/>
            </a:endParaRPr>
          </a:p>
          <a:p>
            <a:endParaRPr lang="en-US" sz="1600" dirty="0">
              <a:latin typeface="Trebuchet MS" panose="020B0603020202020204" pitchFamily="34" charset="0"/>
            </a:endParaRPr>
          </a:p>
        </p:txBody>
      </p:sp>
      <p:sp>
        <p:nvSpPr>
          <p:cNvPr id="10" name="Oval 9"/>
          <p:cNvSpPr/>
          <p:nvPr/>
        </p:nvSpPr>
        <p:spPr>
          <a:xfrm>
            <a:off x="7526274" y="4172209"/>
            <a:ext cx="514350" cy="323326"/>
          </a:xfrm>
          <a:prstGeom prst="ellipse">
            <a:avLst/>
          </a:prstGeom>
          <a:solidFill>
            <a:schemeClr val="accent4">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11940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Creating a Snapshot (AU/SPI role)</a:t>
            </a:r>
            <a:endParaRPr lang="en-US" dirty="0"/>
          </a:p>
        </p:txBody>
      </p:sp>
      <p:sp>
        <p:nvSpPr>
          <p:cNvPr id="2" name="Content Placeholder 1"/>
          <p:cNvSpPr>
            <a:spLocks noGrp="1"/>
          </p:cNvSpPr>
          <p:nvPr>
            <p:ph idx="1"/>
          </p:nvPr>
        </p:nvSpPr>
        <p:spPr>
          <a:xfrm>
            <a:off x="580292" y="1252025"/>
            <a:ext cx="7886700" cy="4640674"/>
          </a:xfrm>
        </p:spPr>
        <p:txBody>
          <a:bodyPr/>
          <a:lstStyle/>
          <a:p>
            <a:pPr marL="342900" indent="-342900">
              <a:buAutoNum type="arabicPeriod"/>
            </a:pPr>
            <a:r>
              <a:rPr lang="en-US" sz="1600" dirty="0" smtClean="0"/>
              <a:t>Click </a:t>
            </a:r>
            <a:r>
              <a:rPr lang="en-US" sz="1600" b="1" dirty="0" smtClean="0"/>
              <a:t>Special Education Discipline </a:t>
            </a:r>
            <a:r>
              <a:rPr lang="en-US" sz="1600" dirty="0" smtClean="0"/>
              <a:t>tab</a:t>
            </a:r>
            <a:endParaRPr lang="en-US" sz="1600" dirty="0"/>
          </a:p>
          <a:p>
            <a:pPr marL="342900" indent="-342900">
              <a:buAutoNum type="arabicPeriod"/>
            </a:pPr>
            <a:r>
              <a:rPr lang="en-US" sz="1600" dirty="0" smtClean="0"/>
              <a:t>Click </a:t>
            </a:r>
            <a:r>
              <a:rPr lang="en-US" sz="1600" b="1" dirty="0" smtClean="0"/>
              <a:t>Snapshot</a:t>
            </a:r>
          </a:p>
          <a:p>
            <a:pPr marL="342900" indent="-342900">
              <a:buFont typeface="+mj-lt"/>
              <a:buAutoNum type="arabicPeriod"/>
            </a:pPr>
            <a:r>
              <a:rPr lang="en-US" sz="1600" dirty="0"/>
              <a:t>File </a:t>
            </a:r>
            <a:r>
              <a:rPr lang="en-US" sz="1600" dirty="0" smtClean="0"/>
              <a:t>Type</a:t>
            </a:r>
            <a:r>
              <a:rPr lang="en-US" sz="1600" dirty="0"/>
              <a:t> </a:t>
            </a:r>
            <a:r>
              <a:rPr lang="en-US" sz="1600" b="1" dirty="0" smtClean="0"/>
              <a:t>Special Education Discipline</a:t>
            </a:r>
          </a:p>
          <a:p>
            <a:pPr marL="342900" indent="-342900">
              <a:buFont typeface="+mj-lt"/>
              <a:buAutoNum type="arabicPeriod"/>
            </a:pPr>
            <a:r>
              <a:rPr lang="en-US" sz="1600" dirty="0" smtClean="0"/>
              <a:t>Click</a:t>
            </a:r>
            <a:r>
              <a:rPr lang="en-US" sz="1600" b="1" dirty="0" smtClean="0"/>
              <a:t> Search </a:t>
            </a:r>
            <a:r>
              <a:rPr lang="en-US" sz="1600" dirty="0" smtClean="0"/>
              <a:t>button</a:t>
            </a:r>
          </a:p>
          <a:p>
            <a:pPr marL="342900" indent="-342900">
              <a:buFont typeface="+mj-lt"/>
              <a:buAutoNum type="arabicPeriod"/>
            </a:pPr>
            <a:r>
              <a:rPr lang="en-US" sz="1600" dirty="0" smtClean="0">
                <a:solidFill>
                  <a:schemeClr val="tx1">
                    <a:lumMod val="85000"/>
                    <a:lumOff val="15000"/>
                  </a:schemeClr>
                </a:solidFill>
              </a:rPr>
              <a:t>Click</a:t>
            </a:r>
            <a:r>
              <a:rPr lang="en-US" sz="1600" b="1" i="1" dirty="0" smtClean="0">
                <a:solidFill>
                  <a:srgbClr val="101E8E"/>
                </a:solidFill>
              </a:rPr>
              <a:t> </a:t>
            </a:r>
            <a:r>
              <a:rPr lang="en-US" sz="1600" b="1" dirty="0" smtClean="0"/>
              <a:t>Create Snapshot</a:t>
            </a:r>
          </a:p>
          <a:p>
            <a:pPr marL="342900" indent="-342900">
              <a:buFont typeface="+mj-lt"/>
              <a:buAutoNum type="arabicPeriod"/>
            </a:pPr>
            <a:r>
              <a:rPr lang="en-US" sz="1600" dirty="0" smtClean="0"/>
              <a:t>Expected Message: </a:t>
            </a:r>
            <a:r>
              <a:rPr lang="en-US" sz="1600" b="1" i="1" dirty="0" smtClean="0">
                <a:solidFill>
                  <a:srgbClr val="006600"/>
                </a:solidFill>
              </a:rPr>
              <a:t>Snapshot </a:t>
            </a:r>
            <a:r>
              <a:rPr lang="en-US" sz="1600" b="1" i="1" dirty="0">
                <a:solidFill>
                  <a:srgbClr val="006600"/>
                </a:solidFill>
              </a:rPr>
              <a:t>creation triggered and processing. A notification email will be sent upon completion</a:t>
            </a:r>
            <a:r>
              <a:rPr lang="en-US" sz="1600" b="1" i="1" dirty="0" smtClean="0">
                <a:solidFill>
                  <a:srgbClr val="006600"/>
                </a:solidFill>
              </a:rPr>
              <a:t>.</a:t>
            </a:r>
          </a:p>
          <a:p>
            <a:pPr marL="342900" indent="-342900">
              <a:buFont typeface="+mj-lt"/>
              <a:buAutoNum type="arabicPeriod"/>
            </a:pPr>
            <a:r>
              <a:rPr lang="en-US" sz="1600" dirty="0" smtClean="0"/>
              <a:t>Confirmation email sent once snapshot has completed</a:t>
            </a:r>
          </a:p>
          <a:p>
            <a:endParaRPr lang="en-US" sz="1800" dirty="0" smtClean="0"/>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192" r="11227" b="30185"/>
          <a:stretch/>
        </p:blipFill>
        <p:spPr bwMode="auto">
          <a:xfrm>
            <a:off x="13807142" y="4976445"/>
            <a:ext cx="15304189" cy="442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6548" r="19574" b="32045"/>
          <a:stretch/>
        </p:blipFill>
        <p:spPr bwMode="auto">
          <a:xfrm>
            <a:off x="0" y="3851031"/>
            <a:ext cx="9047285" cy="262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8957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Discipline – Snapshot Reports (SPI role-AUs)</a:t>
            </a:r>
            <a:endParaRPr lang="en-US" dirty="0"/>
          </a:p>
        </p:txBody>
      </p:sp>
      <p:sp>
        <p:nvSpPr>
          <p:cNvPr id="6" name="Rectangle 5"/>
          <p:cNvSpPr/>
          <p:nvPr/>
        </p:nvSpPr>
        <p:spPr>
          <a:xfrm>
            <a:off x="157396" y="1206630"/>
            <a:ext cx="8986604" cy="923330"/>
          </a:xfrm>
          <a:prstGeom prst="rect">
            <a:avLst/>
          </a:prstGeom>
        </p:spPr>
        <p:txBody>
          <a:bodyPr wrap="square">
            <a:spAutoFit/>
          </a:bodyPr>
          <a:lstStyle/>
          <a:p>
            <a:pPr lvl="1"/>
            <a:r>
              <a:rPr lang="en-US" dirty="0" smtClean="0"/>
              <a:t>Reminder:</a:t>
            </a:r>
          </a:p>
          <a:p>
            <a:pPr marL="742950" lvl="1" indent="-285750">
              <a:buFont typeface="Arial" panose="020B0604020202020204" pitchFamily="34" charset="0"/>
              <a:buChar char="•"/>
            </a:pPr>
            <a:r>
              <a:rPr lang="en-US" dirty="0" smtClean="0"/>
              <a:t>Select </a:t>
            </a:r>
            <a:r>
              <a:rPr lang="en-US" b="1" dirty="0" smtClean="0"/>
              <a:t>Special Education Discipline </a:t>
            </a:r>
            <a:r>
              <a:rPr lang="en-US" dirty="0" smtClean="0"/>
              <a:t>to see the Sped Discipline Snapshot errors and other reports</a:t>
            </a:r>
            <a:endParaRPr lang="en-US" dirty="0"/>
          </a:p>
        </p:txBody>
      </p:sp>
      <p:cxnSp>
        <p:nvCxnSpPr>
          <p:cNvPr id="8" name="Straight Arrow Connector 7"/>
          <p:cNvCxnSpPr/>
          <p:nvPr/>
        </p:nvCxnSpPr>
        <p:spPr>
          <a:xfrm flipV="1">
            <a:off x="2698228" y="4527029"/>
            <a:ext cx="629587" cy="3552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742" r="57750" b="15230"/>
          <a:stretch/>
        </p:blipFill>
        <p:spPr bwMode="auto">
          <a:xfrm>
            <a:off x="3561661" y="1873886"/>
            <a:ext cx="5151120" cy="4878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2" t="14640" r="79453" b="45520"/>
          <a:stretch/>
        </p:blipFill>
        <p:spPr bwMode="auto">
          <a:xfrm>
            <a:off x="-52466" y="2271023"/>
            <a:ext cx="3380281" cy="397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2346960" y="5224072"/>
            <a:ext cx="1033322" cy="3522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7384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Report to see Snapshot Errors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57</a:t>
            </a:fld>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 t="14371" r="61266" b="38168"/>
          <a:stretch/>
        </p:blipFill>
        <p:spPr bwMode="auto">
          <a:xfrm>
            <a:off x="68898" y="1219997"/>
            <a:ext cx="6288374" cy="427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p:txBody>
          <a:bodyPr/>
          <a:lstStyle/>
          <a:p>
            <a:pPr lvl="8"/>
            <a:endParaRPr lang="en-US"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1071" t="31960" r="71055" b="-13047"/>
          <a:stretch/>
        </p:blipFill>
        <p:spPr bwMode="auto">
          <a:xfrm>
            <a:off x="-12050019" y="1832877"/>
            <a:ext cx="22038082" cy="10050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V="1">
            <a:off x="2602522" y="3279531"/>
            <a:ext cx="988631" cy="4747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122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Assistance Needed?</a:t>
            </a:r>
            <a:endParaRPr lang="en-US" dirty="0"/>
          </a:p>
        </p:txBody>
      </p:sp>
      <p:sp>
        <p:nvSpPr>
          <p:cNvPr id="4" name="Content Placeholder 3"/>
          <p:cNvSpPr>
            <a:spLocks noGrp="1"/>
          </p:cNvSpPr>
          <p:nvPr>
            <p:ph idx="1"/>
          </p:nvPr>
        </p:nvSpPr>
        <p:spPr>
          <a:xfrm>
            <a:off x="628650" y="1463040"/>
            <a:ext cx="7886700" cy="4703852"/>
          </a:xfrm>
          <a:prstGeom prst="rect">
            <a:avLst/>
          </a:prstGeom>
          <a:solidFill>
            <a:schemeClr val="bg1"/>
          </a:solidFill>
        </p:spPr>
        <p:txBody>
          <a:bodyPr wrap="square">
            <a:spAutoFit/>
          </a:bodyPr>
          <a:lstStyle/>
          <a:p>
            <a:pPr marL="0" lvl="0" indent="0">
              <a:buNone/>
            </a:pPr>
            <a:r>
              <a:rPr lang="en-US" sz="1800" dirty="0" smtClean="0">
                <a:solidFill>
                  <a:schemeClr val="tx1"/>
                </a:solidFill>
              </a:rPr>
              <a:t>If you have ANY questions about the Special Education Discipline Data Collection please feel free to contact us. No question or concern should remain unanswered or unresolved. </a:t>
            </a:r>
          </a:p>
          <a:p>
            <a:pPr lvl="0"/>
            <a:endParaRPr lang="en-US" sz="1800" dirty="0">
              <a:solidFill>
                <a:schemeClr val="tx1"/>
              </a:solidFill>
            </a:endParaRPr>
          </a:p>
          <a:p>
            <a:pPr marL="0" indent="0">
              <a:buNone/>
            </a:pPr>
            <a:r>
              <a:rPr lang="en-US" sz="1800" dirty="0">
                <a:solidFill>
                  <a:schemeClr val="tx1"/>
                </a:solidFill>
              </a:rPr>
              <a:t>Lindsey Heitman 303-866-5759 </a:t>
            </a:r>
            <a:r>
              <a:rPr lang="en-US" sz="1800" u="sng" dirty="0">
                <a:solidFill>
                  <a:schemeClr val="tx1"/>
                </a:solidFill>
                <a:hlinkClick r:id="rId2"/>
              </a:rPr>
              <a:t>heitman_l@cde.state.co.us</a:t>
            </a:r>
            <a:r>
              <a:rPr lang="en-US" sz="1800" dirty="0">
                <a:solidFill>
                  <a:schemeClr val="tx1"/>
                </a:solidFill>
              </a:rPr>
              <a:t> </a:t>
            </a:r>
            <a:r>
              <a:rPr lang="en-US" sz="1800" dirty="0" smtClean="0">
                <a:solidFill>
                  <a:schemeClr val="tx1"/>
                </a:solidFill>
              </a:rPr>
              <a:t>Collection Lead</a:t>
            </a:r>
          </a:p>
          <a:p>
            <a:pPr marL="0" indent="0">
              <a:buNone/>
            </a:pPr>
            <a:r>
              <a:rPr lang="en-US" sz="1800" dirty="0">
                <a:solidFill>
                  <a:schemeClr val="tx1"/>
                </a:solidFill>
              </a:rPr>
              <a:t>Orla Bolger 303-866-6896 </a:t>
            </a:r>
            <a:r>
              <a:rPr lang="en-US" sz="1800" dirty="0">
                <a:solidFill>
                  <a:schemeClr val="tx1"/>
                </a:solidFill>
                <a:hlinkClick r:id="rId3"/>
              </a:rPr>
              <a:t>bolger_o@cde.state.co.us</a:t>
            </a:r>
            <a:r>
              <a:rPr lang="en-US" sz="1800" dirty="0">
                <a:solidFill>
                  <a:schemeClr val="tx1"/>
                </a:solidFill>
              </a:rPr>
              <a:t> </a:t>
            </a:r>
            <a:endParaRPr lang="en-US" sz="1800" dirty="0" smtClean="0">
              <a:solidFill>
                <a:schemeClr val="tx1"/>
              </a:solidFill>
            </a:endParaRPr>
          </a:p>
          <a:p>
            <a:pPr marL="0" indent="0">
              <a:buNone/>
            </a:pPr>
            <a:r>
              <a:rPr lang="en-US" sz="1800" dirty="0" smtClean="0">
                <a:solidFill>
                  <a:schemeClr val="tx1"/>
                </a:solidFill>
              </a:rPr>
              <a:t>Alyssa Ohleyer 303-866-6308 </a:t>
            </a:r>
            <a:r>
              <a:rPr lang="en-US" sz="1800" dirty="0" smtClean="0">
                <a:solidFill>
                  <a:schemeClr val="tx1"/>
                </a:solidFill>
                <a:hlinkClick r:id="rId4"/>
              </a:rPr>
              <a:t>ohleyer_a@cde.state.co.us</a:t>
            </a:r>
            <a:r>
              <a:rPr lang="en-US" sz="1800" dirty="0" smtClean="0">
                <a:solidFill>
                  <a:schemeClr val="tx1"/>
                </a:solidFill>
              </a:rPr>
              <a:t> </a:t>
            </a:r>
          </a:p>
          <a:p>
            <a:pPr lvl="0"/>
            <a:endParaRPr lang="en-US" sz="1800" dirty="0">
              <a:solidFill>
                <a:schemeClr val="tx1"/>
              </a:solidFill>
            </a:endParaRPr>
          </a:p>
          <a:p>
            <a:pPr marL="45720" indent="0">
              <a:spcBef>
                <a:spcPts val="0"/>
              </a:spcBef>
              <a:buNone/>
            </a:pPr>
            <a:r>
              <a:rPr lang="en-US" sz="1800" dirty="0">
                <a:solidFill>
                  <a:schemeClr val="tx1"/>
                </a:solidFill>
              </a:rPr>
              <a:t>Email protocol – please include:</a:t>
            </a:r>
          </a:p>
          <a:p>
            <a:pPr>
              <a:spcBef>
                <a:spcPts val="0"/>
              </a:spcBef>
            </a:pPr>
            <a:r>
              <a:rPr lang="en-US" sz="1800" dirty="0">
                <a:solidFill>
                  <a:schemeClr val="tx1"/>
                </a:solidFill>
              </a:rPr>
              <a:t>District # and Administrative Unit #</a:t>
            </a:r>
          </a:p>
          <a:p>
            <a:pPr>
              <a:spcBef>
                <a:spcPts val="0"/>
              </a:spcBef>
            </a:pPr>
            <a:r>
              <a:rPr lang="en-US" sz="1800" dirty="0">
                <a:solidFill>
                  <a:schemeClr val="tx1"/>
                </a:solidFill>
              </a:rPr>
              <a:t>Phone number where you may be reached </a:t>
            </a:r>
          </a:p>
          <a:p>
            <a:pPr>
              <a:spcBef>
                <a:spcPts val="0"/>
              </a:spcBef>
            </a:pPr>
            <a:r>
              <a:rPr lang="en-US" sz="1800" dirty="0">
                <a:solidFill>
                  <a:schemeClr val="tx1"/>
                </a:solidFill>
              </a:rPr>
              <a:t>Subject of the </a:t>
            </a:r>
            <a:r>
              <a:rPr lang="en-US" sz="1800" dirty="0" smtClean="0">
                <a:solidFill>
                  <a:schemeClr val="tx1"/>
                </a:solidFill>
              </a:rPr>
              <a:t>email/applicable error codes</a:t>
            </a:r>
            <a:endParaRPr lang="en-US" sz="1800" dirty="0">
              <a:solidFill>
                <a:schemeClr val="tx1"/>
              </a:solidFill>
            </a:endParaRPr>
          </a:p>
          <a:p>
            <a:pPr>
              <a:spcBef>
                <a:spcPts val="0"/>
              </a:spcBef>
            </a:pPr>
            <a:endParaRPr lang="en-US" sz="1800" dirty="0">
              <a:solidFill>
                <a:schemeClr val="tx1"/>
              </a:solidFill>
            </a:endParaRPr>
          </a:p>
          <a:p>
            <a:pPr marL="45720" indent="0">
              <a:spcBef>
                <a:spcPts val="0"/>
              </a:spcBef>
              <a:buNone/>
            </a:pPr>
            <a:r>
              <a:rPr lang="en-US" sz="1800" i="1" dirty="0">
                <a:solidFill>
                  <a:schemeClr val="tx1"/>
                </a:solidFill>
              </a:rPr>
              <a:t>NOTE:</a:t>
            </a:r>
            <a:r>
              <a:rPr lang="en-US" sz="1800" dirty="0">
                <a:solidFill>
                  <a:schemeClr val="tx1"/>
                </a:solidFill>
              </a:rPr>
              <a:t>  Never send files or reports via email – contact us to determine best technical assistance avenue.</a:t>
            </a:r>
          </a:p>
          <a:p>
            <a:pPr lvl="0">
              <a:lnSpc>
                <a:spcPct val="100000"/>
              </a:lnSpc>
              <a:spcBef>
                <a:spcPts val="0"/>
              </a:spcBef>
            </a:pPr>
            <a:endParaRPr lang="en-US" sz="1800" b="1" u="sng" dirty="0"/>
          </a:p>
        </p:txBody>
      </p:sp>
    </p:spTree>
    <p:extLst>
      <p:ext uri="{BB962C8B-B14F-4D97-AF65-F5344CB8AC3E}">
        <p14:creationId xmlns:p14="http://schemas.microsoft.com/office/powerpoint/2010/main" val="6338661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2586" y="4195984"/>
            <a:ext cx="7415613" cy="737351"/>
          </a:xfrm>
        </p:spPr>
        <p:txBody>
          <a:bodyPr>
            <a:normAutofit fontScale="90000"/>
          </a:bodyPr>
          <a:lstStyle/>
          <a:p>
            <a:r>
              <a:rPr lang="en-US" b="1" i="1" dirty="0"/>
              <a:t>We appreciate your time and participation!</a:t>
            </a:r>
            <a:br>
              <a:rPr lang="en-US" b="1" i="1" dirty="0"/>
            </a:br>
            <a:endParaRPr lang="en-US" dirty="0"/>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59</a:t>
            </a:fld>
            <a:endParaRPr lang="en-US" dirty="0"/>
          </a:p>
        </p:txBody>
      </p:sp>
      <p:pic>
        <p:nvPicPr>
          <p:cNvPr id="4" name="Picture 4" descr="C:\Users\Heitman_L\AppData\Local\Microsoft\Windows\Temporary Internet Files\Content.IE5\G531FJ0Q\thank-you-tex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621" y="720154"/>
            <a:ext cx="5150934" cy="343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78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821" y="136733"/>
            <a:ext cx="6267237" cy="874199"/>
          </a:xfrm>
        </p:spPr>
        <p:txBody>
          <a:bodyPr>
            <a:noAutofit/>
          </a:bodyPr>
          <a:lstStyle/>
          <a:p>
            <a:pPr algn="ctr"/>
            <a:r>
              <a:rPr lang="en-US" sz="2000" dirty="0" smtClean="0"/>
              <a:t>Special Education Discipline Identity Management: Access to Data Pipeline</a:t>
            </a:r>
            <a:endParaRPr lang="en-US" sz="2000" dirty="0"/>
          </a:p>
        </p:txBody>
      </p:sp>
      <p:sp>
        <p:nvSpPr>
          <p:cNvPr id="2" name="Content Placeholder 1"/>
          <p:cNvSpPr>
            <a:spLocks noGrp="1"/>
          </p:cNvSpPr>
          <p:nvPr>
            <p:ph idx="1"/>
          </p:nvPr>
        </p:nvSpPr>
        <p:spPr/>
        <p:txBody>
          <a:bodyPr>
            <a:normAutofit fontScale="77500" lnSpcReduction="20000"/>
          </a:bodyPr>
          <a:lstStyle/>
          <a:p>
            <a:pPr marL="45720" indent="0">
              <a:buNone/>
            </a:pPr>
            <a:endParaRPr lang="en-US" sz="1800" b="0" dirty="0" smtClean="0">
              <a:solidFill>
                <a:srgbClr val="00B050"/>
              </a:solidFill>
            </a:endParaRPr>
          </a:p>
          <a:p>
            <a:pPr marL="45720" indent="0">
              <a:buNone/>
            </a:pPr>
            <a:endParaRPr lang="en-US" sz="1800" b="0" dirty="0" smtClean="0">
              <a:solidFill>
                <a:srgbClr val="00B050"/>
              </a:solidFill>
            </a:endParaRPr>
          </a:p>
          <a:p>
            <a:pPr marL="45720" indent="0">
              <a:buNone/>
            </a:pPr>
            <a:endParaRPr lang="en-US" sz="1800" b="0" dirty="0">
              <a:solidFill>
                <a:srgbClr val="00B050"/>
              </a:solidFill>
            </a:endParaRPr>
          </a:p>
          <a:p>
            <a:pPr marL="45720" indent="0">
              <a:buNone/>
            </a:pPr>
            <a:endParaRPr lang="en-US" sz="1800" b="0" dirty="0" smtClean="0">
              <a:solidFill>
                <a:srgbClr val="00B050"/>
              </a:solidFill>
            </a:endParaRPr>
          </a:p>
          <a:p>
            <a:pPr marL="45720" indent="0">
              <a:buNone/>
            </a:pPr>
            <a:endParaRPr lang="en-US" sz="1800" b="0" dirty="0" smtClean="0">
              <a:solidFill>
                <a:schemeClr val="tx1"/>
              </a:solidFill>
            </a:endParaRPr>
          </a:p>
          <a:p>
            <a:pPr marL="45720" indent="0">
              <a:buNone/>
            </a:pPr>
            <a:r>
              <a:rPr lang="en-US" sz="1800" dirty="0" smtClean="0">
                <a:solidFill>
                  <a:srgbClr val="0070C0"/>
                </a:solidFill>
              </a:rPr>
              <a:t> </a:t>
            </a:r>
          </a:p>
          <a:p>
            <a:pPr marL="45720" indent="0">
              <a:buNone/>
            </a:pPr>
            <a:endParaRPr lang="en-US" sz="1600" b="1" dirty="0" smtClean="0">
              <a:solidFill>
                <a:srgbClr val="0070C0"/>
              </a:solidFill>
            </a:endParaRPr>
          </a:p>
          <a:p>
            <a:pPr marL="45720" indent="0">
              <a:buNone/>
            </a:pPr>
            <a:endParaRPr lang="en-US" sz="1600" b="1" dirty="0" smtClean="0">
              <a:solidFill>
                <a:srgbClr val="0070C0"/>
              </a:solidFill>
            </a:endParaRPr>
          </a:p>
          <a:p>
            <a:pPr marL="45720" indent="0">
              <a:buNone/>
            </a:pPr>
            <a:endParaRPr lang="en-US" sz="1600" b="1" dirty="0" smtClean="0">
              <a:solidFill>
                <a:srgbClr val="0070C0"/>
              </a:solidFill>
            </a:endParaRPr>
          </a:p>
          <a:p>
            <a:pPr marL="45720" indent="0">
              <a:buNone/>
            </a:pPr>
            <a:endParaRPr lang="en-US" sz="1600" b="1" dirty="0" smtClean="0">
              <a:solidFill>
                <a:srgbClr val="0070C0"/>
              </a:solidFill>
            </a:endParaRPr>
          </a:p>
          <a:p>
            <a:pPr marL="45720" indent="0">
              <a:buNone/>
            </a:pPr>
            <a:r>
              <a:rPr lang="en-US" sz="1900" b="1" dirty="0" smtClean="0">
                <a:solidFill>
                  <a:schemeClr val="accent6">
                    <a:lumMod val="75000"/>
                  </a:schemeClr>
                </a:solidFill>
              </a:rPr>
              <a:t>Discipline Interchange group is DIS.</a:t>
            </a:r>
          </a:p>
          <a:p>
            <a:pPr marL="45720" indent="0">
              <a:buNone/>
            </a:pPr>
            <a:r>
              <a:rPr lang="en-US" sz="1900" b="1" dirty="0" smtClean="0">
                <a:solidFill>
                  <a:schemeClr val="accent6">
                    <a:lumMod val="75000"/>
                  </a:schemeClr>
                </a:solidFill>
              </a:rPr>
              <a:t>1 of the following should be assigned (example):</a:t>
            </a:r>
            <a:endParaRPr lang="en-US" sz="1900" b="1" dirty="0">
              <a:solidFill>
                <a:schemeClr val="accent6">
                  <a:lumMod val="75000"/>
                </a:schemeClr>
              </a:solidFill>
            </a:endParaRPr>
          </a:p>
          <a:p>
            <a:pPr marL="45720" indent="0">
              <a:buNone/>
            </a:pPr>
            <a:r>
              <a:rPr lang="en-US" sz="1900" b="1" i="1" dirty="0" smtClean="0">
                <a:solidFill>
                  <a:schemeClr val="bg2">
                    <a:lumMod val="25000"/>
                  </a:schemeClr>
                </a:solidFill>
              </a:rPr>
              <a:t>0880-DIS~LEAUSER Role Submit and Modify Role</a:t>
            </a:r>
          </a:p>
          <a:p>
            <a:pPr marL="0" indent="0">
              <a:buNone/>
            </a:pPr>
            <a:r>
              <a:rPr lang="en-US" sz="1900" b="1" i="1" dirty="0" smtClean="0">
                <a:solidFill>
                  <a:schemeClr val="bg2">
                    <a:lumMod val="25000"/>
                  </a:schemeClr>
                </a:solidFill>
              </a:rPr>
              <a:t>0880-DIS~LEAVIEWER Role – Read-Only Role</a:t>
            </a:r>
            <a:endParaRPr lang="en-US" sz="1900" b="0" dirty="0" smtClean="0">
              <a:solidFill>
                <a:schemeClr val="bg2">
                  <a:lumMod val="25000"/>
                </a:schemeClr>
              </a:solidFill>
            </a:endParaRPr>
          </a:p>
          <a:p>
            <a:pPr marL="45720" indent="0">
              <a:buNone/>
            </a:pPr>
            <a:endParaRPr lang="en-US" sz="1800" dirty="0" smtClean="0"/>
          </a:p>
          <a:p>
            <a:pPr marL="45720" indent="0">
              <a:buNone/>
            </a:pPr>
            <a:r>
              <a:rPr lang="en-US" sz="1800" b="0" dirty="0" smtClean="0">
                <a:solidFill>
                  <a:schemeClr val="tx1"/>
                </a:solidFill>
              </a:rPr>
              <a:t>*Assigned by LAM (Local Access Manager)</a:t>
            </a:r>
          </a:p>
          <a:p>
            <a:pPr marL="45720" indent="0">
              <a:buNone/>
            </a:pPr>
            <a:r>
              <a:rPr lang="en-US" sz="1800" dirty="0" smtClean="0">
                <a:solidFill>
                  <a:schemeClr val="tx1"/>
                </a:solidFill>
              </a:rPr>
              <a:t>*Important: only 1 role per group/account!! </a:t>
            </a:r>
            <a:r>
              <a:rPr lang="en-US" sz="1800" b="0" dirty="0" smtClean="0">
                <a:solidFill>
                  <a:schemeClr val="tx1"/>
                </a:solidFill>
              </a:rPr>
              <a:t> </a:t>
            </a:r>
            <a:endParaRPr lang="en-US" sz="1800" b="0" dirty="0">
              <a:solidFill>
                <a:schemeClr val="tx1"/>
              </a:solidFill>
            </a:endParaRPr>
          </a:p>
          <a:p>
            <a:pPr marL="45720" indent="0">
              <a:buNone/>
            </a:pPr>
            <a:endParaRPr lang="en-US" b="0" dirty="0" smtClean="0">
              <a:solidFill>
                <a:srgbClr val="FF0000"/>
              </a:solidFill>
            </a:endParaRPr>
          </a:p>
          <a:p>
            <a:pPr marL="45720" indent="0">
              <a:buNone/>
            </a:pPr>
            <a:endParaRPr lang="en-US" b="0" dirty="0"/>
          </a:p>
        </p:txBody>
      </p:sp>
      <p:sp>
        <p:nvSpPr>
          <p:cNvPr id="4" name="Content Placeholder 3"/>
          <p:cNvSpPr>
            <a:spLocks noGrp="1"/>
          </p:cNvSpPr>
          <p:nvPr>
            <p:ph idx="4294967295"/>
          </p:nvPr>
        </p:nvSpPr>
        <p:spPr>
          <a:xfrm>
            <a:off x="5284788" y="1206500"/>
            <a:ext cx="3859212" cy="5057775"/>
          </a:xfrm>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400" dirty="0" smtClean="0">
              <a:solidFill>
                <a:schemeClr val="accent4">
                  <a:lumMod val="75000"/>
                </a:schemeClr>
              </a:solidFill>
            </a:endParaRPr>
          </a:p>
          <a:p>
            <a:pPr marL="0" indent="0">
              <a:buNone/>
            </a:pPr>
            <a:r>
              <a:rPr lang="en-US" sz="1200" b="1" dirty="0" smtClean="0">
                <a:solidFill>
                  <a:schemeClr val="accent5">
                    <a:lumMod val="75000"/>
                  </a:schemeClr>
                </a:solidFill>
              </a:rPr>
              <a:t>Special </a:t>
            </a:r>
            <a:r>
              <a:rPr lang="en-US" sz="1200" b="1" dirty="0">
                <a:solidFill>
                  <a:schemeClr val="accent5">
                    <a:lumMod val="75000"/>
                  </a:schemeClr>
                </a:solidFill>
              </a:rPr>
              <a:t>Education </a:t>
            </a:r>
            <a:r>
              <a:rPr lang="en-US" sz="1200" b="1" dirty="0" smtClean="0">
                <a:solidFill>
                  <a:schemeClr val="accent5">
                    <a:lumMod val="75000"/>
                  </a:schemeClr>
                </a:solidFill>
              </a:rPr>
              <a:t>Discipline group is SPI.</a:t>
            </a:r>
          </a:p>
          <a:p>
            <a:pPr marL="0" indent="0">
              <a:buNone/>
            </a:pPr>
            <a:r>
              <a:rPr lang="en-US" sz="1200" b="1" dirty="0" smtClean="0">
                <a:solidFill>
                  <a:schemeClr val="accent5">
                    <a:lumMod val="75000"/>
                  </a:schemeClr>
                </a:solidFill>
              </a:rPr>
              <a:t>1 of the following should be assigned(example):</a:t>
            </a:r>
            <a:endParaRPr lang="en-US" sz="1200" b="1" dirty="0">
              <a:solidFill>
                <a:schemeClr val="accent5">
                  <a:lumMod val="75000"/>
                </a:schemeClr>
              </a:solidFill>
            </a:endParaRPr>
          </a:p>
          <a:p>
            <a:pPr marL="0" indent="0">
              <a:buNone/>
            </a:pPr>
            <a:r>
              <a:rPr lang="en-US" sz="1200" b="1" i="1" dirty="0" smtClean="0">
                <a:solidFill>
                  <a:schemeClr val="bg2">
                    <a:lumMod val="25000"/>
                  </a:schemeClr>
                </a:solidFill>
              </a:rPr>
              <a:t>16010-SPI~LEAVIEWER </a:t>
            </a:r>
            <a:r>
              <a:rPr lang="en-US" sz="1200" b="1" i="1" dirty="0">
                <a:solidFill>
                  <a:schemeClr val="bg2">
                    <a:lumMod val="25000"/>
                  </a:schemeClr>
                </a:solidFill>
              </a:rPr>
              <a:t>Read-Only </a:t>
            </a:r>
          </a:p>
          <a:p>
            <a:pPr marL="0" indent="0">
              <a:buNone/>
            </a:pPr>
            <a:r>
              <a:rPr lang="en-US" sz="1200" b="1" i="1" dirty="0" smtClean="0">
                <a:solidFill>
                  <a:schemeClr val="bg2">
                    <a:lumMod val="25000"/>
                  </a:schemeClr>
                </a:solidFill>
              </a:rPr>
              <a:t>16010-SPI~LEAUSER </a:t>
            </a:r>
            <a:r>
              <a:rPr lang="en-US" sz="1200" b="1" i="1" dirty="0">
                <a:solidFill>
                  <a:schemeClr val="bg2">
                    <a:lumMod val="25000"/>
                  </a:schemeClr>
                </a:solidFill>
              </a:rPr>
              <a:t>Submit and Modify </a:t>
            </a:r>
          </a:p>
          <a:p>
            <a:pPr marL="0" indent="0">
              <a:buNone/>
            </a:pPr>
            <a:r>
              <a:rPr lang="en-US" sz="1200" b="1" i="1" dirty="0" smtClean="0">
                <a:solidFill>
                  <a:schemeClr val="bg2">
                    <a:lumMod val="25000"/>
                  </a:schemeClr>
                </a:solidFill>
              </a:rPr>
              <a:t>16010-SPI~LEAAPPROVER </a:t>
            </a:r>
            <a:r>
              <a:rPr lang="en-US" sz="1200" b="1" i="1" dirty="0">
                <a:solidFill>
                  <a:schemeClr val="bg2">
                    <a:lumMod val="25000"/>
                  </a:schemeClr>
                </a:solidFill>
              </a:rPr>
              <a:t>Approver </a:t>
            </a:r>
          </a:p>
        </p:txBody>
      </p:sp>
      <p:graphicFrame>
        <p:nvGraphicFramePr>
          <p:cNvPr id="7" name="Table 6"/>
          <p:cNvGraphicFramePr>
            <a:graphicFrameLocks noGrp="1"/>
          </p:cNvGraphicFramePr>
          <p:nvPr>
            <p:extLst>
              <p:ext uri="{D42A27DB-BD31-4B8C-83A1-F6EECF244321}">
                <p14:modId xmlns:p14="http://schemas.microsoft.com/office/powerpoint/2010/main" val="3649326603"/>
              </p:ext>
            </p:extLst>
          </p:nvPr>
        </p:nvGraphicFramePr>
        <p:xfrm>
          <a:off x="517160" y="1890196"/>
          <a:ext cx="3590145" cy="1783883"/>
        </p:xfrm>
        <a:graphic>
          <a:graphicData uri="http://schemas.openxmlformats.org/drawingml/2006/table">
            <a:tbl>
              <a:tblPr firstRow="1" bandRow="1">
                <a:tableStyleId>{5C22544A-7EE6-4342-B048-85BDC9FD1C3A}</a:tableStyleId>
              </a:tblPr>
              <a:tblGrid>
                <a:gridCol w="1658771"/>
                <a:gridCol w="1931374"/>
              </a:tblGrid>
              <a:tr h="577848">
                <a:tc>
                  <a:txBody>
                    <a:bodyPr/>
                    <a:lstStyle/>
                    <a:p>
                      <a:r>
                        <a:rPr lang="en-US" sz="1400" dirty="0" smtClean="0"/>
                        <a:t>INTERCHANGE  ROLE</a:t>
                      </a:r>
                      <a:r>
                        <a:rPr lang="en-US" sz="1400" baseline="0" dirty="0" smtClean="0"/>
                        <a:t> OPTIONS</a:t>
                      </a:r>
                      <a:r>
                        <a:rPr lang="en-US" sz="1400" dirty="0" smtClean="0"/>
                        <a:t> </a:t>
                      </a:r>
                    </a:p>
                    <a:p>
                      <a:r>
                        <a:rPr lang="en-US" sz="1400" dirty="0" smtClean="0"/>
                        <a:t>*1 per</a:t>
                      </a:r>
                      <a:r>
                        <a:rPr lang="en-US" sz="1400" baseline="0" dirty="0" smtClean="0"/>
                        <a:t> account</a:t>
                      </a:r>
                      <a:endParaRPr lang="en-US" sz="1400" dirty="0"/>
                    </a:p>
                  </a:txBody>
                  <a:tcPr>
                    <a:solidFill>
                      <a:schemeClr val="accent6">
                        <a:lumMod val="75000"/>
                      </a:schemeClr>
                    </a:solidFill>
                  </a:tcPr>
                </a:tc>
                <a:tc>
                  <a:txBody>
                    <a:bodyPr/>
                    <a:lstStyle/>
                    <a:p>
                      <a:endParaRPr lang="en-US" sz="1400" dirty="0" smtClean="0"/>
                    </a:p>
                    <a:p>
                      <a:r>
                        <a:rPr lang="en-US" sz="1400" dirty="0" smtClean="0"/>
                        <a:t>ENABLES</a:t>
                      </a:r>
                      <a:r>
                        <a:rPr lang="en-US" sz="1400" baseline="0" dirty="0" smtClean="0"/>
                        <a:t> USER TO:</a:t>
                      </a:r>
                      <a:endParaRPr lang="en-US" sz="1400" dirty="0"/>
                    </a:p>
                  </a:txBody>
                  <a:tcPr>
                    <a:solidFill>
                      <a:schemeClr val="accent6">
                        <a:lumMod val="75000"/>
                      </a:schemeClr>
                    </a:solidFill>
                  </a:tcPr>
                </a:tc>
              </a:tr>
              <a:tr h="240770">
                <a:tc>
                  <a:txBody>
                    <a:bodyPr/>
                    <a:lstStyle/>
                    <a:p>
                      <a:r>
                        <a:rPr lang="en-US" sz="1400" u="none" strike="noStrike" baseline="0" dirty="0" smtClean="0"/>
                        <a:t>Viewer</a:t>
                      </a:r>
                      <a:endParaRPr lang="en-US" sz="1400" u="none" strike="noStrike" baseline="0" dirty="0"/>
                    </a:p>
                  </a:txBody>
                  <a:tcPr>
                    <a:solidFill>
                      <a:schemeClr val="accent6">
                        <a:lumMod val="60000"/>
                        <a:lumOff val="40000"/>
                      </a:schemeClr>
                    </a:solidFill>
                  </a:tcPr>
                </a:tc>
                <a:tc>
                  <a:txBody>
                    <a:bodyPr/>
                    <a:lstStyle/>
                    <a:p>
                      <a:r>
                        <a:rPr lang="en-US" sz="1400" strike="noStrike" baseline="0" dirty="0" smtClean="0"/>
                        <a:t>read-only access</a:t>
                      </a:r>
                      <a:endParaRPr lang="en-US" sz="1400" strike="noStrike" baseline="0" dirty="0"/>
                    </a:p>
                  </a:txBody>
                  <a:tcPr>
                    <a:solidFill>
                      <a:schemeClr val="accent6">
                        <a:lumMod val="60000"/>
                        <a:lumOff val="40000"/>
                      </a:schemeClr>
                    </a:solidFill>
                  </a:tcPr>
                </a:tc>
              </a:tr>
              <a:tr h="747563">
                <a:tc>
                  <a:txBody>
                    <a:bodyPr/>
                    <a:lstStyle/>
                    <a:p>
                      <a:r>
                        <a:rPr lang="en-US" sz="1400" dirty="0" smtClean="0"/>
                        <a:t>User</a:t>
                      </a:r>
                    </a:p>
                  </a:txBody>
                  <a:tcPr>
                    <a:solidFill>
                      <a:schemeClr val="accent6">
                        <a:lumMod val="40000"/>
                        <a:lumOff val="60000"/>
                      </a:schemeClr>
                    </a:solidFill>
                  </a:tcPr>
                </a:tc>
                <a:tc>
                  <a:txBody>
                    <a:bodyPr/>
                    <a:lstStyle/>
                    <a:p>
                      <a:r>
                        <a:rPr lang="en-US" sz="1400" dirty="0" smtClean="0"/>
                        <a:t>upload files, view interchange level</a:t>
                      </a:r>
                      <a:r>
                        <a:rPr lang="en-US" sz="1400" baseline="0" dirty="0" smtClean="0"/>
                        <a:t> errors</a:t>
                      </a:r>
                      <a:endParaRPr lang="en-US" sz="1400" dirty="0"/>
                    </a:p>
                  </a:txBody>
                  <a:tcPr>
                    <a:solidFill>
                      <a:schemeClr val="accent6">
                        <a:lumMod val="40000"/>
                        <a:lumOff val="6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5059319"/>
              </p:ext>
            </p:extLst>
          </p:nvPr>
        </p:nvGraphicFramePr>
        <p:xfrm>
          <a:off x="4594485" y="1890196"/>
          <a:ext cx="4212236" cy="2790222"/>
        </p:xfrm>
        <a:graphic>
          <a:graphicData uri="http://schemas.openxmlformats.org/drawingml/2006/table">
            <a:tbl>
              <a:tblPr firstRow="1" bandRow="1">
                <a:tableStyleId>{5C22544A-7EE6-4342-B048-85BDC9FD1C3A}</a:tableStyleId>
              </a:tblPr>
              <a:tblGrid>
                <a:gridCol w="1387895"/>
                <a:gridCol w="2824341"/>
              </a:tblGrid>
              <a:tr h="930074">
                <a:tc>
                  <a:txBody>
                    <a:bodyPr/>
                    <a:lstStyle/>
                    <a:p>
                      <a:r>
                        <a:rPr lang="en-US" sz="1400" dirty="0" smtClean="0"/>
                        <a:t>SNAPSHOT</a:t>
                      </a:r>
                      <a:r>
                        <a:rPr lang="en-US" sz="1400" baseline="0" dirty="0" smtClean="0"/>
                        <a:t> </a:t>
                      </a:r>
                      <a:r>
                        <a:rPr lang="en-US" sz="1400" dirty="0" smtClean="0"/>
                        <a:t>ROLE</a:t>
                      </a:r>
                      <a:r>
                        <a:rPr lang="en-US" sz="1400" baseline="0" dirty="0" smtClean="0"/>
                        <a:t> OPTIONS</a:t>
                      </a:r>
                      <a:r>
                        <a:rPr lang="en-US" sz="1400" dirty="0" smtClean="0"/>
                        <a:t> </a:t>
                      </a:r>
                    </a:p>
                    <a:p>
                      <a:r>
                        <a:rPr lang="en-US" sz="1400" dirty="0" smtClean="0"/>
                        <a:t>*1 per account</a:t>
                      </a:r>
                      <a:endParaRPr lang="en-US" sz="1400" dirty="0"/>
                    </a:p>
                  </a:txBody>
                  <a:tcPr>
                    <a:solidFill>
                      <a:schemeClr val="accent2"/>
                    </a:solidFill>
                  </a:tcPr>
                </a:tc>
                <a:tc>
                  <a:txBody>
                    <a:bodyPr/>
                    <a:lstStyle/>
                    <a:p>
                      <a:endParaRPr lang="en-US" sz="1400" dirty="0" smtClean="0"/>
                    </a:p>
                    <a:p>
                      <a:endParaRPr lang="en-US" sz="1400" dirty="0" smtClean="0"/>
                    </a:p>
                    <a:p>
                      <a:r>
                        <a:rPr lang="en-US" sz="1400" dirty="0" smtClean="0"/>
                        <a:t>ENABLES USER TO:</a:t>
                      </a:r>
                      <a:endParaRPr lang="en-US" sz="1400" dirty="0"/>
                    </a:p>
                  </a:txBody>
                  <a:tcPr>
                    <a:solidFill>
                      <a:schemeClr val="accent2"/>
                    </a:solidFill>
                  </a:tcPr>
                </a:tc>
              </a:tr>
              <a:tr h="310025">
                <a:tc>
                  <a:txBody>
                    <a:bodyPr/>
                    <a:lstStyle/>
                    <a:p>
                      <a:r>
                        <a:rPr lang="en-US" sz="1400" dirty="0" smtClean="0"/>
                        <a:t>Viewer</a:t>
                      </a:r>
                      <a:endParaRPr lang="en-US" sz="1400" dirty="0"/>
                    </a:p>
                  </a:txBody>
                  <a:tcPr>
                    <a:solidFill>
                      <a:schemeClr val="accent2">
                        <a:lumMod val="20000"/>
                        <a:lumOff val="80000"/>
                      </a:schemeClr>
                    </a:solidFill>
                  </a:tcPr>
                </a:tc>
                <a:tc>
                  <a:txBody>
                    <a:bodyPr/>
                    <a:lstStyle/>
                    <a:p>
                      <a:r>
                        <a:rPr lang="en-US" sz="1400" dirty="0" smtClean="0"/>
                        <a:t>read-only access</a:t>
                      </a:r>
                      <a:endParaRPr lang="en-US" sz="1400" dirty="0"/>
                    </a:p>
                  </a:txBody>
                  <a:tcPr>
                    <a:solidFill>
                      <a:schemeClr val="accent2">
                        <a:lumMod val="20000"/>
                        <a:lumOff val="80000"/>
                      </a:schemeClr>
                    </a:solidFill>
                  </a:tcPr>
                </a:tc>
              </a:tr>
              <a:tr h="542543">
                <a:tc>
                  <a:txBody>
                    <a:bodyPr/>
                    <a:lstStyle/>
                    <a:p>
                      <a:r>
                        <a:rPr lang="en-US" sz="1400" dirty="0" smtClean="0"/>
                        <a:t>User</a:t>
                      </a:r>
                      <a:endParaRPr lang="en-US" sz="1400" dirty="0"/>
                    </a:p>
                  </a:txBody>
                  <a:tcPr>
                    <a:solidFill>
                      <a:schemeClr val="accent2">
                        <a:lumMod val="40000"/>
                        <a:lumOff val="60000"/>
                      </a:schemeClr>
                    </a:solidFill>
                  </a:tcPr>
                </a:tc>
                <a:tc>
                  <a:txBody>
                    <a:bodyPr/>
                    <a:lstStyle/>
                    <a:p>
                      <a:r>
                        <a:rPr lang="en-US" sz="1400" dirty="0" smtClean="0"/>
                        <a:t>create snapshots and view snapshot level errors</a:t>
                      </a:r>
                      <a:endParaRPr lang="en-US" sz="1400" dirty="0"/>
                    </a:p>
                  </a:txBody>
                  <a:tcPr>
                    <a:solidFill>
                      <a:schemeClr val="accent2">
                        <a:lumMod val="40000"/>
                        <a:lumOff val="60000"/>
                      </a:schemeClr>
                    </a:solidFill>
                  </a:tcPr>
                </a:tc>
              </a:tr>
              <a:tr h="1007580">
                <a:tc>
                  <a:txBody>
                    <a:bodyPr/>
                    <a:lstStyle/>
                    <a:p>
                      <a:r>
                        <a:rPr lang="en-US" sz="1400" dirty="0" smtClean="0"/>
                        <a:t>Approver</a:t>
                      </a:r>
                    </a:p>
                    <a:p>
                      <a:r>
                        <a:rPr lang="en-US" sz="1400" dirty="0" smtClean="0"/>
                        <a:t>*Need at least 1</a:t>
                      </a:r>
                      <a:endParaRPr lang="en-US" sz="1400" dirty="0"/>
                    </a:p>
                  </a:txBody>
                  <a:tcPr>
                    <a:solidFill>
                      <a:schemeClr val="accent2">
                        <a:lumMod val="20000"/>
                        <a:lumOff val="80000"/>
                      </a:schemeClr>
                    </a:solidFill>
                  </a:tcPr>
                </a:tc>
                <a:tc>
                  <a:txBody>
                    <a:bodyPr/>
                    <a:lstStyle/>
                    <a:p>
                      <a:r>
                        <a:rPr lang="en-US" sz="1400" dirty="0" smtClean="0"/>
                        <a:t>create</a:t>
                      </a:r>
                      <a:r>
                        <a:rPr lang="en-US" sz="1400" baseline="0" dirty="0" smtClean="0"/>
                        <a:t> snapshots, view snapshot level errors, AND approve the final snapshot (by clicking submit to CDE) </a:t>
                      </a:r>
                      <a:endParaRPr lang="en-US" sz="1400" dirty="0"/>
                    </a:p>
                  </a:txBody>
                  <a:tcPr>
                    <a:solidFill>
                      <a:schemeClr val="accent2">
                        <a:lumMod val="20000"/>
                        <a:lumOff val="80000"/>
                      </a:schemeClr>
                    </a:solidFill>
                  </a:tcPr>
                </a:tc>
              </a:tr>
            </a:tbl>
          </a:graphicData>
        </a:graphic>
      </p:graphicFrame>
      <p:sp>
        <p:nvSpPr>
          <p:cNvPr id="9" name="TextBox 8"/>
          <p:cNvSpPr txBox="1"/>
          <p:nvPr/>
        </p:nvSpPr>
        <p:spPr>
          <a:xfrm>
            <a:off x="517160" y="1243865"/>
            <a:ext cx="3849436" cy="646331"/>
          </a:xfrm>
          <a:prstGeom prst="rect">
            <a:avLst/>
          </a:prstGeom>
          <a:noFill/>
        </p:spPr>
        <p:txBody>
          <a:bodyPr wrap="square" rtlCol="0">
            <a:spAutoFit/>
          </a:bodyPr>
          <a:lstStyle/>
          <a:p>
            <a:endParaRPr lang="en-US" b="1" dirty="0" smtClean="0"/>
          </a:p>
          <a:p>
            <a:r>
              <a:rPr lang="en-US" b="1" dirty="0" smtClean="0"/>
              <a:t>DISTRICT RESPONSIBILITY</a:t>
            </a:r>
            <a:endParaRPr lang="en-US" b="1" dirty="0"/>
          </a:p>
        </p:txBody>
      </p:sp>
      <p:sp>
        <p:nvSpPr>
          <p:cNvPr id="10" name="TextBox 9"/>
          <p:cNvSpPr txBox="1"/>
          <p:nvPr/>
        </p:nvSpPr>
        <p:spPr>
          <a:xfrm>
            <a:off x="4721902" y="920699"/>
            <a:ext cx="3957403" cy="1200329"/>
          </a:xfrm>
          <a:prstGeom prst="rect">
            <a:avLst/>
          </a:prstGeom>
          <a:noFill/>
        </p:spPr>
        <p:txBody>
          <a:bodyPr wrap="square" rtlCol="0">
            <a:spAutoFit/>
          </a:bodyPr>
          <a:lstStyle/>
          <a:p>
            <a:endParaRPr lang="en-US" b="1" dirty="0" smtClean="0"/>
          </a:p>
          <a:p>
            <a:endParaRPr lang="en-US" b="1" dirty="0"/>
          </a:p>
          <a:p>
            <a:r>
              <a:rPr lang="en-US" b="1" dirty="0" smtClean="0"/>
              <a:t>ADMINISTRATIVE UNIT RESPONSIBILITY	</a:t>
            </a:r>
            <a:endParaRPr lang="en-US" b="1" dirty="0"/>
          </a:p>
        </p:txBody>
      </p:sp>
    </p:spTree>
    <p:extLst>
      <p:ext uri="{BB962C8B-B14F-4D97-AF65-F5344CB8AC3E}">
        <p14:creationId xmlns:p14="http://schemas.microsoft.com/office/powerpoint/2010/main" val="1596538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Roles and Responsibilities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8367432"/>
              </p:ext>
            </p:extLst>
          </p:nvPr>
        </p:nvGraphicFramePr>
        <p:xfrm>
          <a:off x="532152" y="1463675"/>
          <a:ext cx="7983200" cy="2651125"/>
        </p:xfrm>
        <a:graphic>
          <a:graphicData uri="http://schemas.openxmlformats.org/drawingml/2006/table">
            <a:tbl>
              <a:tblPr firstRow="1" firstCol="1" bandRow="1"/>
              <a:tblGrid>
                <a:gridCol w="3666584"/>
                <a:gridCol w="4316616"/>
              </a:tblGrid>
              <a:tr h="611798">
                <a:tc gridSpan="2">
                  <a:txBody>
                    <a:bodyPr/>
                    <a:lstStyle/>
                    <a:p>
                      <a:pPr marL="0" marR="0" algn="ctr">
                        <a:spcBef>
                          <a:spcPts val="0"/>
                        </a:spcBef>
                        <a:spcAft>
                          <a:spcPts val="0"/>
                        </a:spcAft>
                      </a:pPr>
                      <a:r>
                        <a:rPr lang="en-US" sz="1200" b="1" dirty="0">
                          <a:effectLst/>
                          <a:latin typeface="Calibri"/>
                          <a:ea typeface="Calibri"/>
                          <a:cs typeface="Calibri"/>
                        </a:rPr>
                        <a:t> </a:t>
                      </a:r>
                      <a:endParaRPr lang="en-US" sz="1200" dirty="0">
                        <a:effectLst/>
                        <a:latin typeface="Calibri"/>
                        <a:ea typeface="Calibri"/>
                        <a:cs typeface="Times New Roman"/>
                      </a:endParaRPr>
                    </a:p>
                    <a:p>
                      <a:pPr marL="0" marR="0" algn="ctr">
                        <a:spcBef>
                          <a:spcPts val="0"/>
                        </a:spcBef>
                        <a:spcAft>
                          <a:spcPts val="0"/>
                        </a:spcAft>
                      </a:pPr>
                      <a:r>
                        <a:rPr lang="en-US" sz="1200" b="1" dirty="0" smtClean="0">
                          <a:effectLst/>
                          <a:latin typeface="Calibri"/>
                          <a:ea typeface="Calibri"/>
                          <a:cs typeface="Calibri"/>
                        </a:rPr>
                        <a:t>ROLES </a:t>
                      </a:r>
                      <a:r>
                        <a:rPr lang="en-US" sz="1200" b="1" dirty="0">
                          <a:effectLst/>
                          <a:latin typeface="Calibri"/>
                          <a:ea typeface="Calibri"/>
                          <a:cs typeface="Calibri"/>
                        </a:rPr>
                        <a:t>AND </a:t>
                      </a:r>
                      <a:r>
                        <a:rPr lang="en-US" sz="1200" b="1" dirty="0" smtClean="0">
                          <a:effectLst/>
                          <a:latin typeface="Calibri"/>
                          <a:ea typeface="Calibri"/>
                          <a:cs typeface="Calibri"/>
                        </a:rPr>
                        <a:t>RESPONSIBILITIES</a:t>
                      </a:r>
                      <a:r>
                        <a:rPr lang="en-US" sz="1200" b="1" baseline="0" dirty="0" smtClean="0">
                          <a:effectLst/>
                          <a:latin typeface="Calibri"/>
                          <a:ea typeface="Calibri"/>
                          <a:cs typeface="Calibri"/>
                        </a:rPr>
                        <a:t> </a:t>
                      </a:r>
                      <a:r>
                        <a:rPr lang="en-US" sz="1200" b="1" dirty="0" smtClean="0">
                          <a:effectLst/>
                          <a:latin typeface="Calibri"/>
                          <a:ea typeface="Calibri"/>
                          <a:cs typeface="Calibri"/>
                        </a:rPr>
                        <a:t>OVERVIEW</a:t>
                      </a:r>
                      <a:endParaRPr lang="en-US" sz="1200" dirty="0">
                        <a:effectLst/>
                        <a:latin typeface="Calibri"/>
                        <a:ea typeface="Calibri"/>
                        <a:cs typeface="Times New Roman"/>
                      </a:endParaRPr>
                    </a:p>
                    <a:p>
                      <a:pPr marL="0" marR="0" algn="ctr">
                        <a:spcBef>
                          <a:spcPts val="0"/>
                        </a:spcBef>
                        <a:spcAft>
                          <a:spcPts val="0"/>
                        </a:spcAft>
                      </a:pPr>
                      <a:r>
                        <a:rPr lang="en-US" sz="1200" b="1" dirty="0">
                          <a:effectLst/>
                          <a:latin typeface="Calibri"/>
                          <a:ea typeface="Calibri"/>
                          <a:cs typeface="Calibri"/>
                        </a:rPr>
                        <a:t> </a:t>
                      </a:r>
                      <a:endParaRPr lang="en-US" sz="1200" dirty="0">
                        <a:effectLst/>
                        <a:latin typeface="Calibri"/>
                        <a:ea typeface="Calibri"/>
                        <a:cs typeface="Times New Roman"/>
                      </a:endParaRPr>
                    </a:p>
                  </a:txBody>
                  <a:tcPr marL="60204" marR="60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3933">
                <a:tc>
                  <a:txBody>
                    <a:bodyPr/>
                    <a:lstStyle/>
                    <a:p>
                      <a:pPr marL="0" marR="0" algn="ctr">
                        <a:spcBef>
                          <a:spcPts val="0"/>
                        </a:spcBef>
                        <a:spcAft>
                          <a:spcPts val="0"/>
                        </a:spcAft>
                      </a:pPr>
                      <a:r>
                        <a:rPr lang="en-US" sz="1200" b="1" dirty="0">
                          <a:effectLst/>
                          <a:latin typeface="Calibri"/>
                          <a:ea typeface="Calibri"/>
                          <a:cs typeface="Calibri"/>
                        </a:rPr>
                        <a:t>DISTRICTS</a:t>
                      </a:r>
                      <a:endParaRPr lang="en-US" sz="1200" dirty="0">
                        <a:effectLst/>
                        <a:latin typeface="Calibri"/>
                        <a:ea typeface="Calibri"/>
                        <a:cs typeface="Times New Roman"/>
                      </a:endParaRPr>
                    </a:p>
                  </a:txBody>
                  <a:tcPr marL="60204" marR="60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200" b="1">
                          <a:effectLst/>
                          <a:latin typeface="Calibri"/>
                          <a:ea typeface="Calibri"/>
                          <a:cs typeface="Calibri"/>
                        </a:rPr>
                        <a:t>ADMINISTRATIVE UNITS</a:t>
                      </a:r>
                      <a:endParaRPr lang="en-US" sz="1200">
                        <a:effectLst/>
                        <a:latin typeface="Calibri"/>
                        <a:ea typeface="Calibri"/>
                        <a:cs typeface="Times New Roman"/>
                      </a:endParaRPr>
                    </a:p>
                  </a:txBody>
                  <a:tcPr marL="60204" marR="60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5394">
                <a:tc>
                  <a:txBody>
                    <a:bodyPr/>
                    <a:lstStyle/>
                    <a:p>
                      <a:pPr marL="342900" marR="0" lvl="0" indent="-342900">
                        <a:spcBef>
                          <a:spcPts val="0"/>
                        </a:spcBef>
                        <a:spcAft>
                          <a:spcPts val="0"/>
                        </a:spcAft>
                        <a:buFont typeface="Symbol"/>
                        <a:buChar char=""/>
                      </a:pPr>
                      <a:r>
                        <a:rPr lang="en-US" sz="1200" dirty="0" smtClean="0">
                          <a:effectLst/>
                          <a:latin typeface="Calibri"/>
                          <a:ea typeface="Calibri"/>
                          <a:cs typeface="Calibri"/>
                        </a:rPr>
                        <a:t>Submit Special</a:t>
                      </a:r>
                      <a:r>
                        <a:rPr lang="en-US" sz="1200" baseline="0" dirty="0" smtClean="0">
                          <a:effectLst/>
                          <a:latin typeface="Calibri"/>
                          <a:ea typeface="Calibri"/>
                          <a:cs typeface="Calibri"/>
                        </a:rPr>
                        <a:t> Education</a:t>
                      </a:r>
                      <a:r>
                        <a:rPr lang="en-US" sz="1200" dirty="0" smtClean="0">
                          <a:effectLst/>
                          <a:latin typeface="Calibri"/>
                          <a:ea typeface="Calibri"/>
                          <a:cs typeface="Calibri"/>
                        </a:rPr>
                        <a:t> </a:t>
                      </a:r>
                      <a:r>
                        <a:rPr lang="en-US" sz="1200" dirty="0">
                          <a:effectLst/>
                          <a:latin typeface="Calibri"/>
                          <a:ea typeface="Calibri"/>
                          <a:cs typeface="Calibri"/>
                        </a:rPr>
                        <a:t>Discipline Action </a:t>
                      </a:r>
                      <a:r>
                        <a:rPr lang="en-US" sz="1200" dirty="0" smtClean="0">
                          <a:effectLst/>
                          <a:latin typeface="Calibri"/>
                          <a:ea typeface="Calibri"/>
                          <a:cs typeface="Calibri"/>
                        </a:rPr>
                        <a:t>File </a:t>
                      </a:r>
                      <a:r>
                        <a:rPr lang="en-US" sz="1200" dirty="0">
                          <a:effectLst/>
                          <a:latin typeface="Calibri"/>
                          <a:ea typeface="Calibri"/>
                          <a:cs typeface="Calibri"/>
                        </a:rPr>
                        <a:t>of students </a:t>
                      </a:r>
                      <a:r>
                        <a:rPr lang="en-US" sz="1200" dirty="0" smtClean="0">
                          <a:effectLst/>
                          <a:latin typeface="Calibri"/>
                          <a:ea typeface="Calibri"/>
                          <a:cs typeface="Calibri"/>
                        </a:rPr>
                        <a:t>on</a:t>
                      </a:r>
                      <a:r>
                        <a:rPr lang="en-US" sz="1200" baseline="0" dirty="0" smtClean="0">
                          <a:effectLst/>
                          <a:latin typeface="Calibri"/>
                          <a:ea typeface="Calibri"/>
                          <a:cs typeface="Calibri"/>
                        </a:rPr>
                        <a:t> an IEP</a:t>
                      </a:r>
                      <a:r>
                        <a:rPr lang="en-US" sz="1200" dirty="0" smtClean="0">
                          <a:effectLst/>
                          <a:latin typeface="Calibri"/>
                          <a:ea typeface="Calibri"/>
                          <a:cs typeface="Calibri"/>
                        </a:rPr>
                        <a:t> with discipline actions </a:t>
                      </a:r>
                      <a:r>
                        <a:rPr lang="en-US" sz="1200" dirty="0">
                          <a:effectLst/>
                          <a:latin typeface="Calibri"/>
                          <a:ea typeface="Calibri"/>
                          <a:cs typeface="Calibri"/>
                        </a:rPr>
                        <a:t>which occurred during the current reporting period July 1, </a:t>
                      </a:r>
                      <a:r>
                        <a:rPr lang="en-US" sz="1200" dirty="0" smtClean="0">
                          <a:effectLst/>
                          <a:latin typeface="Calibri"/>
                          <a:ea typeface="Calibri"/>
                          <a:cs typeface="Calibri"/>
                        </a:rPr>
                        <a:t>2019 </a:t>
                      </a:r>
                      <a:r>
                        <a:rPr lang="en-US" sz="1200" dirty="0">
                          <a:effectLst/>
                          <a:latin typeface="Calibri"/>
                          <a:ea typeface="Calibri"/>
                          <a:cs typeface="Calibri"/>
                        </a:rPr>
                        <a:t>- June 30, </a:t>
                      </a:r>
                      <a:r>
                        <a:rPr lang="en-US" sz="1200" dirty="0" smtClean="0">
                          <a:effectLst/>
                          <a:latin typeface="Calibri"/>
                          <a:ea typeface="Calibri"/>
                          <a:cs typeface="Calibri"/>
                        </a:rPr>
                        <a:t>2020.</a:t>
                      </a:r>
                      <a:endParaRPr lang="en-US" sz="1200" dirty="0">
                        <a:effectLst/>
                        <a:latin typeface="Calibri"/>
                        <a:ea typeface="Calibri"/>
                        <a:cs typeface="Times New Roman"/>
                      </a:endParaRPr>
                    </a:p>
                    <a:p>
                      <a:pPr marL="342900" marR="0" lvl="0" indent="-342900">
                        <a:spcBef>
                          <a:spcPts val="0"/>
                        </a:spcBef>
                        <a:spcAft>
                          <a:spcPts val="0"/>
                        </a:spcAft>
                        <a:buFont typeface="Symbol"/>
                        <a:buChar char=""/>
                      </a:pPr>
                      <a:r>
                        <a:rPr lang="en-US" sz="1200" dirty="0">
                          <a:effectLst/>
                          <a:latin typeface="Calibri"/>
                          <a:ea typeface="Calibri"/>
                          <a:cs typeface="Calibri"/>
                        </a:rPr>
                        <a:t>Resolve Interchange and Snapshot errors in accordance with the timeline.</a:t>
                      </a:r>
                      <a:endParaRPr lang="en-US" sz="1200" dirty="0">
                        <a:effectLst/>
                        <a:latin typeface="Calibri"/>
                        <a:ea typeface="Calibri"/>
                        <a:cs typeface="Times New Roman"/>
                      </a:endParaRPr>
                    </a:p>
                  </a:txBody>
                  <a:tcPr marL="60204" marR="60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42900" marR="0" lvl="0" indent="-342900">
                        <a:spcBef>
                          <a:spcPts val="0"/>
                        </a:spcBef>
                        <a:spcAft>
                          <a:spcPts val="0"/>
                        </a:spcAft>
                        <a:buFont typeface="Symbol"/>
                        <a:buChar char=""/>
                      </a:pPr>
                      <a:r>
                        <a:rPr lang="en-US" sz="1200" dirty="0">
                          <a:effectLst/>
                          <a:latin typeface="Calibri"/>
                          <a:ea typeface="Calibri"/>
                          <a:cs typeface="Calibri"/>
                        </a:rPr>
                        <a:t>Submit Special Education IEP Child and Participation </a:t>
                      </a:r>
                      <a:r>
                        <a:rPr lang="en-US" sz="1200" dirty="0" smtClean="0">
                          <a:effectLst/>
                          <a:latin typeface="Calibri"/>
                          <a:ea typeface="Calibri"/>
                          <a:cs typeface="Calibri"/>
                        </a:rPr>
                        <a:t>Files</a:t>
                      </a:r>
                      <a:r>
                        <a:rPr lang="en-US" sz="1200" baseline="0" dirty="0" smtClean="0">
                          <a:effectLst/>
                          <a:latin typeface="Calibri"/>
                          <a:ea typeface="Calibri"/>
                          <a:cs typeface="Calibri"/>
                        </a:rPr>
                        <a:t> for the current reporting period July 1, 2019 – June 30, 2020.</a:t>
                      </a:r>
                      <a:r>
                        <a:rPr lang="en-US" sz="1200" dirty="0" smtClean="0">
                          <a:effectLst/>
                          <a:latin typeface="Calibri"/>
                          <a:ea typeface="Calibri"/>
                          <a:cs typeface="Calibri"/>
                        </a:rPr>
                        <a:t> </a:t>
                      </a:r>
                      <a:endParaRPr lang="en-US" sz="1200" dirty="0">
                        <a:effectLst/>
                        <a:latin typeface="Calibri"/>
                        <a:ea typeface="Calibri"/>
                        <a:cs typeface="Times New Roman"/>
                      </a:endParaRPr>
                    </a:p>
                    <a:p>
                      <a:pPr marL="342900" marR="0" lvl="0" indent="-342900">
                        <a:spcBef>
                          <a:spcPts val="0"/>
                        </a:spcBef>
                        <a:spcAft>
                          <a:spcPts val="0"/>
                        </a:spcAft>
                        <a:buFont typeface="Symbol"/>
                        <a:buChar char=""/>
                      </a:pPr>
                      <a:r>
                        <a:rPr lang="en-US" sz="1200" dirty="0">
                          <a:effectLst/>
                          <a:latin typeface="Calibri"/>
                          <a:ea typeface="Calibri"/>
                          <a:cs typeface="Calibri"/>
                        </a:rPr>
                        <a:t>Create Special Education Discipline Snapshot.</a:t>
                      </a:r>
                      <a:endParaRPr lang="en-US" sz="1200" dirty="0">
                        <a:effectLst/>
                        <a:latin typeface="Calibri"/>
                        <a:ea typeface="Calibri"/>
                        <a:cs typeface="Times New Roman"/>
                      </a:endParaRPr>
                    </a:p>
                    <a:p>
                      <a:pPr marL="342900" marR="0" lvl="0" indent="-342900">
                        <a:spcBef>
                          <a:spcPts val="0"/>
                        </a:spcBef>
                        <a:spcAft>
                          <a:spcPts val="0"/>
                        </a:spcAft>
                        <a:buFont typeface="Symbol"/>
                        <a:buChar char=""/>
                      </a:pPr>
                      <a:r>
                        <a:rPr lang="en-US" sz="1200" dirty="0">
                          <a:effectLst/>
                          <a:latin typeface="Calibri"/>
                          <a:ea typeface="Calibri"/>
                          <a:cs typeface="Calibri"/>
                        </a:rPr>
                        <a:t>Review reports with the Special Education Directors during report review week. </a:t>
                      </a:r>
                      <a:endParaRPr lang="en-US" sz="1200" dirty="0">
                        <a:effectLst/>
                        <a:latin typeface="Calibri"/>
                        <a:ea typeface="Calibri"/>
                        <a:cs typeface="Times New Roman"/>
                      </a:endParaRPr>
                    </a:p>
                    <a:p>
                      <a:pPr marL="342900" marR="0" lvl="0" indent="-342900">
                        <a:spcBef>
                          <a:spcPts val="0"/>
                        </a:spcBef>
                        <a:spcAft>
                          <a:spcPts val="0"/>
                        </a:spcAft>
                        <a:buFont typeface="Symbol"/>
                        <a:buChar char=""/>
                      </a:pPr>
                      <a:r>
                        <a:rPr lang="en-US" sz="1200" dirty="0">
                          <a:effectLst/>
                          <a:latin typeface="Calibri"/>
                          <a:ea typeface="Calibri"/>
                          <a:cs typeface="Calibri"/>
                        </a:rPr>
                        <a:t>Submit data to CDE at the close of the collection. </a:t>
                      </a:r>
                      <a:endParaRPr lang="en-US" sz="1200" dirty="0">
                        <a:effectLst/>
                        <a:latin typeface="Calibri"/>
                        <a:ea typeface="Calibri"/>
                        <a:cs typeface="Times New Roman"/>
                      </a:endParaRPr>
                    </a:p>
                    <a:p>
                      <a:pPr marL="342900" marR="0" lvl="0" indent="-342900">
                        <a:spcBef>
                          <a:spcPts val="0"/>
                        </a:spcBef>
                        <a:spcAft>
                          <a:spcPts val="0"/>
                        </a:spcAft>
                        <a:buFont typeface="Symbol"/>
                        <a:buChar char=""/>
                      </a:pPr>
                      <a:r>
                        <a:rPr lang="en-US" sz="1200" dirty="0">
                          <a:effectLst/>
                          <a:latin typeface="Calibri"/>
                          <a:ea typeface="Calibri"/>
                          <a:cs typeface="Calibri"/>
                        </a:rPr>
                        <a:t>Upload Final Signed Reports to the Data Management System under the Profile </a:t>
                      </a:r>
                      <a:r>
                        <a:rPr lang="en-US" sz="1200" dirty="0" smtClean="0">
                          <a:effectLst/>
                          <a:latin typeface="Calibri"/>
                          <a:ea typeface="Calibri"/>
                          <a:cs typeface="Calibri"/>
                        </a:rPr>
                        <a:t>tab.</a:t>
                      </a:r>
                      <a:endParaRPr lang="en-US" sz="1200" dirty="0">
                        <a:effectLst/>
                        <a:latin typeface="Calibri"/>
                        <a:ea typeface="Calibri"/>
                        <a:cs typeface="Times New Roman"/>
                      </a:endParaRPr>
                    </a:p>
                  </a:txBody>
                  <a:tcPr marL="60204" marR="60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Footer Placeholder 1"/>
          <p:cNvSpPr>
            <a:spLocks noGrp="1"/>
          </p:cNvSpPr>
          <p:nvPr>
            <p:ph type="ftr" sz="quarter" idx="4294967295"/>
          </p:nvPr>
        </p:nvSpPr>
        <p:spPr>
          <a:xfrm>
            <a:off x="0" y="6356350"/>
            <a:ext cx="3352800" cy="274638"/>
          </a:xfrm>
          <a:prstGeom prst="rect">
            <a:avLst/>
          </a:prstGeom>
        </p:spPr>
        <p:txBody>
          <a:bodyPr/>
          <a:lstStyle/>
          <a:p>
            <a:fld id="{757A2F4E-5D54-B04B-91BD-7E78EE1FE9FD}" type="slidenum">
              <a:rPr lang="en-US" smtClean="0"/>
              <a:pPr/>
              <a:t>7</a:t>
            </a:fld>
            <a:endParaRPr lang="en-US" dirty="0" smtClean="0"/>
          </a:p>
        </p:txBody>
      </p:sp>
      <p:sp>
        <p:nvSpPr>
          <p:cNvPr id="3" name="Rectangle 2"/>
          <p:cNvSpPr/>
          <p:nvPr/>
        </p:nvSpPr>
        <p:spPr>
          <a:xfrm>
            <a:off x="2248525" y="4833292"/>
            <a:ext cx="4631959" cy="769441"/>
          </a:xfrm>
          <a:prstGeom prst="rect">
            <a:avLst/>
          </a:prstGeom>
        </p:spPr>
        <p:txBody>
          <a:bodyPr wrap="square">
            <a:spAutoFit/>
          </a:bodyPr>
          <a:lstStyle/>
          <a:p>
            <a:pPr algn="ct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ebuchet MS" panose="020B0603020202020204" pitchFamily="34" charset="0"/>
              </a:rPr>
              <a:t>Collaboration</a:t>
            </a:r>
          </a:p>
        </p:txBody>
      </p:sp>
    </p:spTree>
    <p:extLst>
      <p:ext uri="{BB962C8B-B14F-4D97-AF65-F5344CB8AC3E}">
        <p14:creationId xmlns:p14="http://schemas.microsoft.com/office/powerpoint/2010/main" val="903452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Pipeline Flow</a:t>
            </a:r>
            <a:endParaRPr lang="en-US" dirty="0"/>
          </a:p>
        </p:txBody>
      </p:sp>
      <p:sp>
        <p:nvSpPr>
          <p:cNvPr id="4" name="Content Placeholder 3"/>
          <p:cNvSpPr>
            <a:spLocks noGrp="1"/>
          </p:cNvSpPr>
          <p:nvPr>
            <p:ph idx="1"/>
          </p:nvPr>
        </p:nvSpPr>
        <p:spPr>
          <a:xfrm>
            <a:off x="599139" y="1503163"/>
            <a:ext cx="8185566" cy="4351338"/>
          </a:xfrm>
        </p:spPr>
        <p:txBody>
          <a:bodyPr>
            <a:normAutofit/>
          </a:bodyPr>
          <a:lstStyle/>
          <a:p>
            <a:endParaRPr lang="en-US" sz="2000" dirty="0" smtClean="0"/>
          </a:p>
          <a:p>
            <a:endParaRPr lang="en-US" sz="2000" dirty="0" smtClean="0"/>
          </a:p>
        </p:txBody>
      </p:sp>
      <p:graphicFrame>
        <p:nvGraphicFramePr>
          <p:cNvPr id="2" name="Diagram 1"/>
          <p:cNvGraphicFramePr/>
          <p:nvPr>
            <p:extLst>
              <p:ext uri="{D42A27DB-BD31-4B8C-83A1-F6EECF244321}">
                <p14:modId xmlns:p14="http://schemas.microsoft.com/office/powerpoint/2010/main" val="938585378"/>
              </p:ext>
            </p:extLst>
          </p:nvPr>
        </p:nvGraphicFramePr>
        <p:xfrm>
          <a:off x="786983" y="1820666"/>
          <a:ext cx="6805535" cy="3690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42406" y="1318497"/>
            <a:ext cx="4549516" cy="369332"/>
          </a:xfrm>
          <a:prstGeom prst="rect">
            <a:avLst/>
          </a:prstGeom>
          <a:noFill/>
        </p:spPr>
        <p:txBody>
          <a:bodyPr wrap="square" rtlCol="0">
            <a:spAutoFit/>
          </a:bodyPr>
          <a:lstStyle/>
          <a:p>
            <a:r>
              <a:rPr lang="en-US" dirty="0" smtClean="0"/>
              <a:t>Data Pipeline responsibility breakdown:</a:t>
            </a:r>
            <a:endParaRPr lang="en-US"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84230" y="3322960"/>
            <a:ext cx="582290" cy="56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43790" y="5673777"/>
            <a:ext cx="4474564"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t>P</a:t>
            </a:r>
            <a:r>
              <a:rPr lang="en-US" dirty="0" smtClean="0"/>
              <a:t>rocess flow until all interchange and snapshot errors are resolved</a:t>
            </a:r>
            <a:endParaRPr lang="en-US" dirty="0"/>
          </a:p>
        </p:txBody>
      </p:sp>
    </p:spTree>
    <p:extLst>
      <p:ext uri="{BB962C8B-B14F-4D97-AF65-F5344CB8AC3E}">
        <p14:creationId xmlns:p14="http://schemas.microsoft.com/office/powerpoint/2010/main" val="728579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5885714"/>
            <a:ext cx="5591331" cy="6777629"/>
          </a:xfrm>
        </p:spPr>
        <p:txBody>
          <a:bodyPr>
            <a:noAutofit/>
          </a:bodyPr>
          <a:lstStyle/>
          <a:p>
            <a:r>
              <a:rPr lang="en-US" sz="2000" dirty="0" smtClean="0"/>
              <a:t>DISCIPLINE</a:t>
            </a:r>
            <a:endParaRPr lang="en-US" sz="2000" dirty="0"/>
          </a:p>
        </p:txBody>
      </p:sp>
      <p:sp>
        <p:nvSpPr>
          <p:cNvPr id="8" name="Oval 7"/>
          <p:cNvSpPr/>
          <p:nvPr/>
        </p:nvSpPr>
        <p:spPr>
          <a:xfrm>
            <a:off x="4098870" y="661817"/>
            <a:ext cx="3160118" cy="2813190"/>
          </a:xfrm>
          <a:prstGeom prst="ellipse">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8" name="Oval 27"/>
          <p:cNvSpPr/>
          <p:nvPr/>
        </p:nvSpPr>
        <p:spPr>
          <a:xfrm>
            <a:off x="1920144" y="1326629"/>
            <a:ext cx="1137850" cy="95937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1100" b="1" dirty="0">
                <a:solidFill>
                  <a:schemeClr val="tx1"/>
                </a:solidFill>
              </a:rPr>
              <a:t>District </a:t>
            </a:r>
            <a:r>
              <a:rPr lang="en-US" sz="1100" b="1" dirty="0" smtClean="0">
                <a:solidFill>
                  <a:schemeClr val="tx1"/>
                </a:solidFill>
              </a:rPr>
              <a:t>1180:  Discipline Action File</a:t>
            </a:r>
            <a:endParaRPr lang="en-US" sz="1100" b="1" dirty="0">
              <a:solidFill>
                <a:schemeClr val="tx1"/>
              </a:solidFill>
            </a:endParaRPr>
          </a:p>
        </p:txBody>
      </p:sp>
      <p:sp>
        <p:nvSpPr>
          <p:cNvPr id="29" name="Oval 28"/>
          <p:cNvSpPr/>
          <p:nvPr/>
        </p:nvSpPr>
        <p:spPr>
          <a:xfrm>
            <a:off x="697099" y="1326629"/>
            <a:ext cx="1124263" cy="96190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1100" b="1" dirty="0" smtClean="0">
                <a:solidFill>
                  <a:schemeClr val="tx1"/>
                </a:solidFill>
              </a:rPr>
              <a:t>District 1195: Discipline Action File</a:t>
            </a:r>
            <a:endParaRPr lang="en-US" sz="1100" b="1" dirty="0">
              <a:solidFill>
                <a:schemeClr val="tx1"/>
              </a:solidFill>
            </a:endParaRPr>
          </a:p>
        </p:txBody>
      </p:sp>
      <p:sp>
        <p:nvSpPr>
          <p:cNvPr id="30" name="Oval 29"/>
          <p:cNvSpPr/>
          <p:nvPr/>
        </p:nvSpPr>
        <p:spPr>
          <a:xfrm>
            <a:off x="1935133" y="2322781"/>
            <a:ext cx="1107872" cy="997882"/>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1100" b="1" dirty="0">
                <a:solidFill>
                  <a:schemeClr val="tx1"/>
                </a:solidFill>
              </a:rPr>
              <a:t>District </a:t>
            </a:r>
            <a:r>
              <a:rPr lang="en-US" sz="1100" b="1" dirty="0" smtClean="0">
                <a:solidFill>
                  <a:schemeClr val="tx1"/>
                </a:solidFill>
              </a:rPr>
              <a:t>1220: Discipline Action File</a:t>
            </a:r>
            <a:endParaRPr lang="en-US" sz="1100" b="1" dirty="0">
              <a:solidFill>
                <a:schemeClr val="tx1"/>
              </a:solidFill>
            </a:endParaRPr>
          </a:p>
        </p:txBody>
      </p:sp>
      <p:sp>
        <p:nvSpPr>
          <p:cNvPr id="32" name="TextBox 31"/>
          <p:cNvSpPr txBox="1"/>
          <p:nvPr/>
        </p:nvSpPr>
        <p:spPr>
          <a:xfrm>
            <a:off x="3545173" y="5886471"/>
            <a:ext cx="5403955" cy="646331"/>
          </a:xfrm>
          <a:prstGeom prst="rect">
            <a:avLst/>
          </a:prstGeom>
          <a:noFill/>
        </p:spPr>
        <p:txBody>
          <a:bodyPr wrap="square" rtlCol="0">
            <a:spAutoFit/>
          </a:bodyPr>
          <a:lstStyle/>
          <a:p>
            <a:r>
              <a:rPr lang="en-US" sz="1200" dirty="0" smtClean="0"/>
              <a:t>*an Interchange is the data holding place where your data files may be uploaded</a:t>
            </a:r>
            <a:r>
              <a:rPr lang="en-US" sz="1200" dirty="0"/>
              <a:t> </a:t>
            </a:r>
            <a:r>
              <a:rPr lang="en-US" sz="1200" dirty="0" smtClean="0"/>
              <a:t>and validated throughout the school year. </a:t>
            </a:r>
          </a:p>
          <a:p>
            <a:r>
              <a:rPr lang="en-US" sz="1200" b="1" dirty="0" smtClean="0"/>
              <a:t> </a:t>
            </a:r>
            <a:endParaRPr lang="en-US" sz="1200" b="1" dirty="0"/>
          </a:p>
        </p:txBody>
      </p:sp>
      <p:sp>
        <p:nvSpPr>
          <p:cNvPr id="38" name="Flowchart: Process 37"/>
          <p:cNvSpPr/>
          <p:nvPr/>
        </p:nvSpPr>
        <p:spPr>
          <a:xfrm>
            <a:off x="487112" y="661817"/>
            <a:ext cx="2930646" cy="2737204"/>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bg1">
                  <a:lumMod val="85000"/>
                </a:schemeClr>
              </a:solidFill>
            </a:endParaRPr>
          </a:p>
        </p:txBody>
      </p:sp>
      <p:sp>
        <p:nvSpPr>
          <p:cNvPr id="39" name="TextBox 38"/>
          <p:cNvSpPr txBox="1"/>
          <p:nvPr/>
        </p:nvSpPr>
        <p:spPr>
          <a:xfrm>
            <a:off x="487111" y="661817"/>
            <a:ext cx="3716692" cy="646331"/>
          </a:xfrm>
          <a:prstGeom prst="rect">
            <a:avLst/>
          </a:prstGeom>
          <a:noFill/>
        </p:spPr>
        <p:txBody>
          <a:bodyPr wrap="square" rtlCol="0">
            <a:spAutoFit/>
          </a:bodyPr>
          <a:lstStyle/>
          <a:p>
            <a:r>
              <a:rPr lang="en-US" b="1" dirty="0" smtClean="0"/>
              <a:t>Special Education Discipline Interchange</a:t>
            </a:r>
            <a:endParaRPr lang="en-US" b="1" dirty="0"/>
          </a:p>
        </p:txBody>
      </p:sp>
      <p:sp>
        <p:nvSpPr>
          <p:cNvPr id="48" name="Flowchart: Process 47"/>
          <p:cNvSpPr/>
          <p:nvPr/>
        </p:nvSpPr>
        <p:spPr>
          <a:xfrm>
            <a:off x="547143" y="3662384"/>
            <a:ext cx="2930575" cy="3090685"/>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49" name="Flowchart: Process 48"/>
          <p:cNvSpPr/>
          <p:nvPr/>
        </p:nvSpPr>
        <p:spPr>
          <a:xfrm>
            <a:off x="3672591" y="3717562"/>
            <a:ext cx="3350302" cy="201617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smtClean="0">
              <a:solidFill>
                <a:schemeClr val="tx1"/>
              </a:solidFill>
            </a:endParaRPr>
          </a:p>
        </p:txBody>
      </p:sp>
      <p:sp>
        <p:nvSpPr>
          <p:cNvPr id="50" name="Oval 49"/>
          <p:cNvSpPr/>
          <p:nvPr/>
        </p:nvSpPr>
        <p:spPr>
          <a:xfrm>
            <a:off x="623496" y="4086894"/>
            <a:ext cx="868026" cy="815408"/>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smtClean="0">
                <a:solidFill>
                  <a:schemeClr val="tx1"/>
                </a:solidFill>
              </a:rPr>
              <a:t>District 1195: SSA File</a:t>
            </a:r>
          </a:p>
        </p:txBody>
      </p:sp>
      <p:sp>
        <p:nvSpPr>
          <p:cNvPr id="51" name="Oval 50"/>
          <p:cNvSpPr/>
          <p:nvPr/>
        </p:nvSpPr>
        <p:spPr>
          <a:xfrm>
            <a:off x="1491523" y="4086894"/>
            <a:ext cx="928918" cy="815407"/>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smtClean="0">
                <a:solidFill>
                  <a:schemeClr val="tx1"/>
                </a:solidFill>
              </a:rPr>
              <a:t>District 1195: Student File</a:t>
            </a:r>
          </a:p>
        </p:txBody>
      </p:sp>
      <p:sp>
        <p:nvSpPr>
          <p:cNvPr id="52" name="TextBox 51"/>
          <p:cNvSpPr txBox="1"/>
          <p:nvPr/>
        </p:nvSpPr>
        <p:spPr>
          <a:xfrm>
            <a:off x="623495" y="3652178"/>
            <a:ext cx="2593299" cy="369332"/>
          </a:xfrm>
          <a:prstGeom prst="rect">
            <a:avLst/>
          </a:prstGeom>
          <a:noFill/>
        </p:spPr>
        <p:txBody>
          <a:bodyPr wrap="square" rtlCol="0">
            <a:spAutoFit/>
          </a:bodyPr>
          <a:lstStyle/>
          <a:p>
            <a:r>
              <a:rPr lang="en-US" b="1" dirty="0" smtClean="0"/>
              <a:t>Student Interchange</a:t>
            </a:r>
            <a:endParaRPr lang="en-US" b="1" dirty="0"/>
          </a:p>
        </p:txBody>
      </p:sp>
      <p:sp>
        <p:nvSpPr>
          <p:cNvPr id="53" name="Oval 52"/>
          <p:cNvSpPr/>
          <p:nvPr/>
        </p:nvSpPr>
        <p:spPr>
          <a:xfrm>
            <a:off x="657279" y="4978249"/>
            <a:ext cx="908953" cy="875689"/>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smtClean="0">
                <a:solidFill>
                  <a:schemeClr val="tx1"/>
                </a:solidFill>
              </a:rPr>
              <a:t>District 1220: SSA File</a:t>
            </a:r>
          </a:p>
        </p:txBody>
      </p:sp>
      <p:sp>
        <p:nvSpPr>
          <p:cNvPr id="54" name="Oval 53"/>
          <p:cNvSpPr/>
          <p:nvPr/>
        </p:nvSpPr>
        <p:spPr>
          <a:xfrm>
            <a:off x="2472670" y="4946753"/>
            <a:ext cx="945088" cy="85595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smtClean="0">
                <a:solidFill>
                  <a:schemeClr val="tx1"/>
                </a:solidFill>
              </a:rPr>
              <a:t>District 1180: Student File</a:t>
            </a:r>
          </a:p>
        </p:txBody>
      </p:sp>
      <p:sp>
        <p:nvSpPr>
          <p:cNvPr id="55" name="Oval 54"/>
          <p:cNvSpPr/>
          <p:nvPr/>
        </p:nvSpPr>
        <p:spPr>
          <a:xfrm>
            <a:off x="2420441" y="4072421"/>
            <a:ext cx="945088" cy="82988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smtClean="0">
                <a:solidFill>
                  <a:schemeClr val="tx1"/>
                </a:solidFill>
              </a:rPr>
              <a:t>District 1180: SSA File</a:t>
            </a:r>
          </a:p>
        </p:txBody>
      </p:sp>
      <p:sp>
        <p:nvSpPr>
          <p:cNvPr id="56" name="Oval 55"/>
          <p:cNvSpPr/>
          <p:nvPr/>
        </p:nvSpPr>
        <p:spPr>
          <a:xfrm>
            <a:off x="1566231" y="4924268"/>
            <a:ext cx="922837" cy="87844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smtClean="0">
                <a:solidFill>
                  <a:schemeClr val="tx1"/>
                </a:solidFill>
              </a:rPr>
              <a:t>District 1220: Student File</a:t>
            </a:r>
          </a:p>
        </p:txBody>
      </p:sp>
      <p:sp>
        <p:nvSpPr>
          <p:cNvPr id="57" name="TextBox 56"/>
          <p:cNvSpPr txBox="1"/>
          <p:nvPr/>
        </p:nvSpPr>
        <p:spPr>
          <a:xfrm>
            <a:off x="3672591" y="3717562"/>
            <a:ext cx="3586397" cy="369332"/>
          </a:xfrm>
          <a:prstGeom prst="rect">
            <a:avLst/>
          </a:prstGeom>
          <a:noFill/>
        </p:spPr>
        <p:txBody>
          <a:bodyPr wrap="square" rtlCol="0">
            <a:spAutoFit/>
          </a:bodyPr>
          <a:lstStyle/>
          <a:p>
            <a:r>
              <a:rPr lang="en-US" b="1" dirty="0" smtClean="0"/>
              <a:t>Special Education IEP Interchange</a:t>
            </a:r>
            <a:endParaRPr lang="en-US" b="1" dirty="0"/>
          </a:p>
        </p:txBody>
      </p:sp>
      <p:sp>
        <p:nvSpPr>
          <p:cNvPr id="58" name="Oval 57"/>
          <p:cNvSpPr/>
          <p:nvPr/>
        </p:nvSpPr>
        <p:spPr>
          <a:xfrm>
            <a:off x="4009869" y="4324662"/>
            <a:ext cx="1337873" cy="103483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smtClean="0">
                <a:solidFill>
                  <a:schemeClr val="tx1"/>
                </a:solidFill>
              </a:rPr>
              <a:t>AU 64233: Special Education Child File</a:t>
            </a:r>
          </a:p>
        </p:txBody>
      </p:sp>
      <p:sp>
        <p:nvSpPr>
          <p:cNvPr id="59" name="Oval 58"/>
          <p:cNvSpPr/>
          <p:nvPr/>
        </p:nvSpPr>
        <p:spPr>
          <a:xfrm>
            <a:off x="5465788" y="4324662"/>
            <a:ext cx="1324755" cy="103483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smtClean="0">
                <a:solidFill>
                  <a:schemeClr val="tx1"/>
                </a:solidFill>
              </a:rPr>
              <a:t>AU 64233: Special Education Participation File</a:t>
            </a:r>
          </a:p>
        </p:txBody>
      </p:sp>
      <p:pic>
        <p:nvPicPr>
          <p:cNvPr id="26" name="Picture 3" descr="C:\Users\Heitman_L\AppData\Local\Microsoft\Windows\Temporary Internet Files\Content.IE5\G531FJ0Q\1325437264[1].png"/>
          <p:cNvPicPr>
            <a:picLocks noGrp="1" noChangeAspect="1" noChangeArrowheads="1"/>
          </p:cNvPicPr>
          <p:nvPr>
            <p:ph sz="quarter" idx="10"/>
          </p:nvPr>
        </p:nvPicPr>
        <p:blipFill>
          <a:blip r:embed="rId2" cstate="print">
            <a:extLst>
              <a:ext uri="{28A0092B-C50C-407E-A947-70E740481C1C}">
                <a14:useLocalDpi xmlns:a14="http://schemas.microsoft.com/office/drawing/2010/main" val="0"/>
              </a:ext>
            </a:extLst>
          </a:blip>
          <a:srcRect/>
          <a:stretch>
            <a:fillRect/>
          </a:stretch>
        </p:blipFill>
        <p:spPr bwMode="auto">
          <a:xfrm>
            <a:off x="5194481" y="2634488"/>
            <a:ext cx="1055085" cy="72976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flipH="1">
            <a:off x="3530184" y="2776408"/>
            <a:ext cx="742014" cy="1782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477718" y="3035508"/>
            <a:ext cx="944380" cy="6166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489554" y="3343843"/>
            <a:ext cx="389744" cy="31854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97099" y="2345963"/>
            <a:ext cx="1124263" cy="99788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5" name="TextBox 24"/>
          <p:cNvSpPr txBox="1"/>
          <p:nvPr/>
        </p:nvSpPr>
        <p:spPr>
          <a:xfrm>
            <a:off x="843253" y="2460182"/>
            <a:ext cx="831954" cy="769441"/>
          </a:xfrm>
          <a:prstGeom prst="rect">
            <a:avLst/>
          </a:prstGeom>
          <a:noFill/>
        </p:spPr>
        <p:txBody>
          <a:bodyPr wrap="square" rtlCol="0">
            <a:spAutoFit/>
          </a:bodyPr>
          <a:lstStyle/>
          <a:p>
            <a:r>
              <a:rPr lang="en-US" sz="1100" b="1" dirty="0" smtClean="0"/>
              <a:t>District 9175: Discipline Action File</a:t>
            </a:r>
            <a:endParaRPr lang="en-US" sz="1100" b="1" dirty="0"/>
          </a:p>
        </p:txBody>
      </p:sp>
      <p:sp>
        <p:nvSpPr>
          <p:cNvPr id="27" name="TextBox 26"/>
          <p:cNvSpPr txBox="1"/>
          <p:nvPr/>
        </p:nvSpPr>
        <p:spPr>
          <a:xfrm>
            <a:off x="4684426" y="1026826"/>
            <a:ext cx="2038663" cy="1323439"/>
          </a:xfrm>
          <a:prstGeom prst="rect">
            <a:avLst/>
          </a:prstGeom>
          <a:noFill/>
        </p:spPr>
        <p:txBody>
          <a:bodyPr wrap="square" rtlCol="0">
            <a:spAutoFit/>
          </a:bodyPr>
          <a:lstStyle/>
          <a:p>
            <a:pPr algn="ctr"/>
            <a:r>
              <a:rPr lang="en-US" sz="1600" b="1" dirty="0"/>
              <a:t>AU 64233: Colorado River </a:t>
            </a:r>
            <a:r>
              <a:rPr lang="en-US" sz="1600" b="1" dirty="0" smtClean="0"/>
              <a:t>BOCES</a:t>
            </a:r>
          </a:p>
          <a:p>
            <a:pPr algn="ctr"/>
            <a:endParaRPr lang="en-US" sz="1600" b="1" dirty="0"/>
          </a:p>
          <a:p>
            <a:pPr algn="ctr"/>
            <a:r>
              <a:rPr lang="en-US" sz="1600" b="1" dirty="0"/>
              <a:t>*Special Education Discipline Snapshot</a:t>
            </a:r>
          </a:p>
        </p:txBody>
      </p:sp>
      <p:sp>
        <p:nvSpPr>
          <p:cNvPr id="34" name="Oval 33"/>
          <p:cNvSpPr/>
          <p:nvPr/>
        </p:nvSpPr>
        <p:spPr>
          <a:xfrm>
            <a:off x="1979460" y="5793699"/>
            <a:ext cx="881962" cy="8619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1" name="Oval 30"/>
          <p:cNvSpPr/>
          <p:nvPr/>
        </p:nvSpPr>
        <p:spPr>
          <a:xfrm>
            <a:off x="1046488" y="5802708"/>
            <a:ext cx="890070" cy="87541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5" name="TextBox 34"/>
          <p:cNvSpPr txBox="1"/>
          <p:nvPr/>
        </p:nvSpPr>
        <p:spPr>
          <a:xfrm>
            <a:off x="1111755" y="5924584"/>
            <a:ext cx="751754" cy="600164"/>
          </a:xfrm>
          <a:prstGeom prst="rect">
            <a:avLst/>
          </a:prstGeom>
          <a:noFill/>
        </p:spPr>
        <p:txBody>
          <a:bodyPr wrap="square" rtlCol="0">
            <a:spAutoFit/>
          </a:bodyPr>
          <a:lstStyle/>
          <a:p>
            <a:r>
              <a:rPr lang="en-US" sz="1100" b="1" dirty="0" smtClean="0"/>
              <a:t>District 9175: SSA File</a:t>
            </a:r>
            <a:endParaRPr lang="en-US" sz="1100" b="1" dirty="0"/>
          </a:p>
        </p:txBody>
      </p:sp>
      <p:sp>
        <p:nvSpPr>
          <p:cNvPr id="36" name="TextBox 35"/>
          <p:cNvSpPr txBox="1"/>
          <p:nvPr/>
        </p:nvSpPr>
        <p:spPr>
          <a:xfrm>
            <a:off x="2128246" y="5908677"/>
            <a:ext cx="688849" cy="769441"/>
          </a:xfrm>
          <a:prstGeom prst="rect">
            <a:avLst/>
          </a:prstGeom>
          <a:noFill/>
        </p:spPr>
        <p:txBody>
          <a:bodyPr wrap="square" rtlCol="0">
            <a:spAutoFit/>
          </a:bodyPr>
          <a:lstStyle/>
          <a:p>
            <a:r>
              <a:rPr lang="en-US" sz="1100" b="1" dirty="0" smtClean="0"/>
              <a:t>District 9175: Student File</a:t>
            </a:r>
            <a:endParaRPr lang="en-US" sz="1100" b="1" dirty="0"/>
          </a:p>
        </p:txBody>
      </p:sp>
      <p:sp>
        <p:nvSpPr>
          <p:cNvPr id="37" name="TextBox 36"/>
          <p:cNvSpPr txBox="1"/>
          <p:nvPr/>
        </p:nvSpPr>
        <p:spPr>
          <a:xfrm>
            <a:off x="0" y="0"/>
            <a:ext cx="6460621" cy="461665"/>
          </a:xfrm>
          <a:prstGeom prst="rect">
            <a:avLst/>
          </a:prstGeom>
          <a:noFill/>
        </p:spPr>
        <p:txBody>
          <a:bodyPr wrap="square" rtlCol="0">
            <a:spAutoFit/>
          </a:bodyPr>
          <a:lstStyle/>
          <a:p>
            <a:r>
              <a:rPr lang="en-US" sz="2400" b="1" dirty="0" smtClean="0"/>
              <a:t>SPECIAL EDUCATION DISCIPLINE</a:t>
            </a:r>
            <a:endParaRPr lang="en-US" sz="2400" b="1" dirty="0"/>
          </a:p>
        </p:txBody>
      </p:sp>
      <p:sp>
        <p:nvSpPr>
          <p:cNvPr id="40" name="TextBox 39"/>
          <p:cNvSpPr txBox="1"/>
          <p:nvPr/>
        </p:nvSpPr>
        <p:spPr>
          <a:xfrm>
            <a:off x="6947941" y="2451849"/>
            <a:ext cx="2196059" cy="1200329"/>
          </a:xfrm>
          <a:prstGeom prst="rect">
            <a:avLst/>
          </a:prstGeom>
          <a:noFill/>
        </p:spPr>
        <p:txBody>
          <a:bodyPr wrap="square" rtlCol="0">
            <a:spAutoFit/>
          </a:bodyPr>
          <a:lstStyle/>
          <a:p>
            <a:endParaRPr lang="en-US" sz="1200" b="1" dirty="0" smtClean="0"/>
          </a:p>
          <a:p>
            <a:endParaRPr lang="en-US" sz="1200" b="1" dirty="0"/>
          </a:p>
          <a:p>
            <a:r>
              <a:rPr lang="en-US" sz="1200" dirty="0" smtClean="0"/>
              <a:t>*</a:t>
            </a:r>
            <a:r>
              <a:rPr lang="en-US" sz="1200" dirty="0"/>
              <a:t>a snapshot is a point in time “picture” of your data extracted from the Interchange files </a:t>
            </a:r>
          </a:p>
          <a:p>
            <a:endParaRPr lang="en-US" sz="1200" dirty="0"/>
          </a:p>
        </p:txBody>
      </p:sp>
      <p:sp>
        <p:nvSpPr>
          <p:cNvPr id="3" name="TextBox 2"/>
          <p:cNvSpPr txBox="1"/>
          <p:nvPr/>
        </p:nvSpPr>
        <p:spPr>
          <a:xfrm>
            <a:off x="6947941" y="-1"/>
            <a:ext cx="2255880" cy="1461331"/>
          </a:xfrm>
          <a:prstGeom prst="rect">
            <a:avLst/>
          </a:prstGeom>
          <a:noFill/>
        </p:spPr>
        <p:txBody>
          <a:bodyPr wrap="square" rtlCol="0">
            <a:spAutoFit/>
          </a:bodyPr>
          <a:lstStyle/>
          <a:p>
            <a:endParaRPr lang="en-US" dirty="0"/>
          </a:p>
        </p:txBody>
      </p:sp>
      <p:sp>
        <p:nvSpPr>
          <p:cNvPr id="4" name="Rectangle 3"/>
          <p:cNvSpPr/>
          <p:nvPr/>
        </p:nvSpPr>
        <p:spPr>
          <a:xfrm>
            <a:off x="7483640" y="162370"/>
            <a:ext cx="284471" cy="20696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483641" y="984981"/>
            <a:ext cx="159798" cy="1931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887661" y="8546"/>
            <a:ext cx="1256339" cy="1169551"/>
          </a:xfrm>
          <a:prstGeom prst="rect">
            <a:avLst/>
          </a:prstGeom>
          <a:noFill/>
        </p:spPr>
        <p:txBody>
          <a:bodyPr wrap="square" rtlCol="0">
            <a:spAutoFit/>
          </a:bodyPr>
          <a:lstStyle/>
          <a:p>
            <a:r>
              <a:rPr lang="en-US" sz="1400" dirty="0" smtClean="0"/>
              <a:t>AU Responsibility</a:t>
            </a:r>
          </a:p>
          <a:p>
            <a:endParaRPr lang="en-US" sz="1400" dirty="0" smtClean="0"/>
          </a:p>
          <a:p>
            <a:r>
              <a:rPr lang="en-US" sz="1400" dirty="0" smtClean="0"/>
              <a:t>District(s) Responsibility </a:t>
            </a:r>
            <a:endParaRPr lang="en-US" sz="1400" dirty="0"/>
          </a:p>
        </p:txBody>
      </p:sp>
      <p:sp>
        <p:nvSpPr>
          <p:cNvPr id="42" name="Rectangle 41"/>
          <p:cNvSpPr/>
          <p:nvPr/>
        </p:nvSpPr>
        <p:spPr>
          <a:xfrm>
            <a:off x="7483640" y="661817"/>
            <a:ext cx="159799" cy="2079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760038" y="661817"/>
            <a:ext cx="142236" cy="2079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44276" y="970105"/>
            <a:ext cx="157997" cy="20799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995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597</TotalTime>
  <Words>4543</Words>
  <Application>Microsoft Office PowerPoint</Application>
  <PresentationFormat>On-screen Show (4:3)</PresentationFormat>
  <Paragraphs>667</Paragraphs>
  <Slides>59</Slides>
  <Notes>10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Special Education Discipline 2019-2020</vt:lpstr>
      <vt:lpstr>Special Education Discipline</vt:lpstr>
      <vt:lpstr>TRAINING TOPICS</vt:lpstr>
      <vt:lpstr>Purpose </vt:lpstr>
      <vt:lpstr>Special Education Discipline Interchange/Snapshot vs. School Discipline and Attendance (SDA)  </vt:lpstr>
      <vt:lpstr>Special Education Discipline Identity Management: Access to Data Pipeline</vt:lpstr>
      <vt:lpstr>Roles and Responsibilities</vt:lpstr>
      <vt:lpstr>Data Pipeline Flow</vt:lpstr>
      <vt:lpstr>DISCIPLINE</vt:lpstr>
      <vt:lpstr>PowerPoint Presentation</vt:lpstr>
      <vt:lpstr>Timeline Continued</vt:lpstr>
      <vt:lpstr>Timeline Continued</vt:lpstr>
      <vt:lpstr>Content</vt:lpstr>
      <vt:lpstr>Unilateral Removals</vt:lpstr>
      <vt:lpstr>Interim Alternative Educational Setting (IAES)</vt:lpstr>
      <vt:lpstr> Reporting Period</vt:lpstr>
      <vt:lpstr> Special Education Discipline Interchange (District-DIS Role)</vt:lpstr>
      <vt:lpstr>Special Education Discipline Interchange – 1 File</vt:lpstr>
      <vt:lpstr>Special Education Discipline Interchange Resources</vt:lpstr>
      <vt:lpstr>Disciplines – Suspension &amp; Expulsions</vt:lpstr>
      <vt:lpstr>Unilateral Removals</vt:lpstr>
      <vt:lpstr>ACTION TYPES</vt:lpstr>
      <vt:lpstr>Discipline Action File</vt:lpstr>
      <vt:lpstr>Discipline Action Length</vt:lpstr>
      <vt:lpstr>How to Report Disciplines</vt:lpstr>
      <vt:lpstr>PowerPoint Presentation</vt:lpstr>
      <vt:lpstr>PowerPoint Presentation</vt:lpstr>
      <vt:lpstr>How to Report Removals</vt:lpstr>
      <vt:lpstr>PowerPoint Presentation</vt:lpstr>
      <vt:lpstr>Who to Exclude </vt:lpstr>
      <vt:lpstr>Special Education Discipline Snapshot (AU-SPI Role)</vt:lpstr>
      <vt:lpstr>Snapshot Criteria</vt:lpstr>
      <vt:lpstr>Special Education Discipline Snapshot Resources</vt:lpstr>
      <vt:lpstr>Snapshot Error and Warning  Codes</vt:lpstr>
      <vt:lpstr>Discipline Incident and School Enrollment Date Comparison Report</vt:lpstr>
      <vt:lpstr>Discipline Incident and School Enrollment  Date Comparison Report</vt:lpstr>
      <vt:lpstr>Exceptions</vt:lpstr>
      <vt:lpstr>Exception to the Rule</vt:lpstr>
      <vt:lpstr>Interchange Exception</vt:lpstr>
      <vt:lpstr>Special Education Discipline</vt:lpstr>
      <vt:lpstr>Snapshot Exceptions</vt:lpstr>
      <vt:lpstr>Data Pipeline Process</vt:lpstr>
      <vt:lpstr>Accessing the Data Pipeline</vt:lpstr>
      <vt:lpstr>Single Sign On</vt:lpstr>
      <vt:lpstr>Special Education Discipline- No Discipline Actions</vt:lpstr>
      <vt:lpstr>Helpful Status Screen</vt:lpstr>
      <vt:lpstr>1st Step: Format Checker *optional</vt:lpstr>
      <vt:lpstr>Format Checker Results</vt:lpstr>
      <vt:lpstr>Step 2: Data File Upload</vt:lpstr>
      <vt:lpstr>Step 3: Check Batch Maintenance Screen </vt:lpstr>
      <vt:lpstr>File Won’t Upload?? Check for these… </vt:lpstr>
      <vt:lpstr>Reviewing Errors – Pipeline Reports </vt:lpstr>
      <vt:lpstr>Reviewing Errors– Cognos Reports</vt:lpstr>
      <vt:lpstr>Reviewing Errors Error Reports in COGNOS</vt:lpstr>
      <vt:lpstr>Creating a Snapshot (AU/SPI role)</vt:lpstr>
      <vt:lpstr>Special Education Discipline – Snapshot Reports (SPI role-AUs)</vt:lpstr>
      <vt:lpstr>District Report to see Snapshot Errors</vt:lpstr>
      <vt:lpstr>Assistance Needed?</vt:lpstr>
      <vt:lpstr>We appreciate your time and participation! </vt:lpstr>
    </vt:vector>
  </TitlesOfParts>
  <Company>Colorado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58</cp:revision>
  <dcterms:created xsi:type="dcterms:W3CDTF">2019-06-25T17:30:52Z</dcterms:created>
  <dcterms:modified xsi:type="dcterms:W3CDTF">2020-05-06T18:40:31Z</dcterms:modified>
</cp:coreProperties>
</file>