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1"/>
  </p:notesMasterIdLst>
  <p:sldIdLst>
    <p:sldId id="271" r:id="rId2"/>
    <p:sldId id="272" r:id="rId3"/>
    <p:sldId id="273" r:id="rId4"/>
    <p:sldId id="274" r:id="rId5"/>
    <p:sldId id="276" r:id="rId6"/>
    <p:sldId id="277" r:id="rId7"/>
    <p:sldId id="278" r:id="rId8"/>
    <p:sldId id="27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308" r:id="rId38"/>
    <p:sldId id="309" r:id="rId39"/>
    <p:sldId id="310" r:id="rId40"/>
    <p:sldId id="311" r:id="rId41"/>
    <p:sldId id="312" r:id="rId42"/>
    <p:sldId id="313" r:id="rId43"/>
    <p:sldId id="314" r:id="rId44"/>
    <p:sldId id="315" r:id="rId45"/>
    <p:sldId id="316" r:id="rId46"/>
    <p:sldId id="317" r:id="rId47"/>
    <p:sldId id="318" r:id="rId48"/>
    <p:sldId id="319" r:id="rId49"/>
    <p:sldId id="320" r:id="rId50"/>
    <p:sldId id="321" r:id="rId51"/>
    <p:sldId id="322" r:id="rId52"/>
    <p:sldId id="323" r:id="rId53"/>
    <p:sldId id="325" r:id="rId54"/>
    <p:sldId id="326" r:id="rId55"/>
    <p:sldId id="327" r:id="rId56"/>
    <p:sldId id="328" r:id="rId57"/>
    <p:sldId id="329" r:id="rId58"/>
    <p:sldId id="330" r:id="rId59"/>
    <p:sldId id="331" r:id="rId60"/>
    <p:sldId id="358" r:id="rId61"/>
    <p:sldId id="359" r:id="rId62"/>
    <p:sldId id="360" r:id="rId63"/>
    <p:sldId id="361" r:id="rId64"/>
    <p:sldId id="362" r:id="rId65"/>
    <p:sldId id="363" r:id="rId66"/>
    <p:sldId id="364" r:id="rId67"/>
    <p:sldId id="365" r:id="rId68"/>
    <p:sldId id="366" r:id="rId69"/>
    <p:sldId id="367" r:id="rId70"/>
    <p:sldId id="343" r:id="rId71"/>
    <p:sldId id="352" r:id="rId72"/>
    <p:sldId id="357" r:id="rId73"/>
    <p:sldId id="353" r:id="rId74"/>
    <p:sldId id="354" r:id="rId75"/>
    <p:sldId id="355" r:id="rId76"/>
    <p:sldId id="356" r:id="rId77"/>
    <p:sldId id="349" r:id="rId78"/>
    <p:sldId id="350" r:id="rId79"/>
    <p:sldId id="351"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C4E7"/>
    <a:srgbClr val="33CCFF"/>
    <a:srgbClr val="000000"/>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664" autoAdjust="0"/>
  </p:normalViewPr>
  <p:slideViewPr>
    <p:cSldViewPr snapToGrid="0">
      <p:cViewPr varScale="1">
        <p:scale>
          <a:sx n="116" d="100"/>
          <a:sy n="116" d="100"/>
        </p:scale>
        <p:origin x="14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635450-7BE8-45EB-8EA4-C1FD12299EE0}"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1FFEA870-349B-43A6-AAD7-A17583842ABE}">
      <dgm:prSet phldrT="[Text]"/>
      <dgm:spPr/>
      <dgm:t>
        <a:bodyPr/>
        <a:lstStyle/>
        <a:p>
          <a:r>
            <a:rPr lang="en-US" b="1" smtClean="0"/>
            <a:t>Create/Update Data Files</a:t>
          </a:r>
          <a:endParaRPr lang="en-US" b="1" dirty="0"/>
        </a:p>
      </dgm:t>
    </dgm:pt>
    <dgm:pt modelId="{2BFA5A84-2179-4D26-B1A5-D4931A974DE9}" type="parTrans" cxnId="{828D6936-D334-4BD1-9D89-2C837686C00B}">
      <dgm:prSet/>
      <dgm:spPr/>
      <dgm:t>
        <a:bodyPr/>
        <a:lstStyle/>
        <a:p>
          <a:endParaRPr lang="en-US"/>
        </a:p>
      </dgm:t>
    </dgm:pt>
    <dgm:pt modelId="{69D22DE2-51A7-4B07-8D04-FC3778FDCEE4}" type="sibTrans" cxnId="{828D6936-D334-4BD1-9D89-2C837686C00B}">
      <dgm:prSet/>
      <dgm:spPr/>
      <dgm:t>
        <a:bodyPr/>
        <a:lstStyle/>
        <a:p>
          <a:endParaRPr lang="en-US"/>
        </a:p>
      </dgm:t>
    </dgm:pt>
    <dgm:pt modelId="{8427587D-CE7C-4C2D-BF7F-83486B17660F}">
      <dgm:prSet phldrT="[Text]"/>
      <dgm:spPr/>
      <dgm:t>
        <a:bodyPr/>
        <a:lstStyle/>
        <a:p>
          <a:r>
            <a:rPr lang="en-US" b="1" smtClean="0"/>
            <a:t>Upload files in Data File Upload</a:t>
          </a:r>
          <a:endParaRPr lang="en-US" b="1" dirty="0"/>
        </a:p>
      </dgm:t>
    </dgm:pt>
    <dgm:pt modelId="{87D7FAE8-28B0-4892-893C-959235F12561}" type="parTrans" cxnId="{1933106E-48BA-4B68-88B4-F438823CD2DD}">
      <dgm:prSet/>
      <dgm:spPr/>
      <dgm:t>
        <a:bodyPr/>
        <a:lstStyle/>
        <a:p>
          <a:endParaRPr lang="en-US"/>
        </a:p>
      </dgm:t>
    </dgm:pt>
    <dgm:pt modelId="{922E96A8-AF81-4A61-8C60-63817B9280F8}" type="sibTrans" cxnId="{1933106E-48BA-4B68-88B4-F438823CD2DD}">
      <dgm:prSet/>
      <dgm:spPr/>
      <dgm:t>
        <a:bodyPr/>
        <a:lstStyle/>
        <a:p>
          <a:endParaRPr lang="en-US"/>
        </a:p>
      </dgm:t>
    </dgm:pt>
    <dgm:pt modelId="{89C7EAD3-E90E-484D-91D9-0405026FBA5A}">
      <dgm:prSet phldrT="[Text]"/>
      <dgm:spPr/>
      <dgm:t>
        <a:bodyPr/>
        <a:lstStyle/>
        <a:p>
          <a:r>
            <a:rPr lang="en-US" b="1" smtClean="0"/>
            <a:t>Review Batch Maintenance</a:t>
          </a:r>
          <a:endParaRPr lang="en-US" b="1" dirty="0"/>
        </a:p>
      </dgm:t>
    </dgm:pt>
    <dgm:pt modelId="{C60D841D-8744-4089-8AB5-07734AD657F7}" type="parTrans" cxnId="{C655710B-C81F-4829-BEE9-0E2504DD72CC}">
      <dgm:prSet/>
      <dgm:spPr/>
      <dgm:t>
        <a:bodyPr/>
        <a:lstStyle/>
        <a:p>
          <a:endParaRPr lang="en-US"/>
        </a:p>
      </dgm:t>
    </dgm:pt>
    <dgm:pt modelId="{6DAC399E-4CF6-41E1-9D9F-1FF2A74B8BBF}" type="sibTrans" cxnId="{C655710B-C81F-4829-BEE9-0E2504DD72CC}">
      <dgm:prSet/>
      <dgm:spPr/>
      <dgm:t>
        <a:bodyPr/>
        <a:lstStyle/>
        <a:p>
          <a:endParaRPr lang="en-US"/>
        </a:p>
      </dgm:t>
    </dgm:pt>
    <dgm:pt modelId="{D82C355A-0CBB-427A-9B3F-3276C89D05C9}">
      <dgm:prSet/>
      <dgm:spPr/>
      <dgm:t>
        <a:bodyPr/>
        <a:lstStyle/>
        <a:p>
          <a:r>
            <a:rPr lang="en-US" b="1" smtClean="0"/>
            <a:t>Review Error Reports in Cognos</a:t>
          </a:r>
          <a:endParaRPr lang="en-US" b="1" dirty="0"/>
        </a:p>
      </dgm:t>
    </dgm:pt>
    <dgm:pt modelId="{133FA631-CE2F-4428-99C7-D31F3A4D3B84}" type="parTrans" cxnId="{42BBF680-9E03-4BF7-9D53-09E0B6538F15}">
      <dgm:prSet/>
      <dgm:spPr/>
      <dgm:t>
        <a:bodyPr/>
        <a:lstStyle/>
        <a:p>
          <a:endParaRPr lang="en-US"/>
        </a:p>
      </dgm:t>
    </dgm:pt>
    <dgm:pt modelId="{22E3D24D-8258-44D4-8172-26BCB47B914D}" type="sibTrans" cxnId="{42BBF680-9E03-4BF7-9D53-09E0B6538F15}">
      <dgm:prSet/>
      <dgm:spPr/>
      <dgm:t>
        <a:bodyPr/>
        <a:lstStyle/>
        <a:p>
          <a:endParaRPr lang="en-US"/>
        </a:p>
      </dgm:t>
    </dgm:pt>
    <dgm:pt modelId="{76381823-0A0E-4B66-9B02-89F7F31C1E3E}">
      <dgm:prSet/>
      <dgm:spPr/>
      <dgm:t>
        <a:bodyPr/>
        <a:lstStyle/>
        <a:p>
          <a:r>
            <a:rPr lang="en-US" b="1" dirty="0" smtClean="0"/>
            <a:t>Correct Data Files in Source System</a:t>
          </a:r>
          <a:endParaRPr lang="en-US" b="1" dirty="0"/>
        </a:p>
      </dgm:t>
    </dgm:pt>
    <dgm:pt modelId="{6C9FB708-2B72-4053-9241-066E6448DCA1}" type="parTrans" cxnId="{C9FAF22C-9794-4B4C-8038-D30CD0612F24}">
      <dgm:prSet/>
      <dgm:spPr/>
      <dgm:t>
        <a:bodyPr/>
        <a:lstStyle/>
        <a:p>
          <a:endParaRPr lang="en-US"/>
        </a:p>
      </dgm:t>
    </dgm:pt>
    <dgm:pt modelId="{5CE50CAC-DA27-4639-ACE0-9BF60CBBCF92}" type="sibTrans" cxnId="{C9FAF22C-9794-4B4C-8038-D30CD0612F24}">
      <dgm:prSet/>
      <dgm:spPr/>
      <dgm:t>
        <a:bodyPr/>
        <a:lstStyle/>
        <a:p>
          <a:endParaRPr lang="en-US"/>
        </a:p>
      </dgm:t>
    </dgm:pt>
    <dgm:pt modelId="{702D1D68-DF5A-4A74-9EA7-7A8D98AC084B}">
      <dgm:prSet phldrT="[Text]"/>
      <dgm:spPr/>
      <dgm:t>
        <a:bodyPr/>
        <a:lstStyle/>
        <a:p>
          <a:r>
            <a:rPr lang="en-US" b="1" smtClean="0"/>
            <a:t>Upload files in Format Checker</a:t>
          </a:r>
          <a:endParaRPr lang="en-US" b="1" dirty="0"/>
        </a:p>
      </dgm:t>
    </dgm:pt>
    <dgm:pt modelId="{1B3697FD-0BA3-42EB-875B-184F4808DD7D}" type="parTrans" cxnId="{B9DC3D55-4914-44AB-B906-99B73918D338}">
      <dgm:prSet/>
      <dgm:spPr/>
      <dgm:t>
        <a:bodyPr/>
        <a:lstStyle/>
        <a:p>
          <a:endParaRPr lang="en-US"/>
        </a:p>
      </dgm:t>
    </dgm:pt>
    <dgm:pt modelId="{0A892FA2-E74C-4523-8A55-9E07FEC043F5}" type="sibTrans" cxnId="{B9DC3D55-4914-44AB-B906-99B73918D338}">
      <dgm:prSet/>
      <dgm:spPr/>
      <dgm:t>
        <a:bodyPr/>
        <a:lstStyle/>
        <a:p>
          <a:endParaRPr lang="en-US"/>
        </a:p>
      </dgm:t>
    </dgm:pt>
    <dgm:pt modelId="{F68F898B-99B1-4DC0-869B-0086926AEF57}" type="pres">
      <dgm:prSet presAssocID="{68635450-7BE8-45EB-8EA4-C1FD12299EE0}" presName="diagram" presStyleCnt="0">
        <dgm:presLayoutVars>
          <dgm:dir/>
          <dgm:resizeHandles val="exact"/>
        </dgm:presLayoutVars>
      </dgm:prSet>
      <dgm:spPr/>
      <dgm:t>
        <a:bodyPr/>
        <a:lstStyle/>
        <a:p>
          <a:endParaRPr lang="en-US"/>
        </a:p>
      </dgm:t>
    </dgm:pt>
    <dgm:pt modelId="{BA1D115F-5BFC-4FB0-AF5F-4A0F5AB1F7AE}" type="pres">
      <dgm:prSet presAssocID="{1FFEA870-349B-43A6-AAD7-A17583842ABE}" presName="node" presStyleLbl="node1" presStyleIdx="0" presStyleCnt="6">
        <dgm:presLayoutVars>
          <dgm:bulletEnabled val="1"/>
        </dgm:presLayoutVars>
      </dgm:prSet>
      <dgm:spPr/>
      <dgm:t>
        <a:bodyPr/>
        <a:lstStyle/>
        <a:p>
          <a:endParaRPr lang="en-US"/>
        </a:p>
      </dgm:t>
    </dgm:pt>
    <dgm:pt modelId="{4E303AA4-7E71-42A0-A8FC-EA5B8BF84102}" type="pres">
      <dgm:prSet presAssocID="{69D22DE2-51A7-4B07-8D04-FC3778FDCEE4}" presName="sibTrans" presStyleLbl="sibTrans2D1" presStyleIdx="0" presStyleCnt="5" custLinFactNeighborX="8642" custLinFactNeighborY="11003"/>
      <dgm:spPr/>
      <dgm:t>
        <a:bodyPr/>
        <a:lstStyle/>
        <a:p>
          <a:endParaRPr lang="en-US"/>
        </a:p>
      </dgm:t>
    </dgm:pt>
    <dgm:pt modelId="{2DAC7929-F0E9-40EA-B97F-DB97443826E0}" type="pres">
      <dgm:prSet presAssocID="{69D22DE2-51A7-4B07-8D04-FC3778FDCEE4}" presName="connectorText" presStyleLbl="sibTrans2D1" presStyleIdx="0" presStyleCnt="5"/>
      <dgm:spPr/>
      <dgm:t>
        <a:bodyPr/>
        <a:lstStyle/>
        <a:p>
          <a:endParaRPr lang="en-US"/>
        </a:p>
      </dgm:t>
    </dgm:pt>
    <dgm:pt modelId="{77CF8226-B476-4B80-9EB2-9623636373BC}" type="pres">
      <dgm:prSet presAssocID="{702D1D68-DF5A-4A74-9EA7-7A8D98AC084B}" presName="node" presStyleLbl="node1" presStyleIdx="1" presStyleCnt="6" custLinFactNeighborX="-1457" custLinFactNeighborY="1853">
        <dgm:presLayoutVars>
          <dgm:bulletEnabled val="1"/>
        </dgm:presLayoutVars>
      </dgm:prSet>
      <dgm:spPr/>
      <dgm:t>
        <a:bodyPr/>
        <a:lstStyle/>
        <a:p>
          <a:endParaRPr lang="en-US"/>
        </a:p>
      </dgm:t>
    </dgm:pt>
    <dgm:pt modelId="{D565754F-7CF2-4102-A9DA-589D098DC85A}" type="pres">
      <dgm:prSet presAssocID="{0A892FA2-E74C-4523-8A55-9E07FEC043F5}" presName="sibTrans" presStyleLbl="sibTrans2D1" presStyleIdx="1" presStyleCnt="5"/>
      <dgm:spPr/>
      <dgm:t>
        <a:bodyPr/>
        <a:lstStyle/>
        <a:p>
          <a:endParaRPr lang="en-US"/>
        </a:p>
      </dgm:t>
    </dgm:pt>
    <dgm:pt modelId="{8636D710-A13D-4DC4-B202-320C18B8497F}" type="pres">
      <dgm:prSet presAssocID="{0A892FA2-E74C-4523-8A55-9E07FEC043F5}" presName="connectorText" presStyleLbl="sibTrans2D1" presStyleIdx="1" presStyleCnt="5"/>
      <dgm:spPr/>
      <dgm:t>
        <a:bodyPr/>
        <a:lstStyle/>
        <a:p>
          <a:endParaRPr lang="en-US"/>
        </a:p>
      </dgm:t>
    </dgm:pt>
    <dgm:pt modelId="{2BE2D3E8-1A1B-433F-9481-1194DD23023A}" type="pres">
      <dgm:prSet presAssocID="{8427587D-CE7C-4C2D-BF7F-83486B17660F}" presName="node" presStyleLbl="node1" presStyleIdx="2" presStyleCnt="6" custLinFactNeighborX="-1457" custLinFactNeighborY="1853">
        <dgm:presLayoutVars>
          <dgm:bulletEnabled val="1"/>
        </dgm:presLayoutVars>
      </dgm:prSet>
      <dgm:spPr/>
      <dgm:t>
        <a:bodyPr/>
        <a:lstStyle/>
        <a:p>
          <a:endParaRPr lang="en-US"/>
        </a:p>
      </dgm:t>
    </dgm:pt>
    <dgm:pt modelId="{DD63DBF7-9724-4AFB-A41C-AFC7588AD9E8}" type="pres">
      <dgm:prSet presAssocID="{922E96A8-AF81-4A61-8C60-63817B9280F8}" presName="sibTrans" presStyleLbl="sibTrans2D1" presStyleIdx="2" presStyleCnt="5"/>
      <dgm:spPr/>
      <dgm:t>
        <a:bodyPr/>
        <a:lstStyle/>
        <a:p>
          <a:endParaRPr lang="en-US"/>
        </a:p>
      </dgm:t>
    </dgm:pt>
    <dgm:pt modelId="{1FB26292-BB01-4D13-80A0-DD2699AFFDDE}" type="pres">
      <dgm:prSet presAssocID="{922E96A8-AF81-4A61-8C60-63817B9280F8}" presName="connectorText" presStyleLbl="sibTrans2D1" presStyleIdx="2" presStyleCnt="5"/>
      <dgm:spPr/>
      <dgm:t>
        <a:bodyPr/>
        <a:lstStyle/>
        <a:p>
          <a:endParaRPr lang="en-US"/>
        </a:p>
      </dgm:t>
    </dgm:pt>
    <dgm:pt modelId="{ABAF1FF5-3558-4DA0-BD61-E09E17F54DD7}" type="pres">
      <dgm:prSet presAssocID="{89C7EAD3-E90E-484D-91D9-0405026FBA5A}" presName="node" presStyleLbl="node1" presStyleIdx="3" presStyleCnt="6" custLinFactNeighborX="-1122" custLinFactNeighborY="-12947">
        <dgm:presLayoutVars>
          <dgm:bulletEnabled val="1"/>
        </dgm:presLayoutVars>
      </dgm:prSet>
      <dgm:spPr/>
      <dgm:t>
        <a:bodyPr/>
        <a:lstStyle/>
        <a:p>
          <a:endParaRPr lang="en-US"/>
        </a:p>
      </dgm:t>
    </dgm:pt>
    <dgm:pt modelId="{F34CCD06-BC59-491B-91DB-495DA1DB0465}" type="pres">
      <dgm:prSet presAssocID="{6DAC399E-4CF6-41E1-9D9F-1FF2A74B8BBF}" presName="sibTrans" presStyleLbl="sibTrans2D1" presStyleIdx="3" presStyleCnt="5"/>
      <dgm:spPr/>
      <dgm:t>
        <a:bodyPr/>
        <a:lstStyle/>
        <a:p>
          <a:endParaRPr lang="en-US"/>
        </a:p>
      </dgm:t>
    </dgm:pt>
    <dgm:pt modelId="{B7B3F665-EB31-4841-8525-C530049F6DB1}" type="pres">
      <dgm:prSet presAssocID="{6DAC399E-4CF6-41E1-9D9F-1FF2A74B8BBF}" presName="connectorText" presStyleLbl="sibTrans2D1" presStyleIdx="3" presStyleCnt="5"/>
      <dgm:spPr/>
      <dgm:t>
        <a:bodyPr/>
        <a:lstStyle/>
        <a:p>
          <a:endParaRPr lang="en-US"/>
        </a:p>
      </dgm:t>
    </dgm:pt>
    <dgm:pt modelId="{B149379C-96A8-4935-820E-5D8EFAD92B1A}" type="pres">
      <dgm:prSet presAssocID="{D82C355A-0CBB-427A-9B3F-3276C89D05C9}" presName="node" presStyleLbl="node1" presStyleIdx="4" presStyleCnt="6" custLinFactNeighborX="-800" custLinFactNeighborY="-12947">
        <dgm:presLayoutVars>
          <dgm:bulletEnabled val="1"/>
        </dgm:presLayoutVars>
      </dgm:prSet>
      <dgm:spPr/>
      <dgm:t>
        <a:bodyPr/>
        <a:lstStyle/>
        <a:p>
          <a:endParaRPr lang="en-US"/>
        </a:p>
      </dgm:t>
    </dgm:pt>
    <dgm:pt modelId="{D0E54141-F69A-43B7-B59D-C447D65EBC05}" type="pres">
      <dgm:prSet presAssocID="{22E3D24D-8258-44D4-8172-26BCB47B914D}" presName="sibTrans" presStyleLbl="sibTrans2D1" presStyleIdx="4" presStyleCnt="5"/>
      <dgm:spPr/>
      <dgm:t>
        <a:bodyPr/>
        <a:lstStyle/>
        <a:p>
          <a:endParaRPr lang="en-US"/>
        </a:p>
      </dgm:t>
    </dgm:pt>
    <dgm:pt modelId="{CB780073-D4A1-4A5C-AE77-8C77B6F8676D}" type="pres">
      <dgm:prSet presAssocID="{22E3D24D-8258-44D4-8172-26BCB47B914D}" presName="connectorText" presStyleLbl="sibTrans2D1" presStyleIdx="4" presStyleCnt="5"/>
      <dgm:spPr/>
      <dgm:t>
        <a:bodyPr/>
        <a:lstStyle/>
        <a:p>
          <a:endParaRPr lang="en-US"/>
        </a:p>
      </dgm:t>
    </dgm:pt>
    <dgm:pt modelId="{C050DC38-CDD3-4059-B425-4ECA51E4FEFF}" type="pres">
      <dgm:prSet presAssocID="{76381823-0A0E-4B66-9B02-89F7F31C1E3E}" presName="node" presStyleLbl="node1" presStyleIdx="5" presStyleCnt="6" custLinFactNeighborX="-696" custLinFactNeighborY="-12947">
        <dgm:presLayoutVars>
          <dgm:bulletEnabled val="1"/>
        </dgm:presLayoutVars>
      </dgm:prSet>
      <dgm:spPr/>
      <dgm:t>
        <a:bodyPr/>
        <a:lstStyle/>
        <a:p>
          <a:endParaRPr lang="en-US"/>
        </a:p>
      </dgm:t>
    </dgm:pt>
  </dgm:ptLst>
  <dgm:cxnLst>
    <dgm:cxn modelId="{DA531BDB-F753-4CEC-94E9-525EA21FD458}" type="presOf" srcId="{1FFEA870-349B-43A6-AAD7-A17583842ABE}" destId="{BA1D115F-5BFC-4FB0-AF5F-4A0F5AB1F7AE}" srcOrd="0" destOrd="0" presId="urn:microsoft.com/office/officeart/2005/8/layout/process5"/>
    <dgm:cxn modelId="{6A1D2975-C4F8-4877-85F7-2FE5E49F82CA}" type="presOf" srcId="{68635450-7BE8-45EB-8EA4-C1FD12299EE0}" destId="{F68F898B-99B1-4DC0-869B-0086926AEF57}" srcOrd="0" destOrd="0" presId="urn:microsoft.com/office/officeart/2005/8/layout/process5"/>
    <dgm:cxn modelId="{218CA21F-60CC-43CF-879C-44EA40D19D33}" type="presOf" srcId="{D82C355A-0CBB-427A-9B3F-3276C89D05C9}" destId="{B149379C-96A8-4935-820E-5D8EFAD92B1A}" srcOrd="0" destOrd="0" presId="urn:microsoft.com/office/officeart/2005/8/layout/process5"/>
    <dgm:cxn modelId="{828D6936-D334-4BD1-9D89-2C837686C00B}" srcId="{68635450-7BE8-45EB-8EA4-C1FD12299EE0}" destId="{1FFEA870-349B-43A6-AAD7-A17583842ABE}" srcOrd="0" destOrd="0" parTransId="{2BFA5A84-2179-4D26-B1A5-D4931A974DE9}" sibTransId="{69D22DE2-51A7-4B07-8D04-FC3778FDCEE4}"/>
    <dgm:cxn modelId="{BF02449E-D782-407B-93CA-D036DC020965}" type="presOf" srcId="{922E96A8-AF81-4A61-8C60-63817B9280F8}" destId="{DD63DBF7-9724-4AFB-A41C-AFC7588AD9E8}" srcOrd="0" destOrd="0" presId="urn:microsoft.com/office/officeart/2005/8/layout/process5"/>
    <dgm:cxn modelId="{B9DC3D55-4914-44AB-B906-99B73918D338}" srcId="{68635450-7BE8-45EB-8EA4-C1FD12299EE0}" destId="{702D1D68-DF5A-4A74-9EA7-7A8D98AC084B}" srcOrd="1" destOrd="0" parTransId="{1B3697FD-0BA3-42EB-875B-184F4808DD7D}" sibTransId="{0A892FA2-E74C-4523-8A55-9E07FEC043F5}"/>
    <dgm:cxn modelId="{42BBF680-9E03-4BF7-9D53-09E0B6538F15}" srcId="{68635450-7BE8-45EB-8EA4-C1FD12299EE0}" destId="{D82C355A-0CBB-427A-9B3F-3276C89D05C9}" srcOrd="4" destOrd="0" parTransId="{133FA631-CE2F-4428-99C7-D31F3A4D3B84}" sibTransId="{22E3D24D-8258-44D4-8172-26BCB47B914D}"/>
    <dgm:cxn modelId="{CA829A83-6515-4E24-9DC4-6271ED9EC784}" type="presOf" srcId="{922E96A8-AF81-4A61-8C60-63817B9280F8}" destId="{1FB26292-BB01-4D13-80A0-DD2699AFFDDE}" srcOrd="1" destOrd="0" presId="urn:microsoft.com/office/officeart/2005/8/layout/process5"/>
    <dgm:cxn modelId="{C24FBDED-7554-4072-A21B-94E462F92D27}" type="presOf" srcId="{0A892FA2-E74C-4523-8A55-9E07FEC043F5}" destId="{8636D710-A13D-4DC4-B202-320C18B8497F}" srcOrd="1" destOrd="0" presId="urn:microsoft.com/office/officeart/2005/8/layout/process5"/>
    <dgm:cxn modelId="{15E2660B-9A38-4696-B90F-F4E10892A248}" type="presOf" srcId="{0A892FA2-E74C-4523-8A55-9E07FEC043F5}" destId="{D565754F-7CF2-4102-A9DA-589D098DC85A}" srcOrd="0" destOrd="0" presId="urn:microsoft.com/office/officeart/2005/8/layout/process5"/>
    <dgm:cxn modelId="{D96EFAEB-569D-4441-935D-A5740EFDFFBF}" type="presOf" srcId="{89C7EAD3-E90E-484D-91D9-0405026FBA5A}" destId="{ABAF1FF5-3558-4DA0-BD61-E09E17F54DD7}" srcOrd="0" destOrd="0" presId="urn:microsoft.com/office/officeart/2005/8/layout/process5"/>
    <dgm:cxn modelId="{5170BB6A-3135-4690-B901-7FA379C28BE0}" type="presOf" srcId="{6DAC399E-4CF6-41E1-9D9F-1FF2A74B8BBF}" destId="{F34CCD06-BC59-491B-91DB-495DA1DB0465}" srcOrd="0" destOrd="0" presId="urn:microsoft.com/office/officeart/2005/8/layout/process5"/>
    <dgm:cxn modelId="{4A633CC3-A079-4D15-85E3-1B072264B483}" type="presOf" srcId="{69D22DE2-51A7-4B07-8D04-FC3778FDCEE4}" destId="{2DAC7929-F0E9-40EA-B97F-DB97443826E0}" srcOrd="1" destOrd="0" presId="urn:microsoft.com/office/officeart/2005/8/layout/process5"/>
    <dgm:cxn modelId="{C60B799F-BF46-445A-B96B-0A0F62FF20CA}" type="presOf" srcId="{702D1D68-DF5A-4A74-9EA7-7A8D98AC084B}" destId="{77CF8226-B476-4B80-9EB2-9623636373BC}" srcOrd="0" destOrd="0" presId="urn:microsoft.com/office/officeart/2005/8/layout/process5"/>
    <dgm:cxn modelId="{66BA2748-BC39-4DF8-841F-6E9FBD92D010}" type="presOf" srcId="{69D22DE2-51A7-4B07-8D04-FC3778FDCEE4}" destId="{4E303AA4-7E71-42A0-A8FC-EA5B8BF84102}" srcOrd="0" destOrd="0" presId="urn:microsoft.com/office/officeart/2005/8/layout/process5"/>
    <dgm:cxn modelId="{1933106E-48BA-4B68-88B4-F438823CD2DD}" srcId="{68635450-7BE8-45EB-8EA4-C1FD12299EE0}" destId="{8427587D-CE7C-4C2D-BF7F-83486B17660F}" srcOrd="2" destOrd="0" parTransId="{87D7FAE8-28B0-4892-893C-959235F12561}" sibTransId="{922E96A8-AF81-4A61-8C60-63817B9280F8}"/>
    <dgm:cxn modelId="{270339A9-3947-4F27-9755-9C8B63991F09}" type="presOf" srcId="{22E3D24D-8258-44D4-8172-26BCB47B914D}" destId="{CB780073-D4A1-4A5C-AE77-8C77B6F8676D}" srcOrd="1" destOrd="0" presId="urn:microsoft.com/office/officeart/2005/8/layout/process5"/>
    <dgm:cxn modelId="{2FA5D87B-1962-4C69-A96C-48CA12A640AE}" type="presOf" srcId="{8427587D-CE7C-4C2D-BF7F-83486B17660F}" destId="{2BE2D3E8-1A1B-433F-9481-1194DD23023A}" srcOrd="0" destOrd="0" presId="urn:microsoft.com/office/officeart/2005/8/layout/process5"/>
    <dgm:cxn modelId="{30B63E22-50C2-425E-99EC-D18F07FB0F86}" type="presOf" srcId="{6DAC399E-4CF6-41E1-9D9F-1FF2A74B8BBF}" destId="{B7B3F665-EB31-4841-8525-C530049F6DB1}" srcOrd="1" destOrd="0" presId="urn:microsoft.com/office/officeart/2005/8/layout/process5"/>
    <dgm:cxn modelId="{63A42B4D-E8F7-4BF6-91A5-30EA5AC17E4F}" type="presOf" srcId="{76381823-0A0E-4B66-9B02-89F7F31C1E3E}" destId="{C050DC38-CDD3-4059-B425-4ECA51E4FEFF}" srcOrd="0" destOrd="0" presId="urn:microsoft.com/office/officeart/2005/8/layout/process5"/>
    <dgm:cxn modelId="{80FC6C16-87E0-4797-B4DF-126A8F9C73BB}" type="presOf" srcId="{22E3D24D-8258-44D4-8172-26BCB47B914D}" destId="{D0E54141-F69A-43B7-B59D-C447D65EBC05}" srcOrd="0" destOrd="0" presId="urn:microsoft.com/office/officeart/2005/8/layout/process5"/>
    <dgm:cxn modelId="{C655710B-C81F-4829-BEE9-0E2504DD72CC}" srcId="{68635450-7BE8-45EB-8EA4-C1FD12299EE0}" destId="{89C7EAD3-E90E-484D-91D9-0405026FBA5A}" srcOrd="3" destOrd="0" parTransId="{C60D841D-8744-4089-8AB5-07734AD657F7}" sibTransId="{6DAC399E-4CF6-41E1-9D9F-1FF2A74B8BBF}"/>
    <dgm:cxn modelId="{C9FAF22C-9794-4B4C-8038-D30CD0612F24}" srcId="{68635450-7BE8-45EB-8EA4-C1FD12299EE0}" destId="{76381823-0A0E-4B66-9B02-89F7F31C1E3E}" srcOrd="5" destOrd="0" parTransId="{6C9FB708-2B72-4053-9241-066E6448DCA1}" sibTransId="{5CE50CAC-DA27-4639-ACE0-9BF60CBBCF92}"/>
    <dgm:cxn modelId="{F8FF6DD1-78B6-45A3-8DA7-75B286B4C502}" type="presParOf" srcId="{F68F898B-99B1-4DC0-869B-0086926AEF57}" destId="{BA1D115F-5BFC-4FB0-AF5F-4A0F5AB1F7AE}" srcOrd="0" destOrd="0" presId="urn:microsoft.com/office/officeart/2005/8/layout/process5"/>
    <dgm:cxn modelId="{BE91B3FA-1175-46B2-9653-A8F36D839426}" type="presParOf" srcId="{F68F898B-99B1-4DC0-869B-0086926AEF57}" destId="{4E303AA4-7E71-42A0-A8FC-EA5B8BF84102}" srcOrd="1" destOrd="0" presId="urn:microsoft.com/office/officeart/2005/8/layout/process5"/>
    <dgm:cxn modelId="{2051AE74-AD2A-4D3A-8472-BFBC5184664C}" type="presParOf" srcId="{4E303AA4-7E71-42A0-A8FC-EA5B8BF84102}" destId="{2DAC7929-F0E9-40EA-B97F-DB97443826E0}" srcOrd="0" destOrd="0" presId="urn:microsoft.com/office/officeart/2005/8/layout/process5"/>
    <dgm:cxn modelId="{C42E3346-1F25-43B0-A6E9-0D49F9AF673B}" type="presParOf" srcId="{F68F898B-99B1-4DC0-869B-0086926AEF57}" destId="{77CF8226-B476-4B80-9EB2-9623636373BC}" srcOrd="2" destOrd="0" presId="urn:microsoft.com/office/officeart/2005/8/layout/process5"/>
    <dgm:cxn modelId="{D65169AB-29C0-4297-9E46-9D120ED7EEED}" type="presParOf" srcId="{F68F898B-99B1-4DC0-869B-0086926AEF57}" destId="{D565754F-7CF2-4102-A9DA-589D098DC85A}" srcOrd="3" destOrd="0" presId="urn:microsoft.com/office/officeart/2005/8/layout/process5"/>
    <dgm:cxn modelId="{BE39AC7D-AED0-48D5-AAB4-E91C70351BE2}" type="presParOf" srcId="{D565754F-7CF2-4102-A9DA-589D098DC85A}" destId="{8636D710-A13D-4DC4-B202-320C18B8497F}" srcOrd="0" destOrd="0" presId="urn:microsoft.com/office/officeart/2005/8/layout/process5"/>
    <dgm:cxn modelId="{B617D6D1-0480-4E6E-BBD3-6F5C2292EB37}" type="presParOf" srcId="{F68F898B-99B1-4DC0-869B-0086926AEF57}" destId="{2BE2D3E8-1A1B-433F-9481-1194DD23023A}" srcOrd="4" destOrd="0" presId="urn:microsoft.com/office/officeart/2005/8/layout/process5"/>
    <dgm:cxn modelId="{B68AB729-6887-4551-8AC7-342EE8A46EB4}" type="presParOf" srcId="{F68F898B-99B1-4DC0-869B-0086926AEF57}" destId="{DD63DBF7-9724-4AFB-A41C-AFC7588AD9E8}" srcOrd="5" destOrd="0" presId="urn:microsoft.com/office/officeart/2005/8/layout/process5"/>
    <dgm:cxn modelId="{7AEC4E83-CF0C-4C8C-BC51-D85950739CDE}" type="presParOf" srcId="{DD63DBF7-9724-4AFB-A41C-AFC7588AD9E8}" destId="{1FB26292-BB01-4D13-80A0-DD2699AFFDDE}" srcOrd="0" destOrd="0" presId="urn:microsoft.com/office/officeart/2005/8/layout/process5"/>
    <dgm:cxn modelId="{D4AA2E9B-D9F8-4A7D-BF5A-43AB32013617}" type="presParOf" srcId="{F68F898B-99B1-4DC0-869B-0086926AEF57}" destId="{ABAF1FF5-3558-4DA0-BD61-E09E17F54DD7}" srcOrd="6" destOrd="0" presId="urn:microsoft.com/office/officeart/2005/8/layout/process5"/>
    <dgm:cxn modelId="{49357F11-11AA-4E9D-B953-64461D46C2B4}" type="presParOf" srcId="{F68F898B-99B1-4DC0-869B-0086926AEF57}" destId="{F34CCD06-BC59-491B-91DB-495DA1DB0465}" srcOrd="7" destOrd="0" presId="urn:microsoft.com/office/officeart/2005/8/layout/process5"/>
    <dgm:cxn modelId="{CD87D048-CDC4-4F8F-864A-9318EA95B876}" type="presParOf" srcId="{F34CCD06-BC59-491B-91DB-495DA1DB0465}" destId="{B7B3F665-EB31-4841-8525-C530049F6DB1}" srcOrd="0" destOrd="0" presId="urn:microsoft.com/office/officeart/2005/8/layout/process5"/>
    <dgm:cxn modelId="{F5033B5D-F504-4B08-8168-2499BA763103}" type="presParOf" srcId="{F68F898B-99B1-4DC0-869B-0086926AEF57}" destId="{B149379C-96A8-4935-820E-5D8EFAD92B1A}" srcOrd="8" destOrd="0" presId="urn:microsoft.com/office/officeart/2005/8/layout/process5"/>
    <dgm:cxn modelId="{B724BE93-E625-4DC0-857B-826F1BAEE941}" type="presParOf" srcId="{F68F898B-99B1-4DC0-869B-0086926AEF57}" destId="{D0E54141-F69A-43B7-B59D-C447D65EBC05}" srcOrd="9" destOrd="0" presId="urn:microsoft.com/office/officeart/2005/8/layout/process5"/>
    <dgm:cxn modelId="{444CD63C-7A86-4ED0-9646-67503F0B61E8}" type="presParOf" srcId="{D0E54141-F69A-43B7-B59D-C447D65EBC05}" destId="{CB780073-D4A1-4A5C-AE77-8C77B6F8676D}" srcOrd="0" destOrd="0" presId="urn:microsoft.com/office/officeart/2005/8/layout/process5"/>
    <dgm:cxn modelId="{30F3189F-8567-463C-8EC5-F0A1E9DB4A58}" type="presParOf" srcId="{F68F898B-99B1-4DC0-869B-0086926AEF57}" destId="{C050DC38-CDD3-4059-B425-4ECA51E4FEFF}"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9/27/2018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cde.state.co.us/cdechart/waiverguidanceforcharterschools"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www.cde.state.co.us/cdespedfi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3704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requirement must be met for schools in the same grade spans – elementary, middle, and high school (EMH). Not required for schools that have less than 100 students, or LEAs</a:t>
            </a:r>
            <a:r>
              <a:rPr lang="en-US" sz="1200" kern="1200" baseline="0" dirty="0" smtClean="0">
                <a:solidFill>
                  <a:schemeClr val="tx1"/>
                </a:solidFill>
                <a:effectLst/>
                <a:latin typeface="+mn-lt"/>
                <a:ea typeface="+mn-ea"/>
                <a:cs typeface="+mn-cs"/>
              </a:rPr>
              <a:t> with </a:t>
            </a:r>
            <a:r>
              <a:rPr lang="en-US" sz="1200" kern="1200" dirty="0" smtClean="0">
                <a:solidFill>
                  <a:schemeClr val="tx1"/>
                </a:solidFill>
                <a:effectLst/>
                <a:latin typeface="+mn-lt"/>
                <a:ea typeface="+mn-ea"/>
                <a:cs typeface="+mn-cs"/>
              </a:rPr>
              <a:t>only one school per grade span.</a:t>
            </a:r>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61</a:t>
            </a:fld>
            <a:endParaRPr lang="en-US"/>
          </a:p>
        </p:txBody>
      </p:sp>
    </p:spTree>
    <p:extLst>
      <p:ext uri="{BB962C8B-B14F-4D97-AF65-F5344CB8AC3E}">
        <p14:creationId xmlns:p14="http://schemas.microsoft.com/office/powerpoint/2010/main" val="3367250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95EF9D-2794-47AA-B87D-5B456456569E}" type="slidenum">
              <a:rPr lang="en-US" smtClean="0"/>
              <a:t>63</a:t>
            </a:fld>
            <a:endParaRPr lang="en-US"/>
          </a:p>
        </p:txBody>
      </p:sp>
    </p:spTree>
    <p:extLst>
      <p:ext uri="{BB962C8B-B14F-4D97-AF65-F5344CB8AC3E}">
        <p14:creationId xmlns:p14="http://schemas.microsoft.com/office/powerpoint/2010/main" val="3536276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Colorado law (</a:t>
            </a:r>
            <a:r>
              <a:rPr lang="en-US" sz="1200" b="0" i="1" kern="1200" dirty="0" smtClean="0">
                <a:solidFill>
                  <a:schemeClr val="tx1"/>
                </a:solidFill>
                <a:effectLst/>
                <a:latin typeface="+mn-lt"/>
                <a:ea typeface="+mn-ea"/>
                <a:cs typeface="+mn-cs"/>
              </a:rPr>
              <a:t>C.R.S</a:t>
            </a:r>
            <a:r>
              <a:rPr lang="en-US" sz="1200" b="0" i="0" kern="1200" dirty="0" smtClean="0">
                <a:solidFill>
                  <a:schemeClr val="tx1"/>
                </a:solidFill>
                <a:effectLst/>
                <a:latin typeface="+mn-lt"/>
                <a:ea typeface="+mn-ea"/>
                <a:cs typeface="+mn-cs"/>
              </a:rPr>
              <a:t> 22-63-201) requires that a teacher hold a valid license or authorization before they can be hired to teach in a public school, including a charter school, unless the school or district has received a </a:t>
            </a:r>
            <a:r>
              <a:rPr lang="en-US" sz="1200" b="0" i="0" u="sng" kern="1200" dirty="0" smtClean="0">
                <a:solidFill>
                  <a:schemeClr val="tx1"/>
                </a:solidFill>
                <a:effectLst/>
                <a:latin typeface="+mn-lt"/>
                <a:ea typeface="+mn-ea"/>
                <a:cs typeface="+mn-cs"/>
                <a:hlinkClick r:id="rId3"/>
              </a:rPr>
              <a:t>waiver</a:t>
            </a:r>
            <a:r>
              <a:rPr lang="en-US" sz="1200" b="0" i="0" kern="1200" dirty="0" smtClean="0">
                <a:solidFill>
                  <a:schemeClr val="tx1"/>
                </a:solidFill>
                <a:effectLst/>
                <a:latin typeface="+mn-lt"/>
                <a:ea typeface="+mn-ea"/>
                <a:cs typeface="+mn-cs"/>
              </a:rPr>
              <a:t> from this provision.  Waivers are not applicable to </a:t>
            </a:r>
            <a:r>
              <a:rPr lang="en-US" sz="1200" b="0" i="0" u="sng" kern="1200" dirty="0" smtClean="0">
                <a:solidFill>
                  <a:schemeClr val="tx1"/>
                </a:solidFill>
                <a:effectLst/>
                <a:latin typeface="+mn-lt"/>
                <a:ea typeface="+mn-ea"/>
                <a:cs typeface="+mn-cs"/>
                <a:hlinkClick r:id="rId4"/>
              </a:rPr>
              <a:t>Special Education</a:t>
            </a:r>
            <a:r>
              <a:rPr lang="en-US" sz="1200" b="0" i="0" u="sng" kern="120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teacher qualification requirements.</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68</a:t>
            </a:fld>
            <a:endParaRPr lang="en-US"/>
          </a:p>
        </p:txBody>
      </p:sp>
    </p:spTree>
    <p:extLst>
      <p:ext uri="{BB962C8B-B14F-4D97-AF65-F5344CB8AC3E}">
        <p14:creationId xmlns:p14="http://schemas.microsoft.com/office/powerpoint/2010/main" val="4294049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69</a:t>
            </a:fld>
            <a:endParaRPr lang="en-US"/>
          </a:p>
        </p:txBody>
      </p:sp>
    </p:spTree>
    <p:extLst>
      <p:ext uri="{BB962C8B-B14F-4D97-AF65-F5344CB8AC3E}">
        <p14:creationId xmlns:p14="http://schemas.microsoft.com/office/powerpoint/2010/main" val="4007750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79</a:t>
            </a:fld>
            <a:endParaRPr lang="en-US"/>
          </a:p>
        </p:txBody>
      </p:sp>
    </p:spTree>
    <p:extLst>
      <p:ext uri="{BB962C8B-B14F-4D97-AF65-F5344CB8AC3E}">
        <p14:creationId xmlns:p14="http://schemas.microsoft.com/office/powerpoint/2010/main" val="898130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ctrTitle" hasCustomPrompt="1"/>
          </p:nvPr>
        </p:nvSpPr>
        <p:spPr>
          <a:xfrm>
            <a:off x="685800" y="3355923"/>
            <a:ext cx="7772400" cy="1526927"/>
          </a:xfrm>
        </p:spPr>
        <p:txBody>
          <a:bodyPr lIns="0" tIns="0" rIns="0" bIns="0" anchor="t" anchorCtr="0">
            <a:noAutofit/>
          </a:bodyPr>
          <a:lstStyle>
            <a:lvl1pPr algn="ctr">
              <a:defRPr sz="5000">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1143000" y="5093063"/>
            <a:ext cx="6858000" cy="443429"/>
          </a:xfrm>
        </p:spPr>
        <p:txBody>
          <a:bodyPr>
            <a:noAutofit/>
          </a:bodyPr>
          <a:lstStyle>
            <a:lvl1pPr marL="0" indent="0" algn="ctr">
              <a:buNone/>
              <a:defRPr sz="2400">
                <a:latin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pic>
        <p:nvPicPr>
          <p:cNvPr id="9" name="Picture 8" title="Colorado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
        <p:nvSpPr>
          <p:cNvPr id="7"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202925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Divider - green">
    <p:spTree>
      <p:nvGrpSpPr>
        <p:cNvPr id="1" name=""/>
        <p:cNvGrpSpPr/>
        <p:nvPr/>
      </p:nvGrpSpPr>
      <p:grpSpPr>
        <a:xfrm>
          <a:off x="0" y="0"/>
          <a:ext cx="0" cy="0"/>
          <a:chOff x="0" y="0"/>
          <a:chExt cx="0" cy="0"/>
        </a:xfrm>
      </p:grpSpPr>
      <p:pic>
        <p:nvPicPr>
          <p:cNvPr id="6" name="Picture 5" title="Orange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795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pic>
        <p:nvPicPr>
          <p:cNvPr id="7" name="Picture 6"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2"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628650" y="1463040"/>
            <a:ext cx="7886700" cy="4351338"/>
          </a:xfrm>
        </p:spPr>
        <p:txBody>
          <a:bodyPr lIns="0" tIns="0" rIns="0" bIns="0">
            <a:noAutofit/>
          </a:bodyPr>
          <a:lstStyle>
            <a:lvl1pPr marL="0" indent="0">
              <a:lnSpc>
                <a:spcPct val="100000"/>
              </a:lnSpc>
              <a:buNone/>
              <a:defRPr sz="2400">
                <a:solidFill>
                  <a:srgbClr val="5C6670"/>
                </a:solidFill>
                <a:latin typeface="Trebuchet MS" panose="020B0603020202020204" pitchFamily="34" charset="0"/>
              </a:defRPr>
            </a:lvl1pPr>
            <a:lvl2pPr>
              <a:lnSpc>
                <a:spcPct val="100000"/>
              </a:lnSpc>
              <a:defRPr sz="2000"/>
            </a:lvl2pPr>
            <a:lvl3pPr>
              <a:lnSpc>
                <a:spcPct val="100000"/>
              </a:lnSpc>
              <a:defRPr sz="1800"/>
            </a:lvl3pPr>
            <a:lvl4pPr>
              <a:lnSpc>
                <a:spcPct val="100000"/>
              </a:lnSpc>
              <a:defRPr sz="1600"/>
            </a:lvl4pPr>
            <a:lvl5pPr>
              <a:lnSpc>
                <a:spcPct val="100000"/>
              </a:lnSpc>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9"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353656187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8" name="Picture 7" title="Headline bann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Autofit/>
          </a:bodyPr>
          <a:lstStyle>
            <a:lvl1pPr>
              <a:lnSpc>
                <a:spcPct val="100000"/>
              </a:lnSpc>
              <a:defRPr sz="2400" baseline="0">
                <a:solidFill>
                  <a:schemeClr val="bg1"/>
                </a:solidFill>
                <a:latin typeface="Museo Slab 500" panose="02000000000000000000" pitchFamily="50" charset="0"/>
              </a:defRPr>
            </a:lvl1pPr>
          </a:lstStyle>
          <a:p>
            <a:r>
              <a:rPr lang="en-US" dirty="0" smtClean="0"/>
              <a:t>Click to edit Master title style</a:t>
            </a:r>
            <a:endParaRPr lang="en-US" dirty="0"/>
          </a:p>
        </p:txBody>
      </p:sp>
      <p:sp>
        <p:nvSpPr>
          <p:cNvPr id="11" name="Content Placeholder 2"/>
          <p:cNvSpPr>
            <a:spLocks noGrp="1"/>
          </p:cNvSpPr>
          <p:nvPr>
            <p:ph sz="half" idx="13"/>
          </p:nvPr>
        </p:nvSpPr>
        <p:spPr>
          <a:xfrm>
            <a:off x="4736254" y="1463040"/>
            <a:ext cx="4011083" cy="4351338"/>
          </a:xfrm>
        </p:spPr>
        <p:txBody>
          <a:bodyPr lIns="0" tIns="0" rIns="0" bIns="0">
            <a:noAutofit/>
          </a:bodyPr>
          <a:lstStyle>
            <a:lvl1pPr marL="0" indent="0">
              <a:lnSpc>
                <a:spcPct val="100000"/>
              </a:lnSpc>
              <a:buNone/>
              <a:defRPr sz="2400"/>
            </a:lvl1pPr>
            <a:lvl2pPr>
              <a:lnSpc>
                <a:spcPct val="100000"/>
              </a:lnSpc>
              <a:defRPr sz="2000"/>
            </a:lvl2pPr>
          </a:lstStyle>
          <a:p>
            <a:pPr lvl="0"/>
            <a:r>
              <a:rPr lang="en-US" dirty="0" smtClean="0"/>
              <a:t>Click to edit Master text styles</a:t>
            </a:r>
          </a:p>
          <a:p>
            <a:pPr lvl="1"/>
            <a:r>
              <a:rPr lang="en-US" dirty="0" smtClean="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
        <p:nvSpPr>
          <p:cNvPr id="10"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7686588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 Dk Green">
    <p:spTree>
      <p:nvGrpSpPr>
        <p:cNvPr id="1" name=""/>
        <p:cNvGrpSpPr/>
        <p:nvPr/>
      </p:nvGrpSpPr>
      <p:grpSpPr>
        <a:xfrm>
          <a:off x="0" y="0"/>
          <a:ext cx="0" cy="0"/>
          <a:chOff x="0" y="0"/>
          <a:chExt cx="0" cy="0"/>
        </a:xfrm>
      </p:grpSpPr>
      <p:pic>
        <p:nvPicPr>
          <p:cNvPr id="8" name="Picture 7" title="Dark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9"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47259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 bright green">
    <p:spTree>
      <p:nvGrpSpPr>
        <p:cNvPr id="1" name=""/>
        <p:cNvGrpSpPr/>
        <p:nvPr/>
      </p:nvGrpSpPr>
      <p:grpSpPr>
        <a:xfrm>
          <a:off x="0" y="0"/>
          <a:ext cx="0" cy="0"/>
          <a:chOff x="0" y="0"/>
          <a:chExt cx="0" cy="0"/>
        </a:xfrm>
      </p:grpSpPr>
      <p:pic>
        <p:nvPicPr>
          <p:cNvPr id="6" name="Picture 5" title="Light Green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10"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divider - Dkgreen to brightgreen">
    <p:spTree>
      <p:nvGrpSpPr>
        <p:cNvPr id="1" name=""/>
        <p:cNvGrpSpPr/>
        <p:nvPr/>
      </p:nvGrpSpPr>
      <p:grpSpPr>
        <a:xfrm>
          <a:off x="0" y="0"/>
          <a:ext cx="0" cy="0"/>
          <a:chOff x="0" y="0"/>
          <a:chExt cx="0" cy="0"/>
        </a:xfrm>
      </p:grpSpPr>
      <p:pic>
        <p:nvPicPr>
          <p:cNvPr id="6" name="Picture 5" title="Gradient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10"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Dark Green file folder section divi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8" name="Title 1"/>
          <p:cNvSpPr>
            <a:spLocks noGrp="1"/>
          </p:cNvSpPr>
          <p:nvPr>
            <p:ph type="ctrTitle" hasCustomPrompt="1"/>
          </p:nvPr>
        </p:nvSpPr>
        <p:spPr>
          <a:xfrm>
            <a:off x="685800" y="2062163"/>
            <a:ext cx="7772400" cy="2387600"/>
          </a:xfrm>
        </p:spPr>
        <p:txBody>
          <a:bodyPr lIns="0" tIns="0" rIns="0" bIns="0" anchor="ctr" anchorCtr="0">
            <a:noAutofit/>
          </a:bodyPr>
          <a:lstStyle>
            <a:lvl1pPr algn="ctr">
              <a:defRPr sz="5000">
                <a:solidFill>
                  <a:schemeClr val="bg1"/>
                </a:solidFill>
                <a:latin typeface="Museo Slab 500" panose="02000000000000000000" pitchFamily="50" charset="0"/>
              </a:defRPr>
            </a:lvl1pPr>
          </a:lstStyle>
          <a:p>
            <a:r>
              <a:rPr lang="en-US" dirty="0" smtClean="0"/>
              <a:t>Click to edit </a:t>
            </a:r>
            <a:br>
              <a:rPr lang="en-US" dirty="0" smtClean="0"/>
            </a:br>
            <a:r>
              <a:rPr lang="en-US" dirty="0" smtClean="0"/>
              <a:t>Master title style</a:t>
            </a:r>
            <a:endParaRPr lang="en-US" dirty="0"/>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6"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780389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page number">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1879411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4"/>
          </p:nvPr>
        </p:nvSpPr>
        <p:spPr>
          <a:xfrm>
            <a:off x="220133" y="6356350"/>
            <a:ext cx="408517" cy="365125"/>
          </a:xfrm>
          <a:prstGeom prst="rect">
            <a:avLst/>
          </a:prstGeom>
        </p:spPr>
        <p:txBody>
          <a:bodyPr vert="horz" lIns="91440" tIns="45720" rIns="91440" bIns="45720" rtlCol="0" anchor="ctr"/>
          <a:lstStyle>
            <a:lvl1pPr algn="ctr">
              <a:defRPr sz="1200">
                <a:solidFill>
                  <a:schemeClr val="bg1">
                    <a:lumMod val="65000"/>
                  </a:schemeClr>
                </a:solidFill>
              </a:defRPr>
            </a:lvl1pPr>
          </a:lstStyle>
          <a:p>
            <a:fld id="{600BAA8B-998A-4793-9AB8-94EE2C3B2243}" type="slidenum">
              <a:rPr lang="en-US" smtClean="0"/>
              <a:pPr/>
              <a:t>‹#›</a:t>
            </a:fld>
            <a:endParaRPr lang="en-US" dirty="0"/>
          </a:p>
        </p:txBody>
      </p:sp>
    </p:spTree>
    <p:extLst>
      <p:ext uri="{BB962C8B-B14F-4D97-AF65-F5344CB8AC3E}">
        <p14:creationId xmlns:p14="http://schemas.microsoft.com/office/powerpoint/2010/main" val="35332270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73" r:id="rId4"/>
    <p:sldLayoutId id="2147483674" r:id="rId5"/>
    <p:sldLayoutId id="2147483672" r:id="rId6"/>
    <p:sldLayoutId id="2147483675" r:id="rId7"/>
    <p:sldLayoutId id="2147483667" r:id="rId8"/>
    <p:sldLayoutId id="2147483671" r:id="rId9"/>
    <p:sldLayoutId id="2147483676"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atapipeline/2018-2019specialeducationdecembercounttimeline" TargetMode="External"/><Relationship Id="rId2" Type="http://schemas.openxmlformats.org/officeDocument/2006/relationships/hyperlink" Target="https://www.cde.state.co.us/datapipeline/2018-2019humanresourcestimelin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cde.state.co.us/datapipeline/authoritativesourceforstaf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cdeapps.cde.state.co.us/index.htm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cde.state.co.us/datapipeline"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www.cde.state.co.us/datapipeline/hr-essa-infield-crosswalk"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www.cde.state.co.us/datapipeline/snap_hr" TargetMode="Externa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hyperlink" Target="http://www.cde.state.co.us/fedprograms/tii/a_hqt" TargetMode="External"/><Relationship Id="rId3" Type="http://schemas.openxmlformats.org/officeDocument/2006/relationships/hyperlink" Target="mailto:severson_a@cde.state.co.us" TargetMode="External"/><Relationship Id="rId7" Type="http://schemas.openxmlformats.org/officeDocument/2006/relationships/hyperlink" Target="http://www.cde.state.co.us/fedprograms/ti/a_comp" TargetMode="External"/><Relationship Id="rId2" Type="http://schemas.openxmlformats.org/officeDocument/2006/relationships/hyperlink" Target="http://www.cde.state.co.us/datapipeline/inter_staff" TargetMode="External"/><Relationship Id="rId1" Type="http://schemas.openxmlformats.org/officeDocument/2006/relationships/slideLayout" Target="../slideLayouts/slideLayout2.xml"/><Relationship Id="rId6" Type="http://schemas.openxmlformats.org/officeDocument/2006/relationships/hyperlink" Target="mailto:vassis_b@cde.state.co.us" TargetMode="External"/><Relationship Id="rId5" Type="http://schemas.openxmlformats.org/officeDocument/2006/relationships/hyperlink" Target="mailto:morganstern_d@cde.state.co.us" TargetMode="External"/><Relationship Id="rId10" Type="http://schemas.openxmlformats.org/officeDocument/2006/relationships/hyperlink" Target="http://www.cde.state.co.us/datapipeline/snap_sped-december" TargetMode="External"/><Relationship Id="rId4" Type="http://schemas.openxmlformats.org/officeDocument/2006/relationships/hyperlink" Target="mailto:heitman_l@cde.state.co.us" TargetMode="External"/><Relationship Id="rId9" Type="http://schemas.openxmlformats.org/officeDocument/2006/relationships/hyperlink" Target="http://www.cde.state.co.us/datapipeline/snap_hr" TargetMode="External"/></Relationships>
</file>

<file path=ppt/slides/_rels/slide79.xml.rels><?xml version="1.0" encoding="UTF-8" standalone="yes"?>
<Relationships xmlns="http://schemas.openxmlformats.org/package/2006/relationships"><Relationship Id="rId3" Type="http://schemas.openxmlformats.org/officeDocument/2006/relationships/hyperlink" Target="mailto:Severson_a@cde.state.co.u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mailto:heitman_l@cde.state.co.u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mtClean="0"/>
              <a:t>2018-19 Staff Interchange</a:t>
            </a:r>
            <a:br>
              <a:rPr lang="en-US" smtClean="0"/>
            </a:br>
            <a:endParaRPr lang="en-US" dirty="0"/>
          </a:p>
        </p:txBody>
      </p:sp>
      <p:sp>
        <p:nvSpPr>
          <p:cNvPr id="2" name="Text Placeholder 1"/>
          <p:cNvSpPr>
            <a:spLocks noGrp="1"/>
          </p:cNvSpPr>
          <p:nvPr>
            <p:ph type="subTitle" idx="1"/>
          </p:nvPr>
        </p:nvSpPr>
        <p:spPr/>
        <p:txBody>
          <a:bodyPr/>
          <a:lstStyle/>
          <a:p>
            <a:r>
              <a:rPr lang="en-US" smtClean="0"/>
              <a:t>September 2018</a:t>
            </a:r>
            <a:endParaRPr lang="en-US" dirty="0"/>
          </a:p>
        </p:txBody>
      </p:sp>
    </p:spTree>
    <p:extLst>
      <p:ext uri="{BB962C8B-B14F-4D97-AF65-F5344CB8AC3E}">
        <p14:creationId xmlns:p14="http://schemas.microsoft.com/office/powerpoint/2010/main" val="37547799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Staff Interchange Files</a:t>
            </a:r>
            <a:endParaRPr lang="en-US" dirty="0"/>
          </a:p>
        </p:txBody>
      </p:sp>
      <p:sp>
        <p:nvSpPr>
          <p:cNvPr id="2" name="Content Placeholder 1"/>
          <p:cNvSpPr>
            <a:spLocks noGrp="1"/>
          </p:cNvSpPr>
          <p:nvPr>
            <p:ph idx="1"/>
          </p:nvPr>
        </p:nvSpPr>
        <p:spPr/>
        <p:txBody>
          <a:bodyPr/>
          <a:lstStyle/>
          <a:p>
            <a:r>
              <a:rPr lang="en-US" smtClean="0"/>
              <a:t>Staff Profile</a:t>
            </a:r>
          </a:p>
          <a:p>
            <a:pPr lvl="1"/>
            <a:r>
              <a:rPr lang="en-US" smtClean="0"/>
              <a:t>General information per staff</a:t>
            </a:r>
          </a:p>
          <a:p>
            <a:pPr lvl="1"/>
            <a:r>
              <a:rPr lang="en-US" smtClean="0"/>
              <a:t>Only 1 record per staff</a:t>
            </a:r>
          </a:p>
          <a:p>
            <a:pPr lvl="1"/>
            <a:r>
              <a:rPr lang="en-US" smtClean="0"/>
              <a:t>Must be uploaded first</a:t>
            </a:r>
          </a:p>
          <a:p>
            <a:endParaRPr lang="en-US" smtClean="0"/>
          </a:p>
          <a:p>
            <a:r>
              <a:rPr lang="en-US" smtClean="0"/>
              <a:t>Staff Assignment</a:t>
            </a:r>
          </a:p>
          <a:p>
            <a:pPr lvl="1"/>
            <a:r>
              <a:rPr lang="en-US" smtClean="0"/>
              <a:t>Provides specifics to actual duties and locations</a:t>
            </a:r>
          </a:p>
          <a:p>
            <a:pPr lvl="1"/>
            <a:r>
              <a:rPr lang="en-US" smtClean="0"/>
              <a:t>Multiple records per staff allowed</a:t>
            </a:r>
          </a:p>
          <a:p>
            <a:pPr lvl="1"/>
            <a:endParaRPr lang="en-US" dirty="0"/>
          </a:p>
        </p:txBody>
      </p:sp>
      <p:sp>
        <p:nvSpPr>
          <p:cNvPr id="6" name="AutoShape 2" descr="Image result for teache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5685555" y="4402067"/>
            <a:ext cx="1577249" cy="2094910"/>
          </a:xfrm>
          <a:prstGeom prst="rect">
            <a:avLst/>
          </a:prstGeom>
        </p:spPr>
      </p:pic>
      <p:pic>
        <p:nvPicPr>
          <p:cNvPr id="11" name="Picture 10"/>
          <p:cNvPicPr>
            <a:picLocks noChangeAspect="1"/>
          </p:cNvPicPr>
          <p:nvPr/>
        </p:nvPicPr>
        <p:blipFill>
          <a:blip r:embed="rId3"/>
          <a:stretch>
            <a:fillRect/>
          </a:stretch>
        </p:blipFill>
        <p:spPr>
          <a:xfrm>
            <a:off x="4451799" y="1884896"/>
            <a:ext cx="1913078" cy="1133433"/>
          </a:xfrm>
          <a:prstGeom prst="rect">
            <a:avLst/>
          </a:prstGeom>
        </p:spPr>
      </p:pic>
      <p:sp>
        <p:nvSpPr>
          <p:cNvPr id="5" name="Slide Number Placeholder 4"/>
          <p:cNvSpPr>
            <a:spLocks noGrp="1"/>
          </p:cNvSpPr>
          <p:nvPr>
            <p:ph type="sldNum" sz="quarter" idx="4"/>
          </p:nvPr>
        </p:nvSpPr>
        <p:spPr/>
        <p:txBody>
          <a:bodyPr/>
          <a:lstStyle/>
          <a:p>
            <a:fld id="{600BAA8B-998A-4793-9AB8-94EE2C3B2243}" type="slidenum">
              <a:rPr lang="en-US" smtClean="0"/>
              <a:pPr/>
              <a:t>10</a:t>
            </a:fld>
            <a:endParaRPr lang="en-US" dirty="0"/>
          </a:p>
        </p:txBody>
      </p:sp>
    </p:spTree>
    <p:extLst>
      <p:ext uri="{BB962C8B-B14F-4D97-AF65-F5344CB8AC3E}">
        <p14:creationId xmlns:p14="http://schemas.microsoft.com/office/powerpoint/2010/main" val="15884080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Staff Interchange Uses</a:t>
            </a:r>
            <a:endParaRPr lang="en-US" dirty="0"/>
          </a:p>
        </p:txBody>
      </p:sp>
      <p:sp>
        <p:nvSpPr>
          <p:cNvPr id="2" name="Content Placeholder 1"/>
          <p:cNvSpPr>
            <a:spLocks noGrp="1"/>
          </p:cNvSpPr>
          <p:nvPr>
            <p:ph idx="1"/>
          </p:nvPr>
        </p:nvSpPr>
        <p:spPr/>
        <p:txBody>
          <a:bodyPr/>
          <a:lstStyle/>
          <a:p>
            <a:r>
              <a:rPr lang="en-US" dirty="0" smtClean="0"/>
              <a:t>Staff Interchange files are used in the following snapshots:</a:t>
            </a:r>
          </a:p>
          <a:p>
            <a:pPr lvl="1"/>
            <a:r>
              <a:rPr lang="en-US" sz="2400" dirty="0" smtClean="0"/>
              <a:t>Human Resources</a:t>
            </a:r>
          </a:p>
          <a:p>
            <a:pPr lvl="1"/>
            <a:r>
              <a:rPr lang="en-US" sz="2400" dirty="0" smtClean="0"/>
              <a:t>Special Education December Count</a:t>
            </a:r>
          </a:p>
          <a:p>
            <a:pPr lvl="1"/>
            <a:endParaRPr lang="en-US" sz="2400" dirty="0" smtClean="0"/>
          </a:p>
          <a:p>
            <a:pPr lvl="1"/>
            <a:endParaRPr lang="en-US" sz="2400" dirty="0" smtClean="0"/>
          </a:p>
          <a:p>
            <a:endParaRPr lang="en-US" dirty="0" smtClean="0"/>
          </a:p>
          <a:p>
            <a:endParaRPr lang="en-US" dirty="0" smtClean="0"/>
          </a:p>
          <a:p>
            <a:endParaRPr lang="en-US" dirty="0" smtClean="0"/>
          </a:p>
          <a:p>
            <a:pPr lvl="1"/>
            <a:endParaRPr lang="en-US"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11</a:t>
            </a:fld>
            <a:endParaRPr lang="en-US" dirty="0"/>
          </a:p>
        </p:txBody>
      </p:sp>
    </p:spTree>
    <p:extLst>
      <p:ext uri="{BB962C8B-B14F-4D97-AF65-F5344CB8AC3E}">
        <p14:creationId xmlns:p14="http://schemas.microsoft.com/office/powerpoint/2010/main" val="12073739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Human Resources – Use of Data</a:t>
            </a:r>
            <a:endParaRPr lang="en-US" dirty="0"/>
          </a:p>
        </p:txBody>
      </p:sp>
      <p:sp>
        <p:nvSpPr>
          <p:cNvPr id="2" name="Content Placeholder 1"/>
          <p:cNvSpPr>
            <a:spLocks noGrp="1"/>
          </p:cNvSpPr>
          <p:nvPr>
            <p:ph idx="1"/>
          </p:nvPr>
        </p:nvSpPr>
        <p:spPr/>
        <p:txBody>
          <a:bodyPr/>
          <a:lstStyle/>
          <a:p>
            <a:r>
              <a:rPr lang="en-US" smtClean="0"/>
              <a:t>EDFacts – federal reports</a:t>
            </a:r>
          </a:p>
          <a:p>
            <a:r>
              <a:rPr lang="en-US" smtClean="0"/>
              <a:t>SchoolView.org/Data Center</a:t>
            </a:r>
          </a:p>
          <a:p>
            <a:r>
              <a:rPr lang="en-US" smtClean="0"/>
              <a:t>Performance Reports – staff statistics </a:t>
            </a:r>
          </a:p>
          <a:p>
            <a:r>
              <a:rPr lang="en-US" smtClean="0"/>
              <a:t>ESSA In-Field Reporting</a:t>
            </a:r>
          </a:p>
          <a:p>
            <a:r>
              <a:rPr lang="en-US" smtClean="0"/>
              <a:t>Media and external data requests </a:t>
            </a:r>
          </a:p>
          <a:p>
            <a:r>
              <a:rPr lang="en-US" smtClean="0"/>
              <a:t>Colorado Department of Labor and Employment </a:t>
            </a:r>
          </a:p>
          <a:p>
            <a:r>
              <a:rPr lang="en-US" smtClean="0"/>
              <a:t>Colorado Department of Higher Education </a:t>
            </a:r>
          </a:p>
          <a:p>
            <a:endParaRPr lang="en-US" smtClean="0"/>
          </a:p>
          <a:p>
            <a:endParaRPr lang="en-US"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12</a:t>
            </a:fld>
            <a:endParaRPr lang="en-US" dirty="0"/>
          </a:p>
        </p:txBody>
      </p:sp>
    </p:spTree>
    <p:extLst>
      <p:ext uri="{BB962C8B-B14F-4D97-AF65-F5344CB8AC3E}">
        <p14:creationId xmlns:p14="http://schemas.microsoft.com/office/powerpoint/2010/main" val="35677686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Criteria for Human Resources Records</a:t>
            </a:r>
            <a:endParaRPr lang="en-US" dirty="0"/>
          </a:p>
        </p:txBody>
      </p:sp>
      <p:sp>
        <p:nvSpPr>
          <p:cNvPr id="3" name="Content Placeholder 2"/>
          <p:cNvSpPr>
            <a:spLocks noGrp="1"/>
          </p:cNvSpPr>
          <p:nvPr>
            <p:ph idx="1"/>
          </p:nvPr>
        </p:nvSpPr>
        <p:spPr/>
        <p:txBody>
          <a:bodyPr/>
          <a:lstStyle/>
          <a:p>
            <a:r>
              <a:rPr lang="en-US" dirty="0" smtClean="0"/>
              <a:t>All error-free records from the Staff Assignment that:   </a:t>
            </a:r>
          </a:p>
          <a:p>
            <a:pPr lvl="1"/>
            <a:r>
              <a:rPr lang="en-US" dirty="0" smtClean="0"/>
              <a:t>Special Education Flag = 0 (Non-Special Education)</a:t>
            </a:r>
          </a:p>
          <a:p>
            <a:pPr lvl="1"/>
            <a:r>
              <a:rPr lang="en-US" dirty="0" smtClean="0"/>
              <a:t>Start date is December 1st or prior to December 1st of reporting school year</a:t>
            </a:r>
          </a:p>
          <a:p>
            <a:pPr lvl="1"/>
            <a:r>
              <a:rPr lang="en-US" dirty="0" smtClean="0"/>
              <a:t>End Date is either blank or post December 1st of the reporting school year</a:t>
            </a:r>
          </a:p>
          <a:p>
            <a:pPr lvl="1"/>
            <a:r>
              <a:rPr lang="en-US" dirty="0" smtClean="0"/>
              <a:t>Job class codes are not equal to 632 (Temporary/Part-time Worker As Needed) or 634 (Student Worker)</a:t>
            </a:r>
          </a:p>
          <a:p>
            <a:pPr lvl="1"/>
            <a:r>
              <a:rPr lang="en-US" dirty="0" smtClean="0"/>
              <a:t>Employment Status Code = 11, 12, 13, 23, 25 or 26</a:t>
            </a:r>
          </a:p>
          <a:p>
            <a:pPr lvl="1"/>
            <a:r>
              <a:rPr lang="en-US" dirty="0" smtClean="0"/>
              <a:t>EDID is reported in both Staff Profile (Profile and educational background) and Staff Assignment Association files for reporting district.</a:t>
            </a:r>
          </a:p>
          <a:p>
            <a:pPr lvl="1"/>
            <a:endParaRPr lang="en-US" dirty="0"/>
          </a:p>
        </p:txBody>
      </p:sp>
      <p:sp>
        <p:nvSpPr>
          <p:cNvPr id="6" name="Slide Number Placeholder 5"/>
          <p:cNvSpPr>
            <a:spLocks noGrp="1"/>
          </p:cNvSpPr>
          <p:nvPr>
            <p:ph type="sldNum" sz="quarter" idx="4"/>
          </p:nvPr>
        </p:nvSpPr>
        <p:spPr/>
        <p:txBody>
          <a:bodyPr/>
          <a:lstStyle/>
          <a:p>
            <a:fld id="{600BAA8B-998A-4793-9AB8-94EE2C3B2243}" type="slidenum">
              <a:rPr lang="en-US" smtClean="0"/>
              <a:pPr/>
              <a:t>13</a:t>
            </a:fld>
            <a:endParaRPr lang="en-US" dirty="0"/>
          </a:p>
        </p:txBody>
      </p:sp>
    </p:spTree>
    <p:extLst>
      <p:ext uri="{BB962C8B-B14F-4D97-AF65-F5344CB8AC3E}">
        <p14:creationId xmlns:p14="http://schemas.microsoft.com/office/powerpoint/2010/main" val="323412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Special Education December Count– Use of Data</a:t>
            </a:r>
            <a:endParaRPr lang="en-US" dirty="0"/>
          </a:p>
        </p:txBody>
      </p:sp>
      <p:sp>
        <p:nvSpPr>
          <p:cNvPr id="2" name="Content Placeholder 1"/>
          <p:cNvSpPr>
            <a:spLocks noGrp="1"/>
          </p:cNvSpPr>
          <p:nvPr>
            <p:ph idx="1"/>
          </p:nvPr>
        </p:nvSpPr>
        <p:spPr>
          <a:xfrm>
            <a:off x="274320" y="1315895"/>
            <a:ext cx="8241030" cy="4351338"/>
          </a:xfrm>
        </p:spPr>
        <p:txBody>
          <a:bodyPr/>
          <a:lstStyle/>
          <a:p>
            <a:pPr>
              <a:spcBef>
                <a:spcPts val="600"/>
              </a:spcBef>
            </a:pPr>
            <a:r>
              <a:rPr lang="en-US" dirty="0" err="1" smtClean="0"/>
              <a:t>EDFacts</a:t>
            </a:r>
            <a:r>
              <a:rPr lang="en-US" dirty="0" smtClean="0"/>
              <a:t> – federal reports</a:t>
            </a:r>
          </a:p>
          <a:p>
            <a:pPr>
              <a:spcBef>
                <a:spcPts val="600"/>
              </a:spcBef>
            </a:pPr>
            <a:r>
              <a:rPr lang="en-US" dirty="0" smtClean="0"/>
              <a:t>Report on educator effectiveness </a:t>
            </a:r>
          </a:p>
          <a:p>
            <a:pPr>
              <a:spcBef>
                <a:spcPts val="600"/>
              </a:spcBef>
            </a:pPr>
            <a:r>
              <a:rPr lang="en-US" dirty="0" smtClean="0"/>
              <a:t>Draw random samples for parent survey </a:t>
            </a:r>
          </a:p>
          <a:p>
            <a:pPr>
              <a:spcBef>
                <a:spcPts val="600"/>
              </a:spcBef>
            </a:pPr>
            <a:r>
              <a:rPr lang="en-US" dirty="0" smtClean="0"/>
              <a:t>Compliance record review </a:t>
            </a:r>
          </a:p>
          <a:p>
            <a:pPr>
              <a:spcBef>
                <a:spcPts val="600"/>
              </a:spcBef>
            </a:pPr>
            <a:r>
              <a:rPr lang="en-US" dirty="0" smtClean="0"/>
              <a:t>Monitoring </a:t>
            </a:r>
          </a:p>
          <a:p>
            <a:pPr>
              <a:spcBef>
                <a:spcPts val="600"/>
              </a:spcBef>
            </a:pPr>
            <a:r>
              <a:rPr lang="en-US" dirty="0" smtClean="0"/>
              <a:t>Provide information regarding the fiscal impacts of the numbers </a:t>
            </a:r>
          </a:p>
          <a:p>
            <a:pPr>
              <a:spcBef>
                <a:spcPts val="600"/>
              </a:spcBef>
            </a:pPr>
            <a:r>
              <a:rPr lang="en-US" dirty="0" smtClean="0"/>
              <a:t>Indicator reporting – Significant Disproportionality</a:t>
            </a:r>
          </a:p>
          <a:p>
            <a:pPr>
              <a:spcBef>
                <a:spcPts val="600"/>
              </a:spcBef>
            </a:pPr>
            <a:r>
              <a:rPr lang="en-US" dirty="0" smtClean="0"/>
              <a:t>Public reporting </a:t>
            </a:r>
          </a:p>
          <a:p>
            <a:pPr>
              <a:spcBef>
                <a:spcPts val="600"/>
              </a:spcBef>
            </a:pPr>
            <a:r>
              <a:rPr lang="en-US" dirty="0" smtClean="0"/>
              <a:t>Legislature and Research requests </a:t>
            </a:r>
          </a:p>
          <a:p>
            <a:r>
              <a:rPr lang="en-US" dirty="0" smtClean="0"/>
              <a:t>Consultant analysis to support technical assistance needs in the state </a:t>
            </a:r>
          </a:p>
          <a:p>
            <a:endParaRPr lang="en-US" dirty="0" smtClean="0"/>
          </a:p>
          <a:p>
            <a:endParaRPr lang="en-US"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14</a:t>
            </a:fld>
            <a:endParaRPr lang="en-US" dirty="0"/>
          </a:p>
        </p:txBody>
      </p:sp>
    </p:spTree>
    <p:extLst>
      <p:ext uri="{BB962C8B-B14F-4D97-AF65-F5344CB8AC3E}">
        <p14:creationId xmlns:p14="http://schemas.microsoft.com/office/powerpoint/2010/main" val="1758057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Criteria for Special Education December Count Records</a:t>
            </a:r>
            <a:endParaRPr lang="en-US" dirty="0"/>
          </a:p>
        </p:txBody>
      </p:sp>
      <p:sp>
        <p:nvSpPr>
          <p:cNvPr id="3" name="Content Placeholder 2"/>
          <p:cNvSpPr>
            <a:spLocks noGrp="1"/>
          </p:cNvSpPr>
          <p:nvPr>
            <p:ph idx="1"/>
          </p:nvPr>
        </p:nvSpPr>
        <p:spPr/>
        <p:txBody>
          <a:bodyPr/>
          <a:lstStyle/>
          <a:p>
            <a:r>
              <a:rPr lang="en-US" dirty="0" smtClean="0"/>
              <a:t>All error-free records from the Staff Assignment that:</a:t>
            </a:r>
          </a:p>
          <a:p>
            <a:pPr lvl="1"/>
            <a:r>
              <a:rPr lang="en-US" sz="2400" dirty="0" smtClean="0"/>
              <a:t>Special Education Flag = 1</a:t>
            </a:r>
          </a:p>
          <a:p>
            <a:pPr lvl="1"/>
            <a:r>
              <a:rPr lang="en-US" sz="2400" dirty="0" smtClean="0"/>
              <a:t>Start date is December 1st or prior to December 1st of reporting school year</a:t>
            </a:r>
          </a:p>
          <a:p>
            <a:pPr lvl="1"/>
            <a:r>
              <a:rPr lang="en-US" sz="2400" dirty="0" smtClean="0"/>
              <a:t>End Date is either blank (not ended) or post December 1st of the reporting school year</a:t>
            </a:r>
          </a:p>
          <a:p>
            <a:pPr lvl="1"/>
            <a:r>
              <a:rPr lang="en-US" sz="2400" dirty="0" smtClean="0"/>
              <a:t>EDID is reported in both Staff Profile (Profile and educational background) and Staff Assignment Association files for reporting district.</a:t>
            </a:r>
          </a:p>
          <a:p>
            <a:pPr lvl="1"/>
            <a:r>
              <a:rPr lang="en-US" sz="2400" dirty="0" smtClean="0"/>
              <a:t>Employment Status Codes will be included: 11, 12, 13, 23, 25 or 26.</a:t>
            </a:r>
          </a:p>
          <a:p>
            <a:pPr lvl="1"/>
            <a:r>
              <a:rPr lang="en-US" sz="2400" dirty="0" smtClean="0"/>
              <a:t>Administrative Unit code cannot zero-filled in either staff profile or staff assignment files</a:t>
            </a:r>
          </a:p>
        </p:txBody>
      </p:sp>
      <p:sp>
        <p:nvSpPr>
          <p:cNvPr id="7" name="Slide Number Placeholder 6"/>
          <p:cNvSpPr>
            <a:spLocks noGrp="1"/>
          </p:cNvSpPr>
          <p:nvPr>
            <p:ph type="sldNum" sz="quarter" idx="4"/>
          </p:nvPr>
        </p:nvSpPr>
        <p:spPr/>
        <p:txBody>
          <a:bodyPr/>
          <a:lstStyle/>
          <a:p>
            <a:fld id="{600BAA8B-998A-4793-9AB8-94EE2C3B2243}" type="slidenum">
              <a:rPr lang="en-US" smtClean="0"/>
              <a:pPr/>
              <a:t>15</a:t>
            </a:fld>
            <a:endParaRPr lang="en-US" dirty="0"/>
          </a:p>
        </p:txBody>
      </p:sp>
    </p:spTree>
    <p:extLst>
      <p:ext uri="{BB962C8B-B14F-4D97-AF65-F5344CB8AC3E}">
        <p14:creationId xmlns:p14="http://schemas.microsoft.com/office/powerpoint/2010/main" val="19437737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Timeline</a:t>
            </a:r>
            <a:endParaRPr lang="en-US" dirty="0"/>
          </a:p>
        </p:txBody>
      </p:sp>
    </p:spTree>
    <p:extLst>
      <p:ext uri="{BB962C8B-B14F-4D97-AF65-F5344CB8AC3E}">
        <p14:creationId xmlns:p14="http://schemas.microsoft.com/office/powerpoint/2010/main" val="12532704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Staff Interchange Timeline </a:t>
            </a:r>
            <a:br>
              <a:rPr lang="en-US" smtClean="0"/>
            </a:br>
            <a:r>
              <a:rPr lang="en-US" smtClean="0"/>
              <a:t>(Now – Dec 2018)</a:t>
            </a:r>
            <a:endParaRPr lang="en-US" dirty="0"/>
          </a:p>
        </p:txBody>
      </p:sp>
      <p:graphicFrame>
        <p:nvGraphicFramePr>
          <p:cNvPr id="5" name="Content Placeholder 5"/>
          <p:cNvGraphicFramePr>
            <a:graphicFrameLocks/>
          </p:cNvGraphicFramePr>
          <p:nvPr>
            <p:extLst>
              <p:ext uri="{D42A27DB-BD31-4B8C-83A1-F6EECF244321}">
                <p14:modId xmlns:p14="http://schemas.microsoft.com/office/powerpoint/2010/main" val="2381924062"/>
              </p:ext>
            </p:extLst>
          </p:nvPr>
        </p:nvGraphicFramePr>
        <p:xfrm>
          <a:off x="274320" y="1763081"/>
          <a:ext cx="8533348" cy="4119828"/>
        </p:xfrm>
        <a:graphic>
          <a:graphicData uri="http://schemas.openxmlformats.org/drawingml/2006/table">
            <a:tbl>
              <a:tblPr bandRow="1">
                <a:tableStyleId>{E8B1032C-EA38-4F05-BA0D-38AFFFC7BED3}</a:tableStyleId>
              </a:tblPr>
              <a:tblGrid>
                <a:gridCol w="3738093"/>
                <a:gridCol w="4795255"/>
              </a:tblGrid>
              <a:tr h="915287">
                <a:tc>
                  <a:txBody>
                    <a:bodyPr/>
                    <a:lstStyle/>
                    <a:p>
                      <a:pPr marL="0" marR="0" algn="l">
                        <a:lnSpc>
                          <a:spcPct val="107000"/>
                        </a:lnSpc>
                        <a:spcBef>
                          <a:spcPts val="0"/>
                        </a:spcBef>
                        <a:spcAft>
                          <a:spcPts val="0"/>
                        </a:spcAft>
                      </a:pPr>
                      <a:r>
                        <a:rPr lang="en-US" sz="2000" dirty="0">
                          <a:effectLst/>
                        </a:rPr>
                        <a:t> Wednesday, September 5, </a:t>
                      </a:r>
                      <a:r>
                        <a:rPr lang="en-US" sz="2000" dirty="0" smtClean="0">
                          <a:effectLst/>
                        </a:rPr>
                        <a:t>2018</a:t>
                      </a:r>
                      <a:endParaRPr lang="en-US" sz="2000" b="1" dirty="0">
                        <a:solidFill>
                          <a:srgbClr val="000000"/>
                        </a:solidFill>
                        <a:effectLst/>
                        <a:latin typeface="+mn-lt"/>
                        <a:ea typeface="Calibri" panose="020F0502020204030204" pitchFamily="34" charset="0"/>
                        <a:cs typeface="Times New Roman" panose="02020603050405020304" pitchFamily="18" charset="0"/>
                      </a:endParaRPr>
                    </a:p>
                  </a:txBody>
                  <a:tcPr marL="0" marR="598" marT="6985" marB="0" anchor="ctr"/>
                </a:tc>
                <a:tc>
                  <a:txBody>
                    <a:bodyPr/>
                    <a:lstStyle/>
                    <a:p>
                      <a:pPr marL="0" marR="0" algn="l">
                        <a:lnSpc>
                          <a:spcPct val="107000"/>
                        </a:lnSpc>
                        <a:spcBef>
                          <a:spcPts val="0"/>
                        </a:spcBef>
                        <a:spcAft>
                          <a:spcPts val="800"/>
                        </a:spcAft>
                      </a:pPr>
                      <a:r>
                        <a:rPr lang="en-US" sz="2000" dirty="0">
                          <a:effectLst/>
                        </a:rPr>
                        <a:t> </a:t>
                      </a:r>
                      <a:r>
                        <a:rPr lang="en-US" sz="2000" dirty="0" smtClean="0">
                          <a:effectLst/>
                        </a:rPr>
                        <a:t>Staff Interchange Opens</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1071553">
                <a:tc>
                  <a:txBody>
                    <a:bodyPr/>
                    <a:lstStyle/>
                    <a:p>
                      <a:pPr marL="0" marR="0" algn="l">
                        <a:lnSpc>
                          <a:spcPct val="107000"/>
                        </a:lnSpc>
                        <a:spcBef>
                          <a:spcPts val="0"/>
                        </a:spcBef>
                        <a:spcAft>
                          <a:spcPts val="0"/>
                        </a:spcAft>
                      </a:pPr>
                      <a:r>
                        <a:rPr lang="en-US" sz="2000" dirty="0">
                          <a:effectLst/>
                        </a:rPr>
                        <a:t> Thursday, November 1, </a:t>
                      </a:r>
                      <a:r>
                        <a:rPr lang="en-US" sz="2000" dirty="0" smtClean="0">
                          <a:effectLst/>
                        </a:rPr>
                        <a:t>2018</a:t>
                      </a:r>
                      <a:endParaRPr lang="en-US" sz="2000" b="1" dirty="0">
                        <a:solidFill>
                          <a:srgbClr val="000000"/>
                        </a:solidFill>
                        <a:effectLst/>
                        <a:latin typeface="+mn-lt"/>
                        <a:ea typeface="Calibri" panose="020F0502020204030204" pitchFamily="34" charset="0"/>
                        <a:cs typeface="Times New Roman" panose="02020603050405020304" pitchFamily="18" charset="0"/>
                      </a:endParaRPr>
                    </a:p>
                  </a:txBody>
                  <a:tcPr marL="0" marR="598" marT="6985" marB="0" anchor="ctr"/>
                </a:tc>
                <a:tc>
                  <a:txBody>
                    <a:bodyPr/>
                    <a:lstStyle/>
                    <a:p>
                      <a:pPr marL="0" marR="0" algn="l">
                        <a:lnSpc>
                          <a:spcPct val="107000"/>
                        </a:lnSpc>
                        <a:spcBef>
                          <a:spcPts val="0"/>
                        </a:spcBef>
                        <a:spcAft>
                          <a:spcPts val="800"/>
                        </a:spcAft>
                      </a:pPr>
                      <a:r>
                        <a:rPr lang="en-US" sz="2000" dirty="0" smtClean="0">
                          <a:effectLst/>
                        </a:rPr>
                        <a:t> Human Resources/Special Education </a:t>
                      </a:r>
                    </a:p>
                    <a:p>
                      <a:pPr marL="0" marR="0" algn="l">
                        <a:lnSpc>
                          <a:spcPct val="107000"/>
                        </a:lnSpc>
                        <a:spcBef>
                          <a:spcPts val="0"/>
                        </a:spcBef>
                        <a:spcAft>
                          <a:spcPts val="800"/>
                        </a:spcAft>
                      </a:pPr>
                      <a:r>
                        <a:rPr lang="en-US" sz="2000" baseline="0" dirty="0" smtClean="0">
                          <a:effectLst/>
                        </a:rPr>
                        <a:t>December Count Snapshot Opens</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710996">
                <a:tc>
                  <a:txBody>
                    <a:bodyPr/>
                    <a:lstStyle/>
                    <a:p>
                      <a:pPr marL="67310" marR="0" algn="l">
                        <a:lnSpc>
                          <a:spcPct val="107000"/>
                        </a:lnSpc>
                        <a:spcBef>
                          <a:spcPts val="0"/>
                        </a:spcBef>
                        <a:spcAft>
                          <a:spcPts val="0"/>
                        </a:spcAft>
                      </a:pPr>
                      <a:r>
                        <a:rPr lang="en-US" sz="2000" dirty="0">
                          <a:effectLst/>
                        </a:rPr>
                        <a:t>Wednesday, November 28, </a:t>
                      </a:r>
                      <a:r>
                        <a:rPr lang="en-US" sz="2000" dirty="0" smtClean="0">
                          <a:effectLst/>
                        </a:rPr>
                        <a:t>2018</a:t>
                      </a:r>
                      <a:endParaRPr lang="en-US" sz="2000" b="1" dirty="0">
                        <a:solidFill>
                          <a:srgbClr val="000000"/>
                        </a:solidFill>
                        <a:effectLst/>
                        <a:latin typeface="+mn-lt"/>
                        <a:ea typeface="Calibri" panose="020F0502020204030204" pitchFamily="34" charset="0"/>
                        <a:cs typeface="Times New Roman" panose="02020603050405020304" pitchFamily="18" charset="0"/>
                      </a:endParaRPr>
                    </a:p>
                  </a:txBody>
                  <a:tcPr marL="0" marR="598" marT="6985" marB="0" anchor="ctr"/>
                </a:tc>
                <a:tc>
                  <a:txBody>
                    <a:bodyPr/>
                    <a:lstStyle/>
                    <a:p>
                      <a:pPr marL="0" marR="0" algn="l">
                        <a:lnSpc>
                          <a:spcPct val="107000"/>
                        </a:lnSpc>
                        <a:spcBef>
                          <a:spcPts val="0"/>
                        </a:spcBef>
                        <a:spcAft>
                          <a:spcPts val="800"/>
                        </a:spcAft>
                      </a:pPr>
                      <a:r>
                        <a:rPr lang="en-US" sz="2000" dirty="0">
                          <a:effectLst/>
                        </a:rPr>
                        <a:t> </a:t>
                      </a:r>
                      <a:r>
                        <a:rPr lang="en-US" sz="2000" dirty="0" smtClean="0">
                          <a:effectLst/>
                        </a:rPr>
                        <a:t>Interchange</a:t>
                      </a:r>
                      <a:r>
                        <a:rPr lang="en-US" sz="2000" baseline="0" dirty="0" smtClean="0">
                          <a:effectLst/>
                        </a:rPr>
                        <a:t> Files Uploaded At Least Once</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710996">
                <a:tc>
                  <a:txBody>
                    <a:bodyPr/>
                    <a:lstStyle/>
                    <a:p>
                      <a:pPr marL="0" marR="0" algn="l">
                        <a:lnSpc>
                          <a:spcPct val="107000"/>
                        </a:lnSpc>
                        <a:spcBef>
                          <a:spcPts val="0"/>
                        </a:spcBef>
                        <a:spcAft>
                          <a:spcPts val="0"/>
                        </a:spcAft>
                      </a:pPr>
                      <a:r>
                        <a:rPr lang="en-US" sz="2000" dirty="0">
                          <a:effectLst/>
                        </a:rPr>
                        <a:t> Saturday, December  1, 2018</a:t>
                      </a:r>
                      <a:endParaRPr lang="en-US" sz="2000" b="1" dirty="0">
                        <a:solidFill>
                          <a:srgbClr val="000000"/>
                        </a:solidFill>
                        <a:effectLst/>
                        <a:latin typeface="+mn-lt"/>
                        <a:ea typeface="Calibri" panose="020F0502020204030204" pitchFamily="34" charset="0"/>
                        <a:cs typeface="Times New Roman" panose="02020603050405020304" pitchFamily="18" charset="0"/>
                      </a:endParaRPr>
                    </a:p>
                  </a:txBody>
                  <a:tcPr marL="0" marR="598" marT="6985" marB="0" anchor="ctr"/>
                </a:tc>
                <a:tc>
                  <a:txBody>
                    <a:bodyPr/>
                    <a:lstStyle/>
                    <a:p>
                      <a:pPr marL="0" marR="0" algn="l">
                        <a:lnSpc>
                          <a:spcPct val="107000"/>
                        </a:lnSpc>
                        <a:spcBef>
                          <a:spcPts val="0"/>
                        </a:spcBef>
                        <a:spcAft>
                          <a:spcPts val="800"/>
                        </a:spcAft>
                      </a:pPr>
                      <a:r>
                        <a:rPr lang="en-US" sz="2000" dirty="0">
                          <a:effectLst/>
                        </a:rPr>
                        <a:t> </a:t>
                      </a:r>
                      <a:r>
                        <a:rPr lang="en-US" sz="2000" dirty="0" smtClean="0">
                          <a:effectLst/>
                        </a:rPr>
                        <a:t>Official Count Date</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r h="710996">
                <a:tc>
                  <a:txBody>
                    <a:bodyPr/>
                    <a:lstStyle/>
                    <a:p>
                      <a:pPr marL="67310" marR="0" algn="l">
                        <a:lnSpc>
                          <a:spcPct val="107000"/>
                        </a:lnSpc>
                        <a:spcBef>
                          <a:spcPts val="0"/>
                        </a:spcBef>
                        <a:spcAft>
                          <a:spcPts val="0"/>
                        </a:spcAft>
                      </a:pPr>
                      <a:r>
                        <a:rPr lang="en-US" sz="2000" dirty="0">
                          <a:effectLst/>
                        </a:rPr>
                        <a:t>Thursday, December 20, 2018</a:t>
                      </a:r>
                      <a:endParaRPr lang="en-US" sz="2000" b="1" dirty="0">
                        <a:solidFill>
                          <a:srgbClr val="000000"/>
                        </a:solidFill>
                        <a:effectLst/>
                        <a:latin typeface="+mn-lt"/>
                        <a:ea typeface="Calibri" panose="020F0502020204030204" pitchFamily="34" charset="0"/>
                        <a:cs typeface="Times New Roman" panose="02020603050405020304" pitchFamily="18" charset="0"/>
                      </a:endParaRPr>
                    </a:p>
                  </a:txBody>
                  <a:tcPr marL="0" marR="598" marT="6985" marB="0" anchor="ctr"/>
                </a:tc>
                <a:tc>
                  <a:txBody>
                    <a:bodyPr/>
                    <a:lstStyle/>
                    <a:p>
                      <a:pPr marL="0" marR="0" algn="l">
                        <a:lnSpc>
                          <a:spcPct val="107000"/>
                        </a:lnSpc>
                        <a:spcBef>
                          <a:spcPts val="0"/>
                        </a:spcBef>
                        <a:spcAft>
                          <a:spcPts val="800"/>
                        </a:spcAft>
                      </a:pPr>
                      <a:r>
                        <a:rPr lang="en-US" sz="2000" dirty="0">
                          <a:effectLst/>
                        </a:rPr>
                        <a:t> </a:t>
                      </a:r>
                      <a:r>
                        <a:rPr lang="en-US" sz="2000" dirty="0" smtClean="0">
                          <a:effectLst/>
                        </a:rPr>
                        <a:t>Interchange</a:t>
                      </a:r>
                      <a:r>
                        <a:rPr lang="en-US" sz="2000" baseline="0" dirty="0" smtClean="0">
                          <a:effectLst/>
                        </a:rPr>
                        <a:t> Files Error Free</a:t>
                      </a:r>
                      <a:endParaRPr lang="en-US" sz="20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r>
            </a:tbl>
          </a:graphicData>
        </a:graphic>
      </p:graphicFrame>
      <p:sp>
        <p:nvSpPr>
          <p:cNvPr id="3" name="Slide Number Placeholder 2"/>
          <p:cNvSpPr>
            <a:spLocks noGrp="1"/>
          </p:cNvSpPr>
          <p:nvPr>
            <p:ph type="sldNum" sz="quarter" idx="4"/>
          </p:nvPr>
        </p:nvSpPr>
        <p:spPr/>
        <p:txBody>
          <a:bodyPr/>
          <a:lstStyle/>
          <a:p>
            <a:fld id="{600BAA8B-998A-4793-9AB8-94EE2C3B2243}" type="slidenum">
              <a:rPr lang="en-US" smtClean="0"/>
              <a:pPr/>
              <a:t>17</a:t>
            </a:fld>
            <a:endParaRPr lang="en-US" dirty="0"/>
          </a:p>
        </p:txBody>
      </p:sp>
    </p:spTree>
    <p:extLst>
      <p:ext uri="{BB962C8B-B14F-4D97-AF65-F5344CB8AC3E}">
        <p14:creationId xmlns:p14="http://schemas.microsoft.com/office/powerpoint/2010/main" val="21043256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Timeline – Highlights of Snapshots</a:t>
            </a:r>
            <a:endParaRPr lang="en-US" dirty="0"/>
          </a:p>
        </p:txBody>
      </p:sp>
      <p:sp>
        <p:nvSpPr>
          <p:cNvPr id="2" name="Content Placeholder 1"/>
          <p:cNvSpPr>
            <a:spLocks noGrp="1"/>
          </p:cNvSpPr>
          <p:nvPr>
            <p:ph idx="1"/>
          </p:nvPr>
        </p:nvSpPr>
        <p:spPr>
          <a:xfrm>
            <a:off x="693683" y="1326406"/>
            <a:ext cx="8347184" cy="4351338"/>
          </a:xfrm>
        </p:spPr>
        <p:txBody>
          <a:bodyPr/>
          <a:lstStyle/>
          <a:p>
            <a:r>
              <a:rPr lang="en-US" dirty="0" smtClean="0"/>
              <a:t>	Start early… Staff Interchange is open and files can 	be uploaded multiple times throughout process</a:t>
            </a:r>
          </a:p>
          <a:p>
            <a:endParaRPr lang="en-US" sz="1600" dirty="0" smtClean="0"/>
          </a:p>
          <a:p>
            <a:r>
              <a:rPr lang="en-US" dirty="0" smtClean="0"/>
              <a:t>November 28th – Upload Interchange files at least once</a:t>
            </a:r>
          </a:p>
          <a:p>
            <a:endParaRPr lang="en-US" sz="1600" dirty="0" smtClean="0"/>
          </a:p>
          <a:p>
            <a:r>
              <a:rPr lang="en-US" dirty="0" smtClean="0"/>
              <a:t>December 20th – Interchange files error free</a:t>
            </a:r>
          </a:p>
          <a:p>
            <a:endParaRPr lang="en-US" sz="1600" dirty="0" smtClean="0"/>
          </a:p>
          <a:p>
            <a:r>
              <a:rPr lang="en-US" dirty="0" smtClean="0"/>
              <a:t>January 24th – 31st is the Data Report Review Week</a:t>
            </a:r>
          </a:p>
          <a:p>
            <a:pPr lvl="1"/>
            <a:r>
              <a:rPr lang="en-US" dirty="0" smtClean="0"/>
              <a:t>Districts MUST REVIEW Special Education Staff Report (</a:t>
            </a:r>
            <a:r>
              <a:rPr lang="en-US" dirty="0" err="1" smtClean="0"/>
              <a:t>Cognos</a:t>
            </a:r>
            <a:r>
              <a:rPr lang="en-US" dirty="0" smtClean="0"/>
              <a:t>) </a:t>
            </a:r>
          </a:p>
          <a:p>
            <a:pPr lvl="1"/>
            <a:r>
              <a:rPr lang="en-US" dirty="0" smtClean="0"/>
              <a:t>Districts and AUs must collaborate to ensure Special Education Staff data is reported accurately and complete</a:t>
            </a:r>
          </a:p>
          <a:p>
            <a:pPr lvl="1"/>
            <a:r>
              <a:rPr lang="en-US" dirty="0" smtClean="0"/>
              <a:t>AUs review reports in detail and make any data corrections deemed necessary during this window	</a:t>
            </a:r>
          </a:p>
          <a:p>
            <a:endParaRPr lang="en-US" dirty="0" smtClean="0"/>
          </a:p>
          <a:p>
            <a:endParaRPr lang="en-US" dirty="0"/>
          </a:p>
        </p:txBody>
      </p:sp>
      <p:pic>
        <p:nvPicPr>
          <p:cNvPr id="7" name="Picture 6"/>
          <p:cNvPicPr>
            <a:picLocks noChangeAspect="1"/>
          </p:cNvPicPr>
          <p:nvPr/>
        </p:nvPicPr>
        <p:blipFill>
          <a:blip r:embed="rId2"/>
          <a:stretch>
            <a:fillRect/>
          </a:stretch>
        </p:blipFill>
        <p:spPr>
          <a:xfrm>
            <a:off x="446427" y="1326406"/>
            <a:ext cx="775487" cy="775487"/>
          </a:xfrm>
          <a:prstGeom prst="rect">
            <a:avLst/>
          </a:prstGeom>
        </p:spPr>
      </p:pic>
      <p:sp>
        <p:nvSpPr>
          <p:cNvPr id="5" name="Slide Number Placeholder 4"/>
          <p:cNvSpPr>
            <a:spLocks noGrp="1"/>
          </p:cNvSpPr>
          <p:nvPr>
            <p:ph type="sldNum" sz="quarter" idx="4"/>
          </p:nvPr>
        </p:nvSpPr>
        <p:spPr/>
        <p:txBody>
          <a:bodyPr/>
          <a:lstStyle/>
          <a:p>
            <a:fld id="{600BAA8B-998A-4793-9AB8-94EE2C3B2243}" type="slidenum">
              <a:rPr lang="en-US" smtClean="0"/>
              <a:pPr/>
              <a:t>18</a:t>
            </a:fld>
            <a:endParaRPr lang="en-US" dirty="0"/>
          </a:p>
        </p:txBody>
      </p:sp>
    </p:spTree>
    <p:extLst>
      <p:ext uri="{BB962C8B-B14F-4D97-AF65-F5344CB8AC3E}">
        <p14:creationId xmlns:p14="http://schemas.microsoft.com/office/powerpoint/2010/main" val="12526708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Timeline  - Resources</a:t>
            </a:r>
            <a:endParaRPr lang="en-US" dirty="0"/>
          </a:p>
        </p:txBody>
      </p:sp>
      <p:sp>
        <p:nvSpPr>
          <p:cNvPr id="5" name="Content Placeholder 4"/>
          <p:cNvSpPr>
            <a:spLocks noGrp="1"/>
          </p:cNvSpPr>
          <p:nvPr>
            <p:ph idx="1"/>
          </p:nvPr>
        </p:nvSpPr>
        <p:spPr/>
        <p:txBody>
          <a:bodyPr/>
          <a:lstStyle/>
          <a:p>
            <a:r>
              <a:rPr lang="en-US" smtClean="0"/>
              <a:t>Please reference detailed timelines online- much more information provided</a:t>
            </a:r>
          </a:p>
          <a:p>
            <a:endParaRPr lang="en-US" smtClean="0"/>
          </a:p>
          <a:p>
            <a:r>
              <a:rPr lang="en-US" smtClean="0"/>
              <a:t>Human Resources Timeline:  </a:t>
            </a:r>
            <a:r>
              <a:rPr lang="en-US" smtClean="0">
                <a:hlinkClick r:id="rId2"/>
              </a:rPr>
              <a:t>https://www.cde.state.co.us/datapipeline/2018-2019humanresourcestimeline</a:t>
            </a:r>
            <a:endParaRPr lang="en-US" smtClean="0"/>
          </a:p>
          <a:p>
            <a:endParaRPr lang="en-US" smtClean="0"/>
          </a:p>
          <a:p>
            <a:r>
              <a:rPr lang="en-US" smtClean="0"/>
              <a:t>Special Education December Count Timeline: </a:t>
            </a:r>
            <a:r>
              <a:rPr lang="en-US" smtClean="0">
                <a:hlinkClick r:id="rId3"/>
              </a:rPr>
              <a:t>https://www.cde.state.co.us/datapipeline/2018-2019specialeducationdecembercounttimeline</a:t>
            </a:r>
            <a:r>
              <a:rPr lang="en-US" smtClean="0"/>
              <a:t> </a:t>
            </a:r>
            <a:endParaRPr lang="en-US" dirty="0"/>
          </a:p>
        </p:txBody>
      </p:sp>
      <p:sp>
        <p:nvSpPr>
          <p:cNvPr id="2" name="Slide Number Placeholder 1"/>
          <p:cNvSpPr>
            <a:spLocks noGrp="1"/>
          </p:cNvSpPr>
          <p:nvPr>
            <p:ph type="sldNum" sz="quarter" idx="4"/>
          </p:nvPr>
        </p:nvSpPr>
        <p:spPr/>
        <p:txBody>
          <a:bodyPr/>
          <a:lstStyle/>
          <a:p>
            <a:fld id="{600BAA8B-998A-4793-9AB8-94EE2C3B2243}" type="slidenum">
              <a:rPr lang="en-US" smtClean="0"/>
              <a:pPr/>
              <a:t>19</a:t>
            </a:fld>
            <a:endParaRPr lang="en-US" dirty="0"/>
          </a:p>
        </p:txBody>
      </p:sp>
    </p:spTree>
    <p:extLst>
      <p:ext uri="{BB962C8B-B14F-4D97-AF65-F5344CB8AC3E}">
        <p14:creationId xmlns:p14="http://schemas.microsoft.com/office/powerpoint/2010/main" val="3793493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Agenda</a:t>
            </a:r>
            <a:endParaRPr lang="en-US" dirty="0"/>
          </a:p>
        </p:txBody>
      </p:sp>
      <p:sp>
        <p:nvSpPr>
          <p:cNvPr id="2" name="Content Placeholder 1"/>
          <p:cNvSpPr>
            <a:spLocks noGrp="1"/>
          </p:cNvSpPr>
          <p:nvPr>
            <p:ph idx="1"/>
          </p:nvPr>
        </p:nvSpPr>
        <p:spPr/>
        <p:txBody>
          <a:bodyPr/>
          <a:lstStyle/>
          <a:p>
            <a:r>
              <a:rPr lang="en-US" dirty="0" smtClean="0"/>
              <a:t>Pipeline Review</a:t>
            </a:r>
          </a:p>
          <a:p>
            <a:r>
              <a:rPr lang="en-US" dirty="0" smtClean="0"/>
              <a:t>Staff Interchange Overview</a:t>
            </a:r>
          </a:p>
          <a:p>
            <a:r>
              <a:rPr lang="en-US" dirty="0" smtClean="0"/>
              <a:t>Timeline</a:t>
            </a:r>
          </a:p>
          <a:p>
            <a:r>
              <a:rPr lang="en-US" dirty="0" smtClean="0"/>
              <a:t>Data Pipeline Steps</a:t>
            </a:r>
          </a:p>
          <a:p>
            <a:r>
              <a:rPr lang="en-US" dirty="0" smtClean="0"/>
              <a:t>2018-19 File Updates and Review</a:t>
            </a:r>
          </a:p>
          <a:p>
            <a:r>
              <a:rPr lang="en-US" dirty="0" smtClean="0"/>
              <a:t>Educator Shortage Survey Information</a:t>
            </a:r>
          </a:p>
          <a:p>
            <a:r>
              <a:rPr lang="en-US" dirty="0" smtClean="0"/>
              <a:t>Resources</a:t>
            </a:r>
          </a:p>
          <a:p>
            <a:endParaRPr lang="en-US" dirty="0" smtClean="0"/>
          </a:p>
          <a:p>
            <a:endParaRPr lang="en-US" dirty="0" smtClean="0"/>
          </a:p>
          <a:p>
            <a:pPr lvl="1"/>
            <a:endParaRPr lang="en-US" dirty="0" smtClean="0"/>
          </a:p>
          <a:p>
            <a:pPr lvl="1"/>
            <a:endParaRPr lang="en-US" dirty="0" smtClean="0"/>
          </a:p>
          <a:p>
            <a:pPr lvl="1"/>
            <a:endParaRPr lang="en-US" dirty="0" smtClean="0"/>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2</a:t>
            </a:fld>
            <a:endParaRPr lang="en-US" dirty="0"/>
          </a:p>
        </p:txBody>
      </p:sp>
    </p:spTree>
    <p:extLst>
      <p:ext uri="{BB962C8B-B14F-4D97-AF65-F5344CB8AC3E}">
        <p14:creationId xmlns:p14="http://schemas.microsoft.com/office/powerpoint/2010/main" val="253249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mtClean="0"/>
              <a:t>Data Pipeline Steps</a:t>
            </a:r>
            <a:endParaRPr lang="en-US" dirty="0"/>
          </a:p>
        </p:txBody>
      </p:sp>
    </p:spTree>
    <p:extLst>
      <p:ext uri="{BB962C8B-B14F-4D97-AF65-F5344CB8AC3E}">
        <p14:creationId xmlns:p14="http://schemas.microsoft.com/office/powerpoint/2010/main" val="5255240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Identity Management Roles</a:t>
            </a:r>
            <a:endParaRPr lang="en-US" dirty="0"/>
          </a:p>
        </p:txBody>
      </p:sp>
      <p:sp>
        <p:nvSpPr>
          <p:cNvPr id="2" name="Content Placeholder 1"/>
          <p:cNvSpPr>
            <a:spLocks noGrp="1"/>
          </p:cNvSpPr>
          <p:nvPr>
            <p:ph idx="1"/>
          </p:nvPr>
        </p:nvSpPr>
        <p:spPr/>
        <p:txBody>
          <a:bodyPr/>
          <a:lstStyle/>
          <a:p>
            <a:r>
              <a:rPr lang="en-US" smtClean="0"/>
              <a:t>Staff Interchange Roles:</a:t>
            </a:r>
          </a:p>
          <a:p>
            <a:pPr lvl="1"/>
            <a:r>
              <a:rPr lang="en-US" smtClean="0"/>
              <a:t>STF~ LEAUSER – upload and modify staff interchange files OR</a:t>
            </a:r>
          </a:p>
          <a:p>
            <a:pPr lvl="1"/>
            <a:r>
              <a:rPr lang="en-US" smtClean="0"/>
              <a:t>STF~LEAVIEWER – view (only) staff interchange data</a:t>
            </a:r>
          </a:p>
          <a:p>
            <a:endParaRPr lang="en-US" smtClean="0"/>
          </a:p>
          <a:p>
            <a:r>
              <a:rPr lang="en-US" smtClean="0"/>
              <a:t>Human Resources Snapshot Roles:</a:t>
            </a:r>
          </a:p>
          <a:p>
            <a:pPr lvl="1"/>
            <a:r>
              <a:rPr lang="en-US" smtClean="0"/>
              <a:t>HRD~LEAAPPROVER – Approves, creates, views Snapshot OR</a:t>
            </a:r>
          </a:p>
          <a:p>
            <a:pPr lvl="1"/>
            <a:r>
              <a:rPr lang="en-US" smtClean="0"/>
              <a:t>HRD~LEAUSER -  creates, views Snapshot OR</a:t>
            </a:r>
          </a:p>
          <a:p>
            <a:pPr lvl="1"/>
            <a:r>
              <a:rPr lang="en-US" smtClean="0"/>
              <a:t>HRD~LEAVIEWER- views snapshot</a:t>
            </a:r>
          </a:p>
          <a:p>
            <a:endParaRPr lang="en-US" smtClean="0"/>
          </a:p>
          <a:p>
            <a:r>
              <a:rPr lang="en-US" smtClean="0"/>
              <a:t>Special Education December Count Snapshot Roles:</a:t>
            </a:r>
          </a:p>
          <a:p>
            <a:pPr lvl="1"/>
            <a:r>
              <a:rPr lang="en-US" smtClean="0"/>
              <a:t>DEC~LEAAPPROVER – Approves, creates, views Snapshot OR</a:t>
            </a:r>
          </a:p>
          <a:p>
            <a:pPr lvl="1"/>
            <a:r>
              <a:rPr lang="en-US" smtClean="0"/>
              <a:t>DEC~LEAUSER -  creates, views Snapshot OR</a:t>
            </a:r>
          </a:p>
          <a:p>
            <a:pPr lvl="1"/>
            <a:r>
              <a:rPr lang="en-US" smtClean="0"/>
              <a:t>DEC~LEAVIEWER- views snapshot</a:t>
            </a:r>
          </a:p>
          <a:p>
            <a:endParaRPr lang="en-US"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21</a:t>
            </a:fld>
            <a:endParaRPr lang="en-US" dirty="0"/>
          </a:p>
        </p:txBody>
      </p:sp>
    </p:spTree>
    <p:extLst>
      <p:ext uri="{BB962C8B-B14F-4D97-AF65-F5344CB8AC3E}">
        <p14:creationId xmlns:p14="http://schemas.microsoft.com/office/powerpoint/2010/main" val="1518147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More about the roles</a:t>
            </a:r>
            <a:endParaRPr lang="en-US" dirty="0"/>
          </a:p>
        </p:txBody>
      </p:sp>
      <p:sp>
        <p:nvSpPr>
          <p:cNvPr id="2" name="Content Placeholder 1"/>
          <p:cNvSpPr>
            <a:spLocks noGrp="1"/>
          </p:cNvSpPr>
          <p:nvPr>
            <p:ph idx="1"/>
          </p:nvPr>
        </p:nvSpPr>
        <p:spPr>
          <a:xfrm>
            <a:off x="628650" y="1463040"/>
            <a:ext cx="7886700" cy="4096932"/>
          </a:xfrm>
        </p:spPr>
        <p:txBody>
          <a:bodyPr/>
          <a:lstStyle/>
          <a:p>
            <a:r>
              <a:rPr lang="en-US" dirty="0" smtClean="0"/>
              <a:t>A respondent with the STF role associated with the 5 digit admin unit code can only report Special Education Staff (flag=1)</a:t>
            </a:r>
          </a:p>
          <a:p>
            <a:endParaRPr lang="en-US" dirty="0" smtClean="0"/>
          </a:p>
          <a:p>
            <a:r>
              <a:rPr lang="en-US" dirty="0" smtClean="0"/>
              <a:t>A respondent with the STF role associated with the 4 digit district code may report ALL staff, regular and special education, for the district.</a:t>
            </a:r>
          </a:p>
          <a:p>
            <a:pPr lvl="1"/>
            <a:r>
              <a:rPr lang="en-US" dirty="0" smtClean="0"/>
              <a:t>If you are reporting all staff be sure to be available to make changes to special education data in accordance with the timeline.</a:t>
            </a:r>
          </a:p>
          <a:p>
            <a:endParaRPr lang="en-US" dirty="0" smtClean="0"/>
          </a:p>
        </p:txBody>
      </p:sp>
      <p:sp>
        <p:nvSpPr>
          <p:cNvPr id="5" name="Slide Number Placeholder 4"/>
          <p:cNvSpPr>
            <a:spLocks noGrp="1"/>
          </p:cNvSpPr>
          <p:nvPr>
            <p:ph type="sldNum" sz="quarter" idx="4"/>
          </p:nvPr>
        </p:nvSpPr>
        <p:spPr/>
        <p:txBody>
          <a:bodyPr/>
          <a:lstStyle/>
          <a:p>
            <a:fld id="{600BAA8B-998A-4793-9AB8-94EE2C3B2243}" type="slidenum">
              <a:rPr lang="en-US" smtClean="0"/>
              <a:pPr/>
              <a:t>22</a:t>
            </a:fld>
            <a:endParaRPr lang="en-US" dirty="0"/>
          </a:p>
        </p:txBody>
      </p:sp>
    </p:spTree>
    <p:extLst>
      <p:ext uri="{BB962C8B-B14F-4D97-AF65-F5344CB8AC3E}">
        <p14:creationId xmlns:p14="http://schemas.microsoft.com/office/powerpoint/2010/main" val="11321867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Authoritative Source</a:t>
            </a:r>
            <a:endParaRPr lang="en-US" dirty="0"/>
          </a:p>
        </p:txBody>
      </p:sp>
      <p:sp>
        <p:nvSpPr>
          <p:cNvPr id="2" name="Content Placeholder 1"/>
          <p:cNvSpPr>
            <a:spLocks noGrp="1"/>
          </p:cNvSpPr>
          <p:nvPr>
            <p:ph idx="1"/>
          </p:nvPr>
        </p:nvSpPr>
        <p:spPr/>
        <p:txBody>
          <a:bodyPr/>
          <a:lstStyle/>
          <a:p>
            <a:r>
              <a:rPr lang="en-US" dirty="0" smtClean="0"/>
              <a:t>Prior to reporting staff data be sure the structure for reporting has been established and the appropriate roles have been assigned. Determined by the Superintendent along with LAMs and Special Education Directors.  </a:t>
            </a:r>
          </a:p>
          <a:p>
            <a:endParaRPr lang="en-US" dirty="0" smtClean="0"/>
          </a:p>
          <a:p>
            <a:r>
              <a:rPr lang="en-US" dirty="0" smtClean="0"/>
              <a:t>Here is a good resource for determining the Authoritative Source for staff </a:t>
            </a:r>
            <a:r>
              <a:rPr lang="en-US" dirty="0" smtClean="0">
                <a:hlinkClick r:id="rId2"/>
              </a:rPr>
              <a:t>http://www.cde.state.co.us/datapipeline/authoritativesourceforstaff</a:t>
            </a:r>
            <a:endParaRPr lang="en-US" dirty="0" smtClean="0"/>
          </a:p>
          <a:p>
            <a:endParaRPr lang="en-US" dirty="0" smtClean="0"/>
          </a:p>
          <a:p>
            <a:r>
              <a:rPr lang="en-US" dirty="0" smtClean="0"/>
              <a:t>Often the reporting responsibility is determined by the personnel options, such as the staff member with experience or access to the most accurate data.  </a:t>
            </a:r>
          </a:p>
          <a:p>
            <a:endParaRPr lang="en-US"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23</a:t>
            </a:fld>
            <a:endParaRPr lang="en-US" dirty="0"/>
          </a:p>
        </p:txBody>
      </p:sp>
    </p:spTree>
    <p:extLst>
      <p:ext uri="{BB962C8B-B14F-4D97-AF65-F5344CB8AC3E}">
        <p14:creationId xmlns:p14="http://schemas.microsoft.com/office/powerpoint/2010/main" val="17503362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Create Files</a:t>
            </a:r>
            <a:endParaRPr lang="en-US" dirty="0"/>
          </a:p>
        </p:txBody>
      </p:sp>
      <p:sp>
        <p:nvSpPr>
          <p:cNvPr id="2" name="Content Placeholder 1"/>
          <p:cNvSpPr>
            <a:spLocks noGrp="1"/>
          </p:cNvSpPr>
          <p:nvPr>
            <p:ph idx="1"/>
          </p:nvPr>
        </p:nvSpPr>
        <p:spPr/>
        <p:txBody>
          <a:bodyPr/>
          <a:lstStyle/>
          <a:p>
            <a:r>
              <a:rPr lang="en-US" smtClean="0"/>
              <a:t>Excel, CSV or Text File all accepted</a:t>
            </a:r>
          </a:p>
          <a:p>
            <a:endParaRPr lang="en-US" smtClean="0"/>
          </a:p>
          <a:p>
            <a:r>
              <a:rPr lang="en-US" smtClean="0"/>
              <a:t>Need to create 2 separate files:</a:t>
            </a:r>
          </a:p>
          <a:p>
            <a:pPr lvl="1"/>
            <a:r>
              <a:rPr lang="en-US" smtClean="0"/>
              <a:t>Staff Profile – demographic and educational background info </a:t>
            </a:r>
          </a:p>
          <a:p>
            <a:pPr lvl="1"/>
            <a:r>
              <a:rPr lang="en-US" smtClean="0"/>
              <a:t>Staff Assignment File – specifics for location and duties </a:t>
            </a:r>
          </a:p>
          <a:p>
            <a:pPr lvl="1"/>
            <a:endParaRPr lang="en-US" smtClean="0"/>
          </a:p>
          <a:p>
            <a:r>
              <a:rPr lang="en-US" smtClean="0"/>
              <a:t>1st record of data must be field names/titles</a:t>
            </a:r>
          </a:p>
          <a:p>
            <a:endParaRPr lang="en-US" smtClean="0"/>
          </a:p>
          <a:p>
            <a:r>
              <a:rPr lang="en-US" smtClean="0"/>
              <a:t>File layouts, definitions and codes all found at: </a:t>
            </a:r>
            <a:r>
              <a:rPr lang="en-US" smtClean="0">
                <a:hlinkClick r:id="rId2"/>
              </a:rPr>
              <a:t>http://www.cde.state.co.us/datapipeline/inter_staff</a:t>
            </a:r>
            <a:endParaRPr lang="en-US" smtClean="0"/>
          </a:p>
          <a:p>
            <a:endParaRPr lang="en-US" smtClean="0"/>
          </a:p>
          <a:p>
            <a:endParaRPr lang="en-US" smtClean="0"/>
          </a:p>
          <a:p>
            <a:endParaRPr lang="en-US"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24</a:t>
            </a:fld>
            <a:endParaRPr lang="en-US" dirty="0"/>
          </a:p>
        </p:txBody>
      </p:sp>
    </p:spTree>
    <p:extLst>
      <p:ext uri="{BB962C8B-B14F-4D97-AF65-F5344CB8AC3E}">
        <p14:creationId xmlns:p14="http://schemas.microsoft.com/office/powerpoint/2010/main" val="25507983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Creating Staff File/Assignment – Helpful Tips</a:t>
            </a:r>
            <a:endParaRPr lang="en-US" dirty="0"/>
          </a:p>
        </p:txBody>
      </p:sp>
      <p:sp>
        <p:nvSpPr>
          <p:cNvPr id="5" name="Content Placeholder 4"/>
          <p:cNvSpPr>
            <a:spLocks noGrp="1"/>
          </p:cNvSpPr>
          <p:nvPr>
            <p:ph idx="1"/>
          </p:nvPr>
        </p:nvSpPr>
        <p:spPr/>
        <p:txBody>
          <a:bodyPr/>
          <a:lstStyle/>
          <a:p>
            <a:r>
              <a:rPr lang="en-US" smtClean="0"/>
              <a:t>First Record = Headings or Titles</a:t>
            </a:r>
          </a:p>
          <a:p>
            <a:pPr lvl="1"/>
            <a:r>
              <a:rPr lang="en-US" smtClean="0"/>
              <a:t>can be labeled to make the most sense to you</a:t>
            </a:r>
          </a:p>
          <a:p>
            <a:pPr lvl="1"/>
            <a:r>
              <a:rPr lang="en-US" smtClean="0"/>
              <a:t>Pipeline system ignores these headers-essentially skips it to the 2nd row with actual data</a:t>
            </a:r>
          </a:p>
          <a:p>
            <a:pPr lvl="1"/>
            <a:endParaRPr lang="en-US" smtClean="0"/>
          </a:p>
          <a:p>
            <a:r>
              <a:rPr lang="en-US" smtClean="0"/>
              <a:t>Codes must match codes within file layout</a:t>
            </a:r>
          </a:p>
          <a:p>
            <a:pPr lvl="1"/>
            <a:r>
              <a:rPr lang="en-US" smtClean="0"/>
              <a:t>Include leading zeros</a:t>
            </a:r>
          </a:p>
          <a:p>
            <a:pPr lvl="1"/>
            <a:endParaRPr lang="en-US" smtClean="0"/>
          </a:p>
          <a:p>
            <a:r>
              <a:rPr lang="en-US" smtClean="0"/>
              <a:t>Blanks are not allowed – zero fill if N/A</a:t>
            </a:r>
          </a:p>
          <a:p>
            <a:endParaRPr lang="en-US" smtClean="0"/>
          </a:p>
          <a:p>
            <a:r>
              <a:rPr lang="en-US" smtClean="0"/>
              <a:t>Templates available if needed at: </a:t>
            </a:r>
            <a:r>
              <a:rPr lang="en-US" smtClean="0">
                <a:hlinkClick r:id="rId2"/>
              </a:rPr>
              <a:t>http://www.cde.state.co.us/datapipeline/inter_staff</a:t>
            </a:r>
            <a:endParaRPr lang="en-US" smtClean="0"/>
          </a:p>
          <a:p>
            <a:endParaRPr lang="en-US" smtClean="0"/>
          </a:p>
          <a:p>
            <a:endParaRPr lang="en-US" smtClean="0"/>
          </a:p>
          <a:p>
            <a:endParaRPr lang="en-US" smtClean="0"/>
          </a:p>
          <a:p>
            <a:pPr lvl="1"/>
            <a:endParaRPr lang="en-US" dirty="0"/>
          </a:p>
        </p:txBody>
      </p:sp>
      <p:sp>
        <p:nvSpPr>
          <p:cNvPr id="2" name="Slide Number Placeholder 1"/>
          <p:cNvSpPr>
            <a:spLocks noGrp="1"/>
          </p:cNvSpPr>
          <p:nvPr>
            <p:ph type="sldNum" sz="quarter" idx="4"/>
          </p:nvPr>
        </p:nvSpPr>
        <p:spPr/>
        <p:txBody>
          <a:bodyPr/>
          <a:lstStyle/>
          <a:p>
            <a:fld id="{600BAA8B-998A-4793-9AB8-94EE2C3B2243}" type="slidenum">
              <a:rPr lang="en-US" smtClean="0"/>
              <a:pPr/>
              <a:t>25</a:t>
            </a:fld>
            <a:endParaRPr lang="en-US" dirty="0"/>
          </a:p>
        </p:txBody>
      </p:sp>
    </p:spTree>
    <p:extLst>
      <p:ext uri="{BB962C8B-B14F-4D97-AF65-F5344CB8AC3E}">
        <p14:creationId xmlns:p14="http://schemas.microsoft.com/office/powerpoint/2010/main" val="24001310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Referencing/Using Last Year’s Data File</a:t>
            </a:r>
            <a:endParaRPr lang="en-US" dirty="0"/>
          </a:p>
        </p:txBody>
      </p:sp>
      <p:sp>
        <p:nvSpPr>
          <p:cNvPr id="2" name="Content Placeholder 1"/>
          <p:cNvSpPr>
            <a:spLocks noGrp="1"/>
          </p:cNvSpPr>
          <p:nvPr>
            <p:ph idx="1"/>
          </p:nvPr>
        </p:nvSpPr>
        <p:spPr/>
        <p:txBody>
          <a:bodyPr/>
          <a:lstStyle/>
          <a:p>
            <a:r>
              <a:rPr lang="en-US" smtClean="0"/>
              <a:t>You may download last year’s data file as a starting point if needed</a:t>
            </a:r>
          </a:p>
          <a:p>
            <a:r>
              <a:rPr lang="en-US" smtClean="0"/>
              <a:t>File layout will be in prior year (2017-2018) file layout, so updates would be required prior to re-uploading</a:t>
            </a:r>
          </a:p>
          <a:p>
            <a:endParaRPr lang="en-US" smtClean="0"/>
          </a:p>
          <a:p>
            <a:r>
              <a:rPr lang="en-US" smtClean="0"/>
              <a:t>Data Pipeline -&gt; Staff Profile -&gt; File Extract Download</a:t>
            </a:r>
          </a:p>
          <a:p>
            <a:endParaRPr lang="en-US" smtClean="0"/>
          </a:p>
          <a:p>
            <a:endParaRPr lang="en-US" smtClean="0"/>
          </a:p>
          <a:p>
            <a:r>
              <a:rPr lang="en-US" smtClean="0"/>
              <a:t>This may also be used to download recent files uploaded into pipeline</a:t>
            </a:r>
          </a:p>
          <a:p>
            <a:pPr lvl="1"/>
            <a:r>
              <a:rPr lang="en-US" smtClean="0"/>
              <a:t>Includes any updates made in ‘Edit Record Screen’</a:t>
            </a:r>
          </a:p>
          <a:p>
            <a:pPr lvl="1"/>
            <a:r>
              <a:rPr lang="en-US" smtClean="0"/>
              <a:t>Includes all data records from all files uploaded</a:t>
            </a:r>
            <a:endParaRPr lang="en-US"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26</a:t>
            </a:fld>
            <a:endParaRPr lang="en-US" dirty="0"/>
          </a:p>
        </p:txBody>
      </p:sp>
    </p:spTree>
    <p:extLst>
      <p:ext uri="{BB962C8B-B14F-4D97-AF65-F5344CB8AC3E}">
        <p14:creationId xmlns:p14="http://schemas.microsoft.com/office/powerpoint/2010/main" val="1656518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Accessing Data Pipeline</a:t>
            </a:r>
            <a:endParaRPr lang="en-US" dirty="0"/>
          </a:p>
        </p:txBody>
      </p:sp>
      <p:sp>
        <p:nvSpPr>
          <p:cNvPr id="2" name="Content Placeholder 1"/>
          <p:cNvSpPr>
            <a:spLocks noGrp="1"/>
          </p:cNvSpPr>
          <p:nvPr>
            <p:ph idx="1"/>
          </p:nvPr>
        </p:nvSpPr>
        <p:spPr/>
        <p:txBody>
          <a:bodyPr/>
          <a:lstStyle/>
          <a:p>
            <a:r>
              <a:rPr lang="en-US" smtClean="0">
                <a:hlinkClick r:id="rId2"/>
              </a:rPr>
              <a:t>https://cdeapps.cde.state.co.us/index.html</a:t>
            </a:r>
            <a:endParaRPr lang="en-US" smtClean="0"/>
          </a:p>
          <a:p>
            <a:endParaRPr lang="en-US" dirty="0"/>
          </a:p>
        </p:txBody>
      </p:sp>
      <p:pic>
        <p:nvPicPr>
          <p:cNvPr id="307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39041" y="2001780"/>
            <a:ext cx="6357257" cy="42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Left Arrow 4"/>
          <p:cNvSpPr/>
          <p:nvPr/>
        </p:nvSpPr>
        <p:spPr>
          <a:xfrm>
            <a:off x="2895600" y="5572062"/>
            <a:ext cx="1083025" cy="484632"/>
          </a:xfrm>
          <a:prstGeom prst="leftArrow">
            <a:avLst/>
          </a:prstGeom>
          <a:solidFill>
            <a:schemeClr val="accent6"/>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p:txBody>
          <a:bodyPr/>
          <a:lstStyle/>
          <a:p>
            <a:fld id="{600BAA8B-998A-4793-9AB8-94EE2C3B2243}" type="slidenum">
              <a:rPr lang="en-US" smtClean="0"/>
              <a:pPr/>
              <a:t>27</a:t>
            </a:fld>
            <a:endParaRPr lang="en-US" dirty="0"/>
          </a:p>
        </p:txBody>
      </p:sp>
    </p:spTree>
    <p:extLst>
      <p:ext uri="{BB962C8B-B14F-4D97-AF65-F5344CB8AC3E}">
        <p14:creationId xmlns:p14="http://schemas.microsoft.com/office/powerpoint/2010/main" val="23979417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338012" y="2668832"/>
            <a:ext cx="6195674" cy="36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p:txBody>
          <a:bodyPr/>
          <a:lstStyle/>
          <a:p>
            <a:r>
              <a:rPr lang="en-US" smtClean="0"/>
              <a:t>Pipeline Log-In Screen</a:t>
            </a:r>
            <a:endParaRPr lang="en-US" dirty="0"/>
          </a:p>
        </p:txBody>
      </p:sp>
      <p:sp>
        <p:nvSpPr>
          <p:cNvPr id="14" name="Content Placeholder 13"/>
          <p:cNvSpPr>
            <a:spLocks noGrp="1"/>
          </p:cNvSpPr>
          <p:nvPr>
            <p:ph idx="1"/>
          </p:nvPr>
        </p:nvSpPr>
        <p:spPr/>
        <p:txBody>
          <a:bodyPr/>
          <a:lstStyle/>
          <a:p>
            <a:r>
              <a:rPr lang="en-US" smtClean="0"/>
              <a:t>User Name = Full Email Address</a:t>
            </a:r>
          </a:p>
          <a:p>
            <a:r>
              <a:rPr lang="en-US" smtClean="0"/>
              <a:t>Password – is set by you; you may reset if needed</a:t>
            </a:r>
            <a:endParaRPr lang="en-US" dirty="0"/>
          </a:p>
        </p:txBody>
      </p:sp>
      <p:sp>
        <p:nvSpPr>
          <p:cNvPr id="2" name="Slide Number Placeholder 1"/>
          <p:cNvSpPr>
            <a:spLocks noGrp="1"/>
          </p:cNvSpPr>
          <p:nvPr>
            <p:ph type="sldNum" sz="quarter" idx="4"/>
          </p:nvPr>
        </p:nvSpPr>
        <p:spPr/>
        <p:txBody>
          <a:bodyPr/>
          <a:lstStyle/>
          <a:p>
            <a:fld id="{600BAA8B-998A-4793-9AB8-94EE2C3B2243}" type="slidenum">
              <a:rPr lang="en-US" smtClean="0"/>
              <a:pPr/>
              <a:t>28</a:t>
            </a:fld>
            <a:endParaRPr lang="en-US" dirty="0"/>
          </a:p>
        </p:txBody>
      </p:sp>
    </p:spTree>
    <p:extLst>
      <p:ext uri="{BB962C8B-B14F-4D97-AF65-F5344CB8AC3E}">
        <p14:creationId xmlns:p14="http://schemas.microsoft.com/office/powerpoint/2010/main" val="1051951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765" y="1633651"/>
            <a:ext cx="2658396" cy="4351338"/>
          </a:xfrm>
          <a:prstGeom prst="rect">
            <a:avLst/>
          </a:prstGeom>
        </p:spPr>
      </p:pic>
      <p:sp>
        <p:nvSpPr>
          <p:cNvPr id="3" name="Title 2"/>
          <p:cNvSpPr>
            <a:spLocks noGrp="1"/>
          </p:cNvSpPr>
          <p:nvPr>
            <p:ph type="title"/>
          </p:nvPr>
        </p:nvSpPr>
        <p:spPr/>
        <p:txBody>
          <a:bodyPr/>
          <a:lstStyle/>
          <a:p>
            <a:r>
              <a:rPr lang="en-US" smtClean="0"/>
              <a:t>Pipeline Website Review</a:t>
            </a:r>
            <a:endParaRPr lang="en-US" dirty="0"/>
          </a:p>
        </p:txBody>
      </p:sp>
      <p:cxnSp>
        <p:nvCxnSpPr>
          <p:cNvPr id="8" name="Straight Arrow Connector 7"/>
          <p:cNvCxnSpPr/>
          <p:nvPr/>
        </p:nvCxnSpPr>
        <p:spPr>
          <a:xfrm flipV="1">
            <a:off x="2576156" y="2321341"/>
            <a:ext cx="1001486" cy="1"/>
          </a:xfrm>
          <a:prstGeom prst="straightConnector1">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3587083" y="1769763"/>
            <a:ext cx="2507511" cy="10313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Batch Maintenance, Format Checker and Data File Upload</a:t>
            </a:r>
            <a:endParaRPr lang="en-US" dirty="0"/>
          </a:p>
        </p:txBody>
      </p:sp>
      <p:cxnSp>
        <p:nvCxnSpPr>
          <p:cNvPr id="17" name="Straight Arrow Connector 16"/>
          <p:cNvCxnSpPr/>
          <p:nvPr/>
        </p:nvCxnSpPr>
        <p:spPr>
          <a:xfrm flipV="1">
            <a:off x="2510457" y="3455622"/>
            <a:ext cx="1001486" cy="1"/>
          </a:xfrm>
          <a:prstGeom prst="straightConnector1">
            <a:avLst/>
          </a:prstGeom>
          <a:ln w="381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577642" y="3052991"/>
            <a:ext cx="2507511" cy="1031379"/>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Based on your Identity Management Roles</a:t>
            </a:r>
            <a:endParaRPr lang="en-US" dirty="0"/>
          </a:p>
        </p:txBody>
      </p:sp>
      <p:cxnSp>
        <p:nvCxnSpPr>
          <p:cNvPr id="21" name="Straight Arrow Connector 20"/>
          <p:cNvCxnSpPr/>
          <p:nvPr/>
        </p:nvCxnSpPr>
        <p:spPr>
          <a:xfrm flipV="1">
            <a:off x="2541476" y="4913687"/>
            <a:ext cx="1001486" cy="1"/>
          </a:xfrm>
          <a:prstGeom prst="straightConnector1">
            <a:avLst/>
          </a:prstGeom>
          <a:ln w="38100">
            <a:solidFill>
              <a:schemeClr val="accent3"/>
            </a:solidFill>
            <a:tailEnd type="triangle" w="lg" len="lg"/>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577641" y="4421208"/>
            <a:ext cx="2507511" cy="1031379"/>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Error reports and other validation reports</a:t>
            </a:r>
            <a:endParaRPr lang="en-US" dirty="0"/>
          </a:p>
        </p:txBody>
      </p:sp>
      <p:sp>
        <p:nvSpPr>
          <p:cNvPr id="5" name="Rectangle 4"/>
          <p:cNvSpPr/>
          <p:nvPr/>
        </p:nvSpPr>
        <p:spPr>
          <a:xfrm>
            <a:off x="772206" y="2109128"/>
            <a:ext cx="2027638" cy="352651"/>
          </a:xfrm>
          <a:prstGeom prst="rect">
            <a:avLst/>
          </a:prstGeom>
          <a:solidFill>
            <a:schemeClr val="accent1">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72206" y="2461779"/>
            <a:ext cx="2027638" cy="1959429"/>
          </a:xfrm>
          <a:prstGeom prst="rect">
            <a:avLst/>
          </a:prstGeom>
          <a:solidFill>
            <a:srgbClr val="FFC000">
              <a:alpha val="28000"/>
            </a:srgb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72206" y="4438109"/>
            <a:ext cx="2027638" cy="176326"/>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772206" y="4624243"/>
            <a:ext cx="2027638" cy="542132"/>
          </a:xfrm>
          <a:prstGeom prst="rect">
            <a:avLst/>
          </a:prstGeom>
          <a:solidFill>
            <a:schemeClr val="accent3">
              <a:lumMod val="75000"/>
              <a:alpha val="28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fld id="{600BAA8B-998A-4793-9AB8-94EE2C3B2243}" type="slidenum">
              <a:rPr lang="en-US" smtClean="0"/>
              <a:pPr/>
              <a:t>29</a:t>
            </a:fld>
            <a:endParaRPr lang="en-US" dirty="0"/>
          </a:p>
        </p:txBody>
      </p:sp>
    </p:spTree>
    <p:extLst>
      <p:ext uri="{BB962C8B-B14F-4D97-AF65-F5344CB8AC3E}">
        <p14:creationId xmlns:p14="http://schemas.microsoft.com/office/powerpoint/2010/main" val="3154150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Pipeline Review</a:t>
            </a:r>
            <a:endParaRPr lang="en-US" dirty="0"/>
          </a:p>
        </p:txBody>
      </p:sp>
      <p:pic>
        <p:nvPicPr>
          <p:cNvPr id="4" name="Picture 3"/>
          <p:cNvPicPr>
            <a:picLocks noChangeAspect="1"/>
          </p:cNvPicPr>
          <p:nvPr/>
        </p:nvPicPr>
        <p:blipFill>
          <a:blip r:embed="rId2"/>
          <a:stretch>
            <a:fillRect/>
          </a:stretch>
        </p:blipFill>
        <p:spPr>
          <a:xfrm>
            <a:off x="3262311" y="3802400"/>
            <a:ext cx="2619375" cy="1743075"/>
          </a:xfrm>
          <a:prstGeom prst="rect">
            <a:avLst/>
          </a:prstGeom>
        </p:spPr>
      </p:pic>
    </p:spTree>
    <p:extLst>
      <p:ext uri="{BB962C8B-B14F-4D97-AF65-F5344CB8AC3E}">
        <p14:creationId xmlns:p14="http://schemas.microsoft.com/office/powerpoint/2010/main" val="3279103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File Upload – Format Checker</a:t>
            </a:r>
            <a:endParaRPr lang="en-US" dirty="0"/>
          </a:p>
        </p:txBody>
      </p:sp>
      <p:sp>
        <p:nvSpPr>
          <p:cNvPr id="6" name="Content Placeholder 5"/>
          <p:cNvSpPr>
            <a:spLocks noGrp="1"/>
          </p:cNvSpPr>
          <p:nvPr>
            <p:ph idx="1"/>
          </p:nvPr>
        </p:nvSpPr>
        <p:spPr/>
        <p:txBody>
          <a:bodyPr/>
          <a:lstStyle/>
          <a:p>
            <a:endParaRPr lang="en-US"/>
          </a:p>
        </p:txBody>
      </p:sp>
      <p:pic>
        <p:nvPicPr>
          <p:cNvPr id="4099"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85059" y="1352284"/>
            <a:ext cx="8077201" cy="4781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fld id="{600BAA8B-998A-4793-9AB8-94EE2C3B2243}" type="slidenum">
              <a:rPr lang="en-US" smtClean="0"/>
              <a:pPr/>
              <a:t>30</a:t>
            </a:fld>
            <a:endParaRPr lang="en-US" dirty="0"/>
          </a:p>
        </p:txBody>
      </p:sp>
    </p:spTree>
    <p:extLst>
      <p:ext uri="{BB962C8B-B14F-4D97-AF65-F5344CB8AC3E}">
        <p14:creationId xmlns:p14="http://schemas.microsoft.com/office/powerpoint/2010/main" val="34201829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Format Checker – Upload Results</a:t>
            </a:r>
            <a:endParaRPr lang="en-US" dirty="0"/>
          </a:p>
        </p:txBody>
      </p:sp>
      <p:sp>
        <p:nvSpPr>
          <p:cNvPr id="7" name="Content Placeholder 6"/>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284749"/>
            <a:ext cx="8114560" cy="4811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7662803" y="3832679"/>
            <a:ext cx="808431" cy="2263321"/>
          </a:xfrm>
          <a:prstGeom prst="ellipse">
            <a:avLst/>
          </a:prstGeom>
          <a:solidFill>
            <a:schemeClr val="accent6">
              <a:lumMod val="40000"/>
              <a:lumOff val="60000"/>
              <a:alpha val="2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600BAA8B-998A-4793-9AB8-94EE2C3B2243}" type="slidenum">
              <a:rPr lang="en-US" smtClean="0"/>
              <a:pPr/>
              <a:t>31</a:t>
            </a:fld>
            <a:endParaRPr lang="en-US" dirty="0"/>
          </a:p>
        </p:txBody>
      </p:sp>
    </p:spTree>
    <p:extLst>
      <p:ext uri="{BB962C8B-B14F-4D97-AF65-F5344CB8AC3E}">
        <p14:creationId xmlns:p14="http://schemas.microsoft.com/office/powerpoint/2010/main" val="2159802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Format Checker Notes</a:t>
            </a:r>
            <a:endParaRPr lang="en-US" dirty="0"/>
          </a:p>
        </p:txBody>
      </p:sp>
      <p:sp>
        <p:nvSpPr>
          <p:cNvPr id="5" name="Content Placeholder 4"/>
          <p:cNvSpPr>
            <a:spLocks noGrp="1"/>
          </p:cNvSpPr>
          <p:nvPr>
            <p:ph idx="1"/>
          </p:nvPr>
        </p:nvSpPr>
        <p:spPr/>
        <p:txBody>
          <a:bodyPr/>
          <a:lstStyle/>
          <a:p>
            <a:r>
              <a:rPr lang="en-US" dirty="0" smtClean="0"/>
              <a:t>Format Checker will only review the 2nd row in your file</a:t>
            </a:r>
          </a:p>
          <a:p>
            <a:pPr lvl="1"/>
            <a:r>
              <a:rPr lang="en-US" dirty="0" smtClean="0"/>
              <a:t>Passing format checker Does Not Equal file will process</a:t>
            </a:r>
          </a:p>
          <a:p>
            <a:pPr lvl="1"/>
            <a:endParaRPr lang="en-US" dirty="0" smtClean="0"/>
          </a:p>
          <a:p>
            <a:r>
              <a:rPr lang="en-US" dirty="0" smtClean="0"/>
              <a:t>Green ‘Pass’ for each field is desired result</a:t>
            </a:r>
          </a:p>
          <a:p>
            <a:endParaRPr lang="en-US" dirty="0" smtClean="0"/>
          </a:p>
          <a:p>
            <a:r>
              <a:rPr lang="en-US" dirty="0" smtClean="0"/>
              <a:t>Red ‘Fail’ for a field indicates file is not in the correct format- please refer to the 2018-19 file layout on web</a:t>
            </a:r>
          </a:p>
          <a:p>
            <a:endParaRPr lang="en-US" dirty="0"/>
          </a:p>
        </p:txBody>
      </p:sp>
      <p:sp>
        <p:nvSpPr>
          <p:cNvPr id="2" name="Slide Number Placeholder 1"/>
          <p:cNvSpPr>
            <a:spLocks noGrp="1"/>
          </p:cNvSpPr>
          <p:nvPr>
            <p:ph type="sldNum" sz="quarter" idx="4"/>
          </p:nvPr>
        </p:nvSpPr>
        <p:spPr/>
        <p:txBody>
          <a:bodyPr/>
          <a:lstStyle/>
          <a:p>
            <a:fld id="{600BAA8B-998A-4793-9AB8-94EE2C3B2243}" type="slidenum">
              <a:rPr lang="en-US" smtClean="0"/>
              <a:pPr/>
              <a:t>32</a:t>
            </a:fld>
            <a:endParaRPr lang="en-US" dirty="0"/>
          </a:p>
        </p:txBody>
      </p:sp>
    </p:spTree>
    <p:extLst>
      <p:ext uri="{BB962C8B-B14F-4D97-AF65-F5344CB8AC3E}">
        <p14:creationId xmlns:p14="http://schemas.microsoft.com/office/powerpoint/2010/main" val="14910589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File Upload</a:t>
            </a:r>
            <a:endParaRPr lang="en-US" dirty="0"/>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2949" y="1308100"/>
            <a:ext cx="7791451" cy="4869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6066971" y="5080000"/>
            <a:ext cx="996377" cy="508000"/>
          </a:xfrm>
          <a:prstGeom prst="ellipse">
            <a:avLst/>
          </a:prstGeom>
          <a:solidFill>
            <a:schemeClr val="accent6">
              <a:lumMod val="40000"/>
              <a:lumOff val="60000"/>
              <a:alpha val="2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600BAA8B-998A-4793-9AB8-94EE2C3B2243}" type="slidenum">
              <a:rPr lang="en-US" smtClean="0"/>
              <a:pPr/>
              <a:t>33</a:t>
            </a:fld>
            <a:endParaRPr lang="en-US" dirty="0"/>
          </a:p>
        </p:txBody>
      </p:sp>
    </p:spTree>
    <p:extLst>
      <p:ext uri="{BB962C8B-B14F-4D97-AF65-F5344CB8AC3E}">
        <p14:creationId xmlns:p14="http://schemas.microsoft.com/office/powerpoint/2010/main" val="308305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Data File Upload Notes</a:t>
            </a:r>
            <a:endParaRPr lang="en-US" dirty="0"/>
          </a:p>
        </p:txBody>
      </p:sp>
      <p:sp>
        <p:nvSpPr>
          <p:cNvPr id="5" name="Content Placeholder 4"/>
          <p:cNvSpPr>
            <a:spLocks noGrp="1"/>
          </p:cNvSpPr>
          <p:nvPr>
            <p:ph idx="1"/>
          </p:nvPr>
        </p:nvSpPr>
        <p:spPr/>
        <p:txBody>
          <a:bodyPr/>
          <a:lstStyle/>
          <a:p>
            <a:r>
              <a:rPr lang="en-US" smtClean="0"/>
              <a:t>Upload Staff Profile file first</a:t>
            </a:r>
          </a:p>
          <a:p>
            <a:r>
              <a:rPr lang="en-US" smtClean="0"/>
              <a:t>Upload staff assignment file second</a:t>
            </a:r>
          </a:p>
          <a:p>
            <a:pPr lvl="1"/>
            <a:r>
              <a:rPr lang="en-US" smtClean="0"/>
              <a:t>Staff profile does not have to be error free, just uploaded before staff assignment file is uploaded.</a:t>
            </a:r>
          </a:p>
          <a:p>
            <a:endParaRPr lang="en-US" smtClean="0"/>
          </a:p>
          <a:p>
            <a:r>
              <a:rPr lang="en-US" smtClean="0"/>
              <a:t>Upload Types:</a:t>
            </a:r>
          </a:p>
          <a:p>
            <a:pPr lvl="1"/>
            <a:r>
              <a:rPr lang="en-US" smtClean="0"/>
              <a:t>Append = adds file to existing file, all records from both files included</a:t>
            </a:r>
          </a:p>
          <a:p>
            <a:pPr lvl="2"/>
            <a:r>
              <a:rPr lang="en-US" smtClean="0"/>
              <a:t>Can be tricky with fixing errors</a:t>
            </a:r>
          </a:p>
          <a:p>
            <a:pPr lvl="1"/>
            <a:r>
              <a:rPr lang="en-US" smtClean="0"/>
              <a:t>Replace = deletes any prior data file and replaces it with the file being uploaded</a:t>
            </a:r>
          </a:p>
          <a:p>
            <a:pPr lvl="2"/>
            <a:r>
              <a:rPr lang="en-US" smtClean="0"/>
              <a:t>RECOMMENDED</a:t>
            </a:r>
          </a:p>
          <a:p>
            <a:endParaRPr lang="en-US" dirty="0"/>
          </a:p>
        </p:txBody>
      </p:sp>
      <p:sp>
        <p:nvSpPr>
          <p:cNvPr id="2" name="Slide Number Placeholder 1"/>
          <p:cNvSpPr>
            <a:spLocks noGrp="1"/>
          </p:cNvSpPr>
          <p:nvPr>
            <p:ph type="sldNum" sz="quarter" idx="4"/>
          </p:nvPr>
        </p:nvSpPr>
        <p:spPr/>
        <p:txBody>
          <a:bodyPr/>
          <a:lstStyle/>
          <a:p>
            <a:fld id="{600BAA8B-998A-4793-9AB8-94EE2C3B2243}" type="slidenum">
              <a:rPr lang="en-US" smtClean="0"/>
              <a:pPr/>
              <a:t>34</a:t>
            </a:fld>
            <a:endParaRPr lang="en-US" dirty="0"/>
          </a:p>
        </p:txBody>
      </p:sp>
    </p:spTree>
    <p:extLst>
      <p:ext uri="{BB962C8B-B14F-4D97-AF65-F5344CB8AC3E}">
        <p14:creationId xmlns:p14="http://schemas.microsoft.com/office/powerpoint/2010/main" val="28546553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Batch Maintenance Screen</a:t>
            </a:r>
            <a:endParaRPr lang="en-US" dirty="0"/>
          </a:p>
        </p:txBody>
      </p:sp>
      <p:sp>
        <p:nvSpPr>
          <p:cNvPr id="7" name="Content Placeholder 6"/>
          <p:cNvSpPr>
            <a:spLocks noGrp="1"/>
          </p:cNvSpPr>
          <p:nvPr>
            <p:ph idx="1"/>
          </p:nvPr>
        </p:nvSpPr>
        <p:spPr/>
        <p:txBody>
          <a:bodyPr/>
          <a:lstStyle/>
          <a:p>
            <a:endParaRPr lang="en-US"/>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137920"/>
            <a:ext cx="7981950" cy="498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a:xfrm>
            <a:off x="4371976" y="4572000"/>
            <a:ext cx="1109316" cy="624114"/>
          </a:xfrm>
          <a:prstGeom prst="ellipse">
            <a:avLst/>
          </a:prstGeom>
          <a:solidFill>
            <a:schemeClr val="accent6">
              <a:lumMod val="40000"/>
              <a:lumOff val="60000"/>
              <a:alpha val="2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600BAA8B-998A-4793-9AB8-94EE2C3B2243}" type="slidenum">
              <a:rPr lang="en-US" smtClean="0"/>
              <a:pPr/>
              <a:t>35</a:t>
            </a:fld>
            <a:endParaRPr lang="en-US" dirty="0"/>
          </a:p>
        </p:txBody>
      </p:sp>
    </p:spTree>
    <p:extLst>
      <p:ext uri="{BB962C8B-B14F-4D97-AF65-F5344CB8AC3E}">
        <p14:creationId xmlns:p14="http://schemas.microsoft.com/office/powerpoint/2010/main" val="22643657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Batch Maintenance – Not Processed</a:t>
            </a:r>
            <a:endParaRPr lang="en-US" dirty="0"/>
          </a:p>
        </p:txBody>
      </p:sp>
      <p:sp>
        <p:nvSpPr>
          <p:cNvPr id="7" name="Content Placeholder 6"/>
          <p:cNvSpPr>
            <a:spLocks noGrp="1"/>
          </p:cNvSpPr>
          <p:nvPr>
            <p:ph idx="1"/>
          </p:nvPr>
        </p:nvSpPr>
        <p:spPr/>
        <p:txBody>
          <a:bodyPr/>
          <a:lstStyle/>
          <a:p>
            <a:endParaRPr lang="en-US"/>
          </a:p>
        </p:txBody>
      </p:sp>
      <p:pic>
        <p:nvPicPr>
          <p:cNvPr id="921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1000" y="1137920"/>
            <a:ext cx="8039100" cy="502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978399" y="2554515"/>
            <a:ext cx="1625599" cy="1712482"/>
          </a:xfrm>
          <a:prstGeom prst="ellipse">
            <a:avLst/>
          </a:prstGeom>
          <a:solidFill>
            <a:schemeClr val="accent6">
              <a:lumMod val="40000"/>
              <a:lumOff val="60000"/>
              <a:alpha val="2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600BAA8B-998A-4793-9AB8-94EE2C3B2243}" type="slidenum">
              <a:rPr lang="en-US" smtClean="0"/>
              <a:pPr/>
              <a:t>36</a:t>
            </a:fld>
            <a:endParaRPr lang="en-US" dirty="0"/>
          </a:p>
        </p:txBody>
      </p:sp>
    </p:spTree>
    <p:extLst>
      <p:ext uri="{BB962C8B-B14F-4D97-AF65-F5344CB8AC3E}">
        <p14:creationId xmlns:p14="http://schemas.microsoft.com/office/powerpoint/2010/main" val="1514401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File Not Processed – Next Steps</a:t>
            </a:r>
            <a:endParaRPr lang="en-US" dirty="0"/>
          </a:p>
        </p:txBody>
      </p:sp>
      <p:sp>
        <p:nvSpPr>
          <p:cNvPr id="5" name="Content Placeholder 4"/>
          <p:cNvSpPr>
            <a:spLocks noGrp="1"/>
          </p:cNvSpPr>
          <p:nvPr>
            <p:ph idx="1"/>
          </p:nvPr>
        </p:nvSpPr>
        <p:spPr/>
        <p:txBody>
          <a:bodyPr/>
          <a:lstStyle/>
          <a:p>
            <a:r>
              <a:rPr lang="en-US" dirty="0" smtClean="0"/>
              <a:t>Ensure file has all green ‘pass’ in format checker</a:t>
            </a:r>
          </a:p>
          <a:p>
            <a:pPr lvl="1"/>
            <a:r>
              <a:rPr lang="en-US" dirty="0" smtClean="0"/>
              <a:t>YES?  </a:t>
            </a:r>
          </a:p>
          <a:p>
            <a:pPr lvl="2"/>
            <a:r>
              <a:rPr lang="en-US" dirty="0" smtClean="0"/>
              <a:t>Open file and review all records are formatted the same as the 2nd row</a:t>
            </a:r>
          </a:p>
          <a:p>
            <a:pPr lvl="2"/>
            <a:r>
              <a:rPr lang="en-US" dirty="0" smtClean="0"/>
              <a:t>Be sure all codes and dates have leading zeros included</a:t>
            </a:r>
          </a:p>
          <a:p>
            <a:pPr lvl="2"/>
            <a:endParaRPr lang="en-US" dirty="0" smtClean="0"/>
          </a:p>
          <a:p>
            <a:pPr lvl="1"/>
            <a:r>
              <a:rPr lang="en-US" dirty="0" smtClean="0"/>
              <a:t>NO?</a:t>
            </a:r>
          </a:p>
          <a:p>
            <a:pPr lvl="2"/>
            <a:r>
              <a:rPr lang="en-US" dirty="0" smtClean="0"/>
              <a:t>Review file layout posted online and re-format the file</a:t>
            </a:r>
          </a:p>
          <a:p>
            <a:pPr lvl="2"/>
            <a:endParaRPr lang="en-US" dirty="0" smtClean="0"/>
          </a:p>
          <a:p>
            <a:r>
              <a:rPr lang="en-US" dirty="0" smtClean="0"/>
              <a:t>For further assistance, contact Annette Severson or Lindsey Heitman</a:t>
            </a:r>
          </a:p>
          <a:p>
            <a:pPr lvl="1"/>
            <a:r>
              <a:rPr lang="en-US" dirty="0" smtClean="0"/>
              <a:t>DO NOT INCLUDE THE FILE IN ANY EMAILS – we will set up a </a:t>
            </a:r>
            <a:r>
              <a:rPr lang="en-US" dirty="0" err="1" smtClean="0"/>
              <a:t>syncplicity</a:t>
            </a:r>
            <a:r>
              <a:rPr lang="en-US" dirty="0" smtClean="0"/>
              <a:t> folder for you to use to share the file(s) securely</a:t>
            </a:r>
          </a:p>
          <a:p>
            <a:pPr lvl="1"/>
            <a:endParaRPr lang="en-US" dirty="0"/>
          </a:p>
        </p:txBody>
      </p:sp>
      <p:sp>
        <p:nvSpPr>
          <p:cNvPr id="2" name="Slide Number Placeholder 1"/>
          <p:cNvSpPr>
            <a:spLocks noGrp="1"/>
          </p:cNvSpPr>
          <p:nvPr>
            <p:ph type="sldNum" sz="quarter" idx="4"/>
          </p:nvPr>
        </p:nvSpPr>
        <p:spPr/>
        <p:txBody>
          <a:bodyPr/>
          <a:lstStyle/>
          <a:p>
            <a:fld id="{600BAA8B-998A-4793-9AB8-94EE2C3B2243}" type="slidenum">
              <a:rPr lang="en-US" smtClean="0"/>
              <a:pPr/>
              <a:t>37</a:t>
            </a:fld>
            <a:endParaRPr lang="en-US" dirty="0"/>
          </a:p>
        </p:txBody>
      </p:sp>
    </p:spTree>
    <p:extLst>
      <p:ext uri="{BB962C8B-B14F-4D97-AF65-F5344CB8AC3E}">
        <p14:creationId xmlns:p14="http://schemas.microsoft.com/office/powerpoint/2010/main" val="8116805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Batch Maintenance – File Processed</a:t>
            </a:r>
            <a:endParaRPr lang="en-US" dirty="0"/>
          </a:p>
        </p:txBody>
      </p:sp>
      <p:sp>
        <p:nvSpPr>
          <p:cNvPr id="7" name="Content Placeholder 6"/>
          <p:cNvSpPr>
            <a:spLocks noGrp="1"/>
          </p:cNvSpPr>
          <p:nvPr>
            <p:ph idx="1"/>
          </p:nvPr>
        </p:nvSpPr>
        <p:spPr/>
        <p:txBody>
          <a:bodyPr/>
          <a:lstStyle/>
          <a:p>
            <a:endParaRPr lang="en-US"/>
          </a:p>
        </p:txBody>
      </p:sp>
      <p:pic>
        <p:nvPicPr>
          <p:cNvPr id="1024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80999" y="1289050"/>
            <a:ext cx="8362950"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4760681" y="3077029"/>
            <a:ext cx="1625599" cy="1712482"/>
          </a:xfrm>
          <a:prstGeom prst="ellipse">
            <a:avLst/>
          </a:prstGeom>
          <a:solidFill>
            <a:schemeClr val="accent6">
              <a:lumMod val="40000"/>
              <a:lumOff val="60000"/>
              <a:alpha val="2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4"/>
          </p:nvPr>
        </p:nvSpPr>
        <p:spPr/>
        <p:txBody>
          <a:bodyPr/>
          <a:lstStyle/>
          <a:p>
            <a:fld id="{600BAA8B-998A-4793-9AB8-94EE2C3B2243}" type="slidenum">
              <a:rPr lang="en-US" smtClean="0"/>
              <a:pPr/>
              <a:t>38</a:t>
            </a:fld>
            <a:endParaRPr lang="en-US" dirty="0"/>
          </a:p>
        </p:txBody>
      </p:sp>
    </p:spTree>
    <p:extLst>
      <p:ext uri="{BB962C8B-B14F-4D97-AF65-F5344CB8AC3E}">
        <p14:creationId xmlns:p14="http://schemas.microsoft.com/office/powerpoint/2010/main" val="4819849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File Processed – Next Steps</a:t>
            </a:r>
            <a:endParaRPr lang="en-US" dirty="0"/>
          </a:p>
        </p:txBody>
      </p:sp>
      <p:sp>
        <p:nvSpPr>
          <p:cNvPr id="5" name="Content Placeholder 4"/>
          <p:cNvSpPr>
            <a:spLocks noGrp="1"/>
          </p:cNvSpPr>
          <p:nvPr>
            <p:ph idx="1"/>
          </p:nvPr>
        </p:nvSpPr>
        <p:spPr/>
        <p:txBody>
          <a:bodyPr/>
          <a:lstStyle/>
          <a:p>
            <a:r>
              <a:rPr lang="en-US" smtClean="0"/>
              <a:t>Use same screen to see the Number of Errors:</a:t>
            </a:r>
            <a:endParaRPr lang="en-US" dirty="0"/>
          </a:p>
        </p:txBody>
      </p:sp>
      <p:pic>
        <p:nvPicPr>
          <p:cNvPr id="6"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12800" y="2234967"/>
            <a:ext cx="6850743" cy="392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3215198" y="3700334"/>
            <a:ext cx="1625599" cy="1712482"/>
          </a:xfrm>
          <a:prstGeom prst="ellipse">
            <a:avLst/>
          </a:prstGeom>
          <a:solidFill>
            <a:schemeClr val="accent6">
              <a:lumMod val="40000"/>
              <a:lumOff val="60000"/>
              <a:alpha val="29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600BAA8B-998A-4793-9AB8-94EE2C3B2243}" type="slidenum">
              <a:rPr lang="en-US" smtClean="0"/>
              <a:pPr/>
              <a:t>39</a:t>
            </a:fld>
            <a:endParaRPr lang="en-US" dirty="0"/>
          </a:p>
        </p:txBody>
      </p:sp>
    </p:spTree>
    <p:extLst>
      <p:ext uri="{BB962C8B-B14F-4D97-AF65-F5344CB8AC3E}">
        <p14:creationId xmlns:p14="http://schemas.microsoft.com/office/powerpoint/2010/main" val="2613533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Glossary of Terms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58000102"/>
              </p:ext>
            </p:extLst>
          </p:nvPr>
        </p:nvGraphicFramePr>
        <p:xfrm>
          <a:off x="220133" y="1352508"/>
          <a:ext cx="8763674" cy="4635795"/>
        </p:xfrm>
        <a:graphic>
          <a:graphicData uri="http://schemas.openxmlformats.org/drawingml/2006/table">
            <a:tbl>
              <a:tblPr firstRow="1" bandRow="1">
                <a:tableStyleId>{93296810-A885-4BE3-A3E7-6D5BEEA58F35}</a:tableStyleId>
              </a:tblPr>
              <a:tblGrid>
                <a:gridCol w="2111880"/>
                <a:gridCol w="6651794"/>
              </a:tblGrid>
              <a:tr h="441340">
                <a:tc>
                  <a:txBody>
                    <a:bodyPr/>
                    <a:lstStyle/>
                    <a:p>
                      <a:r>
                        <a:rPr lang="en-US" sz="2000" dirty="0" smtClean="0"/>
                        <a:t>Term</a:t>
                      </a:r>
                      <a:endParaRPr lang="en-US" sz="2000" b="0" dirty="0">
                        <a:solidFill>
                          <a:schemeClr val="tx1"/>
                        </a:solidFill>
                      </a:endParaRPr>
                    </a:p>
                  </a:txBody>
                  <a:tcPr marL="86315" marR="86315"/>
                </a:tc>
                <a:tc>
                  <a:txBody>
                    <a:bodyPr/>
                    <a:lstStyle/>
                    <a:p>
                      <a:r>
                        <a:rPr lang="en-US" sz="2400" dirty="0" smtClean="0"/>
                        <a:t>Definition</a:t>
                      </a:r>
                      <a:endParaRPr lang="en-US" sz="2400" b="0" dirty="0">
                        <a:solidFill>
                          <a:schemeClr val="tx1"/>
                        </a:solidFill>
                      </a:endParaRPr>
                    </a:p>
                  </a:txBody>
                  <a:tcPr marL="86315" marR="86315"/>
                </a:tc>
              </a:tr>
              <a:tr h="570552">
                <a:tc>
                  <a:txBody>
                    <a:bodyPr/>
                    <a:lstStyle/>
                    <a:p>
                      <a:r>
                        <a:rPr lang="en-US" sz="1600" dirty="0" err="1" smtClean="0"/>
                        <a:t>Cognos</a:t>
                      </a:r>
                      <a:r>
                        <a:rPr lang="en-US" sz="1600" dirty="0" smtClean="0"/>
                        <a:t> </a:t>
                      </a:r>
                      <a:endParaRPr lang="en-US" sz="1600" b="0" dirty="0">
                        <a:solidFill>
                          <a:schemeClr val="tx1"/>
                        </a:solidFill>
                      </a:endParaRPr>
                    </a:p>
                  </a:txBody>
                  <a:tcPr marL="86315" marR="86315"/>
                </a:tc>
                <a:tc>
                  <a:txBody>
                    <a:bodyPr/>
                    <a:lstStyle/>
                    <a:p>
                      <a:r>
                        <a:rPr lang="en-US" sz="1600" dirty="0" smtClean="0"/>
                        <a:t>A type of report in which the user can view</a:t>
                      </a:r>
                      <a:r>
                        <a:rPr lang="en-US" sz="1600" baseline="0" dirty="0" smtClean="0"/>
                        <a:t> applicable reports that are formatted in a user friendly environment</a:t>
                      </a:r>
                      <a:endParaRPr lang="en-US" sz="1600" b="0" dirty="0">
                        <a:solidFill>
                          <a:schemeClr val="tx1"/>
                        </a:solidFill>
                      </a:endParaRPr>
                    </a:p>
                  </a:txBody>
                  <a:tcPr marL="86315" marR="86315"/>
                </a:tc>
              </a:tr>
              <a:tr h="570552">
                <a:tc>
                  <a:txBody>
                    <a:bodyPr/>
                    <a:lstStyle/>
                    <a:p>
                      <a:r>
                        <a:rPr lang="en-US" sz="1600" dirty="0" smtClean="0"/>
                        <a:t>Data Pipeline</a:t>
                      </a:r>
                      <a:endParaRPr lang="en-US" sz="1600" dirty="0"/>
                    </a:p>
                  </a:txBody>
                  <a:tcPr marL="86315" marR="86315"/>
                </a:tc>
                <a:tc>
                  <a:txBody>
                    <a:bodyPr/>
                    <a:lstStyle/>
                    <a:p>
                      <a:r>
                        <a:rPr lang="en-US" sz="1600" dirty="0" smtClean="0"/>
                        <a:t>A streamlined approach to efficiently move required education information</a:t>
                      </a:r>
                      <a:r>
                        <a:rPr lang="en-US" sz="1600" baseline="0" dirty="0" smtClean="0"/>
                        <a:t> from school districts to the CDE </a:t>
                      </a:r>
                      <a:endParaRPr lang="en-US" sz="1600" dirty="0"/>
                    </a:p>
                  </a:txBody>
                  <a:tcPr marL="86315" marR="86315"/>
                </a:tc>
              </a:tr>
              <a:tr h="602759">
                <a:tc>
                  <a:txBody>
                    <a:bodyPr/>
                    <a:lstStyle/>
                    <a:p>
                      <a:r>
                        <a:rPr lang="en-US" sz="1600" dirty="0" smtClean="0"/>
                        <a:t>Interchange</a:t>
                      </a:r>
                      <a:endParaRPr lang="en-US" sz="1600" dirty="0"/>
                    </a:p>
                  </a:txBody>
                  <a:tcPr marL="86315" marR="86315"/>
                </a:tc>
                <a:tc>
                  <a:txBody>
                    <a:bodyPr/>
                    <a:lstStyle/>
                    <a:p>
                      <a:r>
                        <a:rPr lang="en-US" sz="1600" dirty="0" smtClean="0"/>
                        <a:t>The method</a:t>
                      </a:r>
                      <a:r>
                        <a:rPr lang="en-US" sz="1600" baseline="0" dirty="0" smtClean="0"/>
                        <a:t> of providing data to CDE in which  LEA’s may choose from multiple file formats to submit data transactions throughout the year.  </a:t>
                      </a:r>
                      <a:endParaRPr lang="en-US" sz="1600" dirty="0"/>
                    </a:p>
                  </a:txBody>
                  <a:tcPr marL="86315" marR="86315"/>
                </a:tc>
              </a:tr>
              <a:tr h="570552">
                <a:tc>
                  <a:txBody>
                    <a:bodyPr/>
                    <a:lstStyle/>
                    <a:p>
                      <a:r>
                        <a:rPr lang="en-US" sz="1600" dirty="0" smtClean="0"/>
                        <a:t>LAM</a:t>
                      </a:r>
                      <a:endParaRPr lang="en-US" sz="1600" dirty="0"/>
                    </a:p>
                  </a:txBody>
                  <a:tcPr marL="86315" marR="86315"/>
                </a:tc>
                <a:tc>
                  <a:txBody>
                    <a:bodyPr/>
                    <a:lstStyle/>
                    <a:p>
                      <a:r>
                        <a:rPr lang="en-US" sz="1600" dirty="0" smtClean="0"/>
                        <a:t>Local Access</a:t>
                      </a:r>
                      <a:r>
                        <a:rPr lang="en-US" sz="1600" baseline="0" dirty="0" smtClean="0"/>
                        <a:t> Manager responsible for assigning the appropriate access to CDE applications</a:t>
                      </a:r>
                      <a:endParaRPr lang="en-US" sz="1600" dirty="0"/>
                    </a:p>
                  </a:txBody>
                  <a:tcPr marL="86315" marR="86315"/>
                </a:tc>
              </a:tr>
              <a:tr h="406454">
                <a:tc>
                  <a:txBody>
                    <a:bodyPr/>
                    <a:lstStyle/>
                    <a:p>
                      <a:r>
                        <a:rPr lang="en-US" sz="1600" dirty="0" smtClean="0"/>
                        <a:t>LEA</a:t>
                      </a:r>
                      <a:endParaRPr lang="en-US" sz="1600" dirty="0"/>
                    </a:p>
                  </a:txBody>
                  <a:tcPr marL="86315" marR="86315"/>
                </a:tc>
                <a:tc>
                  <a:txBody>
                    <a:bodyPr/>
                    <a:lstStyle/>
                    <a:p>
                      <a:r>
                        <a:rPr lang="en-US" sz="1600" dirty="0" smtClean="0"/>
                        <a:t>Local Education Agencies</a:t>
                      </a:r>
                      <a:endParaRPr lang="en-US" sz="1600" dirty="0"/>
                    </a:p>
                  </a:txBody>
                  <a:tcPr marL="86315" marR="86315"/>
                </a:tc>
              </a:tr>
              <a:tr h="592013">
                <a:tc>
                  <a:txBody>
                    <a:bodyPr/>
                    <a:lstStyle/>
                    <a:p>
                      <a:r>
                        <a:rPr lang="en-US" sz="1600" dirty="0" err="1" smtClean="0"/>
                        <a:t>IdM</a:t>
                      </a:r>
                      <a:endParaRPr lang="en-US" sz="1600" dirty="0"/>
                    </a:p>
                  </a:txBody>
                  <a:tcPr marL="86315" marR="86315"/>
                </a:tc>
                <a:tc>
                  <a:txBody>
                    <a:bodyPr/>
                    <a:lstStyle/>
                    <a:p>
                      <a:r>
                        <a:rPr lang="en-US" sz="1600" dirty="0" smtClean="0"/>
                        <a:t>Identity</a:t>
                      </a:r>
                      <a:r>
                        <a:rPr lang="en-US" sz="1600" baseline="0" dirty="0" smtClean="0"/>
                        <a:t> Management.  A single sign on system, allowing the user to navigate between the applications without entering user ID information a second time. </a:t>
                      </a:r>
                      <a:endParaRPr lang="en-US" sz="1600" dirty="0"/>
                    </a:p>
                  </a:txBody>
                  <a:tcPr marL="86315" marR="86315"/>
                </a:tc>
              </a:tr>
              <a:tr h="840009">
                <a:tc>
                  <a:txBody>
                    <a:bodyPr/>
                    <a:lstStyle/>
                    <a:p>
                      <a:r>
                        <a:rPr lang="en-US" sz="1600" dirty="0" smtClean="0"/>
                        <a:t>Snapshot</a:t>
                      </a:r>
                      <a:endParaRPr lang="en-US" sz="1600" dirty="0"/>
                    </a:p>
                  </a:txBody>
                  <a:tcPr marL="86315" marR="86315"/>
                </a:tc>
                <a:tc>
                  <a:txBody>
                    <a:bodyPr/>
                    <a:lstStyle/>
                    <a:p>
                      <a:r>
                        <a:rPr lang="en-US" sz="1600" dirty="0" smtClean="0"/>
                        <a:t>A date in time when data is pulled from the appropriate interchanges, validated by additional business rules, and approval given that signifies</a:t>
                      </a:r>
                      <a:r>
                        <a:rPr lang="en-US" sz="1600" baseline="0" dirty="0" smtClean="0"/>
                        <a:t> it was accurately reported for a specific point in time by an LEA.</a:t>
                      </a:r>
                      <a:endParaRPr lang="en-US" sz="1600" dirty="0"/>
                    </a:p>
                  </a:txBody>
                  <a:tcPr marL="86315" marR="86315"/>
                </a:tc>
              </a:tr>
            </a:tbl>
          </a:graphicData>
        </a:graphic>
      </p:graphicFrame>
      <p:sp>
        <p:nvSpPr>
          <p:cNvPr id="2" name="Slide Number Placeholder 1"/>
          <p:cNvSpPr>
            <a:spLocks noGrp="1"/>
          </p:cNvSpPr>
          <p:nvPr>
            <p:ph type="sldNum" sz="quarter" idx="4"/>
          </p:nvPr>
        </p:nvSpPr>
        <p:spPr/>
        <p:txBody>
          <a:bodyPr/>
          <a:lstStyle/>
          <a:p>
            <a:fld id="{600BAA8B-998A-4793-9AB8-94EE2C3B2243}" type="slidenum">
              <a:rPr lang="en-US" smtClean="0"/>
              <a:pPr/>
              <a:t>4</a:t>
            </a:fld>
            <a:endParaRPr lang="en-US" dirty="0"/>
          </a:p>
        </p:txBody>
      </p:sp>
    </p:spTree>
    <p:extLst>
      <p:ext uri="{BB962C8B-B14F-4D97-AF65-F5344CB8AC3E}">
        <p14:creationId xmlns:p14="http://schemas.microsoft.com/office/powerpoint/2010/main" val="18832512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Review Errors in Detail</a:t>
            </a:r>
            <a:endParaRPr lang="en-US" dirty="0"/>
          </a:p>
        </p:txBody>
      </p:sp>
      <p:sp>
        <p:nvSpPr>
          <p:cNvPr id="2" name="Content Placeholder 1"/>
          <p:cNvSpPr>
            <a:spLocks noGrp="1"/>
          </p:cNvSpPr>
          <p:nvPr>
            <p:ph idx="1"/>
          </p:nvPr>
        </p:nvSpPr>
        <p:spPr/>
        <p:txBody>
          <a:bodyPr/>
          <a:lstStyle/>
          <a:p>
            <a:r>
              <a:rPr lang="en-US" smtClean="0"/>
              <a:t>2 methods available:</a:t>
            </a:r>
          </a:p>
          <a:p>
            <a:pPr lvl="1"/>
            <a:r>
              <a:rPr lang="en-US" smtClean="0"/>
              <a:t>Data Pipeline Reports -&gt; Error Reports</a:t>
            </a:r>
          </a:p>
          <a:p>
            <a:pPr lvl="1"/>
            <a:r>
              <a:rPr lang="en-US" smtClean="0"/>
              <a:t>Cognos Reports – &gt; Staff Profile</a:t>
            </a:r>
          </a:p>
          <a:p>
            <a:endParaRPr lang="en-US" smtClean="0"/>
          </a:p>
          <a:p>
            <a:r>
              <a:rPr lang="en-US" altLang="en-US" smtClean="0"/>
              <a:t>All Business rules (errors and warnings) can be found at:</a:t>
            </a:r>
          </a:p>
          <a:p>
            <a:pPr lvl="1"/>
            <a:r>
              <a:rPr lang="en-US" altLang="en-US" smtClean="0">
                <a:hlinkClick r:id="rId2"/>
              </a:rPr>
              <a:t>http://www.cde.state.co.us/datapipeline/inter_staff</a:t>
            </a:r>
            <a:endParaRPr lang="en-US" altLang="en-US" smtClean="0"/>
          </a:p>
          <a:p>
            <a:pPr lvl="1"/>
            <a:r>
              <a:rPr lang="en-US" altLang="en-US" smtClean="0"/>
              <a:t>Cognos Reports -&gt; Baseline -&gt; Business Rules</a:t>
            </a:r>
          </a:p>
          <a:p>
            <a:pPr lvl="1"/>
            <a:endParaRPr lang="en-US" altLang="en-US" smtClean="0"/>
          </a:p>
          <a:p>
            <a:endParaRPr lang="en-US" smtClean="0"/>
          </a:p>
          <a:p>
            <a:endParaRPr lang="en-US"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40</a:t>
            </a:fld>
            <a:endParaRPr lang="en-US" dirty="0"/>
          </a:p>
        </p:txBody>
      </p:sp>
    </p:spTree>
    <p:extLst>
      <p:ext uri="{BB962C8B-B14F-4D97-AF65-F5344CB8AC3E}">
        <p14:creationId xmlns:p14="http://schemas.microsoft.com/office/powerpoint/2010/main" val="18340021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Cognos Reports</a:t>
            </a:r>
            <a:endParaRPr lang="en-US" dirty="0"/>
          </a:p>
        </p:txBody>
      </p:sp>
      <p:sp>
        <p:nvSpPr>
          <p:cNvPr id="7" name="Content Placeholder 6"/>
          <p:cNvSpPr>
            <a:spLocks noGrp="1"/>
          </p:cNvSpPr>
          <p:nvPr>
            <p:ph idx="1"/>
          </p:nvPr>
        </p:nvSpPr>
        <p:spPr/>
        <p:txBody>
          <a:bodyPr/>
          <a:lstStyle/>
          <a:p>
            <a:endParaRPr lang="en-US"/>
          </a:p>
        </p:txBody>
      </p:sp>
      <p:pic>
        <p:nvPicPr>
          <p:cNvPr id="1126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52450" y="1137920"/>
            <a:ext cx="7848600" cy="490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ight Arrow 3"/>
          <p:cNvSpPr/>
          <p:nvPr/>
        </p:nvSpPr>
        <p:spPr>
          <a:xfrm rot="8940873">
            <a:off x="2700453" y="3023615"/>
            <a:ext cx="978408" cy="484632"/>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600BAA8B-998A-4793-9AB8-94EE2C3B2243}" type="slidenum">
              <a:rPr lang="en-US" smtClean="0"/>
              <a:pPr/>
              <a:t>41</a:t>
            </a:fld>
            <a:endParaRPr lang="en-US" dirty="0"/>
          </a:p>
        </p:txBody>
      </p:sp>
    </p:spTree>
    <p:extLst>
      <p:ext uri="{BB962C8B-B14F-4D97-AF65-F5344CB8AC3E}">
        <p14:creationId xmlns:p14="http://schemas.microsoft.com/office/powerpoint/2010/main" val="59479250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Clicking on Cognos Reports-  Opens in a new Screen</a:t>
            </a:r>
            <a:endParaRPr lang="en-US" dirty="0"/>
          </a:p>
        </p:txBody>
      </p:sp>
      <p:sp>
        <p:nvSpPr>
          <p:cNvPr id="7" name="Content Placeholder 6"/>
          <p:cNvSpPr>
            <a:spLocks noGrp="1"/>
          </p:cNvSpPr>
          <p:nvPr>
            <p:ph idx="1"/>
          </p:nvPr>
        </p:nvSpPr>
        <p:spPr/>
        <p:txBody>
          <a:bodyPr/>
          <a:lstStyle/>
          <a:p>
            <a:endParaRPr lang="en-US"/>
          </a:p>
        </p:txBody>
      </p:sp>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27087" y="1199644"/>
            <a:ext cx="8123660" cy="4927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699624" y="4216204"/>
            <a:ext cx="971550" cy="24765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4"/>
          </p:nvPr>
        </p:nvSpPr>
        <p:spPr/>
        <p:txBody>
          <a:bodyPr/>
          <a:lstStyle/>
          <a:p>
            <a:fld id="{600BAA8B-998A-4793-9AB8-94EE2C3B2243}" type="slidenum">
              <a:rPr lang="en-US" smtClean="0"/>
              <a:pPr/>
              <a:t>42</a:t>
            </a:fld>
            <a:endParaRPr lang="en-US" dirty="0"/>
          </a:p>
        </p:txBody>
      </p:sp>
    </p:spTree>
    <p:extLst>
      <p:ext uri="{BB962C8B-B14F-4D97-AF65-F5344CB8AC3E}">
        <p14:creationId xmlns:p14="http://schemas.microsoft.com/office/powerpoint/2010/main" val="8793085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Staff Interchange Errors</a:t>
            </a:r>
            <a:endParaRPr lang="en-US" dirty="0"/>
          </a:p>
        </p:txBody>
      </p:sp>
      <p:sp>
        <p:nvSpPr>
          <p:cNvPr id="7" name="Content Placeholder 6"/>
          <p:cNvSpPr>
            <a:spLocks noGrp="1"/>
          </p:cNvSpPr>
          <p:nvPr>
            <p:ph idx="1"/>
          </p:nvPr>
        </p:nvSpPr>
        <p:spPr/>
        <p:txBody>
          <a:bodyPr/>
          <a:lstStyle/>
          <a:p>
            <a:endParaRPr lang="en-US"/>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98452" y="1294720"/>
            <a:ext cx="8463807" cy="3320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9765" y="4339771"/>
            <a:ext cx="8642494" cy="1569660"/>
          </a:xfrm>
          <a:prstGeom prst="rect">
            <a:avLst/>
          </a:prstGeom>
          <a:noFill/>
        </p:spPr>
        <p:txBody>
          <a:bodyPr wrap="none" rtlCol="0">
            <a:spAutoFit/>
          </a:bodyPr>
          <a:lstStyle/>
          <a:p>
            <a:r>
              <a:rPr lang="en-US" sz="2400" dirty="0" smtClean="0"/>
              <a:t>Detail Reports – provides detailed records with descriptions of error</a:t>
            </a:r>
          </a:p>
          <a:p>
            <a:r>
              <a:rPr lang="en-US" sz="2400" dirty="0" smtClean="0"/>
              <a:t>Summary Reports – provides a count of records by type of error</a:t>
            </a:r>
          </a:p>
          <a:p>
            <a:endParaRPr lang="en-US" sz="2400" dirty="0"/>
          </a:p>
          <a:p>
            <a:r>
              <a:rPr lang="en-US" sz="2400" dirty="0" smtClean="0"/>
              <a:t>*Do Not Send Error reports via email to CDE for assistance </a:t>
            </a:r>
            <a:endParaRPr lang="en-US" sz="2400"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43</a:t>
            </a:fld>
            <a:endParaRPr lang="en-US" dirty="0"/>
          </a:p>
        </p:txBody>
      </p:sp>
    </p:spTree>
    <p:extLst>
      <p:ext uri="{BB962C8B-B14F-4D97-AF65-F5344CB8AC3E}">
        <p14:creationId xmlns:p14="http://schemas.microsoft.com/office/powerpoint/2010/main" val="32017084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Error Reports</a:t>
            </a:r>
            <a:endParaRPr lang="en-US" dirty="0"/>
          </a:p>
        </p:txBody>
      </p:sp>
      <p:sp>
        <p:nvSpPr>
          <p:cNvPr id="5" name="Content Placeholder 4"/>
          <p:cNvSpPr>
            <a:spLocks noGrp="1"/>
          </p:cNvSpPr>
          <p:nvPr>
            <p:ph idx="1"/>
          </p:nvPr>
        </p:nvSpPr>
        <p:spPr/>
        <p:txBody>
          <a:bodyPr/>
          <a:lstStyle/>
          <a:p>
            <a:r>
              <a:rPr lang="en-US" smtClean="0"/>
              <a:t>Error Detail Report</a:t>
            </a:r>
          </a:p>
          <a:p>
            <a:pPr lvl="1"/>
            <a:r>
              <a:rPr lang="en-US" smtClean="0"/>
              <a:t>Provides specific records causing the error with the error description</a:t>
            </a:r>
          </a:p>
          <a:p>
            <a:pPr lvl="1"/>
            <a:r>
              <a:rPr lang="en-US" smtClean="0"/>
              <a:t>Can select to View ALL error records or 1 type of error at a time</a:t>
            </a:r>
          </a:p>
          <a:p>
            <a:pPr lvl="1"/>
            <a:endParaRPr lang="en-US" smtClean="0"/>
          </a:p>
          <a:p>
            <a:r>
              <a:rPr lang="en-US" smtClean="0"/>
              <a:t>Error Summary Report</a:t>
            </a:r>
          </a:p>
          <a:p>
            <a:pPr lvl="1"/>
            <a:r>
              <a:rPr lang="en-US" smtClean="0"/>
              <a:t>Provides a count of errors generated per error type and description</a:t>
            </a:r>
          </a:p>
          <a:p>
            <a:pPr lvl="1"/>
            <a:endParaRPr lang="en-US" smtClean="0"/>
          </a:p>
          <a:p>
            <a:r>
              <a:rPr lang="en-US" smtClean="0"/>
              <a:t>Resubmit either file as needed for corrections for all data errors to be resolved</a:t>
            </a:r>
          </a:p>
          <a:p>
            <a:pPr lvl="1"/>
            <a:r>
              <a:rPr lang="en-US" smtClean="0"/>
              <a:t>Be sure to update source file with corrections as well</a:t>
            </a:r>
            <a:endParaRPr lang="en-US" dirty="0"/>
          </a:p>
        </p:txBody>
      </p:sp>
      <p:sp>
        <p:nvSpPr>
          <p:cNvPr id="2" name="Slide Number Placeholder 1"/>
          <p:cNvSpPr>
            <a:spLocks noGrp="1"/>
          </p:cNvSpPr>
          <p:nvPr>
            <p:ph type="sldNum" sz="quarter" idx="4"/>
          </p:nvPr>
        </p:nvSpPr>
        <p:spPr/>
        <p:txBody>
          <a:bodyPr/>
          <a:lstStyle/>
          <a:p>
            <a:fld id="{600BAA8B-998A-4793-9AB8-94EE2C3B2243}" type="slidenum">
              <a:rPr lang="en-US" smtClean="0"/>
              <a:pPr/>
              <a:t>44</a:t>
            </a:fld>
            <a:endParaRPr lang="en-US" dirty="0"/>
          </a:p>
        </p:txBody>
      </p:sp>
    </p:spTree>
    <p:extLst>
      <p:ext uri="{BB962C8B-B14F-4D97-AF65-F5344CB8AC3E}">
        <p14:creationId xmlns:p14="http://schemas.microsoft.com/office/powerpoint/2010/main" val="323903817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Error Detail Report</a:t>
            </a:r>
            <a:endParaRPr lang="en-US" dirty="0"/>
          </a:p>
        </p:txBody>
      </p:sp>
      <p:sp>
        <p:nvSpPr>
          <p:cNvPr id="5" name="Content Placeholder 4"/>
          <p:cNvSpPr>
            <a:spLocks noGrp="1"/>
          </p:cNvSpPr>
          <p:nvPr>
            <p:ph idx="1"/>
          </p:nvPr>
        </p:nvSpPr>
        <p:spPr/>
        <p:txBody>
          <a:bodyPr/>
          <a:lstStyle/>
          <a:p>
            <a:endParaRPr lang="en-US"/>
          </a:p>
        </p:txBody>
      </p:sp>
      <p:pic>
        <p:nvPicPr>
          <p:cNvPr id="1433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79136" y="1409002"/>
            <a:ext cx="6973920" cy="435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fld id="{600BAA8B-998A-4793-9AB8-94EE2C3B2243}" type="slidenum">
              <a:rPr lang="en-US" smtClean="0"/>
              <a:pPr/>
              <a:t>45</a:t>
            </a:fld>
            <a:endParaRPr lang="en-US" dirty="0"/>
          </a:p>
        </p:txBody>
      </p:sp>
    </p:spTree>
    <p:extLst>
      <p:ext uri="{BB962C8B-B14F-4D97-AF65-F5344CB8AC3E}">
        <p14:creationId xmlns:p14="http://schemas.microsoft.com/office/powerpoint/2010/main" val="19494350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Error Detail Report- Excel</a:t>
            </a:r>
            <a:endParaRPr lang="en-US" dirty="0"/>
          </a:p>
        </p:txBody>
      </p:sp>
      <p:sp>
        <p:nvSpPr>
          <p:cNvPr id="5" name="Content Placeholder 4"/>
          <p:cNvSpPr>
            <a:spLocks noGrp="1"/>
          </p:cNvSpPr>
          <p:nvPr>
            <p:ph idx="1"/>
          </p:nvPr>
        </p:nvSpPr>
        <p:spPr/>
        <p:txBody>
          <a:bodyPr/>
          <a:lstStyle/>
          <a:p>
            <a:r>
              <a:rPr lang="en-US" smtClean="0"/>
              <a:t>All cognos reports can be downloaded into excel</a:t>
            </a:r>
          </a:p>
          <a:p>
            <a:pPr lvl="1"/>
            <a:r>
              <a:rPr lang="en-US" smtClean="0"/>
              <a:t>Choose ‘Excel Format’ when making selection</a:t>
            </a:r>
          </a:p>
          <a:p>
            <a:pPr lvl="1"/>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975" y="2699657"/>
            <a:ext cx="5568585" cy="3426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ight Arrow 6"/>
          <p:cNvSpPr/>
          <p:nvPr/>
        </p:nvSpPr>
        <p:spPr>
          <a:xfrm>
            <a:off x="1580975" y="4442822"/>
            <a:ext cx="1359182" cy="649514"/>
          </a:xfrm>
          <a:prstGeom prst="rightArrow">
            <a:avLst/>
          </a:prstGeom>
          <a:solidFill>
            <a:schemeClr val="accent6"/>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4"/>
          </p:nvPr>
        </p:nvSpPr>
        <p:spPr/>
        <p:txBody>
          <a:bodyPr/>
          <a:lstStyle/>
          <a:p>
            <a:fld id="{600BAA8B-998A-4793-9AB8-94EE2C3B2243}" type="slidenum">
              <a:rPr lang="en-US" smtClean="0"/>
              <a:pPr/>
              <a:t>46</a:t>
            </a:fld>
            <a:endParaRPr lang="en-US" dirty="0"/>
          </a:p>
        </p:txBody>
      </p:sp>
    </p:spTree>
    <p:extLst>
      <p:ext uri="{BB962C8B-B14F-4D97-AF65-F5344CB8AC3E}">
        <p14:creationId xmlns:p14="http://schemas.microsoft.com/office/powerpoint/2010/main" val="1956811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of Error Report – in Excel</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65943" y="1357331"/>
            <a:ext cx="6139543" cy="4440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fld id="{600BAA8B-998A-4793-9AB8-94EE2C3B2243}" type="slidenum">
              <a:rPr lang="en-US" smtClean="0"/>
              <a:pPr/>
              <a:t>47</a:t>
            </a:fld>
            <a:endParaRPr lang="en-US" dirty="0"/>
          </a:p>
        </p:txBody>
      </p:sp>
    </p:spTree>
    <p:extLst>
      <p:ext uri="{BB962C8B-B14F-4D97-AF65-F5344CB8AC3E}">
        <p14:creationId xmlns:p14="http://schemas.microsoft.com/office/powerpoint/2010/main" val="3645605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Pipeline Reports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978" y="1622951"/>
            <a:ext cx="4181702" cy="4538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261252" y="4818744"/>
            <a:ext cx="1625599" cy="667657"/>
          </a:xfrm>
          <a:prstGeom prst="ellipse">
            <a:avLst/>
          </a:prstGeom>
          <a:solidFill>
            <a:schemeClr val="accent6">
              <a:lumMod val="60000"/>
              <a:lumOff val="40000"/>
              <a:alpha val="29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172053" y="2618696"/>
            <a:ext cx="6971947" cy="153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172053" y="3788228"/>
            <a:ext cx="3854773" cy="1200329"/>
          </a:xfrm>
          <a:prstGeom prst="rect">
            <a:avLst/>
          </a:prstGeom>
          <a:solidFill>
            <a:schemeClr val="bg1"/>
          </a:solidFill>
        </p:spPr>
        <p:txBody>
          <a:bodyPr wrap="none" rtlCol="0">
            <a:spAutoFit/>
          </a:bodyPr>
          <a:lstStyle/>
          <a:p>
            <a:r>
              <a:rPr lang="en-US" dirty="0" smtClean="0"/>
              <a:t>Search:</a:t>
            </a:r>
          </a:p>
          <a:p>
            <a:r>
              <a:rPr lang="en-US" dirty="0" smtClean="0"/>
              <a:t>Dataset = Staff Profile and Assignments</a:t>
            </a:r>
          </a:p>
          <a:p>
            <a:r>
              <a:rPr lang="en-US" dirty="0" smtClean="0"/>
              <a:t>School Year = 2018-2019</a:t>
            </a:r>
          </a:p>
          <a:p>
            <a:r>
              <a:rPr lang="en-US" dirty="0" smtClean="0"/>
              <a:t>Error type = Errors and Warnings </a:t>
            </a:r>
            <a:endParaRPr lang="en-US" dirty="0"/>
          </a:p>
        </p:txBody>
      </p:sp>
      <p:sp>
        <p:nvSpPr>
          <p:cNvPr id="9" name="TextBox 8"/>
          <p:cNvSpPr txBox="1"/>
          <p:nvPr/>
        </p:nvSpPr>
        <p:spPr>
          <a:xfrm>
            <a:off x="5658026" y="4399056"/>
            <a:ext cx="3214598" cy="646331"/>
          </a:xfrm>
          <a:prstGeom prst="rect">
            <a:avLst/>
          </a:prstGeom>
          <a:noFill/>
        </p:spPr>
        <p:txBody>
          <a:bodyPr wrap="none" rtlCol="0">
            <a:spAutoFit/>
          </a:bodyPr>
          <a:lstStyle/>
          <a:p>
            <a:r>
              <a:rPr lang="en-US" dirty="0" smtClean="0"/>
              <a:t>File Type: Staff/Staff Assignment</a:t>
            </a:r>
          </a:p>
          <a:p>
            <a:r>
              <a:rPr lang="en-US" dirty="0" smtClean="0"/>
              <a:t>Org/LEA = Code </a:t>
            </a:r>
            <a:endParaRPr lang="en-US" dirty="0"/>
          </a:p>
        </p:txBody>
      </p:sp>
      <p:sp>
        <p:nvSpPr>
          <p:cNvPr id="10" name="TextBox 9"/>
          <p:cNvSpPr txBox="1"/>
          <p:nvPr/>
        </p:nvSpPr>
        <p:spPr>
          <a:xfrm>
            <a:off x="5113740" y="5471888"/>
            <a:ext cx="1405962" cy="369332"/>
          </a:xfrm>
          <a:prstGeom prst="rect">
            <a:avLst/>
          </a:prstGeom>
          <a:noFill/>
        </p:spPr>
        <p:txBody>
          <a:bodyPr wrap="none" rtlCol="0">
            <a:spAutoFit/>
          </a:bodyPr>
          <a:lstStyle/>
          <a:p>
            <a:r>
              <a:rPr lang="en-US" dirty="0" smtClean="0"/>
              <a:t>Click ‘Search’</a:t>
            </a:r>
            <a:endParaRPr lang="en-US" dirty="0"/>
          </a:p>
        </p:txBody>
      </p:sp>
      <p:sp>
        <p:nvSpPr>
          <p:cNvPr id="2" name="Slide Number Placeholder 1"/>
          <p:cNvSpPr>
            <a:spLocks noGrp="1"/>
          </p:cNvSpPr>
          <p:nvPr>
            <p:ph type="sldNum" sz="quarter" idx="4"/>
          </p:nvPr>
        </p:nvSpPr>
        <p:spPr/>
        <p:txBody>
          <a:bodyPr/>
          <a:lstStyle/>
          <a:p>
            <a:fld id="{600BAA8B-998A-4793-9AB8-94EE2C3B2243}" type="slidenum">
              <a:rPr lang="en-US" smtClean="0"/>
              <a:pPr/>
              <a:t>48</a:t>
            </a:fld>
            <a:endParaRPr lang="en-US" dirty="0"/>
          </a:p>
        </p:txBody>
      </p:sp>
    </p:spTree>
    <p:extLst>
      <p:ext uri="{BB962C8B-B14F-4D97-AF65-F5344CB8AC3E}">
        <p14:creationId xmlns:p14="http://schemas.microsoft.com/office/powerpoint/2010/main" val="26898531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Pipeline Error Reports – </a:t>
            </a:r>
            <a:br>
              <a:rPr lang="en-US" smtClean="0"/>
            </a:br>
            <a:r>
              <a:rPr lang="en-US" smtClean="0"/>
              <a:t>Viewing Details</a:t>
            </a:r>
            <a:endParaRPr lang="en-US" dirty="0"/>
          </a:p>
        </p:txBody>
      </p:sp>
      <p:sp>
        <p:nvSpPr>
          <p:cNvPr id="2" name="Content Placeholder 1"/>
          <p:cNvSpPr>
            <a:spLocks noGrp="1"/>
          </p:cNvSpPr>
          <p:nvPr>
            <p:ph idx="1"/>
          </p:nvPr>
        </p:nvSpPr>
        <p:spPr/>
        <p:txBody>
          <a:bodyPr/>
          <a:lstStyle/>
          <a:p>
            <a:r>
              <a:rPr lang="en-US" smtClean="0"/>
              <a:t>Summary of Errors are next provided: </a:t>
            </a:r>
          </a:p>
          <a:p>
            <a:endParaRPr lang="en-US" smtClean="0"/>
          </a:p>
          <a:p>
            <a:endParaRPr lang="en-US" smtClean="0"/>
          </a:p>
          <a:p>
            <a:endParaRPr lang="en-US" smtClean="0"/>
          </a:p>
          <a:p>
            <a:endParaRPr lang="en-US" smtClean="0"/>
          </a:p>
          <a:p>
            <a:endParaRPr lang="en-US" smtClean="0"/>
          </a:p>
          <a:p>
            <a:endParaRPr lang="en-US" dirty="0" smtClean="0"/>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31912" y="2043924"/>
            <a:ext cx="8071869" cy="1298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99177" y="3630849"/>
            <a:ext cx="7937338" cy="1200329"/>
          </a:xfrm>
          <a:prstGeom prst="rect">
            <a:avLst/>
          </a:prstGeom>
          <a:noFill/>
        </p:spPr>
        <p:txBody>
          <a:bodyPr wrap="square" rtlCol="0">
            <a:spAutoFit/>
          </a:bodyPr>
          <a:lstStyle/>
          <a:p>
            <a:r>
              <a:rPr lang="en-US" sz="2400" dirty="0" smtClean="0"/>
              <a:t>From this screen:</a:t>
            </a:r>
          </a:p>
          <a:p>
            <a:pPr marL="457200" indent="-457200">
              <a:buFont typeface="+mj-lt"/>
              <a:buAutoNum type="arabicPeriod"/>
            </a:pPr>
            <a:r>
              <a:rPr lang="en-US" sz="2400" dirty="0" smtClean="0"/>
              <a:t>Click </a:t>
            </a:r>
            <a:r>
              <a:rPr lang="en-US" sz="2400" dirty="0"/>
              <a:t>on ‘View Details’ to view each record with the </a:t>
            </a:r>
            <a:r>
              <a:rPr lang="en-US" sz="2400" dirty="0" smtClean="0"/>
              <a:t>error</a:t>
            </a:r>
          </a:p>
          <a:p>
            <a:pPr marL="457200" indent="-457200">
              <a:buFont typeface="+mj-lt"/>
              <a:buAutoNum type="arabicPeriod"/>
            </a:pPr>
            <a:r>
              <a:rPr lang="en-US" sz="2400" dirty="0" smtClean="0"/>
              <a:t>Choose </a:t>
            </a:r>
            <a:r>
              <a:rPr lang="en-US" sz="2400" dirty="0"/>
              <a:t>‘Excel’ to download error report in </a:t>
            </a:r>
            <a:r>
              <a:rPr lang="en-US" sz="2400" dirty="0" smtClean="0"/>
              <a:t>Excel</a:t>
            </a:r>
            <a:endParaRPr lang="en-US" sz="2400"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49</a:t>
            </a:fld>
            <a:endParaRPr lang="en-US" dirty="0"/>
          </a:p>
        </p:txBody>
      </p:sp>
    </p:spTree>
    <p:extLst>
      <p:ext uri="{BB962C8B-B14F-4D97-AF65-F5344CB8AC3E}">
        <p14:creationId xmlns:p14="http://schemas.microsoft.com/office/powerpoint/2010/main" val="805651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Website Overview</a:t>
            </a:r>
            <a:endParaRPr lang="en-US" dirty="0"/>
          </a:p>
        </p:txBody>
      </p:sp>
      <p:sp>
        <p:nvSpPr>
          <p:cNvPr id="2" name="Content Placeholder 1"/>
          <p:cNvSpPr>
            <a:spLocks noGrp="1"/>
          </p:cNvSpPr>
          <p:nvPr>
            <p:ph idx="1"/>
          </p:nvPr>
        </p:nvSpPr>
        <p:spPr/>
        <p:txBody>
          <a:bodyPr/>
          <a:lstStyle/>
          <a:p>
            <a:r>
              <a:rPr lang="en-US" smtClean="0">
                <a:hlinkClick r:id="rId2"/>
              </a:rPr>
              <a:t>https://www.cde.state.co.us/datapipeline</a:t>
            </a:r>
            <a:endParaRPr lang="en-US" smtClean="0"/>
          </a:p>
          <a:p>
            <a:endParaRPr lang="en-US" dirty="0"/>
          </a:p>
        </p:txBody>
      </p:sp>
      <p:pic>
        <p:nvPicPr>
          <p:cNvPr id="7" name="Picture 6"/>
          <p:cNvPicPr>
            <a:picLocks noChangeAspect="1"/>
          </p:cNvPicPr>
          <p:nvPr/>
        </p:nvPicPr>
        <p:blipFill>
          <a:blip r:embed="rId3"/>
          <a:stretch>
            <a:fillRect/>
          </a:stretch>
        </p:blipFill>
        <p:spPr>
          <a:xfrm>
            <a:off x="192024" y="1524479"/>
            <a:ext cx="8568164" cy="3709780"/>
          </a:xfrm>
          <a:prstGeom prst="rect">
            <a:avLst/>
          </a:prstGeom>
          <a:ln>
            <a:solidFill>
              <a:schemeClr val="accent6"/>
            </a:solidFill>
          </a:ln>
          <a:effectLst>
            <a:outerShdw blurRad="50800" dist="38100" dir="8100000" algn="tr" rotWithShape="0">
              <a:prstClr val="black">
                <a:alpha val="40000"/>
              </a:prstClr>
            </a:outerShdw>
          </a:effectLst>
        </p:spPr>
      </p:pic>
      <p:sp>
        <p:nvSpPr>
          <p:cNvPr id="8" name="Rectangular Callout 7"/>
          <p:cNvSpPr/>
          <p:nvPr/>
        </p:nvSpPr>
        <p:spPr>
          <a:xfrm rot="10800000">
            <a:off x="6652470" y="3536354"/>
            <a:ext cx="1946246" cy="1488652"/>
          </a:xfrm>
          <a:prstGeom prst="wedgeRectCallout">
            <a:avLst/>
          </a:prstGeom>
          <a:noFill/>
          <a:ln w="25400">
            <a:solidFill>
              <a:srgbClr val="FF0000"/>
            </a:solidFill>
          </a:ln>
          <a:effectLst>
            <a:innerShdw blurRad="63500" dist="50800" dir="16200000">
              <a:srgbClr val="FF00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329086" y="2778792"/>
            <a:ext cx="2651624" cy="646331"/>
          </a:xfrm>
          <a:prstGeom prst="rect">
            <a:avLst/>
          </a:prstGeom>
          <a:noFill/>
        </p:spPr>
        <p:txBody>
          <a:bodyPr wrap="none" rtlCol="0">
            <a:spAutoFit/>
          </a:bodyPr>
          <a:lstStyle/>
          <a:p>
            <a:pPr algn="ctr"/>
            <a:r>
              <a:rPr lang="en-US" dirty="0" smtClean="0">
                <a:solidFill>
                  <a:srgbClr val="FF0000"/>
                </a:solidFill>
              </a:rPr>
              <a:t>To Log In Pipeline System: </a:t>
            </a:r>
          </a:p>
          <a:p>
            <a:pPr algn="ctr"/>
            <a:r>
              <a:rPr lang="en-US" dirty="0" smtClean="0">
                <a:solidFill>
                  <a:srgbClr val="FF0000"/>
                </a:solidFill>
              </a:rPr>
              <a:t>click here</a:t>
            </a:r>
            <a:endParaRPr lang="en-US" dirty="0">
              <a:solidFill>
                <a:srgbClr val="FF0000"/>
              </a:solidFill>
            </a:endParaRPr>
          </a:p>
        </p:txBody>
      </p:sp>
      <p:sp>
        <p:nvSpPr>
          <p:cNvPr id="10" name="Line Callout 2 9"/>
          <p:cNvSpPr/>
          <p:nvPr/>
        </p:nvSpPr>
        <p:spPr>
          <a:xfrm>
            <a:off x="2452188" y="1941970"/>
            <a:ext cx="2508230" cy="773776"/>
          </a:xfrm>
          <a:prstGeom prst="borderCallout2">
            <a:avLst>
              <a:gd name="adj1" fmla="val 21887"/>
              <a:gd name="adj2" fmla="val -590"/>
              <a:gd name="adj3" fmla="val 18750"/>
              <a:gd name="adj4" fmla="val -16667"/>
              <a:gd name="adj5" fmla="val 107780"/>
              <a:gd name="adj6" fmla="val -51933"/>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For Staff Interchange Information</a:t>
            </a:r>
            <a:endParaRPr lang="en-US" dirty="0">
              <a:solidFill>
                <a:schemeClr val="tx1"/>
              </a:solidFill>
            </a:endParaRPr>
          </a:p>
        </p:txBody>
      </p:sp>
      <p:sp>
        <p:nvSpPr>
          <p:cNvPr id="11" name="Line Callout 2 10"/>
          <p:cNvSpPr/>
          <p:nvPr/>
        </p:nvSpPr>
        <p:spPr>
          <a:xfrm>
            <a:off x="2921224" y="3149466"/>
            <a:ext cx="2961685" cy="773776"/>
          </a:xfrm>
          <a:prstGeom prst="borderCallout2">
            <a:avLst>
              <a:gd name="adj1" fmla="val 53261"/>
              <a:gd name="adj2" fmla="val -823"/>
              <a:gd name="adj3" fmla="val 18750"/>
              <a:gd name="adj4" fmla="val -16667"/>
              <a:gd name="adj5" fmla="val -15632"/>
              <a:gd name="adj6" fmla="val -66075"/>
            </a:avLst>
          </a:prstGeom>
          <a:solidFill>
            <a:schemeClr val="accent6">
              <a:lumMod val="20000"/>
              <a:lumOff val="80000"/>
            </a:schemeClr>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For Human Resources and Special Ed December Count Information</a:t>
            </a:r>
            <a:endParaRPr lang="en-US" dirty="0">
              <a:solidFill>
                <a:schemeClr val="tx1"/>
              </a:solidFill>
            </a:endParaRPr>
          </a:p>
        </p:txBody>
      </p:sp>
      <p:sp>
        <p:nvSpPr>
          <p:cNvPr id="12" name="Line Callout 2 11"/>
          <p:cNvSpPr/>
          <p:nvPr/>
        </p:nvSpPr>
        <p:spPr>
          <a:xfrm>
            <a:off x="2921225" y="4280680"/>
            <a:ext cx="3345875" cy="809209"/>
          </a:xfrm>
          <a:prstGeom prst="borderCallout2">
            <a:avLst>
              <a:gd name="adj1" fmla="val 52750"/>
              <a:gd name="adj2" fmla="val -594"/>
              <a:gd name="adj3" fmla="val 18750"/>
              <a:gd name="adj4" fmla="val -16667"/>
              <a:gd name="adj5" fmla="val -75588"/>
              <a:gd name="adj6" fmla="val -33728"/>
            </a:avLst>
          </a:prstGeom>
          <a:solidFill>
            <a:srgbClr val="CCCCFF"/>
          </a:solidFill>
          <a:ln w="28575">
            <a:solidFill>
              <a:srgbClr val="CC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Codes – frequently used codes are found here </a:t>
            </a:r>
            <a:r>
              <a:rPr lang="en-US" sz="1400" dirty="0" smtClean="0">
                <a:solidFill>
                  <a:schemeClr val="tx1"/>
                </a:solidFill>
              </a:rPr>
              <a:t>(district codes, school codes, institutes of higher education, etc.)</a:t>
            </a:r>
            <a:endParaRPr lang="en-US" sz="1400" dirty="0">
              <a:solidFill>
                <a:schemeClr val="tx1"/>
              </a:solidFill>
            </a:endParaRPr>
          </a:p>
        </p:txBody>
      </p:sp>
      <p:sp>
        <p:nvSpPr>
          <p:cNvPr id="13" name="Line Callout 2 12"/>
          <p:cNvSpPr/>
          <p:nvPr/>
        </p:nvSpPr>
        <p:spPr>
          <a:xfrm>
            <a:off x="1942247" y="5493676"/>
            <a:ext cx="2869035" cy="1098601"/>
          </a:xfrm>
          <a:prstGeom prst="borderCallout2">
            <a:avLst>
              <a:gd name="adj1" fmla="val 39374"/>
              <a:gd name="adj2" fmla="val -718"/>
              <a:gd name="adj3" fmla="val 18750"/>
              <a:gd name="adj4" fmla="val -16667"/>
              <a:gd name="adj5" fmla="val -101373"/>
              <a:gd name="adj6" fmla="val -34374"/>
            </a:avLst>
          </a:prstGeom>
          <a:solidFill>
            <a:srgbClr val="C6E8F6"/>
          </a:solidFill>
          <a:ln w="28575">
            <a:solidFill>
              <a:srgbClr val="6EC4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Collection dates, Mandatory Collections- legislation and uses, converting csv files to excel, etc.</a:t>
            </a:r>
            <a:endParaRPr lang="en-US" sz="1400" dirty="0">
              <a:solidFill>
                <a:schemeClr val="tx1"/>
              </a:solidFill>
            </a:endParaRPr>
          </a:p>
        </p:txBody>
      </p:sp>
      <p:sp>
        <p:nvSpPr>
          <p:cNvPr id="4" name="Slide Number Placeholder 3"/>
          <p:cNvSpPr>
            <a:spLocks noGrp="1"/>
          </p:cNvSpPr>
          <p:nvPr>
            <p:ph type="sldNum" sz="quarter" idx="4"/>
          </p:nvPr>
        </p:nvSpPr>
        <p:spPr/>
        <p:txBody>
          <a:bodyPr/>
          <a:lstStyle/>
          <a:p>
            <a:fld id="{600BAA8B-998A-4793-9AB8-94EE2C3B2243}" type="slidenum">
              <a:rPr lang="en-US" smtClean="0"/>
              <a:pPr/>
              <a:t>5</a:t>
            </a:fld>
            <a:endParaRPr lang="en-US" dirty="0"/>
          </a:p>
        </p:txBody>
      </p:sp>
    </p:spTree>
    <p:extLst>
      <p:ext uri="{BB962C8B-B14F-4D97-AF65-F5344CB8AC3E}">
        <p14:creationId xmlns:p14="http://schemas.microsoft.com/office/powerpoint/2010/main" val="30952124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Correcting Errors</a:t>
            </a:r>
            <a:endParaRPr lang="en-US" dirty="0"/>
          </a:p>
        </p:txBody>
      </p:sp>
      <p:sp>
        <p:nvSpPr>
          <p:cNvPr id="5" name="Content Placeholder 4"/>
          <p:cNvSpPr>
            <a:spLocks noGrp="1"/>
          </p:cNvSpPr>
          <p:nvPr>
            <p:ph idx="1"/>
          </p:nvPr>
        </p:nvSpPr>
        <p:spPr/>
        <p:txBody>
          <a:bodyPr/>
          <a:lstStyle/>
          <a:p>
            <a:r>
              <a:rPr lang="en-US" smtClean="0"/>
              <a:t>Correct the errors in the file:</a:t>
            </a:r>
          </a:p>
          <a:p>
            <a:pPr lvl="1"/>
            <a:r>
              <a:rPr lang="en-US" smtClean="0"/>
              <a:t>May have to fix errors in both Staff Profile and Staff Assignment files</a:t>
            </a:r>
          </a:p>
          <a:p>
            <a:pPr lvl="1"/>
            <a:r>
              <a:rPr lang="en-US" smtClean="0"/>
              <a:t>Keep file versions – in case updated file causes even more errors, you can re-start using a prior file version</a:t>
            </a:r>
          </a:p>
          <a:p>
            <a:endParaRPr lang="en-US" smtClean="0"/>
          </a:p>
          <a:p>
            <a:r>
              <a:rPr lang="en-US" smtClean="0"/>
              <a:t>Resubmit your data records using the same process and replacing your existing data file using the Data File Upload tool</a:t>
            </a:r>
          </a:p>
          <a:p>
            <a:endParaRPr lang="en-US" smtClean="0"/>
          </a:p>
          <a:p>
            <a:r>
              <a:rPr lang="en-US" smtClean="0"/>
              <a:t>All errors must be corrected, all warnings should be reviewed</a:t>
            </a:r>
            <a:endParaRPr lang="en-US" dirty="0"/>
          </a:p>
        </p:txBody>
      </p:sp>
      <p:sp>
        <p:nvSpPr>
          <p:cNvPr id="2" name="Slide Number Placeholder 1"/>
          <p:cNvSpPr>
            <a:spLocks noGrp="1"/>
          </p:cNvSpPr>
          <p:nvPr>
            <p:ph type="sldNum" sz="quarter" idx="4"/>
          </p:nvPr>
        </p:nvSpPr>
        <p:spPr/>
        <p:txBody>
          <a:bodyPr/>
          <a:lstStyle/>
          <a:p>
            <a:fld id="{600BAA8B-998A-4793-9AB8-94EE2C3B2243}" type="slidenum">
              <a:rPr lang="en-US" smtClean="0"/>
              <a:pPr/>
              <a:t>50</a:t>
            </a:fld>
            <a:endParaRPr lang="en-US" dirty="0"/>
          </a:p>
        </p:txBody>
      </p:sp>
    </p:spTree>
    <p:extLst>
      <p:ext uri="{BB962C8B-B14F-4D97-AF65-F5344CB8AC3E}">
        <p14:creationId xmlns:p14="http://schemas.microsoft.com/office/powerpoint/2010/main" val="20552014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Batch Maintenance: No Errors</a:t>
            </a:r>
            <a:endParaRPr lang="en-US" dirty="0"/>
          </a:p>
        </p:txBody>
      </p:sp>
      <p:pic>
        <p:nvPicPr>
          <p:cNvPr id="1536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04110" y="1137920"/>
            <a:ext cx="8058150" cy="503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4"/>
          </p:nvPr>
        </p:nvSpPr>
        <p:spPr/>
        <p:txBody>
          <a:bodyPr/>
          <a:lstStyle/>
          <a:p>
            <a:fld id="{600BAA8B-998A-4793-9AB8-94EE2C3B2243}" type="slidenum">
              <a:rPr lang="en-US" smtClean="0"/>
              <a:pPr/>
              <a:t>51</a:t>
            </a:fld>
            <a:endParaRPr lang="en-US" dirty="0"/>
          </a:p>
        </p:txBody>
      </p:sp>
    </p:spTree>
    <p:extLst>
      <p:ext uri="{BB962C8B-B14F-4D97-AF65-F5344CB8AC3E}">
        <p14:creationId xmlns:p14="http://schemas.microsoft.com/office/powerpoint/2010/main" val="22183193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Next Steps – Staff</a:t>
            </a:r>
            <a:endParaRPr lang="en-US" dirty="0"/>
          </a:p>
        </p:txBody>
      </p:sp>
      <p:sp>
        <p:nvSpPr>
          <p:cNvPr id="4" name="Content Placeholder 3"/>
          <p:cNvSpPr>
            <a:spLocks noGrp="1"/>
          </p:cNvSpPr>
          <p:nvPr>
            <p:ph idx="1"/>
          </p:nvPr>
        </p:nvSpPr>
        <p:spPr/>
        <p:txBody>
          <a:bodyPr/>
          <a:lstStyle/>
          <a:p>
            <a:r>
              <a:rPr lang="en-US" smtClean="0"/>
              <a:t>Staff Profile = Processed and Zero Error Count</a:t>
            </a:r>
          </a:p>
          <a:p>
            <a:r>
              <a:rPr lang="en-US" smtClean="0"/>
              <a:t>Staff Assignment File = Processed and Zero Error Count</a:t>
            </a:r>
          </a:p>
          <a:p>
            <a:endParaRPr lang="en-US" smtClean="0"/>
          </a:p>
          <a:p>
            <a:endParaRPr lang="en-US" smtClean="0"/>
          </a:p>
          <a:p>
            <a:endParaRPr lang="en-US" smtClean="0"/>
          </a:p>
          <a:p>
            <a:r>
              <a:rPr lang="en-US" smtClean="0"/>
              <a:t>Create Snapshot</a:t>
            </a:r>
          </a:p>
          <a:p>
            <a:pPr lvl="1"/>
            <a:r>
              <a:rPr lang="en-US" smtClean="0"/>
              <a:t>Districts/BOCES create Human Resources Snapshot</a:t>
            </a:r>
          </a:p>
          <a:p>
            <a:pPr lvl="1"/>
            <a:r>
              <a:rPr lang="en-US" smtClean="0"/>
              <a:t>Administrative Units create Special Education December Count Snapshot</a:t>
            </a:r>
          </a:p>
          <a:p>
            <a:endParaRPr lang="en-US" dirty="0"/>
          </a:p>
        </p:txBody>
      </p:sp>
      <p:sp>
        <p:nvSpPr>
          <p:cNvPr id="5" name="Down Arrow 4"/>
          <p:cNvSpPr/>
          <p:nvPr/>
        </p:nvSpPr>
        <p:spPr>
          <a:xfrm>
            <a:off x="1494970" y="2660396"/>
            <a:ext cx="1362745" cy="794004"/>
          </a:xfrm>
          <a:prstGeom prst="down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p:txBody>
          <a:bodyPr/>
          <a:lstStyle/>
          <a:p>
            <a:fld id="{600BAA8B-998A-4793-9AB8-94EE2C3B2243}" type="slidenum">
              <a:rPr lang="en-US" smtClean="0"/>
              <a:pPr/>
              <a:t>52</a:t>
            </a:fld>
            <a:endParaRPr lang="en-US" dirty="0"/>
          </a:p>
        </p:txBody>
      </p:sp>
    </p:spTree>
    <p:extLst>
      <p:ext uri="{BB962C8B-B14F-4D97-AF65-F5344CB8AC3E}">
        <p14:creationId xmlns:p14="http://schemas.microsoft.com/office/powerpoint/2010/main" val="353748442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2018-19 File Updates and Review</a:t>
            </a:r>
            <a:endParaRPr lang="en-US" dirty="0"/>
          </a:p>
        </p:txBody>
      </p:sp>
    </p:spTree>
    <p:extLst>
      <p:ext uri="{BB962C8B-B14F-4D97-AF65-F5344CB8AC3E}">
        <p14:creationId xmlns:p14="http://schemas.microsoft.com/office/powerpoint/2010/main" val="44094832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Staff Profile Overview</a:t>
            </a:r>
            <a:br>
              <a:rPr lang="en-US" smtClean="0"/>
            </a:br>
            <a:endParaRPr lang="en-US" dirty="0"/>
          </a:p>
        </p:txBody>
      </p:sp>
      <p:sp>
        <p:nvSpPr>
          <p:cNvPr id="7" name="Content Placeholder 6"/>
          <p:cNvSpPr>
            <a:spLocks noGrp="1"/>
          </p:cNvSpPr>
          <p:nvPr>
            <p:ph idx="1"/>
          </p:nvPr>
        </p:nvSpPr>
        <p:spPr/>
        <p:txBody>
          <a:bodyPr/>
          <a:lstStyle/>
          <a:p>
            <a:r>
              <a:rPr lang="en-US" dirty="0" smtClean="0"/>
              <a:t>1 record per staff employee</a:t>
            </a:r>
          </a:p>
          <a:p>
            <a:r>
              <a:rPr lang="en-US" dirty="0" smtClean="0"/>
              <a:t>EDID cannot be zero – filled</a:t>
            </a:r>
          </a:p>
          <a:p>
            <a:r>
              <a:rPr lang="en-US" dirty="0" smtClean="0"/>
              <a:t>Last Name, First Name, Date of Birth and Gender must match with information in EDIS for the EDID</a:t>
            </a:r>
          </a:p>
          <a:p>
            <a:r>
              <a:rPr lang="en-US" dirty="0" smtClean="0"/>
              <a:t>Race must be provided for all staff</a:t>
            </a:r>
          </a:p>
          <a:p>
            <a:pPr lvl="1"/>
            <a:r>
              <a:rPr lang="en-US" dirty="0" smtClean="0"/>
              <a:t>Ethnicity – Hispanic or Latino is considered an Ethnicity, a race must also be reported</a:t>
            </a:r>
          </a:p>
          <a:p>
            <a:r>
              <a:rPr lang="en-US" dirty="0" smtClean="0"/>
              <a:t>No fields are allowed to be blank except Exit Date</a:t>
            </a:r>
          </a:p>
          <a:p>
            <a:pPr lvl="1"/>
            <a:r>
              <a:rPr lang="en-US" dirty="0" smtClean="0"/>
              <a:t>If field is not required for a particular staff member, it may be zero-filled instead</a:t>
            </a:r>
          </a:p>
          <a:p>
            <a:endParaRPr lang="en-US" dirty="0" smtClean="0"/>
          </a:p>
          <a:p>
            <a:endParaRPr lang="en-US" dirty="0" smtClean="0"/>
          </a:p>
          <a:p>
            <a:endParaRPr lang="en-US" dirty="0"/>
          </a:p>
        </p:txBody>
      </p:sp>
      <p:sp>
        <p:nvSpPr>
          <p:cNvPr id="2" name="Slide Number Placeholder 1"/>
          <p:cNvSpPr>
            <a:spLocks noGrp="1"/>
          </p:cNvSpPr>
          <p:nvPr>
            <p:ph type="sldNum" sz="quarter" idx="4"/>
          </p:nvPr>
        </p:nvSpPr>
        <p:spPr/>
        <p:txBody>
          <a:bodyPr/>
          <a:lstStyle/>
          <a:p>
            <a:fld id="{600BAA8B-998A-4793-9AB8-94EE2C3B2243}" type="slidenum">
              <a:rPr lang="en-US" smtClean="0"/>
              <a:pPr/>
              <a:t>54</a:t>
            </a:fld>
            <a:endParaRPr lang="en-US" dirty="0"/>
          </a:p>
        </p:txBody>
      </p:sp>
    </p:spTree>
    <p:extLst>
      <p:ext uri="{BB962C8B-B14F-4D97-AF65-F5344CB8AC3E}">
        <p14:creationId xmlns:p14="http://schemas.microsoft.com/office/powerpoint/2010/main" val="232656401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Overall Performance and Quality Standard Ratings</a:t>
            </a:r>
            <a:endParaRPr lang="en-US" dirty="0"/>
          </a:p>
        </p:txBody>
      </p:sp>
      <p:sp>
        <p:nvSpPr>
          <p:cNvPr id="2" name="Content Placeholder 1"/>
          <p:cNvSpPr>
            <a:spLocks noGrp="1"/>
          </p:cNvSpPr>
          <p:nvPr>
            <p:ph idx="1"/>
          </p:nvPr>
        </p:nvSpPr>
        <p:spPr/>
        <p:txBody>
          <a:bodyPr/>
          <a:lstStyle/>
          <a:p>
            <a:r>
              <a:rPr lang="en-US" smtClean="0"/>
              <a:t>All Teachers and Specialized Service Providers (SSPs) must have rating reported for the following job class codes:</a:t>
            </a:r>
          </a:p>
          <a:p>
            <a:endParaRPr lang="en-US" smtClean="0"/>
          </a:p>
          <a:p>
            <a:endParaRPr lang="en-US" smtClean="0"/>
          </a:p>
          <a:p>
            <a:endParaRPr lang="en-US" smtClean="0"/>
          </a:p>
          <a:p>
            <a:endParaRPr lang="en-US" smtClean="0"/>
          </a:p>
          <a:p>
            <a:r>
              <a:rPr lang="en-US" smtClean="0"/>
              <a:t>All Principals and Assistant Principals must have rating reported for these job class codes:</a:t>
            </a:r>
          </a:p>
          <a:p>
            <a:pPr lvl="2"/>
            <a:r>
              <a:rPr lang="en-US" smtClean="0"/>
              <a:t>105 – Principal</a:t>
            </a:r>
          </a:p>
          <a:p>
            <a:pPr lvl="2"/>
            <a:r>
              <a:rPr lang="en-US" smtClean="0"/>
              <a:t>106 – Assistant Principals </a:t>
            </a:r>
          </a:p>
          <a:p>
            <a:endParaRPr lang="en-US" smtClean="0"/>
          </a:p>
          <a:p>
            <a:endParaRPr lang="en-US" smtClean="0"/>
          </a:p>
          <a:p>
            <a:endParaRPr lang="en-US" dirty="0" smtClean="0"/>
          </a:p>
        </p:txBody>
      </p:sp>
      <p:sp>
        <p:nvSpPr>
          <p:cNvPr id="6" name="Content Placeholder 1"/>
          <p:cNvSpPr txBox="1">
            <a:spLocks/>
          </p:cNvSpPr>
          <p:nvPr/>
        </p:nvSpPr>
        <p:spPr>
          <a:xfrm>
            <a:off x="628650" y="1691235"/>
            <a:ext cx="7886700" cy="488835"/>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p>
        </p:txBody>
      </p:sp>
      <p:sp>
        <p:nvSpPr>
          <p:cNvPr id="8" name="Content Placeholder 1"/>
          <p:cNvSpPr txBox="1">
            <a:spLocks/>
          </p:cNvSpPr>
          <p:nvPr/>
        </p:nvSpPr>
        <p:spPr>
          <a:xfrm>
            <a:off x="404602" y="2762318"/>
            <a:ext cx="8561373" cy="1898695"/>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Clr>
                <a:srgbClr val="0D1E8E"/>
              </a:buClr>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Clr>
                <a:srgbClr val="00953A"/>
              </a:buClr>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Clr>
                <a:srgbClr val="EF7521"/>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Clr>
                <a:srgbClr val="82BC00"/>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Clr>
                <a:srgbClr val="8FC6E8"/>
              </a:buClr>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1400" dirty="0">
                <a:solidFill>
                  <a:schemeClr val="tx1">
                    <a:lumMod val="65000"/>
                    <a:lumOff val="35000"/>
                  </a:schemeClr>
                </a:solidFill>
              </a:rPr>
              <a:t>201 – General </a:t>
            </a:r>
            <a:r>
              <a:rPr lang="en-US" sz="1400" dirty="0" smtClean="0">
                <a:solidFill>
                  <a:schemeClr val="tx1">
                    <a:lumMod val="65000"/>
                    <a:lumOff val="35000"/>
                  </a:schemeClr>
                </a:solidFill>
              </a:rPr>
              <a:t>Ed Teacher</a:t>
            </a:r>
            <a:endParaRPr lang="en-US" sz="1400" dirty="0">
              <a:solidFill>
                <a:schemeClr val="tx1">
                  <a:lumMod val="65000"/>
                  <a:lumOff val="35000"/>
                </a:schemeClr>
              </a:solidFill>
            </a:endParaRPr>
          </a:p>
          <a:p>
            <a:pPr lvl="1"/>
            <a:r>
              <a:rPr lang="en-US" sz="1400" dirty="0">
                <a:solidFill>
                  <a:schemeClr val="tx1">
                    <a:lumMod val="65000"/>
                    <a:lumOff val="35000"/>
                  </a:schemeClr>
                </a:solidFill>
              </a:rPr>
              <a:t>202 – Special </a:t>
            </a:r>
            <a:r>
              <a:rPr lang="en-US" sz="1400" dirty="0" smtClean="0">
                <a:solidFill>
                  <a:schemeClr val="tx1">
                    <a:lumMod val="65000"/>
                    <a:lumOff val="35000"/>
                  </a:schemeClr>
                </a:solidFill>
              </a:rPr>
              <a:t>Ed Teacher</a:t>
            </a:r>
            <a:endParaRPr lang="en-US" sz="1400" dirty="0">
              <a:solidFill>
                <a:schemeClr val="tx1">
                  <a:lumMod val="65000"/>
                  <a:lumOff val="35000"/>
                </a:schemeClr>
              </a:solidFill>
            </a:endParaRPr>
          </a:p>
          <a:p>
            <a:pPr lvl="1"/>
            <a:r>
              <a:rPr lang="en-US" sz="1400" dirty="0">
                <a:solidFill>
                  <a:schemeClr val="tx1">
                    <a:lumMod val="65000"/>
                    <a:lumOff val="35000"/>
                  </a:schemeClr>
                </a:solidFill>
              </a:rPr>
              <a:t>206 – Title I Teacher</a:t>
            </a:r>
          </a:p>
          <a:p>
            <a:pPr lvl="1"/>
            <a:r>
              <a:rPr lang="en-US" sz="1400" dirty="0">
                <a:solidFill>
                  <a:schemeClr val="tx1">
                    <a:lumMod val="65000"/>
                    <a:lumOff val="35000"/>
                  </a:schemeClr>
                </a:solidFill>
              </a:rPr>
              <a:t>222 – </a:t>
            </a:r>
            <a:r>
              <a:rPr lang="en-US" sz="1400" dirty="0" smtClean="0">
                <a:solidFill>
                  <a:schemeClr val="tx1">
                    <a:lumMod val="65000"/>
                    <a:lumOff val="35000"/>
                  </a:schemeClr>
                </a:solidFill>
              </a:rPr>
              <a:t>Reading Interventionist</a:t>
            </a:r>
            <a:endParaRPr lang="en-US" sz="1400" dirty="0">
              <a:solidFill>
                <a:schemeClr val="tx1">
                  <a:lumMod val="65000"/>
                  <a:lumOff val="35000"/>
                </a:schemeClr>
              </a:solidFill>
            </a:endParaRPr>
          </a:p>
          <a:p>
            <a:pPr lvl="1"/>
            <a:r>
              <a:rPr lang="en-US" sz="1400" dirty="0">
                <a:solidFill>
                  <a:schemeClr val="tx1">
                    <a:lumMod val="65000"/>
                    <a:lumOff val="35000"/>
                  </a:schemeClr>
                </a:solidFill>
              </a:rPr>
              <a:t>223 – </a:t>
            </a:r>
            <a:r>
              <a:rPr lang="en-US" sz="1400" dirty="0" smtClean="0">
                <a:solidFill>
                  <a:schemeClr val="tx1">
                    <a:lumMod val="65000"/>
                    <a:lumOff val="35000"/>
                  </a:schemeClr>
                </a:solidFill>
              </a:rPr>
              <a:t>Math Interventionist</a:t>
            </a:r>
            <a:endParaRPr lang="en-US" sz="1400" dirty="0">
              <a:solidFill>
                <a:schemeClr val="tx1">
                  <a:lumMod val="65000"/>
                  <a:lumOff val="35000"/>
                </a:schemeClr>
              </a:solidFill>
            </a:endParaRPr>
          </a:p>
          <a:p>
            <a:pPr lvl="1"/>
            <a:r>
              <a:rPr lang="en-US" sz="1400" dirty="0">
                <a:solidFill>
                  <a:schemeClr val="tx1">
                    <a:lumMod val="65000"/>
                    <a:lumOff val="35000"/>
                  </a:schemeClr>
                </a:solidFill>
              </a:rPr>
              <a:t>216 – Librarian</a:t>
            </a:r>
          </a:p>
          <a:p>
            <a:pPr lvl="1"/>
            <a:r>
              <a:rPr lang="en-US" sz="1400" dirty="0">
                <a:solidFill>
                  <a:schemeClr val="tx1">
                    <a:lumMod val="65000"/>
                    <a:lumOff val="35000"/>
                  </a:schemeClr>
                </a:solidFill>
              </a:rPr>
              <a:t>211 </a:t>
            </a:r>
            <a:r>
              <a:rPr lang="en-US" sz="1400" dirty="0" smtClean="0">
                <a:solidFill>
                  <a:schemeClr val="tx1">
                    <a:lumMod val="65000"/>
                    <a:lumOff val="35000"/>
                  </a:schemeClr>
                </a:solidFill>
              </a:rPr>
              <a:t>– Counselor</a:t>
            </a:r>
            <a:endParaRPr lang="en-US" sz="1400" dirty="0">
              <a:solidFill>
                <a:schemeClr val="tx1">
                  <a:lumMod val="65000"/>
                  <a:lumOff val="35000"/>
                </a:schemeClr>
              </a:solidFill>
            </a:endParaRPr>
          </a:p>
          <a:p>
            <a:pPr lvl="1"/>
            <a:r>
              <a:rPr lang="en-US" sz="1400" dirty="0">
                <a:solidFill>
                  <a:schemeClr val="tx1">
                    <a:lumMod val="65000"/>
                    <a:lumOff val="35000"/>
                  </a:schemeClr>
                </a:solidFill>
              </a:rPr>
              <a:t>231 – </a:t>
            </a:r>
            <a:r>
              <a:rPr lang="en-US" sz="1400" dirty="0" smtClean="0">
                <a:solidFill>
                  <a:schemeClr val="tx1">
                    <a:lumMod val="65000"/>
                    <a:lumOff val="35000"/>
                  </a:schemeClr>
                </a:solidFill>
              </a:rPr>
              <a:t>Audiologist</a:t>
            </a:r>
            <a:endParaRPr lang="en-US" sz="1400" dirty="0">
              <a:solidFill>
                <a:schemeClr val="tx1">
                  <a:lumMod val="65000"/>
                  <a:lumOff val="35000"/>
                </a:schemeClr>
              </a:solidFill>
            </a:endParaRPr>
          </a:p>
          <a:p>
            <a:pPr lvl="1"/>
            <a:r>
              <a:rPr lang="en-US" sz="1400" dirty="0">
                <a:solidFill>
                  <a:schemeClr val="tx1">
                    <a:lumMod val="65000"/>
                    <a:lumOff val="35000"/>
                  </a:schemeClr>
                </a:solidFill>
              </a:rPr>
              <a:t>233 – </a:t>
            </a:r>
            <a:r>
              <a:rPr lang="en-US" sz="1400" dirty="0" smtClean="0">
                <a:solidFill>
                  <a:schemeClr val="tx1">
                    <a:lumMod val="65000"/>
                    <a:lumOff val="35000"/>
                  </a:schemeClr>
                </a:solidFill>
              </a:rPr>
              <a:t>Registered Nurse</a:t>
            </a:r>
            <a:endParaRPr lang="en-US" sz="1400" dirty="0">
              <a:solidFill>
                <a:schemeClr val="tx1">
                  <a:lumMod val="65000"/>
                  <a:lumOff val="35000"/>
                </a:schemeClr>
              </a:solidFill>
            </a:endParaRPr>
          </a:p>
          <a:p>
            <a:pPr lvl="1"/>
            <a:r>
              <a:rPr lang="en-US" sz="1400" dirty="0">
                <a:solidFill>
                  <a:schemeClr val="tx1">
                    <a:lumMod val="65000"/>
                    <a:lumOff val="35000"/>
                  </a:schemeClr>
                </a:solidFill>
              </a:rPr>
              <a:t>234 – </a:t>
            </a:r>
            <a:r>
              <a:rPr lang="en-US" sz="1400" dirty="0" smtClean="0">
                <a:solidFill>
                  <a:schemeClr val="tx1">
                    <a:lumMod val="65000"/>
                    <a:lumOff val="35000"/>
                  </a:schemeClr>
                </a:solidFill>
              </a:rPr>
              <a:t>Occupational Therapist</a:t>
            </a:r>
            <a:endParaRPr lang="en-US" sz="1400" dirty="0">
              <a:solidFill>
                <a:schemeClr val="tx1">
                  <a:lumMod val="65000"/>
                  <a:lumOff val="35000"/>
                </a:schemeClr>
              </a:solidFill>
            </a:endParaRPr>
          </a:p>
          <a:p>
            <a:pPr lvl="1"/>
            <a:r>
              <a:rPr lang="en-US" sz="1400" dirty="0">
                <a:solidFill>
                  <a:schemeClr val="tx1">
                    <a:lumMod val="65000"/>
                    <a:lumOff val="35000"/>
                  </a:schemeClr>
                </a:solidFill>
              </a:rPr>
              <a:t>235 – </a:t>
            </a:r>
            <a:r>
              <a:rPr lang="en-US" sz="1400" dirty="0" smtClean="0">
                <a:solidFill>
                  <a:schemeClr val="tx1">
                    <a:lumMod val="65000"/>
                    <a:lumOff val="35000"/>
                  </a:schemeClr>
                </a:solidFill>
              </a:rPr>
              <a:t>Physical Therapist</a:t>
            </a:r>
            <a:endParaRPr lang="en-US" sz="1400" dirty="0">
              <a:solidFill>
                <a:schemeClr val="tx1">
                  <a:lumMod val="65000"/>
                  <a:lumOff val="35000"/>
                </a:schemeClr>
              </a:solidFill>
            </a:endParaRPr>
          </a:p>
          <a:p>
            <a:pPr lvl="1"/>
            <a:r>
              <a:rPr lang="en-US" sz="1400" dirty="0">
                <a:solidFill>
                  <a:schemeClr val="tx1">
                    <a:lumMod val="65000"/>
                    <a:lumOff val="35000"/>
                  </a:schemeClr>
                </a:solidFill>
              </a:rPr>
              <a:t>236 – </a:t>
            </a:r>
            <a:r>
              <a:rPr lang="en-US" sz="1400" dirty="0" smtClean="0">
                <a:solidFill>
                  <a:schemeClr val="tx1">
                    <a:lumMod val="65000"/>
                    <a:lumOff val="35000"/>
                  </a:schemeClr>
                </a:solidFill>
              </a:rPr>
              <a:t>Psychologist</a:t>
            </a:r>
            <a:endParaRPr lang="en-US" sz="1400" dirty="0">
              <a:solidFill>
                <a:schemeClr val="tx1">
                  <a:lumMod val="65000"/>
                  <a:lumOff val="35000"/>
                </a:schemeClr>
              </a:solidFill>
            </a:endParaRPr>
          </a:p>
          <a:p>
            <a:pPr lvl="1"/>
            <a:r>
              <a:rPr lang="en-US" sz="1400" dirty="0">
                <a:solidFill>
                  <a:schemeClr val="tx1">
                    <a:lumMod val="65000"/>
                    <a:lumOff val="35000"/>
                  </a:schemeClr>
                </a:solidFill>
              </a:rPr>
              <a:t>237 </a:t>
            </a:r>
            <a:r>
              <a:rPr lang="en-US" sz="1400" dirty="0" smtClean="0">
                <a:solidFill>
                  <a:schemeClr val="tx1">
                    <a:lumMod val="65000"/>
                    <a:lumOff val="35000"/>
                  </a:schemeClr>
                </a:solidFill>
              </a:rPr>
              <a:t>– Social Worker</a:t>
            </a:r>
            <a:endParaRPr lang="en-US" sz="1400" dirty="0">
              <a:solidFill>
                <a:schemeClr val="tx1">
                  <a:lumMod val="65000"/>
                  <a:lumOff val="35000"/>
                </a:schemeClr>
              </a:solidFill>
            </a:endParaRPr>
          </a:p>
        </p:txBody>
      </p:sp>
      <p:sp>
        <p:nvSpPr>
          <p:cNvPr id="4" name="Slide Number Placeholder 3"/>
          <p:cNvSpPr>
            <a:spLocks noGrp="1"/>
          </p:cNvSpPr>
          <p:nvPr>
            <p:ph type="sldNum" sz="quarter" idx="4"/>
          </p:nvPr>
        </p:nvSpPr>
        <p:spPr/>
        <p:txBody>
          <a:bodyPr/>
          <a:lstStyle/>
          <a:p>
            <a:fld id="{600BAA8B-998A-4793-9AB8-94EE2C3B2243}" type="slidenum">
              <a:rPr lang="en-US" smtClean="0"/>
              <a:pPr/>
              <a:t>55</a:t>
            </a:fld>
            <a:endParaRPr lang="en-US" dirty="0"/>
          </a:p>
        </p:txBody>
      </p:sp>
    </p:spTree>
    <p:extLst>
      <p:ext uri="{BB962C8B-B14F-4D97-AF65-F5344CB8AC3E}">
        <p14:creationId xmlns:p14="http://schemas.microsoft.com/office/powerpoint/2010/main" val="316724211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Staff Profile Updates </a:t>
            </a:r>
            <a:br>
              <a:rPr lang="en-US" smtClean="0"/>
            </a:br>
            <a:r>
              <a:rPr lang="en-US" smtClean="0"/>
              <a:t>(changes from 2017-18)</a:t>
            </a:r>
            <a:endParaRPr lang="en-US" dirty="0"/>
          </a:p>
        </p:txBody>
      </p:sp>
      <p:sp>
        <p:nvSpPr>
          <p:cNvPr id="2" name="Content Placeholder 1"/>
          <p:cNvSpPr>
            <a:spLocks noGrp="1"/>
          </p:cNvSpPr>
          <p:nvPr>
            <p:ph idx="1"/>
          </p:nvPr>
        </p:nvSpPr>
        <p:spPr/>
        <p:txBody>
          <a:bodyPr/>
          <a:lstStyle/>
          <a:p>
            <a:pPr lvl="0"/>
            <a:r>
              <a:rPr lang="en-US" smtClean="0"/>
              <a:t>Teacher Probationary Status code 03 updated:</a:t>
            </a:r>
          </a:p>
          <a:p>
            <a:pPr lvl="0"/>
            <a:r>
              <a:rPr lang="en-US" smtClean="0"/>
              <a:t>03: Other- per local policy, a teacher that does not have a pathway to earn non-probationary status(e.g., a charter school employee, a BOCES teacher that does not have funding guaranteed for more than one year)”</a:t>
            </a:r>
          </a:p>
          <a:p>
            <a:pPr lvl="0"/>
            <a:endParaRPr lang="en-US" smtClean="0"/>
          </a:p>
          <a:p>
            <a:endParaRPr lang="en-US" dirty="0"/>
          </a:p>
        </p:txBody>
      </p:sp>
      <p:sp>
        <p:nvSpPr>
          <p:cNvPr id="5" name="Slide Number Placeholder 4"/>
          <p:cNvSpPr>
            <a:spLocks noGrp="1"/>
          </p:cNvSpPr>
          <p:nvPr>
            <p:ph type="sldNum" sz="quarter" idx="4"/>
          </p:nvPr>
        </p:nvSpPr>
        <p:spPr/>
        <p:txBody>
          <a:bodyPr/>
          <a:lstStyle/>
          <a:p>
            <a:fld id="{600BAA8B-998A-4793-9AB8-94EE2C3B2243}" type="slidenum">
              <a:rPr lang="en-US" smtClean="0"/>
              <a:pPr/>
              <a:t>56</a:t>
            </a:fld>
            <a:endParaRPr lang="en-US" dirty="0"/>
          </a:p>
        </p:txBody>
      </p:sp>
    </p:spTree>
    <p:extLst>
      <p:ext uri="{BB962C8B-B14F-4D97-AF65-F5344CB8AC3E}">
        <p14:creationId xmlns:p14="http://schemas.microsoft.com/office/powerpoint/2010/main" val="34836498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Staff Assignment Overview</a:t>
            </a:r>
            <a:endParaRPr lang="en-US" dirty="0"/>
          </a:p>
        </p:txBody>
      </p:sp>
      <p:sp>
        <p:nvSpPr>
          <p:cNvPr id="3" name="Content Placeholder 2"/>
          <p:cNvSpPr>
            <a:spLocks noGrp="1"/>
          </p:cNvSpPr>
          <p:nvPr>
            <p:ph idx="1"/>
          </p:nvPr>
        </p:nvSpPr>
        <p:spPr/>
        <p:txBody>
          <a:bodyPr/>
          <a:lstStyle/>
          <a:p>
            <a:r>
              <a:rPr lang="en-US" smtClean="0"/>
              <a:t>Multiple records are allowed per person based on </a:t>
            </a:r>
          </a:p>
          <a:p>
            <a:pPr lvl="1"/>
            <a:r>
              <a:rPr lang="en-US" smtClean="0"/>
              <a:t>Special Education Status</a:t>
            </a:r>
          </a:p>
          <a:p>
            <a:pPr lvl="1"/>
            <a:r>
              <a:rPr lang="en-US" smtClean="0"/>
              <a:t>Location</a:t>
            </a:r>
          </a:p>
          <a:p>
            <a:pPr lvl="1"/>
            <a:r>
              <a:rPr lang="en-US" smtClean="0"/>
              <a:t>Job Class Code</a:t>
            </a:r>
          </a:p>
          <a:p>
            <a:pPr lvl="1"/>
            <a:r>
              <a:rPr lang="en-US" smtClean="0"/>
              <a:t>Grant Code</a:t>
            </a:r>
          </a:p>
          <a:p>
            <a:pPr lvl="1"/>
            <a:r>
              <a:rPr lang="en-US" smtClean="0"/>
              <a:t>Teaching Subject Area</a:t>
            </a:r>
          </a:p>
          <a:p>
            <a:pPr lvl="1"/>
            <a:r>
              <a:rPr lang="en-US" smtClean="0"/>
              <a:t>Grade levels (elementary and secondary need to be separated)</a:t>
            </a:r>
          </a:p>
          <a:p>
            <a:r>
              <a:rPr lang="en-US" smtClean="0"/>
              <a:t>When reporting 2 or more records for a person…</a:t>
            </a:r>
          </a:p>
          <a:p>
            <a:pPr lvl="1"/>
            <a:r>
              <a:rPr lang="en-US" smtClean="0"/>
              <a:t>Contract Days would not be split</a:t>
            </a:r>
          </a:p>
          <a:p>
            <a:pPr lvl="1"/>
            <a:r>
              <a:rPr lang="en-US" smtClean="0"/>
              <a:t>Base Salary would be split accordingly</a:t>
            </a:r>
          </a:p>
          <a:p>
            <a:pPr lvl="1"/>
            <a:r>
              <a:rPr lang="en-US" smtClean="0"/>
              <a:t>Hours per Day would be split accordingly</a:t>
            </a:r>
            <a:endParaRPr lang="en-US" dirty="0"/>
          </a:p>
        </p:txBody>
      </p:sp>
      <p:sp>
        <p:nvSpPr>
          <p:cNvPr id="6" name="Slide Number Placeholder 5"/>
          <p:cNvSpPr>
            <a:spLocks noGrp="1"/>
          </p:cNvSpPr>
          <p:nvPr>
            <p:ph type="sldNum" sz="quarter" idx="4"/>
          </p:nvPr>
        </p:nvSpPr>
        <p:spPr/>
        <p:txBody>
          <a:bodyPr/>
          <a:lstStyle/>
          <a:p>
            <a:fld id="{600BAA8B-998A-4793-9AB8-94EE2C3B2243}" type="slidenum">
              <a:rPr lang="en-US" smtClean="0"/>
              <a:pPr/>
              <a:t>57</a:t>
            </a:fld>
            <a:endParaRPr lang="en-US" dirty="0"/>
          </a:p>
        </p:txBody>
      </p:sp>
    </p:spTree>
    <p:extLst>
      <p:ext uri="{BB962C8B-B14F-4D97-AF65-F5344CB8AC3E}">
        <p14:creationId xmlns:p14="http://schemas.microsoft.com/office/powerpoint/2010/main" val="67270632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Staff Assignment Record Example</a:t>
            </a:r>
            <a:endParaRPr lang="en-US" dirty="0"/>
          </a:p>
        </p:txBody>
      </p:sp>
      <p:sp>
        <p:nvSpPr>
          <p:cNvPr id="3" name="Content Placeholder 2"/>
          <p:cNvSpPr>
            <a:spLocks noGrp="1"/>
          </p:cNvSpPr>
          <p:nvPr>
            <p:ph idx="1"/>
          </p:nvPr>
        </p:nvSpPr>
        <p:spPr/>
        <p:txBody>
          <a:bodyPr/>
          <a:lstStyle/>
          <a:p>
            <a:r>
              <a:rPr lang="en-US" dirty="0" smtClean="0"/>
              <a:t>Reporting Example – An art teacher teaching K-12 grades at school 1111.  He works 8 hours per day, 160 days with a salary of 45,000:</a:t>
            </a:r>
          </a:p>
          <a:p>
            <a:pPr lvl="1"/>
            <a:r>
              <a:rPr lang="en-US" dirty="0" smtClean="0"/>
              <a:t>Record 1: job class code = 201 (teacher); teaching subject area = 0020 (art); school = 1111; grades K, 1, 2, 3, 4, 5 = 1 (yes); hours per day = 0400 (4 hours for elementary level); base salary = 022500 and contract days = 160 days</a:t>
            </a:r>
          </a:p>
          <a:p>
            <a:pPr lvl="1"/>
            <a:r>
              <a:rPr lang="en-US" dirty="0" smtClean="0"/>
              <a:t>Record 2: job class code = 201 (teacher); teaching subject area = 0020 (art); school = 1111; grades 6, 7, 8, 9, 10, 11, 12 = 1 (yes); hours per day = 0400 (4 hours for secondary level); base salary = 022500 and contract days = 160 days</a:t>
            </a:r>
          </a:p>
          <a:p>
            <a:pPr lvl="1"/>
            <a:endParaRPr lang="en-US" dirty="0" smtClean="0"/>
          </a:p>
          <a:p>
            <a:endParaRPr lang="en-US" dirty="0" smtClean="0"/>
          </a:p>
        </p:txBody>
      </p:sp>
      <p:sp>
        <p:nvSpPr>
          <p:cNvPr id="6" name="Slide Number Placeholder 5"/>
          <p:cNvSpPr>
            <a:spLocks noGrp="1"/>
          </p:cNvSpPr>
          <p:nvPr>
            <p:ph type="sldNum" sz="quarter" idx="4"/>
          </p:nvPr>
        </p:nvSpPr>
        <p:spPr/>
        <p:txBody>
          <a:bodyPr/>
          <a:lstStyle/>
          <a:p>
            <a:fld id="{600BAA8B-998A-4793-9AB8-94EE2C3B2243}" type="slidenum">
              <a:rPr lang="en-US" smtClean="0"/>
              <a:pPr/>
              <a:t>58</a:t>
            </a:fld>
            <a:endParaRPr lang="en-US" dirty="0"/>
          </a:p>
        </p:txBody>
      </p:sp>
    </p:spTree>
    <p:extLst>
      <p:ext uri="{BB962C8B-B14F-4D97-AF65-F5344CB8AC3E}">
        <p14:creationId xmlns:p14="http://schemas.microsoft.com/office/powerpoint/2010/main" val="821832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Staff Assignment Updates</a:t>
            </a:r>
            <a:endParaRPr lang="en-US" dirty="0"/>
          </a:p>
        </p:txBody>
      </p:sp>
      <p:sp>
        <p:nvSpPr>
          <p:cNvPr id="2" name="Content Placeholder 1"/>
          <p:cNvSpPr>
            <a:spLocks noGrp="1"/>
          </p:cNvSpPr>
          <p:nvPr>
            <p:ph idx="1"/>
          </p:nvPr>
        </p:nvSpPr>
        <p:spPr/>
        <p:txBody>
          <a:bodyPr/>
          <a:lstStyle/>
          <a:p>
            <a:r>
              <a:rPr lang="en-US" smtClean="0"/>
              <a:t>Removed field “Demonstrates In-Field Status 2” </a:t>
            </a:r>
          </a:p>
          <a:p>
            <a:r>
              <a:rPr lang="en-US" smtClean="0"/>
              <a:t>New Job Class code 224 for Board Certified Behavior Analyst (BCBA).  </a:t>
            </a:r>
          </a:p>
          <a:p>
            <a:pPr lvl="1"/>
            <a:r>
              <a:rPr lang="en-US" smtClean="0"/>
              <a:t>Definition – Delivers consultative or direct behavior analytic services to meet the individual needs of students, and provides support to special education and general education staff in order to improve student access to instruction, behavioral skills and academic achievement”</a:t>
            </a:r>
          </a:p>
          <a:p>
            <a:r>
              <a:rPr lang="en-US" smtClean="0"/>
              <a:t>Grant/Funding Source code – now also required for general education staff with job class codes 201, 206, 222, 223, 415 and 419.  Continues to be required for ALL special education staff.</a:t>
            </a:r>
          </a:p>
          <a:p>
            <a:endParaRPr lang="en-US" dirty="0" smtClean="0"/>
          </a:p>
        </p:txBody>
      </p:sp>
      <p:sp>
        <p:nvSpPr>
          <p:cNvPr id="5" name="Slide Number Placeholder 4"/>
          <p:cNvSpPr>
            <a:spLocks noGrp="1"/>
          </p:cNvSpPr>
          <p:nvPr>
            <p:ph type="sldNum" sz="quarter" idx="4"/>
          </p:nvPr>
        </p:nvSpPr>
        <p:spPr/>
        <p:txBody>
          <a:bodyPr/>
          <a:lstStyle/>
          <a:p>
            <a:fld id="{600BAA8B-998A-4793-9AB8-94EE2C3B2243}" type="slidenum">
              <a:rPr lang="en-US" smtClean="0"/>
              <a:pPr/>
              <a:t>59</a:t>
            </a:fld>
            <a:endParaRPr lang="en-US" dirty="0"/>
          </a:p>
        </p:txBody>
      </p:sp>
    </p:spTree>
    <p:extLst>
      <p:ext uri="{BB962C8B-B14F-4D97-AF65-F5344CB8AC3E}">
        <p14:creationId xmlns:p14="http://schemas.microsoft.com/office/powerpoint/2010/main" val="12652933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Website Overview - Interchanges</a:t>
            </a:r>
            <a:endParaRPr lang="en-US" dirty="0"/>
          </a:p>
        </p:txBody>
      </p:sp>
      <p:pic>
        <p:nvPicPr>
          <p:cNvPr id="5" name="Content Placeholder 4"/>
          <p:cNvPicPr>
            <a:picLocks noGrp="1" noChangeAspect="1"/>
          </p:cNvPicPr>
          <p:nvPr>
            <p:ph idx="1"/>
          </p:nvPr>
        </p:nvPicPr>
        <p:blipFill>
          <a:blip r:embed="rId2"/>
          <a:stretch>
            <a:fillRect/>
          </a:stretch>
        </p:blipFill>
        <p:spPr>
          <a:xfrm>
            <a:off x="1058589" y="1463675"/>
            <a:ext cx="7026822" cy="4351338"/>
          </a:xfrm>
        </p:spPr>
      </p:pic>
      <p:sp>
        <p:nvSpPr>
          <p:cNvPr id="7" name="Left Arrow 6"/>
          <p:cNvSpPr/>
          <p:nvPr/>
        </p:nvSpPr>
        <p:spPr>
          <a:xfrm>
            <a:off x="5931462" y="4132766"/>
            <a:ext cx="1633862" cy="484632"/>
          </a:xfrm>
          <a:prstGeom prst="leftArrow">
            <a:avLst/>
          </a:prstGeom>
          <a:solidFill>
            <a:schemeClr val="accent6">
              <a:lumMod val="75000"/>
            </a:schemeClr>
          </a:solidFill>
          <a:ln>
            <a:solidFill>
              <a:schemeClr val="accent6">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File Layouts</a:t>
            </a:r>
            <a:endParaRPr lang="en-US" dirty="0"/>
          </a:p>
        </p:txBody>
      </p:sp>
      <p:sp>
        <p:nvSpPr>
          <p:cNvPr id="8" name="Left Arrow 7"/>
          <p:cNvSpPr/>
          <p:nvPr/>
        </p:nvSpPr>
        <p:spPr>
          <a:xfrm>
            <a:off x="5931462" y="3411236"/>
            <a:ext cx="1633862" cy="484632"/>
          </a:xfrm>
          <a:prstGeom prst="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Timelines</a:t>
            </a:r>
            <a:endParaRPr lang="en-US" dirty="0"/>
          </a:p>
        </p:txBody>
      </p:sp>
      <p:sp>
        <p:nvSpPr>
          <p:cNvPr id="9" name="Left Arrow 8"/>
          <p:cNvSpPr/>
          <p:nvPr/>
        </p:nvSpPr>
        <p:spPr>
          <a:xfrm>
            <a:off x="5810082" y="5551362"/>
            <a:ext cx="1633862" cy="484632"/>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Edits</a:t>
            </a:r>
            <a:endParaRPr lang="en-US" dirty="0"/>
          </a:p>
        </p:txBody>
      </p:sp>
      <p:sp>
        <p:nvSpPr>
          <p:cNvPr id="2" name="Slide Number Placeholder 1"/>
          <p:cNvSpPr>
            <a:spLocks noGrp="1"/>
          </p:cNvSpPr>
          <p:nvPr>
            <p:ph type="sldNum" sz="quarter" idx="4"/>
          </p:nvPr>
        </p:nvSpPr>
        <p:spPr/>
        <p:txBody>
          <a:bodyPr/>
          <a:lstStyle/>
          <a:p>
            <a:fld id="{600BAA8B-998A-4793-9AB8-94EE2C3B2243}" type="slidenum">
              <a:rPr lang="en-US" smtClean="0"/>
              <a:pPr/>
              <a:t>6</a:t>
            </a:fld>
            <a:endParaRPr lang="en-US" dirty="0"/>
          </a:p>
        </p:txBody>
      </p:sp>
    </p:spTree>
    <p:extLst>
      <p:ext uri="{BB962C8B-B14F-4D97-AF65-F5344CB8AC3E}">
        <p14:creationId xmlns:p14="http://schemas.microsoft.com/office/powerpoint/2010/main" val="230781174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Codes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a:t>Required for </a:t>
            </a:r>
            <a:r>
              <a:rPr lang="en-US" b="1" dirty="0"/>
              <a:t>ALL special education staff</a:t>
            </a:r>
            <a:r>
              <a:rPr lang="en-US" dirty="0"/>
              <a:t> (special education assignment flag =1) </a:t>
            </a:r>
            <a:r>
              <a:rPr lang="en-US" dirty="0" smtClean="0"/>
              <a:t> AND </a:t>
            </a:r>
          </a:p>
          <a:p>
            <a:pPr marL="457200" indent="-457200">
              <a:buFont typeface="+mj-lt"/>
              <a:buAutoNum type="arabicPeriod"/>
            </a:pPr>
            <a:r>
              <a:rPr lang="en-US" dirty="0" smtClean="0"/>
              <a:t>Required for staff </a:t>
            </a:r>
            <a:r>
              <a:rPr lang="en-US" dirty="0"/>
              <a:t>with job class codes 201 (general education teacher), 206 (Title I teacher), 222 (reading interventionist), </a:t>
            </a:r>
            <a:r>
              <a:rPr lang="en-US" dirty="0" smtClean="0"/>
              <a:t>223 (</a:t>
            </a:r>
            <a:r>
              <a:rPr lang="en-US" dirty="0"/>
              <a:t>math interventionists), 415 (general education teaching assistant) and 419 (Title I teaching assistant</a:t>
            </a:r>
            <a:r>
              <a:rPr lang="en-US" dirty="0" smtClean="0"/>
              <a:t>)</a:t>
            </a:r>
          </a:p>
          <a:p>
            <a:pPr marL="1143000" lvl="1" indent="-457200">
              <a:buFont typeface="Wingdings" panose="05000000000000000000" pitchFamily="2" charset="2"/>
              <a:buChar char="Ø"/>
            </a:pPr>
            <a:r>
              <a:rPr lang="en-US" sz="2400" dirty="0" smtClean="0">
                <a:solidFill>
                  <a:schemeClr val="tx1">
                    <a:lumMod val="50000"/>
                    <a:lumOff val="50000"/>
                  </a:schemeClr>
                </a:solidFill>
              </a:rPr>
              <a:t>0000 is not considered a valid code for these job class staff</a:t>
            </a:r>
          </a:p>
          <a:p>
            <a:endParaRPr lang="en-US" dirty="0"/>
          </a:p>
          <a:p>
            <a:endParaRPr lang="en-US" dirty="0"/>
          </a:p>
          <a:p>
            <a:endParaRPr lang="en-US" dirty="0"/>
          </a:p>
        </p:txBody>
      </p:sp>
      <p:sp>
        <p:nvSpPr>
          <p:cNvPr id="6" name="Slide Number Placeholder 5"/>
          <p:cNvSpPr>
            <a:spLocks noGrp="1"/>
          </p:cNvSpPr>
          <p:nvPr>
            <p:ph type="sldNum" sz="quarter" idx="4"/>
          </p:nvPr>
        </p:nvSpPr>
        <p:spPr/>
        <p:txBody>
          <a:bodyPr/>
          <a:lstStyle/>
          <a:p>
            <a:fld id="{600BAA8B-998A-4793-9AB8-94EE2C3B2243}" type="slidenum">
              <a:rPr lang="en-US" smtClean="0"/>
              <a:pPr/>
              <a:t>60</a:t>
            </a:fld>
            <a:endParaRPr lang="en-US" dirty="0"/>
          </a:p>
        </p:txBody>
      </p:sp>
    </p:spTree>
    <p:extLst>
      <p:ext uri="{BB962C8B-B14F-4D97-AF65-F5344CB8AC3E}">
        <p14:creationId xmlns:p14="http://schemas.microsoft.com/office/powerpoint/2010/main" val="8018538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Purpose of Including Grant Codes for Instructional Staff</a:t>
            </a:r>
            <a:endParaRPr lang="en-US" dirty="0"/>
          </a:p>
        </p:txBody>
      </p:sp>
      <p:sp>
        <p:nvSpPr>
          <p:cNvPr id="3" name="Content Placeholder 2"/>
          <p:cNvSpPr>
            <a:spLocks noGrp="1"/>
          </p:cNvSpPr>
          <p:nvPr>
            <p:ph idx="1"/>
          </p:nvPr>
        </p:nvSpPr>
        <p:spPr>
          <a:xfrm>
            <a:off x="400051" y="1463040"/>
            <a:ext cx="8429624" cy="4780598"/>
          </a:xfrm>
        </p:spPr>
        <p:txBody>
          <a:bodyPr>
            <a:normAutofit/>
          </a:bodyPr>
          <a:lstStyle/>
          <a:p>
            <a:pPr marL="342900" indent="-342900">
              <a:buFont typeface="Arial" panose="020B0604020202020204" pitchFamily="34" charset="0"/>
              <a:buChar char="•"/>
            </a:pPr>
            <a:r>
              <a:rPr lang="en-US" dirty="0" smtClean="0"/>
              <a:t>Until now, </a:t>
            </a:r>
            <a:r>
              <a:rPr lang="en-US" dirty="0"/>
              <a:t>LEAs with Title I schools </a:t>
            </a:r>
            <a:r>
              <a:rPr lang="en-US" dirty="0" smtClean="0"/>
              <a:t>submitted </a:t>
            </a:r>
            <a:r>
              <a:rPr lang="en-US" dirty="0"/>
              <a:t>comparability data through </a:t>
            </a:r>
            <a:r>
              <a:rPr lang="en-US" dirty="0" smtClean="0"/>
              <a:t>CDE’s online FTE-based platform.  </a:t>
            </a:r>
            <a:endParaRPr lang="en-US" dirty="0"/>
          </a:p>
          <a:p>
            <a:pPr marL="342900" indent="-342900">
              <a:buFont typeface="Arial" panose="020B0604020202020204" pitchFamily="34" charset="0"/>
              <a:buChar char="•"/>
            </a:pPr>
            <a:r>
              <a:rPr lang="en-US" dirty="0" smtClean="0"/>
              <a:t>To reduce LEA burden, CDE will conduct Comparability calculations using prior year </a:t>
            </a:r>
            <a:r>
              <a:rPr lang="en-US" dirty="0"/>
              <a:t>HR </a:t>
            </a:r>
            <a:r>
              <a:rPr lang="en-US" dirty="0" smtClean="0"/>
              <a:t>data. Like the online system, CDE will compare Title I school student/teacher </a:t>
            </a:r>
            <a:r>
              <a:rPr lang="en-US" dirty="0"/>
              <a:t>(State and Locally </a:t>
            </a:r>
            <a:r>
              <a:rPr lang="en-US" dirty="0" smtClean="0"/>
              <a:t>funded) </a:t>
            </a:r>
            <a:r>
              <a:rPr lang="en-US" dirty="0"/>
              <a:t>ratios </a:t>
            </a:r>
            <a:r>
              <a:rPr lang="en-US" dirty="0" smtClean="0"/>
              <a:t>to non-Title I schools. </a:t>
            </a:r>
            <a:endParaRPr lang="en-US" dirty="0"/>
          </a:p>
          <a:p>
            <a:pPr marL="342900" indent="-342900">
              <a:buFont typeface="Arial" panose="020B0604020202020204" pitchFamily="34" charset="0"/>
              <a:buChar char="•"/>
            </a:pPr>
            <a:r>
              <a:rPr lang="en-US" sz="2400" dirty="0" smtClean="0">
                <a:solidFill>
                  <a:srgbClr val="5C6670"/>
                </a:solidFill>
                <a:latin typeface="Trebuchet MS" panose="020B0603020202020204" pitchFamily="34" charset="0"/>
              </a:rPr>
              <a:t>LEAs with schools that are </a:t>
            </a:r>
            <a:r>
              <a:rPr lang="en-US" sz="2400" dirty="0">
                <a:solidFill>
                  <a:srgbClr val="5C6670"/>
                </a:solidFill>
                <a:latin typeface="Trebuchet MS" panose="020B0603020202020204" pitchFamily="34" charset="0"/>
              </a:rPr>
              <a:t>not </a:t>
            </a:r>
            <a:r>
              <a:rPr lang="en-US" sz="2400" dirty="0" smtClean="0">
                <a:solidFill>
                  <a:srgbClr val="5C6670"/>
                </a:solidFill>
                <a:latin typeface="Trebuchet MS" panose="020B0603020202020204" pitchFamily="34" charset="0"/>
              </a:rPr>
              <a:t>comparable based on CDE </a:t>
            </a:r>
            <a:r>
              <a:rPr lang="en-US" sz="2400" dirty="0">
                <a:solidFill>
                  <a:srgbClr val="5C6670"/>
                </a:solidFill>
                <a:latin typeface="Trebuchet MS" panose="020B0603020202020204" pitchFamily="34" charset="0"/>
              </a:rPr>
              <a:t>analysis of HR data will be notified and referred to the alternative calculator (Excel) and </a:t>
            </a:r>
            <a:r>
              <a:rPr lang="en-US" sz="2400" dirty="0" smtClean="0">
                <a:solidFill>
                  <a:srgbClr val="5C6670"/>
                </a:solidFill>
                <a:latin typeface="Trebuchet MS" panose="020B0603020202020204" pitchFamily="34" charset="0"/>
              </a:rPr>
              <a:t>additional methods </a:t>
            </a:r>
            <a:r>
              <a:rPr lang="en-US" sz="2400" dirty="0">
                <a:solidFill>
                  <a:srgbClr val="5C6670"/>
                </a:solidFill>
                <a:latin typeface="Trebuchet MS" panose="020B0603020202020204" pitchFamily="34" charset="0"/>
              </a:rPr>
              <a:t>they may </a:t>
            </a:r>
            <a:r>
              <a:rPr lang="en-US" sz="2400" dirty="0" smtClean="0">
                <a:solidFill>
                  <a:srgbClr val="5C6670"/>
                </a:solidFill>
                <a:latin typeface="Trebuchet MS" panose="020B0603020202020204" pitchFamily="34" charset="0"/>
              </a:rPr>
              <a:t>use </a:t>
            </a:r>
            <a:r>
              <a:rPr lang="en-US" sz="2400" dirty="0">
                <a:solidFill>
                  <a:srgbClr val="5C6670"/>
                </a:solidFill>
                <a:latin typeface="Trebuchet MS" panose="020B0603020202020204" pitchFamily="34" charset="0"/>
              </a:rPr>
              <a:t>to meet this requirement</a:t>
            </a:r>
            <a:r>
              <a:rPr lang="en-US" sz="2400" dirty="0" smtClean="0">
                <a:solidFill>
                  <a:srgbClr val="5C6670"/>
                </a:solidFill>
                <a:latin typeface="Trebuchet MS" panose="020B0603020202020204" pitchFamily="34" charset="0"/>
              </a:rPr>
              <a:t>.</a:t>
            </a:r>
            <a:endParaRPr lang="en-US" dirty="0"/>
          </a:p>
        </p:txBody>
      </p:sp>
      <p:sp>
        <p:nvSpPr>
          <p:cNvPr id="6" name="Slide Number Placeholder 5"/>
          <p:cNvSpPr>
            <a:spLocks noGrp="1"/>
          </p:cNvSpPr>
          <p:nvPr>
            <p:ph type="sldNum" sz="quarter" idx="4"/>
          </p:nvPr>
        </p:nvSpPr>
        <p:spPr/>
        <p:txBody>
          <a:bodyPr/>
          <a:lstStyle/>
          <a:p>
            <a:fld id="{600BAA8B-998A-4793-9AB8-94EE2C3B2243}" type="slidenum">
              <a:rPr lang="en-US" smtClean="0"/>
              <a:pPr/>
              <a:t>61</a:t>
            </a:fld>
            <a:endParaRPr lang="en-US" dirty="0"/>
          </a:p>
        </p:txBody>
      </p:sp>
    </p:spTree>
    <p:extLst>
      <p:ext uri="{BB962C8B-B14F-4D97-AF65-F5344CB8AC3E}">
        <p14:creationId xmlns:p14="http://schemas.microsoft.com/office/powerpoint/2010/main" val="110463031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Grant Codes for General Education Staff</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Use code ‘0001’ for any funding from local and/or state codes (aka non-federally funded)</a:t>
            </a:r>
          </a:p>
          <a:p>
            <a:pPr marL="342900" indent="-342900">
              <a:buFont typeface="Arial" panose="020B0604020202020204" pitchFamily="34" charset="0"/>
              <a:buChar char="•"/>
            </a:pPr>
            <a:r>
              <a:rPr lang="en-US" dirty="0" smtClean="0"/>
              <a:t>Use more specific code(s) for federally funded:</a:t>
            </a:r>
          </a:p>
          <a:p>
            <a:pPr marL="342900" indent="-342900">
              <a:buFont typeface="Arial" panose="020B0604020202020204" pitchFamily="34" charset="0"/>
              <a:buChar char="•"/>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140954941"/>
              </p:ext>
            </p:extLst>
          </p:nvPr>
        </p:nvGraphicFramePr>
        <p:xfrm>
          <a:off x="1861169" y="3000789"/>
          <a:ext cx="5734471" cy="3084576"/>
        </p:xfrm>
        <a:graphic>
          <a:graphicData uri="http://schemas.openxmlformats.org/drawingml/2006/table">
            <a:tbl>
              <a:tblPr bandRow="1">
                <a:tableStyleId>{E8B1032C-EA38-4F05-BA0D-38AFFFC7BED3}</a:tableStyleId>
              </a:tblPr>
              <a:tblGrid>
                <a:gridCol w="1474893"/>
                <a:gridCol w="4259578"/>
              </a:tblGrid>
              <a:tr h="268770">
                <a:tc>
                  <a:txBody>
                    <a:bodyPr/>
                    <a:lstStyle/>
                    <a:p>
                      <a:pPr marL="0" marR="0" algn="ctr">
                        <a:lnSpc>
                          <a:spcPct val="115000"/>
                        </a:lnSpc>
                        <a:spcBef>
                          <a:spcPts val="0"/>
                        </a:spcBef>
                        <a:spcAft>
                          <a:spcPts val="0"/>
                        </a:spcAft>
                      </a:pPr>
                      <a:r>
                        <a:rPr lang="en-US" sz="1600" dirty="0"/>
                        <a:t>4010</a:t>
                      </a:r>
                    </a:p>
                  </a:txBody>
                  <a:tcPr marL="58236" marR="58236" marT="0" marB="0" anchor="ctr"/>
                </a:tc>
                <a:tc>
                  <a:txBody>
                    <a:bodyPr/>
                    <a:lstStyle/>
                    <a:p>
                      <a:pPr marL="0" marR="0">
                        <a:lnSpc>
                          <a:spcPct val="115000"/>
                        </a:lnSpc>
                        <a:spcBef>
                          <a:spcPts val="0"/>
                        </a:spcBef>
                        <a:spcAft>
                          <a:spcPts val="0"/>
                        </a:spcAft>
                      </a:pPr>
                      <a:r>
                        <a:rPr lang="en-US" sz="1600"/>
                        <a:t>Title I, Part A</a:t>
                      </a:r>
                    </a:p>
                  </a:txBody>
                  <a:tcPr marL="58236" marR="58236" marT="0" marB="0" anchor="ctr"/>
                </a:tc>
              </a:tr>
              <a:tr h="537540">
                <a:tc>
                  <a:txBody>
                    <a:bodyPr/>
                    <a:lstStyle/>
                    <a:p>
                      <a:pPr marL="0" marR="0" algn="ctr">
                        <a:lnSpc>
                          <a:spcPct val="115000"/>
                        </a:lnSpc>
                        <a:spcBef>
                          <a:spcPts val="0"/>
                        </a:spcBef>
                        <a:spcAft>
                          <a:spcPts val="0"/>
                        </a:spcAft>
                      </a:pPr>
                      <a:r>
                        <a:rPr lang="en-US" sz="1600"/>
                        <a:t>8027</a:t>
                      </a:r>
                    </a:p>
                  </a:txBody>
                  <a:tcPr marL="58236" marR="58236" marT="0" marB="0" anchor="ctr"/>
                </a:tc>
                <a:tc>
                  <a:txBody>
                    <a:bodyPr/>
                    <a:lstStyle/>
                    <a:p>
                      <a:pPr marL="0" marR="0">
                        <a:lnSpc>
                          <a:spcPct val="115000"/>
                        </a:lnSpc>
                        <a:spcBef>
                          <a:spcPts val="0"/>
                        </a:spcBef>
                        <a:spcAft>
                          <a:spcPts val="0"/>
                        </a:spcAft>
                      </a:pPr>
                      <a:r>
                        <a:rPr lang="en-US" sz="1600" dirty="0"/>
                        <a:t>Special Education: Grants to States IDEA Part B (15% for Early Intervening Services)</a:t>
                      </a:r>
                    </a:p>
                  </a:txBody>
                  <a:tcPr marL="58236" marR="58236" marT="0" marB="0" anchor="ctr"/>
                </a:tc>
              </a:tr>
              <a:tr h="268770">
                <a:tc>
                  <a:txBody>
                    <a:bodyPr/>
                    <a:lstStyle/>
                    <a:p>
                      <a:pPr marL="0" marR="0" algn="ctr">
                        <a:lnSpc>
                          <a:spcPct val="115000"/>
                        </a:lnSpc>
                        <a:spcBef>
                          <a:spcPts val="0"/>
                        </a:spcBef>
                        <a:spcAft>
                          <a:spcPts val="0"/>
                        </a:spcAft>
                      </a:pPr>
                      <a:r>
                        <a:rPr lang="en-US" sz="1600" dirty="0"/>
                        <a:t>9201</a:t>
                      </a:r>
                    </a:p>
                  </a:txBody>
                  <a:tcPr marL="58236" marR="58236" marT="0" marB="0" anchor="ctr"/>
                </a:tc>
                <a:tc>
                  <a:txBody>
                    <a:bodyPr/>
                    <a:lstStyle/>
                    <a:p>
                      <a:pPr marL="0" marR="0">
                        <a:lnSpc>
                          <a:spcPct val="115000"/>
                        </a:lnSpc>
                        <a:spcBef>
                          <a:spcPts val="0"/>
                        </a:spcBef>
                        <a:spcAft>
                          <a:spcPts val="0"/>
                        </a:spcAft>
                      </a:pPr>
                      <a:r>
                        <a:rPr lang="en-US" sz="1600"/>
                        <a:t>Preschool Set-Aside</a:t>
                      </a:r>
                    </a:p>
                  </a:txBody>
                  <a:tcPr marL="58236" marR="58236" marT="0" marB="0" anchor="ctr"/>
                </a:tc>
              </a:tr>
              <a:tr h="268770">
                <a:tc>
                  <a:txBody>
                    <a:bodyPr/>
                    <a:lstStyle/>
                    <a:p>
                      <a:pPr marL="0" marR="0" algn="ctr">
                        <a:lnSpc>
                          <a:spcPct val="115000"/>
                        </a:lnSpc>
                        <a:spcBef>
                          <a:spcPts val="0"/>
                        </a:spcBef>
                        <a:spcAft>
                          <a:spcPts val="0"/>
                        </a:spcAft>
                      </a:pPr>
                      <a:r>
                        <a:rPr lang="en-US" sz="1600"/>
                        <a:t>9202</a:t>
                      </a:r>
                    </a:p>
                  </a:txBody>
                  <a:tcPr marL="58236" marR="58236" marT="0" marB="0" anchor="ctr"/>
                </a:tc>
                <a:tc>
                  <a:txBody>
                    <a:bodyPr/>
                    <a:lstStyle/>
                    <a:p>
                      <a:pPr marL="0" marR="0">
                        <a:lnSpc>
                          <a:spcPct val="115000"/>
                        </a:lnSpc>
                        <a:spcBef>
                          <a:spcPts val="0"/>
                        </a:spcBef>
                        <a:spcAft>
                          <a:spcPts val="0"/>
                        </a:spcAft>
                      </a:pPr>
                      <a:r>
                        <a:rPr lang="en-US" sz="1600"/>
                        <a:t>Eligible Homeless Children Set-Aside</a:t>
                      </a:r>
                    </a:p>
                  </a:txBody>
                  <a:tcPr marL="58236" marR="58236" marT="0" marB="0" anchor="ctr"/>
                </a:tc>
              </a:tr>
              <a:tr h="268770">
                <a:tc>
                  <a:txBody>
                    <a:bodyPr/>
                    <a:lstStyle/>
                    <a:p>
                      <a:pPr marL="0" marR="0" algn="ctr">
                        <a:lnSpc>
                          <a:spcPct val="115000"/>
                        </a:lnSpc>
                        <a:spcBef>
                          <a:spcPts val="0"/>
                        </a:spcBef>
                        <a:spcAft>
                          <a:spcPts val="0"/>
                        </a:spcAft>
                      </a:pPr>
                      <a:r>
                        <a:rPr lang="en-US" sz="1600"/>
                        <a:t>9203</a:t>
                      </a:r>
                    </a:p>
                  </a:txBody>
                  <a:tcPr marL="58236" marR="58236" marT="0" marB="0" anchor="ctr"/>
                </a:tc>
                <a:tc>
                  <a:txBody>
                    <a:bodyPr/>
                    <a:lstStyle/>
                    <a:p>
                      <a:pPr marL="0" marR="0">
                        <a:lnSpc>
                          <a:spcPct val="115000"/>
                        </a:lnSpc>
                        <a:spcBef>
                          <a:spcPts val="0"/>
                        </a:spcBef>
                        <a:spcAft>
                          <a:spcPts val="0"/>
                        </a:spcAft>
                      </a:pPr>
                      <a:r>
                        <a:rPr lang="en-US" sz="1600"/>
                        <a:t>Family Literacy Set-Aside</a:t>
                      </a:r>
                    </a:p>
                  </a:txBody>
                  <a:tcPr marL="58236" marR="58236" marT="0" marB="0" anchor="ctr"/>
                </a:tc>
              </a:tr>
              <a:tr h="268770">
                <a:tc>
                  <a:txBody>
                    <a:bodyPr/>
                    <a:lstStyle/>
                    <a:p>
                      <a:pPr marL="0" marR="0" algn="ctr">
                        <a:lnSpc>
                          <a:spcPct val="115000"/>
                        </a:lnSpc>
                        <a:spcBef>
                          <a:spcPts val="0"/>
                        </a:spcBef>
                        <a:spcAft>
                          <a:spcPts val="0"/>
                        </a:spcAft>
                      </a:pPr>
                      <a:r>
                        <a:rPr lang="en-US" sz="1600"/>
                        <a:t>9204</a:t>
                      </a:r>
                    </a:p>
                  </a:txBody>
                  <a:tcPr marL="58236" marR="58236" marT="0" marB="0" anchor="ctr"/>
                </a:tc>
                <a:tc>
                  <a:txBody>
                    <a:bodyPr/>
                    <a:lstStyle/>
                    <a:p>
                      <a:pPr marL="0" marR="0">
                        <a:lnSpc>
                          <a:spcPct val="115000"/>
                        </a:lnSpc>
                        <a:spcBef>
                          <a:spcPts val="0"/>
                        </a:spcBef>
                        <a:spcAft>
                          <a:spcPts val="0"/>
                        </a:spcAft>
                      </a:pPr>
                      <a:r>
                        <a:rPr lang="en-US" sz="1600"/>
                        <a:t>Neglected Institutions Set-Aside</a:t>
                      </a:r>
                    </a:p>
                  </a:txBody>
                  <a:tcPr marL="58236" marR="58236" marT="0" marB="0" anchor="ctr"/>
                </a:tc>
              </a:tr>
              <a:tr h="268770">
                <a:tc>
                  <a:txBody>
                    <a:bodyPr/>
                    <a:lstStyle/>
                    <a:p>
                      <a:pPr marL="0" marR="0" algn="ctr">
                        <a:lnSpc>
                          <a:spcPct val="115000"/>
                        </a:lnSpc>
                        <a:spcBef>
                          <a:spcPts val="0"/>
                        </a:spcBef>
                        <a:spcAft>
                          <a:spcPts val="0"/>
                        </a:spcAft>
                      </a:pPr>
                      <a:r>
                        <a:rPr lang="en-US" sz="1600"/>
                        <a:t>9205</a:t>
                      </a:r>
                    </a:p>
                  </a:txBody>
                  <a:tcPr marL="58236" marR="58236" marT="0" marB="0" anchor="ctr"/>
                </a:tc>
                <a:tc>
                  <a:txBody>
                    <a:bodyPr/>
                    <a:lstStyle/>
                    <a:p>
                      <a:pPr marL="0" marR="0">
                        <a:lnSpc>
                          <a:spcPct val="115000"/>
                        </a:lnSpc>
                        <a:spcBef>
                          <a:spcPts val="0"/>
                        </a:spcBef>
                        <a:spcAft>
                          <a:spcPts val="0"/>
                        </a:spcAft>
                      </a:pPr>
                      <a:r>
                        <a:rPr lang="en-US" sz="1600"/>
                        <a:t>Non-Public School Set-Aside</a:t>
                      </a:r>
                    </a:p>
                  </a:txBody>
                  <a:tcPr marL="58236" marR="58236" marT="0" marB="0" anchor="ctr"/>
                </a:tc>
              </a:tr>
              <a:tr h="268770">
                <a:tc>
                  <a:txBody>
                    <a:bodyPr/>
                    <a:lstStyle/>
                    <a:p>
                      <a:pPr marL="0" marR="0" algn="ctr">
                        <a:lnSpc>
                          <a:spcPct val="115000"/>
                        </a:lnSpc>
                        <a:spcBef>
                          <a:spcPts val="0"/>
                        </a:spcBef>
                        <a:spcAft>
                          <a:spcPts val="0"/>
                        </a:spcAft>
                      </a:pPr>
                      <a:r>
                        <a:rPr lang="en-US" sz="1600"/>
                        <a:t>9206</a:t>
                      </a:r>
                    </a:p>
                  </a:txBody>
                  <a:tcPr marL="58236" marR="58236" marT="0" marB="0" anchor="ctr"/>
                </a:tc>
                <a:tc>
                  <a:txBody>
                    <a:bodyPr/>
                    <a:lstStyle/>
                    <a:p>
                      <a:pPr marL="0" marR="0">
                        <a:lnSpc>
                          <a:spcPct val="115000"/>
                        </a:lnSpc>
                        <a:spcBef>
                          <a:spcPts val="0"/>
                        </a:spcBef>
                        <a:spcAft>
                          <a:spcPts val="0"/>
                        </a:spcAft>
                      </a:pPr>
                      <a:r>
                        <a:rPr lang="en-US" sz="1600" dirty="0"/>
                        <a:t>District Managed Activity Set-Aside</a:t>
                      </a:r>
                    </a:p>
                  </a:txBody>
                  <a:tcPr marL="58236" marR="58236" marT="0" marB="0" anchor="ctr"/>
                </a:tc>
              </a:tr>
              <a:tr h="268770">
                <a:tc>
                  <a:txBody>
                    <a:bodyPr/>
                    <a:lstStyle/>
                    <a:p>
                      <a:pPr marL="0" marR="0" algn="ctr">
                        <a:lnSpc>
                          <a:spcPct val="115000"/>
                        </a:lnSpc>
                        <a:spcBef>
                          <a:spcPts val="0"/>
                        </a:spcBef>
                        <a:spcAft>
                          <a:spcPts val="0"/>
                        </a:spcAft>
                      </a:pPr>
                      <a:r>
                        <a:rPr lang="en-US" sz="1600"/>
                        <a:t>9209</a:t>
                      </a:r>
                    </a:p>
                  </a:txBody>
                  <a:tcPr marL="58236" marR="58236" marT="0" marB="0" anchor="ctr"/>
                </a:tc>
                <a:tc>
                  <a:txBody>
                    <a:bodyPr/>
                    <a:lstStyle/>
                    <a:p>
                      <a:pPr marL="0" marR="0">
                        <a:lnSpc>
                          <a:spcPct val="115000"/>
                        </a:lnSpc>
                        <a:spcBef>
                          <a:spcPts val="0"/>
                        </a:spcBef>
                        <a:spcAft>
                          <a:spcPts val="0"/>
                        </a:spcAft>
                      </a:pPr>
                      <a:r>
                        <a:rPr lang="en-US" sz="1600"/>
                        <a:t>Choice Set-Aside</a:t>
                      </a:r>
                    </a:p>
                  </a:txBody>
                  <a:tcPr marL="58236" marR="58236" marT="0" marB="0" anchor="ctr"/>
                </a:tc>
              </a:tr>
              <a:tr h="268770">
                <a:tc>
                  <a:txBody>
                    <a:bodyPr/>
                    <a:lstStyle/>
                    <a:p>
                      <a:pPr marL="0" marR="0" algn="ctr">
                        <a:lnSpc>
                          <a:spcPct val="115000"/>
                        </a:lnSpc>
                        <a:spcBef>
                          <a:spcPts val="0"/>
                        </a:spcBef>
                        <a:spcAft>
                          <a:spcPts val="0"/>
                        </a:spcAft>
                      </a:pPr>
                      <a:r>
                        <a:rPr lang="en-US" sz="1600"/>
                        <a:t>9900</a:t>
                      </a:r>
                    </a:p>
                  </a:txBody>
                  <a:tcPr marL="58236" marR="58236" marT="0" marB="0" anchor="ctr"/>
                </a:tc>
                <a:tc>
                  <a:txBody>
                    <a:bodyPr/>
                    <a:lstStyle/>
                    <a:p>
                      <a:pPr marL="0" marR="0">
                        <a:lnSpc>
                          <a:spcPct val="115000"/>
                        </a:lnSpc>
                        <a:spcBef>
                          <a:spcPts val="0"/>
                        </a:spcBef>
                        <a:spcAft>
                          <a:spcPts val="0"/>
                        </a:spcAft>
                      </a:pPr>
                      <a:r>
                        <a:rPr lang="en-US" sz="1600" dirty="0"/>
                        <a:t>Other Federally Funded - not listed above</a:t>
                      </a:r>
                    </a:p>
                  </a:txBody>
                  <a:tcPr marL="58236" marR="58236" marT="0" marB="0" anchor="ctr"/>
                </a:tc>
              </a:tr>
            </a:tbl>
          </a:graphicData>
        </a:graphic>
      </p:graphicFrame>
      <p:sp>
        <p:nvSpPr>
          <p:cNvPr id="8" name="Slide Number Placeholder 7"/>
          <p:cNvSpPr>
            <a:spLocks noGrp="1"/>
          </p:cNvSpPr>
          <p:nvPr>
            <p:ph type="sldNum" sz="quarter" idx="4"/>
          </p:nvPr>
        </p:nvSpPr>
        <p:spPr/>
        <p:txBody>
          <a:bodyPr/>
          <a:lstStyle/>
          <a:p>
            <a:fld id="{600BAA8B-998A-4793-9AB8-94EE2C3B2243}" type="slidenum">
              <a:rPr lang="en-US" smtClean="0"/>
              <a:pPr/>
              <a:t>62</a:t>
            </a:fld>
            <a:endParaRPr lang="en-US" dirty="0"/>
          </a:p>
        </p:txBody>
      </p:sp>
    </p:spTree>
    <p:extLst>
      <p:ext uri="{BB962C8B-B14F-4D97-AF65-F5344CB8AC3E}">
        <p14:creationId xmlns:p14="http://schemas.microsoft.com/office/powerpoint/2010/main" val="34178330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Grant Codes – Example 1</a:t>
            </a:r>
            <a:endParaRPr lang="en-US" dirty="0"/>
          </a:p>
        </p:txBody>
      </p:sp>
      <p:sp>
        <p:nvSpPr>
          <p:cNvPr id="3" name="Content Placeholder 2"/>
          <p:cNvSpPr>
            <a:spLocks noGrp="1"/>
          </p:cNvSpPr>
          <p:nvPr>
            <p:ph idx="1"/>
          </p:nvPr>
        </p:nvSpPr>
        <p:spPr/>
        <p:txBody>
          <a:bodyPr>
            <a:normAutofit/>
          </a:bodyPr>
          <a:lstStyle/>
          <a:p>
            <a:r>
              <a:rPr lang="en-US" dirty="0" smtClean="0"/>
              <a:t>A general elementary education teacher is funded 25% from local funds, 50% from Title IA and 25% from State funds. She works 8 hours per day and makes a total of $40,000 a year.</a:t>
            </a:r>
          </a:p>
          <a:p>
            <a:r>
              <a:rPr lang="en-US" dirty="0" smtClean="0"/>
              <a:t>There will be 2 records for this teacher </a:t>
            </a:r>
          </a:p>
          <a:p>
            <a:pPr marL="1028700" lvl="1" indent="-342900"/>
            <a:r>
              <a:rPr lang="en-US" sz="2400" dirty="0" smtClean="0"/>
              <a:t>Grant </a:t>
            </a:r>
            <a:r>
              <a:rPr lang="en-US" sz="2400" dirty="0"/>
              <a:t>code = </a:t>
            </a:r>
            <a:r>
              <a:rPr lang="en-US" sz="2400" dirty="0" smtClean="0"/>
              <a:t>0001; </a:t>
            </a:r>
            <a:r>
              <a:rPr lang="en-US" sz="2400" dirty="0" err="1" smtClean="0"/>
              <a:t>jobclass</a:t>
            </a:r>
            <a:r>
              <a:rPr lang="en-US" sz="2400" dirty="0" smtClean="0"/>
              <a:t> code = 201, hours per day = 4 (0.50*8); salary = $20,000  (0.50*$40,000)</a:t>
            </a:r>
          </a:p>
          <a:p>
            <a:pPr marL="1028700" lvl="1" indent="-342900"/>
            <a:r>
              <a:rPr lang="en-US" sz="2400" dirty="0" smtClean="0"/>
              <a:t>Grant </a:t>
            </a:r>
            <a:r>
              <a:rPr lang="en-US" sz="2400" dirty="0"/>
              <a:t>code = </a:t>
            </a:r>
            <a:r>
              <a:rPr lang="en-US" sz="2400" dirty="0" smtClean="0"/>
              <a:t>4010, </a:t>
            </a:r>
            <a:r>
              <a:rPr lang="en-US" sz="2400" dirty="0" err="1" smtClean="0"/>
              <a:t>jobclass</a:t>
            </a:r>
            <a:r>
              <a:rPr lang="en-US" sz="2400" dirty="0" smtClean="0"/>
              <a:t> </a:t>
            </a:r>
            <a:r>
              <a:rPr lang="en-US" sz="2400" dirty="0"/>
              <a:t>code </a:t>
            </a:r>
            <a:r>
              <a:rPr lang="en-US" sz="2400" dirty="0" smtClean="0"/>
              <a:t>206, </a:t>
            </a:r>
            <a:r>
              <a:rPr lang="en-US" sz="2400" dirty="0"/>
              <a:t>hours per day </a:t>
            </a:r>
            <a:r>
              <a:rPr lang="en-US" sz="2400" dirty="0" smtClean="0"/>
              <a:t>= 4 (0.50*8</a:t>
            </a:r>
            <a:r>
              <a:rPr lang="en-US" sz="2400" dirty="0"/>
              <a:t>); salary </a:t>
            </a:r>
            <a:r>
              <a:rPr lang="en-US" sz="2400" dirty="0" smtClean="0"/>
              <a:t>= $20,000  (0.50*$40,000)</a:t>
            </a:r>
          </a:p>
          <a:p>
            <a:pPr lvl="1" indent="0">
              <a:buNone/>
            </a:pPr>
            <a:endParaRPr lang="en-US" dirty="0"/>
          </a:p>
        </p:txBody>
      </p:sp>
      <p:sp>
        <p:nvSpPr>
          <p:cNvPr id="6" name="Slide Number Placeholder 5"/>
          <p:cNvSpPr>
            <a:spLocks noGrp="1"/>
          </p:cNvSpPr>
          <p:nvPr>
            <p:ph type="sldNum" sz="quarter" idx="4"/>
          </p:nvPr>
        </p:nvSpPr>
        <p:spPr/>
        <p:txBody>
          <a:bodyPr/>
          <a:lstStyle/>
          <a:p>
            <a:fld id="{600BAA8B-998A-4793-9AB8-94EE2C3B2243}" type="slidenum">
              <a:rPr lang="en-US" smtClean="0"/>
              <a:pPr/>
              <a:t>63</a:t>
            </a:fld>
            <a:endParaRPr lang="en-US" dirty="0"/>
          </a:p>
        </p:txBody>
      </p:sp>
    </p:spTree>
    <p:extLst>
      <p:ext uri="{BB962C8B-B14F-4D97-AF65-F5344CB8AC3E}">
        <p14:creationId xmlns:p14="http://schemas.microsoft.com/office/powerpoint/2010/main" val="28660241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Grant Codes – Example 2 </a:t>
            </a:r>
            <a:endParaRPr lang="en-US" dirty="0"/>
          </a:p>
        </p:txBody>
      </p:sp>
      <p:sp>
        <p:nvSpPr>
          <p:cNvPr id="3" name="Content Placeholder 2"/>
          <p:cNvSpPr>
            <a:spLocks noGrp="1"/>
          </p:cNvSpPr>
          <p:nvPr>
            <p:ph idx="1"/>
          </p:nvPr>
        </p:nvSpPr>
        <p:spPr/>
        <p:txBody>
          <a:bodyPr>
            <a:normAutofit/>
          </a:bodyPr>
          <a:lstStyle/>
          <a:p>
            <a:r>
              <a:rPr lang="en-US" dirty="0" smtClean="0"/>
              <a:t>A general education paraprofessional is funded 60% from local funds, 30% from state funds, and 10% from Title IA </a:t>
            </a:r>
            <a:r>
              <a:rPr lang="en-US" dirty="0"/>
              <a:t>Preschool </a:t>
            </a:r>
            <a:r>
              <a:rPr lang="en-US" dirty="0" smtClean="0"/>
              <a:t>Set-Aside. He works 8 hours per day and makes a total of $30,000 a year.</a:t>
            </a:r>
          </a:p>
          <a:p>
            <a:r>
              <a:rPr lang="en-US" dirty="0" smtClean="0"/>
              <a:t>There will be 2 records for this paraprofessional</a:t>
            </a:r>
          </a:p>
          <a:p>
            <a:pPr marL="1028700" lvl="1" indent="-342900"/>
            <a:r>
              <a:rPr lang="en-US" sz="2400" dirty="0" smtClean="0"/>
              <a:t>Grant </a:t>
            </a:r>
            <a:r>
              <a:rPr lang="en-US" sz="2400" dirty="0"/>
              <a:t>code = </a:t>
            </a:r>
            <a:r>
              <a:rPr lang="en-US" sz="2400" dirty="0" smtClean="0"/>
              <a:t>0001; job class code = 415, hours per day = 7.2 (0.9*8); salary = $27,000  (0.9*$30,000)</a:t>
            </a:r>
          </a:p>
          <a:p>
            <a:pPr marL="1028700" lvl="1" indent="-342900"/>
            <a:r>
              <a:rPr lang="en-US" sz="2400" dirty="0" smtClean="0"/>
              <a:t>Grant </a:t>
            </a:r>
            <a:r>
              <a:rPr lang="en-US" sz="2400" dirty="0"/>
              <a:t>code = </a:t>
            </a:r>
            <a:r>
              <a:rPr lang="en-US" sz="2400" dirty="0" smtClean="0"/>
              <a:t>9201, job class </a:t>
            </a:r>
            <a:r>
              <a:rPr lang="en-US" sz="2400" dirty="0"/>
              <a:t>code </a:t>
            </a:r>
            <a:r>
              <a:rPr lang="en-US" sz="2400" dirty="0" smtClean="0"/>
              <a:t>= 416, </a:t>
            </a:r>
            <a:r>
              <a:rPr lang="en-US" sz="2400" dirty="0"/>
              <a:t>hours per day </a:t>
            </a:r>
            <a:r>
              <a:rPr lang="en-US" sz="2400" dirty="0" smtClean="0"/>
              <a:t>= 0.8  (0.1*8</a:t>
            </a:r>
            <a:r>
              <a:rPr lang="en-US" sz="2400" dirty="0"/>
              <a:t>); salary </a:t>
            </a:r>
            <a:r>
              <a:rPr lang="en-US" sz="2400" dirty="0" smtClean="0"/>
              <a:t>= </a:t>
            </a:r>
            <a:r>
              <a:rPr lang="en-US" sz="2400" dirty="0"/>
              <a:t>$</a:t>
            </a:r>
            <a:r>
              <a:rPr lang="en-US" sz="2400" dirty="0" smtClean="0"/>
              <a:t>3,000  (0.1*$30,000</a:t>
            </a:r>
            <a:r>
              <a:rPr lang="en-US" sz="2400" dirty="0"/>
              <a:t>)</a:t>
            </a:r>
          </a:p>
          <a:p>
            <a:pPr marL="1028700" lvl="1" indent="-342900"/>
            <a:endParaRPr lang="en-US"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solidFill>
                  <a:prstClr val="black">
                    <a:tint val="75000"/>
                  </a:prstClr>
                </a:solidFill>
              </a:rPr>
              <a:pPr/>
              <a:t>64</a:t>
            </a:fld>
            <a:endParaRPr lang="en-US" dirty="0">
              <a:solidFill>
                <a:prstClr val="black">
                  <a:tint val="75000"/>
                </a:prstClr>
              </a:solidFill>
            </a:endParaRPr>
          </a:p>
        </p:txBody>
      </p:sp>
    </p:spTree>
    <p:extLst>
      <p:ext uri="{BB962C8B-B14F-4D97-AF65-F5344CB8AC3E}">
        <p14:creationId xmlns:p14="http://schemas.microsoft.com/office/powerpoint/2010/main" val="10203203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Grant Codes – Example 3 (option a)</a:t>
            </a:r>
            <a:endParaRPr lang="en-US" dirty="0"/>
          </a:p>
        </p:txBody>
      </p:sp>
      <p:sp>
        <p:nvSpPr>
          <p:cNvPr id="3" name="Content Placeholder 2"/>
          <p:cNvSpPr>
            <a:spLocks noGrp="1"/>
          </p:cNvSpPr>
          <p:nvPr>
            <p:ph idx="1"/>
          </p:nvPr>
        </p:nvSpPr>
        <p:spPr>
          <a:xfrm>
            <a:off x="274321" y="1463039"/>
            <a:ext cx="8635010" cy="5196705"/>
          </a:xfrm>
        </p:spPr>
        <p:txBody>
          <a:bodyPr>
            <a:normAutofit/>
          </a:bodyPr>
          <a:lstStyle/>
          <a:p>
            <a:r>
              <a:rPr lang="en-US" dirty="0" smtClean="0"/>
              <a:t>A general elementary education teacher is funded 50% from local funds, 50% from Title IA. She works 8 hours per day and makes a total of $40,000 a year. She also splits her time between two schools:</a:t>
            </a:r>
          </a:p>
          <a:p>
            <a:r>
              <a:rPr lang="en-US" dirty="0" smtClean="0"/>
              <a:t>There will be 4 records for this teacher </a:t>
            </a:r>
          </a:p>
          <a:p>
            <a:pPr marL="1028700" lvl="1" indent="-342900"/>
            <a:r>
              <a:rPr lang="en-US" sz="2400" dirty="0" smtClean="0"/>
              <a:t>School A, Grant </a:t>
            </a:r>
            <a:r>
              <a:rPr lang="en-US" sz="2400" dirty="0"/>
              <a:t>code = </a:t>
            </a:r>
            <a:r>
              <a:rPr lang="en-US" sz="2400" dirty="0" smtClean="0"/>
              <a:t>0001; </a:t>
            </a:r>
            <a:r>
              <a:rPr lang="en-US" sz="2400" dirty="0" err="1" smtClean="0"/>
              <a:t>jobclass</a:t>
            </a:r>
            <a:r>
              <a:rPr lang="en-US" sz="2400" dirty="0" smtClean="0"/>
              <a:t> code = 201, hours per day = 2 (0.50*4); salary = $10,000  (0.50*$20,000)</a:t>
            </a:r>
          </a:p>
          <a:p>
            <a:pPr marL="1028700" lvl="1" indent="-342900"/>
            <a:r>
              <a:rPr lang="en-US" sz="2400" dirty="0" smtClean="0"/>
              <a:t>School A, Grant </a:t>
            </a:r>
            <a:r>
              <a:rPr lang="en-US" sz="2400" dirty="0"/>
              <a:t>code = </a:t>
            </a:r>
            <a:r>
              <a:rPr lang="en-US" sz="2400" dirty="0" smtClean="0"/>
              <a:t>4010; </a:t>
            </a:r>
            <a:r>
              <a:rPr lang="en-US" sz="2400" dirty="0" err="1" smtClean="0"/>
              <a:t>jobclass</a:t>
            </a:r>
            <a:r>
              <a:rPr lang="en-US" sz="2400" dirty="0" smtClean="0"/>
              <a:t> </a:t>
            </a:r>
            <a:r>
              <a:rPr lang="en-US" sz="2400" dirty="0"/>
              <a:t>code </a:t>
            </a:r>
            <a:r>
              <a:rPr lang="en-US" sz="2400" dirty="0" smtClean="0"/>
              <a:t>= 206, </a:t>
            </a:r>
            <a:r>
              <a:rPr lang="en-US" sz="2400" dirty="0"/>
              <a:t>hours per day </a:t>
            </a:r>
            <a:r>
              <a:rPr lang="en-US" sz="2400" dirty="0" smtClean="0"/>
              <a:t>= </a:t>
            </a:r>
            <a:r>
              <a:rPr lang="en-US" sz="2400" dirty="0"/>
              <a:t>2</a:t>
            </a:r>
            <a:r>
              <a:rPr lang="en-US" sz="2400" dirty="0" smtClean="0"/>
              <a:t> (0.50*4); </a:t>
            </a:r>
            <a:r>
              <a:rPr lang="en-US" sz="2400" dirty="0"/>
              <a:t>salary </a:t>
            </a:r>
            <a:r>
              <a:rPr lang="en-US" sz="2400" dirty="0" smtClean="0"/>
              <a:t>= $10,000  (0.50*$20,000)</a:t>
            </a:r>
          </a:p>
          <a:p>
            <a:pPr marL="1028700" lvl="1" indent="-342900"/>
            <a:r>
              <a:rPr lang="en-US" sz="2400" dirty="0" smtClean="0"/>
              <a:t>School B, Grant </a:t>
            </a:r>
            <a:r>
              <a:rPr lang="en-US" sz="2400" dirty="0"/>
              <a:t>code = 0001; </a:t>
            </a:r>
            <a:r>
              <a:rPr lang="en-US" sz="2400" dirty="0" err="1"/>
              <a:t>jobclass</a:t>
            </a:r>
            <a:r>
              <a:rPr lang="en-US" sz="2400" dirty="0"/>
              <a:t> code </a:t>
            </a:r>
            <a:r>
              <a:rPr lang="en-US" sz="2400" dirty="0" smtClean="0"/>
              <a:t>= </a:t>
            </a:r>
            <a:r>
              <a:rPr lang="en-US" sz="2400" dirty="0"/>
              <a:t>201, hours per day </a:t>
            </a:r>
            <a:r>
              <a:rPr lang="en-US" sz="2400" dirty="0" smtClean="0"/>
              <a:t>= 2 (0.50*4</a:t>
            </a:r>
            <a:r>
              <a:rPr lang="en-US" sz="2400" dirty="0"/>
              <a:t>); salary </a:t>
            </a:r>
            <a:r>
              <a:rPr lang="en-US" sz="2400" dirty="0" smtClean="0"/>
              <a:t>= $10,000  (0.50*$20,000</a:t>
            </a:r>
            <a:r>
              <a:rPr lang="en-US" sz="2400" dirty="0"/>
              <a:t>)</a:t>
            </a:r>
          </a:p>
          <a:p>
            <a:pPr marL="1028700" lvl="1" indent="-342900"/>
            <a:r>
              <a:rPr lang="en-US" sz="2400" dirty="0" smtClean="0"/>
              <a:t>School B, Grant </a:t>
            </a:r>
            <a:r>
              <a:rPr lang="en-US" sz="2400" dirty="0"/>
              <a:t>code = </a:t>
            </a:r>
            <a:r>
              <a:rPr lang="en-US" sz="2400" dirty="0" smtClean="0"/>
              <a:t>4010; </a:t>
            </a:r>
            <a:r>
              <a:rPr lang="en-US" sz="2400" dirty="0" err="1"/>
              <a:t>jobclass</a:t>
            </a:r>
            <a:r>
              <a:rPr lang="en-US" sz="2400" dirty="0"/>
              <a:t> code </a:t>
            </a:r>
            <a:r>
              <a:rPr lang="en-US" sz="2400" dirty="0" smtClean="0"/>
              <a:t>= 206</a:t>
            </a:r>
            <a:r>
              <a:rPr lang="en-US" sz="2400" dirty="0"/>
              <a:t>, hours per day </a:t>
            </a:r>
            <a:r>
              <a:rPr lang="en-US" sz="2400" dirty="0" smtClean="0"/>
              <a:t>= </a:t>
            </a:r>
            <a:r>
              <a:rPr lang="en-US" sz="2400" dirty="0"/>
              <a:t>2 </a:t>
            </a:r>
            <a:r>
              <a:rPr lang="en-US" sz="2400" dirty="0" smtClean="0"/>
              <a:t>(0.50*4</a:t>
            </a:r>
            <a:r>
              <a:rPr lang="en-US" sz="2400" dirty="0"/>
              <a:t>); salary </a:t>
            </a:r>
            <a:r>
              <a:rPr lang="en-US" sz="2400" dirty="0" smtClean="0"/>
              <a:t>= $10,000  (0.50*$20,000</a:t>
            </a:r>
            <a:r>
              <a:rPr lang="en-US" sz="2400" dirty="0"/>
              <a:t>)</a:t>
            </a:r>
          </a:p>
          <a:p>
            <a:pPr marL="1028700" lvl="1" indent="-342900"/>
            <a:endParaRPr lang="en-US" dirty="0"/>
          </a:p>
          <a:p>
            <a:pPr marL="1028700" lvl="1" indent="-342900"/>
            <a:endParaRPr lang="en-US"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solidFill>
                  <a:prstClr val="black">
                    <a:tint val="75000"/>
                  </a:prstClr>
                </a:solidFill>
              </a:rPr>
              <a:pPr/>
              <a:t>65</a:t>
            </a:fld>
            <a:endParaRPr lang="en-US" dirty="0">
              <a:solidFill>
                <a:prstClr val="black">
                  <a:tint val="75000"/>
                </a:prstClr>
              </a:solidFill>
            </a:endParaRPr>
          </a:p>
        </p:txBody>
      </p:sp>
    </p:spTree>
    <p:extLst>
      <p:ext uri="{BB962C8B-B14F-4D97-AF65-F5344CB8AC3E}">
        <p14:creationId xmlns:p14="http://schemas.microsoft.com/office/powerpoint/2010/main" val="107310228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Reporting Grant Codes – Example 3 (option b)</a:t>
            </a:r>
            <a:endParaRPr lang="en-US" dirty="0"/>
          </a:p>
        </p:txBody>
      </p:sp>
      <p:sp>
        <p:nvSpPr>
          <p:cNvPr id="3" name="Content Placeholder 2"/>
          <p:cNvSpPr>
            <a:spLocks noGrp="1"/>
          </p:cNvSpPr>
          <p:nvPr>
            <p:ph idx="1"/>
          </p:nvPr>
        </p:nvSpPr>
        <p:spPr>
          <a:xfrm>
            <a:off x="628649" y="1463039"/>
            <a:ext cx="8280681" cy="5196705"/>
          </a:xfrm>
        </p:spPr>
        <p:txBody>
          <a:bodyPr>
            <a:normAutofit/>
          </a:bodyPr>
          <a:lstStyle/>
          <a:p>
            <a:r>
              <a:rPr lang="en-US" dirty="0" smtClean="0"/>
              <a:t>A general elementary education teacher is funded 25% from local funds, 50% from Title IA, and 25% from State funds. She works 8 hours per day and makes a total of $40,000 a year. She also splits her time between two schools; Title I funds her at school X only.  </a:t>
            </a:r>
          </a:p>
          <a:p>
            <a:r>
              <a:rPr lang="en-US" dirty="0" smtClean="0"/>
              <a:t>2 records total for this teacher </a:t>
            </a:r>
          </a:p>
          <a:p>
            <a:pPr marL="1028700" lvl="1" indent="-342900"/>
            <a:r>
              <a:rPr lang="en-US" sz="2400" dirty="0" smtClean="0"/>
              <a:t>School X - Grant </a:t>
            </a:r>
            <a:r>
              <a:rPr lang="en-US" sz="2400" dirty="0"/>
              <a:t>code = </a:t>
            </a:r>
            <a:r>
              <a:rPr lang="en-US" sz="2400" dirty="0" smtClean="0"/>
              <a:t>4010, </a:t>
            </a:r>
            <a:r>
              <a:rPr lang="en-US" sz="2400" dirty="0" err="1" smtClean="0"/>
              <a:t>jobclass</a:t>
            </a:r>
            <a:r>
              <a:rPr lang="en-US" sz="2400" dirty="0" smtClean="0"/>
              <a:t> </a:t>
            </a:r>
            <a:r>
              <a:rPr lang="en-US" sz="2400" dirty="0"/>
              <a:t>code </a:t>
            </a:r>
            <a:r>
              <a:rPr lang="en-US" sz="2400" dirty="0" smtClean="0"/>
              <a:t>= 206, </a:t>
            </a:r>
            <a:r>
              <a:rPr lang="en-US" sz="2400" dirty="0"/>
              <a:t>hours per day </a:t>
            </a:r>
            <a:r>
              <a:rPr lang="en-US" sz="2400" dirty="0" smtClean="0"/>
              <a:t>= </a:t>
            </a:r>
            <a:r>
              <a:rPr lang="en-US" sz="2400" dirty="0"/>
              <a:t>4</a:t>
            </a:r>
            <a:r>
              <a:rPr lang="en-US" sz="2400" dirty="0" smtClean="0"/>
              <a:t> (0.50*8); </a:t>
            </a:r>
            <a:r>
              <a:rPr lang="en-US" sz="2400" dirty="0"/>
              <a:t>salary </a:t>
            </a:r>
            <a:r>
              <a:rPr lang="en-US" sz="2400" dirty="0" smtClean="0"/>
              <a:t>= $20,000  (0.50*$40,000)</a:t>
            </a:r>
          </a:p>
          <a:p>
            <a:pPr marL="1028700" lvl="1" indent="-342900"/>
            <a:r>
              <a:rPr lang="en-US" sz="2400" dirty="0" smtClean="0"/>
              <a:t>School </a:t>
            </a:r>
            <a:r>
              <a:rPr lang="en-US" sz="2400" dirty="0"/>
              <a:t>Y</a:t>
            </a:r>
            <a:r>
              <a:rPr lang="en-US" sz="2400" dirty="0" smtClean="0"/>
              <a:t> </a:t>
            </a:r>
            <a:r>
              <a:rPr lang="en-US" sz="2400" dirty="0"/>
              <a:t>- Grant code = 0001; </a:t>
            </a:r>
            <a:r>
              <a:rPr lang="en-US" sz="2400" dirty="0" err="1"/>
              <a:t>jobclass</a:t>
            </a:r>
            <a:r>
              <a:rPr lang="en-US" sz="2400" dirty="0"/>
              <a:t> code </a:t>
            </a:r>
            <a:r>
              <a:rPr lang="en-US" sz="2400" dirty="0" smtClean="0"/>
              <a:t>= </a:t>
            </a:r>
            <a:r>
              <a:rPr lang="en-US" sz="2400" dirty="0"/>
              <a:t>201, hours per day </a:t>
            </a:r>
            <a:r>
              <a:rPr lang="en-US" sz="2400" dirty="0" smtClean="0"/>
              <a:t>= 4 (0.50*8); </a:t>
            </a:r>
            <a:r>
              <a:rPr lang="en-US" sz="2400" dirty="0"/>
              <a:t>salary </a:t>
            </a:r>
            <a:r>
              <a:rPr lang="en-US" sz="2400" dirty="0" smtClean="0"/>
              <a:t>= $20,000  (0.50*$40,000</a:t>
            </a:r>
            <a:r>
              <a:rPr lang="en-US" sz="2400" dirty="0"/>
              <a:t>)</a:t>
            </a:r>
          </a:p>
          <a:p>
            <a:pPr marL="1028700" lvl="1" indent="-342900"/>
            <a:endParaRPr lang="en-US" dirty="0" smtClean="0"/>
          </a:p>
          <a:p>
            <a:pPr marL="342900" indent="-342900"/>
            <a:r>
              <a:rPr lang="en-US" i="1" dirty="0" smtClean="0"/>
              <a:t>NOTE – State and Local funding is combined in Record 2</a:t>
            </a:r>
            <a:endParaRPr lang="en-US" i="1" dirty="0"/>
          </a:p>
          <a:p>
            <a:pPr marL="1028700" lvl="1" indent="-342900"/>
            <a:endParaRPr lang="en-US" dirty="0"/>
          </a:p>
        </p:txBody>
      </p:sp>
      <p:sp>
        <p:nvSpPr>
          <p:cNvPr id="4" name="Slide Number Placeholder 3"/>
          <p:cNvSpPr>
            <a:spLocks noGrp="1"/>
          </p:cNvSpPr>
          <p:nvPr>
            <p:ph type="sldNum" sz="quarter" idx="4294967295"/>
          </p:nvPr>
        </p:nvSpPr>
        <p:spPr>
          <a:xfrm>
            <a:off x="274320" y="6356351"/>
            <a:ext cx="467783" cy="365125"/>
          </a:xfrm>
          <a:prstGeom prst="rect">
            <a:avLst/>
          </a:prstGeom>
        </p:spPr>
        <p:txBody>
          <a:bodyPr/>
          <a:lstStyle/>
          <a:p>
            <a:fld id="{67726FA2-3EC9-4717-AD62-D8C823692DD3}" type="slidenum">
              <a:rPr lang="en-US" smtClean="0">
                <a:solidFill>
                  <a:prstClr val="black">
                    <a:tint val="75000"/>
                  </a:prstClr>
                </a:solidFill>
              </a:rPr>
              <a:pPr/>
              <a:t>66</a:t>
            </a:fld>
            <a:endParaRPr lang="en-US" dirty="0">
              <a:solidFill>
                <a:prstClr val="black">
                  <a:tint val="75000"/>
                </a:prstClr>
              </a:solidFill>
            </a:endParaRPr>
          </a:p>
        </p:txBody>
      </p:sp>
    </p:spTree>
    <p:extLst>
      <p:ext uri="{BB962C8B-B14F-4D97-AF65-F5344CB8AC3E}">
        <p14:creationId xmlns:p14="http://schemas.microsoft.com/office/powerpoint/2010/main" val="346363379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Demonstrates In-Field Status 1 Review</a:t>
            </a:r>
            <a:endParaRPr lang="en-US" dirty="0"/>
          </a:p>
        </p:txBody>
      </p:sp>
      <p:sp>
        <p:nvSpPr>
          <p:cNvPr id="2" name="Content Placeholder 1"/>
          <p:cNvSpPr>
            <a:spLocks noGrp="1"/>
          </p:cNvSpPr>
          <p:nvPr>
            <p:ph idx="1"/>
          </p:nvPr>
        </p:nvSpPr>
        <p:spPr>
          <a:xfrm>
            <a:off x="628650" y="1463038"/>
            <a:ext cx="7886700" cy="5220981"/>
          </a:xfrm>
        </p:spPr>
        <p:txBody>
          <a:bodyPr>
            <a:normAutofit lnSpcReduction="10000"/>
          </a:bodyPr>
          <a:lstStyle/>
          <a:p>
            <a:r>
              <a:rPr lang="en-US" dirty="0"/>
              <a:t>Using the list below, prioritize response by reporting the first applicable code for each teacher* (job class code 201 through 206):</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i="1" dirty="0" smtClean="0"/>
              <a:t>*Not required for Study Hall or Co-Curricular Activities (codes 1800, 1900 or 2000)</a:t>
            </a:r>
          </a:p>
          <a:p>
            <a:endParaRPr lang="en-US" dirty="0" smtClean="0"/>
          </a:p>
          <a:p>
            <a:endParaRPr lang="en-US" dirty="0" smtClean="0"/>
          </a:p>
          <a:p>
            <a:endParaRPr lang="en-US" dirty="0"/>
          </a:p>
          <a:p>
            <a:endParaRPr lang="en-US" dirty="0"/>
          </a:p>
          <a:p>
            <a:endParaRPr lang="en-US" dirty="0" smtClean="0"/>
          </a:p>
          <a:p>
            <a:endParaRPr lang="en-US" dirty="0"/>
          </a:p>
          <a:p>
            <a:endParaRPr lang="en-US" dirty="0" smtClean="0"/>
          </a:p>
          <a:p>
            <a:endParaRPr lang="en-US" dirty="0"/>
          </a:p>
          <a:p>
            <a:pPr lvl="1"/>
            <a:endParaRPr lang="en-US" dirty="0"/>
          </a:p>
        </p:txBody>
      </p:sp>
      <p:graphicFrame>
        <p:nvGraphicFramePr>
          <p:cNvPr id="6" name="Table 5"/>
          <p:cNvGraphicFramePr>
            <a:graphicFrameLocks noGrp="1"/>
          </p:cNvGraphicFramePr>
          <p:nvPr>
            <p:extLst/>
          </p:nvPr>
        </p:nvGraphicFramePr>
        <p:xfrm>
          <a:off x="1524000" y="2640969"/>
          <a:ext cx="6096000" cy="2865120"/>
        </p:xfrm>
        <a:graphic>
          <a:graphicData uri="http://schemas.openxmlformats.org/drawingml/2006/table">
            <a:tbl>
              <a:tblPr firstRow="1" bandRow="1">
                <a:tableStyleId>{F5AB1C69-6EDB-4FF4-983F-18BD219EF322}</a:tableStyleId>
              </a:tblPr>
              <a:tblGrid>
                <a:gridCol w="806506"/>
                <a:gridCol w="5289494"/>
              </a:tblGrid>
              <a:tr h="370840">
                <a:tc>
                  <a:txBody>
                    <a:bodyPr/>
                    <a:lstStyle/>
                    <a:p>
                      <a:r>
                        <a:rPr lang="en-US" dirty="0" smtClean="0"/>
                        <a:t>Code</a:t>
                      </a:r>
                      <a:endParaRPr lang="en-US" dirty="0"/>
                    </a:p>
                  </a:txBody>
                  <a:tcPr/>
                </a:tc>
                <a:tc>
                  <a:txBody>
                    <a:bodyPr/>
                    <a:lstStyle/>
                    <a:p>
                      <a:r>
                        <a:rPr lang="en-US" dirty="0" smtClean="0"/>
                        <a:t>Description</a:t>
                      </a:r>
                      <a:endParaRPr lang="en-US" dirty="0"/>
                    </a:p>
                  </a:txBody>
                  <a:tcPr/>
                </a:tc>
              </a:tr>
              <a:tr h="370840">
                <a:tc>
                  <a:txBody>
                    <a:bodyPr/>
                    <a:lstStyle/>
                    <a:p>
                      <a:r>
                        <a:rPr lang="en-US" dirty="0" smtClean="0"/>
                        <a:t>01</a:t>
                      </a:r>
                      <a:endParaRPr lang="en-US" dirty="0"/>
                    </a:p>
                  </a:txBody>
                  <a:tcPr/>
                </a:tc>
                <a:tc>
                  <a:txBody>
                    <a:bodyPr/>
                    <a:lstStyle/>
                    <a:p>
                      <a:r>
                        <a:rPr lang="en-US" dirty="0" smtClean="0"/>
                        <a:t>Subject Area</a:t>
                      </a:r>
                      <a:r>
                        <a:rPr lang="en-US" baseline="0" dirty="0" smtClean="0"/>
                        <a:t> Endorsement on Teaching License</a:t>
                      </a:r>
                      <a:endParaRPr lang="en-US" dirty="0"/>
                    </a:p>
                  </a:txBody>
                  <a:tcPr/>
                </a:tc>
              </a:tr>
              <a:tr h="370840">
                <a:tc>
                  <a:txBody>
                    <a:bodyPr/>
                    <a:lstStyle/>
                    <a:p>
                      <a:r>
                        <a:rPr lang="en-US" dirty="0" smtClean="0"/>
                        <a:t>02</a:t>
                      </a:r>
                      <a:endParaRPr lang="en-US" dirty="0"/>
                    </a:p>
                  </a:txBody>
                  <a:tcPr/>
                </a:tc>
                <a:tc>
                  <a:txBody>
                    <a:bodyPr/>
                    <a:lstStyle/>
                    <a:p>
                      <a:r>
                        <a:rPr lang="en-US" dirty="0" smtClean="0"/>
                        <a:t>Degree (BA or higher) in subject area</a:t>
                      </a:r>
                      <a:endParaRPr lang="en-US" dirty="0"/>
                    </a:p>
                  </a:txBody>
                  <a:tcPr/>
                </a:tc>
              </a:tr>
              <a:tr h="370840">
                <a:tc>
                  <a:txBody>
                    <a:bodyPr/>
                    <a:lstStyle/>
                    <a:p>
                      <a:r>
                        <a:rPr lang="en-US" dirty="0" smtClean="0"/>
                        <a:t>03</a:t>
                      </a:r>
                      <a:endParaRPr lang="en-US" dirty="0"/>
                    </a:p>
                  </a:txBody>
                  <a:tcPr/>
                </a:tc>
                <a:tc>
                  <a:txBody>
                    <a:bodyPr/>
                    <a:lstStyle/>
                    <a:p>
                      <a:r>
                        <a:rPr lang="en-US" dirty="0" smtClean="0"/>
                        <a:t>36 semester credit hours in subject area</a:t>
                      </a:r>
                      <a:endParaRPr lang="en-US" dirty="0"/>
                    </a:p>
                  </a:txBody>
                  <a:tcPr/>
                </a:tc>
              </a:tr>
              <a:tr h="370840">
                <a:tc>
                  <a:txBody>
                    <a:bodyPr/>
                    <a:lstStyle/>
                    <a:p>
                      <a:r>
                        <a:rPr lang="en-US" dirty="0" smtClean="0"/>
                        <a:t>04</a:t>
                      </a:r>
                      <a:endParaRPr lang="en-US" dirty="0"/>
                    </a:p>
                  </a:txBody>
                  <a:tcPr/>
                </a:tc>
                <a:tc>
                  <a:txBody>
                    <a:bodyPr/>
                    <a:lstStyle/>
                    <a:p>
                      <a:r>
                        <a:rPr lang="en-US" dirty="0" smtClean="0"/>
                        <a:t>Passed State Board of Education approved content exam in subject area</a:t>
                      </a:r>
                      <a:endParaRPr lang="en-US" dirty="0"/>
                    </a:p>
                  </a:txBody>
                  <a:tcPr/>
                </a:tc>
              </a:tr>
              <a:tr h="370840">
                <a:tc>
                  <a:txBody>
                    <a:bodyPr/>
                    <a:lstStyle/>
                    <a:p>
                      <a:r>
                        <a:rPr lang="en-US" dirty="0" smtClean="0"/>
                        <a:t>06</a:t>
                      </a:r>
                      <a:endParaRPr lang="en-US" dirty="0"/>
                    </a:p>
                  </a:txBody>
                  <a:tcPr/>
                </a:tc>
                <a:tc>
                  <a:txBody>
                    <a:bodyPr/>
                    <a:lstStyle/>
                    <a:p>
                      <a:r>
                        <a:rPr lang="en-US" dirty="0" smtClean="0"/>
                        <a:t>Highly</a:t>
                      </a:r>
                      <a:r>
                        <a:rPr lang="en-US" baseline="0" dirty="0" smtClean="0"/>
                        <a:t> Qualified </a:t>
                      </a:r>
                      <a:r>
                        <a:rPr lang="en-US" dirty="0" smtClean="0"/>
                        <a:t>via 24 semester hours in subject area</a:t>
                      </a:r>
                      <a:endParaRPr lang="en-US" dirty="0"/>
                    </a:p>
                  </a:txBody>
                  <a:tcPr/>
                </a:tc>
              </a:tr>
              <a:tr h="370840">
                <a:tc>
                  <a:txBody>
                    <a:bodyPr/>
                    <a:lstStyle/>
                    <a:p>
                      <a:r>
                        <a:rPr lang="en-US" dirty="0" smtClean="0"/>
                        <a:t>05</a:t>
                      </a:r>
                    </a:p>
                  </a:txBody>
                  <a:tcPr/>
                </a:tc>
                <a:tc>
                  <a:txBody>
                    <a:bodyPr/>
                    <a:lstStyle/>
                    <a:p>
                      <a:r>
                        <a:rPr lang="en-US" dirty="0" smtClean="0"/>
                        <a:t>None</a:t>
                      </a:r>
                      <a:r>
                        <a:rPr lang="en-US" baseline="0" dirty="0" smtClean="0"/>
                        <a:t> (teacher is out of field)</a:t>
                      </a:r>
                      <a:endParaRPr lang="en-US" dirty="0"/>
                    </a:p>
                  </a:txBody>
                  <a:tcPr/>
                </a:tc>
              </a:tr>
            </a:tbl>
          </a:graphicData>
        </a:graphic>
      </p:graphicFrame>
      <p:sp>
        <p:nvSpPr>
          <p:cNvPr id="4" name="Slide Number Placeholder 3"/>
          <p:cNvSpPr>
            <a:spLocks noGrp="1"/>
          </p:cNvSpPr>
          <p:nvPr>
            <p:ph type="sldNum" sz="quarter" idx="4"/>
          </p:nvPr>
        </p:nvSpPr>
        <p:spPr/>
        <p:txBody>
          <a:bodyPr/>
          <a:lstStyle/>
          <a:p>
            <a:fld id="{600BAA8B-998A-4793-9AB8-94EE2C3B2243}" type="slidenum">
              <a:rPr lang="en-US" smtClean="0"/>
              <a:pPr/>
              <a:t>67</a:t>
            </a:fld>
            <a:endParaRPr lang="en-US" dirty="0"/>
          </a:p>
        </p:txBody>
      </p:sp>
    </p:spTree>
    <p:extLst>
      <p:ext uri="{BB962C8B-B14F-4D97-AF65-F5344CB8AC3E}">
        <p14:creationId xmlns:p14="http://schemas.microsoft.com/office/powerpoint/2010/main" val="4904992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Purpose of the ESSA In-Field Crosswalk</a:t>
            </a:r>
            <a:endParaRPr lang="en-US" dirty="0"/>
          </a:p>
        </p:txBody>
      </p:sp>
      <p:sp>
        <p:nvSpPr>
          <p:cNvPr id="2" name="Content Placeholder 1"/>
          <p:cNvSpPr>
            <a:spLocks noGrp="1"/>
          </p:cNvSpPr>
          <p:nvPr>
            <p:ph idx="1"/>
          </p:nvPr>
        </p:nvSpPr>
        <p:spPr>
          <a:xfrm>
            <a:off x="274320" y="1463040"/>
            <a:ext cx="8655368" cy="4823460"/>
          </a:xfrm>
        </p:spPr>
        <p:txBody>
          <a:bodyPr>
            <a:normAutofit/>
          </a:bodyPr>
          <a:lstStyle/>
          <a:p>
            <a:r>
              <a:rPr lang="en-US" dirty="0" smtClean="0"/>
              <a:t>ESSA defers </a:t>
            </a:r>
            <a:r>
              <a:rPr lang="en-US" dirty="0"/>
              <a:t>teacher qualification requirements in Title I programs to applicable State law</a:t>
            </a:r>
            <a:r>
              <a:rPr lang="en-US" dirty="0" smtClean="0"/>
              <a:t>. </a:t>
            </a:r>
            <a:r>
              <a:rPr lang="en-US" dirty="0"/>
              <a:t>Percentages of classes taught by teachers who meet these requirements are reported to the </a:t>
            </a:r>
            <a:r>
              <a:rPr lang="en-US" dirty="0" smtClean="0"/>
              <a:t>ED </a:t>
            </a:r>
            <a:r>
              <a:rPr lang="en-US" dirty="0"/>
              <a:t>in aggregate</a:t>
            </a:r>
            <a:r>
              <a:rPr lang="en-US" dirty="0" smtClean="0"/>
              <a:t>.</a:t>
            </a:r>
          </a:p>
          <a:p>
            <a:pPr marL="342900" indent="-342900">
              <a:buFont typeface="Arial" panose="020B0604020202020204" pitchFamily="34" charset="0"/>
              <a:buChar char="•"/>
            </a:pPr>
            <a:r>
              <a:rPr lang="en-US" dirty="0" smtClean="0"/>
              <a:t>CDE </a:t>
            </a:r>
            <a:r>
              <a:rPr lang="en-US" dirty="0"/>
              <a:t>encourages LEAs to prioritize </a:t>
            </a:r>
            <a:r>
              <a:rPr lang="en-US" dirty="0" smtClean="0"/>
              <a:t>hiring teachers </a:t>
            </a:r>
            <a:r>
              <a:rPr lang="en-US" dirty="0"/>
              <a:t>who have demonstrated subject matter competency in the </a:t>
            </a:r>
            <a:r>
              <a:rPr lang="en-US" dirty="0" smtClean="0"/>
              <a:t>area(s) </a:t>
            </a:r>
            <a:r>
              <a:rPr lang="en-US" dirty="0"/>
              <a:t>they will teach.</a:t>
            </a:r>
          </a:p>
          <a:p>
            <a:pPr marL="342900" indent="-342900">
              <a:buFont typeface="Arial" panose="020B0604020202020204" pitchFamily="34" charset="0"/>
              <a:buChar char="•"/>
            </a:pPr>
            <a:r>
              <a:rPr lang="en-US" dirty="0"/>
              <a:t>Teacher out-of-field, inexperienced, and ineffective FTE will be used to monitor and publicly report the rates at which students in schools </a:t>
            </a:r>
            <a:r>
              <a:rPr lang="en-US" dirty="0" smtClean="0"/>
              <a:t>with the highest poverty </a:t>
            </a:r>
            <a:r>
              <a:rPr lang="en-US" dirty="0"/>
              <a:t>and minority </a:t>
            </a:r>
            <a:r>
              <a:rPr lang="en-US" dirty="0" smtClean="0"/>
              <a:t>percentages </a:t>
            </a:r>
            <a:r>
              <a:rPr lang="en-US" dirty="0"/>
              <a:t>are </a:t>
            </a:r>
            <a:r>
              <a:rPr lang="en-US" dirty="0" smtClean="0"/>
              <a:t>taught </a:t>
            </a:r>
            <a:r>
              <a:rPr lang="en-US" dirty="0"/>
              <a:t>by inexperienced, out-of-field, and ineffective teachers</a:t>
            </a:r>
            <a:r>
              <a:rPr lang="en-US" dirty="0" smtClean="0"/>
              <a:t>.</a:t>
            </a:r>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68</a:t>
            </a:fld>
            <a:endParaRPr lang="en-US" dirty="0"/>
          </a:p>
        </p:txBody>
      </p:sp>
    </p:spTree>
    <p:extLst>
      <p:ext uri="{BB962C8B-B14F-4D97-AF65-F5344CB8AC3E}">
        <p14:creationId xmlns:p14="http://schemas.microsoft.com/office/powerpoint/2010/main" val="28814521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ESSA In-Field Crosswalk</a:t>
            </a:r>
            <a:endParaRPr lang="en-US" dirty="0"/>
          </a:p>
        </p:txBody>
      </p:sp>
      <p:sp>
        <p:nvSpPr>
          <p:cNvPr id="2" name="Content Placeholder 1"/>
          <p:cNvSpPr>
            <a:spLocks noGrp="1"/>
          </p:cNvSpPr>
          <p:nvPr>
            <p:ph idx="1"/>
          </p:nvPr>
        </p:nvSpPr>
        <p:spPr>
          <a:xfrm>
            <a:off x="274320" y="1463040"/>
            <a:ext cx="8655368" cy="4823460"/>
          </a:xfrm>
        </p:spPr>
        <p:txBody>
          <a:bodyPr>
            <a:normAutofit/>
          </a:bodyPr>
          <a:lstStyle/>
          <a:p>
            <a:pPr marL="342900" indent="-342900">
              <a:buFont typeface="Arial" panose="020B0604020202020204" pitchFamily="34" charset="0"/>
              <a:buChar char="•"/>
            </a:pPr>
            <a:r>
              <a:rPr lang="en-US" dirty="0" smtClean="0"/>
              <a:t>Provides allowed endorsements for each teaching </a:t>
            </a:r>
            <a:r>
              <a:rPr lang="en-US" dirty="0"/>
              <a:t>s</a:t>
            </a:r>
            <a:r>
              <a:rPr lang="en-US" dirty="0" smtClean="0"/>
              <a:t>ubject code</a:t>
            </a:r>
          </a:p>
          <a:p>
            <a:pPr marL="342900" indent="-342900">
              <a:buFont typeface="Arial" panose="020B0604020202020204" pitchFamily="34" charset="0"/>
              <a:buChar char="•"/>
            </a:pPr>
            <a:r>
              <a:rPr lang="en-US" dirty="0" smtClean="0"/>
              <a:t>Provides Subject Area of Degree code for each teaching subject code</a:t>
            </a:r>
          </a:p>
          <a:p>
            <a:endParaRPr lang="en-US" dirty="0"/>
          </a:p>
          <a:p>
            <a:r>
              <a:rPr lang="en-US" dirty="0" smtClean="0"/>
              <a:t>Reference </a:t>
            </a:r>
            <a:r>
              <a:rPr lang="en-US" dirty="0"/>
              <a:t>list for </a:t>
            </a:r>
            <a:r>
              <a:rPr lang="en-US" dirty="0" smtClean="0"/>
              <a:t>Human Resources at</a:t>
            </a:r>
            <a:r>
              <a:rPr lang="en-US" dirty="0"/>
              <a:t>: </a:t>
            </a:r>
            <a:r>
              <a:rPr lang="en-US" dirty="0">
                <a:hlinkClick r:id="rId3"/>
              </a:rPr>
              <a:t>https://</a:t>
            </a:r>
            <a:r>
              <a:rPr lang="en-US" dirty="0" smtClean="0">
                <a:hlinkClick r:id="rId3"/>
              </a:rPr>
              <a:t>www.cde.state.co.us/datapipeline/hr-essa-infield-crosswalk</a:t>
            </a:r>
            <a:endParaRPr lang="en-US" dirty="0" smtClean="0"/>
          </a:p>
          <a:p>
            <a:endParaRPr lang="en-US" dirty="0"/>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69</a:t>
            </a:fld>
            <a:endParaRPr lang="en-US" dirty="0"/>
          </a:p>
        </p:txBody>
      </p:sp>
    </p:spTree>
    <p:extLst>
      <p:ext uri="{BB962C8B-B14F-4D97-AF65-F5344CB8AC3E}">
        <p14:creationId xmlns:p14="http://schemas.microsoft.com/office/powerpoint/2010/main" val="2264245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Screenshot of Staff Profile File Layout</a:t>
            </a:r>
            <a:endParaRPr lang="en-US" dirty="0"/>
          </a:p>
        </p:txBody>
      </p:sp>
      <p:sp>
        <p:nvSpPr>
          <p:cNvPr id="2" name="Content Placeholder 1"/>
          <p:cNvSpPr>
            <a:spLocks noGrp="1"/>
          </p:cNvSpPr>
          <p:nvPr>
            <p:ph idx="1"/>
          </p:nvPr>
        </p:nvSpPr>
        <p:spPr>
          <a:xfrm>
            <a:off x="274320" y="1463040"/>
            <a:ext cx="8241030" cy="4351338"/>
          </a:xfrm>
        </p:spPr>
        <p:txBody>
          <a:bodyPr/>
          <a:lstStyle/>
          <a:p>
            <a:r>
              <a:rPr lang="en-US" dirty="0" smtClean="0"/>
              <a:t>Definitions - Every Field Name included in the File Layout will have a corresponding “Definition” listed under the file layout table</a:t>
            </a:r>
          </a:p>
          <a:p>
            <a:endParaRPr lang="en-US" sz="1200" dirty="0" smtClean="0"/>
          </a:p>
          <a:p>
            <a:r>
              <a:rPr lang="en-US" dirty="0" smtClean="0"/>
              <a:t>We also include any changes in the document at the bottom of it. </a:t>
            </a:r>
          </a:p>
          <a:p>
            <a:endParaRPr lang="en-US" dirty="0"/>
          </a:p>
        </p:txBody>
      </p:sp>
      <p:pic>
        <p:nvPicPr>
          <p:cNvPr id="4" name="Picture 3"/>
          <p:cNvPicPr>
            <a:picLocks noChangeAspect="1"/>
          </p:cNvPicPr>
          <p:nvPr/>
        </p:nvPicPr>
        <p:blipFill>
          <a:blip r:embed="rId2"/>
          <a:stretch>
            <a:fillRect/>
          </a:stretch>
        </p:blipFill>
        <p:spPr>
          <a:xfrm>
            <a:off x="1936354" y="3598797"/>
            <a:ext cx="4562631" cy="2955695"/>
          </a:xfrm>
          <a:prstGeom prst="rect">
            <a:avLst/>
          </a:prstGeom>
        </p:spPr>
      </p:pic>
      <p:sp>
        <p:nvSpPr>
          <p:cNvPr id="6" name="Slide Number Placeholder 5"/>
          <p:cNvSpPr>
            <a:spLocks noGrp="1"/>
          </p:cNvSpPr>
          <p:nvPr>
            <p:ph type="sldNum" sz="quarter" idx="4"/>
          </p:nvPr>
        </p:nvSpPr>
        <p:spPr/>
        <p:txBody>
          <a:bodyPr/>
          <a:lstStyle/>
          <a:p>
            <a:fld id="{600BAA8B-998A-4793-9AB8-94EE2C3B2243}" type="slidenum">
              <a:rPr lang="en-US" smtClean="0"/>
              <a:pPr/>
              <a:t>7</a:t>
            </a:fld>
            <a:endParaRPr lang="en-US" dirty="0"/>
          </a:p>
        </p:txBody>
      </p:sp>
    </p:spTree>
    <p:extLst>
      <p:ext uri="{BB962C8B-B14F-4D97-AF65-F5344CB8AC3E}">
        <p14:creationId xmlns:p14="http://schemas.microsoft.com/office/powerpoint/2010/main" val="175877169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Educator Shortage Survey Information</a:t>
            </a:r>
            <a:endParaRPr lang="en-US" dirty="0"/>
          </a:p>
        </p:txBody>
      </p:sp>
    </p:spTree>
    <p:extLst>
      <p:ext uri="{BB962C8B-B14F-4D97-AF65-F5344CB8AC3E}">
        <p14:creationId xmlns:p14="http://schemas.microsoft.com/office/powerpoint/2010/main" val="162163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Educator Shortage Survey: Purposes and Uses of Data</a:t>
            </a:r>
            <a:endParaRPr lang="en-US" dirty="0"/>
          </a:p>
        </p:txBody>
      </p:sp>
      <p:sp>
        <p:nvSpPr>
          <p:cNvPr id="3" name="Content Placeholder 2"/>
          <p:cNvSpPr>
            <a:spLocks noGrp="1"/>
          </p:cNvSpPr>
          <p:nvPr>
            <p:ph idx="1"/>
          </p:nvPr>
        </p:nvSpPr>
        <p:spPr>
          <a:xfrm>
            <a:off x="274319" y="1463040"/>
            <a:ext cx="8713161" cy="4351338"/>
          </a:xfrm>
        </p:spPr>
        <p:txBody>
          <a:bodyPr/>
          <a:lstStyle/>
          <a:p>
            <a:pPr>
              <a:spcBef>
                <a:spcPts val="600"/>
              </a:spcBef>
            </a:pPr>
            <a:r>
              <a:rPr lang="en-US" dirty="0" smtClean="0"/>
              <a:t>These exact shortage data allow CDE to identify educator shortage areas for all districts in Colorado and are reported to the Colorado Legislature to inform decisions regarding support to districts in recruiting and retaining educators.</a:t>
            </a:r>
          </a:p>
          <a:p>
            <a:pPr>
              <a:spcBef>
                <a:spcPts val="600"/>
              </a:spcBef>
            </a:pPr>
            <a:endParaRPr lang="en-US" dirty="0" smtClean="0"/>
          </a:p>
          <a:p>
            <a:pPr>
              <a:spcBef>
                <a:spcPts val="600"/>
              </a:spcBef>
            </a:pPr>
            <a:r>
              <a:rPr lang="en-US" dirty="0" smtClean="0"/>
              <a:t>Additionally, this enables CDE to provide accurate data to the USDOE in order for our educators to receive appropriate loan benefits. </a:t>
            </a:r>
          </a:p>
          <a:p>
            <a:pPr>
              <a:spcBef>
                <a:spcPts val="600"/>
              </a:spcBef>
            </a:pPr>
            <a:r>
              <a:rPr lang="en-US" dirty="0" smtClean="0"/>
              <a:t/>
            </a:r>
            <a:br>
              <a:rPr lang="en-US" dirty="0" smtClean="0"/>
            </a:br>
            <a:endParaRPr lang="en-US" dirty="0"/>
          </a:p>
        </p:txBody>
      </p:sp>
      <p:sp>
        <p:nvSpPr>
          <p:cNvPr id="10" name="Slide Number Placeholder 3"/>
          <p:cNvSpPr>
            <a:spLocks noGrp="1"/>
          </p:cNvSpPr>
          <p:nvPr>
            <p:ph type="sldNum" sz="quarter" idx="4"/>
          </p:nvPr>
        </p:nvSpPr>
        <p:spPr>
          <a:xfrm>
            <a:off x="220133" y="6356350"/>
            <a:ext cx="408517" cy="365125"/>
          </a:xfrm>
        </p:spPr>
        <p:txBody>
          <a:bodyPr/>
          <a:lstStyle/>
          <a:p>
            <a:fld id="{F3BB4DA8-E453-4922-A417-ACADF4002E62}" type="slidenum">
              <a:rPr lang="en-US" smtClean="0"/>
              <a:t>71</a:t>
            </a:fld>
            <a:endParaRPr lang="en-US" dirty="0"/>
          </a:p>
        </p:txBody>
      </p:sp>
    </p:spTree>
    <p:extLst>
      <p:ext uri="{BB962C8B-B14F-4D97-AF65-F5344CB8AC3E}">
        <p14:creationId xmlns:p14="http://schemas.microsoft.com/office/powerpoint/2010/main" val="19987617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Educator Shortage Survey</a:t>
            </a:r>
            <a:r>
              <a:rPr lang="en-US" dirty="0" smtClean="0"/>
              <a:t>: Requirements</a:t>
            </a:r>
            <a:endParaRPr lang="en-US" dirty="0"/>
          </a:p>
        </p:txBody>
      </p:sp>
      <p:sp>
        <p:nvSpPr>
          <p:cNvPr id="3" name="Content Placeholder 2"/>
          <p:cNvSpPr>
            <a:spLocks noGrp="1"/>
          </p:cNvSpPr>
          <p:nvPr>
            <p:ph idx="1"/>
          </p:nvPr>
        </p:nvSpPr>
        <p:spPr>
          <a:xfrm>
            <a:off x="220133" y="1463039"/>
            <a:ext cx="8684970" cy="5077803"/>
          </a:xfrm>
        </p:spPr>
        <p:txBody>
          <a:bodyPr/>
          <a:lstStyle/>
          <a:p>
            <a:pPr>
              <a:spcBef>
                <a:spcPts val="600"/>
              </a:spcBef>
            </a:pPr>
            <a:r>
              <a:rPr lang="en-US" i="1" dirty="0" smtClean="0"/>
              <a:t>HB 17-1003 </a:t>
            </a:r>
            <a:r>
              <a:rPr lang="en-US" dirty="0" smtClean="0"/>
              <a:t>required </a:t>
            </a:r>
            <a:r>
              <a:rPr lang="en-US" dirty="0"/>
              <a:t>that the Colorado Department of Higher Education in conjunction with the CDE submit an action plan regarding educator shortages to the Legislature. In that plan and as a follow up, CDE and CDHE were asked to provide factual information about the educator shortages across Colorado. </a:t>
            </a:r>
          </a:p>
          <a:p>
            <a:pPr>
              <a:spcBef>
                <a:spcPts val="600"/>
              </a:spcBef>
            </a:pPr>
            <a:r>
              <a:rPr lang="en-US" i="1" dirty="0"/>
              <a:t>HB 18-1002 </a:t>
            </a:r>
            <a:r>
              <a:rPr lang="en-US" dirty="0"/>
              <a:t>requires CDE to annually identify geographic areas of the state and specific subject areas and grade levels for which there are critical shortages. </a:t>
            </a:r>
          </a:p>
          <a:p>
            <a:pPr>
              <a:spcBef>
                <a:spcPts val="600"/>
              </a:spcBef>
            </a:pPr>
            <a:r>
              <a:rPr lang="en-US" dirty="0"/>
              <a:t>Data are also required by </a:t>
            </a:r>
            <a:r>
              <a:rPr lang="en-US" dirty="0" smtClean="0"/>
              <a:t>USDOE </a:t>
            </a:r>
            <a:r>
              <a:rPr lang="en-US" dirty="0"/>
              <a:t>for annual submission in November of every year to meet the requirements for Federal benefits under the following regulations: </a:t>
            </a:r>
            <a:r>
              <a:rPr lang="en-US" i="1" dirty="0"/>
              <a:t>34 CFR 682.201(q), 34 CFR 674. 53(c), 34 CFR 686.</a:t>
            </a:r>
          </a:p>
          <a:p>
            <a:endParaRPr lang="en-US"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72</a:t>
            </a:fld>
            <a:endParaRPr lang="en-US" dirty="0"/>
          </a:p>
        </p:txBody>
      </p:sp>
    </p:spTree>
    <p:extLst>
      <p:ext uri="{BB962C8B-B14F-4D97-AF65-F5344CB8AC3E}">
        <p14:creationId xmlns:p14="http://schemas.microsoft.com/office/powerpoint/2010/main" val="21929618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Educator Shortage Survey Administration</a:t>
            </a:r>
            <a:endParaRPr lang="en-US" dirty="0"/>
          </a:p>
        </p:txBody>
      </p:sp>
      <p:sp>
        <p:nvSpPr>
          <p:cNvPr id="3" name="Content Placeholder 2"/>
          <p:cNvSpPr>
            <a:spLocks noGrp="1"/>
          </p:cNvSpPr>
          <p:nvPr>
            <p:ph idx="1"/>
          </p:nvPr>
        </p:nvSpPr>
        <p:spPr>
          <a:xfrm>
            <a:off x="628650" y="1463040"/>
            <a:ext cx="7886700" cy="4893310"/>
          </a:xfrm>
        </p:spPr>
        <p:txBody>
          <a:bodyPr/>
          <a:lstStyle/>
          <a:p>
            <a:r>
              <a:rPr lang="en-US" dirty="0" smtClean="0"/>
              <a:t>The Educator Shortage Survey is administered online through the link that will be posted at </a:t>
            </a:r>
            <a:r>
              <a:rPr lang="en-US" dirty="0" smtClean="0">
                <a:hlinkClick r:id="rId2"/>
              </a:rPr>
              <a:t>http://www.cde.state.co.us/datapipeline/snap_hr</a:t>
            </a:r>
            <a:endParaRPr lang="en-US" dirty="0" smtClean="0"/>
          </a:p>
          <a:p>
            <a:endParaRPr lang="en-US" sz="1000" dirty="0" smtClean="0"/>
          </a:p>
          <a:p>
            <a:r>
              <a:rPr lang="en-US" dirty="0" smtClean="0"/>
              <a:t>The survey should only be completed once for each district by appropriate staff. The district’s Human Resource team have these data and may want to have the screen shots of the items provided here in advance to locate the data.</a:t>
            </a:r>
          </a:p>
          <a:p>
            <a:endParaRPr lang="en-US" sz="1000" dirty="0" smtClean="0"/>
          </a:p>
          <a:p>
            <a:r>
              <a:rPr lang="en-US" dirty="0" smtClean="0"/>
              <a:t>Each district must complete the Educator Shortage Survey prior to obtaining CDE sign-off on the 2018-2019 Human Resources Snapshot. </a:t>
            </a:r>
          </a:p>
          <a:p>
            <a:endParaRPr lang="en-US" dirty="0" smtClean="0"/>
          </a:p>
        </p:txBody>
      </p:sp>
      <p:sp>
        <p:nvSpPr>
          <p:cNvPr id="4" name="Slide Number Placeholder 3"/>
          <p:cNvSpPr>
            <a:spLocks noGrp="1"/>
          </p:cNvSpPr>
          <p:nvPr>
            <p:ph type="sldNum" sz="quarter" idx="4"/>
          </p:nvPr>
        </p:nvSpPr>
        <p:spPr/>
        <p:txBody>
          <a:bodyPr/>
          <a:lstStyle/>
          <a:p>
            <a:fld id="{600BAA8B-998A-4793-9AB8-94EE2C3B2243}" type="slidenum">
              <a:rPr lang="en-US" smtClean="0"/>
              <a:pPr/>
              <a:t>73</a:t>
            </a:fld>
            <a:endParaRPr lang="en-US" dirty="0"/>
          </a:p>
        </p:txBody>
      </p:sp>
    </p:spTree>
    <p:extLst>
      <p:ext uri="{BB962C8B-B14F-4D97-AF65-F5344CB8AC3E}">
        <p14:creationId xmlns:p14="http://schemas.microsoft.com/office/powerpoint/2010/main" val="8899724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Educator Shortage Survey Items</a:t>
            </a:r>
            <a:endParaRPr lang="en-US" dirty="0"/>
          </a:p>
        </p:txBody>
      </p:sp>
      <p:pic>
        <p:nvPicPr>
          <p:cNvPr id="8" name="Content Placeholder 7"/>
          <p:cNvPicPr>
            <a:picLocks noGrp="1" noChangeAspect="1"/>
          </p:cNvPicPr>
          <p:nvPr>
            <p:ph idx="1"/>
          </p:nvPr>
        </p:nvPicPr>
        <p:blipFill>
          <a:blip r:embed="rId2"/>
          <a:stretch>
            <a:fillRect/>
          </a:stretch>
        </p:blipFill>
        <p:spPr>
          <a:xfrm>
            <a:off x="809298" y="1356582"/>
            <a:ext cx="6235826" cy="5151443"/>
          </a:xfrm>
        </p:spPr>
      </p:pic>
      <p:sp>
        <p:nvSpPr>
          <p:cNvPr id="5" name="Slide Number Placeholder 4"/>
          <p:cNvSpPr>
            <a:spLocks noGrp="1"/>
          </p:cNvSpPr>
          <p:nvPr>
            <p:ph type="sldNum" sz="quarter" idx="4"/>
          </p:nvPr>
        </p:nvSpPr>
        <p:spPr/>
        <p:txBody>
          <a:bodyPr/>
          <a:lstStyle/>
          <a:p>
            <a:fld id="{600BAA8B-998A-4793-9AB8-94EE2C3B2243}" type="slidenum">
              <a:rPr lang="en-US" smtClean="0"/>
              <a:pPr/>
              <a:t>74</a:t>
            </a:fld>
            <a:endParaRPr lang="en-US" dirty="0"/>
          </a:p>
        </p:txBody>
      </p:sp>
    </p:spTree>
    <p:extLst>
      <p:ext uri="{BB962C8B-B14F-4D97-AF65-F5344CB8AC3E}">
        <p14:creationId xmlns:p14="http://schemas.microsoft.com/office/powerpoint/2010/main" val="20160847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3" y="0"/>
            <a:ext cx="7886700" cy="710141"/>
          </a:xfrm>
        </p:spPr>
        <p:txBody>
          <a:bodyPr/>
          <a:lstStyle/>
          <a:p>
            <a:r>
              <a:rPr lang="en-US" dirty="0" smtClean="0"/>
              <a:t>If your district had open positions that needed to be filled, this page appears and lists all educator endorsement areas</a:t>
            </a:r>
            <a:endParaRPr lang="en-US" dirty="0"/>
          </a:p>
        </p:txBody>
      </p:sp>
      <p:pic>
        <p:nvPicPr>
          <p:cNvPr id="5" name="Content Placeholder 4"/>
          <p:cNvPicPr>
            <a:picLocks noGrp="1" noChangeAspect="1"/>
          </p:cNvPicPr>
          <p:nvPr>
            <p:ph idx="1"/>
          </p:nvPr>
        </p:nvPicPr>
        <p:blipFill>
          <a:blip r:embed="rId2"/>
          <a:stretch>
            <a:fillRect/>
          </a:stretch>
        </p:blipFill>
        <p:spPr>
          <a:xfrm>
            <a:off x="357572" y="1425146"/>
            <a:ext cx="8297821" cy="4596713"/>
          </a:xfrm>
        </p:spPr>
      </p:pic>
      <p:sp>
        <p:nvSpPr>
          <p:cNvPr id="4" name="Slide Number Placeholder 3"/>
          <p:cNvSpPr>
            <a:spLocks noGrp="1"/>
          </p:cNvSpPr>
          <p:nvPr>
            <p:ph type="sldNum" sz="quarter" idx="4"/>
          </p:nvPr>
        </p:nvSpPr>
        <p:spPr/>
        <p:txBody>
          <a:bodyPr/>
          <a:lstStyle/>
          <a:p>
            <a:fld id="{600BAA8B-998A-4793-9AB8-94EE2C3B2243}" type="slidenum">
              <a:rPr lang="en-US" smtClean="0"/>
              <a:pPr/>
              <a:t>75</a:t>
            </a:fld>
            <a:endParaRPr lang="en-US" dirty="0"/>
          </a:p>
        </p:txBody>
      </p:sp>
    </p:spTree>
    <p:extLst>
      <p:ext uri="{BB962C8B-B14F-4D97-AF65-F5344CB8AC3E}">
        <p14:creationId xmlns:p14="http://schemas.microsoft.com/office/powerpoint/2010/main" val="292712740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Last page of the Educator Shortage Survey</a:t>
            </a:r>
            <a:endParaRPr lang="en-US" dirty="0"/>
          </a:p>
        </p:txBody>
      </p:sp>
      <p:pic>
        <p:nvPicPr>
          <p:cNvPr id="5" name="Content Placeholder 4"/>
          <p:cNvPicPr>
            <a:picLocks noGrp="1" noChangeAspect="1"/>
          </p:cNvPicPr>
          <p:nvPr>
            <p:ph idx="1"/>
          </p:nvPr>
        </p:nvPicPr>
        <p:blipFill>
          <a:blip r:embed="rId2"/>
          <a:stretch>
            <a:fillRect/>
          </a:stretch>
        </p:blipFill>
        <p:spPr>
          <a:xfrm>
            <a:off x="1433384" y="1463675"/>
            <a:ext cx="6005384" cy="5037554"/>
          </a:xfrm>
        </p:spPr>
      </p:pic>
      <p:sp>
        <p:nvSpPr>
          <p:cNvPr id="4" name="Slide Number Placeholder 3"/>
          <p:cNvSpPr>
            <a:spLocks noGrp="1"/>
          </p:cNvSpPr>
          <p:nvPr>
            <p:ph type="sldNum" sz="quarter" idx="4"/>
          </p:nvPr>
        </p:nvSpPr>
        <p:spPr/>
        <p:txBody>
          <a:bodyPr/>
          <a:lstStyle/>
          <a:p>
            <a:fld id="{600BAA8B-998A-4793-9AB8-94EE2C3B2243}" type="slidenum">
              <a:rPr lang="en-US" smtClean="0"/>
              <a:pPr/>
              <a:t>76</a:t>
            </a:fld>
            <a:endParaRPr lang="en-US" dirty="0"/>
          </a:p>
        </p:txBody>
      </p:sp>
    </p:spTree>
    <p:extLst>
      <p:ext uri="{BB962C8B-B14F-4D97-AF65-F5344CB8AC3E}">
        <p14:creationId xmlns:p14="http://schemas.microsoft.com/office/powerpoint/2010/main" val="41237683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Resources</a:t>
            </a:r>
            <a:endParaRPr lang="en-US" dirty="0"/>
          </a:p>
        </p:txBody>
      </p:sp>
    </p:spTree>
    <p:extLst>
      <p:ext uri="{BB962C8B-B14F-4D97-AF65-F5344CB8AC3E}">
        <p14:creationId xmlns:p14="http://schemas.microsoft.com/office/powerpoint/2010/main" val="127934873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 and Contact Information</a:t>
            </a:r>
            <a:endParaRPr lang="en-US" dirty="0"/>
          </a:p>
        </p:txBody>
      </p:sp>
      <p:sp>
        <p:nvSpPr>
          <p:cNvPr id="3" name="Content Placeholder 2"/>
          <p:cNvSpPr>
            <a:spLocks noGrp="1"/>
          </p:cNvSpPr>
          <p:nvPr>
            <p:ph idx="1"/>
          </p:nvPr>
        </p:nvSpPr>
        <p:spPr>
          <a:xfrm>
            <a:off x="274319" y="1306522"/>
            <a:ext cx="8795539" cy="4351338"/>
          </a:xfrm>
        </p:spPr>
        <p:txBody>
          <a:bodyPr/>
          <a:lstStyle/>
          <a:p>
            <a:r>
              <a:rPr lang="en-US" sz="1800" dirty="0" smtClean="0"/>
              <a:t>Staff Interchange information:</a:t>
            </a:r>
          </a:p>
          <a:p>
            <a:pPr lvl="1"/>
            <a:r>
              <a:rPr lang="en-US" sz="1600" dirty="0" smtClean="0">
                <a:hlinkClick r:id="rId2"/>
              </a:rPr>
              <a:t>http://www.cde.state.co.us/datapipeline/inter_staff</a:t>
            </a:r>
            <a:endParaRPr lang="en-US" sz="1600" dirty="0" smtClean="0"/>
          </a:p>
          <a:p>
            <a:pPr lvl="1"/>
            <a:r>
              <a:rPr lang="en-US" sz="1600" dirty="0" smtClean="0"/>
              <a:t>Annette Severson: </a:t>
            </a:r>
            <a:r>
              <a:rPr lang="en-US" sz="1600" dirty="0" smtClean="0">
                <a:hlinkClick r:id="rId3"/>
              </a:rPr>
              <a:t>severson_a@cde.state.co.us</a:t>
            </a:r>
            <a:r>
              <a:rPr lang="en-US" sz="1600" dirty="0" smtClean="0"/>
              <a:t> (also HR)</a:t>
            </a:r>
          </a:p>
          <a:p>
            <a:pPr lvl="1"/>
            <a:r>
              <a:rPr lang="en-US" sz="1600" dirty="0" smtClean="0"/>
              <a:t>Lindsey Heitman: </a:t>
            </a:r>
            <a:r>
              <a:rPr lang="en-US" sz="1600" dirty="0" smtClean="0">
                <a:hlinkClick r:id="rId4"/>
              </a:rPr>
              <a:t>heitman_l@cde.state.co.us</a:t>
            </a:r>
            <a:r>
              <a:rPr lang="en-US" sz="1600" dirty="0" smtClean="0"/>
              <a:t> (also Dec Count)</a:t>
            </a:r>
          </a:p>
          <a:p>
            <a:pPr lvl="1"/>
            <a:endParaRPr lang="en-US" sz="1600" dirty="0" smtClean="0"/>
          </a:p>
          <a:p>
            <a:r>
              <a:rPr lang="en-US" sz="1800" dirty="0" smtClean="0"/>
              <a:t>Comparability and Teacher Qualifications Reporting:</a:t>
            </a:r>
          </a:p>
          <a:p>
            <a:pPr lvl="1"/>
            <a:r>
              <a:rPr lang="en-US" sz="1600" dirty="0" smtClean="0"/>
              <a:t>Donna Morganstern: </a:t>
            </a:r>
            <a:r>
              <a:rPr lang="en-US" sz="1600" dirty="0" smtClean="0">
                <a:hlinkClick r:id="rId5"/>
              </a:rPr>
              <a:t>morganstern_d@cde.state.co.us</a:t>
            </a:r>
            <a:r>
              <a:rPr lang="en-US" sz="1600" dirty="0" smtClean="0"/>
              <a:t> </a:t>
            </a:r>
          </a:p>
          <a:p>
            <a:pPr lvl="1"/>
            <a:r>
              <a:rPr lang="en-US" sz="1600" dirty="0" smtClean="0"/>
              <a:t>Barbara Vassis: </a:t>
            </a:r>
            <a:r>
              <a:rPr lang="en-US" sz="1600" dirty="0" smtClean="0">
                <a:hlinkClick r:id="rId6"/>
              </a:rPr>
              <a:t>vassis_b@cde.state.co.us</a:t>
            </a:r>
            <a:endParaRPr lang="en-US" sz="1600" dirty="0" smtClean="0"/>
          </a:p>
          <a:p>
            <a:pPr lvl="1"/>
            <a:r>
              <a:rPr lang="en-US" sz="1600" dirty="0" smtClean="0">
                <a:hlinkClick r:id="rId7"/>
              </a:rPr>
              <a:t>http://www.cde.state.co.us/fedprograms/ti/a_comp</a:t>
            </a:r>
            <a:endParaRPr lang="en-US" sz="1600" dirty="0" smtClean="0"/>
          </a:p>
          <a:p>
            <a:pPr lvl="2"/>
            <a:r>
              <a:rPr lang="en-US" sz="1400" dirty="0" smtClean="0"/>
              <a:t>Site will updated to describe the new process for demonstrating comparability</a:t>
            </a:r>
          </a:p>
          <a:p>
            <a:pPr lvl="1"/>
            <a:r>
              <a:rPr lang="en-US" sz="1600" dirty="0" smtClean="0">
                <a:hlinkClick r:id="rId8"/>
              </a:rPr>
              <a:t>http://www.cde.state.co.us/fedprograms/tii/a_hqt</a:t>
            </a:r>
            <a:endParaRPr lang="en-US" sz="1600" dirty="0" smtClean="0"/>
          </a:p>
          <a:p>
            <a:pPr lvl="1"/>
            <a:endParaRPr lang="en-US" sz="1600" dirty="0" smtClean="0"/>
          </a:p>
          <a:p>
            <a:r>
              <a:rPr lang="en-US" sz="1800" dirty="0" smtClean="0"/>
              <a:t>Snapshot information: </a:t>
            </a:r>
          </a:p>
          <a:p>
            <a:pPr marL="285750" indent="-285750">
              <a:buFont typeface="Arial" panose="020B0604020202020204" pitchFamily="34" charset="0"/>
              <a:buChar char="•"/>
            </a:pPr>
            <a:r>
              <a:rPr lang="en-US" sz="1800" dirty="0" smtClean="0"/>
              <a:t>Human Resources - </a:t>
            </a:r>
            <a:r>
              <a:rPr lang="en-US" sz="1600" dirty="0" smtClean="0">
                <a:hlinkClick r:id="rId9"/>
              </a:rPr>
              <a:t>http://www.cde.state.co.us/datapipeline/snap_hr</a:t>
            </a:r>
            <a:endParaRPr lang="en-US" sz="1600" dirty="0"/>
          </a:p>
          <a:p>
            <a:pPr marL="285750" indent="-285750">
              <a:buFont typeface="Arial" panose="020B0604020202020204" pitchFamily="34" charset="0"/>
              <a:buChar char="•"/>
            </a:pPr>
            <a:r>
              <a:rPr lang="en-US" sz="1800" dirty="0" smtClean="0"/>
              <a:t>Special Education December Count - </a:t>
            </a:r>
            <a:r>
              <a:rPr lang="en-US" sz="1600" dirty="0" smtClean="0">
                <a:hlinkClick r:id="rId10"/>
              </a:rPr>
              <a:t>http://www.cde.state.co.us/datapipeline/snap_sped-december</a:t>
            </a:r>
            <a:endParaRPr lang="en-US" sz="1600" dirty="0"/>
          </a:p>
        </p:txBody>
      </p:sp>
      <p:sp>
        <p:nvSpPr>
          <p:cNvPr id="4" name="Slide Number Placeholder 3"/>
          <p:cNvSpPr>
            <a:spLocks noGrp="1"/>
          </p:cNvSpPr>
          <p:nvPr>
            <p:ph type="sldNum" sz="quarter" idx="4"/>
          </p:nvPr>
        </p:nvSpPr>
        <p:spPr/>
        <p:txBody>
          <a:bodyPr/>
          <a:lstStyle/>
          <a:p>
            <a:fld id="{600BAA8B-998A-4793-9AB8-94EE2C3B2243}" type="slidenum">
              <a:rPr lang="en-US" smtClean="0"/>
              <a:pPr/>
              <a:t>78</a:t>
            </a:fld>
            <a:endParaRPr lang="en-US" dirty="0"/>
          </a:p>
        </p:txBody>
      </p:sp>
    </p:spTree>
    <p:extLst>
      <p:ext uri="{BB962C8B-B14F-4D97-AF65-F5344CB8AC3E}">
        <p14:creationId xmlns:p14="http://schemas.microsoft.com/office/powerpoint/2010/main" val="229756440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Thank you for joining us!</a:t>
            </a:r>
            <a:endParaRPr lang="en-US" dirty="0"/>
          </a:p>
        </p:txBody>
      </p:sp>
      <p:sp>
        <p:nvSpPr>
          <p:cNvPr id="8" name="Content Placeholder 7"/>
          <p:cNvSpPr>
            <a:spLocks noGrp="1"/>
          </p:cNvSpPr>
          <p:nvPr>
            <p:ph idx="1"/>
          </p:nvPr>
        </p:nvSpPr>
        <p:spPr>
          <a:xfrm>
            <a:off x="628650" y="1463040"/>
            <a:ext cx="7886700" cy="3965695"/>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Questions?</a:t>
            </a:r>
          </a:p>
          <a:p>
            <a:pPr lvl="1"/>
            <a:r>
              <a:rPr lang="en-US" dirty="0" smtClean="0"/>
              <a:t>Annette Severson: </a:t>
            </a:r>
            <a:r>
              <a:rPr lang="en-US" dirty="0" smtClean="0">
                <a:hlinkClick r:id="rId3"/>
              </a:rPr>
              <a:t>Severson_a@cde.state.co.us</a:t>
            </a:r>
            <a:r>
              <a:rPr lang="en-US" dirty="0" smtClean="0"/>
              <a:t> </a:t>
            </a:r>
          </a:p>
          <a:p>
            <a:pPr lvl="1"/>
            <a:r>
              <a:rPr lang="en-US" dirty="0" smtClean="0"/>
              <a:t>Lindsey Heitman: </a:t>
            </a:r>
            <a:r>
              <a:rPr lang="en-US" dirty="0" smtClean="0">
                <a:hlinkClick r:id="rId4"/>
              </a:rPr>
              <a:t>heitman_l@cde.state.co.us</a:t>
            </a:r>
            <a:endParaRPr lang="en-US" dirty="0" smtClean="0"/>
          </a:p>
          <a:p>
            <a:pPr lvl="1"/>
            <a:endParaRPr lang="en-US" dirty="0" smtClean="0"/>
          </a:p>
          <a:p>
            <a:pPr lvl="2"/>
            <a:endParaRPr lang="en-US" dirty="0"/>
          </a:p>
        </p:txBody>
      </p:sp>
      <p:pic>
        <p:nvPicPr>
          <p:cNvPr id="5" name="Picture 4"/>
          <p:cNvPicPr>
            <a:picLocks noChangeAspect="1"/>
          </p:cNvPicPr>
          <p:nvPr/>
        </p:nvPicPr>
        <p:blipFill>
          <a:blip r:embed="rId5"/>
          <a:stretch>
            <a:fillRect/>
          </a:stretch>
        </p:blipFill>
        <p:spPr>
          <a:xfrm>
            <a:off x="1786758" y="1463040"/>
            <a:ext cx="4563529" cy="3597583"/>
          </a:xfrm>
          <a:prstGeom prst="rect">
            <a:avLst/>
          </a:prstGeom>
        </p:spPr>
      </p:pic>
    </p:spTree>
    <p:extLst>
      <p:ext uri="{BB962C8B-B14F-4D97-AF65-F5344CB8AC3E}">
        <p14:creationId xmlns:p14="http://schemas.microsoft.com/office/powerpoint/2010/main" val="35815117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mtClean="0"/>
              <a:t>Staff Interchange Overview</a:t>
            </a:r>
            <a:endParaRPr lang="en-US" dirty="0"/>
          </a:p>
        </p:txBody>
      </p:sp>
    </p:spTree>
    <p:extLst>
      <p:ext uri="{BB962C8B-B14F-4D97-AF65-F5344CB8AC3E}">
        <p14:creationId xmlns:p14="http://schemas.microsoft.com/office/powerpoint/2010/main" val="10851699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Interchange Process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60003398"/>
              </p:ext>
            </p:extLst>
          </p:nvPr>
        </p:nvGraphicFramePr>
        <p:xfrm>
          <a:off x="628650" y="146367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Up Arrow 6"/>
          <p:cNvSpPr/>
          <p:nvPr/>
        </p:nvSpPr>
        <p:spPr>
          <a:xfrm>
            <a:off x="1317669" y="3289498"/>
            <a:ext cx="609600" cy="489204"/>
          </a:xfrm>
          <a:prstGeom prst="up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
          <p:cNvSpPr/>
          <p:nvPr/>
        </p:nvSpPr>
        <p:spPr>
          <a:xfrm>
            <a:off x="2447344" y="5370883"/>
            <a:ext cx="4484916" cy="1173299"/>
          </a:xfrm>
          <a:prstGeom prst="roundRect">
            <a:avLst/>
          </a:prstGeom>
          <a:solidFill>
            <a:schemeClr val="accent6">
              <a:lumMod val="75000"/>
            </a:schemeClr>
          </a:solidFill>
          <a:ln>
            <a:solidFill>
              <a:schemeClr val="bg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smtClean="0">
                <a:solidFill>
                  <a:schemeClr val="bg1"/>
                </a:solidFill>
              </a:rPr>
              <a:t>Once No Errors in All Files Needed -&gt; Create Snapshot</a:t>
            </a:r>
            <a:endParaRPr lang="en-US" sz="2500" b="1" dirty="0">
              <a:solidFill>
                <a:schemeClr val="bg1"/>
              </a:solidFill>
            </a:endParaRPr>
          </a:p>
        </p:txBody>
      </p:sp>
      <p:sp>
        <p:nvSpPr>
          <p:cNvPr id="6" name="Bent-Up Arrow 5"/>
          <p:cNvSpPr/>
          <p:nvPr/>
        </p:nvSpPr>
        <p:spPr>
          <a:xfrm rot="5563238">
            <a:off x="1218040" y="5172303"/>
            <a:ext cx="1008899" cy="1192957"/>
          </a:xfrm>
          <a:prstGeom prst="bentUp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p:cNvSpPr>
            <a:spLocks noGrp="1"/>
          </p:cNvSpPr>
          <p:nvPr>
            <p:ph type="sldNum" sz="quarter" idx="4"/>
          </p:nvPr>
        </p:nvSpPr>
        <p:spPr/>
        <p:txBody>
          <a:bodyPr/>
          <a:lstStyle/>
          <a:p>
            <a:fld id="{600BAA8B-998A-4793-9AB8-94EE2C3B2243}" type="slidenum">
              <a:rPr lang="en-US" smtClean="0"/>
              <a:pPr/>
              <a:t>9</a:t>
            </a:fld>
            <a:endParaRPr lang="en-US" dirty="0"/>
          </a:p>
        </p:txBody>
      </p:sp>
    </p:spTree>
    <p:extLst>
      <p:ext uri="{BB962C8B-B14F-4D97-AF65-F5344CB8AC3E}">
        <p14:creationId xmlns:p14="http://schemas.microsoft.com/office/powerpoint/2010/main" val="480252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ht Blue to Green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1753</TotalTime>
  <Words>4006</Words>
  <Application>Microsoft Office PowerPoint</Application>
  <PresentationFormat>On-screen Show (4:3)</PresentationFormat>
  <Paragraphs>588</Paragraphs>
  <Slides>79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Arial</vt:lpstr>
      <vt:lpstr>Calibri</vt:lpstr>
      <vt:lpstr>Calibri Light</vt:lpstr>
      <vt:lpstr>Museo Slab 500</vt:lpstr>
      <vt:lpstr>Times New Roman</vt:lpstr>
      <vt:lpstr>Trebuchet MS</vt:lpstr>
      <vt:lpstr>Wingdings</vt:lpstr>
      <vt:lpstr>Light Blue to Green Theme</vt:lpstr>
      <vt:lpstr>2018-19 Staff Interchange </vt:lpstr>
      <vt:lpstr>Agenda</vt:lpstr>
      <vt:lpstr>Pipeline Review</vt:lpstr>
      <vt:lpstr>Glossary of Terms</vt:lpstr>
      <vt:lpstr>Website Overview</vt:lpstr>
      <vt:lpstr>Website Overview - Interchanges</vt:lpstr>
      <vt:lpstr>Screenshot of Staff Profile File Layout</vt:lpstr>
      <vt:lpstr>Staff Interchange Overview</vt:lpstr>
      <vt:lpstr>Interchange Process</vt:lpstr>
      <vt:lpstr>Staff Interchange Files</vt:lpstr>
      <vt:lpstr>Staff Interchange Uses</vt:lpstr>
      <vt:lpstr>Human Resources – Use of Data</vt:lpstr>
      <vt:lpstr>Criteria for Human Resources Records</vt:lpstr>
      <vt:lpstr>Special Education December Count– Use of Data</vt:lpstr>
      <vt:lpstr>Criteria for Special Education December Count Records</vt:lpstr>
      <vt:lpstr>Timeline</vt:lpstr>
      <vt:lpstr>Staff Interchange Timeline  (Now – Dec 2018)</vt:lpstr>
      <vt:lpstr>Timeline – Highlights of Snapshots</vt:lpstr>
      <vt:lpstr>Timeline  - Resources</vt:lpstr>
      <vt:lpstr>Data Pipeline Steps</vt:lpstr>
      <vt:lpstr>Identity Management Roles</vt:lpstr>
      <vt:lpstr>More about the roles</vt:lpstr>
      <vt:lpstr>Authoritative Source</vt:lpstr>
      <vt:lpstr>Create Files</vt:lpstr>
      <vt:lpstr>Creating Staff File/Assignment – Helpful Tips</vt:lpstr>
      <vt:lpstr>Referencing/Using Last Year’s Data File</vt:lpstr>
      <vt:lpstr>Accessing Data Pipeline</vt:lpstr>
      <vt:lpstr>Pipeline Log-In Screen</vt:lpstr>
      <vt:lpstr>Pipeline Website Review</vt:lpstr>
      <vt:lpstr>File Upload – Format Checker</vt:lpstr>
      <vt:lpstr>Format Checker – Upload Results</vt:lpstr>
      <vt:lpstr>Format Checker Notes</vt:lpstr>
      <vt:lpstr>Data File Upload</vt:lpstr>
      <vt:lpstr>Data File Upload Notes</vt:lpstr>
      <vt:lpstr>Batch Maintenance Screen</vt:lpstr>
      <vt:lpstr>Batch Maintenance – Not Processed</vt:lpstr>
      <vt:lpstr>File Not Processed – Next Steps</vt:lpstr>
      <vt:lpstr>Batch Maintenance – File Processed</vt:lpstr>
      <vt:lpstr>File Processed – Next Steps</vt:lpstr>
      <vt:lpstr>Review Errors in Detail</vt:lpstr>
      <vt:lpstr>Cognos Reports</vt:lpstr>
      <vt:lpstr>Clicking on Cognos Reports-  Opens in a new Screen</vt:lpstr>
      <vt:lpstr>Staff Interchange Errors</vt:lpstr>
      <vt:lpstr>Error Reports</vt:lpstr>
      <vt:lpstr>Error Detail Report</vt:lpstr>
      <vt:lpstr>Error Detail Report- Excel</vt:lpstr>
      <vt:lpstr>Example of Error Report – in Excel</vt:lpstr>
      <vt:lpstr>Pipeline Reports</vt:lpstr>
      <vt:lpstr>Pipeline Error Reports –  Viewing Details</vt:lpstr>
      <vt:lpstr>Correcting Errors</vt:lpstr>
      <vt:lpstr>Batch Maintenance: No Errors</vt:lpstr>
      <vt:lpstr>Next Steps – Staff</vt:lpstr>
      <vt:lpstr>2018-19 File Updates and Review</vt:lpstr>
      <vt:lpstr>Staff Profile Overview </vt:lpstr>
      <vt:lpstr>Overall Performance and Quality Standard Ratings</vt:lpstr>
      <vt:lpstr>Staff Profile Updates  (changes from 2017-18)</vt:lpstr>
      <vt:lpstr>Staff Assignment Overview</vt:lpstr>
      <vt:lpstr>Staff Assignment Record Example</vt:lpstr>
      <vt:lpstr>Staff Assignment Updates</vt:lpstr>
      <vt:lpstr>Grant Codes</vt:lpstr>
      <vt:lpstr>Purpose of Including Grant Codes for Instructional Staff</vt:lpstr>
      <vt:lpstr>Reporting Grant Codes for General Education Staff</vt:lpstr>
      <vt:lpstr>Reporting Grant Codes – Example 1</vt:lpstr>
      <vt:lpstr>Reporting Grant Codes – Example 2 </vt:lpstr>
      <vt:lpstr>Reporting Grant Codes – Example 3 (option a)</vt:lpstr>
      <vt:lpstr>Reporting Grant Codes – Example 3 (option b)</vt:lpstr>
      <vt:lpstr>Demonstrates In-Field Status 1 Review</vt:lpstr>
      <vt:lpstr>Purpose of the ESSA In-Field Crosswalk</vt:lpstr>
      <vt:lpstr>ESSA In-Field Crosswalk</vt:lpstr>
      <vt:lpstr>Educator Shortage Survey Information</vt:lpstr>
      <vt:lpstr>Educator Shortage Survey: Purposes and Uses of Data</vt:lpstr>
      <vt:lpstr>Educator Shortage Survey: Requirements</vt:lpstr>
      <vt:lpstr>Educator Shortage Survey Administration</vt:lpstr>
      <vt:lpstr>Educator Shortage Survey Items</vt:lpstr>
      <vt:lpstr>If your district had open positions that needed to be filled, this page appears and lists all educator endorsement areas</vt:lpstr>
      <vt:lpstr>Last page of the Educator Shortage Survey</vt:lpstr>
      <vt:lpstr>Resources</vt:lpstr>
      <vt:lpstr>Resources and Contact Information</vt:lpstr>
      <vt:lpstr>Thank you for joining us!</vt:lpstr>
    </vt:vector>
  </TitlesOfParts>
  <Company>Colorado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Severson, Annette</cp:lastModifiedBy>
  <cp:revision>180</cp:revision>
  <dcterms:created xsi:type="dcterms:W3CDTF">2018-01-08T21:58:16Z</dcterms:created>
  <dcterms:modified xsi:type="dcterms:W3CDTF">2018-09-27T19:52:45Z</dcterms:modified>
</cp:coreProperties>
</file>