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63" r:id="rId2"/>
    <p:sldId id="273" r:id="rId3"/>
    <p:sldId id="385" r:id="rId4"/>
    <p:sldId id="389" r:id="rId5"/>
    <p:sldId id="394" r:id="rId6"/>
    <p:sldId id="415" r:id="rId7"/>
    <p:sldId id="348" r:id="rId8"/>
    <p:sldId id="400" r:id="rId9"/>
    <p:sldId id="401" r:id="rId10"/>
    <p:sldId id="402" r:id="rId11"/>
    <p:sldId id="349" r:id="rId12"/>
    <p:sldId id="399" r:id="rId13"/>
    <p:sldId id="350" r:id="rId14"/>
    <p:sldId id="387" r:id="rId15"/>
    <p:sldId id="406" r:id="rId16"/>
    <p:sldId id="407" r:id="rId17"/>
    <p:sldId id="405" r:id="rId18"/>
    <p:sldId id="408" r:id="rId19"/>
    <p:sldId id="388" r:id="rId20"/>
    <p:sldId id="395" r:id="rId21"/>
    <p:sldId id="370" r:id="rId22"/>
    <p:sldId id="353" r:id="rId23"/>
    <p:sldId id="357" r:id="rId24"/>
    <p:sldId id="358" r:id="rId25"/>
    <p:sldId id="359" r:id="rId26"/>
    <p:sldId id="360" r:id="rId27"/>
    <p:sldId id="361" r:id="rId28"/>
    <p:sldId id="391" r:id="rId29"/>
    <p:sldId id="282" r:id="rId30"/>
    <p:sldId id="283" r:id="rId31"/>
    <p:sldId id="293" r:id="rId32"/>
    <p:sldId id="295" r:id="rId33"/>
    <p:sldId id="352" r:id="rId34"/>
    <p:sldId id="298" r:id="rId35"/>
    <p:sldId id="299" r:id="rId36"/>
    <p:sldId id="301" r:id="rId37"/>
    <p:sldId id="300" r:id="rId38"/>
    <p:sldId id="373" r:id="rId39"/>
    <p:sldId id="355" r:id="rId40"/>
    <p:sldId id="356" r:id="rId41"/>
    <p:sldId id="382" r:id="rId42"/>
    <p:sldId id="307" r:id="rId43"/>
    <p:sldId id="374" r:id="rId44"/>
    <p:sldId id="375" r:id="rId45"/>
    <p:sldId id="376" r:id="rId46"/>
    <p:sldId id="377" r:id="rId47"/>
    <p:sldId id="403" r:id="rId48"/>
    <p:sldId id="379" r:id="rId49"/>
    <p:sldId id="380" r:id="rId50"/>
    <p:sldId id="372" r:id="rId51"/>
    <p:sldId id="381" r:id="rId52"/>
    <p:sldId id="309" r:id="rId53"/>
    <p:sldId id="383" r:id="rId54"/>
    <p:sldId id="313" r:id="rId55"/>
    <p:sldId id="315" r:id="rId56"/>
    <p:sldId id="316" r:id="rId57"/>
    <p:sldId id="319" r:id="rId58"/>
    <p:sldId id="320" r:id="rId59"/>
    <p:sldId id="321" r:id="rId60"/>
    <p:sldId id="322" r:id="rId61"/>
    <p:sldId id="384" r:id="rId62"/>
    <p:sldId id="324" r:id="rId63"/>
    <p:sldId id="325" r:id="rId64"/>
    <p:sldId id="326" r:id="rId65"/>
    <p:sldId id="404" r:id="rId66"/>
    <p:sldId id="327" r:id="rId67"/>
    <p:sldId id="328" r:id="rId68"/>
    <p:sldId id="339" r:id="rId69"/>
    <p:sldId id="340" r:id="rId70"/>
    <p:sldId id="365" r:id="rId71"/>
    <p:sldId id="344" r:id="rId72"/>
    <p:sldId id="393" r:id="rId73"/>
    <p:sldId id="411" r:id="rId74"/>
    <p:sldId id="412" r:id="rId75"/>
    <p:sldId id="413" r:id="rId76"/>
    <p:sldId id="371" r:id="rId77"/>
    <p:sldId id="346" r:id="rId78"/>
    <p:sldId id="414"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EF7521"/>
    <a:srgbClr val="000000"/>
    <a:srgbClr val="6EC4E7"/>
    <a:srgbClr val="33CCFF"/>
    <a:srgbClr val="5C6670"/>
    <a:srgbClr val="FFC846"/>
    <a:srgbClr val="101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590" autoAdjust="0"/>
  </p:normalViewPr>
  <p:slideViewPr>
    <p:cSldViewPr snapToGrid="0">
      <p:cViewPr varScale="1">
        <p:scale>
          <a:sx n="102" d="100"/>
          <a:sy n="102" d="100"/>
        </p:scale>
        <p:origin x="-883"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74D92-624A-4DEA-A011-B4E0F84FBB6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DA5AE9CA-B776-4372-BA1A-D5314108ADB2}">
      <dgm:prSet phldrT="[Text]"/>
      <dgm:spPr>
        <a:solidFill>
          <a:schemeClr val="accent2">
            <a:lumMod val="75000"/>
          </a:schemeClr>
        </a:solidFill>
      </dgm:spPr>
      <dgm:t>
        <a:bodyPr/>
        <a:lstStyle/>
        <a:p>
          <a:r>
            <a:rPr lang="en-US" cap="all" baseline="0" dirty="0" smtClean="0"/>
            <a:t>General Overview</a:t>
          </a:r>
          <a:endParaRPr lang="en-US" cap="all" baseline="0" dirty="0"/>
        </a:p>
      </dgm:t>
    </dgm:pt>
    <dgm:pt modelId="{7FEE46F8-78CA-4FC6-8C2E-86146E21EDF7}" type="parTrans" cxnId="{D9C80FDB-B4E4-4FC9-BBF8-DE2D2DAEAB70}">
      <dgm:prSet/>
      <dgm:spPr/>
      <dgm:t>
        <a:bodyPr/>
        <a:lstStyle/>
        <a:p>
          <a:endParaRPr lang="en-US"/>
        </a:p>
      </dgm:t>
    </dgm:pt>
    <dgm:pt modelId="{A02C973E-0B0B-41D5-8FEA-1E513640ABB4}" type="sibTrans" cxnId="{D9C80FDB-B4E4-4FC9-BBF8-DE2D2DAEAB70}">
      <dgm:prSet/>
      <dgm:spPr/>
      <dgm:t>
        <a:bodyPr/>
        <a:lstStyle/>
        <a:p>
          <a:endParaRPr lang="en-US"/>
        </a:p>
      </dgm:t>
    </dgm:pt>
    <dgm:pt modelId="{FB341C59-093A-47B4-A345-23400DB76FB5}">
      <dgm:prSet phldrT="[Text]"/>
      <dgm:spPr>
        <a:solidFill>
          <a:srgbClr val="00B050"/>
        </a:solidFill>
      </dgm:spPr>
      <dgm:t>
        <a:bodyPr/>
        <a:lstStyle/>
        <a:p>
          <a:r>
            <a:rPr lang="en-US" cap="all" baseline="0" dirty="0" smtClean="0"/>
            <a:t>Accessing the Data Pipeline</a:t>
          </a:r>
          <a:endParaRPr lang="en-US" cap="all" baseline="0" dirty="0"/>
        </a:p>
      </dgm:t>
    </dgm:pt>
    <dgm:pt modelId="{922FE4DD-61CE-4783-A79F-87FEC9179ED4}" type="parTrans" cxnId="{C029BD09-541C-41D8-8CB0-40B8E74194D4}">
      <dgm:prSet/>
      <dgm:spPr/>
      <dgm:t>
        <a:bodyPr/>
        <a:lstStyle/>
        <a:p>
          <a:endParaRPr lang="en-US"/>
        </a:p>
      </dgm:t>
    </dgm:pt>
    <dgm:pt modelId="{AE1D2C98-BB48-4B44-9E5B-5FAE8F0E49E3}" type="sibTrans" cxnId="{C029BD09-541C-41D8-8CB0-40B8E74194D4}">
      <dgm:prSet/>
      <dgm:spPr/>
      <dgm:t>
        <a:bodyPr/>
        <a:lstStyle/>
        <a:p>
          <a:endParaRPr lang="en-US"/>
        </a:p>
      </dgm:t>
    </dgm:pt>
    <dgm:pt modelId="{986890FD-133E-4BEB-A968-DAFEA0D44236}">
      <dgm:prSet phldrT="[Text]"/>
      <dgm:spPr>
        <a:solidFill>
          <a:srgbClr val="0000FF"/>
        </a:solidFill>
      </dgm:spPr>
      <dgm:t>
        <a:bodyPr/>
        <a:lstStyle/>
        <a:p>
          <a:r>
            <a:rPr lang="en-US" cap="all" baseline="0" dirty="0" smtClean="0"/>
            <a:t>Snapshot Process</a:t>
          </a:r>
          <a:endParaRPr lang="en-US" cap="all" baseline="0" dirty="0"/>
        </a:p>
      </dgm:t>
    </dgm:pt>
    <dgm:pt modelId="{42BC7B25-4CF6-4519-BBA8-9ADA2DC16EA9}" type="parTrans" cxnId="{DDE1439D-D7BE-46D5-9566-B28DDC44CE49}">
      <dgm:prSet/>
      <dgm:spPr/>
      <dgm:t>
        <a:bodyPr/>
        <a:lstStyle/>
        <a:p>
          <a:endParaRPr lang="en-US"/>
        </a:p>
      </dgm:t>
    </dgm:pt>
    <dgm:pt modelId="{0045145A-76DE-473A-B375-1AA00FA0CBA2}" type="sibTrans" cxnId="{DDE1439D-D7BE-46D5-9566-B28DDC44CE49}">
      <dgm:prSet/>
      <dgm:spPr/>
      <dgm:t>
        <a:bodyPr/>
        <a:lstStyle/>
        <a:p>
          <a:endParaRPr lang="en-US"/>
        </a:p>
      </dgm:t>
    </dgm:pt>
    <dgm:pt modelId="{FF570AF7-34F9-4011-8D4E-5EB0B5F60B4A}">
      <dgm:prSet phldrT="[Text]"/>
      <dgm:spPr>
        <a:solidFill>
          <a:srgbClr val="CC3300"/>
        </a:solidFill>
      </dgm:spPr>
      <dgm:t>
        <a:bodyPr/>
        <a:lstStyle/>
        <a:p>
          <a:r>
            <a:rPr lang="en-US" dirty="0" smtClean="0"/>
            <a:t>TIMELINE/RESOURCES/ASSISTANCE</a:t>
          </a:r>
          <a:endParaRPr lang="en-US" dirty="0"/>
        </a:p>
      </dgm:t>
    </dgm:pt>
    <dgm:pt modelId="{94BEC6C7-0167-404C-87C9-18C283376335}" type="parTrans" cxnId="{D74132D1-25A5-4B75-B091-3C3113961615}">
      <dgm:prSet/>
      <dgm:spPr/>
      <dgm:t>
        <a:bodyPr/>
        <a:lstStyle/>
        <a:p>
          <a:endParaRPr lang="en-US"/>
        </a:p>
      </dgm:t>
    </dgm:pt>
    <dgm:pt modelId="{723CC610-1732-4167-B29A-858E8FCCCAD7}" type="sibTrans" cxnId="{D74132D1-25A5-4B75-B091-3C3113961615}">
      <dgm:prSet/>
      <dgm:spPr/>
      <dgm:t>
        <a:bodyPr/>
        <a:lstStyle/>
        <a:p>
          <a:endParaRPr lang="en-US"/>
        </a:p>
      </dgm:t>
    </dgm:pt>
    <dgm:pt modelId="{A0F77CD3-409E-4CE7-8E15-2B3B4296A04F}" type="pres">
      <dgm:prSet presAssocID="{06774D92-624A-4DEA-A011-B4E0F84FBB66}" presName="linearFlow" presStyleCnt="0">
        <dgm:presLayoutVars>
          <dgm:dir/>
          <dgm:resizeHandles val="exact"/>
        </dgm:presLayoutVars>
      </dgm:prSet>
      <dgm:spPr/>
      <dgm:t>
        <a:bodyPr/>
        <a:lstStyle/>
        <a:p>
          <a:endParaRPr lang="en-US"/>
        </a:p>
      </dgm:t>
    </dgm:pt>
    <dgm:pt modelId="{9DE316F8-676C-4C7F-8F1B-EA3D08887DBB}" type="pres">
      <dgm:prSet presAssocID="{DA5AE9CA-B776-4372-BA1A-D5314108ADB2}" presName="composite" presStyleCnt="0"/>
      <dgm:spPr/>
    </dgm:pt>
    <dgm:pt modelId="{AA7C4588-3F1C-4A2E-8F0E-7A3C12CF8AA2}" type="pres">
      <dgm:prSet presAssocID="{DA5AE9CA-B776-4372-BA1A-D5314108ADB2}" presName="imgShp"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984FEBFB-42AD-4654-B9CA-92C15DF1A89D}" type="pres">
      <dgm:prSet presAssocID="{DA5AE9CA-B776-4372-BA1A-D5314108ADB2}" presName="txShp" presStyleLbl="node1" presStyleIdx="0" presStyleCnt="4">
        <dgm:presLayoutVars>
          <dgm:bulletEnabled val="1"/>
        </dgm:presLayoutVars>
      </dgm:prSet>
      <dgm:spPr/>
      <dgm:t>
        <a:bodyPr/>
        <a:lstStyle/>
        <a:p>
          <a:endParaRPr lang="en-US"/>
        </a:p>
      </dgm:t>
    </dgm:pt>
    <dgm:pt modelId="{F29F9269-1384-4E5D-872B-7EA7EA4EA843}" type="pres">
      <dgm:prSet presAssocID="{A02C973E-0B0B-41D5-8FEA-1E513640ABB4}" presName="spacing" presStyleCnt="0"/>
      <dgm:spPr/>
    </dgm:pt>
    <dgm:pt modelId="{7256FB16-6C2E-4F02-A613-6A9943C9B413}" type="pres">
      <dgm:prSet presAssocID="{FB341C59-093A-47B4-A345-23400DB76FB5}" presName="composite" presStyleCnt="0"/>
      <dgm:spPr/>
    </dgm:pt>
    <dgm:pt modelId="{5884D8E4-4076-4DEE-BA1E-5E3AC766120E}" type="pres">
      <dgm:prSet presAssocID="{FB341C59-093A-47B4-A345-23400DB76FB5}" presName="imgShp"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44000" r="-44000"/>
          </a:stretch>
        </a:blipFill>
      </dgm:spPr>
    </dgm:pt>
    <dgm:pt modelId="{A187D19D-9C6A-4553-A5D0-C2878607332B}" type="pres">
      <dgm:prSet presAssocID="{FB341C59-093A-47B4-A345-23400DB76FB5}" presName="txShp" presStyleLbl="node1" presStyleIdx="1" presStyleCnt="4">
        <dgm:presLayoutVars>
          <dgm:bulletEnabled val="1"/>
        </dgm:presLayoutVars>
      </dgm:prSet>
      <dgm:spPr/>
      <dgm:t>
        <a:bodyPr/>
        <a:lstStyle/>
        <a:p>
          <a:endParaRPr lang="en-US"/>
        </a:p>
      </dgm:t>
    </dgm:pt>
    <dgm:pt modelId="{024D9EB8-8AE5-449B-ADD8-B8CDB519E914}" type="pres">
      <dgm:prSet presAssocID="{AE1D2C98-BB48-4B44-9E5B-5FAE8F0E49E3}" presName="spacing" presStyleCnt="0"/>
      <dgm:spPr/>
    </dgm:pt>
    <dgm:pt modelId="{F4A2DA6F-52D5-4A73-975F-90BE5277D2A2}" type="pres">
      <dgm:prSet presAssocID="{986890FD-133E-4BEB-A968-DAFEA0D44236}" presName="composite" presStyleCnt="0"/>
      <dgm:spPr/>
    </dgm:pt>
    <dgm:pt modelId="{215CB070-B9DC-4B43-A358-17F63E6DAE52}" type="pres">
      <dgm:prSet presAssocID="{986890FD-133E-4BEB-A968-DAFEA0D44236}" presName="imgShp"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2000" r="-12000"/>
          </a:stretch>
        </a:blipFill>
      </dgm:spPr>
    </dgm:pt>
    <dgm:pt modelId="{D4E2F88E-9DB4-4EEE-930D-4014BCB55DD1}" type="pres">
      <dgm:prSet presAssocID="{986890FD-133E-4BEB-A968-DAFEA0D44236}" presName="txShp" presStyleLbl="node1" presStyleIdx="2" presStyleCnt="4">
        <dgm:presLayoutVars>
          <dgm:bulletEnabled val="1"/>
        </dgm:presLayoutVars>
      </dgm:prSet>
      <dgm:spPr/>
      <dgm:t>
        <a:bodyPr/>
        <a:lstStyle/>
        <a:p>
          <a:endParaRPr lang="en-US"/>
        </a:p>
      </dgm:t>
    </dgm:pt>
    <dgm:pt modelId="{92D877C6-9DE3-489E-A6CA-5D5A8F6BD685}" type="pres">
      <dgm:prSet presAssocID="{0045145A-76DE-473A-B375-1AA00FA0CBA2}" presName="spacing" presStyleCnt="0"/>
      <dgm:spPr/>
    </dgm:pt>
    <dgm:pt modelId="{BFE24773-68B4-471D-AB63-0D564C2C6219}" type="pres">
      <dgm:prSet presAssocID="{FF570AF7-34F9-4011-8D4E-5EB0B5F60B4A}" presName="composite" presStyleCnt="0"/>
      <dgm:spPr/>
    </dgm:pt>
    <dgm:pt modelId="{40FC0085-B1C1-40A8-94E6-F9612F97726F}" type="pres">
      <dgm:prSet presAssocID="{FF570AF7-34F9-4011-8D4E-5EB0B5F60B4A}" presName="imgShp" presStyleLbl="fgImgPlace1" presStyleIdx="3" presStyleCnt="4" custLinFactNeighborX="3109" custLinFactNeighborY="-2720"/>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t>
        <a:bodyPr/>
        <a:lstStyle/>
        <a:p>
          <a:endParaRPr lang="en-US"/>
        </a:p>
      </dgm:t>
    </dgm:pt>
    <dgm:pt modelId="{7CFBE67C-B9DF-44EA-A49A-0B3C61E3DA76}" type="pres">
      <dgm:prSet presAssocID="{FF570AF7-34F9-4011-8D4E-5EB0B5F60B4A}" presName="txShp" presStyleLbl="node1" presStyleIdx="3" presStyleCnt="4">
        <dgm:presLayoutVars>
          <dgm:bulletEnabled val="1"/>
        </dgm:presLayoutVars>
      </dgm:prSet>
      <dgm:spPr/>
      <dgm:t>
        <a:bodyPr/>
        <a:lstStyle/>
        <a:p>
          <a:endParaRPr lang="en-US"/>
        </a:p>
      </dgm:t>
    </dgm:pt>
  </dgm:ptLst>
  <dgm:cxnLst>
    <dgm:cxn modelId="{0801A281-C967-4486-8746-38657C9404AA}" type="presOf" srcId="{FB341C59-093A-47B4-A345-23400DB76FB5}" destId="{A187D19D-9C6A-4553-A5D0-C2878607332B}" srcOrd="0" destOrd="0" presId="urn:microsoft.com/office/officeart/2005/8/layout/vList3"/>
    <dgm:cxn modelId="{5B112B6E-ADA2-4920-B02F-1C36C5AA29CB}" type="presOf" srcId="{06774D92-624A-4DEA-A011-B4E0F84FBB66}" destId="{A0F77CD3-409E-4CE7-8E15-2B3B4296A04F}" srcOrd="0" destOrd="0" presId="urn:microsoft.com/office/officeart/2005/8/layout/vList3"/>
    <dgm:cxn modelId="{037C5055-6886-4358-AD99-60D399F10E4B}" type="presOf" srcId="{FF570AF7-34F9-4011-8D4E-5EB0B5F60B4A}" destId="{7CFBE67C-B9DF-44EA-A49A-0B3C61E3DA76}" srcOrd="0" destOrd="0" presId="urn:microsoft.com/office/officeart/2005/8/layout/vList3"/>
    <dgm:cxn modelId="{DDE1439D-D7BE-46D5-9566-B28DDC44CE49}" srcId="{06774D92-624A-4DEA-A011-B4E0F84FBB66}" destId="{986890FD-133E-4BEB-A968-DAFEA0D44236}" srcOrd="2" destOrd="0" parTransId="{42BC7B25-4CF6-4519-BBA8-9ADA2DC16EA9}" sibTransId="{0045145A-76DE-473A-B375-1AA00FA0CBA2}"/>
    <dgm:cxn modelId="{C029BD09-541C-41D8-8CB0-40B8E74194D4}" srcId="{06774D92-624A-4DEA-A011-B4E0F84FBB66}" destId="{FB341C59-093A-47B4-A345-23400DB76FB5}" srcOrd="1" destOrd="0" parTransId="{922FE4DD-61CE-4783-A79F-87FEC9179ED4}" sibTransId="{AE1D2C98-BB48-4B44-9E5B-5FAE8F0E49E3}"/>
    <dgm:cxn modelId="{D74132D1-25A5-4B75-B091-3C3113961615}" srcId="{06774D92-624A-4DEA-A011-B4E0F84FBB66}" destId="{FF570AF7-34F9-4011-8D4E-5EB0B5F60B4A}" srcOrd="3" destOrd="0" parTransId="{94BEC6C7-0167-404C-87C9-18C283376335}" sibTransId="{723CC610-1732-4167-B29A-858E8FCCCAD7}"/>
    <dgm:cxn modelId="{D9C80FDB-B4E4-4FC9-BBF8-DE2D2DAEAB70}" srcId="{06774D92-624A-4DEA-A011-B4E0F84FBB66}" destId="{DA5AE9CA-B776-4372-BA1A-D5314108ADB2}" srcOrd="0" destOrd="0" parTransId="{7FEE46F8-78CA-4FC6-8C2E-86146E21EDF7}" sibTransId="{A02C973E-0B0B-41D5-8FEA-1E513640ABB4}"/>
    <dgm:cxn modelId="{BC505E4D-FBAC-40DA-8DF0-018A36AC43F4}" type="presOf" srcId="{986890FD-133E-4BEB-A968-DAFEA0D44236}" destId="{D4E2F88E-9DB4-4EEE-930D-4014BCB55DD1}" srcOrd="0" destOrd="0" presId="urn:microsoft.com/office/officeart/2005/8/layout/vList3"/>
    <dgm:cxn modelId="{EAC842D5-ED56-4FEA-BBF9-0E7654219FCC}" type="presOf" srcId="{DA5AE9CA-B776-4372-BA1A-D5314108ADB2}" destId="{984FEBFB-42AD-4654-B9CA-92C15DF1A89D}" srcOrd="0" destOrd="0" presId="urn:microsoft.com/office/officeart/2005/8/layout/vList3"/>
    <dgm:cxn modelId="{15E3AC91-F739-44DC-B2EF-FCBE68EAE756}" type="presParOf" srcId="{A0F77CD3-409E-4CE7-8E15-2B3B4296A04F}" destId="{9DE316F8-676C-4C7F-8F1B-EA3D08887DBB}" srcOrd="0" destOrd="0" presId="urn:microsoft.com/office/officeart/2005/8/layout/vList3"/>
    <dgm:cxn modelId="{6E453469-3100-4E31-BC6F-527963C269CA}" type="presParOf" srcId="{9DE316F8-676C-4C7F-8F1B-EA3D08887DBB}" destId="{AA7C4588-3F1C-4A2E-8F0E-7A3C12CF8AA2}" srcOrd="0" destOrd="0" presId="urn:microsoft.com/office/officeart/2005/8/layout/vList3"/>
    <dgm:cxn modelId="{DB4CF638-FA5B-41B1-87B3-A7AE08F6BCCC}" type="presParOf" srcId="{9DE316F8-676C-4C7F-8F1B-EA3D08887DBB}" destId="{984FEBFB-42AD-4654-B9CA-92C15DF1A89D}" srcOrd="1" destOrd="0" presId="urn:microsoft.com/office/officeart/2005/8/layout/vList3"/>
    <dgm:cxn modelId="{AB6A9637-F2AD-4AD1-B5BD-6804CB6C51D8}" type="presParOf" srcId="{A0F77CD3-409E-4CE7-8E15-2B3B4296A04F}" destId="{F29F9269-1384-4E5D-872B-7EA7EA4EA843}" srcOrd="1" destOrd="0" presId="urn:microsoft.com/office/officeart/2005/8/layout/vList3"/>
    <dgm:cxn modelId="{8A7CC789-6F17-4AF9-BD08-461FDF08E041}" type="presParOf" srcId="{A0F77CD3-409E-4CE7-8E15-2B3B4296A04F}" destId="{7256FB16-6C2E-4F02-A613-6A9943C9B413}" srcOrd="2" destOrd="0" presId="urn:microsoft.com/office/officeart/2005/8/layout/vList3"/>
    <dgm:cxn modelId="{7B55C74B-21A1-49CA-86F6-D3BCE8F71B5C}" type="presParOf" srcId="{7256FB16-6C2E-4F02-A613-6A9943C9B413}" destId="{5884D8E4-4076-4DEE-BA1E-5E3AC766120E}" srcOrd="0" destOrd="0" presId="urn:microsoft.com/office/officeart/2005/8/layout/vList3"/>
    <dgm:cxn modelId="{846E8BD6-4935-49EA-93F9-8616DEB54971}" type="presParOf" srcId="{7256FB16-6C2E-4F02-A613-6A9943C9B413}" destId="{A187D19D-9C6A-4553-A5D0-C2878607332B}" srcOrd="1" destOrd="0" presId="urn:microsoft.com/office/officeart/2005/8/layout/vList3"/>
    <dgm:cxn modelId="{9B4E1BFC-CDA6-4388-9C45-80A28B991946}" type="presParOf" srcId="{A0F77CD3-409E-4CE7-8E15-2B3B4296A04F}" destId="{024D9EB8-8AE5-449B-ADD8-B8CDB519E914}" srcOrd="3" destOrd="0" presId="urn:microsoft.com/office/officeart/2005/8/layout/vList3"/>
    <dgm:cxn modelId="{EB4D9A0E-DBAA-4332-B350-652E001685E9}" type="presParOf" srcId="{A0F77CD3-409E-4CE7-8E15-2B3B4296A04F}" destId="{F4A2DA6F-52D5-4A73-975F-90BE5277D2A2}" srcOrd="4" destOrd="0" presId="urn:microsoft.com/office/officeart/2005/8/layout/vList3"/>
    <dgm:cxn modelId="{4A73ACD0-F93C-4758-8967-D5BAFEED3C4D}" type="presParOf" srcId="{F4A2DA6F-52D5-4A73-975F-90BE5277D2A2}" destId="{215CB070-B9DC-4B43-A358-17F63E6DAE52}" srcOrd="0" destOrd="0" presId="urn:microsoft.com/office/officeart/2005/8/layout/vList3"/>
    <dgm:cxn modelId="{5157DADF-12D6-478F-B6D1-F3E7DE185FB7}" type="presParOf" srcId="{F4A2DA6F-52D5-4A73-975F-90BE5277D2A2}" destId="{D4E2F88E-9DB4-4EEE-930D-4014BCB55DD1}" srcOrd="1" destOrd="0" presId="urn:microsoft.com/office/officeart/2005/8/layout/vList3"/>
    <dgm:cxn modelId="{5FD191CF-440A-4A5C-9581-0EC773C3BB1A}" type="presParOf" srcId="{A0F77CD3-409E-4CE7-8E15-2B3B4296A04F}" destId="{92D877C6-9DE3-489E-A6CA-5D5A8F6BD685}" srcOrd="5" destOrd="0" presId="urn:microsoft.com/office/officeart/2005/8/layout/vList3"/>
    <dgm:cxn modelId="{81602898-2FDE-4E34-9D4F-D914DE63F81E}" type="presParOf" srcId="{A0F77CD3-409E-4CE7-8E15-2B3B4296A04F}" destId="{BFE24773-68B4-471D-AB63-0D564C2C6219}" srcOrd="6" destOrd="0" presId="urn:microsoft.com/office/officeart/2005/8/layout/vList3"/>
    <dgm:cxn modelId="{703DC516-CF92-4A8A-94CE-76258570F01F}" type="presParOf" srcId="{BFE24773-68B4-471D-AB63-0D564C2C6219}" destId="{40FC0085-B1C1-40A8-94E6-F9612F97726F}" srcOrd="0" destOrd="0" presId="urn:microsoft.com/office/officeart/2005/8/layout/vList3"/>
    <dgm:cxn modelId="{A46E5C8D-4B06-462B-BB92-2D6D0D02FB0C}" type="presParOf" srcId="{BFE24773-68B4-471D-AB63-0D564C2C6219}" destId="{7CFBE67C-B9DF-44EA-A49A-0B3C61E3DA76}"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569B4-713B-47F5-ADAF-BA9C04A796F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2CB79B5-93C0-49A9-8CEF-994314643F4D}">
      <dgm:prSet phldrT="[Text]" custT="1"/>
      <dgm:spPr>
        <a:solidFill>
          <a:schemeClr val="accent6">
            <a:lumMod val="60000"/>
            <a:lumOff val="40000"/>
          </a:schemeClr>
        </a:solidFill>
      </dgm:spPr>
      <dgm:t>
        <a:bodyPr/>
        <a:lstStyle/>
        <a:p>
          <a:r>
            <a:rPr lang="en-US" sz="1800" dirty="0" smtClean="0"/>
            <a:t>Special Education Child</a:t>
          </a:r>
        </a:p>
      </dgm:t>
    </dgm:pt>
    <dgm:pt modelId="{8311A66D-E617-4F21-9DAA-A3B5EE26858A}" type="parTrans" cxnId="{EBF5A465-6CFB-49B2-BFA2-4B1A8394FED8}">
      <dgm:prSet/>
      <dgm:spPr/>
      <dgm:t>
        <a:bodyPr/>
        <a:lstStyle/>
        <a:p>
          <a:endParaRPr lang="en-US"/>
        </a:p>
      </dgm:t>
    </dgm:pt>
    <dgm:pt modelId="{AF9E7638-948D-4A13-ACB2-3CAF2305A9BD}" type="sibTrans" cxnId="{EBF5A465-6CFB-49B2-BFA2-4B1A8394FED8}">
      <dgm:prSet/>
      <dgm:spPr/>
      <dgm:t>
        <a:bodyPr/>
        <a:lstStyle/>
        <a:p>
          <a:endParaRPr lang="en-US"/>
        </a:p>
      </dgm:t>
    </dgm:pt>
    <dgm:pt modelId="{2B463C0D-ABC4-46AC-8FF8-947E33345248}">
      <dgm:prSet phldrT="[Text]" custT="1"/>
      <dgm:spPr>
        <a:solidFill>
          <a:schemeClr val="accent6">
            <a:lumMod val="60000"/>
            <a:lumOff val="40000"/>
          </a:schemeClr>
        </a:solidFill>
      </dgm:spPr>
      <dgm:t>
        <a:bodyPr/>
        <a:lstStyle/>
        <a:p>
          <a:r>
            <a:rPr lang="en-US" sz="1800" dirty="0" smtClean="0"/>
            <a:t>Special Education Participation</a:t>
          </a:r>
        </a:p>
      </dgm:t>
    </dgm:pt>
    <dgm:pt modelId="{F360B7F9-D3D6-4A5E-935E-D529117857B0}" type="parTrans" cxnId="{D9F5BE27-E85C-4D94-9783-4010808FDECE}">
      <dgm:prSet/>
      <dgm:spPr/>
      <dgm:t>
        <a:bodyPr/>
        <a:lstStyle/>
        <a:p>
          <a:endParaRPr lang="en-US"/>
        </a:p>
      </dgm:t>
    </dgm:pt>
    <dgm:pt modelId="{61E8D4DA-2D44-49B9-BFBD-40A908F8E0F3}" type="sibTrans" cxnId="{D9F5BE27-E85C-4D94-9783-4010808FDECE}">
      <dgm:prSet/>
      <dgm:spPr/>
      <dgm:t>
        <a:bodyPr/>
        <a:lstStyle/>
        <a:p>
          <a:endParaRPr lang="en-US"/>
        </a:p>
      </dgm:t>
    </dgm:pt>
    <dgm:pt modelId="{2F23C59C-210E-4278-A770-8FB97C7B0A6E}">
      <dgm:prSet phldrT="[Text]" custT="1"/>
      <dgm:spPr/>
      <dgm:t>
        <a:bodyPr/>
        <a:lstStyle/>
        <a:p>
          <a:r>
            <a:rPr lang="en-US" sz="1800" dirty="0" smtClean="0"/>
            <a:t>Staff Profile </a:t>
          </a:r>
          <a:endParaRPr lang="en-US" sz="1800" dirty="0"/>
        </a:p>
      </dgm:t>
    </dgm:pt>
    <dgm:pt modelId="{14B4C52D-8528-47FD-B25C-7346F5D8B438}" type="parTrans" cxnId="{D819CCA1-E55B-41F4-93D2-47C01F736506}">
      <dgm:prSet/>
      <dgm:spPr/>
      <dgm:t>
        <a:bodyPr/>
        <a:lstStyle/>
        <a:p>
          <a:endParaRPr lang="en-US"/>
        </a:p>
      </dgm:t>
    </dgm:pt>
    <dgm:pt modelId="{BF3FF5B0-DF98-4118-AB85-9D2D196AC86A}" type="sibTrans" cxnId="{D819CCA1-E55B-41F4-93D2-47C01F736506}">
      <dgm:prSet/>
      <dgm:spPr/>
      <dgm:t>
        <a:bodyPr/>
        <a:lstStyle/>
        <a:p>
          <a:endParaRPr lang="en-US"/>
        </a:p>
      </dgm:t>
    </dgm:pt>
    <dgm:pt modelId="{7080BAC8-EBD7-4C3E-B41D-7345FD9E1F48}">
      <dgm:prSet phldrT="[Text]" custT="1"/>
      <dgm:spPr/>
      <dgm:t>
        <a:bodyPr/>
        <a:lstStyle/>
        <a:p>
          <a:r>
            <a:rPr lang="en-US" sz="1800" dirty="0" smtClean="0"/>
            <a:t>Staff Assignment</a:t>
          </a:r>
          <a:endParaRPr lang="en-US" sz="1800" dirty="0"/>
        </a:p>
      </dgm:t>
    </dgm:pt>
    <dgm:pt modelId="{CAAD88C4-C93B-4F47-9DFD-C28C3F4D4AA3}" type="parTrans" cxnId="{FFD1AD7F-969E-4DDC-96D1-C0B643DF7E08}">
      <dgm:prSet/>
      <dgm:spPr/>
      <dgm:t>
        <a:bodyPr/>
        <a:lstStyle/>
        <a:p>
          <a:endParaRPr lang="en-US"/>
        </a:p>
      </dgm:t>
    </dgm:pt>
    <dgm:pt modelId="{0497F070-8995-45CA-A4BE-D3FA09D2B8D2}" type="sibTrans" cxnId="{FFD1AD7F-969E-4DDC-96D1-C0B643DF7E08}">
      <dgm:prSet/>
      <dgm:spPr/>
      <dgm:t>
        <a:bodyPr/>
        <a:lstStyle/>
        <a:p>
          <a:endParaRPr lang="en-US"/>
        </a:p>
      </dgm:t>
    </dgm:pt>
    <dgm:pt modelId="{5B895564-BDE0-4B6E-BED8-766CF301573E}">
      <dgm:prSet phldrT="[Text]" custScaleX="99716" custScaleY="105956"/>
      <dgm:spPr/>
      <dgm:t>
        <a:bodyPr/>
        <a:lstStyle/>
        <a:p>
          <a:endParaRPr lang="en-US"/>
        </a:p>
      </dgm:t>
    </dgm:pt>
    <dgm:pt modelId="{CD0BF1D8-27A8-4F2E-B7DD-C7B82AD94C46}" type="parTrans" cxnId="{28A9C8B7-8765-4BD7-9FAB-138D88F53855}">
      <dgm:prSet/>
      <dgm:spPr/>
      <dgm:t>
        <a:bodyPr/>
        <a:lstStyle/>
        <a:p>
          <a:endParaRPr lang="en-US"/>
        </a:p>
      </dgm:t>
    </dgm:pt>
    <dgm:pt modelId="{5B620199-EE81-40FF-8CD2-DB351BA3283D}" type="sibTrans" cxnId="{28A9C8B7-8765-4BD7-9FAB-138D88F53855}">
      <dgm:prSet/>
      <dgm:spPr/>
      <dgm:t>
        <a:bodyPr/>
        <a:lstStyle/>
        <a:p>
          <a:endParaRPr lang="en-US"/>
        </a:p>
      </dgm:t>
    </dgm:pt>
    <dgm:pt modelId="{1776B6FD-CE63-4737-A682-D80B3BE6B429}">
      <dgm:prSet phldrT="[Text]" custScaleX="99716" custScaleY="105956"/>
      <dgm:spPr/>
      <dgm:t>
        <a:bodyPr/>
        <a:lstStyle/>
        <a:p>
          <a:endParaRPr lang="en-US"/>
        </a:p>
      </dgm:t>
    </dgm:pt>
    <dgm:pt modelId="{7BBAA49B-EE32-4891-BC99-F00581FBECB3}" type="parTrans" cxnId="{62AD21CA-C5F6-4B7B-9B38-89A03E74F965}">
      <dgm:prSet/>
      <dgm:spPr/>
      <dgm:t>
        <a:bodyPr/>
        <a:lstStyle/>
        <a:p>
          <a:endParaRPr lang="en-US"/>
        </a:p>
      </dgm:t>
    </dgm:pt>
    <dgm:pt modelId="{54ECDDF2-F992-49D2-9BCE-103CEFA6716F}" type="sibTrans" cxnId="{62AD21CA-C5F6-4B7B-9B38-89A03E74F965}">
      <dgm:prSet/>
      <dgm:spPr/>
      <dgm:t>
        <a:bodyPr/>
        <a:lstStyle/>
        <a:p>
          <a:endParaRPr lang="en-US"/>
        </a:p>
      </dgm:t>
    </dgm:pt>
    <dgm:pt modelId="{9AD54C19-19A4-4CCD-9151-245CAC8758EB}" type="pres">
      <dgm:prSet presAssocID="{45A569B4-713B-47F5-ADAF-BA9C04A796FD}" presName="matrix" presStyleCnt="0">
        <dgm:presLayoutVars>
          <dgm:chMax val="1"/>
          <dgm:dir/>
          <dgm:resizeHandles val="exact"/>
        </dgm:presLayoutVars>
      </dgm:prSet>
      <dgm:spPr/>
      <dgm:t>
        <a:bodyPr/>
        <a:lstStyle/>
        <a:p>
          <a:endParaRPr lang="en-US"/>
        </a:p>
      </dgm:t>
    </dgm:pt>
    <dgm:pt modelId="{D55B86BA-B5F2-496A-A455-B0B211FA3BC7}" type="pres">
      <dgm:prSet presAssocID="{45A569B4-713B-47F5-ADAF-BA9C04A796FD}" presName="diamond" presStyleLbl="bgShp" presStyleIdx="0" presStyleCnt="1"/>
      <dgm:spPr/>
    </dgm:pt>
    <dgm:pt modelId="{4F56B5E4-084B-4252-8964-0D7C031FD456}" type="pres">
      <dgm:prSet presAssocID="{45A569B4-713B-47F5-ADAF-BA9C04A796FD}" presName="quad1" presStyleLbl="node1" presStyleIdx="0" presStyleCnt="4">
        <dgm:presLayoutVars>
          <dgm:chMax val="0"/>
          <dgm:chPref val="0"/>
          <dgm:bulletEnabled val="1"/>
        </dgm:presLayoutVars>
      </dgm:prSet>
      <dgm:spPr/>
      <dgm:t>
        <a:bodyPr/>
        <a:lstStyle/>
        <a:p>
          <a:endParaRPr lang="en-US"/>
        </a:p>
      </dgm:t>
    </dgm:pt>
    <dgm:pt modelId="{81CB02D9-9E99-4B0E-B3FA-27905DBFD60E}" type="pres">
      <dgm:prSet presAssocID="{45A569B4-713B-47F5-ADAF-BA9C04A796FD}" presName="quad2" presStyleLbl="node1" presStyleIdx="1" presStyleCnt="4">
        <dgm:presLayoutVars>
          <dgm:chMax val="0"/>
          <dgm:chPref val="0"/>
          <dgm:bulletEnabled val="1"/>
        </dgm:presLayoutVars>
      </dgm:prSet>
      <dgm:spPr/>
      <dgm:t>
        <a:bodyPr/>
        <a:lstStyle/>
        <a:p>
          <a:endParaRPr lang="en-US"/>
        </a:p>
      </dgm:t>
    </dgm:pt>
    <dgm:pt modelId="{E6EB45A8-9B0F-4C3D-8CD4-34CBB35DAF39}" type="pres">
      <dgm:prSet presAssocID="{45A569B4-713B-47F5-ADAF-BA9C04A796FD}" presName="quad3" presStyleLbl="node1" presStyleIdx="2" presStyleCnt="4" custScaleX="99716" custScaleY="105956">
        <dgm:presLayoutVars>
          <dgm:chMax val="0"/>
          <dgm:chPref val="0"/>
          <dgm:bulletEnabled val="1"/>
        </dgm:presLayoutVars>
      </dgm:prSet>
      <dgm:spPr/>
      <dgm:t>
        <a:bodyPr/>
        <a:lstStyle/>
        <a:p>
          <a:endParaRPr lang="en-US"/>
        </a:p>
      </dgm:t>
    </dgm:pt>
    <dgm:pt modelId="{96606AAA-3A5A-48F7-8CC7-6B105AF23BE1}" type="pres">
      <dgm:prSet presAssocID="{45A569B4-713B-47F5-ADAF-BA9C04A796FD}" presName="quad4" presStyleLbl="node1" presStyleIdx="3" presStyleCnt="4">
        <dgm:presLayoutVars>
          <dgm:chMax val="0"/>
          <dgm:chPref val="0"/>
          <dgm:bulletEnabled val="1"/>
        </dgm:presLayoutVars>
      </dgm:prSet>
      <dgm:spPr/>
      <dgm:t>
        <a:bodyPr/>
        <a:lstStyle/>
        <a:p>
          <a:endParaRPr lang="en-US"/>
        </a:p>
      </dgm:t>
    </dgm:pt>
  </dgm:ptLst>
  <dgm:cxnLst>
    <dgm:cxn modelId="{62AD21CA-C5F6-4B7B-9B38-89A03E74F965}" srcId="{45A569B4-713B-47F5-ADAF-BA9C04A796FD}" destId="{1776B6FD-CE63-4737-A682-D80B3BE6B429}" srcOrd="5" destOrd="0" parTransId="{7BBAA49B-EE32-4891-BC99-F00581FBECB3}" sibTransId="{54ECDDF2-F992-49D2-9BCE-103CEFA6716F}"/>
    <dgm:cxn modelId="{28A9C8B7-8765-4BD7-9FAB-138D88F53855}" srcId="{45A569B4-713B-47F5-ADAF-BA9C04A796FD}" destId="{5B895564-BDE0-4B6E-BED8-766CF301573E}" srcOrd="4" destOrd="0" parTransId="{CD0BF1D8-27A8-4F2E-B7DD-C7B82AD94C46}" sibTransId="{5B620199-EE81-40FF-8CD2-DB351BA3283D}"/>
    <dgm:cxn modelId="{22FD6418-2729-47A1-B7D4-9E0CD5B2DA08}" type="presOf" srcId="{7080BAC8-EBD7-4C3E-B41D-7345FD9E1F48}" destId="{96606AAA-3A5A-48F7-8CC7-6B105AF23BE1}" srcOrd="0" destOrd="0" presId="urn:microsoft.com/office/officeart/2005/8/layout/matrix3"/>
    <dgm:cxn modelId="{1FA6B3C0-DC84-4DF3-9623-D77662C42590}" type="presOf" srcId="{45A569B4-713B-47F5-ADAF-BA9C04A796FD}" destId="{9AD54C19-19A4-4CCD-9151-245CAC8758EB}" srcOrd="0" destOrd="0" presId="urn:microsoft.com/office/officeart/2005/8/layout/matrix3"/>
    <dgm:cxn modelId="{22BC9941-8FA0-4974-A1ED-FD62B71D933E}" type="presOf" srcId="{72CB79B5-93C0-49A9-8CEF-994314643F4D}" destId="{4F56B5E4-084B-4252-8964-0D7C031FD456}" srcOrd="0" destOrd="0" presId="urn:microsoft.com/office/officeart/2005/8/layout/matrix3"/>
    <dgm:cxn modelId="{D9F5BE27-E85C-4D94-9783-4010808FDECE}" srcId="{45A569B4-713B-47F5-ADAF-BA9C04A796FD}" destId="{2B463C0D-ABC4-46AC-8FF8-947E33345248}" srcOrd="1" destOrd="0" parTransId="{F360B7F9-D3D6-4A5E-935E-D529117857B0}" sibTransId="{61E8D4DA-2D44-49B9-BFBD-40A908F8E0F3}"/>
    <dgm:cxn modelId="{EBF5A465-6CFB-49B2-BFA2-4B1A8394FED8}" srcId="{45A569B4-713B-47F5-ADAF-BA9C04A796FD}" destId="{72CB79B5-93C0-49A9-8CEF-994314643F4D}" srcOrd="0" destOrd="0" parTransId="{8311A66D-E617-4F21-9DAA-A3B5EE26858A}" sibTransId="{AF9E7638-948D-4A13-ACB2-3CAF2305A9BD}"/>
    <dgm:cxn modelId="{93A6C6B3-C72E-4677-AC9F-1966B1639F0E}" type="presOf" srcId="{2B463C0D-ABC4-46AC-8FF8-947E33345248}" destId="{81CB02D9-9E99-4B0E-B3FA-27905DBFD60E}" srcOrd="0" destOrd="0" presId="urn:microsoft.com/office/officeart/2005/8/layout/matrix3"/>
    <dgm:cxn modelId="{FFD1AD7F-969E-4DDC-96D1-C0B643DF7E08}" srcId="{45A569B4-713B-47F5-ADAF-BA9C04A796FD}" destId="{7080BAC8-EBD7-4C3E-B41D-7345FD9E1F48}" srcOrd="3" destOrd="0" parTransId="{CAAD88C4-C93B-4F47-9DFD-C28C3F4D4AA3}" sibTransId="{0497F070-8995-45CA-A4BE-D3FA09D2B8D2}"/>
    <dgm:cxn modelId="{D4A931ED-BA65-4F33-9B54-DED8F11A31D7}" type="presOf" srcId="{2F23C59C-210E-4278-A770-8FB97C7B0A6E}" destId="{E6EB45A8-9B0F-4C3D-8CD4-34CBB35DAF39}" srcOrd="0" destOrd="0" presId="urn:microsoft.com/office/officeart/2005/8/layout/matrix3"/>
    <dgm:cxn modelId="{D819CCA1-E55B-41F4-93D2-47C01F736506}" srcId="{45A569B4-713B-47F5-ADAF-BA9C04A796FD}" destId="{2F23C59C-210E-4278-A770-8FB97C7B0A6E}" srcOrd="2" destOrd="0" parTransId="{14B4C52D-8528-47FD-B25C-7346F5D8B438}" sibTransId="{BF3FF5B0-DF98-4118-AB85-9D2D196AC86A}"/>
    <dgm:cxn modelId="{B3F141E1-61C3-43DB-99F0-21FE66917D57}" type="presParOf" srcId="{9AD54C19-19A4-4CCD-9151-245CAC8758EB}" destId="{D55B86BA-B5F2-496A-A455-B0B211FA3BC7}" srcOrd="0" destOrd="0" presId="urn:microsoft.com/office/officeart/2005/8/layout/matrix3"/>
    <dgm:cxn modelId="{F39FC7DF-ECF4-4600-8C36-2FCC6CA4805C}" type="presParOf" srcId="{9AD54C19-19A4-4CCD-9151-245CAC8758EB}" destId="{4F56B5E4-084B-4252-8964-0D7C031FD456}" srcOrd="1" destOrd="0" presId="urn:microsoft.com/office/officeart/2005/8/layout/matrix3"/>
    <dgm:cxn modelId="{85C070B9-46D7-44D0-9FE9-C4997214CD87}" type="presParOf" srcId="{9AD54C19-19A4-4CCD-9151-245CAC8758EB}" destId="{81CB02D9-9E99-4B0E-B3FA-27905DBFD60E}" srcOrd="2" destOrd="0" presId="urn:microsoft.com/office/officeart/2005/8/layout/matrix3"/>
    <dgm:cxn modelId="{AC14DDB3-D059-44BF-B497-144388A7E91E}" type="presParOf" srcId="{9AD54C19-19A4-4CCD-9151-245CAC8758EB}" destId="{E6EB45A8-9B0F-4C3D-8CD4-34CBB35DAF39}" srcOrd="3" destOrd="0" presId="urn:microsoft.com/office/officeart/2005/8/layout/matrix3"/>
    <dgm:cxn modelId="{F0273BE3-438A-4A5E-94F9-3C23D13F3C22}" type="presParOf" srcId="{9AD54C19-19A4-4CCD-9151-245CAC8758EB}" destId="{96606AAA-3A5A-48F7-8CC7-6B105AF23BE1}" srcOrd="4" destOrd="0" presId="urn:microsoft.com/office/officeart/2005/8/layout/matrix3"/>
  </dgm:cxnLst>
  <dgm:bg>
    <a:noFill/>
  </dgm:bg>
  <dgm:whole>
    <a:ln>
      <a:solidFill>
        <a:schemeClr val="accent5">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635450-7BE8-45EB-8EA4-C1FD12299EE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1FFEA870-349B-43A6-AAD7-A17583842ABE}">
      <dgm:prSet phldrT="[Text]"/>
      <dgm:spPr>
        <a:solidFill>
          <a:schemeClr val="accent1">
            <a:lumMod val="20000"/>
            <a:lumOff val="8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Create/Update Data Files</a:t>
          </a:r>
          <a:endParaRPr lang="en-US" b="1" dirty="0">
            <a:solidFill>
              <a:schemeClr val="tx1"/>
            </a:solidFill>
          </a:endParaRPr>
        </a:p>
      </dgm:t>
    </dgm:pt>
    <dgm:pt modelId="{2BFA5A84-2179-4D26-B1A5-D4931A974DE9}" type="parTrans" cxnId="{828D6936-D334-4BD1-9D89-2C837686C00B}">
      <dgm:prSet/>
      <dgm:spPr/>
      <dgm:t>
        <a:bodyPr/>
        <a:lstStyle/>
        <a:p>
          <a:endParaRPr lang="en-US"/>
        </a:p>
      </dgm:t>
    </dgm:pt>
    <dgm:pt modelId="{69D22DE2-51A7-4B07-8D04-FC3778FDCEE4}" type="sibTrans" cxnId="{828D6936-D334-4BD1-9D89-2C837686C00B}">
      <dgm:prSet/>
      <dgm:spPr>
        <a:solidFill>
          <a:schemeClr val="tx1"/>
        </a:solidFill>
      </dgm:spPr>
      <dgm:t>
        <a:bodyPr/>
        <a:lstStyle/>
        <a:p>
          <a:endParaRPr lang="en-US"/>
        </a:p>
      </dgm:t>
    </dgm:pt>
    <dgm:pt modelId="{8427587D-CE7C-4C2D-BF7F-83486B17660F}">
      <dgm:prSet phldrT="[Text]"/>
      <dgm:spPr>
        <a:solidFill>
          <a:schemeClr val="accent5">
            <a:lumMod val="60000"/>
            <a:lumOff val="4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Upload files in Data File Upload</a:t>
          </a:r>
          <a:endParaRPr lang="en-US" b="1" dirty="0">
            <a:solidFill>
              <a:schemeClr val="tx1"/>
            </a:solidFill>
          </a:endParaRPr>
        </a:p>
      </dgm:t>
    </dgm:pt>
    <dgm:pt modelId="{87D7FAE8-28B0-4892-893C-959235F12561}" type="parTrans" cxnId="{1933106E-48BA-4B68-88B4-F438823CD2DD}">
      <dgm:prSet/>
      <dgm:spPr/>
      <dgm:t>
        <a:bodyPr/>
        <a:lstStyle/>
        <a:p>
          <a:endParaRPr lang="en-US"/>
        </a:p>
      </dgm:t>
    </dgm:pt>
    <dgm:pt modelId="{922E96A8-AF81-4A61-8C60-63817B9280F8}" type="sibTrans" cxnId="{1933106E-48BA-4B68-88B4-F438823CD2DD}">
      <dgm:prSet/>
      <dgm:spPr>
        <a:solidFill>
          <a:schemeClr val="tx1"/>
        </a:solidFill>
      </dgm:spPr>
      <dgm:t>
        <a:bodyPr/>
        <a:lstStyle/>
        <a:p>
          <a:endParaRPr lang="en-US"/>
        </a:p>
      </dgm:t>
    </dgm:pt>
    <dgm:pt modelId="{89C7EAD3-E90E-484D-91D9-0405026FBA5A}">
      <dgm:prSet phldrT="[Text]"/>
      <dgm:spPr>
        <a:solidFill>
          <a:schemeClr val="accent1">
            <a:lumMod val="60000"/>
            <a:lumOff val="4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Review Batch Maintenance</a:t>
          </a:r>
          <a:endParaRPr lang="en-US" b="1" dirty="0">
            <a:solidFill>
              <a:schemeClr val="tx1"/>
            </a:solidFill>
          </a:endParaRPr>
        </a:p>
      </dgm:t>
    </dgm:pt>
    <dgm:pt modelId="{C60D841D-8744-4089-8AB5-07734AD657F7}" type="parTrans" cxnId="{C655710B-C81F-4829-BEE9-0E2504DD72CC}">
      <dgm:prSet/>
      <dgm:spPr/>
      <dgm:t>
        <a:bodyPr/>
        <a:lstStyle/>
        <a:p>
          <a:endParaRPr lang="en-US"/>
        </a:p>
      </dgm:t>
    </dgm:pt>
    <dgm:pt modelId="{6DAC399E-4CF6-41E1-9D9F-1FF2A74B8BBF}" type="sibTrans" cxnId="{C655710B-C81F-4829-BEE9-0E2504DD72CC}">
      <dgm:prSet/>
      <dgm:spPr>
        <a:solidFill>
          <a:schemeClr val="tx1"/>
        </a:solidFill>
      </dgm:spPr>
      <dgm:t>
        <a:bodyPr/>
        <a:lstStyle/>
        <a:p>
          <a:endParaRPr lang="en-US"/>
        </a:p>
      </dgm:t>
    </dgm:pt>
    <dgm:pt modelId="{D82C355A-0CBB-427A-9B3F-3276C89D05C9}">
      <dgm:prSet/>
      <dgm:spPr>
        <a:solidFill>
          <a:schemeClr val="accent1"/>
        </a:solidFill>
        <a:effectLst>
          <a:outerShdw blurRad="50800" dist="38100" dir="2700000" algn="tl" rotWithShape="0">
            <a:prstClr val="black">
              <a:alpha val="40000"/>
            </a:prstClr>
          </a:outerShdw>
        </a:effectLst>
      </dgm:spPr>
      <dgm:t>
        <a:bodyPr/>
        <a:lstStyle/>
        <a:p>
          <a:r>
            <a:rPr lang="en-US" b="1" dirty="0" smtClean="0">
              <a:solidFill>
                <a:schemeClr val="tx1"/>
              </a:solidFill>
            </a:rPr>
            <a:t>Review Error Reports in Cognos</a:t>
          </a:r>
          <a:endParaRPr lang="en-US" b="1" dirty="0">
            <a:solidFill>
              <a:schemeClr val="tx1"/>
            </a:solidFill>
          </a:endParaRPr>
        </a:p>
      </dgm:t>
    </dgm:pt>
    <dgm:pt modelId="{133FA631-CE2F-4428-99C7-D31F3A4D3B84}" type="parTrans" cxnId="{42BBF680-9E03-4BF7-9D53-09E0B6538F15}">
      <dgm:prSet/>
      <dgm:spPr/>
      <dgm:t>
        <a:bodyPr/>
        <a:lstStyle/>
        <a:p>
          <a:endParaRPr lang="en-US"/>
        </a:p>
      </dgm:t>
    </dgm:pt>
    <dgm:pt modelId="{22E3D24D-8258-44D4-8172-26BCB47B914D}" type="sibTrans" cxnId="{42BBF680-9E03-4BF7-9D53-09E0B6538F15}">
      <dgm:prSet/>
      <dgm:spPr>
        <a:solidFill>
          <a:schemeClr val="tx1"/>
        </a:solidFill>
      </dgm:spPr>
      <dgm:t>
        <a:bodyPr/>
        <a:lstStyle/>
        <a:p>
          <a:endParaRPr lang="en-US"/>
        </a:p>
      </dgm:t>
    </dgm:pt>
    <dgm:pt modelId="{76381823-0A0E-4B66-9B02-89F7F31C1E3E}">
      <dgm:prSet/>
      <dgm:spPr>
        <a:solidFill>
          <a:schemeClr val="accent1">
            <a:lumMod val="75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Correct Data Files in Source System</a:t>
          </a:r>
          <a:endParaRPr lang="en-US" b="1" dirty="0">
            <a:solidFill>
              <a:schemeClr val="tx1"/>
            </a:solidFill>
          </a:endParaRPr>
        </a:p>
      </dgm:t>
    </dgm:pt>
    <dgm:pt modelId="{6C9FB708-2B72-4053-9241-066E6448DCA1}" type="parTrans" cxnId="{C9FAF22C-9794-4B4C-8038-D30CD0612F24}">
      <dgm:prSet/>
      <dgm:spPr/>
      <dgm:t>
        <a:bodyPr/>
        <a:lstStyle/>
        <a:p>
          <a:endParaRPr lang="en-US"/>
        </a:p>
      </dgm:t>
    </dgm:pt>
    <dgm:pt modelId="{5CE50CAC-DA27-4639-ACE0-9BF60CBBCF92}" type="sibTrans" cxnId="{C9FAF22C-9794-4B4C-8038-D30CD0612F24}">
      <dgm:prSet/>
      <dgm:spPr/>
      <dgm:t>
        <a:bodyPr/>
        <a:lstStyle/>
        <a:p>
          <a:endParaRPr lang="en-US"/>
        </a:p>
      </dgm:t>
    </dgm:pt>
    <dgm:pt modelId="{702D1D68-DF5A-4A74-9EA7-7A8D98AC084B}">
      <dgm:prSet phldrT="[Text]"/>
      <dgm:spPr>
        <a:solidFill>
          <a:schemeClr val="accent1">
            <a:lumMod val="40000"/>
            <a:lumOff val="60000"/>
          </a:schemeClr>
        </a:solidFill>
        <a:effectLst>
          <a:outerShdw blurRad="50800" dist="38100" dir="2700000" algn="tl" rotWithShape="0">
            <a:prstClr val="black">
              <a:alpha val="40000"/>
            </a:prstClr>
          </a:outerShdw>
        </a:effectLst>
      </dgm:spPr>
      <dgm:t>
        <a:bodyPr/>
        <a:lstStyle/>
        <a:p>
          <a:r>
            <a:rPr lang="en-US" b="1" dirty="0" smtClean="0">
              <a:solidFill>
                <a:schemeClr val="tx1"/>
              </a:solidFill>
            </a:rPr>
            <a:t>Upload files in Format Checker</a:t>
          </a:r>
          <a:endParaRPr lang="en-US" b="1" dirty="0">
            <a:solidFill>
              <a:schemeClr val="tx1"/>
            </a:solidFill>
          </a:endParaRPr>
        </a:p>
      </dgm:t>
    </dgm:pt>
    <dgm:pt modelId="{1B3697FD-0BA3-42EB-875B-184F4808DD7D}" type="parTrans" cxnId="{B9DC3D55-4914-44AB-B906-99B73918D338}">
      <dgm:prSet/>
      <dgm:spPr/>
      <dgm:t>
        <a:bodyPr/>
        <a:lstStyle/>
        <a:p>
          <a:endParaRPr lang="en-US"/>
        </a:p>
      </dgm:t>
    </dgm:pt>
    <dgm:pt modelId="{0A892FA2-E74C-4523-8A55-9E07FEC043F5}" type="sibTrans" cxnId="{B9DC3D55-4914-44AB-B906-99B73918D338}">
      <dgm:prSet/>
      <dgm:spPr>
        <a:solidFill>
          <a:schemeClr val="tx1"/>
        </a:solidFill>
      </dgm:spPr>
      <dgm:t>
        <a:bodyPr/>
        <a:lstStyle/>
        <a:p>
          <a:endParaRPr lang="en-US"/>
        </a:p>
      </dgm:t>
    </dgm:pt>
    <dgm:pt modelId="{F68F898B-99B1-4DC0-869B-0086926AEF57}" type="pres">
      <dgm:prSet presAssocID="{68635450-7BE8-45EB-8EA4-C1FD12299EE0}" presName="diagram" presStyleCnt="0">
        <dgm:presLayoutVars>
          <dgm:dir/>
          <dgm:resizeHandles val="exact"/>
        </dgm:presLayoutVars>
      </dgm:prSet>
      <dgm:spPr/>
      <dgm:t>
        <a:bodyPr/>
        <a:lstStyle/>
        <a:p>
          <a:endParaRPr lang="en-US"/>
        </a:p>
      </dgm:t>
    </dgm:pt>
    <dgm:pt modelId="{BA1D115F-5BFC-4FB0-AF5F-4A0F5AB1F7AE}" type="pres">
      <dgm:prSet presAssocID="{1FFEA870-349B-43A6-AAD7-A17583842ABE}" presName="node" presStyleLbl="node1" presStyleIdx="0" presStyleCnt="6">
        <dgm:presLayoutVars>
          <dgm:bulletEnabled val="1"/>
        </dgm:presLayoutVars>
      </dgm:prSet>
      <dgm:spPr/>
      <dgm:t>
        <a:bodyPr/>
        <a:lstStyle/>
        <a:p>
          <a:endParaRPr lang="en-US"/>
        </a:p>
      </dgm:t>
    </dgm:pt>
    <dgm:pt modelId="{4E303AA4-7E71-42A0-A8FC-EA5B8BF84102}" type="pres">
      <dgm:prSet presAssocID="{69D22DE2-51A7-4B07-8D04-FC3778FDCEE4}" presName="sibTrans" presStyleLbl="sibTrans2D1" presStyleIdx="0" presStyleCnt="5" custLinFactNeighborX="8642" custLinFactNeighborY="11003"/>
      <dgm:spPr/>
      <dgm:t>
        <a:bodyPr/>
        <a:lstStyle/>
        <a:p>
          <a:endParaRPr lang="en-US"/>
        </a:p>
      </dgm:t>
    </dgm:pt>
    <dgm:pt modelId="{2DAC7929-F0E9-40EA-B97F-DB97443826E0}" type="pres">
      <dgm:prSet presAssocID="{69D22DE2-51A7-4B07-8D04-FC3778FDCEE4}" presName="connectorText" presStyleLbl="sibTrans2D1" presStyleIdx="0" presStyleCnt="5"/>
      <dgm:spPr/>
      <dgm:t>
        <a:bodyPr/>
        <a:lstStyle/>
        <a:p>
          <a:endParaRPr lang="en-US"/>
        </a:p>
      </dgm:t>
    </dgm:pt>
    <dgm:pt modelId="{77CF8226-B476-4B80-9EB2-9623636373BC}" type="pres">
      <dgm:prSet presAssocID="{702D1D68-DF5A-4A74-9EA7-7A8D98AC084B}" presName="node" presStyleLbl="node1" presStyleIdx="1" presStyleCnt="6" custLinFactNeighborX="-1457" custLinFactNeighborY="1853">
        <dgm:presLayoutVars>
          <dgm:bulletEnabled val="1"/>
        </dgm:presLayoutVars>
      </dgm:prSet>
      <dgm:spPr/>
      <dgm:t>
        <a:bodyPr/>
        <a:lstStyle/>
        <a:p>
          <a:endParaRPr lang="en-US"/>
        </a:p>
      </dgm:t>
    </dgm:pt>
    <dgm:pt modelId="{D565754F-7CF2-4102-A9DA-589D098DC85A}" type="pres">
      <dgm:prSet presAssocID="{0A892FA2-E74C-4523-8A55-9E07FEC043F5}" presName="sibTrans" presStyleLbl="sibTrans2D1" presStyleIdx="1" presStyleCnt="5"/>
      <dgm:spPr/>
      <dgm:t>
        <a:bodyPr/>
        <a:lstStyle/>
        <a:p>
          <a:endParaRPr lang="en-US"/>
        </a:p>
      </dgm:t>
    </dgm:pt>
    <dgm:pt modelId="{8636D710-A13D-4DC4-B202-320C18B8497F}" type="pres">
      <dgm:prSet presAssocID="{0A892FA2-E74C-4523-8A55-9E07FEC043F5}" presName="connectorText" presStyleLbl="sibTrans2D1" presStyleIdx="1" presStyleCnt="5"/>
      <dgm:spPr/>
      <dgm:t>
        <a:bodyPr/>
        <a:lstStyle/>
        <a:p>
          <a:endParaRPr lang="en-US"/>
        </a:p>
      </dgm:t>
    </dgm:pt>
    <dgm:pt modelId="{2BE2D3E8-1A1B-433F-9481-1194DD23023A}" type="pres">
      <dgm:prSet presAssocID="{8427587D-CE7C-4C2D-BF7F-83486B17660F}" presName="node" presStyleLbl="node1" presStyleIdx="2" presStyleCnt="6" custLinFactNeighborX="-1457" custLinFactNeighborY="1853">
        <dgm:presLayoutVars>
          <dgm:bulletEnabled val="1"/>
        </dgm:presLayoutVars>
      </dgm:prSet>
      <dgm:spPr/>
      <dgm:t>
        <a:bodyPr/>
        <a:lstStyle/>
        <a:p>
          <a:endParaRPr lang="en-US"/>
        </a:p>
      </dgm:t>
    </dgm:pt>
    <dgm:pt modelId="{DD63DBF7-9724-4AFB-A41C-AFC7588AD9E8}" type="pres">
      <dgm:prSet presAssocID="{922E96A8-AF81-4A61-8C60-63817B9280F8}" presName="sibTrans" presStyleLbl="sibTrans2D1" presStyleIdx="2" presStyleCnt="5"/>
      <dgm:spPr/>
      <dgm:t>
        <a:bodyPr/>
        <a:lstStyle/>
        <a:p>
          <a:endParaRPr lang="en-US"/>
        </a:p>
      </dgm:t>
    </dgm:pt>
    <dgm:pt modelId="{1FB26292-BB01-4D13-80A0-DD2699AFFDDE}" type="pres">
      <dgm:prSet presAssocID="{922E96A8-AF81-4A61-8C60-63817B9280F8}" presName="connectorText" presStyleLbl="sibTrans2D1" presStyleIdx="2" presStyleCnt="5"/>
      <dgm:spPr/>
      <dgm:t>
        <a:bodyPr/>
        <a:lstStyle/>
        <a:p>
          <a:endParaRPr lang="en-US"/>
        </a:p>
      </dgm:t>
    </dgm:pt>
    <dgm:pt modelId="{ABAF1FF5-3558-4DA0-BD61-E09E17F54DD7}" type="pres">
      <dgm:prSet presAssocID="{89C7EAD3-E90E-484D-91D9-0405026FBA5A}" presName="node" presStyleLbl="node1" presStyleIdx="3" presStyleCnt="6" custLinFactNeighborX="-1122" custLinFactNeighborY="-12947">
        <dgm:presLayoutVars>
          <dgm:bulletEnabled val="1"/>
        </dgm:presLayoutVars>
      </dgm:prSet>
      <dgm:spPr/>
      <dgm:t>
        <a:bodyPr/>
        <a:lstStyle/>
        <a:p>
          <a:endParaRPr lang="en-US"/>
        </a:p>
      </dgm:t>
    </dgm:pt>
    <dgm:pt modelId="{F34CCD06-BC59-491B-91DB-495DA1DB0465}" type="pres">
      <dgm:prSet presAssocID="{6DAC399E-4CF6-41E1-9D9F-1FF2A74B8BBF}" presName="sibTrans" presStyleLbl="sibTrans2D1" presStyleIdx="3" presStyleCnt="5"/>
      <dgm:spPr/>
      <dgm:t>
        <a:bodyPr/>
        <a:lstStyle/>
        <a:p>
          <a:endParaRPr lang="en-US"/>
        </a:p>
      </dgm:t>
    </dgm:pt>
    <dgm:pt modelId="{B7B3F665-EB31-4841-8525-C530049F6DB1}" type="pres">
      <dgm:prSet presAssocID="{6DAC399E-4CF6-41E1-9D9F-1FF2A74B8BBF}" presName="connectorText" presStyleLbl="sibTrans2D1" presStyleIdx="3" presStyleCnt="5"/>
      <dgm:spPr/>
      <dgm:t>
        <a:bodyPr/>
        <a:lstStyle/>
        <a:p>
          <a:endParaRPr lang="en-US"/>
        </a:p>
      </dgm:t>
    </dgm:pt>
    <dgm:pt modelId="{B149379C-96A8-4935-820E-5D8EFAD92B1A}" type="pres">
      <dgm:prSet presAssocID="{D82C355A-0CBB-427A-9B3F-3276C89D05C9}" presName="node" presStyleLbl="node1" presStyleIdx="4" presStyleCnt="6" custLinFactNeighborX="613" custLinFactNeighborY="-12947">
        <dgm:presLayoutVars>
          <dgm:bulletEnabled val="1"/>
        </dgm:presLayoutVars>
      </dgm:prSet>
      <dgm:spPr/>
      <dgm:t>
        <a:bodyPr/>
        <a:lstStyle/>
        <a:p>
          <a:endParaRPr lang="en-US"/>
        </a:p>
      </dgm:t>
    </dgm:pt>
    <dgm:pt modelId="{D0E54141-F69A-43B7-B59D-C447D65EBC05}" type="pres">
      <dgm:prSet presAssocID="{22E3D24D-8258-44D4-8172-26BCB47B914D}" presName="sibTrans" presStyleLbl="sibTrans2D1" presStyleIdx="4" presStyleCnt="5"/>
      <dgm:spPr/>
      <dgm:t>
        <a:bodyPr/>
        <a:lstStyle/>
        <a:p>
          <a:endParaRPr lang="en-US"/>
        </a:p>
      </dgm:t>
    </dgm:pt>
    <dgm:pt modelId="{CB780073-D4A1-4A5C-AE77-8C77B6F8676D}" type="pres">
      <dgm:prSet presAssocID="{22E3D24D-8258-44D4-8172-26BCB47B914D}" presName="connectorText" presStyleLbl="sibTrans2D1" presStyleIdx="4" presStyleCnt="5"/>
      <dgm:spPr/>
      <dgm:t>
        <a:bodyPr/>
        <a:lstStyle/>
        <a:p>
          <a:endParaRPr lang="en-US"/>
        </a:p>
      </dgm:t>
    </dgm:pt>
    <dgm:pt modelId="{C050DC38-CDD3-4059-B425-4ECA51E4FEFF}" type="pres">
      <dgm:prSet presAssocID="{76381823-0A0E-4B66-9B02-89F7F31C1E3E}" presName="node" presStyleLbl="node1" presStyleIdx="5" presStyleCnt="6" custLinFactNeighborX="-696" custLinFactNeighborY="-12947">
        <dgm:presLayoutVars>
          <dgm:bulletEnabled val="1"/>
        </dgm:presLayoutVars>
      </dgm:prSet>
      <dgm:spPr/>
      <dgm:t>
        <a:bodyPr/>
        <a:lstStyle/>
        <a:p>
          <a:endParaRPr lang="en-US"/>
        </a:p>
      </dgm:t>
    </dgm:pt>
  </dgm:ptLst>
  <dgm:cxnLst>
    <dgm:cxn modelId="{2EFDA1C2-E299-4F4F-B2B7-3A477C12490E}" type="presOf" srcId="{6DAC399E-4CF6-41E1-9D9F-1FF2A74B8BBF}" destId="{F34CCD06-BC59-491B-91DB-495DA1DB0465}" srcOrd="0" destOrd="0" presId="urn:microsoft.com/office/officeart/2005/8/layout/process5"/>
    <dgm:cxn modelId="{3376775A-A19E-49B4-BB4B-4575A3AEF1A0}" type="presOf" srcId="{0A892FA2-E74C-4523-8A55-9E07FEC043F5}" destId="{8636D710-A13D-4DC4-B202-320C18B8497F}" srcOrd="1" destOrd="0" presId="urn:microsoft.com/office/officeart/2005/8/layout/process5"/>
    <dgm:cxn modelId="{C655710B-C81F-4829-BEE9-0E2504DD72CC}" srcId="{68635450-7BE8-45EB-8EA4-C1FD12299EE0}" destId="{89C7EAD3-E90E-484D-91D9-0405026FBA5A}" srcOrd="3" destOrd="0" parTransId="{C60D841D-8744-4089-8AB5-07734AD657F7}" sibTransId="{6DAC399E-4CF6-41E1-9D9F-1FF2A74B8BBF}"/>
    <dgm:cxn modelId="{B9DC3D55-4914-44AB-B906-99B73918D338}" srcId="{68635450-7BE8-45EB-8EA4-C1FD12299EE0}" destId="{702D1D68-DF5A-4A74-9EA7-7A8D98AC084B}" srcOrd="1" destOrd="0" parTransId="{1B3697FD-0BA3-42EB-875B-184F4808DD7D}" sibTransId="{0A892FA2-E74C-4523-8A55-9E07FEC043F5}"/>
    <dgm:cxn modelId="{FEFEEDFC-94DA-4356-B673-9D1D532D240D}" type="presOf" srcId="{68635450-7BE8-45EB-8EA4-C1FD12299EE0}" destId="{F68F898B-99B1-4DC0-869B-0086926AEF57}" srcOrd="0" destOrd="0" presId="urn:microsoft.com/office/officeart/2005/8/layout/process5"/>
    <dgm:cxn modelId="{4E96FD44-AC88-47DD-9BA5-09C570413817}" type="presOf" srcId="{702D1D68-DF5A-4A74-9EA7-7A8D98AC084B}" destId="{77CF8226-B476-4B80-9EB2-9623636373BC}" srcOrd="0" destOrd="0" presId="urn:microsoft.com/office/officeart/2005/8/layout/process5"/>
    <dgm:cxn modelId="{828D6936-D334-4BD1-9D89-2C837686C00B}" srcId="{68635450-7BE8-45EB-8EA4-C1FD12299EE0}" destId="{1FFEA870-349B-43A6-AAD7-A17583842ABE}" srcOrd="0" destOrd="0" parTransId="{2BFA5A84-2179-4D26-B1A5-D4931A974DE9}" sibTransId="{69D22DE2-51A7-4B07-8D04-FC3778FDCEE4}"/>
    <dgm:cxn modelId="{3D589ACB-80CE-4652-9254-8D3C913DAE02}" type="presOf" srcId="{22E3D24D-8258-44D4-8172-26BCB47B914D}" destId="{D0E54141-F69A-43B7-B59D-C447D65EBC05}" srcOrd="0" destOrd="0" presId="urn:microsoft.com/office/officeart/2005/8/layout/process5"/>
    <dgm:cxn modelId="{DDBAB06D-D14C-4EC7-8A9A-FF3A20E324BE}" type="presOf" srcId="{89C7EAD3-E90E-484D-91D9-0405026FBA5A}" destId="{ABAF1FF5-3558-4DA0-BD61-E09E17F54DD7}" srcOrd="0" destOrd="0" presId="urn:microsoft.com/office/officeart/2005/8/layout/process5"/>
    <dgm:cxn modelId="{8EFAB22A-9385-441B-9B9C-B95B95717402}" type="presOf" srcId="{922E96A8-AF81-4A61-8C60-63817B9280F8}" destId="{DD63DBF7-9724-4AFB-A41C-AFC7588AD9E8}" srcOrd="0" destOrd="0" presId="urn:microsoft.com/office/officeart/2005/8/layout/process5"/>
    <dgm:cxn modelId="{B101B3F7-FA65-485C-B12B-16501476ADA8}" type="presOf" srcId="{8427587D-CE7C-4C2D-BF7F-83486B17660F}" destId="{2BE2D3E8-1A1B-433F-9481-1194DD23023A}" srcOrd="0" destOrd="0" presId="urn:microsoft.com/office/officeart/2005/8/layout/process5"/>
    <dgm:cxn modelId="{CC710A16-F82A-41E0-BD8B-3BB6711155AC}" type="presOf" srcId="{76381823-0A0E-4B66-9B02-89F7F31C1E3E}" destId="{C050DC38-CDD3-4059-B425-4ECA51E4FEFF}" srcOrd="0" destOrd="0" presId="urn:microsoft.com/office/officeart/2005/8/layout/process5"/>
    <dgm:cxn modelId="{2B46B3E9-CAEA-498D-8E3A-8F35CB5FA834}" type="presOf" srcId="{22E3D24D-8258-44D4-8172-26BCB47B914D}" destId="{CB780073-D4A1-4A5C-AE77-8C77B6F8676D}" srcOrd="1" destOrd="0" presId="urn:microsoft.com/office/officeart/2005/8/layout/process5"/>
    <dgm:cxn modelId="{C9FAF22C-9794-4B4C-8038-D30CD0612F24}" srcId="{68635450-7BE8-45EB-8EA4-C1FD12299EE0}" destId="{76381823-0A0E-4B66-9B02-89F7F31C1E3E}" srcOrd="5" destOrd="0" parTransId="{6C9FB708-2B72-4053-9241-066E6448DCA1}" sibTransId="{5CE50CAC-DA27-4639-ACE0-9BF60CBBCF92}"/>
    <dgm:cxn modelId="{42BBF680-9E03-4BF7-9D53-09E0B6538F15}" srcId="{68635450-7BE8-45EB-8EA4-C1FD12299EE0}" destId="{D82C355A-0CBB-427A-9B3F-3276C89D05C9}" srcOrd="4" destOrd="0" parTransId="{133FA631-CE2F-4428-99C7-D31F3A4D3B84}" sibTransId="{22E3D24D-8258-44D4-8172-26BCB47B914D}"/>
    <dgm:cxn modelId="{B61863FE-4BD5-44A3-BB34-CEAF7BECA38A}" type="presOf" srcId="{69D22DE2-51A7-4B07-8D04-FC3778FDCEE4}" destId="{2DAC7929-F0E9-40EA-B97F-DB97443826E0}" srcOrd="1" destOrd="0" presId="urn:microsoft.com/office/officeart/2005/8/layout/process5"/>
    <dgm:cxn modelId="{49D2F0A7-FBE1-4060-BBD3-7EC421479FC1}" type="presOf" srcId="{D82C355A-0CBB-427A-9B3F-3276C89D05C9}" destId="{B149379C-96A8-4935-820E-5D8EFAD92B1A}" srcOrd="0" destOrd="0" presId="urn:microsoft.com/office/officeart/2005/8/layout/process5"/>
    <dgm:cxn modelId="{83656439-4F14-4D72-9EE6-F6E67176294C}" type="presOf" srcId="{1FFEA870-349B-43A6-AAD7-A17583842ABE}" destId="{BA1D115F-5BFC-4FB0-AF5F-4A0F5AB1F7AE}" srcOrd="0" destOrd="0" presId="urn:microsoft.com/office/officeart/2005/8/layout/process5"/>
    <dgm:cxn modelId="{16C705EE-7EA4-4017-8489-4CD7F65A3825}" type="presOf" srcId="{69D22DE2-51A7-4B07-8D04-FC3778FDCEE4}" destId="{4E303AA4-7E71-42A0-A8FC-EA5B8BF84102}" srcOrd="0" destOrd="0" presId="urn:microsoft.com/office/officeart/2005/8/layout/process5"/>
    <dgm:cxn modelId="{6646F9A3-9E0D-468D-9597-82FCBB4EAB02}" type="presOf" srcId="{0A892FA2-E74C-4523-8A55-9E07FEC043F5}" destId="{D565754F-7CF2-4102-A9DA-589D098DC85A}" srcOrd="0" destOrd="0" presId="urn:microsoft.com/office/officeart/2005/8/layout/process5"/>
    <dgm:cxn modelId="{2B77B636-7C3E-4625-ABF6-A45AC948CE45}" type="presOf" srcId="{6DAC399E-4CF6-41E1-9D9F-1FF2A74B8BBF}" destId="{B7B3F665-EB31-4841-8525-C530049F6DB1}" srcOrd="1" destOrd="0" presId="urn:microsoft.com/office/officeart/2005/8/layout/process5"/>
    <dgm:cxn modelId="{6714E147-B566-4216-8BB7-B3B3E34158C7}" type="presOf" srcId="{922E96A8-AF81-4A61-8C60-63817B9280F8}" destId="{1FB26292-BB01-4D13-80A0-DD2699AFFDDE}" srcOrd="1" destOrd="0" presId="urn:microsoft.com/office/officeart/2005/8/layout/process5"/>
    <dgm:cxn modelId="{1933106E-48BA-4B68-88B4-F438823CD2DD}" srcId="{68635450-7BE8-45EB-8EA4-C1FD12299EE0}" destId="{8427587D-CE7C-4C2D-BF7F-83486B17660F}" srcOrd="2" destOrd="0" parTransId="{87D7FAE8-28B0-4892-893C-959235F12561}" sibTransId="{922E96A8-AF81-4A61-8C60-63817B9280F8}"/>
    <dgm:cxn modelId="{AFD2E956-2663-4244-8CC5-4F0900349CB5}" type="presParOf" srcId="{F68F898B-99B1-4DC0-869B-0086926AEF57}" destId="{BA1D115F-5BFC-4FB0-AF5F-4A0F5AB1F7AE}" srcOrd="0" destOrd="0" presId="urn:microsoft.com/office/officeart/2005/8/layout/process5"/>
    <dgm:cxn modelId="{0B40081C-499A-47D1-8AFE-08749E211AFE}" type="presParOf" srcId="{F68F898B-99B1-4DC0-869B-0086926AEF57}" destId="{4E303AA4-7E71-42A0-A8FC-EA5B8BF84102}" srcOrd="1" destOrd="0" presId="urn:microsoft.com/office/officeart/2005/8/layout/process5"/>
    <dgm:cxn modelId="{1D242473-AA4C-433B-A953-992F5A0D899B}" type="presParOf" srcId="{4E303AA4-7E71-42A0-A8FC-EA5B8BF84102}" destId="{2DAC7929-F0E9-40EA-B97F-DB97443826E0}" srcOrd="0" destOrd="0" presId="urn:microsoft.com/office/officeart/2005/8/layout/process5"/>
    <dgm:cxn modelId="{77696AC0-E657-4DA9-91C2-D8FF1D9CF047}" type="presParOf" srcId="{F68F898B-99B1-4DC0-869B-0086926AEF57}" destId="{77CF8226-B476-4B80-9EB2-9623636373BC}" srcOrd="2" destOrd="0" presId="urn:microsoft.com/office/officeart/2005/8/layout/process5"/>
    <dgm:cxn modelId="{4F200EFB-9BDE-40F0-99CA-3C52EFC566E3}" type="presParOf" srcId="{F68F898B-99B1-4DC0-869B-0086926AEF57}" destId="{D565754F-7CF2-4102-A9DA-589D098DC85A}" srcOrd="3" destOrd="0" presId="urn:microsoft.com/office/officeart/2005/8/layout/process5"/>
    <dgm:cxn modelId="{85668763-1B36-4C48-9122-8BCDAE8A8A23}" type="presParOf" srcId="{D565754F-7CF2-4102-A9DA-589D098DC85A}" destId="{8636D710-A13D-4DC4-B202-320C18B8497F}" srcOrd="0" destOrd="0" presId="urn:microsoft.com/office/officeart/2005/8/layout/process5"/>
    <dgm:cxn modelId="{9E18BF7D-D06B-435E-B852-0E2B79FFA5C3}" type="presParOf" srcId="{F68F898B-99B1-4DC0-869B-0086926AEF57}" destId="{2BE2D3E8-1A1B-433F-9481-1194DD23023A}" srcOrd="4" destOrd="0" presId="urn:microsoft.com/office/officeart/2005/8/layout/process5"/>
    <dgm:cxn modelId="{F64C07FB-8EBF-49EB-92F0-023CC4A5627C}" type="presParOf" srcId="{F68F898B-99B1-4DC0-869B-0086926AEF57}" destId="{DD63DBF7-9724-4AFB-A41C-AFC7588AD9E8}" srcOrd="5" destOrd="0" presId="urn:microsoft.com/office/officeart/2005/8/layout/process5"/>
    <dgm:cxn modelId="{FDE39F15-E611-4680-84DF-EEEC6D37A0F3}" type="presParOf" srcId="{DD63DBF7-9724-4AFB-A41C-AFC7588AD9E8}" destId="{1FB26292-BB01-4D13-80A0-DD2699AFFDDE}" srcOrd="0" destOrd="0" presId="urn:microsoft.com/office/officeart/2005/8/layout/process5"/>
    <dgm:cxn modelId="{439496B7-8313-4FD8-B8A5-DDB3594392EF}" type="presParOf" srcId="{F68F898B-99B1-4DC0-869B-0086926AEF57}" destId="{ABAF1FF5-3558-4DA0-BD61-E09E17F54DD7}" srcOrd="6" destOrd="0" presId="urn:microsoft.com/office/officeart/2005/8/layout/process5"/>
    <dgm:cxn modelId="{C46CE93D-6B4B-47F0-BE21-3A354C85D696}" type="presParOf" srcId="{F68F898B-99B1-4DC0-869B-0086926AEF57}" destId="{F34CCD06-BC59-491B-91DB-495DA1DB0465}" srcOrd="7" destOrd="0" presId="urn:microsoft.com/office/officeart/2005/8/layout/process5"/>
    <dgm:cxn modelId="{40FBC0DC-96C3-40FE-B6A6-13EE09EAFF16}" type="presParOf" srcId="{F34CCD06-BC59-491B-91DB-495DA1DB0465}" destId="{B7B3F665-EB31-4841-8525-C530049F6DB1}" srcOrd="0" destOrd="0" presId="urn:microsoft.com/office/officeart/2005/8/layout/process5"/>
    <dgm:cxn modelId="{CDDFC4E1-B26E-4794-9FAA-946149E8EC64}" type="presParOf" srcId="{F68F898B-99B1-4DC0-869B-0086926AEF57}" destId="{B149379C-96A8-4935-820E-5D8EFAD92B1A}" srcOrd="8" destOrd="0" presId="urn:microsoft.com/office/officeart/2005/8/layout/process5"/>
    <dgm:cxn modelId="{41CD94F6-CEEB-4061-9F62-668436F6C575}" type="presParOf" srcId="{F68F898B-99B1-4DC0-869B-0086926AEF57}" destId="{D0E54141-F69A-43B7-B59D-C447D65EBC05}" srcOrd="9" destOrd="0" presId="urn:microsoft.com/office/officeart/2005/8/layout/process5"/>
    <dgm:cxn modelId="{6DCB6D96-09CA-43C4-B6E2-C81588DFC8D9}" type="presParOf" srcId="{D0E54141-F69A-43B7-B59D-C447D65EBC05}" destId="{CB780073-D4A1-4A5C-AE77-8C77B6F8676D}" srcOrd="0" destOrd="0" presId="urn:microsoft.com/office/officeart/2005/8/layout/process5"/>
    <dgm:cxn modelId="{0E4AEA78-DA00-4109-B6E8-86FB4A4CB502}" type="presParOf" srcId="{F68F898B-99B1-4DC0-869B-0086926AEF57}" destId="{C050DC38-CDD3-4059-B425-4ECA51E4FEFF}"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B1F725-6658-46A6-AB43-A024D517FF8F}" type="doc">
      <dgm:prSet loTypeId="urn:microsoft.com/office/officeart/2005/8/layout/arrow2" loCatId="process" qsTypeId="urn:microsoft.com/office/officeart/2005/8/quickstyle/simple1" qsCatId="simple" csTypeId="urn:microsoft.com/office/officeart/2005/8/colors/accent1_2" csCatId="accent1" phldr="1"/>
      <dgm:spPr/>
    </dgm:pt>
    <dgm:pt modelId="{EB5E2E4D-08FB-4D41-ABC1-DE652F47F2E5}">
      <dgm:prSet phldrT="[Text]" custT="1"/>
      <dgm:spPr/>
      <dgm:t>
        <a:bodyPr/>
        <a:lstStyle/>
        <a:p>
          <a:pPr>
            <a:lnSpc>
              <a:spcPct val="90000"/>
            </a:lnSpc>
            <a:spcAft>
              <a:spcPct val="35000"/>
            </a:spcAft>
          </a:pPr>
          <a:r>
            <a:rPr lang="en-US" sz="1800" cap="all" baseline="0" dirty="0" smtClean="0">
              <a:solidFill>
                <a:srgbClr val="0000FF"/>
              </a:solidFill>
              <a:latin typeface="Gill Sans MT" panose="020B0502020104020203" pitchFamily="34" charset="0"/>
            </a:rPr>
            <a:t>   </a:t>
          </a:r>
          <a:r>
            <a:rPr lang="en-US" sz="2000" cap="all" baseline="0" dirty="0" smtClean="0">
              <a:solidFill>
                <a:srgbClr val="0000FF"/>
              </a:solidFill>
              <a:latin typeface="Gill Sans MT" panose="020B0502020104020203" pitchFamily="34" charset="0"/>
            </a:rPr>
            <a:t>IEP</a:t>
          </a:r>
          <a:r>
            <a:rPr lang="en-US" sz="1800" cap="all" baseline="0" dirty="0" smtClean="0">
              <a:solidFill>
                <a:srgbClr val="0000FF"/>
              </a:solidFill>
              <a:latin typeface="Gill Sans MT" panose="020B0502020104020203" pitchFamily="34" charset="0"/>
            </a:rPr>
            <a:t> </a:t>
          </a:r>
        </a:p>
        <a:p>
          <a:pPr marL="174625" indent="-174625">
            <a:lnSpc>
              <a:spcPct val="90000"/>
            </a:lnSpc>
            <a:spcAft>
              <a:spcPct val="35000"/>
            </a:spcAft>
          </a:pPr>
          <a:r>
            <a:rPr lang="en-US" sz="2800" dirty="0" smtClean="0">
              <a:latin typeface="Gill Sans MT" panose="020B0502020104020203" pitchFamily="34" charset="0"/>
            </a:rPr>
            <a:t>   </a:t>
          </a:r>
          <a:endParaRPr lang="en-US" sz="2800" dirty="0">
            <a:latin typeface="Gill Sans MT" panose="020B0502020104020203" pitchFamily="34" charset="0"/>
          </a:endParaRPr>
        </a:p>
      </dgm:t>
    </dgm:pt>
    <dgm:pt modelId="{6AB6A00C-B0D2-4C41-85B7-DB52FF240C75}" type="parTrans" cxnId="{84B39A00-4C92-4BA9-8CF5-226970F49D71}">
      <dgm:prSet/>
      <dgm:spPr/>
      <dgm:t>
        <a:bodyPr/>
        <a:lstStyle/>
        <a:p>
          <a:endParaRPr lang="en-US"/>
        </a:p>
      </dgm:t>
    </dgm:pt>
    <dgm:pt modelId="{D2BD2B52-E079-4878-8F16-320298F42625}" type="sibTrans" cxnId="{84B39A00-4C92-4BA9-8CF5-226970F49D71}">
      <dgm:prSet/>
      <dgm:spPr/>
      <dgm:t>
        <a:bodyPr/>
        <a:lstStyle/>
        <a:p>
          <a:endParaRPr lang="en-US"/>
        </a:p>
      </dgm:t>
    </dgm:pt>
    <dgm:pt modelId="{C8A71940-520D-4114-8712-0F04A3C207DA}">
      <dgm:prSet phldrT="[Text]" custT="1"/>
      <dgm:spPr/>
      <dgm:t>
        <a:bodyPr/>
        <a:lstStyle/>
        <a:p>
          <a:pPr>
            <a:lnSpc>
              <a:spcPct val="90000"/>
            </a:lnSpc>
            <a:spcAft>
              <a:spcPct val="35000"/>
            </a:spcAft>
          </a:pPr>
          <a:r>
            <a:rPr lang="en-US" sz="1300" cap="all" baseline="0" dirty="0" smtClean="0">
              <a:solidFill>
                <a:srgbClr val="0000FF"/>
              </a:solidFill>
            </a:rPr>
            <a:t> </a:t>
          </a:r>
          <a:r>
            <a:rPr lang="en-US" sz="1800" cap="all" baseline="0" dirty="0" smtClean="0">
              <a:solidFill>
                <a:srgbClr val="0000FF"/>
              </a:solidFill>
              <a:latin typeface="Gill Sans MT" panose="020B0502020104020203" pitchFamily="34" charset="0"/>
            </a:rPr>
            <a:t>Staff</a:t>
          </a:r>
        </a:p>
        <a:p>
          <a:pPr>
            <a:lnSpc>
              <a:spcPct val="100000"/>
            </a:lnSpc>
            <a:spcAft>
              <a:spcPts val="0"/>
            </a:spcAft>
          </a:pPr>
          <a:r>
            <a:rPr lang="en-US" dirty="0" smtClean="0">
              <a:latin typeface="Gill Sans MT" panose="020B0502020104020203" pitchFamily="34" charset="0"/>
            </a:rPr>
            <a:t>  </a:t>
          </a:r>
          <a:endParaRPr lang="en-US" dirty="0">
            <a:latin typeface="Gill Sans MT" panose="020B0502020104020203" pitchFamily="34" charset="0"/>
          </a:endParaRPr>
        </a:p>
      </dgm:t>
    </dgm:pt>
    <dgm:pt modelId="{8BBDFB27-B79E-460A-8A79-112CB62ACC3E}" type="parTrans" cxnId="{88BFD21B-5A73-4C64-AA84-55C313CBB7F3}">
      <dgm:prSet/>
      <dgm:spPr/>
      <dgm:t>
        <a:bodyPr/>
        <a:lstStyle/>
        <a:p>
          <a:endParaRPr lang="en-US"/>
        </a:p>
      </dgm:t>
    </dgm:pt>
    <dgm:pt modelId="{4BE6860C-9F72-4ADF-AC2B-16860DD382FF}" type="sibTrans" cxnId="{88BFD21B-5A73-4C64-AA84-55C313CBB7F3}">
      <dgm:prSet/>
      <dgm:spPr/>
      <dgm:t>
        <a:bodyPr/>
        <a:lstStyle/>
        <a:p>
          <a:endParaRPr lang="en-US"/>
        </a:p>
      </dgm:t>
    </dgm:pt>
    <dgm:pt modelId="{9DCC7A48-F8C9-48AA-A8DC-D9FE78D43B81}">
      <dgm:prSet phldrT="[Text]" custT="1"/>
      <dgm:spPr/>
      <dgm:t>
        <a:bodyPr/>
        <a:lstStyle/>
        <a:p>
          <a:r>
            <a:rPr lang="en-US" sz="1300" cap="all" baseline="0" dirty="0" smtClean="0">
              <a:solidFill>
                <a:srgbClr val="0000FF"/>
              </a:solidFill>
            </a:rPr>
            <a:t>                 </a:t>
          </a:r>
          <a:r>
            <a:rPr lang="en-US" sz="1800" cap="all" baseline="0" dirty="0" smtClean="0">
              <a:solidFill>
                <a:srgbClr val="0000FF"/>
              </a:solidFill>
              <a:latin typeface="Gill Sans MT" panose="020B0502020104020203" pitchFamily="34" charset="0"/>
            </a:rPr>
            <a:t>Student</a:t>
          </a:r>
        </a:p>
        <a:p>
          <a:r>
            <a:rPr lang="en-US" sz="1800" dirty="0" smtClean="0">
              <a:latin typeface="Gill Sans MT" panose="020B0502020104020203" pitchFamily="34" charset="0"/>
            </a:rPr>
            <a:t>                            </a:t>
          </a:r>
          <a:endParaRPr lang="en-US" sz="1300" dirty="0">
            <a:latin typeface="Gill Sans MT" panose="020B0502020104020203" pitchFamily="34" charset="0"/>
          </a:endParaRPr>
        </a:p>
      </dgm:t>
    </dgm:pt>
    <dgm:pt modelId="{9F474CA3-2E4D-4711-B39C-3011F9F5ABDA}" type="parTrans" cxnId="{43BAFB0D-D83F-4530-BF7B-CEF5AEAFD097}">
      <dgm:prSet/>
      <dgm:spPr/>
      <dgm:t>
        <a:bodyPr/>
        <a:lstStyle/>
        <a:p>
          <a:endParaRPr lang="en-US"/>
        </a:p>
      </dgm:t>
    </dgm:pt>
    <dgm:pt modelId="{8264F0D8-585E-495A-AFC5-C96B3573F4DE}" type="sibTrans" cxnId="{43BAFB0D-D83F-4530-BF7B-CEF5AEAFD097}">
      <dgm:prSet/>
      <dgm:spPr/>
      <dgm:t>
        <a:bodyPr/>
        <a:lstStyle/>
        <a:p>
          <a:endParaRPr lang="en-US"/>
        </a:p>
      </dgm:t>
    </dgm:pt>
    <dgm:pt modelId="{D70B8D5C-4934-4D4E-A3C0-BA649AF7FA26}" type="pres">
      <dgm:prSet presAssocID="{55B1F725-6658-46A6-AB43-A024D517FF8F}" presName="arrowDiagram" presStyleCnt="0">
        <dgm:presLayoutVars>
          <dgm:chMax val="5"/>
          <dgm:dir/>
          <dgm:resizeHandles val="exact"/>
        </dgm:presLayoutVars>
      </dgm:prSet>
      <dgm:spPr/>
    </dgm:pt>
    <dgm:pt modelId="{5FBEF960-2386-4A6C-8B56-8B135CFBF350}" type="pres">
      <dgm:prSet presAssocID="{55B1F725-6658-46A6-AB43-A024D517FF8F}" presName="arrow" presStyleLbl="bgShp" presStyleIdx="0" presStyleCnt="1" custLinFactNeighborX="-144" custLinFactNeighborY="-2834"/>
      <dgm:spPr/>
    </dgm:pt>
    <dgm:pt modelId="{1DAEC4EC-3053-40F4-AC82-97F8A28489CC}" type="pres">
      <dgm:prSet presAssocID="{55B1F725-6658-46A6-AB43-A024D517FF8F}" presName="arrowDiagram3" presStyleCnt="0"/>
      <dgm:spPr/>
    </dgm:pt>
    <dgm:pt modelId="{A742568C-B1EF-4CBE-9F60-CDD8AC962111}" type="pres">
      <dgm:prSet presAssocID="{EB5E2E4D-08FB-4D41-ABC1-DE652F47F2E5}" presName="bullet3a" presStyleLbl="node1" presStyleIdx="0" presStyleCnt="3" custScaleX="252113" custScaleY="252113"/>
      <dgm:spPr>
        <a:solidFill>
          <a:srgbClr val="FFC000"/>
        </a:solidFill>
      </dgm:spPr>
    </dgm:pt>
    <dgm:pt modelId="{3422DC83-274B-4849-9996-8E0C0764BD55}" type="pres">
      <dgm:prSet presAssocID="{EB5E2E4D-08FB-4D41-ABC1-DE652F47F2E5}" presName="textBox3a" presStyleLbl="revTx" presStyleIdx="0" presStyleCnt="3" custAng="19948812" custScaleX="184205" custLinFactNeighborX="52097" custLinFactNeighborY="-78405">
        <dgm:presLayoutVars>
          <dgm:bulletEnabled val="1"/>
        </dgm:presLayoutVars>
      </dgm:prSet>
      <dgm:spPr/>
      <dgm:t>
        <a:bodyPr/>
        <a:lstStyle/>
        <a:p>
          <a:endParaRPr lang="en-US"/>
        </a:p>
      </dgm:t>
    </dgm:pt>
    <dgm:pt modelId="{93F2A8C7-908C-405D-9965-0F786F62E16B}" type="pres">
      <dgm:prSet presAssocID="{C8A71940-520D-4114-8712-0F04A3C207DA}" presName="bullet3b" presStyleLbl="node1" presStyleIdx="1" presStyleCnt="3" custScaleX="139466" custScaleY="139466"/>
      <dgm:spPr>
        <a:solidFill>
          <a:schemeClr val="accent3"/>
        </a:solidFill>
      </dgm:spPr>
    </dgm:pt>
    <dgm:pt modelId="{1DF616FF-B98D-4440-A4DD-1B99B2D3E849}" type="pres">
      <dgm:prSet presAssocID="{C8A71940-520D-4114-8712-0F04A3C207DA}" presName="textBox3b" presStyleLbl="revTx" presStyleIdx="1" presStyleCnt="3" custAng="20702972" custScaleX="161970" custLinFactNeighborX="61416" custLinFactNeighborY="-22951">
        <dgm:presLayoutVars>
          <dgm:bulletEnabled val="1"/>
        </dgm:presLayoutVars>
      </dgm:prSet>
      <dgm:spPr/>
      <dgm:t>
        <a:bodyPr/>
        <a:lstStyle/>
        <a:p>
          <a:endParaRPr lang="en-US"/>
        </a:p>
      </dgm:t>
    </dgm:pt>
    <dgm:pt modelId="{471BB19B-2232-4B6C-9B60-798C76D88EFA}" type="pres">
      <dgm:prSet presAssocID="{9DCC7A48-F8C9-48AA-A8DC-D9FE78D43B81}" presName="bullet3c" presStyleLbl="node1" presStyleIdx="2" presStyleCnt="3"/>
      <dgm:spPr/>
      <dgm:t>
        <a:bodyPr/>
        <a:lstStyle/>
        <a:p>
          <a:endParaRPr lang="en-US"/>
        </a:p>
      </dgm:t>
    </dgm:pt>
    <dgm:pt modelId="{E1E438F2-C69D-47CC-AB59-10339DE19B2C}" type="pres">
      <dgm:prSet presAssocID="{9DCC7A48-F8C9-48AA-A8DC-D9FE78D43B81}" presName="textBox3c" presStyleLbl="revTx" presStyleIdx="2" presStyleCnt="3" custAng="21310216" custScaleX="179167" custLinFactNeighborX="4817" custLinFactNeighborY="-5323">
        <dgm:presLayoutVars>
          <dgm:bulletEnabled val="1"/>
        </dgm:presLayoutVars>
      </dgm:prSet>
      <dgm:spPr/>
      <dgm:t>
        <a:bodyPr/>
        <a:lstStyle/>
        <a:p>
          <a:endParaRPr lang="en-US"/>
        </a:p>
      </dgm:t>
    </dgm:pt>
  </dgm:ptLst>
  <dgm:cxnLst>
    <dgm:cxn modelId="{CD771774-38A7-4209-9C4E-09CA97E2CAB2}" type="presOf" srcId="{C8A71940-520D-4114-8712-0F04A3C207DA}" destId="{1DF616FF-B98D-4440-A4DD-1B99B2D3E849}" srcOrd="0" destOrd="0" presId="urn:microsoft.com/office/officeart/2005/8/layout/arrow2"/>
    <dgm:cxn modelId="{88BFD21B-5A73-4C64-AA84-55C313CBB7F3}" srcId="{55B1F725-6658-46A6-AB43-A024D517FF8F}" destId="{C8A71940-520D-4114-8712-0F04A3C207DA}" srcOrd="1" destOrd="0" parTransId="{8BBDFB27-B79E-460A-8A79-112CB62ACC3E}" sibTransId="{4BE6860C-9F72-4ADF-AC2B-16860DD382FF}"/>
    <dgm:cxn modelId="{96EB70C3-3D21-41ED-A075-7252461A8472}" type="presOf" srcId="{55B1F725-6658-46A6-AB43-A024D517FF8F}" destId="{D70B8D5C-4934-4D4E-A3C0-BA649AF7FA26}" srcOrd="0" destOrd="0" presId="urn:microsoft.com/office/officeart/2005/8/layout/arrow2"/>
    <dgm:cxn modelId="{ADC73036-602B-47B5-80AE-7866C8D6B27A}" type="presOf" srcId="{9DCC7A48-F8C9-48AA-A8DC-D9FE78D43B81}" destId="{E1E438F2-C69D-47CC-AB59-10339DE19B2C}" srcOrd="0" destOrd="0" presId="urn:microsoft.com/office/officeart/2005/8/layout/arrow2"/>
    <dgm:cxn modelId="{43BAFB0D-D83F-4530-BF7B-CEF5AEAFD097}" srcId="{55B1F725-6658-46A6-AB43-A024D517FF8F}" destId="{9DCC7A48-F8C9-48AA-A8DC-D9FE78D43B81}" srcOrd="2" destOrd="0" parTransId="{9F474CA3-2E4D-4711-B39C-3011F9F5ABDA}" sibTransId="{8264F0D8-585E-495A-AFC5-C96B3573F4DE}"/>
    <dgm:cxn modelId="{84B39A00-4C92-4BA9-8CF5-226970F49D71}" srcId="{55B1F725-6658-46A6-AB43-A024D517FF8F}" destId="{EB5E2E4D-08FB-4D41-ABC1-DE652F47F2E5}" srcOrd="0" destOrd="0" parTransId="{6AB6A00C-B0D2-4C41-85B7-DB52FF240C75}" sibTransId="{D2BD2B52-E079-4878-8F16-320298F42625}"/>
    <dgm:cxn modelId="{A2C17C07-7160-46D6-A621-D7192625725D}" type="presOf" srcId="{EB5E2E4D-08FB-4D41-ABC1-DE652F47F2E5}" destId="{3422DC83-274B-4849-9996-8E0C0764BD55}" srcOrd="0" destOrd="0" presId="urn:microsoft.com/office/officeart/2005/8/layout/arrow2"/>
    <dgm:cxn modelId="{DF112F54-9320-4166-AF2F-5325D68D4A4C}" type="presParOf" srcId="{D70B8D5C-4934-4D4E-A3C0-BA649AF7FA26}" destId="{5FBEF960-2386-4A6C-8B56-8B135CFBF350}" srcOrd="0" destOrd="0" presId="urn:microsoft.com/office/officeart/2005/8/layout/arrow2"/>
    <dgm:cxn modelId="{2026CE98-C9D4-467F-81EA-736920EBB6C4}" type="presParOf" srcId="{D70B8D5C-4934-4D4E-A3C0-BA649AF7FA26}" destId="{1DAEC4EC-3053-40F4-AC82-97F8A28489CC}" srcOrd="1" destOrd="0" presId="urn:microsoft.com/office/officeart/2005/8/layout/arrow2"/>
    <dgm:cxn modelId="{1D9ED874-A527-4D35-B4CD-E16881441B83}" type="presParOf" srcId="{1DAEC4EC-3053-40F4-AC82-97F8A28489CC}" destId="{A742568C-B1EF-4CBE-9F60-CDD8AC962111}" srcOrd="0" destOrd="0" presId="urn:microsoft.com/office/officeart/2005/8/layout/arrow2"/>
    <dgm:cxn modelId="{E5CD8849-ABCB-4394-8063-CE93E2B18513}" type="presParOf" srcId="{1DAEC4EC-3053-40F4-AC82-97F8A28489CC}" destId="{3422DC83-274B-4849-9996-8E0C0764BD55}" srcOrd="1" destOrd="0" presId="urn:microsoft.com/office/officeart/2005/8/layout/arrow2"/>
    <dgm:cxn modelId="{EA4338FD-6871-43C8-B180-9B5E3C066D61}" type="presParOf" srcId="{1DAEC4EC-3053-40F4-AC82-97F8A28489CC}" destId="{93F2A8C7-908C-405D-9965-0F786F62E16B}" srcOrd="2" destOrd="0" presId="urn:microsoft.com/office/officeart/2005/8/layout/arrow2"/>
    <dgm:cxn modelId="{D4D4451B-12BE-4F77-9E15-1AE6CD0EE4A2}" type="presParOf" srcId="{1DAEC4EC-3053-40F4-AC82-97F8A28489CC}" destId="{1DF616FF-B98D-4440-A4DD-1B99B2D3E849}" srcOrd="3" destOrd="0" presId="urn:microsoft.com/office/officeart/2005/8/layout/arrow2"/>
    <dgm:cxn modelId="{E8D0638C-30CB-4E3D-9282-9ACA4C19B229}" type="presParOf" srcId="{1DAEC4EC-3053-40F4-AC82-97F8A28489CC}" destId="{471BB19B-2232-4B6C-9B60-798C76D88EFA}" srcOrd="4" destOrd="0" presId="urn:microsoft.com/office/officeart/2005/8/layout/arrow2"/>
    <dgm:cxn modelId="{392EB6BF-D30A-4FFE-87C2-778D5FC28187}" type="presParOf" srcId="{1DAEC4EC-3053-40F4-AC82-97F8A28489CC}" destId="{E1E438F2-C69D-47CC-AB59-10339DE19B2C}"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7603B7-5F95-4E8C-AC2D-8985B337DA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C7F3677-F441-40D5-986D-2B5EEAA96730}">
      <dgm:prSet phldrT="[Text]"/>
      <dgm:spPr>
        <a:solidFill>
          <a:schemeClr val="accent2">
            <a:lumMod val="60000"/>
            <a:lumOff val="40000"/>
          </a:schemeClr>
        </a:solidFill>
      </dgm:spPr>
      <dgm:t>
        <a:bodyPr/>
        <a:lstStyle/>
        <a:p>
          <a:r>
            <a:rPr lang="en-US" b="1" dirty="0" smtClean="0">
              <a:solidFill>
                <a:schemeClr val="tx1"/>
              </a:solidFill>
            </a:rPr>
            <a:t>November</a:t>
          </a:r>
          <a:endParaRPr lang="en-US" b="1" dirty="0">
            <a:solidFill>
              <a:schemeClr val="tx1"/>
            </a:solidFill>
          </a:endParaRPr>
        </a:p>
      </dgm:t>
    </dgm:pt>
    <dgm:pt modelId="{40A7FEB6-EB0C-459E-BF36-5C9B0C1D0144}" type="parTrans" cxnId="{3965185F-B8D1-4C7C-8D9F-AEFBBBBB4735}">
      <dgm:prSet/>
      <dgm:spPr/>
      <dgm:t>
        <a:bodyPr/>
        <a:lstStyle/>
        <a:p>
          <a:endParaRPr lang="en-US"/>
        </a:p>
      </dgm:t>
    </dgm:pt>
    <dgm:pt modelId="{5D38685B-9F5B-4A57-9F8D-6191E3308DE5}" type="sibTrans" cxnId="{3965185F-B8D1-4C7C-8D9F-AEFBBBBB4735}">
      <dgm:prSet/>
      <dgm:spPr/>
      <dgm:t>
        <a:bodyPr/>
        <a:lstStyle/>
        <a:p>
          <a:endParaRPr lang="en-US"/>
        </a:p>
      </dgm:t>
    </dgm:pt>
    <dgm:pt modelId="{02C23186-DA4D-4F9E-8801-62520E28BA06}">
      <dgm:prSet phldrT="[Text]"/>
      <dgm:spPr>
        <a:solidFill>
          <a:schemeClr val="accent4">
            <a:lumMod val="60000"/>
            <a:lumOff val="40000"/>
          </a:schemeClr>
        </a:solidFill>
      </dgm:spPr>
      <dgm:t>
        <a:bodyPr/>
        <a:lstStyle/>
        <a:p>
          <a:r>
            <a:rPr lang="en-US" b="1" dirty="0" smtClean="0">
              <a:solidFill>
                <a:schemeClr val="tx1"/>
              </a:solidFill>
            </a:rPr>
            <a:t>December</a:t>
          </a:r>
          <a:endParaRPr lang="en-US" b="1" dirty="0">
            <a:solidFill>
              <a:schemeClr val="tx1"/>
            </a:solidFill>
          </a:endParaRPr>
        </a:p>
      </dgm:t>
    </dgm:pt>
    <dgm:pt modelId="{51CD7EAB-326A-447B-BE7A-3C80A18D5FBE}" type="parTrans" cxnId="{61649342-96C6-451D-BC0F-6FEC4DAFDA9B}">
      <dgm:prSet/>
      <dgm:spPr/>
      <dgm:t>
        <a:bodyPr/>
        <a:lstStyle/>
        <a:p>
          <a:endParaRPr lang="en-US"/>
        </a:p>
      </dgm:t>
    </dgm:pt>
    <dgm:pt modelId="{0649CC89-D4DD-4C2E-A58A-ABE3C0821F13}" type="sibTrans" cxnId="{61649342-96C6-451D-BC0F-6FEC4DAFDA9B}">
      <dgm:prSet/>
      <dgm:spPr/>
      <dgm:t>
        <a:bodyPr/>
        <a:lstStyle/>
        <a:p>
          <a:endParaRPr lang="en-US"/>
        </a:p>
      </dgm:t>
    </dgm:pt>
    <dgm:pt modelId="{0A761AA5-8EA2-4F07-A826-12726A2240EE}">
      <dgm:prSet phldrT="[Text]"/>
      <dgm:spPr>
        <a:solidFill>
          <a:schemeClr val="accent6">
            <a:lumMod val="60000"/>
            <a:lumOff val="40000"/>
          </a:schemeClr>
        </a:solidFill>
      </dgm:spPr>
      <dgm:t>
        <a:bodyPr/>
        <a:lstStyle/>
        <a:p>
          <a:r>
            <a:rPr lang="en-US" b="1" dirty="0" smtClean="0">
              <a:solidFill>
                <a:schemeClr val="tx1"/>
              </a:solidFill>
            </a:rPr>
            <a:t>January</a:t>
          </a:r>
          <a:endParaRPr lang="en-US" b="1" dirty="0">
            <a:solidFill>
              <a:schemeClr val="tx1"/>
            </a:solidFill>
          </a:endParaRPr>
        </a:p>
      </dgm:t>
    </dgm:pt>
    <dgm:pt modelId="{890058E3-35FD-43CD-BD9C-B16FEA6FB82C}" type="parTrans" cxnId="{0BDABC1D-73AD-4C75-8E8E-71D835094E08}">
      <dgm:prSet/>
      <dgm:spPr/>
      <dgm:t>
        <a:bodyPr/>
        <a:lstStyle/>
        <a:p>
          <a:endParaRPr lang="en-US"/>
        </a:p>
      </dgm:t>
    </dgm:pt>
    <dgm:pt modelId="{339E2C66-9FD1-4DD4-A08D-F458367C79FB}" type="sibTrans" cxnId="{0BDABC1D-73AD-4C75-8E8E-71D835094E08}">
      <dgm:prSet/>
      <dgm:spPr/>
      <dgm:t>
        <a:bodyPr/>
        <a:lstStyle/>
        <a:p>
          <a:endParaRPr lang="en-US"/>
        </a:p>
      </dgm:t>
    </dgm:pt>
    <dgm:pt modelId="{1AA5DF4D-3CDE-465B-A321-EFFF4DC7AF6B}">
      <dgm:prSet custT="1"/>
      <dgm:spPr>
        <a:ln>
          <a:solidFill>
            <a:schemeClr val="tx1"/>
          </a:solidFill>
        </a:ln>
      </dgm:spPr>
      <dgm:t>
        <a:bodyPr/>
        <a:lstStyle/>
        <a:p>
          <a:r>
            <a:rPr lang="en-US" sz="1400" b="0" dirty="0" smtClean="0"/>
            <a:t>Thursday November 1</a:t>
          </a:r>
          <a:r>
            <a:rPr lang="en-US" sz="1400" b="0" baseline="30000" dirty="0" smtClean="0"/>
            <a:t>st</a:t>
          </a:r>
          <a:r>
            <a:rPr lang="en-US" sz="1400" b="0" dirty="0" smtClean="0"/>
            <a:t>: Snapshot available</a:t>
          </a:r>
          <a:endParaRPr lang="en-US" sz="1400" b="0" dirty="0"/>
        </a:p>
      </dgm:t>
    </dgm:pt>
    <dgm:pt modelId="{4E32B00D-7AD7-456E-BC65-3B8C00190158}" type="parTrans" cxnId="{C362D048-D759-49B2-821F-8814B3369B6F}">
      <dgm:prSet/>
      <dgm:spPr/>
      <dgm:t>
        <a:bodyPr/>
        <a:lstStyle/>
        <a:p>
          <a:endParaRPr lang="en-US"/>
        </a:p>
      </dgm:t>
    </dgm:pt>
    <dgm:pt modelId="{27CE0B72-47E2-4A5C-BD16-02AA8A3AF6CB}" type="sibTrans" cxnId="{C362D048-D759-49B2-821F-8814B3369B6F}">
      <dgm:prSet/>
      <dgm:spPr/>
      <dgm:t>
        <a:bodyPr/>
        <a:lstStyle/>
        <a:p>
          <a:endParaRPr lang="en-US"/>
        </a:p>
      </dgm:t>
    </dgm:pt>
    <dgm:pt modelId="{F73777DD-6E28-42E4-B164-BF0A4DDD3DD3}">
      <dgm:prSet custT="1"/>
      <dgm:spPr>
        <a:ln>
          <a:solidFill>
            <a:schemeClr val="tx1"/>
          </a:solidFill>
        </a:ln>
      </dgm:spPr>
      <dgm:t>
        <a:bodyPr/>
        <a:lstStyle/>
        <a:p>
          <a:r>
            <a:rPr lang="en-US" sz="1400" b="1" dirty="0" smtClean="0">
              <a:solidFill>
                <a:schemeClr val="accent2"/>
              </a:solidFill>
            </a:rPr>
            <a:t>Saturday December 1</a:t>
          </a:r>
          <a:r>
            <a:rPr lang="en-US" sz="1400" b="1" baseline="30000" dirty="0" smtClean="0">
              <a:solidFill>
                <a:schemeClr val="accent2"/>
              </a:solidFill>
            </a:rPr>
            <a:t>st</a:t>
          </a:r>
          <a:r>
            <a:rPr lang="en-US" sz="1400" b="1" dirty="0" smtClean="0">
              <a:solidFill>
                <a:schemeClr val="accent2"/>
              </a:solidFill>
            </a:rPr>
            <a:t>: Official Count Date (or last date prior your school was in session)</a:t>
          </a:r>
          <a:endParaRPr lang="en-US" sz="1400" b="1" dirty="0">
            <a:solidFill>
              <a:schemeClr val="accent2"/>
            </a:solidFill>
          </a:endParaRPr>
        </a:p>
      </dgm:t>
    </dgm:pt>
    <dgm:pt modelId="{0BB91C65-FEF3-4C7A-90A0-7A61412BDDEF}" type="parTrans" cxnId="{0DFE97CA-BBD7-4C97-B8D4-97510AF4E0CD}">
      <dgm:prSet/>
      <dgm:spPr/>
      <dgm:t>
        <a:bodyPr/>
        <a:lstStyle/>
        <a:p>
          <a:endParaRPr lang="en-US"/>
        </a:p>
      </dgm:t>
    </dgm:pt>
    <dgm:pt modelId="{8405CF01-F0CB-443A-8B11-E714CE06F0A8}" type="sibTrans" cxnId="{0DFE97CA-BBD7-4C97-B8D4-97510AF4E0CD}">
      <dgm:prSet/>
      <dgm:spPr/>
      <dgm:t>
        <a:bodyPr/>
        <a:lstStyle/>
        <a:p>
          <a:endParaRPr lang="en-US"/>
        </a:p>
      </dgm:t>
    </dgm:pt>
    <dgm:pt modelId="{DF5A9222-57BD-4148-955A-2D3970FAD9FB}">
      <dgm:prSet custT="1"/>
      <dgm:spPr>
        <a:ln>
          <a:solidFill>
            <a:schemeClr val="tx1"/>
          </a:solidFill>
        </a:ln>
      </dgm:spPr>
      <dgm:t>
        <a:bodyPr/>
        <a:lstStyle/>
        <a:p>
          <a:r>
            <a:rPr lang="en-US" sz="1400" b="0" dirty="0" smtClean="0">
              <a:solidFill>
                <a:schemeClr val="tx1"/>
              </a:solidFill>
            </a:rPr>
            <a:t>Thursday December 20</a:t>
          </a:r>
          <a:r>
            <a:rPr lang="en-US" sz="1400" b="0" baseline="30000" dirty="0" smtClean="0">
              <a:solidFill>
                <a:schemeClr val="tx1"/>
              </a:solidFill>
            </a:rPr>
            <a:t>th</a:t>
          </a:r>
          <a:r>
            <a:rPr lang="en-US" sz="1400" b="0" dirty="0" smtClean="0">
              <a:solidFill>
                <a:schemeClr val="tx1"/>
              </a:solidFill>
            </a:rPr>
            <a:t>: </a:t>
          </a:r>
          <a:r>
            <a:rPr lang="en-US" sz="1400" b="1" u="sng" dirty="0" smtClean="0">
              <a:solidFill>
                <a:schemeClr val="tx1"/>
              </a:solidFill>
            </a:rPr>
            <a:t>All Interchange errors resolved </a:t>
          </a:r>
          <a:r>
            <a:rPr lang="en-US" sz="1400" b="0" dirty="0" smtClean="0">
              <a:solidFill>
                <a:schemeClr val="tx1"/>
              </a:solidFill>
            </a:rPr>
            <a:t>and at least one December Count snapshot created </a:t>
          </a:r>
          <a:endParaRPr lang="en-US" sz="1400" b="0" dirty="0">
            <a:solidFill>
              <a:schemeClr val="tx1"/>
            </a:solidFill>
          </a:endParaRPr>
        </a:p>
      </dgm:t>
    </dgm:pt>
    <dgm:pt modelId="{22A90B9E-AF30-4F0D-9858-1F693E9BED0C}" type="parTrans" cxnId="{476D9CEA-3659-4F77-9E53-BED3E016D3FD}">
      <dgm:prSet/>
      <dgm:spPr/>
      <dgm:t>
        <a:bodyPr/>
        <a:lstStyle/>
        <a:p>
          <a:endParaRPr lang="en-US"/>
        </a:p>
      </dgm:t>
    </dgm:pt>
    <dgm:pt modelId="{C3F2925C-EB52-4405-8F0F-30E298F2DE8D}" type="sibTrans" cxnId="{476D9CEA-3659-4F77-9E53-BED3E016D3FD}">
      <dgm:prSet/>
      <dgm:spPr/>
      <dgm:t>
        <a:bodyPr/>
        <a:lstStyle/>
        <a:p>
          <a:endParaRPr lang="en-US"/>
        </a:p>
      </dgm:t>
    </dgm:pt>
    <dgm:pt modelId="{6DC2496A-C699-4633-B73A-165A2F8D7255}">
      <dgm:prSet custT="1"/>
      <dgm:spPr>
        <a:ln>
          <a:solidFill>
            <a:schemeClr val="tx1"/>
          </a:solidFill>
        </a:ln>
      </dgm:spPr>
      <dgm:t>
        <a:bodyPr/>
        <a:lstStyle/>
        <a:p>
          <a:r>
            <a:rPr lang="en-US" sz="1400" dirty="0" smtClean="0"/>
            <a:t>Wednesday January 23</a:t>
          </a:r>
          <a:r>
            <a:rPr lang="en-US" sz="1400" baseline="30000" dirty="0" smtClean="0"/>
            <a:t>rd</a:t>
          </a:r>
          <a:r>
            <a:rPr lang="en-US" sz="1400" dirty="0" smtClean="0"/>
            <a:t>: All errors resolved – complete snapshot</a:t>
          </a:r>
          <a:endParaRPr lang="en-US" sz="1400" dirty="0"/>
        </a:p>
      </dgm:t>
    </dgm:pt>
    <dgm:pt modelId="{EC1C9A00-C69E-45B9-9507-DC5B1FD8D718}" type="parTrans" cxnId="{75EEFB14-8203-4DFB-A150-A8F7C4BF7C4C}">
      <dgm:prSet/>
      <dgm:spPr/>
      <dgm:t>
        <a:bodyPr/>
        <a:lstStyle/>
        <a:p>
          <a:endParaRPr lang="en-US"/>
        </a:p>
      </dgm:t>
    </dgm:pt>
    <dgm:pt modelId="{21E4FC76-DA1D-460D-A742-27826334E7A5}" type="sibTrans" cxnId="{75EEFB14-8203-4DFB-A150-A8F7C4BF7C4C}">
      <dgm:prSet/>
      <dgm:spPr/>
      <dgm:t>
        <a:bodyPr/>
        <a:lstStyle/>
        <a:p>
          <a:endParaRPr lang="en-US"/>
        </a:p>
      </dgm:t>
    </dgm:pt>
    <dgm:pt modelId="{053BE033-2920-40DE-83C6-B95016E9393F}">
      <dgm:prSet/>
      <dgm:spPr>
        <a:ln>
          <a:solidFill>
            <a:schemeClr val="tx1"/>
          </a:solidFill>
        </a:ln>
      </dgm:spPr>
      <dgm:t>
        <a:bodyPr/>
        <a:lstStyle/>
        <a:p>
          <a:r>
            <a:rPr lang="en-US" sz="1300" dirty="0" smtClean="0"/>
            <a:t>Wednesday November 28</a:t>
          </a:r>
          <a:r>
            <a:rPr lang="en-US" sz="1300" baseline="30000" dirty="0" smtClean="0"/>
            <a:t>th</a:t>
          </a:r>
          <a:r>
            <a:rPr lang="en-US" sz="1300" dirty="0" smtClean="0"/>
            <a:t>: Interchange files uploaded – Sped Child, Sped Participation, Staff Profile, Staff Assignment </a:t>
          </a:r>
          <a:endParaRPr lang="en-US" sz="1300" dirty="0"/>
        </a:p>
      </dgm:t>
    </dgm:pt>
    <dgm:pt modelId="{329B4CDD-98AB-484C-8EB2-07A90C205F77}" type="parTrans" cxnId="{95D93332-AA29-4A1A-A8B0-6AD3675472CE}">
      <dgm:prSet/>
      <dgm:spPr/>
      <dgm:t>
        <a:bodyPr/>
        <a:lstStyle/>
        <a:p>
          <a:endParaRPr lang="en-US"/>
        </a:p>
      </dgm:t>
    </dgm:pt>
    <dgm:pt modelId="{1038FB60-8E41-48F7-9404-EB5E62DCC7B9}" type="sibTrans" cxnId="{95D93332-AA29-4A1A-A8B0-6AD3675472CE}">
      <dgm:prSet/>
      <dgm:spPr/>
      <dgm:t>
        <a:bodyPr/>
        <a:lstStyle/>
        <a:p>
          <a:endParaRPr lang="en-US"/>
        </a:p>
      </dgm:t>
    </dgm:pt>
    <dgm:pt modelId="{1D3FF79E-44EC-44CE-A600-BC1781F0D908}">
      <dgm:prSet custT="1"/>
      <dgm:spPr>
        <a:ln>
          <a:solidFill>
            <a:schemeClr val="tx1"/>
          </a:solidFill>
        </a:ln>
      </dgm:spPr>
      <dgm:t>
        <a:bodyPr/>
        <a:lstStyle/>
        <a:p>
          <a:r>
            <a:rPr lang="en-US" sz="1400" b="0" dirty="0" smtClean="0"/>
            <a:t>January 24 – 31 : Report Review</a:t>
          </a:r>
          <a:endParaRPr lang="en-US" sz="1400" b="0" dirty="0"/>
        </a:p>
      </dgm:t>
    </dgm:pt>
    <dgm:pt modelId="{604BAE30-CE84-43BD-951B-D6F68DA8FBA6}" type="sibTrans" cxnId="{B12E8390-93F6-4B72-A9C3-F279612C1280}">
      <dgm:prSet/>
      <dgm:spPr/>
      <dgm:t>
        <a:bodyPr/>
        <a:lstStyle/>
        <a:p>
          <a:endParaRPr lang="en-US"/>
        </a:p>
      </dgm:t>
    </dgm:pt>
    <dgm:pt modelId="{64FEBBD2-B219-48BF-8798-2966AAEA977B}" type="parTrans" cxnId="{B12E8390-93F6-4B72-A9C3-F279612C1280}">
      <dgm:prSet/>
      <dgm:spPr/>
      <dgm:t>
        <a:bodyPr/>
        <a:lstStyle/>
        <a:p>
          <a:endParaRPr lang="en-US"/>
        </a:p>
      </dgm:t>
    </dgm:pt>
    <dgm:pt modelId="{38746D97-0721-4F8D-9D5B-9FB3F628C1E0}" type="pres">
      <dgm:prSet presAssocID="{047603B7-5F95-4E8C-AC2D-8985B337DAAD}" presName="linear" presStyleCnt="0">
        <dgm:presLayoutVars>
          <dgm:dir/>
          <dgm:animLvl val="lvl"/>
          <dgm:resizeHandles val="exact"/>
        </dgm:presLayoutVars>
      </dgm:prSet>
      <dgm:spPr/>
      <dgm:t>
        <a:bodyPr/>
        <a:lstStyle/>
        <a:p>
          <a:endParaRPr lang="en-US"/>
        </a:p>
      </dgm:t>
    </dgm:pt>
    <dgm:pt modelId="{D2022F65-C1EA-452D-8622-176020B6F44C}" type="pres">
      <dgm:prSet presAssocID="{BC7F3677-F441-40D5-986D-2B5EEAA96730}" presName="parentLin" presStyleCnt="0"/>
      <dgm:spPr/>
    </dgm:pt>
    <dgm:pt modelId="{4D5C81DD-B831-4727-A72A-18CFBED990E0}" type="pres">
      <dgm:prSet presAssocID="{BC7F3677-F441-40D5-986D-2B5EEAA96730}" presName="parentLeftMargin" presStyleLbl="node1" presStyleIdx="0" presStyleCnt="3"/>
      <dgm:spPr/>
      <dgm:t>
        <a:bodyPr/>
        <a:lstStyle/>
        <a:p>
          <a:endParaRPr lang="en-US"/>
        </a:p>
      </dgm:t>
    </dgm:pt>
    <dgm:pt modelId="{6AB039FE-113F-475D-A7DB-984A6C7AB1C6}" type="pres">
      <dgm:prSet presAssocID="{BC7F3677-F441-40D5-986D-2B5EEAA96730}" presName="parentText" presStyleLbl="node1" presStyleIdx="0" presStyleCnt="3">
        <dgm:presLayoutVars>
          <dgm:chMax val="0"/>
          <dgm:bulletEnabled val="1"/>
        </dgm:presLayoutVars>
      </dgm:prSet>
      <dgm:spPr/>
      <dgm:t>
        <a:bodyPr/>
        <a:lstStyle/>
        <a:p>
          <a:endParaRPr lang="en-US"/>
        </a:p>
      </dgm:t>
    </dgm:pt>
    <dgm:pt modelId="{66AE6805-D08F-4F9C-B307-7E99589FC530}" type="pres">
      <dgm:prSet presAssocID="{BC7F3677-F441-40D5-986D-2B5EEAA96730}" presName="negativeSpace" presStyleCnt="0"/>
      <dgm:spPr/>
    </dgm:pt>
    <dgm:pt modelId="{9F6C482C-B1AE-4F51-AFAB-AC6C974A07D5}" type="pres">
      <dgm:prSet presAssocID="{BC7F3677-F441-40D5-986D-2B5EEAA96730}" presName="childText" presStyleLbl="conFgAcc1" presStyleIdx="0" presStyleCnt="3">
        <dgm:presLayoutVars>
          <dgm:bulletEnabled val="1"/>
        </dgm:presLayoutVars>
      </dgm:prSet>
      <dgm:spPr/>
      <dgm:t>
        <a:bodyPr/>
        <a:lstStyle/>
        <a:p>
          <a:endParaRPr lang="en-US"/>
        </a:p>
      </dgm:t>
    </dgm:pt>
    <dgm:pt modelId="{75195601-575D-4F50-A523-BD750F6D7B04}" type="pres">
      <dgm:prSet presAssocID="{5D38685B-9F5B-4A57-9F8D-6191E3308DE5}" presName="spaceBetweenRectangles" presStyleCnt="0"/>
      <dgm:spPr/>
    </dgm:pt>
    <dgm:pt modelId="{6737955B-DCAE-48C2-9A60-D729E2BC3399}" type="pres">
      <dgm:prSet presAssocID="{02C23186-DA4D-4F9E-8801-62520E28BA06}" presName="parentLin" presStyleCnt="0"/>
      <dgm:spPr/>
    </dgm:pt>
    <dgm:pt modelId="{1EF93622-70FC-4F9E-A95B-E93CFC098CD3}" type="pres">
      <dgm:prSet presAssocID="{02C23186-DA4D-4F9E-8801-62520E28BA06}" presName="parentLeftMargin" presStyleLbl="node1" presStyleIdx="0" presStyleCnt="3"/>
      <dgm:spPr/>
      <dgm:t>
        <a:bodyPr/>
        <a:lstStyle/>
        <a:p>
          <a:endParaRPr lang="en-US"/>
        </a:p>
      </dgm:t>
    </dgm:pt>
    <dgm:pt modelId="{EB94A1AA-7CA5-4CCF-9C9C-D467EE22B609}" type="pres">
      <dgm:prSet presAssocID="{02C23186-DA4D-4F9E-8801-62520E28BA06}" presName="parentText" presStyleLbl="node1" presStyleIdx="1" presStyleCnt="3" custLinFactNeighborX="3701" custLinFactNeighborY="-25206">
        <dgm:presLayoutVars>
          <dgm:chMax val="0"/>
          <dgm:bulletEnabled val="1"/>
        </dgm:presLayoutVars>
      </dgm:prSet>
      <dgm:spPr/>
      <dgm:t>
        <a:bodyPr/>
        <a:lstStyle/>
        <a:p>
          <a:endParaRPr lang="en-US"/>
        </a:p>
      </dgm:t>
    </dgm:pt>
    <dgm:pt modelId="{BAA8ECCB-6B78-45D7-B006-EBF4430C1BCE}" type="pres">
      <dgm:prSet presAssocID="{02C23186-DA4D-4F9E-8801-62520E28BA06}" presName="negativeSpace" presStyleCnt="0"/>
      <dgm:spPr/>
    </dgm:pt>
    <dgm:pt modelId="{56E67631-2CC0-41DD-81EC-815AD0ACDBE3}" type="pres">
      <dgm:prSet presAssocID="{02C23186-DA4D-4F9E-8801-62520E28BA06}" presName="childText" presStyleLbl="conFgAcc1" presStyleIdx="1" presStyleCnt="3" custLinFactY="-1377" custLinFactNeighborX="-466" custLinFactNeighborY="-100000">
        <dgm:presLayoutVars>
          <dgm:bulletEnabled val="1"/>
        </dgm:presLayoutVars>
      </dgm:prSet>
      <dgm:spPr/>
      <dgm:t>
        <a:bodyPr/>
        <a:lstStyle/>
        <a:p>
          <a:endParaRPr lang="en-US"/>
        </a:p>
      </dgm:t>
    </dgm:pt>
    <dgm:pt modelId="{871BAD24-DBBB-4ED9-B32B-0FFAA225A90F}" type="pres">
      <dgm:prSet presAssocID="{0649CC89-D4DD-4C2E-A58A-ABE3C0821F13}" presName="spaceBetweenRectangles" presStyleCnt="0"/>
      <dgm:spPr/>
    </dgm:pt>
    <dgm:pt modelId="{A054AC10-45E0-4D46-8645-0CDEA837B23B}" type="pres">
      <dgm:prSet presAssocID="{0A761AA5-8EA2-4F07-A826-12726A2240EE}" presName="parentLin" presStyleCnt="0"/>
      <dgm:spPr/>
    </dgm:pt>
    <dgm:pt modelId="{EBEBA1C0-F3DC-4F7D-B1B7-4BD4C9C11C16}" type="pres">
      <dgm:prSet presAssocID="{0A761AA5-8EA2-4F07-A826-12726A2240EE}" presName="parentLeftMargin" presStyleLbl="node1" presStyleIdx="1" presStyleCnt="3"/>
      <dgm:spPr/>
      <dgm:t>
        <a:bodyPr/>
        <a:lstStyle/>
        <a:p>
          <a:endParaRPr lang="en-US"/>
        </a:p>
      </dgm:t>
    </dgm:pt>
    <dgm:pt modelId="{00F9FCB0-0D2C-4C06-A347-3F3622AE6285}" type="pres">
      <dgm:prSet presAssocID="{0A761AA5-8EA2-4F07-A826-12726A2240EE}" presName="parentText" presStyleLbl="node1" presStyleIdx="2" presStyleCnt="3" custLinFactNeighborX="3701" custLinFactNeighborY="-24185">
        <dgm:presLayoutVars>
          <dgm:chMax val="0"/>
          <dgm:bulletEnabled val="1"/>
        </dgm:presLayoutVars>
      </dgm:prSet>
      <dgm:spPr/>
      <dgm:t>
        <a:bodyPr/>
        <a:lstStyle/>
        <a:p>
          <a:endParaRPr lang="en-US"/>
        </a:p>
      </dgm:t>
    </dgm:pt>
    <dgm:pt modelId="{149AB8A0-FC76-4CF0-9B4F-C79C0842CD9F}" type="pres">
      <dgm:prSet presAssocID="{0A761AA5-8EA2-4F07-A826-12726A2240EE}" presName="negativeSpace" presStyleCnt="0"/>
      <dgm:spPr/>
    </dgm:pt>
    <dgm:pt modelId="{926C4041-7D5F-4D29-987F-960F78FB88F2}" type="pres">
      <dgm:prSet presAssocID="{0A761AA5-8EA2-4F07-A826-12726A2240EE}" presName="childText" presStyleLbl="conFgAcc1" presStyleIdx="2" presStyleCnt="3" custLinFactNeighborX="48" custLinFactNeighborY="-71045">
        <dgm:presLayoutVars>
          <dgm:bulletEnabled val="1"/>
        </dgm:presLayoutVars>
      </dgm:prSet>
      <dgm:spPr/>
      <dgm:t>
        <a:bodyPr/>
        <a:lstStyle/>
        <a:p>
          <a:endParaRPr lang="en-US"/>
        </a:p>
      </dgm:t>
    </dgm:pt>
  </dgm:ptLst>
  <dgm:cxnLst>
    <dgm:cxn modelId="{294AC1C2-3E21-4874-B283-0845236794F0}" type="presOf" srcId="{F73777DD-6E28-42E4-B164-BF0A4DDD3DD3}" destId="{56E67631-2CC0-41DD-81EC-815AD0ACDBE3}" srcOrd="0" destOrd="0" presId="urn:microsoft.com/office/officeart/2005/8/layout/list1"/>
    <dgm:cxn modelId="{3965185F-B8D1-4C7C-8D9F-AEFBBBBB4735}" srcId="{047603B7-5F95-4E8C-AC2D-8985B337DAAD}" destId="{BC7F3677-F441-40D5-986D-2B5EEAA96730}" srcOrd="0" destOrd="0" parTransId="{40A7FEB6-EB0C-459E-BF36-5C9B0C1D0144}" sibTransId="{5D38685B-9F5B-4A57-9F8D-6191E3308DE5}"/>
    <dgm:cxn modelId="{A091184A-7B6B-4876-A004-E4E52648CBF7}" type="presOf" srcId="{DF5A9222-57BD-4148-955A-2D3970FAD9FB}" destId="{56E67631-2CC0-41DD-81EC-815AD0ACDBE3}" srcOrd="0" destOrd="1" presId="urn:microsoft.com/office/officeart/2005/8/layout/list1"/>
    <dgm:cxn modelId="{B12E8390-93F6-4B72-A9C3-F279612C1280}" srcId="{0A761AA5-8EA2-4F07-A826-12726A2240EE}" destId="{1D3FF79E-44EC-44CE-A600-BC1781F0D908}" srcOrd="1" destOrd="0" parTransId="{64FEBBD2-B219-48BF-8798-2966AAEA977B}" sibTransId="{604BAE30-CE84-43BD-951B-D6F68DA8FBA6}"/>
    <dgm:cxn modelId="{75EEFB14-8203-4DFB-A150-A8F7C4BF7C4C}" srcId="{0A761AA5-8EA2-4F07-A826-12726A2240EE}" destId="{6DC2496A-C699-4633-B73A-165A2F8D7255}" srcOrd="0" destOrd="0" parTransId="{EC1C9A00-C69E-45B9-9507-DC5B1FD8D718}" sibTransId="{21E4FC76-DA1D-460D-A742-27826334E7A5}"/>
    <dgm:cxn modelId="{C3F9C862-AF50-40B5-9D93-ADEE1476FCAA}" type="presOf" srcId="{02C23186-DA4D-4F9E-8801-62520E28BA06}" destId="{EB94A1AA-7CA5-4CCF-9C9C-D467EE22B609}" srcOrd="1" destOrd="0" presId="urn:microsoft.com/office/officeart/2005/8/layout/list1"/>
    <dgm:cxn modelId="{95D93332-AA29-4A1A-A8B0-6AD3675472CE}" srcId="{BC7F3677-F441-40D5-986D-2B5EEAA96730}" destId="{053BE033-2920-40DE-83C6-B95016E9393F}" srcOrd="1" destOrd="0" parTransId="{329B4CDD-98AB-484C-8EB2-07A90C205F77}" sibTransId="{1038FB60-8E41-48F7-9404-EB5E62DCC7B9}"/>
    <dgm:cxn modelId="{0BDABC1D-73AD-4C75-8E8E-71D835094E08}" srcId="{047603B7-5F95-4E8C-AC2D-8985B337DAAD}" destId="{0A761AA5-8EA2-4F07-A826-12726A2240EE}" srcOrd="2" destOrd="0" parTransId="{890058E3-35FD-43CD-BD9C-B16FEA6FB82C}" sibTransId="{339E2C66-9FD1-4DD4-A08D-F458367C79FB}"/>
    <dgm:cxn modelId="{F36A557D-C914-4632-8ED3-B20A803475E3}" type="presOf" srcId="{BC7F3677-F441-40D5-986D-2B5EEAA96730}" destId="{4D5C81DD-B831-4727-A72A-18CFBED990E0}" srcOrd="0" destOrd="0" presId="urn:microsoft.com/office/officeart/2005/8/layout/list1"/>
    <dgm:cxn modelId="{0DFE97CA-BBD7-4C97-B8D4-97510AF4E0CD}" srcId="{02C23186-DA4D-4F9E-8801-62520E28BA06}" destId="{F73777DD-6E28-42E4-B164-BF0A4DDD3DD3}" srcOrd="0" destOrd="0" parTransId="{0BB91C65-FEF3-4C7A-90A0-7A61412BDDEF}" sibTransId="{8405CF01-F0CB-443A-8B11-E714CE06F0A8}"/>
    <dgm:cxn modelId="{C9FFEAAF-78E2-4FFC-AFA4-BB16B1D80831}" type="presOf" srcId="{0A761AA5-8EA2-4F07-A826-12726A2240EE}" destId="{EBEBA1C0-F3DC-4F7D-B1B7-4BD4C9C11C16}" srcOrd="0" destOrd="0" presId="urn:microsoft.com/office/officeart/2005/8/layout/list1"/>
    <dgm:cxn modelId="{0E1BAA92-6FD2-4481-A501-4B2F7282B736}" type="presOf" srcId="{0A761AA5-8EA2-4F07-A826-12726A2240EE}" destId="{00F9FCB0-0D2C-4C06-A347-3F3622AE6285}" srcOrd="1" destOrd="0" presId="urn:microsoft.com/office/officeart/2005/8/layout/list1"/>
    <dgm:cxn modelId="{C362D048-D759-49B2-821F-8814B3369B6F}" srcId="{BC7F3677-F441-40D5-986D-2B5EEAA96730}" destId="{1AA5DF4D-3CDE-465B-A321-EFFF4DC7AF6B}" srcOrd="0" destOrd="0" parTransId="{4E32B00D-7AD7-456E-BC65-3B8C00190158}" sibTransId="{27CE0B72-47E2-4A5C-BD16-02AA8A3AF6CB}"/>
    <dgm:cxn modelId="{8F78579F-0E13-4D07-AA89-75F4FBE7FA07}" type="presOf" srcId="{6DC2496A-C699-4633-B73A-165A2F8D7255}" destId="{926C4041-7D5F-4D29-987F-960F78FB88F2}" srcOrd="0" destOrd="0" presId="urn:microsoft.com/office/officeart/2005/8/layout/list1"/>
    <dgm:cxn modelId="{7CD8FC69-CD64-4AA5-9489-3DA4A16BE7E5}" type="presOf" srcId="{047603B7-5F95-4E8C-AC2D-8985B337DAAD}" destId="{38746D97-0721-4F8D-9D5B-9FB3F628C1E0}" srcOrd="0" destOrd="0" presId="urn:microsoft.com/office/officeart/2005/8/layout/list1"/>
    <dgm:cxn modelId="{A2B8B376-0DF1-4C98-BC42-933C0D880E8C}" type="presOf" srcId="{02C23186-DA4D-4F9E-8801-62520E28BA06}" destId="{1EF93622-70FC-4F9E-A95B-E93CFC098CD3}" srcOrd="0" destOrd="0" presId="urn:microsoft.com/office/officeart/2005/8/layout/list1"/>
    <dgm:cxn modelId="{ABB06505-5A67-43C4-9E08-F46F433707FB}" type="presOf" srcId="{BC7F3677-F441-40D5-986D-2B5EEAA96730}" destId="{6AB039FE-113F-475D-A7DB-984A6C7AB1C6}" srcOrd="1" destOrd="0" presId="urn:microsoft.com/office/officeart/2005/8/layout/list1"/>
    <dgm:cxn modelId="{61649342-96C6-451D-BC0F-6FEC4DAFDA9B}" srcId="{047603B7-5F95-4E8C-AC2D-8985B337DAAD}" destId="{02C23186-DA4D-4F9E-8801-62520E28BA06}" srcOrd="1" destOrd="0" parTransId="{51CD7EAB-326A-447B-BE7A-3C80A18D5FBE}" sibTransId="{0649CC89-D4DD-4C2E-A58A-ABE3C0821F13}"/>
    <dgm:cxn modelId="{476D9CEA-3659-4F77-9E53-BED3E016D3FD}" srcId="{02C23186-DA4D-4F9E-8801-62520E28BA06}" destId="{DF5A9222-57BD-4148-955A-2D3970FAD9FB}" srcOrd="1" destOrd="0" parTransId="{22A90B9E-AF30-4F0D-9858-1F693E9BED0C}" sibTransId="{C3F2925C-EB52-4405-8F0F-30E298F2DE8D}"/>
    <dgm:cxn modelId="{C1C97C82-FF09-4B54-BACB-305B6924B68F}" type="presOf" srcId="{053BE033-2920-40DE-83C6-B95016E9393F}" destId="{9F6C482C-B1AE-4F51-AFAB-AC6C974A07D5}" srcOrd="0" destOrd="1" presId="urn:microsoft.com/office/officeart/2005/8/layout/list1"/>
    <dgm:cxn modelId="{3EF833B4-09BE-4993-9E10-BB9D53410787}" type="presOf" srcId="{1D3FF79E-44EC-44CE-A600-BC1781F0D908}" destId="{926C4041-7D5F-4D29-987F-960F78FB88F2}" srcOrd="0" destOrd="1" presId="urn:microsoft.com/office/officeart/2005/8/layout/list1"/>
    <dgm:cxn modelId="{0CBEAB8F-DEFE-448B-8FE7-A7909607C4AA}" type="presOf" srcId="{1AA5DF4D-3CDE-465B-A321-EFFF4DC7AF6B}" destId="{9F6C482C-B1AE-4F51-AFAB-AC6C974A07D5}" srcOrd="0" destOrd="0" presId="urn:microsoft.com/office/officeart/2005/8/layout/list1"/>
    <dgm:cxn modelId="{B4014F6C-2A3F-4D1E-A801-D0D4E7972129}" type="presParOf" srcId="{38746D97-0721-4F8D-9D5B-9FB3F628C1E0}" destId="{D2022F65-C1EA-452D-8622-176020B6F44C}" srcOrd="0" destOrd="0" presId="urn:microsoft.com/office/officeart/2005/8/layout/list1"/>
    <dgm:cxn modelId="{4481509A-65C9-4221-AB91-EC37930477F8}" type="presParOf" srcId="{D2022F65-C1EA-452D-8622-176020B6F44C}" destId="{4D5C81DD-B831-4727-A72A-18CFBED990E0}" srcOrd="0" destOrd="0" presId="urn:microsoft.com/office/officeart/2005/8/layout/list1"/>
    <dgm:cxn modelId="{6993DC9E-7EE1-4C01-855D-27D864A0DDC9}" type="presParOf" srcId="{D2022F65-C1EA-452D-8622-176020B6F44C}" destId="{6AB039FE-113F-475D-A7DB-984A6C7AB1C6}" srcOrd="1" destOrd="0" presId="urn:microsoft.com/office/officeart/2005/8/layout/list1"/>
    <dgm:cxn modelId="{9E5FD0DD-34FF-491C-8898-A457C5F0EA11}" type="presParOf" srcId="{38746D97-0721-4F8D-9D5B-9FB3F628C1E0}" destId="{66AE6805-D08F-4F9C-B307-7E99589FC530}" srcOrd="1" destOrd="0" presId="urn:microsoft.com/office/officeart/2005/8/layout/list1"/>
    <dgm:cxn modelId="{0EE4FD73-C50E-45F1-A671-B1BB92C02F57}" type="presParOf" srcId="{38746D97-0721-4F8D-9D5B-9FB3F628C1E0}" destId="{9F6C482C-B1AE-4F51-AFAB-AC6C974A07D5}" srcOrd="2" destOrd="0" presId="urn:microsoft.com/office/officeart/2005/8/layout/list1"/>
    <dgm:cxn modelId="{FF27A492-F1EC-4E00-BA7F-835B0198C9C0}" type="presParOf" srcId="{38746D97-0721-4F8D-9D5B-9FB3F628C1E0}" destId="{75195601-575D-4F50-A523-BD750F6D7B04}" srcOrd="3" destOrd="0" presId="urn:microsoft.com/office/officeart/2005/8/layout/list1"/>
    <dgm:cxn modelId="{3224378D-8520-4208-B6FA-4FCC1F1E40DC}" type="presParOf" srcId="{38746D97-0721-4F8D-9D5B-9FB3F628C1E0}" destId="{6737955B-DCAE-48C2-9A60-D729E2BC3399}" srcOrd="4" destOrd="0" presId="urn:microsoft.com/office/officeart/2005/8/layout/list1"/>
    <dgm:cxn modelId="{47CDB861-901F-49B3-921E-A13FD0F8B390}" type="presParOf" srcId="{6737955B-DCAE-48C2-9A60-D729E2BC3399}" destId="{1EF93622-70FC-4F9E-A95B-E93CFC098CD3}" srcOrd="0" destOrd="0" presId="urn:microsoft.com/office/officeart/2005/8/layout/list1"/>
    <dgm:cxn modelId="{9B25A2D1-7DDB-4979-ACB1-DF01ADEF3CE9}" type="presParOf" srcId="{6737955B-DCAE-48C2-9A60-D729E2BC3399}" destId="{EB94A1AA-7CA5-4CCF-9C9C-D467EE22B609}" srcOrd="1" destOrd="0" presId="urn:microsoft.com/office/officeart/2005/8/layout/list1"/>
    <dgm:cxn modelId="{9DCEB0C1-BD67-4EF0-B16D-8AB750B18B59}" type="presParOf" srcId="{38746D97-0721-4F8D-9D5B-9FB3F628C1E0}" destId="{BAA8ECCB-6B78-45D7-B006-EBF4430C1BCE}" srcOrd="5" destOrd="0" presId="urn:microsoft.com/office/officeart/2005/8/layout/list1"/>
    <dgm:cxn modelId="{E783854D-AA20-4D74-996A-40B530A1954A}" type="presParOf" srcId="{38746D97-0721-4F8D-9D5B-9FB3F628C1E0}" destId="{56E67631-2CC0-41DD-81EC-815AD0ACDBE3}" srcOrd="6" destOrd="0" presId="urn:microsoft.com/office/officeart/2005/8/layout/list1"/>
    <dgm:cxn modelId="{35163955-CFFD-4DD0-923F-079AF81AC9AC}" type="presParOf" srcId="{38746D97-0721-4F8D-9D5B-9FB3F628C1E0}" destId="{871BAD24-DBBB-4ED9-B32B-0FFAA225A90F}" srcOrd="7" destOrd="0" presId="urn:microsoft.com/office/officeart/2005/8/layout/list1"/>
    <dgm:cxn modelId="{48A607EF-8AFA-4527-9113-F8BC5BB72BC9}" type="presParOf" srcId="{38746D97-0721-4F8D-9D5B-9FB3F628C1E0}" destId="{A054AC10-45E0-4D46-8645-0CDEA837B23B}" srcOrd="8" destOrd="0" presId="urn:microsoft.com/office/officeart/2005/8/layout/list1"/>
    <dgm:cxn modelId="{74E25DFF-B9AE-409F-87B3-41B94D8F7354}" type="presParOf" srcId="{A054AC10-45E0-4D46-8645-0CDEA837B23B}" destId="{EBEBA1C0-F3DC-4F7D-B1B7-4BD4C9C11C16}" srcOrd="0" destOrd="0" presId="urn:microsoft.com/office/officeart/2005/8/layout/list1"/>
    <dgm:cxn modelId="{179608DB-3206-490D-9894-E2FE46B23CE7}" type="presParOf" srcId="{A054AC10-45E0-4D46-8645-0CDEA837B23B}" destId="{00F9FCB0-0D2C-4C06-A347-3F3622AE6285}" srcOrd="1" destOrd="0" presId="urn:microsoft.com/office/officeart/2005/8/layout/list1"/>
    <dgm:cxn modelId="{95D23649-8D49-4E39-AAE5-FDC23DD71FFC}" type="presParOf" srcId="{38746D97-0721-4F8D-9D5B-9FB3F628C1E0}" destId="{149AB8A0-FC76-4CF0-9B4F-C79C0842CD9F}" srcOrd="9" destOrd="0" presId="urn:microsoft.com/office/officeart/2005/8/layout/list1"/>
    <dgm:cxn modelId="{09B1CDD2-BF25-43F8-B38B-4659E2BDC4AF}" type="presParOf" srcId="{38746D97-0721-4F8D-9D5B-9FB3F628C1E0}" destId="{926C4041-7D5F-4D29-987F-960F78FB88F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FEBFB-42AD-4654-B9CA-92C15DF1A89D}">
      <dsp:nvSpPr>
        <dsp:cNvPr id="0" name=""/>
        <dsp:cNvSpPr/>
      </dsp:nvSpPr>
      <dsp:spPr>
        <a:xfrm rot="10800000">
          <a:off x="1542912" y="3129"/>
          <a:ext cx="5244655" cy="887561"/>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68580" rIns="128016" bIns="68580" numCol="1" spcCol="1270" anchor="ctr" anchorCtr="0">
          <a:noAutofit/>
        </a:bodyPr>
        <a:lstStyle/>
        <a:p>
          <a:pPr lvl="0" algn="ctr" defTabSz="800100">
            <a:lnSpc>
              <a:spcPct val="90000"/>
            </a:lnSpc>
            <a:spcBef>
              <a:spcPct val="0"/>
            </a:spcBef>
            <a:spcAft>
              <a:spcPct val="35000"/>
            </a:spcAft>
          </a:pPr>
          <a:r>
            <a:rPr lang="en-US" sz="1800" kern="1200" cap="all" baseline="0" dirty="0" smtClean="0"/>
            <a:t>General Overview</a:t>
          </a:r>
          <a:endParaRPr lang="en-US" sz="1800" kern="1200" cap="all" baseline="0" dirty="0"/>
        </a:p>
      </dsp:txBody>
      <dsp:txXfrm rot="10800000">
        <a:off x="1764802" y="3129"/>
        <a:ext cx="5022765" cy="887561"/>
      </dsp:txXfrm>
    </dsp:sp>
    <dsp:sp modelId="{AA7C4588-3F1C-4A2E-8F0E-7A3C12CF8AA2}">
      <dsp:nvSpPr>
        <dsp:cNvPr id="0" name=""/>
        <dsp:cNvSpPr/>
      </dsp:nvSpPr>
      <dsp:spPr>
        <a:xfrm>
          <a:off x="1099131" y="3129"/>
          <a:ext cx="887561" cy="887561"/>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7D19D-9C6A-4553-A5D0-C2878607332B}">
      <dsp:nvSpPr>
        <dsp:cNvPr id="0" name=""/>
        <dsp:cNvSpPr/>
      </dsp:nvSpPr>
      <dsp:spPr>
        <a:xfrm rot="10800000">
          <a:off x="1542912" y="1155635"/>
          <a:ext cx="5244655" cy="887561"/>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68580" rIns="128016" bIns="68580" numCol="1" spcCol="1270" anchor="ctr" anchorCtr="0">
          <a:noAutofit/>
        </a:bodyPr>
        <a:lstStyle/>
        <a:p>
          <a:pPr lvl="0" algn="ctr" defTabSz="800100">
            <a:lnSpc>
              <a:spcPct val="90000"/>
            </a:lnSpc>
            <a:spcBef>
              <a:spcPct val="0"/>
            </a:spcBef>
            <a:spcAft>
              <a:spcPct val="35000"/>
            </a:spcAft>
          </a:pPr>
          <a:r>
            <a:rPr lang="en-US" sz="1800" kern="1200" cap="all" baseline="0" dirty="0" smtClean="0"/>
            <a:t>Accessing the Data Pipeline</a:t>
          </a:r>
          <a:endParaRPr lang="en-US" sz="1800" kern="1200" cap="all" baseline="0" dirty="0"/>
        </a:p>
      </dsp:txBody>
      <dsp:txXfrm rot="10800000">
        <a:off x="1764802" y="1155635"/>
        <a:ext cx="5022765" cy="887561"/>
      </dsp:txXfrm>
    </dsp:sp>
    <dsp:sp modelId="{5884D8E4-4076-4DEE-BA1E-5E3AC766120E}">
      <dsp:nvSpPr>
        <dsp:cNvPr id="0" name=""/>
        <dsp:cNvSpPr/>
      </dsp:nvSpPr>
      <dsp:spPr>
        <a:xfrm>
          <a:off x="1099131" y="1155635"/>
          <a:ext cx="887561" cy="887561"/>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44000" r="-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E2F88E-9DB4-4EEE-930D-4014BCB55DD1}">
      <dsp:nvSpPr>
        <dsp:cNvPr id="0" name=""/>
        <dsp:cNvSpPr/>
      </dsp:nvSpPr>
      <dsp:spPr>
        <a:xfrm rot="10800000">
          <a:off x="1542912" y="2308140"/>
          <a:ext cx="5244655" cy="887561"/>
        </a:xfrm>
        <a:prstGeom prst="homePlate">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68580" rIns="128016" bIns="68580" numCol="1" spcCol="1270" anchor="ctr" anchorCtr="0">
          <a:noAutofit/>
        </a:bodyPr>
        <a:lstStyle/>
        <a:p>
          <a:pPr lvl="0" algn="ctr" defTabSz="800100">
            <a:lnSpc>
              <a:spcPct val="90000"/>
            </a:lnSpc>
            <a:spcBef>
              <a:spcPct val="0"/>
            </a:spcBef>
            <a:spcAft>
              <a:spcPct val="35000"/>
            </a:spcAft>
          </a:pPr>
          <a:r>
            <a:rPr lang="en-US" sz="1800" kern="1200" cap="all" baseline="0" dirty="0" smtClean="0"/>
            <a:t>Snapshot Process</a:t>
          </a:r>
          <a:endParaRPr lang="en-US" sz="1800" kern="1200" cap="all" baseline="0" dirty="0"/>
        </a:p>
      </dsp:txBody>
      <dsp:txXfrm rot="10800000">
        <a:off x="1764802" y="2308140"/>
        <a:ext cx="5022765" cy="887561"/>
      </dsp:txXfrm>
    </dsp:sp>
    <dsp:sp modelId="{215CB070-B9DC-4B43-A358-17F63E6DAE52}">
      <dsp:nvSpPr>
        <dsp:cNvPr id="0" name=""/>
        <dsp:cNvSpPr/>
      </dsp:nvSpPr>
      <dsp:spPr>
        <a:xfrm>
          <a:off x="1099131" y="2308140"/>
          <a:ext cx="887561" cy="887561"/>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BE67C-B9DF-44EA-A49A-0B3C61E3DA76}">
      <dsp:nvSpPr>
        <dsp:cNvPr id="0" name=""/>
        <dsp:cNvSpPr/>
      </dsp:nvSpPr>
      <dsp:spPr>
        <a:xfrm rot="10800000">
          <a:off x="1542912" y="3460646"/>
          <a:ext cx="5244655" cy="887561"/>
        </a:xfrm>
        <a:prstGeom prst="homePlate">
          <a:avLst/>
        </a:prstGeom>
        <a:solidFill>
          <a:srgbClr val="CC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TIMELINE/RESOURCES/ASSISTANCE</a:t>
          </a:r>
          <a:endParaRPr lang="en-US" sz="1800" kern="1200" dirty="0"/>
        </a:p>
      </dsp:txBody>
      <dsp:txXfrm rot="10800000">
        <a:off x="1764802" y="3460646"/>
        <a:ext cx="5022765" cy="887561"/>
      </dsp:txXfrm>
    </dsp:sp>
    <dsp:sp modelId="{40FC0085-B1C1-40A8-94E6-F9612F97726F}">
      <dsp:nvSpPr>
        <dsp:cNvPr id="0" name=""/>
        <dsp:cNvSpPr/>
      </dsp:nvSpPr>
      <dsp:spPr>
        <a:xfrm>
          <a:off x="1126726" y="3436504"/>
          <a:ext cx="887561" cy="887561"/>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86BA-B5F2-496A-A455-B0B211FA3BC7}">
      <dsp:nvSpPr>
        <dsp:cNvPr id="0" name=""/>
        <dsp:cNvSpPr/>
      </dsp:nvSpPr>
      <dsp:spPr>
        <a:xfrm>
          <a:off x="1521955" y="0"/>
          <a:ext cx="5272378" cy="527237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6B5E4-084B-4252-8964-0D7C031FD456}">
      <dsp:nvSpPr>
        <dsp:cNvPr id="0" name=""/>
        <dsp:cNvSpPr/>
      </dsp:nvSpPr>
      <dsp:spPr>
        <a:xfrm>
          <a:off x="2022831" y="500876"/>
          <a:ext cx="2056227" cy="205622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Special Education Child</a:t>
          </a:r>
        </a:p>
      </dsp:txBody>
      <dsp:txXfrm>
        <a:off x="2123208" y="601253"/>
        <a:ext cx="1855473" cy="1855473"/>
      </dsp:txXfrm>
    </dsp:sp>
    <dsp:sp modelId="{81CB02D9-9E99-4B0E-B3FA-27905DBFD60E}">
      <dsp:nvSpPr>
        <dsp:cNvPr id="0" name=""/>
        <dsp:cNvSpPr/>
      </dsp:nvSpPr>
      <dsp:spPr>
        <a:xfrm>
          <a:off x="4237230" y="500876"/>
          <a:ext cx="2056227" cy="205622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Special Education Participation</a:t>
          </a:r>
        </a:p>
      </dsp:txBody>
      <dsp:txXfrm>
        <a:off x="4337607" y="601253"/>
        <a:ext cx="1855473" cy="1855473"/>
      </dsp:txXfrm>
    </dsp:sp>
    <dsp:sp modelId="{E6EB45A8-9B0F-4C3D-8CD4-34CBB35DAF39}">
      <dsp:nvSpPr>
        <dsp:cNvPr id="0" name=""/>
        <dsp:cNvSpPr/>
      </dsp:nvSpPr>
      <dsp:spPr>
        <a:xfrm>
          <a:off x="2025750" y="2654040"/>
          <a:ext cx="2050388" cy="21786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Staff Profile </a:t>
          </a:r>
          <a:endParaRPr lang="en-US" sz="1800" kern="1200" dirty="0"/>
        </a:p>
      </dsp:txBody>
      <dsp:txXfrm>
        <a:off x="2125842" y="2754132"/>
        <a:ext cx="1850204" cy="1978512"/>
      </dsp:txXfrm>
    </dsp:sp>
    <dsp:sp modelId="{96606AAA-3A5A-48F7-8CC7-6B105AF23BE1}">
      <dsp:nvSpPr>
        <dsp:cNvPr id="0" name=""/>
        <dsp:cNvSpPr/>
      </dsp:nvSpPr>
      <dsp:spPr>
        <a:xfrm>
          <a:off x="4237230" y="2715275"/>
          <a:ext cx="2056227" cy="20562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Staff Assignment</a:t>
          </a:r>
          <a:endParaRPr lang="en-US" sz="1800" kern="1200" dirty="0"/>
        </a:p>
      </dsp:txBody>
      <dsp:txXfrm>
        <a:off x="4337607" y="2815652"/>
        <a:ext cx="1855473" cy="1855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C41A5-5806-4D8C-9101-87111F98DC19}" type="datetimeFigureOut">
              <a:rPr lang="en-US" smtClean="0"/>
              <a:t>11/7/2018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5EF9D-2794-47AA-B87D-5B456456569E}" type="slidenum">
              <a:rPr lang="en-US" smtClean="0"/>
              <a:t>‹#›</a:t>
            </a:fld>
            <a:endParaRPr lang="en-US"/>
          </a:p>
        </p:txBody>
      </p:sp>
    </p:spTree>
    <p:extLst>
      <p:ext uri="{BB962C8B-B14F-4D97-AF65-F5344CB8AC3E}">
        <p14:creationId xmlns:p14="http://schemas.microsoft.com/office/powerpoint/2010/main" val="2050947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1</a:t>
            </a:fld>
            <a:endParaRPr lang="en-US"/>
          </a:p>
        </p:txBody>
      </p:sp>
    </p:spTree>
    <p:extLst>
      <p:ext uri="{BB962C8B-B14F-4D97-AF65-F5344CB8AC3E}">
        <p14:creationId xmlns:p14="http://schemas.microsoft.com/office/powerpoint/2010/main" val="77935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275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50</a:t>
            </a:fld>
            <a:endParaRPr lang="en-US" dirty="0"/>
          </a:p>
        </p:txBody>
      </p:sp>
    </p:spTree>
    <p:extLst>
      <p:ext uri="{BB962C8B-B14F-4D97-AF65-F5344CB8AC3E}">
        <p14:creationId xmlns:p14="http://schemas.microsoft.com/office/powerpoint/2010/main" val="260522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54</a:t>
            </a:fld>
            <a:endParaRPr lang="en-US" dirty="0"/>
          </a:p>
        </p:txBody>
      </p:sp>
    </p:spTree>
    <p:extLst>
      <p:ext uri="{BB962C8B-B14F-4D97-AF65-F5344CB8AC3E}">
        <p14:creationId xmlns:p14="http://schemas.microsoft.com/office/powerpoint/2010/main" val="383292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55</a:t>
            </a:fld>
            <a:endParaRPr lang="en-US" dirty="0"/>
          </a:p>
        </p:txBody>
      </p:sp>
    </p:spTree>
    <p:extLst>
      <p:ext uri="{BB962C8B-B14F-4D97-AF65-F5344CB8AC3E}">
        <p14:creationId xmlns:p14="http://schemas.microsoft.com/office/powerpoint/2010/main" val="123814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57</a:t>
            </a:fld>
            <a:endParaRPr lang="en-US" dirty="0"/>
          </a:p>
        </p:txBody>
      </p:sp>
    </p:spTree>
    <p:extLst>
      <p:ext uri="{BB962C8B-B14F-4D97-AF65-F5344CB8AC3E}">
        <p14:creationId xmlns:p14="http://schemas.microsoft.com/office/powerpoint/2010/main" val="137556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58</a:t>
            </a:fld>
            <a:endParaRPr lang="en-US" dirty="0"/>
          </a:p>
        </p:txBody>
      </p:sp>
    </p:spTree>
    <p:extLst>
      <p:ext uri="{BB962C8B-B14F-4D97-AF65-F5344CB8AC3E}">
        <p14:creationId xmlns:p14="http://schemas.microsoft.com/office/powerpoint/2010/main" val="371147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11/7/2018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62087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11/7/2018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69</a:t>
            </a:fld>
            <a:endParaRPr lang="en-US" dirty="0"/>
          </a:p>
        </p:txBody>
      </p:sp>
    </p:spTree>
    <p:extLst>
      <p:ext uri="{BB962C8B-B14F-4D97-AF65-F5344CB8AC3E}">
        <p14:creationId xmlns:p14="http://schemas.microsoft.com/office/powerpoint/2010/main" val="391277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70</a:t>
            </a:fld>
            <a:endParaRPr lang="en-US"/>
          </a:p>
        </p:txBody>
      </p:sp>
    </p:spTree>
    <p:extLst>
      <p:ext uri="{BB962C8B-B14F-4D97-AF65-F5344CB8AC3E}">
        <p14:creationId xmlns:p14="http://schemas.microsoft.com/office/powerpoint/2010/main" val="122942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370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23</a:t>
            </a:fld>
            <a:endParaRPr lang="en-US"/>
          </a:p>
        </p:txBody>
      </p:sp>
    </p:spTree>
    <p:extLst>
      <p:ext uri="{BB962C8B-B14F-4D97-AF65-F5344CB8AC3E}">
        <p14:creationId xmlns:p14="http://schemas.microsoft.com/office/powerpoint/2010/main" val="224938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26</a:t>
            </a:fld>
            <a:endParaRPr lang="en-US"/>
          </a:p>
        </p:txBody>
      </p:sp>
    </p:spTree>
    <p:extLst>
      <p:ext uri="{BB962C8B-B14F-4D97-AF65-F5344CB8AC3E}">
        <p14:creationId xmlns:p14="http://schemas.microsoft.com/office/powerpoint/2010/main" val="111554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36</a:t>
            </a:fld>
            <a:endParaRPr lang="en-US"/>
          </a:p>
        </p:txBody>
      </p:sp>
    </p:spTree>
    <p:extLst>
      <p:ext uri="{BB962C8B-B14F-4D97-AF65-F5344CB8AC3E}">
        <p14:creationId xmlns:p14="http://schemas.microsoft.com/office/powerpoint/2010/main" val="187146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7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11/7/2018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83851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sp>
        <p:nvSpPr>
          <p:cNvPr id="2" name="Title 1"/>
          <p:cNvSpPr>
            <a:spLocks noGrp="1"/>
          </p:cNvSpPr>
          <p:nvPr>
            <p:ph type="ctrTitle" hasCustomPrompt="1"/>
          </p:nvPr>
        </p:nvSpPr>
        <p:spPr>
          <a:xfrm>
            <a:off x="685800" y="3355923"/>
            <a:ext cx="7772400" cy="1526927"/>
          </a:xfrm>
        </p:spPr>
        <p:txBody>
          <a:bodyPr lIns="0" tIns="0" rIns="0" bIns="0" anchor="t" anchorCtr="0">
            <a:normAutofit/>
          </a:bodyPr>
          <a:lstStyle>
            <a:lvl1pPr algn="ctr">
              <a:defRPr sz="5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143000" y="5093063"/>
            <a:ext cx="6858000" cy="443429"/>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pic>
        <p:nvPicPr>
          <p:cNvPr id="9" name="Picture 8" title="Colorado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6382" y="1746979"/>
            <a:ext cx="4491235" cy="819024"/>
          </a:xfrm>
          <a:prstGeom prst="rect">
            <a:avLst/>
          </a:prstGeom>
        </p:spPr>
      </p:pic>
    </p:spTree>
    <p:extLst>
      <p:ext uri="{BB962C8B-B14F-4D97-AF65-F5344CB8AC3E}">
        <p14:creationId xmlns:p14="http://schemas.microsoft.com/office/powerpoint/2010/main" val="120292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2213286" y="304800"/>
            <a:ext cx="6625914" cy="5773732"/>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8" name="Footer Placeholder 4"/>
          <p:cNvSpPr>
            <a:spLocks noGrp="1"/>
          </p:cNvSpPr>
          <p:nvPr>
            <p:ph type="ftr" sz="quarter" idx="3"/>
          </p:nvPr>
        </p:nvSpPr>
        <p:spPr>
          <a:xfrm>
            <a:off x="287528" y="6356350"/>
            <a:ext cx="16764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
        <p:nvSpPr>
          <p:cNvPr id="12" name="Text Placeholder 3"/>
          <p:cNvSpPr>
            <a:spLocks noGrp="1"/>
          </p:cNvSpPr>
          <p:nvPr>
            <p:ph type="body" sz="half" idx="2"/>
          </p:nvPr>
        </p:nvSpPr>
        <p:spPr>
          <a:xfrm>
            <a:off x="53108" y="2232152"/>
            <a:ext cx="1910820" cy="2816352"/>
          </a:xfrm>
        </p:spPr>
        <p:txBody>
          <a:bodyPr tIns="0"/>
          <a:lstStyle>
            <a:lvl1pPr marL="0" indent="0">
              <a:buNone/>
              <a:defRPr sz="1800" b="0" spc="0">
                <a:solidFill>
                  <a:srgbClr val="5C667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3" name="Title 10"/>
          <p:cNvSpPr>
            <a:spLocks noGrp="1"/>
          </p:cNvSpPr>
          <p:nvPr>
            <p:ph type="title"/>
          </p:nvPr>
        </p:nvSpPr>
        <p:spPr>
          <a:xfrm>
            <a:off x="50800" y="1096962"/>
            <a:ext cx="1913456" cy="1033590"/>
          </a:xfrm>
        </p:spPr>
        <p:txBody>
          <a:bodyPr anchor="b"/>
          <a:lstStyle>
            <a:lvl1pPr algn="l">
              <a:defRPr sz="2000" spc="0" baseline="0">
                <a:solidFill>
                  <a:srgbClr val="5C6670"/>
                </a:solidFill>
              </a:defRPr>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166558109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Blue Narrow Bar">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81000" y="355847"/>
            <a:ext cx="8381260" cy="782073"/>
          </a:xfrm>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Tree>
    <p:extLst>
      <p:ext uri="{BB962C8B-B14F-4D97-AF65-F5344CB8AC3E}">
        <p14:creationId xmlns:p14="http://schemas.microsoft.com/office/powerpoint/2010/main" val="2202632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98119" y="6356350"/>
            <a:ext cx="1773249"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
        <p:nvSpPr>
          <p:cNvPr id="6" name="Text Placeholder 3"/>
          <p:cNvSpPr>
            <a:spLocks noGrp="1"/>
          </p:cNvSpPr>
          <p:nvPr>
            <p:ph type="body" sz="half" idx="2"/>
          </p:nvPr>
        </p:nvSpPr>
        <p:spPr>
          <a:xfrm>
            <a:off x="60220" y="2232152"/>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Title 10"/>
          <p:cNvSpPr>
            <a:spLocks noGrp="1"/>
          </p:cNvSpPr>
          <p:nvPr>
            <p:ph type="title"/>
          </p:nvPr>
        </p:nvSpPr>
        <p:spPr>
          <a:xfrm>
            <a:off x="57912" y="1096962"/>
            <a:ext cx="1913456" cy="1033590"/>
          </a:xfrm>
        </p:spPr>
        <p:txBody>
          <a:bodyPr anchor="b"/>
          <a:lstStyle>
            <a:lvl1pPr algn="l">
              <a:defRPr sz="2000" spc="0" baseline="0"/>
            </a:lvl1pPr>
          </a:lstStyle>
          <a:p>
            <a:r>
              <a:rPr lang="en-US" dirty="0" smtClean="0"/>
              <a:t>Click to edit Master title style</a:t>
            </a:r>
            <a:endParaRPr lang="en-US" dirty="0"/>
          </a:p>
        </p:txBody>
      </p:sp>
      <p:pic>
        <p:nvPicPr>
          <p:cNvPr id="10" name="Picture 9"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2821392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338009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220130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2_Blank">
    <p:bg>
      <p:bgPr>
        <a:solidFill>
          <a:schemeClr val="bg1"/>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
        <p:nvSpPr>
          <p:cNvPr id="3" name="Content Placeholder 2"/>
          <p:cNvSpPr>
            <a:spLocks noGrp="1"/>
          </p:cNvSpPr>
          <p:nvPr>
            <p:ph sz="quarter" idx="10"/>
          </p:nvPr>
        </p:nvSpPr>
        <p:spPr>
          <a:xfrm>
            <a:off x="381000" y="373063"/>
            <a:ext cx="8355013" cy="5414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512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7" name="Picture 6"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sp>
        <p:nvSpPr>
          <p:cNvPr id="2" name="Title 1"/>
          <p:cNvSpPr>
            <a:spLocks noGrp="1"/>
          </p:cNvSpPr>
          <p:nvPr>
            <p:ph type="title"/>
          </p:nvPr>
        </p:nvSpPr>
        <p:spPr>
          <a:xfrm>
            <a:off x="274320" y="274320"/>
            <a:ext cx="78867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351338"/>
          </a:xfrm>
        </p:spPr>
        <p:txBody>
          <a:bodyPr lIns="0" tIns="0" rIns="0" bIns="0"/>
          <a:lstStyle>
            <a:lvl1pPr marL="0" indent="0">
              <a:lnSpc>
                <a:spcPct val="100000"/>
              </a:lnSpc>
              <a:buNone/>
              <a:defRPr sz="2400">
                <a:solidFill>
                  <a:srgbClr val="5C6670"/>
                </a:solidFill>
                <a:latin typeface="Trebuchet MS" panose="020B0603020202020204" pitchFamily="34" charset="0"/>
              </a:defRPr>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pic>
        <p:nvPicPr>
          <p:cNvPr id="8" name="Picture 7"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0973" y="6225630"/>
            <a:ext cx="1028753" cy="558829"/>
          </a:xfrm>
          <a:prstGeom prst="rect">
            <a:avLst/>
          </a:prstGeom>
        </p:spPr>
      </p:pic>
    </p:spTree>
    <p:extLst>
      <p:ext uri="{BB962C8B-B14F-4D97-AF65-F5344CB8AC3E}">
        <p14:creationId xmlns:p14="http://schemas.microsoft.com/office/powerpoint/2010/main" val="35365618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4320" y="1463040"/>
            <a:ext cx="4011083"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8" name="Picture 7" title="Hea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57300"/>
          </a:xfrm>
          <a:prstGeom prst="rect">
            <a:avLst/>
          </a:prstGeom>
        </p:spPr>
      </p:pic>
      <p:sp>
        <p:nvSpPr>
          <p:cNvPr id="9" name="Title 1"/>
          <p:cNvSpPr>
            <a:spLocks noGrp="1"/>
          </p:cNvSpPr>
          <p:nvPr>
            <p:ph type="title"/>
          </p:nvPr>
        </p:nvSpPr>
        <p:spPr>
          <a:xfrm>
            <a:off x="274320" y="274320"/>
            <a:ext cx="7886700" cy="710141"/>
          </a:xfrm>
        </p:spPr>
        <p:txBody>
          <a:bodyPr lIns="0" tIns="0" rIns="0" bIns="0" anchor="t" anchorCtr="0">
            <a:normAutofit/>
          </a:bodyPr>
          <a:lstStyle>
            <a:lvl1pPr>
              <a:lnSpc>
                <a:spcPct val="100000"/>
              </a:lnSpc>
              <a:defRPr sz="2400">
                <a:solidFill>
                  <a:srgbClr val="000000"/>
                </a:solidFill>
                <a:latin typeface="Museo Slab 500" panose="02000000000000000000" pitchFamily="50"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
        <p:nvSpPr>
          <p:cNvPr id="11" name="Content Placeholder 2"/>
          <p:cNvSpPr>
            <a:spLocks noGrp="1"/>
          </p:cNvSpPr>
          <p:nvPr>
            <p:ph sz="half" idx="13"/>
          </p:nvPr>
        </p:nvSpPr>
        <p:spPr>
          <a:xfrm>
            <a:off x="4736254" y="1463040"/>
            <a:ext cx="4011083" cy="4351338"/>
          </a:xfrm>
        </p:spPr>
        <p:txBody>
          <a:bodyPr lIns="0" tIns="0" rIns="0" bIns="0"/>
          <a:lstStyle>
            <a:lvl1pPr marL="0" indent="0">
              <a:lnSpc>
                <a:spcPct val="100000"/>
              </a:lnSpc>
              <a:buNone/>
              <a:defRPr sz="2400"/>
            </a:lvl1pPr>
            <a:lvl2pPr>
              <a:lnSpc>
                <a:spcPct val="100000"/>
              </a:lnSpc>
              <a:defRPr sz="2000"/>
            </a:lvl2pPr>
          </a:lstStyle>
          <a:p>
            <a:pPr lvl="0"/>
            <a:r>
              <a:rPr lang="en-US" dirty="0" smtClean="0"/>
              <a:t>Click to edit Master text styles</a:t>
            </a:r>
          </a:p>
          <a:p>
            <a:pPr lvl="1"/>
            <a:r>
              <a:rPr lang="en-US" dirty="0" smtClean="0"/>
              <a:t>Second level</a:t>
            </a:r>
          </a:p>
        </p:txBody>
      </p:sp>
      <p:pic>
        <p:nvPicPr>
          <p:cNvPr id="12" name="Picture 11" title="CD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0973" y="6225630"/>
            <a:ext cx="1028753" cy="558829"/>
          </a:xfrm>
          <a:prstGeom prst="rect">
            <a:avLst/>
          </a:prstGeom>
        </p:spPr>
      </p:pic>
    </p:spTree>
    <p:extLst>
      <p:ext uri="{BB962C8B-B14F-4D97-AF65-F5344CB8AC3E}">
        <p14:creationId xmlns:p14="http://schemas.microsoft.com/office/powerpoint/2010/main" val="1768658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pic>
        <p:nvPicPr>
          <p:cNvPr id="8" name="Picture 7" title="Brown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10" name="Picture 9"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47259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pic>
        <p:nvPicPr>
          <p:cNvPr id="6" name="Picture 5" title="Orange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8" name="Picture 7"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414514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blue to green">
    <p:spTree>
      <p:nvGrpSpPr>
        <p:cNvPr id="1" name=""/>
        <p:cNvGrpSpPr/>
        <p:nvPr/>
      </p:nvGrpSpPr>
      <p:grpSpPr>
        <a:xfrm>
          <a:off x="0" y="0"/>
          <a:ext cx="0" cy="0"/>
          <a:chOff x="0" y="0"/>
          <a:chExt cx="0" cy="0"/>
        </a:xfrm>
      </p:grpSpPr>
      <p:pic>
        <p:nvPicPr>
          <p:cNvPr id="6" name="Picture 5" title="Gradient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
        <p:nvSpPr>
          <p:cNvPr id="5"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388842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title="Orange file folder section divider graph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Slide Number Placeholder 5"/>
          <p:cNvSpPr>
            <a:spLocks noGrp="1"/>
          </p:cNvSpPr>
          <p:nvPr>
            <p:ph type="sldNum" sz="quarter" idx="12"/>
          </p:nvPr>
        </p:nvSpPr>
        <p:spPr>
          <a:xfrm>
            <a:off x="274320" y="6356351"/>
            <a:ext cx="467783"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
        <p:nvSpPr>
          <p:cNvPr id="8" name="Title 1"/>
          <p:cNvSpPr>
            <a:spLocks noGrp="1"/>
          </p:cNvSpPr>
          <p:nvPr>
            <p:ph type="ctrTitle" hasCustomPrompt="1"/>
          </p:nvPr>
        </p:nvSpPr>
        <p:spPr>
          <a:xfrm>
            <a:off x="685800" y="2062163"/>
            <a:ext cx="7772400" cy="2387600"/>
          </a:xfrm>
        </p:spPr>
        <p:txBody>
          <a:bodyPr lIns="0" tIns="0" rIns="0" bIns="0" anchor="ctr" anchorCtr="0">
            <a:normAutofit/>
          </a:bodyPr>
          <a:lstStyle>
            <a:lvl1pPr algn="ctr">
              <a:defRPr sz="540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pic>
        <p:nvPicPr>
          <p:cNvPr id="9" name="Picture 8" title="C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6964" y="6246435"/>
            <a:ext cx="975232" cy="529756"/>
          </a:xfrm>
          <a:prstGeom prst="rect">
            <a:avLst/>
          </a:prstGeom>
        </p:spPr>
      </p:pic>
    </p:spTree>
    <p:extLst>
      <p:ext uri="{BB962C8B-B14F-4D97-AF65-F5344CB8AC3E}">
        <p14:creationId xmlns:p14="http://schemas.microsoft.com/office/powerpoint/2010/main" val="178038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ith page numb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274320" y="6356351"/>
            <a:ext cx="467783" cy="365125"/>
          </a:xfrm>
        </p:spPr>
        <p:txBody>
          <a:bodyPr/>
          <a:lstStyle>
            <a:lvl1pPr algn="ctr">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187941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56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t>‹#›</a:t>
            </a:fld>
            <a:endParaRPr lang="en-US"/>
          </a:p>
        </p:txBody>
      </p:sp>
    </p:spTree>
    <p:extLst>
      <p:ext uri="{BB962C8B-B14F-4D97-AF65-F5344CB8AC3E}">
        <p14:creationId xmlns:p14="http://schemas.microsoft.com/office/powerpoint/2010/main" val="3533227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3" r:id="rId4"/>
    <p:sldLayoutId id="2147483674" r:id="rId5"/>
    <p:sldLayoutId id="2147483672" r:id="rId6"/>
    <p:sldLayoutId id="2147483675" r:id="rId7"/>
    <p:sldLayoutId id="2147483667" r:id="rId8"/>
    <p:sldLayoutId id="2147483671" r:id="rId9"/>
    <p:sldLayoutId id="2147483676" r:id="rId10"/>
    <p:sldLayoutId id="2147483679" r:id="rId11"/>
    <p:sldLayoutId id="2147483680" r:id="rId12"/>
    <p:sldLayoutId id="2147483683" r:id="rId13"/>
    <p:sldLayoutId id="2147483685" r:id="rId14"/>
    <p:sldLayoutId id="214748368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de.state.co.us/datapipeline" TargetMode="External"/><Relationship Id="rId1" Type="http://schemas.openxmlformats.org/officeDocument/2006/relationships/slideLayout" Target="../slideLayouts/slideLayout2.xml"/><Relationship Id="rId4" Type="http://schemas.openxmlformats.org/officeDocument/2006/relationships/hyperlink" Target="http://www.cde.state.co.us/datapipelin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de.state.co.us/datapipeline/inter_staf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de.state.co.us/datapipeline/2018-2019filelayoutanddefinitionsforstaffassignment" TargetMode="External"/><Relationship Id="rId2" Type="http://schemas.openxmlformats.org/officeDocument/2006/relationships/hyperlink" Target="http://www.cde.state.co.us/datapipeline/2018-2019filelayoutanddefinitionsforstaffprofile"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de.state.co.us/datapipeline/inter_sped-iep"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cde.state.co.us/datapipeline/2018-2019specialeducationiepsummaryofchang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cdeapps.cde.state.co.us/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gleason_k@cde.state.co.u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de.state.co.us/datapipeline/resources" TargetMode="External"/><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1.jp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www.cde.state.co.us/datapipeline/2018-2019humanresourcestimeline" TargetMode="External"/><Relationship Id="rId2" Type="http://schemas.openxmlformats.org/officeDocument/2006/relationships/hyperlink" Target="http://www.cde.state.co.us/datapipeline/2018-2019specialeducationdecembercounttimeline"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cde.state.co.us/datapipeline/inter_sped-iep"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cde.state.co.us/datapipeline/snap_sped-december"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cdeinfotech.adobeconnect.com/data_services/" TargetMode="External"/><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cdeinfotech.adobeconnect.com/data_service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mailto:Rossini_R@cde.state.co.us" TargetMode="External"/><Relationship Id="rId3" Type="http://schemas.openxmlformats.org/officeDocument/2006/relationships/hyperlink" Target="mailto:severson_a@cde.state.co.us" TargetMode="External"/><Relationship Id="rId7" Type="http://schemas.openxmlformats.org/officeDocument/2006/relationships/hyperlink" Target="mailto:bolger_o@cde.state.co.us" TargetMode="External"/><Relationship Id="rId2" Type="http://schemas.openxmlformats.org/officeDocument/2006/relationships/hyperlink" Target="http://www.cde.state.co.us/datapipeline/inter_staff" TargetMode="External"/><Relationship Id="rId1" Type="http://schemas.openxmlformats.org/officeDocument/2006/relationships/slideLayout" Target="../slideLayouts/slideLayout2.xml"/><Relationship Id="rId6" Type="http://schemas.openxmlformats.org/officeDocument/2006/relationships/hyperlink" Target="http://www.cde.state.co.us/datapipeline/snap_sped-december" TargetMode="External"/><Relationship Id="rId5" Type="http://schemas.openxmlformats.org/officeDocument/2006/relationships/hyperlink" Target="http://www.cde.state.co.us/datapipeline/snap_hr" TargetMode="External"/><Relationship Id="rId4" Type="http://schemas.openxmlformats.org/officeDocument/2006/relationships/hyperlink" Target="mailto:heitman_l@cde.state.co.u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bolger_o@cde.state.co.us" TargetMode="External"/><Relationship Id="rId2" Type="http://schemas.openxmlformats.org/officeDocument/2006/relationships/hyperlink" Target="mailto:heitman_l@cde.state.co.us" TargetMode="External"/><Relationship Id="rId1" Type="http://schemas.openxmlformats.org/officeDocument/2006/relationships/slideLayout" Target="../slideLayouts/slideLayout8.xml"/><Relationship Id="rId4" Type="http://schemas.openxmlformats.org/officeDocument/2006/relationships/hyperlink" Target="mailto:rossini_l@cde.state.co.us"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www.cde.state.co.us/datapipeline/snap_sped-decemb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lvl="0"/>
            <a:r>
              <a:rPr lang="en-US" dirty="0">
                <a:solidFill>
                  <a:prstClr val="black"/>
                </a:solidFill>
                <a:latin typeface="Museo Slab 500" panose="02000000000000000000" pitchFamily="50" charset="0"/>
              </a:rPr>
              <a:t>November </a:t>
            </a:r>
            <a:r>
              <a:rPr lang="en-US" dirty="0" smtClean="0">
                <a:solidFill>
                  <a:prstClr val="black"/>
                </a:solidFill>
                <a:latin typeface="Museo Slab 500" panose="02000000000000000000" pitchFamily="50" charset="0"/>
              </a:rPr>
              <a:t>7</a:t>
            </a:r>
            <a:r>
              <a:rPr lang="en-US" baseline="30000" dirty="0" smtClean="0">
                <a:solidFill>
                  <a:prstClr val="black"/>
                </a:solidFill>
                <a:latin typeface="Museo Slab 500" panose="02000000000000000000" pitchFamily="50" charset="0"/>
              </a:rPr>
              <a:t>th</a:t>
            </a:r>
            <a:r>
              <a:rPr lang="en-US" dirty="0" smtClean="0">
                <a:solidFill>
                  <a:prstClr val="black"/>
                </a:solidFill>
                <a:latin typeface="Museo Slab 500" panose="02000000000000000000" pitchFamily="50" charset="0"/>
              </a:rPr>
              <a:t>, </a:t>
            </a:r>
            <a:r>
              <a:rPr lang="en-US" dirty="0">
                <a:solidFill>
                  <a:prstClr val="black"/>
                </a:solidFill>
                <a:latin typeface="Museo Slab 500" panose="02000000000000000000" pitchFamily="50" charset="0"/>
              </a:rPr>
              <a:t>2018</a:t>
            </a:r>
            <a:endParaRPr lang="en-US" b="1" baseline="30000" dirty="0">
              <a:solidFill>
                <a:prstClr val="black"/>
              </a:solidFill>
              <a:latin typeface="Museo Slab 500" panose="02000000000000000000" pitchFamily="50" charset="0"/>
            </a:endParaRPr>
          </a:p>
        </p:txBody>
      </p:sp>
      <p:sp>
        <p:nvSpPr>
          <p:cNvPr id="4" name="Title 3"/>
          <p:cNvSpPr>
            <a:spLocks noGrp="1"/>
          </p:cNvSpPr>
          <p:nvPr>
            <p:ph type="ctrTitle"/>
          </p:nvPr>
        </p:nvSpPr>
        <p:spPr>
          <a:xfrm>
            <a:off x="710967" y="2894529"/>
            <a:ext cx="7772400" cy="1526927"/>
          </a:xfrm>
        </p:spPr>
        <p:txBody>
          <a:bodyPr>
            <a:normAutofit fontScale="90000"/>
          </a:bodyPr>
          <a:lstStyle/>
          <a:p>
            <a:pPr lvl="0">
              <a:spcBef>
                <a:spcPts val="1000"/>
              </a:spcBef>
            </a:pPr>
            <a:r>
              <a:rPr lang="en-US" dirty="0"/>
              <a:t> </a:t>
            </a:r>
            <a:r>
              <a:rPr lang="en-US" sz="3100" b="1" dirty="0">
                <a:solidFill>
                  <a:prstClr val="black"/>
                </a:solidFill>
              </a:rPr>
              <a:t>2018-2019</a:t>
            </a:r>
            <a:br>
              <a:rPr lang="en-US" sz="3100" b="1" dirty="0">
                <a:solidFill>
                  <a:prstClr val="black"/>
                </a:solidFill>
              </a:rPr>
            </a:br>
            <a:r>
              <a:rPr lang="en-US" sz="3100" b="1" dirty="0" smtClean="0">
                <a:solidFill>
                  <a:prstClr val="black"/>
                </a:solidFill>
              </a:rPr>
              <a:t>Introduction to Special </a:t>
            </a:r>
            <a:r>
              <a:rPr lang="en-US" sz="3100" b="1" dirty="0">
                <a:solidFill>
                  <a:prstClr val="black"/>
                </a:solidFill>
              </a:rPr>
              <a:t>Education December </a:t>
            </a:r>
            <a:r>
              <a:rPr lang="en-US" sz="3100" b="1" dirty="0" smtClean="0">
                <a:solidFill>
                  <a:prstClr val="black"/>
                </a:solidFill>
              </a:rPr>
              <a:t>Count </a:t>
            </a:r>
            <a:r>
              <a:rPr lang="en-US" sz="3100" b="1" dirty="0">
                <a:solidFill>
                  <a:prstClr val="black"/>
                </a:solidFill>
              </a:rPr>
              <a:t/>
            </a:r>
            <a:br>
              <a:rPr lang="en-US" sz="3100" b="1" dirty="0">
                <a:solidFill>
                  <a:prstClr val="black"/>
                </a:solidFill>
              </a:rPr>
            </a:br>
            <a:r>
              <a:rPr lang="en-US" sz="3100" dirty="0">
                <a:solidFill>
                  <a:prstClr val="black"/>
                </a:solidFill>
              </a:rPr>
              <a:t>Webinar Training</a:t>
            </a:r>
            <a:r>
              <a:rPr lang="en-US" b="1" dirty="0">
                <a:solidFill>
                  <a:prstClr val="black"/>
                </a:solidFill>
              </a:rPr>
              <a:t/>
            </a:r>
            <a:br>
              <a:rPr lang="en-US" b="1" dirty="0">
                <a:solidFill>
                  <a:prstClr val="black"/>
                </a:solidFill>
              </a:rPr>
            </a:br>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1196755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44" t="12963" r="5892" b="5867"/>
          <a:stretch/>
        </p:blipFill>
        <p:spPr bwMode="auto">
          <a:xfrm>
            <a:off x="734517" y="1116766"/>
            <a:ext cx="7225259" cy="406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9685" y="247338"/>
            <a:ext cx="3867462" cy="646331"/>
          </a:xfrm>
          <a:prstGeom prst="rect">
            <a:avLst/>
          </a:prstGeom>
          <a:solidFill>
            <a:schemeClr val="accent4">
              <a:lumMod val="40000"/>
              <a:lumOff val="60000"/>
            </a:schemeClr>
          </a:solidFill>
        </p:spPr>
        <p:txBody>
          <a:bodyPr wrap="square" rtlCol="0">
            <a:spAutoFit/>
          </a:bodyPr>
          <a:lstStyle/>
          <a:p>
            <a:r>
              <a:rPr lang="en-US" dirty="0" smtClean="0"/>
              <a:t>Snapshot File Layout – lists source file and secondary file data is pulling from. </a:t>
            </a:r>
            <a:endParaRPr lang="en-US" dirty="0"/>
          </a:p>
        </p:txBody>
      </p:sp>
      <p:sp>
        <p:nvSpPr>
          <p:cNvPr id="3" name="Right Arrow 2"/>
          <p:cNvSpPr/>
          <p:nvPr/>
        </p:nvSpPr>
        <p:spPr>
          <a:xfrm>
            <a:off x="115162" y="3435221"/>
            <a:ext cx="489204" cy="3347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8033" y="3297836"/>
            <a:ext cx="3897442" cy="607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7726FA2-3EC9-4717-AD62-D8C823692DD3}" type="slidenum">
              <a:rPr lang="en-US" smtClean="0"/>
              <a:pPr/>
              <a:t>10</a:t>
            </a:fld>
            <a:endParaRPr lang="en-US" dirty="0"/>
          </a:p>
        </p:txBody>
      </p:sp>
    </p:spTree>
    <p:extLst>
      <p:ext uri="{BB962C8B-B14F-4D97-AF65-F5344CB8AC3E}">
        <p14:creationId xmlns:p14="http://schemas.microsoft.com/office/powerpoint/2010/main" val="1303607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Website Overview</a:t>
            </a:r>
            <a:endParaRPr lang="en-US" dirty="0"/>
          </a:p>
        </p:txBody>
      </p:sp>
      <p:sp>
        <p:nvSpPr>
          <p:cNvPr id="2" name="Content Placeholder 1"/>
          <p:cNvSpPr>
            <a:spLocks noGrp="1"/>
          </p:cNvSpPr>
          <p:nvPr>
            <p:ph idx="1"/>
          </p:nvPr>
        </p:nvSpPr>
        <p:spPr/>
        <p:txBody>
          <a:bodyPr/>
          <a:lstStyle/>
          <a:p>
            <a:r>
              <a:rPr lang="en-US" smtClean="0">
                <a:hlinkClick r:id="rId2"/>
              </a:rPr>
              <a:t>https://www.cde.state.co.us/datapipeline</a:t>
            </a:r>
            <a:endParaRPr lang="en-US" smtClean="0"/>
          </a:p>
          <a:p>
            <a:endParaRPr lang="en-US" dirty="0"/>
          </a:p>
        </p:txBody>
      </p:sp>
      <p:pic>
        <p:nvPicPr>
          <p:cNvPr id="7" name="Picture 6"/>
          <p:cNvPicPr>
            <a:picLocks noChangeAspect="1"/>
          </p:cNvPicPr>
          <p:nvPr/>
        </p:nvPicPr>
        <p:blipFill>
          <a:blip r:embed="rId3"/>
          <a:stretch>
            <a:fillRect/>
          </a:stretch>
        </p:blipFill>
        <p:spPr>
          <a:xfrm>
            <a:off x="192024" y="1524479"/>
            <a:ext cx="8568164" cy="3709780"/>
          </a:xfrm>
          <a:prstGeom prst="rect">
            <a:avLst/>
          </a:prstGeom>
          <a:ln>
            <a:solidFill>
              <a:schemeClr val="accent6"/>
            </a:solidFill>
          </a:ln>
          <a:effectLst>
            <a:outerShdw blurRad="50800" dist="38100" dir="8100000" algn="tr" rotWithShape="0">
              <a:prstClr val="black">
                <a:alpha val="40000"/>
              </a:prstClr>
            </a:outerShdw>
          </a:effectLst>
        </p:spPr>
      </p:pic>
      <p:sp>
        <p:nvSpPr>
          <p:cNvPr id="8" name="Rectangular Callout 7"/>
          <p:cNvSpPr/>
          <p:nvPr/>
        </p:nvSpPr>
        <p:spPr>
          <a:xfrm rot="10800000">
            <a:off x="6652470" y="3536354"/>
            <a:ext cx="1946246" cy="1488652"/>
          </a:xfrm>
          <a:prstGeom prst="wedgeRectCallout">
            <a:avLst/>
          </a:prstGeom>
          <a:noFill/>
          <a:ln w="25400">
            <a:solidFill>
              <a:srgbClr val="FF0000"/>
            </a:solidFill>
          </a:ln>
          <a:effectLst>
            <a:innerShdw blurRad="63500" dist="50800" dir="16200000">
              <a:srgbClr val="FF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29086" y="2778792"/>
            <a:ext cx="2651624" cy="646331"/>
          </a:xfrm>
          <a:prstGeom prst="rect">
            <a:avLst/>
          </a:prstGeom>
          <a:noFill/>
        </p:spPr>
        <p:txBody>
          <a:bodyPr wrap="none" rtlCol="0">
            <a:spAutoFit/>
          </a:bodyPr>
          <a:lstStyle/>
          <a:p>
            <a:pPr algn="ctr"/>
            <a:r>
              <a:rPr lang="en-US" dirty="0" smtClean="0">
                <a:solidFill>
                  <a:srgbClr val="FF0000"/>
                </a:solidFill>
              </a:rPr>
              <a:t>To Log In Pipeline System: </a:t>
            </a:r>
          </a:p>
          <a:p>
            <a:pPr algn="ctr"/>
            <a:r>
              <a:rPr lang="en-US" dirty="0" smtClean="0">
                <a:solidFill>
                  <a:srgbClr val="FF0000"/>
                </a:solidFill>
              </a:rPr>
              <a:t>click here</a:t>
            </a:r>
            <a:endParaRPr lang="en-US" dirty="0">
              <a:solidFill>
                <a:srgbClr val="FF0000"/>
              </a:solidFill>
            </a:endParaRPr>
          </a:p>
        </p:txBody>
      </p:sp>
      <p:sp>
        <p:nvSpPr>
          <p:cNvPr id="10" name="Line Callout 2 9"/>
          <p:cNvSpPr/>
          <p:nvPr/>
        </p:nvSpPr>
        <p:spPr>
          <a:xfrm>
            <a:off x="2452188" y="1941970"/>
            <a:ext cx="2508230" cy="773776"/>
          </a:xfrm>
          <a:prstGeom prst="borderCallout2">
            <a:avLst>
              <a:gd name="adj1" fmla="val 21887"/>
              <a:gd name="adj2" fmla="val -590"/>
              <a:gd name="adj3" fmla="val 18750"/>
              <a:gd name="adj4" fmla="val -16667"/>
              <a:gd name="adj5" fmla="val 107780"/>
              <a:gd name="adj6" fmla="val -51933"/>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 Staff/IEP Interchange Information</a:t>
            </a:r>
            <a:endParaRPr lang="en-US" dirty="0">
              <a:solidFill>
                <a:schemeClr val="tx1"/>
              </a:solidFill>
            </a:endParaRPr>
          </a:p>
        </p:txBody>
      </p:sp>
      <p:sp>
        <p:nvSpPr>
          <p:cNvPr id="11" name="Line Callout 2 10"/>
          <p:cNvSpPr/>
          <p:nvPr/>
        </p:nvSpPr>
        <p:spPr>
          <a:xfrm>
            <a:off x="2921224" y="3149466"/>
            <a:ext cx="2961685" cy="773776"/>
          </a:xfrm>
          <a:prstGeom prst="borderCallout2">
            <a:avLst>
              <a:gd name="adj1" fmla="val 53261"/>
              <a:gd name="adj2" fmla="val -823"/>
              <a:gd name="adj3" fmla="val 18750"/>
              <a:gd name="adj4" fmla="val -16667"/>
              <a:gd name="adj5" fmla="val -15632"/>
              <a:gd name="adj6" fmla="val -66075"/>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 December Count Information</a:t>
            </a:r>
            <a:endParaRPr lang="en-US" dirty="0">
              <a:solidFill>
                <a:schemeClr val="tx1"/>
              </a:solidFill>
            </a:endParaRPr>
          </a:p>
        </p:txBody>
      </p:sp>
      <p:sp>
        <p:nvSpPr>
          <p:cNvPr id="12" name="Line Callout 2 11"/>
          <p:cNvSpPr/>
          <p:nvPr/>
        </p:nvSpPr>
        <p:spPr>
          <a:xfrm>
            <a:off x="2921225" y="4280680"/>
            <a:ext cx="3345875" cy="809209"/>
          </a:xfrm>
          <a:prstGeom prst="borderCallout2">
            <a:avLst>
              <a:gd name="adj1" fmla="val 52750"/>
              <a:gd name="adj2" fmla="val -594"/>
              <a:gd name="adj3" fmla="val 18750"/>
              <a:gd name="adj4" fmla="val -16667"/>
              <a:gd name="adj5" fmla="val -75588"/>
              <a:gd name="adj6" fmla="val -33728"/>
            </a:avLst>
          </a:prstGeom>
          <a:solidFill>
            <a:srgbClr val="CCCCFF"/>
          </a:solid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Codes Available </a:t>
            </a:r>
            <a:r>
              <a:rPr lang="en-US" sz="1400" dirty="0" smtClean="0">
                <a:solidFill>
                  <a:schemeClr val="tx1"/>
                </a:solidFill>
              </a:rPr>
              <a:t>(district codes, school codes, institutes of higher education, etc.)</a:t>
            </a:r>
            <a:endParaRPr lang="en-US" sz="1400" dirty="0">
              <a:solidFill>
                <a:schemeClr val="tx1"/>
              </a:solidFill>
            </a:endParaRPr>
          </a:p>
        </p:txBody>
      </p:sp>
      <p:sp>
        <p:nvSpPr>
          <p:cNvPr id="13" name="Line Callout 2 12"/>
          <p:cNvSpPr/>
          <p:nvPr/>
        </p:nvSpPr>
        <p:spPr>
          <a:xfrm>
            <a:off x="1942247" y="5493676"/>
            <a:ext cx="2869035" cy="1098601"/>
          </a:xfrm>
          <a:prstGeom prst="borderCallout2">
            <a:avLst>
              <a:gd name="adj1" fmla="val 39374"/>
              <a:gd name="adj2" fmla="val -718"/>
              <a:gd name="adj3" fmla="val 18750"/>
              <a:gd name="adj4" fmla="val -16667"/>
              <a:gd name="adj5" fmla="val -101373"/>
              <a:gd name="adj6" fmla="val -34374"/>
            </a:avLst>
          </a:prstGeom>
          <a:solidFill>
            <a:srgbClr val="C6E8F6"/>
          </a:solidFill>
          <a:ln w="28575">
            <a:solidFill>
              <a:srgbClr val="6EC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Collection dates, Mandatory Collections- legislation and uses, converting csv files to excel, etc.</a:t>
            </a:r>
            <a:endParaRPr lang="en-US" sz="1400" dirty="0">
              <a:solidFill>
                <a:schemeClr val="tx1"/>
              </a:solidFill>
            </a:endParaRPr>
          </a:p>
        </p:txBody>
      </p:sp>
      <p:sp>
        <p:nvSpPr>
          <p:cNvPr id="4" name="Slide Number Placeholder 3"/>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11</a:t>
            </a:fld>
            <a:endParaRPr lang="en-US" dirty="0"/>
          </a:p>
        </p:txBody>
      </p:sp>
      <p:sp>
        <p:nvSpPr>
          <p:cNvPr id="5" name="Rectangle 4"/>
          <p:cNvSpPr/>
          <p:nvPr/>
        </p:nvSpPr>
        <p:spPr>
          <a:xfrm>
            <a:off x="192024" y="1155147"/>
            <a:ext cx="4210042" cy="369332"/>
          </a:xfrm>
          <a:prstGeom prst="rect">
            <a:avLst/>
          </a:prstGeom>
        </p:spPr>
        <p:txBody>
          <a:bodyPr wrap="square">
            <a:spAutoFit/>
          </a:bodyPr>
          <a:lstStyle/>
          <a:p>
            <a:r>
              <a:rPr lang="en-US" dirty="0">
                <a:hlinkClick r:id="rId4"/>
              </a:rPr>
              <a:t>http://</a:t>
            </a:r>
            <a:r>
              <a:rPr lang="en-US" dirty="0" smtClean="0">
                <a:hlinkClick r:id="rId4"/>
              </a:rPr>
              <a:t>www.cde.state.co.us/datapipeline</a:t>
            </a:r>
            <a:r>
              <a:rPr lang="en-US" dirty="0" smtClean="0"/>
              <a:t> </a:t>
            </a:r>
            <a:endParaRPr lang="en-US" dirty="0"/>
          </a:p>
        </p:txBody>
      </p:sp>
    </p:spTree>
    <p:extLst>
      <p:ext uri="{BB962C8B-B14F-4D97-AF65-F5344CB8AC3E}">
        <p14:creationId xmlns:p14="http://schemas.microsoft.com/office/powerpoint/2010/main" val="3529420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Demographic Data Authoritative Source </a:t>
            </a:r>
            <a:endParaRPr lang="en-US" dirty="0"/>
          </a:p>
        </p:txBody>
      </p:sp>
      <p:sp>
        <p:nvSpPr>
          <p:cNvPr id="2" name="Content Placeholder 1"/>
          <p:cNvSpPr>
            <a:spLocks noGrp="1"/>
          </p:cNvSpPr>
          <p:nvPr>
            <p:ph idx="1"/>
          </p:nvPr>
        </p:nvSpPr>
        <p:spPr>
          <a:xfrm>
            <a:off x="576184" y="1403079"/>
            <a:ext cx="7886700" cy="4351338"/>
          </a:xfrm>
        </p:spPr>
        <p:txBody>
          <a:bodyPr>
            <a:normAutofit/>
          </a:bodyPr>
          <a:lstStyle/>
          <a:p>
            <a:pPr marL="285750" indent="-285750">
              <a:buFont typeface="Arial" panose="020B0604020202020204" pitchFamily="34" charset="0"/>
              <a:buChar char="•"/>
            </a:pPr>
            <a:r>
              <a:rPr lang="en-US" sz="1800" b="1" dirty="0" smtClean="0">
                <a:solidFill>
                  <a:schemeClr val="tx1"/>
                </a:solidFill>
              </a:rPr>
              <a:t>Student’s Demographic Data</a:t>
            </a:r>
          </a:p>
          <a:p>
            <a:pPr lvl="1"/>
            <a:r>
              <a:rPr lang="en-US" sz="1800" dirty="0" smtClean="0"/>
              <a:t>1</a:t>
            </a:r>
            <a:r>
              <a:rPr lang="en-US" sz="1800" baseline="30000" dirty="0" smtClean="0"/>
              <a:t>st</a:t>
            </a:r>
            <a:r>
              <a:rPr lang="en-US" sz="1800" dirty="0" smtClean="0"/>
              <a:t> comes from the Student Interchange - Student Demographic File</a:t>
            </a:r>
          </a:p>
          <a:p>
            <a:pPr lvl="1"/>
            <a:r>
              <a:rPr lang="en-US" sz="1800" dirty="0" smtClean="0"/>
              <a:t>If the student is not submitted by a district, </a:t>
            </a:r>
            <a:r>
              <a:rPr lang="en-US" sz="1800" dirty="0"/>
              <a:t>t</a:t>
            </a:r>
            <a:r>
              <a:rPr lang="en-US" sz="1800" dirty="0" smtClean="0"/>
              <a:t>he data will be pulled from the IEP Child file (Part C, Facility, and Parentally Placed in Private School records)</a:t>
            </a:r>
          </a:p>
          <a:p>
            <a:pPr marL="228600" lvl="1">
              <a:spcBef>
                <a:spcPts val="1000"/>
              </a:spcBef>
              <a:buClr>
                <a:srgbClr val="0D1E8E"/>
              </a:buClr>
            </a:pPr>
            <a:r>
              <a:rPr lang="en-US" sz="1800" b="1" dirty="0" smtClean="0">
                <a:solidFill>
                  <a:srgbClr val="FF0000"/>
                </a:solidFill>
              </a:rPr>
              <a:t>Student’s Entry Grade Level</a:t>
            </a:r>
          </a:p>
          <a:p>
            <a:pPr marL="685800" lvl="2">
              <a:spcBef>
                <a:spcPts val="1000"/>
              </a:spcBef>
              <a:buClr>
                <a:srgbClr val="0D1E8E"/>
              </a:buClr>
            </a:pPr>
            <a:r>
              <a:rPr lang="en-US" dirty="0" smtClean="0"/>
              <a:t>1</a:t>
            </a:r>
            <a:r>
              <a:rPr lang="en-US" baseline="30000" dirty="0" smtClean="0"/>
              <a:t>st</a:t>
            </a:r>
            <a:r>
              <a:rPr lang="en-US" dirty="0" smtClean="0"/>
              <a:t> comes from the Student Interchange - </a:t>
            </a:r>
            <a:r>
              <a:rPr lang="en-US" dirty="0" smtClean="0">
                <a:solidFill>
                  <a:srgbClr val="FF0000"/>
                </a:solidFill>
              </a:rPr>
              <a:t>Student School Association File</a:t>
            </a:r>
          </a:p>
          <a:p>
            <a:pPr marL="685800" lvl="2">
              <a:spcBef>
                <a:spcPts val="1000"/>
              </a:spcBef>
              <a:buClr>
                <a:srgbClr val="0D1E8E"/>
              </a:buClr>
            </a:pPr>
            <a:r>
              <a:rPr lang="en-US" dirty="0" smtClean="0"/>
              <a:t>If the student is not submitted by a district, the Entry Grade Level will be pulled from the IEP Participation file</a:t>
            </a:r>
          </a:p>
          <a:p>
            <a:pPr marL="457200" lvl="2" indent="0">
              <a:spcBef>
                <a:spcPts val="1000"/>
              </a:spcBef>
              <a:buClr>
                <a:srgbClr val="0D1E8E"/>
              </a:buClr>
              <a:buNone/>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12</a:t>
            </a:fld>
            <a:endParaRPr lang="en-US" dirty="0"/>
          </a:p>
        </p:txBody>
      </p:sp>
    </p:spTree>
    <p:extLst>
      <p:ext uri="{BB962C8B-B14F-4D97-AF65-F5344CB8AC3E}">
        <p14:creationId xmlns:p14="http://schemas.microsoft.com/office/powerpoint/2010/main" val="2558707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Website Overview – Staff Interchange</a:t>
            </a:r>
            <a:endParaRPr lang="en-US" dirty="0"/>
          </a:p>
        </p:txBody>
      </p:sp>
      <p:pic>
        <p:nvPicPr>
          <p:cNvPr id="5" name="Content Placeholder 4"/>
          <p:cNvPicPr>
            <a:picLocks noGrp="1" noChangeAspect="1"/>
          </p:cNvPicPr>
          <p:nvPr>
            <p:ph idx="1"/>
          </p:nvPr>
        </p:nvPicPr>
        <p:blipFill>
          <a:blip r:embed="rId2"/>
          <a:stretch>
            <a:fillRect/>
          </a:stretch>
        </p:blipFill>
        <p:spPr>
          <a:xfrm>
            <a:off x="407116" y="1957043"/>
            <a:ext cx="6261878" cy="3877649"/>
          </a:xfrm>
        </p:spPr>
      </p:pic>
      <p:sp>
        <p:nvSpPr>
          <p:cNvPr id="2" name="Slide Number Placeholder 1"/>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13</a:t>
            </a:fld>
            <a:endParaRPr lang="en-US" dirty="0"/>
          </a:p>
        </p:txBody>
      </p:sp>
      <p:sp>
        <p:nvSpPr>
          <p:cNvPr id="6" name="TextBox 5"/>
          <p:cNvSpPr txBox="1"/>
          <p:nvPr/>
        </p:nvSpPr>
        <p:spPr>
          <a:xfrm>
            <a:off x="449705" y="1311639"/>
            <a:ext cx="6205928" cy="923330"/>
          </a:xfrm>
          <a:prstGeom prst="rect">
            <a:avLst/>
          </a:prstGeom>
          <a:noFill/>
        </p:spPr>
        <p:txBody>
          <a:bodyPr wrap="square" rtlCol="0">
            <a:spAutoFit/>
          </a:bodyPr>
          <a:lstStyle/>
          <a:p>
            <a:r>
              <a:rPr lang="en-US" dirty="0" smtClean="0"/>
              <a:t>For information on Staff data reporting: </a:t>
            </a:r>
            <a:r>
              <a:rPr lang="en-US" dirty="0">
                <a:hlinkClick r:id="rId3"/>
              </a:rPr>
              <a:t>http://www.cde.state.co.us/datapipeline/inter_staff</a:t>
            </a:r>
            <a:r>
              <a:rPr lang="en-US" dirty="0"/>
              <a:t> </a:t>
            </a:r>
          </a:p>
          <a:p>
            <a:r>
              <a:rPr lang="en-US" dirty="0" smtClean="0"/>
              <a:t> </a:t>
            </a:r>
            <a:endParaRPr lang="en-US" dirty="0"/>
          </a:p>
        </p:txBody>
      </p:sp>
      <p:sp>
        <p:nvSpPr>
          <p:cNvPr id="10" name="TextBox 9"/>
          <p:cNvSpPr txBox="1"/>
          <p:nvPr/>
        </p:nvSpPr>
        <p:spPr>
          <a:xfrm>
            <a:off x="6764312" y="2660755"/>
            <a:ext cx="1997440" cy="2862322"/>
          </a:xfrm>
          <a:prstGeom prst="rect">
            <a:avLst/>
          </a:prstGeom>
          <a:noFill/>
        </p:spPr>
        <p:txBody>
          <a:bodyPr wrap="square" rtlCol="0">
            <a:spAutoFit/>
          </a:bodyPr>
          <a:lstStyle/>
          <a:p>
            <a:r>
              <a:rPr lang="en-US" dirty="0" smtClean="0"/>
              <a:t>At this link you will find: </a:t>
            </a:r>
          </a:p>
          <a:p>
            <a:pPr marL="285750" indent="-285750">
              <a:buFont typeface="Arial" panose="020B0604020202020204" pitchFamily="34" charset="0"/>
              <a:buChar char="•"/>
            </a:pPr>
            <a:r>
              <a:rPr lang="en-US" b="1" dirty="0" smtClean="0">
                <a:solidFill>
                  <a:schemeClr val="accent2"/>
                </a:solidFill>
              </a:rPr>
              <a:t>Timelines</a:t>
            </a:r>
          </a:p>
          <a:p>
            <a:pPr marL="285750" indent="-285750">
              <a:buFont typeface="Arial" panose="020B0604020202020204" pitchFamily="34" charset="0"/>
              <a:buChar char="•"/>
            </a:pPr>
            <a:r>
              <a:rPr lang="en-US" b="1" dirty="0" smtClean="0">
                <a:solidFill>
                  <a:schemeClr val="accent6"/>
                </a:solidFill>
              </a:rPr>
              <a:t>File Layouts</a:t>
            </a:r>
          </a:p>
          <a:p>
            <a:pPr marL="285750" indent="-285750">
              <a:buFont typeface="Arial" panose="020B0604020202020204" pitchFamily="34" charset="0"/>
              <a:buChar char="•"/>
            </a:pPr>
            <a:r>
              <a:rPr lang="en-US" b="1" dirty="0" smtClean="0">
                <a:solidFill>
                  <a:schemeClr val="accent1"/>
                </a:solidFill>
              </a:rPr>
              <a:t>Templates</a:t>
            </a:r>
          </a:p>
          <a:p>
            <a:pPr marL="285750" indent="-285750">
              <a:buFont typeface="Arial" panose="020B0604020202020204" pitchFamily="34" charset="0"/>
              <a:buChar char="•"/>
            </a:pPr>
            <a:r>
              <a:rPr lang="en-US" b="1" dirty="0" smtClean="0">
                <a:solidFill>
                  <a:schemeClr val="accent4"/>
                </a:solidFill>
              </a:rPr>
              <a:t>Business Rules</a:t>
            </a:r>
          </a:p>
          <a:p>
            <a:pPr marL="285750" indent="-285750">
              <a:buFont typeface="Arial" panose="020B0604020202020204" pitchFamily="34" charset="0"/>
              <a:buChar char="•"/>
            </a:pPr>
            <a:r>
              <a:rPr lang="en-US" b="1" dirty="0" smtClean="0">
                <a:solidFill>
                  <a:srgbClr val="C00000"/>
                </a:solidFill>
              </a:rPr>
              <a:t>Training Webinars</a:t>
            </a:r>
          </a:p>
          <a:p>
            <a:pPr marL="285750" indent="-285750">
              <a:buFont typeface="Arial" panose="020B0604020202020204" pitchFamily="34" charset="0"/>
              <a:buChar char="•"/>
            </a:pPr>
            <a:r>
              <a:rPr lang="en-US" b="1" dirty="0" smtClean="0">
                <a:solidFill>
                  <a:srgbClr val="7030A0"/>
                </a:solidFill>
              </a:rPr>
              <a:t>Additional Resources</a:t>
            </a:r>
            <a:endParaRPr lang="en-US" b="1" dirty="0"/>
          </a:p>
        </p:txBody>
      </p:sp>
    </p:spTree>
    <p:extLst>
      <p:ext uri="{BB962C8B-B14F-4D97-AF65-F5344CB8AC3E}">
        <p14:creationId xmlns:p14="http://schemas.microsoft.com/office/powerpoint/2010/main" val="4037250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Staff Interchange Files</a:t>
            </a:r>
            <a:endParaRPr lang="en-US" sz="2800" dirty="0"/>
          </a:p>
        </p:txBody>
      </p:sp>
      <p:sp>
        <p:nvSpPr>
          <p:cNvPr id="2" name="Rectangle 1"/>
          <p:cNvSpPr/>
          <p:nvPr/>
        </p:nvSpPr>
        <p:spPr>
          <a:xfrm>
            <a:off x="357809" y="1520687"/>
            <a:ext cx="5841656" cy="3139321"/>
          </a:xfrm>
          <a:prstGeom prst="rect">
            <a:avLst/>
          </a:prstGeom>
        </p:spPr>
        <p:txBody>
          <a:bodyPr wrap="square">
            <a:spAutoFit/>
          </a:bodyPr>
          <a:lstStyle/>
          <a:p>
            <a:pPr marL="55562" lvl="2"/>
            <a:r>
              <a:rPr lang="en-US" cap="all" dirty="0" smtClean="0"/>
              <a:t>Staff </a:t>
            </a:r>
            <a:r>
              <a:rPr lang="en-US" cap="all" dirty="0"/>
              <a:t>Profile </a:t>
            </a:r>
            <a:endParaRPr lang="en-US" cap="all" dirty="0" smtClean="0"/>
          </a:p>
          <a:p>
            <a:pPr marL="742950" lvl="1" indent="-285750">
              <a:buFont typeface="Arial" panose="020B0604020202020204" pitchFamily="34" charset="0"/>
              <a:buChar char="•"/>
            </a:pPr>
            <a:r>
              <a:rPr lang="en-US" dirty="0"/>
              <a:t>General information per staff</a:t>
            </a:r>
          </a:p>
          <a:p>
            <a:pPr marL="742950" lvl="1" indent="-285750">
              <a:buFont typeface="Arial" panose="020B0604020202020204" pitchFamily="34" charset="0"/>
              <a:buChar char="•"/>
            </a:pPr>
            <a:r>
              <a:rPr lang="en-US" dirty="0"/>
              <a:t>Only 1 record per staff</a:t>
            </a:r>
          </a:p>
          <a:p>
            <a:pPr marL="742950" lvl="1" indent="-285750">
              <a:buFont typeface="Arial" panose="020B0604020202020204" pitchFamily="34" charset="0"/>
              <a:buChar char="•"/>
            </a:pPr>
            <a:r>
              <a:rPr lang="en-US" dirty="0"/>
              <a:t>Must be uploaded </a:t>
            </a:r>
            <a:r>
              <a:rPr lang="en-US" dirty="0" smtClean="0"/>
              <a:t>first</a:t>
            </a:r>
            <a:endParaRPr lang="en-US" u="sng" cap="all" dirty="0"/>
          </a:p>
          <a:p>
            <a:pPr marL="57150" lvl="2" indent="-1588">
              <a:buNone/>
            </a:pPr>
            <a:r>
              <a:rPr lang="en-US" sz="1200" dirty="0">
                <a:hlinkClick r:id="rId2"/>
              </a:rPr>
              <a:t>http://</a:t>
            </a:r>
            <a:r>
              <a:rPr lang="en-US" sz="1200" dirty="0" smtClean="0">
                <a:hlinkClick r:id="rId2"/>
              </a:rPr>
              <a:t>www.cde.state.co.us/datapipeline/2018-2019filelayoutanddefinitionsforstaffprofile</a:t>
            </a:r>
            <a:r>
              <a:rPr lang="en-US" sz="1200" dirty="0" smtClean="0"/>
              <a:t> </a:t>
            </a:r>
          </a:p>
          <a:p>
            <a:pPr marL="57150" lvl="2" indent="-1588">
              <a:buNone/>
            </a:pPr>
            <a:endParaRPr lang="en-US" sz="1200" dirty="0"/>
          </a:p>
          <a:p>
            <a:pPr marL="55562" lvl="2"/>
            <a:r>
              <a:rPr lang="en-US" cap="all" dirty="0" smtClean="0"/>
              <a:t>Staff </a:t>
            </a:r>
            <a:r>
              <a:rPr lang="en-US" cap="all" dirty="0"/>
              <a:t>Assignment </a:t>
            </a:r>
            <a:endParaRPr lang="en-US" cap="all" dirty="0" smtClean="0"/>
          </a:p>
          <a:p>
            <a:pPr marL="742950" lvl="1" indent="-285750">
              <a:buFont typeface="Arial" panose="020B0604020202020204" pitchFamily="34" charset="0"/>
              <a:buChar char="•"/>
            </a:pPr>
            <a:r>
              <a:rPr lang="en-US" dirty="0"/>
              <a:t>Provides specifics to actual duties and locations</a:t>
            </a:r>
          </a:p>
          <a:p>
            <a:pPr marL="742950" lvl="1" indent="-285750">
              <a:buFont typeface="Arial" panose="020B0604020202020204" pitchFamily="34" charset="0"/>
              <a:buChar char="•"/>
            </a:pPr>
            <a:r>
              <a:rPr lang="en-US" dirty="0"/>
              <a:t>Multiple records per staff </a:t>
            </a:r>
            <a:r>
              <a:rPr lang="en-US" dirty="0" smtClean="0"/>
              <a:t>allowed</a:t>
            </a:r>
            <a:endParaRPr lang="en-US" u="sng" cap="all" dirty="0"/>
          </a:p>
          <a:p>
            <a:pPr marL="57150" lvl="2" indent="-1588"/>
            <a:r>
              <a:rPr lang="en-US" sz="1200" dirty="0">
                <a:hlinkClick r:id="rId3"/>
              </a:rPr>
              <a:t>http://</a:t>
            </a:r>
            <a:r>
              <a:rPr lang="en-US" sz="1200" dirty="0" smtClean="0">
                <a:hlinkClick r:id="rId3"/>
              </a:rPr>
              <a:t>www.cde.state.co.us/datapipeline/20182019filelayoutanddefinitionsforstaffassignment</a:t>
            </a:r>
            <a:r>
              <a:rPr lang="en-US" sz="1200" dirty="0" smtClean="0"/>
              <a:t>  </a:t>
            </a:r>
            <a:endParaRPr lang="en-US" sz="1200" dirty="0"/>
          </a:p>
          <a:p>
            <a:pPr marL="57150" lvl="1" indent="-1588">
              <a:buNone/>
            </a:pPr>
            <a:r>
              <a:rPr lang="en-US" sz="2400" dirty="0"/>
              <a:t>	</a:t>
            </a:r>
            <a:endParaRPr lang="en-US" sz="2400" dirty="0" smtClean="0"/>
          </a:p>
        </p:txBody>
      </p:sp>
      <p:pic>
        <p:nvPicPr>
          <p:cNvPr id="6" name="Picture 5"/>
          <p:cNvPicPr>
            <a:picLocks noChangeAspect="1"/>
          </p:cNvPicPr>
          <p:nvPr/>
        </p:nvPicPr>
        <p:blipFill>
          <a:blip r:embed="rId4"/>
          <a:stretch>
            <a:fillRect/>
          </a:stretch>
        </p:blipFill>
        <p:spPr>
          <a:xfrm>
            <a:off x="4294092" y="1416570"/>
            <a:ext cx="1671341" cy="990212"/>
          </a:xfrm>
          <a:prstGeom prst="rect">
            <a:avLst/>
          </a:prstGeom>
        </p:spPr>
      </p:pic>
      <p:pic>
        <p:nvPicPr>
          <p:cNvPr id="7" name="Picture 6"/>
          <p:cNvPicPr>
            <a:picLocks noChangeAspect="1"/>
          </p:cNvPicPr>
          <p:nvPr/>
        </p:nvPicPr>
        <p:blipFill>
          <a:blip r:embed="rId5"/>
          <a:stretch>
            <a:fillRect/>
          </a:stretch>
        </p:blipFill>
        <p:spPr>
          <a:xfrm>
            <a:off x="6278592" y="2863120"/>
            <a:ext cx="1293125" cy="1717535"/>
          </a:xfrm>
          <a:prstGeom prst="rect">
            <a:avLst/>
          </a:prstGeom>
        </p:spPr>
      </p:pic>
      <p:sp>
        <p:nvSpPr>
          <p:cNvPr id="4" name="Rectangle 3"/>
          <p:cNvSpPr/>
          <p:nvPr/>
        </p:nvSpPr>
        <p:spPr>
          <a:xfrm>
            <a:off x="479683" y="4580655"/>
            <a:ext cx="5396461" cy="1446550"/>
          </a:xfrm>
          <a:prstGeom prst="rect">
            <a:avLst/>
          </a:prstGeom>
          <a:solidFill>
            <a:schemeClr val="accent1">
              <a:lumMod val="20000"/>
              <a:lumOff val="80000"/>
            </a:schemeClr>
          </a:solidFill>
        </p:spPr>
        <p:txBody>
          <a:bodyPr wrap="square">
            <a:spAutoFit/>
          </a:bodyPr>
          <a:lstStyle/>
          <a:p>
            <a:endParaRPr lang="en-US" dirty="0" smtClean="0"/>
          </a:p>
          <a:p>
            <a:r>
              <a:rPr lang="en-US" sz="1400" dirty="0" smtClean="0"/>
              <a:t>            New status report </a:t>
            </a:r>
            <a:r>
              <a:rPr lang="en-US" sz="1400" dirty="0"/>
              <a:t>under </a:t>
            </a:r>
            <a:r>
              <a:rPr lang="en-US" sz="1400" dirty="0" err="1"/>
              <a:t>Cognos</a:t>
            </a:r>
            <a:r>
              <a:rPr lang="en-US" sz="1400" dirty="0"/>
              <a:t> Reports/Special Education December Count (DEC </a:t>
            </a:r>
            <a:r>
              <a:rPr lang="en-US" sz="1400" dirty="0" smtClean="0"/>
              <a:t>role): </a:t>
            </a:r>
          </a:p>
          <a:p>
            <a:pPr marL="285750" indent="-285750">
              <a:buFont typeface="Arial" panose="020B0604020202020204" pitchFamily="34" charset="0"/>
              <a:buChar char="•"/>
            </a:pPr>
            <a:r>
              <a:rPr lang="en-US" sz="1400" dirty="0" smtClean="0"/>
              <a:t>Staff</a:t>
            </a:r>
            <a:r>
              <a:rPr lang="en-US" sz="1400" dirty="0"/>
              <a:t>: District/AU Activity </a:t>
            </a:r>
            <a:r>
              <a:rPr lang="en-US" sz="1400" dirty="0" smtClean="0"/>
              <a:t>Report</a:t>
            </a:r>
          </a:p>
          <a:p>
            <a:pPr marL="285750" indent="-285750">
              <a:buFont typeface="Arial" panose="020B0604020202020204" pitchFamily="34" charset="0"/>
              <a:buChar char="•"/>
            </a:pPr>
            <a:r>
              <a:rPr lang="en-US" sz="1400" dirty="0" smtClean="0"/>
              <a:t>Lists </a:t>
            </a:r>
            <a:r>
              <a:rPr lang="en-US" sz="1400" dirty="0"/>
              <a:t>the status of all Staff Profile and Staff Assignment file </a:t>
            </a:r>
            <a:r>
              <a:rPr lang="en-US" sz="1400" dirty="0" smtClean="0"/>
              <a:t>uploads</a:t>
            </a:r>
          </a:p>
          <a:p>
            <a:pPr marL="285750" indent="-285750">
              <a:buFont typeface="Arial" panose="020B0604020202020204" pitchFamily="34" charset="0"/>
              <a:buChar char="•"/>
            </a:pPr>
            <a:r>
              <a:rPr lang="en-US" sz="1400" dirty="0" smtClean="0"/>
              <a:t>Breaks </a:t>
            </a:r>
            <a:r>
              <a:rPr lang="en-US" sz="1400" dirty="0"/>
              <a:t>it out by district and AU </a:t>
            </a:r>
          </a:p>
        </p:txBody>
      </p:sp>
      <p:sp>
        <p:nvSpPr>
          <p:cNvPr id="8" name="5-Point Star 7"/>
          <p:cNvSpPr/>
          <p:nvPr/>
        </p:nvSpPr>
        <p:spPr>
          <a:xfrm>
            <a:off x="622092" y="4780701"/>
            <a:ext cx="337275" cy="278479"/>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67726FA2-3EC9-4717-AD62-D8C823692DD3}" type="slidenum">
              <a:rPr lang="en-US" smtClean="0"/>
              <a:pPr/>
              <a:t>14</a:t>
            </a:fld>
            <a:endParaRPr lang="en-US" dirty="0"/>
          </a:p>
        </p:txBody>
      </p:sp>
    </p:spTree>
    <p:extLst>
      <p:ext uri="{BB962C8B-B14F-4D97-AF65-F5344CB8AC3E}">
        <p14:creationId xmlns:p14="http://schemas.microsoft.com/office/powerpoint/2010/main" val="3834044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mtClean="0"/>
              <a:t>Staff Profile Overview</a:t>
            </a:r>
            <a:br>
              <a:rPr lang="en-US" smtClean="0"/>
            </a:br>
            <a:endParaRPr lang="en-US" dirty="0"/>
          </a:p>
        </p:txBody>
      </p:sp>
      <p:sp>
        <p:nvSpPr>
          <p:cNvPr id="7" name="Content Placeholder 6"/>
          <p:cNvSpPr>
            <a:spLocks noGrp="1"/>
          </p:cNvSpPr>
          <p:nvPr>
            <p:ph idx="1"/>
          </p:nvPr>
        </p:nvSpPr>
        <p:spPr/>
        <p:txBody>
          <a:bodyPr/>
          <a:lstStyle/>
          <a:p>
            <a:r>
              <a:rPr lang="en-US" dirty="0" smtClean="0">
                <a:solidFill>
                  <a:schemeClr val="tx1"/>
                </a:solidFill>
              </a:rPr>
              <a:t>1 record per staff employee</a:t>
            </a:r>
          </a:p>
          <a:p>
            <a:r>
              <a:rPr lang="en-US" dirty="0" smtClean="0">
                <a:solidFill>
                  <a:schemeClr val="tx1"/>
                </a:solidFill>
              </a:rPr>
              <a:t>EDID cannot be zero – filled</a:t>
            </a:r>
          </a:p>
          <a:p>
            <a:r>
              <a:rPr lang="en-US" dirty="0" smtClean="0">
                <a:solidFill>
                  <a:schemeClr val="tx1"/>
                </a:solidFill>
              </a:rPr>
              <a:t>Last Name, First Name, Date of Birth and Gender must match with information in EDIS for the EDID</a:t>
            </a:r>
          </a:p>
          <a:p>
            <a:r>
              <a:rPr lang="en-US" dirty="0" smtClean="0">
                <a:solidFill>
                  <a:schemeClr val="tx1"/>
                </a:solidFill>
              </a:rPr>
              <a:t>Race must be provided for all staff</a:t>
            </a:r>
          </a:p>
          <a:p>
            <a:pPr lvl="1"/>
            <a:r>
              <a:rPr lang="en-US" dirty="0" smtClean="0"/>
              <a:t>Ethnicity – Hispanic or Latino is considered an Ethnicity, a race must also be reported</a:t>
            </a:r>
          </a:p>
          <a:p>
            <a:r>
              <a:rPr lang="en-US" dirty="0" smtClean="0">
                <a:solidFill>
                  <a:schemeClr val="tx1"/>
                </a:solidFill>
              </a:rPr>
              <a:t>No fields are allowed to be blank except Exit Date</a:t>
            </a:r>
          </a:p>
          <a:p>
            <a:pPr lvl="1"/>
            <a:r>
              <a:rPr lang="en-US" dirty="0" smtClean="0"/>
              <a:t>If field is not required for a particular staff member, it may be zero-filled instead</a:t>
            </a:r>
          </a:p>
          <a:p>
            <a:endParaRPr lang="en-US" dirty="0" smtClean="0"/>
          </a:p>
          <a:p>
            <a:endParaRPr lang="en-US" dirty="0" smtClean="0"/>
          </a:p>
          <a:p>
            <a:endParaRPr lang="en-US" dirty="0"/>
          </a:p>
        </p:txBody>
      </p:sp>
      <p:sp>
        <p:nvSpPr>
          <p:cNvPr id="2" name="Slide Number Placeholder 1"/>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15</a:t>
            </a:fld>
            <a:endParaRPr lang="en-US" dirty="0"/>
          </a:p>
        </p:txBody>
      </p:sp>
    </p:spTree>
    <p:extLst>
      <p:ext uri="{BB962C8B-B14F-4D97-AF65-F5344CB8AC3E}">
        <p14:creationId xmlns:p14="http://schemas.microsoft.com/office/powerpoint/2010/main" val="4261540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18-19 Staff Profile Updates </a:t>
            </a:r>
            <a:br>
              <a:rPr lang="en-US" dirty="0" smtClean="0"/>
            </a:br>
            <a:r>
              <a:rPr lang="en-US" dirty="0" smtClean="0"/>
              <a:t>(changes from 2017-18)</a:t>
            </a:r>
            <a:endParaRPr lang="en-US" dirty="0"/>
          </a:p>
        </p:txBody>
      </p:sp>
      <p:sp>
        <p:nvSpPr>
          <p:cNvPr id="2" name="Content Placeholder 1"/>
          <p:cNvSpPr>
            <a:spLocks noGrp="1"/>
          </p:cNvSpPr>
          <p:nvPr>
            <p:ph idx="1"/>
          </p:nvPr>
        </p:nvSpPr>
        <p:spPr/>
        <p:txBody>
          <a:bodyPr/>
          <a:lstStyle/>
          <a:p>
            <a:pPr lvl="0"/>
            <a:r>
              <a:rPr lang="en-US" dirty="0" smtClean="0">
                <a:solidFill>
                  <a:schemeClr val="tx1"/>
                </a:solidFill>
              </a:rPr>
              <a:t>Teacher Probationary Status code 03 updated:</a:t>
            </a:r>
          </a:p>
          <a:p>
            <a:pPr lvl="0"/>
            <a:r>
              <a:rPr lang="en-US" dirty="0" smtClean="0">
                <a:solidFill>
                  <a:schemeClr val="tx1"/>
                </a:solidFill>
              </a:rPr>
              <a:t>03: Other- per local policy, a teacher that does not have a pathway to earn non-probationary status(e.g., a charter school employee, a BOCES teacher that does not have funding guaranteed for more than one year)”</a:t>
            </a:r>
          </a:p>
          <a:p>
            <a:pPr lvl="0"/>
            <a:endParaRPr lang="en-US" dirty="0" smtClean="0"/>
          </a:p>
          <a:p>
            <a:endParaRPr lang="en-US" dirty="0"/>
          </a:p>
        </p:txBody>
      </p:sp>
      <p:sp>
        <p:nvSpPr>
          <p:cNvPr id="5" name="Slide Number Placeholder 4"/>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16</a:t>
            </a:fld>
            <a:endParaRPr lang="en-US" dirty="0"/>
          </a:p>
        </p:txBody>
      </p:sp>
    </p:spTree>
    <p:extLst>
      <p:ext uri="{BB962C8B-B14F-4D97-AF65-F5344CB8AC3E}">
        <p14:creationId xmlns:p14="http://schemas.microsoft.com/office/powerpoint/2010/main" val="260028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Staff Assignment Overview</a:t>
            </a:r>
            <a:endParaRPr lang="en-US" dirty="0"/>
          </a:p>
        </p:txBody>
      </p:sp>
      <p:sp>
        <p:nvSpPr>
          <p:cNvPr id="3" name="Content Placeholder 2"/>
          <p:cNvSpPr>
            <a:spLocks noGrp="1"/>
          </p:cNvSpPr>
          <p:nvPr>
            <p:ph idx="1"/>
          </p:nvPr>
        </p:nvSpPr>
        <p:spPr/>
        <p:txBody>
          <a:bodyPr/>
          <a:lstStyle/>
          <a:p>
            <a:r>
              <a:rPr lang="en-US" dirty="0" smtClean="0">
                <a:solidFill>
                  <a:schemeClr val="tx1"/>
                </a:solidFill>
              </a:rPr>
              <a:t>Multiple records are allowed per person based on </a:t>
            </a:r>
          </a:p>
          <a:p>
            <a:pPr lvl="1"/>
            <a:r>
              <a:rPr lang="en-US" dirty="0" smtClean="0"/>
              <a:t>Special Education Status</a:t>
            </a:r>
          </a:p>
          <a:p>
            <a:pPr lvl="1"/>
            <a:r>
              <a:rPr lang="en-US" dirty="0" smtClean="0"/>
              <a:t>Location</a:t>
            </a:r>
          </a:p>
          <a:p>
            <a:pPr lvl="1"/>
            <a:r>
              <a:rPr lang="en-US" dirty="0" smtClean="0"/>
              <a:t>Job Class Code</a:t>
            </a:r>
          </a:p>
          <a:p>
            <a:pPr lvl="1"/>
            <a:r>
              <a:rPr lang="en-US" dirty="0" smtClean="0"/>
              <a:t>Grant Code</a:t>
            </a:r>
          </a:p>
          <a:p>
            <a:pPr lvl="1"/>
            <a:r>
              <a:rPr lang="en-US" dirty="0" smtClean="0"/>
              <a:t>Teaching Subject Area</a:t>
            </a:r>
          </a:p>
          <a:p>
            <a:pPr lvl="1"/>
            <a:r>
              <a:rPr lang="en-US" dirty="0" smtClean="0"/>
              <a:t>Grade levels (elementary and secondary need to be separated)</a:t>
            </a:r>
          </a:p>
          <a:p>
            <a:r>
              <a:rPr lang="en-US" dirty="0" smtClean="0">
                <a:solidFill>
                  <a:schemeClr val="tx1"/>
                </a:solidFill>
              </a:rPr>
              <a:t>When reporting 2 or more records for a person…</a:t>
            </a:r>
          </a:p>
          <a:p>
            <a:pPr lvl="1"/>
            <a:r>
              <a:rPr lang="en-US" dirty="0" smtClean="0"/>
              <a:t>Contract Days would not be split</a:t>
            </a:r>
          </a:p>
          <a:p>
            <a:pPr lvl="1"/>
            <a:r>
              <a:rPr lang="en-US" dirty="0" smtClean="0"/>
              <a:t>Base Salary would be split accordingly</a:t>
            </a:r>
          </a:p>
          <a:p>
            <a:pPr lvl="1"/>
            <a:r>
              <a:rPr lang="en-US" dirty="0" smtClean="0"/>
              <a:t>Hours per Day would be split accordingly</a:t>
            </a:r>
            <a:endParaRPr lang="en-US" dirty="0"/>
          </a:p>
        </p:txBody>
      </p:sp>
      <p:sp>
        <p:nvSpPr>
          <p:cNvPr id="6" name="Slide Number Placeholder 5"/>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17</a:t>
            </a:fld>
            <a:endParaRPr lang="en-US" dirty="0"/>
          </a:p>
        </p:txBody>
      </p:sp>
    </p:spTree>
    <p:extLst>
      <p:ext uri="{BB962C8B-B14F-4D97-AF65-F5344CB8AC3E}">
        <p14:creationId xmlns:p14="http://schemas.microsoft.com/office/powerpoint/2010/main" val="2225941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18-19 Staff Assignment File Updates</a:t>
            </a:r>
            <a:br>
              <a:rPr lang="en-US" dirty="0" smtClean="0"/>
            </a:br>
            <a:r>
              <a:rPr lang="en-US" dirty="0" smtClean="0"/>
              <a:t>(changes from 17-18)</a:t>
            </a:r>
            <a:endParaRPr lang="en-US" dirty="0"/>
          </a:p>
        </p:txBody>
      </p:sp>
      <p:sp>
        <p:nvSpPr>
          <p:cNvPr id="2" name="Content Placeholder 1"/>
          <p:cNvSpPr>
            <a:spLocks noGrp="1"/>
          </p:cNvSpPr>
          <p:nvPr>
            <p:ph idx="1"/>
          </p:nvPr>
        </p:nvSpPr>
        <p:spPr>
          <a:xfrm>
            <a:off x="673620" y="1463040"/>
            <a:ext cx="7886700" cy="4351338"/>
          </a:xfrm>
        </p:spPr>
        <p:txBody>
          <a:bodyPr>
            <a:normAutofit lnSpcReduction="10000"/>
          </a:bodyPr>
          <a:lstStyle/>
          <a:p>
            <a:r>
              <a:rPr lang="en-US" dirty="0" smtClean="0">
                <a:solidFill>
                  <a:schemeClr val="tx1"/>
                </a:solidFill>
              </a:rPr>
              <a:t>Removed field “Demonstrates In-Field Status 2” </a:t>
            </a:r>
          </a:p>
          <a:p>
            <a:r>
              <a:rPr lang="en-US" dirty="0" smtClean="0">
                <a:solidFill>
                  <a:schemeClr val="tx1"/>
                </a:solidFill>
              </a:rPr>
              <a:t>New Job Class code 224 for Board Certified Behavior Analyst (BCBA).  </a:t>
            </a:r>
          </a:p>
          <a:p>
            <a:pPr lvl="1"/>
            <a:r>
              <a:rPr lang="en-US" dirty="0" smtClean="0"/>
              <a:t>Definition – Delivers consultative or direct behavior analytic services to meet the individual needs of students, and provides support to special education and general education staff in order to improve student access to instruction, behavioral skills and academic achievement”</a:t>
            </a:r>
          </a:p>
          <a:p>
            <a:r>
              <a:rPr lang="en-US" dirty="0" smtClean="0">
                <a:solidFill>
                  <a:schemeClr val="tx1"/>
                </a:solidFill>
              </a:rPr>
              <a:t>Grant/Funding Source code – now also required for general education staff with job class codes 201, 206, 222, 223, 415 and 419.  Continues to be required for ALL special education staff.</a:t>
            </a:r>
          </a:p>
          <a:p>
            <a:endParaRPr lang="en-US" dirty="0" smtClean="0"/>
          </a:p>
        </p:txBody>
      </p:sp>
      <p:sp>
        <p:nvSpPr>
          <p:cNvPr id="5" name="Slide Number Placeholder 4"/>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18</a:t>
            </a:fld>
            <a:endParaRPr lang="en-US" dirty="0"/>
          </a:p>
        </p:txBody>
      </p:sp>
    </p:spTree>
    <p:extLst>
      <p:ext uri="{BB962C8B-B14F-4D97-AF65-F5344CB8AC3E}">
        <p14:creationId xmlns:p14="http://schemas.microsoft.com/office/powerpoint/2010/main" val="2991150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Staff Records </a:t>
            </a:r>
            <a:r>
              <a:rPr lang="en-US" dirty="0"/>
              <a:t>I</a:t>
            </a:r>
            <a:r>
              <a:rPr lang="en-US" dirty="0" smtClean="0"/>
              <a:t>ncluded in December Count Snapshot</a:t>
            </a:r>
            <a:endParaRPr lang="en-US" dirty="0"/>
          </a:p>
        </p:txBody>
      </p:sp>
      <p:sp>
        <p:nvSpPr>
          <p:cNvPr id="6" name="Content Placeholder 5"/>
          <p:cNvSpPr>
            <a:spLocks noGrp="1"/>
          </p:cNvSpPr>
          <p:nvPr>
            <p:ph idx="1"/>
          </p:nvPr>
        </p:nvSpPr>
        <p:spPr>
          <a:xfrm>
            <a:off x="230735" y="3042138"/>
            <a:ext cx="8711041" cy="4047124"/>
          </a:xfrm>
        </p:spPr>
        <p:txBody>
          <a:bodyPr>
            <a:normAutofit/>
          </a:bodyPr>
          <a:lstStyle/>
          <a:p>
            <a:r>
              <a:rPr lang="en-US" sz="2000" dirty="0">
                <a:solidFill>
                  <a:srgbClr val="FF0000"/>
                </a:solidFill>
                <a:latin typeface="+mn-lt"/>
              </a:rPr>
              <a:t>Excluded:</a:t>
            </a:r>
          </a:p>
          <a:p>
            <a:pPr marL="800100" lvl="1" indent="-342900"/>
            <a:r>
              <a:rPr lang="en-US" dirty="0"/>
              <a:t>Substitutes unless they are permanent (90 days or more in the same classroom consecutively)</a:t>
            </a:r>
          </a:p>
          <a:p>
            <a:pPr marL="800100" lvl="1" indent="-342900"/>
            <a:r>
              <a:rPr lang="en-US" dirty="0"/>
              <a:t>Temporary workers, such as after school coaches</a:t>
            </a:r>
          </a:p>
          <a:p>
            <a:pPr marL="800100" lvl="1" indent="-342900"/>
            <a:r>
              <a:rPr lang="en-US" dirty="0"/>
              <a:t>Regular Education staff – they are reported in the Human Resources snapshot</a:t>
            </a:r>
          </a:p>
          <a:p>
            <a:pPr marL="800100" lvl="1" indent="-342900"/>
            <a:r>
              <a:rPr lang="en-US" dirty="0"/>
              <a:t>Staff not employed December 1st</a:t>
            </a:r>
          </a:p>
          <a:p>
            <a:pPr marL="57150" indent="-1588"/>
            <a:endParaRPr lang="en-US" dirty="0">
              <a:latin typeface="Gill Sans MT" panose="020B0502020104020203" pitchFamily="34" charset="0"/>
            </a:endParaRPr>
          </a:p>
          <a:p>
            <a:endParaRPr lang="en-US" dirty="0"/>
          </a:p>
        </p:txBody>
      </p:sp>
      <p:sp>
        <p:nvSpPr>
          <p:cNvPr id="2" name="Rectangle 1"/>
          <p:cNvSpPr/>
          <p:nvPr/>
        </p:nvSpPr>
        <p:spPr>
          <a:xfrm>
            <a:off x="230736" y="1321310"/>
            <a:ext cx="8711041" cy="1631216"/>
          </a:xfrm>
          <a:prstGeom prst="rect">
            <a:avLst/>
          </a:prstGeom>
        </p:spPr>
        <p:txBody>
          <a:bodyPr wrap="square">
            <a:spAutoFit/>
          </a:bodyPr>
          <a:lstStyle/>
          <a:p>
            <a:r>
              <a:rPr lang="en-US" sz="2000" dirty="0">
                <a:solidFill>
                  <a:srgbClr val="00B050"/>
                </a:solidFill>
              </a:rPr>
              <a:t>Included:</a:t>
            </a:r>
          </a:p>
          <a:p>
            <a:pPr marL="800100" lvl="1" indent="-342900">
              <a:buFont typeface="Arial" panose="020B0604020202020204" pitchFamily="34" charset="0"/>
              <a:buChar char="•"/>
            </a:pPr>
            <a:r>
              <a:rPr lang="en-US" sz="2000" dirty="0"/>
              <a:t>All Special Education staff employed as of December 1</a:t>
            </a:r>
            <a:r>
              <a:rPr lang="en-US" sz="2000" baseline="30000" dirty="0"/>
              <a:t>st</a:t>
            </a:r>
            <a:r>
              <a:rPr lang="en-US" sz="2000" dirty="0"/>
              <a:t> </a:t>
            </a:r>
          </a:p>
          <a:p>
            <a:pPr marL="800100" lvl="1" indent="-342900">
              <a:buFont typeface="Arial" panose="020B0604020202020204" pitchFamily="34" charset="0"/>
              <a:buChar char="•"/>
            </a:pPr>
            <a:r>
              <a:rPr lang="en-US" sz="2000" dirty="0"/>
              <a:t>Full or </a:t>
            </a:r>
            <a:r>
              <a:rPr lang="en-US" sz="2000" dirty="0" smtClean="0"/>
              <a:t>Part-time</a:t>
            </a:r>
            <a:endParaRPr lang="en-US" sz="2000" dirty="0"/>
          </a:p>
          <a:p>
            <a:pPr marL="800100" lvl="1" indent="-342900">
              <a:buFont typeface="Arial" panose="020B0604020202020204" pitchFamily="34" charset="0"/>
              <a:buChar char="•"/>
            </a:pPr>
            <a:r>
              <a:rPr lang="en-US" sz="2000" dirty="0"/>
              <a:t>Office/clerical, teachers, administrators, purchased staff</a:t>
            </a:r>
          </a:p>
          <a:p>
            <a:endParaRPr lang="en-US" sz="2000"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19</a:t>
            </a:fld>
            <a:endParaRPr lang="en-US" dirty="0"/>
          </a:p>
        </p:txBody>
      </p:sp>
    </p:spTree>
    <p:extLst>
      <p:ext uri="{BB962C8B-B14F-4D97-AF65-F5344CB8AC3E}">
        <p14:creationId xmlns:p14="http://schemas.microsoft.com/office/powerpoint/2010/main" val="3799089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AGENDA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0641699"/>
              </p:ext>
            </p:extLst>
          </p:nvPr>
        </p:nvGraphicFramePr>
        <p:xfrm>
          <a:off x="628650" y="146367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67726FA2-3EC9-4717-AD62-D8C823692DD3}" type="slidenum">
              <a:rPr lang="en-US" smtClean="0"/>
              <a:pPr/>
              <a:t>2</a:t>
            </a:fld>
            <a:endParaRPr lang="en-US" dirty="0"/>
          </a:p>
        </p:txBody>
      </p:sp>
    </p:spTree>
    <p:extLst>
      <p:ext uri="{BB962C8B-B14F-4D97-AF65-F5344CB8AC3E}">
        <p14:creationId xmlns:p14="http://schemas.microsoft.com/office/powerpoint/2010/main" val="4045351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December Count Staff </a:t>
            </a:r>
            <a:r>
              <a:rPr lang="en-US" dirty="0"/>
              <a:t>Snapshot Criteria</a:t>
            </a:r>
            <a:br>
              <a:rPr lang="en-US" dirty="0"/>
            </a:br>
            <a:endParaRPr lang="en-US" dirty="0"/>
          </a:p>
        </p:txBody>
      </p:sp>
      <p:sp>
        <p:nvSpPr>
          <p:cNvPr id="6" name="Content Placeholder 1"/>
          <p:cNvSpPr txBox="1">
            <a:spLocks/>
          </p:cNvSpPr>
          <p:nvPr/>
        </p:nvSpPr>
        <p:spPr>
          <a:xfrm>
            <a:off x="413096" y="1307507"/>
            <a:ext cx="6612661" cy="6682345"/>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Font typeface="Wingdings" charset="2"/>
              <a:buNone/>
            </a:pPr>
            <a:r>
              <a:rPr lang="en-US" sz="1600" b="0" dirty="0" smtClean="0">
                <a:solidFill>
                  <a:schemeClr val="tx1"/>
                </a:solidFill>
              </a:rPr>
              <a:t>In order for a staff record to be included in the Special Education December Count Data Collection the following must be true:</a:t>
            </a:r>
          </a:p>
          <a:p>
            <a:pPr marL="45720" indent="0">
              <a:buFont typeface="Wingdings" charset="2"/>
              <a:buNone/>
            </a:pPr>
            <a:endParaRPr lang="en-US" sz="1600" dirty="0" smtClean="0">
              <a:solidFill>
                <a:schemeClr val="tx1"/>
              </a:solidFill>
            </a:endParaRPr>
          </a:p>
          <a:p>
            <a:r>
              <a:rPr lang="en-US" sz="1600" b="0" dirty="0" smtClean="0">
                <a:solidFill>
                  <a:schemeClr val="tx1"/>
                </a:solidFill>
              </a:rPr>
              <a:t>Must be Error free at the Staff Interchange</a:t>
            </a:r>
          </a:p>
          <a:p>
            <a:r>
              <a:rPr lang="en-US" sz="1600" b="0" dirty="0" smtClean="0">
                <a:solidFill>
                  <a:srgbClr val="FF0000"/>
                </a:solidFill>
              </a:rPr>
              <a:t>Special Education Flag = 1</a:t>
            </a:r>
          </a:p>
          <a:p>
            <a:r>
              <a:rPr lang="en-US" sz="1600" b="0" dirty="0" smtClean="0">
                <a:solidFill>
                  <a:srgbClr val="FF0000"/>
                </a:solidFill>
              </a:rPr>
              <a:t>AU code must be populated in both Staff files </a:t>
            </a:r>
          </a:p>
          <a:p>
            <a:r>
              <a:rPr lang="en-US" sz="1600" b="0" dirty="0" smtClean="0">
                <a:solidFill>
                  <a:schemeClr val="tx1"/>
                </a:solidFill>
              </a:rPr>
              <a:t>Start date is December 1st or prior to December 1st of reporting school year </a:t>
            </a:r>
          </a:p>
          <a:p>
            <a:r>
              <a:rPr lang="en-US" sz="1600" b="0" dirty="0" smtClean="0">
                <a:solidFill>
                  <a:schemeClr val="tx1"/>
                </a:solidFill>
              </a:rPr>
              <a:t>End Date is either blank (not ended) or post December 1st of the reporting school year </a:t>
            </a:r>
          </a:p>
          <a:p>
            <a:r>
              <a:rPr lang="en-US" sz="1600" b="0" dirty="0" smtClean="0">
                <a:solidFill>
                  <a:schemeClr val="tx1"/>
                </a:solidFill>
              </a:rPr>
              <a:t>EDID is reported in both Staff Profile &amp; Assignments Interchange</a:t>
            </a:r>
          </a:p>
          <a:p>
            <a:r>
              <a:rPr lang="en-US" sz="1600" b="0" dirty="0" smtClean="0">
                <a:solidFill>
                  <a:schemeClr val="tx1"/>
                </a:solidFill>
              </a:rPr>
              <a:t>Records with the following Employment Status Codes will be included: 11, 12, 13, 23, 25 or 26 </a:t>
            </a:r>
          </a:p>
          <a:p>
            <a:r>
              <a:rPr lang="en-US" sz="1600" b="0" dirty="0" smtClean="0">
                <a:solidFill>
                  <a:schemeClr val="tx1"/>
                </a:solidFill>
              </a:rPr>
              <a:t>The Staff Profile and Staff Assignment Association File will be joined based on the School year, the teachers EDID, the sped assignment flag = 1, the district (or Admin Unit), and the records being error free. </a:t>
            </a:r>
          </a:p>
          <a:p>
            <a:endParaRPr lang="en-US" sz="1600" b="0" dirty="0" smtClean="0"/>
          </a:p>
          <a:p>
            <a:pPr marL="45720" indent="0">
              <a:buFont typeface="Wingdings" charset="2"/>
              <a:buNone/>
            </a:pPr>
            <a:endParaRPr lang="en-US" sz="2000" b="0" dirty="0" smtClean="0"/>
          </a:p>
          <a:p>
            <a:pPr marL="45720" indent="0">
              <a:buFont typeface="Wingdings" charset="2"/>
              <a:buNone/>
            </a:pPr>
            <a:endParaRPr lang="en-US" sz="2000" dirty="0">
              <a:latin typeface="Gill Sans MT" panose="020B0502020104020203" pitchFamily="34" charset="0"/>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20</a:t>
            </a:fld>
            <a:endParaRPr lang="en-US" dirty="0"/>
          </a:p>
        </p:txBody>
      </p:sp>
    </p:spTree>
    <p:extLst>
      <p:ext uri="{BB962C8B-B14F-4D97-AF65-F5344CB8AC3E}">
        <p14:creationId xmlns:p14="http://schemas.microsoft.com/office/powerpoint/2010/main" val="1730455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Website Overview – Special Education IEP Interchange</a:t>
            </a: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21</a:t>
            </a:fld>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638" t="21863" r="19107" b="4139"/>
          <a:stretch/>
        </p:blipFill>
        <p:spPr bwMode="auto">
          <a:xfrm>
            <a:off x="805205" y="1868348"/>
            <a:ext cx="6199465" cy="460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428407" y="3788763"/>
            <a:ext cx="704538" cy="18737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07418" y="4369633"/>
            <a:ext cx="1392589" cy="1873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90931" y="5089161"/>
            <a:ext cx="854439" cy="14990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90931" y="5808689"/>
            <a:ext cx="644577" cy="20236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20328" y="2656301"/>
            <a:ext cx="1873770" cy="2862322"/>
          </a:xfrm>
          <a:prstGeom prst="rect">
            <a:avLst/>
          </a:prstGeom>
          <a:noFill/>
        </p:spPr>
        <p:txBody>
          <a:bodyPr wrap="square" rtlCol="0">
            <a:spAutoFit/>
          </a:bodyPr>
          <a:lstStyle/>
          <a:p>
            <a:r>
              <a:rPr lang="en-US" dirty="0"/>
              <a:t>At this link you will find: </a:t>
            </a:r>
          </a:p>
          <a:p>
            <a:pPr marL="285750" indent="-285750">
              <a:buFont typeface="Arial" panose="020B0604020202020204" pitchFamily="34" charset="0"/>
              <a:buChar char="•"/>
            </a:pPr>
            <a:r>
              <a:rPr lang="en-US" b="1" dirty="0">
                <a:solidFill>
                  <a:schemeClr val="accent2"/>
                </a:solidFill>
              </a:rPr>
              <a:t>Timelines</a:t>
            </a:r>
          </a:p>
          <a:p>
            <a:pPr marL="285750" indent="-285750">
              <a:buFont typeface="Arial" panose="020B0604020202020204" pitchFamily="34" charset="0"/>
              <a:buChar char="•"/>
            </a:pPr>
            <a:r>
              <a:rPr lang="en-US" b="1" dirty="0">
                <a:solidFill>
                  <a:schemeClr val="accent6"/>
                </a:solidFill>
              </a:rPr>
              <a:t>File Layouts</a:t>
            </a:r>
          </a:p>
          <a:p>
            <a:pPr marL="285750" indent="-285750">
              <a:buFont typeface="Arial" panose="020B0604020202020204" pitchFamily="34" charset="0"/>
              <a:buChar char="•"/>
            </a:pPr>
            <a:r>
              <a:rPr lang="en-US" b="1" dirty="0">
                <a:solidFill>
                  <a:schemeClr val="accent1"/>
                </a:solidFill>
              </a:rPr>
              <a:t>Templates</a:t>
            </a:r>
          </a:p>
          <a:p>
            <a:pPr marL="285750" indent="-285750">
              <a:buFont typeface="Arial" panose="020B0604020202020204" pitchFamily="34" charset="0"/>
              <a:buChar char="•"/>
            </a:pPr>
            <a:r>
              <a:rPr lang="en-US" b="1" dirty="0">
                <a:solidFill>
                  <a:schemeClr val="accent4"/>
                </a:solidFill>
              </a:rPr>
              <a:t>Business Rules</a:t>
            </a:r>
          </a:p>
          <a:p>
            <a:pPr marL="285750" indent="-285750">
              <a:buFont typeface="Arial" panose="020B0604020202020204" pitchFamily="34" charset="0"/>
              <a:buChar char="•"/>
            </a:pPr>
            <a:r>
              <a:rPr lang="en-US" b="1" dirty="0">
                <a:solidFill>
                  <a:srgbClr val="C00000"/>
                </a:solidFill>
              </a:rPr>
              <a:t>Training Webinars</a:t>
            </a:r>
          </a:p>
          <a:p>
            <a:pPr marL="285750" indent="-285750">
              <a:buFont typeface="Arial" panose="020B0604020202020204" pitchFamily="34" charset="0"/>
              <a:buChar char="•"/>
            </a:pPr>
            <a:r>
              <a:rPr lang="en-US" b="1" dirty="0">
                <a:solidFill>
                  <a:srgbClr val="7030A0"/>
                </a:solidFill>
              </a:rPr>
              <a:t>Additional Resources</a:t>
            </a:r>
            <a:endParaRPr lang="en-US" b="1" dirty="0"/>
          </a:p>
        </p:txBody>
      </p:sp>
      <p:sp>
        <p:nvSpPr>
          <p:cNvPr id="15" name="TextBox 14"/>
          <p:cNvSpPr txBox="1"/>
          <p:nvPr/>
        </p:nvSpPr>
        <p:spPr>
          <a:xfrm>
            <a:off x="884420" y="1469036"/>
            <a:ext cx="6235908" cy="369332"/>
          </a:xfrm>
          <a:prstGeom prst="rect">
            <a:avLst/>
          </a:prstGeom>
          <a:noFill/>
        </p:spPr>
        <p:txBody>
          <a:bodyPr wrap="square" rtlCol="0">
            <a:spAutoFit/>
          </a:bodyPr>
          <a:lstStyle/>
          <a:p>
            <a:r>
              <a:rPr lang="en-US" dirty="0">
                <a:hlinkClick r:id="rId3"/>
              </a:rPr>
              <a:t>http://www.cde.state.co.us/datapipeline/inter_sped-iep</a:t>
            </a:r>
            <a:r>
              <a:rPr lang="en-US" dirty="0"/>
              <a:t> </a:t>
            </a:r>
          </a:p>
        </p:txBody>
      </p:sp>
    </p:spTree>
    <p:extLst>
      <p:ext uri="{BB962C8B-B14F-4D97-AF65-F5344CB8AC3E}">
        <p14:creationId xmlns:p14="http://schemas.microsoft.com/office/powerpoint/2010/main" val="4062873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12231" y="1386469"/>
            <a:ext cx="3791607" cy="2718608"/>
          </a:xfrm>
          <a:solidFill>
            <a:srgbClr val="6EC4E8"/>
          </a:solidFill>
          <a:ln>
            <a:solidFill>
              <a:schemeClr val="tx1"/>
            </a:solidFill>
          </a:ln>
        </p:spPr>
        <p:txBody>
          <a:bodyPr>
            <a:normAutofit/>
          </a:bodyPr>
          <a:lstStyle/>
          <a:p>
            <a:pPr marL="0" indent="0">
              <a:buNone/>
            </a:pPr>
            <a:r>
              <a:rPr lang="en-US" sz="1600" b="1" u="sng" dirty="0" smtClean="0"/>
              <a:t>Child File</a:t>
            </a:r>
          </a:p>
          <a:p>
            <a:r>
              <a:rPr lang="en-US" sz="1600" dirty="0" smtClean="0"/>
              <a:t>Demographic information</a:t>
            </a:r>
          </a:p>
          <a:p>
            <a:r>
              <a:rPr lang="en-US" sz="1600" dirty="0" smtClean="0"/>
              <a:t>1 record per student</a:t>
            </a:r>
          </a:p>
          <a:p>
            <a:pPr marL="0" indent="0">
              <a:buNone/>
            </a:pPr>
            <a:endParaRPr lang="en-US" sz="1600" dirty="0" smtClean="0"/>
          </a:p>
          <a:p>
            <a:endParaRPr lang="en-US" sz="1600" dirty="0" smtClean="0"/>
          </a:p>
          <a:p>
            <a:pPr marL="0" indent="0">
              <a:buNone/>
            </a:pPr>
            <a:endParaRPr lang="en-US" dirty="0"/>
          </a:p>
        </p:txBody>
      </p:sp>
      <p:sp>
        <p:nvSpPr>
          <p:cNvPr id="7" name="Content Placeholder 6"/>
          <p:cNvSpPr>
            <a:spLocks noGrp="1"/>
          </p:cNvSpPr>
          <p:nvPr>
            <p:ph idx="13"/>
          </p:nvPr>
        </p:nvSpPr>
        <p:spPr>
          <a:xfrm>
            <a:off x="4550378" y="1415843"/>
            <a:ext cx="4106917" cy="2704925"/>
          </a:xfrm>
          <a:solidFill>
            <a:schemeClr val="bg2">
              <a:lumMod val="75000"/>
            </a:schemeClr>
          </a:solidFill>
          <a:ln>
            <a:solidFill>
              <a:schemeClr val="tx1"/>
            </a:solidFill>
          </a:ln>
        </p:spPr>
        <p:txBody>
          <a:bodyPr>
            <a:normAutofit/>
          </a:bodyPr>
          <a:lstStyle/>
          <a:p>
            <a:pPr marL="0" indent="0">
              <a:buNone/>
            </a:pPr>
            <a:r>
              <a:rPr lang="en-US" sz="1600" b="1" u="sng" dirty="0" smtClean="0"/>
              <a:t>Participation File </a:t>
            </a:r>
          </a:p>
          <a:p>
            <a:r>
              <a:rPr lang="en-US" sz="1600" dirty="0" smtClean="0"/>
              <a:t>Special Education </a:t>
            </a:r>
            <a:r>
              <a:rPr lang="en-US" sz="1600" dirty="0"/>
              <a:t>s</a:t>
            </a:r>
            <a:r>
              <a:rPr lang="en-US" sz="1600" dirty="0" smtClean="0"/>
              <a:t>ervices information</a:t>
            </a:r>
          </a:p>
          <a:p>
            <a:r>
              <a:rPr lang="en-US" sz="1600" dirty="0" smtClean="0"/>
              <a:t>1 record per student</a:t>
            </a:r>
          </a:p>
          <a:p>
            <a:pPr marL="0" indent="0">
              <a:buNone/>
            </a:pPr>
            <a:endParaRPr lang="en-US" sz="1600" dirty="0" smtClean="0"/>
          </a:p>
          <a:p>
            <a:pPr marL="0" indent="0">
              <a:buNone/>
            </a:pPr>
            <a:r>
              <a:rPr lang="en-US" sz="1600" dirty="0" smtClean="0"/>
              <a:t> </a:t>
            </a:r>
            <a:endParaRPr lang="en-US" sz="1600" dirty="0"/>
          </a:p>
        </p:txBody>
      </p:sp>
      <p:sp>
        <p:nvSpPr>
          <p:cNvPr id="5" name="Title 4"/>
          <p:cNvSpPr>
            <a:spLocks noGrp="1"/>
          </p:cNvSpPr>
          <p:nvPr>
            <p:ph type="title"/>
          </p:nvPr>
        </p:nvSpPr>
        <p:spPr/>
        <p:txBody>
          <a:bodyPr/>
          <a:lstStyle/>
          <a:p>
            <a:r>
              <a:rPr lang="en-US" dirty="0" smtClean="0"/>
              <a:t>Special Education IEP Interchange – 2 Files</a:t>
            </a:r>
            <a:endParaRPr lang="en-US" dirty="0"/>
          </a:p>
        </p:txBody>
      </p:sp>
      <p:sp>
        <p:nvSpPr>
          <p:cNvPr id="8" name="TextBox 7"/>
          <p:cNvSpPr txBox="1"/>
          <p:nvPr/>
        </p:nvSpPr>
        <p:spPr>
          <a:xfrm>
            <a:off x="705505" y="4266047"/>
            <a:ext cx="7874877" cy="2893100"/>
          </a:xfrm>
          <a:prstGeom prst="rect">
            <a:avLst/>
          </a:prstGeom>
          <a:noFill/>
        </p:spPr>
        <p:txBody>
          <a:bodyPr wrap="square" rtlCol="0">
            <a:spAutoFit/>
          </a:bodyPr>
          <a:lstStyle/>
          <a:p>
            <a:r>
              <a:rPr lang="en-US" sz="1600" dirty="0" smtClean="0"/>
              <a:t>IEP Interchange Resources located </a:t>
            </a:r>
            <a:r>
              <a:rPr lang="en-US" sz="1600" dirty="0"/>
              <a:t>here: </a:t>
            </a:r>
            <a:r>
              <a:rPr lang="en-US" sz="1600" dirty="0">
                <a:hlinkClick r:id="rId2"/>
              </a:rPr>
              <a:t>http://</a:t>
            </a:r>
            <a:r>
              <a:rPr lang="en-US" sz="1600" dirty="0" smtClean="0">
                <a:hlinkClick r:id="rId2"/>
              </a:rPr>
              <a:t>www.cde.state.co.us/datapipeline/inter_sped-iep</a:t>
            </a:r>
            <a:r>
              <a:rPr lang="en-US" sz="1600" dirty="0" smtClean="0"/>
              <a:t> </a:t>
            </a:r>
          </a:p>
          <a:p>
            <a:pPr marL="742950" lvl="1" indent="-285750">
              <a:buFont typeface="Wingdings" panose="05000000000000000000" pitchFamily="2" charset="2"/>
              <a:buChar char="Ø"/>
            </a:pPr>
            <a:r>
              <a:rPr lang="en-US" sz="1600" dirty="0">
                <a:effectLst>
                  <a:glow rad="127000">
                    <a:srgbClr val="FFFF00"/>
                  </a:glow>
                </a:effectLst>
              </a:rPr>
              <a:t>D</a:t>
            </a:r>
            <a:r>
              <a:rPr lang="en-US" sz="1600" dirty="0" smtClean="0">
                <a:effectLst>
                  <a:glow rad="127000">
                    <a:srgbClr val="FFFF00"/>
                  </a:glow>
                </a:effectLst>
              </a:rPr>
              <a:t>eadlines</a:t>
            </a:r>
          </a:p>
          <a:p>
            <a:pPr marL="742950" lvl="1" indent="-285750">
              <a:buFont typeface="Wingdings" panose="05000000000000000000" pitchFamily="2" charset="2"/>
              <a:buChar char="Ø"/>
            </a:pPr>
            <a:r>
              <a:rPr lang="en-US" sz="1600" dirty="0" smtClean="0">
                <a:effectLst>
                  <a:glow rad="127000">
                    <a:srgbClr val="FFFF00"/>
                  </a:glow>
                </a:effectLst>
              </a:rPr>
              <a:t>File Layouts and Definitions</a:t>
            </a:r>
          </a:p>
          <a:p>
            <a:pPr marL="742950" lvl="1" indent="-285750">
              <a:buFont typeface="Wingdings" panose="05000000000000000000" pitchFamily="2" charset="2"/>
              <a:buChar char="Ø"/>
            </a:pPr>
            <a:r>
              <a:rPr lang="en-US" sz="1600" dirty="0" smtClean="0"/>
              <a:t>Business Rules</a:t>
            </a:r>
          </a:p>
          <a:p>
            <a:pPr marL="742950" lvl="1" indent="-285750">
              <a:buFont typeface="Wingdings" panose="05000000000000000000" pitchFamily="2" charset="2"/>
              <a:buChar char="Ø"/>
            </a:pPr>
            <a:r>
              <a:rPr lang="en-US" sz="1600" dirty="0" smtClean="0"/>
              <a:t>Trainings</a:t>
            </a:r>
          </a:p>
          <a:p>
            <a:pPr marL="742950" lvl="1" indent="-285750">
              <a:buFont typeface="Wingdings" panose="05000000000000000000" pitchFamily="2" charset="2"/>
              <a:buChar char="Ø"/>
            </a:pPr>
            <a:r>
              <a:rPr lang="en-US" sz="1600" dirty="0" smtClean="0"/>
              <a:t>Templates</a:t>
            </a:r>
          </a:p>
          <a:p>
            <a:pPr marL="742950" lvl="1" indent="-285750">
              <a:buFont typeface="Wingdings" panose="05000000000000000000" pitchFamily="2" charset="2"/>
              <a:buChar char="Ø"/>
            </a:pPr>
            <a:r>
              <a:rPr lang="en-US" sz="1600" dirty="0" smtClean="0"/>
              <a:t>Additional Resources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smtClean="0"/>
          </a:p>
          <a:p>
            <a:pPr marL="285750" indent="-285750">
              <a:buFont typeface="Arial" panose="020B0604020202020204" pitchFamily="34" charset="0"/>
              <a:buChar char="•"/>
            </a:pPr>
            <a:endParaRPr lang="en-US" dirty="0"/>
          </a:p>
        </p:txBody>
      </p:sp>
      <p:pic>
        <p:nvPicPr>
          <p:cNvPr id="1026" name="Picture 2" descr="C:\Users\Heitman_L\AppData\Local\Microsoft\Windows\Temporary Internet Files\Content.IE5\Z4WKUL07\childre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16" y="2481833"/>
            <a:ext cx="2227480" cy="13220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eitman_L\AppData\Local\Microsoft\Windows\Temporary Internet Files\Content.IE5\TFPDHF5P\1069991-Clipart-Female-Teacher-And-A-Line-Of-Diverse-Stick-Students-Royalty-Free-Vector-Illustration[1].jpg"/>
          <p:cNvPicPr>
            <a:picLocks noChangeAspect="1" noChangeArrowheads="1"/>
          </p:cNvPicPr>
          <p:nvPr/>
        </p:nvPicPr>
        <p:blipFill rotWithShape="1">
          <a:blip r:embed="rId4">
            <a:extLst>
              <a:ext uri="{28A0092B-C50C-407E-A947-70E740481C1C}">
                <a14:useLocalDpi xmlns:a14="http://schemas.microsoft.com/office/drawing/2010/main" val="0"/>
              </a:ext>
            </a:extLst>
          </a:blip>
          <a:srcRect b="8574"/>
          <a:stretch/>
        </p:blipFill>
        <p:spPr bwMode="auto">
          <a:xfrm>
            <a:off x="5510047" y="2481833"/>
            <a:ext cx="2455479" cy="13220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7726FA2-3EC9-4717-AD62-D8C823692DD3}" type="slidenum">
              <a:rPr lang="en-US" smtClean="0"/>
              <a:pPr/>
              <a:t>22</a:t>
            </a:fld>
            <a:endParaRPr lang="en-US" dirty="0"/>
          </a:p>
        </p:txBody>
      </p:sp>
    </p:spTree>
    <p:extLst>
      <p:ext uri="{BB962C8B-B14F-4D97-AF65-F5344CB8AC3E}">
        <p14:creationId xmlns:p14="http://schemas.microsoft.com/office/powerpoint/2010/main" val="2114647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Special Education Participation File Layout and Definitions </a:t>
            </a:r>
            <a:endParaRPr lang="en-US" sz="2000" dirty="0"/>
          </a:p>
        </p:txBody>
      </p:sp>
      <p:sp>
        <p:nvSpPr>
          <p:cNvPr id="2" name="Content Placeholder 1"/>
          <p:cNvSpPr>
            <a:spLocks noGrp="1"/>
          </p:cNvSpPr>
          <p:nvPr>
            <p:ph idx="1"/>
          </p:nvPr>
        </p:nvSpPr>
        <p:spPr>
          <a:xfrm>
            <a:off x="274320" y="1463040"/>
            <a:ext cx="8241030" cy="4351338"/>
          </a:xfrm>
        </p:spPr>
        <p:txBody>
          <a:bodyPr/>
          <a:lstStyle/>
          <a:p>
            <a:r>
              <a:rPr lang="en-US" sz="2000" dirty="0" smtClean="0">
                <a:solidFill>
                  <a:schemeClr val="tx1"/>
                </a:solidFill>
                <a:latin typeface="+mn-lt"/>
              </a:rPr>
              <a:t>What’s included in the file layouts? </a:t>
            </a:r>
          </a:p>
          <a:p>
            <a:pPr marL="342900" indent="-342900">
              <a:buFont typeface="Arial" panose="020B0604020202020204" pitchFamily="34" charset="0"/>
              <a:buChar char="•"/>
            </a:pPr>
            <a:r>
              <a:rPr lang="en-US" sz="2000" dirty="0" smtClean="0">
                <a:solidFill>
                  <a:schemeClr val="tx1"/>
                </a:solidFill>
                <a:latin typeface="+mn-lt"/>
              </a:rPr>
              <a:t>Dependencies and record expectation</a:t>
            </a:r>
          </a:p>
          <a:p>
            <a:pPr marL="342900" indent="-342900">
              <a:buFont typeface="Arial" panose="020B0604020202020204" pitchFamily="34" charset="0"/>
              <a:buChar char="•"/>
            </a:pPr>
            <a:r>
              <a:rPr lang="en-US" sz="2000" dirty="0" smtClean="0">
                <a:solidFill>
                  <a:schemeClr val="tx1"/>
                </a:solidFill>
                <a:latin typeface="+mn-lt"/>
              </a:rPr>
              <a:t>Name every data field collected within the file</a:t>
            </a:r>
          </a:p>
          <a:p>
            <a:pPr marL="342900" indent="-342900">
              <a:buFont typeface="Arial" panose="020B0604020202020204" pitchFamily="34" charset="0"/>
              <a:buChar char="•"/>
            </a:pPr>
            <a:r>
              <a:rPr lang="en-US" sz="2000" dirty="0" smtClean="0">
                <a:solidFill>
                  <a:schemeClr val="tx1"/>
                </a:solidFill>
                <a:latin typeface="+mn-lt"/>
              </a:rPr>
              <a:t>Order (format) of the fields  </a:t>
            </a:r>
            <a:endParaRPr lang="en-US" sz="2000" dirty="0">
              <a:solidFill>
                <a:schemeClr val="tx1"/>
              </a:solidFill>
              <a:latin typeface="+mn-lt"/>
            </a:endParaRPr>
          </a:p>
          <a:p>
            <a:pPr marL="342900" indent="-342900">
              <a:buFont typeface="Arial" panose="020B0604020202020204" pitchFamily="34" charset="0"/>
              <a:buChar char="•"/>
            </a:pPr>
            <a:r>
              <a:rPr lang="en-US" sz="2000" dirty="0" smtClean="0">
                <a:solidFill>
                  <a:schemeClr val="tx1"/>
                </a:solidFill>
                <a:latin typeface="+mn-lt"/>
              </a:rPr>
              <a:t># of characters in each field</a:t>
            </a:r>
          </a:p>
          <a:p>
            <a:pPr marL="342900" indent="-342900">
              <a:buFont typeface="Arial" panose="020B0604020202020204" pitchFamily="34" charset="0"/>
              <a:buChar char="•"/>
            </a:pPr>
            <a:r>
              <a:rPr lang="en-US" sz="2000" dirty="0" smtClean="0">
                <a:solidFill>
                  <a:schemeClr val="tx1"/>
                </a:solidFill>
                <a:latin typeface="+mn-lt"/>
              </a:rPr>
              <a:t>Examples and remarks that help clarify</a:t>
            </a:r>
          </a:p>
          <a:p>
            <a:pPr marL="342900" indent="-342900">
              <a:buFont typeface="Arial" panose="020B0604020202020204" pitchFamily="34" charset="0"/>
              <a:buChar char="•"/>
            </a:pPr>
            <a:r>
              <a:rPr lang="en-US" sz="2000" dirty="0" smtClean="0">
                <a:solidFill>
                  <a:schemeClr val="tx1"/>
                </a:solidFill>
                <a:latin typeface="+mn-lt"/>
              </a:rPr>
              <a:t>Data field name, definition, and more details provided below the ordered format</a:t>
            </a:r>
          </a:p>
          <a:p>
            <a:pPr marL="1028700" lvl="1" indent="-342900"/>
            <a:r>
              <a:rPr lang="en-US" dirty="0" smtClean="0"/>
              <a:t>Includes applicable codes for each field </a:t>
            </a:r>
          </a:p>
          <a:p>
            <a:pPr marL="342900" indent="-342900">
              <a:buFont typeface="Arial" panose="020B0604020202020204" pitchFamily="34" charset="0"/>
              <a:buChar char="•"/>
            </a:pPr>
            <a:r>
              <a:rPr lang="en-US" sz="2000" dirty="0" smtClean="0">
                <a:solidFill>
                  <a:schemeClr val="tx1"/>
                </a:solidFill>
                <a:latin typeface="+mn-lt"/>
              </a:rPr>
              <a:t>Changes listed at bottom of layout and highlighted or crossed out in the name and definitions</a:t>
            </a:r>
          </a:p>
          <a:p>
            <a:endParaRPr lang="en-US" dirty="0"/>
          </a:p>
          <a:p>
            <a:endParaRPr lang="en-US" sz="1200" dirty="0" smtClean="0"/>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23</a:t>
            </a:fld>
            <a:endParaRPr lang="en-US" dirty="0"/>
          </a:p>
        </p:txBody>
      </p:sp>
    </p:spTree>
    <p:extLst>
      <p:ext uri="{BB962C8B-B14F-4D97-AF65-F5344CB8AC3E}">
        <p14:creationId xmlns:p14="http://schemas.microsoft.com/office/powerpoint/2010/main" val="3617441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24</a:t>
            </a:fld>
            <a:endParaRPr lang="en-US"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17" t="18231" r="16851" b="11160"/>
          <a:stretch/>
        </p:blipFill>
        <p:spPr bwMode="auto">
          <a:xfrm>
            <a:off x="236324" y="392284"/>
            <a:ext cx="8282355" cy="538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81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25</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71" t="14534" r="15337" b="7577"/>
          <a:stretch/>
        </p:blipFill>
        <p:spPr bwMode="auto">
          <a:xfrm>
            <a:off x="404446" y="439369"/>
            <a:ext cx="8484577" cy="593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822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26</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22" t="13561" r="21213" b="19784"/>
          <a:stretch/>
        </p:blipFill>
        <p:spPr bwMode="auto">
          <a:xfrm>
            <a:off x="0" y="360485"/>
            <a:ext cx="9015814" cy="615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7219" y="4175637"/>
            <a:ext cx="3530183" cy="646331"/>
          </a:xfrm>
          <a:prstGeom prst="rect">
            <a:avLst/>
          </a:prstGeom>
          <a:solidFill>
            <a:schemeClr val="accent4">
              <a:lumMod val="40000"/>
              <a:lumOff val="60000"/>
            </a:schemeClr>
          </a:solidFill>
        </p:spPr>
        <p:txBody>
          <a:bodyPr wrap="square" rtlCol="0">
            <a:spAutoFit/>
          </a:bodyPr>
          <a:lstStyle/>
          <a:p>
            <a:r>
              <a:rPr lang="en-US" b="1" dirty="0" smtClean="0"/>
              <a:t>Field Name and Definition Example- PAI Code</a:t>
            </a:r>
            <a:endParaRPr lang="en-US" b="1" dirty="0"/>
          </a:p>
        </p:txBody>
      </p:sp>
      <p:sp>
        <p:nvSpPr>
          <p:cNvPr id="4" name="Right Arrow 3"/>
          <p:cNvSpPr/>
          <p:nvPr/>
        </p:nvSpPr>
        <p:spPr>
          <a:xfrm>
            <a:off x="134911" y="1034322"/>
            <a:ext cx="487180" cy="374754"/>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578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27</a:t>
            </a:fld>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49" t="14078" r="16781" b="15156"/>
          <a:stretch/>
        </p:blipFill>
        <p:spPr bwMode="auto">
          <a:xfrm>
            <a:off x="623843" y="955586"/>
            <a:ext cx="8238146" cy="539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2367" y="59961"/>
            <a:ext cx="3028013" cy="954107"/>
          </a:xfrm>
          <a:prstGeom prst="rect">
            <a:avLst/>
          </a:prstGeom>
          <a:solidFill>
            <a:schemeClr val="accent4">
              <a:lumMod val="40000"/>
              <a:lumOff val="60000"/>
            </a:schemeClr>
          </a:solidFill>
        </p:spPr>
        <p:txBody>
          <a:bodyPr wrap="square" rtlCol="0">
            <a:spAutoFit/>
          </a:bodyPr>
          <a:lstStyle/>
          <a:p>
            <a:r>
              <a:rPr lang="en-US" sz="1400" b="1" dirty="0" smtClean="0"/>
              <a:t>Just a few of the applicable codes for PAI code field and definition/details for each to help determine which code to use</a:t>
            </a:r>
            <a:endParaRPr lang="en-US" sz="1400" b="1" dirty="0"/>
          </a:p>
        </p:txBody>
      </p:sp>
      <p:sp>
        <p:nvSpPr>
          <p:cNvPr id="4" name="Right Arrow 3"/>
          <p:cNvSpPr/>
          <p:nvPr/>
        </p:nvSpPr>
        <p:spPr>
          <a:xfrm>
            <a:off x="809468" y="1818832"/>
            <a:ext cx="419725" cy="3347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809468" y="3230379"/>
            <a:ext cx="489204" cy="32723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71991" y="4437088"/>
            <a:ext cx="489204" cy="29725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601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2018-2019 IEP Interchange Summary of Changes</a:t>
            </a:r>
            <a:endParaRPr lang="en-US" dirty="0"/>
          </a:p>
        </p:txBody>
      </p:sp>
      <p:sp>
        <p:nvSpPr>
          <p:cNvPr id="3" name="Content Placeholder 2"/>
          <p:cNvSpPr>
            <a:spLocks noGrp="1"/>
          </p:cNvSpPr>
          <p:nvPr>
            <p:ph idx="1"/>
          </p:nvPr>
        </p:nvSpPr>
        <p:spPr>
          <a:xfrm>
            <a:off x="598670" y="1448050"/>
            <a:ext cx="7886700" cy="4351338"/>
          </a:xfrm>
        </p:spPr>
        <p:txBody>
          <a:bodyPr>
            <a:normAutofit/>
          </a:bodyPr>
          <a:lstStyle/>
          <a:p>
            <a:r>
              <a:rPr lang="en-US" sz="1800" dirty="0" smtClean="0">
                <a:solidFill>
                  <a:schemeClr val="tx1"/>
                </a:solidFill>
              </a:rPr>
              <a:t>Child File: No changes</a:t>
            </a:r>
          </a:p>
          <a:p>
            <a:r>
              <a:rPr lang="en-US" sz="1800" dirty="0" smtClean="0">
                <a:solidFill>
                  <a:schemeClr val="tx1"/>
                </a:solidFill>
              </a:rPr>
              <a:t>Participation File: 4 changes</a:t>
            </a:r>
            <a:endParaRPr lang="en-US" sz="1800" dirty="0">
              <a:solidFill>
                <a:schemeClr val="tx1"/>
              </a:solidFill>
            </a:endParaRPr>
          </a:p>
          <a:p>
            <a:pPr lvl="1"/>
            <a:r>
              <a:rPr lang="en-US" sz="1400" dirty="0" smtClean="0">
                <a:solidFill>
                  <a:schemeClr val="tx1"/>
                </a:solidFill>
              </a:rPr>
              <a:t>1. Field Removed- Path </a:t>
            </a:r>
            <a:r>
              <a:rPr lang="en-US" sz="1400" dirty="0">
                <a:solidFill>
                  <a:schemeClr val="tx1"/>
                </a:solidFill>
              </a:rPr>
              <a:t>2 - </a:t>
            </a:r>
            <a:r>
              <a:rPr lang="en-US" sz="1400" u="sng" dirty="0">
                <a:solidFill>
                  <a:schemeClr val="tx1"/>
                </a:solidFill>
              </a:rPr>
              <a:t>Date Child Referred to Part C </a:t>
            </a:r>
            <a:r>
              <a:rPr lang="en-US" sz="1400" u="sng" dirty="0" smtClean="0">
                <a:solidFill>
                  <a:schemeClr val="tx1"/>
                </a:solidFill>
              </a:rPr>
              <a:t>System</a:t>
            </a:r>
          </a:p>
          <a:p>
            <a:pPr lvl="1"/>
            <a:r>
              <a:rPr lang="en-US" sz="1400" dirty="0" smtClean="0">
                <a:solidFill>
                  <a:schemeClr val="tx1"/>
                </a:solidFill>
              </a:rPr>
              <a:t>2. Code Removed- Delay </a:t>
            </a:r>
            <a:r>
              <a:rPr lang="en-US" sz="1400" dirty="0">
                <a:solidFill>
                  <a:schemeClr val="tx1"/>
                </a:solidFill>
              </a:rPr>
              <a:t>Code 23 “Child on the Run” from Path </a:t>
            </a:r>
            <a:r>
              <a:rPr lang="en-US" sz="1400" dirty="0" smtClean="0">
                <a:solidFill>
                  <a:schemeClr val="tx1"/>
                </a:solidFill>
              </a:rPr>
              <a:t>2 </a:t>
            </a:r>
          </a:p>
          <a:p>
            <a:pPr lvl="1"/>
            <a:r>
              <a:rPr lang="en-US" sz="1400" dirty="0" smtClean="0">
                <a:solidFill>
                  <a:schemeClr val="tx1"/>
                </a:solidFill>
              </a:rPr>
              <a:t>3. Code Removed- Delay Code 28 “IEP team requested additional educational evaluation at eligibility meeting” from “Path 2 – Reason for Delay in IEP Implementation C to B”  </a:t>
            </a:r>
          </a:p>
          <a:p>
            <a:pPr lvl="1"/>
            <a:r>
              <a:rPr lang="en-US" sz="1400" dirty="0" smtClean="0">
                <a:solidFill>
                  <a:schemeClr val="tx1"/>
                </a:solidFill>
              </a:rPr>
              <a:t>4. 2 Fields Relocated within the file -  </a:t>
            </a:r>
            <a:r>
              <a:rPr lang="en-US" sz="1400" u="sng" dirty="0" smtClean="0">
                <a:solidFill>
                  <a:schemeClr val="tx1"/>
                </a:solidFill>
              </a:rPr>
              <a:t>Date </a:t>
            </a:r>
            <a:r>
              <a:rPr lang="en-US" sz="1400" u="sng" dirty="0">
                <a:solidFill>
                  <a:schemeClr val="tx1"/>
                </a:solidFill>
              </a:rPr>
              <a:t>of Entry to Special Education </a:t>
            </a:r>
            <a:r>
              <a:rPr lang="en-US" sz="1400" u="sng" dirty="0" smtClean="0">
                <a:solidFill>
                  <a:schemeClr val="tx1"/>
                </a:solidFill>
              </a:rPr>
              <a:t> </a:t>
            </a:r>
            <a:r>
              <a:rPr lang="en-US" sz="1400" dirty="0" smtClean="0">
                <a:solidFill>
                  <a:schemeClr val="tx1"/>
                </a:solidFill>
              </a:rPr>
              <a:t>and </a:t>
            </a:r>
            <a:r>
              <a:rPr lang="en-US" sz="1400" u="sng" dirty="0" smtClean="0">
                <a:solidFill>
                  <a:schemeClr val="tx1"/>
                </a:solidFill>
              </a:rPr>
              <a:t>Date </a:t>
            </a:r>
            <a:r>
              <a:rPr lang="en-US" sz="1400" u="sng" dirty="0">
                <a:solidFill>
                  <a:schemeClr val="tx1"/>
                </a:solidFill>
              </a:rPr>
              <a:t>of Exit from Special </a:t>
            </a:r>
            <a:r>
              <a:rPr lang="en-US" sz="1400" u="sng" dirty="0" smtClean="0">
                <a:solidFill>
                  <a:schemeClr val="tx1"/>
                </a:solidFill>
              </a:rPr>
              <a:t>Education</a:t>
            </a:r>
          </a:p>
          <a:p>
            <a:endParaRPr lang="en-US" sz="1800" b="1" dirty="0" smtClean="0">
              <a:solidFill>
                <a:schemeClr val="tx1"/>
              </a:solidFill>
            </a:endParaRPr>
          </a:p>
          <a:p>
            <a:r>
              <a:rPr lang="en-US" sz="1700" dirty="0" smtClean="0">
                <a:solidFill>
                  <a:schemeClr val="tx1"/>
                </a:solidFill>
                <a:latin typeface="+mn-lt"/>
              </a:rPr>
              <a:t>Summary of Changes document posted here:</a:t>
            </a:r>
            <a:endParaRPr lang="en-US" sz="1700" dirty="0">
              <a:solidFill>
                <a:schemeClr val="tx1"/>
              </a:solidFill>
              <a:latin typeface="+mn-lt"/>
            </a:endParaRPr>
          </a:p>
          <a:p>
            <a:r>
              <a:rPr lang="en-US" sz="1500" b="1" dirty="0">
                <a:solidFill>
                  <a:schemeClr val="tx1"/>
                </a:solidFill>
                <a:latin typeface="+mn-lt"/>
                <a:hlinkClick r:id="rId2"/>
              </a:rPr>
              <a:t>http://</a:t>
            </a:r>
            <a:r>
              <a:rPr lang="en-US" sz="1500" b="1" dirty="0" smtClean="0">
                <a:solidFill>
                  <a:schemeClr val="tx1"/>
                </a:solidFill>
                <a:latin typeface="+mn-lt"/>
                <a:hlinkClick r:id="rId2"/>
              </a:rPr>
              <a:t>www.cde.state.co.us/datapipeline/2018-2019specialeducationiepsummaryofchanges</a:t>
            </a:r>
            <a:r>
              <a:rPr lang="en-US" sz="1500" b="1" dirty="0" smtClean="0">
                <a:solidFill>
                  <a:schemeClr val="tx1"/>
                </a:solidFill>
                <a:latin typeface="+mn-lt"/>
              </a:rPr>
              <a:t>  </a:t>
            </a:r>
            <a:endParaRPr lang="en-US" sz="1500" b="1" dirty="0">
              <a:solidFill>
                <a:schemeClr val="tx1"/>
              </a:solidFill>
              <a:latin typeface="+mn-lt"/>
            </a:endParaRPr>
          </a:p>
        </p:txBody>
      </p:sp>
      <p:pic>
        <p:nvPicPr>
          <p:cNvPr id="5" name="Picture 2" descr="C:\Users\Heitman_L\AppData\Local\Microsoft\Windows\Temporary Internet Files\Content.IE5\6PAOAUK0\photo[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54379">
            <a:off x="7296462" y="959754"/>
            <a:ext cx="1536492" cy="15364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28</a:t>
            </a:fld>
            <a:endParaRPr lang="en-US" dirty="0"/>
          </a:p>
        </p:txBody>
      </p:sp>
    </p:spTree>
    <p:extLst>
      <p:ext uri="{BB962C8B-B14F-4D97-AF65-F5344CB8AC3E}">
        <p14:creationId xmlns:p14="http://schemas.microsoft.com/office/powerpoint/2010/main" val="2883202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December Count Student </a:t>
            </a:r>
            <a:r>
              <a:rPr lang="en-US" dirty="0"/>
              <a:t>Snapshot Criteria</a:t>
            </a:r>
          </a:p>
        </p:txBody>
      </p:sp>
      <p:sp>
        <p:nvSpPr>
          <p:cNvPr id="6" name="Content Placeholder 1"/>
          <p:cNvSpPr txBox="1">
            <a:spLocks/>
          </p:cNvSpPr>
          <p:nvPr/>
        </p:nvSpPr>
        <p:spPr>
          <a:xfrm>
            <a:off x="481463" y="1302054"/>
            <a:ext cx="8329251" cy="4406900"/>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None/>
            </a:pPr>
            <a:r>
              <a:rPr lang="en-US" sz="2000" b="0" dirty="0">
                <a:solidFill>
                  <a:schemeClr val="tx1"/>
                </a:solidFill>
              </a:rPr>
              <a:t>In order for a IEP records to be included in the Special Education December Count Data Collection the following must be </a:t>
            </a:r>
            <a:r>
              <a:rPr lang="en-US" sz="2000" b="0" dirty="0" smtClean="0">
                <a:solidFill>
                  <a:schemeClr val="tx1"/>
                </a:solidFill>
              </a:rPr>
              <a:t>true:</a:t>
            </a:r>
            <a:endParaRPr lang="en-US" sz="2000" b="0" dirty="0">
              <a:solidFill>
                <a:schemeClr val="tx1"/>
              </a:solidFill>
            </a:endParaRPr>
          </a:p>
          <a:p>
            <a:pPr marL="45720" indent="0">
              <a:buNone/>
            </a:pPr>
            <a:r>
              <a:rPr lang="en-US" sz="2000" b="0" dirty="0" smtClean="0">
                <a:solidFill>
                  <a:schemeClr val="tx1"/>
                </a:solidFill>
              </a:rPr>
              <a:t> </a:t>
            </a:r>
          </a:p>
          <a:p>
            <a:r>
              <a:rPr lang="en-US" sz="2000" b="0" dirty="0" smtClean="0">
                <a:solidFill>
                  <a:schemeClr val="tx1"/>
                </a:solidFill>
              </a:rPr>
              <a:t>Date of Entry to Special Education is December 1st or prior to December 1st of the reporting school </a:t>
            </a:r>
            <a:r>
              <a:rPr lang="en-US" sz="2000" b="0" dirty="0">
                <a:solidFill>
                  <a:schemeClr val="tx1"/>
                </a:solidFill>
              </a:rPr>
              <a:t>year OR Parentally Placed in Private School is 02. </a:t>
            </a:r>
          </a:p>
          <a:p>
            <a:pPr lvl="0"/>
            <a:r>
              <a:rPr lang="en-US" sz="2000" b="0" dirty="0" smtClean="0">
                <a:solidFill>
                  <a:schemeClr val="tx1"/>
                </a:solidFill>
              </a:rPr>
              <a:t>A record with a Date of Exit from Special Education prior to December 1st would not be included in the December Count.</a:t>
            </a:r>
          </a:p>
          <a:p>
            <a:pPr lvl="0"/>
            <a:r>
              <a:rPr lang="en-US" sz="2000" b="0" dirty="0" smtClean="0">
                <a:solidFill>
                  <a:schemeClr val="tx1"/>
                </a:solidFill>
              </a:rPr>
              <a:t>Data </a:t>
            </a:r>
            <a:r>
              <a:rPr lang="en-US" sz="2000" b="0" dirty="0">
                <a:solidFill>
                  <a:schemeClr val="tx1"/>
                </a:solidFill>
              </a:rPr>
              <a:t>from the Student Enrollment Interchange will be based on the default tagging.</a:t>
            </a:r>
          </a:p>
          <a:p>
            <a:pPr marL="45720" indent="0">
              <a:buFont typeface="Wingdings" charset="2"/>
              <a:buNone/>
            </a:pPr>
            <a:endParaRPr lang="en-US" sz="2000" dirty="0" smtClean="0">
              <a:latin typeface="Gill Sans MT" panose="020B0502020104020203" pitchFamily="34" charset="0"/>
            </a:endParaRPr>
          </a:p>
          <a:p>
            <a:pPr marL="45720" indent="0">
              <a:buNone/>
            </a:pPr>
            <a:endParaRPr lang="en-US" sz="2000" b="0" dirty="0" smtClean="0"/>
          </a:p>
          <a:p>
            <a:pPr marL="45720" indent="0">
              <a:buFont typeface="Wingdings" charset="2"/>
              <a:buNone/>
            </a:pPr>
            <a:endParaRPr lang="en-US" sz="2000" b="0" dirty="0" smtClean="0"/>
          </a:p>
          <a:p>
            <a:pPr marL="45720" indent="0">
              <a:buFont typeface="Wingdings" charset="2"/>
              <a:buNone/>
            </a:pPr>
            <a:endParaRPr lang="en-US" sz="2000" dirty="0">
              <a:latin typeface="Gill Sans MT" panose="020B0502020104020203" pitchFamily="34" charset="0"/>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29</a:t>
            </a:fld>
            <a:endParaRPr lang="en-US" dirty="0"/>
          </a:p>
        </p:txBody>
      </p:sp>
    </p:spTree>
    <p:extLst>
      <p:ext uri="{BB962C8B-B14F-4D97-AF65-F5344CB8AC3E}">
        <p14:creationId xmlns:p14="http://schemas.microsoft.com/office/powerpoint/2010/main" val="2047114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26FA2-3EC9-4717-AD62-D8C823692DD3}" type="slidenum">
              <a:rPr lang="en-US" smtClean="0"/>
              <a:pPr/>
              <a:t>3</a:t>
            </a:fld>
            <a:endParaRPr lang="en-US" dirty="0"/>
          </a:p>
        </p:txBody>
      </p:sp>
      <p:sp>
        <p:nvSpPr>
          <p:cNvPr id="5" name="Title 4"/>
          <p:cNvSpPr>
            <a:spLocks noGrp="1"/>
          </p:cNvSpPr>
          <p:nvPr>
            <p:ph type="ctrTitle"/>
          </p:nvPr>
        </p:nvSpPr>
        <p:spPr/>
        <p:txBody>
          <a:bodyPr/>
          <a:lstStyle/>
          <a:p>
            <a:r>
              <a:rPr lang="en-US" dirty="0" smtClean="0"/>
              <a:t>General Overview</a:t>
            </a:r>
            <a:endParaRPr lang="en-US" dirty="0"/>
          </a:p>
        </p:txBody>
      </p:sp>
    </p:spTree>
    <p:extLst>
      <p:ext uri="{BB962C8B-B14F-4D97-AF65-F5344CB8AC3E}">
        <p14:creationId xmlns:p14="http://schemas.microsoft.com/office/powerpoint/2010/main" val="332765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December Count Student </a:t>
            </a:r>
            <a:r>
              <a:rPr lang="en-US" dirty="0"/>
              <a:t>Snapshot </a:t>
            </a:r>
            <a:r>
              <a:rPr lang="en-US" dirty="0" err="1"/>
              <a:t>Addtn’l</a:t>
            </a:r>
            <a:r>
              <a:rPr lang="en-US" dirty="0"/>
              <a:t> Criteria</a:t>
            </a:r>
            <a:br>
              <a:rPr lang="en-US" dirty="0"/>
            </a:br>
            <a:endParaRPr lang="en-US" dirty="0"/>
          </a:p>
        </p:txBody>
      </p:sp>
      <p:sp>
        <p:nvSpPr>
          <p:cNvPr id="6" name="Content Placeholder 1"/>
          <p:cNvSpPr txBox="1">
            <a:spLocks/>
          </p:cNvSpPr>
          <p:nvPr/>
        </p:nvSpPr>
        <p:spPr>
          <a:xfrm>
            <a:off x="88356" y="1327692"/>
            <a:ext cx="8816361" cy="5998376"/>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400" b="1" kern="1200" spc="150" baseline="0">
                <a:solidFill>
                  <a:srgbClr val="5C6670"/>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2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0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18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16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lvl="0"/>
            <a:r>
              <a:rPr lang="en-US" sz="1800" b="0" dirty="0" smtClean="0">
                <a:solidFill>
                  <a:schemeClr val="tx1"/>
                </a:solidFill>
              </a:rPr>
              <a:t>Pull all error-free </a:t>
            </a:r>
            <a:r>
              <a:rPr lang="en-US" sz="1800" b="0" dirty="0">
                <a:solidFill>
                  <a:schemeClr val="tx1"/>
                </a:solidFill>
              </a:rPr>
              <a:t>records </a:t>
            </a:r>
            <a:r>
              <a:rPr lang="en-US" sz="1800" b="0" dirty="0" smtClean="0">
                <a:solidFill>
                  <a:schemeClr val="tx1"/>
                </a:solidFill>
              </a:rPr>
              <a:t>meeting above criteria from the Special Education </a:t>
            </a:r>
            <a:r>
              <a:rPr lang="en-US" sz="1800" b="0" dirty="0">
                <a:solidFill>
                  <a:schemeClr val="tx1"/>
                </a:solidFill>
              </a:rPr>
              <a:t>Participation </a:t>
            </a:r>
            <a:r>
              <a:rPr lang="en-US" sz="1800" b="0" dirty="0" smtClean="0">
                <a:solidFill>
                  <a:schemeClr val="tx1"/>
                </a:solidFill>
              </a:rPr>
              <a:t>file and match </a:t>
            </a:r>
            <a:r>
              <a:rPr lang="en-US" sz="1800" b="0" dirty="0">
                <a:solidFill>
                  <a:schemeClr val="tx1"/>
                </a:solidFill>
              </a:rPr>
              <a:t>them with records in the Student Profile </a:t>
            </a:r>
            <a:r>
              <a:rPr lang="en-US" sz="1800" b="0" dirty="0" smtClean="0">
                <a:solidFill>
                  <a:schemeClr val="tx1"/>
                </a:solidFill>
              </a:rPr>
              <a:t>Interchange. </a:t>
            </a:r>
            <a:r>
              <a:rPr lang="en-US" sz="1800" b="0" dirty="0">
                <a:solidFill>
                  <a:schemeClr val="tx1"/>
                </a:solidFill>
              </a:rPr>
              <a:t>The Student Profile Interchange is the authoritative source for (SASID, LASID, Student’s First Name, Student’s Middle Name, Student’s Last Name, Student’s Gender, Student Date of birth, Student’s Ethnicity, Student Race American Indian, Student Race Asian, Student Race Black, Student Race White, Student’s Race Native Hawaiian or Other Pacific Islander, Grade level).  </a:t>
            </a:r>
          </a:p>
          <a:p>
            <a:pPr lvl="0"/>
            <a:r>
              <a:rPr lang="en-US" sz="1800" b="0" dirty="0">
                <a:solidFill>
                  <a:schemeClr val="tx1"/>
                </a:solidFill>
              </a:rPr>
              <a:t>The Special Education Child file, the Special Education </a:t>
            </a:r>
            <a:r>
              <a:rPr lang="en-US" sz="1800" b="0" dirty="0" smtClean="0">
                <a:solidFill>
                  <a:schemeClr val="tx1"/>
                </a:solidFill>
              </a:rPr>
              <a:t>Participation </a:t>
            </a:r>
            <a:r>
              <a:rPr lang="en-US" sz="1800" b="0" dirty="0">
                <a:solidFill>
                  <a:schemeClr val="tx1"/>
                </a:solidFill>
              </a:rPr>
              <a:t>file and the Student Profile file will be joined based on the following criteria:  </a:t>
            </a:r>
            <a:r>
              <a:rPr lang="en-US" sz="1800" b="0" dirty="0">
                <a:solidFill>
                  <a:srgbClr val="FF0000"/>
                </a:solidFill>
              </a:rPr>
              <a:t>SASID, LASID</a:t>
            </a:r>
            <a:r>
              <a:rPr lang="en-US" sz="1800" b="0" dirty="0">
                <a:solidFill>
                  <a:schemeClr val="tx1"/>
                </a:solidFill>
              </a:rPr>
              <a:t>, school year, district (or Admin Unit), and error free records.</a:t>
            </a:r>
          </a:p>
          <a:p>
            <a:pPr lvl="0"/>
            <a:r>
              <a:rPr lang="en-US" sz="1800" b="0" dirty="0">
                <a:solidFill>
                  <a:schemeClr val="tx1"/>
                </a:solidFill>
              </a:rPr>
              <a:t>If the student is not part of a district then these fields will be pulled from the Special Education Child file.</a:t>
            </a:r>
          </a:p>
          <a:p>
            <a:pPr lvl="0"/>
            <a:r>
              <a:rPr lang="en-US" sz="1800" b="0" dirty="0">
                <a:solidFill>
                  <a:schemeClr val="tx1"/>
                </a:solidFill>
              </a:rPr>
              <a:t>All additional fields will be pulled from the Special Education Student Participation file, except for federal race student and the ELL status, </a:t>
            </a:r>
            <a:r>
              <a:rPr lang="en-US" sz="1800" b="0" dirty="0" smtClean="0">
                <a:solidFill>
                  <a:schemeClr val="tx1"/>
                </a:solidFill>
              </a:rPr>
              <a:t>which are </a:t>
            </a:r>
            <a:r>
              <a:rPr lang="en-US" sz="1800" b="0" dirty="0">
                <a:solidFill>
                  <a:schemeClr val="tx1"/>
                </a:solidFill>
              </a:rPr>
              <a:t>calculated.</a:t>
            </a:r>
          </a:p>
          <a:p>
            <a:pPr marL="45720" indent="0">
              <a:buFont typeface="Wingdings" charset="2"/>
              <a:buNone/>
            </a:pPr>
            <a:endParaRPr lang="en-US" sz="2000" dirty="0" smtClean="0">
              <a:latin typeface="Gill Sans MT" panose="020B0502020104020203" pitchFamily="34" charset="0"/>
            </a:endParaRPr>
          </a:p>
          <a:p>
            <a:endParaRPr lang="en-US" sz="2000" b="0" dirty="0" smtClean="0"/>
          </a:p>
          <a:p>
            <a:pPr marL="45720" indent="0">
              <a:buFont typeface="Wingdings" charset="2"/>
              <a:buNone/>
            </a:pPr>
            <a:endParaRPr lang="en-US" sz="2000" b="0" dirty="0" smtClean="0"/>
          </a:p>
          <a:p>
            <a:pPr marL="45720" indent="0">
              <a:buFont typeface="Wingdings" charset="2"/>
              <a:buNone/>
            </a:pPr>
            <a:endParaRPr lang="en-US" sz="2000" dirty="0">
              <a:latin typeface="Gill Sans MT" panose="020B0502020104020203" pitchFamily="34" charset="0"/>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30</a:t>
            </a:fld>
            <a:endParaRPr lang="en-US" dirty="0"/>
          </a:p>
        </p:txBody>
      </p:sp>
    </p:spTree>
    <p:extLst>
      <p:ext uri="{BB962C8B-B14F-4D97-AF65-F5344CB8AC3E}">
        <p14:creationId xmlns:p14="http://schemas.microsoft.com/office/powerpoint/2010/main" val="2805585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   Accessing the Data Pipeline</a:t>
            </a:r>
            <a:endParaRPr lang="en-US" dirty="0"/>
          </a:p>
        </p:txBody>
      </p:sp>
      <p:sp>
        <p:nvSpPr>
          <p:cNvPr id="6" name="Content Placeholder 5"/>
          <p:cNvSpPr>
            <a:spLocks noGrp="1"/>
          </p:cNvSpPr>
          <p:nvPr>
            <p:ph idx="4294967295"/>
          </p:nvPr>
        </p:nvSpPr>
        <p:spPr>
          <a:xfrm>
            <a:off x="736600" y="1362075"/>
            <a:ext cx="8407400" cy="4406900"/>
          </a:xfrm>
        </p:spPr>
        <p:txBody>
          <a:bodyPr/>
          <a:lstStyle/>
          <a:p>
            <a:pPr marL="0" indent="0">
              <a:buNone/>
            </a:pPr>
            <a:endParaRPr lang="en-US" sz="2800" b="0" dirty="0" smtClean="0"/>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48597" y="284555"/>
            <a:ext cx="1028700" cy="548640"/>
          </a:xfrm>
          <a:prstGeom prst="rect">
            <a:avLst/>
          </a:prstGeom>
        </p:spPr>
      </p:pic>
      <p:sp>
        <p:nvSpPr>
          <p:cNvPr id="5" name="Slide Number Placeholder 4"/>
          <p:cNvSpPr>
            <a:spLocks noGrp="1"/>
          </p:cNvSpPr>
          <p:nvPr>
            <p:ph type="sldNum" sz="quarter" idx="12"/>
          </p:nvPr>
        </p:nvSpPr>
        <p:spPr/>
        <p:txBody>
          <a:bodyPr/>
          <a:lstStyle/>
          <a:p>
            <a:fld id="{67726FA2-3EC9-4717-AD62-D8C823692DD3}" type="slidenum">
              <a:rPr lang="en-US" smtClean="0"/>
              <a:pPr/>
              <a:t>31</a:t>
            </a:fld>
            <a:endParaRPr lang="en-US" dirty="0"/>
          </a:p>
        </p:txBody>
      </p:sp>
    </p:spTree>
    <p:extLst>
      <p:ext uri="{BB962C8B-B14F-4D97-AF65-F5344CB8AC3E}">
        <p14:creationId xmlns:p14="http://schemas.microsoft.com/office/powerpoint/2010/main" val="1009948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Accessing the Data Pipeline</a:t>
            </a:r>
            <a:endParaRPr lang="en-US" dirty="0"/>
          </a:p>
        </p:txBody>
      </p:sp>
      <p:sp>
        <p:nvSpPr>
          <p:cNvPr id="3" name="Text Placeholder 2"/>
          <p:cNvSpPr>
            <a:spLocks noGrp="1"/>
          </p:cNvSpPr>
          <p:nvPr>
            <p:ph idx="1"/>
          </p:nvPr>
        </p:nvSpPr>
        <p:spPr/>
        <p:txBody>
          <a:bodyPr/>
          <a:lstStyle/>
          <a:p>
            <a:r>
              <a:rPr lang="en-US" sz="2400" b="1" dirty="0" smtClean="0">
                <a:solidFill>
                  <a:schemeClr val="accent2"/>
                </a:solidFill>
              </a:rPr>
              <a:t>Identity Management (</a:t>
            </a:r>
            <a:r>
              <a:rPr lang="en-US" sz="2400" b="1" dirty="0" err="1" smtClean="0">
                <a:solidFill>
                  <a:schemeClr val="accent2"/>
                </a:solidFill>
              </a:rPr>
              <a:t>IdM</a:t>
            </a:r>
            <a:r>
              <a:rPr lang="en-US" sz="2400" b="1" dirty="0" smtClean="0">
                <a:solidFill>
                  <a:schemeClr val="accent2"/>
                </a:solidFill>
              </a:rPr>
              <a:t>)</a:t>
            </a:r>
            <a:endParaRPr lang="en-US" sz="2400" b="1" dirty="0">
              <a:solidFill>
                <a:schemeClr val="accent2"/>
              </a:solidFill>
            </a:endParaRPr>
          </a:p>
        </p:txBody>
      </p:sp>
      <p:sp>
        <p:nvSpPr>
          <p:cNvPr id="5" name="Rectangle 4"/>
          <p:cNvSpPr/>
          <p:nvPr/>
        </p:nvSpPr>
        <p:spPr>
          <a:xfrm>
            <a:off x="498642" y="1767233"/>
            <a:ext cx="6808305" cy="461665"/>
          </a:xfrm>
          <a:prstGeom prst="rect">
            <a:avLst/>
          </a:prstGeom>
        </p:spPr>
        <p:txBody>
          <a:bodyPr wrap="square">
            <a:spAutoFit/>
          </a:bodyPr>
          <a:lstStyle/>
          <a:p>
            <a:pPr marL="45720" indent="0">
              <a:buNone/>
            </a:pPr>
            <a:endParaRPr lang="en-US" sz="2400" dirty="0"/>
          </a:p>
        </p:txBody>
      </p:sp>
      <p:sp>
        <p:nvSpPr>
          <p:cNvPr id="7" name="Rectangle 6"/>
          <p:cNvSpPr/>
          <p:nvPr/>
        </p:nvSpPr>
        <p:spPr>
          <a:xfrm>
            <a:off x="732212" y="2210739"/>
            <a:ext cx="6341166" cy="3798476"/>
          </a:xfrm>
          <a:prstGeom prst="rect">
            <a:avLst/>
          </a:prstGeom>
        </p:spPr>
        <p:txBody>
          <a:bodyPr wrap="square">
            <a:spAutoFit/>
          </a:bodyPr>
          <a:lstStyle/>
          <a:p>
            <a:pPr marL="44280" indent="0">
              <a:spcBef>
                <a:spcPts val="479"/>
              </a:spcBef>
              <a:buClrTx/>
              <a:buNone/>
            </a:pPr>
            <a:r>
              <a:rPr lang="en-US" sz="2000" dirty="0"/>
              <a:t>CDE provides Local Education Agencies (LEAs) a </a:t>
            </a:r>
            <a:r>
              <a:rPr lang="en-US" sz="2000" dirty="0" smtClean="0"/>
              <a:t>means </a:t>
            </a:r>
            <a:r>
              <a:rPr lang="en-US" sz="2000" dirty="0"/>
              <a:t>of administering and maintaining user access to </a:t>
            </a:r>
            <a:r>
              <a:rPr lang="en-US" sz="2000" dirty="0" smtClean="0"/>
              <a:t>CDE applications. </a:t>
            </a:r>
            <a:endParaRPr lang="en-US" sz="2000" dirty="0"/>
          </a:p>
          <a:p>
            <a:pPr marL="44280" indent="0">
              <a:spcBef>
                <a:spcPts val="479"/>
              </a:spcBef>
              <a:buClrTx/>
              <a:buNone/>
            </a:pPr>
            <a:endParaRPr lang="en-US" sz="2000" dirty="0"/>
          </a:p>
          <a:p>
            <a:pPr marL="44280" indent="0">
              <a:spcBef>
                <a:spcPts val="479"/>
              </a:spcBef>
              <a:buClrTx/>
              <a:buNone/>
            </a:pPr>
            <a:r>
              <a:rPr lang="en-US" sz="2000" dirty="0"/>
              <a:t>IdM ensures protection of data received, collected, developed, and used by CDE in compliance with the Family Educational Rights and Privacy Act as well as other privacy mandates. </a:t>
            </a:r>
            <a:endParaRPr lang="en-US" sz="2000" dirty="0" smtClean="0"/>
          </a:p>
          <a:p>
            <a:pPr marL="44280" indent="0">
              <a:spcBef>
                <a:spcPts val="479"/>
              </a:spcBef>
              <a:buClrTx/>
              <a:buNone/>
            </a:pPr>
            <a:endParaRPr lang="en-US" sz="2000" dirty="0"/>
          </a:p>
          <a:p>
            <a:pPr marL="44280">
              <a:spcBef>
                <a:spcPts val="479"/>
              </a:spcBef>
            </a:pPr>
            <a:r>
              <a:rPr lang="en-US" sz="2000" dirty="0" err="1" smtClean="0"/>
              <a:t>IdM</a:t>
            </a:r>
            <a:r>
              <a:rPr lang="en-US" sz="2000" dirty="0" smtClean="0"/>
              <a:t> Website: </a:t>
            </a:r>
            <a:r>
              <a:rPr lang="en-US" sz="2000" dirty="0">
                <a:hlinkClick r:id="rId2"/>
              </a:rPr>
              <a:t>https://cdeapps.cde.state.co.us/index.html</a:t>
            </a:r>
            <a:r>
              <a:rPr lang="en-US" sz="2000" dirty="0"/>
              <a:t> </a:t>
            </a:r>
          </a:p>
          <a:p>
            <a:pPr marL="44280" indent="0">
              <a:spcBef>
                <a:spcPts val="479"/>
              </a:spcBef>
              <a:buClrTx/>
              <a:buNone/>
            </a:pPr>
            <a:endParaRPr lang="en-US" sz="2000" dirty="0" smtClean="0"/>
          </a:p>
        </p:txBody>
      </p:sp>
      <p:sp>
        <p:nvSpPr>
          <p:cNvPr id="6" name="Slide Number Placeholder 5"/>
          <p:cNvSpPr>
            <a:spLocks noGrp="1"/>
          </p:cNvSpPr>
          <p:nvPr>
            <p:ph type="sldNum" sz="quarter" idx="12"/>
          </p:nvPr>
        </p:nvSpPr>
        <p:spPr/>
        <p:txBody>
          <a:bodyPr/>
          <a:lstStyle/>
          <a:p>
            <a:fld id="{67726FA2-3EC9-4717-AD62-D8C823692DD3}" type="slidenum">
              <a:rPr lang="en-US" smtClean="0"/>
              <a:pPr/>
              <a:t>32</a:t>
            </a:fld>
            <a:endParaRPr lang="en-US" dirty="0"/>
          </a:p>
        </p:txBody>
      </p:sp>
    </p:spTree>
    <p:extLst>
      <p:ext uri="{BB962C8B-B14F-4D97-AF65-F5344CB8AC3E}">
        <p14:creationId xmlns:p14="http://schemas.microsoft.com/office/powerpoint/2010/main" val="3216785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
            <a:ext cx="7886700" cy="6076950"/>
          </a:xfrm>
        </p:spPr>
        <p:txBody>
          <a:bodyPr/>
          <a:lstStyle/>
          <a:p>
            <a:pPr marL="0" indent="0">
              <a:buNone/>
            </a:pPr>
            <a:r>
              <a:rPr lang="en-US" sz="2000" dirty="0">
                <a:hlinkClick r:id="rId3"/>
              </a:rPr>
              <a:t>https://</a:t>
            </a:r>
            <a:r>
              <a:rPr lang="en-US" sz="2000" dirty="0" smtClean="0">
                <a:hlinkClick r:id="rId3"/>
              </a:rPr>
              <a:t>cdeapps.cde.state.co.us/index.html</a:t>
            </a:r>
            <a:r>
              <a:rPr lang="en-US" sz="2000" dirty="0" smtClean="0"/>
              <a:t> </a:t>
            </a:r>
          </a:p>
          <a:p>
            <a:endParaRPr lang="en-US" dirty="0"/>
          </a:p>
          <a:p>
            <a:endParaRPr lang="en-US" dirty="0" smtClean="0"/>
          </a:p>
          <a:p>
            <a:pPr marL="0" indent="0">
              <a:buNone/>
            </a:pPr>
            <a:endParaRPr lang="en-US" dirty="0" smtClean="0"/>
          </a:p>
          <a:p>
            <a:endParaRPr lang="en-US" dirty="0"/>
          </a:p>
          <a:p>
            <a:pPr marL="0" indent="0">
              <a:buNone/>
            </a:pPr>
            <a:endParaRPr lang="en-US" dirty="0"/>
          </a:p>
        </p:txBody>
      </p:sp>
      <p:sp>
        <p:nvSpPr>
          <p:cNvPr id="4" name="TextBox 3"/>
          <p:cNvSpPr txBox="1"/>
          <p:nvPr/>
        </p:nvSpPr>
        <p:spPr>
          <a:xfrm>
            <a:off x="220717" y="638504"/>
            <a:ext cx="1567700" cy="1323439"/>
          </a:xfrm>
          <a:prstGeom prst="rect">
            <a:avLst/>
          </a:prstGeom>
          <a:noFill/>
        </p:spPr>
        <p:txBody>
          <a:bodyPr wrap="square" rtlCol="0">
            <a:spAutoFit/>
          </a:bodyPr>
          <a:lstStyle/>
          <a:p>
            <a:endParaRPr lang="en-US" sz="1600" dirty="0" smtClean="0">
              <a:solidFill>
                <a:srgbClr val="FF0000"/>
              </a:solidFill>
            </a:endParaRPr>
          </a:p>
          <a:p>
            <a:r>
              <a:rPr lang="en-US" sz="1600" dirty="0" smtClean="0">
                <a:solidFill>
                  <a:schemeClr val="accent2"/>
                </a:solidFill>
              </a:rPr>
              <a:t>*single sign-on used for all CDE applications listed here</a:t>
            </a:r>
            <a:endParaRPr lang="en-US" sz="1600" dirty="0">
              <a:solidFill>
                <a:schemeClr val="accent2"/>
              </a:solidFill>
            </a:endParaRPr>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019" t="13175" r="27612" b="12191"/>
          <a:stretch/>
        </p:blipFill>
        <p:spPr bwMode="auto">
          <a:xfrm>
            <a:off x="1788417" y="323194"/>
            <a:ext cx="5775158" cy="568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eft Arrow 9"/>
          <p:cNvSpPr/>
          <p:nvPr/>
        </p:nvSpPr>
        <p:spPr>
          <a:xfrm rot="10800000">
            <a:off x="1134756" y="5484125"/>
            <a:ext cx="653662" cy="2286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3531476" y="5257799"/>
            <a:ext cx="5328746" cy="738664"/>
          </a:xfrm>
          <a:prstGeom prst="rect">
            <a:avLst/>
          </a:prstGeom>
          <a:solidFill>
            <a:schemeClr val="accent2">
              <a:lumMod val="60000"/>
              <a:lumOff val="40000"/>
            </a:schemeClr>
          </a:solidFill>
        </p:spPr>
        <p:txBody>
          <a:bodyPr wrap="square" rtlCol="0">
            <a:spAutoFit/>
          </a:bodyPr>
          <a:lstStyle/>
          <a:p>
            <a:r>
              <a:rPr lang="en-US" sz="1400" dirty="0" smtClean="0"/>
              <a:t>*LAMS: Click </a:t>
            </a:r>
            <a:r>
              <a:rPr lang="en-US" sz="1400" u="sng" dirty="0" smtClean="0"/>
              <a:t>Access Management</a:t>
            </a:r>
            <a:r>
              <a:rPr lang="en-US" sz="1400" dirty="0" smtClean="0"/>
              <a:t> to add or modify </a:t>
            </a:r>
            <a:r>
              <a:rPr lang="en-US" sz="1400" dirty="0" err="1" smtClean="0"/>
              <a:t>IdM</a:t>
            </a:r>
            <a:r>
              <a:rPr lang="en-US" sz="1400" dirty="0" smtClean="0"/>
              <a:t> accounts </a:t>
            </a:r>
          </a:p>
          <a:p>
            <a:r>
              <a:rPr lang="en-US" sz="1400" dirty="0" smtClean="0"/>
              <a:t>*Special Education Directors click </a:t>
            </a:r>
            <a:r>
              <a:rPr lang="en-US" sz="1400" u="sng" dirty="0" smtClean="0"/>
              <a:t>Executive Director Registration</a:t>
            </a:r>
            <a:r>
              <a:rPr lang="en-US" sz="1400" dirty="0" smtClean="0"/>
              <a:t> to register as AU User Manager in </a:t>
            </a:r>
            <a:r>
              <a:rPr lang="en-US" sz="1400" dirty="0" err="1" smtClean="0"/>
              <a:t>IdM</a:t>
            </a:r>
            <a:r>
              <a:rPr lang="en-US" sz="1400" dirty="0" smtClean="0"/>
              <a:t>. </a:t>
            </a:r>
            <a:endParaRPr lang="en-US" sz="1400" dirty="0"/>
          </a:p>
        </p:txBody>
      </p:sp>
      <p:sp>
        <p:nvSpPr>
          <p:cNvPr id="3" name="TextBox 2"/>
          <p:cNvSpPr txBox="1"/>
          <p:nvPr/>
        </p:nvSpPr>
        <p:spPr>
          <a:xfrm>
            <a:off x="6977919" y="3695073"/>
            <a:ext cx="1671406" cy="461665"/>
          </a:xfrm>
          <a:prstGeom prst="rect">
            <a:avLst/>
          </a:prstGeom>
          <a:solidFill>
            <a:schemeClr val="accent2">
              <a:lumMod val="60000"/>
              <a:lumOff val="40000"/>
            </a:schemeClr>
          </a:solidFill>
        </p:spPr>
        <p:txBody>
          <a:bodyPr wrap="square" rtlCol="0">
            <a:spAutoFit/>
          </a:bodyPr>
          <a:lstStyle/>
          <a:p>
            <a:r>
              <a:rPr lang="en-US" sz="1200" dirty="0" smtClean="0"/>
              <a:t>LAM Help Guide and resource modules</a:t>
            </a:r>
            <a:endParaRPr lang="en-US" sz="1200" dirty="0"/>
          </a:p>
        </p:txBody>
      </p:sp>
      <p:cxnSp>
        <p:nvCxnSpPr>
          <p:cNvPr id="12" name="Straight Arrow Connector 11"/>
          <p:cNvCxnSpPr/>
          <p:nvPr/>
        </p:nvCxnSpPr>
        <p:spPr>
          <a:xfrm flipH="1">
            <a:off x="6371336" y="3833573"/>
            <a:ext cx="449188"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34A3F748-31DA-4297-96EF-69DC737B5DDE}" type="slidenum">
              <a:rPr lang="en-US" smtClean="0"/>
              <a:t>33</a:t>
            </a:fld>
            <a:endParaRPr lang="en-US" dirty="0"/>
          </a:p>
        </p:txBody>
      </p:sp>
    </p:spTree>
    <p:extLst>
      <p:ext uri="{BB962C8B-B14F-4D97-AF65-F5344CB8AC3E}">
        <p14:creationId xmlns:p14="http://schemas.microsoft.com/office/powerpoint/2010/main" val="470156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Identity Management</a:t>
            </a:r>
            <a:endParaRPr lang="en-US" dirty="0"/>
          </a:p>
        </p:txBody>
      </p:sp>
      <p:sp>
        <p:nvSpPr>
          <p:cNvPr id="6" name="Rectangle 5"/>
          <p:cNvSpPr/>
          <p:nvPr/>
        </p:nvSpPr>
        <p:spPr>
          <a:xfrm>
            <a:off x="199054" y="1292160"/>
            <a:ext cx="8225417" cy="4801314"/>
          </a:xfrm>
          <a:prstGeom prst="rect">
            <a:avLst/>
          </a:prstGeom>
        </p:spPr>
        <p:txBody>
          <a:bodyPr wrap="square">
            <a:spAutoFit/>
          </a:bodyPr>
          <a:lstStyle/>
          <a:p>
            <a:r>
              <a:rPr lang="en-US" dirty="0" smtClean="0"/>
              <a:t>Responsibilities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i="1" cap="all" dirty="0">
                <a:solidFill>
                  <a:schemeClr val="accent2"/>
                </a:solidFill>
              </a:rPr>
              <a:t>District Superintendent</a:t>
            </a:r>
          </a:p>
          <a:p>
            <a:pPr marL="800100" lvl="1" indent="-342900">
              <a:buFont typeface="Arial" panose="020B0604020202020204" pitchFamily="34" charset="0"/>
              <a:buChar char="•"/>
            </a:pPr>
            <a:r>
              <a:rPr lang="en-US" dirty="0"/>
              <a:t>Responsible for creating and managing a user or a group of users known as the Local Access Managers (LAMs) </a:t>
            </a:r>
          </a:p>
          <a:p>
            <a:pPr marL="342900" indent="-342900">
              <a:buFont typeface="Arial" panose="020B0604020202020204" pitchFamily="34" charset="0"/>
              <a:buChar char="•"/>
            </a:pPr>
            <a:r>
              <a:rPr lang="en-US" i="1" cap="all" dirty="0">
                <a:solidFill>
                  <a:schemeClr val="accent2"/>
                </a:solidFill>
              </a:rPr>
              <a:t>Local Access Manager (LAM)</a:t>
            </a:r>
          </a:p>
          <a:p>
            <a:pPr marL="800100" lvl="1" indent="-342900">
              <a:buFont typeface="Arial" panose="020B0604020202020204" pitchFamily="34" charset="0"/>
              <a:buChar char="•"/>
            </a:pPr>
            <a:r>
              <a:rPr lang="en-US" dirty="0"/>
              <a:t>Responsible for approving and administering access to CDE systems for all users within their organization.</a:t>
            </a:r>
          </a:p>
          <a:p>
            <a:pPr marL="800100" lvl="1" indent="-342900">
              <a:buFont typeface="Arial" panose="020B0604020202020204" pitchFamily="34" charset="0"/>
              <a:buChar char="•"/>
            </a:pPr>
            <a:r>
              <a:rPr lang="en-US" dirty="0"/>
              <a:t>District and Administrative Unit </a:t>
            </a:r>
            <a:r>
              <a:rPr lang="en-US" dirty="0" smtClean="0"/>
              <a:t>LAMs (access to assign 4 digit or 5 digit group roles</a:t>
            </a:r>
            <a:endParaRPr lang="en-US" dirty="0"/>
          </a:p>
          <a:p>
            <a:pPr marL="342900" indent="-342900">
              <a:buFont typeface="Arial" panose="020B0604020202020204" pitchFamily="34" charset="0"/>
              <a:buChar char="•"/>
            </a:pPr>
            <a:r>
              <a:rPr lang="en-US" i="1" cap="all" dirty="0">
                <a:solidFill>
                  <a:schemeClr val="accent2"/>
                </a:solidFill>
              </a:rPr>
              <a:t>Data Pipeline Groups (for the purpose of this training)</a:t>
            </a:r>
          </a:p>
          <a:p>
            <a:pPr marL="800100" lvl="1" indent="-342900">
              <a:buFont typeface="Arial" panose="020B0604020202020204" pitchFamily="34" charset="0"/>
              <a:buChar char="•"/>
            </a:pPr>
            <a:r>
              <a:rPr lang="en-US" b="1" i="1" dirty="0" smtClean="0">
                <a:solidFill>
                  <a:schemeClr val="accent2">
                    <a:lumMod val="75000"/>
                  </a:schemeClr>
                </a:solidFill>
              </a:rPr>
              <a:t>Interchange</a:t>
            </a:r>
            <a:endParaRPr lang="en-US" b="1" i="1" dirty="0">
              <a:solidFill>
                <a:schemeClr val="accent2">
                  <a:lumMod val="75000"/>
                </a:schemeClr>
              </a:solidFill>
            </a:endParaRPr>
          </a:p>
          <a:p>
            <a:pPr marL="1257300" lvl="2" indent="-342900">
              <a:buFont typeface="Arial" panose="020B0604020202020204" pitchFamily="34" charset="0"/>
              <a:buChar char="•"/>
            </a:pPr>
            <a:r>
              <a:rPr lang="en-US" b="1" i="1" dirty="0">
                <a:solidFill>
                  <a:schemeClr val="accent2">
                    <a:lumMod val="75000"/>
                  </a:schemeClr>
                </a:solidFill>
              </a:rPr>
              <a:t>SPE – Special Education IEP</a:t>
            </a:r>
          </a:p>
          <a:p>
            <a:pPr marL="800100" lvl="1" indent="-342900">
              <a:buFont typeface="Arial" panose="020B0604020202020204" pitchFamily="34" charset="0"/>
              <a:buChar char="•"/>
            </a:pPr>
            <a:r>
              <a:rPr lang="en-US" b="1" i="1" dirty="0">
                <a:solidFill>
                  <a:schemeClr val="accent2">
                    <a:lumMod val="75000"/>
                  </a:schemeClr>
                </a:solidFill>
              </a:rPr>
              <a:t>Snapshot </a:t>
            </a:r>
          </a:p>
          <a:p>
            <a:pPr marL="1257300" lvl="2" indent="-342900">
              <a:buFont typeface="Arial" panose="020B0604020202020204" pitchFamily="34" charset="0"/>
              <a:buChar char="•"/>
            </a:pPr>
            <a:r>
              <a:rPr lang="en-US" b="1" i="1" dirty="0">
                <a:solidFill>
                  <a:schemeClr val="accent2">
                    <a:lumMod val="75000"/>
                  </a:schemeClr>
                </a:solidFill>
              </a:rPr>
              <a:t>DEC – Special Education December Count</a:t>
            </a:r>
          </a:p>
          <a:p>
            <a:pPr marL="342900" indent="-342900">
              <a:buFont typeface="Arial" panose="020B0604020202020204" pitchFamily="34" charset="0"/>
              <a:buChar char="•"/>
            </a:pPr>
            <a:r>
              <a:rPr lang="en-US" i="1" cap="all" dirty="0">
                <a:solidFill>
                  <a:schemeClr val="accent2"/>
                </a:solidFill>
              </a:rPr>
              <a:t>User</a:t>
            </a:r>
            <a:r>
              <a:rPr lang="en-US" i="1" dirty="0">
                <a:solidFill>
                  <a:srgbClr val="00B050"/>
                </a:solidFill>
              </a:rPr>
              <a:t> </a:t>
            </a:r>
            <a:r>
              <a:rPr lang="en-US" dirty="0"/>
              <a:t>- employee of a local education agency (LEA) who has been granted CDE application access by either </a:t>
            </a:r>
            <a:r>
              <a:rPr lang="en-US" dirty="0" smtClean="0"/>
              <a:t>the District </a:t>
            </a:r>
            <a:r>
              <a:rPr lang="en-US" dirty="0"/>
              <a:t>or the Administrative Unit LAM</a:t>
            </a:r>
          </a:p>
        </p:txBody>
      </p:sp>
      <p:sp>
        <p:nvSpPr>
          <p:cNvPr id="3" name="Slide Number Placeholder 2"/>
          <p:cNvSpPr>
            <a:spLocks noGrp="1"/>
          </p:cNvSpPr>
          <p:nvPr>
            <p:ph type="sldNum" sz="quarter" idx="12"/>
          </p:nvPr>
        </p:nvSpPr>
        <p:spPr/>
        <p:txBody>
          <a:bodyPr/>
          <a:lstStyle/>
          <a:p>
            <a:fld id="{67726FA2-3EC9-4717-AD62-D8C823692DD3}" type="slidenum">
              <a:rPr lang="en-US" smtClean="0"/>
              <a:pPr/>
              <a:t>34</a:t>
            </a:fld>
            <a:endParaRPr lang="en-US" dirty="0"/>
          </a:p>
        </p:txBody>
      </p:sp>
    </p:spTree>
    <p:extLst>
      <p:ext uri="{BB962C8B-B14F-4D97-AF65-F5344CB8AC3E}">
        <p14:creationId xmlns:p14="http://schemas.microsoft.com/office/powerpoint/2010/main" val="1783215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54" y="319037"/>
            <a:ext cx="6758610" cy="461665"/>
          </a:xfrm>
          <a:prstGeom prst="rect">
            <a:avLst/>
          </a:prstGeom>
        </p:spPr>
        <p:txBody>
          <a:bodyPr wrap="square">
            <a:spAutoFit/>
          </a:bodyPr>
          <a:lstStyle/>
          <a:p>
            <a:r>
              <a:rPr lang="en-US" sz="2400" dirty="0"/>
              <a:t>Special Education December Count </a:t>
            </a:r>
            <a:r>
              <a:rPr lang="en-US" sz="2400" dirty="0" smtClean="0"/>
              <a:t>Roles</a:t>
            </a:r>
            <a:endParaRPr lang="en-US" sz="2400" dirty="0"/>
          </a:p>
        </p:txBody>
      </p:sp>
      <p:sp>
        <p:nvSpPr>
          <p:cNvPr id="5" name="Rectangle 4"/>
          <p:cNvSpPr/>
          <p:nvPr/>
        </p:nvSpPr>
        <p:spPr>
          <a:xfrm>
            <a:off x="238809" y="1390266"/>
            <a:ext cx="8443797" cy="2031325"/>
          </a:xfrm>
          <a:prstGeom prst="rect">
            <a:avLst/>
          </a:prstGeom>
        </p:spPr>
        <p:txBody>
          <a:bodyPr wrap="square">
            <a:spAutoFit/>
          </a:bodyPr>
          <a:lstStyle/>
          <a:p>
            <a:pPr marL="285750" indent="-285750">
              <a:buFont typeface="Arial" panose="020B0604020202020204" pitchFamily="34" charset="0"/>
              <a:buChar char="•"/>
            </a:pPr>
            <a:r>
              <a:rPr lang="en-US" dirty="0"/>
              <a:t>Every Administrative Unit will have at least 1 personnel member with the DEC “Approver” role</a:t>
            </a:r>
          </a:p>
          <a:p>
            <a:pPr marL="285750" indent="-285750">
              <a:buFont typeface="Arial" panose="020B0604020202020204" pitchFamily="34" charset="0"/>
              <a:buChar char="•"/>
            </a:pPr>
            <a:r>
              <a:rPr lang="en-US" dirty="0"/>
              <a:t>The Special Education Director does not have to be the person with the Approver role. The director is responsible for authorizing reports and validating accuracy of reporting. </a:t>
            </a:r>
          </a:p>
          <a:p>
            <a:pPr marL="285750" indent="-285750">
              <a:buFont typeface="Arial" panose="020B0604020202020204" pitchFamily="34" charset="0"/>
              <a:buChar char="•"/>
            </a:pPr>
            <a:r>
              <a:rPr lang="en-US" dirty="0"/>
              <a:t>There can only be one DEC role associated with a User Name (Email)</a:t>
            </a:r>
          </a:p>
          <a:p>
            <a:pPr marL="285750" indent="-285750">
              <a:buFont typeface="Arial" panose="020B0604020202020204" pitchFamily="34" charset="0"/>
              <a:buChar char="•"/>
            </a:pPr>
            <a:r>
              <a:rPr lang="en-US" dirty="0"/>
              <a:t>There can be several staff members in your Admin Unit with a DEC role</a:t>
            </a:r>
          </a:p>
        </p:txBody>
      </p:sp>
      <p:graphicFrame>
        <p:nvGraphicFramePr>
          <p:cNvPr id="7" name="Table 6"/>
          <p:cNvGraphicFramePr>
            <a:graphicFrameLocks noGrp="1"/>
          </p:cNvGraphicFramePr>
          <p:nvPr>
            <p:extLst>
              <p:ext uri="{D42A27DB-BD31-4B8C-83A1-F6EECF244321}">
                <p14:modId xmlns:p14="http://schemas.microsoft.com/office/powerpoint/2010/main" val="2827380335"/>
              </p:ext>
            </p:extLst>
          </p:nvPr>
        </p:nvGraphicFramePr>
        <p:xfrm>
          <a:off x="486561" y="3565320"/>
          <a:ext cx="7207509" cy="2272401"/>
        </p:xfrm>
        <a:graphic>
          <a:graphicData uri="http://schemas.openxmlformats.org/drawingml/2006/table">
            <a:tbl>
              <a:tblPr firstRow="1" bandRow="1">
                <a:tableStyleId>{5C22544A-7EE6-4342-B048-85BDC9FD1C3A}</a:tableStyleId>
              </a:tblPr>
              <a:tblGrid>
                <a:gridCol w="3582045"/>
                <a:gridCol w="3625464"/>
              </a:tblGrid>
              <a:tr h="372415">
                <a:tc gridSpan="2">
                  <a:txBody>
                    <a:bodyPr/>
                    <a:lstStyle/>
                    <a:p>
                      <a:r>
                        <a:rPr lang="en-US" cap="all" baseline="0" dirty="0" smtClean="0">
                          <a:latin typeface="Gill Sans MT" panose="020B0502020104020203" pitchFamily="34" charset="0"/>
                        </a:rPr>
                        <a:t>Special Education December Count Snapshot</a:t>
                      </a:r>
                      <a:endParaRPr lang="en-US" cap="all" baseline="0" dirty="0">
                        <a:latin typeface="Gill Sans MT" panose="020B0502020104020203" pitchFamily="34" charset="0"/>
                      </a:endParaRPr>
                    </a:p>
                  </a:txBody>
                  <a:tcPr/>
                </a:tc>
                <a:tc hMerge="1">
                  <a:txBody>
                    <a:bodyPr/>
                    <a:lstStyle/>
                    <a:p>
                      <a:endParaRPr lang="en-US" dirty="0"/>
                    </a:p>
                  </a:txBody>
                  <a:tcPr/>
                </a:tc>
              </a:tr>
              <a:tr h="931038">
                <a:tc>
                  <a:txBody>
                    <a:bodyPr/>
                    <a:lstStyle/>
                    <a:p>
                      <a:r>
                        <a:rPr lang="en-US" dirty="0" smtClean="0">
                          <a:latin typeface="Gill Sans MT" panose="020B0502020104020203" pitchFamily="34" charset="0"/>
                        </a:rPr>
                        <a:t>VIEW ONLY</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DEC~LEAVIEWER</a:t>
                      </a:r>
                    </a:p>
                    <a:p>
                      <a:r>
                        <a:rPr lang="en-US" dirty="0" smtClean="0">
                          <a:latin typeface="Gill Sans MT" panose="020B0502020104020203" pitchFamily="34" charset="0"/>
                        </a:rPr>
                        <a:t>(does NOT receive Email communication)</a:t>
                      </a:r>
                      <a:endParaRPr lang="en-US" dirty="0">
                        <a:latin typeface="Gill Sans MT" panose="020B0502020104020203" pitchFamily="34" charset="0"/>
                      </a:endParaRPr>
                    </a:p>
                  </a:txBody>
                  <a:tcPr/>
                </a:tc>
              </a:tr>
              <a:tr h="484474">
                <a:tc>
                  <a:txBody>
                    <a:bodyPr/>
                    <a:lstStyle/>
                    <a:p>
                      <a:r>
                        <a:rPr lang="en-US" dirty="0" smtClean="0">
                          <a:latin typeface="Gill Sans MT" panose="020B0502020104020203" pitchFamily="34" charset="0"/>
                        </a:rPr>
                        <a:t>CREATE SNAPSHOTS</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DEC~LEAUSER</a:t>
                      </a:r>
                      <a:endParaRPr lang="en-US" dirty="0">
                        <a:latin typeface="Gill Sans MT" panose="020B0502020104020203" pitchFamily="34" charset="0"/>
                      </a:endParaRPr>
                    </a:p>
                  </a:txBody>
                  <a:tcPr/>
                </a:tc>
              </a:tr>
              <a:tr h="484474">
                <a:tc>
                  <a:txBody>
                    <a:bodyPr/>
                    <a:lstStyle/>
                    <a:p>
                      <a:r>
                        <a:rPr lang="en-US" dirty="0" smtClean="0">
                          <a:latin typeface="Gill Sans MT" panose="020B0502020104020203" pitchFamily="34" charset="0"/>
                        </a:rPr>
                        <a:t>FINALIZE/SUBMIT</a:t>
                      </a:r>
                      <a:r>
                        <a:rPr lang="en-US" baseline="0" dirty="0" smtClean="0">
                          <a:latin typeface="Gill Sans MT" panose="020B0502020104020203" pitchFamily="34" charset="0"/>
                        </a:rPr>
                        <a:t> TO CDE</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DEC~LEAAPPROVER</a:t>
                      </a:r>
                      <a:endParaRPr lang="en-US" dirty="0">
                        <a:latin typeface="Gill Sans MT" panose="020B0502020104020203" pitchFamily="34" charset="0"/>
                      </a:endParaRPr>
                    </a:p>
                  </a:txBody>
                  <a:tcPr/>
                </a:tc>
              </a:tr>
            </a:tbl>
          </a:graphicData>
        </a:graphic>
      </p:graphicFrame>
      <p:sp>
        <p:nvSpPr>
          <p:cNvPr id="3" name="Slide Number Placeholder 2"/>
          <p:cNvSpPr>
            <a:spLocks noGrp="1"/>
          </p:cNvSpPr>
          <p:nvPr>
            <p:ph type="sldNum" sz="quarter" idx="12"/>
          </p:nvPr>
        </p:nvSpPr>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27320187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Identity Management Roles</a:t>
            </a:r>
            <a:endParaRPr lang="en-US" dirty="0"/>
          </a:p>
        </p:txBody>
      </p:sp>
      <p:sp>
        <p:nvSpPr>
          <p:cNvPr id="2" name="Content Placeholder 1"/>
          <p:cNvSpPr>
            <a:spLocks noGrp="1"/>
          </p:cNvSpPr>
          <p:nvPr>
            <p:ph idx="1"/>
          </p:nvPr>
        </p:nvSpPr>
        <p:spPr/>
        <p:txBody>
          <a:bodyPr>
            <a:normAutofit/>
          </a:bodyPr>
          <a:lstStyle/>
          <a:p>
            <a:r>
              <a:rPr lang="en-US" sz="1600" dirty="0" smtClean="0">
                <a:solidFill>
                  <a:schemeClr val="tx1"/>
                </a:solidFill>
                <a:latin typeface="+mn-lt"/>
              </a:rPr>
              <a:t>Staff Interchange Roles:</a:t>
            </a:r>
          </a:p>
          <a:p>
            <a:pPr lvl="1"/>
            <a:r>
              <a:rPr lang="en-US" sz="1600" dirty="0" smtClean="0"/>
              <a:t>STF~ LEAUSER – upload and modify staff interchange files </a:t>
            </a:r>
            <a:r>
              <a:rPr lang="en-US" sz="1600" b="1" dirty="0" smtClean="0"/>
              <a:t>OR</a:t>
            </a:r>
          </a:p>
          <a:p>
            <a:pPr lvl="1"/>
            <a:r>
              <a:rPr lang="en-US" sz="1600" dirty="0" smtClean="0"/>
              <a:t>STF~LEAVIEWER – view (only) staff interchange data</a:t>
            </a:r>
          </a:p>
          <a:p>
            <a:endParaRPr lang="en-US" sz="1600" dirty="0" smtClean="0">
              <a:solidFill>
                <a:schemeClr val="tx1"/>
              </a:solidFill>
              <a:latin typeface="+mn-lt"/>
            </a:endParaRPr>
          </a:p>
          <a:p>
            <a:r>
              <a:rPr lang="en-US" sz="1600" dirty="0" smtClean="0">
                <a:solidFill>
                  <a:schemeClr val="tx1"/>
                </a:solidFill>
                <a:latin typeface="+mn-lt"/>
              </a:rPr>
              <a:t>Special Education IEP Role:</a:t>
            </a:r>
          </a:p>
          <a:p>
            <a:pPr lvl="1"/>
            <a:r>
              <a:rPr lang="en-US" sz="1600" dirty="0" smtClean="0"/>
              <a:t>SPE~LEAUSER – upload and modify Special Education IEP Interchange Files</a:t>
            </a:r>
          </a:p>
          <a:p>
            <a:endParaRPr lang="en-US" sz="1600" dirty="0" smtClean="0">
              <a:solidFill>
                <a:schemeClr val="tx1"/>
              </a:solidFill>
              <a:latin typeface="+mn-lt"/>
            </a:endParaRPr>
          </a:p>
          <a:p>
            <a:r>
              <a:rPr lang="en-US" sz="1600" dirty="0" smtClean="0">
                <a:solidFill>
                  <a:schemeClr val="tx1"/>
                </a:solidFill>
                <a:latin typeface="+mn-lt"/>
              </a:rPr>
              <a:t>Special Education December Count Snapshot Roles:</a:t>
            </a:r>
          </a:p>
          <a:p>
            <a:pPr lvl="1"/>
            <a:r>
              <a:rPr lang="en-US" sz="1600" dirty="0" smtClean="0"/>
              <a:t>DEC~LEAAPPROVER </a:t>
            </a:r>
            <a:r>
              <a:rPr lang="en-US" sz="1600" dirty="0"/>
              <a:t>– </a:t>
            </a:r>
            <a:r>
              <a:rPr lang="en-US" sz="1600" b="0" dirty="0"/>
              <a:t>Approves, creates, </a:t>
            </a:r>
            <a:r>
              <a:rPr lang="en-US" sz="1600" b="0" dirty="0" smtClean="0"/>
              <a:t>views Snapshot </a:t>
            </a:r>
            <a:r>
              <a:rPr lang="en-US" sz="1600" b="1" dirty="0"/>
              <a:t>OR</a:t>
            </a:r>
          </a:p>
          <a:p>
            <a:pPr lvl="1"/>
            <a:r>
              <a:rPr lang="en-US" sz="1600" dirty="0" smtClean="0"/>
              <a:t>DEC~LEAUSER </a:t>
            </a:r>
            <a:r>
              <a:rPr lang="en-US" sz="1600" dirty="0"/>
              <a:t>-  </a:t>
            </a:r>
            <a:r>
              <a:rPr lang="en-US" sz="1600" b="0" dirty="0"/>
              <a:t>creates, views </a:t>
            </a:r>
            <a:r>
              <a:rPr lang="en-US" sz="1600" b="0" dirty="0" smtClean="0"/>
              <a:t>Snapshot </a:t>
            </a:r>
            <a:r>
              <a:rPr lang="en-US" sz="1600" b="1" dirty="0"/>
              <a:t>OR</a:t>
            </a:r>
          </a:p>
          <a:p>
            <a:pPr lvl="1"/>
            <a:r>
              <a:rPr lang="en-US" sz="1600" dirty="0" smtClean="0"/>
              <a:t>DEC~LEAVIEWER- </a:t>
            </a:r>
            <a:r>
              <a:rPr lang="en-US" sz="1600" b="0" dirty="0"/>
              <a:t>views </a:t>
            </a:r>
            <a:r>
              <a:rPr lang="en-US" sz="1600" b="0" dirty="0" smtClean="0"/>
              <a:t>snapshot</a:t>
            </a:r>
            <a:endParaRPr lang="en-US" sz="1600" b="0" dirty="0"/>
          </a:p>
          <a:p>
            <a:endParaRPr lang="en-US" sz="1600" dirty="0" smtClean="0">
              <a:solidFill>
                <a:schemeClr val="tx1"/>
              </a:solidFill>
              <a:latin typeface="+mn-lt"/>
            </a:endParaRPr>
          </a:p>
          <a:p>
            <a:r>
              <a:rPr lang="en-US" sz="1600" dirty="0" smtClean="0">
                <a:solidFill>
                  <a:schemeClr val="tx1"/>
                </a:solidFill>
                <a:latin typeface="+mn-lt"/>
              </a:rPr>
              <a:t>*Choose 1 role per Group</a:t>
            </a:r>
            <a:endParaRPr lang="en-US" sz="1600" dirty="0">
              <a:solidFill>
                <a:schemeClr val="tx1"/>
              </a:solidFill>
              <a:latin typeface="+mn-lt"/>
            </a:endParaRPr>
          </a:p>
        </p:txBody>
      </p:sp>
      <p:pic>
        <p:nvPicPr>
          <p:cNvPr id="5"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b="8699"/>
          <a:stretch/>
        </p:blipFill>
        <p:spPr>
          <a:xfrm>
            <a:off x="7084540" y="1458622"/>
            <a:ext cx="1124001" cy="1097280"/>
          </a:xfrm>
          <a:prstGeom prst="rect">
            <a:avLst/>
          </a:prstGeom>
        </p:spPr>
      </p:pic>
      <p:sp>
        <p:nvSpPr>
          <p:cNvPr id="6" name="Slide Number Placeholder 5"/>
          <p:cNvSpPr>
            <a:spLocks noGrp="1"/>
          </p:cNvSpPr>
          <p:nvPr>
            <p:ph type="sldNum" sz="quarter" idx="12"/>
          </p:nvPr>
        </p:nvSpPr>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3779628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107" y="1335626"/>
            <a:ext cx="8536785" cy="4770537"/>
          </a:xfrm>
          <a:prstGeom prst="rect">
            <a:avLst/>
          </a:prstGeom>
        </p:spPr>
        <p:txBody>
          <a:bodyPr wrap="square">
            <a:spAutoFit/>
          </a:bodyPr>
          <a:lstStyle/>
          <a:p>
            <a:r>
              <a:rPr lang="en-US" sz="1600" dirty="0" smtClean="0"/>
              <a:t>Preferred Options:</a:t>
            </a:r>
          </a:p>
          <a:p>
            <a:pPr marL="285750" indent="-285750">
              <a:buFont typeface="Arial" panose="020B0604020202020204" pitchFamily="34" charset="0"/>
              <a:buChar char="•"/>
            </a:pPr>
            <a:r>
              <a:rPr lang="en-US" sz="1600" dirty="0" smtClean="0"/>
              <a:t>STF </a:t>
            </a:r>
            <a:r>
              <a:rPr lang="en-US" sz="1600" dirty="0"/>
              <a:t>Associated with the 5 Digit AU </a:t>
            </a:r>
            <a:r>
              <a:rPr lang="en-US" sz="1600" dirty="0" smtClean="0"/>
              <a:t>Code    </a:t>
            </a:r>
          </a:p>
          <a:p>
            <a:pPr marL="742950" lvl="1" indent="-285750">
              <a:buFont typeface="Arial" panose="020B0604020202020204" pitchFamily="34" charset="0"/>
              <a:buChar char="•"/>
            </a:pPr>
            <a:r>
              <a:rPr lang="en-US" sz="1600" dirty="0" smtClean="0"/>
              <a:t>User may only report Special Education staff (flag=1)</a:t>
            </a:r>
          </a:p>
          <a:p>
            <a:pPr marL="742950" lvl="1" indent="-285750">
              <a:buFont typeface="Arial" panose="020B0604020202020204" pitchFamily="34" charset="0"/>
              <a:buChar char="•"/>
            </a:pPr>
            <a:r>
              <a:rPr lang="en-US" sz="1600" dirty="0" smtClean="0"/>
              <a:t>Example: </a:t>
            </a:r>
            <a:r>
              <a:rPr lang="en-US" sz="1600" i="1" dirty="0" smtClean="0">
                <a:solidFill>
                  <a:schemeClr val="accent2"/>
                </a:solidFill>
              </a:rPr>
              <a:t>64043-STF~LEAUSER</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STF Associated with the 4 Digit District Code</a:t>
            </a:r>
          </a:p>
          <a:p>
            <a:pPr marL="742950" lvl="1" indent="-285750">
              <a:buFont typeface="Arial" panose="020B0604020202020204" pitchFamily="34" charset="0"/>
              <a:buChar char="•"/>
            </a:pPr>
            <a:r>
              <a:rPr lang="en-US" sz="1600" dirty="0"/>
              <a:t>User may report ALL staff data for the </a:t>
            </a:r>
            <a:r>
              <a:rPr lang="en-US" sz="1600" dirty="0" smtClean="0"/>
              <a:t>district - regular </a:t>
            </a:r>
            <a:r>
              <a:rPr lang="en-US" sz="1600" dirty="0" err="1" smtClean="0"/>
              <a:t>ed</a:t>
            </a:r>
            <a:r>
              <a:rPr lang="en-US" sz="1600" dirty="0" smtClean="0"/>
              <a:t> staff and Special Education staff or just regular </a:t>
            </a:r>
            <a:r>
              <a:rPr lang="en-US" sz="1600" dirty="0" err="1" smtClean="0"/>
              <a:t>ed</a:t>
            </a:r>
            <a:r>
              <a:rPr lang="en-US" sz="1600" dirty="0" smtClean="0"/>
              <a:t> staff</a:t>
            </a:r>
          </a:p>
          <a:p>
            <a:pPr marL="742950" lvl="1" indent="-285750">
              <a:buFont typeface="Arial" panose="020B0604020202020204" pitchFamily="34" charset="0"/>
              <a:buChar char="•"/>
            </a:pPr>
            <a:r>
              <a:rPr lang="en-US" sz="1600" dirty="0"/>
              <a:t>If you are reporting all staff be sure to be available to make changes to special education data in accordance with the timeline</a:t>
            </a:r>
            <a:r>
              <a:rPr lang="en-US" sz="1600" dirty="0" smtClean="0"/>
              <a:t>.</a:t>
            </a:r>
          </a:p>
          <a:p>
            <a:pPr marL="742950" lvl="1" indent="-285750">
              <a:buFont typeface="Arial" panose="020B0604020202020204" pitchFamily="34" charset="0"/>
              <a:buChar char="•"/>
            </a:pPr>
            <a:r>
              <a:rPr lang="en-US" sz="1600" dirty="0" smtClean="0"/>
              <a:t>Example: </a:t>
            </a:r>
            <a:r>
              <a:rPr lang="en-US" sz="1600" i="1" dirty="0" smtClean="0">
                <a:solidFill>
                  <a:schemeClr val="accent2"/>
                </a:solidFill>
              </a:rPr>
              <a:t>0030-STF~LEAUSER</a:t>
            </a:r>
            <a:endParaRPr lang="en-US" sz="1600" i="1" dirty="0">
              <a:solidFill>
                <a:schemeClr val="accent2"/>
              </a:solidFill>
            </a:endParaRPr>
          </a:p>
          <a:p>
            <a:pPr lvl="1"/>
            <a:endParaRPr lang="en-US" sz="1600" dirty="0"/>
          </a:p>
          <a:p>
            <a:endParaRPr lang="en-US" sz="1600" dirty="0" smtClean="0"/>
          </a:p>
          <a:p>
            <a:r>
              <a:rPr lang="en-US" sz="1600" dirty="0" smtClean="0"/>
              <a:t>Not Recommended:</a:t>
            </a:r>
          </a:p>
          <a:p>
            <a:pPr marL="285750" indent="-285750">
              <a:buFont typeface="Arial" panose="020B0604020202020204" pitchFamily="34" charset="0"/>
              <a:buChar char="•"/>
            </a:pPr>
            <a:r>
              <a:rPr lang="en-US" sz="1600" dirty="0" smtClean="0"/>
              <a:t>STF </a:t>
            </a:r>
            <a:r>
              <a:rPr lang="en-US" sz="1600" dirty="0"/>
              <a:t>Associated with the 4 Digit BOCES Code</a:t>
            </a:r>
          </a:p>
          <a:p>
            <a:pPr marL="742950" lvl="1" indent="-285750">
              <a:buFont typeface="Arial" panose="020B0604020202020204" pitchFamily="34" charset="0"/>
              <a:buChar char="•"/>
            </a:pPr>
            <a:r>
              <a:rPr lang="en-US" sz="1600" dirty="0"/>
              <a:t>User can report ALL staff for the BOCES – regular education and </a:t>
            </a:r>
            <a:r>
              <a:rPr lang="en-US" sz="1600" dirty="0" smtClean="0"/>
              <a:t>Special </a:t>
            </a:r>
            <a:r>
              <a:rPr lang="en-US" sz="1600" dirty="0"/>
              <a:t>E</a:t>
            </a:r>
            <a:r>
              <a:rPr lang="en-US" sz="1600" dirty="0" smtClean="0"/>
              <a:t>ducation</a:t>
            </a:r>
            <a:r>
              <a:rPr lang="en-US" sz="1600" dirty="0"/>
              <a:t>.  </a:t>
            </a:r>
            <a:endParaRPr lang="en-US" sz="1600" dirty="0" smtClean="0"/>
          </a:p>
          <a:p>
            <a:endParaRPr lang="en-US" sz="1600" dirty="0" smtClean="0"/>
          </a:p>
          <a:p>
            <a:pPr>
              <a:buFont typeface="Wingdings" panose="05000000000000000000" pitchFamily="2" charset="2"/>
              <a:buChar char="§"/>
            </a:pPr>
            <a:r>
              <a:rPr lang="en-US" sz="1600" dirty="0" smtClean="0"/>
              <a:t>A </a:t>
            </a:r>
            <a:r>
              <a:rPr lang="en-US" sz="1600" dirty="0"/>
              <a:t>User can only have 1 STF role associated with their login</a:t>
            </a:r>
          </a:p>
          <a:p>
            <a:pPr>
              <a:buFont typeface="Wingdings" panose="05000000000000000000" pitchFamily="2" charset="2"/>
              <a:buChar char="§"/>
            </a:pPr>
            <a:r>
              <a:rPr lang="en-US" sz="1600" dirty="0"/>
              <a:t>Districts and Administrative Units to determine structure</a:t>
            </a:r>
          </a:p>
        </p:txBody>
      </p:sp>
      <p:sp>
        <p:nvSpPr>
          <p:cNvPr id="7" name="TextBox 6"/>
          <p:cNvSpPr txBox="1"/>
          <p:nvPr/>
        </p:nvSpPr>
        <p:spPr>
          <a:xfrm>
            <a:off x="214107" y="222191"/>
            <a:ext cx="6212330" cy="584775"/>
          </a:xfrm>
          <a:prstGeom prst="rect">
            <a:avLst/>
          </a:prstGeom>
          <a:noFill/>
        </p:spPr>
        <p:txBody>
          <a:bodyPr wrap="square" rtlCol="0">
            <a:spAutoFit/>
          </a:bodyPr>
          <a:lstStyle/>
          <a:p>
            <a:r>
              <a:rPr lang="en-US" sz="3200" dirty="0" smtClean="0"/>
              <a:t>Identity Management – Staff Roles</a:t>
            </a:r>
            <a:endParaRPr lang="en-US" sz="3200"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37</a:t>
            </a:fld>
            <a:endParaRPr lang="en-US" dirty="0"/>
          </a:p>
        </p:txBody>
      </p:sp>
    </p:spTree>
    <p:extLst>
      <p:ext uri="{BB962C8B-B14F-4D97-AF65-F5344CB8AC3E}">
        <p14:creationId xmlns:p14="http://schemas.microsoft.com/office/powerpoint/2010/main" val="4192368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726FA2-3EC9-4717-AD62-D8C823692DD3}" type="slidenum">
              <a:rPr lang="en-US" smtClean="0"/>
              <a:pPr/>
              <a:t>38</a:t>
            </a:fld>
            <a:endParaRPr lang="en-US" dirty="0"/>
          </a:p>
        </p:txBody>
      </p:sp>
      <p:sp>
        <p:nvSpPr>
          <p:cNvPr id="3" name="Title 2"/>
          <p:cNvSpPr>
            <a:spLocks noGrp="1"/>
          </p:cNvSpPr>
          <p:nvPr>
            <p:ph type="ctrTitle"/>
          </p:nvPr>
        </p:nvSpPr>
        <p:spPr/>
        <p:txBody>
          <a:bodyPr/>
          <a:lstStyle/>
          <a:p>
            <a:r>
              <a:rPr lang="en-US" dirty="0" smtClean="0"/>
              <a:t>Data Pipeline Process</a:t>
            </a:r>
            <a:endParaRPr lang="en-US" dirty="0"/>
          </a:p>
        </p:txBody>
      </p:sp>
    </p:spTree>
    <p:extLst>
      <p:ext uri="{BB962C8B-B14F-4D97-AF65-F5344CB8AC3E}">
        <p14:creationId xmlns:p14="http://schemas.microsoft.com/office/powerpoint/2010/main" val="3476280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to access the Data Pipeline</a:t>
            </a:r>
            <a:endParaRPr lang="en-US" dirty="0"/>
          </a:p>
        </p:txBody>
      </p:sp>
      <p:sp>
        <p:nvSpPr>
          <p:cNvPr id="2" name="Content Placeholder 1"/>
          <p:cNvSpPr>
            <a:spLocks noGrp="1"/>
          </p:cNvSpPr>
          <p:nvPr>
            <p:ph idx="1"/>
          </p:nvPr>
        </p:nvSpPr>
        <p:spPr>
          <a:xfrm>
            <a:off x="363730" y="1249395"/>
            <a:ext cx="7886700" cy="4351338"/>
          </a:xfrm>
        </p:spPr>
        <p:txBody>
          <a:bodyPr/>
          <a:lstStyle/>
          <a:p>
            <a:r>
              <a:rPr lang="en-US" dirty="0">
                <a:hlinkClick r:id="rId3"/>
              </a:rPr>
              <a:t>https://</a:t>
            </a:r>
            <a:r>
              <a:rPr lang="en-US" dirty="0" smtClean="0">
                <a:hlinkClick r:id="rId3"/>
              </a:rPr>
              <a:t>cdeapps.cde.state.co.us/index.html</a:t>
            </a:r>
            <a:r>
              <a:rPr lang="en-US" dirty="0" smtClean="0"/>
              <a:t> </a:t>
            </a:r>
          </a:p>
          <a:p>
            <a:endParaRPr lang="en-US" dirty="0"/>
          </a:p>
          <a:p>
            <a:endParaRPr lang="en-US" dirty="0" smtClean="0"/>
          </a:p>
          <a:p>
            <a:pPr marL="0" indent="0">
              <a:buNone/>
            </a:pPr>
            <a:endParaRPr lang="en-US" dirty="0" smtClean="0"/>
          </a:p>
          <a:p>
            <a:endParaRPr lang="en-US" dirty="0"/>
          </a:p>
          <a:p>
            <a:pPr marL="0" indent="0">
              <a:buNone/>
            </a:pPr>
            <a:endParaRPr lang="en-US" dirty="0"/>
          </a:p>
        </p:txBody>
      </p:sp>
      <p:pic>
        <p:nvPicPr>
          <p:cNvPr id="6" name="Picture 5"/>
          <p:cNvPicPr>
            <a:picLocks noChangeAspect="1"/>
          </p:cNvPicPr>
          <p:nvPr/>
        </p:nvPicPr>
        <p:blipFill rotWithShape="1">
          <a:blip r:embed="rId4"/>
          <a:srcRect l="19364" t="10981" r="20763" b="2637"/>
          <a:stretch/>
        </p:blipFill>
        <p:spPr>
          <a:xfrm>
            <a:off x="2862842" y="1625979"/>
            <a:ext cx="4381054" cy="5056637"/>
          </a:xfrm>
          <a:prstGeom prst="rect">
            <a:avLst/>
          </a:prstGeom>
        </p:spPr>
      </p:pic>
      <p:sp>
        <p:nvSpPr>
          <p:cNvPr id="7" name="Left Arrow 6"/>
          <p:cNvSpPr/>
          <p:nvPr/>
        </p:nvSpPr>
        <p:spPr>
          <a:xfrm rot="10800000">
            <a:off x="2330812" y="4372670"/>
            <a:ext cx="532030" cy="2933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p:cNvSpPr txBox="1"/>
          <p:nvPr/>
        </p:nvSpPr>
        <p:spPr>
          <a:xfrm>
            <a:off x="433552" y="2033752"/>
            <a:ext cx="2338224" cy="1569660"/>
          </a:xfrm>
          <a:prstGeom prst="rect">
            <a:avLst/>
          </a:prstGeom>
          <a:noFill/>
        </p:spPr>
        <p:txBody>
          <a:bodyPr wrap="square" rtlCol="0">
            <a:spAutoFit/>
          </a:bodyPr>
          <a:lstStyle/>
          <a:p>
            <a:endParaRPr lang="en-US" sz="1600" dirty="0" smtClean="0">
              <a:solidFill>
                <a:srgbClr val="FF0000"/>
              </a:solidFill>
            </a:endParaRPr>
          </a:p>
          <a:p>
            <a:endParaRPr lang="en-US" sz="1600" dirty="0">
              <a:solidFill>
                <a:srgbClr val="FF0000"/>
              </a:solidFill>
            </a:endParaRPr>
          </a:p>
          <a:p>
            <a:endParaRPr lang="en-US" sz="1600" dirty="0" smtClean="0">
              <a:solidFill>
                <a:srgbClr val="FF0000"/>
              </a:solidFill>
            </a:endParaRPr>
          </a:p>
          <a:p>
            <a:r>
              <a:rPr lang="en-US" sz="1600" dirty="0" smtClean="0">
                <a:solidFill>
                  <a:srgbClr val="FF0000"/>
                </a:solidFill>
              </a:rPr>
              <a:t>*single sign-on login used for all CDE applications listed here</a:t>
            </a:r>
            <a:endParaRPr lang="en-US" sz="1600" dirty="0">
              <a:solidFill>
                <a:srgbClr val="FF0000"/>
              </a:solidFill>
            </a:endParaRPr>
          </a:p>
        </p:txBody>
      </p:sp>
      <p:sp>
        <p:nvSpPr>
          <p:cNvPr id="5" name="Slide Number Placeholder 4"/>
          <p:cNvSpPr>
            <a:spLocks noGrp="1"/>
          </p:cNvSpPr>
          <p:nvPr>
            <p:ph type="sldNum" sz="quarter" idx="12"/>
          </p:nvPr>
        </p:nvSpPr>
        <p:spPr/>
        <p:txBody>
          <a:bodyPr/>
          <a:lstStyle/>
          <a:p>
            <a:fld id="{67726FA2-3EC9-4717-AD62-D8C823692DD3}" type="slidenum">
              <a:rPr lang="en-US" smtClean="0"/>
              <a:pPr/>
              <a:t>39</a:t>
            </a:fld>
            <a:endParaRPr lang="en-US" dirty="0"/>
          </a:p>
        </p:txBody>
      </p:sp>
    </p:spTree>
    <p:extLst>
      <p:ext uri="{BB962C8B-B14F-4D97-AF65-F5344CB8AC3E}">
        <p14:creationId xmlns:p14="http://schemas.microsoft.com/office/powerpoint/2010/main" val="4063333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Special Education December Count Purpose</a:t>
            </a:r>
            <a:endParaRPr lang="en-US" dirty="0"/>
          </a:p>
        </p:txBody>
      </p:sp>
      <p:sp>
        <p:nvSpPr>
          <p:cNvPr id="4" name="Content Placeholder 3"/>
          <p:cNvSpPr>
            <a:spLocks noGrp="1"/>
          </p:cNvSpPr>
          <p:nvPr>
            <p:ph idx="1"/>
          </p:nvPr>
        </p:nvSpPr>
        <p:spPr/>
        <p:txBody>
          <a:bodyPr>
            <a:normAutofit fontScale="70000" lnSpcReduction="20000"/>
          </a:bodyPr>
          <a:lstStyle/>
          <a:p>
            <a:r>
              <a:rPr lang="en-US" b="1" dirty="0">
                <a:solidFill>
                  <a:schemeClr val="tx1"/>
                </a:solidFill>
                <a:latin typeface="+mn-lt"/>
              </a:rPr>
              <a:t>Purpose:</a:t>
            </a:r>
            <a:endParaRPr lang="en-US" dirty="0">
              <a:solidFill>
                <a:schemeClr val="tx1"/>
              </a:solidFill>
              <a:latin typeface="+mn-lt"/>
            </a:endParaRPr>
          </a:p>
          <a:p>
            <a:r>
              <a:rPr lang="en-US" dirty="0">
                <a:solidFill>
                  <a:schemeClr val="tx1"/>
                </a:solidFill>
                <a:latin typeface="+mn-lt"/>
              </a:rPr>
              <a:t>The purpose of the Special Education December Count Snapshot is to obtain data for the Annual Count of Students with </a:t>
            </a:r>
            <a:r>
              <a:rPr lang="en-US" dirty="0" smtClean="0">
                <a:solidFill>
                  <a:schemeClr val="tx1"/>
                </a:solidFill>
                <a:latin typeface="+mn-lt"/>
              </a:rPr>
              <a:t>Disabilities </a:t>
            </a:r>
            <a:r>
              <a:rPr lang="en-US" b="1" u="sng" dirty="0" smtClean="0">
                <a:solidFill>
                  <a:schemeClr val="accent2"/>
                </a:solidFill>
                <a:latin typeface="+mn-lt"/>
              </a:rPr>
              <a:t>as of December 1</a:t>
            </a:r>
            <a:r>
              <a:rPr lang="en-US" b="1" u="sng" baseline="30000" dirty="0" smtClean="0">
                <a:solidFill>
                  <a:schemeClr val="accent2"/>
                </a:solidFill>
                <a:latin typeface="+mn-lt"/>
              </a:rPr>
              <a:t>st</a:t>
            </a:r>
            <a:r>
              <a:rPr lang="en-US" b="1" u="sng" dirty="0" smtClean="0">
                <a:solidFill>
                  <a:schemeClr val="accent2"/>
                </a:solidFill>
                <a:latin typeface="+mn-lt"/>
              </a:rPr>
              <a:t> </a:t>
            </a:r>
            <a:r>
              <a:rPr lang="en-US" dirty="0">
                <a:solidFill>
                  <a:schemeClr val="tx1"/>
                </a:solidFill>
                <a:latin typeface="+mn-lt"/>
              </a:rPr>
              <a:t>in the State of Colorado and the associated Staff members to fulfill Federal and State reporting requirements. </a:t>
            </a:r>
            <a:endParaRPr lang="en-US" dirty="0" smtClean="0">
              <a:solidFill>
                <a:schemeClr val="tx1"/>
              </a:solidFill>
              <a:latin typeface="+mn-lt"/>
            </a:endParaRPr>
          </a:p>
          <a:p>
            <a:r>
              <a:rPr lang="en-US" dirty="0">
                <a:solidFill>
                  <a:schemeClr val="tx1"/>
                </a:solidFill>
                <a:latin typeface="+mn-lt"/>
              </a:rPr>
              <a:t>	</a:t>
            </a:r>
            <a:r>
              <a:rPr lang="en-US" dirty="0" smtClean="0">
                <a:solidFill>
                  <a:schemeClr val="tx1"/>
                </a:solidFill>
                <a:latin typeface="+mn-lt"/>
              </a:rPr>
              <a:t>		</a:t>
            </a:r>
            <a:r>
              <a:rPr lang="en-US" dirty="0">
                <a:solidFill>
                  <a:schemeClr val="tx1"/>
                </a:solidFill>
                <a:latin typeface="+mn-lt"/>
              </a:rPr>
              <a:t>  </a:t>
            </a:r>
          </a:p>
          <a:p>
            <a:r>
              <a:rPr lang="en-US" dirty="0">
                <a:solidFill>
                  <a:schemeClr val="tx1"/>
                </a:solidFill>
                <a:latin typeface="+mn-lt"/>
              </a:rPr>
              <a:t>Student:</a:t>
            </a:r>
          </a:p>
          <a:p>
            <a:r>
              <a:rPr lang="en-US" dirty="0">
                <a:solidFill>
                  <a:schemeClr val="tx1"/>
                </a:solidFill>
                <a:latin typeface="+mn-lt"/>
              </a:rPr>
              <a:t>Student data is used to meet federal reporting requirements, calculate Indicators 5, 6, 9, 10 Significant Disproportionality, generate sample lists for Indicator 8 Parent Surveys and record review, and determine ECEA funding for Students with Disabilities. </a:t>
            </a:r>
          </a:p>
          <a:p>
            <a:r>
              <a:rPr lang="en-US" dirty="0">
                <a:solidFill>
                  <a:schemeClr val="tx1"/>
                </a:solidFill>
                <a:latin typeface="+mn-lt"/>
              </a:rPr>
              <a:t> </a:t>
            </a:r>
          </a:p>
          <a:p>
            <a:r>
              <a:rPr lang="en-US" dirty="0">
                <a:solidFill>
                  <a:schemeClr val="tx1"/>
                </a:solidFill>
                <a:latin typeface="+mn-lt"/>
              </a:rPr>
              <a:t>Staff:</a:t>
            </a:r>
          </a:p>
          <a:p>
            <a:r>
              <a:rPr lang="en-US" dirty="0" smtClean="0">
                <a:solidFill>
                  <a:schemeClr val="tx1"/>
                </a:solidFill>
                <a:latin typeface="+mn-lt"/>
              </a:rPr>
              <a:t>Staff </a:t>
            </a:r>
            <a:r>
              <a:rPr lang="en-US" dirty="0">
                <a:solidFill>
                  <a:schemeClr val="tx1"/>
                </a:solidFill>
                <a:latin typeface="+mn-lt"/>
              </a:rPr>
              <a:t>data is used to meet federal reporting requirements and verify staff qualifications.  </a:t>
            </a:r>
          </a:p>
          <a:p>
            <a:r>
              <a:rPr lang="en-US" b="1" dirty="0">
                <a:solidFill>
                  <a:schemeClr val="tx1"/>
                </a:solidFill>
                <a:latin typeface="+mn-lt"/>
              </a:rPr>
              <a:t> </a:t>
            </a:r>
            <a:endParaRPr lang="en-US" dirty="0">
              <a:solidFill>
                <a:schemeClr val="tx1"/>
              </a:solidFill>
              <a:latin typeface="+mn-lt"/>
            </a:endParaRPr>
          </a:p>
          <a:p>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4</a:t>
            </a:fld>
            <a:endParaRPr lang="en-US" dirty="0"/>
          </a:p>
        </p:txBody>
      </p:sp>
    </p:spTree>
    <p:extLst>
      <p:ext uri="{BB962C8B-B14F-4D97-AF65-F5344CB8AC3E}">
        <p14:creationId xmlns:p14="http://schemas.microsoft.com/office/powerpoint/2010/main" val="2527181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Login</a:t>
            </a:r>
            <a:endParaRPr lang="en-US" dirty="0"/>
          </a:p>
        </p:txBody>
      </p:sp>
      <p:pic>
        <p:nvPicPr>
          <p:cNvPr id="2052"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063" t="13771" r="24720" b="27943"/>
          <a:stretch/>
        </p:blipFill>
        <p:spPr bwMode="auto">
          <a:xfrm>
            <a:off x="1363287" y="1418760"/>
            <a:ext cx="5772452" cy="418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14116" y="3050847"/>
            <a:ext cx="5067656" cy="553998"/>
          </a:xfrm>
          <a:prstGeom prst="rect">
            <a:avLst/>
          </a:prstGeom>
          <a:noFill/>
        </p:spPr>
        <p:txBody>
          <a:bodyPr wrap="square" rtlCol="0">
            <a:spAutoFit/>
          </a:bodyPr>
          <a:lstStyle/>
          <a:p>
            <a:r>
              <a:rPr lang="en-US" sz="1400" b="1" dirty="0" smtClean="0">
                <a:solidFill>
                  <a:srgbClr val="FF0000"/>
                </a:solidFill>
              </a:rPr>
              <a:t>Username is the email address associated with your </a:t>
            </a:r>
            <a:r>
              <a:rPr lang="en-US" sz="1400" b="1" dirty="0" err="1" smtClean="0">
                <a:solidFill>
                  <a:srgbClr val="FF0000"/>
                </a:solidFill>
              </a:rPr>
              <a:t>IdM</a:t>
            </a:r>
            <a:r>
              <a:rPr lang="en-US" sz="1400" b="1" dirty="0" smtClean="0">
                <a:solidFill>
                  <a:srgbClr val="FF0000"/>
                </a:solidFill>
              </a:rPr>
              <a:t> account</a:t>
            </a:r>
          </a:p>
          <a:p>
            <a:endParaRPr lang="en-US" sz="1600" b="1" dirty="0"/>
          </a:p>
        </p:txBody>
      </p:sp>
      <p:sp>
        <p:nvSpPr>
          <p:cNvPr id="6" name="TextBox 5"/>
          <p:cNvSpPr txBox="1"/>
          <p:nvPr/>
        </p:nvSpPr>
        <p:spPr>
          <a:xfrm>
            <a:off x="2914116" y="3358812"/>
            <a:ext cx="4533765" cy="307777"/>
          </a:xfrm>
          <a:prstGeom prst="rect">
            <a:avLst/>
          </a:prstGeom>
          <a:noFill/>
        </p:spPr>
        <p:txBody>
          <a:bodyPr wrap="square" rtlCol="0">
            <a:spAutoFit/>
          </a:bodyPr>
          <a:lstStyle/>
          <a:p>
            <a:r>
              <a:rPr lang="en-US" sz="1400" b="1" dirty="0" smtClean="0">
                <a:solidFill>
                  <a:srgbClr val="FF0000"/>
                </a:solidFill>
              </a:rPr>
              <a:t>Password specified by you  </a:t>
            </a:r>
            <a:endParaRPr lang="en-US" sz="1400" b="1" dirty="0">
              <a:solidFill>
                <a:srgbClr val="FF0000"/>
              </a:solidFill>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40</a:t>
            </a:fld>
            <a:endParaRPr lang="en-US" dirty="0"/>
          </a:p>
        </p:txBody>
      </p:sp>
    </p:spTree>
    <p:extLst>
      <p:ext uri="{BB962C8B-B14F-4D97-AF65-F5344CB8AC3E}">
        <p14:creationId xmlns:p14="http://schemas.microsoft.com/office/powerpoint/2010/main" val="862011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41</a:t>
            </a:fld>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91528" y="10314773"/>
            <a:ext cx="22375684" cy="1398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t="13800" r="71088" b="42000"/>
          <a:stretch/>
        </p:blipFill>
        <p:spPr bwMode="auto">
          <a:xfrm>
            <a:off x="1089659" y="1447800"/>
            <a:ext cx="462534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0880" y="2918460"/>
            <a:ext cx="4655820" cy="1569660"/>
          </a:xfrm>
          <a:prstGeom prst="rect">
            <a:avLst/>
          </a:prstGeom>
          <a:noFill/>
        </p:spPr>
        <p:txBody>
          <a:bodyPr wrap="square" rtlCol="0">
            <a:spAutoFit/>
          </a:bodyPr>
          <a:lstStyle/>
          <a:p>
            <a:pPr marL="285750" indent="-285750">
              <a:buFont typeface="Wingdings" panose="05000000000000000000" pitchFamily="2" charset="2"/>
              <a:buChar char="§"/>
            </a:pPr>
            <a:r>
              <a:rPr lang="en-US" sz="1600" dirty="0"/>
              <a:t>T</a:t>
            </a:r>
            <a:r>
              <a:rPr lang="en-US" sz="1600" dirty="0" smtClean="0"/>
              <a:t>he menu items listed on the left depend upon your </a:t>
            </a:r>
            <a:r>
              <a:rPr lang="en-US" sz="1600" dirty="0" err="1" smtClean="0"/>
              <a:t>IdM</a:t>
            </a:r>
            <a:r>
              <a:rPr lang="en-US" sz="1600" dirty="0" smtClean="0"/>
              <a:t> roles</a:t>
            </a:r>
          </a:p>
          <a:p>
            <a:pPr marL="742950" lvl="1" indent="-285750">
              <a:buFont typeface="Wingdings" panose="05000000000000000000" pitchFamily="2" charset="2"/>
              <a:buChar char="§"/>
            </a:pPr>
            <a:r>
              <a:rPr lang="en-US" sz="1600" dirty="0" smtClean="0"/>
              <a:t>Be </a:t>
            </a:r>
            <a:r>
              <a:rPr lang="en-US" sz="1600" dirty="0"/>
              <a:t>sure you see the ‘Special Education’ tab </a:t>
            </a:r>
            <a:r>
              <a:rPr lang="en-US" sz="1600" dirty="0" smtClean="0"/>
              <a:t>(SPE and/or DEC role)</a:t>
            </a:r>
          </a:p>
          <a:p>
            <a:pPr marL="742950" lvl="1" indent="-285750">
              <a:buFont typeface="Wingdings" panose="05000000000000000000" pitchFamily="2" charset="2"/>
              <a:buChar char="§"/>
            </a:pPr>
            <a:r>
              <a:rPr lang="en-US" sz="1600" dirty="0" smtClean="0"/>
              <a:t>Be sure you see the ‘Staff Profile’ tab (STF role) if you’re uploading staff data</a:t>
            </a:r>
          </a:p>
        </p:txBody>
      </p:sp>
      <p:cxnSp>
        <p:nvCxnSpPr>
          <p:cNvPr id="7" name="Straight Arrow Connector 6"/>
          <p:cNvCxnSpPr/>
          <p:nvPr/>
        </p:nvCxnSpPr>
        <p:spPr>
          <a:xfrm>
            <a:off x="381000" y="4175760"/>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4330" y="3934122"/>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 y="205740"/>
            <a:ext cx="5448300" cy="523220"/>
          </a:xfrm>
          <a:prstGeom prst="rect">
            <a:avLst/>
          </a:prstGeom>
          <a:noFill/>
        </p:spPr>
        <p:txBody>
          <a:bodyPr wrap="square" rtlCol="0">
            <a:spAutoFit/>
          </a:bodyPr>
          <a:lstStyle/>
          <a:p>
            <a:r>
              <a:rPr lang="en-US" sz="2800" dirty="0" smtClean="0"/>
              <a:t>Correct Access</a:t>
            </a:r>
            <a:endParaRPr lang="en-US" sz="2800" dirty="0"/>
          </a:p>
        </p:txBody>
      </p:sp>
    </p:spTree>
    <p:extLst>
      <p:ext uri="{BB962C8B-B14F-4D97-AF65-F5344CB8AC3E}">
        <p14:creationId xmlns:p14="http://schemas.microsoft.com/office/powerpoint/2010/main" val="3927847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Interchange Process Overview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9316408"/>
              </p:ext>
            </p:extLst>
          </p:nvPr>
        </p:nvGraphicFramePr>
        <p:xfrm>
          <a:off x="543192" y="125003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Up Arrow 6"/>
          <p:cNvSpPr/>
          <p:nvPr/>
        </p:nvSpPr>
        <p:spPr>
          <a:xfrm>
            <a:off x="1205587" y="3139808"/>
            <a:ext cx="609600" cy="489204"/>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342241" y="5307821"/>
            <a:ext cx="4484916" cy="1173299"/>
          </a:xfrm>
          <a:prstGeom prst="roundRect">
            <a:avLst/>
          </a:prstGeom>
          <a:solidFill>
            <a:schemeClr val="accent6"/>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tx1"/>
                </a:solidFill>
              </a:rPr>
              <a:t>Once No Errors in All Files Needed -&gt; Create Snapshot</a:t>
            </a:r>
            <a:endParaRPr lang="en-US" sz="2500" b="1" dirty="0">
              <a:solidFill>
                <a:schemeClr val="tx1"/>
              </a:solidFill>
            </a:endParaRPr>
          </a:p>
        </p:txBody>
      </p:sp>
      <p:sp>
        <p:nvSpPr>
          <p:cNvPr id="6" name="Bent-Up Arrow 5"/>
          <p:cNvSpPr/>
          <p:nvPr/>
        </p:nvSpPr>
        <p:spPr>
          <a:xfrm rot="5400000">
            <a:off x="1119759" y="5171913"/>
            <a:ext cx="1024642" cy="852986"/>
          </a:xfrm>
          <a:prstGeom prst="ben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6400800" y="3725056"/>
            <a:ext cx="314794" cy="26372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8079698" y="4557009"/>
            <a:ext cx="262328" cy="31479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67726FA2-3EC9-4717-AD62-D8C823692DD3}" type="slidenum">
              <a:rPr lang="en-US" smtClean="0"/>
              <a:pPr/>
              <a:t>42</a:t>
            </a:fld>
            <a:endParaRPr lang="en-US" dirty="0"/>
          </a:p>
        </p:txBody>
      </p:sp>
    </p:spTree>
    <p:extLst>
      <p:ext uri="{BB962C8B-B14F-4D97-AF65-F5344CB8AC3E}">
        <p14:creationId xmlns:p14="http://schemas.microsoft.com/office/powerpoint/2010/main" val="3301679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a:t>
            </a:r>
            <a:r>
              <a:rPr lang="en-US" baseline="30000" dirty="0" smtClean="0"/>
              <a:t>st</a:t>
            </a:r>
            <a:r>
              <a:rPr lang="en-US" dirty="0" smtClean="0"/>
              <a:t> Step: Format Checker *optional</a:t>
            </a:r>
            <a:endParaRPr lang="en-US" dirty="0"/>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smtClean="0"/>
              <a:t>Once the file is created, you have the option to run it through the </a:t>
            </a:r>
            <a:r>
              <a:rPr lang="en-US" sz="1400" i="1" dirty="0" smtClean="0">
                <a:solidFill>
                  <a:srgbClr val="101E8E"/>
                </a:solidFill>
              </a:rPr>
              <a:t>Format Checker</a:t>
            </a:r>
            <a:r>
              <a:rPr lang="en-US" sz="1400" dirty="0" smtClean="0"/>
              <a:t> to ensure all the bytes are correct.  </a:t>
            </a:r>
          </a:p>
          <a:p>
            <a:pPr>
              <a:lnSpc>
                <a:spcPct val="100000"/>
              </a:lnSpc>
              <a:spcBef>
                <a:spcPts val="0"/>
              </a:spcBef>
            </a:pPr>
            <a:r>
              <a:rPr lang="en-US" sz="1400" dirty="0" smtClean="0"/>
              <a:t>The system checks the first row of data only.</a:t>
            </a:r>
          </a:p>
          <a:p>
            <a:pPr>
              <a:lnSpc>
                <a:spcPct val="100000"/>
              </a:lnSpc>
              <a:spcBef>
                <a:spcPts val="0"/>
              </a:spcBef>
            </a:pPr>
            <a:r>
              <a:rPr lang="en-US" sz="1400" dirty="0" smtClean="0"/>
              <a:t>All fields PASS = Ready to upload   </a:t>
            </a:r>
          </a:p>
        </p:txBody>
      </p:sp>
      <p:sp>
        <p:nvSpPr>
          <p:cNvPr id="5" name="Left Arrow 4"/>
          <p:cNvSpPr/>
          <p:nvPr/>
        </p:nvSpPr>
        <p:spPr>
          <a:xfrm rot="10800000">
            <a:off x="593584" y="2888690"/>
            <a:ext cx="684879" cy="35206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3" t="22421" r="49408" b="30948"/>
          <a:stretch/>
        </p:blipFill>
        <p:spPr bwMode="auto">
          <a:xfrm>
            <a:off x="1188522" y="2376263"/>
            <a:ext cx="6296526" cy="355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43</a:t>
            </a:fld>
            <a:endParaRPr lang="en-US" dirty="0"/>
          </a:p>
        </p:txBody>
      </p:sp>
    </p:spTree>
    <p:extLst>
      <p:ext uri="{BB962C8B-B14F-4D97-AF65-F5344CB8AC3E}">
        <p14:creationId xmlns:p14="http://schemas.microsoft.com/office/powerpoint/2010/main" val="3961542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2: Data File Upload</a:t>
            </a:r>
            <a:endParaRPr lang="en-US" dirty="0"/>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smtClean="0"/>
              <a:t>Click on </a:t>
            </a:r>
            <a:r>
              <a:rPr lang="en-US" sz="1400" i="1" dirty="0" smtClean="0">
                <a:solidFill>
                  <a:srgbClr val="0070C0"/>
                </a:solidFill>
              </a:rPr>
              <a:t>File Upload/</a:t>
            </a:r>
            <a:r>
              <a:rPr lang="en-US" sz="1400" i="1" dirty="0" smtClean="0">
                <a:solidFill>
                  <a:srgbClr val="101E8E"/>
                </a:solidFill>
              </a:rPr>
              <a:t>Data </a:t>
            </a:r>
            <a:r>
              <a:rPr lang="en-US" sz="1400" i="1" dirty="0">
                <a:solidFill>
                  <a:srgbClr val="101E8E"/>
                </a:solidFill>
              </a:rPr>
              <a:t>File </a:t>
            </a:r>
            <a:r>
              <a:rPr lang="en-US" sz="1400" i="1" dirty="0" smtClean="0">
                <a:solidFill>
                  <a:srgbClr val="101E8E"/>
                </a:solidFill>
              </a:rPr>
              <a:t>Upload</a:t>
            </a:r>
          </a:p>
          <a:p>
            <a:pPr>
              <a:lnSpc>
                <a:spcPct val="100000"/>
              </a:lnSpc>
              <a:spcBef>
                <a:spcPts val="0"/>
              </a:spcBef>
            </a:pPr>
            <a:r>
              <a:rPr lang="en-US" sz="1400" dirty="0" smtClean="0"/>
              <a:t>Choose File Type and School Year. Organization should populate with your AU. </a:t>
            </a:r>
          </a:p>
          <a:p>
            <a:pPr>
              <a:lnSpc>
                <a:spcPct val="100000"/>
              </a:lnSpc>
              <a:spcBef>
                <a:spcPts val="0"/>
              </a:spcBef>
            </a:pPr>
            <a:r>
              <a:rPr lang="en-US" sz="1400" dirty="0" smtClean="0"/>
              <a:t>Click on </a:t>
            </a:r>
            <a:r>
              <a:rPr lang="en-US" sz="1400" dirty="0" smtClean="0">
                <a:solidFill>
                  <a:srgbClr val="0070C0"/>
                </a:solidFill>
              </a:rPr>
              <a:t>Browse</a:t>
            </a:r>
            <a:r>
              <a:rPr lang="en-US" sz="1400" dirty="0" smtClean="0"/>
              <a:t> to locate </a:t>
            </a:r>
            <a:r>
              <a:rPr lang="en-US" sz="1400" dirty="0"/>
              <a:t>File</a:t>
            </a:r>
          </a:p>
          <a:p>
            <a:pPr>
              <a:lnSpc>
                <a:spcPct val="100000"/>
              </a:lnSpc>
              <a:spcBef>
                <a:spcPts val="0"/>
              </a:spcBef>
            </a:pPr>
            <a:r>
              <a:rPr lang="en-US" sz="1400" dirty="0"/>
              <a:t>Choose </a:t>
            </a:r>
            <a:r>
              <a:rPr lang="en-US" sz="1400" i="1" dirty="0" smtClean="0">
                <a:solidFill>
                  <a:srgbClr val="101E8E"/>
                </a:solidFill>
              </a:rPr>
              <a:t>Replace</a:t>
            </a:r>
          </a:p>
          <a:p>
            <a:pPr>
              <a:lnSpc>
                <a:spcPct val="100000"/>
              </a:lnSpc>
              <a:spcBef>
                <a:spcPts val="0"/>
              </a:spcBef>
            </a:pPr>
            <a:r>
              <a:rPr lang="en-US" sz="1400" dirty="0"/>
              <a:t>Hit</a:t>
            </a:r>
            <a:r>
              <a:rPr lang="en-US" sz="1400" i="1" dirty="0" smtClean="0">
                <a:solidFill>
                  <a:srgbClr val="101E8E"/>
                </a:solidFill>
              </a:rPr>
              <a:t> </a:t>
            </a:r>
            <a:r>
              <a:rPr lang="en-US" sz="1400" i="1" dirty="0" smtClean="0">
                <a:solidFill>
                  <a:srgbClr val="00B050"/>
                </a:solidFill>
              </a:rPr>
              <a:t>Submit</a:t>
            </a:r>
          </a:p>
          <a:p>
            <a:pPr>
              <a:lnSpc>
                <a:spcPct val="100000"/>
              </a:lnSpc>
              <a:spcBef>
                <a:spcPts val="0"/>
              </a:spcBef>
            </a:pPr>
            <a:r>
              <a:rPr lang="en-US" sz="1400" dirty="0" smtClean="0"/>
              <a:t>Note message in green below.  A </a:t>
            </a:r>
            <a:r>
              <a:rPr lang="en-US" sz="1400" i="1" dirty="0" smtClean="0">
                <a:solidFill>
                  <a:srgbClr val="101E8E"/>
                </a:solidFill>
              </a:rPr>
              <a:t>Batch ID </a:t>
            </a:r>
            <a:r>
              <a:rPr lang="en-US" sz="1400" dirty="0" smtClean="0"/>
              <a:t>will be created. </a:t>
            </a:r>
            <a:endParaRPr lang="en-US" sz="1400" i="1" dirty="0" smtClean="0">
              <a:solidFill>
                <a:srgbClr val="101E8E"/>
              </a:solidFill>
            </a:endParaRPr>
          </a:p>
          <a:p>
            <a:pPr>
              <a:lnSpc>
                <a:spcPct val="100000"/>
              </a:lnSpc>
              <a:spcBef>
                <a:spcPts val="0"/>
              </a:spcBef>
            </a:pPr>
            <a:endParaRPr lang="en-US" sz="1400" dirty="0" smtClean="0"/>
          </a:p>
        </p:txBody>
      </p:sp>
      <p:sp>
        <p:nvSpPr>
          <p:cNvPr id="5" name="Left Arrow 4"/>
          <p:cNvSpPr/>
          <p:nvPr/>
        </p:nvSpPr>
        <p:spPr>
          <a:xfrm rot="10800000">
            <a:off x="143871" y="3617319"/>
            <a:ext cx="671476" cy="3143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0" name="Straight Arrow Connector 9"/>
          <p:cNvCxnSpPr/>
          <p:nvPr/>
        </p:nvCxnSpPr>
        <p:spPr>
          <a:xfrm>
            <a:off x="3476625" y="2896124"/>
            <a:ext cx="809625" cy="6286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 t="22208" r="43276" b="35178"/>
          <a:stretch/>
        </p:blipFill>
        <p:spPr bwMode="auto">
          <a:xfrm>
            <a:off x="815347" y="2896124"/>
            <a:ext cx="7060987" cy="332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7726FA2-3EC9-4717-AD62-D8C823692DD3}" type="slidenum">
              <a:rPr lang="en-US" smtClean="0"/>
              <a:pPr/>
              <a:t>44</a:t>
            </a:fld>
            <a:endParaRPr lang="en-US" dirty="0"/>
          </a:p>
        </p:txBody>
      </p:sp>
    </p:spTree>
    <p:extLst>
      <p:ext uri="{BB962C8B-B14F-4D97-AF65-F5344CB8AC3E}">
        <p14:creationId xmlns:p14="http://schemas.microsoft.com/office/powerpoint/2010/main" val="3383917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File Upload: Email Confirmation</a:t>
            </a:r>
            <a:r>
              <a:rPr lang="en-US" dirty="0"/>
              <a:t/>
            </a:r>
            <a:br>
              <a:rPr lang="en-US" dirty="0"/>
            </a:br>
            <a:endParaRPr lang="en-US" dirty="0"/>
          </a:p>
        </p:txBody>
      </p:sp>
      <p:sp>
        <p:nvSpPr>
          <p:cNvPr id="2" name="Content Placeholder 1"/>
          <p:cNvSpPr>
            <a:spLocks noGrp="1"/>
          </p:cNvSpPr>
          <p:nvPr>
            <p:ph idx="1"/>
          </p:nvPr>
        </p:nvSpPr>
        <p:spPr/>
        <p:txBody>
          <a:bodyPr/>
          <a:lstStyle/>
          <a:p>
            <a:r>
              <a:rPr lang="en-US" sz="1800" dirty="0" smtClean="0">
                <a:solidFill>
                  <a:srgbClr val="0070C0"/>
                </a:solidFill>
              </a:rPr>
              <a:t>Check email to ensure file was successfully uploaded</a:t>
            </a:r>
          </a:p>
          <a:p>
            <a:pPr marL="0" indent="0">
              <a:buNone/>
            </a:pPr>
            <a:endParaRPr lang="en-US" sz="1800" dirty="0">
              <a:solidFill>
                <a:srgbClr val="0070C0"/>
              </a:solidFill>
            </a:endParaRPr>
          </a:p>
          <a:p>
            <a:pPr marL="0" indent="0">
              <a:buNone/>
            </a:pPr>
            <a:r>
              <a:rPr lang="en-US" sz="1800" dirty="0" smtClean="0">
                <a:solidFill>
                  <a:srgbClr val="0070C0"/>
                </a:solidFill>
              </a:rPr>
              <a:t>Below is an email in a case where the file didn’t successfully upload. Additional details are provided</a:t>
            </a:r>
          </a:p>
          <a:p>
            <a:pPr marL="0" indent="0">
              <a:buNone/>
            </a:pPr>
            <a:endParaRPr lang="en-US" dirty="0" smtClean="0"/>
          </a:p>
        </p:txBody>
      </p:sp>
      <p:sp>
        <p:nvSpPr>
          <p:cNvPr id="4" name="Rectangle 3"/>
          <p:cNvSpPr/>
          <p:nvPr/>
        </p:nvSpPr>
        <p:spPr>
          <a:xfrm>
            <a:off x="342899" y="2751594"/>
            <a:ext cx="6858001" cy="341632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This message is to notify you of the Data Pipeline </a:t>
            </a:r>
            <a:r>
              <a:rPr lang="en-US" dirty="0" smtClean="0">
                <a:latin typeface="Calibri" panose="020F0502020204030204" pitchFamily="34" charset="0"/>
                <a:ea typeface="Calibri" panose="020F0502020204030204" pitchFamily="34" charset="0"/>
                <a:cs typeface="Consolas" panose="020B0609020204030204" pitchFamily="49" charset="0"/>
              </a:rPr>
              <a:t>file upload </a:t>
            </a:r>
            <a:r>
              <a:rPr lang="en-US" dirty="0">
                <a:latin typeface="Calibri" panose="020F0502020204030204" pitchFamily="34" charset="0"/>
                <a:ea typeface="Calibri" panose="020F0502020204030204" pitchFamily="34" charset="0"/>
                <a:cs typeface="Consolas" panose="020B0609020204030204" pitchFamily="49" charset="0"/>
              </a:rPr>
              <a:t>errors. The errors must be corrected and the file must be uploaded again.</a:t>
            </a:r>
          </a:p>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 </a:t>
            </a:r>
            <a:r>
              <a:rPr lang="en-US" dirty="0" smtClean="0">
                <a:latin typeface="Calibri" panose="020F0502020204030204" pitchFamily="34" charset="0"/>
                <a:ea typeface="Calibri" panose="020F0502020204030204" pitchFamily="34" charset="0"/>
                <a:cs typeface="Consolas" panose="020B0609020204030204" pitchFamily="49" charset="0"/>
              </a:rPr>
              <a:t>File </a:t>
            </a:r>
            <a:r>
              <a:rPr lang="en-US" dirty="0">
                <a:latin typeface="Calibri" panose="020F0502020204030204" pitchFamily="34" charset="0"/>
                <a:ea typeface="Calibri" panose="020F0502020204030204" pitchFamily="34" charset="0"/>
                <a:cs typeface="Consolas" panose="020B0609020204030204" pitchFamily="49" charset="0"/>
              </a:rPr>
              <a:t>Submission Processed by Data Pipeline: </a:t>
            </a:r>
          </a:p>
          <a:p>
            <a:r>
              <a:rPr lang="en-US" dirty="0">
                <a:latin typeface="Calibri" panose="020F0502020204030204" pitchFamily="34" charset="0"/>
                <a:ea typeface="Calibri" panose="020F0502020204030204" pitchFamily="34" charset="0"/>
                <a:cs typeface="Consolas" panose="020B0609020204030204" pitchFamily="49" charset="0"/>
              </a:rPr>
              <a:t>        Submission ID:             </a:t>
            </a:r>
            <a:r>
              <a:rPr lang="en-US" dirty="0" smtClean="0">
                <a:latin typeface="Calibri" panose="020F0502020204030204" pitchFamily="34" charset="0"/>
                <a:ea typeface="Calibri" panose="020F0502020204030204" pitchFamily="34" charset="0"/>
                <a:cs typeface="Consolas" panose="020B0609020204030204" pitchFamily="49" charset="0"/>
              </a:rPr>
              <a:t>	46765</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Date:                 </a:t>
            </a:r>
            <a:r>
              <a:rPr lang="en-US" dirty="0" smtClean="0">
                <a:latin typeface="Calibri" panose="020F0502020204030204" pitchFamily="34" charset="0"/>
                <a:ea typeface="Calibri" panose="020F0502020204030204" pitchFamily="34" charset="0"/>
                <a:cs typeface="Consolas" panose="020B0609020204030204" pitchFamily="49" charset="0"/>
              </a:rPr>
              <a:t>			05/02/2017 </a:t>
            </a:r>
            <a:r>
              <a:rPr lang="en-US" dirty="0">
                <a:latin typeface="Calibri" panose="020F0502020204030204" pitchFamily="34" charset="0"/>
                <a:ea typeface="Calibri" panose="020F0502020204030204" pitchFamily="34" charset="0"/>
                <a:cs typeface="Consolas" panose="020B0609020204030204" pitchFamily="49" charset="0"/>
              </a:rPr>
              <a:t>03:18 PM</a:t>
            </a:r>
          </a:p>
          <a:p>
            <a:r>
              <a:rPr lang="en-US" dirty="0">
                <a:latin typeface="Calibri" panose="020F0502020204030204" pitchFamily="34" charset="0"/>
                <a:ea typeface="Calibri" panose="020F0502020204030204" pitchFamily="34" charset="0"/>
                <a:cs typeface="Consolas" panose="020B0609020204030204" pitchFamily="49" charset="0"/>
              </a:rPr>
              <a:t>        Name:                </a:t>
            </a:r>
            <a:r>
              <a:rPr lang="en-US" dirty="0" smtClean="0">
                <a:latin typeface="Calibri" panose="020F0502020204030204" pitchFamily="34" charset="0"/>
                <a:ea typeface="Calibri" panose="020F0502020204030204" pitchFamily="34" charset="0"/>
                <a:cs typeface="Consolas" panose="020B0609020204030204" pitchFamily="49" charset="0"/>
              </a:rPr>
              <a:t>		Lindsey Heitman</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Year:                 </a:t>
            </a:r>
            <a:r>
              <a:rPr lang="en-US" dirty="0" smtClean="0">
                <a:latin typeface="Calibri" panose="020F0502020204030204" pitchFamily="34" charset="0"/>
                <a:ea typeface="Calibri" panose="020F0502020204030204" pitchFamily="34" charset="0"/>
                <a:cs typeface="Consolas" panose="020B0609020204030204" pitchFamily="49" charset="0"/>
              </a:rPr>
              <a:t>			2017</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User ID:              </a:t>
            </a:r>
            <a:r>
              <a:rPr lang="en-US" dirty="0" smtClean="0">
                <a:latin typeface="Calibri" panose="020F0502020204030204" pitchFamily="34" charset="0"/>
                <a:ea typeface="Calibri" panose="020F0502020204030204" pitchFamily="34" charset="0"/>
                <a:cs typeface="Consolas" panose="020B0609020204030204" pitchFamily="49" charset="0"/>
              </a:rPr>
              <a:t>		</a:t>
            </a:r>
            <a:r>
              <a:rPr lang="en-US" u="sng" dirty="0" smtClean="0">
                <a:solidFill>
                  <a:srgbClr val="0563C1"/>
                </a:solidFill>
                <a:latin typeface="Calibri" panose="020F0502020204030204" pitchFamily="34" charset="0"/>
                <a:ea typeface="Calibri" panose="020F0502020204030204" pitchFamily="34" charset="0"/>
                <a:cs typeface="Consolas" panose="020B0609020204030204" pitchFamily="49" charset="0"/>
              </a:rPr>
              <a:t>heitman_l</a:t>
            </a:r>
            <a:r>
              <a:rPr lang="en-US" u="sng" dirty="0" smtClean="0">
                <a:solidFill>
                  <a:srgbClr val="0563C1"/>
                </a:solidFill>
                <a:latin typeface="Calibri" panose="020F0502020204030204" pitchFamily="34" charset="0"/>
                <a:ea typeface="Calibri" panose="020F0502020204030204" pitchFamily="34" charset="0"/>
                <a:cs typeface="Consolas" panose="020B0609020204030204" pitchFamily="49" charset="0"/>
                <a:hlinkClick r:id="rId2"/>
              </a:rPr>
              <a:t>@cde.state.co.us</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File Name:              </a:t>
            </a:r>
            <a:r>
              <a:rPr lang="en-US" dirty="0" smtClean="0">
                <a:latin typeface="Calibri" panose="020F0502020204030204" pitchFamily="34" charset="0"/>
                <a:ea typeface="Calibri" panose="020F0502020204030204" pitchFamily="34" charset="0"/>
                <a:cs typeface="Consolas" panose="020B0609020204030204" pitchFamily="49" charset="0"/>
              </a:rPr>
              <a:t>		Participation_1617.xlsx</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Error:                 </a:t>
            </a:r>
            <a:r>
              <a:rPr lang="en-US" dirty="0" smtClean="0">
                <a:latin typeface="Calibri" panose="020F0502020204030204" pitchFamily="34" charset="0"/>
                <a:ea typeface="Calibri" panose="020F0502020204030204" pitchFamily="34" charset="0"/>
                <a:cs typeface="Consolas" panose="020B0609020204030204" pitchFamily="49" charset="0"/>
              </a:rPr>
              <a:t>		Error </a:t>
            </a:r>
            <a:r>
              <a:rPr lang="en-US" dirty="0">
                <a:latin typeface="Calibri" panose="020F0502020204030204" pitchFamily="34" charset="0"/>
                <a:ea typeface="Calibri" panose="020F0502020204030204" pitchFamily="34" charset="0"/>
                <a:cs typeface="Consolas" panose="020B0609020204030204" pitchFamily="49" charset="0"/>
              </a:rPr>
              <a:t>in file upload with batch id : 46765</a:t>
            </a:r>
            <a:endParaRPr lang="en-US" dirty="0">
              <a:effectLst/>
              <a:latin typeface="Calibri" panose="020F0502020204030204" pitchFamily="34" charset="0"/>
              <a:ea typeface="Calibri" panose="020F0502020204030204" pitchFamily="34" charset="0"/>
              <a:cs typeface="Consolas" panose="020B0609020204030204" pitchFamily="49" charset="0"/>
            </a:endParaRPr>
          </a:p>
        </p:txBody>
      </p:sp>
      <p:sp>
        <p:nvSpPr>
          <p:cNvPr id="5" name="Slide Number Placeholder 4"/>
          <p:cNvSpPr>
            <a:spLocks noGrp="1"/>
          </p:cNvSpPr>
          <p:nvPr>
            <p:ph type="sldNum" sz="quarter" idx="12"/>
          </p:nvPr>
        </p:nvSpPr>
        <p:spPr/>
        <p:txBody>
          <a:bodyPr/>
          <a:lstStyle/>
          <a:p>
            <a:fld id="{67726FA2-3EC9-4717-AD62-D8C823692DD3}" type="slidenum">
              <a:rPr lang="en-US" smtClean="0"/>
              <a:pPr/>
              <a:t>45</a:t>
            </a:fld>
            <a:endParaRPr lang="en-US" dirty="0"/>
          </a:p>
        </p:txBody>
      </p:sp>
    </p:spTree>
    <p:extLst>
      <p:ext uri="{BB962C8B-B14F-4D97-AF65-F5344CB8AC3E}">
        <p14:creationId xmlns:p14="http://schemas.microsoft.com/office/powerpoint/2010/main" val="21848989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3: Batch Maintenance – Very Important Step</a:t>
            </a:r>
            <a:endParaRPr lang="en-US" dirty="0"/>
          </a:p>
        </p:txBody>
      </p:sp>
      <p:sp>
        <p:nvSpPr>
          <p:cNvPr id="2" name="Content Placeholder 1"/>
          <p:cNvSpPr>
            <a:spLocks noGrp="1"/>
          </p:cNvSpPr>
          <p:nvPr>
            <p:ph idx="1"/>
          </p:nvPr>
        </p:nvSpPr>
        <p:spPr/>
        <p:txBody>
          <a:bodyPr/>
          <a:lstStyle/>
          <a:p>
            <a:r>
              <a:rPr lang="en-US" sz="1400" dirty="0" smtClean="0">
                <a:solidFill>
                  <a:schemeClr val="tx1"/>
                </a:solidFill>
              </a:rPr>
              <a:t>Check </a:t>
            </a:r>
            <a:r>
              <a:rPr lang="en-US" sz="1400" dirty="0">
                <a:solidFill>
                  <a:schemeClr val="tx1"/>
                </a:solidFill>
              </a:rPr>
              <a:t>Batch </a:t>
            </a:r>
            <a:r>
              <a:rPr lang="en-US" sz="1400" dirty="0" smtClean="0">
                <a:solidFill>
                  <a:schemeClr val="tx1"/>
                </a:solidFill>
              </a:rPr>
              <a:t>Maintenance </a:t>
            </a:r>
            <a:r>
              <a:rPr lang="en-US" sz="1400" dirty="0">
                <a:solidFill>
                  <a:schemeClr val="tx1"/>
                </a:solidFill>
              </a:rPr>
              <a:t>to ensure files have </a:t>
            </a:r>
            <a:r>
              <a:rPr lang="en-US" sz="1400" dirty="0" smtClean="0">
                <a:solidFill>
                  <a:schemeClr val="tx1"/>
                </a:solidFill>
              </a:rPr>
              <a:t>processed </a:t>
            </a:r>
            <a:r>
              <a:rPr lang="en-US" sz="1400" dirty="0">
                <a:solidFill>
                  <a:schemeClr val="tx1"/>
                </a:solidFill>
              </a:rPr>
              <a:t>successfully</a:t>
            </a:r>
            <a:r>
              <a:rPr lang="en-US" sz="1400" dirty="0" smtClean="0">
                <a:solidFill>
                  <a:schemeClr val="tx1"/>
                </a:solidFill>
              </a:rPr>
              <a:t>. </a:t>
            </a:r>
            <a:endParaRPr lang="en-US" sz="1400" dirty="0">
              <a:solidFill>
                <a:schemeClr val="tx1"/>
              </a:solidFill>
            </a:endParaRPr>
          </a:p>
          <a:p>
            <a:r>
              <a:rPr lang="en-US" sz="1400" dirty="0">
                <a:solidFill>
                  <a:schemeClr val="tx1"/>
                </a:solidFill>
              </a:rPr>
              <a:t>Processed Indicator will say “YES”. </a:t>
            </a:r>
            <a:r>
              <a:rPr lang="en-US" sz="1400" dirty="0" smtClean="0">
                <a:solidFill>
                  <a:schemeClr val="tx1"/>
                </a:solidFill>
              </a:rPr>
              <a:t>  If blank or “No”, file did </a:t>
            </a:r>
            <a:r>
              <a:rPr lang="en-US" sz="1400" u="sng" dirty="0" smtClean="0">
                <a:solidFill>
                  <a:schemeClr val="tx1"/>
                </a:solidFill>
              </a:rPr>
              <a:t>not </a:t>
            </a:r>
            <a:r>
              <a:rPr lang="en-US" sz="1400" dirty="0" smtClean="0">
                <a:solidFill>
                  <a:schemeClr val="tx1"/>
                </a:solidFill>
              </a:rPr>
              <a:t>process successfully </a:t>
            </a:r>
          </a:p>
          <a:p>
            <a:pPr lvl="0"/>
            <a:r>
              <a:rPr lang="en-US" sz="1400" dirty="0">
                <a:solidFill>
                  <a:schemeClr val="tx1"/>
                </a:solidFill>
              </a:rPr>
              <a:t>Check Record Count, Error Count, and make sure submitted date and time look accurate. </a:t>
            </a:r>
          </a:p>
          <a:p>
            <a:pPr marL="45720" indent="0">
              <a:buNone/>
            </a:pPr>
            <a:endParaRPr lang="en-US" sz="1400" dirty="0"/>
          </a:p>
          <a:p>
            <a:pPr marL="0" indent="0">
              <a:buNone/>
            </a:pP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14" r="23007" b="31888"/>
          <a:stretch/>
        </p:blipFill>
        <p:spPr bwMode="auto">
          <a:xfrm>
            <a:off x="613562" y="2427891"/>
            <a:ext cx="7616038" cy="284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124831" y="2713091"/>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Rectangle 3"/>
          <p:cNvSpPr/>
          <p:nvPr/>
        </p:nvSpPr>
        <p:spPr>
          <a:xfrm>
            <a:off x="5224072" y="4009869"/>
            <a:ext cx="719528" cy="7719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8551" y="3927423"/>
            <a:ext cx="2555823" cy="261610"/>
          </a:xfrm>
          <a:prstGeom prst="rect">
            <a:avLst/>
          </a:prstGeom>
          <a:noFill/>
        </p:spPr>
        <p:txBody>
          <a:bodyPr wrap="square" rtlCol="0">
            <a:spAutoFit/>
          </a:bodyPr>
          <a:lstStyle/>
          <a:p>
            <a:r>
              <a:rPr lang="en-US" sz="1100" b="1" dirty="0" smtClean="0">
                <a:solidFill>
                  <a:srgbClr val="FF0000"/>
                </a:solidFill>
              </a:rPr>
              <a:t>*Processed Indicator should say Yes</a:t>
            </a:r>
            <a:endParaRPr lang="en-US" sz="1100" b="1" dirty="0">
              <a:solidFill>
                <a:srgbClr val="FF0000"/>
              </a:solidFill>
            </a:endParaRPr>
          </a:p>
        </p:txBody>
      </p:sp>
      <p:sp>
        <p:nvSpPr>
          <p:cNvPr id="6" name="Slide Number Placeholder 5"/>
          <p:cNvSpPr>
            <a:spLocks noGrp="1"/>
          </p:cNvSpPr>
          <p:nvPr>
            <p:ph type="sldNum" sz="quarter" idx="12"/>
          </p:nvPr>
        </p:nvSpPr>
        <p:spPr/>
        <p:txBody>
          <a:bodyPr/>
          <a:lstStyle/>
          <a:p>
            <a:fld id="{67726FA2-3EC9-4717-AD62-D8C823692DD3}" type="slidenum">
              <a:rPr lang="en-US" smtClean="0"/>
              <a:pPr/>
              <a:t>46</a:t>
            </a:fld>
            <a:endParaRPr lang="en-US" dirty="0"/>
          </a:p>
        </p:txBody>
      </p:sp>
    </p:spTree>
    <p:extLst>
      <p:ext uri="{BB962C8B-B14F-4D97-AF65-F5344CB8AC3E}">
        <p14:creationId xmlns:p14="http://schemas.microsoft.com/office/powerpoint/2010/main" val="4260912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solidFill>
                  <a:schemeClr val="tx1"/>
                </a:solidFill>
              </a:rPr>
              <a:t>File Won’t Upload?? Check for these… </a:t>
            </a:r>
            <a:endParaRPr lang="en-US" sz="3200" dirty="0">
              <a:solidFill>
                <a:schemeClr val="tx1"/>
              </a:solidFill>
            </a:endParaRPr>
          </a:p>
        </p:txBody>
      </p:sp>
      <p:sp>
        <p:nvSpPr>
          <p:cNvPr id="5" name="Content Placeholder 4"/>
          <p:cNvSpPr>
            <a:spLocks noGrp="1"/>
          </p:cNvSpPr>
          <p:nvPr>
            <p:ph idx="1"/>
          </p:nvPr>
        </p:nvSpPr>
        <p:spPr>
          <a:xfrm>
            <a:off x="628649" y="1424066"/>
            <a:ext cx="5239999" cy="4390312"/>
          </a:xfrm>
        </p:spPr>
        <p:txBody>
          <a:bodyPr>
            <a:normAutofit lnSpcReduction="10000"/>
          </a:bodyPr>
          <a:lstStyle/>
          <a:p>
            <a:endParaRPr lang="en-US" sz="1600" dirty="0"/>
          </a:p>
          <a:p>
            <a:pPr>
              <a:buFont typeface="Wingdings" panose="05000000000000000000" pitchFamily="2" charset="2"/>
              <a:buChar char="ü"/>
            </a:pPr>
            <a:r>
              <a:rPr lang="en-US" sz="1600" dirty="0" smtClean="0"/>
              <a:t>Excel</a:t>
            </a:r>
            <a:r>
              <a:rPr lang="en-US" sz="1600" dirty="0"/>
              <a:t>, CSV, or Text </a:t>
            </a:r>
            <a:r>
              <a:rPr lang="en-US" sz="1600" dirty="0" smtClean="0"/>
              <a:t>formats are accepted</a:t>
            </a:r>
          </a:p>
          <a:p>
            <a:pPr>
              <a:buFont typeface="Wingdings" panose="05000000000000000000" pitchFamily="2" charset="2"/>
              <a:buChar char="ü"/>
            </a:pPr>
            <a:r>
              <a:rPr lang="en-US" sz="1600" dirty="0" smtClean="0"/>
              <a:t>Excel </a:t>
            </a:r>
            <a:r>
              <a:rPr lang="en-US" sz="1600" dirty="0"/>
              <a:t>template for </a:t>
            </a:r>
            <a:r>
              <a:rPr lang="en-US" sz="1600" dirty="0" smtClean="0"/>
              <a:t>IEP files posted online </a:t>
            </a:r>
            <a:r>
              <a:rPr lang="en-US" sz="1600" dirty="0">
                <a:hlinkClick r:id="rId2"/>
              </a:rPr>
              <a:t>http://</a:t>
            </a:r>
            <a:r>
              <a:rPr lang="en-US" sz="1600" dirty="0" smtClean="0">
                <a:hlinkClick r:id="rId2"/>
              </a:rPr>
              <a:t>www.cde.state.co.us/datapipeline/inter_sped-iep</a:t>
            </a:r>
            <a:r>
              <a:rPr lang="en-US" sz="1600" dirty="0" smtClean="0"/>
              <a:t> under </a:t>
            </a:r>
            <a:r>
              <a:rPr lang="en-US" sz="1600" dirty="0"/>
              <a:t>Templates </a:t>
            </a:r>
            <a:r>
              <a:rPr lang="en-US" sz="1600" dirty="0" smtClean="0"/>
              <a:t>(however, it </a:t>
            </a:r>
            <a:r>
              <a:rPr lang="en-US" sz="1600" dirty="0"/>
              <a:t>is not necessary to use a template if your file already extracts in one of the accepted </a:t>
            </a:r>
            <a:r>
              <a:rPr lang="en-US" sz="1600" dirty="0" smtClean="0"/>
              <a:t>formats)</a:t>
            </a:r>
          </a:p>
          <a:p>
            <a:pPr lvl="1"/>
            <a:r>
              <a:rPr lang="en-US" sz="1400" dirty="0" smtClean="0"/>
              <a:t>Try pasting your data into a fresh template downloaded from this site</a:t>
            </a:r>
          </a:p>
          <a:p>
            <a:pPr>
              <a:buFont typeface="Wingdings" panose="05000000000000000000" pitchFamily="2" charset="2"/>
              <a:buChar char="ü"/>
            </a:pPr>
            <a:r>
              <a:rPr lang="en-US" sz="1600" dirty="0" smtClean="0"/>
              <a:t>No spaces in file name </a:t>
            </a:r>
          </a:p>
          <a:p>
            <a:pPr>
              <a:buFont typeface="Wingdings" panose="05000000000000000000" pitchFamily="2" charset="2"/>
              <a:buChar char="ü"/>
            </a:pPr>
            <a:r>
              <a:rPr lang="en-US" sz="1600" dirty="0"/>
              <a:t>N</a:t>
            </a:r>
            <a:r>
              <a:rPr lang="en-US" sz="1600" dirty="0" smtClean="0"/>
              <a:t>o blank fields </a:t>
            </a:r>
          </a:p>
          <a:p>
            <a:pPr>
              <a:buFont typeface="Wingdings" panose="05000000000000000000" pitchFamily="2" charset="2"/>
              <a:buChar char="ü"/>
            </a:pPr>
            <a:r>
              <a:rPr lang="en-US" sz="1600" dirty="0" smtClean="0"/>
              <a:t>Be sure the file is not open when uploading</a:t>
            </a:r>
          </a:p>
          <a:p>
            <a:pPr>
              <a:buFont typeface="Wingdings" panose="05000000000000000000" pitchFamily="2" charset="2"/>
              <a:buChar char="ü"/>
            </a:pPr>
            <a:r>
              <a:rPr lang="en-US" sz="1600" dirty="0" smtClean="0"/>
              <a:t>Be sure you haven’t lost all your leading zeros on a CSV file or it won’t upload (steps for saving them posted online</a:t>
            </a:r>
            <a:r>
              <a:rPr lang="en-US" sz="1600" dirty="0"/>
              <a:t>) </a:t>
            </a:r>
            <a:r>
              <a:rPr lang="en-US" sz="1600" dirty="0">
                <a:hlinkClick r:id="rId3"/>
              </a:rPr>
              <a:t>http://</a:t>
            </a:r>
            <a:r>
              <a:rPr lang="en-US" sz="1600" dirty="0" smtClean="0">
                <a:hlinkClick r:id="rId3"/>
              </a:rPr>
              <a:t>www.cde.state.co.us/datapipeline/resources</a:t>
            </a:r>
            <a:r>
              <a:rPr lang="en-US" sz="1600" dirty="0" smtClean="0"/>
              <a:t> </a:t>
            </a:r>
          </a:p>
          <a:p>
            <a:pPr marL="0" indent="0">
              <a:buNone/>
            </a:pPr>
            <a:endParaRPr lang="en-US" sz="1600" dirty="0" smtClean="0"/>
          </a:p>
          <a:p>
            <a:pPr marL="0" indent="0">
              <a:buNone/>
            </a:pPr>
            <a:endParaRPr lang="en-US" sz="1600" dirty="0" smtClean="0"/>
          </a:p>
          <a:p>
            <a:endParaRPr lang="en-US" sz="1600" dirty="0" smtClean="0"/>
          </a:p>
        </p:txBody>
      </p:sp>
      <p:pic>
        <p:nvPicPr>
          <p:cNvPr id="6" name="Picture 2" descr="C:\Users\Heitman_L\AppData\Local\Microsoft\Windows\Temporary Internet Files\Content.IE5\TFPDHF5P\crazy_mo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634" y="2107831"/>
            <a:ext cx="1148792" cy="25616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7726FA2-3EC9-4717-AD62-D8C823692DD3}" type="slidenum">
              <a:rPr lang="en-US" smtClean="0"/>
              <a:pPr/>
              <a:t>47</a:t>
            </a:fld>
            <a:endParaRPr lang="en-US" dirty="0"/>
          </a:p>
        </p:txBody>
      </p:sp>
    </p:spTree>
    <p:extLst>
      <p:ext uri="{BB962C8B-B14F-4D97-AF65-F5344CB8AC3E}">
        <p14:creationId xmlns:p14="http://schemas.microsoft.com/office/powerpoint/2010/main" val="559862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Checking IEP Interchange </a:t>
            </a:r>
            <a:r>
              <a:rPr lang="en-US" dirty="0" smtClean="0"/>
              <a:t>Errors – 2 places</a:t>
            </a:r>
            <a:endParaRPr lang="en-US" dirty="0"/>
          </a:p>
        </p:txBody>
      </p:sp>
      <p:sp>
        <p:nvSpPr>
          <p:cNvPr id="2" name="Content Placeholder 1"/>
          <p:cNvSpPr>
            <a:spLocks noGrp="1"/>
          </p:cNvSpPr>
          <p:nvPr>
            <p:ph idx="1"/>
          </p:nvPr>
        </p:nvSpPr>
        <p:spPr/>
        <p:txBody>
          <a:bodyPr/>
          <a:lstStyle/>
          <a:p>
            <a:pPr marL="365760" lvl="1" indent="0">
              <a:buNone/>
            </a:pPr>
            <a:r>
              <a:rPr lang="en-US" sz="1600" dirty="0" smtClean="0"/>
              <a:t>1. Data Pipeline-Cognos Reports-Special Education IEP:</a:t>
            </a:r>
          </a:p>
          <a:p>
            <a:pPr marL="925830" lvl="2" indent="-285750"/>
            <a:r>
              <a:rPr lang="en-US" sz="1600" dirty="0" smtClean="0"/>
              <a:t>Detail and Summary Error Report for each File</a:t>
            </a:r>
            <a:endParaRPr lang="en-US" sz="1600" b="1" dirty="0" smtClean="0"/>
          </a:p>
          <a:p>
            <a:pPr marL="640080" lvl="2" indent="0">
              <a:buNone/>
            </a:pPr>
            <a:endParaRPr lang="en-US" sz="1200" b="1" dirty="0" smtClean="0"/>
          </a:p>
          <a:p>
            <a:pPr marL="365760" lvl="1" indent="0">
              <a:buNone/>
            </a:pPr>
            <a:r>
              <a:rPr lang="en-US" sz="1400" dirty="0" smtClean="0"/>
              <a:t>                                          </a:t>
            </a:r>
            <a:endParaRPr lang="en-US" sz="1400" dirty="0"/>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8020" r="76227" b="39941"/>
          <a:stretch/>
        </p:blipFill>
        <p:spPr bwMode="auto">
          <a:xfrm>
            <a:off x="202059" y="2494161"/>
            <a:ext cx="2743201" cy="272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885" r="79347" b="33630"/>
          <a:stretch/>
        </p:blipFill>
        <p:spPr bwMode="auto">
          <a:xfrm>
            <a:off x="1692947" y="2494161"/>
            <a:ext cx="2857251" cy="3461656"/>
          </a:xfrm>
          <a:prstGeom prst="rect">
            <a:avLst/>
          </a:prstGeom>
          <a:solidFill>
            <a:srgbClr val="FF0000"/>
          </a:solidFill>
          <a:ln>
            <a:noFill/>
          </a:ln>
        </p:spPr>
      </p:pic>
      <p:sp>
        <p:nvSpPr>
          <p:cNvPr id="7" name="Frame 6"/>
          <p:cNvSpPr/>
          <p:nvPr/>
        </p:nvSpPr>
        <p:spPr>
          <a:xfrm>
            <a:off x="98932" y="4406585"/>
            <a:ext cx="1371600"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760059" y="4650828"/>
            <a:ext cx="1741714"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6" t="12960" r="69166" b="51414"/>
          <a:stretch/>
        </p:blipFill>
        <p:spPr bwMode="auto">
          <a:xfrm>
            <a:off x="3845284" y="2425853"/>
            <a:ext cx="4946101" cy="359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82814" y="4113235"/>
            <a:ext cx="2356945" cy="438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82814" y="4650828"/>
            <a:ext cx="3160986" cy="488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26FA2-3EC9-4717-AD62-D8C823692DD3}" type="slidenum">
              <a:rPr lang="en-US" smtClean="0"/>
              <a:pPr/>
              <a:t>48</a:t>
            </a:fld>
            <a:endParaRPr lang="en-US" dirty="0"/>
          </a:p>
        </p:txBody>
      </p:sp>
    </p:spTree>
    <p:extLst>
      <p:ext uri="{BB962C8B-B14F-4D97-AF65-F5344CB8AC3E}">
        <p14:creationId xmlns:p14="http://schemas.microsoft.com/office/powerpoint/2010/main" val="2034071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Pipeline Error Reports</a:t>
            </a:r>
            <a:endParaRPr lang="en-US" dirty="0"/>
          </a:p>
        </p:txBody>
      </p:sp>
      <p:sp>
        <p:nvSpPr>
          <p:cNvPr id="2" name="Content Placeholder 1"/>
          <p:cNvSpPr>
            <a:spLocks noGrp="1"/>
          </p:cNvSpPr>
          <p:nvPr>
            <p:ph idx="1"/>
          </p:nvPr>
        </p:nvSpPr>
        <p:spPr/>
        <p:txBody>
          <a:bodyPr/>
          <a:lstStyle/>
          <a:p>
            <a:pPr marL="45720" indent="0">
              <a:buNone/>
            </a:pPr>
            <a:r>
              <a:rPr lang="en-US" sz="1800" dirty="0">
                <a:solidFill>
                  <a:schemeClr val="tx1"/>
                </a:solidFill>
              </a:rPr>
              <a:t>2.  Pipeline Reports-  Error </a:t>
            </a:r>
            <a:r>
              <a:rPr lang="en-US" sz="1800" dirty="0" smtClean="0">
                <a:solidFill>
                  <a:schemeClr val="tx1"/>
                </a:solidFill>
              </a:rPr>
              <a:t>Reports</a:t>
            </a:r>
          </a:p>
          <a:p>
            <a:r>
              <a:rPr lang="en-US" sz="1600" dirty="0" smtClean="0">
                <a:solidFill>
                  <a:schemeClr val="tx1"/>
                </a:solidFill>
              </a:rPr>
              <a:t>Recommended option for accessing Interchange and Snapshot level error reports</a:t>
            </a:r>
          </a:p>
          <a:p>
            <a:r>
              <a:rPr lang="en-US" sz="1600" dirty="0" smtClean="0">
                <a:solidFill>
                  <a:schemeClr val="tx1"/>
                </a:solidFill>
              </a:rPr>
              <a:t>Dataset: Special Education IEP </a:t>
            </a:r>
          </a:p>
          <a:p>
            <a:r>
              <a:rPr lang="en-US" sz="1600" dirty="0" smtClean="0">
                <a:solidFill>
                  <a:schemeClr val="tx1"/>
                </a:solidFill>
              </a:rPr>
              <a:t>File Type: select the name of the file you’re checking </a:t>
            </a:r>
          </a:p>
          <a:p>
            <a:r>
              <a:rPr lang="en-US" sz="1600" dirty="0">
                <a:solidFill>
                  <a:schemeClr val="tx1"/>
                </a:solidFill>
              </a:rPr>
              <a:t>E</a:t>
            </a:r>
            <a:r>
              <a:rPr lang="en-US" sz="1600" dirty="0" smtClean="0">
                <a:solidFill>
                  <a:schemeClr val="tx1"/>
                </a:solidFill>
              </a:rPr>
              <a:t>xport to Excel to view errors in detail</a:t>
            </a:r>
          </a:p>
          <a:p>
            <a:endParaRPr lang="en-US" sz="1600" dirty="0" smtClean="0"/>
          </a:p>
          <a:p>
            <a:pPr marL="45720" indent="0">
              <a:buNone/>
            </a:pPr>
            <a:endParaRPr lang="en-US"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4" t="13432" r="15472" b="38819"/>
          <a:stretch/>
        </p:blipFill>
        <p:spPr bwMode="auto">
          <a:xfrm>
            <a:off x="587228" y="3598876"/>
            <a:ext cx="8305101" cy="29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7228" y="5591331"/>
            <a:ext cx="1159126" cy="6220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7726FA2-3EC9-4717-AD62-D8C823692DD3}" type="slidenum">
              <a:rPr lang="en-US" smtClean="0"/>
              <a:pPr/>
              <a:t>49</a:t>
            </a:fld>
            <a:endParaRPr lang="en-US" dirty="0"/>
          </a:p>
        </p:txBody>
      </p:sp>
    </p:spTree>
    <p:extLst>
      <p:ext uri="{BB962C8B-B14F-4D97-AF65-F5344CB8AC3E}">
        <p14:creationId xmlns:p14="http://schemas.microsoft.com/office/powerpoint/2010/main" val="2292332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State Performance Plan Indictors associated with December Count Data</a:t>
            </a:r>
            <a:endParaRPr lang="en-US" sz="2000" dirty="0"/>
          </a:p>
        </p:txBody>
      </p:sp>
      <p:sp>
        <p:nvSpPr>
          <p:cNvPr id="3" name="Content Placeholder 2"/>
          <p:cNvSpPr>
            <a:spLocks noGrp="1"/>
          </p:cNvSpPr>
          <p:nvPr>
            <p:ph idx="1"/>
          </p:nvPr>
        </p:nvSpPr>
        <p:spPr/>
        <p:txBody>
          <a:bodyPr/>
          <a:lstStyle/>
          <a:p>
            <a:pPr marL="285750" lvl="0" indent="-285750">
              <a:buFont typeface="Wingdings" panose="05000000000000000000" pitchFamily="2" charset="2"/>
              <a:buChar char="Ø"/>
            </a:pPr>
            <a:r>
              <a:rPr lang="en-US" sz="1600" b="1" dirty="0">
                <a:solidFill>
                  <a:schemeClr val="tx1"/>
                </a:solidFill>
                <a:latin typeface="+mn-lt"/>
              </a:rPr>
              <a:t>SPP Indicator </a:t>
            </a:r>
            <a:r>
              <a:rPr lang="en-US" sz="1600" b="1" dirty="0" smtClean="0">
                <a:solidFill>
                  <a:schemeClr val="tx1"/>
                </a:solidFill>
                <a:latin typeface="+mn-lt"/>
              </a:rPr>
              <a:t>5 - </a:t>
            </a:r>
            <a:r>
              <a:rPr lang="en-US" sz="1600" b="1" dirty="0">
                <a:solidFill>
                  <a:schemeClr val="tx1"/>
                </a:solidFill>
                <a:latin typeface="+mn-lt"/>
              </a:rPr>
              <a:t>LRE Placement</a:t>
            </a:r>
            <a:r>
              <a:rPr lang="en-US" sz="1600" dirty="0">
                <a:solidFill>
                  <a:schemeClr val="tx1"/>
                </a:solidFill>
                <a:latin typeface="+mn-lt"/>
              </a:rPr>
              <a:t>: % of children 6-21 with IEPs served (A) Inside regular class 80% or more of day, (B) Inside regular class less than 40% of day, (C) In separate schools, residential facilities, or homebound/hospital </a:t>
            </a:r>
            <a:r>
              <a:rPr lang="en-US" sz="1600" dirty="0" smtClean="0">
                <a:solidFill>
                  <a:schemeClr val="tx1"/>
                </a:solidFill>
                <a:latin typeface="+mn-lt"/>
              </a:rPr>
              <a:t>placements  </a:t>
            </a:r>
          </a:p>
          <a:p>
            <a:pPr marL="285750" lvl="0" indent="-285750">
              <a:buFont typeface="Wingdings" panose="05000000000000000000" pitchFamily="2" charset="2"/>
              <a:buChar char="Ø"/>
            </a:pPr>
            <a:r>
              <a:rPr lang="en-US" sz="1600" b="1" dirty="0">
                <a:solidFill>
                  <a:schemeClr val="tx1"/>
                </a:solidFill>
                <a:latin typeface="+mn-lt"/>
              </a:rPr>
              <a:t>SPP Indicator </a:t>
            </a:r>
            <a:r>
              <a:rPr lang="en-US" sz="1600" b="1" dirty="0" smtClean="0">
                <a:solidFill>
                  <a:schemeClr val="tx1"/>
                </a:solidFill>
                <a:latin typeface="+mn-lt"/>
              </a:rPr>
              <a:t>6 - </a:t>
            </a:r>
            <a:r>
              <a:rPr lang="en-US" sz="1600" b="1" dirty="0">
                <a:solidFill>
                  <a:schemeClr val="tx1"/>
                </a:solidFill>
                <a:latin typeface="+mn-lt"/>
              </a:rPr>
              <a:t>Early Childhood Settings</a:t>
            </a:r>
            <a:r>
              <a:rPr lang="en-US" sz="1600" dirty="0">
                <a:solidFill>
                  <a:schemeClr val="tx1"/>
                </a:solidFill>
                <a:latin typeface="+mn-lt"/>
              </a:rPr>
              <a:t>: % of children ages 3-5 with IEPs (A) Receiving majority of special education and related services in regular early childhood program, (B) Attending separate special education class, separate school, or residential facility </a:t>
            </a:r>
            <a:endParaRPr lang="en-US" sz="1600" b="1" dirty="0" smtClean="0">
              <a:solidFill>
                <a:schemeClr val="tx1"/>
              </a:solidFill>
              <a:latin typeface="+mn-lt"/>
            </a:endParaRPr>
          </a:p>
          <a:p>
            <a:pPr marL="285750" indent="-285750">
              <a:buFont typeface="Wingdings" panose="05000000000000000000" pitchFamily="2" charset="2"/>
              <a:buChar char="Ø"/>
            </a:pPr>
            <a:r>
              <a:rPr lang="en-US" sz="1600" b="1" dirty="0">
                <a:solidFill>
                  <a:schemeClr val="tx1"/>
                </a:solidFill>
                <a:latin typeface="+mn-lt"/>
              </a:rPr>
              <a:t>SPP Indicator 9 </a:t>
            </a:r>
            <a:r>
              <a:rPr lang="en-US" sz="1600" b="1" dirty="0" smtClean="0">
                <a:solidFill>
                  <a:schemeClr val="tx1"/>
                </a:solidFill>
                <a:latin typeface="+mn-lt"/>
              </a:rPr>
              <a:t>- </a:t>
            </a:r>
            <a:r>
              <a:rPr lang="en-US" sz="1600" b="1" dirty="0">
                <a:solidFill>
                  <a:schemeClr val="tx1"/>
                </a:solidFill>
                <a:latin typeface="+mn-lt"/>
              </a:rPr>
              <a:t>Disproportionate Representation in Special Education</a:t>
            </a:r>
            <a:r>
              <a:rPr lang="en-US" sz="1600" dirty="0">
                <a:solidFill>
                  <a:schemeClr val="tx1"/>
                </a:solidFill>
                <a:latin typeface="+mn-lt"/>
              </a:rPr>
              <a:t>: % of districts with disproportionate representation of racial/ethnic groups due to inappropriate </a:t>
            </a:r>
            <a:r>
              <a:rPr lang="en-US" sz="1600" dirty="0" smtClean="0">
                <a:solidFill>
                  <a:schemeClr val="tx1"/>
                </a:solidFill>
                <a:latin typeface="+mn-lt"/>
              </a:rPr>
              <a:t>identification</a:t>
            </a:r>
            <a:endParaRPr lang="en-US" sz="1600" b="1" dirty="0" smtClean="0">
              <a:solidFill>
                <a:schemeClr val="tx1"/>
              </a:solidFill>
              <a:latin typeface="+mn-lt"/>
            </a:endParaRPr>
          </a:p>
          <a:p>
            <a:pPr marL="285750" indent="-285750">
              <a:buFont typeface="Wingdings" panose="05000000000000000000" pitchFamily="2" charset="2"/>
              <a:buChar char="Ø"/>
            </a:pPr>
            <a:r>
              <a:rPr lang="en-US" sz="1600" b="1" dirty="0">
                <a:solidFill>
                  <a:schemeClr val="tx1"/>
                </a:solidFill>
                <a:latin typeface="+mn-lt"/>
              </a:rPr>
              <a:t>SPP Indicator </a:t>
            </a:r>
            <a:r>
              <a:rPr lang="en-US" sz="1600" b="1" dirty="0" smtClean="0">
                <a:solidFill>
                  <a:schemeClr val="tx1"/>
                </a:solidFill>
                <a:latin typeface="+mn-lt"/>
              </a:rPr>
              <a:t>10 - </a:t>
            </a:r>
            <a:r>
              <a:rPr lang="en-US" sz="1600" b="1" dirty="0">
                <a:solidFill>
                  <a:schemeClr val="tx1"/>
                </a:solidFill>
                <a:latin typeface="+mn-lt"/>
              </a:rPr>
              <a:t>Disproportionate Representation in </a:t>
            </a:r>
            <a:r>
              <a:rPr lang="en-US" sz="1600" b="1" dirty="0" smtClean="0">
                <a:solidFill>
                  <a:schemeClr val="tx1"/>
                </a:solidFill>
                <a:latin typeface="+mn-lt"/>
              </a:rPr>
              <a:t>Specific Disability Categories</a:t>
            </a:r>
            <a:r>
              <a:rPr lang="en-US" sz="1600" dirty="0" smtClean="0">
                <a:solidFill>
                  <a:schemeClr val="tx1"/>
                </a:solidFill>
                <a:latin typeface="+mn-lt"/>
              </a:rPr>
              <a:t>: </a:t>
            </a:r>
            <a:r>
              <a:rPr lang="en-US" sz="1600" dirty="0">
                <a:solidFill>
                  <a:schemeClr val="tx1"/>
                </a:solidFill>
                <a:latin typeface="+mn-lt"/>
              </a:rPr>
              <a:t>% of districts with disproportionate representation of racial/ethnic groups </a:t>
            </a:r>
            <a:r>
              <a:rPr lang="en-US" sz="1600" dirty="0" smtClean="0">
                <a:solidFill>
                  <a:schemeClr val="tx1"/>
                </a:solidFill>
                <a:latin typeface="+mn-lt"/>
              </a:rPr>
              <a:t>in specific disability categories </a:t>
            </a:r>
            <a:r>
              <a:rPr lang="en-US" sz="1600" dirty="0">
                <a:solidFill>
                  <a:schemeClr val="tx1"/>
                </a:solidFill>
                <a:latin typeface="+mn-lt"/>
              </a:rPr>
              <a:t>to inappropriate identification</a:t>
            </a:r>
            <a:endParaRPr lang="en-US" sz="1600" b="1" dirty="0">
              <a:solidFill>
                <a:schemeClr val="tx1"/>
              </a:solidFill>
              <a:latin typeface="+mn-lt"/>
            </a:endParaRPr>
          </a:p>
          <a:p>
            <a:pPr marL="285750" indent="-285750">
              <a:buFont typeface="Wingdings" panose="05000000000000000000" pitchFamily="2" charset="2"/>
              <a:buChar char="v"/>
            </a:pPr>
            <a:endParaRPr lang="en-US" sz="1600" b="1" dirty="0">
              <a:solidFill>
                <a:schemeClr val="tx1"/>
              </a:solidFill>
            </a:endParaRPr>
          </a:p>
          <a:p>
            <a:pPr lvl="0"/>
            <a:endParaRPr lang="en-US" sz="1600" b="1" dirty="0">
              <a:solidFill>
                <a:schemeClr val="tx1"/>
              </a:solidFill>
            </a:endParaRPr>
          </a:p>
          <a:p>
            <a:pPr marL="285750" indent="-285750">
              <a:buFont typeface="Wingdings" panose="05000000000000000000" pitchFamily="2" charset="2"/>
              <a:buChar char="v"/>
            </a:pPr>
            <a:endParaRPr lang="en-US" sz="1600" b="1" dirty="0">
              <a:solidFill>
                <a:schemeClr val="tx1"/>
              </a:solidFill>
            </a:endParaRPr>
          </a:p>
          <a:p>
            <a:pPr marL="285750" lvl="0" indent="-285750">
              <a:buFont typeface="Wingdings" panose="05000000000000000000" pitchFamily="2" charset="2"/>
              <a:buChar char="v"/>
            </a:pPr>
            <a:endParaRPr lang="en-US" sz="1600" dirty="0" smtClean="0">
              <a:solidFill>
                <a:schemeClr val="tx1"/>
              </a:solidFill>
              <a:latin typeface="+mn-lt"/>
            </a:endParaRPr>
          </a:p>
          <a:p>
            <a:pPr marL="285750" lvl="0" indent="-285750">
              <a:buFont typeface="Wingdings" panose="05000000000000000000" pitchFamily="2" charset="2"/>
              <a:buChar char="v"/>
            </a:pPr>
            <a:endParaRPr lang="en-US" sz="1600" dirty="0">
              <a:solidFill>
                <a:schemeClr val="tx1"/>
              </a:solidFill>
              <a:latin typeface="+mn-lt"/>
            </a:endParaRPr>
          </a:p>
          <a:p>
            <a:pPr marL="342900" indent="-342900">
              <a:buFont typeface="Wingdings" panose="05000000000000000000" pitchFamily="2" charset="2"/>
              <a:buChar char="ü"/>
            </a:pPr>
            <a:endParaRPr lang="en-US" b="1" dirty="0">
              <a:solidFill>
                <a:schemeClr val="tx1"/>
              </a:solidFill>
            </a:endParaRPr>
          </a:p>
          <a:p>
            <a:pPr marL="342900" indent="-3429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5</a:t>
            </a:fld>
            <a:endParaRPr lang="en-US" dirty="0"/>
          </a:p>
        </p:txBody>
      </p:sp>
    </p:spTree>
    <p:extLst>
      <p:ext uri="{BB962C8B-B14F-4D97-AF65-F5344CB8AC3E}">
        <p14:creationId xmlns:p14="http://schemas.microsoft.com/office/powerpoint/2010/main" val="903127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   SNAPSHOT PROCESS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01118" y="4066749"/>
            <a:ext cx="1125125" cy="914400"/>
          </a:xfrm>
          <a:prstGeom prst="rect">
            <a:avLst/>
          </a:prstGeom>
        </p:spPr>
      </p:pic>
      <p:sp>
        <p:nvSpPr>
          <p:cNvPr id="2" name="Slide Number Placeholder 1"/>
          <p:cNvSpPr>
            <a:spLocks noGrp="1"/>
          </p:cNvSpPr>
          <p:nvPr>
            <p:ph type="sldNum" sz="quarter" idx="12"/>
          </p:nvPr>
        </p:nvSpPr>
        <p:spPr/>
        <p:txBody>
          <a:bodyPr/>
          <a:lstStyle/>
          <a:p>
            <a:fld id="{67726FA2-3EC9-4717-AD62-D8C823692DD3}" type="slidenum">
              <a:rPr lang="en-US" smtClean="0"/>
              <a:pPr/>
              <a:t>50</a:t>
            </a:fld>
            <a:endParaRPr lang="en-US" dirty="0"/>
          </a:p>
        </p:txBody>
      </p:sp>
    </p:spTree>
    <p:extLst>
      <p:ext uri="{BB962C8B-B14F-4D97-AF65-F5344CB8AC3E}">
        <p14:creationId xmlns:p14="http://schemas.microsoft.com/office/powerpoint/2010/main" val="8779878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Snapshot Steps</a:t>
            </a:r>
            <a:endParaRPr lang="en-US" dirty="0"/>
          </a:p>
        </p:txBody>
      </p:sp>
      <p:sp>
        <p:nvSpPr>
          <p:cNvPr id="5" name="Content Placeholder 4"/>
          <p:cNvSpPr>
            <a:spLocks noGrp="1"/>
          </p:cNvSpPr>
          <p:nvPr>
            <p:ph idx="1"/>
          </p:nvPr>
        </p:nvSpPr>
        <p:spPr/>
        <p:txBody>
          <a:bodyPr>
            <a:normAutofit/>
          </a:bodyPr>
          <a:lstStyle/>
          <a:p>
            <a:r>
              <a:rPr lang="en-US" sz="1800" dirty="0" smtClean="0">
                <a:solidFill>
                  <a:schemeClr val="tx1"/>
                </a:solidFill>
                <a:latin typeface="+mn-lt"/>
              </a:rPr>
              <a:t>Prior to creating a snapshot:</a:t>
            </a:r>
          </a:p>
          <a:p>
            <a:r>
              <a:rPr lang="en-US" sz="1800" dirty="0" smtClean="0">
                <a:solidFill>
                  <a:schemeClr val="tx1"/>
                </a:solidFill>
                <a:latin typeface="+mn-lt"/>
              </a:rPr>
              <a:t>Verify that all 4 files are uploaded and have processed successfully – Child, Participation, Staff Profile, Staff Assignment</a:t>
            </a:r>
          </a:p>
          <a:p>
            <a:pPr marL="1028700" lvl="1" indent="-342900"/>
            <a:r>
              <a:rPr lang="en-US" sz="1400" dirty="0" smtClean="0"/>
              <a:t>Batch Maintenance screen</a:t>
            </a:r>
          </a:p>
          <a:p>
            <a:pPr marL="1028700" lvl="1" indent="-342900"/>
            <a:r>
              <a:rPr lang="en-US" sz="1400" dirty="0"/>
              <a:t>Email </a:t>
            </a:r>
            <a:r>
              <a:rPr lang="en-US" sz="1400" dirty="0" smtClean="0"/>
              <a:t>confirmations</a:t>
            </a:r>
          </a:p>
          <a:p>
            <a:pPr marL="1028700" lvl="1" indent="-342900"/>
            <a:r>
              <a:rPr lang="en-US" sz="1400" dirty="0" smtClean="0">
                <a:latin typeface="+mn-lt"/>
              </a:rPr>
              <a:t>Status Dashboard</a:t>
            </a:r>
          </a:p>
          <a:p>
            <a:pPr marL="1028700" lvl="1" indent="-342900"/>
            <a:r>
              <a:rPr lang="en-US" sz="1400" dirty="0" err="1" smtClean="0"/>
              <a:t>Cognos</a:t>
            </a:r>
            <a:r>
              <a:rPr lang="en-US" sz="1400" dirty="0" smtClean="0"/>
              <a:t> Reports/Special Education December Count – Staff: </a:t>
            </a:r>
            <a:r>
              <a:rPr lang="en-US" sz="1400" dirty="0" smtClean="0">
                <a:latin typeface="+mn-lt"/>
              </a:rPr>
              <a:t>District/AU Activity Report</a:t>
            </a:r>
          </a:p>
          <a:p>
            <a:pPr marL="971550" lvl="1" indent="-285750">
              <a:buFont typeface="Wingdings" panose="05000000000000000000" pitchFamily="2" charset="2"/>
              <a:buChar char="ü"/>
            </a:pPr>
            <a:r>
              <a:rPr lang="en-US" sz="1400" dirty="0"/>
              <a:t>Ideally  files are error free, but not required in order to create a snapshot</a:t>
            </a:r>
          </a:p>
          <a:p>
            <a:pPr lvl="1" indent="0">
              <a:buNone/>
            </a:pPr>
            <a:endParaRPr lang="en-US" sz="1400" dirty="0" smtClean="0">
              <a:latin typeface="+mn-lt"/>
            </a:endParaRPr>
          </a:p>
          <a:p>
            <a:pPr marL="342900" indent="-342900">
              <a:buAutoNum type="arabicPeriod"/>
            </a:pPr>
            <a:endParaRPr lang="en-US" sz="1800" dirty="0">
              <a:solidFill>
                <a:schemeClr val="tx1"/>
              </a:solidFill>
              <a:latin typeface="+mn-lt"/>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51</a:t>
            </a:fld>
            <a:endParaRPr lang="en-US" dirty="0"/>
          </a:p>
        </p:txBody>
      </p:sp>
    </p:spTree>
    <p:extLst>
      <p:ext uri="{BB962C8B-B14F-4D97-AF65-F5344CB8AC3E}">
        <p14:creationId xmlns:p14="http://schemas.microsoft.com/office/powerpoint/2010/main" val="2624724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a:t>How to Create a Special Education December Count Snapshot</a:t>
            </a:r>
          </a:p>
        </p:txBody>
      </p:sp>
      <p:sp>
        <p:nvSpPr>
          <p:cNvPr id="7" name="Content Placeholder 1"/>
          <p:cNvSpPr>
            <a:spLocks noGrp="1"/>
          </p:cNvSpPr>
          <p:nvPr>
            <p:ph idx="1"/>
          </p:nvPr>
        </p:nvSpPr>
        <p:spPr/>
        <p:txBody>
          <a:bodyPr>
            <a:normAutofit/>
          </a:bodyPr>
          <a:lstStyle/>
          <a:p>
            <a:pPr marL="45720" indent="0">
              <a:buNone/>
            </a:pPr>
            <a:endParaRPr lang="en-US" sz="1800" b="0" dirty="0" smtClean="0">
              <a:latin typeface="+mn-lt"/>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23" r="29250" b="29700"/>
          <a:stretch/>
        </p:blipFill>
        <p:spPr bwMode="auto">
          <a:xfrm>
            <a:off x="342276" y="1473951"/>
            <a:ext cx="8625840" cy="427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46158" y="3753046"/>
            <a:ext cx="6415790" cy="1477328"/>
          </a:xfrm>
          <a:prstGeom prst="rect">
            <a:avLst/>
          </a:prstGeom>
        </p:spPr>
        <p:txBody>
          <a:bodyPr wrap="square">
            <a:spAutoFit/>
          </a:bodyPr>
          <a:lstStyle/>
          <a:p>
            <a:pPr marL="342900" indent="-342900"/>
            <a:r>
              <a:rPr lang="en-US" dirty="0" smtClean="0"/>
              <a:t>1. </a:t>
            </a:r>
            <a:r>
              <a:rPr lang="en-US" sz="1600" dirty="0" smtClean="0"/>
              <a:t>Click </a:t>
            </a:r>
            <a:r>
              <a:rPr lang="en-US" sz="1600" dirty="0"/>
              <a:t>on </a:t>
            </a:r>
            <a:r>
              <a:rPr lang="en-US" sz="1600" b="1" dirty="0" smtClean="0">
                <a:solidFill>
                  <a:schemeClr val="accent6"/>
                </a:solidFill>
              </a:rPr>
              <a:t>Special Education </a:t>
            </a:r>
            <a:r>
              <a:rPr lang="en-US" sz="1600" dirty="0" smtClean="0"/>
              <a:t>tab</a:t>
            </a:r>
          </a:p>
          <a:p>
            <a:pPr marL="342900" indent="-342900"/>
            <a:r>
              <a:rPr lang="en-US" sz="1600" dirty="0" smtClean="0"/>
              <a:t>2. Click </a:t>
            </a:r>
            <a:r>
              <a:rPr lang="en-US" sz="1600" b="1" dirty="0" smtClean="0">
                <a:solidFill>
                  <a:schemeClr val="accent6"/>
                </a:solidFill>
              </a:rPr>
              <a:t>Snapshot</a:t>
            </a:r>
            <a:r>
              <a:rPr lang="en-US" sz="1600" dirty="0" smtClean="0"/>
              <a:t> </a:t>
            </a:r>
            <a:r>
              <a:rPr lang="en-US" sz="1600" dirty="0"/>
              <a:t>from expanded list</a:t>
            </a:r>
          </a:p>
          <a:p>
            <a:pPr marL="342900" indent="-342900"/>
            <a:r>
              <a:rPr lang="en-US" sz="1600" dirty="0" smtClean="0"/>
              <a:t>3. Select </a:t>
            </a:r>
            <a:r>
              <a:rPr lang="en-US" sz="1600" b="1" dirty="0">
                <a:solidFill>
                  <a:schemeClr val="accent6"/>
                </a:solidFill>
              </a:rPr>
              <a:t>File Type </a:t>
            </a:r>
            <a:r>
              <a:rPr lang="en-US" sz="1600" dirty="0"/>
              <a:t>– </a:t>
            </a:r>
            <a:r>
              <a:rPr lang="en-US" sz="1600" b="1" dirty="0">
                <a:solidFill>
                  <a:schemeClr val="accent6"/>
                </a:solidFill>
              </a:rPr>
              <a:t>Sp</a:t>
            </a:r>
            <a:r>
              <a:rPr lang="en-US" sz="1600" b="1" dirty="0" smtClean="0">
                <a:solidFill>
                  <a:schemeClr val="accent6"/>
                </a:solidFill>
              </a:rPr>
              <a:t>. Ed </a:t>
            </a:r>
            <a:r>
              <a:rPr lang="en-US" sz="1600" b="1" dirty="0">
                <a:solidFill>
                  <a:schemeClr val="accent6"/>
                </a:solidFill>
              </a:rPr>
              <a:t>Dec Count Snapshot</a:t>
            </a:r>
            <a:r>
              <a:rPr lang="en-US" sz="1600" b="1" dirty="0"/>
              <a:t> </a:t>
            </a:r>
            <a:endParaRPr lang="en-US" sz="1600" dirty="0" smtClean="0"/>
          </a:p>
          <a:p>
            <a:pPr marL="948690" lvl="1" indent="-171450">
              <a:buFont typeface="Arial" panose="020B0604020202020204" pitchFamily="34" charset="0"/>
              <a:buChar char="•"/>
            </a:pPr>
            <a:r>
              <a:rPr lang="en-US" sz="1200" dirty="0"/>
              <a:t>School Year – automatically populates with </a:t>
            </a:r>
            <a:r>
              <a:rPr lang="en-US" sz="1200" dirty="0" smtClean="0"/>
              <a:t>2018-2019</a:t>
            </a:r>
            <a:endParaRPr lang="en-US" sz="1200" dirty="0"/>
          </a:p>
          <a:p>
            <a:pPr marL="948690" lvl="1" indent="-171450">
              <a:buFont typeface="Arial" panose="020B0604020202020204" pitchFamily="34" charset="0"/>
              <a:buChar char="•"/>
            </a:pPr>
            <a:r>
              <a:rPr lang="en-US" sz="1200" dirty="0"/>
              <a:t>Organization/LEA – automatically populates based on </a:t>
            </a:r>
            <a:r>
              <a:rPr lang="en-US" sz="1200" dirty="0" err="1"/>
              <a:t>IdM</a:t>
            </a:r>
            <a:r>
              <a:rPr lang="en-US" sz="1200" dirty="0"/>
              <a:t> </a:t>
            </a:r>
            <a:r>
              <a:rPr lang="en-US" sz="1200" dirty="0" smtClean="0"/>
              <a:t>role</a:t>
            </a:r>
            <a:endParaRPr lang="en-US" sz="1600" dirty="0"/>
          </a:p>
          <a:p>
            <a:pPr marL="342900" indent="-342900"/>
            <a:r>
              <a:rPr lang="en-US" sz="1600" dirty="0" smtClean="0"/>
              <a:t>4. </a:t>
            </a:r>
            <a:r>
              <a:rPr lang="en-US" sz="1600" dirty="0"/>
              <a:t>Click </a:t>
            </a:r>
            <a:r>
              <a:rPr lang="en-US" sz="1600" b="1" dirty="0" smtClean="0">
                <a:solidFill>
                  <a:schemeClr val="accent6"/>
                </a:solidFill>
              </a:rPr>
              <a:t>Search</a:t>
            </a:r>
            <a:endParaRPr lang="en-US" sz="1600" b="1"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52</a:t>
            </a:fld>
            <a:endParaRPr lang="en-US" dirty="0"/>
          </a:p>
        </p:txBody>
      </p:sp>
    </p:spTree>
    <p:extLst>
      <p:ext uri="{BB962C8B-B14F-4D97-AF65-F5344CB8AC3E}">
        <p14:creationId xmlns:p14="http://schemas.microsoft.com/office/powerpoint/2010/main" val="21546811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How to Create a </a:t>
            </a:r>
            <a:r>
              <a:rPr lang="en-US" sz="2000" dirty="0" smtClean="0"/>
              <a:t>Special Education December Count Snapshot</a:t>
            </a:r>
            <a:endParaRPr lang="en-US" sz="2000"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53</a:t>
            </a:fld>
            <a:endParaRPr lang="en-US" dirty="0"/>
          </a:p>
        </p:txBody>
      </p:sp>
      <p:pic>
        <p:nvPicPr>
          <p:cNvPr id="14341" name="Picture 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 t="12993" r="8667" b="34625"/>
          <a:stretch/>
        </p:blipFill>
        <p:spPr bwMode="auto">
          <a:xfrm>
            <a:off x="164894" y="1454046"/>
            <a:ext cx="8694294" cy="311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596452" y="3736379"/>
            <a:ext cx="7240250" cy="1815882"/>
          </a:xfrm>
          <a:prstGeom prst="rect">
            <a:avLst/>
          </a:prstGeom>
        </p:spPr>
        <p:txBody>
          <a:bodyPr wrap="square">
            <a:spAutoFit/>
          </a:bodyPr>
          <a:lstStyle/>
          <a:p>
            <a:pPr marL="342900" indent="-342900"/>
            <a:r>
              <a:rPr lang="en-US" sz="1600" dirty="0" smtClean="0"/>
              <a:t>5. Click </a:t>
            </a:r>
            <a:r>
              <a:rPr lang="en-US" sz="1600" b="1" dirty="0" smtClean="0">
                <a:solidFill>
                  <a:schemeClr val="accent6"/>
                </a:solidFill>
              </a:rPr>
              <a:t>Create Snapshot </a:t>
            </a:r>
            <a:r>
              <a:rPr lang="en-US" sz="1600" dirty="0" smtClean="0"/>
              <a:t>button. </a:t>
            </a:r>
          </a:p>
          <a:p>
            <a:pPr marL="742950" lvl="1" indent="-285750">
              <a:buFont typeface="Arial" panose="020B0604020202020204" pitchFamily="34" charset="0"/>
              <a:buChar char="•"/>
            </a:pPr>
            <a:r>
              <a:rPr lang="en-US" sz="1600" dirty="0" smtClean="0"/>
              <a:t>you </a:t>
            </a:r>
            <a:r>
              <a:rPr lang="en-US" sz="1600" dirty="0"/>
              <a:t>should see a message display across the top left in green: </a:t>
            </a:r>
            <a:r>
              <a:rPr lang="en-US" sz="1600" dirty="0" smtClean="0"/>
              <a:t>“</a:t>
            </a:r>
            <a:r>
              <a:rPr lang="en-US" sz="1600" dirty="0" smtClean="0">
                <a:solidFill>
                  <a:schemeClr val="accent6"/>
                </a:solidFill>
              </a:rPr>
              <a:t>Snapshot </a:t>
            </a:r>
            <a:r>
              <a:rPr lang="en-US" sz="1600" dirty="0">
                <a:solidFill>
                  <a:schemeClr val="accent6"/>
                </a:solidFill>
              </a:rPr>
              <a:t>creation triggered and processing. A notification email will be sent upon </a:t>
            </a:r>
            <a:r>
              <a:rPr lang="en-US" sz="1600" dirty="0" smtClean="0">
                <a:solidFill>
                  <a:schemeClr val="accent6"/>
                </a:solidFill>
              </a:rPr>
              <a:t>completion”</a:t>
            </a:r>
          </a:p>
          <a:p>
            <a:pPr lvl="1"/>
            <a:endParaRPr lang="en-US" sz="1600" dirty="0" smtClean="0">
              <a:solidFill>
                <a:schemeClr val="accent6"/>
              </a:solidFill>
            </a:endParaRPr>
          </a:p>
          <a:p>
            <a:pPr marL="342900" indent="-342900"/>
            <a:r>
              <a:rPr lang="en-US" sz="1600" dirty="0" smtClean="0"/>
              <a:t>6. </a:t>
            </a:r>
            <a:r>
              <a:rPr lang="en-US" sz="1600" dirty="0"/>
              <a:t>Watch for snapshot email confirmation. Snapshot is not finished processing until email is </a:t>
            </a:r>
            <a:r>
              <a:rPr lang="en-US" sz="1600" dirty="0" smtClean="0"/>
              <a:t>sent</a:t>
            </a:r>
            <a:endParaRPr lang="en-US" sz="1600" dirty="0"/>
          </a:p>
        </p:txBody>
      </p:sp>
    </p:spTree>
    <p:extLst>
      <p:ext uri="{BB962C8B-B14F-4D97-AF65-F5344CB8AC3E}">
        <p14:creationId xmlns:p14="http://schemas.microsoft.com/office/powerpoint/2010/main" val="906852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Check Status Dashboard</a:t>
            </a:r>
            <a:endParaRPr lang="en-US" dirty="0"/>
          </a:p>
        </p:txBody>
      </p:sp>
      <p:sp>
        <p:nvSpPr>
          <p:cNvPr id="3" name="Text Placeholder 2"/>
          <p:cNvSpPr>
            <a:spLocks noGrp="1"/>
          </p:cNvSpPr>
          <p:nvPr>
            <p:ph idx="1"/>
          </p:nvPr>
        </p:nvSpPr>
        <p:spPr/>
        <p:txBody>
          <a:bodyPr/>
          <a:lstStyle/>
          <a:p>
            <a:r>
              <a:rPr lang="en-US" sz="2800" dirty="0" smtClean="0"/>
              <a:t>Checking the Status of the “Snapshot” </a:t>
            </a:r>
            <a:endParaRPr lang="en-US" sz="2800" dirty="0"/>
          </a:p>
        </p:txBody>
      </p:sp>
      <p:pic>
        <p:nvPicPr>
          <p:cNvPr id="9" name="Picture 8"/>
          <p:cNvPicPr>
            <a:picLocks noChangeAspect="1"/>
          </p:cNvPicPr>
          <p:nvPr/>
        </p:nvPicPr>
        <p:blipFill rotWithShape="1">
          <a:blip r:embed="rId3"/>
          <a:srcRect l="30393" t="40115" r="5675" b="18411"/>
          <a:stretch/>
        </p:blipFill>
        <p:spPr>
          <a:xfrm>
            <a:off x="851510" y="2136335"/>
            <a:ext cx="6559823" cy="3383280"/>
          </a:xfrm>
          <a:prstGeom prst="rect">
            <a:avLst/>
          </a:prstGeom>
        </p:spPr>
      </p:pic>
      <p:sp>
        <p:nvSpPr>
          <p:cNvPr id="2" name="TextBox 1"/>
          <p:cNvSpPr txBox="1"/>
          <p:nvPr/>
        </p:nvSpPr>
        <p:spPr>
          <a:xfrm>
            <a:off x="7411333" y="3252866"/>
            <a:ext cx="1507815" cy="923330"/>
          </a:xfrm>
          <a:prstGeom prst="rect">
            <a:avLst/>
          </a:prstGeom>
          <a:noFill/>
        </p:spPr>
        <p:txBody>
          <a:bodyPr wrap="square" rtlCol="0">
            <a:spAutoFit/>
          </a:bodyPr>
          <a:lstStyle/>
          <a:p>
            <a:r>
              <a:rPr lang="en-US" dirty="0" smtClean="0"/>
              <a:t>*</a:t>
            </a:r>
            <a:r>
              <a:rPr lang="en-US" sz="1200" dirty="0"/>
              <a:t>E</a:t>
            </a:r>
            <a:r>
              <a:rPr lang="en-US" sz="1200" dirty="0" smtClean="0"/>
              <a:t>mail confirmation is the green light for checking status dashboard!</a:t>
            </a:r>
            <a:endParaRPr lang="en-US" sz="1200" dirty="0"/>
          </a:p>
        </p:txBody>
      </p:sp>
      <p:sp>
        <p:nvSpPr>
          <p:cNvPr id="6" name="Slide Number Placeholder 5"/>
          <p:cNvSpPr>
            <a:spLocks noGrp="1"/>
          </p:cNvSpPr>
          <p:nvPr>
            <p:ph type="sldNum" sz="quarter" idx="12"/>
          </p:nvPr>
        </p:nvSpPr>
        <p:spPr/>
        <p:txBody>
          <a:bodyPr/>
          <a:lstStyle/>
          <a:p>
            <a:fld id="{67726FA2-3EC9-4717-AD62-D8C823692DD3}" type="slidenum">
              <a:rPr lang="en-US" smtClean="0"/>
              <a:pPr/>
              <a:t>54</a:t>
            </a:fld>
            <a:endParaRPr lang="en-US" dirty="0"/>
          </a:p>
        </p:txBody>
      </p:sp>
    </p:spTree>
    <p:extLst>
      <p:ext uri="{BB962C8B-B14F-4D97-AF65-F5344CB8AC3E}">
        <p14:creationId xmlns:p14="http://schemas.microsoft.com/office/powerpoint/2010/main" val="3130146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smtClean="0"/>
              <a:t>Cognos</a:t>
            </a:r>
            <a:r>
              <a:rPr lang="en-US" dirty="0" smtClean="0"/>
              <a:t> Reports</a:t>
            </a:r>
            <a:endParaRPr lang="en-US" dirty="0"/>
          </a:p>
        </p:txBody>
      </p:sp>
      <p:sp>
        <p:nvSpPr>
          <p:cNvPr id="3" name="Text Placeholder 2"/>
          <p:cNvSpPr>
            <a:spLocks noGrp="1"/>
          </p:cNvSpPr>
          <p:nvPr>
            <p:ph idx="1"/>
          </p:nvPr>
        </p:nvSpPr>
        <p:spPr/>
        <p:txBody>
          <a:bodyPr/>
          <a:lstStyle/>
          <a:p>
            <a:r>
              <a:rPr lang="en-US" sz="2400" dirty="0" smtClean="0"/>
              <a:t>ERROR REPORTS</a:t>
            </a:r>
          </a:p>
          <a:p>
            <a:r>
              <a:rPr lang="en-US" sz="2400" dirty="0" smtClean="0"/>
              <a:t>“COGNOS”</a:t>
            </a:r>
            <a:endParaRPr lang="en-US" sz="2400"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417" r="78333" b="59821"/>
          <a:stretch/>
        </p:blipFill>
        <p:spPr bwMode="auto">
          <a:xfrm>
            <a:off x="1027691" y="3251201"/>
            <a:ext cx="3387467" cy="301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06" y="1320800"/>
            <a:ext cx="3474933" cy="168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Bent Arrow 8"/>
          <p:cNvSpPr/>
          <p:nvPr/>
        </p:nvSpPr>
        <p:spPr>
          <a:xfrm rot="5400000">
            <a:off x="2984027" y="2505335"/>
            <a:ext cx="1600023" cy="1491732"/>
          </a:xfrm>
          <a:prstGeom prst="bentArrow">
            <a:avLst>
              <a:gd name="adj1" fmla="val 25000"/>
              <a:gd name="adj2" fmla="val 25000"/>
              <a:gd name="adj3" fmla="val 25000"/>
              <a:gd name="adj4" fmla="val 48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4415158" y="2030424"/>
            <a:ext cx="3193143" cy="523220"/>
          </a:xfrm>
          <a:prstGeom prst="rect">
            <a:avLst/>
          </a:prstGeom>
          <a:noFill/>
        </p:spPr>
        <p:txBody>
          <a:bodyPr wrap="square" rtlCol="0">
            <a:spAutoFit/>
          </a:bodyPr>
          <a:lstStyle/>
          <a:p>
            <a:r>
              <a:rPr lang="en-US" sz="2800" dirty="0" smtClean="0"/>
              <a:t>Opens new window</a:t>
            </a:r>
            <a:endParaRPr lang="en-US" sz="2800" dirty="0"/>
          </a:p>
        </p:txBody>
      </p:sp>
      <p:sp>
        <p:nvSpPr>
          <p:cNvPr id="11" name="Line Callout 2 (No Border) 10"/>
          <p:cNvSpPr/>
          <p:nvPr/>
        </p:nvSpPr>
        <p:spPr>
          <a:xfrm>
            <a:off x="4511435" y="3896139"/>
            <a:ext cx="1801310" cy="1933437"/>
          </a:xfrm>
          <a:prstGeom prs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Special Education December </a:t>
            </a:r>
            <a:endParaRPr lang="en-US" sz="2400"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55</a:t>
            </a:fld>
            <a:endParaRPr lang="en-US" dirty="0"/>
          </a:p>
        </p:txBody>
      </p:sp>
    </p:spTree>
    <p:extLst>
      <p:ext uri="{BB962C8B-B14F-4D97-AF65-F5344CB8AC3E}">
        <p14:creationId xmlns:p14="http://schemas.microsoft.com/office/powerpoint/2010/main" val="292168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a:srcRect t="19104" r="46413"/>
          <a:stretch/>
        </p:blipFill>
        <p:spPr>
          <a:xfrm>
            <a:off x="0" y="138113"/>
            <a:ext cx="5376863" cy="6492875"/>
          </a:xfrm>
          <a:prstGeom prst="rect">
            <a:avLst/>
          </a:prstGeom>
        </p:spPr>
      </p:pic>
      <p:sp>
        <p:nvSpPr>
          <p:cNvPr id="8" name="Left Arrow 7"/>
          <p:cNvSpPr/>
          <p:nvPr/>
        </p:nvSpPr>
        <p:spPr>
          <a:xfrm>
            <a:off x="2782957" y="3007379"/>
            <a:ext cx="567345" cy="2347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a:off x="2782957" y="3444028"/>
            <a:ext cx="567345" cy="261610"/>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23337" y="2736085"/>
            <a:ext cx="3448554" cy="584775"/>
          </a:xfrm>
          <a:prstGeom prst="rect">
            <a:avLst/>
          </a:prstGeom>
          <a:solidFill>
            <a:schemeClr val="accent1">
              <a:lumMod val="60000"/>
              <a:lumOff val="40000"/>
            </a:schemeClr>
          </a:solidFill>
        </p:spPr>
        <p:txBody>
          <a:bodyPr wrap="square" rtlCol="0">
            <a:spAutoFit/>
          </a:bodyPr>
          <a:lstStyle/>
          <a:p>
            <a:r>
              <a:rPr lang="en-US" sz="1600" dirty="0" smtClean="0"/>
              <a:t>Excluded Report: Includes excluded records – those w/ interchange errors</a:t>
            </a:r>
            <a:endParaRPr lang="en-US" sz="1600" dirty="0"/>
          </a:p>
        </p:txBody>
      </p:sp>
      <p:sp>
        <p:nvSpPr>
          <p:cNvPr id="11" name="TextBox 10"/>
          <p:cNvSpPr txBox="1"/>
          <p:nvPr/>
        </p:nvSpPr>
        <p:spPr>
          <a:xfrm>
            <a:off x="3523337" y="3432823"/>
            <a:ext cx="2744016" cy="523220"/>
          </a:xfrm>
          <a:prstGeom prst="rect">
            <a:avLst/>
          </a:prstGeom>
          <a:solidFill>
            <a:schemeClr val="accent2">
              <a:lumMod val="40000"/>
              <a:lumOff val="60000"/>
            </a:schemeClr>
          </a:solidFill>
        </p:spPr>
        <p:txBody>
          <a:bodyPr wrap="square" rtlCol="0">
            <a:spAutoFit/>
          </a:bodyPr>
          <a:lstStyle/>
          <a:p>
            <a:r>
              <a:rPr lang="en-US" sz="1400" dirty="0" smtClean="0"/>
              <a:t>Included Report: Includes records that are included in the snapshot</a:t>
            </a:r>
            <a:endParaRPr lang="en-US" sz="1400" dirty="0"/>
          </a:p>
        </p:txBody>
      </p:sp>
      <p:sp>
        <p:nvSpPr>
          <p:cNvPr id="2" name="TextBox 1"/>
          <p:cNvSpPr txBox="1"/>
          <p:nvPr/>
        </p:nvSpPr>
        <p:spPr>
          <a:xfrm>
            <a:off x="532151" y="2822713"/>
            <a:ext cx="2164659" cy="369332"/>
          </a:xfrm>
          <a:prstGeom prst="rect">
            <a:avLst/>
          </a:prstGeom>
          <a:noFill/>
          <a:ln w="19050">
            <a:solidFill>
              <a:schemeClr val="accent1"/>
            </a:solidFill>
          </a:ln>
        </p:spPr>
        <p:txBody>
          <a:bodyPr wrap="square" rtlCol="0">
            <a:spAutoFit/>
          </a:bodyPr>
          <a:lstStyle/>
          <a:p>
            <a:endParaRPr lang="en-US" dirty="0"/>
          </a:p>
        </p:txBody>
      </p:sp>
      <p:sp>
        <p:nvSpPr>
          <p:cNvPr id="12" name="TextBox 11"/>
          <p:cNvSpPr txBox="1"/>
          <p:nvPr/>
        </p:nvSpPr>
        <p:spPr>
          <a:xfrm>
            <a:off x="532152" y="3384550"/>
            <a:ext cx="2164658" cy="321088"/>
          </a:xfrm>
          <a:prstGeom prst="rect">
            <a:avLst/>
          </a:prstGeom>
          <a:noFill/>
          <a:ln w="28575">
            <a:solidFill>
              <a:schemeClr val="accent2">
                <a:lumMod val="60000"/>
                <a:lumOff val="40000"/>
              </a:schemeClr>
            </a:solidFill>
          </a:ln>
        </p:spPr>
        <p:txBody>
          <a:bodyPr wrap="square" rtlCol="0">
            <a:spAutoFit/>
          </a:bodyPr>
          <a:lstStyle/>
          <a:p>
            <a:endParaRPr lang="en-US" dirty="0"/>
          </a:p>
        </p:txBody>
      </p:sp>
      <p:sp>
        <p:nvSpPr>
          <p:cNvPr id="13" name="TextBox 12"/>
          <p:cNvSpPr txBox="1"/>
          <p:nvPr/>
        </p:nvSpPr>
        <p:spPr>
          <a:xfrm>
            <a:off x="532150" y="2006697"/>
            <a:ext cx="2164659" cy="369332"/>
          </a:xfrm>
          <a:prstGeom prst="rect">
            <a:avLst/>
          </a:prstGeom>
          <a:noFill/>
          <a:ln w="19050">
            <a:solidFill>
              <a:schemeClr val="accent6"/>
            </a:solidFill>
          </a:ln>
        </p:spPr>
        <p:txBody>
          <a:bodyPr wrap="square" rtlCol="0">
            <a:spAutoFit/>
          </a:bodyPr>
          <a:lstStyle/>
          <a:p>
            <a:endParaRPr lang="en-US" dirty="0"/>
          </a:p>
        </p:txBody>
      </p:sp>
      <p:sp>
        <p:nvSpPr>
          <p:cNvPr id="14" name="TextBox 13"/>
          <p:cNvSpPr txBox="1"/>
          <p:nvPr/>
        </p:nvSpPr>
        <p:spPr>
          <a:xfrm>
            <a:off x="532148" y="2411168"/>
            <a:ext cx="2164659" cy="369332"/>
          </a:xfrm>
          <a:prstGeom prst="rect">
            <a:avLst/>
          </a:prstGeom>
          <a:noFill/>
          <a:ln w="19050">
            <a:solidFill>
              <a:schemeClr val="accent6"/>
            </a:solidFill>
          </a:ln>
        </p:spPr>
        <p:txBody>
          <a:bodyPr wrap="square" rtlCol="0">
            <a:spAutoFit/>
          </a:bodyPr>
          <a:lstStyle/>
          <a:p>
            <a:endParaRPr lang="en-US" dirty="0"/>
          </a:p>
        </p:txBody>
      </p:sp>
      <p:sp>
        <p:nvSpPr>
          <p:cNvPr id="15" name="Left Arrow 14"/>
          <p:cNvSpPr/>
          <p:nvPr/>
        </p:nvSpPr>
        <p:spPr>
          <a:xfrm>
            <a:off x="2782957" y="2535227"/>
            <a:ext cx="567345" cy="24527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p:cNvSpPr/>
          <p:nvPr/>
        </p:nvSpPr>
        <p:spPr>
          <a:xfrm>
            <a:off x="2782957" y="2098623"/>
            <a:ext cx="567345" cy="271486"/>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523337" y="2064306"/>
            <a:ext cx="2635337" cy="523220"/>
          </a:xfrm>
          <a:prstGeom prst="rect">
            <a:avLst/>
          </a:prstGeom>
          <a:solidFill>
            <a:schemeClr val="accent6">
              <a:lumMod val="60000"/>
              <a:lumOff val="40000"/>
            </a:schemeClr>
          </a:solidFill>
        </p:spPr>
        <p:txBody>
          <a:bodyPr wrap="square" rtlCol="0">
            <a:spAutoFit/>
          </a:bodyPr>
          <a:lstStyle/>
          <a:p>
            <a:r>
              <a:rPr lang="en-US" sz="1400" dirty="0" smtClean="0"/>
              <a:t>Error Reports: Staff and Student have separate reports </a:t>
            </a:r>
            <a:endParaRPr lang="en-US" sz="1400" dirty="0"/>
          </a:p>
        </p:txBody>
      </p:sp>
      <p:sp>
        <p:nvSpPr>
          <p:cNvPr id="6" name="TextBox 5"/>
          <p:cNvSpPr txBox="1"/>
          <p:nvPr/>
        </p:nvSpPr>
        <p:spPr>
          <a:xfrm>
            <a:off x="3505986" y="29979"/>
            <a:ext cx="5522734" cy="369332"/>
          </a:xfrm>
          <a:prstGeom prst="rect">
            <a:avLst/>
          </a:prstGeom>
          <a:noFill/>
        </p:spPr>
        <p:txBody>
          <a:bodyPr wrap="square" rtlCol="0">
            <a:spAutoFit/>
          </a:bodyPr>
          <a:lstStyle/>
          <a:p>
            <a:r>
              <a:rPr lang="en-US" b="1" dirty="0" smtClean="0"/>
              <a:t>Special Education December Count </a:t>
            </a:r>
            <a:r>
              <a:rPr lang="en-US" b="1" dirty="0" err="1" smtClean="0"/>
              <a:t>Cognos</a:t>
            </a:r>
            <a:r>
              <a:rPr lang="en-US" b="1" dirty="0" smtClean="0"/>
              <a:t> Reports</a:t>
            </a:r>
            <a:endParaRPr lang="en-US" b="1" dirty="0"/>
          </a:p>
        </p:txBody>
      </p:sp>
    </p:spTree>
    <p:extLst>
      <p:ext uri="{BB962C8B-B14F-4D97-AF65-F5344CB8AC3E}">
        <p14:creationId xmlns:p14="http://schemas.microsoft.com/office/powerpoint/2010/main" val="39783916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a:t>Cognos</a:t>
            </a:r>
            <a:r>
              <a:rPr lang="en-US" dirty="0"/>
              <a:t> DETAIL ERROR REPORT</a:t>
            </a:r>
            <a:br>
              <a:rPr lang="en-US" dirty="0"/>
            </a:br>
            <a:endParaRPr lang="en-US" dirty="0"/>
          </a:p>
        </p:txBody>
      </p:sp>
      <p:pic>
        <p:nvPicPr>
          <p:cNvPr id="13" name="Content Placeholder 12"/>
          <p:cNvPicPr>
            <a:picLocks noGrp="1" noChangeAspect="1"/>
          </p:cNvPicPr>
          <p:nvPr>
            <p:ph idx="1"/>
          </p:nvPr>
        </p:nvPicPr>
        <p:blipFill rotWithShape="1">
          <a:blip r:embed="rId3"/>
          <a:stretch/>
        </p:blipFill>
        <p:spPr>
          <a:xfrm>
            <a:off x="779489" y="1463675"/>
            <a:ext cx="6512097" cy="5209678"/>
          </a:xfrm>
          <a:prstGeom prst="rect">
            <a:avLst/>
          </a:prstGeom>
        </p:spPr>
      </p:pic>
      <p:sp>
        <p:nvSpPr>
          <p:cNvPr id="2" name="Slide Number Placeholder 1"/>
          <p:cNvSpPr>
            <a:spLocks noGrp="1"/>
          </p:cNvSpPr>
          <p:nvPr>
            <p:ph type="sldNum" sz="quarter" idx="12"/>
          </p:nvPr>
        </p:nvSpPr>
        <p:spPr/>
        <p:txBody>
          <a:bodyPr/>
          <a:lstStyle/>
          <a:p>
            <a:fld id="{67726FA2-3EC9-4717-AD62-D8C823692DD3}" type="slidenum">
              <a:rPr lang="en-US" smtClean="0"/>
              <a:pPr/>
              <a:t>57</a:t>
            </a:fld>
            <a:endParaRPr lang="en-US" dirty="0"/>
          </a:p>
        </p:txBody>
      </p:sp>
    </p:spTree>
    <p:extLst>
      <p:ext uri="{BB962C8B-B14F-4D97-AF65-F5344CB8AC3E}">
        <p14:creationId xmlns:p14="http://schemas.microsoft.com/office/powerpoint/2010/main" val="1334081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r>
              <a:rPr lang="en-US" sz="2400" dirty="0" smtClean="0"/>
              <a:t>ERROR REPORTS</a:t>
            </a:r>
          </a:p>
          <a:p>
            <a:r>
              <a:rPr lang="en-US" sz="2400" dirty="0" smtClean="0"/>
              <a:t>“COGNOS”</a:t>
            </a:r>
            <a:endParaRPr lang="en-US" sz="2400" dirty="0"/>
          </a:p>
        </p:txBody>
      </p:sp>
      <p:pic>
        <p:nvPicPr>
          <p:cNvPr id="10"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60751"/>
          <a:stretch/>
        </p:blipFill>
        <p:spPr bwMode="auto">
          <a:xfrm>
            <a:off x="145153" y="1226311"/>
            <a:ext cx="6539518" cy="269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5320579" y="2086241"/>
            <a:ext cx="638629" cy="580571"/>
          </a:xfrm>
          <a:prstGeom prst="ellipse">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p:nvPr/>
        </p:nvPicPr>
        <p:blipFill rotWithShape="1">
          <a:blip r:embed="rId4"/>
          <a:srcRect l="84081" t="15625" r="13889" b="82505"/>
          <a:stretch/>
        </p:blipFill>
        <p:spPr bwMode="auto">
          <a:xfrm>
            <a:off x="5463336" y="1190352"/>
            <a:ext cx="914400" cy="73152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1759154" y="4298257"/>
            <a:ext cx="4925517" cy="1938992"/>
          </a:xfrm>
          <a:prstGeom prst="rect">
            <a:avLst/>
          </a:prstGeom>
          <a:solidFill>
            <a:schemeClr val="accent3">
              <a:alpha val="25000"/>
            </a:schemeClr>
          </a:solidFill>
          <a:ln>
            <a:solidFill>
              <a:schemeClr val="accent3"/>
            </a:solidFill>
          </a:ln>
        </p:spPr>
        <p:txBody>
          <a:bodyPr wrap="square" rtlCol="0">
            <a:spAutoFit/>
          </a:bodyPr>
          <a:lstStyle/>
          <a:p>
            <a:pPr marL="285750" indent="-285750">
              <a:buFont typeface="Arial" panose="020B0604020202020204" pitchFamily="34" charset="0"/>
              <a:buChar char="•"/>
            </a:pPr>
            <a:r>
              <a:rPr lang="en-US" sz="2000" dirty="0"/>
              <a:t>Click on </a:t>
            </a:r>
            <a:r>
              <a:rPr lang="en-US" sz="2000" dirty="0" smtClean="0"/>
              <a:t>HTML </a:t>
            </a:r>
            <a:r>
              <a:rPr lang="en-US" sz="2000" dirty="0"/>
              <a:t>button located on the far right top of the screen</a:t>
            </a:r>
          </a:p>
          <a:p>
            <a:pPr marL="285750" indent="-285750">
              <a:buFont typeface="Arial" panose="020B0604020202020204" pitchFamily="34" charset="0"/>
              <a:buChar char="•"/>
            </a:pPr>
            <a:r>
              <a:rPr lang="en-US" sz="2000" dirty="0"/>
              <a:t>View in HTML, </a:t>
            </a:r>
            <a:r>
              <a:rPr lang="en-US" sz="2000" dirty="0" smtClean="0"/>
              <a:t> PDF</a:t>
            </a:r>
            <a:r>
              <a:rPr lang="en-US" sz="2000" dirty="0"/>
              <a:t>, </a:t>
            </a:r>
            <a:r>
              <a:rPr lang="en-US" sz="2000" dirty="0" smtClean="0"/>
              <a:t> XML</a:t>
            </a:r>
            <a:r>
              <a:rPr lang="en-US" sz="2000" dirty="0"/>
              <a:t>, or Excel Format</a:t>
            </a:r>
          </a:p>
          <a:p>
            <a:pPr marL="742950" lvl="1" indent="-285750">
              <a:buFont typeface="Arial" panose="020B0604020202020204" pitchFamily="34" charset="0"/>
              <a:buChar char="•"/>
            </a:pPr>
            <a:r>
              <a:rPr lang="en-US" sz="2000" dirty="0"/>
              <a:t>Excel Options</a:t>
            </a:r>
          </a:p>
          <a:p>
            <a:pPr marL="1200150" lvl="2" indent="-285750">
              <a:buFont typeface="Arial" panose="020B0604020202020204" pitchFamily="34" charset="0"/>
              <a:buChar char="•"/>
            </a:pPr>
            <a:r>
              <a:rPr lang="en-US" sz="2000" dirty="0"/>
              <a:t>2007 Data,  </a:t>
            </a:r>
            <a:r>
              <a:rPr lang="en-US" sz="2000" b="1" dirty="0">
                <a:solidFill>
                  <a:schemeClr val="accent6"/>
                </a:solidFill>
              </a:rPr>
              <a:t>2007 Format</a:t>
            </a:r>
            <a:r>
              <a:rPr lang="en-US" sz="2000" dirty="0"/>
              <a:t>, 2002 </a:t>
            </a:r>
            <a:r>
              <a:rPr lang="en-US" sz="2000" dirty="0" smtClean="0"/>
              <a:t>Format, </a:t>
            </a:r>
            <a:r>
              <a:rPr lang="en-US" sz="2000" dirty="0"/>
              <a:t>CSV Format</a:t>
            </a:r>
          </a:p>
        </p:txBody>
      </p:sp>
      <p:sp>
        <p:nvSpPr>
          <p:cNvPr id="15" name="Left Arrow 14"/>
          <p:cNvSpPr/>
          <p:nvPr/>
        </p:nvSpPr>
        <p:spPr>
          <a:xfrm rot="12284373">
            <a:off x="5072101" y="1938475"/>
            <a:ext cx="496956" cy="53729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0" y="213189"/>
            <a:ext cx="7886700" cy="710141"/>
          </a:xfrm>
        </p:spPr>
        <p:txBody>
          <a:bodyPr/>
          <a:lstStyle/>
          <a:p>
            <a:r>
              <a:rPr lang="en-US" dirty="0" smtClean="0"/>
              <a:t>    View in Excel</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58</a:t>
            </a:fld>
            <a:endParaRPr lang="en-US" dirty="0"/>
          </a:p>
        </p:txBody>
      </p:sp>
    </p:spTree>
    <p:extLst>
      <p:ext uri="{BB962C8B-B14F-4D97-AF65-F5344CB8AC3E}">
        <p14:creationId xmlns:p14="http://schemas.microsoft.com/office/powerpoint/2010/main" val="4178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2000" b="0" dirty="0">
                <a:solidFill>
                  <a:schemeClr val="tx1"/>
                </a:solidFill>
              </a:rPr>
              <a:t>Edits are in place to assist with providing the most accurate information to CDE which is published, analyzed and reviewed by legislators, federal government, researchers, </a:t>
            </a:r>
            <a:r>
              <a:rPr lang="en-US" sz="2000" b="0" dirty="0" smtClean="0">
                <a:solidFill>
                  <a:schemeClr val="tx1"/>
                </a:solidFill>
              </a:rPr>
              <a:t>etc.. </a:t>
            </a:r>
            <a:endParaRPr lang="en-US" sz="2000" b="0" dirty="0">
              <a:solidFill>
                <a:schemeClr val="tx1"/>
              </a:solidFill>
            </a:endParaRPr>
          </a:p>
          <a:p>
            <a:r>
              <a:rPr lang="en-US" sz="2000" b="0" dirty="0">
                <a:solidFill>
                  <a:schemeClr val="tx1"/>
                </a:solidFill>
              </a:rPr>
              <a:t>Edits should provide adequate information to assist you with determining corrections needed.  </a:t>
            </a:r>
          </a:p>
          <a:p>
            <a:pPr marL="45720" indent="0">
              <a:buNone/>
            </a:pPr>
            <a:endParaRPr lang="en-US" sz="2000" dirty="0" smtClean="0">
              <a:solidFill>
                <a:schemeClr val="tx1"/>
              </a:solidFill>
            </a:endParaRPr>
          </a:p>
          <a:p>
            <a:pPr marL="45720" indent="0">
              <a:buNone/>
            </a:pPr>
            <a:r>
              <a:rPr lang="en-US" sz="2000" dirty="0" smtClean="0">
                <a:solidFill>
                  <a:schemeClr val="tx1"/>
                </a:solidFill>
              </a:rPr>
              <a:t>Example:</a:t>
            </a:r>
          </a:p>
          <a:p>
            <a:endParaRPr lang="en-US" sz="2000" dirty="0">
              <a:solidFill>
                <a:schemeClr val="tx1"/>
              </a:solidFill>
            </a:endParaRPr>
          </a:p>
          <a:p>
            <a:pPr marL="45720" indent="0">
              <a:buNone/>
            </a:pPr>
            <a:r>
              <a:rPr lang="en-US" sz="2000" dirty="0" smtClean="0">
                <a:solidFill>
                  <a:schemeClr val="tx1"/>
                </a:solidFill>
              </a:rPr>
              <a:t>DC010: </a:t>
            </a:r>
            <a:r>
              <a:rPr lang="en-US" sz="2000" b="0" dirty="0">
                <a:solidFill>
                  <a:schemeClr val="tx1"/>
                </a:solidFill>
              </a:rPr>
              <a:t>If Highest Level of Education Completed is 16 or above, and Job Class Code is 202, Subject Area of Degree cannot be 2100 </a:t>
            </a:r>
            <a:r>
              <a:rPr lang="en-US" sz="2000" b="0" dirty="0" smtClean="0">
                <a:solidFill>
                  <a:schemeClr val="tx1"/>
                </a:solidFill>
              </a:rPr>
              <a:t>zero-filled</a:t>
            </a:r>
          </a:p>
          <a:p>
            <a:pPr marL="45720" indent="0">
              <a:buNone/>
            </a:pPr>
            <a:endParaRPr lang="en-US" sz="2000" b="0" dirty="0">
              <a:solidFill>
                <a:schemeClr val="tx1"/>
              </a:solidFill>
            </a:endParaRPr>
          </a:p>
          <a:p>
            <a:pPr marL="45720" indent="0">
              <a:buNone/>
            </a:pPr>
            <a:r>
              <a:rPr lang="en-US" sz="2000" b="0" dirty="0" smtClean="0">
                <a:solidFill>
                  <a:schemeClr val="tx1"/>
                </a:solidFill>
              </a:rPr>
              <a:t>In this case the issue is with the </a:t>
            </a:r>
            <a:r>
              <a:rPr lang="en-US" sz="2000" b="0" i="1" dirty="0" smtClean="0">
                <a:solidFill>
                  <a:schemeClr val="tx1"/>
                </a:solidFill>
              </a:rPr>
              <a:t>Subject Area of Degree </a:t>
            </a:r>
            <a:r>
              <a:rPr lang="en-US" sz="2000" b="0" dirty="0" smtClean="0">
                <a:solidFill>
                  <a:schemeClr val="tx1"/>
                </a:solidFill>
              </a:rPr>
              <a:t>field</a:t>
            </a:r>
            <a:endParaRPr lang="en-US" sz="2000" dirty="0">
              <a:solidFill>
                <a:schemeClr val="tx1"/>
              </a:solidFill>
            </a:endParaRPr>
          </a:p>
        </p:txBody>
      </p:sp>
      <p:sp>
        <p:nvSpPr>
          <p:cNvPr id="6" name="Text Placeholder 5"/>
          <p:cNvSpPr>
            <a:spLocks noGrp="1"/>
          </p:cNvSpPr>
          <p:nvPr>
            <p:ph type="body" idx="4294967295"/>
          </p:nvPr>
        </p:nvSpPr>
        <p:spPr>
          <a:xfrm>
            <a:off x="0" y="307298"/>
            <a:ext cx="6096000" cy="639763"/>
          </a:xfrm>
        </p:spPr>
        <p:txBody>
          <a:bodyPr/>
          <a:lstStyle/>
          <a:p>
            <a:pPr marL="0" indent="0">
              <a:buNone/>
            </a:pPr>
            <a:r>
              <a:rPr lang="en-US" dirty="0" smtClean="0"/>
              <a:t>Reading Error Reports</a:t>
            </a:r>
            <a:endParaRPr lang="en-US"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59</a:t>
            </a:fld>
            <a:endParaRPr lang="en-US" dirty="0"/>
          </a:p>
        </p:txBody>
      </p:sp>
    </p:spTree>
    <p:extLst>
      <p:ext uri="{BB962C8B-B14F-4D97-AF65-F5344CB8AC3E}">
        <p14:creationId xmlns:p14="http://schemas.microsoft.com/office/powerpoint/2010/main" val="2918556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26FA2-3EC9-4717-AD62-D8C823692DD3}" type="slidenum">
              <a:rPr lang="en-US" smtClean="0"/>
              <a:pPr/>
              <a:t>6</a:t>
            </a:fld>
            <a:endParaRPr lang="en-US" dirty="0"/>
          </a:p>
        </p:txBody>
      </p:sp>
      <p:sp>
        <p:nvSpPr>
          <p:cNvPr id="2" name="Title 1"/>
          <p:cNvSpPr>
            <a:spLocks noGrp="1"/>
          </p:cNvSpPr>
          <p:nvPr>
            <p:ph type="title" idx="4294967295"/>
          </p:nvPr>
        </p:nvSpPr>
        <p:spPr>
          <a:xfrm>
            <a:off x="0" y="274638"/>
            <a:ext cx="7886700" cy="709612"/>
          </a:xfrm>
        </p:spPr>
        <p:txBody>
          <a:bodyPr/>
          <a:lstStyle/>
          <a:p>
            <a:r>
              <a:rPr lang="en-US" dirty="0" smtClean="0"/>
              <a:t>Who to Report</a:t>
            </a:r>
            <a:endParaRPr lang="en-US" dirty="0"/>
          </a:p>
        </p:txBody>
      </p:sp>
      <p:pic>
        <p:nvPicPr>
          <p:cNvPr id="614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79292" y="4346348"/>
            <a:ext cx="6153656" cy="217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081" y="1037351"/>
            <a:ext cx="7637489"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Students receiving services on an IEP on 12/01/2018   </a:t>
            </a:r>
          </a:p>
          <a:p>
            <a:endParaRPr lang="en-US" dirty="0"/>
          </a:p>
          <a:p>
            <a:pPr marL="285750" indent="-285750">
              <a:buFont typeface="Wingdings" panose="05000000000000000000" pitchFamily="2" charset="2"/>
              <a:buChar char="ü"/>
            </a:pPr>
            <a:r>
              <a:rPr lang="en-US" dirty="0" smtClean="0"/>
              <a:t>Parentally Placed Private School Students - even if not on an IEP - code 02</a:t>
            </a:r>
            <a:endParaRPr lang="en-US" dirty="0"/>
          </a:p>
        </p:txBody>
      </p:sp>
      <p:sp>
        <p:nvSpPr>
          <p:cNvPr id="6" name="TextBox 5"/>
          <p:cNvSpPr txBox="1"/>
          <p:nvPr/>
        </p:nvSpPr>
        <p:spPr>
          <a:xfrm>
            <a:off x="637080" y="1945691"/>
            <a:ext cx="7772401" cy="2031325"/>
          </a:xfrm>
          <a:prstGeom prst="rect">
            <a:avLst/>
          </a:prstGeom>
          <a:noFill/>
        </p:spPr>
        <p:txBody>
          <a:bodyPr wrap="square" rtlCol="0">
            <a:spAutoFit/>
          </a:bodyPr>
          <a:lstStyle/>
          <a:p>
            <a:r>
              <a:rPr lang="en-US" dirty="0"/>
              <a:t>Includes:</a:t>
            </a:r>
          </a:p>
          <a:p>
            <a:pPr marL="285750" lvl="0" indent="-285750">
              <a:buFont typeface="Arial" panose="020B0604020202020204" pitchFamily="34" charset="0"/>
              <a:buChar char="•"/>
            </a:pPr>
            <a:r>
              <a:rPr lang="en-US" dirty="0"/>
              <a:t>all AU residents regardless of where they attend</a:t>
            </a:r>
          </a:p>
          <a:p>
            <a:pPr marL="285750" lvl="0" indent="-285750">
              <a:buFont typeface="Arial" panose="020B0604020202020204" pitchFamily="34" charset="0"/>
              <a:buChar char="•"/>
            </a:pPr>
            <a:r>
              <a:rPr lang="en-US" dirty="0"/>
              <a:t>all students who attend your AU regardless of where they live </a:t>
            </a:r>
          </a:p>
          <a:p>
            <a:pPr marL="285750" lvl="0" indent="-285750">
              <a:buFont typeface="Arial" panose="020B0604020202020204" pitchFamily="34" charset="0"/>
              <a:buChar char="•"/>
            </a:pPr>
            <a:r>
              <a:rPr lang="en-US" dirty="0"/>
              <a:t>residents in facilities </a:t>
            </a:r>
          </a:p>
          <a:p>
            <a:pPr marL="285750" lvl="0" indent="-285750">
              <a:buFont typeface="Arial" panose="020B0604020202020204" pitchFamily="34" charset="0"/>
              <a:buChar char="•"/>
            </a:pPr>
            <a:r>
              <a:rPr lang="en-US" dirty="0"/>
              <a:t>Parentally Placed in Private School students who attend a private school within your AU boundaries and get no services whatsoever from the AU, reported </a:t>
            </a:r>
            <a:r>
              <a:rPr lang="en-US" dirty="0" smtClean="0"/>
              <a:t>only for </a:t>
            </a:r>
            <a:r>
              <a:rPr lang="en-US" dirty="0"/>
              <a:t>proportionate share calculations on two Dec reports</a:t>
            </a:r>
          </a:p>
        </p:txBody>
      </p:sp>
      <p:sp>
        <p:nvSpPr>
          <p:cNvPr id="8" name="TextBox 7"/>
          <p:cNvSpPr txBox="1"/>
          <p:nvPr/>
        </p:nvSpPr>
        <p:spPr>
          <a:xfrm>
            <a:off x="2653260" y="4173800"/>
            <a:ext cx="1802566" cy="369332"/>
          </a:xfrm>
          <a:prstGeom prst="rect">
            <a:avLst/>
          </a:prstGeom>
          <a:noFill/>
        </p:spPr>
        <p:txBody>
          <a:bodyPr wrap="square" rtlCol="0">
            <a:spAutoFit/>
          </a:bodyPr>
          <a:lstStyle/>
          <a:p>
            <a:r>
              <a:rPr lang="en-US" dirty="0" smtClean="0"/>
              <a:t>*Per OSEP</a:t>
            </a:r>
            <a:endParaRPr lang="en-US" dirty="0"/>
          </a:p>
        </p:txBody>
      </p:sp>
    </p:spTree>
    <p:extLst>
      <p:ext uri="{BB962C8B-B14F-4D97-AF65-F5344CB8AC3E}">
        <p14:creationId xmlns:p14="http://schemas.microsoft.com/office/powerpoint/2010/main" val="565524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000" b="0" dirty="0" smtClean="0">
                <a:solidFill>
                  <a:schemeClr val="tx1"/>
                </a:solidFill>
              </a:rPr>
              <a:t>Summary Warnings work a little differently than other detail errors as they may pertain to a certain select group of records or even the entire set of data depending on the warning.</a:t>
            </a:r>
          </a:p>
          <a:p>
            <a:pPr marL="45720" indent="0">
              <a:buNone/>
            </a:pPr>
            <a:endParaRPr lang="en-US" sz="2000" b="0" dirty="0">
              <a:solidFill>
                <a:schemeClr val="tx1"/>
              </a:solidFill>
            </a:endParaRPr>
          </a:p>
          <a:p>
            <a:pPr marL="45720" indent="0">
              <a:buNone/>
            </a:pPr>
            <a:r>
              <a:rPr lang="en-US" sz="2000" b="0" dirty="0" smtClean="0">
                <a:solidFill>
                  <a:schemeClr val="tx1"/>
                </a:solidFill>
              </a:rPr>
              <a:t>Example:</a:t>
            </a:r>
          </a:p>
          <a:p>
            <a:pPr marL="45720" indent="0">
              <a:buNone/>
            </a:pPr>
            <a:r>
              <a:rPr lang="en-US" sz="2000" dirty="0" smtClean="0">
                <a:solidFill>
                  <a:schemeClr val="tx1"/>
                </a:solidFill>
              </a:rPr>
              <a:t>DC042</a:t>
            </a:r>
            <a:r>
              <a:rPr lang="en-US" sz="2000" b="0" dirty="0" smtClean="0">
                <a:solidFill>
                  <a:schemeClr val="tx1"/>
                </a:solidFill>
              </a:rPr>
              <a:t>-Warning: More than 5 FTE Paraprofessionals (416) were reported as district-wide (9980). Paraprofessionals should be attributed to the buildings they serve</a:t>
            </a:r>
          </a:p>
          <a:p>
            <a:pPr marL="45720" indent="0">
              <a:buNone/>
            </a:pPr>
            <a:endParaRPr lang="en-US" sz="2000" b="0" dirty="0">
              <a:solidFill>
                <a:schemeClr val="tx1"/>
              </a:solidFill>
            </a:endParaRPr>
          </a:p>
          <a:p>
            <a:pPr marL="45720" indent="0">
              <a:buNone/>
            </a:pPr>
            <a:r>
              <a:rPr lang="en-US" sz="2000" b="0" dirty="0" smtClean="0">
                <a:solidFill>
                  <a:schemeClr val="tx1"/>
                </a:solidFill>
              </a:rPr>
              <a:t>You can see which paraprofessionals are reported as school-wide in the “Included” report. </a:t>
            </a:r>
            <a:endParaRPr lang="en-US" sz="2000" b="0" dirty="0">
              <a:solidFill>
                <a:schemeClr val="tx1"/>
              </a:solidFill>
            </a:endParaRPr>
          </a:p>
        </p:txBody>
      </p:sp>
      <p:sp>
        <p:nvSpPr>
          <p:cNvPr id="6" name="Text Placeholder 5"/>
          <p:cNvSpPr>
            <a:spLocks noGrp="1"/>
          </p:cNvSpPr>
          <p:nvPr>
            <p:ph type="body" idx="4294967295"/>
          </p:nvPr>
        </p:nvSpPr>
        <p:spPr>
          <a:xfrm>
            <a:off x="74951" y="187377"/>
            <a:ext cx="6096000" cy="639763"/>
          </a:xfrm>
        </p:spPr>
        <p:txBody>
          <a:bodyPr/>
          <a:lstStyle/>
          <a:p>
            <a:pPr marL="0" indent="0">
              <a:buNone/>
            </a:pPr>
            <a:r>
              <a:rPr lang="en-US" dirty="0" smtClean="0"/>
              <a:t>Summary Warnings</a:t>
            </a:r>
            <a:endParaRPr lang="en-US"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60</a:t>
            </a:fld>
            <a:endParaRPr lang="en-US" dirty="0"/>
          </a:p>
        </p:txBody>
      </p:sp>
    </p:spTree>
    <p:extLst>
      <p:ext uri="{BB962C8B-B14F-4D97-AF65-F5344CB8AC3E}">
        <p14:creationId xmlns:p14="http://schemas.microsoft.com/office/powerpoint/2010/main" val="6040383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ea typeface="+mj-ea"/>
              </a:rPr>
              <a:t>Correcting Snapshot Errors</a:t>
            </a:r>
            <a:endParaRPr lang="en-US" dirty="0">
              <a:ea typeface="+mj-ea"/>
            </a:endParaRPr>
          </a:p>
        </p:txBody>
      </p:sp>
      <p:sp>
        <p:nvSpPr>
          <p:cNvPr id="40962" name="Content Placeholder 4"/>
          <p:cNvSpPr>
            <a:spLocks noGrp="1"/>
          </p:cNvSpPr>
          <p:nvPr>
            <p:ph idx="1"/>
          </p:nvPr>
        </p:nvSpPr>
        <p:spPr bwMode="auto"/>
        <p:txBody>
          <a:bodyPr wrap="square" numCol="1" anchor="t" anchorCtr="0" compatLnSpc="1">
            <a:prstTxWarp prst="textNoShape">
              <a:avLst/>
            </a:prstTxWarp>
            <a:noAutofit/>
          </a:bodyPr>
          <a:lstStyle/>
          <a:p>
            <a:pPr marL="285750" indent="-285750">
              <a:buFont typeface="Wingdings" panose="05000000000000000000" pitchFamily="2" charset="2"/>
              <a:buChar char="§"/>
            </a:pPr>
            <a:r>
              <a:rPr lang="en-US" sz="1800" dirty="0" smtClean="0">
                <a:solidFill>
                  <a:schemeClr val="tx1"/>
                </a:solidFill>
                <a:latin typeface="+mn-lt"/>
              </a:rPr>
              <a:t>View </a:t>
            </a:r>
            <a:r>
              <a:rPr lang="en-US" sz="1800" dirty="0">
                <a:solidFill>
                  <a:schemeClr val="tx1"/>
                </a:solidFill>
                <a:latin typeface="+mn-lt"/>
              </a:rPr>
              <a:t>Status of </a:t>
            </a:r>
            <a:r>
              <a:rPr lang="en-US" sz="1800" dirty="0" smtClean="0">
                <a:solidFill>
                  <a:schemeClr val="tx1"/>
                </a:solidFill>
                <a:latin typeface="+mn-lt"/>
              </a:rPr>
              <a:t>December Count snapshot </a:t>
            </a:r>
            <a:endParaRPr lang="en-US" sz="1800" dirty="0">
              <a:solidFill>
                <a:schemeClr val="tx1"/>
              </a:solidFill>
              <a:latin typeface="+mn-lt"/>
            </a:endParaRPr>
          </a:p>
          <a:p>
            <a:pPr lvl="1"/>
            <a:r>
              <a:rPr lang="en-US" sz="1800" dirty="0"/>
              <a:t>Email will be sent with status</a:t>
            </a:r>
          </a:p>
          <a:p>
            <a:pPr lvl="1"/>
            <a:r>
              <a:rPr lang="en-US" sz="1800" dirty="0" smtClean="0"/>
              <a:t>Then check Status </a:t>
            </a:r>
            <a:r>
              <a:rPr lang="en-US" sz="1800" dirty="0"/>
              <a:t>Dashboard screen –shows if processed and # of </a:t>
            </a:r>
            <a:r>
              <a:rPr lang="en-US" sz="1800" dirty="0" smtClean="0"/>
              <a:t>errors</a:t>
            </a:r>
            <a:endParaRPr lang="en-US" altLang="en-US" sz="1800" b="0" dirty="0" smtClean="0"/>
          </a:p>
          <a:p>
            <a:pPr marL="273050" eaLnBrk="1" hangingPunct="1">
              <a:buFont typeface="Wingdings" pitchFamily="2" charset="2"/>
              <a:buChar char="§"/>
            </a:pPr>
            <a:r>
              <a:rPr lang="en-US" altLang="en-US" sz="1800" b="0" dirty="0" smtClean="0">
                <a:solidFill>
                  <a:schemeClr val="tx1"/>
                </a:solidFill>
                <a:latin typeface="+mn-lt"/>
              </a:rPr>
              <a:t>View errors in the Detail Error Reports (Pipeline Error Reports or Cognos)</a:t>
            </a:r>
          </a:p>
          <a:p>
            <a:pPr marL="273050" eaLnBrk="1" hangingPunct="1">
              <a:buFont typeface="Wingdings" pitchFamily="2" charset="2"/>
              <a:buChar char="§"/>
            </a:pPr>
            <a:r>
              <a:rPr lang="en-US" altLang="en-US" sz="1800" b="0" dirty="0" smtClean="0">
                <a:solidFill>
                  <a:schemeClr val="tx1"/>
                </a:solidFill>
                <a:latin typeface="+mn-lt"/>
              </a:rPr>
              <a:t>Option to export the report to Excel if you’d like</a:t>
            </a:r>
          </a:p>
          <a:p>
            <a:pPr marL="273050" eaLnBrk="1" hangingPunct="1">
              <a:buFont typeface="Wingdings" pitchFamily="2" charset="2"/>
              <a:buChar char="§"/>
            </a:pPr>
            <a:r>
              <a:rPr lang="en-US" altLang="en-US" sz="1800" b="0" dirty="0" smtClean="0">
                <a:solidFill>
                  <a:schemeClr val="tx1"/>
                </a:solidFill>
                <a:latin typeface="+mn-lt"/>
              </a:rPr>
              <a:t>Correct the errors in the appropriate Interchange File </a:t>
            </a:r>
          </a:p>
          <a:p>
            <a:pPr marL="1016000" lvl="1" indent="-285750"/>
            <a:r>
              <a:rPr lang="en-US" altLang="en-US" sz="1800" b="0" dirty="0" smtClean="0">
                <a:solidFill>
                  <a:schemeClr val="tx1"/>
                </a:solidFill>
              </a:rPr>
              <a:t>preferably Enrich or your source system</a:t>
            </a:r>
          </a:p>
          <a:p>
            <a:pPr marL="1016000" lvl="1" indent="-285750"/>
            <a:r>
              <a:rPr lang="en-US" altLang="en-US" sz="1800" b="0" dirty="0" smtClean="0">
                <a:solidFill>
                  <a:schemeClr val="tx1"/>
                </a:solidFill>
              </a:rPr>
              <a:t>Student/Staff files-</a:t>
            </a:r>
            <a:r>
              <a:rPr lang="en-US" altLang="en-US" sz="1800" dirty="0"/>
              <a:t> </a:t>
            </a:r>
            <a:r>
              <a:rPr lang="en-US" altLang="en-US" sz="1800" dirty="0" smtClean="0"/>
              <a:t>will </a:t>
            </a:r>
            <a:r>
              <a:rPr lang="en-US" altLang="en-US" sz="1800" b="0" dirty="0" smtClean="0">
                <a:solidFill>
                  <a:schemeClr val="tx1"/>
                </a:solidFill>
              </a:rPr>
              <a:t>need to contact district respondent </a:t>
            </a:r>
            <a:r>
              <a:rPr lang="en-US" altLang="en-US" sz="1800" dirty="0" smtClean="0"/>
              <a:t>to resolve these</a:t>
            </a:r>
            <a:r>
              <a:rPr lang="en-US" altLang="en-US" sz="1800" b="0" dirty="0" smtClean="0">
                <a:solidFill>
                  <a:schemeClr val="tx1"/>
                </a:solidFill>
              </a:rPr>
              <a:t> errors (unles</a:t>
            </a:r>
            <a:r>
              <a:rPr lang="en-US" altLang="en-US" sz="1800" dirty="0" smtClean="0"/>
              <a:t>s AU is submitting staff)</a:t>
            </a:r>
            <a:endParaRPr lang="en-US" altLang="en-US" sz="1800" b="0" dirty="0" smtClean="0">
              <a:solidFill>
                <a:schemeClr val="tx1"/>
              </a:solidFill>
            </a:endParaRPr>
          </a:p>
          <a:p>
            <a:pPr marL="273050" eaLnBrk="1" hangingPunct="1">
              <a:buFont typeface="Wingdings" pitchFamily="2" charset="2"/>
              <a:buChar char="§"/>
            </a:pPr>
            <a:r>
              <a:rPr lang="en-US" altLang="en-US" sz="1800" b="0" dirty="0" smtClean="0">
                <a:solidFill>
                  <a:schemeClr val="tx1"/>
                </a:solidFill>
                <a:latin typeface="+mn-lt"/>
              </a:rPr>
              <a:t>Re-upload your corrected files to the IEP Interchange.  </a:t>
            </a:r>
            <a:r>
              <a:rPr lang="en-US" altLang="en-US" sz="1800" b="0" dirty="0">
                <a:solidFill>
                  <a:schemeClr val="tx1"/>
                </a:solidFill>
                <a:latin typeface="+mn-lt"/>
              </a:rPr>
              <a:t>I</a:t>
            </a:r>
            <a:r>
              <a:rPr lang="en-US" altLang="en-US" sz="1800" b="0" dirty="0" smtClean="0">
                <a:solidFill>
                  <a:schemeClr val="tx1"/>
                </a:solidFill>
                <a:latin typeface="+mn-lt"/>
              </a:rPr>
              <a:t>f errors only exist in 1 of the files, you can resubmit only the 1 file containing corrections.</a:t>
            </a:r>
          </a:p>
          <a:p>
            <a:pPr marL="273050" eaLnBrk="1" hangingPunct="1">
              <a:buFont typeface="Wingdings" pitchFamily="2" charset="2"/>
              <a:buChar char="§"/>
            </a:pPr>
            <a:r>
              <a:rPr lang="en-US" altLang="en-US" sz="1800" b="0" dirty="0" smtClean="0">
                <a:solidFill>
                  <a:schemeClr val="tx1"/>
                </a:solidFill>
                <a:latin typeface="+mn-lt"/>
              </a:rPr>
              <a:t>Re-Create the Snapshot</a:t>
            </a:r>
          </a:p>
          <a:p>
            <a:pPr marL="273050" eaLnBrk="1" hangingPunct="1">
              <a:buFont typeface="Wingdings" pitchFamily="2" charset="2"/>
              <a:buChar char="§"/>
            </a:pPr>
            <a:r>
              <a:rPr lang="en-US" altLang="en-US" sz="1800" b="0" dirty="0" smtClean="0">
                <a:solidFill>
                  <a:schemeClr val="tx1"/>
                </a:solidFill>
                <a:latin typeface="+mn-lt"/>
              </a:rPr>
              <a:t>Repeat as Needed</a:t>
            </a:r>
          </a:p>
        </p:txBody>
      </p:sp>
      <p:sp>
        <p:nvSpPr>
          <p:cNvPr id="2" name="Slide Number Placeholder 1"/>
          <p:cNvSpPr>
            <a:spLocks noGrp="1"/>
          </p:cNvSpPr>
          <p:nvPr>
            <p:ph type="sldNum" sz="quarter" idx="12"/>
          </p:nvPr>
        </p:nvSpPr>
        <p:spPr/>
        <p:txBody>
          <a:bodyPr/>
          <a:lstStyle/>
          <a:p>
            <a:fld id="{67726FA2-3EC9-4717-AD62-D8C823692DD3}" type="slidenum">
              <a:rPr lang="en-US" smtClean="0"/>
              <a:pPr/>
              <a:t>61</a:t>
            </a:fld>
            <a:endParaRPr lang="en-US" dirty="0"/>
          </a:p>
        </p:txBody>
      </p:sp>
    </p:spTree>
    <p:extLst>
      <p:ext uri="{BB962C8B-B14F-4D97-AF65-F5344CB8AC3E}">
        <p14:creationId xmlns:p14="http://schemas.microsoft.com/office/powerpoint/2010/main" val="2412717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a:srcRect t="15435"/>
          <a:stretch/>
        </p:blipFill>
        <p:spPr>
          <a:xfrm>
            <a:off x="0" y="847725"/>
            <a:ext cx="6623050" cy="5508625"/>
          </a:xfrm>
          <a:prstGeom prst="rect">
            <a:avLst/>
          </a:prstGeom>
        </p:spPr>
      </p:pic>
      <p:sp>
        <p:nvSpPr>
          <p:cNvPr id="6" name="Text Placeholder 5"/>
          <p:cNvSpPr>
            <a:spLocks noGrp="1"/>
          </p:cNvSpPr>
          <p:nvPr>
            <p:ph type="body" idx="4294967295"/>
          </p:nvPr>
        </p:nvSpPr>
        <p:spPr>
          <a:xfrm>
            <a:off x="0" y="207963"/>
            <a:ext cx="6096000" cy="639762"/>
          </a:xfrm>
        </p:spPr>
        <p:txBody>
          <a:bodyPr>
            <a:normAutofit lnSpcReduction="10000"/>
          </a:bodyPr>
          <a:lstStyle/>
          <a:p>
            <a:r>
              <a:rPr lang="en-US" sz="2000" dirty="0" smtClean="0"/>
              <a:t>PIPELINE – ERROR REPORT  *another option for checking snapshot errors </a:t>
            </a:r>
            <a:endParaRPr lang="en-US" sz="2000" dirty="0"/>
          </a:p>
        </p:txBody>
      </p:sp>
      <p:sp>
        <p:nvSpPr>
          <p:cNvPr id="2" name="Rectangle 1"/>
          <p:cNvSpPr/>
          <p:nvPr/>
        </p:nvSpPr>
        <p:spPr>
          <a:xfrm>
            <a:off x="4092315" y="1259174"/>
            <a:ext cx="1521501" cy="3522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85613" y="1139252"/>
            <a:ext cx="2271010" cy="1815882"/>
          </a:xfrm>
          <a:prstGeom prst="rect">
            <a:avLst/>
          </a:prstGeom>
          <a:noFill/>
        </p:spPr>
        <p:txBody>
          <a:bodyPr wrap="square" rtlCol="0">
            <a:spAutoFit/>
          </a:bodyPr>
          <a:lstStyle/>
          <a:p>
            <a:r>
              <a:rPr lang="en-US" sz="1400" dirty="0" smtClean="0">
                <a:solidFill>
                  <a:srgbClr val="FF0000"/>
                </a:solidFill>
              </a:rPr>
              <a:t>File Type may be:</a:t>
            </a:r>
          </a:p>
          <a:p>
            <a:pPr marL="285750" indent="-285750">
              <a:buFont typeface="Arial" panose="020B0604020202020204" pitchFamily="34" charset="0"/>
              <a:buChar char="•"/>
            </a:pPr>
            <a:r>
              <a:rPr lang="en-US" sz="1400" dirty="0" smtClean="0">
                <a:solidFill>
                  <a:srgbClr val="FF0000"/>
                </a:solidFill>
              </a:rPr>
              <a:t>Sp. Ed December Count Staff </a:t>
            </a:r>
          </a:p>
          <a:p>
            <a:pPr marL="285750" indent="-285750">
              <a:buFont typeface="Arial" panose="020B0604020202020204" pitchFamily="34" charset="0"/>
              <a:buChar char="•"/>
            </a:pPr>
            <a:r>
              <a:rPr lang="en-US" sz="1400" dirty="0" smtClean="0">
                <a:solidFill>
                  <a:srgbClr val="FF0000"/>
                </a:solidFill>
              </a:rPr>
              <a:t>Sp. Ed December Count Student  </a:t>
            </a:r>
          </a:p>
          <a:p>
            <a:pPr marL="285750" indent="-285750">
              <a:buFont typeface="Arial" panose="020B0604020202020204" pitchFamily="34" charset="0"/>
              <a:buChar char="•"/>
            </a:pPr>
            <a:r>
              <a:rPr lang="en-US" sz="1400" dirty="0" smtClean="0">
                <a:solidFill>
                  <a:srgbClr val="FF0000"/>
                </a:solidFill>
              </a:rPr>
              <a:t>Both are ‘DC’ error codes</a:t>
            </a:r>
          </a:p>
          <a:p>
            <a:endParaRPr lang="en-US" sz="1400"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62</a:t>
            </a:fld>
            <a:endParaRPr lang="en-US" dirty="0"/>
          </a:p>
        </p:txBody>
      </p:sp>
    </p:spTree>
    <p:extLst>
      <p:ext uri="{BB962C8B-B14F-4D97-AF65-F5344CB8AC3E}">
        <p14:creationId xmlns:p14="http://schemas.microsoft.com/office/powerpoint/2010/main" val="4859028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0" y="457200"/>
            <a:ext cx="6096000" cy="639763"/>
          </a:xfrm>
        </p:spPr>
        <p:txBody>
          <a:bodyPr/>
          <a:lstStyle/>
          <a:p>
            <a:r>
              <a:rPr lang="en-US" dirty="0" smtClean="0"/>
              <a:t>PIPELINE – ERROR REPORT</a:t>
            </a:r>
            <a:endParaRPr lang="en-US" dirty="0"/>
          </a:p>
        </p:txBody>
      </p:sp>
      <p:pic>
        <p:nvPicPr>
          <p:cNvPr id="8" name="Content Placeholder 7"/>
          <p:cNvPicPr>
            <a:picLocks noGrp="1" noChangeAspect="1"/>
          </p:cNvPicPr>
          <p:nvPr>
            <p:ph idx="4294967295"/>
          </p:nvPr>
        </p:nvPicPr>
        <p:blipFill rotWithShape="1">
          <a:blip r:embed="rId2"/>
          <a:srcRect l="15598" r="3044" b="8138"/>
          <a:stretch/>
        </p:blipFill>
        <p:spPr>
          <a:xfrm>
            <a:off x="0" y="1235075"/>
            <a:ext cx="5930900" cy="4957763"/>
          </a:xfrm>
          <a:prstGeom prst="rect">
            <a:avLst/>
          </a:prstGeom>
        </p:spPr>
      </p:pic>
      <p:sp>
        <p:nvSpPr>
          <p:cNvPr id="9" name="TextBox 8"/>
          <p:cNvSpPr txBox="1"/>
          <p:nvPr/>
        </p:nvSpPr>
        <p:spPr>
          <a:xfrm>
            <a:off x="3975652" y="6092687"/>
            <a:ext cx="2335695" cy="369332"/>
          </a:xfrm>
          <a:prstGeom prst="rect">
            <a:avLst/>
          </a:prstGeom>
          <a:solidFill>
            <a:schemeClr val="accent1">
              <a:lumMod val="60000"/>
              <a:lumOff val="40000"/>
            </a:schemeClr>
          </a:solidFill>
        </p:spPr>
        <p:txBody>
          <a:bodyPr wrap="square" rtlCol="0">
            <a:spAutoFit/>
          </a:bodyPr>
          <a:lstStyle/>
          <a:p>
            <a:r>
              <a:rPr lang="en-US" b="1" dirty="0" smtClean="0"/>
              <a:t>Select “View Details”</a:t>
            </a:r>
            <a:endParaRPr lang="en-US" b="1" dirty="0"/>
          </a:p>
        </p:txBody>
      </p:sp>
      <p:sp>
        <p:nvSpPr>
          <p:cNvPr id="10" name="Left Arrow 9"/>
          <p:cNvSpPr/>
          <p:nvPr/>
        </p:nvSpPr>
        <p:spPr>
          <a:xfrm rot="19209503">
            <a:off x="3155671" y="5643245"/>
            <a:ext cx="496956" cy="53729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63</a:t>
            </a:fld>
            <a:endParaRPr lang="en-US" dirty="0"/>
          </a:p>
        </p:txBody>
      </p:sp>
    </p:spTree>
    <p:extLst>
      <p:ext uri="{BB962C8B-B14F-4D97-AF65-F5344CB8AC3E}">
        <p14:creationId xmlns:p14="http://schemas.microsoft.com/office/powerpoint/2010/main" val="568388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tretch/>
        </p:blipFill>
        <p:spPr>
          <a:xfrm>
            <a:off x="1852414" y="1463675"/>
            <a:ext cx="5439172" cy="4351338"/>
          </a:xfrm>
          <a:prstGeom prst="rect">
            <a:avLst/>
          </a:prstGeom>
        </p:spPr>
      </p:pic>
      <p:sp>
        <p:nvSpPr>
          <p:cNvPr id="6" name="Text Placeholder 5"/>
          <p:cNvSpPr>
            <a:spLocks noGrp="1"/>
          </p:cNvSpPr>
          <p:nvPr>
            <p:ph type="body" idx="4294967295"/>
          </p:nvPr>
        </p:nvSpPr>
        <p:spPr>
          <a:xfrm>
            <a:off x="82446" y="127416"/>
            <a:ext cx="6096000" cy="639763"/>
          </a:xfrm>
        </p:spPr>
        <p:txBody>
          <a:bodyPr/>
          <a:lstStyle/>
          <a:p>
            <a:pPr marL="0" indent="0">
              <a:buNone/>
            </a:pPr>
            <a:r>
              <a:rPr lang="en-US" dirty="0" smtClean="0"/>
              <a:t>PIPELINE – ERROR REPORT</a:t>
            </a:r>
            <a:endParaRPr lang="en-US" dirty="0"/>
          </a:p>
        </p:txBody>
      </p:sp>
      <p:sp>
        <p:nvSpPr>
          <p:cNvPr id="9" name="TextBox 8"/>
          <p:cNvSpPr txBox="1"/>
          <p:nvPr/>
        </p:nvSpPr>
        <p:spPr>
          <a:xfrm>
            <a:off x="4156022" y="2212950"/>
            <a:ext cx="2335695" cy="369332"/>
          </a:xfrm>
          <a:prstGeom prst="rect">
            <a:avLst/>
          </a:prstGeom>
          <a:solidFill>
            <a:schemeClr val="accent1">
              <a:lumMod val="60000"/>
              <a:lumOff val="40000"/>
            </a:schemeClr>
          </a:solidFill>
        </p:spPr>
        <p:txBody>
          <a:bodyPr wrap="square" rtlCol="0">
            <a:spAutoFit/>
          </a:bodyPr>
          <a:lstStyle/>
          <a:p>
            <a:r>
              <a:rPr lang="en-US" b="1" dirty="0" smtClean="0"/>
              <a:t>Select “Excel”</a:t>
            </a:r>
            <a:endParaRPr lang="en-US" b="1" dirty="0"/>
          </a:p>
        </p:txBody>
      </p:sp>
      <p:sp>
        <p:nvSpPr>
          <p:cNvPr id="10" name="Left Arrow 9"/>
          <p:cNvSpPr/>
          <p:nvPr/>
        </p:nvSpPr>
        <p:spPr>
          <a:xfrm rot="9529534">
            <a:off x="2253018" y="2761442"/>
            <a:ext cx="471556" cy="182233"/>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64</a:t>
            </a:fld>
            <a:endParaRPr lang="en-US" dirty="0"/>
          </a:p>
        </p:txBody>
      </p:sp>
    </p:spTree>
    <p:extLst>
      <p:ext uri="{BB962C8B-B14F-4D97-AF65-F5344CB8AC3E}">
        <p14:creationId xmlns:p14="http://schemas.microsoft.com/office/powerpoint/2010/main" val="29181357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December Count Snapshot Exceptions</a:t>
            </a:r>
            <a:endParaRPr lang="en-US" dirty="0"/>
          </a:p>
        </p:txBody>
      </p:sp>
      <p:sp>
        <p:nvSpPr>
          <p:cNvPr id="2" name="Content Placeholder 1"/>
          <p:cNvSpPr>
            <a:spLocks noGrp="1"/>
          </p:cNvSpPr>
          <p:nvPr>
            <p:ph idx="1"/>
          </p:nvPr>
        </p:nvSpPr>
        <p:spPr/>
        <p:txBody>
          <a:bodyPr>
            <a:noAutofit/>
          </a:bodyPr>
          <a:lstStyle/>
          <a:p>
            <a:pPr marL="45720" indent="0">
              <a:buNone/>
            </a:pPr>
            <a:r>
              <a:rPr lang="en-US" sz="1400" b="0" dirty="0" smtClean="0">
                <a:solidFill>
                  <a:schemeClr val="tx1"/>
                </a:solidFill>
                <a:latin typeface="+mn-lt"/>
              </a:rPr>
              <a:t>The Special Education December Count has 5 Allowable Exceptions.</a:t>
            </a:r>
          </a:p>
          <a:p>
            <a:pPr marL="45720"/>
            <a:r>
              <a:rPr lang="en-US" sz="1400" b="0" dirty="0" smtClean="0">
                <a:solidFill>
                  <a:schemeClr val="tx1"/>
                </a:solidFill>
                <a:latin typeface="+mn-lt"/>
              </a:rPr>
              <a:t>If you receive one of the following errors it will be necessary to send us in an Exception.  You may find the template under Additional </a:t>
            </a:r>
            <a:r>
              <a:rPr lang="en-US" sz="1400" dirty="0" smtClean="0">
                <a:solidFill>
                  <a:schemeClr val="tx1"/>
                </a:solidFill>
                <a:latin typeface="+mn-lt"/>
              </a:rPr>
              <a:t>Links</a:t>
            </a:r>
            <a:r>
              <a:rPr lang="en-US" sz="1400" b="0" dirty="0" smtClean="0">
                <a:solidFill>
                  <a:schemeClr val="tx1"/>
                </a:solidFill>
                <a:latin typeface="+mn-lt"/>
              </a:rPr>
              <a:t> </a:t>
            </a:r>
            <a:r>
              <a:rPr lang="en-US" sz="1400" b="0" dirty="0">
                <a:solidFill>
                  <a:schemeClr val="tx1"/>
                </a:solidFill>
                <a:latin typeface="+mn-lt"/>
              </a:rPr>
              <a:t>here</a:t>
            </a:r>
            <a:r>
              <a:rPr lang="en-US" sz="1400" dirty="0">
                <a:solidFill>
                  <a:schemeClr val="tx1"/>
                </a:solidFill>
                <a:latin typeface="+mn-lt"/>
              </a:rPr>
              <a:t>: </a:t>
            </a:r>
            <a:r>
              <a:rPr lang="en-US" sz="1400" dirty="0">
                <a:solidFill>
                  <a:schemeClr val="tx1"/>
                </a:solidFill>
                <a:latin typeface="+mn-lt"/>
                <a:hlinkClick r:id="rId2"/>
              </a:rPr>
              <a:t>http://</a:t>
            </a:r>
            <a:r>
              <a:rPr lang="en-US" sz="1400" dirty="0" smtClean="0">
                <a:solidFill>
                  <a:schemeClr val="tx1"/>
                </a:solidFill>
                <a:latin typeface="+mn-lt"/>
                <a:hlinkClick r:id="rId2"/>
              </a:rPr>
              <a:t>www.cde.state.co.us/datapipeline/snap_sped-december</a:t>
            </a:r>
            <a:r>
              <a:rPr lang="en-US" sz="1400" dirty="0" smtClean="0">
                <a:solidFill>
                  <a:schemeClr val="tx1"/>
                </a:solidFill>
                <a:latin typeface="+mn-lt"/>
              </a:rPr>
              <a:t> </a:t>
            </a:r>
            <a:endParaRPr lang="en-US" sz="1400" b="0" dirty="0">
              <a:solidFill>
                <a:schemeClr val="tx1"/>
              </a:solidFill>
              <a:latin typeface="+mn-lt"/>
            </a:endParaRPr>
          </a:p>
          <a:p>
            <a:pPr marL="45720" indent="0">
              <a:buNone/>
            </a:pPr>
            <a:r>
              <a:rPr lang="en-US" sz="1400" dirty="0" smtClean="0">
                <a:solidFill>
                  <a:schemeClr val="tx1"/>
                </a:solidFill>
                <a:latin typeface="+mn-lt"/>
              </a:rPr>
              <a:t>Student: </a:t>
            </a:r>
          </a:p>
          <a:p>
            <a:pPr marL="45720" indent="0">
              <a:buNone/>
            </a:pPr>
            <a:r>
              <a:rPr lang="en-US" sz="1400" dirty="0" smtClean="0">
                <a:solidFill>
                  <a:schemeClr val="tx1"/>
                </a:solidFill>
                <a:latin typeface="+mn-lt"/>
              </a:rPr>
              <a:t>DC104</a:t>
            </a:r>
            <a:r>
              <a:rPr lang="en-US" sz="1400" b="0" dirty="0" smtClean="0">
                <a:solidFill>
                  <a:schemeClr val="tx1"/>
                </a:solidFill>
                <a:latin typeface="+mn-lt"/>
              </a:rPr>
              <a:t> Age </a:t>
            </a:r>
            <a:r>
              <a:rPr lang="en-US" sz="1400" b="0" dirty="0">
                <a:solidFill>
                  <a:schemeClr val="tx1"/>
                </a:solidFill>
                <a:latin typeface="+mn-lt"/>
              </a:rPr>
              <a:t>is outside of the min/max range for this grade level</a:t>
            </a:r>
            <a:r>
              <a:rPr lang="en-US" sz="1400" b="0" dirty="0" smtClean="0">
                <a:solidFill>
                  <a:schemeClr val="tx1"/>
                </a:solidFill>
                <a:latin typeface="+mn-lt"/>
              </a:rPr>
              <a:t>.</a:t>
            </a:r>
          </a:p>
          <a:p>
            <a:pPr marL="45720" indent="0">
              <a:buNone/>
            </a:pPr>
            <a:r>
              <a:rPr lang="en-US" sz="1400" dirty="0" smtClean="0">
                <a:solidFill>
                  <a:schemeClr val="tx1"/>
                </a:solidFill>
                <a:latin typeface="+mn-lt"/>
              </a:rPr>
              <a:t>Staff:</a:t>
            </a:r>
            <a:endParaRPr lang="en-US" sz="1400" b="0" dirty="0">
              <a:solidFill>
                <a:schemeClr val="tx1"/>
              </a:solidFill>
              <a:latin typeface="+mn-lt"/>
            </a:endParaRPr>
          </a:p>
          <a:p>
            <a:pPr marL="45720" indent="0">
              <a:buNone/>
            </a:pPr>
            <a:r>
              <a:rPr lang="en-US" sz="1400" dirty="0" smtClean="0">
                <a:solidFill>
                  <a:schemeClr val="tx1"/>
                </a:solidFill>
                <a:latin typeface="+mn-lt"/>
              </a:rPr>
              <a:t>DC033</a:t>
            </a:r>
            <a:r>
              <a:rPr lang="en-US" sz="1400" b="0" dirty="0" smtClean="0">
                <a:solidFill>
                  <a:schemeClr val="tx1"/>
                </a:solidFill>
                <a:latin typeface="+mn-lt"/>
              </a:rPr>
              <a:t> No Special Education Director was </a:t>
            </a:r>
            <a:r>
              <a:rPr lang="en-US" sz="1400" b="0" dirty="0">
                <a:solidFill>
                  <a:schemeClr val="tx1"/>
                </a:solidFill>
                <a:latin typeface="+mn-lt"/>
              </a:rPr>
              <a:t>reported. </a:t>
            </a:r>
            <a:endParaRPr lang="en-US" sz="1400" b="0" dirty="0" smtClean="0">
              <a:solidFill>
                <a:schemeClr val="tx1"/>
              </a:solidFill>
              <a:latin typeface="+mn-lt"/>
            </a:endParaRPr>
          </a:p>
          <a:p>
            <a:pPr marL="45720" indent="0">
              <a:buNone/>
            </a:pPr>
            <a:r>
              <a:rPr lang="en-US" sz="1400" dirty="0">
                <a:solidFill>
                  <a:schemeClr val="tx1"/>
                </a:solidFill>
                <a:latin typeface="+mn-lt"/>
              </a:rPr>
              <a:t>DC043</a:t>
            </a:r>
            <a:r>
              <a:rPr lang="en-US" sz="1400" b="0" dirty="0">
                <a:solidFill>
                  <a:schemeClr val="tx1"/>
                </a:solidFill>
                <a:latin typeface="+mn-lt"/>
              </a:rPr>
              <a:t> No Child Find Coordinator </a:t>
            </a:r>
            <a:r>
              <a:rPr lang="en-US" sz="1400" b="0" dirty="0" smtClean="0">
                <a:solidFill>
                  <a:schemeClr val="tx1"/>
                </a:solidFill>
                <a:latin typeface="+mn-lt"/>
              </a:rPr>
              <a:t>was </a:t>
            </a:r>
            <a:r>
              <a:rPr lang="en-US" sz="1400" b="0" dirty="0">
                <a:solidFill>
                  <a:schemeClr val="tx1"/>
                </a:solidFill>
                <a:latin typeface="+mn-lt"/>
              </a:rPr>
              <a:t>reported</a:t>
            </a:r>
            <a:r>
              <a:rPr lang="en-US" sz="1400" b="0" dirty="0" smtClean="0">
                <a:solidFill>
                  <a:schemeClr val="tx1"/>
                </a:solidFill>
                <a:latin typeface="+mn-lt"/>
              </a:rPr>
              <a:t>.</a:t>
            </a:r>
          </a:p>
          <a:p>
            <a:pPr marL="45720"/>
            <a:r>
              <a:rPr lang="en-US" sz="1400" dirty="0">
                <a:solidFill>
                  <a:schemeClr val="tx1"/>
                </a:solidFill>
                <a:latin typeface="+mn-lt"/>
              </a:rPr>
              <a:t>DC157 FTE total for an individual is outside of 0.005 and 1.71 allowable range </a:t>
            </a:r>
            <a:endParaRPr lang="en-US" sz="1400" dirty="0" smtClean="0">
              <a:solidFill>
                <a:schemeClr val="tx1"/>
              </a:solidFill>
              <a:latin typeface="+mn-lt"/>
            </a:endParaRPr>
          </a:p>
          <a:p>
            <a:pPr marL="45720"/>
            <a:r>
              <a:rPr lang="en-US" sz="1400" dirty="0">
                <a:solidFill>
                  <a:schemeClr val="tx1"/>
                </a:solidFill>
                <a:latin typeface="+mn-lt"/>
              </a:rPr>
              <a:t>DC206 TOTAL FTE  for an individual is outside of allowable range </a:t>
            </a:r>
            <a:endParaRPr lang="en-US" sz="1400" b="0" dirty="0">
              <a:solidFill>
                <a:schemeClr val="tx1"/>
              </a:solidFill>
              <a:latin typeface="+mn-lt"/>
            </a:endParaRPr>
          </a:p>
          <a:p>
            <a:pPr marL="45720" indent="0">
              <a:buNone/>
            </a:pPr>
            <a:endParaRPr lang="en-US" sz="1400" b="0" dirty="0">
              <a:solidFill>
                <a:schemeClr val="tx1"/>
              </a:solidFill>
              <a:latin typeface="+mn-lt"/>
            </a:endParaRPr>
          </a:p>
          <a:p>
            <a:pPr marL="45720" indent="0">
              <a:buNone/>
            </a:pPr>
            <a:r>
              <a:rPr lang="en-US" sz="1400" b="0" dirty="0" smtClean="0">
                <a:solidFill>
                  <a:schemeClr val="tx1"/>
                </a:solidFill>
                <a:latin typeface="+mn-lt"/>
              </a:rPr>
              <a:t>Please see the Instructions tab for directions in completing the form.  Paste the template into the </a:t>
            </a:r>
            <a:r>
              <a:rPr lang="en-US" sz="1400" b="1" dirty="0" err="1" smtClean="0">
                <a:solidFill>
                  <a:schemeClr val="accent2"/>
                </a:solidFill>
                <a:latin typeface="+mn-lt"/>
              </a:rPr>
              <a:t>Syncplicity</a:t>
            </a:r>
            <a:r>
              <a:rPr lang="en-US" sz="1400" b="1" dirty="0" smtClean="0">
                <a:solidFill>
                  <a:schemeClr val="accent2"/>
                </a:solidFill>
                <a:latin typeface="+mn-lt"/>
              </a:rPr>
              <a:t> </a:t>
            </a:r>
            <a:r>
              <a:rPr lang="en-US" sz="1400" b="0" dirty="0" smtClean="0">
                <a:solidFill>
                  <a:schemeClr val="tx1"/>
                </a:solidFill>
                <a:latin typeface="+mn-lt"/>
              </a:rPr>
              <a:t>folder and let us know via email to look for it. Once approved, CDE will upload the exceptions and let you know to recreate the snapshot bypassing the business rule for the approved record. </a:t>
            </a:r>
            <a:endParaRPr lang="en-US" sz="1400" b="0" dirty="0">
              <a:solidFill>
                <a:schemeClr val="tx1"/>
              </a:solidFill>
              <a:latin typeface="+mn-lt"/>
            </a:endParaRPr>
          </a:p>
        </p:txBody>
      </p:sp>
      <p:sp>
        <p:nvSpPr>
          <p:cNvPr id="3" name="Slide Number Placeholder 2"/>
          <p:cNvSpPr>
            <a:spLocks noGrp="1"/>
          </p:cNvSpPr>
          <p:nvPr>
            <p:ph type="sldNum" sz="quarter" idx="12"/>
          </p:nvPr>
        </p:nvSpPr>
        <p:spPr/>
        <p:txBody>
          <a:bodyPr/>
          <a:lstStyle/>
          <a:p>
            <a:fld id="{67726FA2-3EC9-4717-AD62-D8C823692DD3}" type="slidenum">
              <a:rPr lang="en-US" smtClean="0"/>
              <a:pPr/>
              <a:t>65</a:t>
            </a:fld>
            <a:endParaRPr lang="en-US" dirty="0"/>
          </a:p>
        </p:txBody>
      </p:sp>
    </p:spTree>
    <p:extLst>
      <p:ext uri="{BB962C8B-B14F-4D97-AF65-F5344CB8AC3E}">
        <p14:creationId xmlns:p14="http://schemas.microsoft.com/office/powerpoint/2010/main" val="29794910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tx1"/>
                </a:solidFill>
              </a:rPr>
              <a:t>If yes</a:t>
            </a:r>
          </a:p>
          <a:p>
            <a:pPr lvl="1"/>
            <a:r>
              <a:rPr lang="en-US" sz="2400" dirty="0" smtClean="0"/>
              <a:t>Do you have Snapshot Errors?</a:t>
            </a:r>
          </a:p>
          <a:p>
            <a:pPr lvl="2"/>
            <a:r>
              <a:rPr lang="en-US" sz="2400" dirty="0" smtClean="0"/>
              <a:t>If Yes, check the Error Report</a:t>
            </a:r>
          </a:p>
          <a:p>
            <a:r>
              <a:rPr lang="en-US" dirty="0" smtClean="0">
                <a:solidFill>
                  <a:schemeClr val="tx1"/>
                </a:solidFill>
              </a:rPr>
              <a:t>If no</a:t>
            </a:r>
          </a:p>
          <a:p>
            <a:pPr lvl="1"/>
            <a:r>
              <a:rPr lang="en-US" sz="2400" dirty="0" smtClean="0"/>
              <a:t>Are there interchange errors in the file where the data comes from? </a:t>
            </a:r>
          </a:p>
          <a:p>
            <a:pPr lvl="2"/>
            <a:r>
              <a:rPr lang="en-US" sz="2400" dirty="0" smtClean="0"/>
              <a:t>Fix Interchange errors and Recreate the Snapshot</a:t>
            </a:r>
          </a:p>
          <a:p>
            <a:pPr lvl="1"/>
            <a:r>
              <a:rPr lang="en-US" sz="2400" dirty="0" smtClean="0"/>
              <a:t>Are there records that didn’t meet the “Criteria” for the Snapshot?</a:t>
            </a:r>
          </a:p>
          <a:p>
            <a:pPr lvl="2"/>
            <a:r>
              <a:rPr lang="en-US" sz="2400" dirty="0" smtClean="0"/>
              <a:t>Check the Pipeline Report “Records </a:t>
            </a:r>
            <a:r>
              <a:rPr lang="en-US" sz="2400" dirty="0"/>
              <a:t>N</a:t>
            </a:r>
            <a:r>
              <a:rPr lang="en-US" sz="2400" dirty="0" smtClean="0"/>
              <a:t>ot in Dec”</a:t>
            </a:r>
            <a:endParaRPr lang="en-US" sz="2400" dirty="0"/>
          </a:p>
        </p:txBody>
      </p:sp>
      <p:sp>
        <p:nvSpPr>
          <p:cNvPr id="6" name="Text Placeholder 5"/>
          <p:cNvSpPr>
            <a:spLocks noGrp="1"/>
          </p:cNvSpPr>
          <p:nvPr>
            <p:ph type="body" idx="4294967295"/>
          </p:nvPr>
        </p:nvSpPr>
        <p:spPr>
          <a:xfrm>
            <a:off x="97437" y="187377"/>
            <a:ext cx="6096000" cy="639763"/>
          </a:xfrm>
        </p:spPr>
        <p:txBody>
          <a:bodyPr>
            <a:normAutofit fontScale="92500"/>
          </a:bodyPr>
          <a:lstStyle/>
          <a:p>
            <a:pPr marL="0" indent="0">
              <a:buNone/>
            </a:pPr>
            <a:r>
              <a:rPr lang="en-US" dirty="0" smtClean="0"/>
              <a:t>Is the # of snapshot records the # expected?</a:t>
            </a:r>
            <a:endParaRPr lang="en-US" dirty="0"/>
          </a:p>
        </p:txBody>
      </p:sp>
      <p:sp>
        <p:nvSpPr>
          <p:cNvPr id="3" name="Slide Number Placeholder 2"/>
          <p:cNvSpPr>
            <a:spLocks noGrp="1"/>
          </p:cNvSpPr>
          <p:nvPr>
            <p:ph type="sldNum" sz="quarter" idx="12"/>
          </p:nvPr>
        </p:nvSpPr>
        <p:spPr/>
        <p:txBody>
          <a:bodyPr/>
          <a:lstStyle/>
          <a:p>
            <a:fld id="{67726FA2-3EC9-4717-AD62-D8C823692DD3}" type="slidenum">
              <a:rPr lang="en-US" smtClean="0"/>
              <a:pPr/>
              <a:t>66</a:t>
            </a:fld>
            <a:endParaRPr lang="en-US" dirty="0"/>
          </a:p>
        </p:txBody>
      </p:sp>
    </p:spTree>
    <p:extLst>
      <p:ext uri="{BB962C8B-B14F-4D97-AF65-F5344CB8AC3E}">
        <p14:creationId xmlns:p14="http://schemas.microsoft.com/office/powerpoint/2010/main" val="21789634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138546" y="97436"/>
            <a:ext cx="5571344" cy="663575"/>
          </a:xfrm>
        </p:spPr>
        <p:txBody>
          <a:bodyPr>
            <a:normAutofit fontScale="25000" lnSpcReduction="20000"/>
          </a:bodyPr>
          <a:lstStyle/>
          <a:p>
            <a:endParaRPr lang="en-US" dirty="0"/>
          </a:p>
          <a:p>
            <a:pPr marL="0" indent="0">
              <a:buNone/>
            </a:pPr>
            <a:r>
              <a:rPr lang="en-US" sz="8600" dirty="0" smtClean="0"/>
              <a:t>Records </a:t>
            </a:r>
            <a:r>
              <a:rPr lang="en-US" sz="8600" dirty="0"/>
              <a:t>not found in </a:t>
            </a:r>
            <a:r>
              <a:rPr lang="en-US" sz="8600" dirty="0" smtClean="0"/>
              <a:t>Snapshot Report </a:t>
            </a:r>
            <a:endParaRPr lang="en-US" sz="8600" dirty="0"/>
          </a:p>
          <a:p>
            <a:endParaRPr lang="en-US" dirty="0"/>
          </a:p>
        </p:txBody>
      </p:sp>
      <p:pic>
        <p:nvPicPr>
          <p:cNvPr id="1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2372" r="26136" b="55256"/>
          <a:stretch/>
        </p:blipFill>
        <p:spPr bwMode="auto">
          <a:xfrm>
            <a:off x="138546" y="3124200"/>
            <a:ext cx="6550490"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8546" y="5474172"/>
            <a:ext cx="6646284" cy="830997"/>
          </a:xfrm>
          <a:prstGeom prst="rect">
            <a:avLst/>
          </a:prstGeom>
          <a:solidFill>
            <a:schemeClr val="accent3">
              <a:alpha val="25000"/>
            </a:schemeClr>
          </a:solidFill>
          <a:ln>
            <a:solidFill>
              <a:schemeClr val="accent3"/>
            </a:solidFill>
          </a:ln>
        </p:spPr>
        <p:txBody>
          <a:bodyPr wrap="square" rtlCol="0">
            <a:spAutoFit/>
          </a:bodyPr>
          <a:lstStyle/>
          <a:p>
            <a:r>
              <a:rPr lang="en-US" sz="2400" dirty="0" smtClean="0"/>
              <a:t>Pipeline Reports: Records not Found in December Count Snapshot</a:t>
            </a:r>
            <a:endParaRPr lang="en-US" sz="2400" dirty="0"/>
          </a:p>
        </p:txBody>
      </p:sp>
      <p:cxnSp>
        <p:nvCxnSpPr>
          <p:cNvPr id="12" name="Straight Connector 11"/>
          <p:cNvCxnSpPr/>
          <p:nvPr/>
        </p:nvCxnSpPr>
        <p:spPr>
          <a:xfrm flipH="1" flipV="1">
            <a:off x="1372921" y="4977314"/>
            <a:ext cx="982353" cy="625631"/>
          </a:xfrm>
          <a:prstGeom prst="line">
            <a:avLst/>
          </a:prstGeom>
          <a:ln w="25400">
            <a:solidFill>
              <a:schemeClr val="accent3"/>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553515" y="4396743"/>
            <a:ext cx="503884" cy="580571"/>
          </a:xfrm>
          <a:prstGeom prst="ellipse">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5377" y="1334127"/>
            <a:ext cx="6659453" cy="2215991"/>
          </a:xfrm>
          <a:prstGeom prst="rect">
            <a:avLst/>
          </a:prstGeom>
          <a:noFill/>
        </p:spPr>
        <p:txBody>
          <a:bodyPr wrap="square" rtlCol="0">
            <a:spAutoFit/>
          </a:bodyPr>
          <a:lstStyle/>
          <a:p>
            <a:r>
              <a:rPr lang="en-US" sz="2000" dirty="0">
                <a:latin typeface="Gill Sans MT" panose="020B0502020104020203" pitchFamily="34" charset="0"/>
              </a:rPr>
              <a:t>Records that are not included in </a:t>
            </a:r>
            <a:r>
              <a:rPr lang="en-US" sz="2000" dirty="0" smtClean="0">
                <a:latin typeface="Gill Sans MT" panose="020B0502020104020203" pitchFamily="34" charset="0"/>
              </a:rPr>
              <a:t>the included </a:t>
            </a:r>
            <a:r>
              <a:rPr lang="en-US" sz="2000" dirty="0">
                <a:latin typeface="Gill Sans MT" panose="020B0502020104020203" pitchFamily="34" charset="0"/>
              </a:rPr>
              <a:t>snapshot </a:t>
            </a:r>
            <a:r>
              <a:rPr lang="en-US" sz="2000" dirty="0" smtClean="0">
                <a:latin typeface="Gill Sans MT" panose="020B0502020104020203" pitchFamily="34" charset="0"/>
              </a:rPr>
              <a:t>records report may be found in the report below</a:t>
            </a:r>
            <a:r>
              <a:rPr lang="en-US" sz="2000" dirty="0">
                <a:latin typeface="Gill Sans MT" panose="020B0502020104020203" pitchFamily="34" charset="0"/>
              </a:rPr>
              <a:t>.  </a:t>
            </a:r>
            <a:endParaRPr lang="en-US" sz="2000" dirty="0" smtClean="0">
              <a:latin typeface="Gill Sans MT" panose="020B0502020104020203" pitchFamily="34" charset="0"/>
            </a:endParaRPr>
          </a:p>
          <a:p>
            <a:endParaRPr lang="en-US" sz="2000" dirty="0">
              <a:latin typeface="Gill Sans MT" panose="020B0502020104020203" pitchFamily="34" charset="0"/>
            </a:endParaRPr>
          </a:p>
          <a:p>
            <a:r>
              <a:rPr lang="en-US" sz="2000" dirty="0" smtClean="0">
                <a:latin typeface="Gill Sans MT" panose="020B0502020104020203" pitchFamily="34" charset="0"/>
              </a:rPr>
              <a:t>Either </a:t>
            </a:r>
            <a:r>
              <a:rPr lang="en-US" sz="2000" dirty="0">
                <a:latin typeface="Gill Sans MT" panose="020B0502020104020203" pitchFamily="34" charset="0"/>
              </a:rPr>
              <a:t>there is an error at the interchange or the record doesn’t meet the </a:t>
            </a:r>
            <a:r>
              <a:rPr lang="en-US" sz="2000" dirty="0" smtClean="0">
                <a:latin typeface="Gill Sans MT" panose="020B0502020104020203" pitchFamily="34" charset="0"/>
              </a:rPr>
              <a:t>criteria. </a:t>
            </a:r>
          </a:p>
          <a:p>
            <a:endParaRPr lang="en-US" sz="2000" dirty="0">
              <a:latin typeface="Gill Sans MT" panose="020B0502020104020203" pitchFamily="34" charset="0"/>
            </a:endParaRPr>
          </a:p>
          <a:p>
            <a:endParaRPr lang="en-US" dirty="0"/>
          </a:p>
        </p:txBody>
      </p:sp>
      <p:sp>
        <p:nvSpPr>
          <p:cNvPr id="2" name="TextBox 1"/>
          <p:cNvSpPr txBox="1"/>
          <p:nvPr/>
        </p:nvSpPr>
        <p:spPr>
          <a:xfrm>
            <a:off x="6784830" y="3357797"/>
            <a:ext cx="2164298" cy="1200329"/>
          </a:xfrm>
          <a:prstGeom prst="rect">
            <a:avLst/>
          </a:prstGeom>
          <a:noFill/>
        </p:spPr>
        <p:txBody>
          <a:bodyPr wrap="square" rtlCol="0">
            <a:spAutoFit/>
          </a:bodyPr>
          <a:lstStyle/>
          <a:p>
            <a:r>
              <a:rPr lang="en-US" b="1" dirty="0" smtClean="0">
                <a:solidFill>
                  <a:schemeClr val="accent2"/>
                </a:solidFill>
              </a:rPr>
              <a:t>Missing records are broken out by </a:t>
            </a:r>
            <a:br>
              <a:rPr lang="en-US" b="1" dirty="0" smtClean="0">
                <a:solidFill>
                  <a:schemeClr val="accent2"/>
                </a:solidFill>
              </a:rPr>
            </a:br>
            <a:r>
              <a:rPr lang="en-US" b="1" dirty="0" smtClean="0">
                <a:solidFill>
                  <a:schemeClr val="accent2"/>
                </a:solidFill>
              </a:rPr>
              <a:t>Student or Staff and file types for each</a:t>
            </a:r>
            <a:endParaRPr lang="en-US" b="1" dirty="0">
              <a:solidFill>
                <a:schemeClr val="accent2"/>
              </a:solidFill>
            </a:endParaRPr>
          </a:p>
        </p:txBody>
      </p:sp>
      <p:sp>
        <p:nvSpPr>
          <p:cNvPr id="3" name="Slide Number Placeholder 2"/>
          <p:cNvSpPr>
            <a:spLocks noGrp="1"/>
          </p:cNvSpPr>
          <p:nvPr>
            <p:ph type="sldNum" sz="quarter" idx="12"/>
          </p:nvPr>
        </p:nvSpPr>
        <p:spPr/>
        <p:txBody>
          <a:bodyPr/>
          <a:lstStyle/>
          <a:p>
            <a:fld id="{67726FA2-3EC9-4717-AD62-D8C823692DD3}" type="slidenum">
              <a:rPr lang="en-US" smtClean="0"/>
              <a:pPr/>
              <a:t>67</a:t>
            </a:fld>
            <a:endParaRPr lang="en-US" dirty="0"/>
          </a:p>
        </p:txBody>
      </p:sp>
    </p:spTree>
    <p:extLst>
      <p:ext uri="{BB962C8B-B14F-4D97-AF65-F5344CB8AC3E}">
        <p14:creationId xmlns:p14="http://schemas.microsoft.com/office/powerpoint/2010/main" val="37668184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7257" y="445910"/>
          <a:ext cx="5021943" cy="341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45116">
            <a:off x="4991454" y="1540453"/>
            <a:ext cx="2381250" cy="1838325"/>
          </a:xfrm>
          <a:prstGeom prst="rect">
            <a:avLst/>
          </a:prstGeom>
        </p:spPr>
      </p:pic>
      <p:sp>
        <p:nvSpPr>
          <p:cNvPr id="13" name="Curved Down Arrow 12"/>
          <p:cNvSpPr/>
          <p:nvPr/>
        </p:nvSpPr>
        <p:spPr>
          <a:xfrm rot="7360536">
            <a:off x="5614623" y="2915058"/>
            <a:ext cx="3502844" cy="14019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246741" y="215078"/>
            <a:ext cx="5021944" cy="461665"/>
          </a:xfrm>
          <a:prstGeom prst="rect">
            <a:avLst/>
          </a:prstGeom>
          <a:noFill/>
        </p:spPr>
        <p:txBody>
          <a:bodyPr wrap="square" rtlCol="0">
            <a:spAutoFit/>
          </a:bodyPr>
          <a:lstStyle/>
          <a:p>
            <a:r>
              <a:rPr lang="en-US" sz="2400" cap="all" dirty="0" smtClean="0">
                <a:solidFill>
                  <a:srgbClr val="0000FF"/>
                </a:solidFill>
              </a:rPr>
              <a:t>Step 1: </a:t>
            </a:r>
            <a:r>
              <a:rPr lang="en-US" sz="2400" b="1" dirty="0" smtClean="0"/>
              <a:t>UPLOAD INTERCHANGE FILES</a:t>
            </a:r>
          </a:p>
        </p:txBody>
      </p:sp>
      <p:sp>
        <p:nvSpPr>
          <p:cNvPr id="15" name="TextBox 14"/>
          <p:cNvSpPr txBox="1"/>
          <p:nvPr/>
        </p:nvSpPr>
        <p:spPr>
          <a:xfrm>
            <a:off x="5088418" y="841510"/>
            <a:ext cx="3614057" cy="461665"/>
          </a:xfrm>
          <a:prstGeom prst="rect">
            <a:avLst/>
          </a:prstGeom>
          <a:noFill/>
        </p:spPr>
        <p:txBody>
          <a:bodyPr wrap="square" rtlCol="0">
            <a:spAutoFit/>
          </a:bodyPr>
          <a:lstStyle/>
          <a:p>
            <a:r>
              <a:rPr lang="en-US" sz="2400" cap="all" dirty="0">
                <a:solidFill>
                  <a:srgbClr val="0000FF"/>
                </a:solidFill>
              </a:rPr>
              <a:t>Step 2: </a:t>
            </a:r>
            <a:r>
              <a:rPr lang="en-US" sz="2400" b="1" cap="all" dirty="0" smtClean="0"/>
              <a:t>Create Snapshot</a:t>
            </a:r>
            <a:endParaRPr lang="en-US" sz="2400" b="1" cap="all" dirty="0"/>
          </a:p>
        </p:txBody>
      </p:sp>
      <p:sp>
        <p:nvSpPr>
          <p:cNvPr id="16" name="TextBox 15"/>
          <p:cNvSpPr txBox="1"/>
          <p:nvPr/>
        </p:nvSpPr>
        <p:spPr>
          <a:xfrm>
            <a:off x="692724" y="3539879"/>
            <a:ext cx="4920343" cy="830997"/>
          </a:xfrm>
          <a:prstGeom prst="rect">
            <a:avLst/>
          </a:prstGeom>
          <a:noFill/>
        </p:spPr>
        <p:txBody>
          <a:bodyPr wrap="square" rtlCol="0">
            <a:spAutoFit/>
          </a:bodyPr>
          <a:lstStyle/>
          <a:p>
            <a:r>
              <a:rPr lang="en-US" sz="2400" cap="all" dirty="0">
                <a:solidFill>
                  <a:srgbClr val="0000FF"/>
                </a:solidFill>
              </a:rPr>
              <a:t>Step 3: </a:t>
            </a:r>
            <a:r>
              <a:rPr lang="en-US" sz="2400" b="1" cap="all" dirty="0" smtClean="0"/>
              <a:t>ONCE EMAIL is received check status dashboard</a:t>
            </a:r>
            <a:endParaRPr lang="en-US" sz="2400" b="1" cap="all" dirty="0"/>
          </a:p>
        </p:txBody>
      </p:sp>
      <p:sp>
        <p:nvSpPr>
          <p:cNvPr id="17" name="TextBox 16"/>
          <p:cNvSpPr txBox="1"/>
          <p:nvPr/>
        </p:nvSpPr>
        <p:spPr>
          <a:xfrm>
            <a:off x="957422" y="4604453"/>
            <a:ext cx="5466291" cy="461665"/>
          </a:xfrm>
          <a:prstGeom prst="rect">
            <a:avLst/>
          </a:prstGeom>
          <a:noFill/>
        </p:spPr>
        <p:txBody>
          <a:bodyPr wrap="square" rtlCol="0">
            <a:spAutoFit/>
          </a:bodyPr>
          <a:lstStyle/>
          <a:p>
            <a:r>
              <a:rPr lang="en-US" sz="2400" cap="all" dirty="0">
                <a:solidFill>
                  <a:srgbClr val="0000FF"/>
                </a:solidFill>
              </a:rPr>
              <a:t>Step </a:t>
            </a:r>
            <a:r>
              <a:rPr lang="en-US" sz="2400" cap="all" dirty="0" smtClean="0">
                <a:solidFill>
                  <a:srgbClr val="0000FF"/>
                </a:solidFill>
              </a:rPr>
              <a:t>4: </a:t>
            </a:r>
            <a:r>
              <a:rPr lang="en-US" sz="2400" b="1" cap="all" dirty="0" smtClean="0"/>
              <a:t>resolve validation errors</a:t>
            </a:r>
            <a:endParaRPr lang="en-US" sz="2400" b="1" cap="all" dirty="0"/>
          </a:p>
        </p:txBody>
      </p:sp>
      <p:sp>
        <p:nvSpPr>
          <p:cNvPr id="10" name="TextBox 9"/>
          <p:cNvSpPr txBox="1"/>
          <p:nvPr/>
        </p:nvSpPr>
        <p:spPr>
          <a:xfrm>
            <a:off x="1336035" y="5278016"/>
            <a:ext cx="6350739" cy="830997"/>
          </a:xfrm>
          <a:prstGeom prst="rect">
            <a:avLst/>
          </a:prstGeom>
          <a:noFill/>
        </p:spPr>
        <p:txBody>
          <a:bodyPr wrap="square" rtlCol="0">
            <a:spAutoFit/>
          </a:bodyPr>
          <a:lstStyle/>
          <a:p>
            <a:r>
              <a:rPr lang="en-US" sz="2400" cap="all" dirty="0">
                <a:solidFill>
                  <a:srgbClr val="0000FF"/>
                </a:solidFill>
              </a:rPr>
              <a:t>Step </a:t>
            </a:r>
            <a:r>
              <a:rPr lang="en-US" sz="2400" cap="all" dirty="0" smtClean="0">
                <a:solidFill>
                  <a:srgbClr val="0000FF"/>
                </a:solidFill>
              </a:rPr>
              <a:t>5: </a:t>
            </a:r>
            <a:r>
              <a:rPr lang="en-US" sz="2400" b="1" cap="all" dirty="0" smtClean="0"/>
              <a:t>UPLOAD UPDATED INTERCHANGE FILES and go through steps again </a:t>
            </a:r>
            <a:endParaRPr lang="en-US" sz="2400" b="1" cap="all"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68</a:t>
            </a:fld>
            <a:endParaRPr lang="en-US" dirty="0"/>
          </a:p>
        </p:txBody>
      </p:sp>
    </p:spTree>
    <p:extLst>
      <p:ext uri="{BB962C8B-B14F-4D97-AF65-F5344CB8AC3E}">
        <p14:creationId xmlns:p14="http://schemas.microsoft.com/office/powerpoint/2010/main" val="438351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062163"/>
            <a:ext cx="8038750" cy="2387600"/>
          </a:xfrm>
        </p:spPr>
        <p:txBody>
          <a:bodyPr/>
          <a:lstStyle/>
          <a:p>
            <a:pPr algn="l"/>
            <a:r>
              <a:rPr lang="en-US" dirty="0" smtClean="0"/>
              <a:t>   Timeline &amp; Resources </a:t>
            </a:r>
            <a:endParaRPr lang="en-US"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69</a:t>
            </a:fld>
            <a:endParaRPr lang="en-US" dirty="0"/>
          </a:p>
        </p:txBody>
      </p:sp>
    </p:spTree>
    <p:extLst>
      <p:ext uri="{BB962C8B-B14F-4D97-AF65-F5344CB8AC3E}">
        <p14:creationId xmlns:p14="http://schemas.microsoft.com/office/powerpoint/2010/main" val="20875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Glossary of Terms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6730527"/>
              </p:ext>
            </p:extLst>
          </p:nvPr>
        </p:nvGraphicFramePr>
        <p:xfrm>
          <a:off x="220133" y="1352508"/>
          <a:ext cx="8763674" cy="4836021"/>
        </p:xfrm>
        <a:graphic>
          <a:graphicData uri="http://schemas.openxmlformats.org/drawingml/2006/table">
            <a:tbl>
              <a:tblPr firstRow="1" bandRow="1">
                <a:tableStyleId>{93296810-A885-4BE3-A3E7-6D5BEEA58F35}</a:tableStyleId>
              </a:tblPr>
              <a:tblGrid>
                <a:gridCol w="1435672"/>
                <a:gridCol w="7328002"/>
              </a:tblGrid>
              <a:tr h="476947">
                <a:tc>
                  <a:txBody>
                    <a:bodyPr/>
                    <a:lstStyle/>
                    <a:p>
                      <a:r>
                        <a:rPr lang="en-US" sz="2000" dirty="0" smtClean="0"/>
                        <a:t>Term</a:t>
                      </a:r>
                      <a:endParaRPr lang="en-US" sz="2000" b="0" dirty="0">
                        <a:solidFill>
                          <a:schemeClr val="tx1"/>
                        </a:solidFill>
                      </a:endParaRPr>
                    </a:p>
                  </a:txBody>
                  <a:tcPr marL="86315" marR="86315"/>
                </a:tc>
                <a:tc>
                  <a:txBody>
                    <a:bodyPr/>
                    <a:lstStyle/>
                    <a:p>
                      <a:r>
                        <a:rPr lang="en-US" sz="2400" dirty="0" smtClean="0"/>
                        <a:t>Definition</a:t>
                      </a:r>
                      <a:endParaRPr lang="en-US" sz="2400" b="0" dirty="0">
                        <a:solidFill>
                          <a:schemeClr val="tx1"/>
                        </a:solidFill>
                      </a:endParaRPr>
                    </a:p>
                  </a:txBody>
                  <a:tcPr marL="86315" marR="86315"/>
                </a:tc>
              </a:tr>
              <a:tr h="604133">
                <a:tc>
                  <a:txBody>
                    <a:bodyPr/>
                    <a:lstStyle/>
                    <a:p>
                      <a:r>
                        <a:rPr lang="en-US" sz="1600" dirty="0" err="1" smtClean="0"/>
                        <a:t>Cognos</a:t>
                      </a:r>
                      <a:r>
                        <a:rPr lang="en-US" sz="1600" dirty="0" smtClean="0"/>
                        <a:t> </a:t>
                      </a:r>
                      <a:endParaRPr lang="en-US" sz="1600" b="0" dirty="0">
                        <a:solidFill>
                          <a:schemeClr val="tx1"/>
                        </a:solidFill>
                      </a:endParaRPr>
                    </a:p>
                  </a:txBody>
                  <a:tcPr marL="86315" marR="86315"/>
                </a:tc>
                <a:tc>
                  <a:txBody>
                    <a:bodyPr/>
                    <a:lstStyle/>
                    <a:p>
                      <a:r>
                        <a:rPr lang="en-US" sz="1600" dirty="0" smtClean="0"/>
                        <a:t>A type of report in which the user can view</a:t>
                      </a:r>
                      <a:r>
                        <a:rPr lang="en-US" sz="1600" baseline="0" dirty="0" smtClean="0"/>
                        <a:t> applicable reports that are formatted in a user friendly environment</a:t>
                      </a:r>
                      <a:endParaRPr lang="en-US" sz="1600" b="0" dirty="0">
                        <a:solidFill>
                          <a:schemeClr val="tx1"/>
                        </a:solidFill>
                      </a:endParaRPr>
                    </a:p>
                  </a:txBody>
                  <a:tcPr marL="86315" marR="86315"/>
                </a:tc>
              </a:tr>
              <a:tr h="604133">
                <a:tc>
                  <a:txBody>
                    <a:bodyPr/>
                    <a:lstStyle/>
                    <a:p>
                      <a:r>
                        <a:rPr lang="en-US" sz="1600" dirty="0" smtClean="0"/>
                        <a:t>Data Pipeline</a:t>
                      </a:r>
                      <a:endParaRPr lang="en-US" sz="1600" dirty="0"/>
                    </a:p>
                  </a:txBody>
                  <a:tcPr marL="86315" marR="86315"/>
                </a:tc>
                <a:tc>
                  <a:txBody>
                    <a:bodyPr/>
                    <a:lstStyle/>
                    <a:p>
                      <a:r>
                        <a:rPr lang="en-US" sz="1600" dirty="0" smtClean="0"/>
                        <a:t>A streamlined approach to efficiently move required education information</a:t>
                      </a:r>
                      <a:r>
                        <a:rPr lang="en-US" sz="1600" baseline="0" dirty="0" smtClean="0"/>
                        <a:t> from school districts to the CDE </a:t>
                      </a:r>
                      <a:endParaRPr lang="en-US" sz="1600" dirty="0"/>
                    </a:p>
                  </a:txBody>
                  <a:tcPr marL="86315" marR="86315"/>
                </a:tc>
              </a:tr>
              <a:tr h="628793">
                <a:tc>
                  <a:txBody>
                    <a:bodyPr/>
                    <a:lstStyle/>
                    <a:p>
                      <a:r>
                        <a:rPr lang="en-US" sz="1600" dirty="0" smtClean="0"/>
                        <a:t>Interchange</a:t>
                      </a:r>
                      <a:endParaRPr lang="en-US" sz="1600" dirty="0"/>
                    </a:p>
                  </a:txBody>
                  <a:tcPr marL="86315" marR="86315"/>
                </a:tc>
                <a:tc>
                  <a:txBody>
                    <a:bodyPr/>
                    <a:lstStyle/>
                    <a:p>
                      <a:r>
                        <a:rPr lang="en-US" sz="1600" dirty="0" smtClean="0"/>
                        <a:t>The method</a:t>
                      </a:r>
                      <a:r>
                        <a:rPr lang="en-US" sz="1600" baseline="0" dirty="0" smtClean="0"/>
                        <a:t> of providing data to CDE in which  LEA’s may choose from multiple file formats to submit data transactions throughout the year.  </a:t>
                      </a:r>
                      <a:endParaRPr lang="en-US" sz="1600" dirty="0"/>
                    </a:p>
                  </a:txBody>
                  <a:tcPr marL="86315" marR="86315"/>
                </a:tc>
              </a:tr>
              <a:tr h="604133">
                <a:tc>
                  <a:txBody>
                    <a:bodyPr/>
                    <a:lstStyle/>
                    <a:p>
                      <a:r>
                        <a:rPr lang="en-US" sz="1600" dirty="0" smtClean="0"/>
                        <a:t>LAM</a:t>
                      </a:r>
                      <a:endParaRPr lang="en-US" sz="1600" dirty="0"/>
                    </a:p>
                  </a:txBody>
                  <a:tcPr marL="86315" marR="86315"/>
                </a:tc>
                <a:tc>
                  <a:txBody>
                    <a:bodyPr/>
                    <a:lstStyle/>
                    <a:p>
                      <a:r>
                        <a:rPr lang="en-US" sz="1600" dirty="0" smtClean="0"/>
                        <a:t>Local Access</a:t>
                      </a:r>
                      <a:r>
                        <a:rPr lang="en-US" sz="1600" baseline="0" dirty="0" smtClean="0"/>
                        <a:t> Manager responsible for assigning the appropriate access to CDE applications</a:t>
                      </a:r>
                      <a:endParaRPr lang="en-US" sz="1600" dirty="0"/>
                    </a:p>
                  </a:txBody>
                  <a:tcPr marL="86315" marR="86315"/>
                </a:tc>
              </a:tr>
              <a:tr h="424009">
                <a:tc>
                  <a:txBody>
                    <a:bodyPr/>
                    <a:lstStyle/>
                    <a:p>
                      <a:r>
                        <a:rPr lang="en-US" sz="1600" dirty="0" smtClean="0"/>
                        <a:t>LEA</a:t>
                      </a:r>
                      <a:endParaRPr lang="en-US" sz="1600" dirty="0"/>
                    </a:p>
                  </a:txBody>
                  <a:tcPr marL="86315" marR="86315"/>
                </a:tc>
                <a:tc>
                  <a:txBody>
                    <a:bodyPr/>
                    <a:lstStyle/>
                    <a:p>
                      <a:r>
                        <a:rPr lang="en-US" sz="1600" dirty="0" smtClean="0"/>
                        <a:t>Local Education Agencies</a:t>
                      </a:r>
                      <a:endParaRPr lang="en-US" sz="1600" dirty="0"/>
                    </a:p>
                  </a:txBody>
                  <a:tcPr marL="86315" marR="86315"/>
                </a:tc>
              </a:tr>
              <a:tr h="617583">
                <a:tc>
                  <a:txBody>
                    <a:bodyPr/>
                    <a:lstStyle/>
                    <a:p>
                      <a:r>
                        <a:rPr lang="en-US" sz="1600" dirty="0" err="1" smtClean="0"/>
                        <a:t>IdM</a:t>
                      </a:r>
                      <a:endParaRPr lang="en-US" sz="1600" dirty="0"/>
                    </a:p>
                  </a:txBody>
                  <a:tcPr marL="86315" marR="86315"/>
                </a:tc>
                <a:tc>
                  <a:txBody>
                    <a:bodyPr/>
                    <a:lstStyle/>
                    <a:p>
                      <a:r>
                        <a:rPr lang="en-US" sz="1600" dirty="0" smtClean="0"/>
                        <a:t>Identity</a:t>
                      </a:r>
                      <a:r>
                        <a:rPr lang="en-US" sz="1600" baseline="0" dirty="0" smtClean="0"/>
                        <a:t> Management.  A single sign on system, allowing the user to navigate between the applications without entering user ID information a second time. </a:t>
                      </a:r>
                      <a:endParaRPr lang="en-US" sz="1600" dirty="0"/>
                    </a:p>
                  </a:txBody>
                  <a:tcPr marL="86315" marR="86315"/>
                </a:tc>
              </a:tr>
              <a:tr h="876290">
                <a:tc>
                  <a:txBody>
                    <a:bodyPr/>
                    <a:lstStyle/>
                    <a:p>
                      <a:r>
                        <a:rPr lang="en-US" sz="1600" dirty="0" smtClean="0"/>
                        <a:t>Snapshot</a:t>
                      </a:r>
                      <a:endParaRPr lang="en-US" sz="1600" dirty="0"/>
                    </a:p>
                  </a:txBody>
                  <a:tcPr marL="86315" marR="86315"/>
                </a:tc>
                <a:tc>
                  <a:txBody>
                    <a:bodyPr/>
                    <a:lstStyle/>
                    <a:p>
                      <a:r>
                        <a:rPr lang="en-US" sz="1600" dirty="0" smtClean="0"/>
                        <a:t>A date in time when data is pulled from the appropriate interchanges, validated by additional business rules, and approval given that signifies</a:t>
                      </a:r>
                      <a:r>
                        <a:rPr lang="en-US" sz="1600" baseline="0" dirty="0" smtClean="0"/>
                        <a:t> it was accurately reported for a specific point in time by an LEA.</a:t>
                      </a:r>
                      <a:endParaRPr lang="en-US" sz="1600" dirty="0"/>
                    </a:p>
                  </a:txBody>
                  <a:tcPr marL="86315" marR="86315"/>
                </a:tc>
              </a:tr>
            </a:tbl>
          </a:graphicData>
        </a:graphic>
      </p:graphicFrame>
      <p:sp>
        <p:nvSpPr>
          <p:cNvPr id="2" name="Slide Number Placeholder 1"/>
          <p:cNvSpPr>
            <a:spLocks noGrp="1"/>
          </p:cNvSpPr>
          <p:nvPr>
            <p:ph type="sldNum" sz="quarter" idx="4294967295"/>
          </p:nvPr>
        </p:nvSpPr>
        <p:spPr>
          <a:xfrm>
            <a:off x="220133" y="6356350"/>
            <a:ext cx="408517" cy="365125"/>
          </a:xfrm>
          <a:prstGeom prst="rect">
            <a:avLst/>
          </a:prstGeom>
        </p:spPr>
        <p:txBody>
          <a:bodyPr/>
          <a:lstStyle/>
          <a:p>
            <a:fld id="{600BAA8B-998A-4793-9AB8-94EE2C3B2243}" type="slidenum">
              <a:rPr lang="en-US" smtClean="0"/>
              <a:pPr/>
              <a:t>7</a:t>
            </a:fld>
            <a:endParaRPr lang="en-US" dirty="0"/>
          </a:p>
        </p:txBody>
      </p:sp>
    </p:spTree>
    <p:extLst>
      <p:ext uri="{BB962C8B-B14F-4D97-AF65-F5344CB8AC3E}">
        <p14:creationId xmlns:p14="http://schemas.microsoft.com/office/powerpoint/2010/main" val="18794965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53141"/>
            <a:ext cx="8758585" cy="710141"/>
          </a:xfrm>
        </p:spPr>
        <p:txBody>
          <a:bodyPr>
            <a:normAutofit/>
          </a:bodyPr>
          <a:lstStyle/>
          <a:p>
            <a:r>
              <a:rPr lang="en-US" sz="2800" b="1" dirty="0" smtClean="0">
                <a:solidFill>
                  <a:schemeClr val="tx1"/>
                </a:solidFill>
                <a:latin typeface="+mj-lt"/>
              </a:rPr>
              <a:t>Special Education December Count Important Dates </a:t>
            </a:r>
            <a:endParaRPr lang="en-US" sz="2800" b="1" dirty="0">
              <a:solidFill>
                <a:schemeClr val="tx1"/>
              </a:solidFill>
              <a:latin typeface="+mj-lt"/>
            </a:endParaRPr>
          </a:p>
        </p:txBody>
      </p:sp>
      <p:sp>
        <p:nvSpPr>
          <p:cNvPr id="4" name="Slide Number Placeholder 3"/>
          <p:cNvSpPr>
            <a:spLocks noGrp="1"/>
          </p:cNvSpPr>
          <p:nvPr>
            <p:ph type="sldNum" sz="quarter" idx="4294967295"/>
          </p:nvPr>
        </p:nvSpPr>
        <p:spPr>
          <a:xfrm>
            <a:off x="274320" y="6356351"/>
            <a:ext cx="467783" cy="365125"/>
          </a:xfrm>
          <a:prstGeom prst="rect">
            <a:avLst/>
          </a:prstGeom>
        </p:spPr>
        <p:txBody>
          <a:bodyPr/>
          <a:lstStyle/>
          <a:p>
            <a:fld id="{67726FA2-3EC9-4717-AD62-D8C823692DD3}" type="slidenum">
              <a:rPr lang="en-US" smtClean="0"/>
              <a:pPr/>
              <a:t>70</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4543041"/>
              </p:ext>
            </p:extLst>
          </p:nvPr>
        </p:nvGraphicFramePr>
        <p:xfrm>
          <a:off x="595698" y="1244206"/>
          <a:ext cx="8070507" cy="423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599605" y="5512950"/>
            <a:ext cx="7987471" cy="1240119"/>
            <a:chOff x="0" y="2849856"/>
            <a:chExt cx="8070507" cy="1345050"/>
          </a:xfrm>
        </p:grpSpPr>
        <p:sp>
          <p:nvSpPr>
            <p:cNvPr id="10" name="Rectangle 9"/>
            <p:cNvSpPr/>
            <p:nvPr/>
          </p:nvSpPr>
          <p:spPr>
            <a:xfrm>
              <a:off x="0" y="2849856"/>
              <a:ext cx="8070507" cy="1345050"/>
            </a:xfrm>
            <a:prstGeom prst="rect">
              <a:avLst/>
            </a:pr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0" y="2849856"/>
              <a:ext cx="8070507" cy="13450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26361" tIns="291592" rIns="626361" bIns="85344" numCol="1" spcCol="1270" anchor="t" anchorCtr="0">
              <a:noAutofit/>
            </a:bodyPr>
            <a:lstStyle/>
            <a:p>
              <a:pPr marL="114300" lvl="1" indent="-114300" algn="l" defTabSz="533400">
                <a:lnSpc>
                  <a:spcPct val="90000"/>
                </a:lnSpc>
                <a:spcBef>
                  <a:spcPct val="0"/>
                </a:spcBef>
                <a:spcAft>
                  <a:spcPct val="15000"/>
                </a:spcAft>
                <a:buChar char="••"/>
              </a:pPr>
              <a:r>
                <a:rPr lang="en-US" sz="1400" b="0" kern="1200" dirty="0" smtClean="0"/>
                <a:t>February 4 – 14: Resolving duplicates</a:t>
              </a:r>
              <a:endParaRPr lang="en-US" sz="1400" b="0" kern="1200" dirty="0"/>
            </a:p>
            <a:p>
              <a:pPr marL="114300" lvl="1" indent="-114300" algn="l" defTabSz="533400">
                <a:lnSpc>
                  <a:spcPct val="90000"/>
                </a:lnSpc>
                <a:spcBef>
                  <a:spcPct val="0"/>
                </a:spcBef>
                <a:spcAft>
                  <a:spcPct val="15000"/>
                </a:spcAft>
                <a:buChar char="••"/>
              </a:pPr>
              <a:r>
                <a:rPr lang="en-US" sz="1400" b="0" kern="1200" dirty="0" smtClean="0"/>
                <a:t>February 14 - 21: Final Report Review</a:t>
              </a:r>
              <a:endParaRPr lang="en-US" sz="1400" b="0" kern="1200" dirty="0"/>
            </a:p>
            <a:p>
              <a:pPr marL="114300" lvl="1" indent="-114300" algn="l" defTabSz="533400">
                <a:lnSpc>
                  <a:spcPct val="90000"/>
                </a:lnSpc>
                <a:spcBef>
                  <a:spcPct val="0"/>
                </a:spcBef>
                <a:spcAft>
                  <a:spcPct val="15000"/>
                </a:spcAft>
                <a:buChar char="••"/>
              </a:pPr>
              <a:r>
                <a:rPr lang="en-US" sz="1400" b="1" kern="1200" dirty="0" smtClean="0"/>
                <a:t>February 21</a:t>
              </a:r>
              <a:r>
                <a:rPr lang="en-US" sz="1400" b="1" kern="1200" baseline="30000" dirty="0" smtClean="0"/>
                <a:t>st</a:t>
              </a:r>
              <a:r>
                <a:rPr lang="en-US" sz="1400" b="1" kern="1200" dirty="0" smtClean="0"/>
                <a:t> : Final Deadline</a:t>
              </a:r>
              <a:endParaRPr lang="en-US" sz="1400" b="1" kern="1200" dirty="0"/>
            </a:p>
          </p:txBody>
        </p:sp>
      </p:grpSp>
      <p:grpSp>
        <p:nvGrpSpPr>
          <p:cNvPr id="7" name="Group 6"/>
          <p:cNvGrpSpPr/>
          <p:nvPr/>
        </p:nvGrpSpPr>
        <p:grpSpPr>
          <a:xfrm>
            <a:off x="995555" y="5250139"/>
            <a:ext cx="6019842" cy="558549"/>
            <a:chOff x="418459" y="2526173"/>
            <a:chExt cx="5649354" cy="413280"/>
          </a:xfrm>
        </p:grpSpPr>
        <p:sp>
          <p:nvSpPr>
            <p:cNvPr id="8" name="Rounded Rectangle 7"/>
            <p:cNvSpPr/>
            <p:nvPr/>
          </p:nvSpPr>
          <p:spPr>
            <a:xfrm>
              <a:off x="418459" y="2526173"/>
              <a:ext cx="5649354" cy="413280"/>
            </a:xfrm>
            <a:prstGeom prst="round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6"/>
            <p:cNvSpPr/>
            <p:nvPr/>
          </p:nvSpPr>
          <p:spPr>
            <a:xfrm>
              <a:off x="438634" y="2546348"/>
              <a:ext cx="5609004" cy="372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532" tIns="0" rIns="213532" bIns="0" numCol="1" spcCol="1270" anchor="ctr" anchorCtr="0">
              <a:noAutofit/>
            </a:bodyPr>
            <a:lstStyle/>
            <a:p>
              <a:pPr lvl="0" algn="l" defTabSz="622300">
                <a:lnSpc>
                  <a:spcPct val="90000"/>
                </a:lnSpc>
                <a:spcBef>
                  <a:spcPct val="0"/>
                </a:spcBef>
                <a:spcAft>
                  <a:spcPct val="35000"/>
                </a:spcAft>
              </a:pPr>
              <a:r>
                <a:rPr lang="en-US" b="1" dirty="0" smtClean="0">
                  <a:solidFill>
                    <a:schemeClr val="tx1"/>
                  </a:solidFill>
                </a:rPr>
                <a:t>February</a:t>
              </a:r>
              <a:endParaRPr lang="en-US" b="1" kern="1200" dirty="0">
                <a:solidFill>
                  <a:schemeClr val="tx1"/>
                </a:solidFill>
              </a:endParaRPr>
            </a:p>
          </p:txBody>
        </p:sp>
      </p:grpSp>
    </p:spTree>
    <p:extLst>
      <p:ext uri="{BB962C8B-B14F-4D97-AF65-F5344CB8AC3E}">
        <p14:creationId xmlns:p14="http://schemas.microsoft.com/office/powerpoint/2010/main" val="3998043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Timeline  - Resources</a:t>
            </a:r>
            <a:endParaRPr lang="en-US" dirty="0"/>
          </a:p>
        </p:txBody>
      </p:sp>
      <p:sp>
        <p:nvSpPr>
          <p:cNvPr id="5" name="Content Placeholder 4"/>
          <p:cNvSpPr>
            <a:spLocks noGrp="1"/>
          </p:cNvSpPr>
          <p:nvPr>
            <p:ph idx="1"/>
          </p:nvPr>
        </p:nvSpPr>
        <p:spPr/>
        <p:txBody>
          <a:bodyPr/>
          <a:lstStyle/>
          <a:p>
            <a:r>
              <a:rPr lang="en-US" dirty="0" smtClean="0">
                <a:solidFill>
                  <a:schemeClr val="tx1"/>
                </a:solidFill>
                <a:latin typeface="+mn-lt"/>
              </a:rPr>
              <a:t>Please print/reference detailed timelines online:</a:t>
            </a:r>
          </a:p>
          <a:p>
            <a:pPr marL="342900" indent="-342900">
              <a:buFont typeface="Arial" panose="020B0604020202020204" pitchFamily="34" charset="0"/>
              <a:buChar char="•"/>
            </a:pPr>
            <a:r>
              <a:rPr lang="en-US" dirty="0">
                <a:solidFill>
                  <a:schemeClr val="tx1"/>
                </a:solidFill>
                <a:latin typeface="+mn-lt"/>
              </a:rPr>
              <a:t>Special Education December Count Timeline: </a:t>
            </a:r>
            <a:r>
              <a:rPr lang="en-US" dirty="0">
                <a:solidFill>
                  <a:schemeClr val="tx1"/>
                </a:solidFill>
                <a:latin typeface="+mn-lt"/>
                <a:hlinkClick r:id="rId2"/>
              </a:rPr>
              <a:t>http://www.cde.state.co.us/datapipeline/2018-2019specialeducationdecembercounttimeline</a:t>
            </a:r>
            <a:endParaRPr lang="en-US" dirty="0">
              <a:solidFill>
                <a:schemeClr val="tx1"/>
              </a:solidFill>
              <a:latin typeface="+mn-lt"/>
            </a:endParaRPr>
          </a:p>
          <a:p>
            <a:endParaRPr lang="en-US" dirty="0" smtClean="0">
              <a:solidFill>
                <a:schemeClr val="tx1"/>
              </a:solidFill>
              <a:latin typeface="+mn-lt"/>
            </a:endParaRPr>
          </a:p>
          <a:p>
            <a:pPr marL="342900" indent="-342900">
              <a:buFont typeface="Arial" panose="020B0604020202020204" pitchFamily="34" charset="0"/>
              <a:buChar char="•"/>
            </a:pPr>
            <a:r>
              <a:rPr lang="en-US" dirty="0" smtClean="0">
                <a:solidFill>
                  <a:schemeClr val="tx1"/>
                </a:solidFill>
                <a:latin typeface="+mn-lt"/>
              </a:rPr>
              <a:t>Human Resources </a:t>
            </a:r>
            <a:r>
              <a:rPr lang="en-US" dirty="0">
                <a:solidFill>
                  <a:schemeClr val="tx1"/>
                </a:solidFill>
                <a:latin typeface="+mn-lt"/>
              </a:rPr>
              <a:t>Timeline</a:t>
            </a:r>
            <a:r>
              <a:rPr lang="en-US" dirty="0" smtClean="0">
                <a:solidFill>
                  <a:schemeClr val="tx1"/>
                </a:solidFill>
                <a:latin typeface="+mn-lt"/>
              </a:rPr>
              <a:t>: </a:t>
            </a:r>
            <a:r>
              <a:rPr lang="en-US" dirty="0" smtClean="0">
                <a:solidFill>
                  <a:schemeClr val="tx1"/>
                </a:solidFill>
                <a:latin typeface="+mn-lt"/>
                <a:hlinkClick r:id="rId3"/>
              </a:rPr>
              <a:t>http</a:t>
            </a:r>
            <a:r>
              <a:rPr lang="en-US" dirty="0">
                <a:solidFill>
                  <a:schemeClr val="tx1"/>
                </a:solidFill>
                <a:latin typeface="+mn-lt"/>
                <a:hlinkClick r:id="rId3"/>
              </a:rPr>
              <a:t>://</a:t>
            </a:r>
            <a:r>
              <a:rPr lang="en-US" dirty="0" smtClean="0">
                <a:solidFill>
                  <a:schemeClr val="tx1"/>
                </a:solidFill>
                <a:latin typeface="+mn-lt"/>
                <a:hlinkClick r:id="rId3"/>
              </a:rPr>
              <a:t>www.cde.state.co.us/datapipeline/2018-2019humanresourcestimeline</a:t>
            </a:r>
            <a:r>
              <a:rPr lang="en-US" dirty="0" smtClean="0">
                <a:solidFill>
                  <a:schemeClr val="tx1"/>
                </a:solidFill>
                <a:latin typeface="+mn-lt"/>
              </a:rPr>
              <a:t>  </a:t>
            </a:r>
            <a:endParaRPr lang="en-US" dirty="0">
              <a:solidFill>
                <a:schemeClr val="tx1"/>
              </a:solidFill>
              <a:latin typeface="+mn-lt"/>
            </a:endParaRPr>
          </a:p>
          <a:p>
            <a:r>
              <a:rPr lang="en-US" dirty="0" smtClean="0">
                <a:latin typeface="+mn-lt"/>
              </a:rPr>
              <a:t> </a:t>
            </a:r>
            <a:endParaRPr lang="en-US" dirty="0">
              <a:latin typeface="+mn-lt"/>
            </a:endParaRPr>
          </a:p>
        </p:txBody>
      </p:sp>
      <p:sp>
        <p:nvSpPr>
          <p:cNvPr id="2" name="Slide Number Placeholder 1"/>
          <p:cNvSpPr>
            <a:spLocks noGrp="1"/>
          </p:cNvSpPr>
          <p:nvPr>
            <p:ph type="sldNum" sz="quarter" idx="12"/>
          </p:nvPr>
        </p:nvSpPr>
        <p:spPr/>
        <p:txBody>
          <a:bodyPr/>
          <a:lstStyle/>
          <a:p>
            <a:fld id="{67726FA2-3EC9-4717-AD62-D8C823692DD3}" type="slidenum">
              <a:rPr lang="en-US" smtClean="0"/>
              <a:pPr/>
              <a:t>71</a:t>
            </a:fld>
            <a:endParaRPr lang="en-US" dirty="0"/>
          </a:p>
        </p:txBody>
      </p:sp>
    </p:spTree>
    <p:extLst>
      <p:ext uri="{BB962C8B-B14F-4D97-AF65-F5344CB8AC3E}">
        <p14:creationId xmlns:p14="http://schemas.microsoft.com/office/powerpoint/2010/main" val="3046470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Reporting Resources </a:t>
            </a: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72</a:t>
            </a:fld>
            <a:endParaRPr lang="en-US" dirty="0"/>
          </a:p>
        </p:txBody>
      </p:sp>
      <p:pic>
        <p:nvPicPr>
          <p:cNvPr id="163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267" t="28878" r="20510" b="45082"/>
          <a:stretch/>
        </p:blipFill>
        <p:spPr bwMode="auto">
          <a:xfrm>
            <a:off x="0" y="2178775"/>
            <a:ext cx="7869836" cy="25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7397" y="1686713"/>
            <a:ext cx="6370820" cy="369332"/>
          </a:xfrm>
          <a:prstGeom prst="rect">
            <a:avLst/>
          </a:prstGeom>
        </p:spPr>
        <p:txBody>
          <a:bodyPr wrap="square">
            <a:spAutoFit/>
          </a:bodyPr>
          <a:lstStyle/>
          <a:p>
            <a:r>
              <a:rPr lang="en-US" dirty="0">
                <a:hlinkClick r:id="rId3"/>
              </a:rPr>
              <a:t>http://</a:t>
            </a:r>
            <a:r>
              <a:rPr lang="en-US" dirty="0" smtClean="0">
                <a:hlinkClick r:id="rId3"/>
              </a:rPr>
              <a:t>www.cde.state.co.us/datapipeline/inter_sped-iep</a:t>
            </a:r>
            <a:r>
              <a:rPr lang="en-US" dirty="0" smtClean="0"/>
              <a:t> </a:t>
            </a:r>
            <a:endParaRPr lang="en-US" dirty="0"/>
          </a:p>
        </p:txBody>
      </p:sp>
      <p:sp>
        <p:nvSpPr>
          <p:cNvPr id="6" name="TextBox 5"/>
          <p:cNvSpPr txBox="1"/>
          <p:nvPr/>
        </p:nvSpPr>
        <p:spPr>
          <a:xfrm>
            <a:off x="247337" y="1394085"/>
            <a:ext cx="5718747" cy="369332"/>
          </a:xfrm>
          <a:prstGeom prst="rect">
            <a:avLst/>
          </a:prstGeom>
          <a:noFill/>
        </p:spPr>
        <p:txBody>
          <a:bodyPr wrap="square" rtlCol="0">
            <a:spAutoFit/>
          </a:bodyPr>
          <a:lstStyle/>
          <a:p>
            <a:r>
              <a:rPr lang="en-US" dirty="0" smtClean="0"/>
              <a:t>At this link you will find the following helpful resources: </a:t>
            </a:r>
            <a:endParaRPr lang="en-US" dirty="0"/>
          </a:p>
        </p:txBody>
      </p:sp>
      <p:sp>
        <p:nvSpPr>
          <p:cNvPr id="10" name="TextBox 9"/>
          <p:cNvSpPr txBox="1"/>
          <p:nvPr/>
        </p:nvSpPr>
        <p:spPr>
          <a:xfrm>
            <a:off x="5291526" y="2510001"/>
            <a:ext cx="2870617" cy="307777"/>
          </a:xfrm>
          <a:prstGeom prst="rect">
            <a:avLst/>
          </a:prstGeom>
          <a:noFill/>
          <a:ln>
            <a:noFill/>
          </a:ln>
        </p:spPr>
        <p:txBody>
          <a:bodyPr wrap="square" rtlCol="0">
            <a:spAutoFit/>
          </a:bodyPr>
          <a:lstStyle/>
          <a:p>
            <a:r>
              <a:rPr lang="en-US" sz="1400" b="1" dirty="0" smtClean="0">
                <a:solidFill>
                  <a:schemeClr val="accent2"/>
                </a:solidFill>
              </a:rPr>
              <a:t>Special Education Grant Codes</a:t>
            </a:r>
            <a:endParaRPr lang="en-US" sz="1400" b="1" dirty="0">
              <a:solidFill>
                <a:schemeClr val="accent2"/>
              </a:solidFill>
            </a:endParaRPr>
          </a:p>
        </p:txBody>
      </p:sp>
      <p:sp>
        <p:nvSpPr>
          <p:cNvPr id="11" name="TextBox 10"/>
          <p:cNvSpPr txBox="1"/>
          <p:nvPr/>
        </p:nvSpPr>
        <p:spPr>
          <a:xfrm>
            <a:off x="4886793" y="3836844"/>
            <a:ext cx="2256020" cy="307777"/>
          </a:xfrm>
          <a:prstGeom prst="rect">
            <a:avLst/>
          </a:prstGeom>
          <a:noFill/>
        </p:spPr>
        <p:txBody>
          <a:bodyPr wrap="square" rtlCol="0">
            <a:spAutoFit/>
          </a:bodyPr>
          <a:lstStyle/>
          <a:p>
            <a:r>
              <a:rPr lang="en-US" sz="1400" b="1" dirty="0" smtClean="0">
                <a:solidFill>
                  <a:schemeClr val="accent1">
                    <a:lumMod val="75000"/>
                  </a:schemeClr>
                </a:solidFill>
              </a:rPr>
              <a:t>PAI Coding Chart (PRINT!!)</a:t>
            </a:r>
            <a:endParaRPr lang="en-US" sz="1400" b="1" dirty="0">
              <a:solidFill>
                <a:schemeClr val="accent1">
                  <a:lumMod val="75000"/>
                </a:schemeClr>
              </a:solidFill>
            </a:endParaRPr>
          </a:p>
        </p:txBody>
      </p:sp>
      <p:sp>
        <p:nvSpPr>
          <p:cNvPr id="12" name="TextBox 11"/>
          <p:cNvSpPr txBox="1"/>
          <p:nvPr/>
        </p:nvSpPr>
        <p:spPr>
          <a:xfrm>
            <a:off x="5021707" y="4086413"/>
            <a:ext cx="2668249" cy="307777"/>
          </a:xfrm>
          <a:prstGeom prst="rect">
            <a:avLst/>
          </a:prstGeom>
          <a:noFill/>
        </p:spPr>
        <p:txBody>
          <a:bodyPr wrap="square" rtlCol="0">
            <a:spAutoFit/>
          </a:bodyPr>
          <a:lstStyle/>
          <a:p>
            <a:r>
              <a:rPr lang="en-US" sz="1400" dirty="0" smtClean="0"/>
              <a:t> </a:t>
            </a:r>
            <a:r>
              <a:rPr lang="en-US" sz="1400" b="1" dirty="0" smtClean="0">
                <a:solidFill>
                  <a:srgbClr val="00B050"/>
                </a:solidFill>
              </a:rPr>
              <a:t>Educational</a:t>
            </a:r>
            <a:r>
              <a:rPr lang="en-US" sz="1400" b="1" dirty="0" smtClean="0"/>
              <a:t> </a:t>
            </a:r>
            <a:r>
              <a:rPr lang="en-US" sz="1400" b="1" dirty="0" smtClean="0">
                <a:solidFill>
                  <a:srgbClr val="00B050"/>
                </a:solidFill>
              </a:rPr>
              <a:t>Environments</a:t>
            </a:r>
            <a:endParaRPr lang="en-US" sz="1400" b="1" dirty="0">
              <a:solidFill>
                <a:srgbClr val="00B050"/>
              </a:solidFill>
            </a:endParaRPr>
          </a:p>
        </p:txBody>
      </p:sp>
      <p:sp>
        <p:nvSpPr>
          <p:cNvPr id="13" name="TextBox 12"/>
          <p:cNvSpPr txBox="1"/>
          <p:nvPr/>
        </p:nvSpPr>
        <p:spPr>
          <a:xfrm>
            <a:off x="6295872" y="4281601"/>
            <a:ext cx="2173574" cy="307777"/>
          </a:xfrm>
          <a:prstGeom prst="rect">
            <a:avLst/>
          </a:prstGeom>
          <a:noFill/>
        </p:spPr>
        <p:txBody>
          <a:bodyPr wrap="square" rtlCol="0">
            <a:spAutoFit/>
          </a:bodyPr>
          <a:lstStyle/>
          <a:p>
            <a:r>
              <a:rPr lang="en-US" sz="1400" b="1" dirty="0" smtClean="0">
                <a:solidFill>
                  <a:srgbClr val="C00000"/>
                </a:solidFill>
              </a:rPr>
              <a:t>Facility Code Lists</a:t>
            </a:r>
            <a:endParaRPr lang="en-US" sz="1400" b="1" dirty="0">
              <a:solidFill>
                <a:srgbClr val="C00000"/>
              </a:solidFill>
            </a:endParaRPr>
          </a:p>
        </p:txBody>
      </p:sp>
      <p:cxnSp>
        <p:nvCxnSpPr>
          <p:cNvPr id="16" name="Straight Arrow Connector 15"/>
          <p:cNvCxnSpPr/>
          <p:nvPr/>
        </p:nvCxnSpPr>
        <p:spPr>
          <a:xfrm flipH="1">
            <a:off x="4114801" y="4021510"/>
            <a:ext cx="614597"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819338" y="2663890"/>
            <a:ext cx="374754" cy="85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49451" y="4273790"/>
            <a:ext cx="409733" cy="207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761217" y="4430336"/>
            <a:ext cx="409733" cy="207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415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Reporting Resources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73</a:t>
            </a:fld>
            <a:endParaRPr lang="en-US"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754" t="17467" r="13846" b="40016"/>
          <a:stretch/>
        </p:blipFill>
        <p:spPr bwMode="auto">
          <a:xfrm>
            <a:off x="276105" y="2078971"/>
            <a:ext cx="7490013" cy="346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4676" y="1341620"/>
            <a:ext cx="7052872" cy="646331"/>
          </a:xfrm>
          <a:prstGeom prst="rect">
            <a:avLst/>
          </a:prstGeom>
          <a:noFill/>
        </p:spPr>
        <p:txBody>
          <a:bodyPr wrap="square" rtlCol="0">
            <a:spAutoFit/>
          </a:bodyPr>
          <a:lstStyle/>
          <a:p>
            <a:r>
              <a:rPr lang="en-US" dirty="0"/>
              <a:t>At this link you will find the following helpful resources: </a:t>
            </a:r>
            <a:r>
              <a:rPr lang="en-US" dirty="0">
                <a:hlinkClick r:id="rId3"/>
              </a:rPr>
              <a:t>http://</a:t>
            </a:r>
            <a:r>
              <a:rPr lang="en-US" dirty="0" smtClean="0">
                <a:hlinkClick r:id="rId3"/>
              </a:rPr>
              <a:t>www.cde.state.co.us/datapipeline/snap_sped-december</a:t>
            </a:r>
            <a:r>
              <a:rPr lang="en-US" dirty="0" smtClean="0"/>
              <a:t> </a:t>
            </a:r>
            <a:endParaRPr lang="en-US" dirty="0"/>
          </a:p>
        </p:txBody>
      </p:sp>
      <p:sp>
        <p:nvSpPr>
          <p:cNvPr id="6" name="TextBox 5"/>
          <p:cNvSpPr txBox="1"/>
          <p:nvPr/>
        </p:nvSpPr>
        <p:spPr>
          <a:xfrm>
            <a:off x="4624464" y="3957327"/>
            <a:ext cx="2510853" cy="584775"/>
          </a:xfrm>
          <a:prstGeom prst="rect">
            <a:avLst/>
          </a:prstGeom>
          <a:noFill/>
        </p:spPr>
        <p:txBody>
          <a:bodyPr wrap="square" rtlCol="0">
            <a:spAutoFit/>
          </a:bodyPr>
          <a:lstStyle/>
          <a:p>
            <a:r>
              <a:rPr lang="en-US" sz="1400" b="1" dirty="0" smtClean="0">
                <a:solidFill>
                  <a:schemeClr val="accent2"/>
                </a:solidFill>
              </a:rPr>
              <a:t>Sped ESSA In-Field Crosswalk</a:t>
            </a:r>
          </a:p>
          <a:p>
            <a:endParaRPr lang="en-US" dirty="0"/>
          </a:p>
        </p:txBody>
      </p:sp>
      <p:cxnSp>
        <p:nvCxnSpPr>
          <p:cNvPr id="8" name="Straight Arrow Connector 7"/>
          <p:cNvCxnSpPr/>
          <p:nvPr/>
        </p:nvCxnSpPr>
        <p:spPr>
          <a:xfrm flipH="1">
            <a:off x="4122296" y="4107309"/>
            <a:ext cx="389744" cy="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94224" y="4799354"/>
            <a:ext cx="389744" cy="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83968" y="4632126"/>
            <a:ext cx="3227881" cy="584775"/>
          </a:xfrm>
          <a:prstGeom prst="rect">
            <a:avLst/>
          </a:prstGeom>
          <a:noFill/>
        </p:spPr>
        <p:txBody>
          <a:bodyPr wrap="square" rtlCol="0">
            <a:spAutoFit/>
          </a:bodyPr>
          <a:lstStyle/>
          <a:p>
            <a:r>
              <a:rPr lang="en-US" sz="1400" b="1" dirty="0" smtClean="0">
                <a:solidFill>
                  <a:srgbClr val="C00000"/>
                </a:solidFill>
              </a:rPr>
              <a:t>December Count Exceptions Template</a:t>
            </a:r>
          </a:p>
          <a:p>
            <a:endParaRPr lang="en-US" dirty="0"/>
          </a:p>
        </p:txBody>
      </p:sp>
      <p:cxnSp>
        <p:nvCxnSpPr>
          <p:cNvPr id="14" name="Straight Arrow Connector 13"/>
          <p:cNvCxnSpPr/>
          <p:nvPr/>
        </p:nvCxnSpPr>
        <p:spPr>
          <a:xfrm flipH="1">
            <a:off x="4274696" y="2528345"/>
            <a:ext cx="389744" cy="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64440" y="2333394"/>
            <a:ext cx="3227881" cy="584775"/>
          </a:xfrm>
          <a:prstGeom prst="rect">
            <a:avLst/>
          </a:prstGeom>
          <a:noFill/>
        </p:spPr>
        <p:txBody>
          <a:bodyPr wrap="square" rtlCol="0">
            <a:spAutoFit/>
          </a:bodyPr>
          <a:lstStyle/>
          <a:p>
            <a:r>
              <a:rPr lang="en-US" sz="1400" b="1" dirty="0" smtClean="0">
                <a:solidFill>
                  <a:srgbClr val="0070C0"/>
                </a:solidFill>
              </a:rPr>
              <a:t>Staff Approval Matrix Training</a:t>
            </a:r>
          </a:p>
          <a:p>
            <a:endParaRPr lang="en-US" dirty="0"/>
          </a:p>
        </p:txBody>
      </p:sp>
    </p:spTree>
    <p:extLst>
      <p:ext uri="{BB962C8B-B14F-4D97-AF65-F5344CB8AC3E}">
        <p14:creationId xmlns:p14="http://schemas.microsoft.com/office/powerpoint/2010/main" val="41807061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 OFFICE HOURS Webinar</a:t>
            </a:r>
            <a:endParaRPr lang="en-US" dirty="0"/>
          </a:p>
        </p:txBody>
      </p:sp>
      <p:sp>
        <p:nvSpPr>
          <p:cNvPr id="3" name="Content Placeholder 2"/>
          <p:cNvSpPr>
            <a:spLocks noGrp="1"/>
          </p:cNvSpPr>
          <p:nvPr>
            <p:ph idx="1"/>
          </p:nvPr>
        </p:nvSpPr>
        <p:spPr>
          <a:xfrm>
            <a:off x="613660" y="1418069"/>
            <a:ext cx="7886700" cy="4351338"/>
          </a:xfrm>
        </p:spPr>
        <p:txBody>
          <a:bodyPr>
            <a:normAutofit lnSpcReduction="10000"/>
          </a:bodyPr>
          <a:lstStyle/>
          <a:p>
            <a:r>
              <a:rPr lang="en-US" sz="2000" dirty="0" smtClean="0">
                <a:solidFill>
                  <a:schemeClr val="tx1"/>
                </a:solidFill>
                <a:latin typeface="+mn-lt"/>
              </a:rPr>
              <a:t>Upcoming Staff Approval Matrix (SAM) Office Hours Webinar</a:t>
            </a:r>
            <a:r>
              <a:rPr lang="en-US" sz="2000" dirty="0">
                <a:solidFill>
                  <a:schemeClr val="tx1"/>
                </a:solidFill>
                <a:latin typeface="+mn-lt"/>
              </a:rPr>
              <a:t>: </a:t>
            </a:r>
          </a:p>
          <a:p>
            <a:pPr marL="342900" lvl="0" indent="-342900">
              <a:buFont typeface="Arial" panose="020B0604020202020204" pitchFamily="34" charset="0"/>
              <a:buChar char="•"/>
            </a:pPr>
            <a:r>
              <a:rPr lang="en-US" sz="2000" dirty="0">
                <a:solidFill>
                  <a:schemeClr val="tx1"/>
                </a:solidFill>
                <a:latin typeface="+mn-lt"/>
              </a:rPr>
              <a:t>Wednesday </a:t>
            </a:r>
            <a:r>
              <a:rPr lang="en-US" sz="2000" dirty="0" smtClean="0">
                <a:solidFill>
                  <a:schemeClr val="tx1"/>
                </a:solidFill>
                <a:latin typeface="+mn-lt"/>
              </a:rPr>
              <a:t>December 5</a:t>
            </a:r>
            <a:r>
              <a:rPr lang="en-US" sz="2000" baseline="30000" dirty="0" smtClean="0">
                <a:solidFill>
                  <a:schemeClr val="tx1"/>
                </a:solidFill>
                <a:latin typeface="+mn-lt"/>
              </a:rPr>
              <a:t>th</a:t>
            </a:r>
            <a:r>
              <a:rPr lang="en-US" sz="2000" dirty="0" smtClean="0">
                <a:solidFill>
                  <a:schemeClr val="tx1"/>
                </a:solidFill>
                <a:latin typeface="+mn-lt"/>
              </a:rPr>
              <a:t> from 1:00 –2:00  </a:t>
            </a:r>
          </a:p>
          <a:p>
            <a:pPr lvl="0"/>
            <a:endParaRPr lang="en-US" sz="2000" dirty="0">
              <a:solidFill>
                <a:schemeClr val="tx1"/>
              </a:solidFill>
              <a:latin typeface="+mn-lt"/>
            </a:endParaRPr>
          </a:p>
          <a:p>
            <a:pPr lvl="0"/>
            <a:r>
              <a:rPr lang="en-US" sz="2000" dirty="0">
                <a:solidFill>
                  <a:schemeClr val="tx1"/>
                </a:solidFill>
                <a:latin typeface="+mn-lt"/>
              </a:rPr>
              <a:t> </a:t>
            </a:r>
            <a:r>
              <a:rPr lang="en-US" sz="2000" dirty="0" smtClean="0">
                <a:solidFill>
                  <a:schemeClr val="tx1"/>
                </a:solidFill>
                <a:latin typeface="+mn-lt"/>
              </a:rPr>
              <a:t>Link to SAM training slides </a:t>
            </a:r>
            <a:r>
              <a:rPr lang="en-US" sz="2000" dirty="0">
                <a:solidFill>
                  <a:schemeClr val="tx1"/>
                </a:solidFill>
                <a:latin typeface="+mn-lt"/>
              </a:rPr>
              <a:t>posted online: </a:t>
            </a:r>
            <a:r>
              <a:rPr lang="en-US" sz="2000" dirty="0">
                <a:solidFill>
                  <a:schemeClr val="tx1"/>
                </a:solidFill>
                <a:latin typeface="+mn-lt"/>
                <a:hlinkClick r:id="rId2"/>
              </a:rPr>
              <a:t>http://</a:t>
            </a:r>
            <a:r>
              <a:rPr lang="en-US" sz="2000" dirty="0" smtClean="0">
                <a:solidFill>
                  <a:schemeClr val="tx1"/>
                </a:solidFill>
                <a:latin typeface="+mn-lt"/>
                <a:hlinkClick r:id="rId2"/>
              </a:rPr>
              <a:t>www.cde.state.co.us/datapipeline/snap_sped-december</a:t>
            </a:r>
            <a:r>
              <a:rPr lang="en-US" sz="2000" dirty="0" smtClean="0">
                <a:solidFill>
                  <a:schemeClr val="tx1"/>
                </a:solidFill>
                <a:latin typeface="+mn-lt"/>
              </a:rPr>
              <a:t> under ‘Staff Approval Matrix Trainings’ section</a:t>
            </a:r>
            <a:endParaRPr lang="en-US" sz="2000" dirty="0">
              <a:solidFill>
                <a:schemeClr val="tx1"/>
              </a:solidFill>
              <a:latin typeface="+mn-lt"/>
            </a:endParaRPr>
          </a:p>
          <a:p>
            <a:endParaRPr lang="en-US" sz="2000" dirty="0" smtClean="0">
              <a:solidFill>
                <a:schemeClr val="tx1"/>
              </a:solidFill>
              <a:latin typeface="+mn-lt"/>
            </a:endParaRPr>
          </a:p>
          <a:p>
            <a:r>
              <a:rPr lang="en-US" sz="2000" dirty="0" smtClean="0">
                <a:solidFill>
                  <a:schemeClr val="tx1"/>
                </a:solidFill>
                <a:latin typeface="+mn-lt"/>
              </a:rPr>
              <a:t>Login </a:t>
            </a:r>
            <a:r>
              <a:rPr lang="en-US" sz="2000" dirty="0">
                <a:solidFill>
                  <a:schemeClr val="tx1"/>
                </a:solidFill>
                <a:latin typeface="+mn-lt"/>
              </a:rPr>
              <a:t>Information:</a:t>
            </a:r>
          </a:p>
          <a:p>
            <a:r>
              <a:rPr lang="en-US" sz="2000" u="sng" dirty="0">
                <a:solidFill>
                  <a:schemeClr val="tx1"/>
                </a:solidFill>
                <a:latin typeface="+mn-lt"/>
                <a:hlinkClick r:id="rId3"/>
              </a:rPr>
              <a:t>https://cdeinfotech.adobeconnect.com/data_services/</a:t>
            </a:r>
            <a:endParaRPr lang="en-US" sz="2000" dirty="0">
              <a:solidFill>
                <a:schemeClr val="tx1"/>
              </a:solidFill>
              <a:latin typeface="+mn-lt"/>
            </a:endParaRPr>
          </a:p>
          <a:p>
            <a:r>
              <a:rPr lang="en-US" sz="2000" b="1" dirty="0">
                <a:solidFill>
                  <a:schemeClr val="tx1"/>
                </a:solidFill>
                <a:latin typeface="+mn-lt"/>
              </a:rPr>
              <a:t>Call-in number: 1-855-397-4421</a:t>
            </a:r>
            <a:endParaRPr lang="en-US" sz="2000" dirty="0">
              <a:solidFill>
                <a:schemeClr val="tx1"/>
              </a:solidFill>
              <a:latin typeface="+mn-lt"/>
            </a:endParaRPr>
          </a:p>
          <a:p>
            <a:r>
              <a:rPr lang="en-US" dirty="0"/>
              <a:t>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74</a:t>
            </a:fld>
            <a:endParaRPr lang="en-US" dirty="0"/>
          </a:p>
        </p:txBody>
      </p:sp>
    </p:spTree>
    <p:extLst>
      <p:ext uri="{BB962C8B-B14F-4D97-AF65-F5344CB8AC3E}">
        <p14:creationId xmlns:p14="http://schemas.microsoft.com/office/powerpoint/2010/main" val="2411363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December Count Training</a:t>
            </a:r>
            <a:endParaRPr lang="en-US" dirty="0"/>
          </a:p>
        </p:txBody>
      </p:sp>
      <p:sp>
        <p:nvSpPr>
          <p:cNvPr id="3" name="Content Placeholder 2"/>
          <p:cNvSpPr>
            <a:spLocks noGrp="1"/>
          </p:cNvSpPr>
          <p:nvPr>
            <p:ph idx="1"/>
          </p:nvPr>
        </p:nvSpPr>
        <p:spPr/>
        <p:txBody>
          <a:bodyPr/>
          <a:lstStyle/>
          <a:p>
            <a:r>
              <a:rPr lang="en-US" sz="2000" dirty="0" smtClean="0">
                <a:solidFill>
                  <a:schemeClr val="tx1"/>
                </a:solidFill>
                <a:latin typeface="+mn-lt"/>
              </a:rPr>
              <a:t>Next December Count Training </a:t>
            </a:r>
            <a:r>
              <a:rPr lang="en-US" sz="2000" dirty="0">
                <a:solidFill>
                  <a:schemeClr val="tx1"/>
                </a:solidFill>
                <a:latin typeface="+mn-lt"/>
              </a:rPr>
              <a:t>Webinar: </a:t>
            </a:r>
          </a:p>
          <a:p>
            <a:pPr marL="342900" lvl="0" indent="-342900">
              <a:buFont typeface="Arial" panose="020B0604020202020204" pitchFamily="34" charset="0"/>
              <a:buChar char="•"/>
            </a:pPr>
            <a:r>
              <a:rPr lang="en-US" sz="2000" dirty="0">
                <a:solidFill>
                  <a:schemeClr val="tx1"/>
                </a:solidFill>
                <a:latin typeface="+mn-lt"/>
              </a:rPr>
              <a:t>Wednesday </a:t>
            </a:r>
            <a:r>
              <a:rPr lang="en-US" sz="2000" dirty="0" smtClean="0">
                <a:solidFill>
                  <a:schemeClr val="tx1"/>
                </a:solidFill>
                <a:latin typeface="+mn-lt"/>
              </a:rPr>
              <a:t>November 14</a:t>
            </a:r>
            <a:r>
              <a:rPr lang="en-US" sz="2000" baseline="30000" dirty="0" smtClean="0">
                <a:solidFill>
                  <a:schemeClr val="tx1"/>
                </a:solidFill>
                <a:latin typeface="+mn-lt"/>
              </a:rPr>
              <a:t>th</a:t>
            </a:r>
            <a:r>
              <a:rPr lang="en-US" sz="2000" dirty="0" smtClean="0">
                <a:solidFill>
                  <a:schemeClr val="tx1"/>
                </a:solidFill>
                <a:latin typeface="+mn-lt"/>
              </a:rPr>
              <a:t> </a:t>
            </a:r>
            <a:r>
              <a:rPr lang="en-US" sz="2000" dirty="0">
                <a:solidFill>
                  <a:schemeClr val="tx1"/>
                </a:solidFill>
                <a:latin typeface="+mn-lt"/>
              </a:rPr>
              <a:t>from </a:t>
            </a:r>
            <a:r>
              <a:rPr lang="en-US" sz="2000" dirty="0" smtClean="0">
                <a:solidFill>
                  <a:schemeClr val="tx1"/>
                </a:solidFill>
                <a:latin typeface="+mn-lt"/>
              </a:rPr>
              <a:t>11:00 –12:30  </a:t>
            </a:r>
          </a:p>
          <a:p>
            <a:pPr lvl="1" indent="0">
              <a:buNone/>
            </a:pPr>
            <a:r>
              <a:rPr lang="en-US" sz="1600" dirty="0" smtClean="0"/>
              <a:t>Topic: December Count content - Student and Staff and error resolution tips</a:t>
            </a:r>
            <a:r>
              <a:rPr lang="en-US" sz="1600" dirty="0">
                <a:solidFill>
                  <a:schemeClr val="tx1"/>
                </a:solidFill>
                <a:latin typeface="+mn-lt"/>
              </a:rPr>
              <a:t> </a:t>
            </a:r>
            <a:endParaRPr lang="en-US" sz="1600" dirty="0" smtClean="0">
              <a:solidFill>
                <a:schemeClr val="tx1"/>
              </a:solidFill>
              <a:latin typeface="+mn-lt"/>
            </a:endParaRPr>
          </a:p>
          <a:p>
            <a:pPr marL="342900" lvl="0" indent="-342900">
              <a:buFont typeface="Arial" panose="020B0604020202020204" pitchFamily="34" charset="0"/>
              <a:buChar char="•"/>
            </a:pPr>
            <a:endParaRPr lang="en-US" sz="2000" dirty="0">
              <a:solidFill>
                <a:schemeClr val="tx1"/>
              </a:solidFill>
              <a:latin typeface="+mn-lt"/>
            </a:endParaRPr>
          </a:p>
          <a:p>
            <a:r>
              <a:rPr lang="en-US" sz="2000" dirty="0">
                <a:solidFill>
                  <a:schemeClr val="tx1"/>
                </a:solidFill>
                <a:latin typeface="+mn-lt"/>
              </a:rPr>
              <a:t>Login Information:</a:t>
            </a:r>
          </a:p>
          <a:p>
            <a:r>
              <a:rPr lang="en-US" sz="2000" u="sng" dirty="0">
                <a:solidFill>
                  <a:schemeClr val="tx1"/>
                </a:solidFill>
                <a:latin typeface="+mn-lt"/>
                <a:hlinkClick r:id="rId2"/>
              </a:rPr>
              <a:t>https://cdeinfotech.adobeconnect.com/data_services/</a:t>
            </a:r>
            <a:endParaRPr lang="en-US" sz="2000" dirty="0">
              <a:solidFill>
                <a:schemeClr val="tx1"/>
              </a:solidFill>
              <a:latin typeface="+mn-lt"/>
            </a:endParaRPr>
          </a:p>
          <a:p>
            <a:r>
              <a:rPr lang="en-US" sz="2000" b="1" dirty="0">
                <a:solidFill>
                  <a:schemeClr val="tx1"/>
                </a:solidFill>
                <a:latin typeface="+mn-lt"/>
              </a:rPr>
              <a:t>Call-in number: 1-855-397-4421</a:t>
            </a:r>
            <a:endParaRPr lang="en-US" sz="2000" dirty="0">
              <a:solidFill>
                <a:schemeClr val="tx1"/>
              </a:solidFill>
              <a:latin typeface="+mn-lt"/>
            </a:endParaRPr>
          </a:p>
          <a:p>
            <a:pPr lvl="0"/>
            <a:r>
              <a:rPr lang="en-US" dirty="0">
                <a:solidFill>
                  <a:schemeClr val="tx1"/>
                </a:solidFill>
              </a:rPr>
              <a:t> </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75</a:t>
            </a:fld>
            <a:endParaRPr lang="en-US" dirty="0"/>
          </a:p>
        </p:txBody>
      </p:sp>
    </p:spTree>
    <p:extLst>
      <p:ext uri="{BB962C8B-B14F-4D97-AF65-F5344CB8AC3E}">
        <p14:creationId xmlns:p14="http://schemas.microsoft.com/office/powerpoint/2010/main" val="2167749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CDE Contacts</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Staff </a:t>
            </a:r>
            <a:r>
              <a:rPr lang="en-US" dirty="0"/>
              <a:t>Interchange </a:t>
            </a:r>
            <a:r>
              <a:rPr lang="en-US" dirty="0" smtClean="0"/>
              <a:t>information:</a:t>
            </a:r>
          </a:p>
          <a:p>
            <a:pPr lvl="1"/>
            <a:r>
              <a:rPr lang="en-US" dirty="0" smtClean="0">
                <a:hlinkClick r:id="rId2"/>
              </a:rPr>
              <a:t>http</a:t>
            </a:r>
            <a:r>
              <a:rPr lang="en-US" dirty="0">
                <a:hlinkClick r:id="rId2"/>
              </a:rPr>
              <a:t>://</a:t>
            </a:r>
            <a:r>
              <a:rPr lang="en-US" dirty="0" smtClean="0">
                <a:hlinkClick r:id="rId2"/>
              </a:rPr>
              <a:t>www.cde.state.co.us/datapipeline/inter_staff</a:t>
            </a:r>
            <a:endParaRPr lang="en-US" dirty="0" smtClean="0"/>
          </a:p>
          <a:p>
            <a:pPr lvl="1"/>
            <a:r>
              <a:rPr lang="en-US" dirty="0" smtClean="0"/>
              <a:t>Annette Severson: </a:t>
            </a:r>
            <a:r>
              <a:rPr lang="en-US" dirty="0" smtClean="0">
                <a:hlinkClick r:id="rId3"/>
              </a:rPr>
              <a:t>severson_a@cde.state.co.us</a:t>
            </a:r>
            <a:r>
              <a:rPr lang="en-US" dirty="0" smtClean="0"/>
              <a:t>  also HR</a:t>
            </a:r>
          </a:p>
          <a:p>
            <a:pPr lvl="1"/>
            <a:r>
              <a:rPr lang="en-US" dirty="0" smtClean="0"/>
              <a:t>Lindsey Heitman: </a:t>
            </a:r>
            <a:r>
              <a:rPr lang="en-US" dirty="0" smtClean="0">
                <a:hlinkClick r:id="rId4"/>
              </a:rPr>
              <a:t>heitman_l@cde.state.co.us</a:t>
            </a:r>
            <a:r>
              <a:rPr lang="en-US" dirty="0" smtClean="0"/>
              <a:t>  also Dec Count</a:t>
            </a:r>
          </a:p>
          <a:p>
            <a:pPr lvl="1"/>
            <a:endParaRPr lang="en-US" sz="900" dirty="0"/>
          </a:p>
          <a:p>
            <a:r>
              <a:rPr lang="en-US" dirty="0" smtClean="0"/>
              <a:t>Human Resources Snapshot information: </a:t>
            </a:r>
          </a:p>
          <a:p>
            <a:pPr lvl="1"/>
            <a:r>
              <a:rPr lang="en-US" dirty="0">
                <a:hlinkClick r:id="rId5"/>
              </a:rPr>
              <a:t>http://</a:t>
            </a:r>
            <a:r>
              <a:rPr lang="en-US" dirty="0" smtClean="0">
                <a:hlinkClick r:id="rId5"/>
              </a:rPr>
              <a:t>www.cde.state.co.us/datapipeline/snap_hr</a:t>
            </a:r>
            <a:endParaRPr lang="en-US" dirty="0" smtClean="0"/>
          </a:p>
          <a:p>
            <a:endParaRPr lang="en-US" sz="1000" dirty="0"/>
          </a:p>
          <a:p>
            <a:r>
              <a:rPr lang="en-US" dirty="0" smtClean="0"/>
              <a:t> Special Education December Count Snapshot information:</a:t>
            </a:r>
          </a:p>
          <a:p>
            <a:pPr lvl="1"/>
            <a:r>
              <a:rPr lang="en-US" dirty="0">
                <a:hlinkClick r:id="rId6"/>
              </a:rPr>
              <a:t>http://</a:t>
            </a:r>
            <a:r>
              <a:rPr lang="en-US" dirty="0" smtClean="0">
                <a:hlinkClick r:id="rId6"/>
              </a:rPr>
              <a:t>www.cde.state.co.us/datapipeline/snap_sped-december</a:t>
            </a:r>
            <a:endParaRPr lang="en-US" dirty="0" smtClean="0"/>
          </a:p>
          <a:p>
            <a:pPr lvl="1"/>
            <a:r>
              <a:rPr lang="en-US" dirty="0" smtClean="0"/>
              <a:t> Additional Contacts: </a:t>
            </a:r>
          </a:p>
          <a:p>
            <a:pPr lvl="2"/>
            <a:r>
              <a:rPr lang="en-US" dirty="0" smtClean="0"/>
              <a:t>Orla Bolger: </a:t>
            </a:r>
            <a:r>
              <a:rPr lang="en-US" dirty="0" smtClean="0">
                <a:hlinkClick r:id="rId7"/>
              </a:rPr>
              <a:t>bolger_o@cde.state.co.us</a:t>
            </a:r>
            <a:r>
              <a:rPr lang="en-US" dirty="0" smtClean="0"/>
              <a:t> </a:t>
            </a:r>
            <a:r>
              <a:rPr lang="en-US" sz="1500" dirty="0" smtClean="0"/>
              <a:t>December Count Content Expert</a:t>
            </a:r>
          </a:p>
          <a:p>
            <a:pPr lvl="2"/>
            <a:r>
              <a:rPr lang="en-US" dirty="0" smtClean="0"/>
              <a:t>Lauren Rossini: </a:t>
            </a:r>
            <a:r>
              <a:rPr lang="en-US" dirty="0" smtClean="0">
                <a:hlinkClick r:id="rId8"/>
              </a:rPr>
              <a:t>Rossini_R@cde.state.co.us</a:t>
            </a:r>
            <a:r>
              <a:rPr lang="en-US" dirty="0" smtClean="0"/>
              <a:t> </a:t>
            </a:r>
            <a:r>
              <a:rPr lang="en-US" sz="1500" dirty="0" smtClean="0"/>
              <a:t>Special Education Staff Content Expert</a:t>
            </a:r>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7726FA2-3EC9-4717-AD62-D8C823692DD3}" type="slidenum">
              <a:rPr lang="en-US" smtClean="0"/>
              <a:pPr/>
              <a:t>76</a:t>
            </a:fld>
            <a:endParaRPr lang="en-US" dirty="0"/>
          </a:p>
        </p:txBody>
      </p:sp>
    </p:spTree>
    <p:extLst>
      <p:ext uri="{BB962C8B-B14F-4D97-AF65-F5344CB8AC3E}">
        <p14:creationId xmlns:p14="http://schemas.microsoft.com/office/powerpoint/2010/main" val="3055814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pPr>
              <a:defRPr/>
            </a:pPr>
            <a:r>
              <a:rPr lang="en-US" dirty="0" smtClean="0">
                <a:solidFill>
                  <a:srgbClr val="000000"/>
                </a:solidFill>
              </a:rPr>
              <a:t>Questions?</a:t>
            </a:r>
            <a:endParaRPr lang="en-US" dirty="0">
              <a:solidFill>
                <a:srgbClr val="000000"/>
              </a:solidFill>
            </a:endParaRPr>
          </a:p>
        </p:txBody>
      </p:sp>
      <p:sp>
        <p:nvSpPr>
          <p:cNvPr id="4" name="Content Placeholder 3"/>
          <p:cNvSpPr>
            <a:spLocks noGrp="1"/>
          </p:cNvSpPr>
          <p:nvPr>
            <p:ph idx="4294967295"/>
          </p:nvPr>
        </p:nvSpPr>
        <p:spPr>
          <a:xfrm>
            <a:off x="0" y="906463"/>
            <a:ext cx="7886700" cy="4653582"/>
          </a:xfrm>
          <a:prstGeom prst="rect">
            <a:avLst/>
          </a:prstGeom>
          <a:solidFill>
            <a:schemeClr val="bg1"/>
          </a:solidFill>
        </p:spPr>
        <p:txBody>
          <a:bodyPr wrap="square">
            <a:spAutoFit/>
          </a:bodyPr>
          <a:lstStyle/>
          <a:p>
            <a:pPr marL="0" lvl="0" indent="0">
              <a:buNone/>
            </a:pPr>
            <a:r>
              <a:rPr lang="en-US" sz="1600" dirty="0" smtClean="0"/>
              <a:t>If you have </a:t>
            </a:r>
            <a:r>
              <a:rPr lang="en-US" sz="1600" dirty="0" smtClean="0">
                <a:solidFill>
                  <a:srgbClr val="00B0F0"/>
                </a:solidFill>
              </a:rPr>
              <a:t>ANY</a:t>
            </a:r>
            <a:r>
              <a:rPr lang="en-US" sz="1600" dirty="0" smtClean="0"/>
              <a:t> questions about the Special Education December Count, please feel free to contact us. No question or concern should remain unanswered of unresolved. </a:t>
            </a:r>
          </a:p>
          <a:p>
            <a:pPr marL="0" lvl="0" indent="0">
              <a:buNone/>
            </a:pPr>
            <a:endParaRPr lang="en-US" sz="1600" dirty="0"/>
          </a:p>
          <a:p>
            <a:pPr marL="0" lvl="0" indent="0">
              <a:buNone/>
            </a:pPr>
            <a:r>
              <a:rPr lang="en-US" sz="1600" dirty="0" smtClean="0"/>
              <a:t>We are just a phone call or email away!</a:t>
            </a:r>
          </a:p>
          <a:p>
            <a:pPr marL="45720" indent="0">
              <a:buNone/>
            </a:pPr>
            <a:r>
              <a:rPr lang="en-US" sz="1600" dirty="0" smtClean="0"/>
              <a:t>Lindsey </a:t>
            </a:r>
            <a:r>
              <a:rPr lang="en-US" sz="1600" dirty="0"/>
              <a:t>Heitman (303) 866-5759 </a:t>
            </a:r>
            <a:r>
              <a:rPr lang="en-US" sz="1600" dirty="0">
                <a:hlinkClick r:id="rId2"/>
              </a:rPr>
              <a:t>heitman_l@cde.state.co.us</a:t>
            </a:r>
            <a:endParaRPr lang="en-US" sz="1600" dirty="0"/>
          </a:p>
          <a:p>
            <a:pPr marL="45720" indent="0">
              <a:buNone/>
            </a:pPr>
            <a:r>
              <a:rPr lang="en-US" sz="1600" dirty="0"/>
              <a:t>Orla Bolger (303) 866-6896 </a:t>
            </a:r>
            <a:r>
              <a:rPr lang="en-US" sz="1600" dirty="0" smtClean="0">
                <a:hlinkClick r:id="rId3"/>
              </a:rPr>
              <a:t>bolger_o@cde.state.co.us</a:t>
            </a:r>
            <a:endParaRPr lang="en-US" sz="1600" dirty="0" smtClean="0"/>
          </a:p>
          <a:p>
            <a:pPr marL="45720" indent="0">
              <a:buNone/>
            </a:pPr>
            <a:r>
              <a:rPr lang="en-US" sz="1600" dirty="0" smtClean="0"/>
              <a:t>Lauren Rossini (303) 866- 6688 </a:t>
            </a:r>
            <a:r>
              <a:rPr lang="en-US" sz="1600" dirty="0" smtClean="0">
                <a:hlinkClick r:id="rId4"/>
              </a:rPr>
              <a:t>rossini_l@cde.state.co.us</a:t>
            </a:r>
            <a:r>
              <a:rPr lang="en-US" sz="1600" dirty="0" smtClean="0"/>
              <a:t> </a:t>
            </a:r>
            <a:endParaRPr lang="en-US" sz="1600" dirty="0"/>
          </a:p>
          <a:p>
            <a:pPr marL="0" lvl="0" indent="0">
              <a:buNone/>
            </a:pPr>
            <a:endParaRPr lang="en-US" sz="1600" dirty="0"/>
          </a:p>
          <a:p>
            <a:pPr marL="45720" indent="0">
              <a:spcBef>
                <a:spcPts val="0"/>
              </a:spcBef>
              <a:buNone/>
            </a:pPr>
            <a:r>
              <a:rPr lang="en-US" sz="1600" dirty="0" smtClean="0"/>
              <a:t>Email </a:t>
            </a:r>
            <a:r>
              <a:rPr lang="en-US" sz="1600" dirty="0"/>
              <a:t>protocol – please include:</a:t>
            </a:r>
          </a:p>
          <a:p>
            <a:pPr>
              <a:spcBef>
                <a:spcPts val="0"/>
              </a:spcBef>
            </a:pPr>
            <a:r>
              <a:rPr lang="en-US" sz="1600" dirty="0" smtClean="0"/>
              <a:t>Administrative </a:t>
            </a:r>
            <a:r>
              <a:rPr lang="en-US" sz="1600" dirty="0"/>
              <a:t>Unit #</a:t>
            </a:r>
          </a:p>
          <a:p>
            <a:pPr>
              <a:spcBef>
                <a:spcPts val="0"/>
              </a:spcBef>
            </a:pPr>
            <a:r>
              <a:rPr lang="en-US" sz="1600" dirty="0"/>
              <a:t>Phone number where you may be </a:t>
            </a:r>
            <a:r>
              <a:rPr lang="en-US" sz="1600" dirty="0" smtClean="0"/>
              <a:t>reached. Be sure to get that added in Access Management.</a:t>
            </a:r>
            <a:endParaRPr lang="en-US" sz="1600" dirty="0"/>
          </a:p>
          <a:p>
            <a:pPr>
              <a:spcBef>
                <a:spcPts val="0"/>
              </a:spcBef>
            </a:pPr>
            <a:r>
              <a:rPr lang="en-US" sz="1600" dirty="0"/>
              <a:t>Subject of the email</a:t>
            </a:r>
          </a:p>
          <a:p>
            <a:pPr>
              <a:spcBef>
                <a:spcPts val="0"/>
              </a:spcBef>
            </a:pPr>
            <a:endParaRPr lang="en-US" sz="1600" dirty="0"/>
          </a:p>
          <a:p>
            <a:pPr marL="45720" indent="0">
              <a:spcBef>
                <a:spcPts val="0"/>
              </a:spcBef>
              <a:buNone/>
            </a:pPr>
            <a:r>
              <a:rPr lang="en-US" sz="1600" i="1" dirty="0"/>
              <a:t>NOTE:</a:t>
            </a:r>
            <a:r>
              <a:rPr lang="en-US" sz="1600" dirty="0"/>
              <a:t>  Never send files or reports via email – contact us to determine best technical assistance avenue.</a:t>
            </a:r>
          </a:p>
          <a:p>
            <a:pPr lvl="0">
              <a:lnSpc>
                <a:spcPct val="100000"/>
              </a:lnSpc>
              <a:spcBef>
                <a:spcPts val="0"/>
              </a:spcBef>
            </a:pPr>
            <a:endParaRPr lang="en-US" sz="1600" b="1" u="sng" dirty="0"/>
          </a:p>
        </p:txBody>
      </p:sp>
      <p:sp>
        <p:nvSpPr>
          <p:cNvPr id="2" name="Slide Number Placeholder 1"/>
          <p:cNvSpPr>
            <a:spLocks noGrp="1"/>
          </p:cNvSpPr>
          <p:nvPr>
            <p:ph type="sldNum" sz="quarter" idx="12"/>
          </p:nvPr>
        </p:nvSpPr>
        <p:spPr/>
        <p:txBody>
          <a:bodyPr/>
          <a:lstStyle/>
          <a:p>
            <a:fld id="{67726FA2-3EC9-4717-AD62-D8C823692DD3}" type="slidenum">
              <a:rPr lang="en-US" smtClean="0"/>
              <a:pPr/>
              <a:t>77</a:t>
            </a:fld>
            <a:endParaRPr lang="en-US" dirty="0"/>
          </a:p>
        </p:txBody>
      </p:sp>
    </p:spTree>
    <p:extLst>
      <p:ext uri="{BB962C8B-B14F-4D97-AF65-F5344CB8AC3E}">
        <p14:creationId xmlns:p14="http://schemas.microsoft.com/office/powerpoint/2010/main" val="7752435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26FA2-3EC9-4717-AD62-D8C823692DD3}" type="slidenum">
              <a:rPr lang="en-US" smtClean="0"/>
              <a:pPr/>
              <a:t>78</a:t>
            </a:fld>
            <a:endParaRPr lang="en-US" dirty="0"/>
          </a:p>
        </p:txBody>
      </p:sp>
      <p:sp>
        <p:nvSpPr>
          <p:cNvPr id="3" name="Content Placeholder 2"/>
          <p:cNvSpPr>
            <a:spLocks noGrp="1"/>
          </p:cNvSpPr>
          <p:nvPr>
            <p:ph idx="4294967295"/>
          </p:nvPr>
        </p:nvSpPr>
        <p:spPr>
          <a:xfrm>
            <a:off x="0" y="1508125"/>
            <a:ext cx="7886700" cy="4351338"/>
          </a:xfrm>
        </p:spPr>
        <p:txBody>
          <a:bodyPr>
            <a:normAutofit/>
          </a:bodyPr>
          <a:lstStyle/>
          <a:p>
            <a:pPr marL="0" indent="0">
              <a:buNone/>
            </a:pPr>
            <a:r>
              <a:rPr lang="en-US" dirty="0" smtClean="0"/>
              <a:t>                                                                                                              </a:t>
            </a:r>
          </a:p>
          <a:p>
            <a:pPr marL="0" indent="0">
              <a:buNone/>
            </a:pPr>
            <a:endParaRPr lang="en-US" i="1" dirty="0">
              <a:solidFill>
                <a:srgbClr val="C00000"/>
              </a:solidFill>
            </a:endParaRPr>
          </a:p>
          <a:p>
            <a:pPr marL="0" indent="0">
              <a:buNone/>
            </a:pPr>
            <a:endParaRPr lang="en-US" i="1" dirty="0" smtClean="0">
              <a:solidFill>
                <a:srgbClr val="C00000"/>
              </a:solidFill>
            </a:endParaRPr>
          </a:p>
          <a:p>
            <a:pPr marL="0" indent="0">
              <a:buNone/>
            </a:pPr>
            <a:endParaRPr lang="en-US" i="1" dirty="0">
              <a:solidFill>
                <a:srgbClr val="C00000"/>
              </a:solidFill>
            </a:endParaRPr>
          </a:p>
          <a:p>
            <a:pPr marL="0" indent="0">
              <a:buNone/>
            </a:pPr>
            <a:endParaRPr lang="en-US" i="1" dirty="0" smtClean="0">
              <a:solidFill>
                <a:srgbClr val="C00000"/>
              </a:solidFill>
            </a:endParaRPr>
          </a:p>
          <a:p>
            <a:pPr marL="0" indent="0">
              <a:buNone/>
            </a:pPr>
            <a:r>
              <a:rPr lang="en-US" i="1" dirty="0" smtClean="0">
                <a:solidFill>
                  <a:srgbClr val="C00000"/>
                </a:solidFill>
              </a:rPr>
              <a:t>                     for </a:t>
            </a:r>
            <a:r>
              <a:rPr lang="en-US" i="1" dirty="0">
                <a:solidFill>
                  <a:srgbClr val="C00000"/>
                </a:solidFill>
              </a:rPr>
              <a:t>your participation. We appreciate it!!!</a:t>
            </a:r>
          </a:p>
          <a:p>
            <a:endParaRPr lang="en-US" dirty="0"/>
          </a:p>
        </p:txBody>
      </p:sp>
      <p:pic>
        <p:nvPicPr>
          <p:cNvPr id="5122" name="Picture 2" descr="C:\Users\Heitman_L\AppData\Local\Microsoft\Windows\Temporary Internet Files\Content.IE5\TFPDHF5P\thank-you-kid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921" y="1117164"/>
            <a:ext cx="3905125" cy="262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79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extLst>
              <p:ext uri="{D42A27DB-BD31-4B8C-83A1-F6EECF244321}">
                <p14:modId xmlns:p14="http://schemas.microsoft.com/office/powerpoint/2010/main" val="3259750165"/>
              </p:ext>
            </p:extLst>
          </p:nvPr>
        </p:nvGraphicFramePr>
        <p:xfrm>
          <a:off x="466319" y="665949"/>
          <a:ext cx="8316289" cy="5272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3" y="53980"/>
            <a:ext cx="9248934" cy="461665"/>
          </a:xfrm>
          <a:prstGeom prst="rect">
            <a:avLst/>
          </a:prstGeom>
          <a:noFill/>
        </p:spPr>
        <p:txBody>
          <a:bodyPr wrap="square" rtlCol="0">
            <a:spAutoFit/>
          </a:bodyPr>
          <a:lstStyle/>
          <a:p>
            <a:pPr algn="ctr"/>
            <a:r>
              <a:rPr lang="en-US" sz="2400" b="1" dirty="0" smtClean="0"/>
              <a:t>Special Education December Count Snapshot </a:t>
            </a:r>
            <a:endParaRPr lang="en-US" sz="2400" b="1" dirty="0"/>
          </a:p>
        </p:txBody>
      </p:sp>
      <p:sp>
        <p:nvSpPr>
          <p:cNvPr id="3" name="TextBox 2"/>
          <p:cNvSpPr txBox="1"/>
          <p:nvPr/>
        </p:nvSpPr>
        <p:spPr>
          <a:xfrm>
            <a:off x="-71203" y="277317"/>
            <a:ext cx="2465881" cy="754053"/>
          </a:xfrm>
          <a:prstGeom prst="rect">
            <a:avLst/>
          </a:prstGeom>
          <a:noFill/>
        </p:spPr>
        <p:txBody>
          <a:bodyPr wrap="square" rtlCol="0">
            <a:spAutoFit/>
          </a:bodyPr>
          <a:lstStyle/>
          <a:p>
            <a:r>
              <a:rPr lang="en-US" sz="1100" dirty="0"/>
              <a:t>	</a:t>
            </a:r>
          </a:p>
          <a:p>
            <a:r>
              <a:rPr lang="en-US" sz="1100" dirty="0"/>
              <a:t>		</a:t>
            </a:r>
            <a:r>
              <a:rPr lang="en-US" sz="1400" dirty="0"/>
              <a:t>	</a:t>
            </a:r>
          </a:p>
          <a:p>
            <a:r>
              <a:rPr lang="en-US" sz="1200" dirty="0" smtClean="0"/>
              <a:t>  </a:t>
            </a:r>
            <a:r>
              <a:rPr lang="en-US" dirty="0"/>
              <a:t>	</a:t>
            </a:r>
          </a:p>
        </p:txBody>
      </p:sp>
      <p:sp>
        <p:nvSpPr>
          <p:cNvPr id="4" name="TextBox 3"/>
          <p:cNvSpPr txBox="1"/>
          <p:nvPr/>
        </p:nvSpPr>
        <p:spPr>
          <a:xfrm>
            <a:off x="2164361" y="822233"/>
            <a:ext cx="5301842" cy="369332"/>
          </a:xfrm>
          <a:prstGeom prst="rect">
            <a:avLst/>
          </a:prstGeom>
          <a:noFill/>
        </p:spPr>
        <p:txBody>
          <a:bodyPr wrap="square" rtlCol="0">
            <a:spAutoFit/>
          </a:bodyPr>
          <a:lstStyle/>
          <a:p>
            <a:r>
              <a:rPr lang="en-US" b="1" dirty="0" smtClean="0"/>
              <a:t>   The data is pulled from these Interchange files:</a:t>
            </a:r>
            <a:endParaRPr lang="en-US" b="1" dirty="0"/>
          </a:p>
        </p:txBody>
      </p:sp>
      <p:sp>
        <p:nvSpPr>
          <p:cNvPr id="8" name="Oval 7"/>
          <p:cNvSpPr/>
          <p:nvPr/>
        </p:nvSpPr>
        <p:spPr>
          <a:xfrm>
            <a:off x="6803221" y="2480872"/>
            <a:ext cx="1461542" cy="1319135"/>
          </a:xfrm>
          <a:prstGeom prst="ellipse">
            <a:avLst/>
          </a:prstGeom>
          <a:solidFill>
            <a:schemeClr val="accent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lumMod val="95000"/>
                  </a:schemeClr>
                </a:solidFill>
              </a:rPr>
              <a:t>Student School Association</a:t>
            </a:r>
          </a:p>
        </p:txBody>
      </p:sp>
      <p:sp>
        <p:nvSpPr>
          <p:cNvPr id="9" name="Oval 8"/>
          <p:cNvSpPr/>
          <p:nvPr/>
        </p:nvSpPr>
        <p:spPr>
          <a:xfrm>
            <a:off x="940630" y="2480872"/>
            <a:ext cx="1454048" cy="1244183"/>
          </a:xfrm>
          <a:prstGeom prst="ellipse">
            <a:avLst/>
          </a:prstGeom>
          <a:solidFill>
            <a:schemeClr val="accent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TextBox 9"/>
          <p:cNvSpPr txBox="1"/>
          <p:nvPr/>
        </p:nvSpPr>
        <p:spPr>
          <a:xfrm>
            <a:off x="1049308" y="2778919"/>
            <a:ext cx="1499017" cy="523220"/>
          </a:xfrm>
          <a:prstGeom prst="rect">
            <a:avLst/>
          </a:prstGeom>
          <a:noFill/>
        </p:spPr>
        <p:txBody>
          <a:bodyPr wrap="square" rtlCol="0">
            <a:spAutoFit/>
          </a:bodyPr>
          <a:lstStyle/>
          <a:p>
            <a:r>
              <a:rPr lang="en-US" sz="1400" b="1" dirty="0" smtClean="0">
                <a:solidFill>
                  <a:schemeClr val="bg1">
                    <a:lumMod val="95000"/>
                  </a:schemeClr>
                </a:solidFill>
              </a:rPr>
              <a:t>Student Demographic</a:t>
            </a:r>
            <a:endParaRPr lang="en-US" sz="1400" b="1" dirty="0">
              <a:solidFill>
                <a:schemeClr val="bg1">
                  <a:lumMod val="95000"/>
                </a:schemeClr>
              </a:solidFill>
            </a:endParaRPr>
          </a:p>
        </p:txBody>
      </p:sp>
      <p:pic>
        <p:nvPicPr>
          <p:cNvPr id="11" name="Picture 3" descr="C:\Users\Heitman_L\AppData\Local\Microsoft\Windows\Temporary Internet Files\Content.IE5\G531FJ0Q\1325437264[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3992" y="53980"/>
            <a:ext cx="680617" cy="4700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725" y="749508"/>
            <a:ext cx="1798819"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solidFill>
                  <a:srgbClr val="EF7521"/>
                </a:solidFill>
              </a:rPr>
              <a:t>Student Interchange</a:t>
            </a:r>
          </a:p>
          <a:p>
            <a:pPr marL="285750" indent="-285750">
              <a:buFont typeface="Arial" panose="020B0604020202020204" pitchFamily="34" charset="0"/>
              <a:buChar char="•"/>
            </a:pPr>
            <a:r>
              <a:rPr lang="en-US" sz="1400" b="1" dirty="0" smtClean="0">
                <a:solidFill>
                  <a:srgbClr val="92D050"/>
                </a:solidFill>
              </a:rPr>
              <a:t>Special Education IEP Interchange</a:t>
            </a:r>
          </a:p>
          <a:p>
            <a:pPr marL="285750" indent="-285750">
              <a:buFont typeface="Arial" panose="020B0604020202020204" pitchFamily="34" charset="0"/>
              <a:buChar char="•"/>
            </a:pPr>
            <a:r>
              <a:rPr lang="en-US" sz="1400" b="1" dirty="0" smtClean="0">
                <a:solidFill>
                  <a:schemeClr val="accent1"/>
                </a:solidFill>
              </a:rPr>
              <a:t>Staff Interchange</a:t>
            </a:r>
            <a:endParaRPr lang="en-US" sz="1400" b="1" dirty="0">
              <a:solidFill>
                <a:schemeClr val="accent1"/>
              </a:solidFill>
            </a:endParaRPr>
          </a:p>
        </p:txBody>
      </p:sp>
    </p:spTree>
    <p:extLst>
      <p:ext uri="{BB962C8B-B14F-4D97-AF65-F5344CB8AC3E}">
        <p14:creationId xmlns:p14="http://schemas.microsoft.com/office/powerpoint/2010/main" val="36837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274320"/>
            <a:ext cx="8727273" cy="710141"/>
          </a:xfrm>
        </p:spPr>
        <p:txBody>
          <a:bodyPr>
            <a:normAutofit/>
          </a:bodyPr>
          <a:lstStyle/>
          <a:p>
            <a:r>
              <a:rPr lang="en-US" sz="2000" dirty="0" smtClean="0"/>
              <a:t>Special Education December Count Snapshot File Layout and Definitions</a:t>
            </a:r>
            <a:endParaRPr lang="en-US" sz="2000" dirty="0"/>
          </a:p>
        </p:txBody>
      </p:sp>
      <p:sp>
        <p:nvSpPr>
          <p:cNvPr id="3" name="Content Placeholder 2"/>
          <p:cNvSpPr>
            <a:spLocks noGrp="1"/>
          </p:cNvSpPr>
          <p:nvPr>
            <p:ph idx="1"/>
          </p:nvPr>
        </p:nvSpPr>
        <p:spPr/>
        <p:txBody>
          <a:bodyPr>
            <a:normAutofit lnSpcReduction="10000"/>
          </a:bodyPr>
          <a:lstStyle/>
          <a:p>
            <a:r>
              <a:rPr lang="en-US" sz="2000" dirty="0" smtClean="0">
                <a:solidFill>
                  <a:schemeClr val="tx1"/>
                </a:solidFill>
                <a:latin typeface="+mn-lt"/>
              </a:rPr>
              <a:t>Found </a:t>
            </a:r>
            <a:r>
              <a:rPr lang="en-US" sz="2000" dirty="0">
                <a:solidFill>
                  <a:schemeClr val="tx1"/>
                </a:solidFill>
                <a:latin typeface="+mn-lt"/>
              </a:rPr>
              <a:t>here: </a:t>
            </a:r>
            <a:r>
              <a:rPr lang="en-US" sz="2000" dirty="0">
                <a:solidFill>
                  <a:schemeClr val="tx1"/>
                </a:solidFill>
                <a:latin typeface="+mn-lt"/>
                <a:hlinkClick r:id="rId2"/>
              </a:rPr>
              <a:t>http://</a:t>
            </a:r>
            <a:r>
              <a:rPr lang="en-US" sz="2000" dirty="0" smtClean="0">
                <a:solidFill>
                  <a:schemeClr val="tx1"/>
                </a:solidFill>
                <a:latin typeface="+mn-lt"/>
                <a:hlinkClick r:id="rId2"/>
              </a:rPr>
              <a:t>www.cde.state.co.us/datapipeline/snap_sped-december</a:t>
            </a:r>
            <a:r>
              <a:rPr lang="en-US" sz="2000" dirty="0" smtClean="0">
                <a:solidFill>
                  <a:schemeClr val="tx1"/>
                </a:solidFill>
                <a:latin typeface="+mn-lt"/>
              </a:rPr>
              <a:t> </a:t>
            </a:r>
          </a:p>
          <a:p>
            <a:pPr marL="342900" indent="-342900">
              <a:buFont typeface="Arial" panose="020B0604020202020204" pitchFamily="34" charset="0"/>
              <a:buChar char="•"/>
            </a:pPr>
            <a:r>
              <a:rPr lang="en-US" sz="2000" dirty="0" smtClean="0">
                <a:solidFill>
                  <a:schemeClr val="tx1"/>
                </a:solidFill>
                <a:latin typeface="+mn-lt"/>
              </a:rPr>
              <a:t>Purpose</a:t>
            </a:r>
          </a:p>
          <a:p>
            <a:pPr marL="342900" indent="-342900">
              <a:buFont typeface="Arial" panose="020B0604020202020204" pitchFamily="34" charset="0"/>
              <a:buChar char="•"/>
            </a:pPr>
            <a:r>
              <a:rPr lang="en-US" sz="2000" dirty="0" smtClean="0">
                <a:solidFill>
                  <a:schemeClr val="tx1"/>
                </a:solidFill>
                <a:latin typeface="+mn-lt"/>
              </a:rPr>
              <a:t>Dependencies</a:t>
            </a:r>
          </a:p>
          <a:p>
            <a:pPr marL="342900" indent="-342900">
              <a:buFont typeface="Arial" panose="020B0604020202020204" pitchFamily="34" charset="0"/>
              <a:buChar char="•"/>
            </a:pPr>
            <a:r>
              <a:rPr lang="en-US" sz="2000" dirty="0" smtClean="0">
                <a:solidFill>
                  <a:schemeClr val="tx1"/>
                </a:solidFill>
                <a:latin typeface="+mn-lt"/>
              </a:rPr>
              <a:t>Criteria for records being pulled in</a:t>
            </a:r>
          </a:p>
          <a:p>
            <a:pPr marL="342900" indent="-342900">
              <a:buFont typeface="Arial" panose="020B0604020202020204" pitchFamily="34" charset="0"/>
              <a:buChar char="•"/>
            </a:pPr>
            <a:r>
              <a:rPr lang="en-US" sz="2000" dirty="0" smtClean="0">
                <a:solidFill>
                  <a:schemeClr val="tx1"/>
                </a:solidFill>
                <a:latin typeface="+mn-lt"/>
              </a:rPr>
              <a:t>Name and length of each field in both the Student and Staff sections</a:t>
            </a:r>
          </a:p>
          <a:p>
            <a:pPr marL="342900" indent="-342900">
              <a:buFont typeface="Arial" panose="020B0604020202020204" pitchFamily="34" charset="0"/>
              <a:buChar char="•"/>
            </a:pPr>
            <a:r>
              <a:rPr lang="en-US" sz="2000" dirty="0" smtClean="0">
                <a:solidFill>
                  <a:schemeClr val="tx1"/>
                </a:solidFill>
                <a:latin typeface="+mn-lt"/>
              </a:rPr>
              <a:t>Source interchange and source </a:t>
            </a:r>
            <a:r>
              <a:rPr lang="en-US" sz="2000" dirty="0">
                <a:solidFill>
                  <a:schemeClr val="tx1"/>
                </a:solidFill>
                <a:latin typeface="+mn-lt"/>
              </a:rPr>
              <a:t>f</a:t>
            </a:r>
            <a:r>
              <a:rPr lang="en-US" sz="2000" dirty="0" smtClean="0">
                <a:solidFill>
                  <a:schemeClr val="tx1"/>
                </a:solidFill>
                <a:latin typeface="+mn-lt"/>
              </a:rPr>
              <a:t>ile the data is pulled from. Also referred to as primary interchange.    </a:t>
            </a:r>
            <a:r>
              <a:rPr lang="en-US" sz="2000" i="1" dirty="0" smtClean="0">
                <a:solidFill>
                  <a:schemeClr val="accent2"/>
                </a:solidFill>
                <a:latin typeface="+mn-lt"/>
              </a:rPr>
              <a:t>*helpful to know when resolving errors</a:t>
            </a:r>
          </a:p>
          <a:p>
            <a:pPr marL="342900" indent="-342900">
              <a:buFont typeface="Arial" panose="020B0604020202020204" pitchFamily="34" charset="0"/>
              <a:buChar char="•"/>
            </a:pPr>
            <a:r>
              <a:rPr lang="en-US" sz="2000" dirty="0" smtClean="0">
                <a:solidFill>
                  <a:schemeClr val="tx1"/>
                </a:solidFill>
                <a:latin typeface="+mn-lt"/>
              </a:rPr>
              <a:t>Secondary interchange and secondary file the data is pulled from if record doesn’t exist in the primary interchange.  (ex. Facility students)</a:t>
            </a:r>
          </a:p>
          <a:p>
            <a:pPr marL="342900" indent="-342900">
              <a:buFont typeface="Arial" panose="020B0604020202020204" pitchFamily="34" charset="0"/>
              <a:buChar char="•"/>
            </a:pPr>
            <a:r>
              <a:rPr lang="en-US" sz="2000" dirty="0" smtClean="0">
                <a:solidFill>
                  <a:schemeClr val="tx1"/>
                </a:solidFill>
                <a:latin typeface="+mn-lt"/>
              </a:rPr>
              <a:t>Helpful remarks/details</a:t>
            </a:r>
          </a:p>
          <a:p>
            <a:pPr marL="342900" indent="-342900">
              <a:buFont typeface="Arial" panose="020B0604020202020204" pitchFamily="34" charset="0"/>
              <a:buChar char="•"/>
            </a:pPr>
            <a:r>
              <a:rPr lang="en-US" sz="2000" dirty="0" smtClean="0">
                <a:solidFill>
                  <a:schemeClr val="tx1"/>
                </a:solidFill>
                <a:latin typeface="+mn-lt"/>
              </a:rPr>
              <a:t>Internal flags– fields calculated from existing data fields</a:t>
            </a:r>
          </a:p>
          <a:p>
            <a:pPr marL="342900" indent="-342900">
              <a:buFont typeface="Arial" panose="020B0604020202020204" pitchFamily="34" charset="0"/>
              <a:buChar char="•"/>
            </a:pPr>
            <a:endParaRPr lang="en-US" sz="2000" dirty="0" smtClean="0">
              <a:solidFill>
                <a:schemeClr val="tx1"/>
              </a:solidFill>
              <a:latin typeface="+mn-lt"/>
            </a:endParaRPr>
          </a:p>
          <a:p>
            <a:pPr marL="342900" indent="-342900">
              <a:buFont typeface="Arial" panose="020B0604020202020204" pitchFamily="34" charset="0"/>
              <a:buChar char="•"/>
            </a:pPr>
            <a:endParaRPr lang="en-US" sz="2000" dirty="0">
              <a:solidFill>
                <a:schemeClr val="tx1"/>
              </a:solidFill>
              <a:latin typeface="+mn-lt"/>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9</a:t>
            </a:fld>
            <a:endParaRPr lang="en-US" dirty="0"/>
          </a:p>
        </p:txBody>
      </p:sp>
    </p:spTree>
    <p:extLst>
      <p:ext uri="{BB962C8B-B14F-4D97-AF65-F5344CB8AC3E}">
        <p14:creationId xmlns:p14="http://schemas.microsoft.com/office/powerpoint/2010/main" val="2006905320"/>
      </p:ext>
    </p:extLst>
  </p:cSld>
  <p:clrMapOvr>
    <a:masterClrMapping/>
  </p:clrMapOvr>
</p:sld>
</file>

<file path=ppt/theme/theme1.xml><?xml version="1.0" encoding="utf-8"?>
<a:theme xmlns:a="http://schemas.openxmlformats.org/drawingml/2006/main" name="Light Blue to Gree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2671</TotalTime>
  <Words>4363</Words>
  <Application>Microsoft Office PowerPoint</Application>
  <PresentationFormat>On-screen Show (4:3)</PresentationFormat>
  <Paragraphs>692</Paragraphs>
  <Slides>78</Slides>
  <Notes>18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Light Blue to Green Theme</vt:lpstr>
      <vt:lpstr> 2018-2019 Introduction to Special Education December Count  Webinar Training </vt:lpstr>
      <vt:lpstr>AGENDA</vt:lpstr>
      <vt:lpstr>General Overview</vt:lpstr>
      <vt:lpstr>Special Education December Count Purpose</vt:lpstr>
      <vt:lpstr>State Performance Plan Indictors associated with December Count Data</vt:lpstr>
      <vt:lpstr>Who to Report</vt:lpstr>
      <vt:lpstr>Glossary of Terms</vt:lpstr>
      <vt:lpstr>PowerPoint Presentation</vt:lpstr>
      <vt:lpstr>Special Education December Count Snapshot File Layout and Definitions</vt:lpstr>
      <vt:lpstr>PowerPoint Presentation</vt:lpstr>
      <vt:lpstr>Website Overview</vt:lpstr>
      <vt:lpstr>Demographic Data Authoritative Source </vt:lpstr>
      <vt:lpstr>Website Overview – Staff Interchange</vt:lpstr>
      <vt:lpstr>Staff Interchange Files</vt:lpstr>
      <vt:lpstr>Staff Profile Overview </vt:lpstr>
      <vt:lpstr>18-19 Staff Profile Updates  (changes from 2017-18)</vt:lpstr>
      <vt:lpstr>Staff Assignment Overview</vt:lpstr>
      <vt:lpstr>18-19 Staff Assignment File Updates (changes from 17-18)</vt:lpstr>
      <vt:lpstr>Staff Records Included in December Count Snapshot</vt:lpstr>
      <vt:lpstr>December Count Staff Snapshot Criteria </vt:lpstr>
      <vt:lpstr>Website Overview – Special Education IEP Interchange</vt:lpstr>
      <vt:lpstr>Special Education IEP Interchange – 2 Files</vt:lpstr>
      <vt:lpstr>Special Education Participation File Layout and Definitions </vt:lpstr>
      <vt:lpstr>PowerPoint Presentation</vt:lpstr>
      <vt:lpstr>PowerPoint Presentation</vt:lpstr>
      <vt:lpstr>PowerPoint Presentation</vt:lpstr>
      <vt:lpstr>PowerPoint Presentation</vt:lpstr>
      <vt:lpstr>2018-2019 IEP Interchange Summary of Changes</vt:lpstr>
      <vt:lpstr>December Count Student Snapshot Criteria</vt:lpstr>
      <vt:lpstr>December Count Student Snapshot Addtn’l Criteria </vt:lpstr>
      <vt:lpstr>   Accessing the Data Pipeline</vt:lpstr>
      <vt:lpstr>Accessing the Data Pipeline</vt:lpstr>
      <vt:lpstr>PowerPoint Presentation</vt:lpstr>
      <vt:lpstr>Identity Management</vt:lpstr>
      <vt:lpstr>PowerPoint Presentation</vt:lpstr>
      <vt:lpstr>Identity Management Roles</vt:lpstr>
      <vt:lpstr>PowerPoint Presentation</vt:lpstr>
      <vt:lpstr>Data Pipeline Process</vt:lpstr>
      <vt:lpstr>Where to access the Data Pipeline</vt:lpstr>
      <vt:lpstr>Login</vt:lpstr>
      <vt:lpstr> </vt:lpstr>
      <vt:lpstr>Interchange Process Overview </vt:lpstr>
      <vt:lpstr>1st Step: Format Checker *optional</vt:lpstr>
      <vt:lpstr>Step 2: Data File Upload</vt:lpstr>
      <vt:lpstr> File Upload: Email Confirmation </vt:lpstr>
      <vt:lpstr>Step 3: Batch Maintenance – Very Important Step</vt:lpstr>
      <vt:lpstr>File Won’t Upload?? Check for these… </vt:lpstr>
      <vt:lpstr>Checking IEP Interchange Errors – 2 places</vt:lpstr>
      <vt:lpstr>Pipeline Error Reports</vt:lpstr>
      <vt:lpstr>   SNAPSHOT PROCESS</vt:lpstr>
      <vt:lpstr>Snapshot Steps</vt:lpstr>
      <vt:lpstr>How to Create a Special Education December Count Snapshot</vt:lpstr>
      <vt:lpstr>How to Create a Special Education December Count Snapshot</vt:lpstr>
      <vt:lpstr>Check Status Dashboard</vt:lpstr>
      <vt:lpstr>Cognos Reports</vt:lpstr>
      <vt:lpstr>PowerPoint Presentation</vt:lpstr>
      <vt:lpstr>Cognos DETAIL ERROR REPORT </vt:lpstr>
      <vt:lpstr>    View in Excel</vt:lpstr>
      <vt:lpstr>PowerPoint Presentation</vt:lpstr>
      <vt:lpstr>PowerPoint Presentation</vt:lpstr>
      <vt:lpstr>Correcting Snapshot Errors</vt:lpstr>
      <vt:lpstr>PowerPoint Presentation</vt:lpstr>
      <vt:lpstr>PowerPoint Presentation</vt:lpstr>
      <vt:lpstr>PowerPoint Presentation</vt:lpstr>
      <vt:lpstr>December Count Snapshot Exceptions</vt:lpstr>
      <vt:lpstr>PowerPoint Presentation</vt:lpstr>
      <vt:lpstr>PowerPoint Presentation</vt:lpstr>
      <vt:lpstr>PowerPoint Presentation</vt:lpstr>
      <vt:lpstr>   Timeline &amp; Resources </vt:lpstr>
      <vt:lpstr>Special Education December Count Important Dates </vt:lpstr>
      <vt:lpstr>Timeline  - Resources</vt:lpstr>
      <vt:lpstr>Helpful Reporting Resources </vt:lpstr>
      <vt:lpstr>Helpful Reporting Resources </vt:lpstr>
      <vt:lpstr>SAM OFFICE HOURS Webinar</vt:lpstr>
      <vt:lpstr>Next December Count Training</vt:lpstr>
      <vt:lpstr>CDE Contacts</vt:lpstr>
      <vt:lpstr>Questions?</vt:lpstr>
      <vt:lpstr>PowerPoint Presentation</vt:lpstr>
    </vt:vector>
  </TitlesOfParts>
  <Company>Colorado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Heitman, Lindsey</cp:lastModifiedBy>
  <cp:revision>299</cp:revision>
  <dcterms:created xsi:type="dcterms:W3CDTF">2018-01-08T21:58:16Z</dcterms:created>
  <dcterms:modified xsi:type="dcterms:W3CDTF">2018-11-07T20:29:10Z</dcterms:modified>
</cp:coreProperties>
</file>